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7"/>
  </p:notesMasterIdLst>
  <p:sldIdLst>
    <p:sldId id="258" r:id="rId2"/>
    <p:sldId id="401" r:id="rId3"/>
    <p:sldId id="372" r:id="rId4"/>
    <p:sldId id="369" r:id="rId5"/>
    <p:sldId id="388" r:id="rId6"/>
    <p:sldId id="257" r:id="rId7"/>
    <p:sldId id="370" r:id="rId8"/>
    <p:sldId id="371" r:id="rId9"/>
    <p:sldId id="262" r:id="rId10"/>
    <p:sldId id="374" r:id="rId11"/>
    <p:sldId id="389" r:id="rId12"/>
    <p:sldId id="390" r:id="rId13"/>
    <p:sldId id="391" r:id="rId14"/>
    <p:sldId id="392" r:id="rId15"/>
    <p:sldId id="393" r:id="rId16"/>
    <p:sldId id="394" r:id="rId17"/>
    <p:sldId id="275" r:id="rId18"/>
    <p:sldId id="333" r:id="rId19"/>
    <p:sldId id="377" r:id="rId20"/>
    <p:sldId id="378" r:id="rId21"/>
    <p:sldId id="281" r:id="rId22"/>
    <p:sldId id="379" r:id="rId23"/>
    <p:sldId id="380" r:id="rId24"/>
    <p:sldId id="382" r:id="rId25"/>
    <p:sldId id="384" r:id="rId26"/>
    <p:sldId id="396" r:id="rId27"/>
    <p:sldId id="402" r:id="rId28"/>
    <p:sldId id="325" r:id="rId29"/>
    <p:sldId id="386" r:id="rId30"/>
    <p:sldId id="397" r:id="rId31"/>
    <p:sldId id="387" r:id="rId32"/>
    <p:sldId id="398" r:id="rId33"/>
    <p:sldId id="399" r:id="rId34"/>
    <p:sldId id="400" r:id="rId35"/>
    <p:sldId id="327"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4D5"/>
    <a:srgbClr val="33CC33"/>
    <a:srgbClr val="0033CC"/>
    <a:srgbClr val="FF0000"/>
    <a:srgbClr val="FDA983"/>
    <a:srgbClr val="ABFBB5"/>
    <a:srgbClr val="F0FB85"/>
    <a:srgbClr val="806EEC"/>
    <a:srgbClr val="FFCC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1F296-6DD5-4A9B-B503-6239448093C8}"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S"/>
        </a:p>
      </dgm:t>
    </dgm:pt>
    <dgm:pt modelId="{52AFB15B-11EA-4D7D-9FF5-E64DD8366425}">
      <dgm:prSet phldrT="[Texto]"/>
      <dgm:spPr/>
      <dgm:t>
        <a:bodyPr/>
        <a:lstStyle/>
        <a:p>
          <a:pPr algn="l"/>
          <a:r>
            <a:rPr lang="es-ES" dirty="0" smtClean="0"/>
            <a:t>CAPITULO I: ASPECTOS GENRALES</a:t>
          </a:r>
          <a:endParaRPr lang="es-ES" dirty="0"/>
        </a:p>
      </dgm:t>
    </dgm:pt>
    <dgm:pt modelId="{9DCF7590-DDAE-42C3-8CC6-F90D9D1E39D5}" type="parTrans" cxnId="{3C8EA803-FD69-42A1-9C58-48F5A87A2D5A}">
      <dgm:prSet/>
      <dgm:spPr/>
      <dgm:t>
        <a:bodyPr/>
        <a:lstStyle/>
        <a:p>
          <a:endParaRPr lang="es-ES"/>
        </a:p>
      </dgm:t>
    </dgm:pt>
    <dgm:pt modelId="{997D9B9A-A0DB-4567-9391-E730E5CC2421}" type="sibTrans" cxnId="{3C8EA803-FD69-42A1-9C58-48F5A87A2D5A}">
      <dgm:prSet/>
      <dgm:spPr/>
      <dgm:t>
        <a:bodyPr/>
        <a:lstStyle/>
        <a:p>
          <a:endParaRPr lang="es-ES"/>
        </a:p>
      </dgm:t>
    </dgm:pt>
    <dgm:pt modelId="{2FA1A04E-B96A-42EC-8D6C-74E3CCC2FDF7}">
      <dgm:prSet phldrT="[Texto]"/>
      <dgm:spPr/>
      <dgm:t>
        <a:bodyPr/>
        <a:lstStyle/>
        <a:p>
          <a:pPr algn="l"/>
          <a:r>
            <a:rPr lang="es-ES" dirty="0" smtClean="0"/>
            <a:t>CAPITULO II : MARCO TEÓRICO </a:t>
          </a:r>
          <a:endParaRPr lang="es-ES" dirty="0"/>
        </a:p>
      </dgm:t>
    </dgm:pt>
    <dgm:pt modelId="{34247DEF-FE3D-434D-B4A6-8A036E8859F7}" type="parTrans" cxnId="{01364EE2-0074-47FB-B961-A5000C1804F3}">
      <dgm:prSet/>
      <dgm:spPr/>
      <dgm:t>
        <a:bodyPr/>
        <a:lstStyle/>
        <a:p>
          <a:endParaRPr lang="es-ES"/>
        </a:p>
      </dgm:t>
    </dgm:pt>
    <dgm:pt modelId="{A3CCB956-02AB-4D7D-9006-69E0E4D46202}" type="sibTrans" cxnId="{01364EE2-0074-47FB-B961-A5000C1804F3}">
      <dgm:prSet/>
      <dgm:spPr/>
      <dgm:t>
        <a:bodyPr/>
        <a:lstStyle/>
        <a:p>
          <a:endParaRPr lang="es-ES"/>
        </a:p>
      </dgm:t>
    </dgm:pt>
    <dgm:pt modelId="{9E394CD6-9591-4055-8B7D-98612349A488}">
      <dgm:prSet phldrT="[Texto]"/>
      <dgm:spPr/>
      <dgm:t>
        <a:bodyPr/>
        <a:lstStyle/>
        <a:p>
          <a:pPr algn="l"/>
          <a:r>
            <a:rPr lang="es-ES" dirty="0" smtClean="0"/>
            <a:t>CAPITULOIII: MARCO METODOLÓGICO</a:t>
          </a:r>
        </a:p>
      </dgm:t>
    </dgm:pt>
    <dgm:pt modelId="{9B7DD704-6525-40FE-96B0-86E174C0A28A}" type="parTrans" cxnId="{D27D4931-42FB-4FB1-B88C-CE7F6A3DAEFA}">
      <dgm:prSet/>
      <dgm:spPr/>
      <dgm:t>
        <a:bodyPr/>
        <a:lstStyle/>
        <a:p>
          <a:endParaRPr lang="es-ES"/>
        </a:p>
      </dgm:t>
    </dgm:pt>
    <dgm:pt modelId="{0889CF2B-82DB-4096-B01B-3EEE43BE38C8}" type="sibTrans" cxnId="{D27D4931-42FB-4FB1-B88C-CE7F6A3DAEFA}">
      <dgm:prSet/>
      <dgm:spPr/>
      <dgm:t>
        <a:bodyPr/>
        <a:lstStyle/>
        <a:p>
          <a:endParaRPr lang="es-ES"/>
        </a:p>
      </dgm:t>
    </dgm:pt>
    <dgm:pt modelId="{57AB0780-E0D7-47CC-B28E-6E7F3F6387D8}">
      <dgm:prSet phldrT="[Texto]"/>
      <dgm:spPr/>
      <dgm:t>
        <a:bodyPr/>
        <a:lstStyle/>
        <a:p>
          <a:pPr algn="l"/>
          <a:r>
            <a:rPr lang="es-ES" dirty="0" smtClean="0"/>
            <a:t>CAPITULO IV: ANÁLISIS DE RESULTADOS</a:t>
          </a:r>
        </a:p>
      </dgm:t>
    </dgm:pt>
    <dgm:pt modelId="{5551D846-39FB-4B3A-95A4-E1937FFCA259}" type="parTrans" cxnId="{207D3F64-5DE8-492C-911F-5573FCDE3FD4}">
      <dgm:prSet/>
      <dgm:spPr/>
      <dgm:t>
        <a:bodyPr/>
        <a:lstStyle/>
        <a:p>
          <a:endParaRPr lang="es-ES"/>
        </a:p>
      </dgm:t>
    </dgm:pt>
    <dgm:pt modelId="{A67A1069-0463-42EF-AC37-181D97913863}" type="sibTrans" cxnId="{207D3F64-5DE8-492C-911F-5573FCDE3FD4}">
      <dgm:prSet/>
      <dgm:spPr/>
      <dgm:t>
        <a:bodyPr/>
        <a:lstStyle/>
        <a:p>
          <a:endParaRPr lang="es-ES"/>
        </a:p>
      </dgm:t>
    </dgm:pt>
    <dgm:pt modelId="{1C55F475-8DF4-41DB-A147-DC021201A6C6}">
      <dgm:prSet phldrT="[Texto]"/>
      <dgm:spPr/>
      <dgm:t>
        <a:bodyPr/>
        <a:lstStyle/>
        <a:p>
          <a:pPr algn="l"/>
          <a:r>
            <a:rPr lang="es-ES" dirty="0" smtClean="0"/>
            <a:t>CAPITULO V : CONCLUSIONES Y RECOMENDACIONES</a:t>
          </a:r>
        </a:p>
      </dgm:t>
    </dgm:pt>
    <dgm:pt modelId="{6834C89D-EF97-49BE-A6E3-F9AA1050D204}" type="parTrans" cxnId="{F7B724AF-19E9-4E84-9B47-CFDCF4D68CE2}">
      <dgm:prSet/>
      <dgm:spPr/>
      <dgm:t>
        <a:bodyPr/>
        <a:lstStyle/>
        <a:p>
          <a:endParaRPr lang="es-ES"/>
        </a:p>
      </dgm:t>
    </dgm:pt>
    <dgm:pt modelId="{A1A4A858-E6FF-4400-81E5-3C943C635243}" type="sibTrans" cxnId="{F7B724AF-19E9-4E84-9B47-CFDCF4D68CE2}">
      <dgm:prSet/>
      <dgm:spPr/>
      <dgm:t>
        <a:bodyPr/>
        <a:lstStyle/>
        <a:p>
          <a:endParaRPr lang="es-ES"/>
        </a:p>
      </dgm:t>
    </dgm:pt>
    <dgm:pt modelId="{754F3829-E125-4CFF-8F18-8DEB24D8FD1F}" type="pres">
      <dgm:prSet presAssocID="{ECC1F296-6DD5-4A9B-B503-6239448093C8}" presName="linearFlow" presStyleCnt="0">
        <dgm:presLayoutVars>
          <dgm:dir/>
          <dgm:resizeHandles val="exact"/>
        </dgm:presLayoutVars>
      </dgm:prSet>
      <dgm:spPr/>
    </dgm:pt>
    <dgm:pt modelId="{B5FE9575-FC43-4CD7-BAF1-24CD2B3D4EDE}" type="pres">
      <dgm:prSet presAssocID="{52AFB15B-11EA-4D7D-9FF5-E64DD8366425}" presName="composite" presStyleCnt="0"/>
      <dgm:spPr/>
    </dgm:pt>
    <dgm:pt modelId="{DC782C25-F3C3-408B-A6E4-5A8F7AD54475}" type="pres">
      <dgm:prSet presAssocID="{52AFB15B-11EA-4D7D-9FF5-E64DD8366425}" presName="imgShp" presStyleLbl="fgImgPlace1" presStyleIdx="0" presStyleCnt="5"/>
      <dgm:spPr>
        <a:blipFill rotWithShape="1">
          <a:blip xmlns:r="http://schemas.openxmlformats.org/officeDocument/2006/relationships" r:embed="rId1"/>
          <a:stretch>
            <a:fillRect/>
          </a:stretch>
        </a:blipFill>
      </dgm:spPr>
      <dgm:t>
        <a:bodyPr/>
        <a:lstStyle/>
        <a:p>
          <a:endParaRPr lang="es-ES"/>
        </a:p>
      </dgm:t>
    </dgm:pt>
    <dgm:pt modelId="{ED905B29-4085-463A-AFBB-8EC3C83B8A75}" type="pres">
      <dgm:prSet presAssocID="{52AFB15B-11EA-4D7D-9FF5-E64DD8366425}" presName="txShp" presStyleLbl="node1" presStyleIdx="0" presStyleCnt="5">
        <dgm:presLayoutVars>
          <dgm:bulletEnabled val="1"/>
        </dgm:presLayoutVars>
      </dgm:prSet>
      <dgm:spPr/>
      <dgm:t>
        <a:bodyPr/>
        <a:lstStyle/>
        <a:p>
          <a:endParaRPr lang="es-ES"/>
        </a:p>
      </dgm:t>
    </dgm:pt>
    <dgm:pt modelId="{FD10BF5D-13DE-40B4-9C89-5C347EEBF287}" type="pres">
      <dgm:prSet presAssocID="{997D9B9A-A0DB-4567-9391-E730E5CC2421}" presName="spacing" presStyleCnt="0"/>
      <dgm:spPr/>
    </dgm:pt>
    <dgm:pt modelId="{1B5DFE57-7D64-46FC-866A-8FF7821096FF}" type="pres">
      <dgm:prSet presAssocID="{2FA1A04E-B96A-42EC-8D6C-74E3CCC2FDF7}" presName="composite" presStyleCnt="0"/>
      <dgm:spPr/>
    </dgm:pt>
    <dgm:pt modelId="{1D487F95-458F-43B8-9FA7-7C89830B5943}" type="pres">
      <dgm:prSet presAssocID="{2FA1A04E-B96A-42EC-8D6C-74E3CCC2FDF7}" presName="imgShp" presStyleLbl="fgImgPlace1" presStyleIdx="1" presStyleCnt="5"/>
      <dgm:spPr>
        <a:blipFill rotWithShape="1">
          <a:blip xmlns:r="http://schemas.openxmlformats.org/officeDocument/2006/relationships" r:embed="rId2"/>
          <a:stretch>
            <a:fillRect/>
          </a:stretch>
        </a:blipFill>
      </dgm:spPr>
    </dgm:pt>
    <dgm:pt modelId="{3865C2A2-89E1-49A0-950D-C9521BC769A0}" type="pres">
      <dgm:prSet presAssocID="{2FA1A04E-B96A-42EC-8D6C-74E3CCC2FDF7}" presName="txShp" presStyleLbl="node1" presStyleIdx="1" presStyleCnt="5">
        <dgm:presLayoutVars>
          <dgm:bulletEnabled val="1"/>
        </dgm:presLayoutVars>
      </dgm:prSet>
      <dgm:spPr/>
      <dgm:t>
        <a:bodyPr/>
        <a:lstStyle/>
        <a:p>
          <a:endParaRPr lang="es-ES"/>
        </a:p>
      </dgm:t>
    </dgm:pt>
    <dgm:pt modelId="{7531CF3B-8130-42E0-8920-1A0691807391}" type="pres">
      <dgm:prSet presAssocID="{A3CCB956-02AB-4D7D-9006-69E0E4D46202}" presName="spacing" presStyleCnt="0"/>
      <dgm:spPr/>
    </dgm:pt>
    <dgm:pt modelId="{88C24F8C-85DF-4054-9520-C98C82075B95}" type="pres">
      <dgm:prSet presAssocID="{9E394CD6-9591-4055-8B7D-98612349A488}" presName="composite" presStyleCnt="0"/>
      <dgm:spPr/>
    </dgm:pt>
    <dgm:pt modelId="{FDC9E614-8E22-4039-AAC1-937361F57BB4}" type="pres">
      <dgm:prSet presAssocID="{9E394CD6-9591-4055-8B7D-98612349A488}" presName="imgShp" presStyleLbl="fgImgPlace1" presStyleIdx="2" presStyleCnt="5"/>
      <dgm:spPr>
        <a:blipFill rotWithShape="1">
          <a:blip xmlns:r="http://schemas.openxmlformats.org/officeDocument/2006/relationships" r:embed="rId3"/>
          <a:stretch>
            <a:fillRect/>
          </a:stretch>
        </a:blipFill>
      </dgm:spPr>
    </dgm:pt>
    <dgm:pt modelId="{ECCF079E-552A-43C4-8A94-7E00EBBAD5E5}" type="pres">
      <dgm:prSet presAssocID="{9E394CD6-9591-4055-8B7D-98612349A488}" presName="txShp" presStyleLbl="node1" presStyleIdx="2" presStyleCnt="5">
        <dgm:presLayoutVars>
          <dgm:bulletEnabled val="1"/>
        </dgm:presLayoutVars>
      </dgm:prSet>
      <dgm:spPr/>
      <dgm:t>
        <a:bodyPr/>
        <a:lstStyle/>
        <a:p>
          <a:endParaRPr lang="es-ES"/>
        </a:p>
      </dgm:t>
    </dgm:pt>
    <dgm:pt modelId="{381E4D61-D8B5-419C-8969-E3F08AC02086}" type="pres">
      <dgm:prSet presAssocID="{0889CF2B-82DB-4096-B01B-3EEE43BE38C8}" presName="spacing" presStyleCnt="0"/>
      <dgm:spPr/>
    </dgm:pt>
    <dgm:pt modelId="{79CE7480-0AD7-45F2-8D34-FAB9347B528D}" type="pres">
      <dgm:prSet presAssocID="{57AB0780-E0D7-47CC-B28E-6E7F3F6387D8}" presName="composite" presStyleCnt="0"/>
      <dgm:spPr/>
    </dgm:pt>
    <dgm:pt modelId="{A5217747-10A2-475E-840A-14959A8C1803}" type="pres">
      <dgm:prSet presAssocID="{57AB0780-E0D7-47CC-B28E-6E7F3F6387D8}" presName="imgShp" presStyleLbl="fgImgPlace1" presStyleIdx="3" presStyleCnt="5"/>
      <dgm:spPr>
        <a:blipFill rotWithShape="1">
          <a:blip xmlns:r="http://schemas.openxmlformats.org/officeDocument/2006/relationships" r:embed="rId4"/>
          <a:stretch>
            <a:fillRect/>
          </a:stretch>
        </a:blipFill>
      </dgm:spPr>
    </dgm:pt>
    <dgm:pt modelId="{60605DA1-4F97-486C-A09B-229D8EBD27EA}" type="pres">
      <dgm:prSet presAssocID="{57AB0780-E0D7-47CC-B28E-6E7F3F6387D8}" presName="txShp" presStyleLbl="node1" presStyleIdx="3" presStyleCnt="5">
        <dgm:presLayoutVars>
          <dgm:bulletEnabled val="1"/>
        </dgm:presLayoutVars>
      </dgm:prSet>
      <dgm:spPr/>
      <dgm:t>
        <a:bodyPr/>
        <a:lstStyle/>
        <a:p>
          <a:endParaRPr lang="es-ES"/>
        </a:p>
      </dgm:t>
    </dgm:pt>
    <dgm:pt modelId="{1B268495-F0D3-4234-B4F5-8D43C3BE4C01}" type="pres">
      <dgm:prSet presAssocID="{A67A1069-0463-42EF-AC37-181D97913863}" presName="spacing" presStyleCnt="0"/>
      <dgm:spPr/>
    </dgm:pt>
    <dgm:pt modelId="{21E0870C-3BC3-4CB7-8F7E-E54BCB6C9240}" type="pres">
      <dgm:prSet presAssocID="{1C55F475-8DF4-41DB-A147-DC021201A6C6}" presName="composite" presStyleCnt="0"/>
      <dgm:spPr/>
    </dgm:pt>
    <dgm:pt modelId="{849779B3-F482-4917-A599-FE72479B104C}" type="pres">
      <dgm:prSet presAssocID="{1C55F475-8DF4-41DB-A147-DC021201A6C6}" presName="imgShp" presStyleLbl="fgImgPlace1" presStyleIdx="4" presStyleCnt="5"/>
      <dgm:spPr>
        <a:blipFill rotWithShape="1">
          <a:blip xmlns:r="http://schemas.openxmlformats.org/officeDocument/2006/relationships" r:embed="rId5"/>
          <a:stretch>
            <a:fillRect/>
          </a:stretch>
        </a:blipFill>
      </dgm:spPr>
    </dgm:pt>
    <dgm:pt modelId="{49184186-B95D-4974-A90F-EFF6FD34093D}" type="pres">
      <dgm:prSet presAssocID="{1C55F475-8DF4-41DB-A147-DC021201A6C6}" presName="txShp" presStyleLbl="node1" presStyleIdx="4" presStyleCnt="5">
        <dgm:presLayoutVars>
          <dgm:bulletEnabled val="1"/>
        </dgm:presLayoutVars>
      </dgm:prSet>
      <dgm:spPr/>
      <dgm:t>
        <a:bodyPr/>
        <a:lstStyle/>
        <a:p>
          <a:endParaRPr lang="es-ES"/>
        </a:p>
      </dgm:t>
    </dgm:pt>
  </dgm:ptLst>
  <dgm:cxnLst>
    <dgm:cxn modelId="{00397D43-1D27-480B-B2A3-FABD072A4E1B}" type="presOf" srcId="{57AB0780-E0D7-47CC-B28E-6E7F3F6387D8}" destId="{60605DA1-4F97-486C-A09B-229D8EBD27EA}" srcOrd="0" destOrd="0" presId="urn:microsoft.com/office/officeart/2005/8/layout/vList3"/>
    <dgm:cxn modelId="{207D3F64-5DE8-492C-911F-5573FCDE3FD4}" srcId="{ECC1F296-6DD5-4A9B-B503-6239448093C8}" destId="{57AB0780-E0D7-47CC-B28E-6E7F3F6387D8}" srcOrd="3" destOrd="0" parTransId="{5551D846-39FB-4B3A-95A4-E1937FFCA259}" sibTransId="{A67A1069-0463-42EF-AC37-181D97913863}"/>
    <dgm:cxn modelId="{30469D4F-2741-471D-95F3-B69F204BAA19}" type="presOf" srcId="{2FA1A04E-B96A-42EC-8D6C-74E3CCC2FDF7}" destId="{3865C2A2-89E1-49A0-950D-C9521BC769A0}" srcOrd="0" destOrd="0" presId="urn:microsoft.com/office/officeart/2005/8/layout/vList3"/>
    <dgm:cxn modelId="{4ECA0204-04E6-40EC-B290-2CC9BBFA5A37}" type="presOf" srcId="{ECC1F296-6DD5-4A9B-B503-6239448093C8}" destId="{754F3829-E125-4CFF-8F18-8DEB24D8FD1F}" srcOrd="0" destOrd="0" presId="urn:microsoft.com/office/officeart/2005/8/layout/vList3"/>
    <dgm:cxn modelId="{D27D4931-42FB-4FB1-B88C-CE7F6A3DAEFA}" srcId="{ECC1F296-6DD5-4A9B-B503-6239448093C8}" destId="{9E394CD6-9591-4055-8B7D-98612349A488}" srcOrd="2" destOrd="0" parTransId="{9B7DD704-6525-40FE-96B0-86E174C0A28A}" sibTransId="{0889CF2B-82DB-4096-B01B-3EEE43BE38C8}"/>
    <dgm:cxn modelId="{3C8EA803-FD69-42A1-9C58-48F5A87A2D5A}" srcId="{ECC1F296-6DD5-4A9B-B503-6239448093C8}" destId="{52AFB15B-11EA-4D7D-9FF5-E64DD8366425}" srcOrd="0" destOrd="0" parTransId="{9DCF7590-DDAE-42C3-8CC6-F90D9D1E39D5}" sibTransId="{997D9B9A-A0DB-4567-9391-E730E5CC2421}"/>
    <dgm:cxn modelId="{1D37DBF9-219A-468B-B7A4-71C49BBD0B6F}" type="presOf" srcId="{9E394CD6-9591-4055-8B7D-98612349A488}" destId="{ECCF079E-552A-43C4-8A94-7E00EBBAD5E5}" srcOrd="0" destOrd="0" presId="urn:microsoft.com/office/officeart/2005/8/layout/vList3"/>
    <dgm:cxn modelId="{01364EE2-0074-47FB-B961-A5000C1804F3}" srcId="{ECC1F296-6DD5-4A9B-B503-6239448093C8}" destId="{2FA1A04E-B96A-42EC-8D6C-74E3CCC2FDF7}" srcOrd="1" destOrd="0" parTransId="{34247DEF-FE3D-434D-B4A6-8A036E8859F7}" sibTransId="{A3CCB956-02AB-4D7D-9006-69E0E4D46202}"/>
    <dgm:cxn modelId="{F7B724AF-19E9-4E84-9B47-CFDCF4D68CE2}" srcId="{ECC1F296-6DD5-4A9B-B503-6239448093C8}" destId="{1C55F475-8DF4-41DB-A147-DC021201A6C6}" srcOrd="4" destOrd="0" parTransId="{6834C89D-EF97-49BE-A6E3-F9AA1050D204}" sibTransId="{A1A4A858-E6FF-4400-81E5-3C943C635243}"/>
    <dgm:cxn modelId="{7CB9D2DD-3F48-436A-9C2C-417343CE9D86}" type="presOf" srcId="{52AFB15B-11EA-4D7D-9FF5-E64DD8366425}" destId="{ED905B29-4085-463A-AFBB-8EC3C83B8A75}" srcOrd="0" destOrd="0" presId="urn:microsoft.com/office/officeart/2005/8/layout/vList3"/>
    <dgm:cxn modelId="{B4C0CF5F-8B8B-4045-820B-AA7D89E913EA}" type="presOf" srcId="{1C55F475-8DF4-41DB-A147-DC021201A6C6}" destId="{49184186-B95D-4974-A90F-EFF6FD34093D}" srcOrd="0" destOrd="0" presId="urn:microsoft.com/office/officeart/2005/8/layout/vList3"/>
    <dgm:cxn modelId="{B03A8213-EDCA-426A-9540-F1FD6D7029A2}" type="presParOf" srcId="{754F3829-E125-4CFF-8F18-8DEB24D8FD1F}" destId="{B5FE9575-FC43-4CD7-BAF1-24CD2B3D4EDE}" srcOrd="0" destOrd="0" presId="urn:microsoft.com/office/officeart/2005/8/layout/vList3"/>
    <dgm:cxn modelId="{4147A4CF-B7B0-412F-B5DD-EF3D97AC9822}" type="presParOf" srcId="{B5FE9575-FC43-4CD7-BAF1-24CD2B3D4EDE}" destId="{DC782C25-F3C3-408B-A6E4-5A8F7AD54475}" srcOrd="0" destOrd="0" presId="urn:microsoft.com/office/officeart/2005/8/layout/vList3"/>
    <dgm:cxn modelId="{E89AD801-2634-4CC0-A280-977CDCA91547}" type="presParOf" srcId="{B5FE9575-FC43-4CD7-BAF1-24CD2B3D4EDE}" destId="{ED905B29-4085-463A-AFBB-8EC3C83B8A75}" srcOrd="1" destOrd="0" presId="urn:microsoft.com/office/officeart/2005/8/layout/vList3"/>
    <dgm:cxn modelId="{CA02A835-B0D5-46C6-921D-DE86CE787D6B}" type="presParOf" srcId="{754F3829-E125-4CFF-8F18-8DEB24D8FD1F}" destId="{FD10BF5D-13DE-40B4-9C89-5C347EEBF287}" srcOrd="1" destOrd="0" presId="urn:microsoft.com/office/officeart/2005/8/layout/vList3"/>
    <dgm:cxn modelId="{E9B97948-6351-4003-9D57-96A9CF207D13}" type="presParOf" srcId="{754F3829-E125-4CFF-8F18-8DEB24D8FD1F}" destId="{1B5DFE57-7D64-46FC-866A-8FF7821096FF}" srcOrd="2" destOrd="0" presId="urn:microsoft.com/office/officeart/2005/8/layout/vList3"/>
    <dgm:cxn modelId="{7421B696-382B-4087-B978-70E3D9470E51}" type="presParOf" srcId="{1B5DFE57-7D64-46FC-866A-8FF7821096FF}" destId="{1D487F95-458F-43B8-9FA7-7C89830B5943}" srcOrd="0" destOrd="0" presId="urn:microsoft.com/office/officeart/2005/8/layout/vList3"/>
    <dgm:cxn modelId="{90FE818D-6B1B-42E9-AA52-16E346E6595D}" type="presParOf" srcId="{1B5DFE57-7D64-46FC-866A-8FF7821096FF}" destId="{3865C2A2-89E1-49A0-950D-C9521BC769A0}" srcOrd="1" destOrd="0" presId="urn:microsoft.com/office/officeart/2005/8/layout/vList3"/>
    <dgm:cxn modelId="{8760C93C-304E-49C1-933F-BAFC6E96AEC6}" type="presParOf" srcId="{754F3829-E125-4CFF-8F18-8DEB24D8FD1F}" destId="{7531CF3B-8130-42E0-8920-1A0691807391}" srcOrd="3" destOrd="0" presId="urn:microsoft.com/office/officeart/2005/8/layout/vList3"/>
    <dgm:cxn modelId="{FE47ADD7-D55C-42AB-A8B8-8E6F6E9683BC}" type="presParOf" srcId="{754F3829-E125-4CFF-8F18-8DEB24D8FD1F}" destId="{88C24F8C-85DF-4054-9520-C98C82075B95}" srcOrd="4" destOrd="0" presId="urn:microsoft.com/office/officeart/2005/8/layout/vList3"/>
    <dgm:cxn modelId="{892BA103-FEFC-4046-987C-4DE8BD175AD6}" type="presParOf" srcId="{88C24F8C-85DF-4054-9520-C98C82075B95}" destId="{FDC9E614-8E22-4039-AAC1-937361F57BB4}" srcOrd="0" destOrd="0" presId="urn:microsoft.com/office/officeart/2005/8/layout/vList3"/>
    <dgm:cxn modelId="{8C8181E5-2A92-43F1-B529-BA4DD93739DB}" type="presParOf" srcId="{88C24F8C-85DF-4054-9520-C98C82075B95}" destId="{ECCF079E-552A-43C4-8A94-7E00EBBAD5E5}" srcOrd="1" destOrd="0" presId="urn:microsoft.com/office/officeart/2005/8/layout/vList3"/>
    <dgm:cxn modelId="{BAEFE6C0-B93E-4D62-A889-345364A021D2}" type="presParOf" srcId="{754F3829-E125-4CFF-8F18-8DEB24D8FD1F}" destId="{381E4D61-D8B5-419C-8969-E3F08AC02086}" srcOrd="5" destOrd="0" presId="urn:microsoft.com/office/officeart/2005/8/layout/vList3"/>
    <dgm:cxn modelId="{4A14C38A-262D-4F9D-B1D1-CA8B06BEB123}" type="presParOf" srcId="{754F3829-E125-4CFF-8F18-8DEB24D8FD1F}" destId="{79CE7480-0AD7-45F2-8D34-FAB9347B528D}" srcOrd="6" destOrd="0" presId="urn:microsoft.com/office/officeart/2005/8/layout/vList3"/>
    <dgm:cxn modelId="{3A32D03E-519C-45A9-AD6A-654F7202D9E5}" type="presParOf" srcId="{79CE7480-0AD7-45F2-8D34-FAB9347B528D}" destId="{A5217747-10A2-475E-840A-14959A8C1803}" srcOrd="0" destOrd="0" presId="urn:microsoft.com/office/officeart/2005/8/layout/vList3"/>
    <dgm:cxn modelId="{AF777DD8-7066-4583-9242-3893CC1B59AB}" type="presParOf" srcId="{79CE7480-0AD7-45F2-8D34-FAB9347B528D}" destId="{60605DA1-4F97-486C-A09B-229D8EBD27EA}" srcOrd="1" destOrd="0" presId="urn:microsoft.com/office/officeart/2005/8/layout/vList3"/>
    <dgm:cxn modelId="{F7E52E93-F97E-4AF6-B0EB-22D167BA5A96}" type="presParOf" srcId="{754F3829-E125-4CFF-8F18-8DEB24D8FD1F}" destId="{1B268495-F0D3-4234-B4F5-8D43C3BE4C01}" srcOrd="7" destOrd="0" presId="urn:microsoft.com/office/officeart/2005/8/layout/vList3"/>
    <dgm:cxn modelId="{03B80D07-75A0-4E68-BF68-3CCEE583F3C9}" type="presParOf" srcId="{754F3829-E125-4CFF-8F18-8DEB24D8FD1F}" destId="{21E0870C-3BC3-4CB7-8F7E-E54BCB6C9240}" srcOrd="8" destOrd="0" presId="urn:microsoft.com/office/officeart/2005/8/layout/vList3"/>
    <dgm:cxn modelId="{57EEAC5D-EE9C-4E77-BAB1-57AD9283F1A3}" type="presParOf" srcId="{21E0870C-3BC3-4CB7-8F7E-E54BCB6C9240}" destId="{849779B3-F482-4917-A599-FE72479B104C}" srcOrd="0" destOrd="0" presId="urn:microsoft.com/office/officeart/2005/8/layout/vList3"/>
    <dgm:cxn modelId="{8F6EAF00-E8FC-454E-BCD2-4EA5C9ECB20E}" type="presParOf" srcId="{21E0870C-3BC3-4CB7-8F7E-E54BCB6C9240}" destId="{49184186-B95D-4974-A90F-EFF6FD34093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AA8D5-D839-4A4A-99BD-55E7ABE7631A}"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S"/>
        </a:p>
      </dgm:t>
    </dgm:pt>
    <dgm:pt modelId="{2F4797CB-9CC5-4039-A3FD-B1748FD5A46C}">
      <dgm:prSet phldrT="[Texto]"/>
      <dgm:spPr>
        <a:xfrm rot="5400000">
          <a:off x="-289718" y="292805"/>
          <a:ext cx="1931458" cy="1352020"/>
        </a:xfrm>
        <a:prstGeom prst="chevron">
          <a:avLst/>
        </a:prstGeom>
        <a:solidFill>
          <a:srgbClr val="FF0000"/>
        </a:solidFill>
        <a:ln w="12700" cap="flat" cmpd="sng" algn="ctr">
          <a:solidFill>
            <a:srgbClr val="A5A5A5">
              <a:hueOff val="0"/>
              <a:satOff val="0"/>
              <a:lumOff val="0"/>
              <a:alphaOff val="0"/>
            </a:srgbClr>
          </a:solidFill>
          <a:prstDash val="solid"/>
          <a:miter lim="800000"/>
        </a:ln>
        <a:effectLst/>
      </dgm:spPr>
      <dgm:t>
        <a:bodyPr/>
        <a:lstStyle/>
        <a:p>
          <a:r>
            <a:rPr lang="es-ES" dirty="0" smtClean="0">
              <a:solidFill>
                <a:sysClr val="window" lastClr="FFFFFF"/>
              </a:solidFill>
              <a:latin typeface="Calibri" panose="020F0502020204030204"/>
              <a:ea typeface="+mn-ea"/>
              <a:cs typeface="+mn-cs"/>
            </a:rPr>
            <a:t>Teoría General de Sistemas</a:t>
          </a:r>
          <a:endParaRPr lang="es-ES" dirty="0">
            <a:solidFill>
              <a:sysClr val="window" lastClr="FFFFFF"/>
            </a:solidFill>
            <a:latin typeface="Calibri" panose="020F0502020204030204"/>
            <a:ea typeface="+mn-ea"/>
            <a:cs typeface="+mn-cs"/>
          </a:endParaRPr>
        </a:p>
      </dgm:t>
    </dgm:pt>
    <dgm:pt modelId="{2CB32DBE-2EE4-455B-9051-92DD103264FB}" type="parTrans" cxnId="{274917FD-AA29-49A9-90EE-343FD5C93B2E}">
      <dgm:prSet/>
      <dgm:spPr/>
      <dgm:t>
        <a:bodyPr/>
        <a:lstStyle/>
        <a:p>
          <a:endParaRPr lang="es-ES"/>
        </a:p>
      </dgm:t>
    </dgm:pt>
    <dgm:pt modelId="{C08563B1-EEE0-426A-A4D6-39E660399E0A}" type="sibTrans" cxnId="{274917FD-AA29-49A9-90EE-343FD5C93B2E}">
      <dgm:prSet/>
      <dgm:spPr/>
      <dgm:t>
        <a:bodyPr/>
        <a:lstStyle/>
        <a:p>
          <a:endParaRPr lang="es-ES"/>
        </a:p>
      </dgm:t>
    </dgm:pt>
    <dgm:pt modelId="{9939E71F-5F1E-465F-BE56-D93D119FE563}">
      <dgm:prSet phldrT="[Texto]"/>
      <dgm:spPr>
        <a:xfrm rot="5400000">
          <a:off x="-289718" y="2033323"/>
          <a:ext cx="1931458" cy="1352020"/>
        </a:xfrm>
        <a:prstGeom prst="chevron">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gm:spPr>
      <dgm:t>
        <a:bodyPr/>
        <a:lstStyle/>
        <a:p>
          <a:r>
            <a:rPr lang="es-ES" dirty="0" smtClean="0">
              <a:solidFill>
                <a:sysClr val="window" lastClr="FFFFFF"/>
              </a:solidFill>
              <a:latin typeface="Calibri" panose="020F0502020204030204"/>
              <a:ea typeface="+mn-ea"/>
              <a:cs typeface="+mn-cs"/>
            </a:rPr>
            <a:t>Teoría de Organización y Estrategia</a:t>
          </a:r>
          <a:endParaRPr lang="es-ES" dirty="0">
            <a:solidFill>
              <a:sysClr val="window" lastClr="FFFFFF"/>
            </a:solidFill>
            <a:latin typeface="Calibri" panose="020F0502020204030204"/>
            <a:ea typeface="+mn-ea"/>
            <a:cs typeface="+mn-cs"/>
          </a:endParaRPr>
        </a:p>
      </dgm:t>
    </dgm:pt>
    <dgm:pt modelId="{9B6ACB10-5DA6-4866-8AB5-A306B8A7A384}" type="parTrans" cxnId="{919868C9-5E42-484E-935A-BC88816CA824}">
      <dgm:prSet/>
      <dgm:spPr/>
      <dgm:t>
        <a:bodyPr/>
        <a:lstStyle/>
        <a:p>
          <a:endParaRPr lang="es-ES"/>
        </a:p>
      </dgm:t>
    </dgm:pt>
    <dgm:pt modelId="{539B959D-B63D-49F2-9A79-74B7A65ADEE6}" type="sibTrans" cxnId="{919868C9-5E42-484E-935A-BC88816CA824}">
      <dgm:prSet/>
      <dgm:spPr/>
      <dgm:t>
        <a:bodyPr/>
        <a:lstStyle/>
        <a:p>
          <a:endParaRPr lang="es-ES"/>
        </a:p>
      </dgm:t>
    </dgm:pt>
    <dgm:pt modelId="{1504C8CB-DB8B-476A-99BD-C2154774620D}">
      <dgm:prSet phldrT="[Texto]"/>
      <dgm:spPr>
        <a:xfrm rot="5400000">
          <a:off x="4112286" y="-1016661"/>
          <a:ext cx="1255447" cy="6775979"/>
        </a:xfrm>
        <a:prstGeom prst="round2SameRect">
          <a:avLst/>
        </a:prstGeom>
        <a:solidFill>
          <a:sysClr val="window" lastClr="FFFFFF">
            <a:alpha val="90000"/>
            <a:hueOff val="0"/>
            <a:satOff val="0"/>
            <a:lumOff val="0"/>
            <a:alphaOff val="0"/>
          </a:sysClr>
        </a:solidFill>
        <a:ln w="12700" cap="flat" cmpd="sng" algn="ctr">
          <a:solidFill>
            <a:srgbClr val="A5A5A5">
              <a:hueOff val="1355300"/>
              <a:satOff val="50000"/>
              <a:lumOff val="-7353"/>
              <a:alphaOff val="0"/>
            </a:srgbClr>
          </a:solidFill>
          <a:prstDash val="solid"/>
          <a:miter lim="800000"/>
        </a:ln>
        <a:effectLst/>
      </dgm:spPr>
      <dgm:t>
        <a:bodyPr/>
        <a:lstStyle/>
        <a:p>
          <a:pPr algn="l"/>
          <a:endParaRPr lang="es-ES" sz="1300">
            <a:solidFill>
              <a:sysClr val="windowText" lastClr="000000">
                <a:hueOff val="0"/>
                <a:satOff val="0"/>
                <a:lumOff val="0"/>
                <a:alphaOff val="0"/>
              </a:sysClr>
            </a:solidFill>
            <a:latin typeface="Calibri" panose="020F0502020204030204"/>
            <a:ea typeface="+mn-ea"/>
            <a:cs typeface="+mn-cs"/>
          </a:endParaRPr>
        </a:p>
      </dgm:t>
    </dgm:pt>
    <dgm:pt modelId="{6372D9A3-C257-4829-8849-E9450FBABFEE}" type="parTrans" cxnId="{ACBC0891-E79A-4B8F-BCC9-76AA43879FB5}">
      <dgm:prSet/>
      <dgm:spPr/>
      <dgm:t>
        <a:bodyPr/>
        <a:lstStyle/>
        <a:p>
          <a:endParaRPr lang="es-ES"/>
        </a:p>
      </dgm:t>
    </dgm:pt>
    <dgm:pt modelId="{91774720-84E0-4566-BA61-11B2EBEE0690}" type="sibTrans" cxnId="{ACBC0891-E79A-4B8F-BCC9-76AA43879FB5}">
      <dgm:prSet/>
      <dgm:spPr/>
      <dgm:t>
        <a:bodyPr/>
        <a:lstStyle/>
        <a:p>
          <a:endParaRPr lang="es-ES"/>
        </a:p>
      </dgm:t>
    </dgm:pt>
    <dgm:pt modelId="{E6E71910-6114-4FB4-85C3-BF344978B42E}">
      <dgm:prSet phldrT="[Texto]" custT="1"/>
      <dgm:spPr>
        <a:xfrm rot="5400000">
          <a:off x="4112286" y="-1016661"/>
          <a:ext cx="1255447" cy="6775979"/>
        </a:xfrm>
        <a:prstGeom prst="round2SameRect">
          <a:avLst/>
        </a:prstGeom>
        <a:solidFill>
          <a:sysClr val="window" lastClr="FFFFFF">
            <a:alpha val="90000"/>
            <a:hueOff val="0"/>
            <a:satOff val="0"/>
            <a:lumOff val="0"/>
            <a:alphaOff val="0"/>
          </a:sysClr>
        </a:solidFill>
        <a:ln w="12700" cap="flat" cmpd="sng" algn="ctr">
          <a:solidFill>
            <a:srgbClr val="A5A5A5">
              <a:hueOff val="1355300"/>
              <a:satOff val="50000"/>
              <a:lumOff val="-7353"/>
              <a:alphaOff val="0"/>
            </a:srgbClr>
          </a:solidFill>
          <a:prstDash val="solid"/>
          <a:miter lim="800000"/>
        </a:ln>
        <a:effectLst/>
      </dgm:spPr>
      <dgm:t>
        <a:bodyPr/>
        <a:lstStyle/>
        <a:p>
          <a:pPr algn="l"/>
          <a:endParaRPr lang="es-ES" sz="1600" dirty="0">
            <a:solidFill>
              <a:sysClr val="windowText" lastClr="000000">
                <a:hueOff val="0"/>
                <a:satOff val="0"/>
                <a:lumOff val="0"/>
                <a:alphaOff val="0"/>
              </a:sysClr>
            </a:solidFill>
            <a:latin typeface="Calibri" panose="020F0502020204030204"/>
            <a:ea typeface="+mn-ea"/>
            <a:cs typeface="+mn-cs"/>
          </a:endParaRPr>
        </a:p>
      </dgm:t>
    </dgm:pt>
    <dgm:pt modelId="{47D838BF-61D6-48A6-A9C9-55EFA46F1335}" type="parTrans" cxnId="{CF4B185E-0BD4-43AB-81DC-1BD2964861E3}">
      <dgm:prSet/>
      <dgm:spPr/>
      <dgm:t>
        <a:bodyPr/>
        <a:lstStyle/>
        <a:p>
          <a:endParaRPr lang="es-ES"/>
        </a:p>
      </dgm:t>
    </dgm:pt>
    <dgm:pt modelId="{FF9FAB0F-C1FD-4691-AB50-B86596E35C6A}" type="sibTrans" cxnId="{CF4B185E-0BD4-43AB-81DC-1BD2964861E3}">
      <dgm:prSet/>
      <dgm:spPr/>
      <dgm:t>
        <a:bodyPr/>
        <a:lstStyle/>
        <a:p>
          <a:endParaRPr lang="es-ES"/>
        </a:p>
      </dgm:t>
    </dgm:pt>
    <dgm:pt modelId="{0F302A50-361F-4249-91B7-3C69663DCB5B}">
      <dgm:prSet phldrT="[Texto]"/>
      <dgm:spPr>
        <a:xfrm rot="5400000">
          <a:off x="-289718" y="3773840"/>
          <a:ext cx="1931458" cy="1352020"/>
        </a:xfrm>
        <a:prstGeom prst="chevron">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gm:spPr>
      <dgm:t>
        <a:bodyPr/>
        <a:lstStyle/>
        <a:p>
          <a:r>
            <a:rPr lang="es-ES" dirty="0" smtClean="0">
              <a:solidFill>
                <a:sysClr val="window" lastClr="FFFFFF"/>
              </a:solidFill>
              <a:latin typeface="Calibri" panose="020F0502020204030204"/>
              <a:ea typeface="+mn-ea"/>
              <a:cs typeface="+mn-cs"/>
            </a:rPr>
            <a:t>Teoría General de la Administración</a:t>
          </a:r>
          <a:endParaRPr lang="es-ES" dirty="0">
            <a:solidFill>
              <a:sysClr val="window" lastClr="FFFFFF"/>
            </a:solidFill>
            <a:latin typeface="Calibri" panose="020F0502020204030204"/>
            <a:ea typeface="+mn-ea"/>
            <a:cs typeface="+mn-cs"/>
          </a:endParaRPr>
        </a:p>
      </dgm:t>
    </dgm:pt>
    <dgm:pt modelId="{2BA7258D-ECCA-486C-8E30-1346A311A4C2}" type="parTrans" cxnId="{957F689B-E639-49D7-BE4A-FFD53993F0FB}">
      <dgm:prSet/>
      <dgm:spPr/>
      <dgm:t>
        <a:bodyPr/>
        <a:lstStyle/>
        <a:p>
          <a:endParaRPr lang="es-ES"/>
        </a:p>
      </dgm:t>
    </dgm:pt>
    <dgm:pt modelId="{19257B2F-78DE-43BD-8E2E-B8DEAB3ED719}" type="sibTrans" cxnId="{957F689B-E639-49D7-BE4A-FFD53993F0FB}">
      <dgm:prSet/>
      <dgm:spPr/>
      <dgm:t>
        <a:bodyPr/>
        <a:lstStyle/>
        <a:p>
          <a:endParaRPr lang="es-ES"/>
        </a:p>
      </dgm:t>
    </dgm:pt>
    <dgm:pt modelId="{42F2C8DD-9823-40C4-8A5E-1894A0657E06}">
      <dgm:prSet phldrT="[Texto]"/>
      <dgm:spPr>
        <a:xfrm rot="5400000">
          <a:off x="4112286" y="723856"/>
          <a:ext cx="1255447" cy="6775979"/>
        </a:xfrm>
        <a:prstGeom prst="round2Same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lgn="l"/>
          <a:endParaRPr lang="es-ES" sz="1300" dirty="0">
            <a:solidFill>
              <a:sysClr val="windowText" lastClr="000000">
                <a:hueOff val="0"/>
                <a:satOff val="0"/>
                <a:lumOff val="0"/>
                <a:alphaOff val="0"/>
              </a:sysClr>
            </a:solidFill>
            <a:latin typeface="Calibri" panose="020F0502020204030204"/>
            <a:ea typeface="+mn-ea"/>
            <a:cs typeface="+mn-cs"/>
          </a:endParaRPr>
        </a:p>
      </dgm:t>
    </dgm:pt>
    <dgm:pt modelId="{09BC43FA-60E5-4106-94A3-122339F88705}" type="parTrans" cxnId="{D93A54F3-F986-47FA-ABDE-EBEC14883996}">
      <dgm:prSet/>
      <dgm:spPr/>
      <dgm:t>
        <a:bodyPr/>
        <a:lstStyle/>
        <a:p>
          <a:endParaRPr lang="es-ES"/>
        </a:p>
      </dgm:t>
    </dgm:pt>
    <dgm:pt modelId="{A7F66A48-7303-4F1E-8FFA-BC136CD92468}" type="sibTrans" cxnId="{D93A54F3-F986-47FA-ABDE-EBEC14883996}">
      <dgm:prSet/>
      <dgm:spPr/>
      <dgm:t>
        <a:bodyPr/>
        <a:lstStyle/>
        <a:p>
          <a:endParaRPr lang="es-ES"/>
        </a:p>
      </dgm:t>
    </dgm:pt>
    <dgm:pt modelId="{45563C1A-0CCF-4E11-B903-5B99B850FD9C}">
      <dgm:prSet custT="1"/>
      <dgm:spPr/>
      <dgm:t>
        <a:bodyPr/>
        <a:lstStyle/>
        <a:p>
          <a:pPr algn="just"/>
          <a:r>
            <a:rPr lang="es-ES" sz="1600" dirty="0" smtClean="0"/>
            <a:t>Permiten visualizar el peso de las estrategias en el diseño de las estructuras organizacionales, analizar la influencia que las estrategias ejercen en el manejo inteligente de las empresas.</a:t>
          </a:r>
          <a:endParaRPr lang="es-ES" sz="1600" dirty="0"/>
        </a:p>
      </dgm:t>
    </dgm:pt>
    <dgm:pt modelId="{60B1841B-4213-4B66-86D8-0A2EC7B58EB3}" type="parTrans" cxnId="{96FEE2F3-C239-4FA8-8AAE-A8C2F24BF1A6}">
      <dgm:prSet/>
      <dgm:spPr/>
      <dgm:t>
        <a:bodyPr/>
        <a:lstStyle/>
        <a:p>
          <a:endParaRPr lang="es-ES"/>
        </a:p>
      </dgm:t>
    </dgm:pt>
    <dgm:pt modelId="{8FD169FF-5C4D-4BD6-ABC1-3272B57EDF72}" type="sibTrans" cxnId="{96FEE2F3-C239-4FA8-8AAE-A8C2F24BF1A6}">
      <dgm:prSet/>
      <dgm:spPr/>
      <dgm:t>
        <a:bodyPr/>
        <a:lstStyle/>
        <a:p>
          <a:endParaRPr lang="es-ES"/>
        </a:p>
      </dgm:t>
    </dgm:pt>
    <dgm:pt modelId="{5EC2C2DE-488D-49AF-B2E3-23D65B643234}">
      <dgm:prSet custT="1"/>
      <dgm:spPr/>
      <dgm:t>
        <a:bodyPr/>
        <a:lstStyle/>
        <a:p>
          <a:pPr algn="just"/>
          <a:r>
            <a:rPr lang="es-ES" sz="1600" dirty="0" smtClean="0"/>
            <a:t>“La administración como disciplina, consiste en coordinar los elementos internos de la empresa y de los organismos sociales hacia determinado fin o propósito con el entorno, el cual no puede ser administrado puesto que las variables externas dependen de factores económicos, sociales, financieros y tecnológicos”</a:t>
          </a:r>
          <a:endParaRPr lang="es-ES" sz="1600" dirty="0"/>
        </a:p>
      </dgm:t>
    </dgm:pt>
    <dgm:pt modelId="{F2925196-538A-458B-9569-3D61F750BB20}" type="parTrans" cxnId="{B3A07784-FB54-441C-A6E8-DC6C18384BC6}">
      <dgm:prSet/>
      <dgm:spPr/>
      <dgm:t>
        <a:bodyPr/>
        <a:lstStyle/>
        <a:p>
          <a:endParaRPr lang="es-ES"/>
        </a:p>
      </dgm:t>
    </dgm:pt>
    <dgm:pt modelId="{E2C7DE94-07C2-4288-AB7D-2CBCEFAB79DD}" type="sibTrans" cxnId="{B3A07784-FB54-441C-A6E8-DC6C18384BC6}">
      <dgm:prSet/>
      <dgm:spPr/>
      <dgm:t>
        <a:bodyPr/>
        <a:lstStyle/>
        <a:p>
          <a:endParaRPr lang="es-ES"/>
        </a:p>
      </dgm:t>
    </dgm:pt>
    <dgm:pt modelId="{80C14BEC-E2F7-4F48-BB51-84654DD83E3B}">
      <dgm:prSet phldrT="[Texto]" custT="1"/>
      <dgm:spPr>
        <a:xfrm rot="5400000">
          <a:off x="4112286" y="-2757179"/>
          <a:ext cx="1255447" cy="6775979"/>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just"/>
          <a:r>
            <a:rPr lang="es-ES" sz="1600" dirty="0" smtClean="0"/>
            <a:t>Un sistema, un conjunto de elementos interrelacionados entre sí y con el medio circundante.</a:t>
          </a:r>
          <a:endParaRPr lang="es-ES" sz="1600" dirty="0">
            <a:solidFill>
              <a:sysClr val="windowText" lastClr="000000">
                <a:hueOff val="0"/>
                <a:satOff val="0"/>
                <a:lumOff val="0"/>
                <a:alphaOff val="0"/>
              </a:sysClr>
            </a:solidFill>
            <a:latin typeface="Calibri" panose="020F0502020204030204"/>
            <a:ea typeface="+mn-ea"/>
            <a:cs typeface="+mn-cs"/>
          </a:endParaRPr>
        </a:p>
      </dgm:t>
    </dgm:pt>
    <dgm:pt modelId="{F4FCD8A7-E791-49EE-995A-82E664793CFE}" type="parTrans" cxnId="{B17524D7-CF45-4120-A77C-CD729376EE28}">
      <dgm:prSet/>
      <dgm:spPr/>
      <dgm:t>
        <a:bodyPr/>
        <a:lstStyle/>
        <a:p>
          <a:endParaRPr lang="es-ES"/>
        </a:p>
      </dgm:t>
    </dgm:pt>
    <dgm:pt modelId="{86CF3404-4900-462D-B780-60F6C7697E45}" type="sibTrans" cxnId="{B17524D7-CF45-4120-A77C-CD729376EE28}">
      <dgm:prSet/>
      <dgm:spPr/>
      <dgm:t>
        <a:bodyPr/>
        <a:lstStyle/>
        <a:p>
          <a:endParaRPr lang="es-ES"/>
        </a:p>
      </dgm:t>
    </dgm:pt>
    <dgm:pt modelId="{18A95993-CB96-4AB2-9762-EFF7677D305E}">
      <dgm:prSet custT="1"/>
      <dgm:spPr/>
      <dgm:t>
        <a:bodyPr/>
        <a:lstStyle/>
        <a:p>
          <a:pPr algn="just"/>
          <a:r>
            <a:rPr lang="es-ES" sz="1600" dirty="0" smtClean="0"/>
            <a:t>“La organización y estrategia promueve la vinculación de la estrategia de acción con los diferentes enfoques y mecanismos de apoyo mutuo entre sus áreas y unidades de trabajo</a:t>
          </a:r>
          <a:endParaRPr lang="es-ES" sz="1600" dirty="0"/>
        </a:p>
      </dgm:t>
    </dgm:pt>
    <dgm:pt modelId="{1A018C53-4041-468E-954A-178E6077ED47}" type="parTrans" cxnId="{B623F17C-1FCF-4726-816F-5CEFB5DF3D37}">
      <dgm:prSet/>
      <dgm:spPr/>
      <dgm:t>
        <a:bodyPr/>
        <a:lstStyle/>
        <a:p>
          <a:endParaRPr lang="es-ES"/>
        </a:p>
      </dgm:t>
    </dgm:pt>
    <dgm:pt modelId="{823DB3F7-03BD-4962-AA2D-A582C4639079}" type="sibTrans" cxnId="{B623F17C-1FCF-4726-816F-5CEFB5DF3D37}">
      <dgm:prSet/>
      <dgm:spPr/>
      <dgm:t>
        <a:bodyPr/>
        <a:lstStyle/>
        <a:p>
          <a:endParaRPr lang="es-ES"/>
        </a:p>
      </dgm:t>
    </dgm:pt>
    <dgm:pt modelId="{3D629C44-003A-4593-BDE5-6A02EBCDDB8D}" type="pres">
      <dgm:prSet presAssocID="{603AA8D5-D839-4A4A-99BD-55E7ABE7631A}" presName="linearFlow" presStyleCnt="0">
        <dgm:presLayoutVars>
          <dgm:dir/>
          <dgm:animLvl val="lvl"/>
          <dgm:resizeHandles val="exact"/>
        </dgm:presLayoutVars>
      </dgm:prSet>
      <dgm:spPr/>
      <dgm:t>
        <a:bodyPr/>
        <a:lstStyle/>
        <a:p>
          <a:endParaRPr lang="es-ES"/>
        </a:p>
      </dgm:t>
    </dgm:pt>
    <dgm:pt modelId="{9DD5545B-D7A8-4480-974E-AEF91AE83EDD}" type="pres">
      <dgm:prSet presAssocID="{2F4797CB-9CC5-4039-A3FD-B1748FD5A46C}" presName="composite" presStyleCnt="0"/>
      <dgm:spPr/>
    </dgm:pt>
    <dgm:pt modelId="{85BA8E6B-8C92-43FA-8077-F11531BCF281}" type="pres">
      <dgm:prSet presAssocID="{2F4797CB-9CC5-4039-A3FD-B1748FD5A46C}" presName="parentText" presStyleLbl="alignNode1" presStyleIdx="0" presStyleCnt="3" custLinFactNeighborX="0" custLinFactNeighborY="-412">
        <dgm:presLayoutVars>
          <dgm:chMax val="1"/>
          <dgm:bulletEnabled val="1"/>
        </dgm:presLayoutVars>
      </dgm:prSet>
      <dgm:spPr/>
      <dgm:t>
        <a:bodyPr/>
        <a:lstStyle/>
        <a:p>
          <a:endParaRPr lang="es-ES"/>
        </a:p>
      </dgm:t>
    </dgm:pt>
    <dgm:pt modelId="{6C091B39-07A4-4369-890C-DFD713F208FD}" type="pres">
      <dgm:prSet presAssocID="{2F4797CB-9CC5-4039-A3FD-B1748FD5A46C}" presName="descendantText" presStyleLbl="alignAcc1" presStyleIdx="0" presStyleCnt="3">
        <dgm:presLayoutVars>
          <dgm:bulletEnabled val="1"/>
        </dgm:presLayoutVars>
      </dgm:prSet>
      <dgm:spPr>
        <a:prstGeom prst="round2SameRect">
          <a:avLst/>
        </a:prstGeom>
      </dgm:spPr>
      <dgm:t>
        <a:bodyPr/>
        <a:lstStyle/>
        <a:p>
          <a:endParaRPr lang="es-ES"/>
        </a:p>
      </dgm:t>
    </dgm:pt>
    <dgm:pt modelId="{EE3488BB-B013-48AD-AA20-AC75B3450282}" type="pres">
      <dgm:prSet presAssocID="{C08563B1-EEE0-426A-A4D6-39E660399E0A}" presName="sp" presStyleCnt="0"/>
      <dgm:spPr/>
    </dgm:pt>
    <dgm:pt modelId="{455FC8EF-0FCA-4FA4-BE11-4A45C721FFEE}" type="pres">
      <dgm:prSet presAssocID="{9939E71F-5F1E-465F-BE56-D93D119FE563}" presName="composite" presStyleCnt="0"/>
      <dgm:spPr/>
    </dgm:pt>
    <dgm:pt modelId="{41660E7B-F34A-4A9F-BEBA-B8215C759EB0}" type="pres">
      <dgm:prSet presAssocID="{9939E71F-5F1E-465F-BE56-D93D119FE563}" presName="parentText" presStyleLbl="alignNode1" presStyleIdx="1" presStyleCnt="3" custLinFactNeighborX="0" custLinFactNeighborY="-11280">
        <dgm:presLayoutVars>
          <dgm:chMax val="1"/>
          <dgm:bulletEnabled val="1"/>
        </dgm:presLayoutVars>
      </dgm:prSet>
      <dgm:spPr/>
      <dgm:t>
        <a:bodyPr/>
        <a:lstStyle/>
        <a:p>
          <a:endParaRPr lang="es-ES"/>
        </a:p>
      </dgm:t>
    </dgm:pt>
    <dgm:pt modelId="{E9B47E08-3C92-4295-8D8D-00863A5E61F3}" type="pres">
      <dgm:prSet presAssocID="{9939E71F-5F1E-465F-BE56-D93D119FE563}" presName="descendantText" presStyleLbl="alignAcc1" presStyleIdx="1" presStyleCnt="3" custScaleY="135775">
        <dgm:presLayoutVars>
          <dgm:bulletEnabled val="1"/>
        </dgm:presLayoutVars>
      </dgm:prSet>
      <dgm:spPr/>
      <dgm:t>
        <a:bodyPr/>
        <a:lstStyle/>
        <a:p>
          <a:endParaRPr lang="es-ES"/>
        </a:p>
      </dgm:t>
    </dgm:pt>
    <dgm:pt modelId="{DA4D32CD-5125-4892-90C4-D4705A405224}" type="pres">
      <dgm:prSet presAssocID="{539B959D-B63D-49F2-9A79-74B7A65ADEE6}" presName="sp" presStyleCnt="0"/>
      <dgm:spPr/>
    </dgm:pt>
    <dgm:pt modelId="{C777ACAC-8B36-4571-9B8E-4E27F7F20F39}" type="pres">
      <dgm:prSet presAssocID="{0F302A50-361F-4249-91B7-3C69663DCB5B}" presName="composite" presStyleCnt="0"/>
      <dgm:spPr/>
    </dgm:pt>
    <dgm:pt modelId="{C97C14B4-2E67-4D1A-A45B-BED22E7C287B}" type="pres">
      <dgm:prSet presAssocID="{0F302A50-361F-4249-91B7-3C69663DCB5B}" presName="parentText" presStyleLbl="alignNode1" presStyleIdx="2" presStyleCnt="3" custLinFactNeighborX="0" custLinFactNeighborY="-10728">
        <dgm:presLayoutVars>
          <dgm:chMax val="1"/>
          <dgm:bulletEnabled val="1"/>
        </dgm:presLayoutVars>
      </dgm:prSet>
      <dgm:spPr/>
      <dgm:t>
        <a:bodyPr/>
        <a:lstStyle/>
        <a:p>
          <a:endParaRPr lang="es-ES"/>
        </a:p>
      </dgm:t>
    </dgm:pt>
    <dgm:pt modelId="{D0B40864-637C-4B61-8300-90D29E0E0891}" type="pres">
      <dgm:prSet presAssocID="{0F302A50-361F-4249-91B7-3C69663DCB5B}" presName="descendantText" presStyleLbl="alignAcc1" presStyleIdx="2" presStyleCnt="3" custScaleY="143635">
        <dgm:presLayoutVars>
          <dgm:bulletEnabled val="1"/>
        </dgm:presLayoutVars>
      </dgm:prSet>
      <dgm:spPr/>
      <dgm:t>
        <a:bodyPr/>
        <a:lstStyle/>
        <a:p>
          <a:endParaRPr lang="es-ES"/>
        </a:p>
      </dgm:t>
    </dgm:pt>
  </dgm:ptLst>
  <dgm:cxnLst>
    <dgm:cxn modelId="{919868C9-5E42-484E-935A-BC88816CA824}" srcId="{603AA8D5-D839-4A4A-99BD-55E7ABE7631A}" destId="{9939E71F-5F1E-465F-BE56-D93D119FE563}" srcOrd="1" destOrd="0" parTransId="{9B6ACB10-5DA6-4866-8AB5-A306B8A7A384}" sibTransId="{539B959D-B63D-49F2-9A79-74B7A65ADEE6}"/>
    <dgm:cxn modelId="{428AE55A-1F7F-45F1-9386-1F01028784C9}" type="presOf" srcId="{80C14BEC-E2F7-4F48-BB51-84654DD83E3B}" destId="{6C091B39-07A4-4369-890C-DFD713F208FD}" srcOrd="0" destOrd="0" presId="urn:microsoft.com/office/officeart/2005/8/layout/chevron2"/>
    <dgm:cxn modelId="{14FD13B1-03CC-4D83-A2B3-3099B52B7800}" type="presOf" srcId="{603AA8D5-D839-4A4A-99BD-55E7ABE7631A}" destId="{3D629C44-003A-4593-BDE5-6A02EBCDDB8D}" srcOrd="0" destOrd="0" presId="urn:microsoft.com/office/officeart/2005/8/layout/chevron2"/>
    <dgm:cxn modelId="{B623F17C-1FCF-4726-816F-5CEFB5DF3D37}" srcId="{9939E71F-5F1E-465F-BE56-D93D119FE563}" destId="{18A95993-CB96-4AB2-9762-EFF7677D305E}" srcOrd="2" destOrd="0" parTransId="{1A018C53-4041-468E-954A-178E6077ED47}" sibTransId="{823DB3F7-03BD-4962-AA2D-A582C4639079}"/>
    <dgm:cxn modelId="{B3A07784-FB54-441C-A6E8-DC6C18384BC6}" srcId="{0F302A50-361F-4249-91B7-3C69663DCB5B}" destId="{5EC2C2DE-488D-49AF-B2E3-23D65B643234}" srcOrd="1" destOrd="0" parTransId="{F2925196-538A-458B-9569-3D61F750BB20}" sibTransId="{E2C7DE94-07C2-4288-AB7D-2CBCEFAB79DD}"/>
    <dgm:cxn modelId="{B17524D7-CF45-4120-A77C-CD729376EE28}" srcId="{2F4797CB-9CC5-4039-A3FD-B1748FD5A46C}" destId="{80C14BEC-E2F7-4F48-BB51-84654DD83E3B}" srcOrd="0" destOrd="0" parTransId="{F4FCD8A7-E791-49EE-995A-82E664793CFE}" sibTransId="{86CF3404-4900-462D-B780-60F6C7697E45}"/>
    <dgm:cxn modelId="{83FE45E1-6111-4B9E-906C-C85EA7A2037E}" type="presOf" srcId="{42F2C8DD-9823-40C4-8A5E-1894A0657E06}" destId="{D0B40864-637C-4B61-8300-90D29E0E0891}" srcOrd="0" destOrd="0" presId="urn:microsoft.com/office/officeart/2005/8/layout/chevron2"/>
    <dgm:cxn modelId="{4641D660-CD37-4A0A-9661-9D092F2DD137}" type="presOf" srcId="{45563C1A-0CCF-4E11-B903-5B99B850FD9C}" destId="{E9B47E08-3C92-4295-8D8D-00863A5E61F3}" srcOrd="0" destOrd="1" presId="urn:microsoft.com/office/officeart/2005/8/layout/chevron2"/>
    <dgm:cxn modelId="{274917FD-AA29-49A9-90EE-343FD5C93B2E}" srcId="{603AA8D5-D839-4A4A-99BD-55E7ABE7631A}" destId="{2F4797CB-9CC5-4039-A3FD-B1748FD5A46C}" srcOrd="0" destOrd="0" parTransId="{2CB32DBE-2EE4-455B-9051-92DD103264FB}" sibTransId="{C08563B1-EEE0-426A-A4D6-39E660399E0A}"/>
    <dgm:cxn modelId="{ACBC0891-E79A-4B8F-BCC9-76AA43879FB5}" srcId="{9939E71F-5F1E-465F-BE56-D93D119FE563}" destId="{1504C8CB-DB8B-476A-99BD-C2154774620D}" srcOrd="0" destOrd="0" parTransId="{6372D9A3-C257-4829-8849-E9450FBABFEE}" sibTransId="{91774720-84E0-4566-BA61-11B2EBEE0690}"/>
    <dgm:cxn modelId="{77199A6B-DECC-45CD-B3B9-3F68D8175181}" type="presOf" srcId="{1504C8CB-DB8B-476A-99BD-C2154774620D}" destId="{E9B47E08-3C92-4295-8D8D-00863A5E61F3}" srcOrd="0" destOrd="0" presId="urn:microsoft.com/office/officeart/2005/8/layout/chevron2"/>
    <dgm:cxn modelId="{CF4B185E-0BD4-43AB-81DC-1BD2964861E3}" srcId="{9939E71F-5F1E-465F-BE56-D93D119FE563}" destId="{E6E71910-6114-4FB4-85C3-BF344978B42E}" srcOrd="3" destOrd="0" parTransId="{47D838BF-61D6-48A6-A9C9-55EFA46F1335}" sibTransId="{FF9FAB0F-C1FD-4691-AB50-B86596E35C6A}"/>
    <dgm:cxn modelId="{8CBEF2B6-7EBF-4D5C-86FB-8570943C75B5}" type="presOf" srcId="{5EC2C2DE-488D-49AF-B2E3-23D65B643234}" destId="{D0B40864-637C-4B61-8300-90D29E0E0891}" srcOrd="0" destOrd="1" presId="urn:microsoft.com/office/officeart/2005/8/layout/chevron2"/>
    <dgm:cxn modelId="{00DF297C-7C08-4C1B-A94E-8887E0A328F4}" type="presOf" srcId="{18A95993-CB96-4AB2-9762-EFF7677D305E}" destId="{E9B47E08-3C92-4295-8D8D-00863A5E61F3}" srcOrd="0" destOrd="2" presId="urn:microsoft.com/office/officeart/2005/8/layout/chevron2"/>
    <dgm:cxn modelId="{D93A54F3-F986-47FA-ABDE-EBEC14883996}" srcId="{0F302A50-361F-4249-91B7-3C69663DCB5B}" destId="{42F2C8DD-9823-40C4-8A5E-1894A0657E06}" srcOrd="0" destOrd="0" parTransId="{09BC43FA-60E5-4106-94A3-122339F88705}" sibTransId="{A7F66A48-7303-4F1E-8FFA-BC136CD92468}"/>
    <dgm:cxn modelId="{3330AB77-013C-4A31-BF5D-8341D70D98B7}" type="presOf" srcId="{9939E71F-5F1E-465F-BE56-D93D119FE563}" destId="{41660E7B-F34A-4A9F-BEBA-B8215C759EB0}" srcOrd="0" destOrd="0" presId="urn:microsoft.com/office/officeart/2005/8/layout/chevron2"/>
    <dgm:cxn modelId="{957F689B-E639-49D7-BE4A-FFD53993F0FB}" srcId="{603AA8D5-D839-4A4A-99BD-55E7ABE7631A}" destId="{0F302A50-361F-4249-91B7-3C69663DCB5B}" srcOrd="2" destOrd="0" parTransId="{2BA7258D-ECCA-486C-8E30-1346A311A4C2}" sibTransId="{19257B2F-78DE-43BD-8E2E-B8DEAB3ED719}"/>
    <dgm:cxn modelId="{96FEE2F3-C239-4FA8-8AAE-A8C2F24BF1A6}" srcId="{9939E71F-5F1E-465F-BE56-D93D119FE563}" destId="{45563C1A-0CCF-4E11-B903-5B99B850FD9C}" srcOrd="1" destOrd="0" parTransId="{60B1841B-4213-4B66-86D8-0A2EC7B58EB3}" sibTransId="{8FD169FF-5C4D-4BD6-ABC1-3272B57EDF72}"/>
    <dgm:cxn modelId="{78D76E10-9CEE-48DC-B196-DEF8E92A9240}" type="presOf" srcId="{E6E71910-6114-4FB4-85C3-BF344978B42E}" destId="{E9B47E08-3C92-4295-8D8D-00863A5E61F3}" srcOrd="0" destOrd="3" presId="urn:microsoft.com/office/officeart/2005/8/layout/chevron2"/>
    <dgm:cxn modelId="{5BAD1FE1-04E4-44AC-9C2D-2ECC2C9B40EF}" type="presOf" srcId="{2F4797CB-9CC5-4039-A3FD-B1748FD5A46C}" destId="{85BA8E6B-8C92-43FA-8077-F11531BCF281}" srcOrd="0" destOrd="0" presId="urn:microsoft.com/office/officeart/2005/8/layout/chevron2"/>
    <dgm:cxn modelId="{34CC6FFB-A78B-4EDF-9205-92A51C10A8C6}" type="presOf" srcId="{0F302A50-361F-4249-91B7-3C69663DCB5B}" destId="{C97C14B4-2E67-4D1A-A45B-BED22E7C287B}" srcOrd="0" destOrd="0" presId="urn:microsoft.com/office/officeart/2005/8/layout/chevron2"/>
    <dgm:cxn modelId="{6D0D7BDF-FA63-4476-893B-A6B6EC933CFA}" type="presParOf" srcId="{3D629C44-003A-4593-BDE5-6A02EBCDDB8D}" destId="{9DD5545B-D7A8-4480-974E-AEF91AE83EDD}" srcOrd="0" destOrd="0" presId="urn:microsoft.com/office/officeart/2005/8/layout/chevron2"/>
    <dgm:cxn modelId="{68E8DC88-FA97-4097-86A9-EAD67241AE91}" type="presParOf" srcId="{9DD5545B-D7A8-4480-974E-AEF91AE83EDD}" destId="{85BA8E6B-8C92-43FA-8077-F11531BCF281}" srcOrd="0" destOrd="0" presId="urn:microsoft.com/office/officeart/2005/8/layout/chevron2"/>
    <dgm:cxn modelId="{9EBF30DA-6B01-4934-AA9E-6C4DE54C8674}" type="presParOf" srcId="{9DD5545B-D7A8-4480-974E-AEF91AE83EDD}" destId="{6C091B39-07A4-4369-890C-DFD713F208FD}" srcOrd="1" destOrd="0" presId="urn:microsoft.com/office/officeart/2005/8/layout/chevron2"/>
    <dgm:cxn modelId="{96CAFA7F-4985-4331-AEC7-89C70A0BB332}" type="presParOf" srcId="{3D629C44-003A-4593-BDE5-6A02EBCDDB8D}" destId="{EE3488BB-B013-48AD-AA20-AC75B3450282}" srcOrd="1" destOrd="0" presId="urn:microsoft.com/office/officeart/2005/8/layout/chevron2"/>
    <dgm:cxn modelId="{B3AF9369-BD7E-47DA-BAFA-100107D5C7F5}" type="presParOf" srcId="{3D629C44-003A-4593-BDE5-6A02EBCDDB8D}" destId="{455FC8EF-0FCA-4FA4-BE11-4A45C721FFEE}" srcOrd="2" destOrd="0" presId="urn:microsoft.com/office/officeart/2005/8/layout/chevron2"/>
    <dgm:cxn modelId="{938AEF96-34E5-440D-A4B5-01C3D291FCCC}" type="presParOf" srcId="{455FC8EF-0FCA-4FA4-BE11-4A45C721FFEE}" destId="{41660E7B-F34A-4A9F-BEBA-B8215C759EB0}" srcOrd="0" destOrd="0" presId="urn:microsoft.com/office/officeart/2005/8/layout/chevron2"/>
    <dgm:cxn modelId="{4AAB9CD5-BAB6-4B74-B41A-F844D66DA961}" type="presParOf" srcId="{455FC8EF-0FCA-4FA4-BE11-4A45C721FFEE}" destId="{E9B47E08-3C92-4295-8D8D-00863A5E61F3}" srcOrd="1" destOrd="0" presId="urn:microsoft.com/office/officeart/2005/8/layout/chevron2"/>
    <dgm:cxn modelId="{28B3A125-4501-40A8-9FE4-92F7194CD5D3}" type="presParOf" srcId="{3D629C44-003A-4593-BDE5-6A02EBCDDB8D}" destId="{DA4D32CD-5125-4892-90C4-D4705A405224}" srcOrd="3" destOrd="0" presId="urn:microsoft.com/office/officeart/2005/8/layout/chevron2"/>
    <dgm:cxn modelId="{881A8F36-E317-4F21-BFE5-E020976FDD0A}" type="presParOf" srcId="{3D629C44-003A-4593-BDE5-6A02EBCDDB8D}" destId="{C777ACAC-8B36-4571-9B8E-4E27F7F20F39}" srcOrd="4" destOrd="0" presId="urn:microsoft.com/office/officeart/2005/8/layout/chevron2"/>
    <dgm:cxn modelId="{1C5BB08F-1315-4707-A88E-5C064646D8D4}" type="presParOf" srcId="{C777ACAC-8B36-4571-9B8E-4E27F7F20F39}" destId="{C97C14B4-2E67-4D1A-A45B-BED22E7C287B}" srcOrd="0" destOrd="0" presId="urn:microsoft.com/office/officeart/2005/8/layout/chevron2"/>
    <dgm:cxn modelId="{4ECB209C-421B-4D83-9870-FF427D286EDC}" type="presParOf" srcId="{C777ACAC-8B36-4571-9B8E-4E27F7F20F39}" destId="{D0B40864-637C-4B61-8300-90D29E0E08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3AA8D5-D839-4A4A-99BD-55E7ABE7631A}"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S"/>
        </a:p>
      </dgm:t>
    </dgm:pt>
    <dgm:pt modelId="{2F4797CB-9CC5-4039-A3FD-B1748FD5A46C}">
      <dgm:prSet phldrT="[Texto]"/>
      <dgm:spPr>
        <a:xfrm rot="5400000">
          <a:off x="-289718" y="292805"/>
          <a:ext cx="1931458" cy="1352020"/>
        </a:xfrm>
        <a:solidFill>
          <a:srgbClr val="00B0F0"/>
        </a:solidFill>
        <a:ln w="12700" cap="flat" cmpd="sng" algn="ctr">
          <a:solidFill>
            <a:srgbClr val="A5A5A5">
              <a:hueOff val="0"/>
              <a:satOff val="0"/>
              <a:lumOff val="0"/>
              <a:alphaOff val="0"/>
            </a:srgbClr>
          </a:solidFill>
          <a:prstDash val="solid"/>
          <a:miter lim="800000"/>
        </a:ln>
        <a:effectLst/>
      </dgm:spPr>
      <dgm:t>
        <a:bodyPr/>
        <a:lstStyle/>
        <a:p>
          <a:r>
            <a:rPr lang="es-ES" dirty="0" smtClean="0">
              <a:solidFill>
                <a:sysClr val="window" lastClr="FFFFFF"/>
              </a:solidFill>
              <a:latin typeface="Calibri" panose="020F0502020204030204"/>
              <a:ea typeface="+mn-ea"/>
              <a:cs typeface="+mn-cs"/>
            </a:rPr>
            <a:t>ESTRATEGIA</a:t>
          </a:r>
          <a:endParaRPr lang="es-ES" dirty="0">
            <a:solidFill>
              <a:sysClr val="window" lastClr="FFFFFF"/>
            </a:solidFill>
            <a:latin typeface="Calibri" panose="020F0502020204030204"/>
            <a:ea typeface="+mn-ea"/>
            <a:cs typeface="+mn-cs"/>
          </a:endParaRPr>
        </a:p>
      </dgm:t>
    </dgm:pt>
    <dgm:pt modelId="{2CB32DBE-2EE4-455B-9051-92DD103264FB}" type="parTrans" cxnId="{274917FD-AA29-49A9-90EE-343FD5C93B2E}">
      <dgm:prSet/>
      <dgm:spPr/>
      <dgm:t>
        <a:bodyPr/>
        <a:lstStyle/>
        <a:p>
          <a:endParaRPr lang="es-ES"/>
        </a:p>
      </dgm:t>
    </dgm:pt>
    <dgm:pt modelId="{C08563B1-EEE0-426A-A4D6-39E660399E0A}" type="sibTrans" cxnId="{274917FD-AA29-49A9-90EE-343FD5C93B2E}">
      <dgm:prSet/>
      <dgm:spPr/>
      <dgm:t>
        <a:bodyPr/>
        <a:lstStyle/>
        <a:p>
          <a:endParaRPr lang="es-ES"/>
        </a:p>
      </dgm:t>
    </dgm:pt>
    <dgm:pt modelId="{9939E71F-5F1E-465F-BE56-D93D119FE563}">
      <dgm:prSet phldrT="[Texto]"/>
      <dgm:spPr>
        <a:xfrm rot="5400000">
          <a:off x="-289718" y="2033323"/>
          <a:ext cx="1931458" cy="1352020"/>
        </a:xfrm>
        <a:solidFill>
          <a:srgbClr val="F6B4D5"/>
        </a:solidFill>
        <a:ln w="12700" cap="flat" cmpd="sng" algn="ctr">
          <a:solidFill>
            <a:srgbClr val="A5A5A5">
              <a:hueOff val="1355300"/>
              <a:satOff val="50000"/>
              <a:lumOff val="-7353"/>
              <a:alphaOff val="0"/>
            </a:srgbClr>
          </a:solidFill>
          <a:prstDash val="solid"/>
          <a:miter lim="800000"/>
        </a:ln>
        <a:effectLst/>
      </dgm:spPr>
      <dgm:t>
        <a:bodyPr/>
        <a:lstStyle/>
        <a:p>
          <a:r>
            <a:rPr lang="es-ES" dirty="0" smtClean="0">
              <a:solidFill>
                <a:sysClr val="window" lastClr="FFFFFF"/>
              </a:solidFill>
              <a:latin typeface="Calibri" panose="020F0502020204030204"/>
              <a:ea typeface="+mn-ea"/>
              <a:cs typeface="+mn-cs"/>
            </a:rPr>
            <a:t>VENTAJA COMPETITIVA</a:t>
          </a:r>
          <a:endParaRPr lang="es-ES" dirty="0">
            <a:solidFill>
              <a:sysClr val="window" lastClr="FFFFFF"/>
            </a:solidFill>
            <a:latin typeface="Calibri" panose="020F0502020204030204"/>
            <a:ea typeface="+mn-ea"/>
            <a:cs typeface="+mn-cs"/>
          </a:endParaRPr>
        </a:p>
      </dgm:t>
    </dgm:pt>
    <dgm:pt modelId="{9B6ACB10-5DA6-4866-8AB5-A306B8A7A384}" type="parTrans" cxnId="{919868C9-5E42-484E-935A-BC88816CA824}">
      <dgm:prSet/>
      <dgm:spPr/>
      <dgm:t>
        <a:bodyPr/>
        <a:lstStyle/>
        <a:p>
          <a:endParaRPr lang="es-ES"/>
        </a:p>
      </dgm:t>
    </dgm:pt>
    <dgm:pt modelId="{539B959D-B63D-49F2-9A79-74B7A65ADEE6}" type="sibTrans" cxnId="{919868C9-5E42-484E-935A-BC88816CA824}">
      <dgm:prSet/>
      <dgm:spPr/>
      <dgm:t>
        <a:bodyPr/>
        <a:lstStyle/>
        <a:p>
          <a:endParaRPr lang="es-ES"/>
        </a:p>
      </dgm:t>
    </dgm:pt>
    <dgm:pt modelId="{1504C8CB-DB8B-476A-99BD-C2154774620D}">
      <dgm:prSet phldrT="[Texto]" custT="1"/>
      <dgm:spPr>
        <a:xfrm rot="5400000">
          <a:off x="4112286" y="-1016661"/>
          <a:ext cx="1255447" cy="6775979"/>
        </a:xfrm>
        <a:solidFill>
          <a:sysClr val="window" lastClr="FFFFFF">
            <a:alpha val="90000"/>
            <a:hueOff val="0"/>
            <a:satOff val="0"/>
            <a:lumOff val="0"/>
            <a:alphaOff val="0"/>
          </a:sysClr>
        </a:solidFill>
        <a:ln w="12700" cap="flat" cmpd="sng" algn="ctr">
          <a:solidFill>
            <a:srgbClr val="A5A5A5">
              <a:hueOff val="1355300"/>
              <a:satOff val="50000"/>
              <a:lumOff val="-7353"/>
              <a:alphaOff val="0"/>
            </a:srgbClr>
          </a:solidFill>
          <a:prstDash val="solid"/>
          <a:miter lim="800000"/>
        </a:ln>
        <a:effectLst/>
      </dgm:spPr>
      <dgm:t>
        <a:bodyPr/>
        <a:lstStyle/>
        <a:p>
          <a:pPr algn="l"/>
          <a:r>
            <a:rPr lang="es-ES" sz="1600" dirty="0" smtClean="0"/>
            <a:t>Es todo lo que una empresa hace especialmente bien en comparación con empresas rivales, ya que cuando una empresa hace algo que las empresas rivales no hacen, o tiene algo que sus rivales desean, eso representa una ventaja competitiva, siendo esencial para el éxito a largo plazo de una organización conservar la ventaja competitiva.</a:t>
          </a:r>
          <a:endParaRPr lang="es-ES" sz="1300" dirty="0">
            <a:solidFill>
              <a:sysClr val="windowText" lastClr="000000">
                <a:hueOff val="0"/>
                <a:satOff val="0"/>
                <a:lumOff val="0"/>
                <a:alphaOff val="0"/>
              </a:sysClr>
            </a:solidFill>
            <a:latin typeface="Calibri" panose="020F0502020204030204"/>
            <a:ea typeface="+mn-ea"/>
            <a:cs typeface="+mn-cs"/>
          </a:endParaRPr>
        </a:p>
      </dgm:t>
    </dgm:pt>
    <dgm:pt modelId="{6372D9A3-C257-4829-8849-E9450FBABFEE}" type="parTrans" cxnId="{ACBC0891-E79A-4B8F-BCC9-76AA43879FB5}">
      <dgm:prSet/>
      <dgm:spPr/>
      <dgm:t>
        <a:bodyPr/>
        <a:lstStyle/>
        <a:p>
          <a:endParaRPr lang="es-ES"/>
        </a:p>
      </dgm:t>
    </dgm:pt>
    <dgm:pt modelId="{91774720-84E0-4566-BA61-11B2EBEE0690}" type="sibTrans" cxnId="{ACBC0891-E79A-4B8F-BCC9-76AA43879FB5}">
      <dgm:prSet/>
      <dgm:spPr/>
      <dgm:t>
        <a:bodyPr/>
        <a:lstStyle/>
        <a:p>
          <a:endParaRPr lang="es-ES"/>
        </a:p>
      </dgm:t>
    </dgm:pt>
    <dgm:pt modelId="{0F302A50-361F-4249-91B7-3C69663DCB5B}">
      <dgm:prSet phldrT="[Texto]"/>
      <dgm:spPr>
        <a:xfrm rot="5400000">
          <a:off x="-289718" y="3773840"/>
          <a:ext cx="1931458" cy="1352020"/>
        </a:xfrm>
        <a:solidFill>
          <a:srgbClr val="33CC33"/>
        </a:solidFill>
        <a:ln w="12700" cap="flat" cmpd="sng" algn="ctr">
          <a:solidFill>
            <a:srgbClr val="A5A5A5">
              <a:hueOff val="2710599"/>
              <a:satOff val="100000"/>
              <a:lumOff val="-14706"/>
              <a:alphaOff val="0"/>
            </a:srgbClr>
          </a:solidFill>
          <a:prstDash val="solid"/>
          <a:miter lim="800000"/>
        </a:ln>
        <a:effectLst/>
      </dgm:spPr>
      <dgm:t>
        <a:bodyPr/>
        <a:lstStyle/>
        <a:p>
          <a:r>
            <a:rPr lang="es-ES" dirty="0" smtClean="0">
              <a:solidFill>
                <a:sysClr val="window" lastClr="FFFFFF"/>
              </a:solidFill>
              <a:latin typeface="Calibri" panose="020F0502020204030204"/>
              <a:ea typeface="+mn-ea"/>
              <a:cs typeface="+mn-cs"/>
            </a:rPr>
            <a:t>PYMES</a:t>
          </a:r>
          <a:endParaRPr lang="es-ES" dirty="0">
            <a:solidFill>
              <a:sysClr val="window" lastClr="FFFFFF"/>
            </a:solidFill>
            <a:latin typeface="Calibri" panose="020F0502020204030204"/>
            <a:ea typeface="+mn-ea"/>
            <a:cs typeface="+mn-cs"/>
          </a:endParaRPr>
        </a:p>
      </dgm:t>
    </dgm:pt>
    <dgm:pt modelId="{2BA7258D-ECCA-486C-8E30-1346A311A4C2}" type="parTrans" cxnId="{957F689B-E639-49D7-BE4A-FFD53993F0FB}">
      <dgm:prSet/>
      <dgm:spPr/>
      <dgm:t>
        <a:bodyPr/>
        <a:lstStyle/>
        <a:p>
          <a:endParaRPr lang="es-ES"/>
        </a:p>
      </dgm:t>
    </dgm:pt>
    <dgm:pt modelId="{19257B2F-78DE-43BD-8E2E-B8DEAB3ED719}" type="sibTrans" cxnId="{957F689B-E639-49D7-BE4A-FFD53993F0FB}">
      <dgm:prSet/>
      <dgm:spPr/>
      <dgm:t>
        <a:bodyPr/>
        <a:lstStyle/>
        <a:p>
          <a:endParaRPr lang="es-ES"/>
        </a:p>
      </dgm:t>
    </dgm:pt>
    <dgm:pt modelId="{42F2C8DD-9823-40C4-8A5E-1894A0657E06}">
      <dgm:prSet phldrT="[Texto]"/>
      <dgm:spPr>
        <a:xfrm rot="5400000">
          <a:off x="4112286" y="723856"/>
          <a:ext cx="1255447" cy="6775979"/>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lgn="l"/>
          <a:endParaRPr lang="es-ES" sz="1300" dirty="0">
            <a:solidFill>
              <a:sysClr val="windowText" lastClr="000000">
                <a:hueOff val="0"/>
                <a:satOff val="0"/>
                <a:lumOff val="0"/>
                <a:alphaOff val="0"/>
              </a:sysClr>
            </a:solidFill>
            <a:latin typeface="Calibri" panose="020F0502020204030204"/>
            <a:ea typeface="+mn-ea"/>
            <a:cs typeface="+mn-cs"/>
          </a:endParaRPr>
        </a:p>
      </dgm:t>
    </dgm:pt>
    <dgm:pt modelId="{09BC43FA-60E5-4106-94A3-122339F88705}" type="parTrans" cxnId="{D93A54F3-F986-47FA-ABDE-EBEC14883996}">
      <dgm:prSet/>
      <dgm:spPr/>
      <dgm:t>
        <a:bodyPr/>
        <a:lstStyle/>
        <a:p>
          <a:endParaRPr lang="es-ES"/>
        </a:p>
      </dgm:t>
    </dgm:pt>
    <dgm:pt modelId="{A7F66A48-7303-4F1E-8FFA-BC136CD92468}" type="sibTrans" cxnId="{D93A54F3-F986-47FA-ABDE-EBEC14883996}">
      <dgm:prSet/>
      <dgm:spPr/>
      <dgm:t>
        <a:bodyPr/>
        <a:lstStyle/>
        <a:p>
          <a:endParaRPr lang="es-ES"/>
        </a:p>
      </dgm:t>
    </dgm:pt>
    <dgm:pt modelId="{5EC2C2DE-488D-49AF-B2E3-23D65B643234}">
      <dgm:prSet custT="1"/>
      <dgm:spPr/>
      <dgm:t>
        <a:bodyPr/>
        <a:lstStyle/>
        <a:p>
          <a:pPr algn="just"/>
          <a:r>
            <a:rPr lang="es-ES" sz="1600" dirty="0" smtClean="0"/>
            <a:t>Sus siglas significan pequeñas y medianas empresas, pero se toma en consideración dos aspectos que la determinan: impuestos externos, Nº de personas que laboran y las ventas netas de todo el año.</a:t>
          </a:r>
          <a:endParaRPr lang="es-ES" sz="1600" dirty="0"/>
        </a:p>
      </dgm:t>
    </dgm:pt>
    <dgm:pt modelId="{F2925196-538A-458B-9569-3D61F750BB20}" type="parTrans" cxnId="{B3A07784-FB54-441C-A6E8-DC6C18384BC6}">
      <dgm:prSet/>
      <dgm:spPr/>
      <dgm:t>
        <a:bodyPr/>
        <a:lstStyle/>
        <a:p>
          <a:endParaRPr lang="es-ES"/>
        </a:p>
      </dgm:t>
    </dgm:pt>
    <dgm:pt modelId="{E2C7DE94-07C2-4288-AB7D-2CBCEFAB79DD}" type="sibTrans" cxnId="{B3A07784-FB54-441C-A6E8-DC6C18384BC6}">
      <dgm:prSet/>
      <dgm:spPr/>
      <dgm:t>
        <a:bodyPr/>
        <a:lstStyle/>
        <a:p>
          <a:endParaRPr lang="es-ES"/>
        </a:p>
      </dgm:t>
    </dgm:pt>
    <dgm:pt modelId="{80C14BEC-E2F7-4F48-BB51-84654DD83E3B}">
      <dgm:prSet phldrT="[Texto]" custT="1"/>
      <dgm:spPr>
        <a:xfrm rot="5400000">
          <a:off x="4112286" y="-2757179"/>
          <a:ext cx="1255447" cy="6775979"/>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just"/>
          <a:r>
            <a:rPr lang="es-ES" sz="1600" dirty="0" smtClean="0"/>
            <a:t>La estrategia de una compañía es el plan de acción de la administración para operar el negocio y dirigir sus operaciones. La elaboración de una estrategia representa el compromiso administrativo con un conjunto particular de medidas para hacer crecer la organización, atraer y satisfacer a los clientes, competir con éxito, dirigir operaciones y mejorar su desempeño financiero y de mercado.</a:t>
          </a:r>
          <a:endParaRPr lang="es-ES" sz="1600" dirty="0">
            <a:solidFill>
              <a:sysClr val="windowText" lastClr="000000">
                <a:hueOff val="0"/>
                <a:satOff val="0"/>
                <a:lumOff val="0"/>
                <a:alphaOff val="0"/>
              </a:sysClr>
            </a:solidFill>
            <a:latin typeface="Calibri" panose="020F0502020204030204"/>
            <a:ea typeface="+mn-ea"/>
            <a:cs typeface="+mn-cs"/>
          </a:endParaRPr>
        </a:p>
      </dgm:t>
    </dgm:pt>
    <dgm:pt modelId="{F4FCD8A7-E791-49EE-995A-82E664793CFE}" type="parTrans" cxnId="{B17524D7-CF45-4120-A77C-CD729376EE28}">
      <dgm:prSet/>
      <dgm:spPr/>
      <dgm:t>
        <a:bodyPr/>
        <a:lstStyle/>
        <a:p>
          <a:endParaRPr lang="es-ES"/>
        </a:p>
      </dgm:t>
    </dgm:pt>
    <dgm:pt modelId="{86CF3404-4900-462D-B780-60F6C7697E45}" type="sibTrans" cxnId="{B17524D7-CF45-4120-A77C-CD729376EE28}">
      <dgm:prSet/>
      <dgm:spPr/>
      <dgm:t>
        <a:bodyPr/>
        <a:lstStyle/>
        <a:p>
          <a:endParaRPr lang="es-ES"/>
        </a:p>
      </dgm:t>
    </dgm:pt>
    <dgm:pt modelId="{3D629C44-003A-4593-BDE5-6A02EBCDDB8D}" type="pres">
      <dgm:prSet presAssocID="{603AA8D5-D839-4A4A-99BD-55E7ABE7631A}" presName="linearFlow" presStyleCnt="0">
        <dgm:presLayoutVars>
          <dgm:dir/>
          <dgm:animLvl val="lvl"/>
          <dgm:resizeHandles val="exact"/>
        </dgm:presLayoutVars>
      </dgm:prSet>
      <dgm:spPr/>
      <dgm:t>
        <a:bodyPr/>
        <a:lstStyle/>
        <a:p>
          <a:endParaRPr lang="es-ES"/>
        </a:p>
      </dgm:t>
    </dgm:pt>
    <dgm:pt modelId="{9DD5545B-D7A8-4480-974E-AEF91AE83EDD}" type="pres">
      <dgm:prSet presAssocID="{2F4797CB-9CC5-4039-A3FD-B1748FD5A46C}" presName="composite" presStyleCnt="0"/>
      <dgm:spPr/>
    </dgm:pt>
    <dgm:pt modelId="{85BA8E6B-8C92-43FA-8077-F11531BCF281}" type="pres">
      <dgm:prSet presAssocID="{2F4797CB-9CC5-4039-A3FD-B1748FD5A46C}" presName="parentText" presStyleLbl="alignNode1" presStyleIdx="0" presStyleCnt="3" custLinFactNeighborX="0" custLinFactNeighborY="-15001">
        <dgm:presLayoutVars>
          <dgm:chMax val="1"/>
          <dgm:bulletEnabled val="1"/>
        </dgm:presLayoutVars>
      </dgm:prSet>
      <dgm:spPr>
        <a:prstGeom prst="chevron">
          <a:avLst/>
        </a:prstGeom>
      </dgm:spPr>
      <dgm:t>
        <a:bodyPr/>
        <a:lstStyle/>
        <a:p>
          <a:endParaRPr lang="es-ES"/>
        </a:p>
      </dgm:t>
    </dgm:pt>
    <dgm:pt modelId="{6C091B39-07A4-4369-890C-DFD713F208FD}" type="pres">
      <dgm:prSet presAssocID="{2F4797CB-9CC5-4039-A3FD-B1748FD5A46C}" presName="descendantText" presStyleLbl="alignAcc1" presStyleIdx="0" presStyleCnt="3" custScaleY="144635">
        <dgm:presLayoutVars>
          <dgm:bulletEnabled val="1"/>
        </dgm:presLayoutVars>
      </dgm:prSet>
      <dgm:spPr>
        <a:prstGeom prst="round2SameRect">
          <a:avLst/>
        </a:prstGeom>
      </dgm:spPr>
      <dgm:t>
        <a:bodyPr/>
        <a:lstStyle/>
        <a:p>
          <a:endParaRPr lang="es-ES"/>
        </a:p>
      </dgm:t>
    </dgm:pt>
    <dgm:pt modelId="{EE3488BB-B013-48AD-AA20-AC75B3450282}" type="pres">
      <dgm:prSet presAssocID="{C08563B1-EEE0-426A-A4D6-39E660399E0A}" presName="sp" presStyleCnt="0"/>
      <dgm:spPr/>
    </dgm:pt>
    <dgm:pt modelId="{455FC8EF-0FCA-4FA4-BE11-4A45C721FFEE}" type="pres">
      <dgm:prSet presAssocID="{9939E71F-5F1E-465F-BE56-D93D119FE563}" presName="composite" presStyleCnt="0"/>
      <dgm:spPr/>
    </dgm:pt>
    <dgm:pt modelId="{41660E7B-F34A-4A9F-BEBA-B8215C759EB0}" type="pres">
      <dgm:prSet presAssocID="{9939E71F-5F1E-465F-BE56-D93D119FE563}" presName="parentText" presStyleLbl="alignNode1" presStyleIdx="1" presStyleCnt="3" custLinFactNeighborX="0" custLinFactNeighborY="-6890">
        <dgm:presLayoutVars>
          <dgm:chMax val="1"/>
          <dgm:bulletEnabled val="1"/>
        </dgm:presLayoutVars>
      </dgm:prSet>
      <dgm:spPr>
        <a:prstGeom prst="chevron">
          <a:avLst/>
        </a:prstGeom>
      </dgm:spPr>
      <dgm:t>
        <a:bodyPr/>
        <a:lstStyle/>
        <a:p>
          <a:endParaRPr lang="es-ES"/>
        </a:p>
      </dgm:t>
    </dgm:pt>
    <dgm:pt modelId="{E9B47E08-3C92-4295-8D8D-00863A5E61F3}" type="pres">
      <dgm:prSet presAssocID="{9939E71F-5F1E-465F-BE56-D93D119FE563}" presName="descendantText" presStyleLbl="alignAcc1" presStyleIdx="1" presStyleCnt="3" custScaleY="125773">
        <dgm:presLayoutVars>
          <dgm:bulletEnabled val="1"/>
        </dgm:presLayoutVars>
      </dgm:prSet>
      <dgm:spPr>
        <a:prstGeom prst="round2SameRect">
          <a:avLst/>
        </a:prstGeom>
      </dgm:spPr>
      <dgm:t>
        <a:bodyPr/>
        <a:lstStyle/>
        <a:p>
          <a:endParaRPr lang="es-ES"/>
        </a:p>
      </dgm:t>
    </dgm:pt>
    <dgm:pt modelId="{DA4D32CD-5125-4892-90C4-D4705A405224}" type="pres">
      <dgm:prSet presAssocID="{539B959D-B63D-49F2-9A79-74B7A65ADEE6}" presName="sp" presStyleCnt="0"/>
      <dgm:spPr/>
    </dgm:pt>
    <dgm:pt modelId="{C777ACAC-8B36-4571-9B8E-4E27F7F20F39}" type="pres">
      <dgm:prSet presAssocID="{0F302A50-361F-4249-91B7-3C69663DCB5B}" presName="composite" presStyleCnt="0"/>
      <dgm:spPr/>
    </dgm:pt>
    <dgm:pt modelId="{C97C14B4-2E67-4D1A-A45B-BED22E7C287B}" type="pres">
      <dgm:prSet presAssocID="{0F302A50-361F-4249-91B7-3C69663DCB5B}" presName="parentText" presStyleLbl="alignNode1" presStyleIdx="2" presStyleCnt="3" custLinFactNeighborX="0" custLinFactNeighborY="-4104">
        <dgm:presLayoutVars>
          <dgm:chMax val="1"/>
          <dgm:bulletEnabled val="1"/>
        </dgm:presLayoutVars>
      </dgm:prSet>
      <dgm:spPr>
        <a:prstGeom prst="chevron">
          <a:avLst/>
        </a:prstGeom>
      </dgm:spPr>
      <dgm:t>
        <a:bodyPr/>
        <a:lstStyle/>
        <a:p>
          <a:endParaRPr lang="es-ES"/>
        </a:p>
      </dgm:t>
    </dgm:pt>
    <dgm:pt modelId="{D0B40864-637C-4B61-8300-90D29E0E0891}" type="pres">
      <dgm:prSet presAssocID="{0F302A50-361F-4249-91B7-3C69663DCB5B}" presName="descendantText" presStyleLbl="alignAcc1" presStyleIdx="2" presStyleCnt="3" custScaleY="103056">
        <dgm:presLayoutVars>
          <dgm:bulletEnabled val="1"/>
        </dgm:presLayoutVars>
      </dgm:prSet>
      <dgm:spPr>
        <a:prstGeom prst="round2SameRect">
          <a:avLst/>
        </a:prstGeom>
      </dgm:spPr>
      <dgm:t>
        <a:bodyPr/>
        <a:lstStyle/>
        <a:p>
          <a:endParaRPr lang="es-ES"/>
        </a:p>
      </dgm:t>
    </dgm:pt>
  </dgm:ptLst>
  <dgm:cxnLst>
    <dgm:cxn modelId="{919868C9-5E42-484E-935A-BC88816CA824}" srcId="{603AA8D5-D839-4A4A-99BD-55E7ABE7631A}" destId="{9939E71F-5F1E-465F-BE56-D93D119FE563}" srcOrd="1" destOrd="0" parTransId="{9B6ACB10-5DA6-4866-8AB5-A306B8A7A384}" sibTransId="{539B959D-B63D-49F2-9A79-74B7A65ADEE6}"/>
    <dgm:cxn modelId="{8FF406B5-7E1D-414E-A575-62524ED1471A}" type="presOf" srcId="{5EC2C2DE-488D-49AF-B2E3-23D65B643234}" destId="{D0B40864-637C-4B61-8300-90D29E0E0891}" srcOrd="0" destOrd="1" presId="urn:microsoft.com/office/officeart/2005/8/layout/chevron2"/>
    <dgm:cxn modelId="{B3A07784-FB54-441C-A6E8-DC6C18384BC6}" srcId="{0F302A50-361F-4249-91B7-3C69663DCB5B}" destId="{5EC2C2DE-488D-49AF-B2E3-23D65B643234}" srcOrd="1" destOrd="0" parTransId="{F2925196-538A-458B-9569-3D61F750BB20}" sibTransId="{E2C7DE94-07C2-4288-AB7D-2CBCEFAB79DD}"/>
    <dgm:cxn modelId="{D147E04F-876B-408D-AA8A-F72317B61931}" type="presOf" srcId="{42F2C8DD-9823-40C4-8A5E-1894A0657E06}" destId="{D0B40864-637C-4B61-8300-90D29E0E0891}" srcOrd="0" destOrd="0" presId="urn:microsoft.com/office/officeart/2005/8/layout/chevron2"/>
    <dgm:cxn modelId="{B17524D7-CF45-4120-A77C-CD729376EE28}" srcId="{2F4797CB-9CC5-4039-A3FD-B1748FD5A46C}" destId="{80C14BEC-E2F7-4F48-BB51-84654DD83E3B}" srcOrd="0" destOrd="0" parTransId="{F4FCD8A7-E791-49EE-995A-82E664793CFE}" sibTransId="{86CF3404-4900-462D-B780-60F6C7697E45}"/>
    <dgm:cxn modelId="{6187702A-71BA-482D-AF57-52144407E5B9}" type="presOf" srcId="{603AA8D5-D839-4A4A-99BD-55E7ABE7631A}" destId="{3D629C44-003A-4593-BDE5-6A02EBCDDB8D}" srcOrd="0" destOrd="0" presId="urn:microsoft.com/office/officeart/2005/8/layout/chevron2"/>
    <dgm:cxn modelId="{274917FD-AA29-49A9-90EE-343FD5C93B2E}" srcId="{603AA8D5-D839-4A4A-99BD-55E7ABE7631A}" destId="{2F4797CB-9CC5-4039-A3FD-B1748FD5A46C}" srcOrd="0" destOrd="0" parTransId="{2CB32DBE-2EE4-455B-9051-92DD103264FB}" sibTransId="{C08563B1-EEE0-426A-A4D6-39E660399E0A}"/>
    <dgm:cxn modelId="{ACBC0891-E79A-4B8F-BCC9-76AA43879FB5}" srcId="{9939E71F-5F1E-465F-BE56-D93D119FE563}" destId="{1504C8CB-DB8B-476A-99BD-C2154774620D}" srcOrd="0" destOrd="0" parTransId="{6372D9A3-C257-4829-8849-E9450FBABFEE}" sibTransId="{91774720-84E0-4566-BA61-11B2EBEE0690}"/>
    <dgm:cxn modelId="{23F398F1-5A3D-480D-8474-E93F7907CD8B}" type="presOf" srcId="{80C14BEC-E2F7-4F48-BB51-84654DD83E3B}" destId="{6C091B39-07A4-4369-890C-DFD713F208FD}" srcOrd="0" destOrd="0" presId="urn:microsoft.com/office/officeart/2005/8/layout/chevron2"/>
    <dgm:cxn modelId="{6231000E-823B-48CC-A5F4-593B7D1AAA1C}" type="presOf" srcId="{2F4797CB-9CC5-4039-A3FD-B1748FD5A46C}" destId="{85BA8E6B-8C92-43FA-8077-F11531BCF281}" srcOrd="0" destOrd="0" presId="urn:microsoft.com/office/officeart/2005/8/layout/chevron2"/>
    <dgm:cxn modelId="{8B830AA6-420C-4B87-8DAE-2ADB360D1D01}" type="presOf" srcId="{1504C8CB-DB8B-476A-99BD-C2154774620D}" destId="{E9B47E08-3C92-4295-8D8D-00863A5E61F3}" srcOrd="0" destOrd="0" presId="urn:microsoft.com/office/officeart/2005/8/layout/chevron2"/>
    <dgm:cxn modelId="{0DB9D9AF-07EA-473D-9F1D-5C523145DEA8}" type="presOf" srcId="{0F302A50-361F-4249-91B7-3C69663DCB5B}" destId="{C97C14B4-2E67-4D1A-A45B-BED22E7C287B}" srcOrd="0" destOrd="0" presId="urn:microsoft.com/office/officeart/2005/8/layout/chevron2"/>
    <dgm:cxn modelId="{D93A54F3-F986-47FA-ABDE-EBEC14883996}" srcId="{0F302A50-361F-4249-91B7-3C69663DCB5B}" destId="{42F2C8DD-9823-40C4-8A5E-1894A0657E06}" srcOrd="0" destOrd="0" parTransId="{09BC43FA-60E5-4106-94A3-122339F88705}" sibTransId="{A7F66A48-7303-4F1E-8FFA-BC136CD92468}"/>
    <dgm:cxn modelId="{957F689B-E639-49D7-BE4A-FFD53993F0FB}" srcId="{603AA8D5-D839-4A4A-99BD-55E7ABE7631A}" destId="{0F302A50-361F-4249-91B7-3C69663DCB5B}" srcOrd="2" destOrd="0" parTransId="{2BA7258D-ECCA-486C-8E30-1346A311A4C2}" sibTransId="{19257B2F-78DE-43BD-8E2E-B8DEAB3ED719}"/>
    <dgm:cxn modelId="{869F4CC8-F39D-4286-910E-55286ED0F306}" type="presOf" srcId="{9939E71F-5F1E-465F-BE56-D93D119FE563}" destId="{41660E7B-F34A-4A9F-BEBA-B8215C759EB0}" srcOrd="0" destOrd="0" presId="urn:microsoft.com/office/officeart/2005/8/layout/chevron2"/>
    <dgm:cxn modelId="{48618A90-FA54-4AB1-9C87-80924C4F4EAC}" type="presParOf" srcId="{3D629C44-003A-4593-BDE5-6A02EBCDDB8D}" destId="{9DD5545B-D7A8-4480-974E-AEF91AE83EDD}" srcOrd="0" destOrd="0" presId="urn:microsoft.com/office/officeart/2005/8/layout/chevron2"/>
    <dgm:cxn modelId="{051CF585-3B60-4E68-96B3-D90B4B467405}" type="presParOf" srcId="{9DD5545B-D7A8-4480-974E-AEF91AE83EDD}" destId="{85BA8E6B-8C92-43FA-8077-F11531BCF281}" srcOrd="0" destOrd="0" presId="urn:microsoft.com/office/officeart/2005/8/layout/chevron2"/>
    <dgm:cxn modelId="{429FB0AB-3EB3-4732-9240-FCAA958A92F1}" type="presParOf" srcId="{9DD5545B-D7A8-4480-974E-AEF91AE83EDD}" destId="{6C091B39-07A4-4369-890C-DFD713F208FD}" srcOrd="1" destOrd="0" presId="urn:microsoft.com/office/officeart/2005/8/layout/chevron2"/>
    <dgm:cxn modelId="{45EDEC96-2211-4823-ADC7-F2A5D7B7C412}" type="presParOf" srcId="{3D629C44-003A-4593-BDE5-6A02EBCDDB8D}" destId="{EE3488BB-B013-48AD-AA20-AC75B3450282}" srcOrd="1" destOrd="0" presId="urn:microsoft.com/office/officeart/2005/8/layout/chevron2"/>
    <dgm:cxn modelId="{B697B88F-4F1F-4C3C-9670-6B9E7350A38A}" type="presParOf" srcId="{3D629C44-003A-4593-BDE5-6A02EBCDDB8D}" destId="{455FC8EF-0FCA-4FA4-BE11-4A45C721FFEE}" srcOrd="2" destOrd="0" presId="urn:microsoft.com/office/officeart/2005/8/layout/chevron2"/>
    <dgm:cxn modelId="{CA3DD62E-042F-469C-AB03-774CD18A3777}" type="presParOf" srcId="{455FC8EF-0FCA-4FA4-BE11-4A45C721FFEE}" destId="{41660E7B-F34A-4A9F-BEBA-B8215C759EB0}" srcOrd="0" destOrd="0" presId="urn:microsoft.com/office/officeart/2005/8/layout/chevron2"/>
    <dgm:cxn modelId="{DA429651-43D2-431A-B32B-DF81F12CBB4B}" type="presParOf" srcId="{455FC8EF-0FCA-4FA4-BE11-4A45C721FFEE}" destId="{E9B47E08-3C92-4295-8D8D-00863A5E61F3}" srcOrd="1" destOrd="0" presId="urn:microsoft.com/office/officeart/2005/8/layout/chevron2"/>
    <dgm:cxn modelId="{05FB211F-3900-4182-A05D-B9B2F21727CB}" type="presParOf" srcId="{3D629C44-003A-4593-BDE5-6A02EBCDDB8D}" destId="{DA4D32CD-5125-4892-90C4-D4705A405224}" srcOrd="3" destOrd="0" presId="urn:microsoft.com/office/officeart/2005/8/layout/chevron2"/>
    <dgm:cxn modelId="{7D1DC1E3-1E06-45E9-A680-6BEA093C7C3E}" type="presParOf" srcId="{3D629C44-003A-4593-BDE5-6A02EBCDDB8D}" destId="{C777ACAC-8B36-4571-9B8E-4E27F7F20F39}" srcOrd="4" destOrd="0" presId="urn:microsoft.com/office/officeart/2005/8/layout/chevron2"/>
    <dgm:cxn modelId="{E5724843-08F0-40D4-917A-19D0DC193CE0}" type="presParOf" srcId="{C777ACAC-8B36-4571-9B8E-4E27F7F20F39}" destId="{C97C14B4-2E67-4D1A-A45B-BED22E7C287B}" srcOrd="0" destOrd="0" presId="urn:microsoft.com/office/officeart/2005/8/layout/chevron2"/>
    <dgm:cxn modelId="{A3CA056F-51D5-433C-9DF1-1EC451D57384}" type="presParOf" srcId="{C777ACAC-8B36-4571-9B8E-4E27F7F20F39}" destId="{D0B40864-637C-4B61-8300-90D29E0E08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26C98-7743-439D-A607-550B423FEF03}"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S"/>
        </a:p>
      </dgm:t>
    </dgm:pt>
    <dgm:pt modelId="{3A0E4C8F-A40B-4506-BA3E-7ED465871C69}">
      <dgm:prSet phldrT="[Texto]"/>
      <dgm:spPr/>
      <dgm:t>
        <a:bodyPr/>
        <a:lstStyle/>
        <a:p>
          <a:r>
            <a:rPr lang="es-ES" b="1" dirty="0" smtClean="0"/>
            <a:t>METODOLOGÍA INVESTIGACIÓN</a:t>
          </a:r>
          <a:endParaRPr lang="es-ES" b="1" dirty="0"/>
        </a:p>
      </dgm:t>
    </dgm:pt>
    <dgm:pt modelId="{8F33BD1B-ACF4-448B-9587-4384A0CE2ACC}" type="parTrans" cxnId="{3C73D1BB-DE22-45B5-8253-9B7770C0AE76}">
      <dgm:prSet/>
      <dgm:spPr/>
      <dgm:t>
        <a:bodyPr/>
        <a:lstStyle/>
        <a:p>
          <a:endParaRPr lang="es-ES"/>
        </a:p>
      </dgm:t>
    </dgm:pt>
    <dgm:pt modelId="{29F0FB40-1698-4EC3-8083-AD8D8BE6661C}" type="sibTrans" cxnId="{3C73D1BB-DE22-45B5-8253-9B7770C0AE76}">
      <dgm:prSet/>
      <dgm:spPr/>
      <dgm:t>
        <a:bodyPr/>
        <a:lstStyle/>
        <a:p>
          <a:endParaRPr lang="es-ES"/>
        </a:p>
      </dgm:t>
    </dgm:pt>
    <dgm:pt modelId="{8BCA71CA-D7AD-4FFF-884B-A9F4A4175B37}">
      <dgm:prSet phldrT="[Texto]"/>
      <dgm:spPr/>
      <dgm:t>
        <a:bodyPr/>
        <a:lstStyle/>
        <a:p>
          <a:r>
            <a:rPr lang="es-ES" dirty="0" smtClean="0"/>
            <a:t>Enfoque investigación</a:t>
          </a:r>
          <a:endParaRPr lang="es-ES" dirty="0"/>
        </a:p>
      </dgm:t>
    </dgm:pt>
    <dgm:pt modelId="{55BB9010-5CFA-4B0B-B38E-6BADA862BAC1}" type="parTrans" cxnId="{203C6CD3-5228-477C-9D83-AC9C7FD46D8B}">
      <dgm:prSet/>
      <dgm:spPr/>
      <dgm:t>
        <a:bodyPr/>
        <a:lstStyle/>
        <a:p>
          <a:endParaRPr lang="es-ES"/>
        </a:p>
      </dgm:t>
    </dgm:pt>
    <dgm:pt modelId="{822D9A50-CB93-4FAA-8F70-010DEACC03B8}" type="sibTrans" cxnId="{203C6CD3-5228-477C-9D83-AC9C7FD46D8B}">
      <dgm:prSet/>
      <dgm:spPr/>
      <dgm:t>
        <a:bodyPr/>
        <a:lstStyle/>
        <a:p>
          <a:endParaRPr lang="es-ES"/>
        </a:p>
      </dgm:t>
    </dgm:pt>
    <dgm:pt modelId="{D1DA8330-1A0D-4382-8F78-BBA5329FD0CE}">
      <dgm:prSet phldrT="[Texto]"/>
      <dgm:spPr/>
      <dgm:t>
        <a:bodyPr/>
        <a:lstStyle/>
        <a:p>
          <a:r>
            <a:rPr lang="es-ES" dirty="0" smtClean="0"/>
            <a:t>Tipo de investigación</a:t>
          </a:r>
          <a:endParaRPr lang="es-ES" dirty="0"/>
        </a:p>
      </dgm:t>
    </dgm:pt>
    <dgm:pt modelId="{30D0ED1B-FD05-45ED-9605-C6119E6D4058}" type="parTrans" cxnId="{D5834BC1-C392-4C7A-9F17-6E4F7168CBD0}">
      <dgm:prSet/>
      <dgm:spPr/>
      <dgm:t>
        <a:bodyPr/>
        <a:lstStyle/>
        <a:p>
          <a:endParaRPr lang="es-ES"/>
        </a:p>
      </dgm:t>
    </dgm:pt>
    <dgm:pt modelId="{88109F36-1061-445B-8A8D-977DC65475E0}" type="sibTrans" cxnId="{D5834BC1-C392-4C7A-9F17-6E4F7168CBD0}">
      <dgm:prSet/>
      <dgm:spPr/>
      <dgm:t>
        <a:bodyPr/>
        <a:lstStyle/>
        <a:p>
          <a:endParaRPr lang="es-ES"/>
        </a:p>
      </dgm:t>
    </dgm:pt>
    <dgm:pt modelId="{5679496B-6129-4345-8810-84970FF642D4}">
      <dgm:prSet phldrT="[Texto]"/>
      <dgm:spPr/>
      <dgm:t>
        <a:bodyPr/>
        <a:lstStyle/>
        <a:p>
          <a:r>
            <a:rPr lang="es-ES" dirty="0" smtClean="0"/>
            <a:t>Técnicas</a:t>
          </a:r>
          <a:endParaRPr lang="es-ES" dirty="0"/>
        </a:p>
      </dgm:t>
    </dgm:pt>
    <dgm:pt modelId="{33E2CB66-A2F8-4329-B473-2B7B492D3079}" type="parTrans" cxnId="{8867C9A1-7108-4AD6-B3C3-7406AA745B27}">
      <dgm:prSet/>
      <dgm:spPr/>
      <dgm:t>
        <a:bodyPr/>
        <a:lstStyle/>
        <a:p>
          <a:endParaRPr lang="es-ES"/>
        </a:p>
      </dgm:t>
    </dgm:pt>
    <dgm:pt modelId="{28986FFB-C730-4FB6-A450-2927E00B0780}" type="sibTrans" cxnId="{8867C9A1-7108-4AD6-B3C3-7406AA745B27}">
      <dgm:prSet/>
      <dgm:spPr/>
      <dgm:t>
        <a:bodyPr/>
        <a:lstStyle/>
        <a:p>
          <a:endParaRPr lang="es-ES"/>
        </a:p>
      </dgm:t>
    </dgm:pt>
    <dgm:pt modelId="{5B144596-2E28-4C32-A9C7-C6456D39B8B5}">
      <dgm:prSet/>
      <dgm:spPr/>
      <dgm:t>
        <a:bodyPr/>
        <a:lstStyle/>
        <a:p>
          <a:r>
            <a:rPr lang="es-ES" dirty="0" smtClean="0"/>
            <a:t>Cuantitativo</a:t>
          </a:r>
          <a:endParaRPr lang="es-ES" dirty="0"/>
        </a:p>
      </dgm:t>
    </dgm:pt>
    <dgm:pt modelId="{F4D311EA-5328-48DB-B053-01AB96616CA3}" type="parTrans" cxnId="{719E5399-8E62-4F82-AA7C-2ACA2E5954F2}">
      <dgm:prSet/>
      <dgm:spPr/>
      <dgm:t>
        <a:bodyPr/>
        <a:lstStyle/>
        <a:p>
          <a:endParaRPr lang="es-ES"/>
        </a:p>
      </dgm:t>
    </dgm:pt>
    <dgm:pt modelId="{6BFD52BF-9181-4A00-9F99-1DEF5F01BE4F}" type="sibTrans" cxnId="{719E5399-8E62-4F82-AA7C-2ACA2E5954F2}">
      <dgm:prSet/>
      <dgm:spPr/>
      <dgm:t>
        <a:bodyPr/>
        <a:lstStyle/>
        <a:p>
          <a:endParaRPr lang="es-ES"/>
        </a:p>
      </dgm:t>
    </dgm:pt>
    <dgm:pt modelId="{E86EAD14-3F1D-45F0-B353-F76E0C747AF5}">
      <dgm:prSet/>
      <dgm:spPr/>
      <dgm:t>
        <a:bodyPr/>
        <a:lstStyle/>
        <a:p>
          <a:r>
            <a:rPr lang="es-ES" dirty="0" smtClean="0"/>
            <a:t>Documental</a:t>
          </a:r>
          <a:endParaRPr lang="es-ES" dirty="0"/>
        </a:p>
      </dgm:t>
    </dgm:pt>
    <dgm:pt modelId="{2D2298D6-3756-4811-AB06-54C8B24044E7}" type="parTrans" cxnId="{A8D0D5D5-DF36-4535-BE37-862E6C473824}">
      <dgm:prSet/>
      <dgm:spPr/>
      <dgm:t>
        <a:bodyPr/>
        <a:lstStyle/>
        <a:p>
          <a:endParaRPr lang="es-ES"/>
        </a:p>
      </dgm:t>
    </dgm:pt>
    <dgm:pt modelId="{89F9CE3D-54D2-48CD-B360-7C8AC8595930}" type="sibTrans" cxnId="{A8D0D5D5-DF36-4535-BE37-862E6C473824}">
      <dgm:prSet/>
      <dgm:spPr/>
      <dgm:t>
        <a:bodyPr/>
        <a:lstStyle/>
        <a:p>
          <a:endParaRPr lang="es-ES"/>
        </a:p>
      </dgm:t>
    </dgm:pt>
    <dgm:pt modelId="{5718B206-F8B5-4037-BE6D-EC01BD220AB8}">
      <dgm:prSet/>
      <dgm:spPr/>
      <dgm:t>
        <a:bodyPr/>
        <a:lstStyle/>
        <a:p>
          <a:r>
            <a:rPr lang="es-ES" dirty="0" smtClean="0"/>
            <a:t>Descriptiva</a:t>
          </a:r>
          <a:endParaRPr lang="es-ES" dirty="0"/>
        </a:p>
      </dgm:t>
    </dgm:pt>
    <dgm:pt modelId="{294CF51E-7577-4F46-9A4A-C9EF8CB07FEA}" type="parTrans" cxnId="{20A34F0E-62BA-4BB7-B93D-D2C9460EA366}">
      <dgm:prSet/>
      <dgm:spPr/>
      <dgm:t>
        <a:bodyPr/>
        <a:lstStyle/>
        <a:p>
          <a:endParaRPr lang="es-ES"/>
        </a:p>
      </dgm:t>
    </dgm:pt>
    <dgm:pt modelId="{4B95573D-8B59-43F6-BB0B-050C84D36763}" type="sibTrans" cxnId="{20A34F0E-62BA-4BB7-B93D-D2C9460EA366}">
      <dgm:prSet/>
      <dgm:spPr/>
      <dgm:t>
        <a:bodyPr/>
        <a:lstStyle/>
        <a:p>
          <a:endParaRPr lang="es-ES"/>
        </a:p>
      </dgm:t>
    </dgm:pt>
    <dgm:pt modelId="{469E015C-3104-4E57-92A9-39C3C0A34BA0}">
      <dgm:prSet/>
      <dgm:spPr/>
      <dgm:t>
        <a:bodyPr/>
        <a:lstStyle/>
        <a:p>
          <a:r>
            <a:rPr lang="es-ES" dirty="0" smtClean="0"/>
            <a:t>Encuesta</a:t>
          </a:r>
        </a:p>
      </dgm:t>
    </dgm:pt>
    <dgm:pt modelId="{6E1BA33E-BA7E-44C4-B413-63FA3AAABF8D}" type="parTrans" cxnId="{4EAEAFCC-76D9-489A-B85E-05F403C51DAE}">
      <dgm:prSet/>
      <dgm:spPr/>
      <dgm:t>
        <a:bodyPr/>
        <a:lstStyle/>
        <a:p>
          <a:endParaRPr lang="es-ES"/>
        </a:p>
      </dgm:t>
    </dgm:pt>
    <dgm:pt modelId="{25B0AB61-A84C-4D20-80FC-6FB774556E18}" type="sibTrans" cxnId="{4EAEAFCC-76D9-489A-B85E-05F403C51DAE}">
      <dgm:prSet/>
      <dgm:spPr/>
      <dgm:t>
        <a:bodyPr/>
        <a:lstStyle/>
        <a:p>
          <a:endParaRPr lang="es-ES"/>
        </a:p>
      </dgm:t>
    </dgm:pt>
    <dgm:pt modelId="{B8820701-4E25-4C26-A3A3-E97122A171AA}" type="pres">
      <dgm:prSet presAssocID="{01A26C98-7743-439D-A607-550B423FEF03}" presName="Name0" presStyleCnt="0">
        <dgm:presLayoutVars>
          <dgm:chPref val="1"/>
          <dgm:dir/>
          <dgm:animOne val="branch"/>
          <dgm:animLvl val="lvl"/>
          <dgm:resizeHandles val="exact"/>
        </dgm:presLayoutVars>
      </dgm:prSet>
      <dgm:spPr/>
      <dgm:t>
        <a:bodyPr/>
        <a:lstStyle/>
        <a:p>
          <a:endParaRPr lang="es-ES"/>
        </a:p>
      </dgm:t>
    </dgm:pt>
    <dgm:pt modelId="{E6E96FC1-E7CF-4D58-827D-8C924B5F65F5}" type="pres">
      <dgm:prSet presAssocID="{3A0E4C8F-A40B-4506-BA3E-7ED465871C69}" presName="root1" presStyleCnt="0"/>
      <dgm:spPr/>
    </dgm:pt>
    <dgm:pt modelId="{02C6B55B-64FD-4DDA-BF23-D0D2382548DC}" type="pres">
      <dgm:prSet presAssocID="{3A0E4C8F-A40B-4506-BA3E-7ED465871C69}" presName="LevelOneTextNode" presStyleLbl="node0" presStyleIdx="0" presStyleCnt="1">
        <dgm:presLayoutVars>
          <dgm:chPref val="3"/>
        </dgm:presLayoutVars>
      </dgm:prSet>
      <dgm:spPr/>
      <dgm:t>
        <a:bodyPr/>
        <a:lstStyle/>
        <a:p>
          <a:endParaRPr lang="es-ES"/>
        </a:p>
      </dgm:t>
    </dgm:pt>
    <dgm:pt modelId="{11D813F3-4197-47AC-8DF4-8008B80948BF}" type="pres">
      <dgm:prSet presAssocID="{3A0E4C8F-A40B-4506-BA3E-7ED465871C69}" presName="level2hierChild" presStyleCnt="0"/>
      <dgm:spPr/>
    </dgm:pt>
    <dgm:pt modelId="{7D98E458-E9CF-41FE-A7BE-4BC10DA9F4F9}" type="pres">
      <dgm:prSet presAssocID="{55BB9010-5CFA-4B0B-B38E-6BADA862BAC1}" presName="conn2-1" presStyleLbl="parChTrans1D2" presStyleIdx="0" presStyleCnt="3"/>
      <dgm:spPr/>
      <dgm:t>
        <a:bodyPr/>
        <a:lstStyle/>
        <a:p>
          <a:endParaRPr lang="es-ES"/>
        </a:p>
      </dgm:t>
    </dgm:pt>
    <dgm:pt modelId="{C95C4B22-8B38-4655-9C1E-63069D9937E4}" type="pres">
      <dgm:prSet presAssocID="{55BB9010-5CFA-4B0B-B38E-6BADA862BAC1}" presName="connTx" presStyleLbl="parChTrans1D2" presStyleIdx="0" presStyleCnt="3"/>
      <dgm:spPr/>
      <dgm:t>
        <a:bodyPr/>
        <a:lstStyle/>
        <a:p>
          <a:endParaRPr lang="es-ES"/>
        </a:p>
      </dgm:t>
    </dgm:pt>
    <dgm:pt modelId="{793AA4C1-4315-45AA-81C9-A87525629625}" type="pres">
      <dgm:prSet presAssocID="{8BCA71CA-D7AD-4FFF-884B-A9F4A4175B37}" presName="root2" presStyleCnt="0"/>
      <dgm:spPr/>
    </dgm:pt>
    <dgm:pt modelId="{B44233D8-CED1-463D-8988-8729F6F6F5BF}" type="pres">
      <dgm:prSet presAssocID="{8BCA71CA-D7AD-4FFF-884B-A9F4A4175B37}" presName="LevelTwoTextNode" presStyleLbl="node2" presStyleIdx="0" presStyleCnt="3">
        <dgm:presLayoutVars>
          <dgm:chPref val="3"/>
        </dgm:presLayoutVars>
      </dgm:prSet>
      <dgm:spPr/>
      <dgm:t>
        <a:bodyPr/>
        <a:lstStyle/>
        <a:p>
          <a:endParaRPr lang="es-ES"/>
        </a:p>
      </dgm:t>
    </dgm:pt>
    <dgm:pt modelId="{CE8F43D8-DE2C-435C-BDBA-84538A358C34}" type="pres">
      <dgm:prSet presAssocID="{8BCA71CA-D7AD-4FFF-884B-A9F4A4175B37}" presName="level3hierChild" presStyleCnt="0"/>
      <dgm:spPr/>
    </dgm:pt>
    <dgm:pt modelId="{69FC6A97-A407-48E5-8A05-28ABCDC8903F}" type="pres">
      <dgm:prSet presAssocID="{F4D311EA-5328-48DB-B053-01AB96616CA3}" presName="conn2-1" presStyleLbl="parChTrans1D3" presStyleIdx="0" presStyleCnt="4"/>
      <dgm:spPr/>
      <dgm:t>
        <a:bodyPr/>
        <a:lstStyle/>
        <a:p>
          <a:endParaRPr lang="es-ES"/>
        </a:p>
      </dgm:t>
    </dgm:pt>
    <dgm:pt modelId="{4766EB75-8226-46DF-B185-567B1FA0B630}" type="pres">
      <dgm:prSet presAssocID="{F4D311EA-5328-48DB-B053-01AB96616CA3}" presName="connTx" presStyleLbl="parChTrans1D3" presStyleIdx="0" presStyleCnt="4"/>
      <dgm:spPr/>
      <dgm:t>
        <a:bodyPr/>
        <a:lstStyle/>
        <a:p>
          <a:endParaRPr lang="es-ES"/>
        </a:p>
      </dgm:t>
    </dgm:pt>
    <dgm:pt modelId="{92855AA7-A2C0-4363-A4E6-D5919571E5C3}" type="pres">
      <dgm:prSet presAssocID="{5B144596-2E28-4C32-A9C7-C6456D39B8B5}" presName="root2" presStyleCnt="0"/>
      <dgm:spPr/>
    </dgm:pt>
    <dgm:pt modelId="{B43916C3-8922-4CF9-961C-DB4F4414301A}" type="pres">
      <dgm:prSet presAssocID="{5B144596-2E28-4C32-A9C7-C6456D39B8B5}" presName="LevelTwoTextNode" presStyleLbl="node3" presStyleIdx="0" presStyleCnt="4">
        <dgm:presLayoutVars>
          <dgm:chPref val="3"/>
        </dgm:presLayoutVars>
      </dgm:prSet>
      <dgm:spPr/>
      <dgm:t>
        <a:bodyPr/>
        <a:lstStyle/>
        <a:p>
          <a:endParaRPr lang="es-ES"/>
        </a:p>
      </dgm:t>
    </dgm:pt>
    <dgm:pt modelId="{057F3B64-CD26-4305-8706-8C4C3D668AFA}" type="pres">
      <dgm:prSet presAssocID="{5B144596-2E28-4C32-A9C7-C6456D39B8B5}" presName="level3hierChild" presStyleCnt="0"/>
      <dgm:spPr/>
    </dgm:pt>
    <dgm:pt modelId="{C32669CA-7C13-46AB-A38D-6012A23925B8}" type="pres">
      <dgm:prSet presAssocID="{30D0ED1B-FD05-45ED-9605-C6119E6D4058}" presName="conn2-1" presStyleLbl="parChTrans1D2" presStyleIdx="1" presStyleCnt="3"/>
      <dgm:spPr/>
      <dgm:t>
        <a:bodyPr/>
        <a:lstStyle/>
        <a:p>
          <a:endParaRPr lang="es-ES"/>
        </a:p>
      </dgm:t>
    </dgm:pt>
    <dgm:pt modelId="{0693F2DA-01E2-4D36-801A-BAC7D0CC3D19}" type="pres">
      <dgm:prSet presAssocID="{30D0ED1B-FD05-45ED-9605-C6119E6D4058}" presName="connTx" presStyleLbl="parChTrans1D2" presStyleIdx="1" presStyleCnt="3"/>
      <dgm:spPr/>
      <dgm:t>
        <a:bodyPr/>
        <a:lstStyle/>
        <a:p>
          <a:endParaRPr lang="es-ES"/>
        </a:p>
      </dgm:t>
    </dgm:pt>
    <dgm:pt modelId="{0F20AE3C-25B5-448D-B881-1CA22846028A}" type="pres">
      <dgm:prSet presAssocID="{D1DA8330-1A0D-4382-8F78-BBA5329FD0CE}" presName="root2" presStyleCnt="0"/>
      <dgm:spPr/>
    </dgm:pt>
    <dgm:pt modelId="{DBE35723-7237-485E-92DB-6858D511780D}" type="pres">
      <dgm:prSet presAssocID="{D1DA8330-1A0D-4382-8F78-BBA5329FD0CE}" presName="LevelTwoTextNode" presStyleLbl="node2" presStyleIdx="1" presStyleCnt="3">
        <dgm:presLayoutVars>
          <dgm:chPref val="3"/>
        </dgm:presLayoutVars>
      </dgm:prSet>
      <dgm:spPr/>
      <dgm:t>
        <a:bodyPr/>
        <a:lstStyle/>
        <a:p>
          <a:endParaRPr lang="es-ES"/>
        </a:p>
      </dgm:t>
    </dgm:pt>
    <dgm:pt modelId="{2BC92EE2-2D10-4FF3-9610-EF81D14DE440}" type="pres">
      <dgm:prSet presAssocID="{D1DA8330-1A0D-4382-8F78-BBA5329FD0CE}" presName="level3hierChild" presStyleCnt="0"/>
      <dgm:spPr/>
    </dgm:pt>
    <dgm:pt modelId="{3BBAE2ED-8EF0-4A34-BC96-7D349335B13D}" type="pres">
      <dgm:prSet presAssocID="{2D2298D6-3756-4811-AB06-54C8B24044E7}" presName="conn2-1" presStyleLbl="parChTrans1D3" presStyleIdx="1" presStyleCnt="4"/>
      <dgm:spPr/>
      <dgm:t>
        <a:bodyPr/>
        <a:lstStyle/>
        <a:p>
          <a:endParaRPr lang="es-ES"/>
        </a:p>
      </dgm:t>
    </dgm:pt>
    <dgm:pt modelId="{55FF8DA5-8AAB-4750-970E-CA301D7B3380}" type="pres">
      <dgm:prSet presAssocID="{2D2298D6-3756-4811-AB06-54C8B24044E7}" presName="connTx" presStyleLbl="parChTrans1D3" presStyleIdx="1" presStyleCnt="4"/>
      <dgm:spPr/>
      <dgm:t>
        <a:bodyPr/>
        <a:lstStyle/>
        <a:p>
          <a:endParaRPr lang="es-ES"/>
        </a:p>
      </dgm:t>
    </dgm:pt>
    <dgm:pt modelId="{4B6A99BB-6C18-4789-9299-3D6CAB00F3E8}" type="pres">
      <dgm:prSet presAssocID="{E86EAD14-3F1D-45F0-B353-F76E0C747AF5}" presName="root2" presStyleCnt="0"/>
      <dgm:spPr/>
    </dgm:pt>
    <dgm:pt modelId="{CE6EDAFB-B80D-4ECB-9FF9-153EF68E4320}" type="pres">
      <dgm:prSet presAssocID="{E86EAD14-3F1D-45F0-B353-F76E0C747AF5}" presName="LevelTwoTextNode" presStyleLbl="node3" presStyleIdx="1" presStyleCnt="4">
        <dgm:presLayoutVars>
          <dgm:chPref val="3"/>
        </dgm:presLayoutVars>
      </dgm:prSet>
      <dgm:spPr/>
      <dgm:t>
        <a:bodyPr/>
        <a:lstStyle/>
        <a:p>
          <a:endParaRPr lang="es-ES"/>
        </a:p>
      </dgm:t>
    </dgm:pt>
    <dgm:pt modelId="{D1910694-E8AA-4409-833C-5BFE7B8AB6E3}" type="pres">
      <dgm:prSet presAssocID="{E86EAD14-3F1D-45F0-B353-F76E0C747AF5}" presName="level3hierChild" presStyleCnt="0"/>
      <dgm:spPr/>
    </dgm:pt>
    <dgm:pt modelId="{7F13043F-C868-4749-B9C5-1B86954150DB}" type="pres">
      <dgm:prSet presAssocID="{294CF51E-7577-4F46-9A4A-C9EF8CB07FEA}" presName="conn2-1" presStyleLbl="parChTrans1D3" presStyleIdx="2" presStyleCnt="4"/>
      <dgm:spPr/>
      <dgm:t>
        <a:bodyPr/>
        <a:lstStyle/>
        <a:p>
          <a:endParaRPr lang="es-ES"/>
        </a:p>
      </dgm:t>
    </dgm:pt>
    <dgm:pt modelId="{39ED727A-2984-4D8D-9938-CE53C937674F}" type="pres">
      <dgm:prSet presAssocID="{294CF51E-7577-4F46-9A4A-C9EF8CB07FEA}" presName="connTx" presStyleLbl="parChTrans1D3" presStyleIdx="2" presStyleCnt="4"/>
      <dgm:spPr/>
      <dgm:t>
        <a:bodyPr/>
        <a:lstStyle/>
        <a:p>
          <a:endParaRPr lang="es-ES"/>
        </a:p>
      </dgm:t>
    </dgm:pt>
    <dgm:pt modelId="{BC757CC5-BBEB-47A7-9008-E83595034715}" type="pres">
      <dgm:prSet presAssocID="{5718B206-F8B5-4037-BE6D-EC01BD220AB8}" presName="root2" presStyleCnt="0"/>
      <dgm:spPr/>
    </dgm:pt>
    <dgm:pt modelId="{AA76307E-94ED-4B3E-B871-1AF80EB9502E}" type="pres">
      <dgm:prSet presAssocID="{5718B206-F8B5-4037-BE6D-EC01BD220AB8}" presName="LevelTwoTextNode" presStyleLbl="node3" presStyleIdx="2" presStyleCnt="4">
        <dgm:presLayoutVars>
          <dgm:chPref val="3"/>
        </dgm:presLayoutVars>
      </dgm:prSet>
      <dgm:spPr/>
      <dgm:t>
        <a:bodyPr/>
        <a:lstStyle/>
        <a:p>
          <a:endParaRPr lang="es-ES"/>
        </a:p>
      </dgm:t>
    </dgm:pt>
    <dgm:pt modelId="{816B24B9-730B-400A-ACE1-8C623F53E9DA}" type="pres">
      <dgm:prSet presAssocID="{5718B206-F8B5-4037-BE6D-EC01BD220AB8}" presName="level3hierChild" presStyleCnt="0"/>
      <dgm:spPr/>
    </dgm:pt>
    <dgm:pt modelId="{8F47A7BE-8524-4715-85D0-21EDAC670537}" type="pres">
      <dgm:prSet presAssocID="{33E2CB66-A2F8-4329-B473-2B7B492D3079}" presName="conn2-1" presStyleLbl="parChTrans1D2" presStyleIdx="2" presStyleCnt="3"/>
      <dgm:spPr/>
      <dgm:t>
        <a:bodyPr/>
        <a:lstStyle/>
        <a:p>
          <a:endParaRPr lang="es-ES"/>
        </a:p>
      </dgm:t>
    </dgm:pt>
    <dgm:pt modelId="{3A520243-774F-46FF-B58D-FD9285482D6E}" type="pres">
      <dgm:prSet presAssocID="{33E2CB66-A2F8-4329-B473-2B7B492D3079}" presName="connTx" presStyleLbl="parChTrans1D2" presStyleIdx="2" presStyleCnt="3"/>
      <dgm:spPr/>
      <dgm:t>
        <a:bodyPr/>
        <a:lstStyle/>
        <a:p>
          <a:endParaRPr lang="es-ES"/>
        </a:p>
      </dgm:t>
    </dgm:pt>
    <dgm:pt modelId="{578BE417-0FDB-4AD4-B133-84FFA5AB493E}" type="pres">
      <dgm:prSet presAssocID="{5679496B-6129-4345-8810-84970FF642D4}" presName="root2" presStyleCnt="0"/>
      <dgm:spPr/>
    </dgm:pt>
    <dgm:pt modelId="{C52AD70A-4FBE-4105-B04B-5E891CF121A5}" type="pres">
      <dgm:prSet presAssocID="{5679496B-6129-4345-8810-84970FF642D4}" presName="LevelTwoTextNode" presStyleLbl="node2" presStyleIdx="2" presStyleCnt="3">
        <dgm:presLayoutVars>
          <dgm:chPref val="3"/>
        </dgm:presLayoutVars>
      </dgm:prSet>
      <dgm:spPr/>
      <dgm:t>
        <a:bodyPr/>
        <a:lstStyle/>
        <a:p>
          <a:endParaRPr lang="es-ES"/>
        </a:p>
      </dgm:t>
    </dgm:pt>
    <dgm:pt modelId="{968DB2F1-D737-4CE5-B100-B42371C3D83D}" type="pres">
      <dgm:prSet presAssocID="{5679496B-6129-4345-8810-84970FF642D4}" presName="level3hierChild" presStyleCnt="0"/>
      <dgm:spPr/>
    </dgm:pt>
    <dgm:pt modelId="{06ACD6E0-BAF9-4938-8593-BA123EA36CE7}" type="pres">
      <dgm:prSet presAssocID="{6E1BA33E-BA7E-44C4-B413-63FA3AAABF8D}" presName="conn2-1" presStyleLbl="parChTrans1D3" presStyleIdx="3" presStyleCnt="4"/>
      <dgm:spPr/>
      <dgm:t>
        <a:bodyPr/>
        <a:lstStyle/>
        <a:p>
          <a:endParaRPr lang="es-ES"/>
        </a:p>
      </dgm:t>
    </dgm:pt>
    <dgm:pt modelId="{0B097133-4B7E-4D69-9C3E-D61051D22C65}" type="pres">
      <dgm:prSet presAssocID="{6E1BA33E-BA7E-44C4-B413-63FA3AAABF8D}" presName="connTx" presStyleLbl="parChTrans1D3" presStyleIdx="3" presStyleCnt="4"/>
      <dgm:spPr/>
      <dgm:t>
        <a:bodyPr/>
        <a:lstStyle/>
        <a:p>
          <a:endParaRPr lang="es-ES"/>
        </a:p>
      </dgm:t>
    </dgm:pt>
    <dgm:pt modelId="{8D1D8182-8D60-4B08-B102-0905432B041E}" type="pres">
      <dgm:prSet presAssocID="{469E015C-3104-4E57-92A9-39C3C0A34BA0}" presName="root2" presStyleCnt="0"/>
      <dgm:spPr/>
    </dgm:pt>
    <dgm:pt modelId="{75F84A2A-F5F8-4941-A09A-F922D0E23110}" type="pres">
      <dgm:prSet presAssocID="{469E015C-3104-4E57-92A9-39C3C0A34BA0}" presName="LevelTwoTextNode" presStyleLbl="node3" presStyleIdx="3" presStyleCnt="4">
        <dgm:presLayoutVars>
          <dgm:chPref val="3"/>
        </dgm:presLayoutVars>
      </dgm:prSet>
      <dgm:spPr/>
      <dgm:t>
        <a:bodyPr/>
        <a:lstStyle/>
        <a:p>
          <a:endParaRPr lang="es-ES"/>
        </a:p>
      </dgm:t>
    </dgm:pt>
    <dgm:pt modelId="{09C8E6E7-A4BC-4DDE-A7C4-E8309F6E7182}" type="pres">
      <dgm:prSet presAssocID="{469E015C-3104-4E57-92A9-39C3C0A34BA0}" presName="level3hierChild" presStyleCnt="0"/>
      <dgm:spPr/>
    </dgm:pt>
  </dgm:ptLst>
  <dgm:cxnLst>
    <dgm:cxn modelId="{B17C7D68-D613-4795-AADF-6EECB86538B6}" type="presOf" srcId="{E86EAD14-3F1D-45F0-B353-F76E0C747AF5}" destId="{CE6EDAFB-B80D-4ECB-9FF9-153EF68E4320}" srcOrd="0" destOrd="0" presId="urn:microsoft.com/office/officeart/2008/layout/HorizontalMultiLevelHierarchy"/>
    <dgm:cxn modelId="{CDCBED0D-9443-496B-9308-0352421B314B}" type="presOf" srcId="{3A0E4C8F-A40B-4506-BA3E-7ED465871C69}" destId="{02C6B55B-64FD-4DDA-BF23-D0D2382548DC}" srcOrd="0" destOrd="0" presId="urn:microsoft.com/office/officeart/2008/layout/HorizontalMultiLevelHierarchy"/>
    <dgm:cxn modelId="{5CE96B71-3154-45DF-BC59-27FAE7F4D391}" type="presOf" srcId="{D1DA8330-1A0D-4382-8F78-BBA5329FD0CE}" destId="{DBE35723-7237-485E-92DB-6858D511780D}" srcOrd="0" destOrd="0" presId="urn:microsoft.com/office/officeart/2008/layout/HorizontalMultiLevelHierarchy"/>
    <dgm:cxn modelId="{CA50FCF5-A856-4C34-A07C-4A947D59947F}" type="presOf" srcId="{8BCA71CA-D7AD-4FFF-884B-A9F4A4175B37}" destId="{B44233D8-CED1-463D-8988-8729F6F6F5BF}" srcOrd="0" destOrd="0" presId="urn:microsoft.com/office/officeart/2008/layout/HorizontalMultiLevelHierarchy"/>
    <dgm:cxn modelId="{1FAF3F44-230B-4478-A108-2280A2F83A2F}" type="presOf" srcId="{294CF51E-7577-4F46-9A4A-C9EF8CB07FEA}" destId="{39ED727A-2984-4D8D-9938-CE53C937674F}" srcOrd="1" destOrd="0" presId="urn:microsoft.com/office/officeart/2008/layout/HorizontalMultiLevelHierarchy"/>
    <dgm:cxn modelId="{AFE60673-4D8B-4ECE-AD36-C5D59FCE27EC}" type="presOf" srcId="{33E2CB66-A2F8-4329-B473-2B7B492D3079}" destId="{8F47A7BE-8524-4715-85D0-21EDAC670537}" srcOrd="0" destOrd="0" presId="urn:microsoft.com/office/officeart/2008/layout/HorizontalMultiLevelHierarchy"/>
    <dgm:cxn modelId="{F8090B3A-EE15-459C-B7F8-36A326A60C60}" type="presOf" srcId="{5679496B-6129-4345-8810-84970FF642D4}" destId="{C52AD70A-4FBE-4105-B04B-5E891CF121A5}" srcOrd="0" destOrd="0" presId="urn:microsoft.com/office/officeart/2008/layout/HorizontalMultiLevelHierarchy"/>
    <dgm:cxn modelId="{4EAEAFCC-76D9-489A-B85E-05F403C51DAE}" srcId="{5679496B-6129-4345-8810-84970FF642D4}" destId="{469E015C-3104-4E57-92A9-39C3C0A34BA0}" srcOrd="0" destOrd="0" parTransId="{6E1BA33E-BA7E-44C4-B413-63FA3AAABF8D}" sibTransId="{25B0AB61-A84C-4D20-80FC-6FB774556E18}"/>
    <dgm:cxn modelId="{719E5399-8E62-4F82-AA7C-2ACA2E5954F2}" srcId="{8BCA71CA-D7AD-4FFF-884B-A9F4A4175B37}" destId="{5B144596-2E28-4C32-A9C7-C6456D39B8B5}" srcOrd="0" destOrd="0" parTransId="{F4D311EA-5328-48DB-B053-01AB96616CA3}" sibTransId="{6BFD52BF-9181-4A00-9F99-1DEF5F01BE4F}"/>
    <dgm:cxn modelId="{2B5DE5A3-C05F-455F-A064-57C0139D6E5F}" type="presOf" srcId="{30D0ED1B-FD05-45ED-9605-C6119E6D4058}" destId="{0693F2DA-01E2-4D36-801A-BAC7D0CC3D19}" srcOrd="1" destOrd="0" presId="urn:microsoft.com/office/officeart/2008/layout/HorizontalMultiLevelHierarchy"/>
    <dgm:cxn modelId="{56E7EF5C-8158-4FA4-8DAC-975B394BBF5B}" type="presOf" srcId="{F4D311EA-5328-48DB-B053-01AB96616CA3}" destId="{69FC6A97-A407-48E5-8A05-28ABCDC8903F}" srcOrd="0" destOrd="0" presId="urn:microsoft.com/office/officeart/2008/layout/HorizontalMultiLevelHierarchy"/>
    <dgm:cxn modelId="{6A3970DB-33DD-4670-B7AB-4B7BC6917804}" type="presOf" srcId="{F4D311EA-5328-48DB-B053-01AB96616CA3}" destId="{4766EB75-8226-46DF-B185-567B1FA0B630}" srcOrd="1" destOrd="0" presId="urn:microsoft.com/office/officeart/2008/layout/HorizontalMultiLevelHierarchy"/>
    <dgm:cxn modelId="{FA316A08-E49F-4B72-9BD7-96BF1D3A2065}" type="presOf" srcId="{30D0ED1B-FD05-45ED-9605-C6119E6D4058}" destId="{C32669CA-7C13-46AB-A38D-6012A23925B8}" srcOrd="0" destOrd="0" presId="urn:microsoft.com/office/officeart/2008/layout/HorizontalMultiLevelHierarchy"/>
    <dgm:cxn modelId="{3C73D1BB-DE22-45B5-8253-9B7770C0AE76}" srcId="{01A26C98-7743-439D-A607-550B423FEF03}" destId="{3A0E4C8F-A40B-4506-BA3E-7ED465871C69}" srcOrd="0" destOrd="0" parTransId="{8F33BD1B-ACF4-448B-9587-4384A0CE2ACC}" sibTransId="{29F0FB40-1698-4EC3-8083-AD8D8BE6661C}"/>
    <dgm:cxn modelId="{1F5C0927-B3F1-4B3B-B36C-F62D7A49FA45}" type="presOf" srcId="{5718B206-F8B5-4037-BE6D-EC01BD220AB8}" destId="{AA76307E-94ED-4B3E-B871-1AF80EB9502E}" srcOrd="0" destOrd="0" presId="urn:microsoft.com/office/officeart/2008/layout/HorizontalMultiLevelHierarchy"/>
    <dgm:cxn modelId="{8867C9A1-7108-4AD6-B3C3-7406AA745B27}" srcId="{3A0E4C8F-A40B-4506-BA3E-7ED465871C69}" destId="{5679496B-6129-4345-8810-84970FF642D4}" srcOrd="2" destOrd="0" parTransId="{33E2CB66-A2F8-4329-B473-2B7B492D3079}" sibTransId="{28986FFB-C730-4FB6-A450-2927E00B0780}"/>
    <dgm:cxn modelId="{E7F6280F-380F-4A1B-ABE1-711CA8A87FCA}" type="presOf" srcId="{469E015C-3104-4E57-92A9-39C3C0A34BA0}" destId="{75F84A2A-F5F8-4941-A09A-F922D0E23110}" srcOrd="0" destOrd="0" presId="urn:microsoft.com/office/officeart/2008/layout/HorizontalMultiLevelHierarchy"/>
    <dgm:cxn modelId="{49DBD5FC-1986-40E6-802A-ABAE74683114}" type="presOf" srcId="{2D2298D6-3756-4811-AB06-54C8B24044E7}" destId="{55FF8DA5-8AAB-4750-970E-CA301D7B3380}" srcOrd="1" destOrd="0" presId="urn:microsoft.com/office/officeart/2008/layout/HorizontalMultiLevelHierarchy"/>
    <dgm:cxn modelId="{CF254D79-3BCA-4F39-97F8-1085709B3473}" type="presOf" srcId="{55BB9010-5CFA-4B0B-B38E-6BADA862BAC1}" destId="{C95C4B22-8B38-4655-9C1E-63069D9937E4}" srcOrd="1" destOrd="0" presId="urn:microsoft.com/office/officeart/2008/layout/HorizontalMultiLevelHierarchy"/>
    <dgm:cxn modelId="{D5834BC1-C392-4C7A-9F17-6E4F7168CBD0}" srcId="{3A0E4C8F-A40B-4506-BA3E-7ED465871C69}" destId="{D1DA8330-1A0D-4382-8F78-BBA5329FD0CE}" srcOrd="1" destOrd="0" parTransId="{30D0ED1B-FD05-45ED-9605-C6119E6D4058}" sibTransId="{88109F36-1061-445B-8A8D-977DC65475E0}"/>
    <dgm:cxn modelId="{D488BBC3-B0F1-4B2B-B7F8-898B6C606C07}" type="presOf" srcId="{6E1BA33E-BA7E-44C4-B413-63FA3AAABF8D}" destId="{0B097133-4B7E-4D69-9C3E-D61051D22C65}" srcOrd="1" destOrd="0" presId="urn:microsoft.com/office/officeart/2008/layout/HorizontalMultiLevelHierarchy"/>
    <dgm:cxn modelId="{20A34F0E-62BA-4BB7-B93D-D2C9460EA366}" srcId="{D1DA8330-1A0D-4382-8F78-BBA5329FD0CE}" destId="{5718B206-F8B5-4037-BE6D-EC01BD220AB8}" srcOrd="1" destOrd="0" parTransId="{294CF51E-7577-4F46-9A4A-C9EF8CB07FEA}" sibTransId="{4B95573D-8B59-43F6-BB0B-050C84D36763}"/>
    <dgm:cxn modelId="{3D412C44-6F79-4832-8855-667F2AD72645}" type="presOf" srcId="{33E2CB66-A2F8-4329-B473-2B7B492D3079}" destId="{3A520243-774F-46FF-B58D-FD9285482D6E}" srcOrd="1" destOrd="0" presId="urn:microsoft.com/office/officeart/2008/layout/HorizontalMultiLevelHierarchy"/>
    <dgm:cxn modelId="{275F75A4-317A-4D8A-AB97-AC50F48DCE20}" type="presOf" srcId="{5B144596-2E28-4C32-A9C7-C6456D39B8B5}" destId="{B43916C3-8922-4CF9-961C-DB4F4414301A}" srcOrd="0" destOrd="0" presId="urn:microsoft.com/office/officeart/2008/layout/HorizontalMultiLevelHierarchy"/>
    <dgm:cxn modelId="{203C6CD3-5228-477C-9D83-AC9C7FD46D8B}" srcId="{3A0E4C8F-A40B-4506-BA3E-7ED465871C69}" destId="{8BCA71CA-D7AD-4FFF-884B-A9F4A4175B37}" srcOrd="0" destOrd="0" parTransId="{55BB9010-5CFA-4B0B-B38E-6BADA862BAC1}" sibTransId="{822D9A50-CB93-4FAA-8F70-010DEACC03B8}"/>
    <dgm:cxn modelId="{076B30D3-5A5E-47AD-B4B6-CBE7234CFC8F}" type="presOf" srcId="{55BB9010-5CFA-4B0B-B38E-6BADA862BAC1}" destId="{7D98E458-E9CF-41FE-A7BE-4BC10DA9F4F9}" srcOrd="0" destOrd="0" presId="urn:microsoft.com/office/officeart/2008/layout/HorizontalMultiLevelHierarchy"/>
    <dgm:cxn modelId="{BEC58AB8-7D4B-4C6D-81D1-C8C933D48628}" type="presOf" srcId="{6E1BA33E-BA7E-44C4-B413-63FA3AAABF8D}" destId="{06ACD6E0-BAF9-4938-8593-BA123EA36CE7}" srcOrd="0" destOrd="0" presId="urn:microsoft.com/office/officeart/2008/layout/HorizontalMultiLevelHierarchy"/>
    <dgm:cxn modelId="{A8D0D5D5-DF36-4535-BE37-862E6C473824}" srcId="{D1DA8330-1A0D-4382-8F78-BBA5329FD0CE}" destId="{E86EAD14-3F1D-45F0-B353-F76E0C747AF5}" srcOrd="0" destOrd="0" parTransId="{2D2298D6-3756-4811-AB06-54C8B24044E7}" sibTransId="{89F9CE3D-54D2-48CD-B360-7C8AC8595930}"/>
    <dgm:cxn modelId="{AC61C831-B937-4CD1-AD97-29E17E320DB1}" type="presOf" srcId="{294CF51E-7577-4F46-9A4A-C9EF8CB07FEA}" destId="{7F13043F-C868-4749-B9C5-1B86954150DB}" srcOrd="0" destOrd="0" presId="urn:microsoft.com/office/officeart/2008/layout/HorizontalMultiLevelHierarchy"/>
    <dgm:cxn modelId="{A8CA9148-8555-4E2D-8676-0049A61D9F51}" type="presOf" srcId="{2D2298D6-3756-4811-AB06-54C8B24044E7}" destId="{3BBAE2ED-8EF0-4A34-BC96-7D349335B13D}" srcOrd="0" destOrd="0" presId="urn:microsoft.com/office/officeart/2008/layout/HorizontalMultiLevelHierarchy"/>
    <dgm:cxn modelId="{6D672E67-216D-4007-BB27-4E7EB28D1288}" type="presOf" srcId="{01A26C98-7743-439D-A607-550B423FEF03}" destId="{B8820701-4E25-4C26-A3A3-E97122A171AA}" srcOrd="0" destOrd="0" presId="urn:microsoft.com/office/officeart/2008/layout/HorizontalMultiLevelHierarchy"/>
    <dgm:cxn modelId="{AD09E679-AEDD-4D31-9BC3-6056BA1153A0}" type="presParOf" srcId="{B8820701-4E25-4C26-A3A3-E97122A171AA}" destId="{E6E96FC1-E7CF-4D58-827D-8C924B5F65F5}" srcOrd="0" destOrd="0" presId="urn:microsoft.com/office/officeart/2008/layout/HorizontalMultiLevelHierarchy"/>
    <dgm:cxn modelId="{F9F10BA8-E94F-4B18-88C6-58BFCDDEF2B5}" type="presParOf" srcId="{E6E96FC1-E7CF-4D58-827D-8C924B5F65F5}" destId="{02C6B55B-64FD-4DDA-BF23-D0D2382548DC}" srcOrd="0" destOrd="0" presId="urn:microsoft.com/office/officeart/2008/layout/HorizontalMultiLevelHierarchy"/>
    <dgm:cxn modelId="{513EC141-F593-4524-AAAA-1CA74E1C0A25}" type="presParOf" srcId="{E6E96FC1-E7CF-4D58-827D-8C924B5F65F5}" destId="{11D813F3-4197-47AC-8DF4-8008B80948BF}" srcOrd="1" destOrd="0" presId="urn:microsoft.com/office/officeart/2008/layout/HorizontalMultiLevelHierarchy"/>
    <dgm:cxn modelId="{01CF23E8-7428-408F-970D-F7DBF9C7CA32}" type="presParOf" srcId="{11D813F3-4197-47AC-8DF4-8008B80948BF}" destId="{7D98E458-E9CF-41FE-A7BE-4BC10DA9F4F9}" srcOrd="0" destOrd="0" presId="urn:microsoft.com/office/officeart/2008/layout/HorizontalMultiLevelHierarchy"/>
    <dgm:cxn modelId="{DBCB280A-E532-4B68-B16A-ACBBDA1B456F}" type="presParOf" srcId="{7D98E458-E9CF-41FE-A7BE-4BC10DA9F4F9}" destId="{C95C4B22-8B38-4655-9C1E-63069D9937E4}" srcOrd="0" destOrd="0" presId="urn:microsoft.com/office/officeart/2008/layout/HorizontalMultiLevelHierarchy"/>
    <dgm:cxn modelId="{0C364789-C4F5-4321-BC29-93F757045FB1}" type="presParOf" srcId="{11D813F3-4197-47AC-8DF4-8008B80948BF}" destId="{793AA4C1-4315-45AA-81C9-A87525629625}" srcOrd="1" destOrd="0" presId="urn:microsoft.com/office/officeart/2008/layout/HorizontalMultiLevelHierarchy"/>
    <dgm:cxn modelId="{D09788F2-CA18-4DDA-9500-6A7235EE0CD5}" type="presParOf" srcId="{793AA4C1-4315-45AA-81C9-A87525629625}" destId="{B44233D8-CED1-463D-8988-8729F6F6F5BF}" srcOrd="0" destOrd="0" presId="urn:microsoft.com/office/officeart/2008/layout/HorizontalMultiLevelHierarchy"/>
    <dgm:cxn modelId="{BFFC96D7-E5B3-499D-A31F-18169481E848}" type="presParOf" srcId="{793AA4C1-4315-45AA-81C9-A87525629625}" destId="{CE8F43D8-DE2C-435C-BDBA-84538A358C34}" srcOrd="1" destOrd="0" presId="urn:microsoft.com/office/officeart/2008/layout/HorizontalMultiLevelHierarchy"/>
    <dgm:cxn modelId="{35C4A6FA-46CC-435F-A13C-7D1384FED8E6}" type="presParOf" srcId="{CE8F43D8-DE2C-435C-BDBA-84538A358C34}" destId="{69FC6A97-A407-48E5-8A05-28ABCDC8903F}" srcOrd="0" destOrd="0" presId="urn:microsoft.com/office/officeart/2008/layout/HorizontalMultiLevelHierarchy"/>
    <dgm:cxn modelId="{F354E1C2-2655-494E-A08B-9CE9988631C6}" type="presParOf" srcId="{69FC6A97-A407-48E5-8A05-28ABCDC8903F}" destId="{4766EB75-8226-46DF-B185-567B1FA0B630}" srcOrd="0" destOrd="0" presId="urn:microsoft.com/office/officeart/2008/layout/HorizontalMultiLevelHierarchy"/>
    <dgm:cxn modelId="{F4B6F5FF-82C8-400E-BEE1-B43CEA49CF4F}" type="presParOf" srcId="{CE8F43D8-DE2C-435C-BDBA-84538A358C34}" destId="{92855AA7-A2C0-4363-A4E6-D5919571E5C3}" srcOrd="1" destOrd="0" presId="urn:microsoft.com/office/officeart/2008/layout/HorizontalMultiLevelHierarchy"/>
    <dgm:cxn modelId="{F0DD78B8-8071-4ECA-8A5B-F3840BD45D66}" type="presParOf" srcId="{92855AA7-A2C0-4363-A4E6-D5919571E5C3}" destId="{B43916C3-8922-4CF9-961C-DB4F4414301A}" srcOrd="0" destOrd="0" presId="urn:microsoft.com/office/officeart/2008/layout/HorizontalMultiLevelHierarchy"/>
    <dgm:cxn modelId="{9598B750-200D-4D9F-8B39-475E697B4E34}" type="presParOf" srcId="{92855AA7-A2C0-4363-A4E6-D5919571E5C3}" destId="{057F3B64-CD26-4305-8706-8C4C3D668AFA}" srcOrd="1" destOrd="0" presId="urn:microsoft.com/office/officeart/2008/layout/HorizontalMultiLevelHierarchy"/>
    <dgm:cxn modelId="{E5F0CEE5-D406-4735-92C4-1E5D13DD2C51}" type="presParOf" srcId="{11D813F3-4197-47AC-8DF4-8008B80948BF}" destId="{C32669CA-7C13-46AB-A38D-6012A23925B8}" srcOrd="2" destOrd="0" presId="urn:microsoft.com/office/officeart/2008/layout/HorizontalMultiLevelHierarchy"/>
    <dgm:cxn modelId="{3A595DAC-8984-4BCF-A2F6-2881F34C7E67}" type="presParOf" srcId="{C32669CA-7C13-46AB-A38D-6012A23925B8}" destId="{0693F2DA-01E2-4D36-801A-BAC7D0CC3D19}" srcOrd="0" destOrd="0" presId="urn:microsoft.com/office/officeart/2008/layout/HorizontalMultiLevelHierarchy"/>
    <dgm:cxn modelId="{BA822119-EA1C-4389-B208-2CBAFD99DE91}" type="presParOf" srcId="{11D813F3-4197-47AC-8DF4-8008B80948BF}" destId="{0F20AE3C-25B5-448D-B881-1CA22846028A}" srcOrd="3" destOrd="0" presId="urn:microsoft.com/office/officeart/2008/layout/HorizontalMultiLevelHierarchy"/>
    <dgm:cxn modelId="{C7F5CF1D-0D34-4427-B27E-FAC1E41EC39A}" type="presParOf" srcId="{0F20AE3C-25B5-448D-B881-1CA22846028A}" destId="{DBE35723-7237-485E-92DB-6858D511780D}" srcOrd="0" destOrd="0" presId="urn:microsoft.com/office/officeart/2008/layout/HorizontalMultiLevelHierarchy"/>
    <dgm:cxn modelId="{24234506-B3B8-4FA9-B4FC-900B6B7D3A14}" type="presParOf" srcId="{0F20AE3C-25B5-448D-B881-1CA22846028A}" destId="{2BC92EE2-2D10-4FF3-9610-EF81D14DE440}" srcOrd="1" destOrd="0" presId="urn:microsoft.com/office/officeart/2008/layout/HorizontalMultiLevelHierarchy"/>
    <dgm:cxn modelId="{2844CC29-E3F3-45B4-978F-BD62C75F0BE0}" type="presParOf" srcId="{2BC92EE2-2D10-4FF3-9610-EF81D14DE440}" destId="{3BBAE2ED-8EF0-4A34-BC96-7D349335B13D}" srcOrd="0" destOrd="0" presId="urn:microsoft.com/office/officeart/2008/layout/HorizontalMultiLevelHierarchy"/>
    <dgm:cxn modelId="{7FF7BB6A-B08A-4D26-B1A4-7A68E416EA9D}" type="presParOf" srcId="{3BBAE2ED-8EF0-4A34-BC96-7D349335B13D}" destId="{55FF8DA5-8AAB-4750-970E-CA301D7B3380}" srcOrd="0" destOrd="0" presId="urn:microsoft.com/office/officeart/2008/layout/HorizontalMultiLevelHierarchy"/>
    <dgm:cxn modelId="{924F8745-C4D1-4E18-A6F7-62051659EEC7}" type="presParOf" srcId="{2BC92EE2-2D10-4FF3-9610-EF81D14DE440}" destId="{4B6A99BB-6C18-4789-9299-3D6CAB00F3E8}" srcOrd="1" destOrd="0" presId="urn:microsoft.com/office/officeart/2008/layout/HorizontalMultiLevelHierarchy"/>
    <dgm:cxn modelId="{2434A93A-0C33-4930-BFC5-4F296362B326}" type="presParOf" srcId="{4B6A99BB-6C18-4789-9299-3D6CAB00F3E8}" destId="{CE6EDAFB-B80D-4ECB-9FF9-153EF68E4320}" srcOrd="0" destOrd="0" presId="urn:microsoft.com/office/officeart/2008/layout/HorizontalMultiLevelHierarchy"/>
    <dgm:cxn modelId="{44E13D72-2C7B-4C9B-A632-C6EF49DAF832}" type="presParOf" srcId="{4B6A99BB-6C18-4789-9299-3D6CAB00F3E8}" destId="{D1910694-E8AA-4409-833C-5BFE7B8AB6E3}" srcOrd="1" destOrd="0" presId="urn:microsoft.com/office/officeart/2008/layout/HorizontalMultiLevelHierarchy"/>
    <dgm:cxn modelId="{0D944512-CB6A-465B-915A-69834CED9BE4}" type="presParOf" srcId="{2BC92EE2-2D10-4FF3-9610-EF81D14DE440}" destId="{7F13043F-C868-4749-B9C5-1B86954150DB}" srcOrd="2" destOrd="0" presId="urn:microsoft.com/office/officeart/2008/layout/HorizontalMultiLevelHierarchy"/>
    <dgm:cxn modelId="{087B8E24-11E7-475F-A250-E8820572EF21}" type="presParOf" srcId="{7F13043F-C868-4749-B9C5-1B86954150DB}" destId="{39ED727A-2984-4D8D-9938-CE53C937674F}" srcOrd="0" destOrd="0" presId="urn:microsoft.com/office/officeart/2008/layout/HorizontalMultiLevelHierarchy"/>
    <dgm:cxn modelId="{7C4F60E3-036D-451A-B8F5-AA3A8D7B8F21}" type="presParOf" srcId="{2BC92EE2-2D10-4FF3-9610-EF81D14DE440}" destId="{BC757CC5-BBEB-47A7-9008-E83595034715}" srcOrd="3" destOrd="0" presId="urn:microsoft.com/office/officeart/2008/layout/HorizontalMultiLevelHierarchy"/>
    <dgm:cxn modelId="{09124BDF-940E-4921-8DB7-5BCECE988CAA}" type="presParOf" srcId="{BC757CC5-BBEB-47A7-9008-E83595034715}" destId="{AA76307E-94ED-4B3E-B871-1AF80EB9502E}" srcOrd="0" destOrd="0" presId="urn:microsoft.com/office/officeart/2008/layout/HorizontalMultiLevelHierarchy"/>
    <dgm:cxn modelId="{5DB94057-47B4-4284-ADB7-DDF1CFF7A318}" type="presParOf" srcId="{BC757CC5-BBEB-47A7-9008-E83595034715}" destId="{816B24B9-730B-400A-ACE1-8C623F53E9DA}" srcOrd="1" destOrd="0" presId="urn:microsoft.com/office/officeart/2008/layout/HorizontalMultiLevelHierarchy"/>
    <dgm:cxn modelId="{734BF4F3-A777-49E8-9357-E9B5A4EEFC78}" type="presParOf" srcId="{11D813F3-4197-47AC-8DF4-8008B80948BF}" destId="{8F47A7BE-8524-4715-85D0-21EDAC670537}" srcOrd="4" destOrd="0" presId="urn:microsoft.com/office/officeart/2008/layout/HorizontalMultiLevelHierarchy"/>
    <dgm:cxn modelId="{E813298F-74DD-4F55-A156-54E2A92656E8}" type="presParOf" srcId="{8F47A7BE-8524-4715-85D0-21EDAC670537}" destId="{3A520243-774F-46FF-B58D-FD9285482D6E}" srcOrd="0" destOrd="0" presId="urn:microsoft.com/office/officeart/2008/layout/HorizontalMultiLevelHierarchy"/>
    <dgm:cxn modelId="{1506CACB-B2F5-41B9-9D76-61F6BC1AFE77}" type="presParOf" srcId="{11D813F3-4197-47AC-8DF4-8008B80948BF}" destId="{578BE417-0FDB-4AD4-B133-84FFA5AB493E}" srcOrd="5" destOrd="0" presId="urn:microsoft.com/office/officeart/2008/layout/HorizontalMultiLevelHierarchy"/>
    <dgm:cxn modelId="{D513E8B0-704D-498B-B9A9-A70014CEE661}" type="presParOf" srcId="{578BE417-0FDB-4AD4-B133-84FFA5AB493E}" destId="{C52AD70A-4FBE-4105-B04B-5E891CF121A5}" srcOrd="0" destOrd="0" presId="urn:microsoft.com/office/officeart/2008/layout/HorizontalMultiLevelHierarchy"/>
    <dgm:cxn modelId="{9077280C-99F5-4816-9011-290B4C49A3D5}" type="presParOf" srcId="{578BE417-0FDB-4AD4-B133-84FFA5AB493E}" destId="{968DB2F1-D737-4CE5-B100-B42371C3D83D}" srcOrd="1" destOrd="0" presId="urn:microsoft.com/office/officeart/2008/layout/HorizontalMultiLevelHierarchy"/>
    <dgm:cxn modelId="{441B9296-BC7F-4089-AF0F-6B81A0162DB8}" type="presParOf" srcId="{968DB2F1-D737-4CE5-B100-B42371C3D83D}" destId="{06ACD6E0-BAF9-4938-8593-BA123EA36CE7}" srcOrd="0" destOrd="0" presId="urn:microsoft.com/office/officeart/2008/layout/HorizontalMultiLevelHierarchy"/>
    <dgm:cxn modelId="{4524DCE1-BC23-4449-8DD0-4CD4C6C9026A}" type="presParOf" srcId="{06ACD6E0-BAF9-4938-8593-BA123EA36CE7}" destId="{0B097133-4B7E-4D69-9C3E-D61051D22C65}" srcOrd="0" destOrd="0" presId="urn:microsoft.com/office/officeart/2008/layout/HorizontalMultiLevelHierarchy"/>
    <dgm:cxn modelId="{40B845F3-4347-4E37-85EC-5FE5C20FC388}" type="presParOf" srcId="{968DB2F1-D737-4CE5-B100-B42371C3D83D}" destId="{8D1D8182-8D60-4B08-B102-0905432B041E}" srcOrd="1" destOrd="0" presId="urn:microsoft.com/office/officeart/2008/layout/HorizontalMultiLevelHierarchy"/>
    <dgm:cxn modelId="{02839E7D-460E-44AF-BE11-5E10B3878796}" type="presParOf" srcId="{8D1D8182-8D60-4B08-B102-0905432B041E}" destId="{75F84A2A-F5F8-4941-A09A-F922D0E23110}" srcOrd="0" destOrd="0" presId="urn:microsoft.com/office/officeart/2008/layout/HorizontalMultiLevelHierarchy"/>
    <dgm:cxn modelId="{A4B37600-2C2A-49DE-B0DE-FFB4897F37E0}" type="presParOf" srcId="{8D1D8182-8D60-4B08-B102-0905432B041E}" destId="{09C8E6E7-A4BC-4DDE-A7C4-E8309F6E718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9D15B5-E10C-41C4-821B-F547567EFEBE}"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S"/>
        </a:p>
      </dgm:t>
    </dgm:pt>
    <dgm:pt modelId="{AE4393FD-EF7A-4541-9F9F-53F67C7500B1}">
      <dgm:prSet phldrT="[Texto]"/>
      <dgm:spPr/>
      <dgm:t>
        <a:bodyPr/>
        <a:lstStyle/>
        <a:p>
          <a:r>
            <a:rPr lang="es-ES" dirty="0" smtClean="0"/>
            <a:t>HIPÓTESIS</a:t>
          </a:r>
          <a:endParaRPr lang="es-ES" dirty="0"/>
        </a:p>
      </dgm:t>
    </dgm:pt>
    <dgm:pt modelId="{6F1C4459-E7AA-434D-9CE0-FFB37C87BEB0}" type="parTrans" cxnId="{302CF08D-FADD-4D13-9D3D-BD583DF11F53}">
      <dgm:prSet/>
      <dgm:spPr/>
      <dgm:t>
        <a:bodyPr/>
        <a:lstStyle/>
        <a:p>
          <a:endParaRPr lang="es-ES"/>
        </a:p>
      </dgm:t>
    </dgm:pt>
    <dgm:pt modelId="{2D1B8320-3576-410E-94F0-68891A2EA8BE}" type="sibTrans" cxnId="{302CF08D-FADD-4D13-9D3D-BD583DF11F53}">
      <dgm:prSet/>
      <dgm:spPr/>
      <dgm:t>
        <a:bodyPr/>
        <a:lstStyle/>
        <a:p>
          <a:endParaRPr lang="es-ES"/>
        </a:p>
      </dgm:t>
    </dgm:pt>
    <dgm:pt modelId="{920274AB-1FD4-49F0-A8F1-1BB98D034DBD}">
      <dgm:prSet phldrT="[Texto]"/>
      <dgm:spPr/>
      <dgm:t>
        <a:bodyPr/>
        <a:lstStyle/>
        <a:p>
          <a:r>
            <a:rPr lang="es-ES" dirty="0" smtClean="0"/>
            <a:t>Ho</a:t>
          </a:r>
          <a:endParaRPr lang="es-ES" dirty="0"/>
        </a:p>
      </dgm:t>
    </dgm:pt>
    <dgm:pt modelId="{B7C41086-A324-43E7-8498-4C6421E4C387}" type="parTrans" cxnId="{5C180E0E-302F-4EF1-80EE-9388883D9EEC}">
      <dgm:prSet/>
      <dgm:spPr/>
      <dgm:t>
        <a:bodyPr/>
        <a:lstStyle/>
        <a:p>
          <a:endParaRPr lang="es-ES"/>
        </a:p>
      </dgm:t>
    </dgm:pt>
    <dgm:pt modelId="{A25C2F42-3EE7-4215-8847-CDCCE5C3C3C0}" type="sibTrans" cxnId="{5C180E0E-302F-4EF1-80EE-9388883D9EEC}">
      <dgm:prSet/>
      <dgm:spPr/>
      <dgm:t>
        <a:bodyPr/>
        <a:lstStyle/>
        <a:p>
          <a:endParaRPr lang="es-ES"/>
        </a:p>
      </dgm:t>
    </dgm:pt>
    <dgm:pt modelId="{3BD4E228-96A1-4F57-AF1A-10856A0C13C1}">
      <dgm:prSet phldrT="[Texto]"/>
      <dgm:spPr/>
      <dgm:t>
        <a:bodyPr/>
        <a:lstStyle/>
        <a:p>
          <a:r>
            <a:rPr lang="es-ES" dirty="0" smtClean="0"/>
            <a:t>H1</a:t>
          </a:r>
          <a:endParaRPr lang="es-ES" dirty="0"/>
        </a:p>
      </dgm:t>
    </dgm:pt>
    <dgm:pt modelId="{FB6C481F-5190-4A85-AB34-98DE6F8AC1F9}" type="parTrans" cxnId="{83F1068C-F4B2-4D95-BC8A-D17A5C5B2DF4}">
      <dgm:prSet/>
      <dgm:spPr/>
      <dgm:t>
        <a:bodyPr/>
        <a:lstStyle/>
        <a:p>
          <a:endParaRPr lang="es-ES"/>
        </a:p>
      </dgm:t>
    </dgm:pt>
    <dgm:pt modelId="{882A3B73-839E-4547-B651-AFEFA98CDBF7}" type="sibTrans" cxnId="{83F1068C-F4B2-4D95-BC8A-D17A5C5B2DF4}">
      <dgm:prSet/>
      <dgm:spPr/>
      <dgm:t>
        <a:bodyPr/>
        <a:lstStyle/>
        <a:p>
          <a:endParaRPr lang="es-ES"/>
        </a:p>
      </dgm:t>
    </dgm:pt>
    <dgm:pt modelId="{6E17DA5D-8C0C-41B5-8EAF-01BCECC61AFC}">
      <dgm:prSet custT="1"/>
      <dgm:spPr/>
      <dgm:t>
        <a:bodyPr/>
        <a:lstStyle/>
        <a:p>
          <a:pPr algn="l"/>
          <a:r>
            <a:rPr lang="es-ES" sz="1600" dirty="0" smtClean="0"/>
            <a:t>El cierre de la PYMES del cantón Quito, No influye en el sistema económico con la generación de nuevos empleos y el incremento del nivel de ingresos</a:t>
          </a:r>
          <a:r>
            <a:rPr lang="es-ES" sz="1300" dirty="0" smtClean="0"/>
            <a:t>.</a:t>
          </a:r>
          <a:endParaRPr lang="es-ES" sz="1300" dirty="0"/>
        </a:p>
      </dgm:t>
    </dgm:pt>
    <dgm:pt modelId="{AE633194-127D-47CA-B0F4-9A4F000D9217}" type="parTrans" cxnId="{0FD28EE6-4BE6-4FD5-BFB8-5D00D4F11BF3}">
      <dgm:prSet/>
      <dgm:spPr/>
      <dgm:t>
        <a:bodyPr/>
        <a:lstStyle/>
        <a:p>
          <a:endParaRPr lang="es-ES"/>
        </a:p>
      </dgm:t>
    </dgm:pt>
    <dgm:pt modelId="{A3224CD7-A827-416A-A731-177358B7ED74}" type="sibTrans" cxnId="{0FD28EE6-4BE6-4FD5-BFB8-5D00D4F11BF3}">
      <dgm:prSet/>
      <dgm:spPr/>
      <dgm:t>
        <a:bodyPr/>
        <a:lstStyle/>
        <a:p>
          <a:endParaRPr lang="es-ES"/>
        </a:p>
      </dgm:t>
    </dgm:pt>
    <dgm:pt modelId="{11664C02-0AFE-43A5-A220-D397FA8B0DCE}">
      <dgm:prSet/>
      <dgm:spPr/>
      <dgm:t>
        <a:bodyPr/>
        <a:lstStyle/>
        <a:p>
          <a:pPr algn="l"/>
          <a:r>
            <a:rPr lang="es-ES" dirty="0" smtClean="0"/>
            <a:t>El cierre de la PYMES del cantón Quito, influye en el sistema económico con la generación de nuevos empleos y el incremento del nivel de ingresos.</a:t>
          </a:r>
          <a:endParaRPr lang="es-ES" dirty="0"/>
        </a:p>
      </dgm:t>
    </dgm:pt>
    <dgm:pt modelId="{26A72DAE-929A-4229-9F79-FCC9A8653B7A}" type="parTrans" cxnId="{C9CC0C2E-306F-493A-9334-88379B5D7C64}">
      <dgm:prSet/>
      <dgm:spPr/>
      <dgm:t>
        <a:bodyPr/>
        <a:lstStyle/>
        <a:p>
          <a:endParaRPr lang="es-ES"/>
        </a:p>
      </dgm:t>
    </dgm:pt>
    <dgm:pt modelId="{89D59000-6979-49B4-B1C9-66E3EDCFD2A9}" type="sibTrans" cxnId="{C9CC0C2E-306F-493A-9334-88379B5D7C64}">
      <dgm:prSet/>
      <dgm:spPr/>
      <dgm:t>
        <a:bodyPr/>
        <a:lstStyle/>
        <a:p>
          <a:endParaRPr lang="es-ES"/>
        </a:p>
      </dgm:t>
    </dgm:pt>
    <dgm:pt modelId="{B23E4013-151C-4A03-92AE-0FDF151C22C0}" type="pres">
      <dgm:prSet presAssocID="{639D15B5-E10C-41C4-821B-F547567EFEBE}" presName="Name0" presStyleCnt="0">
        <dgm:presLayoutVars>
          <dgm:chPref val="1"/>
          <dgm:dir/>
          <dgm:animOne val="branch"/>
          <dgm:animLvl val="lvl"/>
          <dgm:resizeHandles val="exact"/>
        </dgm:presLayoutVars>
      </dgm:prSet>
      <dgm:spPr/>
      <dgm:t>
        <a:bodyPr/>
        <a:lstStyle/>
        <a:p>
          <a:endParaRPr lang="es-ES"/>
        </a:p>
      </dgm:t>
    </dgm:pt>
    <dgm:pt modelId="{D07E058A-DA67-4207-90A3-17FDC0307CBD}" type="pres">
      <dgm:prSet presAssocID="{AE4393FD-EF7A-4541-9F9F-53F67C7500B1}" presName="root1" presStyleCnt="0"/>
      <dgm:spPr/>
    </dgm:pt>
    <dgm:pt modelId="{0ACC19F5-18D6-46C7-8FAD-7493DA1AC53A}" type="pres">
      <dgm:prSet presAssocID="{AE4393FD-EF7A-4541-9F9F-53F67C7500B1}" presName="LevelOneTextNode" presStyleLbl="node0" presStyleIdx="0" presStyleCnt="1">
        <dgm:presLayoutVars>
          <dgm:chPref val="3"/>
        </dgm:presLayoutVars>
      </dgm:prSet>
      <dgm:spPr/>
      <dgm:t>
        <a:bodyPr/>
        <a:lstStyle/>
        <a:p>
          <a:endParaRPr lang="es-ES"/>
        </a:p>
      </dgm:t>
    </dgm:pt>
    <dgm:pt modelId="{6C1E2390-2D90-4769-A2EA-975EAB779040}" type="pres">
      <dgm:prSet presAssocID="{AE4393FD-EF7A-4541-9F9F-53F67C7500B1}" presName="level2hierChild" presStyleCnt="0"/>
      <dgm:spPr/>
    </dgm:pt>
    <dgm:pt modelId="{73280271-715C-47E9-AF29-627AB4F8DC9D}" type="pres">
      <dgm:prSet presAssocID="{B7C41086-A324-43E7-8498-4C6421E4C387}" presName="conn2-1" presStyleLbl="parChTrans1D2" presStyleIdx="0" presStyleCnt="2"/>
      <dgm:spPr/>
      <dgm:t>
        <a:bodyPr/>
        <a:lstStyle/>
        <a:p>
          <a:endParaRPr lang="es-ES"/>
        </a:p>
      </dgm:t>
    </dgm:pt>
    <dgm:pt modelId="{96118793-6586-4196-9F53-442D80C08D80}" type="pres">
      <dgm:prSet presAssocID="{B7C41086-A324-43E7-8498-4C6421E4C387}" presName="connTx" presStyleLbl="parChTrans1D2" presStyleIdx="0" presStyleCnt="2"/>
      <dgm:spPr/>
      <dgm:t>
        <a:bodyPr/>
        <a:lstStyle/>
        <a:p>
          <a:endParaRPr lang="es-ES"/>
        </a:p>
      </dgm:t>
    </dgm:pt>
    <dgm:pt modelId="{5B871DE3-D95F-4866-961E-6E2593059BF8}" type="pres">
      <dgm:prSet presAssocID="{920274AB-1FD4-49F0-A8F1-1BB98D034DBD}" presName="root2" presStyleCnt="0"/>
      <dgm:spPr/>
    </dgm:pt>
    <dgm:pt modelId="{94D156C1-A876-4D81-9B08-FCB98FB1ACAB}" type="pres">
      <dgm:prSet presAssocID="{920274AB-1FD4-49F0-A8F1-1BB98D034DBD}" presName="LevelTwoTextNode" presStyleLbl="node2" presStyleIdx="0" presStyleCnt="2" custScaleX="38043">
        <dgm:presLayoutVars>
          <dgm:chPref val="3"/>
        </dgm:presLayoutVars>
      </dgm:prSet>
      <dgm:spPr/>
      <dgm:t>
        <a:bodyPr/>
        <a:lstStyle/>
        <a:p>
          <a:endParaRPr lang="es-ES"/>
        </a:p>
      </dgm:t>
    </dgm:pt>
    <dgm:pt modelId="{65970CFE-03B7-4E28-9A13-64E8D84646CA}" type="pres">
      <dgm:prSet presAssocID="{920274AB-1FD4-49F0-A8F1-1BB98D034DBD}" presName="level3hierChild" presStyleCnt="0"/>
      <dgm:spPr/>
    </dgm:pt>
    <dgm:pt modelId="{7F608A4D-C45B-40D3-9691-070BE48BBC7F}" type="pres">
      <dgm:prSet presAssocID="{AE633194-127D-47CA-B0F4-9A4F000D9217}" presName="conn2-1" presStyleLbl="parChTrans1D3" presStyleIdx="0" presStyleCnt="2"/>
      <dgm:spPr/>
      <dgm:t>
        <a:bodyPr/>
        <a:lstStyle/>
        <a:p>
          <a:endParaRPr lang="es-ES"/>
        </a:p>
      </dgm:t>
    </dgm:pt>
    <dgm:pt modelId="{70130D16-9A84-424A-85A5-6D61436B5910}" type="pres">
      <dgm:prSet presAssocID="{AE633194-127D-47CA-B0F4-9A4F000D9217}" presName="connTx" presStyleLbl="parChTrans1D3" presStyleIdx="0" presStyleCnt="2"/>
      <dgm:spPr/>
      <dgm:t>
        <a:bodyPr/>
        <a:lstStyle/>
        <a:p>
          <a:endParaRPr lang="es-ES"/>
        </a:p>
      </dgm:t>
    </dgm:pt>
    <dgm:pt modelId="{D90B193D-089A-43BA-BD8C-E476983DA16A}" type="pres">
      <dgm:prSet presAssocID="{6E17DA5D-8C0C-41B5-8EAF-01BCECC61AFC}" presName="root2" presStyleCnt="0"/>
      <dgm:spPr/>
    </dgm:pt>
    <dgm:pt modelId="{05FC91F2-133C-4902-8947-86F3A7BEBFE1}" type="pres">
      <dgm:prSet presAssocID="{6E17DA5D-8C0C-41B5-8EAF-01BCECC61AFC}" presName="LevelTwoTextNode" presStyleLbl="node3" presStyleIdx="0" presStyleCnt="2" custScaleX="121691" custScaleY="187883">
        <dgm:presLayoutVars>
          <dgm:chPref val="3"/>
        </dgm:presLayoutVars>
      </dgm:prSet>
      <dgm:spPr/>
      <dgm:t>
        <a:bodyPr/>
        <a:lstStyle/>
        <a:p>
          <a:endParaRPr lang="es-ES"/>
        </a:p>
      </dgm:t>
    </dgm:pt>
    <dgm:pt modelId="{12C162E7-B5E1-469C-98FA-1F735EDAADAB}" type="pres">
      <dgm:prSet presAssocID="{6E17DA5D-8C0C-41B5-8EAF-01BCECC61AFC}" presName="level3hierChild" presStyleCnt="0"/>
      <dgm:spPr/>
    </dgm:pt>
    <dgm:pt modelId="{F1A4C961-6BA4-4A67-A57C-E04864CDC1E5}" type="pres">
      <dgm:prSet presAssocID="{FB6C481F-5190-4A85-AB34-98DE6F8AC1F9}" presName="conn2-1" presStyleLbl="parChTrans1D2" presStyleIdx="1" presStyleCnt="2"/>
      <dgm:spPr/>
      <dgm:t>
        <a:bodyPr/>
        <a:lstStyle/>
        <a:p>
          <a:endParaRPr lang="es-ES"/>
        </a:p>
      </dgm:t>
    </dgm:pt>
    <dgm:pt modelId="{0DE1BA80-3BA8-4C7D-A4B5-2C794F360C0E}" type="pres">
      <dgm:prSet presAssocID="{FB6C481F-5190-4A85-AB34-98DE6F8AC1F9}" presName="connTx" presStyleLbl="parChTrans1D2" presStyleIdx="1" presStyleCnt="2"/>
      <dgm:spPr/>
      <dgm:t>
        <a:bodyPr/>
        <a:lstStyle/>
        <a:p>
          <a:endParaRPr lang="es-ES"/>
        </a:p>
      </dgm:t>
    </dgm:pt>
    <dgm:pt modelId="{34512E3C-A9B1-4EE1-ABFF-C0378C015E6F}" type="pres">
      <dgm:prSet presAssocID="{3BD4E228-96A1-4F57-AF1A-10856A0C13C1}" presName="root2" presStyleCnt="0"/>
      <dgm:spPr/>
    </dgm:pt>
    <dgm:pt modelId="{FCDD448B-1E9F-4B65-83CE-BFB4163E839D}" type="pres">
      <dgm:prSet presAssocID="{3BD4E228-96A1-4F57-AF1A-10856A0C13C1}" presName="LevelTwoTextNode" presStyleLbl="node2" presStyleIdx="1" presStyleCnt="2" custScaleX="38043">
        <dgm:presLayoutVars>
          <dgm:chPref val="3"/>
        </dgm:presLayoutVars>
      </dgm:prSet>
      <dgm:spPr/>
      <dgm:t>
        <a:bodyPr/>
        <a:lstStyle/>
        <a:p>
          <a:endParaRPr lang="es-ES"/>
        </a:p>
      </dgm:t>
    </dgm:pt>
    <dgm:pt modelId="{8BFCF6E1-AB53-4B79-8C70-303165E22A81}" type="pres">
      <dgm:prSet presAssocID="{3BD4E228-96A1-4F57-AF1A-10856A0C13C1}" presName="level3hierChild" presStyleCnt="0"/>
      <dgm:spPr/>
    </dgm:pt>
    <dgm:pt modelId="{BA11C7C9-09AC-46FE-8F01-E5E08D3AF6C7}" type="pres">
      <dgm:prSet presAssocID="{26A72DAE-929A-4229-9F79-FCC9A8653B7A}" presName="conn2-1" presStyleLbl="parChTrans1D3" presStyleIdx="1" presStyleCnt="2"/>
      <dgm:spPr/>
      <dgm:t>
        <a:bodyPr/>
        <a:lstStyle/>
        <a:p>
          <a:endParaRPr lang="es-ES"/>
        </a:p>
      </dgm:t>
    </dgm:pt>
    <dgm:pt modelId="{C2E46DA4-D31E-4E9A-9762-36A072C47237}" type="pres">
      <dgm:prSet presAssocID="{26A72DAE-929A-4229-9F79-FCC9A8653B7A}" presName="connTx" presStyleLbl="parChTrans1D3" presStyleIdx="1" presStyleCnt="2"/>
      <dgm:spPr/>
      <dgm:t>
        <a:bodyPr/>
        <a:lstStyle/>
        <a:p>
          <a:endParaRPr lang="es-ES"/>
        </a:p>
      </dgm:t>
    </dgm:pt>
    <dgm:pt modelId="{8E621591-1F33-46AE-877A-B81D29815321}" type="pres">
      <dgm:prSet presAssocID="{11664C02-0AFE-43A5-A220-D397FA8B0DCE}" presName="root2" presStyleCnt="0"/>
      <dgm:spPr/>
    </dgm:pt>
    <dgm:pt modelId="{DD703C0A-AD60-4F2E-966F-060CDACF21B8}" type="pres">
      <dgm:prSet presAssocID="{11664C02-0AFE-43A5-A220-D397FA8B0DCE}" presName="LevelTwoTextNode" presStyleLbl="node3" presStyleIdx="1" presStyleCnt="2" custScaleX="121691" custScaleY="156596">
        <dgm:presLayoutVars>
          <dgm:chPref val="3"/>
        </dgm:presLayoutVars>
      </dgm:prSet>
      <dgm:spPr/>
      <dgm:t>
        <a:bodyPr/>
        <a:lstStyle/>
        <a:p>
          <a:endParaRPr lang="es-ES"/>
        </a:p>
      </dgm:t>
    </dgm:pt>
    <dgm:pt modelId="{0B70B1B8-4312-4FFE-B9A1-22863123EBD0}" type="pres">
      <dgm:prSet presAssocID="{11664C02-0AFE-43A5-A220-D397FA8B0DCE}" presName="level3hierChild" presStyleCnt="0"/>
      <dgm:spPr/>
    </dgm:pt>
  </dgm:ptLst>
  <dgm:cxnLst>
    <dgm:cxn modelId="{A338D7DC-5DE2-487F-A9FB-4E2C5FD517EE}" type="presOf" srcId="{6E17DA5D-8C0C-41B5-8EAF-01BCECC61AFC}" destId="{05FC91F2-133C-4902-8947-86F3A7BEBFE1}" srcOrd="0" destOrd="0" presId="urn:microsoft.com/office/officeart/2008/layout/HorizontalMultiLevelHierarchy"/>
    <dgm:cxn modelId="{FA8DA2A9-00A9-4535-8F24-1527B6BEB05B}" type="presOf" srcId="{26A72DAE-929A-4229-9F79-FCC9A8653B7A}" destId="{C2E46DA4-D31E-4E9A-9762-36A072C47237}" srcOrd="1" destOrd="0" presId="urn:microsoft.com/office/officeart/2008/layout/HorizontalMultiLevelHierarchy"/>
    <dgm:cxn modelId="{83F1068C-F4B2-4D95-BC8A-D17A5C5B2DF4}" srcId="{AE4393FD-EF7A-4541-9F9F-53F67C7500B1}" destId="{3BD4E228-96A1-4F57-AF1A-10856A0C13C1}" srcOrd="1" destOrd="0" parTransId="{FB6C481F-5190-4A85-AB34-98DE6F8AC1F9}" sibTransId="{882A3B73-839E-4547-B651-AFEFA98CDBF7}"/>
    <dgm:cxn modelId="{C3D25577-B733-4A9A-9C6B-10DA6C3BB59A}" type="presOf" srcId="{AE633194-127D-47CA-B0F4-9A4F000D9217}" destId="{70130D16-9A84-424A-85A5-6D61436B5910}" srcOrd="1" destOrd="0" presId="urn:microsoft.com/office/officeart/2008/layout/HorizontalMultiLevelHierarchy"/>
    <dgm:cxn modelId="{C9CC0C2E-306F-493A-9334-88379B5D7C64}" srcId="{3BD4E228-96A1-4F57-AF1A-10856A0C13C1}" destId="{11664C02-0AFE-43A5-A220-D397FA8B0DCE}" srcOrd="0" destOrd="0" parTransId="{26A72DAE-929A-4229-9F79-FCC9A8653B7A}" sibTransId="{89D59000-6979-49B4-B1C9-66E3EDCFD2A9}"/>
    <dgm:cxn modelId="{DC1A2AC8-8D0A-4E80-BAD0-2B4DF5554581}" type="presOf" srcId="{11664C02-0AFE-43A5-A220-D397FA8B0DCE}" destId="{DD703C0A-AD60-4F2E-966F-060CDACF21B8}" srcOrd="0" destOrd="0" presId="urn:microsoft.com/office/officeart/2008/layout/HorizontalMultiLevelHierarchy"/>
    <dgm:cxn modelId="{079AC86D-A384-419D-8940-671CC1ED9298}" type="presOf" srcId="{3BD4E228-96A1-4F57-AF1A-10856A0C13C1}" destId="{FCDD448B-1E9F-4B65-83CE-BFB4163E839D}" srcOrd="0" destOrd="0" presId="urn:microsoft.com/office/officeart/2008/layout/HorizontalMultiLevelHierarchy"/>
    <dgm:cxn modelId="{302CF08D-FADD-4D13-9D3D-BD583DF11F53}" srcId="{639D15B5-E10C-41C4-821B-F547567EFEBE}" destId="{AE4393FD-EF7A-4541-9F9F-53F67C7500B1}" srcOrd="0" destOrd="0" parTransId="{6F1C4459-E7AA-434D-9CE0-FFB37C87BEB0}" sibTransId="{2D1B8320-3576-410E-94F0-68891A2EA8BE}"/>
    <dgm:cxn modelId="{129D7311-3EA2-4549-85F7-DDDB4AB6CBD2}" type="presOf" srcId="{26A72DAE-929A-4229-9F79-FCC9A8653B7A}" destId="{BA11C7C9-09AC-46FE-8F01-E5E08D3AF6C7}" srcOrd="0" destOrd="0" presId="urn:microsoft.com/office/officeart/2008/layout/HorizontalMultiLevelHierarchy"/>
    <dgm:cxn modelId="{56F84870-BCAA-4903-84CE-F41066497BA5}" type="presOf" srcId="{AE4393FD-EF7A-4541-9F9F-53F67C7500B1}" destId="{0ACC19F5-18D6-46C7-8FAD-7493DA1AC53A}" srcOrd="0" destOrd="0" presId="urn:microsoft.com/office/officeart/2008/layout/HorizontalMultiLevelHierarchy"/>
    <dgm:cxn modelId="{8338FE94-EAAF-4201-948D-47BE4CB3D483}" type="presOf" srcId="{FB6C481F-5190-4A85-AB34-98DE6F8AC1F9}" destId="{0DE1BA80-3BA8-4C7D-A4B5-2C794F360C0E}" srcOrd="1" destOrd="0" presId="urn:microsoft.com/office/officeart/2008/layout/HorizontalMultiLevelHierarchy"/>
    <dgm:cxn modelId="{0FD28EE6-4BE6-4FD5-BFB8-5D00D4F11BF3}" srcId="{920274AB-1FD4-49F0-A8F1-1BB98D034DBD}" destId="{6E17DA5D-8C0C-41B5-8EAF-01BCECC61AFC}" srcOrd="0" destOrd="0" parTransId="{AE633194-127D-47CA-B0F4-9A4F000D9217}" sibTransId="{A3224CD7-A827-416A-A731-177358B7ED74}"/>
    <dgm:cxn modelId="{DC6525CF-038A-4A64-A50E-B327E8F90A14}" type="presOf" srcId="{AE633194-127D-47CA-B0F4-9A4F000D9217}" destId="{7F608A4D-C45B-40D3-9691-070BE48BBC7F}" srcOrd="0" destOrd="0" presId="urn:microsoft.com/office/officeart/2008/layout/HorizontalMultiLevelHierarchy"/>
    <dgm:cxn modelId="{83019420-A76A-4120-8892-56A4C5BD543C}" type="presOf" srcId="{920274AB-1FD4-49F0-A8F1-1BB98D034DBD}" destId="{94D156C1-A876-4D81-9B08-FCB98FB1ACAB}" srcOrd="0" destOrd="0" presId="urn:microsoft.com/office/officeart/2008/layout/HorizontalMultiLevelHierarchy"/>
    <dgm:cxn modelId="{B0B5332C-9E31-4464-979F-7065887ED84C}" type="presOf" srcId="{B7C41086-A324-43E7-8498-4C6421E4C387}" destId="{96118793-6586-4196-9F53-442D80C08D80}" srcOrd="1" destOrd="0" presId="urn:microsoft.com/office/officeart/2008/layout/HorizontalMultiLevelHierarchy"/>
    <dgm:cxn modelId="{5C180E0E-302F-4EF1-80EE-9388883D9EEC}" srcId="{AE4393FD-EF7A-4541-9F9F-53F67C7500B1}" destId="{920274AB-1FD4-49F0-A8F1-1BB98D034DBD}" srcOrd="0" destOrd="0" parTransId="{B7C41086-A324-43E7-8498-4C6421E4C387}" sibTransId="{A25C2F42-3EE7-4215-8847-CDCCE5C3C3C0}"/>
    <dgm:cxn modelId="{D5178ACC-E2E2-4BD4-BBE3-729E11F5F7CF}" type="presOf" srcId="{B7C41086-A324-43E7-8498-4C6421E4C387}" destId="{73280271-715C-47E9-AF29-627AB4F8DC9D}" srcOrd="0" destOrd="0" presId="urn:microsoft.com/office/officeart/2008/layout/HorizontalMultiLevelHierarchy"/>
    <dgm:cxn modelId="{08A4692A-B146-4C1D-BE23-8CC12251B4E4}" type="presOf" srcId="{639D15B5-E10C-41C4-821B-F547567EFEBE}" destId="{B23E4013-151C-4A03-92AE-0FDF151C22C0}" srcOrd="0" destOrd="0" presId="urn:microsoft.com/office/officeart/2008/layout/HorizontalMultiLevelHierarchy"/>
    <dgm:cxn modelId="{CB61024A-36CD-4692-ADAD-ADDDAF245FAB}" type="presOf" srcId="{FB6C481F-5190-4A85-AB34-98DE6F8AC1F9}" destId="{F1A4C961-6BA4-4A67-A57C-E04864CDC1E5}" srcOrd="0" destOrd="0" presId="urn:microsoft.com/office/officeart/2008/layout/HorizontalMultiLevelHierarchy"/>
    <dgm:cxn modelId="{938895CD-AE3F-4955-9051-FE635DEA0F46}" type="presParOf" srcId="{B23E4013-151C-4A03-92AE-0FDF151C22C0}" destId="{D07E058A-DA67-4207-90A3-17FDC0307CBD}" srcOrd="0" destOrd="0" presId="urn:microsoft.com/office/officeart/2008/layout/HorizontalMultiLevelHierarchy"/>
    <dgm:cxn modelId="{91549FD8-2920-49A5-9B79-35948FFE440F}" type="presParOf" srcId="{D07E058A-DA67-4207-90A3-17FDC0307CBD}" destId="{0ACC19F5-18D6-46C7-8FAD-7493DA1AC53A}" srcOrd="0" destOrd="0" presId="urn:microsoft.com/office/officeart/2008/layout/HorizontalMultiLevelHierarchy"/>
    <dgm:cxn modelId="{AAC2F993-0AB3-4ABD-8FAF-EA294B3119A2}" type="presParOf" srcId="{D07E058A-DA67-4207-90A3-17FDC0307CBD}" destId="{6C1E2390-2D90-4769-A2EA-975EAB779040}" srcOrd="1" destOrd="0" presId="urn:microsoft.com/office/officeart/2008/layout/HorizontalMultiLevelHierarchy"/>
    <dgm:cxn modelId="{A7AEFAFB-93DB-4472-A98E-43B72E9D07F2}" type="presParOf" srcId="{6C1E2390-2D90-4769-A2EA-975EAB779040}" destId="{73280271-715C-47E9-AF29-627AB4F8DC9D}" srcOrd="0" destOrd="0" presId="urn:microsoft.com/office/officeart/2008/layout/HorizontalMultiLevelHierarchy"/>
    <dgm:cxn modelId="{27F54F85-9555-4956-BF9E-F96BA8FD0B8F}" type="presParOf" srcId="{73280271-715C-47E9-AF29-627AB4F8DC9D}" destId="{96118793-6586-4196-9F53-442D80C08D80}" srcOrd="0" destOrd="0" presId="urn:microsoft.com/office/officeart/2008/layout/HorizontalMultiLevelHierarchy"/>
    <dgm:cxn modelId="{DA017929-1475-4C41-8A0C-34B6D5E54617}" type="presParOf" srcId="{6C1E2390-2D90-4769-A2EA-975EAB779040}" destId="{5B871DE3-D95F-4866-961E-6E2593059BF8}" srcOrd="1" destOrd="0" presId="urn:microsoft.com/office/officeart/2008/layout/HorizontalMultiLevelHierarchy"/>
    <dgm:cxn modelId="{DFFC4600-34BB-4BCE-98F9-415259646EC7}" type="presParOf" srcId="{5B871DE3-D95F-4866-961E-6E2593059BF8}" destId="{94D156C1-A876-4D81-9B08-FCB98FB1ACAB}" srcOrd="0" destOrd="0" presId="urn:microsoft.com/office/officeart/2008/layout/HorizontalMultiLevelHierarchy"/>
    <dgm:cxn modelId="{73D67355-9825-4B56-8ED7-1556210475A7}" type="presParOf" srcId="{5B871DE3-D95F-4866-961E-6E2593059BF8}" destId="{65970CFE-03B7-4E28-9A13-64E8D84646CA}" srcOrd="1" destOrd="0" presId="urn:microsoft.com/office/officeart/2008/layout/HorizontalMultiLevelHierarchy"/>
    <dgm:cxn modelId="{3CB05627-B87E-42F7-9DE4-5348F287C213}" type="presParOf" srcId="{65970CFE-03B7-4E28-9A13-64E8D84646CA}" destId="{7F608A4D-C45B-40D3-9691-070BE48BBC7F}" srcOrd="0" destOrd="0" presId="urn:microsoft.com/office/officeart/2008/layout/HorizontalMultiLevelHierarchy"/>
    <dgm:cxn modelId="{86FEA95F-39D4-4A5F-8BB8-0CDD03DDD0A5}" type="presParOf" srcId="{7F608A4D-C45B-40D3-9691-070BE48BBC7F}" destId="{70130D16-9A84-424A-85A5-6D61436B5910}" srcOrd="0" destOrd="0" presId="urn:microsoft.com/office/officeart/2008/layout/HorizontalMultiLevelHierarchy"/>
    <dgm:cxn modelId="{9D78772C-1D44-43A7-9C67-A03C4A2FED85}" type="presParOf" srcId="{65970CFE-03B7-4E28-9A13-64E8D84646CA}" destId="{D90B193D-089A-43BA-BD8C-E476983DA16A}" srcOrd="1" destOrd="0" presId="urn:microsoft.com/office/officeart/2008/layout/HorizontalMultiLevelHierarchy"/>
    <dgm:cxn modelId="{85E6C0F6-0716-40AC-82C6-7D3D428ADF8C}" type="presParOf" srcId="{D90B193D-089A-43BA-BD8C-E476983DA16A}" destId="{05FC91F2-133C-4902-8947-86F3A7BEBFE1}" srcOrd="0" destOrd="0" presId="urn:microsoft.com/office/officeart/2008/layout/HorizontalMultiLevelHierarchy"/>
    <dgm:cxn modelId="{05F0B7BC-3E51-41BE-8D06-31057B247CDE}" type="presParOf" srcId="{D90B193D-089A-43BA-BD8C-E476983DA16A}" destId="{12C162E7-B5E1-469C-98FA-1F735EDAADAB}" srcOrd="1" destOrd="0" presId="urn:microsoft.com/office/officeart/2008/layout/HorizontalMultiLevelHierarchy"/>
    <dgm:cxn modelId="{693AE923-8438-410D-80D7-79612BE86C20}" type="presParOf" srcId="{6C1E2390-2D90-4769-A2EA-975EAB779040}" destId="{F1A4C961-6BA4-4A67-A57C-E04864CDC1E5}" srcOrd="2" destOrd="0" presId="urn:microsoft.com/office/officeart/2008/layout/HorizontalMultiLevelHierarchy"/>
    <dgm:cxn modelId="{075CA404-5156-4230-AB81-896C6838B7B6}" type="presParOf" srcId="{F1A4C961-6BA4-4A67-A57C-E04864CDC1E5}" destId="{0DE1BA80-3BA8-4C7D-A4B5-2C794F360C0E}" srcOrd="0" destOrd="0" presId="urn:microsoft.com/office/officeart/2008/layout/HorizontalMultiLevelHierarchy"/>
    <dgm:cxn modelId="{D3A68909-ECB3-4CBA-97CE-E00967F21F88}" type="presParOf" srcId="{6C1E2390-2D90-4769-A2EA-975EAB779040}" destId="{34512E3C-A9B1-4EE1-ABFF-C0378C015E6F}" srcOrd="3" destOrd="0" presId="urn:microsoft.com/office/officeart/2008/layout/HorizontalMultiLevelHierarchy"/>
    <dgm:cxn modelId="{4D675889-9F73-4490-9DD9-96B320420810}" type="presParOf" srcId="{34512E3C-A9B1-4EE1-ABFF-C0378C015E6F}" destId="{FCDD448B-1E9F-4B65-83CE-BFB4163E839D}" srcOrd="0" destOrd="0" presId="urn:microsoft.com/office/officeart/2008/layout/HorizontalMultiLevelHierarchy"/>
    <dgm:cxn modelId="{2698107E-3B9A-41C7-9AB9-E236301971F4}" type="presParOf" srcId="{34512E3C-A9B1-4EE1-ABFF-C0378C015E6F}" destId="{8BFCF6E1-AB53-4B79-8C70-303165E22A81}" srcOrd="1" destOrd="0" presId="urn:microsoft.com/office/officeart/2008/layout/HorizontalMultiLevelHierarchy"/>
    <dgm:cxn modelId="{EA03BCF7-DC78-4D11-B013-06F251103E26}" type="presParOf" srcId="{8BFCF6E1-AB53-4B79-8C70-303165E22A81}" destId="{BA11C7C9-09AC-46FE-8F01-E5E08D3AF6C7}" srcOrd="0" destOrd="0" presId="urn:microsoft.com/office/officeart/2008/layout/HorizontalMultiLevelHierarchy"/>
    <dgm:cxn modelId="{E6544866-0EAB-4506-B7C1-F84171B0BAA3}" type="presParOf" srcId="{BA11C7C9-09AC-46FE-8F01-E5E08D3AF6C7}" destId="{C2E46DA4-D31E-4E9A-9762-36A072C47237}" srcOrd="0" destOrd="0" presId="urn:microsoft.com/office/officeart/2008/layout/HorizontalMultiLevelHierarchy"/>
    <dgm:cxn modelId="{33115C4E-B6E2-498E-9B17-6BB4A29C986E}" type="presParOf" srcId="{8BFCF6E1-AB53-4B79-8C70-303165E22A81}" destId="{8E621591-1F33-46AE-877A-B81D29815321}" srcOrd="1" destOrd="0" presId="urn:microsoft.com/office/officeart/2008/layout/HorizontalMultiLevelHierarchy"/>
    <dgm:cxn modelId="{DF265B56-2677-448E-B87A-7D29E57BBA32}" type="presParOf" srcId="{8E621591-1F33-46AE-877A-B81D29815321}" destId="{DD703C0A-AD60-4F2E-966F-060CDACF21B8}" srcOrd="0" destOrd="0" presId="urn:microsoft.com/office/officeart/2008/layout/HorizontalMultiLevelHierarchy"/>
    <dgm:cxn modelId="{0AD0BF6E-0409-4BE4-9D78-EFC4E63C6099}" type="presParOf" srcId="{8E621591-1F33-46AE-877A-B81D29815321}" destId="{0B70B1B8-4312-4FFE-B9A1-22863123EBD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0FC414-9C0F-416B-BE71-2D577D9A6143}" type="doc">
      <dgm:prSet loTypeId="urn:microsoft.com/office/officeart/2005/8/layout/venn1" loCatId="relationship" qsTypeId="urn:microsoft.com/office/officeart/2005/8/quickstyle/simple5" qsCatId="simple" csTypeId="urn:microsoft.com/office/officeart/2005/8/colors/colorful5" csCatId="colorful" phldr="1"/>
      <dgm:spPr/>
      <dgm:t>
        <a:bodyPr/>
        <a:lstStyle/>
        <a:p>
          <a:endParaRPr lang="es-ES"/>
        </a:p>
      </dgm:t>
    </dgm:pt>
    <dgm:pt modelId="{F3CE08ED-C339-4A19-882C-265E10A27F9D}">
      <dgm:prSet custT="1"/>
      <dgm:spPr>
        <a:solidFill>
          <a:srgbClr val="F6B4D5"/>
        </a:solidFill>
      </dgm:spPr>
      <dgm:t>
        <a:bodyPr/>
        <a:lstStyle/>
        <a:p>
          <a:pPr rtl="0"/>
          <a:r>
            <a:rPr lang="es-ES" sz="3600" b="1" dirty="0" smtClean="0"/>
            <a:t>GRACIAS</a:t>
          </a:r>
          <a:endParaRPr lang="es-ES" sz="3600" dirty="0"/>
        </a:p>
      </dgm:t>
    </dgm:pt>
    <dgm:pt modelId="{43F93111-BC2D-45D8-B1D1-D9B720A90F24}" type="parTrans" cxnId="{D0FF1539-7236-42B7-AA16-BBD67C34D818}">
      <dgm:prSet/>
      <dgm:spPr/>
      <dgm:t>
        <a:bodyPr/>
        <a:lstStyle/>
        <a:p>
          <a:endParaRPr lang="es-ES" sz="2400"/>
        </a:p>
      </dgm:t>
    </dgm:pt>
    <dgm:pt modelId="{1E73F747-3A00-459A-A122-B409CDA19D8C}" type="sibTrans" cxnId="{D0FF1539-7236-42B7-AA16-BBD67C34D818}">
      <dgm:prSet/>
      <dgm:spPr/>
      <dgm:t>
        <a:bodyPr/>
        <a:lstStyle/>
        <a:p>
          <a:endParaRPr lang="es-ES" sz="2400"/>
        </a:p>
      </dgm:t>
    </dgm:pt>
    <dgm:pt modelId="{EC54D36D-7569-4B0A-8240-1473C40E905D}">
      <dgm:prSet custT="1"/>
      <dgm:spPr>
        <a:solidFill>
          <a:srgbClr val="00B0F0"/>
        </a:solidFill>
      </dgm:spPr>
      <dgm:t>
        <a:bodyPr/>
        <a:lstStyle/>
        <a:p>
          <a:pPr rtl="0"/>
          <a:r>
            <a:rPr lang="es-ES" sz="3200" b="1" dirty="0" smtClean="0"/>
            <a:t>POR SU ATENCIÓN</a:t>
          </a:r>
          <a:endParaRPr lang="es-ES" sz="3200" dirty="0"/>
        </a:p>
      </dgm:t>
    </dgm:pt>
    <dgm:pt modelId="{B5998BEE-0EF1-40DF-AFEF-22487C3AC310}" type="parTrans" cxnId="{468769D1-283D-4913-94CB-A10FF3C84F71}">
      <dgm:prSet/>
      <dgm:spPr/>
      <dgm:t>
        <a:bodyPr/>
        <a:lstStyle/>
        <a:p>
          <a:endParaRPr lang="es-ES" sz="2400"/>
        </a:p>
      </dgm:t>
    </dgm:pt>
    <dgm:pt modelId="{FC5C1F31-F163-4DF8-9395-042A21E4FD92}" type="sibTrans" cxnId="{468769D1-283D-4913-94CB-A10FF3C84F71}">
      <dgm:prSet/>
      <dgm:spPr/>
      <dgm:t>
        <a:bodyPr/>
        <a:lstStyle/>
        <a:p>
          <a:endParaRPr lang="es-ES" sz="2400"/>
        </a:p>
      </dgm:t>
    </dgm:pt>
    <dgm:pt modelId="{F5BE6C1C-5856-426B-98D1-562BD46FF4A1}" type="pres">
      <dgm:prSet presAssocID="{FA0FC414-9C0F-416B-BE71-2D577D9A6143}" presName="compositeShape" presStyleCnt="0">
        <dgm:presLayoutVars>
          <dgm:chMax val="7"/>
          <dgm:dir/>
          <dgm:resizeHandles val="exact"/>
        </dgm:presLayoutVars>
      </dgm:prSet>
      <dgm:spPr/>
      <dgm:t>
        <a:bodyPr/>
        <a:lstStyle/>
        <a:p>
          <a:endParaRPr lang="es-ES"/>
        </a:p>
      </dgm:t>
    </dgm:pt>
    <dgm:pt modelId="{9822FDCF-D8AF-42AD-9808-843AAF9EE226}" type="pres">
      <dgm:prSet presAssocID="{F3CE08ED-C339-4A19-882C-265E10A27F9D}" presName="circ1" presStyleLbl="vennNode1" presStyleIdx="0" presStyleCnt="2"/>
      <dgm:spPr/>
      <dgm:t>
        <a:bodyPr/>
        <a:lstStyle/>
        <a:p>
          <a:endParaRPr lang="es-ES"/>
        </a:p>
      </dgm:t>
    </dgm:pt>
    <dgm:pt modelId="{C74A8FA2-A115-4996-A5D3-BD432D547EFF}" type="pres">
      <dgm:prSet presAssocID="{F3CE08ED-C339-4A19-882C-265E10A27F9D}" presName="circ1Tx" presStyleLbl="revTx" presStyleIdx="0" presStyleCnt="0">
        <dgm:presLayoutVars>
          <dgm:chMax val="0"/>
          <dgm:chPref val="0"/>
          <dgm:bulletEnabled val="1"/>
        </dgm:presLayoutVars>
      </dgm:prSet>
      <dgm:spPr/>
      <dgm:t>
        <a:bodyPr/>
        <a:lstStyle/>
        <a:p>
          <a:endParaRPr lang="es-ES"/>
        </a:p>
      </dgm:t>
    </dgm:pt>
    <dgm:pt modelId="{236A1042-7E15-4D47-A549-02B590AAA7F3}" type="pres">
      <dgm:prSet presAssocID="{EC54D36D-7569-4B0A-8240-1473C40E905D}" presName="circ2" presStyleLbl="vennNode1" presStyleIdx="1" presStyleCnt="2"/>
      <dgm:spPr/>
      <dgm:t>
        <a:bodyPr/>
        <a:lstStyle/>
        <a:p>
          <a:endParaRPr lang="es-ES"/>
        </a:p>
      </dgm:t>
    </dgm:pt>
    <dgm:pt modelId="{E6EC2B65-9B11-4D69-9BA9-20829352051A}" type="pres">
      <dgm:prSet presAssocID="{EC54D36D-7569-4B0A-8240-1473C40E905D}" presName="circ2Tx" presStyleLbl="revTx" presStyleIdx="0" presStyleCnt="0">
        <dgm:presLayoutVars>
          <dgm:chMax val="0"/>
          <dgm:chPref val="0"/>
          <dgm:bulletEnabled val="1"/>
        </dgm:presLayoutVars>
      </dgm:prSet>
      <dgm:spPr/>
      <dgm:t>
        <a:bodyPr/>
        <a:lstStyle/>
        <a:p>
          <a:endParaRPr lang="es-ES"/>
        </a:p>
      </dgm:t>
    </dgm:pt>
  </dgm:ptLst>
  <dgm:cxnLst>
    <dgm:cxn modelId="{6306EE32-FA74-471A-B6DF-D5E1A28E13F3}" type="presOf" srcId="{F3CE08ED-C339-4A19-882C-265E10A27F9D}" destId="{C74A8FA2-A115-4996-A5D3-BD432D547EFF}" srcOrd="1" destOrd="0" presId="urn:microsoft.com/office/officeart/2005/8/layout/venn1"/>
    <dgm:cxn modelId="{50AACDEE-8ECE-49C8-B59C-D7BBDCAD0AAA}" type="presOf" srcId="{EC54D36D-7569-4B0A-8240-1473C40E905D}" destId="{E6EC2B65-9B11-4D69-9BA9-20829352051A}" srcOrd="1" destOrd="0" presId="urn:microsoft.com/office/officeart/2005/8/layout/venn1"/>
    <dgm:cxn modelId="{0CC0D913-3BBC-4AC9-B87D-2A0F624664B8}" type="presOf" srcId="{F3CE08ED-C339-4A19-882C-265E10A27F9D}" destId="{9822FDCF-D8AF-42AD-9808-843AAF9EE226}" srcOrd="0" destOrd="0" presId="urn:microsoft.com/office/officeart/2005/8/layout/venn1"/>
    <dgm:cxn modelId="{468769D1-283D-4913-94CB-A10FF3C84F71}" srcId="{FA0FC414-9C0F-416B-BE71-2D577D9A6143}" destId="{EC54D36D-7569-4B0A-8240-1473C40E905D}" srcOrd="1" destOrd="0" parTransId="{B5998BEE-0EF1-40DF-AFEF-22487C3AC310}" sibTransId="{FC5C1F31-F163-4DF8-9395-042A21E4FD92}"/>
    <dgm:cxn modelId="{024260A4-8E44-4CD3-A3A1-2A292798FE20}" type="presOf" srcId="{EC54D36D-7569-4B0A-8240-1473C40E905D}" destId="{236A1042-7E15-4D47-A549-02B590AAA7F3}" srcOrd="0" destOrd="0" presId="urn:microsoft.com/office/officeart/2005/8/layout/venn1"/>
    <dgm:cxn modelId="{D0FF1539-7236-42B7-AA16-BBD67C34D818}" srcId="{FA0FC414-9C0F-416B-BE71-2D577D9A6143}" destId="{F3CE08ED-C339-4A19-882C-265E10A27F9D}" srcOrd="0" destOrd="0" parTransId="{43F93111-BC2D-45D8-B1D1-D9B720A90F24}" sibTransId="{1E73F747-3A00-459A-A122-B409CDA19D8C}"/>
    <dgm:cxn modelId="{663EF97F-8566-4D00-A24E-B12996EB26E0}" type="presOf" srcId="{FA0FC414-9C0F-416B-BE71-2D577D9A6143}" destId="{F5BE6C1C-5856-426B-98D1-562BD46FF4A1}" srcOrd="0" destOrd="0" presId="urn:microsoft.com/office/officeart/2005/8/layout/venn1"/>
    <dgm:cxn modelId="{FBA969DE-443A-4781-BF4A-71A68D37398B}" type="presParOf" srcId="{F5BE6C1C-5856-426B-98D1-562BD46FF4A1}" destId="{9822FDCF-D8AF-42AD-9808-843AAF9EE226}" srcOrd="0" destOrd="0" presId="urn:microsoft.com/office/officeart/2005/8/layout/venn1"/>
    <dgm:cxn modelId="{4073B950-6B2E-402F-8801-07B8397CC4E9}" type="presParOf" srcId="{F5BE6C1C-5856-426B-98D1-562BD46FF4A1}" destId="{C74A8FA2-A115-4996-A5D3-BD432D547EFF}" srcOrd="1" destOrd="0" presId="urn:microsoft.com/office/officeart/2005/8/layout/venn1"/>
    <dgm:cxn modelId="{B33D0780-AF53-430C-AFE5-9D33B23A73C3}" type="presParOf" srcId="{F5BE6C1C-5856-426B-98D1-562BD46FF4A1}" destId="{236A1042-7E15-4D47-A549-02B590AAA7F3}" srcOrd="2" destOrd="0" presId="urn:microsoft.com/office/officeart/2005/8/layout/venn1"/>
    <dgm:cxn modelId="{CE2135D2-D4B6-48F6-9440-F420F3D07247}" type="presParOf" srcId="{F5BE6C1C-5856-426B-98D1-562BD46FF4A1}" destId="{E6EC2B65-9B11-4D69-9BA9-20829352051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05B29-4085-463A-AFBB-8EC3C83B8A75}">
      <dsp:nvSpPr>
        <dsp:cNvPr id="0" name=""/>
        <dsp:cNvSpPr/>
      </dsp:nvSpPr>
      <dsp:spPr>
        <a:xfrm rot="10800000">
          <a:off x="1610668" y="3676"/>
          <a:ext cx="5472684" cy="92884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594" tIns="91440" rIns="170688" bIns="91440" numCol="1" spcCol="1270" anchor="ctr" anchorCtr="0">
          <a:noAutofit/>
        </a:bodyPr>
        <a:lstStyle/>
        <a:p>
          <a:pPr lvl="0" algn="l" defTabSz="1066800">
            <a:lnSpc>
              <a:spcPct val="90000"/>
            </a:lnSpc>
            <a:spcBef>
              <a:spcPct val="0"/>
            </a:spcBef>
            <a:spcAft>
              <a:spcPct val="35000"/>
            </a:spcAft>
          </a:pPr>
          <a:r>
            <a:rPr lang="es-ES" sz="2400" kern="1200" dirty="0" smtClean="0"/>
            <a:t>CAPITULO I: ASPECTOS GENRALES</a:t>
          </a:r>
          <a:endParaRPr lang="es-ES" sz="2400" kern="1200" dirty="0"/>
        </a:p>
      </dsp:txBody>
      <dsp:txXfrm rot="10800000">
        <a:off x="1842879" y="3676"/>
        <a:ext cx="5240473" cy="928843"/>
      </dsp:txXfrm>
    </dsp:sp>
    <dsp:sp modelId="{DC782C25-F3C3-408B-A6E4-5A8F7AD54475}">
      <dsp:nvSpPr>
        <dsp:cNvPr id="0" name=""/>
        <dsp:cNvSpPr/>
      </dsp:nvSpPr>
      <dsp:spPr>
        <a:xfrm>
          <a:off x="1146247" y="3676"/>
          <a:ext cx="928843" cy="928843"/>
        </a:xfrm>
        <a:prstGeom prst="ellipse">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5C2A2-89E1-49A0-950D-C9521BC769A0}">
      <dsp:nvSpPr>
        <dsp:cNvPr id="0" name=""/>
        <dsp:cNvSpPr/>
      </dsp:nvSpPr>
      <dsp:spPr>
        <a:xfrm rot="10800000">
          <a:off x="1610668" y="1209787"/>
          <a:ext cx="5472684" cy="92884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594" tIns="91440" rIns="170688" bIns="91440" numCol="1" spcCol="1270" anchor="ctr" anchorCtr="0">
          <a:noAutofit/>
        </a:bodyPr>
        <a:lstStyle/>
        <a:p>
          <a:pPr lvl="0" algn="l" defTabSz="1066800">
            <a:lnSpc>
              <a:spcPct val="90000"/>
            </a:lnSpc>
            <a:spcBef>
              <a:spcPct val="0"/>
            </a:spcBef>
            <a:spcAft>
              <a:spcPct val="35000"/>
            </a:spcAft>
          </a:pPr>
          <a:r>
            <a:rPr lang="es-ES" sz="2400" kern="1200" dirty="0" smtClean="0"/>
            <a:t>CAPITULO II : MARCO TEÓRICO </a:t>
          </a:r>
          <a:endParaRPr lang="es-ES" sz="2400" kern="1200" dirty="0"/>
        </a:p>
      </dsp:txBody>
      <dsp:txXfrm rot="10800000">
        <a:off x="1842879" y="1209787"/>
        <a:ext cx="5240473" cy="928843"/>
      </dsp:txXfrm>
    </dsp:sp>
    <dsp:sp modelId="{1D487F95-458F-43B8-9FA7-7C89830B5943}">
      <dsp:nvSpPr>
        <dsp:cNvPr id="0" name=""/>
        <dsp:cNvSpPr/>
      </dsp:nvSpPr>
      <dsp:spPr>
        <a:xfrm>
          <a:off x="1146247" y="1209787"/>
          <a:ext cx="928843" cy="928843"/>
        </a:xfrm>
        <a:prstGeom prst="ellipse">
          <a:avLst/>
        </a:prstGeom>
        <a:blipFill rotWithShape="1">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F079E-552A-43C4-8A94-7E00EBBAD5E5}">
      <dsp:nvSpPr>
        <dsp:cNvPr id="0" name=""/>
        <dsp:cNvSpPr/>
      </dsp:nvSpPr>
      <dsp:spPr>
        <a:xfrm rot="10800000">
          <a:off x="1610668" y="2415898"/>
          <a:ext cx="5472684" cy="92884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594" tIns="91440" rIns="170688" bIns="91440" numCol="1" spcCol="1270" anchor="ctr" anchorCtr="0">
          <a:noAutofit/>
        </a:bodyPr>
        <a:lstStyle/>
        <a:p>
          <a:pPr lvl="0" algn="l" defTabSz="1066800">
            <a:lnSpc>
              <a:spcPct val="90000"/>
            </a:lnSpc>
            <a:spcBef>
              <a:spcPct val="0"/>
            </a:spcBef>
            <a:spcAft>
              <a:spcPct val="35000"/>
            </a:spcAft>
          </a:pPr>
          <a:r>
            <a:rPr lang="es-ES" sz="2400" kern="1200" dirty="0" smtClean="0"/>
            <a:t>CAPITULOIII: MARCO METODOLÓGICO</a:t>
          </a:r>
        </a:p>
      </dsp:txBody>
      <dsp:txXfrm rot="10800000">
        <a:off x="1842879" y="2415898"/>
        <a:ext cx="5240473" cy="928843"/>
      </dsp:txXfrm>
    </dsp:sp>
    <dsp:sp modelId="{FDC9E614-8E22-4039-AAC1-937361F57BB4}">
      <dsp:nvSpPr>
        <dsp:cNvPr id="0" name=""/>
        <dsp:cNvSpPr/>
      </dsp:nvSpPr>
      <dsp:spPr>
        <a:xfrm>
          <a:off x="1146247" y="2415898"/>
          <a:ext cx="928843" cy="928843"/>
        </a:xfrm>
        <a:prstGeom prst="ellipse">
          <a:avLst/>
        </a:prstGeom>
        <a:blipFill rotWithShape="1">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05DA1-4F97-486C-A09B-229D8EBD27EA}">
      <dsp:nvSpPr>
        <dsp:cNvPr id="0" name=""/>
        <dsp:cNvSpPr/>
      </dsp:nvSpPr>
      <dsp:spPr>
        <a:xfrm rot="10800000">
          <a:off x="1610668" y="3622008"/>
          <a:ext cx="5472684" cy="92884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594" tIns="91440" rIns="170688" bIns="91440" numCol="1" spcCol="1270" anchor="ctr" anchorCtr="0">
          <a:noAutofit/>
        </a:bodyPr>
        <a:lstStyle/>
        <a:p>
          <a:pPr lvl="0" algn="l" defTabSz="1066800">
            <a:lnSpc>
              <a:spcPct val="90000"/>
            </a:lnSpc>
            <a:spcBef>
              <a:spcPct val="0"/>
            </a:spcBef>
            <a:spcAft>
              <a:spcPct val="35000"/>
            </a:spcAft>
          </a:pPr>
          <a:r>
            <a:rPr lang="es-ES" sz="2400" kern="1200" dirty="0" smtClean="0"/>
            <a:t>CAPITULO IV: ANÁLISIS DE RESULTADOS</a:t>
          </a:r>
        </a:p>
      </dsp:txBody>
      <dsp:txXfrm rot="10800000">
        <a:off x="1842879" y="3622008"/>
        <a:ext cx="5240473" cy="928843"/>
      </dsp:txXfrm>
    </dsp:sp>
    <dsp:sp modelId="{A5217747-10A2-475E-840A-14959A8C1803}">
      <dsp:nvSpPr>
        <dsp:cNvPr id="0" name=""/>
        <dsp:cNvSpPr/>
      </dsp:nvSpPr>
      <dsp:spPr>
        <a:xfrm>
          <a:off x="1146247" y="3622008"/>
          <a:ext cx="928843" cy="928843"/>
        </a:xfrm>
        <a:prstGeom prst="ellipse">
          <a:avLst/>
        </a:prstGeom>
        <a:blipFill rotWithShape="1">
          <a:blip xmlns:r="http://schemas.openxmlformats.org/officeDocument/2006/relationships" r:embed="rId4"/>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184186-B95D-4974-A90F-EFF6FD34093D}">
      <dsp:nvSpPr>
        <dsp:cNvPr id="0" name=""/>
        <dsp:cNvSpPr/>
      </dsp:nvSpPr>
      <dsp:spPr>
        <a:xfrm rot="10800000">
          <a:off x="1610668" y="4828119"/>
          <a:ext cx="5472684" cy="928843"/>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594" tIns="91440" rIns="170688" bIns="91440" numCol="1" spcCol="1270" anchor="ctr" anchorCtr="0">
          <a:noAutofit/>
        </a:bodyPr>
        <a:lstStyle/>
        <a:p>
          <a:pPr lvl="0" algn="l" defTabSz="1066800">
            <a:lnSpc>
              <a:spcPct val="90000"/>
            </a:lnSpc>
            <a:spcBef>
              <a:spcPct val="0"/>
            </a:spcBef>
            <a:spcAft>
              <a:spcPct val="35000"/>
            </a:spcAft>
          </a:pPr>
          <a:r>
            <a:rPr lang="es-ES" sz="2400" kern="1200" dirty="0" smtClean="0"/>
            <a:t>CAPITULO V : CONCLUSIONES Y RECOMENDACIONES</a:t>
          </a:r>
        </a:p>
      </dsp:txBody>
      <dsp:txXfrm rot="10800000">
        <a:off x="1842879" y="4828119"/>
        <a:ext cx="5240473" cy="928843"/>
      </dsp:txXfrm>
    </dsp:sp>
    <dsp:sp modelId="{849779B3-F482-4917-A599-FE72479B104C}">
      <dsp:nvSpPr>
        <dsp:cNvPr id="0" name=""/>
        <dsp:cNvSpPr/>
      </dsp:nvSpPr>
      <dsp:spPr>
        <a:xfrm>
          <a:off x="1146247" y="4828119"/>
          <a:ext cx="928843" cy="928843"/>
        </a:xfrm>
        <a:prstGeom prst="ellipse">
          <a:avLst/>
        </a:prstGeom>
        <a:blipFill rotWithShape="1">
          <a:blip xmlns:r="http://schemas.openxmlformats.org/officeDocument/2006/relationships" r:embed="rId5"/>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A8E6B-8C92-43FA-8077-F11531BCF281}">
      <dsp:nvSpPr>
        <dsp:cNvPr id="0" name=""/>
        <dsp:cNvSpPr/>
      </dsp:nvSpPr>
      <dsp:spPr>
        <a:xfrm rot="5400000">
          <a:off x="-246591" y="246591"/>
          <a:ext cx="1643946" cy="1150762"/>
        </a:xfrm>
        <a:prstGeom prst="chevron">
          <a:avLst/>
        </a:prstGeom>
        <a:solidFill>
          <a:srgbClr val="FF0000"/>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ysClr val="window" lastClr="FFFFFF"/>
              </a:solidFill>
              <a:latin typeface="Calibri" panose="020F0502020204030204"/>
              <a:ea typeface="+mn-ea"/>
              <a:cs typeface="+mn-cs"/>
            </a:rPr>
            <a:t>Teoría General de Sistemas</a:t>
          </a:r>
          <a:endParaRPr lang="es-ES" sz="1100" kern="1200" dirty="0">
            <a:solidFill>
              <a:sysClr val="window" lastClr="FFFFFF"/>
            </a:solidFill>
            <a:latin typeface="Calibri" panose="020F0502020204030204"/>
            <a:ea typeface="+mn-ea"/>
            <a:cs typeface="+mn-cs"/>
          </a:endParaRPr>
        </a:p>
      </dsp:txBody>
      <dsp:txXfrm rot="-5400000">
        <a:off x="1" y="575380"/>
        <a:ext cx="1150762" cy="493184"/>
      </dsp:txXfrm>
    </dsp:sp>
    <dsp:sp modelId="{6C091B39-07A4-4369-890C-DFD713F208FD}">
      <dsp:nvSpPr>
        <dsp:cNvPr id="0" name=""/>
        <dsp:cNvSpPr/>
      </dsp:nvSpPr>
      <dsp:spPr>
        <a:xfrm rot="5400000">
          <a:off x="4361578" y="-3205764"/>
          <a:ext cx="1068565" cy="7490197"/>
        </a:xfrm>
        <a:prstGeom prst="round2Same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Un sistema, un conjunto de elementos interrelacionados entre sí y con el medio circundante.</a:t>
          </a:r>
          <a:endParaRPr lang="es-ES" sz="1600" kern="1200" dirty="0">
            <a:solidFill>
              <a:sysClr val="windowText" lastClr="000000">
                <a:hueOff val="0"/>
                <a:satOff val="0"/>
                <a:lumOff val="0"/>
                <a:alphaOff val="0"/>
              </a:sysClr>
            </a:solidFill>
            <a:latin typeface="Calibri" panose="020F0502020204030204"/>
            <a:ea typeface="+mn-ea"/>
            <a:cs typeface="+mn-cs"/>
          </a:endParaRPr>
        </a:p>
      </dsp:txBody>
      <dsp:txXfrm rot="-5400000">
        <a:off x="1150763" y="57214"/>
        <a:ext cx="7438034" cy="964239"/>
      </dsp:txXfrm>
    </dsp:sp>
    <dsp:sp modelId="{41660E7B-F34A-4A9F-BEBA-B8215C759EB0}">
      <dsp:nvSpPr>
        <dsp:cNvPr id="0" name=""/>
        <dsp:cNvSpPr/>
      </dsp:nvSpPr>
      <dsp:spPr>
        <a:xfrm rot="5400000">
          <a:off x="-246591" y="1725694"/>
          <a:ext cx="1643946" cy="1150762"/>
        </a:xfrm>
        <a:prstGeom prst="chevron">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ysClr val="window" lastClr="FFFFFF"/>
              </a:solidFill>
              <a:latin typeface="Calibri" panose="020F0502020204030204"/>
              <a:ea typeface="+mn-ea"/>
              <a:cs typeface="+mn-cs"/>
            </a:rPr>
            <a:t>Teoría de Organización y Estrategia</a:t>
          </a:r>
          <a:endParaRPr lang="es-ES" sz="1100" kern="1200" dirty="0">
            <a:solidFill>
              <a:sysClr val="window" lastClr="FFFFFF"/>
            </a:solidFill>
            <a:latin typeface="Calibri" panose="020F0502020204030204"/>
            <a:ea typeface="+mn-ea"/>
            <a:cs typeface="+mn-cs"/>
          </a:endParaRPr>
        </a:p>
      </dsp:txBody>
      <dsp:txXfrm rot="-5400000">
        <a:off x="1" y="2054483"/>
        <a:ext cx="1150762" cy="493184"/>
      </dsp:txXfrm>
    </dsp:sp>
    <dsp:sp modelId="{E9B47E08-3C92-4295-8D8D-00863A5E61F3}">
      <dsp:nvSpPr>
        <dsp:cNvPr id="0" name=""/>
        <dsp:cNvSpPr/>
      </dsp:nvSpPr>
      <dsp:spPr>
        <a:xfrm rot="5400000">
          <a:off x="4170439" y="-1546276"/>
          <a:ext cx="1450844" cy="7490197"/>
        </a:xfrm>
        <a:prstGeom prst="round2SameRect">
          <a:avLst/>
        </a:prstGeom>
        <a:solidFill>
          <a:sysClr val="window" lastClr="FFFFFF">
            <a:alpha val="90000"/>
            <a:hueOff val="0"/>
            <a:satOff val="0"/>
            <a:lumOff val="0"/>
            <a:alphaOff val="0"/>
          </a:sysClr>
        </a:solidFill>
        <a:ln w="12700" cap="flat" cmpd="sng" algn="ctr">
          <a:solidFill>
            <a:srgbClr val="A5A5A5">
              <a:hueOff val="1355300"/>
              <a:satOff val="50000"/>
              <a:lumOff val="-735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14300" lvl="1" indent="-114300" algn="l" defTabSz="577850">
            <a:lnSpc>
              <a:spcPct val="90000"/>
            </a:lnSpc>
            <a:spcBef>
              <a:spcPct val="0"/>
            </a:spcBef>
            <a:spcAft>
              <a:spcPct val="15000"/>
            </a:spcAft>
            <a:buChar char="••"/>
          </a:pPr>
          <a:endParaRPr lang="es-ES" sz="1300" kern="1200">
            <a:solidFill>
              <a:sysClr val="windowText" lastClr="000000">
                <a:hueOff val="0"/>
                <a:satOff val="0"/>
                <a:lumOff val="0"/>
                <a:alphaOff val="0"/>
              </a:sysClr>
            </a:solidFill>
            <a:latin typeface="Calibri" panose="020F0502020204030204"/>
            <a:ea typeface="+mn-ea"/>
            <a:cs typeface="+mn-cs"/>
          </a:endParaRPr>
        </a:p>
        <a:p>
          <a:pPr marL="171450" lvl="1" indent="-171450" algn="just" defTabSz="711200">
            <a:lnSpc>
              <a:spcPct val="90000"/>
            </a:lnSpc>
            <a:spcBef>
              <a:spcPct val="0"/>
            </a:spcBef>
            <a:spcAft>
              <a:spcPct val="15000"/>
            </a:spcAft>
            <a:buChar char="••"/>
          </a:pPr>
          <a:r>
            <a:rPr lang="es-ES" sz="1600" kern="1200" dirty="0" smtClean="0"/>
            <a:t>Permiten visualizar el peso de las estrategias en el diseño de las estructuras organizacionales, analizar la influencia que las estrategias ejercen en el manejo inteligente de las empresas.</a:t>
          </a:r>
          <a:endParaRPr lang="es-ES" sz="1600" kern="1200" dirty="0"/>
        </a:p>
        <a:p>
          <a:pPr marL="171450" lvl="1" indent="-171450" algn="just" defTabSz="711200">
            <a:lnSpc>
              <a:spcPct val="90000"/>
            </a:lnSpc>
            <a:spcBef>
              <a:spcPct val="0"/>
            </a:spcBef>
            <a:spcAft>
              <a:spcPct val="15000"/>
            </a:spcAft>
            <a:buChar char="••"/>
          </a:pPr>
          <a:r>
            <a:rPr lang="es-ES" sz="1600" kern="1200" dirty="0" smtClean="0"/>
            <a:t>“La organización y estrategia promueve la vinculación de la estrategia de acción con los diferentes enfoques y mecanismos de apoyo mutuo entre sus áreas y unidades de trabajo</a:t>
          </a:r>
          <a:endParaRPr lang="es-ES" sz="1600" kern="1200" dirty="0"/>
        </a:p>
        <a:p>
          <a:pPr marL="171450" lvl="1" indent="-171450" algn="l" defTabSz="711200">
            <a:lnSpc>
              <a:spcPct val="90000"/>
            </a:lnSpc>
            <a:spcBef>
              <a:spcPct val="0"/>
            </a:spcBef>
            <a:spcAft>
              <a:spcPct val="15000"/>
            </a:spcAft>
            <a:buChar char="••"/>
          </a:pPr>
          <a:endParaRPr lang="es-ES" sz="1600" kern="1200" dirty="0">
            <a:solidFill>
              <a:sysClr val="windowText" lastClr="000000">
                <a:hueOff val="0"/>
                <a:satOff val="0"/>
                <a:lumOff val="0"/>
                <a:alphaOff val="0"/>
              </a:sysClr>
            </a:solidFill>
            <a:latin typeface="Calibri" panose="020F0502020204030204"/>
            <a:ea typeface="+mn-ea"/>
            <a:cs typeface="+mn-cs"/>
          </a:endParaRPr>
        </a:p>
      </dsp:txBody>
      <dsp:txXfrm rot="-5400000">
        <a:off x="1150763" y="1544224"/>
        <a:ext cx="7419373" cy="1309196"/>
      </dsp:txXfrm>
    </dsp:sp>
    <dsp:sp modelId="{C97C14B4-2E67-4D1A-A45B-BED22E7C287B}">
      <dsp:nvSpPr>
        <dsp:cNvPr id="0" name=""/>
        <dsp:cNvSpPr/>
      </dsp:nvSpPr>
      <dsp:spPr>
        <a:xfrm rot="5400000">
          <a:off x="-246591" y="3436251"/>
          <a:ext cx="1643946" cy="1150762"/>
        </a:xfrm>
        <a:prstGeom prst="chevron">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ysClr val="window" lastClr="FFFFFF"/>
              </a:solidFill>
              <a:latin typeface="Calibri" panose="020F0502020204030204"/>
              <a:ea typeface="+mn-ea"/>
              <a:cs typeface="+mn-cs"/>
            </a:rPr>
            <a:t>Teoría General de la Administración</a:t>
          </a:r>
          <a:endParaRPr lang="es-ES" sz="1100" kern="1200" dirty="0">
            <a:solidFill>
              <a:sysClr val="window" lastClr="FFFFFF"/>
            </a:solidFill>
            <a:latin typeface="Calibri" panose="020F0502020204030204"/>
            <a:ea typeface="+mn-ea"/>
            <a:cs typeface="+mn-cs"/>
          </a:endParaRPr>
        </a:p>
      </dsp:txBody>
      <dsp:txXfrm rot="-5400000">
        <a:off x="1" y="3765040"/>
        <a:ext cx="1150762" cy="493184"/>
      </dsp:txXfrm>
    </dsp:sp>
    <dsp:sp modelId="{D0B40864-637C-4B61-8300-90D29E0E0891}">
      <dsp:nvSpPr>
        <dsp:cNvPr id="0" name=""/>
        <dsp:cNvSpPr/>
      </dsp:nvSpPr>
      <dsp:spPr>
        <a:xfrm rot="5400000">
          <a:off x="4128444" y="155205"/>
          <a:ext cx="1534833" cy="7490197"/>
        </a:xfrm>
        <a:prstGeom prst="round2Same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14300" lvl="1" indent="-114300" algn="l" defTabSz="577850">
            <a:lnSpc>
              <a:spcPct val="90000"/>
            </a:lnSpc>
            <a:spcBef>
              <a:spcPct val="0"/>
            </a:spcBef>
            <a:spcAft>
              <a:spcPct val="15000"/>
            </a:spcAft>
            <a:buChar char="••"/>
          </a:pPr>
          <a:endParaRPr lang="es-ES" sz="1300" kern="1200" dirty="0">
            <a:solidFill>
              <a:sysClr val="windowText" lastClr="000000">
                <a:hueOff val="0"/>
                <a:satOff val="0"/>
                <a:lumOff val="0"/>
                <a:alphaOff val="0"/>
              </a:sysClr>
            </a:solidFill>
            <a:latin typeface="Calibri" panose="020F0502020204030204"/>
            <a:ea typeface="+mn-ea"/>
            <a:cs typeface="+mn-cs"/>
          </a:endParaRPr>
        </a:p>
        <a:p>
          <a:pPr marL="171450" lvl="1" indent="-171450" algn="just" defTabSz="711200">
            <a:lnSpc>
              <a:spcPct val="90000"/>
            </a:lnSpc>
            <a:spcBef>
              <a:spcPct val="0"/>
            </a:spcBef>
            <a:spcAft>
              <a:spcPct val="15000"/>
            </a:spcAft>
            <a:buChar char="••"/>
          </a:pPr>
          <a:r>
            <a:rPr lang="es-ES" sz="1600" kern="1200" dirty="0" smtClean="0"/>
            <a:t>“La administración como disciplina, consiste en coordinar los elementos internos de la empresa y de los organismos sociales hacia determinado fin o propósito con el entorno, el cual no puede ser administrado puesto que las variables externas dependen de factores económicos, sociales, financieros y tecnológicos”</a:t>
          </a:r>
          <a:endParaRPr lang="es-ES" sz="1600" kern="1200" dirty="0"/>
        </a:p>
      </dsp:txBody>
      <dsp:txXfrm rot="-5400000">
        <a:off x="1150762" y="3207811"/>
        <a:ext cx="7415273" cy="1384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A8E6B-8C92-43FA-8077-F11531BCF281}">
      <dsp:nvSpPr>
        <dsp:cNvPr id="0" name=""/>
        <dsp:cNvSpPr/>
      </dsp:nvSpPr>
      <dsp:spPr>
        <a:xfrm rot="5400000">
          <a:off x="-254428" y="254905"/>
          <a:ext cx="1696189" cy="1187332"/>
        </a:xfrm>
        <a:prstGeom prst="chevron">
          <a:avLst/>
        </a:prstGeom>
        <a:solidFill>
          <a:srgbClr val="00B0F0"/>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panose="020F0502020204030204"/>
              <a:ea typeface="+mn-ea"/>
              <a:cs typeface="+mn-cs"/>
            </a:rPr>
            <a:t>ESTRATEGIA</a:t>
          </a:r>
          <a:endParaRPr lang="es-ES" sz="1600" kern="1200" dirty="0">
            <a:solidFill>
              <a:sysClr val="window" lastClr="FFFFFF"/>
            </a:solidFill>
            <a:latin typeface="Calibri" panose="020F0502020204030204"/>
            <a:ea typeface="+mn-ea"/>
            <a:cs typeface="+mn-cs"/>
          </a:endParaRPr>
        </a:p>
      </dsp:txBody>
      <dsp:txXfrm rot="-5400000">
        <a:off x="1" y="594142"/>
        <a:ext cx="1187332" cy="508857"/>
      </dsp:txXfrm>
    </dsp:sp>
    <dsp:sp modelId="{6C091B39-07A4-4369-890C-DFD713F208FD}">
      <dsp:nvSpPr>
        <dsp:cNvPr id="0" name=""/>
        <dsp:cNvSpPr/>
      </dsp:nvSpPr>
      <dsp:spPr>
        <a:xfrm rot="5400000">
          <a:off x="4116829" y="-2920630"/>
          <a:ext cx="1594634" cy="7453627"/>
        </a:xfrm>
        <a:prstGeom prst="round2Same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La estrategia de una compañía es el plan de acción de la administración para operar el negocio y dirigir sus operaciones. La elaboración de una estrategia representa el compromiso administrativo con un conjunto particular de medidas para hacer crecer la organización, atraer y satisfacer a los clientes, competir con éxito, dirigir operaciones y mejorar su desempeño financiero y de mercado.</a:t>
          </a:r>
          <a:endParaRPr lang="es-ES" sz="1600" kern="1200" dirty="0">
            <a:solidFill>
              <a:sysClr val="windowText" lastClr="000000">
                <a:hueOff val="0"/>
                <a:satOff val="0"/>
                <a:lumOff val="0"/>
                <a:alphaOff val="0"/>
              </a:sysClr>
            </a:solidFill>
            <a:latin typeface="Calibri" panose="020F0502020204030204"/>
            <a:ea typeface="+mn-ea"/>
            <a:cs typeface="+mn-cs"/>
          </a:endParaRPr>
        </a:p>
      </dsp:txBody>
      <dsp:txXfrm rot="-5400000">
        <a:off x="1187333" y="86710"/>
        <a:ext cx="7375783" cy="1438946"/>
      </dsp:txXfrm>
    </dsp:sp>
    <dsp:sp modelId="{41660E7B-F34A-4A9F-BEBA-B8215C759EB0}">
      <dsp:nvSpPr>
        <dsp:cNvPr id="0" name=""/>
        <dsp:cNvSpPr/>
      </dsp:nvSpPr>
      <dsp:spPr>
        <a:xfrm rot="5400000">
          <a:off x="-254428" y="2054627"/>
          <a:ext cx="1696189" cy="1187332"/>
        </a:xfrm>
        <a:prstGeom prst="chevron">
          <a:avLst/>
        </a:prstGeom>
        <a:solidFill>
          <a:srgbClr val="F6B4D5"/>
        </a:solidFill>
        <a:ln w="12700" cap="flat" cmpd="sng" algn="ctr">
          <a:solidFill>
            <a:srgbClr val="A5A5A5">
              <a:hueOff val="1355300"/>
              <a:satOff val="50000"/>
              <a:lumOff val="-735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panose="020F0502020204030204"/>
              <a:ea typeface="+mn-ea"/>
              <a:cs typeface="+mn-cs"/>
            </a:rPr>
            <a:t>VENTAJA COMPETITIVA</a:t>
          </a:r>
          <a:endParaRPr lang="es-ES" sz="1600" kern="1200" dirty="0">
            <a:solidFill>
              <a:sysClr val="window" lastClr="FFFFFF"/>
            </a:solidFill>
            <a:latin typeface="Calibri" panose="020F0502020204030204"/>
            <a:ea typeface="+mn-ea"/>
            <a:cs typeface="+mn-cs"/>
          </a:endParaRPr>
        </a:p>
      </dsp:txBody>
      <dsp:txXfrm rot="-5400000">
        <a:off x="1" y="2393864"/>
        <a:ext cx="1187332" cy="508857"/>
      </dsp:txXfrm>
    </dsp:sp>
    <dsp:sp modelId="{E9B47E08-3C92-4295-8D8D-00863A5E61F3}">
      <dsp:nvSpPr>
        <dsp:cNvPr id="0" name=""/>
        <dsp:cNvSpPr/>
      </dsp:nvSpPr>
      <dsp:spPr>
        <a:xfrm rot="5400000">
          <a:off x="4220808" y="-1258485"/>
          <a:ext cx="1386676" cy="7453627"/>
        </a:xfrm>
        <a:prstGeom prst="round2SameRect">
          <a:avLst/>
        </a:prstGeom>
        <a:solidFill>
          <a:sysClr val="window" lastClr="FFFFFF">
            <a:alpha val="90000"/>
            <a:hueOff val="0"/>
            <a:satOff val="0"/>
            <a:lumOff val="0"/>
            <a:alphaOff val="0"/>
          </a:sysClr>
        </a:solidFill>
        <a:ln w="12700" cap="flat" cmpd="sng" algn="ctr">
          <a:solidFill>
            <a:srgbClr val="A5A5A5">
              <a:hueOff val="1355300"/>
              <a:satOff val="50000"/>
              <a:lumOff val="-735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Es todo lo que una empresa hace especialmente bien en comparación con empresas rivales, ya que cuando una empresa hace algo que las empresas rivales no hacen, o tiene algo que sus rivales desean, eso representa una ventaja competitiva, siendo esencial para el éxito a largo plazo de una organización conservar la ventaja competitiva.</a:t>
          </a:r>
          <a:endParaRPr lang="es-ES" sz="1300" kern="1200" dirty="0">
            <a:solidFill>
              <a:sysClr val="windowText" lastClr="000000">
                <a:hueOff val="0"/>
                <a:satOff val="0"/>
                <a:lumOff val="0"/>
                <a:alphaOff val="0"/>
              </a:sysClr>
            </a:solidFill>
            <a:latin typeface="Calibri" panose="020F0502020204030204"/>
            <a:ea typeface="+mn-ea"/>
            <a:cs typeface="+mn-cs"/>
          </a:endParaRPr>
        </a:p>
      </dsp:txBody>
      <dsp:txXfrm rot="-5400000">
        <a:off x="1187333" y="1842682"/>
        <a:ext cx="7385935" cy="1251292"/>
      </dsp:txXfrm>
    </dsp:sp>
    <dsp:sp modelId="{C97C14B4-2E67-4D1A-A45B-BED22E7C287B}">
      <dsp:nvSpPr>
        <dsp:cNvPr id="0" name=""/>
        <dsp:cNvSpPr/>
      </dsp:nvSpPr>
      <dsp:spPr>
        <a:xfrm rot="5400000">
          <a:off x="-254428" y="3638798"/>
          <a:ext cx="1696189" cy="1187332"/>
        </a:xfrm>
        <a:prstGeom prst="chevron">
          <a:avLst/>
        </a:prstGeom>
        <a:solidFill>
          <a:srgbClr val="33CC33"/>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ysClr val="window" lastClr="FFFFFF"/>
              </a:solidFill>
              <a:latin typeface="Calibri" panose="020F0502020204030204"/>
              <a:ea typeface="+mn-ea"/>
              <a:cs typeface="+mn-cs"/>
            </a:rPr>
            <a:t>PYMES</a:t>
          </a:r>
          <a:endParaRPr lang="es-ES" sz="1600" kern="1200" dirty="0">
            <a:solidFill>
              <a:sysClr val="window" lastClr="FFFFFF"/>
            </a:solidFill>
            <a:latin typeface="Calibri" panose="020F0502020204030204"/>
            <a:ea typeface="+mn-ea"/>
            <a:cs typeface="+mn-cs"/>
          </a:endParaRPr>
        </a:p>
      </dsp:txBody>
      <dsp:txXfrm rot="-5400000">
        <a:off x="1" y="3978035"/>
        <a:ext cx="1187332" cy="508857"/>
      </dsp:txXfrm>
    </dsp:sp>
    <dsp:sp modelId="{D0B40864-637C-4B61-8300-90D29E0E0891}">
      <dsp:nvSpPr>
        <dsp:cNvPr id="0" name=""/>
        <dsp:cNvSpPr/>
      </dsp:nvSpPr>
      <dsp:spPr>
        <a:xfrm rot="5400000">
          <a:off x="4346038" y="278429"/>
          <a:ext cx="1136216" cy="7453627"/>
        </a:xfrm>
        <a:prstGeom prst="round2Same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14300" lvl="1" indent="-114300" algn="l" defTabSz="577850">
            <a:lnSpc>
              <a:spcPct val="90000"/>
            </a:lnSpc>
            <a:spcBef>
              <a:spcPct val="0"/>
            </a:spcBef>
            <a:spcAft>
              <a:spcPct val="15000"/>
            </a:spcAft>
            <a:buChar char="••"/>
          </a:pPr>
          <a:endParaRPr lang="es-ES" sz="1300" kern="1200" dirty="0">
            <a:solidFill>
              <a:sysClr val="windowText" lastClr="000000">
                <a:hueOff val="0"/>
                <a:satOff val="0"/>
                <a:lumOff val="0"/>
                <a:alphaOff val="0"/>
              </a:sysClr>
            </a:solidFill>
            <a:latin typeface="Calibri" panose="020F0502020204030204"/>
            <a:ea typeface="+mn-ea"/>
            <a:cs typeface="+mn-cs"/>
          </a:endParaRPr>
        </a:p>
        <a:p>
          <a:pPr marL="171450" lvl="1" indent="-171450" algn="just" defTabSz="711200">
            <a:lnSpc>
              <a:spcPct val="90000"/>
            </a:lnSpc>
            <a:spcBef>
              <a:spcPct val="0"/>
            </a:spcBef>
            <a:spcAft>
              <a:spcPct val="15000"/>
            </a:spcAft>
            <a:buChar char="••"/>
          </a:pPr>
          <a:r>
            <a:rPr lang="es-ES" sz="1600" kern="1200" dirty="0" smtClean="0"/>
            <a:t>Sus siglas significan pequeñas y medianas empresas, pero se toma en consideración dos aspectos que la determinan: impuestos externos, Nº de personas que laboran y las ventas netas de todo el año.</a:t>
          </a:r>
          <a:endParaRPr lang="es-ES" sz="1600" kern="1200" dirty="0"/>
        </a:p>
      </dsp:txBody>
      <dsp:txXfrm rot="-5400000">
        <a:off x="1187333" y="3492600"/>
        <a:ext cx="7398162" cy="1025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CD6E0-BAF9-4938-8593-BA123EA36CE7}">
      <dsp:nvSpPr>
        <dsp:cNvPr id="0" name=""/>
        <dsp:cNvSpPr/>
      </dsp:nvSpPr>
      <dsp:spPr>
        <a:xfrm>
          <a:off x="4166044" y="3947655"/>
          <a:ext cx="553176" cy="91440"/>
        </a:xfrm>
        <a:custGeom>
          <a:avLst/>
          <a:gdLst/>
          <a:ahLst/>
          <a:cxnLst/>
          <a:rect l="0" t="0" r="0" b="0"/>
          <a:pathLst>
            <a:path>
              <a:moveTo>
                <a:pt x="0" y="45720"/>
              </a:moveTo>
              <a:lnTo>
                <a:pt x="553176"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28803" y="3979545"/>
        <a:ext cx="27658" cy="27658"/>
      </dsp:txXfrm>
    </dsp:sp>
    <dsp:sp modelId="{8F47A7BE-8524-4715-85D0-21EDAC670537}">
      <dsp:nvSpPr>
        <dsp:cNvPr id="0" name=""/>
        <dsp:cNvSpPr/>
      </dsp:nvSpPr>
      <dsp:spPr>
        <a:xfrm>
          <a:off x="846983" y="2412268"/>
          <a:ext cx="553176" cy="1581107"/>
        </a:xfrm>
        <a:custGeom>
          <a:avLst/>
          <a:gdLst/>
          <a:ahLst/>
          <a:cxnLst/>
          <a:rect l="0" t="0" r="0" b="0"/>
          <a:pathLst>
            <a:path>
              <a:moveTo>
                <a:pt x="0" y="0"/>
              </a:moveTo>
              <a:lnTo>
                <a:pt x="276588" y="0"/>
              </a:lnTo>
              <a:lnTo>
                <a:pt x="276588" y="1581107"/>
              </a:lnTo>
              <a:lnTo>
                <a:pt x="553176" y="158110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081695" y="3160944"/>
        <a:ext cx="83754" cy="83754"/>
      </dsp:txXfrm>
    </dsp:sp>
    <dsp:sp modelId="{7F13043F-C868-4749-B9C5-1B86954150DB}">
      <dsp:nvSpPr>
        <dsp:cNvPr id="0" name=""/>
        <dsp:cNvSpPr/>
      </dsp:nvSpPr>
      <dsp:spPr>
        <a:xfrm>
          <a:off x="4166044" y="2412268"/>
          <a:ext cx="553176" cy="527035"/>
        </a:xfrm>
        <a:custGeom>
          <a:avLst/>
          <a:gdLst/>
          <a:ahLst/>
          <a:cxnLst/>
          <a:rect l="0" t="0" r="0" b="0"/>
          <a:pathLst>
            <a:path>
              <a:moveTo>
                <a:pt x="0" y="0"/>
              </a:moveTo>
              <a:lnTo>
                <a:pt x="276588" y="0"/>
              </a:lnTo>
              <a:lnTo>
                <a:pt x="276588" y="527035"/>
              </a:lnTo>
              <a:lnTo>
                <a:pt x="553176" y="5270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23531" y="2656684"/>
        <a:ext cx="38202" cy="38202"/>
      </dsp:txXfrm>
    </dsp:sp>
    <dsp:sp modelId="{3BBAE2ED-8EF0-4A34-BC96-7D349335B13D}">
      <dsp:nvSpPr>
        <dsp:cNvPr id="0" name=""/>
        <dsp:cNvSpPr/>
      </dsp:nvSpPr>
      <dsp:spPr>
        <a:xfrm>
          <a:off x="4166044" y="1885232"/>
          <a:ext cx="553176" cy="527035"/>
        </a:xfrm>
        <a:custGeom>
          <a:avLst/>
          <a:gdLst/>
          <a:ahLst/>
          <a:cxnLst/>
          <a:rect l="0" t="0" r="0" b="0"/>
          <a:pathLst>
            <a:path>
              <a:moveTo>
                <a:pt x="0" y="527035"/>
              </a:moveTo>
              <a:lnTo>
                <a:pt x="276588" y="527035"/>
              </a:lnTo>
              <a:lnTo>
                <a:pt x="276588" y="0"/>
              </a:lnTo>
              <a:lnTo>
                <a:pt x="553176"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23531" y="2129648"/>
        <a:ext cx="38202" cy="38202"/>
      </dsp:txXfrm>
    </dsp:sp>
    <dsp:sp modelId="{C32669CA-7C13-46AB-A38D-6012A23925B8}">
      <dsp:nvSpPr>
        <dsp:cNvPr id="0" name=""/>
        <dsp:cNvSpPr/>
      </dsp:nvSpPr>
      <dsp:spPr>
        <a:xfrm>
          <a:off x="846983" y="2366548"/>
          <a:ext cx="553176" cy="91440"/>
        </a:xfrm>
        <a:custGeom>
          <a:avLst/>
          <a:gdLst/>
          <a:ahLst/>
          <a:cxnLst/>
          <a:rect l="0" t="0" r="0" b="0"/>
          <a:pathLst>
            <a:path>
              <a:moveTo>
                <a:pt x="0" y="45720"/>
              </a:moveTo>
              <a:lnTo>
                <a:pt x="553176"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09742" y="2398438"/>
        <a:ext cx="27658" cy="27658"/>
      </dsp:txXfrm>
    </dsp:sp>
    <dsp:sp modelId="{69FC6A97-A407-48E5-8A05-28ABCDC8903F}">
      <dsp:nvSpPr>
        <dsp:cNvPr id="0" name=""/>
        <dsp:cNvSpPr/>
      </dsp:nvSpPr>
      <dsp:spPr>
        <a:xfrm>
          <a:off x="4166044" y="785440"/>
          <a:ext cx="553176" cy="91440"/>
        </a:xfrm>
        <a:custGeom>
          <a:avLst/>
          <a:gdLst/>
          <a:ahLst/>
          <a:cxnLst/>
          <a:rect l="0" t="0" r="0" b="0"/>
          <a:pathLst>
            <a:path>
              <a:moveTo>
                <a:pt x="0" y="45720"/>
              </a:moveTo>
              <a:lnTo>
                <a:pt x="553176"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28803" y="817331"/>
        <a:ext cx="27658" cy="27658"/>
      </dsp:txXfrm>
    </dsp:sp>
    <dsp:sp modelId="{7D98E458-E9CF-41FE-A7BE-4BC10DA9F4F9}">
      <dsp:nvSpPr>
        <dsp:cNvPr id="0" name=""/>
        <dsp:cNvSpPr/>
      </dsp:nvSpPr>
      <dsp:spPr>
        <a:xfrm>
          <a:off x="846983" y="831160"/>
          <a:ext cx="553176" cy="1581107"/>
        </a:xfrm>
        <a:custGeom>
          <a:avLst/>
          <a:gdLst/>
          <a:ahLst/>
          <a:cxnLst/>
          <a:rect l="0" t="0" r="0" b="0"/>
          <a:pathLst>
            <a:path>
              <a:moveTo>
                <a:pt x="0" y="1581107"/>
              </a:moveTo>
              <a:lnTo>
                <a:pt x="276588" y="1581107"/>
              </a:lnTo>
              <a:lnTo>
                <a:pt x="276588" y="0"/>
              </a:lnTo>
              <a:lnTo>
                <a:pt x="55317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081695" y="1579837"/>
        <a:ext cx="83754" cy="83754"/>
      </dsp:txXfrm>
    </dsp:sp>
    <dsp:sp modelId="{02C6B55B-64FD-4DDA-BF23-D0D2382548DC}">
      <dsp:nvSpPr>
        <dsp:cNvPr id="0" name=""/>
        <dsp:cNvSpPr/>
      </dsp:nvSpPr>
      <dsp:spPr>
        <a:xfrm rot="16200000">
          <a:off x="-1793742" y="1990639"/>
          <a:ext cx="4438196"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b="1" kern="1200" dirty="0" smtClean="0"/>
            <a:t>METODOLOGÍA INVESTIGACIÓN</a:t>
          </a:r>
          <a:endParaRPr lang="es-ES" sz="3000" b="1" kern="1200" dirty="0"/>
        </a:p>
      </dsp:txBody>
      <dsp:txXfrm>
        <a:off x="-1793742" y="1990639"/>
        <a:ext cx="4438196" cy="843257"/>
      </dsp:txXfrm>
    </dsp:sp>
    <dsp:sp modelId="{B44233D8-CED1-463D-8988-8729F6F6F5BF}">
      <dsp:nvSpPr>
        <dsp:cNvPr id="0" name=""/>
        <dsp:cNvSpPr/>
      </dsp:nvSpPr>
      <dsp:spPr>
        <a:xfrm>
          <a:off x="1400160" y="409531"/>
          <a:ext cx="2765883"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Enfoque investigación</a:t>
          </a:r>
          <a:endParaRPr lang="es-ES" sz="3000" kern="1200" dirty="0"/>
        </a:p>
      </dsp:txBody>
      <dsp:txXfrm>
        <a:off x="1400160" y="409531"/>
        <a:ext cx="2765883" cy="843257"/>
      </dsp:txXfrm>
    </dsp:sp>
    <dsp:sp modelId="{B43916C3-8922-4CF9-961C-DB4F4414301A}">
      <dsp:nvSpPr>
        <dsp:cNvPr id="0" name=""/>
        <dsp:cNvSpPr/>
      </dsp:nvSpPr>
      <dsp:spPr>
        <a:xfrm>
          <a:off x="4719221" y="409531"/>
          <a:ext cx="2765883"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Cuantitativo</a:t>
          </a:r>
          <a:endParaRPr lang="es-ES" sz="3000" kern="1200" dirty="0"/>
        </a:p>
      </dsp:txBody>
      <dsp:txXfrm>
        <a:off x="4719221" y="409531"/>
        <a:ext cx="2765883" cy="843257"/>
      </dsp:txXfrm>
    </dsp:sp>
    <dsp:sp modelId="{DBE35723-7237-485E-92DB-6858D511780D}">
      <dsp:nvSpPr>
        <dsp:cNvPr id="0" name=""/>
        <dsp:cNvSpPr/>
      </dsp:nvSpPr>
      <dsp:spPr>
        <a:xfrm>
          <a:off x="1400160" y="1990639"/>
          <a:ext cx="2765883"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Tipo de investigación</a:t>
          </a:r>
          <a:endParaRPr lang="es-ES" sz="3000" kern="1200" dirty="0"/>
        </a:p>
      </dsp:txBody>
      <dsp:txXfrm>
        <a:off x="1400160" y="1990639"/>
        <a:ext cx="2765883" cy="843257"/>
      </dsp:txXfrm>
    </dsp:sp>
    <dsp:sp modelId="{CE6EDAFB-B80D-4ECB-9FF9-153EF68E4320}">
      <dsp:nvSpPr>
        <dsp:cNvPr id="0" name=""/>
        <dsp:cNvSpPr/>
      </dsp:nvSpPr>
      <dsp:spPr>
        <a:xfrm>
          <a:off x="4719221" y="1463603"/>
          <a:ext cx="2765883"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Documental</a:t>
          </a:r>
          <a:endParaRPr lang="es-ES" sz="3000" kern="1200" dirty="0"/>
        </a:p>
      </dsp:txBody>
      <dsp:txXfrm>
        <a:off x="4719221" y="1463603"/>
        <a:ext cx="2765883" cy="843257"/>
      </dsp:txXfrm>
    </dsp:sp>
    <dsp:sp modelId="{AA76307E-94ED-4B3E-B871-1AF80EB9502E}">
      <dsp:nvSpPr>
        <dsp:cNvPr id="0" name=""/>
        <dsp:cNvSpPr/>
      </dsp:nvSpPr>
      <dsp:spPr>
        <a:xfrm>
          <a:off x="4719221" y="2517675"/>
          <a:ext cx="2765883"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Descriptiva</a:t>
          </a:r>
          <a:endParaRPr lang="es-ES" sz="3000" kern="1200" dirty="0"/>
        </a:p>
      </dsp:txBody>
      <dsp:txXfrm>
        <a:off x="4719221" y="2517675"/>
        <a:ext cx="2765883" cy="843257"/>
      </dsp:txXfrm>
    </dsp:sp>
    <dsp:sp modelId="{C52AD70A-4FBE-4105-B04B-5E891CF121A5}">
      <dsp:nvSpPr>
        <dsp:cNvPr id="0" name=""/>
        <dsp:cNvSpPr/>
      </dsp:nvSpPr>
      <dsp:spPr>
        <a:xfrm>
          <a:off x="1400160" y="3571746"/>
          <a:ext cx="2765883"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Técnicas</a:t>
          </a:r>
          <a:endParaRPr lang="es-ES" sz="3000" kern="1200" dirty="0"/>
        </a:p>
      </dsp:txBody>
      <dsp:txXfrm>
        <a:off x="1400160" y="3571746"/>
        <a:ext cx="2765883" cy="843257"/>
      </dsp:txXfrm>
    </dsp:sp>
    <dsp:sp modelId="{75F84A2A-F5F8-4941-A09A-F922D0E23110}">
      <dsp:nvSpPr>
        <dsp:cNvPr id="0" name=""/>
        <dsp:cNvSpPr/>
      </dsp:nvSpPr>
      <dsp:spPr>
        <a:xfrm>
          <a:off x="4719221" y="3571746"/>
          <a:ext cx="2765883" cy="8432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Encuesta</a:t>
          </a:r>
        </a:p>
      </dsp:txBody>
      <dsp:txXfrm>
        <a:off x="4719221" y="3571746"/>
        <a:ext cx="2765883" cy="843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1C7C9-09AC-46FE-8F01-E5E08D3AF6C7}">
      <dsp:nvSpPr>
        <dsp:cNvPr id="0" name=""/>
        <dsp:cNvSpPr/>
      </dsp:nvSpPr>
      <dsp:spPr>
        <a:xfrm>
          <a:off x="2895345" y="2933338"/>
          <a:ext cx="539415" cy="91440"/>
        </a:xfrm>
        <a:custGeom>
          <a:avLst/>
          <a:gdLst/>
          <a:ahLst/>
          <a:cxnLst/>
          <a:rect l="0" t="0" r="0" b="0"/>
          <a:pathLst>
            <a:path>
              <a:moveTo>
                <a:pt x="0" y="45720"/>
              </a:moveTo>
              <a:lnTo>
                <a:pt x="539415"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151568" y="2965573"/>
        <a:ext cx="26970" cy="26970"/>
      </dsp:txXfrm>
    </dsp:sp>
    <dsp:sp modelId="{F1A4C961-6BA4-4A67-A57C-E04864CDC1E5}">
      <dsp:nvSpPr>
        <dsp:cNvPr id="0" name=""/>
        <dsp:cNvSpPr/>
      </dsp:nvSpPr>
      <dsp:spPr>
        <a:xfrm>
          <a:off x="1329879" y="2168128"/>
          <a:ext cx="539415" cy="810930"/>
        </a:xfrm>
        <a:custGeom>
          <a:avLst/>
          <a:gdLst/>
          <a:ahLst/>
          <a:cxnLst/>
          <a:rect l="0" t="0" r="0" b="0"/>
          <a:pathLst>
            <a:path>
              <a:moveTo>
                <a:pt x="0" y="0"/>
              </a:moveTo>
              <a:lnTo>
                <a:pt x="269707" y="0"/>
              </a:lnTo>
              <a:lnTo>
                <a:pt x="269707" y="810930"/>
              </a:lnTo>
              <a:lnTo>
                <a:pt x="539415" y="81093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575239" y="2549244"/>
        <a:ext cx="48697" cy="48697"/>
      </dsp:txXfrm>
    </dsp:sp>
    <dsp:sp modelId="{7F608A4D-C45B-40D3-9691-070BE48BBC7F}">
      <dsp:nvSpPr>
        <dsp:cNvPr id="0" name=""/>
        <dsp:cNvSpPr/>
      </dsp:nvSpPr>
      <dsp:spPr>
        <a:xfrm>
          <a:off x="2895345" y="1311477"/>
          <a:ext cx="539415" cy="91440"/>
        </a:xfrm>
        <a:custGeom>
          <a:avLst/>
          <a:gdLst/>
          <a:ahLst/>
          <a:cxnLst/>
          <a:rect l="0" t="0" r="0" b="0"/>
          <a:pathLst>
            <a:path>
              <a:moveTo>
                <a:pt x="0" y="45720"/>
              </a:moveTo>
              <a:lnTo>
                <a:pt x="539415"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151568" y="1343711"/>
        <a:ext cx="26970" cy="26970"/>
      </dsp:txXfrm>
    </dsp:sp>
    <dsp:sp modelId="{73280271-715C-47E9-AF29-627AB4F8DC9D}">
      <dsp:nvSpPr>
        <dsp:cNvPr id="0" name=""/>
        <dsp:cNvSpPr/>
      </dsp:nvSpPr>
      <dsp:spPr>
        <a:xfrm>
          <a:off x="1329879" y="1357197"/>
          <a:ext cx="539415" cy="810930"/>
        </a:xfrm>
        <a:custGeom>
          <a:avLst/>
          <a:gdLst/>
          <a:ahLst/>
          <a:cxnLst/>
          <a:rect l="0" t="0" r="0" b="0"/>
          <a:pathLst>
            <a:path>
              <a:moveTo>
                <a:pt x="0" y="810930"/>
              </a:moveTo>
              <a:lnTo>
                <a:pt x="269707" y="810930"/>
              </a:lnTo>
              <a:lnTo>
                <a:pt x="269707" y="0"/>
              </a:lnTo>
              <a:lnTo>
                <a:pt x="539415"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575239" y="1738313"/>
        <a:ext cx="48697" cy="48697"/>
      </dsp:txXfrm>
    </dsp:sp>
    <dsp:sp modelId="{0ACC19F5-18D6-46C7-8FAD-7493DA1AC53A}">
      <dsp:nvSpPr>
        <dsp:cNvPr id="0" name=""/>
        <dsp:cNvSpPr/>
      </dsp:nvSpPr>
      <dsp:spPr>
        <a:xfrm rot="16200000">
          <a:off x="-1245155" y="1756987"/>
          <a:ext cx="4327790" cy="82228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s-ES" sz="5700" kern="1200" dirty="0" smtClean="0"/>
            <a:t>HIPÓTESIS</a:t>
          </a:r>
          <a:endParaRPr lang="es-ES" sz="5700" kern="1200" dirty="0"/>
        </a:p>
      </dsp:txBody>
      <dsp:txXfrm>
        <a:off x="-1245155" y="1756987"/>
        <a:ext cx="4327790" cy="822280"/>
      </dsp:txXfrm>
    </dsp:sp>
    <dsp:sp modelId="{94D156C1-A876-4D81-9B08-FCB98FB1ACAB}">
      <dsp:nvSpPr>
        <dsp:cNvPr id="0" name=""/>
        <dsp:cNvSpPr/>
      </dsp:nvSpPr>
      <dsp:spPr>
        <a:xfrm>
          <a:off x="1869295" y="946057"/>
          <a:ext cx="1026049" cy="82228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Ho</a:t>
          </a:r>
          <a:endParaRPr lang="es-ES" sz="1600" kern="1200" dirty="0"/>
        </a:p>
      </dsp:txBody>
      <dsp:txXfrm>
        <a:off x="1869295" y="946057"/>
        <a:ext cx="1026049" cy="822280"/>
      </dsp:txXfrm>
    </dsp:sp>
    <dsp:sp modelId="{05FC91F2-133C-4902-8947-86F3A7BEBFE1}">
      <dsp:nvSpPr>
        <dsp:cNvPr id="0" name=""/>
        <dsp:cNvSpPr/>
      </dsp:nvSpPr>
      <dsp:spPr>
        <a:xfrm>
          <a:off x="3434761" y="584734"/>
          <a:ext cx="3282102" cy="15449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s-ES" sz="1600" kern="1200" dirty="0" smtClean="0"/>
            <a:t>El cierre de la PYMES del cantón Quito, No influye en el sistema económico con la generación de nuevos empleos y el incremento del nivel de ingresos</a:t>
          </a:r>
          <a:r>
            <a:rPr lang="es-ES" sz="1300" kern="1200" dirty="0" smtClean="0"/>
            <a:t>.</a:t>
          </a:r>
          <a:endParaRPr lang="es-ES" sz="1300" kern="1200" dirty="0"/>
        </a:p>
      </dsp:txBody>
      <dsp:txXfrm>
        <a:off x="3434761" y="584734"/>
        <a:ext cx="3282102" cy="1544924"/>
      </dsp:txXfrm>
    </dsp:sp>
    <dsp:sp modelId="{FCDD448B-1E9F-4B65-83CE-BFB4163E839D}">
      <dsp:nvSpPr>
        <dsp:cNvPr id="0" name=""/>
        <dsp:cNvSpPr/>
      </dsp:nvSpPr>
      <dsp:spPr>
        <a:xfrm>
          <a:off x="1869295" y="2567918"/>
          <a:ext cx="1026049" cy="82228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H1</a:t>
          </a:r>
          <a:endParaRPr lang="es-ES" sz="1600" kern="1200" dirty="0"/>
        </a:p>
      </dsp:txBody>
      <dsp:txXfrm>
        <a:off x="1869295" y="2567918"/>
        <a:ext cx="1026049" cy="822280"/>
      </dsp:txXfrm>
    </dsp:sp>
    <dsp:sp modelId="{DD703C0A-AD60-4F2E-966F-060CDACF21B8}">
      <dsp:nvSpPr>
        <dsp:cNvPr id="0" name=""/>
        <dsp:cNvSpPr/>
      </dsp:nvSpPr>
      <dsp:spPr>
        <a:xfrm>
          <a:off x="3434761" y="2335229"/>
          <a:ext cx="3282102" cy="12876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s-ES" sz="1600" kern="1200" dirty="0" smtClean="0"/>
            <a:t>El cierre de la PYMES del cantón Quito, influye en el sistema económico con la generación de nuevos empleos y el incremento del nivel de ingresos.</a:t>
          </a:r>
          <a:endParaRPr lang="es-ES" sz="1600" kern="1200" dirty="0"/>
        </a:p>
      </dsp:txBody>
      <dsp:txXfrm>
        <a:off x="3434761" y="2335229"/>
        <a:ext cx="3282102" cy="1287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2FDCF-D8AF-42AD-9808-843AAF9EE226}">
      <dsp:nvSpPr>
        <dsp:cNvPr id="0" name=""/>
        <dsp:cNvSpPr/>
      </dsp:nvSpPr>
      <dsp:spPr>
        <a:xfrm>
          <a:off x="635968" y="10968"/>
          <a:ext cx="4010511" cy="4010511"/>
        </a:xfrm>
        <a:prstGeom prst="ellipse">
          <a:avLst/>
        </a:prstGeom>
        <a:solidFill>
          <a:srgbClr val="F6B4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es-ES" sz="3600" b="1" kern="1200" dirty="0" smtClean="0"/>
            <a:t>GRACIAS</a:t>
          </a:r>
          <a:endParaRPr lang="es-ES" sz="3600" kern="1200" dirty="0"/>
        </a:p>
      </dsp:txBody>
      <dsp:txXfrm>
        <a:off x="1195995" y="483893"/>
        <a:ext cx="2312366" cy="3064660"/>
      </dsp:txXfrm>
    </dsp:sp>
    <dsp:sp modelId="{236A1042-7E15-4D47-A549-02B590AAA7F3}">
      <dsp:nvSpPr>
        <dsp:cNvPr id="0" name=""/>
        <dsp:cNvSpPr/>
      </dsp:nvSpPr>
      <dsp:spPr>
        <a:xfrm>
          <a:off x="3526427" y="10968"/>
          <a:ext cx="4010511" cy="4010511"/>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s-ES" sz="3200" b="1" kern="1200" dirty="0" smtClean="0"/>
            <a:t>POR SU ATENCIÓN</a:t>
          </a:r>
          <a:endParaRPr lang="es-ES" sz="3200" kern="1200" dirty="0"/>
        </a:p>
      </dsp:txBody>
      <dsp:txXfrm>
        <a:off x="4664545" y="483893"/>
        <a:ext cx="2312366" cy="306466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56635-ADF4-49F9-891C-5D3C4CF396FD}" type="datetimeFigureOut">
              <a:rPr lang="es-ES" smtClean="0"/>
              <a:pPr/>
              <a:t>07/02/2019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028A1-1B2C-4957-94A9-468DF1084A97}" type="slidenum">
              <a:rPr lang="es-ES" smtClean="0"/>
              <a:pPr/>
              <a:t>‹Nº›</a:t>
            </a:fld>
            <a:endParaRPr lang="es-ES"/>
          </a:p>
        </p:txBody>
      </p:sp>
    </p:spTree>
    <p:extLst>
      <p:ext uri="{BB962C8B-B14F-4D97-AF65-F5344CB8AC3E}">
        <p14:creationId xmlns:p14="http://schemas.microsoft.com/office/powerpoint/2010/main" val="25132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28028A1-1B2C-4957-94A9-468DF1084A97}" type="slidenum">
              <a:rPr lang="es-ES" smtClean="0"/>
              <a:pPr/>
              <a:t>5</a:t>
            </a:fld>
            <a:endParaRPr lang="es-ES"/>
          </a:p>
        </p:txBody>
      </p:sp>
    </p:spTree>
    <p:extLst>
      <p:ext uri="{BB962C8B-B14F-4D97-AF65-F5344CB8AC3E}">
        <p14:creationId xmlns:p14="http://schemas.microsoft.com/office/powerpoint/2010/main" val="217978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solidFill>
                  <a:prstClr val="black"/>
                </a:solidFill>
              </a:rPr>
              <a:pPr>
                <a:defRPr/>
              </a:pPr>
              <a:t>21</a:t>
            </a:fld>
            <a:endParaRPr lang="es-ES">
              <a:solidFill>
                <a:prstClr val="black"/>
              </a:solidFill>
            </a:endParaRPr>
          </a:p>
        </p:txBody>
      </p:sp>
    </p:spTree>
    <p:extLst>
      <p:ext uri="{BB962C8B-B14F-4D97-AF65-F5344CB8AC3E}">
        <p14:creationId xmlns:p14="http://schemas.microsoft.com/office/powerpoint/2010/main" val="3625302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32"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s-ES">
              <a:solidFill>
                <a:srgbClr val="000000"/>
              </a:solidFill>
            </a:endParaRPr>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381313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9268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0873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6F4E908-21BA-4416-9852-3929A4A8D0E4}" type="datetimeFigureOut">
              <a:rPr lang="es-EC">
                <a:solidFill>
                  <a:srgbClr val="000000"/>
                </a:solidFill>
              </a:rPr>
              <a:pPr/>
              <a:t>7/2/2019</a:t>
            </a:fld>
            <a:endParaRPr lang="es-EC">
              <a:solidFill>
                <a:srgbClr val="000000"/>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solidFill>
                <a:srgbClr val="000000"/>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D85D3E-B50C-4FA3-A3D4-1ED219930E42}" type="slidenum">
              <a:rPr lang="es-EC">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205370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2108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77850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0601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7292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53888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26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63702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60173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fontAlgn="base">
              <a:spcBef>
                <a:spcPct val="0"/>
              </a:spcBef>
              <a:spcAft>
                <a:spcPct val="0"/>
              </a:spcAft>
            </a:pPr>
            <a:endParaRPr lang="es-ES">
              <a:solidFill>
                <a:srgbClr val="000000"/>
              </a:solidFill>
            </a:endParaRPr>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fontAlgn="base">
              <a:spcBef>
                <a:spcPct val="0"/>
              </a:spcBef>
              <a:spcAft>
                <a:spcPct val="0"/>
              </a:spcAft>
            </a:pPr>
            <a:endParaRPr lang="es-ES">
              <a:solidFill>
                <a:srgbClr val="000000"/>
              </a:solidFill>
            </a:endParaRPr>
          </a:p>
        </p:txBody>
      </p:sp>
      <p:pic>
        <p:nvPicPr>
          <p:cNvPr id="1050" name="Picture 26" descr="LOGO ESPE ORIGINAL copia"/>
          <p:cNvPicPr>
            <a:picLocks noChangeAspect="1" noChangeArrowheads="1"/>
          </p:cNvPicPr>
          <p:nvPr/>
        </p:nvPicPr>
        <p:blipFill>
          <a:blip r:embed="rId14" cstate="print"/>
          <a:srcRect l="3070"/>
          <a:stretch>
            <a:fillRect/>
          </a:stretch>
        </p:blipFill>
        <p:spPr bwMode="auto">
          <a:xfrm>
            <a:off x="6732588" y="5949950"/>
            <a:ext cx="2305050" cy="636588"/>
          </a:xfrm>
          <a:prstGeom prst="rect">
            <a:avLst/>
          </a:prstGeom>
          <a:noFill/>
        </p:spPr>
      </p:pic>
    </p:spTree>
    <p:extLst>
      <p:ext uri="{BB962C8B-B14F-4D97-AF65-F5344CB8AC3E}">
        <p14:creationId xmlns:p14="http://schemas.microsoft.com/office/powerpoint/2010/main" val="48762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403648" y="1054620"/>
            <a:ext cx="7060083" cy="1077218"/>
          </a:xfrm>
          <a:prstGeom prst="rect">
            <a:avLst/>
          </a:prstGeom>
          <a:noFill/>
        </p:spPr>
        <p:txBody>
          <a:bodyPr wrap="square" rtlCol="0">
            <a:spAutoFit/>
          </a:bodyPr>
          <a:lstStyle/>
          <a:p>
            <a:pPr algn="ctr"/>
            <a:r>
              <a:rPr lang="es-ES" sz="2400" b="1" dirty="0"/>
              <a:t>DEPARTAMENTO DE CIENCIAS ECONÓMICAS, ADMINISTRATIVAS Y DE </a:t>
            </a:r>
            <a:r>
              <a:rPr lang="es-ES" sz="2400" b="1" dirty="0" smtClean="0"/>
              <a:t>COMERCIO</a:t>
            </a:r>
          </a:p>
          <a:p>
            <a:pPr algn="ctr"/>
            <a:r>
              <a:rPr lang="es-ES" sz="1600" b="1" dirty="0"/>
              <a:t>CARRERA DE INGENIERÍA EN FINANZAS Y </a:t>
            </a:r>
            <a:r>
              <a:rPr lang="es-ES" sz="1600" b="1" dirty="0" smtClean="0"/>
              <a:t>AUDITORIA</a:t>
            </a:r>
            <a:endParaRPr lang="es-ES" sz="1600" dirty="0"/>
          </a:p>
        </p:txBody>
      </p:sp>
      <p:sp>
        <p:nvSpPr>
          <p:cNvPr id="14" name="CuadroTexto 13"/>
          <p:cNvSpPr txBox="1"/>
          <p:nvPr/>
        </p:nvSpPr>
        <p:spPr>
          <a:xfrm>
            <a:off x="1015372" y="3013501"/>
            <a:ext cx="7650849" cy="584775"/>
          </a:xfrm>
          <a:prstGeom prst="rect">
            <a:avLst/>
          </a:prstGeom>
          <a:noFill/>
        </p:spPr>
        <p:txBody>
          <a:bodyPr wrap="square" rtlCol="0">
            <a:spAutoFit/>
          </a:bodyPr>
          <a:lstStyle/>
          <a:p>
            <a:pPr algn="ctr"/>
            <a:r>
              <a:rPr lang="es-419" sz="1600" b="1" dirty="0" smtClean="0">
                <a:latin typeface="Arial Black" panose="020B0A04020102020204" pitchFamily="34" charset="0"/>
              </a:rPr>
              <a:t>“</a:t>
            </a:r>
            <a:r>
              <a:rPr lang="es-ES" sz="1600" b="1" dirty="0"/>
              <a:t>CIERRE DE LAS PYMES EN EL CANTÓN QUITO, PROVINCIA DE PICHINCHA, DURANTE EL PERIODO 2014 – </a:t>
            </a:r>
            <a:r>
              <a:rPr lang="es-ES" sz="1600" b="1" dirty="0" smtClean="0"/>
              <a:t>2017</a:t>
            </a:r>
            <a:r>
              <a:rPr lang="es-419" sz="1600" b="1" dirty="0" smtClean="0">
                <a:latin typeface="Arial Black" panose="020B0A04020102020204" pitchFamily="34" charset="0"/>
              </a:rPr>
              <a:t>”</a:t>
            </a:r>
            <a:endParaRPr lang="es-ES" sz="1600" b="1" dirty="0">
              <a:latin typeface="Arial Black" panose="020B0A04020102020204" pitchFamily="34" charset="0"/>
            </a:endParaRPr>
          </a:p>
        </p:txBody>
      </p:sp>
      <p:sp>
        <p:nvSpPr>
          <p:cNvPr id="15" name="CuadroTexto 14"/>
          <p:cNvSpPr txBox="1"/>
          <p:nvPr/>
        </p:nvSpPr>
        <p:spPr>
          <a:xfrm>
            <a:off x="1475656" y="4365104"/>
            <a:ext cx="3256632" cy="338554"/>
          </a:xfrm>
          <a:prstGeom prst="rect">
            <a:avLst/>
          </a:prstGeom>
          <a:noFill/>
        </p:spPr>
        <p:txBody>
          <a:bodyPr wrap="square" rtlCol="0">
            <a:spAutoFit/>
          </a:bodyPr>
          <a:lstStyle/>
          <a:p>
            <a:pPr algn="ctr"/>
            <a:r>
              <a:rPr lang="es-419" sz="1600" b="1" dirty="0" smtClean="0"/>
              <a:t>DIRECTOR: </a:t>
            </a:r>
            <a:r>
              <a:rPr lang="es-419" sz="1600" dirty="0" smtClean="0"/>
              <a:t>Ing</a:t>
            </a:r>
            <a:r>
              <a:rPr lang="es-419" sz="1600" dirty="0"/>
              <a:t>. </a:t>
            </a:r>
            <a:r>
              <a:rPr lang="es-419" sz="1600" dirty="0" smtClean="0"/>
              <a:t>José Morales.</a:t>
            </a:r>
            <a:endParaRPr lang="es-ES" sz="1600" dirty="0"/>
          </a:p>
        </p:txBody>
      </p:sp>
      <p:sp>
        <p:nvSpPr>
          <p:cNvPr id="16" name="CuadroTexto 15"/>
          <p:cNvSpPr txBox="1"/>
          <p:nvPr/>
        </p:nvSpPr>
        <p:spPr>
          <a:xfrm>
            <a:off x="5712399" y="4869160"/>
            <a:ext cx="2652777" cy="338554"/>
          </a:xfrm>
          <a:prstGeom prst="rect">
            <a:avLst/>
          </a:prstGeom>
          <a:noFill/>
        </p:spPr>
        <p:txBody>
          <a:bodyPr wrap="none" rtlCol="0">
            <a:spAutoFit/>
          </a:bodyPr>
          <a:lstStyle/>
          <a:p>
            <a:pPr algn="ctr"/>
            <a:r>
              <a:rPr lang="es-ES" sz="1600" b="1" dirty="0" smtClean="0"/>
              <a:t>AUTOR: </a:t>
            </a:r>
            <a:r>
              <a:rPr lang="es-ES" sz="1600" dirty="0" smtClean="0"/>
              <a:t>Carmen Calderón</a:t>
            </a:r>
            <a:endParaRPr lang="es-ES" sz="1600" dirty="0"/>
          </a:p>
        </p:txBody>
      </p:sp>
    </p:spTree>
    <p:extLst>
      <p:ext uri="{BB962C8B-B14F-4D97-AF65-F5344CB8AC3E}">
        <p14:creationId xmlns:p14="http://schemas.microsoft.com/office/powerpoint/2010/main" val="295022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8650" y="2232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dirty="0" smtClean="0">
                <a:latin typeface="Arial Black" panose="020B0A04020102020204" pitchFamily="34" charset="0"/>
              </a:rPr>
              <a:t>TEORÍAS DE SOPORTE</a:t>
            </a:r>
            <a:endParaRPr lang="es-ES" sz="3000" dirty="0">
              <a:latin typeface="Arial Black" panose="020B0A04020102020204" pitchFamily="34" charset="0"/>
            </a:endParaRPr>
          </a:p>
        </p:txBody>
      </p:sp>
      <p:graphicFrame>
        <p:nvGraphicFramePr>
          <p:cNvPr id="9" name="Diagrama 8"/>
          <p:cNvGraphicFramePr/>
          <p:nvPr>
            <p:extLst>
              <p:ext uri="{D42A27DB-BD31-4B8C-83A1-F6EECF244321}">
                <p14:modId xmlns:p14="http://schemas.microsoft.com/office/powerpoint/2010/main" val="2669613886"/>
              </p:ext>
            </p:extLst>
          </p:nvPr>
        </p:nvGraphicFramePr>
        <p:xfrm>
          <a:off x="251520" y="1196753"/>
          <a:ext cx="8640960" cy="501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541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28650" y="2232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dirty="0" smtClean="0">
                <a:latin typeface="Arial Black" panose="020B0A04020102020204" pitchFamily="34" charset="0"/>
              </a:rPr>
              <a:t>MARCO CONCEPTUAL</a:t>
            </a:r>
            <a:endParaRPr lang="es-ES" sz="3000" dirty="0">
              <a:latin typeface="Arial Black" panose="020B0A04020102020204" pitchFamily="34" charset="0"/>
            </a:endParaRPr>
          </a:p>
        </p:txBody>
      </p:sp>
      <p:graphicFrame>
        <p:nvGraphicFramePr>
          <p:cNvPr id="9" name="Diagrama 8"/>
          <p:cNvGraphicFramePr/>
          <p:nvPr>
            <p:extLst>
              <p:ext uri="{D42A27DB-BD31-4B8C-83A1-F6EECF244321}">
                <p14:modId xmlns:p14="http://schemas.microsoft.com/office/powerpoint/2010/main" val="2467393643"/>
              </p:ext>
            </p:extLst>
          </p:nvPr>
        </p:nvGraphicFramePr>
        <p:xfrm>
          <a:off x="251520" y="1052736"/>
          <a:ext cx="8640960" cy="515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92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lstStyle/>
          <a:p>
            <a:pPr algn="ctr"/>
            <a:r>
              <a:rPr lang="es-ES" dirty="0" smtClean="0">
                <a:solidFill>
                  <a:schemeClr val="tx1"/>
                </a:solidFill>
              </a:rPr>
              <a:t>MARCO CONTEXTUAL</a:t>
            </a:r>
            <a:endParaRPr lang="es-ES" dirty="0">
              <a:solidFill>
                <a:schemeClr val="tx1"/>
              </a:solidFill>
            </a:endParaRPr>
          </a:p>
        </p:txBody>
      </p:sp>
      <p:sp>
        <p:nvSpPr>
          <p:cNvPr id="5" name="Marcador de contenido 4"/>
          <p:cNvSpPr>
            <a:spLocks noGrp="1"/>
          </p:cNvSpPr>
          <p:nvPr>
            <p:ph idx="1"/>
          </p:nvPr>
        </p:nvSpPr>
        <p:spPr/>
        <p:txBody>
          <a:bodyPr/>
          <a:lstStyle/>
          <a:p>
            <a:pPr algn="just"/>
            <a:r>
              <a:rPr lang="es-ES" dirty="0">
                <a:solidFill>
                  <a:schemeClr val="tx1"/>
                </a:solidFill>
              </a:rPr>
              <a:t>La pequeña y mediana empresa en el Ecuador, ha tomado un carácter muy importante en la economía del país, debido a que éstas son generadoras de empleo permanente y aseguran la oferta de productos básicos, razón por la cual, es </a:t>
            </a:r>
            <a:r>
              <a:rPr lang="es-ES" dirty="0" smtClean="0">
                <a:solidFill>
                  <a:schemeClr val="tx1"/>
                </a:solidFill>
              </a:rPr>
              <a:t>necesario  </a:t>
            </a:r>
            <a:r>
              <a:rPr lang="es-ES" dirty="0">
                <a:solidFill>
                  <a:schemeClr val="tx1"/>
                </a:solidFill>
              </a:rPr>
              <a:t>brindar soporte financiero y asesorías a todos los actores financieros del país. </a:t>
            </a:r>
          </a:p>
        </p:txBody>
      </p:sp>
    </p:spTree>
    <p:extLst>
      <p:ext uri="{BB962C8B-B14F-4D97-AF65-F5344CB8AC3E}">
        <p14:creationId xmlns:p14="http://schemas.microsoft.com/office/powerpoint/2010/main" val="62309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lstStyle/>
          <a:p>
            <a:pPr algn="ctr"/>
            <a:r>
              <a:rPr lang="es-ES" dirty="0" smtClean="0">
                <a:solidFill>
                  <a:schemeClr val="tx1"/>
                </a:solidFill>
              </a:rPr>
              <a:t>MARCO CONTEXTUAL</a:t>
            </a:r>
            <a:endParaRPr lang="es-ES" dirty="0">
              <a:solidFill>
                <a:schemeClr val="tx1"/>
              </a:solidFill>
            </a:endParaRPr>
          </a:p>
        </p:txBody>
      </p:sp>
      <p:sp>
        <p:nvSpPr>
          <p:cNvPr id="5" name="Marcador de contenido 4"/>
          <p:cNvSpPr>
            <a:spLocks noGrp="1"/>
          </p:cNvSpPr>
          <p:nvPr>
            <p:ph idx="1"/>
          </p:nvPr>
        </p:nvSpPr>
        <p:spPr/>
        <p:txBody>
          <a:bodyPr/>
          <a:lstStyle/>
          <a:p>
            <a:pPr algn="just"/>
            <a:r>
              <a:rPr lang="es-ES" b="1" dirty="0" smtClean="0">
                <a:solidFill>
                  <a:schemeClr val="tx1"/>
                </a:solidFill>
              </a:rPr>
              <a:t>TAMAÑO DE LAS EMPRESAS POR OCUPACIÓN, NÚMERO Y VENTAS.</a:t>
            </a:r>
          </a:p>
          <a:p>
            <a:pPr lvl="1" algn="just"/>
            <a:r>
              <a:rPr lang="es-ES_tradnl" dirty="0">
                <a:solidFill>
                  <a:schemeClr val="tx1"/>
                </a:solidFill>
              </a:rPr>
              <a:t>E</a:t>
            </a:r>
            <a:r>
              <a:rPr lang="es-ES_tradnl" dirty="0" smtClean="0">
                <a:solidFill>
                  <a:schemeClr val="tx1"/>
                </a:solidFill>
              </a:rPr>
              <a:t>n </a:t>
            </a:r>
            <a:r>
              <a:rPr lang="es-ES_tradnl" dirty="0">
                <a:solidFill>
                  <a:schemeClr val="tx1"/>
                </a:solidFill>
              </a:rPr>
              <a:t>el DMQ., </a:t>
            </a:r>
            <a:r>
              <a:rPr lang="es-ES_tradnl" dirty="0" smtClean="0">
                <a:solidFill>
                  <a:schemeClr val="tx1"/>
                </a:solidFill>
              </a:rPr>
              <a:t>existen </a:t>
            </a:r>
            <a:r>
              <a:rPr lang="es-ES_tradnl" dirty="0">
                <a:solidFill>
                  <a:schemeClr val="tx1"/>
                </a:solidFill>
              </a:rPr>
              <a:t>alrededor de 101.937 empresas, que aportan a nivel nacional el 19,9% </a:t>
            </a:r>
            <a:r>
              <a:rPr lang="es-ES_tradnl" dirty="0" smtClean="0">
                <a:solidFill>
                  <a:schemeClr val="tx1"/>
                </a:solidFill>
              </a:rPr>
              <a:t>las empresas</a:t>
            </a:r>
            <a:r>
              <a:rPr lang="es-ES_tradnl" dirty="0">
                <a:solidFill>
                  <a:schemeClr val="tx1"/>
                </a:solidFill>
              </a:rPr>
              <a:t>, siendo mayormente </a:t>
            </a:r>
            <a:r>
              <a:rPr lang="es-ES_tradnl" dirty="0" smtClean="0">
                <a:solidFill>
                  <a:schemeClr val="tx1"/>
                </a:solidFill>
              </a:rPr>
              <a:t>PYMES </a:t>
            </a:r>
            <a:r>
              <a:rPr lang="es-ES_tradnl" dirty="0">
                <a:solidFill>
                  <a:schemeClr val="tx1"/>
                </a:solidFill>
              </a:rPr>
              <a:t>en un 89% que ofrecen el 2,3% de ventas del total en el DMQ, concentrando el 36% de ocupación, en tanto que el 1% de empresas pertenecen a grandes empresas que </a:t>
            </a:r>
            <a:r>
              <a:rPr lang="es-ES_tradnl" dirty="0" smtClean="0">
                <a:solidFill>
                  <a:schemeClr val="tx1"/>
                </a:solidFill>
              </a:rPr>
              <a:t>agrupa el </a:t>
            </a:r>
            <a:r>
              <a:rPr lang="es-ES_tradnl" dirty="0">
                <a:solidFill>
                  <a:schemeClr val="tx1"/>
                </a:solidFill>
              </a:rPr>
              <a:t>88,2% de ventas y dan trabajo </a:t>
            </a:r>
            <a:r>
              <a:rPr lang="es-ES_tradnl" dirty="0" smtClean="0">
                <a:solidFill>
                  <a:schemeClr val="tx1"/>
                </a:solidFill>
              </a:rPr>
              <a:t>alrededor </a:t>
            </a:r>
            <a:r>
              <a:rPr lang="es-ES_tradnl" dirty="0">
                <a:solidFill>
                  <a:schemeClr val="tx1"/>
                </a:solidFill>
              </a:rPr>
              <a:t>del 32% de personas ocupadas.</a:t>
            </a:r>
            <a:endParaRPr lang="es-ES" b="1" dirty="0">
              <a:solidFill>
                <a:schemeClr val="tx1"/>
              </a:solidFill>
            </a:endParaRPr>
          </a:p>
          <a:p>
            <a:pPr lvl="1" algn="just"/>
            <a:endParaRPr lang="es-ES" dirty="0">
              <a:solidFill>
                <a:schemeClr val="tx1"/>
              </a:solidFill>
            </a:endParaRPr>
          </a:p>
        </p:txBody>
      </p:sp>
    </p:spTree>
    <p:extLst>
      <p:ext uri="{BB962C8B-B14F-4D97-AF65-F5344CB8AC3E}">
        <p14:creationId xmlns:p14="http://schemas.microsoft.com/office/powerpoint/2010/main" val="15754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lstStyle/>
          <a:p>
            <a:pPr algn="ctr"/>
            <a:r>
              <a:rPr lang="es-ES" dirty="0" smtClean="0">
                <a:solidFill>
                  <a:schemeClr val="tx1"/>
                </a:solidFill>
              </a:rPr>
              <a:t>MARCO CONTEXTUAL</a:t>
            </a:r>
            <a:endParaRPr lang="es-ES" dirty="0">
              <a:solidFill>
                <a:schemeClr val="tx1"/>
              </a:solidFill>
            </a:endParaRPr>
          </a:p>
        </p:txBody>
      </p:sp>
      <p:sp>
        <p:nvSpPr>
          <p:cNvPr id="5" name="Marcador de contenido 4"/>
          <p:cNvSpPr>
            <a:spLocks noGrp="1"/>
          </p:cNvSpPr>
          <p:nvPr>
            <p:ph idx="1"/>
          </p:nvPr>
        </p:nvSpPr>
        <p:spPr/>
        <p:txBody>
          <a:bodyPr/>
          <a:lstStyle/>
          <a:p>
            <a:r>
              <a:rPr lang="es-ES" sz="2800" b="1" dirty="0" smtClean="0">
                <a:solidFill>
                  <a:schemeClr val="tx1"/>
                </a:solidFill>
              </a:rPr>
              <a:t>FORMALIDAD EMPRESARIAL</a:t>
            </a:r>
          </a:p>
          <a:p>
            <a:pPr lvl="1" algn="just"/>
            <a:r>
              <a:rPr lang="es-ES" dirty="0" smtClean="0">
                <a:solidFill>
                  <a:schemeClr val="tx1"/>
                </a:solidFill>
              </a:rPr>
              <a:t>Las </a:t>
            </a:r>
            <a:r>
              <a:rPr lang="es-ES" dirty="0">
                <a:solidFill>
                  <a:schemeClr val="tx1"/>
                </a:solidFill>
              </a:rPr>
              <a:t>empresas que se encuestaron, 25.229 empresas del DMQ manifestaron la no disposición del RUC, que equivale a 25% del total de empresas. El 99% de empresas sin RUC correspondían </a:t>
            </a:r>
            <a:r>
              <a:rPr lang="es-ES" dirty="0" smtClean="0">
                <a:solidFill>
                  <a:schemeClr val="tx1"/>
                </a:solidFill>
              </a:rPr>
              <a:t>pymes, </a:t>
            </a:r>
            <a:r>
              <a:rPr lang="es-ES" dirty="0">
                <a:solidFill>
                  <a:schemeClr val="tx1"/>
                </a:solidFill>
              </a:rPr>
              <a:t>brindando empleo equivalente al 7% del total de empleo en el distrito, </a:t>
            </a:r>
            <a:r>
              <a:rPr lang="es-ES" dirty="0" smtClean="0">
                <a:solidFill>
                  <a:schemeClr val="tx1"/>
                </a:solidFill>
              </a:rPr>
              <a:t>estas </a:t>
            </a:r>
            <a:r>
              <a:rPr lang="es-ES" dirty="0">
                <a:solidFill>
                  <a:schemeClr val="tx1"/>
                </a:solidFill>
              </a:rPr>
              <a:t>empresas que carecen de RUC correspondiendo mayormente al comercio al por mayor y menor un 53%, hospedaje y comidas el 14%, y manufactura el 10</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1263011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lstStyle/>
          <a:p>
            <a:pPr algn="ctr"/>
            <a:r>
              <a:rPr lang="es-ES" dirty="0" smtClean="0">
                <a:solidFill>
                  <a:schemeClr val="tx1"/>
                </a:solidFill>
              </a:rPr>
              <a:t>MARCO CONTEXTUAL</a:t>
            </a:r>
            <a:endParaRPr lang="es-ES" dirty="0">
              <a:solidFill>
                <a:schemeClr val="tx1"/>
              </a:solidFill>
            </a:endParaRPr>
          </a:p>
        </p:txBody>
      </p:sp>
      <p:sp>
        <p:nvSpPr>
          <p:cNvPr id="5" name="Marcador de contenido 4"/>
          <p:cNvSpPr>
            <a:spLocks noGrp="1"/>
          </p:cNvSpPr>
          <p:nvPr>
            <p:ph idx="1"/>
          </p:nvPr>
        </p:nvSpPr>
        <p:spPr/>
        <p:txBody>
          <a:bodyPr/>
          <a:lstStyle/>
          <a:p>
            <a:r>
              <a:rPr lang="es-ES" b="1" dirty="0" smtClean="0">
                <a:solidFill>
                  <a:schemeClr val="tx1"/>
                </a:solidFill>
              </a:rPr>
              <a:t>REPARTICIÓN DE LAS EMPRESAS </a:t>
            </a:r>
            <a:r>
              <a:rPr lang="es-ES" b="1" dirty="0" smtClean="0"/>
              <a:t>en </a:t>
            </a:r>
            <a:r>
              <a:rPr lang="es-ES" b="1" dirty="0"/>
              <a:t>la zona</a:t>
            </a:r>
          </a:p>
          <a:p>
            <a:pPr lvl="1" algn="just"/>
            <a:r>
              <a:rPr lang="es-ES" dirty="0">
                <a:solidFill>
                  <a:schemeClr val="tx1"/>
                </a:solidFill>
              </a:rPr>
              <a:t>L</a:t>
            </a:r>
            <a:r>
              <a:rPr lang="es-ES" dirty="0" smtClean="0">
                <a:solidFill>
                  <a:schemeClr val="tx1"/>
                </a:solidFill>
              </a:rPr>
              <a:t>a </a:t>
            </a:r>
            <a:r>
              <a:rPr lang="es-ES" dirty="0">
                <a:solidFill>
                  <a:schemeClr val="tx1"/>
                </a:solidFill>
              </a:rPr>
              <a:t>mayor agrupación de empresas en las administraciones zonales se ubican de la siguiente manera: el 28% Administración Zonal Eugenio Espejo,  20% en la Administración Zonal Eloy Alfaro, en la Administración Zonal Manuela Sáenz el 16% y en la administración zonal Quitumbe el 11</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794317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chor="ctr"/>
          <a:lstStyle/>
          <a:p>
            <a:pPr algn="ctr"/>
            <a:r>
              <a:rPr lang="es-ES" dirty="0" smtClean="0">
                <a:solidFill>
                  <a:schemeClr val="tx1"/>
                </a:solidFill>
              </a:rPr>
              <a:t>MARCO CONTEXTUAL</a:t>
            </a:r>
            <a:endParaRPr lang="es-ES" dirty="0">
              <a:solidFill>
                <a:schemeClr val="tx1"/>
              </a:solidFill>
            </a:endParaRPr>
          </a:p>
        </p:txBody>
      </p:sp>
      <p:sp>
        <p:nvSpPr>
          <p:cNvPr id="5" name="Marcador de contenido 4"/>
          <p:cNvSpPr>
            <a:spLocks noGrp="1"/>
          </p:cNvSpPr>
          <p:nvPr>
            <p:ph idx="1"/>
          </p:nvPr>
        </p:nvSpPr>
        <p:spPr/>
        <p:txBody>
          <a:bodyPr/>
          <a:lstStyle/>
          <a:p>
            <a:r>
              <a:rPr lang="es-ES" b="1" dirty="0" smtClean="0">
                <a:solidFill>
                  <a:schemeClr val="tx1"/>
                </a:solidFill>
              </a:rPr>
              <a:t>CIERRE DE LAS EMPRESAS</a:t>
            </a:r>
          </a:p>
          <a:p>
            <a:pPr lvl="1" algn="just"/>
            <a:r>
              <a:rPr lang="es-ES" dirty="0" smtClean="0">
                <a:solidFill>
                  <a:schemeClr val="tx1"/>
                </a:solidFill>
              </a:rPr>
              <a:t>Las </a:t>
            </a:r>
            <a:r>
              <a:rPr lang="es-ES" dirty="0">
                <a:solidFill>
                  <a:schemeClr val="tx1"/>
                </a:solidFill>
              </a:rPr>
              <a:t>estadísticas indican que, el 80% de las PYMES fracasa antes de los cinco años y el 90% de </a:t>
            </a:r>
            <a:r>
              <a:rPr lang="es-ES" dirty="0" smtClean="0">
                <a:solidFill>
                  <a:schemeClr val="tx1"/>
                </a:solidFill>
              </a:rPr>
              <a:t>ellas </a:t>
            </a:r>
            <a:r>
              <a:rPr lang="es-ES" dirty="0">
                <a:solidFill>
                  <a:schemeClr val="tx1"/>
                </a:solidFill>
              </a:rPr>
              <a:t>no llega a los 10 años. Para los dueños de PYMES, las razones del fracaso es necesario buscarlas fuera de las empresas, pero los analistas empresariales se orientan más a identificar las causas del fracaso en las propias PYMES y en </a:t>
            </a:r>
            <a:r>
              <a:rPr lang="es-ES" dirty="0" smtClean="0">
                <a:solidFill>
                  <a:schemeClr val="tx1"/>
                </a:solidFill>
              </a:rPr>
              <a:t>particular </a:t>
            </a:r>
            <a:r>
              <a:rPr lang="es-ES" dirty="0">
                <a:solidFill>
                  <a:schemeClr val="tx1"/>
                </a:solidFill>
              </a:rPr>
              <a:t>en la capacidad de gestión de sus responsables. </a:t>
            </a:r>
          </a:p>
        </p:txBody>
      </p:sp>
    </p:spTree>
    <p:extLst>
      <p:ext uri="{BB962C8B-B14F-4D97-AF65-F5344CB8AC3E}">
        <p14:creationId xmlns:p14="http://schemas.microsoft.com/office/powerpoint/2010/main" val="2404857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1268760"/>
            <a:ext cx="7772400" cy="1470025"/>
          </a:xfrm>
        </p:spPr>
        <p:txBody>
          <a:bodyPr/>
          <a:lstStyle/>
          <a:p>
            <a:pPr algn="ctr"/>
            <a:r>
              <a:rPr lang="es-EC" sz="4800" i="0" dirty="0">
                <a:ln w="22225">
                  <a:solidFill>
                    <a:schemeClr val="accent2"/>
                  </a:solidFill>
                  <a:prstDash val="solid"/>
                </a:ln>
                <a:solidFill>
                  <a:schemeClr val="accent2">
                    <a:lumMod val="40000"/>
                    <a:lumOff val="60000"/>
                  </a:schemeClr>
                </a:solidFill>
                <a:effectLst/>
                <a:latin typeface="Broadway" panose="04040905080B02020502" pitchFamily="82" charset="0"/>
              </a:rPr>
              <a:t>CAPÍTULO </a:t>
            </a:r>
            <a:r>
              <a:rPr lang="es-EC" sz="48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III</a:t>
            </a:r>
            <a:endParaRPr lang="es-EC" sz="4800" i="0" dirty="0">
              <a:ln w="22225">
                <a:solidFill>
                  <a:schemeClr val="accent2"/>
                </a:solidFill>
                <a:prstDash val="solid"/>
              </a:ln>
              <a:solidFill>
                <a:schemeClr val="accent2">
                  <a:lumMod val="40000"/>
                  <a:lumOff val="60000"/>
                </a:schemeClr>
              </a:solidFill>
              <a:effectLst/>
              <a:latin typeface="Broadway" panose="04040905080B02020502" pitchFamily="82" charset="0"/>
            </a:endParaRPr>
          </a:p>
        </p:txBody>
      </p:sp>
      <p:sp>
        <p:nvSpPr>
          <p:cNvPr id="4" name="3 Subtítulo"/>
          <p:cNvSpPr>
            <a:spLocks noGrp="1"/>
          </p:cNvSpPr>
          <p:nvPr>
            <p:ph type="subTitle" idx="1"/>
          </p:nvPr>
        </p:nvSpPr>
        <p:spPr>
          <a:xfrm>
            <a:off x="1371600" y="2924944"/>
            <a:ext cx="6400800" cy="1752600"/>
          </a:xfrm>
        </p:spPr>
        <p:txBody>
          <a:bodyPr/>
          <a:lstStyle/>
          <a:p>
            <a:r>
              <a:rPr lang="es-EC" sz="4400" b="1" dirty="0">
                <a:ln w="22225">
                  <a:solidFill>
                    <a:schemeClr val="accent2"/>
                  </a:solidFill>
                  <a:prstDash val="solid"/>
                </a:ln>
                <a:solidFill>
                  <a:schemeClr val="accent2">
                    <a:lumMod val="40000"/>
                    <a:lumOff val="60000"/>
                  </a:schemeClr>
                </a:solidFill>
                <a:latin typeface="Broadway" panose="04040905080B02020502" pitchFamily="82" charset="0"/>
              </a:rPr>
              <a:t>MARCO METODOLOGICO</a:t>
            </a:r>
          </a:p>
        </p:txBody>
      </p:sp>
    </p:spTree>
    <p:extLst>
      <p:ext uri="{BB962C8B-B14F-4D97-AF65-F5344CB8AC3E}">
        <p14:creationId xmlns:p14="http://schemas.microsoft.com/office/powerpoint/2010/main" val="2225468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960610081"/>
              </p:ext>
            </p:extLst>
          </p:nvPr>
        </p:nvGraphicFramePr>
        <p:xfrm>
          <a:off x="899592" y="980728"/>
          <a:ext cx="748883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dirty="0" smtClean="0">
                <a:latin typeface="Arial Black" panose="020B0A04020102020204" pitchFamily="34" charset="0"/>
              </a:rPr>
              <a:t>MARCO METODOLÓGICO</a:t>
            </a:r>
            <a:endParaRPr lang="es-ES" sz="3000" dirty="0">
              <a:latin typeface="Arial Black" panose="020B0A04020102020204" pitchFamily="34" charset="0"/>
            </a:endParaRPr>
          </a:p>
        </p:txBody>
      </p:sp>
    </p:spTree>
    <p:extLst>
      <p:ext uri="{BB962C8B-B14F-4D97-AF65-F5344CB8AC3E}">
        <p14:creationId xmlns:p14="http://schemas.microsoft.com/office/powerpoint/2010/main" val="3654103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dirty="0" smtClean="0">
                <a:latin typeface="Arial Black" panose="020B0A04020102020204" pitchFamily="34" charset="0"/>
              </a:rPr>
              <a:t>MARCO METODOLÓGICO</a:t>
            </a:r>
            <a:endParaRPr lang="es-ES" sz="3000" dirty="0">
              <a:latin typeface="Arial Black" panose="020B0A04020102020204" pitchFamily="34" charset="0"/>
            </a:endParaRPr>
          </a:p>
        </p:txBody>
      </p:sp>
      <p:graphicFrame>
        <p:nvGraphicFramePr>
          <p:cNvPr id="6" name="Diagrama 5"/>
          <p:cNvGraphicFramePr/>
          <p:nvPr>
            <p:extLst>
              <p:ext uri="{D42A27DB-BD31-4B8C-83A1-F6EECF244321}">
                <p14:modId xmlns:p14="http://schemas.microsoft.com/office/powerpoint/2010/main" val="4053787729"/>
              </p:ext>
            </p:extLst>
          </p:nvPr>
        </p:nvGraphicFramePr>
        <p:xfrm>
          <a:off x="959768" y="1325563"/>
          <a:ext cx="722446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931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84983613"/>
              </p:ext>
            </p:extLst>
          </p:nvPr>
        </p:nvGraphicFramePr>
        <p:xfrm>
          <a:off x="457200" y="188641"/>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705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28650"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dirty="0" smtClean="0">
                <a:latin typeface="Arial Black" panose="020B0A04020102020204" pitchFamily="34" charset="0"/>
              </a:rPr>
              <a:t>MARCO METODOLÓGICO</a:t>
            </a:r>
            <a:endParaRPr lang="es-ES" sz="3000" dirty="0">
              <a:latin typeface="Arial Black" panose="020B0A04020102020204" pitchFamily="34" charset="0"/>
            </a:endParaRPr>
          </a:p>
        </p:txBody>
      </p:sp>
      <p:sp>
        <p:nvSpPr>
          <p:cNvPr id="7" name="CuadroTexto 6"/>
          <p:cNvSpPr txBox="1"/>
          <p:nvPr/>
        </p:nvSpPr>
        <p:spPr>
          <a:xfrm>
            <a:off x="251520" y="2708920"/>
            <a:ext cx="1939955" cy="523220"/>
          </a:xfrm>
          <a:prstGeom prst="rect">
            <a:avLst/>
          </a:prstGeom>
          <a:noFill/>
        </p:spPr>
        <p:txBody>
          <a:bodyPr wrap="none" rtlCol="0">
            <a:spAutoFit/>
          </a:bodyPr>
          <a:lstStyle/>
          <a:p>
            <a:r>
              <a:rPr lang="es-ES" sz="2800" dirty="0" smtClean="0"/>
              <a:t>MUESTRA</a:t>
            </a:r>
            <a:endParaRPr lang="es-ES" sz="2800" dirty="0"/>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325563"/>
            <a:ext cx="5905024" cy="2535485"/>
          </a:xfrm>
          <a:prstGeom prst="rect">
            <a:avLst/>
          </a:prstGeom>
          <a:noFill/>
          <a:ln>
            <a:noFill/>
          </a:ln>
        </p:spPr>
      </p:pic>
      <mc:AlternateContent xmlns:mc="http://schemas.openxmlformats.org/markup-compatibility/2006">
        <mc:Choice xmlns:a14="http://schemas.microsoft.com/office/drawing/2010/main" Requires="a14">
          <p:sp>
            <p:nvSpPr>
              <p:cNvPr id="3" name="2 CuadroTexto"/>
              <p:cNvSpPr txBox="1"/>
              <p:nvPr/>
            </p:nvSpPr>
            <p:spPr>
              <a:xfrm>
                <a:off x="628650" y="4365104"/>
                <a:ext cx="3126625" cy="69480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a:rPr>
                        <m:t>𝑛</m:t>
                      </m:r>
                      <m:r>
                        <a:rPr lang="es-ES" i="1" smtClean="0">
                          <a:latin typeface="Cambria Math"/>
                        </a:rPr>
                        <m:t>=</m:t>
                      </m:r>
                      <m:f>
                        <m:fPr>
                          <m:ctrlPr>
                            <a:rPr lang="es-ES" i="1" smtClean="0">
                              <a:latin typeface="Cambria Math"/>
                            </a:rPr>
                          </m:ctrlPr>
                        </m:fPr>
                        <m:num>
                          <m:r>
                            <a:rPr lang="es-ES" b="0" i="1" smtClean="0">
                              <a:latin typeface="Cambria Math"/>
                            </a:rPr>
                            <m:t>𝑁</m:t>
                          </m:r>
                          <m:r>
                            <a:rPr lang="es-ES" b="0" i="1" smtClean="0">
                              <a:latin typeface="Cambria Math"/>
                            </a:rPr>
                            <m:t>∗</m:t>
                          </m:r>
                          <m:sSup>
                            <m:sSupPr>
                              <m:ctrlPr>
                                <a:rPr lang="es-ES" i="1" dirty="0" smtClean="0">
                                  <a:latin typeface="Cambria Math"/>
                                </a:rPr>
                              </m:ctrlPr>
                            </m:sSupPr>
                            <m:e>
                              <m:r>
                                <a:rPr lang="es-ES" b="0" i="1" dirty="0" smtClean="0">
                                  <a:latin typeface="Cambria Math"/>
                                </a:rPr>
                                <m:t>𝑍</m:t>
                              </m:r>
                            </m:e>
                            <m:sup>
                              <m:r>
                                <a:rPr lang="es-ES" i="1" dirty="0">
                                  <a:latin typeface="Cambria Math"/>
                                </a:rPr>
                                <m:t>2</m:t>
                              </m:r>
                            </m:sup>
                          </m:sSup>
                          <m:r>
                            <a:rPr lang="es-ES" b="0" i="1" dirty="0" smtClean="0">
                              <a:latin typeface="Cambria Math"/>
                            </a:rPr>
                            <m:t>∗</m:t>
                          </m:r>
                          <m:r>
                            <a:rPr lang="es-ES" b="0" i="1" dirty="0" smtClean="0">
                              <a:latin typeface="Cambria Math"/>
                            </a:rPr>
                            <m:t>𝑝</m:t>
                          </m:r>
                          <m:r>
                            <a:rPr lang="es-ES" b="0" i="1" dirty="0" smtClean="0">
                              <a:latin typeface="Cambria Math"/>
                            </a:rPr>
                            <m:t>∗</m:t>
                          </m:r>
                          <m:r>
                            <a:rPr lang="es-ES" b="0" i="1" dirty="0" smtClean="0">
                              <a:latin typeface="Cambria Math"/>
                            </a:rPr>
                            <m:t>𝑞</m:t>
                          </m:r>
                        </m:num>
                        <m:den>
                          <m:sSup>
                            <m:sSupPr>
                              <m:ctrlPr>
                                <a:rPr lang="es-ES" i="1" dirty="0">
                                  <a:latin typeface="Cambria Math"/>
                                </a:rPr>
                              </m:ctrlPr>
                            </m:sSupPr>
                            <m:e>
                              <m:r>
                                <a:rPr lang="es-ES" b="0" i="1" dirty="0" smtClean="0">
                                  <a:latin typeface="Cambria Math"/>
                                </a:rPr>
                                <m:t>𝑒</m:t>
                              </m:r>
                            </m:e>
                            <m:sup>
                              <m:r>
                                <a:rPr lang="es-ES" i="1" dirty="0">
                                  <a:latin typeface="Cambria Math"/>
                                </a:rPr>
                                <m:t>2</m:t>
                              </m:r>
                            </m:sup>
                          </m:sSup>
                          <m:r>
                            <a:rPr lang="es-ES" b="0" i="1" dirty="0" smtClean="0">
                              <a:latin typeface="Cambria Math"/>
                            </a:rPr>
                            <m:t>∗</m:t>
                          </m:r>
                          <m:d>
                            <m:dPr>
                              <m:ctrlPr>
                                <a:rPr lang="es-ES" b="0" i="1" dirty="0" smtClean="0">
                                  <a:latin typeface="Cambria Math"/>
                                </a:rPr>
                              </m:ctrlPr>
                            </m:dPr>
                            <m:e>
                              <m:r>
                                <a:rPr lang="es-ES" b="0" i="1" dirty="0" smtClean="0">
                                  <a:latin typeface="Cambria Math"/>
                                </a:rPr>
                                <m:t>𝑁</m:t>
                              </m:r>
                              <m:r>
                                <a:rPr lang="es-ES" b="0" i="1" dirty="0" smtClean="0">
                                  <a:latin typeface="Cambria Math"/>
                                </a:rPr>
                                <m:t>−1</m:t>
                              </m:r>
                            </m:e>
                          </m:d>
                          <m:r>
                            <a:rPr lang="es-ES" b="0" i="1" dirty="0" smtClean="0">
                              <a:latin typeface="Cambria Math"/>
                            </a:rPr>
                            <m:t>+</m:t>
                          </m:r>
                          <m:sSup>
                            <m:sSupPr>
                              <m:ctrlPr>
                                <a:rPr lang="es-ES" i="1" dirty="0">
                                  <a:latin typeface="Cambria Math"/>
                                </a:rPr>
                              </m:ctrlPr>
                            </m:sSupPr>
                            <m:e>
                              <m:r>
                                <a:rPr lang="es-ES" i="1" dirty="0">
                                  <a:latin typeface="Cambria Math"/>
                                </a:rPr>
                                <m:t>𝑍</m:t>
                              </m:r>
                            </m:e>
                            <m:sup>
                              <m:r>
                                <a:rPr lang="es-ES" i="1" dirty="0">
                                  <a:latin typeface="Cambria Math"/>
                                </a:rPr>
                                <m:t>2</m:t>
                              </m:r>
                            </m:sup>
                          </m:sSup>
                          <m:r>
                            <a:rPr lang="es-ES" i="1" dirty="0">
                              <a:latin typeface="Cambria Math"/>
                            </a:rPr>
                            <m:t>∗</m:t>
                          </m:r>
                          <m:r>
                            <a:rPr lang="es-ES" i="1" dirty="0">
                              <a:latin typeface="Cambria Math"/>
                            </a:rPr>
                            <m:t>𝑝</m:t>
                          </m:r>
                          <m:r>
                            <a:rPr lang="es-ES" i="1" dirty="0">
                              <a:latin typeface="Cambria Math"/>
                            </a:rPr>
                            <m:t>∗</m:t>
                          </m:r>
                          <m:r>
                            <a:rPr lang="es-ES" i="1" dirty="0">
                              <a:latin typeface="Cambria Math"/>
                            </a:rPr>
                            <m:t>𝑞</m:t>
                          </m:r>
                        </m:den>
                      </m:f>
                    </m:oMath>
                  </m:oMathPara>
                </a14:m>
                <a:endParaRPr lang="es-ES" dirty="0"/>
              </a:p>
            </p:txBody>
          </p:sp>
        </mc:Choice>
        <mc:Fallback>
          <p:sp>
            <p:nvSpPr>
              <p:cNvPr id="3" name="2 CuadroTexto"/>
              <p:cNvSpPr txBox="1">
                <a:spLocks noRot="1" noChangeAspect="1" noMove="1" noResize="1" noEditPoints="1" noAdjustHandles="1" noChangeArrowheads="1" noChangeShapeType="1" noTextEdit="1"/>
              </p:cNvSpPr>
              <p:nvPr/>
            </p:nvSpPr>
            <p:spPr>
              <a:xfrm>
                <a:off x="628650" y="4365104"/>
                <a:ext cx="3126625" cy="694806"/>
              </a:xfrm>
              <a:prstGeom prst="rect">
                <a:avLst/>
              </a:prstGeom>
              <a:blipFill rotWithShape="1">
                <a:blip r:embed="rId3"/>
                <a:stretch>
                  <a:fillRect/>
                </a:stretch>
              </a:blipFill>
            </p:spPr>
            <p:txBody>
              <a:bodyPr/>
              <a:lstStyle/>
              <a:p>
                <a:r>
                  <a:rPr lang="es-ES">
                    <a:noFill/>
                  </a:rPr>
                  <a:t> </a:t>
                </a:r>
              </a:p>
            </p:txBody>
          </p:sp>
        </mc:Fallback>
      </mc:AlternateContent>
      <p:pic>
        <p:nvPicPr>
          <p:cNvPr id="10" name="9 Imagen"/>
          <p:cNvPicPr/>
          <p:nvPr/>
        </p:nvPicPr>
        <p:blipFill rotWithShape="1">
          <a:blip r:embed="rId4"/>
          <a:srcRect l="23516" t="33121" r="34943" b="32060"/>
          <a:stretch/>
        </p:blipFill>
        <p:spPr bwMode="auto">
          <a:xfrm>
            <a:off x="3923928" y="4077072"/>
            <a:ext cx="4591422" cy="1944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0415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analisis de los resulta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2" y="1340768"/>
            <a:ext cx="4494753" cy="4714876"/>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4644008" y="2708920"/>
            <a:ext cx="4197152"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s-ES" b="1" dirty="0">
              <a:ln w="22225">
                <a:solidFill>
                  <a:schemeClr val="accent2"/>
                </a:solidFill>
                <a:prstDash val="solid"/>
              </a:ln>
              <a:solidFill>
                <a:schemeClr val="accent2">
                  <a:lumMod val="40000"/>
                  <a:lumOff val="60000"/>
                </a:schemeClr>
              </a:solidFill>
              <a:latin typeface="Broadway" panose="04040905080B02020502" pitchFamily="82" charset="0"/>
            </a:endParaRPr>
          </a:p>
          <a:p>
            <a:r>
              <a:rPr lang="es-ES" b="1" dirty="0">
                <a:ln w="22225">
                  <a:solidFill>
                    <a:schemeClr val="accent2"/>
                  </a:solidFill>
                  <a:prstDash val="solid"/>
                </a:ln>
                <a:solidFill>
                  <a:schemeClr val="accent2">
                    <a:lumMod val="40000"/>
                    <a:lumOff val="60000"/>
                  </a:schemeClr>
                </a:solidFill>
                <a:latin typeface="Broadway" panose="04040905080B02020502" pitchFamily="82" charset="0"/>
              </a:rPr>
              <a:t>ANÁLISIS DE </a:t>
            </a:r>
          </a:p>
          <a:p>
            <a:r>
              <a:rPr lang="es-ES" b="1" dirty="0" smtClean="0">
                <a:ln w="22225">
                  <a:solidFill>
                    <a:schemeClr val="accent2"/>
                  </a:solidFill>
                  <a:prstDash val="solid"/>
                </a:ln>
                <a:solidFill>
                  <a:schemeClr val="accent2">
                    <a:lumMod val="40000"/>
                    <a:lumOff val="60000"/>
                  </a:schemeClr>
                </a:solidFill>
                <a:latin typeface="Broadway" panose="04040905080B02020502" pitchFamily="82" charset="0"/>
              </a:rPr>
              <a:t>RESULTADOS </a:t>
            </a:r>
            <a:endParaRPr lang="es-ES" b="1" dirty="0">
              <a:ln w="22225">
                <a:solidFill>
                  <a:schemeClr val="accent2"/>
                </a:solidFill>
                <a:prstDash val="solid"/>
              </a:ln>
              <a:solidFill>
                <a:schemeClr val="accent2">
                  <a:lumMod val="40000"/>
                  <a:lumOff val="60000"/>
                </a:schemeClr>
              </a:solidFill>
              <a:latin typeface="Broadway" panose="04040905080B02020502" pitchFamily="82" charset="0"/>
            </a:endParaRPr>
          </a:p>
          <a:p>
            <a:r>
              <a:rPr lang="es-ES" b="1" dirty="0">
                <a:ln w="22225">
                  <a:solidFill>
                    <a:schemeClr val="accent2"/>
                  </a:solidFill>
                  <a:prstDash val="solid"/>
                </a:ln>
                <a:solidFill>
                  <a:schemeClr val="accent2">
                    <a:lumMod val="40000"/>
                    <a:lumOff val="60000"/>
                  </a:schemeClr>
                </a:solidFill>
                <a:latin typeface="Broadway" panose="04040905080B02020502" pitchFamily="82" charset="0"/>
              </a:rPr>
              <a:t> </a:t>
            </a:r>
            <a:endParaRPr lang="es-EC" b="1" dirty="0">
              <a:ln w="22225">
                <a:solidFill>
                  <a:schemeClr val="accent2"/>
                </a:solidFill>
                <a:prstDash val="solid"/>
              </a:ln>
              <a:solidFill>
                <a:schemeClr val="accent2">
                  <a:lumMod val="40000"/>
                  <a:lumOff val="60000"/>
                </a:schemeClr>
              </a:solidFill>
              <a:latin typeface="Broadway" panose="04040905080B02020502" pitchFamily="82" charset="0"/>
            </a:endParaRPr>
          </a:p>
        </p:txBody>
      </p:sp>
      <p:sp>
        <p:nvSpPr>
          <p:cNvPr id="4" name="1 Título"/>
          <p:cNvSpPr txBox="1">
            <a:spLocks/>
          </p:cNvSpPr>
          <p:nvPr/>
        </p:nvSpPr>
        <p:spPr bwMode="auto">
          <a:xfrm>
            <a:off x="4572000" y="920744"/>
            <a:ext cx="4197152"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s-ES" b="1" dirty="0">
              <a:ln w="22225">
                <a:solidFill>
                  <a:schemeClr val="accent2"/>
                </a:solidFill>
                <a:prstDash val="solid"/>
              </a:ln>
              <a:solidFill>
                <a:schemeClr val="accent2">
                  <a:lumMod val="40000"/>
                  <a:lumOff val="60000"/>
                </a:schemeClr>
              </a:solidFill>
              <a:latin typeface="Broadway" panose="04040905080B02020502" pitchFamily="82" charset="0"/>
            </a:endParaRPr>
          </a:p>
          <a:p>
            <a:r>
              <a:rPr lang="es-ES" b="1" dirty="0" smtClean="0">
                <a:ln w="22225">
                  <a:solidFill>
                    <a:schemeClr val="accent2"/>
                  </a:solidFill>
                  <a:prstDash val="solid"/>
                </a:ln>
                <a:solidFill>
                  <a:schemeClr val="accent2">
                    <a:lumMod val="40000"/>
                    <a:lumOff val="60000"/>
                  </a:schemeClr>
                </a:solidFill>
                <a:latin typeface="Broadway" panose="04040905080B02020502" pitchFamily="82" charset="0"/>
              </a:rPr>
              <a:t>CAPÍTULO IV</a:t>
            </a:r>
            <a:endParaRPr lang="es-ES" b="1" dirty="0">
              <a:ln w="22225">
                <a:solidFill>
                  <a:schemeClr val="accent2"/>
                </a:solidFill>
                <a:prstDash val="solid"/>
              </a:ln>
              <a:solidFill>
                <a:schemeClr val="accent2">
                  <a:lumMod val="40000"/>
                  <a:lumOff val="60000"/>
                </a:schemeClr>
              </a:solidFill>
              <a:latin typeface="Broadway" panose="04040905080B02020502" pitchFamily="82" charset="0"/>
            </a:endParaRPr>
          </a:p>
          <a:p>
            <a:r>
              <a:rPr lang="es-ES" b="1" dirty="0">
                <a:ln w="22225">
                  <a:solidFill>
                    <a:schemeClr val="accent2"/>
                  </a:solidFill>
                  <a:prstDash val="solid"/>
                </a:ln>
                <a:solidFill>
                  <a:schemeClr val="accent2">
                    <a:lumMod val="40000"/>
                    <a:lumOff val="60000"/>
                  </a:schemeClr>
                </a:solidFill>
                <a:latin typeface="Broadway" panose="04040905080B02020502" pitchFamily="82" charset="0"/>
              </a:rPr>
              <a:t> </a:t>
            </a:r>
            <a:endParaRPr lang="es-EC" b="1" dirty="0">
              <a:ln w="22225">
                <a:solidFill>
                  <a:schemeClr val="accent2"/>
                </a:solidFill>
                <a:prstDash val="solid"/>
              </a:ln>
              <a:solidFill>
                <a:schemeClr val="accent2">
                  <a:lumMod val="40000"/>
                  <a:lumOff val="60000"/>
                </a:schemeClr>
              </a:solidFill>
              <a:latin typeface="Broadway" panose="04040905080B02020502" pitchFamily="82" charset="0"/>
            </a:endParaRPr>
          </a:p>
        </p:txBody>
      </p:sp>
    </p:spTree>
    <p:extLst>
      <p:ext uri="{BB962C8B-B14F-4D97-AF65-F5344CB8AC3E}">
        <p14:creationId xmlns:p14="http://schemas.microsoft.com/office/powerpoint/2010/main" val="3002555590"/>
      </p:ext>
    </p:extLst>
  </p:cSld>
  <p:clrMapOvr>
    <a:masterClrMapping/>
  </p:clrMapOvr>
  <p:transition spd="med" advClick="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12783" y="307685"/>
            <a:ext cx="5658344" cy="461665"/>
          </a:xfrm>
          <a:prstGeom prst="rect">
            <a:avLst/>
          </a:prstGeom>
          <a:noFill/>
        </p:spPr>
        <p:txBody>
          <a:bodyPr wrap="none" rtlCol="0">
            <a:spAutoFit/>
          </a:bodyPr>
          <a:lstStyle/>
          <a:p>
            <a:r>
              <a:rPr lang="es-ES" sz="2400" b="1" dirty="0" smtClean="0">
                <a:solidFill>
                  <a:srgbClr val="FF0000"/>
                </a:solidFill>
              </a:rPr>
              <a:t>APLICACIÓN ENCUESTA EMPRESAS</a:t>
            </a:r>
            <a:endParaRPr lang="es-ES" sz="2400" b="1" dirty="0">
              <a:solidFill>
                <a:srgbClr val="FF0000"/>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9963"/>
            <a:ext cx="5040560" cy="1802359"/>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52936"/>
            <a:ext cx="5065577" cy="3166029"/>
          </a:xfrm>
          <a:prstGeom prst="rect">
            <a:avLst/>
          </a:prstGeom>
          <a:noFill/>
          <a:ln>
            <a:noFill/>
          </a:ln>
        </p:spPr>
      </p:pic>
    </p:spTree>
    <p:extLst>
      <p:ext uri="{BB962C8B-B14F-4D97-AF65-F5344CB8AC3E}">
        <p14:creationId xmlns:p14="http://schemas.microsoft.com/office/powerpoint/2010/main" val="3887296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5536" y="908720"/>
            <a:ext cx="8496944" cy="369332"/>
          </a:xfrm>
          <a:prstGeom prst="rect">
            <a:avLst/>
          </a:prstGeom>
          <a:noFill/>
        </p:spPr>
        <p:txBody>
          <a:bodyPr wrap="square" rtlCol="0">
            <a:spAutoFit/>
          </a:bodyPr>
          <a:lstStyle/>
          <a:p>
            <a:pPr lvl="0"/>
            <a:r>
              <a:rPr lang="es-419" b="1" i="1" dirty="0" smtClean="0"/>
              <a:t>ANALISIS BIVARIADO: </a:t>
            </a:r>
            <a:r>
              <a:rPr lang="es-ES" b="1" i="1" dirty="0" smtClean="0"/>
              <a:t>Cruce</a:t>
            </a:r>
            <a:r>
              <a:rPr lang="es-419" b="1" i="1" dirty="0" smtClean="0"/>
              <a:t> de variables</a:t>
            </a:r>
            <a:endParaRPr lang="es-ES" dirty="0"/>
          </a:p>
        </p:txBody>
      </p:sp>
      <p:sp>
        <p:nvSpPr>
          <p:cNvPr id="11" name="CuadroTexto 10"/>
          <p:cNvSpPr txBox="1"/>
          <p:nvPr/>
        </p:nvSpPr>
        <p:spPr>
          <a:xfrm>
            <a:off x="1812783" y="307685"/>
            <a:ext cx="5596660" cy="461665"/>
          </a:xfrm>
          <a:prstGeom prst="rect">
            <a:avLst/>
          </a:prstGeom>
          <a:noFill/>
        </p:spPr>
        <p:txBody>
          <a:bodyPr wrap="none" rtlCol="0">
            <a:spAutoFit/>
          </a:bodyPr>
          <a:lstStyle/>
          <a:p>
            <a:r>
              <a:rPr lang="es-ES" sz="2400" b="1" dirty="0" smtClean="0">
                <a:solidFill>
                  <a:srgbClr val="FF0000"/>
                </a:solidFill>
              </a:rPr>
              <a:t>ENCUESTA APLICADA A EMPRESAS</a:t>
            </a:r>
            <a:endParaRPr lang="es-ES" sz="2400" b="1" dirty="0">
              <a:solidFill>
                <a:srgbClr val="FF0000"/>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704856" cy="4176464"/>
          </a:xfrm>
          <a:prstGeom prst="rect">
            <a:avLst/>
          </a:prstGeom>
          <a:noFill/>
          <a:ln>
            <a:noFill/>
          </a:ln>
        </p:spPr>
      </p:pic>
    </p:spTree>
    <p:extLst>
      <p:ext uri="{BB962C8B-B14F-4D97-AF65-F5344CB8AC3E}">
        <p14:creationId xmlns:p14="http://schemas.microsoft.com/office/powerpoint/2010/main" val="1184602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5536" y="908720"/>
            <a:ext cx="8496944" cy="369332"/>
          </a:xfrm>
          <a:prstGeom prst="rect">
            <a:avLst/>
          </a:prstGeom>
          <a:noFill/>
        </p:spPr>
        <p:txBody>
          <a:bodyPr wrap="square" rtlCol="0">
            <a:spAutoFit/>
          </a:bodyPr>
          <a:lstStyle/>
          <a:p>
            <a:pPr lvl="0"/>
            <a:r>
              <a:rPr lang="es-419" b="1" i="1" dirty="0" smtClean="0"/>
              <a:t>ANALISIS INFERENCIAL: Frecuencas observadas</a:t>
            </a:r>
            <a:endParaRPr lang="es-ES" dirty="0"/>
          </a:p>
        </p:txBody>
      </p:sp>
      <p:sp>
        <p:nvSpPr>
          <p:cNvPr id="11" name="CuadroTexto 10"/>
          <p:cNvSpPr txBox="1"/>
          <p:nvPr/>
        </p:nvSpPr>
        <p:spPr>
          <a:xfrm>
            <a:off x="1812783" y="307685"/>
            <a:ext cx="5813258" cy="461665"/>
          </a:xfrm>
          <a:prstGeom prst="rect">
            <a:avLst/>
          </a:prstGeom>
          <a:noFill/>
        </p:spPr>
        <p:txBody>
          <a:bodyPr wrap="none" rtlCol="0">
            <a:spAutoFit/>
          </a:bodyPr>
          <a:lstStyle/>
          <a:p>
            <a:r>
              <a:rPr lang="es-ES" sz="2400" b="1" dirty="0" smtClean="0">
                <a:solidFill>
                  <a:srgbClr val="FF0000"/>
                </a:solidFill>
              </a:rPr>
              <a:t>ENCUESTAS APLICADA A EMPRESAS</a:t>
            </a:r>
            <a:endParaRPr lang="es-ES" sz="2400" b="1" dirty="0">
              <a:solidFill>
                <a:srgbClr val="FF0000"/>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425226" y="1581288"/>
            <a:ext cx="8035206" cy="2999839"/>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425226" y="4884363"/>
            <a:ext cx="3282678" cy="1136925"/>
          </a:xfrm>
          <a:prstGeom prst="rect">
            <a:avLst/>
          </a:prstGeom>
          <a:noFill/>
          <a:ln>
            <a:noFill/>
          </a:ln>
        </p:spPr>
      </p:pic>
    </p:spTree>
    <p:extLst>
      <p:ext uri="{BB962C8B-B14F-4D97-AF65-F5344CB8AC3E}">
        <p14:creationId xmlns:p14="http://schemas.microsoft.com/office/powerpoint/2010/main" val="868451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95536" y="908720"/>
            <a:ext cx="8496944" cy="369332"/>
          </a:xfrm>
          <a:prstGeom prst="rect">
            <a:avLst/>
          </a:prstGeom>
          <a:noFill/>
        </p:spPr>
        <p:txBody>
          <a:bodyPr wrap="square" rtlCol="0">
            <a:spAutoFit/>
          </a:bodyPr>
          <a:lstStyle/>
          <a:p>
            <a:pPr lvl="0"/>
            <a:r>
              <a:rPr lang="es-419" b="1" i="1" dirty="0" smtClean="0"/>
              <a:t>ANALISIS INFERENCIAL: </a:t>
            </a:r>
            <a:r>
              <a:rPr lang="es-ES" b="1" i="1" dirty="0" smtClean="0"/>
              <a:t>Comprobación</a:t>
            </a:r>
            <a:r>
              <a:rPr lang="es-419" b="1" i="1" dirty="0" smtClean="0"/>
              <a:t> de Hipótesis</a:t>
            </a:r>
            <a:endParaRPr lang="es-ES" dirty="0"/>
          </a:p>
        </p:txBody>
      </p:sp>
      <p:sp>
        <p:nvSpPr>
          <p:cNvPr id="10" name="CuadroTexto 9"/>
          <p:cNvSpPr txBox="1"/>
          <p:nvPr/>
        </p:nvSpPr>
        <p:spPr>
          <a:xfrm>
            <a:off x="1812783" y="307685"/>
            <a:ext cx="5813258" cy="461665"/>
          </a:xfrm>
          <a:prstGeom prst="rect">
            <a:avLst/>
          </a:prstGeom>
          <a:noFill/>
        </p:spPr>
        <p:txBody>
          <a:bodyPr wrap="none" rtlCol="0">
            <a:spAutoFit/>
          </a:bodyPr>
          <a:lstStyle/>
          <a:p>
            <a:r>
              <a:rPr lang="es-ES" sz="2400" b="1" dirty="0" smtClean="0">
                <a:solidFill>
                  <a:srgbClr val="FF0000"/>
                </a:solidFill>
              </a:rPr>
              <a:t>ENCUESTAS APLICADA A EMPRESAS</a:t>
            </a:r>
            <a:endParaRPr lang="es-ES" sz="2400" b="1" dirty="0">
              <a:solidFill>
                <a:srgbClr val="FF0000"/>
              </a:solidFill>
            </a:endParaRPr>
          </a:p>
        </p:txBody>
      </p:sp>
      <p:sp>
        <p:nvSpPr>
          <p:cNvPr id="3" name="CuadroTexto 2"/>
          <p:cNvSpPr txBox="1"/>
          <p:nvPr/>
        </p:nvSpPr>
        <p:spPr>
          <a:xfrm>
            <a:off x="755576" y="1628800"/>
            <a:ext cx="7632848" cy="4154984"/>
          </a:xfrm>
          <a:prstGeom prst="rect">
            <a:avLst/>
          </a:prstGeom>
          <a:noFill/>
        </p:spPr>
        <p:txBody>
          <a:bodyPr wrap="square" rtlCol="0">
            <a:spAutoFit/>
          </a:bodyPr>
          <a:lstStyle/>
          <a:p>
            <a:pPr algn="just"/>
            <a:r>
              <a:rPr lang="es-ES" sz="2400" dirty="0"/>
              <a:t>Para tomar la decisión de aceptar las hipótesis se fundamenta en los datos del valor crítico de la prueba observada y el valor crítico de la tabla. Concluyendo en el siguiente análisis: El coeficiente de confianza es del 95%, de probabilidad, el nivel de significancia es de 5% (0.05); como resultado tenemos que: el valor crítico de la prueba observada es de 6,90 y el valor crítico de la tabla es 5,99; lo que quiere decir 6,90 &gt; 5,99; con esta ecuación se toma la decisión de rechazar la hipótesis nula y </a:t>
            </a:r>
            <a:r>
              <a:rPr lang="es-ES" sz="2400" dirty="0" smtClean="0"/>
              <a:t>de </a:t>
            </a:r>
            <a:r>
              <a:rPr lang="es-ES" sz="2400" dirty="0"/>
              <a:t>aceptar la hipótesis alternativa que dice: </a:t>
            </a:r>
          </a:p>
        </p:txBody>
      </p:sp>
    </p:spTree>
    <p:extLst>
      <p:ext uri="{BB962C8B-B14F-4D97-AF65-F5344CB8AC3E}">
        <p14:creationId xmlns:p14="http://schemas.microsoft.com/office/powerpoint/2010/main" val="1855692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95536" y="908720"/>
            <a:ext cx="8496944" cy="369332"/>
          </a:xfrm>
          <a:prstGeom prst="rect">
            <a:avLst/>
          </a:prstGeom>
          <a:noFill/>
        </p:spPr>
        <p:txBody>
          <a:bodyPr wrap="square" rtlCol="0">
            <a:spAutoFit/>
          </a:bodyPr>
          <a:lstStyle/>
          <a:p>
            <a:pPr lvl="0"/>
            <a:r>
              <a:rPr lang="es-419" b="1" i="1" dirty="0" smtClean="0"/>
              <a:t>ANALISIS INFERENCIAL: </a:t>
            </a:r>
            <a:r>
              <a:rPr lang="es-ES" b="1" i="1" dirty="0" smtClean="0"/>
              <a:t>Comprobación</a:t>
            </a:r>
            <a:r>
              <a:rPr lang="es-419" b="1" i="1" dirty="0" smtClean="0"/>
              <a:t> de Hipótesis</a:t>
            </a:r>
            <a:endParaRPr lang="es-ES" dirty="0"/>
          </a:p>
        </p:txBody>
      </p:sp>
      <p:sp>
        <p:nvSpPr>
          <p:cNvPr id="10" name="CuadroTexto 9"/>
          <p:cNvSpPr txBox="1"/>
          <p:nvPr/>
        </p:nvSpPr>
        <p:spPr>
          <a:xfrm>
            <a:off x="1812783" y="307685"/>
            <a:ext cx="6018442" cy="461665"/>
          </a:xfrm>
          <a:prstGeom prst="rect">
            <a:avLst/>
          </a:prstGeom>
          <a:noFill/>
        </p:spPr>
        <p:txBody>
          <a:bodyPr wrap="none" rtlCol="0">
            <a:spAutoFit/>
          </a:bodyPr>
          <a:lstStyle/>
          <a:p>
            <a:r>
              <a:rPr lang="es-ES" sz="2400" b="1" dirty="0" smtClean="0">
                <a:solidFill>
                  <a:srgbClr val="FF0000"/>
                </a:solidFill>
              </a:rPr>
              <a:t>ENCUESTAS APLICADA A EMPRESAS</a:t>
            </a:r>
            <a:endParaRPr lang="es-ES" sz="2400" b="1" dirty="0">
              <a:solidFill>
                <a:srgbClr val="FF0000"/>
              </a:solidFill>
            </a:endParaRPr>
          </a:p>
        </p:txBody>
      </p:sp>
      <p:pic>
        <p:nvPicPr>
          <p:cNvPr id="2" name="Imagen 1"/>
          <p:cNvPicPr>
            <a:picLocks noChangeAspect="1"/>
          </p:cNvPicPr>
          <p:nvPr/>
        </p:nvPicPr>
        <p:blipFill>
          <a:blip r:embed="rId2"/>
          <a:stretch>
            <a:fillRect/>
          </a:stretch>
        </p:blipFill>
        <p:spPr>
          <a:xfrm>
            <a:off x="4350592" y="1844824"/>
            <a:ext cx="4650631" cy="3988426"/>
          </a:xfrm>
          <a:prstGeom prst="rect">
            <a:avLst/>
          </a:prstGeom>
        </p:spPr>
      </p:pic>
      <p:sp>
        <p:nvSpPr>
          <p:cNvPr id="4" name="CuadroTexto 3"/>
          <p:cNvSpPr txBox="1"/>
          <p:nvPr/>
        </p:nvSpPr>
        <p:spPr>
          <a:xfrm>
            <a:off x="251520" y="2204864"/>
            <a:ext cx="4099072"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a:t>H</a:t>
            </a:r>
            <a:r>
              <a:rPr lang="es-ES" b="1" baseline="-25000" dirty="0"/>
              <a:t>1</a:t>
            </a:r>
            <a:r>
              <a:rPr lang="es-ES" b="1" dirty="0"/>
              <a:t>: </a:t>
            </a:r>
            <a:r>
              <a:rPr lang="es-ES" b="1" dirty="0" smtClean="0"/>
              <a:t>HIPÓTESIS ALTERNATIVA</a:t>
            </a:r>
          </a:p>
          <a:p>
            <a:endParaRPr lang="es-ES" dirty="0" smtClean="0"/>
          </a:p>
          <a:p>
            <a:r>
              <a:rPr lang="es-ES" dirty="0" smtClean="0"/>
              <a:t>El </a:t>
            </a:r>
            <a:r>
              <a:rPr lang="es-ES" dirty="0"/>
              <a:t>cierre de las PYMES del Cantón Quito, influye en el sistema económico por la generación de nuevos empleos y el incremento del nivel de </a:t>
            </a:r>
            <a:r>
              <a:rPr lang="es-ES" dirty="0" smtClean="0"/>
              <a:t>ingresos.</a:t>
            </a:r>
          </a:p>
          <a:p>
            <a:r>
              <a:rPr lang="es-ES" dirty="0"/>
              <a:t>La decisión de rechazar la hipótesis nula y aceptar la hipótesis alternativa </a:t>
            </a:r>
            <a:r>
              <a:rPr lang="es-ES" dirty="0" err="1" smtClean="0"/>
              <a:t>de</a:t>
            </a:r>
            <a:r>
              <a:rPr lang="es-ES" dirty="0" err="1" smtClean="0"/>
              <a:t>demuestra</a:t>
            </a:r>
            <a:r>
              <a:rPr lang="es-ES" dirty="0" smtClean="0"/>
              <a:t> </a:t>
            </a:r>
            <a:r>
              <a:rPr lang="es-ES" dirty="0"/>
              <a:t>en la siguiente gráfica</a:t>
            </a:r>
            <a:r>
              <a:rPr lang="es-ES" dirty="0" smtClean="0"/>
              <a:t>:</a:t>
            </a:r>
            <a:endParaRPr lang="es-ES" dirty="0"/>
          </a:p>
          <a:p>
            <a:endParaRPr lang="es-ES" dirty="0"/>
          </a:p>
        </p:txBody>
      </p:sp>
    </p:spTree>
    <p:extLst>
      <p:ext uri="{BB962C8B-B14F-4D97-AF65-F5344CB8AC3E}">
        <p14:creationId xmlns:p14="http://schemas.microsoft.com/office/powerpoint/2010/main" val="3089859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8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
            </a:r>
            <a:br>
              <a:rPr lang="es-EC" sz="48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br>
            <a:r>
              <a:rPr lang="es-EC" sz="48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CAPÍTULO </a:t>
            </a:r>
            <a:r>
              <a:rPr lang="es-EC" sz="4800" i="0" dirty="0">
                <a:ln w="22225">
                  <a:solidFill>
                    <a:schemeClr val="accent2"/>
                  </a:solidFill>
                  <a:prstDash val="solid"/>
                </a:ln>
                <a:solidFill>
                  <a:schemeClr val="accent2">
                    <a:lumMod val="40000"/>
                    <a:lumOff val="60000"/>
                  </a:schemeClr>
                </a:solidFill>
                <a:effectLst/>
                <a:latin typeface="Broadway" panose="04040905080B02020502" pitchFamily="82" charset="0"/>
              </a:rPr>
              <a:t>V</a:t>
            </a:r>
            <a:endParaRPr lang="es-ES" sz="4800" dirty="0"/>
          </a:p>
        </p:txBody>
      </p:sp>
      <p:sp>
        <p:nvSpPr>
          <p:cNvPr id="3" name="2 Marcador de contenido"/>
          <p:cNvSpPr>
            <a:spLocks noGrp="1"/>
          </p:cNvSpPr>
          <p:nvPr>
            <p:ph idx="1"/>
          </p:nvPr>
        </p:nvSpPr>
        <p:spPr/>
        <p:txBody>
          <a:bodyPr/>
          <a:lstStyle/>
          <a:p>
            <a:pPr marL="0" indent="0" algn="ctr">
              <a:buNone/>
            </a:pPr>
            <a:endParaRPr lang="es-EC" sz="4800" dirty="0" smtClean="0">
              <a:ln w="22225">
                <a:solidFill>
                  <a:schemeClr val="accent2"/>
                </a:solidFill>
                <a:prstDash val="solid"/>
              </a:ln>
              <a:solidFill>
                <a:schemeClr val="accent2">
                  <a:lumMod val="40000"/>
                  <a:lumOff val="60000"/>
                </a:schemeClr>
              </a:solidFill>
              <a:latin typeface="Broadway" panose="04040905080B02020502" pitchFamily="82" charset="0"/>
            </a:endParaRPr>
          </a:p>
          <a:p>
            <a:pPr marL="0" indent="0" algn="ctr">
              <a:buNone/>
            </a:pPr>
            <a:r>
              <a:rPr lang="es-EC" sz="4800" dirty="0" smtClean="0">
                <a:ln w="22225">
                  <a:solidFill>
                    <a:schemeClr val="accent2"/>
                  </a:solidFill>
                  <a:prstDash val="solid"/>
                </a:ln>
                <a:solidFill>
                  <a:schemeClr val="accent2">
                    <a:lumMod val="40000"/>
                    <a:lumOff val="60000"/>
                  </a:schemeClr>
                </a:solidFill>
                <a:latin typeface="Broadway" panose="04040905080B02020502" pitchFamily="82" charset="0"/>
              </a:rPr>
              <a:t>CONCLUSIONES Y RECOMENDACIONES</a:t>
            </a:r>
            <a:endParaRPr lang="es-ES" sz="4800" dirty="0"/>
          </a:p>
        </p:txBody>
      </p:sp>
    </p:spTree>
    <p:extLst>
      <p:ext uri="{BB962C8B-B14F-4D97-AF65-F5344CB8AC3E}">
        <p14:creationId xmlns:p14="http://schemas.microsoft.com/office/powerpoint/2010/main" val="1743532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FF0000"/>
                </a:solidFill>
                <a:latin typeface="Broadway" panose="04040905080B02020502" pitchFamily="82" charset="0"/>
              </a:rPr>
              <a:t>CONCLUSIONES </a:t>
            </a:r>
          </a:p>
        </p:txBody>
      </p:sp>
      <p:sp>
        <p:nvSpPr>
          <p:cNvPr id="5" name="Marcador de contenido 23"/>
          <p:cNvSpPr txBox="1">
            <a:spLocks/>
          </p:cNvSpPr>
          <p:nvPr/>
        </p:nvSpPr>
        <p:spPr>
          <a:xfrm>
            <a:off x="457794" y="1196752"/>
            <a:ext cx="8229006" cy="46805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dirty="0"/>
              <a:t>Las PYMES requieren de fuentes de financiamiento de crédito tales como Crédito Productivo Empresas / PYMES, capital de trabajo entre otros, para disponer de capital de trabajo, a fin de poner en marcha proyectos de innovación, crecimiento empresarial y dar sustentabilidad en el tiempo para generar empleo y divisas para que la economía sea dinámica y exista un flujo de dinero creciente</a:t>
            </a:r>
            <a:r>
              <a:rPr lang="es-EC" dirty="0" smtClean="0"/>
              <a:t>.</a:t>
            </a:r>
          </a:p>
          <a:p>
            <a:pPr algn="just"/>
            <a:r>
              <a:rPr lang="es-EC" dirty="0"/>
              <a:t>El resultado de la investigación describe que el cierre de las PYMES del Cantón Quito, influye en el sistema económico por la generación de nuevos empleos y el incremento del nivel de ingresos, se determinan una tendencia de que si afecta en un 90.4% ya que la PYMES contribuyen con la generación de empleo y la dinamizar la </a:t>
            </a:r>
            <a:r>
              <a:rPr lang="es-EC" dirty="0" smtClean="0"/>
              <a:t>economía.</a:t>
            </a:r>
            <a:endParaRPr lang="es-ES" dirty="0"/>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s-ES" sz="2800" b="0" i="0" u="none" strike="noStrike" kern="1200" cap="none" spc="0" normalizeH="0" baseline="0" noProof="0" dirty="0" smtClean="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3239928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FF0000"/>
                </a:solidFill>
                <a:latin typeface="Broadway" panose="04040905080B02020502" pitchFamily="82" charset="0"/>
              </a:rPr>
              <a:t>CONCLUSIONES </a:t>
            </a:r>
          </a:p>
        </p:txBody>
      </p:sp>
      <p:sp>
        <p:nvSpPr>
          <p:cNvPr id="5" name="Marcador de contenido 23"/>
          <p:cNvSpPr txBox="1">
            <a:spLocks/>
          </p:cNvSpPr>
          <p:nvPr/>
        </p:nvSpPr>
        <p:spPr>
          <a:xfrm>
            <a:off x="457794" y="1196752"/>
            <a:ext cx="8229006" cy="4680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dirty="0"/>
              <a:t>La carencia de planeación financiera y estratégica contribuye al cierre de PYMES, esta aseveración se fundamente, por cuanto el criterio de las personas encuestadas coinciden con este criterio, en el 78,1% se encuentra de acuerdo y el 20,5% está totalmente de acuerdo. Estos resultados nos demuestran que la mayor tendencia corresponde a las personas que están de acuerdo en que la falta de planeación financiera y estratégica contribuye al cierre de PYMES.</a:t>
            </a:r>
            <a:endParaRPr lang="es-ES" dirty="0"/>
          </a:p>
          <a:p>
            <a:pPr lvl="0" algn="just"/>
            <a:endParaRPr lang="es-ES" dirty="0"/>
          </a:p>
        </p:txBody>
      </p:sp>
    </p:spTree>
    <p:extLst>
      <p:ext uri="{BB962C8B-B14F-4D97-AF65-F5344CB8AC3E}">
        <p14:creationId xmlns:p14="http://schemas.microsoft.com/office/powerpoint/2010/main" val="413066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27584" y="2996952"/>
            <a:ext cx="7488832" cy="1754326"/>
          </a:xfrm>
          <a:prstGeom prst="rect">
            <a:avLst/>
          </a:prstGeom>
          <a:noFill/>
        </p:spPr>
        <p:txBody>
          <a:bodyPr wrap="square" lIns="91440" tIns="45720" rIns="91440" bIns="45720">
            <a:spAutoFit/>
          </a:bodyPr>
          <a:lstStyle/>
          <a:p>
            <a:pPr algn="ctr"/>
            <a:r>
              <a:rPr lang="es-ES" sz="5400" b="1" cap="none" spc="0" dirty="0" smtClean="0">
                <a:ln w="22225">
                  <a:solidFill>
                    <a:schemeClr val="accent2"/>
                  </a:solidFill>
                  <a:prstDash val="solid"/>
                </a:ln>
                <a:solidFill>
                  <a:srgbClr val="0070C0"/>
                </a:solidFill>
                <a:effectLst/>
              </a:rPr>
              <a:t>ASPECTOS GENERALES</a:t>
            </a:r>
            <a:endParaRPr lang="es-ES" sz="5400" b="1" cap="none" spc="0" dirty="0">
              <a:ln w="22225">
                <a:solidFill>
                  <a:schemeClr val="accent2"/>
                </a:solidFill>
                <a:prstDash val="solid"/>
              </a:ln>
              <a:solidFill>
                <a:srgbClr val="0070C0"/>
              </a:solidFill>
              <a:effectLst/>
            </a:endParaRPr>
          </a:p>
        </p:txBody>
      </p:sp>
      <p:sp>
        <p:nvSpPr>
          <p:cNvPr id="8" name="Rectángulo 7"/>
          <p:cNvSpPr/>
          <p:nvPr/>
        </p:nvSpPr>
        <p:spPr>
          <a:xfrm>
            <a:off x="2517592" y="1628800"/>
            <a:ext cx="4108817"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rgbClr val="0070C0"/>
                </a:solidFill>
                <a:effectLst/>
              </a:rPr>
              <a:t>CAPÍTULO I</a:t>
            </a:r>
            <a:endParaRPr lang="es-ES" sz="54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3833478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rgbClr val="FF0000"/>
                </a:solidFill>
                <a:latin typeface="Broadway" panose="04040905080B02020502" pitchFamily="82" charset="0"/>
              </a:rPr>
              <a:t>CONCLUSIONES </a:t>
            </a:r>
          </a:p>
        </p:txBody>
      </p:sp>
      <p:sp>
        <p:nvSpPr>
          <p:cNvPr id="5" name="Marcador de contenido 23"/>
          <p:cNvSpPr txBox="1">
            <a:spLocks/>
          </p:cNvSpPr>
          <p:nvPr/>
        </p:nvSpPr>
        <p:spPr>
          <a:xfrm>
            <a:off x="457794" y="1196752"/>
            <a:ext cx="8229006" cy="4680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dirty="0"/>
              <a:t>El promedio de vida de la PYMES se establece en el 55% se cierran en el primer año, el 75% se cierra en el rango de vida de tres años, el 80% llega a los 5 años de vida y el 90% de las empresas que sobreviven se cierran al cumplir 10 años de vida, en conclusión únicamente el 10% de las PYMES sobreviven; es decir el fracaso de las empresas se establece en un 90% de empresas que se liquidan en un rango de vida de 10 años.</a:t>
            </a:r>
            <a:endParaRPr lang="es-ES" dirty="0"/>
          </a:p>
        </p:txBody>
      </p:sp>
    </p:spTree>
    <p:extLst>
      <p:ext uri="{BB962C8B-B14F-4D97-AF65-F5344CB8AC3E}">
        <p14:creationId xmlns:p14="http://schemas.microsoft.com/office/powerpoint/2010/main" val="4227531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0000"/>
                </a:solidFill>
                <a:latin typeface="Broadway" panose="04040905080B02020502" pitchFamily="82" charset="0"/>
              </a:rPr>
              <a:t>RECOMENDACIONES </a:t>
            </a:r>
            <a:endParaRPr lang="es-EC" dirty="0">
              <a:solidFill>
                <a:srgbClr val="FF0000"/>
              </a:solidFill>
              <a:latin typeface="Broadway" panose="04040905080B02020502" pitchFamily="82" charset="0"/>
            </a:endParaRPr>
          </a:p>
        </p:txBody>
      </p:sp>
      <p:sp>
        <p:nvSpPr>
          <p:cNvPr id="5" name="Marcador de contenido 23"/>
          <p:cNvSpPr txBox="1">
            <a:spLocks/>
          </p:cNvSpPr>
          <p:nvPr/>
        </p:nvSpPr>
        <p:spPr>
          <a:xfrm>
            <a:off x="457794" y="1196752"/>
            <a:ext cx="8229006" cy="46805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dirty="0"/>
              <a:t>Generar estrategias de financiamiento impulsadas por el gobierno para garantizar mejores condiciones para el desarrollo de las PYMES, mediante la generación de políticas por parte del estado, que motiven a las Instituciones Financieras a diseñar e implementar, adecuados mecanismos que faciliten el acceso al financiamiento a los microempresarios, estableciendo plazos y tasas de interés más atractivas  y que se acoplen a la situación real de las Pymes, para permitir una mayor flexibilidad en el pago de las cuotas de los créditos de financiamiento y mejorar la  capacidad de pago.</a:t>
            </a:r>
            <a:endParaRPr lang="es-ES" dirty="0"/>
          </a:p>
          <a:p>
            <a:pPr lvl="0" algn="just"/>
            <a:r>
              <a:rPr lang="es-EC" dirty="0" smtClean="0"/>
              <a:t> Impulsar al Gobierno </a:t>
            </a:r>
            <a:r>
              <a:rPr lang="es-EC" dirty="0"/>
              <a:t>central </a:t>
            </a:r>
            <a:r>
              <a:rPr lang="es-EC" dirty="0" smtClean="0"/>
              <a:t>a </a:t>
            </a:r>
            <a:r>
              <a:rPr lang="es-EC" dirty="0"/>
              <a:t>ser el administrador de la economia del país, </a:t>
            </a:r>
            <a:r>
              <a:rPr lang="es-EC" dirty="0" smtClean="0"/>
              <a:t>para el </a:t>
            </a:r>
            <a:r>
              <a:rPr lang="es-EC" dirty="0"/>
              <a:t>desarrollo de las PYMES y su supervivencia a largo plazo, mediante políticas que contribuyan realmente a este objetivo, ya que la mayoría solo se queda en el papel y no llegan a ser implementadas realmente, quedándose solo en un discurso de campaña electoral. Este sector es una gran fuente de empleo en el país, si no se le presta atención ni apoyo se generan al corto plazo otros problemas sociales como son: el desempleo, la delincuencia y la afectación a la economia del país</a:t>
            </a:r>
            <a:r>
              <a:rPr lang="es-EC" dirty="0" smtClean="0"/>
              <a:t>.</a:t>
            </a:r>
            <a:endParaRPr kumimoji="0" lang="es-ES" sz="2800" b="0" i="0" u="none" strike="noStrike" kern="1200" cap="none" spc="0" normalizeH="0" baseline="0" noProof="0" dirty="0" smtClean="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390262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0000"/>
                </a:solidFill>
                <a:latin typeface="Broadway" panose="04040905080B02020502" pitchFamily="82" charset="0"/>
              </a:rPr>
              <a:t>RECOMENDACIONES </a:t>
            </a:r>
            <a:endParaRPr lang="es-EC" dirty="0">
              <a:solidFill>
                <a:srgbClr val="FF0000"/>
              </a:solidFill>
              <a:latin typeface="Broadway" panose="04040905080B02020502" pitchFamily="82" charset="0"/>
            </a:endParaRPr>
          </a:p>
        </p:txBody>
      </p:sp>
      <p:sp>
        <p:nvSpPr>
          <p:cNvPr id="5" name="Marcador de contenido 23"/>
          <p:cNvSpPr txBox="1">
            <a:spLocks/>
          </p:cNvSpPr>
          <p:nvPr/>
        </p:nvSpPr>
        <p:spPr>
          <a:xfrm>
            <a:off x="457794" y="1196752"/>
            <a:ext cx="8229006" cy="46805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dirty="0"/>
              <a:t>Generar estrategias de financiamiento impulsadas por el gobierno para garantizar mejores condiciones para el desarrollo de las PYMES, mediante la generación de políticas por parte del estado, que motiven a las Instituciones Financieras a diseñar e implementar, adecuados mecanismos que faciliten el acceso al financiamiento a los microempresarios, estableciendo plazos y tasas de interés más atractivas  y que se acoplen a la situación real de las Pymes, para permitir una mayor flexibilidad en el pago de las cuotas de los créditos de financiamiento y mejorar la  capacidad de pago.</a:t>
            </a:r>
            <a:endParaRPr lang="es-ES" dirty="0"/>
          </a:p>
          <a:p>
            <a:pPr lvl="0" algn="just"/>
            <a:r>
              <a:rPr lang="es-EC" dirty="0"/>
              <a:t>El Gobierno central al ser el administrador de la economia del país, debe impulsar el desarrollo de las PYMES y su supervivencia a largo plazo, mediante políticas que contribuyan realmente a este objetivo, ya que la mayoría solo se queda en el papel y no llegan a ser implementadas realmente, quedándose solo en un discurso de campaña electoral. Este sector es una gran fuente de empleo en el país, si no se le presta atención ni apoyo se generan al corto plazo otros problemas sociales como son: el desempleo, la delincuencia y la afectación a la economia del país</a:t>
            </a:r>
            <a:r>
              <a:rPr lang="es-EC" dirty="0" smtClean="0"/>
              <a:t>.</a:t>
            </a:r>
            <a:endParaRPr kumimoji="0" lang="es-ES" sz="2800" b="0" i="0" u="none" strike="noStrike" kern="1200" cap="none" spc="0" normalizeH="0" baseline="0" noProof="0" dirty="0" smtClean="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4387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0000"/>
                </a:solidFill>
                <a:latin typeface="Broadway" panose="04040905080B02020502" pitchFamily="82" charset="0"/>
              </a:rPr>
              <a:t>RECOMENDACIONES </a:t>
            </a:r>
            <a:endParaRPr lang="es-EC" dirty="0">
              <a:solidFill>
                <a:srgbClr val="FF0000"/>
              </a:solidFill>
              <a:latin typeface="Broadway" panose="04040905080B02020502" pitchFamily="82" charset="0"/>
            </a:endParaRPr>
          </a:p>
        </p:txBody>
      </p:sp>
      <p:sp>
        <p:nvSpPr>
          <p:cNvPr id="5" name="Marcador de contenido 23"/>
          <p:cNvSpPr txBox="1">
            <a:spLocks/>
          </p:cNvSpPr>
          <p:nvPr/>
        </p:nvSpPr>
        <p:spPr>
          <a:xfrm>
            <a:off x="457794" y="1196752"/>
            <a:ext cx="8229006" cy="46805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dirty="0"/>
              <a:t>Diseñar e implementar programas de capacitación. Implementación y seguimiento sobre planeación estratégica y financiera, que integren estrategias de educación, información y comunicación tanto de instituciones públicas como privadas con enfoque en el fortalecimiento microempresarial.</a:t>
            </a:r>
            <a:endParaRPr lang="es-ES" dirty="0"/>
          </a:p>
          <a:p>
            <a:pPr lvl="0" algn="just"/>
            <a:r>
              <a:rPr lang="es-EC" dirty="0"/>
              <a:t>De esta manera fomentar que los microempresarios obtengan conocimientos técnicos sobre estas ramas, para ponerlas en práctica, para que sus negocios se vuelvan más atractivos tanto para los clientes internos y externos, generar mayores ganancias, mejorar la imagen empresarial, buscar la innovación y la supervivencia a largo plazo. </a:t>
            </a:r>
            <a:endParaRPr lang="es-ES" dirty="0"/>
          </a:p>
        </p:txBody>
      </p:sp>
    </p:spTree>
    <p:extLst>
      <p:ext uri="{BB962C8B-B14F-4D97-AF65-F5344CB8AC3E}">
        <p14:creationId xmlns:p14="http://schemas.microsoft.com/office/powerpoint/2010/main" val="157514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0000"/>
                </a:solidFill>
                <a:latin typeface="Broadway" panose="04040905080B02020502" pitchFamily="82" charset="0"/>
              </a:rPr>
              <a:t>RECOMENDACIONES </a:t>
            </a:r>
            <a:endParaRPr lang="es-EC" dirty="0">
              <a:solidFill>
                <a:srgbClr val="FF0000"/>
              </a:solidFill>
              <a:latin typeface="Broadway" panose="04040905080B02020502" pitchFamily="82" charset="0"/>
            </a:endParaRPr>
          </a:p>
        </p:txBody>
      </p:sp>
      <p:sp>
        <p:nvSpPr>
          <p:cNvPr id="5" name="Marcador de contenido 23"/>
          <p:cNvSpPr txBox="1">
            <a:spLocks/>
          </p:cNvSpPr>
          <p:nvPr/>
        </p:nvSpPr>
        <p:spPr>
          <a:xfrm>
            <a:off x="457794" y="1196752"/>
            <a:ext cx="8229006" cy="46805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EC" dirty="0"/>
              <a:t>Al entregarle herramientas gerenciales y fomentar  el establecimiento de estructuras administrativas, se evitara que el microempresario siga cometiendo el error de ver a su negocio como algo solo familiar, más bien se generara conciencia que es su fuente de ingresos y debe administrarse de forma técnica para garantizar su supervivencia a largo plazo.</a:t>
            </a:r>
            <a:endParaRPr lang="es-ES" dirty="0"/>
          </a:p>
          <a:p>
            <a:pPr lvl="0" algn="just"/>
            <a:r>
              <a:rPr lang="es-EC" dirty="0"/>
              <a:t>Es necesario un mayor compromiso por parte del estado y de las instituciones públicas y privadas para que realicen alianzas interinstitucionales en favor del fortalecimiento microempresarial del país, ya que estás constituyen un papel muy importante en la economía local.</a:t>
            </a:r>
            <a:endParaRPr lang="es-ES" dirty="0"/>
          </a:p>
        </p:txBody>
      </p:sp>
    </p:spTree>
    <p:extLst>
      <p:ext uri="{BB962C8B-B14F-4D97-AF65-F5344CB8AC3E}">
        <p14:creationId xmlns:p14="http://schemas.microsoft.com/office/powerpoint/2010/main" val="916120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308362939"/>
              </p:ext>
            </p:extLst>
          </p:nvPr>
        </p:nvGraphicFramePr>
        <p:xfrm>
          <a:off x="485546" y="1268760"/>
          <a:ext cx="817290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86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dirty="0" smtClean="0">
                <a:latin typeface="Arial Black" panose="020B0A04020102020204" pitchFamily="34" charset="0"/>
              </a:rPr>
              <a:t>ASPECTOS GENERALES</a:t>
            </a:r>
            <a:endParaRPr lang="es-ES" sz="3000" dirty="0">
              <a:latin typeface="Arial Black" panose="020B0A04020102020204" pitchFamily="34" charset="0"/>
            </a:endParaRPr>
          </a:p>
        </p:txBody>
      </p:sp>
      <p:sp>
        <p:nvSpPr>
          <p:cNvPr id="3" name="CuadroTexto 2"/>
          <p:cNvSpPr txBox="1"/>
          <p:nvPr/>
        </p:nvSpPr>
        <p:spPr>
          <a:xfrm>
            <a:off x="3358944" y="1516722"/>
            <a:ext cx="2426113" cy="400110"/>
          </a:xfrm>
          <a:prstGeom prst="rect">
            <a:avLst/>
          </a:prstGeom>
          <a:noFill/>
        </p:spPr>
        <p:txBody>
          <a:bodyPr wrap="none" rtlCol="0">
            <a:spAutoFit/>
          </a:bodyPr>
          <a:lstStyle/>
          <a:p>
            <a:pPr algn="ctr"/>
            <a:r>
              <a:rPr lang="es-ES" sz="2000" dirty="0" smtClean="0">
                <a:solidFill>
                  <a:srgbClr val="0033CC"/>
                </a:solidFill>
                <a:latin typeface="Arial Black" panose="020B0A04020102020204" pitchFamily="34" charset="0"/>
              </a:rPr>
              <a:t>INTRODUCCIÓN</a:t>
            </a:r>
            <a:endParaRPr lang="es-ES" sz="2000" dirty="0">
              <a:solidFill>
                <a:srgbClr val="0033CC"/>
              </a:solidFill>
              <a:latin typeface="Arial Black" panose="020B0A04020102020204" pitchFamily="34" charset="0"/>
            </a:endParaRPr>
          </a:p>
        </p:txBody>
      </p:sp>
      <p:sp>
        <p:nvSpPr>
          <p:cNvPr id="2" name="CuadroTexto 1"/>
          <p:cNvSpPr txBox="1"/>
          <p:nvPr/>
        </p:nvSpPr>
        <p:spPr>
          <a:xfrm>
            <a:off x="755576" y="2405527"/>
            <a:ext cx="7759774" cy="3877985"/>
          </a:xfrm>
          <a:prstGeom prst="rect">
            <a:avLst/>
          </a:prstGeom>
          <a:noFill/>
        </p:spPr>
        <p:txBody>
          <a:bodyPr wrap="square" rtlCol="0">
            <a:spAutoFit/>
          </a:bodyPr>
          <a:lstStyle/>
          <a:p>
            <a:pPr algn="just"/>
            <a:r>
              <a:rPr lang="es-ES" sz="2400" dirty="0" smtClean="0"/>
              <a:t>En el Ecuador la dinámica del empleo se ha visto establecida por los microemprendimientos, los cuales se han especializado en </a:t>
            </a:r>
            <a:r>
              <a:rPr lang="es-ES" sz="2400" dirty="0"/>
              <a:t>comercio, servicios y actividades </a:t>
            </a:r>
            <a:r>
              <a:rPr lang="es-ES" sz="2400" dirty="0" smtClean="0"/>
              <a:t>industriales y tienen una participación en </a:t>
            </a:r>
            <a:r>
              <a:rPr lang="es-ES" sz="2400" dirty="0"/>
              <a:t>el </a:t>
            </a:r>
            <a:r>
              <a:rPr lang="es-ES" sz="2400" dirty="0" smtClean="0"/>
              <a:t>mercado por ser agentes generadoras </a:t>
            </a:r>
            <a:r>
              <a:rPr lang="es-ES" sz="2400" dirty="0"/>
              <a:t>de empleo</a:t>
            </a:r>
            <a:r>
              <a:rPr lang="es-ES" sz="2400" dirty="0" smtClean="0"/>
              <a:t>.</a:t>
            </a:r>
          </a:p>
          <a:p>
            <a:pPr algn="just"/>
            <a:r>
              <a:rPr lang="es-ES" sz="2400" dirty="0" smtClean="0"/>
              <a:t>El </a:t>
            </a:r>
            <a:r>
              <a:rPr lang="es-ES" sz="2400" dirty="0"/>
              <a:t>cierre de las </a:t>
            </a:r>
            <a:r>
              <a:rPr lang="es-ES" sz="2400" dirty="0" smtClean="0"/>
              <a:t>PYMES se viene dando por el bajo nivel de </a:t>
            </a:r>
            <a:r>
              <a:rPr lang="es-ES" sz="2400" dirty="0"/>
              <a:t>ingresos </a:t>
            </a:r>
            <a:r>
              <a:rPr lang="es-ES" sz="2400" dirty="0" smtClean="0"/>
              <a:t>los cuales no </a:t>
            </a:r>
            <a:r>
              <a:rPr lang="es-ES" sz="2400" dirty="0"/>
              <a:t>alcanzan a cubrir los costos de operación </a:t>
            </a:r>
            <a:r>
              <a:rPr lang="es-ES" sz="2400" dirty="0" smtClean="0"/>
              <a:t>y conlleva a una falta de liquidez.</a:t>
            </a:r>
          </a:p>
          <a:p>
            <a:pPr algn="just"/>
            <a:endParaRPr lang="es-ES" dirty="0"/>
          </a:p>
          <a:p>
            <a:pPr algn="ctr"/>
            <a:endParaRPr lang="es-ES" dirty="0" smtClean="0"/>
          </a:p>
          <a:p>
            <a:pPr algn="just"/>
            <a:endParaRPr lang="es-ES" dirty="0"/>
          </a:p>
        </p:txBody>
      </p:sp>
    </p:spTree>
    <p:extLst>
      <p:ext uri="{BB962C8B-B14F-4D97-AF65-F5344CB8AC3E}">
        <p14:creationId xmlns:p14="http://schemas.microsoft.com/office/powerpoint/2010/main" val="422140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dirty="0" smtClean="0">
                <a:latin typeface="Arial Black" panose="020B0A04020102020204" pitchFamily="34" charset="0"/>
              </a:rPr>
              <a:t>EL PROBLEMA DE INVESTIGACIÓN</a:t>
            </a:r>
            <a:endParaRPr lang="es-ES" sz="3000" dirty="0">
              <a:latin typeface="Arial Black" panose="020B0A04020102020204" pitchFamily="34" charset="0"/>
            </a:endParaRPr>
          </a:p>
        </p:txBody>
      </p:sp>
      <p:sp>
        <p:nvSpPr>
          <p:cNvPr id="4" name="Marcador de contenido 2"/>
          <p:cNvSpPr txBox="1">
            <a:spLocks/>
          </p:cNvSpPr>
          <p:nvPr/>
        </p:nvSpPr>
        <p:spPr>
          <a:xfrm>
            <a:off x="1079611" y="2420888"/>
            <a:ext cx="6984776" cy="302433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defRPr/>
            </a:pPr>
            <a:r>
              <a:rPr lang="es-ES" sz="2000" dirty="0" smtClean="0"/>
              <a:t>Las PYMES</a:t>
            </a:r>
            <a:r>
              <a:rPr lang="es-ES" sz="2000" dirty="0"/>
              <a:t>), tienen un campo de crecimiento limitado, por la carencia de políticas, económicas, sociales, ambientales que contribuyan a su crecimiento y desarrollo, por la falta de competitividad de las microempresas y medianas empresas no todas tienen acceso a internacionalizarse y ofertar sus productos y servicios a mercados </a:t>
            </a:r>
            <a:r>
              <a:rPr lang="es-ES" sz="2000" dirty="0" smtClean="0"/>
              <a:t>internacionales.</a:t>
            </a:r>
            <a:endParaRPr kumimoji="0" lang="es-ES"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CuadroTexto 2"/>
          <p:cNvSpPr txBox="1"/>
          <p:nvPr/>
        </p:nvSpPr>
        <p:spPr>
          <a:xfrm>
            <a:off x="2085742" y="1516722"/>
            <a:ext cx="4972515" cy="400110"/>
          </a:xfrm>
          <a:prstGeom prst="rect">
            <a:avLst/>
          </a:prstGeom>
          <a:noFill/>
        </p:spPr>
        <p:txBody>
          <a:bodyPr wrap="none" rtlCol="0">
            <a:spAutoFit/>
          </a:bodyPr>
          <a:lstStyle/>
          <a:p>
            <a:pPr algn="ctr"/>
            <a:r>
              <a:rPr lang="es-ES" sz="2000" dirty="0">
                <a:solidFill>
                  <a:srgbClr val="0033CC"/>
                </a:solidFill>
                <a:latin typeface="Arial Black" panose="020B0A04020102020204" pitchFamily="34" charset="0"/>
              </a:rPr>
              <a:t>PLANTEAMIENTO DEL PROBLEMA</a:t>
            </a:r>
          </a:p>
        </p:txBody>
      </p:sp>
    </p:spTree>
    <p:extLst>
      <p:ext uri="{BB962C8B-B14F-4D97-AF65-F5344CB8AC3E}">
        <p14:creationId xmlns:p14="http://schemas.microsoft.com/office/powerpoint/2010/main" val="238696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000" dirty="0" smtClean="0">
                <a:latin typeface="Arial Black" panose="020B0A04020102020204" pitchFamily="34" charset="0"/>
              </a:rPr>
              <a:t>EL PROBLEMA DE INVESTIGACIÓN</a:t>
            </a:r>
            <a:endParaRPr lang="es-ES" sz="3000" dirty="0">
              <a:latin typeface="Arial Black" panose="020B0A04020102020204" pitchFamily="34" charset="0"/>
            </a:endParaRPr>
          </a:p>
        </p:txBody>
      </p:sp>
      <p:sp>
        <p:nvSpPr>
          <p:cNvPr id="12" name="CuadroTexto 11"/>
          <p:cNvSpPr txBox="1"/>
          <p:nvPr/>
        </p:nvSpPr>
        <p:spPr>
          <a:xfrm>
            <a:off x="2256782" y="1490634"/>
            <a:ext cx="4630435" cy="400110"/>
          </a:xfrm>
          <a:prstGeom prst="rect">
            <a:avLst/>
          </a:prstGeom>
          <a:noFill/>
        </p:spPr>
        <p:txBody>
          <a:bodyPr wrap="none" rtlCol="0">
            <a:spAutoFit/>
          </a:bodyPr>
          <a:lstStyle/>
          <a:p>
            <a:r>
              <a:rPr lang="es-ES" sz="2000" dirty="0" smtClean="0">
                <a:solidFill>
                  <a:srgbClr val="FF0000"/>
                </a:solidFill>
                <a:latin typeface="Arial Black" panose="020B0A04020102020204" pitchFamily="34" charset="0"/>
              </a:rPr>
              <a:t>FORMULACIÓN DEL PROBLEMA</a:t>
            </a:r>
            <a:endParaRPr lang="es-ES" sz="2000" dirty="0">
              <a:solidFill>
                <a:srgbClr val="FF0000"/>
              </a:solidFill>
              <a:latin typeface="Arial Black" panose="020B0A04020102020204" pitchFamily="34" charset="0"/>
            </a:endParaRPr>
          </a:p>
        </p:txBody>
      </p:sp>
      <p:sp>
        <p:nvSpPr>
          <p:cNvPr id="16" name="Rectángulo 15"/>
          <p:cNvSpPr/>
          <p:nvPr/>
        </p:nvSpPr>
        <p:spPr>
          <a:xfrm>
            <a:off x="1043608" y="2492896"/>
            <a:ext cx="7056784" cy="2894185"/>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just"/>
            <a:r>
              <a:rPr lang="es-ES" sz="2400" dirty="0"/>
              <a:t>¿Las políticas gubernamentales de reactivación económica son la principal causa de la pérdida de competitividad, lo que provoca el cierre de las PYMES del Cantón Quito, Provincia de Pichincha” en el período 2014 - 2017?</a:t>
            </a:r>
          </a:p>
        </p:txBody>
      </p:sp>
    </p:spTree>
    <p:extLst>
      <p:ext uri="{BB962C8B-B14F-4D97-AF65-F5344CB8AC3E}">
        <p14:creationId xmlns:p14="http://schemas.microsoft.com/office/powerpoint/2010/main" val="3467731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000" dirty="0" smtClean="0">
                <a:latin typeface="Arial Black" panose="020B0A04020102020204" pitchFamily="34" charset="0"/>
              </a:rPr>
              <a:t>EL PROBLEMA DE INVESTIGACIÓN</a:t>
            </a:r>
            <a:endParaRPr lang="es-ES" sz="3000" dirty="0">
              <a:latin typeface="Arial Black" panose="020B0A04020102020204" pitchFamily="34" charset="0"/>
            </a:endParaRPr>
          </a:p>
        </p:txBody>
      </p:sp>
      <p:sp>
        <p:nvSpPr>
          <p:cNvPr id="12" name="CuadroTexto 11"/>
          <p:cNvSpPr txBox="1"/>
          <p:nvPr/>
        </p:nvSpPr>
        <p:spPr>
          <a:xfrm>
            <a:off x="3679526" y="1412776"/>
            <a:ext cx="1828578" cy="400110"/>
          </a:xfrm>
          <a:prstGeom prst="rect">
            <a:avLst/>
          </a:prstGeom>
          <a:noFill/>
        </p:spPr>
        <p:txBody>
          <a:bodyPr wrap="none" rtlCol="0">
            <a:spAutoFit/>
          </a:bodyPr>
          <a:lstStyle/>
          <a:p>
            <a:r>
              <a:rPr lang="es-ES" sz="2000" dirty="0" smtClean="0">
                <a:solidFill>
                  <a:srgbClr val="FF0000"/>
                </a:solidFill>
                <a:latin typeface="Arial Black" panose="020B0A04020102020204" pitchFamily="34" charset="0"/>
              </a:rPr>
              <a:t>OBJETIVOS</a:t>
            </a:r>
            <a:endParaRPr lang="es-ES" sz="2000" dirty="0">
              <a:solidFill>
                <a:srgbClr val="FF0000"/>
              </a:solidFill>
              <a:latin typeface="Arial Black" panose="020B0A04020102020204" pitchFamily="34" charset="0"/>
            </a:endParaRPr>
          </a:p>
        </p:txBody>
      </p:sp>
      <p:sp>
        <p:nvSpPr>
          <p:cNvPr id="7" name="Rectángulo 6"/>
          <p:cNvSpPr/>
          <p:nvPr/>
        </p:nvSpPr>
        <p:spPr>
          <a:xfrm>
            <a:off x="79126" y="2551837"/>
            <a:ext cx="3600400" cy="1754326"/>
          </a:xfrm>
          <a:prstGeom prst="rect">
            <a:avLst/>
          </a:prstGeom>
          <a:solidFill>
            <a:srgbClr val="FF0000"/>
          </a:solidFill>
          <a:ln>
            <a:solidFill>
              <a:srgbClr val="0033CC"/>
            </a:solidFill>
          </a:ln>
        </p:spPr>
        <p:txBody>
          <a:bodyPr wrap="square" lIns="91440" tIns="45720" rIns="91440" bIns="45720">
            <a:spAutoFit/>
          </a:bodyPr>
          <a:lstStyle/>
          <a:p>
            <a:pPr algn="ctr"/>
            <a:r>
              <a:rPr lang="es-ES" sz="5400" b="1" cap="none" spc="0" dirty="0">
                <a:ln w="6600">
                  <a:solidFill>
                    <a:schemeClr val="accent2"/>
                  </a:solidFill>
                  <a:prstDash val="solid"/>
                </a:ln>
                <a:solidFill>
                  <a:srgbClr val="FFFFFF"/>
                </a:solidFill>
                <a:latin typeface="Maiandra GD" panose="020E0502030308020204" pitchFamily="34" charset="0"/>
              </a:rPr>
              <a:t>OBJETIVO GENERAL</a:t>
            </a:r>
          </a:p>
        </p:txBody>
      </p:sp>
      <p:sp>
        <p:nvSpPr>
          <p:cNvPr id="9" name="Rectángulo 8"/>
          <p:cNvSpPr/>
          <p:nvPr/>
        </p:nvSpPr>
        <p:spPr>
          <a:xfrm>
            <a:off x="3995936" y="1988840"/>
            <a:ext cx="5040560" cy="3416320"/>
          </a:xfrm>
          <a:prstGeom prst="rect">
            <a:avLst/>
          </a:prstGeom>
        </p:spPr>
        <p:txBody>
          <a:bodyPr wrap="square">
            <a:spAutoFit/>
          </a:bodyPr>
          <a:lstStyle/>
          <a:p>
            <a:pPr algn="just"/>
            <a:r>
              <a:rPr lang="es-ES" sz="2400" dirty="0"/>
              <a:t>Determinar la causa del cierre de las pequeña y medianas empresas (PYMES) del Cantón Quito, mediante el análisis de supervivencia, estimación y características del tiempo de duración, para determinar los factores que contribuyen a la liquidación de las empresas.</a:t>
            </a:r>
          </a:p>
        </p:txBody>
      </p:sp>
    </p:spTree>
    <p:extLst>
      <p:ext uri="{BB962C8B-B14F-4D97-AF65-F5344CB8AC3E}">
        <p14:creationId xmlns:p14="http://schemas.microsoft.com/office/powerpoint/2010/main" val="1074833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000" dirty="0" smtClean="0">
                <a:latin typeface="Arial Black" panose="020B0A04020102020204" pitchFamily="34" charset="0"/>
              </a:rPr>
              <a:t>EL PROBLEMA DE INVESTIGACIÓN</a:t>
            </a:r>
            <a:endParaRPr lang="es-ES" sz="3000" dirty="0">
              <a:latin typeface="Arial Black" panose="020B0A04020102020204" pitchFamily="34" charset="0"/>
            </a:endParaRPr>
          </a:p>
        </p:txBody>
      </p:sp>
      <p:sp>
        <p:nvSpPr>
          <p:cNvPr id="12" name="CuadroTexto 11"/>
          <p:cNvSpPr txBox="1"/>
          <p:nvPr/>
        </p:nvSpPr>
        <p:spPr>
          <a:xfrm>
            <a:off x="3679526" y="1412776"/>
            <a:ext cx="1828578" cy="400110"/>
          </a:xfrm>
          <a:prstGeom prst="rect">
            <a:avLst/>
          </a:prstGeom>
          <a:noFill/>
        </p:spPr>
        <p:txBody>
          <a:bodyPr wrap="none" rtlCol="0">
            <a:spAutoFit/>
          </a:bodyPr>
          <a:lstStyle/>
          <a:p>
            <a:r>
              <a:rPr lang="es-ES" sz="2000" dirty="0" smtClean="0">
                <a:solidFill>
                  <a:srgbClr val="FF0000"/>
                </a:solidFill>
                <a:latin typeface="Arial Black" panose="020B0A04020102020204" pitchFamily="34" charset="0"/>
              </a:rPr>
              <a:t>OBJETIVOS</a:t>
            </a:r>
            <a:endParaRPr lang="es-ES" sz="2000" dirty="0">
              <a:solidFill>
                <a:srgbClr val="FF0000"/>
              </a:solidFill>
              <a:latin typeface="Arial Black" panose="020B0A04020102020204" pitchFamily="34" charset="0"/>
            </a:endParaRPr>
          </a:p>
        </p:txBody>
      </p:sp>
      <p:sp>
        <p:nvSpPr>
          <p:cNvPr id="7" name="Rectángulo 6"/>
          <p:cNvSpPr/>
          <p:nvPr/>
        </p:nvSpPr>
        <p:spPr>
          <a:xfrm>
            <a:off x="179512" y="3222287"/>
            <a:ext cx="3275856" cy="1323439"/>
          </a:xfrm>
          <a:prstGeom prst="rect">
            <a:avLst/>
          </a:prstGeom>
          <a:solidFill>
            <a:srgbClr val="FF0000"/>
          </a:solidFill>
        </p:spPr>
        <p:txBody>
          <a:bodyPr wrap="square" lIns="91440" tIns="45720" rIns="91440" bIns="45720">
            <a:spAutoFit/>
          </a:bodyPr>
          <a:lstStyle/>
          <a:p>
            <a:pPr algn="ctr"/>
            <a:r>
              <a:rPr lang="es-ES" sz="4000" b="1" cap="none" spc="0" dirty="0">
                <a:ln w="6600">
                  <a:solidFill>
                    <a:schemeClr val="accent2"/>
                  </a:solidFill>
                  <a:prstDash val="solid"/>
                </a:ln>
                <a:solidFill>
                  <a:srgbClr val="FFFFFF"/>
                </a:solidFill>
                <a:latin typeface="Maiandra GD" panose="020E0502030308020204" pitchFamily="34" charset="0"/>
              </a:rPr>
              <a:t>OBJETIVO </a:t>
            </a:r>
            <a:r>
              <a:rPr lang="es-ES" sz="4000" b="1" cap="none" spc="0" dirty="0" smtClean="0">
                <a:ln w="6600">
                  <a:solidFill>
                    <a:schemeClr val="accent2"/>
                  </a:solidFill>
                  <a:prstDash val="solid"/>
                </a:ln>
                <a:solidFill>
                  <a:srgbClr val="FFFFFF"/>
                </a:solidFill>
                <a:latin typeface="Maiandra GD" panose="020E0502030308020204" pitchFamily="34" charset="0"/>
              </a:rPr>
              <a:t>ESPECÍFICOS</a:t>
            </a:r>
            <a:endParaRPr lang="es-ES" sz="4000" b="1" cap="none" spc="0" dirty="0">
              <a:ln w="6600">
                <a:solidFill>
                  <a:schemeClr val="accent2"/>
                </a:solidFill>
                <a:prstDash val="solid"/>
              </a:ln>
              <a:solidFill>
                <a:srgbClr val="FFFFFF"/>
              </a:solidFill>
              <a:latin typeface="Maiandra GD" panose="020E0502030308020204" pitchFamily="34" charset="0"/>
            </a:endParaRPr>
          </a:p>
        </p:txBody>
      </p:sp>
      <p:sp>
        <p:nvSpPr>
          <p:cNvPr id="9" name="Rectángulo 8"/>
          <p:cNvSpPr/>
          <p:nvPr/>
        </p:nvSpPr>
        <p:spPr>
          <a:xfrm>
            <a:off x="3666354" y="1988840"/>
            <a:ext cx="5212954" cy="3970318"/>
          </a:xfrm>
          <a:prstGeom prst="rect">
            <a:avLst/>
          </a:prstGeom>
        </p:spPr>
        <p:txBody>
          <a:bodyPr wrap="square">
            <a:spAutoFit/>
          </a:bodyPr>
          <a:lstStyle/>
          <a:p>
            <a:pPr marL="342900" lvl="0" indent="-342900">
              <a:buFont typeface="+mj-lt"/>
              <a:buAutoNum type="alphaLcParenR"/>
            </a:pPr>
            <a:r>
              <a:rPr lang="es-EC" dirty="0"/>
              <a:t>Determinar el nivel de la competitividad de las PYMES en el Cantón Quito, Provincia de Pichincha”, para identificar las limitaciones y potencialidades.</a:t>
            </a:r>
            <a:endParaRPr lang="es-ES" dirty="0"/>
          </a:p>
          <a:p>
            <a:pPr marL="342900" lvl="0" indent="-342900">
              <a:buFont typeface="+mj-lt"/>
              <a:buAutoNum type="alphaLcParenR"/>
            </a:pPr>
            <a:r>
              <a:rPr lang="es-EC" dirty="0"/>
              <a:t>Analizar las políticas gubernamentales de reactivación económica que influyen negativamente en las PYMES.</a:t>
            </a:r>
            <a:endParaRPr lang="es-ES" dirty="0"/>
          </a:p>
          <a:p>
            <a:pPr marL="342900" lvl="0" indent="-342900">
              <a:buFont typeface="+mj-lt"/>
              <a:buAutoNum type="alphaLcParenR"/>
            </a:pPr>
            <a:r>
              <a:rPr lang="es-EC" dirty="0"/>
              <a:t>Determinar el análisis de supervivencia estimación y características del tiempo de duración de las PYMES, del Cantón Quito, Provincia de Pichincha, considerando variables económicas, políticas y sociales que enfrentan para identificar los problemas de gestión que sufren los empresarios.</a:t>
            </a:r>
            <a:endParaRPr lang="es-ES" dirty="0"/>
          </a:p>
        </p:txBody>
      </p:sp>
    </p:spTree>
    <p:extLst>
      <p:ext uri="{BB962C8B-B14F-4D97-AF65-F5344CB8AC3E}">
        <p14:creationId xmlns:p14="http://schemas.microsoft.com/office/powerpoint/2010/main" val="272196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33971" y="1052736"/>
            <a:ext cx="4676056" cy="1470025"/>
          </a:xfrm>
        </p:spPr>
        <p:txBody>
          <a:bodyPr/>
          <a:lstStyle/>
          <a:p>
            <a:pPr algn="ctr"/>
            <a:r>
              <a:rPr lang="es-EC" sz="4400" i="0" dirty="0">
                <a:ln w="22225">
                  <a:solidFill>
                    <a:schemeClr val="accent2"/>
                  </a:solidFill>
                  <a:prstDash val="solid"/>
                </a:ln>
                <a:solidFill>
                  <a:schemeClr val="accent2">
                    <a:lumMod val="40000"/>
                    <a:lumOff val="60000"/>
                  </a:schemeClr>
                </a:solidFill>
                <a:effectLst/>
                <a:latin typeface="Broadway" panose="04040905080B02020502" pitchFamily="82" charset="0"/>
              </a:rPr>
              <a:t>CAPÍTULO </a:t>
            </a:r>
            <a:r>
              <a:rPr lang="es-EC" sz="4400" i="0" dirty="0" smtClean="0">
                <a:ln w="22225">
                  <a:solidFill>
                    <a:schemeClr val="accent2"/>
                  </a:solidFill>
                  <a:prstDash val="solid"/>
                </a:ln>
                <a:solidFill>
                  <a:schemeClr val="accent2">
                    <a:lumMod val="40000"/>
                    <a:lumOff val="60000"/>
                  </a:schemeClr>
                </a:solidFill>
                <a:effectLst/>
                <a:latin typeface="Broadway" panose="04040905080B02020502" pitchFamily="82" charset="0"/>
              </a:rPr>
              <a:t>II</a:t>
            </a:r>
            <a:endParaRPr lang="es-EC" sz="4400" i="0" dirty="0">
              <a:ln w="22225">
                <a:solidFill>
                  <a:schemeClr val="accent2"/>
                </a:solidFill>
                <a:prstDash val="solid"/>
              </a:ln>
              <a:solidFill>
                <a:schemeClr val="accent2">
                  <a:lumMod val="40000"/>
                  <a:lumOff val="60000"/>
                </a:schemeClr>
              </a:solidFill>
              <a:effectLst/>
              <a:latin typeface="Broadway" panose="04040905080B02020502" pitchFamily="82" charset="0"/>
            </a:endParaRPr>
          </a:p>
        </p:txBody>
      </p:sp>
      <p:sp>
        <p:nvSpPr>
          <p:cNvPr id="4" name="3 Subtítulo"/>
          <p:cNvSpPr>
            <a:spLocks noGrp="1"/>
          </p:cNvSpPr>
          <p:nvPr>
            <p:ph type="subTitle" idx="1"/>
          </p:nvPr>
        </p:nvSpPr>
        <p:spPr>
          <a:xfrm>
            <a:off x="377422" y="2996952"/>
            <a:ext cx="8389155" cy="1440160"/>
          </a:xfrm>
        </p:spPr>
        <p:txBody>
          <a:bodyPr/>
          <a:lstStyle/>
          <a:p>
            <a:r>
              <a:rPr lang="es-EC" sz="4400" b="1" dirty="0" smtClean="0">
                <a:ln w="22225">
                  <a:solidFill>
                    <a:schemeClr val="accent2"/>
                  </a:solidFill>
                  <a:prstDash val="solid"/>
                </a:ln>
                <a:solidFill>
                  <a:schemeClr val="accent2">
                    <a:lumMod val="40000"/>
                    <a:lumOff val="60000"/>
                  </a:schemeClr>
                </a:solidFill>
                <a:latin typeface="Broadway" panose="04040905080B02020502" pitchFamily="82" charset="0"/>
              </a:rPr>
              <a:t>MARCO TEÓRICO</a:t>
            </a:r>
            <a:endParaRPr lang="es-EC" sz="4400" b="1" dirty="0">
              <a:ln w="22225">
                <a:solidFill>
                  <a:schemeClr val="accent2"/>
                </a:solidFill>
                <a:prstDash val="solid"/>
              </a:ln>
              <a:solidFill>
                <a:schemeClr val="accent2">
                  <a:lumMod val="40000"/>
                  <a:lumOff val="60000"/>
                </a:schemeClr>
              </a:solidFill>
              <a:latin typeface="Broadway" panose="04040905080B02020502" pitchFamily="82" charset="0"/>
            </a:endParaRPr>
          </a:p>
        </p:txBody>
      </p:sp>
    </p:spTree>
    <p:extLst>
      <p:ext uri="{BB962C8B-B14F-4D97-AF65-F5344CB8AC3E}">
        <p14:creationId xmlns:p14="http://schemas.microsoft.com/office/powerpoint/2010/main" val="1556018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5058</TotalTime>
  <Words>2342</Words>
  <Application>Microsoft Office PowerPoint</Application>
  <PresentationFormat>Presentación en pantalla (4:3)</PresentationFormat>
  <Paragraphs>131</Paragraphs>
  <Slides>35</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II</vt:lpstr>
      <vt:lpstr>Presentación de PowerPoint</vt:lpstr>
      <vt:lpstr>Presentación de PowerPoint</vt:lpstr>
      <vt:lpstr>MARCO CONTEXTUAL</vt:lpstr>
      <vt:lpstr>MARCO CONTEXTUAL</vt:lpstr>
      <vt:lpstr>MARCO CONTEXTUAL</vt:lpstr>
      <vt:lpstr>MARCO CONTEXTUAL</vt:lpstr>
      <vt:lpstr>MARCO CONTEXTUAL</vt:lpstr>
      <vt:lpstr>CAPÍTULO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CAPÍTULO V</vt:lpstr>
      <vt:lpstr>CONCLUSIONES </vt:lpstr>
      <vt:lpstr>CONCLUSIONES </vt:lpstr>
      <vt:lpstr>CONCLUSIONES </vt:lpstr>
      <vt:lpstr>RECOMENDACIONES </vt:lpstr>
      <vt:lpstr>RECOMENDACIONES </vt:lpstr>
      <vt:lpstr>RECOMENDACIONES </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Carmen Calderon</cp:lastModifiedBy>
  <cp:revision>232</cp:revision>
  <dcterms:created xsi:type="dcterms:W3CDTF">2017-04-17T23:09:38Z</dcterms:created>
  <dcterms:modified xsi:type="dcterms:W3CDTF">2019-02-08T03:38:38Z</dcterms:modified>
</cp:coreProperties>
</file>