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32" r:id="rId1"/>
  </p:sldMasterIdLst>
  <p:notesMasterIdLst>
    <p:notesMasterId r:id="rId61"/>
  </p:notesMasterIdLst>
  <p:handoutMasterIdLst>
    <p:handoutMasterId r:id="rId62"/>
  </p:handoutMasterIdLst>
  <p:sldIdLst>
    <p:sldId id="256" r:id="rId2"/>
    <p:sldId id="300" r:id="rId3"/>
    <p:sldId id="301" r:id="rId4"/>
    <p:sldId id="302" r:id="rId5"/>
    <p:sldId id="303" r:id="rId6"/>
    <p:sldId id="304" r:id="rId7"/>
    <p:sldId id="305" r:id="rId8"/>
    <p:sldId id="356" r:id="rId9"/>
    <p:sldId id="307" r:id="rId10"/>
    <p:sldId id="306" r:id="rId11"/>
    <p:sldId id="309" r:id="rId12"/>
    <p:sldId id="259" r:id="rId13"/>
    <p:sldId id="310" r:id="rId14"/>
    <p:sldId id="380" r:id="rId15"/>
    <p:sldId id="375" r:id="rId16"/>
    <p:sldId id="260" r:id="rId17"/>
    <p:sldId id="315" r:id="rId18"/>
    <p:sldId id="313" r:id="rId19"/>
    <p:sldId id="318" r:id="rId20"/>
    <p:sldId id="363" r:id="rId21"/>
    <p:sldId id="311" r:id="rId22"/>
    <p:sldId id="319" r:id="rId23"/>
    <p:sldId id="320" r:id="rId24"/>
    <p:sldId id="321" r:id="rId25"/>
    <p:sldId id="382" r:id="rId26"/>
    <p:sldId id="322" r:id="rId27"/>
    <p:sldId id="323" r:id="rId28"/>
    <p:sldId id="324" r:id="rId29"/>
    <p:sldId id="353" r:id="rId30"/>
    <p:sldId id="312" r:id="rId31"/>
    <p:sldId id="383" r:id="rId32"/>
    <p:sldId id="325" r:id="rId33"/>
    <p:sldId id="368" r:id="rId34"/>
    <p:sldId id="326" r:id="rId35"/>
    <p:sldId id="333" r:id="rId36"/>
    <p:sldId id="328" r:id="rId37"/>
    <p:sldId id="369" r:id="rId38"/>
    <p:sldId id="329" r:id="rId39"/>
    <p:sldId id="387" r:id="rId40"/>
    <p:sldId id="370" r:id="rId41"/>
    <p:sldId id="371" r:id="rId42"/>
    <p:sldId id="385" r:id="rId43"/>
    <p:sldId id="372" r:id="rId44"/>
    <p:sldId id="335" r:id="rId45"/>
    <p:sldId id="388" r:id="rId46"/>
    <p:sldId id="338" r:id="rId47"/>
    <p:sldId id="341" r:id="rId48"/>
    <p:sldId id="386" r:id="rId49"/>
    <p:sldId id="342" r:id="rId50"/>
    <p:sldId id="373" r:id="rId51"/>
    <p:sldId id="344" r:id="rId52"/>
    <p:sldId id="350" r:id="rId53"/>
    <p:sldId id="355" r:id="rId54"/>
    <p:sldId id="346" r:id="rId55"/>
    <p:sldId id="348" r:id="rId56"/>
    <p:sldId id="378" r:id="rId57"/>
    <p:sldId id="347" r:id="rId58"/>
    <p:sldId id="349" r:id="rId59"/>
    <p:sldId id="351" r:id="rId60"/>
  </p:sldIdLst>
  <p:sldSz cx="9144000" cy="6858000" type="screen4x3"/>
  <p:notesSz cx="9028113" cy="707707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a Bautista Vega" initials="VBV" lastIdx="1" clrIdx="0">
    <p:extLst>
      <p:ext uri="{19B8F6BF-5375-455C-9EA6-DF929625EA0E}">
        <p15:presenceInfo xmlns:p15="http://schemas.microsoft.com/office/powerpoint/2012/main" userId="b7de6e0254996e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4CB"/>
    <a:srgbClr val="77943B"/>
    <a:srgbClr val="B66D6B"/>
    <a:srgbClr val="FF2042"/>
    <a:srgbClr val="7C9A3E"/>
    <a:srgbClr val="DBD3D2"/>
    <a:srgbClr val="D9D1CF"/>
    <a:srgbClr val="D7D0CF"/>
    <a:srgbClr val="DED6D5"/>
    <a:srgbClr val="DCD4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83990" autoAdjust="0"/>
  </p:normalViewPr>
  <p:slideViewPr>
    <p:cSldViewPr>
      <p:cViewPr varScale="1">
        <p:scale>
          <a:sx n="54" d="100"/>
          <a:sy n="54" d="100"/>
        </p:scale>
        <p:origin x="1620" y="4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01T17:38:43.374"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9A2D64-57E5-4700-828F-FD03B87761CF}" type="doc">
      <dgm:prSet loTypeId="urn:microsoft.com/office/officeart/2005/8/layout/hierarchy2" loCatId="hierarchy" qsTypeId="urn:microsoft.com/office/officeart/2005/8/quickstyle/simple1" qsCatId="simple" csTypeId="urn:microsoft.com/office/officeart/2005/8/colors/accent0_2" csCatId="mainScheme" phldr="1"/>
      <dgm:spPr/>
      <dgm:t>
        <a:bodyPr/>
        <a:lstStyle/>
        <a:p>
          <a:endParaRPr lang="es-EC"/>
        </a:p>
      </dgm:t>
    </dgm:pt>
    <dgm:pt modelId="{69ED2076-62C8-4894-BFDA-7856BFCD3D38}">
      <dgm:prSet phldrT="[Text]"/>
      <dgm:spPr/>
      <dgm:t>
        <a:bodyPr/>
        <a:lstStyle/>
        <a:p>
          <a:r>
            <a:rPr lang="es-EC" dirty="0"/>
            <a:t>Países en desarrollo</a:t>
          </a:r>
        </a:p>
      </dgm:t>
    </dgm:pt>
    <dgm:pt modelId="{23F40A30-1344-4B67-901E-9DDCC6472C0F}" type="parTrans" cxnId="{49C68F8B-0562-48B7-85DB-33773E7D8583}">
      <dgm:prSet/>
      <dgm:spPr/>
      <dgm:t>
        <a:bodyPr/>
        <a:lstStyle/>
        <a:p>
          <a:endParaRPr lang="es-EC"/>
        </a:p>
      </dgm:t>
    </dgm:pt>
    <dgm:pt modelId="{A9B41C97-B207-4E7E-9E7E-8AF138A3632B}" type="sibTrans" cxnId="{49C68F8B-0562-48B7-85DB-33773E7D8583}">
      <dgm:prSet/>
      <dgm:spPr/>
      <dgm:t>
        <a:bodyPr/>
        <a:lstStyle/>
        <a:p>
          <a:endParaRPr lang="es-EC"/>
        </a:p>
      </dgm:t>
    </dgm:pt>
    <dgm:pt modelId="{03C4A8E6-CEA6-4AB2-9763-19B82CF4D78B}">
      <dgm:prSet phldrT="[Text]"/>
      <dgm:spPr/>
      <dgm:t>
        <a:bodyPr/>
        <a:lstStyle/>
        <a:p>
          <a:r>
            <a:rPr lang="es-EC" dirty="0"/>
            <a:t>Crecimiento de la población</a:t>
          </a:r>
        </a:p>
      </dgm:t>
    </dgm:pt>
    <dgm:pt modelId="{B7BCEB6F-3427-4268-85ED-8C5B0C60AD3F}" type="parTrans" cxnId="{5311EE19-AC69-4611-AE32-B197E289930F}">
      <dgm:prSet/>
      <dgm:spPr/>
      <dgm:t>
        <a:bodyPr/>
        <a:lstStyle/>
        <a:p>
          <a:endParaRPr lang="es-EC"/>
        </a:p>
      </dgm:t>
    </dgm:pt>
    <dgm:pt modelId="{A7BBDBB5-17F5-415D-B38E-19EA93A9C09C}" type="sibTrans" cxnId="{5311EE19-AC69-4611-AE32-B197E289930F}">
      <dgm:prSet/>
      <dgm:spPr/>
      <dgm:t>
        <a:bodyPr/>
        <a:lstStyle/>
        <a:p>
          <a:endParaRPr lang="es-EC"/>
        </a:p>
      </dgm:t>
    </dgm:pt>
    <dgm:pt modelId="{1D0869A1-EDE9-4C5F-B9D6-0476CFED6601}">
      <dgm:prSet phldrT="[Text]"/>
      <dgm:spPr/>
      <dgm:t>
        <a:bodyPr/>
        <a:lstStyle/>
        <a:p>
          <a:r>
            <a:rPr lang="es-EC" dirty="0"/>
            <a:t>Aumento en sus ingresos</a:t>
          </a:r>
        </a:p>
      </dgm:t>
    </dgm:pt>
    <dgm:pt modelId="{7CBB4997-0FDA-4347-B653-1705355BDD86}" type="parTrans" cxnId="{67BB9086-EAD8-433D-8942-FDD8918DED60}">
      <dgm:prSet/>
      <dgm:spPr/>
      <dgm:t>
        <a:bodyPr/>
        <a:lstStyle/>
        <a:p>
          <a:endParaRPr lang="es-EC"/>
        </a:p>
      </dgm:t>
    </dgm:pt>
    <dgm:pt modelId="{3E312D53-0704-4983-8C49-FB1C4745FC3A}" type="sibTrans" cxnId="{67BB9086-EAD8-433D-8942-FDD8918DED60}">
      <dgm:prSet/>
      <dgm:spPr/>
      <dgm:t>
        <a:bodyPr/>
        <a:lstStyle/>
        <a:p>
          <a:endParaRPr lang="es-EC"/>
        </a:p>
      </dgm:t>
    </dgm:pt>
    <dgm:pt modelId="{0F4738AF-A747-4A8D-B0F9-8455C0218DAF}" type="pres">
      <dgm:prSet presAssocID="{099A2D64-57E5-4700-828F-FD03B87761CF}" presName="diagram" presStyleCnt="0">
        <dgm:presLayoutVars>
          <dgm:chPref val="1"/>
          <dgm:dir/>
          <dgm:animOne val="branch"/>
          <dgm:animLvl val="lvl"/>
          <dgm:resizeHandles val="exact"/>
        </dgm:presLayoutVars>
      </dgm:prSet>
      <dgm:spPr/>
    </dgm:pt>
    <dgm:pt modelId="{2B070640-DDFE-4DC7-9611-9ACB0C426577}" type="pres">
      <dgm:prSet presAssocID="{69ED2076-62C8-4894-BFDA-7856BFCD3D38}" presName="root1" presStyleCnt="0"/>
      <dgm:spPr/>
    </dgm:pt>
    <dgm:pt modelId="{9E8BE5EF-849C-4611-AE67-377FC8AB8BB7}" type="pres">
      <dgm:prSet presAssocID="{69ED2076-62C8-4894-BFDA-7856BFCD3D38}" presName="LevelOneTextNode" presStyleLbl="node0" presStyleIdx="0" presStyleCnt="1">
        <dgm:presLayoutVars>
          <dgm:chPref val="3"/>
        </dgm:presLayoutVars>
      </dgm:prSet>
      <dgm:spPr/>
    </dgm:pt>
    <dgm:pt modelId="{630C4F52-CA6F-4A44-95DA-E5FF180BDCC7}" type="pres">
      <dgm:prSet presAssocID="{69ED2076-62C8-4894-BFDA-7856BFCD3D38}" presName="level2hierChild" presStyleCnt="0"/>
      <dgm:spPr/>
    </dgm:pt>
    <dgm:pt modelId="{C14871E2-FDF7-48E4-A63E-193E01F0913D}" type="pres">
      <dgm:prSet presAssocID="{B7BCEB6F-3427-4268-85ED-8C5B0C60AD3F}" presName="conn2-1" presStyleLbl="parChTrans1D2" presStyleIdx="0" presStyleCnt="2"/>
      <dgm:spPr/>
    </dgm:pt>
    <dgm:pt modelId="{F8686F7C-A259-4D55-858C-B800A39A5F1E}" type="pres">
      <dgm:prSet presAssocID="{B7BCEB6F-3427-4268-85ED-8C5B0C60AD3F}" presName="connTx" presStyleLbl="parChTrans1D2" presStyleIdx="0" presStyleCnt="2"/>
      <dgm:spPr/>
    </dgm:pt>
    <dgm:pt modelId="{706C5B43-A3E3-4BE9-A86A-86A18ACA07FB}" type="pres">
      <dgm:prSet presAssocID="{03C4A8E6-CEA6-4AB2-9763-19B82CF4D78B}" presName="root2" presStyleCnt="0"/>
      <dgm:spPr/>
    </dgm:pt>
    <dgm:pt modelId="{AA4A44EF-E50D-47FB-92A7-325D30D47C21}" type="pres">
      <dgm:prSet presAssocID="{03C4A8E6-CEA6-4AB2-9763-19B82CF4D78B}" presName="LevelTwoTextNode" presStyleLbl="node2" presStyleIdx="0" presStyleCnt="2">
        <dgm:presLayoutVars>
          <dgm:chPref val="3"/>
        </dgm:presLayoutVars>
      </dgm:prSet>
      <dgm:spPr/>
    </dgm:pt>
    <dgm:pt modelId="{3F39BF8E-BFA9-47FE-929D-03E0545CB61C}" type="pres">
      <dgm:prSet presAssocID="{03C4A8E6-CEA6-4AB2-9763-19B82CF4D78B}" presName="level3hierChild" presStyleCnt="0"/>
      <dgm:spPr/>
    </dgm:pt>
    <dgm:pt modelId="{B610443D-3CDF-4BCA-85AD-369574C5AA1C}" type="pres">
      <dgm:prSet presAssocID="{7CBB4997-0FDA-4347-B653-1705355BDD86}" presName="conn2-1" presStyleLbl="parChTrans1D2" presStyleIdx="1" presStyleCnt="2"/>
      <dgm:spPr/>
    </dgm:pt>
    <dgm:pt modelId="{3DAC8B59-34B1-4F83-BF39-936ED7A27C57}" type="pres">
      <dgm:prSet presAssocID="{7CBB4997-0FDA-4347-B653-1705355BDD86}" presName="connTx" presStyleLbl="parChTrans1D2" presStyleIdx="1" presStyleCnt="2"/>
      <dgm:spPr/>
    </dgm:pt>
    <dgm:pt modelId="{44E20D99-5C82-4B04-A20A-EF92B1D544DC}" type="pres">
      <dgm:prSet presAssocID="{1D0869A1-EDE9-4C5F-B9D6-0476CFED6601}" presName="root2" presStyleCnt="0"/>
      <dgm:spPr/>
    </dgm:pt>
    <dgm:pt modelId="{FCA631C2-68E2-48B0-802E-9071D55926F3}" type="pres">
      <dgm:prSet presAssocID="{1D0869A1-EDE9-4C5F-B9D6-0476CFED6601}" presName="LevelTwoTextNode" presStyleLbl="node2" presStyleIdx="1" presStyleCnt="2">
        <dgm:presLayoutVars>
          <dgm:chPref val="3"/>
        </dgm:presLayoutVars>
      </dgm:prSet>
      <dgm:spPr/>
    </dgm:pt>
    <dgm:pt modelId="{A55D944F-A1B8-4A6F-B6CC-7E8A68CE3F51}" type="pres">
      <dgm:prSet presAssocID="{1D0869A1-EDE9-4C5F-B9D6-0476CFED6601}" presName="level3hierChild" presStyleCnt="0"/>
      <dgm:spPr/>
    </dgm:pt>
  </dgm:ptLst>
  <dgm:cxnLst>
    <dgm:cxn modelId="{45C18109-5E22-4D78-AB64-1022203B31FA}" type="presOf" srcId="{7CBB4997-0FDA-4347-B653-1705355BDD86}" destId="{B610443D-3CDF-4BCA-85AD-369574C5AA1C}" srcOrd="0" destOrd="0" presId="urn:microsoft.com/office/officeart/2005/8/layout/hierarchy2"/>
    <dgm:cxn modelId="{916DF611-9221-49CA-9A68-B0FA02530134}" type="presOf" srcId="{B7BCEB6F-3427-4268-85ED-8C5B0C60AD3F}" destId="{F8686F7C-A259-4D55-858C-B800A39A5F1E}" srcOrd="1" destOrd="0" presId="urn:microsoft.com/office/officeart/2005/8/layout/hierarchy2"/>
    <dgm:cxn modelId="{5311EE19-AC69-4611-AE32-B197E289930F}" srcId="{69ED2076-62C8-4894-BFDA-7856BFCD3D38}" destId="{03C4A8E6-CEA6-4AB2-9763-19B82CF4D78B}" srcOrd="0" destOrd="0" parTransId="{B7BCEB6F-3427-4268-85ED-8C5B0C60AD3F}" sibTransId="{A7BBDBB5-17F5-415D-B38E-19EA93A9C09C}"/>
    <dgm:cxn modelId="{EB1D9A47-75F1-4333-BDC7-C37BB08DDAD1}" type="presOf" srcId="{099A2D64-57E5-4700-828F-FD03B87761CF}" destId="{0F4738AF-A747-4A8D-B0F9-8455C0218DAF}" srcOrd="0" destOrd="0" presId="urn:microsoft.com/office/officeart/2005/8/layout/hierarchy2"/>
    <dgm:cxn modelId="{5FCE856E-54AB-4646-AAF0-798B2859E277}" type="presOf" srcId="{03C4A8E6-CEA6-4AB2-9763-19B82CF4D78B}" destId="{AA4A44EF-E50D-47FB-92A7-325D30D47C21}" srcOrd="0" destOrd="0" presId="urn:microsoft.com/office/officeart/2005/8/layout/hierarchy2"/>
    <dgm:cxn modelId="{160F3453-F013-41D1-8A23-6012B4321856}" type="presOf" srcId="{B7BCEB6F-3427-4268-85ED-8C5B0C60AD3F}" destId="{C14871E2-FDF7-48E4-A63E-193E01F0913D}" srcOrd="0" destOrd="0" presId="urn:microsoft.com/office/officeart/2005/8/layout/hierarchy2"/>
    <dgm:cxn modelId="{F0ABB980-DEED-4038-8701-936490482817}" type="presOf" srcId="{7CBB4997-0FDA-4347-B653-1705355BDD86}" destId="{3DAC8B59-34B1-4F83-BF39-936ED7A27C57}" srcOrd="1" destOrd="0" presId="urn:microsoft.com/office/officeart/2005/8/layout/hierarchy2"/>
    <dgm:cxn modelId="{67BB9086-EAD8-433D-8942-FDD8918DED60}" srcId="{69ED2076-62C8-4894-BFDA-7856BFCD3D38}" destId="{1D0869A1-EDE9-4C5F-B9D6-0476CFED6601}" srcOrd="1" destOrd="0" parTransId="{7CBB4997-0FDA-4347-B653-1705355BDD86}" sibTransId="{3E312D53-0704-4983-8C49-FB1C4745FC3A}"/>
    <dgm:cxn modelId="{49C68F8B-0562-48B7-85DB-33773E7D8583}" srcId="{099A2D64-57E5-4700-828F-FD03B87761CF}" destId="{69ED2076-62C8-4894-BFDA-7856BFCD3D38}" srcOrd="0" destOrd="0" parTransId="{23F40A30-1344-4B67-901E-9DDCC6472C0F}" sibTransId="{A9B41C97-B207-4E7E-9E7E-8AF138A3632B}"/>
    <dgm:cxn modelId="{43F035A8-8CA9-4D27-9958-89E1E6103743}" type="presOf" srcId="{1D0869A1-EDE9-4C5F-B9D6-0476CFED6601}" destId="{FCA631C2-68E2-48B0-802E-9071D55926F3}" srcOrd="0" destOrd="0" presId="urn:microsoft.com/office/officeart/2005/8/layout/hierarchy2"/>
    <dgm:cxn modelId="{82512EC2-3A34-442E-BC09-FB77E579E41C}" type="presOf" srcId="{69ED2076-62C8-4894-BFDA-7856BFCD3D38}" destId="{9E8BE5EF-849C-4611-AE67-377FC8AB8BB7}" srcOrd="0" destOrd="0" presId="urn:microsoft.com/office/officeart/2005/8/layout/hierarchy2"/>
    <dgm:cxn modelId="{63F2AD54-87E0-43C0-B63A-E2D464A6F3F1}" type="presParOf" srcId="{0F4738AF-A747-4A8D-B0F9-8455C0218DAF}" destId="{2B070640-DDFE-4DC7-9611-9ACB0C426577}" srcOrd="0" destOrd="0" presId="urn:microsoft.com/office/officeart/2005/8/layout/hierarchy2"/>
    <dgm:cxn modelId="{840318EB-DA80-498A-818F-1148A1EE3CCC}" type="presParOf" srcId="{2B070640-DDFE-4DC7-9611-9ACB0C426577}" destId="{9E8BE5EF-849C-4611-AE67-377FC8AB8BB7}" srcOrd="0" destOrd="0" presId="urn:microsoft.com/office/officeart/2005/8/layout/hierarchy2"/>
    <dgm:cxn modelId="{ABDAA9C7-0CC6-46D8-81FD-80491A6BD169}" type="presParOf" srcId="{2B070640-DDFE-4DC7-9611-9ACB0C426577}" destId="{630C4F52-CA6F-4A44-95DA-E5FF180BDCC7}" srcOrd="1" destOrd="0" presId="urn:microsoft.com/office/officeart/2005/8/layout/hierarchy2"/>
    <dgm:cxn modelId="{F74A732D-44A1-409E-AD7C-AFAF790E2110}" type="presParOf" srcId="{630C4F52-CA6F-4A44-95DA-E5FF180BDCC7}" destId="{C14871E2-FDF7-48E4-A63E-193E01F0913D}" srcOrd="0" destOrd="0" presId="urn:microsoft.com/office/officeart/2005/8/layout/hierarchy2"/>
    <dgm:cxn modelId="{DC0E537F-93B1-4897-8EFF-BEA17D5BE081}" type="presParOf" srcId="{C14871E2-FDF7-48E4-A63E-193E01F0913D}" destId="{F8686F7C-A259-4D55-858C-B800A39A5F1E}" srcOrd="0" destOrd="0" presId="urn:microsoft.com/office/officeart/2005/8/layout/hierarchy2"/>
    <dgm:cxn modelId="{4FAC8E1C-BB7C-4EE8-964B-8330E15F5DF2}" type="presParOf" srcId="{630C4F52-CA6F-4A44-95DA-E5FF180BDCC7}" destId="{706C5B43-A3E3-4BE9-A86A-86A18ACA07FB}" srcOrd="1" destOrd="0" presId="urn:microsoft.com/office/officeart/2005/8/layout/hierarchy2"/>
    <dgm:cxn modelId="{07993747-96BC-4F78-B493-9507DB648428}" type="presParOf" srcId="{706C5B43-A3E3-4BE9-A86A-86A18ACA07FB}" destId="{AA4A44EF-E50D-47FB-92A7-325D30D47C21}" srcOrd="0" destOrd="0" presId="urn:microsoft.com/office/officeart/2005/8/layout/hierarchy2"/>
    <dgm:cxn modelId="{6D2D3E58-A5C2-4C62-8C43-088AE76EDF78}" type="presParOf" srcId="{706C5B43-A3E3-4BE9-A86A-86A18ACA07FB}" destId="{3F39BF8E-BFA9-47FE-929D-03E0545CB61C}" srcOrd="1" destOrd="0" presId="urn:microsoft.com/office/officeart/2005/8/layout/hierarchy2"/>
    <dgm:cxn modelId="{1430F1F4-9D3E-4D05-8DE9-F83211D469DF}" type="presParOf" srcId="{630C4F52-CA6F-4A44-95DA-E5FF180BDCC7}" destId="{B610443D-3CDF-4BCA-85AD-369574C5AA1C}" srcOrd="2" destOrd="0" presId="urn:microsoft.com/office/officeart/2005/8/layout/hierarchy2"/>
    <dgm:cxn modelId="{A14DC46C-ED12-4F60-A736-39DA7086FC2A}" type="presParOf" srcId="{B610443D-3CDF-4BCA-85AD-369574C5AA1C}" destId="{3DAC8B59-34B1-4F83-BF39-936ED7A27C57}" srcOrd="0" destOrd="0" presId="urn:microsoft.com/office/officeart/2005/8/layout/hierarchy2"/>
    <dgm:cxn modelId="{A6AE2834-60F9-48D7-ADB4-1EAEC79BBA79}" type="presParOf" srcId="{630C4F52-CA6F-4A44-95DA-E5FF180BDCC7}" destId="{44E20D99-5C82-4B04-A20A-EF92B1D544DC}" srcOrd="3" destOrd="0" presId="urn:microsoft.com/office/officeart/2005/8/layout/hierarchy2"/>
    <dgm:cxn modelId="{BC8C2D27-409E-4598-B432-597B59960014}" type="presParOf" srcId="{44E20D99-5C82-4B04-A20A-EF92B1D544DC}" destId="{FCA631C2-68E2-48B0-802E-9071D55926F3}" srcOrd="0" destOrd="0" presId="urn:microsoft.com/office/officeart/2005/8/layout/hierarchy2"/>
    <dgm:cxn modelId="{D4894791-F2E3-47A3-9E9F-F7DC056B9944}" type="presParOf" srcId="{44E20D99-5C82-4B04-A20A-EF92B1D544DC}" destId="{A55D944F-A1B8-4A6F-B6CC-7E8A68CE3F51}"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7F4464-2E01-4863-85D3-260E87BB5262}" type="doc">
      <dgm:prSet loTypeId="urn:microsoft.com/office/officeart/2005/8/layout/process2" loCatId="process" qsTypeId="urn:microsoft.com/office/officeart/2005/8/quickstyle/simple1" qsCatId="simple" csTypeId="urn:microsoft.com/office/officeart/2005/8/colors/accent4_1" csCatId="accent4" phldr="1"/>
      <dgm:spPr/>
      <dgm:t>
        <a:bodyPr/>
        <a:lstStyle/>
        <a:p>
          <a:endParaRPr lang="es-EC"/>
        </a:p>
      </dgm:t>
    </dgm:pt>
    <dgm:pt modelId="{8BBC22A3-A33E-4768-A410-8549ADB186C2}">
      <dgm:prSet phldrT="[Text]" custT="1"/>
      <dgm:spPr/>
      <dgm:t>
        <a:bodyPr/>
        <a:lstStyle/>
        <a:p>
          <a:r>
            <a:rPr lang="es-EC" sz="1200" dirty="0"/>
            <a:t>Digestión enzimática</a:t>
          </a:r>
        </a:p>
      </dgm:t>
    </dgm:pt>
    <dgm:pt modelId="{A378846E-69FF-417A-A4A4-848388C52430}" type="parTrans" cxnId="{C0DF8CB2-7F8B-45EC-A4CC-54DEB9E793D4}">
      <dgm:prSet/>
      <dgm:spPr/>
      <dgm:t>
        <a:bodyPr/>
        <a:lstStyle/>
        <a:p>
          <a:endParaRPr lang="es-EC" sz="1600"/>
        </a:p>
      </dgm:t>
    </dgm:pt>
    <dgm:pt modelId="{930EF657-3951-4DD8-8ADF-327AD6EBB9FC}" type="sibTrans" cxnId="{C0DF8CB2-7F8B-45EC-A4CC-54DEB9E793D4}">
      <dgm:prSet custT="1"/>
      <dgm:spPr/>
      <dgm:t>
        <a:bodyPr/>
        <a:lstStyle/>
        <a:p>
          <a:endParaRPr lang="es-EC" sz="1400"/>
        </a:p>
      </dgm:t>
    </dgm:pt>
    <dgm:pt modelId="{E5E330DE-F98A-45C4-943E-86EE0D84B30D}">
      <dgm:prSet phldrT="[Text]" custT="1"/>
      <dgm:spPr/>
      <dgm:t>
        <a:bodyPr/>
        <a:lstStyle/>
        <a:p>
          <a:r>
            <a:rPr lang="en-US" sz="1200" dirty="0" err="1"/>
            <a:t>Extracci</a:t>
          </a:r>
          <a:r>
            <a:rPr lang="es-EC" sz="1200" dirty="0"/>
            <a:t>ón de bandas</a:t>
          </a:r>
        </a:p>
        <a:p>
          <a:r>
            <a:rPr lang="es-EC" sz="12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Thermo Scientific™ GeneJET Gel Extraction Kit</a:t>
          </a:r>
          <a:endParaRPr lang="es-EC" sz="1200" dirty="0">
            <a:solidFill>
              <a:schemeClr val="bg2">
                <a:lumMod val="75000"/>
              </a:schemeClr>
            </a:solidFill>
          </a:endParaRPr>
        </a:p>
      </dgm:t>
    </dgm:pt>
    <dgm:pt modelId="{D18AC2A5-B043-4812-9330-35257AF7D001}" type="parTrans" cxnId="{56A0DD8F-118F-470B-97BD-D5134F6835B7}">
      <dgm:prSet/>
      <dgm:spPr/>
      <dgm:t>
        <a:bodyPr/>
        <a:lstStyle/>
        <a:p>
          <a:endParaRPr lang="es-EC" sz="1600"/>
        </a:p>
      </dgm:t>
    </dgm:pt>
    <dgm:pt modelId="{F486A0E9-9C7C-4B5A-9D3A-3171FE27B8BF}" type="sibTrans" cxnId="{56A0DD8F-118F-470B-97BD-D5134F6835B7}">
      <dgm:prSet custT="1"/>
      <dgm:spPr/>
      <dgm:t>
        <a:bodyPr/>
        <a:lstStyle/>
        <a:p>
          <a:endParaRPr lang="es-EC" sz="1400"/>
        </a:p>
      </dgm:t>
    </dgm:pt>
    <dgm:pt modelId="{8B9AD1A6-7CD8-4399-909C-059E1C28E559}">
      <dgm:prSet phldrT="[Text]" custT="1"/>
      <dgm:spPr/>
      <dgm:t>
        <a:bodyPr/>
        <a:lstStyle/>
        <a:p>
          <a:r>
            <a:rPr lang="es-EC" sz="1200" dirty="0"/>
            <a:t>Ligación</a:t>
          </a:r>
        </a:p>
      </dgm:t>
    </dgm:pt>
    <dgm:pt modelId="{BC520845-E639-4B20-9B3F-17A3F372AC6E}" type="parTrans" cxnId="{B1E136B9-319E-495E-8EF9-196458D89C97}">
      <dgm:prSet/>
      <dgm:spPr/>
      <dgm:t>
        <a:bodyPr/>
        <a:lstStyle/>
        <a:p>
          <a:endParaRPr lang="es-EC" sz="1600"/>
        </a:p>
      </dgm:t>
    </dgm:pt>
    <dgm:pt modelId="{4EB27A11-6CBA-433D-8B87-5F3809A4C33B}" type="sibTrans" cxnId="{B1E136B9-319E-495E-8EF9-196458D89C97}">
      <dgm:prSet/>
      <dgm:spPr/>
      <dgm:t>
        <a:bodyPr/>
        <a:lstStyle/>
        <a:p>
          <a:endParaRPr lang="es-EC" sz="1600"/>
        </a:p>
      </dgm:t>
    </dgm:pt>
    <dgm:pt modelId="{BA0AB8A0-1008-44CD-9453-1BAE60221B22}" type="pres">
      <dgm:prSet presAssocID="{BE7F4464-2E01-4863-85D3-260E87BB5262}" presName="linearFlow" presStyleCnt="0">
        <dgm:presLayoutVars>
          <dgm:resizeHandles val="exact"/>
        </dgm:presLayoutVars>
      </dgm:prSet>
      <dgm:spPr/>
    </dgm:pt>
    <dgm:pt modelId="{D231FADC-885D-48E7-9FF3-FB085469BE3A}" type="pres">
      <dgm:prSet presAssocID="{8BBC22A3-A33E-4768-A410-8549ADB186C2}" presName="node" presStyleLbl="node1" presStyleIdx="0" presStyleCnt="3" custScaleX="61718" custLinFactNeighborX="1305" custLinFactNeighborY="-12730">
        <dgm:presLayoutVars>
          <dgm:bulletEnabled val="1"/>
        </dgm:presLayoutVars>
      </dgm:prSet>
      <dgm:spPr/>
    </dgm:pt>
    <dgm:pt modelId="{CCCC647E-6246-49E9-B328-BEC52C7EA2E8}" type="pres">
      <dgm:prSet presAssocID="{930EF657-3951-4DD8-8ADF-327AD6EBB9FC}" presName="sibTrans" presStyleLbl="sibTrans2D1" presStyleIdx="0" presStyleCnt="2"/>
      <dgm:spPr/>
    </dgm:pt>
    <dgm:pt modelId="{DBF1C852-06D6-49EC-9BAC-3194C91C1546}" type="pres">
      <dgm:prSet presAssocID="{930EF657-3951-4DD8-8ADF-327AD6EBB9FC}" presName="connectorText" presStyleLbl="sibTrans2D1" presStyleIdx="0" presStyleCnt="2"/>
      <dgm:spPr/>
    </dgm:pt>
    <dgm:pt modelId="{D3A00572-A02F-4114-9D45-9F48ADC5A055}" type="pres">
      <dgm:prSet presAssocID="{E5E330DE-F98A-45C4-943E-86EE0D84B30D}" presName="node" presStyleLbl="node1" presStyleIdx="1" presStyleCnt="3">
        <dgm:presLayoutVars>
          <dgm:bulletEnabled val="1"/>
        </dgm:presLayoutVars>
      </dgm:prSet>
      <dgm:spPr/>
    </dgm:pt>
    <dgm:pt modelId="{74F126B3-2265-4AFC-9561-DA5CA049E240}" type="pres">
      <dgm:prSet presAssocID="{F486A0E9-9C7C-4B5A-9D3A-3171FE27B8BF}" presName="sibTrans" presStyleLbl="sibTrans2D1" presStyleIdx="1" presStyleCnt="2"/>
      <dgm:spPr/>
    </dgm:pt>
    <dgm:pt modelId="{F84D7B49-2ECB-450C-9A93-1D8D65F5201F}" type="pres">
      <dgm:prSet presAssocID="{F486A0E9-9C7C-4B5A-9D3A-3171FE27B8BF}" presName="connectorText" presStyleLbl="sibTrans2D1" presStyleIdx="1" presStyleCnt="2"/>
      <dgm:spPr/>
    </dgm:pt>
    <dgm:pt modelId="{9545F974-BFB8-46B9-8DC2-7C2234323FF9}" type="pres">
      <dgm:prSet presAssocID="{8B9AD1A6-7CD8-4399-909C-059E1C28E559}" presName="node" presStyleLbl="node1" presStyleIdx="2" presStyleCnt="3" custScaleX="72237">
        <dgm:presLayoutVars>
          <dgm:bulletEnabled val="1"/>
        </dgm:presLayoutVars>
      </dgm:prSet>
      <dgm:spPr/>
    </dgm:pt>
  </dgm:ptLst>
  <dgm:cxnLst>
    <dgm:cxn modelId="{6136B810-881F-47EB-8AB2-C44FC9299F71}" type="presOf" srcId="{F486A0E9-9C7C-4B5A-9D3A-3171FE27B8BF}" destId="{F84D7B49-2ECB-450C-9A93-1D8D65F5201F}" srcOrd="1" destOrd="0" presId="urn:microsoft.com/office/officeart/2005/8/layout/process2"/>
    <dgm:cxn modelId="{B3018711-8499-4050-825A-A01491C4462F}" type="presOf" srcId="{8BBC22A3-A33E-4768-A410-8549ADB186C2}" destId="{D231FADC-885D-48E7-9FF3-FB085469BE3A}" srcOrd="0" destOrd="0" presId="urn:microsoft.com/office/officeart/2005/8/layout/process2"/>
    <dgm:cxn modelId="{7ABB1E4B-1F8D-48CB-8D27-02E5EDE4CB2F}" type="presOf" srcId="{930EF657-3951-4DD8-8ADF-327AD6EBB9FC}" destId="{DBF1C852-06D6-49EC-9BAC-3194C91C1546}" srcOrd="1" destOrd="0" presId="urn:microsoft.com/office/officeart/2005/8/layout/process2"/>
    <dgm:cxn modelId="{77DE3D59-74DF-4FE2-B7BB-B219F1D261B6}" type="presOf" srcId="{F486A0E9-9C7C-4B5A-9D3A-3171FE27B8BF}" destId="{74F126B3-2265-4AFC-9561-DA5CA049E240}" srcOrd="0" destOrd="0" presId="urn:microsoft.com/office/officeart/2005/8/layout/process2"/>
    <dgm:cxn modelId="{1F09737B-C456-4495-A019-49442DDD3103}" type="presOf" srcId="{8B9AD1A6-7CD8-4399-909C-059E1C28E559}" destId="{9545F974-BFB8-46B9-8DC2-7C2234323FF9}" srcOrd="0" destOrd="0" presId="urn:microsoft.com/office/officeart/2005/8/layout/process2"/>
    <dgm:cxn modelId="{C82C9C87-96BD-45DF-A8FB-4AD65C7D3F8E}" type="presOf" srcId="{BE7F4464-2E01-4863-85D3-260E87BB5262}" destId="{BA0AB8A0-1008-44CD-9453-1BAE60221B22}" srcOrd="0" destOrd="0" presId="urn:microsoft.com/office/officeart/2005/8/layout/process2"/>
    <dgm:cxn modelId="{56A0DD8F-118F-470B-97BD-D5134F6835B7}" srcId="{BE7F4464-2E01-4863-85D3-260E87BB5262}" destId="{E5E330DE-F98A-45C4-943E-86EE0D84B30D}" srcOrd="1" destOrd="0" parTransId="{D18AC2A5-B043-4812-9330-35257AF7D001}" sibTransId="{F486A0E9-9C7C-4B5A-9D3A-3171FE27B8BF}"/>
    <dgm:cxn modelId="{41424390-1EB9-44A4-80BB-4D52167833F0}" type="presOf" srcId="{E5E330DE-F98A-45C4-943E-86EE0D84B30D}" destId="{D3A00572-A02F-4114-9D45-9F48ADC5A055}" srcOrd="0" destOrd="0" presId="urn:microsoft.com/office/officeart/2005/8/layout/process2"/>
    <dgm:cxn modelId="{C0DF8CB2-7F8B-45EC-A4CC-54DEB9E793D4}" srcId="{BE7F4464-2E01-4863-85D3-260E87BB5262}" destId="{8BBC22A3-A33E-4768-A410-8549ADB186C2}" srcOrd="0" destOrd="0" parTransId="{A378846E-69FF-417A-A4A4-848388C52430}" sibTransId="{930EF657-3951-4DD8-8ADF-327AD6EBB9FC}"/>
    <dgm:cxn modelId="{B1E136B9-319E-495E-8EF9-196458D89C97}" srcId="{BE7F4464-2E01-4863-85D3-260E87BB5262}" destId="{8B9AD1A6-7CD8-4399-909C-059E1C28E559}" srcOrd="2" destOrd="0" parTransId="{BC520845-E639-4B20-9B3F-17A3F372AC6E}" sibTransId="{4EB27A11-6CBA-433D-8B87-5F3809A4C33B}"/>
    <dgm:cxn modelId="{EA92A8F8-DD69-432E-B21E-B446801CEA32}" type="presOf" srcId="{930EF657-3951-4DD8-8ADF-327AD6EBB9FC}" destId="{CCCC647E-6246-49E9-B328-BEC52C7EA2E8}" srcOrd="0" destOrd="0" presId="urn:microsoft.com/office/officeart/2005/8/layout/process2"/>
    <dgm:cxn modelId="{6A758180-117F-4722-A4A4-6299923EF304}" type="presParOf" srcId="{BA0AB8A0-1008-44CD-9453-1BAE60221B22}" destId="{D231FADC-885D-48E7-9FF3-FB085469BE3A}" srcOrd="0" destOrd="0" presId="urn:microsoft.com/office/officeart/2005/8/layout/process2"/>
    <dgm:cxn modelId="{41174E0A-2782-4856-9AA2-6A196963D811}" type="presParOf" srcId="{BA0AB8A0-1008-44CD-9453-1BAE60221B22}" destId="{CCCC647E-6246-49E9-B328-BEC52C7EA2E8}" srcOrd="1" destOrd="0" presId="urn:microsoft.com/office/officeart/2005/8/layout/process2"/>
    <dgm:cxn modelId="{112E4268-353D-461B-AF79-74076635324E}" type="presParOf" srcId="{CCCC647E-6246-49E9-B328-BEC52C7EA2E8}" destId="{DBF1C852-06D6-49EC-9BAC-3194C91C1546}" srcOrd="0" destOrd="0" presId="urn:microsoft.com/office/officeart/2005/8/layout/process2"/>
    <dgm:cxn modelId="{6F8E6266-A252-4E90-9283-499ABFE7701F}" type="presParOf" srcId="{BA0AB8A0-1008-44CD-9453-1BAE60221B22}" destId="{D3A00572-A02F-4114-9D45-9F48ADC5A055}" srcOrd="2" destOrd="0" presId="urn:microsoft.com/office/officeart/2005/8/layout/process2"/>
    <dgm:cxn modelId="{D965D3D6-84D4-4E90-B0F9-44EE61B688A2}" type="presParOf" srcId="{BA0AB8A0-1008-44CD-9453-1BAE60221B22}" destId="{74F126B3-2265-4AFC-9561-DA5CA049E240}" srcOrd="3" destOrd="0" presId="urn:microsoft.com/office/officeart/2005/8/layout/process2"/>
    <dgm:cxn modelId="{F71F5177-F3E8-44DF-AAA4-D43E722519DC}" type="presParOf" srcId="{74F126B3-2265-4AFC-9561-DA5CA049E240}" destId="{F84D7B49-2ECB-450C-9A93-1D8D65F5201F}" srcOrd="0" destOrd="0" presId="urn:microsoft.com/office/officeart/2005/8/layout/process2"/>
    <dgm:cxn modelId="{F16520C7-AF0D-475B-9F1E-D5741AD26F42}" type="presParOf" srcId="{BA0AB8A0-1008-44CD-9453-1BAE60221B22}" destId="{9545F974-BFB8-46B9-8DC2-7C2234323FF9}"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7F4464-2E01-4863-85D3-260E87BB5262}" type="doc">
      <dgm:prSet loTypeId="urn:microsoft.com/office/officeart/2005/8/layout/chevron1" loCatId="process" qsTypeId="urn:microsoft.com/office/officeart/2005/8/quickstyle/simple1" qsCatId="simple" csTypeId="urn:microsoft.com/office/officeart/2005/8/colors/accent4_1" csCatId="accent4" phldr="1"/>
      <dgm:spPr/>
      <dgm:t>
        <a:bodyPr/>
        <a:lstStyle/>
        <a:p>
          <a:endParaRPr lang="es-EC"/>
        </a:p>
      </dgm:t>
    </dgm:pt>
    <dgm:pt modelId="{8BBC22A3-A33E-4768-A410-8549ADB186C2}">
      <dgm:prSet phldrT="[Text]" custT="1"/>
      <dgm:spPr/>
      <dgm:t>
        <a:bodyPr/>
        <a:lstStyle/>
        <a:p>
          <a:r>
            <a:rPr lang="es-EC" sz="1100" dirty="0"/>
            <a:t>Digestión enzimática</a:t>
          </a:r>
        </a:p>
      </dgm:t>
    </dgm:pt>
    <dgm:pt modelId="{A378846E-69FF-417A-A4A4-848388C52430}" type="parTrans" cxnId="{C0DF8CB2-7F8B-45EC-A4CC-54DEB9E793D4}">
      <dgm:prSet/>
      <dgm:spPr/>
      <dgm:t>
        <a:bodyPr/>
        <a:lstStyle/>
        <a:p>
          <a:endParaRPr lang="es-EC" sz="1600"/>
        </a:p>
      </dgm:t>
    </dgm:pt>
    <dgm:pt modelId="{930EF657-3951-4DD8-8ADF-327AD6EBB9FC}" type="sibTrans" cxnId="{C0DF8CB2-7F8B-45EC-A4CC-54DEB9E793D4}">
      <dgm:prSet/>
      <dgm:spPr/>
      <dgm:t>
        <a:bodyPr/>
        <a:lstStyle/>
        <a:p>
          <a:endParaRPr lang="es-EC" sz="1600"/>
        </a:p>
      </dgm:t>
    </dgm:pt>
    <dgm:pt modelId="{E5E330DE-F98A-45C4-943E-86EE0D84B30D}">
      <dgm:prSet phldrT="[Text]" custT="1"/>
      <dgm:spPr/>
      <dgm:t>
        <a:bodyPr/>
        <a:lstStyle/>
        <a:p>
          <a:r>
            <a:rPr lang="en-US" sz="1200" dirty="0" err="1"/>
            <a:t>Extracci</a:t>
          </a:r>
          <a:r>
            <a:rPr lang="es-EC" sz="1200" dirty="0"/>
            <a:t>ón de bandas</a:t>
          </a:r>
        </a:p>
      </dgm:t>
    </dgm:pt>
    <dgm:pt modelId="{D18AC2A5-B043-4812-9330-35257AF7D001}" type="parTrans" cxnId="{56A0DD8F-118F-470B-97BD-D5134F6835B7}">
      <dgm:prSet/>
      <dgm:spPr/>
      <dgm:t>
        <a:bodyPr/>
        <a:lstStyle/>
        <a:p>
          <a:endParaRPr lang="es-EC" sz="1600"/>
        </a:p>
      </dgm:t>
    </dgm:pt>
    <dgm:pt modelId="{F486A0E9-9C7C-4B5A-9D3A-3171FE27B8BF}" type="sibTrans" cxnId="{56A0DD8F-118F-470B-97BD-D5134F6835B7}">
      <dgm:prSet/>
      <dgm:spPr/>
      <dgm:t>
        <a:bodyPr/>
        <a:lstStyle/>
        <a:p>
          <a:endParaRPr lang="es-EC" sz="1600"/>
        </a:p>
      </dgm:t>
    </dgm:pt>
    <dgm:pt modelId="{8B9AD1A6-7CD8-4399-909C-059E1C28E559}">
      <dgm:prSet phldrT="[Text]" custT="1"/>
      <dgm:spPr/>
      <dgm:t>
        <a:bodyPr/>
        <a:lstStyle/>
        <a:p>
          <a:r>
            <a:rPr lang="es-EC" sz="1200" dirty="0"/>
            <a:t>Circularizar</a:t>
          </a:r>
        </a:p>
      </dgm:t>
    </dgm:pt>
    <dgm:pt modelId="{BC520845-E639-4B20-9B3F-17A3F372AC6E}" type="parTrans" cxnId="{B1E136B9-319E-495E-8EF9-196458D89C97}">
      <dgm:prSet/>
      <dgm:spPr/>
      <dgm:t>
        <a:bodyPr/>
        <a:lstStyle/>
        <a:p>
          <a:endParaRPr lang="es-EC" sz="1600"/>
        </a:p>
      </dgm:t>
    </dgm:pt>
    <dgm:pt modelId="{4EB27A11-6CBA-433D-8B87-5F3809A4C33B}" type="sibTrans" cxnId="{B1E136B9-319E-495E-8EF9-196458D89C97}">
      <dgm:prSet/>
      <dgm:spPr/>
      <dgm:t>
        <a:bodyPr/>
        <a:lstStyle/>
        <a:p>
          <a:endParaRPr lang="es-EC" sz="1600"/>
        </a:p>
      </dgm:t>
    </dgm:pt>
    <dgm:pt modelId="{A4DE7921-49E6-4DAB-B8FE-6C3ED0D248D1}" type="pres">
      <dgm:prSet presAssocID="{BE7F4464-2E01-4863-85D3-260E87BB5262}" presName="Name0" presStyleCnt="0">
        <dgm:presLayoutVars>
          <dgm:dir/>
          <dgm:animLvl val="lvl"/>
          <dgm:resizeHandles val="exact"/>
        </dgm:presLayoutVars>
      </dgm:prSet>
      <dgm:spPr/>
    </dgm:pt>
    <dgm:pt modelId="{9917E2F4-3E17-47C2-AD7B-6CD3245B9E54}" type="pres">
      <dgm:prSet presAssocID="{8BBC22A3-A33E-4768-A410-8549ADB186C2}" presName="parTxOnly" presStyleLbl="node1" presStyleIdx="0" presStyleCnt="3">
        <dgm:presLayoutVars>
          <dgm:chMax val="0"/>
          <dgm:chPref val="0"/>
          <dgm:bulletEnabled val="1"/>
        </dgm:presLayoutVars>
      </dgm:prSet>
      <dgm:spPr/>
    </dgm:pt>
    <dgm:pt modelId="{62076EEA-685F-4452-AB45-6B4B799F9461}" type="pres">
      <dgm:prSet presAssocID="{930EF657-3951-4DD8-8ADF-327AD6EBB9FC}" presName="parTxOnlySpace" presStyleCnt="0"/>
      <dgm:spPr/>
    </dgm:pt>
    <dgm:pt modelId="{3F71C99B-C979-48EC-88B5-BBC6547E5FE5}" type="pres">
      <dgm:prSet presAssocID="{E5E330DE-F98A-45C4-943E-86EE0D84B30D}" presName="parTxOnly" presStyleLbl="node1" presStyleIdx="1" presStyleCnt="3">
        <dgm:presLayoutVars>
          <dgm:chMax val="0"/>
          <dgm:chPref val="0"/>
          <dgm:bulletEnabled val="1"/>
        </dgm:presLayoutVars>
      </dgm:prSet>
      <dgm:spPr/>
    </dgm:pt>
    <dgm:pt modelId="{823CFCDC-C170-44B0-BA77-F5B4390D6FC7}" type="pres">
      <dgm:prSet presAssocID="{F486A0E9-9C7C-4B5A-9D3A-3171FE27B8BF}" presName="parTxOnlySpace" presStyleCnt="0"/>
      <dgm:spPr/>
    </dgm:pt>
    <dgm:pt modelId="{F497068E-D3E7-44B2-A50A-28038B200CA7}" type="pres">
      <dgm:prSet presAssocID="{8B9AD1A6-7CD8-4399-909C-059E1C28E559}" presName="parTxOnly" presStyleLbl="node1" presStyleIdx="2" presStyleCnt="3">
        <dgm:presLayoutVars>
          <dgm:chMax val="0"/>
          <dgm:chPref val="0"/>
          <dgm:bulletEnabled val="1"/>
        </dgm:presLayoutVars>
      </dgm:prSet>
      <dgm:spPr/>
    </dgm:pt>
  </dgm:ptLst>
  <dgm:cxnLst>
    <dgm:cxn modelId="{7C7AC42E-4E55-4F08-9F2E-F6CE32B61142}" type="presOf" srcId="{8B9AD1A6-7CD8-4399-909C-059E1C28E559}" destId="{F497068E-D3E7-44B2-A50A-28038B200CA7}" srcOrd="0" destOrd="0" presId="urn:microsoft.com/office/officeart/2005/8/layout/chevron1"/>
    <dgm:cxn modelId="{FCDA0A61-C33F-4CD1-8082-9F7732CDD618}" type="presOf" srcId="{BE7F4464-2E01-4863-85D3-260E87BB5262}" destId="{A4DE7921-49E6-4DAB-B8FE-6C3ED0D248D1}" srcOrd="0" destOrd="0" presId="urn:microsoft.com/office/officeart/2005/8/layout/chevron1"/>
    <dgm:cxn modelId="{9F3BBF54-681F-47E5-81E8-6C6AFF667D1C}" type="presOf" srcId="{8BBC22A3-A33E-4768-A410-8549ADB186C2}" destId="{9917E2F4-3E17-47C2-AD7B-6CD3245B9E54}" srcOrd="0" destOrd="0" presId="urn:microsoft.com/office/officeart/2005/8/layout/chevron1"/>
    <dgm:cxn modelId="{56A0DD8F-118F-470B-97BD-D5134F6835B7}" srcId="{BE7F4464-2E01-4863-85D3-260E87BB5262}" destId="{E5E330DE-F98A-45C4-943E-86EE0D84B30D}" srcOrd="1" destOrd="0" parTransId="{D18AC2A5-B043-4812-9330-35257AF7D001}" sibTransId="{F486A0E9-9C7C-4B5A-9D3A-3171FE27B8BF}"/>
    <dgm:cxn modelId="{C0DF8CB2-7F8B-45EC-A4CC-54DEB9E793D4}" srcId="{BE7F4464-2E01-4863-85D3-260E87BB5262}" destId="{8BBC22A3-A33E-4768-A410-8549ADB186C2}" srcOrd="0" destOrd="0" parTransId="{A378846E-69FF-417A-A4A4-848388C52430}" sibTransId="{930EF657-3951-4DD8-8ADF-327AD6EBB9FC}"/>
    <dgm:cxn modelId="{B1E136B9-319E-495E-8EF9-196458D89C97}" srcId="{BE7F4464-2E01-4863-85D3-260E87BB5262}" destId="{8B9AD1A6-7CD8-4399-909C-059E1C28E559}" srcOrd="2" destOrd="0" parTransId="{BC520845-E639-4B20-9B3F-17A3F372AC6E}" sibTransId="{4EB27A11-6CBA-433D-8B87-5F3809A4C33B}"/>
    <dgm:cxn modelId="{29FEABC0-479F-4ED8-B070-05CABF0E18AF}" type="presOf" srcId="{E5E330DE-F98A-45C4-943E-86EE0D84B30D}" destId="{3F71C99B-C979-48EC-88B5-BBC6547E5FE5}" srcOrd="0" destOrd="0" presId="urn:microsoft.com/office/officeart/2005/8/layout/chevron1"/>
    <dgm:cxn modelId="{FB447D64-CEA8-45DA-8CA3-02B02540D184}" type="presParOf" srcId="{A4DE7921-49E6-4DAB-B8FE-6C3ED0D248D1}" destId="{9917E2F4-3E17-47C2-AD7B-6CD3245B9E54}" srcOrd="0" destOrd="0" presId="urn:microsoft.com/office/officeart/2005/8/layout/chevron1"/>
    <dgm:cxn modelId="{493B6A4D-ECFC-4E65-AFC8-ADFCA8F8507D}" type="presParOf" srcId="{A4DE7921-49E6-4DAB-B8FE-6C3ED0D248D1}" destId="{62076EEA-685F-4452-AB45-6B4B799F9461}" srcOrd="1" destOrd="0" presId="urn:microsoft.com/office/officeart/2005/8/layout/chevron1"/>
    <dgm:cxn modelId="{F3FF42BA-AC60-4D24-931C-19ED50B49149}" type="presParOf" srcId="{A4DE7921-49E6-4DAB-B8FE-6C3ED0D248D1}" destId="{3F71C99B-C979-48EC-88B5-BBC6547E5FE5}" srcOrd="2" destOrd="0" presId="urn:microsoft.com/office/officeart/2005/8/layout/chevron1"/>
    <dgm:cxn modelId="{A014C3B4-BAA7-48AF-A24B-35C37C3AE600}" type="presParOf" srcId="{A4DE7921-49E6-4DAB-B8FE-6C3ED0D248D1}" destId="{823CFCDC-C170-44B0-BA77-F5B4390D6FC7}" srcOrd="3" destOrd="0" presId="urn:microsoft.com/office/officeart/2005/8/layout/chevron1"/>
    <dgm:cxn modelId="{690D7031-3971-479C-AAA2-0461747C4937}" type="presParOf" srcId="{A4DE7921-49E6-4DAB-B8FE-6C3ED0D248D1}" destId="{F497068E-D3E7-44B2-A50A-28038B200CA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E7F4464-2E01-4863-85D3-260E87BB5262}"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C"/>
        </a:p>
      </dgm:t>
    </dgm:pt>
    <dgm:pt modelId="{8BBC22A3-A33E-4768-A410-8549ADB186C2}">
      <dgm:prSet phldrT="[Text]" custT="1"/>
      <dgm:spPr/>
      <dgm:t>
        <a:bodyPr/>
        <a:lstStyle/>
        <a:p>
          <a:r>
            <a:rPr lang="es-EC" sz="1100" dirty="0"/>
            <a:t>Co-transformación</a:t>
          </a:r>
        </a:p>
      </dgm:t>
    </dgm:pt>
    <dgm:pt modelId="{A378846E-69FF-417A-A4A4-848388C52430}" type="parTrans" cxnId="{C0DF8CB2-7F8B-45EC-A4CC-54DEB9E793D4}">
      <dgm:prSet/>
      <dgm:spPr/>
      <dgm:t>
        <a:bodyPr/>
        <a:lstStyle/>
        <a:p>
          <a:endParaRPr lang="es-EC" sz="1000"/>
        </a:p>
      </dgm:t>
    </dgm:pt>
    <dgm:pt modelId="{930EF657-3951-4DD8-8ADF-327AD6EBB9FC}" type="sibTrans" cxnId="{C0DF8CB2-7F8B-45EC-A4CC-54DEB9E793D4}">
      <dgm:prSet/>
      <dgm:spPr/>
      <dgm:t>
        <a:bodyPr/>
        <a:lstStyle/>
        <a:p>
          <a:endParaRPr lang="es-EC" sz="1000"/>
        </a:p>
      </dgm:t>
    </dgm:pt>
    <dgm:pt modelId="{E5E330DE-F98A-45C4-943E-86EE0D84B30D}">
      <dgm:prSet phldrT="[Text]" custT="1"/>
      <dgm:spPr/>
      <dgm:t>
        <a:bodyPr/>
        <a:lstStyle/>
        <a:p>
          <a:r>
            <a:rPr lang="es-EC" sz="1100" dirty="0"/>
            <a:t>Purificación ADN plasmídico</a:t>
          </a:r>
        </a:p>
      </dgm:t>
    </dgm:pt>
    <dgm:pt modelId="{D18AC2A5-B043-4812-9330-35257AF7D001}" type="parTrans" cxnId="{56A0DD8F-118F-470B-97BD-D5134F6835B7}">
      <dgm:prSet/>
      <dgm:spPr/>
      <dgm:t>
        <a:bodyPr/>
        <a:lstStyle/>
        <a:p>
          <a:endParaRPr lang="es-EC" sz="1000"/>
        </a:p>
      </dgm:t>
    </dgm:pt>
    <dgm:pt modelId="{F486A0E9-9C7C-4B5A-9D3A-3171FE27B8BF}" type="sibTrans" cxnId="{56A0DD8F-118F-470B-97BD-D5134F6835B7}">
      <dgm:prSet/>
      <dgm:spPr/>
      <dgm:t>
        <a:bodyPr/>
        <a:lstStyle/>
        <a:p>
          <a:endParaRPr lang="es-EC" sz="1000"/>
        </a:p>
      </dgm:t>
    </dgm:pt>
    <dgm:pt modelId="{8B9AD1A6-7CD8-4399-909C-059E1C28E559}">
      <dgm:prSet phldrT="[Text]" custT="1"/>
      <dgm:spPr/>
      <dgm:t>
        <a:bodyPr/>
        <a:lstStyle/>
        <a:p>
          <a:r>
            <a:rPr lang="es-EC" sz="1100" dirty="0"/>
            <a:t>Evaluación</a:t>
          </a:r>
        </a:p>
      </dgm:t>
    </dgm:pt>
    <dgm:pt modelId="{BC520845-E639-4B20-9B3F-17A3F372AC6E}" type="parTrans" cxnId="{B1E136B9-319E-495E-8EF9-196458D89C97}">
      <dgm:prSet/>
      <dgm:spPr/>
      <dgm:t>
        <a:bodyPr/>
        <a:lstStyle/>
        <a:p>
          <a:endParaRPr lang="es-EC" sz="1000"/>
        </a:p>
      </dgm:t>
    </dgm:pt>
    <dgm:pt modelId="{4EB27A11-6CBA-433D-8B87-5F3809A4C33B}" type="sibTrans" cxnId="{B1E136B9-319E-495E-8EF9-196458D89C97}">
      <dgm:prSet/>
      <dgm:spPr/>
      <dgm:t>
        <a:bodyPr/>
        <a:lstStyle/>
        <a:p>
          <a:endParaRPr lang="es-EC" sz="1000"/>
        </a:p>
      </dgm:t>
    </dgm:pt>
    <dgm:pt modelId="{A69C73B3-0FFE-4F72-811B-BF1A61FAF997}" type="pres">
      <dgm:prSet presAssocID="{BE7F4464-2E01-4863-85D3-260E87BB5262}" presName="diagram" presStyleCnt="0">
        <dgm:presLayoutVars>
          <dgm:dir/>
          <dgm:resizeHandles val="exact"/>
        </dgm:presLayoutVars>
      </dgm:prSet>
      <dgm:spPr/>
    </dgm:pt>
    <dgm:pt modelId="{1B156A54-7C59-4FA7-989E-E4B9394DB151}" type="pres">
      <dgm:prSet presAssocID="{8BBC22A3-A33E-4768-A410-8549ADB186C2}" presName="node" presStyleLbl="node1" presStyleIdx="0" presStyleCnt="3">
        <dgm:presLayoutVars>
          <dgm:bulletEnabled val="1"/>
        </dgm:presLayoutVars>
      </dgm:prSet>
      <dgm:spPr/>
    </dgm:pt>
    <dgm:pt modelId="{F114BBF4-97AA-4796-929B-2F5EC9D15667}" type="pres">
      <dgm:prSet presAssocID="{930EF657-3951-4DD8-8ADF-327AD6EBB9FC}" presName="sibTrans" presStyleLbl="sibTrans2D1" presStyleIdx="0" presStyleCnt="2"/>
      <dgm:spPr/>
    </dgm:pt>
    <dgm:pt modelId="{5F47B58F-4C65-4EA8-ABBA-CBA0D3E03155}" type="pres">
      <dgm:prSet presAssocID="{930EF657-3951-4DD8-8ADF-327AD6EBB9FC}" presName="connectorText" presStyleLbl="sibTrans2D1" presStyleIdx="0" presStyleCnt="2"/>
      <dgm:spPr/>
    </dgm:pt>
    <dgm:pt modelId="{0EB84E89-5080-4EB1-A0FA-59EC76C0AB08}" type="pres">
      <dgm:prSet presAssocID="{E5E330DE-F98A-45C4-943E-86EE0D84B30D}" presName="node" presStyleLbl="node1" presStyleIdx="1" presStyleCnt="3">
        <dgm:presLayoutVars>
          <dgm:bulletEnabled val="1"/>
        </dgm:presLayoutVars>
      </dgm:prSet>
      <dgm:spPr/>
    </dgm:pt>
    <dgm:pt modelId="{66D8C4F7-04E8-4978-9471-67D06C42FEAC}" type="pres">
      <dgm:prSet presAssocID="{F486A0E9-9C7C-4B5A-9D3A-3171FE27B8BF}" presName="sibTrans" presStyleLbl="sibTrans2D1" presStyleIdx="1" presStyleCnt="2"/>
      <dgm:spPr/>
    </dgm:pt>
    <dgm:pt modelId="{3F0FE32B-1460-4599-84FC-F23967CCB26C}" type="pres">
      <dgm:prSet presAssocID="{F486A0E9-9C7C-4B5A-9D3A-3171FE27B8BF}" presName="connectorText" presStyleLbl="sibTrans2D1" presStyleIdx="1" presStyleCnt="2"/>
      <dgm:spPr/>
    </dgm:pt>
    <dgm:pt modelId="{6E5EF0C7-5240-4C19-B13D-559EF5A5779F}" type="pres">
      <dgm:prSet presAssocID="{8B9AD1A6-7CD8-4399-909C-059E1C28E559}" presName="node" presStyleLbl="node1" presStyleIdx="2" presStyleCnt="3">
        <dgm:presLayoutVars>
          <dgm:bulletEnabled val="1"/>
        </dgm:presLayoutVars>
      </dgm:prSet>
      <dgm:spPr/>
    </dgm:pt>
  </dgm:ptLst>
  <dgm:cxnLst>
    <dgm:cxn modelId="{F3606305-C4B5-4A74-B444-05D6B9D5ABBE}" type="presOf" srcId="{930EF657-3951-4DD8-8ADF-327AD6EBB9FC}" destId="{F114BBF4-97AA-4796-929B-2F5EC9D15667}" srcOrd="0" destOrd="0" presId="urn:microsoft.com/office/officeart/2005/8/layout/process5"/>
    <dgm:cxn modelId="{D343D31A-DEDD-4A8A-A228-430A9E9E7D04}" type="presOf" srcId="{F486A0E9-9C7C-4B5A-9D3A-3171FE27B8BF}" destId="{66D8C4F7-04E8-4978-9471-67D06C42FEAC}" srcOrd="0" destOrd="0" presId="urn:microsoft.com/office/officeart/2005/8/layout/process5"/>
    <dgm:cxn modelId="{65670723-924F-4D41-B4D8-CB9AF576B729}" type="presOf" srcId="{930EF657-3951-4DD8-8ADF-327AD6EBB9FC}" destId="{5F47B58F-4C65-4EA8-ABBA-CBA0D3E03155}" srcOrd="1" destOrd="0" presId="urn:microsoft.com/office/officeart/2005/8/layout/process5"/>
    <dgm:cxn modelId="{1D399F40-E5AC-4EE3-854C-F6293B7C0D1A}" type="presOf" srcId="{BE7F4464-2E01-4863-85D3-260E87BB5262}" destId="{A69C73B3-0FFE-4F72-811B-BF1A61FAF997}" srcOrd="0" destOrd="0" presId="urn:microsoft.com/office/officeart/2005/8/layout/process5"/>
    <dgm:cxn modelId="{1A8CB569-62E6-45D7-865A-F7D3E67E960F}" type="presOf" srcId="{F486A0E9-9C7C-4B5A-9D3A-3171FE27B8BF}" destId="{3F0FE32B-1460-4599-84FC-F23967CCB26C}" srcOrd="1" destOrd="0" presId="urn:microsoft.com/office/officeart/2005/8/layout/process5"/>
    <dgm:cxn modelId="{35E2748E-D513-4D65-BBC4-8C8D0D81EB7D}" type="presOf" srcId="{8BBC22A3-A33E-4768-A410-8549ADB186C2}" destId="{1B156A54-7C59-4FA7-989E-E4B9394DB151}" srcOrd="0" destOrd="0" presId="urn:microsoft.com/office/officeart/2005/8/layout/process5"/>
    <dgm:cxn modelId="{56A0DD8F-118F-470B-97BD-D5134F6835B7}" srcId="{BE7F4464-2E01-4863-85D3-260E87BB5262}" destId="{E5E330DE-F98A-45C4-943E-86EE0D84B30D}" srcOrd="1" destOrd="0" parTransId="{D18AC2A5-B043-4812-9330-35257AF7D001}" sibTransId="{F486A0E9-9C7C-4B5A-9D3A-3171FE27B8BF}"/>
    <dgm:cxn modelId="{94AF0E9C-A6CD-4E30-A0C9-0F2F5EB858DE}" type="presOf" srcId="{8B9AD1A6-7CD8-4399-909C-059E1C28E559}" destId="{6E5EF0C7-5240-4C19-B13D-559EF5A5779F}" srcOrd="0" destOrd="0" presId="urn:microsoft.com/office/officeart/2005/8/layout/process5"/>
    <dgm:cxn modelId="{C0DF8CB2-7F8B-45EC-A4CC-54DEB9E793D4}" srcId="{BE7F4464-2E01-4863-85D3-260E87BB5262}" destId="{8BBC22A3-A33E-4768-A410-8549ADB186C2}" srcOrd="0" destOrd="0" parTransId="{A378846E-69FF-417A-A4A4-848388C52430}" sibTransId="{930EF657-3951-4DD8-8ADF-327AD6EBB9FC}"/>
    <dgm:cxn modelId="{B1E136B9-319E-495E-8EF9-196458D89C97}" srcId="{BE7F4464-2E01-4863-85D3-260E87BB5262}" destId="{8B9AD1A6-7CD8-4399-909C-059E1C28E559}" srcOrd="2" destOrd="0" parTransId="{BC520845-E639-4B20-9B3F-17A3F372AC6E}" sibTransId="{4EB27A11-6CBA-433D-8B87-5F3809A4C33B}"/>
    <dgm:cxn modelId="{637CD9C9-DD53-47B4-BF6D-5A72E197E28A}" type="presOf" srcId="{E5E330DE-F98A-45C4-943E-86EE0D84B30D}" destId="{0EB84E89-5080-4EB1-A0FA-59EC76C0AB08}" srcOrd="0" destOrd="0" presId="urn:microsoft.com/office/officeart/2005/8/layout/process5"/>
    <dgm:cxn modelId="{F4F3E8A0-FAC4-4345-905B-488F3B430B5C}" type="presParOf" srcId="{A69C73B3-0FFE-4F72-811B-BF1A61FAF997}" destId="{1B156A54-7C59-4FA7-989E-E4B9394DB151}" srcOrd="0" destOrd="0" presId="urn:microsoft.com/office/officeart/2005/8/layout/process5"/>
    <dgm:cxn modelId="{70FDB844-C6A1-4201-8282-E212A98EA7B7}" type="presParOf" srcId="{A69C73B3-0FFE-4F72-811B-BF1A61FAF997}" destId="{F114BBF4-97AA-4796-929B-2F5EC9D15667}" srcOrd="1" destOrd="0" presId="urn:microsoft.com/office/officeart/2005/8/layout/process5"/>
    <dgm:cxn modelId="{C681E2BE-758A-4023-BF1A-39B3F88C55F0}" type="presParOf" srcId="{F114BBF4-97AA-4796-929B-2F5EC9D15667}" destId="{5F47B58F-4C65-4EA8-ABBA-CBA0D3E03155}" srcOrd="0" destOrd="0" presId="urn:microsoft.com/office/officeart/2005/8/layout/process5"/>
    <dgm:cxn modelId="{9F44079F-C6B7-401B-963F-148A93435E80}" type="presParOf" srcId="{A69C73B3-0FFE-4F72-811B-BF1A61FAF997}" destId="{0EB84E89-5080-4EB1-A0FA-59EC76C0AB08}" srcOrd="2" destOrd="0" presId="urn:microsoft.com/office/officeart/2005/8/layout/process5"/>
    <dgm:cxn modelId="{082DBD84-3675-489C-A571-E86329048A1B}" type="presParOf" srcId="{A69C73B3-0FFE-4F72-811B-BF1A61FAF997}" destId="{66D8C4F7-04E8-4978-9471-67D06C42FEAC}" srcOrd="3" destOrd="0" presId="urn:microsoft.com/office/officeart/2005/8/layout/process5"/>
    <dgm:cxn modelId="{8CD97798-3A71-487F-B9FB-A01F425AF737}" type="presParOf" srcId="{66D8C4F7-04E8-4978-9471-67D06C42FEAC}" destId="{3F0FE32B-1460-4599-84FC-F23967CCB26C}" srcOrd="0" destOrd="0" presId="urn:microsoft.com/office/officeart/2005/8/layout/process5"/>
    <dgm:cxn modelId="{7D90D50D-D556-4E88-BC0F-5BEE7FE44833}" type="presParOf" srcId="{A69C73B3-0FFE-4F72-811B-BF1A61FAF997}" destId="{6E5EF0C7-5240-4C19-B13D-559EF5A5779F}"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C053CA-077E-4053-9F0C-4342926CDB54}" type="doc">
      <dgm:prSet loTypeId="urn:microsoft.com/office/officeart/2005/8/layout/chevron1" loCatId="process" qsTypeId="urn:microsoft.com/office/officeart/2005/8/quickstyle/simple1" qsCatId="simple" csTypeId="urn:microsoft.com/office/officeart/2005/8/colors/accent0_2" csCatId="mainScheme" phldr="1"/>
      <dgm:spPr/>
    </dgm:pt>
    <dgm:pt modelId="{5F25B4CD-1AEC-4C27-AD54-D0BB52E3A7C7}">
      <dgm:prSet phldrT="[Text]"/>
      <dgm:spPr/>
      <dgm:t>
        <a:bodyPr/>
        <a:lstStyle/>
        <a:p>
          <a:r>
            <a:rPr lang="es-EC" dirty="0"/>
            <a:t>T25</a:t>
          </a:r>
        </a:p>
      </dgm:t>
    </dgm:pt>
    <dgm:pt modelId="{F9341788-D281-4A2A-A3C1-B6E40DA301FD}" type="parTrans" cxnId="{9627A0A0-712D-4BBB-A29F-7A334AC59176}">
      <dgm:prSet/>
      <dgm:spPr/>
      <dgm:t>
        <a:bodyPr/>
        <a:lstStyle/>
        <a:p>
          <a:endParaRPr lang="es-EC"/>
        </a:p>
      </dgm:t>
    </dgm:pt>
    <dgm:pt modelId="{A34043CC-D312-4745-94E5-9B88B4804D5B}" type="sibTrans" cxnId="{9627A0A0-712D-4BBB-A29F-7A334AC59176}">
      <dgm:prSet/>
      <dgm:spPr/>
      <dgm:t>
        <a:bodyPr/>
        <a:lstStyle/>
        <a:p>
          <a:endParaRPr lang="es-EC"/>
        </a:p>
      </dgm:t>
    </dgm:pt>
    <dgm:pt modelId="{D71452E4-E168-4B98-888C-7B2488357BE0}">
      <dgm:prSet phldrT="[Text]"/>
      <dgm:spPr/>
      <dgm:t>
        <a:bodyPr/>
        <a:lstStyle/>
        <a:p>
          <a:r>
            <a:rPr lang="es-EC" dirty="0"/>
            <a:t>T75</a:t>
          </a:r>
        </a:p>
      </dgm:t>
    </dgm:pt>
    <dgm:pt modelId="{C8EB820A-4319-420E-893A-415843BD6B93}" type="parTrans" cxnId="{A5C86998-FCF1-48EA-B443-CAE947D2876B}">
      <dgm:prSet/>
      <dgm:spPr/>
      <dgm:t>
        <a:bodyPr/>
        <a:lstStyle/>
        <a:p>
          <a:endParaRPr lang="es-EC"/>
        </a:p>
      </dgm:t>
    </dgm:pt>
    <dgm:pt modelId="{BEC19D65-178E-40DB-BF19-3D0006CDBFA2}" type="sibTrans" cxnId="{A5C86998-FCF1-48EA-B443-CAE947D2876B}">
      <dgm:prSet/>
      <dgm:spPr/>
      <dgm:t>
        <a:bodyPr/>
        <a:lstStyle/>
        <a:p>
          <a:endParaRPr lang="es-EC"/>
        </a:p>
      </dgm:t>
    </dgm:pt>
    <dgm:pt modelId="{BEFF7251-7739-47BB-BFDE-5469C43473AB}">
      <dgm:prSet phldrT="[Text]"/>
      <dgm:spPr/>
      <dgm:t>
        <a:bodyPr/>
        <a:lstStyle/>
        <a:p>
          <a:r>
            <a:rPr lang="es-EC" dirty="0"/>
            <a:t>T75</a:t>
          </a:r>
        </a:p>
      </dgm:t>
    </dgm:pt>
    <dgm:pt modelId="{7B084B98-F365-4D1A-BB98-854C0F5E298C}" type="parTrans" cxnId="{85581E93-475B-4C81-B7DB-A8450849DBB6}">
      <dgm:prSet/>
      <dgm:spPr/>
      <dgm:t>
        <a:bodyPr/>
        <a:lstStyle/>
        <a:p>
          <a:endParaRPr lang="es-EC"/>
        </a:p>
      </dgm:t>
    </dgm:pt>
    <dgm:pt modelId="{1B25D498-FBB5-4F57-89EA-C1008598F3FA}" type="sibTrans" cxnId="{85581E93-475B-4C81-B7DB-A8450849DBB6}">
      <dgm:prSet/>
      <dgm:spPr/>
      <dgm:t>
        <a:bodyPr/>
        <a:lstStyle/>
        <a:p>
          <a:endParaRPr lang="es-EC"/>
        </a:p>
      </dgm:t>
    </dgm:pt>
    <dgm:pt modelId="{A91C3976-4A19-4213-87E3-692893FB32D9}" type="pres">
      <dgm:prSet presAssocID="{09C053CA-077E-4053-9F0C-4342926CDB54}" presName="Name0" presStyleCnt="0">
        <dgm:presLayoutVars>
          <dgm:dir/>
          <dgm:animLvl val="lvl"/>
          <dgm:resizeHandles val="exact"/>
        </dgm:presLayoutVars>
      </dgm:prSet>
      <dgm:spPr/>
    </dgm:pt>
    <dgm:pt modelId="{1C05AB49-ECFC-438C-97F3-42829CC221CA}" type="pres">
      <dgm:prSet presAssocID="{5F25B4CD-1AEC-4C27-AD54-D0BB52E3A7C7}" presName="parTxOnly" presStyleLbl="node1" presStyleIdx="0" presStyleCnt="3" custScaleX="54771">
        <dgm:presLayoutVars>
          <dgm:chMax val="0"/>
          <dgm:chPref val="0"/>
          <dgm:bulletEnabled val="1"/>
        </dgm:presLayoutVars>
      </dgm:prSet>
      <dgm:spPr/>
    </dgm:pt>
    <dgm:pt modelId="{2D549D2A-A317-4F71-A666-C67A8EA91680}" type="pres">
      <dgm:prSet presAssocID="{A34043CC-D312-4745-94E5-9B88B4804D5B}" presName="parTxOnlySpace" presStyleCnt="0"/>
      <dgm:spPr/>
    </dgm:pt>
    <dgm:pt modelId="{765AF15F-A2C7-4FA2-8A3A-71334AE878D0}" type="pres">
      <dgm:prSet presAssocID="{D71452E4-E168-4B98-888C-7B2488357BE0}" presName="parTxOnly" presStyleLbl="node1" presStyleIdx="1" presStyleCnt="3" custScaleX="78708">
        <dgm:presLayoutVars>
          <dgm:chMax val="0"/>
          <dgm:chPref val="0"/>
          <dgm:bulletEnabled val="1"/>
        </dgm:presLayoutVars>
      </dgm:prSet>
      <dgm:spPr/>
    </dgm:pt>
    <dgm:pt modelId="{A2D22DC1-FE85-42EC-A80F-63891897B282}" type="pres">
      <dgm:prSet presAssocID="{BEC19D65-178E-40DB-BF19-3D0006CDBFA2}" presName="parTxOnlySpace" presStyleCnt="0"/>
      <dgm:spPr/>
    </dgm:pt>
    <dgm:pt modelId="{B8824641-462A-4F8D-966F-01D666822A6B}" type="pres">
      <dgm:prSet presAssocID="{BEFF7251-7739-47BB-BFDE-5469C43473AB}" presName="parTxOnly" presStyleLbl="node1" presStyleIdx="2" presStyleCnt="3" custLinFactNeighborX="1889" custLinFactNeighborY="-6410">
        <dgm:presLayoutVars>
          <dgm:chMax val="0"/>
          <dgm:chPref val="0"/>
          <dgm:bulletEnabled val="1"/>
        </dgm:presLayoutVars>
      </dgm:prSet>
      <dgm:spPr/>
    </dgm:pt>
  </dgm:ptLst>
  <dgm:cxnLst>
    <dgm:cxn modelId="{1AACF516-0823-44DB-AA8A-B13D733400E9}" type="presOf" srcId="{09C053CA-077E-4053-9F0C-4342926CDB54}" destId="{A91C3976-4A19-4213-87E3-692893FB32D9}" srcOrd="0" destOrd="0" presId="urn:microsoft.com/office/officeart/2005/8/layout/chevron1"/>
    <dgm:cxn modelId="{85581E93-475B-4C81-B7DB-A8450849DBB6}" srcId="{09C053CA-077E-4053-9F0C-4342926CDB54}" destId="{BEFF7251-7739-47BB-BFDE-5469C43473AB}" srcOrd="2" destOrd="0" parTransId="{7B084B98-F365-4D1A-BB98-854C0F5E298C}" sibTransId="{1B25D498-FBB5-4F57-89EA-C1008598F3FA}"/>
    <dgm:cxn modelId="{A5C86998-FCF1-48EA-B443-CAE947D2876B}" srcId="{09C053CA-077E-4053-9F0C-4342926CDB54}" destId="{D71452E4-E168-4B98-888C-7B2488357BE0}" srcOrd="1" destOrd="0" parTransId="{C8EB820A-4319-420E-893A-415843BD6B93}" sibTransId="{BEC19D65-178E-40DB-BF19-3D0006CDBFA2}"/>
    <dgm:cxn modelId="{9627A0A0-712D-4BBB-A29F-7A334AC59176}" srcId="{09C053CA-077E-4053-9F0C-4342926CDB54}" destId="{5F25B4CD-1AEC-4C27-AD54-D0BB52E3A7C7}" srcOrd="0" destOrd="0" parTransId="{F9341788-D281-4A2A-A3C1-B6E40DA301FD}" sibTransId="{A34043CC-D312-4745-94E5-9B88B4804D5B}"/>
    <dgm:cxn modelId="{2C7C2AA5-416E-41AE-A9E4-592EC2B4A206}" type="presOf" srcId="{5F25B4CD-1AEC-4C27-AD54-D0BB52E3A7C7}" destId="{1C05AB49-ECFC-438C-97F3-42829CC221CA}" srcOrd="0" destOrd="0" presId="urn:microsoft.com/office/officeart/2005/8/layout/chevron1"/>
    <dgm:cxn modelId="{B0268FCE-E12F-42B5-8E59-47A5E7D92E23}" type="presOf" srcId="{BEFF7251-7739-47BB-BFDE-5469C43473AB}" destId="{B8824641-462A-4F8D-966F-01D666822A6B}" srcOrd="0" destOrd="0" presId="urn:microsoft.com/office/officeart/2005/8/layout/chevron1"/>
    <dgm:cxn modelId="{D8F74BEA-2DA8-4290-9F16-E25EA327AA58}" type="presOf" srcId="{D71452E4-E168-4B98-888C-7B2488357BE0}" destId="{765AF15F-A2C7-4FA2-8A3A-71334AE878D0}" srcOrd="0" destOrd="0" presId="urn:microsoft.com/office/officeart/2005/8/layout/chevron1"/>
    <dgm:cxn modelId="{8964312F-27E9-45C8-A87E-B008BF616CDB}" type="presParOf" srcId="{A91C3976-4A19-4213-87E3-692893FB32D9}" destId="{1C05AB49-ECFC-438C-97F3-42829CC221CA}" srcOrd="0" destOrd="0" presId="urn:microsoft.com/office/officeart/2005/8/layout/chevron1"/>
    <dgm:cxn modelId="{4625F722-7C4E-4E7A-8153-04D7098A99CF}" type="presParOf" srcId="{A91C3976-4A19-4213-87E3-692893FB32D9}" destId="{2D549D2A-A317-4F71-A666-C67A8EA91680}" srcOrd="1" destOrd="0" presId="urn:microsoft.com/office/officeart/2005/8/layout/chevron1"/>
    <dgm:cxn modelId="{F91089D1-5798-4E9C-A64C-BB49E21CEDDC}" type="presParOf" srcId="{A91C3976-4A19-4213-87E3-692893FB32D9}" destId="{765AF15F-A2C7-4FA2-8A3A-71334AE878D0}" srcOrd="2" destOrd="0" presId="urn:microsoft.com/office/officeart/2005/8/layout/chevron1"/>
    <dgm:cxn modelId="{92D35047-24CB-4663-B182-DD7AB416C2C0}" type="presParOf" srcId="{A91C3976-4A19-4213-87E3-692893FB32D9}" destId="{A2D22DC1-FE85-42EC-A80F-63891897B282}" srcOrd="3" destOrd="0" presId="urn:microsoft.com/office/officeart/2005/8/layout/chevron1"/>
    <dgm:cxn modelId="{654401A8-9748-46FC-90C4-47ABA64E6A2F}" type="presParOf" srcId="{A91C3976-4A19-4213-87E3-692893FB32D9}" destId="{B8824641-462A-4F8D-966F-01D666822A6B}"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BCA4610-B19A-47CE-A8AA-475F240DFF28}" type="doc">
      <dgm:prSet loTypeId="urn:microsoft.com/office/officeart/2005/8/layout/process1" loCatId="process" qsTypeId="urn:microsoft.com/office/officeart/2005/8/quickstyle/simple1" qsCatId="simple" csTypeId="urn:microsoft.com/office/officeart/2005/8/colors/accent0_3" csCatId="mainScheme" phldr="1"/>
      <dgm:spPr/>
    </dgm:pt>
    <dgm:pt modelId="{EE7D8E9C-A49F-49C3-8B89-A64EA58EC6BC}">
      <dgm:prSet phldrT="[Text]"/>
      <dgm:spPr/>
      <dgm:t>
        <a:bodyPr/>
        <a:lstStyle/>
        <a:p>
          <a:r>
            <a:rPr lang="es-EC" dirty="0"/>
            <a:t>DMEM s</a:t>
          </a:r>
          <a:r>
            <a:rPr lang="en-US" dirty="0"/>
            <a:t>/</a:t>
          </a:r>
          <a:r>
            <a:rPr lang="es-EC" dirty="0"/>
            <a:t>FBS </a:t>
          </a:r>
        </a:p>
      </dgm:t>
    </dgm:pt>
    <dgm:pt modelId="{F622F257-75FC-4E39-90A8-7800DEA6FDAB}" type="parTrans" cxnId="{C1B19AF5-81D1-4214-BAAC-88E2F2A7C4C4}">
      <dgm:prSet/>
      <dgm:spPr/>
      <dgm:t>
        <a:bodyPr/>
        <a:lstStyle/>
        <a:p>
          <a:endParaRPr lang="es-EC"/>
        </a:p>
      </dgm:t>
    </dgm:pt>
    <dgm:pt modelId="{A85A60B5-0635-4F6F-B699-7215A9799DBE}" type="sibTrans" cxnId="{C1B19AF5-81D1-4214-BAAC-88E2F2A7C4C4}">
      <dgm:prSet/>
      <dgm:spPr/>
      <dgm:t>
        <a:bodyPr/>
        <a:lstStyle/>
        <a:p>
          <a:endParaRPr lang="es-EC"/>
        </a:p>
      </dgm:t>
    </dgm:pt>
    <dgm:pt modelId="{03501D71-5860-4A81-A89B-B454F3043593}">
      <dgm:prSet phldrT="[Text]"/>
      <dgm:spPr/>
      <dgm:t>
        <a:bodyPr/>
        <a:lstStyle/>
        <a:p>
          <a:r>
            <a:rPr lang="en-US" dirty="0" err="1"/>
            <a:t>Lisis</a:t>
          </a:r>
          <a:r>
            <a:rPr lang="en-US" dirty="0"/>
            <a:t> </a:t>
          </a:r>
          <a:r>
            <a:rPr lang="en-US" dirty="0" err="1"/>
            <a:t>celular</a:t>
          </a:r>
          <a:endParaRPr lang="es-EC" dirty="0"/>
        </a:p>
      </dgm:t>
    </dgm:pt>
    <dgm:pt modelId="{1A392F74-760A-4F58-A0E5-B1B1BA239D9D}" type="parTrans" cxnId="{0EC0805A-CDD6-4F90-AA28-8F9C0C938A04}">
      <dgm:prSet/>
      <dgm:spPr/>
      <dgm:t>
        <a:bodyPr/>
        <a:lstStyle/>
        <a:p>
          <a:endParaRPr lang="es-EC"/>
        </a:p>
      </dgm:t>
    </dgm:pt>
    <dgm:pt modelId="{2CCA4350-7C71-4819-9A13-FD88CCCD0742}" type="sibTrans" cxnId="{0EC0805A-CDD6-4F90-AA28-8F9C0C938A04}">
      <dgm:prSet/>
      <dgm:spPr/>
      <dgm:t>
        <a:bodyPr/>
        <a:lstStyle/>
        <a:p>
          <a:endParaRPr lang="es-EC"/>
        </a:p>
      </dgm:t>
    </dgm:pt>
    <dgm:pt modelId="{4C51E46E-84C2-481A-A358-39E641BF4C2B}" type="pres">
      <dgm:prSet presAssocID="{8BCA4610-B19A-47CE-A8AA-475F240DFF28}" presName="Name0" presStyleCnt="0">
        <dgm:presLayoutVars>
          <dgm:dir/>
          <dgm:resizeHandles val="exact"/>
        </dgm:presLayoutVars>
      </dgm:prSet>
      <dgm:spPr/>
    </dgm:pt>
    <dgm:pt modelId="{7ECED3BC-B57A-43B8-82B3-E3A4D26874C7}" type="pres">
      <dgm:prSet presAssocID="{EE7D8E9C-A49F-49C3-8B89-A64EA58EC6BC}" presName="node" presStyleLbl="node1" presStyleIdx="0" presStyleCnt="2">
        <dgm:presLayoutVars>
          <dgm:bulletEnabled val="1"/>
        </dgm:presLayoutVars>
      </dgm:prSet>
      <dgm:spPr/>
    </dgm:pt>
    <dgm:pt modelId="{F95C4803-D218-4FBB-BB77-35889FF4BAB3}" type="pres">
      <dgm:prSet presAssocID="{A85A60B5-0635-4F6F-B699-7215A9799DBE}" presName="sibTrans" presStyleLbl="sibTrans2D1" presStyleIdx="0" presStyleCnt="1"/>
      <dgm:spPr/>
    </dgm:pt>
    <dgm:pt modelId="{201EE40A-3A88-4EB3-BED0-DF9DFABAA92F}" type="pres">
      <dgm:prSet presAssocID="{A85A60B5-0635-4F6F-B699-7215A9799DBE}" presName="connectorText" presStyleLbl="sibTrans2D1" presStyleIdx="0" presStyleCnt="1"/>
      <dgm:spPr/>
    </dgm:pt>
    <dgm:pt modelId="{0C44F09B-00FE-441F-B23B-EEC28AF67A49}" type="pres">
      <dgm:prSet presAssocID="{03501D71-5860-4A81-A89B-B454F3043593}" presName="node" presStyleLbl="node1" presStyleIdx="1" presStyleCnt="2">
        <dgm:presLayoutVars>
          <dgm:bulletEnabled val="1"/>
        </dgm:presLayoutVars>
      </dgm:prSet>
      <dgm:spPr/>
    </dgm:pt>
  </dgm:ptLst>
  <dgm:cxnLst>
    <dgm:cxn modelId="{C4B8FA1F-ABA0-4836-9C92-A3893E3A7DDA}" type="presOf" srcId="{A85A60B5-0635-4F6F-B699-7215A9799DBE}" destId="{201EE40A-3A88-4EB3-BED0-DF9DFABAA92F}" srcOrd="1" destOrd="0" presId="urn:microsoft.com/office/officeart/2005/8/layout/process1"/>
    <dgm:cxn modelId="{5D851321-190F-4A6C-B4C5-27AF14A890CD}" type="presOf" srcId="{A85A60B5-0635-4F6F-B699-7215A9799DBE}" destId="{F95C4803-D218-4FBB-BB77-35889FF4BAB3}" srcOrd="0" destOrd="0" presId="urn:microsoft.com/office/officeart/2005/8/layout/process1"/>
    <dgm:cxn modelId="{7FA19634-3B43-47EE-B595-2A08CD6657EB}" type="presOf" srcId="{EE7D8E9C-A49F-49C3-8B89-A64EA58EC6BC}" destId="{7ECED3BC-B57A-43B8-82B3-E3A4D26874C7}" srcOrd="0" destOrd="0" presId="urn:microsoft.com/office/officeart/2005/8/layout/process1"/>
    <dgm:cxn modelId="{31D71748-0E2A-47BC-AE4D-AAC29CFE15FB}" type="presOf" srcId="{8BCA4610-B19A-47CE-A8AA-475F240DFF28}" destId="{4C51E46E-84C2-481A-A358-39E641BF4C2B}" srcOrd="0" destOrd="0" presId="urn:microsoft.com/office/officeart/2005/8/layout/process1"/>
    <dgm:cxn modelId="{0EC0805A-CDD6-4F90-AA28-8F9C0C938A04}" srcId="{8BCA4610-B19A-47CE-A8AA-475F240DFF28}" destId="{03501D71-5860-4A81-A89B-B454F3043593}" srcOrd="1" destOrd="0" parTransId="{1A392F74-760A-4F58-A0E5-B1B1BA239D9D}" sibTransId="{2CCA4350-7C71-4819-9A13-FD88CCCD0742}"/>
    <dgm:cxn modelId="{8ADFBAD9-C2EA-4922-8098-3EA06955A846}" type="presOf" srcId="{03501D71-5860-4A81-A89B-B454F3043593}" destId="{0C44F09B-00FE-441F-B23B-EEC28AF67A49}" srcOrd="0" destOrd="0" presId="urn:microsoft.com/office/officeart/2005/8/layout/process1"/>
    <dgm:cxn modelId="{C1B19AF5-81D1-4214-BAAC-88E2F2A7C4C4}" srcId="{8BCA4610-B19A-47CE-A8AA-475F240DFF28}" destId="{EE7D8E9C-A49F-49C3-8B89-A64EA58EC6BC}" srcOrd="0" destOrd="0" parTransId="{F622F257-75FC-4E39-90A8-7800DEA6FDAB}" sibTransId="{A85A60B5-0635-4F6F-B699-7215A9799DBE}"/>
    <dgm:cxn modelId="{4FA41082-4FB6-4EE7-913F-853AC601D7BC}" type="presParOf" srcId="{4C51E46E-84C2-481A-A358-39E641BF4C2B}" destId="{7ECED3BC-B57A-43B8-82B3-E3A4D26874C7}" srcOrd="0" destOrd="0" presId="urn:microsoft.com/office/officeart/2005/8/layout/process1"/>
    <dgm:cxn modelId="{2436DE08-E6D7-4A3E-A9CF-2A00C3108031}" type="presParOf" srcId="{4C51E46E-84C2-481A-A358-39E641BF4C2B}" destId="{F95C4803-D218-4FBB-BB77-35889FF4BAB3}" srcOrd="1" destOrd="0" presId="urn:microsoft.com/office/officeart/2005/8/layout/process1"/>
    <dgm:cxn modelId="{F48E3F43-8365-497E-B956-3D8020D7042D}" type="presParOf" srcId="{F95C4803-D218-4FBB-BB77-35889FF4BAB3}" destId="{201EE40A-3A88-4EB3-BED0-DF9DFABAA92F}" srcOrd="0" destOrd="0" presId="urn:microsoft.com/office/officeart/2005/8/layout/process1"/>
    <dgm:cxn modelId="{655C2443-DB85-4CB0-822A-38D23CC71FE2}" type="presParOf" srcId="{4C51E46E-84C2-481A-A358-39E641BF4C2B}" destId="{0C44F09B-00FE-441F-B23B-EEC28AF67A49}" srcOrd="2"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5CBF0EB-CF29-4ADA-BBD6-80CB0D20310C}" type="doc">
      <dgm:prSet loTypeId="urn:microsoft.com/office/officeart/2005/8/layout/process2" loCatId="process" qsTypeId="urn:microsoft.com/office/officeart/2005/8/quickstyle/simple1" qsCatId="simple" csTypeId="urn:microsoft.com/office/officeart/2005/8/colors/accent0_2" csCatId="mainScheme" phldr="1"/>
      <dgm:spPr/>
    </dgm:pt>
    <dgm:pt modelId="{64BE31BD-67CB-4343-A4D7-03E42DB040C5}">
      <dgm:prSet phldrT="[Text]" custT="1"/>
      <dgm:spPr/>
      <dgm:t>
        <a:bodyPr/>
        <a:lstStyle/>
        <a:p>
          <a:r>
            <a:rPr lang="es-EC" sz="1200" dirty="0">
              <a:latin typeface="Calibri" panose="020F0502020204030204" pitchFamily="34" charset="0"/>
              <a:ea typeface="Times New Roman" panose="02020603050405020304" pitchFamily="18" charset="0"/>
              <a:cs typeface="Calibri" panose="020F0502020204030204" pitchFamily="34" charset="0"/>
            </a:rPr>
            <a:t>Paso clave</a:t>
          </a:r>
          <a:endParaRPr lang="es-EC" sz="1200" dirty="0">
            <a:latin typeface="Calibri" panose="020F0502020204030204" pitchFamily="34" charset="0"/>
            <a:cs typeface="Calibri" panose="020F0502020204030204" pitchFamily="34" charset="0"/>
          </a:endParaRPr>
        </a:p>
      </dgm:t>
    </dgm:pt>
    <dgm:pt modelId="{50AD11E4-04E2-464C-978C-952CA3B5F9F0}" type="parTrans" cxnId="{BC5BEC8F-1F38-4DA9-BE1B-BB8CCEB1D47D}">
      <dgm:prSet/>
      <dgm:spPr/>
      <dgm:t>
        <a:bodyPr/>
        <a:lstStyle/>
        <a:p>
          <a:endParaRPr lang="es-EC" sz="3600">
            <a:latin typeface="Calibri" panose="020F0502020204030204" pitchFamily="34" charset="0"/>
            <a:cs typeface="Calibri" panose="020F0502020204030204" pitchFamily="34" charset="0"/>
          </a:endParaRPr>
        </a:p>
      </dgm:t>
    </dgm:pt>
    <dgm:pt modelId="{10909EC5-7D49-45D7-98B9-E3A03D7FBD6E}" type="sibTrans" cxnId="{BC5BEC8F-1F38-4DA9-BE1B-BB8CCEB1D47D}">
      <dgm:prSet custT="1"/>
      <dgm:spPr/>
      <dgm:t>
        <a:bodyPr/>
        <a:lstStyle/>
        <a:p>
          <a:endParaRPr lang="es-EC" sz="1050">
            <a:latin typeface="Calibri" panose="020F0502020204030204" pitchFamily="34" charset="0"/>
            <a:cs typeface="Calibri" panose="020F0502020204030204" pitchFamily="34" charset="0"/>
          </a:endParaRPr>
        </a:p>
      </dgm:t>
    </dgm:pt>
    <dgm:pt modelId="{4C5E3282-D522-4E85-BF5A-0FD916E238E6}">
      <dgm:prSet phldrT="[Text]" custT="1"/>
      <dgm:spPr/>
      <dgm:t>
        <a:bodyPr/>
        <a:lstStyle/>
        <a:p>
          <a:r>
            <a:rPr lang="es-EC" sz="1200" i="1" dirty="0">
              <a:latin typeface="Calibri" panose="020F0502020204030204" pitchFamily="34" charset="0"/>
              <a:ea typeface="Times New Roman" panose="02020603050405020304" pitchFamily="18" charset="0"/>
              <a:cs typeface="Calibri" panose="020F0502020204030204" pitchFamily="34" charset="0"/>
            </a:rPr>
            <a:t>Escherichia coli</a:t>
          </a:r>
          <a:r>
            <a:rPr lang="es-EC" sz="1200" dirty="0">
              <a:latin typeface="Calibri" panose="020F0502020204030204" pitchFamily="34" charset="0"/>
              <a:ea typeface="Times New Roman" panose="02020603050405020304" pitchFamily="18" charset="0"/>
              <a:cs typeface="Calibri" panose="020F0502020204030204" pitchFamily="34" charset="0"/>
            </a:rPr>
            <a:t> BJ5183 </a:t>
          </a:r>
        </a:p>
      </dgm:t>
    </dgm:pt>
    <dgm:pt modelId="{23E52C95-FB0A-43BA-82B8-54EABDCBF0C0}" type="parTrans" cxnId="{2B52E2CC-0ACB-4E12-A2F2-85D4706649EE}">
      <dgm:prSet/>
      <dgm:spPr/>
      <dgm:t>
        <a:bodyPr/>
        <a:lstStyle/>
        <a:p>
          <a:endParaRPr lang="es-EC" sz="3600">
            <a:latin typeface="Calibri" panose="020F0502020204030204" pitchFamily="34" charset="0"/>
            <a:cs typeface="Calibri" panose="020F0502020204030204" pitchFamily="34" charset="0"/>
          </a:endParaRPr>
        </a:p>
      </dgm:t>
    </dgm:pt>
    <dgm:pt modelId="{549A951C-9908-4C4D-B605-2EA455F7206C}" type="sibTrans" cxnId="{2B52E2CC-0ACB-4E12-A2F2-85D4706649EE}">
      <dgm:prSet custT="1"/>
      <dgm:spPr/>
      <dgm:t>
        <a:bodyPr/>
        <a:lstStyle/>
        <a:p>
          <a:endParaRPr lang="es-EC" sz="1050">
            <a:latin typeface="Calibri" panose="020F0502020204030204" pitchFamily="34" charset="0"/>
            <a:cs typeface="Calibri" panose="020F0502020204030204" pitchFamily="34" charset="0"/>
          </a:endParaRPr>
        </a:p>
      </dgm:t>
    </dgm:pt>
    <dgm:pt modelId="{BB4949CA-EA61-47A4-B5D4-97C850B4060D}">
      <dgm:prSet phldrT="[Text]" custT="1"/>
      <dgm:spPr/>
      <dgm:t>
        <a:bodyPr/>
        <a:lstStyle/>
        <a:p>
          <a:r>
            <a:rPr lang="es-EC" sz="1200" dirty="0">
              <a:latin typeface="Calibri" panose="020F0502020204030204" pitchFamily="34" charset="0"/>
              <a:cs typeface="Calibri" panose="020F0502020204030204" pitchFamily="34" charset="0"/>
            </a:rPr>
            <a:t>Confirma la correcta construcción del plásmido recombinante </a:t>
          </a:r>
        </a:p>
      </dgm:t>
    </dgm:pt>
    <dgm:pt modelId="{D4034163-3400-4E9D-BBF7-8C41B7DACE2F}" type="parTrans" cxnId="{2F38A7BA-8127-43EA-9ABB-E01A39CDBE87}">
      <dgm:prSet/>
      <dgm:spPr/>
      <dgm:t>
        <a:bodyPr/>
        <a:lstStyle/>
        <a:p>
          <a:endParaRPr lang="es-EC"/>
        </a:p>
      </dgm:t>
    </dgm:pt>
    <dgm:pt modelId="{5D82228C-E39C-4848-8A52-F8B7B91B0E4A}" type="sibTrans" cxnId="{2F38A7BA-8127-43EA-9ABB-E01A39CDBE87}">
      <dgm:prSet/>
      <dgm:spPr/>
      <dgm:t>
        <a:bodyPr/>
        <a:lstStyle/>
        <a:p>
          <a:endParaRPr lang="es-EC"/>
        </a:p>
      </dgm:t>
    </dgm:pt>
    <dgm:pt modelId="{52983F6F-00FF-4AEE-8BF9-80541F702FC4}" type="pres">
      <dgm:prSet presAssocID="{A5CBF0EB-CF29-4ADA-BBD6-80CB0D20310C}" presName="linearFlow" presStyleCnt="0">
        <dgm:presLayoutVars>
          <dgm:resizeHandles val="exact"/>
        </dgm:presLayoutVars>
      </dgm:prSet>
      <dgm:spPr/>
    </dgm:pt>
    <dgm:pt modelId="{EFF63E53-E3D0-461E-935B-C3AE957D221D}" type="pres">
      <dgm:prSet presAssocID="{64BE31BD-67CB-4343-A4D7-03E42DB040C5}" presName="node" presStyleLbl="node1" presStyleIdx="0" presStyleCnt="3" custScaleX="100000">
        <dgm:presLayoutVars>
          <dgm:bulletEnabled val="1"/>
        </dgm:presLayoutVars>
      </dgm:prSet>
      <dgm:spPr/>
    </dgm:pt>
    <dgm:pt modelId="{C7286BAC-4321-4F00-9CC8-B7C9828DC14F}" type="pres">
      <dgm:prSet presAssocID="{10909EC5-7D49-45D7-98B9-E3A03D7FBD6E}" presName="sibTrans" presStyleLbl="sibTrans2D1" presStyleIdx="0" presStyleCnt="2"/>
      <dgm:spPr/>
    </dgm:pt>
    <dgm:pt modelId="{25EA5B79-253C-4AF3-8F83-AAFB6F8B952C}" type="pres">
      <dgm:prSet presAssocID="{10909EC5-7D49-45D7-98B9-E3A03D7FBD6E}" presName="connectorText" presStyleLbl="sibTrans2D1" presStyleIdx="0" presStyleCnt="2"/>
      <dgm:spPr/>
    </dgm:pt>
    <dgm:pt modelId="{3907F37C-AC3D-48BB-9B0E-89486500E31D}" type="pres">
      <dgm:prSet presAssocID="{4C5E3282-D522-4E85-BF5A-0FD916E238E6}" presName="node" presStyleLbl="node1" presStyleIdx="1" presStyleCnt="3" custScaleX="100000">
        <dgm:presLayoutVars>
          <dgm:bulletEnabled val="1"/>
        </dgm:presLayoutVars>
      </dgm:prSet>
      <dgm:spPr/>
    </dgm:pt>
    <dgm:pt modelId="{FAEEB82C-B756-4186-A33A-96ED0029CC09}" type="pres">
      <dgm:prSet presAssocID="{549A951C-9908-4C4D-B605-2EA455F7206C}" presName="sibTrans" presStyleLbl="sibTrans2D1" presStyleIdx="1" presStyleCnt="2"/>
      <dgm:spPr/>
    </dgm:pt>
    <dgm:pt modelId="{32D3ADF6-5F2C-4FC4-AE92-0BADB24507DE}" type="pres">
      <dgm:prSet presAssocID="{549A951C-9908-4C4D-B605-2EA455F7206C}" presName="connectorText" presStyleLbl="sibTrans2D1" presStyleIdx="1" presStyleCnt="2"/>
      <dgm:spPr/>
    </dgm:pt>
    <dgm:pt modelId="{8057006C-FBD6-4E32-ACF7-873BCF17A7AC}" type="pres">
      <dgm:prSet presAssocID="{BB4949CA-EA61-47A4-B5D4-97C850B4060D}" presName="node" presStyleLbl="node1" presStyleIdx="2" presStyleCnt="3">
        <dgm:presLayoutVars>
          <dgm:bulletEnabled val="1"/>
        </dgm:presLayoutVars>
      </dgm:prSet>
      <dgm:spPr/>
    </dgm:pt>
  </dgm:ptLst>
  <dgm:cxnLst>
    <dgm:cxn modelId="{ADCA5901-C264-41EF-8F2A-EF30C2953351}" type="presOf" srcId="{A5CBF0EB-CF29-4ADA-BBD6-80CB0D20310C}" destId="{52983F6F-00FF-4AEE-8BF9-80541F702FC4}" srcOrd="0" destOrd="0" presId="urn:microsoft.com/office/officeart/2005/8/layout/process2"/>
    <dgm:cxn modelId="{BA979B2D-F72F-4739-9E43-ECA087761997}" type="presOf" srcId="{549A951C-9908-4C4D-B605-2EA455F7206C}" destId="{FAEEB82C-B756-4186-A33A-96ED0029CC09}" srcOrd="0" destOrd="0" presId="urn:microsoft.com/office/officeart/2005/8/layout/process2"/>
    <dgm:cxn modelId="{C16A2A67-A6EC-4FAC-9FDC-721C7C6D1FDF}" type="presOf" srcId="{4C5E3282-D522-4E85-BF5A-0FD916E238E6}" destId="{3907F37C-AC3D-48BB-9B0E-89486500E31D}" srcOrd="0" destOrd="0" presId="urn:microsoft.com/office/officeart/2005/8/layout/process2"/>
    <dgm:cxn modelId="{8C73E84E-A219-45D5-84AE-5BF8682AD451}" type="presOf" srcId="{64BE31BD-67CB-4343-A4D7-03E42DB040C5}" destId="{EFF63E53-E3D0-461E-935B-C3AE957D221D}" srcOrd="0" destOrd="0" presId="urn:microsoft.com/office/officeart/2005/8/layout/process2"/>
    <dgm:cxn modelId="{240B898B-7D4F-4F2D-AA14-8821F698EA34}" type="presOf" srcId="{549A951C-9908-4C4D-B605-2EA455F7206C}" destId="{32D3ADF6-5F2C-4FC4-AE92-0BADB24507DE}" srcOrd="1" destOrd="0" presId="urn:microsoft.com/office/officeart/2005/8/layout/process2"/>
    <dgm:cxn modelId="{BC5BEC8F-1F38-4DA9-BE1B-BB8CCEB1D47D}" srcId="{A5CBF0EB-CF29-4ADA-BBD6-80CB0D20310C}" destId="{64BE31BD-67CB-4343-A4D7-03E42DB040C5}" srcOrd="0" destOrd="0" parTransId="{50AD11E4-04E2-464C-978C-952CA3B5F9F0}" sibTransId="{10909EC5-7D49-45D7-98B9-E3A03D7FBD6E}"/>
    <dgm:cxn modelId="{2F38A7BA-8127-43EA-9ABB-E01A39CDBE87}" srcId="{A5CBF0EB-CF29-4ADA-BBD6-80CB0D20310C}" destId="{BB4949CA-EA61-47A4-B5D4-97C850B4060D}" srcOrd="2" destOrd="0" parTransId="{D4034163-3400-4E9D-BBF7-8C41B7DACE2F}" sibTransId="{5D82228C-E39C-4848-8A52-F8B7B91B0E4A}"/>
    <dgm:cxn modelId="{5086B5C6-7241-4F69-9917-10C28DC112C6}" type="presOf" srcId="{10909EC5-7D49-45D7-98B9-E3A03D7FBD6E}" destId="{C7286BAC-4321-4F00-9CC8-B7C9828DC14F}" srcOrd="0" destOrd="0" presId="urn:microsoft.com/office/officeart/2005/8/layout/process2"/>
    <dgm:cxn modelId="{77246DCC-EE61-4C7E-972E-271ACEAD1A93}" type="presOf" srcId="{10909EC5-7D49-45D7-98B9-E3A03D7FBD6E}" destId="{25EA5B79-253C-4AF3-8F83-AAFB6F8B952C}" srcOrd="1" destOrd="0" presId="urn:microsoft.com/office/officeart/2005/8/layout/process2"/>
    <dgm:cxn modelId="{2B52E2CC-0ACB-4E12-A2F2-85D4706649EE}" srcId="{A5CBF0EB-CF29-4ADA-BBD6-80CB0D20310C}" destId="{4C5E3282-D522-4E85-BF5A-0FD916E238E6}" srcOrd="1" destOrd="0" parTransId="{23E52C95-FB0A-43BA-82B8-54EABDCBF0C0}" sibTransId="{549A951C-9908-4C4D-B605-2EA455F7206C}"/>
    <dgm:cxn modelId="{D278F0EA-B319-4708-92C1-1AA87CD3C6D8}" type="presOf" srcId="{BB4949CA-EA61-47A4-B5D4-97C850B4060D}" destId="{8057006C-FBD6-4E32-ACF7-873BCF17A7AC}" srcOrd="0" destOrd="0" presId="urn:microsoft.com/office/officeart/2005/8/layout/process2"/>
    <dgm:cxn modelId="{8F12BA14-E3BC-4147-A168-593FC9F60C2B}" type="presParOf" srcId="{52983F6F-00FF-4AEE-8BF9-80541F702FC4}" destId="{EFF63E53-E3D0-461E-935B-C3AE957D221D}" srcOrd="0" destOrd="0" presId="urn:microsoft.com/office/officeart/2005/8/layout/process2"/>
    <dgm:cxn modelId="{E42EBFF2-B56D-40E2-BDFD-885AEF549486}" type="presParOf" srcId="{52983F6F-00FF-4AEE-8BF9-80541F702FC4}" destId="{C7286BAC-4321-4F00-9CC8-B7C9828DC14F}" srcOrd="1" destOrd="0" presId="urn:microsoft.com/office/officeart/2005/8/layout/process2"/>
    <dgm:cxn modelId="{1A3B6DEB-088B-4B0D-A518-EE29DC25E78B}" type="presParOf" srcId="{C7286BAC-4321-4F00-9CC8-B7C9828DC14F}" destId="{25EA5B79-253C-4AF3-8F83-AAFB6F8B952C}" srcOrd="0" destOrd="0" presId="urn:microsoft.com/office/officeart/2005/8/layout/process2"/>
    <dgm:cxn modelId="{1B5E4C70-84E6-48BE-85EC-B1D2AC45C24A}" type="presParOf" srcId="{52983F6F-00FF-4AEE-8BF9-80541F702FC4}" destId="{3907F37C-AC3D-48BB-9B0E-89486500E31D}" srcOrd="2" destOrd="0" presId="urn:microsoft.com/office/officeart/2005/8/layout/process2"/>
    <dgm:cxn modelId="{47BE19CB-09E3-49BC-A894-40F7E3B108ED}" type="presParOf" srcId="{52983F6F-00FF-4AEE-8BF9-80541F702FC4}" destId="{FAEEB82C-B756-4186-A33A-96ED0029CC09}" srcOrd="3" destOrd="0" presId="urn:microsoft.com/office/officeart/2005/8/layout/process2"/>
    <dgm:cxn modelId="{CA143B58-0485-41F0-8932-489FA4309FAA}" type="presParOf" srcId="{FAEEB82C-B756-4186-A33A-96ED0029CC09}" destId="{32D3ADF6-5F2C-4FC4-AE92-0BADB24507DE}" srcOrd="0" destOrd="0" presId="urn:microsoft.com/office/officeart/2005/8/layout/process2"/>
    <dgm:cxn modelId="{1148D3CD-0831-498E-A01D-BEC20B60AFE0}" type="presParOf" srcId="{52983F6F-00FF-4AEE-8BF9-80541F702FC4}" destId="{8057006C-FBD6-4E32-ACF7-873BCF17A7AC}"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C76FC52-B785-4188-A64E-AA86D9E4EC40}" type="doc">
      <dgm:prSet loTypeId="urn:microsoft.com/office/officeart/2005/8/layout/hChevron3" loCatId="process" qsTypeId="urn:microsoft.com/office/officeart/2005/8/quickstyle/simple1" qsCatId="simple" csTypeId="urn:microsoft.com/office/officeart/2005/8/colors/accent0_1" csCatId="mainScheme" phldr="1"/>
      <dgm:spPr/>
    </dgm:pt>
    <dgm:pt modelId="{4F78C05C-36DE-4717-8638-6795E140631F}">
      <dgm:prSet phldrT="[Text]"/>
      <dgm:spPr/>
      <dgm:t>
        <a:bodyPr/>
        <a:lstStyle/>
        <a:p>
          <a:r>
            <a:rPr lang="es-EC" dirty="0"/>
            <a:t>Estabilidad genética</a:t>
          </a:r>
        </a:p>
      </dgm:t>
    </dgm:pt>
    <dgm:pt modelId="{86B73341-D14F-4A61-AD12-FA5D613F8419}" type="parTrans" cxnId="{1226B4B4-7241-4DE2-9974-3B3B023DB052}">
      <dgm:prSet/>
      <dgm:spPr/>
      <dgm:t>
        <a:bodyPr/>
        <a:lstStyle/>
        <a:p>
          <a:endParaRPr lang="es-EC"/>
        </a:p>
      </dgm:t>
    </dgm:pt>
    <dgm:pt modelId="{CB45F007-55BB-42BF-B93F-74B69CF8B374}" type="sibTrans" cxnId="{1226B4B4-7241-4DE2-9974-3B3B023DB052}">
      <dgm:prSet/>
      <dgm:spPr/>
      <dgm:t>
        <a:bodyPr/>
        <a:lstStyle/>
        <a:p>
          <a:endParaRPr lang="es-EC"/>
        </a:p>
      </dgm:t>
    </dgm:pt>
    <dgm:pt modelId="{FE47D1DF-9EA6-4CED-98CC-BF9B98A5F2F1}">
      <dgm:prSet phldrT="[Text]"/>
      <dgm:spPr/>
      <dgm:t>
        <a:bodyPr/>
        <a:lstStyle/>
        <a:p>
          <a:r>
            <a:rPr lang="es-EC" dirty="0"/>
            <a:t>Alta eficiencia de transducción</a:t>
          </a:r>
        </a:p>
      </dgm:t>
    </dgm:pt>
    <dgm:pt modelId="{9D9C8663-90AE-45D0-A787-95AA19AB2991}" type="parTrans" cxnId="{7E2977A1-ADBF-47D4-ABB1-813C9259AA35}">
      <dgm:prSet/>
      <dgm:spPr/>
      <dgm:t>
        <a:bodyPr/>
        <a:lstStyle/>
        <a:p>
          <a:endParaRPr lang="es-EC"/>
        </a:p>
      </dgm:t>
    </dgm:pt>
    <dgm:pt modelId="{01980A1B-2579-489C-8898-D6AA5F1E7B0D}" type="sibTrans" cxnId="{7E2977A1-ADBF-47D4-ABB1-813C9259AA35}">
      <dgm:prSet/>
      <dgm:spPr/>
      <dgm:t>
        <a:bodyPr/>
        <a:lstStyle/>
        <a:p>
          <a:endParaRPr lang="es-EC"/>
        </a:p>
      </dgm:t>
    </dgm:pt>
    <dgm:pt modelId="{52122C99-1C8B-447B-9BAD-1311F5AA5F1C}">
      <dgm:prSet phldrT="[Text]"/>
      <dgm:spPr/>
      <dgm:t>
        <a:bodyPr/>
        <a:lstStyle/>
        <a:p>
          <a:r>
            <a:rPr lang="es-EC" dirty="0"/>
            <a:t>Facilidad de producción a larga escala</a:t>
          </a:r>
        </a:p>
      </dgm:t>
    </dgm:pt>
    <dgm:pt modelId="{38DBDE43-4CC9-4DE2-B539-437D53D94702}" type="parTrans" cxnId="{4D57A302-7072-4EE1-9A70-29F7C1E56EB8}">
      <dgm:prSet/>
      <dgm:spPr/>
      <dgm:t>
        <a:bodyPr/>
        <a:lstStyle/>
        <a:p>
          <a:endParaRPr lang="es-EC"/>
        </a:p>
      </dgm:t>
    </dgm:pt>
    <dgm:pt modelId="{2F2FD28B-ADF2-45B1-B2BF-70D051DAFFEB}" type="sibTrans" cxnId="{4D57A302-7072-4EE1-9A70-29F7C1E56EB8}">
      <dgm:prSet/>
      <dgm:spPr/>
      <dgm:t>
        <a:bodyPr/>
        <a:lstStyle/>
        <a:p>
          <a:endParaRPr lang="es-EC"/>
        </a:p>
      </dgm:t>
    </dgm:pt>
    <dgm:pt modelId="{06209B4A-7C32-40C4-B548-4608C7FEC966}">
      <dgm:prSet phldrT="[Text]"/>
      <dgm:spPr/>
      <dgm:t>
        <a:bodyPr/>
        <a:lstStyle/>
        <a:p>
          <a:r>
            <a:rPr lang="es-EC" dirty="0"/>
            <a:t>ADN no se integra en el genoma del hospedador</a:t>
          </a:r>
        </a:p>
      </dgm:t>
    </dgm:pt>
    <dgm:pt modelId="{AC7F8CE5-C9FF-4091-B5F8-E84C0147CFB0}" type="parTrans" cxnId="{3285DAFF-09F3-4D5B-B26D-28F7E15C89D5}">
      <dgm:prSet/>
      <dgm:spPr/>
      <dgm:t>
        <a:bodyPr/>
        <a:lstStyle/>
        <a:p>
          <a:endParaRPr lang="es-EC"/>
        </a:p>
      </dgm:t>
    </dgm:pt>
    <dgm:pt modelId="{0D54F0DF-DF83-4A22-BB3A-4E5D94639240}" type="sibTrans" cxnId="{3285DAFF-09F3-4D5B-B26D-28F7E15C89D5}">
      <dgm:prSet/>
      <dgm:spPr/>
      <dgm:t>
        <a:bodyPr/>
        <a:lstStyle/>
        <a:p>
          <a:endParaRPr lang="es-EC"/>
        </a:p>
      </dgm:t>
    </dgm:pt>
    <dgm:pt modelId="{371672B7-6857-45DD-8893-4D78D68A6288}">
      <dgm:prSet phldrT="[Text]"/>
      <dgm:spPr/>
      <dgm:t>
        <a:bodyPr/>
        <a:lstStyle/>
        <a:p>
          <a:r>
            <a:rPr lang="es-EC" dirty="0"/>
            <a:t>Altos títulos virales </a:t>
          </a:r>
        </a:p>
        <a:p>
          <a:r>
            <a:rPr lang="es-EC" dirty="0">
              <a:latin typeface="Times New Roman" panose="02020603050405020304" pitchFamily="18" charset="0"/>
              <a:ea typeface="Calibri" panose="020F0502020204030204" pitchFamily="34" charset="0"/>
            </a:rPr>
            <a:t>1 x 10</a:t>
          </a:r>
          <a:r>
            <a:rPr lang="es-EC" baseline="30000" dirty="0">
              <a:latin typeface="Times New Roman" panose="02020603050405020304" pitchFamily="18" charset="0"/>
              <a:ea typeface="Calibri" panose="020F0502020204030204" pitchFamily="34" charset="0"/>
            </a:rPr>
            <a:t>13</a:t>
          </a:r>
          <a:r>
            <a:rPr lang="es-EC" dirty="0">
              <a:latin typeface="Times New Roman" panose="02020603050405020304" pitchFamily="18" charset="0"/>
              <a:ea typeface="Calibri" panose="020F0502020204030204" pitchFamily="34" charset="0"/>
            </a:rPr>
            <a:t> VP/mL</a:t>
          </a:r>
          <a:endParaRPr lang="es-EC" dirty="0"/>
        </a:p>
      </dgm:t>
    </dgm:pt>
    <dgm:pt modelId="{AC7ED704-ABBF-48BC-A817-655FA38F0F52}" type="parTrans" cxnId="{B048839E-729A-4043-B878-39DC471DB179}">
      <dgm:prSet/>
      <dgm:spPr/>
      <dgm:t>
        <a:bodyPr/>
        <a:lstStyle/>
        <a:p>
          <a:endParaRPr lang="es-EC"/>
        </a:p>
      </dgm:t>
    </dgm:pt>
    <dgm:pt modelId="{3F9E5E31-DEA1-49C6-8168-453699A51108}" type="sibTrans" cxnId="{B048839E-729A-4043-B878-39DC471DB179}">
      <dgm:prSet/>
      <dgm:spPr/>
      <dgm:t>
        <a:bodyPr/>
        <a:lstStyle/>
        <a:p>
          <a:endParaRPr lang="es-EC"/>
        </a:p>
      </dgm:t>
    </dgm:pt>
    <dgm:pt modelId="{6EFF0151-EDAE-4064-BD92-CF7481CC6682}" type="pres">
      <dgm:prSet presAssocID="{3C76FC52-B785-4188-A64E-AA86D9E4EC40}" presName="Name0" presStyleCnt="0">
        <dgm:presLayoutVars>
          <dgm:dir/>
          <dgm:resizeHandles val="exact"/>
        </dgm:presLayoutVars>
      </dgm:prSet>
      <dgm:spPr/>
    </dgm:pt>
    <dgm:pt modelId="{8F0536E6-9A43-49B9-98BE-118FC18CEF10}" type="pres">
      <dgm:prSet presAssocID="{4F78C05C-36DE-4717-8638-6795E140631F}" presName="parTxOnly" presStyleLbl="node1" presStyleIdx="0" presStyleCnt="5" custLinFactNeighborX="-3130">
        <dgm:presLayoutVars>
          <dgm:bulletEnabled val="1"/>
        </dgm:presLayoutVars>
      </dgm:prSet>
      <dgm:spPr/>
    </dgm:pt>
    <dgm:pt modelId="{B63E65E1-6E50-487C-8F97-0E07EF140A60}" type="pres">
      <dgm:prSet presAssocID="{CB45F007-55BB-42BF-B93F-74B69CF8B374}" presName="parSpace" presStyleCnt="0"/>
      <dgm:spPr/>
    </dgm:pt>
    <dgm:pt modelId="{A4428FC0-8A3A-4B9B-8631-41EA1AA1C01E}" type="pres">
      <dgm:prSet presAssocID="{FE47D1DF-9EA6-4CED-98CC-BF9B98A5F2F1}" presName="parTxOnly" presStyleLbl="node1" presStyleIdx="1" presStyleCnt="5">
        <dgm:presLayoutVars>
          <dgm:bulletEnabled val="1"/>
        </dgm:presLayoutVars>
      </dgm:prSet>
      <dgm:spPr/>
    </dgm:pt>
    <dgm:pt modelId="{E384204A-3B24-4150-81BF-3996657E0E12}" type="pres">
      <dgm:prSet presAssocID="{01980A1B-2579-489C-8898-D6AA5F1E7B0D}" presName="parSpace" presStyleCnt="0"/>
      <dgm:spPr/>
    </dgm:pt>
    <dgm:pt modelId="{4F81C8AC-6F07-4A78-9636-ADEDBC05E867}" type="pres">
      <dgm:prSet presAssocID="{52122C99-1C8B-447B-9BAD-1311F5AA5F1C}" presName="parTxOnly" presStyleLbl="node1" presStyleIdx="2" presStyleCnt="5" custScaleX="86620">
        <dgm:presLayoutVars>
          <dgm:bulletEnabled val="1"/>
        </dgm:presLayoutVars>
      </dgm:prSet>
      <dgm:spPr/>
    </dgm:pt>
    <dgm:pt modelId="{7454ADA4-43BB-418F-AD31-13E6C929D0DD}" type="pres">
      <dgm:prSet presAssocID="{2F2FD28B-ADF2-45B1-B2BF-70D051DAFFEB}" presName="parSpace" presStyleCnt="0"/>
      <dgm:spPr/>
    </dgm:pt>
    <dgm:pt modelId="{29337C4B-FE3E-4B89-83DC-ECCB81AD328F}" type="pres">
      <dgm:prSet presAssocID="{06209B4A-7C32-40C4-B548-4608C7FEC966}" presName="parTxOnly" presStyleLbl="node1" presStyleIdx="3" presStyleCnt="5">
        <dgm:presLayoutVars>
          <dgm:bulletEnabled val="1"/>
        </dgm:presLayoutVars>
      </dgm:prSet>
      <dgm:spPr/>
    </dgm:pt>
    <dgm:pt modelId="{3D264DB3-F1AA-4231-8261-601A1E7B8E0C}" type="pres">
      <dgm:prSet presAssocID="{0D54F0DF-DF83-4A22-BB3A-4E5D94639240}" presName="parSpace" presStyleCnt="0"/>
      <dgm:spPr/>
    </dgm:pt>
    <dgm:pt modelId="{F09385C6-4897-4273-969D-368121A33857}" type="pres">
      <dgm:prSet presAssocID="{371672B7-6857-45DD-8893-4D78D68A6288}" presName="parTxOnly" presStyleLbl="node1" presStyleIdx="4" presStyleCnt="5">
        <dgm:presLayoutVars>
          <dgm:bulletEnabled val="1"/>
        </dgm:presLayoutVars>
      </dgm:prSet>
      <dgm:spPr/>
    </dgm:pt>
  </dgm:ptLst>
  <dgm:cxnLst>
    <dgm:cxn modelId="{4D57A302-7072-4EE1-9A70-29F7C1E56EB8}" srcId="{3C76FC52-B785-4188-A64E-AA86D9E4EC40}" destId="{52122C99-1C8B-447B-9BAD-1311F5AA5F1C}" srcOrd="2" destOrd="0" parTransId="{38DBDE43-4CC9-4DE2-B539-437D53D94702}" sibTransId="{2F2FD28B-ADF2-45B1-B2BF-70D051DAFFEB}"/>
    <dgm:cxn modelId="{A9FF4217-8A19-4C61-8F16-8231CE863B0E}" type="presOf" srcId="{06209B4A-7C32-40C4-B548-4608C7FEC966}" destId="{29337C4B-FE3E-4B89-83DC-ECCB81AD328F}" srcOrd="0" destOrd="0" presId="urn:microsoft.com/office/officeart/2005/8/layout/hChevron3"/>
    <dgm:cxn modelId="{216A9A1C-B425-4E02-B8E0-0F959D1C32AC}" type="presOf" srcId="{3C76FC52-B785-4188-A64E-AA86D9E4EC40}" destId="{6EFF0151-EDAE-4064-BD92-CF7481CC6682}" srcOrd="0" destOrd="0" presId="urn:microsoft.com/office/officeart/2005/8/layout/hChevron3"/>
    <dgm:cxn modelId="{0834F920-BE69-4255-B4EA-A3C649B40440}" type="presOf" srcId="{52122C99-1C8B-447B-9BAD-1311F5AA5F1C}" destId="{4F81C8AC-6F07-4A78-9636-ADEDBC05E867}" srcOrd="0" destOrd="0" presId="urn:microsoft.com/office/officeart/2005/8/layout/hChevron3"/>
    <dgm:cxn modelId="{917C0B2C-921C-4EF4-8B0C-2C615E7995D3}" type="presOf" srcId="{371672B7-6857-45DD-8893-4D78D68A6288}" destId="{F09385C6-4897-4273-969D-368121A33857}" srcOrd="0" destOrd="0" presId="urn:microsoft.com/office/officeart/2005/8/layout/hChevron3"/>
    <dgm:cxn modelId="{B048839E-729A-4043-B878-39DC471DB179}" srcId="{3C76FC52-B785-4188-A64E-AA86D9E4EC40}" destId="{371672B7-6857-45DD-8893-4D78D68A6288}" srcOrd="4" destOrd="0" parTransId="{AC7ED704-ABBF-48BC-A817-655FA38F0F52}" sibTransId="{3F9E5E31-DEA1-49C6-8168-453699A51108}"/>
    <dgm:cxn modelId="{7E2977A1-ADBF-47D4-ABB1-813C9259AA35}" srcId="{3C76FC52-B785-4188-A64E-AA86D9E4EC40}" destId="{FE47D1DF-9EA6-4CED-98CC-BF9B98A5F2F1}" srcOrd="1" destOrd="0" parTransId="{9D9C8663-90AE-45D0-A787-95AA19AB2991}" sibTransId="{01980A1B-2579-489C-8898-D6AA5F1E7B0D}"/>
    <dgm:cxn modelId="{1226B4B4-7241-4DE2-9974-3B3B023DB052}" srcId="{3C76FC52-B785-4188-A64E-AA86D9E4EC40}" destId="{4F78C05C-36DE-4717-8638-6795E140631F}" srcOrd="0" destOrd="0" parTransId="{86B73341-D14F-4A61-AD12-FA5D613F8419}" sibTransId="{CB45F007-55BB-42BF-B93F-74B69CF8B374}"/>
    <dgm:cxn modelId="{94B4D2B9-5904-449D-A69F-0DC2021E4CB4}" type="presOf" srcId="{4F78C05C-36DE-4717-8638-6795E140631F}" destId="{8F0536E6-9A43-49B9-98BE-118FC18CEF10}" srcOrd="0" destOrd="0" presId="urn:microsoft.com/office/officeart/2005/8/layout/hChevron3"/>
    <dgm:cxn modelId="{72F431E2-FB45-42C7-8E22-B0068ECF95F1}" type="presOf" srcId="{FE47D1DF-9EA6-4CED-98CC-BF9B98A5F2F1}" destId="{A4428FC0-8A3A-4B9B-8631-41EA1AA1C01E}" srcOrd="0" destOrd="0" presId="urn:microsoft.com/office/officeart/2005/8/layout/hChevron3"/>
    <dgm:cxn modelId="{3285DAFF-09F3-4D5B-B26D-28F7E15C89D5}" srcId="{3C76FC52-B785-4188-A64E-AA86D9E4EC40}" destId="{06209B4A-7C32-40C4-B548-4608C7FEC966}" srcOrd="3" destOrd="0" parTransId="{AC7F8CE5-C9FF-4091-B5F8-E84C0147CFB0}" sibTransId="{0D54F0DF-DF83-4A22-BB3A-4E5D94639240}"/>
    <dgm:cxn modelId="{F950779B-5988-4A51-8E41-8C8E0736B9E5}" type="presParOf" srcId="{6EFF0151-EDAE-4064-BD92-CF7481CC6682}" destId="{8F0536E6-9A43-49B9-98BE-118FC18CEF10}" srcOrd="0" destOrd="0" presId="urn:microsoft.com/office/officeart/2005/8/layout/hChevron3"/>
    <dgm:cxn modelId="{5CFC026F-3E8B-408C-8C00-84A9C024F5A3}" type="presParOf" srcId="{6EFF0151-EDAE-4064-BD92-CF7481CC6682}" destId="{B63E65E1-6E50-487C-8F97-0E07EF140A60}" srcOrd="1" destOrd="0" presId="urn:microsoft.com/office/officeart/2005/8/layout/hChevron3"/>
    <dgm:cxn modelId="{0E1899B9-6CF7-427C-BD67-355E7B150CDA}" type="presParOf" srcId="{6EFF0151-EDAE-4064-BD92-CF7481CC6682}" destId="{A4428FC0-8A3A-4B9B-8631-41EA1AA1C01E}" srcOrd="2" destOrd="0" presId="urn:microsoft.com/office/officeart/2005/8/layout/hChevron3"/>
    <dgm:cxn modelId="{4066CB3A-532E-4232-9A6B-D2DAFE9C274F}" type="presParOf" srcId="{6EFF0151-EDAE-4064-BD92-CF7481CC6682}" destId="{E384204A-3B24-4150-81BF-3996657E0E12}" srcOrd="3" destOrd="0" presId="urn:microsoft.com/office/officeart/2005/8/layout/hChevron3"/>
    <dgm:cxn modelId="{8CD227CA-DDFC-4281-B7EB-EECFC4B60C1C}" type="presParOf" srcId="{6EFF0151-EDAE-4064-BD92-CF7481CC6682}" destId="{4F81C8AC-6F07-4A78-9636-ADEDBC05E867}" srcOrd="4" destOrd="0" presId="urn:microsoft.com/office/officeart/2005/8/layout/hChevron3"/>
    <dgm:cxn modelId="{6C339712-8240-41C2-B1B3-CC1A5E982ED6}" type="presParOf" srcId="{6EFF0151-EDAE-4064-BD92-CF7481CC6682}" destId="{7454ADA4-43BB-418F-AD31-13E6C929D0DD}" srcOrd="5" destOrd="0" presId="urn:microsoft.com/office/officeart/2005/8/layout/hChevron3"/>
    <dgm:cxn modelId="{96D9CB84-9763-4817-85DE-4CFB05C05C87}" type="presParOf" srcId="{6EFF0151-EDAE-4064-BD92-CF7481CC6682}" destId="{29337C4B-FE3E-4B89-83DC-ECCB81AD328F}" srcOrd="6" destOrd="0" presId="urn:microsoft.com/office/officeart/2005/8/layout/hChevron3"/>
    <dgm:cxn modelId="{F30B8E3B-4F64-4CEA-8F66-F77CDD613413}" type="presParOf" srcId="{6EFF0151-EDAE-4064-BD92-CF7481CC6682}" destId="{3D264DB3-F1AA-4231-8261-601A1E7B8E0C}" srcOrd="7" destOrd="0" presId="urn:microsoft.com/office/officeart/2005/8/layout/hChevron3"/>
    <dgm:cxn modelId="{22F81516-7E48-41D8-AA16-C38B5D5B6874}" type="presParOf" srcId="{6EFF0151-EDAE-4064-BD92-CF7481CC6682}" destId="{F09385C6-4897-4273-969D-368121A33857}"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6FC52-B785-4188-A64E-AA86D9E4EC40}" type="doc">
      <dgm:prSet loTypeId="urn:microsoft.com/office/officeart/2005/8/layout/hChevron3" loCatId="process" qsTypeId="urn:microsoft.com/office/officeart/2005/8/quickstyle/simple1" qsCatId="simple" csTypeId="urn:microsoft.com/office/officeart/2005/8/colors/accent4_3" csCatId="accent4" phldr="1"/>
      <dgm:spPr/>
    </dgm:pt>
    <dgm:pt modelId="{4F78C05C-36DE-4717-8638-6795E140631F}">
      <dgm:prSet phldrT="[Text]"/>
      <dgm:spPr/>
      <dgm:t>
        <a:bodyPr/>
        <a:lstStyle/>
        <a:p>
          <a:r>
            <a:rPr lang="es-EC" dirty="0"/>
            <a:t>Resistencia a un clima</a:t>
          </a:r>
        </a:p>
      </dgm:t>
    </dgm:pt>
    <dgm:pt modelId="{86B73341-D14F-4A61-AD12-FA5D613F8419}" type="parTrans" cxnId="{1226B4B4-7241-4DE2-9974-3B3B023DB052}">
      <dgm:prSet/>
      <dgm:spPr/>
      <dgm:t>
        <a:bodyPr/>
        <a:lstStyle/>
        <a:p>
          <a:endParaRPr lang="es-EC"/>
        </a:p>
      </dgm:t>
    </dgm:pt>
    <dgm:pt modelId="{CB45F007-55BB-42BF-B93F-74B69CF8B374}" type="sibTrans" cxnId="{1226B4B4-7241-4DE2-9974-3B3B023DB052}">
      <dgm:prSet/>
      <dgm:spPr/>
      <dgm:t>
        <a:bodyPr/>
        <a:lstStyle/>
        <a:p>
          <a:endParaRPr lang="es-EC"/>
        </a:p>
      </dgm:t>
    </dgm:pt>
    <dgm:pt modelId="{FE47D1DF-9EA6-4CED-98CC-BF9B98A5F2F1}">
      <dgm:prSet phldrT="[Text]"/>
      <dgm:spPr/>
      <dgm:t>
        <a:bodyPr/>
        <a:lstStyle/>
        <a:p>
          <a:r>
            <a:rPr lang="es-EC" dirty="0"/>
            <a:t>Mayores índices de conversión de alimento</a:t>
          </a:r>
        </a:p>
      </dgm:t>
    </dgm:pt>
    <dgm:pt modelId="{9D9C8663-90AE-45D0-A787-95AA19AB2991}" type="parTrans" cxnId="{7E2977A1-ADBF-47D4-ABB1-813C9259AA35}">
      <dgm:prSet/>
      <dgm:spPr/>
      <dgm:t>
        <a:bodyPr/>
        <a:lstStyle/>
        <a:p>
          <a:endParaRPr lang="es-EC"/>
        </a:p>
      </dgm:t>
    </dgm:pt>
    <dgm:pt modelId="{01980A1B-2579-489C-8898-D6AA5F1E7B0D}" type="sibTrans" cxnId="{7E2977A1-ADBF-47D4-ABB1-813C9259AA35}">
      <dgm:prSet/>
      <dgm:spPr/>
      <dgm:t>
        <a:bodyPr/>
        <a:lstStyle/>
        <a:p>
          <a:endParaRPr lang="es-EC"/>
        </a:p>
      </dgm:t>
    </dgm:pt>
    <dgm:pt modelId="{52122C99-1C8B-447B-9BAD-1311F5AA5F1C}">
      <dgm:prSet phldrT="[Text]"/>
      <dgm:spPr/>
      <dgm:t>
        <a:bodyPr/>
        <a:lstStyle/>
        <a:p>
          <a:r>
            <a:rPr lang="es-EC" dirty="0"/>
            <a:t>Mayor capacidad reproductiva</a:t>
          </a:r>
        </a:p>
      </dgm:t>
    </dgm:pt>
    <dgm:pt modelId="{38DBDE43-4CC9-4DE2-B539-437D53D94702}" type="parTrans" cxnId="{4D57A302-7072-4EE1-9A70-29F7C1E56EB8}">
      <dgm:prSet/>
      <dgm:spPr/>
      <dgm:t>
        <a:bodyPr/>
        <a:lstStyle/>
        <a:p>
          <a:endParaRPr lang="es-EC"/>
        </a:p>
      </dgm:t>
    </dgm:pt>
    <dgm:pt modelId="{2F2FD28B-ADF2-45B1-B2BF-70D051DAFFEB}" type="sibTrans" cxnId="{4D57A302-7072-4EE1-9A70-29F7C1E56EB8}">
      <dgm:prSet/>
      <dgm:spPr/>
      <dgm:t>
        <a:bodyPr/>
        <a:lstStyle/>
        <a:p>
          <a:endParaRPr lang="es-EC"/>
        </a:p>
      </dgm:t>
    </dgm:pt>
    <dgm:pt modelId="{6EFF0151-EDAE-4064-BD92-CF7481CC6682}" type="pres">
      <dgm:prSet presAssocID="{3C76FC52-B785-4188-A64E-AA86D9E4EC40}" presName="Name0" presStyleCnt="0">
        <dgm:presLayoutVars>
          <dgm:dir/>
          <dgm:resizeHandles val="exact"/>
        </dgm:presLayoutVars>
      </dgm:prSet>
      <dgm:spPr/>
    </dgm:pt>
    <dgm:pt modelId="{8F0536E6-9A43-49B9-98BE-118FC18CEF10}" type="pres">
      <dgm:prSet presAssocID="{4F78C05C-36DE-4717-8638-6795E140631F}" presName="parTxOnly" presStyleLbl="node1" presStyleIdx="0" presStyleCnt="3" custLinFactNeighborX="-3130">
        <dgm:presLayoutVars>
          <dgm:bulletEnabled val="1"/>
        </dgm:presLayoutVars>
      </dgm:prSet>
      <dgm:spPr/>
    </dgm:pt>
    <dgm:pt modelId="{B63E65E1-6E50-487C-8F97-0E07EF140A60}" type="pres">
      <dgm:prSet presAssocID="{CB45F007-55BB-42BF-B93F-74B69CF8B374}" presName="parSpace" presStyleCnt="0"/>
      <dgm:spPr/>
    </dgm:pt>
    <dgm:pt modelId="{A4428FC0-8A3A-4B9B-8631-41EA1AA1C01E}" type="pres">
      <dgm:prSet presAssocID="{FE47D1DF-9EA6-4CED-98CC-BF9B98A5F2F1}" presName="parTxOnly" presStyleLbl="node1" presStyleIdx="1" presStyleCnt="3">
        <dgm:presLayoutVars>
          <dgm:bulletEnabled val="1"/>
        </dgm:presLayoutVars>
      </dgm:prSet>
      <dgm:spPr/>
    </dgm:pt>
    <dgm:pt modelId="{E384204A-3B24-4150-81BF-3996657E0E12}" type="pres">
      <dgm:prSet presAssocID="{01980A1B-2579-489C-8898-D6AA5F1E7B0D}" presName="parSpace" presStyleCnt="0"/>
      <dgm:spPr/>
    </dgm:pt>
    <dgm:pt modelId="{4F81C8AC-6F07-4A78-9636-ADEDBC05E867}" type="pres">
      <dgm:prSet presAssocID="{52122C99-1C8B-447B-9BAD-1311F5AA5F1C}" presName="parTxOnly" presStyleLbl="node1" presStyleIdx="2" presStyleCnt="3">
        <dgm:presLayoutVars>
          <dgm:bulletEnabled val="1"/>
        </dgm:presLayoutVars>
      </dgm:prSet>
      <dgm:spPr/>
    </dgm:pt>
  </dgm:ptLst>
  <dgm:cxnLst>
    <dgm:cxn modelId="{4D57A302-7072-4EE1-9A70-29F7C1E56EB8}" srcId="{3C76FC52-B785-4188-A64E-AA86D9E4EC40}" destId="{52122C99-1C8B-447B-9BAD-1311F5AA5F1C}" srcOrd="2" destOrd="0" parTransId="{38DBDE43-4CC9-4DE2-B539-437D53D94702}" sibTransId="{2F2FD28B-ADF2-45B1-B2BF-70D051DAFFEB}"/>
    <dgm:cxn modelId="{216A9A1C-B425-4E02-B8E0-0F959D1C32AC}" type="presOf" srcId="{3C76FC52-B785-4188-A64E-AA86D9E4EC40}" destId="{6EFF0151-EDAE-4064-BD92-CF7481CC6682}" srcOrd="0" destOrd="0" presId="urn:microsoft.com/office/officeart/2005/8/layout/hChevron3"/>
    <dgm:cxn modelId="{0834F920-BE69-4255-B4EA-A3C649B40440}" type="presOf" srcId="{52122C99-1C8B-447B-9BAD-1311F5AA5F1C}" destId="{4F81C8AC-6F07-4A78-9636-ADEDBC05E867}" srcOrd="0" destOrd="0" presId="urn:microsoft.com/office/officeart/2005/8/layout/hChevron3"/>
    <dgm:cxn modelId="{7E2977A1-ADBF-47D4-ABB1-813C9259AA35}" srcId="{3C76FC52-B785-4188-A64E-AA86D9E4EC40}" destId="{FE47D1DF-9EA6-4CED-98CC-BF9B98A5F2F1}" srcOrd="1" destOrd="0" parTransId="{9D9C8663-90AE-45D0-A787-95AA19AB2991}" sibTransId="{01980A1B-2579-489C-8898-D6AA5F1E7B0D}"/>
    <dgm:cxn modelId="{1226B4B4-7241-4DE2-9974-3B3B023DB052}" srcId="{3C76FC52-B785-4188-A64E-AA86D9E4EC40}" destId="{4F78C05C-36DE-4717-8638-6795E140631F}" srcOrd="0" destOrd="0" parTransId="{86B73341-D14F-4A61-AD12-FA5D613F8419}" sibTransId="{CB45F007-55BB-42BF-B93F-74B69CF8B374}"/>
    <dgm:cxn modelId="{94B4D2B9-5904-449D-A69F-0DC2021E4CB4}" type="presOf" srcId="{4F78C05C-36DE-4717-8638-6795E140631F}" destId="{8F0536E6-9A43-49B9-98BE-118FC18CEF10}" srcOrd="0" destOrd="0" presId="urn:microsoft.com/office/officeart/2005/8/layout/hChevron3"/>
    <dgm:cxn modelId="{72F431E2-FB45-42C7-8E22-B0068ECF95F1}" type="presOf" srcId="{FE47D1DF-9EA6-4CED-98CC-BF9B98A5F2F1}" destId="{A4428FC0-8A3A-4B9B-8631-41EA1AA1C01E}" srcOrd="0" destOrd="0" presId="urn:microsoft.com/office/officeart/2005/8/layout/hChevron3"/>
    <dgm:cxn modelId="{F950779B-5988-4A51-8E41-8C8E0736B9E5}" type="presParOf" srcId="{6EFF0151-EDAE-4064-BD92-CF7481CC6682}" destId="{8F0536E6-9A43-49B9-98BE-118FC18CEF10}" srcOrd="0" destOrd="0" presId="urn:microsoft.com/office/officeart/2005/8/layout/hChevron3"/>
    <dgm:cxn modelId="{5CFC026F-3E8B-408C-8C00-84A9C024F5A3}" type="presParOf" srcId="{6EFF0151-EDAE-4064-BD92-CF7481CC6682}" destId="{B63E65E1-6E50-487C-8F97-0E07EF140A60}" srcOrd="1" destOrd="0" presId="urn:microsoft.com/office/officeart/2005/8/layout/hChevron3"/>
    <dgm:cxn modelId="{0E1899B9-6CF7-427C-BD67-355E7B150CDA}" type="presParOf" srcId="{6EFF0151-EDAE-4064-BD92-CF7481CC6682}" destId="{A4428FC0-8A3A-4B9B-8631-41EA1AA1C01E}" srcOrd="2" destOrd="0" presId="urn:microsoft.com/office/officeart/2005/8/layout/hChevron3"/>
    <dgm:cxn modelId="{4066CB3A-532E-4232-9A6B-D2DAFE9C274F}" type="presParOf" srcId="{6EFF0151-EDAE-4064-BD92-CF7481CC6682}" destId="{E384204A-3B24-4150-81BF-3996657E0E12}" srcOrd="3" destOrd="0" presId="urn:microsoft.com/office/officeart/2005/8/layout/hChevron3"/>
    <dgm:cxn modelId="{8CD227CA-DDFC-4281-B7EB-EECFC4B60C1C}" type="presParOf" srcId="{6EFF0151-EDAE-4064-BD92-CF7481CC6682}" destId="{4F81C8AC-6F07-4A78-9636-ADEDBC05E867}" srcOrd="4"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CBF0EB-CF29-4ADA-BBD6-80CB0D20310C}" type="doc">
      <dgm:prSet loTypeId="urn:microsoft.com/office/officeart/2005/8/layout/process2" loCatId="process" qsTypeId="urn:microsoft.com/office/officeart/2005/8/quickstyle/simple1" qsCatId="simple" csTypeId="urn:microsoft.com/office/officeart/2005/8/colors/accent0_1" csCatId="mainScheme" phldr="1"/>
      <dgm:spPr/>
    </dgm:pt>
    <dgm:pt modelId="{64BE31BD-67CB-4343-A4D7-03E42DB040C5}">
      <dgm:prSet phldrT="[Text]" custT="1"/>
      <dgm:spPr/>
      <dgm:t>
        <a:bodyPr/>
        <a:lstStyle/>
        <a:p>
          <a:r>
            <a:rPr lang="es-EC" sz="1050" dirty="0"/>
            <a:t>Régimen adecuado</a:t>
          </a:r>
        </a:p>
      </dgm:t>
    </dgm:pt>
    <dgm:pt modelId="{50AD11E4-04E2-464C-978C-952CA3B5F9F0}" type="parTrans" cxnId="{BC5BEC8F-1F38-4DA9-BE1B-BB8CCEB1D47D}">
      <dgm:prSet/>
      <dgm:spPr/>
      <dgm:t>
        <a:bodyPr/>
        <a:lstStyle/>
        <a:p>
          <a:endParaRPr lang="es-EC" sz="2800"/>
        </a:p>
      </dgm:t>
    </dgm:pt>
    <dgm:pt modelId="{10909EC5-7D49-45D7-98B9-E3A03D7FBD6E}" type="sibTrans" cxnId="{BC5BEC8F-1F38-4DA9-BE1B-BB8CCEB1D47D}">
      <dgm:prSet custT="1"/>
      <dgm:spPr/>
      <dgm:t>
        <a:bodyPr/>
        <a:lstStyle/>
        <a:p>
          <a:endParaRPr lang="es-EC" sz="900"/>
        </a:p>
      </dgm:t>
    </dgm:pt>
    <dgm:pt modelId="{4C5E3282-D522-4E85-BF5A-0FD916E238E6}">
      <dgm:prSet phldrT="[Text]" custT="1"/>
      <dgm:spPr/>
      <dgm:t>
        <a:bodyPr/>
        <a:lstStyle/>
        <a:p>
          <a:r>
            <a:rPr lang="es-EC" sz="1050" dirty="0"/>
            <a:t>10</a:t>
          </a:r>
          <a:r>
            <a:rPr lang="en-US" sz="1050" dirty="0"/>
            <a:t>-14 </a:t>
          </a:r>
          <a:r>
            <a:rPr lang="es-EC" sz="1050" dirty="0" err="1"/>
            <a:t>òvulos</a:t>
          </a:r>
          <a:endParaRPr lang="es-EC" sz="1050" dirty="0"/>
        </a:p>
      </dgm:t>
    </dgm:pt>
    <dgm:pt modelId="{23E52C95-FB0A-43BA-82B8-54EABDCBF0C0}" type="parTrans" cxnId="{2B52E2CC-0ACB-4E12-A2F2-85D4706649EE}">
      <dgm:prSet/>
      <dgm:spPr/>
      <dgm:t>
        <a:bodyPr/>
        <a:lstStyle/>
        <a:p>
          <a:endParaRPr lang="es-EC" sz="2800"/>
        </a:p>
      </dgm:t>
    </dgm:pt>
    <dgm:pt modelId="{549A951C-9908-4C4D-B605-2EA455F7206C}" type="sibTrans" cxnId="{2B52E2CC-0ACB-4E12-A2F2-85D4706649EE}">
      <dgm:prSet custT="1"/>
      <dgm:spPr/>
      <dgm:t>
        <a:bodyPr/>
        <a:lstStyle/>
        <a:p>
          <a:endParaRPr lang="es-EC" sz="900"/>
        </a:p>
      </dgm:t>
    </dgm:pt>
    <dgm:pt modelId="{52983F6F-00FF-4AEE-8BF9-80541F702FC4}" type="pres">
      <dgm:prSet presAssocID="{A5CBF0EB-CF29-4ADA-BBD6-80CB0D20310C}" presName="linearFlow" presStyleCnt="0">
        <dgm:presLayoutVars>
          <dgm:resizeHandles val="exact"/>
        </dgm:presLayoutVars>
      </dgm:prSet>
      <dgm:spPr/>
    </dgm:pt>
    <dgm:pt modelId="{EFF63E53-E3D0-461E-935B-C3AE957D221D}" type="pres">
      <dgm:prSet presAssocID="{64BE31BD-67CB-4343-A4D7-03E42DB040C5}" presName="node" presStyleLbl="node1" presStyleIdx="0" presStyleCnt="2" custScaleX="140446">
        <dgm:presLayoutVars>
          <dgm:bulletEnabled val="1"/>
        </dgm:presLayoutVars>
      </dgm:prSet>
      <dgm:spPr/>
    </dgm:pt>
    <dgm:pt modelId="{C7286BAC-4321-4F00-9CC8-B7C9828DC14F}" type="pres">
      <dgm:prSet presAssocID="{10909EC5-7D49-45D7-98B9-E3A03D7FBD6E}" presName="sibTrans" presStyleLbl="sibTrans2D1" presStyleIdx="0" presStyleCnt="1"/>
      <dgm:spPr/>
    </dgm:pt>
    <dgm:pt modelId="{25EA5B79-253C-4AF3-8F83-AAFB6F8B952C}" type="pres">
      <dgm:prSet presAssocID="{10909EC5-7D49-45D7-98B9-E3A03D7FBD6E}" presName="connectorText" presStyleLbl="sibTrans2D1" presStyleIdx="0" presStyleCnt="1"/>
      <dgm:spPr/>
    </dgm:pt>
    <dgm:pt modelId="{3907F37C-AC3D-48BB-9B0E-89486500E31D}" type="pres">
      <dgm:prSet presAssocID="{4C5E3282-D522-4E85-BF5A-0FD916E238E6}" presName="node" presStyleLbl="node1" presStyleIdx="1" presStyleCnt="2" custScaleX="140446">
        <dgm:presLayoutVars>
          <dgm:bulletEnabled val="1"/>
        </dgm:presLayoutVars>
      </dgm:prSet>
      <dgm:spPr/>
    </dgm:pt>
  </dgm:ptLst>
  <dgm:cxnLst>
    <dgm:cxn modelId="{ADCA5901-C264-41EF-8F2A-EF30C2953351}" type="presOf" srcId="{A5CBF0EB-CF29-4ADA-BBD6-80CB0D20310C}" destId="{52983F6F-00FF-4AEE-8BF9-80541F702FC4}" srcOrd="0" destOrd="0" presId="urn:microsoft.com/office/officeart/2005/8/layout/process2"/>
    <dgm:cxn modelId="{C16A2A67-A6EC-4FAC-9FDC-721C7C6D1FDF}" type="presOf" srcId="{4C5E3282-D522-4E85-BF5A-0FD916E238E6}" destId="{3907F37C-AC3D-48BB-9B0E-89486500E31D}" srcOrd="0" destOrd="0" presId="urn:microsoft.com/office/officeart/2005/8/layout/process2"/>
    <dgm:cxn modelId="{8C73E84E-A219-45D5-84AE-5BF8682AD451}" type="presOf" srcId="{64BE31BD-67CB-4343-A4D7-03E42DB040C5}" destId="{EFF63E53-E3D0-461E-935B-C3AE957D221D}" srcOrd="0" destOrd="0" presId="urn:microsoft.com/office/officeart/2005/8/layout/process2"/>
    <dgm:cxn modelId="{BC5BEC8F-1F38-4DA9-BE1B-BB8CCEB1D47D}" srcId="{A5CBF0EB-CF29-4ADA-BBD6-80CB0D20310C}" destId="{64BE31BD-67CB-4343-A4D7-03E42DB040C5}" srcOrd="0" destOrd="0" parTransId="{50AD11E4-04E2-464C-978C-952CA3B5F9F0}" sibTransId="{10909EC5-7D49-45D7-98B9-E3A03D7FBD6E}"/>
    <dgm:cxn modelId="{5086B5C6-7241-4F69-9917-10C28DC112C6}" type="presOf" srcId="{10909EC5-7D49-45D7-98B9-E3A03D7FBD6E}" destId="{C7286BAC-4321-4F00-9CC8-B7C9828DC14F}" srcOrd="0" destOrd="0" presId="urn:microsoft.com/office/officeart/2005/8/layout/process2"/>
    <dgm:cxn modelId="{77246DCC-EE61-4C7E-972E-271ACEAD1A93}" type="presOf" srcId="{10909EC5-7D49-45D7-98B9-E3A03D7FBD6E}" destId="{25EA5B79-253C-4AF3-8F83-AAFB6F8B952C}" srcOrd="1" destOrd="0" presId="urn:microsoft.com/office/officeart/2005/8/layout/process2"/>
    <dgm:cxn modelId="{2B52E2CC-0ACB-4E12-A2F2-85D4706649EE}" srcId="{A5CBF0EB-CF29-4ADA-BBD6-80CB0D20310C}" destId="{4C5E3282-D522-4E85-BF5A-0FD916E238E6}" srcOrd="1" destOrd="0" parTransId="{23E52C95-FB0A-43BA-82B8-54EABDCBF0C0}" sibTransId="{549A951C-9908-4C4D-B605-2EA455F7206C}"/>
    <dgm:cxn modelId="{8F12BA14-E3BC-4147-A168-593FC9F60C2B}" type="presParOf" srcId="{52983F6F-00FF-4AEE-8BF9-80541F702FC4}" destId="{EFF63E53-E3D0-461E-935B-C3AE957D221D}" srcOrd="0" destOrd="0" presId="urn:microsoft.com/office/officeart/2005/8/layout/process2"/>
    <dgm:cxn modelId="{E42EBFF2-B56D-40E2-BDFD-885AEF549486}" type="presParOf" srcId="{52983F6F-00FF-4AEE-8BF9-80541F702FC4}" destId="{C7286BAC-4321-4F00-9CC8-B7C9828DC14F}" srcOrd="1" destOrd="0" presId="urn:microsoft.com/office/officeart/2005/8/layout/process2"/>
    <dgm:cxn modelId="{1A3B6DEB-088B-4B0D-A518-EE29DC25E78B}" type="presParOf" srcId="{C7286BAC-4321-4F00-9CC8-B7C9828DC14F}" destId="{25EA5B79-253C-4AF3-8F83-AAFB6F8B952C}" srcOrd="0" destOrd="0" presId="urn:microsoft.com/office/officeart/2005/8/layout/process2"/>
    <dgm:cxn modelId="{1B5E4C70-84E6-48BE-85EC-B1D2AC45C24A}" type="presParOf" srcId="{52983F6F-00FF-4AEE-8BF9-80541F702FC4}" destId="{3907F37C-AC3D-48BB-9B0E-89486500E31D}"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6FC52-B785-4188-A64E-AA86D9E4EC40}" type="doc">
      <dgm:prSet loTypeId="urn:microsoft.com/office/officeart/2005/8/layout/hChevron3" loCatId="process" qsTypeId="urn:microsoft.com/office/officeart/2005/8/quickstyle/simple1" qsCatId="simple" csTypeId="urn:microsoft.com/office/officeart/2005/8/colors/accent0_2" csCatId="mainScheme" phldr="1"/>
      <dgm:spPr/>
    </dgm:pt>
    <dgm:pt modelId="{52122C99-1C8B-447B-9BAD-1311F5AA5F1C}">
      <dgm:prSet phldrT="[Text]"/>
      <dgm:spPr/>
      <dgm:t>
        <a:bodyPr/>
        <a:lstStyle/>
        <a:p>
          <a:r>
            <a:rPr lang="es-EC" dirty="0"/>
            <a:t>Variaciones entre cada lote de producción</a:t>
          </a:r>
        </a:p>
      </dgm:t>
    </dgm:pt>
    <dgm:pt modelId="{38DBDE43-4CC9-4DE2-B539-437D53D94702}" type="parTrans" cxnId="{4D57A302-7072-4EE1-9A70-29F7C1E56EB8}">
      <dgm:prSet/>
      <dgm:spPr/>
      <dgm:t>
        <a:bodyPr/>
        <a:lstStyle/>
        <a:p>
          <a:endParaRPr lang="es-EC"/>
        </a:p>
      </dgm:t>
    </dgm:pt>
    <dgm:pt modelId="{2F2FD28B-ADF2-45B1-B2BF-70D051DAFFEB}" type="sibTrans" cxnId="{4D57A302-7072-4EE1-9A70-29F7C1E56EB8}">
      <dgm:prSet/>
      <dgm:spPr/>
      <dgm:t>
        <a:bodyPr/>
        <a:lstStyle/>
        <a:p>
          <a:endParaRPr lang="es-EC"/>
        </a:p>
      </dgm:t>
    </dgm:pt>
    <dgm:pt modelId="{6EFF0151-EDAE-4064-BD92-CF7481CC6682}" type="pres">
      <dgm:prSet presAssocID="{3C76FC52-B785-4188-A64E-AA86D9E4EC40}" presName="Name0" presStyleCnt="0">
        <dgm:presLayoutVars>
          <dgm:dir/>
          <dgm:resizeHandles val="exact"/>
        </dgm:presLayoutVars>
      </dgm:prSet>
      <dgm:spPr/>
    </dgm:pt>
    <dgm:pt modelId="{4F81C8AC-6F07-4A78-9636-ADEDBC05E867}" type="pres">
      <dgm:prSet presAssocID="{52122C99-1C8B-447B-9BAD-1311F5AA5F1C}" presName="parTxOnly" presStyleLbl="node1" presStyleIdx="0" presStyleCnt="1" custScaleX="129504">
        <dgm:presLayoutVars>
          <dgm:bulletEnabled val="1"/>
        </dgm:presLayoutVars>
      </dgm:prSet>
      <dgm:spPr/>
    </dgm:pt>
  </dgm:ptLst>
  <dgm:cxnLst>
    <dgm:cxn modelId="{4D57A302-7072-4EE1-9A70-29F7C1E56EB8}" srcId="{3C76FC52-B785-4188-A64E-AA86D9E4EC40}" destId="{52122C99-1C8B-447B-9BAD-1311F5AA5F1C}" srcOrd="0" destOrd="0" parTransId="{38DBDE43-4CC9-4DE2-B539-437D53D94702}" sibTransId="{2F2FD28B-ADF2-45B1-B2BF-70D051DAFFEB}"/>
    <dgm:cxn modelId="{216A9A1C-B425-4E02-B8E0-0F959D1C32AC}" type="presOf" srcId="{3C76FC52-B785-4188-A64E-AA86D9E4EC40}" destId="{6EFF0151-EDAE-4064-BD92-CF7481CC6682}" srcOrd="0" destOrd="0" presId="urn:microsoft.com/office/officeart/2005/8/layout/hChevron3"/>
    <dgm:cxn modelId="{0834F920-BE69-4255-B4EA-A3C649B40440}" type="presOf" srcId="{52122C99-1C8B-447B-9BAD-1311F5AA5F1C}" destId="{4F81C8AC-6F07-4A78-9636-ADEDBC05E867}" srcOrd="0" destOrd="0" presId="urn:microsoft.com/office/officeart/2005/8/layout/hChevron3"/>
    <dgm:cxn modelId="{8CD227CA-DDFC-4281-B7EB-EECFC4B60C1C}" type="presParOf" srcId="{6EFF0151-EDAE-4064-BD92-CF7481CC6682}" destId="{4F81C8AC-6F07-4A78-9636-ADEDBC05E867}"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34FB3D-03E0-4164-A2BE-A796D6150719}" type="doc">
      <dgm:prSet loTypeId="urn:microsoft.com/office/officeart/2005/8/layout/process1" loCatId="process" qsTypeId="urn:microsoft.com/office/officeart/2005/8/quickstyle/simple1" qsCatId="simple" csTypeId="urn:microsoft.com/office/officeart/2005/8/colors/accent0_1" csCatId="mainScheme" phldr="1"/>
      <dgm:spPr/>
    </dgm:pt>
    <dgm:pt modelId="{34E12C9D-BA98-45BE-96DB-AD0B19BD594C}">
      <dgm:prSet phldrT="[Text]" custT="1"/>
      <dgm:spPr/>
      <dgm:t>
        <a:bodyPr/>
        <a:lstStyle/>
        <a:p>
          <a:r>
            <a:rPr lang="es-EC" sz="2000" dirty="0"/>
            <a:t>FSH</a:t>
          </a:r>
        </a:p>
      </dgm:t>
    </dgm:pt>
    <dgm:pt modelId="{E5491D6B-5199-4C49-A9D3-C9F4B423ECA2}" type="parTrans" cxnId="{C1A72898-E431-4454-91B9-ED3C18C24037}">
      <dgm:prSet/>
      <dgm:spPr/>
      <dgm:t>
        <a:bodyPr/>
        <a:lstStyle/>
        <a:p>
          <a:endParaRPr lang="es-EC" sz="1600"/>
        </a:p>
      </dgm:t>
    </dgm:pt>
    <dgm:pt modelId="{D0980DD5-376D-471A-B1C9-0F0AE2918B88}" type="sibTrans" cxnId="{C1A72898-E431-4454-91B9-ED3C18C24037}">
      <dgm:prSet/>
      <dgm:spPr/>
      <dgm:t>
        <a:bodyPr/>
        <a:lstStyle/>
        <a:p>
          <a:endParaRPr lang="es-EC" sz="1600"/>
        </a:p>
      </dgm:t>
    </dgm:pt>
    <dgm:pt modelId="{B406A1F5-F379-467B-9475-07CE1B2F19B0}" type="pres">
      <dgm:prSet presAssocID="{3834FB3D-03E0-4164-A2BE-A796D6150719}" presName="Name0" presStyleCnt="0">
        <dgm:presLayoutVars>
          <dgm:dir/>
          <dgm:resizeHandles val="exact"/>
        </dgm:presLayoutVars>
      </dgm:prSet>
      <dgm:spPr/>
    </dgm:pt>
    <dgm:pt modelId="{DA1B7DE1-6A1B-4556-852D-98E73264CABE}" type="pres">
      <dgm:prSet presAssocID="{34E12C9D-BA98-45BE-96DB-AD0B19BD594C}" presName="node" presStyleLbl="node1" presStyleIdx="0" presStyleCnt="1" custLinFactNeighborX="4926" custLinFactNeighborY="43609">
        <dgm:presLayoutVars>
          <dgm:bulletEnabled val="1"/>
        </dgm:presLayoutVars>
      </dgm:prSet>
      <dgm:spPr/>
    </dgm:pt>
  </dgm:ptLst>
  <dgm:cxnLst>
    <dgm:cxn modelId="{811AB75D-9805-4FD4-A9EA-BDB218EC92F2}" type="presOf" srcId="{3834FB3D-03E0-4164-A2BE-A796D6150719}" destId="{B406A1F5-F379-467B-9475-07CE1B2F19B0}" srcOrd="0" destOrd="0" presId="urn:microsoft.com/office/officeart/2005/8/layout/process1"/>
    <dgm:cxn modelId="{C1A72898-E431-4454-91B9-ED3C18C24037}" srcId="{3834FB3D-03E0-4164-A2BE-A796D6150719}" destId="{34E12C9D-BA98-45BE-96DB-AD0B19BD594C}" srcOrd="0" destOrd="0" parTransId="{E5491D6B-5199-4C49-A9D3-C9F4B423ECA2}" sibTransId="{D0980DD5-376D-471A-B1C9-0F0AE2918B88}"/>
    <dgm:cxn modelId="{DCE080DE-A315-43D9-9731-E8A7F24E72E5}" type="presOf" srcId="{34E12C9D-BA98-45BE-96DB-AD0B19BD594C}" destId="{DA1B7DE1-6A1B-4556-852D-98E73264CABE}" srcOrd="0" destOrd="0" presId="urn:microsoft.com/office/officeart/2005/8/layout/process1"/>
    <dgm:cxn modelId="{87748D08-32B2-4A63-97BC-DFA1529BEBBA}" type="presParOf" srcId="{B406A1F5-F379-467B-9475-07CE1B2F19B0}" destId="{DA1B7DE1-6A1B-4556-852D-98E73264CABE}" srcOrd="0"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76FC52-B785-4188-A64E-AA86D9E4EC40}" type="doc">
      <dgm:prSet loTypeId="urn:microsoft.com/office/officeart/2005/8/layout/hChevron3" loCatId="process" qsTypeId="urn:microsoft.com/office/officeart/2005/8/quickstyle/simple1" qsCatId="simple" csTypeId="urn:microsoft.com/office/officeart/2005/8/colors/accent0_2" csCatId="mainScheme" phldr="1"/>
      <dgm:spPr/>
    </dgm:pt>
    <dgm:pt modelId="{4F78C05C-36DE-4717-8638-6795E140631F}">
      <dgm:prSet phldrT="[Text]"/>
      <dgm:spPr/>
      <dgm:t>
        <a:bodyPr/>
        <a:lstStyle/>
        <a:p>
          <a:r>
            <a:rPr lang="es-EC" dirty="0"/>
            <a:t>Ensamblaje</a:t>
          </a:r>
        </a:p>
      </dgm:t>
    </dgm:pt>
    <dgm:pt modelId="{86B73341-D14F-4A61-AD12-FA5D613F8419}" type="parTrans" cxnId="{1226B4B4-7241-4DE2-9974-3B3B023DB052}">
      <dgm:prSet/>
      <dgm:spPr/>
      <dgm:t>
        <a:bodyPr/>
        <a:lstStyle/>
        <a:p>
          <a:endParaRPr lang="es-EC"/>
        </a:p>
      </dgm:t>
    </dgm:pt>
    <dgm:pt modelId="{CB45F007-55BB-42BF-B93F-74B69CF8B374}" type="sibTrans" cxnId="{1226B4B4-7241-4DE2-9974-3B3B023DB052}">
      <dgm:prSet/>
      <dgm:spPr/>
      <dgm:t>
        <a:bodyPr/>
        <a:lstStyle/>
        <a:p>
          <a:endParaRPr lang="es-EC"/>
        </a:p>
      </dgm:t>
    </dgm:pt>
    <dgm:pt modelId="{FE47D1DF-9EA6-4CED-98CC-BF9B98A5F2F1}">
      <dgm:prSet phldrT="[Text]"/>
      <dgm:spPr/>
      <dgm:t>
        <a:bodyPr/>
        <a:lstStyle/>
        <a:p>
          <a:r>
            <a:rPr lang="es-EC" dirty="0"/>
            <a:t>Integridad</a:t>
          </a:r>
        </a:p>
      </dgm:t>
    </dgm:pt>
    <dgm:pt modelId="{9D9C8663-90AE-45D0-A787-95AA19AB2991}" type="parTrans" cxnId="{7E2977A1-ADBF-47D4-ABB1-813C9259AA35}">
      <dgm:prSet/>
      <dgm:spPr/>
      <dgm:t>
        <a:bodyPr/>
        <a:lstStyle/>
        <a:p>
          <a:endParaRPr lang="es-EC"/>
        </a:p>
      </dgm:t>
    </dgm:pt>
    <dgm:pt modelId="{01980A1B-2579-489C-8898-D6AA5F1E7B0D}" type="sibTrans" cxnId="{7E2977A1-ADBF-47D4-ABB1-813C9259AA35}">
      <dgm:prSet/>
      <dgm:spPr/>
      <dgm:t>
        <a:bodyPr/>
        <a:lstStyle/>
        <a:p>
          <a:endParaRPr lang="es-EC"/>
        </a:p>
      </dgm:t>
    </dgm:pt>
    <dgm:pt modelId="{52122C99-1C8B-447B-9BAD-1311F5AA5F1C}">
      <dgm:prSet phldrT="[Text]"/>
      <dgm:spPr/>
      <dgm:t>
        <a:bodyPr/>
        <a:lstStyle/>
        <a:p>
          <a:r>
            <a:rPr lang="es-EC" dirty="0"/>
            <a:t>Secreción</a:t>
          </a:r>
        </a:p>
      </dgm:t>
    </dgm:pt>
    <dgm:pt modelId="{38DBDE43-4CC9-4DE2-B539-437D53D94702}" type="parTrans" cxnId="{4D57A302-7072-4EE1-9A70-29F7C1E56EB8}">
      <dgm:prSet/>
      <dgm:spPr/>
      <dgm:t>
        <a:bodyPr/>
        <a:lstStyle/>
        <a:p>
          <a:endParaRPr lang="es-EC"/>
        </a:p>
      </dgm:t>
    </dgm:pt>
    <dgm:pt modelId="{2F2FD28B-ADF2-45B1-B2BF-70D051DAFFEB}" type="sibTrans" cxnId="{4D57A302-7072-4EE1-9A70-29F7C1E56EB8}">
      <dgm:prSet/>
      <dgm:spPr/>
      <dgm:t>
        <a:bodyPr/>
        <a:lstStyle/>
        <a:p>
          <a:endParaRPr lang="es-EC"/>
        </a:p>
      </dgm:t>
    </dgm:pt>
    <dgm:pt modelId="{6EFF0151-EDAE-4064-BD92-CF7481CC6682}" type="pres">
      <dgm:prSet presAssocID="{3C76FC52-B785-4188-A64E-AA86D9E4EC40}" presName="Name0" presStyleCnt="0">
        <dgm:presLayoutVars>
          <dgm:dir/>
          <dgm:resizeHandles val="exact"/>
        </dgm:presLayoutVars>
      </dgm:prSet>
      <dgm:spPr/>
    </dgm:pt>
    <dgm:pt modelId="{8F0536E6-9A43-49B9-98BE-118FC18CEF10}" type="pres">
      <dgm:prSet presAssocID="{4F78C05C-36DE-4717-8638-6795E140631F}" presName="parTxOnly" presStyleLbl="node1" presStyleIdx="0" presStyleCnt="3" custLinFactNeighborX="-3130">
        <dgm:presLayoutVars>
          <dgm:bulletEnabled val="1"/>
        </dgm:presLayoutVars>
      </dgm:prSet>
      <dgm:spPr/>
    </dgm:pt>
    <dgm:pt modelId="{B63E65E1-6E50-487C-8F97-0E07EF140A60}" type="pres">
      <dgm:prSet presAssocID="{CB45F007-55BB-42BF-B93F-74B69CF8B374}" presName="parSpace" presStyleCnt="0"/>
      <dgm:spPr/>
    </dgm:pt>
    <dgm:pt modelId="{A4428FC0-8A3A-4B9B-8631-41EA1AA1C01E}" type="pres">
      <dgm:prSet presAssocID="{FE47D1DF-9EA6-4CED-98CC-BF9B98A5F2F1}" presName="parTxOnly" presStyleLbl="node1" presStyleIdx="1" presStyleCnt="3">
        <dgm:presLayoutVars>
          <dgm:bulletEnabled val="1"/>
        </dgm:presLayoutVars>
      </dgm:prSet>
      <dgm:spPr/>
    </dgm:pt>
    <dgm:pt modelId="{E384204A-3B24-4150-81BF-3996657E0E12}" type="pres">
      <dgm:prSet presAssocID="{01980A1B-2579-489C-8898-D6AA5F1E7B0D}" presName="parSpace" presStyleCnt="0"/>
      <dgm:spPr/>
    </dgm:pt>
    <dgm:pt modelId="{4F81C8AC-6F07-4A78-9636-ADEDBC05E867}" type="pres">
      <dgm:prSet presAssocID="{52122C99-1C8B-447B-9BAD-1311F5AA5F1C}" presName="parTxOnly" presStyleLbl="node1" presStyleIdx="2" presStyleCnt="3" custScaleX="86620">
        <dgm:presLayoutVars>
          <dgm:bulletEnabled val="1"/>
        </dgm:presLayoutVars>
      </dgm:prSet>
      <dgm:spPr/>
    </dgm:pt>
  </dgm:ptLst>
  <dgm:cxnLst>
    <dgm:cxn modelId="{4D57A302-7072-4EE1-9A70-29F7C1E56EB8}" srcId="{3C76FC52-B785-4188-A64E-AA86D9E4EC40}" destId="{52122C99-1C8B-447B-9BAD-1311F5AA5F1C}" srcOrd="2" destOrd="0" parTransId="{38DBDE43-4CC9-4DE2-B539-437D53D94702}" sibTransId="{2F2FD28B-ADF2-45B1-B2BF-70D051DAFFEB}"/>
    <dgm:cxn modelId="{216A9A1C-B425-4E02-B8E0-0F959D1C32AC}" type="presOf" srcId="{3C76FC52-B785-4188-A64E-AA86D9E4EC40}" destId="{6EFF0151-EDAE-4064-BD92-CF7481CC6682}" srcOrd="0" destOrd="0" presId="urn:microsoft.com/office/officeart/2005/8/layout/hChevron3"/>
    <dgm:cxn modelId="{0834F920-BE69-4255-B4EA-A3C649B40440}" type="presOf" srcId="{52122C99-1C8B-447B-9BAD-1311F5AA5F1C}" destId="{4F81C8AC-6F07-4A78-9636-ADEDBC05E867}" srcOrd="0" destOrd="0" presId="urn:microsoft.com/office/officeart/2005/8/layout/hChevron3"/>
    <dgm:cxn modelId="{7E2977A1-ADBF-47D4-ABB1-813C9259AA35}" srcId="{3C76FC52-B785-4188-A64E-AA86D9E4EC40}" destId="{FE47D1DF-9EA6-4CED-98CC-BF9B98A5F2F1}" srcOrd="1" destOrd="0" parTransId="{9D9C8663-90AE-45D0-A787-95AA19AB2991}" sibTransId="{01980A1B-2579-489C-8898-D6AA5F1E7B0D}"/>
    <dgm:cxn modelId="{1226B4B4-7241-4DE2-9974-3B3B023DB052}" srcId="{3C76FC52-B785-4188-A64E-AA86D9E4EC40}" destId="{4F78C05C-36DE-4717-8638-6795E140631F}" srcOrd="0" destOrd="0" parTransId="{86B73341-D14F-4A61-AD12-FA5D613F8419}" sibTransId="{CB45F007-55BB-42BF-B93F-74B69CF8B374}"/>
    <dgm:cxn modelId="{94B4D2B9-5904-449D-A69F-0DC2021E4CB4}" type="presOf" srcId="{4F78C05C-36DE-4717-8638-6795E140631F}" destId="{8F0536E6-9A43-49B9-98BE-118FC18CEF10}" srcOrd="0" destOrd="0" presId="urn:microsoft.com/office/officeart/2005/8/layout/hChevron3"/>
    <dgm:cxn modelId="{72F431E2-FB45-42C7-8E22-B0068ECF95F1}" type="presOf" srcId="{FE47D1DF-9EA6-4CED-98CC-BF9B98A5F2F1}" destId="{A4428FC0-8A3A-4B9B-8631-41EA1AA1C01E}" srcOrd="0" destOrd="0" presId="urn:microsoft.com/office/officeart/2005/8/layout/hChevron3"/>
    <dgm:cxn modelId="{F950779B-5988-4A51-8E41-8C8E0736B9E5}" type="presParOf" srcId="{6EFF0151-EDAE-4064-BD92-CF7481CC6682}" destId="{8F0536E6-9A43-49B9-98BE-118FC18CEF10}" srcOrd="0" destOrd="0" presId="urn:microsoft.com/office/officeart/2005/8/layout/hChevron3"/>
    <dgm:cxn modelId="{5CFC026F-3E8B-408C-8C00-84A9C024F5A3}" type="presParOf" srcId="{6EFF0151-EDAE-4064-BD92-CF7481CC6682}" destId="{B63E65E1-6E50-487C-8F97-0E07EF140A60}" srcOrd="1" destOrd="0" presId="urn:microsoft.com/office/officeart/2005/8/layout/hChevron3"/>
    <dgm:cxn modelId="{0E1899B9-6CF7-427C-BD67-355E7B150CDA}" type="presParOf" srcId="{6EFF0151-EDAE-4064-BD92-CF7481CC6682}" destId="{A4428FC0-8A3A-4B9B-8631-41EA1AA1C01E}" srcOrd="2" destOrd="0" presId="urn:microsoft.com/office/officeart/2005/8/layout/hChevron3"/>
    <dgm:cxn modelId="{4066CB3A-532E-4232-9A6B-D2DAFE9C274F}" type="presParOf" srcId="{6EFF0151-EDAE-4064-BD92-CF7481CC6682}" destId="{E384204A-3B24-4150-81BF-3996657E0E12}" srcOrd="3" destOrd="0" presId="urn:microsoft.com/office/officeart/2005/8/layout/hChevron3"/>
    <dgm:cxn modelId="{8CD227CA-DDFC-4281-B7EB-EECFC4B60C1C}" type="presParOf" srcId="{6EFF0151-EDAE-4064-BD92-CF7481CC6682}" destId="{4F81C8AC-6F07-4A78-9636-ADEDBC05E867}"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CBF0EB-CF29-4ADA-BBD6-80CB0D20310C}" type="doc">
      <dgm:prSet loTypeId="urn:microsoft.com/office/officeart/2005/8/layout/process2" loCatId="process" qsTypeId="urn:microsoft.com/office/officeart/2005/8/quickstyle/simple1" qsCatId="simple" csTypeId="urn:microsoft.com/office/officeart/2005/8/colors/accent0_1" csCatId="mainScheme" phldr="1"/>
      <dgm:spPr/>
    </dgm:pt>
    <dgm:pt modelId="{64BE31BD-67CB-4343-A4D7-03E42DB040C5}">
      <dgm:prSet phldrT="[Text]" custT="1"/>
      <dgm:spPr/>
      <dgm:t>
        <a:bodyPr/>
        <a:lstStyle/>
        <a:p>
          <a:r>
            <a:rPr lang="es-EC" sz="1200" dirty="0">
              <a:latin typeface="Calibri" panose="020F0502020204030204" pitchFamily="34" charset="0"/>
              <a:ea typeface="Calibri" panose="020F0502020204030204" pitchFamily="34" charset="0"/>
              <a:cs typeface="Calibri" panose="020F0502020204030204" pitchFamily="34" charset="0"/>
            </a:rPr>
            <a:t>Eliminación de la FSH de la circulación </a:t>
          </a:r>
          <a:endParaRPr lang="es-EC" sz="1200" dirty="0">
            <a:latin typeface="Calibri" panose="020F0502020204030204" pitchFamily="34" charset="0"/>
            <a:cs typeface="Calibri" panose="020F0502020204030204" pitchFamily="34" charset="0"/>
          </a:endParaRPr>
        </a:p>
      </dgm:t>
    </dgm:pt>
    <dgm:pt modelId="{50AD11E4-04E2-464C-978C-952CA3B5F9F0}" type="parTrans" cxnId="{BC5BEC8F-1F38-4DA9-BE1B-BB8CCEB1D47D}">
      <dgm:prSet/>
      <dgm:spPr/>
      <dgm:t>
        <a:bodyPr/>
        <a:lstStyle/>
        <a:p>
          <a:endParaRPr lang="es-EC" sz="3600">
            <a:latin typeface="Calibri" panose="020F0502020204030204" pitchFamily="34" charset="0"/>
            <a:cs typeface="Calibri" panose="020F0502020204030204" pitchFamily="34" charset="0"/>
          </a:endParaRPr>
        </a:p>
      </dgm:t>
    </dgm:pt>
    <dgm:pt modelId="{10909EC5-7D49-45D7-98B9-E3A03D7FBD6E}" type="sibTrans" cxnId="{BC5BEC8F-1F38-4DA9-BE1B-BB8CCEB1D47D}">
      <dgm:prSet custT="1"/>
      <dgm:spPr/>
      <dgm:t>
        <a:bodyPr/>
        <a:lstStyle/>
        <a:p>
          <a:endParaRPr lang="es-EC" sz="1050">
            <a:latin typeface="Calibri" panose="020F0502020204030204" pitchFamily="34" charset="0"/>
            <a:cs typeface="Calibri" panose="020F0502020204030204" pitchFamily="34" charset="0"/>
          </a:endParaRPr>
        </a:p>
      </dgm:t>
    </dgm:pt>
    <dgm:pt modelId="{203BF4CF-FCF3-451C-9D3D-E42EF46EB8EA}">
      <dgm:prSet phldrT="[Text]" custT="1"/>
      <dgm:spPr/>
      <dgm:t>
        <a:bodyPr/>
        <a:lstStyle/>
        <a:p>
          <a:r>
            <a:rPr lang="es-EC" sz="1200" dirty="0">
              <a:latin typeface="Calibri" panose="020F0502020204030204" pitchFamily="34" charset="0"/>
              <a:ea typeface="Calibri" panose="020F0502020204030204" pitchFamily="34" charset="0"/>
              <a:cs typeface="Calibri" panose="020F0502020204030204" pitchFamily="34" charset="0"/>
            </a:rPr>
            <a:t>Bioactividad </a:t>
          </a:r>
          <a:r>
            <a:rPr lang="es-EC" sz="1200" i="1" dirty="0">
              <a:latin typeface="Calibri" panose="020F0502020204030204" pitchFamily="34" charset="0"/>
              <a:ea typeface="Calibri" panose="020F0502020204030204" pitchFamily="34" charset="0"/>
              <a:cs typeface="Calibri" panose="020F0502020204030204" pitchFamily="34" charset="0"/>
            </a:rPr>
            <a:t>in vivo</a:t>
          </a:r>
          <a:r>
            <a:rPr lang="es-EC" sz="1200" dirty="0">
              <a:latin typeface="Calibri" panose="020F0502020204030204" pitchFamily="34" charset="0"/>
              <a:ea typeface="Calibri" panose="020F0502020204030204" pitchFamily="34" charset="0"/>
              <a:cs typeface="Calibri" panose="020F0502020204030204" pitchFamily="34" charset="0"/>
            </a:rPr>
            <a:t> de la FSH</a:t>
          </a:r>
          <a:endParaRPr lang="es-EC" sz="1200" dirty="0">
            <a:latin typeface="Calibri" panose="020F0502020204030204" pitchFamily="34" charset="0"/>
            <a:cs typeface="Calibri" panose="020F0502020204030204" pitchFamily="34" charset="0"/>
          </a:endParaRPr>
        </a:p>
      </dgm:t>
    </dgm:pt>
    <dgm:pt modelId="{471D83CE-B659-4D84-BF8A-637CC08B19E1}" type="parTrans" cxnId="{2115DADD-9054-4592-A3BF-1547236B3B27}">
      <dgm:prSet/>
      <dgm:spPr/>
      <dgm:t>
        <a:bodyPr/>
        <a:lstStyle/>
        <a:p>
          <a:endParaRPr lang="es-EC" sz="3600">
            <a:latin typeface="Calibri" panose="020F0502020204030204" pitchFamily="34" charset="0"/>
            <a:cs typeface="Calibri" panose="020F0502020204030204" pitchFamily="34" charset="0"/>
          </a:endParaRPr>
        </a:p>
      </dgm:t>
    </dgm:pt>
    <dgm:pt modelId="{20EA6DE7-44C7-480C-8E73-7DE2EBE03A03}" type="sibTrans" cxnId="{2115DADD-9054-4592-A3BF-1547236B3B27}">
      <dgm:prSet custT="1"/>
      <dgm:spPr/>
      <dgm:t>
        <a:bodyPr/>
        <a:lstStyle/>
        <a:p>
          <a:endParaRPr lang="es-EC" sz="1050">
            <a:latin typeface="Calibri" panose="020F0502020204030204" pitchFamily="34" charset="0"/>
            <a:cs typeface="Calibri" panose="020F0502020204030204" pitchFamily="34" charset="0"/>
          </a:endParaRPr>
        </a:p>
      </dgm:t>
    </dgm:pt>
    <dgm:pt modelId="{FA361F14-CFD3-4170-A41C-18EE26619EA3}">
      <dgm:prSet phldrT="[Text]" custT="1"/>
      <dgm:spPr/>
      <dgm:t>
        <a:bodyPr/>
        <a:lstStyle/>
        <a:p>
          <a:r>
            <a:rPr lang="es-EC" sz="1200" dirty="0">
              <a:latin typeface="Calibri" panose="020F0502020204030204" pitchFamily="34" charset="0"/>
              <a:cs typeface="Calibri" panose="020F0502020204030204" pitchFamily="34" charset="0"/>
            </a:rPr>
            <a:t>Ácido siálico: Papel importante</a:t>
          </a:r>
        </a:p>
      </dgm:t>
    </dgm:pt>
    <dgm:pt modelId="{3B50247F-BFCD-4360-8CE7-889ACC20A552}" type="parTrans" cxnId="{6E76FBBE-945C-4EF1-A25D-3FADB9F1C3F0}">
      <dgm:prSet/>
      <dgm:spPr/>
      <dgm:t>
        <a:bodyPr/>
        <a:lstStyle/>
        <a:p>
          <a:endParaRPr lang="es-EC"/>
        </a:p>
      </dgm:t>
    </dgm:pt>
    <dgm:pt modelId="{31233549-F189-4DB5-9EC1-A465550D7B30}" type="sibTrans" cxnId="{6E76FBBE-945C-4EF1-A25D-3FADB9F1C3F0}">
      <dgm:prSet/>
      <dgm:spPr/>
      <dgm:t>
        <a:bodyPr/>
        <a:lstStyle/>
        <a:p>
          <a:endParaRPr lang="es-EC"/>
        </a:p>
      </dgm:t>
    </dgm:pt>
    <dgm:pt modelId="{52983F6F-00FF-4AEE-8BF9-80541F702FC4}" type="pres">
      <dgm:prSet presAssocID="{A5CBF0EB-CF29-4ADA-BBD6-80CB0D20310C}" presName="linearFlow" presStyleCnt="0">
        <dgm:presLayoutVars>
          <dgm:resizeHandles val="exact"/>
        </dgm:presLayoutVars>
      </dgm:prSet>
      <dgm:spPr/>
    </dgm:pt>
    <dgm:pt modelId="{EFF63E53-E3D0-461E-935B-C3AE957D221D}" type="pres">
      <dgm:prSet presAssocID="{64BE31BD-67CB-4343-A4D7-03E42DB040C5}" presName="node" presStyleLbl="node1" presStyleIdx="0" presStyleCnt="3" custScaleX="140446">
        <dgm:presLayoutVars>
          <dgm:bulletEnabled val="1"/>
        </dgm:presLayoutVars>
      </dgm:prSet>
      <dgm:spPr/>
    </dgm:pt>
    <dgm:pt modelId="{C7286BAC-4321-4F00-9CC8-B7C9828DC14F}" type="pres">
      <dgm:prSet presAssocID="{10909EC5-7D49-45D7-98B9-E3A03D7FBD6E}" presName="sibTrans" presStyleLbl="sibTrans2D1" presStyleIdx="0" presStyleCnt="2"/>
      <dgm:spPr/>
    </dgm:pt>
    <dgm:pt modelId="{25EA5B79-253C-4AF3-8F83-AAFB6F8B952C}" type="pres">
      <dgm:prSet presAssocID="{10909EC5-7D49-45D7-98B9-E3A03D7FBD6E}" presName="connectorText" presStyleLbl="sibTrans2D1" presStyleIdx="0" presStyleCnt="2"/>
      <dgm:spPr/>
    </dgm:pt>
    <dgm:pt modelId="{4E9BFC39-D6A4-4648-BE32-F8D27A9C4291}" type="pres">
      <dgm:prSet presAssocID="{203BF4CF-FCF3-451C-9D3D-E42EF46EB8EA}" presName="node" presStyleLbl="node1" presStyleIdx="1" presStyleCnt="3" custAng="0" custScaleX="140446">
        <dgm:presLayoutVars>
          <dgm:bulletEnabled val="1"/>
        </dgm:presLayoutVars>
      </dgm:prSet>
      <dgm:spPr/>
    </dgm:pt>
    <dgm:pt modelId="{77286DFF-BF89-4250-BB62-8FEC21A15D4C}" type="pres">
      <dgm:prSet presAssocID="{20EA6DE7-44C7-480C-8E73-7DE2EBE03A03}" presName="sibTrans" presStyleLbl="sibTrans2D1" presStyleIdx="1" presStyleCnt="2"/>
      <dgm:spPr/>
    </dgm:pt>
    <dgm:pt modelId="{320D9107-8184-465A-9077-190AA2B9B2FC}" type="pres">
      <dgm:prSet presAssocID="{20EA6DE7-44C7-480C-8E73-7DE2EBE03A03}" presName="connectorText" presStyleLbl="sibTrans2D1" presStyleIdx="1" presStyleCnt="2"/>
      <dgm:spPr/>
    </dgm:pt>
    <dgm:pt modelId="{9EB5FAD8-F60A-4861-9042-B2AD491B612F}" type="pres">
      <dgm:prSet presAssocID="{FA361F14-CFD3-4170-A41C-18EE26619EA3}" presName="node" presStyleLbl="node1" presStyleIdx="2" presStyleCnt="3" custScaleX="137566">
        <dgm:presLayoutVars>
          <dgm:bulletEnabled val="1"/>
        </dgm:presLayoutVars>
      </dgm:prSet>
      <dgm:spPr/>
    </dgm:pt>
  </dgm:ptLst>
  <dgm:cxnLst>
    <dgm:cxn modelId="{ADCA5901-C264-41EF-8F2A-EF30C2953351}" type="presOf" srcId="{A5CBF0EB-CF29-4ADA-BBD6-80CB0D20310C}" destId="{52983F6F-00FF-4AEE-8BF9-80541F702FC4}" srcOrd="0" destOrd="0" presId="urn:microsoft.com/office/officeart/2005/8/layout/process2"/>
    <dgm:cxn modelId="{DA819415-FCB4-4CFB-BDF3-2C7965C5CE30}" type="presOf" srcId="{FA361F14-CFD3-4170-A41C-18EE26619EA3}" destId="{9EB5FAD8-F60A-4861-9042-B2AD491B612F}" srcOrd="0" destOrd="0" presId="urn:microsoft.com/office/officeart/2005/8/layout/process2"/>
    <dgm:cxn modelId="{0AF5CA37-F186-40EA-BA1A-51DBDCEA7195}" type="presOf" srcId="{20EA6DE7-44C7-480C-8E73-7DE2EBE03A03}" destId="{320D9107-8184-465A-9077-190AA2B9B2FC}" srcOrd="1" destOrd="0" presId="urn:microsoft.com/office/officeart/2005/8/layout/process2"/>
    <dgm:cxn modelId="{8C73E84E-A219-45D5-84AE-5BF8682AD451}" type="presOf" srcId="{64BE31BD-67CB-4343-A4D7-03E42DB040C5}" destId="{EFF63E53-E3D0-461E-935B-C3AE957D221D}" srcOrd="0" destOrd="0" presId="urn:microsoft.com/office/officeart/2005/8/layout/process2"/>
    <dgm:cxn modelId="{BC5BEC8F-1F38-4DA9-BE1B-BB8CCEB1D47D}" srcId="{A5CBF0EB-CF29-4ADA-BBD6-80CB0D20310C}" destId="{64BE31BD-67CB-4343-A4D7-03E42DB040C5}" srcOrd="0" destOrd="0" parTransId="{50AD11E4-04E2-464C-978C-952CA3B5F9F0}" sibTransId="{10909EC5-7D49-45D7-98B9-E3A03D7FBD6E}"/>
    <dgm:cxn modelId="{B5B65EBA-0913-4BC1-A245-1E53AE4F518A}" type="presOf" srcId="{20EA6DE7-44C7-480C-8E73-7DE2EBE03A03}" destId="{77286DFF-BF89-4250-BB62-8FEC21A15D4C}" srcOrd="0" destOrd="0" presId="urn:microsoft.com/office/officeart/2005/8/layout/process2"/>
    <dgm:cxn modelId="{6E76FBBE-945C-4EF1-A25D-3FADB9F1C3F0}" srcId="{A5CBF0EB-CF29-4ADA-BBD6-80CB0D20310C}" destId="{FA361F14-CFD3-4170-A41C-18EE26619EA3}" srcOrd="2" destOrd="0" parTransId="{3B50247F-BFCD-4360-8CE7-889ACC20A552}" sibTransId="{31233549-F189-4DB5-9EC1-A465550D7B30}"/>
    <dgm:cxn modelId="{5086B5C6-7241-4F69-9917-10C28DC112C6}" type="presOf" srcId="{10909EC5-7D49-45D7-98B9-E3A03D7FBD6E}" destId="{C7286BAC-4321-4F00-9CC8-B7C9828DC14F}" srcOrd="0" destOrd="0" presId="urn:microsoft.com/office/officeart/2005/8/layout/process2"/>
    <dgm:cxn modelId="{77246DCC-EE61-4C7E-972E-271ACEAD1A93}" type="presOf" srcId="{10909EC5-7D49-45D7-98B9-E3A03D7FBD6E}" destId="{25EA5B79-253C-4AF3-8F83-AAFB6F8B952C}" srcOrd="1" destOrd="0" presId="urn:microsoft.com/office/officeart/2005/8/layout/process2"/>
    <dgm:cxn modelId="{2115DADD-9054-4592-A3BF-1547236B3B27}" srcId="{A5CBF0EB-CF29-4ADA-BBD6-80CB0D20310C}" destId="{203BF4CF-FCF3-451C-9D3D-E42EF46EB8EA}" srcOrd="1" destOrd="0" parTransId="{471D83CE-B659-4D84-BF8A-637CC08B19E1}" sibTransId="{20EA6DE7-44C7-480C-8E73-7DE2EBE03A03}"/>
    <dgm:cxn modelId="{077E18E1-49AF-401F-BCBD-047ED12391B0}" type="presOf" srcId="{203BF4CF-FCF3-451C-9D3D-E42EF46EB8EA}" destId="{4E9BFC39-D6A4-4648-BE32-F8D27A9C4291}" srcOrd="0" destOrd="0" presId="urn:microsoft.com/office/officeart/2005/8/layout/process2"/>
    <dgm:cxn modelId="{8F12BA14-E3BC-4147-A168-593FC9F60C2B}" type="presParOf" srcId="{52983F6F-00FF-4AEE-8BF9-80541F702FC4}" destId="{EFF63E53-E3D0-461E-935B-C3AE957D221D}" srcOrd="0" destOrd="0" presId="urn:microsoft.com/office/officeart/2005/8/layout/process2"/>
    <dgm:cxn modelId="{E42EBFF2-B56D-40E2-BDFD-885AEF549486}" type="presParOf" srcId="{52983F6F-00FF-4AEE-8BF9-80541F702FC4}" destId="{C7286BAC-4321-4F00-9CC8-B7C9828DC14F}" srcOrd="1" destOrd="0" presId="urn:microsoft.com/office/officeart/2005/8/layout/process2"/>
    <dgm:cxn modelId="{1A3B6DEB-088B-4B0D-A518-EE29DC25E78B}" type="presParOf" srcId="{C7286BAC-4321-4F00-9CC8-B7C9828DC14F}" destId="{25EA5B79-253C-4AF3-8F83-AAFB6F8B952C}" srcOrd="0" destOrd="0" presId="urn:microsoft.com/office/officeart/2005/8/layout/process2"/>
    <dgm:cxn modelId="{C218FC00-544A-43F4-9C99-3850FEF75D17}" type="presParOf" srcId="{52983F6F-00FF-4AEE-8BF9-80541F702FC4}" destId="{4E9BFC39-D6A4-4648-BE32-F8D27A9C4291}" srcOrd="2" destOrd="0" presId="urn:microsoft.com/office/officeart/2005/8/layout/process2"/>
    <dgm:cxn modelId="{8C486963-3BAA-454C-8736-9054C724A490}" type="presParOf" srcId="{52983F6F-00FF-4AEE-8BF9-80541F702FC4}" destId="{77286DFF-BF89-4250-BB62-8FEC21A15D4C}" srcOrd="3" destOrd="0" presId="urn:microsoft.com/office/officeart/2005/8/layout/process2"/>
    <dgm:cxn modelId="{0C7F26AA-3355-4030-A2AC-D52F5B9D32C1}" type="presParOf" srcId="{77286DFF-BF89-4250-BB62-8FEC21A15D4C}" destId="{320D9107-8184-465A-9077-190AA2B9B2FC}" srcOrd="0" destOrd="0" presId="urn:microsoft.com/office/officeart/2005/8/layout/process2"/>
    <dgm:cxn modelId="{5E67DD01-C179-4829-8BC9-B568622E04F7}" type="presParOf" srcId="{52983F6F-00FF-4AEE-8BF9-80541F702FC4}" destId="{9EB5FAD8-F60A-4861-9042-B2AD491B612F}"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9A2D64-57E5-4700-828F-FD03B87761CF}" type="doc">
      <dgm:prSet loTypeId="urn:microsoft.com/office/officeart/2005/8/layout/hierarchy2" loCatId="hierarchy" qsTypeId="urn:microsoft.com/office/officeart/2005/8/quickstyle/simple1" qsCatId="simple" csTypeId="urn:microsoft.com/office/officeart/2005/8/colors/accent0_2" csCatId="mainScheme" phldr="1"/>
      <dgm:spPr/>
      <dgm:t>
        <a:bodyPr/>
        <a:lstStyle/>
        <a:p>
          <a:endParaRPr lang="es-EC"/>
        </a:p>
      </dgm:t>
    </dgm:pt>
    <dgm:pt modelId="{69ED2076-62C8-4894-BFDA-7856BFCD3D38}">
      <dgm:prSet phldrT="[Text]"/>
      <dgm:spPr/>
      <dgm:t>
        <a:bodyPr/>
        <a:lstStyle/>
        <a:p>
          <a:r>
            <a:rPr lang="es-EC" dirty="0"/>
            <a:t>Características biológicas</a:t>
          </a:r>
        </a:p>
      </dgm:t>
    </dgm:pt>
    <dgm:pt modelId="{23F40A30-1344-4B67-901E-9DDCC6472C0F}" type="parTrans" cxnId="{49C68F8B-0562-48B7-85DB-33773E7D8583}">
      <dgm:prSet/>
      <dgm:spPr/>
      <dgm:t>
        <a:bodyPr/>
        <a:lstStyle/>
        <a:p>
          <a:endParaRPr lang="es-EC"/>
        </a:p>
      </dgm:t>
    </dgm:pt>
    <dgm:pt modelId="{A9B41C97-B207-4E7E-9E7E-8AF138A3632B}" type="sibTrans" cxnId="{49C68F8B-0562-48B7-85DB-33773E7D8583}">
      <dgm:prSet/>
      <dgm:spPr/>
      <dgm:t>
        <a:bodyPr/>
        <a:lstStyle/>
        <a:p>
          <a:endParaRPr lang="es-EC"/>
        </a:p>
      </dgm:t>
    </dgm:pt>
    <dgm:pt modelId="{0F4738AF-A747-4A8D-B0F9-8455C0218DAF}" type="pres">
      <dgm:prSet presAssocID="{099A2D64-57E5-4700-828F-FD03B87761CF}" presName="diagram" presStyleCnt="0">
        <dgm:presLayoutVars>
          <dgm:chPref val="1"/>
          <dgm:dir/>
          <dgm:animOne val="branch"/>
          <dgm:animLvl val="lvl"/>
          <dgm:resizeHandles val="exact"/>
        </dgm:presLayoutVars>
      </dgm:prSet>
      <dgm:spPr/>
    </dgm:pt>
    <dgm:pt modelId="{2B070640-DDFE-4DC7-9611-9ACB0C426577}" type="pres">
      <dgm:prSet presAssocID="{69ED2076-62C8-4894-BFDA-7856BFCD3D38}" presName="root1" presStyleCnt="0"/>
      <dgm:spPr/>
    </dgm:pt>
    <dgm:pt modelId="{9E8BE5EF-849C-4611-AE67-377FC8AB8BB7}" type="pres">
      <dgm:prSet presAssocID="{69ED2076-62C8-4894-BFDA-7856BFCD3D38}" presName="LevelOneTextNode" presStyleLbl="node0" presStyleIdx="0" presStyleCnt="1" custScaleX="80587">
        <dgm:presLayoutVars>
          <dgm:chPref val="3"/>
        </dgm:presLayoutVars>
      </dgm:prSet>
      <dgm:spPr/>
    </dgm:pt>
    <dgm:pt modelId="{630C4F52-CA6F-4A44-95DA-E5FF180BDCC7}" type="pres">
      <dgm:prSet presAssocID="{69ED2076-62C8-4894-BFDA-7856BFCD3D38}" presName="level2hierChild" presStyleCnt="0"/>
      <dgm:spPr/>
    </dgm:pt>
  </dgm:ptLst>
  <dgm:cxnLst>
    <dgm:cxn modelId="{EB1D9A47-75F1-4333-BDC7-C37BB08DDAD1}" type="presOf" srcId="{099A2D64-57E5-4700-828F-FD03B87761CF}" destId="{0F4738AF-A747-4A8D-B0F9-8455C0218DAF}" srcOrd="0" destOrd="0" presId="urn:microsoft.com/office/officeart/2005/8/layout/hierarchy2"/>
    <dgm:cxn modelId="{49C68F8B-0562-48B7-85DB-33773E7D8583}" srcId="{099A2D64-57E5-4700-828F-FD03B87761CF}" destId="{69ED2076-62C8-4894-BFDA-7856BFCD3D38}" srcOrd="0" destOrd="0" parTransId="{23F40A30-1344-4B67-901E-9DDCC6472C0F}" sibTransId="{A9B41C97-B207-4E7E-9E7E-8AF138A3632B}"/>
    <dgm:cxn modelId="{82512EC2-3A34-442E-BC09-FB77E579E41C}" type="presOf" srcId="{69ED2076-62C8-4894-BFDA-7856BFCD3D38}" destId="{9E8BE5EF-849C-4611-AE67-377FC8AB8BB7}" srcOrd="0" destOrd="0" presId="urn:microsoft.com/office/officeart/2005/8/layout/hierarchy2"/>
    <dgm:cxn modelId="{63F2AD54-87E0-43C0-B63A-E2D464A6F3F1}" type="presParOf" srcId="{0F4738AF-A747-4A8D-B0F9-8455C0218DAF}" destId="{2B070640-DDFE-4DC7-9611-9ACB0C426577}" srcOrd="0" destOrd="0" presId="urn:microsoft.com/office/officeart/2005/8/layout/hierarchy2"/>
    <dgm:cxn modelId="{840318EB-DA80-498A-818F-1148A1EE3CCC}" type="presParOf" srcId="{2B070640-DDFE-4DC7-9611-9ACB0C426577}" destId="{9E8BE5EF-849C-4611-AE67-377FC8AB8BB7}" srcOrd="0" destOrd="0" presId="urn:microsoft.com/office/officeart/2005/8/layout/hierarchy2"/>
    <dgm:cxn modelId="{ABDAA9C7-0CC6-46D8-81FD-80491A6BD169}" type="presParOf" srcId="{2B070640-DDFE-4DC7-9611-9ACB0C426577}" destId="{630C4F52-CA6F-4A44-95DA-E5FF180BDCC7}"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76FC52-B785-4188-A64E-AA86D9E4EC40}" type="doc">
      <dgm:prSet loTypeId="urn:microsoft.com/office/officeart/2005/8/layout/hChevron3" loCatId="process" qsTypeId="urn:microsoft.com/office/officeart/2005/8/quickstyle/simple1" qsCatId="simple" csTypeId="urn:microsoft.com/office/officeart/2005/8/colors/accent0_2" csCatId="mainScheme" phldr="1"/>
      <dgm:spPr/>
    </dgm:pt>
    <dgm:pt modelId="{4F78C05C-36DE-4717-8638-6795E140631F}">
      <dgm:prSet phldrT="[Text]"/>
      <dgm:spPr/>
      <dgm:t>
        <a:bodyPr/>
        <a:lstStyle/>
        <a:p>
          <a:r>
            <a:rPr lang="es-EC" dirty="0"/>
            <a:t>No procesada</a:t>
          </a:r>
        </a:p>
      </dgm:t>
    </dgm:pt>
    <dgm:pt modelId="{86B73341-D14F-4A61-AD12-FA5D613F8419}" type="parTrans" cxnId="{1226B4B4-7241-4DE2-9974-3B3B023DB052}">
      <dgm:prSet/>
      <dgm:spPr/>
      <dgm:t>
        <a:bodyPr/>
        <a:lstStyle/>
        <a:p>
          <a:endParaRPr lang="es-EC"/>
        </a:p>
      </dgm:t>
    </dgm:pt>
    <dgm:pt modelId="{CB45F007-55BB-42BF-B93F-74B69CF8B374}" type="sibTrans" cxnId="{1226B4B4-7241-4DE2-9974-3B3B023DB052}">
      <dgm:prSet/>
      <dgm:spPr/>
      <dgm:t>
        <a:bodyPr/>
        <a:lstStyle/>
        <a:p>
          <a:endParaRPr lang="es-EC"/>
        </a:p>
      </dgm:t>
    </dgm:pt>
    <dgm:pt modelId="{FE47D1DF-9EA6-4CED-98CC-BF9B98A5F2F1}">
      <dgm:prSet phldrT="[Text]"/>
      <dgm:spPr/>
      <dgm:t>
        <a:bodyPr/>
        <a:lstStyle/>
        <a:p>
          <a:r>
            <a:rPr lang="es-EC" dirty="0"/>
            <a:t>Segura</a:t>
          </a:r>
        </a:p>
      </dgm:t>
    </dgm:pt>
    <dgm:pt modelId="{9D9C8663-90AE-45D0-A787-95AA19AB2991}" type="parTrans" cxnId="{7E2977A1-ADBF-47D4-ABB1-813C9259AA35}">
      <dgm:prSet/>
      <dgm:spPr/>
      <dgm:t>
        <a:bodyPr/>
        <a:lstStyle/>
        <a:p>
          <a:endParaRPr lang="es-EC"/>
        </a:p>
      </dgm:t>
    </dgm:pt>
    <dgm:pt modelId="{01980A1B-2579-489C-8898-D6AA5F1E7B0D}" type="sibTrans" cxnId="{7E2977A1-ADBF-47D4-ABB1-813C9259AA35}">
      <dgm:prSet/>
      <dgm:spPr/>
      <dgm:t>
        <a:bodyPr/>
        <a:lstStyle/>
        <a:p>
          <a:endParaRPr lang="es-EC"/>
        </a:p>
      </dgm:t>
    </dgm:pt>
    <dgm:pt modelId="{52122C99-1C8B-447B-9BAD-1311F5AA5F1C}">
      <dgm:prSet phldrT="[Text]"/>
      <dgm:spPr/>
      <dgm:t>
        <a:bodyPr/>
        <a:lstStyle/>
        <a:p>
          <a:r>
            <a:rPr lang="es-EC" dirty="0"/>
            <a:t>Abundante</a:t>
          </a:r>
        </a:p>
      </dgm:t>
    </dgm:pt>
    <dgm:pt modelId="{38DBDE43-4CC9-4DE2-B539-437D53D94702}" type="parTrans" cxnId="{4D57A302-7072-4EE1-9A70-29F7C1E56EB8}">
      <dgm:prSet/>
      <dgm:spPr/>
      <dgm:t>
        <a:bodyPr/>
        <a:lstStyle/>
        <a:p>
          <a:endParaRPr lang="es-EC"/>
        </a:p>
      </dgm:t>
    </dgm:pt>
    <dgm:pt modelId="{2F2FD28B-ADF2-45B1-B2BF-70D051DAFFEB}" type="sibTrans" cxnId="{4D57A302-7072-4EE1-9A70-29F7C1E56EB8}">
      <dgm:prSet/>
      <dgm:spPr/>
      <dgm:t>
        <a:bodyPr/>
        <a:lstStyle/>
        <a:p>
          <a:endParaRPr lang="es-EC"/>
        </a:p>
      </dgm:t>
    </dgm:pt>
    <dgm:pt modelId="{7125022C-CA04-4A3A-9BE1-DD317662D1B2}">
      <dgm:prSet phldrT="[Text]"/>
      <dgm:spPr/>
      <dgm:t>
        <a:bodyPr/>
        <a:lstStyle/>
        <a:p>
          <a:r>
            <a:rPr lang="es-EC" dirty="0"/>
            <a:t>Renovable</a:t>
          </a:r>
        </a:p>
      </dgm:t>
    </dgm:pt>
    <dgm:pt modelId="{639EA236-B779-41EB-9B4B-4C9A16B64854}" type="parTrans" cxnId="{ECB93065-7F55-41BB-87E4-AD920BF6CBCA}">
      <dgm:prSet/>
      <dgm:spPr/>
      <dgm:t>
        <a:bodyPr/>
        <a:lstStyle/>
        <a:p>
          <a:endParaRPr lang="es-EC"/>
        </a:p>
      </dgm:t>
    </dgm:pt>
    <dgm:pt modelId="{285F9A5B-4D1F-4424-86F2-005400DEF586}" type="sibTrans" cxnId="{ECB93065-7F55-41BB-87E4-AD920BF6CBCA}">
      <dgm:prSet/>
      <dgm:spPr/>
      <dgm:t>
        <a:bodyPr/>
        <a:lstStyle/>
        <a:p>
          <a:endParaRPr lang="es-EC"/>
        </a:p>
      </dgm:t>
    </dgm:pt>
    <dgm:pt modelId="{6EFF0151-EDAE-4064-BD92-CF7481CC6682}" type="pres">
      <dgm:prSet presAssocID="{3C76FC52-B785-4188-A64E-AA86D9E4EC40}" presName="Name0" presStyleCnt="0">
        <dgm:presLayoutVars>
          <dgm:dir/>
          <dgm:resizeHandles val="exact"/>
        </dgm:presLayoutVars>
      </dgm:prSet>
      <dgm:spPr/>
    </dgm:pt>
    <dgm:pt modelId="{8F0536E6-9A43-49B9-98BE-118FC18CEF10}" type="pres">
      <dgm:prSet presAssocID="{4F78C05C-36DE-4717-8638-6795E140631F}" presName="parTxOnly" presStyleLbl="node1" presStyleIdx="0" presStyleCnt="4" custLinFactNeighborX="-3130">
        <dgm:presLayoutVars>
          <dgm:bulletEnabled val="1"/>
        </dgm:presLayoutVars>
      </dgm:prSet>
      <dgm:spPr/>
    </dgm:pt>
    <dgm:pt modelId="{B63E65E1-6E50-487C-8F97-0E07EF140A60}" type="pres">
      <dgm:prSet presAssocID="{CB45F007-55BB-42BF-B93F-74B69CF8B374}" presName="parSpace" presStyleCnt="0"/>
      <dgm:spPr/>
    </dgm:pt>
    <dgm:pt modelId="{A4428FC0-8A3A-4B9B-8631-41EA1AA1C01E}" type="pres">
      <dgm:prSet presAssocID="{FE47D1DF-9EA6-4CED-98CC-BF9B98A5F2F1}" presName="parTxOnly" presStyleLbl="node1" presStyleIdx="1" presStyleCnt="4">
        <dgm:presLayoutVars>
          <dgm:bulletEnabled val="1"/>
        </dgm:presLayoutVars>
      </dgm:prSet>
      <dgm:spPr/>
    </dgm:pt>
    <dgm:pt modelId="{E384204A-3B24-4150-81BF-3996657E0E12}" type="pres">
      <dgm:prSet presAssocID="{01980A1B-2579-489C-8898-D6AA5F1E7B0D}" presName="parSpace" presStyleCnt="0"/>
      <dgm:spPr/>
    </dgm:pt>
    <dgm:pt modelId="{4F81C8AC-6F07-4A78-9636-ADEDBC05E867}" type="pres">
      <dgm:prSet presAssocID="{52122C99-1C8B-447B-9BAD-1311F5AA5F1C}" presName="parTxOnly" presStyleLbl="node1" presStyleIdx="2" presStyleCnt="4" custScaleX="86620">
        <dgm:presLayoutVars>
          <dgm:bulletEnabled val="1"/>
        </dgm:presLayoutVars>
      </dgm:prSet>
      <dgm:spPr/>
    </dgm:pt>
    <dgm:pt modelId="{5AF9E2FF-174C-4DFF-9974-0744949986ED}" type="pres">
      <dgm:prSet presAssocID="{2F2FD28B-ADF2-45B1-B2BF-70D051DAFFEB}" presName="parSpace" presStyleCnt="0"/>
      <dgm:spPr/>
    </dgm:pt>
    <dgm:pt modelId="{6AE01774-9FD8-4478-ADAF-A40B4B455A70}" type="pres">
      <dgm:prSet presAssocID="{7125022C-CA04-4A3A-9BE1-DD317662D1B2}" presName="parTxOnly" presStyleLbl="node1" presStyleIdx="3" presStyleCnt="4" custLinFactNeighborX="1081" custLinFactNeighborY="11242">
        <dgm:presLayoutVars>
          <dgm:bulletEnabled val="1"/>
        </dgm:presLayoutVars>
      </dgm:prSet>
      <dgm:spPr/>
    </dgm:pt>
  </dgm:ptLst>
  <dgm:cxnLst>
    <dgm:cxn modelId="{4D57A302-7072-4EE1-9A70-29F7C1E56EB8}" srcId="{3C76FC52-B785-4188-A64E-AA86D9E4EC40}" destId="{52122C99-1C8B-447B-9BAD-1311F5AA5F1C}" srcOrd="2" destOrd="0" parTransId="{38DBDE43-4CC9-4DE2-B539-437D53D94702}" sibTransId="{2F2FD28B-ADF2-45B1-B2BF-70D051DAFFEB}"/>
    <dgm:cxn modelId="{66942611-405B-47CA-BEBC-6DEC77D41B81}" type="presOf" srcId="{7125022C-CA04-4A3A-9BE1-DD317662D1B2}" destId="{6AE01774-9FD8-4478-ADAF-A40B4B455A70}" srcOrd="0" destOrd="0" presId="urn:microsoft.com/office/officeart/2005/8/layout/hChevron3"/>
    <dgm:cxn modelId="{216A9A1C-B425-4E02-B8E0-0F959D1C32AC}" type="presOf" srcId="{3C76FC52-B785-4188-A64E-AA86D9E4EC40}" destId="{6EFF0151-EDAE-4064-BD92-CF7481CC6682}" srcOrd="0" destOrd="0" presId="urn:microsoft.com/office/officeart/2005/8/layout/hChevron3"/>
    <dgm:cxn modelId="{0834F920-BE69-4255-B4EA-A3C649B40440}" type="presOf" srcId="{52122C99-1C8B-447B-9BAD-1311F5AA5F1C}" destId="{4F81C8AC-6F07-4A78-9636-ADEDBC05E867}" srcOrd="0" destOrd="0" presId="urn:microsoft.com/office/officeart/2005/8/layout/hChevron3"/>
    <dgm:cxn modelId="{ECB93065-7F55-41BB-87E4-AD920BF6CBCA}" srcId="{3C76FC52-B785-4188-A64E-AA86D9E4EC40}" destId="{7125022C-CA04-4A3A-9BE1-DD317662D1B2}" srcOrd="3" destOrd="0" parTransId="{639EA236-B779-41EB-9B4B-4C9A16B64854}" sibTransId="{285F9A5B-4D1F-4424-86F2-005400DEF586}"/>
    <dgm:cxn modelId="{7E2977A1-ADBF-47D4-ABB1-813C9259AA35}" srcId="{3C76FC52-B785-4188-A64E-AA86D9E4EC40}" destId="{FE47D1DF-9EA6-4CED-98CC-BF9B98A5F2F1}" srcOrd="1" destOrd="0" parTransId="{9D9C8663-90AE-45D0-A787-95AA19AB2991}" sibTransId="{01980A1B-2579-489C-8898-D6AA5F1E7B0D}"/>
    <dgm:cxn modelId="{1226B4B4-7241-4DE2-9974-3B3B023DB052}" srcId="{3C76FC52-B785-4188-A64E-AA86D9E4EC40}" destId="{4F78C05C-36DE-4717-8638-6795E140631F}" srcOrd="0" destOrd="0" parTransId="{86B73341-D14F-4A61-AD12-FA5D613F8419}" sibTransId="{CB45F007-55BB-42BF-B93F-74B69CF8B374}"/>
    <dgm:cxn modelId="{94B4D2B9-5904-449D-A69F-0DC2021E4CB4}" type="presOf" srcId="{4F78C05C-36DE-4717-8638-6795E140631F}" destId="{8F0536E6-9A43-49B9-98BE-118FC18CEF10}" srcOrd="0" destOrd="0" presId="urn:microsoft.com/office/officeart/2005/8/layout/hChevron3"/>
    <dgm:cxn modelId="{72F431E2-FB45-42C7-8E22-B0068ECF95F1}" type="presOf" srcId="{FE47D1DF-9EA6-4CED-98CC-BF9B98A5F2F1}" destId="{A4428FC0-8A3A-4B9B-8631-41EA1AA1C01E}" srcOrd="0" destOrd="0" presId="urn:microsoft.com/office/officeart/2005/8/layout/hChevron3"/>
    <dgm:cxn modelId="{F950779B-5988-4A51-8E41-8C8E0736B9E5}" type="presParOf" srcId="{6EFF0151-EDAE-4064-BD92-CF7481CC6682}" destId="{8F0536E6-9A43-49B9-98BE-118FC18CEF10}" srcOrd="0" destOrd="0" presId="urn:microsoft.com/office/officeart/2005/8/layout/hChevron3"/>
    <dgm:cxn modelId="{5CFC026F-3E8B-408C-8C00-84A9C024F5A3}" type="presParOf" srcId="{6EFF0151-EDAE-4064-BD92-CF7481CC6682}" destId="{B63E65E1-6E50-487C-8F97-0E07EF140A60}" srcOrd="1" destOrd="0" presId="urn:microsoft.com/office/officeart/2005/8/layout/hChevron3"/>
    <dgm:cxn modelId="{0E1899B9-6CF7-427C-BD67-355E7B150CDA}" type="presParOf" srcId="{6EFF0151-EDAE-4064-BD92-CF7481CC6682}" destId="{A4428FC0-8A3A-4B9B-8631-41EA1AA1C01E}" srcOrd="2" destOrd="0" presId="urn:microsoft.com/office/officeart/2005/8/layout/hChevron3"/>
    <dgm:cxn modelId="{4066CB3A-532E-4232-9A6B-D2DAFE9C274F}" type="presParOf" srcId="{6EFF0151-EDAE-4064-BD92-CF7481CC6682}" destId="{E384204A-3B24-4150-81BF-3996657E0E12}" srcOrd="3" destOrd="0" presId="urn:microsoft.com/office/officeart/2005/8/layout/hChevron3"/>
    <dgm:cxn modelId="{8CD227CA-DDFC-4281-B7EB-EECFC4B60C1C}" type="presParOf" srcId="{6EFF0151-EDAE-4064-BD92-CF7481CC6682}" destId="{4F81C8AC-6F07-4A78-9636-ADEDBC05E867}" srcOrd="4" destOrd="0" presId="urn:microsoft.com/office/officeart/2005/8/layout/hChevron3"/>
    <dgm:cxn modelId="{F6F20902-9A3D-47A7-93B4-CDB12E9F3A03}" type="presParOf" srcId="{6EFF0151-EDAE-4064-BD92-CF7481CC6682}" destId="{5AF9E2FF-174C-4DFF-9974-0744949986ED}" srcOrd="5" destOrd="0" presId="urn:microsoft.com/office/officeart/2005/8/layout/hChevron3"/>
    <dgm:cxn modelId="{DEC25E42-31C4-49F8-8A25-169D29FE8373}" type="presParOf" srcId="{6EFF0151-EDAE-4064-BD92-CF7481CC6682}" destId="{6AE01774-9FD8-4478-ADAF-A40B4B455A70}" srcOrd="6"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BE5EF-849C-4611-AE67-377FC8AB8BB7}">
      <dsp:nvSpPr>
        <dsp:cNvPr id="0" name=""/>
        <dsp:cNvSpPr/>
      </dsp:nvSpPr>
      <dsp:spPr>
        <a:xfrm>
          <a:off x="1084" y="532812"/>
          <a:ext cx="1068749" cy="5343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Países en desarrollo</a:t>
          </a:r>
        </a:p>
      </dsp:txBody>
      <dsp:txXfrm>
        <a:off x="16735" y="548463"/>
        <a:ext cx="1037447" cy="503072"/>
      </dsp:txXfrm>
    </dsp:sp>
    <dsp:sp modelId="{C14871E2-FDF7-48E4-A63E-193E01F0913D}">
      <dsp:nvSpPr>
        <dsp:cNvPr id="0" name=""/>
        <dsp:cNvSpPr/>
      </dsp:nvSpPr>
      <dsp:spPr>
        <a:xfrm rot="19457599">
          <a:off x="1020350" y="616308"/>
          <a:ext cx="526467" cy="60117"/>
        </a:xfrm>
        <a:custGeom>
          <a:avLst/>
          <a:gdLst/>
          <a:ahLst/>
          <a:cxnLst/>
          <a:rect l="0" t="0" r="0" b="0"/>
          <a:pathLst>
            <a:path>
              <a:moveTo>
                <a:pt x="0" y="30058"/>
              </a:moveTo>
              <a:lnTo>
                <a:pt x="526467" y="3005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270422" y="633205"/>
        <a:ext cx="26323" cy="26323"/>
      </dsp:txXfrm>
    </dsp:sp>
    <dsp:sp modelId="{AA4A44EF-E50D-47FB-92A7-325D30D47C21}">
      <dsp:nvSpPr>
        <dsp:cNvPr id="0" name=""/>
        <dsp:cNvSpPr/>
      </dsp:nvSpPr>
      <dsp:spPr>
        <a:xfrm>
          <a:off x="1497334" y="225546"/>
          <a:ext cx="1068749" cy="5343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Crecimiento de la población</a:t>
          </a:r>
        </a:p>
      </dsp:txBody>
      <dsp:txXfrm>
        <a:off x="1512985" y="241197"/>
        <a:ext cx="1037447" cy="503072"/>
      </dsp:txXfrm>
    </dsp:sp>
    <dsp:sp modelId="{B610443D-3CDF-4BCA-85AD-369574C5AA1C}">
      <dsp:nvSpPr>
        <dsp:cNvPr id="0" name=""/>
        <dsp:cNvSpPr/>
      </dsp:nvSpPr>
      <dsp:spPr>
        <a:xfrm rot="2142401">
          <a:off x="1020350" y="923574"/>
          <a:ext cx="526467" cy="60117"/>
        </a:xfrm>
        <a:custGeom>
          <a:avLst/>
          <a:gdLst/>
          <a:ahLst/>
          <a:cxnLst/>
          <a:rect l="0" t="0" r="0" b="0"/>
          <a:pathLst>
            <a:path>
              <a:moveTo>
                <a:pt x="0" y="30058"/>
              </a:moveTo>
              <a:lnTo>
                <a:pt x="526467" y="3005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270422" y="940471"/>
        <a:ext cx="26323" cy="26323"/>
      </dsp:txXfrm>
    </dsp:sp>
    <dsp:sp modelId="{FCA631C2-68E2-48B0-802E-9071D55926F3}">
      <dsp:nvSpPr>
        <dsp:cNvPr id="0" name=""/>
        <dsp:cNvSpPr/>
      </dsp:nvSpPr>
      <dsp:spPr>
        <a:xfrm>
          <a:off x="1497334" y="840078"/>
          <a:ext cx="1068749" cy="53437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Aumento en sus ingresos</a:t>
          </a:r>
        </a:p>
      </dsp:txBody>
      <dsp:txXfrm>
        <a:off x="1512985" y="855729"/>
        <a:ext cx="1037447" cy="5030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1FADC-885D-48E7-9FF3-FB085469BE3A}">
      <dsp:nvSpPr>
        <dsp:cNvPr id="0" name=""/>
        <dsp:cNvSpPr/>
      </dsp:nvSpPr>
      <dsp:spPr>
        <a:xfrm>
          <a:off x="332153" y="0"/>
          <a:ext cx="1116681" cy="7748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Digestión enzimática</a:t>
          </a:r>
        </a:p>
      </dsp:txBody>
      <dsp:txXfrm>
        <a:off x="354849" y="22696"/>
        <a:ext cx="1071289" cy="729494"/>
      </dsp:txXfrm>
    </dsp:sp>
    <dsp:sp modelId="{CCCC647E-6246-49E9-B328-BEC52C7EA2E8}">
      <dsp:nvSpPr>
        <dsp:cNvPr id="0" name=""/>
        <dsp:cNvSpPr/>
      </dsp:nvSpPr>
      <dsp:spPr>
        <a:xfrm rot="5469734">
          <a:off x="732798" y="795015"/>
          <a:ext cx="291778" cy="34869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774966" y="823484"/>
        <a:ext cx="209218" cy="204245"/>
      </dsp:txXfrm>
    </dsp:sp>
    <dsp:sp modelId="{D3A00572-A02F-4114-9D45-9F48ADC5A055}">
      <dsp:nvSpPr>
        <dsp:cNvPr id="0" name=""/>
        <dsp:cNvSpPr/>
      </dsp:nvSpPr>
      <dsp:spPr>
        <a:xfrm>
          <a:off x="-37782" y="1163843"/>
          <a:ext cx="1809328" cy="7748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Extracci</a:t>
          </a:r>
          <a:r>
            <a:rPr lang="es-EC" sz="1200" kern="1200" dirty="0"/>
            <a:t>ón de bandas</a:t>
          </a:r>
        </a:p>
        <a:p>
          <a:pPr marL="0" lvl="0" indent="0" algn="ctr" defTabSz="533400">
            <a:lnSpc>
              <a:spcPct val="90000"/>
            </a:lnSpc>
            <a:spcBef>
              <a:spcPct val="0"/>
            </a:spcBef>
            <a:spcAft>
              <a:spcPct val="35000"/>
            </a:spcAft>
            <a:buNone/>
          </a:pPr>
          <a:r>
            <a:rPr lang="es-EC" sz="1200" b="1"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Thermo Scientific™ GeneJET Gel Extraction Kit</a:t>
          </a:r>
          <a:endParaRPr lang="es-EC" sz="1200" kern="1200" dirty="0">
            <a:solidFill>
              <a:schemeClr val="bg2">
                <a:lumMod val="75000"/>
              </a:schemeClr>
            </a:solidFill>
          </a:endParaRPr>
        </a:p>
      </dsp:txBody>
      <dsp:txXfrm>
        <a:off x="-15086" y="1186539"/>
        <a:ext cx="1763936" cy="729494"/>
      </dsp:txXfrm>
    </dsp:sp>
    <dsp:sp modelId="{74F126B3-2265-4AFC-9561-DA5CA049E240}">
      <dsp:nvSpPr>
        <dsp:cNvPr id="0" name=""/>
        <dsp:cNvSpPr/>
      </dsp:nvSpPr>
      <dsp:spPr>
        <a:xfrm rot="5400000">
          <a:off x="721590" y="1958102"/>
          <a:ext cx="290582" cy="34869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762273" y="1987160"/>
        <a:ext cx="209218" cy="203407"/>
      </dsp:txXfrm>
    </dsp:sp>
    <dsp:sp modelId="{9545F974-BFB8-46B9-8DC2-7C2234323FF9}">
      <dsp:nvSpPr>
        <dsp:cNvPr id="0" name=""/>
        <dsp:cNvSpPr/>
      </dsp:nvSpPr>
      <dsp:spPr>
        <a:xfrm>
          <a:off x="213379" y="2326173"/>
          <a:ext cx="1307004" cy="7748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Ligación</a:t>
          </a:r>
        </a:p>
      </dsp:txBody>
      <dsp:txXfrm>
        <a:off x="236075" y="2348869"/>
        <a:ext cx="1261612" cy="7294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7E2F4-3E17-47C2-AD7B-6CD3245B9E54}">
      <dsp:nvSpPr>
        <dsp:cNvPr id="0" name=""/>
        <dsp:cNvSpPr/>
      </dsp:nvSpPr>
      <dsp:spPr>
        <a:xfrm>
          <a:off x="1961" y="0"/>
          <a:ext cx="2390292" cy="407160"/>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s-EC" sz="1100" kern="1200" dirty="0"/>
            <a:t>Digestión enzimática</a:t>
          </a:r>
        </a:p>
      </dsp:txBody>
      <dsp:txXfrm>
        <a:off x="205541" y="0"/>
        <a:ext cx="1983132" cy="407160"/>
      </dsp:txXfrm>
    </dsp:sp>
    <dsp:sp modelId="{3F71C99B-C979-48EC-88B5-BBC6547E5FE5}">
      <dsp:nvSpPr>
        <dsp:cNvPr id="0" name=""/>
        <dsp:cNvSpPr/>
      </dsp:nvSpPr>
      <dsp:spPr>
        <a:xfrm>
          <a:off x="2153225" y="0"/>
          <a:ext cx="2390292" cy="407160"/>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err="1"/>
            <a:t>Extracci</a:t>
          </a:r>
          <a:r>
            <a:rPr lang="es-EC" sz="1200" kern="1200" dirty="0"/>
            <a:t>ón de bandas</a:t>
          </a:r>
        </a:p>
      </dsp:txBody>
      <dsp:txXfrm>
        <a:off x="2356805" y="0"/>
        <a:ext cx="1983132" cy="407160"/>
      </dsp:txXfrm>
    </dsp:sp>
    <dsp:sp modelId="{F497068E-D3E7-44B2-A50A-28038B200CA7}">
      <dsp:nvSpPr>
        <dsp:cNvPr id="0" name=""/>
        <dsp:cNvSpPr/>
      </dsp:nvSpPr>
      <dsp:spPr>
        <a:xfrm>
          <a:off x="4304489" y="0"/>
          <a:ext cx="2390292" cy="407160"/>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EC" sz="1200" kern="1200" dirty="0"/>
            <a:t>Circularizar</a:t>
          </a:r>
        </a:p>
      </dsp:txBody>
      <dsp:txXfrm>
        <a:off x="4508069" y="0"/>
        <a:ext cx="1983132" cy="4071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6A54-7C59-4FA7-989E-E4B9394DB151}">
      <dsp:nvSpPr>
        <dsp:cNvPr id="0" name=""/>
        <dsp:cNvSpPr/>
      </dsp:nvSpPr>
      <dsp:spPr>
        <a:xfrm>
          <a:off x="4579" y="533461"/>
          <a:ext cx="1368863" cy="82131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C" sz="1100" kern="1200" dirty="0"/>
            <a:t>Co-transformación</a:t>
          </a:r>
        </a:p>
      </dsp:txBody>
      <dsp:txXfrm>
        <a:off x="28635" y="557517"/>
        <a:ext cx="1320751" cy="773206"/>
      </dsp:txXfrm>
    </dsp:sp>
    <dsp:sp modelId="{F114BBF4-97AA-4796-929B-2F5EC9D15667}">
      <dsp:nvSpPr>
        <dsp:cNvPr id="0" name=""/>
        <dsp:cNvSpPr/>
      </dsp:nvSpPr>
      <dsp:spPr>
        <a:xfrm>
          <a:off x="1493903" y="774381"/>
          <a:ext cx="290199" cy="33947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p>
      </dsp:txBody>
      <dsp:txXfrm>
        <a:off x="1493903" y="842277"/>
        <a:ext cx="203139" cy="203686"/>
      </dsp:txXfrm>
    </dsp:sp>
    <dsp:sp modelId="{0EB84E89-5080-4EB1-A0FA-59EC76C0AB08}">
      <dsp:nvSpPr>
        <dsp:cNvPr id="0" name=""/>
        <dsp:cNvSpPr/>
      </dsp:nvSpPr>
      <dsp:spPr>
        <a:xfrm>
          <a:off x="1920988" y="533461"/>
          <a:ext cx="1368863" cy="82131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C" sz="1100" kern="1200" dirty="0"/>
            <a:t>Purificación ADN plasmídico</a:t>
          </a:r>
        </a:p>
      </dsp:txBody>
      <dsp:txXfrm>
        <a:off x="1945044" y="557517"/>
        <a:ext cx="1320751" cy="773206"/>
      </dsp:txXfrm>
    </dsp:sp>
    <dsp:sp modelId="{66D8C4F7-04E8-4978-9471-67D06C42FEAC}">
      <dsp:nvSpPr>
        <dsp:cNvPr id="0" name=""/>
        <dsp:cNvSpPr/>
      </dsp:nvSpPr>
      <dsp:spPr>
        <a:xfrm>
          <a:off x="3410312" y="774381"/>
          <a:ext cx="290199" cy="33947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p>
      </dsp:txBody>
      <dsp:txXfrm>
        <a:off x="3410312" y="842277"/>
        <a:ext cx="203139" cy="203686"/>
      </dsp:txXfrm>
    </dsp:sp>
    <dsp:sp modelId="{6E5EF0C7-5240-4C19-B13D-559EF5A5779F}">
      <dsp:nvSpPr>
        <dsp:cNvPr id="0" name=""/>
        <dsp:cNvSpPr/>
      </dsp:nvSpPr>
      <dsp:spPr>
        <a:xfrm>
          <a:off x="3837397" y="533461"/>
          <a:ext cx="1368863" cy="82131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C" sz="1100" kern="1200" dirty="0"/>
            <a:t>Evaluación</a:t>
          </a:r>
        </a:p>
      </dsp:txBody>
      <dsp:txXfrm>
        <a:off x="3861453" y="557517"/>
        <a:ext cx="1320751" cy="7732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5AB49-ECFC-438C-97F3-42829CC221CA}">
      <dsp:nvSpPr>
        <dsp:cNvPr id="0" name=""/>
        <dsp:cNvSpPr/>
      </dsp:nvSpPr>
      <dsp:spPr>
        <a:xfrm>
          <a:off x="1295" y="0"/>
          <a:ext cx="1847813" cy="401393"/>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s-EC" sz="2500" kern="1200" dirty="0"/>
            <a:t>T25</a:t>
          </a:r>
        </a:p>
      </dsp:txBody>
      <dsp:txXfrm>
        <a:off x="201992" y="0"/>
        <a:ext cx="1446420" cy="401393"/>
      </dsp:txXfrm>
    </dsp:sp>
    <dsp:sp modelId="{765AF15F-A2C7-4FA2-8A3A-71334AE878D0}">
      <dsp:nvSpPr>
        <dsp:cNvPr id="0" name=""/>
        <dsp:cNvSpPr/>
      </dsp:nvSpPr>
      <dsp:spPr>
        <a:xfrm>
          <a:off x="1511738" y="0"/>
          <a:ext cx="2655378" cy="401393"/>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s-EC" sz="2500" kern="1200" dirty="0"/>
            <a:t>T75</a:t>
          </a:r>
        </a:p>
      </dsp:txBody>
      <dsp:txXfrm>
        <a:off x="1712435" y="0"/>
        <a:ext cx="2253985" cy="401393"/>
      </dsp:txXfrm>
    </dsp:sp>
    <dsp:sp modelId="{B8824641-462A-4F8D-966F-01D666822A6B}">
      <dsp:nvSpPr>
        <dsp:cNvPr id="0" name=""/>
        <dsp:cNvSpPr/>
      </dsp:nvSpPr>
      <dsp:spPr>
        <a:xfrm>
          <a:off x="3831041" y="0"/>
          <a:ext cx="3373708" cy="401393"/>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s-EC" sz="2500" kern="1200" dirty="0"/>
            <a:t>T75</a:t>
          </a:r>
        </a:p>
      </dsp:txBody>
      <dsp:txXfrm>
        <a:off x="4031738" y="0"/>
        <a:ext cx="2972315" cy="4013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ED3BC-B57A-43B8-82B3-E3A4D26874C7}">
      <dsp:nvSpPr>
        <dsp:cNvPr id="0" name=""/>
        <dsp:cNvSpPr/>
      </dsp:nvSpPr>
      <dsp:spPr>
        <a:xfrm>
          <a:off x="609" y="158099"/>
          <a:ext cx="1299495" cy="77969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DMEM s</a:t>
          </a:r>
          <a:r>
            <a:rPr lang="en-US" sz="2100" kern="1200" dirty="0"/>
            <a:t>/</a:t>
          </a:r>
          <a:r>
            <a:rPr lang="es-EC" sz="2100" kern="1200" dirty="0"/>
            <a:t>FBS </a:t>
          </a:r>
        </a:p>
      </dsp:txBody>
      <dsp:txXfrm>
        <a:off x="23446" y="180936"/>
        <a:ext cx="1253821" cy="734023"/>
      </dsp:txXfrm>
    </dsp:sp>
    <dsp:sp modelId="{F95C4803-D218-4FBB-BB77-35889FF4BAB3}">
      <dsp:nvSpPr>
        <dsp:cNvPr id="0" name=""/>
        <dsp:cNvSpPr/>
      </dsp:nvSpPr>
      <dsp:spPr>
        <a:xfrm>
          <a:off x="1430054" y="386810"/>
          <a:ext cx="275493" cy="3222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a:off x="1430054" y="451265"/>
        <a:ext cx="192845" cy="193364"/>
      </dsp:txXfrm>
    </dsp:sp>
    <dsp:sp modelId="{0C44F09B-00FE-441F-B23B-EEC28AF67A49}">
      <dsp:nvSpPr>
        <dsp:cNvPr id="0" name=""/>
        <dsp:cNvSpPr/>
      </dsp:nvSpPr>
      <dsp:spPr>
        <a:xfrm>
          <a:off x="1819903" y="158099"/>
          <a:ext cx="1299495" cy="77969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Lisis</a:t>
          </a:r>
          <a:r>
            <a:rPr lang="en-US" sz="2100" kern="1200" dirty="0"/>
            <a:t> </a:t>
          </a:r>
          <a:r>
            <a:rPr lang="en-US" sz="2100" kern="1200" dirty="0" err="1"/>
            <a:t>celular</a:t>
          </a:r>
          <a:endParaRPr lang="es-EC" sz="2100" kern="1200" dirty="0"/>
        </a:p>
      </dsp:txBody>
      <dsp:txXfrm>
        <a:off x="1842740" y="180936"/>
        <a:ext cx="1253821" cy="7340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63E53-E3D0-461E-935B-C3AE957D221D}">
      <dsp:nvSpPr>
        <dsp:cNvPr id="0" name=""/>
        <dsp:cNvSpPr/>
      </dsp:nvSpPr>
      <dsp:spPr>
        <a:xfrm>
          <a:off x="1159763" y="1017"/>
          <a:ext cx="2081800" cy="52045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Calibri" panose="020F0502020204030204" pitchFamily="34" charset="0"/>
              <a:ea typeface="Times New Roman" panose="02020603050405020304" pitchFamily="18" charset="0"/>
              <a:cs typeface="Calibri" panose="020F0502020204030204" pitchFamily="34" charset="0"/>
            </a:rPr>
            <a:t>Paso clave</a:t>
          </a:r>
          <a:endParaRPr lang="es-EC" sz="1200" kern="1200" dirty="0">
            <a:latin typeface="Calibri" panose="020F0502020204030204" pitchFamily="34" charset="0"/>
            <a:cs typeface="Calibri" panose="020F0502020204030204" pitchFamily="34" charset="0"/>
          </a:endParaRPr>
        </a:p>
      </dsp:txBody>
      <dsp:txXfrm>
        <a:off x="1175006" y="16260"/>
        <a:ext cx="2051314" cy="489964"/>
      </dsp:txXfrm>
    </dsp:sp>
    <dsp:sp modelId="{C7286BAC-4321-4F00-9CC8-B7C9828DC14F}">
      <dsp:nvSpPr>
        <dsp:cNvPr id="0" name=""/>
        <dsp:cNvSpPr/>
      </dsp:nvSpPr>
      <dsp:spPr>
        <a:xfrm rot="5400000">
          <a:off x="2103079" y="534478"/>
          <a:ext cx="195168" cy="2342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latin typeface="Calibri" panose="020F0502020204030204" pitchFamily="34" charset="0"/>
            <a:cs typeface="Calibri" panose="020F0502020204030204" pitchFamily="34" charset="0"/>
          </a:endParaRPr>
        </a:p>
      </dsp:txBody>
      <dsp:txXfrm rot="-5400000">
        <a:off x="2130402" y="553995"/>
        <a:ext cx="140522" cy="136618"/>
      </dsp:txXfrm>
    </dsp:sp>
    <dsp:sp modelId="{3907F37C-AC3D-48BB-9B0E-89486500E31D}">
      <dsp:nvSpPr>
        <dsp:cNvPr id="0" name=""/>
        <dsp:cNvSpPr/>
      </dsp:nvSpPr>
      <dsp:spPr>
        <a:xfrm>
          <a:off x="1159763" y="781692"/>
          <a:ext cx="2081800" cy="52045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i="1" kern="1200" dirty="0">
              <a:latin typeface="Calibri" panose="020F0502020204030204" pitchFamily="34" charset="0"/>
              <a:ea typeface="Times New Roman" panose="02020603050405020304" pitchFamily="18" charset="0"/>
              <a:cs typeface="Calibri" panose="020F0502020204030204" pitchFamily="34" charset="0"/>
            </a:rPr>
            <a:t>Escherichia coli</a:t>
          </a:r>
          <a:r>
            <a:rPr lang="es-EC" sz="1200" kern="1200" dirty="0">
              <a:latin typeface="Calibri" panose="020F0502020204030204" pitchFamily="34" charset="0"/>
              <a:ea typeface="Times New Roman" panose="02020603050405020304" pitchFamily="18" charset="0"/>
              <a:cs typeface="Calibri" panose="020F0502020204030204" pitchFamily="34" charset="0"/>
            </a:rPr>
            <a:t> BJ5183 </a:t>
          </a:r>
        </a:p>
      </dsp:txBody>
      <dsp:txXfrm>
        <a:off x="1175006" y="796935"/>
        <a:ext cx="2051314" cy="489964"/>
      </dsp:txXfrm>
    </dsp:sp>
    <dsp:sp modelId="{FAEEB82C-B756-4186-A33A-96ED0029CC09}">
      <dsp:nvSpPr>
        <dsp:cNvPr id="0" name=""/>
        <dsp:cNvSpPr/>
      </dsp:nvSpPr>
      <dsp:spPr>
        <a:xfrm rot="5400000">
          <a:off x="2103079" y="1315153"/>
          <a:ext cx="195168" cy="2342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latin typeface="Calibri" panose="020F0502020204030204" pitchFamily="34" charset="0"/>
            <a:cs typeface="Calibri" panose="020F0502020204030204" pitchFamily="34" charset="0"/>
          </a:endParaRPr>
        </a:p>
      </dsp:txBody>
      <dsp:txXfrm rot="-5400000">
        <a:off x="2130402" y="1334670"/>
        <a:ext cx="140522" cy="136618"/>
      </dsp:txXfrm>
    </dsp:sp>
    <dsp:sp modelId="{8057006C-FBD6-4E32-ACF7-873BCF17A7AC}">
      <dsp:nvSpPr>
        <dsp:cNvPr id="0" name=""/>
        <dsp:cNvSpPr/>
      </dsp:nvSpPr>
      <dsp:spPr>
        <a:xfrm>
          <a:off x="1159763" y="1562367"/>
          <a:ext cx="2081800" cy="52045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Calibri" panose="020F0502020204030204" pitchFamily="34" charset="0"/>
              <a:cs typeface="Calibri" panose="020F0502020204030204" pitchFamily="34" charset="0"/>
            </a:rPr>
            <a:t>Confirma la correcta construcción del plásmido recombinante </a:t>
          </a:r>
        </a:p>
      </dsp:txBody>
      <dsp:txXfrm>
        <a:off x="1175006" y="1577610"/>
        <a:ext cx="2051314" cy="4899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536E6-9A43-49B9-98BE-118FC18CEF10}">
      <dsp:nvSpPr>
        <dsp:cNvPr id="0" name=""/>
        <dsp:cNvSpPr/>
      </dsp:nvSpPr>
      <dsp:spPr>
        <a:xfrm>
          <a:off x="0" y="112229"/>
          <a:ext cx="1876532" cy="75061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C" sz="1100" kern="1200" dirty="0"/>
            <a:t>Estabilidad genética</a:t>
          </a:r>
        </a:p>
      </dsp:txBody>
      <dsp:txXfrm>
        <a:off x="0" y="112229"/>
        <a:ext cx="1688879" cy="750613"/>
      </dsp:txXfrm>
    </dsp:sp>
    <dsp:sp modelId="{A4428FC0-8A3A-4B9B-8631-41EA1AA1C01E}">
      <dsp:nvSpPr>
        <dsp:cNvPr id="0" name=""/>
        <dsp:cNvSpPr/>
      </dsp:nvSpPr>
      <dsp:spPr>
        <a:xfrm>
          <a:off x="1502471" y="112229"/>
          <a:ext cx="1876532" cy="75061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C" sz="1100" kern="1200" dirty="0"/>
            <a:t>Alta eficiencia de transducción</a:t>
          </a:r>
        </a:p>
      </dsp:txBody>
      <dsp:txXfrm>
        <a:off x="1877778" y="112229"/>
        <a:ext cx="1125919" cy="750613"/>
      </dsp:txXfrm>
    </dsp:sp>
    <dsp:sp modelId="{4F81C8AC-6F07-4A78-9636-ADEDBC05E867}">
      <dsp:nvSpPr>
        <dsp:cNvPr id="0" name=""/>
        <dsp:cNvSpPr/>
      </dsp:nvSpPr>
      <dsp:spPr>
        <a:xfrm>
          <a:off x="3003697" y="112229"/>
          <a:ext cx="1625452" cy="75061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C" sz="1100" kern="1200" dirty="0"/>
            <a:t>Facilidad de producción a larga escala</a:t>
          </a:r>
        </a:p>
      </dsp:txBody>
      <dsp:txXfrm>
        <a:off x="3379004" y="112229"/>
        <a:ext cx="874839" cy="750613"/>
      </dsp:txXfrm>
    </dsp:sp>
    <dsp:sp modelId="{29337C4B-FE3E-4B89-83DC-ECCB81AD328F}">
      <dsp:nvSpPr>
        <dsp:cNvPr id="0" name=""/>
        <dsp:cNvSpPr/>
      </dsp:nvSpPr>
      <dsp:spPr>
        <a:xfrm>
          <a:off x="4253843" y="112229"/>
          <a:ext cx="1876532" cy="75061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C" sz="1100" kern="1200" dirty="0"/>
            <a:t>ADN no se integra en el genoma del hospedador</a:t>
          </a:r>
        </a:p>
      </dsp:txBody>
      <dsp:txXfrm>
        <a:off x="4629150" y="112229"/>
        <a:ext cx="1125919" cy="750613"/>
      </dsp:txXfrm>
    </dsp:sp>
    <dsp:sp modelId="{F09385C6-4897-4273-969D-368121A33857}">
      <dsp:nvSpPr>
        <dsp:cNvPr id="0" name=""/>
        <dsp:cNvSpPr/>
      </dsp:nvSpPr>
      <dsp:spPr>
        <a:xfrm>
          <a:off x="5755069" y="112229"/>
          <a:ext cx="1876532" cy="75061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C" sz="1100" kern="1200" dirty="0"/>
            <a:t>Altos títulos virales </a:t>
          </a:r>
        </a:p>
        <a:p>
          <a:pPr marL="0" lvl="0" indent="0" algn="ctr" defTabSz="488950">
            <a:lnSpc>
              <a:spcPct val="90000"/>
            </a:lnSpc>
            <a:spcBef>
              <a:spcPct val="0"/>
            </a:spcBef>
            <a:spcAft>
              <a:spcPct val="35000"/>
            </a:spcAft>
            <a:buNone/>
          </a:pPr>
          <a:r>
            <a:rPr lang="es-EC" sz="1100" kern="1200" dirty="0">
              <a:latin typeface="Times New Roman" panose="02020603050405020304" pitchFamily="18" charset="0"/>
              <a:ea typeface="Calibri" panose="020F0502020204030204" pitchFamily="34" charset="0"/>
            </a:rPr>
            <a:t>1 x 10</a:t>
          </a:r>
          <a:r>
            <a:rPr lang="es-EC" sz="1100" kern="1200" baseline="30000" dirty="0">
              <a:latin typeface="Times New Roman" panose="02020603050405020304" pitchFamily="18" charset="0"/>
              <a:ea typeface="Calibri" panose="020F0502020204030204" pitchFamily="34" charset="0"/>
            </a:rPr>
            <a:t>13</a:t>
          </a:r>
          <a:r>
            <a:rPr lang="es-EC" sz="1100" kern="1200" dirty="0">
              <a:latin typeface="Times New Roman" panose="02020603050405020304" pitchFamily="18" charset="0"/>
              <a:ea typeface="Calibri" panose="020F0502020204030204" pitchFamily="34" charset="0"/>
            </a:rPr>
            <a:t> VP/mL</a:t>
          </a:r>
          <a:endParaRPr lang="es-EC" sz="1100" kern="1200" dirty="0"/>
        </a:p>
      </dsp:txBody>
      <dsp:txXfrm>
        <a:off x="6130376" y="112229"/>
        <a:ext cx="1125919" cy="7506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536E6-9A43-49B9-98BE-118FC18CEF10}">
      <dsp:nvSpPr>
        <dsp:cNvPr id="0" name=""/>
        <dsp:cNvSpPr/>
      </dsp:nvSpPr>
      <dsp:spPr>
        <a:xfrm>
          <a:off x="0" y="344911"/>
          <a:ext cx="1942519" cy="777007"/>
        </a:xfrm>
        <a:prstGeom prst="homePlat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t>Resistencia a un clima</a:t>
          </a:r>
        </a:p>
      </dsp:txBody>
      <dsp:txXfrm>
        <a:off x="0" y="344911"/>
        <a:ext cx="1748267" cy="777007"/>
      </dsp:txXfrm>
    </dsp:sp>
    <dsp:sp modelId="{A4428FC0-8A3A-4B9B-8631-41EA1AA1C01E}">
      <dsp:nvSpPr>
        <dsp:cNvPr id="0" name=""/>
        <dsp:cNvSpPr/>
      </dsp:nvSpPr>
      <dsp:spPr>
        <a:xfrm>
          <a:off x="1556236" y="344911"/>
          <a:ext cx="1942519" cy="777007"/>
        </a:xfrm>
        <a:prstGeom prst="chevron">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t>Mayores índices de conversión de alimento</a:t>
          </a:r>
        </a:p>
      </dsp:txBody>
      <dsp:txXfrm>
        <a:off x="1944740" y="344911"/>
        <a:ext cx="1165512" cy="777007"/>
      </dsp:txXfrm>
    </dsp:sp>
    <dsp:sp modelId="{4F81C8AC-6F07-4A78-9636-ADEDBC05E867}">
      <dsp:nvSpPr>
        <dsp:cNvPr id="0" name=""/>
        <dsp:cNvSpPr/>
      </dsp:nvSpPr>
      <dsp:spPr>
        <a:xfrm>
          <a:off x="3110252" y="344911"/>
          <a:ext cx="1942519" cy="777007"/>
        </a:xfrm>
        <a:prstGeom prst="chevron">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t>Mayor capacidad reproductiva</a:t>
          </a:r>
        </a:p>
      </dsp:txBody>
      <dsp:txXfrm>
        <a:off x="3498756" y="344911"/>
        <a:ext cx="1165512" cy="7770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63E53-E3D0-461E-935B-C3AE957D221D}">
      <dsp:nvSpPr>
        <dsp:cNvPr id="0" name=""/>
        <dsp:cNvSpPr/>
      </dsp:nvSpPr>
      <dsp:spPr>
        <a:xfrm>
          <a:off x="456588" y="188"/>
          <a:ext cx="1558396" cy="61644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C" sz="1050" kern="1200" dirty="0"/>
            <a:t>Régimen adecuado</a:t>
          </a:r>
        </a:p>
      </dsp:txBody>
      <dsp:txXfrm>
        <a:off x="474643" y="18243"/>
        <a:ext cx="1522286" cy="580337"/>
      </dsp:txXfrm>
    </dsp:sp>
    <dsp:sp modelId="{C7286BAC-4321-4F00-9CC8-B7C9828DC14F}">
      <dsp:nvSpPr>
        <dsp:cNvPr id="0" name=""/>
        <dsp:cNvSpPr/>
      </dsp:nvSpPr>
      <dsp:spPr>
        <a:xfrm rot="5400000">
          <a:off x="1120203" y="632046"/>
          <a:ext cx="231167" cy="27740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rot="-5400000">
        <a:off x="1152566" y="655163"/>
        <a:ext cx="166441" cy="161817"/>
      </dsp:txXfrm>
    </dsp:sp>
    <dsp:sp modelId="{3907F37C-AC3D-48BB-9B0E-89486500E31D}">
      <dsp:nvSpPr>
        <dsp:cNvPr id="0" name=""/>
        <dsp:cNvSpPr/>
      </dsp:nvSpPr>
      <dsp:spPr>
        <a:xfrm>
          <a:off x="456588" y="924859"/>
          <a:ext cx="1558396" cy="61644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C" sz="1050" kern="1200" dirty="0"/>
            <a:t>10</a:t>
          </a:r>
          <a:r>
            <a:rPr lang="en-US" sz="1050" kern="1200" dirty="0"/>
            <a:t>-14 </a:t>
          </a:r>
          <a:r>
            <a:rPr lang="es-EC" sz="1050" kern="1200" dirty="0" err="1"/>
            <a:t>òvulos</a:t>
          </a:r>
          <a:endParaRPr lang="es-EC" sz="1050" kern="1200" dirty="0"/>
        </a:p>
      </dsp:txBody>
      <dsp:txXfrm>
        <a:off x="474643" y="942914"/>
        <a:ext cx="1522286" cy="580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1C8AC-6F07-4A78-9636-ADEDBC05E867}">
      <dsp:nvSpPr>
        <dsp:cNvPr id="0" name=""/>
        <dsp:cNvSpPr/>
      </dsp:nvSpPr>
      <dsp:spPr>
        <a:xfrm>
          <a:off x="1374" y="0"/>
          <a:ext cx="3061377" cy="60278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es-EC" sz="1900" kern="1200" dirty="0"/>
            <a:t>Variaciones entre cada lote de producción</a:t>
          </a:r>
        </a:p>
      </dsp:txBody>
      <dsp:txXfrm>
        <a:off x="1374" y="0"/>
        <a:ext cx="2910682" cy="602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B7DE1-6A1B-4556-852D-98E73264CABE}">
      <dsp:nvSpPr>
        <dsp:cNvPr id="0" name=""/>
        <dsp:cNvSpPr/>
      </dsp:nvSpPr>
      <dsp:spPr>
        <a:xfrm>
          <a:off x="0" y="81609"/>
          <a:ext cx="868620" cy="52117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FSH</a:t>
          </a:r>
        </a:p>
      </dsp:txBody>
      <dsp:txXfrm>
        <a:off x="15265" y="96874"/>
        <a:ext cx="838090" cy="4906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536E6-9A43-49B9-98BE-118FC18CEF10}">
      <dsp:nvSpPr>
        <dsp:cNvPr id="0" name=""/>
        <dsp:cNvSpPr/>
      </dsp:nvSpPr>
      <dsp:spPr>
        <a:xfrm>
          <a:off x="0" y="0"/>
          <a:ext cx="1838524" cy="563411"/>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s-EC" sz="1600" kern="1200" dirty="0"/>
            <a:t>Ensamblaje</a:t>
          </a:r>
        </a:p>
      </dsp:txBody>
      <dsp:txXfrm>
        <a:off x="0" y="0"/>
        <a:ext cx="1697671" cy="563411"/>
      </dsp:txXfrm>
    </dsp:sp>
    <dsp:sp modelId="{A4428FC0-8A3A-4B9B-8631-41EA1AA1C01E}">
      <dsp:nvSpPr>
        <dsp:cNvPr id="0" name=""/>
        <dsp:cNvSpPr/>
      </dsp:nvSpPr>
      <dsp:spPr>
        <a:xfrm>
          <a:off x="1471987" y="0"/>
          <a:ext cx="1838524" cy="563411"/>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s-EC" sz="1600" kern="1200" dirty="0"/>
            <a:t>Integridad</a:t>
          </a:r>
        </a:p>
      </dsp:txBody>
      <dsp:txXfrm>
        <a:off x="1753693" y="0"/>
        <a:ext cx="1275113" cy="563411"/>
      </dsp:txXfrm>
    </dsp:sp>
    <dsp:sp modelId="{4F81C8AC-6F07-4A78-9636-ADEDBC05E867}">
      <dsp:nvSpPr>
        <dsp:cNvPr id="0" name=""/>
        <dsp:cNvSpPr/>
      </dsp:nvSpPr>
      <dsp:spPr>
        <a:xfrm>
          <a:off x="2942806" y="0"/>
          <a:ext cx="1592529" cy="563411"/>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s-EC" sz="1600" kern="1200" dirty="0"/>
            <a:t>Secreción</a:t>
          </a:r>
        </a:p>
      </dsp:txBody>
      <dsp:txXfrm>
        <a:off x="3224512" y="0"/>
        <a:ext cx="1029118" cy="5634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63E53-E3D0-461E-935B-C3AE957D221D}">
      <dsp:nvSpPr>
        <dsp:cNvPr id="0" name=""/>
        <dsp:cNvSpPr/>
      </dsp:nvSpPr>
      <dsp:spPr>
        <a:xfrm>
          <a:off x="52411" y="0"/>
          <a:ext cx="1911400" cy="75608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Calibri" panose="020F0502020204030204" pitchFamily="34" charset="0"/>
              <a:ea typeface="Calibri" panose="020F0502020204030204" pitchFamily="34" charset="0"/>
              <a:cs typeface="Calibri" panose="020F0502020204030204" pitchFamily="34" charset="0"/>
            </a:rPr>
            <a:t>Eliminación de la FSH de la circulación </a:t>
          </a:r>
          <a:endParaRPr lang="es-EC" sz="1200" kern="1200" dirty="0">
            <a:latin typeface="Calibri" panose="020F0502020204030204" pitchFamily="34" charset="0"/>
            <a:cs typeface="Calibri" panose="020F0502020204030204" pitchFamily="34" charset="0"/>
          </a:endParaRPr>
        </a:p>
      </dsp:txBody>
      <dsp:txXfrm>
        <a:off x="74556" y="22145"/>
        <a:ext cx="1867110" cy="711793"/>
      </dsp:txXfrm>
    </dsp:sp>
    <dsp:sp modelId="{C7286BAC-4321-4F00-9CC8-B7C9828DC14F}">
      <dsp:nvSpPr>
        <dsp:cNvPr id="0" name=""/>
        <dsp:cNvSpPr/>
      </dsp:nvSpPr>
      <dsp:spPr>
        <a:xfrm rot="5400000">
          <a:off x="866345" y="774985"/>
          <a:ext cx="283531" cy="34023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latin typeface="Calibri" panose="020F0502020204030204" pitchFamily="34" charset="0"/>
            <a:cs typeface="Calibri" panose="020F0502020204030204" pitchFamily="34" charset="0"/>
          </a:endParaRPr>
        </a:p>
      </dsp:txBody>
      <dsp:txXfrm rot="-5400000">
        <a:off x="906040" y="803338"/>
        <a:ext cx="204143" cy="198472"/>
      </dsp:txXfrm>
    </dsp:sp>
    <dsp:sp modelId="{4E9BFC39-D6A4-4648-BE32-F8D27A9C4291}">
      <dsp:nvSpPr>
        <dsp:cNvPr id="0" name=""/>
        <dsp:cNvSpPr/>
      </dsp:nvSpPr>
      <dsp:spPr>
        <a:xfrm>
          <a:off x="52411" y="1134125"/>
          <a:ext cx="1911400" cy="75608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Calibri" panose="020F0502020204030204" pitchFamily="34" charset="0"/>
              <a:ea typeface="Calibri" panose="020F0502020204030204" pitchFamily="34" charset="0"/>
              <a:cs typeface="Calibri" panose="020F0502020204030204" pitchFamily="34" charset="0"/>
            </a:rPr>
            <a:t>Bioactividad </a:t>
          </a:r>
          <a:r>
            <a:rPr lang="es-EC" sz="1200" i="1" kern="1200" dirty="0">
              <a:latin typeface="Calibri" panose="020F0502020204030204" pitchFamily="34" charset="0"/>
              <a:ea typeface="Calibri" panose="020F0502020204030204" pitchFamily="34" charset="0"/>
              <a:cs typeface="Calibri" panose="020F0502020204030204" pitchFamily="34" charset="0"/>
            </a:rPr>
            <a:t>in vivo</a:t>
          </a:r>
          <a:r>
            <a:rPr lang="es-EC" sz="1200" kern="1200" dirty="0">
              <a:latin typeface="Calibri" panose="020F0502020204030204" pitchFamily="34" charset="0"/>
              <a:ea typeface="Calibri" panose="020F0502020204030204" pitchFamily="34" charset="0"/>
              <a:cs typeface="Calibri" panose="020F0502020204030204" pitchFamily="34" charset="0"/>
            </a:rPr>
            <a:t> de la FSH</a:t>
          </a:r>
          <a:endParaRPr lang="es-EC" sz="1200" kern="1200" dirty="0">
            <a:latin typeface="Calibri" panose="020F0502020204030204" pitchFamily="34" charset="0"/>
            <a:cs typeface="Calibri" panose="020F0502020204030204" pitchFamily="34" charset="0"/>
          </a:endParaRPr>
        </a:p>
      </dsp:txBody>
      <dsp:txXfrm>
        <a:off x="74556" y="1156270"/>
        <a:ext cx="1867110" cy="711793"/>
      </dsp:txXfrm>
    </dsp:sp>
    <dsp:sp modelId="{77286DFF-BF89-4250-BB62-8FEC21A15D4C}">
      <dsp:nvSpPr>
        <dsp:cNvPr id="0" name=""/>
        <dsp:cNvSpPr/>
      </dsp:nvSpPr>
      <dsp:spPr>
        <a:xfrm rot="5400000">
          <a:off x="866345" y="1909111"/>
          <a:ext cx="283531" cy="34023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latin typeface="Calibri" panose="020F0502020204030204" pitchFamily="34" charset="0"/>
            <a:cs typeface="Calibri" panose="020F0502020204030204" pitchFamily="34" charset="0"/>
          </a:endParaRPr>
        </a:p>
      </dsp:txBody>
      <dsp:txXfrm rot="-5400000">
        <a:off x="906040" y="1937464"/>
        <a:ext cx="204143" cy="198472"/>
      </dsp:txXfrm>
    </dsp:sp>
    <dsp:sp modelId="{9EB5FAD8-F60A-4861-9042-B2AD491B612F}">
      <dsp:nvSpPr>
        <dsp:cNvPr id="0" name=""/>
        <dsp:cNvSpPr/>
      </dsp:nvSpPr>
      <dsp:spPr>
        <a:xfrm>
          <a:off x="72008" y="2268251"/>
          <a:ext cx="1872205" cy="75608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Calibri" panose="020F0502020204030204" pitchFamily="34" charset="0"/>
              <a:cs typeface="Calibri" panose="020F0502020204030204" pitchFamily="34" charset="0"/>
            </a:rPr>
            <a:t>Ácido siálico: Papel importante</a:t>
          </a:r>
        </a:p>
      </dsp:txBody>
      <dsp:txXfrm>
        <a:off x="94153" y="2290396"/>
        <a:ext cx="1827915" cy="7117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BE5EF-849C-4611-AE67-377FC8AB8BB7}">
      <dsp:nvSpPr>
        <dsp:cNvPr id="0" name=""/>
        <dsp:cNvSpPr/>
      </dsp:nvSpPr>
      <dsp:spPr>
        <a:xfrm>
          <a:off x="304636" y="0"/>
          <a:ext cx="1550966" cy="96229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t>Características biológicas</a:t>
          </a:r>
        </a:p>
      </dsp:txBody>
      <dsp:txXfrm>
        <a:off x="332821" y="28185"/>
        <a:ext cx="1494596" cy="9059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536E6-9A43-49B9-98BE-118FC18CEF10}">
      <dsp:nvSpPr>
        <dsp:cNvPr id="0" name=""/>
        <dsp:cNvSpPr/>
      </dsp:nvSpPr>
      <dsp:spPr>
        <a:xfrm>
          <a:off x="0" y="0"/>
          <a:ext cx="1372699" cy="360040"/>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t>No procesada</a:t>
          </a:r>
        </a:p>
      </dsp:txBody>
      <dsp:txXfrm>
        <a:off x="0" y="0"/>
        <a:ext cx="1282689" cy="360040"/>
      </dsp:txXfrm>
    </dsp:sp>
    <dsp:sp modelId="{A4428FC0-8A3A-4B9B-8631-41EA1AA1C01E}">
      <dsp:nvSpPr>
        <dsp:cNvPr id="0" name=""/>
        <dsp:cNvSpPr/>
      </dsp:nvSpPr>
      <dsp:spPr>
        <a:xfrm>
          <a:off x="1098261" y="0"/>
          <a:ext cx="1372699" cy="360040"/>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t>Segura</a:t>
          </a:r>
        </a:p>
      </dsp:txBody>
      <dsp:txXfrm>
        <a:off x="1278281" y="0"/>
        <a:ext cx="1012659" cy="360040"/>
      </dsp:txXfrm>
    </dsp:sp>
    <dsp:sp modelId="{4F81C8AC-6F07-4A78-9636-ADEDBC05E867}">
      <dsp:nvSpPr>
        <dsp:cNvPr id="0" name=""/>
        <dsp:cNvSpPr/>
      </dsp:nvSpPr>
      <dsp:spPr>
        <a:xfrm>
          <a:off x="2196420" y="0"/>
          <a:ext cx="1189032" cy="360040"/>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t>Abundante</a:t>
          </a:r>
        </a:p>
      </dsp:txBody>
      <dsp:txXfrm>
        <a:off x="2376440" y="0"/>
        <a:ext cx="828992" cy="360040"/>
      </dsp:txXfrm>
    </dsp:sp>
    <dsp:sp modelId="{6AE01774-9FD8-4478-ADAF-A40B4B455A70}">
      <dsp:nvSpPr>
        <dsp:cNvPr id="0" name=""/>
        <dsp:cNvSpPr/>
      </dsp:nvSpPr>
      <dsp:spPr>
        <a:xfrm>
          <a:off x="3111014" y="0"/>
          <a:ext cx="1372699" cy="360040"/>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t>Renovable</a:t>
          </a:r>
        </a:p>
      </dsp:txBody>
      <dsp:txXfrm>
        <a:off x="3291034" y="0"/>
        <a:ext cx="1012659" cy="3600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912451" cy="353470"/>
          </a:xfrm>
          <a:prstGeom prst="rect">
            <a:avLst/>
          </a:prstGeom>
        </p:spPr>
        <p:txBody>
          <a:bodyPr vert="horz" lIns="82525" tIns="41262" rIns="82525" bIns="41262" rtlCol="0"/>
          <a:lstStyle>
            <a:lvl1pPr algn="l">
              <a:defRPr sz="1100"/>
            </a:lvl1pPr>
          </a:lstStyle>
          <a:p>
            <a:endParaRPr lang="es-ES"/>
          </a:p>
        </p:txBody>
      </p:sp>
      <p:sp>
        <p:nvSpPr>
          <p:cNvPr id="3" name="2 Marcador de fecha"/>
          <p:cNvSpPr>
            <a:spLocks noGrp="1"/>
          </p:cNvSpPr>
          <p:nvPr>
            <p:ph type="dt" sz="quarter" idx="1"/>
          </p:nvPr>
        </p:nvSpPr>
        <p:spPr>
          <a:xfrm>
            <a:off x="5113645" y="0"/>
            <a:ext cx="3912451" cy="353470"/>
          </a:xfrm>
          <a:prstGeom prst="rect">
            <a:avLst/>
          </a:prstGeom>
        </p:spPr>
        <p:txBody>
          <a:bodyPr vert="horz" lIns="82525" tIns="41262" rIns="82525" bIns="41262" rtlCol="0"/>
          <a:lstStyle>
            <a:lvl1pPr algn="r">
              <a:defRPr sz="1100"/>
            </a:lvl1pPr>
          </a:lstStyle>
          <a:p>
            <a:fld id="{5688F513-517E-4CF4-875C-566F382BDF2E}" type="datetimeFigureOut">
              <a:rPr lang="es-ES" smtClean="0"/>
              <a:pPr/>
              <a:t>06/02/2019</a:t>
            </a:fld>
            <a:endParaRPr lang="es-ES"/>
          </a:p>
        </p:txBody>
      </p:sp>
      <p:sp>
        <p:nvSpPr>
          <p:cNvPr id="4" name="3 Marcador de pie de página"/>
          <p:cNvSpPr>
            <a:spLocks noGrp="1"/>
          </p:cNvSpPr>
          <p:nvPr>
            <p:ph type="ftr" sz="quarter" idx="2"/>
          </p:nvPr>
        </p:nvSpPr>
        <p:spPr>
          <a:xfrm>
            <a:off x="1" y="6722507"/>
            <a:ext cx="3912451" cy="353470"/>
          </a:xfrm>
          <a:prstGeom prst="rect">
            <a:avLst/>
          </a:prstGeom>
        </p:spPr>
        <p:txBody>
          <a:bodyPr vert="horz" lIns="82525" tIns="41262" rIns="82525" bIns="41262" rtlCol="0" anchor="b"/>
          <a:lstStyle>
            <a:lvl1pPr algn="l">
              <a:defRPr sz="1100"/>
            </a:lvl1pPr>
          </a:lstStyle>
          <a:p>
            <a:r>
              <a:rPr lang="es-ES"/>
              <a:t>CÓDIGO: SGC.DI.269       VERSIÓN: 1.0        DICIEMBRE 13 2011</a:t>
            </a:r>
          </a:p>
        </p:txBody>
      </p:sp>
      <p:sp>
        <p:nvSpPr>
          <p:cNvPr id="5" name="4 Marcador de número de diapositiva"/>
          <p:cNvSpPr>
            <a:spLocks noGrp="1"/>
          </p:cNvSpPr>
          <p:nvPr>
            <p:ph type="sldNum" sz="quarter" idx="3"/>
          </p:nvPr>
        </p:nvSpPr>
        <p:spPr>
          <a:xfrm>
            <a:off x="5113645" y="6722507"/>
            <a:ext cx="3912451" cy="353470"/>
          </a:xfrm>
          <a:prstGeom prst="rect">
            <a:avLst/>
          </a:prstGeom>
        </p:spPr>
        <p:txBody>
          <a:bodyPr vert="horz" lIns="82525" tIns="41262" rIns="82525" bIns="41262" rtlCol="0" anchor="b"/>
          <a:lstStyle>
            <a:lvl1pPr algn="r">
              <a:defRPr sz="1100"/>
            </a:lvl1pPr>
          </a:lstStyle>
          <a:p>
            <a:fld id="{82D75A72-D475-4644-863B-4274F2D12A47}" type="slidenum">
              <a:rPr lang="es-ES" smtClean="0"/>
              <a:pPr/>
              <a:t>‹#›</a:t>
            </a:fld>
            <a:endParaRPr lang="es-ES"/>
          </a:p>
        </p:txBody>
      </p:sp>
    </p:spTree>
    <p:extLst>
      <p:ext uri="{BB962C8B-B14F-4D97-AF65-F5344CB8AC3E}">
        <p14:creationId xmlns:p14="http://schemas.microsoft.com/office/powerpoint/2010/main" val="191288414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912181" cy="353854"/>
          </a:xfrm>
          <a:prstGeom prst="rect">
            <a:avLst/>
          </a:prstGeom>
        </p:spPr>
        <p:txBody>
          <a:bodyPr vert="horz" lIns="90137" tIns="45068" rIns="90137" bIns="45068" rtlCol="0"/>
          <a:lstStyle>
            <a:lvl1pPr algn="l">
              <a:defRPr sz="1300"/>
            </a:lvl1pPr>
          </a:lstStyle>
          <a:p>
            <a:endParaRPr lang="es-ES"/>
          </a:p>
        </p:txBody>
      </p:sp>
      <p:sp>
        <p:nvSpPr>
          <p:cNvPr id="3" name="2 Marcador de fecha"/>
          <p:cNvSpPr>
            <a:spLocks noGrp="1"/>
          </p:cNvSpPr>
          <p:nvPr>
            <p:ph type="dt" idx="1"/>
          </p:nvPr>
        </p:nvSpPr>
        <p:spPr>
          <a:xfrm>
            <a:off x="5113841" y="0"/>
            <a:ext cx="3912181" cy="353854"/>
          </a:xfrm>
          <a:prstGeom prst="rect">
            <a:avLst/>
          </a:prstGeom>
        </p:spPr>
        <p:txBody>
          <a:bodyPr vert="horz" lIns="90137" tIns="45068" rIns="90137" bIns="45068" rtlCol="0"/>
          <a:lstStyle>
            <a:lvl1pPr algn="r">
              <a:defRPr sz="1300"/>
            </a:lvl1pPr>
          </a:lstStyle>
          <a:p>
            <a:fld id="{467A6AF2-C3A6-4EA1-BB42-D573A88196E2}" type="datetimeFigureOut">
              <a:rPr lang="es-ES" smtClean="0"/>
              <a:pPr/>
              <a:t>06/02/2019</a:t>
            </a:fld>
            <a:endParaRPr lang="es-ES"/>
          </a:p>
        </p:txBody>
      </p:sp>
      <p:sp>
        <p:nvSpPr>
          <p:cNvPr id="4" name="3 Marcador de imagen de diapositiva"/>
          <p:cNvSpPr>
            <a:spLocks noGrp="1" noRot="1" noChangeAspect="1"/>
          </p:cNvSpPr>
          <p:nvPr>
            <p:ph type="sldImg" idx="2"/>
          </p:nvPr>
        </p:nvSpPr>
        <p:spPr>
          <a:xfrm>
            <a:off x="2744788" y="531813"/>
            <a:ext cx="3538537" cy="2652712"/>
          </a:xfrm>
          <a:prstGeom prst="rect">
            <a:avLst/>
          </a:prstGeom>
          <a:noFill/>
          <a:ln w="12700">
            <a:solidFill>
              <a:prstClr val="black"/>
            </a:solidFill>
          </a:ln>
        </p:spPr>
        <p:txBody>
          <a:bodyPr vert="horz" lIns="90137" tIns="45068" rIns="90137" bIns="45068" rtlCol="0" anchor="ctr"/>
          <a:lstStyle/>
          <a:p>
            <a:endParaRPr lang="es-ES"/>
          </a:p>
        </p:txBody>
      </p:sp>
      <p:sp>
        <p:nvSpPr>
          <p:cNvPr id="5" name="4 Marcador de notas"/>
          <p:cNvSpPr>
            <a:spLocks noGrp="1"/>
          </p:cNvSpPr>
          <p:nvPr>
            <p:ph type="body" sz="quarter" idx="3"/>
          </p:nvPr>
        </p:nvSpPr>
        <p:spPr>
          <a:xfrm>
            <a:off x="902812" y="3361612"/>
            <a:ext cx="7222490" cy="3184684"/>
          </a:xfrm>
          <a:prstGeom prst="rect">
            <a:avLst/>
          </a:prstGeom>
        </p:spPr>
        <p:txBody>
          <a:bodyPr vert="horz" lIns="90137" tIns="45068" rIns="90137" bIns="45068"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1" y="6721994"/>
            <a:ext cx="3912181" cy="353854"/>
          </a:xfrm>
          <a:prstGeom prst="rect">
            <a:avLst/>
          </a:prstGeom>
        </p:spPr>
        <p:txBody>
          <a:bodyPr vert="horz" lIns="90137" tIns="45068" rIns="90137" bIns="45068" rtlCol="0" anchor="b"/>
          <a:lstStyle>
            <a:lvl1pPr algn="l">
              <a:defRPr sz="1300"/>
            </a:lvl1pPr>
          </a:lstStyle>
          <a:p>
            <a:r>
              <a:rPr lang="es-ES"/>
              <a:t>CÓDIGO: SGC.DI.269       VERSIÓN: 1.0        DICIEMBRE 13 2011</a:t>
            </a:r>
          </a:p>
        </p:txBody>
      </p:sp>
      <p:sp>
        <p:nvSpPr>
          <p:cNvPr id="7" name="6 Marcador de número de diapositiva"/>
          <p:cNvSpPr>
            <a:spLocks noGrp="1"/>
          </p:cNvSpPr>
          <p:nvPr>
            <p:ph type="sldNum" sz="quarter" idx="5"/>
          </p:nvPr>
        </p:nvSpPr>
        <p:spPr>
          <a:xfrm>
            <a:off x="5113841" y="6721994"/>
            <a:ext cx="3912181" cy="353854"/>
          </a:xfrm>
          <a:prstGeom prst="rect">
            <a:avLst/>
          </a:prstGeom>
        </p:spPr>
        <p:txBody>
          <a:bodyPr vert="horz" lIns="90137" tIns="45068" rIns="90137" bIns="45068" rtlCol="0" anchor="b"/>
          <a:lstStyle>
            <a:lvl1pPr algn="r">
              <a:defRPr sz="1300"/>
            </a:lvl1pPr>
          </a:lstStyle>
          <a:p>
            <a:fld id="{6A7441D7-C633-4324-86FF-E00342CAD518}" type="slidenum">
              <a:rPr lang="es-ES" smtClean="0"/>
              <a:pPr/>
              <a:t>‹#›</a:t>
            </a:fld>
            <a:endParaRPr lang="es-ES"/>
          </a:p>
        </p:txBody>
      </p:sp>
    </p:spTree>
    <p:extLst>
      <p:ext uri="{BB962C8B-B14F-4D97-AF65-F5344CB8AC3E}">
        <p14:creationId xmlns:p14="http://schemas.microsoft.com/office/powerpoint/2010/main" val="112462409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77510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44773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585238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46704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27466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48218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3428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0927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872499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05176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69729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151094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345250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815857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191967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86320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705259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913149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4048760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030915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s-EC" dirty="0"/>
          </a:p>
        </p:txBody>
      </p:sp>
    </p:spTree>
    <p:extLst>
      <p:ext uri="{BB962C8B-B14F-4D97-AF65-F5344CB8AC3E}">
        <p14:creationId xmlns:p14="http://schemas.microsoft.com/office/powerpoint/2010/main" val="937312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420161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7336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426995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57167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4268477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48367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11329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000474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19050" y="749300"/>
          <a:ext cx="9163050" cy="5360988"/>
        </p:xfrm>
        <a:graphic>
          <a:graphicData uri="http://schemas.openxmlformats.org/presentationml/2006/ole">
            <mc:AlternateContent xmlns:mc="http://schemas.openxmlformats.org/markup-compatibility/2006">
              <mc:Choice xmlns:v="urn:schemas-microsoft-com:vml" Requires="v">
                <p:oleObj spid="_x0000_s2245" name="CorelDRAW" r:id="rId3" imgW="9168480" imgH="5375520" progId="">
                  <p:embed/>
                </p:oleObj>
              </mc:Choice>
              <mc:Fallback>
                <p:oleObj name="CorelDRAW" r:id="rId3" imgW="9168480" imgH="5375520"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19050" y="749300"/>
                        <a:ext cx="916305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3071813" y="2286000"/>
            <a:ext cx="28956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5"/>
            <a:ext cx="9144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385192" y="5661248"/>
            <a:ext cx="2026568"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11" name="8 Marcador de pie de página"/>
          <p:cNvSpPr>
            <a:spLocks noGrp="1"/>
          </p:cNvSpPr>
          <p:nvPr>
            <p:ph type="ftr" sz="quarter" idx="3"/>
          </p:nvPr>
        </p:nvSpPr>
        <p:spPr>
          <a:xfrm>
            <a:off x="4388160" y="5662451"/>
            <a:ext cx="14478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7812360" y="5662451"/>
            <a:ext cx="87444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3102" y="222164"/>
            <a:ext cx="2232000" cy="5764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r>
              <a:rPr lang="es-EC" b="1"/>
              <a:t>CÓDIGO: </a:t>
            </a:r>
            <a:r>
              <a:rPr lang="es-EC"/>
              <a:t>SGC.DI.260</a:t>
            </a:r>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25400" y="6235700"/>
            <a:ext cx="6659563"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25400" y="6283325"/>
            <a:ext cx="6659563"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385192" y="6656871"/>
            <a:ext cx="2026568"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13/12/11</a:t>
            </a:r>
            <a:endParaRPr lang="es-EC" dirty="0"/>
          </a:p>
        </p:txBody>
      </p:sp>
      <p:sp>
        <p:nvSpPr>
          <p:cNvPr id="9" name="8 Marcador de pie de página"/>
          <p:cNvSpPr>
            <a:spLocks noGrp="1"/>
          </p:cNvSpPr>
          <p:nvPr>
            <p:ph type="ftr" sz="quarter" idx="3"/>
          </p:nvPr>
        </p:nvSpPr>
        <p:spPr>
          <a:xfrm>
            <a:off x="4388160" y="6658074"/>
            <a:ext cx="14478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0" name="9 Marcador de número de diapositiva"/>
          <p:cNvSpPr>
            <a:spLocks noGrp="1"/>
          </p:cNvSpPr>
          <p:nvPr>
            <p:ph type="sldNum" sz="quarter" idx="4"/>
          </p:nvPr>
        </p:nvSpPr>
        <p:spPr>
          <a:xfrm>
            <a:off x="7812360" y="6658074"/>
            <a:ext cx="87444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700214" y="5981170"/>
            <a:ext cx="2232000" cy="576448"/>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18" Type="http://schemas.openxmlformats.org/officeDocument/2006/relationships/hyperlink" Target="https://icondoit.wordpress.com/category/financial/" TargetMode="External"/><Relationship Id="rId3" Type="http://schemas.openxmlformats.org/officeDocument/2006/relationships/image" Target="../media/image25.png"/><Relationship Id="rId7" Type="http://schemas.openxmlformats.org/officeDocument/2006/relationships/diagramColors" Target="../diagrams/colors8.xml"/><Relationship Id="rId12" Type="http://schemas.openxmlformats.org/officeDocument/2006/relationships/diagramQuickStyle" Target="../diagrams/quickStyle9.xml"/><Relationship Id="rId17" Type="http://schemas.openxmlformats.org/officeDocument/2006/relationships/image" Target="../media/image29.png"/><Relationship Id="rId2" Type="http://schemas.openxmlformats.org/officeDocument/2006/relationships/notesSlide" Target="../notesSlides/notesSlide9.xml"/><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5" Type="http://schemas.openxmlformats.org/officeDocument/2006/relationships/image" Target="../media/image27.png"/><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26.png"/><Relationship Id="rId14" Type="http://schemas.microsoft.com/office/2007/relationships/diagramDrawing" Target="../diagrams/drawing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30.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2.png"/><Relationship Id="rId7" Type="http://schemas.openxmlformats.org/officeDocument/2006/relationships/diagramColors" Target="../diagrams/colors10.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12.xml"/><Relationship Id="rId11" Type="http://schemas.openxmlformats.org/officeDocument/2006/relationships/image" Target="../media/image58.png"/><Relationship Id="rId5" Type="http://schemas.openxmlformats.org/officeDocument/2006/relationships/diagramQuickStyle" Target="../diagrams/quickStyle12.xml"/><Relationship Id="rId10" Type="http://schemas.openxmlformats.org/officeDocument/2006/relationships/image" Target="../media/image57.png"/><Relationship Id="rId4" Type="http://schemas.openxmlformats.org/officeDocument/2006/relationships/diagramLayout" Target="../diagrams/layout12.xml"/><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7.jpeg"/><Relationship Id="rId13" Type="http://schemas.microsoft.com/office/2007/relationships/diagramDrawing" Target="../diagrams/drawing14.xml"/><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diagramColors" Target="../diagrams/colors14.xml"/><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diagramColors" Target="../diagrams/colors13.xml"/><Relationship Id="rId11" Type="http://schemas.openxmlformats.org/officeDocument/2006/relationships/diagramQuickStyle" Target="../diagrams/quickStyle14.xml"/><Relationship Id="rId5" Type="http://schemas.openxmlformats.org/officeDocument/2006/relationships/diagramQuickStyle" Target="../diagrams/quickStyle13.xml"/><Relationship Id="rId10" Type="http://schemas.openxmlformats.org/officeDocument/2006/relationships/diagramLayout" Target="../diagrams/layout14.xml"/><Relationship Id="rId4" Type="http://schemas.openxmlformats.org/officeDocument/2006/relationships/diagramLayout" Target="../diagrams/layout13.xml"/><Relationship Id="rId9" Type="http://schemas.openxmlformats.org/officeDocument/2006/relationships/diagramData" Target="../diagrams/data14.xml"/><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2.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680.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Data" Target="../diagrams/data2.xml"/><Relationship Id="rId3" Type="http://schemas.openxmlformats.org/officeDocument/2006/relationships/image" Target="../media/image6.png"/><Relationship Id="rId7" Type="http://schemas.openxmlformats.org/officeDocument/2006/relationships/diagramLayout" Target="../diagrams/layout1.xml"/><Relationship Id="rId12" Type="http://schemas.openxmlformats.org/officeDocument/2006/relationships/image" Target="../media/image9.jpeg"/><Relationship Id="rId17" Type="http://schemas.microsoft.com/office/2007/relationships/diagramDrawing" Target="../diagrams/drawing2.xml"/><Relationship Id="rId2" Type="http://schemas.openxmlformats.org/officeDocument/2006/relationships/notesSlide" Target="../notesSlides/notesSlide2.xml"/><Relationship Id="rId16" Type="http://schemas.openxmlformats.org/officeDocument/2006/relationships/diagramColors" Target="../diagrams/colors2.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8.jpeg"/><Relationship Id="rId5" Type="http://schemas.openxmlformats.org/officeDocument/2006/relationships/image" Target="../media/image7.jpeg"/><Relationship Id="rId15" Type="http://schemas.openxmlformats.org/officeDocument/2006/relationships/diagramQuickStyle" Target="../diagrams/quickStyle2.xml"/><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 Id="rId1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6.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comments" Target="../comments/comment1.xml"/><Relationship Id="rId5" Type="http://schemas.openxmlformats.org/officeDocument/2006/relationships/image" Target="../media/image89.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91.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30.png"/><Relationship Id="rId4" Type="http://schemas.openxmlformats.org/officeDocument/2006/relationships/diagramLayout" Target="../diagrams/layout15.xml"/><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01.emf"/><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2.xml"/><Relationship Id="rId5" Type="http://schemas.openxmlformats.org/officeDocument/2006/relationships/image" Target="../media/image105.gif"/><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6.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image" Target="../media/image18.jpeg"/><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20.jpeg"/><Relationship Id="rId7" Type="http://schemas.openxmlformats.org/officeDocument/2006/relationships/diagramData" Target="../diagrams/data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diagramDrawing" Target="../diagrams/drawing6.xml"/><Relationship Id="rId5" Type="http://schemas.openxmlformats.org/officeDocument/2006/relationships/image" Target="../media/image22.png"/><Relationship Id="rId10" Type="http://schemas.openxmlformats.org/officeDocument/2006/relationships/diagramColors" Target="../diagrams/colors6.xml"/><Relationship Id="rId4" Type="http://schemas.openxmlformats.org/officeDocument/2006/relationships/image" Target="../media/image21.png"/><Relationship Id="rId9"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4.jpe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fecha"/>
          <p:cNvSpPr>
            <a:spLocks noGrp="1"/>
          </p:cNvSpPr>
          <p:nvPr>
            <p:ph type="dt" sz="half" idx="2"/>
          </p:nvPr>
        </p:nvSpPr>
        <p:spPr/>
        <p:txBody>
          <a:bodyPr/>
          <a:lstStyle/>
          <a:p>
            <a:r>
              <a:rPr lang="es-EC" b="1"/>
              <a:t>FECHA ÚLTIMA REVISIÓN: 13/12/11</a:t>
            </a:r>
            <a:endParaRPr lang="es-EC" dirty="0"/>
          </a:p>
        </p:txBody>
      </p:sp>
      <p:sp>
        <p:nvSpPr>
          <p:cNvPr id="6" name="5 Marcador de número de diapositiva"/>
          <p:cNvSpPr>
            <a:spLocks noGrp="1"/>
          </p:cNvSpPr>
          <p:nvPr>
            <p:ph type="sldNum" sz="quarter" idx="4"/>
          </p:nvPr>
        </p:nvSpPr>
        <p:spPr/>
        <p:txBody>
          <a:bodyPr/>
          <a:lstStyle/>
          <a:p>
            <a:r>
              <a:rPr lang="es-EC" b="1"/>
              <a:t>VERSIÓN: </a:t>
            </a:r>
            <a:r>
              <a:rPr lang="es-EC"/>
              <a:t>1.0</a:t>
            </a:r>
            <a:endParaRPr lang="es-EC"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0"/>
            <a:ext cx="978938" cy="1012694"/>
          </a:xfrm>
          <a:prstGeom prst="rect">
            <a:avLst/>
          </a:prstGeom>
        </p:spPr>
      </p:pic>
      <p:sp>
        <p:nvSpPr>
          <p:cNvPr id="3" name="CuadroTexto 2"/>
          <p:cNvSpPr txBox="1"/>
          <p:nvPr/>
        </p:nvSpPr>
        <p:spPr>
          <a:xfrm>
            <a:off x="587305" y="1012694"/>
            <a:ext cx="8554873" cy="2677656"/>
          </a:xfrm>
          <a:prstGeom prst="rect">
            <a:avLst/>
          </a:prstGeom>
          <a:noFill/>
        </p:spPr>
        <p:txBody>
          <a:bodyPr wrap="square" rtlCol="0">
            <a:spAutoFit/>
          </a:bodyPr>
          <a:lstStyle/>
          <a:p>
            <a:pPr algn="ctr"/>
            <a:r>
              <a:rPr lang="es-EC" b="1" dirty="0"/>
              <a:t>DEPARTAMENTO DE CIENCIAS DE LA VIDA Y LA AGRICULTURA</a:t>
            </a:r>
          </a:p>
          <a:p>
            <a:pPr algn="ctr"/>
            <a:r>
              <a:rPr lang="es-EC" b="1" dirty="0"/>
              <a:t>CARRERA DE INGENIERÍA EN BIOTECNOLOGÍA</a:t>
            </a:r>
          </a:p>
          <a:p>
            <a:pPr algn="ctr"/>
            <a:endParaRPr lang="es-EC" b="1" dirty="0"/>
          </a:p>
          <a:p>
            <a:pPr algn="ctr"/>
            <a:endParaRPr lang="es-EC" b="1" dirty="0"/>
          </a:p>
          <a:p>
            <a:pPr algn="ctr"/>
            <a:r>
              <a:rPr lang="es-EC" b="1" dirty="0"/>
              <a:t>TRABAJO DE TITULACIÓN, PREVIO A LA OBTENCIÓN DEL TÍTULO DE INGENIERA EN BIOTECNOLOGÍA</a:t>
            </a:r>
          </a:p>
          <a:p>
            <a:pPr algn="ctr"/>
            <a:endParaRPr lang="es-EC" sz="2000" b="1" dirty="0"/>
          </a:p>
          <a:p>
            <a:pPr algn="ctr"/>
            <a:r>
              <a:rPr lang="es-EC" sz="2000" b="1" dirty="0"/>
              <a:t>“Expresión recombinante de la hormona folículo estimulante (FSH) bovina en glándulas mamarias de cabras transformadas”</a:t>
            </a:r>
          </a:p>
        </p:txBody>
      </p:sp>
      <p:sp>
        <p:nvSpPr>
          <p:cNvPr id="4" name="CuadroTexto 3"/>
          <p:cNvSpPr txBox="1"/>
          <p:nvPr/>
        </p:nvSpPr>
        <p:spPr>
          <a:xfrm>
            <a:off x="1043608" y="4035396"/>
            <a:ext cx="8208912" cy="584775"/>
          </a:xfrm>
          <a:prstGeom prst="rect">
            <a:avLst/>
          </a:prstGeom>
          <a:noFill/>
        </p:spPr>
        <p:txBody>
          <a:bodyPr wrap="square" rtlCol="0">
            <a:spAutoFit/>
          </a:bodyPr>
          <a:lstStyle/>
          <a:p>
            <a:pPr algn="ctr"/>
            <a:r>
              <a:rPr lang="es-EC" sz="1400" b="1" dirty="0"/>
              <a:t>Elaborado por</a:t>
            </a:r>
          </a:p>
          <a:p>
            <a:pPr algn="ctr"/>
            <a:r>
              <a:rPr lang="es-EC" dirty="0"/>
              <a:t>Valeria Monserrat Bautista Vega</a:t>
            </a:r>
          </a:p>
        </p:txBody>
      </p:sp>
      <p:sp>
        <p:nvSpPr>
          <p:cNvPr id="8" name="Rectángulo 7"/>
          <p:cNvSpPr/>
          <p:nvPr/>
        </p:nvSpPr>
        <p:spPr>
          <a:xfrm>
            <a:off x="5835960" y="4879701"/>
            <a:ext cx="3093064" cy="523220"/>
          </a:xfrm>
          <a:prstGeom prst="rect">
            <a:avLst/>
          </a:prstGeom>
        </p:spPr>
        <p:txBody>
          <a:bodyPr wrap="square">
            <a:spAutoFit/>
          </a:bodyPr>
          <a:lstStyle/>
          <a:p>
            <a:pPr algn="ctr"/>
            <a:r>
              <a:rPr lang="es-EC" sz="1400" b="1" dirty="0"/>
              <a:t>Colaboradores científicos</a:t>
            </a:r>
          </a:p>
          <a:p>
            <a:pPr algn="ctr"/>
            <a:r>
              <a:rPr lang="es-ES" sz="1400" dirty="0"/>
              <a:t>Jorge R. Toledo A., PhD</a:t>
            </a:r>
          </a:p>
        </p:txBody>
      </p:sp>
      <p:sp>
        <p:nvSpPr>
          <p:cNvPr id="9" name="Rectángulo 8"/>
          <p:cNvSpPr/>
          <p:nvPr/>
        </p:nvSpPr>
        <p:spPr>
          <a:xfrm>
            <a:off x="2443950" y="4965217"/>
            <a:ext cx="2420791" cy="523220"/>
          </a:xfrm>
          <a:prstGeom prst="rect">
            <a:avLst/>
          </a:prstGeom>
        </p:spPr>
        <p:txBody>
          <a:bodyPr wrap="none">
            <a:spAutoFit/>
          </a:bodyPr>
          <a:lstStyle/>
          <a:p>
            <a:pPr algn="ctr"/>
            <a:r>
              <a:rPr lang="es-EC" sz="1400" b="1" dirty="0"/>
              <a:t>Directora</a:t>
            </a:r>
          </a:p>
          <a:p>
            <a:pPr algn="ctr"/>
            <a:r>
              <a:rPr lang="es-EC" sz="1400" dirty="0"/>
              <a:t>Dra. </a:t>
            </a:r>
            <a:r>
              <a:rPr lang="es-EC" sz="1400" dirty="0" err="1"/>
              <a:t>Thelvia</a:t>
            </a:r>
            <a:r>
              <a:rPr lang="es-EC" sz="1400" dirty="0"/>
              <a:t> I. Ramos, M.Sc</a:t>
            </a:r>
          </a:p>
        </p:txBody>
      </p:sp>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b="34166"/>
          <a:stretch/>
        </p:blipFill>
        <p:spPr>
          <a:xfrm>
            <a:off x="4211960" y="155553"/>
            <a:ext cx="1512168" cy="6925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 Título">
            <a:extLst>
              <a:ext uri="{FF2B5EF4-FFF2-40B4-BE49-F238E27FC236}">
                <a16:creationId xmlns:a16="http://schemas.microsoft.com/office/drawing/2014/main" id="{05435C3F-DECE-4191-A14B-07EC74ABF056}"/>
              </a:ext>
            </a:extLst>
          </p:cNvPr>
          <p:cNvSpPr txBox="1">
            <a:spLocks/>
          </p:cNvSpPr>
          <p:nvPr/>
        </p:nvSpPr>
        <p:spPr>
          <a:xfrm>
            <a:off x="6948264" y="188640"/>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pic>
        <p:nvPicPr>
          <p:cNvPr id="2050" name="Picture 2" descr="Resultado de imagen para adn recombinante">
            <a:extLst>
              <a:ext uri="{FF2B5EF4-FFF2-40B4-BE49-F238E27FC236}">
                <a16:creationId xmlns:a16="http://schemas.microsoft.com/office/drawing/2014/main" id="{27722BA7-75FC-4271-965A-219C46B38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99" y="650397"/>
            <a:ext cx="5354066" cy="16459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22E9375-9CF3-4AC6-A840-754E700860D2}"/>
              </a:ext>
            </a:extLst>
          </p:cNvPr>
          <p:cNvSpPr/>
          <p:nvPr/>
        </p:nvSpPr>
        <p:spPr>
          <a:xfrm>
            <a:off x="292699" y="6348472"/>
            <a:ext cx="6506846" cy="461665"/>
          </a:xfrm>
          <a:prstGeom prst="rect">
            <a:avLst/>
          </a:prstGeom>
        </p:spPr>
        <p:txBody>
          <a:bodyPr wrap="none">
            <a:spAutoFit/>
          </a:bodyPr>
          <a:lstStyle/>
          <a:p>
            <a:r>
              <a:rPr lang="es-EC" sz="1200" dirty="0">
                <a:latin typeface="Calibri" panose="020F0502020204030204" pitchFamily="34" charset="0"/>
                <a:ea typeface="Times New Roman" panose="02020603050405020304" pitchFamily="18" charset="0"/>
                <a:cs typeface="Calibri" panose="020F0502020204030204" pitchFamily="34" charset="0"/>
              </a:rPr>
              <a:t>(Ali &amp; </a:t>
            </a:r>
            <a:r>
              <a:rPr lang="es-EC" sz="1200" dirty="0" err="1">
                <a:latin typeface="Calibri" panose="020F0502020204030204" pitchFamily="34" charset="0"/>
                <a:ea typeface="Times New Roman" panose="02020603050405020304" pitchFamily="18" charset="0"/>
                <a:cs typeface="Calibri" panose="020F0502020204030204" pitchFamily="34" charset="0"/>
              </a:rPr>
              <a:t>Moustafa</a:t>
            </a:r>
            <a:r>
              <a:rPr lang="es-EC" sz="1200" dirty="0">
                <a:latin typeface="Calibri" panose="020F0502020204030204" pitchFamily="34" charset="0"/>
                <a:ea typeface="Times New Roman" panose="02020603050405020304" pitchFamily="18" charset="0"/>
                <a:cs typeface="Calibri" panose="020F0502020204030204" pitchFamily="34" charset="0"/>
              </a:rPr>
              <a:t> M, 2016)    </a:t>
            </a:r>
            <a:r>
              <a:rPr lang="es-EC" sz="1200" dirty="0">
                <a:latin typeface="Calibri" panose="020F0502020204030204" pitchFamily="34" charset="0"/>
                <a:cs typeface="Calibri" panose="020F0502020204030204" pitchFamily="34" charset="0"/>
              </a:rPr>
              <a:t>(Wang, Zhao, Bai, Fan, &amp; Liu, 2013) 	(Toledo et al., 2008, 2006). </a:t>
            </a:r>
          </a:p>
          <a:p>
            <a:endParaRPr lang="es-EC" sz="1200" dirty="0">
              <a:latin typeface="Calibri" panose="020F0502020204030204" pitchFamily="34" charset="0"/>
              <a:cs typeface="Calibri" panose="020F0502020204030204" pitchFamily="34" charset="0"/>
            </a:endParaRPr>
          </a:p>
        </p:txBody>
      </p:sp>
      <p:graphicFrame>
        <p:nvGraphicFramePr>
          <p:cNvPr id="16" name="Diagram 15">
            <a:extLst>
              <a:ext uri="{FF2B5EF4-FFF2-40B4-BE49-F238E27FC236}">
                <a16:creationId xmlns:a16="http://schemas.microsoft.com/office/drawing/2014/main" id="{D53D8181-BBF9-4774-893B-501DC9203721}"/>
              </a:ext>
            </a:extLst>
          </p:cNvPr>
          <p:cNvGraphicFramePr/>
          <p:nvPr>
            <p:extLst>
              <p:ext uri="{D42A27DB-BD31-4B8C-83A1-F6EECF244321}">
                <p14:modId xmlns:p14="http://schemas.microsoft.com/office/powerpoint/2010/main" val="2647492525"/>
              </p:ext>
            </p:extLst>
          </p:nvPr>
        </p:nvGraphicFramePr>
        <p:xfrm>
          <a:off x="6484677" y="869360"/>
          <a:ext cx="2160240" cy="9622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6">
            <a:extLst>
              <a:ext uri="{FF2B5EF4-FFF2-40B4-BE49-F238E27FC236}">
                <a16:creationId xmlns:a16="http://schemas.microsoft.com/office/drawing/2014/main" id="{5C0AE355-E383-4846-9479-D518DDD33C00}"/>
              </a:ext>
            </a:extLst>
          </p:cNvPr>
          <p:cNvPicPr>
            <a:picLocks noChangeAspect="1"/>
          </p:cNvPicPr>
          <p:nvPr/>
        </p:nvPicPr>
        <p:blipFill>
          <a:blip r:embed="rId9"/>
          <a:stretch>
            <a:fillRect/>
          </a:stretch>
        </p:blipFill>
        <p:spPr>
          <a:xfrm>
            <a:off x="6506095" y="2041675"/>
            <a:ext cx="2287529" cy="1765520"/>
          </a:xfrm>
          <a:prstGeom prst="rect">
            <a:avLst/>
          </a:prstGeom>
          <a:ln>
            <a:solidFill>
              <a:schemeClr val="tx1"/>
            </a:solidFill>
          </a:ln>
        </p:spPr>
      </p:pic>
      <p:sp>
        <p:nvSpPr>
          <p:cNvPr id="18" name="Rectangle 17">
            <a:extLst>
              <a:ext uri="{FF2B5EF4-FFF2-40B4-BE49-F238E27FC236}">
                <a16:creationId xmlns:a16="http://schemas.microsoft.com/office/drawing/2014/main" id="{A2D0F782-14EC-4B4A-9DD8-67C5D676C9A2}"/>
              </a:ext>
            </a:extLst>
          </p:cNvPr>
          <p:cNvSpPr/>
          <p:nvPr/>
        </p:nvSpPr>
        <p:spPr>
          <a:xfrm>
            <a:off x="6700317" y="3822702"/>
            <a:ext cx="1563890" cy="307777"/>
          </a:xfrm>
          <a:prstGeom prst="rect">
            <a:avLst/>
          </a:prstGeom>
        </p:spPr>
        <p:txBody>
          <a:bodyPr wrap="square">
            <a:spAutoFit/>
          </a:bodyPr>
          <a:lstStyle/>
          <a:p>
            <a:r>
              <a:rPr lang="es-EC" sz="1400" dirty="0">
                <a:latin typeface="Calibri" panose="020F0502020204030204" pitchFamily="34" charset="0"/>
                <a:ea typeface="Times New Roman" panose="02020603050405020304" pitchFamily="18" charset="0"/>
                <a:cs typeface="Calibri" panose="020F0502020204030204" pitchFamily="34" charset="0"/>
              </a:rPr>
              <a:t>órgano de elección</a:t>
            </a:r>
            <a:endParaRPr lang="es-EC" sz="1400" dirty="0">
              <a:latin typeface="Calibri" panose="020F0502020204030204" pitchFamily="34" charset="0"/>
              <a:cs typeface="Calibri" panose="020F0502020204030204" pitchFamily="34" charset="0"/>
            </a:endParaRPr>
          </a:p>
        </p:txBody>
      </p:sp>
      <p:graphicFrame>
        <p:nvGraphicFramePr>
          <p:cNvPr id="12" name="Diagram 11">
            <a:extLst>
              <a:ext uri="{FF2B5EF4-FFF2-40B4-BE49-F238E27FC236}">
                <a16:creationId xmlns:a16="http://schemas.microsoft.com/office/drawing/2014/main" id="{06018F6C-67A3-4EDF-90B4-2D17C7B4DA66}"/>
              </a:ext>
            </a:extLst>
          </p:cNvPr>
          <p:cNvGraphicFramePr/>
          <p:nvPr>
            <p:extLst>
              <p:ext uri="{D42A27DB-BD31-4B8C-83A1-F6EECF244321}">
                <p14:modId xmlns:p14="http://schemas.microsoft.com/office/powerpoint/2010/main" val="1259613344"/>
              </p:ext>
            </p:extLst>
          </p:nvPr>
        </p:nvGraphicFramePr>
        <p:xfrm>
          <a:off x="1690434" y="2914460"/>
          <a:ext cx="4483714" cy="36004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Rectangle 13">
            <a:extLst>
              <a:ext uri="{FF2B5EF4-FFF2-40B4-BE49-F238E27FC236}">
                <a16:creationId xmlns:a16="http://schemas.microsoft.com/office/drawing/2014/main" id="{2EF33757-5A7A-49BF-9BD9-DD1A9F1938E4}"/>
              </a:ext>
            </a:extLst>
          </p:cNvPr>
          <p:cNvSpPr/>
          <p:nvPr/>
        </p:nvSpPr>
        <p:spPr>
          <a:xfrm>
            <a:off x="381811" y="2914460"/>
            <a:ext cx="1254831" cy="307777"/>
          </a:xfrm>
          <a:prstGeom prst="rect">
            <a:avLst/>
          </a:prstGeom>
        </p:spPr>
        <p:txBody>
          <a:bodyPr wrap="none">
            <a:spAutoFit/>
          </a:bodyPr>
          <a:lstStyle/>
          <a:p>
            <a:r>
              <a:rPr lang="es-EC" sz="1400" b="1" dirty="0">
                <a:latin typeface="Calibri" panose="020F0502020204030204" pitchFamily="34" charset="0"/>
                <a:ea typeface="Times New Roman" panose="02020603050405020304" pitchFamily="18" charset="0"/>
                <a:cs typeface="Calibri" panose="020F0502020204030204" pitchFamily="34" charset="0"/>
              </a:rPr>
              <a:t>Materia prima</a:t>
            </a:r>
            <a:endParaRPr lang="es-EC" sz="1400" b="1" dirty="0">
              <a:latin typeface="Calibri" panose="020F0502020204030204" pitchFamily="34" charset="0"/>
              <a:cs typeface="Calibri" panose="020F0502020204030204" pitchFamily="34" charset="0"/>
            </a:endParaRPr>
          </a:p>
        </p:txBody>
      </p:sp>
      <p:pic>
        <p:nvPicPr>
          <p:cNvPr id="15" name="Picture 2" descr="Resultado de imagen para cabra dibujo">
            <a:extLst>
              <a:ext uri="{FF2B5EF4-FFF2-40B4-BE49-F238E27FC236}">
                <a16:creationId xmlns:a16="http://schemas.microsoft.com/office/drawing/2014/main" id="{A51167BF-C560-4A7B-91CF-C58472217F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62" y="3941825"/>
            <a:ext cx="2559959" cy="181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B5F2776B-79E6-4437-A064-E01EF45217AB}"/>
              </a:ext>
            </a:extLst>
          </p:cNvPr>
          <p:cNvSpPr/>
          <p:nvPr/>
        </p:nvSpPr>
        <p:spPr>
          <a:xfrm>
            <a:off x="568123" y="5812657"/>
            <a:ext cx="1563890" cy="307777"/>
          </a:xfrm>
          <a:prstGeom prst="rect">
            <a:avLst/>
          </a:prstGeom>
        </p:spPr>
        <p:txBody>
          <a:bodyPr wrap="square">
            <a:spAutoFit/>
          </a:bodyPr>
          <a:lstStyle/>
          <a:p>
            <a:r>
              <a:rPr lang="es-EC" sz="1400" dirty="0" err="1">
                <a:latin typeface="Calibri" panose="020F0502020204030204" pitchFamily="34" charset="0"/>
                <a:ea typeface="Times New Roman" panose="02020603050405020304" pitchFamily="18" charset="0"/>
                <a:cs typeface="Calibri" panose="020F0502020204030204" pitchFamily="34" charset="0"/>
              </a:rPr>
              <a:t>Sist</a:t>
            </a:r>
            <a:r>
              <a:rPr lang="es-EC" sz="1400" dirty="0">
                <a:latin typeface="Calibri" panose="020F0502020204030204" pitchFamily="34" charset="0"/>
                <a:ea typeface="Times New Roman" panose="02020603050405020304" pitchFamily="18" charset="0"/>
                <a:cs typeface="Calibri" panose="020F0502020204030204" pitchFamily="34" charset="0"/>
              </a:rPr>
              <a:t> expresión</a:t>
            </a:r>
            <a:endParaRPr lang="es-EC" sz="14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616C1AAD-3F72-48E4-8FBA-560EB1A03F1A}"/>
              </a:ext>
            </a:extLst>
          </p:cNvPr>
          <p:cNvSpPr/>
          <p:nvPr/>
        </p:nvSpPr>
        <p:spPr>
          <a:xfrm>
            <a:off x="2875031" y="4261722"/>
            <a:ext cx="2550442" cy="369332"/>
          </a:xfrm>
          <a:prstGeom prst="rect">
            <a:avLst/>
          </a:prstGeom>
        </p:spPr>
        <p:txBody>
          <a:bodyPr wrap="none">
            <a:spAutoFit/>
          </a:bodyPr>
          <a:lstStyle/>
          <a:p>
            <a:r>
              <a:rPr lang="es-EC" b="1" dirty="0">
                <a:latin typeface="Calibri" panose="020F0502020204030204" pitchFamily="34" charset="0"/>
                <a:ea typeface="Times New Roman" panose="02020603050405020304" pitchFamily="18" charset="0"/>
                <a:cs typeface="Calibri" panose="020F0502020204030204" pitchFamily="34" charset="0"/>
              </a:rPr>
              <a:t>Transducción adenoviral </a:t>
            </a:r>
            <a:endParaRPr lang="es-EC" b="1" dirty="0">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EF491936-11C0-46BE-AA32-81E226DCB87F}"/>
              </a:ext>
            </a:extLst>
          </p:cNvPr>
          <p:cNvPicPr>
            <a:picLocks noChangeAspect="1"/>
          </p:cNvPicPr>
          <p:nvPr/>
        </p:nvPicPr>
        <p:blipFill>
          <a:blip r:embed="rId16"/>
          <a:stretch>
            <a:fillRect/>
          </a:stretch>
        </p:blipFill>
        <p:spPr>
          <a:xfrm>
            <a:off x="3526364" y="4549759"/>
            <a:ext cx="1247775" cy="1257300"/>
          </a:xfrm>
          <a:prstGeom prst="rect">
            <a:avLst/>
          </a:prstGeom>
        </p:spPr>
      </p:pic>
      <p:pic>
        <p:nvPicPr>
          <p:cNvPr id="3" name="Picture 2">
            <a:extLst>
              <a:ext uri="{FF2B5EF4-FFF2-40B4-BE49-F238E27FC236}">
                <a16:creationId xmlns:a16="http://schemas.microsoft.com/office/drawing/2014/main" id="{90090409-6011-40F2-A10D-81407CCA531F}"/>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6892188" y="4497375"/>
            <a:ext cx="672609" cy="672609"/>
          </a:xfrm>
          <a:prstGeom prst="rect">
            <a:avLst/>
          </a:prstGeom>
        </p:spPr>
      </p:pic>
      <p:sp>
        <p:nvSpPr>
          <p:cNvPr id="21" name="Rectangle 20">
            <a:extLst>
              <a:ext uri="{FF2B5EF4-FFF2-40B4-BE49-F238E27FC236}">
                <a16:creationId xmlns:a16="http://schemas.microsoft.com/office/drawing/2014/main" id="{B9AE19F9-3B3D-4D0E-9A98-1DCD52726F20}"/>
              </a:ext>
            </a:extLst>
          </p:cNvPr>
          <p:cNvSpPr/>
          <p:nvPr/>
        </p:nvSpPr>
        <p:spPr>
          <a:xfrm>
            <a:off x="6782852" y="5237310"/>
            <a:ext cx="1563890" cy="307777"/>
          </a:xfrm>
          <a:prstGeom prst="rect">
            <a:avLst/>
          </a:prstGeom>
        </p:spPr>
        <p:txBody>
          <a:bodyPr wrap="square">
            <a:spAutoFit/>
          </a:bodyPr>
          <a:lstStyle/>
          <a:p>
            <a:r>
              <a:rPr lang="es-EC" sz="1400" dirty="0">
                <a:latin typeface="Calibri" panose="020F0502020204030204" pitchFamily="34" charset="0"/>
                <a:ea typeface="Times New Roman" panose="02020603050405020304" pitchFamily="18" charset="0"/>
                <a:cs typeface="Calibri" panose="020F0502020204030204" pitchFamily="34" charset="0"/>
              </a:rPr>
              <a:t>operativos</a:t>
            </a:r>
            <a:endParaRPr lang="es-EC"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695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r>
              <a:rPr lang="es-EC" b="1"/>
              <a:t>FECHA ÚLTIMA REVISIÓN: 13/12/11</a:t>
            </a:r>
            <a:endParaRPr lang="es-EC" dirty="0"/>
          </a:p>
        </p:txBody>
      </p:sp>
      <p:sp>
        <p:nvSpPr>
          <p:cNvPr id="5" name="4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2" name="CuadroTexto 1"/>
          <p:cNvSpPr txBox="1"/>
          <p:nvPr/>
        </p:nvSpPr>
        <p:spPr>
          <a:xfrm>
            <a:off x="0" y="116632"/>
            <a:ext cx="2458616" cy="523220"/>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a:solidFill>
                  <a:schemeClr val="bg2">
                    <a:lumMod val="75000"/>
                  </a:schemeClr>
                </a:solidFill>
              </a:rPr>
              <a:t>CONTENIDO</a:t>
            </a:r>
          </a:p>
        </p:txBody>
      </p:sp>
      <p:sp>
        <p:nvSpPr>
          <p:cNvPr id="8" name="TextBox 7">
            <a:extLst>
              <a:ext uri="{FF2B5EF4-FFF2-40B4-BE49-F238E27FC236}">
                <a16:creationId xmlns:a16="http://schemas.microsoft.com/office/drawing/2014/main" id="{35E96D28-5BC4-444A-AC4F-261FF29A3A29}"/>
              </a:ext>
            </a:extLst>
          </p:cNvPr>
          <p:cNvSpPr txBox="1"/>
          <p:nvPr/>
        </p:nvSpPr>
        <p:spPr>
          <a:xfrm>
            <a:off x="1414084" y="1772816"/>
            <a:ext cx="6912768" cy="3046988"/>
          </a:xfrm>
          <a:prstGeom prst="rect">
            <a:avLst/>
          </a:prstGeom>
          <a:noFill/>
        </p:spPr>
        <p:txBody>
          <a:bodyPr wrap="square" rtlCol="0">
            <a:spAutoFit/>
          </a:bodyPr>
          <a:lstStyle/>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Introducción</a:t>
            </a:r>
          </a:p>
          <a:p>
            <a:pPr marL="285750" indent="-285750">
              <a:buClr>
                <a:schemeClr val="bg2">
                  <a:lumMod val="75000"/>
                </a:schemeClr>
              </a:buClr>
              <a:buFont typeface="Arial" panose="020B0604020202020204" pitchFamily="34" charset="0"/>
              <a:buChar char="•"/>
            </a:pPr>
            <a:r>
              <a:rPr lang="es-EC" sz="3200" dirty="0">
                <a:solidFill>
                  <a:schemeClr val="bg2">
                    <a:lumMod val="75000"/>
                  </a:schemeClr>
                </a:solidFill>
              </a:rPr>
              <a:t>Objetivos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Materiales y métodos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Resultados y discusión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Conclusiones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Recomendaciones</a:t>
            </a:r>
          </a:p>
        </p:txBody>
      </p:sp>
    </p:spTree>
    <p:extLst>
      <p:ext uri="{BB962C8B-B14F-4D97-AF65-F5344CB8AC3E}">
        <p14:creationId xmlns:p14="http://schemas.microsoft.com/office/powerpoint/2010/main" val="79722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a:t>VERSIÓN: </a:t>
            </a:r>
            <a:r>
              <a:rPr lang="es-EC"/>
              <a:t>1.0</a:t>
            </a:r>
            <a:endParaRPr lang="es-EC" dirty="0"/>
          </a:p>
        </p:txBody>
      </p:sp>
      <p:sp>
        <p:nvSpPr>
          <p:cNvPr id="9" name="Rectángulo 8"/>
          <p:cNvSpPr/>
          <p:nvPr/>
        </p:nvSpPr>
        <p:spPr>
          <a:xfrm>
            <a:off x="539552" y="1670393"/>
            <a:ext cx="8003232" cy="707886"/>
          </a:xfrm>
          <a:prstGeom prst="rect">
            <a:avLst/>
          </a:prstGeom>
          <a:noFill/>
        </p:spPr>
        <p:txBody>
          <a:bodyPr wrap="square" rtlCol="0">
            <a:spAutoFit/>
          </a:bodyPr>
          <a:lstStyle/>
          <a:p>
            <a:pPr algn="just"/>
            <a:r>
              <a:rPr lang="es-EC" sz="2000" dirty="0"/>
              <a:t>Expresar la hormona recombinante folículo estimulante (FSH) bovina en glándulas mamarias de cabras transformadas</a:t>
            </a:r>
            <a:endParaRPr lang="es-EC" sz="2400" dirty="0"/>
          </a:p>
        </p:txBody>
      </p:sp>
      <p:sp>
        <p:nvSpPr>
          <p:cNvPr id="11" name="Rectángulo 10"/>
          <p:cNvSpPr/>
          <p:nvPr/>
        </p:nvSpPr>
        <p:spPr>
          <a:xfrm>
            <a:off x="611560" y="3257623"/>
            <a:ext cx="8003232" cy="2308324"/>
          </a:xfrm>
          <a:prstGeom prst="rect">
            <a:avLst/>
          </a:prstGeom>
          <a:noFill/>
        </p:spPr>
        <p:txBody>
          <a:bodyPr wrap="square" rtlCol="0">
            <a:spAutoFit/>
          </a:bodyPr>
          <a:lstStyle/>
          <a:p>
            <a:pPr marL="285750" indent="-285750" algn="just">
              <a:buFont typeface="Arial" panose="020B0604020202020204" pitchFamily="34" charset="0"/>
              <a:buChar char="•"/>
            </a:pPr>
            <a:r>
              <a:rPr lang="es-EC" dirty="0"/>
              <a:t>Generar un vector adenoviral a partir de un diseño molecular </a:t>
            </a:r>
            <a:br>
              <a:rPr lang="es-EC" dirty="0"/>
            </a:br>
            <a:r>
              <a:rPr lang="es-EC" dirty="0"/>
              <a:t>previamente generado para una variante recombinante de la FSH bovina.</a:t>
            </a:r>
          </a:p>
          <a:p>
            <a:pPr algn="just"/>
            <a:endParaRPr lang="es-EC" dirty="0"/>
          </a:p>
          <a:p>
            <a:pPr marL="285750" indent="-285750" algn="just">
              <a:buFont typeface="Arial" panose="020B0604020202020204" pitchFamily="34" charset="0"/>
              <a:buChar char="•"/>
            </a:pPr>
            <a:r>
              <a:rPr lang="es-EC" dirty="0"/>
              <a:t>Desarrollar la FSH bovina en leche de cabras transformadas mediante el uso del vector adenoviral previamente desarrollado. </a:t>
            </a:r>
          </a:p>
          <a:p>
            <a:pPr algn="just"/>
            <a:endParaRPr lang="es-EC" dirty="0"/>
          </a:p>
          <a:p>
            <a:pPr marL="285750" indent="-285750" algn="just">
              <a:buFont typeface="Arial" panose="020B0604020202020204" pitchFamily="34" charset="0"/>
              <a:buChar char="•"/>
            </a:pPr>
            <a:r>
              <a:rPr lang="es-EC" dirty="0"/>
              <a:t>Evaluar el patrón de glicosilación y la actividad folículo estimulante de la hormona en modelos murinos. </a:t>
            </a:r>
          </a:p>
        </p:txBody>
      </p:sp>
      <p:sp>
        <p:nvSpPr>
          <p:cNvPr id="10" name="1 Título">
            <a:extLst>
              <a:ext uri="{FF2B5EF4-FFF2-40B4-BE49-F238E27FC236}">
                <a16:creationId xmlns:a16="http://schemas.microsoft.com/office/drawing/2014/main" id="{C714E9C0-C68F-4180-81DE-305D5ADBE476}"/>
              </a:ext>
            </a:extLst>
          </p:cNvPr>
          <p:cNvSpPr txBox="1">
            <a:spLocks/>
          </p:cNvSpPr>
          <p:nvPr/>
        </p:nvSpPr>
        <p:spPr>
          <a:xfrm>
            <a:off x="7308304" y="171055"/>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800" b="1" i="1" dirty="0">
                <a:latin typeface="Arial" panose="020B0604020202020204" pitchFamily="34" charset="0"/>
                <a:cs typeface="Arial" panose="020B0604020202020204" pitchFamily="34" charset="0"/>
              </a:rPr>
              <a:t>OBJETIVOS</a:t>
            </a:r>
          </a:p>
        </p:txBody>
      </p:sp>
      <p:sp>
        <p:nvSpPr>
          <p:cNvPr id="12" name="Rectangle: Rounded Corners 11">
            <a:extLst>
              <a:ext uri="{FF2B5EF4-FFF2-40B4-BE49-F238E27FC236}">
                <a16:creationId xmlns:a16="http://schemas.microsoft.com/office/drawing/2014/main" id="{C0675AC2-6D38-49EC-B753-378B4FD605E2}"/>
              </a:ext>
            </a:extLst>
          </p:cNvPr>
          <p:cNvSpPr/>
          <p:nvPr/>
        </p:nvSpPr>
        <p:spPr>
          <a:xfrm>
            <a:off x="3347864" y="725020"/>
            <a:ext cx="2880320" cy="642763"/>
          </a:xfrm>
          <a:prstGeom prst="roundRect">
            <a:avLst/>
          </a:prstGeom>
          <a:solidFill>
            <a:schemeClr val="accent5">
              <a:lumMod val="50000"/>
            </a:schemeClr>
          </a:solidFill>
          <a:ln>
            <a:solidFill>
              <a:schemeClr val="accent5">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C" b="1" dirty="0">
                <a:solidFill>
                  <a:schemeClr val="bg1"/>
                </a:solidFill>
              </a:rPr>
              <a:t>OBJETIVO GENERAL</a:t>
            </a:r>
          </a:p>
        </p:txBody>
      </p:sp>
      <p:sp>
        <p:nvSpPr>
          <p:cNvPr id="13" name="Rectangle: Rounded Corners 12">
            <a:extLst>
              <a:ext uri="{FF2B5EF4-FFF2-40B4-BE49-F238E27FC236}">
                <a16:creationId xmlns:a16="http://schemas.microsoft.com/office/drawing/2014/main" id="{9F5368B0-7EF5-47F9-BECF-9B3690BA62BA}"/>
              </a:ext>
            </a:extLst>
          </p:cNvPr>
          <p:cNvSpPr/>
          <p:nvPr/>
        </p:nvSpPr>
        <p:spPr>
          <a:xfrm>
            <a:off x="833518" y="2570399"/>
            <a:ext cx="3450450" cy="642763"/>
          </a:xfrm>
          <a:prstGeom prst="roundRect">
            <a:avLst/>
          </a:prstGeom>
          <a:solidFill>
            <a:schemeClr val="accent5">
              <a:lumMod val="50000"/>
            </a:schemeClr>
          </a:solidFill>
          <a:ln>
            <a:solidFill>
              <a:schemeClr val="accent5">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C" b="1" dirty="0">
                <a:solidFill>
                  <a:schemeClr val="bg1"/>
                </a:solidFill>
              </a:rPr>
              <a:t>OBJETIVOS ESPECÍFICOS</a:t>
            </a:r>
          </a:p>
        </p:txBody>
      </p:sp>
    </p:spTree>
    <p:extLst>
      <p:ext uri="{BB962C8B-B14F-4D97-AF65-F5344CB8AC3E}">
        <p14:creationId xmlns:p14="http://schemas.microsoft.com/office/powerpoint/2010/main" val="76570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16632"/>
            <a:ext cx="2458616" cy="523220"/>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a:solidFill>
                  <a:schemeClr val="bg2">
                    <a:lumMod val="75000"/>
                  </a:schemeClr>
                </a:solidFill>
              </a:rPr>
              <a:t>CONTENIDO</a:t>
            </a:r>
          </a:p>
        </p:txBody>
      </p:sp>
      <p:sp>
        <p:nvSpPr>
          <p:cNvPr id="8" name="TextBox 7">
            <a:extLst>
              <a:ext uri="{FF2B5EF4-FFF2-40B4-BE49-F238E27FC236}">
                <a16:creationId xmlns:a16="http://schemas.microsoft.com/office/drawing/2014/main" id="{35E96D28-5BC4-444A-AC4F-261FF29A3A29}"/>
              </a:ext>
            </a:extLst>
          </p:cNvPr>
          <p:cNvSpPr txBox="1"/>
          <p:nvPr/>
        </p:nvSpPr>
        <p:spPr>
          <a:xfrm>
            <a:off x="1414084" y="1772816"/>
            <a:ext cx="6912768" cy="3046988"/>
          </a:xfrm>
          <a:prstGeom prst="rect">
            <a:avLst/>
          </a:prstGeom>
          <a:noFill/>
        </p:spPr>
        <p:txBody>
          <a:bodyPr wrap="square" rtlCol="0">
            <a:spAutoFit/>
          </a:bodyPr>
          <a:lstStyle/>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Introducción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Objetivos</a:t>
            </a:r>
          </a:p>
          <a:p>
            <a:pPr marL="285750" indent="-285750">
              <a:buClr>
                <a:schemeClr val="bg2">
                  <a:lumMod val="75000"/>
                </a:schemeClr>
              </a:buClr>
              <a:buFont typeface="Arial" panose="020B0604020202020204" pitchFamily="34" charset="0"/>
              <a:buChar char="•"/>
            </a:pPr>
            <a:r>
              <a:rPr lang="es-EC" sz="3200" dirty="0">
                <a:solidFill>
                  <a:schemeClr val="bg2">
                    <a:lumMod val="75000"/>
                  </a:schemeClr>
                </a:solidFill>
              </a:rPr>
              <a:t>Materiales y métodos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Resultados y discusión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Conclusiones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Recomendaciones</a:t>
            </a:r>
          </a:p>
        </p:txBody>
      </p:sp>
      <p:sp>
        <p:nvSpPr>
          <p:cNvPr id="3" name="Date Placeholder 2">
            <a:extLst>
              <a:ext uri="{FF2B5EF4-FFF2-40B4-BE49-F238E27FC236}">
                <a16:creationId xmlns:a16="http://schemas.microsoft.com/office/drawing/2014/main" id="{A35365CC-F04F-47DB-ACAD-C6CBA4665FFE}"/>
              </a:ext>
            </a:extLst>
          </p:cNvPr>
          <p:cNvSpPr>
            <a:spLocks noGrp="1"/>
          </p:cNvSpPr>
          <p:nvPr>
            <p:ph type="dt" sz="half" idx="10"/>
          </p:nvPr>
        </p:nvSpPr>
        <p:spPr/>
        <p:txBody>
          <a:bodyPr/>
          <a:lstStyle/>
          <a:p>
            <a:r>
              <a:rPr lang="es-EC" b="1"/>
              <a:t>FECHA ÚLTIMA REVISIÓN: 13/12/11</a:t>
            </a:r>
            <a:endParaRPr lang="es-EC" dirty="0"/>
          </a:p>
        </p:txBody>
      </p:sp>
      <p:sp>
        <p:nvSpPr>
          <p:cNvPr id="4" name="Slide Number Placeholder 3">
            <a:extLst>
              <a:ext uri="{FF2B5EF4-FFF2-40B4-BE49-F238E27FC236}">
                <a16:creationId xmlns:a16="http://schemas.microsoft.com/office/drawing/2014/main" id="{B1633E54-800E-4F8C-976F-EAEB1793B4B8}"/>
              </a:ext>
            </a:extLst>
          </p:cNvPr>
          <p:cNvSpPr>
            <a:spLocks noGrp="1"/>
          </p:cNvSpPr>
          <p:nvPr>
            <p:ph type="sldNum" sz="quarter" idx="11"/>
          </p:nvPr>
        </p:nvSpPr>
        <p:spPr/>
        <p:txBody>
          <a:bodyPr/>
          <a:lstStyle/>
          <a:p>
            <a:r>
              <a:rPr lang="es-EC" b="1"/>
              <a:t>VERSIÓN: </a:t>
            </a:r>
            <a:r>
              <a:rPr lang="es-EC"/>
              <a:t>1.0</a:t>
            </a:r>
            <a:endParaRPr lang="es-EC" dirty="0"/>
          </a:p>
        </p:txBody>
      </p:sp>
    </p:spTree>
    <p:extLst>
      <p:ext uri="{BB962C8B-B14F-4D97-AF65-F5344CB8AC3E}">
        <p14:creationId xmlns:p14="http://schemas.microsoft.com/office/powerpoint/2010/main" val="412618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3AA58-9C3E-47C5-991F-704AEDE8A9BF}"/>
              </a:ext>
            </a:extLst>
          </p:cNvPr>
          <p:cNvSpPr>
            <a:spLocks noGrp="1"/>
          </p:cNvSpPr>
          <p:nvPr>
            <p:ph type="dt" sz="half" idx="10"/>
          </p:nvPr>
        </p:nvSpPr>
        <p:spPr/>
        <p:txBody>
          <a:bodyPr/>
          <a:lstStyle/>
          <a:p>
            <a:r>
              <a:rPr lang="es-EC" b="1"/>
              <a:t>FECHA ÚLTIMA REVISIÓN: 13/12/11</a:t>
            </a:r>
            <a:endParaRPr lang="es-EC" dirty="0"/>
          </a:p>
        </p:txBody>
      </p:sp>
      <p:sp>
        <p:nvSpPr>
          <p:cNvPr id="3" name="Slide Number Placeholder 2">
            <a:extLst>
              <a:ext uri="{FF2B5EF4-FFF2-40B4-BE49-F238E27FC236}">
                <a16:creationId xmlns:a16="http://schemas.microsoft.com/office/drawing/2014/main" id="{218F07EE-72E6-481B-86AB-BF43AA299E94}"/>
              </a:ext>
            </a:extLst>
          </p:cNvPr>
          <p:cNvSpPr>
            <a:spLocks noGrp="1"/>
          </p:cNvSpPr>
          <p:nvPr>
            <p:ph type="sldNum" sz="quarter" idx="11"/>
          </p:nvPr>
        </p:nvSpPr>
        <p:spPr/>
        <p:txBody>
          <a:bodyPr/>
          <a:lstStyle/>
          <a:p>
            <a:r>
              <a:rPr lang="es-EC" b="1"/>
              <a:t>VERSIÓN: </a:t>
            </a:r>
            <a:r>
              <a:rPr lang="es-EC"/>
              <a:t>1.0</a:t>
            </a:r>
            <a:endParaRPr lang="es-EC" dirty="0"/>
          </a:p>
        </p:txBody>
      </p:sp>
      <p:sp>
        <p:nvSpPr>
          <p:cNvPr id="5" name="Rectangle: Rounded Corners 4">
            <a:extLst>
              <a:ext uri="{FF2B5EF4-FFF2-40B4-BE49-F238E27FC236}">
                <a16:creationId xmlns:a16="http://schemas.microsoft.com/office/drawing/2014/main" id="{4202FF91-B087-4159-97FB-4DDC63A08842}"/>
              </a:ext>
            </a:extLst>
          </p:cNvPr>
          <p:cNvSpPr/>
          <p:nvPr/>
        </p:nvSpPr>
        <p:spPr>
          <a:xfrm>
            <a:off x="385192" y="1412776"/>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6" name="Picture 5">
            <a:extLst>
              <a:ext uri="{FF2B5EF4-FFF2-40B4-BE49-F238E27FC236}">
                <a16:creationId xmlns:a16="http://schemas.microsoft.com/office/drawing/2014/main" id="{F751692E-B192-489D-90F5-D41C563CC309}"/>
              </a:ext>
            </a:extLst>
          </p:cNvPr>
          <p:cNvPicPr>
            <a:picLocks noChangeAspect="1"/>
          </p:cNvPicPr>
          <p:nvPr/>
        </p:nvPicPr>
        <p:blipFill>
          <a:blip r:embed="rId3"/>
          <a:stretch>
            <a:fillRect/>
          </a:stretch>
        </p:blipFill>
        <p:spPr>
          <a:xfrm>
            <a:off x="791580" y="2060848"/>
            <a:ext cx="3240360" cy="2875118"/>
          </a:xfrm>
          <a:prstGeom prst="rect">
            <a:avLst/>
          </a:prstGeom>
        </p:spPr>
      </p:pic>
      <p:sp>
        <p:nvSpPr>
          <p:cNvPr id="7" name="Rectangle: Rounded Corners 6">
            <a:extLst>
              <a:ext uri="{FF2B5EF4-FFF2-40B4-BE49-F238E27FC236}">
                <a16:creationId xmlns:a16="http://schemas.microsoft.com/office/drawing/2014/main" id="{C6CF6910-58D2-4EC7-95F9-BF30598331B9}"/>
              </a:ext>
            </a:extLst>
          </p:cNvPr>
          <p:cNvSpPr/>
          <p:nvPr/>
        </p:nvSpPr>
        <p:spPr>
          <a:xfrm>
            <a:off x="4788024" y="1376772"/>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9" name="Picture 2" descr="Resultado de imagen para cabra dibujo">
            <a:extLst>
              <a:ext uri="{FF2B5EF4-FFF2-40B4-BE49-F238E27FC236}">
                <a16:creationId xmlns:a16="http://schemas.microsoft.com/office/drawing/2014/main" id="{840928CD-164C-48B0-8AA6-EEE44648C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584" y="3498407"/>
            <a:ext cx="1944216" cy="13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271D30A-E106-4369-A16D-13BD69B5878A}"/>
              </a:ext>
            </a:extLst>
          </p:cNvPr>
          <p:cNvSpPr/>
          <p:nvPr/>
        </p:nvSpPr>
        <p:spPr>
          <a:xfrm>
            <a:off x="5867809" y="1628800"/>
            <a:ext cx="2297937"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Variantes recombinantes</a:t>
            </a:r>
            <a:endParaRPr lang="es-EC" sz="1600" b="1" dirty="0">
              <a:solidFill>
                <a:srgbClr val="77943B"/>
              </a:solidFill>
            </a:endParaRPr>
          </a:p>
        </p:txBody>
      </p:sp>
      <p:pic>
        <p:nvPicPr>
          <p:cNvPr id="11" name="Picture 10">
            <a:extLst>
              <a:ext uri="{FF2B5EF4-FFF2-40B4-BE49-F238E27FC236}">
                <a16:creationId xmlns:a16="http://schemas.microsoft.com/office/drawing/2014/main" id="{6CC61795-3021-440C-9B50-21C7D1250C0E}"/>
              </a:ext>
            </a:extLst>
          </p:cNvPr>
          <p:cNvPicPr>
            <a:picLocks noChangeAspect="1"/>
          </p:cNvPicPr>
          <p:nvPr/>
        </p:nvPicPr>
        <p:blipFill rotWithShape="1">
          <a:blip r:embed="rId5"/>
          <a:srcRect l="1503" t="7849"/>
          <a:stretch/>
        </p:blipFill>
        <p:spPr>
          <a:xfrm>
            <a:off x="7020561" y="2349185"/>
            <a:ext cx="1229019" cy="500309"/>
          </a:xfrm>
          <a:prstGeom prst="rect">
            <a:avLst/>
          </a:prstGeom>
        </p:spPr>
      </p:pic>
      <p:pic>
        <p:nvPicPr>
          <p:cNvPr id="12" name="Picture 11">
            <a:extLst>
              <a:ext uri="{FF2B5EF4-FFF2-40B4-BE49-F238E27FC236}">
                <a16:creationId xmlns:a16="http://schemas.microsoft.com/office/drawing/2014/main" id="{D869F231-4D5B-4C8B-B57E-E969D63687C6}"/>
              </a:ext>
            </a:extLst>
          </p:cNvPr>
          <p:cNvPicPr>
            <a:picLocks noChangeAspect="1"/>
          </p:cNvPicPr>
          <p:nvPr/>
        </p:nvPicPr>
        <p:blipFill>
          <a:blip r:embed="rId6"/>
          <a:stretch>
            <a:fillRect/>
          </a:stretch>
        </p:blipFill>
        <p:spPr>
          <a:xfrm>
            <a:off x="5563077" y="2356453"/>
            <a:ext cx="762000" cy="485775"/>
          </a:xfrm>
          <a:prstGeom prst="rect">
            <a:avLst/>
          </a:prstGeom>
        </p:spPr>
      </p:pic>
      <p:sp>
        <p:nvSpPr>
          <p:cNvPr id="13" name="Rectangle 12">
            <a:extLst>
              <a:ext uri="{FF2B5EF4-FFF2-40B4-BE49-F238E27FC236}">
                <a16:creationId xmlns:a16="http://schemas.microsoft.com/office/drawing/2014/main" id="{06F7A35B-C305-4485-9E8B-3F46E296BE38}"/>
              </a:ext>
            </a:extLst>
          </p:cNvPr>
          <p:cNvSpPr/>
          <p:nvPr/>
        </p:nvSpPr>
        <p:spPr>
          <a:xfrm>
            <a:off x="1403648" y="1628800"/>
            <a:ext cx="2473434"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Adenovirus recombinantes</a:t>
            </a:r>
            <a:endParaRPr lang="es-EC" sz="1600" b="1" dirty="0">
              <a:solidFill>
                <a:srgbClr val="77943B"/>
              </a:solidFill>
            </a:endParaRPr>
          </a:p>
        </p:txBody>
      </p:sp>
      <p:pic>
        <p:nvPicPr>
          <p:cNvPr id="14" name="Picture 4" descr="Resultado de imagen para cell culture drawing">
            <a:extLst>
              <a:ext uri="{FF2B5EF4-FFF2-40B4-BE49-F238E27FC236}">
                <a16:creationId xmlns:a16="http://schemas.microsoft.com/office/drawing/2014/main" id="{175B614C-7B44-42EE-82EC-1B24C9F4E4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1345" y="3844916"/>
            <a:ext cx="1561890" cy="682769"/>
          </a:xfrm>
          <a:prstGeom prst="rect">
            <a:avLst/>
          </a:prstGeom>
          <a:noFill/>
          <a:extLst>
            <a:ext uri="{909E8E84-426E-40DD-AFC4-6F175D3DCCD1}">
              <a14:hiddenFill xmlns:a14="http://schemas.microsoft.com/office/drawing/2010/main">
                <a:solidFill>
                  <a:srgbClr val="FFFFFF"/>
                </a:solidFill>
              </a14:hiddenFill>
            </a:ext>
          </a:extLst>
        </p:spPr>
      </p:pic>
      <p:sp>
        <p:nvSpPr>
          <p:cNvPr id="15" name="1 Título">
            <a:extLst>
              <a:ext uri="{FF2B5EF4-FFF2-40B4-BE49-F238E27FC236}">
                <a16:creationId xmlns:a16="http://schemas.microsoft.com/office/drawing/2014/main" id="{7DB1A23F-AC4B-43CD-B886-6A911C91C8E3}"/>
              </a:ext>
            </a:extLst>
          </p:cNvPr>
          <p:cNvSpPr txBox="1">
            <a:spLocks/>
          </p:cNvSpPr>
          <p:nvPr/>
        </p:nvSpPr>
        <p:spPr>
          <a:xfrm>
            <a:off x="7092280" y="13930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10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EFBE7BBB-1E8B-460C-B8E5-9A55B47FC391}"/>
              </a:ext>
            </a:extLst>
          </p:cNvPr>
          <p:cNvCxnSpPr>
            <a:cxnSpLocks/>
          </p:cNvCxnSpPr>
          <p:nvPr/>
        </p:nvCxnSpPr>
        <p:spPr>
          <a:xfrm>
            <a:off x="1375477" y="4864882"/>
            <a:ext cx="2520280" cy="0"/>
          </a:xfrm>
          <a:prstGeom prst="line">
            <a:avLst/>
          </a:prstGeom>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55CEE5FC-F3A3-41BF-9E26-AE9D69F91854}"/>
              </a:ext>
            </a:extLst>
          </p:cNvPr>
          <p:cNvSpPr/>
          <p:nvPr/>
        </p:nvSpPr>
        <p:spPr>
          <a:xfrm>
            <a:off x="2239995" y="1401805"/>
            <a:ext cx="828328" cy="314672"/>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1000" b="1" dirty="0">
                <a:solidFill>
                  <a:srgbClr val="B66D6B"/>
                </a:solidFill>
              </a:rPr>
              <a:t>FSHb</a:t>
            </a:r>
            <a:r>
              <a:rPr lang="en-US" sz="1000" b="1" dirty="0">
                <a:solidFill>
                  <a:srgbClr val="B66D6B"/>
                </a:solidFill>
              </a:rPr>
              <a:t>-ST6</a:t>
            </a:r>
            <a:endParaRPr lang="es-EC" sz="1000" b="1" dirty="0">
              <a:solidFill>
                <a:srgbClr val="B66D6B"/>
              </a:solidFill>
            </a:endParaRPr>
          </a:p>
        </p:txBody>
      </p:sp>
      <p:pic>
        <p:nvPicPr>
          <p:cNvPr id="10" name="Picture 2" descr="Resultado de imagen para adeasy system recombinant">
            <a:extLst>
              <a:ext uri="{FF2B5EF4-FFF2-40B4-BE49-F238E27FC236}">
                <a16:creationId xmlns:a16="http://schemas.microsoft.com/office/drawing/2014/main" id="{90234B72-9840-49AF-8F0F-D3C551B2910D}"/>
              </a:ext>
            </a:extLst>
          </p:cNvPr>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5556" r="58881" b="83686"/>
          <a:stretch/>
        </p:blipFill>
        <p:spPr bwMode="auto">
          <a:xfrm>
            <a:off x="1339813" y="1094228"/>
            <a:ext cx="720080" cy="6812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adeasy system recombinant">
            <a:extLst>
              <a:ext uri="{FF2B5EF4-FFF2-40B4-BE49-F238E27FC236}">
                <a16:creationId xmlns:a16="http://schemas.microsoft.com/office/drawing/2014/main" id="{E8F117B3-09D3-4CEB-B4CD-FFECFEDCB2C8}"/>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9742" t="25308" r="53591" b="59702"/>
          <a:stretch/>
        </p:blipFill>
        <p:spPr bwMode="auto">
          <a:xfrm>
            <a:off x="1339813" y="2150376"/>
            <a:ext cx="864096" cy="72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do de imagen para adeasy system recombinant">
            <a:extLst>
              <a:ext uri="{FF2B5EF4-FFF2-40B4-BE49-F238E27FC236}">
                <a16:creationId xmlns:a16="http://schemas.microsoft.com/office/drawing/2014/main" id="{0E4D96F4-8401-45B6-87F0-6629915873F8}"/>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41964" t="7320" r="51370" b="83686"/>
          <a:stretch/>
        </p:blipFill>
        <p:spPr bwMode="auto">
          <a:xfrm>
            <a:off x="1915877" y="2470129"/>
            <a:ext cx="216024" cy="4320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adeasy system recombinant">
            <a:extLst>
              <a:ext uri="{FF2B5EF4-FFF2-40B4-BE49-F238E27FC236}">
                <a16:creationId xmlns:a16="http://schemas.microsoft.com/office/drawing/2014/main" id="{C98FAADC-1A61-4932-B67E-6367421ADCC3}"/>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41964" t="7320" r="51370" b="83686"/>
          <a:stretch/>
        </p:blipFill>
        <p:spPr bwMode="auto">
          <a:xfrm>
            <a:off x="2059893" y="1411822"/>
            <a:ext cx="210480" cy="4209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EABB6D1-0ED5-4304-97F5-A4D36D0AC08C}"/>
              </a:ext>
            </a:extLst>
          </p:cNvPr>
          <p:cNvPicPr>
            <a:picLocks noChangeAspect="1"/>
          </p:cNvPicPr>
          <p:nvPr/>
        </p:nvPicPr>
        <p:blipFill>
          <a:blip r:embed="rId4">
            <a:duotone>
              <a:schemeClr val="accent4">
                <a:shade val="45000"/>
                <a:satMod val="135000"/>
              </a:schemeClr>
              <a:prstClr val="white"/>
            </a:duotone>
          </a:blip>
          <a:stretch>
            <a:fillRect/>
          </a:stretch>
        </p:blipFill>
        <p:spPr>
          <a:xfrm>
            <a:off x="2505066" y="2070858"/>
            <a:ext cx="1032960" cy="879115"/>
          </a:xfrm>
          <a:prstGeom prst="rect">
            <a:avLst/>
          </a:prstGeom>
        </p:spPr>
      </p:pic>
      <p:pic>
        <p:nvPicPr>
          <p:cNvPr id="21" name="Picture 20">
            <a:extLst>
              <a:ext uri="{FF2B5EF4-FFF2-40B4-BE49-F238E27FC236}">
                <a16:creationId xmlns:a16="http://schemas.microsoft.com/office/drawing/2014/main" id="{B4630AE8-2FCE-4BF2-97DA-75C3DF6E5406}"/>
              </a:ext>
            </a:extLst>
          </p:cNvPr>
          <p:cNvPicPr>
            <a:picLocks noChangeAspect="1"/>
          </p:cNvPicPr>
          <p:nvPr/>
        </p:nvPicPr>
        <p:blipFill rotWithShape="1">
          <a:blip r:embed="rId4">
            <a:duotone>
              <a:schemeClr val="accent4">
                <a:shade val="45000"/>
                <a:satMod val="135000"/>
              </a:schemeClr>
              <a:prstClr val="white"/>
            </a:duotone>
          </a:blip>
          <a:srcRect r="12985"/>
          <a:stretch/>
        </p:blipFill>
        <p:spPr>
          <a:xfrm>
            <a:off x="1772106" y="3546971"/>
            <a:ext cx="898834" cy="879115"/>
          </a:xfrm>
          <a:prstGeom prst="rect">
            <a:avLst/>
          </a:prstGeom>
        </p:spPr>
      </p:pic>
      <p:pic>
        <p:nvPicPr>
          <p:cNvPr id="22" name="Picture 2" descr="Resultado de imagen para adeasy system recombinant">
            <a:extLst>
              <a:ext uri="{FF2B5EF4-FFF2-40B4-BE49-F238E27FC236}">
                <a16:creationId xmlns:a16="http://schemas.microsoft.com/office/drawing/2014/main" id="{F4236376-666F-4A26-8D7F-37F39A309CAE}"/>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9742" t="25308" r="53591" b="59702"/>
          <a:stretch/>
        </p:blipFill>
        <p:spPr bwMode="auto">
          <a:xfrm>
            <a:off x="2521380" y="3656954"/>
            <a:ext cx="864096" cy="720080"/>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n para adeasy system recombinant">
            <a:extLst>
              <a:ext uri="{FF2B5EF4-FFF2-40B4-BE49-F238E27FC236}">
                <a16:creationId xmlns:a16="http://schemas.microsoft.com/office/drawing/2014/main" id="{1FE12509-EF8B-4BF1-B81D-4C4D553915C5}"/>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41964" t="7320" r="51370" b="83686"/>
          <a:stretch/>
        </p:blipFill>
        <p:spPr bwMode="auto">
          <a:xfrm>
            <a:off x="3097444" y="3976707"/>
            <a:ext cx="216024" cy="4320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Resultado de imagen para adeasy adenoviral vector system">
            <a:extLst>
              <a:ext uri="{FF2B5EF4-FFF2-40B4-BE49-F238E27FC236}">
                <a16:creationId xmlns:a16="http://schemas.microsoft.com/office/drawing/2014/main" id="{F7DEE7A7-827F-4DF6-A718-8B87390C8B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346" t="72287" r="18249" b="22389"/>
          <a:stretch/>
        </p:blipFill>
        <p:spPr bwMode="auto">
          <a:xfrm>
            <a:off x="4039773" y="4944408"/>
            <a:ext cx="292388" cy="28803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502C90EA-137C-4043-AE1B-51FAA1D28113}"/>
              </a:ext>
            </a:extLst>
          </p:cNvPr>
          <p:cNvSpPr/>
          <p:nvPr/>
        </p:nvSpPr>
        <p:spPr>
          <a:xfrm>
            <a:off x="1087445" y="4800851"/>
            <a:ext cx="576064" cy="136039"/>
          </a:xfrm>
          <a:prstGeom prst="rect">
            <a:avLst/>
          </a:prstGeom>
          <a:solidFill>
            <a:srgbClr val="77943B"/>
          </a:solidFill>
          <a:ln>
            <a:solidFill>
              <a:srgbClr val="779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Promotor</a:t>
            </a:r>
            <a:endParaRPr lang="es-EC" sz="700" dirty="0"/>
          </a:p>
        </p:txBody>
      </p:sp>
      <p:sp>
        <p:nvSpPr>
          <p:cNvPr id="27" name="Rectangle 26">
            <a:extLst>
              <a:ext uri="{FF2B5EF4-FFF2-40B4-BE49-F238E27FC236}">
                <a16:creationId xmlns:a16="http://schemas.microsoft.com/office/drawing/2014/main" id="{D2F05FA1-7561-49AF-AD08-346B8E7BAAE1}"/>
              </a:ext>
            </a:extLst>
          </p:cNvPr>
          <p:cNvSpPr/>
          <p:nvPr/>
        </p:nvSpPr>
        <p:spPr>
          <a:xfrm>
            <a:off x="1735517" y="4800851"/>
            <a:ext cx="576064" cy="136039"/>
          </a:xfrm>
          <a:prstGeom prst="rect">
            <a:avLst/>
          </a:prstGeom>
          <a:solidFill>
            <a:srgbClr val="B66D6B"/>
          </a:solidFill>
          <a:ln>
            <a:solidFill>
              <a:srgbClr val="B66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FSHb-ST6</a:t>
            </a:r>
            <a:endParaRPr lang="es-EC" sz="600" dirty="0"/>
          </a:p>
        </p:txBody>
      </p:sp>
      <p:sp>
        <p:nvSpPr>
          <p:cNvPr id="28" name="Rectangle 27">
            <a:extLst>
              <a:ext uri="{FF2B5EF4-FFF2-40B4-BE49-F238E27FC236}">
                <a16:creationId xmlns:a16="http://schemas.microsoft.com/office/drawing/2014/main" id="{0167F1DD-F677-479C-97F3-C058F935F579}"/>
              </a:ext>
            </a:extLst>
          </p:cNvPr>
          <p:cNvSpPr/>
          <p:nvPr/>
        </p:nvSpPr>
        <p:spPr>
          <a:xfrm>
            <a:off x="2419593" y="4808369"/>
            <a:ext cx="467734" cy="128521"/>
          </a:xfrm>
          <a:prstGeom prst="rect">
            <a:avLst/>
          </a:prstGeom>
          <a:solidFill>
            <a:srgbClr val="77943B"/>
          </a:solidFill>
          <a:ln>
            <a:solidFill>
              <a:srgbClr val="779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Poly A</a:t>
            </a:r>
            <a:endParaRPr lang="es-EC" sz="600" dirty="0"/>
          </a:p>
        </p:txBody>
      </p:sp>
      <p:sp>
        <p:nvSpPr>
          <p:cNvPr id="29" name="Rectangle 28">
            <a:extLst>
              <a:ext uri="{FF2B5EF4-FFF2-40B4-BE49-F238E27FC236}">
                <a16:creationId xmlns:a16="http://schemas.microsoft.com/office/drawing/2014/main" id="{19201257-6A4C-4D1F-B57B-0A2A4EE9305C}"/>
              </a:ext>
            </a:extLst>
          </p:cNvPr>
          <p:cNvSpPr/>
          <p:nvPr/>
        </p:nvSpPr>
        <p:spPr>
          <a:xfrm>
            <a:off x="2990453" y="4808369"/>
            <a:ext cx="1193336" cy="136039"/>
          </a:xfrm>
          <a:prstGeom prst="rect">
            <a:avLst/>
          </a:prstGeom>
          <a:solidFill>
            <a:srgbClr val="BFB4CB"/>
          </a:solidFill>
          <a:ln>
            <a:solidFill>
              <a:srgbClr val="BFB4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accent4">
                    <a:lumMod val="50000"/>
                  </a:schemeClr>
                </a:solidFill>
              </a:rPr>
              <a:t>ADN Adenoviral</a:t>
            </a:r>
            <a:endParaRPr lang="es-EC" sz="600" dirty="0">
              <a:solidFill>
                <a:schemeClr val="accent4">
                  <a:lumMod val="50000"/>
                </a:schemeClr>
              </a:solidFill>
            </a:endParaRPr>
          </a:p>
        </p:txBody>
      </p:sp>
      <p:cxnSp>
        <p:nvCxnSpPr>
          <p:cNvPr id="2052" name="Straight Arrow Connector 2051">
            <a:extLst>
              <a:ext uri="{FF2B5EF4-FFF2-40B4-BE49-F238E27FC236}">
                <a16:creationId xmlns:a16="http://schemas.microsoft.com/office/drawing/2014/main" id="{A1FF440E-B83A-4804-AD89-45519F6C76D9}"/>
              </a:ext>
            </a:extLst>
          </p:cNvPr>
          <p:cNvCxnSpPr>
            <a:cxnSpLocks/>
          </p:cNvCxnSpPr>
          <p:nvPr/>
        </p:nvCxnSpPr>
        <p:spPr>
          <a:xfrm>
            <a:off x="1771861" y="1832782"/>
            <a:ext cx="0" cy="2953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54" name="Straight Connector 2053">
            <a:extLst>
              <a:ext uri="{FF2B5EF4-FFF2-40B4-BE49-F238E27FC236}">
                <a16:creationId xmlns:a16="http://schemas.microsoft.com/office/drawing/2014/main" id="{55554541-72A9-4913-A11D-AD79DC9AC185}"/>
              </a:ext>
            </a:extLst>
          </p:cNvPr>
          <p:cNvCxnSpPr>
            <a:stCxn id="12" idx="2"/>
          </p:cNvCxnSpPr>
          <p:nvPr/>
        </p:nvCxnSpPr>
        <p:spPr>
          <a:xfrm>
            <a:off x="1771861" y="2870456"/>
            <a:ext cx="0" cy="200330"/>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9A87F638-B44E-47B0-A766-106B73A1FB76}"/>
              </a:ext>
            </a:extLst>
          </p:cNvPr>
          <p:cNvCxnSpPr>
            <a:cxnSpLocks/>
          </p:cNvCxnSpPr>
          <p:nvPr/>
        </p:nvCxnSpPr>
        <p:spPr>
          <a:xfrm flipH="1">
            <a:off x="3065836" y="2916897"/>
            <a:ext cx="2488" cy="153889"/>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1DB2E464-ADF3-4A58-AC15-3FA2A78D1C5B}"/>
              </a:ext>
            </a:extLst>
          </p:cNvPr>
          <p:cNvCxnSpPr>
            <a:cxnSpLocks/>
          </p:cNvCxnSpPr>
          <p:nvPr/>
        </p:nvCxnSpPr>
        <p:spPr>
          <a:xfrm flipH="1">
            <a:off x="1757008" y="3057785"/>
            <a:ext cx="1308828" cy="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7F605AE0-74A8-40A9-96E0-7980DFCDB2A8}"/>
              </a:ext>
            </a:extLst>
          </p:cNvPr>
          <p:cNvCxnSpPr>
            <a:cxnSpLocks/>
          </p:cNvCxnSpPr>
          <p:nvPr/>
        </p:nvCxnSpPr>
        <p:spPr>
          <a:xfrm>
            <a:off x="2464375" y="3089579"/>
            <a:ext cx="0" cy="400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9677C831-5E48-4D85-8472-5167A94C79B2}"/>
              </a:ext>
            </a:extLst>
          </p:cNvPr>
          <p:cNvCxnSpPr>
            <a:cxnSpLocks/>
          </p:cNvCxnSpPr>
          <p:nvPr/>
        </p:nvCxnSpPr>
        <p:spPr>
          <a:xfrm>
            <a:off x="2670940" y="4408755"/>
            <a:ext cx="0" cy="2953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85535713-2EA1-457D-BA66-8CDD35EC7C7F}"/>
              </a:ext>
            </a:extLst>
          </p:cNvPr>
          <p:cNvCxnSpPr>
            <a:cxnSpLocks/>
          </p:cNvCxnSpPr>
          <p:nvPr/>
        </p:nvCxnSpPr>
        <p:spPr>
          <a:xfrm>
            <a:off x="2688525" y="5002001"/>
            <a:ext cx="13896" cy="3837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3" name="Picture 52">
            <a:extLst>
              <a:ext uri="{FF2B5EF4-FFF2-40B4-BE49-F238E27FC236}">
                <a16:creationId xmlns:a16="http://schemas.microsoft.com/office/drawing/2014/main" id="{EE3AFDB2-AD70-453D-87E8-92776CC47BEB}"/>
              </a:ext>
            </a:extLst>
          </p:cNvPr>
          <p:cNvPicPr>
            <a:picLocks noChangeAspect="1"/>
          </p:cNvPicPr>
          <p:nvPr/>
        </p:nvPicPr>
        <p:blipFill rotWithShape="1">
          <a:blip r:embed="rId6"/>
          <a:srcRect l="5210" r="66639" b="57937"/>
          <a:stretch/>
        </p:blipFill>
        <p:spPr>
          <a:xfrm>
            <a:off x="1800959" y="5019975"/>
            <a:ext cx="543840" cy="440587"/>
          </a:xfrm>
          <a:prstGeom prst="rect">
            <a:avLst/>
          </a:prstGeom>
        </p:spPr>
      </p:pic>
      <p:pic>
        <p:nvPicPr>
          <p:cNvPr id="2061" name="Picture 2060">
            <a:extLst>
              <a:ext uri="{FF2B5EF4-FFF2-40B4-BE49-F238E27FC236}">
                <a16:creationId xmlns:a16="http://schemas.microsoft.com/office/drawing/2014/main" id="{4F4C2B65-58A8-4EDF-B312-9A047640C6C3}"/>
              </a:ext>
            </a:extLst>
          </p:cNvPr>
          <p:cNvPicPr>
            <a:picLocks noChangeAspect="1"/>
          </p:cNvPicPr>
          <p:nvPr/>
        </p:nvPicPr>
        <p:blipFill>
          <a:blip r:embed="rId7"/>
          <a:stretch>
            <a:fillRect/>
          </a:stretch>
        </p:blipFill>
        <p:spPr>
          <a:xfrm>
            <a:off x="2437911" y="5385777"/>
            <a:ext cx="898832" cy="699659"/>
          </a:xfrm>
          <a:prstGeom prst="rect">
            <a:avLst/>
          </a:prstGeom>
        </p:spPr>
      </p:pic>
      <p:pic>
        <p:nvPicPr>
          <p:cNvPr id="2065" name="Picture 2064">
            <a:extLst>
              <a:ext uri="{FF2B5EF4-FFF2-40B4-BE49-F238E27FC236}">
                <a16:creationId xmlns:a16="http://schemas.microsoft.com/office/drawing/2014/main" id="{30CC05AB-17E2-4E62-8D4F-34A7DA22AE2C}"/>
              </a:ext>
            </a:extLst>
          </p:cNvPr>
          <p:cNvPicPr>
            <a:picLocks noChangeAspect="1"/>
          </p:cNvPicPr>
          <p:nvPr/>
        </p:nvPicPr>
        <p:blipFill>
          <a:blip r:embed="rId8"/>
          <a:stretch>
            <a:fillRect/>
          </a:stretch>
        </p:blipFill>
        <p:spPr>
          <a:xfrm>
            <a:off x="755576" y="586696"/>
            <a:ext cx="3893689" cy="5587412"/>
          </a:xfrm>
          <a:prstGeom prst="rect">
            <a:avLst/>
          </a:prstGeom>
        </p:spPr>
      </p:pic>
      <p:pic>
        <p:nvPicPr>
          <p:cNvPr id="63" name="Picture 6" descr="Resultado de imagen para adeasy adenoviral vector system">
            <a:extLst>
              <a:ext uri="{FF2B5EF4-FFF2-40B4-BE49-F238E27FC236}">
                <a16:creationId xmlns:a16="http://schemas.microsoft.com/office/drawing/2014/main" id="{5AA96DC0-8DDC-42E8-AC2F-A3F7142327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858" t="43012" r="43610" b="51206"/>
          <a:stretch/>
        </p:blipFill>
        <p:spPr bwMode="auto">
          <a:xfrm>
            <a:off x="2841932" y="2170684"/>
            <a:ext cx="696094" cy="27692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Resultado de imagen para adeasy adenoviral vector system">
            <a:extLst>
              <a:ext uri="{FF2B5EF4-FFF2-40B4-BE49-F238E27FC236}">
                <a16:creationId xmlns:a16="http://schemas.microsoft.com/office/drawing/2014/main" id="{6D335563-5C91-44BB-A00B-6580863DAF2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858" t="43012" r="43610" b="51206"/>
          <a:stretch/>
        </p:blipFill>
        <p:spPr bwMode="auto">
          <a:xfrm>
            <a:off x="2046855" y="3768921"/>
            <a:ext cx="696094" cy="276927"/>
          </a:xfrm>
          <a:prstGeom prst="rect">
            <a:avLst/>
          </a:prstGeom>
          <a:noFill/>
          <a:extLst>
            <a:ext uri="{909E8E84-426E-40DD-AFC4-6F175D3DCCD1}">
              <a14:hiddenFill xmlns:a14="http://schemas.microsoft.com/office/drawing/2010/main">
                <a:solidFill>
                  <a:srgbClr val="FFFFFF"/>
                </a:solidFill>
              </a14:hiddenFill>
            </a:ext>
          </a:extLst>
        </p:spPr>
      </p:pic>
      <p:sp>
        <p:nvSpPr>
          <p:cNvPr id="2066" name="Rectangle: Rounded Corners 2065">
            <a:extLst>
              <a:ext uri="{FF2B5EF4-FFF2-40B4-BE49-F238E27FC236}">
                <a16:creationId xmlns:a16="http://schemas.microsoft.com/office/drawing/2014/main" id="{6735EF83-7835-4B81-BB86-EEC00FC53E93}"/>
              </a:ext>
            </a:extLst>
          </p:cNvPr>
          <p:cNvSpPr/>
          <p:nvPr/>
        </p:nvSpPr>
        <p:spPr>
          <a:xfrm>
            <a:off x="831459" y="1094228"/>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1</a:t>
            </a:r>
            <a:endParaRPr lang="es-EC" dirty="0"/>
          </a:p>
        </p:txBody>
      </p:sp>
      <p:sp>
        <p:nvSpPr>
          <p:cNvPr id="68" name="Rectangle: Rounded Corners 67">
            <a:extLst>
              <a:ext uri="{FF2B5EF4-FFF2-40B4-BE49-F238E27FC236}">
                <a16:creationId xmlns:a16="http://schemas.microsoft.com/office/drawing/2014/main" id="{938AE169-6C1B-45D1-80D6-A4EC4B9417B9}"/>
              </a:ext>
            </a:extLst>
          </p:cNvPr>
          <p:cNvSpPr/>
          <p:nvPr/>
        </p:nvSpPr>
        <p:spPr>
          <a:xfrm>
            <a:off x="827890" y="3740229"/>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2</a:t>
            </a:r>
            <a:endParaRPr lang="es-EC" dirty="0"/>
          </a:p>
        </p:txBody>
      </p:sp>
      <p:sp>
        <p:nvSpPr>
          <p:cNvPr id="69" name="Rectangle: Rounded Corners 68">
            <a:extLst>
              <a:ext uri="{FF2B5EF4-FFF2-40B4-BE49-F238E27FC236}">
                <a16:creationId xmlns:a16="http://schemas.microsoft.com/office/drawing/2014/main" id="{2395329B-0444-4B6D-8179-7C75D3F26A94}"/>
              </a:ext>
            </a:extLst>
          </p:cNvPr>
          <p:cNvSpPr/>
          <p:nvPr/>
        </p:nvSpPr>
        <p:spPr>
          <a:xfrm>
            <a:off x="835136" y="5470646"/>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3</a:t>
            </a:r>
            <a:endParaRPr lang="es-EC" dirty="0"/>
          </a:p>
        </p:txBody>
      </p:sp>
      <p:sp>
        <p:nvSpPr>
          <p:cNvPr id="71" name="Rectangle 70">
            <a:extLst>
              <a:ext uri="{FF2B5EF4-FFF2-40B4-BE49-F238E27FC236}">
                <a16:creationId xmlns:a16="http://schemas.microsoft.com/office/drawing/2014/main" id="{B6056FD1-449A-4882-B7A1-590AC95B46B4}"/>
              </a:ext>
            </a:extLst>
          </p:cNvPr>
          <p:cNvSpPr/>
          <p:nvPr/>
        </p:nvSpPr>
        <p:spPr>
          <a:xfrm>
            <a:off x="6228184" y="3768921"/>
            <a:ext cx="617477" cy="369332"/>
          </a:xfrm>
          <a:prstGeom prst="rect">
            <a:avLst/>
          </a:prstGeom>
          <a:noFill/>
          <a:ln>
            <a:solidFill>
              <a:srgbClr val="BFB4C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it-IT" b="1" dirty="0">
                <a:solidFill>
                  <a:srgbClr val="000000"/>
                </a:solidFill>
                <a:latin typeface="Calibri" panose="020F0502020204030204" pitchFamily="34" charset="0"/>
                <a:cs typeface="Calibri" panose="020F0502020204030204" pitchFamily="34" charset="0"/>
              </a:rPr>
              <a:t>Ad5 </a:t>
            </a:r>
            <a:endParaRPr lang="es-EC" b="1" dirty="0">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C6C1AF4A-7CE3-46B8-863A-998498C3481F}"/>
              </a:ext>
            </a:extLst>
          </p:cNvPr>
          <p:cNvSpPr/>
          <p:nvPr/>
        </p:nvSpPr>
        <p:spPr>
          <a:xfrm>
            <a:off x="3739971" y="3787648"/>
            <a:ext cx="2361800"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recombinantes</a:t>
            </a:r>
            <a:endParaRPr lang="es-EC" sz="1600" b="1" dirty="0">
              <a:solidFill>
                <a:srgbClr val="77943B"/>
              </a:solidFill>
            </a:endParaRPr>
          </a:p>
        </p:txBody>
      </p:sp>
      <p:sp>
        <p:nvSpPr>
          <p:cNvPr id="74" name="Rectangle 73">
            <a:extLst>
              <a:ext uri="{FF2B5EF4-FFF2-40B4-BE49-F238E27FC236}">
                <a16:creationId xmlns:a16="http://schemas.microsoft.com/office/drawing/2014/main" id="{F36CFBA9-3359-47F0-8B13-4FC5605DE851}"/>
              </a:ext>
            </a:extLst>
          </p:cNvPr>
          <p:cNvSpPr/>
          <p:nvPr/>
        </p:nvSpPr>
        <p:spPr>
          <a:xfrm>
            <a:off x="3943553" y="5505727"/>
            <a:ext cx="2473434"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Adenovirus recombinantes</a:t>
            </a:r>
            <a:endParaRPr lang="es-EC" sz="1600" b="1" dirty="0">
              <a:solidFill>
                <a:srgbClr val="77943B"/>
              </a:solidFill>
            </a:endParaRPr>
          </a:p>
        </p:txBody>
      </p:sp>
      <p:sp>
        <p:nvSpPr>
          <p:cNvPr id="7" name="Rectangle 6">
            <a:extLst>
              <a:ext uri="{FF2B5EF4-FFF2-40B4-BE49-F238E27FC236}">
                <a16:creationId xmlns:a16="http://schemas.microsoft.com/office/drawing/2014/main" id="{31FE2CE8-F104-4F92-B717-11D211C5DACC}"/>
              </a:ext>
            </a:extLst>
          </p:cNvPr>
          <p:cNvSpPr/>
          <p:nvPr/>
        </p:nvSpPr>
        <p:spPr>
          <a:xfrm>
            <a:off x="3379236" y="1025021"/>
            <a:ext cx="246657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transportadores</a:t>
            </a:r>
            <a:endParaRPr lang="es-EC" sz="1600" b="1" dirty="0">
              <a:solidFill>
                <a:srgbClr val="77943B"/>
              </a:solidFill>
            </a:endParaRPr>
          </a:p>
        </p:txBody>
      </p:sp>
      <p:sp>
        <p:nvSpPr>
          <p:cNvPr id="76" name="1 Título">
            <a:extLst>
              <a:ext uri="{FF2B5EF4-FFF2-40B4-BE49-F238E27FC236}">
                <a16:creationId xmlns:a16="http://schemas.microsoft.com/office/drawing/2014/main" id="{DCD46409-A6E5-4476-A6FF-1CF41F30E6E0}"/>
              </a:ext>
            </a:extLst>
          </p:cNvPr>
          <p:cNvSpPr txBox="1">
            <a:spLocks/>
          </p:cNvSpPr>
          <p:nvPr/>
        </p:nvSpPr>
        <p:spPr>
          <a:xfrm>
            <a:off x="7092280" y="13930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DBFF2D5-371F-4FEE-89FB-0227216746EC}"/>
              </a:ext>
            </a:extLst>
          </p:cNvPr>
          <p:cNvPicPr>
            <a:picLocks noChangeAspect="1"/>
          </p:cNvPicPr>
          <p:nvPr/>
        </p:nvPicPr>
        <p:blipFill>
          <a:blip r:embed="rId9"/>
          <a:stretch>
            <a:fillRect/>
          </a:stretch>
        </p:blipFill>
        <p:spPr>
          <a:xfrm>
            <a:off x="2540992" y="764704"/>
            <a:ext cx="491602" cy="339036"/>
          </a:xfrm>
          <a:prstGeom prst="rect">
            <a:avLst/>
          </a:prstGeom>
        </p:spPr>
      </p:pic>
      <p:pic>
        <p:nvPicPr>
          <p:cNvPr id="3" name="Picture 2">
            <a:extLst>
              <a:ext uri="{FF2B5EF4-FFF2-40B4-BE49-F238E27FC236}">
                <a16:creationId xmlns:a16="http://schemas.microsoft.com/office/drawing/2014/main" id="{2ED777EB-1AB3-4C8C-BDF2-167F46F7AF79}"/>
              </a:ext>
            </a:extLst>
          </p:cNvPr>
          <p:cNvPicPr>
            <a:picLocks noChangeAspect="1"/>
          </p:cNvPicPr>
          <p:nvPr/>
        </p:nvPicPr>
        <p:blipFill>
          <a:blip r:embed="rId10"/>
          <a:stretch>
            <a:fillRect/>
          </a:stretch>
        </p:blipFill>
        <p:spPr>
          <a:xfrm>
            <a:off x="6648430" y="5019975"/>
            <a:ext cx="1935855" cy="1717652"/>
          </a:xfrm>
          <a:prstGeom prst="rect">
            <a:avLst/>
          </a:prstGeom>
        </p:spPr>
      </p:pic>
      <p:pic>
        <p:nvPicPr>
          <p:cNvPr id="4" name="Picture 3">
            <a:extLst>
              <a:ext uri="{FF2B5EF4-FFF2-40B4-BE49-F238E27FC236}">
                <a16:creationId xmlns:a16="http://schemas.microsoft.com/office/drawing/2014/main" id="{10F390E9-3DF3-4EE3-B8FF-63AAD734A413}"/>
              </a:ext>
            </a:extLst>
          </p:cNvPr>
          <p:cNvPicPr>
            <a:picLocks noChangeAspect="1"/>
          </p:cNvPicPr>
          <p:nvPr/>
        </p:nvPicPr>
        <p:blipFill>
          <a:blip r:embed="rId11"/>
          <a:stretch>
            <a:fillRect/>
          </a:stretch>
        </p:blipFill>
        <p:spPr>
          <a:xfrm>
            <a:off x="8578736" y="4811752"/>
            <a:ext cx="457760" cy="1884206"/>
          </a:xfrm>
          <a:prstGeom prst="rect">
            <a:avLst/>
          </a:prstGeom>
        </p:spPr>
      </p:pic>
      <p:sp>
        <p:nvSpPr>
          <p:cNvPr id="35" name="Rectangle 34">
            <a:extLst>
              <a:ext uri="{FF2B5EF4-FFF2-40B4-BE49-F238E27FC236}">
                <a16:creationId xmlns:a16="http://schemas.microsoft.com/office/drawing/2014/main" id="{3BA37554-13E8-4AF0-9012-B62D953D65B5}"/>
              </a:ext>
            </a:extLst>
          </p:cNvPr>
          <p:cNvSpPr/>
          <p:nvPr/>
        </p:nvSpPr>
        <p:spPr>
          <a:xfrm>
            <a:off x="784847" y="383389"/>
            <a:ext cx="5018736" cy="3093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C" sz="1400" dirty="0" err="1">
                <a:latin typeface="Calibri" panose="020F0502020204030204" pitchFamily="34" charset="0"/>
                <a:ea typeface="Calibri" panose="020F0502020204030204" pitchFamily="34" charset="0"/>
                <a:cs typeface="Calibri" panose="020F0502020204030204" pitchFamily="34" charset="0"/>
              </a:rPr>
              <a:t>AdEasy</a:t>
            </a:r>
            <a:r>
              <a:rPr lang="es-EC" sz="1400" baseline="30000" dirty="0" err="1">
                <a:latin typeface="Calibri" panose="020F0502020204030204" pitchFamily="34" charset="0"/>
                <a:ea typeface="Calibri" panose="020F0502020204030204" pitchFamily="34" charset="0"/>
                <a:cs typeface="Calibri" panose="020F0502020204030204" pitchFamily="34" charset="0"/>
              </a:rPr>
              <a:t>TM</a:t>
            </a:r>
            <a:r>
              <a:rPr lang="es-EC" sz="1400" dirty="0">
                <a:latin typeface="Calibri" panose="020F0502020204030204" pitchFamily="34" charset="0"/>
                <a:ea typeface="Calibri" panose="020F0502020204030204" pitchFamily="34" charset="0"/>
                <a:cs typeface="Calibri" panose="020F0502020204030204" pitchFamily="34" charset="0"/>
              </a:rPr>
              <a:t>-Vector </a:t>
            </a:r>
            <a:r>
              <a:rPr lang="es-EC" sz="1400" dirty="0" err="1">
                <a:latin typeface="Calibri" panose="020F0502020204030204" pitchFamily="34" charset="0"/>
                <a:ea typeface="Calibri" panose="020F0502020204030204" pitchFamily="34" charset="0"/>
                <a:cs typeface="Calibri" panose="020F0502020204030204" pitchFamily="34" charset="0"/>
              </a:rPr>
              <a:t>System</a:t>
            </a:r>
            <a:r>
              <a:rPr lang="es-EC" sz="1400" dirty="0">
                <a:latin typeface="Calibri" panose="020F0502020204030204" pitchFamily="34" charset="0"/>
                <a:ea typeface="Calibri" panose="020F0502020204030204" pitchFamily="34" charset="0"/>
                <a:cs typeface="Calibri" panose="020F0502020204030204" pitchFamily="34" charset="0"/>
              </a:rPr>
              <a:t>, Quantum </a:t>
            </a:r>
            <a:r>
              <a:rPr lang="es-EC" sz="1400" dirty="0" err="1">
                <a:latin typeface="Calibri" panose="020F0502020204030204" pitchFamily="34" charset="0"/>
                <a:ea typeface="Calibri" panose="020F0502020204030204" pitchFamily="34" charset="0"/>
                <a:cs typeface="Calibri" panose="020F0502020204030204" pitchFamily="34" charset="0"/>
              </a:rPr>
              <a:t>Biotechnologies</a:t>
            </a:r>
            <a:r>
              <a:rPr lang="es-EC" sz="1400" dirty="0">
                <a:latin typeface="Calibri" panose="020F0502020204030204" pitchFamily="34" charset="0"/>
                <a:ea typeface="Calibri" panose="020F0502020204030204" pitchFamily="34" charset="0"/>
                <a:cs typeface="Calibri" panose="020F0502020204030204" pitchFamily="34" charset="0"/>
              </a:rPr>
              <a:t>, Carlsbad, CA</a:t>
            </a:r>
            <a:endParaRPr lang="es-EC" sz="1400" dirty="0">
              <a:latin typeface="Calibri" panose="020F0502020204030204" pitchFamily="34" charset="0"/>
              <a:cs typeface="Calibri" panose="020F0502020204030204" pitchFamily="34" charset="0"/>
            </a:endParaRPr>
          </a:p>
        </p:txBody>
      </p:sp>
      <p:sp>
        <p:nvSpPr>
          <p:cNvPr id="9" name="Arrow: Curved Left 8">
            <a:extLst>
              <a:ext uri="{FF2B5EF4-FFF2-40B4-BE49-F238E27FC236}">
                <a16:creationId xmlns:a16="http://schemas.microsoft.com/office/drawing/2014/main" id="{10C245C6-2199-46EB-8EEC-D3D21035BD40}"/>
              </a:ext>
            </a:extLst>
          </p:cNvPr>
          <p:cNvSpPr/>
          <p:nvPr/>
        </p:nvSpPr>
        <p:spPr>
          <a:xfrm>
            <a:off x="6156176" y="1268760"/>
            <a:ext cx="492254" cy="2278211"/>
          </a:xfrm>
          <a:prstGeom prst="curved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76434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Título">
            <a:extLst>
              <a:ext uri="{FF2B5EF4-FFF2-40B4-BE49-F238E27FC236}">
                <a16:creationId xmlns:a16="http://schemas.microsoft.com/office/drawing/2014/main" id="{87121391-F532-44CC-9C7D-2C5E49708C31}"/>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57D4FE8-DF04-48BB-BE14-0D50B5079453}"/>
              </a:ext>
            </a:extLst>
          </p:cNvPr>
          <p:cNvSpPr/>
          <p:nvPr/>
        </p:nvSpPr>
        <p:spPr>
          <a:xfrm>
            <a:off x="251520" y="692696"/>
            <a:ext cx="6768752" cy="338554"/>
          </a:xfrm>
          <a:prstGeom prst="rect">
            <a:avLst/>
          </a:prstGeom>
        </p:spPr>
        <p:txBody>
          <a:bodyPr wrap="square">
            <a:spAutoFit/>
          </a:bodyPr>
          <a:lstStyle/>
          <a:p>
            <a:pPr marL="742950" lvl="1" indent="-285750" algn="just">
              <a:spcBef>
                <a:spcPts val="1000"/>
              </a:spcBef>
              <a:spcAft>
                <a:spcPts val="0"/>
              </a:spcAft>
              <a:buFont typeface="+mj-lt"/>
              <a:buAutoNum type="arabicPeriod"/>
            </a:pPr>
            <a:r>
              <a:rPr lang="es-EC" sz="1600" b="1" dirty="0">
                <a:latin typeface="Calibri" panose="020F0502020204030204" pitchFamily="34" charset="0"/>
                <a:ea typeface="Times New Roman" panose="02020603050405020304" pitchFamily="18" charset="0"/>
                <a:cs typeface="Calibri" panose="020F0502020204030204" pitchFamily="34" charset="0"/>
              </a:rPr>
              <a:t>Construcción del plásmido transportador pAdTrack FSHb-ST6</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Date Placeholder 1">
            <a:extLst>
              <a:ext uri="{FF2B5EF4-FFF2-40B4-BE49-F238E27FC236}">
                <a16:creationId xmlns:a16="http://schemas.microsoft.com/office/drawing/2014/main" id="{A3D2F21B-7760-47C8-B384-35E4B935C356}"/>
              </a:ext>
            </a:extLst>
          </p:cNvPr>
          <p:cNvSpPr>
            <a:spLocks noGrp="1"/>
          </p:cNvSpPr>
          <p:nvPr>
            <p:ph type="dt" sz="half" idx="10"/>
          </p:nvPr>
        </p:nvSpPr>
        <p:spPr/>
        <p:txBody>
          <a:bodyPr/>
          <a:lstStyle/>
          <a:p>
            <a:r>
              <a:rPr lang="es-EC" b="1"/>
              <a:t>FECHA ÚLTIMA REVISIÓN: 13/12/11</a:t>
            </a:r>
            <a:endParaRPr lang="es-EC" dirty="0"/>
          </a:p>
        </p:txBody>
      </p:sp>
      <p:sp>
        <p:nvSpPr>
          <p:cNvPr id="3" name="Slide Number Placeholder 2">
            <a:extLst>
              <a:ext uri="{FF2B5EF4-FFF2-40B4-BE49-F238E27FC236}">
                <a16:creationId xmlns:a16="http://schemas.microsoft.com/office/drawing/2014/main" id="{D19F0917-2B2E-480E-B4A6-A29385A53881}"/>
              </a:ext>
            </a:extLst>
          </p:cNvPr>
          <p:cNvSpPr>
            <a:spLocks noGrp="1"/>
          </p:cNvSpPr>
          <p:nvPr>
            <p:ph type="sldNum" sz="quarter" idx="11"/>
          </p:nvPr>
        </p:nvSpPr>
        <p:spPr/>
        <p:txBody>
          <a:bodyPr/>
          <a:lstStyle/>
          <a:p>
            <a:r>
              <a:rPr lang="es-EC" b="1"/>
              <a:t>VERSIÓN: </a:t>
            </a:r>
            <a:r>
              <a:rPr lang="es-EC"/>
              <a:t>1.0</a:t>
            </a:r>
            <a:endParaRPr lang="es-EC" dirty="0"/>
          </a:p>
        </p:txBody>
      </p:sp>
      <p:pic>
        <p:nvPicPr>
          <p:cNvPr id="9" name="Picture 8">
            <a:extLst>
              <a:ext uri="{FF2B5EF4-FFF2-40B4-BE49-F238E27FC236}">
                <a16:creationId xmlns:a16="http://schemas.microsoft.com/office/drawing/2014/main" id="{F755DA87-81DA-467A-B54F-1F88E37D3A7A}"/>
              </a:ext>
            </a:extLst>
          </p:cNvPr>
          <p:cNvPicPr/>
          <p:nvPr/>
        </p:nvPicPr>
        <p:blipFill>
          <a:blip r:embed="rId3"/>
          <a:stretch>
            <a:fillRect/>
          </a:stretch>
        </p:blipFill>
        <p:spPr>
          <a:xfrm>
            <a:off x="373387" y="1180083"/>
            <a:ext cx="6466515" cy="4756366"/>
          </a:xfrm>
          <a:prstGeom prst="rect">
            <a:avLst/>
          </a:prstGeom>
        </p:spPr>
      </p:pic>
      <p:graphicFrame>
        <p:nvGraphicFramePr>
          <p:cNvPr id="7" name="Diagram 6">
            <a:extLst>
              <a:ext uri="{FF2B5EF4-FFF2-40B4-BE49-F238E27FC236}">
                <a16:creationId xmlns:a16="http://schemas.microsoft.com/office/drawing/2014/main" id="{1A54AA28-7AFA-423F-9152-CA61A9C88830}"/>
              </a:ext>
            </a:extLst>
          </p:cNvPr>
          <p:cNvGraphicFramePr/>
          <p:nvPr>
            <p:extLst>
              <p:ext uri="{D42A27DB-BD31-4B8C-83A1-F6EECF244321}">
                <p14:modId xmlns:p14="http://schemas.microsoft.com/office/powerpoint/2010/main" val="2044939923"/>
              </p:ext>
            </p:extLst>
          </p:nvPr>
        </p:nvGraphicFramePr>
        <p:xfrm>
          <a:off x="6935838" y="1736376"/>
          <a:ext cx="1733764" cy="3102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468F8543-B1E1-4A20-8E1F-DEB8BA026EA7}"/>
              </a:ext>
            </a:extLst>
          </p:cNvPr>
          <p:cNvSpPr/>
          <p:nvPr/>
        </p:nvSpPr>
        <p:spPr>
          <a:xfrm>
            <a:off x="8400292" y="1869589"/>
            <a:ext cx="786516" cy="618631"/>
          </a:xfrm>
          <a:prstGeom prst="rect">
            <a:avLst/>
          </a:prstGeom>
        </p:spPr>
        <p:txBody>
          <a:bodyPr wrap="square">
            <a:spAutoFit/>
          </a:bodyPr>
          <a:lstStyle/>
          <a:p>
            <a:pPr marL="114300" lvl="1" indent="-114300" defTabSz="533400">
              <a:lnSpc>
                <a:spcPct val="90000"/>
              </a:lnSpc>
              <a:spcBef>
                <a:spcPct val="0"/>
              </a:spcBef>
              <a:spcAft>
                <a:spcPct val="15000"/>
              </a:spcAft>
              <a:buChar char="•"/>
            </a:pPr>
            <a:r>
              <a:rPr lang="es-EC" sz="1200" dirty="0"/>
              <a:t>20 µg </a:t>
            </a:r>
          </a:p>
          <a:p>
            <a:pPr marL="114300" lvl="1" indent="-114300" defTabSz="533400">
              <a:lnSpc>
                <a:spcPct val="90000"/>
              </a:lnSpc>
              <a:spcBef>
                <a:spcPct val="0"/>
              </a:spcBef>
              <a:spcAft>
                <a:spcPct val="15000"/>
              </a:spcAft>
              <a:buChar char="•"/>
            </a:pPr>
            <a:r>
              <a:rPr lang="es-EC" sz="1200" dirty="0"/>
              <a:t>37 °C</a:t>
            </a:r>
            <a:r>
              <a:rPr lang="en-US" sz="1200" dirty="0"/>
              <a:t>/</a:t>
            </a:r>
            <a:r>
              <a:rPr lang="es-EC" sz="1200" dirty="0"/>
              <a:t> 1,5 h</a:t>
            </a:r>
          </a:p>
        </p:txBody>
      </p:sp>
      <p:sp>
        <p:nvSpPr>
          <p:cNvPr id="4" name="Rectangle 3">
            <a:extLst>
              <a:ext uri="{FF2B5EF4-FFF2-40B4-BE49-F238E27FC236}">
                <a16:creationId xmlns:a16="http://schemas.microsoft.com/office/drawing/2014/main" id="{84EFB29B-BE68-45E5-A6C2-82F2DC392930}"/>
              </a:ext>
            </a:extLst>
          </p:cNvPr>
          <p:cNvSpPr/>
          <p:nvPr/>
        </p:nvSpPr>
        <p:spPr>
          <a:xfrm>
            <a:off x="6872345" y="4970165"/>
            <a:ext cx="2430016" cy="422423"/>
          </a:xfrm>
          <a:prstGeom prst="rect">
            <a:avLst/>
          </a:prstGeom>
        </p:spPr>
        <p:txBody>
          <a:bodyPr wrap="square">
            <a:spAutoFit/>
          </a:bodyPr>
          <a:lstStyle/>
          <a:p>
            <a:pPr marL="57150" lvl="1" indent="-57150" defTabSz="466725">
              <a:lnSpc>
                <a:spcPct val="90000"/>
              </a:lnSpc>
              <a:spcBef>
                <a:spcPct val="0"/>
              </a:spcBef>
              <a:spcAft>
                <a:spcPct val="15000"/>
              </a:spcAft>
              <a:buChar char="•"/>
            </a:pPr>
            <a:r>
              <a:rPr lang="es-EC" sz="1100" dirty="0"/>
              <a:t>4 ug pAdTrack CMV (9044 bp)</a:t>
            </a:r>
          </a:p>
          <a:p>
            <a:pPr marL="57150" lvl="1" indent="-57150" defTabSz="466725">
              <a:lnSpc>
                <a:spcPct val="90000"/>
              </a:lnSpc>
              <a:spcBef>
                <a:spcPct val="0"/>
              </a:spcBef>
              <a:spcAft>
                <a:spcPct val="15000"/>
              </a:spcAft>
              <a:buChar char="•"/>
            </a:pPr>
            <a:r>
              <a:rPr lang="es-EC" sz="1100" dirty="0"/>
              <a:t>2,5 ug FSHb-ST6 </a:t>
            </a:r>
            <a:endParaRPr lang="es-EC" sz="1600" dirty="0"/>
          </a:p>
        </p:txBody>
      </p:sp>
      <p:sp>
        <p:nvSpPr>
          <p:cNvPr id="5" name="Rectangle 4">
            <a:extLst>
              <a:ext uri="{FF2B5EF4-FFF2-40B4-BE49-F238E27FC236}">
                <a16:creationId xmlns:a16="http://schemas.microsoft.com/office/drawing/2014/main" id="{DD3B8B97-55AB-4911-868B-6413FF6862AA}"/>
              </a:ext>
            </a:extLst>
          </p:cNvPr>
          <p:cNvSpPr/>
          <p:nvPr/>
        </p:nvSpPr>
        <p:spPr>
          <a:xfrm>
            <a:off x="6839902" y="5404939"/>
            <a:ext cx="2286575" cy="424732"/>
          </a:xfrm>
          <a:prstGeom prst="rect">
            <a:avLst/>
          </a:prstGeom>
        </p:spPr>
        <p:txBody>
          <a:bodyPr wrap="square">
            <a:spAutoFit/>
          </a:bodyPr>
          <a:lstStyle/>
          <a:p>
            <a:pPr marL="57150" lvl="1" indent="-57150" algn="ctr" defTabSz="466725">
              <a:lnSpc>
                <a:spcPct val="90000"/>
              </a:lnSpc>
              <a:spcBef>
                <a:spcPct val="0"/>
              </a:spcBef>
              <a:spcAft>
                <a:spcPct val="15000"/>
              </a:spcAft>
              <a:buChar char="•"/>
            </a:pPr>
            <a:r>
              <a:rPr lang="es-EC" sz="1200" b="1" dirty="0">
                <a:latin typeface="Calibri" panose="020F0502020204030204" pitchFamily="34" charset="0"/>
                <a:ea typeface="Calibri" panose="020F0502020204030204" pitchFamily="34" charset="0"/>
                <a:cs typeface="Calibri" panose="020F0502020204030204" pitchFamily="34" charset="0"/>
              </a:rPr>
              <a:t>T4 DNA Ligasa de New England BioLabs</a:t>
            </a:r>
            <a:r>
              <a:rPr lang="es-EC" sz="1200" b="1" baseline="30000" dirty="0">
                <a:latin typeface="Calibri" panose="020F0502020204030204" pitchFamily="34" charset="0"/>
                <a:ea typeface="Calibri" panose="020F0502020204030204" pitchFamily="34" charset="0"/>
                <a:cs typeface="Calibri" panose="020F0502020204030204" pitchFamily="34" charset="0"/>
              </a:rPr>
              <a:t>®</a:t>
            </a:r>
            <a:r>
              <a:rPr lang="es-EC" sz="1200" b="1" dirty="0">
                <a:latin typeface="Calibri" panose="020F0502020204030204" pitchFamily="34" charset="0"/>
                <a:cs typeface="Calibri" panose="020F0502020204030204" pitchFamily="34" charset="0"/>
              </a:rPr>
              <a:t> </a:t>
            </a:r>
          </a:p>
        </p:txBody>
      </p:sp>
      <p:sp>
        <p:nvSpPr>
          <p:cNvPr id="6" name="Rectangle 5">
            <a:extLst>
              <a:ext uri="{FF2B5EF4-FFF2-40B4-BE49-F238E27FC236}">
                <a16:creationId xmlns:a16="http://schemas.microsoft.com/office/drawing/2014/main" id="{A883826D-CF77-4081-B088-99890BC983D9}"/>
              </a:ext>
            </a:extLst>
          </p:cNvPr>
          <p:cNvSpPr/>
          <p:nvPr/>
        </p:nvSpPr>
        <p:spPr>
          <a:xfrm>
            <a:off x="4427984" y="5888305"/>
            <a:ext cx="2277996" cy="276999"/>
          </a:xfrm>
          <a:prstGeom prst="rect">
            <a:avLst/>
          </a:prstGeom>
        </p:spPr>
        <p:txBody>
          <a:bodyPr wrap="none">
            <a:spAutoFit/>
          </a:bodyPr>
          <a:lstStyle/>
          <a:p>
            <a:r>
              <a:rPr lang="es-EC" sz="1200" i="1" dirty="0"/>
              <a:t>Realizado por: Valeria Bautista</a:t>
            </a:r>
          </a:p>
        </p:txBody>
      </p:sp>
    </p:spTree>
    <p:extLst>
      <p:ext uri="{BB962C8B-B14F-4D97-AF65-F5344CB8AC3E}">
        <p14:creationId xmlns:p14="http://schemas.microsoft.com/office/powerpoint/2010/main" val="27060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Título">
            <a:extLst>
              <a:ext uri="{FF2B5EF4-FFF2-40B4-BE49-F238E27FC236}">
                <a16:creationId xmlns:a16="http://schemas.microsoft.com/office/drawing/2014/main" id="{87121391-F532-44CC-9C7D-2C5E49708C31}"/>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511C903-4535-453A-8FC0-A8903C22F660}"/>
              </a:ext>
            </a:extLst>
          </p:cNvPr>
          <p:cNvSpPr/>
          <p:nvPr/>
        </p:nvSpPr>
        <p:spPr>
          <a:xfrm>
            <a:off x="251520" y="692696"/>
            <a:ext cx="6768752"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2.   Construcción del plásmido transportador pAdTrack FSHb</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08C53AC9-3B75-4031-96D2-F645C6F8FFD4}"/>
              </a:ext>
            </a:extLst>
          </p:cNvPr>
          <p:cNvPicPr>
            <a:picLocks noChangeAspect="1"/>
          </p:cNvPicPr>
          <p:nvPr/>
        </p:nvPicPr>
        <p:blipFill rotWithShape="1">
          <a:blip r:embed="rId2"/>
          <a:srcRect b="21428"/>
          <a:stretch/>
        </p:blipFill>
        <p:spPr>
          <a:xfrm>
            <a:off x="237323" y="1124744"/>
            <a:ext cx="8669354" cy="3456384"/>
          </a:xfrm>
          <a:prstGeom prst="rect">
            <a:avLst/>
          </a:prstGeom>
        </p:spPr>
      </p:pic>
      <p:sp>
        <p:nvSpPr>
          <p:cNvPr id="2" name="Date Placeholder 1">
            <a:extLst>
              <a:ext uri="{FF2B5EF4-FFF2-40B4-BE49-F238E27FC236}">
                <a16:creationId xmlns:a16="http://schemas.microsoft.com/office/drawing/2014/main" id="{9166040F-EA88-4FD1-AB42-DFFDBAA8ED01}"/>
              </a:ext>
            </a:extLst>
          </p:cNvPr>
          <p:cNvSpPr>
            <a:spLocks noGrp="1"/>
          </p:cNvSpPr>
          <p:nvPr>
            <p:ph type="dt" sz="half" idx="10"/>
          </p:nvPr>
        </p:nvSpPr>
        <p:spPr/>
        <p:txBody>
          <a:bodyPr/>
          <a:lstStyle/>
          <a:p>
            <a:r>
              <a:rPr lang="es-EC" b="1"/>
              <a:t>FECHA ÚLTIMA REVISIÓN: 13/12/11</a:t>
            </a:r>
            <a:endParaRPr lang="es-EC" dirty="0"/>
          </a:p>
        </p:txBody>
      </p:sp>
      <p:sp>
        <p:nvSpPr>
          <p:cNvPr id="3" name="Slide Number Placeholder 2">
            <a:extLst>
              <a:ext uri="{FF2B5EF4-FFF2-40B4-BE49-F238E27FC236}">
                <a16:creationId xmlns:a16="http://schemas.microsoft.com/office/drawing/2014/main" id="{370E74C5-A07D-4C38-9B29-C64FB81536D1}"/>
              </a:ext>
            </a:extLst>
          </p:cNvPr>
          <p:cNvSpPr>
            <a:spLocks noGrp="1"/>
          </p:cNvSpPr>
          <p:nvPr>
            <p:ph type="sldNum" sz="quarter" idx="11"/>
          </p:nvPr>
        </p:nvSpPr>
        <p:spPr/>
        <p:txBody>
          <a:bodyPr/>
          <a:lstStyle/>
          <a:p>
            <a:r>
              <a:rPr lang="es-EC" b="1"/>
              <a:t>VERSIÓN: </a:t>
            </a:r>
            <a:r>
              <a:rPr lang="es-EC"/>
              <a:t>1.0</a:t>
            </a:r>
            <a:endParaRPr lang="es-EC" dirty="0"/>
          </a:p>
        </p:txBody>
      </p:sp>
      <p:grpSp>
        <p:nvGrpSpPr>
          <p:cNvPr id="4" name="Group 3">
            <a:extLst>
              <a:ext uri="{FF2B5EF4-FFF2-40B4-BE49-F238E27FC236}">
                <a16:creationId xmlns:a16="http://schemas.microsoft.com/office/drawing/2014/main" id="{4FA386B0-A5ED-42EB-81F3-61CEEBBD4137}"/>
              </a:ext>
            </a:extLst>
          </p:cNvPr>
          <p:cNvGrpSpPr/>
          <p:nvPr/>
        </p:nvGrpSpPr>
        <p:grpSpPr>
          <a:xfrm>
            <a:off x="1119634" y="5019608"/>
            <a:ext cx="6696744" cy="999274"/>
            <a:chOff x="1115616" y="4805990"/>
            <a:chExt cx="7416824" cy="1501540"/>
          </a:xfrm>
        </p:grpSpPr>
        <p:grpSp>
          <p:nvGrpSpPr>
            <p:cNvPr id="16" name="Group 15">
              <a:extLst>
                <a:ext uri="{FF2B5EF4-FFF2-40B4-BE49-F238E27FC236}">
                  <a16:creationId xmlns:a16="http://schemas.microsoft.com/office/drawing/2014/main" id="{69542560-5073-4150-A919-C902EDDE2D03}"/>
                </a:ext>
              </a:extLst>
            </p:cNvPr>
            <p:cNvGrpSpPr/>
            <p:nvPr/>
          </p:nvGrpSpPr>
          <p:grpSpPr>
            <a:xfrm>
              <a:off x="3893592" y="5522850"/>
              <a:ext cx="1860872" cy="759375"/>
              <a:chOff x="2113318" y="608138"/>
              <a:chExt cx="1860872" cy="759375"/>
            </a:xfrm>
          </p:grpSpPr>
          <p:sp>
            <p:nvSpPr>
              <p:cNvPr id="17" name="Rectangle 16">
                <a:extLst>
                  <a:ext uri="{FF2B5EF4-FFF2-40B4-BE49-F238E27FC236}">
                    <a16:creationId xmlns:a16="http://schemas.microsoft.com/office/drawing/2014/main" id="{AF8175AE-6152-4003-BF6E-641AE70E2B0C}"/>
                  </a:ext>
                </a:extLst>
              </p:cNvPr>
              <p:cNvSpPr/>
              <p:nvPr/>
            </p:nvSpPr>
            <p:spPr>
              <a:xfrm>
                <a:off x="2113318" y="608138"/>
                <a:ext cx="1860872" cy="7593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2FA877C6-2081-4859-A0A2-CBBDE6F48571}"/>
                  </a:ext>
                </a:extLst>
              </p:cNvPr>
              <p:cNvSpPr txBox="1"/>
              <p:nvPr/>
            </p:nvSpPr>
            <p:spPr>
              <a:xfrm>
                <a:off x="2113318" y="608138"/>
                <a:ext cx="1860872" cy="7593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defTabSz="533400">
                  <a:lnSpc>
                    <a:spcPct val="90000"/>
                  </a:lnSpc>
                  <a:spcBef>
                    <a:spcPct val="0"/>
                  </a:spcBef>
                  <a:spcAft>
                    <a:spcPct val="15000"/>
                  </a:spcAft>
                </a:pPr>
                <a:r>
                  <a:rPr lang="es-EC" sz="1200" dirty="0"/>
                  <a:t>pAdTrack FSHb lineal (9823 bp)</a:t>
                </a:r>
              </a:p>
              <a:p>
                <a:pPr marL="0" lvl="1" algn="l" defTabSz="533400">
                  <a:lnSpc>
                    <a:spcPct val="90000"/>
                  </a:lnSpc>
                  <a:spcBef>
                    <a:spcPct val="0"/>
                  </a:spcBef>
                  <a:spcAft>
                    <a:spcPct val="15000"/>
                  </a:spcAft>
                </a:pPr>
                <a:r>
                  <a:rPr lang="es-EC" sz="1200" b="1" kern="1200" dirty="0">
                    <a:latin typeface="Calibri" panose="020F0502020204030204" pitchFamily="34" charset="0"/>
                    <a:ea typeface="Calibri" panose="020F0502020204030204" pitchFamily="34" charset="0"/>
                    <a:cs typeface="Calibri" panose="020F0502020204030204" pitchFamily="34" charset="0"/>
                  </a:rPr>
                  <a:t>Thermo Scientific™ GeneJET Gel Extraction Kit</a:t>
                </a:r>
                <a:endParaRPr lang="es-EC" sz="1200" kern="1200" dirty="0"/>
              </a:p>
            </p:txBody>
          </p:sp>
        </p:grpSp>
        <p:grpSp>
          <p:nvGrpSpPr>
            <p:cNvPr id="19" name="Group 18">
              <a:extLst>
                <a:ext uri="{FF2B5EF4-FFF2-40B4-BE49-F238E27FC236}">
                  <a16:creationId xmlns:a16="http://schemas.microsoft.com/office/drawing/2014/main" id="{D6D3EAEE-A473-46F9-A4C3-1B0CD1A24D69}"/>
                </a:ext>
              </a:extLst>
            </p:cNvPr>
            <p:cNvGrpSpPr/>
            <p:nvPr/>
          </p:nvGrpSpPr>
          <p:grpSpPr>
            <a:xfrm>
              <a:off x="6300192" y="5538030"/>
              <a:ext cx="2232248" cy="769500"/>
              <a:chOff x="4223409" y="572700"/>
              <a:chExt cx="1860872" cy="769500"/>
            </a:xfrm>
          </p:grpSpPr>
          <p:sp>
            <p:nvSpPr>
              <p:cNvPr id="21" name="Rectangle 20">
                <a:extLst>
                  <a:ext uri="{FF2B5EF4-FFF2-40B4-BE49-F238E27FC236}">
                    <a16:creationId xmlns:a16="http://schemas.microsoft.com/office/drawing/2014/main" id="{E3D38F0D-DA3C-4FE7-9150-97AC67D9BF3E}"/>
                  </a:ext>
                </a:extLst>
              </p:cNvPr>
              <p:cNvSpPr/>
              <p:nvPr/>
            </p:nvSpPr>
            <p:spPr>
              <a:xfrm>
                <a:off x="4223409" y="572700"/>
                <a:ext cx="1860872" cy="769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3DA799D2-DD00-4A8A-A1DB-35A15D7F7BAF}"/>
                  </a:ext>
                </a:extLst>
              </p:cNvPr>
              <p:cNvSpPr txBox="1"/>
              <p:nvPr/>
            </p:nvSpPr>
            <p:spPr>
              <a:xfrm>
                <a:off x="4223409" y="572700"/>
                <a:ext cx="1860872" cy="769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s-EC" sz="1050" dirty="0"/>
                  <a:t>pAdTrack FSHb lineal </a:t>
                </a:r>
                <a:endParaRPr lang="es-EC" sz="1600" kern="1200" dirty="0"/>
              </a:p>
              <a:p>
                <a:pPr marL="57150" lvl="1" indent="-57150" algn="l" defTabSz="466725">
                  <a:lnSpc>
                    <a:spcPct val="90000"/>
                  </a:lnSpc>
                  <a:spcBef>
                    <a:spcPct val="0"/>
                  </a:spcBef>
                  <a:spcAft>
                    <a:spcPct val="15000"/>
                  </a:spcAft>
                  <a:buChar char="•"/>
                </a:pPr>
                <a:r>
                  <a:rPr lang="es-EC" sz="1200" b="1" kern="1200" dirty="0">
                    <a:latin typeface="Calibri" panose="020F0502020204030204" pitchFamily="34" charset="0"/>
                    <a:ea typeface="Calibri" panose="020F0502020204030204" pitchFamily="34" charset="0"/>
                    <a:cs typeface="Calibri" panose="020F0502020204030204" pitchFamily="34" charset="0"/>
                  </a:rPr>
                  <a:t>T4 DNA Ligasa de New England BioLabs</a:t>
                </a:r>
                <a:r>
                  <a:rPr lang="es-EC" sz="1200" b="1" kern="1200" baseline="30000" dirty="0">
                    <a:latin typeface="Calibri" panose="020F0502020204030204" pitchFamily="34" charset="0"/>
                    <a:ea typeface="Calibri" panose="020F0502020204030204" pitchFamily="34" charset="0"/>
                    <a:cs typeface="Calibri" panose="020F0502020204030204" pitchFamily="34" charset="0"/>
                  </a:rPr>
                  <a:t>®</a:t>
                </a:r>
                <a:r>
                  <a:rPr lang="es-EC" sz="1200" b="1" kern="1200" dirty="0">
                    <a:latin typeface="Calibri" panose="020F0502020204030204" pitchFamily="34" charset="0"/>
                    <a:cs typeface="Calibri" panose="020F0502020204030204" pitchFamily="34" charset="0"/>
                  </a:rPr>
                  <a:t> </a:t>
                </a:r>
              </a:p>
            </p:txBody>
          </p:sp>
        </p:grpSp>
        <p:sp>
          <p:nvSpPr>
            <p:cNvPr id="23" name="Rectangle 22">
              <a:extLst>
                <a:ext uri="{FF2B5EF4-FFF2-40B4-BE49-F238E27FC236}">
                  <a16:creationId xmlns:a16="http://schemas.microsoft.com/office/drawing/2014/main" id="{2D0444F9-685C-43FF-975C-3B8D79890B75}"/>
                </a:ext>
              </a:extLst>
            </p:cNvPr>
            <p:cNvSpPr/>
            <p:nvPr/>
          </p:nvSpPr>
          <p:spPr>
            <a:xfrm>
              <a:off x="1763688" y="5502570"/>
              <a:ext cx="1296144" cy="452432"/>
            </a:xfrm>
            <a:prstGeom prst="rect">
              <a:avLst/>
            </a:prstGeom>
          </p:spPr>
          <p:txBody>
            <a:bodyPr wrap="square">
              <a:spAutoFit/>
            </a:bodyPr>
            <a:lstStyle/>
            <a:p>
              <a:pPr marL="114300" lvl="1" indent="-114300" defTabSz="533400">
                <a:lnSpc>
                  <a:spcPct val="90000"/>
                </a:lnSpc>
                <a:spcBef>
                  <a:spcPct val="0"/>
                </a:spcBef>
                <a:spcAft>
                  <a:spcPct val="15000"/>
                </a:spcAft>
                <a:buChar char="•"/>
              </a:pPr>
              <a:r>
                <a:rPr lang="es-EC" sz="1200" dirty="0"/>
                <a:t>20 µg </a:t>
              </a:r>
            </a:p>
            <a:p>
              <a:pPr marL="114300" lvl="1" indent="-114300" defTabSz="533400">
                <a:lnSpc>
                  <a:spcPct val="90000"/>
                </a:lnSpc>
                <a:spcBef>
                  <a:spcPct val="0"/>
                </a:spcBef>
                <a:spcAft>
                  <a:spcPct val="15000"/>
                </a:spcAft>
                <a:buChar char="•"/>
              </a:pPr>
              <a:r>
                <a:rPr lang="es-EC" sz="1200" dirty="0"/>
                <a:t>37 °C</a:t>
              </a:r>
              <a:r>
                <a:rPr lang="en-US" sz="1200" dirty="0"/>
                <a:t>/</a:t>
              </a:r>
              <a:r>
                <a:rPr lang="es-EC" sz="1200" dirty="0"/>
                <a:t> 1,5 h</a:t>
              </a:r>
            </a:p>
          </p:txBody>
        </p:sp>
        <p:graphicFrame>
          <p:nvGraphicFramePr>
            <p:cNvPr id="24" name="Diagram 23">
              <a:extLst>
                <a:ext uri="{FF2B5EF4-FFF2-40B4-BE49-F238E27FC236}">
                  <a16:creationId xmlns:a16="http://schemas.microsoft.com/office/drawing/2014/main" id="{C30C9A61-45C5-4A1E-B568-4897DBC40D26}"/>
                </a:ext>
              </a:extLst>
            </p:cNvPr>
            <p:cNvGraphicFramePr/>
            <p:nvPr>
              <p:extLst>
                <p:ext uri="{D42A27DB-BD31-4B8C-83A1-F6EECF244321}">
                  <p14:modId xmlns:p14="http://schemas.microsoft.com/office/powerpoint/2010/main" val="3888804656"/>
                </p:ext>
              </p:extLst>
            </p:nvPr>
          </p:nvGraphicFramePr>
          <p:xfrm>
            <a:off x="1115616" y="4805990"/>
            <a:ext cx="7416824" cy="611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5" name="Rectangle 24">
            <a:extLst>
              <a:ext uri="{FF2B5EF4-FFF2-40B4-BE49-F238E27FC236}">
                <a16:creationId xmlns:a16="http://schemas.microsoft.com/office/drawing/2014/main" id="{A58C8D26-CB70-4774-9884-A9D33951D306}"/>
              </a:ext>
            </a:extLst>
          </p:cNvPr>
          <p:cNvSpPr/>
          <p:nvPr/>
        </p:nvSpPr>
        <p:spPr>
          <a:xfrm>
            <a:off x="6449926" y="4601109"/>
            <a:ext cx="2277996" cy="276999"/>
          </a:xfrm>
          <a:prstGeom prst="rect">
            <a:avLst/>
          </a:prstGeom>
        </p:spPr>
        <p:txBody>
          <a:bodyPr wrap="none">
            <a:spAutoFit/>
          </a:bodyPr>
          <a:lstStyle/>
          <a:p>
            <a:r>
              <a:rPr lang="es-EC" sz="1200" i="1" dirty="0"/>
              <a:t>Realizado por: Valeria Bautista</a:t>
            </a:r>
          </a:p>
        </p:txBody>
      </p:sp>
    </p:spTree>
    <p:extLst>
      <p:ext uri="{BB962C8B-B14F-4D97-AF65-F5344CB8AC3E}">
        <p14:creationId xmlns:p14="http://schemas.microsoft.com/office/powerpoint/2010/main" val="922935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C0BDAA-C08C-4C0C-92C9-9EBF0DAD4363}"/>
              </a:ext>
            </a:extLst>
          </p:cNvPr>
          <p:cNvSpPr>
            <a:spLocks noGrp="1"/>
          </p:cNvSpPr>
          <p:nvPr>
            <p:ph type="dt" sz="half" idx="10"/>
          </p:nvPr>
        </p:nvSpPr>
        <p:spPr/>
        <p:txBody>
          <a:bodyPr/>
          <a:lstStyle/>
          <a:p>
            <a:r>
              <a:rPr lang="es-EC" b="1"/>
              <a:t>FECHA ÚLTIMA REVISIÓN: 13/12/11</a:t>
            </a:r>
            <a:endParaRPr lang="es-EC" dirty="0"/>
          </a:p>
        </p:txBody>
      </p:sp>
      <p:sp>
        <p:nvSpPr>
          <p:cNvPr id="3" name="Slide Number Placeholder 2">
            <a:extLst>
              <a:ext uri="{FF2B5EF4-FFF2-40B4-BE49-F238E27FC236}">
                <a16:creationId xmlns:a16="http://schemas.microsoft.com/office/drawing/2014/main" id="{A9217A87-8FBD-4C53-B44D-521637B321BB}"/>
              </a:ext>
            </a:extLst>
          </p:cNvPr>
          <p:cNvSpPr>
            <a:spLocks noGrp="1"/>
          </p:cNvSpPr>
          <p:nvPr>
            <p:ph type="sldNum" sz="quarter" idx="11"/>
          </p:nvPr>
        </p:nvSpPr>
        <p:spPr/>
        <p:txBody>
          <a:bodyPr/>
          <a:lstStyle/>
          <a:p>
            <a:r>
              <a:rPr lang="es-EC" b="1"/>
              <a:t>VERSIÓN: </a:t>
            </a:r>
            <a:r>
              <a:rPr lang="es-EC"/>
              <a:t>1.0</a:t>
            </a:r>
            <a:endParaRPr lang="es-EC" dirty="0"/>
          </a:p>
        </p:txBody>
      </p:sp>
      <p:sp>
        <p:nvSpPr>
          <p:cNvPr id="8" name="Rectangle 7">
            <a:extLst>
              <a:ext uri="{FF2B5EF4-FFF2-40B4-BE49-F238E27FC236}">
                <a16:creationId xmlns:a16="http://schemas.microsoft.com/office/drawing/2014/main" id="{6C6CD6EA-043C-4A38-B807-53C8BA46F925}"/>
              </a:ext>
            </a:extLst>
          </p:cNvPr>
          <p:cNvSpPr/>
          <p:nvPr/>
        </p:nvSpPr>
        <p:spPr>
          <a:xfrm>
            <a:off x="251520" y="692696"/>
            <a:ext cx="6768752"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2.   Amplificación de plásmidos</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F9D5CCD6-20FB-49CB-9507-306AD4F4547E}"/>
              </a:ext>
            </a:extLst>
          </p:cNvPr>
          <p:cNvPicPr>
            <a:picLocks noChangeAspect="1"/>
          </p:cNvPicPr>
          <p:nvPr/>
        </p:nvPicPr>
        <p:blipFill>
          <a:blip r:embed="rId2"/>
          <a:stretch>
            <a:fillRect/>
          </a:stretch>
        </p:blipFill>
        <p:spPr>
          <a:xfrm>
            <a:off x="1619672" y="1148761"/>
            <a:ext cx="5976664" cy="1561846"/>
          </a:xfrm>
          <a:prstGeom prst="rect">
            <a:avLst/>
          </a:prstGeom>
          <a:ln>
            <a:solidFill>
              <a:schemeClr val="tx1"/>
            </a:solidFill>
          </a:ln>
        </p:spPr>
      </p:pic>
      <p:sp>
        <p:nvSpPr>
          <p:cNvPr id="12" name="Rectangle 11">
            <a:extLst>
              <a:ext uri="{FF2B5EF4-FFF2-40B4-BE49-F238E27FC236}">
                <a16:creationId xmlns:a16="http://schemas.microsoft.com/office/drawing/2014/main" id="{8985C116-1518-49C9-BFBB-8BA733C5E2DF}"/>
              </a:ext>
            </a:extLst>
          </p:cNvPr>
          <p:cNvSpPr/>
          <p:nvPr/>
        </p:nvSpPr>
        <p:spPr>
          <a:xfrm>
            <a:off x="2627784" y="2795453"/>
            <a:ext cx="4162678" cy="369332"/>
          </a:xfrm>
          <a:prstGeom prst="rect">
            <a:avLst/>
          </a:prstGeom>
        </p:spPr>
        <p:txBody>
          <a:bodyPr wrap="none">
            <a:spAutoFit/>
          </a:bodyPr>
          <a:lstStyle/>
          <a:p>
            <a:r>
              <a:rPr lang="es-ES" b="1" dirty="0" err="1">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MicroPulser</a:t>
            </a:r>
            <a:r>
              <a:rPr lang="es-ES"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Electroporator</a:t>
            </a:r>
            <a:r>
              <a:rPr lang="es-ES"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de BIO</a:t>
            </a:r>
            <a:r>
              <a:rPr lang="es-EC"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-RAD </a:t>
            </a:r>
            <a:endParaRPr lang="es-EC" b="1" dirty="0">
              <a:solidFill>
                <a:schemeClr val="bg2">
                  <a:lumMod val="75000"/>
                </a:schemeClr>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C0B1812F-6512-442F-8058-32D236179F7F}"/>
              </a:ext>
            </a:extLst>
          </p:cNvPr>
          <p:cNvPicPr>
            <a:picLocks noChangeAspect="1"/>
          </p:cNvPicPr>
          <p:nvPr/>
        </p:nvPicPr>
        <p:blipFill>
          <a:blip r:embed="rId3"/>
          <a:stretch>
            <a:fillRect/>
          </a:stretch>
        </p:blipFill>
        <p:spPr>
          <a:xfrm>
            <a:off x="2051720" y="3534878"/>
            <a:ext cx="5479529" cy="781149"/>
          </a:xfrm>
          <a:prstGeom prst="rect">
            <a:avLst/>
          </a:prstGeom>
        </p:spPr>
      </p:pic>
      <p:sp>
        <p:nvSpPr>
          <p:cNvPr id="20" name="Rectangle 19">
            <a:extLst>
              <a:ext uri="{FF2B5EF4-FFF2-40B4-BE49-F238E27FC236}">
                <a16:creationId xmlns:a16="http://schemas.microsoft.com/office/drawing/2014/main" id="{134409D6-B085-4911-BA44-3AD9AC582B2F}"/>
              </a:ext>
            </a:extLst>
          </p:cNvPr>
          <p:cNvSpPr/>
          <p:nvPr/>
        </p:nvSpPr>
        <p:spPr>
          <a:xfrm>
            <a:off x="2381825" y="5139246"/>
            <a:ext cx="2563907" cy="369332"/>
          </a:xfrm>
          <a:prstGeom prst="rect">
            <a:avLst/>
          </a:prstGeom>
        </p:spPr>
        <p:txBody>
          <a:bodyPr wrap="none">
            <a:spAutoFit/>
          </a:bodyPr>
          <a:lstStyle/>
          <a:p>
            <a:r>
              <a:rPr lang="es-ES" b="1" dirty="0">
                <a:solidFill>
                  <a:schemeClr val="bg2">
                    <a:lumMod val="75000"/>
                  </a:schemeClr>
                </a:solidFill>
                <a:latin typeface="Calibri" panose="020F0502020204030204" pitchFamily="34" charset="0"/>
                <a:cs typeface="Calibri" panose="020F0502020204030204" pitchFamily="34" charset="0"/>
              </a:rPr>
              <a:t>QIAGEN Plasmid Mini Kit</a:t>
            </a:r>
            <a:endParaRPr lang="es-EC" b="1" dirty="0">
              <a:solidFill>
                <a:schemeClr val="bg2">
                  <a:lumMod val="75000"/>
                </a:schemeClr>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6DF2A220-3018-4B0B-BC34-F52DBED61140}"/>
              </a:ext>
            </a:extLst>
          </p:cNvPr>
          <p:cNvPicPr>
            <a:picLocks noChangeAspect="1"/>
          </p:cNvPicPr>
          <p:nvPr/>
        </p:nvPicPr>
        <p:blipFill>
          <a:blip r:embed="rId4"/>
          <a:stretch>
            <a:fillRect/>
          </a:stretch>
        </p:blipFill>
        <p:spPr>
          <a:xfrm>
            <a:off x="5038700" y="4679451"/>
            <a:ext cx="1333500" cy="1238250"/>
          </a:xfrm>
          <a:prstGeom prst="rect">
            <a:avLst/>
          </a:prstGeom>
        </p:spPr>
      </p:pic>
      <p:sp>
        <p:nvSpPr>
          <p:cNvPr id="23" name="Arrow: Right 22">
            <a:extLst>
              <a:ext uri="{FF2B5EF4-FFF2-40B4-BE49-F238E27FC236}">
                <a16:creationId xmlns:a16="http://schemas.microsoft.com/office/drawing/2014/main" id="{66A3841F-6293-471F-92AB-5655773D6E4D}"/>
              </a:ext>
            </a:extLst>
          </p:cNvPr>
          <p:cNvSpPr/>
          <p:nvPr/>
        </p:nvSpPr>
        <p:spPr>
          <a:xfrm rot="7769228">
            <a:off x="6238810" y="4655628"/>
            <a:ext cx="266780" cy="1440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5" name="1 Título">
            <a:extLst>
              <a:ext uri="{FF2B5EF4-FFF2-40B4-BE49-F238E27FC236}">
                <a16:creationId xmlns:a16="http://schemas.microsoft.com/office/drawing/2014/main" id="{7BDC74BF-76D4-4BCD-9476-9A5D466653F1}"/>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370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6CD6EA-043C-4A38-B807-53C8BA46F925}"/>
              </a:ext>
            </a:extLst>
          </p:cNvPr>
          <p:cNvSpPr/>
          <p:nvPr/>
        </p:nvSpPr>
        <p:spPr>
          <a:xfrm>
            <a:off x="251520" y="684782"/>
            <a:ext cx="6768752"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Screening de las construcciones por enzimas de restricción</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1 Título">
            <a:extLst>
              <a:ext uri="{FF2B5EF4-FFF2-40B4-BE49-F238E27FC236}">
                <a16:creationId xmlns:a16="http://schemas.microsoft.com/office/drawing/2014/main" id="{758A1E8E-3179-4B86-AEDA-7783D661FBA8}"/>
              </a:ext>
            </a:extLst>
          </p:cNvPr>
          <p:cNvSpPr txBox="1">
            <a:spLocks/>
          </p:cNvSpPr>
          <p:nvPr/>
        </p:nvSpPr>
        <p:spPr>
          <a:xfrm>
            <a:off x="7092280" y="153471"/>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5FF7E82F-588C-4ADA-A76F-06426EDE7F8F}"/>
              </a:ext>
            </a:extLst>
          </p:cNvPr>
          <p:cNvPicPr>
            <a:picLocks noChangeAspect="1"/>
          </p:cNvPicPr>
          <p:nvPr/>
        </p:nvPicPr>
        <p:blipFill rotWithShape="1">
          <a:blip r:embed="rId3"/>
          <a:srcRect l="6303" r="72427"/>
          <a:stretch/>
        </p:blipFill>
        <p:spPr>
          <a:xfrm>
            <a:off x="755575" y="1353553"/>
            <a:ext cx="2037455" cy="4251521"/>
          </a:xfrm>
          <a:prstGeom prst="rect">
            <a:avLst/>
          </a:prstGeom>
        </p:spPr>
      </p:pic>
      <p:pic>
        <p:nvPicPr>
          <p:cNvPr id="6" name="Picture 5">
            <a:extLst>
              <a:ext uri="{FF2B5EF4-FFF2-40B4-BE49-F238E27FC236}">
                <a16:creationId xmlns:a16="http://schemas.microsoft.com/office/drawing/2014/main" id="{C666DABB-86EC-44E6-8BCA-911378156CE2}"/>
              </a:ext>
            </a:extLst>
          </p:cNvPr>
          <p:cNvPicPr>
            <a:picLocks noChangeAspect="1"/>
          </p:cNvPicPr>
          <p:nvPr/>
        </p:nvPicPr>
        <p:blipFill rotWithShape="1">
          <a:blip r:embed="rId4"/>
          <a:srcRect b="16816"/>
          <a:stretch/>
        </p:blipFill>
        <p:spPr>
          <a:xfrm>
            <a:off x="4860032" y="1572626"/>
            <a:ext cx="1968325" cy="3312940"/>
          </a:xfrm>
          <a:prstGeom prst="rect">
            <a:avLst/>
          </a:prstGeom>
        </p:spPr>
      </p:pic>
      <p:sp>
        <p:nvSpPr>
          <p:cNvPr id="7" name="Rectangle 6">
            <a:extLst>
              <a:ext uri="{FF2B5EF4-FFF2-40B4-BE49-F238E27FC236}">
                <a16:creationId xmlns:a16="http://schemas.microsoft.com/office/drawing/2014/main" id="{E86B5478-E99A-47D1-844D-4264B165AAC1}"/>
              </a:ext>
            </a:extLst>
          </p:cNvPr>
          <p:cNvSpPr/>
          <p:nvPr/>
        </p:nvSpPr>
        <p:spPr>
          <a:xfrm>
            <a:off x="4504794" y="1572626"/>
            <a:ext cx="288032"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latin typeface="Calibri" panose="020F0502020204030204" pitchFamily="34" charset="0"/>
                <a:cs typeface="Calibri" panose="020F0502020204030204" pitchFamily="34" charset="0"/>
              </a:rPr>
              <a:t>B</a:t>
            </a:r>
          </a:p>
        </p:txBody>
      </p:sp>
      <p:pic>
        <p:nvPicPr>
          <p:cNvPr id="9" name="Picture 8">
            <a:extLst>
              <a:ext uri="{FF2B5EF4-FFF2-40B4-BE49-F238E27FC236}">
                <a16:creationId xmlns:a16="http://schemas.microsoft.com/office/drawing/2014/main" id="{3D891308-0941-472C-B4F9-0E198200CA25}"/>
              </a:ext>
            </a:extLst>
          </p:cNvPr>
          <p:cNvPicPr>
            <a:picLocks noChangeAspect="1"/>
          </p:cNvPicPr>
          <p:nvPr/>
        </p:nvPicPr>
        <p:blipFill>
          <a:blip r:embed="rId5"/>
          <a:stretch>
            <a:fillRect/>
          </a:stretch>
        </p:blipFill>
        <p:spPr>
          <a:xfrm>
            <a:off x="4790902" y="4880722"/>
            <a:ext cx="2037455" cy="642298"/>
          </a:xfrm>
          <a:prstGeom prst="rect">
            <a:avLst/>
          </a:prstGeom>
        </p:spPr>
      </p:pic>
      <p:sp>
        <p:nvSpPr>
          <p:cNvPr id="13" name="Rectangle 12">
            <a:extLst>
              <a:ext uri="{FF2B5EF4-FFF2-40B4-BE49-F238E27FC236}">
                <a16:creationId xmlns:a16="http://schemas.microsoft.com/office/drawing/2014/main" id="{8241811F-A11A-4052-99E1-52BB73B8A743}"/>
              </a:ext>
            </a:extLst>
          </p:cNvPr>
          <p:cNvSpPr/>
          <p:nvPr/>
        </p:nvSpPr>
        <p:spPr>
          <a:xfrm>
            <a:off x="936419" y="1168887"/>
            <a:ext cx="1816075" cy="338554"/>
          </a:xfrm>
          <a:prstGeom prst="rect">
            <a:avLst/>
          </a:prstGeom>
          <a:ln>
            <a:solidFill>
              <a:schemeClr val="accent1"/>
            </a:solidFill>
          </a:ln>
        </p:spPr>
        <p:txBody>
          <a:bodyPr wrap="none">
            <a:spAutoFit/>
          </a:bodyPr>
          <a:lstStyle/>
          <a:p>
            <a:r>
              <a:rPr lang="es-EC" sz="1600" b="1" dirty="0">
                <a:solidFill>
                  <a:srgbClr val="000000"/>
                </a:solidFill>
                <a:latin typeface="Calibri" panose="020F0502020204030204" pitchFamily="34" charset="0"/>
                <a:ea typeface="Calibri" panose="020F0502020204030204" pitchFamily="34" charset="0"/>
                <a:cs typeface="Calibri" panose="020F0502020204030204" pitchFamily="34" charset="0"/>
              </a:rPr>
              <a:t>pAdTrack FSHb-ST6</a:t>
            </a:r>
            <a:endParaRPr lang="es-EC" sz="16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61CC8F94-0664-478D-ADB9-CA2A8324DBF0}"/>
              </a:ext>
            </a:extLst>
          </p:cNvPr>
          <p:cNvSpPr/>
          <p:nvPr/>
        </p:nvSpPr>
        <p:spPr>
          <a:xfrm>
            <a:off x="5083340" y="1124744"/>
            <a:ext cx="1452577" cy="338554"/>
          </a:xfrm>
          <a:prstGeom prst="rect">
            <a:avLst/>
          </a:prstGeom>
          <a:ln>
            <a:solidFill>
              <a:schemeClr val="accent1"/>
            </a:solidFill>
          </a:ln>
        </p:spPr>
        <p:txBody>
          <a:bodyPr wrap="none">
            <a:spAutoFit/>
          </a:bodyPr>
          <a:lstStyle/>
          <a:p>
            <a:r>
              <a:rPr lang="es-EC" sz="1600" b="1" dirty="0">
                <a:solidFill>
                  <a:srgbClr val="000000"/>
                </a:solidFill>
                <a:latin typeface="Calibri" panose="020F0502020204030204" pitchFamily="34" charset="0"/>
                <a:ea typeface="Calibri" panose="020F0502020204030204" pitchFamily="34" charset="0"/>
                <a:cs typeface="Calibri" panose="020F0502020204030204" pitchFamily="34" charset="0"/>
              </a:rPr>
              <a:t>pAdTrack FSHb</a:t>
            </a:r>
            <a:endParaRPr lang="es-EC" sz="1600" b="1" dirty="0">
              <a:latin typeface="Calibri" panose="020F0502020204030204" pitchFamily="34" charset="0"/>
              <a:cs typeface="Calibri" panose="020F0502020204030204" pitchFamily="34" charset="0"/>
            </a:endParaRPr>
          </a:p>
        </p:txBody>
      </p:sp>
      <p:pic>
        <p:nvPicPr>
          <p:cNvPr id="4098" name="Picture 2" descr="Imagen relacionada">
            <a:extLst>
              <a:ext uri="{FF2B5EF4-FFF2-40B4-BE49-F238E27FC236}">
                <a16:creationId xmlns:a16="http://schemas.microsoft.com/office/drawing/2014/main" id="{BAD6708D-6619-4D6D-ABCB-0789F7592B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9235" y="2250546"/>
            <a:ext cx="1091580" cy="14267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n relacionada">
            <a:extLst>
              <a:ext uri="{FF2B5EF4-FFF2-40B4-BE49-F238E27FC236}">
                <a16:creationId xmlns:a16="http://schemas.microsoft.com/office/drawing/2014/main" id="{A547CFAD-F079-4228-BA3D-98060DE276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6570" y="2148690"/>
            <a:ext cx="1091580" cy="1426714"/>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Curved Down 14">
            <a:extLst>
              <a:ext uri="{FF2B5EF4-FFF2-40B4-BE49-F238E27FC236}">
                <a16:creationId xmlns:a16="http://schemas.microsoft.com/office/drawing/2014/main" id="{891B9ACC-9C93-4555-95A9-2A19786C18A6}"/>
              </a:ext>
            </a:extLst>
          </p:cNvPr>
          <p:cNvSpPr/>
          <p:nvPr/>
        </p:nvSpPr>
        <p:spPr>
          <a:xfrm>
            <a:off x="2925171" y="1587105"/>
            <a:ext cx="288032" cy="7200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1" name="Arrow: Curved Down 30">
            <a:extLst>
              <a:ext uri="{FF2B5EF4-FFF2-40B4-BE49-F238E27FC236}">
                <a16:creationId xmlns:a16="http://schemas.microsoft.com/office/drawing/2014/main" id="{41D12391-A4F2-4368-9BFC-1BC356FDD841}"/>
              </a:ext>
            </a:extLst>
          </p:cNvPr>
          <p:cNvSpPr/>
          <p:nvPr/>
        </p:nvSpPr>
        <p:spPr>
          <a:xfrm>
            <a:off x="6987658" y="1470555"/>
            <a:ext cx="288032" cy="7200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0" name="Rectangle 29">
            <a:extLst>
              <a:ext uri="{FF2B5EF4-FFF2-40B4-BE49-F238E27FC236}">
                <a16:creationId xmlns:a16="http://schemas.microsoft.com/office/drawing/2014/main" id="{7EA99FF7-1F61-48DC-899E-3F9D64D27A0F}"/>
              </a:ext>
            </a:extLst>
          </p:cNvPr>
          <p:cNvSpPr/>
          <p:nvPr/>
        </p:nvSpPr>
        <p:spPr>
          <a:xfrm>
            <a:off x="3426689" y="3372826"/>
            <a:ext cx="504056" cy="20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Kan</a:t>
            </a:r>
            <a:endParaRPr lang="es-EC" dirty="0">
              <a:solidFill>
                <a:schemeClr val="tx1"/>
              </a:solidFill>
            </a:endParaRPr>
          </a:p>
        </p:txBody>
      </p:sp>
      <p:sp>
        <p:nvSpPr>
          <p:cNvPr id="4096" name="Rectangle 4095">
            <a:extLst>
              <a:ext uri="{FF2B5EF4-FFF2-40B4-BE49-F238E27FC236}">
                <a16:creationId xmlns:a16="http://schemas.microsoft.com/office/drawing/2014/main" id="{D6F1AC00-A7C6-4A92-A20F-170BFF0639E4}"/>
              </a:ext>
            </a:extLst>
          </p:cNvPr>
          <p:cNvSpPr/>
          <p:nvPr/>
        </p:nvSpPr>
        <p:spPr>
          <a:xfrm>
            <a:off x="7560724" y="3229096"/>
            <a:ext cx="503664" cy="307777"/>
          </a:xfrm>
          <a:prstGeom prst="rect">
            <a:avLst/>
          </a:prstGeom>
        </p:spPr>
        <p:txBody>
          <a:bodyPr wrap="none">
            <a:spAutoFit/>
          </a:bodyPr>
          <a:lstStyle/>
          <a:p>
            <a:r>
              <a:rPr lang="es-EC" sz="1400" dirty="0"/>
              <a:t>Kan</a:t>
            </a:r>
          </a:p>
        </p:txBody>
      </p:sp>
      <p:sp>
        <p:nvSpPr>
          <p:cNvPr id="4097" name="Rectangle 4096">
            <a:extLst>
              <a:ext uri="{FF2B5EF4-FFF2-40B4-BE49-F238E27FC236}">
                <a16:creationId xmlns:a16="http://schemas.microsoft.com/office/drawing/2014/main" id="{A574B7B2-9926-459F-9BD3-9D8A71F5BD1F}"/>
              </a:ext>
            </a:extLst>
          </p:cNvPr>
          <p:cNvSpPr/>
          <p:nvPr/>
        </p:nvSpPr>
        <p:spPr>
          <a:xfrm>
            <a:off x="2795930" y="4174464"/>
            <a:ext cx="1852880" cy="523220"/>
          </a:xfrm>
          <a:prstGeom prst="rect">
            <a:avLst/>
          </a:prstGeom>
        </p:spPr>
        <p:txBody>
          <a:bodyPr wrap="none">
            <a:spAutoFit/>
          </a:bodyPr>
          <a:lstStyle/>
          <a:p>
            <a:r>
              <a:rPr lang="es-EC" sz="1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E.Z.N.A.</a:t>
            </a:r>
            <a:r>
              <a:rPr lang="es-EC" sz="1400" b="1"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a:t>
            </a:r>
            <a:r>
              <a:rPr lang="es-EC" sz="1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Plasmid DNA</a:t>
            </a:r>
          </a:p>
          <a:p>
            <a:pPr algn="ctr"/>
            <a:r>
              <a:rPr lang="es-EC" sz="1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Midi Kit </a:t>
            </a:r>
            <a:endParaRPr lang="es-EC" sz="1400" b="1" dirty="0">
              <a:solidFill>
                <a:schemeClr val="bg2">
                  <a:lumMod val="75000"/>
                </a:schemeClr>
              </a:solidFill>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2FD4B426-10AC-4170-BE72-3EFFFACCD14F}"/>
              </a:ext>
            </a:extLst>
          </p:cNvPr>
          <p:cNvSpPr/>
          <p:nvPr/>
        </p:nvSpPr>
        <p:spPr>
          <a:xfrm>
            <a:off x="6965414" y="4101760"/>
            <a:ext cx="1852880" cy="523220"/>
          </a:xfrm>
          <a:prstGeom prst="rect">
            <a:avLst/>
          </a:prstGeom>
        </p:spPr>
        <p:txBody>
          <a:bodyPr wrap="none">
            <a:spAutoFit/>
          </a:bodyPr>
          <a:lstStyle/>
          <a:p>
            <a:r>
              <a:rPr lang="es-EC" sz="1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E.Z.N.A.</a:t>
            </a:r>
            <a:r>
              <a:rPr lang="es-EC" sz="1400" b="1"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a:t>
            </a:r>
            <a:r>
              <a:rPr lang="es-EC" sz="1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Plasmid DNA</a:t>
            </a:r>
          </a:p>
          <a:p>
            <a:pPr algn="ctr"/>
            <a:r>
              <a:rPr lang="es-EC" sz="1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Midi Kit </a:t>
            </a:r>
            <a:endParaRPr lang="es-EC" sz="1400" b="1" dirty="0">
              <a:solidFill>
                <a:schemeClr val="bg2">
                  <a:lumMod val="75000"/>
                </a:schemeClr>
              </a:solidFill>
              <a:latin typeface="Calibri" panose="020F0502020204030204" pitchFamily="34" charset="0"/>
              <a:cs typeface="Calibri" panose="020F0502020204030204" pitchFamily="34" charset="0"/>
            </a:endParaRPr>
          </a:p>
        </p:txBody>
      </p:sp>
      <p:sp>
        <p:nvSpPr>
          <p:cNvPr id="36" name="Arrow: Right 35">
            <a:extLst>
              <a:ext uri="{FF2B5EF4-FFF2-40B4-BE49-F238E27FC236}">
                <a16:creationId xmlns:a16="http://schemas.microsoft.com/office/drawing/2014/main" id="{D442AA51-9295-490A-9E35-4102928D3F81}"/>
              </a:ext>
            </a:extLst>
          </p:cNvPr>
          <p:cNvSpPr/>
          <p:nvPr/>
        </p:nvSpPr>
        <p:spPr>
          <a:xfrm rot="5400000">
            <a:off x="3574514" y="3866256"/>
            <a:ext cx="266780" cy="1440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37" name="Arrow: Right 36">
            <a:extLst>
              <a:ext uri="{FF2B5EF4-FFF2-40B4-BE49-F238E27FC236}">
                <a16:creationId xmlns:a16="http://schemas.microsoft.com/office/drawing/2014/main" id="{EC064BF3-6843-47CE-B0FD-D141BD2711BD}"/>
              </a:ext>
            </a:extLst>
          </p:cNvPr>
          <p:cNvSpPr/>
          <p:nvPr/>
        </p:nvSpPr>
        <p:spPr>
          <a:xfrm rot="5400000">
            <a:off x="7678970" y="3743492"/>
            <a:ext cx="266780" cy="1440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3" name="Arrow: Right 22">
            <a:extLst>
              <a:ext uri="{FF2B5EF4-FFF2-40B4-BE49-F238E27FC236}">
                <a16:creationId xmlns:a16="http://schemas.microsoft.com/office/drawing/2014/main" id="{0C248D10-8345-4918-872D-513EB9D86EF2}"/>
              </a:ext>
            </a:extLst>
          </p:cNvPr>
          <p:cNvSpPr/>
          <p:nvPr/>
        </p:nvSpPr>
        <p:spPr>
          <a:xfrm rot="5400000">
            <a:off x="7678970" y="3738642"/>
            <a:ext cx="266780" cy="1440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4" name="Picture 3">
            <a:extLst>
              <a:ext uri="{FF2B5EF4-FFF2-40B4-BE49-F238E27FC236}">
                <a16:creationId xmlns:a16="http://schemas.microsoft.com/office/drawing/2014/main" id="{A7C64A03-4317-4D6D-80E0-8340BD29A5D2}"/>
              </a:ext>
            </a:extLst>
          </p:cNvPr>
          <p:cNvPicPr>
            <a:picLocks noChangeAspect="1"/>
          </p:cNvPicPr>
          <p:nvPr/>
        </p:nvPicPr>
        <p:blipFill>
          <a:blip r:embed="rId7"/>
          <a:stretch>
            <a:fillRect/>
          </a:stretch>
        </p:blipFill>
        <p:spPr>
          <a:xfrm>
            <a:off x="6732240" y="633070"/>
            <a:ext cx="2350417" cy="779706"/>
          </a:xfrm>
          <a:prstGeom prst="rect">
            <a:avLst/>
          </a:prstGeom>
        </p:spPr>
      </p:pic>
      <p:sp>
        <p:nvSpPr>
          <p:cNvPr id="25" name="Rectangle 24">
            <a:extLst>
              <a:ext uri="{FF2B5EF4-FFF2-40B4-BE49-F238E27FC236}">
                <a16:creationId xmlns:a16="http://schemas.microsoft.com/office/drawing/2014/main" id="{1B646C44-DBC1-434E-9286-307EB82ACA68}"/>
              </a:ext>
            </a:extLst>
          </p:cNvPr>
          <p:cNvSpPr/>
          <p:nvPr/>
        </p:nvSpPr>
        <p:spPr>
          <a:xfrm>
            <a:off x="1064488" y="5605074"/>
            <a:ext cx="7452828"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Plásmidos transportadores </a:t>
            </a:r>
            <a:r>
              <a:rPr lang="es-EC"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pAdTrack FSHb-ST6 y pAdTrack FSHb</a:t>
            </a:r>
            <a:endParaRPr lang="es-EC" b="1"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222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r>
              <a:rPr lang="es-EC" b="1"/>
              <a:t>FECHA ÚLTIMA REVISIÓN: 13/12/11</a:t>
            </a:r>
            <a:endParaRPr lang="es-EC" dirty="0"/>
          </a:p>
        </p:txBody>
      </p:sp>
      <p:sp>
        <p:nvSpPr>
          <p:cNvPr id="5" name="4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2" name="CuadroTexto 1"/>
          <p:cNvSpPr txBox="1"/>
          <p:nvPr/>
        </p:nvSpPr>
        <p:spPr>
          <a:xfrm>
            <a:off x="0" y="116632"/>
            <a:ext cx="2458616" cy="523220"/>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a:solidFill>
                  <a:schemeClr val="bg2">
                    <a:lumMod val="75000"/>
                  </a:schemeClr>
                </a:solidFill>
              </a:rPr>
              <a:t>CONTENIDO</a:t>
            </a:r>
          </a:p>
        </p:txBody>
      </p:sp>
      <p:sp>
        <p:nvSpPr>
          <p:cNvPr id="8" name="TextBox 7">
            <a:extLst>
              <a:ext uri="{FF2B5EF4-FFF2-40B4-BE49-F238E27FC236}">
                <a16:creationId xmlns:a16="http://schemas.microsoft.com/office/drawing/2014/main" id="{35E96D28-5BC4-444A-AC4F-261FF29A3A29}"/>
              </a:ext>
            </a:extLst>
          </p:cNvPr>
          <p:cNvSpPr txBox="1"/>
          <p:nvPr/>
        </p:nvSpPr>
        <p:spPr>
          <a:xfrm>
            <a:off x="1414084" y="1772816"/>
            <a:ext cx="6912768" cy="3046988"/>
          </a:xfrm>
          <a:prstGeom prst="rect">
            <a:avLst/>
          </a:prstGeom>
          <a:noFill/>
        </p:spPr>
        <p:txBody>
          <a:bodyPr wrap="square" rtlCol="0">
            <a:spAutoFit/>
          </a:bodyPr>
          <a:lstStyle/>
          <a:p>
            <a:pPr marL="285750" indent="-285750">
              <a:buClr>
                <a:schemeClr val="bg2">
                  <a:lumMod val="75000"/>
                </a:schemeClr>
              </a:buClr>
              <a:buFont typeface="Arial" panose="020B0604020202020204" pitchFamily="34" charset="0"/>
              <a:buChar char="•"/>
            </a:pPr>
            <a:r>
              <a:rPr lang="es-EC" sz="3200" dirty="0">
                <a:solidFill>
                  <a:schemeClr val="bg2">
                    <a:lumMod val="75000"/>
                  </a:schemeClr>
                </a:solidFill>
              </a:rPr>
              <a:t>Introducción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Objetivos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Materiales y métodos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Resultados y discusión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Conclusiones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Recomendaciones</a:t>
            </a:r>
          </a:p>
        </p:txBody>
      </p:sp>
    </p:spTree>
    <p:extLst>
      <p:ext uri="{BB962C8B-B14F-4D97-AF65-F5344CB8AC3E}">
        <p14:creationId xmlns:p14="http://schemas.microsoft.com/office/powerpoint/2010/main" val="31006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1 Título">
            <a:extLst>
              <a:ext uri="{FF2B5EF4-FFF2-40B4-BE49-F238E27FC236}">
                <a16:creationId xmlns:a16="http://schemas.microsoft.com/office/drawing/2014/main" id="{DCD46409-A6E5-4476-A6FF-1CF41F30E6E0}"/>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CCFDC50-CBA5-4DBF-A27F-879AA7AEB8AC}"/>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aturation sat="0"/>
                    </a14:imgEffect>
                  </a14:imgLayer>
                </a14:imgProps>
              </a:ext>
            </a:extLst>
          </a:blip>
          <a:srcRect b="66195"/>
          <a:stretch/>
        </p:blipFill>
        <p:spPr>
          <a:xfrm>
            <a:off x="683568" y="1677362"/>
            <a:ext cx="8352928" cy="1679630"/>
          </a:xfrm>
          <a:prstGeom prst="rect">
            <a:avLst/>
          </a:prstGeom>
        </p:spPr>
      </p:pic>
      <p:pic>
        <p:nvPicPr>
          <p:cNvPr id="47" name="Picture 46">
            <a:extLst>
              <a:ext uri="{FF2B5EF4-FFF2-40B4-BE49-F238E27FC236}">
                <a16:creationId xmlns:a16="http://schemas.microsoft.com/office/drawing/2014/main" id="{1CF1F943-0121-47B9-8B47-064A36682A3C}"/>
              </a:ext>
            </a:extLst>
          </p:cNvPr>
          <p:cNvPicPr>
            <a:picLocks noChangeAspect="1"/>
          </p:cNvPicPr>
          <p:nvPr/>
        </p:nvPicPr>
        <p:blipFill rotWithShape="1">
          <a:blip r:embed="rId4"/>
          <a:srcRect b="84318"/>
          <a:stretch/>
        </p:blipFill>
        <p:spPr>
          <a:xfrm>
            <a:off x="755576" y="624274"/>
            <a:ext cx="3893689" cy="876229"/>
          </a:xfrm>
          <a:prstGeom prst="rect">
            <a:avLst/>
          </a:prstGeom>
        </p:spPr>
      </p:pic>
      <p:sp>
        <p:nvSpPr>
          <p:cNvPr id="48" name="Rectangle 47">
            <a:extLst>
              <a:ext uri="{FF2B5EF4-FFF2-40B4-BE49-F238E27FC236}">
                <a16:creationId xmlns:a16="http://schemas.microsoft.com/office/drawing/2014/main" id="{383450E0-33E6-40CB-BEC4-BCA637E16002}"/>
              </a:ext>
            </a:extLst>
          </p:cNvPr>
          <p:cNvSpPr/>
          <p:nvPr/>
        </p:nvSpPr>
        <p:spPr>
          <a:xfrm>
            <a:off x="3379236" y="1025021"/>
            <a:ext cx="246657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transportadores</a:t>
            </a:r>
            <a:endParaRPr lang="es-EC" sz="1600" b="1" dirty="0">
              <a:solidFill>
                <a:srgbClr val="77943B"/>
              </a:solidFill>
            </a:endParaRPr>
          </a:p>
        </p:txBody>
      </p:sp>
      <p:sp>
        <p:nvSpPr>
          <p:cNvPr id="50" name="Rectangle: Rounded Corners 49">
            <a:extLst>
              <a:ext uri="{FF2B5EF4-FFF2-40B4-BE49-F238E27FC236}">
                <a16:creationId xmlns:a16="http://schemas.microsoft.com/office/drawing/2014/main" id="{094E6BCB-881B-4724-B541-D1641EA1CCA7}"/>
              </a:ext>
            </a:extLst>
          </p:cNvPr>
          <p:cNvSpPr/>
          <p:nvPr/>
        </p:nvSpPr>
        <p:spPr>
          <a:xfrm>
            <a:off x="831459" y="1094228"/>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1</a:t>
            </a:r>
            <a:endParaRPr lang="es-EC" dirty="0"/>
          </a:p>
        </p:txBody>
      </p:sp>
      <p:pic>
        <p:nvPicPr>
          <p:cNvPr id="7" name="Picture 6">
            <a:extLst>
              <a:ext uri="{FF2B5EF4-FFF2-40B4-BE49-F238E27FC236}">
                <a16:creationId xmlns:a16="http://schemas.microsoft.com/office/drawing/2014/main" id="{69E042A8-9A8D-4EA2-8A5E-734D2575D403}"/>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aturation sat="0"/>
                    </a14:imgEffect>
                  </a14:imgLayer>
                </a14:imgProps>
              </a:ext>
            </a:extLst>
          </a:blip>
          <a:srcRect t="34614" b="46041"/>
          <a:stretch/>
        </p:blipFill>
        <p:spPr>
          <a:xfrm>
            <a:off x="683641" y="3356992"/>
            <a:ext cx="8352928" cy="961183"/>
          </a:xfrm>
          <a:prstGeom prst="rect">
            <a:avLst/>
          </a:prstGeom>
        </p:spPr>
      </p:pic>
      <p:pic>
        <p:nvPicPr>
          <p:cNvPr id="3" name="Picture 2">
            <a:extLst>
              <a:ext uri="{FF2B5EF4-FFF2-40B4-BE49-F238E27FC236}">
                <a16:creationId xmlns:a16="http://schemas.microsoft.com/office/drawing/2014/main" id="{152E7D77-7EF4-4647-A4A5-EFB9DFAEDEA7}"/>
              </a:ext>
            </a:extLst>
          </p:cNvPr>
          <p:cNvPicPr>
            <a:picLocks noChangeAspect="1"/>
          </p:cNvPicPr>
          <p:nvPr/>
        </p:nvPicPr>
        <p:blipFill rotWithShape="1">
          <a:blip r:embed="rId5"/>
          <a:srcRect b="1140"/>
          <a:stretch/>
        </p:blipFill>
        <p:spPr>
          <a:xfrm>
            <a:off x="596360" y="1556792"/>
            <a:ext cx="5626782" cy="2761383"/>
          </a:xfrm>
          <a:prstGeom prst="rect">
            <a:avLst/>
          </a:prstGeom>
        </p:spPr>
      </p:pic>
      <p:sp>
        <p:nvSpPr>
          <p:cNvPr id="4" name="Rectangle 3">
            <a:extLst>
              <a:ext uri="{FF2B5EF4-FFF2-40B4-BE49-F238E27FC236}">
                <a16:creationId xmlns:a16="http://schemas.microsoft.com/office/drawing/2014/main" id="{5A27A767-3465-422A-9ACD-21B658843483}"/>
              </a:ext>
            </a:extLst>
          </p:cNvPr>
          <p:cNvSpPr/>
          <p:nvPr/>
        </p:nvSpPr>
        <p:spPr>
          <a:xfrm>
            <a:off x="6519964" y="932688"/>
            <a:ext cx="1868460" cy="523220"/>
          </a:xfrm>
          <a:prstGeom prst="rect">
            <a:avLst/>
          </a:prstGeom>
        </p:spPr>
        <p:txBody>
          <a:bodyPr wrap="none">
            <a:spAutoFit/>
          </a:bodyPr>
          <a:lstStyle/>
          <a:p>
            <a:pPr marL="285750" indent="-285750">
              <a:buFont typeface="Arial" panose="020B0604020202020204" pitchFamily="34" charset="0"/>
              <a:buChar char="•"/>
            </a:pPr>
            <a:r>
              <a:rPr lang="es-EC" sz="1400" dirty="0">
                <a:latin typeface="Calibri" panose="020F0502020204030204" pitchFamily="34" charset="0"/>
                <a:ea typeface="Times New Roman" panose="02020603050405020304" pitchFamily="18" charset="0"/>
                <a:cs typeface="Calibri" panose="020F0502020204030204" pitchFamily="34" charset="0"/>
              </a:rPr>
              <a:t>pAdTrack FSHb-ST6</a:t>
            </a:r>
          </a:p>
          <a:p>
            <a:pPr marL="285750" indent="-285750">
              <a:buFont typeface="Arial" panose="020B0604020202020204" pitchFamily="34" charset="0"/>
              <a:buChar char="•"/>
            </a:pPr>
            <a:r>
              <a:rPr lang="es-EC" sz="1400" dirty="0">
                <a:latin typeface="Calibri" panose="020F0502020204030204" pitchFamily="34" charset="0"/>
                <a:ea typeface="Times New Roman" panose="02020603050405020304" pitchFamily="18" charset="0"/>
                <a:cs typeface="Calibri" panose="020F0502020204030204" pitchFamily="34" charset="0"/>
              </a:rPr>
              <a:t>pAdTrack FSHb</a:t>
            </a:r>
            <a:endParaRPr lang="es-EC" sz="1400" dirty="0"/>
          </a:p>
        </p:txBody>
      </p:sp>
      <p:sp>
        <p:nvSpPr>
          <p:cNvPr id="5" name="Rectangle 4">
            <a:extLst>
              <a:ext uri="{FF2B5EF4-FFF2-40B4-BE49-F238E27FC236}">
                <a16:creationId xmlns:a16="http://schemas.microsoft.com/office/drawing/2014/main" id="{FF17382D-8CFC-4495-B398-0DB0DC8840E9}"/>
              </a:ext>
            </a:extLst>
          </p:cNvPr>
          <p:cNvSpPr/>
          <p:nvPr/>
        </p:nvSpPr>
        <p:spPr>
          <a:xfrm>
            <a:off x="683568" y="2204864"/>
            <a:ext cx="5760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angle 12">
            <a:extLst>
              <a:ext uri="{FF2B5EF4-FFF2-40B4-BE49-F238E27FC236}">
                <a16:creationId xmlns:a16="http://schemas.microsoft.com/office/drawing/2014/main" id="{28D8C74A-9C37-4F26-88FB-4A2192F51262}"/>
              </a:ext>
            </a:extLst>
          </p:cNvPr>
          <p:cNvSpPr/>
          <p:nvPr/>
        </p:nvSpPr>
        <p:spPr>
          <a:xfrm>
            <a:off x="721115" y="3668470"/>
            <a:ext cx="5760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angle: Rounded Corners 14">
            <a:extLst>
              <a:ext uri="{FF2B5EF4-FFF2-40B4-BE49-F238E27FC236}">
                <a16:creationId xmlns:a16="http://schemas.microsoft.com/office/drawing/2014/main" id="{23C07AE7-E21D-451E-A06C-6B3519BD9B8B}"/>
              </a:ext>
            </a:extLst>
          </p:cNvPr>
          <p:cNvSpPr/>
          <p:nvPr/>
        </p:nvSpPr>
        <p:spPr>
          <a:xfrm>
            <a:off x="827890" y="3740229"/>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2</a:t>
            </a:r>
            <a:endParaRPr lang="es-EC" dirty="0"/>
          </a:p>
        </p:txBody>
      </p:sp>
      <p:pic>
        <p:nvPicPr>
          <p:cNvPr id="16" name="Picture 15">
            <a:extLst>
              <a:ext uri="{FF2B5EF4-FFF2-40B4-BE49-F238E27FC236}">
                <a16:creationId xmlns:a16="http://schemas.microsoft.com/office/drawing/2014/main" id="{4D8C66F2-49D3-4AF2-8185-3A7480D7C34A}"/>
              </a:ext>
            </a:extLst>
          </p:cNvPr>
          <p:cNvPicPr>
            <a:picLocks noChangeAspect="1"/>
          </p:cNvPicPr>
          <p:nvPr/>
        </p:nvPicPr>
        <p:blipFill rotWithShape="1">
          <a:blip r:embed="rId6">
            <a:alphaModFix amt="35000"/>
            <a:extLst>
              <a:ext uri="{BEBA8EAE-BF5A-486C-A8C5-ECC9F3942E4B}">
                <a14:imgProps xmlns:a14="http://schemas.microsoft.com/office/drawing/2010/main">
                  <a14:imgLayer r:embed="rId7">
                    <a14:imgEffect>
                      <a14:saturation sat="66000"/>
                    </a14:imgEffect>
                  </a14:imgLayer>
                </a14:imgProps>
              </a:ext>
            </a:extLst>
          </a:blip>
          <a:srcRect t="55353"/>
          <a:stretch/>
        </p:blipFill>
        <p:spPr>
          <a:xfrm>
            <a:off x="251520" y="4374464"/>
            <a:ext cx="8856984" cy="2294896"/>
          </a:xfrm>
          <a:prstGeom prst="rect">
            <a:avLst/>
          </a:prstGeom>
        </p:spPr>
      </p:pic>
      <p:sp>
        <p:nvSpPr>
          <p:cNvPr id="14" name="Rectangle 13">
            <a:extLst>
              <a:ext uri="{FF2B5EF4-FFF2-40B4-BE49-F238E27FC236}">
                <a16:creationId xmlns:a16="http://schemas.microsoft.com/office/drawing/2014/main" id="{77A2A8B9-7410-485B-B30B-6455474D44DE}"/>
              </a:ext>
            </a:extLst>
          </p:cNvPr>
          <p:cNvSpPr/>
          <p:nvPr/>
        </p:nvSpPr>
        <p:spPr>
          <a:xfrm>
            <a:off x="3851920" y="2636912"/>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1856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D3BCEE64-B2E7-45D9-A72A-084CD8CCC3C8}"/>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EB3907E-4891-4230-AC96-9E55FAF2DDF1}"/>
              </a:ext>
            </a:extLst>
          </p:cNvPr>
          <p:cNvSpPr/>
          <p:nvPr/>
        </p:nvSpPr>
        <p:spPr>
          <a:xfrm>
            <a:off x="251520" y="692696"/>
            <a:ext cx="7056784"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3.   Generación de los vectores adenovirales por recombinación homóloga</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11" name="Diagram 10">
            <a:extLst>
              <a:ext uri="{FF2B5EF4-FFF2-40B4-BE49-F238E27FC236}">
                <a16:creationId xmlns:a16="http://schemas.microsoft.com/office/drawing/2014/main" id="{E2854193-4DD9-4584-9C65-93BA1866CCAE}"/>
              </a:ext>
            </a:extLst>
          </p:cNvPr>
          <p:cNvGraphicFramePr/>
          <p:nvPr>
            <p:extLst>
              <p:ext uri="{D42A27DB-BD31-4B8C-83A1-F6EECF244321}">
                <p14:modId xmlns:p14="http://schemas.microsoft.com/office/powerpoint/2010/main" val="3942882170"/>
              </p:ext>
            </p:extLst>
          </p:nvPr>
        </p:nvGraphicFramePr>
        <p:xfrm>
          <a:off x="1115616" y="4077072"/>
          <a:ext cx="5210841" cy="1888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Rectangle 29">
            <a:extLst>
              <a:ext uri="{FF2B5EF4-FFF2-40B4-BE49-F238E27FC236}">
                <a16:creationId xmlns:a16="http://schemas.microsoft.com/office/drawing/2014/main" id="{FABC3B04-5E6C-4DBD-BDAD-C71D111E5826}"/>
              </a:ext>
            </a:extLst>
          </p:cNvPr>
          <p:cNvSpPr/>
          <p:nvPr/>
        </p:nvSpPr>
        <p:spPr>
          <a:xfrm>
            <a:off x="865370" y="5581245"/>
            <a:ext cx="2096782" cy="600164"/>
          </a:xfrm>
          <a:prstGeom prst="rect">
            <a:avLst/>
          </a:prstGeom>
        </p:spPr>
        <p:txBody>
          <a:bodyPr wrap="square">
            <a:spAutoFit/>
          </a:bodyPr>
          <a:lstStyle/>
          <a:p>
            <a:pPr marL="171450" lvl="0" indent="-171450">
              <a:buFont typeface="Arial" panose="020B0604020202020204" pitchFamily="34" charset="0"/>
              <a:buChar char="•"/>
            </a:pPr>
            <a:r>
              <a:rPr lang="es-EC" sz="1100" dirty="0"/>
              <a:t>1 </a:t>
            </a:r>
            <a:r>
              <a:rPr lang="es-ES" sz="1100" dirty="0"/>
              <a:t>µg de cada vector lineal</a:t>
            </a:r>
            <a:endParaRPr lang="es-EC" sz="1100" dirty="0"/>
          </a:p>
          <a:p>
            <a:pPr marL="171450" lvl="0" indent="-171450">
              <a:buFont typeface="Arial" panose="020B0604020202020204" pitchFamily="34" charset="0"/>
              <a:buChar char="•"/>
            </a:pPr>
            <a:r>
              <a:rPr lang="es-ES" sz="1100" dirty="0"/>
              <a:t>100 ng de </a:t>
            </a:r>
            <a:r>
              <a:rPr lang="es-EC" sz="1100" dirty="0"/>
              <a:t>pAd-Easy-1 circular </a:t>
            </a:r>
          </a:p>
        </p:txBody>
      </p:sp>
      <p:pic>
        <p:nvPicPr>
          <p:cNvPr id="37" name="Picture 36">
            <a:extLst>
              <a:ext uri="{FF2B5EF4-FFF2-40B4-BE49-F238E27FC236}">
                <a16:creationId xmlns:a16="http://schemas.microsoft.com/office/drawing/2014/main" id="{D592F761-ADE5-40C9-8D33-09CF883CD272}"/>
              </a:ext>
            </a:extLst>
          </p:cNvPr>
          <p:cNvPicPr>
            <a:picLocks noChangeAspect="1"/>
          </p:cNvPicPr>
          <p:nvPr/>
        </p:nvPicPr>
        <p:blipFill>
          <a:blip r:embed="rId8"/>
          <a:stretch>
            <a:fillRect/>
          </a:stretch>
        </p:blipFill>
        <p:spPr>
          <a:xfrm>
            <a:off x="827597" y="1233485"/>
            <a:ext cx="3528380" cy="2809716"/>
          </a:xfrm>
          <a:prstGeom prst="rect">
            <a:avLst/>
          </a:prstGeom>
        </p:spPr>
      </p:pic>
      <p:pic>
        <p:nvPicPr>
          <p:cNvPr id="39" name="Picture 38">
            <a:extLst>
              <a:ext uri="{FF2B5EF4-FFF2-40B4-BE49-F238E27FC236}">
                <a16:creationId xmlns:a16="http://schemas.microsoft.com/office/drawing/2014/main" id="{A4E3B7E0-40BA-4854-A56B-B0D6E2491F58}"/>
              </a:ext>
            </a:extLst>
          </p:cNvPr>
          <p:cNvPicPr>
            <a:picLocks noChangeAspect="1"/>
          </p:cNvPicPr>
          <p:nvPr/>
        </p:nvPicPr>
        <p:blipFill>
          <a:blip r:embed="rId9"/>
          <a:stretch>
            <a:fillRect/>
          </a:stretch>
        </p:blipFill>
        <p:spPr>
          <a:xfrm>
            <a:off x="5004048" y="1282349"/>
            <a:ext cx="3744412" cy="2768568"/>
          </a:xfrm>
          <a:prstGeom prst="rect">
            <a:avLst/>
          </a:prstGeom>
        </p:spPr>
      </p:pic>
      <p:cxnSp>
        <p:nvCxnSpPr>
          <p:cNvPr id="41" name="Straight Connector 40">
            <a:extLst>
              <a:ext uri="{FF2B5EF4-FFF2-40B4-BE49-F238E27FC236}">
                <a16:creationId xmlns:a16="http://schemas.microsoft.com/office/drawing/2014/main" id="{8DE477E9-CE77-4850-B51A-BFADC22BDDC7}"/>
              </a:ext>
            </a:extLst>
          </p:cNvPr>
          <p:cNvCxnSpPr>
            <a:cxnSpLocks/>
          </p:cNvCxnSpPr>
          <p:nvPr/>
        </p:nvCxnSpPr>
        <p:spPr>
          <a:xfrm>
            <a:off x="4572000" y="1412776"/>
            <a:ext cx="0" cy="2376264"/>
          </a:xfrm>
          <a:prstGeom prst="line">
            <a:avLst/>
          </a:prstGeom>
        </p:spPr>
        <p:style>
          <a:lnRef idx="2">
            <a:schemeClr val="accent4"/>
          </a:lnRef>
          <a:fillRef idx="0">
            <a:schemeClr val="accent4"/>
          </a:fillRef>
          <a:effectRef idx="1">
            <a:schemeClr val="accent4"/>
          </a:effectRef>
          <a:fontRef idx="minor">
            <a:schemeClr val="tx1"/>
          </a:fontRef>
        </p:style>
      </p:cxnSp>
      <p:pic>
        <p:nvPicPr>
          <p:cNvPr id="23" name="Picture 22">
            <a:extLst>
              <a:ext uri="{FF2B5EF4-FFF2-40B4-BE49-F238E27FC236}">
                <a16:creationId xmlns:a16="http://schemas.microsoft.com/office/drawing/2014/main" id="{5648E311-EBCA-46E8-AAA2-4DE480448C52}"/>
              </a:ext>
            </a:extLst>
          </p:cNvPr>
          <p:cNvPicPr>
            <a:picLocks noChangeAspect="1"/>
          </p:cNvPicPr>
          <p:nvPr/>
        </p:nvPicPr>
        <p:blipFill rotWithShape="1">
          <a:blip r:embed="rId10"/>
          <a:srcRect t="1893"/>
          <a:stretch/>
        </p:blipFill>
        <p:spPr>
          <a:xfrm>
            <a:off x="6675670" y="4411699"/>
            <a:ext cx="1368152" cy="1218986"/>
          </a:xfrm>
          <a:prstGeom prst="rect">
            <a:avLst/>
          </a:prstGeom>
        </p:spPr>
      </p:pic>
      <p:sp>
        <p:nvSpPr>
          <p:cNvPr id="43" name="Rectangle 42">
            <a:extLst>
              <a:ext uri="{FF2B5EF4-FFF2-40B4-BE49-F238E27FC236}">
                <a16:creationId xmlns:a16="http://schemas.microsoft.com/office/drawing/2014/main" id="{BF1C57D1-9841-41FF-AB45-5858B915C08E}"/>
              </a:ext>
            </a:extLst>
          </p:cNvPr>
          <p:cNvSpPr/>
          <p:nvPr/>
        </p:nvSpPr>
        <p:spPr>
          <a:xfrm>
            <a:off x="2987824" y="5595981"/>
            <a:ext cx="1826141" cy="253916"/>
          </a:xfrm>
          <a:prstGeom prst="rect">
            <a:avLst/>
          </a:prstGeom>
        </p:spPr>
        <p:txBody>
          <a:bodyPr wrap="none">
            <a:spAutoFit/>
          </a:bodyPr>
          <a:lstStyle/>
          <a:p>
            <a:pPr lvl="0"/>
            <a:r>
              <a:rPr lang="es-EC" sz="1050" b="1" dirty="0">
                <a:solidFill>
                  <a:schemeClr val="bg2">
                    <a:lumMod val="75000"/>
                  </a:schemeClr>
                </a:solidFill>
              </a:rPr>
              <a:t>QIAGEN Plasmid Mini Kit </a:t>
            </a:r>
          </a:p>
        </p:txBody>
      </p:sp>
      <p:sp>
        <p:nvSpPr>
          <p:cNvPr id="44" name="Rectangle 43">
            <a:extLst>
              <a:ext uri="{FF2B5EF4-FFF2-40B4-BE49-F238E27FC236}">
                <a16:creationId xmlns:a16="http://schemas.microsoft.com/office/drawing/2014/main" id="{87EEA5E6-360B-4233-B93A-4CB92A5EDCB8}"/>
              </a:ext>
            </a:extLst>
          </p:cNvPr>
          <p:cNvSpPr/>
          <p:nvPr/>
        </p:nvSpPr>
        <p:spPr>
          <a:xfrm>
            <a:off x="5364088" y="5547089"/>
            <a:ext cx="543739" cy="307777"/>
          </a:xfrm>
          <a:prstGeom prst="rect">
            <a:avLst/>
          </a:prstGeom>
        </p:spPr>
        <p:txBody>
          <a:bodyPr wrap="none">
            <a:spAutoFit/>
          </a:bodyPr>
          <a:lstStyle/>
          <a:p>
            <a:r>
              <a:rPr lang="es-ES" sz="1400" i="1" dirty="0"/>
              <a:t>PacI</a:t>
            </a:r>
            <a:endParaRPr lang="es-EC" sz="1400" i="1" dirty="0"/>
          </a:p>
        </p:txBody>
      </p:sp>
      <p:pic>
        <p:nvPicPr>
          <p:cNvPr id="45" name="Picture 44">
            <a:extLst>
              <a:ext uri="{FF2B5EF4-FFF2-40B4-BE49-F238E27FC236}">
                <a16:creationId xmlns:a16="http://schemas.microsoft.com/office/drawing/2014/main" id="{A6B43527-21BE-4FCD-A384-76383039DB1F}"/>
              </a:ext>
            </a:extLst>
          </p:cNvPr>
          <p:cNvPicPr>
            <a:picLocks noChangeAspect="1"/>
          </p:cNvPicPr>
          <p:nvPr/>
        </p:nvPicPr>
        <p:blipFill>
          <a:blip r:embed="rId11">
            <a:duotone>
              <a:schemeClr val="accent6">
                <a:shade val="45000"/>
                <a:satMod val="135000"/>
              </a:schemeClr>
              <a:prstClr val="white"/>
            </a:duotone>
          </a:blip>
          <a:stretch>
            <a:fillRect/>
          </a:stretch>
        </p:blipFill>
        <p:spPr>
          <a:xfrm>
            <a:off x="3059832" y="2190383"/>
            <a:ext cx="1405803" cy="755808"/>
          </a:xfrm>
          <a:prstGeom prst="rect">
            <a:avLst/>
          </a:prstGeom>
        </p:spPr>
      </p:pic>
      <p:pic>
        <p:nvPicPr>
          <p:cNvPr id="46" name="Picture 45">
            <a:extLst>
              <a:ext uri="{FF2B5EF4-FFF2-40B4-BE49-F238E27FC236}">
                <a16:creationId xmlns:a16="http://schemas.microsoft.com/office/drawing/2014/main" id="{A0BA4C2B-1FF2-4797-B1F1-51D35A0B4532}"/>
              </a:ext>
            </a:extLst>
          </p:cNvPr>
          <p:cNvPicPr>
            <a:picLocks noChangeAspect="1"/>
          </p:cNvPicPr>
          <p:nvPr/>
        </p:nvPicPr>
        <p:blipFill>
          <a:blip r:embed="rId11">
            <a:duotone>
              <a:schemeClr val="accent6">
                <a:shade val="45000"/>
                <a:satMod val="135000"/>
              </a:schemeClr>
              <a:prstClr val="white"/>
            </a:duotone>
          </a:blip>
          <a:stretch>
            <a:fillRect/>
          </a:stretch>
        </p:blipFill>
        <p:spPr>
          <a:xfrm>
            <a:off x="7452320" y="2223004"/>
            <a:ext cx="1405803" cy="755808"/>
          </a:xfrm>
          <a:prstGeom prst="rect">
            <a:avLst/>
          </a:prstGeom>
        </p:spPr>
      </p:pic>
      <p:sp>
        <p:nvSpPr>
          <p:cNvPr id="16" name="Arrow: Right 15">
            <a:extLst>
              <a:ext uri="{FF2B5EF4-FFF2-40B4-BE49-F238E27FC236}">
                <a16:creationId xmlns:a16="http://schemas.microsoft.com/office/drawing/2014/main" id="{484BE651-B151-4C12-A277-8DF6099E434F}"/>
              </a:ext>
            </a:extLst>
          </p:cNvPr>
          <p:cNvSpPr/>
          <p:nvPr/>
        </p:nvSpPr>
        <p:spPr>
          <a:xfrm rot="5400000">
            <a:off x="3462750" y="3173926"/>
            <a:ext cx="576064"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17" name="Picture 16">
            <a:extLst>
              <a:ext uri="{FF2B5EF4-FFF2-40B4-BE49-F238E27FC236}">
                <a16:creationId xmlns:a16="http://schemas.microsoft.com/office/drawing/2014/main" id="{11DDE4AF-CEE3-4F9F-84CE-9242E7E14E78}"/>
              </a:ext>
            </a:extLst>
          </p:cNvPr>
          <p:cNvPicPr>
            <a:picLocks noChangeAspect="1"/>
          </p:cNvPicPr>
          <p:nvPr/>
        </p:nvPicPr>
        <p:blipFill>
          <a:blip r:embed="rId11">
            <a:duotone>
              <a:schemeClr val="accent5">
                <a:shade val="45000"/>
                <a:satMod val="135000"/>
              </a:schemeClr>
              <a:prstClr val="white"/>
            </a:duotone>
          </a:blip>
          <a:stretch>
            <a:fillRect/>
          </a:stretch>
        </p:blipFill>
        <p:spPr>
          <a:xfrm>
            <a:off x="3167845" y="3844060"/>
            <a:ext cx="1296144" cy="696851"/>
          </a:xfrm>
          <a:prstGeom prst="rect">
            <a:avLst/>
          </a:prstGeom>
        </p:spPr>
      </p:pic>
      <p:pic>
        <p:nvPicPr>
          <p:cNvPr id="18" name="Picture 17">
            <a:extLst>
              <a:ext uri="{FF2B5EF4-FFF2-40B4-BE49-F238E27FC236}">
                <a16:creationId xmlns:a16="http://schemas.microsoft.com/office/drawing/2014/main" id="{019950BE-C0AB-4746-98A0-C94526040643}"/>
              </a:ext>
            </a:extLst>
          </p:cNvPr>
          <p:cNvPicPr>
            <a:picLocks noChangeAspect="1"/>
          </p:cNvPicPr>
          <p:nvPr/>
        </p:nvPicPr>
        <p:blipFill>
          <a:blip r:embed="rId12"/>
          <a:stretch>
            <a:fillRect/>
          </a:stretch>
        </p:blipFill>
        <p:spPr>
          <a:xfrm>
            <a:off x="3894297" y="3028755"/>
            <a:ext cx="504056" cy="496180"/>
          </a:xfrm>
          <a:prstGeom prst="rect">
            <a:avLst/>
          </a:prstGeom>
        </p:spPr>
      </p:pic>
      <p:sp>
        <p:nvSpPr>
          <p:cNvPr id="19" name="TextBox 18">
            <a:extLst>
              <a:ext uri="{FF2B5EF4-FFF2-40B4-BE49-F238E27FC236}">
                <a16:creationId xmlns:a16="http://schemas.microsoft.com/office/drawing/2014/main" id="{6BDB47D5-9287-4B94-82FA-C124E1C720BC}"/>
              </a:ext>
            </a:extLst>
          </p:cNvPr>
          <p:cNvSpPr txBox="1"/>
          <p:nvPr/>
        </p:nvSpPr>
        <p:spPr>
          <a:xfrm>
            <a:off x="3253839" y="3583977"/>
            <a:ext cx="1440160" cy="276999"/>
          </a:xfrm>
          <a:prstGeom prst="rect">
            <a:avLst/>
          </a:prstGeom>
          <a:noFill/>
        </p:spPr>
        <p:txBody>
          <a:bodyPr wrap="square" rtlCol="0">
            <a:spAutoFit/>
          </a:bodyPr>
          <a:lstStyle/>
          <a:p>
            <a:r>
              <a:rPr lang="es-EC" sz="1200" b="1" i="1" dirty="0">
                <a:latin typeface="Calibri" panose="020F0502020204030204" pitchFamily="34" charset="0"/>
                <a:cs typeface="Calibri" panose="020F0502020204030204" pitchFamily="34" charset="0"/>
              </a:rPr>
              <a:t>E. coli</a:t>
            </a:r>
            <a:r>
              <a:rPr lang="es-EC" sz="1200" b="1" dirty="0">
                <a:latin typeface="Calibri" panose="020F0502020204030204" pitchFamily="34" charset="0"/>
                <a:cs typeface="Calibri" panose="020F0502020204030204" pitchFamily="34" charset="0"/>
              </a:rPr>
              <a:t> DH5</a:t>
            </a:r>
            <a:r>
              <a:rPr lang="el-GR" sz="1200" b="1" dirty="0">
                <a:latin typeface="Calibri" panose="020F0502020204030204" pitchFamily="34" charset="0"/>
                <a:cs typeface="Calibri" panose="020F0502020204030204" pitchFamily="34" charset="0"/>
              </a:rPr>
              <a:t>α</a:t>
            </a:r>
            <a:endParaRPr lang="es-EC" sz="1200" b="1" dirty="0">
              <a:latin typeface="Calibri" panose="020F0502020204030204" pitchFamily="34" charset="0"/>
              <a:cs typeface="Calibri" panose="020F0502020204030204" pitchFamily="34" charset="0"/>
            </a:endParaRPr>
          </a:p>
        </p:txBody>
      </p:sp>
      <p:sp>
        <p:nvSpPr>
          <p:cNvPr id="20" name="Arrow: Right 19">
            <a:extLst>
              <a:ext uri="{FF2B5EF4-FFF2-40B4-BE49-F238E27FC236}">
                <a16:creationId xmlns:a16="http://schemas.microsoft.com/office/drawing/2014/main" id="{65D2609C-9EB4-4718-A6F2-4911EAC0CFD1}"/>
              </a:ext>
            </a:extLst>
          </p:cNvPr>
          <p:cNvSpPr/>
          <p:nvPr/>
        </p:nvSpPr>
        <p:spPr>
          <a:xfrm rot="5400000">
            <a:off x="7864345" y="3176463"/>
            <a:ext cx="576064"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21" name="Picture 20">
            <a:extLst>
              <a:ext uri="{FF2B5EF4-FFF2-40B4-BE49-F238E27FC236}">
                <a16:creationId xmlns:a16="http://schemas.microsoft.com/office/drawing/2014/main" id="{A480B50B-E893-4A1E-93C8-CEECB93486CF}"/>
              </a:ext>
            </a:extLst>
          </p:cNvPr>
          <p:cNvPicPr>
            <a:picLocks noChangeAspect="1"/>
          </p:cNvPicPr>
          <p:nvPr/>
        </p:nvPicPr>
        <p:blipFill>
          <a:blip r:embed="rId11">
            <a:duotone>
              <a:schemeClr val="accent5">
                <a:shade val="45000"/>
                <a:satMod val="135000"/>
              </a:schemeClr>
              <a:prstClr val="white"/>
            </a:duotone>
          </a:blip>
          <a:stretch>
            <a:fillRect/>
          </a:stretch>
        </p:blipFill>
        <p:spPr>
          <a:xfrm>
            <a:off x="7569440" y="3846597"/>
            <a:ext cx="1296144" cy="696851"/>
          </a:xfrm>
          <a:prstGeom prst="rect">
            <a:avLst/>
          </a:prstGeom>
        </p:spPr>
      </p:pic>
      <p:pic>
        <p:nvPicPr>
          <p:cNvPr id="22" name="Picture 21">
            <a:extLst>
              <a:ext uri="{FF2B5EF4-FFF2-40B4-BE49-F238E27FC236}">
                <a16:creationId xmlns:a16="http://schemas.microsoft.com/office/drawing/2014/main" id="{E28A002E-D2EA-40F6-A8BD-AE0986115D38}"/>
              </a:ext>
            </a:extLst>
          </p:cNvPr>
          <p:cNvPicPr>
            <a:picLocks noChangeAspect="1"/>
          </p:cNvPicPr>
          <p:nvPr/>
        </p:nvPicPr>
        <p:blipFill>
          <a:blip r:embed="rId12"/>
          <a:stretch>
            <a:fillRect/>
          </a:stretch>
        </p:blipFill>
        <p:spPr>
          <a:xfrm>
            <a:off x="8295892" y="3031292"/>
            <a:ext cx="504056" cy="496180"/>
          </a:xfrm>
          <a:prstGeom prst="rect">
            <a:avLst/>
          </a:prstGeom>
        </p:spPr>
      </p:pic>
      <p:sp>
        <p:nvSpPr>
          <p:cNvPr id="24" name="TextBox 23">
            <a:extLst>
              <a:ext uri="{FF2B5EF4-FFF2-40B4-BE49-F238E27FC236}">
                <a16:creationId xmlns:a16="http://schemas.microsoft.com/office/drawing/2014/main" id="{CC6523E5-92F4-44FB-BEEE-B606938A7446}"/>
              </a:ext>
            </a:extLst>
          </p:cNvPr>
          <p:cNvSpPr txBox="1"/>
          <p:nvPr/>
        </p:nvSpPr>
        <p:spPr>
          <a:xfrm>
            <a:off x="7655434" y="3586514"/>
            <a:ext cx="1440160" cy="276999"/>
          </a:xfrm>
          <a:prstGeom prst="rect">
            <a:avLst/>
          </a:prstGeom>
          <a:noFill/>
        </p:spPr>
        <p:txBody>
          <a:bodyPr wrap="square" rtlCol="0">
            <a:spAutoFit/>
          </a:bodyPr>
          <a:lstStyle/>
          <a:p>
            <a:r>
              <a:rPr lang="es-EC" sz="1200" b="1" i="1" dirty="0">
                <a:latin typeface="Calibri" panose="020F0502020204030204" pitchFamily="34" charset="0"/>
                <a:cs typeface="Calibri" panose="020F0502020204030204" pitchFamily="34" charset="0"/>
              </a:rPr>
              <a:t>E. coli</a:t>
            </a:r>
            <a:r>
              <a:rPr lang="es-EC" sz="1200" b="1" dirty="0">
                <a:latin typeface="Calibri" panose="020F0502020204030204" pitchFamily="34" charset="0"/>
                <a:cs typeface="Calibri" panose="020F0502020204030204" pitchFamily="34" charset="0"/>
              </a:rPr>
              <a:t> DH5</a:t>
            </a:r>
            <a:r>
              <a:rPr lang="el-GR" sz="1200" b="1" dirty="0">
                <a:latin typeface="Calibri" panose="020F0502020204030204" pitchFamily="34" charset="0"/>
                <a:cs typeface="Calibri" panose="020F0502020204030204" pitchFamily="34" charset="0"/>
              </a:rPr>
              <a:t>α</a:t>
            </a:r>
            <a:endParaRPr lang="es-EC" sz="1200" b="1" dirty="0">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DB452A3B-8368-47E8-9BF4-9E285B363ADA}"/>
              </a:ext>
            </a:extLst>
          </p:cNvPr>
          <p:cNvPicPr>
            <a:picLocks noChangeAspect="1"/>
          </p:cNvPicPr>
          <p:nvPr/>
        </p:nvPicPr>
        <p:blipFill>
          <a:blip r:embed="rId13"/>
          <a:stretch>
            <a:fillRect/>
          </a:stretch>
        </p:blipFill>
        <p:spPr>
          <a:xfrm>
            <a:off x="7795566" y="4658469"/>
            <a:ext cx="827534" cy="1083096"/>
          </a:xfrm>
          <a:prstGeom prst="rect">
            <a:avLst/>
          </a:prstGeom>
        </p:spPr>
      </p:pic>
      <p:pic>
        <p:nvPicPr>
          <p:cNvPr id="32" name="Picture 31">
            <a:extLst>
              <a:ext uri="{FF2B5EF4-FFF2-40B4-BE49-F238E27FC236}">
                <a16:creationId xmlns:a16="http://schemas.microsoft.com/office/drawing/2014/main" id="{DCD52B00-09FD-4CB5-9179-7FAA4E09F975}"/>
              </a:ext>
            </a:extLst>
          </p:cNvPr>
          <p:cNvPicPr>
            <a:picLocks noChangeAspect="1"/>
          </p:cNvPicPr>
          <p:nvPr/>
        </p:nvPicPr>
        <p:blipFill>
          <a:blip r:embed="rId13"/>
          <a:stretch>
            <a:fillRect/>
          </a:stretch>
        </p:blipFill>
        <p:spPr>
          <a:xfrm>
            <a:off x="3314172" y="4684544"/>
            <a:ext cx="827534" cy="1083096"/>
          </a:xfrm>
          <a:prstGeom prst="rect">
            <a:avLst/>
          </a:prstGeom>
        </p:spPr>
      </p:pic>
    </p:spTree>
    <p:extLst>
      <p:ext uri="{BB962C8B-B14F-4D97-AF65-F5344CB8AC3E}">
        <p14:creationId xmlns:p14="http://schemas.microsoft.com/office/powerpoint/2010/main" val="185901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30" grpId="0"/>
      <p:bldP spid="43" grpId="0"/>
      <p:bldP spid="44" grpId="0"/>
      <p:bldP spid="16" grpId="0" animBg="1"/>
      <p:bldP spid="19" grpId="0"/>
      <p:bldP spid="20"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D3BCEE64-B2E7-45D9-A72A-084CD8CCC3C8}"/>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F893349-34FC-47F3-9ADB-258FBF4DA8EE}"/>
              </a:ext>
            </a:extLst>
          </p:cNvPr>
          <p:cNvSpPr/>
          <p:nvPr/>
        </p:nvSpPr>
        <p:spPr>
          <a:xfrm>
            <a:off x="1233972" y="4965347"/>
            <a:ext cx="7452828"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Plásmidos recombinantes adenovirales </a:t>
            </a:r>
            <a:r>
              <a:rPr lang="es-EC"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pAdEasy FSHb-ST6 y pAdEasy FSHb</a:t>
            </a:r>
            <a:endParaRPr lang="es-EC" b="1" dirty="0">
              <a:solidFill>
                <a:schemeClr val="bg2">
                  <a:lumMod val="75000"/>
                </a:schemeClr>
              </a:solidFill>
              <a:latin typeface="Calibri" panose="020F0502020204030204" pitchFamily="34" charset="0"/>
              <a:cs typeface="Calibri" panose="020F0502020204030204" pitchFamily="34" charset="0"/>
            </a:endParaRPr>
          </a:p>
        </p:txBody>
      </p:sp>
      <p:sp>
        <p:nvSpPr>
          <p:cNvPr id="18" name="1 Título">
            <a:extLst>
              <a:ext uri="{FF2B5EF4-FFF2-40B4-BE49-F238E27FC236}">
                <a16:creationId xmlns:a16="http://schemas.microsoft.com/office/drawing/2014/main" id="{626184D4-DEBA-423A-B2A4-4FF4C5419D72}"/>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98F0CED-8A3C-405F-B9BC-9F4B3543563A}"/>
              </a:ext>
            </a:extLst>
          </p:cNvPr>
          <p:cNvSpPr/>
          <p:nvPr/>
        </p:nvSpPr>
        <p:spPr>
          <a:xfrm>
            <a:off x="251520" y="692696"/>
            <a:ext cx="7056784"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3.   Generación de los vectores adenovirales por recombinación homóloga</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3" name="Picture 22">
            <a:extLst>
              <a:ext uri="{FF2B5EF4-FFF2-40B4-BE49-F238E27FC236}">
                <a16:creationId xmlns:a16="http://schemas.microsoft.com/office/drawing/2014/main" id="{27F771D4-54AD-459E-915B-7D147ACD7A55}"/>
              </a:ext>
            </a:extLst>
          </p:cNvPr>
          <p:cNvPicPr>
            <a:picLocks noChangeAspect="1"/>
          </p:cNvPicPr>
          <p:nvPr/>
        </p:nvPicPr>
        <p:blipFill>
          <a:blip r:embed="rId2"/>
          <a:stretch>
            <a:fillRect/>
          </a:stretch>
        </p:blipFill>
        <p:spPr>
          <a:xfrm>
            <a:off x="827597" y="1233485"/>
            <a:ext cx="3528380" cy="2809716"/>
          </a:xfrm>
          <a:prstGeom prst="rect">
            <a:avLst/>
          </a:prstGeom>
        </p:spPr>
      </p:pic>
      <p:pic>
        <p:nvPicPr>
          <p:cNvPr id="24" name="Picture 23">
            <a:extLst>
              <a:ext uri="{FF2B5EF4-FFF2-40B4-BE49-F238E27FC236}">
                <a16:creationId xmlns:a16="http://schemas.microsoft.com/office/drawing/2014/main" id="{211351B8-A7C0-4309-91DA-C8E063589790}"/>
              </a:ext>
            </a:extLst>
          </p:cNvPr>
          <p:cNvPicPr>
            <a:picLocks noChangeAspect="1"/>
          </p:cNvPicPr>
          <p:nvPr/>
        </p:nvPicPr>
        <p:blipFill>
          <a:blip r:embed="rId3"/>
          <a:stretch>
            <a:fillRect/>
          </a:stretch>
        </p:blipFill>
        <p:spPr>
          <a:xfrm>
            <a:off x="5004048" y="1282349"/>
            <a:ext cx="3744412" cy="2768568"/>
          </a:xfrm>
          <a:prstGeom prst="rect">
            <a:avLst/>
          </a:prstGeom>
        </p:spPr>
      </p:pic>
      <p:cxnSp>
        <p:nvCxnSpPr>
          <p:cNvPr id="25" name="Straight Connector 24">
            <a:extLst>
              <a:ext uri="{FF2B5EF4-FFF2-40B4-BE49-F238E27FC236}">
                <a16:creationId xmlns:a16="http://schemas.microsoft.com/office/drawing/2014/main" id="{C382F924-9A08-4F77-A0B9-275B9B39B054}"/>
              </a:ext>
            </a:extLst>
          </p:cNvPr>
          <p:cNvCxnSpPr>
            <a:cxnSpLocks/>
          </p:cNvCxnSpPr>
          <p:nvPr/>
        </p:nvCxnSpPr>
        <p:spPr>
          <a:xfrm>
            <a:off x="4572000" y="1412776"/>
            <a:ext cx="0" cy="2376264"/>
          </a:xfrm>
          <a:prstGeom prst="line">
            <a:avLst/>
          </a:prstGeom>
        </p:spPr>
        <p:style>
          <a:lnRef idx="2">
            <a:schemeClr val="accent4"/>
          </a:lnRef>
          <a:fillRef idx="0">
            <a:schemeClr val="accent4"/>
          </a:fillRef>
          <a:effectRef idx="1">
            <a:schemeClr val="accent4"/>
          </a:effectRef>
          <a:fontRef idx="minor">
            <a:schemeClr val="tx1"/>
          </a:fontRef>
        </p:style>
      </p:cxnSp>
      <p:pic>
        <p:nvPicPr>
          <p:cNvPr id="26" name="Picture 25">
            <a:extLst>
              <a:ext uri="{FF2B5EF4-FFF2-40B4-BE49-F238E27FC236}">
                <a16:creationId xmlns:a16="http://schemas.microsoft.com/office/drawing/2014/main" id="{08D1BB1A-86AB-46E7-85EA-E3EF20DD5082}"/>
              </a:ext>
            </a:extLst>
          </p:cNvPr>
          <p:cNvPicPr>
            <a:picLocks noChangeAspect="1"/>
          </p:cNvPicPr>
          <p:nvPr/>
        </p:nvPicPr>
        <p:blipFill>
          <a:blip r:embed="rId4">
            <a:duotone>
              <a:schemeClr val="accent6">
                <a:shade val="45000"/>
                <a:satMod val="135000"/>
              </a:schemeClr>
              <a:prstClr val="white"/>
            </a:duotone>
          </a:blip>
          <a:stretch>
            <a:fillRect/>
          </a:stretch>
        </p:blipFill>
        <p:spPr>
          <a:xfrm>
            <a:off x="3059832" y="2190383"/>
            <a:ext cx="1405803" cy="755808"/>
          </a:xfrm>
          <a:prstGeom prst="rect">
            <a:avLst/>
          </a:prstGeom>
        </p:spPr>
      </p:pic>
      <p:pic>
        <p:nvPicPr>
          <p:cNvPr id="27" name="Picture 26">
            <a:extLst>
              <a:ext uri="{FF2B5EF4-FFF2-40B4-BE49-F238E27FC236}">
                <a16:creationId xmlns:a16="http://schemas.microsoft.com/office/drawing/2014/main" id="{715970E5-2A98-42EF-8737-F90BB5DC02B9}"/>
              </a:ext>
            </a:extLst>
          </p:cNvPr>
          <p:cNvPicPr>
            <a:picLocks noChangeAspect="1"/>
          </p:cNvPicPr>
          <p:nvPr/>
        </p:nvPicPr>
        <p:blipFill>
          <a:blip r:embed="rId4">
            <a:duotone>
              <a:schemeClr val="accent6">
                <a:shade val="45000"/>
                <a:satMod val="135000"/>
              </a:schemeClr>
              <a:prstClr val="white"/>
            </a:duotone>
          </a:blip>
          <a:stretch>
            <a:fillRect/>
          </a:stretch>
        </p:blipFill>
        <p:spPr>
          <a:xfrm>
            <a:off x="7452320" y="2223004"/>
            <a:ext cx="1405803" cy="755808"/>
          </a:xfrm>
          <a:prstGeom prst="rect">
            <a:avLst/>
          </a:prstGeom>
        </p:spPr>
      </p:pic>
      <p:sp>
        <p:nvSpPr>
          <p:cNvPr id="28" name="Arrow: Right 27">
            <a:extLst>
              <a:ext uri="{FF2B5EF4-FFF2-40B4-BE49-F238E27FC236}">
                <a16:creationId xmlns:a16="http://schemas.microsoft.com/office/drawing/2014/main" id="{B1E66AAF-4164-448C-B9D4-826C0A078CDC}"/>
              </a:ext>
            </a:extLst>
          </p:cNvPr>
          <p:cNvSpPr/>
          <p:nvPr/>
        </p:nvSpPr>
        <p:spPr>
          <a:xfrm rot="5400000">
            <a:off x="3462750" y="3173926"/>
            <a:ext cx="576064"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29" name="Picture 28">
            <a:extLst>
              <a:ext uri="{FF2B5EF4-FFF2-40B4-BE49-F238E27FC236}">
                <a16:creationId xmlns:a16="http://schemas.microsoft.com/office/drawing/2014/main" id="{4C04E6D6-E750-4280-A521-E356FFAF2432}"/>
              </a:ext>
            </a:extLst>
          </p:cNvPr>
          <p:cNvPicPr>
            <a:picLocks noChangeAspect="1"/>
          </p:cNvPicPr>
          <p:nvPr/>
        </p:nvPicPr>
        <p:blipFill>
          <a:blip r:embed="rId4">
            <a:duotone>
              <a:schemeClr val="accent5">
                <a:shade val="45000"/>
                <a:satMod val="135000"/>
              </a:schemeClr>
              <a:prstClr val="white"/>
            </a:duotone>
          </a:blip>
          <a:stretch>
            <a:fillRect/>
          </a:stretch>
        </p:blipFill>
        <p:spPr>
          <a:xfrm>
            <a:off x="3167845" y="3844060"/>
            <a:ext cx="1296144" cy="696851"/>
          </a:xfrm>
          <a:prstGeom prst="rect">
            <a:avLst/>
          </a:prstGeom>
        </p:spPr>
      </p:pic>
      <p:pic>
        <p:nvPicPr>
          <p:cNvPr id="30" name="Picture 29">
            <a:extLst>
              <a:ext uri="{FF2B5EF4-FFF2-40B4-BE49-F238E27FC236}">
                <a16:creationId xmlns:a16="http://schemas.microsoft.com/office/drawing/2014/main" id="{AB70EB2F-31DF-4D03-9701-BBE98B561316}"/>
              </a:ext>
            </a:extLst>
          </p:cNvPr>
          <p:cNvPicPr>
            <a:picLocks noChangeAspect="1"/>
          </p:cNvPicPr>
          <p:nvPr/>
        </p:nvPicPr>
        <p:blipFill>
          <a:blip r:embed="rId5"/>
          <a:stretch>
            <a:fillRect/>
          </a:stretch>
        </p:blipFill>
        <p:spPr>
          <a:xfrm>
            <a:off x="3894297" y="3028755"/>
            <a:ext cx="504056" cy="496180"/>
          </a:xfrm>
          <a:prstGeom prst="rect">
            <a:avLst/>
          </a:prstGeom>
        </p:spPr>
      </p:pic>
      <p:sp>
        <p:nvSpPr>
          <p:cNvPr id="31" name="TextBox 30">
            <a:extLst>
              <a:ext uri="{FF2B5EF4-FFF2-40B4-BE49-F238E27FC236}">
                <a16:creationId xmlns:a16="http://schemas.microsoft.com/office/drawing/2014/main" id="{49CCA2D4-F57D-4447-B556-56FB535D33DF}"/>
              </a:ext>
            </a:extLst>
          </p:cNvPr>
          <p:cNvSpPr txBox="1"/>
          <p:nvPr/>
        </p:nvSpPr>
        <p:spPr>
          <a:xfrm>
            <a:off x="3253839" y="3583977"/>
            <a:ext cx="1440160" cy="276999"/>
          </a:xfrm>
          <a:prstGeom prst="rect">
            <a:avLst/>
          </a:prstGeom>
          <a:noFill/>
        </p:spPr>
        <p:txBody>
          <a:bodyPr wrap="square" rtlCol="0">
            <a:spAutoFit/>
          </a:bodyPr>
          <a:lstStyle/>
          <a:p>
            <a:r>
              <a:rPr lang="es-EC" sz="1200" b="1" i="1" dirty="0">
                <a:latin typeface="Calibri" panose="020F0502020204030204" pitchFamily="34" charset="0"/>
                <a:cs typeface="Calibri" panose="020F0502020204030204" pitchFamily="34" charset="0"/>
              </a:rPr>
              <a:t>E. coli</a:t>
            </a:r>
            <a:r>
              <a:rPr lang="es-EC" sz="1200" b="1" dirty="0">
                <a:latin typeface="Calibri" panose="020F0502020204030204" pitchFamily="34" charset="0"/>
                <a:cs typeface="Calibri" panose="020F0502020204030204" pitchFamily="34" charset="0"/>
              </a:rPr>
              <a:t> DH5</a:t>
            </a:r>
            <a:r>
              <a:rPr lang="el-GR" sz="1200" b="1" dirty="0">
                <a:latin typeface="Calibri" panose="020F0502020204030204" pitchFamily="34" charset="0"/>
                <a:cs typeface="Calibri" panose="020F0502020204030204" pitchFamily="34" charset="0"/>
              </a:rPr>
              <a:t>α</a:t>
            </a:r>
            <a:endParaRPr lang="es-EC" sz="1200" b="1" dirty="0">
              <a:latin typeface="Calibri" panose="020F0502020204030204" pitchFamily="34" charset="0"/>
              <a:cs typeface="Calibri" panose="020F0502020204030204" pitchFamily="34" charset="0"/>
            </a:endParaRPr>
          </a:p>
        </p:txBody>
      </p:sp>
      <p:sp>
        <p:nvSpPr>
          <p:cNvPr id="32" name="Arrow: Right 31">
            <a:extLst>
              <a:ext uri="{FF2B5EF4-FFF2-40B4-BE49-F238E27FC236}">
                <a16:creationId xmlns:a16="http://schemas.microsoft.com/office/drawing/2014/main" id="{C6200A31-9D20-4E96-B887-7E71E2E0DAEE}"/>
              </a:ext>
            </a:extLst>
          </p:cNvPr>
          <p:cNvSpPr/>
          <p:nvPr/>
        </p:nvSpPr>
        <p:spPr>
          <a:xfrm rot="5400000">
            <a:off x="7864345" y="3176463"/>
            <a:ext cx="576064"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33" name="Picture 32">
            <a:extLst>
              <a:ext uri="{FF2B5EF4-FFF2-40B4-BE49-F238E27FC236}">
                <a16:creationId xmlns:a16="http://schemas.microsoft.com/office/drawing/2014/main" id="{D2774168-CBDA-43A8-BC1D-564F9DF6D5CF}"/>
              </a:ext>
            </a:extLst>
          </p:cNvPr>
          <p:cNvPicPr>
            <a:picLocks noChangeAspect="1"/>
          </p:cNvPicPr>
          <p:nvPr/>
        </p:nvPicPr>
        <p:blipFill>
          <a:blip r:embed="rId4">
            <a:duotone>
              <a:schemeClr val="accent5">
                <a:shade val="45000"/>
                <a:satMod val="135000"/>
              </a:schemeClr>
              <a:prstClr val="white"/>
            </a:duotone>
          </a:blip>
          <a:stretch>
            <a:fillRect/>
          </a:stretch>
        </p:blipFill>
        <p:spPr>
          <a:xfrm>
            <a:off x="7569440" y="3846597"/>
            <a:ext cx="1296144" cy="696851"/>
          </a:xfrm>
          <a:prstGeom prst="rect">
            <a:avLst/>
          </a:prstGeom>
        </p:spPr>
      </p:pic>
      <p:pic>
        <p:nvPicPr>
          <p:cNvPr id="34" name="Picture 33">
            <a:extLst>
              <a:ext uri="{FF2B5EF4-FFF2-40B4-BE49-F238E27FC236}">
                <a16:creationId xmlns:a16="http://schemas.microsoft.com/office/drawing/2014/main" id="{DB91B364-60B9-4B75-BDC8-8A1419D921BA}"/>
              </a:ext>
            </a:extLst>
          </p:cNvPr>
          <p:cNvPicPr>
            <a:picLocks noChangeAspect="1"/>
          </p:cNvPicPr>
          <p:nvPr/>
        </p:nvPicPr>
        <p:blipFill>
          <a:blip r:embed="rId5"/>
          <a:stretch>
            <a:fillRect/>
          </a:stretch>
        </p:blipFill>
        <p:spPr>
          <a:xfrm>
            <a:off x="8295892" y="3031292"/>
            <a:ext cx="504056" cy="496180"/>
          </a:xfrm>
          <a:prstGeom prst="rect">
            <a:avLst/>
          </a:prstGeom>
        </p:spPr>
      </p:pic>
      <p:sp>
        <p:nvSpPr>
          <p:cNvPr id="35" name="TextBox 34">
            <a:extLst>
              <a:ext uri="{FF2B5EF4-FFF2-40B4-BE49-F238E27FC236}">
                <a16:creationId xmlns:a16="http://schemas.microsoft.com/office/drawing/2014/main" id="{52B530F0-F7DF-41B3-AB15-E215DAF23986}"/>
              </a:ext>
            </a:extLst>
          </p:cNvPr>
          <p:cNvSpPr txBox="1"/>
          <p:nvPr/>
        </p:nvSpPr>
        <p:spPr>
          <a:xfrm>
            <a:off x="7655434" y="3586514"/>
            <a:ext cx="1440160" cy="276999"/>
          </a:xfrm>
          <a:prstGeom prst="rect">
            <a:avLst/>
          </a:prstGeom>
          <a:noFill/>
        </p:spPr>
        <p:txBody>
          <a:bodyPr wrap="square" rtlCol="0">
            <a:spAutoFit/>
          </a:bodyPr>
          <a:lstStyle/>
          <a:p>
            <a:r>
              <a:rPr lang="es-EC" sz="1200" b="1" i="1" dirty="0">
                <a:latin typeface="Calibri" panose="020F0502020204030204" pitchFamily="34" charset="0"/>
                <a:cs typeface="Calibri" panose="020F0502020204030204" pitchFamily="34" charset="0"/>
              </a:rPr>
              <a:t>E. coli</a:t>
            </a:r>
            <a:r>
              <a:rPr lang="es-EC" sz="1200" b="1" dirty="0">
                <a:latin typeface="Calibri" panose="020F0502020204030204" pitchFamily="34" charset="0"/>
                <a:cs typeface="Calibri" panose="020F0502020204030204" pitchFamily="34" charset="0"/>
              </a:rPr>
              <a:t> DH5</a:t>
            </a:r>
            <a:r>
              <a:rPr lang="el-GR" sz="1200" b="1" dirty="0">
                <a:latin typeface="Calibri" panose="020F0502020204030204" pitchFamily="34" charset="0"/>
                <a:cs typeface="Calibri" panose="020F0502020204030204" pitchFamily="34" charset="0"/>
              </a:rPr>
              <a:t>α</a:t>
            </a:r>
            <a:endParaRPr lang="es-EC"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8756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D560A-E090-4CDC-ADF0-5574CAA83854}"/>
              </a:ext>
            </a:extLst>
          </p:cNvPr>
          <p:cNvSpPr/>
          <p:nvPr/>
        </p:nvSpPr>
        <p:spPr>
          <a:xfrm>
            <a:off x="2267744" y="1484784"/>
            <a:ext cx="4680520" cy="1869794"/>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pic>
        <p:nvPicPr>
          <p:cNvPr id="6" name="Picture 5">
            <a:extLst>
              <a:ext uri="{FF2B5EF4-FFF2-40B4-BE49-F238E27FC236}">
                <a16:creationId xmlns:a16="http://schemas.microsoft.com/office/drawing/2014/main" id="{6093041E-E268-458C-800B-DAC72AE58594}"/>
              </a:ext>
            </a:extLst>
          </p:cNvPr>
          <p:cNvPicPr>
            <a:picLocks noChangeAspect="1"/>
          </p:cNvPicPr>
          <p:nvPr/>
        </p:nvPicPr>
        <p:blipFill>
          <a:blip r:embed="rId2"/>
          <a:stretch>
            <a:fillRect/>
          </a:stretch>
        </p:blipFill>
        <p:spPr>
          <a:xfrm>
            <a:off x="1475656" y="3975514"/>
            <a:ext cx="3461375" cy="2192204"/>
          </a:xfrm>
          <a:prstGeom prst="rect">
            <a:avLst/>
          </a:prstGeom>
        </p:spPr>
      </p:pic>
      <p:sp>
        <p:nvSpPr>
          <p:cNvPr id="5" name="1 Título">
            <a:extLst>
              <a:ext uri="{FF2B5EF4-FFF2-40B4-BE49-F238E27FC236}">
                <a16:creationId xmlns:a16="http://schemas.microsoft.com/office/drawing/2014/main" id="{D3BCEE64-B2E7-45D9-A72A-084CD8CCC3C8}"/>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EB3907E-4891-4230-AC96-9E55FAF2DDF1}"/>
              </a:ext>
            </a:extLst>
          </p:cNvPr>
          <p:cNvSpPr/>
          <p:nvPr/>
        </p:nvSpPr>
        <p:spPr>
          <a:xfrm>
            <a:off x="251520" y="692696"/>
            <a:ext cx="7920880" cy="584775"/>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4.   Transfección de plásmidos recombinantes adenovirales p</a:t>
            </a:r>
            <a:r>
              <a:rPr lang="es-EC" sz="1600" b="1" dirty="0">
                <a:latin typeface="Calibri" panose="020F0502020204030204" pitchFamily="34" charset="0"/>
                <a:cs typeface="Calibri" panose="020F0502020204030204" pitchFamily="34" charset="0"/>
              </a:rPr>
              <a:t>AdEasy FSHb-ST6 y pAdEasy FSHb</a:t>
            </a:r>
          </a:p>
        </p:txBody>
      </p:sp>
      <p:sp>
        <p:nvSpPr>
          <p:cNvPr id="2048" name="Rectangle 2047">
            <a:extLst>
              <a:ext uri="{FF2B5EF4-FFF2-40B4-BE49-F238E27FC236}">
                <a16:creationId xmlns:a16="http://schemas.microsoft.com/office/drawing/2014/main" id="{F648BDCE-9481-4604-B3F6-03F0F3E23B2F}"/>
              </a:ext>
            </a:extLst>
          </p:cNvPr>
          <p:cNvSpPr/>
          <p:nvPr/>
        </p:nvSpPr>
        <p:spPr>
          <a:xfrm>
            <a:off x="251520" y="4437112"/>
            <a:ext cx="12241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Transfección química</a:t>
            </a:r>
          </a:p>
        </p:txBody>
      </p:sp>
      <p:pic>
        <p:nvPicPr>
          <p:cNvPr id="34" name="Picture 33">
            <a:extLst>
              <a:ext uri="{FF2B5EF4-FFF2-40B4-BE49-F238E27FC236}">
                <a16:creationId xmlns:a16="http://schemas.microsoft.com/office/drawing/2014/main" id="{47A0FA0A-80C1-46AA-9E41-9410281AD80B}"/>
              </a:ext>
            </a:extLst>
          </p:cNvPr>
          <p:cNvPicPr>
            <a:picLocks noChangeAspect="1"/>
          </p:cNvPicPr>
          <p:nvPr/>
        </p:nvPicPr>
        <p:blipFill>
          <a:blip r:embed="rId3"/>
          <a:stretch>
            <a:fillRect/>
          </a:stretch>
        </p:blipFill>
        <p:spPr>
          <a:xfrm>
            <a:off x="5796136" y="4330328"/>
            <a:ext cx="1603249" cy="861639"/>
          </a:xfrm>
          <a:prstGeom prst="rect">
            <a:avLst/>
          </a:prstGeom>
        </p:spPr>
      </p:pic>
      <p:sp>
        <p:nvSpPr>
          <p:cNvPr id="2049" name="Arrow: Right 2048">
            <a:extLst>
              <a:ext uri="{FF2B5EF4-FFF2-40B4-BE49-F238E27FC236}">
                <a16:creationId xmlns:a16="http://schemas.microsoft.com/office/drawing/2014/main" id="{055249F5-A669-4667-9388-3E5E3CFB13B2}"/>
              </a:ext>
            </a:extLst>
          </p:cNvPr>
          <p:cNvSpPr/>
          <p:nvPr/>
        </p:nvSpPr>
        <p:spPr>
          <a:xfrm>
            <a:off x="5076056" y="4581128"/>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51" name="Rectangle 2050">
            <a:extLst>
              <a:ext uri="{FF2B5EF4-FFF2-40B4-BE49-F238E27FC236}">
                <a16:creationId xmlns:a16="http://schemas.microsoft.com/office/drawing/2014/main" id="{EC1C8748-208A-4818-AF0A-3DB7EBFD2E72}"/>
              </a:ext>
            </a:extLst>
          </p:cNvPr>
          <p:cNvSpPr/>
          <p:nvPr/>
        </p:nvSpPr>
        <p:spPr>
          <a:xfrm>
            <a:off x="6042139" y="5238012"/>
            <a:ext cx="1152128" cy="288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panose="020F0502020204030204" pitchFamily="34" charset="0"/>
                <a:cs typeface="Calibri" panose="020F0502020204030204" pitchFamily="34" charset="0"/>
              </a:rPr>
              <a:t>HEK 293</a:t>
            </a:r>
          </a:p>
        </p:txBody>
      </p:sp>
      <p:pic>
        <p:nvPicPr>
          <p:cNvPr id="2052" name="Picture 2051">
            <a:extLst>
              <a:ext uri="{FF2B5EF4-FFF2-40B4-BE49-F238E27FC236}">
                <a16:creationId xmlns:a16="http://schemas.microsoft.com/office/drawing/2014/main" id="{F0F505F6-0113-4F3E-8A82-3CA065859716}"/>
              </a:ext>
            </a:extLst>
          </p:cNvPr>
          <p:cNvPicPr>
            <a:picLocks noChangeAspect="1"/>
          </p:cNvPicPr>
          <p:nvPr/>
        </p:nvPicPr>
        <p:blipFill>
          <a:blip r:embed="rId4"/>
          <a:stretch>
            <a:fillRect/>
          </a:stretch>
        </p:blipFill>
        <p:spPr>
          <a:xfrm>
            <a:off x="8048533" y="4514137"/>
            <a:ext cx="911920" cy="710045"/>
          </a:xfrm>
          <a:prstGeom prst="rect">
            <a:avLst/>
          </a:prstGeom>
        </p:spPr>
      </p:pic>
      <p:sp>
        <p:nvSpPr>
          <p:cNvPr id="39" name="Arrow: Right 38">
            <a:extLst>
              <a:ext uri="{FF2B5EF4-FFF2-40B4-BE49-F238E27FC236}">
                <a16:creationId xmlns:a16="http://schemas.microsoft.com/office/drawing/2014/main" id="{4057B331-EABE-4FEF-955C-2B095A6A4B5D}"/>
              </a:ext>
            </a:extLst>
          </p:cNvPr>
          <p:cNvSpPr/>
          <p:nvPr/>
        </p:nvSpPr>
        <p:spPr>
          <a:xfrm>
            <a:off x="7543939" y="4617131"/>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53" name="Rectangle 2052">
            <a:extLst>
              <a:ext uri="{FF2B5EF4-FFF2-40B4-BE49-F238E27FC236}">
                <a16:creationId xmlns:a16="http://schemas.microsoft.com/office/drawing/2014/main" id="{90728691-355E-47ED-921A-B954D83E94FB}"/>
              </a:ext>
            </a:extLst>
          </p:cNvPr>
          <p:cNvSpPr/>
          <p:nvPr/>
        </p:nvSpPr>
        <p:spPr>
          <a:xfrm>
            <a:off x="8101978" y="4129657"/>
            <a:ext cx="805029" cy="276999"/>
          </a:xfrm>
          <a:prstGeom prst="rect">
            <a:avLst/>
          </a:prstGeom>
        </p:spPr>
        <p:txBody>
          <a:bodyPr wrap="none">
            <a:spAutoFit/>
          </a:bodyPr>
          <a:lstStyle/>
          <a:p>
            <a:r>
              <a:rPr lang="es-EC" sz="1200" dirty="0">
                <a:solidFill>
                  <a:srgbClr val="000000"/>
                </a:solidFill>
                <a:latin typeface="Calibri" panose="020F0502020204030204" pitchFamily="34" charset="0"/>
                <a:ea typeface="Calibri" panose="020F0502020204030204" pitchFamily="34" charset="0"/>
                <a:cs typeface="Calibri" panose="020F0502020204030204" pitchFamily="34" charset="0"/>
              </a:rPr>
              <a:t>Eficiencia </a:t>
            </a:r>
            <a:endParaRPr lang="es-EC" sz="12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18EF887-61F5-4B1D-8310-1CDF44FE8A25}"/>
              </a:ext>
            </a:extLst>
          </p:cNvPr>
          <p:cNvPicPr>
            <a:picLocks noChangeAspect="1"/>
          </p:cNvPicPr>
          <p:nvPr/>
        </p:nvPicPr>
        <p:blipFill rotWithShape="1">
          <a:blip r:embed="rId5"/>
          <a:srcRect t="-1" b="1673"/>
          <a:stretch/>
        </p:blipFill>
        <p:spPr>
          <a:xfrm>
            <a:off x="2411760" y="1559115"/>
            <a:ext cx="4395788" cy="1765425"/>
          </a:xfrm>
          <a:prstGeom prst="rect">
            <a:avLst/>
          </a:prstGeom>
        </p:spPr>
      </p:pic>
      <p:sp>
        <p:nvSpPr>
          <p:cNvPr id="11" name="TextBox 10">
            <a:extLst>
              <a:ext uri="{FF2B5EF4-FFF2-40B4-BE49-F238E27FC236}">
                <a16:creationId xmlns:a16="http://schemas.microsoft.com/office/drawing/2014/main" id="{B622D765-C579-4AA4-9DB1-3FD9A8BFBABB}"/>
              </a:ext>
            </a:extLst>
          </p:cNvPr>
          <p:cNvSpPr txBox="1"/>
          <p:nvPr/>
        </p:nvSpPr>
        <p:spPr>
          <a:xfrm>
            <a:off x="2550604" y="2179847"/>
            <a:ext cx="1008112" cy="276999"/>
          </a:xfrm>
          <a:prstGeom prst="rect">
            <a:avLst/>
          </a:prstGeom>
          <a:noFill/>
        </p:spPr>
        <p:txBody>
          <a:bodyPr wrap="square" rtlCol="0">
            <a:spAutoFit/>
          </a:bodyPr>
          <a:lstStyle/>
          <a:p>
            <a:r>
              <a:rPr lang="es-EC" sz="1200" b="1" dirty="0">
                <a:latin typeface="Calibri" panose="020F0502020204030204" pitchFamily="34" charset="0"/>
                <a:cs typeface="Calibri" panose="020F0502020204030204" pitchFamily="34" charset="0"/>
              </a:rPr>
              <a:t>HEK 293 A</a:t>
            </a:r>
          </a:p>
        </p:txBody>
      </p:sp>
      <p:pic>
        <p:nvPicPr>
          <p:cNvPr id="15" name="Picture 14">
            <a:extLst>
              <a:ext uri="{FF2B5EF4-FFF2-40B4-BE49-F238E27FC236}">
                <a16:creationId xmlns:a16="http://schemas.microsoft.com/office/drawing/2014/main" id="{6BE6BB47-C7A3-4C3D-8FA9-406D784B4F40}"/>
              </a:ext>
            </a:extLst>
          </p:cNvPr>
          <p:cNvPicPr>
            <a:picLocks noChangeAspect="1"/>
          </p:cNvPicPr>
          <p:nvPr/>
        </p:nvPicPr>
        <p:blipFill>
          <a:blip r:embed="rId6"/>
          <a:stretch>
            <a:fillRect/>
          </a:stretch>
        </p:blipFill>
        <p:spPr>
          <a:xfrm>
            <a:off x="467741" y="1370242"/>
            <a:ext cx="1632208" cy="2050904"/>
          </a:xfrm>
          <a:prstGeom prst="rect">
            <a:avLst/>
          </a:prstGeom>
        </p:spPr>
      </p:pic>
      <p:pic>
        <p:nvPicPr>
          <p:cNvPr id="16" name="Picture 15">
            <a:extLst>
              <a:ext uri="{FF2B5EF4-FFF2-40B4-BE49-F238E27FC236}">
                <a16:creationId xmlns:a16="http://schemas.microsoft.com/office/drawing/2014/main" id="{5E42E123-A7F8-45CF-A223-9E66058A1583}"/>
              </a:ext>
            </a:extLst>
          </p:cNvPr>
          <p:cNvPicPr>
            <a:picLocks noChangeAspect="1"/>
          </p:cNvPicPr>
          <p:nvPr/>
        </p:nvPicPr>
        <p:blipFill>
          <a:blip r:embed="rId7"/>
          <a:stretch>
            <a:fillRect/>
          </a:stretch>
        </p:blipFill>
        <p:spPr>
          <a:xfrm>
            <a:off x="7189622" y="1337689"/>
            <a:ext cx="1595778" cy="1961313"/>
          </a:xfrm>
          <a:prstGeom prst="rect">
            <a:avLst/>
          </a:prstGeom>
        </p:spPr>
      </p:pic>
    </p:spTree>
    <p:extLst>
      <p:ext uri="{BB962C8B-B14F-4D97-AF65-F5344CB8AC3E}">
        <p14:creationId xmlns:p14="http://schemas.microsoft.com/office/powerpoint/2010/main" val="2246638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A8283-F339-4644-9E69-A171F80EA2D2}"/>
              </a:ext>
            </a:extLst>
          </p:cNvPr>
          <p:cNvPicPr>
            <a:picLocks noChangeAspect="1"/>
          </p:cNvPicPr>
          <p:nvPr/>
        </p:nvPicPr>
        <p:blipFill>
          <a:blip r:embed="rId2"/>
          <a:stretch>
            <a:fillRect/>
          </a:stretch>
        </p:blipFill>
        <p:spPr>
          <a:xfrm>
            <a:off x="179513" y="997465"/>
            <a:ext cx="1296144" cy="696591"/>
          </a:xfrm>
          <a:prstGeom prst="rect">
            <a:avLst/>
          </a:prstGeom>
        </p:spPr>
      </p:pic>
      <p:pic>
        <p:nvPicPr>
          <p:cNvPr id="6" name="Picture 5">
            <a:extLst>
              <a:ext uri="{FF2B5EF4-FFF2-40B4-BE49-F238E27FC236}">
                <a16:creationId xmlns:a16="http://schemas.microsoft.com/office/drawing/2014/main" id="{C96AC727-110A-4925-BDA0-16AF86E4782A}"/>
              </a:ext>
            </a:extLst>
          </p:cNvPr>
          <p:cNvPicPr>
            <a:picLocks noChangeAspect="1"/>
          </p:cNvPicPr>
          <p:nvPr/>
        </p:nvPicPr>
        <p:blipFill>
          <a:blip r:embed="rId2"/>
          <a:stretch>
            <a:fillRect/>
          </a:stretch>
        </p:blipFill>
        <p:spPr>
          <a:xfrm>
            <a:off x="2250453" y="868913"/>
            <a:ext cx="2133277" cy="1146494"/>
          </a:xfrm>
          <a:prstGeom prst="rect">
            <a:avLst/>
          </a:prstGeom>
        </p:spPr>
      </p:pic>
      <p:sp>
        <p:nvSpPr>
          <p:cNvPr id="9" name="Arrow: Right 8">
            <a:extLst>
              <a:ext uri="{FF2B5EF4-FFF2-40B4-BE49-F238E27FC236}">
                <a16:creationId xmlns:a16="http://schemas.microsoft.com/office/drawing/2014/main" id="{28FE96C1-F1EA-4873-A9E5-4A7B173A69B7}"/>
              </a:ext>
            </a:extLst>
          </p:cNvPr>
          <p:cNvSpPr/>
          <p:nvPr/>
        </p:nvSpPr>
        <p:spPr>
          <a:xfrm>
            <a:off x="1759039" y="1327529"/>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0" name="Arrow: Left-Up 9">
            <a:extLst>
              <a:ext uri="{FF2B5EF4-FFF2-40B4-BE49-F238E27FC236}">
                <a16:creationId xmlns:a16="http://schemas.microsoft.com/office/drawing/2014/main" id="{D015DA4B-8E3E-4CCA-AA96-0CDF36DF5AFA}"/>
              </a:ext>
            </a:extLst>
          </p:cNvPr>
          <p:cNvSpPr/>
          <p:nvPr/>
        </p:nvSpPr>
        <p:spPr>
          <a:xfrm rot="8579910">
            <a:off x="4489434" y="1382873"/>
            <a:ext cx="347881" cy="397267"/>
          </a:xfrm>
          <a:prstGeom prst="lef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graphicFrame>
        <p:nvGraphicFramePr>
          <p:cNvPr id="12" name="Diagram 11">
            <a:extLst>
              <a:ext uri="{FF2B5EF4-FFF2-40B4-BE49-F238E27FC236}">
                <a16:creationId xmlns:a16="http://schemas.microsoft.com/office/drawing/2014/main" id="{7A85517E-804E-4F8C-8088-192117B9FCC3}"/>
              </a:ext>
            </a:extLst>
          </p:cNvPr>
          <p:cNvGraphicFramePr/>
          <p:nvPr>
            <p:extLst>
              <p:ext uri="{D42A27DB-BD31-4B8C-83A1-F6EECF244321}">
                <p14:modId xmlns:p14="http://schemas.microsoft.com/office/powerpoint/2010/main" val="2460404345"/>
              </p:ext>
            </p:extLst>
          </p:nvPr>
        </p:nvGraphicFramePr>
        <p:xfrm>
          <a:off x="103554" y="2823156"/>
          <a:ext cx="7204750" cy="401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Connector 12">
            <a:extLst>
              <a:ext uri="{FF2B5EF4-FFF2-40B4-BE49-F238E27FC236}">
                <a16:creationId xmlns:a16="http://schemas.microsoft.com/office/drawing/2014/main" id="{1E24F286-E2CB-4CD5-93AA-C5D1618DD43D}"/>
              </a:ext>
            </a:extLst>
          </p:cNvPr>
          <p:cNvCxnSpPr/>
          <p:nvPr/>
        </p:nvCxnSpPr>
        <p:spPr>
          <a:xfrm>
            <a:off x="2596662" y="25804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4DD355-3862-48BF-8ACD-EED24192894C}"/>
              </a:ext>
            </a:extLst>
          </p:cNvPr>
          <p:cNvCxnSpPr>
            <a:cxnSpLocks/>
          </p:cNvCxnSpPr>
          <p:nvPr/>
        </p:nvCxnSpPr>
        <p:spPr>
          <a:xfrm>
            <a:off x="990598" y="3224549"/>
            <a:ext cx="0" cy="282066"/>
          </a:xfrm>
          <a:prstGeom prst="line">
            <a:avLst/>
          </a:prstGeom>
          <a:ln w="28575"/>
        </p:spPr>
        <p:style>
          <a:lnRef idx="2">
            <a:schemeClr val="accent3"/>
          </a:lnRef>
          <a:fillRef idx="1">
            <a:schemeClr val="lt1"/>
          </a:fillRef>
          <a:effectRef idx="0">
            <a:schemeClr val="accent3"/>
          </a:effectRef>
          <a:fontRef idx="minor">
            <a:schemeClr val="dk1"/>
          </a:fontRef>
        </p:style>
      </p:cxnSp>
      <p:sp>
        <p:nvSpPr>
          <p:cNvPr id="15" name="Oval 14">
            <a:extLst>
              <a:ext uri="{FF2B5EF4-FFF2-40B4-BE49-F238E27FC236}">
                <a16:creationId xmlns:a16="http://schemas.microsoft.com/office/drawing/2014/main" id="{641F70E0-53B6-49CA-838F-55BC7499AC77}"/>
              </a:ext>
            </a:extLst>
          </p:cNvPr>
          <p:cNvSpPr/>
          <p:nvPr/>
        </p:nvSpPr>
        <p:spPr>
          <a:xfrm>
            <a:off x="706814" y="3475452"/>
            <a:ext cx="567567" cy="556846"/>
          </a:xfrm>
          <a:prstGeom prst="ellipse">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s-EC" sz="1200" dirty="0"/>
              <a:t>2 d</a:t>
            </a:r>
          </a:p>
        </p:txBody>
      </p:sp>
      <p:cxnSp>
        <p:nvCxnSpPr>
          <p:cNvPr id="16" name="Straight Connector 15">
            <a:extLst>
              <a:ext uri="{FF2B5EF4-FFF2-40B4-BE49-F238E27FC236}">
                <a16:creationId xmlns:a16="http://schemas.microsoft.com/office/drawing/2014/main" id="{B1784631-F1DF-463F-BD80-27A9724C532B}"/>
              </a:ext>
            </a:extLst>
          </p:cNvPr>
          <p:cNvCxnSpPr>
            <a:cxnSpLocks/>
          </p:cNvCxnSpPr>
          <p:nvPr/>
        </p:nvCxnSpPr>
        <p:spPr>
          <a:xfrm>
            <a:off x="3007495" y="3213538"/>
            <a:ext cx="0" cy="277379"/>
          </a:xfrm>
          <a:prstGeom prst="line">
            <a:avLst/>
          </a:prstGeom>
          <a:ln w="28575"/>
        </p:spPr>
        <p:style>
          <a:lnRef idx="2">
            <a:schemeClr val="accent3"/>
          </a:lnRef>
          <a:fillRef idx="1">
            <a:schemeClr val="lt1"/>
          </a:fillRef>
          <a:effectRef idx="0">
            <a:schemeClr val="accent3"/>
          </a:effectRef>
          <a:fontRef idx="minor">
            <a:schemeClr val="dk1"/>
          </a:fontRef>
        </p:style>
      </p:cxnSp>
      <p:sp>
        <p:nvSpPr>
          <p:cNvPr id="17" name="Oval 16">
            <a:extLst>
              <a:ext uri="{FF2B5EF4-FFF2-40B4-BE49-F238E27FC236}">
                <a16:creationId xmlns:a16="http://schemas.microsoft.com/office/drawing/2014/main" id="{66C8905D-123C-48F2-9D95-F551E3466D2D}"/>
              </a:ext>
            </a:extLst>
          </p:cNvPr>
          <p:cNvSpPr/>
          <p:nvPr/>
        </p:nvSpPr>
        <p:spPr>
          <a:xfrm>
            <a:off x="2714548" y="3460354"/>
            <a:ext cx="567568" cy="556846"/>
          </a:xfrm>
          <a:prstGeom prst="ellipse">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s-EC" sz="1200" dirty="0"/>
              <a:t>5 d</a:t>
            </a:r>
          </a:p>
        </p:txBody>
      </p:sp>
      <p:cxnSp>
        <p:nvCxnSpPr>
          <p:cNvPr id="18" name="Straight Connector 17">
            <a:extLst>
              <a:ext uri="{FF2B5EF4-FFF2-40B4-BE49-F238E27FC236}">
                <a16:creationId xmlns:a16="http://schemas.microsoft.com/office/drawing/2014/main" id="{F5C9899C-D957-4168-BFAB-F42349B04864}"/>
              </a:ext>
            </a:extLst>
          </p:cNvPr>
          <p:cNvCxnSpPr/>
          <p:nvPr/>
        </p:nvCxnSpPr>
        <p:spPr>
          <a:xfrm>
            <a:off x="5724128" y="3224549"/>
            <a:ext cx="0" cy="293077"/>
          </a:xfrm>
          <a:prstGeom prst="line">
            <a:avLst/>
          </a:prstGeom>
          <a:ln w="28575"/>
        </p:spPr>
        <p:style>
          <a:lnRef idx="2">
            <a:schemeClr val="accent3"/>
          </a:lnRef>
          <a:fillRef idx="1">
            <a:schemeClr val="lt1"/>
          </a:fillRef>
          <a:effectRef idx="0">
            <a:schemeClr val="accent3"/>
          </a:effectRef>
          <a:fontRef idx="minor">
            <a:schemeClr val="dk1"/>
          </a:fontRef>
        </p:style>
      </p:cxnSp>
      <p:sp>
        <p:nvSpPr>
          <p:cNvPr id="19" name="Oval 18">
            <a:extLst>
              <a:ext uri="{FF2B5EF4-FFF2-40B4-BE49-F238E27FC236}">
                <a16:creationId xmlns:a16="http://schemas.microsoft.com/office/drawing/2014/main" id="{D3E42816-0AF1-4628-9F1C-5F9C166308BB}"/>
              </a:ext>
            </a:extLst>
          </p:cNvPr>
          <p:cNvSpPr/>
          <p:nvPr/>
        </p:nvSpPr>
        <p:spPr>
          <a:xfrm>
            <a:off x="5440344" y="3459941"/>
            <a:ext cx="567568" cy="507245"/>
          </a:xfrm>
          <a:prstGeom prst="ellipse">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s-EC" sz="1100" dirty="0"/>
              <a:t>9 d</a:t>
            </a:r>
          </a:p>
        </p:txBody>
      </p:sp>
      <p:sp>
        <p:nvSpPr>
          <p:cNvPr id="20" name="Rectangle 19">
            <a:extLst>
              <a:ext uri="{FF2B5EF4-FFF2-40B4-BE49-F238E27FC236}">
                <a16:creationId xmlns:a16="http://schemas.microsoft.com/office/drawing/2014/main" id="{E07FC924-4D47-4242-9CBC-0AAEE09E3A05}"/>
              </a:ext>
            </a:extLst>
          </p:cNvPr>
          <p:cNvSpPr/>
          <p:nvPr/>
        </p:nvSpPr>
        <p:spPr>
          <a:xfrm>
            <a:off x="7582459" y="1470613"/>
            <a:ext cx="1497526" cy="338554"/>
          </a:xfrm>
          <a:prstGeom prst="rect">
            <a:avLst/>
          </a:prstGeom>
        </p:spPr>
        <p:txBody>
          <a:bodyPr wrap="none">
            <a:spAutoFit/>
          </a:bodyPr>
          <a:lstStyle/>
          <a:p>
            <a:r>
              <a:rPr lang="es-EC" sz="1600" b="1" dirty="0"/>
              <a:t>Halos de lisis</a:t>
            </a:r>
            <a:endParaRPr lang="es-EC" sz="1600" dirty="0"/>
          </a:p>
        </p:txBody>
      </p:sp>
      <p:pic>
        <p:nvPicPr>
          <p:cNvPr id="21" name="Picture 20">
            <a:extLst>
              <a:ext uri="{FF2B5EF4-FFF2-40B4-BE49-F238E27FC236}">
                <a16:creationId xmlns:a16="http://schemas.microsoft.com/office/drawing/2014/main" id="{78978941-700E-493E-AF16-069A64A33890}"/>
              </a:ext>
            </a:extLst>
          </p:cNvPr>
          <p:cNvPicPr>
            <a:picLocks noChangeAspect="1"/>
          </p:cNvPicPr>
          <p:nvPr/>
        </p:nvPicPr>
        <p:blipFill>
          <a:blip r:embed="rId2"/>
          <a:stretch>
            <a:fillRect/>
          </a:stretch>
        </p:blipFill>
        <p:spPr>
          <a:xfrm>
            <a:off x="4943019" y="662673"/>
            <a:ext cx="2133277" cy="1146494"/>
          </a:xfrm>
          <a:prstGeom prst="rect">
            <a:avLst/>
          </a:prstGeom>
        </p:spPr>
      </p:pic>
      <p:pic>
        <p:nvPicPr>
          <p:cNvPr id="22" name="Picture 21">
            <a:extLst>
              <a:ext uri="{FF2B5EF4-FFF2-40B4-BE49-F238E27FC236}">
                <a16:creationId xmlns:a16="http://schemas.microsoft.com/office/drawing/2014/main" id="{992BF23F-E2F3-46F7-8C26-ABDFEFD17C30}"/>
              </a:ext>
            </a:extLst>
          </p:cNvPr>
          <p:cNvPicPr>
            <a:picLocks noChangeAspect="1"/>
          </p:cNvPicPr>
          <p:nvPr/>
        </p:nvPicPr>
        <p:blipFill rotWithShape="1">
          <a:blip r:embed="rId2"/>
          <a:srcRect t="5911"/>
          <a:stretch/>
        </p:blipFill>
        <p:spPr>
          <a:xfrm>
            <a:off x="4889893" y="1686989"/>
            <a:ext cx="2133277" cy="1078733"/>
          </a:xfrm>
          <a:prstGeom prst="rect">
            <a:avLst/>
          </a:prstGeom>
        </p:spPr>
      </p:pic>
      <p:sp>
        <p:nvSpPr>
          <p:cNvPr id="23" name="Arrow: Right 22">
            <a:extLst>
              <a:ext uri="{FF2B5EF4-FFF2-40B4-BE49-F238E27FC236}">
                <a16:creationId xmlns:a16="http://schemas.microsoft.com/office/drawing/2014/main" id="{2F610C76-78DF-41D7-BA22-F73F1956BA85}"/>
              </a:ext>
            </a:extLst>
          </p:cNvPr>
          <p:cNvSpPr/>
          <p:nvPr/>
        </p:nvSpPr>
        <p:spPr>
          <a:xfrm>
            <a:off x="7228707" y="1504597"/>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4" name="Rectangle 23">
            <a:extLst>
              <a:ext uri="{FF2B5EF4-FFF2-40B4-BE49-F238E27FC236}">
                <a16:creationId xmlns:a16="http://schemas.microsoft.com/office/drawing/2014/main" id="{C524ACBB-3583-4BD5-97C0-41E62CBED882}"/>
              </a:ext>
            </a:extLst>
          </p:cNvPr>
          <p:cNvSpPr/>
          <p:nvPr/>
        </p:nvSpPr>
        <p:spPr>
          <a:xfrm>
            <a:off x="7424563" y="887899"/>
            <a:ext cx="1813317"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partículas virales </a:t>
            </a:r>
            <a:endParaRPr lang="es-EC" dirty="0"/>
          </a:p>
        </p:txBody>
      </p:sp>
      <p:sp>
        <p:nvSpPr>
          <p:cNvPr id="36" name="Arrow: Right 35">
            <a:extLst>
              <a:ext uri="{FF2B5EF4-FFF2-40B4-BE49-F238E27FC236}">
                <a16:creationId xmlns:a16="http://schemas.microsoft.com/office/drawing/2014/main" id="{E948F801-7759-4825-AAFC-473CAD10D486}"/>
              </a:ext>
            </a:extLst>
          </p:cNvPr>
          <p:cNvSpPr/>
          <p:nvPr/>
        </p:nvSpPr>
        <p:spPr>
          <a:xfrm>
            <a:off x="108082" y="4826078"/>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37" name="Picture 2" descr="Resultado de imagen para hek 293">
            <a:extLst>
              <a:ext uri="{FF2B5EF4-FFF2-40B4-BE49-F238E27FC236}">
                <a16:creationId xmlns:a16="http://schemas.microsoft.com/office/drawing/2014/main" id="{06DAB0C9-9752-4948-A8DE-D940CB50C6E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563" t="22089" r="16458" b="47270"/>
          <a:stretch/>
        </p:blipFill>
        <p:spPr bwMode="auto">
          <a:xfrm>
            <a:off x="1032143" y="5108974"/>
            <a:ext cx="873237" cy="52485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133CB88D-53C7-4E9C-AB47-16ABE5129C68}"/>
              </a:ext>
            </a:extLst>
          </p:cNvPr>
          <p:cNvSpPr/>
          <p:nvPr/>
        </p:nvSpPr>
        <p:spPr>
          <a:xfrm>
            <a:off x="586650" y="4747564"/>
            <a:ext cx="1843453" cy="307777"/>
          </a:xfrm>
          <a:prstGeom prst="rect">
            <a:avLst/>
          </a:prstGeom>
        </p:spPr>
        <p:txBody>
          <a:bodyPr wrap="none">
            <a:spAutoFit/>
          </a:bodyPr>
          <a:lstStyle/>
          <a:p>
            <a:r>
              <a:rPr lang="es-EC" sz="1400" b="1" dirty="0">
                <a:latin typeface="Calibri" panose="020F0502020204030204" pitchFamily="34" charset="0"/>
                <a:ea typeface="Times New Roman" panose="02020603050405020304" pitchFamily="18" charset="0"/>
                <a:cs typeface="Calibri" panose="020F0502020204030204" pitchFamily="34" charset="0"/>
              </a:rPr>
              <a:t>Recolección de células</a:t>
            </a:r>
            <a:endParaRPr lang="es-EC" sz="1400" b="1" dirty="0">
              <a:latin typeface="Calibri" panose="020F0502020204030204" pitchFamily="34" charset="0"/>
              <a:cs typeface="Calibri" panose="020F0502020204030204" pitchFamily="34" charset="0"/>
            </a:endParaRPr>
          </a:p>
        </p:txBody>
      </p:sp>
      <p:graphicFrame>
        <p:nvGraphicFramePr>
          <p:cNvPr id="39" name="Diagram 38">
            <a:extLst>
              <a:ext uri="{FF2B5EF4-FFF2-40B4-BE49-F238E27FC236}">
                <a16:creationId xmlns:a16="http://schemas.microsoft.com/office/drawing/2014/main" id="{EA0A692F-6190-4A44-AC30-2D1E6649C599}"/>
              </a:ext>
            </a:extLst>
          </p:cNvPr>
          <p:cNvGraphicFramePr/>
          <p:nvPr>
            <p:extLst>
              <p:ext uri="{D42A27DB-BD31-4B8C-83A1-F6EECF244321}">
                <p14:modId xmlns:p14="http://schemas.microsoft.com/office/powerpoint/2010/main" val="2025557185"/>
              </p:ext>
            </p:extLst>
          </p:nvPr>
        </p:nvGraphicFramePr>
        <p:xfrm>
          <a:off x="2626079" y="4360715"/>
          <a:ext cx="3120008" cy="10958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0" name="Picture 39">
            <a:extLst>
              <a:ext uri="{FF2B5EF4-FFF2-40B4-BE49-F238E27FC236}">
                <a16:creationId xmlns:a16="http://schemas.microsoft.com/office/drawing/2014/main" id="{16828794-12BB-44DE-BED8-11909D875D81}"/>
              </a:ext>
            </a:extLst>
          </p:cNvPr>
          <p:cNvPicPr>
            <a:picLocks noChangeAspect="1"/>
          </p:cNvPicPr>
          <p:nvPr/>
        </p:nvPicPr>
        <p:blipFill>
          <a:blip r:embed="rId14">
            <a:duotone>
              <a:schemeClr val="accent2">
                <a:shade val="45000"/>
                <a:satMod val="135000"/>
              </a:schemeClr>
              <a:prstClr val="white"/>
            </a:duotone>
          </a:blip>
          <a:stretch>
            <a:fillRect/>
          </a:stretch>
        </p:blipFill>
        <p:spPr>
          <a:xfrm>
            <a:off x="6691785" y="4032087"/>
            <a:ext cx="890674" cy="897473"/>
          </a:xfrm>
          <a:prstGeom prst="rect">
            <a:avLst/>
          </a:prstGeom>
        </p:spPr>
      </p:pic>
      <p:sp>
        <p:nvSpPr>
          <p:cNvPr id="41" name="Arrow: Right 40">
            <a:extLst>
              <a:ext uri="{FF2B5EF4-FFF2-40B4-BE49-F238E27FC236}">
                <a16:creationId xmlns:a16="http://schemas.microsoft.com/office/drawing/2014/main" id="{2AE13C96-BD7E-4544-9999-465D3D17F4FD}"/>
              </a:ext>
            </a:extLst>
          </p:cNvPr>
          <p:cNvSpPr/>
          <p:nvPr/>
        </p:nvSpPr>
        <p:spPr>
          <a:xfrm>
            <a:off x="6174104" y="4855921"/>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42" name="Picture 41">
            <a:extLst>
              <a:ext uri="{FF2B5EF4-FFF2-40B4-BE49-F238E27FC236}">
                <a16:creationId xmlns:a16="http://schemas.microsoft.com/office/drawing/2014/main" id="{121B7CD2-6D2F-464E-B080-15CBF1B55CEB}"/>
              </a:ext>
            </a:extLst>
          </p:cNvPr>
          <p:cNvPicPr>
            <a:picLocks noChangeAspect="1"/>
          </p:cNvPicPr>
          <p:nvPr/>
        </p:nvPicPr>
        <p:blipFill>
          <a:blip r:embed="rId14">
            <a:duotone>
              <a:schemeClr val="accent5">
                <a:shade val="45000"/>
                <a:satMod val="135000"/>
              </a:schemeClr>
              <a:prstClr val="white"/>
            </a:duotone>
          </a:blip>
          <a:stretch>
            <a:fillRect/>
          </a:stretch>
        </p:blipFill>
        <p:spPr>
          <a:xfrm>
            <a:off x="6732240" y="4970552"/>
            <a:ext cx="890674" cy="897473"/>
          </a:xfrm>
          <a:prstGeom prst="rect">
            <a:avLst/>
          </a:prstGeom>
        </p:spPr>
      </p:pic>
      <p:sp>
        <p:nvSpPr>
          <p:cNvPr id="43" name="Rectangle 42">
            <a:extLst>
              <a:ext uri="{FF2B5EF4-FFF2-40B4-BE49-F238E27FC236}">
                <a16:creationId xmlns:a16="http://schemas.microsoft.com/office/drawing/2014/main" id="{78B38178-E5C5-482F-9B56-536720C86A34}"/>
              </a:ext>
            </a:extLst>
          </p:cNvPr>
          <p:cNvSpPr/>
          <p:nvPr/>
        </p:nvSpPr>
        <p:spPr>
          <a:xfrm>
            <a:off x="7521389" y="4324050"/>
            <a:ext cx="1336776" cy="369332"/>
          </a:xfrm>
          <a:prstGeom prst="rect">
            <a:avLst/>
          </a:prstGeom>
        </p:spPr>
        <p:txBody>
          <a:bodyPr wrap="none">
            <a:spAutoFit/>
          </a:bodyPr>
          <a:lstStyle/>
          <a:p>
            <a:r>
              <a:rPr lang="es-EC"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AdFSHb-ST6</a:t>
            </a:r>
            <a:endParaRPr lang="es-EC" dirty="0">
              <a:solidFill>
                <a:schemeClr val="accent2">
                  <a:lumMod val="75000"/>
                </a:schemeClr>
              </a:solidFill>
            </a:endParaRPr>
          </a:p>
        </p:txBody>
      </p:sp>
      <p:sp>
        <p:nvSpPr>
          <p:cNvPr id="44" name="Rectangle 43">
            <a:extLst>
              <a:ext uri="{FF2B5EF4-FFF2-40B4-BE49-F238E27FC236}">
                <a16:creationId xmlns:a16="http://schemas.microsoft.com/office/drawing/2014/main" id="{8D2D76BC-232D-4722-B43B-948F00FD35CA}"/>
              </a:ext>
            </a:extLst>
          </p:cNvPr>
          <p:cNvSpPr/>
          <p:nvPr/>
        </p:nvSpPr>
        <p:spPr>
          <a:xfrm>
            <a:off x="7725451" y="5202721"/>
            <a:ext cx="928652" cy="369332"/>
          </a:xfrm>
          <a:prstGeom prst="rect">
            <a:avLst/>
          </a:prstGeom>
        </p:spPr>
        <p:txBody>
          <a:bodyPr wrap="none">
            <a:spAutoFit/>
          </a:bodyPr>
          <a:lstStyle/>
          <a:p>
            <a:r>
              <a:rPr lang="es-EC"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AdFSHb</a:t>
            </a:r>
            <a:endParaRPr lang="es-EC" dirty="0"/>
          </a:p>
        </p:txBody>
      </p:sp>
      <p:sp>
        <p:nvSpPr>
          <p:cNvPr id="46" name="Rectangle 45">
            <a:extLst>
              <a:ext uri="{FF2B5EF4-FFF2-40B4-BE49-F238E27FC236}">
                <a16:creationId xmlns:a16="http://schemas.microsoft.com/office/drawing/2014/main" id="{BBE8A182-95DC-4D53-94EA-A2DD34A45917}"/>
              </a:ext>
            </a:extLst>
          </p:cNvPr>
          <p:cNvSpPr/>
          <p:nvPr/>
        </p:nvSpPr>
        <p:spPr>
          <a:xfrm>
            <a:off x="242617" y="1773137"/>
            <a:ext cx="1152128" cy="288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panose="020F0502020204030204" pitchFamily="34" charset="0"/>
                <a:cs typeface="Calibri" panose="020F0502020204030204" pitchFamily="34" charset="0"/>
              </a:rPr>
              <a:t>HEK 293</a:t>
            </a:r>
          </a:p>
        </p:txBody>
      </p:sp>
      <p:sp>
        <p:nvSpPr>
          <p:cNvPr id="32" name="1 Título">
            <a:extLst>
              <a:ext uri="{FF2B5EF4-FFF2-40B4-BE49-F238E27FC236}">
                <a16:creationId xmlns:a16="http://schemas.microsoft.com/office/drawing/2014/main" id="{FD29BC9A-ACEE-4F36-8E89-B446D130E0DF}"/>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537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02FF91-B087-4159-97FB-4DDC63A08842}"/>
              </a:ext>
            </a:extLst>
          </p:cNvPr>
          <p:cNvSpPr/>
          <p:nvPr/>
        </p:nvSpPr>
        <p:spPr>
          <a:xfrm>
            <a:off x="385192" y="1412776"/>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6" name="Picture 5">
            <a:extLst>
              <a:ext uri="{FF2B5EF4-FFF2-40B4-BE49-F238E27FC236}">
                <a16:creationId xmlns:a16="http://schemas.microsoft.com/office/drawing/2014/main" id="{F751692E-B192-489D-90F5-D41C563CC309}"/>
              </a:ext>
            </a:extLst>
          </p:cNvPr>
          <p:cNvPicPr>
            <a:picLocks noChangeAspect="1"/>
          </p:cNvPicPr>
          <p:nvPr/>
        </p:nvPicPr>
        <p:blipFill>
          <a:blip r:embed="rId2"/>
          <a:stretch>
            <a:fillRect/>
          </a:stretch>
        </p:blipFill>
        <p:spPr>
          <a:xfrm>
            <a:off x="791580" y="2060848"/>
            <a:ext cx="3240360" cy="2875118"/>
          </a:xfrm>
          <a:prstGeom prst="rect">
            <a:avLst/>
          </a:prstGeom>
        </p:spPr>
      </p:pic>
      <p:sp>
        <p:nvSpPr>
          <p:cNvPr id="7" name="Rectangle: Rounded Corners 6">
            <a:extLst>
              <a:ext uri="{FF2B5EF4-FFF2-40B4-BE49-F238E27FC236}">
                <a16:creationId xmlns:a16="http://schemas.microsoft.com/office/drawing/2014/main" id="{C6CF6910-58D2-4EC7-95F9-BF30598331B9}"/>
              </a:ext>
            </a:extLst>
          </p:cNvPr>
          <p:cNvSpPr/>
          <p:nvPr/>
        </p:nvSpPr>
        <p:spPr>
          <a:xfrm>
            <a:off x="4788024" y="1376772"/>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9" name="Picture 2" descr="Resultado de imagen para cabra dibujo">
            <a:extLst>
              <a:ext uri="{FF2B5EF4-FFF2-40B4-BE49-F238E27FC236}">
                <a16:creationId xmlns:a16="http://schemas.microsoft.com/office/drawing/2014/main" id="{840928CD-164C-48B0-8AA6-EEE44648C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584" y="3498407"/>
            <a:ext cx="1944216" cy="13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271D30A-E106-4369-A16D-13BD69B5878A}"/>
              </a:ext>
            </a:extLst>
          </p:cNvPr>
          <p:cNvSpPr/>
          <p:nvPr/>
        </p:nvSpPr>
        <p:spPr>
          <a:xfrm>
            <a:off x="5867809" y="1628800"/>
            <a:ext cx="230550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Proteínas recombinantes</a:t>
            </a:r>
            <a:endParaRPr lang="es-EC" sz="1600" b="1" dirty="0">
              <a:solidFill>
                <a:srgbClr val="77943B"/>
              </a:solidFill>
            </a:endParaRPr>
          </a:p>
        </p:txBody>
      </p:sp>
      <p:pic>
        <p:nvPicPr>
          <p:cNvPr id="11" name="Picture 10">
            <a:extLst>
              <a:ext uri="{FF2B5EF4-FFF2-40B4-BE49-F238E27FC236}">
                <a16:creationId xmlns:a16="http://schemas.microsoft.com/office/drawing/2014/main" id="{6CC61795-3021-440C-9B50-21C7D1250C0E}"/>
              </a:ext>
            </a:extLst>
          </p:cNvPr>
          <p:cNvPicPr>
            <a:picLocks noChangeAspect="1"/>
          </p:cNvPicPr>
          <p:nvPr/>
        </p:nvPicPr>
        <p:blipFill rotWithShape="1">
          <a:blip r:embed="rId4"/>
          <a:srcRect l="1503" t="7849"/>
          <a:stretch/>
        </p:blipFill>
        <p:spPr>
          <a:xfrm>
            <a:off x="7020561" y="2349185"/>
            <a:ext cx="1229019" cy="500309"/>
          </a:xfrm>
          <a:prstGeom prst="rect">
            <a:avLst/>
          </a:prstGeom>
        </p:spPr>
      </p:pic>
      <p:pic>
        <p:nvPicPr>
          <p:cNvPr id="12" name="Picture 11">
            <a:extLst>
              <a:ext uri="{FF2B5EF4-FFF2-40B4-BE49-F238E27FC236}">
                <a16:creationId xmlns:a16="http://schemas.microsoft.com/office/drawing/2014/main" id="{D869F231-4D5B-4C8B-B57E-E969D63687C6}"/>
              </a:ext>
            </a:extLst>
          </p:cNvPr>
          <p:cNvPicPr>
            <a:picLocks noChangeAspect="1"/>
          </p:cNvPicPr>
          <p:nvPr/>
        </p:nvPicPr>
        <p:blipFill>
          <a:blip r:embed="rId5"/>
          <a:stretch>
            <a:fillRect/>
          </a:stretch>
        </p:blipFill>
        <p:spPr>
          <a:xfrm>
            <a:off x="5563077" y="2356453"/>
            <a:ext cx="762000" cy="485775"/>
          </a:xfrm>
          <a:prstGeom prst="rect">
            <a:avLst/>
          </a:prstGeom>
        </p:spPr>
      </p:pic>
      <p:sp>
        <p:nvSpPr>
          <p:cNvPr id="13" name="Rectangle 12">
            <a:extLst>
              <a:ext uri="{FF2B5EF4-FFF2-40B4-BE49-F238E27FC236}">
                <a16:creationId xmlns:a16="http://schemas.microsoft.com/office/drawing/2014/main" id="{06F7A35B-C305-4485-9E8B-3F46E296BE38}"/>
              </a:ext>
            </a:extLst>
          </p:cNvPr>
          <p:cNvSpPr/>
          <p:nvPr/>
        </p:nvSpPr>
        <p:spPr>
          <a:xfrm>
            <a:off x="1403648" y="1628800"/>
            <a:ext cx="2473434"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Adenovirus recombinantes</a:t>
            </a:r>
            <a:endParaRPr lang="es-EC" sz="1600" b="1" dirty="0">
              <a:solidFill>
                <a:srgbClr val="77943B"/>
              </a:solidFill>
            </a:endParaRPr>
          </a:p>
        </p:txBody>
      </p:sp>
      <p:pic>
        <p:nvPicPr>
          <p:cNvPr id="14" name="Picture 4" descr="Resultado de imagen para cell culture drawing">
            <a:extLst>
              <a:ext uri="{FF2B5EF4-FFF2-40B4-BE49-F238E27FC236}">
                <a16:creationId xmlns:a16="http://schemas.microsoft.com/office/drawing/2014/main" id="{175B614C-7B44-42EE-82EC-1B24C9F4E4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1345" y="3844916"/>
            <a:ext cx="1561890" cy="682769"/>
          </a:xfrm>
          <a:prstGeom prst="rect">
            <a:avLst/>
          </a:prstGeom>
          <a:noFill/>
          <a:extLst>
            <a:ext uri="{909E8E84-426E-40DD-AFC4-6F175D3DCCD1}">
              <a14:hiddenFill xmlns:a14="http://schemas.microsoft.com/office/drawing/2010/main">
                <a:solidFill>
                  <a:srgbClr val="FFFFFF"/>
                </a:solidFill>
              </a14:hiddenFill>
            </a:ext>
          </a:extLst>
        </p:spPr>
      </p:pic>
      <p:sp>
        <p:nvSpPr>
          <p:cNvPr id="15" name="1 Título">
            <a:extLst>
              <a:ext uri="{FF2B5EF4-FFF2-40B4-BE49-F238E27FC236}">
                <a16:creationId xmlns:a16="http://schemas.microsoft.com/office/drawing/2014/main" id="{7DB1A23F-AC4B-43CD-B886-6A911C91C8E3}"/>
              </a:ext>
            </a:extLst>
          </p:cNvPr>
          <p:cNvSpPr txBox="1">
            <a:spLocks/>
          </p:cNvSpPr>
          <p:nvPr/>
        </p:nvSpPr>
        <p:spPr>
          <a:xfrm>
            <a:off x="7092280" y="13930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826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E275F-718A-4229-B14F-1C7964744CF9}"/>
              </a:ext>
            </a:extLst>
          </p:cNvPr>
          <p:cNvSpPr/>
          <p:nvPr/>
        </p:nvSpPr>
        <p:spPr>
          <a:xfrm>
            <a:off x="251520" y="692696"/>
            <a:ext cx="7920880"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5.   Amplificación de adenovirus</a:t>
            </a:r>
            <a:endParaRPr lang="es-EC" sz="1600" b="1"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F4AEACE4-31A3-4696-82FB-48A4F7E28271}"/>
              </a:ext>
            </a:extLst>
          </p:cNvPr>
          <p:cNvSpPr/>
          <p:nvPr/>
        </p:nvSpPr>
        <p:spPr>
          <a:xfrm>
            <a:off x="328700" y="3356992"/>
            <a:ext cx="7920880"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6.   Expresión de proteínas FSHb y FSHb</a:t>
            </a:r>
            <a:r>
              <a:rPr lang="en-US" sz="1600" b="1" dirty="0">
                <a:latin typeface="Calibri" panose="020F0502020204030204" pitchFamily="34" charset="0"/>
                <a:ea typeface="Times New Roman" panose="02020603050405020304" pitchFamily="18" charset="0"/>
                <a:cs typeface="Calibri" panose="020F0502020204030204" pitchFamily="34" charset="0"/>
              </a:rPr>
              <a:t>-</a:t>
            </a:r>
            <a:r>
              <a:rPr lang="es-EC" sz="1600" b="1" dirty="0">
                <a:latin typeface="Calibri" panose="020F0502020204030204" pitchFamily="34" charset="0"/>
                <a:ea typeface="Times New Roman" panose="02020603050405020304" pitchFamily="18" charset="0"/>
                <a:cs typeface="Calibri" panose="020F0502020204030204" pitchFamily="34" charset="0"/>
              </a:rPr>
              <a:t>ST6 en células SiHa</a:t>
            </a:r>
            <a:endParaRPr lang="es-EC" sz="1600" b="1" dirty="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0EBC1D1C-3C5E-4B43-BB19-FD29AF65DF41}"/>
              </a:ext>
            </a:extLst>
          </p:cNvPr>
          <p:cNvPicPr>
            <a:picLocks noChangeAspect="1"/>
          </p:cNvPicPr>
          <p:nvPr/>
        </p:nvPicPr>
        <p:blipFill>
          <a:blip r:embed="rId3"/>
          <a:stretch>
            <a:fillRect/>
          </a:stretch>
        </p:blipFill>
        <p:spPr>
          <a:xfrm>
            <a:off x="1907704" y="1031250"/>
            <a:ext cx="4248472" cy="1882607"/>
          </a:xfrm>
          <a:prstGeom prst="rect">
            <a:avLst/>
          </a:prstGeom>
        </p:spPr>
      </p:pic>
      <p:sp>
        <p:nvSpPr>
          <p:cNvPr id="22" name="Rectangle 21">
            <a:extLst>
              <a:ext uri="{FF2B5EF4-FFF2-40B4-BE49-F238E27FC236}">
                <a16:creationId xmlns:a16="http://schemas.microsoft.com/office/drawing/2014/main" id="{AC8700D5-E74B-4A9A-8C74-637A05BD16A4}"/>
              </a:ext>
            </a:extLst>
          </p:cNvPr>
          <p:cNvSpPr/>
          <p:nvPr/>
        </p:nvSpPr>
        <p:spPr>
          <a:xfrm>
            <a:off x="2051720" y="2913856"/>
            <a:ext cx="3816424" cy="2991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C" sz="1600" dirty="0"/>
              <a:t>P1                     P2                          P3</a:t>
            </a:r>
          </a:p>
        </p:txBody>
      </p:sp>
      <p:sp>
        <p:nvSpPr>
          <p:cNvPr id="33" name="Arrow: Right 32">
            <a:extLst>
              <a:ext uri="{FF2B5EF4-FFF2-40B4-BE49-F238E27FC236}">
                <a16:creationId xmlns:a16="http://schemas.microsoft.com/office/drawing/2014/main" id="{0C39AE11-CC39-42B5-B800-01868F13CD46}"/>
              </a:ext>
            </a:extLst>
          </p:cNvPr>
          <p:cNvSpPr/>
          <p:nvPr/>
        </p:nvSpPr>
        <p:spPr>
          <a:xfrm>
            <a:off x="3742503" y="4836538"/>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34" name="Picture 33">
            <a:extLst>
              <a:ext uri="{FF2B5EF4-FFF2-40B4-BE49-F238E27FC236}">
                <a16:creationId xmlns:a16="http://schemas.microsoft.com/office/drawing/2014/main" id="{D7DBDA9A-F58E-4286-B0F8-978DA888B0B8}"/>
              </a:ext>
            </a:extLst>
          </p:cNvPr>
          <p:cNvPicPr>
            <a:picLocks noChangeAspect="1"/>
          </p:cNvPicPr>
          <p:nvPr/>
        </p:nvPicPr>
        <p:blipFill>
          <a:blip r:embed="rId4">
            <a:duotone>
              <a:schemeClr val="accent2">
                <a:shade val="45000"/>
                <a:satMod val="135000"/>
              </a:schemeClr>
              <a:prstClr val="white"/>
            </a:duotone>
          </a:blip>
          <a:stretch>
            <a:fillRect/>
          </a:stretch>
        </p:blipFill>
        <p:spPr>
          <a:xfrm>
            <a:off x="4433534" y="4089814"/>
            <a:ext cx="890674" cy="897473"/>
          </a:xfrm>
          <a:prstGeom prst="rect">
            <a:avLst/>
          </a:prstGeom>
        </p:spPr>
      </p:pic>
      <p:pic>
        <p:nvPicPr>
          <p:cNvPr id="35" name="Picture 34">
            <a:extLst>
              <a:ext uri="{FF2B5EF4-FFF2-40B4-BE49-F238E27FC236}">
                <a16:creationId xmlns:a16="http://schemas.microsoft.com/office/drawing/2014/main" id="{EFC90CA9-EFDB-4B26-86C9-924562C1C58C}"/>
              </a:ext>
            </a:extLst>
          </p:cNvPr>
          <p:cNvPicPr>
            <a:picLocks noChangeAspect="1"/>
          </p:cNvPicPr>
          <p:nvPr/>
        </p:nvPicPr>
        <p:blipFill>
          <a:blip r:embed="rId4">
            <a:duotone>
              <a:schemeClr val="accent5">
                <a:shade val="45000"/>
                <a:satMod val="135000"/>
              </a:schemeClr>
              <a:prstClr val="white"/>
            </a:duotone>
          </a:blip>
          <a:stretch>
            <a:fillRect/>
          </a:stretch>
        </p:blipFill>
        <p:spPr>
          <a:xfrm>
            <a:off x="4473989" y="5028279"/>
            <a:ext cx="890674" cy="897473"/>
          </a:xfrm>
          <a:prstGeom prst="rect">
            <a:avLst/>
          </a:prstGeom>
        </p:spPr>
      </p:pic>
      <p:sp>
        <p:nvSpPr>
          <p:cNvPr id="38" name="1 Título">
            <a:extLst>
              <a:ext uri="{FF2B5EF4-FFF2-40B4-BE49-F238E27FC236}">
                <a16:creationId xmlns:a16="http://schemas.microsoft.com/office/drawing/2014/main" id="{DC87100D-8029-4EF7-B040-D63EEBD069BE}"/>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pic>
        <p:nvPicPr>
          <p:cNvPr id="2052" name="Picture 4" descr="Resultado de imagen para cell culture drawing">
            <a:extLst>
              <a:ext uri="{FF2B5EF4-FFF2-40B4-BE49-F238E27FC236}">
                <a16:creationId xmlns:a16="http://schemas.microsoft.com/office/drawing/2014/main" id="{F77B9FB9-2491-4C03-91C9-B3BD139C67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405" y="3753845"/>
            <a:ext cx="2829475" cy="12368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Resultado de imagen para cell culture drawing">
            <a:extLst>
              <a:ext uri="{FF2B5EF4-FFF2-40B4-BE49-F238E27FC236}">
                <a16:creationId xmlns:a16="http://schemas.microsoft.com/office/drawing/2014/main" id="{C94734F0-A9D6-4CFA-A8FA-82F90DF450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05" y="4899000"/>
            <a:ext cx="2978140" cy="13018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B86D627-10FB-4CAA-8C07-3F910C252B43}"/>
              </a:ext>
            </a:extLst>
          </p:cNvPr>
          <p:cNvSpPr/>
          <p:nvPr/>
        </p:nvSpPr>
        <p:spPr>
          <a:xfrm>
            <a:off x="5330529" y="4766503"/>
            <a:ext cx="1111202" cy="369332"/>
          </a:xfrm>
          <a:prstGeom prst="rect">
            <a:avLst/>
          </a:prstGeom>
        </p:spPr>
        <p:txBody>
          <a:bodyPr wrap="none">
            <a:spAutoFit/>
          </a:bodyPr>
          <a:lstStyle/>
          <a:p>
            <a:r>
              <a:rPr lang="es-ES" b="1" dirty="0">
                <a:latin typeface="Calibri" panose="020F0502020204030204" pitchFamily="34" charset="0"/>
                <a:ea typeface="Calibri" panose="020F0502020204030204" pitchFamily="34" charset="0"/>
                <a:cs typeface="Calibri" panose="020F0502020204030204" pitchFamily="34" charset="0"/>
              </a:rPr>
              <a:t>MOI = 25 </a:t>
            </a:r>
            <a:endParaRPr lang="es-EC" b="1" dirty="0">
              <a:latin typeface="Calibri" panose="020F050202020403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86D1E062-B30F-40AD-A012-A53E0D6F5FA0}"/>
              </a:ext>
            </a:extLst>
          </p:cNvPr>
          <p:cNvPicPr>
            <a:picLocks noChangeAspect="1"/>
          </p:cNvPicPr>
          <p:nvPr/>
        </p:nvPicPr>
        <p:blipFill>
          <a:blip r:embed="rId7"/>
          <a:stretch>
            <a:fillRect/>
          </a:stretch>
        </p:blipFill>
        <p:spPr>
          <a:xfrm>
            <a:off x="6867463" y="4632264"/>
            <a:ext cx="911920" cy="710045"/>
          </a:xfrm>
          <a:prstGeom prst="rect">
            <a:avLst/>
          </a:prstGeom>
        </p:spPr>
      </p:pic>
      <p:sp>
        <p:nvSpPr>
          <p:cNvPr id="40" name="Rectangle 39">
            <a:extLst>
              <a:ext uri="{FF2B5EF4-FFF2-40B4-BE49-F238E27FC236}">
                <a16:creationId xmlns:a16="http://schemas.microsoft.com/office/drawing/2014/main" id="{F953D8F0-49EC-496A-9D91-A59BA41683A5}"/>
              </a:ext>
            </a:extLst>
          </p:cNvPr>
          <p:cNvSpPr/>
          <p:nvPr/>
        </p:nvSpPr>
        <p:spPr>
          <a:xfrm>
            <a:off x="6920908" y="4247784"/>
            <a:ext cx="805029" cy="276999"/>
          </a:xfrm>
          <a:prstGeom prst="rect">
            <a:avLst/>
          </a:prstGeom>
        </p:spPr>
        <p:txBody>
          <a:bodyPr wrap="none">
            <a:spAutoFit/>
          </a:bodyPr>
          <a:lstStyle/>
          <a:p>
            <a:r>
              <a:rPr lang="es-EC" sz="1200" dirty="0">
                <a:solidFill>
                  <a:srgbClr val="000000"/>
                </a:solidFill>
                <a:latin typeface="Calibri" panose="020F0502020204030204" pitchFamily="34" charset="0"/>
                <a:ea typeface="Calibri" panose="020F0502020204030204" pitchFamily="34" charset="0"/>
                <a:cs typeface="Calibri" panose="020F0502020204030204" pitchFamily="34" charset="0"/>
              </a:rPr>
              <a:t>Eficiencia </a:t>
            </a:r>
            <a:endParaRPr lang="es-EC" sz="1200" dirty="0">
              <a:latin typeface="Calibri" panose="020F0502020204030204" pitchFamily="34" charset="0"/>
              <a:cs typeface="Calibri" panose="020F0502020204030204" pitchFamily="34" charset="0"/>
            </a:endParaRPr>
          </a:p>
        </p:txBody>
      </p:sp>
      <p:sp>
        <p:nvSpPr>
          <p:cNvPr id="41" name="Arrow: Right 40">
            <a:extLst>
              <a:ext uri="{FF2B5EF4-FFF2-40B4-BE49-F238E27FC236}">
                <a16:creationId xmlns:a16="http://schemas.microsoft.com/office/drawing/2014/main" id="{9E12BD45-F7C3-4048-9290-23801C0AF7E8}"/>
              </a:ext>
            </a:extLst>
          </p:cNvPr>
          <p:cNvSpPr/>
          <p:nvPr/>
        </p:nvSpPr>
        <p:spPr>
          <a:xfrm>
            <a:off x="6484563" y="4836538"/>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2054" name="Picture 6" descr="Resultado de imagen para falcon tube drawing">
            <a:extLst>
              <a:ext uri="{FF2B5EF4-FFF2-40B4-BE49-F238E27FC236}">
                <a16:creationId xmlns:a16="http://schemas.microsoft.com/office/drawing/2014/main" id="{BF153CF2-DB65-41EC-81DC-C3499EE422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3945" y="4192970"/>
            <a:ext cx="822970" cy="1516398"/>
          </a:xfrm>
          <a:prstGeom prst="rect">
            <a:avLst/>
          </a:prstGeom>
          <a:noFill/>
          <a:extLst>
            <a:ext uri="{909E8E84-426E-40DD-AFC4-6F175D3DCCD1}">
              <a14:hiddenFill xmlns:a14="http://schemas.microsoft.com/office/drawing/2010/main">
                <a:solidFill>
                  <a:srgbClr val="FFFFFF"/>
                </a:solidFill>
              </a14:hiddenFill>
            </a:ext>
          </a:extLst>
        </p:spPr>
      </p:pic>
      <p:sp>
        <p:nvSpPr>
          <p:cNvPr id="42" name="Arrow: Right 41">
            <a:extLst>
              <a:ext uri="{FF2B5EF4-FFF2-40B4-BE49-F238E27FC236}">
                <a16:creationId xmlns:a16="http://schemas.microsoft.com/office/drawing/2014/main" id="{CCE58383-43C9-4947-9BA7-7F6681C3F0A7}"/>
              </a:ext>
            </a:extLst>
          </p:cNvPr>
          <p:cNvSpPr/>
          <p:nvPr/>
        </p:nvSpPr>
        <p:spPr>
          <a:xfrm>
            <a:off x="7870597" y="4846200"/>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0" name="Rectangle 19">
            <a:extLst>
              <a:ext uri="{FF2B5EF4-FFF2-40B4-BE49-F238E27FC236}">
                <a16:creationId xmlns:a16="http://schemas.microsoft.com/office/drawing/2014/main" id="{A3B5E286-089C-40C9-AF57-868B52872349}"/>
              </a:ext>
            </a:extLst>
          </p:cNvPr>
          <p:cNvSpPr/>
          <p:nvPr/>
        </p:nvSpPr>
        <p:spPr>
          <a:xfrm>
            <a:off x="6872538" y="1787887"/>
            <a:ext cx="994183" cy="369332"/>
          </a:xfrm>
          <a:prstGeom prst="rect">
            <a:avLst/>
          </a:prstGeom>
        </p:spPr>
        <p:txBody>
          <a:bodyPr wrap="none">
            <a:spAutoFit/>
          </a:bodyPr>
          <a:lstStyle/>
          <a:p>
            <a:r>
              <a:rPr lang="es-ES" b="1" dirty="0">
                <a:latin typeface="Calibri" panose="020F0502020204030204" pitchFamily="34" charset="0"/>
                <a:ea typeface="Calibri" panose="020F0502020204030204" pitchFamily="34" charset="0"/>
                <a:cs typeface="Calibri" panose="020F0502020204030204" pitchFamily="34" charset="0"/>
              </a:rPr>
              <a:t>MOI = 5 </a:t>
            </a:r>
            <a:endParaRPr lang="es-EC"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6955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D5F88-7243-4C12-9131-B0657051E2B7}"/>
              </a:ext>
            </a:extLst>
          </p:cNvPr>
          <p:cNvSpPr/>
          <p:nvPr/>
        </p:nvSpPr>
        <p:spPr>
          <a:xfrm>
            <a:off x="251520" y="692696"/>
            <a:ext cx="7920880"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7. Expresión de proteínas FSHb y FSHb</a:t>
            </a:r>
            <a:r>
              <a:rPr lang="en-US" sz="1600" b="1" dirty="0">
                <a:latin typeface="Calibri" panose="020F0502020204030204" pitchFamily="34" charset="0"/>
                <a:ea typeface="Times New Roman" panose="02020603050405020304" pitchFamily="18" charset="0"/>
                <a:cs typeface="Calibri" panose="020F0502020204030204" pitchFamily="34" charset="0"/>
              </a:rPr>
              <a:t>-</a:t>
            </a:r>
            <a:r>
              <a:rPr lang="es-EC" sz="1600" b="1" dirty="0">
                <a:latin typeface="Calibri" panose="020F0502020204030204" pitchFamily="34" charset="0"/>
                <a:ea typeface="Times New Roman" panose="02020603050405020304" pitchFamily="18" charset="0"/>
                <a:cs typeface="Calibri" panose="020F0502020204030204" pitchFamily="34" charset="0"/>
              </a:rPr>
              <a:t>ST6 en glándula mamaria de cabra</a:t>
            </a:r>
            <a:endParaRPr lang="es-EC" sz="1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0FA5A67-D2FC-474F-A928-6D051AC519E0}"/>
              </a:ext>
            </a:extLst>
          </p:cNvPr>
          <p:cNvPicPr>
            <a:picLocks noChangeAspect="1"/>
          </p:cNvPicPr>
          <p:nvPr/>
        </p:nvPicPr>
        <p:blipFill>
          <a:blip r:embed="rId2"/>
          <a:stretch>
            <a:fillRect/>
          </a:stretch>
        </p:blipFill>
        <p:spPr>
          <a:xfrm>
            <a:off x="3507645" y="1129970"/>
            <a:ext cx="2065289" cy="2005426"/>
          </a:xfrm>
          <a:prstGeom prst="rect">
            <a:avLst/>
          </a:prstGeom>
        </p:spPr>
      </p:pic>
      <p:pic>
        <p:nvPicPr>
          <p:cNvPr id="9" name="Picture 8">
            <a:extLst>
              <a:ext uri="{FF2B5EF4-FFF2-40B4-BE49-F238E27FC236}">
                <a16:creationId xmlns:a16="http://schemas.microsoft.com/office/drawing/2014/main" id="{C379AE41-6F11-4B0F-BCB4-C130F6523B22}"/>
              </a:ext>
            </a:extLst>
          </p:cNvPr>
          <p:cNvPicPr>
            <a:picLocks noChangeAspect="1"/>
          </p:cNvPicPr>
          <p:nvPr/>
        </p:nvPicPr>
        <p:blipFill>
          <a:blip r:embed="rId3">
            <a:duotone>
              <a:schemeClr val="accent2">
                <a:shade val="45000"/>
                <a:satMod val="135000"/>
              </a:schemeClr>
              <a:prstClr val="white"/>
            </a:duotone>
          </a:blip>
          <a:stretch>
            <a:fillRect/>
          </a:stretch>
        </p:blipFill>
        <p:spPr>
          <a:xfrm>
            <a:off x="2504527" y="1408693"/>
            <a:ext cx="890674" cy="897473"/>
          </a:xfrm>
          <a:prstGeom prst="rect">
            <a:avLst/>
          </a:prstGeom>
        </p:spPr>
      </p:pic>
      <p:pic>
        <p:nvPicPr>
          <p:cNvPr id="10" name="Picture 9">
            <a:extLst>
              <a:ext uri="{FF2B5EF4-FFF2-40B4-BE49-F238E27FC236}">
                <a16:creationId xmlns:a16="http://schemas.microsoft.com/office/drawing/2014/main" id="{8AC096B2-0BDB-49EF-8718-45CD8CFA97EB}"/>
              </a:ext>
            </a:extLst>
          </p:cNvPr>
          <p:cNvPicPr>
            <a:picLocks noChangeAspect="1"/>
          </p:cNvPicPr>
          <p:nvPr/>
        </p:nvPicPr>
        <p:blipFill>
          <a:blip r:embed="rId3">
            <a:duotone>
              <a:schemeClr val="accent5">
                <a:shade val="45000"/>
                <a:satMod val="135000"/>
              </a:schemeClr>
              <a:prstClr val="white"/>
            </a:duotone>
          </a:blip>
          <a:stretch>
            <a:fillRect/>
          </a:stretch>
        </p:blipFill>
        <p:spPr>
          <a:xfrm>
            <a:off x="5726604" y="1378558"/>
            <a:ext cx="890674" cy="897473"/>
          </a:xfrm>
          <a:prstGeom prst="rect">
            <a:avLst/>
          </a:prstGeom>
        </p:spPr>
      </p:pic>
      <p:sp>
        <p:nvSpPr>
          <p:cNvPr id="11" name="Rectangle 10">
            <a:extLst>
              <a:ext uri="{FF2B5EF4-FFF2-40B4-BE49-F238E27FC236}">
                <a16:creationId xmlns:a16="http://schemas.microsoft.com/office/drawing/2014/main" id="{7CD8884D-FD48-4D97-9ABC-A7EFA7190541}"/>
              </a:ext>
            </a:extLst>
          </p:cNvPr>
          <p:cNvSpPr/>
          <p:nvPr/>
        </p:nvSpPr>
        <p:spPr>
          <a:xfrm>
            <a:off x="2317753" y="2311747"/>
            <a:ext cx="1336776" cy="369332"/>
          </a:xfrm>
          <a:prstGeom prst="rect">
            <a:avLst/>
          </a:prstGeom>
        </p:spPr>
        <p:txBody>
          <a:bodyPr wrap="none">
            <a:spAutoFit/>
          </a:bodyPr>
          <a:lstStyle/>
          <a:p>
            <a:r>
              <a:rPr lang="es-EC"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AdFSHb-ST6</a:t>
            </a:r>
            <a:endParaRPr lang="es-EC" dirty="0">
              <a:solidFill>
                <a:schemeClr val="accent2">
                  <a:lumMod val="75000"/>
                </a:schemeClr>
              </a:solidFill>
            </a:endParaRPr>
          </a:p>
        </p:txBody>
      </p:sp>
      <p:sp>
        <p:nvSpPr>
          <p:cNvPr id="12" name="Rectangle 11">
            <a:extLst>
              <a:ext uri="{FF2B5EF4-FFF2-40B4-BE49-F238E27FC236}">
                <a16:creationId xmlns:a16="http://schemas.microsoft.com/office/drawing/2014/main" id="{882A6E44-B9B2-4A03-9D39-4EB076F80E02}"/>
              </a:ext>
            </a:extLst>
          </p:cNvPr>
          <p:cNvSpPr/>
          <p:nvPr/>
        </p:nvSpPr>
        <p:spPr>
          <a:xfrm>
            <a:off x="5726604" y="2362251"/>
            <a:ext cx="928652" cy="369332"/>
          </a:xfrm>
          <a:prstGeom prst="rect">
            <a:avLst/>
          </a:prstGeom>
        </p:spPr>
        <p:txBody>
          <a:bodyPr wrap="none">
            <a:spAutoFit/>
          </a:bodyPr>
          <a:lstStyle/>
          <a:p>
            <a:r>
              <a:rPr lang="es-EC"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AdFSHb</a:t>
            </a:r>
            <a:endParaRPr lang="es-EC" dirty="0"/>
          </a:p>
        </p:txBody>
      </p:sp>
      <p:sp>
        <p:nvSpPr>
          <p:cNvPr id="13" name="Rectangle: Rounded Corners 12">
            <a:extLst>
              <a:ext uri="{FF2B5EF4-FFF2-40B4-BE49-F238E27FC236}">
                <a16:creationId xmlns:a16="http://schemas.microsoft.com/office/drawing/2014/main" id="{789F4F71-BD6F-469D-B3BB-1CE81BA34F36}"/>
              </a:ext>
            </a:extLst>
          </p:cNvPr>
          <p:cNvSpPr/>
          <p:nvPr/>
        </p:nvSpPr>
        <p:spPr>
          <a:xfrm>
            <a:off x="1924652" y="4595991"/>
            <a:ext cx="1800200"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Recolección 12 días</a:t>
            </a:r>
          </a:p>
        </p:txBody>
      </p:sp>
      <p:sp>
        <p:nvSpPr>
          <p:cNvPr id="25" name="1 Título">
            <a:extLst>
              <a:ext uri="{FF2B5EF4-FFF2-40B4-BE49-F238E27FC236}">
                <a16:creationId xmlns:a16="http://schemas.microsoft.com/office/drawing/2014/main" id="{9C20F555-014D-4CC2-8815-7BA0428A038B}"/>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26" name="Arrow: Right 25">
            <a:extLst>
              <a:ext uri="{FF2B5EF4-FFF2-40B4-BE49-F238E27FC236}">
                <a16:creationId xmlns:a16="http://schemas.microsoft.com/office/drawing/2014/main" id="{C8DF4755-A176-421C-B2D0-0B47154D5D1C}"/>
              </a:ext>
            </a:extLst>
          </p:cNvPr>
          <p:cNvSpPr/>
          <p:nvPr/>
        </p:nvSpPr>
        <p:spPr>
          <a:xfrm>
            <a:off x="4756314" y="4659055"/>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24D6541E-CF9E-4A07-82CF-05CAAAA1E75F}"/>
                  </a:ext>
                </a:extLst>
              </p:cNvPr>
              <p:cNvSpPr/>
              <p:nvPr/>
            </p:nvSpPr>
            <p:spPr>
              <a:xfrm>
                <a:off x="3929240" y="3453401"/>
                <a:ext cx="1544525" cy="344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b="1" i="1" smtClean="0">
                          <a:latin typeface="Cambria Math" panose="02040503050406030204" pitchFamily="18" charset="0"/>
                        </a:rPr>
                        <m:t>𝟐</m:t>
                      </m:r>
                      <m:r>
                        <a:rPr lang="en-US" sz="1600" b="1" i="1" smtClean="0">
                          <a:latin typeface="Cambria Math" panose="02040503050406030204" pitchFamily="18" charset="0"/>
                        </a:rPr>
                        <m:t>𝒙</m:t>
                      </m:r>
                      <m:sSup>
                        <m:sSupPr>
                          <m:ctrlPr>
                            <a:rPr lang="es-EC" sz="1600" b="1" i="1" smtClean="0">
                              <a:latin typeface="Cambria Math" panose="02040503050406030204" pitchFamily="18" charset="0"/>
                            </a:rPr>
                          </m:ctrlPr>
                        </m:sSupPr>
                        <m:e>
                          <m:r>
                            <a:rPr lang="en-US" sz="1600" b="1" i="1" smtClean="0">
                              <a:latin typeface="Cambria Math" panose="02040503050406030204" pitchFamily="18" charset="0"/>
                            </a:rPr>
                            <m:t>𝟏𝟎</m:t>
                          </m:r>
                        </m:e>
                        <m:sup>
                          <m:r>
                            <a:rPr lang="en-US" sz="1600" b="1" i="1" smtClean="0">
                              <a:latin typeface="Cambria Math" panose="02040503050406030204" pitchFamily="18" charset="0"/>
                            </a:rPr>
                            <m:t>𝟖</m:t>
                          </m:r>
                        </m:sup>
                      </m:sSup>
                      <m:r>
                        <a:rPr lang="en-US" sz="1600" b="1" i="1" smtClean="0">
                          <a:latin typeface="Cambria Math" panose="02040503050406030204" pitchFamily="18" charset="0"/>
                        </a:rPr>
                        <m:t> </m:t>
                      </m:r>
                      <m:r>
                        <a:rPr lang="en-US" sz="1600" b="1" i="1" smtClean="0">
                          <a:latin typeface="Cambria Math" panose="02040503050406030204" pitchFamily="18" charset="0"/>
                        </a:rPr>
                        <m:t>𝑽𝑷</m:t>
                      </m:r>
                      <m:r>
                        <a:rPr lang="en-US" sz="1600" b="1" i="1" smtClean="0">
                          <a:latin typeface="Cambria Math" panose="02040503050406030204" pitchFamily="18" charset="0"/>
                        </a:rPr>
                        <m:t>/</m:t>
                      </m:r>
                      <m:r>
                        <a:rPr lang="en-US" sz="1600" b="1" i="1" smtClean="0">
                          <a:latin typeface="Cambria Math" panose="02040503050406030204" pitchFamily="18" charset="0"/>
                        </a:rPr>
                        <m:t>𝒎𝑳</m:t>
                      </m:r>
                    </m:oMath>
                  </m:oMathPara>
                </a14:m>
                <a:endParaRPr lang="es-EC" sz="1600" b="1" dirty="0">
                  <a:latin typeface="Calibri" panose="020F0502020204030204" pitchFamily="34" charset="0"/>
                  <a:cs typeface="Calibri" panose="020F0502020204030204" pitchFamily="34" charset="0"/>
                </a:endParaRPr>
              </a:p>
            </p:txBody>
          </p:sp>
        </mc:Choice>
        <mc:Fallback xmlns="">
          <p:sp>
            <p:nvSpPr>
              <p:cNvPr id="29" name="Rectangle 28">
                <a:extLst>
                  <a:ext uri="{FF2B5EF4-FFF2-40B4-BE49-F238E27FC236}">
                    <a16:creationId xmlns:a16="http://schemas.microsoft.com/office/drawing/2014/main" id="{24D6541E-CF9E-4A07-82CF-05CAAAA1E75F}"/>
                  </a:ext>
                </a:extLst>
              </p:cNvPr>
              <p:cNvSpPr>
                <a:spLocks noRot="1" noChangeAspect="1" noMove="1" noResize="1" noEditPoints="1" noAdjustHandles="1" noChangeArrowheads="1" noChangeShapeType="1" noTextEdit="1"/>
              </p:cNvSpPr>
              <p:nvPr/>
            </p:nvSpPr>
            <p:spPr>
              <a:xfrm>
                <a:off x="3929240" y="3453401"/>
                <a:ext cx="1544525" cy="344133"/>
              </a:xfrm>
              <a:prstGeom prst="rect">
                <a:avLst/>
              </a:prstGeom>
              <a:blipFill>
                <a:blip r:embed="rId4"/>
                <a:stretch>
                  <a:fillRect b="-10714"/>
                </a:stretch>
              </a:blipFill>
            </p:spPr>
            <p:txBody>
              <a:bodyPr/>
              <a:lstStyle/>
              <a:p>
                <a:r>
                  <a:rPr lang="es-EC">
                    <a:noFill/>
                  </a:rPr>
                  <a:t> </a:t>
                </a:r>
              </a:p>
            </p:txBody>
          </p:sp>
        </mc:Fallback>
      </mc:AlternateContent>
      <p:pic>
        <p:nvPicPr>
          <p:cNvPr id="16" name="Picture 15">
            <a:extLst>
              <a:ext uri="{FF2B5EF4-FFF2-40B4-BE49-F238E27FC236}">
                <a16:creationId xmlns:a16="http://schemas.microsoft.com/office/drawing/2014/main" id="{719C8617-CB63-43C2-9606-EB767D8C7E15}"/>
              </a:ext>
            </a:extLst>
          </p:cNvPr>
          <p:cNvPicPr>
            <a:picLocks noChangeAspect="1"/>
          </p:cNvPicPr>
          <p:nvPr/>
        </p:nvPicPr>
        <p:blipFill>
          <a:blip r:embed="rId5"/>
          <a:stretch>
            <a:fillRect/>
          </a:stretch>
        </p:blipFill>
        <p:spPr>
          <a:xfrm>
            <a:off x="6012160" y="3973786"/>
            <a:ext cx="1620180" cy="1599800"/>
          </a:xfrm>
          <a:prstGeom prst="rect">
            <a:avLst/>
          </a:prstGeom>
        </p:spPr>
      </p:pic>
    </p:spTree>
    <p:extLst>
      <p:ext uri="{BB962C8B-B14F-4D97-AF65-F5344CB8AC3E}">
        <p14:creationId xmlns:p14="http://schemas.microsoft.com/office/powerpoint/2010/main" val="2333329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western blot protocol">
            <a:extLst>
              <a:ext uri="{FF2B5EF4-FFF2-40B4-BE49-F238E27FC236}">
                <a16:creationId xmlns:a16="http://schemas.microsoft.com/office/drawing/2014/main" id="{9F8E250F-DF9B-4439-B8CB-952C2F8BA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35" r="1"/>
          <a:stretch/>
        </p:blipFill>
        <p:spPr bwMode="auto">
          <a:xfrm>
            <a:off x="827584" y="1591086"/>
            <a:ext cx="1852736" cy="2009741"/>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3076" name="Picture 4" descr="Imagen relacionada">
            <a:extLst>
              <a:ext uri="{FF2B5EF4-FFF2-40B4-BE49-F238E27FC236}">
                <a16:creationId xmlns:a16="http://schemas.microsoft.com/office/drawing/2014/main" id="{8E6D56FA-0D0D-4990-B329-033F98114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28" y="1873245"/>
            <a:ext cx="4235496" cy="15001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22EB4C-9085-4D39-A926-CC10DBB558F7}"/>
              </a:ext>
            </a:extLst>
          </p:cNvPr>
          <p:cNvPicPr>
            <a:picLocks noChangeAspect="1"/>
          </p:cNvPicPr>
          <p:nvPr/>
        </p:nvPicPr>
        <p:blipFill rotWithShape="1">
          <a:blip r:embed="rId4"/>
          <a:srcRect b="31130"/>
          <a:stretch/>
        </p:blipFill>
        <p:spPr>
          <a:xfrm>
            <a:off x="816006" y="4286588"/>
            <a:ext cx="1944216" cy="1232709"/>
          </a:xfrm>
          <a:prstGeom prst="rect">
            <a:avLst/>
          </a:prstGeom>
        </p:spPr>
      </p:pic>
      <p:pic>
        <p:nvPicPr>
          <p:cNvPr id="7" name="Picture 6">
            <a:extLst>
              <a:ext uri="{FF2B5EF4-FFF2-40B4-BE49-F238E27FC236}">
                <a16:creationId xmlns:a16="http://schemas.microsoft.com/office/drawing/2014/main" id="{66D322CE-913F-4C24-A0F2-EFF665D1F647}"/>
              </a:ext>
            </a:extLst>
          </p:cNvPr>
          <p:cNvPicPr>
            <a:picLocks noChangeAspect="1"/>
          </p:cNvPicPr>
          <p:nvPr/>
        </p:nvPicPr>
        <p:blipFill rotWithShape="1">
          <a:blip r:embed="rId5"/>
          <a:srcRect b="28751"/>
          <a:stretch/>
        </p:blipFill>
        <p:spPr>
          <a:xfrm>
            <a:off x="3506062" y="4190018"/>
            <a:ext cx="1764196" cy="1347113"/>
          </a:xfrm>
          <a:prstGeom prst="rect">
            <a:avLst/>
          </a:prstGeom>
        </p:spPr>
      </p:pic>
      <p:pic>
        <p:nvPicPr>
          <p:cNvPr id="8" name="Picture 7">
            <a:extLst>
              <a:ext uri="{FF2B5EF4-FFF2-40B4-BE49-F238E27FC236}">
                <a16:creationId xmlns:a16="http://schemas.microsoft.com/office/drawing/2014/main" id="{174B144C-6ADB-4DD4-86DD-DCED54CF451F}"/>
              </a:ext>
            </a:extLst>
          </p:cNvPr>
          <p:cNvPicPr>
            <a:picLocks noChangeAspect="1"/>
          </p:cNvPicPr>
          <p:nvPr/>
        </p:nvPicPr>
        <p:blipFill>
          <a:blip r:embed="rId6"/>
          <a:stretch>
            <a:fillRect/>
          </a:stretch>
        </p:blipFill>
        <p:spPr>
          <a:xfrm>
            <a:off x="6277381" y="4190018"/>
            <a:ext cx="1512168" cy="1176131"/>
          </a:xfrm>
          <a:prstGeom prst="rect">
            <a:avLst/>
          </a:prstGeom>
        </p:spPr>
      </p:pic>
      <p:sp>
        <p:nvSpPr>
          <p:cNvPr id="9" name="Rectangle 8">
            <a:extLst>
              <a:ext uri="{FF2B5EF4-FFF2-40B4-BE49-F238E27FC236}">
                <a16:creationId xmlns:a16="http://schemas.microsoft.com/office/drawing/2014/main" id="{ED71E882-8986-4CFE-9D4A-6D2EFCEB91E2}"/>
              </a:ext>
            </a:extLst>
          </p:cNvPr>
          <p:cNvSpPr/>
          <p:nvPr/>
        </p:nvSpPr>
        <p:spPr>
          <a:xfrm>
            <a:off x="1067449" y="1212786"/>
            <a:ext cx="1373005" cy="369332"/>
          </a:xfrm>
          <a:prstGeom prst="rect">
            <a:avLst/>
          </a:prstGeom>
        </p:spPr>
        <p:txBody>
          <a:bodyPr wrap="none">
            <a:spAutoFit/>
          </a:bodyPr>
          <a:lstStyle/>
          <a:p>
            <a:r>
              <a:rPr lang="es-EC" b="1" dirty="0">
                <a:solidFill>
                  <a:prstClr val="black">
                    <a:hueOff val="0"/>
                    <a:satOff val="0"/>
                    <a:lumOff val="0"/>
                    <a:alphaOff val="0"/>
                  </a:prstClr>
                </a:solidFill>
              </a:rPr>
              <a:t>SDS</a:t>
            </a:r>
            <a:r>
              <a:rPr lang="en-US" b="1" dirty="0">
                <a:solidFill>
                  <a:prstClr val="black">
                    <a:hueOff val="0"/>
                    <a:satOff val="0"/>
                    <a:lumOff val="0"/>
                    <a:alphaOff val="0"/>
                  </a:prstClr>
                </a:solidFill>
              </a:rPr>
              <a:t>-PAGE</a:t>
            </a:r>
            <a:endParaRPr lang="es-EC" b="1" dirty="0">
              <a:solidFill>
                <a:prstClr val="black">
                  <a:hueOff val="0"/>
                  <a:satOff val="0"/>
                  <a:lumOff val="0"/>
                  <a:alphaOff val="0"/>
                </a:prstClr>
              </a:solidFill>
            </a:endParaRPr>
          </a:p>
        </p:txBody>
      </p:sp>
      <p:sp>
        <p:nvSpPr>
          <p:cNvPr id="10" name="Rectangle 9">
            <a:extLst>
              <a:ext uri="{FF2B5EF4-FFF2-40B4-BE49-F238E27FC236}">
                <a16:creationId xmlns:a16="http://schemas.microsoft.com/office/drawing/2014/main" id="{CEE3B29A-B329-4C37-B5C8-2CF4840EAE10}"/>
              </a:ext>
            </a:extLst>
          </p:cNvPr>
          <p:cNvSpPr/>
          <p:nvPr/>
        </p:nvSpPr>
        <p:spPr>
          <a:xfrm>
            <a:off x="4388160" y="1214193"/>
            <a:ext cx="3916457" cy="369332"/>
          </a:xfrm>
          <a:prstGeom prst="rect">
            <a:avLst/>
          </a:prstGeom>
        </p:spPr>
        <p:txBody>
          <a:bodyPr wrap="none">
            <a:spAutoFit/>
          </a:bodyPr>
          <a:lstStyle/>
          <a:p>
            <a:pPr lvl="0"/>
            <a:r>
              <a:rPr lang="es-EC" b="1" dirty="0"/>
              <a:t>Electro transferencia de proteínas</a:t>
            </a:r>
            <a:endParaRPr lang="es-EC" dirty="0">
              <a:latin typeface="Calibri" panose="020F0502020204030204" pitchFamily="34" charset="0"/>
              <a:cs typeface="Calibri" panose="020F0502020204030204" pitchFamily="34" charset="0"/>
            </a:endParaRPr>
          </a:p>
        </p:txBody>
      </p:sp>
      <p:sp>
        <p:nvSpPr>
          <p:cNvPr id="14" name="Arrow: Right 13">
            <a:extLst>
              <a:ext uri="{FF2B5EF4-FFF2-40B4-BE49-F238E27FC236}">
                <a16:creationId xmlns:a16="http://schemas.microsoft.com/office/drawing/2014/main" id="{009F1E6A-81E6-43F7-A2E2-36807CAF5491}"/>
              </a:ext>
            </a:extLst>
          </p:cNvPr>
          <p:cNvSpPr/>
          <p:nvPr/>
        </p:nvSpPr>
        <p:spPr>
          <a:xfrm>
            <a:off x="3359721" y="2691069"/>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5" name="Arrow: Right 14">
            <a:extLst>
              <a:ext uri="{FF2B5EF4-FFF2-40B4-BE49-F238E27FC236}">
                <a16:creationId xmlns:a16="http://schemas.microsoft.com/office/drawing/2014/main" id="{A5489BC4-4AF7-47CE-AF76-DE331539C46A}"/>
              </a:ext>
            </a:extLst>
          </p:cNvPr>
          <p:cNvSpPr/>
          <p:nvPr/>
        </p:nvSpPr>
        <p:spPr>
          <a:xfrm>
            <a:off x="3036748" y="4873525"/>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6" name="Arrow: Right 15">
            <a:extLst>
              <a:ext uri="{FF2B5EF4-FFF2-40B4-BE49-F238E27FC236}">
                <a16:creationId xmlns:a16="http://schemas.microsoft.com/office/drawing/2014/main" id="{D555EB91-F152-4ED9-B67A-2676A89ED470}"/>
              </a:ext>
            </a:extLst>
          </p:cNvPr>
          <p:cNvSpPr/>
          <p:nvPr/>
        </p:nvSpPr>
        <p:spPr>
          <a:xfrm>
            <a:off x="5564551" y="4803543"/>
            <a:ext cx="292682" cy="229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7" name="Rectangle 16">
            <a:extLst>
              <a:ext uri="{FF2B5EF4-FFF2-40B4-BE49-F238E27FC236}">
                <a16:creationId xmlns:a16="http://schemas.microsoft.com/office/drawing/2014/main" id="{EF84895E-F05B-41F0-A719-D5B0508A0161}"/>
              </a:ext>
            </a:extLst>
          </p:cNvPr>
          <p:cNvSpPr/>
          <p:nvPr/>
        </p:nvSpPr>
        <p:spPr>
          <a:xfrm>
            <a:off x="1042557" y="5528265"/>
            <a:ext cx="1378904" cy="276999"/>
          </a:xfrm>
          <a:prstGeom prst="rect">
            <a:avLst/>
          </a:prstGeom>
        </p:spPr>
        <p:txBody>
          <a:bodyPr wrap="none">
            <a:spAutoFit/>
          </a:bodyPr>
          <a:lstStyle/>
          <a:p>
            <a:r>
              <a:rPr lang="es-EC" sz="1200" dirty="0" err="1"/>
              <a:t>anti-his</a:t>
            </a:r>
            <a:r>
              <a:rPr lang="es-EC" sz="1200" dirty="0"/>
              <a:t> (1/5 000) </a:t>
            </a:r>
            <a:endParaRPr lang="es-EC" sz="1050"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170F225-3A5A-4226-ADD0-434086C7172D}"/>
              </a:ext>
            </a:extLst>
          </p:cNvPr>
          <p:cNvSpPr/>
          <p:nvPr/>
        </p:nvSpPr>
        <p:spPr>
          <a:xfrm>
            <a:off x="3374901" y="5528265"/>
            <a:ext cx="2026517" cy="276999"/>
          </a:xfrm>
          <a:prstGeom prst="rect">
            <a:avLst/>
          </a:prstGeom>
        </p:spPr>
        <p:txBody>
          <a:bodyPr wrap="none">
            <a:spAutoFit/>
          </a:bodyPr>
          <a:lstStyle/>
          <a:p>
            <a:r>
              <a:rPr lang="es-EC" sz="1200" dirty="0" err="1"/>
              <a:t>anti-mouse</a:t>
            </a:r>
            <a:r>
              <a:rPr lang="es-EC" sz="1200" dirty="0"/>
              <a:t> 790 (1/10 000) </a:t>
            </a:r>
          </a:p>
        </p:txBody>
      </p:sp>
      <p:sp>
        <p:nvSpPr>
          <p:cNvPr id="12" name="Rectangle 11">
            <a:extLst>
              <a:ext uri="{FF2B5EF4-FFF2-40B4-BE49-F238E27FC236}">
                <a16:creationId xmlns:a16="http://schemas.microsoft.com/office/drawing/2014/main" id="{230BCAE1-EF4A-4BD2-8EC6-6DA13BA5F729}"/>
              </a:ext>
            </a:extLst>
          </p:cNvPr>
          <p:cNvSpPr/>
          <p:nvPr/>
        </p:nvSpPr>
        <p:spPr>
          <a:xfrm>
            <a:off x="6354652" y="5472829"/>
            <a:ext cx="1385700" cy="307777"/>
          </a:xfrm>
          <a:prstGeom prst="rect">
            <a:avLst/>
          </a:prstGeom>
        </p:spPr>
        <p:txBody>
          <a:bodyPr wrap="none">
            <a:spAutoFit/>
          </a:bodyPr>
          <a:lstStyle/>
          <a:p>
            <a:r>
              <a:rPr lang="es-EC" sz="1400" b="1" dirty="0">
                <a:latin typeface="Calibri" panose="020F0502020204030204" pitchFamily="34" charset="0"/>
                <a:ea typeface="Calibri" panose="020F0502020204030204" pitchFamily="34" charset="0"/>
                <a:cs typeface="Calibri" panose="020F0502020204030204" pitchFamily="34" charset="0"/>
              </a:rPr>
              <a:t>Odyssey (Li-</a:t>
            </a:r>
            <a:r>
              <a:rPr lang="es-EC" sz="1400" b="1" dirty="0" err="1">
                <a:latin typeface="Calibri" panose="020F0502020204030204" pitchFamily="34" charset="0"/>
                <a:ea typeface="Calibri" panose="020F0502020204030204" pitchFamily="34" charset="0"/>
                <a:cs typeface="Calibri" panose="020F0502020204030204" pitchFamily="34" charset="0"/>
              </a:rPr>
              <a:t>Cor</a:t>
            </a:r>
            <a:r>
              <a:rPr lang="es-EC" sz="1400" b="1" dirty="0">
                <a:latin typeface="Calibri" panose="020F0502020204030204" pitchFamily="34" charset="0"/>
                <a:ea typeface="Calibri" panose="020F0502020204030204" pitchFamily="34" charset="0"/>
                <a:cs typeface="Calibri" panose="020F0502020204030204" pitchFamily="34" charset="0"/>
              </a:rPr>
              <a:t>)</a:t>
            </a:r>
            <a:endParaRPr lang="es-EC" sz="1400" b="1" dirty="0">
              <a:latin typeface="Calibri" panose="020F0502020204030204" pitchFamily="34" charset="0"/>
              <a:cs typeface="Calibri" panose="020F0502020204030204" pitchFamily="34" charset="0"/>
            </a:endParaRPr>
          </a:p>
        </p:txBody>
      </p:sp>
      <p:sp>
        <p:nvSpPr>
          <p:cNvPr id="20" name="1 Título">
            <a:extLst>
              <a:ext uri="{FF2B5EF4-FFF2-40B4-BE49-F238E27FC236}">
                <a16:creationId xmlns:a16="http://schemas.microsoft.com/office/drawing/2014/main" id="{335ED4EE-DAB5-4FA3-B6E9-2FDF22DA5756}"/>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156744C-1EF0-4ADE-943F-07BAD2E2A4B4}"/>
              </a:ext>
            </a:extLst>
          </p:cNvPr>
          <p:cNvSpPr/>
          <p:nvPr/>
        </p:nvSpPr>
        <p:spPr>
          <a:xfrm>
            <a:off x="251520" y="692696"/>
            <a:ext cx="7920880" cy="713016"/>
          </a:xfrm>
          <a:prstGeom prst="rect">
            <a:avLst/>
          </a:prstGeom>
        </p:spPr>
        <p:txBody>
          <a:bodyPr wrap="square">
            <a:spAutoFit/>
          </a:bodyPr>
          <a:lstStyle/>
          <a:p>
            <a:pPr lvl="1" algn="just">
              <a:spcBef>
                <a:spcPts val="1000"/>
              </a:spcBef>
            </a:pPr>
            <a:r>
              <a:rPr lang="es-EC" sz="1600" b="1" dirty="0">
                <a:latin typeface="Calibri" panose="020F0502020204030204" pitchFamily="34" charset="0"/>
                <a:ea typeface="Times New Roman" panose="02020603050405020304" pitchFamily="18" charset="0"/>
                <a:cs typeface="Calibri" panose="020F0502020204030204" pitchFamily="34" charset="0"/>
              </a:rPr>
              <a:t>8. </a:t>
            </a:r>
            <a:r>
              <a:rPr lang="es-EC" sz="1600" b="1" dirty="0"/>
              <a:t>Inmuno identificación de proteínas</a:t>
            </a:r>
            <a:endParaRPr lang="es-EC" sz="1600" dirty="0">
              <a:latin typeface="Calibri" panose="020F0502020204030204" pitchFamily="34" charset="0"/>
              <a:cs typeface="Calibri" panose="020F0502020204030204" pitchFamily="34" charset="0"/>
            </a:endParaRPr>
          </a:p>
          <a:p>
            <a:pPr lvl="1" algn="just">
              <a:spcBef>
                <a:spcPts val="1000"/>
              </a:spcBef>
              <a:spcAft>
                <a:spcPts val="0"/>
              </a:spcAft>
            </a:pPr>
            <a:endParaRPr lang="es-EC"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154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71E882-8986-4CFE-9D4A-6D2EFCEB91E2}"/>
              </a:ext>
            </a:extLst>
          </p:cNvPr>
          <p:cNvSpPr/>
          <p:nvPr/>
        </p:nvSpPr>
        <p:spPr>
          <a:xfrm>
            <a:off x="712600" y="1115430"/>
            <a:ext cx="4801314" cy="369332"/>
          </a:xfrm>
          <a:prstGeom prst="rect">
            <a:avLst/>
          </a:prstGeom>
        </p:spPr>
        <p:txBody>
          <a:bodyPr wrap="none">
            <a:spAutoFit/>
          </a:bodyPr>
          <a:lstStyle/>
          <a:p>
            <a:pPr lvl="0"/>
            <a:r>
              <a:rPr lang="es-EC" b="1" dirty="0"/>
              <a:t>Matriz IMAC </a:t>
            </a:r>
            <a:r>
              <a:rPr lang="es-EC" b="1" dirty="0" err="1"/>
              <a:t>Sepharose</a:t>
            </a:r>
            <a:r>
              <a:rPr lang="es-EC" b="1" dirty="0"/>
              <a:t> High Performance</a:t>
            </a:r>
          </a:p>
        </p:txBody>
      </p:sp>
      <p:sp>
        <p:nvSpPr>
          <p:cNvPr id="20" name="1 Título">
            <a:extLst>
              <a:ext uri="{FF2B5EF4-FFF2-40B4-BE49-F238E27FC236}">
                <a16:creationId xmlns:a16="http://schemas.microsoft.com/office/drawing/2014/main" id="{335ED4EE-DAB5-4FA3-B6E9-2FDF22DA5756}"/>
              </a:ext>
            </a:extLst>
          </p:cNvPr>
          <p:cNvSpPr txBox="1">
            <a:spLocks/>
          </p:cNvSpPr>
          <p:nvPr/>
        </p:nvSpPr>
        <p:spPr>
          <a:xfrm>
            <a:off x="7092280" y="17105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04DCE4A-34A2-497C-ACAA-D8E07467C346}"/>
              </a:ext>
            </a:extLst>
          </p:cNvPr>
          <p:cNvSpPr/>
          <p:nvPr/>
        </p:nvSpPr>
        <p:spPr>
          <a:xfrm>
            <a:off x="251520" y="692696"/>
            <a:ext cx="7920880"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9.   Purificación de las proteínas FSHb y FSHb</a:t>
            </a:r>
            <a:r>
              <a:rPr lang="en-US" sz="1600" b="1" dirty="0">
                <a:latin typeface="Calibri" panose="020F0502020204030204" pitchFamily="34" charset="0"/>
                <a:ea typeface="Times New Roman" panose="02020603050405020304" pitchFamily="18" charset="0"/>
                <a:cs typeface="Calibri" panose="020F0502020204030204" pitchFamily="34" charset="0"/>
              </a:rPr>
              <a:t>-ST6</a:t>
            </a:r>
            <a:endParaRPr lang="es-EC" sz="1600"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FD591D4-EF0A-4967-8208-948BBDE28C3F}"/>
              </a:ext>
            </a:extLst>
          </p:cNvPr>
          <p:cNvPicPr>
            <a:picLocks noChangeAspect="1"/>
          </p:cNvPicPr>
          <p:nvPr/>
        </p:nvPicPr>
        <p:blipFill>
          <a:blip r:embed="rId2"/>
          <a:stretch>
            <a:fillRect/>
          </a:stretch>
        </p:blipFill>
        <p:spPr>
          <a:xfrm>
            <a:off x="3275856" y="1585086"/>
            <a:ext cx="2560104" cy="1729594"/>
          </a:xfrm>
          <a:prstGeom prst="rect">
            <a:avLst/>
          </a:prstGeom>
        </p:spPr>
      </p:pic>
      <p:pic>
        <p:nvPicPr>
          <p:cNvPr id="22" name="Picture 21">
            <a:extLst>
              <a:ext uri="{FF2B5EF4-FFF2-40B4-BE49-F238E27FC236}">
                <a16:creationId xmlns:a16="http://schemas.microsoft.com/office/drawing/2014/main" id="{3013BB68-5713-48F9-9F15-1EB9DACC515C}"/>
              </a:ext>
            </a:extLst>
          </p:cNvPr>
          <p:cNvPicPr>
            <a:picLocks noChangeAspect="1"/>
          </p:cNvPicPr>
          <p:nvPr/>
        </p:nvPicPr>
        <p:blipFill>
          <a:blip r:embed="rId3"/>
          <a:stretch>
            <a:fillRect/>
          </a:stretch>
        </p:blipFill>
        <p:spPr>
          <a:xfrm>
            <a:off x="622412" y="3562076"/>
            <a:ext cx="8064388" cy="2342132"/>
          </a:xfrm>
          <a:prstGeom prst="rect">
            <a:avLst/>
          </a:prstGeom>
        </p:spPr>
      </p:pic>
    </p:spTree>
    <p:extLst>
      <p:ext uri="{BB962C8B-B14F-4D97-AF65-F5344CB8AC3E}">
        <p14:creationId xmlns:p14="http://schemas.microsoft.com/office/powerpoint/2010/main" val="1101820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062544-EED7-4193-8E4A-D7BD277C43D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42665" y="794976"/>
            <a:ext cx="2333625" cy="2076450"/>
          </a:xfrm>
          <a:prstGeom prst="rect">
            <a:avLst/>
          </a:prstGeom>
        </p:spPr>
      </p:pic>
      <p:pic>
        <p:nvPicPr>
          <p:cNvPr id="2052" name="Picture 4" descr="Resultado de imagen para alimento">
            <a:extLst>
              <a:ext uri="{FF2B5EF4-FFF2-40B4-BE49-F238E27FC236}">
                <a16:creationId xmlns:a16="http://schemas.microsoft.com/office/drawing/2014/main" id="{4E00ADE0-A751-4F07-B8A9-00EFDF6E0D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74636">
            <a:off x="1443109" y="933884"/>
            <a:ext cx="1512168" cy="8604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Diagram 12">
            <a:extLst>
              <a:ext uri="{FF2B5EF4-FFF2-40B4-BE49-F238E27FC236}">
                <a16:creationId xmlns:a16="http://schemas.microsoft.com/office/drawing/2014/main" id="{F650B418-240E-47C2-8C25-92EC17687480}"/>
              </a:ext>
            </a:extLst>
          </p:cNvPr>
          <p:cNvGraphicFramePr/>
          <p:nvPr>
            <p:extLst>
              <p:ext uri="{D42A27DB-BD31-4B8C-83A1-F6EECF244321}">
                <p14:modId xmlns:p14="http://schemas.microsoft.com/office/powerpoint/2010/main" val="3426870977"/>
              </p:ext>
            </p:extLst>
          </p:nvPr>
        </p:nvGraphicFramePr>
        <p:xfrm>
          <a:off x="4211960" y="983177"/>
          <a:ext cx="2567169" cy="1600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4" name="Picture 6" descr="Resultado de imagen para carne y leche">
            <a:extLst>
              <a:ext uri="{FF2B5EF4-FFF2-40B4-BE49-F238E27FC236}">
                <a16:creationId xmlns:a16="http://schemas.microsoft.com/office/drawing/2014/main" id="{B4E70B5A-990D-4D54-A511-6870AF33F8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6380" y="960475"/>
            <a:ext cx="2483768" cy="169164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07CDC2B-8DBC-4254-96E9-DC0CB5623F3E}"/>
              </a:ext>
            </a:extLst>
          </p:cNvPr>
          <p:cNvSpPr/>
          <p:nvPr/>
        </p:nvSpPr>
        <p:spPr>
          <a:xfrm>
            <a:off x="6448467" y="2652122"/>
            <a:ext cx="1218603" cy="307777"/>
          </a:xfrm>
          <a:prstGeom prst="rect">
            <a:avLst/>
          </a:prstGeom>
        </p:spPr>
        <p:txBody>
          <a:bodyPr wrap="none">
            <a:spAutoFit/>
          </a:bodyPr>
          <a:lstStyle/>
          <a:p>
            <a:r>
              <a:rPr lang="es-EC" sz="1400" dirty="0">
                <a:latin typeface="+mj-lt"/>
                <a:ea typeface="Times New Roman" panose="02020603050405020304" pitchFamily="18" charset="0"/>
              </a:rPr>
              <a:t>1980 y 2015 </a:t>
            </a:r>
            <a:endParaRPr lang="es-EC" sz="1400" dirty="0">
              <a:latin typeface="+mj-lt"/>
            </a:endParaRPr>
          </a:p>
        </p:txBody>
      </p:sp>
      <p:sp>
        <p:nvSpPr>
          <p:cNvPr id="26" name="1 Título">
            <a:extLst>
              <a:ext uri="{FF2B5EF4-FFF2-40B4-BE49-F238E27FC236}">
                <a16:creationId xmlns:a16="http://schemas.microsoft.com/office/drawing/2014/main" id="{05435C3F-DECE-4191-A14B-07EC74ABF056}"/>
              </a:ext>
            </a:extLst>
          </p:cNvPr>
          <p:cNvSpPr txBox="1">
            <a:spLocks/>
          </p:cNvSpPr>
          <p:nvPr/>
        </p:nvSpPr>
        <p:spPr>
          <a:xfrm>
            <a:off x="6948264" y="188640"/>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901CB1-BF12-4907-A864-37F338012FF4}"/>
              </a:ext>
            </a:extLst>
          </p:cNvPr>
          <p:cNvSpPr/>
          <p:nvPr/>
        </p:nvSpPr>
        <p:spPr>
          <a:xfrm>
            <a:off x="335987" y="1464464"/>
            <a:ext cx="1134862" cy="646331"/>
          </a:xfrm>
          <a:prstGeom prst="rect">
            <a:avLst/>
          </a:prstGeom>
        </p:spPr>
        <p:txBody>
          <a:bodyPr wrap="none">
            <a:spAutoFit/>
          </a:bodyPr>
          <a:lstStyle/>
          <a:p>
            <a:pPr algn="ctr"/>
            <a:r>
              <a:rPr lang="es-EC" b="1" dirty="0">
                <a:latin typeface="Calibri" panose="020F0502020204030204" pitchFamily="34" charset="0"/>
                <a:ea typeface="Calibri" panose="020F0502020204030204" pitchFamily="34" charset="0"/>
                <a:cs typeface="Times New Roman" panose="02020603050405020304" pitchFamily="18" charset="0"/>
              </a:rPr>
              <a:t>sector </a:t>
            </a:r>
          </a:p>
          <a:p>
            <a:r>
              <a:rPr lang="es-EC" b="1" dirty="0">
                <a:latin typeface="Calibri" panose="020F0502020204030204" pitchFamily="34" charset="0"/>
                <a:ea typeface="Calibri" panose="020F0502020204030204" pitchFamily="34" charset="0"/>
                <a:cs typeface="Times New Roman" panose="02020603050405020304" pitchFamily="18" charset="0"/>
              </a:rPr>
              <a:t>ganadero </a:t>
            </a:r>
            <a:endParaRPr lang="es-EC" b="1" dirty="0"/>
          </a:p>
        </p:txBody>
      </p:sp>
      <p:pic>
        <p:nvPicPr>
          <p:cNvPr id="2050" name="Picture 2" descr="Resultado de imagen para ecuador">
            <a:extLst>
              <a:ext uri="{FF2B5EF4-FFF2-40B4-BE49-F238E27FC236}">
                <a16:creationId xmlns:a16="http://schemas.microsoft.com/office/drawing/2014/main" id="{44E1DFD8-E0CE-41B4-9EB4-137BA5407D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413" y="3111931"/>
            <a:ext cx="2495223" cy="24952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6EB2109-181C-42E6-AABD-AE09DEF6CA00}"/>
              </a:ext>
            </a:extLst>
          </p:cNvPr>
          <p:cNvSpPr/>
          <p:nvPr/>
        </p:nvSpPr>
        <p:spPr>
          <a:xfrm>
            <a:off x="4984156" y="5355030"/>
            <a:ext cx="2682914"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Innovaciones tecnológicas </a:t>
            </a:r>
            <a:endParaRPr lang="es-EC" dirty="0"/>
          </a:p>
        </p:txBody>
      </p:sp>
      <p:sp>
        <p:nvSpPr>
          <p:cNvPr id="30" name="Rectángulo 28">
            <a:extLst>
              <a:ext uri="{FF2B5EF4-FFF2-40B4-BE49-F238E27FC236}">
                <a16:creationId xmlns:a16="http://schemas.microsoft.com/office/drawing/2014/main" id="{6CA2718D-1570-4FBE-8D29-AB8B078EE7C6}"/>
              </a:ext>
            </a:extLst>
          </p:cNvPr>
          <p:cNvSpPr/>
          <p:nvPr/>
        </p:nvSpPr>
        <p:spPr>
          <a:xfrm>
            <a:off x="4295361" y="3502278"/>
            <a:ext cx="248376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200" dirty="0">
                <a:solidFill>
                  <a:schemeClr val="tx1"/>
                </a:solidFill>
              </a:rPr>
              <a:t>Eficiencia productiva</a:t>
            </a:r>
          </a:p>
        </p:txBody>
      </p:sp>
      <p:sp>
        <p:nvSpPr>
          <p:cNvPr id="32" name="Arrow: Up 31">
            <a:extLst>
              <a:ext uri="{FF2B5EF4-FFF2-40B4-BE49-F238E27FC236}">
                <a16:creationId xmlns:a16="http://schemas.microsoft.com/office/drawing/2014/main" id="{EE8AB131-A8F1-49AB-BA6B-BA5396230E5E}"/>
              </a:ext>
            </a:extLst>
          </p:cNvPr>
          <p:cNvSpPr/>
          <p:nvPr/>
        </p:nvSpPr>
        <p:spPr>
          <a:xfrm>
            <a:off x="4053998" y="3576492"/>
            <a:ext cx="147919" cy="391848"/>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graphicFrame>
        <p:nvGraphicFramePr>
          <p:cNvPr id="34" name="Diagram 33">
            <a:extLst>
              <a:ext uri="{FF2B5EF4-FFF2-40B4-BE49-F238E27FC236}">
                <a16:creationId xmlns:a16="http://schemas.microsoft.com/office/drawing/2014/main" id="{11A63402-DC4E-446C-B9BD-55AB02AE997C}"/>
              </a:ext>
            </a:extLst>
          </p:cNvPr>
          <p:cNvGraphicFramePr/>
          <p:nvPr>
            <p:extLst>
              <p:ext uri="{D42A27DB-BD31-4B8C-83A1-F6EECF244321}">
                <p14:modId xmlns:p14="http://schemas.microsoft.com/office/powerpoint/2010/main" val="1041235574"/>
              </p:ext>
            </p:extLst>
          </p:nvPr>
        </p:nvGraphicFramePr>
        <p:xfrm>
          <a:off x="3680666" y="4003725"/>
          <a:ext cx="5054993" cy="14668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5" name="Rectangle 34">
            <a:extLst>
              <a:ext uri="{FF2B5EF4-FFF2-40B4-BE49-F238E27FC236}">
                <a16:creationId xmlns:a16="http://schemas.microsoft.com/office/drawing/2014/main" id="{540426C5-C96C-471E-93A9-747E4770AE58}"/>
              </a:ext>
            </a:extLst>
          </p:cNvPr>
          <p:cNvSpPr/>
          <p:nvPr/>
        </p:nvSpPr>
        <p:spPr>
          <a:xfrm>
            <a:off x="5076056" y="4016095"/>
            <a:ext cx="2132315" cy="307777"/>
          </a:xfrm>
          <a:prstGeom prst="rect">
            <a:avLst/>
          </a:prstGeom>
        </p:spPr>
        <p:txBody>
          <a:bodyPr wrap="none">
            <a:spAutoFit/>
          </a:bodyPr>
          <a:lstStyle/>
          <a:p>
            <a:r>
              <a:rPr lang="es-EC" sz="1400" b="1" dirty="0">
                <a:solidFill>
                  <a:schemeClr val="bg2"/>
                </a:solidFill>
              </a:rPr>
              <a:t>Seleccionar individuos</a:t>
            </a:r>
          </a:p>
        </p:txBody>
      </p:sp>
      <p:sp>
        <p:nvSpPr>
          <p:cNvPr id="11" name="Rectangle 10">
            <a:extLst>
              <a:ext uri="{FF2B5EF4-FFF2-40B4-BE49-F238E27FC236}">
                <a16:creationId xmlns:a16="http://schemas.microsoft.com/office/drawing/2014/main" id="{D2212F8F-1A5F-4A15-96CE-4328EE168396}"/>
              </a:ext>
            </a:extLst>
          </p:cNvPr>
          <p:cNvSpPr/>
          <p:nvPr/>
        </p:nvSpPr>
        <p:spPr>
          <a:xfrm>
            <a:off x="251520" y="6381327"/>
            <a:ext cx="8784976" cy="276999"/>
          </a:xfrm>
          <a:prstGeom prst="rect">
            <a:avLst/>
          </a:prstGeom>
        </p:spPr>
        <p:txBody>
          <a:bodyPr wrap="square">
            <a:spAutoFit/>
          </a:bodyPr>
          <a:lstStyle/>
          <a:p>
            <a:r>
              <a:rPr lang="es-EC" sz="1200" dirty="0">
                <a:latin typeface="Calibri" panose="020F0502020204030204" pitchFamily="34" charset="0"/>
                <a:ea typeface="Calibri" panose="020F0502020204030204" pitchFamily="34" charset="0"/>
                <a:cs typeface="Calibri" panose="020F0502020204030204" pitchFamily="34" charset="0"/>
              </a:rPr>
              <a:t>(</a:t>
            </a:r>
            <a:r>
              <a:rPr lang="es-EC" sz="1200" dirty="0" err="1">
                <a:latin typeface="Calibri" panose="020F0502020204030204" pitchFamily="34" charset="0"/>
                <a:ea typeface="Calibri" panose="020F0502020204030204" pitchFamily="34" charset="0"/>
                <a:cs typeface="Calibri" panose="020F0502020204030204" pitchFamily="34" charset="0"/>
              </a:rPr>
              <a:t>Desilver</a:t>
            </a:r>
            <a:r>
              <a:rPr lang="es-EC" sz="1200" dirty="0">
                <a:latin typeface="Calibri" panose="020F0502020204030204" pitchFamily="34" charset="0"/>
                <a:ea typeface="Calibri" panose="020F0502020204030204" pitchFamily="34" charset="0"/>
                <a:cs typeface="Calibri" panose="020F0502020204030204" pitchFamily="34" charset="0"/>
              </a:rPr>
              <a:t>, 2016) 	</a:t>
            </a:r>
            <a:r>
              <a:rPr lang="es-EC" sz="1200" dirty="0">
                <a:latin typeface="Calibri" panose="020F0502020204030204" pitchFamily="34" charset="0"/>
                <a:ea typeface="Times New Roman" panose="02020603050405020304" pitchFamily="18" charset="0"/>
                <a:cs typeface="Calibri" panose="020F0502020204030204" pitchFamily="34" charset="0"/>
              </a:rPr>
              <a:t>(Barahona &amp; Beillard, 2015)               	</a:t>
            </a:r>
            <a:r>
              <a:rPr lang="es-EC" sz="1200" dirty="0">
                <a:latin typeface="Calibri" panose="020F0502020204030204" pitchFamily="34" charset="0"/>
                <a:cs typeface="Calibri" panose="020F0502020204030204" pitchFamily="34" charset="0"/>
              </a:rPr>
              <a:t>(FAO, 2019). </a:t>
            </a:r>
          </a:p>
        </p:txBody>
      </p:sp>
    </p:spTree>
    <p:extLst>
      <p:ext uri="{BB962C8B-B14F-4D97-AF65-F5344CB8AC3E}">
        <p14:creationId xmlns:p14="http://schemas.microsoft.com/office/powerpoint/2010/main" val="3097696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16632"/>
            <a:ext cx="2458616" cy="523220"/>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a:solidFill>
                  <a:schemeClr val="bg2">
                    <a:lumMod val="75000"/>
                  </a:schemeClr>
                </a:solidFill>
              </a:rPr>
              <a:t>CONTENIDO</a:t>
            </a:r>
          </a:p>
        </p:txBody>
      </p:sp>
      <p:sp>
        <p:nvSpPr>
          <p:cNvPr id="8" name="TextBox 7">
            <a:extLst>
              <a:ext uri="{FF2B5EF4-FFF2-40B4-BE49-F238E27FC236}">
                <a16:creationId xmlns:a16="http://schemas.microsoft.com/office/drawing/2014/main" id="{35E96D28-5BC4-444A-AC4F-261FF29A3A29}"/>
              </a:ext>
            </a:extLst>
          </p:cNvPr>
          <p:cNvSpPr txBox="1"/>
          <p:nvPr/>
        </p:nvSpPr>
        <p:spPr>
          <a:xfrm>
            <a:off x="1414084" y="1772816"/>
            <a:ext cx="6912768" cy="3046988"/>
          </a:xfrm>
          <a:prstGeom prst="rect">
            <a:avLst/>
          </a:prstGeom>
          <a:noFill/>
        </p:spPr>
        <p:txBody>
          <a:bodyPr wrap="square" rtlCol="0">
            <a:spAutoFit/>
          </a:bodyPr>
          <a:lstStyle/>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Introducción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Objetivos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Materiales y métodos</a:t>
            </a:r>
          </a:p>
          <a:p>
            <a:pPr marL="285750" indent="-285750">
              <a:buClr>
                <a:schemeClr val="bg2">
                  <a:lumMod val="75000"/>
                </a:schemeClr>
              </a:buClr>
              <a:buFont typeface="Arial" panose="020B0604020202020204" pitchFamily="34" charset="0"/>
              <a:buChar char="•"/>
            </a:pPr>
            <a:r>
              <a:rPr lang="es-EC" sz="3200" dirty="0">
                <a:solidFill>
                  <a:schemeClr val="bg2">
                    <a:lumMod val="75000"/>
                  </a:schemeClr>
                </a:solidFill>
              </a:rPr>
              <a:t>Resultados y discusión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Conclusiones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Recomendaciones</a:t>
            </a:r>
          </a:p>
        </p:txBody>
      </p:sp>
    </p:spTree>
    <p:extLst>
      <p:ext uri="{BB962C8B-B14F-4D97-AF65-F5344CB8AC3E}">
        <p14:creationId xmlns:p14="http://schemas.microsoft.com/office/powerpoint/2010/main" val="3715889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02FF91-B087-4159-97FB-4DDC63A08842}"/>
              </a:ext>
            </a:extLst>
          </p:cNvPr>
          <p:cNvSpPr/>
          <p:nvPr/>
        </p:nvSpPr>
        <p:spPr>
          <a:xfrm>
            <a:off x="385192" y="1412776"/>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6" name="Picture 5">
            <a:extLst>
              <a:ext uri="{FF2B5EF4-FFF2-40B4-BE49-F238E27FC236}">
                <a16:creationId xmlns:a16="http://schemas.microsoft.com/office/drawing/2014/main" id="{F751692E-B192-489D-90F5-D41C563CC309}"/>
              </a:ext>
            </a:extLst>
          </p:cNvPr>
          <p:cNvPicPr>
            <a:picLocks noChangeAspect="1"/>
          </p:cNvPicPr>
          <p:nvPr/>
        </p:nvPicPr>
        <p:blipFill>
          <a:blip r:embed="rId2"/>
          <a:stretch>
            <a:fillRect/>
          </a:stretch>
        </p:blipFill>
        <p:spPr>
          <a:xfrm>
            <a:off x="791580" y="2060848"/>
            <a:ext cx="3240360" cy="2875118"/>
          </a:xfrm>
          <a:prstGeom prst="rect">
            <a:avLst/>
          </a:prstGeom>
        </p:spPr>
      </p:pic>
      <p:sp>
        <p:nvSpPr>
          <p:cNvPr id="7" name="Rectangle: Rounded Corners 6">
            <a:extLst>
              <a:ext uri="{FF2B5EF4-FFF2-40B4-BE49-F238E27FC236}">
                <a16:creationId xmlns:a16="http://schemas.microsoft.com/office/drawing/2014/main" id="{C6CF6910-58D2-4EC7-95F9-BF30598331B9}"/>
              </a:ext>
            </a:extLst>
          </p:cNvPr>
          <p:cNvSpPr/>
          <p:nvPr/>
        </p:nvSpPr>
        <p:spPr>
          <a:xfrm>
            <a:off x="4788024" y="1376772"/>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9" name="Picture 2" descr="Resultado de imagen para cabra dibujo">
            <a:extLst>
              <a:ext uri="{FF2B5EF4-FFF2-40B4-BE49-F238E27FC236}">
                <a16:creationId xmlns:a16="http://schemas.microsoft.com/office/drawing/2014/main" id="{840928CD-164C-48B0-8AA6-EEE44648C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584" y="3498407"/>
            <a:ext cx="1944216" cy="13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271D30A-E106-4369-A16D-13BD69B5878A}"/>
              </a:ext>
            </a:extLst>
          </p:cNvPr>
          <p:cNvSpPr/>
          <p:nvPr/>
        </p:nvSpPr>
        <p:spPr>
          <a:xfrm>
            <a:off x="5867809" y="1628800"/>
            <a:ext cx="230550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Proteínas recombinantes</a:t>
            </a:r>
            <a:endParaRPr lang="es-EC" sz="1600" b="1" dirty="0">
              <a:solidFill>
                <a:srgbClr val="77943B"/>
              </a:solidFill>
            </a:endParaRPr>
          </a:p>
        </p:txBody>
      </p:sp>
      <p:pic>
        <p:nvPicPr>
          <p:cNvPr id="11" name="Picture 10">
            <a:extLst>
              <a:ext uri="{FF2B5EF4-FFF2-40B4-BE49-F238E27FC236}">
                <a16:creationId xmlns:a16="http://schemas.microsoft.com/office/drawing/2014/main" id="{6CC61795-3021-440C-9B50-21C7D1250C0E}"/>
              </a:ext>
            </a:extLst>
          </p:cNvPr>
          <p:cNvPicPr>
            <a:picLocks noChangeAspect="1"/>
          </p:cNvPicPr>
          <p:nvPr/>
        </p:nvPicPr>
        <p:blipFill rotWithShape="1">
          <a:blip r:embed="rId4"/>
          <a:srcRect l="1503" t="7849"/>
          <a:stretch/>
        </p:blipFill>
        <p:spPr>
          <a:xfrm>
            <a:off x="7020561" y="2349185"/>
            <a:ext cx="1229019" cy="500309"/>
          </a:xfrm>
          <a:prstGeom prst="rect">
            <a:avLst/>
          </a:prstGeom>
        </p:spPr>
      </p:pic>
      <p:pic>
        <p:nvPicPr>
          <p:cNvPr id="12" name="Picture 11">
            <a:extLst>
              <a:ext uri="{FF2B5EF4-FFF2-40B4-BE49-F238E27FC236}">
                <a16:creationId xmlns:a16="http://schemas.microsoft.com/office/drawing/2014/main" id="{D869F231-4D5B-4C8B-B57E-E969D63687C6}"/>
              </a:ext>
            </a:extLst>
          </p:cNvPr>
          <p:cNvPicPr>
            <a:picLocks noChangeAspect="1"/>
          </p:cNvPicPr>
          <p:nvPr/>
        </p:nvPicPr>
        <p:blipFill>
          <a:blip r:embed="rId5"/>
          <a:stretch>
            <a:fillRect/>
          </a:stretch>
        </p:blipFill>
        <p:spPr>
          <a:xfrm>
            <a:off x="5563077" y="2356453"/>
            <a:ext cx="762000" cy="485775"/>
          </a:xfrm>
          <a:prstGeom prst="rect">
            <a:avLst/>
          </a:prstGeom>
        </p:spPr>
      </p:pic>
      <p:sp>
        <p:nvSpPr>
          <p:cNvPr id="13" name="Rectangle 12">
            <a:extLst>
              <a:ext uri="{FF2B5EF4-FFF2-40B4-BE49-F238E27FC236}">
                <a16:creationId xmlns:a16="http://schemas.microsoft.com/office/drawing/2014/main" id="{06F7A35B-C305-4485-9E8B-3F46E296BE38}"/>
              </a:ext>
            </a:extLst>
          </p:cNvPr>
          <p:cNvSpPr/>
          <p:nvPr/>
        </p:nvSpPr>
        <p:spPr>
          <a:xfrm>
            <a:off x="1403648" y="1628800"/>
            <a:ext cx="2473434"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Adenovirus recombinantes</a:t>
            </a:r>
            <a:endParaRPr lang="es-EC" sz="1600" b="1" dirty="0">
              <a:solidFill>
                <a:srgbClr val="77943B"/>
              </a:solidFill>
            </a:endParaRPr>
          </a:p>
        </p:txBody>
      </p:sp>
      <p:pic>
        <p:nvPicPr>
          <p:cNvPr id="14" name="Picture 4" descr="Resultado de imagen para cell culture drawing">
            <a:extLst>
              <a:ext uri="{FF2B5EF4-FFF2-40B4-BE49-F238E27FC236}">
                <a16:creationId xmlns:a16="http://schemas.microsoft.com/office/drawing/2014/main" id="{175B614C-7B44-42EE-82EC-1B24C9F4E4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1345" y="3844916"/>
            <a:ext cx="1561890" cy="682769"/>
          </a:xfrm>
          <a:prstGeom prst="rect">
            <a:avLst/>
          </a:prstGeom>
          <a:noFill/>
          <a:extLst>
            <a:ext uri="{909E8E84-426E-40DD-AFC4-6F175D3DCCD1}">
              <a14:hiddenFill xmlns:a14="http://schemas.microsoft.com/office/drawing/2010/main">
                <a:solidFill>
                  <a:srgbClr val="FFFFFF"/>
                </a:solidFill>
              </a14:hiddenFill>
            </a:ext>
          </a:extLst>
        </p:spPr>
      </p:pic>
      <p:sp>
        <p:nvSpPr>
          <p:cNvPr id="15" name="1 Título">
            <a:extLst>
              <a:ext uri="{FF2B5EF4-FFF2-40B4-BE49-F238E27FC236}">
                <a16:creationId xmlns:a16="http://schemas.microsoft.com/office/drawing/2014/main" id="{7DB1A23F-AC4B-43CD-B886-6A911C91C8E3}"/>
              </a:ext>
            </a:extLst>
          </p:cNvPr>
          <p:cNvSpPr txBox="1">
            <a:spLocks/>
          </p:cNvSpPr>
          <p:nvPr/>
        </p:nvSpPr>
        <p:spPr>
          <a:xfrm>
            <a:off x="7092280" y="13930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814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83F25B-28D4-4B13-B5D0-4118B0036F20}"/>
              </a:ext>
            </a:extLst>
          </p:cNvPr>
          <p:cNvSpPr/>
          <p:nvPr/>
        </p:nvSpPr>
        <p:spPr>
          <a:xfrm>
            <a:off x="251520" y="692696"/>
            <a:ext cx="6768752" cy="338554"/>
          </a:xfrm>
          <a:prstGeom prst="rect">
            <a:avLst/>
          </a:prstGeom>
        </p:spPr>
        <p:txBody>
          <a:bodyPr wrap="square">
            <a:spAutoFit/>
          </a:bodyPr>
          <a:lstStyle/>
          <a:p>
            <a:pPr marL="742950" lvl="1" indent="-285750" algn="just">
              <a:spcBef>
                <a:spcPts val="1000"/>
              </a:spcBef>
              <a:spcAft>
                <a:spcPts val="0"/>
              </a:spcAft>
              <a:buFont typeface="+mj-lt"/>
              <a:buAutoNum type="arabicPeriod"/>
            </a:pPr>
            <a:r>
              <a:rPr lang="es-EC" sz="1600" b="1" dirty="0">
                <a:latin typeface="Calibri" panose="020F0502020204030204" pitchFamily="34" charset="0"/>
                <a:ea typeface="Times New Roman" panose="02020603050405020304" pitchFamily="18" charset="0"/>
                <a:cs typeface="Calibri" panose="020F0502020204030204" pitchFamily="34" charset="0"/>
              </a:rPr>
              <a:t>Construcción del plásmido transportador pAdTrack FSHb-ST6</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1 Título">
            <a:extLst>
              <a:ext uri="{FF2B5EF4-FFF2-40B4-BE49-F238E27FC236}">
                <a16:creationId xmlns:a16="http://schemas.microsoft.com/office/drawing/2014/main" id="{067E71F5-6065-4FCA-B2CB-FDB7858ED16C}"/>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C54873B-9A27-48EE-8A9E-A7E4D46A9609}"/>
              </a:ext>
            </a:extLst>
          </p:cNvPr>
          <p:cNvPicPr/>
          <p:nvPr/>
        </p:nvPicPr>
        <p:blipFill rotWithShape="1">
          <a:blip r:embed="rId2"/>
          <a:srcRect t="2550" r="49033" b="4383"/>
          <a:stretch/>
        </p:blipFill>
        <p:spPr bwMode="auto">
          <a:xfrm>
            <a:off x="467544" y="2246208"/>
            <a:ext cx="3816424" cy="3479352"/>
          </a:xfrm>
          <a:prstGeom prst="rect">
            <a:avLst/>
          </a:prstGeom>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3F3A4BF2-9AAA-469D-B02A-74AD6C40E4E8}"/>
              </a:ext>
            </a:extLst>
          </p:cNvPr>
          <p:cNvPicPr>
            <a:picLocks noChangeAspect="1"/>
          </p:cNvPicPr>
          <p:nvPr/>
        </p:nvPicPr>
        <p:blipFill rotWithShape="1">
          <a:blip r:embed="rId3"/>
          <a:srcRect b="84318"/>
          <a:stretch/>
        </p:blipFill>
        <p:spPr>
          <a:xfrm>
            <a:off x="678311" y="1132440"/>
            <a:ext cx="3893689" cy="876229"/>
          </a:xfrm>
          <a:prstGeom prst="rect">
            <a:avLst/>
          </a:prstGeom>
        </p:spPr>
      </p:pic>
      <p:sp>
        <p:nvSpPr>
          <p:cNvPr id="22" name="Rectangle 21">
            <a:extLst>
              <a:ext uri="{FF2B5EF4-FFF2-40B4-BE49-F238E27FC236}">
                <a16:creationId xmlns:a16="http://schemas.microsoft.com/office/drawing/2014/main" id="{A063DE67-28AA-464A-A759-845838A10879}"/>
              </a:ext>
            </a:extLst>
          </p:cNvPr>
          <p:cNvSpPr/>
          <p:nvPr/>
        </p:nvSpPr>
        <p:spPr>
          <a:xfrm>
            <a:off x="3301971" y="1533187"/>
            <a:ext cx="246657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transportadores</a:t>
            </a:r>
            <a:endParaRPr lang="es-EC" sz="1600" b="1" dirty="0">
              <a:solidFill>
                <a:srgbClr val="77943B"/>
              </a:solidFill>
            </a:endParaRPr>
          </a:p>
        </p:txBody>
      </p:sp>
      <p:sp>
        <p:nvSpPr>
          <p:cNvPr id="23" name="Rectangle: Rounded Corners 22">
            <a:extLst>
              <a:ext uri="{FF2B5EF4-FFF2-40B4-BE49-F238E27FC236}">
                <a16:creationId xmlns:a16="http://schemas.microsoft.com/office/drawing/2014/main" id="{CA58FEC4-3256-4C15-82A9-527D041410EA}"/>
              </a:ext>
            </a:extLst>
          </p:cNvPr>
          <p:cNvSpPr/>
          <p:nvPr/>
        </p:nvSpPr>
        <p:spPr>
          <a:xfrm>
            <a:off x="754194" y="1602394"/>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1</a:t>
            </a:r>
            <a:endParaRPr lang="es-EC" dirty="0"/>
          </a:p>
        </p:txBody>
      </p:sp>
      <p:pic>
        <p:nvPicPr>
          <p:cNvPr id="25" name="Picture 24">
            <a:extLst>
              <a:ext uri="{FF2B5EF4-FFF2-40B4-BE49-F238E27FC236}">
                <a16:creationId xmlns:a16="http://schemas.microsoft.com/office/drawing/2014/main" id="{AF242A18-E5B1-4462-B9B1-942B05872DD5}"/>
              </a:ext>
            </a:extLst>
          </p:cNvPr>
          <p:cNvPicPr/>
          <p:nvPr/>
        </p:nvPicPr>
        <p:blipFill rotWithShape="1">
          <a:blip r:embed="rId4"/>
          <a:srcRect l="1731" t="55347" r="65046" b="2027"/>
          <a:stretch/>
        </p:blipFill>
        <p:spPr>
          <a:xfrm>
            <a:off x="5220072" y="3429000"/>
            <a:ext cx="2592288" cy="2516669"/>
          </a:xfrm>
          <a:prstGeom prst="rect">
            <a:avLst/>
          </a:prstGeom>
        </p:spPr>
      </p:pic>
      <p:pic>
        <p:nvPicPr>
          <p:cNvPr id="26" name="Picture 25">
            <a:extLst>
              <a:ext uri="{FF2B5EF4-FFF2-40B4-BE49-F238E27FC236}">
                <a16:creationId xmlns:a16="http://schemas.microsoft.com/office/drawing/2014/main" id="{AFAED12D-4FA0-4C5B-B03D-BFFA202DAB17}"/>
              </a:ext>
            </a:extLst>
          </p:cNvPr>
          <p:cNvPicPr/>
          <p:nvPr/>
        </p:nvPicPr>
        <p:blipFill rotWithShape="1">
          <a:blip r:embed="rId4"/>
          <a:srcRect l="47959" t="8684" r="3746" b="59828"/>
          <a:stretch/>
        </p:blipFill>
        <p:spPr>
          <a:xfrm>
            <a:off x="5205928" y="1897381"/>
            <a:ext cx="3122963" cy="1505979"/>
          </a:xfrm>
          <a:prstGeom prst="rect">
            <a:avLst/>
          </a:prstGeom>
        </p:spPr>
      </p:pic>
    </p:spTree>
    <p:extLst>
      <p:ext uri="{BB962C8B-B14F-4D97-AF65-F5344CB8AC3E}">
        <p14:creationId xmlns:p14="http://schemas.microsoft.com/office/powerpoint/2010/main" val="1256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A1F0E-D6BB-4DA9-AC03-9D64328518D2}"/>
              </a:ext>
            </a:extLst>
          </p:cNvPr>
          <p:cNvPicPr/>
          <p:nvPr/>
        </p:nvPicPr>
        <p:blipFill rotWithShape="1">
          <a:blip r:embed="rId2"/>
          <a:srcRect l="59407" t="2550" b="4383"/>
          <a:stretch/>
        </p:blipFill>
        <p:spPr bwMode="auto">
          <a:xfrm>
            <a:off x="628218" y="2193664"/>
            <a:ext cx="3365203" cy="353189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C93FCBB-55B2-4B95-BF05-E7C9498E6C14}"/>
              </a:ext>
            </a:extLst>
          </p:cNvPr>
          <p:cNvPicPr>
            <a:picLocks noChangeAspect="1"/>
          </p:cNvPicPr>
          <p:nvPr/>
        </p:nvPicPr>
        <p:blipFill>
          <a:blip r:embed="rId3"/>
          <a:stretch>
            <a:fillRect/>
          </a:stretch>
        </p:blipFill>
        <p:spPr>
          <a:xfrm>
            <a:off x="4535257" y="2395784"/>
            <a:ext cx="3970784" cy="3069639"/>
          </a:xfrm>
          <a:prstGeom prst="rect">
            <a:avLst/>
          </a:prstGeom>
        </p:spPr>
      </p:pic>
      <p:sp>
        <p:nvSpPr>
          <p:cNvPr id="6" name="Rectangle 5">
            <a:extLst>
              <a:ext uri="{FF2B5EF4-FFF2-40B4-BE49-F238E27FC236}">
                <a16:creationId xmlns:a16="http://schemas.microsoft.com/office/drawing/2014/main" id="{C38F4E31-6721-4144-9FB5-FA926A9B3B5A}"/>
              </a:ext>
            </a:extLst>
          </p:cNvPr>
          <p:cNvSpPr/>
          <p:nvPr/>
        </p:nvSpPr>
        <p:spPr>
          <a:xfrm>
            <a:off x="251520" y="692696"/>
            <a:ext cx="6768752" cy="338554"/>
          </a:xfrm>
          <a:prstGeom prst="rect">
            <a:avLst/>
          </a:prstGeom>
        </p:spPr>
        <p:txBody>
          <a:bodyPr wrap="square">
            <a:spAutoFit/>
          </a:bodyPr>
          <a:lstStyle/>
          <a:p>
            <a:pPr marL="742950" lvl="1" indent="-285750" algn="just">
              <a:spcBef>
                <a:spcPts val="1000"/>
              </a:spcBef>
              <a:spcAft>
                <a:spcPts val="0"/>
              </a:spcAft>
              <a:buFont typeface="+mj-lt"/>
              <a:buAutoNum type="arabicPeriod"/>
            </a:pPr>
            <a:r>
              <a:rPr lang="es-EC" sz="1600" b="1" dirty="0">
                <a:latin typeface="Calibri" panose="020F0502020204030204" pitchFamily="34" charset="0"/>
                <a:ea typeface="Times New Roman" panose="02020603050405020304" pitchFamily="18" charset="0"/>
                <a:cs typeface="Calibri" panose="020F0502020204030204" pitchFamily="34" charset="0"/>
              </a:rPr>
              <a:t>Construcción del plásmido transportador pAdTrack FSHb-ST6</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46AB8DDD-0CE9-4E6C-90E4-9DE84D240AA8}"/>
              </a:ext>
            </a:extLst>
          </p:cNvPr>
          <p:cNvPicPr>
            <a:picLocks noChangeAspect="1"/>
          </p:cNvPicPr>
          <p:nvPr/>
        </p:nvPicPr>
        <p:blipFill rotWithShape="1">
          <a:blip r:embed="rId4"/>
          <a:srcRect b="84318"/>
          <a:stretch/>
        </p:blipFill>
        <p:spPr>
          <a:xfrm>
            <a:off x="678311" y="1132440"/>
            <a:ext cx="3893689" cy="876229"/>
          </a:xfrm>
          <a:prstGeom prst="rect">
            <a:avLst/>
          </a:prstGeom>
        </p:spPr>
      </p:pic>
      <p:sp>
        <p:nvSpPr>
          <p:cNvPr id="8" name="Rectangle 7">
            <a:extLst>
              <a:ext uri="{FF2B5EF4-FFF2-40B4-BE49-F238E27FC236}">
                <a16:creationId xmlns:a16="http://schemas.microsoft.com/office/drawing/2014/main" id="{4CDF4331-DF30-4278-B87A-E1DD3CFE4610}"/>
              </a:ext>
            </a:extLst>
          </p:cNvPr>
          <p:cNvSpPr/>
          <p:nvPr/>
        </p:nvSpPr>
        <p:spPr>
          <a:xfrm>
            <a:off x="3301971" y="1533187"/>
            <a:ext cx="246657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transportadores</a:t>
            </a:r>
            <a:endParaRPr lang="es-EC" sz="1600" b="1" dirty="0">
              <a:solidFill>
                <a:srgbClr val="77943B"/>
              </a:solidFill>
            </a:endParaRPr>
          </a:p>
        </p:txBody>
      </p:sp>
      <p:sp>
        <p:nvSpPr>
          <p:cNvPr id="9" name="Rectangle: Rounded Corners 8">
            <a:extLst>
              <a:ext uri="{FF2B5EF4-FFF2-40B4-BE49-F238E27FC236}">
                <a16:creationId xmlns:a16="http://schemas.microsoft.com/office/drawing/2014/main" id="{79560E83-BFF0-4E4E-99CA-3A472DAD87C7}"/>
              </a:ext>
            </a:extLst>
          </p:cNvPr>
          <p:cNvSpPr/>
          <p:nvPr/>
        </p:nvSpPr>
        <p:spPr>
          <a:xfrm>
            <a:off x="754194" y="1602394"/>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1</a:t>
            </a:r>
            <a:endParaRPr lang="es-EC" dirty="0"/>
          </a:p>
        </p:txBody>
      </p:sp>
    </p:spTree>
    <p:extLst>
      <p:ext uri="{BB962C8B-B14F-4D97-AF65-F5344CB8AC3E}">
        <p14:creationId xmlns:p14="http://schemas.microsoft.com/office/powerpoint/2010/main" val="2544394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DE143C-585D-418F-BFD5-EAEFC8633B1D}"/>
              </a:ext>
            </a:extLst>
          </p:cNvPr>
          <p:cNvSpPr/>
          <p:nvPr/>
        </p:nvSpPr>
        <p:spPr>
          <a:xfrm>
            <a:off x="251520" y="692696"/>
            <a:ext cx="6768752" cy="338554"/>
          </a:xfrm>
          <a:prstGeom prst="rect">
            <a:avLst/>
          </a:prstGeom>
        </p:spPr>
        <p:txBody>
          <a:bodyPr wrap="square">
            <a:spAutoFit/>
          </a:bodyPr>
          <a:lstStyle/>
          <a:p>
            <a:pPr marL="742950" lvl="1" indent="-285750" algn="just">
              <a:spcBef>
                <a:spcPts val="1000"/>
              </a:spcBef>
              <a:spcAft>
                <a:spcPts val="0"/>
              </a:spcAft>
              <a:buFont typeface="+mj-lt"/>
              <a:buAutoNum type="arabicPeriod"/>
            </a:pPr>
            <a:r>
              <a:rPr lang="es-EC" sz="1600" b="1" dirty="0">
                <a:latin typeface="Calibri" panose="020F0502020204030204" pitchFamily="34" charset="0"/>
                <a:ea typeface="Times New Roman" panose="02020603050405020304" pitchFamily="18" charset="0"/>
                <a:cs typeface="Calibri" panose="020F0502020204030204" pitchFamily="34" charset="0"/>
              </a:rPr>
              <a:t>Construcción del plásmido pAdTrack FSHb-ST6</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1 Título">
            <a:extLst>
              <a:ext uri="{FF2B5EF4-FFF2-40B4-BE49-F238E27FC236}">
                <a16:creationId xmlns:a16="http://schemas.microsoft.com/office/drawing/2014/main" id="{600D95BF-5F45-4B5E-8D71-11FCA4FE0470}"/>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CA55AB4-064F-4D4B-869D-0C006866D9C3}"/>
              </a:ext>
            </a:extLst>
          </p:cNvPr>
          <p:cNvSpPr/>
          <p:nvPr/>
        </p:nvSpPr>
        <p:spPr>
          <a:xfrm>
            <a:off x="5508104" y="5387072"/>
            <a:ext cx="1048300"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latin typeface="Calibri" panose="020F0502020204030204" pitchFamily="34" charset="0"/>
                <a:ea typeface="Calibri" panose="020F0502020204030204" pitchFamily="34" charset="0"/>
                <a:cs typeface="Calibri" panose="020F0502020204030204" pitchFamily="34" charset="0"/>
              </a:rPr>
              <a:t>800 ng/µL</a:t>
            </a:r>
            <a:endParaRPr lang="es-EC" sz="1600" b="1"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A8F2EE44-B45B-4E13-A6A9-8C14FDC7CBB8}"/>
              </a:ext>
            </a:extLst>
          </p:cNvPr>
          <p:cNvSpPr/>
          <p:nvPr/>
        </p:nvSpPr>
        <p:spPr>
          <a:xfrm>
            <a:off x="827584" y="1192977"/>
            <a:ext cx="2681696"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Evaluación de la construcción</a:t>
            </a:r>
            <a:endParaRPr lang="es-EC" sz="1600" b="1" dirty="0">
              <a:solidFill>
                <a:srgbClr val="77943B"/>
              </a:solidFill>
            </a:endParaRPr>
          </a:p>
        </p:txBody>
      </p:sp>
      <p:pic>
        <p:nvPicPr>
          <p:cNvPr id="10" name="Picture 9">
            <a:extLst>
              <a:ext uri="{FF2B5EF4-FFF2-40B4-BE49-F238E27FC236}">
                <a16:creationId xmlns:a16="http://schemas.microsoft.com/office/drawing/2014/main" id="{2956AA01-3790-45F8-AE1F-7ACA7B4DD0C5}"/>
              </a:ext>
            </a:extLst>
          </p:cNvPr>
          <p:cNvPicPr>
            <a:picLocks noChangeAspect="1"/>
          </p:cNvPicPr>
          <p:nvPr/>
        </p:nvPicPr>
        <p:blipFill>
          <a:blip r:embed="rId3"/>
          <a:stretch>
            <a:fillRect/>
          </a:stretch>
        </p:blipFill>
        <p:spPr>
          <a:xfrm>
            <a:off x="1169343" y="5513021"/>
            <a:ext cx="1728192" cy="573295"/>
          </a:xfrm>
          <a:prstGeom prst="rect">
            <a:avLst/>
          </a:prstGeom>
        </p:spPr>
      </p:pic>
      <p:pic>
        <p:nvPicPr>
          <p:cNvPr id="4" name="Picture 3">
            <a:extLst>
              <a:ext uri="{FF2B5EF4-FFF2-40B4-BE49-F238E27FC236}">
                <a16:creationId xmlns:a16="http://schemas.microsoft.com/office/drawing/2014/main" id="{519C9975-898D-4B5A-BB40-46167D79CB04}"/>
              </a:ext>
            </a:extLst>
          </p:cNvPr>
          <p:cNvPicPr>
            <a:picLocks noChangeAspect="1"/>
          </p:cNvPicPr>
          <p:nvPr/>
        </p:nvPicPr>
        <p:blipFill>
          <a:blip r:embed="rId4"/>
          <a:stretch>
            <a:fillRect/>
          </a:stretch>
        </p:blipFill>
        <p:spPr>
          <a:xfrm>
            <a:off x="695728" y="1601805"/>
            <a:ext cx="8003232" cy="3700623"/>
          </a:xfrm>
          <a:prstGeom prst="rect">
            <a:avLst/>
          </a:prstGeom>
        </p:spPr>
      </p:pic>
      <p:pic>
        <p:nvPicPr>
          <p:cNvPr id="16" name="Picture 15">
            <a:extLst>
              <a:ext uri="{FF2B5EF4-FFF2-40B4-BE49-F238E27FC236}">
                <a16:creationId xmlns:a16="http://schemas.microsoft.com/office/drawing/2014/main" id="{8A59FE5A-2AF6-4420-99A0-8783EAE49941}"/>
              </a:ext>
            </a:extLst>
          </p:cNvPr>
          <p:cNvPicPr>
            <a:picLocks noChangeAspect="1"/>
          </p:cNvPicPr>
          <p:nvPr/>
        </p:nvPicPr>
        <p:blipFill>
          <a:blip r:embed="rId5"/>
          <a:stretch>
            <a:fillRect/>
          </a:stretch>
        </p:blipFill>
        <p:spPr>
          <a:xfrm>
            <a:off x="4211960" y="4896553"/>
            <a:ext cx="827534" cy="1083096"/>
          </a:xfrm>
          <a:prstGeom prst="rect">
            <a:avLst/>
          </a:prstGeom>
        </p:spPr>
      </p:pic>
    </p:spTree>
    <p:extLst>
      <p:ext uri="{BB962C8B-B14F-4D97-AF65-F5344CB8AC3E}">
        <p14:creationId xmlns:p14="http://schemas.microsoft.com/office/powerpoint/2010/main" val="3987851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27A397-44CF-4D72-B062-11BE58488084}"/>
              </a:ext>
            </a:extLst>
          </p:cNvPr>
          <p:cNvPicPr>
            <a:picLocks noChangeAspect="1"/>
          </p:cNvPicPr>
          <p:nvPr/>
        </p:nvPicPr>
        <p:blipFill>
          <a:blip r:embed="rId3"/>
          <a:stretch>
            <a:fillRect/>
          </a:stretch>
        </p:blipFill>
        <p:spPr>
          <a:xfrm>
            <a:off x="293106" y="1844824"/>
            <a:ext cx="4022657" cy="3109740"/>
          </a:xfrm>
          <a:prstGeom prst="rect">
            <a:avLst/>
          </a:prstGeom>
        </p:spPr>
      </p:pic>
      <p:sp>
        <p:nvSpPr>
          <p:cNvPr id="6" name="Rectangle 5">
            <a:extLst>
              <a:ext uri="{FF2B5EF4-FFF2-40B4-BE49-F238E27FC236}">
                <a16:creationId xmlns:a16="http://schemas.microsoft.com/office/drawing/2014/main" id="{4BC7C4A8-C254-4758-809C-6EF6F55EF49D}"/>
              </a:ext>
            </a:extLst>
          </p:cNvPr>
          <p:cNvSpPr/>
          <p:nvPr/>
        </p:nvSpPr>
        <p:spPr>
          <a:xfrm>
            <a:off x="4624837" y="2452827"/>
            <a:ext cx="4286815" cy="369332"/>
          </a:xfrm>
          <a:prstGeom prst="rect">
            <a:avLst/>
          </a:prstGeom>
        </p:spPr>
        <p:txBody>
          <a:bodyPr wrap="none">
            <a:spAutoFit/>
          </a:bodyPr>
          <a:lstStyle/>
          <a:p>
            <a:r>
              <a:rPr lang="es-EC" b="1" dirty="0">
                <a:latin typeface="Calibri" panose="020F0502020204030204" pitchFamily="34" charset="0"/>
                <a:ea typeface="Calibri" panose="020F0502020204030204" pitchFamily="34" charset="0"/>
                <a:cs typeface="Calibri" panose="020F0502020204030204" pitchFamily="34" charset="0"/>
              </a:rPr>
              <a:t>Sitio interno de entrada al ribosoma (IRES) </a:t>
            </a:r>
            <a:endParaRPr lang="es-EC" b="1"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CC709A52-13A4-4737-977B-1666B0D626D3}"/>
              </a:ext>
            </a:extLst>
          </p:cNvPr>
          <p:cNvSpPr/>
          <p:nvPr/>
        </p:nvSpPr>
        <p:spPr>
          <a:xfrm>
            <a:off x="5557963" y="3172907"/>
            <a:ext cx="3257623" cy="307777"/>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s-EC" sz="1400" dirty="0"/>
              <a:t>Dependen del mismo promotor (CMV) </a:t>
            </a:r>
            <a:endParaRPr lang="es-EC" sz="1400" dirty="0">
              <a:latin typeface="Calibri" panose="020F0502020204030204" pitchFamily="34" charset="0"/>
              <a:cs typeface="Calibri" panose="020F0502020204030204" pitchFamily="34" charset="0"/>
            </a:endParaRPr>
          </a:p>
        </p:txBody>
      </p:sp>
      <p:cxnSp>
        <p:nvCxnSpPr>
          <p:cNvPr id="9" name="Connector: Elbow 8">
            <a:extLst>
              <a:ext uri="{FF2B5EF4-FFF2-40B4-BE49-F238E27FC236}">
                <a16:creationId xmlns:a16="http://schemas.microsoft.com/office/drawing/2014/main" id="{F574B3E2-D534-4CA5-BD07-3DDB50EA9496}"/>
              </a:ext>
            </a:extLst>
          </p:cNvPr>
          <p:cNvCxnSpPr/>
          <p:nvPr/>
        </p:nvCxnSpPr>
        <p:spPr>
          <a:xfrm>
            <a:off x="4909891" y="3028891"/>
            <a:ext cx="504056" cy="288032"/>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sp>
        <p:nvSpPr>
          <p:cNvPr id="10" name="Rectangle 9">
            <a:extLst>
              <a:ext uri="{FF2B5EF4-FFF2-40B4-BE49-F238E27FC236}">
                <a16:creationId xmlns:a16="http://schemas.microsoft.com/office/drawing/2014/main" id="{1DEB7EA1-5497-4949-85A3-7FED905C22ED}"/>
              </a:ext>
            </a:extLst>
          </p:cNvPr>
          <p:cNvSpPr/>
          <p:nvPr/>
        </p:nvSpPr>
        <p:spPr>
          <a:xfrm>
            <a:off x="4572000" y="4005064"/>
            <a:ext cx="4392488"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1600" dirty="0">
                <a:latin typeface="Calibri" panose="020F0502020204030204" pitchFamily="34" charset="0"/>
                <a:ea typeface="Calibri" panose="020F0502020204030204" pitchFamily="34" charset="0"/>
                <a:cs typeface="Calibri" panose="020F0502020204030204" pitchFamily="34" charset="0"/>
              </a:rPr>
              <a:t>Dos proteínas diferentes se pueden traducir desde un ARNm único. </a:t>
            </a:r>
            <a:endParaRPr lang="es-EC" sz="1600" dirty="0">
              <a:latin typeface="Calibri" panose="020F0502020204030204" pitchFamily="34" charset="0"/>
              <a:cs typeface="Calibri" panose="020F0502020204030204" pitchFamily="34" charset="0"/>
            </a:endParaRPr>
          </a:p>
        </p:txBody>
      </p:sp>
      <p:sp>
        <p:nvSpPr>
          <p:cNvPr id="15" name="1 Título">
            <a:extLst>
              <a:ext uri="{FF2B5EF4-FFF2-40B4-BE49-F238E27FC236}">
                <a16:creationId xmlns:a16="http://schemas.microsoft.com/office/drawing/2014/main" id="{44D311F8-069D-4A4A-BE7C-11B83211C8D3}"/>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97880A-858E-483C-A2D2-7E32A331A5AB}"/>
              </a:ext>
            </a:extLst>
          </p:cNvPr>
          <p:cNvSpPr/>
          <p:nvPr/>
        </p:nvSpPr>
        <p:spPr>
          <a:xfrm>
            <a:off x="1193671" y="6426038"/>
            <a:ext cx="953659" cy="276999"/>
          </a:xfrm>
          <a:prstGeom prst="rect">
            <a:avLst/>
          </a:prstGeom>
        </p:spPr>
        <p:txBody>
          <a:bodyPr wrap="none">
            <a:spAutoFit/>
          </a:bodyPr>
          <a:lstStyle/>
          <a:p>
            <a:r>
              <a:rPr lang="es-EC" sz="1200" dirty="0">
                <a:latin typeface="Calibri" panose="020F0502020204030204" pitchFamily="34" charset="0"/>
                <a:ea typeface="Calibri" panose="020F0502020204030204" pitchFamily="34" charset="0"/>
                <a:cs typeface="Calibri" panose="020F0502020204030204" pitchFamily="34" charset="0"/>
              </a:rPr>
              <a:t>Yang (2009) </a:t>
            </a:r>
            <a:endParaRPr lang="es-EC" sz="12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8AD9A88-93E5-4FA9-B5E3-E2AF439140AC}"/>
              </a:ext>
            </a:extLst>
          </p:cNvPr>
          <p:cNvSpPr/>
          <p:nvPr/>
        </p:nvSpPr>
        <p:spPr>
          <a:xfrm>
            <a:off x="2067537" y="6426038"/>
            <a:ext cx="1827573" cy="461665"/>
          </a:xfrm>
          <a:prstGeom prst="rect">
            <a:avLst/>
          </a:prstGeom>
        </p:spPr>
        <p:txBody>
          <a:bodyPr wrap="square">
            <a:spAutoFit/>
          </a:bodyPr>
          <a:lstStyle/>
          <a:p>
            <a:pPr algn="ctr"/>
            <a:r>
              <a:rPr lang="es-EC" sz="1200" dirty="0">
                <a:latin typeface="Calibri" panose="020F0502020204030204" pitchFamily="34" charset="0"/>
                <a:ea typeface="Calibri" panose="020F0502020204030204" pitchFamily="34" charset="0"/>
                <a:cs typeface="Calibri" panose="020F0502020204030204" pitchFamily="34" charset="0"/>
              </a:rPr>
              <a:t>Antitrombina humana </a:t>
            </a:r>
          </a:p>
          <a:p>
            <a:pPr algn="ctr"/>
            <a:endParaRPr lang="es-EC"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752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6C4EAA1-D8B8-42E0-B79E-4A02F7DF2F7A}"/>
              </a:ext>
            </a:extLst>
          </p:cNvPr>
          <p:cNvSpPr txBox="1"/>
          <p:nvPr/>
        </p:nvSpPr>
        <p:spPr>
          <a:xfrm>
            <a:off x="3203848" y="1340768"/>
            <a:ext cx="432048" cy="230832"/>
          </a:xfrm>
          <a:prstGeom prst="rect">
            <a:avLst/>
          </a:prstGeom>
          <a:noFill/>
        </p:spPr>
        <p:txBody>
          <a:bodyPr wrap="square" rtlCol="0">
            <a:spAutoFit/>
          </a:bodyPr>
          <a:lstStyle/>
          <a:p>
            <a:r>
              <a:rPr lang="en-US" sz="900" dirty="0">
                <a:solidFill>
                  <a:schemeClr val="bg1"/>
                </a:solidFill>
                <a:latin typeface="Calibri" panose="020F0502020204030204" pitchFamily="34" charset="0"/>
                <a:cs typeface="Calibri" panose="020F0502020204030204" pitchFamily="34" charset="0"/>
              </a:rPr>
              <a:t>MW</a:t>
            </a:r>
            <a:endParaRPr lang="es-EC" sz="900" dirty="0">
              <a:solidFill>
                <a:schemeClr val="bg1"/>
              </a:solidFill>
              <a:latin typeface="Calibri" panose="020F0502020204030204" pitchFamily="34" charset="0"/>
              <a:cs typeface="Calibri" panose="020F0502020204030204" pitchFamily="34" charset="0"/>
            </a:endParaRPr>
          </a:p>
        </p:txBody>
      </p:sp>
      <p:sp>
        <p:nvSpPr>
          <p:cNvPr id="9" name="1 Título">
            <a:extLst>
              <a:ext uri="{FF2B5EF4-FFF2-40B4-BE49-F238E27FC236}">
                <a16:creationId xmlns:a16="http://schemas.microsoft.com/office/drawing/2014/main" id="{F9CDC739-BBEA-490C-A284-1CECEF898BC9}"/>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71BB72C-F163-4512-98C4-CD9B9D7ACE60}"/>
              </a:ext>
            </a:extLst>
          </p:cNvPr>
          <p:cNvSpPr/>
          <p:nvPr/>
        </p:nvSpPr>
        <p:spPr>
          <a:xfrm>
            <a:off x="251520" y="692696"/>
            <a:ext cx="6768752"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2.   Construcción del plásmido transportador pAdTrack FSHb</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2" name="Picture 21">
            <a:extLst>
              <a:ext uri="{FF2B5EF4-FFF2-40B4-BE49-F238E27FC236}">
                <a16:creationId xmlns:a16="http://schemas.microsoft.com/office/drawing/2014/main" id="{81B33EFF-082F-4FFC-AF09-F9E3C90EF21E}"/>
              </a:ext>
            </a:extLst>
          </p:cNvPr>
          <p:cNvPicPr>
            <a:picLocks noChangeAspect="1"/>
          </p:cNvPicPr>
          <p:nvPr/>
        </p:nvPicPr>
        <p:blipFill rotWithShape="1">
          <a:blip r:embed="rId2"/>
          <a:srcRect b="84318"/>
          <a:stretch/>
        </p:blipFill>
        <p:spPr>
          <a:xfrm>
            <a:off x="678311" y="1132440"/>
            <a:ext cx="3893689" cy="876229"/>
          </a:xfrm>
          <a:prstGeom prst="rect">
            <a:avLst/>
          </a:prstGeom>
        </p:spPr>
      </p:pic>
      <p:sp>
        <p:nvSpPr>
          <p:cNvPr id="23" name="Rectangle 22">
            <a:extLst>
              <a:ext uri="{FF2B5EF4-FFF2-40B4-BE49-F238E27FC236}">
                <a16:creationId xmlns:a16="http://schemas.microsoft.com/office/drawing/2014/main" id="{1311C272-8211-4753-9344-470B2AA1EA8D}"/>
              </a:ext>
            </a:extLst>
          </p:cNvPr>
          <p:cNvSpPr/>
          <p:nvPr/>
        </p:nvSpPr>
        <p:spPr>
          <a:xfrm>
            <a:off x="3301971" y="1533187"/>
            <a:ext cx="246657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transportadores</a:t>
            </a:r>
            <a:endParaRPr lang="es-EC" sz="1600" b="1" dirty="0">
              <a:solidFill>
                <a:srgbClr val="77943B"/>
              </a:solidFill>
            </a:endParaRPr>
          </a:p>
        </p:txBody>
      </p:sp>
      <p:sp>
        <p:nvSpPr>
          <p:cNvPr id="24" name="Rectangle: Rounded Corners 23">
            <a:extLst>
              <a:ext uri="{FF2B5EF4-FFF2-40B4-BE49-F238E27FC236}">
                <a16:creationId xmlns:a16="http://schemas.microsoft.com/office/drawing/2014/main" id="{E52E50B6-311D-485E-B097-CE4766B5259E}"/>
              </a:ext>
            </a:extLst>
          </p:cNvPr>
          <p:cNvSpPr/>
          <p:nvPr/>
        </p:nvSpPr>
        <p:spPr>
          <a:xfrm>
            <a:off x="754194" y="1602394"/>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1</a:t>
            </a:r>
            <a:endParaRPr lang="es-EC" dirty="0"/>
          </a:p>
        </p:txBody>
      </p:sp>
      <p:sp>
        <p:nvSpPr>
          <p:cNvPr id="4" name="Rectangle 3">
            <a:extLst>
              <a:ext uri="{FF2B5EF4-FFF2-40B4-BE49-F238E27FC236}">
                <a16:creationId xmlns:a16="http://schemas.microsoft.com/office/drawing/2014/main" id="{74A68902-0D6F-4525-BF0E-50EE253860FE}"/>
              </a:ext>
            </a:extLst>
          </p:cNvPr>
          <p:cNvSpPr/>
          <p:nvPr/>
        </p:nvSpPr>
        <p:spPr>
          <a:xfrm>
            <a:off x="2771800" y="1700808"/>
            <a:ext cx="288032" cy="169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5" name="Picture 24">
            <a:extLst>
              <a:ext uri="{FF2B5EF4-FFF2-40B4-BE49-F238E27FC236}">
                <a16:creationId xmlns:a16="http://schemas.microsoft.com/office/drawing/2014/main" id="{1805FD95-32F9-4FB3-A402-E53B1AD747CB}"/>
              </a:ext>
            </a:extLst>
          </p:cNvPr>
          <p:cNvPicPr/>
          <p:nvPr/>
        </p:nvPicPr>
        <p:blipFill rotWithShape="1">
          <a:blip r:embed="rId3"/>
          <a:srcRect r="50621"/>
          <a:stretch/>
        </p:blipFill>
        <p:spPr>
          <a:xfrm>
            <a:off x="754194" y="2139968"/>
            <a:ext cx="3529774" cy="3785913"/>
          </a:xfrm>
          <a:prstGeom prst="rect">
            <a:avLst/>
          </a:prstGeom>
        </p:spPr>
      </p:pic>
      <p:pic>
        <p:nvPicPr>
          <p:cNvPr id="26" name="Picture 25">
            <a:extLst>
              <a:ext uri="{FF2B5EF4-FFF2-40B4-BE49-F238E27FC236}">
                <a16:creationId xmlns:a16="http://schemas.microsoft.com/office/drawing/2014/main" id="{56945D7C-ED45-465F-B648-35C19CC9FE5A}"/>
              </a:ext>
            </a:extLst>
          </p:cNvPr>
          <p:cNvPicPr/>
          <p:nvPr/>
        </p:nvPicPr>
        <p:blipFill rotWithShape="1">
          <a:blip r:embed="rId4"/>
          <a:srcRect t="3670" r="47512" b="1173"/>
          <a:stretch/>
        </p:blipFill>
        <p:spPr>
          <a:xfrm>
            <a:off x="4716016" y="2749173"/>
            <a:ext cx="3529774" cy="2471936"/>
          </a:xfrm>
          <a:prstGeom prst="rect">
            <a:avLst/>
          </a:prstGeom>
          <a:ln>
            <a:solidFill>
              <a:schemeClr val="tx1"/>
            </a:solidFill>
          </a:ln>
        </p:spPr>
      </p:pic>
    </p:spTree>
    <p:extLst>
      <p:ext uri="{BB962C8B-B14F-4D97-AF65-F5344CB8AC3E}">
        <p14:creationId xmlns:p14="http://schemas.microsoft.com/office/powerpoint/2010/main" val="37695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36C75-0346-4D20-A9A1-349A7F70D7C2}"/>
              </a:ext>
            </a:extLst>
          </p:cNvPr>
          <p:cNvPicPr/>
          <p:nvPr/>
        </p:nvPicPr>
        <p:blipFill rotWithShape="1">
          <a:blip r:embed="rId2"/>
          <a:srcRect l="52534"/>
          <a:stretch/>
        </p:blipFill>
        <p:spPr>
          <a:xfrm>
            <a:off x="4644008" y="2492896"/>
            <a:ext cx="3240361" cy="2754605"/>
          </a:xfrm>
          <a:prstGeom prst="rect">
            <a:avLst/>
          </a:prstGeom>
          <a:ln>
            <a:solidFill>
              <a:schemeClr val="tx1"/>
            </a:solidFill>
          </a:ln>
        </p:spPr>
      </p:pic>
      <p:pic>
        <p:nvPicPr>
          <p:cNvPr id="5" name="Picture 4">
            <a:extLst>
              <a:ext uri="{FF2B5EF4-FFF2-40B4-BE49-F238E27FC236}">
                <a16:creationId xmlns:a16="http://schemas.microsoft.com/office/drawing/2014/main" id="{69C60DA6-E87A-451C-BA62-AB54553CC7D0}"/>
              </a:ext>
            </a:extLst>
          </p:cNvPr>
          <p:cNvPicPr/>
          <p:nvPr/>
        </p:nvPicPr>
        <p:blipFill rotWithShape="1">
          <a:blip r:embed="rId3"/>
          <a:srcRect l="61887"/>
          <a:stretch/>
        </p:blipFill>
        <p:spPr>
          <a:xfrm>
            <a:off x="971600" y="2175581"/>
            <a:ext cx="2747317" cy="3549979"/>
          </a:xfrm>
          <a:prstGeom prst="rect">
            <a:avLst/>
          </a:prstGeom>
        </p:spPr>
      </p:pic>
      <p:sp>
        <p:nvSpPr>
          <p:cNvPr id="6" name="TextBox 5">
            <a:extLst>
              <a:ext uri="{FF2B5EF4-FFF2-40B4-BE49-F238E27FC236}">
                <a16:creationId xmlns:a16="http://schemas.microsoft.com/office/drawing/2014/main" id="{F6B0B3E9-442F-4D51-B2E5-694ABEC4133D}"/>
              </a:ext>
            </a:extLst>
          </p:cNvPr>
          <p:cNvSpPr txBox="1"/>
          <p:nvPr/>
        </p:nvSpPr>
        <p:spPr>
          <a:xfrm>
            <a:off x="3203848" y="1340768"/>
            <a:ext cx="432048" cy="230832"/>
          </a:xfrm>
          <a:prstGeom prst="rect">
            <a:avLst/>
          </a:prstGeom>
          <a:noFill/>
        </p:spPr>
        <p:txBody>
          <a:bodyPr wrap="square" rtlCol="0">
            <a:spAutoFit/>
          </a:bodyPr>
          <a:lstStyle/>
          <a:p>
            <a:r>
              <a:rPr lang="en-US" sz="900" dirty="0">
                <a:solidFill>
                  <a:schemeClr val="bg1"/>
                </a:solidFill>
                <a:latin typeface="Calibri" panose="020F0502020204030204" pitchFamily="34" charset="0"/>
                <a:cs typeface="Calibri" panose="020F0502020204030204" pitchFamily="34" charset="0"/>
              </a:rPr>
              <a:t>MW</a:t>
            </a:r>
            <a:endParaRPr lang="es-EC" sz="9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C0FBFF4-A2F6-4A1C-A066-EA70044CAC12}"/>
              </a:ext>
            </a:extLst>
          </p:cNvPr>
          <p:cNvSpPr/>
          <p:nvPr/>
        </p:nvSpPr>
        <p:spPr>
          <a:xfrm>
            <a:off x="251520" y="692696"/>
            <a:ext cx="6768752"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2.   Construcción del plásmido transportador pAdTrack FSHb</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57CBC9C0-4838-4041-83B3-87E0EB76AA19}"/>
              </a:ext>
            </a:extLst>
          </p:cNvPr>
          <p:cNvPicPr>
            <a:picLocks noChangeAspect="1"/>
          </p:cNvPicPr>
          <p:nvPr/>
        </p:nvPicPr>
        <p:blipFill rotWithShape="1">
          <a:blip r:embed="rId4"/>
          <a:srcRect b="84318"/>
          <a:stretch/>
        </p:blipFill>
        <p:spPr>
          <a:xfrm>
            <a:off x="678311" y="1132440"/>
            <a:ext cx="3893689" cy="876229"/>
          </a:xfrm>
          <a:prstGeom prst="rect">
            <a:avLst/>
          </a:prstGeom>
        </p:spPr>
      </p:pic>
      <p:sp>
        <p:nvSpPr>
          <p:cNvPr id="9" name="Rectangle 8">
            <a:extLst>
              <a:ext uri="{FF2B5EF4-FFF2-40B4-BE49-F238E27FC236}">
                <a16:creationId xmlns:a16="http://schemas.microsoft.com/office/drawing/2014/main" id="{073D3C89-F018-41D0-8655-3A46BD880461}"/>
              </a:ext>
            </a:extLst>
          </p:cNvPr>
          <p:cNvSpPr/>
          <p:nvPr/>
        </p:nvSpPr>
        <p:spPr>
          <a:xfrm>
            <a:off x="3301971" y="1533187"/>
            <a:ext cx="246657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transportadores</a:t>
            </a:r>
            <a:endParaRPr lang="es-EC" sz="1600" b="1" dirty="0">
              <a:solidFill>
                <a:srgbClr val="77943B"/>
              </a:solidFill>
            </a:endParaRPr>
          </a:p>
        </p:txBody>
      </p:sp>
      <p:sp>
        <p:nvSpPr>
          <p:cNvPr id="10" name="Rectangle: Rounded Corners 9">
            <a:extLst>
              <a:ext uri="{FF2B5EF4-FFF2-40B4-BE49-F238E27FC236}">
                <a16:creationId xmlns:a16="http://schemas.microsoft.com/office/drawing/2014/main" id="{D38C5B31-FC1E-4391-8A85-6DD2FA06A33C}"/>
              </a:ext>
            </a:extLst>
          </p:cNvPr>
          <p:cNvSpPr/>
          <p:nvPr/>
        </p:nvSpPr>
        <p:spPr>
          <a:xfrm>
            <a:off x="754194" y="1602394"/>
            <a:ext cx="355376" cy="3075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1</a:t>
            </a:r>
            <a:endParaRPr lang="es-EC" dirty="0"/>
          </a:p>
        </p:txBody>
      </p:sp>
      <p:sp>
        <p:nvSpPr>
          <p:cNvPr id="11" name="Rectangle 10">
            <a:extLst>
              <a:ext uri="{FF2B5EF4-FFF2-40B4-BE49-F238E27FC236}">
                <a16:creationId xmlns:a16="http://schemas.microsoft.com/office/drawing/2014/main" id="{4F186339-C16B-4752-ABCF-FD1994B7DBA2}"/>
              </a:ext>
            </a:extLst>
          </p:cNvPr>
          <p:cNvSpPr/>
          <p:nvPr/>
        </p:nvSpPr>
        <p:spPr>
          <a:xfrm>
            <a:off x="2771800" y="1700808"/>
            <a:ext cx="288032" cy="169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578900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9AE2D7-90B5-4537-8CA1-81C3AC5A7069}"/>
              </a:ext>
            </a:extLst>
          </p:cNvPr>
          <p:cNvSpPr/>
          <p:nvPr/>
        </p:nvSpPr>
        <p:spPr>
          <a:xfrm>
            <a:off x="251520" y="692696"/>
            <a:ext cx="6768752"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2.   Construcción del plásmido transportador pAdTrack FSHb</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1 Título">
            <a:extLst>
              <a:ext uri="{FF2B5EF4-FFF2-40B4-BE49-F238E27FC236}">
                <a16:creationId xmlns:a16="http://schemas.microsoft.com/office/drawing/2014/main" id="{6D4C262A-18BD-4716-9296-E68F06F6B7D9}"/>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A572030-4191-4DBD-A31E-75D9E9B6BAB6}"/>
              </a:ext>
            </a:extLst>
          </p:cNvPr>
          <p:cNvPicPr/>
          <p:nvPr/>
        </p:nvPicPr>
        <p:blipFill>
          <a:blip r:embed="rId2"/>
          <a:stretch>
            <a:fillRect/>
          </a:stretch>
        </p:blipFill>
        <p:spPr>
          <a:xfrm>
            <a:off x="1115616" y="1700808"/>
            <a:ext cx="6768752" cy="3456384"/>
          </a:xfrm>
          <a:prstGeom prst="rect">
            <a:avLst/>
          </a:prstGeom>
        </p:spPr>
      </p:pic>
      <p:sp>
        <p:nvSpPr>
          <p:cNvPr id="14" name="Rectangle 13">
            <a:extLst>
              <a:ext uri="{FF2B5EF4-FFF2-40B4-BE49-F238E27FC236}">
                <a16:creationId xmlns:a16="http://schemas.microsoft.com/office/drawing/2014/main" id="{1DD3C877-E082-49BC-B985-13DFB85617A1}"/>
              </a:ext>
            </a:extLst>
          </p:cNvPr>
          <p:cNvSpPr/>
          <p:nvPr/>
        </p:nvSpPr>
        <p:spPr>
          <a:xfrm>
            <a:off x="827584" y="1192977"/>
            <a:ext cx="2681696"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Evaluación de la construcción</a:t>
            </a:r>
            <a:endParaRPr lang="es-EC" sz="1600" b="1" dirty="0">
              <a:solidFill>
                <a:srgbClr val="77943B"/>
              </a:solidFill>
            </a:endParaRPr>
          </a:p>
        </p:txBody>
      </p:sp>
      <p:pic>
        <p:nvPicPr>
          <p:cNvPr id="15" name="Picture 14">
            <a:extLst>
              <a:ext uri="{FF2B5EF4-FFF2-40B4-BE49-F238E27FC236}">
                <a16:creationId xmlns:a16="http://schemas.microsoft.com/office/drawing/2014/main" id="{5E52B320-828A-4BE3-9EFC-C5DA1F78B404}"/>
              </a:ext>
            </a:extLst>
          </p:cNvPr>
          <p:cNvPicPr>
            <a:picLocks noChangeAspect="1"/>
          </p:cNvPicPr>
          <p:nvPr/>
        </p:nvPicPr>
        <p:blipFill>
          <a:blip r:embed="rId3"/>
          <a:stretch>
            <a:fillRect/>
          </a:stretch>
        </p:blipFill>
        <p:spPr>
          <a:xfrm>
            <a:off x="4498322" y="4784921"/>
            <a:ext cx="827534" cy="1083096"/>
          </a:xfrm>
          <a:prstGeom prst="rect">
            <a:avLst/>
          </a:prstGeom>
        </p:spPr>
      </p:pic>
      <p:sp>
        <p:nvSpPr>
          <p:cNvPr id="17" name="Rectangle 16">
            <a:extLst>
              <a:ext uri="{FF2B5EF4-FFF2-40B4-BE49-F238E27FC236}">
                <a16:creationId xmlns:a16="http://schemas.microsoft.com/office/drawing/2014/main" id="{54A1B2B5-0E01-4AB7-BBDA-9CA1E5165D6A}"/>
              </a:ext>
            </a:extLst>
          </p:cNvPr>
          <p:cNvSpPr/>
          <p:nvPr/>
        </p:nvSpPr>
        <p:spPr>
          <a:xfrm>
            <a:off x="5954206" y="5085184"/>
            <a:ext cx="1048300"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latin typeface="Calibri" panose="020F0502020204030204" pitchFamily="34" charset="0"/>
                <a:ea typeface="Calibri" panose="020F0502020204030204" pitchFamily="34" charset="0"/>
                <a:cs typeface="Calibri" panose="020F0502020204030204" pitchFamily="34" charset="0"/>
              </a:rPr>
              <a:t>700 ng/µL</a:t>
            </a:r>
            <a:endParaRPr lang="es-EC" sz="1600" b="1"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5BC629A0-D08E-4632-B71E-BE83011CD380}"/>
              </a:ext>
            </a:extLst>
          </p:cNvPr>
          <p:cNvPicPr>
            <a:picLocks noChangeAspect="1"/>
          </p:cNvPicPr>
          <p:nvPr/>
        </p:nvPicPr>
        <p:blipFill>
          <a:blip r:embed="rId4"/>
          <a:stretch>
            <a:fillRect/>
          </a:stretch>
        </p:blipFill>
        <p:spPr>
          <a:xfrm>
            <a:off x="1519555" y="5326469"/>
            <a:ext cx="2350417" cy="779706"/>
          </a:xfrm>
          <a:prstGeom prst="rect">
            <a:avLst/>
          </a:prstGeom>
        </p:spPr>
      </p:pic>
    </p:spTree>
    <p:extLst>
      <p:ext uri="{BB962C8B-B14F-4D97-AF65-F5344CB8AC3E}">
        <p14:creationId xmlns:p14="http://schemas.microsoft.com/office/powerpoint/2010/main" val="809817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5C746-1F7A-429E-89F1-DC36E8FF2F85}"/>
              </a:ext>
            </a:extLst>
          </p:cNvPr>
          <p:cNvPicPr/>
          <p:nvPr/>
        </p:nvPicPr>
        <p:blipFill rotWithShape="1">
          <a:blip r:embed="rId3"/>
          <a:srcRect l="55699" t="10456" r="8437" b="3279"/>
          <a:stretch/>
        </p:blipFill>
        <p:spPr>
          <a:xfrm>
            <a:off x="1043608" y="1619920"/>
            <a:ext cx="2880320" cy="2808312"/>
          </a:xfrm>
          <a:prstGeom prst="ellipse">
            <a:avLst/>
          </a:prstGeom>
          <a:ln>
            <a:solidFill>
              <a:schemeClr val="bg1"/>
            </a:solidFill>
          </a:ln>
        </p:spPr>
      </p:pic>
      <p:pic>
        <p:nvPicPr>
          <p:cNvPr id="5" name="Picture 4">
            <a:extLst>
              <a:ext uri="{FF2B5EF4-FFF2-40B4-BE49-F238E27FC236}">
                <a16:creationId xmlns:a16="http://schemas.microsoft.com/office/drawing/2014/main" id="{D4494BA7-C6AA-4CDC-AEB9-DEB3ECC760DE}"/>
              </a:ext>
            </a:extLst>
          </p:cNvPr>
          <p:cNvPicPr>
            <a:picLocks noChangeAspect="1"/>
          </p:cNvPicPr>
          <p:nvPr/>
        </p:nvPicPr>
        <p:blipFill rotWithShape="1">
          <a:blip r:embed="rId4"/>
          <a:srcRect l="12530" t="6946" r="21237" b="7378"/>
          <a:stretch/>
        </p:blipFill>
        <p:spPr>
          <a:xfrm>
            <a:off x="4860900" y="1691928"/>
            <a:ext cx="2736304" cy="2736304"/>
          </a:xfrm>
          <a:prstGeom prst="ellipse">
            <a:avLst/>
          </a:prstGeom>
        </p:spPr>
      </p:pic>
      <p:sp>
        <p:nvSpPr>
          <p:cNvPr id="7" name="Rectangle 6">
            <a:extLst>
              <a:ext uri="{FF2B5EF4-FFF2-40B4-BE49-F238E27FC236}">
                <a16:creationId xmlns:a16="http://schemas.microsoft.com/office/drawing/2014/main" id="{6C3E37BD-6784-4356-AA0A-E5C674D81201}"/>
              </a:ext>
            </a:extLst>
          </p:cNvPr>
          <p:cNvSpPr/>
          <p:nvPr/>
        </p:nvSpPr>
        <p:spPr>
          <a:xfrm>
            <a:off x="755576" y="908720"/>
            <a:ext cx="2466573"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Plásmidos transportadores</a:t>
            </a:r>
            <a:endParaRPr lang="es-EC" sz="1600" b="1" dirty="0">
              <a:solidFill>
                <a:srgbClr val="77943B"/>
              </a:solidFill>
            </a:endParaRPr>
          </a:p>
        </p:txBody>
      </p:sp>
      <p:pic>
        <p:nvPicPr>
          <p:cNvPr id="9" name="Picture 8">
            <a:extLst>
              <a:ext uri="{FF2B5EF4-FFF2-40B4-BE49-F238E27FC236}">
                <a16:creationId xmlns:a16="http://schemas.microsoft.com/office/drawing/2014/main" id="{6D7B1D8E-68CB-4E2D-B8A0-FDA0752041DC}"/>
              </a:ext>
            </a:extLst>
          </p:cNvPr>
          <p:cNvPicPr>
            <a:picLocks noChangeAspect="1"/>
          </p:cNvPicPr>
          <p:nvPr/>
        </p:nvPicPr>
        <p:blipFill>
          <a:blip r:embed="rId5"/>
          <a:stretch>
            <a:fillRect/>
          </a:stretch>
        </p:blipFill>
        <p:spPr>
          <a:xfrm>
            <a:off x="3563888" y="620688"/>
            <a:ext cx="2296326" cy="1085988"/>
          </a:xfrm>
          <a:prstGeom prst="rect">
            <a:avLst/>
          </a:prstGeom>
        </p:spPr>
      </p:pic>
      <p:pic>
        <p:nvPicPr>
          <p:cNvPr id="10" name="Picture 9">
            <a:extLst>
              <a:ext uri="{FF2B5EF4-FFF2-40B4-BE49-F238E27FC236}">
                <a16:creationId xmlns:a16="http://schemas.microsoft.com/office/drawing/2014/main" id="{A4AD0AF4-4AB6-4502-B24E-951FC04A7117}"/>
              </a:ext>
            </a:extLst>
          </p:cNvPr>
          <p:cNvPicPr>
            <a:picLocks noChangeAspect="1"/>
          </p:cNvPicPr>
          <p:nvPr/>
        </p:nvPicPr>
        <p:blipFill rotWithShape="1">
          <a:blip r:embed="rId6"/>
          <a:srcRect l="15992"/>
          <a:stretch/>
        </p:blipFill>
        <p:spPr>
          <a:xfrm>
            <a:off x="1451349" y="4656760"/>
            <a:ext cx="4539233" cy="956239"/>
          </a:xfrm>
          <a:prstGeom prst="rect">
            <a:avLst/>
          </a:prstGeom>
        </p:spPr>
      </p:pic>
      <p:sp>
        <p:nvSpPr>
          <p:cNvPr id="12" name="Rectangle 11">
            <a:extLst>
              <a:ext uri="{FF2B5EF4-FFF2-40B4-BE49-F238E27FC236}">
                <a16:creationId xmlns:a16="http://schemas.microsoft.com/office/drawing/2014/main" id="{650A4DC6-9F9B-4F77-AAB9-A441D7D52624}"/>
              </a:ext>
            </a:extLst>
          </p:cNvPr>
          <p:cNvSpPr/>
          <p:nvPr/>
        </p:nvSpPr>
        <p:spPr>
          <a:xfrm rot="718332">
            <a:off x="3520211" y="2796420"/>
            <a:ext cx="232420" cy="79208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13" name="Rectangle 12">
            <a:extLst>
              <a:ext uri="{FF2B5EF4-FFF2-40B4-BE49-F238E27FC236}">
                <a16:creationId xmlns:a16="http://schemas.microsoft.com/office/drawing/2014/main" id="{EA0965F2-5C43-4FB6-BE62-9A923B43C177}"/>
              </a:ext>
            </a:extLst>
          </p:cNvPr>
          <p:cNvSpPr/>
          <p:nvPr/>
        </p:nvSpPr>
        <p:spPr>
          <a:xfrm rot="2679612">
            <a:off x="6833052" y="3539592"/>
            <a:ext cx="232420" cy="79208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4" name="Rectangle 13">
            <a:extLst>
              <a:ext uri="{FF2B5EF4-FFF2-40B4-BE49-F238E27FC236}">
                <a16:creationId xmlns:a16="http://schemas.microsoft.com/office/drawing/2014/main" id="{DF305789-4482-4BBE-916F-AFD954543217}"/>
              </a:ext>
            </a:extLst>
          </p:cNvPr>
          <p:cNvSpPr/>
          <p:nvPr/>
        </p:nvSpPr>
        <p:spPr>
          <a:xfrm rot="182557">
            <a:off x="7257154" y="2645343"/>
            <a:ext cx="232420" cy="79208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7" name="Arrow: Right 16">
            <a:extLst>
              <a:ext uri="{FF2B5EF4-FFF2-40B4-BE49-F238E27FC236}">
                <a16:creationId xmlns:a16="http://schemas.microsoft.com/office/drawing/2014/main" id="{99CFE3F6-2885-416D-AAD8-4E0049E3522C}"/>
              </a:ext>
            </a:extLst>
          </p:cNvPr>
          <p:cNvSpPr/>
          <p:nvPr/>
        </p:nvSpPr>
        <p:spPr>
          <a:xfrm>
            <a:off x="6320904" y="5085184"/>
            <a:ext cx="411336"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18" name="Picture 17">
            <a:extLst>
              <a:ext uri="{FF2B5EF4-FFF2-40B4-BE49-F238E27FC236}">
                <a16:creationId xmlns:a16="http://schemas.microsoft.com/office/drawing/2014/main" id="{BC80C175-F4C8-42A7-8890-0DBDFC767D9A}"/>
              </a:ext>
            </a:extLst>
          </p:cNvPr>
          <p:cNvPicPr>
            <a:picLocks noChangeAspect="1"/>
          </p:cNvPicPr>
          <p:nvPr/>
        </p:nvPicPr>
        <p:blipFill>
          <a:blip r:embed="rId7"/>
          <a:stretch>
            <a:fillRect/>
          </a:stretch>
        </p:blipFill>
        <p:spPr>
          <a:xfrm>
            <a:off x="7062562" y="4428231"/>
            <a:ext cx="1612327" cy="1430591"/>
          </a:xfrm>
          <a:prstGeom prst="rect">
            <a:avLst/>
          </a:prstGeom>
        </p:spPr>
      </p:pic>
    </p:spTree>
    <p:extLst>
      <p:ext uri="{BB962C8B-B14F-4D97-AF65-F5344CB8AC3E}">
        <p14:creationId xmlns:p14="http://schemas.microsoft.com/office/powerpoint/2010/main" val="37966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 Título">
            <a:extLst>
              <a:ext uri="{FF2B5EF4-FFF2-40B4-BE49-F238E27FC236}">
                <a16:creationId xmlns:a16="http://schemas.microsoft.com/office/drawing/2014/main" id="{05435C3F-DECE-4191-A14B-07EC74ABF056}"/>
              </a:ext>
            </a:extLst>
          </p:cNvPr>
          <p:cNvSpPr txBox="1">
            <a:spLocks/>
          </p:cNvSpPr>
          <p:nvPr/>
        </p:nvSpPr>
        <p:spPr>
          <a:xfrm>
            <a:off x="6948264" y="188640"/>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49D4773-EAC3-4155-B512-3220FCD67955}"/>
              </a:ext>
            </a:extLst>
          </p:cNvPr>
          <p:cNvSpPr/>
          <p:nvPr/>
        </p:nvSpPr>
        <p:spPr>
          <a:xfrm>
            <a:off x="644059" y="696938"/>
            <a:ext cx="3222113" cy="584775"/>
          </a:xfrm>
          <a:prstGeom prst="rect">
            <a:avLst/>
          </a:prstGeom>
        </p:spPr>
        <p:txBody>
          <a:bodyPr wrap="square">
            <a:spAutoFit/>
          </a:bodyPr>
          <a:lstStyle/>
          <a:p>
            <a:pPr algn="ctr"/>
            <a:r>
              <a:rPr lang="es-EC" sz="1600" b="1" dirty="0">
                <a:latin typeface="Arial" panose="020B0604020202020204" pitchFamily="34" charset="0"/>
                <a:ea typeface="Calibri" panose="020F0502020204030204" pitchFamily="34" charset="0"/>
              </a:rPr>
              <a:t>Fertilización convencional o natural </a:t>
            </a:r>
            <a:endParaRPr lang="es-EC" sz="1600" b="1" dirty="0"/>
          </a:p>
        </p:txBody>
      </p:sp>
      <p:pic>
        <p:nvPicPr>
          <p:cNvPr id="10" name="Picture 4" descr="Resultado de imagen para crias ganado">
            <a:extLst>
              <a:ext uri="{FF2B5EF4-FFF2-40B4-BE49-F238E27FC236}">
                <a16:creationId xmlns:a16="http://schemas.microsoft.com/office/drawing/2014/main" id="{2A2F39CD-FD2A-4951-B833-CD28EA794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602" y="1325960"/>
            <a:ext cx="2431025" cy="18232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2C945E1-5317-499B-A1E6-AD440D199A86}"/>
              </a:ext>
            </a:extLst>
          </p:cNvPr>
          <p:cNvSpPr/>
          <p:nvPr/>
        </p:nvSpPr>
        <p:spPr>
          <a:xfrm>
            <a:off x="4413630" y="699496"/>
            <a:ext cx="2206053" cy="338554"/>
          </a:xfrm>
          <a:prstGeom prst="rect">
            <a:avLst/>
          </a:prstGeom>
        </p:spPr>
        <p:txBody>
          <a:bodyPr wrap="none">
            <a:spAutoFit/>
          </a:bodyPr>
          <a:lstStyle/>
          <a:p>
            <a:r>
              <a:rPr lang="es-EC" sz="1600" b="1" dirty="0">
                <a:latin typeface="Arial" panose="020B0604020202020204" pitchFamily="34" charset="0"/>
              </a:rPr>
              <a:t>Fertilización asistida</a:t>
            </a:r>
          </a:p>
        </p:txBody>
      </p:sp>
      <p:sp>
        <p:nvSpPr>
          <p:cNvPr id="16" name="Rectangle 15">
            <a:extLst>
              <a:ext uri="{FF2B5EF4-FFF2-40B4-BE49-F238E27FC236}">
                <a16:creationId xmlns:a16="http://schemas.microsoft.com/office/drawing/2014/main" id="{473B33CE-4890-45E6-93B0-5E9FAC8F8AC1}"/>
              </a:ext>
            </a:extLst>
          </p:cNvPr>
          <p:cNvSpPr/>
          <p:nvPr/>
        </p:nvSpPr>
        <p:spPr>
          <a:xfrm>
            <a:off x="4355976" y="1268760"/>
            <a:ext cx="4422646" cy="1345048"/>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s-EC" sz="1400" dirty="0">
                <a:latin typeface="Arial" panose="020B0604020202020204" pitchFamily="34" charset="0"/>
                <a:ea typeface="Calibri" panose="020F0502020204030204" pitchFamily="34" charset="0"/>
              </a:rPr>
              <a:t>Mejorar la capacidad reproductiva de los planteles pecuarios </a:t>
            </a:r>
          </a:p>
          <a:p>
            <a:pPr marL="285750" indent="-285750" algn="just">
              <a:lnSpc>
                <a:spcPct val="150000"/>
              </a:lnSpc>
              <a:buFont typeface="Wingdings" panose="05000000000000000000" pitchFamily="2" charset="2"/>
              <a:buChar char="ü"/>
            </a:pPr>
            <a:endParaRPr lang="es-EC" sz="1400" dirty="0">
              <a:latin typeface="Arial" panose="020B0604020202020204" pitchFamily="34" charset="0"/>
              <a:ea typeface="Calibri" panose="020F0502020204030204" pitchFamily="34" charset="0"/>
            </a:endParaRPr>
          </a:p>
          <a:p>
            <a:pPr marL="285750" indent="-285750" algn="just">
              <a:lnSpc>
                <a:spcPct val="150000"/>
              </a:lnSpc>
              <a:buFont typeface="Wingdings" panose="05000000000000000000" pitchFamily="2" charset="2"/>
              <a:buChar char="ü"/>
            </a:pPr>
            <a:r>
              <a:rPr lang="es-EC" sz="1400" dirty="0"/>
              <a:t>Agilizando así el proceso de selección</a:t>
            </a:r>
          </a:p>
        </p:txBody>
      </p:sp>
      <p:sp>
        <p:nvSpPr>
          <p:cNvPr id="5" name="Slide Number Placeholder 4">
            <a:extLst>
              <a:ext uri="{FF2B5EF4-FFF2-40B4-BE49-F238E27FC236}">
                <a16:creationId xmlns:a16="http://schemas.microsoft.com/office/drawing/2014/main" id="{9993C774-0AC8-4114-9C44-8BB0DFB80427}"/>
              </a:ext>
            </a:extLst>
          </p:cNvPr>
          <p:cNvSpPr>
            <a:spLocks noGrp="1"/>
          </p:cNvSpPr>
          <p:nvPr>
            <p:ph type="sldNum" sz="quarter" idx="11"/>
          </p:nvPr>
        </p:nvSpPr>
        <p:spPr/>
        <p:txBody>
          <a:bodyPr/>
          <a:lstStyle/>
          <a:p>
            <a:r>
              <a:rPr lang="es-EC" b="1"/>
              <a:t>VERSIÓN: </a:t>
            </a:r>
            <a:r>
              <a:rPr lang="es-EC"/>
              <a:t>1.0</a:t>
            </a:r>
            <a:endParaRPr lang="es-EC" dirty="0"/>
          </a:p>
        </p:txBody>
      </p:sp>
      <p:pic>
        <p:nvPicPr>
          <p:cNvPr id="17" name="Picture 16">
            <a:extLst>
              <a:ext uri="{FF2B5EF4-FFF2-40B4-BE49-F238E27FC236}">
                <a16:creationId xmlns:a16="http://schemas.microsoft.com/office/drawing/2014/main" id="{4A8CCE1B-6E6B-4895-BDB3-C4AAC0B608E4}"/>
              </a:ext>
            </a:extLst>
          </p:cNvPr>
          <p:cNvPicPr>
            <a:picLocks noChangeAspect="1"/>
          </p:cNvPicPr>
          <p:nvPr/>
        </p:nvPicPr>
        <p:blipFill>
          <a:blip r:embed="rId4"/>
          <a:stretch>
            <a:fillRect/>
          </a:stretch>
        </p:blipFill>
        <p:spPr>
          <a:xfrm>
            <a:off x="1159541" y="3548603"/>
            <a:ext cx="1629180" cy="2327400"/>
          </a:xfrm>
          <a:prstGeom prst="rect">
            <a:avLst/>
          </a:prstGeom>
        </p:spPr>
      </p:pic>
      <p:sp>
        <p:nvSpPr>
          <p:cNvPr id="18" name="Rectangle 17">
            <a:extLst>
              <a:ext uri="{FF2B5EF4-FFF2-40B4-BE49-F238E27FC236}">
                <a16:creationId xmlns:a16="http://schemas.microsoft.com/office/drawing/2014/main" id="{20AC86EF-3D4F-4955-9E7B-71DF6EC61645}"/>
              </a:ext>
            </a:extLst>
          </p:cNvPr>
          <p:cNvSpPr/>
          <p:nvPr/>
        </p:nvSpPr>
        <p:spPr>
          <a:xfrm>
            <a:off x="856964" y="3271008"/>
            <a:ext cx="2607830" cy="307777"/>
          </a:xfrm>
          <a:prstGeom prst="rect">
            <a:avLst/>
          </a:prstGeom>
        </p:spPr>
        <p:txBody>
          <a:bodyPr wrap="none">
            <a:spAutoFit/>
          </a:bodyPr>
          <a:lstStyle/>
          <a:p>
            <a:r>
              <a:rPr lang="es-EC" sz="1400" b="1" dirty="0">
                <a:latin typeface="Calibri" panose="020F0502020204030204" pitchFamily="34" charset="0"/>
                <a:ea typeface="Calibri" panose="020F0502020204030204" pitchFamily="34" charset="0"/>
                <a:cs typeface="Calibri" panose="020F0502020204030204" pitchFamily="34" charset="0"/>
              </a:rPr>
              <a:t>Transferencia de embriones (ET) </a:t>
            </a:r>
            <a:endParaRPr lang="es-EC" sz="1400" b="1"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359571BC-875F-4660-B99E-DA195CAC1008}"/>
              </a:ext>
            </a:extLst>
          </p:cNvPr>
          <p:cNvPicPr>
            <a:picLocks noChangeAspect="1"/>
          </p:cNvPicPr>
          <p:nvPr/>
        </p:nvPicPr>
        <p:blipFill>
          <a:blip r:embed="rId5"/>
          <a:stretch>
            <a:fillRect/>
          </a:stretch>
        </p:blipFill>
        <p:spPr>
          <a:xfrm>
            <a:off x="3790536" y="3236546"/>
            <a:ext cx="5129490" cy="2725149"/>
          </a:xfrm>
          <a:prstGeom prst="rect">
            <a:avLst/>
          </a:prstGeom>
        </p:spPr>
      </p:pic>
      <p:sp>
        <p:nvSpPr>
          <p:cNvPr id="11" name="Rectangle 10">
            <a:extLst>
              <a:ext uri="{FF2B5EF4-FFF2-40B4-BE49-F238E27FC236}">
                <a16:creationId xmlns:a16="http://schemas.microsoft.com/office/drawing/2014/main" id="{6F345B44-702F-4062-AEDF-6EF84708C1F8}"/>
              </a:ext>
            </a:extLst>
          </p:cNvPr>
          <p:cNvSpPr/>
          <p:nvPr/>
        </p:nvSpPr>
        <p:spPr>
          <a:xfrm>
            <a:off x="521097" y="6350297"/>
            <a:ext cx="1120435" cy="276999"/>
          </a:xfrm>
          <a:prstGeom prst="rect">
            <a:avLst/>
          </a:prstGeom>
        </p:spPr>
        <p:txBody>
          <a:bodyPr wrap="none">
            <a:spAutoFit/>
          </a:bodyPr>
          <a:lstStyle/>
          <a:p>
            <a:r>
              <a:rPr lang="es-EC" sz="1200" dirty="0">
                <a:latin typeface="Calibri" panose="020F0502020204030204" pitchFamily="34" charset="0"/>
                <a:ea typeface="Calibri" panose="020F0502020204030204" pitchFamily="34" charset="0"/>
                <a:cs typeface="Times New Roman" panose="02020603050405020304" pitchFamily="18" charset="0"/>
              </a:rPr>
              <a:t>(Hopper, 2014)</a:t>
            </a:r>
            <a:endParaRPr lang="es-EC" sz="1200" dirty="0"/>
          </a:p>
        </p:txBody>
      </p:sp>
    </p:spTree>
    <p:extLst>
      <p:ext uri="{BB962C8B-B14F-4D97-AF65-F5344CB8AC3E}">
        <p14:creationId xmlns:p14="http://schemas.microsoft.com/office/powerpoint/2010/main" val="3705031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A118B-D8E4-4672-A31A-63CBE9D263CF}"/>
              </a:ext>
            </a:extLst>
          </p:cNvPr>
          <p:cNvSpPr/>
          <p:nvPr/>
        </p:nvSpPr>
        <p:spPr>
          <a:xfrm>
            <a:off x="256692" y="638808"/>
            <a:ext cx="7992888" cy="584775"/>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3.   Generación de plásmidos recombinantes pAdEasy FSHb y pAdEasy FSHb-ST6 por recombinación homóloga</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F3E0D0D-9D1D-4CAA-BF49-F7AB99BB9CFB}"/>
              </a:ext>
            </a:extLst>
          </p:cNvPr>
          <p:cNvPicPr>
            <a:picLocks noChangeAspect="1"/>
          </p:cNvPicPr>
          <p:nvPr/>
        </p:nvPicPr>
        <p:blipFill rotWithShape="1">
          <a:blip r:embed="rId3"/>
          <a:srcRect l="15992"/>
          <a:stretch/>
        </p:blipFill>
        <p:spPr>
          <a:xfrm>
            <a:off x="1928842" y="1293943"/>
            <a:ext cx="4539233" cy="956239"/>
          </a:xfrm>
          <a:prstGeom prst="rect">
            <a:avLst/>
          </a:prstGeom>
        </p:spPr>
      </p:pic>
      <p:sp>
        <p:nvSpPr>
          <p:cNvPr id="13" name="Rectangle 12">
            <a:extLst>
              <a:ext uri="{FF2B5EF4-FFF2-40B4-BE49-F238E27FC236}">
                <a16:creationId xmlns:a16="http://schemas.microsoft.com/office/drawing/2014/main" id="{BC2B5CD0-D687-490F-9719-C975558BC191}"/>
              </a:ext>
            </a:extLst>
          </p:cNvPr>
          <p:cNvSpPr/>
          <p:nvPr/>
        </p:nvSpPr>
        <p:spPr>
          <a:xfrm>
            <a:off x="4588633" y="5597982"/>
            <a:ext cx="2915222" cy="338554"/>
          </a:xfrm>
          <a:prstGeom prst="rect">
            <a:avLst/>
          </a:prstGeom>
          <a:solidFill>
            <a:schemeClr val="bg1"/>
          </a:solidFill>
        </p:spPr>
        <p:txBody>
          <a:bodyPr wrap="none">
            <a:spAutoFit/>
          </a:bodyPr>
          <a:lstStyle/>
          <a:p>
            <a:r>
              <a:rPr lang="es-EC" sz="1600" dirty="0">
                <a:latin typeface="Calibri" panose="020F0502020204030204" pitchFamily="34" charset="0"/>
                <a:ea typeface="Calibri" panose="020F0502020204030204" pitchFamily="34" charset="0"/>
                <a:cs typeface="Calibri" panose="020F0502020204030204" pitchFamily="34" charset="0"/>
              </a:rPr>
              <a:t>Manual AdEasy</a:t>
            </a:r>
            <a:r>
              <a:rPr lang="es-EC" sz="1600" baseline="30000" dirty="0">
                <a:latin typeface="Calibri" panose="020F0502020204030204" pitchFamily="34" charset="0"/>
                <a:ea typeface="Calibri" panose="020F0502020204030204" pitchFamily="34" charset="0"/>
                <a:cs typeface="Calibri" panose="020F0502020204030204" pitchFamily="34" charset="0"/>
              </a:rPr>
              <a:t>TM</a:t>
            </a:r>
            <a:r>
              <a:rPr lang="es-EC" sz="1600" dirty="0">
                <a:latin typeface="Calibri" panose="020F0502020204030204" pitchFamily="34" charset="0"/>
                <a:ea typeface="Calibri" panose="020F0502020204030204" pitchFamily="34" charset="0"/>
                <a:cs typeface="Calibri" panose="020F0502020204030204" pitchFamily="34" charset="0"/>
              </a:rPr>
              <a:t> Vector System </a:t>
            </a:r>
            <a:endParaRPr lang="es-EC" sz="160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3D5D45E-C518-4A2F-A947-24C10E2F1449}"/>
              </a:ext>
            </a:extLst>
          </p:cNvPr>
          <p:cNvSpPr/>
          <p:nvPr/>
        </p:nvSpPr>
        <p:spPr>
          <a:xfrm>
            <a:off x="2343063" y="3356992"/>
            <a:ext cx="35672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7">
            <a:extLst>
              <a:ext uri="{FF2B5EF4-FFF2-40B4-BE49-F238E27FC236}">
                <a16:creationId xmlns:a16="http://schemas.microsoft.com/office/drawing/2014/main" id="{D8446C5B-F678-41D1-A149-3E2FBF20A503}"/>
              </a:ext>
            </a:extLst>
          </p:cNvPr>
          <p:cNvPicPr>
            <a:picLocks noChangeAspect="1"/>
          </p:cNvPicPr>
          <p:nvPr/>
        </p:nvPicPr>
        <p:blipFill>
          <a:blip r:embed="rId4"/>
          <a:stretch>
            <a:fillRect/>
          </a:stretch>
        </p:blipFill>
        <p:spPr>
          <a:xfrm>
            <a:off x="419512" y="2206732"/>
            <a:ext cx="3182593" cy="3998996"/>
          </a:xfrm>
          <a:prstGeom prst="rect">
            <a:avLst/>
          </a:prstGeom>
        </p:spPr>
      </p:pic>
      <p:pic>
        <p:nvPicPr>
          <p:cNvPr id="9" name="Picture 8">
            <a:extLst>
              <a:ext uri="{FF2B5EF4-FFF2-40B4-BE49-F238E27FC236}">
                <a16:creationId xmlns:a16="http://schemas.microsoft.com/office/drawing/2014/main" id="{D2B6B775-A0D7-4DCF-B6E8-4DA235D89341}"/>
              </a:ext>
            </a:extLst>
          </p:cNvPr>
          <p:cNvPicPr>
            <a:picLocks noChangeAspect="1"/>
          </p:cNvPicPr>
          <p:nvPr/>
        </p:nvPicPr>
        <p:blipFill>
          <a:blip r:embed="rId5"/>
          <a:stretch>
            <a:fillRect/>
          </a:stretch>
        </p:blipFill>
        <p:spPr>
          <a:xfrm>
            <a:off x="4716016" y="2060848"/>
            <a:ext cx="2915222" cy="3563985"/>
          </a:xfrm>
          <a:prstGeom prst="rect">
            <a:avLst/>
          </a:prstGeom>
        </p:spPr>
      </p:pic>
    </p:spTree>
    <p:extLst>
      <p:ext uri="{BB962C8B-B14F-4D97-AF65-F5344CB8AC3E}">
        <p14:creationId xmlns:p14="http://schemas.microsoft.com/office/powerpoint/2010/main" val="3720823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A118B-D8E4-4672-A31A-63CBE9D263CF}"/>
              </a:ext>
            </a:extLst>
          </p:cNvPr>
          <p:cNvSpPr/>
          <p:nvPr/>
        </p:nvSpPr>
        <p:spPr>
          <a:xfrm>
            <a:off x="251520" y="692696"/>
            <a:ext cx="7992888" cy="584775"/>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3.   Generación de plásmidos recombinantes pAdEasy FSHb y pAdEasy FSHb-ST6 por recombinación homóloga</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B7007E12-04B6-4706-A534-3D8A8AA8674D}"/>
              </a:ext>
            </a:extLst>
          </p:cNvPr>
          <p:cNvSpPr/>
          <p:nvPr/>
        </p:nvSpPr>
        <p:spPr>
          <a:xfrm>
            <a:off x="827584" y="1484784"/>
            <a:ext cx="2681696"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Evaluación de la construcción</a:t>
            </a:r>
            <a:endParaRPr lang="es-EC" sz="1600" b="1" dirty="0">
              <a:solidFill>
                <a:srgbClr val="77943B"/>
              </a:solidFill>
            </a:endParaRPr>
          </a:p>
        </p:txBody>
      </p:sp>
      <p:sp>
        <p:nvSpPr>
          <p:cNvPr id="17" name="Rectangle 16">
            <a:extLst>
              <a:ext uri="{FF2B5EF4-FFF2-40B4-BE49-F238E27FC236}">
                <a16:creationId xmlns:a16="http://schemas.microsoft.com/office/drawing/2014/main" id="{0A18D9BF-ECB0-4CD0-A587-E1070935208E}"/>
              </a:ext>
            </a:extLst>
          </p:cNvPr>
          <p:cNvSpPr/>
          <p:nvPr/>
        </p:nvSpPr>
        <p:spPr>
          <a:xfrm>
            <a:off x="3055692" y="2164887"/>
            <a:ext cx="1745158" cy="338554"/>
          </a:xfrm>
          <a:prstGeom prst="rect">
            <a:avLst/>
          </a:prstGeom>
          <a:ln>
            <a:solidFill>
              <a:schemeClr val="bg2"/>
            </a:solidFill>
          </a:ln>
        </p:spPr>
        <p:txBody>
          <a:bodyPr wrap="none">
            <a:spAutoFit/>
          </a:bodyPr>
          <a:lstStyle/>
          <a:p>
            <a:r>
              <a:rPr lang="es-EC" sz="1600" b="1" dirty="0">
                <a:latin typeface="Calibri" panose="020F0502020204030204" pitchFamily="34" charset="0"/>
                <a:ea typeface="Calibri" panose="020F0502020204030204" pitchFamily="34" charset="0"/>
                <a:cs typeface="Times New Roman" panose="02020603050405020304" pitchFamily="18" charset="0"/>
              </a:rPr>
              <a:t>pAdEasy FSHb-ST6</a:t>
            </a:r>
            <a:endParaRPr lang="es-EC" sz="1600" b="1" dirty="0"/>
          </a:p>
        </p:txBody>
      </p:sp>
      <p:pic>
        <p:nvPicPr>
          <p:cNvPr id="20" name="Picture 19">
            <a:extLst>
              <a:ext uri="{FF2B5EF4-FFF2-40B4-BE49-F238E27FC236}">
                <a16:creationId xmlns:a16="http://schemas.microsoft.com/office/drawing/2014/main" id="{E47272D2-9E11-4499-9D90-E074000512A5}"/>
              </a:ext>
            </a:extLst>
          </p:cNvPr>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42782" t="10589" r="48384"/>
          <a:stretch/>
        </p:blipFill>
        <p:spPr bwMode="auto">
          <a:xfrm>
            <a:off x="5336756" y="2834304"/>
            <a:ext cx="700795" cy="3096344"/>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C1F1E03C-B50A-4067-B25E-5CBEE64D2677}"/>
              </a:ext>
            </a:extLst>
          </p:cNvPr>
          <p:cNvSpPr/>
          <p:nvPr/>
        </p:nvSpPr>
        <p:spPr>
          <a:xfrm>
            <a:off x="3956762" y="1457250"/>
            <a:ext cx="582404" cy="369332"/>
          </a:xfrm>
          <a:prstGeom prst="rect">
            <a:avLst/>
          </a:prstGeom>
        </p:spPr>
        <p:txBody>
          <a:bodyPr wrap="none">
            <a:spAutoFit/>
          </a:bodyPr>
          <a:lstStyle/>
          <a:p>
            <a:r>
              <a:rPr lang="es-EC" b="1" i="1" dirty="0">
                <a:latin typeface="Calibri" panose="020F0502020204030204" pitchFamily="34" charset="0"/>
                <a:ea typeface="Calibri" panose="020F0502020204030204" pitchFamily="34" charset="0"/>
                <a:cs typeface="Times New Roman" panose="02020603050405020304" pitchFamily="18" charset="0"/>
              </a:rPr>
              <a:t>PacI</a:t>
            </a:r>
            <a:endParaRPr lang="es-EC" i="1" dirty="0"/>
          </a:p>
        </p:txBody>
      </p:sp>
      <p:sp>
        <p:nvSpPr>
          <p:cNvPr id="8" name="Arrow: Right 7">
            <a:extLst>
              <a:ext uri="{FF2B5EF4-FFF2-40B4-BE49-F238E27FC236}">
                <a16:creationId xmlns:a16="http://schemas.microsoft.com/office/drawing/2014/main" id="{829F30F4-AB0D-43DF-A172-2797D209A177}"/>
              </a:ext>
            </a:extLst>
          </p:cNvPr>
          <p:cNvSpPr/>
          <p:nvPr/>
        </p:nvSpPr>
        <p:spPr>
          <a:xfrm>
            <a:off x="4932040" y="1554893"/>
            <a:ext cx="360040" cy="1459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1" name="Rectangle 20">
            <a:extLst>
              <a:ext uri="{FF2B5EF4-FFF2-40B4-BE49-F238E27FC236}">
                <a16:creationId xmlns:a16="http://schemas.microsoft.com/office/drawing/2014/main" id="{5325DE44-5C6F-4AED-A38F-4ED886A4FEFA}"/>
              </a:ext>
            </a:extLst>
          </p:cNvPr>
          <p:cNvSpPr/>
          <p:nvPr/>
        </p:nvSpPr>
        <p:spPr>
          <a:xfrm>
            <a:off x="5436096" y="1435081"/>
            <a:ext cx="2915222" cy="338554"/>
          </a:xfrm>
          <a:prstGeom prst="rect">
            <a:avLst/>
          </a:prstGeom>
          <a:solidFill>
            <a:schemeClr val="bg1"/>
          </a:solidFill>
        </p:spPr>
        <p:txBody>
          <a:bodyPr wrap="none">
            <a:spAutoFit/>
          </a:bodyPr>
          <a:lstStyle/>
          <a:p>
            <a:r>
              <a:rPr lang="es-EC" sz="1600" dirty="0">
                <a:latin typeface="Calibri" panose="020F0502020204030204" pitchFamily="34" charset="0"/>
                <a:ea typeface="Calibri" panose="020F0502020204030204" pitchFamily="34" charset="0"/>
                <a:cs typeface="Calibri" panose="020F0502020204030204" pitchFamily="34" charset="0"/>
              </a:rPr>
              <a:t>Manual AdEasy</a:t>
            </a:r>
            <a:r>
              <a:rPr lang="es-EC" sz="1600" baseline="30000" dirty="0">
                <a:latin typeface="Calibri" panose="020F0502020204030204" pitchFamily="34" charset="0"/>
                <a:ea typeface="Calibri" panose="020F0502020204030204" pitchFamily="34" charset="0"/>
                <a:cs typeface="Calibri" panose="020F0502020204030204" pitchFamily="34" charset="0"/>
              </a:rPr>
              <a:t>TM</a:t>
            </a:r>
            <a:r>
              <a:rPr lang="es-EC" sz="1600" dirty="0">
                <a:latin typeface="Calibri" panose="020F0502020204030204" pitchFamily="34" charset="0"/>
                <a:ea typeface="Calibri" panose="020F0502020204030204" pitchFamily="34" charset="0"/>
                <a:cs typeface="Calibri" panose="020F0502020204030204" pitchFamily="34" charset="0"/>
              </a:rPr>
              <a:t> Vector System </a:t>
            </a:r>
            <a:endParaRPr lang="es-EC" sz="16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8A4C7F43-2750-40E2-9DC0-FD99F5FE7478}"/>
              </a:ext>
            </a:extLst>
          </p:cNvPr>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r="77720"/>
          <a:stretch/>
        </p:blipFill>
        <p:spPr>
          <a:xfrm>
            <a:off x="2266302" y="2546272"/>
            <a:ext cx="3093646" cy="3384376"/>
          </a:xfrm>
          <a:prstGeom prst="rect">
            <a:avLst/>
          </a:prstGeom>
        </p:spPr>
      </p:pic>
      <p:cxnSp>
        <p:nvCxnSpPr>
          <p:cNvPr id="23" name="Straight Arrow Connector 22">
            <a:extLst>
              <a:ext uri="{FF2B5EF4-FFF2-40B4-BE49-F238E27FC236}">
                <a16:creationId xmlns:a16="http://schemas.microsoft.com/office/drawing/2014/main" id="{96F37E75-000B-498E-9B42-BF5709213454}"/>
              </a:ext>
            </a:extLst>
          </p:cNvPr>
          <p:cNvCxnSpPr>
            <a:cxnSpLocks/>
          </p:cNvCxnSpPr>
          <p:nvPr/>
        </p:nvCxnSpPr>
        <p:spPr>
          <a:xfrm flipH="1">
            <a:off x="4441244" y="4274464"/>
            <a:ext cx="21602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D67FF07-B84E-4EAB-A30D-E420F000DE1F}"/>
              </a:ext>
            </a:extLst>
          </p:cNvPr>
          <p:cNvSpPr/>
          <p:nvPr/>
        </p:nvSpPr>
        <p:spPr>
          <a:xfrm>
            <a:off x="5111153" y="4094452"/>
            <a:ext cx="919138" cy="36002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solidFill>
                  <a:schemeClr val="tx1"/>
                </a:solidFill>
                <a:latin typeface="Calibri" panose="020F0502020204030204" pitchFamily="34" charset="0"/>
                <a:cs typeface="Calibri" panose="020F0502020204030204" pitchFamily="34" charset="0"/>
              </a:rPr>
              <a:t>- </a:t>
            </a:r>
            <a:r>
              <a:rPr lang="es-EC" sz="1200" b="1" dirty="0">
                <a:solidFill>
                  <a:schemeClr val="tx1"/>
                </a:solidFill>
                <a:latin typeface="Calibri" panose="020F0502020204030204" pitchFamily="34" charset="0"/>
                <a:cs typeface="Calibri" panose="020F0502020204030204" pitchFamily="34" charset="0"/>
              </a:rPr>
              <a:t>3</a:t>
            </a:r>
          </a:p>
        </p:txBody>
      </p:sp>
      <p:sp>
        <p:nvSpPr>
          <p:cNvPr id="27" name="Rectangle 26">
            <a:extLst>
              <a:ext uri="{FF2B5EF4-FFF2-40B4-BE49-F238E27FC236}">
                <a16:creationId xmlns:a16="http://schemas.microsoft.com/office/drawing/2014/main" id="{76705ACD-0693-4B9F-83AB-235871F9D830}"/>
              </a:ext>
            </a:extLst>
          </p:cNvPr>
          <p:cNvSpPr/>
          <p:nvPr/>
        </p:nvSpPr>
        <p:spPr>
          <a:xfrm>
            <a:off x="4206844" y="4238460"/>
            <a:ext cx="919138" cy="36002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200" dirty="0"/>
              <a:t>3 Kb</a:t>
            </a:r>
          </a:p>
        </p:txBody>
      </p:sp>
      <p:sp>
        <p:nvSpPr>
          <p:cNvPr id="2" name="Rectangle 1">
            <a:extLst>
              <a:ext uri="{FF2B5EF4-FFF2-40B4-BE49-F238E27FC236}">
                <a16:creationId xmlns:a16="http://schemas.microsoft.com/office/drawing/2014/main" id="{ED815023-53E7-48F1-AA07-B30007F8E90E}"/>
              </a:ext>
            </a:extLst>
          </p:cNvPr>
          <p:cNvSpPr/>
          <p:nvPr/>
        </p:nvSpPr>
        <p:spPr>
          <a:xfrm>
            <a:off x="6003880" y="1767622"/>
            <a:ext cx="1779654" cy="646331"/>
          </a:xfrm>
          <a:prstGeom prst="rect">
            <a:avLst/>
          </a:prstGeom>
        </p:spPr>
        <p:txBody>
          <a:bodyPr wrap="none">
            <a:spAutoFit/>
          </a:bodyPr>
          <a:lstStyle/>
          <a:p>
            <a:pPr marL="285750" indent="-285750" algn="ctr">
              <a:buFont typeface="Arial" panose="020B0604020202020204" pitchFamily="34" charset="0"/>
              <a:buChar char="•"/>
            </a:pPr>
            <a:r>
              <a:rPr lang="es-EC" i="1" dirty="0">
                <a:latin typeface="Calibri" panose="020F0502020204030204" pitchFamily="34" charset="0"/>
                <a:ea typeface="Calibri" panose="020F0502020204030204" pitchFamily="34" charset="0"/>
                <a:cs typeface="Times New Roman" panose="02020603050405020304" pitchFamily="18" charset="0"/>
              </a:rPr>
              <a:t>35 kb </a:t>
            </a:r>
          </a:p>
          <a:p>
            <a:pPr marL="285750" indent="-285750" algn="ctr">
              <a:buFont typeface="Arial" panose="020B0604020202020204" pitchFamily="34" charset="0"/>
              <a:buChar char="•"/>
            </a:pPr>
            <a:r>
              <a:rPr lang="es-EC" i="1" dirty="0">
                <a:latin typeface="Calibri" panose="020F0502020204030204" pitchFamily="34" charset="0"/>
                <a:ea typeface="Calibri" panose="020F0502020204030204" pitchFamily="34" charset="0"/>
                <a:cs typeface="Times New Roman" panose="02020603050405020304" pitchFamily="18" charset="0"/>
              </a:rPr>
              <a:t>3,5 kb ó 4,5kb</a:t>
            </a:r>
            <a:endParaRPr lang="es-EC" i="1" dirty="0"/>
          </a:p>
        </p:txBody>
      </p:sp>
      <p:sp>
        <p:nvSpPr>
          <p:cNvPr id="3" name="Rectangle 2">
            <a:extLst>
              <a:ext uri="{FF2B5EF4-FFF2-40B4-BE49-F238E27FC236}">
                <a16:creationId xmlns:a16="http://schemas.microsoft.com/office/drawing/2014/main" id="{0C1B0D27-4ABC-4A3E-A738-B221E495FEAC}"/>
              </a:ext>
            </a:extLst>
          </p:cNvPr>
          <p:cNvSpPr/>
          <p:nvPr/>
        </p:nvSpPr>
        <p:spPr>
          <a:xfrm>
            <a:off x="5719988" y="3986432"/>
            <a:ext cx="360040"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07230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A118B-D8E4-4672-A31A-63CBE9D263CF}"/>
              </a:ext>
            </a:extLst>
          </p:cNvPr>
          <p:cNvSpPr/>
          <p:nvPr/>
        </p:nvSpPr>
        <p:spPr>
          <a:xfrm>
            <a:off x="251520" y="692696"/>
            <a:ext cx="7992888" cy="584775"/>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3.   Generación de plásmidos recombinantes pAdEasy FSHb y pAdEasy FSHb-ST6 por recombinación homóloga</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F3E0D0D-9D1D-4CAA-BF49-F7AB99BB9CFB}"/>
              </a:ext>
            </a:extLst>
          </p:cNvPr>
          <p:cNvPicPr>
            <a:picLocks noChangeAspect="1"/>
          </p:cNvPicPr>
          <p:nvPr/>
        </p:nvPicPr>
        <p:blipFill rotWithShape="1">
          <a:blip r:embed="rId3"/>
          <a:srcRect l="15992"/>
          <a:stretch/>
        </p:blipFill>
        <p:spPr>
          <a:xfrm>
            <a:off x="1907704" y="1412776"/>
            <a:ext cx="4539233" cy="956239"/>
          </a:xfrm>
          <a:prstGeom prst="rect">
            <a:avLst/>
          </a:prstGeom>
        </p:spPr>
      </p:pic>
      <p:sp>
        <p:nvSpPr>
          <p:cNvPr id="13" name="Rectangle 12">
            <a:extLst>
              <a:ext uri="{FF2B5EF4-FFF2-40B4-BE49-F238E27FC236}">
                <a16:creationId xmlns:a16="http://schemas.microsoft.com/office/drawing/2014/main" id="{BC2B5CD0-D687-490F-9719-C975558BC191}"/>
              </a:ext>
            </a:extLst>
          </p:cNvPr>
          <p:cNvSpPr/>
          <p:nvPr/>
        </p:nvSpPr>
        <p:spPr>
          <a:xfrm>
            <a:off x="4831338" y="5826750"/>
            <a:ext cx="2915222" cy="338554"/>
          </a:xfrm>
          <a:prstGeom prst="rect">
            <a:avLst/>
          </a:prstGeom>
          <a:solidFill>
            <a:schemeClr val="bg1"/>
          </a:solidFill>
        </p:spPr>
        <p:txBody>
          <a:bodyPr wrap="none">
            <a:spAutoFit/>
          </a:bodyPr>
          <a:lstStyle/>
          <a:p>
            <a:r>
              <a:rPr lang="es-EC" sz="1600" dirty="0">
                <a:latin typeface="Calibri" panose="020F0502020204030204" pitchFamily="34" charset="0"/>
                <a:ea typeface="Calibri" panose="020F0502020204030204" pitchFamily="34" charset="0"/>
                <a:cs typeface="Calibri" panose="020F0502020204030204" pitchFamily="34" charset="0"/>
              </a:rPr>
              <a:t>Manual AdEasy</a:t>
            </a:r>
            <a:r>
              <a:rPr lang="es-EC" sz="1600" baseline="30000" dirty="0">
                <a:latin typeface="Calibri" panose="020F0502020204030204" pitchFamily="34" charset="0"/>
                <a:ea typeface="Calibri" panose="020F0502020204030204" pitchFamily="34" charset="0"/>
                <a:cs typeface="Calibri" panose="020F0502020204030204" pitchFamily="34" charset="0"/>
              </a:rPr>
              <a:t>TM</a:t>
            </a:r>
            <a:r>
              <a:rPr lang="es-EC" sz="1600" dirty="0">
                <a:latin typeface="Calibri" panose="020F0502020204030204" pitchFamily="34" charset="0"/>
                <a:ea typeface="Calibri" panose="020F0502020204030204" pitchFamily="34" charset="0"/>
                <a:cs typeface="Calibri" panose="020F0502020204030204" pitchFamily="34" charset="0"/>
              </a:rPr>
              <a:t> Vector System </a:t>
            </a:r>
            <a:endParaRPr lang="es-EC" sz="1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5C91246-C6F5-4C22-8EA1-2FE925E0B156}"/>
              </a:ext>
            </a:extLst>
          </p:cNvPr>
          <p:cNvPicPr>
            <a:picLocks noChangeAspect="1"/>
          </p:cNvPicPr>
          <p:nvPr/>
        </p:nvPicPr>
        <p:blipFill>
          <a:blip r:embed="rId4"/>
          <a:stretch>
            <a:fillRect/>
          </a:stretch>
        </p:blipFill>
        <p:spPr>
          <a:xfrm>
            <a:off x="5699210" y="2293885"/>
            <a:ext cx="2545198" cy="3454767"/>
          </a:xfrm>
          <a:prstGeom prst="rect">
            <a:avLst/>
          </a:prstGeom>
        </p:spPr>
      </p:pic>
      <p:sp>
        <p:nvSpPr>
          <p:cNvPr id="8" name="Rectangle 7">
            <a:extLst>
              <a:ext uri="{FF2B5EF4-FFF2-40B4-BE49-F238E27FC236}">
                <a16:creationId xmlns:a16="http://schemas.microsoft.com/office/drawing/2014/main" id="{87D7CF53-0FF4-4D66-8B5A-C71F65FAD9FC}"/>
              </a:ext>
            </a:extLst>
          </p:cNvPr>
          <p:cNvSpPr/>
          <p:nvPr/>
        </p:nvSpPr>
        <p:spPr>
          <a:xfrm>
            <a:off x="2555776" y="3284984"/>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8">
            <a:extLst>
              <a:ext uri="{FF2B5EF4-FFF2-40B4-BE49-F238E27FC236}">
                <a16:creationId xmlns:a16="http://schemas.microsoft.com/office/drawing/2014/main" id="{32F342F9-508A-4334-9C47-31FA62D801BC}"/>
              </a:ext>
            </a:extLst>
          </p:cNvPr>
          <p:cNvPicPr>
            <a:picLocks noChangeAspect="1"/>
          </p:cNvPicPr>
          <p:nvPr/>
        </p:nvPicPr>
        <p:blipFill>
          <a:blip r:embed="rId5"/>
          <a:stretch>
            <a:fillRect/>
          </a:stretch>
        </p:blipFill>
        <p:spPr>
          <a:xfrm>
            <a:off x="993251" y="2369015"/>
            <a:ext cx="3125049" cy="3840885"/>
          </a:xfrm>
          <a:prstGeom prst="rect">
            <a:avLst/>
          </a:prstGeom>
        </p:spPr>
      </p:pic>
    </p:spTree>
    <p:extLst>
      <p:ext uri="{BB962C8B-B14F-4D97-AF65-F5344CB8AC3E}">
        <p14:creationId xmlns:p14="http://schemas.microsoft.com/office/powerpoint/2010/main" val="240682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A118B-D8E4-4672-A31A-63CBE9D263CF}"/>
              </a:ext>
            </a:extLst>
          </p:cNvPr>
          <p:cNvSpPr/>
          <p:nvPr/>
        </p:nvSpPr>
        <p:spPr>
          <a:xfrm>
            <a:off x="251520" y="692696"/>
            <a:ext cx="7992888" cy="584775"/>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3.   Generación de plásmidos recombinantes pAdEasy FSHb y pAdEasy FSHb-ST6 por recombinación homóloga</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B7007E12-04B6-4706-A534-3D8A8AA8674D}"/>
              </a:ext>
            </a:extLst>
          </p:cNvPr>
          <p:cNvSpPr/>
          <p:nvPr/>
        </p:nvSpPr>
        <p:spPr>
          <a:xfrm>
            <a:off x="827584" y="1484784"/>
            <a:ext cx="2681696"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Evaluación de la construcción</a:t>
            </a:r>
            <a:endParaRPr lang="es-EC" sz="1600" b="1" dirty="0">
              <a:solidFill>
                <a:srgbClr val="77943B"/>
              </a:solidFill>
            </a:endParaRPr>
          </a:p>
        </p:txBody>
      </p:sp>
      <p:pic>
        <p:nvPicPr>
          <p:cNvPr id="16" name="Picture 15">
            <a:extLst>
              <a:ext uri="{FF2B5EF4-FFF2-40B4-BE49-F238E27FC236}">
                <a16:creationId xmlns:a16="http://schemas.microsoft.com/office/drawing/2014/main" id="{9C30F58D-915F-4645-99F1-65E2264B76C5}"/>
              </a:ext>
            </a:extLst>
          </p:cNvPr>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55831"/>
          <a:stretch/>
        </p:blipFill>
        <p:spPr bwMode="auto">
          <a:xfrm>
            <a:off x="3056248" y="2463341"/>
            <a:ext cx="3456384" cy="3528392"/>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2D783DD3-D88D-44BD-B2D1-465A523DD1B1}"/>
              </a:ext>
            </a:extLst>
          </p:cNvPr>
          <p:cNvSpPr/>
          <p:nvPr/>
        </p:nvSpPr>
        <p:spPr>
          <a:xfrm>
            <a:off x="3848336" y="2284711"/>
            <a:ext cx="1381660" cy="338554"/>
          </a:xfrm>
          <a:prstGeom prst="rect">
            <a:avLst/>
          </a:prstGeom>
          <a:ln>
            <a:solidFill>
              <a:schemeClr val="bg2"/>
            </a:solidFill>
          </a:ln>
        </p:spPr>
        <p:txBody>
          <a:bodyPr wrap="none">
            <a:spAutoFit/>
          </a:bodyPr>
          <a:lstStyle/>
          <a:p>
            <a:r>
              <a:rPr lang="es-EC" sz="1600" b="1" dirty="0">
                <a:latin typeface="Calibri" panose="020F0502020204030204" pitchFamily="34" charset="0"/>
                <a:ea typeface="Calibri" panose="020F0502020204030204" pitchFamily="34" charset="0"/>
                <a:cs typeface="Times New Roman" panose="02020603050405020304" pitchFamily="18" charset="0"/>
              </a:rPr>
              <a:t>pAdEasy FSHb</a:t>
            </a:r>
            <a:endParaRPr lang="es-EC" sz="1600" b="1" dirty="0"/>
          </a:p>
        </p:txBody>
      </p:sp>
      <p:sp>
        <p:nvSpPr>
          <p:cNvPr id="7" name="Rectangle 6">
            <a:extLst>
              <a:ext uri="{FF2B5EF4-FFF2-40B4-BE49-F238E27FC236}">
                <a16:creationId xmlns:a16="http://schemas.microsoft.com/office/drawing/2014/main" id="{C1F1E03C-B50A-4067-B25E-5CBEE64D2677}"/>
              </a:ext>
            </a:extLst>
          </p:cNvPr>
          <p:cNvSpPr/>
          <p:nvPr/>
        </p:nvSpPr>
        <p:spPr>
          <a:xfrm>
            <a:off x="3956762" y="1457250"/>
            <a:ext cx="582404" cy="369332"/>
          </a:xfrm>
          <a:prstGeom prst="rect">
            <a:avLst/>
          </a:prstGeom>
        </p:spPr>
        <p:txBody>
          <a:bodyPr wrap="none">
            <a:spAutoFit/>
          </a:bodyPr>
          <a:lstStyle/>
          <a:p>
            <a:r>
              <a:rPr lang="es-EC" b="1" i="1" dirty="0">
                <a:latin typeface="Calibri" panose="020F0502020204030204" pitchFamily="34" charset="0"/>
                <a:ea typeface="Calibri" panose="020F0502020204030204" pitchFamily="34" charset="0"/>
                <a:cs typeface="Times New Roman" panose="02020603050405020304" pitchFamily="18" charset="0"/>
              </a:rPr>
              <a:t>PacI</a:t>
            </a:r>
            <a:endParaRPr lang="es-EC" i="1" dirty="0"/>
          </a:p>
        </p:txBody>
      </p:sp>
      <p:sp>
        <p:nvSpPr>
          <p:cNvPr id="8" name="Arrow: Right 7">
            <a:extLst>
              <a:ext uri="{FF2B5EF4-FFF2-40B4-BE49-F238E27FC236}">
                <a16:creationId xmlns:a16="http://schemas.microsoft.com/office/drawing/2014/main" id="{829F30F4-AB0D-43DF-A172-2797D209A177}"/>
              </a:ext>
            </a:extLst>
          </p:cNvPr>
          <p:cNvSpPr/>
          <p:nvPr/>
        </p:nvSpPr>
        <p:spPr>
          <a:xfrm>
            <a:off x="4932040" y="1554893"/>
            <a:ext cx="360040" cy="1459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1" name="Rectangle 20">
            <a:extLst>
              <a:ext uri="{FF2B5EF4-FFF2-40B4-BE49-F238E27FC236}">
                <a16:creationId xmlns:a16="http://schemas.microsoft.com/office/drawing/2014/main" id="{5325DE44-5C6F-4AED-A38F-4ED886A4FEFA}"/>
              </a:ext>
            </a:extLst>
          </p:cNvPr>
          <p:cNvSpPr/>
          <p:nvPr/>
        </p:nvSpPr>
        <p:spPr>
          <a:xfrm>
            <a:off x="5436096" y="1435081"/>
            <a:ext cx="2915222" cy="338554"/>
          </a:xfrm>
          <a:prstGeom prst="rect">
            <a:avLst/>
          </a:prstGeom>
          <a:solidFill>
            <a:schemeClr val="bg1"/>
          </a:solidFill>
        </p:spPr>
        <p:txBody>
          <a:bodyPr wrap="none">
            <a:spAutoFit/>
          </a:bodyPr>
          <a:lstStyle/>
          <a:p>
            <a:r>
              <a:rPr lang="es-EC" sz="1600" dirty="0">
                <a:latin typeface="Calibri" panose="020F0502020204030204" pitchFamily="34" charset="0"/>
                <a:ea typeface="Calibri" panose="020F0502020204030204" pitchFamily="34" charset="0"/>
                <a:cs typeface="Calibri" panose="020F0502020204030204" pitchFamily="34" charset="0"/>
              </a:rPr>
              <a:t>Manual AdEasy</a:t>
            </a:r>
            <a:r>
              <a:rPr lang="es-EC" sz="1600" baseline="30000" dirty="0">
                <a:latin typeface="Calibri" panose="020F0502020204030204" pitchFamily="34" charset="0"/>
                <a:ea typeface="Calibri" panose="020F0502020204030204" pitchFamily="34" charset="0"/>
                <a:cs typeface="Calibri" panose="020F0502020204030204" pitchFamily="34" charset="0"/>
              </a:rPr>
              <a:t>TM</a:t>
            </a:r>
            <a:r>
              <a:rPr lang="es-EC" sz="1600" dirty="0">
                <a:latin typeface="Calibri" panose="020F0502020204030204" pitchFamily="34" charset="0"/>
                <a:ea typeface="Calibri" panose="020F0502020204030204" pitchFamily="34" charset="0"/>
                <a:cs typeface="Calibri" panose="020F0502020204030204" pitchFamily="34" charset="0"/>
              </a:rPr>
              <a:t> Vector System </a:t>
            </a:r>
            <a:endParaRPr lang="es-EC" sz="16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FAE886C-09BB-46F4-AA79-A8E2A486F0D5}"/>
              </a:ext>
            </a:extLst>
          </p:cNvPr>
          <p:cNvSpPr/>
          <p:nvPr/>
        </p:nvSpPr>
        <p:spPr>
          <a:xfrm>
            <a:off x="6804248" y="4221088"/>
            <a:ext cx="919138" cy="36002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200" dirty="0"/>
              <a:t>2.5 Kb</a:t>
            </a:r>
          </a:p>
        </p:txBody>
      </p:sp>
      <p:sp>
        <p:nvSpPr>
          <p:cNvPr id="10" name="Rectangle 9">
            <a:extLst>
              <a:ext uri="{FF2B5EF4-FFF2-40B4-BE49-F238E27FC236}">
                <a16:creationId xmlns:a16="http://schemas.microsoft.com/office/drawing/2014/main" id="{DBD2B5AD-FD6C-421A-8A72-E75DBD435955}"/>
              </a:ext>
            </a:extLst>
          </p:cNvPr>
          <p:cNvSpPr/>
          <p:nvPr/>
        </p:nvSpPr>
        <p:spPr>
          <a:xfrm>
            <a:off x="6152592" y="3822688"/>
            <a:ext cx="360040"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angle 10">
            <a:extLst>
              <a:ext uri="{FF2B5EF4-FFF2-40B4-BE49-F238E27FC236}">
                <a16:creationId xmlns:a16="http://schemas.microsoft.com/office/drawing/2014/main" id="{0A63A09A-D9CC-4EF8-9E0F-949A9F1324B6}"/>
              </a:ext>
            </a:extLst>
          </p:cNvPr>
          <p:cNvSpPr/>
          <p:nvPr/>
        </p:nvSpPr>
        <p:spPr>
          <a:xfrm>
            <a:off x="6300192" y="1826582"/>
            <a:ext cx="1491114" cy="646331"/>
          </a:xfrm>
          <a:prstGeom prst="rect">
            <a:avLst/>
          </a:prstGeom>
        </p:spPr>
        <p:txBody>
          <a:bodyPr wrap="none">
            <a:spAutoFit/>
          </a:bodyPr>
          <a:lstStyle/>
          <a:p>
            <a:pPr algn="ctr"/>
            <a:r>
              <a:rPr lang="es-EC" i="1" dirty="0">
                <a:latin typeface="Calibri" panose="020F0502020204030204" pitchFamily="34" charset="0"/>
                <a:ea typeface="Calibri" panose="020F0502020204030204" pitchFamily="34" charset="0"/>
                <a:cs typeface="Times New Roman" panose="02020603050405020304" pitchFamily="18" charset="0"/>
              </a:rPr>
              <a:t>35 kb </a:t>
            </a:r>
          </a:p>
          <a:p>
            <a:pPr algn="ctr"/>
            <a:r>
              <a:rPr lang="es-EC" i="1" dirty="0">
                <a:latin typeface="Calibri" panose="020F0502020204030204" pitchFamily="34" charset="0"/>
                <a:ea typeface="Calibri" panose="020F0502020204030204" pitchFamily="34" charset="0"/>
                <a:cs typeface="Times New Roman" panose="02020603050405020304" pitchFamily="18" charset="0"/>
              </a:rPr>
              <a:t>3,5 kb ó 4,5kb</a:t>
            </a:r>
            <a:endParaRPr lang="es-EC" i="1" dirty="0"/>
          </a:p>
        </p:txBody>
      </p:sp>
    </p:spTree>
    <p:extLst>
      <p:ext uri="{BB962C8B-B14F-4D97-AF65-F5344CB8AC3E}">
        <p14:creationId xmlns:p14="http://schemas.microsoft.com/office/powerpoint/2010/main" val="4276578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250272-F203-4CCC-B8DB-34F2D995F1CE}"/>
              </a:ext>
            </a:extLst>
          </p:cNvPr>
          <p:cNvSpPr/>
          <p:nvPr/>
        </p:nvSpPr>
        <p:spPr>
          <a:xfrm>
            <a:off x="1398476" y="3640741"/>
            <a:ext cx="1196161"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400" b="1" dirty="0">
                <a:latin typeface="Calibri" panose="020F0502020204030204" pitchFamily="34" charset="0"/>
                <a:ea typeface="Calibri" panose="020F0502020204030204" pitchFamily="34" charset="0"/>
                <a:cs typeface="Calibri" panose="020F0502020204030204" pitchFamily="34" charset="0"/>
              </a:rPr>
              <a:t>602,25 ng/µL </a:t>
            </a:r>
            <a:endParaRPr lang="es-EC" sz="1400" b="1" dirty="0">
              <a:latin typeface="Calibri" panose="020F0502020204030204" pitchFamily="34" charset="0"/>
              <a:cs typeface="Calibri" panose="020F0502020204030204" pitchFamily="34" charset="0"/>
            </a:endParaRPr>
          </a:p>
        </p:txBody>
      </p:sp>
      <p:sp>
        <p:nvSpPr>
          <p:cNvPr id="17" name="1 Título">
            <a:extLst>
              <a:ext uri="{FF2B5EF4-FFF2-40B4-BE49-F238E27FC236}">
                <a16:creationId xmlns:a16="http://schemas.microsoft.com/office/drawing/2014/main" id="{BF0103DD-028B-450B-981F-37777C48B789}"/>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7F4DE25-B2B0-4B60-AB96-3C4A24B93C2A}"/>
              </a:ext>
            </a:extLst>
          </p:cNvPr>
          <p:cNvSpPr/>
          <p:nvPr/>
        </p:nvSpPr>
        <p:spPr>
          <a:xfrm>
            <a:off x="3639933" y="4209714"/>
            <a:ext cx="2907976" cy="369332"/>
          </a:xfrm>
          <a:prstGeom prst="rect">
            <a:avLst/>
          </a:prstGeom>
        </p:spPr>
        <p:txBody>
          <a:bodyPr wrap="none">
            <a:spAutoFit/>
          </a:bodyPr>
          <a:lstStyle/>
          <a:p>
            <a:pPr lvl="0"/>
            <a:r>
              <a:rPr lang="es-EC" b="1" dirty="0">
                <a:solidFill>
                  <a:schemeClr val="bg2">
                    <a:lumMod val="75000"/>
                  </a:schemeClr>
                </a:solidFill>
                <a:latin typeface="Calibri" panose="020F0502020204030204" pitchFamily="34" charset="0"/>
                <a:cs typeface="Calibri" panose="020F0502020204030204" pitchFamily="34" charset="0"/>
              </a:rPr>
              <a:t>Transferencia y propagación </a:t>
            </a:r>
          </a:p>
        </p:txBody>
      </p:sp>
      <p:sp>
        <p:nvSpPr>
          <p:cNvPr id="26" name="Rectangle 25">
            <a:extLst>
              <a:ext uri="{FF2B5EF4-FFF2-40B4-BE49-F238E27FC236}">
                <a16:creationId xmlns:a16="http://schemas.microsoft.com/office/drawing/2014/main" id="{2C934181-B913-434B-A7A0-50DE2CE954F6}"/>
              </a:ext>
            </a:extLst>
          </p:cNvPr>
          <p:cNvSpPr/>
          <p:nvPr/>
        </p:nvSpPr>
        <p:spPr>
          <a:xfrm>
            <a:off x="251520" y="692696"/>
            <a:ext cx="7992888" cy="584775"/>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3.   Generación de plásmidos recombinantes pAdEasy FSHb y pAdEasy FSHb-ST6 por recombinación homóloga</a:t>
            </a:r>
            <a:endParaRPr lang="es-EC"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7" name="Picture 26">
            <a:extLst>
              <a:ext uri="{FF2B5EF4-FFF2-40B4-BE49-F238E27FC236}">
                <a16:creationId xmlns:a16="http://schemas.microsoft.com/office/drawing/2014/main" id="{F199A665-3818-4300-A239-8ED802D9766F}"/>
              </a:ext>
            </a:extLst>
          </p:cNvPr>
          <p:cNvPicPr>
            <a:picLocks noChangeAspect="1"/>
          </p:cNvPicPr>
          <p:nvPr/>
        </p:nvPicPr>
        <p:blipFill>
          <a:blip r:embed="rId2"/>
          <a:stretch>
            <a:fillRect/>
          </a:stretch>
        </p:blipFill>
        <p:spPr>
          <a:xfrm>
            <a:off x="251520" y="1641572"/>
            <a:ext cx="3180150" cy="2849315"/>
          </a:xfrm>
          <a:prstGeom prst="rect">
            <a:avLst/>
          </a:prstGeom>
        </p:spPr>
      </p:pic>
      <p:graphicFrame>
        <p:nvGraphicFramePr>
          <p:cNvPr id="28" name="Diagram 27">
            <a:extLst>
              <a:ext uri="{FF2B5EF4-FFF2-40B4-BE49-F238E27FC236}">
                <a16:creationId xmlns:a16="http://schemas.microsoft.com/office/drawing/2014/main" id="{4F7957BE-3D52-4039-AE74-CA62459E3D37}"/>
              </a:ext>
            </a:extLst>
          </p:cNvPr>
          <p:cNvGraphicFramePr/>
          <p:nvPr>
            <p:extLst>
              <p:ext uri="{D42A27DB-BD31-4B8C-83A1-F6EECF244321}">
                <p14:modId xmlns:p14="http://schemas.microsoft.com/office/powerpoint/2010/main" val="519683745"/>
              </p:ext>
            </p:extLst>
          </p:nvPr>
        </p:nvGraphicFramePr>
        <p:xfrm>
          <a:off x="2688992" y="1774247"/>
          <a:ext cx="4401328" cy="2083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Rectangle 28">
            <a:extLst>
              <a:ext uri="{FF2B5EF4-FFF2-40B4-BE49-F238E27FC236}">
                <a16:creationId xmlns:a16="http://schemas.microsoft.com/office/drawing/2014/main" id="{A207E66C-867F-4380-AB47-C2E5E683B25D}"/>
              </a:ext>
            </a:extLst>
          </p:cNvPr>
          <p:cNvSpPr/>
          <p:nvPr/>
        </p:nvSpPr>
        <p:spPr>
          <a:xfrm>
            <a:off x="6756173" y="2629609"/>
            <a:ext cx="1056187"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400" dirty="0">
                <a:latin typeface="Calibri" panose="020F0502020204030204" pitchFamily="34" charset="0"/>
                <a:ea typeface="Times New Roman" panose="02020603050405020304" pitchFamily="18" charset="0"/>
                <a:cs typeface="Calibri" panose="020F0502020204030204" pitchFamily="34" charset="0"/>
              </a:rPr>
              <a:t>Paso crítico </a:t>
            </a:r>
            <a:endParaRPr lang="es-EC" sz="1400" dirty="0">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0DE39605-AA78-432D-98E3-EC19A61FA000}"/>
              </a:ext>
            </a:extLst>
          </p:cNvPr>
          <p:cNvSpPr/>
          <p:nvPr/>
        </p:nvSpPr>
        <p:spPr>
          <a:xfrm>
            <a:off x="6545483" y="3087229"/>
            <a:ext cx="1811714"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400" dirty="0">
                <a:latin typeface="Calibri" panose="020F0502020204030204" pitchFamily="34" charset="0"/>
                <a:ea typeface="Times New Roman" panose="02020603050405020304" pitchFamily="18" charset="0"/>
                <a:cs typeface="Calibri" panose="020F0502020204030204" pitchFamily="34" charset="0"/>
              </a:rPr>
              <a:t>Menor tiempo posible</a:t>
            </a:r>
            <a:endParaRPr lang="es-EC" sz="1400" dirty="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58C593A1-1980-412D-A7AF-236BCA10B012}"/>
              </a:ext>
            </a:extLst>
          </p:cNvPr>
          <p:cNvSpPr/>
          <p:nvPr/>
        </p:nvSpPr>
        <p:spPr>
          <a:xfrm>
            <a:off x="638998" y="1340768"/>
            <a:ext cx="2657587" cy="369332"/>
          </a:xfrm>
          <a:prstGeom prst="rect">
            <a:avLst/>
          </a:prstGeom>
        </p:spPr>
        <p:txBody>
          <a:bodyPr wrap="none">
            <a:spAutoFit/>
          </a:bodyPr>
          <a:lstStyle/>
          <a:p>
            <a:r>
              <a:rPr lang="es-EC" b="1" dirty="0">
                <a:solidFill>
                  <a:schemeClr val="bg2">
                    <a:lumMod val="75000"/>
                  </a:schemeClr>
                </a:solidFill>
                <a:latin typeface="Calibri" panose="020F0502020204030204" pitchFamily="34" charset="0"/>
                <a:ea typeface="Times New Roman" panose="02020603050405020304" pitchFamily="18" charset="0"/>
                <a:cs typeface="Calibri" panose="020F0502020204030204" pitchFamily="34" charset="0"/>
              </a:rPr>
              <a:t>Recombinación homóloga</a:t>
            </a:r>
            <a:endParaRPr lang="es-EC" b="1" dirty="0">
              <a:solidFill>
                <a:schemeClr val="bg2">
                  <a:lumMod val="75000"/>
                </a:schemeClr>
              </a:solidFill>
            </a:endParaRPr>
          </a:p>
        </p:txBody>
      </p:sp>
      <p:pic>
        <p:nvPicPr>
          <p:cNvPr id="41" name="Picture 40">
            <a:extLst>
              <a:ext uri="{FF2B5EF4-FFF2-40B4-BE49-F238E27FC236}">
                <a16:creationId xmlns:a16="http://schemas.microsoft.com/office/drawing/2014/main" id="{68EC61B5-92D9-4BF2-AFBE-7983A6811A50}"/>
              </a:ext>
            </a:extLst>
          </p:cNvPr>
          <p:cNvPicPr>
            <a:picLocks noChangeAspect="1"/>
          </p:cNvPicPr>
          <p:nvPr/>
        </p:nvPicPr>
        <p:blipFill>
          <a:blip r:embed="rId8">
            <a:duotone>
              <a:schemeClr val="accent6">
                <a:shade val="45000"/>
                <a:satMod val="135000"/>
              </a:schemeClr>
              <a:prstClr val="white"/>
            </a:duotone>
          </a:blip>
          <a:stretch>
            <a:fillRect/>
          </a:stretch>
        </p:blipFill>
        <p:spPr>
          <a:xfrm>
            <a:off x="2688992" y="5020145"/>
            <a:ext cx="1728192" cy="929135"/>
          </a:xfrm>
          <a:prstGeom prst="rect">
            <a:avLst/>
          </a:prstGeom>
        </p:spPr>
      </p:pic>
      <p:sp>
        <p:nvSpPr>
          <p:cNvPr id="42" name="Arrow: Right 41">
            <a:extLst>
              <a:ext uri="{FF2B5EF4-FFF2-40B4-BE49-F238E27FC236}">
                <a16:creationId xmlns:a16="http://schemas.microsoft.com/office/drawing/2014/main" id="{07C6E2C7-F61E-43CB-B7C7-2493DEA6D829}"/>
              </a:ext>
            </a:extLst>
          </p:cNvPr>
          <p:cNvSpPr/>
          <p:nvPr/>
        </p:nvSpPr>
        <p:spPr>
          <a:xfrm>
            <a:off x="4633208" y="5347956"/>
            <a:ext cx="576064"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43" name="Picture 42">
            <a:extLst>
              <a:ext uri="{FF2B5EF4-FFF2-40B4-BE49-F238E27FC236}">
                <a16:creationId xmlns:a16="http://schemas.microsoft.com/office/drawing/2014/main" id="{637711CA-3706-447D-86E8-CD992C94B23F}"/>
              </a:ext>
            </a:extLst>
          </p:cNvPr>
          <p:cNvPicPr>
            <a:picLocks noChangeAspect="1"/>
          </p:cNvPicPr>
          <p:nvPr/>
        </p:nvPicPr>
        <p:blipFill>
          <a:blip r:embed="rId8">
            <a:duotone>
              <a:schemeClr val="accent5">
                <a:shade val="45000"/>
                <a:satMod val="135000"/>
              </a:schemeClr>
              <a:prstClr val="white"/>
            </a:duotone>
          </a:blip>
          <a:stretch>
            <a:fillRect/>
          </a:stretch>
        </p:blipFill>
        <p:spPr>
          <a:xfrm>
            <a:off x="5508104" y="4954223"/>
            <a:ext cx="1728192" cy="929135"/>
          </a:xfrm>
          <a:prstGeom prst="rect">
            <a:avLst/>
          </a:prstGeom>
        </p:spPr>
      </p:pic>
      <p:pic>
        <p:nvPicPr>
          <p:cNvPr id="44" name="Picture 43">
            <a:extLst>
              <a:ext uri="{FF2B5EF4-FFF2-40B4-BE49-F238E27FC236}">
                <a16:creationId xmlns:a16="http://schemas.microsoft.com/office/drawing/2014/main" id="{13B918F0-3BF0-47AF-89E4-7DE7E253B0C2}"/>
              </a:ext>
            </a:extLst>
          </p:cNvPr>
          <p:cNvPicPr>
            <a:picLocks noChangeAspect="1"/>
          </p:cNvPicPr>
          <p:nvPr/>
        </p:nvPicPr>
        <p:blipFill>
          <a:blip r:embed="rId9"/>
          <a:stretch>
            <a:fillRect/>
          </a:stretch>
        </p:blipFill>
        <p:spPr>
          <a:xfrm>
            <a:off x="4633208" y="4822414"/>
            <a:ext cx="504056" cy="496180"/>
          </a:xfrm>
          <a:prstGeom prst="rect">
            <a:avLst/>
          </a:prstGeom>
        </p:spPr>
      </p:pic>
      <p:sp>
        <p:nvSpPr>
          <p:cNvPr id="45" name="TextBox 44">
            <a:extLst>
              <a:ext uri="{FF2B5EF4-FFF2-40B4-BE49-F238E27FC236}">
                <a16:creationId xmlns:a16="http://schemas.microsoft.com/office/drawing/2014/main" id="{9FB1F4A7-EC4D-485C-AE54-83335D22F2AE}"/>
              </a:ext>
            </a:extLst>
          </p:cNvPr>
          <p:cNvSpPr txBox="1"/>
          <p:nvPr/>
        </p:nvSpPr>
        <p:spPr>
          <a:xfrm>
            <a:off x="2746160" y="4651191"/>
            <a:ext cx="1440160" cy="338554"/>
          </a:xfrm>
          <a:prstGeom prst="rect">
            <a:avLst/>
          </a:prstGeom>
          <a:solidFill>
            <a:schemeClr val="bg1"/>
          </a:solidFill>
        </p:spPr>
        <p:txBody>
          <a:bodyPr wrap="square" rtlCol="0">
            <a:spAutoFit/>
          </a:bodyPr>
          <a:lstStyle/>
          <a:p>
            <a:r>
              <a:rPr lang="es-EC" sz="1600" b="1" i="1" dirty="0">
                <a:latin typeface="Calibri" panose="020F0502020204030204" pitchFamily="34" charset="0"/>
                <a:cs typeface="Calibri" panose="020F0502020204030204" pitchFamily="34" charset="0"/>
              </a:rPr>
              <a:t>E. coli</a:t>
            </a:r>
            <a:r>
              <a:rPr lang="es-EC" sz="1600" b="1" dirty="0">
                <a:latin typeface="Calibri" panose="020F0502020204030204" pitchFamily="34" charset="0"/>
                <a:cs typeface="Calibri" panose="020F0502020204030204" pitchFamily="34" charset="0"/>
              </a:rPr>
              <a:t> BJ5183</a:t>
            </a:r>
          </a:p>
        </p:txBody>
      </p:sp>
      <p:sp>
        <p:nvSpPr>
          <p:cNvPr id="46" name="TextBox 45">
            <a:extLst>
              <a:ext uri="{FF2B5EF4-FFF2-40B4-BE49-F238E27FC236}">
                <a16:creationId xmlns:a16="http://schemas.microsoft.com/office/drawing/2014/main" id="{91ED66DD-509C-42A1-BD7F-4510BFCFA23F}"/>
              </a:ext>
            </a:extLst>
          </p:cNvPr>
          <p:cNvSpPr txBox="1"/>
          <p:nvPr/>
        </p:nvSpPr>
        <p:spPr>
          <a:xfrm>
            <a:off x="5620208" y="4654632"/>
            <a:ext cx="1440160" cy="338554"/>
          </a:xfrm>
          <a:prstGeom prst="rect">
            <a:avLst/>
          </a:prstGeom>
          <a:noFill/>
        </p:spPr>
        <p:txBody>
          <a:bodyPr wrap="square" rtlCol="0">
            <a:spAutoFit/>
          </a:bodyPr>
          <a:lstStyle/>
          <a:p>
            <a:r>
              <a:rPr lang="es-EC" sz="1600" b="1" i="1" dirty="0">
                <a:latin typeface="Calibri" panose="020F0502020204030204" pitchFamily="34" charset="0"/>
                <a:cs typeface="Calibri" panose="020F0502020204030204" pitchFamily="34" charset="0"/>
              </a:rPr>
              <a:t>E. coli</a:t>
            </a:r>
            <a:r>
              <a:rPr lang="es-EC" sz="1600" b="1" dirty="0">
                <a:latin typeface="Calibri" panose="020F0502020204030204" pitchFamily="34" charset="0"/>
                <a:cs typeface="Calibri" panose="020F0502020204030204" pitchFamily="34" charset="0"/>
              </a:rPr>
              <a:t> DH5</a:t>
            </a:r>
            <a:r>
              <a:rPr lang="el-GR" sz="1600" b="1" dirty="0">
                <a:latin typeface="Calibri" panose="020F0502020204030204" pitchFamily="34" charset="0"/>
                <a:cs typeface="Calibri" panose="020F0502020204030204" pitchFamily="34" charset="0"/>
              </a:rPr>
              <a:t>α</a:t>
            </a:r>
            <a:endParaRPr lang="es-EC" sz="1600" b="1"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32841AD-7772-420F-A352-3EBD0D9B2CF9}"/>
              </a:ext>
            </a:extLst>
          </p:cNvPr>
          <p:cNvSpPr/>
          <p:nvPr/>
        </p:nvSpPr>
        <p:spPr>
          <a:xfrm>
            <a:off x="1016977" y="6427380"/>
            <a:ext cx="5072222" cy="600164"/>
          </a:xfrm>
          <a:prstGeom prst="rect">
            <a:avLst/>
          </a:prstGeom>
        </p:spPr>
        <p:txBody>
          <a:bodyPr wrap="none">
            <a:spAutoFit/>
          </a:bodyPr>
          <a:lstStyle/>
          <a:p>
            <a:r>
              <a:rPr lang="es-EC" sz="1100" dirty="0">
                <a:latin typeface="Calibri" panose="020F0502020204030204" pitchFamily="34" charset="0"/>
                <a:ea typeface="Calibri" panose="020F0502020204030204" pitchFamily="34" charset="0"/>
                <a:cs typeface="Calibri" panose="020F0502020204030204" pitchFamily="34" charset="0"/>
              </a:rPr>
              <a:t>Yang (2009)	 		       Romualdo (2016)   </a:t>
            </a:r>
            <a:r>
              <a:rPr lang="es-EC" sz="1100" i="1" dirty="0">
                <a:latin typeface="Calibri" panose="020F0502020204030204" pitchFamily="34" charset="0"/>
                <a:ea typeface="Calibri" panose="020F0502020204030204" pitchFamily="34" charset="0"/>
                <a:cs typeface="Calibri" panose="020F0502020204030204" pitchFamily="34" charset="0"/>
              </a:rPr>
              <a:t>E. coli</a:t>
            </a:r>
            <a:r>
              <a:rPr lang="es-EC" sz="1100" dirty="0">
                <a:latin typeface="Calibri" panose="020F0502020204030204" pitchFamily="34" charset="0"/>
                <a:ea typeface="Calibri" panose="020F0502020204030204" pitchFamily="34" charset="0"/>
                <a:cs typeface="Calibri" panose="020F0502020204030204" pitchFamily="34" charset="0"/>
              </a:rPr>
              <a:t> TOP 10 </a:t>
            </a:r>
            <a:endParaRPr lang="es-EC" sz="1100" dirty="0">
              <a:latin typeface="Calibri" panose="020F0502020204030204" pitchFamily="34" charset="0"/>
              <a:cs typeface="Calibri" panose="020F0502020204030204" pitchFamily="34" charset="0"/>
            </a:endParaRPr>
          </a:p>
          <a:p>
            <a:r>
              <a:rPr lang="es-EC" sz="1100" dirty="0">
                <a:latin typeface="Calibri" panose="020F0502020204030204" pitchFamily="34" charset="0"/>
                <a:ea typeface="Calibri" panose="020F0502020204030204" pitchFamily="34" charset="0"/>
                <a:cs typeface="Calibri" panose="020F0502020204030204" pitchFamily="34" charset="0"/>
              </a:rPr>
              <a:t> </a:t>
            </a:r>
            <a:endParaRPr lang="es-EC" sz="1100" dirty="0">
              <a:latin typeface="Calibri" panose="020F0502020204030204" pitchFamily="34" charset="0"/>
              <a:cs typeface="Calibri" panose="020F0502020204030204" pitchFamily="34" charset="0"/>
            </a:endParaRPr>
          </a:p>
          <a:p>
            <a:r>
              <a:rPr lang="es-EC" sz="1100" dirty="0">
                <a:latin typeface="Calibri" panose="020F0502020204030204" pitchFamily="34" charset="0"/>
                <a:ea typeface="Calibri" panose="020F0502020204030204" pitchFamily="34" charset="0"/>
                <a:cs typeface="Calibri" panose="020F0502020204030204" pitchFamily="34" charset="0"/>
              </a:rPr>
              <a:t> </a:t>
            </a:r>
            <a:endParaRPr lang="es-EC" sz="11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FBC7271A-02F7-46FD-926B-D142F25EEAD8}"/>
              </a:ext>
            </a:extLst>
          </p:cNvPr>
          <p:cNvPicPr>
            <a:picLocks noChangeAspect="1"/>
          </p:cNvPicPr>
          <p:nvPr/>
        </p:nvPicPr>
        <p:blipFill>
          <a:blip r:embed="rId10"/>
          <a:stretch>
            <a:fillRect/>
          </a:stretch>
        </p:blipFill>
        <p:spPr>
          <a:xfrm>
            <a:off x="6660232" y="1331247"/>
            <a:ext cx="1338885" cy="1187970"/>
          </a:xfrm>
          <a:prstGeom prst="rect">
            <a:avLst/>
          </a:prstGeom>
        </p:spPr>
      </p:pic>
    </p:spTree>
    <p:extLst>
      <p:ext uri="{BB962C8B-B14F-4D97-AF65-F5344CB8AC3E}">
        <p14:creationId xmlns:p14="http://schemas.microsoft.com/office/powerpoint/2010/main" val="2740789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C9F300-25B6-41C6-BBC4-C9244B107B22}"/>
              </a:ext>
            </a:extLst>
          </p:cNvPr>
          <p:cNvGrpSpPr/>
          <p:nvPr/>
        </p:nvGrpSpPr>
        <p:grpSpPr>
          <a:xfrm>
            <a:off x="1382937" y="614724"/>
            <a:ext cx="6624735" cy="4097408"/>
            <a:chOff x="971600" y="699744"/>
            <a:chExt cx="7215041" cy="4423996"/>
          </a:xfrm>
        </p:grpSpPr>
        <p:pic>
          <p:nvPicPr>
            <p:cNvPr id="4" name="Picture 3">
              <a:extLst>
                <a:ext uri="{FF2B5EF4-FFF2-40B4-BE49-F238E27FC236}">
                  <a16:creationId xmlns:a16="http://schemas.microsoft.com/office/drawing/2014/main" id="{CCAF4EB7-DCF7-485D-BB45-5D4154893293}"/>
                </a:ext>
              </a:extLst>
            </p:cNvPr>
            <p:cNvPicPr>
              <a:picLocks noChangeAspect="1"/>
            </p:cNvPicPr>
            <p:nvPr/>
          </p:nvPicPr>
          <p:blipFill>
            <a:blip r:embed="rId3"/>
            <a:stretch>
              <a:fillRect/>
            </a:stretch>
          </p:blipFill>
          <p:spPr>
            <a:xfrm>
              <a:off x="971600" y="1203800"/>
              <a:ext cx="3125049" cy="3840885"/>
            </a:xfrm>
            <a:prstGeom prst="rect">
              <a:avLst/>
            </a:prstGeom>
          </p:spPr>
        </p:pic>
        <p:pic>
          <p:nvPicPr>
            <p:cNvPr id="5" name="Picture 4">
              <a:extLst>
                <a:ext uri="{FF2B5EF4-FFF2-40B4-BE49-F238E27FC236}">
                  <a16:creationId xmlns:a16="http://schemas.microsoft.com/office/drawing/2014/main" id="{9D375AA2-95BF-4D58-AAF7-A3F05FE7DC78}"/>
                </a:ext>
              </a:extLst>
            </p:cNvPr>
            <p:cNvPicPr>
              <a:picLocks noChangeAspect="1"/>
            </p:cNvPicPr>
            <p:nvPr/>
          </p:nvPicPr>
          <p:blipFill>
            <a:blip r:embed="rId4"/>
            <a:stretch>
              <a:fillRect/>
            </a:stretch>
          </p:blipFill>
          <p:spPr>
            <a:xfrm>
              <a:off x="5004048" y="1124744"/>
              <a:ext cx="3182593" cy="3998996"/>
            </a:xfrm>
            <a:prstGeom prst="rect">
              <a:avLst/>
            </a:prstGeom>
          </p:spPr>
        </p:pic>
        <p:sp>
          <p:nvSpPr>
            <p:cNvPr id="6" name="Rectangle 5">
              <a:extLst>
                <a:ext uri="{FF2B5EF4-FFF2-40B4-BE49-F238E27FC236}">
                  <a16:creationId xmlns:a16="http://schemas.microsoft.com/office/drawing/2014/main" id="{9FFA98AA-3F8D-45E3-AA02-676945C6B91A}"/>
                </a:ext>
              </a:extLst>
            </p:cNvPr>
            <p:cNvSpPr/>
            <p:nvPr/>
          </p:nvSpPr>
          <p:spPr>
            <a:xfrm>
              <a:off x="1979711" y="699744"/>
              <a:ext cx="1524025" cy="365539"/>
            </a:xfrm>
            <a:prstGeom prst="rect">
              <a:avLst/>
            </a:prstGeom>
            <a:ln>
              <a:solidFill>
                <a:schemeClr val="bg2"/>
              </a:solidFill>
            </a:ln>
          </p:spPr>
          <p:txBody>
            <a:bodyPr wrap="square">
              <a:spAutoFit/>
            </a:bodyPr>
            <a:lstStyle/>
            <a:p>
              <a:r>
                <a:rPr lang="es-EC" sz="1600" b="1" dirty="0">
                  <a:latin typeface="Calibri" panose="020F0502020204030204" pitchFamily="34" charset="0"/>
                  <a:ea typeface="Calibri" panose="020F0502020204030204" pitchFamily="34" charset="0"/>
                  <a:cs typeface="Times New Roman" panose="02020603050405020304" pitchFamily="18" charset="0"/>
                </a:rPr>
                <a:t>pAdEasy FSHb</a:t>
              </a:r>
              <a:endParaRPr lang="es-EC" sz="1600" b="1" dirty="0"/>
            </a:p>
          </p:txBody>
        </p:sp>
        <p:sp>
          <p:nvSpPr>
            <p:cNvPr id="7" name="Rectangle 6">
              <a:extLst>
                <a:ext uri="{FF2B5EF4-FFF2-40B4-BE49-F238E27FC236}">
                  <a16:creationId xmlns:a16="http://schemas.microsoft.com/office/drawing/2014/main" id="{A3D05410-27EA-4EC5-96F5-B5F9D6D6CEF5}"/>
                </a:ext>
              </a:extLst>
            </p:cNvPr>
            <p:cNvSpPr/>
            <p:nvPr/>
          </p:nvSpPr>
          <p:spPr>
            <a:xfrm>
              <a:off x="5667863" y="730874"/>
              <a:ext cx="1913940" cy="365539"/>
            </a:xfrm>
            <a:prstGeom prst="rect">
              <a:avLst/>
            </a:prstGeom>
            <a:ln>
              <a:solidFill>
                <a:schemeClr val="bg2"/>
              </a:solidFill>
            </a:ln>
          </p:spPr>
          <p:txBody>
            <a:bodyPr wrap="square">
              <a:spAutoFit/>
            </a:bodyPr>
            <a:lstStyle/>
            <a:p>
              <a:r>
                <a:rPr lang="es-EC" sz="1600" b="1" dirty="0">
                  <a:latin typeface="Calibri" panose="020F0502020204030204" pitchFamily="34" charset="0"/>
                  <a:ea typeface="Calibri" panose="020F0502020204030204" pitchFamily="34" charset="0"/>
                  <a:cs typeface="Times New Roman" panose="02020603050405020304" pitchFamily="18" charset="0"/>
                </a:rPr>
                <a:t>pAdEasy FSHb</a:t>
              </a:r>
              <a:r>
                <a:rPr lang="en-US" sz="1600" b="1" dirty="0">
                  <a:latin typeface="Calibri" panose="020F0502020204030204" pitchFamily="34" charset="0"/>
                  <a:ea typeface="Calibri" panose="020F0502020204030204" pitchFamily="34" charset="0"/>
                  <a:cs typeface="Times New Roman" panose="02020603050405020304" pitchFamily="18" charset="0"/>
                </a:rPr>
                <a:t>-ST6</a:t>
              </a:r>
              <a:endParaRPr lang="es-EC" sz="1600" b="1" dirty="0"/>
            </a:p>
          </p:txBody>
        </p:sp>
      </p:grpSp>
      <p:sp>
        <p:nvSpPr>
          <p:cNvPr id="8" name="Rectangle 7">
            <a:extLst>
              <a:ext uri="{FF2B5EF4-FFF2-40B4-BE49-F238E27FC236}">
                <a16:creationId xmlns:a16="http://schemas.microsoft.com/office/drawing/2014/main" id="{29DFFF13-12A6-46F5-8777-84D1918A666A}"/>
              </a:ext>
            </a:extLst>
          </p:cNvPr>
          <p:cNvSpPr/>
          <p:nvPr/>
        </p:nvSpPr>
        <p:spPr>
          <a:xfrm>
            <a:off x="2843808" y="5157192"/>
            <a:ext cx="2629951" cy="369332"/>
          </a:xfrm>
          <a:prstGeom prst="rect">
            <a:avLst/>
          </a:prstGeom>
          <a:ln>
            <a:noFill/>
          </a:ln>
        </p:spPr>
        <p:txBody>
          <a:bodyPr wrap="none">
            <a:spAutoFit/>
          </a:bodyPr>
          <a:lstStyle/>
          <a:p>
            <a:r>
              <a:rPr lang="es-EC"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Deficientes de replicación</a:t>
            </a:r>
            <a:endParaRPr lang="es-EC" b="1" dirty="0">
              <a:solidFill>
                <a:schemeClr val="accent4">
                  <a:lumMod val="50000"/>
                </a:schemeClr>
              </a:solidFill>
            </a:endParaRPr>
          </a:p>
        </p:txBody>
      </p:sp>
      <p:sp>
        <p:nvSpPr>
          <p:cNvPr id="9" name="Rectangle 8">
            <a:extLst>
              <a:ext uri="{FF2B5EF4-FFF2-40B4-BE49-F238E27FC236}">
                <a16:creationId xmlns:a16="http://schemas.microsoft.com/office/drawing/2014/main" id="{D4C4B52A-562A-46BB-8F39-6363CB2DEEEB}"/>
              </a:ext>
            </a:extLst>
          </p:cNvPr>
          <p:cNvSpPr/>
          <p:nvPr/>
        </p:nvSpPr>
        <p:spPr>
          <a:xfrm>
            <a:off x="2027076" y="5157191"/>
            <a:ext cx="633507" cy="369332"/>
          </a:xfrm>
          <a:prstGeom prst="rect">
            <a:avLst/>
          </a:prstGeom>
        </p:spPr>
        <p:txBody>
          <a:bodyPr wrap="none">
            <a:spAutoFit/>
          </a:bodyPr>
          <a:lstStyle/>
          <a:p>
            <a:r>
              <a:rPr lang="es-EC" b="1" dirty="0">
                <a:solidFill>
                  <a:srgbClr val="222222"/>
                </a:solidFill>
                <a:latin typeface="arial" panose="020B0604020202020204" pitchFamily="34" charset="0"/>
              </a:rPr>
              <a:t>ΔE1</a:t>
            </a:r>
            <a:endParaRPr lang="es-EC" b="1" dirty="0"/>
          </a:p>
        </p:txBody>
      </p:sp>
      <p:sp>
        <p:nvSpPr>
          <p:cNvPr id="10" name="Arrow: Right 9">
            <a:extLst>
              <a:ext uri="{FF2B5EF4-FFF2-40B4-BE49-F238E27FC236}">
                <a16:creationId xmlns:a16="http://schemas.microsoft.com/office/drawing/2014/main" id="{0AF7D63C-62C9-47F5-94ED-B6E8106A3863}"/>
              </a:ext>
            </a:extLst>
          </p:cNvPr>
          <p:cNvSpPr/>
          <p:nvPr/>
        </p:nvSpPr>
        <p:spPr>
          <a:xfrm>
            <a:off x="6290491" y="5223283"/>
            <a:ext cx="411336"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11" name="Picture 10">
            <a:extLst>
              <a:ext uri="{FF2B5EF4-FFF2-40B4-BE49-F238E27FC236}">
                <a16:creationId xmlns:a16="http://schemas.microsoft.com/office/drawing/2014/main" id="{7EE8A93E-8CB5-4928-A655-17FB971ECD59}"/>
              </a:ext>
            </a:extLst>
          </p:cNvPr>
          <p:cNvPicPr>
            <a:picLocks noChangeAspect="1"/>
          </p:cNvPicPr>
          <p:nvPr/>
        </p:nvPicPr>
        <p:blipFill>
          <a:blip r:embed="rId5"/>
          <a:stretch>
            <a:fillRect/>
          </a:stretch>
        </p:blipFill>
        <p:spPr>
          <a:xfrm>
            <a:off x="7279647" y="4441896"/>
            <a:ext cx="1612327" cy="1430591"/>
          </a:xfrm>
          <a:prstGeom prst="rect">
            <a:avLst/>
          </a:prstGeom>
        </p:spPr>
      </p:pic>
    </p:spTree>
    <p:extLst>
      <p:ext uri="{BB962C8B-B14F-4D97-AF65-F5344CB8AC3E}">
        <p14:creationId xmlns:p14="http://schemas.microsoft.com/office/powerpoint/2010/main" val="299449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8E5BA6-DBEB-4DC0-B6DF-666F1DD1AD11}"/>
              </a:ext>
            </a:extLst>
          </p:cNvPr>
          <p:cNvSpPr/>
          <p:nvPr/>
        </p:nvSpPr>
        <p:spPr>
          <a:xfrm>
            <a:off x="251520" y="692696"/>
            <a:ext cx="8640960"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4.   Transfección de plásmidos recombinantes deficientes de replicación</a:t>
            </a:r>
            <a:endParaRPr lang="es-EC" sz="1600" b="1"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99BFECC-F0DB-4B43-A9FF-A88BE2E76B0B}"/>
              </a:ext>
            </a:extLst>
          </p:cNvPr>
          <p:cNvPicPr/>
          <p:nvPr/>
        </p:nvPicPr>
        <p:blipFill>
          <a:blip r:embed="rId3"/>
          <a:stretch>
            <a:fillRect/>
          </a:stretch>
        </p:blipFill>
        <p:spPr>
          <a:xfrm>
            <a:off x="611560" y="3358680"/>
            <a:ext cx="5971540" cy="2535555"/>
          </a:xfrm>
          <a:prstGeom prst="rect">
            <a:avLst/>
          </a:prstGeom>
        </p:spPr>
      </p:pic>
      <p:sp>
        <p:nvSpPr>
          <p:cNvPr id="12" name="1 Título">
            <a:extLst>
              <a:ext uri="{FF2B5EF4-FFF2-40B4-BE49-F238E27FC236}">
                <a16:creationId xmlns:a16="http://schemas.microsoft.com/office/drawing/2014/main" id="{5103A316-7D52-4F39-9C6A-7BA8BC4A21DB}"/>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2790A52-925C-4318-B869-069FB1904B29}"/>
              </a:ext>
            </a:extLst>
          </p:cNvPr>
          <p:cNvPicPr>
            <a:picLocks noChangeAspect="1"/>
          </p:cNvPicPr>
          <p:nvPr/>
        </p:nvPicPr>
        <p:blipFill rotWithShape="1">
          <a:blip r:embed="rId4"/>
          <a:srcRect t="-1" b="1673"/>
          <a:stretch/>
        </p:blipFill>
        <p:spPr>
          <a:xfrm>
            <a:off x="1331640" y="1161681"/>
            <a:ext cx="4395788" cy="1765425"/>
          </a:xfrm>
          <a:prstGeom prst="rect">
            <a:avLst/>
          </a:prstGeom>
          <a:ln>
            <a:solidFill>
              <a:schemeClr val="tx1"/>
            </a:solidFill>
          </a:ln>
        </p:spPr>
      </p:pic>
      <p:sp>
        <p:nvSpPr>
          <p:cNvPr id="14" name="Rectangle 13">
            <a:extLst>
              <a:ext uri="{FF2B5EF4-FFF2-40B4-BE49-F238E27FC236}">
                <a16:creationId xmlns:a16="http://schemas.microsoft.com/office/drawing/2014/main" id="{0DB80B04-249B-4072-B075-1DED8CFCC64E}"/>
              </a:ext>
            </a:extLst>
          </p:cNvPr>
          <p:cNvSpPr/>
          <p:nvPr/>
        </p:nvSpPr>
        <p:spPr>
          <a:xfrm>
            <a:off x="1725122" y="3261411"/>
            <a:ext cx="545342" cy="338554"/>
          </a:xfrm>
          <a:prstGeom prst="rect">
            <a:avLst/>
          </a:prstGeom>
        </p:spPr>
        <p:txBody>
          <a:bodyPr wrap="none">
            <a:spAutoFit/>
          </a:bodyPr>
          <a:lstStyle/>
          <a:p>
            <a:r>
              <a:rPr lang="es-EC" sz="16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24 h</a:t>
            </a:r>
            <a:endParaRPr lang="es-EC" sz="1600" b="1" dirty="0"/>
          </a:p>
        </p:txBody>
      </p:sp>
      <p:sp>
        <p:nvSpPr>
          <p:cNvPr id="15" name="Rectangle 14">
            <a:extLst>
              <a:ext uri="{FF2B5EF4-FFF2-40B4-BE49-F238E27FC236}">
                <a16:creationId xmlns:a16="http://schemas.microsoft.com/office/drawing/2014/main" id="{76834CEA-5C59-4EC2-A047-8AACEE7CF696}"/>
              </a:ext>
            </a:extLst>
          </p:cNvPr>
          <p:cNvSpPr/>
          <p:nvPr/>
        </p:nvSpPr>
        <p:spPr>
          <a:xfrm>
            <a:off x="4572000" y="3182935"/>
            <a:ext cx="1066590" cy="338554"/>
          </a:xfrm>
          <a:prstGeom prst="rect">
            <a:avLst/>
          </a:prstGeom>
        </p:spPr>
        <p:txBody>
          <a:bodyPr wrap="square">
            <a:spAutoFit/>
          </a:bodyPr>
          <a:lstStyle/>
          <a:p>
            <a:r>
              <a:rPr lang="es-EC" sz="16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10</a:t>
            </a:r>
            <a:r>
              <a:rPr lang="en-US" sz="16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-14 d</a:t>
            </a:r>
            <a:endParaRPr lang="es-EC" sz="1600" b="1" dirty="0"/>
          </a:p>
        </p:txBody>
      </p:sp>
      <p:sp>
        <p:nvSpPr>
          <p:cNvPr id="4" name="Rectangle 3">
            <a:extLst>
              <a:ext uri="{FF2B5EF4-FFF2-40B4-BE49-F238E27FC236}">
                <a16:creationId xmlns:a16="http://schemas.microsoft.com/office/drawing/2014/main" id="{AED125E0-ABB9-4EEC-8762-4BEC8E4F56A0}"/>
              </a:ext>
            </a:extLst>
          </p:cNvPr>
          <p:cNvSpPr/>
          <p:nvPr/>
        </p:nvSpPr>
        <p:spPr>
          <a:xfrm>
            <a:off x="755576" y="6359921"/>
            <a:ext cx="2251450" cy="307777"/>
          </a:xfrm>
          <a:prstGeom prst="rect">
            <a:avLst/>
          </a:prstGeom>
        </p:spPr>
        <p:txBody>
          <a:bodyPr wrap="none">
            <a:spAutoFit/>
          </a:bodyPr>
          <a:lstStyle/>
          <a:p>
            <a:r>
              <a:rPr lang="es-EC" sz="1400" dirty="0" err="1">
                <a:latin typeface="Calibri" panose="020F0502020204030204" pitchFamily="34" charset="0"/>
                <a:ea typeface="Calibri" panose="020F0502020204030204" pitchFamily="34" charset="0"/>
                <a:cs typeface="Calibri" panose="020F0502020204030204" pitchFamily="34" charset="0"/>
              </a:rPr>
              <a:t>Luo</a:t>
            </a:r>
            <a:r>
              <a:rPr lang="es-EC" sz="1400" dirty="0">
                <a:latin typeface="Calibri" panose="020F0502020204030204" pitchFamily="34" charset="0"/>
                <a:ea typeface="Calibri" panose="020F0502020204030204" pitchFamily="34" charset="0"/>
                <a:cs typeface="Calibri" panose="020F0502020204030204" pitchFamily="34" charset="0"/>
              </a:rPr>
              <a:t> y colaboradores (2007) </a:t>
            </a:r>
            <a:endParaRPr lang="es-EC" sz="1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6CDEB3E-2056-453C-A68A-D6D47D08F358}"/>
              </a:ext>
            </a:extLst>
          </p:cNvPr>
          <p:cNvSpPr txBox="1"/>
          <p:nvPr/>
        </p:nvSpPr>
        <p:spPr>
          <a:xfrm>
            <a:off x="1580164" y="1778622"/>
            <a:ext cx="1008112" cy="276999"/>
          </a:xfrm>
          <a:prstGeom prst="rect">
            <a:avLst/>
          </a:prstGeom>
          <a:noFill/>
        </p:spPr>
        <p:txBody>
          <a:bodyPr wrap="square" rtlCol="0">
            <a:spAutoFit/>
          </a:bodyPr>
          <a:lstStyle/>
          <a:p>
            <a:r>
              <a:rPr lang="es-EC" sz="1200" b="1" dirty="0">
                <a:latin typeface="Calibri" panose="020F0502020204030204" pitchFamily="34" charset="0"/>
                <a:cs typeface="Calibri" panose="020F0502020204030204" pitchFamily="34" charset="0"/>
              </a:rPr>
              <a:t>HEK 293 A</a:t>
            </a:r>
          </a:p>
        </p:txBody>
      </p:sp>
      <p:sp>
        <p:nvSpPr>
          <p:cNvPr id="2" name="Rectangle 1">
            <a:extLst>
              <a:ext uri="{FF2B5EF4-FFF2-40B4-BE49-F238E27FC236}">
                <a16:creationId xmlns:a16="http://schemas.microsoft.com/office/drawing/2014/main" id="{2D83823E-3D87-4837-BB52-01C57C4E56D1}"/>
              </a:ext>
            </a:extLst>
          </p:cNvPr>
          <p:cNvSpPr/>
          <p:nvPr/>
        </p:nvSpPr>
        <p:spPr>
          <a:xfrm>
            <a:off x="6372200" y="1200527"/>
            <a:ext cx="633507" cy="369332"/>
          </a:xfrm>
          <a:prstGeom prst="rect">
            <a:avLst/>
          </a:prstGeom>
        </p:spPr>
        <p:txBody>
          <a:bodyPr wrap="none">
            <a:spAutoFit/>
          </a:bodyPr>
          <a:lstStyle/>
          <a:p>
            <a:r>
              <a:rPr lang="es-EC" b="1" dirty="0">
                <a:solidFill>
                  <a:srgbClr val="222222"/>
                </a:solidFill>
                <a:latin typeface="arial" panose="020B0604020202020204" pitchFamily="34" charset="0"/>
              </a:rPr>
              <a:t>ΔE1</a:t>
            </a:r>
            <a:endParaRPr lang="es-EC" b="1" dirty="0"/>
          </a:p>
        </p:txBody>
      </p:sp>
      <p:pic>
        <p:nvPicPr>
          <p:cNvPr id="16" name="Picture 15">
            <a:extLst>
              <a:ext uri="{FF2B5EF4-FFF2-40B4-BE49-F238E27FC236}">
                <a16:creationId xmlns:a16="http://schemas.microsoft.com/office/drawing/2014/main" id="{C50F3420-4ADC-492A-81BC-E0561CEF2D00}"/>
              </a:ext>
            </a:extLst>
          </p:cNvPr>
          <p:cNvPicPr>
            <a:picLocks noChangeAspect="1"/>
          </p:cNvPicPr>
          <p:nvPr/>
        </p:nvPicPr>
        <p:blipFill>
          <a:blip r:embed="rId5"/>
          <a:stretch>
            <a:fillRect/>
          </a:stretch>
        </p:blipFill>
        <p:spPr>
          <a:xfrm>
            <a:off x="6840990" y="2537442"/>
            <a:ext cx="1851129" cy="1642476"/>
          </a:xfrm>
          <a:prstGeom prst="rect">
            <a:avLst/>
          </a:prstGeom>
        </p:spPr>
      </p:pic>
      <p:sp>
        <p:nvSpPr>
          <p:cNvPr id="3" name="Rectangle 2">
            <a:extLst>
              <a:ext uri="{FF2B5EF4-FFF2-40B4-BE49-F238E27FC236}">
                <a16:creationId xmlns:a16="http://schemas.microsoft.com/office/drawing/2014/main" id="{DB519FCA-C270-4913-BED9-6C4F890BBD7E}"/>
              </a:ext>
            </a:extLst>
          </p:cNvPr>
          <p:cNvSpPr/>
          <p:nvPr/>
        </p:nvSpPr>
        <p:spPr>
          <a:xfrm>
            <a:off x="6747190" y="4287903"/>
            <a:ext cx="2396810" cy="338554"/>
          </a:xfrm>
          <a:prstGeom prst="rect">
            <a:avLst/>
          </a:prstGeom>
        </p:spPr>
        <p:txBody>
          <a:bodyPr wrap="none">
            <a:spAutoFit/>
          </a:bodyPr>
          <a:lstStyle/>
          <a:p>
            <a:r>
              <a:rPr lang="es-EC" sz="1600" dirty="0"/>
              <a:t>integrado en el genoma </a:t>
            </a:r>
          </a:p>
        </p:txBody>
      </p:sp>
      <p:sp>
        <p:nvSpPr>
          <p:cNvPr id="6" name="Rectangle 5">
            <a:extLst>
              <a:ext uri="{FF2B5EF4-FFF2-40B4-BE49-F238E27FC236}">
                <a16:creationId xmlns:a16="http://schemas.microsoft.com/office/drawing/2014/main" id="{874C3A6F-B0B2-4214-93BB-0D3F7950C659}"/>
              </a:ext>
            </a:extLst>
          </p:cNvPr>
          <p:cNvSpPr/>
          <p:nvPr/>
        </p:nvSpPr>
        <p:spPr>
          <a:xfrm>
            <a:off x="7452320" y="4821674"/>
            <a:ext cx="1184940" cy="369332"/>
          </a:xfrm>
          <a:prstGeom prst="rect">
            <a:avLst/>
          </a:prstGeom>
        </p:spPr>
        <p:txBody>
          <a:bodyPr wrap="none">
            <a:spAutoFit/>
          </a:bodyPr>
          <a:lstStyle/>
          <a:p>
            <a:r>
              <a:rPr lang="es-EC" dirty="0"/>
              <a:t>expresión</a:t>
            </a:r>
          </a:p>
        </p:txBody>
      </p:sp>
    </p:spTree>
    <p:extLst>
      <p:ext uri="{BB962C8B-B14F-4D97-AF65-F5344CB8AC3E}">
        <p14:creationId xmlns:p14="http://schemas.microsoft.com/office/powerpoint/2010/main" val="4214691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F0C9B-D4E1-4018-A4BB-3F5E78BD5048}"/>
              </a:ext>
            </a:extLst>
          </p:cNvPr>
          <p:cNvPicPr>
            <a:picLocks noChangeAspect="1"/>
          </p:cNvPicPr>
          <p:nvPr/>
        </p:nvPicPr>
        <p:blipFill>
          <a:blip r:embed="rId2">
            <a:duotone>
              <a:schemeClr val="accent2">
                <a:shade val="45000"/>
                <a:satMod val="135000"/>
              </a:schemeClr>
              <a:prstClr val="white"/>
            </a:duotone>
          </a:blip>
          <a:stretch>
            <a:fillRect/>
          </a:stretch>
        </p:blipFill>
        <p:spPr>
          <a:xfrm rot="20028280">
            <a:off x="691900" y="987211"/>
            <a:ext cx="890674" cy="897473"/>
          </a:xfrm>
          <a:prstGeom prst="rect">
            <a:avLst/>
          </a:prstGeom>
        </p:spPr>
      </p:pic>
      <p:pic>
        <p:nvPicPr>
          <p:cNvPr id="6" name="Picture 5">
            <a:extLst>
              <a:ext uri="{FF2B5EF4-FFF2-40B4-BE49-F238E27FC236}">
                <a16:creationId xmlns:a16="http://schemas.microsoft.com/office/drawing/2014/main" id="{C439A82B-5FAD-45AB-A0F4-5847FDC9C3E2}"/>
              </a:ext>
            </a:extLst>
          </p:cNvPr>
          <p:cNvPicPr>
            <a:picLocks noChangeAspect="1"/>
          </p:cNvPicPr>
          <p:nvPr/>
        </p:nvPicPr>
        <p:blipFill>
          <a:blip r:embed="rId2">
            <a:duotone>
              <a:schemeClr val="accent5">
                <a:shade val="45000"/>
                <a:satMod val="135000"/>
              </a:schemeClr>
              <a:prstClr val="white"/>
            </a:duotone>
          </a:blip>
          <a:stretch>
            <a:fillRect/>
          </a:stretch>
        </p:blipFill>
        <p:spPr>
          <a:xfrm rot="20028280">
            <a:off x="1772021" y="1275243"/>
            <a:ext cx="890674" cy="897473"/>
          </a:xfrm>
          <a:prstGeom prst="rect">
            <a:avLst/>
          </a:prstGeom>
        </p:spPr>
      </p:pic>
      <p:sp>
        <p:nvSpPr>
          <p:cNvPr id="7" name="Rectangle 6">
            <a:extLst>
              <a:ext uri="{FF2B5EF4-FFF2-40B4-BE49-F238E27FC236}">
                <a16:creationId xmlns:a16="http://schemas.microsoft.com/office/drawing/2014/main" id="{A776DAC1-A63C-4F3D-92E0-040470329C27}"/>
              </a:ext>
            </a:extLst>
          </p:cNvPr>
          <p:cNvSpPr/>
          <p:nvPr/>
        </p:nvSpPr>
        <p:spPr>
          <a:xfrm>
            <a:off x="467544" y="662575"/>
            <a:ext cx="5760640" cy="307777"/>
          </a:xfrm>
          <a:prstGeom prst="rect">
            <a:avLst/>
          </a:prstGeom>
        </p:spPr>
        <p:txBody>
          <a:bodyPr wrap="square">
            <a:spAutoFit/>
          </a:bodyPr>
          <a:lstStyle/>
          <a:p>
            <a:r>
              <a:rPr lang="es-EC" sz="1400" b="1" dirty="0">
                <a:latin typeface="Calibri" panose="020F0502020204030204" pitchFamily="34" charset="0"/>
                <a:cs typeface="Calibri" panose="020F0502020204030204" pitchFamily="34" charset="0"/>
              </a:rPr>
              <a:t>ADENOVIRUS RECOMBINANTES</a:t>
            </a:r>
          </a:p>
        </p:txBody>
      </p:sp>
      <p:sp>
        <p:nvSpPr>
          <p:cNvPr id="8" name="Rectangle 7">
            <a:extLst>
              <a:ext uri="{FF2B5EF4-FFF2-40B4-BE49-F238E27FC236}">
                <a16:creationId xmlns:a16="http://schemas.microsoft.com/office/drawing/2014/main" id="{3F93C98C-61E4-4977-A052-66C2B21C9A6F}"/>
              </a:ext>
            </a:extLst>
          </p:cNvPr>
          <p:cNvSpPr/>
          <p:nvPr/>
        </p:nvSpPr>
        <p:spPr>
          <a:xfrm>
            <a:off x="4067944" y="1508535"/>
            <a:ext cx="3661621" cy="3385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s-EC" sz="1600" dirty="0">
                <a:latin typeface="Calibri" panose="020F0502020204030204" pitchFamily="34" charset="0"/>
                <a:ea typeface="Calibri" panose="020F0502020204030204" pitchFamily="34" charset="0"/>
                <a:cs typeface="Calibri" panose="020F0502020204030204" pitchFamily="34" charset="0"/>
              </a:rPr>
              <a:t>Herramienta versátil para la </a:t>
            </a:r>
            <a:r>
              <a:rPr lang="es-EC" sz="1600" dirty="0">
                <a:latin typeface="Calibri" panose="020F0502020204030204" pitchFamily="34" charset="0"/>
                <a:cs typeface="Calibri" panose="020F0502020204030204" pitchFamily="34" charset="0"/>
              </a:rPr>
              <a:t>transducción</a:t>
            </a:r>
          </a:p>
        </p:txBody>
      </p:sp>
      <p:graphicFrame>
        <p:nvGraphicFramePr>
          <p:cNvPr id="10" name="Diagram 9">
            <a:extLst>
              <a:ext uri="{FF2B5EF4-FFF2-40B4-BE49-F238E27FC236}">
                <a16:creationId xmlns:a16="http://schemas.microsoft.com/office/drawing/2014/main" id="{0F8C5D2D-FC4D-4868-8C13-0CD482E3AED3}"/>
              </a:ext>
            </a:extLst>
          </p:cNvPr>
          <p:cNvGraphicFramePr/>
          <p:nvPr>
            <p:extLst>
              <p:ext uri="{D42A27DB-BD31-4B8C-83A1-F6EECF244321}">
                <p14:modId xmlns:p14="http://schemas.microsoft.com/office/powerpoint/2010/main" val="10352576"/>
              </p:ext>
            </p:extLst>
          </p:nvPr>
        </p:nvGraphicFramePr>
        <p:xfrm>
          <a:off x="755576" y="2628025"/>
          <a:ext cx="7632848" cy="975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AF960443-50BF-4342-A0C0-76D064DA6EE3}"/>
              </a:ext>
            </a:extLst>
          </p:cNvPr>
          <p:cNvSpPr/>
          <p:nvPr/>
        </p:nvSpPr>
        <p:spPr>
          <a:xfrm>
            <a:off x="731458" y="2339993"/>
            <a:ext cx="2311851" cy="307777"/>
          </a:xfrm>
          <a:prstGeom prst="rect">
            <a:avLst/>
          </a:prstGeom>
        </p:spPr>
        <p:txBody>
          <a:bodyPr wrap="none">
            <a:spAutoFit/>
          </a:bodyPr>
          <a:lstStyle/>
          <a:p>
            <a:pPr lvl="0"/>
            <a:r>
              <a:rPr lang="es-EC" sz="1400" b="1" dirty="0">
                <a:solidFill>
                  <a:schemeClr val="bg2">
                    <a:lumMod val="75000"/>
                  </a:schemeClr>
                </a:solidFill>
              </a:rPr>
              <a:t>Expresión de transgenes</a:t>
            </a:r>
          </a:p>
        </p:txBody>
      </p:sp>
      <p:sp>
        <p:nvSpPr>
          <p:cNvPr id="13" name="Rectangle 12">
            <a:extLst>
              <a:ext uri="{FF2B5EF4-FFF2-40B4-BE49-F238E27FC236}">
                <a16:creationId xmlns:a16="http://schemas.microsoft.com/office/drawing/2014/main" id="{1676CD40-02D0-4FA2-B5F7-D0F2D4AB5C84}"/>
              </a:ext>
            </a:extLst>
          </p:cNvPr>
          <p:cNvSpPr/>
          <p:nvPr/>
        </p:nvSpPr>
        <p:spPr>
          <a:xfrm>
            <a:off x="3059832" y="5106881"/>
            <a:ext cx="1799147" cy="307777"/>
          </a:xfrm>
          <a:prstGeom prst="rect">
            <a:avLst/>
          </a:prstGeom>
        </p:spPr>
        <p:txBody>
          <a:bodyPr wrap="none">
            <a:spAutoFit/>
          </a:bodyPr>
          <a:lstStyle/>
          <a:p>
            <a:r>
              <a:rPr lang="es-EC" sz="1400" b="1" dirty="0">
                <a:latin typeface="Calibri" panose="020F0502020204030204" pitchFamily="34" charset="0"/>
                <a:ea typeface="Calibri" panose="020F0502020204030204" pitchFamily="34" charset="0"/>
                <a:cs typeface="Calibri" panose="020F0502020204030204" pitchFamily="34" charset="0"/>
              </a:rPr>
              <a:t>Sistema más eficiente</a:t>
            </a:r>
            <a:endParaRPr lang="es-EC" sz="1400" b="1" dirty="0">
              <a:latin typeface="Calibri" panose="020F0502020204030204" pitchFamily="34" charset="0"/>
              <a:cs typeface="Calibri" panose="020F0502020204030204" pitchFamily="34" charset="0"/>
            </a:endParaRPr>
          </a:p>
        </p:txBody>
      </p:sp>
      <p:sp>
        <p:nvSpPr>
          <p:cNvPr id="14" name="1 Título">
            <a:extLst>
              <a:ext uri="{FF2B5EF4-FFF2-40B4-BE49-F238E27FC236}">
                <a16:creationId xmlns:a16="http://schemas.microsoft.com/office/drawing/2014/main" id="{F2EDE508-FFB5-48BB-888D-723AC692A62F}"/>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40CF337-1FE7-409B-8A38-5C1341C21710}"/>
              </a:ext>
            </a:extLst>
          </p:cNvPr>
          <p:cNvSpPr/>
          <p:nvPr/>
        </p:nvSpPr>
        <p:spPr>
          <a:xfrm>
            <a:off x="6372200" y="3716515"/>
            <a:ext cx="2664295" cy="954107"/>
          </a:xfrm>
          <a:prstGeom prst="rect">
            <a:avLst/>
          </a:prstGeom>
        </p:spPr>
        <p:txBody>
          <a:bodyPr wrap="square">
            <a:spAutoFit/>
          </a:bodyPr>
          <a:lstStyle/>
          <a:p>
            <a:pPr marL="285750" indent="-285750">
              <a:buFont typeface="Arial" panose="020B0604020202020204" pitchFamily="34" charset="0"/>
              <a:buChar char="•"/>
            </a:pPr>
            <a:r>
              <a:rPr lang="es-EC" sz="1400" dirty="0">
                <a:latin typeface="Calibri" panose="020F0502020204030204" pitchFamily="34" charset="0"/>
                <a:ea typeface="Calibri" panose="020F0502020204030204" pitchFamily="34" charset="0"/>
                <a:cs typeface="Calibri" panose="020F0502020204030204" pitchFamily="34" charset="0"/>
              </a:rPr>
              <a:t>AAV (1 x 10</a:t>
            </a:r>
            <a:r>
              <a:rPr lang="es-EC" sz="1400" baseline="30000" dirty="0">
                <a:latin typeface="Calibri" panose="020F0502020204030204" pitchFamily="34" charset="0"/>
                <a:ea typeface="Calibri" panose="020F0502020204030204" pitchFamily="34" charset="0"/>
                <a:cs typeface="Calibri" panose="020F0502020204030204" pitchFamily="34" charset="0"/>
              </a:rPr>
              <a:t>11</a:t>
            </a:r>
            <a:r>
              <a:rPr lang="es-EC" sz="1400" dirty="0">
                <a:latin typeface="Calibri" panose="020F0502020204030204" pitchFamily="34" charset="0"/>
                <a:ea typeface="Calibri" panose="020F0502020204030204" pitchFamily="34" charset="0"/>
                <a:cs typeface="Calibri" panose="020F0502020204030204" pitchFamily="34" charset="0"/>
              </a:rPr>
              <a:t> VP/mL)</a:t>
            </a:r>
          </a:p>
          <a:p>
            <a:pPr marL="285750" indent="-285750">
              <a:buFont typeface="Arial" panose="020B0604020202020204" pitchFamily="34" charset="0"/>
              <a:buChar char="•"/>
            </a:pPr>
            <a:r>
              <a:rPr lang="es-EC" sz="1400" dirty="0" err="1">
                <a:latin typeface="Calibri" panose="020F0502020204030204" pitchFamily="34" charset="0"/>
                <a:ea typeface="Calibri" panose="020F0502020204030204" pitchFamily="34" charset="0"/>
                <a:cs typeface="Calibri" panose="020F0502020204030204" pitchFamily="34" charset="0"/>
              </a:rPr>
              <a:t>Lentivirus</a:t>
            </a:r>
            <a:r>
              <a:rPr lang="es-EC" sz="1400" dirty="0">
                <a:latin typeface="Calibri" panose="020F0502020204030204" pitchFamily="34" charset="0"/>
                <a:ea typeface="Calibri" panose="020F0502020204030204" pitchFamily="34" charset="0"/>
                <a:cs typeface="Calibri" panose="020F0502020204030204" pitchFamily="34" charset="0"/>
              </a:rPr>
              <a:t> (1 </a:t>
            </a:r>
            <a:r>
              <a:rPr lang="es-EC" sz="1400" dirty="0">
                <a:latin typeface="Calibri" panose="020F0502020204030204" pitchFamily="34" charset="0"/>
                <a:cs typeface="Calibri" panose="020F0502020204030204" pitchFamily="34" charset="0"/>
              </a:rPr>
              <a:t>x 10</a:t>
            </a:r>
            <a:r>
              <a:rPr lang="es-EC" sz="1400" baseline="30000" dirty="0">
                <a:latin typeface="Calibri" panose="020F0502020204030204" pitchFamily="34" charset="0"/>
                <a:cs typeface="Calibri" panose="020F0502020204030204" pitchFamily="34" charset="0"/>
              </a:rPr>
              <a:t>9</a:t>
            </a:r>
            <a:r>
              <a:rPr lang="es-EC" sz="1400" dirty="0">
                <a:latin typeface="Calibri" panose="020F0502020204030204" pitchFamily="34" charset="0"/>
                <a:cs typeface="Calibri" panose="020F0502020204030204" pitchFamily="34" charset="0"/>
              </a:rPr>
              <a:t> VP/mL) </a:t>
            </a:r>
          </a:p>
          <a:p>
            <a:pPr marL="285750" indent="-285750">
              <a:buFont typeface="Arial" panose="020B0604020202020204" pitchFamily="34" charset="0"/>
              <a:buChar char="•"/>
            </a:pPr>
            <a:r>
              <a:rPr lang="es-EC" sz="1400" dirty="0">
                <a:latin typeface="Calibri" panose="020F0502020204030204" pitchFamily="34" charset="0"/>
                <a:ea typeface="Calibri" panose="020F0502020204030204" pitchFamily="34" charset="0"/>
                <a:cs typeface="Calibri" panose="020F0502020204030204" pitchFamily="34" charset="0"/>
              </a:rPr>
              <a:t>HSV-1 (1 x 10</a:t>
            </a:r>
            <a:r>
              <a:rPr lang="es-EC" sz="1400" baseline="30000" dirty="0">
                <a:latin typeface="Calibri" panose="020F0502020204030204" pitchFamily="34" charset="0"/>
                <a:ea typeface="Calibri" panose="020F0502020204030204" pitchFamily="34" charset="0"/>
                <a:cs typeface="Calibri" panose="020F0502020204030204" pitchFamily="34" charset="0"/>
              </a:rPr>
              <a:t>9 </a:t>
            </a:r>
            <a:r>
              <a:rPr lang="es-EC" sz="1400" dirty="0">
                <a:latin typeface="Calibri" panose="020F0502020204030204" pitchFamily="34" charset="0"/>
                <a:ea typeface="Calibri" panose="020F0502020204030204" pitchFamily="34" charset="0"/>
                <a:cs typeface="Calibri" panose="020F0502020204030204" pitchFamily="34" charset="0"/>
              </a:rPr>
              <a:t>VP/mL) </a:t>
            </a:r>
          </a:p>
          <a:p>
            <a:pPr marL="285750" indent="-285750">
              <a:buFont typeface="Arial" panose="020B0604020202020204" pitchFamily="34" charset="0"/>
              <a:buChar char="•"/>
            </a:pPr>
            <a:r>
              <a:rPr lang="es-EC" sz="1400" dirty="0">
                <a:latin typeface="Calibri" panose="020F0502020204030204" pitchFamily="34" charset="0"/>
                <a:ea typeface="Calibri" panose="020F0502020204030204" pitchFamily="34" charset="0"/>
                <a:cs typeface="Calibri" panose="020F0502020204030204" pitchFamily="34" charset="0"/>
              </a:rPr>
              <a:t>Baculovirus (2 x 10</a:t>
            </a:r>
            <a:r>
              <a:rPr lang="es-EC" sz="1400" baseline="30000" dirty="0">
                <a:latin typeface="Calibri" panose="020F0502020204030204" pitchFamily="34" charset="0"/>
                <a:ea typeface="Calibri" panose="020F0502020204030204" pitchFamily="34" charset="0"/>
                <a:cs typeface="Calibri" panose="020F0502020204030204" pitchFamily="34" charset="0"/>
              </a:rPr>
              <a:t>8 </a:t>
            </a:r>
            <a:r>
              <a:rPr lang="es-EC" sz="1400" dirty="0">
                <a:latin typeface="Calibri" panose="020F0502020204030204" pitchFamily="34" charset="0"/>
                <a:ea typeface="Calibri" panose="020F0502020204030204" pitchFamily="34" charset="0"/>
                <a:cs typeface="Calibri" panose="020F0502020204030204" pitchFamily="34" charset="0"/>
              </a:rPr>
              <a:t>VP/mL) </a:t>
            </a:r>
            <a:endParaRPr lang="es-EC" sz="1400" dirty="0">
              <a:latin typeface="Calibri" panose="020F0502020204030204" pitchFamily="34" charset="0"/>
              <a:cs typeface="Calibri" panose="020F0502020204030204" pitchFamily="34" charset="0"/>
            </a:endParaRPr>
          </a:p>
        </p:txBody>
      </p:sp>
      <p:pic>
        <p:nvPicPr>
          <p:cNvPr id="16" name="Picture 2" descr="Imagen relacionada">
            <a:extLst>
              <a:ext uri="{FF2B5EF4-FFF2-40B4-BE49-F238E27FC236}">
                <a16:creationId xmlns:a16="http://schemas.microsoft.com/office/drawing/2014/main" id="{3E68BF34-75B1-4363-999F-5DF7630337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3716515"/>
            <a:ext cx="2444772" cy="222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713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02FF91-B087-4159-97FB-4DDC63A08842}"/>
              </a:ext>
            </a:extLst>
          </p:cNvPr>
          <p:cNvSpPr/>
          <p:nvPr/>
        </p:nvSpPr>
        <p:spPr>
          <a:xfrm>
            <a:off x="385192" y="1412776"/>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6" name="Picture 5">
            <a:extLst>
              <a:ext uri="{FF2B5EF4-FFF2-40B4-BE49-F238E27FC236}">
                <a16:creationId xmlns:a16="http://schemas.microsoft.com/office/drawing/2014/main" id="{F751692E-B192-489D-90F5-D41C563CC309}"/>
              </a:ext>
            </a:extLst>
          </p:cNvPr>
          <p:cNvPicPr>
            <a:picLocks noChangeAspect="1"/>
          </p:cNvPicPr>
          <p:nvPr/>
        </p:nvPicPr>
        <p:blipFill>
          <a:blip r:embed="rId2"/>
          <a:stretch>
            <a:fillRect/>
          </a:stretch>
        </p:blipFill>
        <p:spPr>
          <a:xfrm>
            <a:off x="791580" y="2060848"/>
            <a:ext cx="3240360" cy="2875118"/>
          </a:xfrm>
          <a:prstGeom prst="rect">
            <a:avLst/>
          </a:prstGeom>
        </p:spPr>
      </p:pic>
      <p:sp>
        <p:nvSpPr>
          <p:cNvPr id="7" name="Rectangle: Rounded Corners 6">
            <a:extLst>
              <a:ext uri="{FF2B5EF4-FFF2-40B4-BE49-F238E27FC236}">
                <a16:creationId xmlns:a16="http://schemas.microsoft.com/office/drawing/2014/main" id="{C6CF6910-58D2-4EC7-95F9-BF30598331B9}"/>
              </a:ext>
            </a:extLst>
          </p:cNvPr>
          <p:cNvSpPr/>
          <p:nvPr/>
        </p:nvSpPr>
        <p:spPr>
          <a:xfrm>
            <a:off x="4788024" y="1376772"/>
            <a:ext cx="4114800" cy="41044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9" name="Picture 2" descr="Resultado de imagen para cabra dibujo">
            <a:extLst>
              <a:ext uri="{FF2B5EF4-FFF2-40B4-BE49-F238E27FC236}">
                <a16:creationId xmlns:a16="http://schemas.microsoft.com/office/drawing/2014/main" id="{840928CD-164C-48B0-8AA6-EEE44648C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584" y="3498407"/>
            <a:ext cx="1944216" cy="13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271D30A-E106-4369-A16D-13BD69B5878A}"/>
              </a:ext>
            </a:extLst>
          </p:cNvPr>
          <p:cNvSpPr/>
          <p:nvPr/>
        </p:nvSpPr>
        <p:spPr>
          <a:xfrm>
            <a:off x="5867809" y="1628800"/>
            <a:ext cx="2297937"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Variantes recombinantes</a:t>
            </a:r>
            <a:endParaRPr lang="es-EC" sz="1600" b="1" dirty="0">
              <a:solidFill>
                <a:srgbClr val="77943B"/>
              </a:solidFill>
            </a:endParaRPr>
          </a:p>
        </p:txBody>
      </p:sp>
      <p:pic>
        <p:nvPicPr>
          <p:cNvPr id="11" name="Picture 10">
            <a:extLst>
              <a:ext uri="{FF2B5EF4-FFF2-40B4-BE49-F238E27FC236}">
                <a16:creationId xmlns:a16="http://schemas.microsoft.com/office/drawing/2014/main" id="{6CC61795-3021-440C-9B50-21C7D1250C0E}"/>
              </a:ext>
            </a:extLst>
          </p:cNvPr>
          <p:cNvPicPr>
            <a:picLocks noChangeAspect="1"/>
          </p:cNvPicPr>
          <p:nvPr/>
        </p:nvPicPr>
        <p:blipFill rotWithShape="1">
          <a:blip r:embed="rId4"/>
          <a:srcRect l="1503" t="7849"/>
          <a:stretch/>
        </p:blipFill>
        <p:spPr>
          <a:xfrm>
            <a:off x="7020561" y="2349185"/>
            <a:ext cx="1229019" cy="500309"/>
          </a:xfrm>
          <a:prstGeom prst="rect">
            <a:avLst/>
          </a:prstGeom>
        </p:spPr>
      </p:pic>
      <p:pic>
        <p:nvPicPr>
          <p:cNvPr id="12" name="Picture 11">
            <a:extLst>
              <a:ext uri="{FF2B5EF4-FFF2-40B4-BE49-F238E27FC236}">
                <a16:creationId xmlns:a16="http://schemas.microsoft.com/office/drawing/2014/main" id="{D869F231-4D5B-4C8B-B57E-E969D63687C6}"/>
              </a:ext>
            </a:extLst>
          </p:cNvPr>
          <p:cNvPicPr>
            <a:picLocks noChangeAspect="1"/>
          </p:cNvPicPr>
          <p:nvPr/>
        </p:nvPicPr>
        <p:blipFill>
          <a:blip r:embed="rId5"/>
          <a:stretch>
            <a:fillRect/>
          </a:stretch>
        </p:blipFill>
        <p:spPr>
          <a:xfrm>
            <a:off x="5563077" y="2356453"/>
            <a:ext cx="762000" cy="485775"/>
          </a:xfrm>
          <a:prstGeom prst="rect">
            <a:avLst/>
          </a:prstGeom>
        </p:spPr>
      </p:pic>
      <p:sp>
        <p:nvSpPr>
          <p:cNvPr id="13" name="Rectangle 12">
            <a:extLst>
              <a:ext uri="{FF2B5EF4-FFF2-40B4-BE49-F238E27FC236}">
                <a16:creationId xmlns:a16="http://schemas.microsoft.com/office/drawing/2014/main" id="{06F7A35B-C305-4485-9E8B-3F46E296BE38}"/>
              </a:ext>
            </a:extLst>
          </p:cNvPr>
          <p:cNvSpPr/>
          <p:nvPr/>
        </p:nvSpPr>
        <p:spPr>
          <a:xfrm>
            <a:off x="1403648" y="1628800"/>
            <a:ext cx="2473434" cy="338554"/>
          </a:xfrm>
          <a:prstGeom prst="rect">
            <a:avLst/>
          </a:prstGeom>
          <a:ln>
            <a:solidFill>
              <a:schemeClr val="bg2"/>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600" b="1" dirty="0">
                <a:solidFill>
                  <a:srgbClr val="77943B"/>
                </a:solidFill>
                <a:latin typeface="Calibri" panose="020F0502020204030204" pitchFamily="34" charset="0"/>
                <a:ea typeface="Calibri" panose="020F0502020204030204" pitchFamily="34" charset="0"/>
                <a:cs typeface="Calibri" panose="020F0502020204030204" pitchFamily="34" charset="0"/>
              </a:rPr>
              <a:t>Adenovirus recombinantes</a:t>
            </a:r>
            <a:endParaRPr lang="es-EC" sz="1600" b="1" dirty="0">
              <a:solidFill>
                <a:srgbClr val="77943B"/>
              </a:solidFill>
            </a:endParaRPr>
          </a:p>
        </p:txBody>
      </p:sp>
      <p:pic>
        <p:nvPicPr>
          <p:cNvPr id="14" name="Picture 4" descr="Resultado de imagen para cell culture drawing">
            <a:extLst>
              <a:ext uri="{FF2B5EF4-FFF2-40B4-BE49-F238E27FC236}">
                <a16:creationId xmlns:a16="http://schemas.microsoft.com/office/drawing/2014/main" id="{175B614C-7B44-42EE-82EC-1B24C9F4E4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1345" y="3844916"/>
            <a:ext cx="1561890" cy="682769"/>
          </a:xfrm>
          <a:prstGeom prst="rect">
            <a:avLst/>
          </a:prstGeom>
          <a:noFill/>
          <a:extLst>
            <a:ext uri="{909E8E84-426E-40DD-AFC4-6F175D3DCCD1}">
              <a14:hiddenFill xmlns:a14="http://schemas.microsoft.com/office/drawing/2010/main">
                <a:solidFill>
                  <a:srgbClr val="FFFFFF"/>
                </a:solidFill>
              </a14:hiddenFill>
            </a:ext>
          </a:extLst>
        </p:spPr>
      </p:pic>
      <p:sp>
        <p:nvSpPr>
          <p:cNvPr id="15" name="1 Título">
            <a:extLst>
              <a:ext uri="{FF2B5EF4-FFF2-40B4-BE49-F238E27FC236}">
                <a16:creationId xmlns:a16="http://schemas.microsoft.com/office/drawing/2014/main" id="{7DB1A23F-AC4B-43CD-B886-6A911C91C8E3}"/>
              </a:ext>
            </a:extLst>
          </p:cNvPr>
          <p:cNvSpPr txBox="1">
            <a:spLocks/>
          </p:cNvSpPr>
          <p:nvPr/>
        </p:nvSpPr>
        <p:spPr>
          <a:xfrm>
            <a:off x="7092280" y="139306"/>
            <a:ext cx="194421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METODOLOGÍA</a:t>
            </a:r>
            <a:endParaRPr lang="es-EC"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934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199E4F-6855-4F67-B824-061BAF2E9609}"/>
              </a:ext>
            </a:extLst>
          </p:cNvPr>
          <p:cNvSpPr/>
          <p:nvPr/>
        </p:nvSpPr>
        <p:spPr>
          <a:xfrm>
            <a:off x="251520" y="692696"/>
            <a:ext cx="7920880" cy="713016"/>
          </a:xfrm>
          <a:prstGeom prst="rect">
            <a:avLst/>
          </a:prstGeom>
        </p:spPr>
        <p:txBody>
          <a:bodyPr wrap="square">
            <a:spAutoFit/>
          </a:bodyPr>
          <a:lstStyle/>
          <a:p>
            <a:pPr lvl="1" algn="just">
              <a:spcBef>
                <a:spcPts val="1000"/>
              </a:spcBef>
            </a:pPr>
            <a:r>
              <a:rPr lang="es-EC" sz="1600" b="1" dirty="0">
                <a:latin typeface="Calibri" panose="020F0502020204030204" pitchFamily="34" charset="0"/>
                <a:ea typeface="Times New Roman" panose="02020603050405020304" pitchFamily="18" charset="0"/>
                <a:cs typeface="Calibri" panose="020F0502020204030204" pitchFamily="34" charset="0"/>
              </a:rPr>
              <a:t>7</a:t>
            </a:r>
            <a:r>
              <a:rPr lang="es-EC" sz="1600" b="1" dirty="0">
                <a:latin typeface="Calibri" panose="020F0502020204030204" pitchFamily="34" charset="0"/>
                <a:cs typeface="Calibri" panose="020F0502020204030204" pitchFamily="34" charset="0"/>
              </a:rPr>
              <a:t>. Expresión de las variantes de FSH bovina en células SiHa </a:t>
            </a:r>
          </a:p>
          <a:p>
            <a:pPr lvl="1" algn="just">
              <a:spcBef>
                <a:spcPts val="1000"/>
              </a:spcBef>
              <a:spcAft>
                <a:spcPts val="0"/>
              </a:spcAft>
            </a:pPr>
            <a:endParaRPr lang="es-EC" sz="1600" b="1" dirty="0">
              <a:latin typeface="Calibri" panose="020F0502020204030204" pitchFamily="34" charset="0"/>
              <a:cs typeface="Calibri" panose="020F0502020204030204" pitchFamily="34" charset="0"/>
            </a:endParaRPr>
          </a:p>
        </p:txBody>
      </p:sp>
      <p:sp>
        <p:nvSpPr>
          <p:cNvPr id="6" name="1 Título">
            <a:extLst>
              <a:ext uri="{FF2B5EF4-FFF2-40B4-BE49-F238E27FC236}">
                <a16:creationId xmlns:a16="http://schemas.microsoft.com/office/drawing/2014/main" id="{4926B18B-C0F1-4E1B-A8F0-1DDDAC351942}"/>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E8FD191-5692-4879-91C0-A4046C87E118}"/>
              </a:ext>
            </a:extLst>
          </p:cNvPr>
          <p:cNvSpPr/>
          <p:nvPr/>
        </p:nvSpPr>
        <p:spPr>
          <a:xfrm>
            <a:off x="1979712" y="1736939"/>
            <a:ext cx="356188" cy="338554"/>
          </a:xfrm>
          <a:prstGeom prst="rect">
            <a:avLst/>
          </a:prstGeom>
        </p:spPr>
        <p:txBody>
          <a:bodyPr wrap="none">
            <a:spAutoFit/>
          </a:bodyPr>
          <a:lstStyle/>
          <a:p>
            <a:r>
              <a:rPr lang="en-US" sz="1600" b="1" dirty="0">
                <a:solidFill>
                  <a:srgbClr val="1F497D"/>
                </a:solidFill>
                <a:latin typeface="Calibri" panose="020F0502020204030204" pitchFamily="34" charset="0"/>
                <a:cs typeface="Times New Roman" panose="02020603050405020304" pitchFamily="18" charset="0"/>
              </a:rPr>
              <a:t>C-</a:t>
            </a:r>
            <a:endParaRPr lang="es-EC" sz="1600" b="1" dirty="0"/>
          </a:p>
        </p:txBody>
      </p:sp>
      <p:sp>
        <p:nvSpPr>
          <p:cNvPr id="11" name="Rectangle 10">
            <a:extLst>
              <a:ext uri="{FF2B5EF4-FFF2-40B4-BE49-F238E27FC236}">
                <a16:creationId xmlns:a16="http://schemas.microsoft.com/office/drawing/2014/main" id="{A670A36D-38DF-41D2-88D1-CD9D1DA884D3}"/>
              </a:ext>
            </a:extLst>
          </p:cNvPr>
          <p:cNvSpPr/>
          <p:nvPr/>
        </p:nvSpPr>
        <p:spPr>
          <a:xfrm>
            <a:off x="4404936" y="1736939"/>
            <a:ext cx="550151" cy="338554"/>
          </a:xfrm>
          <a:prstGeom prst="rect">
            <a:avLst/>
          </a:prstGeom>
        </p:spPr>
        <p:txBody>
          <a:bodyPr wrap="none">
            <a:spAutoFit/>
          </a:bodyPr>
          <a:lstStyle/>
          <a:p>
            <a:r>
              <a:rPr lang="en-US" sz="1600" b="1" dirty="0">
                <a:solidFill>
                  <a:srgbClr val="1F497D"/>
                </a:solidFill>
                <a:latin typeface="Calibri" panose="020F0502020204030204" pitchFamily="34" charset="0"/>
                <a:cs typeface="Times New Roman" panose="02020603050405020304" pitchFamily="18" charset="0"/>
              </a:rPr>
              <a:t>24 h</a:t>
            </a:r>
            <a:endParaRPr lang="es-EC" sz="1600" b="1" dirty="0"/>
          </a:p>
        </p:txBody>
      </p:sp>
      <p:sp>
        <p:nvSpPr>
          <p:cNvPr id="12" name="Rectangle 11">
            <a:extLst>
              <a:ext uri="{FF2B5EF4-FFF2-40B4-BE49-F238E27FC236}">
                <a16:creationId xmlns:a16="http://schemas.microsoft.com/office/drawing/2014/main" id="{D4527E08-4A33-48E3-A6A1-7F9ED5373FC1}"/>
              </a:ext>
            </a:extLst>
          </p:cNvPr>
          <p:cNvSpPr/>
          <p:nvPr/>
        </p:nvSpPr>
        <p:spPr>
          <a:xfrm>
            <a:off x="6934468" y="1743816"/>
            <a:ext cx="550151" cy="338554"/>
          </a:xfrm>
          <a:prstGeom prst="rect">
            <a:avLst/>
          </a:prstGeom>
        </p:spPr>
        <p:txBody>
          <a:bodyPr wrap="none">
            <a:spAutoFit/>
          </a:bodyPr>
          <a:lstStyle/>
          <a:p>
            <a:r>
              <a:rPr lang="en-US" sz="1600" b="1" dirty="0">
                <a:solidFill>
                  <a:srgbClr val="1F497D"/>
                </a:solidFill>
                <a:latin typeface="Calibri" panose="020F0502020204030204" pitchFamily="34" charset="0"/>
                <a:cs typeface="Times New Roman" panose="02020603050405020304" pitchFamily="18" charset="0"/>
              </a:rPr>
              <a:t>48 h</a:t>
            </a:r>
            <a:endParaRPr lang="es-EC" sz="1600" b="1" dirty="0"/>
          </a:p>
        </p:txBody>
      </p:sp>
      <p:pic>
        <p:nvPicPr>
          <p:cNvPr id="15" name="Picture 14">
            <a:extLst>
              <a:ext uri="{FF2B5EF4-FFF2-40B4-BE49-F238E27FC236}">
                <a16:creationId xmlns:a16="http://schemas.microsoft.com/office/drawing/2014/main" id="{ECC610C5-839D-4637-8BEA-C9C863B34910}"/>
              </a:ext>
            </a:extLst>
          </p:cNvPr>
          <p:cNvPicPr/>
          <p:nvPr/>
        </p:nvPicPr>
        <p:blipFill>
          <a:blip r:embed="rId3"/>
          <a:stretch>
            <a:fillRect/>
          </a:stretch>
        </p:blipFill>
        <p:spPr>
          <a:xfrm>
            <a:off x="899592" y="2132856"/>
            <a:ext cx="7560840" cy="2332949"/>
          </a:xfrm>
          <a:prstGeom prst="rect">
            <a:avLst/>
          </a:prstGeom>
        </p:spPr>
      </p:pic>
      <p:pic>
        <p:nvPicPr>
          <p:cNvPr id="9" name="Picture 8">
            <a:extLst>
              <a:ext uri="{FF2B5EF4-FFF2-40B4-BE49-F238E27FC236}">
                <a16:creationId xmlns:a16="http://schemas.microsoft.com/office/drawing/2014/main" id="{435C584C-1A69-4DB7-8674-8CCBB23D8667}"/>
              </a:ext>
            </a:extLst>
          </p:cNvPr>
          <p:cNvPicPr>
            <a:picLocks noChangeAspect="1"/>
          </p:cNvPicPr>
          <p:nvPr/>
        </p:nvPicPr>
        <p:blipFill rotWithShape="1">
          <a:blip r:embed="rId4"/>
          <a:srcRect l="1503" t="7849"/>
          <a:stretch/>
        </p:blipFill>
        <p:spPr>
          <a:xfrm>
            <a:off x="6708838" y="5177781"/>
            <a:ext cx="1229019" cy="500309"/>
          </a:xfrm>
          <a:prstGeom prst="rect">
            <a:avLst/>
          </a:prstGeom>
        </p:spPr>
      </p:pic>
      <p:pic>
        <p:nvPicPr>
          <p:cNvPr id="14" name="Picture 13">
            <a:extLst>
              <a:ext uri="{FF2B5EF4-FFF2-40B4-BE49-F238E27FC236}">
                <a16:creationId xmlns:a16="http://schemas.microsoft.com/office/drawing/2014/main" id="{DBF41B4F-683A-4877-A4D9-071700272481}"/>
              </a:ext>
            </a:extLst>
          </p:cNvPr>
          <p:cNvPicPr>
            <a:picLocks noChangeAspect="1"/>
          </p:cNvPicPr>
          <p:nvPr/>
        </p:nvPicPr>
        <p:blipFill>
          <a:blip r:embed="rId5"/>
          <a:stretch>
            <a:fillRect/>
          </a:stretch>
        </p:blipFill>
        <p:spPr>
          <a:xfrm>
            <a:off x="6942348" y="4658658"/>
            <a:ext cx="762000" cy="485775"/>
          </a:xfrm>
          <a:prstGeom prst="rect">
            <a:avLst/>
          </a:prstGeom>
        </p:spPr>
      </p:pic>
    </p:spTree>
    <p:extLst>
      <p:ext uri="{BB962C8B-B14F-4D97-AF65-F5344CB8AC3E}">
        <p14:creationId xmlns:p14="http://schemas.microsoft.com/office/powerpoint/2010/main" val="478579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 Título">
            <a:extLst>
              <a:ext uri="{FF2B5EF4-FFF2-40B4-BE49-F238E27FC236}">
                <a16:creationId xmlns:a16="http://schemas.microsoft.com/office/drawing/2014/main" id="{05435C3F-DECE-4191-A14B-07EC74ABF056}"/>
              </a:ext>
            </a:extLst>
          </p:cNvPr>
          <p:cNvSpPr txBox="1">
            <a:spLocks/>
          </p:cNvSpPr>
          <p:nvPr/>
        </p:nvSpPr>
        <p:spPr>
          <a:xfrm>
            <a:off x="6948264" y="188640"/>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F852C7-B4CB-4D35-9DD1-9214B7F58F99}"/>
              </a:ext>
            </a:extLst>
          </p:cNvPr>
          <p:cNvSpPr/>
          <p:nvPr/>
        </p:nvSpPr>
        <p:spPr>
          <a:xfrm>
            <a:off x="339579" y="775848"/>
            <a:ext cx="1971117" cy="369332"/>
          </a:xfrm>
          <a:prstGeom prst="rect">
            <a:avLst/>
          </a:prstGeom>
        </p:spPr>
        <p:txBody>
          <a:bodyPr wrap="none">
            <a:spAutoFit/>
          </a:bodyPr>
          <a:lstStyle/>
          <a:p>
            <a:r>
              <a:rPr lang="es-EC" b="1" dirty="0">
                <a:solidFill>
                  <a:schemeClr val="bg2"/>
                </a:solidFill>
                <a:latin typeface="Calibri" panose="020F0502020204030204" pitchFamily="34" charset="0"/>
                <a:ea typeface="Calibri" panose="020F0502020204030204" pitchFamily="34" charset="0"/>
                <a:cs typeface="Calibri" panose="020F0502020204030204" pitchFamily="34" charset="0"/>
              </a:rPr>
              <a:t>SUPEROVULACIÓN</a:t>
            </a:r>
            <a:endParaRPr lang="es-EC" b="1" dirty="0">
              <a:solidFill>
                <a:schemeClr val="bg2"/>
              </a:solidFill>
              <a:latin typeface="Calibri" panose="020F0502020204030204" pitchFamily="34" charset="0"/>
              <a:cs typeface="Calibri" panose="020F0502020204030204" pitchFamily="34" charset="0"/>
            </a:endParaRPr>
          </a:p>
        </p:txBody>
      </p:sp>
      <p:pic>
        <p:nvPicPr>
          <p:cNvPr id="2050" name="Picture 2" descr="Imagen relacionada">
            <a:extLst>
              <a:ext uri="{FF2B5EF4-FFF2-40B4-BE49-F238E27FC236}">
                <a16:creationId xmlns:a16="http://schemas.microsoft.com/office/drawing/2014/main" id="{C3515D2A-08B9-4921-AF75-11857E53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6" y="1311441"/>
            <a:ext cx="4392489" cy="14248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9A2B9CB-77FD-4CD7-A541-1D4FA64E1EA2}"/>
              </a:ext>
            </a:extLst>
          </p:cNvPr>
          <p:cNvSpPr/>
          <p:nvPr/>
        </p:nvSpPr>
        <p:spPr>
          <a:xfrm>
            <a:off x="2843807" y="775095"/>
            <a:ext cx="3051605"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C" sz="1600" dirty="0">
                <a:latin typeface="Calibri" panose="020F0502020204030204" pitchFamily="34" charset="0"/>
                <a:ea typeface="Times New Roman" panose="02020603050405020304" pitchFamily="18" charset="0"/>
                <a:cs typeface="Calibri" panose="020F0502020204030204" pitchFamily="34" charset="0"/>
              </a:rPr>
              <a:t>Aplicación de hormonas exógenas </a:t>
            </a:r>
            <a:endParaRPr lang="es-EC" sz="1600" dirty="0">
              <a:latin typeface="Calibri" panose="020F0502020204030204" pitchFamily="34" charset="0"/>
              <a:cs typeface="Calibri" panose="020F0502020204030204" pitchFamily="34" charset="0"/>
            </a:endParaRPr>
          </a:p>
        </p:txBody>
      </p:sp>
      <p:graphicFrame>
        <p:nvGraphicFramePr>
          <p:cNvPr id="11" name="Diagram 10">
            <a:extLst>
              <a:ext uri="{FF2B5EF4-FFF2-40B4-BE49-F238E27FC236}">
                <a16:creationId xmlns:a16="http://schemas.microsoft.com/office/drawing/2014/main" id="{76500BA5-9732-481D-98DE-70CA13CE1335}"/>
              </a:ext>
            </a:extLst>
          </p:cNvPr>
          <p:cNvGraphicFramePr/>
          <p:nvPr>
            <p:extLst>
              <p:ext uri="{D42A27DB-BD31-4B8C-83A1-F6EECF244321}">
                <p14:modId xmlns:p14="http://schemas.microsoft.com/office/powerpoint/2010/main" val="1242884731"/>
              </p:ext>
            </p:extLst>
          </p:nvPr>
        </p:nvGraphicFramePr>
        <p:xfrm>
          <a:off x="385192" y="1311441"/>
          <a:ext cx="2471574" cy="1541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Arrow: Right 14">
            <a:extLst>
              <a:ext uri="{FF2B5EF4-FFF2-40B4-BE49-F238E27FC236}">
                <a16:creationId xmlns:a16="http://schemas.microsoft.com/office/drawing/2014/main" id="{F8AC1A5E-51CD-465B-81E1-DECB360753F7}"/>
              </a:ext>
            </a:extLst>
          </p:cNvPr>
          <p:cNvSpPr/>
          <p:nvPr/>
        </p:nvSpPr>
        <p:spPr>
          <a:xfrm>
            <a:off x="2483767" y="944372"/>
            <a:ext cx="72008" cy="674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8" name="Rectangle 27">
            <a:extLst>
              <a:ext uri="{FF2B5EF4-FFF2-40B4-BE49-F238E27FC236}">
                <a16:creationId xmlns:a16="http://schemas.microsoft.com/office/drawing/2014/main" id="{243C112B-6122-4F58-BCDC-3C1B6D5ADA5F}"/>
              </a:ext>
            </a:extLst>
          </p:cNvPr>
          <p:cNvSpPr/>
          <p:nvPr/>
        </p:nvSpPr>
        <p:spPr>
          <a:xfrm>
            <a:off x="385192" y="6348472"/>
            <a:ext cx="4729180" cy="430887"/>
          </a:xfrm>
          <a:prstGeom prst="rect">
            <a:avLst/>
          </a:prstGeom>
        </p:spPr>
        <p:txBody>
          <a:bodyPr wrap="none">
            <a:spAutoFit/>
          </a:bodyPr>
          <a:lstStyle/>
          <a:p>
            <a:r>
              <a:rPr lang="es-EC" sz="1100" dirty="0">
                <a:latin typeface="Calibri" panose="020F0502020204030204" pitchFamily="34" charset="0"/>
                <a:ea typeface="Times New Roman" panose="02020603050405020304" pitchFamily="18" charset="0"/>
                <a:cs typeface="Calibri" panose="020F0502020204030204" pitchFamily="34" charset="0"/>
              </a:rPr>
              <a:t>(M. </a:t>
            </a:r>
            <a:r>
              <a:rPr lang="es-EC" sz="1100" dirty="0" err="1">
                <a:latin typeface="Calibri" panose="020F0502020204030204" pitchFamily="34" charset="0"/>
                <a:ea typeface="Times New Roman" panose="02020603050405020304" pitchFamily="18" charset="0"/>
                <a:cs typeface="Calibri" panose="020F0502020204030204" pitchFamily="34" charset="0"/>
              </a:rPr>
              <a:t>Hesser</a:t>
            </a:r>
            <a:r>
              <a:rPr lang="es-EC" sz="1100" dirty="0">
                <a:latin typeface="Calibri" panose="020F0502020204030204" pitchFamily="34" charset="0"/>
                <a:ea typeface="Times New Roman" panose="02020603050405020304" pitchFamily="18" charset="0"/>
                <a:cs typeface="Calibri" panose="020F0502020204030204" pitchFamily="34" charset="0"/>
              </a:rPr>
              <a:t>, Morris, &amp; Gibbons, 2011) 		</a:t>
            </a:r>
            <a:r>
              <a:rPr lang="es-EC" sz="1100" dirty="0">
                <a:latin typeface="Calibri" panose="020F0502020204030204" pitchFamily="34" charset="0"/>
                <a:ea typeface="Calibri" panose="020F0502020204030204" pitchFamily="34" charset="0"/>
                <a:cs typeface="Calibri" panose="020F0502020204030204" pitchFamily="34" charset="0"/>
              </a:rPr>
              <a:t>(Andino, 2014)</a:t>
            </a:r>
            <a:endParaRPr lang="es-EC" sz="1100" dirty="0">
              <a:latin typeface="Calibri" panose="020F0502020204030204" pitchFamily="34" charset="0"/>
              <a:cs typeface="Calibri" panose="020F0502020204030204" pitchFamily="34" charset="0"/>
            </a:endParaRPr>
          </a:p>
          <a:p>
            <a:endParaRPr lang="es-EC" sz="11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7AE6C37-43EF-4ACC-BAEA-C6C729D48A26}"/>
              </a:ext>
            </a:extLst>
          </p:cNvPr>
          <p:cNvSpPr/>
          <p:nvPr/>
        </p:nvSpPr>
        <p:spPr>
          <a:xfrm>
            <a:off x="143508" y="5709779"/>
            <a:ext cx="6084676"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sz="16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Principio básico de la superovulación: </a:t>
            </a:r>
            <a:r>
              <a:rPr lang="es-EC" sz="1600" dirty="0">
                <a:latin typeface="Calibri" panose="020F0502020204030204" pitchFamily="34" charset="0"/>
                <a:ea typeface="Calibri" panose="020F0502020204030204" pitchFamily="34" charset="0"/>
                <a:cs typeface="Calibri" panose="020F0502020204030204" pitchFamily="34" charset="0"/>
              </a:rPr>
              <a:t>Estimular el desarrollo folicular</a:t>
            </a:r>
            <a:endParaRPr lang="es-EC" sz="1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EE5DFF9-E992-463C-82C3-DF2404A08DE9}"/>
              </a:ext>
            </a:extLst>
          </p:cNvPr>
          <p:cNvPicPr>
            <a:picLocks noChangeAspect="1"/>
          </p:cNvPicPr>
          <p:nvPr/>
        </p:nvPicPr>
        <p:blipFill>
          <a:blip r:embed="rId9"/>
          <a:stretch>
            <a:fillRect/>
          </a:stretch>
        </p:blipFill>
        <p:spPr>
          <a:xfrm>
            <a:off x="678756" y="2919296"/>
            <a:ext cx="7992888" cy="2724123"/>
          </a:xfrm>
          <a:prstGeom prst="rect">
            <a:avLst/>
          </a:prstGeom>
        </p:spPr>
      </p:pic>
    </p:spTree>
    <p:extLst>
      <p:ext uri="{BB962C8B-B14F-4D97-AF65-F5344CB8AC3E}">
        <p14:creationId xmlns:p14="http://schemas.microsoft.com/office/powerpoint/2010/main" val="479604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409F6-C29B-4ED9-A980-D5FC201EF3CC}"/>
              </a:ext>
            </a:extLst>
          </p:cNvPr>
          <p:cNvSpPr/>
          <p:nvPr/>
        </p:nvSpPr>
        <p:spPr>
          <a:xfrm>
            <a:off x="251520" y="692696"/>
            <a:ext cx="7920880" cy="713016"/>
          </a:xfrm>
          <a:prstGeom prst="rect">
            <a:avLst/>
          </a:prstGeom>
        </p:spPr>
        <p:txBody>
          <a:bodyPr wrap="square">
            <a:spAutoFit/>
          </a:bodyPr>
          <a:lstStyle/>
          <a:p>
            <a:pPr lvl="1" algn="just">
              <a:spcBef>
                <a:spcPts val="1000"/>
              </a:spcBef>
            </a:pPr>
            <a:r>
              <a:rPr lang="es-EC" sz="1600" b="1" dirty="0">
                <a:latin typeface="Calibri" panose="020F0502020204030204" pitchFamily="34" charset="0"/>
                <a:ea typeface="Times New Roman" panose="02020603050405020304" pitchFamily="18" charset="0"/>
                <a:cs typeface="Calibri" panose="020F0502020204030204" pitchFamily="34" charset="0"/>
              </a:rPr>
              <a:t>7</a:t>
            </a:r>
            <a:r>
              <a:rPr lang="es-EC" sz="1600" b="1" dirty="0">
                <a:latin typeface="Calibri" panose="020F0502020204030204" pitchFamily="34" charset="0"/>
                <a:cs typeface="Calibri" panose="020F0502020204030204" pitchFamily="34" charset="0"/>
              </a:rPr>
              <a:t>. Expresión de las variantes de FSH bovina en células SiHa </a:t>
            </a:r>
          </a:p>
          <a:p>
            <a:pPr lvl="1" algn="just">
              <a:spcBef>
                <a:spcPts val="1000"/>
              </a:spcBef>
              <a:spcAft>
                <a:spcPts val="0"/>
              </a:spcAft>
            </a:pPr>
            <a:endParaRPr lang="es-EC" sz="16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33F0EDC-50FD-4453-919C-8BD071C46227}"/>
              </a:ext>
            </a:extLst>
          </p:cNvPr>
          <p:cNvPicPr>
            <a:picLocks noChangeAspect="1"/>
          </p:cNvPicPr>
          <p:nvPr/>
        </p:nvPicPr>
        <p:blipFill>
          <a:blip r:embed="rId3"/>
          <a:stretch>
            <a:fillRect/>
          </a:stretch>
        </p:blipFill>
        <p:spPr>
          <a:xfrm>
            <a:off x="1574370" y="1057617"/>
            <a:ext cx="6264696" cy="4808534"/>
          </a:xfrm>
          <a:prstGeom prst="rect">
            <a:avLst/>
          </a:prstGeom>
        </p:spPr>
      </p:pic>
    </p:spTree>
    <p:extLst>
      <p:ext uri="{BB962C8B-B14F-4D97-AF65-F5344CB8AC3E}">
        <p14:creationId xmlns:p14="http://schemas.microsoft.com/office/powerpoint/2010/main" val="301702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26480B-C7DA-4063-A066-6E94CE926CBD}"/>
              </a:ext>
            </a:extLst>
          </p:cNvPr>
          <p:cNvPicPr/>
          <p:nvPr/>
        </p:nvPicPr>
        <p:blipFill rotWithShape="1">
          <a:blip r:embed="rId3"/>
          <a:srcRect l="14039" b="4187"/>
          <a:stretch/>
        </p:blipFill>
        <p:spPr>
          <a:xfrm>
            <a:off x="1475656" y="1304764"/>
            <a:ext cx="5512432" cy="4248472"/>
          </a:xfrm>
          <a:prstGeom prst="rect">
            <a:avLst/>
          </a:prstGeom>
        </p:spPr>
      </p:pic>
      <p:sp>
        <p:nvSpPr>
          <p:cNvPr id="9" name="1 Título">
            <a:extLst>
              <a:ext uri="{FF2B5EF4-FFF2-40B4-BE49-F238E27FC236}">
                <a16:creationId xmlns:a16="http://schemas.microsoft.com/office/drawing/2014/main" id="{5E49A084-2960-4F6D-B8AD-CF8F46AE72EB}"/>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150D544-11E4-46A4-90A0-F9CA0E6E1509}"/>
              </a:ext>
            </a:extLst>
          </p:cNvPr>
          <p:cNvSpPr/>
          <p:nvPr/>
        </p:nvSpPr>
        <p:spPr>
          <a:xfrm>
            <a:off x="539552" y="913146"/>
            <a:ext cx="7344816" cy="307777"/>
          </a:xfrm>
          <a:prstGeom prst="rect">
            <a:avLst/>
          </a:prstGeom>
        </p:spPr>
        <p:txBody>
          <a:bodyPr wrap="square">
            <a:spAutoFit/>
          </a:bodyPr>
          <a:lstStyle/>
          <a:p>
            <a:r>
              <a:rPr lang="es-EC" sz="1400" b="1" dirty="0">
                <a:latin typeface="Calibri" panose="020F0502020204030204" pitchFamily="34" charset="0"/>
                <a:ea typeface="Calibri" panose="020F0502020204030204" pitchFamily="34" charset="0"/>
                <a:cs typeface="Calibri" panose="020F0502020204030204" pitchFamily="34" charset="0"/>
              </a:rPr>
              <a:t>La amplificación del virus y la expresión de proteínas recombinantes </a:t>
            </a:r>
            <a:endParaRPr lang="es-EC" sz="1400" b="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ECE5F74-C949-44A0-AD62-7F1721DA9C08}"/>
              </a:ext>
            </a:extLst>
          </p:cNvPr>
          <p:cNvSpPr/>
          <p:nvPr/>
        </p:nvSpPr>
        <p:spPr>
          <a:xfrm>
            <a:off x="4067944" y="6287539"/>
            <a:ext cx="1141659" cy="246221"/>
          </a:xfrm>
          <a:prstGeom prst="rect">
            <a:avLst/>
          </a:prstGeom>
        </p:spPr>
        <p:txBody>
          <a:bodyPr wrap="none">
            <a:spAutoFit/>
          </a:bodyPr>
          <a:lstStyle/>
          <a:p>
            <a:r>
              <a:rPr lang="es-EC" sz="1000" dirty="0">
                <a:solidFill>
                  <a:srgbClr val="000000"/>
                </a:solidFill>
                <a:latin typeface="Calibri" panose="020F0502020204030204" pitchFamily="34" charset="0"/>
                <a:cs typeface="Calibri" panose="020F0502020204030204" pitchFamily="34" charset="0"/>
              </a:rPr>
              <a:t>Benavente (2018) </a:t>
            </a:r>
            <a:endParaRPr lang="es-EC" sz="10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2BE5820-6992-425C-A608-4610FFD7E7F4}"/>
              </a:ext>
            </a:extLst>
          </p:cNvPr>
          <p:cNvSpPr/>
          <p:nvPr/>
        </p:nvSpPr>
        <p:spPr>
          <a:xfrm>
            <a:off x="556990" y="6398921"/>
            <a:ext cx="2073003" cy="246221"/>
          </a:xfrm>
          <a:prstGeom prst="rect">
            <a:avLst/>
          </a:prstGeom>
        </p:spPr>
        <p:txBody>
          <a:bodyPr wrap="none">
            <a:spAutoFit/>
          </a:bodyPr>
          <a:lstStyle/>
          <a:p>
            <a:r>
              <a:rPr lang="es-EC" sz="1000" dirty="0">
                <a:latin typeface="Calibri" panose="020F0502020204030204" pitchFamily="34" charset="0"/>
                <a:ea typeface="Calibri" panose="020F0502020204030204" pitchFamily="34" charset="0"/>
                <a:cs typeface="Calibri" panose="020F0502020204030204" pitchFamily="34" charset="0"/>
              </a:rPr>
              <a:t>(Sharma, Li, </a:t>
            </a:r>
            <a:r>
              <a:rPr lang="es-EC" sz="1000" dirty="0" err="1">
                <a:latin typeface="Calibri" panose="020F0502020204030204" pitchFamily="34" charset="0"/>
                <a:ea typeface="Calibri" panose="020F0502020204030204" pitchFamily="34" charset="0"/>
                <a:cs typeface="Calibri" panose="020F0502020204030204" pitchFamily="34" charset="0"/>
              </a:rPr>
              <a:t>Bangari</a:t>
            </a:r>
            <a:r>
              <a:rPr lang="es-EC" sz="1000" dirty="0">
                <a:latin typeface="Calibri" panose="020F0502020204030204" pitchFamily="34" charset="0"/>
                <a:ea typeface="Calibri" panose="020F0502020204030204" pitchFamily="34" charset="0"/>
                <a:cs typeface="Calibri" panose="020F0502020204030204" pitchFamily="34" charset="0"/>
              </a:rPr>
              <a:t>, &amp; Mittal, 2009)</a:t>
            </a:r>
            <a:endParaRPr lang="es-EC" sz="10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E83E4A01-BA21-40B9-829E-9A1983C3EC9E}"/>
              </a:ext>
            </a:extLst>
          </p:cNvPr>
          <p:cNvSpPr/>
          <p:nvPr/>
        </p:nvSpPr>
        <p:spPr>
          <a:xfrm>
            <a:off x="3563888" y="6522032"/>
            <a:ext cx="2130711" cy="246221"/>
          </a:xfrm>
          <a:prstGeom prst="rect">
            <a:avLst/>
          </a:prstGeom>
        </p:spPr>
        <p:txBody>
          <a:bodyPr wrap="none">
            <a:spAutoFit/>
          </a:bodyPr>
          <a:lstStyle/>
          <a:p>
            <a:r>
              <a:rPr lang="es-EC" sz="1000" dirty="0">
                <a:solidFill>
                  <a:srgbClr val="000000"/>
                </a:solidFill>
              </a:rPr>
              <a:t>antígeno tumoral humano CA 125 </a:t>
            </a:r>
            <a:endParaRPr lang="es-EC" sz="1000" dirty="0"/>
          </a:p>
        </p:txBody>
      </p:sp>
    </p:spTree>
    <p:extLst>
      <p:ext uri="{BB962C8B-B14F-4D97-AF65-F5344CB8AC3E}">
        <p14:creationId xmlns:p14="http://schemas.microsoft.com/office/powerpoint/2010/main" val="303252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199E4F-6855-4F67-B824-061BAF2E9609}"/>
              </a:ext>
            </a:extLst>
          </p:cNvPr>
          <p:cNvSpPr/>
          <p:nvPr/>
        </p:nvSpPr>
        <p:spPr>
          <a:xfrm>
            <a:off x="251520" y="692696"/>
            <a:ext cx="7920880"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8.   Transducción de glándula mamaria de cabra con adenovirus </a:t>
            </a:r>
            <a:endParaRPr lang="es-EC" sz="1600" b="1" dirty="0">
              <a:latin typeface="Calibri" panose="020F0502020204030204" pitchFamily="34" charset="0"/>
              <a:cs typeface="Calibri" panose="020F0502020204030204" pitchFamily="34" charset="0"/>
            </a:endParaRPr>
          </a:p>
        </p:txBody>
      </p:sp>
      <p:sp>
        <p:nvSpPr>
          <p:cNvPr id="6" name="1 Título">
            <a:extLst>
              <a:ext uri="{FF2B5EF4-FFF2-40B4-BE49-F238E27FC236}">
                <a16:creationId xmlns:a16="http://schemas.microsoft.com/office/drawing/2014/main" id="{4926B18B-C0F1-4E1B-A8F0-1DDDAC351942}"/>
              </a:ext>
            </a:extLst>
          </p:cNvPr>
          <p:cNvSpPr txBox="1">
            <a:spLocks/>
          </p:cNvSpPr>
          <p:nvPr/>
        </p:nvSpPr>
        <p:spPr>
          <a:xfrm>
            <a:off x="6372200" y="153471"/>
            <a:ext cx="2664296" cy="4229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RESULTADOS Y DISCUSIÓN</a:t>
            </a:r>
            <a:endParaRPr lang="es-EC" sz="1800" b="1" i="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19F0BB4-04A0-462E-8C82-AD64AF9D9505}"/>
              </a:ext>
            </a:extLst>
          </p:cNvPr>
          <p:cNvSpPr/>
          <p:nvPr/>
        </p:nvSpPr>
        <p:spPr>
          <a:xfrm>
            <a:off x="909561" y="1910765"/>
            <a:ext cx="978281" cy="338554"/>
          </a:xfrm>
          <a:prstGeom prst="rect">
            <a:avLst/>
          </a:prstGeom>
        </p:spPr>
        <p:txBody>
          <a:bodyPr wrap="none">
            <a:spAutoFit/>
          </a:bodyPr>
          <a:lstStyle/>
          <a:p>
            <a:r>
              <a:rPr lang="es-EC" sz="1600" b="1" dirty="0">
                <a:solidFill>
                  <a:srgbClr val="1F497D"/>
                </a:solidFill>
                <a:latin typeface="Calibri" panose="020F0502020204030204" pitchFamily="34" charset="0"/>
                <a:cs typeface="Times New Roman" panose="02020603050405020304" pitchFamily="18" charset="0"/>
              </a:rPr>
              <a:t>FSHb</a:t>
            </a:r>
            <a:r>
              <a:rPr lang="en-US" sz="1600" b="1" dirty="0">
                <a:solidFill>
                  <a:srgbClr val="1F497D"/>
                </a:solidFill>
                <a:latin typeface="Calibri" panose="020F0502020204030204" pitchFamily="34" charset="0"/>
                <a:cs typeface="Times New Roman" panose="02020603050405020304" pitchFamily="18" charset="0"/>
              </a:rPr>
              <a:t>-ST6</a:t>
            </a:r>
            <a:endParaRPr lang="es-EC" sz="1600" b="1" dirty="0"/>
          </a:p>
        </p:txBody>
      </p:sp>
      <p:sp>
        <p:nvSpPr>
          <p:cNvPr id="11" name="Rectangle 10">
            <a:extLst>
              <a:ext uri="{FF2B5EF4-FFF2-40B4-BE49-F238E27FC236}">
                <a16:creationId xmlns:a16="http://schemas.microsoft.com/office/drawing/2014/main" id="{6ED4BC72-9E61-4DE4-A714-A505544D0C66}"/>
              </a:ext>
            </a:extLst>
          </p:cNvPr>
          <p:cNvSpPr/>
          <p:nvPr/>
        </p:nvSpPr>
        <p:spPr>
          <a:xfrm>
            <a:off x="1091310" y="2699373"/>
            <a:ext cx="614784" cy="338554"/>
          </a:xfrm>
          <a:prstGeom prst="rect">
            <a:avLst/>
          </a:prstGeom>
        </p:spPr>
        <p:txBody>
          <a:bodyPr wrap="none">
            <a:spAutoFit/>
          </a:bodyPr>
          <a:lstStyle/>
          <a:p>
            <a:r>
              <a:rPr lang="es-EC" sz="1600" b="1" dirty="0">
                <a:solidFill>
                  <a:srgbClr val="1F497D"/>
                </a:solidFill>
                <a:latin typeface="Calibri" panose="020F0502020204030204" pitchFamily="34" charset="0"/>
                <a:cs typeface="Times New Roman" panose="02020603050405020304" pitchFamily="18" charset="0"/>
              </a:rPr>
              <a:t>FSHb</a:t>
            </a:r>
            <a:endParaRPr lang="es-EC" sz="1600" b="1" dirty="0"/>
          </a:p>
        </p:txBody>
      </p:sp>
      <p:pic>
        <p:nvPicPr>
          <p:cNvPr id="12" name="Picture 11">
            <a:extLst>
              <a:ext uri="{FF2B5EF4-FFF2-40B4-BE49-F238E27FC236}">
                <a16:creationId xmlns:a16="http://schemas.microsoft.com/office/drawing/2014/main" id="{3E42643C-8ED0-45A4-A15F-2F37CA1E050F}"/>
              </a:ext>
            </a:extLst>
          </p:cNvPr>
          <p:cNvPicPr>
            <a:picLocks noChangeAspect="1"/>
          </p:cNvPicPr>
          <p:nvPr/>
        </p:nvPicPr>
        <p:blipFill>
          <a:blip r:embed="rId3"/>
          <a:stretch>
            <a:fillRect/>
          </a:stretch>
        </p:blipFill>
        <p:spPr>
          <a:xfrm>
            <a:off x="6295020" y="4005064"/>
            <a:ext cx="1818674" cy="1404456"/>
          </a:xfrm>
          <a:prstGeom prst="rect">
            <a:avLst/>
          </a:prstGeom>
          <a:ln>
            <a:noFill/>
          </a:ln>
        </p:spPr>
      </p:pic>
      <p:pic>
        <p:nvPicPr>
          <p:cNvPr id="13" name="Picture 12">
            <a:extLst>
              <a:ext uri="{FF2B5EF4-FFF2-40B4-BE49-F238E27FC236}">
                <a16:creationId xmlns:a16="http://schemas.microsoft.com/office/drawing/2014/main" id="{C4672E17-BD61-470A-AC77-4506730D7568}"/>
              </a:ext>
            </a:extLst>
          </p:cNvPr>
          <p:cNvPicPr/>
          <p:nvPr/>
        </p:nvPicPr>
        <p:blipFill>
          <a:blip r:embed="rId4"/>
          <a:stretch>
            <a:fillRect/>
          </a:stretch>
        </p:blipFill>
        <p:spPr>
          <a:xfrm>
            <a:off x="2098955" y="1331221"/>
            <a:ext cx="6150625" cy="2077511"/>
          </a:xfrm>
          <a:prstGeom prst="rect">
            <a:avLst/>
          </a:prstGeom>
        </p:spPr>
      </p:pic>
      <p:graphicFrame>
        <p:nvGraphicFramePr>
          <p:cNvPr id="14" name="Table 13">
            <a:extLst>
              <a:ext uri="{FF2B5EF4-FFF2-40B4-BE49-F238E27FC236}">
                <a16:creationId xmlns:a16="http://schemas.microsoft.com/office/drawing/2014/main" id="{9DA20024-54C6-4E17-A252-354D0D862368}"/>
              </a:ext>
            </a:extLst>
          </p:cNvPr>
          <p:cNvGraphicFramePr>
            <a:graphicFrameLocks noGrp="1"/>
          </p:cNvGraphicFramePr>
          <p:nvPr>
            <p:extLst>
              <p:ext uri="{D42A27DB-BD31-4B8C-83A1-F6EECF244321}">
                <p14:modId xmlns:p14="http://schemas.microsoft.com/office/powerpoint/2010/main" val="1504036667"/>
              </p:ext>
            </p:extLst>
          </p:nvPr>
        </p:nvGraphicFramePr>
        <p:xfrm>
          <a:off x="529206" y="3843354"/>
          <a:ext cx="4402833" cy="1882261"/>
        </p:xfrm>
        <a:graphic>
          <a:graphicData uri="http://schemas.openxmlformats.org/drawingml/2006/table">
            <a:tbl>
              <a:tblPr firstRow="1" bandRow="1">
                <a:tableStyleId>{5940675A-B579-460E-94D1-54222C63F5DA}</a:tableStyleId>
              </a:tblPr>
              <a:tblGrid>
                <a:gridCol w="1467611">
                  <a:extLst>
                    <a:ext uri="{9D8B030D-6E8A-4147-A177-3AD203B41FA5}">
                      <a16:colId xmlns:a16="http://schemas.microsoft.com/office/drawing/2014/main" val="3715856962"/>
                    </a:ext>
                  </a:extLst>
                </a:gridCol>
                <a:gridCol w="1467611">
                  <a:extLst>
                    <a:ext uri="{9D8B030D-6E8A-4147-A177-3AD203B41FA5}">
                      <a16:colId xmlns:a16="http://schemas.microsoft.com/office/drawing/2014/main" val="41250434"/>
                    </a:ext>
                  </a:extLst>
                </a:gridCol>
                <a:gridCol w="1467611">
                  <a:extLst>
                    <a:ext uri="{9D8B030D-6E8A-4147-A177-3AD203B41FA5}">
                      <a16:colId xmlns:a16="http://schemas.microsoft.com/office/drawing/2014/main" val="1867618994"/>
                    </a:ext>
                  </a:extLst>
                </a:gridCol>
              </a:tblGrid>
              <a:tr h="501284">
                <a:tc>
                  <a:txBody>
                    <a:bodyPr/>
                    <a:lstStyle/>
                    <a:p>
                      <a:r>
                        <a:rPr lang="es-EC" sz="1100" dirty="0"/>
                        <a:t>1x10</a:t>
                      </a:r>
                      <a:r>
                        <a:rPr lang="es-EC" sz="1100" baseline="30000" dirty="0"/>
                        <a:t>9 </a:t>
                      </a:r>
                      <a:r>
                        <a:rPr lang="es-EC" sz="1100" dirty="0"/>
                        <a:t>de VP/ml </a:t>
                      </a:r>
                    </a:p>
                  </a:txBody>
                  <a:tcPr/>
                </a:tc>
                <a:tc>
                  <a:txBody>
                    <a:bodyPr/>
                    <a:lstStyle/>
                    <a:p>
                      <a:r>
                        <a:rPr lang="en-US" sz="1100" dirty="0"/>
                        <a:t>h</a:t>
                      </a:r>
                      <a:r>
                        <a:rPr lang="es-EC" sz="1100" dirty="0"/>
                        <a:t>EPO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t>(Toledo </a:t>
                      </a:r>
                      <a:r>
                        <a:rPr lang="es-EC" sz="1100" i="1" dirty="0"/>
                        <a:t>et al</a:t>
                      </a:r>
                      <a:r>
                        <a:rPr lang="es-EC" sz="1100" dirty="0"/>
                        <a:t>., 2006) </a:t>
                      </a:r>
                    </a:p>
                    <a:p>
                      <a:endParaRPr lang="es-EC" sz="1100" dirty="0"/>
                    </a:p>
                  </a:txBody>
                  <a:tcPr/>
                </a:tc>
                <a:extLst>
                  <a:ext uri="{0D108BD9-81ED-4DB2-BD59-A6C34878D82A}">
                    <a16:rowId xmlns:a16="http://schemas.microsoft.com/office/drawing/2014/main" val="1086805262"/>
                  </a:ext>
                </a:extLst>
              </a:tr>
              <a:tr h="501284">
                <a:tc>
                  <a:txBody>
                    <a:bodyPr/>
                    <a:lstStyle/>
                    <a:p>
                      <a:r>
                        <a:rPr lang="es-EC" sz="1100" dirty="0"/>
                        <a:t>5x10</a:t>
                      </a:r>
                      <a:r>
                        <a:rPr lang="es-EC" sz="1100" baseline="30000" dirty="0"/>
                        <a:t>9 </a:t>
                      </a:r>
                      <a:r>
                        <a:rPr lang="es-EC" sz="1100" dirty="0"/>
                        <a:t>de VP/ml </a:t>
                      </a:r>
                    </a:p>
                  </a:txBody>
                  <a:tcPr/>
                </a:tc>
                <a:tc>
                  <a:txBody>
                    <a:bodyPr/>
                    <a:lstStyle/>
                    <a:p>
                      <a:r>
                        <a:rPr lang="es-EC" sz="1100" dirty="0"/>
                        <a:t>candidato vacunal contra el virus de la fiebre porcina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t>(Toledo </a:t>
                      </a:r>
                      <a:r>
                        <a:rPr lang="es-EC" sz="1100" i="1" dirty="0"/>
                        <a:t>et al</a:t>
                      </a:r>
                      <a:r>
                        <a:rPr lang="es-EC" sz="1100" dirty="0"/>
                        <a:t>., 2008)</a:t>
                      </a:r>
                    </a:p>
                  </a:txBody>
                  <a:tcPr/>
                </a:tc>
                <a:extLst>
                  <a:ext uri="{0D108BD9-81ED-4DB2-BD59-A6C34878D82A}">
                    <a16:rowId xmlns:a16="http://schemas.microsoft.com/office/drawing/2014/main" val="3245265516"/>
                  </a:ext>
                </a:extLst>
              </a:tr>
              <a:tr h="359897">
                <a:tc>
                  <a:txBody>
                    <a:bodyPr/>
                    <a:lstStyle/>
                    <a:p>
                      <a:r>
                        <a:rPr lang="es-EC" sz="1100" dirty="0"/>
                        <a:t>1x10</a:t>
                      </a:r>
                      <a:r>
                        <a:rPr lang="es-EC" sz="1100" baseline="30000" dirty="0"/>
                        <a:t>10 </a:t>
                      </a:r>
                      <a:r>
                        <a:rPr lang="es-EC" sz="1100" dirty="0"/>
                        <a:t>de VP/ml </a:t>
                      </a:r>
                    </a:p>
                  </a:txBody>
                  <a:tcPr/>
                </a:tc>
                <a:tc>
                  <a:txBody>
                    <a:bodyPr/>
                    <a:lstStyle/>
                    <a:p>
                      <a:r>
                        <a:rPr lang="en-US" sz="1100" dirty="0" err="1"/>
                        <a:t>Antitrombina</a:t>
                      </a:r>
                      <a:endParaRPr lang="es-EC"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t>(Yang </a:t>
                      </a:r>
                      <a:r>
                        <a:rPr lang="es-EC" sz="1100" i="1" dirty="0"/>
                        <a:t>et al.,</a:t>
                      </a:r>
                      <a:r>
                        <a:rPr lang="es-EC" sz="1100" dirty="0"/>
                        <a:t>2009) </a:t>
                      </a:r>
                    </a:p>
                    <a:p>
                      <a:endParaRPr lang="es-EC" sz="1100" dirty="0"/>
                    </a:p>
                  </a:txBody>
                  <a:tcPr/>
                </a:tc>
                <a:extLst>
                  <a:ext uri="{0D108BD9-81ED-4DB2-BD59-A6C34878D82A}">
                    <a16:rowId xmlns:a16="http://schemas.microsoft.com/office/drawing/2014/main" val="1981122145"/>
                  </a:ext>
                </a:extLst>
              </a:tr>
              <a:tr h="359897">
                <a:tc>
                  <a:txBody>
                    <a:bodyPr/>
                    <a:lstStyle/>
                    <a:p>
                      <a:r>
                        <a:rPr lang="es-EC" sz="1100" b="1" dirty="0"/>
                        <a:t>2x10</a:t>
                      </a:r>
                      <a:r>
                        <a:rPr lang="es-EC" sz="1100" b="1" baseline="30000" dirty="0"/>
                        <a:t>8</a:t>
                      </a:r>
                      <a:r>
                        <a:rPr lang="es-EC" sz="1100" b="1" dirty="0"/>
                        <a:t> VP/ml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b="1" dirty="0"/>
                        <a:t>FSHb y FSHb-ST6</a:t>
                      </a:r>
                      <a:endParaRPr lang="es-EC" sz="1100" b="1" dirty="0">
                        <a:latin typeface="Calibri" panose="020F0502020204030204" pitchFamily="34" charset="0"/>
                        <a:cs typeface="Calibri" panose="020F0502020204030204" pitchFamily="34" charset="0"/>
                      </a:endParaRPr>
                    </a:p>
                  </a:txBody>
                  <a:tcPr/>
                </a:tc>
                <a:tc>
                  <a:txBody>
                    <a:bodyPr/>
                    <a:lstStyle/>
                    <a:p>
                      <a:endParaRPr lang="es-EC" sz="1100" dirty="0"/>
                    </a:p>
                  </a:txBody>
                  <a:tcPr/>
                </a:tc>
                <a:extLst>
                  <a:ext uri="{0D108BD9-81ED-4DB2-BD59-A6C34878D82A}">
                    <a16:rowId xmlns:a16="http://schemas.microsoft.com/office/drawing/2014/main" val="3994849452"/>
                  </a:ext>
                </a:extLst>
              </a:tr>
            </a:tbl>
          </a:graphicData>
        </a:graphic>
      </p:graphicFrame>
      <p:sp>
        <p:nvSpPr>
          <p:cNvPr id="16" name="Rectangle 15">
            <a:extLst>
              <a:ext uri="{FF2B5EF4-FFF2-40B4-BE49-F238E27FC236}">
                <a16:creationId xmlns:a16="http://schemas.microsoft.com/office/drawing/2014/main" id="{BBCC27F6-84D0-4357-B300-5A8EA39E8493}"/>
              </a:ext>
            </a:extLst>
          </p:cNvPr>
          <p:cNvSpPr/>
          <p:nvPr/>
        </p:nvSpPr>
        <p:spPr>
          <a:xfrm>
            <a:off x="6358334" y="5504653"/>
            <a:ext cx="2081019" cy="253916"/>
          </a:xfrm>
          <a:prstGeom prst="rect">
            <a:avLst/>
          </a:prstGeom>
        </p:spPr>
        <p:txBody>
          <a:bodyPr wrap="none">
            <a:spAutoFit/>
          </a:bodyPr>
          <a:lstStyle/>
          <a:p>
            <a:r>
              <a:rPr lang="es-EC" sz="1050" dirty="0">
                <a:latin typeface="Calibri" panose="020F0502020204030204" pitchFamily="34" charset="0"/>
                <a:ea typeface="Calibri" panose="020F0502020204030204" pitchFamily="34" charset="0"/>
                <a:cs typeface="Calibri" panose="020F0502020204030204" pitchFamily="34" charset="0"/>
              </a:rPr>
              <a:t>(</a:t>
            </a:r>
            <a:r>
              <a:rPr lang="es-EC" sz="1050" dirty="0" err="1">
                <a:latin typeface="Calibri" panose="020F0502020204030204" pitchFamily="34" charset="0"/>
                <a:ea typeface="Calibri" panose="020F0502020204030204" pitchFamily="34" charset="0"/>
                <a:cs typeface="Calibri" panose="020F0502020204030204" pitchFamily="34" charset="0"/>
              </a:rPr>
              <a:t>Pasieka</a:t>
            </a:r>
            <a:r>
              <a:rPr lang="es-EC" sz="1050" dirty="0">
                <a:latin typeface="Calibri" panose="020F0502020204030204" pitchFamily="34" charset="0"/>
                <a:ea typeface="Calibri" panose="020F0502020204030204" pitchFamily="34" charset="0"/>
                <a:cs typeface="Calibri" panose="020F0502020204030204" pitchFamily="34" charset="0"/>
              </a:rPr>
              <a:t>, </a:t>
            </a:r>
            <a:r>
              <a:rPr lang="es-EC" sz="1050" dirty="0" err="1">
                <a:latin typeface="Calibri" panose="020F0502020204030204" pitchFamily="34" charset="0"/>
                <a:ea typeface="Calibri" panose="020F0502020204030204" pitchFamily="34" charset="0"/>
                <a:cs typeface="Calibri" panose="020F0502020204030204" pitchFamily="34" charset="0"/>
              </a:rPr>
              <a:t>Guerin</a:t>
            </a:r>
            <a:r>
              <a:rPr lang="es-EC" sz="1050" dirty="0">
                <a:latin typeface="Calibri" panose="020F0502020204030204" pitchFamily="34" charset="0"/>
                <a:ea typeface="Calibri" panose="020F0502020204030204" pitchFamily="34" charset="0"/>
                <a:cs typeface="Calibri" panose="020F0502020204030204" pitchFamily="34" charset="0"/>
              </a:rPr>
              <a:t>, &amp; Mitchell, 1967)</a:t>
            </a:r>
            <a:endParaRPr lang="es-EC" sz="105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13E0B59-07EA-4BE5-B13A-1459FE770BF0}"/>
              </a:ext>
            </a:extLst>
          </p:cNvPr>
          <p:cNvPicPr>
            <a:picLocks noChangeAspect="1"/>
          </p:cNvPicPr>
          <p:nvPr/>
        </p:nvPicPr>
        <p:blipFill>
          <a:blip r:embed="rId5"/>
          <a:stretch>
            <a:fillRect/>
          </a:stretch>
        </p:blipFill>
        <p:spPr>
          <a:xfrm>
            <a:off x="251520" y="4206150"/>
            <a:ext cx="5446469" cy="1827318"/>
          </a:xfrm>
          <a:prstGeom prst="rect">
            <a:avLst/>
          </a:prstGeom>
        </p:spPr>
      </p:pic>
    </p:spTree>
    <p:extLst>
      <p:ext uri="{BB962C8B-B14F-4D97-AF65-F5344CB8AC3E}">
        <p14:creationId xmlns:p14="http://schemas.microsoft.com/office/powerpoint/2010/main" val="19773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D03E04-7177-4C8B-A5C6-B3A40195F534}"/>
              </a:ext>
            </a:extLst>
          </p:cNvPr>
          <p:cNvSpPr/>
          <p:nvPr/>
        </p:nvSpPr>
        <p:spPr>
          <a:xfrm>
            <a:off x="2339752" y="1254687"/>
            <a:ext cx="4801314" cy="369332"/>
          </a:xfrm>
          <a:prstGeom prst="rect">
            <a:avLst/>
          </a:prstGeom>
        </p:spPr>
        <p:txBody>
          <a:bodyPr wrap="none">
            <a:spAutoFit/>
          </a:bodyPr>
          <a:lstStyle/>
          <a:p>
            <a:pPr lvl="0"/>
            <a:r>
              <a:rPr lang="es-EC" b="1" dirty="0"/>
              <a:t>Matriz IMAC </a:t>
            </a:r>
            <a:r>
              <a:rPr lang="es-EC" b="1" dirty="0" err="1"/>
              <a:t>Sepharose</a:t>
            </a:r>
            <a:r>
              <a:rPr lang="es-EC" b="1" dirty="0"/>
              <a:t> High Performance</a:t>
            </a:r>
          </a:p>
        </p:txBody>
      </p:sp>
      <p:sp>
        <p:nvSpPr>
          <p:cNvPr id="6" name="Rectangle 5">
            <a:extLst>
              <a:ext uri="{FF2B5EF4-FFF2-40B4-BE49-F238E27FC236}">
                <a16:creationId xmlns:a16="http://schemas.microsoft.com/office/drawing/2014/main" id="{5DE2B8E6-9064-45F7-B11F-BAD4A74692A7}"/>
              </a:ext>
            </a:extLst>
          </p:cNvPr>
          <p:cNvSpPr/>
          <p:nvPr/>
        </p:nvSpPr>
        <p:spPr>
          <a:xfrm>
            <a:off x="251520" y="692696"/>
            <a:ext cx="7920880" cy="338554"/>
          </a:xfrm>
          <a:prstGeom prst="rect">
            <a:avLst/>
          </a:prstGeom>
        </p:spPr>
        <p:txBody>
          <a:bodyPr wrap="square">
            <a:spAutoFit/>
          </a:bodyPr>
          <a:lstStyle/>
          <a:p>
            <a:pPr lvl="1" algn="just">
              <a:spcBef>
                <a:spcPts val="1000"/>
              </a:spcBef>
              <a:spcAft>
                <a:spcPts val="0"/>
              </a:spcAft>
            </a:pPr>
            <a:r>
              <a:rPr lang="es-EC" sz="1600" b="1" dirty="0">
                <a:latin typeface="Calibri" panose="020F0502020204030204" pitchFamily="34" charset="0"/>
                <a:ea typeface="Times New Roman" panose="02020603050405020304" pitchFamily="18" charset="0"/>
                <a:cs typeface="Calibri" panose="020F0502020204030204" pitchFamily="34" charset="0"/>
              </a:rPr>
              <a:t>9.   Análisis de </a:t>
            </a:r>
            <a:r>
              <a:rPr lang="es-EC" sz="1600" b="1" dirty="0">
                <a:latin typeface="Calibri" panose="020F0502020204030204" pitchFamily="34" charset="0"/>
                <a:cs typeface="Calibri" panose="020F0502020204030204" pitchFamily="34" charset="0"/>
              </a:rPr>
              <a:t>glicosilación y de la actividad folículo estimulante</a:t>
            </a:r>
          </a:p>
        </p:txBody>
      </p:sp>
      <p:pic>
        <p:nvPicPr>
          <p:cNvPr id="9" name="Picture 8">
            <a:extLst>
              <a:ext uri="{FF2B5EF4-FFF2-40B4-BE49-F238E27FC236}">
                <a16:creationId xmlns:a16="http://schemas.microsoft.com/office/drawing/2014/main" id="{E389B801-325A-4B27-A986-8D2B1965FDE0}"/>
              </a:ext>
            </a:extLst>
          </p:cNvPr>
          <p:cNvPicPr>
            <a:picLocks noChangeAspect="1"/>
          </p:cNvPicPr>
          <p:nvPr/>
        </p:nvPicPr>
        <p:blipFill rotWithShape="1">
          <a:blip r:embed="rId3"/>
          <a:srcRect l="65941"/>
          <a:stretch/>
        </p:blipFill>
        <p:spPr>
          <a:xfrm>
            <a:off x="6284767" y="2564372"/>
            <a:ext cx="2264681" cy="1931147"/>
          </a:xfrm>
          <a:prstGeom prst="rect">
            <a:avLst/>
          </a:prstGeom>
        </p:spPr>
      </p:pic>
      <p:pic>
        <p:nvPicPr>
          <p:cNvPr id="10" name="Picture 9">
            <a:extLst>
              <a:ext uri="{FF2B5EF4-FFF2-40B4-BE49-F238E27FC236}">
                <a16:creationId xmlns:a16="http://schemas.microsoft.com/office/drawing/2014/main" id="{9EEF289C-1B91-4402-996C-EE50DCCE0F5E}"/>
              </a:ext>
            </a:extLst>
          </p:cNvPr>
          <p:cNvPicPr/>
          <p:nvPr/>
        </p:nvPicPr>
        <p:blipFill>
          <a:blip r:embed="rId4"/>
          <a:stretch>
            <a:fillRect/>
          </a:stretch>
        </p:blipFill>
        <p:spPr>
          <a:xfrm>
            <a:off x="688922" y="2344204"/>
            <a:ext cx="5479187" cy="2914794"/>
          </a:xfrm>
          <a:prstGeom prst="rect">
            <a:avLst/>
          </a:prstGeom>
        </p:spPr>
      </p:pic>
      <p:sp>
        <p:nvSpPr>
          <p:cNvPr id="4" name="Rectangle 3">
            <a:extLst>
              <a:ext uri="{FF2B5EF4-FFF2-40B4-BE49-F238E27FC236}">
                <a16:creationId xmlns:a16="http://schemas.microsoft.com/office/drawing/2014/main" id="{CC607333-09E8-4F11-93AB-5680D9D83D96}"/>
              </a:ext>
            </a:extLst>
          </p:cNvPr>
          <p:cNvSpPr/>
          <p:nvPr/>
        </p:nvSpPr>
        <p:spPr>
          <a:xfrm>
            <a:off x="539552" y="6349094"/>
            <a:ext cx="4844596" cy="261610"/>
          </a:xfrm>
          <a:prstGeom prst="rect">
            <a:avLst/>
          </a:prstGeom>
        </p:spPr>
        <p:txBody>
          <a:bodyPr wrap="none">
            <a:spAutoFit/>
          </a:bodyPr>
          <a:lstStyle/>
          <a:p>
            <a:r>
              <a:rPr lang="es-EC" sz="1100" dirty="0">
                <a:latin typeface="Calibri" panose="020F0502020204030204" pitchFamily="34" charset="0"/>
                <a:ea typeface="Calibri" panose="020F0502020204030204" pitchFamily="34" charset="0"/>
                <a:cs typeface="Calibri" panose="020F0502020204030204" pitchFamily="34" charset="0"/>
              </a:rPr>
              <a:t>(</a:t>
            </a:r>
            <a:r>
              <a:rPr lang="es-EC" sz="1100" dirty="0" err="1">
                <a:latin typeface="Calibri" panose="020F0502020204030204" pitchFamily="34" charset="0"/>
                <a:ea typeface="Calibri" panose="020F0502020204030204" pitchFamily="34" charset="0"/>
                <a:cs typeface="Calibri" panose="020F0502020204030204" pitchFamily="34" charset="0"/>
              </a:rPr>
              <a:t>Loughran</a:t>
            </a:r>
            <a:r>
              <a:rPr lang="es-EC" sz="1100" dirty="0">
                <a:latin typeface="Calibri" panose="020F0502020204030204" pitchFamily="34" charset="0"/>
                <a:ea typeface="Calibri" panose="020F0502020204030204" pitchFamily="34" charset="0"/>
                <a:cs typeface="Calibri" panose="020F0502020204030204" pitchFamily="34" charset="0"/>
              </a:rPr>
              <a:t>, Bree, &amp; </a:t>
            </a:r>
            <a:r>
              <a:rPr lang="es-EC" sz="1100" dirty="0" err="1">
                <a:latin typeface="Calibri" panose="020F0502020204030204" pitchFamily="34" charset="0"/>
                <a:ea typeface="Calibri" panose="020F0502020204030204" pitchFamily="34" charset="0"/>
                <a:cs typeface="Calibri" panose="020F0502020204030204" pitchFamily="34" charset="0"/>
              </a:rPr>
              <a:t>Walls</a:t>
            </a:r>
            <a:r>
              <a:rPr lang="es-EC" sz="1100" dirty="0">
                <a:latin typeface="Calibri" panose="020F0502020204030204" pitchFamily="34" charset="0"/>
                <a:ea typeface="Calibri" panose="020F0502020204030204" pitchFamily="34" charset="0"/>
                <a:cs typeface="Calibri" panose="020F0502020204030204" pitchFamily="34" charset="0"/>
              </a:rPr>
              <a:t>, 2017</a:t>
            </a:r>
            <a:r>
              <a:rPr lang="es-EC" sz="1100" dirty="0">
                <a:latin typeface="Calibri" panose="020F0502020204030204" pitchFamily="34" charset="0"/>
                <a:cs typeface="Calibri" panose="020F0502020204030204" pitchFamily="34" charset="0"/>
              </a:rPr>
              <a:t>)		              (</a:t>
            </a:r>
            <a:r>
              <a:rPr lang="es-EC" sz="1100" dirty="0" err="1">
                <a:latin typeface="Calibri" panose="020F0502020204030204" pitchFamily="34" charset="0"/>
                <a:cs typeface="Calibri" panose="020F0502020204030204" pitchFamily="34" charset="0"/>
              </a:rPr>
              <a:t>Bornhorst</a:t>
            </a:r>
            <a:r>
              <a:rPr lang="es-EC" sz="1100" dirty="0">
                <a:latin typeface="Calibri" panose="020F0502020204030204" pitchFamily="34" charset="0"/>
                <a:cs typeface="Calibri" panose="020F0502020204030204" pitchFamily="34" charset="0"/>
              </a:rPr>
              <a:t> &amp; </a:t>
            </a:r>
            <a:r>
              <a:rPr lang="es-EC" sz="1100" dirty="0" err="1">
                <a:latin typeface="Calibri" panose="020F0502020204030204" pitchFamily="34" charset="0"/>
                <a:cs typeface="Calibri" panose="020F0502020204030204" pitchFamily="34" charset="0"/>
              </a:rPr>
              <a:t>Falke</a:t>
            </a:r>
            <a:r>
              <a:rPr lang="es-EC" sz="1100" dirty="0">
                <a:latin typeface="Calibri" panose="020F0502020204030204" pitchFamily="34" charset="0"/>
                <a:cs typeface="Calibri" panose="020F0502020204030204" pitchFamily="34" charset="0"/>
              </a:rPr>
              <a:t>, 2000)</a:t>
            </a:r>
          </a:p>
        </p:txBody>
      </p:sp>
      <p:sp>
        <p:nvSpPr>
          <p:cNvPr id="7" name="Rectangle 6">
            <a:extLst>
              <a:ext uri="{FF2B5EF4-FFF2-40B4-BE49-F238E27FC236}">
                <a16:creationId xmlns:a16="http://schemas.microsoft.com/office/drawing/2014/main" id="{594A8EAE-A1BE-4495-9A55-45EA5E5C3A0D}"/>
              </a:ext>
            </a:extLst>
          </p:cNvPr>
          <p:cNvSpPr/>
          <p:nvPr/>
        </p:nvSpPr>
        <p:spPr>
          <a:xfrm>
            <a:off x="2195736" y="1874197"/>
            <a:ext cx="787395" cy="369332"/>
          </a:xfrm>
          <a:prstGeom prst="rect">
            <a:avLst/>
          </a:prstGeom>
        </p:spPr>
        <p:txBody>
          <a:bodyPr wrap="none">
            <a:spAutoFit/>
          </a:bodyPr>
          <a:lstStyle/>
          <a:p>
            <a:r>
              <a:rPr lang="es-EC" b="1" dirty="0">
                <a:solidFill>
                  <a:schemeClr val="bg2"/>
                </a:solidFill>
              </a:rPr>
              <a:t>FSHb</a:t>
            </a:r>
          </a:p>
        </p:txBody>
      </p:sp>
      <p:sp>
        <p:nvSpPr>
          <p:cNvPr id="11" name="Rectangle 10">
            <a:extLst>
              <a:ext uri="{FF2B5EF4-FFF2-40B4-BE49-F238E27FC236}">
                <a16:creationId xmlns:a16="http://schemas.microsoft.com/office/drawing/2014/main" id="{45810D92-47EF-4975-9DA3-71DCD88E7C3B}"/>
              </a:ext>
            </a:extLst>
          </p:cNvPr>
          <p:cNvSpPr/>
          <p:nvPr/>
        </p:nvSpPr>
        <p:spPr>
          <a:xfrm>
            <a:off x="3275856" y="1874197"/>
            <a:ext cx="697627" cy="369332"/>
          </a:xfrm>
          <a:prstGeom prst="rect">
            <a:avLst/>
          </a:prstGeom>
        </p:spPr>
        <p:txBody>
          <a:bodyPr wrap="none">
            <a:spAutoFit/>
          </a:bodyPr>
          <a:lstStyle/>
          <a:p>
            <a:r>
              <a:rPr lang="es-EC" b="1" dirty="0">
                <a:solidFill>
                  <a:schemeClr val="bg2"/>
                </a:solidFill>
              </a:rPr>
              <a:t>SiHa</a:t>
            </a:r>
          </a:p>
        </p:txBody>
      </p:sp>
    </p:spTree>
    <p:extLst>
      <p:ext uri="{BB962C8B-B14F-4D97-AF65-F5344CB8AC3E}">
        <p14:creationId xmlns:p14="http://schemas.microsoft.com/office/powerpoint/2010/main" val="1532707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r>
              <a:rPr lang="es-EC" b="1"/>
              <a:t>FECHA ÚLTIMA REVISIÓN: 13/12/11</a:t>
            </a:r>
            <a:endParaRPr lang="es-EC" dirty="0"/>
          </a:p>
        </p:txBody>
      </p:sp>
      <p:sp>
        <p:nvSpPr>
          <p:cNvPr id="5" name="4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2" name="CuadroTexto 1"/>
          <p:cNvSpPr txBox="1"/>
          <p:nvPr/>
        </p:nvSpPr>
        <p:spPr>
          <a:xfrm>
            <a:off x="0" y="116632"/>
            <a:ext cx="2458616" cy="523220"/>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a:solidFill>
                  <a:schemeClr val="bg2">
                    <a:lumMod val="75000"/>
                  </a:schemeClr>
                </a:solidFill>
              </a:rPr>
              <a:t>CONTENIDO</a:t>
            </a:r>
          </a:p>
        </p:txBody>
      </p:sp>
      <p:sp>
        <p:nvSpPr>
          <p:cNvPr id="8" name="TextBox 7">
            <a:extLst>
              <a:ext uri="{FF2B5EF4-FFF2-40B4-BE49-F238E27FC236}">
                <a16:creationId xmlns:a16="http://schemas.microsoft.com/office/drawing/2014/main" id="{35E96D28-5BC4-444A-AC4F-261FF29A3A29}"/>
              </a:ext>
            </a:extLst>
          </p:cNvPr>
          <p:cNvSpPr txBox="1"/>
          <p:nvPr/>
        </p:nvSpPr>
        <p:spPr>
          <a:xfrm>
            <a:off x="1414084" y="1772816"/>
            <a:ext cx="6912768" cy="3046988"/>
          </a:xfrm>
          <a:prstGeom prst="rect">
            <a:avLst/>
          </a:prstGeom>
          <a:noFill/>
        </p:spPr>
        <p:txBody>
          <a:bodyPr wrap="square" rtlCol="0">
            <a:spAutoFit/>
          </a:bodyPr>
          <a:lstStyle/>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Introducción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Objetivos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Materiales y métodos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Resultados y discusión</a:t>
            </a:r>
          </a:p>
          <a:p>
            <a:pPr marL="285750" indent="-285750">
              <a:buClr>
                <a:schemeClr val="bg2">
                  <a:lumMod val="75000"/>
                </a:schemeClr>
              </a:buClr>
              <a:buFont typeface="Arial" panose="020B0604020202020204" pitchFamily="34" charset="0"/>
              <a:buChar char="•"/>
            </a:pPr>
            <a:r>
              <a:rPr lang="es-EC" sz="3200" dirty="0">
                <a:solidFill>
                  <a:schemeClr val="bg2">
                    <a:lumMod val="75000"/>
                  </a:schemeClr>
                </a:solidFill>
              </a:rPr>
              <a:t>Conclusiones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Recomendaciones</a:t>
            </a:r>
          </a:p>
        </p:txBody>
      </p:sp>
    </p:spTree>
    <p:extLst>
      <p:ext uri="{BB962C8B-B14F-4D97-AF65-F5344CB8AC3E}">
        <p14:creationId xmlns:p14="http://schemas.microsoft.com/office/powerpoint/2010/main" val="1678383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93CC6-3160-4678-9347-E70804AAC52A}"/>
              </a:ext>
            </a:extLst>
          </p:cNvPr>
          <p:cNvSpPr>
            <a:spLocks noGrp="1"/>
          </p:cNvSpPr>
          <p:nvPr>
            <p:ph type="dt" sz="half" idx="10"/>
          </p:nvPr>
        </p:nvSpPr>
        <p:spPr/>
        <p:txBody>
          <a:bodyPr/>
          <a:lstStyle/>
          <a:p>
            <a:r>
              <a:rPr lang="es-EC" b="1"/>
              <a:t>FECHA ÚLTIMA REVISIÓN: 13/12/11</a:t>
            </a:r>
            <a:endParaRPr lang="es-EC" dirty="0"/>
          </a:p>
        </p:txBody>
      </p:sp>
      <p:sp>
        <p:nvSpPr>
          <p:cNvPr id="3" name="Slide Number Placeholder 2">
            <a:extLst>
              <a:ext uri="{FF2B5EF4-FFF2-40B4-BE49-F238E27FC236}">
                <a16:creationId xmlns:a16="http://schemas.microsoft.com/office/drawing/2014/main" id="{961B05AA-E844-43FD-843A-44F8FAD4CB6B}"/>
              </a:ext>
            </a:extLst>
          </p:cNvPr>
          <p:cNvSpPr>
            <a:spLocks noGrp="1"/>
          </p:cNvSpPr>
          <p:nvPr>
            <p:ph type="sldNum" sz="quarter" idx="11"/>
          </p:nvPr>
        </p:nvSpPr>
        <p:spPr/>
        <p:txBody>
          <a:bodyPr/>
          <a:lstStyle/>
          <a:p>
            <a:r>
              <a:rPr lang="es-EC" b="1"/>
              <a:t>VERSIÓN: </a:t>
            </a:r>
            <a:r>
              <a:rPr lang="es-EC"/>
              <a:t>1.0</a:t>
            </a:r>
            <a:endParaRPr lang="es-EC" dirty="0"/>
          </a:p>
        </p:txBody>
      </p:sp>
      <p:sp>
        <p:nvSpPr>
          <p:cNvPr id="5" name="1 Título">
            <a:extLst>
              <a:ext uri="{FF2B5EF4-FFF2-40B4-BE49-F238E27FC236}">
                <a16:creationId xmlns:a16="http://schemas.microsoft.com/office/drawing/2014/main" id="{4475A76B-254C-4183-95CA-772E98CE0992}"/>
              </a:ext>
            </a:extLst>
          </p:cNvPr>
          <p:cNvSpPr txBox="1">
            <a:spLocks/>
          </p:cNvSpPr>
          <p:nvPr/>
        </p:nvSpPr>
        <p:spPr>
          <a:xfrm>
            <a:off x="6372200" y="153471"/>
            <a:ext cx="266429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CONCLUSIONES</a:t>
            </a:r>
            <a:endParaRPr lang="es-EC" sz="1800" b="1"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F7A0010-5804-4909-A93C-B71E6477FE88}"/>
              </a:ext>
            </a:extLst>
          </p:cNvPr>
          <p:cNvSpPr/>
          <p:nvPr/>
        </p:nvSpPr>
        <p:spPr>
          <a:xfrm>
            <a:off x="467544" y="1412776"/>
            <a:ext cx="8568952" cy="4201150"/>
          </a:xfrm>
          <a:prstGeom prst="rect">
            <a:avLst/>
          </a:prstGeom>
        </p:spPr>
        <p:txBody>
          <a:bodyPr wrap="square">
            <a:spAutoFit/>
          </a:bodyPr>
          <a:lstStyle/>
          <a:p>
            <a:pPr algn="just"/>
            <a:endParaRPr lang="es-EC" sz="1600" dirty="0"/>
          </a:p>
          <a:p>
            <a:pPr algn="just"/>
            <a:r>
              <a:rPr lang="es-EC" sz="1600" dirty="0"/>
              <a:t>• Se llevó a cabo la expresión de ambas proteínas recombinantes FSHb y FSHb-ST6 en glándula mamaria de cabra transformada, utilizando adenovirus recombinantes como herramientas de transducción de la glándula mamaria. </a:t>
            </a:r>
          </a:p>
          <a:p>
            <a:pPr algn="just"/>
            <a:endParaRPr lang="es-EC" sz="1600" dirty="0"/>
          </a:p>
          <a:p>
            <a:pPr algn="just"/>
            <a:r>
              <a:rPr lang="es-EC" sz="1600" dirty="0"/>
              <a:t>• Generamos vectores adenovirales conteniendo la secuencia de la FSH bovina, además incluimos la secuencia de la enzima ST6 para conferir un patrón de glicosilación mayor otorgando a la FSH una mayor bioactividad en circulación.</a:t>
            </a:r>
          </a:p>
          <a:p>
            <a:pPr algn="just"/>
            <a:r>
              <a:rPr lang="es-EC" sz="1600" dirty="0"/>
              <a:t> </a:t>
            </a:r>
          </a:p>
          <a:p>
            <a:pPr algn="just"/>
            <a:r>
              <a:rPr lang="es-EC" sz="1600" dirty="0"/>
              <a:t>• La formación de los adenovirus recombinantes replicativos se llevó a cabo en la línea de empaquetamiento HEK 293A gracias a que las células complementan la región E1 (de replicación), ausente en plásmidos recombinantes. </a:t>
            </a:r>
          </a:p>
          <a:p>
            <a:pPr algn="just"/>
            <a:endParaRPr lang="es-EC" sz="1600" dirty="0"/>
          </a:p>
          <a:p>
            <a:pPr algn="just"/>
            <a:r>
              <a:rPr lang="es-EC" sz="1600" dirty="0"/>
              <a:t>• La expresión de las proteínas recombinantes FSHb y FSHb-ST6 se logró además a nivel </a:t>
            </a:r>
            <a:r>
              <a:rPr lang="es-EC" sz="1600" i="1" dirty="0"/>
              <a:t>in vitro </a:t>
            </a:r>
            <a:r>
              <a:rPr lang="es-EC" sz="1600" dirty="0"/>
              <a:t>en células SiHa, aprovechando la expresión de receptores coxsackie adenovirus (CAR) que expresan estas células. </a:t>
            </a:r>
          </a:p>
          <a:p>
            <a:pPr algn="just"/>
            <a:r>
              <a:rPr lang="es-EC" sz="1100" dirty="0">
                <a:latin typeface="Calibri" panose="020F0502020204030204" pitchFamily="34" charset="0"/>
                <a:ea typeface="Calibri" panose="020F0502020204030204" pitchFamily="34" charset="0"/>
                <a:cs typeface="Calibri" panose="020F0502020204030204" pitchFamily="34" charset="0"/>
              </a:rPr>
              <a:t> </a:t>
            </a:r>
            <a:endParaRPr lang="es-EC" sz="105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8423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93CC6-3160-4678-9347-E70804AAC52A}"/>
              </a:ext>
            </a:extLst>
          </p:cNvPr>
          <p:cNvSpPr>
            <a:spLocks noGrp="1"/>
          </p:cNvSpPr>
          <p:nvPr>
            <p:ph type="dt" sz="half" idx="10"/>
          </p:nvPr>
        </p:nvSpPr>
        <p:spPr/>
        <p:txBody>
          <a:bodyPr/>
          <a:lstStyle/>
          <a:p>
            <a:r>
              <a:rPr lang="es-EC" b="1"/>
              <a:t>FECHA ÚLTIMA REVISIÓN: 13/12/11</a:t>
            </a:r>
            <a:endParaRPr lang="es-EC" dirty="0"/>
          </a:p>
        </p:txBody>
      </p:sp>
      <p:sp>
        <p:nvSpPr>
          <p:cNvPr id="3" name="Slide Number Placeholder 2">
            <a:extLst>
              <a:ext uri="{FF2B5EF4-FFF2-40B4-BE49-F238E27FC236}">
                <a16:creationId xmlns:a16="http://schemas.microsoft.com/office/drawing/2014/main" id="{961B05AA-E844-43FD-843A-44F8FAD4CB6B}"/>
              </a:ext>
            </a:extLst>
          </p:cNvPr>
          <p:cNvSpPr>
            <a:spLocks noGrp="1"/>
          </p:cNvSpPr>
          <p:nvPr>
            <p:ph type="sldNum" sz="quarter" idx="11"/>
          </p:nvPr>
        </p:nvSpPr>
        <p:spPr/>
        <p:txBody>
          <a:bodyPr/>
          <a:lstStyle/>
          <a:p>
            <a:r>
              <a:rPr lang="es-EC" b="1"/>
              <a:t>VERSIÓN: </a:t>
            </a:r>
            <a:r>
              <a:rPr lang="es-EC"/>
              <a:t>1.0</a:t>
            </a:r>
            <a:endParaRPr lang="es-EC" dirty="0"/>
          </a:p>
        </p:txBody>
      </p:sp>
      <p:sp>
        <p:nvSpPr>
          <p:cNvPr id="5" name="1 Título">
            <a:extLst>
              <a:ext uri="{FF2B5EF4-FFF2-40B4-BE49-F238E27FC236}">
                <a16:creationId xmlns:a16="http://schemas.microsoft.com/office/drawing/2014/main" id="{4475A76B-254C-4183-95CA-772E98CE0992}"/>
              </a:ext>
            </a:extLst>
          </p:cNvPr>
          <p:cNvSpPr txBox="1">
            <a:spLocks/>
          </p:cNvSpPr>
          <p:nvPr/>
        </p:nvSpPr>
        <p:spPr>
          <a:xfrm>
            <a:off x="6372200" y="153471"/>
            <a:ext cx="266429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CONCLUSIONES</a:t>
            </a:r>
            <a:endParaRPr lang="es-EC" sz="1800" b="1"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F7A0010-5804-4909-A93C-B71E6477FE88}"/>
              </a:ext>
            </a:extLst>
          </p:cNvPr>
          <p:cNvSpPr/>
          <p:nvPr/>
        </p:nvSpPr>
        <p:spPr>
          <a:xfrm>
            <a:off x="385192" y="1844824"/>
            <a:ext cx="8568952" cy="2723823"/>
          </a:xfrm>
          <a:prstGeom prst="rect">
            <a:avLst/>
          </a:prstGeom>
        </p:spPr>
        <p:txBody>
          <a:bodyPr wrap="square">
            <a:spAutoFit/>
          </a:bodyPr>
          <a:lstStyle/>
          <a:p>
            <a:pPr algn="just"/>
            <a:endParaRPr lang="es-EC" sz="1600" dirty="0"/>
          </a:p>
          <a:p>
            <a:pPr algn="just"/>
            <a:r>
              <a:rPr lang="es-EC" sz="1600" dirty="0"/>
              <a:t>• Los resultados demuestran que la transducción del epitelio mamario de la cabra con un vector adenoviral es una alternativa viable para la producción de proteínas recombinantes en leche, siendo un método más eficiente a comparación del uso de líneas celulares. </a:t>
            </a:r>
          </a:p>
          <a:p>
            <a:pPr algn="just"/>
            <a:endParaRPr lang="es-EC" sz="1600" dirty="0"/>
          </a:p>
          <a:p>
            <a:pPr algn="just"/>
            <a:r>
              <a:rPr lang="es-EC" sz="1600" dirty="0"/>
              <a:t>• Este trabajo presenta una variante de la FSH bovina recombinante con opción a ser utilizada en los protocolos de superovulación del ganado vacuno para la obtención de un mayor número de óvulos y así disminuir el tiempo generacional. Además, con la incorporación de la secuencia ST6, serán requeridas menos dosis de administración de la FSH debido a un aumento del tiempo de vida media </a:t>
            </a:r>
          </a:p>
          <a:p>
            <a:pPr algn="just"/>
            <a:r>
              <a:rPr lang="es-EC" sz="1100" dirty="0">
                <a:latin typeface="Calibri" panose="020F0502020204030204" pitchFamily="34" charset="0"/>
                <a:ea typeface="Calibri" panose="020F0502020204030204" pitchFamily="34" charset="0"/>
                <a:cs typeface="Calibri" panose="020F0502020204030204" pitchFamily="34" charset="0"/>
              </a:rPr>
              <a:t> </a:t>
            </a:r>
            <a:endParaRPr lang="es-EC" sz="105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5138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r>
              <a:rPr lang="es-EC" b="1"/>
              <a:t>FECHA ÚLTIMA REVISIÓN: 13/12/11</a:t>
            </a:r>
            <a:endParaRPr lang="es-EC" dirty="0"/>
          </a:p>
        </p:txBody>
      </p:sp>
      <p:sp>
        <p:nvSpPr>
          <p:cNvPr id="5" name="4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2" name="CuadroTexto 1"/>
          <p:cNvSpPr txBox="1"/>
          <p:nvPr/>
        </p:nvSpPr>
        <p:spPr>
          <a:xfrm>
            <a:off x="0" y="116632"/>
            <a:ext cx="2458616" cy="523220"/>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a:solidFill>
                  <a:schemeClr val="bg2">
                    <a:lumMod val="75000"/>
                  </a:schemeClr>
                </a:solidFill>
              </a:rPr>
              <a:t>CONTENIDO</a:t>
            </a:r>
          </a:p>
        </p:txBody>
      </p:sp>
      <p:sp>
        <p:nvSpPr>
          <p:cNvPr id="8" name="TextBox 7">
            <a:extLst>
              <a:ext uri="{FF2B5EF4-FFF2-40B4-BE49-F238E27FC236}">
                <a16:creationId xmlns:a16="http://schemas.microsoft.com/office/drawing/2014/main" id="{35E96D28-5BC4-444A-AC4F-261FF29A3A29}"/>
              </a:ext>
            </a:extLst>
          </p:cNvPr>
          <p:cNvSpPr txBox="1"/>
          <p:nvPr/>
        </p:nvSpPr>
        <p:spPr>
          <a:xfrm>
            <a:off x="1414084" y="1772816"/>
            <a:ext cx="6912768" cy="3046988"/>
          </a:xfrm>
          <a:prstGeom prst="rect">
            <a:avLst/>
          </a:prstGeom>
          <a:noFill/>
        </p:spPr>
        <p:txBody>
          <a:bodyPr wrap="square" rtlCol="0">
            <a:spAutoFit/>
          </a:bodyPr>
          <a:lstStyle/>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Introducción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Objetivos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Materiales y métodos</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Resultados y discusión</a:t>
            </a:r>
          </a:p>
          <a:p>
            <a:pPr marL="285750" indent="-285750">
              <a:buClr>
                <a:schemeClr val="bg2">
                  <a:lumMod val="75000"/>
                </a:schemeClr>
              </a:buClr>
              <a:buFont typeface="Arial" panose="020B0604020202020204" pitchFamily="34" charset="0"/>
              <a:buChar char="•"/>
            </a:pPr>
            <a:r>
              <a:rPr lang="es-EC" sz="3200" dirty="0">
                <a:solidFill>
                  <a:schemeClr val="bg1">
                    <a:lumMod val="75000"/>
                  </a:schemeClr>
                </a:solidFill>
              </a:rPr>
              <a:t>Conclusiones</a:t>
            </a:r>
          </a:p>
          <a:p>
            <a:pPr marL="285750" indent="-285750">
              <a:buClr>
                <a:schemeClr val="bg2">
                  <a:lumMod val="75000"/>
                </a:schemeClr>
              </a:buClr>
              <a:buFont typeface="Arial" panose="020B0604020202020204" pitchFamily="34" charset="0"/>
              <a:buChar char="•"/>
            </a:pPr>
            <a:r>
              <a:rPr lang="es-EC" sz="3200" dirty="0">
                <a:solidFill>
                  <a:schemeClr val="bg2">
                    <a:lumMod val="75000"/>
                  </a:schemeClr>
                </a:solidFill>
              </a:rPr>
              <a:t>Recomendaciones</a:t>
            </a:r>
          </a:p>
        </p:txBody>
      </p:sp>
    </p:spTree>
    <p:extLst>
      <p:ext uri="{BB962C8B-B14F-4D97-AF65-F5344CB8AC3E}">
        <p14:creationId xmlns:p14="http://schemas.microsoft.com/office/powerpoint/2010/main" val="3901370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93CC6-3160-4678-9347-E70804AAC52A}"/>
              </a:ext>
            </a:extLst>
          </p:cNvPr>
          <p:cNvSpPr>
            <a:spLocks noGrp="1"/>
          </p:cNvSpPr>
          <p:nvPr>
            <p:ph type="dt" sz="half" idx="10"/>
          </p:nvPr>
        </p:nvSpPr>
        <p:spPr/>
        <p:txBody>
          <a:bodyPr/>
          <a:lstStyle/>
          <a:p>
            <a:r>
              <a:rPr lang="es-EC" b="1"/>
              <a:t>FECHA ÚLTIMA REVISIÓN: 13/12/11</a:t>
            </a:r>
            <a:endParaRPr lang="es-EC" dirty="0"/>
          </a:p>
        </p:txBody>
      </p:sp>
      <p:sp>
        <p:nvSpPr>
          <p:cNvPr id="3" name="Slide Number Placeholder 2">
            <a:extLst>
              <a:ext uri="{FF2B5EF4-FFF2-40B4-BE49-F238E27FC236}">
                <a16:creationId xmlns:a16="http://schemas.microsoft.com/office/drawing/2014/main" id="{961B05AA-E844-43FD-843A-44F8FAD4CB6B}"/>
              </a:ext>
            </a:extLst>
          </p:cNvPr>
          <p:cNvSpPr>
            <a:spLocks noGrp="1"/>
          </p:cNvSpPr>
          <p:nvPr>
            <p:ph type="sldNum" sz="quarter" idx="11"/>
          </p:nvPr>
        </p:nvSpPr>
        <p:spPr/>
        <p:txBody>
          <a:bodyPr/>
          <a:lstStyle/>
          <a:p>
            <a:r>
              <a:rPr lang="es-EC" b="1"/>
              <a:t>VERSIÓN: </a:t>
            </a:r>
            <a:r>
              <a:rPr lang="es-EC"/>
              <a:t>1.0</a:t>
            </a:r>
            <a:endParaRPr lang="es-EC" dirty="0"/>
          </a:p>
        </p:txBody>
      </p:sp>
      <p:sp>
        <p:nvSpPr>
          <p:cNvPr id="5" name="1 Título">
            <a:extLst>
              <a:ext uri="{FF2B5EF4-FFF2-40B4-BE49-F238E27FC236}">
                <a16:creationId xmlns:a16="http://schemas.microsoft.com/office/drawing/2014/main" id="{4475A76B-254C-4183-95CA-772E98CE0992}"/>
              </a:ext>
            </a:extLst>
          </p:cNvPr>
          <p:cNvSpPr txBox="1">
            <a:spLocks/>
          </p:cNvSpPr>
          <p:nvPr/>
        </p:nvSpPr>
        <p:spPr>
          <a:xfrm>
            <a:off x="6372200" y="153471"/>
            <a:ext cx="266429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RECOMENDACIONES</a:t>
            </a:r>
            <a:endParaRPr lang="es-EC" sz="1800" b="1"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B7502E9-49DA-4187-96E4-0D218D3A6682}"/>
              </a:ext>
            </a:extLst>
          </p:cNvPr>
          <p:cNvSpPr/>
          <p:nvPr/>
        </p:nvSpPr>
        <p:spPr>
          <a:xfrm>
            <a:off x="418622" y="836712"/>
            <a:ext cx="8352928" cy="5016758"/>
          </a:xfrm>
          <a:prstGeom prst="rect">
            <a:avLst/>
          </a:prstGeom>
        </p:spPr>
        <p:txBody>
          <a:bodyPr wrap="square">
            <a:spAutoFit/>
          </a:bodyPr>
          <a:lstStyle/>
          <a:p>
            <a:endParaRPr lang="es-EC" sz="1600" dirty="0"/>
          </a:p>
          <a:p>
            <a:r>
              <a:rPr lang="es-EC" sz="1600" dirty="0"/>
              <a:t>• Se podría añadir la secuencia de la enzima ST3GAL1 además de la ST6GAL1 para establecer un patrón de glicosilación mayor y más acercado a la hormona nativa. </a:t>
            </a:r>
          </a:p>
          <a:p>
            <a:endParaRPr lang="es-EC" sz="1600" dirty="0"/>
          </a:p>
          <a:p>
            <a:r>
              <a:rPr lang="es-EC" sz="1600" dirty="0"/>
              <a:t>• Aplicar el sistema de amplificación viral utilizando otras líneas celulares mucho más eficientes, como la línea celular PER.C6 derivada de células de retina embrionaria humana. </a:t>
            </a:r>
          </a:p>
          <a:p>
            <a:endParaRPr lang="es-EC" sz="1600" dirty="0"/>
          </a:p>
          <a:p>
            <a:r>
              <a:rPr lang="es-EC" sz="1600" dirty="0"/>
              <a:t>• Se podrían añadir más técnicas de screening como reacción de amplificación por PCR a los plásmidos recombinantes pAdEasy FSHb-ST6 y pAdEasy FSHb e identificar la presencia del gen de la FSH bovina en ambos casos y de la secuencia ST6. </a:t>
            </a:r>
          </a:p>
          <a:p>
            <a:endParaRPr lang="es-EC" sz="1600" dirty="0"/>
          </a:p>
          <a:p>
            <a:r>
              <a:rPr lang="es-EC" sz="1600" dirty="0"/>
              <a:t>• Estandarizar los protocolos de purificación para obtener las proteínas recombinantes FSHb y FSHb-ST6 libres de contaminantes. </a:t>
            </a:r>
          </a:p>
          <a:p>
            <a:endParaRPr lang="es-EC" sz="1600" dirty="0"/>
          </a:p>
          <a:p>
            <a:r>
              <a:rPr lang="es-EC" sz="1600" dirty="0"/>
              <a:t>• Realizar la validación del patrón de N-glicosilación para determinar el tipo de estructuras presentes en las proteínas. </a:t>
            </a:r>
          </a:p>
          <a:p>
            <a:endParaRPr lang="es-EC" sz="1600" dirty="0"/>
          </a:p>
          <a:p>
            <a:r>
              <a:rPr lang="es-EC" sz="1600" dirty="0"/>
              <a:t>• Una vez obtenidas las variantes de la FSH puras, se recomienda realizar ensayos en modelos murinos para medir la capacidad superovulatoria de las hormonas. </a:t>
            </a:r>
          </a:p>
        </p:txBody>
      </p:sp>
    </p:spTree>
    <p:extLst>
      <p:ext uri="{BB962C8B-B14F-4D97-AF65-F5344CB8AC3E}">
        <p14:creationId xmlns:p14="http://schemas.microsoft.com/office/powerpoint/2010/main" val="3632700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a:t>VERSIÓN: </a:t>
            </a:r>
            <a:r>
              <a:rPr lang="es-EC"/>
              <a:t>1.0</a:t>
            </a:r>
            <a:endParaRPr lang="es-EC" dirty="0"/>
          </a:p>
        </p:txBody>
      </p:sp>
      <p:pic>
        <p:nvPicPr>
          <p:cNvPr id="6" name="Picture 6" descr="http://ugi.espe.edu.ec/ugi/wp-content/uploads/2014/06/Logo-RP-UFA-ESP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895" y="742301"/>
            <a:ext cx="4032448" cy="110014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 y="4618180"/>
            <a:ext cx="1880752" cy="1308391"/>
          </a:xfrm>
          <a:prstGeom prst="rect">
            <a:avLst/>
          </a:prstGeom>
        </p:spPr>
      </p:pic>
      <p:sp>
        <p:nvSpPr>
          <p:cNvPr id="9" name="Rectángulo 8"/>
          <p:cNvSpPr/>
          <p:nvPr/>
        </p:nvSpPr>
        <p:spPr>
          <a:xfrm>
            <a:off x="4678103" y="1556792"/>
            <a:ext cx="4429000" cy="4185761"/>
          </a:xfrm>
          <a:prstGeom prst="rect">
            <a:avLst/>
          </a:prstGeom>
        </p:spPr>
        <p:txBody>
          <a:bodyPr wrap="square">
            <a:spAutoFit/>
          </a:bodyPr>
          <a:lstStyle/>
          <a:p>
            <a:pPr algn="ctr"/>
            <a:r>
              <a:rPr lang="es-EC" sz="1400" b="1" dirty="0">
                <a:latin typeface="+mj-lt"/>
                <a:cs typeface="Times" panose="02020603050405020304" pitchFamily="18" charset="0"/>
              </a:rPr>
              <a:t>Colaboradores científicos</a:t>
            </a:r>
            <a:endParaRPr lang="es-EC" sz="1400" dirty="0">
              <a:latin typeface="+mj-lt"/>
              <a:cs typeface="Times" panose="02020603050405020304" pitchFamily="18" charset="0"/>
            </a:endParaRPr>
          </a:p>
          <a:p>
            <a:pPr algn="ctr"/>
            <a:endParaRPr lang="es-EC" sz="1400" dirty="0">
              <a:latin typeface="+mj-lt"/>
              <a:cs typeface="Times" panose="02020603050405020304" pitchFamily="18" charset="0"/>
            </a:endParaRPr>
          </a:p>
          <a:p>
            <a:pPr algn="ctr"/>
            <a:r>
              <a:rPr lang="es-EC" sz="1400" b="1" dirty="0">
                <a:cs typeface="Times" panose="02020603050405020304" pitchFamily="18" charset="0"/>
              </a:rPr>
              <a:t>Dra. </a:t>
            </a:r>
            <a:r>
              <a:rPr lang="es-EC" sz="1400" b="1" dirty="0" err="1">
                <a:cs typeface="Times" panose="02020603050405020304" pitchFamily="18" charset="0"/>
              </a:rPr>
              <a:t>Thelvia</a:t>
            </a:r>
            <a:r>
              <a:rPr lang="es-EC" sz="1400" b="1" dirty="0">
                <a:cs typeface="Times" panose="02020603050405020304" pitchFamily="18" charset="0"/>
              </a:rPr>
              <a:t> Ramos, M.Sc.</a:t>
            </a:r>
          </a:p>
          <a:p>
            <a:pPr algn="ctr"/>
            <a:r>
              <a:rPr lang="en-US" sz="1400" dirty="0">
                <a:cs typeface="Times" panose="02020603050405020304" pitchFamily="18" charset="0"/>
              </a:rPr>
              <a:t>D</a:t>
            </a:r>
            <a:r>
              <a:rPr lang="es-EC" sz="1400" dirty="0" err="1">
                <a:cs typeface="Times" panose="02020603050405020304" pitchFamily="18" charset="0"/>
              </a:rPr>
              <a:t>irectora</a:t>
            </a:r>
            <a:endParaRPr lang="es-EC" sz="1400" dirty="0">
              <a:cs typeface="Times" panose="02020603050405020304" pitchFamily="18" charset="0"/>
            </a:endParaRPr>
          </a:p>
          <a:p>
            <a:pPr algn="ctr"/>
            <a:r>
              <a:rPr lang="es-EC" sz="1400" dirty="0">
                <a:cs typeface="Times" panose="02020603050405020304" pitchFamily="18" charset="0"/>
              </a:rPr>
              <a:t>Universidad de las </a:t>
            </a:r>
            <a:r>
              <a:rPr lang="es-EC" sz="1400">
                <a:cs typeface="Times" panose="02020603050405020304" pitchFamily="18" charset="0"/>
              </a:rPr>
              <a:t>Fuerzas Armadas- </a:t>
            </a:r>
            <a:r>
              <a:rPr lang="es-EC" sz="1400" dirty="0">
                <a:cs typeface="Times" panose="02020603050405020304" pitchFamily="18" charset="0"/>
              </a:rPr>
              <a:t>ESPE</a:t>
            </a:r>
          </a:p>
          <a:p>
            <a:pPr algn="ctr"/>
            <a:endParaRPr lang="es-EC" sz="1400" dirty="0">
              <a:cs typeface="Times" panose="02020603050405020304" pitchFamily="18" charset="0"/>
            </a:endParaRPr>
          </a:p>
          <a:p>
            <a:pPr algn="ctr"/>
            <a:endParaRPr lang="es-EC" sz="1400" dirty="0">
              <a:latin typeface="+mj-lt"/>
              <a:cs typeface="Times" panose="02020603050405020304" pitchFamily="18" charset="0"/>
            </a:endParaRPr>
          </a:p>
          <a:p>
            <a:pPr algn="ctr"/>
            <a:r>
              <a:rPr lang="es-EC" sz="1400" b="1" dirty="0">
                <a:cs typeface="Times" panose="02020603050405020304" pitchFamily="18" charset="0"/>
              </a:rPr>
              <a:t>Profesor Jorge R. Toledo A., PhD.</a:t>
            </a:r>
          </a:p>
          <a:p>
            <a:pPr algn="ctr"/>
            <a:r>
              <a:rPr lang="en-US" sz="1400" dirty="0">
                <a:latin typeface="+mj-lt"/>
                <a:cs typeface="Times" panose="02020603050405020304" pitchFamily="18" charset="0"/>
              </a:rPr>
              <a:t>D</a:t>
            </a:r>
            <a:r>
              <a:rPr lang="es-EC" sz="1400" dirty="0" err="1">
                <a:latin typeface="+mj-lt"/>
                <a:cs typeface="Times" panose="02020603050405020304" pitchFamily="18" charset="0"/>
              </a:rPr>
              <a:t>irector</a:t>
            </a:r>
            <a:r>
              <a:rPr lang="es-EC" sz="1400" dirty="0">
                <a:latin typeface="+mj-lt"/>
                <a:cs typeface="Times" panose="02020603050405020304" pitchFamily="18" charset="0"/>
              </a:rPr>
              <a:t> del Departamento de Fisiopatología</a:t>
            </a:r>
          </a:p>
          <a:p>
            <a:pPr algn="ctr"/>
            <a:r>
              <a:rPr lang="es-EC" sz="1400" dirty="0">
                <a:latin typeface="+mj-lt"/>
                <a:cs typeface="Times" panose="02020603050405020304" pitchFamily="18" charset="0"/>
              </a:rPr>
              <a:t>Universidad de Concepción, Chile</a:t>
            </a:r>
          </a:p>
          <a:p>
            <a:pPr algn="ctr"/>
            <a:endParaRPr lang="es-EC" sz="1400" dirty="0">
              <a:latin typeface="+mj-lt"/>
              <a:cs typeface="Times" panose="02020603050405020304" pitchFamily="18" charset="0"/>
            </a:endParaRPr>
          </a:p>
          <a:p>
            <a:pPr algn="ctr"/>
            <a:r>
              <a:rPr lang="it-IT" sz="1400" b="1" dirty="0">
                <a:cs typeface="Times" panose="02020603050405020304" pitchFamily="18" charset="0"/>
              </a:rPr>
              <a:t>Dra (c). Silvana Jiménez</a:t>
            </a:r>
          </a:p>
          <a:p>
            <a:pPr algn="ctr"/>
            <a:r>
              <a:rPr lang="es-EC" sz="1400" dirty="0">
                <a:cs typeface="Times" panose="02020603050405020304" pitchFamily="18" charset="0"/>
              </a:rPr>
              <a:t>Universidad de Concepción, Chile</a:t>
            </a:r>
          </a:p>
          <a:p>
            <a:pPr algn="ctr"/>
            <a:endParaRPr lang="it-IT" sz="1400" dirty="0">
              <a:latin typeface="+mj-lt"/>
              <a:cs typeface="Times" panose="02020603050405020304" pitchFamily="18" charset="0"/>
            </a:endParaRPr>
          </a:p>
          <a:p>
            <a:pPr algn="ctr"/>
            <a:r>
              <a:rPr lang="it-IT" sz="1400" b="1" dirty="0">
                <a:cs typeface="Times" panose="02020603050405020304" pitchFamily="18" charset="0"/>
              </a:rPr>
              <a:t>Dra (c). Catherine Meza </a:t>
            </a:r>
          </a:p>
          <a:p>
            <a:pPr algn="ctr"/>
            <a:r>
              <a:rPr lang="es-EC" sz="1400" dirty="0">
                <a:cs typeface="Times" panose="02020603050405020304" pitchFamily="18" charset="0"/>
              </a:rPr>
              <a:t>Universidad de Concepción, Chile</a:t>
            </a:r>
          </a:p>
          <a:p>
            <a:pPr algn="ctr"/>
            <a:endParaRPr lang="es-EC" sz="1400" dirty="0">
              <a:latin typeface="+mj-lt"/>
              <a:cs typeface="Times" panose="02020603050405020304" pitchFamily="18" charset="0"/>
            </a:endParaRPr>
          </a:p>
          <a:p>
            <a:pPr algn="ctr"/>
            <a:endParaRPr lang="es-EC" sz="1400" dirty="0">
              <a:latin typeface="+mj-lt"/>
              <a:cs typeface="Times" panose="02020603050405020304" pitchFamily="18" charset="0"/>
            </a:endParaRPr>
          </a:p>
          <a:p>
            <a:pPr algn="ctr"/>
            <a:r>
              <a:rPr lang="es-EC" sz="1400" dirty="0">
                <a:latin typeface="+mj-lt"/>
                <a:cs typeface="Times" panose="02020603050405020304" pitchFamily="18" charset="0"/>
              </a:rPr>
              <a:t> </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4618180"/>
            <a:ext cx="1250758" cy="1293888"/>
          </a:xfrm>
          <a:prstGeom prst="rect">
            <a:avLst/>
          </a:prstGeom>
        </p:spPr>
      </p:pic>
      <p:sp>
        <p:nvSpPr>
          <p:cNvPr id="13" name="Rectángulo 12"/>
          <p:cNvSpPr/>
          <p:nvPr/>
        </p:nvSpPr>
        <p:spPr>
          <a:xfrm>
            <a:off x="406289" y="3594674"/>
            <a:ext cx="4364574" cy="738664"/>
          </a:xfrm>
          <a:prstGeom prst="rect">
            <a:avLst/>
          </a:prstGeom>
        </p:spPr>
        <p:txBody>
          <a:bodyPr wrap="square">
            <a:spAutoFit/>
          </a:bodyPr>
          <a:lstStyle/>
          <a:p>
            <a:pPr algn="ctr"/>
            <a:r>
              <a:rPr lang="es-EC" sz="1400" b="1" dirty="0"/>
              <a:t>Laboratorio de Biotecnología y Biofármacos</a:t>
            </a:r>
          </a:p>
          <a:p>
            <a:pPr algn="ctr"/>
            <a:r>
              <a:rPr lang="es-EC" sz="1400" b="1" dirty="0">
                <a:cs typeface="Times" panose="02020603050405020304" pitchFamily="18" charset="0"/>
              </a:rPr>
              <a:t>Universidad de Concepción, Chile</a:t>
            </a:r>
          </a:p>
          <a:p>
            <a:pPr algn="ctr"/>
            <a:endParaRPr lang="es-EC" sz="1400" b="1" dirty="0"/>
          </a:p>
        </p:txBody>
      </p:sp>
      <p:sp>
        <p:nvSpPr>
          <p:cNvPr id="16" name="1 Título">
            <a:extLst>
              <a:ext uri="{FF2B5EF4-FFF2-40B4-BE49-F238E27FC236}">
                <a16:creationId xmlns:a16="http://schemas.microsoft.com/office/drawing/2014/main" id="{CB47A3A0-4A03-456D-8E59-2EBF0789394A}"/>
              </a:ext>
            </a:extLst>
          </p:cNvPr>
          <p:cNvSpPr txBox="1">
            <a:spLocks/>
          </p:cNvSpPr>
          <p:nvPr/>
        </p:nvSpPr>
        <p:spPr>
          <a:xfrm>
            <a:off x="-108520" y="161033"/>
            <a:ext cx="2664296"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AGRADECIMIENTOS</a:t>
            </a:r>
            <a:endParaRPr lang="es-EC" sz="1800" b="1" i="1" dirty="0">
              <a:latin typeface="Arial" panose="020B0604020202020204" pitchFamily="34" charset="0"/>
              <a:cs typeface="Arial" panose="020B0604020202020204" pitchFamily="34" charset="0"/>
            </a:endParaRPr>
          </a:p>
        </p:txBody>
      </p:sp>
      <p:pic>
        <p:nvPicPr>
          <p:cNvPr id="17" name="Picture 10" descr="Resultado de imagen para universidad de concepcion">
            <a:extLst>
              <a:ext uri="{FF2B5EF4-FFF2-40B4-BE49-F238E27FC236}">
                <a16:creationId xmlns:a16="http://schemas.microsoft.com/office/drawing/2014/main" id="{D3CFB9BD-4D0A-47D2-A410-7E72BF36E0B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6122" y="2204864"/>
            <a:ext cx="3408925" cy="113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4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 Título">
            <a:extLst>
              <a:ext uri="{FF2B5EF4-FFF2-40B4-BE49-F238E27FC236}">
                <a16:creationId xmlns:a16="http://schemas.microsoft.com/office/drawing/2014/main" id="{05435C3F-DECE-4191-A14B-07EC74ABF056}"/>
              </a:ext>
            </a:extLst>
          </p:cNvPr>
          <p:cNvSpPr txBox="1">
            <a:spLocks/>
          </p:cNvSpPr>
          <p:nvPr/>
        </p:nvSpPr>
        <p:spPr>
          <a:xfrm>
            <a:off x="6948264" y="171055"/>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62F254A-E33E-45BA-AD8F-8AE99FA983C0}"/>
              </a:ext>
            </a:extLst>
          </p:cNvPr>
          <p:cNvPicPr>
            <a:picLocks noChangeAspect="1"/>
          </p:cNvPicPr>
          <p:nvPr/>
        </p:nvPicPr>
        <p:blipFill>
          <a:blip r:embed="rId3"/>
          <a:stretch>
            <a:fillRect/>
          </a:stretch>
        </p:blipFill>
        <p:spPr>
          <a:xfrm>
            <a:off x="2014463" y="2204864"/>
            <a:ext cx="5244934" cy="2157696"/>
          </a:xfrm>
          <a:prstGeom prst="rect">
            <a:avLst/>
          </a:prstGeom>
        </p:spPr>
      </p:pic>
      <p:sp>
        <p:nvSpPr>
          <p:cNvPr id="10" name="Rectangle 9">
            <a:extLst>
              <a:ext uri="{FF2B5EF4-FFF2-40B4-BE49-F238E27FC236}">
                <a16:creationId xmlns:a16="http://schemas.microsoft.com/office/drawing/2014/main" id="{030BB6F6-D0F0-40B4-9768-3EB91E4E9DF1}"/>
              </a:ext>
            </a:extLst>
          </p:cNvPr>
          <p:cNvSpPr/>
          <p:nvPr/>
        </p:nvSpPr>
        <p:spPr>
          <a:xfrm>
            <a:off x="388458" y="2757021"/>
            <a:ext cx="1107604"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buFont typeface="Arial" panose="020B0604020202020204" pitchFamily="34" charset="0"/>
              <a:buChar char="•"/>
            </a:pPr>
            <a:r>
              <a:rPr lang="es-EC" dirty="0">
                <a:latin typeface="Calibri" panose="020F0502020204030204" pitchFamily="34" charset="0"/>
                <a:ea typeface="Times New Roman" panose="02020603050405020304" pitchFamily="18" charset="0"/>
                <a:cs typeface="Calibri" panose="020F0502020204030204" pitchFamily="34" charset="0"/>
              </a:rPr>
              <a:t>FSH</a:t>
            </a:r>
          </a:p>
          <a:p>
            <a:pPr marL="285750" indent="-285750">
              <a:buFont typeface="Arial" panose="020B0604020202020204" pitchFamily="34" charset="0"/>
              <a:buChar char="•"/>
            </a:pPr>
            <a:r>
              <a:rPr lang="es-EC" dirty="0" err="1">
                <a:latin typeface="Calibri" panose="020F0502020204030204" pitchFamily="34" charset="0"/>
                <a:cs typeface="Calibri" panose="020F0502020204030204" pitchFamily="34" charset="0"/>
              </a:rPr>
              <a:t>eCG</a:t>
            </a:r>
            <a:r>
              <a:rPr lang="es-EC" dirty="0">
                <a:latin typeface="Calibri" panose="020F0502020204030204" pitchFamily="34" charset="0"/>
                <a:cs typeface="Calibri" panose="020F0502020204030204" pitchFamily="34" charset="0"/>
              </a:rPr>
              <a:t>           </a:t>
            </a:r>
          </a:p>
        </p:txBody>
      </p:sp>
      <p:sp>
        <p:nvSpPr>
          <p:cNvPr id="4" name="Rectangle: Rounded Corners 3">
            <a:extLst>
              <a:ext uri="{FF2B5EF4-FFF2-40B4-BE49-F238E27FC236}">
                <a16:creationId xmlns:a16="http://schemas.microsoft.com/office/drawing/2014/main" id="{6D063B52-37FD-4CB0-8B1E-7C0300153B95}"/>
              </a:ext>
            </a:extLst>
          </p:cNvPr>
          <p:cNvSpPr/>
          <p:nvPr/>
        </p:nvSpPr>
        <p:spPr>
          <a:xfrm>
            <a:off x="7589258" y="2645956"/>
            <a:ext cx="122413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s-EC"/>
              <a:t>Manejo excesivo </a:t>
            </a:r>
            <a:endParaRPr lang="es-EC" dirty="0"/>
          </a:p>
        </p:txBody>
      </p:sp>
      <p:sp>
        <p:nvSpPr>
          <p:cNvPr id="5" name="Rectangle 4">
            <a:extLst>
              <a:ext uri="{FF2B5EF4-FFF2-40B4-BE49-F238E27FC236}">
                <a16:creationId xmlns:a16="http://schemas.microsoft.com/office/drawing/2014/main" id="{839A1BA0-17D1-4852-AB9F-6102B8CEC2C6}"/>
              </a:ext>
            </a:extLst>
          </p:cNvPr>
          <p:cNvSpPr/>
          <p:nvPr/>
        </p:nvSpPr>
        <p:spPr>
          <a:xfrm>
            <a:off x="388458" y="6390694"/>
            <a:ext cx="2261068" cy="276999"/>
          </a:xfrm>
          <a:prstGeom prst="rect">
            <a:avLst/>
          </a:prstGeom>
        </p:spPr>
        <p:txBody>
          <a:bodyPr wrap="none">
            <a:spAutoFit/>
          </a:bodyPr>
          <a:lstStyle/>
          <a:p>
            <a:r>
              <a:rPr lang="es-EC" sz="1200" dirty="0">
                <a:latin typeface="Calibri" panose="020F0502020204030204" pitchFamily="34" charset="0"/>
                <a:ea typeface="Calibri" panose="020F0502020204030204" pitchFamily="34" charset="0"/>
                <a:cs typeface="Times New Roman" panose="02020603050405020304" pitchFamily="18" charset="0"/>
              </a:rPr>
              <a:t>(</a:t>
            </a:r>
            <a:r>
              <a:rPr lang="es-EC" sz="1200" dirty="0" err="1">
                <a:latin typeface="Calibri" panose="020F0502020204030204" pitchFamily="34" charset="0"/>
                <a:ea typeface="Calibri" panose="020F0502020204030204" pitchFamily="34" charset="0"/>
                <a:cs typeface="Times New Roman" panose="02020603050405020304" pitchFamily="18" charset="0"/>
              </a:rPr>
              <a:t>Reuben</a:t>
            </a:r>
            <a:r>
              <a:rPr lang="es-EC" sz="1200" dirty="0">
                <a:latin typeface="Calibri" panose="020F0502020204030204" pitchFamily="34" charset="0"/>
                <a:ea typeface="Calibri" panose="020F0502020204030204" pitchFamily="34" charset="0"/>
                <a:cs typeface="Times New Roman" panose="02020603050405020304" pitchFamily="18" charset="0"/>
              </a:rPr>
              <a:t> J. </a:t>
            </a:r>
            <a:r>
              <a:rPr lang="es-EC" sz="1200" dirty="0" err="1">
                <a:latin typeface="Calibri" panose="020F0502020204030204" pitchFamily="34" charset="0"/>
                <a:ea typeface="Calibri" panose="020F0502020204030204" pitchFamily="34" charset="0"/>
                <a:cs typeface="Times New Roman" panose="02020603050405020304" pitchFamily="18" charset="0"/>
              </a:rPr>
              <a:t>Mapletoft</a:t>
            </a:r>
            <a:r>
              <a:rPr lang="es-EC" sz="1200" dirty="0">
                <a:latin typeface="Calibri" panose="020F0502020204030204" pitchFamily="34" charset="0"/>
                <a:ea typeface="Calibri" panose="020F0502020204030204" pitchFamily="34" charset="0"/>
                <a:cs typeface="Times New Roman" panose="02020603050405020304" pitchFamily="18" charset="0"/>
              </a:rPr>
              <a:t> &amp; </a:t>
            </a:r>
            <a:r>
              <a:rPr lang="es-EC" sz="1200" dirty="0" err="1">
                <a:latin typeface="Calibri" panose="020F0502020204030204" pitchFamily="34" charset="0"/>
                <a:ea typeface="Calibri" panose="020F0502020204030204" pitchFamily="34" charset="0"/>
                <a:cs typeface="Times New Roman" panose="02020603050405020304" pitchFamily="18" charset="0"/>
              </a:rPr>
              <a:t>Bó</a:t>
            </a:r>
            <a:r>
              <a:rPr lang="es-EC" sz="1200" dirty="0">
                <a:latin typeface="Calibri" panose="020F0502020204030204" pitchFamily="34" charset="0"/>
                <a:ea typeface="Calibri" panose="020F0502020204030204" pitchFamily="34" charset="0"/>
                <a:cs typeface="Times New Roman" panose="02020603050405020304" pitchFamily="18" charset="0"/>
              </a:rPr>
              <a:t>, 2014)</a:t>
            </a:r>
            <a:endParaRPr lang="es-EC" sz="1200" dirty="0"/>
          </a:p>
        </p:txBody>
      </p:sp>
    </p:spTree>
    <p:extLst>
      <p:ext uri="{BB962C8B-B14F-4D97-AF65-F5344CB8AC3E}">
        <p14:creationId xmlns:p14="http://schemas.microsoft.com/office/powerpoint/2010/main" val="16239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esultado de imagen para patogenos">
            <a:extLst>
              <a:ext uri="{FF2B5EF4-FFF2-40B4-BE49-F238E27FC236}">
                <a16:creationId xmlns:a16="http://schemas.microsoft.com/office/drawing/2014/main" id="{299742E5-4225-4361-80D9-E977CAA7D3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764" y="638580"/>
            <a:ext cx="1772816" cy="1772816"/>
          </a:xfrm>
          <a:prstGeom prst="rect">
            <a:avLst/>
          </a:prstGeom>
          <a:noFill/>
          <a:extLst>
            <a:ext uri="{909E8E84-426E-40DD-AFC4-6F175D3DCCD1}">
              <a14:hiddenFill xmlns:a14="http://schemas.microsoft.com/office/drawing/2010/main">
                <a:solidFill>
                  <a:srgbClr val="FFFFFF"/>
                </a:solidFill>
              </a14:hiddenFill>
            </a:ext>
          </a:extLst>
        </p:spPr>
      </p:pic>
      <p:sp>
        <p:nvSpPr>
          <p:cNvPr id="26" name="1 Título">
            <a:extLst>
              <a:ext uri="{FF2B5EF4-FFF2-40B4-BE49-F238E27FC236}">
                <a16:creationId xmlns:a16="http://schemas.microsoft.com/office/drawing/2014/main" id="{05435C3F-DECE-4191-A14B-07EC74ABF056}"/>
              </a:ext>
            </a:extLst>
          </p:cNvPr>
          <p:cNvSpPr txBox="1">
            <a:spLocks/>
          </p:cNvSpPr>
          <p:nvPr/>
        </p:nvSpPr>
        <p:spPr>
          <a:xfrm>
            <a:off x="6948264" y="188640"/>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graphicFrame>
        <p:nvGraphicFramePr>
          <p:cNvPr id="14" name="Diagram 13">
            <a:extLst>
              <a:ext uri="{FF2B5EF4-FFF2-40B4-BE49-F238E27FC236}">
                <a16:creationId xmlns:a16="http://schemas.microsoft.com/office/drawing/2014/main" id="{A024CD4A-03B5-4BBF-811C-1BC09E7B4B8F}"/>
              </a:ext>
            </a:extLst>
          </p:cNvPr>
          <p:cNvGraphicFramePr/>
          <p:nvPr>
            <p:extLst>
              <p:ext uri="{D42A27DB-BD31-4B8C-83A1-F6EECF244321}">
                <p14:modId xmlns:p14="http://schemas.microsoft.com/office/powerpoint/2010/main" val="3881541546"/>
              </p:ext>
            </p:extLst>
          </p:nvPr>
        </p:nvGraphicFramePr>
        <p:xfrm>
          <a:off x="838125" y="2922420"/>
          <a:ext cx="3064126" cy="602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68BCEF92-0054-4151-885B-52B44BBE717E}"/>
              </a:ext>
            </a:extLst>
          </p:cNvPr>
          <p:cNvGraphicFramePr/>
          <p:nvPr>
            <p:extLst>
              <p:ext uri="{D42A27DB-BD31-4B8C-83A1-F6EECF244321}">
                <p14:modId xmlns:p14="http://schemas.microsoft.com/office/powerpoint/2010/main" val="2067891383"/>
              </p:ext>
            </p:extLst>
          </p:nvPr>
        </p:nvGraphicFramePr>
        <p:xfrm>
          <a:off x="630130" y="1337204"/>
          <a:ext cx="868620" cy="6027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ectangle 8">
            <a:extLst>
              <a:ext uri="{FF2B5EF4-FFF2-40B4-BE49-F238E27FC236}">
                <a16:creationId xmlns:a16="http://schemas.microsoft.com/office/drawing/2014/main" id="{0AAADBAF-B4A5-4323-B19A-61CD7FD54858}"/>
              </a:ext>
            </a:extLst>
          </p:cNvPr>
          <p:cNvSpPr/>
          <p:nvPr/>
        </p:nvSpPr>
        <p:spPr>
          <a:xfrm>
            <a:off x="4881415" y="2664607"/>
            <a:ext cx="590162"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Calibri" panose="020F0502020204030204" pitchFamily="34" charset="0"/>
              </a:rPr>
              <a:t>FSH </a:t>
            </a:r>
            <a:endParaRPr lang="es-EC"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5BA4AECA-F694-48ED-8EEE-4F59C4B4C3A6}"/>
              </a:ext>
            </a:extLst>
          </p:cNvPr>
          <p:cNvSpPr/>
          <p:nvPr/>
        </p:nvSpPr>
        <p:spPr>
          <a:xfrm>
            <a:off x="5806834" y="2661982"/>
            <a:ext cx="479618"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Calibri" panose="020F0502020204030204" pitchFamily="34" charset="0"/>
              </a:rPr>
              <a:t>LH </a:t>
            </a:r>
            <a:endParaRPr lang="es-EC" dirty="0">
              <a:latin typeface="Calibri" panose="020F0502020204030204" pitchFamily="34" charset="0"/>
              <a:cs typeface="Calibri" panose="020F0502020204030204" pitchFamily="34" charset="0"/>
            </a:endParaRPr>
          </a:p>
        </p:txBody>
      </p:sp>
      <p:sp>
        <p:nvSpPr>
          <p:cNvPr id="10" name="Arrow: Down 9">
            <a:extLst>
              <a:ext uri="{FF2B5EF4-FFF2-40B4-BE49-F238E27FC236}">
                <a16:creationId xmlns:a16="http://schemas.microsoft.com/office/drawing/2014/main" id="{032CDD8C-501A-43F6-8E5A-6F3F2E78A592}"/>
              </a:ext>
            </a:extLst>
          </p:cNvPr>
          <p:cNvSpPr/>
          <p:nvPr/>
        </p:nvSpPr>
        <p:spPr>
          <a:xfrm>
            <a:off x="5456481" y="2741440"/>
            <a:ext cx="288032" cy="28803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2" name="Rectangle: Rounded Corners 11">
            <a:extLst>
              <a:ext uri="{FF2B5EF4-FFF2-40B4-BE49-F238E27FC236}">
                <a16:creationId xmlns:a16="http://schemas.microsoft.com/office/drawing/2014/main" id="{5DAA942A-EC2A-4E89-9674-AFCB92766CBE}"/>
              </a:ext>
            </a:extLst>
          </p:cNvPr>
          <p:cNvSpPr/>
          <p:nvPr/>
        </p:nvSpPr>
        <p:spPr>
          <a:xfrm>
            <a:off x="4763556" y="2614237"/>
            <a:ext cx="1522896" cy="523597"/>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13" name="Rectangle 12">
            <a:extLst>
              <a:ext uri="{FF2B5EF4-FFF2-40B4-BE49-F238E27FC236}">
                <a16:creationId xmlns:a16="http://schemas.microsoft.com/office/drawing/2014/main" id="{414993AF-BB91-4DFB-9184-379B54B66BD3}"/>
              </a:ext>
            </a:extLst>
          </p:cNvPr>
          <p:cNvSpPr/>
          <p:nvPr/>
        </p:nvSpPr>
        <p:spPr>
          <a:xfrm>
            <a:off x="4367512" y="3181849"/>
            <a:ext cx="2664296" cy="861774"/>
          </a:xfrm>
          <a:prstGeom prst="rect">
            <a:avLst/>
          </a:prstGeom>
        </p:spPr>
        <p:txBody>
          <a:bodyPr wrap="square">
            <a:spAutoFit/>
          </a:bodyPr>
          <a:lstStyle/>
          <a:p>
            <a:pPr marL="285750" indent="-285750">
              <a:buFont typeface="Arial" panose="020B0604020202020204" pitchFamily="34" charset="0"/>
              <a:buChar char="•"/>
            </a:pPr>
            <a:r>
              <a:rPr lang="es-EC" sz="1600" dirty="0">
                <a:latin typeface="Calibri" panose="020F0502020204030204" pitchFamily="34" charset="0"/>
                <a:ea typeface="Calibri" panose="020F0502020204030204" pitchFamily="34" charset="0"/>
                <a:cs typeface="Calibri" panose="020F0502020204030204" pitchFamily="34" charset="0"/>
              </a:rPr>
              <a:t>Tasa de ovulación </a:t>
            </a:r>
          </a:p>
          <a:p>
            <a:pPr marL="285750" indent="-285750">
              <a:buFont typeface="Arial" panose="020B0604020202020204" pitchFamily="34" charset="0"/>
              <a:buChar char="•"/>
            </a:pPr>
            <a:r>
              <a:rPr lang="es-EC" sz="1600" dirty="0">
                <a:latin typeface="Calibri" panose="020F0502020204030204" pitchFamily="34" charset="0"/>
                <a:ea typeface="Calibri" panose="020F0502020204030204" pitchFamily="34" charset="0"/>
                <a:cs typeface="Calibri" panose="020F0502020204030204" pitchFamily="34" charset="0"/>
              </a:rPr>
              <a:t>Tasa de fertilización </a:t>
            </a:r>
          </a:p>
          <a:p>
            <a:pPr marL="285750" indent="-285750">
              <a:buFont typeface="Arial" panose="020B0604020202020204" pitchFamily="34" charset="0"/>
              <a:buChar char="•"/>
            </a:pPr>
            <a:r>
              <a:rPr lang="es-EC" sz="1600" dirty="0">
                <a:latin typeface="Calibri" panose="020F0502020204030204" pitchFamily="34" charset="0"/>
                <a:ea typeface="Calibri" panose="020F0502020204030204" pitchFamily="34" charset="0"/>
                <a:cs typeface="Calibri" panose="020F0502020204030204" pitchFamily="34" charset="0"/>
              </a:rPr>
              <a:t>Calidad de embriones</a:t>
            </a:r>
            <a:endParaRPr lang="es-EC" sz="1600"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4CBCE4C5-7781-4000-9CD8-0FE65E7EC7AA}"/>
              </a:ext>
            </a:extLst>
          </p:cNvPr>
          <p:cNvSpPr/>
          <p:nvPr/>
        </p:nvSpPr>
        <p:spPr>
          <a:xfrm>
            <a:off x="551034" y="4169172"/>
            <a:ext cx="3764813" cy="369332"/>
          </a:xfrm>
          <a:prstGeom prst="rect">
            <a:avLst/>
          </a:prstGeom>
        </p:spPr>
        <p:txBody>
          <a:bodyPr wrap="none">
            <a:spAutoFit/>
          </a:bodyPr>
          <a:lstStyle/>
          <a:p>
            <a:r>
              <a:rPr lang="es-EC" b="1" dirty="0">
                <a:latin typeface="Calibri" panose="020F0502020204030204" pitchFamily="34" charset="0"/>
                <a:ea typeface="Times New Roman" panose="02020603050405020304" pitchFamily="18" charset="0"/>
                <a:cs typeface="Calibri" panose="020F0502020204030204" pitchFamily="34" charset="0"/>
              </a:rPr>
              <a:t>Uso repetido de hormonas exógenas </a:t>
            </a:r>
            <a:endParaRPr lang="es-EC" b="1"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F04E735C-935B-421D-B84A-1EF81BE6EFDA}"/>
              </a:ext>
            </a:extLst>
          </p:cNvPr>
          <p:cNvSpPr/>
          <p:nvPr/>
        </p:nvSpPr>
        <p:spPr>
          <a:xfrm>
            <a:off x="4828155" y="4181783"/>
            <a:ext cx="387766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C" dirty="0">
                <a:latin typeface="Calibri" panose="020F0502020204030204" pitchFamily="34" charset="0"/>
                <a:ea typeface="Times New Roman" panose="02020603050405020304" pitchFamily="18" charset="0"/>
                <a:cs typeface="Calibri" panose="020F0502020204030204" pitchFamily="34" charset="0"/>
              </a:rPr>
              <a:t>Inducir una respuesta inmune humoral </a:t>
            </a:r>
            <a:endParaRPr lang="es-EC"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D070C70F-63E1-495E-952D-EEBD90D9B570}"/>
              </a:ext>
            </a:extLst>
          </p:cNvPr>
          <p:cNvSpPr/>
          <p:nvPr/>
        </p:nvSpPr>
        <p:spPr>
          <a:xfrm>
            <a:off x="6746157" y="2962201"/>
            <a:ext cx="2293912"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1400" b="1" dirty="0">
                <a:latin typeface="Calibri" panose="020F0502020204030204" pitchFamily="34" charset="0"/>
                <a:ea typeface="Calibri" panose="020F0502020204030204" pitchFamily="34" charset="0"/>
                <a:cs typeface="Calibri" panose="020F0502020204030204" pitchFamily="34" charset="0"/>
              </a:rPr>
              <a:t>FSH con alta pureza: </a:t>
            </a:r>
            <a:r>
              <a:rPr lang="es-EC" sz="1400" dirty="0">
                <a:latin typeface="Calibri" panose="020F0502020204030204" pitchFamily="34" charset="0"/>
                <a:ea typeface="Calibri" panose="020F0502020204030204" pitchFamily="34" charset="0"/>
                <a:cs typeface="Calibri" panose="020F0502020204030204" pitchFamily="34" charset="0"/>
              </a:rPr>
              <a:t>uso comercial </a:t>
            </a:r>
            <a:endParaRPr lang="es-EC"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E335E6F-1C85-4010-AF7C-5F8EF04D6E3B}"/>
              </a:ext>
            </a:extLst>
          </p:cNvPr>
          <p:cNvSpPr>
            <a:spLocks noGrp="1"/>
          </p:cNvSpPr>
          <p:nvPr>
            <p:ph type="sldNum" sz="quarter" idx="11"/>
          </p:nvPr>
        </p:nvSpPr>
        <p:spPr/>
        <p:txBody>
          <a:bodyPr/>
          <a:lstStyle/>
          <a:p>
            <a:r>
              <a:rPr lang="es-EC" b="1"/>
              <a:t>VERSIÓN: </a:t>
            </a:r>
            <a:r>
              <a:rPr lang="es-EC"/>
              <a:t>1.0</a:t>
            </a:r>
            <a:endParaRPr lang="es-EC" dirty="0"/>
          </a:p>
        </p:txBody>
      </p:sp>
      <p:pic>
        <p:nvPicPr>
          <p:cNvPr id="3074" name="Picture 2" descr="Resultado de imagen para porcino">
            <a:extLst>
              <a:ext uri="{FF2B5EF4-FFF2-40B4-BE49-F238E27FC236}">
                <a16:creationId xmlns:a16="http://schemas.microsoft.com/office/drawing/2014/main" id="{E0A516F9-2D7A-4E22-B6BB-6C2DA0F63C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6866" y="653620"/>
            <a:ext cx="1742736" cy="1742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oveja">
            <a:extLst>
              <a:ext uri="{FF2B5EF4-FFF2-40B4-BE49-F238E27FC236}">
                <a16:creationId xmlns:a16="http://schemas.microsoft.com/office/drawing/2014/main" id="{251EFE6B-51D3-4351-93A8-95F417C647A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8746" b="7622"/>
          <a:stretch/>
        </p:blipFill>
        <p:spPr bwMode="auto">
          <a:xfrm>
            <a:off x="3902251" y="653620"/>
            <a:ext cx="1873248" cy="17427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FDB2E0-6FA2-414D-8A92-4A7FDFFA06E5}"/>
              </a:ext>
            </a:extLst>
          </p:cNvPr>
          <p:cNvSpPr/>
          <p:nvPr/>
        </p:nvSpPr>
        <p:spPr>
          <a:xfrm>
            <a:off x="251520" y="6351749"/>
            <a:ext cx="6480720" cy="276999"/>
          </a:xfrm>
          <a:prstGeom prst="rect">
            <a:avLst/>
          </a:prstGeom>
        </p:spPr>
        <p:txBody>
          <a:bodyPr wrap="square">
            <a:spAutoFit/>
          </a:bodyPr>
          <a:lstStyle/>
          <a:p>
            <a:r>
              <a:rPr lang="es-EC" sz="1200" dirty="0">
                <a:latin typeface="Calibri" panose="020F0502020204030204" pitchFamily="34" charset="0"/>
                <a:ea typeface="Calibri" panose="020F0502020204030204" pitchFamily="34" charset="0"/>
                <a:cs typeface="Calibri" panose="020F0502020204030204" pitchFamily="34" charset="0"/>
              </a:rPr>
              <a:t>(</a:t>
            </a:r>
            <a:r>
              <a:rPr lang="es-EC" sz="1200" dirty="0" err="1">
                <a:latin typeface="Calibri" panose="020F0502020204030204" pitchFamily="34" charset="0"/>
                <a:ea typeface="Calibri" panose="020F0502020204030204" pitchFamily="34" charset="0"/>
                <a:cs typeface="Calibri" panose="020F0502020204030204" pitchFamily="34" charset="0"/>
              </a:rPr>
              <a:t>Ferr</a:t>
            </a:r>
            <a:r>
              <a:rPr lang="es-EC" sz="1200" dirty="0">
                <a:latin typeface="Calibri" panose="020F0502020204030204" pitchFamily="34" charset="0"/>
                <a:ea typeface="Calibri" panose="020F0502020204030204" pitchFamily="34" charset="0"/>
                <a:cs typeface="Calibri" panose="020F0502020204030204" pitchFamily="34" charset="0"/>
              </a:rPr>
              <a:t>, </a:t>
            </a:r>
            <a:r>
              <a:rPr lang="es-EC" sz="1200" dirty="0" err="1">
                <a:latin typeface="Calibri" panose="020F0502020204030204" pitchFamily="34" charset="0"/>
                <a:ea typeface="Calibri" panose="020F0502020204030204" pitchFamily="34" charset="0"/>
                <a:cs typeface="Calibri" panose="020F0502020204030204" pitchFamily="34" charset="0"/>
              </a:rPr>
              <a:t>Bogliotti</a:t>
            </a:r>
            <a:r>
              <a:rPr lang="es-EC" sz="1200" dirty="0">
                <a:latin typeface="Calibri" panose="020F0502020204030204" pitchFamily="34" charset="0"/>
                <a:ea typeface="Calibri" panose="020F0502020204030204" pitchFamily="34" charset="0"/>
                <a:cs typeface="Calibri" panose="020F0502020204030204" pitchFamily="34" charset="0"/>
              </a:rPr>
              <a:t>, </a:t>
            </a:r>
            <a:r>
              <a:rPr lang="es-EC" sz="1200" dirty="0" err="1">
                <a:latin typeface="Calibri" panose="020F0502020204030204" pitchFamily="34" charset="0"/>
                <a:ea typeface="Calibri" panose="020F0502020204030204" pitchFamily="34" charset="0"/>
                <a:cs typeface="Calibri" panose="020F0502020204030204" pitchFamily="34" charset="0"/>
              </a:rPr>
              <a:t>Chitwood</a:t>
            </a:r>
            <a:r>
              <a:rPr lang="es-EC" sz="1200" dirty="0">
                <a:latin typeface="Calibri" panose="020F0502020204030204" pitchFamily="34" charset="0"/>
                <a:ea typeface="Calibri" panose="020F0502020204030204" pitchFamily="34" charset="0"/>
                <a:cs typeface="Calibri" panose="020F0502020204030204" pitchFamily="34" charset="0"/>
              </a:rPr>
              <a:t>, </a:t>
            </a:r>
            <a:r>
              <a:rPr lang="es-EC" sz="1200" dirty="0" err="1">
                <a:latin typeface="Calibri" panose="020F0502020204030204" pitchFamily="34" charset="0"/>
                <a:ea typeface="Calibri" panose="020F0502020204030204" pitchFamily="34" charset="0"/>
                <a:cs typeface="Calibri" panose="020F0502020204030204" pitchFamily="34" charset="0"/>
              </a:rPr>
              <a:t>Kjelland</a:t>
            </a:r>
            <a:r>
              <a:rPr lang="es-EC" sz="1200" dirty="0">
                <a:latin typeface="Calibri" panose="020F0502020204030204" pitchFamily="34" charset="0"/>
                <a:ea typeface="Calibri" panose="020F0502020204030204" pitchFamily="34" charset="0"/>
                <a:cs typeface="Calibri" panose="020F0502020204030204" pitchFamily="34" charset="0"/>
              </a:rPr>
              <a:t>, &amp; Ross, 2016) 		</a:t>
            </a:r>
            <a:r>
              <a:rPr lang="es-EC" sz="1200" dirty="0">
                <a:latin typeface="Calibri" panose="020F0502020204030204" pitchFamily="34" charset="0"/>
                <a:cs typeface="Calibri" panose="020F0502020204030204" pitchFamily="34" charset="0"/>
              </a:rPr>
              <a:t>(Carvalho et al., 2014)</a:t>
            </a:r>
          </a:p>
        </p:txBody>
      </p:sp>
      <p:pic>
        <p:nvPicPr>
          <p:cNvPr id="7" name="Picture 6">
            <a:extLst>
              <a:ext uri="{FF2B5EF4-FFF2-40B4-BE49-F238E27FC236}">
                <a16:creationId xmlns:a16="http://schemas.microsoft.com/office/drawing/2014/main" id="{EAD373D0-1B41-41A6-BCCA-B9D351CDBD37}"/>
              </a:ext>
            </a:extLst>
          </p:cNvPr>
          <p:cNvPicPr>
            <a:picLocks noChangeAspect="1"/>
          </p:cNvPicPr>
          <p:nvPr/>
        </p:nvPicPr>
        <p:blipFill>
          <a:blip r:embed="rId16"/>
          <a:stretch>
            <a:fillRect/>
          </a:stretch>
        </p:blipFill>
        <p:spPr>
          <a:xfrm>
            <a:off x="3693051" y="4651177"/>
            <a:ext cx="1483445" cy="1514104"/>
          </a:xfrm>
          <a:prstGeom prst="rect">
            <a:avLst/>
          </a:prstGeom>
        </p:spPr>
      </p:pic>
      <p:sp>
        <p:nvSpPr>
          <p:cNvPr id="20" name="Rectangle 19">
            <a:extLst>
              <a:ext uri="{FF2B5EF4-FFF2-40B4-BE49-F238E27FC236}">
                <a16:creationId xmlns:a16="http://schemas.microsoft.com/office/drawing/2014/main" id="{5001956C-00F0-4426-AF57-BFDDD7B08A80}"/>
              </a:ext>
            </a:extLst>
          </p:cNvPr>
          <p:cNvSpPr/>
          <p:nvPr/>
        </p:nvSpPr>
        <p:spPr>
          <a:xfrm>
            <a:off x="6766987" y="5157192"/>
            <a:ext cx="1877763"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s-EC" b="1" dirty="0">
                <a:solidFill>
                  <a:schemeClr val="bg2">
                    <a:lumMod val="75000"/>
                  </a:schemeClr>
                </a:solidFill>
                <a:latin typeface="Calibri" panose="020F0502020204030204" pitchFamily="34" charset="0"/>
                <a:cs typeface="Calibri" panose="020F0502020204030204" pitchFamily="34" charset="0"/>
              </a:rPr>
              <a:t>Formulaciones</a:t>
            </a:r>
          </a:p>
        </p:txBody>
      </p:sp>
    </p:spTree>
    <p:extLst>
      <p:ext uri="{BB962C8B-B14F-4D97-AF65-F5344CB8AC3E}">
        <p14:creationId xmlns:p14="http://schemas.microsoft.com/office/powerpoint/2010/main" val="920314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ltado de imagen para fsh structure">
            <a:extLst>
              <a:ext uri="{FF2B5EF4-FFF2-40B4-BE49-F238E27FC236}">
                <a16:creationId xmlns:a16="http://schemas.microsoft.com/office/drawing/2014/main" id="{83775A13-DDEC-457B-8C6A-87453159C8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074" b="71000"/>
          <a:stretch/>
        </p:blipFill>
        <p:spPr bwMode="auto">
          <a:xfrm>
            <a:off x="395536" y="1124744"/>
            <a:ext cx="3384375" cy="14813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9D6152-4BF4-4F52-B34C-A3266951F033}"/>
              </a:ext>
            </a:extLst>
          </p:cNvPr>
          <p:cNvPicPr>
            <a:picLocks noChangeAspect="1"/>
          </p:cNvPicPr>
          <p:nvPr/>
        </p:nvPicPr>
        <p:blipFill>
          <a:blip r:embed="rId4"/>
          <a:stretch>
            <a:fillRect/>
          </a:stretch>
        </p:blipFill>
        <p:spPr>
          <a:xfrm>
            <a:off x="326976" y="3335258"/>
            <a:ext cx="5912662" cy="1438545"/>
          </a:xfrm>
          <a:prstGeom prst="rect">
            <a:avLst/>
          </a:prstGeom>
          <a:ln>
            <a:noFill/>
          </a:ln>
        </p:spPr>
      </p:pic>
      <p:pic>
        <p:nvPicPr>
          <p:cNvPr id="4" name="Picture 3">
            <a:extLst>
              <a:ext uri="{FF2B5EF4-FFF2-40B4-BE49-F238E27FC236}">
                <a16:creationId xmlns:a16="http://schemas.microsoft.com/office/drawing/2014/main" id="{4B21C7AC-45AC-4D73-B555-ED60C3BCB525}"/>
              </a:ext>
            </a:extLst>
          </p:cNvPr>
          <p:cNvPicPr>
            <a:picLocks noChangeAspect="1"/>
          </p:cNvPicPr>
          <p:nvPr/>
        </p:nvPicPr>
        <p:blipFill rotWithShape="1">
          <a:blip r:embed="rId5"/>
          <a:srcRect l="2135" r="8181"/>
          <a:stretch/>
        </p:blipFill>
        <p:spPr>
          <a:xfrm>
            <a:off x="4139952" y="1340768"/>
            <a:ext cx="4536504" cy="856583"/>
          </a:xfrm>
          <a:prstGeom prst="rect">
            <a:avLst/>
          </a:prstGeom>
          <a:ln>
            <a:solidFill>
              <a:schemeClr val="tx1"/>
            </a:solidFill>
          </a:ln>
        </p:spPr>
      </p:pic>
      <p:pic>
        <p:nvPicPr>
          <p:cNvPr id="5" name="Picture 4">
            <a:extLst>
              <a:ext uri="{FF2B5EF4-FFF2-40B4-BE49-F238E27FC236}">
                <a16:creationId xmlns:a16="http://schemas.microsoft.com/office/drawing/2014/main" id="{793F877A-9F7A-42E0-AC9E-61450EF7999B}"/>
              </a:ext>
            </a:extLst>
          </p:cNvPr>
          <p:cNvPicPr>
            <a:picLocks noChangeAspect="1"/>
          </p:cNvPicPr>
          <p:nvPr/>
        </p:nvPicPr>
        <p:blipFill>
          <a:blip r:embed="rId6"/>
          <a:stretch>
            <a:fillRect/>
          </a:stretch>
        </p:blipFill>
        <p:spPr>
          <a:xfrm>
            <a:off x="6375535" y="2848617"/>
            <a:ext cx="2300921" cy="2912646"/>
          </a:xfrm>
          <a:prstGeom prst="rect">
            <a:avLst/>
          </a:prstGeom>
          <a:ln>
            <a:solidFill>
              <a:schemeClr val="tx1"/>
            </a:solidFill>
          </a:ln>
        </p:spPr>
      </p:pic>
      <p:graphicFrame>
        <p:nvGraphicFramePr>
          <p:cNvPr id="6" name="Diagram 5">
            <a:extLst>
              <a:ext uri="{FF2B5EF4-FFF2-40B4-BE49-F238E27FC236}">
                <a16:creationId xmlns:a16="http://schemas.microsoft.com/office/drawing/2014/main" id="{6B529F9F-F14A-4E3D-9428-B641508DE43C}"/>
              </a:ext>
            </a:extLst>
          </p:cNvPr>
          <p:cNvGraphicFramePr/>
          <p:nvPr>
            <p:extLst>
              <p:ext uri="{D42A27DB-BD31-4B8C-83A1-F6EECF244321}">
                <p14:modId xmlns:p14="http://schemas.microsoft.com/office/powerpoint/2010/main" val="2450487707"/>
              </p:ext>
            </p:extLst>
          </p:nvPr>
        </p:nvGraphicFramePr>
        <p:xfrm>
          <a:off x="1115616" y="5410025"/>
          <a:ext cx="4536504" cy="5634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EA896BF3-B742-49F4-BC7C-700D841F789C}"/>
              </a:ext>
            </a:extLst>
          </p:cNvPr>
          <p:cNvSpPr/>
          <p:nvPr/>
        </p:nvSpPr>
        <p:spPr>
          <a:xfrm>
            <a:off x="326976" y="4944419"/>
            <a:ext cx="2015552" cy="369332"/>
          </a:xfrm>
          <a:prstGeom prst="rect">
            <a:avLst/>
          </a:prstGeom>
        </p:spPr>
        <p:txBody>
          <a:bodyPr wrap="none">
            <a:spAutoFit/>
          </a:bodyPr>
          <a:lstStyle/>
          <a:p>
            <a:r>
              <a:rPr lang="es-EC" b="1" dirty="0">
                <a:latin typeface="Calibri" panose="020F0502020204030204" pitchFamily="34" charset="0"/>
                <a:ea typeface="Times New Roman" panose="02020603050405020304" pitchFamily="18" charset="0"/>
                <a:cs typeface="Calibri" panose="020F0502020204030204" pitchFamily="34" charset="0"/>
              </a:rPr>
              <a:t>Adición de glicanos</a:t>
            </a:r>
            <a:endParaRPr lang="es-EC" b="1"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D3DD99B-1F1D-428C-8B45-F044DF1C6C64}"/>
              </a:ext>
            </a:extLst>
          </p:cNvPr>
          <p:cNvSpPr/>
          <p:nvPr/>
        </p:nvSpPr>
        <p:spPr>
          <a:xfrm>
            <a:off x="1403648" y="6424906"/>
            <a:ext cx="3175806" cy="276999"/>
          </a:xfrm>
          <a:prstGeom prst="rect">
            <a:avLst/>
          </a:prstGeom>
        </p:spPr>
        <p:txBody>
          <a:bodyPr wrap="none">
            <a:spAutoFit/>
          </a:bodyPr>
          <a:lstStyle/>
          <a:p>
            <a:r>
              <a:rPr lang="es-EC" sz="1200" dirty="0">
                <a:latin typeface="Calibri" panose="020F0502020204030204" pitchFamily="34" charset="0"/>
                <a:ea typeface="Calibri" panose="020F0502020204030204" pitchFamily="34" charset="0"/>
                <a:cs typeface="Calibri" panose="020F0502020204030204" pitchFamily="34" charset="0"/>
              </a:rPr>
              <a:t>(</a:t>
            </a:r>
            <a:r>
              <a:rPr lang="es-EC" sz="1200" dirty="0" err="1">
                <a:latin typeface="Calibri" panose="020F0502020204030204" pitchFamily="34" charset="0"/>
                <a:ea typeface="Calibri" panose="020F0502020204030204" pitchFamily="34" charset="0"/>
                <a:cs typeface="Calibri" panose="020F0502020204030204" pitchFamily="34" charset="0"/>
              </a:rPr>
              <a:t>Corfield</a:t>
            </a:r>
            <a:r>
              <a:rPr lang="es-EC" sz="1200" dirty="0">
                <a:latin typeface="Calibri" panose="020F0502020204030204" pitchFamily="34" charset="0"/>
                <a:ea typeface="Calibri" panose="020F0502020204030204" pitchFamily="34" charset="0"/>
                <a:cs typeface="Calibri" panose="020F0502020204030204" pitchFamily="34" charset="0"/>
              </a:rPr>
              <a:t>, 2017)	</a:t>
            </a:r>
            <a:r>
              <a:rPr lang="es-EC" sz="1200" dirty="0">
                <a:latin typeface="Calibri" panose="020F0502020204030204" pitchFamily="34" charset="0"/>
                <a:cs typeface="Calibri" panose="020F0502020204030204" pitchFamily="34" charset="0"/>
              </a:rPr>
              <a:t>(Kuhn et al., 2013)</a:t>
            </a:r>
          </a:p>
        </p:txBody>
      </p:sp>
      <p:sp>
        <p:nvSpPr>
          <p:cNvPr id="9" name="1 Título">
            <a:extLst>
              <a:ext uri="{FF2B5EF4-FFF2-40B4-BE49-F238E27FC236}">
                <a16:creationId xmlns:a16="http://schemas.microsoft.com/office/drawing/2014/main" id="{25E431C0-B328-4A8E-8394-6B960BEB1BBA}"/>
              </a:ext>
            </a:extLst>
          </p:cNvPr>
          <p:cNvSpPr txBox="1">
            <a:spLocks/>
          </p:cNvSpPr>
          <p:nvPr/>
        </p:nvSpPr>
        <p:spPr>
          <a:xfrm>
            <a:off x="6948264" y="188640"/>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313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3EBB2-CFDA-4BF2-82AB-A643336C8BA9}"/>
              </a:ext>
            </a:extLst>
          </p:cNvPr>
          <p:cNvSpPr>
            <a:spLocks noGrp="1"/>
          </p:cNvSpPr>
          <p:nvPr>
            <p:ph type="sldNum" sz="quarter" idx="11"/>
          </p:nvPr>
        </p:nvSpPr>
        <p:spPr/>
        <p:txBody>
          <a:bodyPr/>
          <a:lstStyle/>
          <a:p>
            <a:r>
              <a:rPr lang="es-EC" b="1"/>
              <a:t>VERSIÓN: </a:t>
            </a:r>
            <a:r>
              <a:rPr lang="es-EC"/>
              <a:t>1.0</a:t>
            </a:r>
            <a:endParaRPr lang="es-EC" dirty="0"/>
          </a:p>
        </p:txBody>
      </p:sp>
      <p:pic>
        <p:nvPicPr>
          <p:cNvPr id="2050" name="Picture 2" descr="Imagen relacionada">
            <a:extLst>
              <a:ext uri="{FF2B5EF4-FFF2-40B4-BE49-F238E27FC236}">
                <a16:creationId xmlns:a16="http://schemas.microsoft.com/office/drawing/2014/main" id="{E36A0380-F176-4557-B9EE-95EB6CA47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08" y="980728"/>
            <a:ext cx="5097735" cy="44833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a:extLst>
              <a:ext uri="{FF2B5EF4-FFF2-40B4-BE49-F238E27FC236}">
                <a16:creationId xmlns:a16="http://schemas.microsoft.com/office/drawing/2014/main" id="{106A51EC-9B91-47A1-8BCF-67C94A9940AF}"/>
              </a:ext>
            </a:extLst>
          </p:cNvPr>
          <p:cNvGraphicFramePr/>
          <p:nvPr>
            <p:extLst>
              <p:ext uri="{D42A27DB-BD31-4B8C-83A1-F6EECF244321}">
                <p14:modId xmlns:p14="http://schemas.microsoft.com/office/powerpoint/2010/main" val="4077699795"/>
              </p:ext>
            </p:extLst>
          </p:nvPr>
        </p:nvGraphicFramePr>
        <p:xfrm>
          <a:off x="6444208" y="1850135"/>
          <a:ext cx="2016223" cy="3024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1 Título">
            <a:extLst>
              <a:ext uri="{FF2B5EF4-FFF2-40B4-BE49-F238E27FC236}">
                <a16:creationId xmlns:a16="http://schemas.microsoft.com/office/drawing/2014/main" id="{BDBF6BCE-679B-4AC4-AC2A-848BC8DA2A5E}"/>
              </a:ext>
            </a:extLst>
          </p:cNvPr>
          <p:cNvSpPr txBox="1">
            <a:spLocks/>
          </p:cNvSpPr>
          <p:nvPr/>
        </p:nvSpPr>
        <p:spPr>
          <a:xfrm>
            <a:off x="6948264" y="188640"/>
            <a:ext cx="2160240" cy="422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1800" b="1" i="1" dirty="0">
                <a:latin typeface="Arial" panose="020B0604020202020204" pitchFamily="34" charset="0"/>
                <a:cs typeface="Arial" panose="020B0604020202020204" pitchFamily="34" charset="0"/>
              </a:rPr>
              <a:t>INTRODUCCIÓN</a:t>
            </a:r>
            <a:endParaRPr lang="es-EC" sz="1800" b="1" i="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FA0CFB8-465C-44EA-9EFE-2BB9DFEB5D65}"/>
              </a:ext>
            </a:extLst>
          </p:cNvPr>
          <p:cNvSpPr/>
          <p:nvPr/>
        </p:nvSpPr>
        <p:spPr>
          <a:xfrm>
            <a:off x="0" y="6363938"/>
            <a:ext cx="6552728" cy="276999"/>
          </a:xfrm>
          <a:prstGeom prst="rect">
            <a:avLst/>
          </a:prstGeom>
        </p:spPr>
        <p:txBody>
          <a:bodyPr wrap="square">
            <a:spAutoFit/>
          </a:bodyPr>
          <a:lstStyle/>
          <a:p>
            <a:r>
              <a:rPr lang="es-EC" sz="1200" dirty="0">
                <a:latin typeface="Calibri" panose="020F0502020204030204" pitchFamily="34" charset="0"/>
                <a:ea typeface="Calibri" panose="020F0502020204030204" pitchFamily="34" charset="0"/>
                <a:cs typeface="Calibri" panose="020F0502020204030204" pitchFamily="34" charset="0"/>
              </a:rPr>
              <a:t>	</a:t>
            </a:r>
            <a:r>
              <a:rPr lang="es-EC" sz="1200" dirty="0">
                <a:latin typeface="Calibri" panose="020F0502020204030204" pitchFamily="34" charset="0"/>
                <a:cs typeface="Calibri" panose="020F0502020204030204" pitchFamily="34" charset="0"/>
              </a:rPr>
              <a:t>(Springer &amp; </a:t>
            </a:r>
            <a:r>
              <a:rPr lang="es-EC" sz="1200" dirty="0" err="1">
                <a:latin typeface="Calibri" panose="020F0502020204030204" pitchFamily="34" charset="0"/>
                <a:cs typeface="Calibri" panose="020F0502020204030204" pitchFamily="34" charset="0"/>
              </a:rPr>
              <a:t>Dowdy</a:t>
            </a:r>
            <a:r>
              <a:rPr lang="es-EC" sz="1200" dirty="0">
                <a:latin typeface="Calibri" panose="020F0502020204030204" pitchFamily="34" charset="0"/>
                <a:cs typeface="Calibri" panose="020F0502020204030204" pitchFamily="34" charset="0"/>
              </a:rPr>
              <a:t>, 2018) 	(M. P. Mullen, Cooke, &amp; </a:t>
            </a:r>
            <a:r>
              <a:rPr lang="es-EC" sz="1200" dirty="0" err="1">
                <a:latin typeface="Calibri" panose="020F0502020204030204" pitchFamily="34" charset="0"/>
                <a:cs typeface="Calibri" panose="020F0502020204030204" pitchFamily="34" charset="0"/>
              </a:rPr>
              <a:t>Crow</a:t>
            </a:r>
            <a:r>
              <a:rPr lang="es-EC" sz="1200" dirty="0">
                <a:latin typeface="Calibri" panose="020F0502020204030204" pitchFamily="34" charset="0"/>
                <a:cs typeface="Calibri" panose="020F0502020204030204" pitchFamily="34" charset="0"/>
              </a:rPr>
              <a:t>, 2013).</a:t>
            </a:r>
          </a:p>
        </p:txBody>
      </p:sp>
    </p:spTree>
    <p:extLst>
      <p:ext uri="{BB962C8B-B14F-4D97-AF65-F5344CB8AC3E}">
        <p14:creationId xmlns:p14="http://schemas.microsoft.com/office/powerpoint/2010/main" val="319688297"/>
      </p:ext>
    </p:extLst>
  </p:cSld>
  <p:clrMapOvr>
    <a:masterClrMapping/>
  </p:clrMapOvr>
</p:sld>
</file>

<file path=ppt/theme/theme1.xml><?xml version="1.0" encoding="utf-8"?>
<a:theme xmlns:a="http://schemas.openxmlformats.org/drawingml/2006/main" name="Diseño predeterminado">
  <a:themeElements>
    <a:clrScheme name="Custom 1">
      <a:dk1>
        <a:sysClr val="windowText" lastClr="000000"/>
      </a:dk1>
      <a:lt1>
        <a:sysClr val="window" lastClr="FFFFFF"/>
      </a:lt1>
      <a:dk2>
        <a:srgbClr val="1F497D"/>
      </a:dk2>
      <a:lt2>
        <a:srgbClr val="31859B"/>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10182</TotalTime>
  <Words>2067</Words>
  <Application>Microsoft Office PowerPoint</Application>
  <PresentationFormat>On-screen Show (4:3)</PresentationFormat>
  <Paragraphs>478</Paragraphs>
  <Slides>59</Slides>
  <Notes>29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7" baseType="lpstr">
      <vt:lpstr>Arial</vt:lpstr>
      <vt:lpstr>Arial</vt:lpstr>
      <vt:lpstr>Calibri</vt:lpstr>
      <vt:lpstr>Cambria Math</vt:lpstr>
      <vt:lpstr>Times New Roman</vt:lpstr>
      <vt:lpstr>Wingdings</vt:lpstr>
      <vt:lpstr>Diseño predeterminado</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CARACTERIZACIÓN MACROPROCESO GESTIÓN FINANCIERA</dc:title>
  <dc:subject>MANUAL DE PROCESOS</dc:subject>
  <dc:creator>ESPE</dc:creator>
  <dc:description>VERSIÓN 1.0 - MAYO 23 2009</dc:description>
  <cp:lastModifiedBy>Valeria Bautista Vega</cp:lastModifiedBy>
  <cp:revision>962</cp:revision>
  <cp:lastPrinted>2019-01-31T15:53:05Z</cp:lastPrinted>
  <dcterms:created xsi:type="dcterms:W3CDTF">2008-08-08T13:28:34Z</dcterms:created>
  <dcterms:modified xsi:type="dcterms:W3CDTF">2019-02-07T03:02:55Z</dcterms:modified>
</cp:coreProperties>
</file>