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90"/>
  </p:handoutMasterIdLst>
  <p:sldIdLst>
    <p:sldId id="256" r:id="rId2"/>
    <p:sldId id="257" r:id="rId3"/>
    <p:sldId id="258" r:id="rId4"/>
    <p:sldId id="260" r:id="rId5"/>
    <p:sldId id="262" r:id="rId6"/>
    <p:sldId id="263" r:id="rId7"/>
    <p:sldId id="266" r:id="rId8"/>
    <p:sldId id="267" r:id="rId9"/>
    <p:sldId id="269" r:id="rId10"/>
    <p:sldId id="270" r:id="rId11"/>
    <p:sldId id="271" r:id="rId12"/>
    <p:sldId id="272" r:id="rId13"/>
    <p:sldId id="274" r:id="rId14"/>
    <p:sldId id="264" r:id="rId15"/>
    <p:sldId id="275" r:id="rId16"/>
    <p:sldId id="276" r:id="rId17"/>
    <p:sldId id="277" r:id="rId18"/>
    <p:sldId id="278" r:id="rId19"/>
    <p:sldId id="265" r:id="rId20"/>
    <p:sldId id="279" r:id="rId21"/>
    <p:sldId id="281" r:id="rId22"/>
    <p:sldId id="282" r:id="rId23"/>
    <p:sldId id="283" r:id="rId24"/>
    <p:sldId id="284" r:id="rId25"/>
    <p:sldId id="285" r:id="rId26"/>
    <p:sldId id="286" r:id="rId27"/>
    <p:sldId id="287" r:id="rId28"/>
    <p:sldId id="280" r:id="rId29"/>
    <p:sldId id="289" r:id="rId30"/>
    <p:sldId id="290" r:id="rId31"/>
    <p:sldId id="291" r:id="rId32"/>
    <p:sldId id="292" r:id="rId33"/>
    <p:sldId id="293" r:id="rId34"/>
    <p:sldId id="294" r:id="rId35"/>
    <p:sldId id="295" r:id="rId36"/>
    <p:sldId id="296" r:id="rId37"/>
    <p:sldId id="309"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5" autoAdjust="0"/>
    <p:restoredTop sz="94694" autoAdjust="0"/>
  </p:normalViewPr>
  <p:slideViewPr>
    <p:cSldViewPr>
      <p:cViewPr varScale="1">
        <p:scale>
          <a:sx n="92" d="100"/>
          <a:sy n="92" d="100"/>
        </p:scale>
        <p:origin x="-996" y="-108"/>
      </p:cViewPr>
      <p:guideLst>
        <p:guide orient="horz" pos="2160"/>
        <p:guide pos="2880"/>
      </p:guideLst>
    </p:cSldViewPr>
  </p:slideViewPr>
  <p:outlineViewPr>
    <p:cViewPr>
      <p:scale>
        <a:sx n="33" d="100"/>
        <a:sy n="33" d="100"/>
      </p:scale>
      <p:origin x="48" y="267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24EE21-992A-4589-9CB0-DE267E09B38A}"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en-US"/>
        </a:p>
      </dgm:t>
    </dgm:pt>
    <dgm:pt modelId="{81B73E18-D1A2-4D84-A0D0-799CD806E554}">
      <dgm:prSet phldrT="[Text]"/>
      <dgm:spPr/>
      <dgm:t>
        <a:bodyPr/>
        <a:lstStyle/>
        <a:p>
          <a:r>
            <a:rPr lang="en-US"/>
            <a:t>Nivel 0 ninguna intención</a:t>
          </a:r>
        </a:p>
      </dgm:t>
    </dgm:pt>
    <dgm:pt modelId="{094683FB-4D8A-42D9-B141-A16EF8622A10}" type="parTrans" cxnId="{3F09B259-EE9F-4DFC-A842-EDD1CAE5B0B9}">
      <dgm:prSet/>
      <dgm:spPr/>
      <dgm:t>
        <a:bodyPr/>
        <a:lstStyle/>
        <a:p>
          <a:endParaRPr lang="en-US"/>
        </a:p>
      </dgm:t>
    </dgm:pt>
    <dgm:pt modelId="{0D6F2E67-1916-4256-95B8-2C2121C22D3F}" type="sibTrans" cxnId="{3F09B259-EE9F-4DFC-A842-EDD1CAE5B0B9}">
      <dgm:prSet/>
      <dgm:spPr/>
      <dgm:t>
        <a:bodyPr/>
        <a:lstStyle/>
        <a:p>
          <a:endParaRPr lang="en-US"/>
        </a:p>
      </dgm:t>
    </dgm:pt>
    <dgm:pt modelId="{EE6330AA-8220-499C-8EAC-8A1BE584129A}">
      <dgm:prSet phldrT="[Text]"/>
      <dgm:spPr/>
      <dgm:t>
        <a:bodyPr/>
        <a:lstStyle/>
        <a:p>
          <a:r>
            <a:rPr lang="es-ES"/>
            <a:t>ninguna intención, indica absolutamente ninguna preparación o conciencia de Green IT</a:t>
          </a:r>
          <a:endParaRPr lang="en-US"/>
        </a:p>
      </dgm:t>
    </dgm:pt>
    <dgm:pt modelId="{301D0E23-B14D-456F-9F94-66734227D237}" type="parTrans" cxnId="{8BA92E5E-E4F6-4C74-9C36-D507C382DA8F}">
      <dgm:prSet/>
      <dgm:spPr/>
      <dgm:t>
        <a:bodyPr/>
        <a:lstStyle/>
        <a:p>
          <a:endParaRPr lang="en-US"/>
        </a:p>
      </dgm:t>
    </dgm:pt>
    <dgm:pt modelId="{CC9979A0-0628-4E53-BC64-B33085F2BF84}" type="sibTrans" cxnId="{8BA92E5E-E4F6-4C74-9C36-D507C382DA8F}">
      <dgm:prSet/>
      <dgm:spPr/>
      <dgm:t>
        <a:bodyPr/>
        <a:lstStyle/>
        <a:p>
          <a:endParaRPr lang="en-US"/>
        </a:p>
      </dgm:t>
    </dgm:pt>
    <dgm:pt modelId="{FB05352D-3C91-4F64-9C95-02928C6348F2}">
      <dgm:prSet phldrT="[Text]"/>
      <dgm:spPr/>
      <dgm:t>
        <a:bodyPr/>
        <a:lstStyle/>
        <a:p>
          <a:r>
            <a:rPr lang="en-US"/>
            <a:t>Nivel 1 Inicial</a:t>
          </a:r>
        </a:p>
      </dgm:t>
    </dgm:pt>
    <dgm:pt modelId="{9322AB0F-C711-493D-BD00-29F886D060AE}" type="parTrans" cxnId="{BCA2D413-4BBB-4CC9-B4AD-E66D60551857}">
      <dgm:prSet/>
      <dgm:spPr/>
      <dgm:t>
        <a:bodyPr/>
        <a:lstStyle/>
        <a:p>
          <a:endParaRPr lang="en-US"/>
        </a:p>
      </dgm:t>
    </dgm:pt>
    <dgm:pt modelId="{EBC7528F-01B0-41E5-8DB0-FD0E20B8D150}" type="sibTrans" cxnId="{BCA2D413-4BBB-4CC9-B4AD-E66D60551857}">
      <dgm:prSet/>
      <dgm:spPr/>
      <dgm:t>
        <a:bodyPr/>
        <a:lstStyle/>
        <a:p>
          <a:endParaRPr lang="en-US"/>
        </a:p>
      </dgm:t>
    </dgm:pt>
    <dgm:pt modelId="{68B85ECD-18B8-4997-8CAD-BFB43BBC3473}">
      <dgm:prSet phldrT="[Text]"/>
      <dgm:spPr/>
      <dgm:t>
        <a:bodyPr/>
        <a:lstStyle/>
        <a:p>
          <a:r>
            <a:rPr lang="en-US"/>
            <a:t>Los Registros de la Organización sin concienciación; Nunca piensan en esto</a:t>
          </a:r>
        </a:p>
      </dgm:t>
    </dgm:pt>
    <dgm:pt modelId="{FCFA280E-50DF-4A2E-BA19-8BA54802108D}" type="parTrans" cxnId="{31C5CD9B-BCDC-47EC-9861-C055DB7AB0DC}">
      <dgm:prSet/>
      <dgm:spPr/>
      <dgm:t>
        <a:bodyPr/>
        <a:lstStyle/>
        <a:p>
          <a:endParaRPr lang="en-US"/>
        </a:p>
      </dgm:t>
    </dgm:pt>
    <dgm:pt modelId="{1E483EA3-AEF8-4AB9-B2E9-0F976D137AC7}" type="sibTrans" cxnId="{31C5CD9B-BCDC-47EC-9861-C055DB7AB0DC}">
      <dgm:prSet/>
      <dgm:spPr/>
      <dgm:t>
        <a:bodyPr/>
        <a:lstStyle/>
        <a:p>
          <a:endParaRPr lang="en-US"/>
        </a:p>
      </dgm:t>
    </dgm:pt>
    <dgm:pt modelId="{3DA7DE80-B1FE-4A52-8D96-68D4878CA3DE}">
      <dgm:prSet phldrT="[Text]"/>
      <dgm:spPr/>
      <dgm:t>
        <a:bodyPr/>
        <a:lstStyle/>
        <a:p>
          <a:r>
            <a:rPr lang="en-US"/>
            <a:t>Nivel 2 Replicable</a:t>
          </a:r>
        </a:p>
      </dgm:t>
    </dgm:pt>
    <dgm:pt modelId="{F900A218-4D54-4E34-9BD5-430B9B2B1711}" type="parTrans" cxnId="{629F86C6-5032-4EC1-BDBB-E63C44259977}">
      <dgm:prSet/>
      <dgm:spPr/>
      <dgm:t>
        <a:bodyPr/>
        <a:lstStyle/>
        <a:p>
          <a:endParaRPr lang="en-US"/>
        </a:p>
      </dgm:t>
    </dgm:pt>
    <dgm:pt modelId="{7E2F33D8-6A9F-48F0-AA47-7A946F327E11}" type="sibTrans" cxnId="{629F86C6-5032-4EC1-BDBB-E63C44259977}">
      <dgm:prSet/>
      <dgm:spPr/>
      <dgm:t>
        <a:bodyPr/>
        <a:lstStyle/>
        <a:p>
          <a:endParaRPr lang="en-US"/>
        </a:p>
      </dgm:t>
    </dgm:pt>
    <dgm:pt modelId="{AE162ED1-B9FB-4060-8565-AA889ECA3DAE}">
      <dgm:prSet phldrT="[Text]"/>
      <dgm:spPr/>
      <dgm:t>
        <a:bodyPr/>
        <a:lstStyle/>
        <a:p>
          <a:r>
            <a:rPr lang="es-ES"/>
            <a:t>Ad hoc Acción / implementación de reducción de carbono; No holística (sólo a Nivel de  Departamento).</a:t>
          </a:r>
          <a:endParaRPr lang="en-US"/>
        </a:p>
      </dgm:t>
    </dgm:pt>
    <dgm:pt modelId="{32C677B4-A6A8-4F74-B753-786D89E64BE1}" type="parTrans" cxnId="{CFD2455D-5863-446A-8099-07452D4FC1E7}">
      <dgm:prSet/>
      <dgm:spPr/>
      <dgm:t>
        <a:bodyPr/>
        <a:lstStyle/>
        <a:p>
          <a:endParaRPr lang="en-US"/>
        </a:p>
      </dgm:t>
    </dgm:pt>
    <dgm:pt modelId="{1BFCC7A2-1871-4541-8814-F5B0512AFEFE}" type="sibTrans" cxnId="{CFD2455D-5863-446A-8099-07452D4FC1E7}">
      <dgm:prSet/>
      <dgm:spPr/>
      <dgm:t>
        <a:bodyPr/>
        <a:lstStyle/>
        <a:p>
          <a:endParaRPr lang="en-US"/>
        </a:p>
      </dgm:t>
    </dgm:pt>
    <dgm:pt modelId="{5E3F2EC5-2246-4EAC-879F-60C5CF61DB61}">
      <dgm:prSet phldrT="[Text]"/>
      <dgm:spPr/>
      <dgm:t>
        <a:bodyPr/>
        <a:lstStyle/>
        <a:p>
          <a:r>
            <a:rPr lang="en-US"/>
            <a:t>Nivel 3 Definido</a:t>
          </a:r>
        </a:p>
      </dgm:t>
    </dgm:pt>
    <dgm:pt modelId="{33B5F8CA-4610-48E5-93CD-D29209D29EFF}" type="parTrans" cxnId="{E44F9445-A762-4813-A7B2-143677DE6BDC}">
      <dgm:prSet/>
      <dgm:spPr/>
      <dgm:t>
        <a:bodyPr/>
        <a:lstStyle/>
        <a:p>
          <a:endParaRPr lang="en-US"/>
        </a:p>
      </dgm:t>
    </dgm:pt>
    <dgm:pt modelId="{717AB0D3-7906-4C23-8108-617C7A421217}" type="sibTrans" cxnId="{E44F9445-A762-4813-A7B2-143677DE6BDC}">
      <dgm:prSet/>
      <dgm:spPr/>
      <dgm:t>
        <a:bodyPr/>
        <a:lstStyle/>
        <a:p>
          <a:endParaRPr lang="en-US"/>
        </a:p>
      </dgm:t>
    </dgm:pt>
    <dgm:pt modelId="{F89A89B8-F782-4B72-B767-34F187F6975D}">
      <dgm:prSet phldrT="[Text]"/>
      <dgm:spPr/>
      <dgm:t>
        <a:bodyPr/>
        <a:lstStyle/>
        <a:p>
          <a:r>
            <a:rPr lang="es-ES"/>
            <a:t>Estrategias Verde y Políticas Formales; Programa de transformación definida; Implementación inicial.</a:t>
          </a:r>
          <a:endParaRPr lang="en-US"/>
        </a:p>
      </dgm:t>
    </dgm:pt>
    <dgm:pt modelId="{BCE0873D-33FD-4689-97F9-469AC0E98E21}" type="parTrans" cxnId="{170AC96B-EFF1-4286-9685-A5E7B0F2DD79}">
      <dgm:prSet/>
      <dgm:spPr/>
      <dgm:t>
        <a:bodyPr/>
        <a:lstStyle/>
        <a:p>
          <a:endParaRPr lang="en-US"/>
        </a:p>
      </dgm:t>
    </dgm:pt>
    <dgm:pt modelId="{957ADB3A-A54E-4D2D-9663-9DF04BD15A81}" type="sibTrans" cxnId="{170AC96B-EFF1-4286-9685-A5E7B0F2DD79}">
      <dgm:prSet/>
      <dgm:spPr/>
      <dgm:t>
        <a:bodyPr/>
        <a:lstStyle/>
        <a:p>
          <a:endParaRPr lang="en-US"/>
        </a:p>
      </dgm:t>
    </dgm:pt>
    <dgm:pt modelId="{00ECBC11-B9B2-4B89-B564-4A870BE00B41}">
      <dgm:prSet phldrT="[Text]"/>
      <dgm:spPr/>
      <dgm:t>
        <a:bodyPr/>
        <a:lstStyle/>
        <a:p>
          <a:r>
            <a:rPr lang="en-US"/>
            <a:t>Nivel 4 Gestionado</a:t>
          </a:r>
        </a:p>
      </dgm:t>
    </dgm:pt>
    <dgm:pt modelId="{EA527688-E294-440F-BC0E-E72897863AA0}" type="parTrans" cxnId="{8DCD2EC3-242E-407F-82CF-6C382346292D}">
      <dgm:prSet/>
      <dgm:spPr/>
      <dgm:t>
        <a:bodyPr/>
        <a:lstStyle/>
        <a:p>
          <a:endParaRPr lang="en-US"/>
        </a:p>
      </dgm:t>
    </dgm:pt>
    <dgm:pt modelId="{95C1C166-C136-462C-B419-A595D675AEB5}" type="sibTrans" cxnId="{8DCD2EC3-242E-407F-82CF-6C382346292D}">
      <dgm:prSet/>
      <dgm:spPr/>
      <dgm:t>
        <a:bodyPr/>
        <a:lstStyle/>
        <a:p>
          <a:endParaRPr lang="en-US"/>
        </a:p>
      </dgm:t>
    </dgm:pt>
    <dgm:pt modelId="{37C6F7AD-1D14-4187-8240-992793DF9886}">
      <dgm:prSet phldrT="[Text]"/>
      <dgm:spPr/>
      <dgm:t>
        <a:bodyPr/>
        <a:lstStyle/>
        <a:p>
          <a:r>
            <a:rPr lang="es-ES"/>
            <a:t>Transformación de la empresa Verde; Económica, Técnica, Procesos, Social. Métricas Verdes, apoyo CEMS</a:t>
          </a:r>
          <a:endParaRPr lang="en-US"/>
        </a:p>
      </dgm:t>
    </dgm:pt>
    <dgm:pt modelId="{DEB3B9C8-ACBB-448D-9B92-4BCCD111DBC1}" type="parTrans" cxnId="{FFA550AF-9B15-479F-B67D-B2FF6A8D953A}">
      <dgm:prSet/>
      <dgm:spPr/>
      <dgm:t>
        <a:bodyPr/>
        <a:lstStyle/>
        <a:p>
          <a:endParaRPr lang="en-US"/>
        </a:p>
      </dgm:t>
    </dgm:pt>
    <dgm:pt modelId="{15E903B2-5EE6-4B4D-9941-B1E39590699A}" type="sibTrans" cxnId="{FFA550AF-9B15-479F-B67D-B2FF6A8D953A}">
      <dgm:prSet/>
      <dgm:spPr/>
      <dgm:t>
        <a:bodyPr/>
        <a:lstStyle/>
        <a:p>
          <a:endParaRPr lang="en-US"/>
        </a:p>
      </dgm:t>
    </dgm:pt>
    <dgm:pt modelId="{F77AEC9F-A495-4E5C-8255-A3FBC15D446A}">
      <dgm:prSet phldrT="[Text]"/>
      <dgm:spPr/>
      <dgm:t>
        <a:bodyPr/>
        <a:lstStyle/>
        <a:p>
          <a:r>
            <a:rPr lang="en-US" dirty="0" err="1"/>
            <a:t>Nivel</a:t>
          </a:r>
          <a:r>
            <a:rPr lang="en-US" dirty="0"/>
            <a:t> 5 </a:t>
          </a:r>
          <a:r>
            <a:rPr lang="en-US" dirty="0" err="1"/>
            <a:t>Optimizado</a:t>
          </a:r>
          <a:endParaRPr lang="en-US" dirty="0"/>
        </a:p>
      </dgm:t>
    </dgm:pt>
    <dgm:pt modelId="{83CC464F-63DB-4EFA-B64E-8FE9EFDC12B0}" type="parTrans" cxnId="{0C4B5808-790D-45DE-AA57-62A97EC0AE5B}">
      <dgm:prSet/>
      <dgm:spPr/>
      <dgm:t>
        <a:bodyPr/>
        <a:lstStyle/>
        <a:p>
          <a:endParaRPr lang="en-US"/>
        </a:p>
      </dgm:t>
    </dgm:pt>
    <dgm:pt modelId="{C1DAEFA5-D470-4FDA-A4E0-6F5716B14CEE}" type="sibTrans" cxnId="{0C4B5808-790D-45DE-AA57-62A97EC0AE5B}">
      <dgm:prSet/>
      <dgm:spPr/>
      <dgm:t>
        <a:bodyPr/>
        <a:lstStyle/>
        <a:p>
          <a:endParaRPr lang="en-US"/>
        </a:p>
      </dgm:t>
    </dgm:pt>
    <dgm:pt modelId="{87122064-B99A-4D6E-A0AA-5F8033D1B882}">
      <dgm:prSet phldrT="[Text]"/>
      <dgm:spPr/>
      <dgm:t>
        <a:bodyPr/>
        <a:lstStyle/>
        <a:p>
          <a:r>
            <a:rPr lang="es-ES" dirty="0"/>
            <a:t>Las mejores prácticas con la Mejora Continua en lo Económico, Técnica, dimensiones de Procesos y sociales; Consorcios/Liderazgos verdes</a:t>
          </a:r>
          <a:endParaRPr lang="en-US" dirty="0"/>
        </a:p>
      </dgm:t>
    </dgm:pt>
    <dgm:pt modelId="{4AC20522-25F8-4551-8E71-A8DB20029324}" type="parTrans" cxnId="{48B25218-E836-4929-83A3-5946DD3029D1}">
      <dgm:prSet/>
      <dgm:spPr/>
      <dgm:t>
        <a:bodyPr/>
        <a:lstStyle/>
        <a:p>
          <a:endParaRPr lang="en-US"/>
        </a:p>
      </dgm:t>
    </dgm:pt>
    <dgm:pt modelId="{7802E77F-E1EF-4C4A-B95D-0050DFF72205}" type="sibTrans" cxnId="{48B25218-E836-4929-83A3-5946DD3029D1}">
      <dgm:prSet/>
      <dgm:spPr/>
      <dgm:t>
        <a:bodyPr/>
        <a:lstStyle/>
        <a:p>
          <a:endParaRPr lang="en-US"/>
        </a:p>
      </dgm:t>
    </dgm:pt>
    <dgm:pt modelId="{AF00FAD5-6FE9-416F-93B3-CB69C15DA045}" type="pres">
      <dgm:prSet presAssocID="{6324EE21-992A-4589-9CB0-DE267E09B38A}" presName="Name0" presStyleCnt="0">
        <dgm:presLayoutVars>
          <dgm:dir/>
          <dgm:animLvl val="lvl"/>
          <dgm:resizeHandles val="exact"/>
        </dgm:presLayoutVars>
      </dgm:prSet>
      <dgm:spPr/>
      <dgm:t>
        <a:bodyPr/>
        <a:lstStyle/>
        <a:p>
          <a:endParaRPr lang="en-US"/>
        </a:p>
      </dgm:t>
    </dgm:pt>
    <dgm:pt modelId="{0CA67084-D272-481B-815E-6A2476489878}" type="pres">
      <dgm:prSet presAssocID="{F77AEC9F-A495-4E5C-8255-A3FBC15D446A}" presName="boxAndChildren" presStyleCnt="0"/>
      <dgm:spPr/>
    </dgm:pt>
    <dgm:pt modelId="{F09E9BE5-2E8A-47A9-ACFE-10EAA93F1481}" type="pres">
      <dgm:prSet presAssocID="{F77AEC9F-A495-4E5C-8255-A3FBC15D446A}" presName="parentTextBox" presStyleLbl="node1" presStyleIdx="0" presStyleCnt="6"/>
      <dgm:spPr/>
      <dgm:t>
        <a:bodyPr/>
        <a:lstStyle/>
        <a:p>
          <a:endParaRPr lang="en-US"/>
        </a:p>
      </dgm:t>
    </dgm:pt>
    <dgm:pt modelId="{ACF2EA2C-BB07-4923-97C7-FE9C690E98F5}" type="pres">
      <dgm:prSet presAssocID="{F77AEC9F-A495-4E5C-8255-A3FBC15D446A}" presName="entireBox" presStyleLbl="node1" presStyleIdx="0" presStyleCnt="6"/>
      <dgm:spPr/>
      <dgm:t>
        <a:bodyPr/>
        <a:lstStyle/>
        <a:p>
          <a:endParaRPr lang="en-US"/>
        </a:p>
      </dgm:t>
    </dgm:pt>
    <dgm:pt modelId="{31A4A508-4D2A-4B51-B1B4-52EC581455DA}" type="pres">
      <dgm:prSet presAssocID="{F77AEC9F-A495-4E5C-8255-A3FBC15D446A}" presName="descendantBox" presStyleCnt="0"/>
      <dgm:spPr/>
    </dgm:pt>
    <dgm:pt modelId="{41434131-21C7-466D-A4BB-0172A0514D69}" type="pres">
      <dgm:prSet presAssocID="{87122064-B99A-4D6E-A0AA-5F8033D1B882}" presName="childTextBox" presStyleLbl="fgAccFollowNode1" presStyleIdx="0" presStyleCnt="6">
        <dgm:presLayoutVars>
          <dgm:bulletEnabled val="1"/>
        </dgm:presLayoutVars>
      </dgm:prSet>
      <dgm:spPr/>
      <dgm:t>
        <a:bodyPr/>
        <a:lstStyle/>
        <a:p>
          <a:endParaRPr lang="en-US"/>
        </a:p>
      </dgm:t>
    </dgm:pt>
    <dgm:pt modelId="{91CE248B-B390-4BF5-A6BD-2FD5F27499E9}" type="pres">
      <dgm:prSet presAssocID="{95C1C166-C136-462C-B419-A595D675AEB5}" presName="sp" presStyleCnt="0"/>
      <dgm:spPr/>
    </dgm:pt>
    <dgm:pt modelId="{7F9D8FEA-0522-4156-A290-3676891B9906}" type="pres">
      <dgm:prSet presAssocID="{00ECBC11-B9B2-4B89-B564-4A870BE00B41}" presName="arrowAndChildren" presStyleCnt="0"/>
      <dgm:spPr/>
    </dgm:pt>
    <dgm:pt modelId="{F27418A1-A109-451E-8A89-12372B34822A}" type="pres">
      <dgm:prSet presAssocID="{00ECBC11-B9B2-4B89-B564-4A870BE00B41}" presName="parentTextArrow" presStyleLbl="node1" presStyleIdx="0" presStyleCnt="6"/>
      <dgm:spPr/>
      <dgm:t>
        <a:bodyPr/>
        <a:lstStyle/>
        <a:p>
          <a:endParaRPr lang="en-US"/>
        </a:p>
      </dgm:t>
    </dgm:pt>
    <dgm:pt modelId="{32C98BF6-6698-4FE7-A709-E87FE1D45A53}" type="pres">
      <dgm:prSet presAssocID="{00ECBC11-B9B2-4B89-B564-4A870BE00B41}" presName="arrow" presStyleLbl="node1" presStyleIdx="1" presStyleCnt="6"/>
      <dgm:spPr/>
      <dgm:t>
        <a:bodyPr/>
        <a:lstStyle/>
        <a:p>
          <a:endParaRPr lang="en-US"/>
        </a:p>
      </dgm:t>
    </dgm:pt>
    <dgm:pt modelId="{D3D691A5-0214-4B6E-9D38-ABAE348A6D35}" type="pres">
      <dgm:prSet presAssocID="{00ECBC11-B9B2-4B89-B564-4A870BE00B41}" presName="descendantArrow" presStyleCnt="0"/>
      <dgm:spPr/>
    </dgm:pt>
    <dgm:pt modelId="{CFFBD375-674E-47AE-9512-E7F4EADF42B4}" type="pres">
      <dgm:prSet presAssocID="{37C6F7AD-1D14-4187-8240-992793DF9886}" presName="childTextArrow" presStyleLbl="fgAccFollowNode1" presStyleIdx="1" presStyleCnt="6">
        <dgm:presLayoutVars>
          <dgm:bulletEnabled val="1"/>
        </dgm:presLayoutVars>
      </dgm:prSet>
      <dgm:spPr/>
      <dgm:t>
        <a:bodyPr/>
        <a:lstStyle/>
        <a:p>
          <a:endParaRPr lang="en-US"/>
        </a:p>
      </dgm:t>
    </dgm:pt>
    <dgm:pt modelId="{105A2D34-6C87-435C-A999-3F812909AD7E}" type="pres">
      <dgm:prSet presAssocID="{717AB0D3-7906-4C23-8108-617C7A421217}" presName="sp" presStyleCnt="0"/>
      <dgm:spPr/>
    </dgm:pt>
    <dgm:pt modelId="{9DA8B44E-E7CA-4857-B753-3F3EB571AE3A}" type="pres">
      <dgm:prSet presAssocID="{5E3F2EC5-2246-4EAC-879F-60C5CF61DB61}" presName="arrowAndChildren" presStyleCnt="0"/>
      <dgm:spPr/>
    </dgm:pt>
    <dgm:pt modelId="{2D3D6E16-19E7-435C-9B6E-6BA48226A356}" type="pres">
      <dgm:prSet presAssocID="{5E3F2EC5-2246-4EAC-879F-60C5CF61DB61}" presName="parentTextArrow" presStyleLbl="node1" presStyleIdx="1" presStyleCnt="6"/>
      <dgm:spPr/>
      <dgm:t>
        <a:bodyPr/>
        <a:lstStyle/>
        <a:p>
          <a:endParaRPr lang="en-US"/>
        </a:p>
      </dgm:t>
    </dgm:pt>
    <dgm:pt modelId="{1FD0F72F-FA5F-4D21-80BC-7451E88A0538}" type="pres">
      <dgm:prSet presAssocID="{5E3F2EC5-2246-4EAC-879F-60C5CF61DB61}" presName="arrow" presStyleLbl="node1" presStyleIdx="2" presStyleCnt="6"/>
      <dgm:spPr/>
      <dgm:t>
        <a:bodyPr/>
        <a:lstStyle/>
        <a:p>
          <a:endParaRPr lang="en-US"/>
        </a:p>
      </dgm:t>
    </dgm:pt>
    <dgm:pt modelId="{7C3418C3-F346-4C07-8250-B39778526FA9}" type="pres">
      <dgm:prSet presAssocID="{5E3F2EC5-2246-4EAC-879F-60C5CF61DB61}" presName="descendantArrow" presStyleCnt="0"/>
      <dgm:spPr/>
    </dgm:pt>
    <dgm:pt modelId="{6BBC042A-6E59-42A3-8CE2-B4203AB69EBA}" type="pres">
      <dgm:prSet presAssocID="{F89A89B8-F782-4B72-B767-34F187F6975D}" presName="childTextArrow" presStyleLbl="fgAccFollowNode1" presStyleIdx="2" presStyleCnt="6">
        <dgm:presLayoutVars>
          <dgm:bulletEnabled val="1"/>
        </dgm:presLayoutVars>
      </dgm:prSet>
      <dgm:spPr/>
      <dgm:t>
        <a:bodyPr/>
        <a:lstStyle/>
        <a:p>
          <a:endParaRPr lang="en-US"/>
        </a:p>
      </dgm:t>
    </dgm:pt>
    <dgm:pt modelId="{0495B6DB-8D28-42DD-844D-F4206CF68152}" type="pres">
      <dgm:prSet presAssocID="{7E2F33D8-6A9F-48F0-AA47-7A946F327E11}" presName="sp" presStyleCnt="0"/>
      <dgm:spPr/>
    </dgm:pt>
    <dgm:pt modelId="{460010D0-5DA6-4747-8EA5-CA89474B3A83}" type="pres">
      <dgm:prSet presAssocID="{3DA7DE80-B1FE-4A52-8D96-68D4878CA3DE}" presName="arrowAndChildren" presStyleCnt="0"/>
      <dgm:spPr/>
    </dgm:pt>
    <dgm:pt modelId="{BBB66BF5-C8E1-4ABA-98F1-FBB3F6629E1D}" type="pres">
      <dgm:prSet presAssocID="{3DA7DE80-B1FE-4A52-8D96-68D4878CA3DE}" presName="parentTextArrow" presStyleLbl="node1" presStyleIdx="2" presStyleCnt="6"/>
      <dgm:spPr/>
      <dgm:t>
        <a:bodyPr/>
        <a:lstStyle/>
        <a:p>
          <a:endParaRPr lang="en-US"/>
        </a:p>
      </dgm:t>
    </dgm:pt>
    <dgm:pt modelId="{CB99C249-65D5-40AF-8A65-DCC25E6C8495}" type="pres">
      <dgm:prSet presAssocID="{3DA7DE80-B1FE-4A52-8D96-68D4878CA3DE}" presName="arrow" presStyleLbl="node1" presStyleIdx="3" presStyleCnt="6"/>
      <dgm:spPr/>
      <dgm:t>
        <a:bodyPr/>
        <a:lstStyle/>
        <a:p>
          <a:endParaRPr lang="en-US"/>
        </a:p>
      </dgm:t>
    </dgm:pt>
    <dgm:pt modelId="{3BF4DC73-7508-493A-BA8E-AE7FA35B466F}" type="pres">
      <dgm:prSet presAssocID="{3DA7DE80-B1FE-4A52-8D96-68D4878CA3DE}" presName="descendantArrow" presStyleCnt="0"/>
      <dgm:spPr/>
    </dgm:pt>
    <dgm:pt modelId="{0BB734D8-839F-46FB-B6EA-06CDABBFED70}" type="pres">
      <dgm:prSet presAssocID="{AE162ED1-B9FB-4060-8565-AA889ECA3DAE}" presName="childTextArrow" presStyleLbl="fgAccFollowNode1" presStyleIdx="3" presStyleCnt="6">
        <dgm:presLayoutVars>
          <dgm:bulletEnabled val="1"/>
        </dgm:presLayoutVars>
      </dgm:prSet>
      <dgm:spPr/>
      <dgm:t>
        <a:bodyPr/>
        <a:lstStyle/>
        <a:p>
          <a:endParaRPr lang="en-US"/>
        </a:p>
      </dgm:t>
    </dgm:pt>
    <dgm:pt modelId="{0727D1F5-2B47-4C1B-B84C-D17F92F7BF3E}" type="pres">
      <dgm:prSet presAssocID="{EBC7528F-01B0-41E5-8DB0-FD0E20B8D150}" presName="sp" presStyleCnt="0"/>
      <dgm:spPr/>
    </dgm:pt>
    <dgm:pt modelId="{7EE0D79E-F5D3-40E9-BF5B-F1FE6D2E40DD}" type="pres">
      <dgm:prSet presAssocID="{FB05352D-3C91-4F64-9C95-02928C6348F2}" presName="arrowAndChildren" presStyleCnt="0"/>
      <dgm:spPr/>
    </dgm:pt>
    <dgm:pt modelId="{F1C0C4E2-4E76-4926-96AE-776032DA2859}" type="pres">
      <dgm:prSet presAssocID="{FB05352D-3C91-4F64-9C95-02928C6348F2}" presName="parentTextArrow" presStyleLbl="node1" presStyleIdx="3" presStyleCnt="6"/>
      <dgm:spPr/>
      <dgm:t>
        <a:bodyPr/>
        <a:lstStyle/>
        <a:p>
          <a:endParaRPr lang="en-US"/>
        </a:p>
      </dgm:t>
    </dgm:pt>
    <dgm:pt modelId="{C4951BE0-0180-497C-BC79-3D9EF3544CD0}" type="pres">
      <dgm:prSet presAssocID="{FB05352D-3C91-4F64-9C95-02928C6348F2}" presName="arrow" presStyleLbl="node1" presStyleIdx="4" presStyleCnt="6"/>
      <dgm:spPr/>
      <dgm:t>
        <a:bodyPr/>
        <a:lstStyle/>
        <a:p>
          <a:endParaRPr lang="en-US"/>
        </a:p>
      </dgm:t>
    </dgm:pt>
    <dgm:pt modelId="{75BEF26C-DE28-448F-8E0F-2EDFA759EB42}" type="pres">
      <dgm:prSet presAssocID="{FB05352D-3C91-4F64-9C95-02928C6348F2}" presName="descendantArrow" presStyleCnt="0"/>
      <dgm:spPr/>
    </dgm:pt>
    <dgm:pt modelId="{01E8AFF0-01DC-4CAE-BE8B-8DD545E549E2}" type="pres">
      <dgm:prSet presAssocID="{68B85ECD-18B8-4997-8CAD-BFB43BBC3473}" presName="childTextArrow" presStyleLbl="fgAccFollowNode1" presStyleIdx="4" presStyleCnt="6">
        <dgm:presLayoutVars>
          <dgm:bulletEnabled val="1"/>
        </dgm:presLayoutVars>
      </dgm:prSet>
      <dgm:spPr/>
      <dgm:t>
        <a:bodyPr/>
        <a:lstStyle/>
        <a:p>
          <a:endParaRPr lang="en-US"/>
        </a:p>
      </dgm:t>
    </dgm:pt>
    <dgm:pt modelId="{C84FCAA0-FA56-49EB-8D9B-DE0B16D5DF8C}" type="pres">
      <dgm:prSet presAssocID="{0D6F2E67-1916-4256-95B8-2C2121C22D3F}" presName="sp" presStyleCnt="0"/>
      <dgm:spPr/>
    </dgm:pt>
    <dgm:pt modelId="{1DE91C38-B0ED-43C9-9098-2559713E535A}" type="pres">
      <dgm:prSet presAssocID="{81B73E18-D1A2-4D84-A0D0-799CD806E554}" presName="arrowAndChildren" presStyleCnt="0"/>
      <dgm:spPr/>
    </dgm:pt>
    <dgm:pt modelId="{5BE44D1B-9897-4876-B9EF-26840312750E}" type="pres">
      <dgm:prSet presAssocID="{81B73E18-D1A2-4D84-A0D0-799CD806E554}" presName="parentTextArrow" presStyleLbl="node1" presStyleIdx="4" presStyleCnt="6"/>
      <dgm:spPr/>
      <dgm:t>
        <a:bodyPr/>
        <a:lstStyle/>
        <a:p>
          <a:endParaRPr lang="en-US"/>
        </a:p>
      </dgm:t>
    </dgm:pt>
    <dgm:pt modelId="{83110803-3443-429E-B831-A2A0146090D1}" type="pres">
      <dgm:prSet presAssocID="{81B73E18-D1A2-4D84-A0D0-799CD806E554}" presName="arrow" presStyleLbl="node1" presStyleIdx="5" presStyleCnt="6"/>
      <dgm:spPr/>
      <dgm:t>
        <a:bodyPr/>
        <a:lstStyle/>
        <a:p>
          <a:endParaRPr lang="en-US"/>
        </a:p>
      </dgm:t>
    </dgm:pt>
    <dgm:pt modelId="{1EF680F1-D14C-4219-BD5B-DE98689046A9}" type="pres">
      <dgm:prSet presAssocID="{81B73E18-D1A2-4D84-A0D0-799CD806E554}" presName="descendantArrow" presStyleCnt="0"/>
      <dgm:spPr/>
    </dgm:pt>
    <dgm:pt modelId="{8183E2A9-5CE0-4A03-9658-8E9074E48595}" type="pres">
      <dgm:prSet presAssocID="{EE6330AA-8220-499C-8EAC-8A1BE584129A}" presName="childTextArrow" presStyleLbl="fgAccFollowNode1" presStyleIdx="5" presStyleCnt="6">
        <dgm:presLayoutVars>
          <dgm:bulletEnabled val="1"/>
        </dgm:presLayoutVars>
      </dgm:prSet>
      <dgm:spPr/>
      <dgm:t>
        <a:bodyPr/>
        <a:lstStyle/>
        <a:p>
          <a:endParaRPr lang="en-US"/>
        </a:p>
      </dgm:t>
    </dgm:pt>
  </dgm:ptLst>
  <dgm:cxnLst>
    <dgm:cxn modelId="{E44F9445-A762-4813-A7B2-143677DE6BDC}" srcId="{6324EE21-992A-4589-9CB0-DE267E09B38A}" destId="{5E3F2EC5-2246-4EAC-879F-60C5CF61DB61}" srcOrd="3" destOrd="0" parTransId="{33B5F8CA-4610-48E5-93CD-D29209D29EFF}" sibTransId="{717AB0D3-7906-4C23-8108-617C7A421217}"/>
    <dgm:cxn modelId="{95CC7CC5-B597-4500-9738-5C186F2DF978}" type="presOf" srcId="{00ECBC11-B9B2-4B89-B564-4A870BE00B41}" destId="{F27418A1-A109-451E-8A89-12372B34822A}" srcOrd="0" destOrd="0" presId="urn:microsoft.com/office/officeart/2005/8/layout/process4"/>
    <dgm:cxn modelId="{F47653FD-7856-4E0B-B2B0-851A17E0345C}" type="presOf" srcId="{AE162ED1-B9FB-4060-8565-AA889ECA3DAE}" destId="{0BB734D8-839F-46FB-B6EA-06CDABBFED70}" srcOrd="0" destOrd="0" presId="urn:microsoft.com/office/officeart/2005/8/layout/process4"/>
    <dgm:cxn modelId="{DF3A157E-29DB-400F-B4A5-9B414E705BC2}" type="presOf" srcId="{EE6330AA-8220-499C-8EAC-8A1BE584129A}" destId="{8183E2A9-5CE0-4A03-9658-8E9074E48595}" srcOrd="0" destOrd="0" presId="urn:microsoft.com/office/officeart/2005/8/layout/process4"/>
    <dgm:cxn modelId="{3308E3A3-CAAD-427E-A3B1-8A6A3A025074}" type="presOf" srcId="{F77AEC9F-A495-4E5C-8255-A3FBC15D446A}" destId="{ACF2EA2C-BB07-4923-97C7-FE9C690E98F5}" srcOrd="1" destOrd="0" presId="urn:microsoft.com/office/officeart/2005/8/layout/process4"/>
    <dgm:cxn modelId="{BCA2D413-4BBB-4CC9-B4AD-E66D60551857}" srcId="{6324EE21-992A-4589-9CB0-DE267E09B38A}" destId="{FB05352D-3C91-4F64-9C95-02928C6348F2}" srcOrd="1" destOrd="0" parTransId="{9322AB0F-C711-493D-BD00-29F886D060AE}" sibTransId="{EBC7528F-01B0-41E5-8DB0-FD0E20B8D150}"/>
    <dgm:cxn modelId="{FFA550AF-9B15-479F-B67D-B2FF6A8D953A}" srcId="{00ECBC11-B9B2-4B89-B564-4A870BE00B41}" destId="{37C6F7AD-1D14-4187-8240-992793DF9886}" srcOrd="0" destOrd="0" parTransId="{DEB3B9C8-ACBB-448D-9B92-4BCCD111DBC1}" sibTransId="{15E903B2-5EE6-4B4D-9941-B1E39590699A}"/>
    <dgm:cxn modelId="{DA5D7050-7B7C-4C57-A989-A8DF18B04C1F}" type="presOf" srcId="{FB05352D-3C91-4F64-9C95-02928C6348F2}" destId="{F1C0C4E2-4E76-4926-96AE-776032DA2859}" srcOrd="0" destOrd="0" presId="urn:microsoft.com/office/officeart/2005/8/layout/process4"/>
    <dgm:cxn modelId="{8DCD2EC3-242E-407F-82CF-6C382346292D}" srcId="{6324EE21-992A-4589-9CB0-DE267E09B38A}" destId="{00ECBC11-B9B2-4B89-B564-4A870BE00B41}" srcOrd="4" destOrd="0" parTransId="{EA527688-E294-440F-BC0E-E72897863AA0}" sibTransId="{95C1C166-C136-462C-B419-A595D675AEB5}"/>
    <dgm:cxn modelId="{170AC96B-EFF1-4286-9685-A5E7B0F2DD79}" srcId="{5E3F2EC5-2246-4EAC-879F-60C5CF61DB61}" destId="{F89A89B8-F782-4B72-B767-34F187F6975D}" srcOrd="0" destOrd="0" parTransId="{BCE0873D-33FD-4689-97F9-469AC0E98E21}" sibTransId="{957ADB3A-A54E-4D2D-9663-9DF04BD15A81}"/>
    <dgm:cxn modelId="{68BB2922-FECE-43FF-8FFE-F4E3B0CFEC55}" type="presOf" srcId="{F77AEC9F-A495-4E5C-8255-A3FBC15D446A}" destId="{F09E9BE5-2E8A-47A9-ACFE-10EAA93F1481}" srcOrd="0" destOrd="0" presId="urn:microsoft.com/office/officeart/2005/8/layout/process4"/>
    <dgm:cxn modelId="{A77CDDB0-D1D1-40EB-A38D-6FDC1391BE3A}" type="presOf" srcId="{37C6F7AD-1D14-4187-8240-992793DF9886}" destId="{CFFBD375-674E-47AE-9512-E7F4EADF42B4}" srcOrd="0" destOrd="0" presId="urn:microsoft.com/office/officeart/2005/8/layout/process4"/>
    <dgm:cxn modelId="{37C84679-C5E5-4162-B3BA-3C73606216E4}" type="presOf" srcId="{FB05352D-3C91-4F64-9C95-02928C6348F2}" destId="{C4951BE0-0180-497C-BC79-3D9EF3544CD0}" srcOrd="1" destOrd="0" presId="urn:microsoft.com/office/officeart/2005/8/layout/process4"/>
    <dgm:cxn modelId="{20EDB678-63D7-4B6C-BC17-2B4E9D549128}" type="presOf" srcId="{6324EE21-992A-4589-9CB0-DE267E09B38A}" destId="{AF00FAD5-6FE9-416F-93B3-CB69C15DA045}" srcOrd="0" destOrd="0" presId="urn:microsoft.com/office/officeart/2005/8/layout/process4"/>
    <dgm:cxn modelId="{56E4F959-72BD-472D-84E9-6E289E3E788B}" type="presOf" srcId="{81B73E18-D1A2-4D84-A0D0-799CD806E554}" destId="{83110803-3443-429E-B831-A2A0146090D1}" srcOrd="1" destOrd="0" presId="urn:microsoft.com/office/officeart/2005/8/layout/process4"/>
    <dgm:cxn modelId="{48B25218-E836-4929-83A3-5946DD3029D1}" srcId="{F77AEC9F-A495-4E5C-8255-A3FBC15D446A}" destId="{87122064-B99A-4D6E-A0AA-5F8033D1B882}" srcOrd="0" destOrd="0" parTransId="{4AC20522-25F8-4551-8E71-A8DB20029324}" sibTransId="{7802E77F-E1EF-4C4A-B95D-0050DFF72205}"/>
    <dgm:cxn modelId="{CFD2455D-5863-446A-8099-07452D4FC1E7}" srcId="{3DA7DE80-B1FE-4A52-8D96-68D4878CA3DE}" destId="{AE162ED1-B9FB-4060-8565-AA889ECA3DAE}" srcOrd="0" destOrd="0" parTransId="{32C677B4-A6A8-4F74-B753-786D89E64BE1}" sibTransId="{1BFCC7A2-1871-4541-8814-F5B0512AFEFE}"/>
    <dgm:cxn modelId="{653F0844-3437-4FDA-8A1C-48392ABF86F2}" type="presOf" srcId="{00ECBC11-B9B2-4B89-B564-4A870BE00B41}" destId="{32C98BF6-6698-4FE7-A709-E87FE1D45A53}" srcOrd="1" destOrd="0" presId="urn:microsoft.com/office/officeart/2005/8/layout/process4"/>
    <dgm:cxn modelId="{ADA8D97B-47AD-4395-857F-811C8C75A084}" type="presOf" srcId="{5E3F2EC5-2246-4EAC-879F-60C5CF61DB61}" destId="{2D3D6E16-19E7-435C-9B6E-6BA48226A356}" srcOrd="0" destOrd="0" presId="urn:microsoft.com/office/officeart/2005/8/layout/process4"/>
    <dgm:cxn modelId="{D79D398B-CAC5-4019-97CC-A6175566E1F5}" type="presOf" srcId="{3DA7DE80-B1FE-4A52-8D96-68D4878CA3DE}" destId="{CB99C249-65D5-40AF-8A65-DCC25E6C8495}" srcOrd="1" destOrd="0" presId="urn:microsoft.com/office/officeart/2005/8/layout/process4"/>
    <dgm:cxn modelId="{31C5CD9B-BCDC-47EC-9861-C055DB7AB0DC}" srcId="{FB05352D-3C91-4F64-9C95-02928C6348F2}" destId="{68B85ECD-18B8-4997-8CAD-BFB43BBC3473}" srcOrd="0" destOrd="0" parTransId="{FCFA280E-50DF-4A2E-BA19-8BA54802108D}" sibTransId="{1E483EA3-AEF8-4AB9-B2E9-0F976D137AC7}"/>
    <dgm:cxn modelId="{183DD37C-09BD-480C-86B5-A3E82085127E}" type="presOf" srcId="{68B85ECD-18B8-4997-8CAD-BFB43BBC3473}" destId="{01E8AFF0-01DC-4CAE-BE8B-8DD545E549E2}" srcOrd="0" destOrd="0" presId="urn:microsoft.com/office/officeart/2005/8/layout/process4"/>
    <dgm:cxn modelId="{0C4B5808-790D-45DE-AA57-62A97EC0AE5B}" srcId="{6324EE21-992A-4589-9CB0-DE267E09B38A}" destId="{F77AEC9F-A495-4E5C-8255-A3FBC15D446A}" srcOrd="5" destOrd="0" parTransId="{83CC464F-63DB-4EFA-B64E-8FE9EFDC12B0}" sibTransId="{C1DAEFA5-D470-4FDA-A4E0-6F5716B14CEE}"/>
    <dgm:cxn modelId="{8BA92E5E-E4F6-4C74-9C36-D507C382DA8F}" srcId="{81B73E18-D1A2-4D84-A0D0-799CD806E554}" destId="{EE6330AA-8220-499C-8EAC-8A1BE584129A}" srcOrd="0" destOrd="0" parTransId="{301D0E23-B14D-456F-9F94-66734227D237}" sibTransId="{CC9979A0-0628-4E53-BC64-B33085F2BF84}"/>
    <dgm:cxn modelId="{3F09B259-EE9F-4DFC-A842-EDD1CAE5B0B9}" srcId="{6324EE21-992A-4589-9CB0-DE267E09B38A}" destId="{81B73E18-D1A2-4D84-A0D0-799CD806E554}" srcOrd="0" destOrd="0" parTransId="{094683FB-4D8A-42D9-B141-A16EF8622A10}" sibTransId="{0D6F2E67-1916-4256-95B8-2C2121C22D3F}"/>
    <dgm:cxn modelId="{B2ADCBA5-863E-4EBD-B74F-94FFFCCD4CB9}" type="presOf" srcId="{3DA7DE80-B1FE-4A52-8D96-68D4878CA3DE}" destId="{BBB66BF5-C8E1-4ABA-98F1-FBB3F6629E1D}" srcOrd="0" destOrd="0" presId="urn:microsoft.com/office/officeart/2005/8/layout/process4"/>
    <dgm:cxn modelId="{1D981A12-E570-4101-873A-8C38221C63A3}" type="presOf" srcId="{81B73E18-D1A2-4D84-A0D0-799CD806E554}" destId="{5BE44D1B-9897-4876-B9EF-26840312750E}" srcOrd="0" destOrd="0" presId="urn:microsoft.com/office/officeart/2005/8/layout/process4"/>
    <dgm:cxn modelId="{629F86C6-5032-4EC1-BDBB-E63C44259977}" srcId="{6324EE21-992A-4589-9CB0-DE267E09B38A}" destId="{3DA7DE80-B1FE-4A52-8D96-68D4878CA3DE}" srcOrd="2" destOrd="0" parTransId="{F900A218-4D54-4E34-9BD5-430B9B2B1711}" sibTransId="{7E2F33D8-6A9F-48F0-AA47-7A946F327E11}"/>
    <dgm:cxn modelId="{CCB15809-2058-4753-A0F4-2564753BEAF0}" type="presOf" srcId="{87122064-B99A-4D6E-A0AA-5F8033D1B882}" destId="{41434131-21C7-466D-A4BB-0172A0514D69}" srcOrd="0" destOrd="0" presId="urn:microsoft.com/office/officeart/2005/8/layout/process4"/>
    <dgm:cxn modelId="{28AF599A-B81E-4693-89A9-9A9C158A0D2A}" type="presOf" srcId="{5E3F2EC5-2246-4EAC-879F-60C5CF61DB61}" destId="{1FD0F72F-FA5F-4D21-80BC-7451E88A0538}" srcOrd="1" destOrd="0" presId="urn:microsoft.com/office/officeart/2005/8/layout/process4"/>
    <dgm:cxn modelId="{F7D7FBE7-77C3-4513-9EAC-1D6E580A4300}" type="presOf" srcId="{F89A89B8-F782-4B72-B767-34F187F6975D}" destId="{6BBC042A-6E59-42A3-8CE2-B4203AB69EBA}" srcOrd="0" destOrd="0" presId="urn:microsoft.com/office/officeart/2005/8/layout/process4"/>
    <dgm:cxn modelId="{48C1144E-8D6C-4870-B93B-AECD103E5BB8}" type="presParOf" srcId="{AF00FAD5-6FE9-416F-93B3-CB69C15DA045}" destId="{0CA67084-D272-481B-815E-6A2476489878}" srcOrd="0" destOrd="0" presId="urn:microsoft.com/office/officeart/2005/8/layout/process4"/>
    <dgm:cxn modelId="{C05B81C8-60CB-4D02-8D51-1D5BEE89998A}" type="presParOf" srcId="{0CA67084-D272-481B-815E-6A2476489878}" destId="{F09E9BE5-2E8A-47A9-ACFE-10EAA93F1481}" srcOrd="0" destOrd="0" presId="urn:microsoft.com/office/officeart/2005/8/layout/process4"/>
    <dgm:cxn modelId="{8E2086D7-6459-4BF5-AC40-6B1BC58247D2}" type="presParOf" srcId="{0CA67084-D272-481B-815E-6A2476489878}" destId="{ACF2EA2C-BB07-4923-97C7-FE9C690E98F5}" srcOrd="1" destOrd="0" presId="urn:microsoft.com/office/officeart/2005/8/layout/process4"/>
    <dgm:cxn modelId="{98C9B080-9ED8-4BD2-AAC4-23385427141F}" type="presParOf" srcId="{0CA67084-D272-481B-815E-6A2476489878}" destId="{31A4A508-4D2A-4B51-B1B4-52EC581455DA}" srcOrd="2" destOrd="0" presId="urn:microsoft.com/office/officeart/2005/8/layout/process4"/>
    <dgm:cxn modelId="{BBF3CB3D-5338-4D6C-8019-A00C36BD9450}" type="presParOf" srcId="{31A4A508-4D2A-4B51-B1B4-52EC581455DA}" destId="{41434131-21C7-466D-A4BB-0172A0514D69}" srcOrd="0" destOrd="0" presId="urn:microsoft.com/office/officeart/2005/8/layout/process4"/>
    <dgm:cxn modelId="{09499D0D-2C79-4AE8-9042-715880714DA7}" type="presParOf" srcId="{AF00FAD5-6FE9-416F-93B3-CB69C15DA045}" destId="{91CE248B-B390-4BF5-A6BD-2FD5F27499E9}" srcOrd="1" destOrd="0" presId="urn:microsoft.com/office/officeart/2005/8/layout/process4"/>
    <dgm:cxn modelId="{FB768E98-85E8-4219-9B2F-6E0DE4DC1F9B}" type="presParOf" srcId="{AF00FAD5-6FE9-416F-93B3-CB69C15DA045}" destId="{7F9D8FEA-0522-4156-A290-3676891B9906}" srcOrd="2" destOrd="0" presId="urn:microsoft.com/office/officeart/2005/8/layout/process4"/>
    <dgm:cxn modelId="{CF294129-BFD3-404B-AB19-143E6E0B3DB4}" type="presParOf" srcId="{7F9D8FEA-0522-4156-A290-3676891B9906}" destId="{F27418A1-A109-451E-8A89-12372B34822A}" srcOrd="0" destOrd="0" presId="urn:microsoft.com/office/officeart/2005/8/layout/process4"/>
    <dgm:cxn modelId="{A473558E-9CFF-4C73-BAF8-39A9F345CFD1}" type="presParOf" srcId="{7F9D8FEA-0522-4156-A290-3676891B9906}" destId="{32C98BF6-6698-4FE7-A709-E87FE1D45A53}" srcOrd="1" destOrd="0" presId="urn:microsoft.com/office/officeart/2005/8/layout/process4"/>
    <dgm:cxn modelId="{744EF265-8007-4470-A2EC-205FDC271BE4}" type="presParOf" srcId="{7F9D8FEA-0522-4156-A290-3676891B9906}" destId="{D3D691A5-0214-4B6E-9D38-ABAE348A6D35}" srcOrd="2" destOrd="0" presId="urn:microsoft.com/office/officeart/2005/8/layout/process4"/>
    <dgm:cxn modelId="{98B65AB9-141C-45B8-981E-8B1EEB9A650A}" type="presParOf" srcId="{D3D691A5-0214-4B6E-9D38-ABAE348A6D35}" destId="{CFFBD375-674E-47AE-9512-E7F4EADF42B4}" srcOrd="0" destOrd="0" presId="urn:microsoft.com/office/officeart/2005/8/layout/process4"/>
    <dgm:cxn modelId="{F41D6B0E-FF2F-4FE8-9AD9-F886EECE39C3}" type="presParOf" srcId="{AF00FAD5-6FE9-416F-93B3-CB69C15DA045}" destId="{105A2D34-6C87-435C-A999-3F812909AD7E}" srcOrd="3" destOrd="0" presId="urn:microsoft.com/office/officeart/2005/8/layout/process4"/>
    <dgm:cxn modelId="{DCA8409D-EDCE-4B76-A8FE-2122FFC7C531}" type="presParOf" srcId="{AF00FAD5-6FE9-416F-93B3-CB69C15DA045}" destId="{9DA8B44E-E7CA-4857-B753-3F3EB571AE3A}" srcOrd="4" destOrd="0" presId="urn:microsoft.com/office/officeart/2005/8/layout/process4"/>
    <dgm:cxn modelId="{22F9178F-499B-4A96-A99A-819A2BE3F586}" type="presParOf" srcId="{9DA8B44E-E7CA-4857-B753-3F3EB571AE3A}" destId="{2D3D6E16-19E7-435C-9B6E-6BA48226A356}" srcOrd="0" destOrd="0" presId="urn:microsoft.com/office/officeart/2005/8/layout/process4"/>
    <dgm:cxn modelId="{2315E107-A0BE-463F-9768-8CB8A94CABDD}" type="presParOf" srcId="{9DA8B44E-E7CA-4857-B753-3F3EB571AE3A}" destId="{1FD0F72F-FA5F-4D21-80BC-7451E88A0538}" srcOrd="1" destOrd="0" presId="urn:microsoft.com/office/officeart/2005/8/layout/process4"/>
    <dgm:cxn modelId="{A981757A-72BC-477D-BA3B-49B83B6D6228}" type="presParOf" srcId="{9DA8B44E-E7CA-4857-B753-3F3EB571AE3A}" destId="{7C3418C3-F346-4C07-8250-B39778526FA9}" srcOrd="2" destOrd="0" presId="urn:microsoft.com/office/officeart/2005/8/layout/process4"/>
    <dgm:cxn modelId="{D1115A80-F5AD-4809-B2F2-0AD4342475EA}" type="presParOf" srcId="{7C3418C3-F346-4C07-8250-B39778526FA9}" destId="{6BBC042A-6E59-42A3-8CE2-B4203AB69EBA}" srcOrd="0" destOrd="0" presId="urn:microsoft.com/office/officeart/2005/8/layout/process4"/>
    <dgm:cxn modelId="{BFF2970C-D65C-494B-972F-C557D4FFF998}" type="presParOf" srcId="{AF00FAD5-6FE9-416F-93B3-CB69C15DA045}" destId="{0495B6DB-8D28-42DD-844D-F4206CF68152}" srcOrd="5" destOrd="0" presId="urn:microsoft.com/office/officeart/2005/8/layout/process4"/>
    <dgm:cxn modelId="{6FD5AE83-2687-4F63-9DFC-01D7C7539382}" type="presParOf" srcId="{AF00FAD5-6FE9-416F-93B3-CB69C15DA045}" destId="{460010D0-5DA6-4747-8EA5-CA89474B3A83}" srcOrd="6" destOrd="0" presId="urn:microsoft.com/office/officeart/2005/8/layout/process4"/>
    <dgm:cxn modelId="{78016FC7-B0DC-4D2D-B2A6-C6B185B7A84D}" type="presParOf" srcId="{460010D0-5DA6-4747-8EA5-CA89474B3A83}" destId="{BBB66BF5-C8E1-4ABA-98F1-FBB3F6629E1D}" srcOrd="0" destOrd="0" presId="urn:microsoft.com/office/officeart/2005/8/layout/process4"/>
    <dgm:cxn modelId="{0AB7C35C-B85F-4A85-AD05-CB373C7D373C}" type="presParOf" srcId="{460010D0-5DA6-4747-8EA5-CA89474B3A83}" destId="{CB99C249-65D5-40AF-8A65-DCC25E6C8495}" srcOrd="1" destOrd="0" presId="urn:microsoft.com/office/officeart/2005/8/layout/process4"/>
    <dgm:cxn modelId="{F32BEAA4-71FF-46E0-AC31-368BFC448206}" type="presParOf" srcId="{460010D0-5DA6-4747-8EA5-CA89474B3A83}" destId="{3BF4DC73-7508-493A-BA8E-AE7FA35B466F}" srcOrd="2" destOrd="0" presId="urn:microsoft.com/office/officeart/2005/8/layout/process4"/>
    <dgm:cxn modelId="{C6423665-E6D2-4AE8-AA1A-71A6925AA5BD}" type="presParOf" srcId="{3BF4DC73-7508-493A-BA8E-AE7FA35B466F}" destId="{0BB734D8-839F-46FB-B6EA-06CDABBFED70}" srcOrd="0" destOrd="0" presId="urn:microsoft.com/office/officeart/2005/8/layout/process4"/>
    <dgm:cxn modelId="{8E4CFD06-FF1D-491D-B8F4-AE7DF0DDCCCA}" type="presParOf" srcId="{AF00FAD5-6FE9-416F-93B3-CB69C15DA045}" destId="{0727D1F5-2B47-4C1B-B84C-D17F92F7BF3E}" srcOrd="7" destOrd="0" presId="urn:microsoft.com/office/officeart/2005/8/layout/process4"/>
    <dgm:cxn modelId="{6699267A-F24A-45D1-8D30-AA2657041467}" type="presParOf" srcId="{AF00FAD5-6FE9-416F-93B3-CB69C15DA045}" destId="{7EE0D79E-F5D3-40E9-BF5B-F1FE6D2E40DD}" srcOrd="8" destOrd="0" presId="urn:microsoft.com/office/officeart/2005/8/layout/process4"/>
    <dgm:cxn modelId="{F58C4A2B-AD6E-4FCF-BB0E-6D3EC8237833}" type="presParOf" srcId="{7EE0D79E-F5D3-40E9-BF5B-F1FE6D2E40DD}" destId="{F1C0C4E2-4E76-4926-96AE-776032DA2859}" srcOrd="0" destOrd="0" presId="urn:microsoft.com/office/officeart/2005/8/layout/process4"/>
    <dgm:cxn modelId="{3C0D9A07-23C7-4655-8368-34E10334833F}" type="presParOf" srcId="{7EE0D79E-F5D3-40E9-BF5B-F1FE6D2E40DD}" destId="{C4951BE0-0180-497C-BC79-3D9EF3544CD0}" srcOrd="1" destOrd="0" presId="urn:microsoft.com/office/officeart/2005/8/layout/process4"/>
    <dgm:cxn modelId="{EDDB18B2-2473-4B2D-9D44-EB7ABE86F974}" type="presParOf" srcId="{7EE0D79E-F5D3-40E9-BF5B-F1FE6D2E40DD}" destId="{75BEF26C-DE28-448F-8E0F-2EDFA759EB42}" srcOrd="2" destOrd="0" presId="urn:microsoft.com/office/officeart/2005/8/layout/process4"/>
    <dgm:cxn modelId="{617E3A17-7713-4AB4-96A2-7CCD682F17F8}" type="presParOf" srcId="{75BEF26C-DE28-448F-8E0F-2EDFA759EB42}" destId="{01E8AFF0-01DC-4CAE-BE8B-8DD545E549E2}" srcOrd="0" destOrd="0" presId="urn:microsoft.com/office/officeart/2005/8/layout/process4"/>
    <dgm:cxn modelId="{C9327C02-CA01-4196-B0A5-4536AD75840E}" type="presParOf" srcId="{AF00FAD5-6FE9-416F-93B3-CB69C15DA045}" destId="{C84FCAA0-FA56-49EB-8D9B-DE0B16D5DF8C}" srcOrd="9" destOrd="0" presId="urn:microsoft.com/office/officeart/2005/8/layout/process4"/>
    <dgm:cxn modelId="{0456AC17-6F4B-4250-B15D-D2FB3C11C062}" type="presParOf" srcId="{AF00FAD5-6FE9-416F-93B3-CB69C15DA045}" destId="{1DE91C38-B0ED-43C9-9098-2559713E535A}" srcOrd="10" destOrd="0" presId="urn:microsoft.com/office/officeart/2005/8/layout/process4"/>
    <dgm:cxn modelId="{F0EBE006-7A5A-405E-A445-EBF15DB801C1}" type="presParOf" srcId="{1DE91C38-B0ED-43C9-9098-2559713E535A}" destId="{5BE44D1B-9897-4876-B9EF-26840312750E}" srcOrd="0" destOrd="0" presId="urn:microsoft.com/office/officeart/2005/8/layout/process4"/>
    <dgm:cxn modelId="{3C949A44-7208-4BE2-A000-FEB8F5569068}" type="presParOf" srcId="{1DE91C38-B0ED-43C9-9098-2559713E535A}" destId="{83110803-3443-429E-B831-A2A0146090D1}" srcOrd="1" destOrd="0" presId="urn:microsoft.com/office/officeart/2005/8/layout/process4"/>
    <dgm:cxn modelId="{6303FBF3-B048-42B2-9F8E-4671FCB84DBC}" type="presParOf" srcId="{1DE91C38-B0ED-43C9-9098-2559713E535A}" destId="{1EF680F1-D14C-4219-BD5B-DE98689046A9}" srcOrd="2" destOrd="0" presId="urn:microsoft.com/office/officeart/2005/8/layout/process4"/>
    <dgm:cxn modelId="{1A627D1D-DCA5-488F-AF84-D8FC959D3176}" type="presParOf" srcId="{1EF680F1-D14C-4219-BD5B-DE98689046A9}" destId="{8183E2A9-5CE0-4A03-9658-8E9074E48595}"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F2EA2C-BB07-4923-97C7-FE9C690E98F5}">
      <dsp:nvSpPr>
        <dsp:cNvPr id="0" name=""/>
        <dsp:cNvSpPr/>
      </dsp:nvSpPr>
      <dsp:spPr>
        <a:xfrm>
          <a:off x="0" y="2901495"/>
          <a:ext cx="4842075" cy="380819"/>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err="1"/>
            <a:t>Nivel</a:t>
          </a:r>
          <a:r>
            <a:rPr lang="en-US" sz="700" kern="1200" dirty="0"/>
            <a:t> 5 </a:t>
          </a:r>
          <a:r>
            <a:rPr lang="en-US" sz="700" kern="1200" dirty="0" err="1"/>
            <a:t>Optimizado</a:t>
          </a:r>
          <a:endParaRPr lang="en-US" sz="700" kern="1200" dirty="0"/>
        </a:p>
      </dsp:txBody>
      <dsp:txXfrm>
        <a:off x="0" y="2901495"/>
        <a:ext cx="4842075" cy="205642"/>
      </dsp:txXfrm>
    </dsp:sp>
    <dsp:sp modelId="{41434131-21C7-466D-A4BB-0172A0514D69}">
      <dsp:nvSpPr>
        <dsp:cNvPr id="0" name=""/>
        <dsp:cNvSpPr/>
      </dsp:nvSpPr>
      <dsp:spPr>
        <a:xfrm>
          <a:off x="0" y="3099522"/>
          <a:ext cx="4842075" cy="17517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s-ES" sz="600" kern="1200" dirty="0"/>
            <a:t>Las mejores prácticas con la Mejora Continua en lo Económico, Técnica, dimensiones de Procesos y sociales; Consorcios/Liderazgos verdes</a:t>
          </a:r>
          <a:endParaRPr lang="en-US" sz="600" kern="1200" dirty="0"/>
        </a:p>
      </dsp:txBody>
      <dsp:txXfrm>
        <a:off x="0" y="3099522"/>
        <a:ext cx="4842075" cy="175177"/>
      </dsp:txXfrm>
    </dsp:sp>
    <dsp:sp modelId="{32C98BF6-6698-4FE7-A709-E87FE1D45A53}">
      <dsp:nvSpPr>
        <dsp:cNvPr id="0" name=""/>
        <dsp:cNvSpPr/>
      </dsp:nvSpPr>
      <dsp:spPr>
        <a:xfrm rot="10800000">
          <a:off x="0" y="2321507"/>
          <a:ext cx="4842075" cy="585700"/>
        </a:xfrm>
        <a:prstGeom prst="upArrowCallou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a:t>Nivel 4 Gestionado</a:t>
          </a:r>
        </a:p>
      </dsp:txBody>
      <dsp:txXfrm>
        <a:off x="0" y="2321507"/>
        <a:ext cx="4842075" cy="205580"/>
      </dsp:txXfrm>
    </dsp:sp>
    <dsp:sp modelId="{CFFBD375-674E-47AE-9512-E7F4EADF42B4}">
      <dsp:nvSpPr>
        <dsp:cNvPr id="0" name=""/>
        <dsp:cNvSpPr/>
      </dsp:nvSpPr>
      <dsp:spPr>
        <a:xfrm>
          <a:off x="0" y="2527088"/>
          <a:ext cx="4842075" cy="1751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s-ES" sz="600" kern="1200"/>
            <a:t>Transformación de la empresa Verde; Económica, Técnica, Procesos, Social. Métricas Verdes, apoyo CEMS</a:t>
          </a:r>
          <a:endParaRPr lang="en-US" sz="600" kern="1200"/>
        </a:p>
      </dsp:txBody>
      <dsp:txXfrm>
        <a:off x="0" y="2527088"/>
        <a:ext cx="4842075" cy="175124"/>
      </dsp:txXfrm>
    </dsp:sp>
    <dsp:sp modelId="{1FD0F72F-FA5F-4D21-80BC-7451E88A0538}">
      <dsp:nvSpPr>
        <dsp:cNvPr id="0" name=""/>
        <dsp:cNvSpPr/>
      </dsp:nvSpPr>
      <dsp:spPr>
        <a:xfrm rot="10800000">
          <a:off x="0" y="1741518"/>
          <a:ext cx="4842075" cy="585700"/>
        </a:xfrm>
        <a:prstGeom prst="upArrowCallou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a:t>Nivel 3 Definido</a:t>
          </a:r>
        </a:p>
      </dsp:txBody>
      <dsp:txXfrm>
        <a:off x="0" y="1741518"/>
        <a:ext cx="4842075" cy="205580"/>
      </dsp:txXfrm>
    </dsp:sp>
    <dsp:sp modelId="{6BBC042A-6E59-42A3-8CE2-B4203AB69EBA}">
      <dsp:nvSpPr>
        <dsp:cNvPr id="0" name=""/>
        <dsp:cNvSpPr/>
      </dsp:nvSpPr>
      <dsp:spPr>
        <a:xfrm>
          <a:off x="0" y="1947099"/>
          <a:ext cx="4842075" cy="1751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s-ES" sz="600" kern="1200"/>
            <a:t>Estrategias Verde y Políticas Formales; Programa de transformación definida; Implementación inicial.</a:t>
          </a:r>
          <a:endParaRPr lang="en-US" sz="600" kern="1200"/>
        </a:p>
      </dsp:txBody>
      <dsp:txXfrm>
        <a:off x="0" y="1947099"/>
        <a:ext cx="4842075" cy="175124"/>
      </dsp:txXfrm>
    </dsp:sp>
    <dsp:sp modelId="{CB99C249-65D5-40AF-8A65-DCC25E6C8495}">
      <dsp:nvSpPr>
        <dsp:cNvPr id="0" name=""/>
        <dsp:cNvSpPr/>
      </dsp:nvSpPr>
      <dsp:spPr>
        <a:xfrm rot="10800000">
          <a:off x="0" y="1161530"/>
          <a:ext cx="4842075" cy="585700"/>
        </a:xfrm>
        <a:prstGeom prst="upArrowCallou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a:t>Nivel 2 Replicable</a:t>
          </a:r>
        </a:p>
      </dsp:txBody>
      <dsp:txXfrm>
        <a:off x="0" y="1161530"/>
        <a:ext cx="4842075" cy="205580"/>
      </dsp:txXfrm>
    </dsp:sp>
    <dsp:sp modelId="{0BB734D8-839F-46FB-B6EA-06CDABBFED70}">
      <dsp:nvSpPr>
        <dsp:cNvPr id="0" name=""/>
        <dsp:cNvSpPr/>
      </dsp:nvSpPr>
      <dsp:spPr>
        <a:xfrm>
          <a:off x="0" y="1367111"/>
          <a:ext cx="4842075" cy="1751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s-ES" sz="600" kern="1200"/>
            <a:t>Ad hoc Acción / implementación de reducción de carbono; No holística (sólo a Nivel de  Departamento).</a:t>
          </a:r>
          <a:endParaRPr lang="en-US" sz="600" kern="1200"/>
        </a:p>
      </dsp:txBody>
      <dsp:txXfrm>
        <a:off x="0" y="1367111"/>
        <a:ext cx="4842075" cy="175124"/>
      </dsp:txXfrm>
    </dsp:sp>
    <dsp:sp modelId="{C4951BE0-0180-497C-BC79-3D9EF3544CD0}">
      <dsp:nvSpPr>
        <dsp:cNvPr id="0" name=""/>
        <dsp:cNvSpPr/>
      </dsp:nvSpPr>
      <dsp:spPr>
        <a:xfrm rot="10800000">
          <a:off x="0" y="581541"/>
          <a:ext cx="4842075" cy="585700"/>
        </a:xfrm>
        <a:prstGeom prst="upArrowCallou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a:t>Nivel 1 Inicial</a:t>
          </a:r>
        </a:p>
      </dsp:txBody>
      <dsp:txXfrm>
        <a:off x="0" y="581541"/>
        <a:ext cx="4842075" cy="205580"/>
      </dsp:txXfrm>
    </dsp:sp>
    <dsp:sp modelId="{01E8AFF0-01DC-4CAE-BE8B-8DD545E549E2}">
      <dsp:nvSpPr>
        <dsp:cNvPr id="0" name=""/>
        <dsp:cNvSpPr/>
      </dsp:nvSpPr>
      <dsp:spPr>
        <a:xfrm>
          <a:off x="0" y="787122"/>
          <a:ext cx="4842075" cy="1751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n-US" sz="600" kern="1200"/>
            <a:t>Los Registros de la Organización sin concienciación; Nunca piensan en esto</a:t>
          </a:r>
        </a:p>
      </dsp:txBody>
      <dsp:txXfrm>
        <a:off x="0" y="787122"/>
        <a:ext cx="4842075" cy="175124"/>
      </dsp:txXfrm>
    </dsp:sp>
    <dsp:sp modelId="{83110803-3443-429E-B831-A2A0146090D1}">
      <dsp:nvSpPr>
        <dsp:cNvPr id="0" name=""/>
        <dsp:cNvSpPr/>
      </dsp:nvSpPr>
      <dsp:spPr>
        <a:xfrm rot="10800000">
          <a:off x="0" y="1553"/>
          <a:ext cx="4842075" cy="585700"/>
        </a:xfrm>
        <a:prstGeom prst="upArrowCallou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a:t>Nivel 0 ninguna intención</a:t>
          </a:r>
        </a:p>
      </dsp:txBody>
      <dsp:txXfrm>
        <a:off x="0" y="1553"/>
        <a:ext cx="4842075" cy="205580"/>
      </dsp:txXfrm>
    </dsp:sp>
    <dsp:sp modelId="{8183E2A9-5CE0-4A03-9658-8E9074E48595}">
      <dsp:nvSpPr>
        <dsp:cNvPr id="0" name=""/>
        <dsp:cNvSpPr/>
      </dsp:nvSpPr>
      <dsp:spPr>
        <a:xfrm>
          <a:off x="0" y="207134"/>
          <a:ext cx="4842075" cy="1751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 tIns="7620" rIns="42672" bIns="7620" numCol="1" spcCol="1270" anchor="ctr" anchorCtr="0">
          <a:noAutofit/>
        </a:bodyPr>
        <a:lstStyle/>
        <a:p>
          <a:pPr lvl="0" algn="ctr" defTabSz="266700">
            <a:lnSpc>
              <a:spcPct val="90000"/>
            </a:lnSpc>
            <a:spcBef>
              <a:spcPct val="0"/>
            </a:spcBef>
            <a:spcAft>
              <a:spcPct val="35000"/>
            </a:spcAft>
          </a:pPr>
          <a:r>
            <a:rPr lang="es-ES" sz="600" kern="1200"/>
            <a:t>ninguna intención, indica absolutamente ninguna preparación o conciencia de Green IT</a:t>
          </a:r>
          <a:endParaRPr lang="en-US" sz="600" kern="1200"/>
        </a:p>
      </dsp:txBody>
      <dsp:txXfrm>
        <a:off x="0" y="207134"/>
        <a:ext cx="4842075" cy="1751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0575E6E-33B5-4BD3-A063-029D3D4ADCFF}" type="datetimeFigureOut">
              <a:rPr lang="en-US" smtClean="0"/>
              <a:t>6/23/2014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FE2092F-38E2-43CA-AE0E-E3C01D5B9EC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D430D4-DBBD-41D7-B40E-FC8FF7B6FB91}" type="datetimeFigureOut">
              <a:rPr lang="en-US" smtClean="0"/>
              <a:pPr/>
              <a:t>6/23/2014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DE9E554-6543-4580-9D71-E4C7FB0FBB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430D4-DBBD-41D7-B40E-FC8FF7B6FB91}"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430D4-DBBD-41D7-B40E-FC8FF7B6FB91}"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430D4-DBBD-41D7-B40E-FC8FF7B6FB91}"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D430D4-DBBD-41D7-B40E-FC8FF7B6FB91}"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9E554-6543-4580-9D71-E4C7FB0FBB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430D4-DBBD-41D7-B40E-FC8FF7B6FB91}"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D430D4-DBBD-41D7-B40E-FC8FF7B6FB91}"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D430D4-DBBD-41D7-B40E-FC8FF7B6FB91}"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30D4-DBBD-41D7-B40E-FC8FF7B6FB91}"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430D4-DBBD-41D7-B40E-FC8FF7B6FB91}"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9E554-6543-4580-9D71-E4C7FB0FBB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D430D4-DBBD-41D7-B40E-FC8FF7B6FB91}"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DE9E554-6543-4580-9D71-E4C7FB0FBB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D430D4-DBBD-41D7-B40E-FC8FF7B6FB91}" type="datetimeFigureOut">
              <a:rPr lang="en-US" smtClean="0"/>
              <a:pPr/>
              <a:t>6/23/2014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E9E554-6543-4580-9D71-E4C7FB0FBB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2133600"/>
            <a:ext cx="7851648" cy="1828800"/>
          </a:xfrm>
        </p:spPr>
        <p:txBody>
          <a:bodyPr/>
          <a:lstStyle/>
          <a:p>
            <a:pPr algn="ctr"/>
            <a:r>
              <a:rPr lang="en-US" dirty="0" smtClean="0"/>
              <a:t>MAESTRÍA EN GERENCIA DE SISTEMAS</a:t>
            </a:r>
            <a:endParaRPr lang="en-US" dirty="0"/>
          </a:p>
        </p:txBody>
      </p:sp>
      <p:sp>
        <p:nvSpPr>
          <p:cNvPr id="6" name="Subtitle 5"/>
          <p:cNvSpPr>
            <a:spLocks noGrp="1"/>
          </p:cNvSpPr>
          <p:nvPr>
            <p:ph type="subTitle" idx="1"/>
          </p:nvPr>
        </p:nvSpPr>
        <p:spPr>
          <a:xfrm>
            <a:off x="533400" y="3962400"/>
            <a:ext cx="7854696" cy="1752600"/>
          </a:xfrm>
        </p:spPr>
        <p:txBody>
          <a:bodyPr>
            <a:normAutofit lnSpcReduction="10000"/>
          </a:bodyPr>
          <a:lstStyle/>
          <a:p>
            <a:pPr algn="ctr"/>
            <a:r>
              <a:rPr lang="es-ES" b="1" dirty="0" smtClean="0"/>
              <a:t>ANÁLISIS DEL MODELO DE GESTIÓN GREEN IT PARA EL GOBIERNO DE LAS TIC´S</a:t>
            </a:r>
          </a:p>
          <a:p>
            <a:pPr algn="ctr"/>
            <a:r>
              <a:rPr lang="es-ES" b="1" dirty="0" smtClean="0"/>
              <a:t>Ing. Giovanny Ernesto Jami Tapia</a:t>
            </a:r>
          </a:p>
          <a:p>
            <a:pPr algn="ctr"/>
            <a:r>
              <a:rPr lang="es-ES" b="1" dirty="0" smtClean="0"/>
              <a:t>23 de junio de 2014</a:t>
            </a:r>
            <a:endParaRPr lang="en-US" dirty="0"/>
          </a:p>
        </p:txBody>
      </p:sp>
      <p:pic>
        <p:nvPicPr>
          <p:cNvPr id="4" name="Picture 3" descr="LOGOTIPO_UFA.png"/>
          <p:cNvPicPr>
            <a:picLocks noChangeAspect="1"/>
          </p:cNvPicPr>
          <p:nvPr/>
        </p:nvPicPr>
        <p:blipFill>
          <a:blip r:embed="rId2" cstate="print"/>
          <a:stretch>
            <a:fillRect/>
          </a:stretch>
        </p:blipFill>
        <p:spPr>
          <a:xfrm>
            <a:off x="1542627" y="76200"/>
            <a:ext cx="6058746" cy="17909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935163"/>
          <a:ext cx="8229600" cy="4114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es-ES" sz="1800" b="1" kern="1200" dirty="0" smtClean="0">
                          <a:solidFill>
                            <a:schemeClr val="lt1"/>
                          </a:solidFill>
                          <a:latin typeface="+mn-lt"/>
                          <a:ea typeface="+mn-ea"/>
                          <a:cs typeface="+mn-cs"/>
                        </a:rPr>
                        <a:t>Políticas de Negocio Verde</a:t>
                      </a:r>
                      <a:endParaRPr lang="en-US" dirty="0"/>
                    </a:p>
                  </a:txBody>
                  <a:tcPr/>
                </a:tc>
                <a:tc>
                  <a:txBody>
                    <a:bodyPr/>
                    <a:lstStyle/>
                    <a:p>
                      <a:r>
                        <a:rPr kumimoji="0" lang="es-ES" sz="1800" b="1" kern="1200" dirty="0" smtClean="0">
                          <a:solidFill>
                            <a:schemeClr val="lt1"/>
                          </a:solidFill>
                          <a:latin typeface="+mn-lt"/>
                          <a:ea typeface="+mn-ea"/>
                          <a:cs typeface="+mn-cs"/>
                        </a:rPr>
                        <a:t>Descripción de las reglas del negocio</a:t>
                      </a:r>
                      <a:endParaRPr lang="en-US" dirty="0"/>
                    </a:p>
                  </a:txBody>
                  <a:tcPr/>
                </a:tc>
                <a:tc>
                  <a:txBody>
                    <a:bodyPr/>
                    <a:lstStyle/>
                    <a:p>
                      <a:r>
                        <a:rPr kumimoji="0" lang="es-ES" sz="1800" b="1" kern="1200" dirty="0" smtClean="0">
                          <a:solidFill>
                            <a:schemeClr val="lt1"/>
                          </a:solidFill>
                          <a:latin typeface="+mn-lt"/>
                          <a:ea typeface="+mn-ea"/>
                          <a:cs typeface="+mn-cs"/>
                        </a:rPr>
                        <a:t>Propósito de Negocios Verde</a:t>
                      </a:r>
                      <a:endParaRPr lang="en-US" dirty="0"/>
                    </a:p>
                  </a:txBody>
                  <a:tcPr/>
                </a:tc>
              </a:tr>
              <a:tr h="370840">
                <a:tc>
                  <a:txBody>
                    <a:bodyPr/>
                    <a:lstStyle/>
                    <a:p>
                      <a:r>
                        <a:rPr kumimoji="0" lang="es-ES" sz="1800" kern="1200" dirty="0" smtClean="0">
                          <a:solidFill>
                            <a:schemeClr val="dk1"/>
                          </a:solidFill>
                          <a:latin typeface="+mn-lt"/>
                          <a:ea typeface="+mn-ea"/>
                          <a:cs typeface="+mn-cs"/>
                        </a:rPr>
                        <a:t>Reducir el carbono del centro de datos</a:t>
                      </a:r>
                      <a:endParaRPr lang="en-US" dirty="0"/>
                    </a:p>
                  </a:txBody>
                  <a:tcPr/>
                </a:tc>
                <a:tc>
                  <a:txBody>
                    <a:bodyPr/>
                    <a:lstStyle/>
                    <a:p>
                      <a:r>
                        <a:rPr kumimoji="0" lang="es-ES" sz="1800" kern="1200" dirty="0" smtClean="0">
                          <a:solidFill>
                            <a:schemeClr val="dk1"/>
                          </a:solidFill>
                          <a:latin typeface="+mn-lt"/>
                          <a:ea typeface="+mn-ea"/>
                          <a:cs typeface="+mn-cs"/>
                        </a:rPr>
                        <a:t>Hacer uso extensivo de la computación en nube para desplazar las actividades del centro de datos y recursos.</a:t>
                      </a:r>
                      <a:endParaRPr lang="en-US" dirty="0"/>
                    </a:p>
                  </a:txBody>
                  <a:tcPr/>
                </a:tc>
                <a:tc>
                  <a:txBody>
                    <a:bodyPr/>
                    <a:lstStyle/>
                    <a:p>
                      <a:r>
                        <a:rPr kumimoji="0" lang="es-ES" sz="1800" kern="1200" dirty="0" smtClean="0">
                          <a:solidFill>
                            <a:schemeClr val="dk1"/>
                          </a:solidFill>
                          <a:latin typeface="+mn-lt"/>
                          <a:ea typeface="+mn-ea"/>
                          <a:cs typeface="+mn-cs"/>
                        </a:rPr>
                        <a:t>La reducción efectiva de las emisiones debidas a la consolidación de los recursos del centro de datos en la nube.</a:t>
                      </a:r>
                      <a:endParaRPr lang="en-US" dirty="0"/>
                    </a:p>
                  </a:txBody>
                  <a:tcPr/>
                </a:tc>
              </a:tr>
              <a:tr h="370840">
                <a:tc>
                  <a:txBody>
                    <a:bodyPr/>
                    <a:lstStyle/>
                    <a:p>
                      <a:r>
                        <a:rPr kumimoji="0" lang="es-ES" sz="1800" kern="1200" dirty="0" smtClean="0">
                          <a:solidFill>
                            <a:schemeClr val="dk1"/>
                          </a:solidFill>
                          <a:latin typeface="+mn-lt"/>
                          <a:ea typeface="+mn-ea"/>
                          <a:cs typeface="+mn-cs"/>
                        </a:rPr>
                        <a:t>Aumentar la conciencia de carbono en los productos y servicios</a:t>
                      </a:r>
                      <a:endParaRPr lang="en-US" dirty="0"/>
                    </a:p>
                  </a:txBody>
                  <a:tcPr/>
                </a:tc>
                <a:tc>
                  <a:txBody>
                    <a:bodyPr/>
                    <a:lstStyle/>
                    <a:p>
                      <a:r>
                        <a:rPr kumimoji="0" lang="es-ES" sz="1800" kern="1200" dirty="0" smtClean="0">
                          <a:solidFill>
                            <a:schemeClr val="dk1"/>
                          </a:solidFill>
                          <a:latin typeface="+mn-lt"/>
                          <a:ea typeface="+mn-ea"/>
                          <a:cs typeface="+mn-cs"/>
                        </a:rPr>
                        <a:t>Etiquetado estilo EPEAT de productos y servicios derivados de la organización</a:t>
                      </a:r>
                      <a:endParaRPr lang="en-US" dirty="0"/>
                    </a:p>
                  </a:txBody>
                  <a:tcPr/>
                </a:tc>
                <a:tc>
                  <a:txBody>
                    <a:bodyPr/>
                    <a:lstStyle/>
                    <a:p>
                      <a:r>
                        <a:rPr kumimoji="0" lang="es-ES" sz="1800" kern="1200" dirty="0" smtClean="0">
                          <a:solidFill>
                            <a:schemeClr val="dk1"/>
                          </a:solidFill>
                          <a:latin typeface="+mn-lt"/>
                          <a:ea typeface="+mn-ea"/>
                          <a:cs typeface="+mn-cs"/>
                        </a:rPr>
                        <a:t>Cálculos del valor del carbono que aparecen en los productos y servicios pueden ayudar a los clientes en la elección de productos con bajo contenido de carbono.</a:t>
                      </a:r>
                      <a:endParaRPr lang="en-US" dirty="0"/>
                    </a:p>
                  </a:txBody>
                  <a:tcPr/>
                </a:tc>
              </a:tr>
            </a:tbl>
          </a:graphicData>
        </a:graphic>
      </p:graphicFrame>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935163"/>
          <a:ext cx="8229600" cy="4663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es-ES" sz="1800" b="1" kern="1200" dirty="0" smtClean="0">
                          <a:solidFill>
                            <a:schemeClr val="lt1"/>
                          </a:solidFill>
                          <a:latin typeface="+mn-lt"/>
                          <a:ea typeface="+mn-ea"/>
                          <a:cs typeface="+mn-cs"/>
                        </a:rPr>
                        <a:t>Políticas de Negocio Verde</a:t>
                      </a:r>
                      <a:endParaRPr lang="en-US" dirty="0"/>
                    </a:p>
                  </a:txBody>
                  <a:tcPr/>
                </a:tc>
                <a:tc>
                  <a:txBody>
                    <a:bodyPr/>
                    <a:lstStyle/>
                    <a:p>
                      <a:r>
                        <a:rPr kumimoji="0" lang="es-ES" sz="1800" b="1" kern="1200" dirty="0" smtClean="0">
                          <a:solidFill>
                            <a:schemeClr val="lt1"/>
                          </a:solidFill>
                          <a:latin typeface="+mn-lt"/>
                          <a:ea typeface="+mn-ea"/>
                          <a:cs typeface="+mn-cs"/>
                        </a:rPr>
                        <a:t>Descripción de las reglas del negocio</a:t>
                      </a:r>
                      <a:endParaRPr lang="en-US" dirty="0"/>
                    </a:p>
                  </a:txBody>
                  <a:tcPr/>
                </a:tc>
                <a:tc>
                  <a:txBody>
                    <a:bodyPr/>
                    <a:lstStyle/>
                    <a:p>
                      <a:r>
                        <a:rPr kumimoji="0" lang="es-ES" sz="1800" b="1" kern="1200" dirty="0" smtClean="0">
                          <a:solidFill>
                            <a:schemeClr val="lt1"/>
                          </a:solidFill>
                          <a:latin typeface="+mn-lt"/>
                          <a:ea typeface="+mn-ea"/>
                          <a:cs typeface="+mn-cs"/>
                        </a:rPr>
                        <a:t>Propósito de Negocios Verde</a:t>
                      </a:r>
                      <a:endParaRPr lang="en-US" dirty="0"/>
                    </a:p>
                  </a:txBody>
                  <a:tcPr/>
                </a:tc>
              </a:tr>
              <a:tr h="370840">
                <a:tc>
                  <a:txBody>
                    <a:bodyPr/>
                    <a:lstStyle/>
                    <a:p>
                      <a:r>
                        <a:rPr kumimoji="0" lang="es-ES" sz="1800" kern="1200" dirty="0" smtClean="0">
                          <a:solidFill>
                            <a:schemeClr val="dk1"/>
                          </a:solidFill>
                          <a:latin typeface="+mn-lt"/>
                          <a:ea typeface="+mn-ea"/>
                          <a:cs typeface="+mn-cs"/>
                        </a:rPr>
                        <a:t>Los procesos de negocio responsables de carbono</a:t>
                      </a:r>
                      <a:endParaRPr lang="en-US" dirty="0"/>
                    </a:p>
                  </a:txBody>
                  <a:tcPr/>
                </a:tc>
                <a:tc>
                  <a:txBody>
                    <a:bodyPr/>
                    <a:lstStyle/>
                    <a:p>
                      <a:r>
                        <a:rPr kumimoji="0" lang="es-ES" sz="1800" kern="1200" dirty="0" smtClean="0">
                          <a:solidFill>
                            <a:schemeClr val="dk1"/>
                          </a:solidFill>
                          <a:latin typeface="+mn-lt"/>
                          <a:ea typeface="+mn-ea"/>
                          <a:cs typeface="+mn-cs"/>
                        </a:rPr>
                        <a:t>Introducir KPI para todas las principales actividades y procesos de la organización; aplicar las métricas para medir el resultado del proceso para el carbono</a:t>
                      </a:r>
                      <a:endParaRPr lang="en-US" dirty="0"/>
                    </a:p>
                  </a:txBody>
                  <a:tcPr/>
                </a:tc>
                <a:tc>
                  <a:txBody>
                    <a:bodyPr/>
                    <a:lstStyle/>
                    <a:p>
                      <a:r>
                        <a:rPr kumimoji="0" lang="es-ES" sz="1800" kern="1200" dirty="0" smtClean="0">
                          <a:solidFill>
                            <a:schemeClr val="dk1"/>
                          </a:solidFill>
                          <a:latin typeface="+mn-lt"/>
                          <a:ea typeface="+mn-ea"/>
                          <a:cs typeface="+mn-cs"/>
                        </a:rPr>
                        <a:t>Asistencias en la comprensión, la evaluación comparativa y la mejora de rendimiento de color verde para cada iteración de las actividades y procesos.</a:t>
                      </a:r>
                      <a:endParaRPr lang="en-US" dirty="0"/>
                    </a:p>
                  </a:txBody>
                  <a:tcPr/>
                </a:tc>
              </a:tr>
              <a:tr h="370840">
                <a:tc>
                  <a:txBody>
                    <a:bodyPr/>
                    <a:lstStyle/>
                    <a:p>
                      <a:r>
                        <a:rPr kumimoji="0" lang="es-ES" sz="1800" kern="1200" dirty="0" smtClean="0">
                          <a:solidFill>
                            <a:schemeClr val="dk1"/>
                          </a:solidFill>
                          <a:latin typeface="+mn-lt"/>
                          <a:ea typeface="+mn-ea"/>
                          <a:cs typeface="+mn-cs"/>
                        </a:rPr>
                        <a:t>Reusar y reciclar</a:t>
                      </a:r>
                      <a:endParaRPr lang="en-US" dirty="0"/>
                    </a:p>
                  </a:txBody>
                  <a:tcPr/>
                </a:tc>
                <a:tc>
                  <a:txBody>
                    <a:bodyPr/>
                    <a:lstStyle/>
                    <a:p>
                      <a:r>
                        <a:rPr kumimoji="0" lang="es-ES" sz="1800" kern="1200" dirty="0" smtClean="0">
                          <a:solidFill>
                            <a:schemeClr val="dk1"/>
                          </a:solidFill>
                          <a:latin typeface="+mn-lt"/>
                          <a:ea typeface="+mn-ea"/>
                          <a:cs typeface="+mn-cs"/>
                        </a:rPr>
                        <a:t>Reutilización de los equipos a través de todo su ciclo de vida, y luego reciclar.</a:t>
                      </a:r>
                      <a:endParaRPr lang="en-US" dirty="0"/>
                    </a:p>
                  </a:txBody>
                  <a:tcPr/>
                </a:tc>
                <a:tc>
                  <a:txBody>
                    <a:bodyPr/>
                    <a:lstStyle/>
                    <a:p>
                      <a:r>
                        <a:rPr kumimoji="0" lang="es-ES" sz="1800" kern="1200" dirty="0" smtClean="0">
                          <a:solidFill>
                            <a:schemeClr val="dk1"/>
                          </a:solidFill>
                          <a:latin typeface="+mn-lt"/>
                          <a:ea typeface="+mn-ea"/>
                          <a:cs typeface="+mn-cs"/>
                        </a:rPr>
                        <a:t>No sólo reduce las emisiones durante la vida útil del equipo, sino que también reduce el desperdicio electrónico hacia el final de su vida útil.</a:t>
                      </a:r>
                      <a:endParaRPr lang="en-US" dirty="0"/>
                    </a:p>
                  </a:txBody>
                  <a:tcPr/>
                </a:tc>
              </a:tr>
            </a:tbl>
          </a:graphicData>
        </a:graphic>
      </p:graphicFrame>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10000" cy="4389120"/>
          </a:xfrm>
        </p:spPr>
        <p:txBody>
          <a:bodyPr>
            <a:normAutofit fontScale="92500"/>
          </a:bodyPr>
          <a:lstStyle/>
          <a:p>
            <a:pPr algn="just"/>
            <a:r>
              <a:rPr lang="es-ES" dirty="0" smtClean="0"/>
              <a:t>Cuando se trata de centros de datos, comunicaciones e infraestructuras de red, el estándar de gobierno más utilizado es el </a:t>
            </a:r>
            <a:r>
              <a:rPr lang="es-ES" dirty="0" smtClean="0"/>
              <a:t>ITIL.</a:t>
            </a:r>
          </a:p>
          <a:p>
            <a:pPr algn="just"/>
            <a:r>
              <a:rPr lang="es-ES" dirty="0" smtClean="0"/>
              <a:t>Sin embargo este proyecto se centrará en Equipos finales de TIC y </a:t>
            </a:r>
            <a:r>
              <a:rPr lang="es-ES" dirty="0" smtClean="0"/>
              <a:t>TIC </a:t>
            </a:r>
            <a:r>
              <a:rPr lang="es-ES" dirty="0" smtClean="0"/>
              <a:t>como habilitador de bajo carbono</a:t>
            </a:r>
            <a:endParaRPr lang="en-US"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5" name="Picture 4"/>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s-ES" sz="2400" dirty="0" smtClean="0"/>
              <a:t>La Gestión de servicios de ITIL ofrece la oportunidad para que TI adopte una política medioambiental de la organización de una manera pragmática a través de un número de fases del ciclo de vida</a:t>
            </a:r>
            <a:r>
              <a:rPr lang="es-ES" sz="2400" dirty="0" smtClean="0"/>
              <a:t>:</a:t>
            </a:r>
          </a:p>
          <a:p>
            <a:pPr lvl="1" algn="just"/>
            <a:r>
              <a:rPr lang="es-ES" dirty="0" smtClean="0"/>
              <a:t>Estrategia.</a:t>
            </a:r>
          </a:p>
          <a:p>
            <a:pPr lvl="1" algn="just"/>
            <a:r>
              <a:rPr lang="es-ES" dirty="0" smtClean="0"/>
              <a:t>Diseño.</a:t>
            </a:r>
          </a:p>
          <a:p>
            <a:pPr lvl="1" algn="just"/>
            <a:r>
              <a:rPr lang="es-ES" dirty="0" smtClean="0"/>
              <a:t>Transición.</a:t>
            </a:r>
          </a:p>
          <a:p>
            <a:pPr lvl="1" algn="just"/>
            <a:r>
              <a:rPr lang="es-ES" dirty="0" smtClean="0"/>
              <a:t>Operación.</a:t>
            </a:r>
          </a:p>
          <a:p>
            <a:pPr lvl="1" algn="just"/>
            <a:r>
              <a:rPr lang="es-ES" dirty="0" smtClean="0"/>
              <a:t>Mejora.</a:t>
            </a:r>
            <a:endParaRPr lang="en-US"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86200" cy="4389120"/>
          </a:xfrm>
        </p:spPr>
        <p:txBody>
          <a:bodyPr>
            <a:normAutofit/>
          </a:bodyPr>
          <a:lstStyle/>
          <a:p>
            <a:r>
              <a:rPr lang="es-ES" sz="2400" dirty="0" smtClean="0"/>
              <a:t>Proporciona orientación sobre la explicación y la priorización de los proveedores de servicios y las inversiones de sus clientes en los servicios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2000" b="1" dirty="0" smtClean="0">
                <a:solidFill>
                  <a:schemeClr val="tx1"/>
                </a:solidFill>
              </a:rPr>
              <a:t>ESTRATEGIA DEL SERVICIO</a:t>
            </a:r>
            <a:endParaRPr lang="es-EC" sz="2000"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Flowchart: Connector 7"/>
          <p:cNvSpPr/>
          <p:nvPr/>
        </p:nvSpPr>
        <p:spPr>
          <a:xfrm>
            <a:off x="6096000" y="3352800"/>
            <a:ext cx="914400" cy="914400"/>
          </a:xfrm>
          <a:prstGeom prst="flowChartConnector">
            <a:avLst/>
          </a:prstGeom>
          <a:solidFill>
            <a:schemeClr val="accent1">
              <a:alpha val="28000"/>
            </a:scheme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
        <p:nvSpPr>
          <p:cNvPr id="10" name="Left Arrow 9"/>
          <p:cNvSpPr/>
          <p:nvPr/>
        </p:nvSpPr>
        <p:spPr>
          <a:xfrm>
            <a:off x="6934200" y="3276600"/>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86200" cy="4389120"/>
          </a:xfrm>
        </p:spPr>
        <p:txBody>
          <a:bodyPr>
            <a:normAutofit fontScale="92500" lnSpcReduction="10000"/>
          </a:bodyPr>
          <a:lstStyle/>
          <a:p>
            <a:r>
              <a:rPr lang="es-ES" dirty="0" smtClean="0"/>
              <a:t>Proporciona la guía en el diseño de servicios de TI nuevos o modificados mediante un catalogo. El diseño de cada servicio está basado en las políticas y prácticas Green IT. Lo que garantiza que los sistemas y aplicaciones que consumen estos servicios tengan un ángulo verde implícita a ellos.</a:t>
            </a:r>
            <a:endParaRPr lang="en-US"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2000" b="1" dirty="0" smtClean="0">
                <a:solidFill>
                  <a:schemeClr val="tx1"/>
                </a:solidFill>
              </a:rPr>
              <a:t>DISE</a:t>
            </a:r>
            <a:r>
              <a:rPr lang="es-ES" sz="2000" b="1" dirty="0" smtClean="0">
                <a:solidFill>
                  <a:schemeClr val="tx1"/>
                </a:solidFill>
              </a:rPr>
              <a:t>Ñ</a:t>
            </a:r>
            <a:r>
              <a:rPr lang="es-EC" sz="2000" b="1" dirty="0" smtClean="0">
                <a:solidFill>
                  <a:schemeClr val="tx1"/>
                </a:solidFill>
              </a:rPr>
              <a:t>O DE SERVICIO</a:t>
            </a:r>
            <a:endParaRPr lang="es-EC" sz="2000"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Flowchart: Connector 7"/>
          <p:cNvSpPr/>
          <p:nvPr/>
        </p:nvSpPr>
        <p:spPr>
          <a:xfrm>
            <a:off x="6096000" y="3352800"/>
            <a:ext cx="914400" cy="914400"/>
          </a:xfrm>
          <a:prstGeom prst="flowChartConnector">
            <a:avLst/>
          </a:prstGeom>
          <a:solidFill>
            <a:schemeClr val="accent1">
              <a:alpha val="28000"/>
            </a:scheme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
        <p:nvSpPr>
          <p:cNvPr id="10" name="Left Arrow 9"/>
          <p:cNvSpPr/>
          <p:nvPr/>
        </p:nvSpPr>
        <p:spPr>
          <a:xfrm rot="20091529">
            <a:off x="7067003" y="2530885"/>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86200" cy="4389120"/>
          </a:xfrm>
        </p:spPr>
        <p:txBody>
          <a:bodyPr>
            <a:normAutofit fontScale="85000" lnSpcReduction="10000"/>
          </a:bodyPr>
          <a:lstStyle/>
          <a:p>
            <a:r>
              <a:rPr lang="es-ES" dirty="0" smtClean="0"/>
              <a:t>Facilita la transición de un servicio al área operacional del negocio con consideraciones ambientales incorporadas en  ellas. Esto requiere planificación adecuada y cambios controlados a los servicios. Este es un cambio a nivel de unidad de los cambios globales en los procesos de negocio de la organización con un cambio delta hacia lo "Verde".</a:t>
            </a:r>
            <a:endParaRPr lang="en-US"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2000" b="1" dirty="0" smtClean="0">
                <a:solidFill>
                  <a:schemeClr val="tx1"/>
                </a:solidFill>
              </a:rPr>
              <a:t>TRANSICIÓN DE SERVICIO</a:t>
            </a:r>
            <a:endParaRPr lang="es-EC" sz="2000"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Flowchart: Connector 7"/>
          <p:cNvSpPr/>
          <p:nvPr/>
        </p:nvSpPr>
        <p:spPr>
          <a:xfrm>
            <a:off x="6096000" y="3352800"/>
            <a:ext cx="914400" cy="914400"/>
          </a:xfrm>
          <a:prstGeom prst="flowChartConnector">
            <a:avLst/>
          </a:prstGeom>
          <a:solidFill>
            <a:schemeClr val="accent1">
              <a:alpha val="28000"/>
            </a:scheme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
        <p:nvSpPr>
          <p:cNvPr id="10" name="Left Arrow 9"/>
          <p:cNvSpPr/>
          <p:nvPr/>
        </p:nvSpPr>
        <p:spPr>
          <a:xfrm rot="1839973">
            <a:off x="7217976" y="4482823"/>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86200" cy="4389120"/>
          </a:xfrm>
        </p:spPr>
        <p:txBody>
          <a:bodyPr>
            <a:normAutofit fontScale="92500" lnSpcReduction="20000"/>
          </a:bodyPr>
          <a:lstStyle/>
          <a:p>
            <a:r>
              <a:rPr lang="es-ES" dirty="0" smtClean="0"/>
              <a:t>Es cuando el servicio ha llegado a ser operacional y puede ser llamado "Servicio Verde" cuando las consideraciones ambientales tienen efecto. Estas son las típicas actividades basadas en servicios web de un proceso de negocio y además tienen que ser medidas por su impacto de carbono durante la operación</a:t>
            </a:r>
            <a:endParaRPr lang="en-US"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2000" b="1" dirty="0" smtClean="0">
                <a:solidFill>
                  <a:schemeClr val="tx1"/>
                </a:solidFill>
              </a:rPr>
              <a:t>OPERACIÓN DE SERVICIO</a:t>
            </a:r>
            <a:endParaRPr lang="es-EC" sz="2000"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Flowchart: Connector 7"/>
          <p:cNvSpPr/>
          <p:nvPr/>
        </p:nvSpPr>
        <p:spPr>
          <a:xfrm>
            <a:off x="6096000" y="3352800"/>
            <a:ext cx="914400" cy="914400"/>
          </a:xfrm>
          <a:prstGeom prst="flowChartConnector">
            <a:avLst/>
          </a:prstGeom>
          <a:solidFill>
            <a:schemeClr val="accent1">
              <a:alpha val="28000"/>
            </a:scheme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
        <p:nvSpPr>
          <p:cNvPr id="10" name="Left Arrow 9"/>
          <p:cNvSpPr/>
          <p:nvPr/>
        </p:nvSpPr>
        <p:spPr>
          <a:xfrm rot="8145628">
            <a:off x="4907131" y="4311185"/>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886200" cy="4389120"/>
          </a:xfrm>
        </p:spPr>
        <p:txBody>
          <a:bodyPr>
            <a:normAutofit/>
          </a:bodyPr>
          <a:lstStyle/>
          <a:p>
            <a:r>
              <a:rPr lang="es-ES" sz="2400" dirty="0" smtClean="0"/>
              <a:t>Proporciona orientación sobre las cosas que necesitan ser controladas y medidas para la mejora de la calidad del servicio, especialmente desde una perspectiva de negocios verdes</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2000" b="1" dirty="0" smtClean="0">
                <a:solidFill>
                  <a:schemeClr val="tx1"/>
                </a:solidFill>
              </a:rPr>
              <a:t>MEJORA CONTINUA DEL SERVICIO</a:t>
            </a:r>
            <a:endParaRPr lang="es-EC" sz="2000"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Flowchart: Connector 7"/>
          <p:cNvSpPr/>
          <p:nvPr/>
        </p:nvSpPr>
        <p:spPr>
          <a:xfrm>
            <a:off x="6096000" y="3352800"/>
            <a:ext cx="914400" cy="914400"/>
          </a:xfrm>
          <a:prstGeom prst="flowChartConnector">
            <a:avLst/>
          </a:prstGeom>
          <a:solidFill>
            <a:schemeClr val="accent1">
              <a:alpha val="28000"/>
            </a:scheme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a:stretch>
            <a:fillRect/>
          </a:stretch>
        </p:blipFill>
        <p:spPr bwMode="auto">
          <a:xfrm>
            <a:off x="4724400" y="1891054"/>
            <a:ext cx="3810000" cy="3747745"/>
          </a:xfrm>
          <a:prstGeom prst="rect">
            <a:avLst/>
          </a:prstGeom>
          <a:noFill/>
          <a:ln w="9525">
            <a:noFill/>
            <a:miter lim="800000"/>
            <a:headEnd/>
            <a:tailEnd/>
          </a:ln>
        </p:spPr>
      </p:pic>
      <p:sp>
        <p:nvSpPr>
          <p:cNvPr id="10" name="Left Arrow 9"/>
          <p:cNvSpPr/>
          <p:nvPr/>
        </p:nvSpPr>
        <p:spPr>
          <a:xfrm rot="1885026">
            <a:off x="7369791" y="4867680"/>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103120"/>
          </a:xfrm>
        </p:spPr>
        <p:txBody>
          <a:bodyPr>
            <a:normAutofit/>
          </a:bodyPr>
          <a:lstStyle/>
          <a:p>
            <a:pPr algn="just"/>
            <a:r>
              <a:rPr lang="es-ES" sz="2400" dirty="0" smtClean="0"/>
              <a:t>La Gestión de procesos verde madura como la gobernanza empresarial adecuada, que se alinea con el gobierno de rendimiento, gestión del proyecto, el cambio de gobierno, el gobierno de TI y el control que se aplica a la </a:t>
            </a:r>
            <a:r>
              <a:rPr lang="es-ES" sz="2400" dirty="0" smtClean="0"/>
              <a:t>misma.</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Rectangle 5"/>
          <p:cNvSpPr/>
          <p:nvPr/>
        </p:nvSpPr>
        <p:spPr>
          <a:xfrm>
            <a:off x="533400" y="4114801"/>
            <a:ext cx="3124200" cy="461665"/>
          </a:xfrm>
          <a:prstGeom prst="rect">
            <a:avLst/>
          </a:prstGeom>
        </p:spPr>
        <p:txBody>
          <a:bodyPr wrap="square">
            <a:spAutoFit/>
          </a:bodyPr>
          <a:lstStyle/>
          <a:p>
            <a:pPr lvl="1" algn="just">
              <a:buFont typeface="Arial" pitchFamily="34" charset="0"/>
              <a:buChar char="•"/>
            </a:pPr>
            <a:r>
              <a:rPr lang="es-ES" sz="2400" dirty="0" smtClean="0"/>
              <a:t>Normas Green </a:t>
            </a:r>
            <a:r>
              <a:rPr lang="es-ES" sz="2400" dirty="0" smtClean="0"/>
              <a:t>IT</a:t>
            </a:r>
            <a:endParaRPr lang="en-US" sz="2400" dirty="0"/>
          </a:p>
        </p:txBody>
      </p:sp>
      <p:sp>
        <p:nvSpPr>
          <p:cNvPr id="8" name="Rectangle 7"/>
          <p:cNvSpPr/>
          <p:nvPr/>
        </p:nvSpPr>
        <p:spPr>
          <a:xfrm>
            <a:off x="533400" y="4648200"/>
            <a:ext cx="3733800" cy="461665"/>
          </a:xfrm>
          <a:prstGeom prst="rect">
            <a:avLst/>
          </a:prstGeom>
        </p:spPr>
        <p:txBody>
          <a:bodyPr wrap="square">
            <a:spAutoFit/>
          </a:bodyPr>
          <a:lstStyle/>
          <a:p>
            <a:pPr lvl="1" algn="just">
              <a:buFont typeface="Arial" pitchFamily="34" charset="0"/>
              <a:buChar char="•"/>
            </a:pPr>
            <a:r>
              <a:rPr lang="es-ES" sz="2400" dirty="0" smtClean="0"/>
              <a:t>Regulación Green </a:t>
            </a:r>
            <a:r>
              <a:rPr lang="es-ES" sz="2400" dirty="0" smtClean="0"/>
              <a:t>IT</a:t>
            </a:r>
            <a:endParaRPr lang="en-US" sz="2400" dirty="0" smtClean="0"/>
          </a:p>
        </p:txBody>
      </p:sp>
      <p:sp>
        <p:nvSpPr>
          <p:cNvPr id="9" name="Rectangle 8"/>
          <p:cNvSpPr/>
          <p:nvPr/>
        </p:nvSpPr>
        <p:spPr>
          <a:xfrm>
            <a:off x="533400" y="5105400"/>
            <a:ext cx="2362200" cy="461665"/>
          </a:xfrm>
          <a:prstGeom prst="rect">
            <a:avLst/>
          </a:prstGeom>
        </p:spPr>
        <p:txBody>
          <a:bodyPr wrap="square">
            <a:spAutoFit/>
          </a:bodyPr>
          <a:lstStyle/>
          <a:p>
            <a:pPr lvl="1" algn="just">
              <a:buFont typeface="Arial" pitchFamily="34" charset="0"/>
              <a:buChar char="•"/>
            </a:pPr>
            <a:r>
              <a:rPr lang="es-ES" sz="2400" dirty="0" smtClean="0"/>
              <a:t>Estándares</a:t>
            </a:r>
            <a:endParaRPr lang="en-US" sz="2400" dirty="0" smtClean="0"/>
          </a:p>
        </p:txBody>
      </p:sp>
      <p:sp>
        <p:nvSpPr>
          <p:cNvPr id="10" name="Rectangle 9"/>
          <p:cNvSpPr/>
          <p:nvPr/>
        </p:nvSpPr>
        <p:spPr>
          <a:xfrm>
            <a:off x="533400" y="5638800"/>
            <a:ext cx="2167003" cy="461665"/>
          </a:xfrm>
          <a:prstGeom prst="rect">
            <a:avLst/>
          </a:prstGeom>
        </p:spPr>
        <p:txBody>
          <a:bodyPr wrap="none">
            <a:spAutoFit/>
          </a:bodyPr>
          <a:lstStyle/>
          <a:p>
            <a:pPr lvl="1" algn="just">
              <a:buFont typeface="Arial" pitchFamily="34" charset="0"/>
              <a:buChar char="•"/>
            </a:pPr>
            <a:r>
              <a:rPr lang="es-ES" sz="2400" dirty="0" smtClean="0"/>
              <a:t>Protocolos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6" grpId="0" build="allAtOnce"/>
      <p:bldP spid="8" grpId="0" build="allAtOnce"/>
      <p:bldP spid="9" grpId="0" build="allAtOnce"/>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CONTENIDO</a:t>
            </a:r>
            <a:endParaRPr lang="en-US" dirty="0"/>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sz="2400" dirty="0" smtClean="0"/>
              <a:t>INTRODUCCIÓN</a:t>
            </a:r>
          </a:p>
          <a:p>
            <a:pPr marL="514350" indent="-514350">
              <a:buFont typeface="+mj-lt"/>
              <a:buAutoNum type="arabicPeriod"/>
            </a:pPr>
            <a:r>
              <a:rPr lang="en-US" sz="2400" dirty="0" smtClean="0"/>
              <a:t>OBJETIVOS</a:t>
            </a:r>
          </a:p>
          <a:p>
            <a:pPr marL="514350" indent="-514350">
              <a:buFont typeface="+mj-lt"/>
              <a:buAutoNum type="arabicPeriod"/>
            </a:pPr>
            <a:r>
              <a:rPr lang="en-US" sz="2400" dirty="0" smtClean="0"/>
              <a:t>GOBIERNO GREEN IT</a:t>
            </a:r>
          </a:p>
          <a:p>
            <a:pPr marL="514350" indent="-514350">
              <a:buFont typeface="+mj-lt"/>
              <a:buAutoNum type="arabicPeriod"/>
            </a:pPr>
            <a:r>
              <a:rPr lang="es-EC" sz="2400" dirty="0" smtClean="0"/>
              <a:t>M</a:t>
            </a:r>
            <a:r>
              <a:rPr lang="es-ES" sz="2400" dirty="0" smtClean="0"/>
              <a:t>ODELO DE MADUREZ Y TÉCNICAS </a:t>
            </a:r>
            <a:r>
              <a:rPr lang="es-ES" sz="2400" dirty="0" smtClean="0"/>
              <a:t>VERDES</a:t>
            </a:r>
          </a:p>
          <a:p>
            <a:pPr marL="514350" indent="-514350">
              <a:buFont typeface="+mj-lt"/>
              <a:buAutoNum type="arabicPeriod"/>
            </a:pPr>
            <a:r>
              <a:rPr lang="en-US" sz="2400" dirty="0" smtClean="0"/>
              <a:t>CONCLUSIONES Y RECOMENDACIONES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6" name="Picture 5"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s-ES" sz="2400" b="1" dirty="0" smtClean="0"/>
              <a:t>NORMAS GREEN IT</a:t>
            </a:r>
          </a:p>
          <a:p>
            <a:pPr algn="just"/>
            <a:r>
              <a:rPr lang="es-ES" sz="2400" dirty="0" smtClean="0"/>
              <a:t>En </a:t>
            </a:r>
            <a:r>
              <a:rPr lang="es-ES" sz="2400" dirty="0" smtClean="0"/>
              <a:t>la actualidad en la Republica del Ecuador no existen normas que permitan tener un medio a través del cual medir que tan verde es una TI, se ha dado un paso importante con el Esquema Gubernamental de Seguridad de la Información </a:t>
            </a:r>
            <a:r>
              <a:rPr lang="es-ES" sz="2400" dirty="0" smtClean="0"/>
              <a:t>EGSI. </a:t>
            </a:r>
            <a:r>
              <a:rPr lang="es-ES" sz="2400" dirty="0" smtClean="0"/>
              <a:t>P</a:t>
            </a:r>
            <a:r>
              <a:rPr lang="es-ES" sz="2400" dirty="0" smtClean="0"/>
              <a:t>ero </a:t>
            </a:r>
            <a:r>
              <a:rPr lang="es-ES" sz="2400" dirty="0" smtClean="0"/>
              <a:t>aún no hay indicios de una Green IT, razón por la cual se cita Protocolos, Estándares, Legislaciones e Iniciativas que tienen validez a nivel mundial. </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s-ES" sz="2400" b="1" dirty="0" smtClean="0"/>
              <a:t>REGULACIÓN GREEN IT</a:t>
            </a:r>
          </a:p>
          <a:p>
            <a:pPr algn="just"/>
            <a:r>
              <a:rPr lang="es-ES" sz="2400" dirty="0" smtClean="0"/>
              <a:t>Green IT, negocios verdes e industrias verticales en los que existe la empresa están influenciados por el gobierno y los organismos reguladores. A nivel internacional, y en particular en los distintos niveles de gobierno, los protocolos antes mencionados proporcionan una buena base para un enfoque a largo plazo para el manejo de los impactos ambientales </a:t>
            </a:r>
            <a:r>
              <a:rPr lang="es-ES" sz="2400" dirty="0" smtClean="0"/>
              <a:t>estratégicos.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ESTÁNDARES</a:t>
            </a:r>
            <a:endParaRPr lang="en-US" sz="2400" b="1" dirty="0" smtClean="0"/>
          </a:p>
          <a:p>
            <a:pPr algn="just"/>
            <a:r>
              <a:rPr lang="es-ES" sz="2400" dirty="0" smtClean="0"/>
              <a:t>Una norma ISO 14001 proporciona la base para la certificación o una organización en términos de creación y aplicación de estrategias Green IT, las métricas, los reportes, y la mejora continua. Esta certificación se ofrece después de que la organización afirma haber aplicado la norma y, posteriormente, los resultados de las auditorías formales de </a:t>
            </a:r>
            <a:r>
              <a:rPr lang="es-ES" sz="2400" dirty="0" smtClean="0"/>
              <a:t>Green.</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PROTOCOLOS</a:t>
            </a:r>
            <a:endParaRPr lang="en-US" sz="2400" b="1" dirty="0" smtClean="0"/>
          </a:p>
          <a:p>
            <a:pPr algn="just"/>
            <a:r>
              <a:rPr lang="es-ES" sz="2400" dirty="0" smtClean="0"/>
              <a:t>Green IT, negocios verdes e industriales verticales en los que existe la empresa están influenciados por el gobierno y los organismos reguladores. A nivel internacional, y en particular en los distintos niveles de gobierno, los protocolos antes mencionados proporcionan una buena base para un enfoque a largo plazo para el manejo de los impactos ambientales estratégicos</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s-ES" sz="2400" dirty="0" smtClean="0"/>
              <a:t>Resumen de los mecanismos de cumplimiento: protocolos, normas, leyes e </a:t>
            </a:r>
            <a:r>
              <a:rPr lang="es-ES" sz="2400" dirty="0" smtClean="0"/>
              <a:t>iniciativas.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609600" y="2971800"/>
          <a:ext cx="8077200" cy="3200400"/>
        </p:xfrm>
        <a:graphic>
          <a:graphicData uri="http://schemas.openxmlformats.org/drawingml/2006/table">
            <a:tbl>
              <a:tblPr firstRow="1" bandRow="1">
                <a:tableStyleId>{5C22544A-7EE6-4342-B048-85BDC9FD1C3A}</a:tableStyleId>
              </a:tblPr>
              <a:tblGrid>
                <a:gridCol w="2692400"/>
                <a:gridCol w="2692400"/>
                <a:gridCol w="2692400"/>
              </a:tblGrid>
              <a:tr h="370840">
                <a:tc>
                  <a:txBody>
                    <a:bodyPr/>
                    <a:lstStyle/>
                    <a:p>
                      <a:r>
                        <a:rPr kumimoji="0" lang="es-ES" sz="1800" b="1" kern="1200" dirty="0" smtClean="0">
                          <a:solidFill>
                            <a:schemeClr val="lt1"/>
                          </a:solidFill>
                          <a:latin typeface="+mn-lt"/>
                          <a:ea typeface="+mn-ea"/>
                          <a:cs typeface="+mn-cs"/>
                        </a:rPr>
                        <a:t>Mecanismos de Cumplimiento</a:t>
                      </a:r>
                      <a:endParaRPr lang="en-US" dirty="0"/>
                    </a:p>
                  </a:txBody>
                  <a:tcPr/>
                </a:tc>
                <a:tc>
                  <a:txBody>
                    <a:bodyPr/>
                    <a:lstStyle/>
                    <a:p>
                      <a:r>
                        <a:rPr kumimoji="0" lang="es-ES" sz="1800" b="1" kern="1200" dirty="0" smtClean="0">
                          <a:solidFill>
                            <a:schemeClr val="lt1"/>
                          </a:solidFill>
                          <a:latin typeface="+mn-lt"/>
                          <a:ea typeface="+mn-ea"/>
                          <a:cs typeface="+mn-cs"/>
                        </a:rPr>
                        <a:t>Ejemplos</a:t>
                      </a:r>
                      <a:endParaRPr lang="en-US" dirty="0"/>
                    </a:p>
                  </a:txBody>
                  <a:tcPr/>
                </a:tc>
                <a:tc>
                  <a:txBody>
                    <a:bodyPr/>
                    <a:lstStyle/>
                    <a:p>
                      <a:r>
                        <a:rPr kumimoji="0" lang="es-ES" sz="1800" b="1" kern="1200" dirty="0" smtClean="0">
                          <a:solidFill>
                            <a:schemeClr val="lt1"/>
                          </a:solidFill>
                          <a:latin typeface="+mn-lt"/>
                          <a:ea typeface="+mn-ea"/>
                          <a:cs typeface="+mn-cs"/>
                        </a:rPr>
                        <a:t>Impacto</a:t>
                      </a:r>
                      <a:endParaRPr lang="en-US" dirty="0"/>
                    </a:p>
                  </a:txBody>
                  <a:tcPr/>
                </a:tc>
              </a:tr>
              <a:tr h="370840">
                <a:tc>
                  <a:txBody>
                    <a:bodyPr/>
                    <a:lstStyle/>
                    <a:p>
                      <a:r>
                        <a:rPr kumimoji="0" lang="es-ES" sz="1800" kern="1200" dirty="0" smtClean="0">
                          <a:solidFill>
                            <a:schemeClr val="dk1"/>
                          </a:solidFill>
                          <a:latin typeface="+mn-lt"/>
                          <a:ea typeface="+mn-ea"/>
                          <a:cs typeface="+mn-cs"/>
                        </a:rPr>
                        <a:t>Protocolos</a:t>
                      </a:r>
                      <a:endParaRPr lang="en-US" dirty="0"/>
                    </a:p>
                  </a:txBody>
                  <a:tcPr/>
                </a:tc>
                <a:tc>
                  <a:txBody>
                    <a:bodyPr/>
                    <a:lstStyle/>
                    <a:p>
                      <a:r>
                        <a:rPr kumimoji="0" lang="es-ES" sz="1800" kern="1200" dirty="0" smtClean="0">
                          <a:solidFill>
                            <a:schemeClr val="dk1"/>
                          </a:solidFill>
                          <a:latin typeface="+mn-lt"/>
                          <a:ea typeface="+mn-ea"/>
                          <a:cs typeface="+mn-cs"/>
                        </a:rPr>
                        <a:t>Rio (UNFCCC 2009), Kioto,</a:t>
                      </a:r>
                      <a:endParaRPr kumimoji="0" lang="en-US" sz="1800" kern="1200" dirty="0" smtClean="0">
                        <a:solidFill>
                          <a:schemeClr val="dk1"/>
                        </a:solidFill>
                        <a:latin typeface="+mn-lt"/>
                        <a:ea typeface="+mn-ea"/>
                        <a:cs typeface="+mn-cs"/>
                      </a:endParaRPr>
                    </a:p>
                    <a:p>
                      <a:r>
                        <a:rPr kumimoji="0" lang="es-ES" sz="1800" kern="1200" dirty="0" smtClean="0">
                          <a:solidFill>
                            <a:schemeClr val="dk1"/>
                          </a:solidFill>
                          <a:latin typeface="+mn-lt"/>
                          <a:ea typeface="+mn-ea"/>
                          <a:cs typeface="+mn-cs"/>
                        </a:rPr>
                        <a:t>Copenhague, Rio (otra vez)</a:t>
                      </a:r>
                      <a:endParaRPr lang="en-US" dirty="0"/>
                    </a:p>
                  </a:txBody>
                  <a:tcPr/>
                </a:tc>
                <a:tc>
                  <a:txBody>
                    <a:bodyPr/>
                    <a:lstStyle/>
                    <a:p>
                      <a:r>
                        <a:rPr kumimoji="0" lang="es-ES" sz="1800" kern="1200" dirty="0" smtClean="0">
                          <a:solidFill>
                            <a:schemeClr val="dk1"/>
                          </a:solidFill>
                          <a:latin typeface="+mn-lt"/>
                          <a:ea typeface="+mn-ea"/>
                          <a:cs typeface="+mn-cs"/>
                        </a:rPr>
                        <a:t>Formulado a nivel mundial por los líderes políticos que unirán a los países para los controles de emisión de conducción de gran impacto legislativo que afecta a los emisores más pesados de CO2</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609600" y="2667000"/>
          <a:ext cx="8077200" cy="3200400"/>
        </p:xfrm>
        <a:graphic>
          <a:graphicData uri="http://schemas.openxmlformats.org/drawingml/2006/table">
            <a:tbl>
              <a:tblPr firstRow="1" bandRow="1">
                <a:tableStyleId>{5C22544A-7EE6-4342-B048-85BDC9FD1C3A}</a:tableStyleId>
              </a:tblPr>
              <a:tblGrid>
                <a:gridCol w="2692400"/>
                <a:gridCol w="2692400"/>
                <a:gridCol w="2692400"/>
              </a:tblGrid>
              <a:tr h="370840">
                <a:tc>
                  <a:txBody>
                    <a:bodyPr/>
                    <a:lstStyle/>
                    <a:p>
                      <a:r>
                        <a:rPr kumimoji="0" lang="es-ES" sz="1800" b="1" kern="1200" dirty="0" smtClean="0">
                          <a:solidFill>
                            <a:schemeClr val="lt1"/>
                          </a:solidFill>
                          <a:latin typeface="+mn-lt"/>
                          <a:ea typeface="+mn-ea"/>
                          <a:cs typeface="+mn-cs"/>
                        </a:rPr>
                        <a:t>Mecanismos de Cumplimiento</a:t>
                      </a:r>
                      <a:endParaRPr lang="en-US" dirty="0"/>
                    </a:p>
                  </a:txBody>
                  <a:tcPr/>
                </a:tc>
                <a:tc>
                  <a:txBody>
                    <a:bodyPr/>
                    <a:lstStyle/>
                    <a:p>
                      <a:r>
                        <a:rPr kumimoji="0" lang="es-ES" sz="1800" b="1" kern="1200" dirty="0" smtClean="0">
                          <a:solidFill>
                            <a:schemeClr val="lt1"/>
                          </a:solidFill>
                          <a:latin typeface="+mn-lt"/>
                          <a:ea typeface="+mn-ea"/>
                          <a:cs typeface="+mn-cs"/>
                        </a:rPr>
                        <a:t>Ejemplos</a:t>
                      </a:r>
                      <a:endParaRPr lang="en-US" dirty="0"/>
                    </a:p>
                  </a:txBody>
                  <a:tcPr/>
                </a:tc>
                <a:tc>
                  <a:txBody>
                    <a:bodyPr/>
                    <a:lstStyle/>
                    <a:p>
                      <a:r>
                        <a:rPr kumimoji="0" lang="es-ES" sz="1800" b="1" kern="1200" dirty="0" smtClean="0">
                          <a:solidFill>
                            <a:schemeClr val="lt1"/>
                          </a:solidFill>
                          <a:latin typeface="+mn-lt"/>
                          <a:ea typeface="+mn-ea"/>
                          <a:cs typeface="+mn-cs"/>
                        </a:rPr>
                        <a:t>Impacto</a:t>
                      </a:r>
                      <a:endParaRPr lang="en-US" dirty="0"/>
                    </a:p>
                  </a:txBody>
                  <a:tcPr/>
                </a:tc>
              </a:tr>
              <a:tr h="370840">
                <a:tc>
                  <a:txBody>
                    <a:bodyPr/>
                    <a:lstStyle/>
                    <a:p>
                      <a:r>
                        <a:rPr kumimoji="0" lang="es-ES" sz="1800" kern="1200" dirty="0" smtClean="0">
                          <a:solidFill>
                            <a:schemeClr val="dk1"/>
                          </a:solidFill>
                          <a:latin typeface="+mn-lt"/>
                          <a:ea typeface="+mn-ea"/>
                          <a:cs typeface="+mn-cs"/>
                        </a:rPr>
                        <a:t>Estándares</a:t>
                      </a:r>
                      <a:endParaRPr lang="en-US" dirty="0"/>
                    </a:p>
                  </a:txBody>
                  <a:tcPr/>
                </a:tc>
                <a:tc>
                  <a:txBody>
                    <a:bodyPr/>
                    <a:lstStyle/>
                    <a:p>
                      <a:r>
                        <a:rPr kumimoji="0" lang="en-US" sz="1800" kern="1200" dirty="0" smtClean="0">
                          <a:solidFill>
                            <a:schemeClr val="dk1"/>
                          </a:solidFill>
                          <a:latin typeface="+mn-lt"/>
                          <a:ea typeface="+mn-ea"/>
                          <a:cs typeface="+mn-cs"/>
                        </a:rPr>
                        <a:t>ISO 14000, 18000, 19001,</a:t>
                      </a:r>
                    </a:p>
                    <a:p>
                      <a:r>
                        <a:rPr kumimoji="0" lang="en-US" sz="1800" kern="1200" dirty="0" smtClean="0">
                          <a:solidFill>
                            <a:schemeClr val="dk1"/>
                          </a:solidFill>
                          <a:latin typeface="+mn-lt"/>
                          <a:ea typeface="+mn-ea"/>
                          <a:cs typeface="+mn-cs"/>
                        </a:rPr>
                        <a:t>CMM (</a:t>
                      </a:r>
                      <a:r>
                        <a:rPr kumimoji="0" lang="es-ES" sz="1800" kern="1200" dirty="0" smtClean="0">
                          <a:solidFill>
                            <a:schemeClr val="dk1"/>
                          </a:solidFill>
                          <a:latin typeface="+mn-lt"/>
                          <a:ea typeface="+mn-ea"/>
                          <a:cs typeface="+mn-cs"/>
                        </a:rPr>
                        <a:t>Preparación </a:t>
                      </a:r>
                      <a:r>
                        <a:rPr kumimoji="0" lang="en-US" sz="1800" kern="1200" dirty="0" smtClean="0">
                          <a:solidFill>
                            <a:schemeClr val="dk1"/>
                          </a:solidFill>
                          <a:latin typeface="+mn-lt"/>
                          <a:ea typeface="+mn-ea"/>
                          <a:cs typeface="+mn-cs"/>
                        </a:rPr>
                        <a:t>Green IT)</a:t>
                      </a:r>
                      <a:endParaRPr lang="en-US" dirty="0"/>
                    </a:p>
                  </a:txBody>
                  <a:tcPr/>
                </a:tc>
                <a:tc>
                  <a:txBody>
                    <a:bodyPr/>
                    <a:lstStyle/>
                    <a:p>
                      <a:r>
                        <a:rPr kumimoji="0" lang="es-ES" sz="1800" kern="1200" dirty="0" smtClean="0">
                          <a:solidFill>
                            <a:schemeClr val="dk1"/>
                          </a:solidFill>
                          <a:latin typeface="+mn-lt"/>
                          <a:ea typeface="+mn-ea"/>
                          <a:cs typeface="+mn-cs"/>
                        </a:rPr>
                        <a:t>Proporciona bases para la reducción del carbono, el cumplimiento y la comparación</a:t>
                      </a:r>
                      <a:br>
                        <a:rPr kumimoji="0" lang="es-ES" sz="1800" kern="1200" dirty="0" smtClean="0">
                          <a:solidFill>
                            <a:schemeClr val="dk1"/>
                          </a:solidFill>
                          <a:latin typeface="+mn-lt"/>
                          <a:ea typeface="+mn-ea"/>
                          <a:cs typeface="+mn-cs"/>
                        </a:rPr>
                      </a:br>
                      <a:r>
                        <a:rPr kumimoji="0" lang="es-ES" sz="1800" kern="1200" dirty="0" smtClean="0">
                          <a:solidFill>
                            <a:schemeClr val="dk1"/>
                          </a:solidFill>
                          <a:latin typeface="+mn-lt"/>
                          <a:ea typeface="+mn-ea"/>
                          <a:cs typeface="+mn-cs"/>
                        </a:rPr>
                        <a:t>Proporciona un marco que permita la gestión ambiental; permite</a:t>
                      </a:r>
                      <a:br>
                        <a:rPr kumimoji="0" lang="es-ES" sz="1800" kern="1200" dirty="0" smtClean="0">
                          <a:solidFill>
                            <a:schemeClr val="dk1"/>
                          </a:solidFill>
                          <a:latin typeface="+mn-lt"/>
                          <a:ea typeface="+mn-ea"/>
                          <a:cs typeface="+mn-cs"/>
                        </a:rPr>
                      </a:br>
                      <a:r>
                        <a:rPr kumimoji="0" lang="es-ES" sz="1800" kern="1200" dirty="0" smtClean="0">
                          <a:solidFill>
                            <a:schemeClr val="dk1"/>
                          </a:solidFill>
                          <a:latin typeface="+mn-lt"/>
                          <a:ea typeface="+mn-ea"/>
                          <a:cs typeface="+mn-cs"/>
                        </a:rPr>
                        <a:t>comparaciones a nivel internacional.</a:t>
                      </a: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609600" y="2667000"/>
          <a:ext cx="8077200" cy="2651760"/>
        </p:xfrm>
        <a:graphic>
          <a:graphicData uri="http://schemas.openxmlformats.org/drawingml/2006/table">
            <a:tbl>
              <a:tblPr firstRow="1" bandRow="1">
                <a:tableStyleId>{5C22544A-7EE6-4342-B048-85BDC9FD1C3A}</a:tableStyleId>
              </a:tblPr>
              <a:tblGrid>
                <a:gridCol w="2692400"/>
                <a:gridCol w="2692400"/>
                <a:gridCol w="2692400"/>
              </a:tblGrid>
              <a:tr h="370840">
                <a:tc>
                  <a:txBody>
                    <a:bodyPr/>
                    <a:lstStyle/>
                    <a:p>
                      <a:r>
                        <a:rPr kumimoji="0" lang="es-ES" sz="1800" b="1" kern="1200" dirty="0" smtClean="0">
                          <a:solidFill>
                            <a:schemeClr val="lt1"/>
                          </a:solidFill>
                          <a:latin typeface="+mn-lt"/>
                          <a:ea typeface="+mn-ea"/>
                          <a:cs typeface="+mn-cs"/>
                        </a:rPr>
                        <a:t>Mecanismos de Cumplimiento</a:t>
                      </a:r>
                      <a:endParaRPr lang="en-US" dirty="0"/>
                    </a:p>
                  </a:txBody>
                  <a:tcPr/>
                </a:tc>
                <a:tc>
                  <a:txBody>
                    <a:bodyPr/>
                    <a:lstStyle/>
                    <a:p>
                      <a:r>
                        <a:rPr kumimoji="0" lang="es-ES" sz="1800" b="1" kern="1200" dirty="0" smtClean="0">
                          <a:solidFill>
                            <a:schemeClr val="lt1"/>
                          </a:solidFill>
                          <a:latin typeface="+mn-lt"/>
                          <a:ea typeface="+mn-ea"/>
                          <a:cs typeface="+mn-cs"/>
                        </a:rPr>
                        <a:t>Ejemplos</a:t>
                      </a:r>
                      <a:endParaRPr lang="en-US" dirty="0"/>
                    </a:p>
                  </a:txBody>
                  <a:tcPr/>
                </a:tc>
                <a:tc>
                  <a:txBody>
                    <a:bodyPr/>
                    <a:lstStyle/>
                    <a:p>
                      <a:r>
                        <a:rPr kumimoji="0" lang="es-ES" sz="1800" b="1" kern="1200" dirty="0" smtClean="0">
                          <a:solidFill>
                            <a:schemeClr val="lt1"/>
                          </a:solidFill>
                          <a:latin typeface="+mn-lt"/>
                          <a:ea typeface="+mn-ea"/>
                          <a:cs typeface="+mn-cs"/>
                        </a:rPr>
                        <a:t>Impacto</a:t>
                      </a:r>
                      <a:endParaRPr lang="en-US" dirty="0"/>
                    </a:p>
                  </a:txBody>
                  <a:tcPr/>
                </a:tc>
              </a:tr>
              <a:tr h="370840">
                <a:tc>
                  <a:txBody>
                    <a:bodyPr/>
                    <a:lstStyle/>
                    <a:p>
                      <a:r>
                        <a:rPr kumimoji="0" lang="es-ES" sz="1800" kern="1200" dirty="0" smtClean="0">
                          <a:solidFill>
                            <a:schemeClr val="dk1"/>
                          </a:solidFill>
                          <a:latin typeface="+mn-lt"/>
                          <a:ea typeface="+mn-ea"/>
                          <a:cs typeface="+mn-cs"/>
                        </a:rPr>
                        <a:t>Legislaciones</a:t>
                      </a:r>
                      <a:endParaRPr lang="en-US" dirty="0"/>
                    </a:p>
                  </a:txBody>
                  <a:tcPr/>
                </a:tc>
                <a:tc>
                  <a:txBody>
                    <a:bodyPr/>
                    <a:lstStyle/>
                    <a:p>
                      <a:r>
                        <a:rPr kumimoji="0" lang="en-US" sz="1800" kern="1200" dirty="0" smtClean="0">
                          <a:solidFill>
                            <a:schemeClr val="dk1"/>
                          </a:solidFill>
                          <a:latin typeface="+mn-lt"/>
                          <a:ea typeface="+mn-ea"/>
                          <a:cs typeface="+mn-cs"/>
                        </a:rPr>
                        <a:t>NABERS, NGERS (NGER 2010)</a:t>
                      </a:r>
                    </a:p>
                    <a:p>
                      <a:r>
                        <a:rPr kumimoji="0" lang="en-US" sz="1800" kern="1200" dirty="0" smtClean="0">
                          <a:solidFill>
                            <a:schemeClr val="dk1"/>
                          </a:solidFill>
                          <a:latin typeface="+mn-lt"/>
                          <a:ea typeface="+mn-ea"/>
                          <a:cs typeface="+mn-cs"/>
                        </a:rPr>
                        <a:t>(NGER 2009), CPRS (2010),</a:t>
                      </a:r>
                    </a:p>
                    <a:p>
                      <a:r>
                        <a:rPr kumimoji="0" lang="es-ES" sz="1800" kern="1200" dirty="0" err="1" smtClean="0">
                          <a:solidFill>
                            <a:schemeClr val="dk1"/>
                          </a:solidFill>
                          <a:latin typeface="+mn-lt"/>
                          <a:ea typeface="+mn-ea"/>
                          <a:cs typeface="+mn-cs"/>
                        </a:rPr>
                        <a:t>RoHS</a:t>
                      </a:r>
                      <a:r>
                        <a:rPr kumimoji="0" lang="es-ES" sz="1800" kern="1200" dirty="0" smtClean="0">
                          <a:solidFill>
                            <a:schemeClr val="dk1"/>
                          </a:solidFill>
                          <a:latin typeface="+mn-lt"/>
                          <a:ea typeface="+mn-ea"/>
                          <a:cs typeface="+mn-cs"/>
                        </a:rPr>
                        <a:t>, WEEE, Cambios climáticos (U.K., Australia, U.S.)</a:t>
                      </a:r>
                      <a:endParaRPr lang="en-US" dirty="0"/>
                    </a:p>
                  </a:txBody>
                  <a:tcPr/>
                </a:tc>
                <a:tc>
                  <a:txBody>
                    <a:bodyPr/>
                    <a:lstStyle/>
                    <a:p>
                      <a:r>
                        <a:rPr kumimoji="0" lang="es-ES" sz="1800" kern="1200" dirty="0" smtClean="0">
                          <a:solidFill>
                            <a:schemeClr val="dk1"/>
                          </a:solidFill>
                          <a:latin typeface="+mn-lt"/>
                          <a:ea typeface="+mn-ea"/>
                          <a:cs typeface="+mn-cs"/>
                        </a:rPr>
                        <a:t>Permite el cumplimiento legal de las empresas Además, permite el comercio entre los socios repartidos por regiones en función del cumplimiento normativo</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MEJORA CONTINUA DEL SERVICIO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609600" y="2667000"/>
          <a:ext cx="8077200" cy="2651760"/>
        </p:xfrm>
        <a:graphic>
          <a:graphicData uri="http://schemas.openxmlformats.org/drawingml/2006/table">
            <a:tbl>
              <a:tblPr firstRow="1" bandRow="1">
                <a:tableStyleId>{5C22544A-7EE6-4342-B048-85BDC9FD1C3A}</a:tableStyleId>
              </a:tblPr>
              <a:tblGrid>
                <a:gridCol w="2692400"/>
                <a:gridCol w="2692400"/>
                <a:gridCol w="2692400"/>
              </a:tblGrid>
              <a:tr h="370840">
                <a:tc>
                  <a:txBody>
                    <a:bodyPr/>
                    <a:lstStyle/>
                    <a:p>
                      <a:r>
                        <a:rPr kumimoji="0" lang="es-ES" sz="1800" b="1" kern="1200" dirty="0" smtClean="0">
                          <a:solidFill>
                            <a:schemeClr val="lt1"/>
                          </a:solidFill>
                          <a:latin typeface="+mn-lt"/>
                          <a:ea typeface="+mn-ea"/>
                          <a:cs typeface="+mn-cs"/>
                        </a:rPr>
                        <a:t>Mecanismos de Cumplimiento</a:t>
                      </a:r>
                      <a:endParaRPr lang="en-US" dirty="0"/>
                    </a:p>
                  </a:txBody>
                  <a:tcPr/>
                </a:tc>
                <a:tc>
                  <a:txBody>
                    <a:bodyPr/>
                    <a:lstStyle/>
                    <a:p>
                      <a:r>
                        <a:rPr kumimoji="0" lang="es-ES" sz="1800" b="1" kern="1200" dirty="0" smtClean="0">
                          <a:solidFill>
                            <a:schemeClr val="lt1"/>
                          </a:solidFill>
                          <a:latin typeface="+mn-lt"/>
                          <a:ea typeface="+mn-ea"/>
                          <a:cs typeface="+mn-cs"/>
                        </a:rPr>
                        <a:t>Ejemplos</a:t>
                      </a:r>
                      <a:endParaRPr lang="en-US" dirty="0"/>
                    </a:p>
                  </a:txBody>
                  <a:tcPr/>
                </a:tc>
                <a:tc>
                  <a:txBody>
                    <a:bodyPr/>
                    <a:lstStyle/>
                    <a:p>
                      <a:r>
                        <a:rPr kumimoji="0" lang="es-ES" sz="1800" b="1" kern="1200" dirty="0" smtClean="0">
                          <a:solidFill>
                            <a:schemeClr val="lt1"/>
                          </a:solidFill>
                          <a:latin typeface="+mn-lt"/>
                          <a:ea typeface="+mn-ea"/>
                          <a:cs typeface="+mn-cs"/>
                        </a:rPr>
                        <a:t>Impacto</a:t>
                      </a:r>
                      <a:endParaRPr lang="en-US" dirty="0"/>
                    </a:p>
                  </a:txBody>
                  <a:tcPr/>
                </a:tc>
              </a:tr>
              <a:tr h="370840">
                <a:tc>
                  <a:txBody>
                    <a:bodyPr/>
                    <a:lstStyle/>
                    <a:p>
                      <a:r>
                        <a:rPr kumimoji="0" lang="es-ES" sz="1800" kern="1200" dirty="0" smtClean="0">
                          <a:solidFill>
                            <a:schemeClr val="dk1"/>
                          </a:solidFill>
                          <a:latin typeface="+mn-lt"/>
                          <a:ea typeface="+mn-ea"/>
                          <a:cs typeface="+mn-cs"/>
                        </a:rPr>
                        <a:t>Iniciativas</a:t>
                      </a:r>
                      <a:endParaRPr lang="en-US" dirty="0"/>
                    </a:p>
                  </a:txBody>
                  <a:tcPr/>
                </a:tc>
                <a:tc>
                  <a:txBody>
                    <a:bodyPr/>
                    <a:lstStyle/>
                    <a:p>
                      <a:r>
                        <a:rPr kumimoji="0" lang="en-US" sz="1800" kern="1200" dirty="0" smtClean="0">
                          <a:solidFill>
                            <a:schemeClr val="dk1"/>
                          </a:solidFill>
                          <a:latin typeface="+mn-lt"/>
                          <a:ea typeface="+mn-ea"/>
                          <a:cs typeface="+mn-cs"/>
                        </a:rPr>
                        <a:t>STERN Report; Smart2020</a:t>
                      </a:r>
                    </a:p>
                    <a:p>
                      <a:r>
                        <a:rPr kumimoji="0" lang="en-US" sz="1800" kern="1200" dirty="0" smtClean="0">
                          <a:solidFill>
                            <a:schemeClr val="dk1"/>
                          </a:solidFill>
                          <a:latin typeface="+mn-lt"/>
                          <a:ea typeface="+mn-ea"/>
                          <a:cs typeface="+mn-cs"/>
                        </a:rPr>
                        <a:t>report; USA Energy Star;</a:t>
                      </a:r>
                    </a:p>
                    <a:p>
                      <a:r>
                        <a:rPr kumimoji="0" lang="en-US" sz="1800" kern="1200" dirty="0" smtClean="0">
                          <a:solidFill>
                            <a:schemeClr val="dk1"/>
                          </a:solidFill>
                          <a:latin typeface="+mn-lt"/>
                          <a:ea typeface="+mn-ea"/>
                          <a:cs typeface="+mn-cs"/>
                        </a:rPr>
                        <a:t>Green Grid, CSCI, GRI</a:t>
                      </a:r>
                      <a:endParaRPr lang="en-US" dirty="0"/>
                    </a:p>
                  </a:txBody>
                  <a:tcPr/>
                </a:tc>
                <a:tc>
                  <a:txBody>
                    <a:bodyPr/>
                    <a:lstStyle/>
                    <a:p>
                      <a:r>
                        <a:rPr kumimoji="0" lang="es-ES" sz="1800" kern="1200" dirty="0" smtClean="0">
                          <a:solidFill>
                            <a:schemeClr val="dk1"/>
                          </a:solidFill>
                          <a:latin typeface="+mn-lt"/>
                          <a:ea typeface="+mn-ea"/>
                          <a:cs typeface="+mn-cs"/>
                        </a:rPr>
                        <a:t>Provoca pensamientos de esfuerzo personal, industrial y gubernamental El conductor, en muchos casos, siendo iluminado por interés propio.</a:t>
                      </a:r>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Las estrategias verdes describen un enfoque unificado a largo plazo hacia la responsabilidad ambiental, este enfoque consolidado hacia Green IT implica la debida consideración a todos los aspectos de una organización desde el punto de vista ambiental.</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Green ICT se puede utilizar tanto para ofrecer soluciones tácticas para las empresas de manera que se pueda obtener algunas ganancias rápidas y satisfacer las necesidades legislativas, así como para permitir soluciones estratégicas a más largo plazo a través de un grupo de organizaciones que forman un ecosistema de negocios </a:t>
            </a:r>
            <a:r>
              <a:rPr lang="es-ES" sz="2400" dirty="0" smtClean="0"/>
              <a:t>verdes.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INTRODUCCIÓN</a:t>
            </a:r>
            <a:endParaRPr lang="en-US" sz="3600" b="1" dirty="0"/>
          </a:p>
        </p:txBody>
      </p:sp>
      <p:sp>
        <p:nvSpPr>
          <p:cNvPr id="3" name="Content Placeholder 2"/>
          <p:cNvSpPr>
            <a:spLocks noGrp="1"/>
          </p:cNvSpPr>
          <p:nvPr>
            <p:ph idx="1"/>
          </p:nvPr>
        </p:nvSpPr>
        <p:spPr/>
        <p:txBody>
          <a:bodyPr>
            <a:normAutofit/>
          </a:bodyPr>
          <a:lstStyle/>
          <a:p>
            <a:r>
              <a:rPr lang="es-ES" sz="2400" dirty="0" smtClean="0">
                <a:latin typeface="+mj-lt"/>
              </a:rPr>
              <a:t>Un importante componente de gestión en la aplicación de iniciativas de Green IT es la demostración de valor añadido, los enfoques y ejemplos se dan para evaluar los problemas directivos y la financiación de nuevos proyectos de TI</a:t>
            </a:r>
            <a:r>
              <a:rPr lang="es-ES" sz="2400" dirty="0" smtClean="0">
                <a:latin typeface="+mj-lt"/>
              </a:rPr>
              <a:t>.</a:t>
            </a:r>
          </a:p>
          <a:p>
            <a:pPr>
              <a:buNone/>
            </a:pPr>
            <a:endParaRPr lang="es-ES" sz="2400" dirty="0" smtClean="0">
              <a:latin typeface="+mj-lt"/>
            </a:endParaRPr>
          </a:p>
          <a:p>
            <a:r>
              <a:rPr lang="es-ES" sz="2400" dirty="0" smtClean="0">
                <a:latin typeface="+mj-lt"/>
              </a:rPr>
              <a:t>Cualquier cambio en la arquitectura de TI requiere siempre de una buena Gestión para asegurarse de que se cumplen todos los requisitos de seguridad de la información.</a:t>
            </a:r>
            <a:endParaRPr lang="en-US" sz="2400" dirty="0" smtClean="0">
              <a:latin typeface="+mj-lt"/>
            </a:endParaRPr>
          </a:p>
          <a:p>
            <a:endParaRPr lang="es-ES" dirty="0" smtClean="0"/>
          </a:p>
          <a:p>
            <a:endParaRPr lang="en-US" dirty="0"/>
          </a:p>
        </p:txBody>
      </p:sp>
      <p:pic>
        <p:nvPicPr>
          <p:cNvPr id="4" name="Picture 3"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3256280"/>
          <a:ext cx="8229600" cy="1010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kumimoji="0" lang="es-ES" sz="1800" b="1" kern="1200" dirty="0" smtClean="0">
                          <a:solidFill>
                            <a:schemeClr val="lt1"/>
                          </a:solidFill>
                          <a:latin typeface="+mn-lt"/>
                          <a:ea typeface="+mn-ea"/>
                          <a:cs typeface="+mn-cs"/>
                        </a:rPr>
                        <a:t>Operacional</a:t>
                      </a:r>
                      <a:endParaRPr lang="en-US" dirty="0"/>
                    </a:p>
                  </a:txBody>
                  <a:tcPr/>
                </a:tc>
                <a:tc>
                  <a:txBody>
                    <a:bodyPr/>
                    <a:lstStyle/>
                    <a:p>
                      <a:r>
                        <a:rPr kumimoji="0" lang="es-ES" sz="1800" b="1" kern="1200" dirty="0" smtClean="0">
                          <a:solidFill>
                            <a:schemeClr val="lt1"/>
                          </a:solidFill>
                          <a:latin typeface="+mn-lt"/>
                          <a:ea typeface="+mn-ea"/>
                          <a:cs typeface="+mn-cs"/>
                        </a:rPr>
                        <a:t>Táctico</a:t>
                      </a:r>
                      <a:endParaRPr lang="en-US" dirty="0"/>
                    </a:p>
                  </a:txBody>
                  <a:tcPr/>
                </a:tc>
                <a:tc>
                  <a:txBody>
                    <a:bodyPr/>
                    <a:lstStyle/>
                    <a:p>
                      <a:r>
                        <a:rPr kumimoji="0" lang="es-ES" sz="1800" b="1" kern="1200" dirty="0" smtClean="0">
                          <a:solidFill>
                            <a:schemeClr val="lt1"/>
                          </a:solidFill>
                          <a:latin typeface="+mn-lt"/>
                          <a:ea typeface="+mn-ea"/>
                          <a:cs typeface="+mn-cs"/>
                        </a:rPr>
                        <a:t>Estratégico Inicial</a:t>
                      </a:r>
                      <a:endParaRPr lang="en-US" dirty="0"/>
                    </a:p>
                  </a:txBody>
                  <a:tcPr/>
                </a:tc>
                <a:tc>
                  <a:txBody>
                    <a:bodyPr/>
                    <a:lstStyle/>
                    <a:p>
                      <a:r>
                        <a:rPr kumimoji="0" lang="es-ES" sz="1800" b="1" kern="1200" dirty="0" smtClean="0">
                          <a:solidFill>
                            <a:schemeClr val="lt1"/>
                          </a:solidFill>
                          <a:latin typeface="+mn-lt"/>
                          <a:ea typeface="+mn-ea"/>
                          <a:cs typeface="+mn-cs"/>
                        </a:rPr>
                        <a:t>Estratégico</a:t>
                      </a:r>
                      <a:endParaRPr lang="en-US" dirty="0"/>
                    </a:p>
                  </a:txBody>
                  <a:tcPr/>
                </a:tc>
                <a:tc>
                  <a:txBody>
                    <a:bodyPr/>
                    <a:lstStyle/>
                    <a:p>
                      <a:r>
                        <a:rPr kumimoji="0" lang="es-ES" sz="1800" b="1" kern="1200" dirty="0" smtClean="0">
                          <a:solidFill>
                            <a:schemeClr val="lt1"/>
                          </a:solidFill>
                          <a:latin typeface="+mn-lt"/>
                          <a:ea typeface="+mn-ea"/>
                          <a:cs typeface="+mn-cs"/>
                        </a:rPr>
                        <a:t>Estratégico Exploratorio</a:t>
                      </a:r>
                      <a:endParaRPr lang="en-US" dirty="0"/>
                    </a:p>
                  </a:txBody>
                  <a:tcPr/>
                </a:tc>
              </a:tr>
              <a:tr h="370840">
                <a:tc>
                  <a:txBody>
                    <a:bodyPr/>
                    <a:lstStyle/>
                    <a:p>
                      <a:r>
                        <a:rPr kumimoji="0" lang="es-ES" sz="1800" kern="1200" dirty="0" smtClean="0">
                          <a:solidFill>
                            <a:schemeClr val="dk1"/>
                          </a:solidFill>
                          <a:latin typeface="+mn-lt"/>
                          <a:ea typeface="+mn-ea"/>
                          <a:cs typeface="+mn-cs"/>
                        </a:rPr>
                        <a:t>Inmediato</a:t>
                      </a:r>
                      <a:endParaRPr lang="en-US" dirty="0"/>
                    </a:p>
                  </a:txBody>
                  <a:tcPr/>
                </a:tc>
                <a:tc>
                  <a:txBody>
                    <a:bodyPr/>
                    <a:lstStyle/>
                    <a:p>
                      <a:r>
                        <a:rPr kumimoji="0" lang="es-ES" sz="1800" kern="1200" dirty="0" smtClean="0">
                          <a:solidFill>
                            <a:schemeClr val="dk1"/>
                          </a:solidFill>
                          <a:latin typeface="+mn-lt"/>
                          <a:ea typeface="+mn-ea"/>
                          <a:cs typeface="+mn-cs"/>
                        </a:rPr>
                        <a:t>&lt; 1 año</a:t>
                      </a:r>
                      <a:endParaRPr lang="en-US" dirty="0"/>
                    </a:p>
                  </a:txBody>
                  <a:tcPr/>
                </a:tc>
                <a:tc>
                  <a:txBody>
                    <a:bodyPr/>
                    <a:lstStyle/>
                    <a:p>
                      <a:r>
                        <a:rPr kumimoji="0" lang="es-ES" sz="1800" kern="1200" dirty="0" smtClean="0">
                          <a:solidFill>
                            <a:schemeClr val="dk1"/>
                          </a:solidFill>
                          <a:latin typeface="+mn-lt"/>
                          <a:ea typeface="+mn-ea"/>
                          <a:cs typeface="+mn-cs"/>
                        </a:rPr>
                        <a:t>&lt; 3 años</a:t>
                      </a:r>
                      <a:endParaRPr lang="en-US" dirty="0"/>
                    </a:p>
                  </a:txBody>
                  <a:tcPr/>
                </a:tc>
                <a:tc>
                  <a:txBody>
                    <a:bodyPr/>
                    <a:lstStyle/>
                    <a:p>
                      <a:r>
                        <a:rPr kumimoji="0" lang="es-ES" sz="1800" kern="1200" dirty="0" smtClean="0">
                          <a:solidFill>
                            <a:schemeClr val="dk1"/>
                          </a:solidFill>
                          <a:latin typeface="+mn-lt"/>
                          <a:ea typeface="+mn-ea"/>
                          <a:cs typeface="+mn-cs"/>
                        </a:rPr>
                        <a:t>&lt;5 años</a:t>
                      </a:r>
                      <a:endParaRPr lang="en-US" dirty="0"/>
                    </a:p>
                  </a:txBody>
                  <a:tcPr/>
                </a:tc>
                <a:tc>
                  <a:txBody>
                    <a:bodyPr/>
                    <a:lstStyle/>
                    <a:p>
                      <a:r>
                        <a:rPr kumimoji="0" lang="es-ES" sz="1800" kern="1200" dirty="0" smtClean="0">
                          <a:solidFill>
                            <a:schemeClr val="dk1"/>
                          </a:solidFill>
                          <a:latin typeface="+mn-lt"/>
                          <a:ea typeface="+mn-ea"/>
                          <a:cs typeface="+mn-cs"/>
                        </a:rPr>
                        <a:t>8 años</a:t>
                      </a:r>
                      <a:endParaRPr lang="en-US" dirty="0"/>
                    </a:p>
                  </a:txBody>
                  <a:tcPr/>
                </a:tc>
              </a:tr>
            </a:tbl>
          </a:graphicData>
        </a:graphic>
      </p:graphicFrame>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47800"/>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74320" lvl="2" indent="-274320">
              <a:buClr>
                <a:schemeClr val="accent3"/>
              </a:buClr>
              <a:buSzPct val="95000"/>
              <a:buNone/>
            </a:pPr>
            <a:r>
              <a:rPr lang="es-ES" sz="2400" b="1" dirty="0" smtClean="0"/>
              <a:t>Operacional Inmediato</a:t>
            </a:r>
            <a:endParaRPr lang="en-US" sz="2800" b="1" dirty="0" smtClean="0"/>
          </a:p>
          <a:p>
            <a:pPr algn="just"/>
            <a:r>
              <a:rPr lang="es-ES" sz="2400" dirty="0" smtClean="0"/>
              <a:t>Esta es una acción que realiza una organización con respecto a Green IT por ser inmediata y simple. Para que arranquen las iniciativas Green IT Operacional es de mucha ayuda el entrenamiento inicial y la retroalimentación en términos del uso de carbón por acción, desarrollando un consenso entre un grupo de usuarios</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Táctico dentro del año</a:t>
            </a:r>
            <a:endParaRPr lang="en-US" sz="2400" b="1" dirty="0" smtClean="0"/>
          </a:p>
          <a:p>
            <a:pPr algn="just"/>
            <a:r>
              <a:rPr lang="es-ES" sz="2400" dirty="0" smtClean="0"/>
              <a:t>Una organización necesita desarrollar la capacidad de reducir sus emisiones de carbono durante un tiempo ideal de un año. El reemplazo de monitores de computadora existentes, por monitores de pantalla plana ecológicos, es un ejemplo de acciones Tácticas. De igual manera pueden ser reemplazados los dispositivos de vida corta, dispositivos celulares y los equipos de red en un período de tiempo de un año. </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s-ES" sz="2400" b="1" dirty="0" smtClean="0"/>
              <a:t>Estratégico Inicial dentro de los tres años</a:t>
            </a:r>
          </a:p>
          <a:p>
            <a:pPr algn="just"/>
            <a:r>
              <a:rPr lang="es-ES" sz="2400" dirty="0" smtClean="0"/>
              <a:t>El plazo de tres años para el impacto de las iniciativas de Green IT se basa en las iniciativas estratégicas. Estas iniciativas incluyen la alta dirección de la organización, incluyendo una función dedicada a un nivel de Director de Sostenibilidad. Estas estrategias de Green IT son formuladas y aprobadas por la junta directiva, tienen respaldo presupuestario sustancial y se basan en un enfoque holístico de la ecologización que incluyó centros de datos de la organización, edificios, cadenas de suministro, las estrategias de eliminación y hasta ventas y marketing.</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s-ES" sz="2400" b="1" dirty="0" smtClean="0"/>
              <a:t>Estratégico dentro de los cinco años</a:t>
            </a:r>
          </a:p>
          <a:p>
            <a:pPr algn="just"/>
            <a:r>
              <a:rPr lang="es-ES" sz="2400" dirty="0" smtClean="0"/>
              <a:t>Esta estrategia de Green IT es una extensión de la estrategia anterior de tres años, pero tiene una mayor profundidad y amplitud de cobertura. Por ejemplo, además de los esfuerzos de reingeniería a lo largo del período de tres años, esta estrategia también provocará un cambio completo de actitud en las personas en todos los niveles, reorganizar la arquitectura de negocio e implementar mecanismos sustanciales de gobernanza para la junta directiva. La infraestructura física, como edificios y centros de datos, también será sometida a una importante reforma en este periodo</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Estratégico Exploratorio dentro de los ocho años</a:t>
            </a:r>
            <a:endParaRPr lang="es-ES" sz="2400" b="1" dirty="0" smtClean="0"/>
          </a:p>
          <a:p>
            <a:pPr algn="just"/>
            <a:r>
              <a:rPr lang="es-ES" sz="2400" dirty="0" smtClean="0"/>
              <a:t>Una estrategia de Green IT que se extiende durante este largo período de tiempo de ocho años, tendrá que explorar continuamente las posibilidades de reducción de carbono y se esfuerzan para alinearlos con el negocio, que también iría cambiando a lo largo de ese período. Por lo tanto, un enfoque a largo plazo requeriría estrategas para imaginar el futuro en términos de tecnologías y negocios e incorporarla a la estrategia de Green IT</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6849994"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ACERCAMIENTO A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103120"/>
          </a:xfrm>
        </p:spPr>
        <p:txBody>
          <a:bodyPr>
            <a:normAutofit/>
          </a:bodyPr>
          <a:lstStyle/>
          <a:p>
            <a:pPr algn="just"/>
            <a:r>
              <a:rPr lang="es-ES" sz="2400" dirty="0" smtClean="0"/>
              <a:t>Las empresas necesitan razones de peso para emprender e implementar estrategias de Green IT. Los controladores de negocio de Green IT pueden ser agrupados en seis áreas interrelacionadas pero independientes</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365212" y="1428736"/>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Rectangle 5"/>
          <p:cNvSpPr/>
          <p:nvPr/>
        </p:nvSpPr>
        <p:spPr>
          <a:xfrm>
            <a:off x="533400" y="1981200"/>
            <a:ext cx="3124200" cy="461665"/>
          </a:xfrm>
          <a:prstGeom prst="rect">
            <a:avLst/>
          </a:prstGeom>
        </p:spPr>
        <p:txBody>
          <a:bodyPr wrap="square">
            <a:spAutoFit/>
          </a:bodyPr>
          <a:lstStyle/>
          <a:p>
            <a:pPr lvl="1" algn="just">
              <a:buFont typeface="Arial" pitchFamily="34" charset="0"/>
              <a:buChar char="•"/>
            </a:pPr>
            <a:r>
              <a:rPr lang="es-ES" sz="2400" dirty="0" smtClean="0"/>
              <a:t>Costos</a:t>
            </a:r>
            <a:endParaRPr lang="en-US" sz="2400" dirty="0"/>
          </a:p>
        </p:txBody>
      </p:sp>
      <p:sp>
        <p:nvSpPr>
          <p:cNvPr id="8" name="Rectangle 7"/>
          <p:cNvSpPr/>
          <p:nvPr/>
        </p:nvSpPr>
        <p:spPr>
          <a:xfrm>
            <a:off x="533400" y="2362200"/>
            <a:ext cx="3733800" cy="461665"/>
          </a:xfrm>
          <a:prstGeom prst="rect">
            <a:avLst/>
          </a:prstGeom>
        </p:spPr>
        <p:txBody>
          <a:bodyPr wrap="square">
            <a:spAutoFit/>
          </a:bodyPr>
          <a:lstStyle/>
          <a:p>
            <a:pPr lvl="1" algn="just">
              <a:buFont typeface="Arial" pitchFamily="34" charset="0"/>
              <a:buChar char="•"/>
            </a:pPr>
            <a:r>
              <a:rPr lang="es-ES" sz="2400" dirty="0" smtClean="0"/>
              <a:t>Regulatorio y Legal</a:t>
            </a:r>
            <a:endParaRPr lang="en-US" sz="2400" dirty="0" smtClean="0"/>
          </a:p>
        </p:txBody>
      </p:sp>
      <p:sp>
        <p:nvSpPr>
          <p:cNvPr id="9" name="Rectangle 8"/>
          <p:cNvSpPr/>
          <p:nvPr/>
        </p:nvSpPr>
        <p:spPr>
          <a:xfrm>
            <a:off x="533400" y="2743200"/>
            <a:ext cx="4191000" cy="461665"/>
          </a:xfrm>
          <a:prstGeom prst="rect">
            <a:avLst/>
          </a:prstGeom>
        </p:spPr>
        <p:txBody>
          <a:bodyPr wrap="square">
            <a:spAutoFit/>
          </a:bodyPr>
          <a:lstStyle/>
          <a:p>
            <a:pPr lvl="1" algn="just">
              <a:buFont typeface="Arial" pitchFamily="34" charset="0"/>
              <a:buChar char="•"/>
            </a:pPr>
            <a:r>
              <a:rPr lang="es-ES" sz="2400" dirty="0" smtClean="0"/>
              <a:t>Socio Cultural y Político</a:t>
            </a:r>
            <a:endParaRPr lang="en-US" sz="2400" dirty="0" smtClean="0"/>
          </a:p>
        </p:txBody>
      </p:sp>
      <p:sp>
        <p:nvSpPr>
          <p:cNvPr id="10" name="Rectangle 9"/>
          <p:cNvSpPr/>
          <p:nvPr/>
        </p:nvSpPr>
        <p:spPr>
          <a:xfrm>
            <a:off x="533400" y="3207603"/>
            <a:ext cx="4114800" cy="830997"/>
          </a:xfrm>
          <a:prstGeom prst="rect">
            <a:avLst/>
          </a:prstGeom>
        </p:spPr>
        <p:txBody>
          <a:bodyPr wrap="square">
            <a:spAutoFit/>
          </a:bodyPr>
          <a:lstStyle/>
          <a:p>
            <a:pPr lvl="1" algn="just">
              <a:buFont typeface="Arial" pitchFamily="34" charset="0"/>
              <a:buChar char="•"/>
            </a:pPr>
            <a:r>
              <a:rPr lang="es-ES" sz="2400" dirty="0" smtClean="0"/>
              <a:t>Nuevas Oportunidades de </a:t>
            </a:r>
            <a:r>
              <a:rPr lang="es-ES" sz="2400" dirty="0" smtClean="0"/>
              <a:t>Mercado</a:t>
            </a:r>
            <a:endParaRPr lang="en-US" sz="2400" dirty="0" smtClean="0"/>
          </a:p>
        </p:txBody>
      </p:sp>
      <p:sp>
        <p:nvSpPr>
          <p:cNvPr id="11" name="Rectangle 10"/>
          <p:cNvSpPr/>
          <p:nvPr/>
        </p:nvSpPr>
        <p:spPr>
          <a:xfrm>
            <a:off x="533400" y="4034135"/>
            <a:ext cx="4495800" cy="461665"/>
          </a:xfrm>
          <a:prstGeom prst="rect">
            <a:avLst/>
          </a:prstGeom>
        </p:spPr>
        <p:txBody>
          <a:bodyPr wrap="square">
            <a:spAutoFit/>
          </a:bodyPr>
          <a:lstStyle/>
          <a:p>
            <a:pPr lvl="1" algn="just">
              <a:buFont typeface="Arial" pitchFamily="34" charset="0"/>
              <a:buChar char="•"/>
            </a:pPr>
            <a:r>
              <a:rPr lang="es-ES" sz="2400" dirty="0" smtClean="0"/>
              <a:t>Auto Interés Iluminado</a:t>
            </a:r>
            <a:endParaRPr lang="en-US" sz="2400" dirty="0" smtClean="0"/>
          </a:p>
        </p:txBody>
      </p:sp>
      <p:sp>
        <p:nvSpPr>
          <p:cNvPr id="12" name="Rectangle 11"/>
          <p:cNvSpPr/>
          <p:nvPr/>
        </p:nvSpPr>
        <p:spPr>
          <a:xfrm>
            <a:off x="533400" y="4491335"/>
            <a:ext cx="4191000" cy="830997"/>
          </a:xfrm>
          <a:prstGeom prst="rect">
            <a:avLst/>
          </a:prstGeom>
        </p:spPr>
        <p:txBody>
          <a:bodyPr wrap="square">
            <a:spAutoFit/>
          </a:bodyPr>
          <a:lstStyle/>
          <a:p>
            <a:pPr lvl="1" algn="just">
              <a:buFont typeface="Arial" pitchFamily="34" charset="0"/>
              <a:buChar char="•"/>
            </a:pPr>
            <a:r>
              <a:rPr lang="es-ES" sz="2400" dirty="0" smtClean="0"/>
              <a:t>Responsable Ecosistema del Negocio</a:t>
            </a:r>
            <a:endParaRPr lang="en-US" sz="2400" dirty="0" smtClean="0"/>
          </a:p>
        </p:txBody>
      </p:sp>
      <p:pic>
        <p:nvPicPr>
          <p:cNvPr id="13" name="Picture 12" descr="DriversGreenIT.png"/>
          <p:cNvPicPr/>
          <p:nvPr/>
        </p:nvPicPr>
        <p:blipFill>
          <a:blip r:embed="rId3" cstate="print"/>
          <a:stretch>
            <a:fillRect/>
          </a:stretch>
        </p:blipFill>
        <p:spPr>
          <a:xfrm>
            <a:off x="4724400" y="1981200"/>
            <a:ext cx="4143200" cy="41066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20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2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20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2000"/>
                                        <p:tgtEl>
                                          <p:spTgt spid="1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p:bldP spid="8" grpId="0" build="allAtOnce"/>
      <p:bldP spid="9" grpId="0" build="allAtOnce"/>
      <p:bldP spid="10" grpId="0" build="allAtOnce"/>
      <p:bldP spid="11" grpId="0" build="allAtOnce"/>
      <p:bldP spid="12"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Reducción de Costos</a:t>
            </a:r>
          </a:p>
          <a:p>
            <a:pPr algn="just"/>
            <a:r>
              <a:rPr lang="es-ES" sz="2400" dirty="0" smtClean="0"/>
              <a:t>Un buen enfoque sostenible de una organización incluye oportunidades para optimizar sus procesos, consolidar sus tecnologías, y con ello reducir sus costos</a:t>
            </a:r>
            <a:r>
              <a:rPr lang="es-ES" sz="2400" dirty="0" smtClean="0"/>
              <a:t>.</a:t>
            </a:r>
          </a:p>
          <a:p>
            <a:pPr algn="just"/>
            <a:r>
              <a:rPr lang="es-ES" sz="2400" dirty="0" smtClean="0"/>
              <a:t>Como resultado de una iniciativa ecológica, la reducción de costos podría derivarse de minimizar el consumo de energía (mejora de la eficiencia energética), la reducción del uso de materias primas y equipos, reciclaje de equipos, residuos y optimizar el almacenamiento y el </a:t>
            </a:r>
            <a:r>
              <a:rPr lang="es-ES" sz="2400" dirty="0" smtClean="0"/>
              <a:t>inventario.</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Reducción de Costos</a:t>
            </a:r>
          </a:p>
          <a:p>
            <a:pPr algn="just"/>
            <a:r>
              <a:rPr lang="es-ES" sz="2400" dirty="0" smtClean="0"/>
              <a:t>Mientras los esfuerzos para reducir los costos puedan proporcionar un impulso para la reducción de emisiones de carbono, las organizaciones que llevan a cabo las transformaciones verdes tienen que ser conscientes de la inversión en la que tienen que incurrir como resultado de su esfuerzo </a:t>
            </a:r>
            <a:r>
              <a:rPr lang="es-ES" sz="2400" dirty="0" smtClean="0"/>
              <a:t>ambiental.</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INTRODUCCIÓN</a:t>
            </a:r>
          </a:p>
        </p:txBody>
      </p:sp>
      <p:sp>
        <p:nvSpPr>
          <p:cNvPr id="3" name="Content Placeholder 2"/>
          <p:cNvSpPr>
            <a:spLocks noGrp="1"/>
          </p:cNvSpPr>
          <p:nvPr>
            <p:ph idx="1"/>
          </p:nvPr>
        </p:nvSpPr>
        <p:spPr/>
        <p:txBody>
          <a:bodyPr>
            <a:normAutofit/>
          </a:bodyPr>
          <a:lstStyle/>
          <a:p>
            <a:r>
              <a:rPr lang="es-ES" sz="2400" dirty="0" smtClean="0">
                <a:latin typeface="+mj-lt"/>
              </a:rPr>
              <a:t>Además, se requiere una comunicación integral con todos los interesados para el éxito de las iniciativas de Green IT y las Universidades pueden ser utilizadas para atraer a los usuarios hacia las nuevas iniciativas ecológicas.</a:t>
            </a:r>
            <a:endParaRPr lang="en-US" sz="2400" dirty="0" smtClean="0">
              <a:latin typeface="+mj-lt"/>
            </a:endParaRPr>
          </a:p>
        </p:txBody>
      </p:sp>
      <p:pic>
        <p:nvPicPr>
          <p:cNvPr id="4" name="Picture 3"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Demandas de Requerimientos Legales y Regulatorios</a:t>
            </a:r>
          </a:p>
          <a:p>
            <a:pPr algn="just"/>
            <a:r>
              <a:rPr lang="es-ES" sz="2400" dirty="0" smtClean="0"/>
              <a:t>Las reglas de gobierno y las regulaciones comprenden un mayor controlador para muchos programas de transformación de las empresas verdes. La importancia relativa otorgada al factor regulatorio, en comparación con otros factores tales como la auto-iniciación de la organización, la demanda de los clientes y la presión de la sociedad, son los más altos 70% según lo reportado por </a:t>
            </a:r>
            <a:r>
              <a:rPr lang="es-ES" sz="2400" dirty="0" err="1" smtClean="0"/>
              <a:t>Unhelkar</a:t>
            </a:r>
            <a:r>
              <a:rPr lang="es-ES" sz="2400" dirty="0" smtClean="0"/>
              <a:t> </a:t>
            </a:r>
            <a:r>
              <a:rPr lang="en-US" sz="2400" dirty="0" smtClean="0"/>
              <a:t>(</a:t>
            </a:r>
            <a:r>
              <a:rPr lang="en-US" sz="2400" dirty="0" err="1" smtClean="0"/>
              <a:t>Unhelkar</a:t>
            </a:r>
            <a:r>
              <a:rPr lang="en-US" sz="2400" dirty="0" smtClean="0"/>
              <a:t>, 2011)</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Presión Sociocultural y Política</a:t>
            </a:r>
          </a:p>
          <a:p>
            <a:pPr algn="just"/>
            <a:r>
              <a:rPr lang="es-ES" sz="2400" dirty="0" smtClean="0"/>
              <a:t>La presión sociocultural y política se convierten en las principales fuerzas motrices que la sociedad de la organización reconoce el medio ambiente como un valor significativo y está interesado en protegerlo. Esta aceptación de la importancia del medio ambiente para la sociedad ejerce presión sobre la organización a cambiar. Por ejemplo, el aumento de la popularidad y la adhesión a la Hora del </a:t>
            </a:r>
            <a:r>
              <a:rPr lang="es-ES" sz="2400" dirty="0" smtClean="0"/>
              <a:t>Planeta.</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Auto Interés Iluminado</a:t>
            </a:r>
          </a:p>
          <a:p>
            <a:pPr algn="just"/>
            <a:r>
              <a:rPr lang="es-ES" sz="2400" dirty="0" smtClean="0"/>
              <a:t>El interés propio entra en juego cuando una organización, por su propia iniciativa, se da cuenta de la necesidad de ser, responsable con el medio ambiente y los beneficios de serlo, crea o adopta una estrategia verde</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Responsable Ecosistema de Negocios</a:t>
            </a:r>
          </a:p>
          <a:p>
            <a:pPr algn="just"/>
            <a:r>
              <a:rPr lang="es-ES" sz="2400" dirty="0" smtClean="0"/>
              <a:t>Este controlador entra en juego cuando una organización, por propio acuerdo, se da cuenta de la necesidad de ser responsables con el medio ambiente, y crea o adopta una estrategia verde</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s-ES" sz="2400" b="1" dirty="0" smtClean="0"/>
              <a:t>Nuevas Oportunidades de Mercado</a:t>
            </a:r>
          </a:p>
          <a:p>
            <a:pPr algn="just"/>
            <a:r>
              <a:rPr lang="es-ES" sz="2400" dirty="0" smtClean="0"/>
              <a:t>La conciencia ambiental global, las legislaciones correspondientes y la presión sociocultural y </a:t>
            </a:r>
            <a:r>
              <a:rPr lang="es-ES" sz="2400" dirty="0" smtClean="0"/>
              <a:t>política </a:t>
            </a:r>
            <a:r>
              <a:rPr lang="es-ES" sz="2400" dirty="0" smtClean="0"/>
              <a:t>en las empresas han creado oportunidades para nuevos mercados que no existen o que ni siquiera se preveía hace unos años</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365212" y="1447800"/>
            <a:ext cx="8169188"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CONTROLADORES DE NEGOCIO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103120"/>
          </a:xfrm>
        </p:spPr>
        <p:txBody>
          <a:bodyPr>
            <a:normAutofit lnSpcReduction="10000"/>
          </a:bodyPr>
          <a:lstStyle/>
          <a:p>
            <a:pPr algn="just"/>
            <a:r>
              <a:rPr lang="es-ES" sz="2400" dirty="0" smtClean="0"/>
              <a:t>Una vez que los controladores que proporcionan el impulso necesario para el negocio de sus iniciativas verdes son identificados y documentados, conducen a la discusión sobre las áreas de negocio que son propensos a ser afectados por los cambios</a:t>
            </a:r>
            <a:r>
              <a:rPr lang="es-ES" sz="2400" dirty="0" smtClean="0"/>
              <a:t>. </a:t>
            </a:r>
            <a:r>
              <a:rPr lang="es-ES" sz="2400" dirty="0" smtClean="0"/>
              <a:t>Una organización cambia </a:t>
            </a:r>
            <a:r>
              <a:rPr lang="es-ES" sz="2400" dirty="0" smtClean="0"/>
              <a:t>a </a:t>
            </a:r>
            <a:r>
              <a:rPr lang="es-ES" sz="2400" dirty="0" smtClean="0"/>
              <a:t>lo largo de cuatro </a:t>
            </a:r>
            <a:r>
              <a:rPr lang="es-ES" sz="2400" dirty="0" smtClean="0"/>
              <a:t>líneas diferentes: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228600" y="1428736"/>
            <a:ext cx="8610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FACTORES CLAVES CONSIDERADOS EN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Rectangle 5"/>
          <p:cNvSpPr/>
          <p:nvPr/>
        </p:nvSpPr>
        <p:spPr>
          <a:xfrm>
            <a:off x="533400" y="4114801"/>
            <a:ext cx="3124200" cy="461665"/>
          </a:xfrm>
          <a:prstGeom prst="rect">
            <a:avLst/>
          </a:prstGeom>
        </p:spPr>
        <p:txBody>
          <a:bodyPr wrap="square">
            <a:spAutoFit/>
          </a:bodyPr>
          <a:lstStyle/>
          <a:p>
            <a:pPr lvl="1" algn="just">
              <a:buFont typeface="Arial" pitchFamily="34" charset="0"/>
              <a:buChar char="•"/>
            </a:pPr>
            <a:r>
              <a:rPr lang="es-ES" sz="2400" dirty="0" smtClean="0"/>
              <a:t>Economía</a:t>
            </a:r>
            <a:endParaRPr lang="en-US" sz="2400" dirty="0"/>
          </a:p>
        </p:txBody>
      </p:sp>
      <p:sp>
        <p:nvSpPr>
          <p:cNvPr id="8" name="Rectangle 7"/>
          <p:cNvSpPr/>
          <p:nvPr/>
        </p:nvSpPr>
        <p:spPr>
          <a:xfrm>
            <a:off x="533400" y="4648200"/>
            <a:ext cx="3733800" cy="461665"/>
          </a:xfrm>
          <a:prstGeom prst="rect">
            <a:avLst/>
          </a:prstGeom>
        </p:spPr>
        <p:txBody>
          <a:bodyPr wrap="square">
            <a:spAutoFit/>
          </a:bodyPr>
          <a:lstStyle/>
          <a:p>
            <a:pPr lvl="1" algn="just">
              <a:buFont typeface="Arial" pitchFamily="34" charset="0"/>
              <a:buChar char="•"/>
            </a:pPr>
            <a:r>
              <a:rPr lang="es-ES" sz="2400" dirty="0" smtClean="0"/>
              <a:t>Técnica</a:t>
            </a:r>
            <a:endParaRPr lang="en-US" sz="2400" dirty="0" smtClean="0"/>
          </a:p>
        </p:txBody>
      </p:sp>
      <p:sp>
        <p:nvSpPr>
          <p:cNvPr id="9" name="Rectangle 8"/>
          <p:cNvSpPr/>
          <p:nvPr/>
        </p:nvSpPr>
        <p:spPr>
          <a:xfrm>
            <a:off x="533400" y="5105400"/>
            <a:ext cx="2362200" cy="461665"/>
          </a:xfrm>
          <a:prstGeom prst="rect">
            <a:avLst/>
          </a:prstGeom>
        </p:spPr>
        <p:txBody>
          <a:bodyPr wrap="square">
            <a:spAutoFit/>
          </a:bodyPr>
          <a:lstStyle/>
          <a:p>
            <a:pPr lvl="1" algn="just">
              <a:buFont typeface="Arial" pitchFamily="34" charset="0"/>
              <a:buChar char="•"/>
            </a:pPr>
            <a:r>
              <a:rPr lang="es-ES" sz="2400" dirty="0" smtClean="0"/>
              <a:t>Proceso</a:t>
            </a:r>
            <a:endParaRPr lang="en-US" sz="2400" dirty="0" smtClean="0"/>
          </a:p>
        </p:txBody>
      </p:sp>
      <p:sp>
        <p:nvSpPr>
          <p:cNvPr id="10" name="Rectangle 9"/>
          <p:cNvSpPr/>
          <p:nvPr/>
        </p:nvSpPr>
        <p:spPr>
          <a:xfrm>
            <a:off x="533400" y="5638800"/>
            <a:ext cx="1600200" cy="461665"/>
          </a:xfrm>
          <a:prstGeom prst="rect">
            <a:avLst/>
          </a:prstGeom>
        </p:spPr>
        <p:txBody>
          <a:bodyPr wrap="square">
            <a:spAutoFit/>
          </a:bodyPr>
          <a:lstStyle/>
          <a:p>
            <a:pPr lvl="1" algn="just">
              <a:buFont typeface="Arial" pitchFamily="34" charset="0"/>
              <a:buChar char="•"/>
            </a:pPr>
            <a:r>
              <a:rPr lang="es-ES" sz="2400" dirty="0" smtClean="0"/>
              <a:t>Gente</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6" grpId="0" build="allAtOnce"/>
      <p:bldP spid="8" grpId="0" build="allAtOnce"/>
      <p:bldP spid="9" grpId="0" build="allAtOnce"/>
      <p:bldP spid="10"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Economía</a:t>
            </a:r>
          </a:p>
          <a:p>
            <a:pPr algn="just"/>
            <a:r>
              <a:rPr lang="es-ES" sz="2400" dirty="0" smtClean="0"/>
              <a:t>Las </a:t>
            </a:r>
            <a:r>
              <a:rPr lang="es-ES" sz="2400" dirty="0" smtClean="0"/>
              <a:t>consideraciones económicas son uno de los factores clave en la decisión de una organización para aplicar las políticas y los sistemas ambientales. Los costos asociados con transformaciones verdes y el retorno de esos costos son las primeras en aparecer en las mentes de los líderes y los responsables de la transformación verde.</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228600" y="1428736"/>
            <a:ext cx="8610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FACTORES CLAVES CONSIDERADOS EN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Tecnología</a:t>
            </a:r>
          </a:p>
          <a:p>
            <a:pPr algn="just"/>
            <a:r>
              <a:rPr lang="es-ES" sz="2400" dirty="0" smtClean="0"/>
              <a:t>En este contexto, por la tecnología nos referimos a hardware, la infraestructura de red, software y aplicaciones de una organización. Este es también el aspecto más "popular" y visible de Green IT</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228600" y="1428736"/>
            <a:ext cx="8610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FACTORES CLAVES CONSIDERADOS EN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Procesos</a:t>
            </a:r>
          </a:p>
          <a:p>
            <a:pPr algn="just"/>
            <a:r>
              <a:rPr lang="es-ES" sz="2400" dirty="0" smtClean="0"/>
              <a:t>La dimensión de proceso de una organización se ocupa de "cómo" se hacen las cosas dentro de una organización. Reingeniería de procesos empresariales es la revisión fundamental y el rediseño radical de procesos de negocio para alcanzar mejoras espectaculares en medidas críticas y contemporáneas de rendimiento, tales como costo, calidad, servicio y rapidez</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228600" y="1428736"/>
            <a:ext cx="8610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FACTORES CLAVES CONSIDERADOS EN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Gente </a:t>
            </a:r>
          </a:p>
          <a:p>
            <a:pPr algn="just"/>
            <a:r>
              <a:rPr lang="es-ES" sz="2400" dirty="0" smtClean="0"/>
              <a:t>La dimensión más difícil y tal vez lo más complejo de una transformación de la empresa verde es la persona. Mientras que el aspecto de personas de un comportamiento de la organización se ha estudiado a grandes profundidades, en esta cuestión se enfoca sobre las actitudes de los individuos y la configuración sociocultural en que se desenvuelven en el contexto del medio ambiente</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7 Rectángulo redondeado"/>
          <p:cNvSpPr/>
          <p:nvPr/>
        </p:nvSpPr>
        <p:spPr>
          <a:xfrm>
            <a:off x="228600" y="1428736"/>
            <a:ext cx="8610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FACTORES CLAVES CONSIDERADOS EN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7040" y="764704"/>
            <a:ext cx="8555440" cy="569810"/>
          </a:xfrm>
          <a:solidFill>
            <a:schemeClr val="bg2"/>
          </a:solidFill>
        </p:spPr>
        <p:txBody>
          <a:bodyPr>
            <a:noAutofit/>
          </a:bodyPr>
          <a:lstStyle/>
          <a:p>
            <a:r>
              <a:rPr lang="es-EC" sz="3600" b="1" dirty="0"/>
              <a:t>2</a:t>
            </a:r>
            <a:r>
              <a:rPr lang="es-EC" sz="3600" b="1" dirty="0" smtClean="0"/>
              <a:t>. OBJETIVOS</a:t>
            </a:r>
            <a:endParaRPr lang="es-EC" sz="3200" b="1" dirty="0"/>
          </a:p>
        </p:txBody>
      </p:sp>
      <p:sp>
        <p:nvSpPr>
          <p:cNvPr id="3" name="2 Marcador de contenido"/>
          <p:cNvSpPr>
            <a:spLocks noGrp="1"/>
          </p:cNvSpPr>
          <p:nvPr>
            <p:ph idx="1"/>
          </p:nvPr>
        </p:nvSpPr>
        <p:spPr>
          <a:xfrm>
            <a:off x="304800" y="2057400"/>
            <a:ext cx="8572560" cy="914400"/>
          </a:xfrm>
        </p:spPr>
        <p:txBody>
          <a:bodyPr>
            <a:normAutofit/>
          </a:bodyPr>
          <a:lstStyle/>
          <a:p>
            <a:pPr algn="just"/>
            <a:r>
              <a:rPr lang="es-ES" sz="2400" dirty="0" smtClean="0">
                <a:latin typeface="+mj-lt"/>
              </a:rPr>
              <a:t>Analizar el modelo de gestión Green IT para el Gobierno de las </a:t>
            </a:r>
            <a:r>
              <a:rPr lang="es-ES" sz="2400" dirty="0" err="1" smtClean="0">
                <a:latin typeface="+mj-lt"/>
              </a:rPr>
              <a:t>TIC´s</a:t>
            </a:r>
            <a:endParaRPr lang="es-ES" sz="2400" dirty="0" smtClean="0">
              <a:latin typeface="+mj-lt"/>
            </a:endParaRPr>
          </a:p>
        </p:txBody>
      </p:sp>
      <p:sp>
        <p:nvSpPr>
          <p:cNvPr id="4" name="3 Marcador de número de diapositiva"/>
          <p:cNvSpPr>
            <a:spLocks noGrp="1"/>
          </p:cNvSpPr>
          <p:nvPr>
            <p:ph type="sldNum" sz="quarter" idx="12"/>
          </p:nvPr>
        </p:nvSpPr>
        <p:spPr/>
        <p:txBody>
          <a:bodyPr/>
          <a:lstStyle/>
          <a:p>
            <a:fld id="{BCF43E4D-18A0-49D5-A760-D56AB4B8DE59}" type="slidenum">
              <a:rPr lang="es-EC" smtClean="0"/>
              <a:pPr/>
              <a:t>5</a:t>
            </a:fld>
            <a:endParaRPr lang="es-EC"/>
          </a:p>
        </p:txBody>
      </p:sp>
      <p:sp>
        <p:nvSpPr>
          <p:cNvPr id="6" name="2 Marcador de contenido"/>
          <p:cNvSpPr txBox="1">
            <a:spLocks/>
          </p:cNvSpPr>
          <p:nvPr/>
        </p:nvSpPr>
        <p:spPr>
          <a:xfrm>
            <a:off x="323528" y="3645024"/>
            <a:ext cx="8678768" cy="2952328"/>
          </a:xfrm>
          <a:prstGeom prst="rect">
            <a:avLst/>
          </a:prstGeom>
        </p:spPr>
        <p:txBody>
          <a:bodyPr vert="horz">
            <a:normAutofit/>
          </a:bodyPr>
          <a:lstStyle/>
          <a:p>
            <a:pPr marL="274320" lvl="0" indent="-274320" algn="just">
              <a:spcBef>
                <a:spcPct val="20000"/>
              </a:spcBef>
              <a:buClr>
                <a:schemeClr val="accent3"/>
              </a:buClr>
              <a:buSzPct val="95000"/>
              <a:buFont typeface="Wingdings 2"/>
              <a:buChar char=""/>
              <a:defRPr/>
            </a:pPr>
            <a:r>
              <a:rPr lang="es-ES" sz="2400" dirty="0" smtClean="0">
                <a:latin typeface="+mj-lt"/>
              </a:rPr>
              <a:t>Definir las estrategias de Green IT que permitan mejorar la eficiencia de las operaciones y reducir los costos en una organización</a:t>
            </a:r>
            <a:r>
              <a:rPr lang="es-ES" sz="2400" dirty="0" smtClean="0">
                <a:latin typeface="+mj-lt"/>
              </a:rPr>
              <a:t>.</a:t>
            </a:r>
            <a:endParaRPr lang="es-EC" sz="2400" dirty="0">
              <a:latin typeface="+mj-lt"/>
            </a:endParaRPr>
          </a:p>
          <a:p>
            <a:pPr marL="274320" lvl="0" indent="-274320" algn="just">
              <a:spcBef>
                <a:spcPct val="20000"/>
              </a:spcBef>
              <a:buClr>
                <a:schemeClr val="accent3"/>
              </a:buClr>
              <a:buSzPct val="95000"/>
              <a:buFont typeface="Wingdings 2"/>
              <a:buChar char=""/>
              <a:defRPr/>
            </a:pPr>
            <a:r>
              <a:rPr lang="es-ES" sz="2400" dirty="0" smtClean="0">
                <a:latin typeface="+mj-lt"/>
              </a:rPr>
              <a:t>Especificar un modelo de madurez verde que permita la interoperabilidad entre tecnologías existentes en una organización.</a:t>
            </a:r>
            <a:endParaRPr kumimoji="0" lang="es-EC"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CuadroTexto"/>
          <p:cNvSpPr txBox="1"/>
          <p:nvPr/>
        </p:nvSpPr>
        <p:spPr>
          <a:xfrm>
            <a:off x="429736" y="1524000"/>
            <a:ext cx="3134152" cy="400110"/>
          </a:xfrm>
          <a:prstGeom prst="rect">
            <a:avLst/>
          </a:prstGeom>
          <a:noFill/>
        </p:spPr>
        <p:txBody>
          <a:bodyPr wrap="square" rtlCol="0">
            <a:spAutoFit/>
          </a:bodyPr>
          <a:lstStyle/>
          <a:p>
            <a:r>
              <a:rPr lang="es-EC" sz="2000" b="1" dirty="0" smtClean="0">
                <a:latin typeface="+mj-lt"/>
                <a:cs typeface="Aharoni" pitchFamily="2" charset="-79"/>
              </a:rPr>
              <a:t>GENERAL:</a:t>
            </a:r>
            <a:endParaRPr lang="es-EC" sz="2000" b="1" dirty="0">
              <a:latin typeface="+mj-lt"/>
              <a:cs typeface="Aharoni" pitchFamily="2" charset="-79"/>
            </a:endParaRPr>
          </a:p>
        </p:txBody>
      </p:sp>
      <p:sp>
        <p:nvSpPr>
          <p:cNvPr id="9" name="8 CuadroTexto"/>
          <p:cNvSpPr txBox="1"/>
          <p:nvPr/>
        </p:nvSpPr>
        <p:spPr>
          <a:xfrm>
            <a:off x="429736" y="3244914"/>
            <a:ext cx="3134152" cy="400110"/>
          </a:xfrm>
          <a:prstGeom prst="rect">
            <a:avLst/>
          </a:prstGeom>
          <a:noFill/>
        </p:spPr>
        <p:txBody>
          <a:bodyPr wrap="square" rtlCol="0">
            <a:spAutoFit/>
          </a:bodyPr>
          <a:lstStyle/>
          <a:p>
            <a:r>
              <a:rPr lang="es-EC" sz="2000" b="1" dirty="0" smtClean="0">
                <a:latin typeface="+mj-lt"/>
                <a:cs typeface="Aharoni" pitchFamily="2" charset="-79"/>
              </a:rPr>
              <a:t>ESPECÍFICOS:</a:t>
            </a:r>
            <a:endParaRPr lang="es-EC" sz="2000" b="1" dirty="0">
              <a:latin typeface="+mj-lt"/>
              <a:cs typeface="Aharoni" pitchFamily="2" charset="-79"/>
            </a:endParaRPr>
          </a:p>
        </p:txBody>
      </p:sp>
      <p:pic>
        <p:nvPicPr>
          <p:cNvPr id="10" name="Picture 9" descr="LOGOTIPO_UFA.png"/>
          <p:cNvPicPr>
            <a:picLocks noChangeAspect="1"/>
          </p:cNvPicPr>
          <p:nvPr/>
        </p:nvPicPr>
        <p:blipFill>
          <a:blip r:embed="rId2" cstate="print"/>
          <a:stretch>
            <a:fillRect/>
          </a:stretch>
        </p:blipFill>
        <p:spPr>
          <a:xfrm>
            <a:off x="6629400" y="1"/>
            <a:ext cx="2514600" cy="743310"/>
          </a:xfrm>
          <a:prstGeom prst="rect">
            <a:avLst/>
          </a:prstGeom>
        </p:spPr>
      </p:pic>
    </p:spTree>
    <p:extLst>
      <p:ext uri="{BB962C8B-B14F-4D97-AF65-F5344CB8AC3E}">
        <p14:creationId xmlns:p14="http://schemas.microsoft.com/office/powerpoint/2010/main" xmlns="" val="391178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103120"/>
          </a:xfrm>
        </p:spPr>
        <p:txBody>
          <a:bodyPr>
            <a:normAutofit/>
          </a:bodyPr>
          <a:lstStyle/>
          <a:p>
            <a:pPr algn="just"/>
            <a:r>
              <a:rPr lang="es-ES" sz="2400" dirty="0" smtClean="0"/>
              <a:t>Los siguientes son los pasos principales que se pueden ejecutar de forma iterativa (tres veces) para producir una estrategia de TI verde</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228600" y="1428736"/>
            <a:ext cx="7848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PASOS PARA EL DESARROLLO DE LAS ESTRATEGIAS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6" name="Rectangle 5"/>
          <p:cNvSpPr/>
          <p:nvPr/>
        </p:nvSpPr>
        <p:spPr>
          <a:xfrm>
            <a:off x="533400" y="3810000"/>
            <a:ext cx="8001000" cy="830997"/>
          </a:xfrm>
          <a:prstGeom prst="rect">
            <a:avLst/>
          </a:prstGeom>
        </p:spPr>
        <p:txBody>
          <a:bodyPr wrap="square">
            <a:spAutoFit/>
          </a:bodyPr>
          <a:lstStyle/>
          <a:p>
            <a:pPr lvl="1" algn="just">
              <a:buFont typeface="Arial" pitchFamily="34" charset="0"/>
              <a:buChar char="•"/>
            </a:pPr>
            <a:r>
              <a:rPr lang="es-ES" sz="2400" dirty="0" smtClean="0"/>
              <a:t>Alineando las estrategias Green IT con los objetivos del negocio</a:t>
            </a:r>
            <a:endParaRPr lang="en-US" sz="2400" dirty="0"/>
          </a:p>
        </p:txBody>
      </p:sp>
      <p:sp>
        <p:nvSpPr>
          <p:cNvPr id="8" name="Rectangle 7"/>
          <p:cNvSpPr/>
          <p:nvPr/>
        </p:nvSpPr>
        <p:spPr>
          <a:xfrm>
            <a:off x="533400" y="4648200"/>
            <a:ext cx="6858000" cy="461665"/>
          </a:xfrm>
          <a:prstGeom prst="rect">
            <a:avLst/>
          </a:prstGeom>
        </p:spPr>
        <p:txBody>
          <a:bodyPr wrap="square">
            <a:spAutoFit/>
          </a:bodyPr>
          <a:lstStyle/>
          <a:p>
            <a:pPr lvl="1" algn="just">
              <a:buFont typeface="Arial" pitchFamily="34" charset="0"/>
              <a:buChar char="•"/>
            </a:pPr>
            <a:r>
              <a:rPr lang="es-ES" sz="2400" dirty="0" smtClean="0"/>
              <a:t>Descripciones de la estrategia</a:t>
            </a:r>
            <a:endParaRPr lang="en-US" sz="2400" dirty="0" smtClean="0"/>
          </a:p>
        </p:txBody>
      </p:sp>
      <p:sp>
        <p:nvSpPr>
          <p:cNvPr id="9" name="Rectangle 8"/>
          <p:cNvSpPr/>
          <p:nvPr/>
        </p:nvSpPr>
        <p:spPr>
          <a:xfrm>
            <a:off x="533400" y="5105400"/>
            <a:ext cx="6324600" cy="461665"/>
          </a:xfrm>
          <a:prstGeom prst="rect">
            <a:avLst/>
          </a:prstGeom>
        </p:spPr>
        <p:txBody>
          <a:bodyPr wrap="square">
            <a:spAutoFit/>
          </a:bodyPr>
          <a:lstStyle/>
          <a:p>
            <a:pPr lvl="1" algn="just">
              <a:buFont typeface="Arial" pitchFamily="34" charset="0"/>
              <a:buChar char="•"/>
            </a:pPr>
            <a:r>
              <a:rPr lang="es-ES" sz="2400" dirty="0" smtClean="0"/>
              <a:t>Plan de Transformación y línea de tiempo</a:t>
            </a:r>
            <a:endParaRPr lang="en-US" sz="2400" dirty="0" smtClean="0"/>
          </a:p>
        </p:txBody>
      </p:sp>
      <p:sp>
        <p:nvSpPr>
          <p:cNvPr id="10" name="Rectangle 9"/>
          <p:cNvSpPr/>
          <p:nvPr/>
        </p:nvSpPr>
        <p:spPr>
          <a:xfrm>
            <a:off x="533400" y="5638800"/>
            <a:ext cx="4800600" cy="461665"/>
          </a:xfrm>
          <a:prstGeom prst="rect">
            <a:avLst/>
          </a:prstGeom>
        </p:spPr>
        <p:txBody>
          <a:bodyPr wrap="square">
            <a:spAutoFit/>
          </a:bodyPr>
          <a:lstStyle/>
          <a:p>
            <a:pPr lvl="1" algn="just">
              <a:buFont typeface="Arial" pitchFamily="34" charset="0"/>
              <a:buChar char="•"/>
            </a:pPr>
            <a:r>
              <a:rPr lang="es-ES" sz="2400" dirty="0" smtClean="0"/>
              <a:t>Iteración y riesgos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6" grpId="0" build="allAtOnce"/>
      <p:bldP spid="8" grpId="0" build="allAtOnce"/>
      <p:bldP spid="9" grpId="0" build="allAtOnce"/>
      <p:bldP spid="10" grpId="0" build="allAtOnce"/>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Alineando las estrategias Green IT con los objetivos del negocio</a:t>
            </a:r>
            <a:endParaRPr lang="es-ES" sz="2400" b="1" dirty="0" smtClean="0"/>
          </a:p>
          <a:p>
            <a:pPr algn="just"/>
            <a:r>
              <a:rPr lang="es-ES" sz="2400" dirty="0" smtClean="0"/>
              <a:t>Los objetivos empresariales verdes son los objetivos básicos para una transformación verde de negocios emprendedora. Estos objetivos necesitan estar alineados con los objetivos de carbono de la organización y el negocio. Los factores clave que afectan a la organización proporcionarán una comprensión del objetivo de negocio para convertirse en verde</a:t>
            </a:r>
            <a:r>
              <a:rPr lang="es-ES" sz="2400" dirty="0" smtClean="0"/>
              <a: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848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PASOS PARA EL DESARROLLO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Descripciones de la estrategia</a:t>
            </a:r>
            <a:endParaRPr lang="es-ES" sz="2400" b="1" dirty="0" smtClean="0"/>
          </a:p>
          <a:p>
            <a:pPr algn="just"/>
            <a:r>
              <a:rPr lang="es-ES" sz="2400" dirty="0" smtClean="0"/>
              <a:t>Detalla el enfoque de la organización que llegará a convertirse en verde. Las dimensiones de la transformación verde (económica, técnica, procesos y gente) proporcionará entradas dentro de la descripción de estrategia</a:t>
            </a:r>
            <a:r>
              <a:rPr lang="es-ES" sz="2400" dirty="0" smtClean="0"/>
              <a:t>.</a:t>
            </a:r>
          </a:p>
          <a:p>
            <a:pPr algn="just"/>
            <a:r>
              <a:rPr lang="es-ES" sz="2400" dirty="0" smtClean="0"/>
              <a:t>Las organizaciones pueden fácilmente tomar de 1 a 3 meses (o más, dependiendo del tamaño de la organización) para desarrollar sus descripciones de estrategia Green IT</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848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PASOS PARA EL DESARROLLO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s-ES" sz="2400" b="1" dirty="0" smtClean="0"/>
              <a:t>Plan de Transformación y línea de tiempo</a:t>
            </a:r>
            <a:endParaRPr lang="es-ES" sz="2400" b="1" dirty="0" smtClean="0"/>
          </a:p>
          <a:p>
            <a:pPr algn="just"/>
            <a:r>
              <a:rPr lang="es-ES" sz="2400" dirty="0" smtClean="0"/>
              <a:t>El desarrollo de un plan de transformación verde es el paso final e importante en el desarrollo de una estrategia Green IT. Un plan de transformación es un plan de proyecto que contiene tareas, roles y entregables, junto con una línea de tiempo para la entrega. </a:t>
            </a:r>
            <a:r>
              <a:rPr lang="es-ES" sz="2400" dirty="0" smtClean="0"/>
              <a:t>Este </a:t>
            </a:r>
            <a:r>
              <a:rPr lang="es-ES" sz="2400" dirty="0" smtClean="0"/>
              <a:t>plan de proyecto de transformación proporciona la hoja de ruta para la transformación. Este plan se divide generalmente en dos partes, una hoja de ruta de alto nivel que identifica las principales áreas de trabajo, entregables y líneas de tiempo, que pueden ser seguidos por un plan detallado, plan de proyecto de tarea por tarea, que hace uso de todo proyecto conocido y técnicas de gestión de programas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848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PASOS PARA EL DESARROLLO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s-ES" sz="2400" b="1" dirty="0" smtClean="0"/>
              <a:t>Iteración y riesgos</a:t>
            </a:r>
            <a:endParaRPr lang="es-ES" sz="2400" b="1" dirty="0" smtClean="0"/>
          </a:p>
          <a:p>
            <a:pPr algn="just"/>
            <a:r>
              <a:rPr lang="es-ES" sz="2400" dirty="0" smtClean="0"/>
              <a:t>El desarrollo de una estrategia de Green IT no debe ser un proceso unidireccional. En su lugar, debe ser desarrollado como un proceso iterativo que va a través de todos los conductores, las dimensiones, los riesgos y las métricas más de una vez. Se puede necesitar tres iteraciones para llegar a un plan Green IT final, comprensivo y accionable. Estas iteraciones a veces van en un período de 3 a 6 </a:t>
            </a:r>
            <a:r>
              <a:rPr lang="es-ES" sz="2400" dirty="0" smtClean="0"/>
              <a:t>meses.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8486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PASOS PARA EL DESARROLLO DE LAS ESTRATEGIAS GREEN IT</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103120"/>
          </a:xfrm>
        </p:spPr>
        <p:txBody>
          <a:bodyPr>
            <a:noAutofit/>
          </a:bodyPr>
          <a:lstStyle/>
          <a:p>
            <a:pPr algn="just"/>
            <a:r>
              <a:rPr lang="es-ES" sz="2400" dirty="0" smtClean="0"/>
              <a:t>Mientras que la serie de normas ISO 14000 pueden proporcionar un punto de partida excelente para los indicadores clave de rendimiento (KPI) para la Green IT, CEMS se puede utilizar para automatizar, medir e informar sobre las emisiones de carbono y la huella de </a:t>
            </a:r>
            <a:r>
              <a:rPr lang="es-ES" sz="2400" dirty="0" smtClean="0"/>
              <a:t>carbono.</a:t>
            </a:r>
          </a:p>
          <a:p>
            <a:pPr algn="just"/>
            <a:r>
              <a:rPr lang="es-ES" sz="2400" dirty="0" smtClean="0"/>
              <a:t>KPI nos permiten discriminar entre los diseños o realizaciones </a:t>
            </a:r>
            <a:r>
              <a:rPr lang="es-ES" sz="2400" dirty="0" smtClean="0"/>
              <a:t>alternativas.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MÉTRICAS Y MEDICIONES EN LAS ESTRATEGIAS VERDES</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s-ES" sz="2400" dirty="0" smtClean="0"/>
              <a:t>Green </a:t>
            </a:r>
            <a:r>
              <a:rPr lang="es-ES" sz="2400" dirty="0" err="1" smtClean="0"/>
              <a:t>KPIs</a:t>
            </a:r>
            <a:r>
              <a:rPr lang="es-ES" sz="2400" dirty="0" smtClean="0"/>
              <a:t> en cuatro grupos.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762000" y="2971800"/>
          <a:ext cx="7543800" cy="3075178"/>
        </p:xfrm>
        <a:graphic>
          <a:graphicData uri="http://schemas.openxmlformats.org/drawingml/2006/table">
            <a:tbl>
              <a:tblPr firstRow="1" bandRow="1">
                <a:tableStyleId>{5C22544A-7EE6-4342-B048-85BDC9FD1C3A}</a:tableStyleId>
              </a:tblPr>
              <a:tblGrid>
                <a:gridCol w="3771900"/>
                <a:gridCol w="3771900"/>
              </a:tblGrid>
              <a:tr h="370840">
                <a:tc>
                  <a:txBody>
                    <a:bodyPr/>
                    <a:lstStyle/>
                    <a:p>
                      <a:pPr algn="ctr">
                        <a:lnSpc>
                          <a:spcPct val="115000"/>
                        </a:lnSpc>
                        <a:spcAft>
                          <a:spcPts val="1000"/>
                        </a:spcAft>
                      </a:pPr>
                      <a:r>
                        <a:rPr lang="es-ES" sz="1600" dirty="0">
                          <a:latin typeface="Times New Roman"/>
                          <a:ea typeface="Calibri"/>
                          <a:cs typeface="Times New Roman"/>
                        </a:rPr>
                        <a:t>Ejemplo Metas / KPI</a:t>
                      </a:r>
                      <a:endParaRPr lang="en-US" sz="1600" dirty="0">
                        <a:latin typeface="Times New Roman"/>
                        <a:ea typeface="Calibri"/>
                        <a:cs typeface="Times New Roman"/>
                      </a:endParaRPr>
                    </a:p>
                    <a:p>
                      <a:pPr algn="ctr">
                        <a:lnSpc>
                          <a:spcPct val="115000"/>
                        </a:lnSpc>
                        <a:spcAft>
                          <a:spcPts val="1000"/>
                        </a:spcAft>
                      </a:pPr>
                      <a:r>
                        <a:rPr lang="es-ES" sz="1600" dirty="0">
                          <a:latin typeface="Times New Roman"/>
                          <a:ea typeface="Calibri"/>
                          <a:cs typeface="Times New Roman"/>
                        </a:rPr>
                        <a:t>(Líneas de tiempo, longitudes y profundidades)</a:t>
                      </a:r>
                      <a:endParaRPr lang="en-US" sz="1600" dirty="0">
                        <a:latin typeface="Times New Roman"/>
                        <a:ea typeface="Calibri"/>
                        <a:cs typeface="Times New Roman"/>
                      </a:endParaRPr>
                    </a:p>
                  </a:txBody>
                  <a:tcPr marL="114300" marR="114300" marT="0" marB="0"/>
                </a:tc>
                <a:tc>
                  <a:txBody>
                    <a:bodyPr/>
                    <a:lstStyle/>
                    <a:p>
                      <a:pPr algn="ctr">
                        <a:lnSpc>
                          <a:spcPct val="115000"/>
                        </a:lnSpc>
                        <a:spcAft>
                          <a:spcPts val="1000"/>
                        </a:spcAft>
                      </a:pPr>
                      <a:r>
                        <a:rPr lang="es-ES" sz="1600" dirty="0">
                          <a:latin typeface="Times New Roman"/>
                          <a:ea typeface="Calibri"/>
                          <a:cs typeface="Times New Roman"/>
                        </a:rPr>
                        <a:t>Ejemplo Metas / KPI</a:t>
                      </a:r>
                      <a:endParaRPr lang="en-US" sz="1600" dirty="0">
                        <a:latin typeface="Times New Roman"/>
                        <a:ea typeface="Calibri"/>
                        <a:cs typeface="Times New Roman"/>
                      </a:endParaRPr>
                    </a:p>
                    <a:p>
                      <a:pPr algn="ctr">
                        <a:lnSpc>
                          <a:spcPct val="115000"/>
                        </a:lnSpc>
                        <a:spcAft>
                          <a:spcPts val="1000"/>
                        </a:spcAft>
                      </a:pPr>
                      <a:r>
                        <a:rPr lang="es-ES" sz="1600" dirty="0">
                          <a:latin typeface="Times New Roman"/>
                          <a:ea typeface="Calibri"/>
                          <a:cs typeface="Times New Roman"/>
                        </a:rPr>
                        <a:t>(Líneas de tiempo, longitudes y profundidades)</a:t>
                      </a:r>
                      <a:endParaRPr lang="en-US" sz="1600" dirty="0">
                        <a:latin typeface="Times New Roman"/>
                        <a:ea typeface="Calibri"/>
                        <a:cs typeface="Times New Roman"/>
                      </a:endParaRPr>
                    </a:p>
                  </a:txBody>
                  <a:tcPr marL="114300" marR="114300" marT="0" marB="0"/>
                </a:tc>
              </a:tr>
              <a:tr h="370840">
                <a:tc>
                  <a:txBody>
                    <a:bodyPr/>
                    <a:lstStyle/>
                    <a:p>
                      <a:pPr algn="ctr"/>
                      <a:r>
                        <a:rPr kumimoji="0" lang="es-ES" sz="1600" kern="1200" dirty="0" smtClean="0">
                          <a:solidFill>
                            <a:schemeClr val="dk1"/>
                          </a:solidFill>
                          <a:latin typeface="+mn-lt"/>
                          <a:ea typeface="+mn-ea"/>
                          <a:cs typeface="+mn-cs"/>
                        </a:rPr>
                        <a:t>Económica</a:t>
                      </a:r>
                      <a:endParaRPr lang="en-US" sz="1600" dirty="0"/>
                    </a:p>
                  </a:txBody>
                  <a:tcPr/>
                </a:tc>
                <a:tc>
                  <a:txBody>
                    <a:bodyPr/>
                    <a:lstStyle/>
                    <a:p>
                      <a:pPr algn="just">
                        <a:lnSpc>
                          <a:spcPct val="115000"/>
                        </a:lnSpc>
                        <a:spcBef>
                          <a:spcPts val="1200"/>
                        </a:spcBef>
                        <a:spcAft>
                          <a:spcPts val="1200"/>
                        </a:spcAft>
                      </a:pPr>
                      <a:r>
                        <a:rPr lang="es-ES" sz="1600" dirty="0">
                          <a:latin typeface="Times New Roman"/>
                          <a:ea typeface="Calibri"/>
                          <a:cs typeface="Times New Roman"/>
                        </a:rPr>
                        <a:t>Reducción del consumo de energía en un 10% de su nivel actual al año durante 3 años.</a:t>
                      </a:r>
                      <a:endParaRPr lang="en-US" sz="1600" dirty="0">
                        <a:latin typeface="Times New Roman"/>
                        <a:ea typeface="Calibri"/>
                        <a:cs typeface="Times New Roman"/>
                      </a:endParaRPr>
                    </a:p>
                  </a:txBody>
                  <a:tcPr marL="114300" marR="114300" marT="0" marB="0"/>
                </a:tc>
              </a:tr>
              <a:tr h="370840">
                <a:tc>
                  <a:txBody>
                    <a:bodyPr/>
                    <a:lstStyle/>
                    <a:p>
                      <a:pPr algn="ctr"/>
                      <a:r>
                        <a:rPr kumimoji="0" lang="es-ES" sz="1600" kern="1200" dirty="0" smtClean="0">
                          <a:solidFill>
                            <a:schemeClr val="dk1"/>
                          </a:solidFill>
                          <a:latin typeface="+mn-lt"/>
                          <a:ea typeface="+mn-ea"/>
                          <a:cs typeface="+mn-cs"/>
                        </a:rPr>
                        <a:t>Técnica</a:t>
                      </a:r>
                      <a:endParaRPr lang="en-US" sz="1600" dirty="0"/>
                    </a:p>
                  </a:txBody>
                  <a:tcPr/>
                </a:tc>
                <a:tc>
                  <a:txBody>
                    <a:bodyPr/>
                    <a:lstStyle/>
                    <a:p>
                      <a:pPr algn="just"/>
                      <a:r>
                        <a:rPr kumimoji="0" lang="es-ES" sz="1600" kern="1200" dirty="0" smtClean="0">
                          <a:solidFill>
                            <a:schemeClr val="dk1"/>
                          </a:solidFill>
                          <a:latin typeface="+mn-lt"/>
                          <a:ea typeface="+mn-ea"/>
                          <a:cs typeface="+mn-cs"/>
                        </a:rPr>
                        <a:t>Utilizar servidores de datos </a:t>
                      </a:r>
                      <a:r>
                        <a:rPr kumimoji="0" lang="es-ES" sz="1600" kern="1200" dirty="0" err="1" smtClean="0">
                          <a:solidFill>
                            <a:schemeClr val="dk1"/>
                          </a:solidFill>
                          <a:latin typeface="+mn-lt"/>
                          <a:ea typeface="+mn-ea"/>
                          <a:cs typeface="+mn-cs"/>
                        </a:rPr>
                        <a:t>virtualizados</a:t>
                      </a:r>
                      <a:r>
                        <a:rPr kumimoji="0" lang="es-ES" sz="1600" kern="1200" dirty="0" smtClean="0">
                          <a:solidFill>
                            <a:schemeClr val="dk1"/>
                          </a:solidFill>
                          <a:latin typeface="+mn-lt"/>
                          <a:ea typeface="+mn-ea"/>
                          <a:cs typeface="+mn-cs"/>
                        </a:rPr>
                        <a:t> para toda su almacén de datos; utilizar contadores inteligentes para grabar, publicar de nuevo, y controlar las emisiones.</a:t>
                      </a:r>
                      <a:endParaRPr lang="en-US" sz="1600" dirty="0"/>
                    </a:p>
                  </a:txBody>
                  <a:tcPr/>
                </a:tc>
              </a:tr>
            </a:tbl>
          </a:graphicData>
        </a:graphic>
      </p:graphicFrame>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MÉTRICAS Y MEDICIONES EN LAS ESTRATEGIAS VERDES</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s-ES" sz="2400" dirty="0" smtClean="0"/>
              <a:t>Green </a:t>
            </a:r>
            <a:r>
              <a:rPr lang="es-ES" sz="2400" dirty="0" err="1" smtClean="0"/>
              <a:t>KPIs</a:t>
            </a:r>
            <a:r>
              <a:rPr lang="es-ES" sz="2400" dirty="0" smtClean="0"/>
              <a:t> en cuatro grupos.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graphicFrame>
        <p:nvGraphicFramePr>
          <p:cNvPr id="6" name="Table 5"/>
          <p:cNvGraphicFramePr>
            <a:graphicFrameLocks noGrp="1"/>
          </p:cNvGraphicFramePr>
          <p:nvPr/>
        </p:nvGraphicFramePr>
        <p:xfrm>
          <a:off x="762000" y="2971800"/>
          <a:ext cx="7543800" cy="2481961"/>
        </p:xfrm>
        <a:graphic>
          <a:graphicData uri="http://schemas.openxmlformats.org/drawingml/2006/table">
            <a:tbl>
              <a:tblPr firstRow="1" bandRow="1">
                <a:tableStyleId>{5C22544A-7EE6-4342-B048-85BDC9FD1C3A}</a:tableStyleId>
              </a:tblPr>
              <a:tblGrid>
                <a:gridCol w="3771900"/>
                <a:gridCol w="3771900"/>
              </a:tblGrid>
              <a:tr h="370840">
                <a:tc>
                  <a:txBody>
                    <a:bodyPr/>
                    <a:lstStyle/>
                    <a:p>
                      <a:pPr algn="ctr">
                        <a:lnSpc>
                          <a:spcPct val="115000"/>
                        </a:lnSpc>
                        <a:spcAft>
                          <a:spcPts val="1000"/>
                        </a:spcAft>
                      </a:pPr>
                      <a:r>
                        <a:rPr lang="es-ES" sz="1600" dirty="0">
                          <a:latin typeface="Times New Roman"/>
                          <a:ea typeface="Calibri"/>
                          <a:cs typeface="Times New Roman"/>
                        </a:rPr>
                        <a:t>Ejemplo Metas / KPI</a:t>
                      </a:r>
                      <a:endParaRPr lang="en-US" sz="1600" dirty="0">
                        <a:latin typeface="Times New Roman"/>
                        <a:ea typeface="Calibri"/>
                        <a:cs typeface="Times New Roman"/>
                      </a:endParaRPr>
                    </a:p>
                    <a:p>
                      <a:pPr algn="ctr">
                        <a:lnSpc>
                          <a:spcPct val="115000"/>
                        </a:lnSpc>
                        <a:spcAft>
                          <a:spcPts val="1000"/>
                        </a:spcAft>
                      </a:pPr>
                      <a:r>
                        <a:rPr lang="es-ES" sz="1600" dirty="0">
                          <a:latin typeface="Times New Roman"/>
                          <a:ea typeface="Calibri"/>
                          <a:cs typeface="Times New Roman"/>
                        </a:rPr>
                        <a:t>(Líneas de tiempo, longitudes y profundidades)</a:t>
                      </a:r>
                      <a:endParaRPr lang="en-US" sz="1600" dirty="0">
                        <a:latin typeface="Times New Roman"/>
                        <a:ea typeface="Calibri"/>
                        <a:cs typeface="Times New Roman"/>
                      </a:endParaRPr>
                    </a:p>
                  </a:txBody>
                  <a:tcPr marL="114300" marR="114300" marT="0" marB="0"/>
                </a:tc>
                <a:tc>
                  <a:txBody>
                    <a:bodyPr/>
                    <a:lstStyle/>
                    <a:p>
                      <a:pPr algn="ctr">
                        <a:lnSpc>
                          <a:spcPct val="115000"/>
                        </a:lnSpc>
                        <a:spcAft>
                          <a:spcPts val="1000"/>
                        </a:spcAft>
                      </a:pPr>
                      <a:r>
                        <a:rPr lang="es-ES" sz="1600" dirty="0">
                          <a:latin typeface="Times New Roman"/>
                          <a:ea typeface="Calibri"/>
                          <a:cs typeface="Times New Roman"/>
                        </a:rPr>
                        <a:t>Ejemplo Metas / KPI</a:t>
                      </a:r>
                      <a:endParaRPr lang="en-US" sz="1600" dirty="0">
                        <a:latin typeface="Times New Roman"/>
                        <a:ea typeface="Calibri"/>
                        <a:cs typeface="Times New Roman"/>
                      </a:endParaRPr>
                    </a:p>
                    <a:p>
                      <a:pPr algn="ctr">
                        <a:lnSpc>
                          <a:spcPct val="115000"/>
                        </a:lnSpc>
                        <a:spcAft>
                          <a:spcPts val="1000"/>
                        </a:spcAft>
                      </a:pPr>
                      <a:r>
                        <a:rPr lang="es-ES" sz="1600" dirty="0">
                          <a:latin typeface="Times New Roman"/>
                          <a:ea typeface="Calibri"/>
                          <a:cs typeface="Times New Roman"/>
                        </a:rPr>
                        <a:t>(Líneas de tiempo, longitudes y profundidades)</a:t>
                      </a:r>
                      <a:endParaRPr lang="en-US" sz="1600" dirty="0">
                        <a:latin typeface="Times New Roman"/>
                        <a:ea typeface="Calibri"/>
                        <a:cs typeface="Times New Roman"/>
                      </a:endParaRPr>
                    </a:p>
                  </a:txBody>
                  <a:tcPr marL="114300" marR="114300" marT="0" marB="0"/>
                </a:tc>
              </a:tr>
              <a:tr h="370840">
                <a:tc>
                  <a:txBody>
                    <a:bodyPr/>
                    <a:lstStyle/>
                    <a:p>
                      <a:pPr algn="ctr"/>
                      <a:r>
                        <a:rPr kumimoji="0" lang="es-ES" sz="1600" kern="1200" dirty="0" smtClean="0">
                          <a:solidFill>
                            <a:schemeClr val="dk1"/>
                          </a:solidFill>
                          <a:latin typeface="+mn-lt"/>
                          <a:ea typeface="+mn-ea"/>
                          <a:cs typeface="+mn-cs"/>
                        </a:rPr>
                        <a:t>Procesos</a:t>
                      </a:r>
                      <a:endParaRPr lang="en-US" sz="1600" dirty="0"/>
                    </a:p>
                  </a:txBody>
                  <a:tcPr/>
                </a:tc>
                <a:tc>
                  <a:txBody>
                    <a:bodyPr/>
                    <a:lstStyle/>
                    <a:p>
                      <a:r>
                        <a:rPr kumimoji="0" lang="es-ES" sz="1600" kern="1200" dirty="0" smtClean="0">
                          <a:solidFill>
                            <a:schemeClr val="dk1"/>
                          </a:solidFill>
                          <a:latin typeface="+mn-lt"/>
                          <a:ea typeface="+mn-ea"/>
                          <a:cs typeface="+mn-cs"/>
                        </a:rPr>
                        <a:t>Optimizar SCM para reducir las emisiones en los procesos individuales de reingeniería.</a:t>
                      </a:r>
                      <a:r>
                        <a:rPr lang="en-US" sz="1600" dirty="0" smtClean="0"/>
                        <a:t> </a:t>
                      </a:r>
                      <a:r>
                        <a:rPr kumimoji="0" lang="es-ES" sz="1600" kern="1200" dirty="0" err="1" smtClean="0">
                          <a:solidFill>
                            <a:schemeClr val="dk1"/>
                          </a:solidFill>
                          <a:latin typeface="+mn-lt"/>
                          <a:ea typeface="+mn-ea"/>
                          <a:cs typeface="+mn-cs"/>
                        </a:rPr>
                        <a:t>Supply</a:t>
                      </a:r>
                      <a:r>
                        <a:rPr kumimoji="0" lang="es-ES" sz="1600" kern="1200" dirty="0" smtClean="0">
                          <a:solidFill>
                            <a:schemeClr val="dk1"/>
                          </a:solidFill>
                          <a:latin typeface="+mn-lt"/>
                          <a:ea typeface="+mn-ea"/>
                          <a:cs typeface="+mn-cs"/>
                        </a:rPr>
                        <a:t> </a:t>
                      </a:r>
                      <a:r>
                        <a:rPr kumimoji="0" lang="es-ES" sz="1600" kern="1200" dirty="0" err="1" smtClean="0">
                          <a:solidFill>
                            <a:schemeClr val="dk1"/>
                          </a:solidFill>
                          <a:latin typeface="+mn-lt"/>
                          <a:ea typeface="+mn-ea"/>
                          <a:cs typeface="+mn-cs"/>
                        </a:rPr>
                        <a:t>Chain</a:t>
                      </a:r>
                      <a:r>
                        <a:rPr kumimoji="0" lang="es-ES" sz="1600" kern="1200" dirty="0" smtClean="0">
                          <a:solidFill>
                            <a:schemeClr val="dk1"/>
                          </a:solidFill>
                          <a:latin typeface="+mn-lt"/>
                          <a:ea typeface="+mn-ea"/>
                          <a:cs typeface="+mn-cs"/>
                        </a:rPr>
                        <a:t> Management  SCM</a:t>
                      </a:r>
                      <a:endParaRPr kumimoji="0" lang="en-US" sz="1600" kern="1200" dirty="0">
                        <a:solidFill>
                          <a:schemeClr val="dk1"/>
                        </a:solidFill>
                        <a:latin typeface="+mn-lt"/>
                        <a:ea typeface="+mn-ea"/>
                        <a:cs typeface="+mn-cs"/>
                      </a:endParaRPr>
                    </a:p>
                  </a:txBody>
                  <a:tcPr marL="114300" marR="114300" marT="0" marB="0"/>
                </a:tc>
              </a:tr>
              <a:tr h="370840">
                <a:tc>
                  <a:txBody>
                    <a:bodyPr/>
                    <a:lstStyle/>
                    <a:p>
                      <a:pPr algn="ctr"/>
                      <a:r>
                        <a:rPr kumimoji="0" lang="es-ES" sz="1600" kern="1200" dirty="0" smtClean="0">
                          <a:solidFill>
                            <a:schemeClr val="dk1"/>
                          </a:solidFill>
                          <a:latin typeface="+mn-lt"/>
                          <a:ea typeface="+mn-ea"/>
                          <a:cs typeface="+mn-cs"/>
                        </a:rPr>
                        <a:t>Gente</a:t>
                      </a:r>
                      <a:endParaRPr lang="en-US" sz="1600" dirty="0"/>
                    </a:p>
                  </a:txBody>
                  <a:tcPr/>
                </a:tc>
                <a:tc>
                  <a:txBody>
                    <a:bodyPr/>
                    <a:lstStyle/>
                    <a:p>
                      <a:pPr algn="just">
                        <a:lnSpc>
                          <a:spcPct val="115000"/>
                        </a:lnSpc>
                        <a:spcBef>
                          <a:spcPts val="1200"/>
                        </a:spcBef>
                        <a:spcAft>
                          <a:spcPts val="1200"/>
                        </a:spcAft>
                      </a:pPr>
                      <a:r>
                        <a:rPr lang="es-ES" sz="1600" dirty="0">
                          <a:latin typeface="Times New Roman"/>
                          <a:ea typeface="Calibri"/>
                          <a:cs typeface="Times New Roman"/>
                        </a:rPr>
                        <a:t>Capacitar a las personas para Green IT en todos los niveles.</a:t>
                      </a:r>
                      <a:endParaRPr lang="en-US" sz="1600" dirty="0">
                        <a:latin typeface="Times New Roman"/>
                        <a:ea typeface="Calibri"/>
                        <a:cs typeface="Times New Roman"/>
                      </a:endParaRPr>
                    </a:p>
                  </a:txBody>
                  <a:tcPr marL="114300" marR="114300" marT="0" marB="0"/>
                </a:tc>
              </a:tr>
            </a:tbl>
          </a:graphicData>
        </a:graphic>
      </p:graphicFrame>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MÉTRICAS Y MEDICIONES EN LAS ESTRATEGIAS VERDES</a:t>
            </a:r>
            <a:endParaRPr lang="es-EC"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El modelo de madurez Green IT se enfoca en las funciones de TI de organizaciones independiente del dominio de la </a:t>
            </a:r>
            <a:r>
              <a:rPr lang="es-ES" sz="2400" dirty="0" smtClean="0"/>
              <a:t>industria.</a:t>
            </a:r>
          </a:p>
          <a:p>
            <a:pPr algn="just"/>
            <a:r>
              <a:rPr lang="es-ES" sz="2400" dirty="0" smtClean="0"/>
              <a:t>Aún así el modelo no intenta alcanzar la madurez de iniciativas sustentables corporativas, las funciones individuales en una organización puede utilizar pilares específicos de este modelo para alcanzar lo verde o ecológico de los servicios provistos por la función IT para </a:t>
            </a:r>
            <a:r>
              <a:rPr lang="es-ES" sz="2400" dirty="0" smtClean="0"/>
              <a:t>ellos.</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El modelo de madurez Green IT mide varios aspectos de una organización, el comportamiento y los logros. Para tener un reporte comprensivo el modelo analiza cuidadosamente varias funciones dentro de la organización y cada unidad de una función es independientemente inspeccionada y </a:t>
            </a:r>
            <a:r>
              <a:rPr lang="es-ES" sz="2400" dirty="0" smtClean="0"/>
              <a:t>juzgada.</a:t>
            </a:r>
          </a:p>
          <a:p>
            <a:pPr algn="just"/>
            <a:r>
              <a:rPr lang="es-ES" sz="2400" dirty="0" smtClean="0"/>
              <a:t>Las unidades que están típicamente integradas en el modelo de madurez </a:t>
            </a:r>
            <a:r>
              <a:rPr lang="es-ES" sz="2400" dirty="0" smtClean="0"/>
              <a:t>son:</a:t>
            </a:r>
          </a:p>
          <a:p>
            <a:pPr lvl="1" algn="just"/>
            <a:r>
              <a:rPr lang="es-ES" sz="2200" dirty="0" smtClean="0"/>
              <a:t>Ciclo de vida del equipo de </a:t>
            </a:r>
            <a:r>
              <a:rPr lang="es-ES" sz="2200" dirty="0" smtClean="0"/>
              <a:t>TIC</a:t>
            </a:r>
          </a:p>
          <a:p>
            <a:pPr lvl="1" algn="just"/>
            <a:r>
              <a:rPr lang="es-ES" sz="2000" dirty="0" smtClean="0"/>
              <a:t>TIC como un habilitador de bajo carbón</a:t>
            </a:r>
            <a:endParaRPr lang="en-US" sz="2000" dirty="0" smtClean="0"/>
          </a:p>
          <a:p>
            <a:pPr lvl="1" algn="just">
              <a:buNone/>
            </a:pPr>
            <a:endParaRPr lang="en-US" sz="2200" dirty="0" smtClean="0"/>
          </a:p>
          <a:p>
            <a:pPr algn="just"/>
            <a:endParaRPr lang="es-ES" sz="2400" dirty="0" smtClean="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La Gestión de procesos verde madura como la gobernanza empresarial adecuada, que se alinea con el gobierno de rendimiento, gestión del proyecto, el cambio de gobierno, el gobierno de TI y el control que se aplica a la misma</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343400" cy="3779520"/>
          </a:xfrm>
        </p:spPr>
        <p:txBody>
          <a:bodyPr>
            <a:noAutofit/>
          </a:bodyPr>
          <a:lstStyle/>
          <a:p>
            <a:pPr algn="just"/>
            <a:r>
              <a:rPr lang="es-ES" sz="2400" dirty="0" smtClean="0"/>
              <a:t>Este pilar se refiere a la adquisición de equipos de TIC, y la eliminación o reciclaje al final de su ciclo de vida de una manera ambientalmente </a:t>
            </a:r>
            <a:r>
              <a:rPr lang="es-ES" sz="2400" dirty="0" smtClean="0"/>
              <a:t>responsable.</a:t>
            </a:r>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CICLO DE VIDA DEL EQUIPO DE TIC</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6" name="Picture 5" descr="CiclodeVida.png"/>
          <p:cNvPicPr/>
          <p:nvPr/>
        </p:nvPicPr>
        <p:blipFill>
          <a:blip r:embed="rId3" cstate="print"/>
          <a:stretch>
            <a:fillRect/>
          </a:stretch>
        </p:blipFill>
        <p:spPr>
          <a:xfrm>
            <a:off x="6096000" y="1952266"/>
            <a:ext cx="1600200" cy="3457934"/>
          </a:xfrm>
          <a:prstGeom prst="rect">
            <a:avLst/>
          </a:prstGeom>
        </p:spPr>
      </p:pic>
      <p:sp>
        <p:nvSpPr>
          <p:cNvPr id="8"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343400" cy="3779520"/>
          </a:xfrm>
        </p:spPr>
        <p:txBody>
          <a:bodyPr>
            <a:noAutofit/>
          </a:bodyPr>
          <a:lstStyle/>
          <a:p>
            <a:pPr algn="just"/>
            <a:r>
              <a:rPr lang="en-US" sz="2400" dirty="0" smtClean="0"/>
              <a:t>ADQUISICIÓN.- </a:t>
            </a:r>
            <a:r>
              <a:rPr lang="es-ES" sz="2400" dirty="0" smtClean="0"/>
              <a:t>Hay dos aspectos de la adquisición </a:t>
            </a:r>
            <a:r>
              <a:rPr lang="es-ES" sz="2400" dirty="0" smtClean="0"/>
              <a:t>verde:</a:t>
            </a:r>
          </a:p>
          <a:p>
            <a:pPr lvl="1" algn="just"/>
            <a:r>
              <a:rPr lang="es-ES" sz="2200" dirty="0" smtClean="0"/>
              <a:t>L</a:t>
            </a:r>
            <a:r>
              <a:rPr lang="es-ES" sz="2200" dirty="0" smtClean="0"/>
              <a:t>a </a:t>
            </a:r>
            <a:r>
              <a:rPr lang="es-ES" sz="2200" dirty="0" smtClean="0"/>
              <a:t>naturaleza del propio </a:t>
            </a:r>
            <a:r>
              <a:rPr lang="es-ES" sz="2200" dirty="0" smtClean="0"/>
              <a:t>equipo</a:t>
            </a:r>
          </a:p>
          <a:p>
            <a:pPr lvl="1" algn="just"/>
            <a:r>
              <a:rPr lang="es-ES" sz="2200" dirty="0" smtClean="0"/>
              <a:t>La naturaleza de los proveedores de dichos equipos</a:t>
            </a:r>
          </a:p>
          <a:p>
            <a:pPr algn="just"/>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CICLO DE VIDA DEL EQUIPO DE TIC</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8" name="Picture 7" descr="CiclodeVida.png"/>
          <p:cNvPicPr/>
          <p:nvPr/>
        </p:nvPicPr>
        <p:blipFill>
          <a:blip r:embed="rId3" cstate="print"/>
          <a:stretch>
            <a:fillRect/>
          </a:stretch>
        </p:blipFill>
        <p:spPr>
          <a:xfrm>
            <a:off x="6096000" y="1952266"/>
            <a:ext cx="1600200" cy="3457934"/>
          </a:xfrm>
          <a:prstGeom prst="rect">
            <a:avLst/>
          </a:prstGeom>
        </p:spPr>
      </p:pic>
      <p:sp>
        <p:nvSpPr>
          <p:cNvPr id="9" name="Left Arrow 8"/>
          <p:cNvSpPr/>
          <p:nvPr/>
        </p:nvSpPr>
        <p:spPr>
          <a:xfrm>
            <a:off x="7467600" y="2590800"/>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9"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800600" cy="3779520"/>
          </a:xfrm>
        </p:spPr>
        <p:txBody>
          <a:bodyPr>
            <a:noAutofit/>
          </a:bodyPr>
          <a:lstStyle/>
          <a:p>
            <a:pPr algn="just"/>
            <a:r>
              <a:rPr lang="en-US" sz="2400" dirty="0" smtClean="0"/>
              <a:t>RECICLAR Y REUTILIZAR.- </a:t>
            </a:r>
            <a:r>
              <a:rPr lang="es-ES" sz="2400" dirty="0" smtClean="0"/>
              <a:t>Todas las organizaciones reemplazan sus equipos TIC periódicamente. Algunos tienen ciclos regulares de actualización, algunos esperan hasta que tienen que tengan que hacer algún tipo de proceso de actualización continua (especialmente con el software</a:t>
            </a:r>
            <a:r>
              <a:rPr lang="es-ES" sz="2400" dirty="0" smtClean="0"/>
              <a:t>).</a:t>
            </a:r>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CICLO DE VIDA DEL EQUIPO DE TIC</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8" name="Picture 7" descr="CiclodeVida.png"/>
          <p:cNvPicPr/>
          <p:nvPr/>
        </p:nvPicPr>
        <p:blipFill>
          <a:blip r:embed="rId3" cstate="print"/>
          <a:stretch>
            <a:fillRect/>
          </a:stretch>
        </p:blipFill>
        <p:spPr>
          <a:xfrm>
            <a:off x="6096000" y="1952266"/>
            <a:ext cx="1600200" cy="3457934"/>
          </a:xfrm>
          <a:prstGeom prst="rect">
            <a:avLst/>
          </a:prstGeom>
        </p:spPr>
      </p:pic>
      <p:sp>
        <p:nvSpPr>
          <p:cNvPr id="9" name="Left Arrow 8"/>
          <p:cNvSpPr/>
          <p:nvPr/>
        </p:nvSpPr>
        <p:spPr>
          <a:xfrm>
            <a:off x="7467600" y="36301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800600" cy="3779520"/>
          </a:xfrm>
        </p:spPr>
        <p:txBody>
          <a:bodyPr>
            <a:noAutofit/>
          </a:bodyPr>
          <a:lstStyle/>
          <a:p>
            <a:pPr algn="just"/>
            <a:r>
              <a:rPr lang="en-US" sz="2400" dirty="0" smtClean="0"/>
              <a:t>ELIMINACION DE LOS SISTEMAS TIC.- </a:t>
            </a:r>
            <a:r>
              <a:rPr lang="es-ES" sz="2400" dirty="0" smtClean="0"/>
              <a:t>No importa lo lejos que una organización puede extender la vida útil de los equipos, o la cantidad de equipos retirados que puede vender o reutilizar, siempre habrá algo que tendrá que ser entregada físicamente. </a:t>
            </a:r>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CICLO DE VIDA DEL EQUIPO DE TIC</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8" name="Picture 7" descr="CiclodeVida.png"/>
          <p:cNvPicPr/>
          <p:nvPr/>
        </p:nvPicPr>
        <p:blipFill>
          <a:blip r:embed="rId3" cstate="print"/>
          <a:stretch>
            <a:fillRect/>
          </a:stretch>
        </p:blipFill>
        <p:spPr>
          <a:xfrm>
            <a:off x="6096000" y="1952266"/>
            <a:ext cx="1600200" cy="3457934"/>
          </a:xfrm>
          <a:prstGeom prst="rect">
            <a:avLst/>
          </a:prstGeom>
        </p:spPr>
      </p:pic>
      <p:sp>
        <p:nvSpPr>
          <p:cNvPr id="9" name="Left Arrow 8"/>
          <p:cNvSpPr/>
          <p:nvPr/>
        </p:nvSpPr>
        <p:spPr>
          <a:xfrm>
            <a:off x="7467600" y="46969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800600" cy="3779520"/>
          </a:xfrm>
        </p:spPr>
        <p:txBody>
          <a:bodyPr>
            <a:noAutofit/>
          </a:bodyPr>
          <a:lstStyle/>
          <a:p>
            <a:pPr algn="just"/>
            <a:r>
              <a:rPr lang="es-ES" sz="2400" dirty="0" smtClean="0"/>
              <a:t>Hay acuerdo general en que las TIC son responsables de alrededor del 2 por ciento de las emisiones de carbono del mundo - principalmente a través del uso de la electricidad para ejecutar el hardware, gran parte del cual proviene de centrales eléctricas emisoras de carbono.</a:t>
            </a:r>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pic>
        <p:nvPicPr>
          <p:cNvPr id="8" name="Picture 7" descr="ITC_habilitador_bajo_carbon.png"/>
          <p:cNvPicPr/>
          <p:nvPr/>
        </p:nvPicPr>
        <p:blipFill>
          <a:blip r:embed="rId3" cstate="print"/>
          <a:stretch>
            <a:fillRect/>
          </a:stretch>
        </p:blipFill>
        <p:spPr>
          <a:xfrm>
            <a:off x="6094650" y="1870850"/>
            <a:ext cx="1601550" cy="3691749"/>
          </a:xfrm>
          <a:prstGeom prst="rect">
            <a:avLst/>
          </a:prstGeom>
        </p:spPr>
      </p:pic>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fontScale="92500" lnSpcReduction="10000"/>
          </a:bodyPr>
          <a:lstStyle/>
          <a:p>
            <a:pPr>
              <a:buNone/>
            </a:pPr>
            <a:r>
              <a:rPr lang="es-ES" sz="2400" b="1" dirty="0" smtClean="0"/>
              <a:t>Gobierno </a:t>
            </a:r>
            <a:r>
              <a:rPr lang="es-ES" sz="2400" b="1" dirty="0" smtClean="0"/>
              <a:t>y </a:t>
            </a:r>
            <a:r>
              <a:rPr lang="es-ES" sz="2400" b="1" dirty="0" smtClean="0"/>
              <a:t>cumplimiento </a:t>
            </a:r>
            <a:endParaRPr lang="es-ES" sz="2400" b="1" dirty="0" smtClean="0"/>
          </a:p>
          <a:p>
            <a:pPr algn="just"/>
            <a:r>
              <a:rPr lang="es-ES" sz="2800" dirty="0" smtClean="0"/>
              <a:t>A</a:t>
            </a:r>
            <a:r>
              <a:rPr lang="es-ES" sz="2800" dirty="0" smtClean="0"/>
              <a:t>ctuar </a:t>
            </a:r>
            <a:r>
              <a:rPr lang="es-ES" sz="2800" dirty="0" smtClean="0"/>
              <a:t>de una manera ecológica y </a:t>
            </a:r>
            <a:r>
              <a:rPr lang="es-ES" sz="2800" dirty="0" smtClean="0"/>
              <a:t>sostenible.</a:t>
            </a:r>
          </a:p>
          <a:p>
            <a:pPr algn="just"/>
            <a:r>
              <a:rPr lang="es-ES" sz="2800" dirty="0" smtClean="0"/>
              <a:t>La </a:t>
            </a:r>
            <a:r>
              <a:rPr lang="es-ES" sz="2800" dirty="0" smtClean="0"/>
              <a:t>publicidad sobre el cambio climático y los incidentes relacionados ha aumentado en gran medida el perfil de la sostenibilidad, y virtualmente todas las organizaciones están tratando de impulsar sus credenciales verdes</a:t>
            </a:r>
            <a:r>
              <a:rPr lang="es-ES" sz="2800" dirty="0" smtClean="0"/>
              <a:t>.</a:t>
            </a: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23347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fontScale="92500" lnSpcReduction="20000"/>
          </a:bodyPr>
          <a:lstStyle/>
          <a:p>
            <a:pPr>
              <a:buNone/>
            </a:pPr>
            <a:r>
              <a:rPr lang="es-ES" sz="2400" b="1" dirty="0" smtClean="0"/>
              <a:t>Gobierno </a:t>
            </a:r>
            <a:r>
              <a:rPr lang="es-ES" sz="2400" b="1" dirty="0" smtClean="0"/>
              <a:t>y </a:t>
            </a:r>
            <a:r>
              <a:rPr lang="es-ES" sz="2400" b="1" dirty="0" smtClean="0"/>
              <a:t>cumplimiento </a:t>
            </a:r>
            <a:endParaRPr lang="es-ES" sz="2400" b="1" dirty="0" smtClean="0"/>
          </a:p>
          <a:p>
            <a:pPr algn="just"/>
            <a:r>
              <a:rPr lang="es-ES" sz="2800" dirty="0" smtClean="0"/>
              <a:t>"</a:t>
            </a:r>
            <a:r>
              <a:rPr lang="es-ES" sz="2800" dirty="0" smtClean="0"/>
              <a:t>Gobierno corporativo" es un término común en la última década para describir el proceso por el cual las organizaciones aseguran que se gestionen adecuadamente, no sólo en cuanto al cumplimiento de sus obligaciones reglamentarias, sino para garantizar que se hacen las cosas correctas para todos sus "accionistas". </a:t>
            </a: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23347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lnSpcReduction="10000"/>
          </a:bodyPr>
          <a:lstStyle/>
          <a:p>
            <a:pPr>
              <a:buNone/>
            </a:pPr>
            <a:r>
              <a:rPr lang="es-ES" sz="2400" b="1" dirty="0" smtClean="0"/>
              <a:t>Teletrabajo  y Colaboración </a:t>
            </a:r>
            <a:endParaRPr lang="es-ES" sz="2400" b="1" dirty="0" smtClean="0"/>
          </a:p>
          <a:p>
            <a:pPr algn="just"/>
            <a:r>
              <a:rPr lang="es-ES" sz="2800" dirty="0" smtClean="0"/>
              <a:t>Las herramientas y técnicas de colaboración mejoran la capacidad de un grupo de personas para trabajar </a:t>
            </a:r>
            <a:r>
              <a:rPr lang="es-ES" sz="2800" dirty="0" smtClean="0"/>
              <a:t>juntos.</a:t>
            </a:r>
          </a:p>
          <a:p>
            <a:pPr algn="just"/>
            <a:r>
              <a:rPr lang="es-ES" sz="2800" dirty="0" smtClean="0"/>
              <a:t>Existen muchas formas de hacerlo, pero todas ellas implican la posibilidad de compartir documentos, procesos e </a:t>
            </a:r>
            <a:r>
              <a:rPr lang="es-ES" sz="2800" dirty="0" smtClean="0"/>
              <a:t>información.</a:t>
            </a: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30205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a:bodyPr>
          <a:lstStyle/>
          <a:p>
            <a:pPr>
              <a:buNone/>
            </a:pPr>
            <a:r>
              <a:rPr lang="es-ES" sz="2400" b="1" dirty="0" smtClean="0"/>
              <a:t>Administración de procesos de negocio </a:t>
            </a:r>
            <a:endParaRPr lang="es-ES" sz="2400" b="1" dirty="0" smtClean="0"/>
          </a:p>
          <a:p>
            <a:pPr algn="just"/>
            <a:r>
              <a:rPr lang="es-ES" sz="2800" dirty="0" smtClean="0"/>
              <a:t>Proceso </a:t>
            </a:r>
            <a:r>
              <a:rPr lang="es-ES" sz="2800" dirty="0" smtClean="0"/>
              <a:t>de mejorar la forma en la que una organización o un individuo hace las </a:t>
            </a:r>
            <a:r>
              <a:rPr lang="es-ES" sz="2800" dirty="0" smtClean="0"/>
              <a:t>cosas.</a:t>
            </a:r>
          </a:p>
          <a:p>
            <a:pPr algn="just">
              <a:buNone/>
            </a:pP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37063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a:bodyPr>
          <a:lstStyle/>
          <a:p>
            <a:pPr>
              <a:buNone/>
            </a:pPr>
            <a:r>
              <a:rPr lang="es-ES" sz="2400" b="1" dirty="0" smtClean="0"/>
              <a:t>Administración de procesos de negocio </a:t>
            </a:r>
            <a:endParaRPr lang="es-ES" sz="2400" b="1" dirty="0" smtClean="0"/>
          </a:p>
          <a:p>
            <a:pPr algn="just"/>
            <a:r>
              <a:rPr lang="es-ES" sz="2800" dirty="0" smtClean="0"/>
              <a:t>La </a:t>
            </a:r>
            <a:r>
              <a:rPr lang="es-ES" sz="2800" dirty="0" smtClean="0"/>
              <a:t>disciplina de gestión llamada BPM identifica cinco fases relativas a un proceso:</a:t>
            </a:r>
            <a:endParaRPr lang="en-US" sz="2800" dirty="0" smtClean="0"/>
          </a:p>
          <a:p>
            <a:pPr lvl="1" algn="just"/>
            <a:r>
              <a:rPr lang="es-ES" dirty="0" smtClean="0"/>
              <a:t>Modelado</a:t>
            </a:r>
            <a:endParaRPr lang="en-US" dirty="0" smtClean="0"/>
          </a:p>
          <a:p>
            <a:pPr lvl="1" algn="just"/>
            <a:r>
              <a:rPr lang="es-ES" dirty="0" smtClean="0"/>
              <a:t>Ejecución</a:t>
            </a:r>
            <a:endParaRPr lang="en-US" dirty="0" smtClean="0"/>
          </a:p>
          <a:p>
            <a:pPr lvl="1" algn="just"/>
            <a:r>
              <a:rPr lang="es-ES" dirty="0" smtClean="0"/>
              <a:t>Monitoreo</a:t>
            </a:r>
            <a:endParaRPr lang="en-US" dirty="0" smtClean="0"/>
          </a:p>
          <a:p>
            <a:pPr lvl="1" algn="just"/>
            <a:r>
              <a:rPr lang="es-ES" dirty="0" smtClean="0"/>
              <a:t>Optimización</a:t>
            </a:r>
            <a:endParaRPr lang="es-ES" dirty="0" smtClean="0"/>
          </a:p>
          <a:p>
            <a:pPr algn="just">
              <a:buNone/>
            </a:pP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37063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Incorporar </a:t>
            </a:r>
            <a:r>
              <a:rPr lang="es-ES" sz="2400" dirty="0" smtClean="0"/>
              <a:t>aspectos verdes dentro de la estructura de gobierno existente en la organización es una forma ideal de hacerlo. Esto puede concretarse al modificar la arquitectura de procesos de negocio, el cuadro de mando, y las políticas de negocio para el gobierno</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fontScale="70000" lnSpcReduction="20000"/>
          </a:bodyPr>
          <a:lstStyle/>
          <a:p>
            <a:pPr>
              <a:buNone/>
            </a:pPr>
            <a:r>
              <a:rPr lang="es-ES" sz="2400" b="1" dirty="0" smtClean="0"/>
              <a:t>Aplicaciones de Negocio</a:t>
            </a:r>
            <a:endParaRPr lang="es-ES" sz="2400" b="1" dirty="0" smtClean="0"/>
          </a:p>
          <a:p>
            <a:r>
              <a:rPr lang="es-ES" sz="2800" dirty="0" smtClean="0"/>
              <a:t>Las aplicaciones de negocio basadas en las TIC incluyen sistemas de administración financiera (FMS), planificación de recursos empresariales (ERP), gestión de la cadena de suministro (SCM) y gestión de relaciones con clientes (CRM). Muchas organizaciones también se ejecutan aplicaciones personalizadas que son específicos a su industria que les proporcione una ventaja competitiva</a:t>
            </a:r>
            <a:r>
              <a:rPr lang="en-US" sz="2800" dirty="0" smtClean="0"/>
              <a:t> Financial Management Systems (FMS)</a:t>
            </a:r>
          </a:p>
          <a:p>
            <a:pPr>
              <a:buNone/>
            </a:pPr>
            <a:r>
              <a:rPr lang="en-US" sz="2800" dirty="0" smtClean="0"/>
              <a:t>	Enterprise </a:t>
            </a:r>
            <a:r>
              <a:rPr lang="en-US" sz="2800" dirty="0" smtClean="0"/>
              <a:t>Resource Planning (ERP)</a:t>
            </a:r>
          </a:p>
          <a:p>
            <a:pPr>
              <a:buNone/>
            </a:pPr>
            <a:r>
              <a:rPr lang="en-US" sz="2800" dirty="0" smtClean="0"/>
              <a:t>	Supply </a:t>
            </a:r>
            <a:r>
              <a:rPr lang="en-US" sz="2800" dirty="0" smtClean="0"/>
              <a:t>Chain Management (SCM)</a:t>
            </a:r>
          </a:p>
          <a:p>
            <a:pPr>
              <a:buNone/>
            </a:pPr>
            <a:r>
              <a:rPr lang="en-US" sz="2800" dirty="0" smtClean="0"/>
              <a:t>	Customer </a:t>
            </a:r>
            <a:r>
              <a:rPr lang="en-US" sz="2800" dirty="0" smtClean="0"/>
              <a:t>Relationship Management (CRM)</a:t>
            </a:r>
          </a:p>
          <a:p>
            <a:pPr algn="just">
              <a:buNone/>
            </a:pP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43159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5029200" cy="4389120"/>
          </a:xfrm>
        </p:spPr>
        <p:txBody>
          <a:bodyPr>
            <a:normAutofit/>
          </a:bodyPr>
          <a:lstStyle/>
          <a:p>
            <a:pPr>
              <a:buNone/>
            </a:pPr>
            <a:r>
              <a:rPr lang="es-ES" sz="2400" b="1" dirty="0" smtClean="0"/>
              <a:t>Administración de procesos de carbono </a:t>
            </a:r>
            <a:endParaRPr lang="es-ES" sz="2400" b="1" dirty="0" smtClean="0"/>
          </a:p>
          <a:p>
            <a:pPr algn="just"/>
            <a:r>
              <a:rPr lang="es-ES" sz="2800" dirty="0" smtClean="0"/>
              <a:t>La administración de las emisiones de carbono es una disciplina emergente que se centra en la gestión y en última instancia, la mitigación de las emisiones de carbón de una organización.</a:t>
            </a:r>
            <a:endParaRPr lang="en-US" sz="2800" dirty="0"/>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8"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LAS TIC COMO HABILITADOR DE BAJO CARBONO</a:t>
            </a:r>
            <a:endParaRPr lang="es-EC" sz="2000" b="1" dirty="0" smtClean="0">
              <a:solidFill>
                <a:schemeClr val="tx1"/>
              </a:solidFill>
            </a:endParaRPr>
          </a:p>
        </p:txBody>
      </p:sp>
      <p:pic>
        <p:nvPicPr>
          <p:cNvPr id="9" name="Picture 8" descr="ITC_habilitador_bajo_carbon.png"/>
          <p:cNvPicPr/>
          <p:nvPr/>
        </p:nvPicPr>
        <p:blipFill>
          <a:blip r:embed="rId3" cstate="print"/>
          <a:stretch>
            <a:fillRect/>
          </a:stretch>
        </p:blipFill>
        <p:spPr>
          <a:xfrm>
            <a:off x="6094650" y="1870850"/>
            <a:ext cx="1601550" cy="3691749"/>
          </a:xfrm>
          <a:prstGeom prst="rect">
            <a:avLst/>
          </a:prstGeom>
        </p:spPr>
      </p:pic>
      <p:sp>
        <p:nvSpPr>
          <p:cNvPr id="10" name="Left Arrow 9"/>
          <p:cNvSpPr/>
          <p:nvPr/>
        </p:nvSpPr>
        <p:spPr>
          <a:xfrm>
            <a:off x="7467600" y="5077968"/>
            <a:ext cx="978408" cy="484632"/>
          </a:xfrm>
          <a:prstGeom prst="leftArrow">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7696200" cy="3779520"/>
          </a:xfrm>
        </p:spPr>
        <p:txBody>
          <a:bodyPr>
            <a:noAutofit/>
          </a:bodyPr>
          <a:lstStyle/>
          <a:p>
            <a:pPr algn="just"/>
            <a:r>
              <a:rPr lang="es-ES" sz="2400" dirty="0" smtClean="0"/>
              <a:t>La aplicación de la CMM en cada uno de los cinco aspectos de las TIC verdes proporciona un marco útil para determinar la madurez de la estrategia Green IT en una </a:t>
            </a:r>
            <a:r>
              <a:rPr lang="es-ES" sz="2400" dirty="0" smtClean="0"/>
              <a:t>organización.</a:t>
            </a:r>
          </a:p>
          <a:p>
            <a:pPr algn="just"/>
            <a:r>
              <a:rPr lang="es-ES" sz="2400" dirty="0" smtClean="0"/>
              <a:t> Los niveles de madurez se determinan a través de la administración de una encuesta que se pregunta por cada uno de los aspectos de las TIC </a:t>
            </a:r>
            <a:r>
              <a:rPr lang="es-ES" sz="2400" dirty="0" smtClean="0"/>
              <a:t>verdes.</a:t>
            </a:r>
          </a:p>
          <a:p>
            <a:pPr algn="just"/>
            <a:r>
              <a:rPr lang="es-ES" sz="2400" dirty="0" smtClean="0"/>
              <a:t>Se hacen preguntas acerca de las acciones (la actitud, la política, la práctica, la tecnología, la métrica), para cada uno de los dos </a:t>
            </a:r>
            <a:r>
              <a:rPr lang="es-ES" sz="2400" dirty="0" smtClean="0"/>
              <a:t>pilares:</a:t>
            </a:r>
            <a:endParaRPr lang="en-US" sz="2400" dirty="0"/>
          </a:p>
        </p:txBody>
      </p:sp>
      <p:sp>
        <p:nvSpPr>
          <p:cNvPr id="5"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 actitud</a:t>
            </a:r>
            <a:endParaRPr lang="es-ES" sz="2400" b="1" dirty="0" smtClean="0"/>
          </a:p>
          <a:p>
            <a:pPr algn="just"/>
            <a:r>
              <a:rPr lang="es-ES" sz="2800" dirty="0" smtClean="0"/>
              <a:t>La actitud es intangible y forma una parte importante de la subjetividad en la dimensión social de Green IT</a:t>
            </a:r>
            <a:r>
              <a:rPr lang="es-ES" sz="2800" dirty="0" smtClean="0"/>
              <a:t>.</a:t>
            </a:r>
          </a:p>
          <a:p>
            <a:pPr algn="just"/>
            <a:r>
              <a:rPr lang="es-ES" sz="2800" dirty="0" smtClean="0"/>
              <a:t>Tener una actitud positiva hacia Green IT es el corazón de la transformación, ya que depende de los individuos. </a:t>
            </a:r>
            <a:endParaRPr lang="en-US" sz="2800" dirty="0"/>
          </a:p>
        </p:txBody>
      </p:sp>
      <p:sp>
        <p:nvSpPr>
          <p:cNvPr id="15"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Las políticas</a:t>
            </a:r>
          </a:p>
          <a:p>
            <a:pPr algn="just"/>
            <a:r>
              <a:rPr lang="es-ES" sz="2800" dirty="0" smtClean="0"/>
              <a:t>Las Políticas ayudan a establecer la dirección de la organización, proporcionado las bases para la acción</a:t>
            </a:r>
            <a:r>
              <a:rPr lang="es-ES" sz="2800" dirty="0" smtClean="0"/>
              <a:t>.</a:t>
            </a:r>
          </a:p>
          <a:p>
            <a:pPr algn="just"/>
            <a:r>
              <a:rPr lang="es-ES" sz="2800" dirty="0" smtClean="0"/>
              <a:t>Una política coherente e integral de reducción de energía de TI en toda la empresa afectará </a:t>
            </a:r>
            <a:r>
              <a:rPr lang="es-ES" sz="2800" dirty="0" smtClean="0"/>
              <a:t>el Ciclo de Vida del Equipo TIC y TIC como habilitador de bajo carbón</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 práctica</a:t>
            </a:r>
          </a:p>
          <a:p>
            <a:pPr algn="just"/>
            <a:r>
              <a:rPr lang="es-ES" sz="2800" dirty="0" smtClean="0"/>
              <a:t>La práctica es la acción real basada en las decisiones consagradas en las </a:t>
            </a:r>
            <a:r>
              <a:rPr lang="es-ES" sz="2800" dirty="0" smtClean="0"/>
              <a:t>políticas.</a:t>
            </a:r>
          </a:p>
          <a:p>
            <a:pPr algn="just"/>
            <a:r>
              <a:rPr lang="es-ES" sz="2800" dirty="0" smtClean="0"/>
              <a:t>Estas prácticas son cosas que están "hechas" y llevadas a cabo en la organización. Las prácticas implementan políticas</a:t>
            </a:r>
            <a:r>
              <a:rPr lang="es-ES" sz="2800" dirty="0" smtClean="0"/>
              <a:t>.</a:t>
            </a:r>
          </a:p>
          <a:p>
            <a:pPr algn="just"/>
            <a:r>
              <a:rPr lang="es-ES" sz="2800" dirty="0" smtClean="0"/>
              <a:t>Son las técnicas, el comportamiento que se expresa por las personas y las organizaciones.</a:t>
            </a:r>
            <a:endParaRPr lang="en-US" sz="2800" dirty="0"/>
          </a:p>
        </p:txBody>
      </p:sp>
      <p:sp>
        <p:nvSpPr>
          <p:cNvPr id="6" name="1 Título"/>
          <p:cNvSpPr txBox="1">
            <a:spLocks/>
          </p:cNvSpPr>
          <p:nvPr/>
        </p:nvSpPr>
        <p:spPr>
          <a:xfrm>
            <a:off x="337040" y="762000"/>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 tecnología</a:t>
            </a:r>
          </a:p>
          <a:p>
            <a:pPr algn="just"/>
            <a:r>
              <a:rPr lang="es-ES" sz="2800" dirty="0" smtClean="0"/>
              <a:t>La tecnología es el hardware, bases de datos y redes y sistemas, aspectos de Green IT</a:t>
            </a:r>
            <a:r>
              <a:rPr lang="es-ES" sz="2800" dirty="0" smtClean="0"/>
              <a:t>.</a:t>
            </a:r>
          </a:p>
          <a:p>
            <a:pPr algn="just"/>
            <a:r>
              <a:rPr lang="es-ES" sz="2800" dirty="0" smtClean="0"/>
              <a:t>Las técnicas de Green IT mediante la utilización de clientes ligeros, virtualizar los servidores de datos, y el uso de las impresoras dúplex, son todos ejemplos de cambios de base tecnológica en la organización que conducen hacia Green IT</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lnSpcReduction="10000"/>
          </a:bodyPr>
          <a:lstStyle/>
          <a:p>
            <a:pPr>
              <a:buNone/>
            </a:pPr>
            <a:r>
              <a:rPr lang="es-ES" sz="2400" b="1" dirty="0" smtClean="0"/>
              <a:t>Las métricas</a:t>
            </a:r>
          </a:p>
          <a:p>
            <a:pPr algn="just"/>
            <a:r>
              <a:rPr lang="es-ES" sz="2800" dirty="0" smtClean="0"/>
              <a:t>Las métricas de Green IT se ocupan de la medición de las emisiones de carbono de la organización en su estado "AS IS". Las métricas también determinar si el estado "TO BE" se ha logrado o no</a:t>
            </a:r>
            <a:r>
              <a:rPr lang="es-ES" sz="2800" dirty="0" smtClean="0"/>
              <a:t>.</a:t>
            </a:r>
          </a:p>
          <a:p>
            <a:pPr algn="just"/>
            <a:r>
              <a:rPr lang="es-ES" sz="2800" dirty="0" smtClean="0"/>
              <a:t>. Un buen conjunto de medidas ecológicas aseguran que los proyectos de Green IT reciben el máximo compromiso de las empresas y han demostrado ser un éxito en el </a:t>
            </a:r>
            <a:r>
              <a:rPr lang="es-ES" sz="2800" dirty="0" smtClean="0"/>
              <a:t>tiempo.</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Las métricas</a:t>
            </a:r>
          </a:p>
          <a:p>
            <a:pPr algn="just"/>
            <a:r>
              <a:rPr lang="es-ES" sz="2800" dirty="0" smtClean="0"/>
              <a:t>Sólo con la medida adecuada el progreso puede ser </a:t>
            </a:r>
            <a:r>
              <a:rPr lang="es-ES" sz="2800" dirty="0" smtClean="0"/>
              <a:t>probado.</a:t>
            </a:r>
          </a:p>
          <a:p>
            <a:pPr algn="just"/>
            <a:r>
              <a:rPr lang="es-ES" sz="2800" dirty="0" smtClean="0"/>
              <a:t>Las </a:t>
            </a:r>
            <a:r>
              <a:rPr lang="es-ES" sz="2800" dirty="0" smtClean="0"/>
              <a:t>mediciones deben ser apoyadas por </a:t>
            </a:r>
            <a:r>
              <a:rPr lang="es-ES" sz="2800" dirty="0" err="1" smtClean="0"/>
              <a:t>Carbon</a:t>
            </a:r>
            <a:r>
              <a:rPr lang="es-ES" sz="2800" dirty="0" smtClean="0"/>
              <a:t> </a:t>
            </a:r>
            <a:r>
              <a:rPr lang="es-ES" sz="2800" dirty="0" err="1" smtClean="0"/>
              <a:t>Emissions</a:t>
            </a:r>
            <a:r>
              <a:rPr lang="es-ES" sz="2800" dirty="0" smtClean="0"/>
              <a:t> Management </a:t>
            </a:r>
            <a:r>
              <a:rPr lang="es-ES" sz="2800" dirty="0" smtClean="0"/>
              <a:t>Software CEMS </a:t>
            </a:r>
            <a:r>
              <a:rPr lang="es-ES" sz="2800" dirty="0" smtClean="0"/>
              <a:t>y </a:t>
            </a:r>
            <a:r>
              <a:rPr lang="es-ES" sz="2800" dirty="0" smtClean="0"/>
              <a:t>"</a:t>
            </a:r>
            <a:r>
              <a:rPr lang="es-ES" sz="2800" dirty="0" smtClean="0"/>
              <a:t>contadores </a:t>
            </a:r>
            <a:r>
              <a:rPr lang="es-ES" sz="2800" dirty="0" smtClean="0"/>
              <a:t>inteligentes”.</a:t>
            </a:r>
          </a:p>
          <a:p>
            <a:pPr algn="just"/>
            <a:r>
              <a:rPr lang="es-ES" sz="2800" dirty="0" smtClean="0"/>
              <a:t> </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a:bodyPr>
          <a:lstStyle/>
          <a:p>
            <a:pPr>
              <a:buNone/>
            </a:pPr>
            <a:r>
              <a:rPr lang="es-ES" sz="2400" b="1" dirty="0" smtClean="0"/>
              <a:t>Las métricas</a:t>
            </a:r>
          </a:p>
          <a:p>
            <a:pPr algn="just"/>
            <a:r>
              <a:rPr lang="es-ES" sz="2800" dirty="0" smtClean="0"/>
              <a:t>Cada pregunta se construye al evaluar este factor en una escala CMM de 0 a </a:t>
            </a:r>
            <a:r>
              <a:rPr lang="es-ES" sz="2800" dirty="0" smtClean="0"/>
              <a:t>5.</a:t>
            </a:r>
          </a:p>
          <a:p>
            <a:pPr algn="just"/>
            <a:r>
              <a:rPr lang="es-ES" sz="2800" dirty="0" smtClean="0"/>
              <a:t>Luego </a:t>
            </a:r>
            <a:r>
              <a:rPr lang="es-ES" sz="2800" dirty="0" smtClean="0"/>
              <a:t>todas las preguntas pertinentes en cada uno de los dos pilares son agregadas y ponderadas para proporcionar una puntuación (sobre 100) para ese pilar.</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smtClean="0"/>
              <a:t>Dichas políticas, al llevarse a la práctica, establecen el cumplimiento organizacional hacia un resultado verde. Lo cual permite actualizar los estándares de gobierno corporativo y de TI y los utilizarlos para el cumplimiento verde</a:t>
            </a:r>
            <a:endParaRPr lang="en-US" sz="2400" dirty="0"/>
          </a:p>
        </p:txBody>
      </p:sp>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ACCIONES DE GREEN IT</a:t>
            </a:r>
            <a:endParaRPr lang="es-EC" sz="2000" b="1" dirty="0" smtClean="0">
              <a:solidFill>
                <a:schemeClr val="tx1"/>
              </a:solidFill>
            </a:endParaRPr>
          </a:p>
        </p:txBody>
      </p:sp>
      <p:sp>
        <p:nvSpPr>
          <p:cNvPr id="14" name="Content Placeholder 2"/>
          <p:cNvSpPr>
            <a:spLocks noGrp="1"/>
          </p:cNvSpPr>
          <p:nvPr>
            <p:ph idx="1"/>
          </p:nvPr>
        </p:nvSpPr>
        <p:spPr>
          <a:xfrm>
            <a:off x="457200" y="1935480"/>
            <a:ext cx="3962400" cy="4389120"/>
          </a:xfrm>
        </p:spPr>
        <p:txBody>
          <a:bodyPr>
            <a:normAutofit/>
          </a:bodyPr>
          <a:lstStyle/>
          <a:p>
            <a:pPr>
              <a:buNone/>
            </a:pPr>
            <a:r>
              <a:rPr lang="es-ES" sz="2400" b="1" dirty="0" smtClean="0"/>
              <a:t>Las métricas</a:t>
            </a:r>
          </a:p>
          <a:p>
            <a:pPr algn="just"/>
            <a:r>
              <a:rPr lang="es-ES" sz="2800" dirty="0" smtClean="0"/>
              <a:t>Con los controladores, las acciones, las estrategias y las métricas podemos tener los controladores de negocios para la responsabilidad ambiental de las estrategias Green IT</a:t>
            </a:r>
            <a:endParaRPr lang="en-US" sz="2800" dirty="0"/>
          </a:p>
        </p:txBody>
      </p:sp>
      <p:pic>
        <p:nvPicPr>
          <p:cNvPr id="1026" name="Picture 2"/>
          <p:cNvPicPr>
            <a:picLocks noChangeAspect="1" noChangeArrowheads="1"/>
          </p:cNvPicPr>
          <p:nvPr/>
        </p:nvPicPr>
        <p:blipFill>
          <a:blip r:embed="rId3" cstate="print"/>
          <a:srcRect/>
          <a:stretch>
            <a:fillRect/>
          </a:stretch>
        </p:blipFill>
        <p:spPr bwMode="auto">
          <a:xfrm>
            <a:off x="4572000" y="3276600"/>
            <a:ext cx="4196993" cy="2895600"/>
          </a:xfrm>
          <a:prstGeom prst="rect">
            <a:avLst/>
          </a:prstGeom>
          <a:noFill/>
          <a:ln w="9525">
            <a:noFill/>
            <a:miter lim="800000"/>
            <a:headEnd/>
            <a:tailEnd/>
          </a:ln>
        </p:spPr>
      </p:pic>
      <p:sp>
        <p:nvSpPr>
          <p:cNvPr id="8"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MEDICION DE GREEN ICT</a:t>
            </a:r>
            <a:endParaRPr lang="es-EC" sz="2000" b="1" dirty="0" smtClean="0">
              <a:solidFill>
                <a:schemeClr val="tx1"/>
              </a:solidFill>
            </a:endParaRPr>
          </a:p>
        </p:txBody>
      </p:sp>
      <p:sp>
        <p:nvSpPr>
          <p:cNvPr id="14" name="Content Placeholder 2"/>
          <p:cNvSpPr>
            <a:spLocks noGrp="1"/>
          </p:cNvSpPr>
          <p:nvPr>
            <p:ph idx="1"/>
          </p:nvPr>
        </p:nvSpPr>
        <p:spPr>
          <a:xfrm>
            <a:off x="457200" y="1935480"/>
            <a:ext cx="7848600" cy="4389120"/>
          </a:xfrm>
        </p:spPr>
        <p:txBody>
          <a:bodyPr>
            <a:normAutofit lnSpcReduction="10000"/>
          </a:bodyPr>
          <a:lstStyle/>
          <a:p>
            <a:pPr>
              <a:buNone/>
            </a:pPr>
            <a:r>
              <a:rPr lang="es-ES" sz="2400" b="1" dirty="0" smtClean="0"/>
              <a:t>Las métricas</a:t>
            </a:r>
          </a:p>
          <a:p>
            <a:pPr algn="just"/>
            <a:r>
              <a:rPr lang="es-ES" sz="2800" dirty="0" smtClean="0"/>
              <a:t>El marco de las TIC verde es una taxonomía madura, probada y práctica que describe todos los aspectos de las TIC verdes. El siguiente paso es aplicar métricas para cada aspecto del </a:t>
            </a:r>
            <a:r>
              <a:rPr lang="es-ES" sz="2800" dirty="0" err="1" smtClean="0"/>
              <a:t>framework</a:t>
            </a:r>
            <a:r>
              <a:rPr lang="es-ES" sz="2800" dirty="0" smtClean="0"/>
              <a:t> para la Gestión Green </a:t>
            </a:r>
            <a:r>
              <a:rPr lang="es-ES" sz="2800" dirty="0" smtClean="0"/>
              <a:t>IT.</a:t>
            </a:r>
          </a:p>
          <a:p>
            <a:pPr algn="just"/>
            <a:r>
              <a:rPr lang="es-ES" sz="2800" dirty="0" smtClean="0"/>
              <a:t>La Madurez </a:t>
            </a:r>
            <a:r>
              <a:rPr lang="es-ES" sz="2800" dirty="0" smtClean="0"/>
              <a:t>de Capacidad </a:t>
            </a:r>
            <a:r>
              <a:rPr lang="es-ES" sz="2800" dirty="0" smtClean="0"/>
              <a:t>Modificado </a:t>
            </a:r>
            <a:r>
              <a:rPr lang="es-ES" sz="2800" dirty="0" smtClean="0"/>
              <a:t>(CMM</a:t>
            </a:r>
            <a:r>
              <a:rPr lang="es-ES" sz="2800" dirty="0" smtClean="0"/>
              <a:t>) se </a:t>
            </a:r>
            <a:r>
              <a:rPr lang="es-ES" sz="2800" dirty="0" smtClean="0"/>
              <a:t>utiliza a menudo en la industria de las TIC para describir el grado de aplicación de los distintos sistemas. </a:t>
            </a:r>
            <a:endParaRPr lang="en-US" sz="2800" dirty="0"/>
          </a:p>
        </p:txBody>
      </p:sp>
      <p:sp>
        <p:nvSpPr>
          <p:cNvPr id="6"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MEDICION DE GREEN ICT</a:t>
            </a:r>
            <a:endParaRPr lang="es-EC" sz="2000" b="1" dirty="0" smtClean="0">
              <a:solidFill>
                <a:schemeClr val="tx1"/>
              </a:solidFill>
            </a:endParaRPr>
          </a:p>
        </p:txBody>
      </p:sp>
      <p:sp>
        <p:nvSpPr>
          <p:cNvPr id="14" name="Content Placeholder 2"/>
          <p:cNvSpPr>
            <a:spLocks noGrp="1"/>
          </p:cNvSpPr>
          <p:nvPr>
            <p:ph idx="1"/>
          </p:nvPr>
        </p:nvSpPr>
        <p:spPr>
          <a:xfrm>
            <a:off x="457200" y="1935480"/>
            <a:ext cx="3352800" cy="4389120"/>
          </a:xfrm>
        </p:spPr>
        <p:txBody>
          <a:bodyPr>
            <a:normAutofit lnSpcReduction="10000"/>
          </a:bodyPr>
          <a:lstStyle/>
          <a:p>
            <a:pPr>
              <a:buNone/>
            </a:pPr>
            <a:r>
              <a:rPr lang="es-ES" sz="2400" b="1" dirty="0" smtClean="0"/>
              <a:t>Las métricas</a:t>
            </a:r>
          </a:p>
          <a:p>
            <a:pPr algn="just"/>
            <a:r>
              <a:rPr lang="es-ES" sz="2800" dirty="0" smtClean="0"/>
              <a:t>Los cinco modelos de madurez son:</a:t>
            </a:r>
          </a:p>
          <a:p>
            <a:pPr marL="274320" lvl="2" indent="-274320" algn="just">
              <a:buClr>
                <a:schemeClr val="accent3"/>
              </a:buClr>
              <a:buSzPct val="95000"/>
            </a:pPr>
            <a:r>
              <a:rPr lang="es-ES" sz="2400" b="1" dirty="0" smtClean="0"/>
              <a:t>Nivel 1 Inicial</a:t>
            </a:r>
            <a:endParaRPr lang="en-US" sz="2800" b="1" dirty="0" smtClean="0"/>
          </a:p>
          <a:p>
            <a:pPr marL="274320" lvl="2" indent="-274320" algn="just">
              <a:buClr>
                <a:schemeClr val="accent3"/>
              </a:buClr>
              <a:buSzPct val="95000"/>
            </a:pPr>
            <a:r>
              <a:rPr lang="es-ES" sz="2400" b="1" dirty="0" smtClean="0"/>
              <a:t>Nivel 2 Repetible</a:t>
            </a:r>
            <a:endParaRPr lang="en-US" sz="2800" b="1" dirty="0" smtClean="0"/>
          </a:p>
          <a:p>
            <a:pPr marL="274320" lvl="2" indent="-274320" algn="just">
              <a:buClr>
                <a:schemeClr val="accent3"/>
              </a:buClr>
              <a:buSzPct val="95000"/>
            </a:pPr>
            <a:r>
              <a:rPr lang="es-ES" sz="2400" b="1" dirty="0" smtClean="0"/>
              <a:t>Nivel 3 Definido</a:t>
            </a:r>
            <a:endParaRPr lang="en-US" sz="2800" b="1" dirty="0" smtClean="0"/>
          </a:p>
          <a:p>
            <a:pPr marL="274320" lvl="2" indent="-274320" algn="just">
              <a:buClr>
                <a:schemeClr val="accent3"/>
              </a:buClr>
              <a:buSzPct val="95000"/>
            </a:pPr>
            <a:r>
              <a:rPr lang="es-ES" sz="2400" b="1" dirty="0" smtClean="0"/>
              <a:t>Nivel 4 Gestionado</a:t>
            </a:r>
            <a:endParaRPr lang="en-US" sz="2800" b="1" dirty="0" smtClean="0"/>
          </a:p>
          <a:p>
            <a:pPr marL="274320" lvl="2" indent="-274320" algn="just">
              <a:buClr>
                <a:schemeClr val="accent3"/>
              </a:buClr>
              <a:buSzPct val="95000"/>
            </a:pPr>
            <a:r>
              <a:rPr lang="es-ES" sz="2400" b="1" dirty="0" smtClean="0"/>
              <a:t>Nivel  </a:t>
            </a:r>
            <a:r>
              <a:rPr lang="es-ES" sz="2400" b="1" dirty="0" smtClean="0"/>
              <a:t>5 Optimizado</a:t>
            </a:r>
            <a:endParaRPr lang="en-US" sz="2800" b="1" dirty="0" smtClean="0"/>
          </a:p>
          <a:p>
            <a:pPr marL="274320" lvl="2" indent="-274320" algn="just">
              <a:buClr>
                <a:schemeClr val="accent3"/>
              </a:buClr>
              <a:buSzPct val="95000"/>
            </a:pPr>
            <a:r>
              <a:rPr lang="es-ES" sz="2400" b="1" dirty="0" smtClean="0"/>
              <a:t>Nivel 0 Ninguna Intención</a:t>
            </a:r>
            <a:endParaRPr lang="en-US" sz="2800" b="1"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Diagram 7"/>
          <p:cNvGraphicFramePr/>
          <p:nvPr/>
        </p:nvGraphicFramePr>
        <p:xfrm>
          <a:off x="3962400" y="2057400"/>
          <a:ext cx="4842075" cy="3283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4</a:t>
            </a:r>
            <a:r>
              <a:rPr kumimoji="0" lang="es-EC" sz="3200" b="1" i="0" u="none" strike="noStrike" kern="1200" cap="none" spc="0" normalizeH="0" baseline="0" noProof="0" dirty="0" smtClean="0">
                <a:ln>
                  <a:noFill/>
                </a:ln>
                <a:solidFill>
                  <a:schemeClr val="tx2"/>
                </a:solidFill>
                <a:effectLst/>
                <a:uLnTx/>
                <a:uFillTx/>
                <a:latin typeface="+mj-lt"/>
                <a:ea typeface="+mj-ea"/>
                <a:cs typeface="+mj-cs"/>
              </a:rPr>
              <a:t>. M</a:t>
            </a:r>
            <a:r>
              <a:rPr lang="es-ES" sz="3200" b="1" dirty="0" smtClean="0">
                <a:solidFill>
                  <a:schemeClr val="tx2"/>
                </a:solidFill>
                <a:latin typeface="+mj-lt"/>
                <a:ea typeface="+mj-ea"/>
                <a:cs typeface="+mj-cs"/>
              </a:rPr>
              <a:t>ODELO </a:t>
            </a:r>
            <a:r>
              <a:rPr lang="es-ES" sz="3200" b="1" dirty="0" smtClean="0">
                <a:solidFill>
                  <a:schemeClr val="tx2"/>
                </a:solidFill>
                <a:latin typeface="+mj-lt"/>
                <a:ea typeface="+mj-ea"/>
                <a:cs typeface="+mj-cs"/>
              </a:rPr>
              <a:t>DE MADUREZ Y TÉCNICAS </a:t>
            </a:r>
            <a:r>
              <a:rPr lang="es-ES" sz="3200" b="1" dirty="0" smtClean="0">
                <a:solidFill>
                  <a:schemeClr val="tx2"/>
                </a:solidFill>
                <a:latin typeface="+mj-lt"/>
                <a:ea typeface="+mj-ea"/>
                <a:cs typeface="+mj-cs"/>
              </a:rPr>
              <a:t>VERDES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CONCLUSIONES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a:bodyPr>
          <a:lstStyle/>
          <a:p>
            <a:r>
              <a:rPr lang="es-ES" dirty="0" smtClean="0"/>
              <a:t>En </a:t>
            </a:r>
            <a:r>
              <a:rPr lang="es-ES" dirty="0" smtClean="0"/>
              <a:t>base a un enfoque holístico se definió estrategias de Green IT que permitirán mejorar la eficiencia de las operaciones y reducir costos en una organización mediante rangos organizacionales con la influencia de controladores de Green IT</a:t>
            </a:r>
            <a:r>
              <a:rPr lang="es-ES" dirty="0" smtClean="0"/>
              <a:t>.</a:t>
            </a:r>
          </a:p>
          <a:p>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CONCLUSIONES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a:bodyPr>
          <a:lstStyle/>
          <a:p>
            <a:pPr lvl="0"/>
            <a:r>
              <a:rPr lang="es-ES" dirty="0" smtClean="0"/>
              <a:t>Se especificó un modelo de madurez verde que permite evaluar el grado de gestión y mitigación de las emisiones de carbono en una organización mediante seis niveles de madurez de los dos pilares Ciclo de Vida del Equipo de las </a:t>
            </a:r>
            <a:r>
              <a:rPr lang="es-ES" dirty="0" err="1" smtClean="0"/>
              <a:t>TICs</a:t>
            </a:r>
            <a:r>
              <a:rPr lang="es-ES" dirty="0" smtClean="0"/>
              <a:t> y las </a:t>
            </a:r>
            <a:r>
              <a:rPr lang="es-ES" dirty="0" err="1" smtClean="0"/>
              <a:t>TICs</a:t>
            </a:r>
            <a:r>
              <a:rPr lang="es-ES" dirty="0" smtClean="0"/>
              <a:t> como habilitador de bajo carbono.</a:t>
            </a:r>
            <a:endParaRPr lang="en-US" dirty="0" smtClean="0"/>
          </a:p>
          <a:p>
            <a:pPr lvl="0"/>
            <a:r>
              <a:rPr lang="es-ES" dirty="0" smtClean="0"/>
              <a:t>En la Republica del Ecuador no existen normas que permitan tener un medio a través del cual medir que tan verde es una TI.</a:t>
            </a:r>
            <a:endParaRPr lang="en-US" dirty="0" smtClean="0"/>
          </a:p>
          <a:p>
            <a:pPr>
              <a:buNone/>
            </a:pPr>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CONCLUSIONES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a:bodyPr>
          <a:lstStyle/>
          <a:p>
            <a:pPr lvl="0"/>
            <a:r>
              <a:rPr lang="es-ES" dirty="0" smtClean="0"/>
              <a:t>De acuerdo a lo investigado Green IT, Green Computing y Green ICT tienen el mismo concepto y definición en la que coinciden varios autores</a:t>
            </a:r>
            <a:r>
              <a:rPr lang="es-ES" dirty="0" smtClean="0"/>
              <a:t>.</a:t>
            </a:r>
          </a:p>
          <a:p>
            <a:r>
              <a:rPr lang="es-ES" dirty="0" smtClean="0"/>
              <a:t>Green IT es una tecnología que aún no ha sido explotada, es un nicho de mercado nuevo y muy pocas personas conocen bien sobre este tema.</a:t>
            </a:r>
            <a:endParaRPr lang="en-US" dirty="0" smtClean="0"/>
          </a:p>
          <a:p>
            <a:pPr lvl="0">
              <a:buNone/>
            </a:pPr>
            <a:endParaRPr lang="en-US" dirty="0" smtClean="0"/>
          </a:p>
          <a:p>
            <a:pPr>
              <a:buNone/>
            </a:pPr>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RECOMENDACIONES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a:bodyPr>
          <a:lstStyle/>
          <a:p>
            <a:pPr lvl="0"/>
            <a:r>
              <a:rPr lang="es-ES" dirty="0" smtClean="0"/>
              <a:t>La estrategia de TI debería pasar de su actual enfoque en productos y servicios de computación verde y el énfasis en la creación de valor para el negocio a una orientación de servicio que se centra en la plena participación y la colaboración con los clientes y otros grupos de interés para crear en conjunto clientes a largo plazo y valor </a:t>
            </a:r>
            <a:r>
              <a:rPr lang="es-ES" dirty="0" smtClean="0"/>
              <a:t>social.</a:t>
            </a:r>
            <a:endParaRPr lang="en-US" dirty="0" smtClean="0"/>
          </a:p>
          <a:p>
            <a:pPr lvl="0">
              <a:buNone/>
            </a:pPr>
            <a:endParaRPr lang="en-US" dirty="0" smtClean="0"/>
          </a:p>
          <a:p>
            <a:pPr>
              <a:buNone/>
            </a:pPr>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RECOMENDACIONES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fontScale="85000" lnSpcReduction="10000"/>
          </a:bodyPr>
          <a:lstStyle/>
          <a:p>
            <a:pPr lvl="0"/>
            <a:r>
              <a:rPr lang="es-ES" dirty="0" smtClean="0"/>
              <a:t>La medición y evaluación de las iniciativas sobre las TIC y el medio ambiente se incluyen sólo en una minoría de los programas e iniciativas, con los gobiernos con mayor frecuencia utilizando indicadores medibles para registrar los insumos y los impactos de las asociaciones de la industria. Sin embargo, algunos gobiernos y asociaciones de la industria están en desarrollo y la promoción de instrumentos para la medición y el análisis de la calidad de sus programas e iniciativas. Este estudio no proporciona información sobre cómo los gobiernos y las asociaciones de la industria y han puesto en marcha sus programas e iniciativas, y cuáles son los impactos y los resultados son. Se recomienda más trabajo para analizar los impactos y resultados.</a:t>
            </a:r>
            <a:endParaRPr lang="en-US" dirty="0" smtClean="0"/>
          </a:p>
          <a:p>
            <a:pPr lvl="0">
              <a:buNone/>
            </a:pPr>
            <a:endParaRPr lang="en-US" dirty="0" smtClean="0"/>
          </a:p>
          <a:p>
            <a:pPr>
              <a:buNone/>
            </a:pPr>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
        <p:nvSpPr>
          <p:cNvPr id="12" name="7 Rectángulo redondeado"/>
          <p:cNvSpPr/>
          <p:nvPr/>
        </p:nvSpPr>
        <p:spPr>
          <a:xfrm>
            <a:off x="228600" y="1428736"/>
            <a:ext cx="7162800" cy="416088"/>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s-ES" sz="2000" b="1" dirty="0" smtClean="0">
                <a:solidFill>
                  <a:schemeClr val="tx1"/>
                </a:solidFill>
              </a:rPr>
              <a:t>RECOMENDACIONES</a:t>
            </a:r>
            <a:endParaRPr lang="es-EC" sz="2000" b="1" dirty="0" smtClean="0">
              <a:solidFill>
                <a:schemeClr val="tx1"/>
              </a:solidFill>
            </a:endParaRPr>
          </a:p>
        </p:txBody>
      </p:sp>
      <p:sp>
        <p:nvSpPr>
          <p:cNvPr id="14" name="Content Placeholder 2"/>
          <p:cNvSpPr>
            <a:spLocks noGrp="1"/>
          </p:cNvSpPr>
          <p:nvPr>
            <p:ph idx="1"/>
          </p:nvPr>
        </p:nvSpPr>
        <p:spPr>
          <a:xfrm>
            <a:off x="457200" y="1935480"/>
            <a:ext cx="7467600" cy="4389120"/>
          </a:xfrm>
        </p:spPr>
        <p:txBody>
          <a:bodyPr>
            <a:normAutofit/>
          </a:bodyPr>
          <a:lstStyle/>
          <a:p>
            <a:pPr lvl="0"/>
            <a:r>
              <a:rPr lang="es-ES" dirty="0" smtClean="0"/>
              <a:t>Las investigaciones futuras deben abordar la relación entre el valor del cliente, el valor empresarial y el valor social y cómo las estrategias sostenibles de TI impactaran a cada una.</a:t>
            </a:r>
            <a:endParaRPr lang="en-US" dirty="0" smtClean="0"/>
          </a:p>
          <a:p>
            <a:pPr>
              <a:buNone/>
            </a:pPr>
            <a:endParaRPr lang="en-US" dirty="0" smtClean="0"/>
          </a:p>
          <a:p>
            <a:pPr algn="just"/>
            <a:endParaRPr lang="en-US" sz="2800"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457056" tIns="304704"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rabicPeriod"/>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ivel 0 Ninguna Intenci</a:t>
            </a:r>
            <a:r>
              <a:rPr kumimoji="0" lang="es-ES" sz="1200" b="1" i="0" u="none" strike="noStrike" cap="none" normalizeH="0" baseline="0" smtClean="0" bmk="">
                <a:ln>
                  <a:noFill/>
                </a:ln>
                <a:solidFill>
                  <a:schemeClr val="tx1"/>
                </a:solidFill>
                <a:effectLst/>
                <a:latin typeface="Cambria"/>
                <a:ea typeface="Times New Roman" pitchFamily="18" charset="0"/>
                <a:cs typeface="Times New Roman" pitchFamily="18" charset="0"/>
              </a:rPr>
              <a:t>ó</a:t>
            </a:r>
            <a:r>
              <a:rPr kumimoji="0" lang="es-ES" sz="1200" b="1" i="0" u="none" strike="noStrike" cap="none" normalizeH="0" baseline="0" smtClean="0" bmk="">
                <a:ln>
                  <a:noFill/>
                </a:ln>
                <a:solidFill>
                  <a:schemeClr val="tx1"/>
                </a:solidFill>
                <a:effectLst/>
                <a:latin typeface="Times New Roman" pitchFamily="18" charset="0"/>
                <a:ea typeface="Times New Roman" pitchFamily="18" charset="0"/>
                <a:cs typeface="Times New Roman" pitchFamily="18" charset="0"/>
              </a:rPr>
              <a:t>n</a:t>
            </a:r>
            <a:endParaRPr kumimoji="0" lang="es-ES" sz="1400" b="1" i="0" u="none" strike="noStrike" cap="none" normalizeH="0" baseline="0" smtClean="0">
              <a:ln>
                <a:noFill/>
              </a:ln>
              <a:solidFill>
                <a:srgbClr val="365F91"/>
              </a:solidFill>
              <a:effectLst/>
              <a:latin typeface="Cambria" pitchFamily="18" charset="0"/>
              <a:ea typeface="Times New Roman" pitchFamily="18"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lvl="0">
              <a:spcBef>
                <a:spcPct val="0"/>
              </a:spcBef>
            </a:pPr>
            <a:r>
              <a:rPr lang="es-EC" sz="3200" b="1" dirty="0" smtClean="0">
                <a:solidFill>
                  <a:schemeClr val="tx2"/>
                </a:solidFill>
                <a:latin typeface="+mj-lt"/>
                <a:ea typeface="+mj-ea"/>
                <a:cs typeface="+mj-cs"/>
              </a:rPr>
              <a:t>5 CONCLUSIONES Y RECOMENDACIONES</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935163"/>
          <a:ext cx="8229600" cy="4114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es-ES" sz="1800" b="1" kern="1200" dirty="0" smtClean="0">
                          <a:solidFill>
                            <a:schemeClr val="lt1"/>
                          </a:solidFill>
                          <a:latin typeface="+mn-lt"/>
                          <a:ea typeface="+mn-ea"/>
                          <a:cs typeface="+mn-cs"/>
                        </a:rPr>
                        <a:t>Políticas de Negocio Verde</a:t>
                      </a:r>
                      <a:endParaRPr lang="en-US" dirty="0"/>
                    </a:p>
                  </a:txBody>
                  <a:tcPr/>
                </a:tc>
                <a:tc>
                  <a:txBody>
                    <a:bodyPr/>
                    <a:lstStyle/>
                    <a:p>
                      <a:r>
                        <a:rPr kumimoji="0" lang="es-ES" sz="1800" b="1" kern="1200" dirty="0" smtClean="0">
                          <a:solidFill>
                            <a:schemeClr val="lt1"/>
                          </a:solidFill>
                          <a:latin typeface="+mn-lt"/>
                          <a:ea typeface="+mn-ea"/>
                          <a:cs typeface="+mn-cs"/>
                        </a:rPr>
                        <a:t>Descripción de las reglas del negocio</a:t>
                      </a:r>
                      <a:endParaRPr lang="en-US" dirty="0"/>
                    </a:p>
                  </a:txBody>
                  <a:tcPr/>
                </a:tc>
                <a:tc>
                  <a:txBody>
                    <a:bodyPr/>
                    <a:lstStyle/>
                    <a:p>
                      <a:r>
                        <a:rPr kumimoji="0" lang="es-ES" sz="1800" b="1" kern="1200" dirty="0" smtClean="0">
                          <a:solidFill>
                            <a:schemeClr val="lt1"/>
                          </a:solidFill>
                          <a:latin typeface="+mn-lt"/>
                          <a:ea typeface="+mn-ea"/>
                          <a:cs typeface="+mn-cs"/>
                        </a:rPr>
                        <a:t>Propósito de Negocios Verde</a:t>
                      </a:r>
                      <a:endParaRPr lang="en-US" dirty="0"/>
                    </a:p>
                  </a:txBody>
                  <a:tcPr/>
                </a:tc>
              </a:tr>
              <a:tr h="370840">
                <a:tc>
                  <a:txBody>
                    <a:bodyPr/>
                    <a:lstStyle/>
                    <a:p>
                      <a:r>
                        <a:rPr kumimoji="0" lang="es-ES" sz="1800" kern="1200" dirty="0" smtClean="0">
                          <a:solidFill>
                            <a:schemeClr val="dk1"/>
                          </a:solidFill>
                          <a:latin typeface="+mn-lt"/>
                          <a:ea typeface="+mn-ea"/>
                          <a:cs typeface="+mn-cs"/>
                        </a:rPr>
                        <a:t>Contenido de carbón de soluciones que no pueden exceder los niveles actuales.</a:t>
                      </a:r>
                      <a:endParaRPr lang="en-US" dirty="0"/>
                    </a:p>
                  </a:txBody>
                  <a:tcPr/>
                </a:tc>
                <a:tc>
                  <a:txBody>
                    <a:bodyPr/>
                    <a:lstStyle/>
                    <a:p>
                      <a:r>
                        <a:rPr kumimoji="0" lang="es-ES" sz="1800" kern="1200" dirty="0" smtClean="0">
                          <a:solidFill>
                            <a:schemeClr val="dk1"/>
                          </a:solidFill>
                          <a:latin typeface="+mn-lt"/>
                          <a:ea typeface="+mn-ea"/>
                          <a:cs typeface="+mn-cs"/>
                        </a:rPr>
                        <a:t>Todas las implementaciones deben ir precedidos de las alternativas de evaluación para reducir el consumo de energía total de la solución</a:t>
                      </a:r>
                      <a:endParaRPr lang="en-US" dirty="0"/>
                    </a:p>
                  </a:txBody>
                  <a:tcPr/>
                </a:tc>
                <a:tc>
                  <a:txBody>
                    <a:bodyPr/>
                    <a:lstStyle/>
                    <a:p>
                      <a:r>
                        <a:rPr kumimoji="0" lang="es-ES" sz="1800" kern="1200" dirty="0" smtClean="0">
                          <a:solidFill>
                            <a:schemeClr val="dk1"/>
                          </a:solidFill>
                          <a:latin typeface="+mn-lt"/>
                          <a:ea typeface="+mn-ea"/>
                          <a:cs typeface="+mn-cs"/>
                        </a:rPr>
                        <a:t>Asegura que las propias soluciones verdes no son intensivas en carbono. Infraestructuras de servidores y centros de datos no deben añadir a la huella de carbono que existe.</a:t>
                      </a:r>
                      <a:endParaRPr lang="en-US" dirty="0"/>
                    </a:p>
                  </a:txBody>
                  <a:tcPr/>
                </a:tc>
              </a:tr>
              <a:tr h="370840">
                <a:tc>
                  <a:txBody>
                    <a:bodyPr/>
                    <a:lstStyle/>
                    <a:p>
                      <a:r>
                        <a:rPr kumimoji="0" lang="es-ES" sz="1800" kern="1200" dirty="0" smtClean="0">
                          <a:solidFill>
                            <a:schemeClr val="dk1"/>
                          </a:solidFill>
                          <a:latin typeface="+mn-lt"/>
                          <a:ea typeface="+mn-ea"/>
                          <a:cs typeface="+mn-cs"/>
                        </a:rPr>
                        <a:t>Aplicar la automatización en toda la administración de energía</a:t>
                      </a:r>
                      <a:endParaRPr lang="en-US" dirty="0"/>
                    </a:p>
                  </a:txBody>
                  <a:tcPr/>
                </a:tc>
                <a:tc>
                  <a:txBody>
                    <a:bodyPr/>
                    <a:lstStyle/>
                    <a:p>
                      <a:r>
                        <a:rPr kumimoji="0" lang="es-ES" sz="1800" kern="1200" dirty="0" smtClean="0">
                          <a:solidFill>
                            <a:schemeClr val="dk1"/>
                          </a:solidFill>
                          <a:latin typeface="+mn-lt"/>
                          <a:ea typeface="+mn-ea"/>
                          <a:cs typeface="+mn-cs"/>
                        </a:rPr>
                        <a:t>Sistemas de gestión de energía que se utilizan en todos los entornos organizacionales.</a:t>
                      </a:r>
                      <a:endParaRPr lang="en-US" dirty="0"/>
                    </a:p>
                  </a:txBody>
                  <a:tcPr/>
                </a:tc>
                <a:tc>
                  <a:txBody>
                    <a:bodyPr/>
                    <a:lstStyle/>
                    <a:p>
                      <a:r>
                        <a:rPr kumimoji="0" lang="es-ES" sz="1800" kern="1200" dirty="0" smtClean="0">
                          <a:solidFill>
                            <a:schemeClr val="dk1"/>
                          </a:solidFill>
                          <a:latin typeface="+mn-lt"/>
                          <a:ea typeface="+mn-ea"/>
                          <a:cs typeface="+mn-cs"/>
                        </a:rPr>
                        <a:t>Evite los residuos de la energía apagando, en hibernando o poniendo los  sistemas en espera.</a:t>
                      </a:r>
                      <a:endParaRPr lang="en-US" dirty="0"/>
                    </a:p>
                  </a:txBody>
                  <a:tcPr/>
                </a:tc>
              </a:tr>
            </a:tbl>
          </a:graphicData>
        </a:graphic>
      </p:graphicFrame>
      <p:sp>
        <p:nvSpPr>
          <p:cNvPr id="4" name="1 Título"/>
          <p:cNvSpPr txBox="1">
            <a:spLocks/>
          </p:cNvSpPr>
          <p:nvPr/>
        </p:nvSpPr>
        <p:spPr>
          <a:xfrm>
            <a:off x="337040" y="764704"/>
            <a:ext cx="8555440" cy="576064"/>
          </a:xfrm>
          <a:prstGeom prst="rect">
            <a:avLst/>
          </a:prstGeom>
          <a:solidFill>
            <a:schemeClr val="bg2"/>
          </a:solidFill>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tx2"/>
                </a:solidFill>
                <a:effectLst/>
                <a:uLnTx/>
                <a:uFillTx/>
                <a:latin typeface="+mj-lt"/>
                <a:ea typeface="+mj-ea"/>
                <a:cs typeface="+mj-cs"/>
              </a:rPr>
              <a:t>3. GOBIERNO DE GREEN IT</a:t>
            </a:r>
            <a:endParaRPr kumimoji="0" lang="es-EC"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LOGOTIPO_UFA.png"/>
          <p:cNvPicPr>
            <a:picLocks noChangeAspect="1"/>
          </p:cNvPicPr>
          <p:nvPr/>
        </p:nvPicPr>
        <p:blipFill>
          <a:blip r:embed="rId2" cstate="print"/>
          <a:stretch>
            <a:fillRect/>
          </a:stretch>
        </p:blipFill>
        <p:spPr>
          <a:xfrm>
            <a:off x="6629400" y="1"/>
            <a:ext cx="2514600" cy="74331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6088</Words>
  <Application>Microsoft Office PowerPoint</Application>
  <PresentationFormat>On-screen Show (4:3)</PresentationFormat>
  <Paragraphs>463</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Flow</vt:lpstr>
      <vt:lpstr>MAESTRÍA EN GERENCIA DE SISTEMAS</vt:lpstr>
      <vt:lpstr>CONTENIDO</vt:lpstr>
      <vt:lpstr>1. INTRODUCCIÓN</vt:lpstr>
      <vt:lpstr>1. INTRODUCCIÓN</vt:lpstr>
      <vt:lpstr>2. OBJETIVOS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MAESTRíA</dc:title>
  <dc:creator>Sandy</dc:creator>
  <cp:lastModifiedBy>Sandy</cp:lastModifiedBy>
  <cp:revision>126</cp:revision>
  <dcterms:created xsi:type="dcterms:W3CDTF">2014-06-19T21:43:08Z</dcterms:created>
  <dcterms:modified xsi:type="dcterms:W3CDTF">2014-06-23T16:57:44Z</dcterms:modified>
</cp:coreProperties>
</file>