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1" r:id="rId1"/>
  </p:sldMasterIdLst>
  <p:notesMasterIdLst>
    <p:notesMasterId r:id="rId30"/>
  </p:notesMasterIdLst>
  <p:sldIdLst>
    <p:sldId id="283" r:id="rId2"/>
    <p:sldId id="258" r:id="rId3"/>
    <p:sldId id="259" r:id="rId4"/>
    <p:sldId id="260" r:id="rId5"/>
    <p:sldId id="261" r:id="rId6"/>
    <p:sldId id="262" r:id="rId7"/>
    <p:sldId id="263" r:id="rId8"/>
    <p:sldId id="284" r:id="rId9"/>
    <p:sldId id="268" r:id="rId10"/>
    <p:sldId id="299" r:id="rId11"/>
    <p:sldId id="290" r:id="rId12"/>
    <p:sldId id="291" r:id="rId13"/>
    <p:sldId id="300" r:id="rId14"/>
    <p:sldId id="301" r:id="rId15"/>
    <p:sldId id="312" r:id="rId16"/>
    <p:sldId id="302" r:id="rId17"/>
    <p:sldId id="303" r:id="rId18"/>
    <p:sldId id="309" r:id="rId19"/>
    <p:sldId id="267" r:id="rId20"/>
    <p:sldId id="292" r:id="rId21"/>
    <p:sldId id="311" r:id="rId22"/>
    <p:sldId id="272" r:id="rId23"/>
    <p:sldId id="298" r:id="rId24"/>
    <p:sldId id="313" r:id="rId25"/>
    <p:sldId id="273" r:id="rId26"/>
    <p:sldId id="274" r:id="rId27"/>
    <p:sldId id="314"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fsanoja\Desktop\Excel%20Correlacion%20DY%20(1)%20(Autoguarda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sanoja\Desktop\Excel%20Correlacion%20DY%20(1)%20(Autoguard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s-VE" sz="1000"/>
              <a:t>Evolución Microcreditos Ecuador (</a:t>
            </a:r>
            <a:r>
              <a:rPr lang="es-VE" sz="1000" b="1" i="0" u="none" strike="noStrike" kern="1200" baseline="0">
                <a:solidFill>
                  <a:sysClr val="windowText" lastClr="000000"/>
                </a:solidFill>
                <a:latin typeface="Arial" panose="020B0604020202020204" pitchFamily="34" charset="0"/>
                <a:ea typeface="+mn-ea"/>
                <a:cs typeface="Arial" panose="020B0604020202020204" pitchFamily="34" charset="0"/>
              </a:rPr>
              <a:t>USD</a:t>
            </a:r>
            <a:r>
              <a:rPr lang="es-VE" sz="1000"/>
              <a:t>)</a:t>
            </a:r>
          </a:p>
        </c:rich>
      </c:tx>
      <c:layout>
        <c:manualLayout>
          <c:xMode val="edge"/>
          <c:yMode val="edge"/>
          <c:x val="0.140763067561505"/>
          <c:y val="3.5767505581045203E-2"/>
        </c:manualLayout>
      </c:layout>
      <c:overlay val="0"/>
    </c:title>
    <c:autoTitleDeleted val="0"/>
    <c:plotArea>
      <c:layout/>
      <c:lineChart>
        <c:grouping val="standard"/>
        <c:varyColors val="0"/>
        <c:ser>
          <c:idx val="0"/>
          <c:order val="0"/>
          <c:tx>
            <c:strRef>
              <c:f>Hoja1!$B$71</c:f>
              <c:strCache>
                <c:ptCount val="1"/>
                <c:pt idx="0">
                  <c:v>Microcreditos ($)</c:v>
                </c:pt>
              </c:strCache>
            </c:strRef>
          </c:tx>
          <c:marker>
            <c:symbol val="none"/>
          </c:marker>
          <c:cat>
            <c:numRef>
              <c:f>Hoja1!$A$72:$A$82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Hoja1!$B$72:$B$82</c:f>
              <c:numCache>
                <c:formatCode>#,##0</c:formatCode>
                <c:ptCount val="11"/>
                <c:pt idx="0">
                  <c:v>608158</c:v>
                </c:pt>
                <c:pt idx="1">
                  <c:v>834216</c:v>
                </c:pt>
                <c:pt idx="2">
                  <c:v>847268</c:v>
                </c:pt>
                <c:pt idx="3">
                  <c:v>998184</c:v>
                </c:pt>
                <c:pt idx="4">
                  <c:v>1219403</c:v>
                </c:pt>
                <c:pt idx="5">
                  <c:v>1221556</c:v>
                </c:pt>
                <c:pt idx="6">
                  <c:v>1293287</c:v>
                </c:pt>
                <c:pt idx="7">
                  <c:v>1298758</c:v>
                </c:pt>
                <c:pt idx="8">
                  <c:v>1445829</c:v>
                </c:pt>
                <c:pt idx="9">
                  <c:v>1484776</c:v>
                </c:pt>
                <c:pt idx="10">
                  <c:v>1544556</c:v>
                </c:pt>
              </c:numCache>
            </c:numRef>
          </c:val>
          <c:smooth val="0"/>
          <c:extLst>
            <c:ext xmlns:c16="http://schemas.microsoft.com/office/drawing/2014/chart" uri="{C3380CC4-5D6E-409C-BE32-E72D297353CC}">
              <c16:uniqueId val="{00000000-D7D2-422D-937E-37BBE4BCDA57}"/>
            </c:ext>
          </c:extLst>
        </c:ser>
        <c:dLbls>
          <c:showLegendKey val="0"/>
          <c:showVal val="0"/>
          <c:showCatName val="0"/>
          <c:showSerName val="0"/>
          <c:showPercent val="0"/>
          <c:showBubbleSize val="0"/>
        </c:dLbls>
        <c:smooth val="0"/>
        <c:axId val="2128180840"/>
        <c:axId val="2128182632"/>
      </c:lineChart>
      <c:catAx>
        <c:axId val="2128180840"/>
        <c:scaling>
          <c:orientation val="minMax"/>
        </c:scaling>
        <c:delete val="0"/>
        <c:axPos val="b"/>
        <c:majorGridlines/>
        <c:numFmt formatCode="General" sourceLinked="1"/>
        <c:majorTickMark val="none"/>
        <c:minorTickMark val="none"/>
        <c:tickLblPos val="nextTo"/>
        <c:crossAx val="2128182632"/>
        <c:crosses val="autoZero"/>
        <c:auto val="1"/>
        <c:lblAlgn val="ctr"/>
        <c:lblOffset val="100"/>
        <c:noMultiLvlLbl val="0"/>
      </c:catAx>
      <c:valAx>
        <c:axId val="2128182632"/>
        <c:scaling>
          <c:orientation val="minMax"/>
        </c:scaling>
        <c:delete val="0"/>
        <c:axPos val="l"/>
        <c:majorGridlines/>
        <c:title>
          <c:tx>
            <c:rich>
              <a:bodyPr/>
              <a:lstStyle/>
              <a:p>
                <a:pPr>
                  <a:defRPr/>
                </a:pPr>
                <a:r>
                  <a:rPr lang="es-VE"/>
                  <a:t>Monto en USD</a:t>
                </a:r>
              </a:p>
            </c:rich>
          </c:tx>
          <c:overlay val="0"/>
        </c:title>
        <c:numFmt formatCode="#,##0" sourceLinked="1"/>
        <c:majorTickMark val="none"/>
        <c:minorTickMark val="none"/>
        <c:tickLblPos val="nextTo"/>
        <c:crossAx val="2128180840"/>
        <c:crosses val="autoZero"/>
        <c:crossBetween val="between"/>
      </c:valAx>
    </c:plotArea>
    <c:legend>
      <c:legendPos val="r"/>
      <c:layout>
        <c:manualLayout>
          <c:xMode val="edge"/>
          <c:yMode val="edge"/>
          <c:x val="0.3507732106935687"/>
          <c:y val="0.92109053052137424"/>
          <c:w val="0.19405276332252608"/>
          <c:h val="7.8909469478625732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sz="1000"/>
          </a:pPr>
          <a:endParaRPr lang="es-EC"/>
        </a:p>
      </c:txPr>
    </c:title>
    <c:autoTitleDeleted val="0"/>
    <c:plotArea>
      <c:layout>
        <c:manualLayout>
          <c:layoutTarget val="inner"/>
          <c:xMode val="edge"/>
          <c:yMode val="edge"/>
          <c:x val="5.7824516847955046E-2"/>
          <c:y val="5.7870370370370371E-2"/>
          <c:w val="0.92373773619632993"/>
          <c:h val="0.63761592300962378"/>
        </c:manualLayout>
      </c:layout>
      <c:lineChart>
        <c:grouping val="standard"/>
        <c:varyColors val="0"/>
        <c:ser>
          <c:idx val="1"/>
          <c:order val="1"/>
          <c:tx>
            <c:strRef>
              <c:f>Hoja1!$Q$43</c:f>
              <c:strCache>
                <c:ptCount val="1"/>
                <c:pt idx="0">
                  <c:v>NBI</c:v>
                </c:pt>
              </c:strCache>
            </c:strRef>
          </c:tx>
          <c:spPr>
            <a:ln w="28575" cap="rnd">
              <a:solidFill>
                <a:schemeClr val="accent2"/>
              </a:solidFill>
              <a:round/>
            </a:ln>
            <a:effectLst/>
          </c:spPr>
          <c:marker>
            <c:symbol val="none"/>
          </c:marker>
          <c:cat>
            <c:numRef>
              <c:f>Hoja1!$P$44:$P$54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Hoja1!$Q$44:$Q$54</c:f>
              <c:numCache>
                <c:formatCode>##,#00</c:formatCode>
                <c:ptCount val="11"/>
                <c:pt idx="0">
                  <c:v>47.9</c:v>
                </c:pt>
                <c:pt idx="1">
                  <c:v>46.957921981811509</c:v>
                </c:pt>
                <c:pt idx="2">
                  <c:v>44.911801815032938</c:v>
                </c:pt>
                <c:pt idx="3">
                  <c:v>41.810575127601624</c:v>
                </c:pt>
                <c:pt idx="4">
                  <c:v>39.423030614852912</c:v>
                </c:pt>
                <c:pt idx="5">
                  <c:v>36.771020293235779</c:v>
                </c:pt>
                <c:pt idx="6">
                  <c:v>38.678580522537231</c:v>
                </c:pt>
                <c:pt idx="7">
                  <c:v>35.418477709999998</c:v>
                </c:pt>
                <c:pt idx="8">
                  <c:v>32.853488916517342</c:v>
                </c:pt>
                <c:pt idx="9">
                  <c:v>32.006307177129159</c:v>
                </c:pt>
                <c:pt idx="10">
                  <c:v>31.804099999999991</c:v>
                </c:pt>
              </c:numCache>
            </c:numRef>
          </c:val>
          <c:smooth val="0"/>
          <c:extLst>
            <c:ext xmlns:c16="http://schemas.microsoft.com/office/drawing/2014/chart" uri="{C3380CC4-5D6E-409C-BE32-E72D297353CC}">
              <c16:uniqueId val="{00000000-B29E-4D16-A8FE-FF2C5CB649D3}"/>
            </c:ext>
          </c:extLst>
        </c:ser>
        <c:dLbls>
          <c:showLegendKey val="0"/>
          <c:showVal val="0"/>
          <c:showCatName val="0"/>
          <c:showSerName val="0"/>
          <c:showPercent val="0"/>
          <c:showBubbleSize val="0"/>
        </c:dLbls>
        <c:smooth val="0"/>
        <c:axId val="2128261768"/>
        <c:axId val="2128265256"/>
        <c:extLst>
          <c:ext xmlns:c15="http://schemas.microsoft.com/office/drawing/2012/chart" uri="{02D57815-91ED-43cb-92C2-25804820EDAC}">
            <c15:filteredLineSeries>
              <c15:ser>
                <c:idx val="0"/>
                <c:order val="0"/>
                <c:tx>
                  <c:strRef>
                    <c:extLst>
                      <c:ext uri="{02D57815-91ED-43cb-92C2-25804820EDAC}">
                        <c15:formulaRef>
                          <c15:sqref>Hoja1!$P$43</c15:sqref>
                        </c15:formulaRef>
                      </c:ext>
                    </c:extLst>
                    <c:strCache>
                      <c:ptCount val="1"/>
                      <c:pt idx="0">
                        <c:v>Año</c:v>
                      </c:pt>
                    </c:strCache>
                  </c:strRef>
                </c:tx>
                <c:spPr>
                  <a:ln w="28575" cap="rnd">
                    <a:solidFill>
                      <a:schemeClr val="accent1"/>
                    </a:solidFill>
                    <a:round/>
                  </a:ln>
                  <a:effectLst/>
                </c:spPr>
                <c:marker>
                  <c:symbol val="none"/>
                </c:marker>
                <c:cat>
                  <c:numRef>
                    <c:extLst>
                      <c:ext uri="{02D57815-91ED-43cb-92C2-25804820EDAC}">
                        <c15:formulaRef>
                          <c15:sqref>Hoja1!$P$44:$P$54</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c:ext uri="{02D57815-91ED-43cb-92C2-25804820EDAC}">
                        <c15:formulaRef>
                          <c15:sqref>Hoja1!$P$44:$P$54</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val>
                <c:smooth val="0"/>
                <c:extLst>
                  <c:ext xmlns:c16="http://schemas.microsoft.com/office/drawing/2014/chart" uri="{C3380CC4-5D6E-409C-BE32-E72D297353CC}">
                    <c16:uniqueId val="{00000001-B29E-4D16-A8FE-FF2C5CB649D3}"/>
                  </c:ext>
                </c:extLst>
              </c15:ser>
            </c15:filteredLineSeries>
          </c:ext>
        </c:extLst>
      </c:lineChart>
      <c:catAx>
        <c:axId val="2128261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128265256"/>
        <c:crosses val="autoZero"/>
        <c:auto val="1"/>
        <c:lblAlgn val="ctr"/>
        <c:lblOffset val="100"/>
        <c:noMultiLvlLbl val="0"/>
      </c:catAx>
      <c:valAx>
        <c:axId val="2128265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s-EC"/>
          </a:p>
        </c:txPr>
        <c:crossAx val="2128261768"/>
        <c:crosses val="autoZero"/>
        <c:crossBetween val="between"/>
      </c:val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latin typeface="Arial" panose="020B0604020202020204" pitchFamily="34" charset="0"/>
          <a:cs typeface="Arial" panose="020B0604020202020204" pitchFamily="3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000"/>
            </a:pPr>
            <a:r>
              <a:rPr lang="en-US" sz="1000"/>
              <a:t>Correlación Microcréditos - NBI Ecuador 2007-2017</a:t>
            </a:r>
          </a:p>
        </c:rich>
      </c:tx>
      <c:overlay val="0"/>
      <c:spPr>
        <a:noFill/>
        <a:ln>
          <a:noFill/>
        </a:ln>
        <a:effectLst/>
      </c:spPr>
    </c:title>
    <c:autoTitleDeleted val="0"/>
    <c:plotArea>
      <c:layout/>
      <c:scatterChart>
        <c:scatterStyle val="lineMarker"/>
        <c:varyColors val="0"/>
        <c:ser>
          <c:idx val="0"/>
          <c:order val="0"/>
          <c:tx>
            <c:strRef>
              <c:f>Hoja1!$Q$19</c:f>
              <c:strCache>
                <c:ptCount val="1"/>
                <c:pt idx="0">
                  <c:v>Microcreditos ($)</c:v>
                </c:pt>
              </c:strCache>
            </c:strRef>
          </c:tx>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numFmt formatCode="General" sourceLinked="0"/>
              <c:spPr>
                <a:noFill/>
                <a:ln>
                  <a:noFill/>
                </a:ln>
                <a:effectLst/>
              </c:spPr>
              <c:txPr>
                <a:bodyPr rot="0" vert="horz"/>
                <a:lstStyle/>
                <a:p>
                  <a:pPr>
                    <a:defRPr/>
                  </a:pPr>
                  <a:endParaRPr lang="es-EC"/>
                </a:p>
              </c:txPr>
            </c:trendlineLbl>
          </c:trendline>
          <c:xVal>
            <c:numRef>
              <c:f>Hoja1!$P$20:$P$30</c:f>
              <c:numCache>
                <c:formatCode>#,##0</c:formatCode>
                <c:ptCount val="11"/>
                <c:pt idx="0">
                  <c:v>47</c:v>
                </c:pt>
                <c:pt idx="1">
                  <c:v>46.957921981811509</c:v>
                </c:pt>
                <c:pt idx="2">
                  <c:v>44.911801815032938</c:v>
                </c:pt>
                <c:pt idx="3">
                  <c:v>41.810575127601624</c:v>
                </c:pt>
                <c:pt idx="4">
                  <c:v>39.423030614852912</c:v>
                </c:pt>
                <c:pt idx="5">
                  <c:v>36.771020293235779</c:v>
                </c:pt>
                <c:pt idx="6">
                  <c:v>38.678580522537231</c:v>
                </c:pt>
                <c:pt idx="7">
                  <c:v>35.418477709999998</c:v>
                </c:pt>
                <c:pt idx="8">
                  <c:v>32.853488916517342</c:v>
                </c:pt>
                <c:pt idx="9">
                  <c:v>32.006307177129159</c:v>
                </c:pt>
                <c:pt idx="10">
                  <c:v>31.804099999999991</c:v>
                </c:pt>
              </c:numCache>
            </c:numRef>
          </c:xVal>
          <c:yVal>
            <c:numRef>
              <c:f>Hoja1!$Q$20:$Q$30</c:f>
              <c:numCache>
                <c:formatCode>#,##0</c:formatCode>
                <c:ptCount val="11"/>
                <c:pt idx="0">
                  <c:v>608158</c:v>
                </c:pt>
                <c:pt idx="1">
                  <c:v>834216</c:v>
                </c:pt>
                <c:pt idx="2">
                  <c:v>847268</c:v>
                </c:pt>
                <c:pt idx="3">
                  <c:v>998184</c:v>
                </c:pt>
                <c:pt idx="4">
                  <c:v>1219403</c:v>
                </c:pt>
                <c:pt idx="5">
                  <c:v>1221556</c:v>
                </c:pt>
                <c:pt idx="6">
                  <c:v>1293287</c:v>
                </c:pt>
                <c:pt idx="7">
                  <c:v>1298758</c:v>
                </c:pt>
                <c:pt idx="8">
                  <c:v>1445829</c:v>
                </c:pt>
                <c:pt idx="9">
                  <c:v>1484776</c:v>
                </c:pt>
                <c:pt idx="10">
                  <c:v>1544556</c:v>
                </c:pt>
              </c:numCache>
            </c:numRef>
          </c:yVal>
          <c:smooth val="0"/>
          <c:extLst>
            <c:ext xmlns:c16="http://schemas.microsoft.com/office/drawing/2014/chart" uri="{C3380CC4-5D6E-409C-BE32-E72D297353CC}">
              <c16:uniqueId val="{00000001-7276-48BC-B4C2-214637517D4D}"/>
            </c:ext>
          </c:extLst>
        </c:ser>
        <c:dLbls>
          <c:showLegendKey val="0"/>
          <c:showVal val="0"/>
          <c:showCatName val="0"/>
          <c:showSerName val="0"/>
          <c:showPercent val="0"/>
          <c:showBubbleSize val="0"/>
        </c:dLbls>
        <c:axId val="2123324440"/>
        <c:axId val="2127999656"/>
      </c:scatterChart>
      <c:valAx>
        <c:axId val="21233244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C"/>
          </a:p>
        </c:txPr>
        <c:crossAx val="2127999656"/>
        <c:crosses val="autoZero"/>
        <c:crossBetween val="midCat"/>
      </c:valAx>
      <c:valAx>
        <c:axId val="2127999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C"/>
          </a:p>
        </c:txPr>
        <c:crossAx val="212332444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EC"/>
    </a:p>
  </c:txPr>
  <c:externalData r:id="rId1">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EC00B-B7F7-476E-B1A9-6022897B4463}" type="doc">
      <dgm:prSet loTypeId="urn:microsoft.com/office/officeart/2005/8/layout/cycle6" loCatId="relationship" qsTypeId="urn:microsoft.com/office/officeart/2005/8/quickstyle/simple3" qsCatId="simple" csTypeId="urn:microsoft.com/office/officeart/2005/8/colors/accent1_2" csCatId="accent1" phldr="1"/>
      <dgm:spPr/>
      <dgm:t>
        <a:bodyPr/>
        <a:lstStyle/>
        <a:p>
          <a:endParaRPr lang="es-EC"/>
        </a:p>
      </dgm:t>
    </dgm:pt>
    <dgm:pt modelId="{758246C1-228A-4C7C-A972-E74625A5C991}">
      <dgm:prSet phldrT="[Texto]"/>
      <dgm:spPr/>
      <dgm:t>
        <a:bodyPr/>
        <a:lstStyle/>
        <a:p>
          <a:r>
            <a:rPr lang="es-EC" dirty="0"/>
            <a:t>El sistema bancario</a:t>
          </a:r>
        </a:p>
      </dgm:t>
    </dgm:pt>
    <dgm:pt modelId="{87369EA8-60D4-4F00-AB8B-5EBD08777E83}" type="parTrans" cxnId="{EE6E1843-514A-4F83-B557-369B488F5E98}">
      <dgm:prSet/>
      <dgm:spPr/>
      <dgm:t>
        <a:bodyPr/>
        <a:lstStyle/>
        <a:p>
          <a:endParaRPr lang="es-EC"/>
        </a:p>
      </dgm:t>
    </dgm:pt>
    <dgm:pt modelId="{E3F2E4D5-8984-427B-B4EB-EB447A1BF0E3}" type="sibTrans" cxnId="{EE6E1843-514A-4F83-B557-369B488F5E98}">
      <dgm:prSet/>
      <dgm:spPr/>
      <dgm:t>
        <a:bodyPr/>
        <a:lstStyle/>
        <a:p>
          <a:endParaRPr lang="es-EC"/>
        </a:p>
      </dgm:t>
    </dgm:pt>
    <dgm:pt modelId="{E4378012-C7FF-4959-A04C-4D91156FEA76}">
      <dgm:prSet phldrT="[Texto]"/>
      <dgm:spPr/>
      <dgm:t>
        <a:bodyPr/>
        <a:lstStyle/>
        <a:p>
          <a:r>
            <a:rPr lang="es-EC" dirty="0"/>
            <a:t>Población no puede acceder al sistema financiero.</a:t>
          </a:r>
        </a:p>
      </dgm:t>
    </dgm:pt>
    <dgm:pt modelId="{6A0C51E4-FD05-4908-A4EC-5CF551CA2230}" type="parTrans" cxnId="{B5670A90-345D-430C-A821-6D9AC5A1B6BC}">
      <dgm:prSet/>
      <dgm:spPr/>
      <dgm:t>
        <a:bodyPr/>
        <a:lstStyle/>
        <a:p>
          <a:endParaRPr lang="es-EC"/>
        </a:p>
      </dgm:t>
    </dgm:pt>
    <dgm:pt modelId="{E18B9573-9589-463F-908B-E0E027D4731E}" type="sibTrans" cxnId="{B5670A90-345D-430C-A821-6D9AC5A1B6BC}">
      <dgm:prSet/>
      <dgm:spPr/>
      <dgm:t>
        <a:bodyPr/>
        <a:lstStyle/>
        <a:p>
          <a:endParaRPr lang="es-EC"/>
        </a:p>
      </dgm:t>
    </dgm:pt>
    <dgm:pt modelId="{7DDFF135-FDF9-4FD9-9191-C9BE4A2CB0C2}">
      <dgm:prSet phldrT="[Texto]"/>
      <dgm:spPr/>
      <dgm:t>
        <a:bodyPr/>
        <a:lstStyle/>
        <a:p>
          <a:r>
            <a:rPr lang="es-EC" dirty="0"/>
            <a:t>Microcrédito</a:t>
          </a:r>
        </a:p>
      </dgm:t>
    </dgm:pt>
    <dgm:pt modelId="{7B5781DC-C172-4704-A07D-9D76F69B0EA9}" type="parTrans" cxnId="{73F56D42-9AC6-4E64-9EBC-333DEE0AC53D}">
      <dgm:prSet/>
      <dgm:spPr/>
      <dgm:t>
        <a:bodyPr/>
        <a:lstStyle/>
        <a:p>
          <a:endParaRPr lang="es-EC"/>
        </a:p>
      </dgm:t>
    </dgm:pt>
    <dgm:pt modelId="{E272690B-788E-4ECD-A90B-431E4FD3545A}" type="sibTrans" cxnId="{73F56D42-9AC6-4E64-9EBC-333DEE0AC53D}">
      <dgm:prSet/>
      <dgm:spPr/>
      <dgm:t>
        <a:bodyPr/>
        <a:lstStyle/>
        <a:p>
          <a:endParaRPr lang="es-EC"/>
        </a:p>
      </dgm:t>
    </dgm:pt>
    <dgm:pt modelId="{9E3E8B12-58A6-4064-8FF6-C2CB9711A8BC}" type="pres">
      <dgm:prSet presAssocID="{B16EC00B-B7F7-476E-B1A9-6022897B4463}" presName="cycle" presStyleCnt="0">
        <dgm:presLayoutVars>
          <dgm:dir/>
          <dgm:resizeHandles val="exact"/>
        </dgm:presLayoutVars>
      </dgm:prSet>
      <dgm:spPr/>
      <dgm:t>
        <a:bodyPr/>
        <a:lstStyle/>
        <a:p>
          <a:endParaRPr lang="es-ES"/>
        </a:p>
      </dgm:t>
    </dgm:pt>
    <dgm:pt modelId="{29CC42D6-7CC0-4287-BA37-86F5EDC2D38A}" type="pres">
      <dgm:prSet presAssocID="{758246C1-228A-4C7C-A972-E74625A5C991}" presName="node" presStyleLbl="node1" presStyleIdx="0" presStyleCnt="3">
        <dgm:presLayoutVars>
          <dgm:bulletEnabled val="1"/>
        </dgm:presLayoutVars>
      </dgm:prSet>
      <dgm:spPr/>
      <dgm:t>
        <a:bodyPr/>
        <a:lstStyle/>
        <a:p>
          <a:endParaRPr lang="es-ES"/>
        </a:p>
      </dgm:t>
    </dgm:pt>
    <dgm:pt modelId="{69178389-592F-4D6F-BE10-329A6D650A3B}" type="pres">
      <dgm:prSet presAssocID="{758246C1-228A-4C7C-A972-E74625A5C991}" presName="spNode" presStyleCnt="0"/>
      <dgm:spPr/>
    </dgm:pt>
    <dgm:pt modelId="{09DBE9E6-FFDD-4BB8-89A1-A3407AE5FA02}" type="pres">
      <dgm:prSet presAssocID="{E3F2E4D5-8984-427B-B4EB-EB447A1BF0E3}" presName="sibTrans" presStyleLbl="sibTrans1D1" presStyleIdx="0" presStyleCnt="3"/>
      <dgm:spPr/>
      <dgm:t>
        <a:bodyPr/>
        <a:lstStyle/>
        <a:p>
          <a:endParaRPr lang="es-ES"/>
        </a:p>
      </dgm:t>
    </dgm:pt>
    <dgm:pt modelId="{58341C55-34D1-4700-9815-6CA7CA52DCEB}" type="pres">
      <dgm:prSet presAssocID="{E4378012-C7FF-4959-A04C-4D91156FEA76}" presName="node" presStyleLbl="node1" presStyleIdx="1" presStyleCnt="3">
        <dgm:presLayoutVars>
          <dgm:bulletEnabled val="1"/>
        </dgm:presLayoutVars>
      </dgm:prSet>
      <dgm:spPr/>
      <dgm:t>
        <a:bodyPr/>
        <a:lstStyle/>
        <a:p>
          <a:endParaRPr lang="es-ES"/>
        </a:p>
      </dgm:t>
    </dgm:pt>
    <dgm:pt modelId="{FED2D395-E229-4DD0-BB37-350DDE263B5D}" type="pres">
      <dgm:prSet presAssocID="{E4378012-C7FF-4959-A04C-4D91156FEA76}" presName="spNode" presStyleCnt="0"/>
      <dgm:spPr/>
    </dgm:pt>
    <dgm:pt modelId="{E69BAC86-DFF1-4339-AACE-5FA027157D9C}" type="pres">
      <dgm:prSet presAssocID="{E18B9573-9589-463F-908B-E0E027D4731E}" presName="sibTrans" presStyleLbl="sibTrans1D1" presStyleIdx="1" presStyleCnt="3"/>
      <dgm:spPr/>
      <dgm:t>
        <a:bodyPr/>
        <a:lstStyle/>
        <a:p>
          <a:endParaRPr lang="es-ES"/>
        </a:p>
      </dgm:t>
    </dgm:pt>
    <dgm:pt modelId="{59B0B746-28F3-487B-B96C-46C3FC16AFA2}" type="pres">
      <dgm:prSet presAssocID="{7DDFF135-FDF9-4FD9-9191-C9BE4A2CB0C2}" presName="node" presStyleLbl="node1" presStyleIdx="2" presStyleCnt="3">
        <dgm:presLayoutVars>
          <dgm:bulletEnabled val="1"/>
        </dgm:presLayoutVars>
      </dgm:prSet>
      <dgm:spPr/>
      <dgm:t>
        <a:bodyPr/>
        <a:lstStyle/>
        <a:p>
          <a:endParaRPr lang="es-ES"/>
        </a:p>
      </dgm:t>
    </dgm:pt>
    <dgm:pt modelId="{FAE36AC9-9FA1-4640-B0AB-970846540E2F}" type="pres">
      <dgm:prSet presAssocID="{7DDFF135-FDF9-4FD9-9191-C9BE4A2CB0C2}" presName="spNode" presStyleCnt="0"/>
      <dgm:spPr/>
    </dgm:pt>
    <dgm:pt modelId="{D2945826-7B0F-4DE6-8223-C4E31D4ED6EA}" type="pres">
      <dgm:prSet presAssocID="{E272690B-788E-4ECD-A90B-431E4FD3545A}" presName="sibTrans" presStyleLbl="sibTrans1D1" presStyleIdx="2" presStyleCnt="3"/>
      <dgm:spPr/>
      <dgm:t>
        <a:bodyPr/>
        <a:lstStyle/>
        <a:p>
          <a:endParaRPr lang="es-ES"/>
        </a:p>
      </dgm:t>
    </dgm:pt>
  </dgm:ptLst>
  <dgm:cxnLst>
    <dgm:cxn modelId="{73F56D42-9AC6-4E64-9EBC-333DEE0AC53D}" srcId="{B16EC00B-B7F7-476E-B1A9-6022897B4463}" destId="{7DDFF135-FDF9-4FD9-9191-C9BE4A2CB0C2}" srcOrd="2" destOrd="0" parTransId="{7B5781DC-C172-4704-A07D-9D76F69B0EA9}" sibTransId="{E272690B-788E-4ECD-A90B-431E4FD3545A}"/>
    <dgm:cxn modelId="{EE6E1843-514A-4F83-B557-369B488F5E98}" srcId="{B16EC00B-B7F7-476E-B1A9-6022897B4463}" destId="{758246C1-228A-4C7C-A972-E74625A5C991}" srcOrd="0" destOrd="0" parTransId="{87369EA8-60D4-4F00-AB8B-5EBD08777E83}" sibTransId="{E3F2E4D5-8984-427B-B4EB-EB447A1BF0E3}"/>
    <dgm:cxn modelId="{D9CD7BB6-A2E9-44B0-B2E2-17259F3AC192}" type="presOf" srcId="{7DDFF135-FDF9-4FD9-9191-C9BE4A2CB0C2}" destId="{59B0B746-28F3-487B-B96C-46C3FC16AFA2}" srcOrd="0" destOrd="0" presId="urn:microsoft.com/office/officeart/2005/8/layout/cycle6"/>
    <dgm:cxn modelId="{391F8BF4-F8ED-4DE8-A071-805A2ABEE96B}" type="presOf" srcId="{E4378012-C7FF-4959-A04C-4D91156FEA76}" destId="{58341C55-34D1-4700-9815-6CA7CA52DCEB}" srcOrd="0" destOrd="0" presId="urn:microsoft.com/office/officeart/2005/8/layout/cycle6"/>
    <dgm:cxn modelId="{F792A347-430E-44EC-A47F-117DE8E047D5}" type="presOf" srcId="{B16EC00B-B7F7-476E-B1A9-6022897B4463}" destId="{9E3E8B12-58A6-4064-8FF6-C2CB9711A8BC}" srcOrd="0" destOrd="0" presId="urn:microsoft.com/office/officeart/2005/8/layout/cycle6"/>
    <dgm:cxn modelId="{9391AA83-AC06-43F7-8155-072E81805268}" type="presOf" srcId="{E3F2E4D5-8984-427B-B4EB-EB447A1BF0E3}" destId="{09DBE9E6-FFDD-4BB8-89A1-A3407AE5FA02}" srcOrd="0" destOrd="0" presId="urn:microsoft.com/office/officeart/2005/8/layout/cycle6"/>
    <dgm:cxn modelId="{03FA005D-361C-4E7C-BDD9-5A37E01141AA}" type="presOf" srcId="{E272690B-788E-4ECD-A90B-431E4FD3545A}" destId="{D2945826-7B0F-4DE6-8223-C4E31D4ED6EA}" srcOrd="0" destOrd="0" presId="urn:microsoft.com/office/officeart/2005/8/layout/cycle6"/>
    <dgm:cxn modelId="{08C0BAC7-B9D3-42C4-80FB-3F949CADC9AD}" type="presOf" srcId="{E18B9573-9589-463F-908B-E0E027D4731E}" destId="{E69BAC86-DFF1-4339-AACE-5FA027157D9C}" srcOrd="0" destOrd="0" presId="urn:microsoft.com/office/officeart/2005/8/layout/cycle6"/>
    <dgm:cxn modelId="{B5670A90-345D-430C-A821-6D9AC5A1B6BC}" srcId="{B16EC00B-B7F7-476E-B1A9-6022897B4463}" destId="{E4378012-C7FF-4959-A04C-4D91156FEA76}" srcOrd="1" destOrd="0" parTransId="{6A0C51E4-FD05-4908-A4EC-5CF551CA2230}" sibTransId="{E18B9573-9589-463F-908B-E0E027D4731E}"/>
    <dgm:cxn modelId="{ACBE1B95-3CB7-4293-8C27-B48717AF0EB5}" type="presOf" srcId="{758246C1-228A-4C7C-A972-E74625A5C991}" destId="{29CC42D6-7CC0-4287-BA37-86F5EDC2D38A}" srcOrd="0" destOrd="0" presId="urn:microsoft.com/office/officeart/2005/8/layout/cycle6"/>
    <dgm:cxn modelId="{BEFB2DEA-DEEC-4437-93EA-6A7013A63658}" type="presParOf" srcId="{9E3E8B12-58A6-4064-8FF6-C2CB9711A8BC}" destId="{29CC42D6-7CC0-4287-BA37-86F5EDC2D38A}" srcOrd="0" destOrd="0" presId="urn:microsoft.com/office/officeart/2005/8/layout/cycle6"/>
    <dgm:cxn modelId="{62879E09-C4CC-47D6-A117-35F69335B48D}" type="presParOf" srcId="{9E3E8B12-58A6-4064-8FF6-C2CB9711A8BC}" destId="{69178389-592F-4D6F-BE10-329A6D650A3B}" srcOrd="1" destOrd="0" presId="urn:microsoft.com/office/officeart/2005/8/layout/cycle6"/>
    <dgm:cxn modelId="{7B5BE976-A253-478F-BB65-2256BF0B9AD5}" type="presParOf" srcId="{9E3E8B12-58A6-4064-8FF6-C2CB9711A8BC}" destId="{09DBE9E6-FFDD-4BB8-89A1-A3407AE5FA02}" srcOrd="2" destOrd="0" presId="urn:microsoft.com/office/officeart/2005/8/layout/cycle6"/>
    <dgm:cxn modelId="{22FB4A33-139A-4956-B762-E214C7FDE796}" type="presParOf" srcId="{9E3E8B12-58A6-4064-8FF6-C2CB9711A8BC}" destId="{58341C55-34D1-4700-9815-6CA7CA52DCEB}" srcOrd="3" destOrd="0" presId="urn:microsoft.com/office/officeart/2005/8/layout/cycle6"/>
    <dgm:cxn modelId="{8F561769-B1A2-44A7-89CE-ABF5A2D2F9C3}" type="presParOf" srcId="{9E3E8B12-58A6-4064-8FF6-C2CB9711A8BC}" destId="{FED2D395-E229-4DD0-BB37-350DDE263B5D}" srcOrd="4" destOrd="0" presId="urn:microsoft.com/office/officeart/2005/8/layout/cycle6"/>
    <dgm:cxn modelId="{2F7EFA38-99C2-478A-960F-E06F9B8E4340}" type="presParOf" srcId="{9E3E8B12-58A6-4064-8FF6-C2CB9711A8BC}" destId="{E69BAC86-DFF1-4339-AACE-5FA027157D9C}" srcOrd="5" destOrd="0" presId="urn:microsoft.com/office/officeart/2005/8/layout/cycle6"/>
    <dgm:cxn modelId="{A4A17A71-93BB-443F-A88A-C00D6A0A5921}" type="presParOf" srcId="{9E3E8B12-58A6-4064-8FF6-C2CB9711A8BC}" destId="{59B0B746-28F3-487B-B96C-46C3FC16AFA2}" srcOrd="6" destOrd="0" presId="urn:microsoft.com/office/officeart/2005/8/layout/cycle6"/>
    <dgm:cxn modelId="{AE734C05-9670-420D-9C4F-85858113C8A9}" type="presParOf" srcId="{9E3E8B12-58A6-4064-8FF6-C2CB9711A8BC}" destId="{FAE36AC9-9FA1-4640-B0AB-970846540E2F}" srcOrd="7" destOrd="0" presId="urn:microsoft.com/office/officeart/2005/8/layout/cycle6"/>
    <dgm:cxn modelId="{2E12E9C1-E6AB-44BB-9D94-25F7BFA61342}" type="presParOf" srcId="{9E3E8B12-58A6-4064-8FF6-C2CB9711A8BC}" destId="{D2945826-7B0F-4DE6-8223-C4E31D4ED6EA}" srcOrd="8"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B04FBA-1E58-4FB9-B886-11483C01FCB2}"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90C21C92-F2C7-422F-8B44-16F733F85CB9}">
      <dgm:prSet phldrT="[Texto]" custT="1"/>
      <dgm:spPr/>
      <dgm:t>
        <a:bodyPr/>
        <a:lstStyle/>
        <a:p>
          <a:r>
            <a:rPr lang="es-EC" sz="1800" dirty="0"/>
            <a:t>Permitir crecer de manera controlada la cartera de microcréditos de la banca privada , la cual en la actualidad sigue siendo muy pequeña en comparación con otras modalidades.</a:t>
          </a:r>
        </a:p>
      </dgm:t>
    </dgm:pt>
    <dgm:pt modelId="{E1FF9A8C-3E5D-47B0-B356-D9889803A0C3}" type="parTrans" cxnId="{A4FA360A-949E-4FE9-A9FE-851B7036A001}">
      <dgm:prSet/>
      <dgm:spPr/>
      <dgm:t>
        <a:bodyPr/>
        <a:lstStyle/>
        <a:p>
          <a:endParaRPr lang="es-EC" sz="2400"/>
        </a:p>
      </dgm:t>
    </dgm:pt>
    <dgm:pt modelId="{E872375B-80D2-43B3-A727-CC2B57E57FF8}" type="sibTrans" cxnId="{A4FA360A-949E-4FE9-A9FE-851B7036A001}">
      <dgm:prSet/>
      <dgm:spPr/>
      <dgm:t>
        <a:bodyPr/>
        <a:lstStyle/>
        <a:p>
          <a:endParaRPr lang="es-EC" sz="2400"/>
        </a:p>
      </dgm:t>
    </dgm:pt>
    <dgm:pt modelId="{43880148-2015-4DFB-B503-8DE88AA04EE3}">
      <dgm:prSet phldrT="[Texto]" custT="1"/>
      <dgm:spPr/>
      <dgm:t>
        <a:bodyPr/>
        <a:lstStyle/>
        <a:p>
          <a:r>
            <a:rPr lang="es-EC" sz="1800" dirty="0"/>
            <a:t>En el entorno de la política gubernamental, es necesario medidas que permitan incentivar a su vez a todas las instituciones financieras para mejorar la oferta de micro crédito eliminado algunos techo de monto y mejorar las tasa de interés con estos programas brindar  asistencia técnicas en los proyectos específicos.</a:t>
          </a:r>
        </a:p>
      </dgm:t>
    </dgm:pt>
    <dgm:pt modelId="{F2E74783-8DFE-427E-A378-FB1D9B88E40F}" type="parTrans" cxnId="{CF654A81-240D-4946-8935-6285EE0E0EBA}">
      <dgm:prSet/>
      <dgm:spPr/>
      <dgm:t>
        <a:bodyPr/>
        <a:lstStyle/>
        <a:p>
          <a:endParaRPr lang="es-EC" sz="2400"/>
        </a:p>
      </dgm:t>
    </dgm:pt>
    <dgm:pt modelId="{64EC1273-9EFE-4E54-9D2C-DE8701568B19}" type="sibTrans" cxnId="{CF654A81-240D-4946-8935-6285EE0E0EBA}">
      <dgm:prSet/>
      <dgm:spPr/>
      <dgm:t>
        <a:bodyPr/>
        <a:lstStyle/>
        <a:p>
          <a:endParaRPr lang="es-EC" sz="2400"/>
        </a:p>
      </dgm:t>
    </dgm:pt>
    <dgm:pt modelId="{4E11E305-5CAF-4482-95E7-C2B07268DCED}">
      <dgm:prSet phldrT="[Texto]" custT="1"/>
      <dgm:spPr/>
      <dgm:t>
        <a:bodyPr/>
        <a:lstStyle/>
        <a:p>
          <a:r>
            <a:rPr lang="es-EC" sz="1800" dirty="0"/>
            <a:t> Los actores de las micro finanza, en especial a aquellos con comprobada eficiencia en el pago y gestión económica de sus negocios, apoyo en cuanto a financiamientos complementarios para vivienda, salud educación e inversión alternativa.</a:t>
          </a:r>
        </a:p>
      </dgm:t>
    </dgm:pt>
    <dgm:pt modelId="{E4EBF2AF-A506-46E9-93D1-17C13AAC5512}" type="parTrans" cxnId="{414AC10B-1AA6-4F9B-BD86-B4EF27E09EED}">
      <dgm:prSet/>
      <dgm:spPr/>
      <dgm:t>
        <a:bodyPr/>
        <a:lstStyle/>
        <a:p>
          <a:endParaRPr lang="es-EC" sz="2400"/>
        </a:p>
      </dgm:t>
    </dgm:pt>
    <dgm:pt modelId="{0EA8A9F1-90D8-4E3B-BA2E-77D60A9E7594}" type="sibTrans" cxnId="{414AC10B-1AA6-4F9B-BD86-B4EF27E09EED}">
      <dgm:prSet/>
      <dgm:spPr/>
      <dgm:t>
        <a:bodyPr/>
        <a:lstStyle/>
        <a:p>
          <a:endParaRPr lang="es-EC" sz="2400"/>
        </a:p>
      </dgm:t>
    </dgm:pt>
    <dgm:pt modelId="{935C2D6D-E1E8-4381-B486-A17D9458B824}" type="pres">
      <dgm:prSet presAssocID="{62B04FBA-1E58-4FB9-B886-11483C01FCB2}" presName="Name0" presStyleCnt="0">
        <dgm:presLayoutVars>
          <dgm:chMax val="7"/>
          <dgm:chPref val="7"/>
          <dgm:dir/>
        </dgm:presLayoutVars>
      </dgm:prSet>
      <dgm:spPr/>
      <dgm:t>
        <a:bodyPr/>
        <a:lstStyle/>
        <a:p>
          <a:endParaRPr lang="es-ES"/>
        </a:p>
      </dgm:t>
    </dgm:pt>
    <dgm:pt modelId="{E27CEE7F-5627-471F-9E10-E71CBAD14A58}" type="pres">
      <dgm:prSet presAssocID="{62B04FBA-1E58-4FB9-B886-11483C01FCB2}" presName="Name1" presStyleCnt="0"/>
      <dgm:spPr/>
    </dgm:pt>
    <dgm:pt modelId="{7A6F83A4-030F-482D-ADE0-A05861DEA917}" type="pres">
      <dgm:prSet presAssocID="{62B04FBA-1E58-4FB9-B886-11483C01FCB2}" presName="cycle" presStyleCnt="0"/>
      <dgm:spPr/>
    </dgm:pt>
    <dgm:pt modelId="{4409C566-CC9B-43FA-ABE7-20289D1BB36F}" type="pres">
      <dgm:prSet presAssocID="{62B04FBA-1E58-4FB9-B886-11483C01FCB2}" presName="srcNode" presStyleLbl="node1" presStyleIdx="0" presStyleCnt="3"/>
      <dgm:spPr/>
    </dgm:pt>
    <dgm:pt modelId="{11FCB3A1-A02D-4258-A7BD-1DD58E7B0823}" type="pres">
      <dgm:prSet presAssocID="{62B04FBA-1E58-4FB9-B886-11483C01FCB2}" presName="conn" presStyleLbl="parChTrans1D2" presStyleIdx="0" presStyleCnt="1"/>
      <dgm:spPr/>
      <dgm:t>
        <a:bodyPr/>
        <a:lstStyle/>
        <a:p>
          <a:endParaRPr lang="es-ES"/>
        </a:p>
      </dgm:t>
    </dgm:pt>
    <dgm:pt modelId="{BB70D2AC-1CF0-41D7-82D2-AFB78D9D40CF}" type="pres">
      <dgm:prSet presAssocID="{62B04FBA-1E58-4FB9-B886-11483C01FCB2}" presName="extraNode" presStyleLbl="node1" presStyleIdx="0" presStyleCnt="3"/>
      <dgm:spPr/>
    </dgm:pt>
    <dgm:pt modelId="{9A241FA5-183F-4DDE-87E4-BFA8DD85E0A5}" type="pres">
      <dgm:prSet presAssocID="{62B04FBA-1E58-4FB9-B886-11483C01FCB2}" presName="dstNode" presStyleLbl="node1" presStyleIdx="0" presStyleCnt="3"/>
      <dgm:spPr/>
    </dgm:pt>
    <dgm:pt modelId="{6A926745-77A0-4FF5-98A0-E61A73DCF90E}" type="pres">
      <dgm:prSet presAssocID="{90C21C92-F2C7-422F-8B44-16F733F85CB9}" presName="text_1" presStyleLbl="node1" presStyleIdx="0" presStyleCnt="3">
        <dgm:presLayoutVars>
          <dgm:bulletEnabled val="1"/>
        </dgm:presLayoutVars>
      </dgm:prSet>
      <dgm:spPr/>
      <dgm:t>
        <a:bodyPr/>
        <a:lstStyle/>
        <a:p>
          <a:endParaRPr lang="es-ES"/>
        </a:p>
      </dgm:t>
    </dgm:pt>
    <dgm:pt modelId="{0651A2AB-A678-4563-856B-15E99D897DA1}" type="pres">
      <dgm:prSet presAssocID="{90C21C92-F2C7-422F-8B44-16F733F85CB9}" presName="accent_1" presStyleCnt="0"/>
      <dgm:spPr/>
    </dgm:pt>
    <dgm:pt modelId="{160D3363-9D81-4378-8B70-6F92C10834B7}" type="pres">
      <dgm:prSet presAssocID="{90C21C92-F2C7-422F-8B44-16F733F85CB9}" presName="accentRepeatNode" presStyleLbl="solidFgAcc1" presStyleIdx="0" presStyleCnt="3"/>
      <dgm:spPr/>
    </dgm:pt>
    <dgm:pt modelId="{DBC8D1F4-D6B1-4399-B844-F9ABB2558936}" type="pres">
      <dgm:prSet presAssocID="{4E11E305-5CAF-4482-95E7-C2B07268DCED}" presName="text_2" presStyleLbl="node1" presStyleIdx="1" presStyleCnt="3">
        <dgm:presLayoutVars>
          <dgm:bulletEnabled val="1"/>
        </dgm:presLayoutVars>
      </dgm:prSet>
      <dgm:spPr/>
      <dgm:t>
        <a:bodyPr/>
        <a:lstStyle/>
        <a:p>
          <a:endParaRPr lang="es-ES"/>
        </a:p>
      </dgm:t>
    </dgm:pt>
    <dgm:pt modelId="{BA69B542-715B-420C-9B3D-89BFEEF62DE8}" type="pres">
      <dgm:prSet presAssocID="{4E11E305-5CAF-4482-95E7-C2B07268DCED}" presName="accent_2" presStyleCnt="0"/>
      <dgm:spPr/>
    </dgm:pt>
    <dgm:pt modelId="{5BE49221-E665-4F82-B7FD-B434D2A99381}" type="pres">
      <dgm:prSet presAssocID="{4E11E305-5CAF-4482-95E7-C2B07268DCED}" presName="accentRepeatNode" presStyleLbl="solidFgAcc1" presStyleIdx="1" presStyleCnt="3"/>
      <dgm:spPr/>
    </dgm:pt>
    <dgm:pt modelId="{61A895DF-3F81-48DD-BD17-6D4A6DF536FA}" type="pres">
      <dgm:prSet presAssocID="{43880148-2015-4DFB-B503-8DE88AA04EE3}" presName="text_3" presStyleLbl="node1" presStyleIdx="2" presStyleCnt="3">
        <dgm:presLayoutVars>
          <dgm:bulletEnabled val="1"/>
        </dgm:presLayoutVars>
      </dgm:prSet>
      <dgm:spPr/>
      <dgm:t>
        <a:bodyPr/>
        <a:lstStyle/>
        <a:p>
          <a:endParaRPr lang="es-ES"/>
        </a:p>
      </dgm:t>
    </dgm:pt>
    <dgm:pt modelId="{EA212837-6E15-4802-A675-C8D61DADA05B}" type="pres">
      <dgm:prSet presAssocID="{43880148-2015-4DFB-B503-8DE88AA04EE3}" presName="accent_3" presStyleCnt="0"/>
      <dgm:spPr/>
    </dgm:pt>
    <dgm:pt modelId="{EDEE5631-A74B-4F5F-B3E8-8624E8359DEA}" type="pres">
      <dgm:prSet presAssocID="{43880148-2015-4DFB-B503-8DE88AA04EE3}" presName="accentRepeatNode" presStyleLbl="solidFgAcc1" presStyleIdx="2" presStyleCnt="3"/>
      <dgm:spPr/>
    </dgm:pt>
  </dgm:ptLst>
  <dgm:cxnLst>
    <dgm:cxn modelId="{390E31B0-2E7C-4387-AFCC-299D3B6A6E9C}" type="presOf" srcId="{62B04FBA-1E58-4FB9-B886-11483C01FCB2}" destId="{935C2D6D-E1E8-4381-B486-A17D9458B824}" srcOrd="0" destOrd="0" presId="urn:microsoft.com/office/officeart/2008/layout/VerticalCurvedList"/>
    <dgm:cxn modelId="{E77F82E1-A448-4085-997E-10D0F24850EA}" type="presOf" srcId="{4E11E305-5CAF-4482-95E7-C2B07268DCED}" destId="{DBC8D1F4-D6B1-4399-B844-F9ABB2558936}" srcOrd="0" destOrd="0" presId="urn:microsoft.com/office/officeart/2008/layout/VerticalCurvedList"/>
    <dgm:cxn modelId="{24DB81E6-D776-45E8-AC7C-6247FF220495}" type="presOf" srcId="{E872375B-80D2-43B3-A727-CC2B57E57FF8}" destId="{11FCB3A1-A02D-4258-A7BD-1DD58E7B0823}" srcOrd="0" destOrd="0" presId="urn:microsoft.com/office/officeart/2008/layout/VerticalCurvedList"/>
    <dgm:cxn modelId="{A0388207-2453-4D07-8C74-E15475E3D895}" type="presOf" srcId="{43880148-2015-4DFB-B503-8DE88AA04EE3}" destId="{61A895DF-3F81-48DD-BD17-6D4A6DF536FA}" srcOrd="0" destOrd="0" presId="urn:microsoft.com/office/officeart/2008/layout/VerticalCurvedList"/>
    <dgm:cxn modelId="{B8851BBE-19E8-415C-9BF6-DBEFA6CEC1B9}" type="presOf" srcId="{90C21C92-F2C7-422F-8B44-16F733F85CB9}" destId="{6A926745-77A0-4FF5-98A0-E61A73DCF90E}" srcOrd="0" destOrd="0" presId="urn:microsoft.com/office/officeart/2008/layout/VerticalCurvedList"/>
    <dgm:cxn modelId="{CF654A81-240D-4946-8935-6285EE0E0EBA}" srcId="{62B04FBA-1E58-4FB9-B886-11483C01FCB2}" destId="{43880148-2015-4DFB-B503-8DE88AA04EE3}" srcOrd="2" destOrd="0" parTransId="{F2E74783-8DFE-427E-A378-FB1D9B88E40F}" sibTransId="{64EC1273-9EFE-4E54-9D2C-DE8701568B19}"/>
    <dgm:cxn modelId="{A4FA360A-949E-4FE9-A9FE-851B7036A001}" srcId="{62B04FBA-1E58-4FB9-B886-11483C01FCB2}" destId="{90C21C92-F2C7-422F-8B44-16F733F85CB9}" srcOrd="0" destOrd="0" parTransId="{E1FF9A8C-3E5D-47B0-B356-D9889803A0C3}" sibTransId="{E872375B-80D2-43B3-A727-CC2B57E57FF8}"/>
    <dgm:cxn modelId="{414AC10B-1AA6-4F9B-BD86-B4EF27E09EED}" srcId="{62B04FBA-1E58-4FB9-B886-11483C01FCB2}" destId="{4E11E305-5CAF-4482-95E7-C2B07268DCED}" srcOrd="1" destOrd="0" parTransId="{E4EBF2AF-A506-46E9-93D1-17C13AAC5512}" sibTransId="{0EA8A9F1-90D8-4E3B-BA2E-77D60A9E7594}"/>
    <dgm:cxn modelId="{30009614-7CF5-42F0-8FA8-458C1D4B229E}" type="presParOf" srcId="{935C2D6D-E1E8-4381-B486-A17D9458B824}" destId="{E27CEE7F-5627-471F-9E10-E71CBAD14A58}" srcOrd="0" destOrd="0" presId="urn:microsoft.com/office/officeart/2008/layout/VerticalCurvedList"/>
    <dgm:cxn modelId="{D59BBAAE-A56B-4466-904D-8D7A2BBE679B}" type="presParOf" srcId="{E27CEE7F-5627-471F-9E10-E71CBAD14A58}" destId="{7A6F83A4-030F-482D-ADE0-A05861DEA917}" srcOrd="0" destOrd="0" presId="urn:microsoft.com/office/officeart/2008/layout/VerticalCurvedList"/>
    <dgm:cxn modelId="{18342700-ABE1-44A3-86A2-02DBF98F971B}" type="presParOf" srcId="{7A6F83A4-030F-482D-ADE0-A05861DEA917}" destId="{4409C566-CC9B-43FA-ABE7-20289D1BB36F}" srcOrd="0" destOrd="0" presId="urn:microsoft.com/office/officeart/2008/layout/VerticalCurvedList"/>
    <dgm:cxn modelId="{942A4631-BDFE-484E-A030-46A5999E5A41}" type="presParOf" srcId="{7A6F83A4-030F-482D-ADE0-A05861DEA917}" destId="{11FCB3A1-A02D-4258-A7BD-1DD58E7B0823}" srcOrd="1" destOrd="0" presId="urn:microsoft.com/office/officeart/2008/layout/VerticalCurvedList"/>
    <dgm:cxn modelId="{B6A73713-489D-4DD6-B4D1-9E78289C8482}" type="presParOf" srcId="{7A6F83A4-030F-482D-ADE0-A05861DEA917}" destId="{BB70D2AC-1CF0-41D7-82D2-AFB78D9D40CF}" srcOrd="2" destOrd="0" presId="urn:microsoft.com/office/officeart/2008/layout/VerticalCurvedList"/>
    <dgm:cxn modelId="{47CF9D83-4D95-44B7-8457-B3D4CF8CBE62}" type="presParOf" srcId="{7A6F83A4-030F-482D-ADE0-A05861DEA917}" destId="{9A241FA5-183F-4DDE-87E4-BFA8DD85E0A5}" srcOrd="3" destOrd="0" presId="urn:microsoft.com/office/officeart/2008/layout/VerticalCurvedList"/>
    <dgm:cxn modelId="{B70A58AA-1836-409B-9601-FF955D8D12A2}" type="presParOf" srcId="{E27CEE7F-5627-471F-9E10-E71CBAD14A58}" destId="{6A926745-77A0-4FF5-98A0-E61A73DCF90E}" srcOrd="1" destOrd="0" presId="urn:microsoft.com/office/officeart/2008/layout/VerticalCurvedList"/>
    <dgm:cxn modelId="{A4230B8C-D31F-4680-99E6-C725819DB12D}" type="presParOf" srcId="{E27CEE7F-5627-471F-9E10-E71CBAD14A58}" destId="{0651A2AB-A678-4563-856B-15E99D897DA1}" srcOrd="2" destOrd="0" presId="urn:microsoft.com/office/officeart/2008/layout/VerticalCurvedList"/>
    <dgm:cxn modelId="{11172811-6F0A-49CD-93BC-8E002E5097E9}" type="presParOf" srcId="{0651A2AB-A678-4563-856B-15E99D897DA1}" destId="{160D3363-9D81-4378-8B70-6F92C10834B7}" srcOrd="0" destOrd="0" presId="urn:microsoft.com/office/officeart/2008/layout/VerticalCurvedList"/>
    <dgm:cxn modelId="{DE284CCC-0CB6-4A1E-9605-D49EC8FCED65}" type="presParOf" srcId="{E27CEE7F-5627-471F-9E10-E71CBAD14A58}" destId="{DBC8D1F4-D6B1-4399-B844-F9ABB2558936}" srcOrd="3" destOrd="0" presId="urn:microsoft.com/office/officeart/2008/layout/VerticalCurvedList"/>
    <dgm:cxn modelId="{8CBB122D-0038-446B-99D8-79C6BB0FEE7F}" type="presParOf" srcId="{E27CEE7F-5627-471F-9E10-E71CBAD14A58}" destId="{BA69B542-715B-420C-9B3D-89BFEEF62DE8}" srcOrd="4" destOrd="0" presId="urn:microsoft.com/office/officeart/2008/layout/VerticalCurvedList"/>
    <dgm:cxn modelId="{2965836A-7154-4FBB-8FDC-BB090637C86B}" type="presParOf" srcId="{BA69B542-715B-420C-9B3D-89BFEEF62DE8}" destId="{5BE49221-E665-4F82-B7FD-B434D2A99381}" srcOrd="0" destOrd="0" presId="urn:microsoft.com/office/officeart/2008/layout/VerticalCurvedList"/>
    <dgm:cxn modelId="{E7263DB6-F9DA-4D9E-9006-0727FCB7BA8D}" type="presParOf" srcId="{E27CEE7F-5627-471F-9E10-E71CBAD14A58}" destId="{61A895DF-3F81-48DD-BD17-6D4A6DF536FA}" srcOrd="5" destOrd="0" presId="urn:microsoft.com/office/officeart/2008/layout/VerticalCurvedList"/>
    <dgm:cxn modelId="{F7F119C6-1910-4EF5-A3A7-D0FB1F2A2248}" type="presParOf" srcId="{E27CEE7F-5627-471F-9E10-E71CBAD14A58}" destId="{EA212837-6E15-4802-A675-C8D61DADA05B}" srcOrd="6" destOrd="0" presId="urn:microsoft.com/office/officeart/2008/layout/VerticalCurvedList"/>
    <dgm:cxn modelId="{A28D78CB-92A5-4416-986A-0DEBD248EF5D}" type="presParOf" srcId="{EA212837-6E15-4802-A675-C8D61DADA05B}" destId="{EDEE5631-A74B-4F5F-B3E8-8624E8359D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99B57-1FC0-450C-987E-FEEF2B6F6C4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77A2C11C-B9C6-45EB-8F6C-7528D8D3E9C7}">
      <dgm:prSet phldrT="[Texto]"/>
      <dgm:spPr>
        <a:solidFill>
          <a:srgbClr val="00B0F0"/>
        </a:solidFill>
      </dgm:spPr>
      <dgm:t>
        <a:bodyPr/>
        <a:lstStyle/>
        <a:p>
          <a:r>
            <a:rPr lang="es-EC" b="0" u="sng" cap="none" spc="0" dirty="0">
              <a:ln w="0"/>
              <a:solidFill>
                <a:schemeClr val="tx1"/>
              </a:solidFill>
              <a:effectLst>
                <a:outerShdw blurRad="38100" dist="19050" dir="2700000" algn="tl" rotWithShape="0">
                  <a:schemeClr val="dk1">
                    <a:alpha val="40000"/>
                  </a:schemeClr>
                </a:outerShdw>
              </a:effectLst>
            </a:rPr>
            <a:t>VARIABLE INDEPENDIENTE</a:t>
          </a:r>
        </a:p>
      </dgm:t>
    </dgm:pt>
    <dgm:pt modelId="{DEDF65B5-E6A7-4E0F-B281-2A62CD6B1FFF}" type="parTrans" cxnId="{71C706F5-CC70-4F2D-8DDC-E94F2702F891}">
      <dgm:prSet/>
      <dgm:spPr/>
      <dgm:t>
        <a:bodyPr/>
        <a:lstStyle/>
        <a:p>
          <a:endParaRPr lang="es-EC"/>
        </a:p>
      </dgm:t>
    </dgm:pt>
    <dgm:pt modelId="{6C681646-BB51-45F5-802A-5976C8D6263F}" type="sibTrans" cxnId="{71C706F5-CC70-4F2D-8DDC-E94F2702F891}">
      <dgm:prSet/>
      <dgm:spPr/>
      <dgm:t>
        <a:bodyPr/>
        <a:lstStyle/>
        <a:p>
          <a:endParaRPr lang="es-EC"/>
        </a:p>
      </dgm:t>
    </dgm:pt>
    <dgm:pt modelId="{E10A91F0-4D71-4D22-9336-512CE27595D8}">
      <dgm:prSet phldrT="[Texto]"/>
      <dgm:spPr/>
      <dgm:t>
        <a:bodyPr/>
        <a:lstStyle/>
        <a:p>
          <a:r>
            <a:rPr lang="es-EC" dirty="0"/>
            <a:t>MICRO CRÉDITOS</a:t>
          </a:r>
        </a:p>
      </dgm:t>
    </dgm:pt>
    <dgm:pt modelId="{AA119B5D-5539-43F6-872C-0DE35FFBCDF1}" type="parTrans" cxnId="{02EA1287-C152-4865-92E6-F0E0E8B752B4}">
      <dgm:prSet/>
      <dgm:spPr/>
      <dgm:t>
        <a:bodyPr/>
        <a:lstStyle/>
        <a:p>
          <a:endParaRPr lang="es-EC"/>
        </a:p>
      </dgm:t>
    </dgm:pt>
    <dgm:pt modelId="{9FD93079-DB7E-4050-8941-EC93812C7ED8}" type="sibTrans" cxnId="{02EA1287-C152-4865-92E6-F0E0E8B752B4}">
      <dgm:prSet/>
      <dgm:spPr/>
      <dgm:t>
        <a:bodyPr/>
        <a:lstStyle/>
        <a:p>
          <a:endParaRPr lang="es-EC"/>
        </a:p>
      </dgm:t>
    </dgm:pt>
    <dgm:pt modelId="{A0187C53-CD4F-4EDD-8FDB-35CAFCE15241}">
      <dgm:prSet phldrT="[Texto]"/>
      <dgm:spPr>
        <a:solidFill>
          <a:srgbClr val="92D050"/>
        </a:solidFill>
      </dgm:spPr>
      <dgm:t>
        <a:bodyPr/>
        <a:lstStyle/>
        <a:p>
          <a:r>
            <a:rPr lang="es-EC" b="0" u="sng" cap="none" spc="0" dirty="0">
              <a:ln w="0"/>
              <a:solidFill>
                <a:schemeClr val="tx1"/>
              </a:solidFill>
              <a:effectLst>
                <a:outerShdw blurRad="38100" dist="19050" dir="2700000" algn="tl" rotWithShape="0">
                  <a:schemeClr val="dk1">
                    <a:alpha val="40000"/>
                  </a:schemeClr>
                </a:outerShdw>
              </a:effectLst>
            </a:rPr>
            <a:t>VARIABLE DEPENDIENTE</a:t>
          </a:r>
        </a:p>
      </dgm:t>
    </dgm:pt>
    <dgm:pt modelId="{F55E81B0-E712-4489-A7A6-8FE6F69D30B4}" type="parTrans" cxnId="{DC652B9A-D3B4-44F6-BCDB-77D5E00DDC29}">
      <dgm:prSet/>
      <dgm:spPr/>
      <dgm:t>
        <a:bodyPr/>
        <a:lstStyle/>
        <a:p>
          <a:endParaRPr lang="es-EC"/>
        </a:p>
      </dgm:t>
    </dgm:pt>
    <dgm:pt modelId="{AF3A9930-F7E3-4F33-A907-1BAA687DF2CE}" type="sibTrans" cxnId="{DC652B9A-D3B4-44F6-BCDB-77D5E00DDC29}">
      <dgm:prSet/>
      <dgm:spPr/>
      <dgm:t>
        <a:bodyPr/>
        <a:lstStyle/>
        <a:p>
          <a:endParaRPr lang="es-EC"/>
        </a:p>
      </dgm:t>
    </dgm:pt>
    <dgm:pt modelId="{EFA0DCA6-48A9-4772-9E5A-D406DDCEA78F}">
      <dgm:prSet phldrT="[Texto]"/>
      <dgm:spPr/>
      <dgm:t>
        <a:bodyPr/>
        <a:lstStyle/>
        <a:p>
          <a:r>
            <a:rPr lang="es-EC" dirty="0"/>
            <a:t>POBREZA</a:t>
          </a:r>
        </a:p>
      </dgm:t>
    </dgm:pt>
    <dgm:pt modelId="{B293C6F7-0CC0-4F8C-9212-46E2814299C7}" type="parTrans" cxnId="{2D0667CC-D613-4737-A2FA-3DA97997D9A7}">
      <dgm:prSet/>
      <dgm:spPr/>
      <dgm:t>
        <a:bodyPr/>
        <a:lstStyle/>
        <a:p>
          <a:endParaRPr lang="es-EC"/>
        </a:p>
      </dgm:t>
    </dgm:pt>
    <dgm:pt modelId="{88E2D6C1-46D0-46EE-B80D-4B23BF2ED8AF}" type="sibTrans" cxnId="{2D0667CC-D613-4737-A2FA-3DA97997D9A7}">
      <dgm:prSet/>
      <dgm:spPr/>
      <dgm:t>
        <a:bodyPr/>
        <a:lstStyle/>
        <a:p>
          <a:endParaRPr lang="es-EC"/>
        </a:p>
      </dgm:t>
    </dgm:pt>
    <dgm:pt modelId="{4B0227A7-D067-4FE4-B47D-61E3FF42262C}" type="pres">
      <dgm:prSet presAssocID="{E7899B57-1FC0-450C-987E-FEEF2B6F6C4D}" presName="linearFlow" presStyleCnt="0">
        <dgm:presLayoutVars>
          <dgm:dir/>
          <dgm:animLvl val="lvl"/>
          <dgm:resizeHandles val="exact"/>
        </dgm:presLayoutVars>
      </dgm:prSet>
      <dgm:spPr/>
      <dgm:t>
        <a:bodyPr/>
        <a:lstStyle/>
        <a:p>
          <a:endParaRPr lang="es-ES"/>
        </a:p>
      </dgm:t>
    </dgm:pt>
    <dgm:pt modelId="{8AD981C0-7CC9-43FB-A8D2-107799171952}" type="pres">
      <dgm:prSet presAssocID="{77A2C11C-B9C6-45EB-8F6C-7528D8D3E9C7}" presName="composite" presStyleCnt="0"/>
      <dgm:spPr/>
    </dgm:pt>
    <dgm:pt modelId="{CD7F56A5-9786-4BB9-81CA-834E7FAB7B97}" type="pres">
      <dgm:prSet presAssocID="{77A2C11C-B9C6-45EB-8F6C-7528D8D3E9C7}" presName="parentText" presStyleLbl="alignNode1" presStyleIdx="0" presStyleCnt="2">
        <dgm:presLayoutVars>
          <dgm:chMax val="1"/>
          <dgm:bulletEnabled val="1"/>
        </dgm:presLayoutVars>
      </dgm:prSet>
      <dgm:spPr/>
      <dgm:t>
        <a:bodyPr/>
        <a:lstStyle/>
        <a:p>
          <a:endParaRPr lang="es-ES"/>
        </a:p>
      </dgm:t>
    </dgm:pt>
    <dgm:pt modelId="{639716C8-1DC5-4A25-B2E5-62B890A79CD0}" type="pres">
      <dgm:prSet presAssocID="{77A2C11C-B9C6-45EB-8F6C-7528D8D3E9C7}" presName="descendantText" presStyleLbl="alignAcc1" presStyleIdx="0" presStyleCnt="2">
        <dgm:presLayoutVars>
          <dgm:bulletEnabled val="1"/>
        </dgm:presLayoutVars>
      </dgm:prSet>
      <dgm:spPr/>
      <dgm:t>
        <a:bodyPr/>
        <a:lstStyle/>
        <a:p>
          <a:endParaRPr lang="es-ES"/>
        </a:p>
      </dgm:t>
    </dgm:pt>
    <dgm:pt modelId="{4389342D-0690-443E-94E8-E22B7BDD8ADB}" type="pres">
      <dgm:prSet presAssocID="{6C681646-BB51-45F5-802A-5976C8D6263F}" presName="sp" presStyleCnt="0"/>
      <dgm:spPr/>
    </dgm:pt>
    <dgm:pt modelId="{BEF5CA69-897D-41FA-B82E-54D4ACC1AE38}" type="pres">
      <dgm:prSet presAssocID="{A0187C53-CD4F-4EDD-8FDB-35CAFCE15241}" presName="composite" presStyleCnt="0"/>
      <dgm:spPr/>
    </dgm:pt>
    <dgm:pt modelId="{CF04C82B-D54F-40F5-ACF7-ED788BCE8317}" type="pres">
      <dgm:prSet presAssocID="{A0187C53-CD4F-4EDD-8FDB-35CAFCE15241}" presName="parentText" presStyleLbl="alignNode1" presStyleIdx="1" presStyleCnt="2">
        <dgm:presLayoutVars>
          <dgm:chMax val="1"/>
          <dgm:bulletEnabled val="1"/>
        </dgm:presLayoutVars>
      </dgm:prSet>
      <dgm:spPr/>
      <dgm:t>
        <a:bodyPr/>
        <a:lstStyle/>
        <a:p>
          <a:endParaRPr lang="es-ES"/>
        </a:p>
      </dgm:t>
    </dgm:pt>
    <dgm:pt modelId="{7C8AC501-FDC2-478B-A672-8ACA4F384128}" type="pres">
      <dgm:prSet presAssocID="{A0187C53-CD4F-4EDD-8FDB-35CAFCE15241}" presName="descendantText" presStyleLbl="alignAcc1" presStyleIdx="1" presStyleCnt="2">
        <dgm:presLayoutVars>
          <dgm:bulletEnabled val="1"/>
        </dgm:presLayoutVars>
      </dgm:prSet>
      <dgm:spPr/>
      <dgm:t>
        <a:bodyPr/>
        <a:lstStyle/>
        <a:p>
          <a:endParaRPr lang="es-ES"/>
        </a:p>
      </dgm:t>
    </dgm:pt>
  </dgm:ptLst>
  <dgm:cxnLst>
    <dgm:cxn modelId="{6BD2B3EA-0C09-4989-A9A4-286639CAB58C}" type="presOf" srcId="{A0187C53-CD4F-4EDD-8FDB-35CAFCE15241}" destId="{CF04C82B-D54F-40F5-ACF7-ED788BCE8317}" srcOrd="0" destOrd="0" presId="urn:microsoft.com/office/officeart/2005/8/layout/chevron2"/>
    <dgm:cxn modelId="{301B09B5-6B07-446D-BDE3-62C750FFED01}" type="presOf" srcId="{E7899B57-1FC0-450C-987E-FEEF2B6F6C4D}" destId="{4B0227A7-D067-4FE4-B47D-61E3FF42262C}" srcOrd="0" destOrd="0" presId="urn:microsoft.com/office/officeart/2005/8/layout/chevron2"/>
    <dgm:cxn modelId="{2D0667CC-D613-4737-A2FA-3DA97997D9A7}" srcId="{A0187C53-CD4F-4EDD-8FDB-35CAFCE15241}" destId="{EFA0DCA6-48A9-4772-9E5A-D406DDCEA78F}" srcOrd="0" destOrd="0" parTransId="{B293C6F7-0CC0-4F8C-9212-46E2814299C7}" sibTransId="{88E2D6C1-46D0-46EE-B80D-4B23BF2ED8AF}"/>
    <dgm:cxn modelId="{6A158714-EE29-4C79-B472-85B6852097FE}" type="presOf" srcId="{77A2C11C-B9C6-45EB-8F6C-7528D8D3E9C7}" destId="{CD7F56A5-9786-4BB9-81CA-834E7FAB7B97}" srcOrd="0" destOrd="0" presId="urn:microsoft.com/office/officeart/2005/8/layout/chevron2"/>
    <dgm:cxn modelId="{02EA1287-C152-4865-92E6-F0E0E8B752B4}" srcId="{77A2C11C-B9C6-45EB-8F6C-7528D8D3E9C7}" destId="{E10A91F0-4D71-4D22-9336-512CE27595D8}" srcOrd="0" destOrd="0" parTransId="{AA119B5D-5539-43F6-872C-0DE35FFBCDF1}" sibTransId="{9FD93079-DB7E-4050-8941-EC93812C7ED8}"/>
    <dgm:cxn modelId="{DC652B9A-D3B4-44F6-BCDB-77D5E00DDC29}" srcId="{E7899B57-1FC0-450C-987E-FEEF2B6F6C4D}" destId="{A0187C53-CD4F-4EDD-8FDB-35CAFCE15241}" srcOrd="1" destOrd="0" parTransId="{F55E81B0-E712-4489-A7A6-8FE6F69D30B4}" sibTransId="{AF3A9930-F7E3-4F33-A907-1BAA687DF2CE}"/>
    <dgm:cxn modelId="{9EDAF608-4A56-405F-97CC-DB12F7CF94FF}" type="presOf" srcId="{EFA0DCA6-48A9-4772-9E5A-D406DDCEA78F}" destId="{7C8AC501-FDC2-478B-A672-8ACA4F384128}" srcOrd="0" destOrd="0" presId="urn:microsoft.com/office/officeart/2005/8/layout/chevron2"/>
    <dgm:cxn modelId="{71C706F5-CC70-4F2D-8DDC-E94F2702F891}" srcId="{E7899B57-1FC0-450C-987E-FEEF2B6F6C4D}" destId="{77A2C11C-B9C6-45EB-8F6C-7528D8D3E9C7}" srcOrd="0" destOrd="0" parTransId="{DEDF65B5-E6A7-4E0F-B281-2A62CD6B1FFF}" sibTransId="{6C681646-BB51-45F5-802A-5976C8D6263F}"/>
    <dgm:cxn modelId="{56132791-B73C-411D-8DE1-A064F7966CA2}" type="presOf" srcId="{E10A91F0-4D71-4D22-9336-512CE27595D8}" destId="{639716C8-1DC5-4A25-B2E5-62B890A79CD0}" srcOrd="0" destOrd="0" presId="urn:microsoft.com/office/officeart/2005/8/layout/chevron2"/>
    <dgm:cxn modelId="{22E115C0-319C-4D02-91A7-036D40CCFC75}" type="presParOf" srcId="{4B0227A7-D067-4FE4-B47D-61E3FF42262C}" destId="{8AD981C0-7CC9-43FB-A8D2-107799171952}" srcOrd="0" destOrd="0" presId="urn:microsoft.com/office/officeart/2005/8/layout/chevron2"/>
    <dgm:cxn modelId="{3B682B8B-87B9-4B75-84F7-7FED540C0729}" type="presParOf" srcId="{8AD981C0-7CC9-43FB-A8D2-107799171952}" destId="{CD7F56A5-9786-4BB9-81CA-834E7FAB7B97}" srcOrd="0" destOrd="0" presId="urn:microsoft.com/office/officeart/2005/8/layout/chevron2"/>
    <dgm:cxn modelId="{882BF163-2CBF-4566-9025-B33CA7527650}" type="presParOf" srcId="{8AD981C0-7CC9-43FB-A8D2-107799171952}" destId="{639716C8-1DC5-4A25-B2E5-62B890A79CD0}" srcOrd="1" destOrd="0" presId="urn:microsoft.com/office/officeart/2005/8/layout/chevron2"/>
    <dgm:cxn modelId="{EB644AB8-4EE0-4C3A-A038-46EAAB0276C6}" type="presParOf" srcId="{4B0227A7-D067-4FE4-B47D-61E3FF42262C}" destId="{4389342D-0690-443E-94E8-E22B7BDD8ADB}" srcOrd="1" destOrd="0" presId="urn:microsoft.com/office/officeart/2005/8/layout/chevron2"/>
    <dgm:cxn modelId="{567A07AC-515F-46BD-81B2-2C3482CE3CD8}" type="presParOf" srcId="{4B0227A7-D067-4FE4-B47D-61E3FF42262C}" destId="{BEF5CA69-897D-41FA-B82E-54D4ACC1AE38}" srcOrd="2" destOrd="0" presId="urn:microsoft.com/office/officeart/2005/8/layout/chevron2"/>
    <dgm:cxn modelId="{B2D74D32-0ACF-45A3-8EFF-4B431B11417D}" type="presParOf" srcId="{BEF5CA69-897D-41FA-B82E-54D4ACC1AE38}" destId="{CF04C82B-D54F-40F5-ACF7-ED788BCE8317}" srcOrd="0" destOrd="0" presId="urn:microsoft.com/office/officeart/2005/8/layout/chevron2"/>
    <dgm:cxn modelId="{F7A72338-5F86-4B9B-BE39-5A578A1E32E4}" type="presParOf" srcId="{BEF5CA69-897D-41FA-B82E-54D4ACC1AE38}" destId="{7C8AC501-FDC2-478B-A672-8ACA4F3841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64893-6EA4-4797-9670-5BDD4AE7795B}" type="doc">
      <dgm:prSet loTypeId="urn:microsoft.com/office/officeart/2008/layout/AlternatingPictureBlocks" loCatId="list" qsTypeId="urn:microsoft.com/office/officeart/2005/8/quickstyle/simple3" qsCatId="simple" csTypeId="urn:microsoft.com/office/officeart/2005/8/colors/accent1_2" csCatId="accent1" phldr="1"/>
      <dgm:spPr/>
      <dgm:t>
        <a:bodyPr/>
        <a:lstStyle/>
        <a:p>
          <a:endParaRPr lang="es-EC"/>
        </a:p>
      </dgm:t>
    </dgm:pt>
    <dgm:pt modelId="{4294A540-4412-439F-8998-2A8C272F27EF}">
      <dgm:prSet phldrT="[Texto]" custT="1"/>
      <dgm:spPr/>
      <dgm:t>
        <a:bodyPr/>
        <a:lstStyle/>
        <a:p>
          <a:r>
            <a:rPr lang="es-EC" sz="2400" b="0" cap="none" spc="0">
              <a:ln w="0"/>
              <a:effectLst>
                <a:outerShdw blurRad="38100" dist="19050" dir="2700000" algn="tl" rotWithShape="0">
                  <a:schemeClr val="dk1">
                    <a:alpha val="40000"/>
                  </a:schemeClr>
                </a:outerShdw>
              </a:effectLst>
            </a:rPr>
            <a:t>“EL MICRO CREDITO DE LA BANCA PRIVADA INCIDIO EN LA DISMINUCION DE LA POBRESA DURANTE EL PERIODO 2007-2017”</a:t>
          </a:r>
          <a:endParaRPr lang="es-EC" sz="2400" b="0" cap="none" spc="0" dirty="0">
            <a:ln w="0"/>
            <a:effectLst>
              <a:outerShdw blurRad="38100" dist="19050" dir="2700000" algn="tl" rotWithShape="0">
                <a:schemeClr val="dk1">
                  <a:alpha val="40000"/>
                </a:schemeClr>
              </a:outerShdw>
            </a:effectLst>
          </a:endParaRPr>
        </a:p>
      </dgm:t>
    </dgm:pt>
    <dgm:pt modelId="{9EF46FC0-C8D1-4A12-8F7E-496633029A53}" type="parTrans" cxnId="{F25561AD-45B8-4D13-A9C2-A7CE6376BF82}">
      <dgm:prSet/>
      <dgm:spPr/>
      <dgm:t>
        <a:bodyPr/>
        <a:lstStyle/>
        <a:p>
          <a:endParaRPr lang="es-EC"/>
        </a:p>
      </dgm:t>
    </dgm:pt>
    <dgm:pt modelId="{EB3020B8-D213-4B7A-A101-480B2623898D}" type="sibTrans" cxnId="{F25561AD-45B8-4D13-A9C2-A7CE6376BF82}">
      <dgm:prSet/>
      <dgm:spPr/>
      <dgm:t>
        <a:bodyPr/>
        <a:lstStyle/>
        <a:p>
          <a:endParaRPr lang="es-EC"/>
        </a:p>
      </dgm:t>
    </dgm:pt>
    <dgm:pt modelId="{999DDBFC-F6BA-4C68-A870-F30E3AD552A3}">
      <dgm:prSet phldrT="[Texto]"/>
      <dgm:spPr/>
      <dgm:t>
        <a:bodyPr/>
        <a:lstStyle/>
        <a:p>
          <a:r>
            <a:rPr lang="es-EC" b="0" cap="none" spc="0">
              <a:ln w="0"/>
              <a:effectLst>
                <a:outerShdw blurRad="38100" dist="19050" dir="2700000" algn="tl" rotWithShape="0">
                  <a:schemeClr val="dk1">
                    <a:alpha val="40000"/>
                  </a:schemeClr>
                </a:outerShdw>
              </a:effectLst>
            </a:rPr>
            <a:t> EL ALCANCE DE  INVESTIGACIÓN ES DESCRIPTIVO Y  SE FORMULA LA SIGUIENTE HIPÓTESIS:</a:t>
          </a:r>
          <a:endParaRPr lang="es-EC" b="0" cap="none" spc="0" dirty="0">
            <a:ln w="0"/>
            <a:effectLst>
              <a:outerShdw blurRad="38100" dist="19050" dir="2700000" algn="tl" rotWithShape="0">
                <a:schemeClr val="dk1">
                  <a:alpha val="40000"/>
                </a:schemeClr>
              </a:outerShdw>
            </a:effectLst>
          </a:endParaRPr>
        </a:p>
      </dgm:t>
    </dgm:pt>
    <dgm:pt modelId="{E17653E0-76E4-4C61-8EC9-46CAD77E895F}" type="sibTrans" cxnId="{C10EBD09-DD78-48B5-AADB-0BF7045CD585}">
      <dgm:prSet/>
      <dgm:spPr/>
      <dgm:t>
        <a:bodyPr/>
        <a:lstStyle/>
        <a:p>
          <a:endParaRPr lang="es-EC"/>
        </a:p>
      </dgm:t>
    </dgm:pt>
    <dgm:pt modelId="{727FD23B-5358-4C56-9805-B8FBC4AB7132}" type="parTrans" cxnId="{C10EBD09-DD78-48B5-AADB-0BF7045CD585}">
      <dgm:prSet/>
      <dgm:spPr/>
      <dgm:t>
        <a:bodyPr/>
        <a:lstStyle/>
        <a:p>
          <a:endParaRPr lang="es-EC"/>
        </a:p>
      </dgm:t>
    </dgm:pt>
    <dgm:pt modelId="{800BEC3D-EF18-4E24-85A1-B64C4E914532}" type="pres">
      <dgm:prSet presAssocID="{0AD64893-6EA4-4797-9670-5BDD4AE7795B}" presName="linearFlow" presStyleCnt="0">
        <dgm:presLayoutVars>
          <dgm:dir/>
          <dgm:resizeHandles val="exact"/>
        </dgm:presLayoutVars>
      </dgm:prSet>
      <dgm:spPr/>
      <dgm:t>
        <a:bodyPr/>
        <a:lstStyle/>
        <a:p>
          <a:endParaRPr lang="es-ES"/>
        </a:p>
      </dgm:t>
    </dgm:pt>
    <dgm:pt modelId="{789975A5-4970-4B45-8CA2-C5C5E349EFF7}" type="pres">
      <dgm:prSet presAssocID="{999DDBFC-F6BA-4C68-A870-F30E3AD552A3}" presName="comp" presStyleCnt="0"/>
      <dgm:spPr/>
    </dgm:pt>
    <dgm:pt modelId="{1CD084E7-DE29-4A17-8EC0-363ACEC0B967}" type="pres">
      <dgm:prSet presAssocID="{999DDBFC-F6BA-4C68-A870-F30E3AD552A3}" presName="rect2" presStyleLbl="node1" presStyleIdx="0" presStyleCnt="2" custScaleX="165950" custLinFactNeighborX="-3540">
        <dgm:presLayoutVars>
          <dgm:bulletEnabled val="1"/>
        </dgm:presLayoutVars>
      </dgm:prSet>
      <dgm:spPr/>
      <dgm:t>
        <a:bodyPr/>
        <a:lstStyle/>
        <a:p>
          <a:endParaRPr lang="es-ES"/>
        </a:p>
      </dgm:t>
    </dgm:pt>
    <dgm:pt modelId="{DFE2E970-EC35-4885-91DE-B34141F60C30}" type="pres">
      <dgm:prSet presAssocID="{999DDBFC-F6BA-4C68-A870-F30E3AD552A3}" presName="rect1" presStyleLbl="lnNode1" presStyleIdx="0" presStyleCnt="2" custLinFactNeighborX="-83138"/>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1F3BECA9-5209-442E-AE1B-8857C1B2ADD7}" type="pres">
      <dgm:prSet presAssocID="{E17653E0-76E4-4C61-8EC9-46CAD77E895F}" presName="sibTrans" presStyleCnt="0"/>
      <dgm:spPr/>
    </dgm:pt>
    <dgm:pt modelId="{7D2E7942-4D10-409D-A9D7-A7FF4E68D3BB}" type="pres">
      <dgm:prSet presAssocID="{4294A540-4412-439F-8998-2A8C272F27EF}" presName="comp" presStyleCnt="0"/>
      <dgm:spPr/>
    </dgm:pt>
    <dgm:pt modelId="{14C90E41-250C-426F-A049-ACE3CAD74E6B}" type="pres">
      <dgm:prSet presAssocID="{4294A540-4412-439F-8998-2A8C272F27EF}" presName="rect2" presStyleLbl="node1" presStyleIdx="1" presStyleCnt="2" custScaleX="173509" custLinFactNeighborX="10227" custLinFactNeighborY="26">
        <dgm:presLayoutVars>
          <dgm:bulletEnabled val="1"/>
        </dgm:presLayoutVars>
      </dgm:prSet>
      <dgm:spPr/>
      <dgm:t>
        <a:bodyPr/>
        <a:lstStyle/>
        <a:p>
          <a:endParaRPr lang="es-ES"/>
        </a:p>
      </dgm:t>
    </dgm:pt>
    <dgm:pt modelId="{8349BE96-2BF5-4B48-9B9E-18A9F2F6D23C}" type="pres">
      <dgm:prSet presAssocID="{4294A540-4412-439F-8998-2A8C272F27EF}" presName="rect1" presStyleLbl="lnNode1" presStyleIdx="1" presStyleCnt="2" custLinFactX="44948" custLinFactNeighborX="100000" custLinFactNeighborY="-2609"/>
      <dgm:spPr>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dgm:spPr>
    </dgm:pt>
  </dgm:ptLst>
  <dgm:cxnLst>
    <dgm:cxn modelId="{560AD381-6264-471E-918A-CE2C149372A6}" type="presOf" srcId="{4294A540-4412-439F-8998-2A8C272F27EF}" destId="{14C90E41-250C-426F-A049-ACE3CAD74E6B}" srcOrd="0" destOrd="0" presId="urn:microsoft.com/office/officeart/2008/layout/AlternatingPictureBlocks"/>
    <dgm:cxn modelId="{40B0C426-85E0-46AE-B511-89D14E13BCBC}" type="presOf" srcId="{0AD64893-6EA4-4797-9670-5BDD4AE7795B}" destId="{800BEC3D-EF18-4E24-85A1-B64C4E914532}" srcOrd="0" destOrd="0" presId="urn:microsoft.com/office/officeart/2008/layout/AlternatingPictureBlocks"/>
    <dgm:cxn modelId="{F25561AD-45B8-4D13-A9C2-A7CE6376BF82}" srcId="{0AD64893-6EA4-4797-9670-5BDD4AE7795B}" destId="{4294A540-4412-439F-8998-2A8C272F27EF}" srcOrd="1" destOrd="0" parTransId="{9EF46FC0-C8D1-4A12-8F7E-496633029A53}" sibTransId="{EB3020B8-D213-4B7A-A101-480B2623898D}"/>
    <dgm:cxn modelId="{DBF6B7CD-CE99-4319-B7E0-DBA45889988D}" type="presOf" srcId="{999DDBFC-F6BA-4C68-A870-F30E3AD552A3}" destId="{1CD084E7-DE29-4A17-8EC0-363ACEC0B967}" srcOrd="0" destOrd="0" presId="urn:microsoft.com/office/officeart/2008/layout/AlternatingPictureBlocks"/>
    <dgm:cxn modelId="{C10EBD09-DD78-48B5-AADB-0BF7045CD585}" srcId="{0AD64893-6EA4-4797-9670-5BDD4AE7795B}" destId="{999DDBFC-F6BA-4C68-A870-F30E3AD552A3}" srcOrd="0" destOrd="0" parTransId="{727FD23B-5358-4C56-9805-B8FBC4AB7132}" sibTransId="{E17653E0-76E4-4C61-8EC9-46CAD77E895F}"/>
    <dgm:cxn modelId="{DEC4075C-DA3E-4FBF-8EE2-B7A869CAEF7A}" type="presParOf" srcId="{800BEC3D-EF18-4E24-85A1-B64C4E914532}" destId="{789975A5-4970-4B45-8CA2-C5C5E349EFF7}" srcOrd="0" destOrd="0" presId="urn:microsoft.com/office/officeart/2008/layout/AlternatingPictureBlocks"/>
    <dgm:cxn modelId="{C6FC63CF-12E3-4BD8-A06C-9924DEBB0C42}" type="presParOf" srcId="{789975A5-4970-4B45-8CA2-C5C5E349EFF7}" destId="{1CD084E7-DE29-4A17-8EC0-363ACEC0B967}" srcOrd="0" destOrd="0" presId="urn:microsoft.com/office/officeart/2008/layout/AlternatingPictureBlocks"/>
    <dgm:cxn modelId="{E1CED2C6-FAB5-4999-BDA3-29FCBA9E5EBC}" type="presParOf" srcId="{789975A5-4970-4B45-8CA2-C5C5E349EFF7}" destId="{DFE2E970-EC35-4885-91DE-B34141F60C30}" srcOrd="1" destOrd="0" presId="urn:microsoft.com/office/officeart/2008/layout/AlternatingPictureBlocks"/>
    <dgm:cxn modelId="{6E2905A5-D0E7-4D8D-A108-7B4319A047CE}" type="presParOf" srcId="{800BEC3D-EF18-4E24-85A1-B64C4E914532}" destId="{1F3BECA9-5209-442E-AE1B-8857C1B2ADD7}" srcOrd="1" destOrd="0" presId="urn:microsoft.com/office/officeart/2008/layout/AlternatingPictureBlocks"/>
    <dgm:cxn modelId="{DDF56C98-7A80-4685-B9A9-4A7C1581DC8D}" type="presParOf" srcId="{800BEC3D-EF18-4E24-85A1-B64C4E914532}" destId="{7D2E7942-4D10-409D-A9D7-A7FF4E68D3BB}" srcOrd="2" destOrd="0" presId="urn:microsoft.com/office/officeart/2008/layout/AlternatingPictureBlocks"/>
    <dgm:cxn modelId="{E089E0C1-A4D1-4063-97EF-301EAAF81110}" type="presParOf" srcId="{7D2E7942-4D10-409D-A9D7-A7FF4E68D3BB}" destId="{14C90E41-250C-426F-A049-ACE3CAD74E6B}" srcOrd="0" destOrd="0" presId="urn:microsoft.com/office/officeart/2008/layout/AlternatingPictureBlocks"/>
    <dgm:cxn modelId="{8FBF2B29-A398-464C-A501-7E036100C597}" type="presParOf" srcId="{7D2E7942-4D10-409D-A9D7-A7FF4E68D3BB}" destId="{8349BE96-2BF5-4B48-9B9E-18A9F2F6D23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769750-C0D3-4EFF-B259-01CB0220128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6147BDAB-2DEA-4677-A7FB-6C35E47A14E4}">
      <dgm:prSet phldrT="[Texto]"/>
      <dgm:spPr/>
      <dgm:t>
        <a:bodyPr/>
        <a:lstStyle/>
        <a:p>
          <a:r>
            <a:rPr lang="es-EC" dirty="0"/>
            <a:t>Teoría</a:t>
          </a:r>
          <a:r>
            <a:rPr lang="es-EC" baseline="0" dirty="0"/>
            <a:t> del desenvolvimiento económico (</a:t>
          </a:r>
          <a:r>
            <a:rPr lang="es-EC" baseline="0" dirty="0" err="1"/>
            <a:t>Schupeeter</a:t>
          </a:r>
          <a:r>
            <a:rPr lang="es-EC" baseline="0" dirty="0"/>
            <a:t>)</a:t>
          </a:r>
          <a:endParaRPr lang="es-EC" dirty="0"/>
        </a:p>
      </dgm:t>
    </dgm:pt>
    <dgm:pt modelId="{252F02EF-8DDB-4E7D-8C38-9DC94BEC9CE3}" type="parTrans" cxnId="{7E989472-AB87-4D31-9D97-368AB28A43AF}">
      <dgm:prSet/>
      <dgm:spPr/>
      <dgm:t>
        <a:bodyPr/>
        <a:lstStyle/>
        <a:p>
          <a:endParaRPr lang="es-EC"/>
        </a:p>
      </dgm:t>
    </dgm:pt>
    <dgm:pt modelId="{E90FF18E-E080-497B-924F-3A2D5A1E32C6}" type="sibTrans" cxnId="{7E989472-AB87-4D31-9D97-368AB28A43AF}">
      <dgm:prSet/>
      <dgm:spPr/>
      <dgm:t>
        <a:bodyPr/>
        <a:lstStyle/>
        <a:p>
          <a:endParaRPr lang="es-EC"/>
        </a:p>
      </dgm:t>
    </dgm:pt>
    <dgm:pt modelId="{1C6CF642-68DF-4040-BA8E-055DF43A04AC}">
      <dgm:prSet phldrT="[Texto]" custT="1"/>
      <dgm:spPr/>
      <dgm:t>
        <a:bodyPr/>
        <a:lstStyle/>
        <a:p>
          <a:pPr algn="just"/>
          <a:r>
            <a:rPr lang="es-EC" sz="2000" b="1" dirty="0"/>
            <a:t>Mantiene dos factores :</a:t>
          </a:r>
        </a:p>
      </dgm:t>
    </dgm:pt>
    <dgm:pt modelId="{FB4F78B2-27E2-4652-B1FD-714C5B576CD1}" type="parTrans" cxnId="{8C66C296-3ED1-45CE-80CD-23BFFF99F551}">
      <dgm:prSet/>
      <dgm:spPr/>
      <dgm:t>
        <a:bodyPr/>
        <a:lstStyle/>
        <a:p>
          <a:endParaRPr lang="es-EC"/>
        </a:p>
      </dgm:t>
    </dgm:pt>
    <dgm:pt modelId="{ACD880C6-5096-4502-BE5C-446ED6F91130}" type="sibTrans" cxnId="{8C66C296-3ED1-45CE-80CD-23BFFF99F551}">
      <dgm:prSet/>
      <dgm:spPr/>
      <dgm:t>
        <a:bodyPr/>
        <a:lstStyle/>
        <a:p>
          <a:endParaRPr lang="es-EC"/>
        </a:p>
      </dgm:t>
    </dgm:pt>
    <dgm:pt modelId="{482229B9-E632-4DB0-99FF-1CA943964079}">
      <dgm:prSet phldrT="[Texto]"/>
      <dgm:spPr/>
      <dgm:t>
        <a:bodyPr/>
        <a:lstStyle/>
        <a:p>
          <a:r>
            <a:rPr lang="es-EC" dirty="0"/>
            <a:t>Teoría base de la pirámide (Prahalad, Hart)</a:t>
          </a:r>
        </a:p>
      </dgm:t>
    </dgm:pt>
    <dgm:pt modelId="{B5B9044B-9D5D-4A1D-9705-DB7F46CD277D}" type="parTrans" cxnId="{BC424686-DF20-4ACC-B31D-108B83DAB8B8}">
      <dgm:prSet/>
      <dgm:spPr/>
      <dgm:t>
        <a:bodyPr/>
        <a:lstStyle/>
        <a:p>
          <a:endParaRPr lang="es-EC"/>
        </a:p>
      </dgm:t>
    </dgm:pt>
    <dgm:pt modelId="{3CBF0ACD-8490-480E-9699-9EE972F4DE9A}" type="sibTrans" cxnId="{BC424686-DF20-4ACC-B31D-108B83DAB8B8}">
      <dgm:prSet/>
      <dgm:spPr/>
      <dgm:t>
        <a:bodyPr/>
        <a:lstStyle/>
        <a:p>
          <a:endParaRPr lang="es-EC"/>
        </a:p>
      </dgm:t>
    </dgm:pt>
    <dgm:pt modelId="{1B4F2C49-916F-480B-A805-4BC55A8A19C6}">
      <dgm:prSet phldrT="[Texto]" custT="1"/>
      <dgm:spPr/>
      <dgm:t>
        <a:bodyPr/>
        <a:lstStyle/>
        <a:p>
          <a:pPr algn="just"/>
          <a:r>
            <a:rPr lang="es-EC" sz="1800" b="1" dirty="0"/>
            <a:t>Descubre un  amplio sector de la población como un atractivo y amplio mercado.</a:t>
          </a:r>
        </a:p>
      </dgm:t>
    </dgm:pt>
    <dgm:pt modelId="{5C23D375-CD25-49AB-966B-30F1D6D683DF}" type="parTrans" cxnId="{6CCE25FD-3687-4F61-8BF1-64928232B34E}">
      <dgm:prSet/>
      <dgm:spPr/>
      <dgm:t>
        <a:bodyPr/>
        <a:lstStyle/>
        <a:p>
          <a:endParaRPr lang="es-EC"/>
        </a:p>
      </dgm:t>
    </dgm:pt>
    <dgm:pt modelId="{BF040820-73AC-43CA-B82E-077CC841BE75}" type="sibTrans" cxnId="{6CCE25FD-3687-4F61-8BF1-64928232B34E}">
      <dgm:prSet/>
      <dgm:spPr/>
      <dgm:t>
        <a:bodyPr/>
        <a:lstStyle/>
        <a:p>
          <a:endParaRPr lang="es-EC"/>
        </a:p>
      </dgm:t>
    </dgm:pt>
    <dgm:pt modelId="{933B1D02-3CE1-4506-A744-3455483D00DC}">
      <dgm:prSet phldrT="[Texto]"/>
      <dgm:spPr/>
      <dgm:t>
        <a:bodyPr/>
        <a:lstStyle/>
        <a:p>
          <a:r>
            <a:rPr lang="es-EC" dirty="0"/>
            <a:t>Teoría principal de Agente</a:t>
          </a:r>
        </a:p>
      </dgm:t>
    </dgm:pt>
    <dgm:pt modelId="{553A1077-A314-4C12-BC49-CA6585F75B39}" type="parTrans" cxnId="{1E22D648-7A61-4541-8BCD-1995141FEDE7}">
      <dgm:prSet/>
      <dgm:spPr/>
      <dgm:t>
        <a:bodyPr/>
        <a:lstStyle/>
        <a:p>
          <a:endParaRPr lang="es-EC"/>
        </a:p>
      </dgm:t>
    </dgm:pt>
    <dgm:pt modelId="{8C772665-4955-4FE4-82B6-C2A99CE61AA4}" type="sibTrans" cxnId="{1E22D648-7A61-4541-8BCD-1995141FEDE7}">
      <dgm:prSet/>
      <dgm:spPr/>
      <dgm:t>
        <a:bodyPr/>
        <a:lstStyle/>
        <a:p>
          <a:endParaRPr lang="es-EC"/>
        </a:p>
      </dgm:t>
    </dgm:pt>
    <dgm:pt modelId="{39985BC2-E370-418E-BD31-33A55D9021BD}">
      <dgm:prSet phldrT="[Texto]" custT="1"/>
      <dgm:spPr/>
      <dgm:t>
        <a:bodyPr/>
        <a:lstStyle/>
        <a:p>
          <a:pPr algn="just"/>
          <a:r>
            <a:rPr lang="es-EC" sz="1800" b="1" dirty="0"/>
            <a:t>Oferta de servicios financieros</a:t>
          </a:r>
        </a:p>
      </dgm:t>
    </dgm:pt>
    <dgm:pt modelId="{B2B456E3-4B3A-4F14-9C47-25F9149A13D8}" type="parTrans" cxnId="{9258A3F7-816A-4DB4-9040-A9B020F70564}">
      <dgm:prSet/>
      <dgm:spPr/>
      <dgm:t>
        <a:bodyPr/>
        <a:lstStyle/>
        <a:p>
          <a:endParaRPr lang="es-EC"/>
        </a:p>
      </dgm:t>
    </dgm:pt>
    <dgm:pt modelId="{4B2E1930-0824-41D1-908D-FEFB7DAFF69F}" type="sibTrans" cxnId="{9258A3F7-816A-4DB4-9040-A9B020F70564}">
      <dgm:prSet/>
      <dgm:spPr/>
      <dgm:t>
        <a:bodyPr/>
        <a:lstStyle/>
        <a:p>
          <a:endParaRPr lang="es-EC"/>
        </a:p>
      </dgm:t>
    </dgm:pt>
    <dgm:pt modelId="{2314504F-3147-435B-AAA7-FC710ECB52CD}">
      <dgm:prSet phldrT="[Texto]" custT="1"/>
      <dgm:spPr/>
      <dgm:t>
        <a:bodyPr/>
        <a:lstStyle/>
        <a:p>
          <a:pPr algn="just"/>
          <a:endParaRPr lang="es-EC" sz="1800" b="1" dirty="0"/>
        </a:p>
      </dgm:t>
    </dgm:pt>
    <dgm:pt modelId="{F591CA66-73C7-44C2-9CF4-D5716A15AB25}" type="parTrans" cxnId="{490AC6CF-958F-42C7-9D72-28DE3AE75678}">
      <dgm:prSet/>
      <dgm:spPr/>
      <dgm:t>
        <a:bodyPr/>
        <a:lstStyle/>
        <a:p>
          <a:endParaRPr lang="es-EC"/>
        </a:p>
      </dgm:t>
    </dgm:pt>
    <dgm:pt modelId="{664D3820-A7B9-46D6-9419-0F683F9C2599}" type="sibTrans" cxnId="{490AC6CF-958F-42C7-9D72-28DE3AE75678}">
      <dgm:prSet/>
      <dgm:spPr/>
      <dgm:t>
        <a:bodyPr/>
        <a:lstStyle/>
        <a:p>
          <a:endParaRPr lang="es-EC"/>
        </a:p>
      </dgm:t>
    </dgm:pt>
    <dgm:pt modelId="{94BD4F71-0249-46EB-B6CF-1CA9A8AD91E4}">
      <dgm:prSet phldrT="[Texto]" custT="1"/>
      <dgm:spPr/>
      <dgm:t>
        <a:bodyPr/>
        <a:lstStyle/>
        <a:p>
          <a:pPr algn="just"/>
          <a:r>
            <a:rPr lang="es-EC" sz="1800" b="1" dirty="0"/>
            <a:t>Sistema financiero aun carecen de ciertas  profundidad en la promoción de sus servicios</a:t>
          </a:r>
        </a:p>
      </dgm:t>
    </dgm:pt>
    <dgm:pt modelId="{242661AD-D039-433B-BE7B-5A7B32AA8D8F}" type="parTrans" cxnId="{F5FBD9F3-F914-4C1F-8D1C-DF5E69B94505}">
      <dgm:prSet/>
      <dgm:spPr/>
      <dgm:t>
        <a:bodyPr/>
        <a:lstStyle/>
        <a:p>
          <a:endParaRPr lang="es-EC"/>
        </a:p>
      </dgm:t>
    </dgm:pt>
    <dgm:pt modelId="{849BAB6F-5A2A-451F-BF70-282C9AA7A682}" type="sibTrans" cxnId="{F5FBD9F3-F914-4C1F-8D1C-DF5E69B94505}">
      <dgm:prSet/>
      <dgm:spPr/>
      <dgm:t>
        <a:bodyPr/>
        <a:lstStyle/>
        <a:p>
          <a:endParaRPr lang="es-EC"/>
        </a:p>
      </dgm:t>
    </dgm:pt>
    <dgm:pt modelId="{EE24F894-1CA1-42DF-BB05-07B023D438EB}">
      <dgm:prSet phldrT="[Texto]" custT="1"/>
      <dgm:spPr/>
      <dgm:t>
        <a:bodyPr/>
        <a:lstStyle/>
        <a:p>
          <a:pPr algn="just"/>
          <a:r>
            <a:rPr lang="es-EC" sz="2000" b="1" dirty="0"/>
            <a:t>a) El Crédito</a:t>
          </a:r>
        </a:p>
      </dgm:t>
    </dgm:pt>
    <dgm:pt modelId="{3935A83E-29E8-444E-9405-1FA392289165}" type="parTrans" cxnId="{AA5C5045-2C9E-4F3B-83F7-785A55CD26F5}">
      <dgm:prSet/>
      <dgm:spPr/>
      <dgm:t>
        <a:bodyPr/>
        <a:lstStyle/>
        <a:p>
          <a:endParaRPr lang="es-EC"/>
        </a:p>
      </dgm:t>
    </dgm:pt>
    <dgm:pt modelId="{30A97FE2-20DD-428B-87BC-670A398E1B75}" type="sibTrans" cxnId="{AA5C5045-2C9E-4F3B-83F7-785A55CD26F5}">
      <dgm:prSet/>
      <dgm:spPr/>
      <dgm:t>
        <a:bodyPr/>
        <a:lstStyle/>
        <a:p>
          <a:endParaRPr lang="es-EC"/>
        </a:p>
      </dgm:t>
    </dgm:pt>
    <dgm:pt modelId="{9456F6B4-B49A-4DB5-B369-0F551CCA4D84}">
      <dgm:prSet phldrT="[Texto]" custT="1"/>
      <dgm:spPr/>
      <dgm:t>
        <a:bodyPr/>
        <a:lstStyle/>
        <a:p>
          <a:pPr algn="just"/>
          <a:r>
            <a:rPr lang="es-EC" sz="2000" b="1" dirty="0"/>
            <a:t>b) Empresario ( Micro emprendedor) </a:t>
          </a:r>
        </a:p>
      </dgm:t>
    </dgm:pt>
    <dgm:pt modelId="{3E370353-87E3-42AA-9829-A3492C0E3B2C}" type="parTrans" cxnId="{47F01803-9F9A-4923-899F-9E52F0B48B02}">
      <dgm:prSet/>
      <dgm:spPr/>
      <dgm:t>
        <a:bodyPr/>
        <a:lstStyle/>
        <a:p>
          <a:endParaRPr lang="es-EC"/>
        </a:p>
      </dgm:t>
    </dgm:pt>
    <dgm:pt modelId="{AC2AD2B2-B144-41E8-9F7F-CC9C6A4B500C}" type="sibTrans" cxnId="{47F01803-9F9A-4923-899F-9E52F0B48B02}">
      <dgm:prSet/>
      <dgm:spPr/>
      <dgm:t>
        <a:bodyPr/>
        <a:lstStyle/>
        <a:p>
          <a:endParaRPr lang="es-EC"/>
        </a:p>
      </dgm:t>
    </dgm:pt>
    <dgm:pt modelId="{4208E814-EE3C-4C2A-A885-C8E04A1BFD86}" type="pres">
      <dgm:prSet presAssocID="{F3769750-C0D3-4EFF-B259-01CB02201284}" presName="rootnode" presStyleCnt="0">
        <dgm:presLayoutVars>
          <dgm:chMax/>
          <dgm:chPref/>
          <dgm:dir/>
          <dgm:animLvl val="lvl"/>
        </dgm:presLayoutVars>
      </dgm:prSet>
      <dgm:spPr/>
      <dgm:t>
        <a:bodyPr/>
        <a:lstStyle/>
        <a:p>
          <a:endParaRPr lang="es-ES"/>
        </a:p>
      </dgm:t>
    </dgm:pt>
    <dgm:pt modelId="{E0016155-585B-4B57-ABD7-8CBA2748FEA3}" type="pres">
      <dgm:prSet presAssocID="{6147BDAB-2DEA-4677-A7FB-6C35E47A14E4}" presName="composite" presStyleCnt="0"/>
      <dgm:spPr/>
    </dgm:pt>
    <dgm:pt modelId="{B6EDC186-A608-4884-BAEB-B4C89072D986}" type="pres">
      <dgm:prSet presAssocID="{6147BDAB-2DEA-4677-A7FB-6C35E47A14E4}" presName="bentUpArrow1" presStyleLbl="alignImgPlace1" presStyleIdx="0" presStyleCnt="2"/>
      <dgm:spPr/>
    </dgm:pt>
    <dgm:pt modelId="{E52EF7C7-4167-43BA-91C2-F9B58EA3F998}" type="pres">
      <dgm:prSet presAssocID="{6147BDAB-2DEA-4677-A7FB-6C35E47A14E4}" presName="ParentText" presStyleLbl="node1" presStyleIdx="0" presStyleCnt="3">
        <dgm:presLayoutVars>
          <dgm:chMax val="1"/>
          <dgm:chPref val="1"/>
          <dgm:bulletEnabled val="1"/>
        </dgm:presLayoutVars>
      </dgm:prSet>
      <dgm:spPr/>
      <dgm:t>
        <a:bodyPr/>
        <a:lstStyle/>
        <a:p>
          <a:endParaRPr lang="es-ES"/>
        </a:p>
      </dgm:t>
    </dgm:pt>
    <dgm:pt modelId="{D9E72A03-80FE-47AD-805E-B9CA66DC46E0}" type="pres">
      <dgm:prSet presAssocID="{6147BDAB-2DEA-4677-A7FB-6C35E47A14E4}" presName="ChildText" presStyleLbl="revTx" presStyleIdx="0" presStyleCnt="3" custScaleX="308697" custLinFactX="34751" custLinFactNeighborX="100000" custLinFactNeighborY="-1219">
        <dgm:presLayoutVars>
          <dgm:chMax val="0"/>
          <dgm:chPref val="0"/>
          <dgm:bulletEnabled val="1"/>
        </dgm:presLayoutVars>
      </dgm:prSet>
      <dgm:spPr/>
      <dgm:t>
        <a:bodyPr/>
        <a:lstStyle/>
        <a:p>
          <a:endParaRPr lang="es-ES"/>
        </a:p>
      </dgm:t>
    </dgm:pt>
    <dgm:pt modelId="{DE17F03A-EBF5-4BD0-9A59-7E6F16DD714D}" type="pres">
      <dgm:prSet presAssocID="{E90FF18E-E080-497B-924F-3A2D5A1E32C6}" presName="sibTrans" presStyleCnt="0"/>
      <dgm:spPr/>
    </dgm:pt>
    <dgm:pt modelId="{E168B11A-4E2E-4052-9441-57E0C742C0D2}" type="pres">
      <dgm:prSet presAssocID="{482229B9-E632-4DB0-99FF-1CA943964079}" presName="composite" presStyleCnt="0"/>
      <dgm:spPr/>
    </dgm:pt>
    <dgm:pt modelId="{2A65C105-B70D-4EB1-84D1-A356A9C92D58}" type="pres">
      <dgm:prSet presAssocID="{482229B9-E632-4DB0-99FF-1CA943964079}" presName="bentUpArrow1" presStyleLbl="alignImgPlace1" presStyleIdx="1" presStyleCnt="2" custLinFactNeighborY="10473"/>
      <dgm:spPr/>
    </dgm:pt>
    <dgm:pt modelId="{AD51D907-56FE-489F-8F98-268A41B91E2C}" type="pres">
      <dgm:prSet presAssocID="{482229B9-E632-4DB0-99FF-1CA943964079}" presName="ParentText" presStyleLbl="node1" presStyleIdx="1" presStyleCnt="3" custLinFactNeighborX="-34217" custLinFactNeighborY="-2666">
        <dgm:presLayoutVars>
          <dgm:chMax val="1"/>
          <dgm:chPref val="1"/>
          <dgm:bulletEnabled val="1"/>
        </dgm:presLayoutVars>
      </dgm:prSet>
      <dgm:spPr/>
      <dgm:t>
        <a:bodyPr/>
        <a:lstStyle/>
        <a:p>
          <a:endParaRPr lang="es-ES"/>
        </a:p>
      </dgm:t>
    </dgm:pt>
    <dgm:pt modelId="{F90A8439-71C2-4D7B-906A-AFDFDA2FC879}" type="pres">
      <dgm:prSet presAssocID="{482229B9-E632-4DB0-99FF-1CA943964079}" presName="ChildText" presStyleLbl="revTx" presStyleIdx="1" presStyleCnt="3" custScaleX="384875" custLinFactX="50271" custLinFactNeighborX="100000" custLinFactNeighborY="-976">
        <dgm:presLayoutVars>
          <dgm:chMax val="0"/>
          <dgm:chPref val="0"/>
          <dgm:bulletEnabled val="1"/>
        </dgm:presLayoutVars>
      </dgm:prSet>
      <dgm:spPr/>
      <dgm:t>
        <a:bodyPr/>
        <a:lstStyle/>
        <a:p>
          <a:endParaRPr lang="es-ES"/>
        </a:p>
      </dgm:t>
    </dgm:pt>
    <dgm:pt modelId="{06A66B00-9CA9-4F95-B2A5-67F136BCE990}" type="pres">
      <dgm:prSet presAssocID="{3CBF0ACD-8490-480E-9699-9EE972F4DE9A}" presName="sibTrans" presStyleCnt="0"/>
      <dgm:spPr/>
    </dgm:pt>
    <dgm:pt modelId="{7777A3DA-29EE-4DB0-9779-C914138BD8CA}" type="pres">
      <dgm:prSet presAssocID="{933B1D02-3CE1-4506-A744-3455483D00DC}" presName="composite" presStyleCnt="0"/>
      <dgm:spPr/>
    </dgm:pt>
    <dgm:pt modelId="{66BD3D61-B8A9-4378-ACB4-B6361AC9C4D9}" type="pres">
      <dgm:prSet presAssocID="{933B1D02-3CE1-4506-A744-3455483D00DC}" presName="ParentText" presStyleLbl="node1" presStyleIdx="2" presStyleCnt="3" custLinFactNeighborX="-37344" custLinFactNeighborY="1882">
        <dgm:presLayoutVars>
          <dgm:chMax val="1"/>
          <dgm:chPref val="1"/>
          <dgm:bulletEnabled val="1"/>
        </dgm:presLayoutVars>
      </dgm:prSet>
      <dgm:spPr/>
      <dgm:t>
        <a:bodyPr/>
        <a:lstStyle/>
        <a:p>
          <a:endParaRPr lang="es-ES"/>
        </a:p>
      </dgm:t>
    </dgm:pt>
    <dgm:pt modelId="{1640E21E-A2E5-485C-B096-301BD78AD5F0}" type="pres">
      <dgm:prSet presAssocID="{933B1D02-3CE1-4506-A744-3455483D00DC}" presName="FinalChildText" presStyleLbl="revTx" presStyleIdx="2" presStyleCnt="3" custScaleX="291102" custLinFactNeighborX="46570" custLinFactNeighborY="-6529">
        <dgm:presLayoutVars>
          <dgm:chMax val="0"/>
          <dgm:chPref val="0"/>
          <dgm:bulletEnabled val="1"/>
        </dgm:presLayoutVars>
      </dgm:prSet>
      <dgm:spPr/>
      <dgm:t>
        <a:bodyPr/>
        <a:lstStyle/>
        <a:p>
          <a:endParaRPr lang="es-ES"/>
        </a:p>
      </dgm:t>
    </dgm:pt>
  </dgm:ptLst>
  <dgm:cxnLst>
    <dgm:cxn modelId="{BC424686-DF20-4ACC-B31D-108B83DAB8B8}" srcId="{F3769750-C0D3-4EFF-B259-01CB02201284}" destId="{482229B9-E632-4DB0-99FF-1CA943964079}" srcOrd="1" destOrd="0" parTransId="{B5B9044B-9D5D-4A1D-9705-DB7F46CD277D}" sibTransId="{3CBF0ACD-8490-480E-9699-9EE972F4DE9A}"/>
    <dgm:cxn modelId="{C8BF449E-260C-4774-8934-E60CBB6C943C}" type="presOf" srcId="{933B1D02-3CE1-4506-A744-3455483D00DC}" destId="{66BD3D61-B8A9-4378-ACB4-B6361AC9C4D9}" srcOrd="0" destOrd="0" presId="urn:microsoft.com/office/officeart/2005/8/layout/StepDownProcess"/>
    <dgm:cxn modelId="{47F01803-9F9A-4923-899F-9E52F0B48B02}" srcId="{6147BDAB-2DEA-4677-A7FB-6C35E47A14E4}" destId="{9456F6B4-B49A-4DB5-B369-0F551CCA4D84}" srcOrd="2" destOrd="0" parTransId="{3E370353-87E3-42AA-9829-A3492C0E3B2C}" sibTransId="{AC2AD2B2-B144-41E8-9F7F-CC9C6A4B500C}"/>
    <dgm:cxn modelId="{9258A3F7-816A-4DB4-9040-A9B020F70564}" srcId="{933B1D02-3CE1-4506-A744-3455483D00DC}" destId="{39985BC2-E370-418E-BD31-33A55D9021BD}" srcOrd="0" destOrd="0" parTransId="{B2B456E3-4B3A-4F14-9C47-25F9149A13D8}" sibTransId="{4B2E1930-0824-41D1-908D-FEFB7DAFF69F}"/>
    <dgm:cxn modelId="{6CCE25FD-3687-4F61-8BF1-64928232B34E}" srcId="{482229B9-E632-4DB0-99FF-1CA943964079}" destId="{1B4F2C49-916F-480B-A805-4BC55A8A19C6}" srcOrd="0" destOrd="0" parTransId="{5C23D375-CD25-49AB-966B-30F1D6D683DF}" sibTransId="{BF040820-73AC-43CA-B82E-077CC841BE75}"/>
    <dgm:cxn modelId="{3C2389C3-82B3-450A-9923-46B3DE9440B6}" type="presOf" srcId="{EE24F894-1CA1-42DF-BB05-07B023D438EB}" destId="{D9E72A03-80FE-47AD-805E-B9CA66DC46E0}" srcOrd="0" destOrd="1" presId="urn:microsoft.com/office/officeart/2005/8/layout/StepDownProcess"/>
    <dgm:cxn modelId="{1E22D648-7A61-4541-8BCD-1995141FEDE7}" srcId="{F3769750-C0D3-4EFF-B259-01CB02201284}" destId="{933B1D02-3CE1-4506-A744-3455483D00DC}" srcOrd="2" destOrd="0" parTransId="{553A1077-A314-4C12-BC49-CA6585F75B39}" sibTransId="{8C772665-4955-4FE4-82B6-C2A99CE61AA4}"/>
    <dgm:cxn modelId="{F5FBD9F3-F914-4C1F-8D1C-DF5E69B94505}" srcId="{933B1D02-3CE1-4506-A744-3455483D00DC}" destId="{94BD4F71-0249-46EB-B6CF-1CA9A8AD91E4}" srcOrd="1" destOrd="0" parTransId="{242661AD-D039-433B-BE7B-5A7B32AA8D8F}" sibTransId="{849BAB6F-5A2A-451F-BF70-282C9AA7A682}"/>
    <dgm:cxn modelId="{FCF19622-4156-4B5B-9F95-699BAB072DB3}" type="presOf" srcId="{9456F6B4-B49A-4DB5-B369-0F551CCA4D84}" destId="{D9E72A03-80FE-47AD-805E-B9CA66DC46E0}" srcOrd="0" destOrd="2" presId="urn:microsoft.com/office/officeart/2005/8/layout/StepDownProcess"/>
    <dgm:cxn modelId="{410AEEF1-F935-4E35-AAB6-3D46B899DD5C}" type="presOf" srcId="{1C6CF642-68DF-4040-BA8E-055DF43A04AC}" destId="{D9E72A03-80FE-47AD-805E-B9CA66DC46E0}" srcOrd="0" destOrd="0" presId="urn:microsoft.com/office/officeart/2005/8/layout/StepDownProcess"/>
    <dgm:cxn modelId="{7E989472-AB87-4D31-9D97-368AB28A43AF}" srcId="{F3769750-C0D3-4EFF-B259-01CB02201284}" destId="{6147BDAB-2DEA-4677-A7FB-6C35E47A14E4}" srcOrd="0" destOrd="0" parTransId="{252F02EF-8DDB-4E7D-8C38-9DC94BEC9CE3}" sibTransId="{E90FF18E-E080-497B-924F-3A2D5A1E32C6}"/>
    <dgm:cxn modelId="{75E006F6-3D32-49D4-9A86-DF6379CE06EA}" type="presOf" srcId="{482229B9-E632-4DB0-99FF-1CA943964079}" destId="{AD51D907-56FE-489F-8F98-268A41B91E2C}" srcOrd="0" destOrd="0" presId="urn:microsoft.com/office/officeart/2005/8/layout/StepDownProcess"/>
    <dgm:cxn modelId="{906270BE-0E69-4739-820D-2482EAD08D25}" type="presOf" srcId="{94BD4F71-0249-46EB-B6CF-1CA9A8AD91E4}" destId="{1640E21E-A2E5-485C-B096-301BD78AD5F0}" srcOrd="0" destOrd="1" presId="urn:microsoft.com/office/officeart/2005/8/layout/StepDownProcess"/>
    <dgm:cxn modelId="{F666C52C-9974-4B74-B5DA-95F821DD8D48}" type="presOf" srcId="{6147BDAB-2DEA-4677-A7FB-6C35E47A14E4}" destId="{E52EF7C7-4167-43BA-91C2-F9B58EA3F998}" srcOrd="0" destOrd="0" presId="urn:microsoft.com/office/officeart/2005/8/layout/StepDownProcess"/>
    <dgm:cxn modelId="{6A512392-2441-4DF9-B94D-25F2D3ADB741}" type="presOf" srcId="{2314504F-3147-435B-AAA7-FC710ECB52CD}" destId="{1640E21E-A2E5-485C-B096-301BD78AD5F0}" srcOrd="0" destOrd="2" presId="urn:microsoft.com/office/officeart/2005/8/layout/StepDownProcess"/>
    <dgm:cxn modelId="{BE4579E1-CE8A-4FC0-B1EC-EE28BC24CE8E}" type="presOf" srcId="{1B4F2C49-916F-480B-A805-4BC55A8A19C6}" destId="{F90A8439-71C2-4D7B-906A-AFDFDA2FC879}" srcOrd="0" destOrd="0" presId="urn:microsoft.com/office/officeart/2005/8/layout/StepDownProcess"/>
    <dgm:cxn modelId="{AA5C5045-2C9E-4F3B-83F7-785A55CD26F5}" srcId="{6147BDAB-2DEA-4677-A7FB-6C35E47A14E4}" destId="{EE24F894-1CA1-42DF-BB05-07B023D438EB}" srcOrd="1" destOrd="0" parTransId="{3935A83E-29E8-444E-9405-1FA392289165}" sibTransId="{30A97FE2-20DD-428B-87BC-670A398E1B75}"/>
    <dgm:cxn modelId="{49BB0913-9647-471D-8D0D-5E1985C1D9D9}" type="presOf" srcId="{39985BC2-E370-418E-BD31-33A55D9021BD}" destId="{1640E21E-A2E5-485C-B096-301BD78AD5F0}" srcOrd="0" destOrd="0" presId="urn:microsoft.com/office/officeart/2005/8/layout/StepDownProcess"/>
    <dgm:cxn modelId="{8C66C296-3ED1-45CE-80CD-23BFFF99F551}" srcId="{6147BDAB-2DEA-4677-A7FB-6C35E47A14E4}" destId="{1C6CF642-68DF-4040-BA8E-055DF43A04AC}" srcOrd="0" destOrd="0" parTransId="{FB4F78B2-27E2-4652-B1FD-714C5B576CD1}" sibTransId="{ACD880C6-5096-4502-BE5C-446ED6F91130}"/>
    <dgm:cxn modelId="{C2EB7AD1-B15D-4F9E-910E-4AE9B161D946}" type="presOf" srcId="{F3769750-C0D3-4EFF-B259-01CB02201284}" destId="{4208E814-EE3C-4C2A-A885-C8E04A1BFD86}" srcOrd="0" destOrd="0" presId="urn:microsoft.com/office/officeart/2005/8/layout/StepDownProcess"/>
    <dgm:cxn modelId="{490AC6CF-958F-42C7-9D72-28DE3AE75678}" srcId="{933B1D02-3CE1-4506-A744-3455483D00DC}" destId="{2314504F-3147-435B-AAA7-FC710ECB52CD}" srcOrd="2" destOrd="0" parTransId="{F591CA66-73C7-44C2-9CF4-D5716A15AB25}" sibTransId="{664D3820-A7B9-46D6-9419-0F683F9C2599}"/>
    <dgm:cxn modelId="{0ECDD327-6C52-4CD2-96D8-F3EC5AC5F521}" type="presParOf" srcId="{4208E814-EE3C-4C2A-A885-C8E04A1BFD86}" destId="{E0016155-585B-4B57-ABD7-8CBA2748FEA3}" srcOrd="0" destOrd="0" presId="urn:microsoft.com/office/officeart/2005/8/layout/StepDownProcess"/>
    <dgm:cxn modelId="{AEF9C3F9-F45F-4BFB-A196-D58602BDD530}" type="presParOf" srcId="{E0016155-585B-4B57-ABD7-8CBA2748FEA3}" destId="{B6EDC186-A608-4884-BAEB-B4C89072D986}" srcOrd="0" destOrd="0" presId="urn:microsoft.com/office/officeart/2005/8/layout/StepDownProcess"/>
    <dgm:cxn modelId="{75E9A820-0FAD-4711-B00C-02F3AAE20263}" type="presParOf" srcId="{E0016155-585B-4B57-ABD7-8CBA2748FEA3}" destId="{E52EF7C7-4167-43BA-91C2-F9B58EA3F998}" srcOrd="1" destOrd="0" presId="urn:microsoft.com/office/officeart/2005/8/layout/StepDownProcess"/>
    <dgm:cxn modelId="{3A5A2EB7-3645-4DA7-90AD-90593EBDFB60}" type="presParOf" srcId="{E0016155-585B-4B57-ABD7-8CBA2748FEA3}" destId="{D9E72A03-80FE-47AD-805E-B9CA66DC46E0}" srcOrd="2" destOrd="0" presId="urn:microsoft.com/office/officeart/2005/8/layout/StepDownProcess"/>
    <dgm:cxn modelId="{EB6B95F1-1B53-4922-8C41-FA853DDF72D2}" type="presParOf" srcId="{4208E814-EE3C-4C2A-A885-C8E04A1BFD86}" destId="{DE17F03A-EBF5-4BD0-9A59-7E6F16DD714D}" srcOrd="1" destOrd="0" presId="urn:microsoft.com/office/officeart/2005/8/layout/StepDownProcess"/>
    <dgm:cxn modelId="{AF64BDE9-375F-4C85-88A2-4DF0470CC47A}" type="presParOf" srcId="{4208E814-EE3C-4C2A-A885-C8E04A1BFD86}" destId="{E168B11A-4E2E-4052-9441-57E0C742C0D2}" srcOrd="2" destOrd="0" presId="urn:microsoft.com/office/officeart/2005/8/layout/StepDownProcess"/>
    <dgm:cxn modelId="{0693B53E-42A8-4613-9F0F-B6B20089F601}" type="presParOf" srcId="{E168B11A-4E2E-4052-9441-57E0C742C0D2}" destId="{2A65C105-B70D-4EB1-84D1-A356A9C92D58}" srcOrd="0" destOrd="0" presId="urn:microsoft.com/office/officeart/2005/8/layout/StepDownProcess"/>
    <dgm:cxn modelId="{ED376E71-C042-4233-B681-C2FF89B6E80D}" type="presParOf" srcId="{E168B11A-4E2E-4052-9441-57E0C742C0D2}" destId="{AD51D907-56FE-489F-8F98-268A41B91E2C}" srcOrd="1" destOrd="0" presId="urn:microsoft.com/office/officeart/2005/8/layout/StepDownProcess"/>
    <dgm:cxn modelId="{4D579C76-A2BC-4866-AA07-B33083ABF46F}" type="presParOf" srcId="{E168B11A-4E2E-4052-9441-57E0C742C0D2}" destId="{F90A8439-71C2-4D7B-906A-AFDFDA2FC879}" srcOrd="2" destOrd="0" presId="urn:microsoft.com/office/officeart/2005/8/layout/StepDownProcess"/>
    <dgm:cxn modelId="{2B2D1DAA-8682-4168-953A-E68727150DF2}" type="presParOf" srcId="{4208E814-EE3C-4C2A-A885-C8E04A1BFD86}" destId="{06A66B00-9CA9-4F95-B2A5-67F136BCE990}" srcOrd="3" destOrd="0" presId="urn:microsoft.com/office/officeart/2005/8/layout/StepDownProcess"/>
    <dgm:cxn modelId="{E559005C-C0FB-4454-B07E-7BCA09C04B6C}" type="presParOf" srcId="{4208E814-EE3C-4C2A-A885-C8E04A1BFD86}" destId="{7777A3DA-29EE-4DB0-9779-C914138BD8CA}" srcOrd="4" destOrd="0" presId="urn:microsoft.com/office/officeart/2005/8/layout/StepDownProcess"/>
    <dgm:cxn modelId="{97F166EE-0BDF-4F75-BF77-46E1A5B84831}" type="presParOf" srcId="{7777A3DA-29EE-4DB0-9779-C914138BD8CA}" destId="{66BD3D61-B8A9-4378-ACB4-B6361AC9C4D9}" srcOrd="0" destOrd="0" presId="urn:microsoft.com/office/officeart/2005/8/layout/StepDownProcess"/>
    <dgm:cxn modelId="{7CB3DD0B-E1DF-48E1-87FB-BBBBEA95A14B}" type="presParOf" srcId="{7777A3DA-29EE-4DB0-9779-C914138BD8CA}" destId="{1640E21E-A2E5-485C-B096-301BD78AD5F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0F71B4-F2F3-43A5-B845-04CAF73959D3}"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B5EE22C8-F730-4544-B7BD-0FAE26EEF61C}">
      <dgm:prSet phldrT="[Texto]"/>
      <dgm:spPr/>
      <dgm:t>
        <a:bodyPr/>
        <a:lstStyle/>
        <a:p>
          <a:pPr algn="just"/>
          <a:r>
            <a:rPr lang="es-EC" dirty="0"/>
            <a:t>Evaluación del impacto del micro crédito en la reducción de la pobreza en Ecuador periodo 2009-2012 (Escobar, 2015)</a:t>
          </a:r>
        </a:p>
      </dgm:t>
    </dgm:pt>
    <dgm:pt modelId="{B137B412-2A16-4CD7-9E88-F583585AA73D}" type="parTrans" cxnId="{18B52D0D-9D73-4B61-BB9D-73A3F78C382A}">
      <dgm:prSet/>
      <dgm:spPr/>
      <dgm:t>
        <a:bodyPr/>
        <a:lstStyle/>
        <a:p>
          <a:endParaRPr lang="es-EC">
            <a:solidFill>
              <a:schemeClr val="tx1"/>
            </a:solidFill>
          </a:endParaRPr>
        </a:p>
      </dgm:t>
    </dgm:pt>
    <dgm:pt modelId="{F70BDFA6-000B-4141-B270-C7158987B864}" type="sibTrans" cxnId="{18B52D0D-9D73-4B61-BB9D-73A3F78C382A}">
      <dgm:prSet/>
      <dgm:spPr/>
      <dgm:t>
        <a:bodyPr/>
        <a:lstStyle/>
        <a:p>
          <a:endParaRPr lang="es-EC">
            <a:solidFill>
              <a:schemeClr val="tx1"/>
            </a:solidFill>
          </a:endParaRPr>
        </a:p>
      </dgm:t>
    </dgm:pt>
    <dgm:pt modelId="{1400D89F-A063-47EA-998A-EB0396D7DD7B}">
      <dgm:prSet phldrT="[Texto]"/>
      <dgm:spPr/>
      <dgm:t>
        <a:bodyPr/>
        <a:lstStyle/>
        <a:p>
          <a:pPr algn="just"/>
          <a:r>
            <a:rPr lang="es-EC" dirty="0"/>
            <a:t>El microcrédito en el desarrollo de la Unidades productivas de la localidad Histórica y Caribe norte de la ciudad de Cartagena de Indias años 2011.(Cotte y Gonzales, 2012)</a:t>
          </a:r>
        </a:p>
      </dgm:t>
    </dgm:pt>
    <dgm:pt modelId="{A1BB0BE5-EC4D-439E-8D91-04A3B3F00F13}" type="parTrans" cxnId="{F39F1F2A-3107-454B-85D7-074829951719}">
      <dgm:prSet/>
      <dgm:spPr/>
      <dgm:t>
        <a:bodyPr/>
        <a:lstStyle/>
        <a:p>
          <a:endParaRPr lang="es-EC">
            <a:solidFill>
              <a:schemeClr val="tx1"/>
            </a:solidFill>
          </a:endParaRPr>
        </a:p>
      </dgm:t>
    </dgm:pt>
    <dgm:pt modelId="{6B0E9FBA-53EA-4C38-AF28-221E3E07662D}" type="sibTrans" cxnId="{F39F1F2A-3107-454B-85D7-074829951719}">
      <dgm:prSet/>
      <dgm:spPr/>
      <dgm:t>
        <a:bodyPr/>
        <a:lstStyle/>
        <a:p>
          <a:endParaRPr lang="es-EC">
            <a:solidFill>
              <a:schemeClr val="tx1"/>
            </a:solidFill>
          </a:endParaRPr>
        </a:p>
      </dgm:t>
    </dgm:pt>
    <dgm:pt modelId="{F0C35577-F3BF-432F-9175-94020C96B114}">
      <dgm:prSet phldrT="[Texto]"/>
      <dgm:spPr/>
      <dgm:t>
        <a:bodyPr/>
        <a:lstStyle/>
        <a:p>
          <a:pPr algn="just"/>
          <a:r>
            <a:rPr lang="es-EC" dirty="0"/>
            <a:t>Mayor poder económico a las personas en situación de pobreza, tienden a hacer mas luchadoras y enfocan en poner fin su situación de pobreza.(Yunus, 2006)</a:t>
          </a:r>
        </a:p>
      </dgm:t>
    </dgm:pt>
    <dgm:pt modelId="{A8B3953D-023C-4208-827E-ADDBD8C73266}" type="parTrans" cxnId="{8588DA3A-4EF2-4B3B-9FFB-3A77CDBDB288}">
      <dgm:prSet/>
      <dgm:spPr/>
      <dgm:t>
        <a:bodyPr/>
        <a:lstStyle/>
        <a:p>
          <a:endParaRPr lang="es-EC">
            <a:solidFill>
              <a:schemeClr val="tx1"/>
            </a:solidFill>
          </a:endParaRPr>
        </a:p>
      </dgm:t>
    </dgm:pt>
    <dgm:pt modelId="{12155967-0F97-45E4-B7EC-DEA581451A29}" type="sibTrans" cxnId="{8588DA3A-4EF2-4B3B-9FFB-3A77CDBDB288}">
      <dgm:prSet/>
      <dgm:spPr/>
      <dgm:t>
        <a:bodyPr/>
        <a:lstStyle/>
        <a:p>
          <a:endParaRPr lang="es-EC">
            <a:solidFill>
              <a:schemeClr val="tx1"/>
            </a:solidFill>
          </a:endParaRPr>
        </a:p>
      </dgm:t>
    </dgm:pt>
    <dgm:pt modelId="{1EACFA31-5400-44B4-ABF6-52EDF1CEFC11}" type="pres">
      <dgm:prSet presAssocID="{7B0F71B4-F2F3-43A5-B845-04CAF73959D3}" presName="Name0" presStyleCnt="0">
        <dgm:presLayoutVars>
          <dgm:chMax val="7"/>
          <dgm:chPref val="7"/>
          <dgm:dir/>
        </dgm:presLayoutVars>
      </dgm:prSet>
      <dgm:spPr/>
      <dgm:t>
        <a:bodyPr/>
        <a:lstStyle/>
        <a:p>
          <a:endParaRPr lang="es-ES"/>
        </a:p>
      </dgm:t>
    </dgm:pt>
    <dgm:pt modelId="{FAD59608-BEC9-48BA-9687-96087BFFA0C5}" type="pres">
      <dgm:prSet presAssocID="{7B0F71B4-F2F3-43A5-B845-04CAF73959D3}" presName="Name1" presStyleCnt="0"/>
      <dgm:spPr/>
    </dgm:pt>
    <dgm:pt modelId="{CCF9B1F2-8BE9-4314-BF96-31FD0A1454A7}" type="pres">
      <dgm:prSet presAssocID="{7B0F71B4-F2F3-43A5-B845-04CAF73959D3}" presName="cycle" presStyleCnt="0"/>
      <dgm:spPr/>
    </dgm:pt>
    <dgm:pt modelId="{7372D34C-4EA0-4CD5-97A8-40BF29DB2BCC}" type="pres">
      <dgm:prSet presAssocID="{7B0F71B4-F2F3-43A5-B845-04CAF73959D3}" presName="srcNode" presStyleLbl="node1" presStyleIdx="0" presStyleCnt="3"/>
      <dgm:spPr/>
    </dgm:pt>
    <dgm:pt modelId="{765FB06E-8A21-4F36-8857-3ADDDC29ABC1}" type="pres">
      <dgm:prSet presAssocID="{7B0F71B4-F2F3-43A5-B845-04CAF73959D3}" presName="conn" presStyleLbl="parChTrans1D2" presStyleIdx="0" presStyleCnt="1"/>
      <dgm:spPr/>
      <dgm:t>
        <a:bodyPr/>
        <a:lstStyle/>
        <a:p>
          <a:endParaRPr lang="es-ES"/>
        </a:p>
      </dgm:t>
    </dgm:pt>
    <dgm:pt modelId="{B62F81A2-B76C-48CA-B080-68632D39F42D}" type="pres">
      <dgm:prSet presAssocID="{7B0F71B4-F2F3-43A5-B845-04CAF73959D3}" presName="extraNode" presStyleLbl="node1" presStyleIdx="0" presStyleCnt="3"/>
      <dgm:spPr/>
    </dgm:pt>
    <dgm:pt modelId="{93F8F8A8-E3B8-4836-AFD7-AAB702915F9B}" type="pres">
      <dgm:prSet presAssocID="{7B0F71B4-F2F3-43A5-B845-04CAF73959D3}" presName="dstNode" presStyleLbl="node1" presStyleIdx="0" presStyleCnt="3"/>
      <dgm:spPr/>
    </dgm:pt>
    <dgm:pt modelId="{D03DB5B7-406B-4AF6-A491-01078A90CFB3}" type="pres">
      <dgm:prSet presAssocID="{B5EE22C8-F730-4544-B7BD-0FAE26EEF61C}" presName="text_1" presStyleLbl="node1" presStyleIdx="0" presStyleCnt="3">
        <dgm:presLayoutVars>
          <dgm:bulletEnabled val="1"/>
        </dgm:presLayoutVars>
      </dgm:prSet>
      <dgm:spPr/>
      <dgm:t>
        <a:bodyPr/>
        <a:lstStyle/>
        <a:p>
          <a:endParaRPr lang="es-ES"/>
        </a:p>
      </dgm:t>
    </dgm:pt>
    <dgm:pt modelId="{8CC858F5-70E3-4096-82AD-DAD174B81586}" type="pres">
      <dgm:prSet presAssocID="{B5EE22C8-F730-4544-B7BD-0FAE26EEF61C}" presName="accent_1" presStyleCnt="0"/>
      <dgm:spPr/>
    </dgm:pt>
    <dgm:pt modelId="{FE18ACFE-1CE4-464E-89ED-D8FA087879F3}" type="pres">
      <dgm:prSet presAssocID="{B5EE22C8-F730-4544-B7BD-0FAE26EEF61C}" presName="accentRepeatNode" presStyleLbl="solidFgAcc1" presStyleIdx="0" presStyleCnt="3"/>
      <dgm:spPr/>
    </dgm:pt>
    <dgm:pt modelId="{1A6AB5CE-6883-4D56-BB60-236DC86C8783}" type="pres">
      <dgm:prSet presAssocID="{1400D89F-A063-47EA-998A-EB0396D7DD7B}" presName="text_2" presStyleLbl="node1" presStyleIdx="1" presStyleCnt="3">
        <dgm:presLayoutVars>
          <dgm:bulletEnabled val="1"/>
        </dgm:presLayoutVars>
      </dgm:prSet>
      <dgm:spPr/>
      <dgm:t>
        <a:bodyPr/>
        <a:lstStyle/>
        <a:p>
          <a:endParaRPr lang="es-ES"/>
        </a:p>
      </dgm:t>
    </dgm:pt>
    <dgm:pt modelId="{0F9B0DE5-E2C3-4163-A1EB-77D197FEEDA9}" type="pres">
      <dgm:prSet presAssocID="{1400D89F-A063-47EA-998A-EB0396D7DD7B}" presName="accent_2" presStyleCnt="0"/>
      <dgm:spPr/>
    </dgm:pt>
    <dgm:pt modelId="{4D9D8381-1D4C-4205-AA6D-3D33275A9E77}" type="pres">
      <dgm:prSet presAssocID="{1400D89F-A063-47EA-998A-EB0396D7DD7B}" presName="accentRepeatNode" presStyleLbl="solidFgAcc1" presStyleIdx="1" presStyleCnt="3"/>
      <dgm:spPr/>
    </dgm:pt>
    <dgm:pt modelId="{628A05E0-1DFC-4064-9BA6-F7D48669F81A}" type="pres">
      <dgm:prSet presAssocID="{F0C35577-F3BF-432F-9175-94020C96B114}" presName="text_3" presStyleLbl="node1" presStyleIdx="2" presStyleCnt="3">
        <dgm:presLayoutVars>
          <dgm:bulletEnabled val="1"/>
        </dgm:presLayoutVars>
      </dgm:prSet>
      <dgm:spPr/>
      <dgm:t>
        <a:bodyPr/>
        <a:lstStyle/>
        <a:p>
          <a:endParaRPr lang="es-ES"/>
        </a:p>
      </dgm:t>
    </dgm:pt>
    <dgm:pt modelId="{EF7F0889-B9C8-42D4-B951-79E76856FBA4}" type="pres">
      <dgm:prSet presAssocID="{F0C35577-F3BF-432F-9175-94020C96B114}" presName="accent_3" presStyleCnt="0"/>
      <dgm:spPr/>
    </dgm:pt>
    <dgm:pt modelId="{A1490164-EB34-4361-81E5-213E1AEF8A44}" type="pres">
      <dgm:prSet presAssocID="{F0C35577-F3BF-432F-9175-94020C96B114}" presName="accentRepeatNode" presStyleLbl="solidFgAcc1" presStyleIdx="2" presStyleCnt="3"/>
      <dgm:spPr/>
    </dgm:pt>
  </dgm:ptLst>
  <dgm:cxnLst>
    <dgm:cxn modelId="{8588DA3A-4EF2-4B3B-9FFB-3A77CDBDB288}" srcId="{7B0F71B4-F2F3-43A5-B845-04CAF73959D3}" destId="{F0C35577-F3BF-432F-9175-94020C96B114}" srcOrd="2" destOrd="0" parTransId="{A8B3953D-023C-4208-827E-ADDBD8C73266}" sibTransId="{12155967-0F97-45E4-B7EC-DEA581451A29}"/>
    <dgm:cxn modelId="{F39F1F2A-3107-454B-85D7-074829951719}" srcId="{7B0F71B4-F2F3-43A5-B845-04CAF73959D3}" destId="{1400D89F-A063-47EA-998A-EB0396D7DD7B}" srcOrd="1" destOrd="0" parTransId="{A1BB0BE5-EC4D-439E-8D91-04A3B3F00F13}" sibTransId="{6B0E9FBA-53EA-4C38-AF28-221E3E07662D}"/>
    <dgm:cxn modelId="{D26D81DB-9387-4CBB-AF7D-BA177B5D5512}" type="presOf" srcId="{7B0F71B4-F2F3-43A5-B845-04CAF73959D3}" destId="{1EACFA31-5400-44B4-ABF6-52EDF1CEFC11}" srcOrd="0" destOrd="0" presId="urn:microsoft.com/office/officeart/2008/layout/VerticalCurvedList"/>
    <dgm:cxn modelId="{27507161-2906-4C5A-9778-35B33E1F7D67}" type="presOf" srcId="{B5EE22C8-F730-4544-B7BD-0FAE26EEF61C}" destId="{D03DB5B7-406B-4AF6-A491-01078A90CFB3}" srcOrd="0" destOrd="0" presId="urn:microsoft.com/office/officeart/2008/layout/VerticalCurvedList"/>
    <dgm:cxn modelId="{18B52D0D-9D73-4B61-BB9D-73A3F78C382A}" srcId="{7B0F71B4-F2F3-43A5-B845-04CAF73959D3}" destId="{B5EE22C8-F730-4544-B7BD-0FAE26EEF61C}" srcOrd="0" destOrd="0" parTransId="{B137B412-2A16-4CD7-9E88-F583585AA73D}" sibTransId="{F70BDFA6-000B-4141-B270-C7158987B864}"/>
    <dgm:cxn modelId="{E8344592-DB32-4DFE-9C43-EB15132A7F50}" type="presOf" srcId="{F70BDFA6-000B-4141-B270-C7158987B864}" destId="{765FB06E-8A21-4F36-8857-3ADDDC29ABC1}" srcOrd="0" destOrd="0" presId="urn:microsoft.com/office/officeart/2008/layout/VerticalCurvedList"/>
    <dgm:cxn modelId="{58A3DFC0-4443-4385-8CFD-1731E3C636D9}" type="presOf" srcId="{F0C35577-F3BF-432F-9175-94020C96B114}" destId="{628A05E0-1DFC-4064-9BA6-F7D48669F81A}" srcOrd="0" destOrd="0" presId="urn:microsoft.com/office/officeart/2008/layout/VerticalCurvedList"/>
    <dgm:cxn modelId="{4D62BFD9-3C08-4A65-ACD3-7537500A32F9}" type="presOf" srcId="{1400D89F-A063-47EA-998A-EB0396D7DD7B}" destId="{1A6AB5CE-6883-4D56-BB60-236DC86C8783}" srcOrd="0" destOrd="0" presId="urn:microsoft.com/office/officeart/2008/layout/VerticalCurvedList"/>
    <dgm:cxn modelId="{5B9FC403-B87F-4183-9E78-48A0E0F997DF}" type="presParOf" srcId="{1EACFA31-5400-44B4-ABF6-52EDF1CEFC11}" destId="{FAD59608-BEC9-48BA-9687-96087BFFA0C5}" srcOrd="0" destOrd="0" presId="urn:microsoft.com/office/officeart/2008/layout/VerticalCurvedList"/>
    <dgm:cxn modelId="{48BAD919-AD0D-4EA0-81C1-90B21B14E342}" type="presParOf" srcId="{FAD59608-BEC9-48BA-9687-96087BFFA0C5}" destId="{CCF9B1F2-8BE9-4314-BF96-31FD0A1454A7}" srcOrd="0" destOrd="0" presId="urn:microsoft.com/office/officeart/2008/layout/VerticalCurvedList"/>
    <dgm:cxn modelId="{71518C91-EEB7-4590-9CC8-B4116123D0EA}" type="presParOf" srcId="{CCF9B1F2-8BE9-4314-BF96-31FD0A1454A7}" destId="{7372D34C-4EA0-4CD5-97A8-40BF29DB2BCC}" srcOrd="0" destOrd="0" presId="urn:microsoft.com/office/officeart/2008/layout/VerticalCurvedList"/>
    <dgm:cxn modelId="{964E533A-D00C-47E3-9BD1-8857F2876DE6}" type="presParOf" srcId="{CCF9B1F2-8BE9-4314-BF96-31FD0A1454A7}" destId="{765FB06E-8A21-4F36-8857-3ADDDC29ABC1}" srcOrd="1" destOrd="0" presId="urn:microsoft.com/office/officeart/2008/layout/VerticalCurvedList"/>
    <dgm:cxn modelId="{C18EC401-2A00-454A-84B5-F25DA0486547}" type="presParOf" srcId="{CCF9B1F2-8BE9-4314-BF96-31FD0A1454A7}" destId="{B62F81A2-B76C-48CA-B080-68632D39F42D}" srcOrd="2" destOrd="0" presId="urn:microsoft.com/office/officeart/2008/layout/VerticalCurvedList"/>
    <dgm:cxn modelId="{E0B9DA27-968A-4C95-8B8E-29A663EC7298}" type="presParOf" srcId="{CCF9B1F2-8BE9-4314-BF96-31FD0A1454A7}" destId="{93F8F8A8-E3B8-4836-AFD7-AAB702915F9B}" srcOrd="3" destOrd="0" presId="urn:microsoft.com/office/officeart/2008/layout/VerticalCurvedList"/>
    <dgm:cxn modelId="{BF05B330-CC47-455E-BF12-98A329AE5747}" type="presParOf" srcId="{FAD59608-BEC9-48BA-9687-96087BFFA0C5}" destId="{D03DB5B7-406B-4AF6-A491-01078A90CFB3}" srcOrd="1" destOrd="0" presId="urn:microsoft.com/office/officeart/2008/layout/VerticalCurvedList"/>
    <dgm:cxn modelId="{23D4E938-B55A-4A85-B7DA-1EBDDE766A9D}" type="presParOf" srcId="{FAD59608-BEC9-48BA-9687-96087BFFA0C5}" destId="{8CC858F5-70E3-4096-82AD-DAD174B81586}" srcOrd="2" destOrd="0" presId="urn:microsoft.com/office/officeart/2008/layout/VerticalCurvedList"/>
    <dgm:cxn modelId="{C4C4A66B-C3C1-40CA-8EE4-EBBC94A37172}" type="presParOf" srcId="{8CC858F5-70E3-4096-82AD-DAD174B81586}" destId="{FE18ACFE-1CE4-464E-89ED-D8FA087879F3}" srcOrd="0" destOrd="0" presId="urn:microsoft.com/office/officeart/2008/layout/VerticalCurvedList"/>
    <dgm:cxn modelId="{4FAAE736-FF4D-4C95-A216-55A7FCADA9BB}" type="presParOf" srcId="{FAD59608-BEC9-48BA-9687-96087BFFA0C5}" destId="{1A6AB5CE-6883-4D56-BB60-236DC86C8783}" srcOrd="3" destOrd="0" presId="urn:microsoft.com/office/officeart/2008/layout/VerticalCurvedList"/>
    <dgm:cxn modelId="{0C85CC15-553E-4AA8-A80C-28ADCCD672D2}" type="presParOf" srcId="{FAD59608-BEC9-48BA-9687-96087BFFA0C5}" destId="{0F9B0DE5-E2C3-4163-A1EB-77D197FEEDA9}" srcOrd="4" destOrd="0" presId="urn:microsoft.com/office/officeart/2008/layout/VerticalCurvedList"/>
    <dgm:cxn modelId="{461597CE-EE8A-4936-B3FE-368DBF5B4F3D}" type="presParOf" srcId="{0F9B0DE5-E2C3-4163-A1EB-77D197FEEDA9}" destId="{4D9D8381-1D4C-4205-AA6D-3D33275A9E77}" srcOrd="0" destOrd="0" presId="urn:microsoft.com/office/officeart/2008/layout/VerticalCurvedList"/>
    <dgm:cxn modelId="{B8C2F263-C3D3-4AE7-A75E-BEFBB297362B}" type="presParOf" srcId="{FAD59608-BEC9-48BA-9687-96087BFFA0C5}" destId="{628A05E0-1DFC-4064-9BA6-F7D48669F81A}" srcOrd="5" destOrd="0" presId="urn:microsoft.com/office/officeart/2008/layout/VerticalCurvedList"/>
    <dgm:cxn modelId="{48FC3E33-71AC-42DF-B1FC-AFCC65C6C5F9}" type="presParOf" srcId="{FAD59608-BEC9-48BA-9687-96087BFFA0C5}" destId="{EF7F0889-B9C8-42D4-B951-79E76856FBA4}" srcOrd="6" destOrd="0" presId="urn:microsoft.com/office/officeart/2008/layout/VerticalCurvedList"/>
    <dgm:cxn modelId="{19D4771E-909D-4755-BB04-20B3A3136D47}" type="presParOf" srcId="{EF7F0889-B9C8-42D4-B951-79E76856FBA4}" destId="{A1490164-EB34-4361-81E5-213E1AEF8A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6E73AF-A019-4914-8352-590A2C85126C}"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GT"/>
        </a:p>
      </dgm:t>
    </dgm:pt>
    <dgm:pt modelId="{3267C032-9EAC-4130-8A91-51D5B9B10E08}">
      <dgm:prSet phldrT="[Texto]" custT="1"/>
      <dgm:spPr/>
      <dgm:t>
        <a:bodyPr/>
        <a:lstStyle/>
        <a:p>
          <a:pPr algn="ctr"/>
          <a:r>
            <a:rPr lang="es-EC" sz="2000" b="1" dirty="0"/>
            <a:t>Enfoque de Investigación </a:t>
          </a:r>
          <a:endParaRPr lang="es-GT" sz="2000" b="1" dirty="0"/>
        </a:p>
      </dgm:t>
    </dgm:pt>
    <dgm:pt modelId="{AF959C6E-B0E4-464E-B6EC-7529B46EDBD6}" type="parTrans" cxnId="{00820D29-75BD-416C-AA9F-27D0C39AE2A9}">
      <dgm:prSet/>
      <dgm:spPr/>
      <dgm:t>
        <a:bodyPr/>
        <a:lstStyle/>
        <a:p>
          <a:pPr algn="just"/>
          <a:endParaRPr lang="es-GT" b="1"/>
        </a:p>
      </dgm:t>
    </dgm:pt>
    <dgm:pt modelId="{2B737393-90E5-4760-957A-D23E52C07B45}" type="sibTrans" cxnId="{00820D29-75BD-416C-AA9F-27D0C39AE2A9}">
      <dgm:prSet/>
      <dgm:spPr/>
      <dgm:t>
        <a:bodyPr/>
        <a:lstStyle/>
        <a:p>
          <a:pPr algn="just"/>
          <a:endParaRPr lang="es-GT" b="1"/>
        </a:p>
      </dgm:t>
    </dgm:pt>
    <dgm:pt modelId="{50D35D83-5EE6-4B59-8DBC-AEEFA0DE4BF6}">
      <dgm:prSet phldrT="[Texto]" custT="1"/>
      <dgm:spPr/>
      <dgm:t>
        <a:bodyPr/>
        <a:lstStyle/>
        <a:p>
          <a:pPr algn="ctr"/>
          <a:r>
            <a:rPr lang="es-EC" sz="1600" b="1" i="1" dirty="0"/>
            <a:t>Cuantitativo</a:t>
          </a:r>
        </a:p>
      </dgm:t>
    </dgm:pt>
    <dgm:pt modelId="{B4240A18-3323-486D-8320-F76F299274A9}" type="parTrans" cxnId="{761935CB-B7C7-4263-8585-A55C365C0DDF}">
      <dgm:prSet/>
      <dgm:spPr/>
      <dgm:t>
        <a:bodyPr/>
        <a:lstStyle/>
        <a:p>
          <a:pPr algn="just"/>
          <a:endParaRPr lang="es-GT" b="1"/>
        </a:p>
      </dgm:t>
    </dgm:pt>
    <dgm:pt modelId="{34EB5DF0-49EC-47CB-AB1C-FE6E5D9693A6}" type="sibTrans" cxnId="{761935CB-B7C7-4263-8585-A55C365C0DDF}">
      <dgm:prSet/>
      <dgm:spPr/>
      <dgm:t>
        <a:bodyPr/>
        <a:lstStyle/>
        <a:p>
          <a:pPr algn="just"/>
          <a:endParaRPr lang="es-GT" b="1"/>
        </a:p>
      </dgm:t>
    </dgm:pt>
    <dgm:pt modelId="{E3A7C9EF-557B-424F-9C4A-B1C130628144}">
      <dgm:prSet phldrT="[Texto]" custT="1"/>
      <dgm:spPr/>
      <dgm:t>
        <a:bodyPr/>
        <a:lstStyle/>
        <a:p>
          <a:pPr algn="ctr"/>
          <a:r>
            <a:rPr lang="es-GT" sz="2000" b="1" dirty="0"/>
            <a:t>Diseño de investigación </a:t>
          </a:r>
        </a:p>
      </dgm:t>
    </dgm:pt>
    <dgm:pt modelId="{0F196479-2B82-48EB-9926-5C1AF74996FD}" type="parTrans" cxnId="{A067C9F8-1676-4775-A665-39B50B6E829E}">
      <dgm:prSet/>
      <dgm:spPr/>
      <dgm:t>
        <a:bodyPr/>
        <a:lstStyle/>
        <a:p>
          <a:pPr algn="just"/>
          <a:endParaRPr lang="es-GT" b="1"/>
        </a:p>
      </dgm:t>
    </dgm:pt>
    <dgm:pt modelId="{5003F0FB-5D61-43CC-86AA-6825EB306CFF}" type="sibTrans" cxnId="{A067C9F8-1676-4775-A665-39B50B6E829E}">
      <dgm:prSet/>
      <dgm:spPr/>
      <dgm:t>
        <a:bodyPr/>
        <a:lstStyle/>
        <a:p>
          <a:pPr algn="just"/>
          <a:endParaRPr lang="es-GT" b="1"/>
        </a:p>
      </dgm:t>
    </dgm:pt>
    <dgm:pt modelId="{B1F24700-39E7-41B2-91A2-3AE24E9C6491}">
      <dgm:prSet phldrT="[Texto]" custT="1"/>
      <dgm:spPr/>
      <dgm:t>
        <a:bodyPr/>
        <a:lstStyle/>
        <a:p>
          <a:pPr algn="just"/>
          <a:r>
            <a:rPr lang="es-EC" sz="1400" b="1" i="1" dirty="0"/>
            <a:t>No experimental.</a:t>
          </a:r>
        </a:p>
        <a:p>
          <a:pPr algn="just"/>
          <a:r>
            <a:rPr lang="es-EC" sz="1400" b="1" i="1" dirty="0"/>
            <a:t>Observa y analiza la realidad </a:t>
          </a:r>
        </a:p>
      </dgm:t>
    </dgm:pt>
    <dgm:pt modelId="{3A3AC64C-1939-47C5-A999-25EC4EB54F58}" type="parTrans" cxnId="{6B16806A-C05A-4571-BDAB-C2D8D2A9C86C}">
      <dgm:prSet/>
      <dgm:spPr/>
      <dgm:t>
        <a:bodyPr/>
        <a:lstStyle/>
        <a:p>
          <a:pPr algn="just"/>
          <a:endParaRPr lang="es-GT" b="1"/>
        </a:p>
      </dgm:t>
    </dgm:pt>
    <dgm:pt modelId="{5628CFDF-99E5-4978-BCEF-BE7EAEED7BBA}" type="sibTrans" cxnId="{6B16806A-C05A-4571-BDAB-C2D8D2A9C86C}">
      <dgm:prSet/>
      <dgm:spPr/>
      <dgm:t>
        <a:bodyPr/>
        <a:lstStyle/>
        <a:p>
          <a:pPr algn="just"/>
          <a:endParaRPr lang="es-GT" b="1"/>
        </a:p>
      </dgm:t>
    </dgm:pt>
    <dgm:pt modelId="{89F9F7C1-D971-41A8-8BB5-91F32EE9815F}">
      <dgm:prSet phldrT="[Texto]" custT="1"/>
      <dgm:spPr/>
      <dgm:t>
        <a:bodyPr/>
        <a:lstStyle/>
        <a:p>
          <a:pPr algn="just"/>
          <a:r>
            <a:rPr lang="es-GT" sz="1400" b="1" i="1" dirty="0"/>
            <a:t>Ficha de registro</a:t>
          </a:r>
        </a:p>
      </dgm:t>
    </dgm:pt>
    <dgm:pt modelId="{D1CFEACF-8A02-4B51-8897-064827A25C2C}" type="sibTrans" cxnId="{29451F9D-697E-4A93-8378-EFF9EDD9ED59}">
      <dgm:prSet/>
      <dgm:spPr/>
      <dgm:t>
        <a:bodyPr/>
        <a:lstStyle/>
        <a:p>
          <a:pPr algn="just"/>
          <a:endParaRPr lang="es-GT" b="1"/>
        </a:p>
      </dgm:t>
    </dgm:pt>
    <dgm:pt modelId="{417FCB90-4B7A-42B8-BEA6-EB9B1C410174}" type="parTrans" cxnId="{29451F9D-697E-4A93-8378-EFF9EDD9ED59}">
      <dgm:prSet/>
      <dgm:spPr/>
      <dgm:t>
        <a:bodyPr/>
        <a:lstStyle/>
        <a:p>
          <a:pPr algn="just"/>
          <a:endParaRPr lang="es-GT" b="1"/>
        </a:p>
      </dgm:t>
    </dgm:pt>
    <dgm:pt modelId="{EDC17DC1-BAB1-48EF-A10D-702CAA0E0E22}">
      <dgm:prSet phldrT="[Texto]" custT="1"/>
      <dgm:spPr/>
      <dgm:t>
        <a:bodyPr/>
        <a:lstStyle/>
        <a:p>
          <a:pPr algn="ctr"/>
          <a:r>
            <a:rPr lang="es-EC" sz="2000" b="1" dirty="0"/>
            <a:t>Procedimiento para recolección y análisis de datos.</a:t>
          </a:r>
          <a:endParaRPr lang="es-GT" sz="2000" b="1" dirty="0"/>
        </a:p>
      </dgm:t>
    </dgm:pt>
    <dgm:pt modelId="{C0DEA3C3-6AED-435F-AB6F-47F04AEFA1E3}" type="sibTrans" cxnId="{7DDBFDDC-68A3-4042-8198-6CBA98CEA268}">
      <dgm:prSet/>
      <dgm:spPr/>
      <dgm:t>
        <a:bodyPr/>
        <a:lstStyle/>
        <a:p>
          <a:pPr algn="just"/>
          <a:endParaRPr lang="es-GT" b="1"/>
        </a:p>
      </dgm:t>
    </dgm:pt>
    <dgm:pt modelId="{1DD72987-9FCF-4647-A5D1-0A46B4AB0394}" type="parTrans" cxnId="{7DDBFDDC-68A3-4042-8198-6CBA98CEA268}">
      <dgm:prSet/>
      <dgm:spPr/>
      <dgm:t>
        <a:bodyPr/>
        <a:lstStyle/>
        <a:p>
          <a:pPr algn="just"/>
          <a:endParaRPr lang="es-GT" b="1"/>
        </a:p>
      </dgm:t>
    </dgm:pt>
    <dgm:pt modelId="{D4C5D870-B5E4-4EA9-B863-A1E342C6AD24}">
      <dgm:prSet phldrT="[Texto]" custT="1"/>
      <dgm:spPr/>
      <dgm:t>
        <a:bodyPr/>
        <a:lstStyle/>
        <a:p>
          <a:pPr algn="just"/>
          <a:r>
            <a:rPr lang="es-GT" sz="1400" b="1" i="1" dirty="0"/>
            <a:t>Base de la estadística descriptiva</a:t>
          </a:r>
        </a:p>
      </dgm:t>
    </dgm:pt>
    <dgm:pt modelId="{0F663BA6-ADAD-4C08-A6FF-8DC675759558}" type="parTrans" cxnId="{8A2AF892-DBF4-414D-828C-E539DA5FB6BF}">
      <dgm:prSet/>
      <dgm:spPr/>
      <dgm:t>
        <a:bodyPr/>
        <a:lstStyle/>
        <a:p>
          <a:pPr algn="just"/>
          <a:endParaRPr lang="es-EC" b="1"/>
        </a:p>
      </dgm:t>
    </dgm:pt>
    <dgm:pt modelId="{BC49A845-A70B-450D-8FDB-84B82A94E062}" type="sibTrans" cxnId="{8A2AF892-DBF4-414D-828C-E539DA5FB6BF}">
      <dgm:prSet/>
      <dgm:spPr/>
      <dgm:t>
        <a:bodyPr/>
        <a:lstStyle/>
        <a:p>
          <a:pPr algn="just"/>
          <a:endParaRPr lang="es-EC" b="1"/>
        </a:p>
      </dgm:t>
    </dgm:pt>
    <dgm:pt modelId="{B8927FBE-8575-41EA-B0BD-80A2260E3C32}">
      <dgm:prSet phldrT="[Texto]" custT="1"/>
      <dgm:spPr/>
      <dgm:t>
        <a:bodyPr/>
        <a:lstStyle/>
        <a:p>
          <a:pPr algn="just"/>
          <a:r>
            <a:rPr lang="es-GT" sz="1400" b="1" i="1"/>
            <a:t> </a:t>
          </a:r>
          <a:r>
            <a:rPr lang="es-GT" sz="1400" b="1" i="1" dirty="0"/>
            <a:t>comportamiento de la cartera de micro créditos y la pobreza</a:t>
          </a:r>
        </a:p>
      </dgm:t>
    </dgm:pt>
    <dgm:pt modelId="{EB4E0E87-0F51-475D-8114-0CD0AC0C37B5}" type="parTrans" cxnId="{CECC9AFC-3560-46BD-91A0-E2390DA7D263}">
      <dgm:prSet/>
      <dgm:spPr/>
      <dgm:t>
        <a:bodyPr/>
        <a:lstStyle/>
        <a:p>
          <a:endParaRPr lang="es-EC"/>
        </a:p>
      </dgm:t>
    </dgm:pt>
    <dgm:pt modelId="{D1879AEF-DAF7-42FB-B1AD-ED42FB422C75}" type="sibTrans" cxnId="{CECC9AFC-3560-46BD-91A0-E2390DA7D263}">
      <dgm:prSet/>
      <dgm:spPr/>
      <dgm:t>
        <a:bodyPr/>
        <a:lstStyle/>
        <a:p>
          <a:endParaRPr lang="es-EC"/>
        </a:p>
      </dgm:t>
    </dgm:pt>
    <dgm:pt modelId="{4F2DB2E5-7B36-4F1C-974B-927E1F5C237B}" type="pres">
      <dgm:prSet presAssocID="{426E73AF-A019-4914-8352-590A2C85126C}" presName="Name0" presStyleCnt="0">
        <dgm:presLayoutVars>
          <dgm:orgChart val="1"/>
          <dgm:chPref val="1"/>
          <dgm:dir/>
          <dgm:animOne val="branch"/>
          <dgm:animLvl val="lvl"/>
          <dgm:resizeHandles/>
        </dgm:presLayoutVars>
      </dgm:prSet>
      <dgm:spPr/>
      <dgm:t>
        <a:bodyPr/>
        <a:lstStyle/>
        <a:p>
          <a:endParaRPr lang="es-ES"/>
        </a:p>
      </dgm:t>
    </dgm:pt>
    <dgm:pt modelId="{7AC39B56-23DF-40EB-90FA-E2D69B72F4AC}" type="pres">
      <dgm:prSet presAssocID="{3267C032-9EAC-4130-8A91-51D5B9B10E08}" presName="hierRoot1" presStyleCnt="0">
        <dgm:presLayoutVars>
          <dgm:hierBranch val="init"/>
        </dgm:presLayoutVars>
      </dgm:prSet>
      <dgm:spPr/>
    </dgm:pt>
    <dgm:pt modelId="{3D9C450A-EF28-45C2-8B2E-F8EE18A2B046}" type="pres">
      <dgm:prSet presAssocID="{3267C032-9EAC-4130-8A91-51D5B9B10E08}" presName="rootComposite1" presStyleCnt="0"/>
      <dgm:spPr/>
    </dgm:pt>
    <dgm:pt modelId="{6163DCCC-46AE-4ED9-B5B1-25706B2584B1}" type="pres">
      <dgm:prSet presAssocID="{3267C032-9EAC-4130-8A91-51D5B9B10E08}" presName="rootText1" presStyleLbl="alignAcc1" presStyleIdx="0" presStyleCnt="0">
        <dgm:presLayoutVars>
          <dgm:chPref val="3"/>
        </dgm:presLayoutVars>
      </dgm:prSet>
      <dgm:spPr/>
      <dgm:t>
        <a:bodyPr/>
        <a:lstStyle/>
        <a:p>
          <a:endParaRPr lang="es-ES"/>
        </a:p>
      </dgm:t>
    </dgm:pt>
    <dgm:pt modelId="{2A062A77-0BC9-441F-A458-7A15118C7EB2}" type="pres">
      <dgm:prSet presAssocID="{3267C032-9EAC-4130-8A91-51D5B9B10E08}" presName="topArc1" presStyleLbl="parChTrans1D1" presStyleIdx="0" presStyleCnt="16"/>
      <dgm:spPr/>
    </dgm:pt>
    <dgm:pt modelId="{BC1AA985-D7B7-44A5-836B-D638CBC1883C}" type="pres">
      <dgm:prSet presAssocID="{3267C032-9EAC-4130-8A91-51D5B9B10E08}" presName="bottomArc1" presStyleLbl="parChTrans1D1" presStyleIdx="1" presStyleCnt="16"/>
      <dgm:spPr/>
    </dgm:pt>
    <dgm:pt modelId="{4CDBAEA1-F525-49B3-97CC-DC6E67AA46AA}" type="pres">
      <dgm:prSet presAssocID="{3267C032-9EAC-4130-8A91-51D5B9B10E08}" presName="topConnNode1" presStyleLbl="node1" presStyleIdx="0" presStyleCnt="0"/>
      <dgm:spPr/>
      <dgm:t>
        <a:bodyPr/>
        <a:lstStyle/>
        <a:p>
          <a:endParaRPr lang="es-ES"/>
        </a:p>
      </dgm:t>
    </dgm:pt>
    <dgm:pt modelId="{AA43F614-514B-48E2-9FD5-03E85943DEED}" type="pres">
      <dgm:prSet presAssocID="{3267C032-9EAC-4130-8A91-51D5B9B10E08}" presName="hierChild2" presStyleCnt="0"/>
      <dgm:spPr/>
    </dgm:pt>
    <dgm:pt modelId="{D23BE2B7-D2DC-47E1-BA03-356A7933CC5C}" type="pres">
      <dgm:prSet presAssocID="{B4240A18-3323-486D-8320-F76F299274A9}" presName="Name28" presStyleLbl="parChTrans1D2" presStyleIdx="0" presStyleCnt="4"/>
      <dgm:spPr/>
      <dgm:t>
        <a:bodyPr/>
        <a:lstStyle/>
        <a:p>
          <a:endParaRPr lang="es-ES"/>
        </a:p>
      </dgm:t>
    </dgm:pt>
    <dgm:pt modelId="{24F4A34E-4D54-44B4-AE26-C50CF167BC46}" type="pres">
      <dgm:prSet presAssocID="{50D35D83-5EE6-4B59-8DBC-AEEFA0DE4BF6}" presName="hierRoot2" presStyleCnt="0">
        <dgm:presLayoutVars>
          <dgm:hierBranch val="init"/>
        </dgm:presLayoutVars>
      </dgm:prSet>
      <dgm:spPr/>
    </dgm:pt>
    <dgm:pt modelId="{5970B47F-C08E-4B14-B295-61CAEBD21714}" type="pres">
      <dgm:prSet presAssocID="{50D35D83-5EE6-4B59-8DBC-AEEFA0DE4BF6}" presName="rootComposite2" presStyleCnt="0"/>
      <dgm:spPr/>
    </dgm:pt>
    <dgm:pt modelId="{F5B6F19D-A2C8-483C-BDB6-3B4E2F5EAD1A}" type="pres">
      <dgm:prSet presAssocID="{50D35D83-5EE6-4B59-8DBC-AEEFA0DE4BF6}" presName="rootText2" presStyleLbl="alignAcc1" presStyleIdx="0" presStyleCnt="0">
        <dgm:presLayoutVars>
          <dgm:chPref val="3"/>
        </dgm:presLayoutVars>
      </dgm:prSet>
      <dgm:spPr/>
      <dgm:t>
        <a:bodyPr/>
        <a:lstStyle/>
        <a:p>
          <a:endParaRPr lang="es-ES"/>
        </a:p>
      </dgm:t>
    </dgm:pt>
    <dgm:pt modelId="{F4008BB4-4715-458D-9572-2ABBFAB10B0B}" type="pres">
      <dgm:prSet presAssocID="{50D35D83-5EE6-4B59-8DBC-AEEFA0DE4BF6}" presName="topArc2" presStyleLbl="parChTrans1D1" presStyleIdx="2" presStyleCnt="16"/>
      <dgm:spPr/>
    </dgm:pt>
    <dgm:pt modelId="{73705DD4-C1A5-4495-9A24-08FF587888FA}" type="pres">
      <dgm:prSet presAssocID="{50D35D83-5EE6-4B59-8DBC-AEEFA0DE4BF6}" presName="bottomArc2" presStyleLbl="parChTrans1D1" presStyleIdx="3" presStyleCnt="16"/>
      <dgm:spPr/>
    </dgm:pt>
    <dgm:pt modelId="{1DE79C66-D76C-411C-939A-8D53BC4EB86B}" type="pres">
      <dgm:prSet presAssocID="{50D35D83-5EE6-4B59-8DBC-AEEFA0DE4BF6}" presName="topConnNode2" presStyleLbl="node2" presStyleIdx="0" presStyleCnt="0"/>
      <dgm:spPr/>
      <dgm:t>
        <a:bodyPr/>
        <a:lstStyle/>
        <a:p>
          <a:endParaRPr lang="es-ES"/>
        </a:p>
      </dgm:t>
    </dgm:pt>
    <dgm:pt modelId="{09660081-4CF6-49A1-B7E8-BA0FE5494EDB}" type="pres">
      <dgm:prSet presAssocID="{50D35D83-5EE6-4B59-8DBC-AEEFA0DE4BF6}" presName="hierChild4" presStyleCnt="0"/>
      <dgm:spPr/>
    </dgm:pt>
    <dgm:pt modelId="{2B482685-5D0D-4D35-BAAF-1576F4940F46}" type="pres">
      <dgm:prSet presAssocID="{50D35D83-5EE6-4B59-8DBC-AEEFA0DE4BF6}" presName="hierChild5" presStyleCnt="0"/>
      <dgm:spPr/>
    </dgm:pt>
    <dgm:pt modelId="{0C5DEC10-70E4-4CAF-BCD7-DF7CE97C680C}" type="pres">
      <dgm:prSet presAssocID="{3267C032-9EAC-4130-8A91-51D5B9B10E08}" presName="hierChild3" presStyleCnt="0"/>
      <dgm:spPr/>
    </dgm:pt>
    <dgm:pt modelId="{3F8832A7-7151-4D8E-88F7-7ED10DA8A6EB}" type="pres">
      <dgm:prSet presAssocID="{E3A7C9EF-557B-424F-9C4A-B1C130628144}" presName="hierRoot1" presStyleCnt="0">
        <dgm:presLayoutVars>
          <dgm:hierBranch val="init"/>
        </dgm:presLayoutVars>
      </dgm:prSet>
      <dgm:spPr/>
    </dgm:pt>
    <dgm:pt modelId="{DFD832FA-8994-423C-89BD-0494AA1CC978}" type="pres">
      <dgm:prSet presAssocID="{E3A7C9EF-557B-424F-9C4A-B1C130628144}" presName="rootComposite1" presStyleCnt="0"/>
      <dgm:spPr/>
    </dgm:pt>
    <dgm:pt modelId="{D8172844-7831-455F-BE48-6CB84AB87149}" type="pres">
      <dgm:prSet presAssocID="{E3A7C9EF-557B-424F-9C4A-B1C130628144}" presName="rootText1" presStyleLbl="alignAcc1" presStyleIdx="0" presStyleCnt="0">
        <dgm:presLayoutVars>
          <dgm:chPref val="3"/>
        </dgm:presLayoutVars>
      </dgm:prSet>
      <dgm:spPr/>
      <dgm:t>
        <a:bodyPr/>
        <a:lstStyle/>
        <a:p>
          <a:endParaRPr lang="es-ES"/>
        </a:p>
      </dgm:t>
    </dgm:pt>
    <dgm:pt modelId="{A7D5A1DA-96A0-412A-A3AB-180C7A3A4064}" type="pres">
      <dgm:prSet presAssocID="{E3A7C9EF-557B-424F-9C4A-B1C130628144}" presName="topArc1" presStyleLbl="parChTrans1D1" presStyleIdx="4" presStyleCnt="16"/>
      <dgm:spPr/>
    </dgm:pt>
    <dgm:pt modelId="{42F1F1DC-12BB-4FD4-9217-27830117E045}" type="pres">
      <dgm:prSet presAssocID="{E3A7C9EF-557B-424F-9C4A-B1C130628144}" presName="bottomArc1" presStyleLbl="parChTrans1D1" presStyleIdx="5" presStyleCnt="16"/>
      <dgm:spPr/>
    </dgm:pt>
    <dgm:pt modelId="{0CB7656F-7CD3-499B-AA57-2F5D04A7261B}" type="pres">
      <dgm:prSet presAssocID="{E3A7C9EF-557B-424F-9C4A-B1C130628144}" presName="topConnNode1" presStyleLbl="node1" presStyleIdx="0" presStyleCnt="0"/>
      <dgm:spPr/>
      <dgm:t>
        <a:bodyPr/>
        <a:lstStyle/>
        <a:p>
          <a:endParaRPr lang="es-ES"/>
        </a:p>
      </dgm:t>
    </dgm:pt>
    <dgm:pt modelId="{4511E913-9A91-461C-ACAD-9482DF9621CF}" type="pres">
      <dgm:prSet presAssocID="{E3A7C9EF-557B-424F-9C4A-B1C130628144}" presName="hierChild2" presStyleCnt="0"/>
      <dgm:spPr/>
    </dgm:pt>
    <dgm:pt modelId="{43673912-85D3-4024-8381-FD568FF1A1D2}" type="pres">
      <dgm:prSet presAssocID="{3A3AC64C-1939-47C5-A999-25EC4EB54F58}" presName="Name28" presStyleLbl="parChTrans1D2" presStyleIdx="1" presStyleCnt="4"/>
      <dgm:spPr/>
      <dgm:t>
        <a:bodyPr/>
        <a:lstStyle/>
        <a:p>
          <a:endParaRPr lang="es-ES"/>
        </a:p>
      </dgm:t>
    </dgm:pt>
    <dgm:pt modelId="{B8433303-4A03-4D46-B8F4-0932FECEE231}" type="pres">
      <dgm:prSet presAssocID="{B1F24700-39E7-41B2-91A2-3AE24E9C6491}" presName="hierRoot2" presStyleCnt="0">
        <dgm:presLayoutVars>
          <dgm:hierBranch val="init"/>
        </dgm:presLayoutVars>
      </dgm:prSet>
      <dgm:spPr/>
    </dgm:pt>
    <dgm:pt modelId="{E94C65C2-BD4C-45DC-9F68-791B2AAD9588}" type="pres">
      <dgm:prSet presAssocID="{B1F24700-39E7-41B2-91A2-3AE24E9C6491}" presName="rootComposite2" presStyleCnt="0"/>
      <dgm:spPr/>
    </dgm:pt>
    <dgm:pt modelId="{4F3B7093-B77A-407A-B416-B5553F778E38}" type="pres">
      <dgm:prSet presAssocID="{B1F24700-39E7-41B2-91A2-3AE24E9C6491}" presName="rootText2" presStyleLbl="alignAcc1" presStyleIdx="0" presStyleCnt="0">
        <dgm:presLayoutVars>
          <dgm:chPref val="3"/>
        </dgm:presLayoutVars>
      </dgm:prSet>
      <dgm:spPr/>
      <dgm:t>
        <a:bodyPr/>
        <a:lstStyle/>
        <a:p>
          <a:endParaRPr lang="es-ES"/>
        </a:p>
      </dgm:t>
    </dgm:pt>
    <dgm:pt modelId="{EF8269A3-7CC5-450D-8F61-F5A8FD3E65BA}" type="pres">
      <dgm:prSet presAssocID="{B1F24700-39E7-41B2-91A2-3AE24E9C6491}" presName="topArc2" presStyleLbl="parChTrans1D1" presStyleIdx="6" presStyleCnt="16"/>
      <dgm:spPr/>
    </dgm:pt>
    <dgm:pt modelId="{36F0F745-BAA1-4228-A4CD-ED6A22A8D7D3}" type="pres">
      <dgm:prSet presAssocID="{B1F24700-39E7-41B2-91A2-3AE24E9C6491}" presName="bottomArc2" presStyleLbl="parChTrans1D1" presStyleIdx="7" presStyleCnt="16"/>
      <dgm:spPr/>
    </dgm:pt>
    <dgm:pt modelId="{069623F5-8169-42CE-B33E-11DB4C928AB0}" type="pres">
      <dgm:prSet presAssocID="{B1F24700-39E7-41B2-91A2-3AE24E9C6491}" presName="topConnNode2" presStyleLbl="node2" presStyleIdx="0" presStyleCnt="0"/>
      <dgm:spPr/>
      <dgm:t>
        <a:bodyPr/>
        <a:lstStyle/>
        <a:p>
          <a:endParaRPr lang="es-ES"/>
        </a:p>
      </dgm:t>
    </dgm:pt>
    <dgm:pt modelId="{B7D4BF9E-E036-4F5D-8612-E37181116952}" type="pres">
      <dgm:prSet presAssocID="{B1F24700-39E7-41B2-91A2-3AE24E9C6491}" presName="hierChild4" presStyleCnt="0"/>
      <dgm:spPr/>
    </dgm:pt>
    <dgm:pt modelId="{8D6D5E6A-EE50-4EC1-9D91-D9CE8BA7BC6F}" type="pres">
      <dgm:prSet presAssocID="{B1F24700-39E7-41B2-91A2-3AE24E9C6491}" presName="hierChild5" presStyleCnt="0"/>
      <dgm:spPr/>
    </dgm:pt>
    <dgm:pt modelId="{7F5179F4-B2CF-4262-B5DB-6BBB37B661B4}" type="pres">
      <dgm:prSet presAssocID="{E3A7C9EF-557B-424F-9C4A-B1C130628144}" presName="hierChild3" presStyleCnt="0"/>
      <dgm:spPr/>
    </dgm:pt>
    <dgm:pt modelId="{F251D2DA-0561-4CA4-9113-379F33440A58}" type="pres">
      <dgm:prSet presAssocID="{EDC17DC1-BAB1-48EF-A10D-702CAA0E0E22}" presName="hierRoot1" presStyleCnt="0">
        <dgm:presLayoutVars>
          <dgm:hierBranch val="init"/>
        </dgm:presLayoutVars>
      </dgm:prSet>
      <dgm:spPr/>
    </dgm:pt>
    <dgm:pt modelId="{FDDD7920-1493-46E2-BB5A-599CCB8CA867}" type="pres">
      <dgm:prSet presAssocID="{EDC17DC1-BAB1-48EF-A10D-702CAA0E0E22}" presName="rootComposite1" presStyleCnt="0"/>
      <dgm:spPr/>
    </dgm:pt>
    <dgm:pt modelId="{7F560665-A745-4B9F-9724-36CA388196ED}" type="pres">
      <dgm:prSet presAssocID="{EDC17DC1-BAB1-48EF-A10D-702CAA0E0E22}" presName="rootText1" presStyleLbl="alignAcc1" presStyleIdx="0" presStyleCnt="0">
        <dgm:presLayoutVars>
          <dgm:chPref val="3"/>
        </dgm:presLayoutVars>
      </dgm:prSet>
      <dgm:spPr/>
      <dgm:t>
        <a:bodyPr/>
        <a:lstStyle/>
        <a:p>
          <a:endParaRPr lang="es-ES"/>
        </a:p>
      </dgm:t>
    </dgm:pt>
    <dgm:pt modelId="{62794BE0-7F85-4E53-9455-1C7B4D9BFE83}" type="pres">
      <dgm:prSet presAssocID="{EDC17DC1-BAB1-48EF-A10D-702CAA0E0E22}" presName="topArc1" presStyleLbl="parChTrans1D1" presStyleIdx="8" presStyleCnt="16"/>
      <dgm:spPr/>
    </dgm:pt>
    <dgm:pt modelId="{F4D01095-D178-4911-9E1D-7B84147A7C9B}" type="pres">
      <dgm:prSet presAssocID="{EDC17DC1-BAB1-48EF-A10D-702CAA0E0E22}" presName="bottomArc1" presStyleLbl="parChTrans1D1" presStyleIdx="9" presStyleCnt="16"/>
      <dgm:spPr/>
    </dgm:pt>
    <dgm:pt modelId="{6C09009F-F452-45E0-9A28-276D43CB8C1D}" type="pres">
      <dgm:prSet presAssocID="{EDC17DC1-BAB1-48EF-A10D-702CAA0E0E22}" presName="topConnNode1" presStyleLbl="node1" presStyleIdx="0" presStyleCnt="0"/>
      <dgm:spPr/>
      <dgm:t>
        <a:bodyPr/>
        <a:lstStyle/>
        <a:p>
          <a:endParaRPr lang="es-ES"/>
        </a:p>
      </dgm:t>
    </dgm:pt>
    <dgm:pt modelId="{B2AFA2E1-2D50-4E84-A39A-8F0C8FDF88F3}" type="pres">
      <dgm:prSet presAssocID="{EDC17DC1-BAB1-48EF-A10D-702CAA0E0E22}" presName="hierChild2" presStyleCnt="0"/>
      <dgm:spPr/>
    </dgm:pt>
    <dgm:pt modelId="{BD5E0F87-C085-4C59-ABFD-463D953CAA9A}" type="pres">
      <dgm:prSet presAssocID="{417FCB90-4B7A-42B8-BEA6-EB9B1C410174}" presName="Name28" presStyleLbl="parChTrans1D2" presStyleIdx="2" presStyleCnt="4"/>
      <dgm:spPr/>
      <dgm:t>
        <a:bodyPr/>
        <a:lstStyle/>
        <a:p>
          <a:endParaRPr lang="es-ES"/>
        </a:p>
      </dgm:t>
    </dgm:pt>
    <dgm:pt modelId="{C6E3CD02-6CCB-4D9C-B9B7-A31A86818B66}" type="pres">
      <dgm:prSet presAssocID="{89F9F7C1-D971-41A8-8BB5-91F32EE9815F}" presName="hierRoot2" presStyleCnt="0">
        <dgm:presLayoutVars>
          <dgm:hierBranch val="init"/>
        </dgm:presLayoutVars>
      </dgm:prSet>
      <dgm:spPr/>
    </dgm:pt>
    <dgm:pt modelId="{62CD4B67-0CB6-4828-95DA-86EA057B33CF}" type="pres">
      <dgm:prSet presAssocID="{89F9F7C1-D971-41A8-8BB5-91F32EE9815F}" presName="rootComposite2" presStyleCnt="0"/>
      <dgm:spPr/>
    </dgm:pt>
    <dgm:pt modelId="{317EFCE4-EA54-4D98-A419-855B0A21D0B8}" type="pres">
      <dgm:prSet presAssocID="{89F9F7C1-D971-41A8-8BB5-91F32EE9815F}" presName="rootText2" presStyleLbl="alignAcc1" presStyleIdx="0" presStyleCnt="0">
        <dgm:presLayoutVars>
          <dgm:chPref val="3"/>
        </dgm:presLayoutVars>
      </dgm:prSet>
      <dgm:spPr/>
      <dgm:t>
        <a:bodyPr/>
        <a:lstStyle/>
        <a:p>
          <a:endParaRPr lang="es-ES"/>
        </a:p>
      </dgm:t>
    </dgm:pt>
    <dgm:pt modelId="{341B8648-D350-4A58-8F9C-9B5A71C5EC54}" type="pres">
      <dgm:prSet presAssocID="{89F9F7C1-D971-41A8-8BB5-91F32EE9815F}" presName="topArc2" presStyleLbl="parChTrans1D1" presStyleIdx="10" presStyleCnt="16"/>
      <dgm:spPr/>
    </dgm:pt>
    <dgm:pt modelId="{3A6913FF-8FBE-4128-830E-579D523B2AFE}" type="pres">
      <dgm:prSet presAssocID="{89F9F7C1-D971-41A8-8BB5-91F32EE9815F}" presName="bottomArc2" presStyleLbl="parChTrans1D1" presStyleIdx="11" presStyleCnt="16"/>
      <dgm:spPr/>
    </dgm:pt>
    <dgm:pt modelId="{CF8960F3-B60F-4D99-AA8D-0D52A0277B9C}" type="pres">
      <dgm:prSet presAssocID="{89F9F7C1-D971-41A8-8BB5-91F32EE9815F}" presName="topConnNode2" presStyleLbl="node2" presStyleIdx="0" presStyleCnt="0"/>
      <dgm:spPr/>
      <dgm:t>
        <a:bodyPr/>
        <a:lstStyle/>
        <a:p>
          <a:endParaRPr lang="es-ES"/>
        </a:p>
      </dgm:t>
    </dgm:pt>
    <dgm:pt modelId="{E6AA5A65-ADC6-4FCE-B5D5-3B0743F37AB5}" type="pres">
      <dgm:prSet presAssocID="{89F9F7C1-D971-41A8-8BB5-91F32EE9815F}" presName="hierChild4" presStyleCnt="0"/>
      <dgm:spPr/>
    </dgm:pt>
    <dgm:pt modelId="{C29835D5-1B25-4678-B63D-2C0E17C31BE1}" type="pres">
      <dgm:prSet presAssocID="{EB4E0E87-0F51-475D-8114-0CD0AC0C37B5}" presName="Name28" presStyleLbl="parChTrans1D3" presStyleIdx="0" presStyleCnt="1"/>
      <dgm:spPr/>
      <dgm:t>
        <a:bodyPr/>
        <a:lstStyle/>
        <a:p>
          <a:endParaRPr lang="es-ES"/>
        </a:p>
      </dgm:t>
    </dgm:pt>
    <dgm:pt modelId="{10FFF68E-88EE-4F34-8BAA-F5EBAAB980E4}" type="pres">
      <dgm:prSet presAssocID="{B8927FBE-8575-41EA-B0BD-80A2260E3C32}" presName="hierRoot2" presStyleCnt="0">
        <dgm:presLayoutVars>
          <dgm:hierBranch val="init"/>
        </dgm:presLayoutVars>
      </dgm:prSet>
      <dgm:spPr/>
    </dgm:pt>
    <dgm:pt modelId="{C3639A9C-184A-4B9A-812B-57AE8534144E}" type="pres">
      <dgm:prSet presAssocID="{B8927FBE-8575-41EA-B0BD-80A2260E3C32}" presName="rootComposite2" presStyleCnt="0"/>
      <dgm:spPr/>
    </dgm:pt>
    <dgm:pt modelId="{BB84ADB2-FF61-4C74-B097-0368D3AB57D7}" type="pres">
      <dgm:prSet presAssocID="{B8927FBE-8575-41EA-B0BD-80A2260E3C32}" presName="rootText2" presStyleLbl="alignAcc1" presStyleIdx="0" presStyleCnt="0">
        <dgm:presLayoutVars>
          <dgm:chPref val="3"/>
        </dgm:presLayoutVars>
      </dgm:prSet>
      <dgm:spPr/>
      <dgm:t>
        <a:bodyPr/>
        <a:lstStyle/>
        <a:p>
          <a:endParaRPr lang="es-ES"/>
        </a:p>
      </dgm:t>
    </dgm:pt>
    <dgm:pt modelId="{63CFFC55-C825-4C7D-900D-F1AF83DE7E3D}" type="pres">
      <dgm:prSet presAssocID="{B8927FBE-8575-41EA-B0BD-80A2260E3C32}" presName="topArc2" presStyleLbl="parChTrans1D1" presStyleIdx="12" presStyleCnt="16"/>
      <dgm:spPr/>
    </dgm:pt>
    <dgm:pt modelId="{FAAC274B-3050-4300-A32E-1115F9B57487}" type="pres">
      <dgm:prSet presAssocID="{B8927FBE-8575-41EA-B0BD-80A2260E3C32}" presName="bottomArc2" presStyleLbl="parChTrans1D1" presStyleIdx="13" presStyleCnt="16"/>
      <dgm:spPr/>
    </dgm:pt>
    <dgm:pt modelId="{A6E950BF-D0D7-4E2F-8C72-5322084A5F3F}" type="pres">
      <dgm:prSet presAssocID="{B8927FBE-8575-41EA-B0BD-80A2260E3C32}" presName="topConnNode2" presStyleLbl="node3" presStyleIdx="0" presStyleCnt="0"/>
      <dgm:spPr/>
      <dgm:t>
        <a:bodyPr/>
        <a:lstStyle/>
        <a:p>
          <a:endParaRPr lang="es-ES"/>
        </a:p>
      </dgm:t>
    </dgm:pt>
    <dgm:pt modelId="{AFCA7FB9-4ABC-4D57-880D-9B85105B404E}" type="pres">
      <dgm:prSet presAssocID="{B8927FBE-8575-41EA-B0BD-80A2260E3C32}" presName="hierChild4" presStyleCnt="0"/>
      <dgm:spPr/>
    </dgm:pt>
    <dgm:pt modelId="{096A9C0C-3012-430A-A16E-656FECDE5D39}" type="pres">
      <dgm:prSet presAssocID="{B8927FBE-8575-41EA-B0BD-80A2260E3C32}" presName="hierChild5" presStyleCnt="0"/>
      <dgm:spPr/>
    </dgm:pt>
    <dgm:pt modelId="{6C3BFA9C-22D6-4F6B-A66B-11BE74E1BE2E}" type="pres">
      <dgm:prSet presAssocID="{89F9F7C1-D971-41A8-8BB5-91F32EE9815F}" presName="hierChild5" presStyleCnt="0"/>
      <dgm:spPr/>
    </dgm:pt>
    <dgm:pt modelId="{06DDE112-745A-4E21-B6AC-2B541B0956E6}" type="pres">
      <dgm:prSet presAssocID="{0F663BA6-ADAD-4C08-A6FF-8DC675759558}" presName="Name28" presStyleLbl="parChTrans1D2" presStyleIdx="3" presStyleCnt="4"/>
      <dgm:spPr/>
      <dgm:t>
        <a:bodyPr/>
        <a:lstStyle/>
        <a:p>
          <a:endParaRPr lang="es-ES"/>
        </a:p>
      </dgm:t>
    </dgm:pt>
    <dgm:pt modelId="{336CB99A-2FEE-438D-91FD-BBE5CB8E4E95}" type="pres">
      <dgm:prSet presAssocID="{D4C5D870-B5E4-4EA9-B863-A1E342C6AD24}" presName="hierRoot2" presStyleCnt="0">
        <dgm:presLayoutVars>
          <dgm:hierBranch val="init"/>
        </dgm:presLayoutVars>
      </dgm:prSet>
      <dgm:spPr/>
    </dgm:pt>
    <dgm:pt modelId="{3E436592-8E7F-4973-A00B-00459B02D978}" type="pres">
      <dgm:prSet presAssocID="{D4C5D870-B5E4-4EA9-B863-A1E342C6AD24}" presName="rootComposite2" presStyleCnt="0"/>
      <dgm:spPr/>
    </dgm:pt>
    <dgm:pt modelId="{A929A18D-03FB-456B-87F0-0CFB36970829}" type="pres">
      <dgm:prSet presAssocID="{D4C5D870-B5E4-4EA9-B863-A1E342C6AD24}" presName="rootText2" presStyleLbl="alignAcc1" presStyleIdx="0" presStyleCnt="0">
        <dgm:presLayoutVars>
          <dgm:chPref val="3"/>
        </dgm:presLayoutVars>
      </dgm:prSet>
      <dgm:spPr/>
      <dgm:t>
        <a:bodyPr/>
        <a:lstStyle/>
        <a:p>
          <a:endParaRPr lang="es-ES"/>
        </a:p>
      </dgm:t>
    </dgm:pt>
    <dgm:pt modelId="{C7AC32BB-89A5-4FDF-B8AA-D1F1C0F109F9}" type="pres">
      <dgm:prSet presAssocID="{D4C5D870-B5E4-4EA9-B863-A1E342C6AD24}" presName="topArc2" presStyleLbl="parChTrans1D1" presStyleIdx="14" presStyleCnt="16"/>
      <dgm:spPr/>
    </dgm:pt>
    <dgm:pt modelId="{DFB2098C-0C83-4826-91C2-D3D36916E497}" type="pres">
      <dgm:prSet presAssocID="{D4C5D870-B5E4-4EA9-B863-A1E342C6AD24}" presName="bottomArc2" presStyleLbl="parChTrans1D1" presStyleIdx="15" presStyleCnt="16"/>
      <dgm:spPr/>
    </dgm:pt>
    <dgm:pt modelId="{0BFE3C24-C7B2-465A-B7E1-1B7068F1209F}" type="pres">
      <dgm:prSet presAssocID="{D4C5D870-B5E4-4EA9-B863-A1E342C6AD24}" presName="topConnNode2" presStyleLbl="node2" presStyleIdx="0" presStyleCnt="0"/>
      <dgm:spPr/>
      <dgm:t>
        <a:bodyPr/>
        <a:lstStyle/>
        <a:p>
          <a:endParaRPr lang="es-ES"/>
        </a:p>
      </dgm:t>
    </dgm:pt>
    <dgm:pt modelId="{76D3D0FD-5E44-466F-BBC3-F9E3F3460971}" type="pres">
      <dgm:prSet presAssocID="{D4C5D870-B5E4-4EA9-B863-A1E342C6AD24}" presName="hierChild4" presStyleCnt="0"/>
      <dgm:spPr/>
    </dgm:pt>
    <dgm:pt modelId="{1E18BCC0-C9C4-44D9-A30D-B9A2C79F4260}" type="pres">
      <dgm:prSet presAssocID="{D4C5D870-B5E4-4EA9-B863-A1E342C6AD24}" presName="hierChild5" presStyleCnt="0"/>
      <dgm:spPr/>
    </dgm:pt>
    <dgm:pt modelId="{3E65EF7E-3A62-45FA-954B-782C951061A4}" type="pres">
      <dgm:prSet presAssocID="{EDC17DC1-BAB1-48EF-A10D-702CAA0E0E22}" presName="hierChild3" presStyleCnt="0"/>
      <dgm:spPr/>
    </dgm:pt>
  </dgm:ptLst>
  <dgm:cxnLst>
    <dgm:cxn modelId="{29451F9D-697E-4A93-8378-EFF9EDD9ED59}" srcId="{EDC17DC1-BAB1-48EF-A10D-702CAA0E0E22}" destId="{89F9F7C1-D971-41A8-8BB5-91F32EE9815F}" srcOrd="0" destOrd="0" parTransId="{417FCB90-4B7A-42B8-BEA6-EB9B1C410174}" sibTransId="{D1CFEACF-8A02-4B51-8897-064827A25C2C}"/>
    <dgm:cxn modelId="{79F993AA-A11E-4055-ADF5-D1C248C29DCB}" type="presOf" srcId="{3A3AC64C-1939-47C5-A999-25EC4EB54F58}" destId="{43673912-85D3-4024-8381-FD568FF1A1D2}" srcOrd="0" destOrd="0" presId="urn:microsoft.com/office/officeart/2008/layout/HalfCircleOrganizationChart"/>
    <dgm:cxn modelId="{A067C9F8-1676-4775-A665-39B50B6E829E}" srcId="{426E73AF-A019-4914-8352-590A2C85126C}" destId="{E3A7C9EF-557B-424F-9C4A-B1C130628144}" srcOrd="1" destOrd="0" parTransId="{0F196479-2B82-48EB-9926-5C1AF74996FD}" sibTransId="{5003F0FB-5D61-43CC-86AA-6825EB306CFF}"/>
    <dgm:cxn modelId="{0B77334C-E041-4290-A733-31F15D0382C9}" type="presOf" srcId="{3267C032-9EAC-4130-8A91-51D5B9B10E08}" destId="{6163DCCC-46AE-4ED9-B5B1-25706B2584B1}" srcOrd="0" destOrd="0" presId="urn:microsoft.com/office/officeart/2008/layout/HalfCircleOrganizationChart"/>
    <dgm:cxn modelId="{236753E0-07FD-461A-B497-293BDC5E8B25}" type="presOf" srcId="{B1F24700-39E7-41B2-91A2-3AE24E9C6491}" destId="{4F3B7093-B77A-407A-B416-B5553F778E38}" srcOrd="0" destOrd="0" presId="urn:microsoft.com/office/officeart/2008/layout/HalfCircleOrganizationChart"/>
    <dgm:cxn modelId="{2B0E62E9-394E-4939-9EC2-016328107ED0}" type="presOf" srcId="{3267C032-9EAC-4130-8A91-51D5B9B10E08}" destId="{4CDBAEA1-F525-49B3-97CC-DC6E67AA46AA}" srcOrd="1" destOrd="0" presId="urn:microsoft.com/office/officeart/2008/layout/HalfCircleOrganizationChart"/>
    <dgm:cxn modelId="{055C0455-7261-4808-BAD4-7F3E7512724B}" type="presOf" srcId="{B8927FBE-8575-41EA-B0BD-80A2260E3C32}" destId="{BB84ADB2-FF61-4C74-B097-0368D3AB57D7}" srcOrd="0" destOrd="0" presId="urn:microsoft.com/office/officeart/2008/layout/HalfCircleOrganizationChart"/>
    <dgm:cxn modelId="{7DDBFDDC-68A3-4042-8198-6CBA98CEA268}" srcId="{426E73AF-A019-4914-8352-590A2C85126C}" destId="{EDC17DC1-BAB1-48EF-A10D-702CAA0E0E22}" srcOrd="2" destOrd="0" parTransId="{1DD72987-9FCF-4647-A5D1-0A46B4AB0394}" sibTransId="{C0DEA3C3-6AED-435F-AB6F-47F04AEFA1E3}"/>
    <dgm:cxn modelId="{761935CB-B7C7-4263-8585-A55C365C0DDF}" srcId="{3267C032-9EAC-4130-8A91-51D5B9B10E08}" destId="{50D35D83-5EE6-4B59-8DBC-AEEFA0DE4BF6}" srcOrd="0" destOrd="0" parTransId="{B4240A18-3323-486D-8320-F76F299274A9}" sibTransId="{34EB5DF0-49EC-47CB-AB1C-FE6E5D9693A6}"/>
    <dgm:cxn modelId="{E8D79D5F-1D48-4D1C-B9C7-C43396142E5C}" type="presOf" srcId="{89F9F7C1-D971-41A8-8BB5-91F32EE9815F}" destId="{317EFCE4-EA54-4D98-A419-855B0A21D0B8}" srcOrd="0" destOrd="0" presId="urn:microsoft.com/office/officeart/2008/layout/HalfCircleOrganizationChart"/>
    <dgm:cxn modelId="{8BF8AADA-409F-4E25-B2C4-4719083C0AFF}" type="presOf" srcId="{426E73AF-A019-4914-8352-590A2C85126C}" destId="{4F2DB2E5-7B36-4F1C-974B-927E1F5C237B}" srcOrd="0" destOrd="0" presId="urn:microsoft.com/office/officeart/2008/layout/HalfCircleOrganizationChart"/>
    <dgm:cxn modelId="{BE4656A5-2781-4356-8183-AFD38505C661}" type="presOf" srcId="{D4C5D870-B5E4-4EA9-B863-A1E342C6AD24}" destId="{A929A18D-03FB-456B-87F0-0CFB36970829}" srcOrd="0" destOrd="0" presId="urn:microsoft.com/office/officeart/2008/layout/HalfCircleOrganizationChart"/>
    <dgm:cxn modelId="{72AC085E-F2A7-4A96-A886-700FE944BCEF}" type="presOf" srcId="{89F9F7C1-D971-41A8-8BB5-91F32EE9815F}" destId="{CF8960F3-B60F-4D99-AA8D-0D52A0277B9C}" srcOrd="1" destOrd="0" presId="urn:microsoft.com/office/officeart/2008/layout/HalfCircleOrganizationChart"/>
    <dgm:cxn modelId="{F738E341-5FE7-447B-BB8B-ABEB099E10FD}" type="presOf" srcId="{0F663BA6-ADAD-4C08-A6FF-8DC675759558}" destId="{06DDE112-745A-4E21-B6AC-2B541B0956E6}" srcOrd="0" destOrd="0" presId="urn:microsoft.com/office/officeart/2008/layout/HalfCircleOrganizationChart"/>
    <dgm:cxn modelId="{AA10AE3B-3B42-40E1-9A6B-1ADE637B269E}" type="presOf" srcId="{417FCB90-4B7A-42B8-BEA6-EB9B1C410174}" destId="{BD5E0F87-C085-4C59-ABFD-463D953CAA9A}" srcOrd="0" destOrd="0" presId="urn:microsoft.com/office/officeart/2008/layout/HalfCircleOrganizationChart"/>
    <dgm:cxn modelId="{9A74AC22-B540-4D60-A753-0A07983AFB8B}" type="presOf" srcId="{50D35D83-5EE6-4B59-8DBC-AEEFA0DE4BF6}" destId="{1DE79C66-D76C-411C-939A-8D53BC4EB86B}" srcOrd="1" destOrd="0" presId="urn:microsoft.com/office/officeart/2008/layout/HalfCircleOrganizationChart"/>
    <dgm:cxn modelId="{30C6F456-9EC9-4CA6-B757-030D9FFB718E}" type="presOf" srcId="{E3A7C9EF-557B-424F-9C4A-B1C130628144}" destId="{0CB7656F-7CD3-499B-AA57-2F5D04A7261B}" srcOrd="1" destOrd="0" presId="urn:microsoft.com/office/officeart/2008/layout/HalfCircleOrganizationChart"/>
    <dgm:cxn modelId="{A303EBC4-1885-4779-80F4-52DCAC72532C}" type="presOf" srcId="{B1F24700-39E7-41B2-91A2-3AE24E9C6491}" destId="{069623F5-8169-42CE-B33E-11DB4C928AB0}" srcOrd="1" destOrd="0" presId="urn:microsoft.com/office/officeart/2008/layout/HalfCircleOrganizationChart"/>
    <dgm:cxn modelId="{89531471-4147-4DB3-B6CD-9126FBC1412D}" type="presOf" srcId="{50D35D83-5EE6-4B59-8DBC-AEEFA0DE4BF6}" destId="{F5B6F19D-A2C8-483C-BDB6-3B4E2F5EAD1A}" srcOrd="0" destOrd="0" presId="urn:microsoft.com/office/officeart/2008/layout/HalfCircleOrganizationChart"/>
    <dgm:cxn modelId="{E1CA02E7-D4E5-4F90-9C66-326A5168274C}" type="presOf" srcId="{EDC17DC1-BAB1-48EF-A10D-702CAA0E0E22}" destId="{7F560665-A745-4B9F-9724-36CA388196ED}" srcOrd="0" destOrd="0" presId="urn:microsoft.com/office/officeart/2008/layout/HalfCircleOrganizationChart"/>
    <dgm:cxn modelId="{CECC9AFC-3560-46BD-91A0-E2390DA7D263}" srcId="{89F9F7C1-D971-41A8-8BB5-91F32EE9815F}" destId="{B8927FBE-8575-41EA-B0BD-80A2260E3C32}" srcOrd="0" destOrd="0" parTransId="{EB4E0E87-0F51-475D-8114-0CD0AC0C37B5}" sibTransId="{D1879AEF-DAF7-42FB-B1AD-ED42FB422C75}"/>
    <dgm:cxn modelId="{00820D29-75BD-416C-AA9F-27D0C39AE2A9}" srcId="{426E73AF-A019-4914-8352-590A2C85126C}" destId="{3267C032-9EAC-4130-8A91-51D5B9B10E08}" srcOrd="0" destOrd="0" parTransId="{AF959C6E-B0E4-464E-B6EC-7529B46EDBD6}" sibTransId="{2B737393-90E5-4760-957A-D23E52C07B45}"/>
    <dgm:cxn modelId="{615FB254-4C9D-4519-81F0-E29C05408613}" type="presOf" srcId="{B4240A18-3323-486D-8320-F76F299274A9}" destId="{D23BE2B7-D2DC-47E1-BA03-356A7933CC5C}" srcOrd="0" destOrd="0" presId="urn:microsoft.com/office/officeart/2008/layout/HalfCircleOrganizationChart"/>
    <dgm:cxn modelId="{8E8C941A-2ED6-467F-A29A-7AA85335707B}" type="presOf" srcId="{B8927FBE-8575-41EA-B0BD-80A2260E3C32}" destId="{A6E950BF-D0D7-4E2F-8C72-5322084A5F3F}" srcOrd="1" destOrd="0" presId="urn:microsoft.com/office/officeart/2008/layout/HalfCircleOrganizationChart"/>
    <dgm:cxn modelId="{0DF8C32C-096C-4139-9EEE-A8FC8208B834}" type="presOf" srcId="{D4C5D870-B5E4-4EA9-B863-A1E342C6AD24}" destId="{0BFE3C24-C7B2-465A-B7E1-1B7068F1209F}" srcOrd="1" destOrd="0" presId="urn:microsoft.com/office/officeart/2008/layout/HalfCircleOrganizationChart"/>
    <dgm:cxn modelId="{5048D668-8620-46C8-AC1C-DE55CD49C3F0}" type="presOf" srcId="{EDC17DC1-BAB1-48EF-A10D-702CAA0E0E22}" destId="{6C09009F-F452-45E0-9A28-276D43CB8C1D}" srcOrd="1" destOrd="0" presId="urn:microsoft.com/office/officeart/2008/layout/HalfCircleOrganizationChart"/>
    <dgm:cxn modelId="{8A2AF892-DBF4-414D-828C-E539DA5FB6BF}" srcId="{EDC17DC1-BAB1-48EF-A10D-702CAA0E0E22}" destId="{D4C5D870-B5E4-4EA9-B863-A1E342C6AD24}" srcOrd="1" destOrd="0" parTransId="{0F663BA6-ADAD-4C08-A6FF-8DC675759558}" sibTransId="{BC49A845-A70B-450D-8FDB-84B82A94E062}"/>
    <dgm:cxn modelId="{6B16806A-C05A-4571-BDAB-C2D8D2A9C86C}" srcId="{E3A7C9EF-557B-424F-9C4A-B1C130628144}" destId="{B1F24700-39E7-41B2-91A2-3AE24E9C6491}" srcOrd="0" destOrd="0" parTransId="{3A3AC64C-1939-47C5-A999-25EC4EB54F58}" sibTransId="{5628CFDF-99E5-4978-BCEF-BE7EAEED7BBA}"/>
    <dgm:cxn modelId="{8C3C5C0A-FD3F-4351-BF5A-071E19FE336D}" type="presOf" srcId="{EB4E0E87-0F51-475D-8114-0CD0AC0C37B5}" destId="{C29835D5-1B25-4678-B63D-2C0E17C31BE1}" srcOrd="0" destOrd="0" presId="urn:microsoft.com/office/officeart/2008/layout/HalfCircleOrganizationChart"/>
    <dgm:cxn modelId="{1548E9CB-8142-4A14-AF56-D5192551C323}" type="presOf" srcId="{E3A7C9EF-557B-424F-9C4A-B1C130628144}" destId="{D8172844-7831-455F-BE48-6CB84AB87149}" srcOrd="0" destOrd="0" presId="urn:microsoft.com/office/officeart/2008/layout/HalfCircleOrganizationChart"/>
    <dgm:cxn modelId="{065DF2C7-3543-43FA-A4A0-D7AB61231B6E}" type="presParOf" srcId="{4F2DB2E5-7B36-4F1C-974B-927E1F5C237B}" destId="{7AC39B56-23DF-40EB-90FA-E2D69B72F4AC}" srcOrd="0" destOrd="0" presId="urn:microsoft.com/office/officeart/2008/layout/HalfCircleOrganizationChart"/>
    <dgm:cxn modelId="{A50FB2B1-FE89-4217-A812-B61F2F7534AB}" type="presParOf" srcId="{7AC39B56-23DF-40EB-90FA-E2D69B72F4AC}" destId="{3D9C450A-EF28-45C2-8B2E-F8EE18A2B046}" srcOrd="0" destOrd="0" presId="urn:microsoft.com/office/officeart/2008/layout/HalfCircleOrganizationChart"/>
    <dgm:cxn modelId="{4B36DFE8-F987-4564-B1B3-0CEDA55F29AA}" type="presParOf" srcId="{3D9C450A-EF28-45C2-8B2E-F8EE18A2B046}" destId="{6163DCCC-46AE-4ED9-B5B1-25706B2584B1}" srcOrd="0" destOrd="0" presId="urn:microsoft.com/office/officeart/2008/layout/HalfCircleOrganizationChart"/>
    <dgm:cxn modelId="{0FA3854A-43A7-441A-B831-E08E6803D8C4}" type="presParOf" srcId="{3D9C450A-EF28-45C2-8B2E-F8EE18A2B046}" destId="{2A062A77-0BC9-441F-A458-7A15118C7EB2}" srcOrd="1" destOrd="0" presId="urn:microsoft.com/office/officeart/2008/layout/HalfCircleOrganizationChart"/>
    <dgm:cxn modelId="{0148406D-D971-4186-A199-F9FD532D79EC}" type="presParOf" srcId="{3D9C450A-EF28-45C2-8B2E-F8EE18A2B046}" destId="{BC1AA985-D7B7-44A5-836B-D638CBC1883C}" srcOrd="2" destOrd="0" presId="urn:microsoft.com/office/officeart/2008/layout/HalfCircleOrganizationChart"/>
    <dgm:cxn modelId="{9E190838-9667-4D84-953A-A08D79D1C429}" type="presParOf" srcId="{3D9C450A-EF28-45C2-8B2E-F8EE18A2B046}" destId="{4CDBAEA1-F525-49B3-97CC-DC6E67AA46AA}" srcOrd="3" destOrd="0" presId="urn:microsoft.com/office/officeart/2008/layout/HalfCircleOrganizationChart"/>
    <dgm:cxn modelId="{8C084F72-D8D2-4BCC-8907-78E87FDA4394}" type="presParOf" srcId="{7AC39B56-23DF-40EB-90FA-E2D69B72F4AC}" destId="{AA43F614-514B-48E2-9FD5-03E85943DEED}" srcOrd="1" destOrd="0" presId="urn:microsoft.com/office/officeart/2008/layout/HalfCircleOrganizationChart"/>
    <dgm:cxn modelId="{3C728E33-5435-49F9-915A-3AB6084E6D68}" type="presParOf" srcId="{AA43F614-514B-48E2-9FD5-03E85943DEED}" destId="{D23BE2B7-D2DC-47E1-BA03-356A7933CC5C}" srcOrd="0" destOrd="0" presId="urn:microsoft.com/office/officeart/2008/layout/HalfCircleOrganizationChart"/>
    <dgm:cxn modelId="{1C7E3F38-128D-456F-970A-CFAF36C53BDC}" type="presParOf" srcId="{AA43F614-514B-48E2-9FD5-03E85943DEED}" destId="{24F4A34E-4D54-44B4-AE26-C50CF167BC46}" srcOrd="1" destOrd="0" presId="urn:microsoft.com/office/officeart/2008/layout/HalfCircleOrganizationChart"/>
    <dgm:cxn modelId="{0590FF11-A4F3-48B6-8775-1867D4FB6B79}" type="presParOf" srcId="{24F4A34E-4D54-44B4-AE26-C50CF167BC46}" destId="{5970B47F-C08E-4B14-B295-61CAEBD21714}" srcOrd="0" destOrd="0" presId="urn:microsoft.com/office/officeart/2008/layout/HalfCircleOrganizationChart"/>
    <dgm:cxn modelId="{B2A83412-E2B9-4E06-9D0E-9EADB060DF54}" type="presParOf" srcId="{5970B47F-C08E-4B14-B295-61CAEBD21714}" destId="{F5B6F19D-A2C8-483C-BDB6-3B4E2F5EAD1A}" srcOrd="0" destOrd="0" presId="urn:microsoft.com/office/officeart/2008/layout/HalfCircleOrganizationChart"/>
    <dgm:cxn modelId="{B95B4872-AAA7-46CB-B2AD-DD70E464B3D0}" type="presParOf" srcId="{5970B47F-C08E-4B14-B295-61CAEBD21714}" destId="{F4008BB4-4715-458D-9572-2ABBFAB10B0B}" srcOrd="1" destOrd="0" presId="urn:microsoft.com/office/officeart/2008/layout/HalfCircleOrganizationChart"/>
    <dgm:cxn modelId="{F9DC58EF-2185-4F25-B08A-7ED2CEF9EEA3}" type="presParOf" srcId="{5970B47F-C08E-4B14-B295-61CAEBD21714}" destId="{73705DD4-C1A5-4495-9A24-08FF587888FA}" srcOrd="2" destOrd="0" presId="urn:microsoft.com/office/officeart/2008/layout/HalfCircleOrganizationChart"/>
    <dgm:cxn modelId="{2C968566-ED78-4B18-AC90-4C83A7B5D347}" type="presParOf" srcId="{5970B47F-C08E-4B14-B295-61CAEBD21714}" destId="{1DE79C66-D76C-411C-939A-8D53BC4EB86B}" srcOrd="3" destOrd="0" presId="urn:microsoft.com/office/officeart/2008/layout/HalfCircleOrganizationChart"/>
    <dgm:cxn modelId="{5909182C-3CAD-4128-9AAD-3687900F6F0B}" type="presParOf" srcId="{24F4A34E-4D54-44B4-AE26-C50CF167BC46}" destId="{09660081-4CF6-49A1-B7E8-BA0FE5494EDB}" srcOrd="1" destOrd="0" presId="urn:microsoft.com/office/officeart/2008/layout/HalfCircleOrganizationChart"/>
    <dgm:cxn modelId="{94075DA3-B679-4DE3-A784-5CC6C39345B0}" type="presParOf" srcId="{24F4A34E-4D54-44B4-AE26-C50CF167BC46}" destId="{2B482685-5D0D-4D35-BAAF-1576F4940F46}" srcOrd="2" destOrd="0" presId="urn:microsoft.com/office/officeart/2008/layout/HalfCircleOrganizationChart"/>
    <dgm:cxn modelId="{2CD14465-8464-4DB5-95B5-693A663B342C}" type="presParOf" srcId="{7AC39B56-23DF-40EB-90FA-E2D69B72F4AC}" destId="{0C5DEC10-70E4-4CAF-BCD7-DF7CE97C680C}" srcOrd="2" destOrd="0" presId="urn:microsoft.com/office/officeart/2008/layout/HalfCircleOrganizationChart"/>
    <dgm:cxn modelId="{5A630264-2B70-4E99-870E-BD67FF6ECAF1}" type="presParOf" srcId="{4F2DB2E5-7B36-4F1C-974B-927E1F5C237B}" destId="{3F8832A7-7151-4D8E-88F7-7ED10DA8A6EB}" srcOrd="1" destOrd="0" presId="urn:microsoft.com/office/officeart/2008/layout/HalfCircleOrganizationChart"/>
    <dgm:cxn modelId="{F806D71B-4ECB-4590-8AB9-CBDAEBCEE46B}" type="presParOf" srcId="{3F8832A7-7151-4D8E-88F7-7ED10DA8A6EB}" destId="{DFD832FA-8994-423C-89BD-0494AA1CC978}" srcOrd="0" destOrd="0" presId="urn:microsoft.com/office/officeart/2008/layout/HalfCircleOrganizationChart"/>
    <dgm:cxn modelId="{4DD488B0-0920-4FBB-B20A-B9BA98A95999}" type="presParOf" srcId="{DFD832FA-8994-423C-89BD-0494AA1CC978}" destId="{D8172844-7831-455F-BE48-6CB84AB87149}" srcOrd="0" destOrd="0" presId="urn:microsoft.com/office/officeart/2008/layout/HalfCircleOrganizationChart"/>
    <dgm:cxn modelId="{EFD83D09-FCE7-4612-BDDB-7EF3682D94EC}" type="presParOf" srcId="{DFD832FA-8994-423C-89BD-0494AA1CC978}" destId="{A7D5A1DA-96A0-412A-A3AB-180C7A3A4064}" srcOrd="1" destOrd="0" presId="urn:microsoft.com/office/officeart/2008/layout/HalfCircleOrganizationChart"/>
    <dgm:cxn modelId="{731F168D-00A4-4F71-A5BC-7A6A6991D58C}" type="presParOf" srcId="{DFD832FA-8994-423C-89BD-0494AA1CC978}" destId="{42F1F1DC-12BB-4FD4-9217-27830117E045}" srcOrd="2" destOrd="0" presId="urn:microsoft.com/office/officeart/2008/layout/HalfCircleOrganizationChart"/>
    <dgm:cxn modelId="{AE736AC9-8B1A-441C-B8C9-A6A54C14A52F}" type="presParOf" srcId="{DFD832FA-8994-423C-89BD-0494AA1CC978}" destId="{0CB7656F-7CD3-499B-AA57-2F5D04A7261B}" srcOrd="3" destOrd="0" presId="urn:microsoft.com/office/officeart/2008/layout/HalfCircleOrganizationChart"/>
    <dgm:cxn modelId="{75D667BB-9FB7-483B-A82A-3ACCFC81AA43}" type="presParOf" srcId="{3F8832A7-7151-4D8E-88F7-7ED10DA8A6EB}" destId="{4511E913-9A91-461C-ACAD-9482DF9621CF}" srcOrd="1" destOrd="0" presId="urn:microsoft.com/office/officeart/2008/layout/HalfCircleOrganizationChart"/>
    <dgm:cxn modelId="{43E0F752-3700-4C4A-A83F-4638E468E79F}" type="presParOf" srcId="{4511E913-9A91-461C-ACAD-9482DF9621CF}" destId="{43673912-85D3-4024-8381-FD568FF1A1D2}" srcOrd="0" destOrd="0" presId="urn:microsoft.com/office/officeart/2008/layout/HalfCircleOrganizationChart"/>
    <dgm:cxn modelId="{9D2AD0A5-62A1-4E53-A5BB-D7F32454BB82}" type="presParOf" srcId="{4511E913-9A91-461C-ACAD-9482DF9621CF}" destId="{B8433303-4A03-4D46-B8F4-0932FECEE231}" srcOrd="1" destOrd="0" presId="urn:microsoft.com/office/officeart/2008/layout/HalfCircleOrganizationChart"/>
    <dgm:cxn modelId="{87C6E21D-F2B3-4AFE-9C81-B4A29AE76256}" type="presParOf" srcId="{B8433303-4A03-4D46-B8F4-0932FECEE231}" destId="{E94C65C2-BD4C-45DC-9F68-791B2AAD9588}" srcOrd="0" destOrd="0" presId="urn:microsoft.com/office/officeart/2008/layout/HalfCircleOrganizationChart"/>
    <dgm:cxn modelId="{4B4B643F-D102-4DB7-90E6-2C226AAB4F73}" type="presParOf" srcId="{E94C65C2-BD4C-45DC-9F68-791B2AAD9588}" destId="{4F3B7093-B77A-407A-B416-B5553F778E38}" srcOrd="0" destOrd="0" presId="urn:microsoft.com/office/officeart/2008/layout/HalfCircleOrganizationChart"/>
    <dgm:cxn modelId="{DA49DDD9-7E43-446B-BD15-63CB970894C4}" type="presParOf" srcId="{E94C65C2-BD4C-45DC-9F68-791B2AAD9588}" destId="{EF8269A3-7CC5-450D-8F61-F5A8FD3E65BA}" srcOrd="1" destOrd="0" presId="urn:microsoft.com/office/officeart/2008/layout/HalfCircleOrganizationChart"/>
    <dgm:cxn modelId="{8E1F60DB-7281-4AF2-9CAC-B64F4A1DB9DB}" type="presParOf" srcId="{E94C65C2-BD4C-45DC-9F68-791B2AAD9588}" destId="{36F0F745-BAA1-4228-A4CD-ED6A22A8D7D3}" srcOrd="2" destOrd="0" presId="urn:microsoft.com/office/officeart/2008/layout/HalfCircleOrganizationChart"/>
    <dgm:cxn modelId="{0EB82C3D-3429-4BA3-8ADA-9E6F41B9BAA2}" type="presParOf" srcId="{E94C65C2-BD4C-45DC-9F68-791B2AAD9588}" destId="{069623F5-8169-42CE-B33E-11DB4C928AB0}" srcOrd="3" destOrd="0" presId="urn:microsoft.com/office/officeart/2008/layout/HalfCircleOrganizationChart"/>
    <dgm:cxn modelId="{65DE3B01-9BEC-4BDA-8009-671FBFB35CF3}" type="presParOf" srcId="{B8433303-4A03-4D46-B8F4-0932FECEE231}" destId="{B7D4BF9E-E036-4F5D-8612-E37181116952}" srcOrd="1" destOrd="0" presId="urn:microsoft.com/office/officeart/2008/layout/HalfCircleOrganizationChart"/>
    <dgm:cxn modelId="{795198E8-24A6-4910-9C29-E18B1C5EF25C}" type="presParOf" srcId="{B8433303-4A03-4D46-B8F4-0932FECEE231}" destId="{8D6D5E6A-EE50-4EC1-9D91-D9CE8BA7BC6F}" srcOrd="2" destOrd="0" presId="urn:microsoft.com/office/officeart/2008/layout/HalfCircleOrganizationChart"/>
    <dgm:cxn modelId="{0CB5BC2B-D957-4A7B-94F6-CFAE0E2D51A0}" type="presParOf" srcId="{3F8832A7-7151-4D8E-88F7-7ED10DA8A6EB}" destId="{7F5179F4-B2CF-4262-B5DB-6BBB37B661B4}" srcOrd="2" destOrd="0" presId="urn:microsoft.com/office/officeart/2008/layout/HalfCircleOrganizationChart"/>
    <dgm:cxn modelId="{6D837480-4E71-401D-A32D-AF373CF626B2}" type="presParOf" srcId="{4F2DB2E5-7B36-4F1C-974B-927E1F5C237B}" destId="{F251D2DA-0561-4CA4-9113-379F33440A58}" srcOrd="2" destOrd="0" presId="urn:microsoft.com/office/officeart/2008/layout/HalfCircleOrganizationChart"/>
    <dgm:cxn modelId="{FCE8334F-6EF2-4F91-B24F-C4AA1C40D383}" type="presParOf" srcId="{F251D2DA-0561-4CA4-9113-379F33440A58}" destId="{FDDD7920-1493-46E2-BB5A-599CCB8CA867}" srcOrd="0" destOrd="0" presId="urn:microsoft.com/office/officeart/2008/layout/HalfCircleOrganizationChart"/>
    <dgm:cxn modelId="{919ED639-C899-4881-A9EE-29E54B65AF2F}" type="presParOf" srcId="{FDDD7920-1493-46E2-BB5A-599CCB8CA867}" destId="{7F560665-A745-4B9F-9724-36CA388196ED}" srcOrd="0" destOrd="0" presId="urn:microsoft.com/office/officeart/2008/layout/HalfCircleOrganizationChart"/>
    <dgm:cxn modelId="{DAE54AF3-A903-481F-BC99-AFFC49D96C3F}" type="presParOf" srcId="{FDDD7920-1493-46E2-BB5A-599CCB8CA867}" destId="{62794BE0-7F85-4E53-9455-1C7B4D9BFE83}" srcOrd="1" destOrd="0" presId="urn:microsoft.com/office/officeart/2008/layout/HalfCircleOrganizationChart"/>
    <dgm:cxn modelId="{48E32EB4-9866-4C78-AE0D-FE5AE95AB91B}" type="presParOf" srcId="{FDDD7920-1493-46E2-BB5A-599CCB8CA867}" destId="{F4D01095-D178-4911-9E1D-7B84147A7C9B}" srcOrd="2" destOrd="0" presId="urn:microsoft.com/office/officeart/2008/layout/HalfCircleOrganizationChart"/>
    <dgm:cxn modelId="{90E4B697-2A86-488A-B449-542BE4817138}" type="presParOf" srcId="{FDDD7920-1493-46E2-BB5A-599CCB8CA867}" destId="{6C09009F-F452-45E0-9A28-276D43CB8C1D}" srcOrd="3" destOrd="0" presId="urn:microsoft.com/office/officeart/2008/layout/HalfCircleOrganizationChart"/>
    <dgm:cxn modelId="{D8315FF7-F5EE-4064-A024-72A7E3697245}" type="presParOf" srcId="{F251D2DA-0561-4CA4-9113-379F33440A58}" destId="{B2AFA2E1-2D50-4E84-A39A-8F0C8FDF88F3}" srcOrd="1" destOrd="0" presId="urn:microsoft.com/office/officeart/2008/layout/HalfCircleOrganizationChart"/>
    <dgm:cxn modelId="{DA1753C2-52DD-4150-8C40-5F7343853411}" type="presParOf" srcId="{B2AFA2E1-2D50-4E84-A39A-8F0C8FDF88F3}" destId="{BD5E0F87-C085-4C59-ABFD-463D953CAA9A}" srcOrd="0" destOrd="0" presId="urn:microsoft.com/office/officeart/2008/layout/HalfCircleOrganizationChart"/>
    <dgm:cxn modelId="{86B78E02-517D-4794-A97A-1A143712E6FB}" type="presParOf" srcId="{B2AFA2E1-2D50-4E84-A39A-8F0C8FDF88F3}" destId="{C6E3CD02-6CCB-4D9C-B9B7-A31A86818B66}" srcOrd="1" destOrd="0" presId="urn:microsoft.com/office/officeart/2008/layout/HalfCircleOrganizationChart"/>
    <dgm:cxn modelId="{920F32AE-40AE-4848-8322-6CE5905482EE}" type="presParOf" srcId="{C6E3CD02-6CCB-4D9C-B9B7-A31A86818B66}" destId="{62CD4B67-0CB6-4828-95DA-86EA057B33CF}" srcOrd="0" destOrd="0" presId="urn:microsoft.com/office/officeart/2008/layout/HalfCircleOrganizationChart"/>
    <dgm:cxn modelId="{FD5F6B3A-EF15-4053-B279-71B69A1E0C4C}" type="presParOf" srcId="{62CD4B67-0CB6-4828-95DA-86EA057B33CF}" destId="{317EFCE4-EA54-4D98-A419-855B0A21D0B8}" srcOrd="0" destOrd="0" presId="urn:microsoft.com/office/officeart/2008/layout/HalfCircleOrganizationChart"/>
    <dgm:cxn modelId="{8B065BEE-25CC-4A96-A691-93F362E645B5}" type="presParOf" srcId="{62CD4B67-0CB6-4828-95DA-86EA057B33CF}" destId="{341B8648-D350-4A58-8F9C-9B5A71C5EC54}" srcOrd="1" destOrd="0" presId="urn:microsoft.com/office/officeart/2008/layout/HalfCircleOrganizationChart"/>
    <dgm:cxn modelId="{1CE5BBFC-E1C6-4D20-9AC8-6D7EBA3F55B8}" type="presParOf" srcId="{62CD4B67-0CB6-4828-95DA-86EA057B33CF}" destId="{3A6913FF-8FBE-4128-830E-579D523B2AFE}" srcOrd="2" destOrd="0" presId="urn:microsoft.com/office/officeart/2008/layout/HalfCircleOrganizationChart"/>
    <dgm:cxn modelId="{21B1919E-BC44-4AEE-8593-850C5A34B97D}" type="presParOf" srcId="{62CD4B67-0CB6-4828-95DA-86EA057B33CF}" destId="{CF8960F3-B60F-4D99-AA8D-0D52A0277B9C}" srcOrd="3" destOrd="0" presId="urn:microsoft.com/office/officeart/2008/layout/HalfCircleOrganizationChart"/>
    <dgm:cxn modelId="{097649B8-E77E-418F-BF64-FF344B3DFB7E}" type="presParOf" srcId="{C6E3CD02-6CCB-4D9C-B9B7-A31A86818B66}" destId="{E6AA5A65-ADC6-4FCE-B5D5-3B0743F37AB5}" srcOrd="1" destOrd="0" presId="urn:microsoft.com/office/officeart/2008/layout/HalfCircleOrganizationChart"/>
    <dgm:cxn modelId="{97AED4D7-6139-4E79-8DDB-03ED13F4D4CD}" type="presParOf" srcId="{E6AA5A65-ADC6-4FCE-B5D5-3B0743F37AB5}" destId="{C29835D5-1B25-4678-B63D-2C0E17C31BE1}" srcOrd="0" destOrd="0" presId="urn:microsoft.com/office/officeart/2008/layout/HalfCircleOrganizationChart"/>
    <dgm:cxn modelId="{A6095C45-BE13-4435-A0BB-631A50590E63}" type="presParOf" srcId="{E6AA5A65-ADC6-4FCE-B5D5-3B0743F37AB5}" destId="{10FFF68E-88EE-4F34-8BAA-F5EBAAB980E4}" srcOrd="1" destOrd="0" presId="urn:microsoft.com/office/officeart/2008/layout/HalfCircleOrganizationChart"/>
    <dgm:cxn modelId="{820397D3-F460-4111-BF73-1826FEBDC262}" type="presParOf" srcId="{10FFF68E-88EE-4F34-8BAA-F5EBAAB980E4}" destId="{C3639A9C-184A-4B9A-812B-57AE8534144E}" srcOrd="0" destOrd="0" presId="urn:microsoft.com/office/officeart/2008/layout/HalfCircleOrganizationChart"/>
    <dgm:cxn modelId="{2A9F1B21-E81A-4B67-915C-EBA4042C95B4}" type="presParOf" srcId="{C3639A9C-184A-4B9A-812B-57AE8534144E}" destId="{BB84ADB2-FF61-4C74-B097-0368D3AB57D7}" srcOrd="0" destOrd="0" presId="urn:microsoft.com/office/officeart/2008/layout/HalfCircleOrganizationChart"/>
    <dgm:cxn modelId="{72B006D9-9B46-4EEF-9DFB-221F009FA2F7}" type="presParOf" srcId="{C3639A9C-184A-4B9A-812B-57AE8534144E}" destId="{63CFFC55-C825-4C7D-900D-F1AF83DE7E3D}" srcOrd="1" destOrd="0" presId="urn:microsoft.com/office/officeart/2008/layout/HalfCircleOrganizationChart"/>
    <dgm:cxn modelId="{C52904E9-DCF9-4209-A2CA-F639EDBA90B4}" type="presParOf" srcId="{C3639A9C-184A-4B9A-812B-57AE8534144E}" destId="{FAAC274B-3050-4300-A32E-1115F9B57487}" srcOrd="2" destOrd="0" presId="urn:microsoft.com/office/officeart/2008/layout/HalfCircleOrganizationChart"/>
    <dgm:cxn modelId="{61B941FC-3197-489C-A54C-07DD454EB207}" type="presParOf" srcId="{C3639A9C-184A-4B9A-812B-57AE8534144E}" destId="{A6E950BF-D0D7-4E2F-8C72-5322084A5F3F}" srcOrd="3" destOrd="0" presId="urn:microsoft.com/office/officeart/2008/layout/HalfCircleOrganizationChart"/>
    <dgm:cxn modelId="{5C65C73D-E0AE-4805-B37D-DAFEBB6E2C1E}" type="presParOf" srcId="{10FFF68E-88EE-4F34-8BAA-F5EBAAB980E4}" destId="{AFCA7FB9-4ABC-4D57-880D-9B85105B404E}" srcOrd="1" destOrd="0" presId="urn:microsoft.com/office/officeart/2008/layout/HalfCircleOrganizationChart"/>
    <dgm:cxn modelId="{0D675681-7D3B-4866-B049-4FC3FE878093}" type="presParOf" srcId="{10FFF68E-88EE-4F34-8BAA-F5EBAAB980E4}" destId="{096A9C0C-3012-430A-A16E-656FECDE5D39}" srcOrd="2" destOrd="0" presId="urn:microsoft.com/office/officeart/2008/layout/HalfCircleOrganizationChart"/>
    <dgm:cxn modelId="{AA61DDA5-E604-4D13-9050-C1AF198B62A8}" type="presParOf" srcId="{C6E3CD02-6CCB-4D9C-B9B7-A31A86818B66}" destId="{6C3BFA9C-22D6-4F6B-A66B-11BE74E1BE2E}" srcOrd="2" destOrd="0" presId="urn:microsoft.com/office/officeart/2008/layout/HalfCircleOrganizationChart"/>
    <dgm:cxn modelId="{8559ADD2-ED26-48EF-85F6-CC9168D782B9}" type="presParOf" srcId="{B2AFA2E1-2D50-4E84-A39A-8F0C8FDF88F3}" destId="{06DDE112-745A-4E21-B6AC-2B541B0956E6}" srcOrd="2" destOrd="0" presId="urn:microsoft.com/office/officeart/2008/layout/HalfCircleOrganizationChart"/>
    <dgm:cxn modelId="{6A5CBEB4-219F-4827-B86C-EC8A0FFD5160}" type="presParOf" srcId="{B2AFA2E1-2D50-4E84-A39A-8F0C8FDF88F3}" destId="{336CB99A-2FEE-438D-91FD-BBE5CB8E4E95}" srcOrd="3" destOrd="0" presId="urn:microsoft.com/office/officeart/2008/layout/HalfCircleOrganizationChart"/>
    <dgm:cxn modelId="{9ED84222-2876-43D3-A570-8068578770C1}" type="presParOf" srcId="{336CB99A-2FEE-438D-91FD-BBE5CB8E4E95}" destId="{3E436592-8E7F-4973-A00B-00459B02D978}" srcOrd="0" destOrd="0" presId="urn:microsoft.com/office/officeart/2008/layout/HalfCircleOrganizationChart"/>
    <dgm:cxn modelId="{4E6E77ED-D819-4801-ADBF-58BE83491AA5}" type="presParOf" srcId="{3E436592-8E7F-4973-A00B-00459B02D978}" destId="{A929A18D-03FB-456B-87F0-0CFB36970829}" srcOrd="0" destOrd="0" presId="urn:microsoft.com/office/officeart/2008/layout/HalfCircleOrganizationChart"/>
    <dgm:cxn modelId="{D227691A-EDF9-4344-9A21-E2761DC3F004}" type="presParOf" srcId="{3E436592-8E7F-4973-A00B-00459B02D978}" destId="{C7AC32BB-89A5-4FDF-B8AA-D1F1C0F109F9}" srcOrd="1" destOrd="0" presId="urn:microsoft.com/office/officeart/2008/layout/HalfCircleOrganizationChart"/>
    <dgm:cxn modelId="{81A41E0D-FB70-4B1F-95A9-86F592560BCC}" type="presParOf" srcId="{3E436592-8E7F-4973-A00B-00459B02D978}" destId="{DFB2098C-0C83-4826-91C2-D3D36916E497}" srcOrd="2" destOrd="0" presId="urn:microsoft.com/office/officeart/2008/layout/HalfCircleOrganizationChart"/>
    <dgm:cxn modelId="{A609FF1C-5BE9-41D4-A830-9CAEC7CC8017}" type="presParOf" srcId="{3E436592-8E7F-4973-A00B-00459B02D978}" destId="{0BFE3C24-C7B2-465A-B7E1-1B7068F1209F}" srcOrd="3" destOrd="0" presId="urn:microsoft.com/office/officeart/2008/layout/HalfCircleOrganizationChart"/>
    <dgm:cxn modelId="{67D5C23C-DDCA-4A2C-BF92-C94CB9C3FB62}" type="presParOf" srcId="{336CB99A-2FEE-438D-91FD-BBE5CB8E4E95}" destId="{76D3D0FD-5E44-466F-BBC3-F9E3F3460971}" srcOrd="1" destOrd="0" presId="urn:microsoft.com/office/officeart/2008/layout/HalfCircleOrganizationChart"/>
    <dgm:cxn modelId="{D83DA4FD-B017-4F02-83DA-81CEB50A99E1}" type="presParOf" srcId="{336CB99A-2FEE-438D-91FD-BBE5CB8E4E95}" destId="{1E18BCC0-C9C4-44D9-A30D-B9A2C79F4260}" srcOrd="2" destOrd="0" presId="urn:microsoft.com/office/officeart/2008/layout/HalfCircleOrganizationChart"/>
    <dgm:cxn modelId="{5C1E2810-F92E-427D-B9BF-7F0DDECDB57E}" type="presParOf" srcId="{F251D2DA-0561-4CA4-9113-379F33440A58}" destId="{3E65EF7E-3A62-45FA-954B-782C951061A4}"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EC1719-7057-4A3B-A28C-155B35A3C39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C"/>
        </a:p>
      </dgm:t>
    </dgm:pt>
    <dgm:pt modelId="{B911FF99-AFE1-49D4-8DE3-4E0C6EEDE1E3}">
      <dgm:prSet phldrT="[Texto]" custT="1"/>
      <dgm:spPr/>
      <dgm:t>
        <a:bodyPr/>
        <a:lstStyle/>
        <a:p>
          <a:r>
            <a:rPr lang="es-EC" sz="1400" dirty="0"/>
            <a:t>Créditos productivos</a:t>
          </a:r>
        </a:p>
      </dgm:t>
    </dgm:pt>
    <dgm:pt modelId="{B5B9A96F-D512-46DD-ACF9-CEE344D67091}" type="parTrans" cxnId="{BD217E59-F01D-4A34-A61B-B3F173383575}">
      <dgm:prSet/>
      <dgm:spPr/>
      <dgm:t>
        <a:bodyPr/>
        <a:lstStyle/>
        <a:p>
          <a:endParaRPr lang="es-EC" sz="3200"/>
        </a:p>
      </dgm:t>
    </dgm:pt>
    <dgm:pt modelId="{3FC88B6C-94F9-4D11-8F47-B2293C827675}" type="sibTrans" cxnId="{BD217E59-F01D-4A34-A61B-B3F173383575}">
      <dgm:prSet custT="1"/>
      <dgm:spPr/>
      <dgm:t>
        <a:bodyPr/>
        <a:lstStyle/>
        <a:p>
          <a:endParaRPr lang="es-EC" sz="1000"/>
        </a:p>
      </dgm:t>
    </dgm:pt>
    <dgm:pt modelId="{B5C0BE16-B745-463B-9F18-196F7B3AC5BA}">
      <dgm:prSet phldrT="[Texto]" custT="1"/>
      <dgm:spPr/>
      <dgm:t>
        <a:bodyPr/>
        <a:lstStyle/>
        <a:p>
          <a:r>
            <a:rPr lang="es-EC" sz="1400" dirty="0"/>
            <a:t>Créditos comerciales prioritarios y ordinarios</a:t>
          </a:r>
        </a:p>
      </dgm:t>
    </dgm:pt>
    <dgm:pt modelId="{D4E167B6-7956-4405-86DF-C85F7DA636AF}" type="parTrans" cxnId="{2AFFA19A-96E4-4B9A-8CB4-0ED51F8CF23E}">
      <dgm:prSet/>
      <dgm:spPr/>
      <dgm:t>
        <a:bodyPr/>
        <a:lstStyle/>
        <a:p>
          <a:endParaRPr lang="es-EC" sz="3200"/>
        </a:p>
      </dgm:t>
    </dgm:pt>
    <dgm:pt modelId="{1279580A-4926-4C52-976D-49BC24C90E68}" type="sibTrans" cxnId="{2AFFA19A-96E4-4B9A-8CB4-0ED51F8CF23E}">
      <dgm:prSet custT="1"/>
      <dgm:spPr/>
      <dgm:t>
        <a:bodyPr/>
        <a:lstStyle/>
        <a:p>
          <a:endParaRPr lang="es-EC" sz="1000"/>
        </a:p>
      </dgm:t>
    </dgm:pt>
    <dgm:pt modelId="{32770BB9-AF30-44AA-BE44-BEE50A174F0A}">
      <dgm:prSet phldrT="[Texto]" custT="1"/>
      <dgm:spPr/>
      <dgm:t>
        <a:bodyPr/>
        <a:lstStyle/>
        <a:p>
          <a:r>
            <a:rPr lang="es-EC" sz="1400" dirty="0"/>
            <a:t>Crédito de consumo prioritario</a:t>
          </a:r>
        </a:p>
      </dgm:t>
    </dgm:pt>
    <dgm:pt modelId="{90B68314-E598-4F57-9B42-DC0091B55AEB}" type="parTrans" cxnId="{23957B9E-52B1-4D17-968A-CDC9A7FF3F6F}">
      <dgm:prSet/>
      <dgm:spPr/>
      <dgm:t>
        <a:bodyPr/>
        <a:lstStyle/>
        <a:p>
          <a:endParaRPr lang="es-EC" sz="3200"/>
        </a:p>
      </dgm:t>
    </dgm:pt>
    <dgm:pt modelId="{246AE31B-3E76-4475-A8FB-FA8A8F37690C}" type="sibTrans" cxnId="{23957B9E-52B1-4D17-968A-CDC9A7FF3F6F}">
      <dgm:prSet custT="1"/>
      <dgm:spPr/>
      <dgm:t>
        <a:bodyPr/>
        <a:lstStyle/>
        <a:p>
          <a:endParaRPr lang="es-EC" sz="1000"/>
        </a:p>
      </dgm:t>
    </dgm:pt>
    <dgm:pt modelId="{EDA2BF54-B27A-4D06-9F3A-73D3C7FFF740}">
      <dgm:prSet phldrT="[Texto]" custT="1"/>
      <dgm:spPr/>
      <dgm:t>
        <a:bodyPr/>
        <a:lstStyle/>
        <a:p>
          <a:r>
            <a:rPr lang="es-EC" sz="1400" dirty="0"/>
            <a:t>Crédito educativo</a:t>
          </a:r>
        </a:p>
      </dgm:t>
    </dgm:pt>
    <dgm:pt modelId="{CD2FE260-7803-461C-BFD5-2C9C687689B0}" type="parTrans" cxnId="{E0BBB0BA-A936-4D57-B969-F918DC8EF8C1}">
      <dgm:prSet/>
      <dgm:spPr/>
      <dgm:t>
        <a:bodyPr/>
        <a:lstStyle/>
        <a:p>
          <a:endParaRPr lang="es-EC" sz="3200"/>
        </a:p>
      </dgm:t>
    </dgm:pt>
    <dgm:pt modelId="{11D21D69-1554-42D5-868C-F7EA3474E5A2}" type="sibTrans" cxnId="{E0BBB0BA-A936-4D57-B969-F918DC8EF8C1}">
      <dgm:prSet custT="1"/>
      <dgm:spPr/>
      <dgm:t>
        <a:bodyPr/>
        <a:lstStyle/>
        <a:p>
          <a:endParaRPr lang="es-EC" sz="1000"/>
        </a:p>
      </dgm:t>
    </dgm:pt>
    <dgm:pt modelId="{566E43DF-03CE-4C1B-99A9-3219F74D89E3}">
      <dgm:prSet phldrT="[Texto]" custT="1"/>
      <dgm:spPr/>
      <dgm:t>
        <a:bodyPr/>
        <a:lstStyle/>
        <a:p>
          <a:r>
            <a:rPr lang="es-EC" sz="1600" dirty="0"/>
            <a:t>Microcréditos</a:t>
          </a:r>
        </a:p>
      </dgm:t>
    </dgm:pt>
    <dgm:pt modelId="{9CD2DC8D-B54A-4F33-AB48-A8F3B4FE0F55}" type="parTrans" cxnId="{CB3CA770-DCC0-403C-BDDA-9F33E316FD9C}">
      <dgm:prSet/>
      <dgm:spPr/>
      <dgm:t>
        <a:bodyPr/>
        <a:lstStyle/>
        <a:p>
          <a:endParaRPr lang="es-EC" sz="3200"/>
        </a:p>
      </dgm:t>
    </dgm:pt>
    <dgm:pt modelId="{9F63CC81-C853-4162-B0B2-03FE2B76844D}" type="sibTrans" cxnId="{CB3CA770-DCC0-403C-BDDA-9F33E316FD9C}">
      <dgm:prSet custT="1"/>
      <dgm:spPr/>
      <dgm:t>
        <a:bodyPr/>
        <a:lstStyle/>
        <a:p>
          <a:endParaRPr lang="es-EC" sz="1000"/>
        </a:p>
      </dgm:t>
    </dgm:pt>
    <dgm:pt modelId="{625EFCA9-B99A-4310-898B-F74681D426D2}">
      <dgm:prSet phldrT="[Texto]" custT="1"/>
      <dgm:spPr/>
      <dgm:t>
        <a:bodyPr/>
        <a:lstStyle/>
        <a:p>
          <a:r>
            <a:rPr lang="es-EC" sz="1400" dirty="0"/>
            <a:t>Crédito de vivienda</a:t>
          </a:r>
        </a:p>
      </dgm:t>
    </dgm:pt>
    <dgm:pt modelId="{ED3D9D1D-33F9-43A0-B731-B0F2415EC157}" type="parTrans" cxnId="{327F8DA9-F724-4075-A1C1-D7125DB421AC}">
      <dgm:prSet/>
      <dgm:spPr/>
      <dgm:t>
        <a:bodyPr/>
        <a:lstStyle/>
        <a:p>
          <a:endParaRPr lang="es-EC" sz="3200"/>
        </a:p>
      </dgm:t>
    </dgm:pt>
    <dgm:pt modelId="{8A05A3EE-4ABB-4F41-AAB6-AD7932BE9DF2}" type="sibTrans" cxnId="{327F8DA9-F724-4075-A1C1-D7125DB421AC}">
      <dgm:prSet custT="1"/>
      <dgm:spPr/>
      <dgm:t>
        <a:bodyPr/>
        <a:lstStyle/>
        <a:p>
          <a:endParaRPr lang="es-EC" sz="1000"/>
        </a:p>
      </dgm:t>
    </dgm:pt>
    <dgm:pt modelId="{DC32285E-13C9-4751-B636-204BE2A54FCA}">
      <dgm:prSet phldrT="[Texto]" custT="1"/>
      <dgm:spPr/>
      <dgm:t>
        <a:bodyPr/>
        <a:lstStyle/>
        <a:p>
          <a:r>
            <a:rPr lang="es-EC" sz="1400" dirty="0"/>
            <a:t>Crédito inmobiliario</a:t>
          </a:r>
        </a:p>
      </dgm:t>
    </dgm:pt>
    <dgm:pt modelId="{6DCF64B5-3C01-4DE1-9040-B00A06AAE6A7}" type="parTrans" cxnId="{B3014CF5-7DBA-4412-BE61-99E112C2D8D5}">
      <dgm:prSet/>
      <dgm:spPr/>
      <dgm:t>
        <a:bodyPr/>
        <a:lstStyle/>
        <a:p>
          <a:endParaRPr lang="es-EC" sz="3200"/>
        </a:p>
      </dgm:t>
    </dgm:pt>
    <dgm:pt modelId="{FC97B121-CCDF-4DE1-9B08-32355F346AE9}" type="sibTrans" cxnId="{B3014CF5-7DBA-4412-BE61-99E112C2D8D5}">
      <dgm:prSet custT="1"/>
      <dgm:spPr/>
      <dgm:t>
        <a:bodyPr/>
        <a:lstStyle/>
        <a:p>
          <a:endParaRPr lang="es-EC" sz="1000"/>
        </a:p>
      </dgm:t>
    </dgm:pt>
    <dgm:pt modelId="{D74769DA-4F60-472D-9D1E-C172F7786118}">
      <dgm:prSet phldrT="[Texto]" custT="1"/>
      <dgm:spPr/>
      <dgm:t>
        <a:bodyPr/>
        <a:lstStyle/>
        <a:p>
          <a:r>
            <a:rPr lang="es-EC" sz="1400" dirty="0"/>
            <a:t>Crédito de consumo ordinario</a:t>
          </a:r>
        </a:p>
      </dgm:t>
    </dgm:pt>
    <dgm:pt modelId="{F15811AF-C44D-423E-BF39-D521D145BB10}" type="parTrans" cxnId="{308E6D2C-E6DD-403B-979E-AE724AC201CD}">
      <dgm:prSet/>
      <dgm:spPr/>
      <dgm:t>
        <a:bodyPr/>
        <a:lstStyle/>
        <a:p>
          <a:endParaRPr lang="es-EC" sz="3200"/>
        </a:p>
      </dgm:t>
    </dgm:pt>
    <dgm:pt modelId="{16741753-32E3-427A-A308-0C301C6401AC}" type="sibTrans" cxnId="{308E6D2C-E6DD-403B-979E-AE724AC201CD}">
      <dgm:prSet custT="1"/>
      <dgm:spPr/>
      <dgm:t>
        <a:bodyPr/>
        <a:lstStyle/>
        <a:p>
          <a:endParaRPr lang="es-EC" sz="1000"/>
        </a:p>
      </dgm:t>
    </dgm:pt>
    <dgm:pt modelId="{5D1F24C0-2E1A-4D51-8038-966812B21D57}">
      <dgm:prSet phldrT="[Texto]" custT="1"/>
      <dgm:spPr/>
      <dgm:t>
        <a:bodyPr/>
        <a:lstStyle/>
        <a:p>
          <a:r>
            <a:rPr lang="es-EC" sz="1400" dirty="0"/>
            <a:t>Créditos de inversión publica</a:t>
          </a:r>
        </a:p>
      </dgm:t>
    </dgm:pt>
    <dgm:pt modelId="{A499397F-21AE-4B48-A50E-59E1AECE6DA3}" type="parTrans" cxnId="{CDCE7FD6-CAC9-4FFF-B85D-20FAB136F2F7}">
      <dgm:prSet/>
      <dgm:spPr/>
      <dgm:t>
        <a:bodyPr/>
        <a:lstStyle/>
        <a:p>
          <a:endParaRPr lang="es-EC" sz="3200"/>
        </a:p>
      </dgm:t>
    </dgm:pt>
    <dgm:pt modelId="{983A5EFA-19CF-4213-88FF-E547DC86A1A3}" type="sibTrans" cxnId="{CDCE7FD6-CAC9-4FFF-B85D-20FAB136F2F7}">
      <dgm:prSet custT="1"/>
      <dgm:spPr/>
      <dgm:t>
        <a:bodyPr/>
        <a:lstStyle/>
        <a:p>
          <a:endParaRPr lang="es-EC" sz="1000"/>
        </a:p>
      </dgm:t>
    </dgm:pt>
    <dgm:pt modelId="{2561E78F-ADCA-4E9F-83E4-68CD37ADBE46}" type="pres">
      <dgm:prSet presAssocID="{63EC1719-7057-4A3B-A28C-155B35A3C39C}" presName="cycle" presStyleCnt="0">
        <dgm:presLayoutVars>
          <dgm:dir/>
          <dgm:resizeHandles val="exact"/>
        </dgm:presLayoutVars>
      </dgm:prSet>
      <dgm:spPr/>
      <dgm:t>
        <a:bodyPr/>
        <a:lstStyle/>
        <a:p>
          <a:endParaRPr lang="es-ES"/>
        </a:p>
      </dgm:t>
    </dgm:pt>
    <dgm:pt modelId="{9E43CFCB-451C-4AD0-B542-9B26C306685B}" type="pres">
      <dgm:prSet presAssocID="{B911FF99-AFE1-49D4-8DE3-4E0C6EEDE1E3}" presName="node" presStyleLbl="node1" presStyleIdx="0" presStyleCnt="9" custScaleX="129918">
        <dgm:presLayoutVars>
          <dgm:bulletEnabled val="1"/>
        </dgm:presLayoutVars>
      </dgm:prSet>
      <dgm:spPr/>
      <dgm:t>
        <a:bodyPr/>
        <a:lstStyle/>
        <a:p>
          <a:endParaRPr lang="es-ES"/>
        </a:p>
      </dgm:t>
    </dgm:pt>
    <dgm:pt modelId="{AF1C0B1D-6BC8-468F-83AC-648731017111}" type="pres">
      <dgm:prSet presAssocID="{3FC88B6C-94F9-4D11-8F47-B2293C827675}" presName="sibTrans" presStyleLbl="sibTrans2D1" presStyleIdx="0" presStyleCnt="9"/>
      <dgm:spPr/>
      <dgm:t>
        <a:bodyPr/>
        <a:lstStyle/>
        <a:p>
          <a:endParaRPr lang="es-ES"/>
        </a:p>
      </dgm:t>
    </dgm:pt>
    <dgm:pt modelId="{6EEDB311-89C0-4B05-B982-FDF10BA027AD}" type="pres">
      <dgm:prSet presAssocID="{3FC88B6C-94F9-4D11-8F47-B2293C827675}" presName="connectorText" presStyleLbl="sibTrans2D1" presStyleIdx="0" presStyleCnt="9"/>
      <dgm:spPr/>
      <dgm:t>
        <a:bodyPr/>
        <a:lstStyle/>
        <a:p>
          <a:endParaRPr lang="es-ES"/>
        </a:p>
      </dgm:t>
    </dgm:pt>
    <dgm:pt modelId="{4639B42B-2CD7-4234-AD32-296A62AD492B}" type="pres">
      <dgm:prSet presAssocID="{B5C0BE16-B745-463B-9F18-196F7B3AC5BA}" presName="node" presStyleLbl="node1" presStyleIdx="1" presStyleCnt="9" custScaleX="144407" custRadScaleRad="101232" custRadScaleInc="3764">
        <dgm:presLayoutVars>
          <dgm:bulletEnabled val="1"/>
        </dgm:presLayoutVars>
      </dgm:prSet>
      <dgm:spPr/>
      <dgm:t>
        <a:bodyPr/>
        <a:lstStyle/>
        <a:p>
          <a:endParaRPr lang="es-ES"/>
        </a:p>
      </dgm:t>
    </dgm:pt>
    <dgm:pt modelId="{9ACF2798-AF62-49F4-BFBF-708675DAC64F}" type="pres">
      <dgm:prSet presAssocID="{1279580A-4926-4C52-976D-49BC24C90E68}" presName="sibTrans" presStyleLbl="sibTrans2D1" presStyleIdx="1" presStyleCnt="9"/>
      <dgm:spPr/>
      <dgm:t>
        <a:bodyPr/>
        <a:lstStyle/>
        <a:p>
          <a:endParaRPr lang="es-ES"/>
        </a:p>
      </dgm:t>
    </dgm:pt>
    <dgm:pt modelId="{A74DE833-B5AF-4D4D-BEA9-060AE861A56B}" type="pres">
      <dgm:prSet presAssocID="{1279580A-4926-4C52-976D-49BC24C90E68}" presName="connectorText" presStyleLbl="sibTrans2D1" presStyleIdx="1" presStyleCnt="9"/>
      <dgm:spPr/>
      <dgm:t>
        <a:bodyPr/>
        <a:lstStyle/>
        <a:p>
          <a:endParaRPr lang="es-ES"/>
        </a:p>
      </dgm:t>
    </dgm:pt>
    <dgm:pt modelId="{C91063E8-08B9-4D60-9486-AB3AB486D772}" type="pres">
      <dgm:prSet presAssocID="{D74769DA-4F60-472D-9D1E-C172F7786118}" presName="node" presStyleLbl="node1" presStyleIdx="2" presStyleCnt="9" custScaleX="143340">
        <dgm:presLayoutVars>
          <dgm:bulletEnabled val="1"/>
        </dgm:presLayoutVars>
      </dgm:prSet>
      <dgm:spPr/>
      <dgm:t>
        <a:bodyPr/>
        <a:lstStyle/>
        <a:p>
          <a:endParaRPr lang="es-ES"/>
        </a:p>
      </dgm:t>
    </dgm:pt>
    <dgm:pt modelId="{2E11695D-58AC-401E-8105-2C0C796FDB03}" type="pres">
      <dgm:prSet presAssocID="{16741753-32E3-427A-A308-0C301C6401AC}" presName="sibTrans" presStyleLbl="sibTrans2D1" presStyleIdx="2" presStyleCnt="9"/>
      <dgm:spPr/>
      <dgm:t>
        <a:bodyPr/>
        <a:lstStyle/>
        <a:p>
          <a:endParaRPr lang="es-ES"/>
        </a:p>
      </dgm:t>
    </dgm:pt>
    <dgm:pt modelId="{A639C90E-ED07-4625-9D5B-D272C145191E}" type="pres">
      <dgm:prSet presAssocID="{16741753-32E3-427A-A308-0C301C6401AC}" presName="connectorText" presStyleLbl="sibTrans2D1" presStyleIdx="2" presStyleCnt="9"/>
      <dgm:spPr/>
      <dgm:t>
        <a:bodyPr/>
        <a:lstStyle/>
        <a:p>
          <a:endParaRPr lang="es-ES"/>
        </a:p>
      </dgm:t>
    </dgm:pt>
    <dgm:pt modelId="{AA8296AB-EA90-41CA-8E27-FE43EC74FF97}" type="pres">
      <dgm:prSet presAssocID="{32770BB9-AF30-44AA-BE44-BEE50A174F0A}" presName="node" presStyleLbl="node1" presStyleIdx="3" presStyleCnt="9" custScaleX="119584">
        <dgm:presLayoutVars>
          <dgm:bulletEnabled val="1"/>
        </dgm:presLayoutVars>
      </dgm:prSet>
      <dgm:spPr/>
      <dgm:t>
        <a:bodyPr/>
        <a:lstStyle/>
        <a:p>
          <a:endParaRPr lang="es-ES"/>
        </a:p>
      </dgm:t>
    </dgm:pt>
    <dgm:pt modelId="{54B09203-356E-4C02-A51B-53AACA3FC61B}" type="pres">
      <dgm:prSet presAssocID="{246AE31B-3E76-4475-A8FB-FA8A8F37690C}" presName="sibTrans" presStyleLbl="sibTrans2D1" presStyleIdx="3" presStyleCnt="9"/>
      <dgm:spPr/>
      <dgm:t>
        <a:bodyPr/>
        <a:lstStyle/>
        <a:p>
          <a:endParaRPr lang="es-ES"/>
        </a:p>
      </dgm:t>
    </dgm:pt>
    <dgm:pt modelId="{7765311C-EBCF-48F4-A11A-70EC1D5031F2}" type="pres">
      <dgm:prSet presAssocID="{246AE31B-3E76-4475-A8FB-FA8A8F37690C}" presName="connectorText" presStyleLbl="sibTrans2D1" presStyleIdx="3" presStyleCnt="9"/>
      <dgm:spPr/>
      <dgm:t>
        <a:bodyPr/>
        <a:lstStyle/>
        <a:p>
          <a:endParaRPr lang="es-ES"/>
        </a:p>
      </dgm:t>
    </dgm:pt>
    <dgm:pt modelId="{7847693E-868C-4655-8D36-9D3514ED7098}" type="pres">
      <dgm:prSet presAssocID="{EDA2BF54-B27A-4D06-9F3A-73D3C7FFF740}" presName="node" presStyleLbl="node1" presStyleIdx="4" presStyleCnt="9" custScaleX="125374">
        <dgm:presLayoutVars>
          <dgm:bulletEnabled val="1"/>
        </dgm:presLayoutVars>
      </dgm:prSet>
      <dgm:spPr/>
      <dgm:t>
        <a:bodyPr/>
        <a:lstStyle/>
        <a:p>
          <a:endParaRPr lang="es-ES"/>
        </a:p>
      </dgm:t>
    </dgm:pt>
    <dgm:pt modelId="{13EF28E5-FC03-4DA7-ACA1-B301DFB585EA}" type="pres">
      <dgm:prSet presAssocID="{11D21D69-1554-42D5-868C-F7EA3474E5A2}" presName="sibTrans" presStyleLbl="sibTrans2D1" presStyleIdx="4" presStyleCnt="9"/>
      <dgm:spPr/>
      <dgm:t>
        <a:bodyPr/>
        <a:lstStyle/>
        <a:p>
          <a:endParaRPr lang="es-ES"/>
        </a:p>
      </dgm:t>
    </dgm:pt>
    <dgm:pt modelId="{E5FCBF34-C722-47FB-9178-15D4C00349A6}" type="pres">
      <dgm:prSet presAssocID="{11D21D69-1554-42D5-868C-F7EA3474E5A2}" presName="connectorText" presStyleLbl="sibTrans2D1" presStyleIdx="4" presStyleCnt="9"/>
      <dgm:spPr/>
      <dgm:t>
        <a:bodyPr/>
        <a:lstStyle/>
        <a:p>
          <a:endParaRPr lang="es-ES"/>
        </a:p>
      </dgm:t>
    </dgm:pt>
    <dgm:pt modelId="{7CCADC6A-ADE2-4E8F-A345-04B0B47345CF}" type="pres">
      <dgm:prSet presAssocID="{625EFCA9-B99A-4310-898B-F74681D426D2}" presName="node" presStyleLbl="node1" presStyleIdx="5" presStyleCnt="9" custScaleX="139994">
        <dgm:presLayoutVars>
          <dgm:bulletEnabled val="1"/>
        </dgm:presLayoutVars>
      </dgm:prSet>
      <dgm:spPr/>
      <dgm:t>
        <a:bodyPr/>
        <a:lstStyle/>
        <a:p>
          <a:endParaRPr lang="es-ES"/>
        </a:p>
      </dgm:t>
    </dgm:pt>
    <dgm:pt modelId="{E491A798-564A-42AC-81ED-EA9AAF354CB2}" type="pres">
      <dgm:prSet presAssocID="{8A05A3EE-4ABB-4F41-AAB6-AD7932BE9DF2}" presName="sibTrans" presStyleLbl="sibTrans2D1" presStyleIdx="5" presStyleCnt="9"/>
      <dgm:spPr/>
      <dgm:t>
        <a:bodyPr/>
        <a:lstStyle/>
        <a:p>
          <a:endParaRPr lang="es-ES"/>
        </a:p>
      </dgm:t>
    </dgm:pt>
    <dgm:pt modelId="{B48F129D-A2AA-47A5-A369-4878F5314CDE}" type="pres">
      <dgm:prSet presAssocID="{8A05A3EE-4ABB-4F41-AAB6-AD7932BE9DF2}" presName="connectorText" presStyleLbl="sibTrans2D1" presStyleIdx="5" presStyleCnt="9"/>
      <dgm:spPr/>
      <dgm:t>
        <a:bodyPr/>
        <a:lstStyle/>
        <a:p>
          <a:endParaRPr lang="es-ES"/>
        </a:p>
      </dgm:t>
    </dgm:pt>
    <dgm:pt modelId="{91649F21-089F-4C06-9A03-46AC9E8AA9C6}" type="pres">
      <dgm:prSet presAssocID="{DC32285E-13C9-4751-B636-204BE2A54FCA}" presName="node" presStyleLbl="node1" presStyleIdx="6" presStyleCnt="9" custScaleX="136890">
        <dgm:presLayoutVars>
          <dgm:bulletEnabled val="1"/>
        </dgm:presLayoutVars>
      </dgm:prSet>
      <dgm:spPr/>
      <dgm:t>
        <a:bodyPr/>
        <a:lstStyle/>
        <a:p>
          <a:endParaRPr lang="es-ES"/>
        </a:p>
      </dgm:t>
    </dgm:pt>
    <dgm:pt modelId="{0BCFBC5C-0614-48D0-81BD-790066564F1A}" type="pres">
      <dgm:prSet presAssocID="{FC97B121-CCDF-4DE1-9B08-32355F346AE9}" presName="sibTrans" presStyleLbl="sibTrans2D1" presStyleIdx="6" presStyleCnt="9"/>
      <dgm:spPr/>
      <dgm:t>
        <a:bodyPr/>
        <a:lstStyle/>
        <a:p>
          <a:endParaRPr lang="es-ES"/>
        </a:p>
      </dgm:t>
    </dgm:pt>
    <dgm:pt modelId="{AE63B2D1-A063-4729-9D32-C4DA7E03D16F}" type="pres">
      <dgm:prSet presAssocID="{FC97B121-CCDF-4DE1-9B08-32355F346AE9}" presName="connectorText" presStyleLbl="sibTrans2D1" presStyleIdx="6" presStyleCnt="9"/>
      <dgm:spPr/>
      <dgm:t>
        <a:bodyPr/>
        <a:lstStyle/>
        <a:p>
          <a:endParaRPr lang="es-ES"/>
        </a:p>
      </dgm:t>
    </dgm:pt>
    <dgm:pt modelId="{832BAE77-0AD8-4ABB-9F31-863E80569370}" type="pres">
      <dgm:prSet presAssocID="{566E43DF-03CE-4C1B-99A9-3219F74D89E3}" presName="node" presStyleLbl="node1" presStyleIdx="7" presStyleCnt="9" custScaleX="173675">
        <dgm:presLayoutVars>
          <dgm:bulletEnabled val="1"/>
        </dgm:presLayoutVars>
      </dgm:prSet>
      <dgm:spPr/>
      <dgm:t>
        <a:bodyPr/>
        <a:lstStyle/>
        <a:p>
          <a:endParaRPr lang="es-ES"/>
        </a:p>
      </dgm:t>
    </dgm:pt>
    <dgm:pt modelId="{7721C89C-F688-4B77-B96F-67F90C96CEEA}" type="pres">
      <dgm:prSet presAssocID="{9F63CC81-C853-4162-B0B2-03FE2B76844D}" presName="sibTrans" presStyleLbl="sibTrans2D1" presStyleIdx="7" presStyleCnt="9"/>
      <dgm:spPr/>
      <dgm:t>
        <a:bodyPr/>
        <a:lstStyle/>
        <a:p>
          <a:endParaRPr lang="es-ES"/>
        </a:p>
      </dgm:t>
    </dgm:pt>
    <dgm:pt modelId="{A56C344D-2949-408E-8072-C16850170EEF}" type="pres">
      <dgm:prSet presAssocID="{9F63CC81-C853-4162-B0B2-03FE2B76844D}" presName="connectorText" presStyleLbl="sibTrans2D1" presStyleIdx="7" presStyleCnt="9"/>
      <dgm:spPr/>
      <dgm:t>
        <a:bodyPr/>
        <a:lstStyle/>
        <a:p>
          <a:endParaRPr lang="es-ES"/>
        </a:p>
      </dgm:t>
    </dgm:pt>
    <dgm:pt modelId="{C5B6BE11-6E10-4941-A8A8-315F9AFC1345}" type="pres">
      <dgm:prSet presAssocID="{5D1F24C0-2E1A-4D51-8038-966812B21D57}" presName="node" presStyleLbl="node1" presStyleIdx="8" presStyleCnt="9" custScaleX="120364">
        <dgm:presLayoutVars>
          <dgm:bulletEnabled val="1"/>
        </dgm:presLayoutVars>
      </dgm:prSet>
      <dgm:spPr/>
      <dgm:t>
        <a:bodyPr/>
        <a:lstStyle/>
        <a:p>
          <a:endParaRPr lang="es-ES"/>
        </a:p>
      </dgm:t>
    </dgm:pt>
    <dgm:pt modelId="{FA1474B1-335D-4655-87C8-B1FB0C8E1372}" type="pres">
      <dgm:prSet presAssocID="{983A5EFA-19CF-4213-88FF-E547DC86A1A3}" presName="sibTrans" presStyleLbl="sibTrans2D1" presStyleIdx="8" presStyleCnt="9"/>
      <dgm:spPr/>
      <dgm:t>
        <a:bodyPr/>
        <a:lstStyle/>
        <a:p>
          <a:endParaRPr lang="es-ES"/>
        </a:p>
      </dgm:t>
    </dgm:pt>
    <dgm:pt modelId="{4AE63669-E7BD-4480-9156-7172A5BC63A2}" type="pres">
      <dgm:prSet presAssocID="{983A5EFA-19CF-4213-88FF-E547DC86A1A3}" presName="connectorText" presStyleLbl="sibTrans2D1" presStyleIdx="8" presStyleCnt="9"/>
      <dgm:spPr/>
      <dgm:t>
        <a:bodyPr/>
        <a:lstStyle/>
        <a:p>
          <a:endParaRPr lang="es-ES"/>
        </a:p>
      </dgm:t>
    </dgm:pt>
  </dgm:ptLst>
  <dgm:cxnLst>
    <dgm:cxn modelId="{E46B1715-CEC1-48C8-A682-F748B0B07749}" type="presOf" srcId="{32770BB9-AF30-44AA-BE44-BEE50A174F0A}" destId="{AA8296AB-EA90-41CA-8E27-FE43EC74FF97}" srcOrd="0" destOrd="0" presId="urn:microsoft.com/office/officeart/2005/8/layout/cycle2"/>
    <dgm:cxn modelId="{81B0FC29-89F5-477A-80E0-D4D50CF0DC90}" type="presOf" srcId="{3FC88B6C-94F9-4D11-8F47-B2293C827675}" destId="{AF1C0B1D-6BC8-468F-83AC-648731017111}" srcOrd="0" destOrd="0" presId="urn:microsoft.com/office/officeart/2005/8/layout/cycle2"/>
    <dgm:cxn modelId="{93A3587D-6B07-4702-8C06-26802BCE1902}" type="presOf" srcId="{246AE31B-3E76-4475-A8FB-FA8A8F37690C}" destId="{7765311C-EBCF-48F4-A11A-70EC1D5031F2}" srcOrd="1" destOrd="0" presId="urn:microsoft.com/office/officeart/2005/8/layout/cycle2"/>
    <dgm:cxn modelId="{CB3CA770-DCC0-403C-BDDA-9F33E316FD9C}" srcId="{63EC1719-7057-4A3B-A28C-155B35A3C39C}" destId="{566E43DF-03CE-4C1B-99A9-3219F74D89E3}" srcOrd="7" destOrd="0" parTransId="{9CD2DC8D-B54A-4F33-AB48-A8F3B4FE0F55}" sibTransId="{9F63CC81-C853-4162-B0B2-03FE2B76844D}"/>
    <dgm:cxn modelId="{EDF84C8C-E885-4804-BA07-FECA5BC7DE02}" type="presOf" srcId="{FC97B121-CCDF-4DE1-9B08-32355F346AE9}" destId="{AE63B2D1-A063-4729-9D32-C4DA7E03D16F}" srcOrd="1" destOrd="0" presId="urn:microsoft.com/office/officeart/2005/8/layout/cycle2"/>
    <dgm:cxn modelId="{CDCE7FD6-CAC9-4FFF-B85D-20FAB136F2F7}" srcId="{63EC1719-7057-4A3B-A28C-155B35A3C39C}" destId="{5D1F24C0-2E1A-4D51-8038-966812B21D57}" srcOrd="8" destOrd="0" parTransId="{A499397F-21AE-4B48-A50E-59E1AECE6DA3}" sibTransId="{983A5EFA-19CF-4213-88FF-E547DC86A1A3}"/>
    <dgm:cxn modelId="{E0BBB0BA-A936-4D57-B969-F918DC8EF8C1}" srcId="{63EC1719-7057-4A3B-A28C-155B35A3C39C}" destId="{EDA2BF54-B27A-4D06-9F3A-73D3C7FFF740}" srcOrd="4" destOrd="0" parTransId="{CD2FE260-7803-461C-BFD5-2C9C687689B0}" sibTransId="{11D21D69-1554-42D5-868C-F7EA3474E5A2}"/>
    <dgm:cxn modelId="{C9B99AC9-1EE9-4574-8C34-3F20FAC5067C}" type="presOf" srcId="{11D21D69-1554-42D5-868C-F7EA3474E5A2}" destId="{E5FCBF34-C722-47FB-9178-15D4C00349A6}" srcOrd="1" destOrd="0" presId="urn:microsoft.com/office/officeart/2005/8/layout/cycle2"/>
    <dgm:cxn modelId="{56CA3DAB-CA7E-4843-97BF-3A5B11F3E25D}" type="presOf" srcId="{8A05A3EE-4ABB-4F41-AAB6-AD7932BE9DF2}" destId="{E491A798-564A-42AC-81ED-EA9AAF354CB2}" srcOrd="0" destOrd="0" presId="urn:microsoft.com/office/officeart/2005/8/layout/cycle2"/>
    <dgm:cxn modelId="{BB627683-B8D7-4B08-BE10-0645FC204B58}" type="presOf" srcId="{566E43DF-03CE-4C1B-99A9-3219F74D89E3}" destId="{832BAE77-0AD8-4ABB-9F31-863E80569370}" srcOrd="0" destOrd="0" presId="urn:microsoft.com/office/officeart/2005/8/layout/cycle2"/>
    <dgm:cxn modelId="{7C9ADB38-51AF-4CA5-B6A5-1C95EFC22E18}" type="presOf" srcId="{11D21D69-1554-42D5-868C-F7EA3474E5A2}" destId="{13EF28E5-FC03-4DA7-ACA1-B301DFB585EA}" srcOrd="0" destOrd="0" presId="urn:microsoft.com/office/officeart/2005/8/layout/cycle2"/>
    <dgm:cxn modelId="{83B7285C-0BFA-4578-9D11-9D04C4A3C516}" type="presOf" srcId="{9F63CC81-C853-4162-B0B2-03FE2B76844D}" destId="{A56C344D-2949-408E-8072-C16850170EEF}" srcOrd="1" destOrd="0" presId="urn:microsoft.com/office/officeart/2005/8/layout/cycle2"/>
    <dgm:cxn modelId="{A739884C-14A7-478B-A81A-6191D37A002E}" type="presOf" srcId="{9F63CC81-C853-4162-B0B2-03FE2B76844D}" destId="{7721C89C-F688-4B77-B96F-67F90C96CEEA}" srcOrd="0" destOrd="0" presId="urn:microsoft.com/office/officeart/2005/8/layout/cycle2"/>
    <dgm:cxn modelId="{BD217E59-F01D-4A34-A61B-B3F173383575}" srcId="{63EC1719-7057-4A3B-A28C-155B35A3C39C}" destId="{B911FF99-AFE1-49D4-8DE3-4E0C6EEDE1E3}" srcOrd="0" destOrd="0" parTransId="{B5B9A96F-D512-46DD-ACF9-CEE344D67091}" sibTransId="{3FC88B6C-94F9-4D11-8F47-B2293C827675}"/>
    <dgm:cxn modelId="{FFCD2120-CCB7-4194-ACC1-4EBB63D54AD4}" type="presOf" srcId="{8A05A3EE-4ABB-4F41-AAB6-AD7932BE9DF2}" destId="{B48F129D-A2AA-47A5-A369-4878F5314CDE}" srcOrd="1" destOrd="0" presId="urn:microsoft.com/office/officeart/2005/8/layout/cycle2"/>
    <dgm:cxn modelId="{57F13976-5800-4F71-BB68-ADD9DBA16970}" type="presOf" srcId="{246AE31B-3E76-4475-A8FB-FA8A8F37690C}" destId="{54B09203-356E-4C02-A51B-53AACA3FC61B}" srcOrd="0" destOrd="0" presId="urn:microsoft.com/office/officeart/2005/8/layout/cycle2"/>
    <dgm:cxn modelId="{21F4EED7-D626-48E6-B847-D573296FC500}" type="presOf" srcId="{FC97B121-CCDF-4DE1-9B08-32355F346AE9}" destId="{0BCFBC5C-0614-48D0-81BD-790066564F1A}" srcOrd="0" destOrd="0" presId="urn:microsoft.com/office/officeart/2005/8/layout/cycle2"/>
    <dgm:cxn modelId="{4EE2BAB4-85A3-4A87-8412-3D9CF3375EB7}" type="presOf" srcId="{1279580A-4926-4C52-976D-49BC24C90E68}" destId="{9ACF2798-AF62-49F4-BFBF-708675DAC64F}" srcOrd="0" destOrd="0" presId="urn:microsoft.com/office/officeart/2005/8/layout/cycle2"/>
    <dgm:cxn modelId="{9ADDF3E2-853F-4D17-A3E4-247546D90DC6}" type="presOf" srcId="{DC32285E-13C9-4751-B636-204BE2A54FCA}" destId="{91649F21-089F-4C06-9A03-46AC9E8AA9C6}" srcOrd="0" destOrd="0" presId="urn:microsoft.com/office/officeart/2005/8/layout/cycle2"/>
    <dgm:cxn modelId="{68CCA58E-956B-4137-AEA9-F4C419152521}" type="presOf" srcId="{B911FF99-AFE1-49D4-8DE3-4E0C6EEDE1E3}" destId="{9E43CFCB-451C-4AD0-B542-9B26C306685B}" srcOrd="0" destOrd="0" presId="urn:microsoft.com/office/officeart/2005/8/layout/cycle2"/>
    <dgm:cxn modelId="{6420301D-C646-4E8F-926D-33D4E3A7FDB0}" type="presOf" srcId="{EDA2BF54-B27A-4D06-9F3A-73D3C7FFF740}" destId="{7847693E-868C-4655-8D36-9D3514ED7098}" srcOrd="0" destOrd="0" presId="urn:microsoft.com/office/officeart/2005/8/layout/cycle2"/>
    <dgm:cxn modelId="{84DF00A3-DC8F-4416-9807-3171A982578C}" type="presOf" srcId="{B5C0BE16-B745-463B-9F18-196F7B3AC5BA}" destId="{4639B42B-2CD7-4234-AD32-296A62AD492B}" srcOrd="0" destOrd="0" presId="urn:microsoft.com/office/officeart/2005/8/layout/cycle2"/>
    <dgm:cxn modelId="{BB1FBB59-020A-493B-A2EA-A5AF315E3F58}" type="presOf" srcId="{63EC1719-7057-4A3B-A28C-155B35A3C39C}" destId="{2561E78F-ADCA-4E9F-83E4-68CD37ADBE46}" srcOrd="0" destOrd="0" presId="urn:microsoft.com/office/officeart/2005/8/layout/cycle2"/>
    <dgm:cxn modelId="{23957B9E-52B1-4D17-968A-CDC9A7FF3F6F}" srcId="{63EC1719-7057-4A3B-A28C-155B35A3C39C}" destId="{32770BB9-AF30-44AA-BE44-BEE50A174F0A}" srcOrd="3" destOrd="0" parTransId="{90B68314-E598-4F57-9B42-DC0091B55AEB}" sibTransId="{246AE31B-3E76-4475-A8FB-FA8A8F37690C}"/>
    <dgm:cxn modelId="{0CEC10E1-3275-449A-9CB5-6B2F7C03207B}" type="presOf" srcId="{3FC88B6C-94F9-4D11-8F47-B2293C827675}" destId="{6EEDB311-89C0-4B05-B982-FDF10BA027AD}" srcOrd="1" destOrd="0" presId="urn:microsoft.com/office/officeart/2005/8/layout/cycle2"/>
    <dgm:cxn modelId="{924D514B-51EC-43B9-985E-57CB2D3F419C}" type="presOf" srcId="{5D1F24C0-2E1A-4D51-8038-966812B21D57}" destId="{C5B6BE11-6E10-4941-A8A8-315F9AFC1345}" srcOrd="0" destOrd="0" presId="urn:microsoft.com/office/officeart/2005/8/layout/cycle2"/>
    <dgm:cxn modelId="{75CF4028-4639-4298-BE51-B52F39EEE034}" type="presOf" srcId="{625EFCA9-B99A-4310-898B-F74681D426D2}" destId="{7CCADC6A-ADE2-4E8F-A345-04B0B47345CF}" srcOrd="0" destOrd="0" presId="urn:microsoft.com/office/officeart/2005/8/layout/cycle2"/>
    <dgm:cxn modelId="{243ECE40-200F-4121-BCF5-DBC70A0704FB}" type="presOf" srcId="{16741753-32E3-427A-A308-0C301C6401AC}" destId="{2E11695D-58AC-401E-8105-2C0C796FDB03}" srcOrd="0" destOrd="0" presId="urn:microsoft.com/office/officeart/2005/8/layout/cycle2"/>
    <dgm:cxn modelId="{CD1517AF-CFC9-4B7E-B02C-E93B069F7FA2}" type="presOf" srcId="{983A5EFA-19CF-4213-88FF-E547DC86A1A3}" destId="{FA1474B1-335D-4655-87C8-B1FB0C8E1372}" srcOrd="0" destOrd="0" presId="urn:microsoft.com/office/officeart/2005/8/layout/cycle2"/>
    <dgm:cxn modelId="{B3014CF5-7DBA-4412-BE61-99E112C2D8D5}" srcId="{63EC1719-7057-4A3B-A28C-155B35A3C39C}" destId="{DC32285E-13C9-4751-B636-204BE2A54FCA}" srcOrd="6" destOrd="0" parTransId="{6DCF64B5-3C01-4DE1-9040-B00A06AAE6A7}" sibTransId="{FC97B121-CCDF-4DE1-9B08-32355F346AE9}"/>
    <dgm:cxn modelId="{2AFFA19A-96E4-4B9A-8CB4-0ED51F8CF23E}" srcId="{63EC1719-7057-4A3B-A28C-155B35A3C39C}" destId="{B5C0BE16-B745-463B-9F18-196F7B3AC5BA}" srcOrd="1" destOrd="0" parTransId="{D4E167B6-7956-4405-86DF-C85F7DA636AF}" sibTransId="{1279580A-4926-4C52-976D-49BC24C90E68}"/>
    <dgm:cxn modelId="{B86CCF6E-E8CE-4A50-8913-F31B4A83B663}" type="presOf" srcId="{16741753-32E3-427A-A308-0C301C6401AC}" destId="{A639C90E-ED07-4625-9D5B-D272C145191E}" srcOrd="1" destOrd="0" presId="urn:microsoft.com/office/officeart/2005/8/layout/cycle2"/>
    <dgm:cxn modelId="{364A31CE-6DBE-4444-8F49-24B1C64413D8}" type="presOf" srcId="{983A5EFA-19CF-4213-88FF-E547DC86A1A3}" destId="{4AE63669-E7BD-4480-9156-7172A5BC63A2}" srcOrd="1" destOrd="0" presId="urn:microsoft.com/office/officeart/2005/8/layout/cycle2"/>
    <dgm:cxn modelId="{E18C5221-F85E-4E28-A54B-EEA41CE66B6D}" type="presOf" srcId="{1279580A-4926-4C52-976D-49BC24C90E68}" destId="{A74DE833-B5AF-4D4D-BEA9-060AE861A56B}" srcOrd="1" destOrd="0" presId="urn:microsoft.com/office/officeart/2005/8/layout/cycle2"/>
    <dgm:cxn modelId="{308E6D2C-E6DD-403B-979E-AE724AC201CD}" srcId="{63EC1719-7057-4A3B-A28C-155B35A3C39C}" destId="{D74769DA-4F60-472D-9D1E-C172F7786118}" srcOrd="2" destOrd="0" parTransId="{F15811AF-C44D-423E-BF39-D521D145BB10}" sibTransId="{16741753-32E3-427A-A308-0C301C6401AC}"/>
    <dgm:cxn modelId="{E9EBF7DB-799F-466A-88A6-29F32E6EBE9F}" type="presOf" srcId="{D74769DA-4F60-472D-9D1E-C172F7786118}" destId="{C91063E8-08B9-4D60-9486-AB3AB486D772}" srcOrd="0" destOrd="0" presId="urn:microsoft.com/office/officeart/2005/8/layout/cycle2"/>
    <dgm:cxn modelId="{327F8DA9-F724-4075-A1C1-D7125DB421AC}" srcId="{63EC1719-7057-4A3B-A28C-155B35A3C39C}" destId="{625EFCA9-B99A-4310-898B-F74681D426D2}" srcOrd="5" destOrd="0" parTransId="{ED3D9D1D-33F9-43A0-B731-B0F2415EC157}" sibTransId="{8A05A3EE-4ABB-4F41-AAB6-AD7932BE9DF2}"/>
    <dgm:cxn modelId="{0A8AEF72-A465-4292-9E81-FC8A3E993444}" type="presParOf" srcId="{2561E78F-ADCA-4E9F-83E4-68CD37ADBE46}" destId="{9E43CFCB-451C-4AD0-B542-9B26C306685B}" srcOrd="0" destOrd="0" presId="urn:microsoft.com/office/officeart/2005/8/layout/cycle2"/>
    <dgm:cxn modelId="{8F52B92B-AB97-49BF-89C4-A14A35C6CED5}" type="presParOf" srcId="{2561E78F-ADCA-4E9F-83E4-68CD37ADBE46}" destId="{AF1C0B1D-6BC8-468F-83AC-648731017111}" srcOrd="1" destOrd="0" presId="urn:microsoft.com/office/officeart/2005/8/layout/cycle2"/>
    <dgm:cxn modelId="{0F305E04-58AB-44CB-8399-254219912604}" type="presParOf" srcId="{AF1C0B1D-6BC8-468F-83AC-648731017111}" destId="{6EEDB311-89C0-4B05-B982-FDF10BA027AD}" srcOrd="0" destOrd="0" presId="urn:microsoft.com/office/officeart/2005/8/layout/cycle2"/>
    <dgm:cxn modelId="{87252F0F-DCD2-4A7C-9CDB-84F629396322}" type="presParOf" srcId="{2561E78F-ADCA-4E9F-83E4-68CD37ADBE46}" destId="{4639B42B-2CD7-4234-AD32-296A62AD492B}" srcOrd="2" destOrd="0" presId="urn:microsoft.com/office/officeart/2005/8/layout/cycle2"/>
    <dgm:cxn modelId="{8D46D913-4755-4EFB-827E-2488C4515E22}" type="presParOf" srcId="{2561E78F-ADCA-4E9F-83E4-68CD37ADBE46}" destId="{9ACF2798-AF62-49F4-BFBF-708675DAC64F}" srcOrd="3" destOrd="0" presId="urn:microsoft.com/office/officeart/2005/8/layout/cycle2"/>
    <dgm:cxn modelId="{8CDF33BA-996D-4771-8837-DE21B0ED80CA}" type="presParOf" srcId="{9ACF2798-AF62-49F4-BFBF-708675DAC64F}" destId="{A74DE833-B5AF-4D4D-BEA9-060AE861A56B}" srcOrd="0" destOrd="0" presId="urn:microsoft.com/office/officeart/2005/8/layout/cycle2"/>
    <dgm:cxn modelId="{3F7C960C-9207-4643-AD76-70DEC200678A}" type="presParOf" srcId="{2561E78F-ADCA-4E9F-83E4-68CD37ADBE46}" destId="{C91063E8-08B9-4D60-9486-AB3AB486D772}" srcOrd="4" destOrd="0" presId="urn:microsoft.com/office/officeart/2005/8/layout/cycle2"/>
    <dgm:cxn modelId="{E829F703-0285-4DAC-B52E-1CF3E58728BF}" type="presParOf" srcId="{2561E78F-ADCA-4E9F-83E4-68CD37ADBE46}" destId="{2E11695D-58AC-401E-8105-2C0C796FDB03}" srcOrd="5" destOrd="0" presId="urn:microsoft.com/office/officeart/2005/8/layout/cycle2"/>
    <dgm:cxn modelId="{32D0CD19-7D18-4EC5-8EBB-81D534A62768}" type="presParOf" srcId="{2E11695D-58AC-401E-8105-2C0C796FDB03}" destId="{A639C90E-ED07-4625-9D5B-D272C145191E}" srcOrd="0" destOrd="0" presId="urn:microsoft.com/office/officeart/2005/8/layout/cycle2"/>
    <dgm:cxn modelId="{F814FFF0-22DB-4AB6-9FF6-6B3225E80AE5}" type="presParOf" srcId="{2561E78F-ADCA-4E9F-83E4-68CD37ADBE46}" destId="{AA8296AB-EA90-41CA-8E27-FE43EC74FF97}" srcOrd="6" destOrd="0" presId="urn:microsoft.com/office/officeart/2005/8/layout/cycle2"/>
    <dgm:cxn modelId="{F85851F4-ECFF-458F-B345-69899CF3BEB5}" type="presParOf" srcId="{2561E78F-ADCA-4E9F-83E4-68CD37ADBE46}" destId="{54B09203-356E-4C02-A51B-53AACA3FC61B}" srcOrd="7" destOrd="0" presId="urn:microsoft.com/office/officeart/2005/8/layout/cycle2"/>
    <dgm:cxn modelId="{F0F26AC8-38C0-4497-BEDA-DBA499CB2A2B}" type="presParOf" srcId="{54B09203-356E-4C02-A51B-53AACA3FC61B}" destId="{7765311C-EBCF-48F4-A11A-70EC1D5031F2}" srcOrd="0" destOrd="0" presId="urn:microsoft.com/office/officeart/2005/8/layout/cycle2"/>
    <dgm:cxn modelId="{14E00475-E337-4542-B2EA-5D27EC8896D1}" type="presParOf" srcId="{2561E78F-ADCA-4E9F-83E4-68CD37ADBE46}" destId="{7847693E-868C-4655-8D36-9D3514ED7098}" srcOrd="8" destOrd="0" presId="urn:microsoft.com/office/officeart/2005/8/layout/cycle2"/>
    <dgm:cxn modelId="{2C84A2CD-B493-4054-A0D8-14034696DDED}" type="presParOf" srcId="{2561E78F-ADCA-4E9F-83E4-68CD37ADBE46}" destId="{13EF28E5-FC03-4DA7-ACA1-B301DFB585EA}" srcOrd="9" destOrd="0" presId="urn:microsoft.com/office/officeart/2005/8/layout/cycle2"/>
    <dgm:cxn modelId="{14708167-4E6D-48EE-9201-52D59D633130}" type="presParOf" srcId="{13EF28E5-FC03-4DA7-ACA1-B301DFB585EA}" destId="{E5FCBF34-C722-47FB-9178-15D4C00349A6}" srcOrd="0" destOrd="0" presId="urn:microsoft.com/office/officeart/2005/8/layout/cycle2"/>
    <dgm:cxn modelId="{73ECF660-16E7-4DCF-A863-3204482B69E3}" type="presParOf" srcId="{2561E78F-ADCA-4E9F-83E4-68CD37ADBE46}" destId="{7CCADC6A-ADE2-4E8F-A345-04B0B47345CF}" srcOrd="10" destOrd="0" presId="urn:microsoft.com/office/officeart/2005/8/layout/cycle2"/>
    <dgm:cxn modelId="{1BA534C1-54D4-4669-BA3A-8568F79E7BAD}" type="presParOf" srcId="{2561E78F-ADCA-4E9F-83E4-68CD37ADBE46}" destId="{E491A798-564A-42AC-81ED-EA9AAF354CB2}" srcOrd="11" destOrd="0" presId="urn:microsoft.com/office/officeart/2005/8/layout/cycle2"/>
    <dgm:cxn modelId="{BA73EDEF-5BB9-4912-BDFD-B27BF737BEB2}" type="presParOf" srcId="{E491A798-564A-42AC-81ED-EA9AAF354CB2}" destId="{B48F129D-A2AA-47A5-A369-4878F5314CDE}" srcOrd="0" destOrd="0" presId="urn:microsoft.com/office/officeart/2005/8/layout/cycle2"/>
    <dgm:cxn modelId="{A2F63E64-6D4A-4B6D-8931-4527443576DC}" type="presParOf" srcId="{2561E78F-ADCA-4E9F-83E4-68CD37ADBE46}" destId="{91649F21-089F-4C06-9A03-46AC9E8AA9C6}" srcOrd="12" destOrd="0" presId="urn:microsoft.com/office/officeart/2005/8/layout/cycle2"/>
    <dgm:cxn modelId="{232144DE-BDC1-42DF-829B-C7302077250C}" type="presParOf" srcId="{2561E78F-ADCA-4E9F-83E4-68CD37ADBE46}" destId="{0BCFBC5C-0614-48D0-81BD-790066564F1A}" srcOrd="13" destOrd="0" presId="urn:microsoft.com/office/officeart/2005/8/layout/cycle2"/>
    <dgm:cxn modelId="{B3A44627-2DFE-40E4-8EC6-9997667A4C1E}" type="presParOf" srcId="{0BCFBC5C-0614-48D0-81BD-790066564F1A}" destId="{AE63B2D1-A063-4729-9D32-C4DA7E03D16F}" srcOrd="0" destOrd="0" presId="urn:microsoft.com/office/officeart/2005/8/layout/cycle2"/>
    <dgm:cxn modelId="{717B71DE-CCAE-4E5A-B1D0-7D18178D7C7E}" type="presParOf" srcId="{2561E78F-ADCA-4E9F-83E4-68CD37ADBE46}" destId="{832BAE77-0AD8-4ABB-9F31-863E80569370}" srcOrd="14" destOrd="0" presId="urn:microsoft.com/office/officeart/2005/8/layout/cycle2"/>
    <dgm:cxn modelId="{9A7A9B23-06D7-4A4F-B05A-8CF4A3E023EC}" type="presParOf" srcId="{2561E78F-ADCA-4E9F-83E4-68CD37ADBE46}" destId="{7721C89C-F688-4B77-B96F-67F90C96CEEA}" srcOrd="15" destOrd="0" presId="urn:microsoft.com/office/officeart/2005/8/layout/cycle2"/>
    <dgm:cxn modelId="{F8137900-C879-4B62-9DE9-07FAF82339CF}" type="presParOf" srcId="{7721C89C-F688-4B77-B96F-67F90C96CEEA}" destId="{A56C344D-2949-408E-8072-C16850170EEF}" srcOrd="0" destOrd="0" presId="urn:microsoft.com/office/officeart/2005/8/layout/cycle2"/>
    <dgm:cxn modelId="{D9DA7352-CF00-4245-BDA1-B87AE0ED3301}" type="presParOf" srcId="{2561E78F-ADCA-4E9F-83E4-68CD37ADBE46}" destId="{C5B6BE11-6E10-4941-A8A8-315F9AFC1345}" srcOrd="16" destOrd="0" presId="urn:microsoft.com/office/officeart/2005/8/layout/cycle2"/>
    <dgm:cxn modelId="{7A285297-7BE4-4A63-894B-8E36DB21F9F1}" type="presParOf" srcId="{2561E78F-ADCA-4E9F-83E4-68CD37ADBE46}" destId="{FA1474B1-335D-4655-87C8-B1FB0C8E1372}" srcOrd="17" destOrd="0" presId="urn:microsoft.com/office/officeart/2005/8/layout/cycle2"/>
    <dgm:cxn modelId="{43FE8D16-36E6-4C61-A3B7-781BDC4956FE}" type="presParOf" srcId="{FA1474B1-335D-4655-87C8-B1FB0C8E1372}" destId="{4AE63669-E7BD-4480-9156-7172A5BC63A2}"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73309F-F22E-40C0-8308-15064FE714C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B9CB2A60-8BDE-4239-9A65-821FC1EB3CD5}">
      <dgm:prSet phldrT="[Texto]"/>
      <dgm:spPr/>
      <dgm:t>
        <a:bodyPr/>
        <a:lstStyle/>
        <a:p>
          <a:pPr algn="just"/>
          <a:r>
            <a:rPr lang="es-EC" dirty="0"/>
            <a:t>Carencia de recursos, ingresos</a:t>
          </a:r>
        </a:p>
      </dgm:t>
    </dgm:pt>
    <dgm:pt modelId="{86CBEBEE-0EC3-4DBB-B46C-57F8B5BABF98}" type="parTrans" cxnId="{E844288D-434E-42C1-A77F-EAFBC8F8B483}">
      <dgm:prSet/>
      <dgm:spPr/>
      <dgm:t>
        <a:bodyPr/>
        <a:lstStyle/>
        <a:p>
          <a:pPr algn="just"/>
          <a:endParaRPr lang="es-EC"/>
        </a:p>
      </dgm:t>
    </dgm:pt>
    <dgm:pt modelId="{91754648-6910-4FD9-B10D-D23B717B766C}" type="sibTrans" cxnId="{E844288D-434E-42C1-A77F-EAFBC8F8B483}">
      <dgm:prSet/>
      <dgm:spPr/>
      <dgm:t>
        <a:bodyPr/>
        <a:lstStyle/>
        <a:p>
          <a:pPr algn="just"/>
          <a:endParaRPr lang="es-EC"/>
        </a:p>
      </dgm:t>
    </dgm:pt>
    <dgm:pt modelId="{D5615BE4-CB0E-4EBA-AF2D-DAC454E2AC5F}">
      <dgm:prSet phldrT="[Texto]"/>
      <dgm:spPr/>
      <dgm:t>
        <a:bodyPr/>
        <a:lstStyle/>
        <a:p>
          <a:pPr algn="just"/>
          <a:r>
            <a:rPr lang="es-EC" dirty="0"/>
            <a:t>pobreza extrema es la población que no puede hacer frente a las necesidades básicas</a:t>
          </a:r>
        </a:p>
      </dgm:t>
    </dgm:pt>
    <dgm:pt modelId="{832DA8A8-705F-4BA4-BEE9-24BAD74323AE}" type="parTrans" cxnId="{79AD0135-9279-42A2-876D-ABA35D3325AD}">
      <dgm:prSet/>
      <dgm:spPr/>
      <dgm:t>
        <a:bodyPr/>
        <a:lstStyle/>
        <a:p>
          <a:pPr algn="just"/>
          <a:endParaRPr lang="es-EC"/>
        </a:p>
      </dgm:t>
    </dgm:pt>
    <dgm:pt modelId="{F2D2E933-C2EE-42A0-B976-794541AE13A0}" type="sibTrans" cxnId="{79AD0135-9279-42A2-876D-ABA35D3325AD}">
      <dgm:prSet/>
      <dgm:spPr/>
      <dgm:t>
        <a:bodyPr/>
        <a:lstStyle/>
        <a:p>
          <a:pPr algn="just"/>
          <a:endParaRPr lang="es-EC"/>
        </a:p>
      </dgm:t>
    </dgm:pt>
    <dgm:pt modelId="{8381A9FA-2D84-4152-AA6B-8E1ECC811403}">
      <dgm:prSet phldrT="[Texto]"/>
      <dgm:spPr/>
      <dgm:t>
        <a:bodyPr/>
        <a:lstStyle/>
        <a:p>
          <a:pPr algn="just"/>
          <a:r>
            <a:rPr lang="es-EC" dirty="0"/>
            <a:t>En el  Ecuador se registra personas con necesidades básicas insatisfechas</a:t>
          </a:r>
        </a:p>
      </dgm:t>
    </dgm:pt>
    <dgm:pt modelId="{7C0C440A-138C-4ACD-A121-95E9E8FB3DDD}" type="parTrans" cxnId="{0A3876E8-ED0E-4C92-A151-A1F3C217DF43}">
      <dgm:prSet/>
      <dgm:spPr/>
      <dgm:t>
        <a:bodyPr/>
        <a:lstStyle/>
        <a:p>
          <a:pPr algn="just"/>
          <a:endParaRPr lang="es-EC"/>
        </a:p>
      </dgm:t>
    </dgm:pt>
    <dgm:pt modelId="{063188C1-0530-4F7F-9792-3E5F6E06CC37}" type="sibTrans" cxnId="{0A3876E8-ED0E-4C92-A151-A1F3C217DF43}">
      <dgm:prSet/>
      <dgm:spPr/>
      <dgm:t>
        <a:bodyPr/>
        <a:lstStyle/>
        <a:p>
          <a:pPr algn="just"/>
          <a:endParaRPr lang="es-EC"/>
        </a:p>
      </dgm:t>
    </dgm:pt>
    <dgm:pt modelId="{3F6A9601-0DCA-4141-900E-44E99B199FEB}" type="pres">
      <dgm:prSet presAssocID="{8773309F-F22E-40C0-8308-15064FE714C0}" presName="rootnode" presStyleCnt="0">
        <dgm:presLayoutVars>
          <dgm:chMax/>
          <dgm:chPref/>
          <dgm:dir/>
          <dgm:animLvl val="lvl"/>
        </dgm:presLayoutVars>
      </dgm:prSet>
      <dgm:spPr/>
      <dgm:t>
        <a:bodyPr/>
        <a:lstStyle/>
        <a:p>
          <a:endParaRPr lang="es-ES"/>
        </a:p>
      </dgm:t>
    </dgm:pt>
    <dgm:pt modelId="{0272316D-4C23-4741-BF89-F122C48B167D}" type="pres">
      <dgm:prSet presAssocID="{B9CB2A60-8BDE-4239-9A65-821FC1EB3CD5}" presName="composite" presStyleCnt="0"/>
      <dgm:spPr/>
    </dgm:pt>
    <dgm:pt modelId="{8749741A-8FDB-41AD-A660-D1D941CEE3BD}" type="pres">
      <dgm:prSet presAssocID="{B9CB2A60-8BDE-4239-9A65-821FC1EB3CD5}" presName="LShape" presStyleLbl="alignNode1" presStyleIdx="0" presStyleCnt="5"/>
      <dgm:spPr/>
    </dgm:pt>
    <dgm:pt modelId="{CF4BF5E1-44B3-4452-BAC8-95F3DC2EB025}" type="pres">
      <dgm:prSet presAssocID="{B9CB2A60-8BDE-4239-9A65-821FC1EB3CD5}" presName="ParentText" presStyleLbl="revTx" presStyleIdx="0" presStyleCnt="3">
        <dgm:presLayoutVars>
          <dgm:chMax val="0"/>
          <dgm:chPref val="0"/>
          <dgm:bulletEnabled val="1"/>
        </dgm:presLayoutVars>
      </dgm:prSet>
      <dgm:spPr/>
      <dgm:t>
        <a:bodyPr/>
        <a:lstStyle/>
        <a:p>
          <a:endParaRPr lang="es-ES"/>
        </a:p>
      </dgm:t>
    </dgm:pt>
    <dgm:pt modelId="{EB74DF59-B0D3-4695-AC9B-1D1512ABBA4F}" type="pres">
      <dgm:prSet presAssocID="{B9CB2A60-8BDE-4239-9A65-821FC1EB3CD5}" presName="Triangle" presStyleLbl="alignNode1" presStyleIdx="1" presStyleCnt="5"/>
      <dgm:spPr/>
    </dgm:pt>
    <dgm:pt modelId="{7E38E934-0FF5-4FB0-8FDF-5D68BB7A8FA7}" type="pres">
      <dgm:prSet presAssocID="{91754648-6910-4FD9-B10D-D23B717B766C}" presName="sibTrans" presStyleCnt="0"/>
      <dgm:spPr/>
    </dgm:pt>
    <dgm:pt modelId="{D711CE77-0E1C-4D0D-9BE7-4D8A8D3E028E}" type="pres">
      <dgm:prSet presAssocID="{91754648-6910-4FD9-B10D-D23B717B766C}" presName="space" presStyleCnt="0"/>
      <dgm:spPr/>
    </dgm:pt>
    <dgm:pt modelId="{903B29D0-6F42-4059-ACEA-FE8E5AF94685}" type="pres">
      <dgm:prSet presAssocID="{D5615BE4-CB0E-4EBA-AF2D-DAC454E2AC5F}" presName="composite" presStyleCnt="0"/>
      <dgm:spPr/>
    </dgm:pt>
    <dgm:pt modelId="{932B58BB-DE71-4575-8CD3-1A0C937E7C95}" type="pres">
      <dgm:prSet presAssocID="{D5615BE4-CB0E-4EBA-AF2D-DAC454E2AC5F}" presName="LShape" presStyleLbl="alignNode1" presStyleIdx="2" presStyleCnt="5"/>
      <dgm:spPr/>
    </dgm:pt>
    <dgm:pt modelId="{09C2DC02-F3B5-4357-A756-3CCC46843B8E}" type="pres">
      <dgm:prSet presAssocID="{D5615BE4-CB0E-4EBA-AF2D-DAC454E2AC5F}" presName="ParentText" presStyleLbl="revTx" presStyleIdx="1" presStyleCnt="3">
        <dgm:presLayoutVars>
          <dgm:chMax val="0"/>
          <dgm:chPref val="0"/>
          <dgm:bulletEnabled val="1"/>
        </dgm:presLayoutVars>
      </dgm:prSet>
      <dgm:spPr/>
      <dgm:t>
        <a:bodyPr/>
        <a:lstStyle/>
        <a:p>
          <a:endParaRPr lang="es-ES"/>
        </a:p>
      </dgm:t>
    </dgm:pt>
    <dgm:pt modelId="{BFDE3115-D7FE-423E-ADFC-1F953955DBDB}" type="pres">
      <dgm:prSet presAssocID="{D5615BE4-CB0E-4EBA-AF2D-DAC454E2AC5F}" presName="Triangle" presStyleLbl="alignNode1" presStyleIdx="3" presStyleCnt="5"/>
      <dgm:spPr/>
    </dgm:pt>
    <dgm:pt modelId="{B8538423-A315-435C-A8FD-4C87ACC03D98}" type="pres">
      <dgm:prSet presAssocID="{F2D2E933-C2EE-42A0-B976-794541AE13A0}" presName="sibTrans" presStyleCnt="0"/>
      <dgm:spPr/>
    </dgm:pt>
    <dgm:pt modelId="{7D6677D1-BBB0-48DE-91BC-EEB429DA9675}" type="pres">
      <dgm:prSet presAssocID="{F2D2E933-C2EE-42A0-B976-794541AE13A0}" presName="space" presStyleCnt="0"/>
      <dgm:spPr/>
    </dgm:pt>
    <dgm:pt modelId="{29753EB0-7E93-4C17-8BC6-113D2379059E}" type="pres">
      <dgm:prSet presAssocID="{8381A9FA-2D84-4152-AA6B-8E1ECC811403}" presName="composite" presStyleCnt="0"/>
      <dgm:spPr/>
    </dgm:pt>
    <dgm:pt modelId="{04797E33-8A61-4C53-B5A3-44A171370AC9}" type="pres">
      <dgm:prSet presAssocID="{8381A9FA-2D84-4152-AA6B-8E1ECC811403}" presName="LShape" presStyleLbl="alignNode1" presStyleIdx="4" presStyleCnt="5"/>
      <dgm:spPr/>
    </dgm:pt>
    <dgm:pt modelId="{0DCF52FA-EE3E-4B07-86C3-B5991CCF1AD1}" type="pres">
      <dgm:prSet presAssocID="{8381A9FA-2D84-4152-AA6B-8E1ECC811403}" presName="ParentText" presStyleLbl="revTx" presStyleIdx="2" presStyleCnt="3">
        <dgm:presLayoutVars>
          <dgm:chMax val="0"/>
          <dgm:chPref val="0"/>
          <dgm:bulletEnabled val="1"/>
        </dgm:presLayoutVars>
      </dgm:prSet>
      <dgm:spPr/>
      <dgm:t>
        <a:bodyPr/>
        <a:lstStyle/>
        <a:p>
          <a:endParaRPr lang="es-ES"/>
        </a:p>
      </dgm:t>
    </dgm:pt>
  </dgm:ptLst>
  <dgm:cxnLst>
    <dgm:cxn modelId="{059E80E8-22D6-40EB-A563-E660AC52762B}" type="presOf" srcId="{B9CB2A60-8BDE-4239-9A65-821FC1EB3CD5}" destId="{CF4BF5E1-44B3-4452-BAC8-95F3DC2EB025}" srcOrd="0" destOrd="0" presId="urn:microsoft.com/office/officeart/2009/3/layout/StepUpProcess"/>
    <dgm:cxn modelId="{0A3876E8-ED0E-4C92-A151-A1F3C217DF43}" srcId="{8773309F-F22E-40C0-8308-15064FE714C0}" destId="{8381A9FA-2D84-4152-AA6B-8E1ECC811403}" srcOrd="2" destOrd="0" parTransId="{7C0C440A-138C-4ACD-A121-95E9E8FB3DDD}" sibTransId="{063188C1-0530-4F7F-9792-3E5F6E06CC37}"/>
    <dgm:cxn modelId="{1E91F3A0-A9E8-4BF5-85E9-017EDD99EBB3}" type="presOf" srcId="{8381A9FA-2D84-4152-AA6B-8E1ECC811403}" destId="{0DCF52FA-EE3E-4B07-86C3-B5991CCF1AD1}" srcOrd="0" destOrd="0" presId="urn:microsoft.com/office/officeart/2009/3/layout/StepUpProcess"/>
    <dgm:cxn modelId="{4F3B5347-AB01-416B-BEBF-BAF96D96CCA5}" type="presOf" srcId="{8773309F-F22E-40C0-8308-15064FE714C0}" destId="{3F6A9601-0DCA-4141-900E-44E99B199FEB}" srcOrd="0" destOrd="0" presId="urn:microsoft.com/office/officeart/2009/3/layout/StepUpProcess"/>
    <dgm:cxn modelId="{E844288D-434E-42C1-A77F-EAFBC8F8B483}" srcId="{8773309F-F22E-40C0-8308-15064FE714C0}" destId="{B9CB2A60-8BDE-4239-9A65-821FC1EB3CD5}" srcOrd="0" destOrd="0" parTransId="{86CBEBEE-0EC3-4DBB-B46C-57F8B5BABF98}" sibTransId="{91754648-6910-4FD9-B10D-D23B717B766C}"/>
    <dgm:cxn modelId="{E158DC9B-5FFD-4220-B11F-060FDEA3902B}" type="presOf" srcId="{D5615BE4-CB0E-4EBA-AF2D-DAC454E2AC5F}" destId="{09C2DC02-F3B5-4357-A756-3CCC46843B8E}" srcOrd="0" destOrd="0" presId="urn:microsoft.com/office/officeart/2009/3/layout/StepUpProcess"/>
    <dgm:cxn modelId="{79AD0135-9279-42A2-876D-ABA35D3325AD}" srcId="{8773309F-F22E-40C0-8308-15064FE714C0}" destId="{D5615BE4-CB0E-4EBA-AF2D-DAC454E2AC5F}" srcOrd="1" destOrd="0" parTransId="{832DA8A8-705F-4BA4-BEE9-24BAD74323AE}" sibTransId="{F2D2E933-C2EE-42A0-B976-794541AE13A0}"/>
    <dgm:cxn modelId="{F23FA2FF-C0C2-4108-9454-5673231FF555}" type="presParOf" srcId="{3F6A9601-0DCA-4141-900E-44E99B199FEB}" destId="{0272316D-4C23-4741-BF89-F122C48B167D}" srcOrd="0" destOrd="0" presId="urn:microsoft.com/office/officeart/2009/3/layout/StepUpProcess"/>
    <dgm:cxn modelId="{C63741B4-D1D6-4ABD-BD9B-0B22180D1C04}" type="presParOf" srcId="{0272316D-4C23-4741-BF89-F122C48B167D}" destId="{8749741A-8FDB-41AD-A660-D1D941CEE3BD}" srcOrd="0" destOrd="0" presId="urn:microsoft.com/office/officeart/2009/3/layout/StepUpProcess"/>
    <dgm:cxn modelId="{65FAF99C-9204-4F2B-A94B-F96223EF6427}" type="presParOf" srcId="{0272316D-4C23-4741-BF89-F122C48B167D}" destId="{CF4BF5E1-44B3-4452-BAC8-95F3DC2EB025}" srcOrd="1" destOrd="0" presId="urn:microsoft.com/office/officeart/2009/3/layout/StepUpProcess"/>
    <dgm:cxn modelId="{8B848988-AD29-4051-A410-E85CF78C425E}" type="presParOf" srcId="{0272316D-4C23-4741-BF89-F122C48B167D}" destId="{EB74DF59-B0D3-4695-AC9B-1D1512ABBA4F}" srcOrd="2" destOrd="0" presId="urn:microsoft.com/office/officeart/2009/3/layout/StepUpProcess"/>
    <dgm:cxn modelId="{0AE4B491-C590-428B-8186-E9211F565CBE}" type="presParOf" srcId="{3F6A9601-0DCA-4141-900E-44E99B199FEB}" destId="{7E38E934-0FF5-4FB0-8FDF-5D68BB7A8FA7}" srcOrd="1" destOrd="0" presId="urn:microsoft.com/office/officeart/2009/3/layout/StepUpProcess"/>
    <dgm:cxn modelId="{FA860CF7-5864-422F-9389-08AFA05139D1}" type="presParOf" srcId="{7E38E934-0FF5-4FB0-8FDF-5D68BB7A8FA7}" destId="{D711CE77-0E1C-4D0D-9BE7-4D8A8D3E028E}" srcOrd="0" destOrd="0" presId="urn:microsoft.com/office/officeart/2009/3/layout/StepUpProcess"/>
    <dgm:cxn modelId="{648B9FEC-6B64-4ACF-920D-7D0331DCCA5E}" type="presParOf" srcId="{3F6A9601-0DCA-4141-900E-44E99B199FEB}" destId="{903B29D0-6F42-4059-ACEA-FE8E5AF94685}" srcOrd="2" destOrd="0" presId="urn:microsoft.com/office/officeart/2009/3/layout/StepUpProcess"/>
    <dgm:cxn modelId="{6302914B-2F77-4257-86E8-83282AB3B02B}" type="presParOf" srcId="{903B29D0-6F42-4059-ACEA-FE8E5AF94685}" destId="{932B58BB-DE71-4575-8CD3-1A0C937E7C95}" srcOrd="0" destOrd="0" presId="urn:microsoft.com/office/officeart/2009/3/layout/StepUpProcess"/>
    <dgm:cxn modelId="{0CD59059-F9E9-401C-801E-E2A10CA95175}" type="presParOf" srcId="{903B29D0-6F42-4059-ACEA-FE8E5AF94685}" destId="{09C2DC02-F3B5-4357-A756-3CCC46843B8E}" srcOrd="1" destOrd="0" presId="urn:microsoft.com/office/officeart/2009/3/layout/StepUpProcess"/>
    <dgm:cxn modelId="{EAAC9B62-3BF0-42CD-BFCE-7924DF6BE633}" type="presParOf" srcId="{903B29D0-6F42-4059-ACEA-FE8E5AF94685}" destId="{BFDE3115-D7FE-423E-ADFC-1F953955DBDB}" srcOrd="2" destOrd="0" presId="urn:microsoft.com/office/officeart/2009/3/layout/StepUpProcess"/>
    <dgm:cxn modelId="{2882C3F9-3477-4B42-AAAD-D2BF2526EBBF}" type="presParOf" srcId="{3F6A9601-0DCA-4141-900E-44E99B199FEB}" destId="{B8538423-A315-435C-A8FD-4C87ACC03D98}" srcOrd="3" destOrd="0" presId="urn:microsoft.com/office/officeart/2009/3/layout/StepUpProcess"/>
    <dgm:cxn modelId="{E32DF159-A28D-4258-BEF3-60EAAE4B859F}" type="presParOf" srcId="{B8538423-A315-435C-A8FD-4C87ACC03D98}" destId="{7D6677D1-BBB0-48DE-91BC-EEB429DA9675}" srcOrd="0" destOrd="0" presId="urn:microsoft.com/office/officeart/2009/3/layout/StepUpProcess"/>
    <dgm:cxn modelId="{8BC468EF-1FD1-44A3-9AF0-A19976D2EC99}" type="presParOf" srcId="{3F6A9601-0DCA-4141-900E-44E99B199FEB}" destId="{29753EB0-7E93-4C17-8BC6-113D2379059E}" srcOrd="4" destOrd="0" presId="urn:microsoft.com/office/officeart/2009/3/layout/StepUpProcess"/>
    <dgm:cxn modelId="{73FF23BB-68A0-451B-9962-520D7FB71625}" type="presParOf" srcId="{29753EB0-7E93-4C17-8BC6-113D2379059E}" destId="{04797E33-8A61-4C53-B5A3-44A171370AC9}" srcOrd="0" destOrd="0" presId="urn:microsoft.com/office/officeart/2009/3/layout/StepUpProcess"/>
    <dgm:cxn modelId="{DA805670-F599-451B-BBAF-A72C182ED8F5}" type="presParOf" srcId="{29753EB0-7E93-4C17-8BC6-113D2379059E}" destId="{0DCF52FA-EE3E-4B07-86C3-B5991CCF1AD1}"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3272D1-F2EF-4B07-91B4-DC9B6620DDA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BC49772F-55B8-4C6A-9B9E-AE04D9A112E1}">
      <dgm:prSet phldrT="[Texto]"/>
      <dgm:spPr/>
      <dgm:t>
        <a:bodyPr/>
        <a:lstStyle/>
        <a:p>
          <a:r>
            <a:rPr lang="es-EC" dirty="0"/>
            <a:t>Se confirma la hipótesis</a:t>
          </a:r>
        </a:p>
      </dgm:t>
    </dgm:pt>
    <dgm:pt modelId="{6C6A0E65-80D4-4FE6-9AA8-68B95A1436A5}" type="parTrans" cxnId="{7A21428F-2CFA-4037-B32A-ECF7C0FA8C57}">
      <dgm:prSet/>
      <dgm:spPr/>
      <dgm:t>
        <a:bodyPr/>
        <a:lstStyle/>
        <a:p>
          <a:endParaRPr lang="es-EC"/>
        </a:p>
      </dgm:t>
    </dgm:pt>
    <dgm:pt modelId="{5157E64E-DF5E-4CE5-858B-FFE804FC1488}" type="sibTrans" cxnId="{7A21428F-2CFA-4037-B32A-ECF7C0FA8C57}">
      <dgm:prSet/>
      <dgm:spPr/>
      <dgm:t>
        <a:bodyPr/>
        <a:lstStyle/>
        <a:p>
          <a:endParaRPr lang="es-EC"/>
        </a:p>
      </dgm:t>
    </dgm:pt>
    <dgm:pt modelId="{5954B876-7005-45D5-883F-23A6EB528476}">
      <dgm:prSet phldrT="[Texto]"/>
      <dgm:spPr/>
      <dgm:t>
        <a:bodyPr/>
        <a:lstStyle/>
        <a:p>
          <a:r>
            <a:rPr lang="es-EC" dirty="0"/>
            <a:t>Correlación del -,0,96 cercano al -1</a:t>
          </a:r>
        </a:p>
      </dgm:t>
    </dgm:pt>
    <dgm:pt modelId="{5508E405-DBC6-4C2D-B409-F2E20DFB0CDB}" type="parTrans" cxnId="{253E2DCC-3C1F-4BD4-80CD-732B670544CB}">
      <dgm:prSet/>
      <dgm:spPr/>
      <dgm:t>
        <a:bodyPr/>
        <a:lstStyle/>
        <a:p>
          <a:endParaRPr lang="es-EC"/>
        </a:p>
      </dgm:t>
    </dgm:pt>
    <dgm:pt modelId="{8BC27D2B-1B5C-475C-B887-A0E80AB81C7E}" type="sibTrans" cxnId="{253E2DCC-3C1F-4BD4-80CD-732B670544CB}">
      <dgm:prSet/>
      <dgm:spPr/>
      <dgm:t>
        <a:bodyPr/>
        <a:lstStyle/>
        <a:p>
          <a:endParaRPr lang="es-EC"/>
        </a:p>
      </dgm:t>
    </dgm:pt>
    <dgm:pt modelId="{5D5724AD-4B83-47D5-ADF7-F9ED8B74E068}" type="pres">
      <dgm:prSet presAssocID="{423272D1-F2EF-4B07-91B4-DC9B6620DDA0}" presName="Name0" presStyleCnt="0">
        <dgm:presLayoutVars>
          <dgm:chMax val="7"/>
          <dgm:chPref val="7"/>
          <dgm:dir/>
          <dgm:animLvl val="lvl"/>
        </dgm:presLayoutVars>
      </dgm:prSet>
      <dgm:spPr/>
      <dgm:t>
        <a:bodyPr/>
        <a:lstStyle/>
        <a:p>
          <a:endParaRPr lang="es-ES"/>
        </a:p>
      </dgm:t>
    </dgm:pt>
    <dgm:pt modelId="{52CCD03A-7934-423B-A678-B1E66F7CBD85}" type="pres">
      <dgm:prSet presAssocID="{BC49772F-55B8-4C6A-9B9E-AE04D9A112E1}" presName="Accent1" presStyleCnt="0"/>
      <dgm:spPr/>
    </dgm:pt>
    <dgm:pt modelId="{2D3D8674-D121-48FF-B59D-1A541277D177}" type="pres">
      <dgm:prSet presAssocID="{BC49772F-55B8-4C6A-9B9E-AE04D9A112E1}" presName="Accent" presStyleLbl="node1" presStyleIdx="0" presStyleCnt="2"/>
      <dgm:spPr/>
    </dgm:pt>
    <dgm:pt modelId="{ED5ECC67-9950-45AF-9095-E3F8506E8758}" type="pres">
      <dgm:prSet presAssocID="{BC49772F-55B8-4C6A-9B9E-AE04D9A112E1}" presName="Parent1" presStyleLbl="revTx" presStyleIdx="0" presStyleCnt="2">
        <dgm:presLayoutVars>
          <dgm:chMax val="1"/>
          <dgm:chPref val="1"/>
          <dgm:bulletEnabled val="1"/>
        </dgm:presLayoutVars>
      </dgm:prSet>
      <dgm:spPr/>
      <dgm:t>
        <a:bodyPr/>
        <a:lstStyle/>
        <a:p>
          <a:endParaRPr lang="es-ES"/>
        </a:p>
      </dgm:t>
    </dgm:pt>
    <dgm:pt modelId="{DC28AD62-B9CD-45FA-B57F-1708DFBE6D12}" type="pres">
      <dgm:prSet presAssocID="{5954B876-7005-45D5-883F-23A6EB528476}" presName="Accent2" presStyleCnt="0"/>
      <dgm:spPr/>
    </dgm:pt>
    <dgm:pt modelId="{4DC4CFEA-354A-4CB8-A369-C68C32FF8020}" type="pres">
      <dgm:prSet presAssocID="{5954B876-7005-45D5-883F-23A6EB528476}" presName="Accent" presStyleLbl="node1" presStyleIdx="1" presStyleCnt="2"/>
      <dgm:spPr/>
    </dgm:pt>
    <dgm:pt modelId="{BD91AD71-CD93-4C4A-9D8E-65DE2724D234}" type="pres">
      <dgm:prSet presAssocID="{5954B876-7005-45D5-883F-23A6EB528476}" presName="Parent2" presStyleLbl="revTx" presStyleIdx="1" presStyleCnt="2">
        <dgm:presLayoutVars>
          <dgm:chMax val="1"/>
          <dgm:chPref val="1"/>
          <dgm:bulletEnabled val="1"/>
        </dgm:presLayoutVars>
      </dgm:prSet>
      <dgm:spPr/>
      <dgm:t>
        <a:bodyPr/>
        <a:lstStyle/>
        <a:p>
          <a:endParaRPr lang="es-ES"/>
        </a:p>
      </dgm:t>
    </dgm:pt>
  </dgm:ptLst>
  <dgm:cxnLst>
    <dgm:cxn modelId="{7A21428F-2CFA-4037-B32A-ECF7C0FA8C57}" srcId="{423272D1-F2EF-4B07-91B4-DC9B6620DDA0}" destId="{BC49772F-55B8-4C6A-9B9E-AE04D9A112E1}" srcOrd="0" destOrd="0" parTransId="{6C6A0E65-80D4-4FE6-9AA8-68B95A1436A5}" sibTransId="{5157E64E-DF5E-4CE5-858B-FFE804FC1488}"/>
    <dgm:cxn modelId="{13DFC795-79EC-437D-9301-18711DEB735C}" type="presOf" srcId="{5954B876-7005-45D5-883F-23A6EB528476}" destId="{BD91AD71-CD93-4C4A-9D8E-65DE2724D234}" srcOrd="0" destOrd="0" presId="urn:microsoft.com/office/officeart/2009/layout/CircleArrowProcess"/>
    <dgm:cxn modelId="{6D78C468-20D7-4A81-8196-CFA13300444E}" type="presOf" srcId="{BC49772F-55B8-4C6A-9B9E-AE04D9A112E1}" destId="{ED5ECC67-9950-45AF-9095-E3F8506E8758}" srcOrd="0" destOrd="0" presId="urn:microsoft.com/office/officeart/2009/layout/CircleArrowProcess"/>
    <dgm:cxn modelId="{2893C2C5-06CA-4771-A95D-0004C588AD93}" type="presOf" srcId="{423272D1-F2EF-4B07-91B4-DC9B6620DDA0}" destId="{5D5724AD-4B83-47D5-ADF7-F9ED8B74E068}" srcOrd="0" destOrd="0" presId="urn:microsoft.com/office/officeart/2009/layout/CircleArrowProcess"/>
    <dgm:cxn modelId="{253E2DCC-3C1F-4BD4-80CD-732B670544CB}" srcId="{423272D1-F2EF-4B07-91B4-DC9B6620DDA0}" destId="{5954B876-7005-45D5-883F-23A6EB528476}" srcOrd="1" destOrd="0" parTransId="{5508E405-DBC6-4C2D-B409-F2E20DFB0CDB}" sibTransId="{8BC27D2B-1B5C-475C-B887-A0E80AB81C7E}"/>
    <dgm:cxn modelId="{BFA9CFC1-21F4-429E-90E6-A9A73F5244A8}" type="presParOf" srcId="{5D5724AD-4B83-47D5-ADF7-F9ED8B74E068}" destId="{52CCD03A-7934-423B-A678-B1E66F7CBD85}" srcOrd="0" destOrd="0" presId="urn:microsoft.com/office/officeart/2009/layout/CircleArrowProcess"/>
    <dgm:cxn modelId="{30CB73EC-176F-48A1-9C9F-F012A73EA7FC}" type="presParOf" srcId="{52CCD03A-7934-423B-A678-B1E66F7CBD85}" destId="{2D3D8674-D121-48FF-B59D-1A541277D177}" srcOrd="0" destOrd="0" presId="urn:microsoft.com/office/officeart/2009/layout/CircleArrowProcess"/>
    <dgm:cxn modelId="{66B4892C-30D1-428D-84E7-AB770EAE5109}" type="presParOf" srcId="{5D5724AD-4B83-47D5-ADF7-F9ED8B74E068}" destId="{ED5ECC67-9950-45AF-9095-E3F8506E8758}" srcOrd="1" destOrd="0" presId="urn:microsoft.com/office/officeart/2009/layout/CircleArrowProcess"/>
    <dgm:cxn modelId="{A4EE1DB1-B13D-4ED5-9C9F-C0E8269D7E8A}" type="presParOf" srcId="{5D5724AD-4B83-47D5-ADF7-F9ED8B74E068}" destId="{DC28AD62-B9CD-45FA-B57F-1708DFBE6D12}" srcOrd="2" destOrd="0" presId="urn:microsoft.com/office/officeart/2009/layout/CircleArrowProcess"/>
    <dgm:cxn modelId="{B5D37515-B0A3-4536-AE90-663E5ABBDC5B}" type="presParOf" srcId="{DC28AD62-B9CD-45FA-B57F-1708DFBE6D12}" destId="{4DC4CFEA-354A-4CB8-A369-C68C32FF8020}" srcOrd="0" destOrd="0" presId="urn:microsoft.com/office/officeart/2009/layout/CircleArrowProcess"/>
    <dgm:cxn modelId="{30E05DC8-7C9D-4EF2-A398-DF31F0EC0601}" type="presParOf" srcId="{5D5724AD-4B83-47D5-ADF7-F9ED8B74E068}" destId="{BD91AD71-CD93-4C4A-9D8E-65DE2724D234}"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C42D6-7CC0-4287-BA37-86F5EDC2D38A}">
      <dsp:nvSpPr>
        <dsp:cNvPr id="0" name=""/>
        <dsp:cNvSpPr/>
      </dsp:nvSpPr>
      <dsp:spPr>
        <a:xfrm>
          <a:off x="2821781" y="1830"/>
          <a:ext cx="2484437" cy="1614884"/>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El sistema bancario</a:t>
          </a:r>
        </a:p>
      </dsp:txBody>
      <dsp:txXfrm>
        <a:off x="2900613" y="80662"/>
        <a:ext cx="2326773" cy="1457220"/>
      </dsp:txXfrm>
    </dsp:sp>
    <dsp:sp modelId="{09DBE9E6-FFDD-4BB8-89A1-A3407AE5FA02}">
      <dsp:nvSpPr>
        <dsp:cNvPr id="0" name=""/>
        <dsp:cNvSpPr/>
      </dsp:nvSpPr>
      <dsp:spPr>
        <a:xfrm>
          <a:off x="1909284" y="809272"/>
          <a:ext cx="4309431" cy="4309431"/>
        </a:xfrm>
        <a:custGeom>
          <a:avLst/>
          <a:gdLst/>
          <a:ahLst/>
          <a:cxnLst/>
          <a:rect l="0" t="0" r="0" b="0"/>
          <a:pathLst>
            <a:path>
              <a:moveTo>
                <a:pt x="3415001" y="407008"/>
              </a:moveTo>
              <a:arcTo wR="2154715" hR="2154715" stAng="18347740" swAng="36486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41C55-34D1-4700-9815-6CA7CA52DCEB}">
      <dsp:nvSpPr>
        <dsp:cNvPr id="0" name=""/>
        <dsp:cNvSpPr/>
      </dsp:nvSpPr>
      <dsp:spPr>
        <a:xfrm>
          <a:off x="4687819" y="3233904"/>
          <a:ext cx="2484437" cy="1614884"/>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Población no puede acceder al sistema financiero.</a:t>
          </a:r>
        </a:p>
      </dsp:txBody>
      <dsp:txXfrm>
        <a:off x="4766651" y="3312736"/>
        <a:ext cx="2326773" cy="1457220"/>
      </dsp:txXfrm>
    </dsp:sp>
    <dsp:sp modelId="{E69BAC86-DFF1-4339-AACE-5FA027157D9C}">
      <dsp:nvSpPr>
        <dsp:cNvPr id="0" name=""/>
        <dsp:cNvSpPr/>
      </dsp:nvSpPr>
      <dsp:spPr>
        <a:xfrm>
          <a:off x="1909284" y="809272"/>
          <a:ext cx="4309431" cy="4309431"/>
        </a:xfrm>
        <a:custGeom>
          <a:avLst/>
          <a:gdLst/>
          <a:ahLst/>
          <a:cxnLst/>
          <a:rect l="0" t="0" r="0" b="0"/>
          <a:pathLst>
            <a:path>
              <a:moveTo>
                <a:pt x="3180587" y="4049547"/>
              </a:moveTo>
              <a:arcTo wR="2154715" hR="2154715" stAng="3694120" swAng="34117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B0B746-28F3-487B-B96C-46C3FC16AFA2}">
      <dsp:nvSpPr>
        <dsp:cNvPr id="0" name=""/>
        <dsp:cNvSpPr/>
      </dsp:nvSpPr>
      <dsp:spPr>
        <a:xfrm>
          <a:off x="955742" y="3233904"/>
          <a:ext cx="2484437" cy="1614884"/>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Microcrédito</a:t>
          </a:r>
        </a:p>
      </dsp:txBody>
      <dsp:txXfrm>
        <a:off x="1034574" y="3312736"/>
        <a:ext cx="2326773" cy="1457220"/>
      </dsp:txXfrm>
    </dsp:sp>
    <dsp:sp modelId="{D2945826-7B0F-4DE6-8223-C4E31D4ED6EA}">
      <dsp:nvSpPr>
        <dsp:cNvPr id="0" name=""/>
        <dsp:cNvSpPr/>
      </dsp:nvSpPr>
      <dsp:spPr>
        <a:xfrm>
          <a:off x="1909284" y="809272"/>
          <a:ext cx="4309431" cy="4309431"/>
        </a:xfrm>
        <a:custGeom>
          <a:avLst/>
          <a:gdLst/>
          <a:ahLst/>
          <a:cxnLst/>
          <a:rect l="0" t="0" r="0" b="0"/>
          <a:pathLst>
            <a:path>
              <a:moveTo>
                <a:pt x="14306" y="2402600"/>
              </a:moveTo>
              <a:arcTo wR="2154715" hR="2154715" stAng="10403635" swAng="36486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B3A1-A02D-4258-A7BD-1DD58E7B0823}">
      <dsp:nvSpPr>
        <dsp:cNvPr id="0" name=""/>
        <dsp:cNvSpPr/>
      </dsp:nvSpPr>
      <dsp:spPr>
        <a:xfrm>
          <a:off x="-5838619" y="-893769"/>
          <a:ext cx="6952478" cy="6952478"/>
        </a:xfrm>
        <a:prstGeom prst="blockArc">
          <a:avLst>
            <a:gd name="adj1" fmla="val 18900000"/>
            <a:gd name="adj2" fmla="val 2700000"/>
            <a:gd name="adj3" fmla="val 31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26745-77A0-4FF5-98A0-E61A73DCF90E}">
      <dsp:nvSpPr>
        <dsp:cNvPr id="0" name=""/>
        <dsp:cNvSpPr/>
      </dsp:nvSpPr>
      <dsp:spPr>
        <a:xfrm>
          <a:off x="716893" y="516493"/>
          <a:ext cx="10774565" cy="103298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9934" tIns="45720" rIns="45720" bIns="45720" numCol="1" spcCol="1270" anchor="ctr" anchorCtr="0">
          <a:noAutofit/>
        </a:bodyPr>
        <a:lstStyle/>
        <a:p>
          <a:pPr lvl="0" algn="l" defTabSz="800100">
            <a:lnSpc>
              <a:spcPct val="90000"/>
            </a:lnSpc>
            <a:spcBef>
              <a:spcPct val="0"/>
            </a:spcBef>
            <a:spcAft>
              <a:spcPct val="35000"/>
            </a:spcAft>
          </a:pPr>
          <a:r>
            <a:rPr lang="es-EC" sz="1800" kern="1200" dirty="0"/>
            <a:t>Permitir crecer de manera controlada la cartera de microcréditos de la banca privada , la cual en la actualidad sigue siendo muy pequeña en comparación con otras modalidades.</a:t>
          </a:r>
        </a:p>
      </dsp:txBody>
      <dsp:txXfrm>
        <a:off x="716893" y="516493"/>
        <a:ext cx="10774565" cy="1032987"/>
      </dsp:txXfrm>
    </dsp:sp>
    <dsp:sp modelId="{160D3363-9D81-4378-8B70-6F92C10834B7}">
      <dsp:nvSpPr>
        <dsp:cNvPr id="0" name=""/>
        <dsp:cNvSpPr/>
      </dsp:nvSpPr>
      <dsp:spPr>
        <a:xfrm>
          <a:off x="71276" y="387370"/>
          <a:ext cx="1291234" cy="1291234"/>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C8D1F4-D6B1-4399-B844-F9ABB2558936}">
      <dsp:nvSpPr>
        <dsp:cNvPr id="0" name=""/>
        <dsp:cNvSpPr/>
      </dsp:nvSpPr>
      <dsp:spPr>
        <a:xfrm>
          <a:off x="1092384" y="2065975"/>
          <a:ext cx="10399074" cy="103298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9934" tIns="45720" rIns="45720" bIns="45720" numCol="1" spcCol="1270" anchor="ctr" anchorCtr="0">
          <a:noAutofit/>
        </a:bodyPr>
        <a:lstStyle/>
        <a:p>
          <a:pPr lvl="0" algn="l" defTabSz="800100">
            <a:lnSpc>
              <a:spcPct val="90000"/>
            </a:lnSpc>
            <a:spcBef>
              <a:spcPct val="0"/>
            </a:spcBef>
            <a:spcAft>
              <a:spcPct val="35000"/>
            </a:spcAft>
          </a:pPr>
          <a:r>
            <a:rPr lang="es-EC" sz="1800" kern="1200" dirty="0"/>
            <a:t> Los actores de las micro finanza, en especial a aquellos con comprobada eficiencia en el pago y gestión económica de sus negocios, apoyo en cuanto a financiamientos complementarios para vivienda, salud educación e inversión alternativa.</a:t>
          </a:r>
        </a:p>
      </dsp:txBody>
      <dsp:txXfrm>
        <a:off x="1092384" y="2065975"/>
        <a:ext cx="10399074" cy="1032987"/>
      </dsp:txXfrm>
    </dsp:sp>
    <dsp:sp modelId="{5BE49221-E665-4F82-B7FD-B434D2A99381}">
      <dsp:nvSpPr>
        <dsp:cNvPr id="0" name=""/>
        <dsp:cNvSpPr/>
      </dsp:nvSpPr>
      <dsp:spPr>
        <a:xfrm>
          <a:off x="446767" y="1936852"/>
          <a:ext cx="1291234" cy="1291234"/>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1A895DF-3F81-48DD-BD17-6D4A6DF536FA}">
      <dsp:nvSpPr>
        <dsp:cNvPr id="0" name=""/>
        <dsp:cNvSpPr/>
      </dsp:nvSpPr>
      <dsp:spPr>
        <a:xfrm>
          <a:off x="716893" y="3615457"/>
          <a:ext cx="10774565" cy="103298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9934" tIns="45720" rIns="45720" bIns="45720" numCol="1" spcCol="1270" anchor="ctr" anchorCtr="0">
          <a:noAutofit/>
        </a:bodyPr>
        <a:lstStyle/>
        <a:p>
          <a:pPr lvl="0" algn="l" defTabSz="800100">
            <a:lnSpc>
              <a:spcPct val="90000"/>
            </a:lnSpc>
            <a:spcBef>
              <a:spcPct val="0"/>
            </a:spcBef>
            <a:spcAft>
              <a:spcPct val="35000"/>
            </a:spcAft>
          </a:pPr>
          <a:r>
            <a:rPr lang="es-EC" sz="1800" kern="1200" dirty="0"/>
            <a:t>En el entorno de la política gubernamental, es necesario medidas que permitan incentivar a su vez a todas las instituciones financieras para mejorar la oferta de micro crédito eliminado algunos techo de monto y mejorar las tasa de interés con estos programas brindar  asistencia técnicas en los proyectos específicos.</a:t>
          </a:r>
        </a:p>
      </dsp:txBody>
      <dsp:txXfrm>
        <a:off x="716893" y="3615457"/>
        <a:ext cx="10774565" cy="1032987"/>
      </dsp:txXfrm>
    </dsp:sp>
    <dsp:sp modelId="{EDEE5631-A74B-4F5F-B3E8-8624E8359DEA}">
      <dsp:nvSpPr>
        <dsp:cNvPr id="0" name=""/>
        <dsp:cNvSpPr/>
      </dsp:nvSpPr>
      <dsp:spPr>
        <a:xfrm>
          <a:off x="71276" y="3486333"/>
          <a:ext cx="1291234" cy="1291234"/>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F56A5-9786-4BB9-81CA-834E7FAB7B97}">
      <dsp:nvSpPr>
        <dsp:cNvPr id="0" name=""/>
        <dsp:cNvSpPr/>
      </dsp:nvSpPr>
      <dsp:spPr>
        <a:xfrm rot="5400000">
          <a:off x="-316086" y="317665"/>
          <a:ext cx="2107240" cy="1475068"/>
        </a:xfrm>
        <a:prstGeom prst="chevron">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0" u="sng" kern="1200" cap="none" spc="0" dirty="0">
              <a:ln w="0"/>
              <a:solidFill>
                <a:schemeClr val="tx1"/>
              </a:solidFill>
              <a:effectLst>
                <a:outerShdw blurRad="38100" dist="19050" dir="2700000" algn="tl" rotWithShape="0">
                  <a:schemeClr val="dk1">
                    <a:alpha val="40000"/>
                  </a:schemeClr>
                </a:outerShdw>
              </a:effectLst>
            </a:rPr>
            <a:t>VARIABLE INDEPENDIENTE</a:t>
          </a:r>
        </a:p>
      </dsp:txBody>
      <dsp:txXfrm rot="-5400000">
        <a:off x="0" y="739113"/>
        <a:ext cx="1475068" cy="632172"/>
      </dsp:txXfrm>
    </dsp:sp>
    <dsp:sp modelId="{639716C8-1DC5-4A25-B2E5-62B890A79CD0}">
      <dsp:nvSpPr>
        <dsp:cNvPr id="0" name=""/>
        <dsp:cNvSpPr/>
      </dsp:nvSpPr>
      <dsp:spPr>
        <a:xfrm rot="5400000">
          <a:off x="3079378" y="-1602729"/>
          <a:ext cx="1369706" cy="457832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s-EC" sz="4400" kern="1200" dirty="0"/>
            <a:t>MICRO CRÉDITOS</a:t>
          </a:r>
        </a:p>
      </dsp:txBody>
      <dsp:txXfrm rot="-5400000">
        <a:off x="1475069" y="68444"/>
        <a:ext cx="4511461" cy="1235978"/>
      </dsp:txXfrm>
    </dsp:sp>
    <dsp:sp modelId="{CF04C82B-D54F-40F5-ACF7-ED788BCE8317}">
      <dsp:nvSpPr>
        <dsp:cNvPr id="0" name=""/>
        <dsp:cNvSpPr/>
      </dsp:nvSpPr>
      <dsp:spPr>
        <a:xfrm rot="5400000">
          <a:off x="-316086" y="2137710"/>
          <a:ext cx="2107240" cy="1475068"/>
        </a:xfrm>
        <a:prstGeom prst="chevron">
          <a:avLst/>
        </a:prstGeom>
        <a:solidFill>
          <a:srgbClr val="92D05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0" u="sng" kern="1200" cap="none" spc="0" dirty="0">
              <a:ln w="0"/>
              <a:solidFill>
                <a:schemeClr val="tx1"/>
              </a:solidFill>
              <a:effectLst>
                <a:outerShdw blurRad="38100" dist="19050" dir="2700000" algn="tl" rotWithShape="0">
                  <a:schemeClr val="dk1">
                    <a:alpha val="40000"/>
                  </a:schemeClr>
                </a:outerShdw>
              </a:effectLst>
            </a:rPr>
            <a:t>VARIABLE DEPENDIENTE</a:t>
          </a:r>
        </a:p>
      </dsp:txBody>
      <dsp:txXfrm rot="-5400000">
        <a:off x="0" y="2559158"/>
        <a:ext cx="1475068" cy="632172"/>
      </dsp:txXfrm>
    </dsp:sp>
    <dsp:sp modelId="{7C8AC501-FDC2-478B-A672-8ACA4F384128}">
      <dsp:nvSpPr>
        <dsp:cNvPr id="0" name=""/>
        <dsp:cNvSpPr/>
      </dsp:nvSpPr>
      <dsp:spPr>
        <a:xfrm rot="5400000">
          <a:off x="3079378" y="217315"/>
          <a:ext cx="1369706" cy="457832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s-EC" sz="4400" kern="1200" dirty="0"/>
            <a:t>POBREZA</a:t>
          </a:r>
        </a:p>
      </dsp:txBody>
      <dsp:txXfrm rot="-5400000">
        <a:off x="1475069" y="1888488"/>
        <a:ext cx="4511461" cy="1235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084E7-DE29-4A17-8EC0-363ACEC0B967}">
      <dsp:nvSpPr>
        <dsp:cNvPr id="0" name=""/>
        <dsp:cNvSpPr/>
      </dsp:nvSpPr>
      <dsp:spPr>
        <a:xfrm>
          <a:off x="2347802" y="440"/>
          <a:ext cx="6222254" cy="169582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b="0" kern="1200" cap="none" spc="0">
              <a:ln w="0"/>
              <a:effectLst>
                <a:outerShdw blurRad="38100" dist="19050" dir="2700000" algn="tl" rotWithShape="0">
                  <a:schemeClr val="dk1">
                    <a:alpha val="40000"/>
                  </a:schemeClr>
                </a:outerShdw>
              </a:effectLst>
            </a:rPr>
            <a:t> EL ALCANCE DE  INVESTIGACIÓN ES DESCRIPTIVO Y  SE FORMULA LA SIGUIENTE HIPÓTESIS:</a:t>
          </a:r>
          <a:endParaRPr lang="es-EC" sz="2900" b="0" kern="1200" cap="none" spc="0" dirty="0">
            <a:ln w="0"/>
            <a:effectLst>
              <a:outerShdw blurRad="38100" dist="19050" dir="2700000" algn="tl" rotWithShape="0">
                <a:schemeClr val="dk1">
                  <a:alpha val="40000"/>
                </a:schemeClr>
              </a:outerShdw>
            </a:effectLst>
          </a:endParaRPr>
        </a:p>
      </dsp:txBody>
      <dsp:txXfrm>
        <a:off x="2347802" y="440"/>
        <a:ext cx="6222254" cy="1695827"/>
      </dsp:txXfrm>
    </dsp:sp>
    <dsp:sp modelId="{DFE2E970-EC35-4885-91DE-B34141F60C30}">
      <dsp:nvSpPr>
        <dsp:cNvPr id="0" name=""/>
        <dsp:cNvSpPr/>
      </dsp:nvSpPr>
      <dsp:spPr>
        <a:xfrm>
          <a:off x="474388" y="440"/>
          <a:ext cx="1678869" cy="16958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14C90E41-250C-426F-A049-ACE3CAD74E6B}">
      <dsp:nvSpPr>
        <dsp:cNvPr id="0" name=""/>
        <dsp:cNvSpPr/>
      </dsp:nvSpPr>
      <dsp:spPr>
        <a:xfrm>
          <a:off x="2182769" y="1976520"/>
          <a:ext cx="6505677" cy="169582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0" kern="1200" cap="none" spc="0">
              <a:ln w="0"/>
              <a:effectLst>
                <a:outerShdw blurRad="38100" dist="19050" dir="2700000" algn="tl" rotWithShape="0">
                  <a:schemeClr val="dk1">
                    <a:alpha val="40000"/>
                  </a:schemeClr>
                </a:outerShdw>
              </a:effectLst>
            </a:rPr>
            <a:t>“EL MICRO CREDITO DE LA BANCA PRIVADA INCIDIO EN LA DISMINUCION DE LA POBRESA DURANTE EL PERIODO 2007-2017”</a:t>
          </a:r>
          <a:endParaRPr lang="es-EC" sz="2400" b="0" kern="1200" cap="none" spc="0" dirty="0">
            <a:ln w="0"/>
            <a:effectLst>
              <a:outerShdw blurRad="38100" dist="19050" dir="2700000" algn="tl" rotWithShape="0">
                <a:schemeClr val="dk1">
                  <a:alpha val="40000"/>
                </a:schemeClr>
              </a:outerShdw>
            </a:effectLst>
          </a:endParaRPr>
        </a:p>
      </dsp:txBody>
      <dsp:txXfrm>
        <a:off x="2182769" y="1976520"/>
        <a:ext cx="6505677" cy="1695827"/>
      </dsp:txXfrm>
    </dsp:sp>
    <dsp:sp modelId="{8349BE96-2BF5-4B48-9B9E-18A9F2F6D23C}">
      <dsp:nvSpPr>
        <dsp:cNvPr id="0" name=""/>
        <dsp:cNvSpPr/>
      </dsp:nvSpPr>
      <dsp:spPr>
        <a:xfrm>
          <a:off x="8894085" y="1931835"/>
          <a:ext cx="1678869" cy="16958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DC186-A608-4884-BAEB-B4C89072D986}">
      <dsp:nvSpPr>
        <dsp:cNvPr id="0" name=""/>
        <dsp:cNvSpPr/>
      </dsp:nvSpPr>
      <dsp:spPr>
        <a:xfrm rot="5400000">
          <a:off x="1176051" y="1592286"/>
          <a:ext cx="1408239" cy="16032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2EF7C7-4167-43BA-91C2-F9B58EA3F998}">
      <dsp:nvSpPr>
        <dsp:cNvPr id="0" name=""/>
        <dsp:cNvSpPr/>
      </dsp:nvSpPr>
      <dsp:spPr>
        <a:xfrm>
          <a:off x="802953" y="31224"/>
          <a:ext cx="2370647" cy="165937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t>Teoría</a:t>
          </a:r>
          <a:r>
            <a:rPr lang="es-EC" sz="2200" kern="1200" baseline="0" dirty="0"/>
            <a:t> del desenvolvimiento económico (</a:t>
          </a:r>
          <a:r>
            <a:rPr lang="es-EC" sz="2200" kern="1200" baseline="0" dirty="0" err="1"/>
            <a:t>Schupeeter</a:t>
          </a:r>
          <a:r>
            <a:rPr lang="es-EC" sz="2200" kern="1200" baseline="0" dirty="0"/>
            <a:t>)</a:t>
          </a:r>
          <a:endParaRPr lang="es-EC" sz="2200" kern="1200" dirty="0"/>
        </a:p>
      </dsp:txBody>
      <dsp:txXfrm>
        <a:off x="883972" y="112243"/>
        <a:ext cx="2208609" cy="1497338"/>
      </dsp:txXfrm>
    </dsp:sp>
    <dsp:sp modelId="{D9E72A03-80FE-47AD-805E-B9CA66DC46E0}">
      <dsp:nvSpPr>
        <dsp:cNvPr id="0" name=""/>
        <dsp:cNvSpPr/>
      </dsp:nvSpPr>
      <dsp:spPr>
        <a:xfrm>
          <a:off x="3697795" y="173134"/>
          <a:ext cx="5322500" cy="134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es-EC" sz="2000" b="1" kern="1200" dirty="0"/>
            <a:t>Mantiene dos factores :</a:t>
          </a:r>
        </a:p>
        <a:p>
          <a:pPr marL="228600" lvl="1" indent="-228600" algn="just" defTabSz="889000">
            <a:lnSpc>
              <a:spcPct val="90000"/>
            </a:lnSpc>
            <a:spcBef>
              <a:spcPct val="0"/>
            </a:spcBef>
            <a:spcAft>
              <a:spcPct val="15000"/>
            </a:spcAft>
            <a:buChar char="••"/>
          </a:pPr>
          <a:r>
            <a:rPr lang="es-EC" sz="2000" b="1" kern="1200" dirty="0"/>
            <a:t>a) El Crédito</a:t>
          </a:r>
        </a:p>
        <a:p>
          <a:pPr marL="228600" lvl="1" indent="-228600" algn="just" defTabSz="889000">
            <a:lnSpc>
              <a:spcPct val="90000"/>
            </a:lnSpc>
            <a:spcBef>
              <a:spcPct val="0"/>
            </a:spcBef>
            <a:spcAft>
              <a:spcPct val="15000"/>
            </a:spcAft>
            <a:buChar char="••"/>
          </a:pPr>
          <a:r>
            <a:rPr lang="es-EC" sz="2000" b="1" kern="1200" dirty="0"/>
            <a:t>b) Empresario ( Micro emprendedor) </a:t>
          </a:r>
        </a:p>
      </dsp:txBody>
      <dsp:txXfrm>
        <a:off x="3697795" y="173134"/>
        <a:ext cx="5322500" cy="1341180"/>
      </dsp:txXfrm>
    </dsp:sp>
    <dsp:sp modelId="{2A65C105-B70D-4EB1-84D1-A356A9C92D58}">
      <dsp:nvSpPr>
        <dsp:cNvPr id="0" name=""/>
        <dsp:cNvSpPr/>
      </dsp:nvSpPr>
      <dsp:spPr>
        <a:xfrm rot="5400000">
          <a:off x="4090401" y="3603798"/>
          <a:ext cx="1408239" cy="160323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51D907-56FE-489F-8F98-268A41B91E2C}">
      <dsp:nvSpPr>
        <dsp:cNvPr id="0" name=""/>
        <dsp:cNvSpPr/>
      </dsp:nvSpPr>
      <dsp:spPr>
        <a:xfrm>
          <a:off x="2906139" y="1851011"/>
          <a:ext cx="2370647" cy="165937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t>Teoría base de la pirámide (Prahalad, Hart)</a:t>
          </a:r>
        </a:p>
      </dsp:txBody>
      <dsp:txXfrm>
        <a:off x="2987158" y="1932030"/>
        <a:ext cx="2208609" cy="1497338"/>
      </dsp:txXfrm>
    </dsp:sp>
    <dsp:sp modelId="{F90A8439-71C2-4D7B-906A-AFDFDA2FC879}">
      <dsp:nvSpPr>
        <dsp:cNvPr id="0" name=""/>
        <dsp:cNvSpPr/>
      </dsp:nvSpPr>
      <dsp:spPr>
        <a:xfrm>
          <a:off x="6223014" y="2040420"/>
          <a:ext cx="6635948" cy="134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C" sz="1800" b="1" kern="1200" dirty="0"/>
            <a:t>Descubre un  amplio sector de la población como un atractivo y amplio mercado.</a:t>
          </a:r>
        </a:p>
      </dsp:txBody>
      <dsp:txXfrm>
        <a:off x="6223014" y="2040420"/>
        <a:ext cx="6635948" cy="1341180"/>
      </dsp:txXfrm>
    </dsp:sp>
    <dsp:sp modelId="{66BD3D61-B8A9-4378-ACB4-B6361AC9C4D9}">
      <dsp:nvSpPr>
        <dsp:cNvPr id="0" name=""/>
        <dsp:cNvSpPr/>
      </dsp:nvSpPr>
      <dsp:spPr>
        <a:xfrm>
          <a:off x="5575888" y="3790501"/>
          <a:ext cx="2370647" cy="165937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t>Teoría principal de Agente</a:t>
          </a:r>
        </a:p>
      </dsp:txBody>
      <dsp:txXfrm>
        <a:off x="5656907" y="3871520"/>
        <a:ext cx="2208609" cy="1497338"/>
      </dsp:txXfrm>
    </dsp:sp>
    <dsp:sp modelId="{1640E21E-A2E5-485C-B096-301BD78AD5F0}">
      <dsp:nvSpPr>
        <dsp:cNvPr id="0" name=""/>
        <dsp:cNvSpPr/>
      </dsp:nvSpPr>
      <dsp:spPr>
        <a:xfrm>
          <a:off x="7987307" y="3829971"/>
          <a:ext cx="5019130" cy="134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C" sz="1800" b="1" kern="1200" dirty="0"/>
            <a:t>Oferta de servicios financieros</a:t>
          </a:r>
        </a:p>
        <a:p>
          <a:pPr marL="171450" lvl="1" indent="-171450" algn="just" defTabSz="800100">
            <a:lnSpc>
              <a:spcPct val="90000"/>
            </a:lnSpc>
            <a:spcBef>
              <a:spcPct val="0"/>
            </a:spcBef>
            <a:spcAft>
              <a:spcPct val="15000"/>
            </a:spcAft>
            <a:buChar char="••"/>
          </a:pPr>
          <a:r>
            <a:rPr lang="es-EC" sz="1800" b="1" kern="1200" dirty="0"/>
            <a:t>Sistema financiero aun carecen de ciertas  profundidad en la promoción de sus servicios</a:t>
          </a:r>
        </a:p>
        <a:p>
          <a:pPr marL="171450" lvl="1" indent="-171450" algn="just" defTabSz="800100">
            <a:lnSpc>
              <a:spcPct val="90000"/>
            </a:lnSpc>
            <a:spcBef>
              <a:spcPct val="0"/>
            </a:spcBef>
            <a:spcAft>
              <a:spcPct val="15000"/>
            </a:spcAft>
            <a:buChar char="••"/>
          </a:pPr>
          <a:endParaRPr lang="es-EC" sz="1800" b="1" kern="1200" dirty="0"/>
        </a:p>
      </dsp:txBody>
      <dsp:txXfrm>
        <a:off x="7987307" y="3829971"/>
        <a:ext cx="5019130" cy="1341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FB06E-8A21-4F36-8857-3ADDDC29ABC1}">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3DB5B7-406B-4AF6-A491-01078A90CFB3}">
      <dsp:nvSpPr>
        <dsp:cNvPr id="0" name=""/>
        <dsp:cNvSpPr/>
      </dsp:nvSpPr>
      <dsp:spPr>
        <a:xfrm>
          <a:off x="752110" y="541866"/>
          <a:ext cx="10222931" cy="1083733"/>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60960" rIns="60960" bIns="60960" numCol="1" spcCol="1270" anchor="ctr" anchorCtr="0">
          <a:noAutofit/>
        </a:bodyPr>
        <a:lstStyle/>
        <a:p>
          <a:pPr lvl="0" algn="just" defTabSz="1066800">
            <a:lnSpc>
              <a:spcPct val="90000"/>
            </a:lnSpc>
            <a:spcBef>
              <a:spcPct val="0"/>
            </a:spcBef>
            <a:spcAft>
              <a:spcPct val="35000"/>
            </a:spcAft>
          </a:pPr>
          <a:r>
            <a:rPr lang="es-EC" sz="2400" kern="1200" dirty="0"/>
            <a:t>Evaluación del impacto del micro crédito en la reducción de la pobreza en Ecuador periodo 2009-2012 (Escobar, 2015)</a:t>
          </a:r>
        </a:p>
      </dsp:txBody>
      <dsp:txXfrm>
        <a:off x="752110" y="541866"/>
        <a:ext cx="10222931" cy="1083733"/>
      </dsp:txXfrm>
    </dsp:sp>
    <dsp:sp modelId="{FE18ACFE-1CE4-464E-89ED-D8FA087879F3}">
      <dsp:nvSpPr>
        <dsp:cNvPr id="0" name=""/>
        <dsp:cNvSpPr/>
      </dsp:nvSpPr>
      <dsp:spPr>
        <a:xfrm>
          <a:off x="74777" y="406400"/>
          <a:ext cx="1354666" cy="1354666"/>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A6AB5CE-6883-4D56-BB60-236DC86C8783}">
      <dsp:nvSpPr>
        <dsp:cNvPr id="0" name=""/>
        <dsp:cNvSpPr/>
      </dsp:nvSpPr>
      <dsp:spPr>
        <a:xfrm>
          <a:off x="1146048" y="2167466"/>
          <a:ext cx="9828994" cy="1083733"/>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60960" rIns="60960" bIns="60960" numCol="1" spcCol="1270" anchor="ctr" anchorCtr="0">
          <a:noAutofit/>
        </a:bodyPr>
        <a:lstStyle/>
        <a:p>
          <a:pPr lvl="0" algn="just" defTabSz="1066800">
            <a:lnSpc>
              <a:spcPct val="90000"/>
            </a:lnSpc>
            <a:spcBef>
              <a:spcPct val="0"/>
            </a:spcBef>
            <a:spcAft>
              <a:spcPct val="35000"/>
            </a:spcAft>
          </a:pPr>
          <a:r>
            <a:rPr lang="es-EC" sz="2400" kern="1200" dirty="0"/>
            <a:t>El microcrédito en el desarrollo de la Unidades productivas de la localidad Histórica y Caribe norte de la ciudad de Cartagena de Indias años 2011.(Cotte y Gonzales, 2012)</a:t>
          </a:r>
        </a:p>
      </dsp:txBody>
      <dsp:txXfrm>
        <a:off x="1146048" y="2167466"/>
        <a:ext cx="9828994" cy="1083733"/>
      </dsp:txXfrm>
    </dsp:sp>
    <dsp:sp modelId="{4D9D8381-1D4C-4205-AA6D-3D33275A9E77}">
      <dsp:nvSpPr>
        <dsp:cNvPr id="0" name=""/>
        <dsp:cNvSpPr/>
      </dsp:nvSpPr>
      <dsp:spPr>
        <a:xfrm>
          <a:off x="468714" y="2032000"/>
          <a:ext cx="1354666" cy="1354666"/>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28A05E0-1DFC-4064-9BA6-F7D48669F81A}">
      <dsp:nvSpPr>
        <dsp:cNvPr id="0" name=""/>
        <dsp:cNvSpPr/>
      </dsp:nvSpPr>
      <dsp:spPr>
        <a:xfrm>
          <a:off x="752110" y="3793066"/>
          <a:ext cx="10222931" cy="1083733"/>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60960" rIns="60960" bIns="60960" numCol="1" spcCol="1270" anchor="ctr" anchorCtr="0">
          <a:noAutofit/>
        </a:bodyPr>
        <a:lstStyle/>
        <a:p>
          <a:pPr lvl="0" algn="just" defTabSz="1066800">
            <a:lnSpc>
              <a:spcPct val="90000"/>
            </a:lnSpc>
            <a:spcBef>
              <a:spcPct val="0"/>
            </a:spcBef>
            <a:spcAft>
              <a:spcPct val="35000"/>
            </a:spcAft>
          </a:pPr>
          <a:r>
            <a:rPr lang="es-EC" sz="2400" kern="1200" dirty="0"/>
            <a:t>Mayor poder económico a las personas en situación de pobreza, tienden a hacer mas luchadoras y enfocan en poner fin su situación de pobreza.(Yunus, 2006)</a:t>
          </a:r>
        </a:p>
      </dsp:txBody>
      <dsp:txXfrm>
        <a:off x="752110" y="3793066"/>
        <a:ext cx="10222931" cy="1083733"/>
      </dsp:txXfrm>
    </dsp:sp>
    <dsp:sp modelId="{A1490164-EB34-4361-81E5-213E1AEF8A44}">
      <dsp:nvSpPr>
        <dsp:cNvPr id="0" name=""/>
        <dsp:cNvSpPr/>
      </dsp:nvSpPr>
      <dsp:spPr>
        <a:xfrm>
          <a:off x="74777" y="3657600"/>
          <a:ext cx="1354666" cy="1354666"/>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DE112-745A-4E21-B6AC-2B541B0956E6}">
      <dsp:nvSpPr>
        <dsp:cNvPr id="0" name=""/>
        <dsp:cNvSpPr/>
      </dsp:nvSpPr>
      <dsp:spPr>
        <a:xfrm>
          <a:off x="8647947" y="2006272"/>
          <a:ext cx="1483248" cy="514846"/>
        </a:xfrm>
        <a:custGeom>
          <a:avLst/>
          <a:gdLst/>
          <a:ahLst/>
          <a:cxnLst/>
          <a:rect l="0" t="0" r="0" b="0"/>
          <a:pathLst>
            <a:path>
              <a:moveTo>
                <a:pt x="0" y="0"/>
              </a:moveTo>
              <a:lnTo>
                <a:pt x="0" y="257423"/>
              </a:lnTo>
              <a:lnTo>
                <a:pt x="1483248" y="257423"/>
              </a:lnTo>
              <a:lnTo>
                <a:pt x="1483248" y="514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9835D5-1B25-4678-B63D-2C0E17C31BE1}">
      <dsp:nvSpPr>
        <dsp:cNvPr id="0" name=""/>
        <dsp:cNvSpPr/>
      </dsp:nvSpPr>
      <dsp:spPr>
        <a:xfrm>
          <a:off x="7164698" y="3746945"/>
          <a:ext cx="1127759" cy="735495"/>
        </a:xfrm>
        <a:custGeom>
          <a:avLst/>
          <a:gdLst/>
          <a:ahLst/>
          <a:cxnLst/>
          <a:rect l="0" t="0" r="0" b="0"/>
          <a:pathLst>
            <a:path>
              <a:moveTo>
                <a:pt x="0" y="0"/>
              </a:moveTo>
              <a:lnTo>
                <a:pt x="0" y="735495"/>
              </a:lnTo>
              <a:lnTo>
                <a:pt x="1127759" y="7354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E0F87-C085-4C59-ABFD-463D953CAA9A}">
      <dsp:nvSpPr>
        <dsp:cNvPr id="0" name=""/>
        <dsp:cNvSpPr/>
      </dsp:nvSpPr>
      <dsp:spPr>
        <a:xfrm>
          <a:off x="7164698" y="2006272"/>
          <a:ext cx="1483248" cy="514846"/>
        </a:xfrm>
        <a:custGeom>
          <a:avLst/>
          <a:gdLst/>
          <a:ahLst/>
          <a:cxnLst/>
          <a:rect l="0" t="0" r="0" b="0"/>
          <a:pathLst>
            <a:path>
              <a:moveTo>
                <a:pt x="1483248" y="0"/>
              </a:moveTo>
              <a:lnTo>
                <a:pt x="1483248" y="257423"/>
              </a:lnTo>
              <a:lnTo>
                <a:pt x="0" y="257423"/>
              </a:lnTo>
              <a:lnTo>
                <a:pt x="0" y="514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73912-85D3-4024-8381-FD568FF1A1D2}">
      <dsp:nvSpPr>
        <dsp:cNvPr id="0" name=""/>
        <dsp:cNvSpPr/>
      </dsp:nvSpPr>
      <dsp:spPr>
        <a:xfrm>
          <a:off x="4152481" y="2006272"/>
          <a:ext cx="91440" cy="514846"/>
        </a:xfrm>
        <a:custGeom>
          <a:avLst/>
          <a:gdLst/>
          <a:ahLst/>
          <a:cxnLst/>
          <a:rect l="0" t="0" r="0" b="0"/>
          <a:pathLst>
            <a:path>
              <a:moveTo>
                <a:pt x="45720" y="0"/>
              </a:moveTo>
              <a:lnTo>
                <a:pt x="45720" y="514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3BE2B7-D2DC-47E1-BA03-356A7933CC5C}">
      <dsp:nvSpPr>
        <dsp:cNvPr id="0" name=""/>
        <dsp:cNvSpPr/>
      </dsp:nvSpPr>
      <dsp:spPr>
        <a:xfrm>
          <a:off x="1185983" y="2006272"/>
          <a:ext cx="91440" cy="514846"/>
        </a:xfrm>
        <a:custGeom>
          <a:avLst/>
          <a:gdLst/>
          <a:ahLst/>
          <a:cxnLst/>
          <a:rect l="0" t="0" r="0" b="0"/>
          <a:pathLst>
            <a:path>
              <a:moveTo>
                <a:pt x="45720" y="0"/>
              </a:moveTo>
              <a:lnTo>
                <a:pt x="45720" y="514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62A77-0BC9-441F-A458-7A15118C7EB2}">
      <dsp:nvSpPr>
        <dsp:cNvPr id="0" name=""/>
        <dsp:cNvSpPr/>
      </dsp:nvSpPr>
      <dsp:spPr>
        <a:xfrm>
          <a:off x="618790" y="780447"/>
          <a:ext cx="1225825" cy="122582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A985-D7B7-44A5-836B-D638CBC1883C}">
      <dsp:nvSpPr>
        <dsp:cNvPr id="0" name=""/>
        <dsp:cNvSpPr/>
      </dsp:nvSpPr>
      <dsp:spPr>
        <a:xfrm>
          <a:off x="618790" y="780447"/>
          <a:ext cx="1225825" cy="122582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3DCCC-46AE-4ED9-B5B1-25706B2584B1}">
      <dsp:nvSpPr>
        <dsp:cNvPr id="0" name=""/>
        <dsp:cNvSpPr/>
      </dsp:nvSpPr>
      <dsp:spPr>
        <a:xfrm>
          <a:off x="5877" y="1001096"/>
          <a:ext cx="2451651" cy="7845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a:t>Enfoque de Investigación </a:t>
          </a:r>
          <a:endParaRPr lang="es-GT" sz="2000" b="1" kern="1200" dirty="0"/>
        </a:p>
      </dsp:txBody>
      <dsp:txXfrm>
        <a:off x="5877" y="1001096"/>
        <a:ext cx="2451651" cy="784528"/>
      </dsp:txXfrm>
    </dsp:sp>
    <dsp:sp modelId="{F4008BB4-4715-458D-9572-2ABBFAB10B0B}">
      <dsp:nvSpPr>
        <dsp:cNvPr id="0" name=""/>
        <dsp:cNvSpPr/>
      </dsp:nvSpPr>
      <dsp:spPr>
        <a:xfrm>
          <a:off x="618790" y="2521119"/>
          <a:ext cx="1225825" cy="122582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05DD4-C1A5-4495-9A24-08FF587888FA}">
      <dsp:nvSpPr>
        <dsp:cNvPr id="0" name=""/>
        <dsp:cNvSpPr/>
      </dsp:nvSpPr>
      <dsp:spPr>
        <a:xfrm>
          <a:off x="618790" y="2521119"/>
          <a:ext cx="1225825" cy="122582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B6F19D-A2C8-483C-BDB6-3B4E2F5EAD1A}">
      <dsp:nvSpPr>
        <dsp:cNvPr id="0" name=""/>
        <dsp:cNvSpPr/>
      </dsp:nvSpPr>
      <dsp:spPr>
        <a:xfrm>
          <a:off x="5877" y="2741768"/>
          <a:ext cx="2451651" cy="7845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i="1" kern="1200" dirty="0"/>
            <a:t>Cuantitativo</a:t>
          </a:r>
        </a:p>
      </dsp:txBody>
      <dsp:txXfrm>
        <a:off x="5877" y="2741768"/>
        <a:ext cx="2451651" cy="784528"/>
      </dsp:txXfrm>
    </dsp:sp>
    <dsp:sp modelId="{A7D5A1DA-96A0-412A-A3AB-180C7A3A4064}">
      <dsp:nvSpPr>
        <dsp:cNvPr id="0" name=""/>
        <dsp:cNvSpPr/>
      </dsp:nvSpPr>
      <dsp:spPr>
        <a:xfrm>
          <a:off x="3585288" y="780447"/>
          <a:ext cx="1225825" cy="122582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1F1DC-12BB-4FD4-9217-27830117E045}">
      <dsp:nvSpPr>
        <dsp:cNvPr id="0" name=""/>
        <dsp:cNvSpPr/>
      </dsp:nvSpPr>
      <dsp:spPr>
        <a:xfrm>
          <a:off x="3585288" y="780447"/>
          <a:ext cx="1225825" cy="122582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72844-7831-455F-BE48-6CB84AB87149}">
      <dsp:nvSpPr>
        <dsp:cNvPr id="0" name=""/>
        <dsp:cNvSpPr/>
      </dsp:nvSpPr>
      <dsp:spPr>
        <a:xfrm>
          <a:off x="2972375" y="1001096"/>
          <a:ext cx="2451651" cy="7845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GT" sz="2000" b="1" kern="1200" dirty="0"/>
            <a:t>Diseño de investigación </a:t>
          </a:r>
        </a:p>
      </dsp:txBody>
      <dsp:txXfrm>
        <a:off x="2972375" y="1001096"/>
        <a:ext cx="2451651" cy="784528"/>
      </dsp:txXfrm>
    </dsp:sp>
    <dsp:sp modelId="{EF8269A3-7CC5-450D-8F61-F5A8FD3E65BA}">
      <dsp:nvSpPr>
        <dsp:cNvPr id="0" name=""/>
        <dsp:cNvSpPr/>
      </dsp:nvSpPr>
      <dsp:spPr>
        <a:xfrm>
          <a:off x="3585288" y="2521119"/>
          <a:ext cx="1225825" cy="122582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0F745-BAA1-4228-A4CD-ED6A22A8D7D3}">
      <dsp:nvSpPr>
        <dsp:cNvPr id="0" name=""/>
        <dsp:cNvSpPr/>
      </dsp:nvSpPr>
      <dsp:spPr>
        <a:xfrm>
          <a:off x="3585288" y="2521119"/>
          <a:ext cx="1225825" cy="122582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B7093-B77A-407A-B416-B5553F778E38}">
      <dsp:nvSpPr>
        <dsp:cNvPr id="0" name=""/>
        <dsp:cNvSpPr/>
      </dsp:nvSpPr>
      <dsp:spPr>
        <a:xfrm>
          <a:off x="2972375" y="2741768"/>
          <a:ext cx="2451651" cy="7845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i="1" kern="1200" dirty="0"/>
            <a:t>No experimental.</a:t>
          </a:r>
        </a:p>
        <a:p>
          <a:pPr lvl="0" algn="just" defTabSz="622300">
            <a:lnSpc>
              <a:spcPct val="90000"/>
            </a:lnSpc>
            <a:spcBef>
              <a:spcPct val="0"/>
            </a:spcBef>
            <a:spcAft>
              <a:spcPct val="35000"/>
            </a:spcAft>
          </a:pPr>
          <a:r>
            <a:rPr lang="es-EC" sz="1400" b="1" i="1" kern="1200" dirty="0"/>
            <a:t>Observa y analiza la realidad </a:t>
          </a:r>
        </a:p>
      </dsp:txBody>
      <dsp:txXfrm>
        <a:off x="2972375" y="2741768"/>
        <a:ext cx="2451651" cy="784528"/>
      </dsp:txXfrm>
    </dsp:sp>
    <dsp:sp modelId="{62794BE0-7F85-4E53-9455-1C7B4D9BFE83}">
      <dsp:nvSpPr>
        <dsp:cNvPr id="0" name=""/>
        <dsp:cNvSpPr/>
      </dsp:nvSpPr>
      <dsp:spPr>
        <a:xfrm>
          <a:off x="8035035" y="780447"/>
          <a:ext cx="1225825" cy="122582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01095-D178-4911-9E1D-7B84147A7C9B}">
      <dsp:nvSpPr>
        <dsp:cNvPr id="0" name=""/>
        <dsp:cNvSpPr/>
      </dsp:nvSpPr>
      <dsp:spPr>
        <a:xfrm>
          <a:off x="8035035" y="780447"/>
          <a:ext cx="1225825" cy="122582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60665-A745-4B9F-9724-36CA388196ED}">
      <dsp:nvSpPr>
        <dsp:cNvPr id="0" name=""/>
        <dsp:cNvSpPr/>
      </dsp:nvSpPr>
      <dsp:spPr>
        <a:xfrm>
          <a:off x="7422122" y="1001096"/>
          <a:ext cx="2451651" cy="7845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a:t>Procedimiento para recolección y análisis de datos.</a:t>
          </a:r>
          <a:endParaRPr lang="es-GT" sz="2000" b="1" kern="1200" dirty="0"/>
        </a:p>
      </dsp:txBody>
      <dsp:txXfrm>
        <a:off x="7422122" y="1001096"/>
        <a:ext cx="2451651" cy="784528"/>
      </dsp:txXfrm>
    </dsp:sp>
    <dsp:sp modelId="{341B8648-D350-4A58-8F9C-9B5A71C5EC54}">
      <dsp:nvSpPr>
        <dsp:cNvPr id="0" name=""/>
        <dsp:cNvSpPr/>
      </dsp:nvSpPr>
      <dsp:spPr>
        <a:xfrm>
          <a:off x="6551786" y="2521119"/>
          <a:ext cx="1225825" cy="122582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913FF-8FBE-4128-830E-579D523B2AFE}">
      <dsp:nvSpPr>
        <dsp:cNvPr id="0" name=""/>
        <dsp:cNvSpPr/>
      </dsp:nvSpPr>
      <dsp:spPr>
        <a:xfrm>
          <a:off x="6551786" y="2521119"/>
          <a:ext cx="1225825" cy="122582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EFCE4-EA54-4D98-A419-855B0A21D0B8}">
      <dsp:nvSpPr>
        <dsp:cNvPr id="0" name=""/>
        <dsp:cNvSpPr/>
      </dsp:nvSpPr>
      <dsp:spPr>
        <a:xfrm>
          <a:off x="5938873" y="2741768"/>
          <a:ext cx="2451651" cy="7845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GT" sz="1400" b="1" i="1" kern="1200" dirty="0"/>
            <a:t>Ficha de registro</a:t>
          </a:r>
        </a:p>
      </dsp:txBody>
      <dsp:txXfrm>
        <a:off x="5938873" y="2741768"/>
        <a:ext cx="2451651" cy="784528"/>
      </dsp:txXfrm>
    </dsp:sp>
    <dsp:sp modelId="{63CFFC55-C825-4C7D-900D-F1AF83DE7E3D}">
      <dsp:nvSpPr>
        <dsp:cNvPr id="0" name=""/>
        <dsp:cNvSpPr/>
      </dsp:nvSpPr>
      <dsp:spPr>
        <a:xfrm>
          <a:off x="8145359" y="4261792"/>
          <a:ext cx="1225825" cy="122582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C274B-3050-4300-A32E-1115F9B57487}">
      <dsp:nvSpPr>
        <dsp:cNvPr id="0" name=""/>
        <dsp:cNvSpPr/>
      </dsp:nvSpPr>
      <dsp:spPr>
        <a:xfrm>
          <a:off x="8145359" y="4261792"/>
          <a:ext cx="1225825" cy="122582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84ADB2-FF61-4C74-B097-0368D3AB57D7}">
      <dsp:nvSpPr>
        <dsp:cNvPr id="0" name=""/>
        <dsp:cNvSpPr/>
      </dsp:nvSpPr>
      <dsp:spPr>
        <a:xfrm>
          <a:off x="7532446" y="4482440"/>
          <a:ext cx="2451651" cy="7845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GT" sz="1400" b="1" i="1" kern="1200"/>
            <a:t> </a:t>
          </a:r>
          <a:r>
            <a:rPr lang="es-GT" sz="1400" b="1" i="1" kern="1200" dirty="0"/>
            <a:t>comportamiento de la cartera de micro créditos y la pobreza</a:t>
          </a:r>
        </a:p>
      </dsp:txBody>
      <dsp:txXfrm>
        <a:off x="7532446" y="4482440"/>
        <a:ext cx="2451651" cy="784528"/>
      </dsp:txXfrm>
    </dsp:sp>
    <dsp:sp modelId="{C7AC32BB-89A5-4FDF-B8AA-D1F1C0F109F9}">
      <dsp:nvSpPr>
        <dsp:cNvPr id="0" name=""/>
        <dsp:cNvSpPr/>
      </dsp:nvSpPr>
      <dsp:spPr>
        <a:xfrm>
          <a:off x="9518283" y="2521119"/>
          <a:ext cx="1225825" cy="122582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2098C-0C83-4826-91C2-D3D36916E497}">
      <dsp:nvSpPr>
        <dsp:cNvPr id="0" name=""/>
        <dsp:cNvSpPr/>
      </dsp:nvSpPr>
      <dsp:spPr>
        <a:xfrm>
          <a:off x="9518283" y="2521119"/>
          <a:ext cx="1225825" cy="122582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29A18D-03FB-456B-87F0-0CFB36970829}">
      <dsp:nvSpPr>
        <dsp:cNvPr id="0" name=""/>
        <dsp:cNvSpPr/>
      </dsp:nvSpPr>
      <dsp:spPr>
        <a:xfrm>
          <a:off x="8905371" y="2741768"/>
          <a:ext cx="2451651" cy="7845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GT" sz="1400" b="1" i="1" kern="1200" dirty="0"/>
            <a:t>Base de la estadística descriptiva</a:t>
          </a:r>
        </a:p>
      </dsp:txBody>
      <dsp:txXfrm>
        <a:off x="8905371" y="2741768"/>
        <a:ext cx="2451651" cy="7845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3CFCB-451C-4AD0-B542-9B26C306685B}">
      <dsp:nvSpPr>
        <dsp:cNvPr id="0" name=""/>
        <dsp:cNvSpPr/>
      </dsp:nvSpPr>
      <dsp:spPr>
        <a:xfrm>
          <a:off x="4906778" y="1269"/>
          <a:ext cx="1449763" cy="111590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Créditos productivos</a:t>
          </a:r>
        </a:p>
      </dsp:txBody>
      <dsp:txXfrm>
        <a:off x="5119091" y="164690"/>
        <a:ext cx="1025137" cy="789064"/>
      </dsp:txXfrm>
    </dsp:sp>
    <dsp:sp modelId="{AF1C0B1D-6BC8-468F-83AC-648731017111}">
      <dsp:nvSpPr>
        <dsp:cNvPr id="0" name=""/>
        <dsp:cNvSpPr/>
      </dsp:nvSpPr>
      <dsp:spPr>
        <a:xfrm rot="1165924">
          <a:off x="6340175" y="644947"/>
          <a:ext cx="136513" cy="3766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6341341" y="713459"/>
        <a:ext cx="95559" cy="225970"/>
      </dsp:txXfrm>
    </dsp:sp>
    <dsp:sp modelId="{4639B42B-2CD7-4234-AD32-296A62AD492B}">
      <dsp:nvSpPr>
        <dsp:cNvPr id="0" name=""/>
        <dsp:cNvSpPr/>
      </dsp:nvSpPr>
      <dsp:spPr>
        <a:xfrm>
          <a:off x="6445731" y="572709"/>
          <a:ext cx="1611447" cy="111590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Créditos comerciales prioritarios y ordinarios</a:t>
          </a:r>
        </a:p>
      </dsp:txBody>
      <dsp:txXfrm>
        <a:off x="6681722" y="736130"/>
        <a:ext cx="1139465" cy="789064"/>
      </dsp:txXfrm>
    </dsp:sp>
    <dsp:sp modelId="{9ACF2798-AF62-49F4-BFBF-708675DAC64F}">
      <dsp:nvSpPr>
        <dsp:cNvPr id="0" name=""/>
        <dsp:cNvSpPr/>
      </dsp:nvSpPr>
      <dsp:spPr>
        <a:xfrm rot="3681608">
          <a:off x="7521235" y="1663458"/>
          <a:ext cx="248060" cy="3766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7540610" y="1706126"/>
        <a:ext cx="173642" cy="225970"/>
      </dsp:txXfrm>
    </dsp:sp>
    <dsp:sp modelId="{C91063E8-08B9-4D60-9486-AB3AB486D772}">
      <dsp:nvSpPr>
        <dsp:cNvPr id="0" name=""/>
        <dsp:cNvSpPr/>
      </dsp:nvSpPr>
      <dsp:spPr>
        <a:xfrm>
          <a:off x="7245769" y="2026755"/>
          <a:ext cx="1599540" cy="111590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Crédito de consumo ordinario</a:t>
          </a:r>
        </a:p>
      </dsp:txBody>
      <dsp:txXfrm>
        <a:off x="7480016" y="2190176"/>
        <a:ext cx="1131046" cy="789064"/>
      </dsp:txXfrm>
    </dsp:sp>
    <dsp:sp modelId="{2E11695D-58AC-401E-8105-2C0C796FDB03}">
      <dsp:nvSpPr>
        <dsp:cNvPr id="0" name=""/>
        <dsp:cNvSpPr/>
      </dsp:nvSpPr>
      <dsp:spPr>
        <a:xfrm rot="6000000">
          <a:off x="7754481" y="3214710"/>
          <a:ext cx="293535" cy="3766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7806157" y="3246673"/>
        <a:ext cx="205475" cy="225970"/>
      </dsp:txXfrm>
    </dsp:sp>
    <dsp:sp modelId="{AA8296AB-EA90-41CA-8E27-FE43EC74FF97}">
      <dsp:nvSpPr>
        <dsp:cNvPr id="0" name=""/>
        <dsp:cNvSpPr/>
      </dsp:nvSpPr>
      <dsp:spPr>
        <a:xfrm>
          <a:off x="7087167" y="3677946"/>
          <a:ext cx="1334446" cy="1115906"/>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Crédito de consumo prioritario</a:t>
          </a:r>
        </a:p>
      </dsp:txBody>
      <dsp:txXfrm>
        <a:off x="7282592" y="3841367"/>
        <a:ext cx="943596" cy="789064"/>
      </dsp:txXfrm>
    </dsp:sp>
    <dsp:sp modelId="{54B09203-356E-4C02-A51B-53AACA3FC61B}">
      <dsp:nvSpPr>
        <dsp:cNvPr id="0" name=""/>
        <dsp:cNvSpPr/>
      </dsp:nvSpPr>
      <dsp:spPr>
        <a:xfrm rot="8400000">
          <a:off x="7007979" y="4577690"/>
          <a:ext cx="229325" cy="3766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7068728" y="4630903"/>
        <a:ext cx="160528" cy="225970"/>
      </dsp:txXfrm>
    </dsp:sp>
    <dsp:sp modelId="{7847693E-868C-4655-8D36-9D3514ED7098}">
      <dsp:nvSpPr>
        <dsp:cNvPr id="0" name=""/>
        <dsp:cNvSpPr/>
      </dsp:nvSpPr>
      <dsp:spPr>
        <a:xfrm>
          <a:off x="5770463" y="4755685"/>
          <a:ext cx="1399057" cy="1115906"/>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Crédito educativo</a:t>
          </a:r>
        </a:p>
      </dsp:txBody>
      <dsp:txXfrm>
        <a:off x="5975350" y="4919106"/>
        <a:ext cx="989283" cy="789064"/>
      </dsp:txXfrm>
    </dsp:sp>
    <dsp:sp modelId="{13EF28E5-FC03-4DA7-ACA1-B301DFB585EA}">
      <dsp:nvSpPr>
        <dsp:cNvPr id="0" name=""/>
        <dsp:cNvSpPr/>
      </dsp:nvSpPr>
      <dsp:spPr>
        <a:xfrm rot="10800000">
          <a:off x="5623438" y="5125329"/>
          <a:ext cx="103897" cy="37661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5654607" y="5200653"/>
        <a:ext cx="72728" cy="225970"/>
      </dsp:txXfrm>
    </dsp:sp>
    <dsp:sp modelId="{7CCADC6A-ADE2-4E8F-A345-04B0B47345CF}">
      <dsp:nvSpPr>
        <dsp:cNvPr id="0" name=""/>
        <dsp:cNvSpPr/>
      </dsp:nvSpPr>
      <dsp:spPr>
        <a:xfrm>
          <a:off x="4012227" y="4755685"/>
          <a:ext cx="1562202" cy="111590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Crédito de vivienda</a:t>
          </a:r>
        </a:p>
      </dsp:txBody>
      <dsp:txXfrm>
        <a:off x="4241006" y="4919106"/>
        <a:ext cx="1104644" cy="789064"/>
      </dsp:txXfrm>
    </dsp:sp>
    <dsp:sp modelId="{E491A798-564A-42AC-81ED-EA9AAF354CB2}">
      <dsp:nvSpPr>
        <dsp:cNvPr id="0" name=""/>
        <dsp:cNvSpPr/>
      </dsp:nvSpPr>
      <dsp:spPr>
        <a:xfrm rot="13200000">
          <a:off x="4057201" y="4587923"/>
          <a:ext cx="191342" cy="3766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4107889" y="4681696"/>
        <a:ext cx="133939" cy="225970"/>
      </dsp:txXfrm>
    </dsp:sp>
    <dsp:sp modelId="{91649F21-089F-4C06-9A03-46AC9E8AA9C6}">
      <dsp:nvSpPr>
        <dsp:cNvPr id="0" name=""/>
        <dsp:cNvSpPr/>
      </dsp:nvSpPr>
      <dsp:spPr>
        <a:xfrm>
          <a:off x="2745147" y="3677946"/>
          <a:ext cx="1527564" cy="111590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Crédito inmobiliario</a:t>
          </a:r>
        </a:p>
      </dsp:txBody>
      <dsp:txXfrm>
        <a:off x="2968854" y="3841367"/>
        <a:ext cx="1080150" cy="789064"/>
      </dsp:txXfrm>
    </dsp:sp>
    <dsp:sp modelId="{0BCFBC5C-0614-48D0-81BD-790066564F1A}">
      <dsp:nvSpPr>
        <dsp:cNvPr id="0" name=""/>
        <dsp:cNvSpPr/>
      </dsp:nvSpPr>
      <dsp:spPr>
        <a:xfrm rot="15600000">
          <a:off x="3218905" y="3230995"/>
          <a:ext cx="292073" cy="3766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3270324" y="3349464"/>
        <a:ext cx="204451" cy="225970"/>
      </dsp:txXfrm>
    </dsp:sp>
    <dsp:sp modelId="{832BAE77-0AD8-4ABB-9F31-863E80569370}">
      <dsp:nvSpPr>
        <dsp:cNvPr id="0" name=""/>
        <dsp:cNvSpPr/>
      </dsp:nvSpPr>
      <dsp:spPr>
        <a:xfrm>
          <a:off x="2248754" y="2026755"/>
          <a:ext cx="1938051" cy="111590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Microcréditos</a:t>
          </a:r>
        </a:p>
      </dsp:txBody>
      <dsp:txXfrm>
        <a:off x="2532575" y="2190176"/>
        <a:ext cx="1370409" cy="789064"/>
      </dsp:txXfrm>
    </dsp:sp>
    <dsp:sp modelId="{7721C89C-F688-4B77-B96F-67F90C96CEEA}">
      <dsp:nvSpPr>
        <dsp:cNvPr id="0" name=""/>
        <dsp:cNvSpPr/>
      </dsp:nvSpPr>
      <dsp:spPr>
        <a:xfrm rot="18000000">
          <a:off x="3512567" y="1663479"/>
          <a:ext cx="256728" cy="3766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3531822" y="1772153"/>
        <a:ext cx="179710" cy="225970"/>
      </dsp:txXfrm>
    </dsp:sp>
    <dsp:sp modelId="{C5B6BE11-6E10-4941-A8A8-315F9AFC1345}">
      <dsp:nvSpPr>
        <dsp:cNvPr id="0" name=""/>
        <dsp:cNvSpPr/>
      </dsp:nvSpPr>
      <dsp:spPr>
        <a:xfrm>
          <a:off x="3384536" y="574722"/>
          <a:ext cx="1343150" cy="1115906"/>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Créditos de inversión publica</a:t>
          </a:r>
        </a:p>
      </dsp:txBody>
      <dsp:txXfrm>
        <a:off x="3581236" y="738143"/>
        <a:ext cx="949750" cy="789064"/>
      </dsp:txXfrm>
    </dsp:sp>
    <dsp:sp modelId="{FA1474B1-335D-4655-87C8-B1FB0C8E1372}">
      <dsp:nvSpPr>
        <dsp:cNvPr id="0" name=""/>
        <dsp:cNvSpPr/>
      </dsp:nvSpPr>
      <dsp:spPr>
        <a:xfrm rot="20400000">
          <a:off x="4733180" y="666617"/>
          <a:ext cx="172081" cy="3766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734737" y="750769"/>
        <a:ext cx="120457" cy="2259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9741A-8FDB-41AD-A660-D1D941CEE3BD}">
      <dsp:nvSpPr>
        <dsp:cNvPr id="0" name=""/>
        <dsp:cNvSpPr/>
      </dsp:nvSpPr>
      <dsp:spPr>
        <a:xfrm rot="5400000">
          <a:off x="507673" y="1770520"/>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BF5E1-44B3-4452-BAC8-95F3DC2EB025}">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es-EC" sz="2200" kern="1200" dirty="0"/>
            <a:t>Carencia de recursos, ingresos</a:t>
          </a:r>
        </a:p>
      </dsp:txBody>
      <dsp:txXfrm>
        <a:off x="254058" y="2525889"/>
        <a:ext cx="2282418" cy="2000673"/>
      </dsp:txXfrm>
    </dsp:sp>
    <dsp:sp modelId="{EB74DF59-B0D3-4695-AC9B-1D1512ABBA4F}">
      <dsp:nvSpPr>
        <dsp:cNvPr id="0" name=""/>
        <dsp:cNvSpPr/>
      </dsp:nvSpPr>
      <dsp:spPr>
        <a:xfrm>
          <a:off x="2105832" y="1584396"/>
          <a:ext cx="430644" cy="43064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B58BB-DE71-4575-8CD3-1A0C937E7C95}">
      <dsp:nvSpPr>
        <dsp:cNvPr id="0" name=""/>
        <dsp:cNvSpPr/>
      </dsp:nvSpPr>
      <dsp:spPr>
        <a:xfrm rot="5400000">
          <a:off x="3301799" y="1079111"/>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2DC02-F3B5-4357-A756-3CCC46843B8E}">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es-EC" sz="2200" kern="1200" dirty="0"/>
            <a:t>pobreza extrema es la población que no puede hacer frente a las necesidades básicas</a:t>
          </a:r>
        </a:p>
      </dsp:txBody>
      <dsp:txXfrm>
        <a:off x="3048184" y="1834480"/>
        <a:ext cx="2282418" cy="2000673"/>
      </dsp:txXfrm>
    </dsp:sp>
    <dsp:sp modelId="{BFDE3115-D7FE-423E-ADFC-1F953955DBDB}">
      <dsp:nvSpPr>
        <dsp:cNvPr id="0" name=""/>
        <dsp:cNvSpPr/>
      </dsp:nvSpPr>
      <dsp:spPr>
        <a:xfrm>
          <a:off x="4899957" y="892986"/>
          <a:ext cx="430644" cy="43064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97E33-8A61-4C53-B5A3-44A171370AC9}">
      <dsp:nvSpPr>
        <dsp:cNvPr id="0" name=""/>
        <dsp:cNvSpPr/>
      </dsp:nvSpPr>
      <dsp:spPr>
        <a:xfrm rot="5400000">
          <a:off x="6095925" y="387702"/>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F52FA-EE3E-4B07-86C3-B5991CCF1AD1}">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es-EC" sz="2200" kern="1200" dirty="0"/>
            <a:t>En el  Ecuador se registra personas con necesidades básicas insatisfechas</a:t>
          </a:r>
        </a:p>
      </dsp:txBody>
      <dsp:txXfrm>
        <a:off x="5842310" y="1143070"/>
        <a:ext cx="2282418" cy="20006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D8674-D121-48FF-B59D-1A541277D177}">
      <dsp:nvSpPr>
        <dsp:cNvPr id="0" name=""/>
        <dsp:cNvSpPr/>
      </dsp:nvSpPr>
      <dsp:spPr>
        <a:xfrm>
          <a:off x="2631024" y="0"/>
          <a:ext cx="3611438" cy="361154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ECC67-9950-45AF-9095-E3F8506E8758}">
      <dsp:nvSpPr>
        <dsp:cNvPr id="0" name=""/>
        <dsp:cNvSpPr/>
      </dsp:nvSpPr>
      <dsp:spPr>
        <a:xfrm>
          <a:off x="3428642" y="1307524"/>
          <a:ext cx="2014898" cy="100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a:t>Se confirma la hipótesis</a:t>
          </a:r>
        </a:p>
      </dsp:txBody>
      <dsp:txXfrm>
        <a:off x="3428642" y="1307524"/>
        <a:ext cx="2014898" cy="1007330"/>
      </dsp:txXfrm>
    </dsp:sp>
    <dsp:sp modelId="{4DC4CFEA-354A-4CB8-A369-C68C32FF8020}">
      <dsp:nvSpPr>
        <dsp:cNvPr id="0" name=""/>
        <dsp:cNvSpPr/>
      </dsp:nvSpPr>
      <dsp:spPr>
        <a:xfrm>
          <a:off x="1885537" y="2314854"/>
          <a:ext cx="3102500" cy="3103812"/>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1AD71-CD93-4C4A-9D8E-65DE2724D234}">
      <dsp:nvSpPr>
        <dsp:cNvPr id="0" name=""/>
        <dsp:cNvSpPr/>
      </dsp:nvSpPr>
      <dsp:spPr>
        <a:xfrm>
          <a:off x="2421193" y="3386666"/>
          <a:ext cx="2014898" cy="100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a:t>Correlación del -,0,96 cercano al -1</a:t>
          </a:r>
        </a:p>
      </dsp:txBody>
      <dsp:txXfrm>
        <a:off x="2421193" y="3386666"/>
        <a:ext cx="2014898" cy="100733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69EF0-EE69-4902-9AE5-1DAE77E396C2}" type="datetimeFigureOut">
              <a:rPr lang="es-EC" smtClean="0"/>
              <a:t>24/4/2019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470D1-06AD-41A3-B497-716ED937DBBC}" type="slidenum">
              <a:rPr lang="es-EC" smtClean="0"/>
              <a:t>‹Nº›</a:t>
            </a:fld>
            <a:endParaRPr lang="es-EC"/>
          </a:p>
        </p:txBody>
      </p:sp>
    </p:spTree>
    <p:extLst>
      <p:ext uri="{BB962C8B-B14F-4D97-AF65-F5344CB8AC3E}">
        <p14:creationId xmlns:p14="http://schemas.microsoft.com/office/powerpoint/2010/main" val="395734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considerado como una estrategia de apoyo y facilitador económico.</a:t>
            </a:r>
            <a:endParaRPr lang="es-EC" dirty="0"/>
          </a:p>
          <a:p>
            <a:endParaRPr lang="es-EC" dirty="0"/>
          </a:p>
        </p:txBody>
      </p:sp>
      <p:sp>
        <p:nvSpPr>
          <p:cNvPr id="4" name="Marcador de número de diapositiva 3"/>
          <p:cNvSpPr>
            <a:spLocks noGrp="1"/>
          </p:cNvSpPr>
          <p:nvPr>
            <p:ph type="sldNum" sz="quarter" idx="10"/>
          </p:nvPr>
        </p:nvSpPr>
        <p:spPr/>
        <p:txBody>
          <a:bodyPr/>
          <a:lstStyle/>
          <a:p>
            <a:fld id="{718470D1-06AD-41A3-B497-716ED937DBBC}" type="slidenum">
              <a:rPr lang="es-EC" smtClean="0"/>
              <a:t>2</a:t>
            </a:fld>
            <a:endParaRPr lang="es-EC"/>
          </a:p>
        </p:txBody>
      </p:sp>
    </p:spTree>
    <p:extLst>
      <p:ext uri="{BB962C8B-B14F-4D97-AF65-F5344CB8AC3E}">
        <p14:creationId xmlns:p14="http://schemas.microsoft.com/office/powerpoint/2010/main" val="370376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544B56-44C4-409B-8D41-0B89EDFA78F6}" type="datetimeFigureOut">
              <a:rPr lang="es-EC" smtClean="0"/>
              <a:t>24/4/2019</a:t>
            </a:fld>
            <a:endParaRPr lang="es-EC"/>
          </a:p>
        </p:txBody>
      </p:sp>
      <p:sp>
        <p:nvSpPr>
          <p:cNvPr id="5" name="Footer Placeholder 4"/>
          <p:cNvSpPr>
            <a:spLocks noGrp="1"/>
          </p:cNvSpPr>
          <p:nvPr>
            <p:ph type="ftr" sz="quarter" idx="11"/>
          </p:nvPr>
        </p:nvSpPr>
        <p:spPr>
          <a:xfrm>
            <a:off x="2416500" y="329307"/>
            <a:ext cx="4973915" cy="309201"/>
          </a:xfrm>
        </p:spPr>
        <p:txBody>
          <a:bodyPr/>
          <a:lstStyle/>
          <a:p>
            <a:endParaRPr lang="es-EC"/>
          </a:p>
        </p:txBody>
      </p:sp>
      <p:sp>
        <p:nvSpPr>
          <p:cNvPr id="6" name="Slide Number Placeholder 5"/>
          <p:cNvSpPr>
            <a:spLocks noGrp="1"/>
          </p:cNvSpPr>
          <p:nvPr>
            <p:ph type="sldNum" sz="quarter" idx="12"/>
          </p:nvPr>
        </p:nvSpPr>
        <p:spPr>
          <a:xfrm>
            <a:off x="1437664" y="798973"/>
            <a:ext cx="811019" cy="503578"/>
          </a:xfrm>
        </p:spPr>
        <p:txBody>
          <a:bodyPr/>
          <a:lstStyle/>
          <a:p>
            <a:fld id="{5DDFC8A8-E147-493B-A978-B2637396E310}" type="slidenum">
              <a:rPr lang="es-EC" smtClean="0"/>
              <a:t>‹Nº›</a:t>
            </a:fld>
            <a:endParaRPr lang="es-EC"/>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262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544B56-44C4-409B-8D41-0B89EDFA78F6}" type="datetimeFigureOut">
              <a:rPr lang="es-EC" smtClean="0"/>
              <a:t>24/4/2019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DDFC8A8-E147-493B-A978-B2637396E310}" type="slidenum">
              <a:rPr lang="es-EC" smtClean="0"/>
              <a:t>‹Nº›</a:t>
            </a:fld>
            <a:endParaRPr lang="es-EC"/>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794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544B56-44C4-409B-8D41-0B89EDFA78F6}" type="datetimeFigureOut">
              <a:rPr lang="es-EC" smtClean="0"/>
              <a:t>24/4/2019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DDFC8A8-E147-493B-A978-B2637396E310}" type="slidenum">
              <a:rPr lang="es-EC" smtClean="0"/>
              <a:t>‹Nº›</a:t>
            </a:fld>
            <a:endParaRPr lang="es-EC"/>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123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544B56-44C4-409B-8D41-0B89EDFA78F6}" type="datetimeFigureOut">
              <a:rPr lang="es-EC" smtClean="0"/>
              <a:t>24/4/2019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DDFC8A8-E147-493B-A978-B2637396E310}" type="slidenum">
              <a:rPr lang="es-EC" smtClean="0"/>
              <a:t>‹Nº›</a:t>
            </a:fld>
            <a:endParaRPr lang="es-EC"/>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57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A544B56-44C4-409B-8D41-0B89EDFA78F6}" type="datetimeFigureOut">
              <a:rPr lang="es-EC" smtClean="0"/>
              <a:t>24/4/2019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DDFC8A8-E147-493B-A978-B2637396E310}" type="slidenum">
              <a:rPr lang="es-EC" smtClean="0"/>
              <a:t>‹Nº›</a:t>
            </a:fld>
            <a:endParaRPr lang="es-EC"/>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01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A544B56-44C4-409B-8D41-0B89EDFA78F6}" type="datetimeFigureOut">
              <a:rPr lang="es-EC" smtClean="0"/>
              <a:t>24/4/2019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DDFC8A8-E147-493B-A978-B2637396E310}" type="slidenum">
              <a:rPr lang="es-EC" smtClean="0"/>
              <a:t>‹Nº›</a:t>
            </a:fld>
            <a:endParaRPr lang="es-EC"/>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275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A544B56-44C4-409B-8D41-0B89EDFA78F6}" type="datetimeFigureOut">
              <a:rPr lang="es-EC" smtClean="0"/>
              <a:t>24/4/2019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DDFC8A8-E147-493B-A978-B2637396E310}" type="slidenum">
              <a:rPr lang="es-EC" smtClean="0"/>
              <a:t>‹Nº›</a:t>
            </a:fld>
            <a:endParaRPr lang="es-EC"/>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673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A544B56-44C4-409B-8D41-0B89EDFA78F6}" type="datetimeFigureOut">
              <a:rPr lang="es-EC" smtClean="0"/>
              <a:t>24/4/2019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DDFC8A8-E147-493B-A978-B2637396E310}" type="slidenum">
              <a:rPr lang="es-EC" smtClean="0"/>
              <a:t>‹Nº›</a:t>
            </a:fld>
            <a:endParaRPr lang="es-EC"/>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17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44B56-44C4-409B-8D41-0B89EDFA78F6}" type="datetimeFigureOut">
              <a:rPr lang="es-EC" smtClean="0"/>
              <a:t>24/4/2019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DDFC8A8-E147-493B-A978-B2637396E310}" type="slidenum">
              <a:rPr lang="es-EC" smtClean="0"/>
              <a:t>‹Nº›</a:t>
            </a:fld>
            <a:endParaRPr lang="es-EC"/>
          </a:p>
        </p:txBody>
      </p:sp>
    </p:spTree>
    <p:extLst>
      <p:ext uri="{BB962C8B-B14F-4D97-AF65-F5344CB8AC3E}">
        <p14:creationId xmlns:p14="http://schemas.microsoft.com/office/powerpoint/2010/main" val="243296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A544B56-44C4-409B-8D41-0B89EDFA78F6}" type="datetimeFigureOut">
              <a:rPr lang="es-EC" smtClean="0"/>
              <a:t>24/4/2019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DDFC8A8-E147-493B-A978-B2637396E310}" type="slidenum">
              <a:rPr lang="es-EC" smtClean="0"/>
              <a:t>‹Nº›</a:t>
            </a:fld>
            <a:endParaRPr lang="es-EC"/>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824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A544B56-44C4-409B-8D41-0B89EDFA78F6}" type="datetimeFigureOut">
              <a:rPr lang="es-EC" smtClean="0"/>
              <a:t>24/4/2019</a:t>
            </a:fld>
            <a:endParaRPr lang="es-EC"/>
          </a:p>
        </p:txBody>
      </p:sp>
      <p:sp>
        <p:nvSpPr>
          <p:cNvPr id="6" name="Footer Placeholder 5"/>
          <p:cNvSpPr>
            <a:spLocks noGrp="1"/>
          </p:cNvSpPr>
          <p:nvPr>
            <p:ph type="ftr" sz="quarter" idx="11"/>
          </p:nvPr>
        </p:nvSpPr>
        <p:spPr>
          <a:xfrm>
            <a:off x="1447382" y="318640"/>
            <a:ext cx="5541004" cy="320931"/>
          </a:xfrm>
        </p:spPr>
        <p:txBody>
          <a:bodyPr/>
          <a:lstStyle/>
          <a:p>
            <a:endParaRPr lang="es-EC"/>
          </a:p>
        </p:txBody>
      </p:sp>
      <p:sp>
        <p:nvSpPr>
          <p:cNvPr id="7" name="Slide Number Placeholder 6"/>
          <p:cNvSpPr>
            <a:spLocks noGrp="1"/>
          </p:cNvSpPr>
          <p:nvPr>
            <p:ph type="sldNum" sz="quarter" idx="12"/>
          </p:nvPr>
        </p:nvSpPr>
        <p:spPr/>
        <p:txBody>
          <a:bodyPr/>
          <a:lstStyle/>
          <a:p>
            <a:fld id="{5DDFC8A8-E147-493B-A978-B2637396E310}" type="slidenum">
              <a:rPr lang="es-EC" smtClean="0"/>
              <a:t>‹Nº›</a:t>
            </a:fld>
            <a:endParaRPr lang="es-EC"/>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89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A544B56-44C4-409B-8D41-0B89EDFA78F6}" type="datetimeFigureOut">
              <a:rPr lang="es-EC" smtClean="0"/>
              <a:t>24/4/2019</a:t>
            </a:fld>
            <a:endParaRPr lang="es-EC"/>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DDFC8A8-E147-493B-A978-B2637396E310}" type="slidenum">
              <a:rPr lang="es-EC" smtClean="0"/>
              <a:t>‹Nº›</a:t>
            </a:fld>
            <a:endParaRPr lang="es-EC"/>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5091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7030" y="1861745"/>
            <a:ext cx="9144000" cy="3502639"/>
          </a:xfrm>
        </p:spPr>
        <p:txBody>
          <a:bodyPr>
            <a:normAutofit fontScale="90000"/>
          </a:bodyPr>
          <a:lstStyle/>
          <a:p>
            <a:pPr algn="ctr"/>
            <a:r>
              <a:rPr lang="es-EC" sz="2700" b="1" dirty="0"/>
              <a:t/>
            </a:r>
            <a:br>
              <a:rPr lang="es-EC" sz="2700" b="1" dirty="0"/>
            </a:br>
            <a:r>
              <a:rPr lang="es-EC" sz="2700" b="1" dirty="0"/>
              <a:t/>
            </a:r>
            <a:br>
              <a:rPr lang="es-EC" sz="2700" b="1" dirty="0"/>
            </a:br>
            <a:r>
              <a:rPr lang="es-EC" sz="2700" b="1" dirty="0"/>
              <a:t/>
            </a:r>
            <a:br>
              <a:rPr lang="es-EC" sz="2700" b="1" dirty="0"/>
            </a:br>
            <a:r>
              <a:rPr lang="es-EC" sz="2700" b="1" dirty="0"/>
              <a:t>DEPARTAMENTO DE CIENCIAS ECONÓMICAS, ADMINISTRATIVAS Y DE COMERCIO</a:t>
            </a:r>
            <a:br>
              <a:rPr lang="es-EC" sz="2700" b="1" dirty="0"/>
            </a:br>
            <a:r>
              <a:rPr lang="es-EC" sz="2700" b="1" dirty="0"/>
              <a:t/>
            </a:r>
            <a:br>
              <a:rPr lang="es-EC" sz="2700" b="1" dirty="0"/>
            </a:br>
            <a:r>
              <a:rPr lang="es-EC" sz="2700" b="1" dirty="0"/>
              <a:t/>
            </a:r>
            <a:br>
              <a:rPr lang="es-EC" sz="2700" b="1" dirty="0"/>
            </a:br>
            <a:r>
              <a:rPr lang="es-EC" sz="2700" b="1" dirty="0"/>
              <a:t>TEMA: EVOLUCIÓN DE LA CARTERA DE MICROCRÉDITOS DE LA BANCA PRIVADA Y SU INCIDENCIA EN LA REDUCCIÓN DE LA POBREZA EN ECUADOR PARA EL Período 2007-2017.</a:t>
            </a:r>
            <a:r>
              <a:rPr lang="es-GT" dirty="0"/>
              <a:t/>
            </a:r>
            <a:br>
              <a:rPr lang="es-GT" dirty="0"/>
            </a:br>
            <a:endParaRPr lang="es-GT" dirty="0"/>
          </a:p>
        </p:txBody>
      </p:sp>
      <p:sp>
        <p:nvSpPr>
          <p:cNvPr id="3" name="Subtítulo 2"/>
          <p:cNvSpPr>
            <a:spLocks noGrp="1"/>
          </p:cNvSpPr>
          <p:nvPr>
            <p:ph type="subTitle" idx="1"/>
          </p:nvPr>
        </p:nvSpPr>
        <p:spPr>
          <a:xfrm>
            <a:off x="3381423" y="4941419"/>
            <a:ext cx="9144000" cy="1655762"/>
          </a:xfrm>
        </p:spPr>
        <p:txBody>
          <a:bodyPr>
            <a:normAutofit/>
          </a:bodyPr>
          <a:lstStyle/>
          <a:p>
            <a:r>
              <a:rPr lang="es-EC" b="1" dirty="0"/>
              <a:t>Director de tesis: Eco. Nelson García</a:t>
            </a:r>
            <a:endParaRPr lang="es-GT" dirty="0"/>
          </a:p>
          <a:p>
            <a:r>
              <a:rPr lang="es-EC" b="1" dirty="0"/>
              <a:t>AUTOR:DIEGO </a:t>
            </a:r>
            <a:r>
              <a:rPr lang="es-EC" b="1" smtClean="0"/>
              <a:t>Iván Yánez </a:t>
            </a:r>
            <a:r>
              <a:rPr lang="es-EC" b="1" dirty="0"/>
              <a:t>SARANGO</a:t>
            </a:r>
            <a:endParaRPr lang="es-GT" dirty="0"/>
          </a:p>
        </p:txBody>
      </p:sp>
      <p:pic>
        <p:nvPicPr>
          <p:cNvPr id="4" name="Imagen 3" descr="Resultado de imagen para espe"/>
          <p:cNvPicPr/>
          <p:nvPr/>
        </p:nvPicPr>
        <p:blipFill rotWithShape="1">
          <a:blip r:embed="rId2">
            <a:extLst>
              <a:ext uri="{28A0092B-C50C-407E-A947-70E740481C1C}">
                <a14:useLocalDpi xmlns:a14="http://schemas.microsoft.com/office/drawing/2010/main" val="0"/>
              </a:ext>
            </a:extLst>
          </a:blip>
          <a:srcRect t="1369" r="539"/>
          <a:stretch/>
        </p:blipFill>
        <p:spPr bwMode="auto">
          <a:xfrm>
            <a:off x="2773082" y="418296"/>
            <a:ext cx="6851897" cy="1333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271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F585006-0E87-46E0-805A-3C637FD51FF0}"/>
              </a:ext>
            </a:extLst>
          </p:cNvPr>
          <p:cNvSpPr txBox="1"/>
          <p:nvPr/>
        </p:nvSpPr>
        <p:spPr>
          <a:xfrm>
            <a:off x="1474839" y="973394"/>
            <a:ext cx="4621161" cy="584775"/>
          </a:xfrm>
          <a:prstGeom prst="rect">
            <a:avLst/>
          </a:prstGeom>
          <a:noFill/>
        </p:spPr>
        <p:txBody>
          <a:bodyPr wrap="square" rtlCol="0">
            <a:spAutoFit/>
          </a:bodyPr>
          <a:lstStyle/>
          <a:p>
            <a:r>
              <a:rPr lang="es-EC" sz="3200" b="1" u="sng" dirty="0"/>
              <a:t>BANCA PRIVADA</a:t>
            </a:r>
          </a:p>
        </p:txBody>
      </p:sp>
      <p:sp>
        <p:nvSpPr>
          <p:cNvPr id="7" name="CuadroTexto 6">
            <a:extLst>
              <a:ext uri="{FF2B5EF4-FFF2-40B4-BE49-F238E27FC236}">
                <a16:creationId xmlns:a16="http://schemas.microsoft.com/office/drawing/2014/main" id="{D8BB85D9-503D-457B-9C96-DC8C44F79BA3}"/>
              </a:ext>
            </a:extLst>
          </p:cNvPr>
          <p:cNvSpPr txBox="1"/>
          <p:nvPr/>
        </p:nvSpPr>
        <p:spPr>
          <a:xfrm>
            <a:off x="1209368" y="2197510"/>
            <a:ext cx="2389239" cy="830997"/>
          </a:xfrm>
          <a:prstGeom prst="rect">
            <a:avLst/>
          </a:prstGeom>
          <a:noFill/>
        </p:spPr>
        <p:txBody>
          <a:bodyPr wrap="square" rtlCol="0">
            <a:spAutoFit/>
          </a:bodyPr>
          <a:lstStyle/>
          <a:p>
            <a:pPr algn="just"/>
            <a:r>
              <a:rPr lang="es-EC" sz="2400" dirty="0"/>
              <a:t>Responsabilidad de capital privado. </a:t>
            </a:r>
          </a:p>
        </p:txBody>
      </p:sp>
      <p:sp>
        <p:nvSpPr>
          <p:cNvPr id="8" name="Flecha: a la derecha 7">
            <a:extLst>
              <a:ext uri="{FF2B5EF4-FFF2-40B4-BE49-F238E27FC236}">
                <a16:creationId xmlns:a16="http://schemas.microsoft.com/office/drawing/2014/main" id="{5921B5AA-10AE-4BDD-988F-A8A0CE200DEF}"/>
              </a:ext>
            </a:extLst>
          </p:cNvPr>
          <p:cNvSpPr/>
          <p:nvPr/>
        </p:nvSpPr>
        <p:spPr>
          <a:xfrm>
            <a:off x="3785419" y="2374490"/>
            <a:ext cx="993058" cy="729698"/>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a:extLst>
              <a:ext uri="{FF2B5EF4-FFF2-40B4-BE49-F238E27FC236}">
                <a16:creationId xmlns:a16="http://schemas.microsoft.com/office/drawing/2014/main" id="{87715764-ACC4-49A4-816D-87604576DD5A}"/>
              </a:ext>
            </a:extLst>
          </p:cNvPr>
          <p:cNvSpPr txBox="1"/>
          <p:nvPr/>
        </p:nvSpPr>
        <p:spPr>
          <a:xfrm>
            <a:off x="4965289" y="2243419"/>
            <a:ext cx="2757949" cy="1200329"/>
          </a:xfrm>
          <a:prstGeom prst="rect">
            <a:avLst/>
          </a:prstGeom>
          <a:noFill/>
        </p:spPr>
        <p:txBody>
          <a:bodyPr wrap="square" rtlCol="0">
            <a:spAutoFit/>
          </a:bodyPr>
          <a:lstStyle/>
          <a:p>
            <a:pPr algn="just"/>
            <a:r>
              <a:rPr lang="es-EC" sz="2400" dirty="0"/>
              <a:t>Se encuentra conformado por 23 bancos.</a:t>
            </a:r>
          </a:p>
        </p:txBody>
      </p:sp>
      <p:sp>
        <p:nvSpPr>
          <p:cNvPr id="10" name="Flecha: hacia abajo 9">
            <a:extLst>
              <a:ext uri="{FF2B5EF4-FFF2-40B4-BE49-F238E27FC236}">
                <a16:creationId xmlns:a16="http://schemas.microsoft.com/office/drawing/2014/main" id="{6B463015-D5A6-4DE9-9FBD-22E5BB360D61}"/>
              </a:ext>
            </a:extLst>
          </p:cNvPr>
          <p:cNvSpPr/>
          <p:nvPr/>
        </p:nvSpPr>
        <p:spPr>
          <a:xfrm>
            <a:off x="5766618" y="3577713"/>
            <a:ext cx="850490" cy="92333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43AD3613-949F-462D-8380-8D28A86CC7E7}"/>
              </a:ext>
            </a:extLst>
          </p:cNvPr>
          <p:cNvSpPr txBox="1"/>
          <p:nvPr/>
        </p:nvSpPr>
        <p:spPr>
          <a:xfrm>
            <a:off x="4548647" y="4807370"/>
            <a:ext cx="3286432" cy="1200329"/>
          </a:xfrm>
          <a:prstGeom prst="rect">
            <a:avLst/>
          </a:prstGeom>
          <a:noFill/>
        </p:spPr>
        <p:txBody>
          <a:bodyPr wrap="square" rtlCol="0">
            <a:spAutoFit/>
          </a:bodyPr>
          <a:lstStyle/>
          <a:p>
            <a:pPr marL="285750" indent="-285750">
              <a:buFont typeface="Wingdings" panose="05000000000000000000" pitchFamily="2" charset="2"/>
              <a:buChar char="Ø"/>
            </a:pPr>
            <a:r>
              <a:rPr lang="es-EC" sz="2400" dirty="0"/>
              <a:t>4 bancos grandes</a:t>
            </a:r>
          </a:p>
          <a:p>
            <a:pPr marL="285750" indent="-285750">
              <a:buFont typeface="Wingdings" panose="05000000000000000000" pitchFamily="2" charset="2"/>
              <a:buChar char="Ø"/>
            </a:pPr>
            <a:r>
              <a:rPr lang="es-EC" sz="2400" dirty="0"/>
              <a:t>6 bancos medianos </a:t>
            </a:r>
          </a:p>
          <a:p>
            <a:pPr marL="285750" indent="-285750">
              <a:buFont typeface="Wingdings" panose="05000000000000000000" pitchFamily="2" charset="2"/>
              <a:buChar char="Ø"/>
            </a:pPr>
            <a:r>
              <a:rPr lang="es-EC" sz="2400" dirty="0"/>
              <a:t>13 bancos pequeños</a:t>
            </a:r>
          </a:p>
        </p:txBody>
      </p:sp>
      <p:sp>
        <p:nvSpPr>
          <p:cNvPr id="12" name="Flecha: a la derecha 11">
            <a:extLst>
              <a:ext uri="{FF2B5EF4-FFF2-40B4-BE49-F238E27FC236}">
                <a16:creationId xmlns:a16="http://schemas.microsoft.com/office/drawing/2014/main" id="{06D03289-D681-4EE2-870D-C86AD546414A}"/>
              </a:ext>
            </a:extLst>
          </p:cNvPr>
          <p:cNvSpPr/>
          <p:nvPr/>
        </p:nvSpPr>
        <p:spPr>
          <a:xfrm>
            <a:off x="7535197" y="5029200"/>
            <a:ext cx="825909" cy="8140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a:extLst>
              <a:ext uri="{FF2B5EF4-FFF2-40B4-BE49-F238E27FC236}">
                <a16:creationId xmlns:a16="http://schemas.microsoft.com/office/drawing/2014/main" id="{4C0E7797-5513-4708-B941-65382795CCB5}"/>
              </a:ext>
            </a:extLst>
          </p:cNvPr>
          <p:cNvSpPr txBox="1"/>
          <p:nvPr/>
        </p:nvSpPr>
        <p:spPr>
          <a:xfrm>
            <a:off x="8583561" y="4622705"/>
            <a:ext cx="2861188" cy="1569660"/>
          </a:xfrm>
          <a:prstGeom prst="rect">
            <a:avLst/>
          </a:prstGeom>
          <a:noFill/>
        </p:spPr>
        <p:txBody>
          <a:bodyPr wrap="square" rtlCol="0">
            <a:spAutoFit/>
          </a:bodyPr>
          <a:lstStyle/>
          <a:p>
            <a:pPr algn="just"/>
            <a:r>
              <a:rPr lang="es-EC" sz="2400" dirty="0"/>
              <a:t>Importante para el desarrollo económico y  sociedad</a:t>
            </a:r>
          </a:p>
        </p:txBody>
      </p:sp>
      <p:pic>
        <p:nvPicPr>
          <p:cNvPr id="3074" name="Picture 2" descr="Resultado de imagen para bancos privados en el ecuador">
            <a:extLst>
              <a:ext uri="{FF2B5EF4-FFF2-40B4-BE49-F238E27FC236}">
                <a16:creationId xmlns:a16="http://schemas.microsoft.com/office/drawing/2014/main" id="{CE9592C8-EB52-4101-B3C3-570744B63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644" y="4444115"/>
            <a:ext cx="2771775" cy="1647825"/>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6" descr="Resultado de imagen para desarrollo economico social">
            <a:extLst>
              <a:ext uri="{FF2B5EF4-FFF2-40B4-BE49-F238E27FC236}">
                <a16:creationId xmlns:a16="http://schemas.microsoft.com/office/drawing/2014/main" id="{706CA63E-58B3-47C8-BA5D-0497F993F1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80" name="Picture 8" descr="Imagen relacionada">
            <a:extLst>
              <a:ext uri="{FF2B5EF4-FFF2-40B4-BE49-F238E27FC236}">
                <a16:creationId xmlns:a16="http://schemas.microsoft.com/office/drawing/2014/main" id="{F060FDF5-247B-4DA5-A773-1AD72108B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549" y="2374490"/>
            <a:ext cx="2902409" cy="17696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do de imagen para ESPE">
            <a:extLst>
              <a:ext uri="{FF2B5EF4-FFF2-40B4-BE49-F238E27FC236}">
                <a16:creationId xmlns:a16="http://schemas.microsoft.com/office/drawing/2014/main" id="{9DF27453-48AD-47A3-AD92-412B1922336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819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7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a:extLst>
              <a:ext uri="{FF2B5EF4-FFF2-40B4-BE49-F238E27FC236}">
                <a16:creationId xmlns:a16="http://schemas.microsoft.com/office/drawing/2014/main" id="{DA937A51-E891-4D37-BD3E-CC338D43C9F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819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9E74C522-8827-46DC-905D-4EC5C88AEB39}"/>
              </a:ext>
            </a:extLst>
          </p:cNvPr>
          <p:cNvGraphicFramePr/>
          <p:nvPr>
            <p:extLst>
              <p:ext uri="{D42A27DB-BD31-4B8C-83A1-F6EECF244321}">
                <p14:modId xmlns:p14="http://schemas.microsoft.com/office/powerpoint/2010/main" val="3195923357"/>
              </p:ext>
            </p:extLst>
          </p:nvPr>
        </p:nvGraphicFramePr>
        <p:xfrm>
          <a:off x="1560051" y="221227"/>
          <a:ext cx="11094065" cy="5872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401DD047-030F-473D-80FB-F018A1703715}"/>
              </a:ext>
            </a:extLst>
          </p:cNvPr>
          <p:cNvSpPr txBox="1"/>
          <p:nvPr/>
        </p:nvSpPr>
        <p:spPr>
          <a:xfrm>
            <a:off x="542411" y="909844"/>
            <a:ext cx="3600054" cy="707886"/>
          </a:xfrm>
          <a:prstGeom prst="rect">
            <a:avLst/>
          </a:prstGeom>
          <a:noFill/>
        </p:spPr>
        <p:txBody>
          <a:bodyPr wrap="square" rtlCol="0">
            <a:spAutoFit/>
          </a:bodyPr>
          <a:lstStyle/>
          <a:p>
            <a:pPr algn="ctr"/>
            <a:r>
              <a:rPr lang="es-EC" sz="2000" b="1" u="sng" dirty="0"/>
              <a:t>MODALIDADES  DE CRÉDITOS  VIGENTES </a:t>
            </a:r>
          </a:p>
        </p:txBody>
      </p:sp>
      <p:sp>
        <p:nvSpPr>
          <p:cNvPr id="8" name="AutoShape 2" descr="Resultado de imagen para CREDITOS">
            <a:extLst>
              <a:ext uri="{FF2B5EF4-FFF2-40B4-BE49-F238E27FC236}">
                <a16:creationId xmlns:a16="http://schemas.microsoft.com/office/drawing/2014/main" id="{99917C02-9FBC-497B-8D8D-A4912F7899F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6" name="Picture 2" descr="Resultado de imagen para CREDITOS">
            <a:extLst>
              <a:ext uri="{FF2B5EF4-FFF2-40B4-BE49-F238E27FC236}">
                <a16:creationId xmlns:a16="http://schemas.microsoft.com/office/drawing/2014/main" id="{3AE353A6-0FB7-4187-B966-BCD7317563BF}"/>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55025" y="2654708"/>
            <a:ext cx="2962521" cy="209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99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BFFF72-7D6D-4C6E-AD86-AE2616857C09}"/>
              </a:ext>
            </a:extLst>
          </p:cNvPr>
          <p:cNvPicPr>
            <a:picLocks noChangeAspect="1"/>
          </p:cNvPicPr>
          <p:nvPr/>
        </p:nvPicPr>
        <p:blipFill rotWithShape="1">
          <a:blip r:embed="rId2"/>
          <a:srcRect l="6290" t="22378" r="3710" b="15873"/>
          <a:stretch/>
        </p:blipFill>
        <p:spPr>
          <a:xfrm>
            <a:off x="366251" y="1312606"/>
            <a:ext cx="11459497" cy="5088195"/>
          </a:xfrm>
          <a:prstGeom prst="rect">
            <a:avLst/>
          </a:prstGeom>
        </p:spPr>
      </p:pic>
      <p:sp>
        <p:nvSpPr>
          <p:cNvPr id="5" name="CuadroTexto 4">
            <a:extLst>
              <a:ext uri="{FF2B5EF4-FFF2-40B4-BE49-F238E27FC236}">
                <a16:creationId xmlns:a16="http://schemas.microsoft.com/office/drawing/2014/main" id="{CFAC8D22-00AC-47DE-9428-32A7EDA85673}"/>
              </a:ext>
            </a:extLst>
          </p:cNvPr>
          <p:cNvSpPr txBox="1"/>
          <p:nvPr/>
        </p:nvSpPr>
        <p:spPr>
          <a:xfrm>
            <a:off x="366251" y="589935"/>
            <a:ext cx="6592530" cy="369332"/>
          </a:xfrm>
          <a:prstGeom prst="rect">
            <a:avLst/>
          </a:prstGeom>
          <a:noFill/>
        </p:spPr>
        <p:txBody>
          <a:bodyPr wrap="square" rtlCol="0">
            <a:spAutoFit/>
          </a:bodyPr>
          <a:lstStyle/>
          <a:p>
            <a:r>
              <a:rPr lang="es-VE" b="1" u="sng" dirty="0"/>
              <a:t>Cartera bruta banca privada Ecuador período 2007-2017</a:t>
            </a:r>
            <a:endParaRPr lang="es-EC" b="1" u="sng" dirty="0"/>
          </a:p>
        </p:txBody>
      </p:sp>
      <p:pic>
        <p:nvPicPr>
          <p:cNvPr id="6" name="Picture 2" descr="Resultado de imagen para ESPE">
            <a:extLst>
              <a:ext uri="{FF2B5EF4-FFF2-40B4-BE49-F238E27FC236}">
                <a16:creationId xmlns:a16="http://schemas.microsoft.com/office/drawing/2014/main" id="{93090937-9D9F-4125-AEAD-4F6373943C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2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88D9322-D4EE-4839-A5F0-C689F976A3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6441" y="591165"/>
            <a:ext cx="6332282" cy="4939480"/>
          </a:xfrm>
          <a:prstGeom prst="rect">
            <a:avLst/>
          </a:prstGeom>
          <a:noFill/>
          <a:ln>
            <a:noFill/>
          </a:ln>
        </p:spPr>
      </p:pic>
      <p:pic>
        <p:nvPicPr>
          <p:cNvPr id="5" name="Picture 2" descr="Resultado de imagen para ESPE">
            <a:extLst>
              <a:ext uri="{FF2B5EF4-FFF2-40B4-BE49-F238E27FC236}">
                <a16:creationId xmlns:a16="http://schemas.microsoft.com/office/drawing/2014/main" id="{59989949-0568-4E8F-A41A-117E549864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C4FED3C-6FFB-4092-A53E-CE69B90D4F60}"/>
              </a:ext>
            </a:extLst>
          </p:cNvPr>
          <p:cNvSpPr txBox="1"/>
          <p:nvPr/>
        </p:nvSpPr>
        <p:spPr>
          <a:xfrm>
            <a:off x="8318090" y="1976284"/>
            <a:ext cx="3687097" cy="1631216"/>
          </a:xfrm>
          <a:prstGeom prst="rect">
            <a:avLst/>
          </a:prstGeom>
          <a:noFill/>
        </p:spPr>
        <p:txBody>
          <a:bodyPr wrap="square" rtlCol="0">
            <a:spAutoFit/>
          </a:bodyPr>
          <a:lstStyle/>
          <a:p>
            <a:pPr algn="just"/>
            <a:r>
              <a:rPr lang="es-EC" sz="2000" dirty="0"/>
              <a:t>Banco pequeños  en Años 2015,2016 y 2017 presentaron resultados por encima del promedio Histórico 54%,58% y 54%</a:t>
            </a:r>
          </a:p>
        </p:txBody>
      </p:sp>
      <p:sp>
        <p:nvSpPr>
          <p:cNvPr id="3" name="CuadroTexto 2">
            <a:extLst>
              <a:ext uri="{FF2B5EF4-FFF2-40B4-BE49-F238E27FC236}">
                <a16:creationId xmlns:a16="http://schemas.microsoft.com/office/drawing/2014/main" id="{D627670E-C34E-4EAD-B3B0-E04803AA6AC9}"/>
              </a:ext>
            </a:extLst>
          </p:cNvPr>
          <p:cNvSpPr txBox="1"/>
          <p:nvPr/>
        </p:nvSpPr>
        <p:spPr>
          <a:xfrm>
            <a:off x="8318089" y="3805084"/>
            <a:ext cx="3524865" cy="1323439"/>
          </a:xfrm>
          <a:prstGeom prst="rect">
            <a:avLst/>
          </a:prstGeom>
          <a:noFill/>
        </p:spPr>
        <p:txBody>
          <a:bodyPr wrap="square" rtlCol="0">
            <a:spAutoFit/>
          </a:bodyPr>
          <a:lstStyle/>
          <a:p>
            <a:pPr algn="just"/>
            <a:r>
              <a:rPr lang="es-EC" sz="2000" dirty="0"/>
              <a:t>Los bancos Grandes y medianos en promedio otorgaron un 5% del total de su cartera de créditos bruta.</a:t>
            </a:r>
          </a:p>
        </p:txBody>
      </p:sp>
    </p:spTree>
    <p:extLst>
      <p:ext uri="{BB962C8B-B14F-4D97-AF65-F5344CB8AC3E}">
        <p14:creationId xmlns:p14="http://schemas.microsoft.com/office/powerpoint/2010/main" val="262187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ED567A0-2D27-4EB9-BDD8-54A0D220382C}"/>
              </a:ext>
            </a:extLst>
          </p:cNvPr>
          <p:cNvGraphicFramePr>
            <a:graphicFrameLocks noGrp="1"/>
          </p:cNvGraphicFramePr>
          <p:nvPr>
            <p:extLst>
              <p:ext uri="{D42A27DB-BD31-4B8C-83A1-F6EECF244321}">
                <p14:modId xmlns:p14="http://schemas.microsoft.com/office/powerpoint/2010/main" val="2931145077"/>
              </p:ext>
            </p:extLst>
          </p:nvPr>
        </p:nvGraphicFramePr>
        <p:xfrm>
          <a:off x="348450" y="947640"/>
          <a:ext cx="6185086" cy="2264920"/>
        </p:xfrm>
        <a:graphic>
          <a:graphicData uri="http://schemas.openxmlformats.org/drawingml/2006/table">
            <a:tbl>
              <a:tblPr firstRow="1" firstCol="1" bandRow="1">
                <a:tableStyleId>{5C22544A-7EE6-4342-B048-85BDC9FD1C3A}</a:tableStyleId>
              </a:tblPr>
              <a:tblGrid>
                <a:gridCol w="3877798">
                  <a:extLst>
                    <a:ext uri="{9D8B030D-6E8A-4147-A177-3AD203B41FA5}">
                      <a16:colId xmlns:a16="http://schemas.microsoft.com/office/drawing/2014/main" val="1192020171"/>
                    </a:ext>
                  </a:extLst>
                </a:gridCol>
                <a:gridCol w="1757934">
                  <a:extLst>
                    <a:ext uri="{9D8B030D-6E8A-4147-A177-3AD203B41FA5}">
                      <a16:colId xmlns:a16="http://schemas.microsoft.com/office/drawing/2014/main" val="195770007"/>
                    </a:ext>
                  </a:extLst>
                </a:gridCol>
                <a:gridCol w="142186">
                  <a:extLst>
                    <a:ext uri="{9D8B030D-6E8A-4147-A177-3AD203B41FA5}">
                      <a16:colId xmlns:a16="http://schemas.microsoft.com/office/drawing/2014/main" val="3602540900"/>
                    </a:ext>
                  </a:extLst>
                </a:gridCol>
                <a:gridCol w="407168">
                  <a:extLst>
                    <a:ext uri="{9D8B030D-6E8A-4147-A177-3AD203B41FA5}">
                      <a16:colId xmlns:a16="http://schemas.microsoft.com/office/drawing/2014/main" val="1626554206"/>
                    </a:ext>
                  </a:extLst>
                </a:gridCol>
              </a:tblGrid>
              <a:tr h="295275">
                <a:tc gridSpan="3">
                  <a:txBody>
                    <a:bodyPr/>
                    <a:lstStyle/>
                    <a:p>
                      <a:pPr indent="198120" algn="ctr">
                        <a:lnSpc>
                          <a:spcPct val="200000"/>
                        </a:lnSpc>
                        <a:spcBef>
                          <a:spcPts val="600"/>
                        </a:spcBef>
                        <a:spcAft>
                          <a:spcPts val="0"/>
                        </a:spcAft>
                      </a:pPr>
                      <a:r>
                        <a:rPr lang="es-VE" sz="1000" dirty="0">
                          <a:effectLst/>
                        </a:rPr>
                        <a:t>PORCENTAJE DE PARTICIPACIÓN DE LOS MICRO CRÉDITOS OTORGADOS POR LA BANCA PRIVADA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indent="198120" algn="just">
                        <a:lnSpc>
                          <a:spcPct val="200000"/>
                        </a:lnSpc>
                        <a:spcBef>
                          <a:spcPts val="600"/>
                        </a:spcBef>
                        <a:spcAft>
                          <a:spcPts val="60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92374835"/>
                  </a:ext>
                </a:extLst>
              </a:tr>
              <a:tr h="295275">
                <a:tc>
                  <a:txBody>
                    <a:bodyPr/>
                    <a:lstStyle/>
                    <a:p>
                      <a:pPr indent="198120" algn="ctr">
                        <a:lnSpc>
                          <a:spcPct val="200000"/>
                        </a:lnSpc>
                        <a:spcBef>
                          <a:spcPts val="600"/>
                        </a:spcBef>
                        <a:spcAft>
                          <a:spcPts val="0"/>
                        </a:spcAft>
                      </a:pPr>
                      <a:r>
                        <a:rPr lang="es-VE" sz="1000" dirty="0">
                          <a:effectLst/>
                        </a:rPr>
                        <a:t>PROMEDIO MICROCRÉDITOS (2007-2017) BANCOS GRANDES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050">
                          <a:effectLst/>
                        </a:rPr>
                        <a:t>604.423,91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198120" algn="ctr">
                        <a:lnSpc>
                          <a:spcPct val="200000"/>
                        </a:lnSpc>
                        <a:spcBef>
                          <a:spcPts val="600"/>
                        </a:spcBef>
                        <a:spcAft>
                          <a:spcPts val="0"/>
                        </a:spcAft>
                      </a:pPr>
                      <a:r>
                        <a:rPr lang="es-VE" sz="10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316566664"/>
                  </a:ext>
                </a:extLst>
              </a:tr>
              <a:tr h="285750">
                <a:tc>
                  <a:txBody>
                    <a:bodyPr/>
                    <a:lstStyle/>
                    <a:p>
                      <a:pPr indent="198120" algn="ctr">
                        <a:lnSpc>
                          <a:spcPct val="200000"/>
                        </a:lnSpc>
                        <a:spcBef>
                          <a:spcPts val="600"/>
                        </a:spcBef>
                        <a:spcAft>
                          <a:spcPts val="0"/>
                        </a:spcAft>
                      </a:pPr>
                      <a:r>
                        <a:rPr lang="es-VE" sz="1000" dirty="0">
                          <a:effectLst/>
                        </a:rPr>
                        <a:t>PROMEDIO MICROCRÉDITOS (2007-2017) BANCOS MEDIANOS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050">
                          <a:effectLst/>
                        </a:rPr>
                        <a:t>190.137,78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198120" algn="ctr">
                        <a:lnSpc>
                          <a:spcPct val="200000"/>
                        </a:lnSpc>
                        <a:spcBef>
                          <a:spcPts val="600"/>
                        </a:spcBef>
                        <a:spcAft>
                          <a:spcPts val="0"/>
                        </a:spcAft>
                      </a:pPr>
                      <a:r>
                        <a:rPr lang="es-VE" sz="10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604816138"/>
                  </a:ext>
                </a:extLst>
              </a:tr>
              <a:tr h="295275">
                <a:tc>
                  <a:txBody>
                    <a:bodyPr/>
                    <a:lstStyle/>
                    <a:p>
                      <a:pPr indent="198120" algn="ctr">
                        <a:lnSpc>
                          <a:spcPct val="200000"/>
                        </a:lnSpc>
                        <a:spcBef>
                          <a:spcPts val="600"/>
                        </a:spcBef>
                        <a:spcAft>
                          <a:spcPts val="0"/>
                        </a:spcAft>
                      </a:pPr>
                      <a:r>
                        <a:rPr lang="es-VE" sz="1000" dirty="0">
                          <a:effectLst/>
                        </a:rPr>
                        <a:t>PROMEDIO MICROCRÉDITOS (2007-2017) BANCOS PEQUEÑOS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050">
                          <a:effectLst/>
                        </a:rPr>
                        <a:t>395.676,16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198120" algn="ctr">
                        <a:lnSpc>
                          <a:spcPct val="200000"/>
                        </a:lnSpc>
                        <a:spcBef>
                          <a:spcPts val="600"/>
                        </a:spcBef>
                        <a:spcAft>
                          <a:spcPts val="0"/>
                        </a:spcAft>
                      </a:pPr>
                      <a:r>
                        <a:rPr lang="es-VE" sz="1000" dirty="0">
                          <a:effectLst/>
                        </a:rPr>
                        <a:t>40%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86275462"/>
                  </a:ext>
                </a:extLst>
              </a:tr>
            </a:tbl>
          </a:graphicData>
        </a:graphic>
      </p:graphicFrame>
      <p:pic>
        <p:nvPicPr>
          <p:cNvPr id="5" name="Imagen 4">
            <a:extLst>
              <a:ext uri="{FF2B5EF4-FFF2-40B4-BE49-F238E27FC236}">
                <a16:creationId xmlns:a16="http://schemas.microsoft.com/office/drawing/2014/main" id="{CA6647F9-EFB8-486A-9A9A-E8B2193900E1}"/>
              </a:ext>
            </a:extLst>
          </p:cNvPr>
          <p:cNvPicPr/>
          <p:nvPr/>
        </p:nvPicPr>
        <p:blipFill rotWithShape="1">
          <a:blip r:embed="rId2"/>
          <a:srcRect l="1913" t="28650" r="6231" b="44970"/>
          <a:stretch/>
        </p:blipFill>
        <p:spPr bwMode="auto">
          <a:xfrm>
            <a:off x="348450" y="3429000"/>
            <a:ext cx="11170040" cy="2481360"/>
          </a:xfrm>
          <a:prstGeom prst="rect">
            <a:avLst/>
          </a:prstGeom>
          <a:ln>
            <a:noFill/>
          </a:ln>
          <a:extLst>
            <a:ext uri="{53640926-AAD7-44D8-BBD7-CCE9431645EC}">
              <a14:shadowObscured xmlns:a14="http://schemas.microsoft.com/office/drawing/2010/main"/>
            </a:ext>
          </a:extLst>
        </p:spPr>
      </p:pic>
      <p:pic>
        <p:nvPicPr>
          <p:cNvPr id="6" name="Picture 2" descr="Resultado de imagen para ESPE">
            <a:extLst>
              <a:ext uri="{FF2B5EF4-FFF2-40B4-BE49-F238E27FC236}">
                <a16:creationId xmlns:a16="http://schemas.microsoft.com/office/drawing/2014/main" id="{3E953A8B-7B6B-4E2D-95E2-CF93D7C25F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DF84C24-CE92-46D5-8D8F-387AA90F6961}"/>
              </a:ext>
            </a:extLst>
          </p:cNvPr>
          <p:cNvSpPr txBox="1"/>
          <p:nvPr/>
        </p:nvSpPr>
        <p:spPr>
          <a:xfrm>
            <a:off x="7035000" y="1166842"/>
            <a:ext cx="4483490" cy="1015663"/>
          </a:xfrm>
          <a:prstGeom prst="rect">
            <a:avLst/>
          </a:prstGeom>
          <a:noFill/>
        </p:spPr>
        <p:txBody>
          <a:bodyPr wrap="square" rtlCol="0">
            <a:spAutoFit/>
          </a:bodyPr>
          <a:lstStyle/>
          <a:p>
            <a:r>
              <a:rPr lang="es-EC" sz="2000" dirty="0"/>
              <a:t>Los bancos pequeños destinaron en promedio un 40% del total de su cartera crédito bruta.</a:t>
            </a:r>
          </a:p>
        </p:txBody>
      </p:sp>
      <p:sp>
        <p:nvSpPr>
          <p:cNvPr id="3" name="CuadroTexto 2">
            <a:extLst>
              <a:ext uri="{FF2B5EF4-FFF2-40B4-BE49-F238E27FC236}">
                <a16:creationId xmlns:a16="http://schemas.microsoft.com/office/drawing/2014/main" id="{464D474C-1D38-4CE3-88A7-8FE293200163}"/>
              </a:ext>
            </a:extLst>
          </p:cNvPr>
          <p:cNvSpPr txBox="1"/>
          <p:nvPr/>
        </p:nvSpPr>
        <p:spPr>
          <a:xfrm>
            <a:off x="7035000" y="2228671"/>
            <a:ext cx="4704716" cy="1323439"/>
          </a:xfrm>
          <a:prstGeom prst="rect">
            <a:avLst/>
          </a:prstGeom>
          <a:noFill/>
        </p:spPr>
        <p:txBody>
          <a:bodyPr wrap="square" rtlCol="0">
            <a:spAutoFit/>
          </a:bodyPr>
          <a:lstStyle/>
          <a:p>
            <a:pPr algn="just"/>
            <a:r>
              <a:rPr lang="es-EC" sz="2000" dirty="0"/>
              <a:t>Los bancos grandes destina un 6% a la cartera de micro créditos y el que mayor recursos absoluto destina a las microfinanzas.</a:t>
            </a:r>
          </a:p>
        </p:txBody>
      </p:sp>
    </p:spTree>
    <p:extLst>
      <p:ext uri="{BB962C8B-B14F-4D97-AF65-F5344CB8AC3E}">
        <p14:creationId xmlns:p14="http://schemas.microsoft.com/office/powerpoint/2010/main" val="232959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0D491EE7-3AF5-4D83-B8F3-735CF23A981D}"/>
              </a:ext>
            </a:extLst>
          </p:cNvPr>
          <p:cNvGraphicFramePr>
            <a:graphicFrameLocks noGrp="1"/>
          </p:cNvGraphicFramePr>
          <p:nvPr>
            <p:extLst>
              <p:ext uri="{D42A27DB-BD31-4B8C-83A1-F6EECF244321}">
                <p14:modId xmlns:p14="http://schemas.microsoft.com/office/powerpoint/2010/main" val="1615306294"/>
              </p:ext>
            </p:extLst>
          </p:nvPr>
        </p:nvGraphicFramePr>
        <p:xfrm>
          <a:off x="894736" y="1134639"/>
          <a:ext cx="5928852" cy="5000569"/>
        </p:xfrm>
        <a:graphic>
          <a:graphicData uri="http://schemas.openxmlformats.org/drawingml/2006/table">
            <a:tbl>
              <a:tblPr firstRow="1" firstCol="1" bandRow="1">
                <a:tableStyleId>{5C22544A-7EE6-4342-B048-85BDC9FD1C3A}</a:tableStyleId>
              </a:tblPr>
              <a:tblGrid>
                <a:gridCol w="1877640">
                  <a:extLst>
                    <a:ext uri="{9D8B030D-6E8A-4147-A177-3AD203B41FA5}">
                      <a16:colId xmlns:a16="http://schemas.microsoft.com/office/drawing/2014/main" val="2676939414"/>
                    </a:ext>
                  </a:extLst>
                </a:gridCol>
                <a:gridCol w="2025606">
                  <a:extLst>
                    <a:ext uri="{9D8B030D-6E8A-4147-A177-3AD203B41FA5}">
                      <a16:colId xmlns:a16="http://schemas.microsoft.com/office/drawing/2014/main" val="2313328249"/>
                    </a:ext>
                  </a:extLst>
                </a:gridCol>
                <a:gridCol w="2025606">
                  <a:extLst>
                    <a:ext uri="{9D8B030D-6E8A-4147-A177-3AD203B41FA5}">
                      <a16:colId xmlns:a16="http://schemas.microsoft.com/office/drawing/2014/main" val="285010302"/>
                    </a:ext>
                  </a:extLst>
                </a:gridCol>
              </a:tblGrid>
              <a:tr h="487554">
                <a:tc rowSpan="2">
                  <a:txBody>
                    <a:bodyPr/>
                    <a:lstStyle/>
                    <a:p>
                      <a:pPr indent="198120" algn="ctr">
                        <a:lnSpc>
                          <a:spcPct val="200000"/>
                        </a:lnSpc>
                        <a:spcBef>
                          <a:spcPts val="600"/>
                        </a:spcBef>
                        <a:spcAft>
                          <a:spcPts val="0"/>
                        </a:spcAft>
                      </a:pPr>
                      <a:r>
                        <a:rPr lang="es-VE" sz="14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Banca Privada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Banca Publica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3220508205"/>
                  </a:ext>
                </a:extLst>
              </a:tr>
              <a:tr h="487554">
                <a:tc vMerge="1">
                  <a:txBody>
                    <a:bodyPr/>
                    <a:lstStyle/>
                    <a:p>
                      <a:endParaRPr lang="es-EC"/>
                    </a:p>
                  </a:txBody>
                  <a:tcPr/>
                </a:tc>
                <a:tc>
                  <a:txBody>
                    <a:bodyPr/>
                    <a:lstStyle/>
                    <a:p>
                      <a:pPr indent="198120" algn="ctr">
                        <a:lnSpc>
                          <a:spcPct val="200000"/>
                        </a:lnSpc>
                        <a:spcBef>
                          <a:spcPts val="600"/>
                        </a:spcBef>
                        <a:spcAft>
                          <a:spcPts val="0"/>
                        </a:spcAft>
                      </a:pPr>
                      <a:r>
                        <a:rPr lang="es-VE" sz="1400">
                          <a:effectLst/>
                        </a:rPr>
                        <a:t> (en miles -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 (en miles -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1482783491"/>
                  </a:ext>
                </a:extLst>
              </a:tr>
              <a:tr h="224957">
                <a:tc>
                  <a:txBody>
                    <a:bodyPr/>
                    <a:lstStyle/>
                    <a:p>
                      <a:pPr indent="198120" algn="ctr">
                        <a:lnSpc>
                          <a:spcPct val="200000"/>
                        </a:lnSpc>
                        <a:spcBef>
                          <a:spcPts val="600"/>
                        </a:spcBef>
                        <a:spcAft>
                          <a:spcPts val="0"/>
                        </a:spcAft>
                      </a:pPr>
                      <a:r>
                        <a:rPr lang="es-VE" sz="1400">
                          <a:effectLst/>
                        </a:rPr>
                        <a:t>2007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608.158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28.368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3564594802"/>
                  </a:ext>
                </a:extLst>
              </a:tr>
              <a:tr h="224957">
                <a:tc>
                  <a:txBody>
                    <a:bodyPr/>
                    <a:lstStyle/>
                    <a:p>
                      <a:pPr indent="198120" algn="ctr">
                        <a:lnSpc>
                          <a:spcPct val="200000"/>
                        </a:lnSpc>
                        <a:spcBef>
                          <a:spcPts val="600"/>
                        </a:spcBef>
                        <a:spcAft>
                          <a:spcPts val="0"/>
                        </a:spcAft>
                      </a:pPr>
                      <a:r>
                        <a:rPr lang="es-VE" sz="1400">
                          <a:effectLst/>
                        </a:rPr>
                        <a:t>2008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834.216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103.190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4035745596"/>
                  </a:ext>
                </a:extLst>
              </a:tr>
              <a:tr h="224957">
                <a:tc>
                  <a:txBody>
                    <a:bodyPr/>
                    <a:lstStyle/>
                    <a:p>
                      <a:pPr indent="198120" algn="ctr">
                        <a:lnSpc>
                          <a:spcPct val="200000"/>
                        </a:lnSpc>
                        <a:spcBef>
                          <a:spcPts val="600"/>
                        </a:spcBef>
                        <a:spcAft>
                          <a:spcPts val="0"/>
                        </a:spcAft>
                      </a:pPr>
                      <a:r>
                        <a:rPr lang="es-VE" sz="1400">
                          <a:effectLst/>
                        </a:rPr>
                        <a:t>2009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847.268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139.703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1721399103"/>
                  </a:ext>
                </a:extLst>
              </a:tr>
              <a:tr h="224957">
                <a:tc>
                  <a:txBody>
                    <a:bodyPr/>
                    <a:lstStyle/>
                    <a:p>
                      <a:pPr indent="198120" algn="ctr">
                        <a:lnSpc>
                          <a:spcPct val="200000"/>
                        </a:lnSpc>
                        <a:spcBef>
                          <a:spcPts val="600"/>
                        </a:spcBef>
                        <a:spcAft>
                          <a:spcPts val="0"/>
                        </a:spcAft>
                      </a:pPr>
                      <a:r>
                        <a:rPr lang="es-VE" sz="1400">
                          <a:effectLst/>
                        </a:rPr>
                        <a:t>2010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998.184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350.484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1796778062"/>
                  </a:ext>
                </a:extLst>
              </a:tr>
              <a:tr h="224957">
                <a:tc>
                  <a:txBody>
                    <a:bodyPr/>
                    <a:lstStyle/>
                    <a:p>
                      <a:pPr indent="198120" algn="ctr">
                        <a:lnSpc>
                          <a:spcPct val="200000"/>
                        </a:lnSpc>
                        <a:spcBef>
                          <a:spcPts val="600"/>
                        </a:spcBef>
                        <a:spcAft>
                          <a:spcPts val="0"/>
                        </a:spcAft>
                      </a:pPr>
                      <a:r>
                        <a:rPr lang="es-VE" sz="1400">
                          <a:effectLst/>
                        </a:rPr>
                        <a:t>2011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1.219.403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245.418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2788146491"/>
                  </a:ext>
                </a:extLst>
              </a:tr>
              <a:tr h="224957">
                <a:tc>
                  <a:txBody>
                    <a:bodyPr/>
                    <a:lstStyle/>
                    <a:p>
                      <a:pPr indent="198120" algn="ctr">
                        <a:lnSpc>
                          <a:spcPct val="200000"/>
                        </a:lnSpc>
                        <a:spcBef>
                          <a:spcPts val="600"/>
                        </a:spcBef>
                        <a:spcAft>
                          <a:spcPts val="0"/>
                        </a:spcAft>
                      </a:pPr>
                      <a:r>
                        <a:rPr lang="es-VE" sz="1400">
                          <a:effectLst/>
                        </a:rPr>
                        <a:t>2012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1.221.556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dirty="0">
                          <a:effectLst/>
                        </a:rPr>
                        <a:t>236.980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2887494731"/>
                  </a:ext>
                </a:extLst>
              </a:tr>
              <a:tr h="224957">
                <a:tc>
                  <a:txBody>
                    <a:bodyPr/>
                    <a:lstStyle/>
                    <a:p>
                      <a:pPr indent="198120" algn="ctr">
                        <a:lnSpc>
                          <a:spcPct val="200000"/>
                        </a:lnSpc>
                        <a:spcBef>
                          <a:spcPts val="600"/>
                        </a:spcBef>
                        <a:spcAft>
                          <a:spcPts val="0"/>
                        </a:spcAft>
                      </a:pPr>
                      <a:r>
                        <a:rPr lang="es-VE" sz="1400">
                          <a:effectLst/>
                        </a:rPr>
                        <a:t>2013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1.293.287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388.965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1031424556"/>
                  </a:ext>
                </a:extLst>
              </a:tr>
              <a:tr h="224957">
                <a:tc>
                  <a:txBody>
                    <a:bodyPr/>
                    <a:lstStyle/>
                    <a:p>
                      <a:pPr indent="198120" algn="ctr">
                        <a:lnSpc>
                          <a:spcPct val="200000"/>
                        </a:lnSpc>
                        <a:spcBef>
                          <a:spcPts val="600"/>
                        </a:spcBef>
                        <a:spcAft>
                          <a:spcPts val="0"/>
                        </a:spcAft>
                      </a:pPr>
                      <a:r>
                        <a:rPr lang="es-VE" sz="1400">
                          <a:effectLst/>
                        </a:rPr>
                        <a:t>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1.298.758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638.109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2314196665"/>
                  </a:ext>
                </a:extLst>
              </a:tr>
              <a:tr h="224957">
                <a:tc>
                  <a:txBody>
                    <a:bodyPr/>
                    <a:lstStyle/>
                    <a:p>
                      <a:pPr indent="198120" algn="ctr">
                        <a:lnSpc>
                          <a:spcPct val="200000"/>
                        </a:lnSpc>
                        <a:spcBef>
                          <a:spcPts val="600"/>
                        </a:spcBef>
                        <a:spcAft>
                          <a:spcPts val="0"/>
                        </a:spcAft>
                      </a:pPr>
                      <a:r>
                        <a:rPr lang="es-VE" sz="1400">
                          <a:effectLst/>
                        </a:rPr>
                        <a:t>2015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1.445.829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656.607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2720296244"/>
                  </a:ext>
                </a:extLst>
              </a:tr>
              <a:tr h="224957">
                <a:tc>
                  <a:txBody>
                    <a:bodyPr/>
                    <a:lstStyle/>
                    <a:p>
                      <a:pPr indent="198120" algn="ctr">
                        <a:lnSpc>
                          <a:spcPct val="200000"/>
                        </a:lnSpc>
                        <a:spcBef>
                          <a:spcPts val="600"/>
                        </a:spcBef>
                        <a:spcAft>
                          <a:spcPts val="0"/>
                        </a:spcAft>
                      </a:pPr>
                      <a:r>
                        <a:rPr lang="es-VE" sz="1400">
                          <a:effectLst/>
                        </a:rPr>
                        <a:t>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1.484.776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835.349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4275596503"/>
                  </a:ext>
                </a:extLst>
              </a:tr>
              <a:tr h="224957">
                <a:tc>
                  <a:txBody>
                    <a:bodyPr/>
                    <a:lstStyle/>
                    <a:p>
                      <a:pPr indent="198120" algn="ctr">
                        <a:lnSpc>
                          <a:spcPct val="200000"/>
                        </a:lnSpc>
                        <a:spcBef>
                          <a:spcPts val="600"/>
                        </a:spcBef>
                        <a:spcAft>
                          <a:spcPts val="0"/>
                        </a:spcAft>
                      </a:pPr>
                      <a:r>
                        <a:rPr lang="es-VE" sz="1400">
                          <a:effectLst/>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a:effectLst/>
                        </a:rPr>
                        <a:t>1.544.556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tc>
                  <a:txBody>
                    <a:bodyPr/>
                    <a:lstStyle/>
                    <a:p>
                      <a:pPr indent="198120" algn="ctr">
                        <a:lnSpc>
                          <a:spcPct val="200000"/>
                        </a:lnSpc>
                        <a:spcBef>
                          <a:spcPts val="600"/>
                        </a:spcBef>
                        <a:spcAft>
                          <a:spcPts val="0"/>
                        </a:spcAft>
                      </a:pPr>
                      <a:r>
                        <a:rPr lang="es-VE" sz="1400" dirty="0">
                          <a:effectLst/>
                        </a:rPr>
                        <a:t>1.101.311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295" marR="38295" marT="0" marB="0" anchor="ctr"/>
                </a:tc>
                <a:extLst>
                  <a:ext uri="{0D108BD9-81ED-4DB2-BD59-A6C34878D82A}">
                    <a16:rowId xmlns:a16="http://schemas.microsoft.com/office/drawing/2014/main" val="1878663586"/>
                  </a:ext>
                </a:extLst>
              </a:tr>
            </a:tbl>
          </a:graphicData>
        </a:graphic>
      </p:graphicFrame>
      <p:sp>
        <p:nvSpPr>
          <p:cNvPr id="5" name="Rectángulo 4">
            <a:extLst>
              <a:ext uri="{FF2B5EF4-FFF2-40B4-BE49-F238E27FC236}">
                <a16:creationId xmlns:a16="http://schemas.microsoft.com/office/drawing/2014/main" id="{51882E8C-DFFD-4F36-B4AE-7F374FF15084}"/>
              </a:ext>
            </a:extLst>
          </p:cNvPr>
          <p:cNvSpPr/>
          <p:nvPr/>
        </p:nvSpPr>
        <p:spPr>
          <a:xfrm>
            <a:off x="983225" y="303642"/>
            <a:ext cx="6449961" cy="830997"/>
          </a:xfrm>
          <a:prstGeom prst="rect">
            <a:avLst/>
          </a:prstGeom>
        </p:spPr>
        <p:txBody>
          <a:bodyPr wrap="square">
            <a:spAutoFit/>
          </a:bodyPr>
          <a:lstStyle/>
          <a:p>
            <a:r>
              <a:rPr lang="es-VE" sz="2400" b="1" dirty="0">
                <a:solidFill>
                  <a:srgbClr val="000000"/>
                </a:solidFill>
                <a:latin typeface="Arial" panose="020B0604020202020204" pitchFamily="34" charset="0"/>
                <a:ea typeface="Calibri" panose="020F0502020204030204" pitchFamily="34" charset="0"/>
              </a:rPr>
              <a:t>Comparativo cartera de microcréditos banca pública y privada</a:t>
            </a:r>
            <a:endParaRPr lang="es-EC" sz="2400" b="1" dirty="0"/>
          </a:p>
        </p:txBody>
      </p:sp>
      <p:sp>
        <p:nvSpPr>
          <p:cNvPr id="6" name="CuadroTexto 5">
            <a:extLst>
              <a:ext uri="{FF2B5EF4-FFF2-40B4-BE49-F238E27FC236}">
                <a16:creationId xmlns:a16="http://schemas.microsoft.com/office/drawing/2014/main" id="{25A76298-7DF4-43B6-98D4-D8E716FED449}"/>
              </a:ext>
            </a:extLst>
          </p:cNvPr>
          <p:cNvSpPr txBox="1"/>
          <p:nvPr/>
        </p:nvSpPr>
        <p:spPr>
          <a:xfrm>
            <a:off x="7831394" y="1858297"/>
            <a:ext cx="3288890" cy="1200329"/>
          </a:xfrm>
          <a:prstGeom prst="rect">
            <a:avLst/>
          </a:prstGeom>
          <a:noFill/>
        </p:spPr>
        <p:txBody>
          <a:bodyPr wrap="square" rtlCol="0">
            <a:spAutoFit/>
          </a:bodyPr>
          <a:lstStyle/>
          <a:p>
            <a:pPr algn="just"/>
            <a:r>
              <a:rPr lang="es-EC" sz="2400" dirty="0"/>
              <a:t>Desarrollo progresivo por parte de ambos sectores.</a:t>
            </a:r>
          </a:p>
        </p:txBody>
      </p:sp>
      <p:sp>
        <p:nvSpPr>
          <p:cNvPr id="7" name="CuadroTexto 6">
            <a:extLst>
              <a:ext uri="{FF2B5EF4-FFF2-40B4-BE49-F238E27FC236}">
                <a16:creationId xmlns:a16="http://schemas.microsoft.com/office/drawing/2014/main" id="{504EF4CA-512A-4869-825A-D77C54899E9F}"/>
              </a:ext>
            </a:extLst>
          </p:cNvPr>
          <p:cNvSpPr txBox="1"/>
          <p:nvPr/>
        </p:nvSpPr>
        <p:spPr>
          <a:xfrm>
            <a:off x="7831393" y="3893627"/>
            <a:ext cx="3465871" cy="1200329"/>
          </a:xfrm>
          <a:prstGeom prst="rect">
            <a:avLst/>
          </a:prstGeom>
          <a:noFill/>
        </p:spPr>
        <p:txBody>
          <a:bodyPr wrap="square" rtlCol="0">
            <a:spAutoFit/>
          </a:bodyPr>
          <a:lstStyle/>
          <a:p>
            <a:pPr algn="just"/>
            <a:r>
              <a:rPr lang="es-EC" sz="2400" dirty="0"/>
              <a:t>Banca privada destina mayor recursos en las carteras de micro crédito.</a:t>
            </a:r>
          </a:p>
        </p:txBody>
      </p:sp>
    </p:spTree>
    <p:extLst>
      <p:ext uri="{BB962C8B-B14F-4D97-AF65-F5344CB8AC3E}">
        <p14:creationId xmlns:p14="http://schemas.microsoft.com/office/powerpoint/2010/main" val="283059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C51D742-821B-45C7-9DF2-5961BC461242}"/>
              </a:ext>
            </a:extLst>
          </p:cNvPr>
          <p:cNvSpPr txBox="1"/>
          <p:nvPr/>
        </p:nvSpPr>
        <p:spPr>
          <a:xfrm>
            <a:off x="1406808" y="630219"/>
            <a:ext cx="3937819" cy="523220"/>
          </a:xfrm>
          <a:prstGeom prst="rect">
            <a:avLst/>
          </a:prstGeom>
          <a:noFill/>
        </p:spPr>
        <p:txBody>
          <a:bodyPr wrap="square" rtlCol="0">
            <a:spAutoFit/>
          </a:bodyPr>
          <a:lstStyle/>
          <a:p>
            <a:r>
              <a:rPr lang="es-EC" sz="2800" b="1" dirty="0"/>
              <a:t>MICRO CRÉDITOS</a:t>
            </a:r>
          </a:p>
        </p:txBody>
      </p:sp>
      <p:sp>
        <p:nvSpPr>
          <p:cNvPr id="5" name="CuadroTexto 4">
            <a:extLst>
              <a:ext uri="{FF2B5EF4-FFF2-40B4-BE49-F238E27FC236}">
                <a16:creationId xmlns:a16="http://schemas.microsoft.com/office/drawing/2014/main" id="{E0AEECBF-6A3B-41A4-8FA4-906F5BA76C62}"/>
              </a:ext>
            </a:extLst>
          </p:cNvPr>
          <p:cNvSpPr txBox="1"/>
          <p:nvPr/>
        </p:nvSpPr>
        <p:spPr>
          <a:xfrm>
            <a:off x="1209368" y="2168013"/>
            <a:ext cx="3937819" cy="707886"/>
          </a:xfrm>
          <a:prstGeom prst="rect">
            <a:avLst/>
          </a:prstGeom>
          <a:noFill/>
        </p:spPr>
        <p:txBody>
          <a:bodyPr wrap="square" rtlCol="0">
            <a:spAutoFit/>
          </a:bodyPr>
          <a:lstStyle/>
          <a:p>
            <a:r>
              <a:rPr lang="es-VE" sz="2000" dirty="0"/>
              <a:t>Propuesta del Dr. Muhammad Yunus, en el año 1970</a:t>
            </a:r>
            <a:endParaRPr lang="es-EC" sz="2000" dirty="0"/>
          </a:p>
        </p:txBody>
      </p:sp>
      <p:sp>
        <p:nvSpPr>
          <p:cNvPr id="6" name="Rectángulo 5">
            <a:extLst>
              <a:ext uri="{FF2B5EF4-FFF2-40B4-BE49-F238E27FC236}">
                <a16:creationId xmlns:a16="http://schemas.microsoft.com/office/drawing/2014/main" id="{0EC5C2A3-2750-425C-9632-3457FDE2DFB6}"/>
              </a:ext>
            </a:extLst>
          </p:cNvPr>
          <p:cNvSpPr/>
          <p:nvPr/>
        </p:nvSpPr>
        <p:spPr>
          <a:xfrm>
            <a:off x="7250494" y="1829083"/>
            <a:ext cx="5515896" cy="1785104"/>
          </a:xfrm>
          <a:prstGeom prst="rect">
            <a:avLst/>
          </a:prstGeom>
        </p:spPr>
        <p:txBody>
          <a:bodyPr wrap="square">
            <a:spAutoFit/>
          </a:bodyPr>
          <a:lstStyle/>
          <a:p>
            <a:r>
              <a:rPr lang="es-VE" dirty="0"/>
              <a:t>Se desarrollo en  cuatro instituciones:</a:t>
            </a:r>
          </a:p>
          <a:p>
            <a:pPr marL="285750" lvl="0" indent="-285750">
              <a:buFont typeface="Wingdings" panose="05000000000000000000" pitchFamily="2" charset="2"/>
              <a:buChar char="Ø"/>
            </a:pPr>
            <a:endParaRPr lang="es-VE" dirty="0"/>
          </a:p>
          <a:p>
            <a:pPr marL="285750" lvl="0" indent="-285750">
              <a:buFont typeface="Wingdings" panose="05000000000000000000" pitchFamily="2" charset="2"/>
              <a:buChar char="Ø"/>
            </a:pPr>
            <a:r>
              <a:rPr lang="es-VE" dirty="0"/>
              <a:t>1970: Bank </a:t>
            </a:r>
            <a:r>
              <a:rPr lang="es-VE" dirty="0" err="1"/>
              <a:t>Dagang</a:t>
            </a:r>
            <a:r>
              <a:rPr lang="es-VE" dirty="0"/>
              <a:t> en Bali (Indonesia).</a:t>
            </a:r>
            <a:endParaRPr lang="es-EC" dirty="0"/>
          </a:p>
          <a:p>
            <a:pPr marL="285750" lvl="0" indent="-285750">
              <a:buFont typeface="Wingdings" panose="05000000000000000000" pitchFamily="2" charset="2"/>
              <a:buChar char="Ø"/>
            </a:pPr>
            <a:r>
              <a:rPr lang="es-VE" dirty="0"/>
              <a:t>1971: </a:t>
            </a:r>
            <a:r>
              <a:rPr lang="es-VE" dirty="0" err="1"/>
              <a:t>Opportunity</a:t>
            </a:r>
            <a:r>
              <a:rPr lang="es-VE" dirty="0"/>
              <a:t> Internacional en Colombia.</a:t>
            </a:r>
            <a:endParaRPr lang="es-EC" dirty="0"/>
          </a:p>
          <a:p>
            <a:pPr marL="285750" lvl="0" indent="-285750">
              <a:buFont typeface="Wingdings" panose="05000000000000000000" pitchFamily="2" charset="2"/>
              <a:buChar char="Ø"/>
            </a:pPr>
            <a:r>
              <a:rPr lang="es-VE" dirty="0"/>
              <a:t>1973: ACCION </a:t>
            </a:r>
            <a:r>
              <a:rPr lang="es-VE" sz="2000" dirty="0"/>
              <a:t>International</a:t>
            </a:r>
            <a:r>
              <a:rPr lang="es-VE" dirty="0"/>
              <a:t> en Brasil.</a:t>
            </a:r>
            <a:endParaRPr lang="es-EC" dirty="0"/>
          </a:p>
          <a:p>
            <a:pPr marL="285750" lvl="0" indent="-285750">
              <a:buFont typeface="Wingdings" panose="05000000000000000000" pitchFamily="2" charset="2"/>
              <a:buChar char="Ø"/>
            </a:pPr>
            <a:r>
              <a:rPr lang="es-VE" dirty="0"/>
              <a:t>1976: </a:t>
            </a:r>
            <a:r>
              <a:rPr lang="es-VE" dirty="0" err="1"/>
              <a:t>Grameen</a:t>
            </a:r>
            <a:r>
              <a:rPr lang="es-VE" dirty="0"/>
              <a:t> Bank en Bangladesh.</a:t>
            </a:r>
          </a:p>
        </p:txBody>
      </p:sp>
      <p:sp>
        <p:nvSpPr>
          <p:cNvPr id="8" name="Flecha: hacia abajo 7">
            <a:extLst>
              <a:ext uri="{FF2B5EF4-FFF2-40B4-BE49-F238E27FC236}">
                <a16:creationId xmlns:a16="http://schemas.microsoft.com/office/drawing/2014/main" id="{0AF4E3E2-03AE-4F73-BF18-8B5199515F2C}"/>
              </a:ext>
            </a:extLst>
          </p:cNvPr>
          <p:cNvSpPr/>
          <p:nvPr/>
        </p:nvSpPr>
        <p:spPr>
          <a:xfrm>
            <a:off x="2654711" y="2814344"/>
            <a:ext cx="1017638" cy="799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 la derecha 8">
            <a:extLst>
              <a:ext uri="{FF2B5EF4-FFF2-40B4-BE49-F238E27FC236}">
                <a16:creationId xmlns:a16="http://schemas.microsoft.com/office/drawing/2014/main" id="{44A70DA7-5909-4B2C-B045-7735F8B7DD26}"/>
              </a:ext>
            </a:extLst>
          </p:cNvPr>
          <p:cNvSpPr/>
          <p:nvPr/>
        </p:nvSpPr>
        <p:spPr>
          <a:xfrm>
            <a:off x="5493774" y="2099346"/>
            <a:ext cx="899652" cy="870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63305762-C471-453E-9093-64DCBDFA60F1}"/>
              </a:ext>
            </a:extLst>
          </p:cNvPr>
          <p:cNvSpPr txBox="1"/>
          <p:nvPr/>
        </p:nvSpPr>
        <p:spPr>
          <a:xfrm>
            <a:off x="7781512" y="4600455"/>
            <a:ext cx="3878825" cy="1323439"/>
          </a:xfrm>
          <a:prstGeom prst="rect">
            <a:avLst/>
          </a:prstGeom>
          <a:noFill/>
        </p:spPr>
        <p:txBody>
          <a:bodyPr wrap="square" rtlCol="0">
            <a:spAutoFit/>
          </a:bodyPr>
          <a:lstStyle/>
          <a:p>
            <a:pPr algn="just"/>
            <a:r>
              <a:rPr lang="es-EC" sz="2000" dirty="0"/>
              <a:t>Con el objetico de lucha para la erradicación de la pobreza.</a:t>
            </a:r>
          </a:p>
          <a:p>
            <a:pPr algn="just"/>
            <a:r>
              <a:rPr lang="es-EC" sz="2000" dirty="0"/>
              <a:t> Oportunidad de los pobres de adquirir pequeños prestamos. </a:t>
            </a:r>
          </a:p>
        </p:txBody>
      </p:sp>
      <p:sp>
        <p:nvSpPr>
          <p:cNvPr id="11" name="AutoShape 2" descr="Resultado de imagen para micro creditos">
            <a:extLst>
              <a:ext uri="{FF2B5EF4-FFF2-40B4-BE49-F238E27FC236}">
                <a16:creationId xmlns:a16="http://schemas.microsoft.com/office/drawing/2014/main" id="{3B1398F0-FABA-4229-8D1A-C7F6DAC006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172" name="Picture 4" descr="Imagen relacionada">
            <a:extLst>
              <a:ext uri="{FF2B5EF4-FFF2-40B4-BE49-F238E27FC236}">
                <a16:creationId xmlns:a16="http://schemas.microsoft.com/office/drawing/2014/main" id="{5B28FA74-C339-4EB2-B121-A470DC25E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338" y="4211845"/>
            <a:ext cx="2533323" cy="1754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ESPE">
            <a:extLst>
              <a:ext uri="{FF2B5EF4-FFF2-40B4-BE49-F238E27FC236}">
                <a16:creationId xmlns:a16="http://schemas.microsoft.com/office/drawing/2014/main" id="{A12EE97F-EA2A-493D-B1D4-C7F3929A045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FF6905AA-4060-4856-AFEB-3AF143DA04D0}"/>
              </a:ext>
            </a:extLst>
          </p:cNvPr>
          <p:cNvSpPr txBox="1"/>
          <p:nvPr/>
        </p:nvSpPr>
        <p:spPr>
          <a:xfrm>
            <a:off x="1406808" y="3858882"/>
            <a:ext cx="3233221" cy="2308324"/>
          </a:xfrm>
          <a:prstGeom prst="rect">
            <a:avLst/>
          </a:prstGeom>
          <a:noFill/>
        </p:spPr>
        <p:txBody>
          <a:bodyPr wrap="square" rtlCol="0">
            <a:spAutoFit/>
          </a:bodyPr>
          <a:lstStyle/>
          <a:p>
            <a:pPr algn="just"/>
            <a:r>
              <a:rPr lang="es-ES" dirty="0"/>
              <a:t>En 1986 el Estado ecuatoriano inició formalmente las operaciones crediticias para el sector microempresarial,. Los bancos que intervinieron en el negocio del microcrédito fueron: La Previsora, Loja y Banco Nacional de Fomento</a:t>
            </a:r>
            <a:r>
              <a:rPr lang="es-EC" dirty="0"/>
              <a:t>  </a:t>
            </a:r>
          </a:p>
        </p:txBody>
      </p:sp>
      <p:sp>
        <p:nvSpPr>
          <p:cNvPr id="3" name="Flecha: hacia abajo 2">
            <a:extLst>
              <a:ext uri="{FF2B5EF4-FFF2-40B4-BE49-F238E27FC236}">
                <a16:creationId xmlns:a16="http://schemas.microsoft.com/office/drawing/2014/main" id="{BE83BBF6-5AC2-4D62-8AE3-960D003F1A4E}"/>
              </a:ext>
            </a:extLst>
          </p:cNvPr>
          <p:cNvSpPr/>
          <p:nvPr/>
        </p:nvSpPr>
        <p:spPr>
          <a:xfrm>
            <a:off x="9027750" y="3831878"/>
            <a:ext cx="971656" cy="550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8003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a:extLst>
              <a:ext uri="{FF2B5EF4-FFF2-40B4-BE49-F238E27FC236}">
                <a16:creationId xmlns:a16="http://schemas.microsoft.com/office/drawing/2014/main" id="{B08AA9FB-AFEB-49DA-BBC5-19A3AABEDFB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3595789-E772-44A7-B1EB-D70A9765E804}"/>
              </a:ext>
            </a:extLst>
          </p:cNvPr>
          <p:cNvSpPr txBox="1"/>
          <p:nvPr/>
        </p:nvSpPr>
        <p:spPr>
          <a:xfrm>
            <a:off x="1651819" y="1047135"/>
            <a:ext cx="3937819" cy="523220"/>
          </a:xfrm>
          <a:prstGeom prst="rect">
            <a:avLst/>
          </a:prstGeom>
          <a:noFill/>
        </p:spPr>
        <p:txBody>
          <a:bodyPr wrap="square" rtlCol="0">
            <a:spAutoFit/>
          </a:bodyPr>
          <a:lstStyle/>
          <a:p>
            <a:r>
              <a:rPr lang="es-EC" sz="2800" b="1" dirty="0"/>
              <a:t>MICRO CRÉDITOS</a:t>
            </a:r>
          </a:p>
        </p:txBody>
      </p:sp>
      <p:sp>
        <p:nvSpPr>
          <p:cNvPr id="2" name="CuadroTexto 1">
            <a:extLst>
              <a:ext uri="{FF2B5EF4-FFF2-40B4-BE49-F238E27FC236}">
                <a16:creationId xmlns:a16="http://schemas.microsoft.com/office/drawing/2014/main" id="{10B56415-6B83-411B-83A0-6C7ECF471754}"/>
              </a:ext>
            </a:extLst>
          </p:cNvPr>
          <p:cNvSpPr txBox="1"/>
          <p:nvPr/>
        </p:nvSpPr>
        <p:spPr>
          <a:xfrm>
            <a:off x="931608" y="2137511"/>
            <a:ext cx="3288890" cy="1631216"/>
          </a:xfrm>
          <a:prstGeom prst="rect">
            <a:avLst/>
          </a:prstGeom>
          <a:noFill/>
        </p:spPr>
        <p:txBody>
          <a:bodyPr wrap="square" rtlCol="0">
            <a:spAutoFit/>
          </a:bodyPr>
          <a:lstStyle/>
          <a:p>
            <a:pPr algn="just"/>
            <a:r>
              <a:rPr lang="es-EC" sz="2000" dirty="0"/>
              <a:t>Micro créditos son pequeños créditos otórganos  apersonas de escasos recursos para emprender en pequeños negocios.</a:t>
            </a:r>
          </a:p>
        </p:txBody>
      </p:sp>
      <p:sp>
        <p:nvSpPr>
          <p:cNvPr id="3" name="Flecha: a la derecha 2">
            <a:extLst>
              <a:ext uri="{FF2B5EF4-FFF2-40B4-BE49-F238E27FC236}">
                <a16:creationId xmlns:a16="http://schemas.microsoft.com/office/drawing/2014/main" id="{F32A12AA-6CDB-4AD6-A446-597B368DDF21}"/>
              </a:ext>
            </a:extLst>
          </p:cNvPr>
          <p:cNvSpPr/>
          <p:nvPr/>
        </p:nvSpPr>
        <p:spPr>
          <a:xfrm>
            <a:off x="4567084" y="2565800"/>
            <a:ext cx="1376516" cy="7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C970C5E9-878D-49B2-95F8-FC7C61C35059}"/>
              </a:ext>
            </a:extLst>
          </p:cNvPr>
          <p:cNvSpPr txBox="1"/>
          <p:nvPr/>
        </p:nvSpPr>
        <p:spPr>
          <a:xfrm>
            <a:off x="6594986" y="1908672"/>
            <a:ext cx="4213123" cy="2369880"/>
          </a:xfrm>
          <a:prstGeom prst="rect">
            <a:avLst/>
          </a:prstGeom>
          <a:noFill/>
        </p:spPr>
        <p:txBody>
          <a:bodyPr wrap="square" rtlCol="0">
            <a:spAutoFit/>
          </a:bodyPr>
          <a:lstStyle/>
          <a:p>
            <a:r>
              <a:rPr lang="es-EC" sz="2800" dirty="0"/>
              <a:t>Finalidad:</a:t>
            </a:r>
          </a:p>
          <a:p>
            <a:pPr marL="285750" indent="-285750">
              <a:buFont typeface="Wingdings" panose="05000000000000000000" pitchFamily="2" charset="2"/>
              <a:buChar char="Ø"/>
            </a:pPr>
            <a:r>
              <a:rPr lang="es-EC" sz="2000" dirty="0"/>
              <a:t> Genera utilidades al inversionista .</a:t>
            </a:r>
          </a:p>
          <a:p>
            <a:pPr marL="285750" indent="-285750">
              <a:buFont typeface="Wingdings" panose="05000000000000000000" pitchFamily="2" charset="2"/>
              <a:buChar char="Ø"/>
            </a:pPr>
            <a:r>
              <a:rPr lang="es-EC" sz="2000" dirty="0"/>
              <a:t>Combatir la pobreza.</a:t>
            </a:r>
          </a:p>
          <a:p>
            <a:pPr marL="285750" indent="-285750">
              <a:buFont typeface="Wingdings" panose="05000000000000000000" pitchFamily="2" charset="2"/>
              <a:buChar char="Ø"/>
            </a:pPr>
            <a:r>
              <a:rPr lang="es-EC" sz="2000" dirty="0"/>
              <a:t>Generar empleo </a:t>
            </a:r>
          </a:p>
          <a:p>
            <a:pPr marL="285750" indent="-285750">
              <a:buFont typeface="Wingdings" panose="05000000000000000000" pitchFamily="2" charset="2"/>
              <a:buChar char="Ø"/>
            </a:pPr>
            <a:r>
              <a:rPr lang="es-EC" sz="2000" dirty="0"/>
              <a:t>Contribuir con los ingresos nacionales</a:t>
            </a:r>
          </a:p>
          <a:p>
            <a:pPr marL="285750" indent="-285750">
              <a:buFont typeface="Wingdings" panose="05000000000000000000" pitchFamily="2" charset="2"/>
              <a:buChar char="Ø"/>
            </a:pPr>
            <a:endParaRPr lang="es-EC" sz="2000" dirty="0"/>
          </a:p>
        </p:txBody>
      </p:sp>
      <p:sp>
        <p:nvSpPr>
          <p:cNvPr id="7" name="AutoShape 2" descr="Resultado de imagen para micro creditos">
            <a:extLst>
              <a:ext uri="{FF2B5EF4-FFF2-40B4-BE49-F238E27FC236}">
                <a16:creationId xmlns:a16="http://schemas.microsoft.com/office/drawing/2014/main" id="{0C3D2EC4-BE16-4496-867C-5642BBAF8B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2" name="Picture 4" descr="Resultado de imagen para micro creditos">
            <a:extLst>
              <a:ext uri="{FF2B5EF4-FFF2-40B4-BE49-F238E27FC236}">
                <a16:creationId xmlns:a16="http://schemas.microsoft.com/office/drawing/2014/main" id="{91CDADE1-E52F-43EF-B9A2-65BC2976D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2888" y="3581400"/>
            <a:ext cx="328889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86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CB756027-FF3B-461F-83FA-038F5894EA56}"/>
              </a:ext>
            </a:extLst>
          </p:cNvPr>
          <p:cNvGraphicFramePr>
            <a:graphicFrameLocks noGrp="1"/>
          </p:cNvGraphicFramePr>
          <p:nvPr>
            <p:extLst>
              <p:ext uri="{D42A27DB-BD31-4B8C-83A1-F6EECF244321}">
                <p14:modId xmlns:p14="http://schemas.microsoft.com/office/powerpoint/2010/main" val="2010523440"/>
              </p:ext>
            </p:extLst>
          </p:nvPr>
        </p:nvGraphicFramePr>
        <p:xfrm>
          <a:off x="579334" y="1269703"/>
          <a:ext cx="2709556" cy="4818132"/>
        </p:xfrm>
        <a:graphic>
          <a:graphicData uri="http://schemas.openxmlformats.org/drawingml/2006/table">
            <a:tbl>
              <a:tblPr firstRow="1" firstCol="1" bandRow="1">
                <a:tableStyleId>{5C22544A-7EE6-4342-B048-85BDC9FD1C3A}</a:tableStyleId>
              </a:tblPr>
              <a:tblGrid>
                <a:gridCol w="1153003">
                  <a:extLst>
                    <a:ext uri="{9D8B030D-6E8A-4147-A177-3AD203B41FA5}">
                      <a16:colId xmlns:a16="http://schemas.microsoft.com/office/drawing/2014/main" val="1311800285"/>
                    </a:ext>
                  </a:extLst>
                </a:gridCol>
                <a:gridCol w="1556553">
                  <a:extLst>
                    <a:ext uri="{9D8B030D-6E8A-4147-A177-3AD203B41FA5}">
                      <a16:colId xmlns:a16="http://schemas.microsoft.com/office/drawing/2014/main" val="4047482475"/>
                    </a:ext>
                  </a:extLst>
                </a:gridCol>
              </a:tblGrid>
              <a:tr h="209550">
                <a:tc>
                  <a:txBody>
                    <a:bodyPr/>
                    <a:lstStyle/>
                    <a:p>
                      <a:pPr indent="198120" algn="ctr">
                        <a:lnSpc>
                          <a:spcPct val="200000"/>
                        </a:lnSpc>
                        <a:spcBef>
                          <a:spcPts val="600"/>
                        </a:spcBef>
                        <a:spcAft>
                          <a:spcPts val="0"/>
                        </a:spcAft>
                      </a:pPr>
                      <a:r>
                        <a:rPr lang="es-VE" sz="1400">
                          <a:effectLst/>
                        </a:rPr>
                        <a:t>Año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dirty="0">
                          <a:effectLst/>
                        </a:rPr>
                        <a:t>Monto total (miles - USD)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81860910"/>
                  </a:ext>
                </a:extLst>
              </a:tr>
              <a:tr h="219075">
                <a:tc>
                  <a:txBody>
                    <a:bodyPr/>
                    <a:lstStyle/>
                    <a:p>
                      <a:pPr indent="198120" algn="ctr">
                        <a:lnSpc>
                          <a:spcPct val="200000"/>
                        </a:lnSpc>
                        <a:spcBef>
                          <a:spcPts val="600"/>
                        </a:spcBef>
                        <a:spcAft>
                          <a:spcPts val="0"/>
                        </a:spcAft>
                      </a:pPr>
                      <a:r>
                        <a:rPr lang="es-VE" sz="1400">
                          <a:effectLst/>
                        </a:rPr>
                        <a:t>2007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608.158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87821751"/>
                  </a:ext>
                </a:extLst>
              </a:tr>
              <a:tr h="209550">
                <a:tc>
                  <a:txBody>
                    <a:bodyPr/>
                    <a:lstStyle/>
                    <a:p>
                      <a:pPr indent="198120" algn="ctr">
                        <a:lnSpc>
                          <a:spcPct val="200000"/>
                        </a:lnSpc>
                        <a:spcBef>
                          <a:spcPts val="600"/>
                        </a:spcBef>
                        <a:spcAft>
                          <a:spcPts val="0"/>
                        </a:spcAft>
                      </a:pPr>
                      <a:r>
                        <a:rPr lang="es-VE" sz="1400">
                          <a:effectLst/>
                        </a:rPr>
                        <a:t>2008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834.216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66379408"/>
                  </a:ext>
                </a:extLst>
              </a:tr>
              <a:tr h="209550">
                <a:tc>
                  <a:txBody>
                    <a:bodyPr/>
                    <a:lstStyle/>
                    <a:p>
                      <a:pPr indent="198120" algn="ctr">
                        <a:lnSpc>
                          <a:spcPct val="200000"/>
                        </a:lnSpc>
                        <a:spcBef>
                          <a:spcPts val="600"/>
                        </a:spcBef>
                        <a:spcAft>
                          <a:spcPts val="0"/>
                        </a:spcAft>
                      </a:pPr>
                      <a:r>
                        <a:rPr lang="es-VE" sz="1400">
                          <a:effectLst/>
                        </a:rPr>
                        <a:t>2009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847.268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67375966"/>
                  </a:ext>
                </a:extLst>
              </a:tr>
              <a:tr h="209550">
                <a:tc>
                  <a:txBody>
                    <a:bodyPr/>
                    <a:lstStyle/>
                    <a:p>
                      <a:pPr indent="198120" algn="ctr">
                        <a:lnSpc>
                          <a:spcPct val="200000"/>
                        </a:lnSpc>
                        <a:spcBef>
                          <a:spcPts val="600"/>
                        </a:spcBef>
                        <a:spcAft>
                          <a:spcPts val="0"/>
                        </a:spcAft>
                      </a:pPr>
                      <a:r>
                        <a:rPr lang="es-VE" sz="1400">
                          <a:effectLst/>
                        </a:rPr>
                        <a:t>2010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998.184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15666316"/>
                  </a:ext>
                </a:extLst>
              </a:tr>
              <a:tr h="209550">
                <a:tc>
                  <a:txBody>
                    <a:bodyPr/>
                    <a:lstStyle/>
                    <a:p>
                      <a:pPr indent="198120" algn="ctr">
                        <a:lnSpc>
                          <a:spcPct val="200000"/>
                        </a:lnSpc>
                        <a:spcBef>
                          <a:spcPts val="600"/>
                        </a:spcBef>
                        <a:spcAft>
                          <a:spcPts val="0"/>
                        </a:spcAft>
                      </a:pPr>
                      <a:r>
                        <a:rPr lang="es-VE" sz="1400">
                          <a:effectLst/>
                        </a:rPr>
                        <a:t>2011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1.219.403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29024772"/>
                  </a:ext>
                </a:extLst>
              </a:tr>
              <a:tr h="209550">
                <a:tc>
                  <a:txBody>
                    <a:bodyPr/>
                    <a:lstStyle/>
                    <a:p>
                      <a:pPr indent="198120" algn="ctr">
                        <a:lnSpc>
                          <a:spcPct val="200000"/>
                        </a:lnSpc>
                        <a:spcBef>
                          <a:spcPts val="600"/>
                        </a:spcBef>
                        <a:spcAft>
                          <a:spcPts val="0"/>
                        </a:spcAft>
                      </a:pPr>
                      <a:r>
                        <a:rPr lang="es-VE" sz="1400">
                          <a:effectLst/>
                        </a:rPr>
                        <a:t>2012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1.221.556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21303885"/>
                  </a:ext>
                </a:extLst>
              </a:tr>
              <a:tr h="209550">
                <a:tc>
                  <a:txBody>
                    <a:bodyPr/>
                    <a:lstStyle/>
                    <a:p>
                      <a:pPr indent="198120" algn="ctr">
                        <a:lnSpc>
                          <a:spcPct val="200000"/>
                        </a:lnSpc>
                        <a:spcBef>
                          <a:spcPts val="600"/>
                        </a:spcBef>
                        <a:spcAft>
                          <a:spcPts val="0"/>
                        </a:spcAft>
                      </a:pPr>
                      <a:r>
                        <a:rPr lang="es-VE" sz="1400">
                          <a:effectLst/>
                        </a:rPr>
                        <a:t>2013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1.293.287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56204515"/>
                  </a:ext>
                </a:extLst>
              </a:tr>
              <a:tr h="209550">
                <a:tc>
                  <a:txBody>
                    <a:bodyPr/>
                    <a:lstStyle/>
                    <a:p>
                      <a:pPr indent="198120" algn="ctr">
                        <a:lnSpc>
                          <a:spcPct val="200000"/>
                        </a:lnSpc>
                        <a:spcBef>
                          <a:spcPts val="600"/>
                        </a:spcBef>
                        <a:spcAft>
                          <a:spcPts val="0"/>
                        </a:spcAft>
                      </a:pPr>
                      <a:r>
                        <a:rPr lang="es-VE" sz="1400">
                          <a:effectLst/>
                        </a:rPr>
                        <a:t>2014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1.298.758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34401464"/>
                  </a:ext>
                </a:extLst>
              </a:tr>
              <a:tr h="209550">
                <a:tc>
                  <a:txBody>
                    <a:bodyPr/>
                    <a:lstStyle/>
                    <a:p>
                      <a:pPr indent="198120" algn="ctr">
                        <a:lnSpc>
                          <a:spcPct val="200000"/>
                        </a:lnSpc>
                        <a:spcBef>
                          <a:spcPts val="600"/>
                        </a:spcBef>
                        <a:spcAft>
                          <a:spcPts val="0"/>
                        </a:spcAft>
                      </a:pPr>
                      <a:r>
                        <a:rPr lang="es-VE" sz="1400">
                          <a:effectLst/>
                        </a:rPr>
                        <a:t>2015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1.445.829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66722857"/>
                  </a:ext>
                </a:extLst>
              </a:tr>
              <a:tr h="209550">
                <a:tc>
                  <a:txBody>
                    <a:bodyPr/>
                    <a:lstStyle/>
                    <a:p>
                      <a:pPr indent="198120" algn="ctr">
                        <a:lnSpc>
                          <a:spcPct val="200000"/>
                        </a:lnSpc>
                        <a:spcBef>
                          <a:spcPts val="600"/>
                        </a:spcBef>
                        <a:spcAft>
                          <a:spcPts val="0"/>
                        </a:spcAft>
                      </a:pPr>
                      <a:r>
                        <a:rPr lang="es-VE" sz="1400">
                          <a:effectLst/>
                        </a:rPr>
                        <a:t>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a:effectLst/>
                        </a:rPr>
                        <a:t>1.484.776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14468309"/>
                  </a:ext>
                </a:extLst>
              </a:tr>
              <a:tr h="209550">
                <a:tc>
                  <a:txBody>
                    <a:bodyPr/>
                    <a:lstStyle/>
                    <a:p>
                      <a:pPr indent="198120" algn="ctr">
                        <a:lnSpc>
                          <a:spcPct val="200000"/>
                        </a:lnSpc>
                        <a:spcBef>
                          <a:spcPts val="600"/>
                        </a:spcBef>
                        <a:spcAft>
                          <a:spcPts val="0"/>
                        </a:spcAft>
                      </a:pPr>
                      <a:r>
                        <a:rPr lang="es-VE" sz="1400">
                          <a:effectLst/>
                        </a:rPr>
                        <a:t>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400" dirty="0">
                          <a:effectLst/>
                        </a:rPr>
                        <a:t>1.544.556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8024438"/>
                  </a:ext>
                </a:extLst>
              </a:tr>
            </a:tbl>
          </a:graphicData>
        </a:graphic>
      </p:graphicFrame>
      <p:sp>
        <p:nvSpPr>
          <p:cNvPr id="7" name="Rectángulo 6">
            <a:extLst>
              <a:ext uri="{FF2B5EF4-FFF2-40B4-BE49-F238E27FC236}">
                <a16:creationId xmlns:a16="http://schemas.microsoft.com/office/drawing/2014/main" id="{688CD97B-4A63-4EF3-AB24-DDAB35EADA4F}"/>
              </a:ext>
            </a:extLst>
          </p:cNvPr>
          <p:cNvSpPr/>
          <p:nvPr/>
        </p:nvSpPr>
        <p:spPr>
          <a:xfrm>
            <a:off x="815784" y="460449"/>
            <a:ext cx="8206093" cy="400110"/>
          </a:xfrm>
          <a:prstGeom prst="rect">
            <a:avLst/>
          </a:prstGeom>
        </p:spPr>
        <p:txBody>
          <a:bodyPr wrap="none">
            <a:spAutoFit/>
          </a:bodyPr>
          <a:lstStyle/>
          <a:p>
            <a:r>
              <a:rPr lang="es-VE" sz="2000" b="1" i="1" dirty="0">
                <a:solidFill>
                  <a:srgbClr val="000000"/>
                </a:solidFill>
                <a:latin typeface="Arial" panose="020B0604020202020204" pitchFamily="34" charset="0"/>
                <a:ea typeface="Calibri" panose="020F0502020204030204" pitchFamily="34" charset="0"/>
              </a:rPr>
              <a:t>Evolución de los Microcréditos Banca Privada Ecuador 2007-2017</a:t>
            </a:r>
            <a:endParaRPr lang="es-EC" sz="2000" b="1" dirty="0"/>
          </a:p>
        </p:txBody>
      </p:sp>
      <p:graphicFrame>
        <p:nvGraphicFramePr>
          <p:cNvPr id="8" name="Gráfico 7">
            <a:extLst>
              <a:ext uri="{FF2B5EF4-FFF2-40B4-BE49-F238E27FC236}">
                <a16:creationId xmlns:a16="http://schemas.microsoft.com/office/drawing/2014/main" id="{E627EDF7-0F42-4B77-B580-723FEE0CDA2B}"/>
              </a:ext>
            </a:extLst>
          </p:cNvPr>
          <p:cNvGraphicFramePr/>
          <p:nvPr>
            <p:extLst>
              <p:ext uri="{D42A27DB-BD31-4B8C-83A1-F6EECF244321}">
                <p14:modId xmlns:p14="http://schemas.microsoft.com/office/powerpoint/2010/main" val="3568876505"/>
              </p:ext>
            </p:extLst>
          </p:nvPr>
        </p:nvGraphicFramePr>
        <p:xfrm>
          <a:off x="3959971" y="2019255"/>
          <a:ext cx="6835847" cy="3052917"/>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3949655D-CB2C-48E8-86BF-666828103A1E}"/>
              </a:ext>
            </a:extLst>
          </p:cNvPr>
          <p:cNvSpPr txBox="1"/>
          <p:nvPr/>
        </p:nvSpPr>
        <p:spPr>
          <a:xfrm>
            <a:off x="4350774" y="5072172"/>
            <a:ext cx="6651522" cy="1015663"/>
          </a:xfrm>
          <a:prstGeom prst="rect">
            <a:avLst/>
          </a:prstGeom>
          <a:noFill/>
        </p:spPr>
        <p:txBody>
          <a:bodyPr wrap="square" rtlCol="0">
            <a:spAutoFit/>
          </a:bodyPr>
          <a:lstStyle/>
          <a:p>
            <a:pPr marL="285750" indent="-285750">
              <a:buFont typeface="Wingdings" panose="05000000000000000000" pitchFamily="2" charset="2"/>
              <a:buChar char="Ø"/>
            </a:pPr>
            <a:r>
              <a:rPr lang="es-EC" sz="2000" dirty="0"/>
              <a:t>Crecimiento total de esta cartera fue de 254% .</a:t>
            </a:r>
          </a:p>
          <a:p>
            <a:pPr marL="285750" indent="-285750">
              <a:buFont typeface="Wingdings" panose="05000000000000000000" pitchFamily="2" charset="2"/>
              <a:buChar char="Ø"/>
            </a:pPr>
            <a:r>
              <a:rPr lang="es-EC" sz="2000" dirty="0"/>
              <a:t>Tendencia  de crecimiento mínima anual del 1% y tendencia máxima del 37% durante todo el periodo de estudio.</a:t>
            </a:r>
          </a:p>
        </p:txBody>
      </p:sp>
    </p:spTree>
    <p:extLst>
      <p:ext uri="{BB962C8B-B14F-4D97-AF65-F5344CB8AC3E}">
        <p14:creationId xmlns:p14="http://schemas.microsoft.com/office/powerpoint/2010/main" val="1890239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E1658C-6150-4F6B-B637-6DEFF657A2C8}"/>
              </a:ext>
            </a:extLst>
          </p:cNvPr>
          <p:cNvSpPr txBox="1"/>
          <p:nvPr/>
        </p:nvSpPr>
        <p:spPr>
          <a:xfrm>
            <a:off x="1710813" y="973394"/>
            <a:ext cx="4837471" cy="677108"/>
          </a:xfrm>
          <a:prstGeom prst="rect">
            <a:avLst/>
          </a:prstGeom>
          <a:noFill/>
        </p:spPr>
        <p:txBody>
          <a:bodyPr wrap="square" rtlCol="0">
            <a:spAutoFit/>
          </a:bodyPr>
          <a:lstStyle/>
          <a:p>
            <a:r>
              <a:rPr lang="es-EC" sz="2000" b="1" u="sng" dirty="0"/>
              <a:t>POBREZA Y POBREZA EXTREMA</a:t>
            </a:r>
          </a:p>
          <a:p>
            <a:endParaRPr lang="es-EC" dirty="0"/>
          </a:p>
        </p:txBody>
      </p:sp>
      <p:pic>
        <p:nvPicPr>
          <p:cNvPr id="3" name="Picture 2" descr="Resultado de imagen para ESPE">
            <a:extLst>
              <a:ext uri="{FF2B5EF4-FFF2-40B4-BE49-F238E27FC236}">
                <a16:creationId xmlns:a16="http://schemas.microsoft.com/office/drawing/2014/main" id="{BDA4455A-8D59-4006-925C-63D52D48C32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213FA297-DAFB-491C-8C84-6A163F7BEA4F}"/>
              </a:ext>
            </a:extLst>
          </p:cNvPr>
          <p:cNvGraphicFramePr/>
          <p:nvPr>
            <p:extLst>
              <p:ext uri="{D42A27DB-BD31-4B8C-83A1-F6EECF244321}">
                <p14:modId xmlns:p14="http://schemas.microsoft.com/office/powerpoint/2010/main" val="1580316834"/>
              </p:ext>
            </p:extLst>
          </p:nvPr>
        </p:nvGraphicFramePr>
        <p:xfrm>
          <a:off x="585020" y="165050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Resultado de imagen para sin dinero">
            <a:extLst>
              <a:ext uri="{FF2B5EF4-FFF2-40B4-BE49-F238E27FC236}">
                <a16:creationId xmlns:a16="http://schemas.microsoft.com/office/drawing/2014/main" id="{1AEAF600-F687-4EE7-800B-FFB87FC66D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4867" y="3026488"/>
            <a:ext cx="2666693" cy="266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23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7404CF4-4F29-4DF2-BEA3-573CCE89A712}"/>
              </a:ext>
            </a:extLst>
          </p:cNvPr>
          <p:cNvSpPr txBox="1"/>
          <p:nvPr/>
        </p:nvSpPr>
        <p:spPr>
          <a:xfrm>
            <a:off x="663678" y="242065"/>
            <a:ext cx="6091084" cy="461665"/>
          </a:xfrm>
          <a:prstGeom prst="rect">
            <a:avLst/>
          </a:prstGeom>
          <a:noFill/>
        </p:spPr>
        <p:txBody>
          <a:bodyPr wrap="square" rtlCol="0">
            <a:spAutoFit/>
          </a:bodyPr>
          <a:lstStyle/>
          <a:p>
            <a:r>
              <a:rPr lang="es-EC" sz="2400" b="1" u="sng" dirty="0"/>
              <a:t>PLANTEAMIENTO DEL PROBLEMA</a:t>
            </a:r>
          </a:p>
        </p:txBody>
      </p:sp>
      <p:sp>
        <p:nvSpPr>
          <p:cNvPr id="6" name="AutoShape 4" descr="Resultado de imagen para MICROCREDITOS">
            <a:extLst>
              <a:ext uri="{FF2B5EF4-FFF2-40B4-BE49-F238E27FC236}">
                <a16:creationId xmlns:a16="http://schemas.microsoft.com/office/drawing/2014/main" id="{92474188-D2EE-4DD7-9F23-785C3F19ED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4" name="Picture 10" descr="Resultado de imagen para MICROCREDITOS">
            <a:extLst>
              <a:ext uri="{FF2B5EF4-FFF2-40B4-BE49-F238E27FC236}">
                <a16:creationId xmlns:a16="http://schemas.microsoft.com/office/drawing/2014/main" id="{8D05F391-4008-4963-90E8-567DD4A6D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355" y="2622933"/>
            <a:ext cx="2547159" cy="19169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SPE">
            <a:extLst>
              <a:ext uri="{FF2B5EF4-FFF2-40B4-BE49-F238E27FC236}">
                <a16:creationId xmlns:a16="http://schemas.microsoft.com/office/drawing/2014/main" id="{EC193525-5755-4C70-A19B-B338D481103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819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5748B801-03A2-4CD7-90CC-42BB149FD7FF}"/>
              </a:ext>
            </a:extLst>
          </p:cNvPr>
          <p:cNvGraphicFramePr/>
          <p:nvPr>
            <p:extLst>
              <p:ext uri="{D42A27DB-BD31-4B8C-83A1-F6EECF244321}">
                <p14:modId xmlns:p14="http://schemas.microsoft.com/office/powerpoint/2010/main" val="748199626"/>
              </p:ext>
            </p:extLst>
          </p:nvPr>
        </p:nvGraphicFramePr>
        <p:xfrm>
          <a:off x="1073355" y="909844"/>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9048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a:extLst>
              <a:ext uri="{FF2B5EF4-FFF2-40B4-BE49-F238E27FC236}">
                <a16:creationId xmlns:a16="http://schemas.microsoft.com/office/drawing/2014/main" id="{4307645E-2274-4B06-9745-BF948223E5C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4940F4CE-EEC6-4712-9647-BF84A5A397E8}"/>
              </a:ext>
            </a:extLst>
          </p:cNvPr>
          <p:cNvGraphicFramePr>
            <a:graphicFrameLocks noGrp="1"/>
          </p:cNvGraphicFramePr>
          <p:nvPr>
            <p:extLst>
              <p:ext uri="{D42A27DB-BD31-4B8C-83A1-F6EECF244321}">
                <p14:modId xmlns:p14="http://schemas.microsoft.com/office/powerpoint/2010/main" val="1693838571"/>
              </p:ext>
            </p:extLst>
          </p:nvPr>
        </p:nvGraphicFramePr>
        <p:xfrm>
          <a:off x="560439" y="768834"/>
          <a:ext cx="9232490" cy="5680950"/>
        </p:xfrm>
        <a:graphic>
          <a:graphicData uri="http://schemas.openxmlformats.org/drawingml/2006/table">
            <a:tbl>
              <a:tblPr firstRow="1" firstCol="1" bandRow="1">
                <a:tableStyleId>{5C22544A-7EE6-4342-B048-85BDC9FD1C3A}</a:tableStyleId>
              </a:tblPr>
              <a:tblGrid>
                <a:gridCol w="2424557">
                  <a:extLst>
                    <a:ext uri="{9D8B030D-6E8A-4147-A177-3AD203B41FA5}">
                      <a16:colId xmlns:a16="http://schemas.microsoft.com/office/drawing/2014/main" val="1761528273"/>
                    </a:ext>
                  </a:extLst>
                </a:gridCol>
                <a:gridCol w="2989746">
                  <a:extLst>
                    <a:ext uri="{9D8B030D-6E8A-4147-A177-3AD203B41FA5}">
                      <a16:colId xmlns:a16="http://schemas.microsoft.com/office/drawing/2014/main" val="2328003395"/>
                    </a:ext>
                  </a:extLst>
                </a:gridCol>
                <a:gridCol w="3818187">
                  <a:extLst>
                    <a:ext uri="{9D8B030D-6E8A-4147-A177-3AD203B41FA5}">
                      <a16:colId xmlns:a16="http://schemas.microsoft.com/office/drawing/2014/main" val="376591339"/>
                    </a:ext>
                  </a:extLst>
                </a:gridCol>
              </a:tblGrid>
              <a:tr h="209175">
                <a:tc>
                  <a:txBody>
                    <a:bodyPr/>
                    <a:lstStyle/>
                    <a:p>
                      <a:pPr indent="198120" algn="ctr">
                        <a:lnSpc>
                          <a:spcPct val="200000"/>
                        </a:lnSpc>
                        <a:spcBef>
                          <a:spcPts val="600"/>
                        </a:spcBef>
                        <a:spcAft>
                          <a:spcPts val="0"/>
                        </a:spcAft>
                      </a:pPr>
                      <a:r>
                        <a:rPr lang="es-VE" sz="1400" dirty="0">
                          <a:effectLst/>
                        </a:rPr>
                        <a:t>Necesidades Básicas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ctr">
                        <a:lnSpc>
                          <a:spcPct val="200000"/>
                        </a:lnSpc>
                        <a:spcBef>
                          <a:spcPts val="600"/>
                        </a:spcBef>
                        <a:spcAft>
                          <a:spcPts val="0"/>
                        </a:spcAft>
                      </a:pPr>
                      <a:r>
                        <a:rPr lang="es-VE" sz="1400" dirty="0">
                          <a:effectLst/>
                        </a:rPr>
                        <a:t>Dimensiones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ctr">
                        <a:lnSpc>
                          <a:spcPct val="200000"/>
                        </a:lnSpc>
                        <a:spcBef>
                          <a:spcPts val="600"/>
                        </a:spcBef>
                        <a:spcAft>
                          <a:spcPts val="0"/>
                        </a:spcAft>
                      </a:pPr>
                      <a:r>
                        <a:rPr lang="es-VE" sz="1400">
                          <a:effectLst/>
                        </a:rPr>
                        <a:t>Variables Censales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extLst>
                  <a:ext uri="{0D108BD9-81ED-4DB2-BD59-A6C34878D82A}">
                    <a16:rowId xmlns:a16="http://schemas.microsoft.com/office/drawing/2014/main" val="1741532795"/>
                  </a:ext>
                </a:extLst>
              </a:tr>
              <a:tr h="755162">
                <a:tc rowSpan="2">
                  <a:txBody>
                    <a:bodyPr/>
                    <a:lstStyle/>
                    <a:p>
                      <a:pPr indent="198120" algn="l">
                        <a:lnSpc>
                          <a:spcPct val="200000"/>
                        </a:lnSpc>
                        <a:spcBef>
                          <a:spcPts val="600"/>
                        </a:spcBef>
                        <a:spcAft>
                          <a:spcPts val="0"/>
                        </a:spcAft>
                      </a:pPr>
                      <a:r>
                        <a:rPr lang="es-VE" sz="2000" dirty="0">
                          <a:effectLst/>
                        </a:rPr>
                        <a:t>Acceso a vivienda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l">
                        <a:lnSpc>
                          <a:spcPct val="200000"/>
                        </a:lnSpc>
                        <a:spcBef>
                          <a:spcPts val="600"/>
                        </a:spcBef>
                        <a:spcAft>
                          <a:spcPts val="0"/>
                        </a:spcAft>
                      </a:pPr>
                      <a:r>
                        <a:rPr lang="es-VE" sz="1400" dirty="0">
                          <a:effectLst/>
                        </a:rPr>
                        <a:t>a</a:t>
                      </a:r>
                      <a:r>
                        <a:rPr lang="es-VE" sz="1600" dirty="0">
                          <a:effectLst/>
                        </a:rPr>
                        <a:t>) Calidad de la vivienda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just">
                        <a:lnSpc>
                          <a:spcPct val="200000"/>
                        </a:lnSpc>
                        <a:spcBef>
                          <a:spcPts val="600"/>
                        </a:spcBef>
                        <a:spcAft>
                          <a:spcPts val="0"/>
                        </a:spcAft>
                      </a:pPr>
                      <a:r>
                        <a:rPr lang="es-VE" sz="1600" dirty="0">
                          <a:effectLst/>
                        </a:rPr>
                        <a:t>Materiales de construcción utilizados en piso, paredes y techo.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extLst>
                  <a:ext uri="{0D108BD9-81ED-4DB2-BD59-A6C34878D82A}">
                    <a16:rowId xmlns:a16="http://schemas.microsoft.com/office/drawing/2014/main" val="3183112641"/>
                  </a:ext>
                </a:extLst>
              </a:tr>
              <a:tr h="755162">
                <a:tc vMerge="1">
                  <a:txBody>
                    <a:bodyPr/>
                    <a:lstStyle/>
                    <a:p>
                      <a:pPr indent="198120" algn="l">
                        <a:lnSpc>
                          <a:spcPct val="200000"/>
                        </a:lnSpc>
                        <a:spcBef>
                          <a:spcPts val="600"/>
                        </a:spcBef>
                        <a:spcAft>
                          <a:spcPts val="0"/>
                        </a:spcAft>
                      </a:pP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l">
                        <a:lnSpc>
                          <a:spcPct val="200000"/>
                        </a:lnSpc>
                        <a:spcBef>
                          <a:spcPts val="600"/>
                        </a:spcBef>
                        <a:spcAft>
                          <a:spcPts val="0"/>
                        </a:spcAft>
                      </a:pPr>
                      <a:r>
                        <a:rPr lang="es-VE" sz="1600" dirty="0">
                          <a:effectLst/>
                        </a:rPr>
                        <a:t>b) Hacinamiento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just">
                        <a:lnSpc>
                          <a:spcPct val="200000"/>
                        </a:lnSpc>
                        <a:spcBef>
                          <a:spcPts val="600"/>
                        </a:spcBef>
                        <a:spcAft>
                          <a:spcPts val="0"/>
                        </a:spcAft>
                      </a:pPr>
                      <a:r>
                        <a:rPr lang="es-VE" sz="1600" dirty="0">
                          <a:effectLst/>
                        </a:rPr>
                        <a:t>Número de personas en el hogar</a:t>
                      </a:r>
                      <a:br>
                        <a:rPr lang="es-VE" sz="1600" dirty="0">
                          <a:effectLst/>
                        </a:rPr>
                      </a:br>
                      <a:r>
                        <a:rPr lang="es-VE" sz="1600" dirty="0">
                          <a:effectLst/>
                        </a:rPr>
                        <a:t>    Número de cuartos de la vivienda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extLst>
                  <a:ext uri="{0D108BD9-81ED-4DB2-BD59-A6C34878D82A}">
                    <a16:rowId xmlns:a16="http://schemas.microsoft.com/office/drawing/2014/main" val="4290534105"/>
                  </a:ext>
                </a:extLst>
              </a:tr>
              <a:tr h="545626">
                <a:tc rowSpan="2">
                  <a:txBody>
                    <a:bodyPr/>
                    <a:lstStyle/>
                    <a:p>
                      <a:pPr indent="198120" algn="ctr">
                        <a:lnSpc>
                          <a:spcPct val="200000"/>
                        </a:lnSpc>
                        <a:spcBef>
                          <a:spcPts val="600"/>
                        </a:spcBef>
                        <a:spcAft>
                          <a:spcPts val="0"/>
                        </a:spcAft>
                      </a:pPr>
                      <a:r>
                        <a:rPr lang="es-VE" sz="1800" dirty="0">
                          <a:effectLst/>
                        </a:rPr>
                        <a:t>Acceso a servicios sanitarios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l">
                        <a:lnSpc>
                          <a:spcPct val="200000"/>
                        </a:lnSpc>
                        <a:spcBef>
                          <a:spcPts val="600"/>
                        </a:spcBef>
                        <a:spcAft>
                          <a:spcPts val="0"/>
                        </a:spcAft>
                      </a:pPr>
                      <a:r>
                        <a:rPr lang="es-VE" sz="1400" dirty="0">
                          <a:effectLst/>
                        </a:rPr>
                        <a:t>a) Disponibilidad de agua potable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just">
                        <a:lnSpc>
                          <a:spcPct val="200000"/>
                        </a:lnSpc>
                        <a:spcBef>
                          <a:spcPts val="600"/>
                        </a:spcBef>
                        <a:spcAft>
                          <a:spcPts val="0"/>
                        </a:spcAft>
                      </a:pPr>
                      <a:r>
                        <a:rPr lang="es-VE" sz="1400" dirty="0">
                          <a:effectLst/>
                        </a:rPr>
                        <a:t>Fuente de abastecimiento de agua en la vivienda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extLst>
                  <a:ext uri="{0D108BD9-81ED-4DB2-BD59-A6C34878D82A}">
                    <a16:rowId xmlns:a16="http://schemas.microsoft.com/office/drawing/2014/main" val="509221998"/>
                  </a:ext>
                </a:extLst>
              </a:tr>
              <a:tr h="660733">
                <a:tc vMerge="1">
                  <a:txBody>
                    <a:bodyPr/>
                    <a:lstStyle/>
                    <a:p>
                      <a:pPr indent="198120" algn="ctr">
                        <a:lnSpc>
                          <a:spcPct val="200000"/>
                        </a:lnSpc>
                        <a:spcBef>
                          <a:spcPts val="600"/>
                        </a:spcBef>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l">
                        <a:lnSpc>
                          <a:spcPct val="200000"/>
                        </a:lnSpc>
                        <a:spcBef>
                          <a:spcPts val="600"/>
                        </a:spcBef>
                        <a:spcAft>
                          <a:spcPts val="0"/>
                        </a:spcAft>
                      </a:pPr>
                      <a:r>
                        <a:rPr lang="es-VE" sz="1400" dirty="0">
                          <a:effectLst/>
                        </a:rPr>
                        <a:t> b) Tipo de sistema de aguas residuales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just">
                        <a:lnSpc>
                          <a:spcPct val="200000"/>
                        </a:lnSpc>
                        <a:spcBef>
                          <a:spcPts val="600"/>
                        </a:spcBef>
                        <a:spcAft>
                          <a:spcPts val="0"/>
                        </a:spcAft>
                      </a:pPr>
                      <a:r>
                        <a:rPr lang="es-VE" sz="1400" dirty="0">
                          <a:effectLst/>
                        </a:rPr>
                        <a:t>Disponibilidad de servicio sanitario </a:t>
                      </a:r>
                      <a:br>
                        <a:rPr lang="es-VE" sz="1400" dirty="0">
                          <a:effectLst/>
                        </a:rPr>
                      </a:br>
                      <a:r>
                        <a:rPr lang="es-VE" sz="1400" dirty="0">
                          <a:effectLst/>
                        </a:rPr>
                        <a:t>    Sistema de eliminación agua residuales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extLst>
                  <a:ext uri="{0D108BD9-81ED-4DB2-BD59-A6C34878D82A}">
                    <a16:rowId xmlns:a16="http://schemas.microsoft.com/office/drawing/2014/main" val="3424107085"/>
                  </a:ext>
                </a:extLst>
              </a:tr>
              <a:tr h="660733">
                <a:tc>
                  <a:txBody>
                    <a:bodyPr/>
                    <a:lstStyle/>
                    <a:p>
                      <a:pPr indent="198120" algn="l">
                        <a:lnSpc>
                          <a:spcPct val="200000"/>
                        </a:lnSpc>
                        <a:spcBef>
                          <a:spcPts val="600"/>
                        </a:spcBef>
                        <a:spcAft>
                          <a:spcPts val="0"/>
                        </a:spcAft>
                      </a:pPr>
                      <a:r>
                        <a:rPr lang="es-VE" sz="1800" dirty="0">
                          <a:effectLst/>
                        </a:rPr>
                        <a:t>Acceso a educación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l">
                        <a:lnSpc>
                          <a:spcPct val="200000"/>
                        </a:lnSpc>
                        <a:spcBef>
                          <a:spcPts val="600"/>
                        </a:spcBef>
                        <a:spcAft>
                          <a:spcPts val="0"/>
                        </a:spcAft>
                      </a:pPr>
                      <a:r>
                        <a:rPr lang="es-VE" sz="1400">
                          <a:effectLst/>
                        </a:rPr>
                        <a:t>Asistencia de los niños en edad escolar a un establecimiento educativo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just">
                        <a:lnSpc>
                          <a:spcPct val="200000"/>
                        </a:lnSpc>
                        <a:spcBef>
                          <a:spcPts val="600"/>
                        </a:spcBef>
                        <a:spcAft>
                          <a:spcPts val="0"/>
                        </a:spcAft>
                      </a:pPr>
                      <a:r>
                        <a:rPr lang="es-VE" sz="1400" dirty="0">
                          <a:effectLst/>
                        </a:rPr>
                        <a:t>Edad de los miembros del hogar </a:t>
                      </a:r>
                      <a:br>
                        <a:rPr lang="es-VE" sz="1400" dirty="0">
                          <a:effectLst/>
                        </a:rPr>
                      </a:br>
                      <a:r>
                        <a:rPr lang="es-VE" sz="1400" dirty="0">
                          <a:effectLst/>
                        </a:rPr>
                        <a:t>    Asistencia a un establecimiento educativo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extLst>
                  <a:ext uri="{0D108BD9-81ED-4DB2-BD59-A6C34878D82A}">
                    <a16:rowId xmlns:a16="http://schemas.microsoft.com/office/drawing/2014/main" val="896639559"/>
                  </a:ext>
                </a:extLst>
              </a:tr>
              <a:tr h="1372121">
                <a:tc>
                  <a:txBody>
                    <a:bodyPr/>
                    <a:lstStyle/>
                    <a:p>
                      <a:pPr indent="198120" algn="l">
                        <a:lnSpc>
                          <a:spcPct val="200000"/>
                        </a:lnSpc>
                        <a:spcBef>
                          <a:spcPts val="600"/>
                        </a:spcBef>
                        <a:spcAft>
                          <a:spcPts val="0"/>
                        </a:spcAft>
                      </a:pPr>
                      <a:r>
                        <a:rPr lang="es-VE" sz="1800" dirty="0">
                          <a:effectLst/>
                        </a:rPr>
                        <a:t>Capacidad económica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l">
                        <a:lnSpc>
                          <a:spcPct val="200000"/>
                        </a:lnSpc>
                        <a:spcBef>
                          <a:spcPts val="600"/>
                        </a:spcBef>
                        <a:spcAft>
                          <a:spcPts val="0"/>
                        </a:spcAft>
                      </a:pPr>
                      <a:r>
                        <a:rPr lang="es-VE" sz="1400" dirty="0">
                          <a:effectLst/>
                        </a:rPr>
                        <a:t>Probabilidad de insuficiencia de</a:t>
                      </a:r>
                      <a:br>
                        <a:rPr lang="es-VE" sz="1400" dirty="0">
                          <a:effectLst/>
                        </a:rPr>
                      </a:br>
                      <a:r>
                        <a:rPr lang="es-VE" sz="1400" dirty="0">
                          <a:effectLst/>
                        </a:rPr>
                        <a:t>ingresos del hogar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tc>
                  <a:txBody>
                    <a:bodyPr/>
                    <a:lstStyle/>
                    <a:p>
                      <a:pPr indent="198120" algn="just">
                        <a:lnSpc>
                          <a:spcPct val="200000"/>
                        </a:lnSpc>
                        <a:spcBef>
                          <a:spcPts val="600"/>
                        </a:spcBef>
                        <a:spcAft>
                          <a:spcPts val="0"/>
                        </a:spcAft>
                      </a:pPr>
                      <a:r>
                        <a:rPr lang="es-VE" sz="1400" dirty="0">
                          <a:effectLst/>
                        </a:rPr>
                        <a:t>Edad de los miembros del hogar </a:t>
                      </a:r>
                      <a:br>
                        <a:rPr lang="es-VE" sz="1400" dirty="0">
                          <a:effectLst/>
                        </a:rPr>
                      </a:br>
                      <a:r>
                        <a:rPr lang="es-VE" sz="1400" dirty="0">
                          <a:effectLst/>
                        </a:rPr>
                        <a:t>    Ultimo nivel educativo aprobado</a:t>
                      </a:r>
                      <a:br>
                        <a:rPr lang="es-VE" sz="1400" dirty="0">
                          <a:effectLst/>
                        </a:rPr>
                      </a:br>
                      <a:r>
                        <a:rPr lang="es-VE" sz="1400" dirty="0">
                          <a:effectLst/>
                        </a:rPr>
                        <a:t>    Condición de actividad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nchor="ctr"/>
                </a:tc>
                <a:extLst>
                  <a:ext uri="{0D108BD9-81ED-4DB2-BD59-A6C34878D82A}">
                    <a16:rowId xmlns:a16="http://schemas.microsoft.com/office/drawing/2014/main" val="2262091645"/>
                  </a:ext>
                </a:extLst>
              </a:tr>
            </a:tbl>
          </a:graphicData>
        </a:graphic>
      </p:graphicFrame>
      <p:sp>
        <p:nvSpPr>
          <p:cNvPr id="6" name="Rectángulo 5">
            <a:extLst>
              <a:ext uri="{FF2B5EF4-FFF2-40B4-BE49-F238E27FC236}">
                <a16:creationId xmlns:a16="http://schemas.microsoft.com/office/drawing/2014/main" id="{FF7005B9-C0E9-4627-8F8E-73D83E372A60}"/>
              </a:ext>
            </a:extLst>
          </p:cNvPr>
          <p:cNvSpPr/>
          <p:nvPr/>
        </p:nvSpPr>
        <p:spPr>
          <a:xfrm>
            <a:off x="1018933" y="286971"/>
            <a:ext cx="6340197" cy="369332"/>
          </a:xfrm>
          <a:prstGeom prst="rect">
            <a:avLst/>
          </a:prstGeom>
        </p:spPr>
        <p:txBody>
          <a:bodyPr wrap="none">
            <a:spAutoFit/>
          </a:bodyPr>
          <a:lstStyle/>
          <a:p>
            <a:pPr algn="just"/>
            <a:r>
              <a:rPr lang="es-VE" b="1" i="1" u="sng" dirty="0">
                <a:solidFill>
                  <a:srgbClr val="000000"/>
                </a:solidFill>
                <a:latin typeface="Arial" panose="020B0604020202020204" pitchFamily="34" charset="0"/>
              </a:rPr>
              <a:t>Necesidades básicas, dimensiones y variables censales</a:t>
            </a:r>
            <a:endParaRPr lang="es-EC" b="1" u="sng" dirty="0">
              <a:effectLst/>
            </a:endParaRPr>
          </a:p>
        </p:txBody>
      </p:sp>
    </p:spTree>
    <p:extLst>
      <p:ext uri="{BB962C8B-B14F-4D97-AF65-F5344CB8AC3E}">
        <p14:creationId xmlns:p14="http://schemas.microsoft.com/office/powerpoint/2010/main" val="269961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do de imagen para ESPE">
            <a:extLst>
              <a:ext uri="{FF2B5EF4-FFF2-40B4-BE49-F238E27FC236}">
                <a16:creationId xmlns:a16="http://schemas.microsoft.com/office/drawing/2014/main" id="{270C268F-5EC6-41F6-95FE-5A81FA665A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5F940C83-0144-4534-BC47-DC91A6D4D428}"/>
              </a:ext>
            </a:extLst>
          </p:cNvPr>
          <p:cNvGraphicFramePr/>
          <p:nvPr>
            <p:extLst>
              <p:ext uri="{D42A27DB-BD31-4B8C-83A1-F6EECF244321}">
                <p14:modId xmlns:p14="http://schemas.microsoft.com/office/powerpoint/2010/main" val="4239236055"/>
              </p:ext>
            </p:extLst>
          </p:nvPr>
        </p:nvGraphicFramePr>
        <p:xfrm>
          <a:off x="4699818" y="1203302"/>
          <a:ext cx="6199239"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ángulo 5">
            <a:extLst>
              <a:ext uri="{FF2B5EF4-FFF2-40B4-BE49-F238E27FC236}">
                <a16:creationId xmlns:a16="http://schemas.microsoft.com/office/drawing/2014/main" id="{3A7E71ED-AEDE-45E3-BEE1-B8889AD3BC34}"/>
              </a:ext>
            </a:extLst>
          </p:cNvPr>
          <p:cNvSpPr/>
          <p:nvPr/>
        </p:nvSpPr>
        <p:spPr>
          <a:xfrm>
            <a:off x="4699819" y="3969933"/>
            <a:ext cx="6096000" cy="500137"/>
          </a:xfrm>
          <a:prstGeom prst="rect">
            <a:avLst/>
          </a:prstGeom>
        </p:spPr>
        <p:txBody>
          <a:bodyPr>
            <a:spAutoFit/>
          </a:bodyPr>
          <a:lstStyle/>
          <a:p>
            <a:pPr marL="630555" marR="629285" algn="ctr">
              <a:spcAft>
                <a:spcPts val="0"/>
              </a:spcAft>
            </a:pPr>
            <a:r>
              <a:rPr lang="es-VE" sz="1050" b="1" i="1" dirty="0">
                <a:solidFill>
                  <a:srgbClr val="000000"/>
                </a:solidFill>
                <a:latin typeface="Arial" panose="020B0604020202020204" pitchFamily="34" charset="0"/>
              </a:rPr>
              <a:t>Figura 5.</a:t>
            </a:r>
            <a:r>
              <a:rPr lang="es-VE" sz="1050" dirty="0">
                <a:solidFill>
                  <a:srgbClr val="000000"/>
                </a:solidFill>
                <a:latin typeface="Arial" panose="020B0604020202020204" pitchFamily="34" charset="0"/>
              </a:rPr>
              <a:t> Tendencia NBI Ecuador, serie 2007-2017</a:t>
            </a:r>
            <a:endParaRPr lang="es-EC" sz="800" dirty="0"/>
          </a:p>
          <a:p>
            <a:pPr marL="630555" marR="629285" algn="ctr">
              <a:spcAft>
                <a:spcPts val="0"/>
              </a:spcAft>
            </a:pPr>
            <a:r>
              <a:rPr lang="es-VE" sz="800" dirty="0">
                <a:solidFill>
                  <a:srgbClr val="000000"/>
                </a:solidFill>
                <a:latin typeface="Arial" panose="020B0604020202020204" pitchFamily="34" charset="0"/>
              </a:rPr>
              <a:t>Elaborado por: El autor</a:t>
            </a:r>
            <a:endParaRPr lang="es-EC" sz="800" dirty="0"/>
          </a:p>
          <a:p>
            <a:pPr marL="630555" marR="629285" algn="ctr">
              <a:spcAft>
                <a:spcPts val="0"/>
              </a:spcAft>
            </a:pPr>
            <a:r>
              <a:rPr lang="es-VE" sz="800" dirty="0">
                <a:solidFill>
                  <a:srgbClr val="000000"/>
                </a:solidFill>
                <a:latin typeface="Arial" panose="020B0604020202020204" pitchFamily="34" charset="0"/>
              </a:rPr>
              <a:t>Fuente: (Instituto Nacional de Estadísticas y Censo - INEC)</a:t>
            </a:r>
            <a:endParaRPr lang="es-EC" sz="800" dirty="0">
              <a:effectLst/>
            </a:endParaRPr>
          </a:p>
        </p:txBody>
      </p:sp>
      <p:sp>
        <p:nvSpPr>
          <p:cNvPr id="7" name="Rectángulo 6">
            <a:extLst>
              <a:ext uri="{FF2B5EF4-FFF2-40B4-BE49-F238E27FC236}">
                <a16:creationId xmlns:a16="http://schemas.microsoft.com/office/drawing/2014/main" id="{154FD79C-B63E-4981-94C9-D555A4660D36}"/>
              </a:ext>
            </a:extLst>
          </p:cNvPr>
          <p:cNvSpPr/>
          <p:nvPr/>
        </p:nvSpPr>
        <p:spPr>
          <a:xfrm>
            <a:off x="304799" y="153479"/>
            <a:ext cx="10889227" cy="619721"/>
          </a:xfrm>
          <a:prstGeom prst="rect">
            <a:avLst/>
          </a:prstGeom>
        </p:spPr>
        <p:txBody>
          <a:bodyPr wrap="square">
            <a:spAutoFit/>
          </a:bodyPr>
          <a:lstStyle/>
          <a:p>
            <a:pPr indent="198120">
              <a:lnSpc>
                <a:spcPct val="200000"/>
              </a:lnSpc>
              <a:spcBef>
                <a:spcPts val="600"/>
              </a:spcBef>
            </a:pPr>
            <a:r>
              <a:rPr lang="es-VE" sz="2000" b="1" i="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Tendencia de las Necesidades Básicas Insatisfechas (NBI) Ecuador, serie 2007-2017</a:t>
            </a:r>
            <a:endParaRPr lang="es-EC" sz="1200" b="1" i="1" u="sng"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6E093EA1-0886-4056-A9B5-59A58F326E81}"/>
              </a:ext>
            </a:extLst>
          </p:cNvPr>
          <p:cNvGraphicFramePr>
            <a:graphicFrameLocks noGrp="1"/>
          </p:cNvGraphicFramePr>
          <p:nvPr>
            <p:extLst>
              <p:ext uri="{D42A27DB-BD31-4B8C-83A1-F6EECF244321}">
                <p14:modId xmlns:p14="http://schemas.microsoft.com/office/powerpoint/2010/main" val="84126018"/>
              </p:ext>
            </p:extLst>
          </p:nvPr>
        </p:nvGraphicFramePr>
        <p:xfrm>
          <a:off x="144186" y="1085314"/>
          <a:ext cx="3970613" cy="5029204"/>
        </p:xfrm>
        <a:graphic>
          <a:graphicData uri="http://schemas.openxmlformats.org/drawingml/2006/table">
            <a:tbl>
              <a:tblPr firstRow="1" firstCol="1" bandRow="1">
                <a:tableStyleId>{5C22544A-7EE6-4342-B048-85BDC9FD1C3A}</a:tableStyleId>
              </a:tblPr>
              <a:tblGrid>
                <a:gridCol w="1245032">
                  <a:extLst>
                    <a:ext uri="{9D8B030D-6E8A-4147-A177-3AD203B41FA5}">
                      <a16:colId xmlns:a16="http://schemas.microsoft.com/office/drawing/2014/main" val="3858654025"/>
                    </a:ext>
                  </a:extLst>
                </a:gridCol>
                <a:gridCol w="1245032">
                  <a:extLst>
                    <a:ext uri="{9D8B030D-6E8A-4147-A177-3AD203B41FA5}">
                      <a16:colId xmlns:a16="http://schemas.microsoft.com/office/drawing/2014/main" val="2215767998"/>
                    </a:ext>
                  </a:extLst>
                </a:gridCol>
                <a:gridCol w="1480549">
                  <a:extLst>
                    <a:ext uri="{9D8B030D-6E8A-4147-A177-3AD203B41FA5}">
                      <a16:colId xmlns:a16="http://schemas.microsoft.com/office/drawing/2014/main" val="3254883431"/>
                    </a:ext>
                  </a:extLst>
                </a:gridCol>
              </a:tblGrid>
              <a:tr h="1403527">
                <a:tc>
                  <a:txBody>
                    <a:bodyPr/>
                    <a:lstStyle/>
                    <a:p>
                      <a:pPr indent="198120" algn="ctr">
                        <a:lnSpc>
                          <a:spcPct val="200000"/>
                        </a:lnSpc>
                        <a:spcBef>
                          <a:spcPts val="600"/>
                        </a:spcBef>
                        <a:spcAft>
                          <a:spcPts val="0"/>
                        </a:spcAft>
                      </a:pPr>
                      <a:r>
                        <a:rPr lang="es-VE" sz="1200">
                          <a:effectLst/>
                        </a:rPr>
                        <a:t>Año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NBI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Habitantes en situación de pobreza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extLst>
                  <a:ext uri="{0D108BD9-81ED-4DB2-BD59-A6C34878D82A}">
                    <a16:rowId xmlns:a16="http://schemas.microsoft.com/office/drawing/2014/main" val="666703552"/>
                  </a:ext>
                </a:extLst>
              </a:tr>
              <a:tr h="329607">
                <a:tc>
                  <a:txBody>
                    <a:bodyPr/>
                    <a:lstStyle/>
                    <a:p>
                      <a:pPr indent="198120" algn="ctr">
                        <a:lnSpc>
                          <a:spcPct val="200000"/>
                        </a:lnSpc>
                        <a:spcBef>
                          <a:spcPts val="600"/>
                        </a:spcBef>
                        <a:spcAft>
                          <a:spcPts val="0"/>
                        </a:spcAft>
                      </a:pPr>
                      <a:r>
                        <a:rPr lang="es-VE" sz="1200">
                          <a:effectLst/>
                        </a:rPr>
                        <a:t>2007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47,90%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6.808.985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1716992159"/>
                  </a:ext>
                </a:extLst>
              </a:tr>
              <a:tr h="329607">
                <a:tc>
                  <a:txBody>
                    <a:bodyPr/>
                    <a:lstStyle/>
                    <a:p>
                      <a:pPr indent="198120" algn="ctr">
                        <a:lnSpc>
                          <a:spcPct val="200000"/>
                        </a:lnSpc>
                        <a:spcBef>
                          <a:spcPts val="600"/>
                        </a:spcBef>
                        <a:spcAft>
                          <a:spcPts val="0"/>
                        </a:spcAft>
                      </a:pPr>
                      <a:r>
                        <a:rPr lang="es-VE" sz="1200">
                          <a:effectLst/>
                        </a:rPr>
                        <a:t>2008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47,00%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6.802.310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1615762351"/>
                  </a:ext>
                </a:extLst>
              </a:tr>
              <a:tr h="329607">
                <a:tc>
                  <a:txBody>
                    <a:bodyPr/>
                    <a:lstStyle/>
                    <a:p>
                      <a:pPr indent="198120" algn="ctr">
                        <a:lnSpc>
                          <a:spcPct val="200000"/>
                        </a:lnSpc>
                        <a:spcBef>
                          <a:spcPts val="600"/>
                        </a:spcBef>
                        <a:spcAft>
                          <a:spcPts val="0"/>
                        </a:spcAft>
                      </a:pPr>
                      <a:r>
                        <a:rPr lang="es-VE" sz="1200">
                          <a:effectLst/>
                        </a:rPr>
                        <a:t>2009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44,90%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6.617.362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3579074250"/>
                  </a:ext>
                </a:extLst>
              </a:tr>
              <a:tr h="329607">
                <a:tc>
                  <a:txBody>
                    <a:bodyPr/>
                    <a:lstStyle/>
                    <a:p>
                      <a:pPr indent="198120" algn="ctr">
                        <a:lnSpc>
                          <a:spcPct val="200000"/>
                        </a:lnSpc>
                        <a:spcBef>
                          <a:spcPts val="600"/>
                        </a:spcBef>
                        <a:spcAft>
                          <a:spcPts val="0"/>
                        </a:spcAft>
                      </a:pPr>
                      <a:r>
                        <a:rPr lang="es-VE" sz="1200">
                          <a:effectLst/>
                        </a:rPr>
                        <a:t>2010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41,80%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6.275.016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659722494"/>
                  </a:ext>
                </a:extLst>
              </a:tr>
              <a:tr h="329607">
                <a:tc>
                  <a:txBody>
                    <a:bodyPr/>
                    <a:lstStyle/>
                    <a:p>
                      <a:pPr indent="198120" algn="ctr">
                        <a:lnSpc>
                          <a:spcPct val="200000"/>
                        </a:lnSpc>
                        <a:spcBef>
                          <a:spcPts val="600"/>
                        </a:spcBef>
                        <a:spcAft>
                          <a:spcPts val="0"/>
                        </a:spcAft>
                      </a:pPr>
                      <a:r>
                        <a:rPr lang="es-VE" sz="1200">
                          <a:effectLst/>
                        </a:rPr>
                        <a:t>2011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39,40%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6.014.804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2331842909"/>
                  </a:ext>
                </a:extLst>
              </a:tr>
              <a:tr h="329607">
                <a:tc>
                  <a:txBody>
                    <a:bodyPr/>
                    <a:lstStyle/>
                    <a:p>
                      <a:pPr indent="198120" algn="ctr">
                        <a:lnSpc>
                          <a:spcPct val="200000"/>
                        </a:lnSpc>
                        <a:spcBef>
                          <a:spcPts val="600"/>
                        </a:spcBef>
                        <a:spcAft>
                          <a:spcPts val="0"/>
                        </a:spcAft>
                      </a:pPr>
                      <a:r>
                        <a:rPr lang="es-VE" sz="1200">
                          <a:effectLst/>
                        </a:rPr>
                        <a:t>2012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36,80%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5.711.728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3695726646"/>
                  </a:ext>
                </a:extLst>
              </a:tr>
              <a:tr h="329607">
                <a:tc>
                  <a:txBody>
                    <a:bodyPr/>
                    <a:lstStyle/>
                    <a:p>
                      <a:pPr indent="198120" algn="ctr">
                        <a:lnSpc>
                          <a:spcPct val="200000"/>
                        </a:lnSpc>
                        <a:spcBef>
                          <a:spcPts val="600"/>
                        </a:spcBef>
                        <a:spcAft>
                          <a:spcPts val="0"/>
                        </a:spcAft>
                      </a:pPr>
                      <a:r>
                        <a:rPr lang="es-VE" sz="1200">
                          <a:effectLst/>
                        </a:rPr>
                        <a:t>2013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38,70%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6.104.925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4193047343"/>
                  </a:ext>
                </a:extLst>
              </a:tr>
              <a:tr h="329607">
                <a:tc>
                  <a:txBody>
                    <a:bodyPr/>
                    <a:lstStyle/>
                    <a:p>
                      <a:pPr indent="198120" algn="ctr">
                        <a:lnSpc>
                          <a:spcPct val="200000"/>
                        </a:lnSpc>
                        <a:spcBef>
                          <a:spcPts val="600"/>
                        </a:spcBef>
                        <a:spcAft>
                          <a:spcPts val="0"/>
                        </a:spcAft>
                      </a:pPr>
                      <a:r>
                        <a:rPr lang="es-VE" sz="1200">
                          <a:effectLst/>
                        </a:rPr>
                        <a:t>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35,40%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5.673.558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619927445"/>
                  </a:ext>
                </a:extLst>
              </a:tr>
              <a:tr h="329607">
                <a:tc>
                  <a:txBody>
                    <a:bodyPr/>
                    <a:lstStyle/>
                    <a:p>
                      <a:pPr indent="198120" algn="ctr">
                        <a:lnSpc>
                          <a:spcPct val="200000"/>
                        </a:lnSpc>
                        <a:spcBef>
                          <a:spcPts val="600"/>
                        </a:spcBef>
                        <a:spcAft>
                          <a:spcPts val="0"/>
                        </a:spcAft>
                      </a:pPr>
                      <a:r>
                        <a:rPr lang="es-VE" sz="1200">
                          <a:effectLst/>
                        </a:rPr>
                        <a:t>2015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32,90%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5.355.791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4190085167"/>
                  </a:ext>
                </a:extLst>
              </a:tr>
              <a:tr h="329607">
                <a:tc>
                  <a:txBody>
                    <a:bodyPr/>
                    <a:lstStyle/>
                    <a:p>
                      <a:pPr indent="198120" algn="ctr">
                        <a:lnSpc>
                          <a:spcPct val="200000"/>
                        </a:lnSpc>
                        <a:spcBef>
                          <a:spcPts val="600"/>
                        </a:spcBef>
                        <a:spcAft>
                          <a:spcPts val="0"/>
                        </a:spcAft>
                      </a:pPr>
                      <a:r>
                        <a:rPr lang="es-VE" sz="1200">
                          <a:effectLst/>
                        </a:rPr>
                        <a:t>2016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32,00%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5.289.280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b"/>
                </a:tc>
                <a:extLst>
                  <a:ext uri="{0D108BD9-81ED-4DB2-BD59-A6C34878D82A}">
                    <a16:rowId xmlns:a16="http://schemas.microsoft.com/office/drawing/2014/main" val="2618754381"/>
                  </a:ext>
                </a:extLst>
              </a:tr>
              <a:tr h="329607">
                <a:tc>
                  <a:txBody>
                    <a:bodyPr/>
                    <a:lstStyle/>
                    <a:p>
                      <a:pPr indent="198120" algn="ctr">
                        <a:lnSpc>
                          <a:spcPct val="200000"/>
                        </a:lnSpc>
                        <a:spcBef>
                          <a:spcPts val="600"/>
                        </a:spcBef>
                        <a:spcAft>
                          <a:spcPts val="0"/>
                        </a:spcAft>
                      </a:pPr>
                      <a:r>
                        <a:rPr lang="es-VE" sz="1200">
                          <a:effectLst/>
                        </a:rPr>
                        <a:t>2017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a:effectLst/>
                        </a:rPr>
                        <a:t>31,80%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tc>
                  <a:txBody>
                    <a:bodyPr/>
                    <a:lstStyle/>
                    <a:p>
                      <a:pPr indent="198120" algn="ctr">
                        <a:lnSpc>
                          <a:spcPct val="200000"/>
                        </a:lnSpc>
                        <a:spcBef>
                          <a:spcPts val="600"/>
                        </a:spcBef>
                        <a:spcAft>
                          <a:spcPts val="0"/>
                        </a:spcAft>
                      </a:pPr>
                      <a:r>
                        <a:rPr lang="es-VE" sz="1200" dirty="0">
                          <a:effectLst/>
                        </a:rPr>
                        <a:t>5.286.705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82" marR="37882" marT="0" marB="0" anchor="ctr"/>
                </a:tc>
                <a:extLst>
                  <a:ext uri="{0D108BD9-81ED-4DB2-BD59-A6C34878D82A}">
                    <a16:rowId xmlns:a16="http://schemas.microsoft.com/office/drawing/2014/main" val="447708750"/>
                  </a:ext>
                </a:extLst>
              </a:tr>
            </a:tbl>
          </a:graphicData>
        </a:graphic>
      </p:graphicFrame>
      <p:sp>
        <p:nvSpPr>
          <p:cNvPr id="3" name="CuadroTexto 2">
            <a:extLst>
              <a:ext uri="{FF2B5EF4-FFF2-40B4-BE49-F238E27FC236}">
                <a16:creationId xmlns:a16="http://schemas.microsoft.com/office/drawing/2014/main" id="{308E5C80-9389-46E9-90F8-20FDE2833A91}"/>
              </a:ext>
            </a:extLst>
          </p:cNvPr>
          <p:cNvSpPr txBox="1"/>
          <p:nvPr/>
        </p:nvSpPr>
        <p:spPr>
          <a:xfrm>
            <a:off x="4984955" y="4881716"/>
            <a:ext cx="5727292" cy="400110"/>
          </a:xfrm>
          <a:prstGeom prst="rect">
            <a:avLst/>
          </a:prstGeom>
          <a:noFill/>
        </p:spPr>
        <p:txBody>
          <a:bodyPr wrap="square" rtlCol="0">
            <a:spAutoFit/>
          </a:bodyPr>
          <a:lstStyle/>
          <a:p>
            <a:r>
              <a:rPr lang="es-EC" sz="2000" dirty="0"/>
              <a:t>En el 2017 existe 31,8% NBI hasta la actualidad.</a:t>
            </a:r>
          </a:p>
        </p:txBody>
      </p:sp>
      <p:sp>
        <p:nvSpPr>
          <p:cNvPr id="9" name="CuadroTexto 8">
            <a:extLst>
              <a:ext uri="{FF2B5EF4-FFF2-40B4-BE49-F238E27FC236}">
                <a16:creationId xmlns:a16="http://schemas.microsoft.com/office/drawing/2014/main" id="{A596B401-EE15-4B14-9420-92A857293113}"/>
              </a:ext>
            </a:extLst>
          </p:cNvPr>
          <p:cNvSpPr txBox="1"/>
          <p:nvPr/>
        </p:nvSpPr>
        <p:spPr>
          <a:xfrm>
            <a:off x="4935791" y="5454643"/>
            <a:ext cx="5727292" cy="400110"/>
          </a:xfrm>
          <a:prstGeom prst="rect">
            <a:avLst/>
          </a:prstGeom>
          <a:noFill/>
        </p:spPr>
        <p:txBody>
          <a:bodyPr wrap="square" rtlCol="0">
            <a:spAutoFit/>
          </a:bodyPr>
          <a:lstStyle/>
          <a:p>
            <a:r>
              <a:rPr lang="es-EC" sz="2000" dirty="0"/>
              <a:t>La reducción total del periodo de estudio es de 16%.</a:t>
            </a:r>
          </a:p>
        </p:txBody>
      </p:sp>
    </p:spTree>
    <p:extLst>
      <p:ext uri="{BB962C8B-B14F-4D97-AF65-F5344CB8AC3E}">
        <p14:creationId xmlns:p14="http://schemas.microsoft.com/office/powerpoint/2010/main" val="174554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BB4B6-047A-44B6-A8BF-7DDFA5325CBE}"/>
              </a:ext>
            </a:extLst>
          </p:cNvPr>
          <p:cNvSpPr>
            <a:spLocks noGrp="1"/>
          </p:cNvSpPr>
          <p:nvPr>
            <p:ph type="title"/>
          </p:nvPr>
        </p:nvSpPr>
        <p:spPr>
          <a:xfrm>
            <a:off x="737420" y="598041"/>
            <a:ext cx="10332183" cy="1049235"/>
          </a:xfrm>
        </p:spPr>
        <p:txBody>
          <a:bodyPr>
            <a:normAutofit fontScale="90000"/>
          </a:bodyPr>
          <a:lstStyle/>
          <a:p>
            <a:pPr algn="ctr"/>
            <a:r>
              <a:rPr lang="es-EC" sz="3600" u="sng" dirty="0"/>
              <a:t>análisis DE Correlación ENTRE NBI Y MICROCRÉDITO</a:t>
            </a:r>
          </a:p>
        </p:txBody>
      </p:sp>
      <p:sp>
        <p:nvSpPr>
          <p:cNvPr id="4" name="CuadroTexto 3">
            <a:extLst>
              <a:ext uri="{FF2B5EF4-FFF2-40B4-BE49-F238E27FC236}">
                <a16:creationId xmlns:a16="http://schemas.microsoft.com/office/drawing/2014/main" id="{380BB101-436A-4FD1-BA2A-26CDA8D268D6}"/>
              </a:ext>
            </a:extLst>
          </p:cNvPr>
          <p:cNvSpPr txBox="1"/>
          <p:nvPr/>
        </p:nvSpPr>
        <p:spPr>
          <a:xfrm>
            <a:off x="2206305" y="2802247"/>
            <a:ext cx="2670496" cy="1384995"/>
          </a:xfrm>
          <a:prstGeom prst="rect">
            <a:avLst/>
          </a:prstGeom>
          <a:noFill/>
        </p:spPr>
        <p:txBody>
          <a:bodyPr wrap="square" rtlCol="0">
            <a:spAutoFit/>
          </a:bodyPr>
          <a:lstStyle/>
          <a:p>
            <a:pPr algn="just"/>
            <a:r>
              <a:rPr lang="es-EC" sz="2800" dirty="0"/>
              <a:t>Correlación estadística de las variables </a:t>
            </a:r>
          </a:p>
        </p:txBody>
      </p:sp>
      <p:sp>
        <p:nvSpPr>
          <p:cNvPr id="5" name="CuadroTexto 4">
            <a:extLst>
              <a:ext uri="{FF2B5EF4-FFF2-40B4-BE49-F238E27FC236}">
                <a16:creationId xmlns:a16="http://schemas.microsoft.com/office/drawing/2014/main" id="{B9CB8047-23C3-4F47-8330-5E6C055F1BA3}"/>
              </a:ext>
            </a:extLst>
          </p:cNvPr>
          <p:cNvSpPr txBox="1"/>
          <p:nvPr/>
        </p:nvSpPr>
        <p:spPr>
          <a:xfrm>
            <a:off x="7492180" y="2239895"/>
            <a:ext cx="3141407" cy="646331"/>
          </a:xfrm>
          <a:prstGeom prst="rect">
            <a:avLst/>
          </a:prstGeom>
          <a:noFill/>
        </p:spPr>
        <p:txBody>
          <a:bodyPr wrap="square" rtlCol="0">
            <a:spAutoFit/>
          </a:bodyPr>
          <a:lstStyle/>
          <a:p>
            <a:r>
              <a:rPr lang="es-EC" dirty="0"/>
              <a:t>Pobreza en el ecuador medidas por NBI.</a:t>
            </a:r>
          </a:p>
        </p:txBody>
      </p:sp>
      <p:sp>
        <p:nvSpPr>
          <p:cNvPr id="6" name="CuadroTexto 5">
            <a:extLst>
              <a:ext uri="{FF2B5EF4-FFF2-40B4-BE49-F238E27FC236}">
                <a16:creationId xmlns:a16="http://schemas.microsoft.com/office/drawing/2014/main" id="{7CAA5FDF-B3CA-4027-A719-5135ED0DD8FE}"/>
              </a:ext>
            </a:extLst>
          </p:cNvPr>
          <p:cNvSpPr txBox="1"/>
          <p:nvPr/>
        </p:nvSpPr>
        <p:spPr>
          <a:xfrm>
            <a:off x="7492179" y="3864076"/>
            <a:ext cx="3141407" cy="646331"/>
          </a:xfrm>
          <a:prstGeom prst="rect">
            <a:avLst/>
          </a:prstGeom>
          <a:noFill/>
        </p:spPr>
        <p:txBody>
          <a:bodyPr wrap="square" rtlCol="0">
            <a:spAutoFit/>
          </a:bodyPr>
          <a:lstStyle/>
          <a:p>
            <a:r>
              <a:rPr lang="es-EC" dirty="0"/>
              <a:t>Colocación de micro créditos de la banca privada Ecuatoria.</a:t>
            </a:r>
          </a:p>
        </p:txBody>
      </p:sp>
      <p:sp>
        <p:nvSpPr>
          <p:cNvPr id="7" name="Flecha: a la derecha 6">
            <a:extLst>
              <a:ext uri="{FF2B5EF4-FFF2-40B4-BE49-F238E27FC236}">
                <a16:creationId xmlns:a16="http://schemas.microsoft.com/office/drawing/2014/main" id="{F95FB67E-78B5-445C-A6E3-0ACE13A9578F}"/>
              </a:ext>
            </a:extLst>
          </p:cNvPr>
          <p:cNvSpPr/>
          <p:nvPr/>
        </p:nvSpPr>
        <p:spPr>
          <a:xfrm rot="21103559">
            <a:off x="5022089" y="2765011"/>
            <a:ext cx="214782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a la derecha 7">
            <a:extLst>
              <a:ext uri="{FF2B5EF4-FFF2-40B4-BE49-F238E27FC236}">
                <a16:creationId xmlns:a16="http://schemas.microsoft.com/office/drawing/2014/main" id="{230F91A5-BCE2-4271-A925-3D5541A7F58F}"/>
              </a:ext>
            </a:extLst>
          </p:cNvPr>
          <p:cNvSpPr/>
          <p:nvPr/>
        </p:nvSpPr>
        <p:spPr>
          <a:xfrm rot="437737">
            <a:off x="5057111" y="3610989"/>
            <a:ext cx="2109020" cy="436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2" descr="Resultado de imagen para ESPE">
            <a:extLst>
              <a:ext uri="{FF2B5EF4-FFF2-40B4-BE49-F238E27FC236}">
                <a16:creationId xmlns:a16="http://schemas.microsoft.com/office/drawing/2014/main" id="{92A83C0D-F346-439E-8DE3-5340B1371C3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649637" y="635643"/>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36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B07B7DE-1187-4558-85B4-33C390927809}"/>
              </a:ext>
            </a:extLst>
          </p:cNvPr>
          <p:cNvSpPr/>
          <p:nvPr/>
        </p:nvSpPr>
        <p:spPr>
          <a:xfrm>
            <a:off x="983226" y="598609"/>
            <a:ext cx="6096000" cy="830997"/>
          </a:xfrm>
          <a:prstGeom prst="rect">
            <a:avLst/>
          </a:prstGeom>
        </p:spPr>
        <p:txBody>
          <a:bodyPr>
            <a:spAutoFit/>
          </a:bodyPr>
          <a:lstStyle/>
          <a:p>
            <a:r>
              <a:rPr lang="es-VE" sz="2400" b="1" i="1" dirty="0">
                <a:solidFill>
                  <a:srgbClr val="000000"/>
                </a:solidFill>
                <a:latin typeface="Arial" panose="020B0604020202020204" pitchFamily="34" charset="0"/>
              </a:rPr>
              <a:t>Variables Correlación NBI-Microcréditos Banca Privada Ecuador, serie 2007-2017</a:t>
            </a:r>
            <a:endParaRPr lang="es-EC" sz="2400" b="1" dirty="0">
              <a:effectLst/>
            </a:endParaRPr>
          </a:p>
        </p:txBody>
      </p:sp>
      <p:graphicFrame>
        <p:nvGraphicFramePr>
          <p:cNvPr id="5" name="Tabla 4">
            <a:extLst>
              <a:ext uri="{FF2B5EF4-FFF2-40B4-BE49-F238E27FC236}">
                <a16:creationId xmlns:a16="http://schemas.microsoft.com/office/drawing/2014/main" id="{208EFBE8-165A-4912-A840-82FF68A22B18}"/>
              </a:ext>
            </a:extLst>
          </p:cNvPr>
          <p:cNvGraphicFramePr>
            <a:graphicFrameLocks noGrp="1"/>
          </p:cNvGraphicFramePr>
          <p:nvPr>
            <p:extLst>
              <p:ext uri="{D42A27DB-BD31-4B8C-83A1-F6EECF244321}">
                <p14:modId xmlns:p14="http://schemas.microsoft.com/office/powerpoint/2010/main" val="698761622"/>
              </p:ext>
            </p:extLst>
          </p:nvPr>
        </p:nvGraphicFramePr>
        <p:xfrm>
          <a:off x="789223" y="1889136"/>
          <a:ext cx="4741422" cy="3765048"/>
        </p:xfrm>
        <a:graphic>
          <a:graphicData uri="http://schemas.openxmlformats.org/drawingml/2006/table">
            <a:tbl>
              <a:tblPr firstRow="1" firstCol="1" bandRow="1">
                <a:tableStyleId>{5C22544A-7EE6-4342-B048-85BDC9FD1C3A}</a:tableStyleId>
              </a:tblPr>
              <a:tblGrid>
                <a:gridCol w="1292878">
                  <a:extLst>
                    <a:ext uri="{9D8B030D-6E8A-4147-A177-3AD203B41FA5}">
                      <a16:colId xmlns:a16="http://schemas.microsoft.com/office/drawing/2014/main" val="3734327557"/>
                    </a:ext>
                  </a:extLst>
                </a:gridCol>
                <a:gridCol w="2216487">
                  <a:extLst>
                    <a:ext uri="{9D8B030D-6E8A-4147-A177-3AD203B41FA5}">
                      <a16:colId xmlns:a16="http://schemas.microsoft.com/office/drawing/2014/main" val="1931698822"/>
                    </a:ext>
                  </a:extLst>
                </a:gridCol>
                <a:gridCol w="1232057">
                  <a:extLst>
                    <a:ext uri="{9D8B030D-6E8A-4147-A177-3AD203B41FA5}">
                      <a16:colId xmlns:a16="http://schemas.microsoft.com/office/drawing/2014/main" val="2544281787"/>
                    </a:ext>
                  </a:extLst>
                </a:gridCol>
              </a:tblGrid>
              <a:tr h="0">
                <a:tc>
                  <a:txBody>
                    <a:bodyPr/>
                    <a:lstStyle/>
                    <a:p>
                      <a:pPr indent="198120" algn="ctr">
                        <a:lnSpc>
                          <a:spcPct val="200000"/>
                        </a:lnSpc>
                        <a:spcBef>
                          <a:spcPts val="600"/>
                        </a:spcBef>
                        <a:spcAft>
                          <a:spcPts val="0"/>
                        </a:spcAft>
                      </a:pPr>
                      <a:r>
                        <a:rPr lang="es-VE" sz="1200">
                          <a:effectLst/>
                        </a:rPr>
                        <a:t>Año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Monto total (miles-USD)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NBI</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5567786"/>
                  </a:ext>
                </a:extLst>
              </a:tr>
              <a:tr h="0">
                <a:tc>
                  <a:txBody>
                    <a:bodyPr/>
                    <a:lstStyle/>
                    <a:p>
                      <a:pPr indent="198120" algn="ctr">
                        <a:lnSpc>
                          <a:spcPct val="200000"/>
                        </a:lnSpc>
                        <a:spcBef>
                          <a:spcPts val="600"/>
                        </a:spcBef>
                        <a:spcAft>
                          <a:spcPts val="0"/>
                        </a:spcAft>
                      </a:pPr>
                      <a:r>
                        <a:rPr lang="es-VE" sz="1200">
                          <a:effectLst/>
                        </a:rPr>
                        <a:t>2007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608.158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47,9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0622029"/>
                  </a:ext>
                </a:extLst>
              </a:tr>
              <a:tr h="0">
                <a:tc>
                  <a:txBody>
                    <a:bodyPr/>
                    <a:lstStyle/>
                    <a:p>
                      <a:pPr indent="198120" algn="ctr">
                        <a:lnSpc>
                          <a:spcPct val="200000"/>
                        </a:lnSpc>
                        <a:spcBef>
                          <a:spcPts val="600"/>
                        </a:spcBef>
                        <a:spcAft>
                          <a:spcPts val="0"/>
                        </a:spcAft>
                      </a:pPr>
                      <a:r>
                        <a:rPr lang="es-VE" sz="1200">
                          <a:effectLst/>
                        </a:rPr>
                        <a:t>2008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834.216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47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93740407"/>
                  </a:ext>
                </a:extLst>
              </a:tr>
              <a:tr h="0">
                <a:tc>
                  <a:txBody>
                    <a:bodyPr/>
                    <a:lstStyle/>
                    <a:p>
                      <a:pPr indent="198120" algn="ctr">
                        <a:lnSpc>
                          <a:spcPct val="200000"/>
                        </a:lnSpc>
                        <a:spcBef>
                          <a:spcPts val="600"/>
                        </a:spcBef>
                        <a:spcAft>
                          <a:spcPts val="0"/>
                        </a:spcAft>
                      </a:pPr>
                      <a:r>
                        <a:rPr lang="es-VE" sz="1200">
                          <a:effectLst/>
                        </a:rPr>
                        <a:t>2009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847.268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44,9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45980279"/>
                  </a:ext>
                </a:extLst>
              </a:tr>
              <a:tr h="0">
                <a:tc>
                  <a:txBody>
                    <a:bodyPr/>
                    <a:lstStyle/>
                    <a:p>
                      <a:pPr indent="198120" algn="ctr">
                        <a:lnSpc>
                          <a:spcPct val="200000"/>
                        </a:lnSpc>
                        <a:spcBef>
                          <a:spcPts val="600"/>
                        </a:spcBef>
                        <a:spcAft>
                          <a:spcPts val="0"/>
                        </a:spcAft>
                      </a:pPr>
                      <a:r>
                        <a:rPr lang="es-VE" sz="1200">
                          <a:effectLst/>
                        </a:rPr>
                        <a:t>2010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998.184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41,8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08464934"/>
                  </a:ext>
                </a:extLst>
              </a:tr>
              <a:tr h="0">
                <a:tc>
                  <a:txBody>
                    <a:bodyPr/>
                    <a:lstStyle/>
                    <a:p>
                      <a:pPr indent="198120" algn="ctr">
                        <a:lnSpc>
                          <a:spcPct val="200000"/>
                        </a:lnSpc>
                        <a:spcBef>
                          <a:spcPts val="600"/>
                        </a:spcBef>
                        <a:spcAft>
                          <a:spcPts val="0"/>
                        </a:spcAft>
                      </a:pPr>
                      <a:r>
                        <a:rPr lang="es-VE" sz="1200">
                          <a:effectLst/>
                        </a:rPr>
                        <a:t>2011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1.219.403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39,4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6808026"/>
                  </a:ext>
                </a:extLst>
              </a:tr>
              <a:tr h="0">
                <a:tc>
                  <a:txBody>
                    <a:bodyPr/>
                    <a:lstStyle/>
                    <a:p>
                      <a:pPr indent="198120" algn="ctr">
                        <a:lnSpc>
                          <a:spcPct val="200000"/>
                        </a:lnSpc>
                        <a:spcBef>
                          <a:spcPts val="600"/>
                        </a:spcBef>
                        <a:spcAft>
                          <a:spcPts val="0"/>
                        </a:spcAft>
                      </a:pPr>
                      <a:r>
                        <a:rPr lang="es-VE" sz="1200">
                          <a:effectLst/>
                        </a:rPr>
                        <a:t>2012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1.221.556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36,8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148145"/>
                  </a:ext>
                </a:extLst>
              </a:tr>
              <a:tr h="0">
                <a:tc>
                  <a:txBody>
                    <a:bodyPr/>
                    <a:lstStyle/>
                    <a:p>
                      <a:pPr indent="198120" algn="ctr">
                        <a:lnSpc>
                          <a:spcPct val="200000"/>
                        </a:lnSpc>
                        <a:spcBef>
                          <a:spcPts val="600"/>
                        </a:spcBef>
                        <a:spcAft>
                          <a:spcPts val="0"/>
                        </a:spcAft>
                      </a:pPr>
                      <a:r>
                        <a:rPr lang="es-VE" sz="1200">
                          <a:effectLst/>
                        </a:rPr>
                        <a:t>2013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1.293.287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38,7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1755174"/>
                  </a:ext>
                </a:extLst>
              </a:tr>
              <a:tr h="0">
                <a:tc>
                  <a:txBody>
                    <a:bodyPr/>
                    <a:lstStyle/>
                    <a:p>
                      <a:pPr indent="198120" algn="ctr">
                        <a:lnSpc>
                          <a:spcPct val="200000"/>
                        </a:lnSpc>
                        <a:spcBef>
                          <a:spcPts val="600"/>
                        </a:spcBef>
                        <a:spcAft>
                          <a:spcPts val="0"/>
                        </a:spcAft>
                      </a:pPr>
                      <a:r>
                        <a:rPr lang="es-VE" sz="1200">
                          <a:effectLst/>
                        </a:rPr>
                        <a:t>2014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1.298.758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35,4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83560950"/>
                  </a:ext>
                </a:extLst>
              </a:tr>
              <a:tr h="0">
                <a:tc>
                  <a:txBody>
                    <a:bodyPr/>
                    <a:lstStyle/>
                    <a:p>
                      <a:pPr indent="198120" algn="ctr">
                        <a:lnSpc>
                          <a:spcPct val="200000"/>
                        </a:lnSpc>
                        <a:spcBef>
                          <a:spcPts val="600"/>
                        </a:spcBef>
                        <a:spcAft>
                          <a:spcPts val="0"/>
                        </a:spcAft>
                      </a:pPr>
                      <a:r>
                        <a:rPr lang="es-VE" sz="1200">
                          <a:effectLst/>
                        </a:rPr>
                        <a:t>2015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1.445.829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32,9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96354289"/>
                  </a:ext>
                </a:extLst>
              </a:tr>
              <a:tr h="0">
                <a:tc>
                  <a:txBody>
                    <a:bodyPr/>
                    <a:lstStyle/>
                    <a:p>
                      <a:pPr indent="198120" algn="ctr">
                        <a:lnSpc>
                          <a:spcPct val="200000"/>
                        </a:lnSpc>
                        <a:spcBef>
                          <a:spcPts val="600"/>
                        </a:spcBef>
                        <a:spcAft>
                          <a:spcPts val="0"/>
                        </a:spcAft>
                      </a:pPr>
                      <a:r>
                        <a:rPr lang="es-VE" sz="1200">
                          <a:effectLst/>
                        </a:rPr>
                        <a:t>2016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1.484.776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32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95887762"/>
                  </a:ext>
                </a:extLst>
              </a:tr>
              <a:tr h="0">
                <a:tc>
                  <a:txBody>
                    <a:bodyPr/>
                    <a:lstStyle/>
                    <a:p>
                      <a:pPr indent="198120" algn="ctr">
                        <a:lnSpc>
                          <a:spcPct val="200000"/>
                        </a:lnSpc>
                        <a:spcBef>
                          <a:spcPts val="600"/>
                        </a:spcBef>
                        <a:spcAft>
                          <a:spcPts val="0"/>
                        </a:spcAft>
                      </a:pPr>
                      <a:r>
                        <a:rPr lang="es-VE" sz="1200">
                          <a:effectLst/>
                        </a:rPr>
                        <a:t>2017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a:effectLst/>
                        </a:rPr>
                        <a:t>1.544.556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98120" algn="ctr">
                        <a:lnSpc>
                          <a:spcPct val="200000"/>
                        </a:lnSpc>
                        <a:spcBef>
                          <a:spcPts val="600"/>
                        </a:spcBef>
                        <a:spcAft>
                          <a:spcPts val="0"/>
                        </a:spcAft>
                      </a:pPr>
                      <a:r>
                        <a:rPr lang="es-VE" sz="1200" dirty="0">
                          <a:effectLst/>
                        </a:rPr>
                        <a:t>31,8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2361099"/>
                  </a:ext>
                </a:extLst>
              </a:tr>
            </a:tbl>
          </a:graphicData>
        </a:graphic>
      </p:graphicFrame>
      <p:graphicFrame>
        <p:nvGraphicFramePr>
          <p:cNvPr id="7" name="Tabla 6">
            <a:extLst>
              <a:ext uri="{FF2B5EF4-FFF2-40B4-BE49-F238E27FC236}">
                <a16:creationId xmlns:a16="http://schemas.microsoft.com/office/drawing/2014/main" id="{8251AD63-4FE0-4E90-94D2-97A868A6D978}"/>
              </a:ext>
            </a:extLst>
          </p:cNvPr>
          <p:cNvGraphicFramePr>
            <a:graphicFrameLocks noGrp="1"/>
          </p:cNvGraphicFramePr>
          <p:nvPr>
            <p:extLst>
              <p:ext uri="{D42A27DB-BD31-4B8C-83A1-F6EECF244321}">
                <p14:modId xmlns:p14="http://schemas.microsoft.com/office/powerpoint/2010/main" val="3039754807"/>
              </p:ext>
            </p:extLst>
          </p:nvPr>
        </p:nvGraphicFramePr>
        <p:xfrm>
          <a:off x="6418006" y="1889136"/>
          <a:ext cx="4741420" cy="668655"/>
        </p:xfrm>
        <a:graphic>
          <a:graphicData uri="http://schemas.openxmlformats.org/drawingml/2006/table">
            <a:tbl>
              <a:tblPr>
                <a:tableStyleId>{5C22544A-7EE6-4342-B048-85BDC9FD1C3A}</a:tableStyleId>
              </a:tblPr>
              <a:tblGrid>
                <a:gridCol w="948284">
                  <a:extLst>
                    <a:ext uri="{9D8B030D-6E8A-4147-A177-3AD203B41FA5}">
                      <a16:colId xmlns:a16="http://schemas.microsoft.com/office/drawing/2014/main" val="3317614711"/>
                    </a:ext>
                  </a:extLst>
                </a:gridCol>
                <a:gridCol w="948284">
                  <a:extLst>
                    <a:ext uri="{9D8B030D-6E8A-4147-A177-3AD203B41FA5}">
                      <a16:colId xmlns:a16="http://schemas.microsoft.com/office/drawing/2014/main" val="2110084458"/>
                    </a:ext>
                  </a:extLst>
                </a:gridCol>
                <a:gridCol w="948284">
                  <a:extLst>
                    <a:ext uri="{9D8B030D-6E8A-4147-A177-3AD203B41FA5}">
                      <a16:colId xmlns:a16="http://schemas.microsoft.com/office/drawing/2014/main" val="2348903830"/>
                    </a:ext>
                  </a:extLst>
                </a:gridCol>
                <a:gridCol w="948284">
                  <a:extLst>
                    <a:ext uri="{9D8B030D-6E8A-4147-A177-3AD203B41FA5}">
                      <a16:colId xmlns:a16="http://schemas.microsoft.com/office/drawing/2014/main" val="3940175959"/>
                    </a:ext>
                  </a:extLst>
                </a:gridCol>
                <a:gridCol w="948284">
                  <a:extLst>
                    <a:ext uri="{9D8B030D-6E8A-4147-A177-3AD203B41FA5}">
                      <a16:colId xmlns:a16="http://schemas.microsoft.com/office/drawing/2014/main" val="224735997"/>
                    </a:ext>
                  </a:extLst>
                </a:gridCol>
              </a:tblGrid>
              <a:tr h="200025">
                <a:tc>
                  <a:txBody>
                    <a:bodyPr/>
                    <a:lstStyle/>
                    <a:p>
                      <a:pPr algn="ctr" fontAlgn="ctr"/>
                      <a:r>
                        <a:rPr lang="es-EC" sz="1400" u="none" strike="noStrike">
                          <a:effectLst/>
                        </a:rPr>
                        <a:t> </a:t>
                      </a:r>
                      <a:endParaRPr lang="es-EC" sz="1400" b="0" i="0" u="none" strike="noStrike">
                        <a:solidFill>
                          <a:srgbClr val="000000"/>
                        </a:solidFill>
                        <a:effectLst/>
                        <a:latin typeface="Arial" panose="020B0604020202020204" pitchFamily="34" charset="0"/>
                      </a:endParaRPr>
                    </a:p>
                  </a:txBody>
                  <a:tcPr marL="9525" marR="9525" marT="9525" marB="0" anchor="ctr"/>
                </a:tc>
                <a:tc gridSpan="2">
                  <a:txBody>
                    <a:bodyPr/>
                    <a:lstStyle/>
                    <a:p>
                      <a:pPr algn="ctr" fontAlgn="ctr"/>
                      <a:r>
                        <a:rPr lang="es-EC" sz="1400" u="none" strike="noStrike">
                          <a:effectLst/>
                        </a:rPr>
                        <a:t>NBI</a:t>
                      </a:r>
                      <a:endParaRPr lang="es-EC"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gridSpan="2">
                  <a:txBody>
                    <a:bodyPr/>
                    <a:lstStyle/>
                    <a:p>
                      <a:pPr algn="ctr" fontAlgn="ctr"/>
                      <a:r>
                        <a:rPr lang="es-EC" sz="1400" u="none" strike="noStrike">
                          <a:effectLst/>
                        </a:rPr>
                        <a:t>Microcréditos (USD)</a:t>
                      </a:r>
                      <a:endParaRPr lang="es-EC"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extLst>
                  <a:ext uri="{0D108BD9-81ED-4DB2-BD59-A6C34878D82A}">
                    <a16:rowId xmlns:a16="http://schemas.microsoft.com/office/drawing/2014/main" val="2476480818"/>
                  </a:ext>
                </a:extLst>
              </a:tr>
              <a:tr h="190500">
                <a:tc gridSpan="2">
                  <a:txBody>
                    <a:bodyPr/>
                    <a:lstStyle/>
                    <a:p>
                      <a:pPr algn="ctr" fontAlgn="ctr"/>
                      <a:r>
                        <a:rPr lang="es-EC" sz="1400" u="none" strike="noStrike">
                          <a:effectLst/>
                        </a:rPr>
                        <a:t>NBI</a:t>
                      </a:r>
                      <a:endParaRPr lang="es-EC"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gridSpan="2">
                  <a:txBody>
                    <a:bodyPr/>
                    <a:lstStyle/>
                    <a:p>
                      <a:pPr algn="ctr" fontAlgn="ctr"/>
                      <a:r>
                        <a:rPr lang="es-EC" sz="1400" u="none" strike="noStrike">
                          <a:effectLst/>
                        </a:rPr>
                        <a:t>1</a:t>
                      </a:r>
                      <a:endParaRPr lang="es-EC" sz="14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a:txBody>
                    <a:bodyPr/>
                    <a:lstStyle/>
                    <a:p>
                      <a:pPr algn="ctr" fontAlgn="ctr"/>
                      <a:r>
                        <a:rPr lang="es-EC" sz="1400" u="none" strike="noStrike">
                          <a:effectLst/>
                        </a:rPr>
                        <a:t>-</a:t>
                      </a:r>
                      <a:endParaRPr lang="es-EC"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54001864"/>
                  </a:ext>
                </a:extLst>
              </a:tr>
              <a:tr h="200025">
                <a:tc gridSpan="2">
                  <a:txBody>
                    <a:bodyPr/>
                    <a:lstStyle/>
                    <a:p>
                      <a:pPr algn="ctr" fontAlgn="ctr"/>
                      <a:r>
                        <a:rPr lang="es-EC" sz="1400" u="none" strike="noStrike">
                          <a:effectLst/>
                        </a:rPr>
                        <a:t>Microcréditos (USD)</a:t>
                      </a:r>
                      <a:endParaRPr lang="es-EC"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gridSpan="2">
                  <a:txBody>
                    <a:bodyPr/>
                    <a:lstStyle/>
                    <a:p>
                      <a:pPr algn="ctr" fontAlgn="ctr"/>
                      <a:r>
                        <a:rPr lang="es-EC" sz="1400" u="none" strike="noStrike">
                          <a:effectLst/>
                        </a:rPr>
                        <a:t>-0,969447081</a:t>
                      </a:r>
                      <a:endParaRPr lang="es-EC" sz="14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a:txBody>
                    <a:bodyPr/>
                    <a:lstStyle/>
                    <a:p>
                      <a:pPr algn="ctr" fontAlgn="ctr"/>
                      <a:r>
                        <a:rPr lang="es-EC" sz="1400" u="none" strike="noStrike" dirty="0">
                          <a:effectLst/>
                        </a:rPr>
                        <a:t>1</a:t>
                      </a:r>
                      <a:endParaRPr lang="es-EC"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73038458"/>
                  </a:ext>
                </a:extLst>
              </a:tr>
            </a:tbl>
          </a:graphicData>
        </a:graphic>
      </p:graphicFrame>
      <p:graphicFrame>
        <p:nvGraphicFramePr>
          <p:cNvPr id="8" name="Gráfico 7">
            <a:extLst>
              <a:ext uri="{FF2B5EF4-FFF2-40B4-BE49-F238E27FC236}">
                <a16:creationId xmlns:a16="http://schemas.microsoft.com/office/drawing/2014/main" id="{120DE755-24C0-4E4D-BEAB-2F3901BF7A04}"/>
              </a:ext>
            </a:extLst>
          </p:cNvPr>
          <p:cNvGraphicFramePr/>
          <p:nvPr>
            <p:extLst>
              <p:ext uri="{D42A27DB-BD31-4B8C-83A1-F6EECF244321}">
                <p14:modId xmlns:p14="http://schemas.microsoft.com/office/powerpoint/2010/main" val="3546054191"/>
              </p:ext>
            </p:extLst>
          </p:nvPr>
        </p:nvGraphicFramePr>
        <p:xfrm>
          <a:off x="6418006" y="3017321"/>
          <a:ext cx="5351207" cy="288099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ESPE">
            <a:extLst>
              <a:ext uri="{FF2B5EF4-FFF2-40B4-BE49-F238E27FC236}">
                <a16:creationId xmlns:a16="http://schemas.microsoft.com/office/drawing/2014/main" id="{6E7CB133-8D97-4C61-9A6C-F9E6EA3660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30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2877973-7C5D-477C-BE38-A9EE7227DC6C}"/>
              </a:ext>
            </a:extLst>
          </p:cNvPr>
          <p:cNvGraphicFramePr/>
          <p:nvPr>
            <p:extLst>
              <p:ext uri="{D42A27DB-BD31-4B8C-83A1-F6EECF244321}">
                <p14:modId xmlns:p14="http://schemas.microsoft.com/office/powerpoint/2010/main" val="1652761670"/>
              </p:ext>
            </p:extLst>
          </p:nvPr>
        </p:nvGraphicFramePr>
        <p:xfrm>
          <a:off x="-873433" y="35095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303BF988-467D-40D7-AB0D-02437D703D52}"/>
              </a:ext>
            </a:extLst>
          </p:cNvPr>
          <p:cNvSpPr txBox="1"/>
          <p:nvPr/>
        </p:nvSpPr>
        <p:spPr>
          <a:xfrm>
            <a:off x="5727291" y="2305615"/>
            <a:ext cx="5943600" cy="2246769"/>
          </a:xfrm>
          <a:prstGeom prst="rect">
            <a:avLst/>
          </a:prstGeom>
          <a:noFill/>
        </p:spPr>
        <p:txBody>
          <a:bodyPr wrap="square" rtlCol="0">
            <a:spAutoFit/>
          </a:bodyPr>
          <a:lstStyle/>
          <a:p>
            <a:pPr algn="just"/>
            <a:r>
              <a:rPr lang="es-EC" sz="2800" dirty="0"/>
              <a:t>“Indica que a mayor montos otorgados por la modalidad de micro créditos menor es la cantidad registrada de pobreza para el período de estudio 2007-2017”</a:t>
            </a:r>
          </a:p>
        </p:txBody>
      </p:sp>
      <p:pic>
        <p:nvPicPr>
          <p:cNvPr id="6" name="Picture 2" descr="Resultado de imagen para ESPE">
            <a:extLst>
              <a:ext uri="{FF2B5EF4-FFF2-40B4-BE49-F238E27FC236}">
                <a16:creationId xmlns:a16="http://schemas.microsoft.com/office/drawing/2014/main" id="{6A125FB2-5763-4E44-B20D-B828E825E00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04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864B794-B26E-47FE-81BD-584D51628523}"/>
              </a:ext>
            </a:extLst>
          </p:cNvPr>
          <p:cNvSpPr txBox="1"/>
          <p:nvPr/>
        </p:nvSpPr>
        <p:spPr>
          <a:xfrm>
            <a:off x="973394" y="560439"/>
            <a:ext cx="5707625" cy="1077218"/>
          </a:xfrm>
          <a:prstGeom prst="rect">
            <a:avLst/>
          </a:prstGeom>
          <a:noFill/>
        </p:spPr>
        <p:txBody>
          <a:bodyPr wrap="square" rtlCol="0">
            <a:spAutoFit/>
          </a:bodyPr>
          <a:lstStyle/>
          <a:p>
            <a:r>
              <a:rPr lang="es-EC" sz="3200" b="1" u="sng" dirty="0"/>
              <a:t>PROPUESTAS:</a:t>
            </a:r>
          </a:p>
          <a:p>
            <a:endParaRPr lang="es-EC" sz="3200" b="1" u="sng" dirty="0"/>
          </a:p>
        </p:txBody>
      </p:sp>
      <p:graphicFrame>
        <p:nvGraphicFramePr>
          <p:cNvPr id="2" name="Diagrama 1">
            <a:extLst>
              <a:ext uri="{FF2B5EF4-FFF2-40B4-BE49-F238E27FC236}">
                <a16:creationId xmlns:a16="http://schemas.microsoft.com/office/drawing/2014/main" id="{6319875B-758F-4677-BEF1-CDC3BB9630D5}"/>
              </a:ext>
            </a:extLst>
          </p:cNvPr>
          <p:cNvGraphicFramePr/>
          <p:nvPr>
            <p:extLst>
              <p:ext uri="{D42A27DB-BD31-4B8C-83A1-F6EECF244321}">
                <p14:modId xmlns:p14="http://schemas.microsoft.com/office/powerpoint/2010/main" val="2070766637"/>
              </p:ext>
            </p:extLst>
          </p:nvPr>
        </p:nvGraphicFramePr>
        <p:xfrm>
          <a:off x="324465" y="973394"/>
          <a:ext cx="11562735" cy="516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ESPE">
            <a:extLst>
              <a:ext uri="{FF2B5EF4-FFF2-40B4-BE49-F238E27FC236}">
                <a16:creationId xmlns:a16="http://schemas.microsoft.com/office/drawing/2014/main" id="{065A7263-7604-4B94-AA29-847BA0A5D0E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2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6E9D4A-4A82-40F0-80D5-F25F6B9AB690}"/>
              </a:ext>
            </a:extLst>
          </p:cNvPr>
          <p:cNvSpPr txBox="1"/>
          <p:nvPr/>
        </p:nvSpPr>
        <p:spPr>
          <a:xfrm>
            <a:off x="1681316" y="929148"/>
            <a:ext cx="5973097" cy="584775"/>
          </a:xfrm>
          <a:prstGeom prst="rect">
            <a:avLst/>
          </a:prstGeom>
          <a:noFill/>
        </p:spPr>
        <p:txBody>
          <a:bodyPr wrap="square" rtlCol="0">
            <a:spAutoFit/>
          </a:bodyPr>
          <a:lstStyle/>
          <a:p>
            <a:r>
              <a:rPr lang="es-EC" sz="3200" b="1" u="sng" dirty="0"/>
              <a:t>CONCLUSIONES</a:t>
            </a:r>
            <a:r>
              <a:rPr lang="es-EC" sz="3200" b="1" dirty="0"/>
              <a:t>:</a:t>
            </a:r>
          </a:p>
        </p:txBody>
      </p:sp>
      <p:sp>
        <p:nvSpPr>
          <p:cNvPr id="2" name="Rectángulo 1">
            <a:extLst>
              <a:ext uri="{FF2B5EF4-FFF2-40B4-BE49-F238E27FC236}">
                <a16:creationId xmlns:a16="http://schemas.microsoft.com/office/drawing/2014/main" id="{86C22D60-EF6F-499C-B50B-C186AE190356}"/>
              </a:ext>
            </a:extLst>
          </p:cNvPr>
          <p:cNvSpPr/>
          <p:nvPr/>
        </p:nvSpPr>
        <p:spPr>
          <a:xfrm>
            <a:off x="973395" y="2899686"/>
            <a:ext cx="10456605" cy="1323439"/>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s-VE" sz="2000" dirty="0">
                <a:solidFill>
                  <a:srgbClr val="000000"/>
                </a:solidFill>
                <a:latin typeface="Arial" panose="020B0604020202020204" pitchFamily="34" charset="0"/>
              </a:rPr>
              <a:t> Se tiene una banca privada, que cede espacios de riesgo de manera conservadora a una cartera que tiene percepciones de morosidad, para captar más usuarios, cumplir con normativas y políticas nacionales, sin embargo en proporciones muy pequeñas en comparación con otras modalidades de financiamiento. </a:t>
            </a:r>
            <a:endParaRPr lang="es-EC" sz="2000" dirty="0">
              <a:effectLst/>
            </a:endParaRPr>
          </a:p>
        </p:txBody>
      </p:sp>
      <p:pic>
        <p:nvPicPr>
          <p:cNvPr id="5" name="Picture 2" descr="Resultado de imagen para ESPE">
            <a:extLst>
              <a:ext uri="{FF2B5EF4-FFF2-40B4-BE49-F238E27FC236}">
                <a16:creationId xmlns:a16="http://schemas.microsoft.com/office/drawing/2014/main" id="{AE72DDAD-9AD0-4240-A213-1B2703835F5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090718" y="520219"/>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9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7666E46-C2F5-4A38-82BE-67EF1978FB19}"/>
              </a:ext>
            </a:extLst>
          </p:cNvPr>
          <p:cNvSpPr/>
          <p:nvPr/>
        </p:nvSpPr>
        <p:spPr>
          <a:xfrm>
            <a:off x="516193" y="1182231"/>
            <a:ext cx="11159613" cy="1323439"/>
          </a:xfrm>
          <a:prstGeom prst="rect">
            <a:avLst/>
          </a:prstGeom>
        </p:spPr>
        <p:txBody>
          <a:bodyPr wrap="square">
            <a:spAutoFit/>
          </a:bodyPr>
          <a:lstStyle/>
          <a:p>
            <a:pPr marL="342900" indent="-342900" algn="just">
              <a:buFont typeface="Wingdings" panose="05000000000000000000" pitchFamily="2" charset="2"/>
              <a:buChar char="Ø"/>
            </a:pPr>
            <a:r>
              <a:rPr lang="es-VE" sz="2000" dirty="0">
                <a:solidFill>
                  <a:srgbClr val="000000"/>
                </a:solidFill>
                <a:latin typeface="Arial" panose="020B0604020202020204" pitchFamily="34" charset="0"/>
                <a:ea typeface="Calibri" panose="020F0502020204030204" pitchFamily="34" charset="0"/>
              </a:rPr>
              <a:t>Se observa una creciente composición de los niveles de otorgamiento de este tipo de financiamiento a lo largo de los años. Para el año 2007 el monto total otorgado es de USD608.158 hasta llegar de manera ascendente y positiva para el cierre del año 2017 de USD1.544.556, lo que representa un incremento total del 253%. </a:t>
            </a:r>
            <a:endParaRPr lang="es-EC" sz="2000" dirty="0"/>
          </a:p>
        </p:txBody>
      </p:sp>
      <p:sp>
        <p:nvSpPr>
          <p:cNvPr id="5" name="Rectángulo 4">
            <a:extLst>
              <a:ext uri="{FF2B5EF4-FFF2-40B4-BE49-F238E27FC236}">
                <a16:creationId xmlns:a16="http://schemas.microsoft.com/office/drawing/2014/main" id="{44290D15-7360-4046-BD75-9AFBBBA913E8}"/>
              </a:ext>
            </a:extLst>
          </p:cNvPr>
          <p:cNvSpPr/>
          <p:nvPr/>
        </p:nvSpPr>
        <p:spPr>
          <a:xfrm>
            <a:off x="462115" y="3325193"/>
            <a:ext cx="11267767" cy="1631216"/>
          </a:xfrm>
          <a:prstGeom prst="rect">
            <a:avLst/>
          </a:prstGeom>
        </p:spPr>
        <p:txBody>
          <a:bodyPr wrap="square">
            <a:spAutoFit/>
          </a:bodyPr>
          <a:lstStyle/>
          <a:p>
            <a:pPr marL="342900" indent="-342900" algn="just">
              <a:buFont typeface="Wingdings" panose="05000000000000000000" pitchFamily="2" charset="2"/>
              <a:buChar char="Ø"/>
            </a:pPr>
            <a:r>
              <a:rPr lang="es-VE" sz="2000" dirty="0">
                <a:solidFill>
                  <a:srgbClr val="000000"/>
                </a:solidFill>
                <a:latin typeface="Arial" panose="020B0604020202020204" pitchFamily="34" charset="0"/>
                <a:ea typeface="Calibri" panose="020F0502020204030204" pitchFamily="34" charset="0"/>
              </a:rPr>
              <a:t>Existe una relación directa positiva del comportamiento de la cartera de microcréditos en la reducción de la pobreza, por la vía de incrementar los ingresos percibidos por sus prestamistas. De igualmente y por lógica no solo se encuentra la incidencia en la pobreza de esta cartera de créditos, sino que también en el aumento de la rentabilidad bancaria visto que esta cartera ha reportado ser buena pagadora.</a:t>
            </a:r>
            <a:endParaRPr lang="es-EC" sz="2000" dirty="0"/>
          </a:p>
        </p:txBody>
      </p:sp>
      <p:pic>
        <p:nvPicPr>
          <p:cNvPr id="6" name="Picture 2" descr="Resultado de imagen para ESPE">
            <a:extLst>
              <a:ext uri="{FF2B5EF4-FFF2-40B4-BE49-F238E27FC236}">
                <a16:creationId xmlns:a16="http://schemas.microsoft.com/office/drawing/2014/main" id="{FEAB8EFC-DC26-4894-81E9-EBD32EC9C2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312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67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RACIAS">
            <a:extLst>
              <a:ext uri="{FF2B5EF4-FFF2-40B4-BE49-F238E27FC236}">
                <a16:creationId xmlns:a16="http://schemas.microsoft.com/office/drawing/2014/main" id="{ED1F1901-4D20-4223-9C87-6C40EDAD4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077" y="1002890"/>
            <a:ext cx="9217742"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62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82CBA8C-5A03-4BF5-BBFA-C2E99D8421BF}"/>
              </a:ext>
            </a:extLst>
          </p:cNvPr>
          <p:cNvSpPr txBox="1"/>
          <p:nvPr/>
        </p:nvSpPr>
        <p:spPr>
          <a:xfrm>
            <a:off x="1548581" y="1032387"/>
            <a:ext cx="3849329" cy="461665"/>
          </a:xfrm>
          <a:prstGeom prst="rect">
            <a:avLst/>
          </a:prstGeom>
          <a:noFill/>
        </p:spPr>
        <p:txBody>
          <a:bodyPr wrap="square" rtlCol="0">
            <a:spAutoFit/>
          </a:bodyPr>
          <a:lstStyle/>
          <a:p>
            <a:r>
              <a:rPr lang="es-EC" sz="2400" b="1" u="sng" dirty="0"/>
              <a:t>OBJETIVO GENERAL</a:t>
            </a:r>
          </a:p>
        </p:txBody>
      </p:sp>
      <p:sp>
        <p:nvSpPr>
          <p:cNvPr id="5" name="CuadroTexto 4">
            <a:extLst>
              <a:ext uri="{FF2B5EF4-FFF2-40B4-BE49-F238E27FC236}">
                <a16:creationId xmlns:a16="http://schemas.microsoft.com/office/drawing/2014/main" id="{9AB2919F-3B31-41DB-B67B-F107B0E58D1F}"/>
              </a:ext>
            </a:extLst>
          </p:cNvPr>
          <p:cNvSpPr txBox="1"/>
          <p:nvPr/>
        </p:nvSpPr>
        <p:spPr>
          <a:xfrm>
            <a:off x="1076633" y="2035276"/>
            <a:ext cx="10264878" cy="1877437"/>
          </a:xfrm>
          <a:prstGeom prst="rect">
            <a:avLst/>
          </a:prstGeom>
          <a:noFill/>
        </p:spPr>
        <p:txBody>
          <a:bodyPr wrap="square" rtlCol="0">
            <a:spAutoFit/>
          </a:bodyPr>
          <a:lstStyle/>
          <a:p>
            <a:pPr algn="just"/>
            <a:endParaRPr lang="es-EC" sz="2800" dirty="0"/>
          </a:p>
          <a:p>
            <a:pPr marL="342900" indent="-342900" algn="just">
              <a:buFont typeface="Wingdings" panose="05000000000000000000" pitchFamily="2" charset="2"/>
              <a:buChar char="Ø"/>
            </a:pPr>
            <a:r>
              <a:rPr lang="es-EC" sz="2800" dirty="0"/>
              <a:t>Analizar la evolución de la cartera de microcréditos de la banca privada y su incidencia en la reducción de la pobreza del Ecuador para el </a:t>
            </a:r>
            <a:r>
              <a:rPr lang="es-EC" sz="3200" dirty="0"/>
              <a:t>período</a:t>
            </a:r>
            <a:r>
              <a:rPr lang="es-EC" sz="2800" dirty="0"/>
              <a:t> 2007-2017.</a:t>
            </a:r>
          </a:p>
        </p:txBody>
      </p:sp>
      <p:pic>
        <p:nvPicPr>
          <p:cNvPr id="2050" name="Picture 2" descr="Resultado de imagen para MICROCREDITOS">
            <a:extLst>
              <a:ext uri="{FF2B5EF4-FFF2-40B4-BE49-F238E27FC236}">
                <a16:creationId xmlns:a16="http://schemas.microsoft.com/office/drawing/2014/main" id="{E61AC29D-A8D6-493F-B172-833667F6D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344" y="4269273"/>
            <a:ext cx="3849329" cy="2194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ESPE">
            <a:extLst>
              <a:ext uri="{FF2B5EF4-FFF2-40B4-BE49-F238E27FC236}">
                <a16:creationId xmlns:a16="http://schemas.microsoft.com/office/drawing/2014/main" id="{D2211546-0276-4D31-9295-F0501B2738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819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6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13D6045-626F-4702-B2CF-F64A66CB1709}"/>
              </a:ext>
            </a:extLst>
          </p:cNvPr>
          <p:cNvSpPr txBox="1"/>
          <p:nvPr/>
        </p:nvSpPr>
        <p:spPr>
          <a:xfrm>
            <a:off x="1696064" y="1224116"/>
            <a:ext cx="4513007" cy="461665"/>
          </a:xfrm>
          <a:prstGeom prst="rect">
            <a:avLst/>
          </a:prstGeom>
          <a:noFill/>
        </p:spPr>
        <p:txBody>
          <a:bodyPr wrap="square" rtlCol="0">
            <a:spAutoFit/>
          </a:bodyPr>
          <a:lstStyle/>
          <a:p>
            <a:r>
              <a:rPr lang="es-EC" sz="2400" b="1" u="sng" dirty="0"/>
              <a:t>OBJETIVOS ESPECIFICOS</a:t>
            </a:r>
          </a:p>
        </p:txBody>
      </p:sp>
      <p:sp>
        <p:nvSpPr>
          <p:cNvPr id="7" name="CuadroTexto 6">
            <a:extLst>
              <a:ext uri="{FF2B5EF4-FFF2-40B4-BE49-F238E27FC236}">
                <a16:creationId xmlns:a16="http://schemas.microsoft.com/office/drawing/2014/main" id="{89D7BA4F-D9B2-48B1-9B3C-B394B320ADE9}"/>
              </a:ext>
            </a:extLst>
          </p:cNvPr>
          <p:cNvSpPr txBox="1"/>
          <p:nvPr/>
        </p:nvSpPr>
        <p:spPr>
          <a:xfrm>
            <a:off x="1415844" y="2274838"/>
            <a:ext cx="10028903" cy="3046988"/>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ln w="0"/>
                <a:effectLst>
                  <a:outerShdw blurRad="38100" dist="19050" dir="2700000" algn="tl" rotWithShape="0">
                    <a:schemeClr val="dk1">
                      <a:alpha val="40000"/>
                    </a:schemeClr>
                  </a:outerShdw>
                </a:effectLst>
              </a:rPr>
              <a:t> </a:t>
            </a:r>
            <a:r>
              <a:rPr lang="es-EC" sz="2400" dirty="0">
                <a:ln w="0"/>
                <a:effectLst>
                  <a:outerShdw blurRad="38100" dist="19050" dir="2700000" algn="tl" rotWithShape="0">
                    <a:schemeClr val="dk1">
                      <a:alpha val="40000"/>
                    </a:schemeClr>
                  </a:outerShdw>
                </a:effectLst>
              </a:rPr>
              <a:t>Analizar las serie de datos en el periodo 2007-2017, de los indicadores de cartera de microcrédito y necesidades básicas insatisfechas en Ecuador.</a:t>
            </a:r>
          </a:p>
          <a:p>
            <a:pPr algn="just"/>
            <a:endParaRPr lang="es-EC" sz="2400" dirty="0">
              <a:ln w="0"/>
              <a:effectLst>
                <a:outerShdw blurRad="38100" dist="19050" dir="2700000" algn="tl" rotWithShape="0">
                  <a:schemeClr val="dk1">
                    <a:alpha val="40000"/>
                  </a:schemeClr>
                </a:outerShdw>
              </a:effectLst>
            </a:endParaRPr>
          </a:p>
          <a:p>
            <a:pPr marL="285750" indent="-285750" algn="just">
              <a:buFont typeface="Wingdings" panose="05000000000000000000" pitchFamily="2" charset="2"/>
              <a:buChar char="Ø"/>
            </a:pPr>
            <a:r>
              <a:rPr lang="es-EC" sz="2400" dirty="0">
                <a:ln w="0"/>
                <a:effectLst>
                  <a:outerShdw blurRad="38100" dist="19050" dir="2700000" algn="tl" rotWithShape="0">
                    <a:schemeClr val="dk1">
                      <a:alpha val="40000"/>
                    </a:schemeClr>
                  </a:outerShdw>
                </a:effectLst>
              </a:rPr>
              <a:t> Determinar la incidencia de los microcréditos en la reducción de la pobreza en Ecuador.</a:t>
            </a:r>
          </a:p>
          <a:p>
            <a:pPr marL="285750" indent="-285750" algn="just">
              <a:buFont typeface="Wingdings" panose="05000000000000000000" pitchFamily="2" charset="2"/>
              <a:buChar char="Ø"/>
            </a:pPr>
            <a:endParaRPr lang="es-EC" sz="2400" dirty="0">
              <a:ln w="0"/>
              <a:effectLst>
                <a:outerShdw blurRad="38100" dist="19050" dir="2700000" algn="tl" rotWithShape="0">
                  <a:schemeClr val="dk1">
                    <a:alpha val="40000"/>
                  </a:schemeClr>
                </a:outerShdw>
              </a:effectLst>
            </a:endParaRPr>
          </a:p>
          <a:p>
            <a:pPr marL="285750" indent="-285750" algn="just">
              <a:buFont typeface="Wingdings" panose="05000000000000000000" pitchFamily="2" charset="2"/>
              <a:buChar char="Ø"/>
            </a:pPr>
            <a:r>
              <a:rPr lang="es-EC" sz="2400" dirty="0">
                <a:ln w="0"/>
                <a:effectLst>
                  <a:outerShdw blurRad="38100" dist="19050" dir="2700000" algn="tl" rotWithShape="0">
                    <a:schemeClr val="dk1">
                      <a:alpha val="40000"/>
                    </a:schemeClr>
                  </a:outerShdw>
                </a:effectLst>
              </a:rPr>
              <a:t>Establecer propuestas a partir de los resultados obtenidos para reducir la pobreza en Ecuador. </a:t>
            </a:r>
          </a:p>
        </p:txBody>
      </p:sp>
      <p:pic>
        <p:nvPicPr>
          <p:cNvPr id="3076" name="Picture 4" descr="Resultado de imagen para objetivos especÃ­ficos">
            <a:extLst>
              <a:ext uri="{FF2B5EF4-FFF2-40B4-BE49-F238E27FC236}">
                <a16:creationId xmlns:a16="http://schemas.microsoft.com/office/drawing/2014/main" id="{52C09E0F-5ED9-4E71-9019-81D55088B1E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592959" y="102009"/>
            <a:ext cx="2244214" cy="22442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a:extLst>
              <a:ext uri="{FF2B5EF4-FFF2-40B4-BE49-F238E27FC236}">
                <a16:creationId xmlns:a16="http://schemas.microsoft.com/office/drawing/2014/main" id="{B4B3C0D2-4DDC-478E-9AB3-6AAAA1A63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819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2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EEF07C-8FBA-43BA-87B7-67D7136E0703}"/>
              </a:ext>
            </a:extLst>
          </p:cNvPr>
          <p:cNvSpPr txBox="1"/>
          <p:nvPr/>
        </p:nvSpPr>
        <p:spPr>
          <a:xfrm>
            <a:off x="1165123" y="899652"/>
            <a:ext cx="4930877" cy="830997"/>
          </a:xfrm>
          <a:prstGeom prst="rect">
            <a:avLst/>
          </a:prstGeom>
          <a:noFill/>
        </p:spPr>
        <p:txBody>
          <a:bodyPr wrap="square" rtlCol="0">
            <a:spAutoFit/>
          </a:bodyPr>
          <a:lstStyle/>
          <a:p>
            <a:r>
              <a:rPr lang="es-EC" sz="2400" b="1" u="sng" dirty="0"/>
              <a:t>DETERMINANCIÓN DE LAS VARIABLES</a:t>
            </a:r>
          </a:p>
        </p:txBody>
      </p:sp>
      <p:graphicFrame>
        <p:nvGraphicFramePr>
          <p:cNvPr id="2" name="Diagrama 1">
            <a:extLst>
              <a:ext uri="{FF2B5EF4-FFF2-40B4-BE49-F238E27FC236}">
                <a16:creationId xmlns:a16="http://schemas.microsoft.com/office/drawing/2014/main" id="{AD35A49C-28C2-4C0D-A705-127B43D2BA74}"/>
              </a:ext>
            </a:extLst>
          </p:cNvPr>
          <p:cNvGraphicFramePr/>
          <p:nvPr>
            <p:extLst>
              <p:ext uri="{D42A27DB-BD31-4B8C-83A1-F6EECF244321}">
                <p14:modId xmlns:p14="http://schemas.microsoft.com/office/powerpoint/2010/main" val="928024305"/>
              </p:ext>
            </p:extLst>
          </p:nvPr>
        </p:nvGraphicFramePr>
        <p:xfrm>
          <a:off x="848851" y="2027903"/>
          <a:ext cx="6053394" cy="3930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F15C7368-91D6-4A40-91E4-D1BE030D61B3}"/>
              </a:ext>
            </a:extLst>
          </p:cNvPr>
          <p:cNvSpPr txBox="1"/>
          <p:nvPr/>
        </p:nvSpPr>
        <p:spPr>
          <a:xfrm>
            <a:off x="7095613" y="2272550"/>
            <a:ext cx="4247536" cy="646331"/>
          </a:xfrm>
          <a:prstGeom prst="rect">
            <a:avLst/>
          </a:prstGeom>
          <a:noFill/>
        </p:spPr>
        <p:txBody>
          <a:bodyPr wrap="square" rtlCol="0">
            <a:spAutoFit/>
          </a:bodyPr>
          <a:lstStyle/>
          <a:p>
            <a:pPr marL="285750" indent="-285750" algn="just">
              <a:buFont typeface="Wingdings" panose="05000000000000000000" pitchFamily="2" charset="2"/>
              <a:buChar char="Ø"/>
            </a:pPr>
            <a:r>
              <a:rPr lang="es-EC" b="1" dirty="0"/>
              <a:t>Totalidad De Micro Créditos Otorgados Por La Banca Privada.</a:t>
            </a:r>
          </a:p>
        </p:txBody>
      </p:sp>
      <p:sp>
        <p:nvSpPr>
          <p:cNvPr id="5" name="CuadroTexto 4">
            <a:extLst>
              <a:ext uri="{FF2B5EF4-FFF2-40B4-BE49-F238E27FC236}">
                <a16:creationId xmlns:a16="http://schemas.microsoft.com/office/drawing/2014/main" id="{B08554FA-11D7-4F28-9108-E3257C478B41}"/>
              </a:ext>
            </a:extLst>
          </p:cNvPr>
          <p:cNvSpPr txBox="1"/>
          <p:nvPr/>
        </p:nvSpPr>
        <p:spPr>
          <a:xfrm>
            <a:off x="7206225" y="4247535"/>
            <a:ext cx="4247535" cy="707886"/>
          </a:xfrm>
          <a:prstGeom prst="rect">
            <a:avLst/>
          </a:prstGeom>
          <a:noFill/>
        </p:spPr>
        <p:txBody>
          <a:bodyPr wrap="square" rtlCol="0">
            <a:spAutoFit/>
          </a:bodyPr>
          <a:lstStyle/>
          <a:p>
            <a:pPr marL="285750" indent="-285750">
              <a:buFont typeface="Wingdings" panose="05000000000000000000" pitchFamily="2" charset="2"/>
              <a:buChar char="Ø"/>
            </a:pPr>
            <a:r>
              <a:rPr lang="es-EC" sz="2000" b="1" dirty="0"/>
              <a:t>Indicadores De Pobreza En El Periodo De Estudio.</a:t>
            </a:r>
          </a:p>
        </p:txBody>
      </p:sp>
      <p:pic>
        <p:nvPicPr>
          <p:cNvPr id="6" name="Picture 2" descr="Resultado de imagen para ESPE">
            <a:extLst>
              <a:ext uri="{FF2B5EF4-FFF2-40B4-BE49-F238E27FC236}">
                <a16:creationId xmlns:a16="http://schemas.microsoft.com/office/drawing/2014/main" id="{83D36997-75E6-46AF-99A2-97260A2CF3C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819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1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5C805D1-59B3-4C44-8E6D-FB7C9ED5E938}"/>
              </a:ext>
            </a:extLst>
          </p:cNvPr>
          <p:cNvSpPr txBox="1"/>
          <p:nvPr/>
        </p:nvSpPr>
        <p:spPr>
          <a:xfrm>
            <a:off x="1592826" y="943897"/>
            <a:ext cx="5456903" cy="707886"/>
          </a:xfrm>
          <a:prstGeom prst="rect">
            <a:avLst/>
          </a:prstGeom>
          <a:noFill/>
        </p:spPr>
        <p:txBody>
          <a:bodyPr wrap="square" rtlCol="0">
            <a:spAutoFit/>
          </a:bodyPr>
          <a:lstStyle/>
          <a:p>
            <a:r>
              <a:rPr lang="es-EC" sz="4000" b="1" u="sng" dirty="0"/>
              <a:t>HIPÓTESIS</a:t>
            </a:r>
          </a:p>
        </p:txBody>
      </p:sp>
      <p:graphicFrame>
        <p:nvGraphicFramePr>
          <p:cNvPr id="3" name="Diagrama 2">
            <a:extLst>
              <a:ext uri="{FF2B5EF4-FFF2-40B4-BE49-F238E27FC236}">
                <a16:creationId xmlns:a16="http://schemas.microsoft.com/office/drawing/2014/main" id="{527AB59C-8AEF-4D40-B741-D57A83A545D0}"/>
              </a:ext>
            </a:extLst>
          </p:cNvPr>
          <p:cNvGraphicFramePr/>
          <p:nvPr>
            <p:extLst>
              <p:ext uri="{D42A27DB-BD31-4B8C-83A1-F6EECF244321}">
                <p14:modId xmlns:p14="http://schemas.microsoft.com/office/powerpoint/2010/main" val="1514097747"/>
              </p:ext>
            </p:extLst>
          </p:nvPr>
        </p:nvGraphicFramePr>
        <p:xfrm>
          <a:off x="1297858" y="2241755"/>
          <a:ext cx="10572955" cy="3672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ESPE">
            <a:extLst>
              <a:ext uri="{FF2B5EF4-FFF2-40B4-BE49-F238E27FC236}">
                <a16:creationId xmlns:a16="http://schemas.microsoft.com/office/drawing/2014/main" id="{28FB071E-24CC-4D4C-9D70-AB98F287E0D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819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8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226F333-C692-4471-82CA-DB64978F9129}"/>
              </a:ext>
            </a:extLst>
          </p:cNvPr>
          <p:cNvSpPr txBox="1"/>
          <p:nvPr/>
        </p:nvSpPr>
        <p:spPr>
          <a:xfrm>
            <a:off x="1283109" y="180841"/>
            <a:ext cx="5707626" cy="523220"/>
          </a:xfrm>
          <a:prstGeom prst="rect">
            <a:avLst/>
          </a:prstGeom>
          <a:noFill/>
        </p:spPr>
        <p:txBody>
          <a:bodyPr wrap="square" rtlCol="0">
            <a:spAutoFit/>
          </a:bodyPr>
          <a:lstStyle/>
          <a:p>
            <a:r>
              <a:rPr lang="es-EC" sz="2800" b="1" u="sng" dirty="0"/>
              <a:t>MARCO TEÓRICO</a:t>
            </a:r>
          </a:p>
        </p:txBody>
      </p:sp>
      <p:graphicFrame>
        <p:nvGraphicFramePr>
          <p:cNvPr id="3" name="Diagrama 2">
            <a:extLst>
              <a:ext uri="{FF2B5EF4-FFF2-40B4-BE49-F238E27FC236}">
                <a16:creationId xmlns:a16="http://schemas.microsoft.com/office/drawing/2014/main" id="{9E963C51-B06D-417C-BD07-7370DE0A8AB8}"/>
              </a:ext>
            </a:extLst>
          </p:cNvPr>
          <p:cNvGraphicFramePr/>
          <p:nvPr>
            <p:extLst>
              <p:ext uri="{D42A27DB-BD31-4B8C-83A1-F6EECF244321}">
                <p14:modId xmlns:p14="http://schemas.microsoft.com/office/powerpoint/2010/main" val="1543530650"/>
              </p:ext>
            </p:extLst>
          </p:nvPr>
        </p:nvGraphicFramePr>
        <p:xfrm>
          <a:off x="-666956" y="1156826"/>
          <a:ext cx="13006440" cy="5449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marco teorico">
            <a:extLst>
              <a:ext uri="{FF2B5EF4-FFF2-40B4-BE49-F238E27FC236}">
                <a16:creationId xmlns:a16="http://schemas.microsoft.com/office/drawing/2014/main" id="{2CAEB7BD-823B-421B-A139-6685024BC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8857" y="442451"/>
            <a:ext cx="3209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1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C473C0C-E62C-4BE4-967C-A61E399900DE}"/>
              </a:ext>
            </a:extLst>
          </p:cNvPr>
          <p:cNvSpPr txBox="1"/>
          <p:nvPr/>
        </p:nvSpPr>
        <p:spPr>
          <a:xfrm>
            <a:off x="1386348" y="766916"/>
            <a:ext cx="6091084" cy="584775"/>
          </a:xfrm>
          <a:prstGeom prst="rect">
            <a:avLst/>
          </a:prstGeom>
          <a:noFill/>
        </p:spPr>
        <p:txBody>
          <a:bodyPr wrap="square" rtlCol="0">
            <a:spAutoFit/>
          </a:bodyPr>
          <a:lstStyle/>
          <a:p>
            <a:r>
              <a:rPr lang="es-EC" sz="3200" b="1" u="sng" dirty="0"/>
              <a:t>Marco referencial</a:t>
            </a:r>
          </a:p>
        </p:txBody>
      </p:sp>
      <p:graphicFrame>
        <p:nvGraphicFramePr>
          <p:cNvPr id="2" name="Diagrama 1">
            <a:extLst>
              <a:ext uri="{FF2B5EF4-FFF2-40B4-BE49-F238E27FC236}">
                <a16:creationId xmlns:a16="http://schemas.microsoft.com/office/drawing/2014/main" id="{FECA52A9-8E39-4753-AF4D-D4272337DC64}"/>
              </a:ext>
            </a:extLst>
          </p:cNvPr>
          <p:cNvGraphicFramePr/>
          <p:nvPr>
            <p:extLst>
              <p:ext uri="{D42A27DB-BD31-4B8C-83A1-F6EECF244321}">
                <p14:modId xmlns:p14="http://schemas.microsoft.com/office/powerpoint/2010/main" val="1663891244"/>
              </p:ext>
            </p:extLst>
          </p:nvPr>
        </p:nvGraphicFramePr>
        <p:xfrm>
          <a:off x="881625" y="1439333"/>
          <a:ext cx="110498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ESPE">
            <a:extLst>
              <a:ext uri="{FF2B5EF4-FFF2-40B4-BE49-F238E27FC236}">
                <a16:creationId xmlns:a16="http://schemas.microsoft.com/office/drawing/2014/main" id="{1D25674F-D8FF-44D9-A265-F319FBD5AEE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34867" y="0"/>
            <a:ext cx="2839931" cy="1819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95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D051CFA-C133-4767-B39F-24A8DCD4EF9A}"/>
              </a:ext>
            </a:extLst>
          </p:cNvPr>
          <p:cNvSpPr txBox="1"/>
          <p:nvPr/>
        </p:nvSpPr>
        <p:spPr>
          <a:xfrm>
            <a:off x="1002890" y="265471"/>
            <a:ext cx="5825613" cy="461665"/>
          </a:xfrm>
          <a:prstGeom prst="rect">
            <a:avLst/>
          </a:prstGeom>
          <a:noFill/>
        </p:spPr>
        <p:txBody>
          <a:bodyPr wrap="square" rtlCol="0">
            <a:spAutoFit/>
          </a:bodyPr>
          <a:lstStyle/>
          <a:p>
            <a:r>
              <a:rPr lang="es-EC" sz="2400" b="1" u="sng" dirty="0"/>
              <a:t>DISEÑO METODOLÓGICO</a:t>
            </a:r>
          </a:p>
        </p:txBody>
      </p:sp>
      <p:graphicFrame>
        <p:nvGraphicFramePr>
          <p:cNvPr id="5" name="Marcador de contenido 3">
            <a:extLst>
              <a:ext uri="{FF2B5EF4-FFF2-40B4-BE49-F238E27FC236}">
                <a16:creationId xmlns:a16="http://schemas.microsoft.com/office/drawing/2014/main" id="{875E3070-192C-4F36-933F-A497C98B67AB}"/>
              </a:ext>
            </a:extLst>
          </p:cNvPr>
          <p:cNvGraphicFramePr>
            <a:graphicFrameLocks noGrp="1"/>
          </p:cNvGraphicFramePr>
          <p:nvPr>
            <p:ph idx="1"/>
            <p:extLst>
              <p:ext uri="{D42A27DB-BD31-4B8C-83A1-F6EECF244321}">
                <p14:modId xmlns:p14="http://schemas.microsoft.com/office/powerpoint/2010/main" val="3911971178"/>
              </p:ext>
            </p:extLst>
          </p:nvPr>
        </p:nvGraphicFramePr>
        <p:xfrm>
          <a:off x="111345" y="-10283"/>
          <a:ext cx="11362900" cy="6268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418126"/>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1480</TotalTime>
  <Words>1576</Words>
  <Application>Microsoft Office PowerPoint</Application>
  <PresentationFormat>Panorámica</PresentationFormat>
  <Paragraphs>302</Paragraphs>
  <Slides>28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Gill Sans MT</vt:lpstr>
      <vt:lpstr>Times New Roman</vt:lpstr>
      <vt:lpstr>Wingdings</vt:lpstr>
      <vt:lpstr>Galería</vt:lpstr>
      <vt:lpstr>   DEPARTAMENTO DE CIENCIAS ECONÓMICAS, ADMINISTRATIVAS Y DE COMERCIO   TEMA: EVOLUCIÓN DE LA CARTERA DE MICROCRÉDITOS DE LA BANCA PRIVADA Y SU INCIDENCIA EN LA REDUCCIÓN DE LA POBREZA EN ECUADOR PARA EL Período 2007-2017.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Correlación ENTRE NBI Y MICROCRÉDITO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DEPARTAMENTO DE CIENCIAS ECONÓMICAS, ADMINISTRATIVAS Y DE COMERCIO   TEMA: EVOLUCIÓN DE LA CARTERA DE MICROCRÉDITOS DE LA BANCA PRIVADA Y SU INCIDENCIA EN LA REDUCCIÓN DE LA POBREZA EN ECUADOR PARA EL PERIODO 2007-2017. </dc:title>
  <dc:creator>Usuario</dc:creator>
  <cp:lastModifiedBy>Umbrella9</cp:lastModifiedBy>
  <cp:revision>85</cp:revision>
  <dcterms:created xsi:type="dcterms:W3CDTF">2019-02-05T20:26:01Z</dcterms:created>
  <dcterms:modified xsi:type="dcterms:W3CDTF">2019-04-24T12:10:44Z</dcterms:modified>
</cp:coreProperties>
</file>