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4"/>
  </p:notesMasterIdLst>
  <p:sldIdLst>
    <p:sldId id="256" r:id="rId2"/>
    <p:sldId id="309" r:id="rId3"/>
    <p:sldId id="310" r:id="rId4"/>
    <p:sldId id="259" r:id="rId5"/>
    <p:sldId id="312" r:id="rId6"/>
    <p:sldId id="314" r:id="rId7"/>
    <p:sldId id="319" r:id="rId8"/>
    <p:sldId id="320" r:id="rId9"/>
    <p:sldId id="316" r:id="rId10"/>
    <p:sldId id="317" r:id="rId11"/>
    <p:sldId id="263" r:id="rId12"/>
    <p:sldId id="323" r:id="rId13"/>
    <p:sldId id="321" r:id="rId14"/>
    <p:sldId id="322" r:id="rId15"/>
    <p:sldId id="324" r:id="rId16"/>
    <p:sldId id="325" r:id="rId17"/>
    <p:sldId id="327" r:id="rId18"/>
    <p:sldId id="326" r:id="rId19"/>
    <p:sldId id="329" r:id="rId20"/>
    <p:sldId id="328" r:id="rId21"/>
    <p:sldId id="330" r:id="rId22"/>
    <p:sldId id="331" r:id="rId23"/>
    <p:sldId id="333" r:id="rId24"/>
    <p:sldId id="335" r:id="rId25"/>
    <p:sldId id="332" r:id="rId26"/>
    <p:sldId id="336" r:id="rId27"/>
    <p:sldId id="337" r:id="rId28"/>
    <p:sldId id="338" r:id="rId29"/>
    <p:sldId id="339" r:id="rId30"/>
    <p:sldId id="340" r:id="rId31"/>
    <p:sldId id="341" r:id="rId32"/>
    <p:sldId id="343" r:id="rId33"/>
    <p:sldId id="345" r:id="rId34"/>
    <p:sldId id="347" r:id="rId35"/>
    <p:sldId id="348" r:id="rId36"/>
    <p:sldId id="350" r:id="rId37"/>
    <p:sldId id="351" r:id="rId38"/>
    <p:sldId id="354" r:id="rId39"/>
    <p:sldId id="353" r:id="rId40"/>
    <p:sldId id="355" r:id="rId41"/>
    <p:sldId id="356" r:id="rId42"/>
    <p:sldId id="357"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Karla" panose="020B0604020202020204" charset="0"/>
      <p:regular r:id="rId49"/>
      <p:bold r:id="rId50"/>
      <p:italic r:id="rId51"/>
      <p:boldItalic r:id="rId52"/>
    </p:embeddedFont>
    <p:embeddedFont>
      <p:font typeface="Raleway"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FF843-2DAB-407A-92B7-50AD69D3BCF7}">
  <a:tblStyle styleId="{179FF843-2DAB-407A-92B7-50AD69D3BCF7}"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7818" autoAdjust="0"/>
  </p:normalViewPr>
  <p:slideViewPr>
    <p:cSldViewPr snapToGrid="0">
      <p:cViewPr varScale="1">
        <p:scale>
          <a:sx n="85" d="100"/>
          <a:sy n="85" d="100"/>
        </p:scale>
        <p:origin x="978" y="78"/>
      </p:cViewPr>
      <p:guideLst>
        <p:guide orient="horz" pos="1620"/>
        <p:guide pos="2880"/>
      </p:guideLst>
    </p:cSldViewPr>
  </p:slideViewPr>
  <p:notesTextViewPr>
    <p:cViewPr>
      <p:scale>
        <a:sx n="1" d="1"/>
        <a:sy n="1" d="1"/>
      </p:scale>
      <p:origin x="0" y="0"/>
    </p:cViewPr>
  </p:notesTextViewPr>
  <p:sorterViewPr>
    <p:cViewPr>
      <p:scale>
        <a:sx n="100" d="100"/>
        <a:sy n="100" d="100"/>
      </p:scale>
      <p:origin x="0" y="-69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ata11.xml.rels><?xml version="1.0" encoding="UTF-8" standalone="yes"?>
<Relationships xmlns="http://schemas.openxmlformats.org/package/2006/relationships"><Relationship Id="rId1" Type="http://schemas.openxmlformats.org/officeDocument/2006/relationships/image" Target="../media/image27.png"/></Relationships>
</file>

<file path=ppt/diagrams/_rels/data12.xml.rels><?xml version="1.0" encoding="UTF-8" standalone="yes"?>
<Relationships xmlns="http://schemas.openxmlformats.org/package/2006/relationships"><Relationship Id="rId1"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64CE1-CCDE-40B9-9F23-D935BE52584E}" type="doc">
      <dgm:prSet loTypeId="urn:microsoft.com/office/officeart/2005/8/layout/hList7#1" loCatId="list" qsTypeId="urn:microsoft.com/office/officeart/2005/8/quickstyle/3d4" qsCatId="3D" csTypeId="urn:microsoft.com/office/officeart/2005/8/colors/colorful4" csCatId="colorful" phldr="1"/>
      <dgm:spPr/>
    </dgm:pt>
    <dgm:pt modelId="{A491954E-6BFA-4C72-A39C-F3595AA4B5B6}">
      <dgm:prSet phldrT="[Texto]" custT="1"/>
      <dgm:spPr/>
      <dgm:t>
        <a:bodyPr/>
        <a:lstStyle/>
        <a:p>
          <a:pPr algn="ctr"/>
          <a:r>
            <a:rPr lang="es-ES" sz="1500" b="1" dirty="0">
              <a:solidFill>
                <a:schemeClr val="tx1"/>
              </a:solidFill>
            </a:rPr>
            <a:t>Crisis Económica 1999   </a:t>
          </a:r>
        </a:p>
        <a:p>
          <a:pPr algn="ctr"/>
          <a:r>
            <a:rPr lang="es-ES" sz="1500" b="1" dirty="0" smtClean="0">
              <a:solidFill>
                <a:schemeClr val="tx1"/>
              </a:solidFill>
            </a:rPr>
            <a:t>- </a:t>
          </a:r>
          <a:r>
            <a:rPr lang="es-ES" sz="1500" b="1" dirty="0">
              <a:solidFill>
                <a:schemeClr val="tx1"/>
              </a:solidFill>
            </a:rPr>
            <a:t>Estado de mora 1995</a:t>
          </a:r>
        </a:p>
        <a:p>
          <a:pPr algn="ctr"/>
          <a:r>
            <a:rPr lang="es-ES" sz="1500" b="1" dirty="0" smtClean="0">
              <a:solidFill>
                <a:schemeClr val="tx1"/>
              </a:solidFill>
            </a:rPr>
            <a:t>- </a:t>
          </a:r>
          <a:r>
            <a:rPr lang="es-ES" sz="1500" b="1" dirty="0">
              <a:solidFill>
                <a:schemeClr val="tx1"/>
              </a:solidFill>
            </a:rPr>
            <a:t>Alza de las tasas de </a:t>
          </a:r>
          <a:r>
            <a:rPr lang="es-ES" sz="1500" b="1" dirty="0" smtClean="0">
              <a:solidFill>
                <a:schemeClr val="tx1"/>
              </a:solidFill>
            </a:rPr>
            <a:t>interés</a:t>
          </a:r>
        </a:p>
        <a:p>
          <a:pPr algn="ctr"/>
          <a:r>
            <a:rPr lang="es-ES" sz="1500" b="1" dirty="0" smtClean="0">
              <a:solidFill>
                <a:schemeClr val="tx1"/>
              </a:solidFill>
            </a:rPr>
            <a:t>- Crisis bancaria</a:t>
          </a:r>
          <a:br>
            <a:rPr lang="es-ES" sz="1500" b="1" dirty="0" smtClean="0">
              <a:solidFill>
                <a:schemeClr val="tx1"/>
              </a:solidFill>
            </a:rPr>
          </a:br>
          <a:r>
            <a:rPr lang="es-ES" sz="1500" b="1" dirty="0" smtClean="0">
              <a:solidFill>
                <a:schemeClr val="tx1"/>
              </a:solidFill>
            </a:rPr>
            <a:t>- Cambios de política monetaria           </a:t>
          </a:r>
          <a:endParaRPr lang="es-ES" sz="1500" b="1" dirty="0">
            <a:solidFill>
              <a:schemeClr val="tx1"/>
            </a:solidFill>
          </a:endParaRPr>
        </a:p>
      </dgm:t>
    </dgm:pt>
    <dgm:pt modelId="{F13E6031-0563-45DF-9782-C5AFAE14A29B}" type="parTrans" cxnId="{D2934DD7-8210-48A3-8547-C3E8445B3F4F}">
      <dgm:prSet/>
      <dgm:spPr/>
      <dgm:t>
        <a:bodyPr/>
        <a:lstStyle/>
        <a:p>
          <a:endParaRPr lang="es-ES"/>
        </a:p>
      </dgm:t>
    </dgm:pt>
    <dgm:pt modelId="{E5A8792A-4C4A-411B-A12F-314056A2CB14}" type="sibTrans" cxnId="{D2934DD7-8210-48A3-8547-C3E8445B3F4F}">
      <dgm:prSet/>
      <dgm:spPr/>
      <dgm:t>
        <a:bodyPr/>
        <a:lstStyle/>
        <a:p>
          <a:endParaRPr lang="es-ES"/>
        </a:p>
      </dgm:t>
    </dgm:pt>
    <dgm:pt modelId="{8A8A8591-57A2-404F-AE30-E96D52A2BF53}">
      <dgm:prSet phldrT="[Texto]" custT="1"/>
      <dgm:spPr/>
      <dgm:t>
        <a:bodyPr/>
        <a:lstStyle/>
        <a:p>
          <a:r>
            <a:rPr lang="es-ES" sz="1500" b="1" dirty="0">
              <a:solidFill>
                <a:schemeClr val="tx1"/>
              </a:solidFill>
            </a:rPr>
            <a:t>Crisis Económica 2008  Estados Unidos</a:t>
          </a:r>
        </a:p>
        <a:p>
          <a:r>
            <a:rPr lang="es-ES" sz="1500" b="1" dirty="0">
              <a:solidFill>
                <a:schemeClr val="tx1"/>
              </a:solidFill>
            </a:rPr>
            <a:t> </a:t>
          </a:r>
        </a:p>
        <a:p>
          <a:r>
            <a:rPr lang="es-ES" sz="1500" b="1" dirty="0">
              <a:solidFill>
                <a:schemeClr val="tx1"/>
              </a:solidFill>
            </a:rPr>
            <a:t> – Se </a:t>
          </a:r>
          <a:r>
            <a:rPr lang="es-ES" sz="1500" b="1" dirty="0" smtClean="0">
              <a:solidFill>
                <a:schemeClr val="tx1"/>
              </a:solidFill>
            </a:rPr>
            <a:t>origina en </a:t>
          </a:r>
          <a:r>
            <a:rPr lang="es-ES" sz="1500" b="1" dirty="0">
              <a:solidFill>
                <a:schemeClr val="tx1"/>
              </a:solidFill>
            </a:rPr>
            <a:t>el 11S</a:t>
          </a:r>
        </a:p>
        <a:p>
          <a:r>
            <a:rPr lang="es-ES" sz="1500" b="1" dirty="0">
              <a:solidFill>
                <a:schemeClr val="tx1"/>
              </a:solidFill>
            </a:rPr>
            <a:t> – Quiebra del Banco </a:t>
          </a:r>
          <a:r>
            <a:rPr lang="es-ES" sz="1500" b="1" dirty="0" err="1">
              <a:solidFill>
                <a:schemeClr val="tx1"/>
              </a:solidFill>
            </a:rPr>
            <a:t>Lehman</a:t>
          </a:r>
          <a:r>
            <a:rPr lang="es-ES" sz="1500" b="1" dirty="0">
              <a:solidFill>
                <a:schemeClr val="tx1"/>
              </a:solidFill>
            </a:rPr>
            <a:t> </a:t>
          </a:r>
          <a:r>
            <a:rPr lang="es-ES" sz="1500" b="1" dirty="0" err="1">
              <a:solidFill>
                <a:schemeClr val="tx1"/>
              </a:solidFill>
            </a:rPr>
            <a:t>Brothers</a:t>
          </a:r>
          <a:r>
            <a:rPr lang="es-ES" sz="1500" b="1" dirty="0">
              <a:solidFill>
                <a:schemeClr val="tx1"/>
              </a:solidFill>
            </a:rPr>
            <a:t> </a:t>
          </a:r>
        </a:p>
        <a:p>
          <a:r>
            <a:rPr lang="es-ES" sz="1500" b="1" dirty="0">
              <a:solidFill>
                <a:schemeClr val="tx1"/>
              </a:solidFill>
            </a:rPr>
            <a:t> - Se propaga al resto de economías.</a:t>
          </a:r>
        </a:p>
        <a:p>
          <a:endParaRPr lang="es-ES" sz="1500" b="1" dirty="0">
            <a:solidFill>
              <a:schemeClr val="tx1"/>
            </a:solidFill>
          </a:endParaRPr>
        </a:p>
      </dgm:t>
    </dgm:pt>
    <dgm:pt modelId="{0D79DFF9-0A22-423C-8E08-DBE5E48FBD08}" type="parTrans" cxnId="{71D3B5E4-065C-45C0-A501-C72E19CF5B31}">
      <dgm:prSet/>
      <dgm:spPr/>
      <dgm:t>
        <a:bodyPr/>
        <a:lstStyle/>
        <a:p>
          <a:endParaRPr lang="es-ES"/>
        </a:p>
      </dgm:t>
    </dgm:pt>
    <dgm:pt modelId="{C50DBB81-1FA4-4CFA-AF36-550CEACBA625}" type="sibTrans" cxnId="{71D3B5E4-065C-45C0-A501-C72E19CF5B31}">
      <dgm:prSet/>
      <dgm:spPr/>
      <dgm:t>
        <a:bodyPr/>
        <a:lstStyle/>
        <a:p>
          <a:endParaRPr lang="es-ES"/>
        </a:p>
      </dgm:t>
    </dgm:pt>
    <dgm:pt modelId="{A49D9ACC-34B2-4731-9C7A-7DC0DE64BFD7}">
      <dgm:prSet phldrT="[Texto]" custT="1"/>
      <dgm:spPr/>
      <dgm:t>
        <a:bodyPr/>
        <a:lstStyle/>
        <a:p>
          <a:r>
            <a:rPr lang="es-ES" sz="1500" b="1" dirty="0">
              <a:solidFill>
                <a:schemeClr val="tx1"/>
              </a:solidFill>
            </a:rPr>
            <a:t>Criptomonedas</a:t>
          </a:r>
        </a:p>
        <a:p>
          <a:endParaRPr lang="es-ES" sz="1500" b="1" dirty="0">
            <a:solidFill>
              <a:schemeClr val="tx1"/>
            </a:solidFill>
          </a:endParaRPr>
        </a:p>
        <a:p>
          <a:r>
            <a:rPr lang="es-ES" sz="1500" b="1" dirty="0">
              <a:solidFill>
                <a:schemeClr val="tx1"/>
              </a:solidFill>
            </a:rPr>
            <a:t>- </a:t>
          </a:r>
          <a:r>
            <a:rPr lang="es-ES" sz="1500" b="1" dirty="0" smtClean="0">
              <a:solidFill>
                <a:schemeClr val="tx1"/>
              </a:solidFill>
            </a:rPr>
            <a:t>Peer </a:t>
          </a:r>
          <a:r>
            <a:rPr lang="es-ES" sz="1500" b="1" dirty="0" err="1" smtClean="0">
              <a:solidFill>
                <a:schemeClr val="tx1"/>
              </a:solidFill>
            </a:rPr>
            <a:t>to</a:t>
          </a:r>
          <a:r>
            <a:rPr lang="es-ES" sz="1500" b="1" dirty="0" smtClean="0">
              <a:solidFill>
                <a:schemeClr val="tx1"/>
              </a:solidFill>
            </a:rPr>
            <a:t> peer</a:t>
          </a:r>
        </a:p>
        <a:p>
          <a:r>
            <a:rPr lang="es-ES" sz="1500" b="1" dirty="0" smtClean="0">
              <a:solidFill>
                <a:schemeClr val="tx1"/>
              </a:solidFill>
            </a:rPr>
            <a:t>-</a:t>
          </a:r>
          <a:r>
            <a:rPr lang="es-ES" sz="1500" b="1" dirty="0" err="1" smtClean="0">
              <a:solidFill>
                <a:schemeClr val="tx1"/>
              </a:solidFill>
            </a:rPr>
            <a:t>Blockchain</a:t>
          </a:r>
          <a:endParaRPr lang="es-ES" sz="1500" b="1" dirty="0">
            <a:solidFill>
              <a:schemeClr val="tx1"/>
            </a:solidFill>
          </a:endParaRPr>
        </a:p>
        <a:p>
          <a:r>
            <a:rPr lang="es-ES" sz="1500" b="1" dirty="0">
              <a:solidFill>
                <a:schemeClr val="tx1"/>
              </a:solidFill>
            </a:rPr>
            <a:t>- Criptomonedas como alternativa de pago de la deuda externa contraída con Alemania</a:t>
          </a:r>
        </a:p>
      </dgm:t>
    </dgm:pt>
    <dgm:pt modelId="{625D0F52-086B-45A5-A882-0D903D9FEABF}" type="parTrans" cxnId="{16865228-F9F3-42EB-8051-87D3ACE763CC}">
      <dgm:prSet/>
      <dgm:spPr/>
      <dgm:t>
        <a:bodyPr/>
        <a:lstStyle/>
        <a:p>
          <a:endParaRPr lang="es-ES"/>
        </a:p>
      </dgm:t>
    </dgm:pt>
    <dgm:pt modelId="{16AA88B7-8A8D-4FF5-A9E3-E2BBDC633935}" type="sibTrans" cxnId="{16865228-F9F3-42EB-8051-87D3ACE763CC}">
      <dgm:prSet/>
      <dgm:spPr/>
      <dgm:t>
        <a:bodyPr/>
        <a:lstStyle/>
        <a:p>
          <a:endParaRPr lang="es-ES"/>
        </a:p>
      </dgm:t>
    </dgm:pt>
    <dgm:pt modelId="{AA72B164-63F4-42A1-B71E-ED07E6B56651}" type="pres">
      <dgm:prSet presAssocID="{76464CE1-CCDE-40B9-9F23-D935BE52584E}" presName="Name0" presStyleCnt="0">
        <dgm:presLayoutVars>
          <dgm:dir/>
          <dgm:resizeHandles val="exact"/>
        </dgm:presLayoutVars>
      </dgm:prSet>
      <dgm:spPr/>
    </dgm:pt>
    <dgm:pt modelId="{2AC8E509-33B6-4A30-918A-AB8CEF687913}" type="pres">
      <dgm:prSet presAssocID="{76464CE1-CCDE-40B9-9F23-D935BE52584E}" presName="fgShape" presStyleLbl="fgShp" presStyleIdx="0" presStyleCnt="1" custScaleY="49665" custLinFactNeighborX="0" custLinFactNeighborY="28571"/>
      <dgm:spPr/>
    </dgm:pt>
    <dgm:pt modelId="{1E9AD3D2-623A-4A9A-82AC-B2C093788B3D}" type="pres">
      <dgm:prSet presAssocID="{76464CE1-CCDE-40B9-9F23-D935BE52584E}" presName="linComp" presStyleCnt="0"/>
      <dgm:spPr/>
    </dgm:pt>
    <dgm:pt modelId="{3DEB6C57-C2A0-44C3-BC02-C854CB8BDEFD}" type="pres">
      <dgm:prSet presAssocID="{A491954E-6BFA-4C72-A39C-F3595AA4B5B6}" presName="compNode" presStyleCnt="0"/>
      <dgm:spPr/>
    </dgm:pt>
    <dgm:pt modelId="{19A123D6-88EF-469C-B5E3-6038C948DADD}" type="pres">
      <dgm:prSet presAssocID="{A491954E-6BFA-4C72-A39C-F3595AA4B5B6}" presName="bkgdShape" presStyleLbl="node1" presStyleIdx="0" presStyleCnt="3"/>
      <dgm:spPr/>
      <dgm:t>
        <a:bodyPr/>
        <a:lstStyle/>
        <a:p>
          <a:endParaRPr lang="es-EC"/>
        </a:p>
      </dgm:t>
    </dgm:pt>
    <dgm:pt modelId="{BFDDB267-5BA4-439E-9A6E-CFB9792A549B}" type="pres">
      <dgm:prSet presAssocID="{A491954E-6BFA-4C72-A39C-F3595AA4B5B6}" presName="nodeTx" presStyleLbl="node1" presStyleIdx="0" presStyleCnt="3">
        <dgm:presLayoutVars>
          <dgm:bulletEnabled val="1"/>
        </dgm:presLayoutVars>
      </dgm:prSet>
      <dgm:spPr/>
      <dgm:t>
        <a:bodyPr/>
        <a:lstStyle/>
        <a:p>
          <a:endParaRPr lang="es-EC"/>
        </a:p>
      </dgm:t>
    </dgm:pt>
    <dgm:pt modelId="{00CC0F52-27A3-4124-BEFD-F8276D9E5370}" type="pres">
      <dgm:prSet presAssocID="{A491954E-6BFA-4C72-A39C-F3595AA4B5B6}" presName="invisiNode" presStyleLbl="node1" presStyleIdx="0" presStyleCnt="3"/>
      <dgm:spPr/>
    </dgm:pt>
    <dgm:pt modelId="{FE0A72B5-B173-40C4-B1CB-11AA0CC7CD50}" type="pres">
      <dgm:prSet presAssocID="{A491954E-6BFA-4C72-A39C-F3595AA4B5B6}" presName="imagNode" presStyleLbl="fgImgPlace1" presStyleIdx="0" presStyleCnt="3" custScaleX="78855" custScaleY="81628" custLinFactNeighborX="-4505" custLinFactNeighborY="-23451"/>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9385EC6-1097-4D96-B8A5-FF5A83D5994A}" type="pres">
      <dgm:prSet presAssocID="{E5A8792A-4C4A-411B-A12F-314056A2CB14}" presName="sibTrans" presStyleLbl="sibTrans2D1" presStyleIdx="0" presStyleCnt="0"/>
      <dgm:spPr/>
      <dgm:t>
        <a:bodyPr/>
        <a:lstStyle/>
        <a:p>
          <a:endParaRPr lang="es-EC"/>
        </a:p>
      </dgm:t>
    </dgm:pt>
    <dgm:pt modelId="{5B54B199-68B2-4325-99BB-C3FEF6F81388}" type="pres">
      <dgm:prSet presAssocID="{8A8A8591-57A2-404F-AE30-E96D52A2BF53}" presName="compNode" presStyleCnt="0"/>
      <dgm:spPr/>
    </dgm:pt>
    <dgm:pt modelId="{15F98D4E-20D6-476C-8B17-7CCC30D5BD4B}" type="pres">
      <dgm:prSet presAssocID="{8A8A8591-57A2-404F-AE30-E96D52A2BF53}" presName="bkgdShape" presStyleLbl="node1" presStyleIdx="1" presStyleCnt="3"/>
      <dgm:spPr/>
      <dgm:t>
        <a:bodyPr/>
        <a:lstStyle/>
        <a:p>
          <a:endParaRPr lang="es-EC"/>
        </a:p>
      </dgm:t>
    </dgm:pt>
    <dgm:pt modelId="{EA2EE558-FFB8-4227-BE67-0858FAE3786F}" type="pres">
      <dgm:prSet presAssocID="{8A8A8591-57A2-404F-AE30-E96D52A2BF53}" presName="nodeTx" presStyleLbl="node1" presStyleIdx="1" presStyleCnt="3">
        <dgm:presLayoutVars>
          <dgm:bulletEnabled val="1"/>
        </dgm:presLayoutVars>
      </dgm:prSet>
      <dgm:spPr/>
      <dgm:t>
        <a:bodyPr/>
        <a:lstStyle/>
        <a:p>
          <a:endParaRPr lang="es-EC"/>
        </a:p>
      </dgm:t>
    </dgm:pt>
    <dgm:pt modelId="{3F66C520-F6DA-4AC8-9057-D856F0B7A992}" type="pres">
      <dgm:prSet presAssocID="{8A8A8591-57A2-404F-AE30-E96D52A2BF53}" presName="invisiNode" presStyleLbl="node1" presStyleIdx="1" presStyleCnt="3"/>
      <dgm:spPr/>
    </dgm:pt>
    <dgm:pt modelId="{9C069975-F1C7-427D-96E0-5654B53E24AA}" type="pres">
      <dgm:prSet presAssocID="{8A8A8591-57A2-404F-AE30-E96D52A2BF53}" presName="imagNode" presStyleLbl="fgImgPlace1" presStyleIdx="1" presStyleCnt="3" custScaleX="85800" custScaleY="80180" custLinFactNeighborX="0" custLinFactNeighborY="-23638"/>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36D6F700-912C-44CA-882F-EA572E16BC2D}" type="pres">
      <dgm:prSet presAssocID="{C50DBB81-1FA4-4CFA-AF36-550CEACBA625}" presName="sibTrans" presStyleLbl="sibTrans2D1" presStyleIdx="0" presStyleCnt="0"/>
      <dgm:spPr/>
      <dgm:t>
        <a:bodyPr/>
        <a:lstStyle/>
        <a:p>
          <a:endParaRPr lang="es-EC"/>
        </a:p>
      </dgm:t>
    </dgm:pt>
    <dgm:pt modelId="{B60F0CFA-C6BC-43AE-8C26-1264C5A64FB8}" type="pres">
      <dgm:prSet presAssocID="{A49D9ACC-34B2-4731-9C7A-7DC0DE64BFD7}" presName="compNode" presStyleCnt="0"/>
      <dgm:spPr/>
    </dgm:pt>
    <dgm:pt modelId="{2A7804A2-84F8-49B9-9D76-FB95C7F8C285}" type="pres">
      <dgm:prSet presAssocID="{A49D9ACC-34B2-4731-9C7A-7DC0DE64BFD7}" presName="bkgdShape" presStyleLbl="node1" presStyleIdx="2" presStyleCnt="3" custLinFactNeighborX="1241" custLinFactNeighborY="-1429"/>
      <dgm:spPr/>
      <dgm:t>
        <a:bodyPr/>
        <a:lstStyle/>
        <a:p>
          <a:endParaRPr lang="es-EC"/>
        </a:p>
      </dgm:t>
    </dgm:pt>
    <dgm:pt modelId="{36CF5DC0-5228-40F8-86B8-27CE7847DA0F}" type="pres">
      <dgm:prSet presAssocID="{A49D9ACC-34B2-4731-9C7A-7DC0DE64BFD7}" presName="nodeTx" presStyleLbl="node1" presStyleIdx="2" presStyleCnt="3">
        <dgm:presLayoutVars>
          <dgm:bulletEnabled val="1"/>
        </dgm:presLayoutVars>
      </dgm:prSet>
      <dgm:spPr/>
      <dgm:t>
        <a:bodyPr/>
        <a:lstStyle/>
        <a:p>
          <a:endParaRPr lang="es-EC"/>
        </a:p>
      </dgm:t>
    </dgm:pt>
    <dgm:pt modelId="{E6CE7E78-CD45-41B0-81BE-D4E3CFCCD13B}" type="pres">
      <dgm:prSet presAssocID="{A49D9ACC-34B2-4731-9C7A-7DC0DE64BFD7}" presName="invisiNode" presStyleLbl="node1" presStyleIdx="2" presStyleCnt="3"/>
      <dgm:spPr/>
    </dgm:pt>
    <dgm:pt modelId="{4E63EDCE-63DE-4C03-83BA-58A9339F66E4}" type="pres">
      <dgm:prSet presAssocID="{A49D9ACC-34B2-4731-9C7A-7DC0DE64BFD7}" presName="imagNode" presStyleLbl="fgImgPlace1" presStyleIdx="2" presStyleCnt="3" custScaleX="72791" custScaleY="69884" custLinFactNeighborX="150" custLinFactNeighborY="-23208"/>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9A039665-E38A-4A6F-9F14-A12BDC479824}" type="presOf" srcId="{8A8A8591-57A2-404F-AE30-E96D52A2BF53}" destId="{15F98D4E-20D6-476C-8B17-7CCC30D5BD4B}" srcOrd="0" destOrd="0" presId="urn:microsoft.com/office/officeart/2005/8/layout/hList7#1"/>
    <dgm:cxn modelId="{B10FB2A4-BB43-4503-BC10-3E495235F84F}" type="presOf" srcId="{A49D9ACC-34B2-4731-9C7A-7DC0DE64BFD7}" destId="{36CF5DC0-5228-40F8-86B8-27CE7847DA0F}" srcOrd="1" destOrd="0" presId="urn:microsoft.com/office/officeart/2005/8/layout/hList7#1"/>
    <dgm:cxn modelId="{346D6FF6-89A5-4C7F-954C-98B934D97025}" type="presOf" srcId="{76464CE1-CCDE-40B9-9F23-D935BE52584E}" destId="{AA72B164-63F4-42A1-B71E-ED07E6B56651}" srcOrd="0" destOrd="0" presId="urn:microsoft.com/office/officeart/2005/8/layout/hList7#1"/>
    <dgm:cxn modelId="{D2934DD7-8210-48A3-8547-C3E8445B3F4F}" srcId="{76464CE1-CCDE-40B9-9F23-D935BE52584E}" destId="{A491954E-6BFA-4C72-A39C-F3595AA4B5B6}" srcOrd="0" destOrd="0" parTransId="{F13E6031-0563-45DF-9782-C5AFAE14A29B}" sibTransId="{E5A8792A-4C4A-411B-A12F-314056A2CB14}"/>
    <dgm:cxn modelId="{56317455-3882-4456-A28E-A1B56A027A19}" type="presOf" srcId="{E5A8792A-4C4A-411B-A12F-314056A2CB14}" destId="{09385EC6-1097-4D96-B8A5-FF5A83D5994A}" srcOrd="0" destOrd="0" presId="urn:microsoft.com/office/officeart/2005/8/layout/hList7#1"/>
    <dgm:cxn modelId="{1D929E44-80D0-4E24-AD61-BFEB9E5BA358}" type="presOf" srcId="{A491954E-6BFA-4C72-A39C-F3595AA4B5B6}" destId="{BFDDB267-5BA4-439E-9A6E-CFB9792A549B}" srcOrd="1" destOrd="0" presId="urn:microsoft.com/office/officeart/2005/8/layout/hList7#1"/>
    <dgm:cxn modelId="{1180F6B3-8A68-499B-8987-16BC17575C86}" type="presOf" srcId="{A49D9ACC-34B2-4731-9C7A-7DC0DE64BFD7}" destId="{2A7804A2-84F8-49B9-9D76-FB95C7F8C285}" srcOrd="0" destOrd="0" presId="urn:microsoft.com/office/officeart/2005/8/layout/hList7#1"/>
    <dgm:cxn modelId="{71D3B5E4-065C-45C0-A501-C72E19CF5B31}" srcId="{76464CE1-CCDE-40B9-9F23-D935BE52584E}" destId="{8A8A8591-57A2-404F-AE30-E96D52A2BF53}" srcOrd="1" destOrd="0" parTransId="{0D79DFF9-0A22-423C-8E08-DBE5E48FBD08}" sibTransId="{C50DBB81-1FA4-4CFA-AF36-550CEACBA625}"/>
    <dgm:cxn modelId="{16865228-F9F3-42EB-8051-87D3ACE763CC}" srcId="{76464CE1-CCDE-40B9-9F23-D935BE52584E}" destId="{A49D9ACC-34B2-4731-9C7A-7DC0DE64BFD7}" srcOrd="2" destOrd="0" parTransId="{625D0F52-086B-45A5-A882-0D903D9FEABF}" sibTransId="{16AA88B7-8A8D-4FF5-A9E3-E2BBDC633935}"/>
    <dgm:cxn modelId="{FFFE3C0B-6C6E-4FA6-A9FD-957525020F00}" type="presOf" srcId="{C50DBB81-1FA4-4CFA-AF36-550CEACBA625}" destId="{36D6F700-912C-44CA-882F-EA572E16BC2D}" srcOrd="0" destOrd="0" presId="urn:microsoft.com/office/officeart/2005/8/layout/hList7#1"/>
    <dgm:cxn modelId="{2E24BA1E-5755-4793-A90E-8AAD2A5F0C0E}" type="presOf" srcId="{8A8A8591-57A2-404F-AE30-E96D52A2BF53}" destId="{EA2EE558-FFB8-4227-BE67-0858FAE3786F}" srcOrd="1" destOrd="0" presId="urn:microsoft.com/office/officeart/2005/8/layout/hList7#1"/>
    <dgm:cxn modelId="{BE689A49-CD55-491C-93A7-6D5A014FDE0A}" type="presOf" srcId="{A491954E-6BFA-4C72-A39C-F3595AA4B5B6}" destId="{19A123D6-88EF-469C-B5E3-6038C948DADD}" srcOrd="0" destOrd="0" presId="urn:microsoft.com/office/officeart/2005/8/layout/hList7#1"/>
    <dgm:cxn modelId="{8AB34A8F-F389-4EFF-AC04-033DD9B5EB33}" type="presParOf" srcId="{AA72B164-63F4-42A1-B71E-ED07E6B56651}" destId="{2AC8E509-33B6-4A30-918A-AB8CEF687913}" srcOrd="0" destOrd="0" presId="urn:microsoft.com/office/officeart/2005/8/layout/hList7#1"/>
    <dgm:cxn modelId="{4C51BFB3-C7AE-49E0-9079-725BF5D6C468}" type="presParOf" srcId="{AA72B164-63F4-42A1-B71E-ED07E6B56651}" destId="{1E9AD3D2-623A-4A9A-82AC-B2C093788B3D}" srcOrd="1" destOrd="0" presId="urn:microsoft.com/office/officeart/2005/8/layout/hList7#1"/>
    <dgm:cxn modelId="{583010E8-8319-46B6-923D-4AB0D0982A23}" type="presParOf" srcId="{1E9AD3D2-623A-4A9A-82AC-B2C093788B3D}" destId="{3DEB6C57-C2A0-44C3-BC02-C854CB8BDEFD}" srcOrd="0" destOrd="0" presId="urn:microsoft.com/office/officeart/2005/8/layout/hList7#1"/>
    <dgm:cxn modelId="{6BFAC9C9-F3D1-4AD4-831F-F39AC95D953B}" type="presParOf" srcId="{3DEB6C57-C2A0-44C3-BC02-C854CB8BDEFD}" destId="{19A123D6-88EF-469C-B5E3-6038C948DADD}" srcOrd="0" destOrd="0" presId="urn:microsoft.com/office/officeart/2005/8/layout/hList7#1"/>
    <dgm:cxn modelId="{D7BA87D0-216A-40F5-8BD0-AB604B49A8A7}" type="presParOf" srcId="{3DEB6C57-C2A0-44C3-BC02-C854CB8BDEFD}" destId="{BFDDB267-5BA4-439E-9A6E-CFB9792A549B}" srcOrd="1" destOrd="0" presId="urn:microsoft.com/office/officeart/2005/8/layout/hList7#1"/>
    <dgm:cxn modelId="{767F6C13-76B5-4AD1-8580-B3AD2AF6BC83}" type="presParOf" srcId="{3DEB6C57-C2A0-44C3-BC02-C854CB8BDEFD}" destId="{00CC0F52-27A3-4124-BEFD-F8276D9E5370}" srcOrd="2" destOrd="0" presId="urn:microsoft.com/office/officeart/2005/8/layout/hList7#1"/>
    <dgm:cxn modelId="{26B43601-4C68-458C-956C-B2600520F3AD}" type="presParOf" srcId="{3DEB6C57-C2A0-44C3-BC02-C854CB8BDEFD}" destId="{FE0A72B5-B173-40C4-B1CB-11AA0CC7CD50}" srcOrd="3" destOrd="0" presId="urn:microsoft.com/office/officeart/2005/8/layout/hList7#1"/>
    <dgm:cxn modelId="{751AC9DA-DF76-491D-9D42-2339033AD8C7}" type="presParOf" srcId="{1E9AD3D2-623A-4A9A-82AC-B2C093788B3D}" destId="{09385EC6-1097-4D96-B8A5-FF5A83D5994A}" srcOrd="1" destOrd="0" presId="urn:microsoft.com/office/officeart/2005/8/layout/hList7#1"/>
    <dgm:cxn modelId="{D495B824-C268-435E-A6B3-41B88ACD8C82}" type="presParOf" srcId="{1E9AD3D2-623A-4A9A-82AC-B2C093788B3D}" destId="{5B54B199-68B2-4325-99BB-C3FEF6F81388}" srcOrd="2" destOrd="0" presId="urn:microsoft.com/office/officeart/2005/8/layout/hList7#1"/>
    <dgm:cxn modelId="{33D8EA81-26A3-4D1D-B55C-72A2ED464A21}" type="presParOf" srcId="{5B54B199-68B2-4325-99BB-C3FEF6F81388}" destId="{15F98D4E-20D6-476C-8B17-7CCC30D5BD4B}" srcOrd="0" destOrd="0" presId="urn:microsoft.com/office/officeart/2005/8/layout/hList7#1"/>
    <dgm:cxn modelId="{F0FFE9F0-674A-45F3-A603-C7A5B4254CC3}" type="presParOf" srcId="{5B54B199-68B2-4325-99BB-C3FEF6F81388}" destId="{EA2EE558-FFB8-4227-BE67-0858FAE3786F}" srcOrd="1" destOrd="0" presId="urn:microsoft.com/office/officeart/2005/8/layout/hList7#1"/>
    <dgm:cxn modelId="{28C3925E-537C-4C20-AA0B-3D43856BEDCA}" type="presParOf" srcId="{5B54B199-68B2-4325-99BB-C3FEF6F81388}" destId="{3F66C520-F6DA-4AC8-9057-D856F0B7A992}" srcOrd="2" destOrd="0" presId="urn:microsoft.com/office/officeart/2005/8/layout/hList7#1"/>
    <dgm:cxn modelId="{A5CE98B8-F68C-455E-857C-E37011D08BE4}" type="presParOf" srcId="{5B54B199-68B2-4325-99BB-C3FEF6F81388}" destId="{9C069975-F1C7-427D-96E0-5654B53E24AA}" srcOrd="3" destOrd="0" presId="urn:microsoft.com/office/officeart/2005/8/layout/hList7#1"/>
    <dgm:cxn modelId="{C1A0683F-82EB-496A-9A36-165E67197577}" type="presParOf" srcId="{1E9AD3D2-623A-4A9A-82AC-B2C093788B3D}" destId="{36D6F700-912C-44CA-882F-EA572E16BC2D}" srcOrd="3" destOrd="0" presId="urn:microsoft.com/office/officeart/2005/8/layout/hList7#1"/>
    <dgm:cxn modelId="{005B2AAF-5D10-4F8A-B05A-C63019BE52CD}" type="presParOf" srcId="{1E9AD3D2-623A-4A9A-82AC-B2C093788B3D}" destId="{B60F0CFA-C6BC-43AE-8C26-1264C5A64FB8}" srcOrd="4" destOrd="0" presId="urn:microsoft.com/office/officeart/2005/8/layout/hList7#1"/>
    <dgm:cxn modelId="{2CDDEADE-C2BC-4156-A9FD-13F066E89AEA}" type="presParOf" srcId="{B60F0CFA-C6BC-43AE-8C26-1264C5A64FB8}" destId="{2A7804A2-84F8-49B9-9D76-FB95C7F8C285}" srcOrd="0" destOrd="0" presId="urn:microsoft.com/office/officeart/2005/8/layout/hList7#1"/>
    <dgm:cxn modelId="{2605FD54-D84B-4D7F-9E4F-C90480B2F6C1}" type="presParOf" srcId="{B60F0CFA-C6BC-43AE-8C26-1264C5A64FB8}" destId="{36CF5DC0-5228-40F8-86B8-27CE7847DA0F}" srcOrd="1" destOrd="0" presId="urn:microsoft.com/office/officeart/2005/8/layout/hList7#1"/>
    <dgm:cxn modelId="{E68E8CBA-D40B-4340-8BE7-75B692FFBC12}" type="presParOf" srcId="{B60F0CFA-C6BC-43AE-8C26-1264C5A64FB8}" destId="{E6CE7E78-CD45-41B0-81BE-D4E3CFCCD13B}" srcOrd="2" destOrd="0" presId="urn:microsoft.com/office/officeart/2005/8/layout/hList7#1"/>
    <dgm:cxn modelId="{4E1B5306-D7C0-4817-9E0C-6AFA4DFFC886}" type="presParOf" srcId="{B60F0CFA-C6BC-43AE-8C26-1264C5A64FB8}" destId="{4E63EDCE-63DE-4C03-83BA-58A9339F66E4}"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6A62C5-D6C0-47A0-9995-2579E824872B}" type="doc">
      <dgm:prSet loTypeId="urn:microsoft.com/office/officeart/2005/8/layout/vList5" loCatId="list" qsTypeId="urn:microsoft.com/office/officeart/2005/8/quickstyle/3d4" qsCatId="3D" csTypeId="urn:microsoft.com/office/officeart/2005/8/colors/colorful5" csCatId="colorful" phldr="1"/>
      <dgm:spPr/>
      <dgm:t>
        <a:bodyPr/>
        <a:lstStyle/>
        <a:p>
          <a:endParaRPr lang="es-ES"/>
        </a:p>
      </dgm:t>
    </dgm:pt>
    <dgm:pt modelId="{6720E74D-D40F-48FB-9D90-8F93F82D6CD6}">
      <dgm:prSet phldrT="[Texto]" custT="1"/>
      <dgm:spPr/>
      <dgm:t>
        <a:bodyPr/>
        <a:lstStyle/>
        <a:p>
          <a:r>
            <a:rPr lang="es-ES" sz="1400" b="1" dirty="0">
              <a:solidFill>
                <a:schemeClr val="tx1"/>
              </a:solidFill>
            </a:rPr>
            <a:t>¿ Cuáles serían las implicaciones del uso de la criptomoneda en el Ecuador?</a:t>
          </a:r>
        </a:p>
      </dgm:t>
    </dgm:pt>
    <dgm:pt modelId="{525E7F74-D650-42AB-96D5-6515D13F6CBD}" type="parTrans" cxnId="{C8D6D35F-56D2-4B92-BB0D-CC83B640B713}">
      <dgm:prSet/>
      <dgm:spPr/>
      <dgm:t>
        <a:bodyPr/>
        <a:lstStyle/>
        <a:p>
          <a:endParaRPr lang="es-ES"/>
        </a:p>
      </dgm:t>
    </dgm:pt>
    <dgm:pt modelId="{1DFD874C-57FC-4725-BBCA-15C6BB5B2FB4}" type="sibTrans" cxnId="{C8D6D35F-56D2-4B92-BB0D-CC83B640B713}">
      <dgm:prSet/>
      <dgm:spPr/>
      <dgm:t>
        <a:bodyPr/>
        <a:lstStyle/>
        <a:p>
          <a:endParaRPr lang="es-ES"/>
        </a:p>
      </dgm:t>
    </dgm:pt>
    <dgm:pt modelId="{02CBBE2D-9184-40B0-BCF1-576503D0422A}">
      <dgm:prSet phldrT="[Texto]" custT="1"/>
      <dgm:spPr/>
      <dgm:t>
        <a:bodyPr/>
        <a:lstStyle/>
        <a:p>
          <a:pPr algn="just"/>
          <a:r>
            <a:rPr lang="es-ES" sz="1200" b="0" dirty="0">
              <a:solidFill>
                <a:schemeClr val="tx1"/>
              </a:solidFill>
            </a:rPr>
            <a:t>Cuatro: </a:t>
          </a:r>
          <a:r>
            <a:rPr lang="es-ES" sz="1200" b="0" dirty="0" smtClean="0">
              <a:solidFill>
                <a:schemeClr val="tx1"/>
              </a:solidFill>
            </a:rPr>
            <a:t>se </a:t>
          </a:r>
          <a:r>
            <a:rPr lang="es-ES" sz="1200" b="0" dirty="0">
              <a:solidFill>
                <a:schemeClr val="tx1"/>
              </a:solidFill>
            </a:rPr>
            <a:t>deberían cambiar las leyes.</a:t>
          </a:r>
        </a:p>
      </dgm:t>
    </dgm:pt>
    <dgm:pt modelId="{28694864-B3D6-40BB-A3DE-2BD7EE53151C}" type="parTrans" cxnId="{A16D74E1-CC31-4296-9B06-0609360E5BB7}">
      <dgm:prSet/>
      <dgm:spPr/>
      <dgm:t>
        <a:bodyPr/>
        <a:lstStyle/>
        <a:p>
          <a:endParaRPr lang="es-ES"/>
        </a:p>
      </dgm:t>
    </dgm:pt>
    <dgm:pt modelId="{BFEFA72D-6AE6-4FEB-B8BE-4BAF8495653C}" type="sibTrans" cxnId="{A16D74E1-CC31-4296-9B06-0609360E5BB7}">
      <dgm:prSet/>
      <dgm:spPr/>
      <dgm:t>
        <a:bodyPr/>
        <a:lstStyle/>
        <a:p>
          <a:endParaRPr lang="es-ES"/>
        </a:p>
      </dgm:t>
    </dgm:pt>
    <dgm:pt modelId="{0DA4877A-77EC-4B17-A7F2-88732805E0EB}">
      <dgm:prSet phldrT="[Texto]" custT="1"/>
      <dgm:spPr/>
      <dgm:t>
        <a:bodyPr/>
        <a:lstStyle/>
        <a:p>
          <a:pPr algn="just"/>
          <a:r>
            <a:rPr lang="es-ES" sz="1200" b="0" dirty="0">
              <a:solidFill>
                <a:schemeClr val="tx1"/>
              </a:solidFill>
            </a:rPr>
            <a:t>Uno: </a:t>
          </a:r>
          <a:r>
            <a:rPr lang="es-ES" sz="1200" b="0" dirty="0" smtClean="0">
              <a:solidFill>
                <a:schemeClr val="tx1"/>
              </a:solidFill>
            </a:rPr>
            <a:t>sugiere cambios </a:t>
          </a:r>
          <a:r>
            <a:rPr lang="es-ES" sz="1200" b="0" dirty="0">
              <a:solidFill>
                <a:schemeClr val="tx1"/>
              </a:solidFill>
            </a:rPr>
            <a:t>en el sistema económico.</a:t>
          </a:r>
        </a:p>
      </dgm:t>
    </dgm:pt>
    <dgm:pt modelId="{5BBEB36D-9737-4C96-883D-748F12B8DBBB}" type="parTrans" cxnId="{E666571C-240C-444D-9D99-129CD05AF08B}">
      <dgm:prSet/>
      <dgm:spPr/>
      <dgm:t>
        <a:bodyPr/>
        <a:lstStyle/>
        <a:p>
          <a:endParaRPr lang="es-ES"/>
        </a:p>
      </dgm:t>
    </dgm:pt>
    <dgm:pt modelId="{97CE5515-8723-44D9-A392-9CC4D9988071}" type="sibTrans" cxnId="{E666571C-240C-444D-9D99-129CD05AF08B}">
      <dgm:prSet/>
      <dgm:spPr/>
      <dgm:t>
        <a:bodyPr/>
        <a:lstStyle/>
        <a:p>
          <a:endParaRPr lang="es-ES"/>
        </a:p>
      </dgm:t>
    </dgm:pt>
    <dgm:pt modelId="{9EBCE90A-4D6F-40A4-AF96-EEB19335880A}">
      <dgm:prSet phldrT="[Texto]" custT="1"/>
      <dgm:spPr/>
      <dgm:t>
        <a:bodyPr/>
        <a:lstStyle/>
        <a:p>
          <a:r>
            <a:rPr lang="es-ES" sz="1400" b="1" dirty="0" smtClean="0">
              <a:solidFill>
                <a:schemeClr val="tx1"/>
              </a:solidFill>
            </a:rPr>
            <a:t>¿</a:t>
          </a:r>
          <a:r>
            <a:rPr lang="es-ES" sz="1400" b="1" dirty="0">
              <a:solidFill>
                <a:schemeClr val="tx1"/>
              </a:solidFill>
            </a:rPr>
            <a:t>El Estado </a:t>
          </a:r>
          <a:r>
            <a:rPr lang="es-ES" sz="1400" b="1" dirty="0" smtClean="0">
              <a:solidFill>
                <a:schemeClr val="tx1"/>
              </a:solidFill>
            </a:rPr>
            <a:t>podría </a:t>
          </a:r>
          <a:r>
            <a:rPr lang="es-ES" sz="1400" b="1" dirty="0">
              <a:solidFill>
                <a:schemeClr val="tx1"/>
              </a:solidFill>
            </a:rPr>
            <a:t>utilizar las criptomonedas para efectuar </a:t>
          </a:r>
          <a:r>
            <a:rPr lang="es-ES" sz="1400" b="1" dirty="0" smtClean="0">
              <a:solidFill>
                <a:schemeClr val="tx1"/>
              </a:solidFill>
            </a:rPr>
            <a:t>pagos </a:t>
          </a:r>
          <a:r>
            <a:rPr lang="es-ES" sz="1400" b="1" dirty="0">
              <a:solidFill>
                <a:schemeClr val="tx1"/>
              </a:solidFill>
            </a:rPr>
            <a:t>de deuda externa?</a:t>
          </a:r>
        </a:p>
      </dgm:t>
    </dgm:pt>
    <dgm:pt modelId="{A1E3F2C5-D717-4809-A673-8709123C3678}" type="parTrans" cxnId="{7C5F8916-A987-44EA-86D5-632C81C62DF7}">
      <dgm:prSet/>
      <dgm:spPr/>
      <dgm:t>
        <a:bodyPr/>
        <a:lstStyle/>
        <a:p>
          <a:endParaRPr lang="es-ES"/>
        </a:p>
      </dgm:t>
    </dgm:pt>
    <dgm:pt modelId="{2CB5C802-783D-4BA2-BB47-C653F13A5B2D}" type="sibTrans" cxnId="{7C5F8916-A987-44EA-86D5-632C81C62DF7}">
      <dgm:prSet/>
      <dgm:spPr/>
      <dgm:t>
        <a:bodyPr/>
        <a:lstStyle/>
        <a:p>
          <a:endParaRPr lang="es-ES"/>
        </a:p>
      </dgm:t>
    </dgm:pt>
    <dgm:pt modelId="{D088BAD5-7F8A-4A00-B5F2-02C0D6BBDF44}">
      <dgm:prSet phldrT="[Texto]" custT="1"/>
      <dgm:spPr/>
      <dgm:t>
        <a:bodyPr/>
        <a:lstStyle/>
        <a:p>
          <a:pPr algn="just"/>
          <a:r>
            <a:rPr lang="es-ES" sz="1200" b="0" dirty="0">
              <a:solidFill>
                <a:schemeClr val="tx1"/>
              </a:solidFill>
            </a:rPr>
            <a:t>Dos: </a:t>
          </a:r>
          <a:r>
            <a:rPr lang="es-ES" sz="1200" b="0" dirty="0" smtClean="0">
              <a:solidFill>
                <a:schemeClr val="tx1"/>
              </a:solidFill>
            </a:rPr>
            <a:t>si</a:t>
          </a:r>
          <a:endParaRPr lang="es-ES" sz="1200" b="0" dirty="0">
            <a:solidFill>
              <a:schemeClr val="tx1"/>
            </a:solidFill>
          </a:endParaRPr>
        </a:p>
      </dgm:t>
    </dgm:pt>
    <dgm:pt modelId="{4B6D1DBA-AA43-4E10-A430-A84E7427D140}" type="parTrans" cxnId="{9BA34599-1FA3-4AC4-929C-C1C11A44DBDC}">
      <dgm:prSet/>
      <dgm:spPr/>
      <dgm:t>
        <a:bodyPr/>
        <a:lstStyle/>
        <a:p>
          <a:endParaRPr lang="es-ES"/>
        </a:p>
      </dgm:t>
    </dgm:pt>
    <dgm:pt modelId="{7A4C081D-E9B8-4157-9613-8A7E3DED60F7}" type="sibTrans" cxnId="{9BA34599-1FA3-4AC4-929C-C1C11A44DBDC}">
      <dgm:prSet/>
      <dgm:spPr/>
      <dgm:t>
        <a:bodyPr/>
        <a:lstStyle/>
        <a:p>
          <a:endParaRPr lang="es-ES"/>
        </a:p>
      </dgm:t>
    </dgm:pt>
    <dgm:pt modelId="{5C609EC6-EBF5-40D3-A593-00549AE159B8}">
      <dgm:prSet phldrT="[Texto]" custT="1"/>
      <dgm:spPr/>
      <dgm:t>
        <a:bodyPr/>
        <a:lstStyle/>
        <a:p>
          <a:pPr algn="just"/>
          <a:r>
            <a:rPr lang="es-ES" sz="1200" b="0" dirty="0">
              <a:solidFill>
                <a:schemeClr val="tx1"/>
              </a:solidFill>
            </a:rPr>
            <a:t>Cuatro</a:t>
          </a:r>
          <a:r>
            <a:rPr lang="es-ES" sz="1200" b="0" dirty="0" smtClean="0">
              <a:solidFill>
                <a:schemeClr val="tx1"/>
              </a:solidFill>
            </a:rPr>
            <a:t>: no</a:t>
          </a:r>
          <a:endParaRPr lang="es-ES" sz="1200" b="0" dirty="0">
            <a:solidFill>
              <a:schemeClr val="tx1"/>
            </a:solidFill>
          </a:endParaRPr>
        </a:p>
      </dgm:t>
    </dgm:pt>
    <dgm:pt modelId="{A9E59C02-4CC1-44DE-BCD7-14DDCE4C6E6C}" type="parTrans" cxnId="{88935681-1C6E-4704-8DCB-1D3E2D06EFC8}">
      <dgm:prSet/>
      <dgm:spPr/>
      <dgm:t>
        <a:bodyPr/>
        <a:lstStyle/>
        <a:p>
          <a:endParaRPr lang="es-ES"/>
        </a:p>
      </dgm:t>
    </dgm:pt>
    <dgm:pt modelId="{60989341-0BFF-4BD5-AEB5-8BF96A9BFE0A}" type="sibTrans" cxnId="{88935681-1C6E-4704-8DCB-1D3E2D06EFC8}">
      <dgm:prSet/>
      <dgm:spPr/>
      <dgm:t>
        <a:bodyPr/>
        <a:lstStyle/>
        <a:p>
          <a:endParaRPr lang="es-ES"/>
        </a:p>
      </dgm:t>
    </dgm:pt>
    <dgm:pt modelId="{675CE2B3-A12A-4F99-AD83-5B13B292E3C0}">
      <dgm:prSet phldrT="[Texto]" custT="1"/>
      <dgm:spPr/>
      <dgm:t>
        <a:bodyPr/>
        <a:lstStyle/>
        <a:p>
          <a:r>
            <a:rPr lang="es-ES" sz="1600" b="0" dirty="0">
              <a:solidFill>
                <a:schemeClr val="tx1"/>
              </a:solidFill>
            </a:rPr>
            <a:t> </a:t>
          </a:r>
          <a:r>
            <a:rPr lang="es-ES" sz="1400" b="1" dirty="0">
              <a:solidFill>
                <a:schemeClr val="tx1"/>
              </a:solidFill>
            </a:rPr>
            <a:t>¿Cuál considera sea el costo / beneficio de asumir el pago de una deuda a través del uso de la criptomoneda?</a:t>
          </a:r>
        </a:p>
      </dgm:t>
    </dgm:pt>
    <dgm:pt modelId="{A2DA6FB2-CC03-43AF-9C0B-C0E17E2F62F4}" type="parTrans" cxnId="{325225A4-09EF-4631-9D1F-AA8D908EAEC3}">
      <dgm:prSet/>
      <dgm:spPr/>
      <dgm:t>
        <a:bodyPr/>
        <a:lstStyle/>
        <a:p>
          <a:endParaRPr lang="es-ES"/>
        </a:p>
      </dgm:t>
    </dgm:pt>
    <dgm:pt modelId="{D80B7D57-CC01-48E3-A152-508173947E6C}" type="sibTrans" cxnId="{325225A4-09EF-4631-9D1F-AA8D908EAEC3}">
      <dgm:prSet/>
      <dgm:spPr/>
      <dgm:t>
        <a:bodyPr/>
        <a:lstStyle/>
        <a:p>
          <a:endParaRPr lang="es-ES"/>
        </a:p>
      </dgm:t>
    </dgm:pt>
    <dgm:pt modelId="{C371736F-8BC0-4EB4-AD3D-B8267363FE61}">
      <dgm:prSet phldrT="[Texto]" custT="1"/>
      <dgm:spPr/>
      <dgm:t>
        <a:bodyPr/>
        <a:lstStyle/>
        <a:p>
          <a:r>
            <a:rPr lang="es-ES" sz="1200" b="0" dirty="0">
              <a:solidFill>
                <a:schemeClr val="tx1"/>
              </a:solidFill>
            </a:rPr>
            <a:t>Cinco:  no le ven ningún </a:t>
          </a:r>
          <a:r>
            <a:rPr lang="es-ES" sz="1200" b="0" dirty="0" smtClean="0">
              <a:solidFill>
                <a:schemeClr val="tx1"/>
              </a:solidFill>
            </a:rPr>
            <a:t>beneficio</a:t>
          </a:r>
          <a:endParaRPr lang="es-ES" sz="1200" b="0" dirty="0">
            <a:solidFill>
              <a:schemeClr val="tx1"/>
            </a:solidFill>
          </a:endParaRPr>
        </a:p>
      </dgm:t>
    </dgm:pt>
    <dgm:pt modelId="{7D577DE4-C1DB-4503-B124-B4AA378CC600}" type="parTrans" cxnId="{C5697613-DD7B-4EDE-83EC-FDAD684F1586}">
      <dgm:prSet/>
      <dgm:spPr/>
      <dgm:t>
        <a:bodyPr/>
        <a:lstStyle/>
        <a:p>
          <a:endParaRPr lang="es-ES"/>
        </a:p>
      </dgm:t>
    </dgm:pt>
    <dgm:pt modelId="{E8B0A567-A010-4132-9511-96154099D605}" type="sibTrans" cxnId="{C5697613-DD7B-4EDE-83EC-FDAD684F1586}">
      <dgm:prSet/>
      <dgm:spPr/>
      <dgm:t>
        <a:bodyPr/>
        <a:lstStyle/>
        <a:p>
          <a:endParaRPr lang="es-ES"/>
        </a:p>
      </dgm:t>
    </dgm:pt>
    <dgm:pt modelId="{055B1596-7D93-4896-BCBE-35B949BF47B6}">
      <dgm:prSet phldrT="[Texto]" custT="1"/>
      <dgm:spPr/>
      <dgm:t>
        <a:bodyPr/>
        <a:lstStyle/>
        <a:p>
          <a:r>
            <a:rPr lang="es-ES" sz="1200" b="0" dirty="0">
              <a:solidFill>
                <a:schemeClr val="tx1"/>
              </a:solidFill>
            </a:rPr>
            <a:t>Dos:  </a:t>
          </a:r>
          <a:r>
            <a:rPr lang="es-ES" sz="1200" b="0" dirty="0" smtClean="0">
              <a:solidFill>
                <a:schemeClr val="tx1"/>
              </a:solidFill>
            </a:rPr>
            <a:t>el </a:t>
          </a:r>
          <a:r>
            <a:rPr lang="es-ES" sz="1200" b="0" dirty="0">
              <a:solidFill>
                <a:schemeClr val="tx1"/>
              </a:solidFill>
            </a:rPr>
            <a:t>no tener que asumir </a:t>
          </a:r>
          <a:r>
            <a:rPr lang="es-ES" sz="1200" b="0" dirty="0" smtClean="0">
              <a:solidFill>
                <a:schemeClr val="tx1"/>
              </a:solidFill>
            </a:rPr>
            <a:t>comisiones </a:t>
          </a:r>
          <a:endParaRPr lang="es-ES" sz="1200" b="0" dirty="0">
            <a:solidFill>
              <a:schemeClr val="tx1"/>
            </a:solidFill>
          </a:endParaRPr>
        </a:p>
      </dgm:t>
    </dgm:pt>
    <dgm:pt modelId="{CEBC9C5C-64AF-478B-B364-4C4FB15FDF57}" type="parTrans" cxnId="{569F8637-FF21-48C8-A678-04691ED00B58}">
      <dgm:prSet/>
      <dgm:spPr/>
      <dgm:t>
        <a:bodyPr/>
        <a:lstStyle/>
        <a:p>
          <a:endParaRPr lang="es-ES"/>
        </a:p>
      </dgm:t>
    </dgm:pt>
    <dgm:pt modelId="{D99EB17C-9489-4505-9BFC-164BCF168FBE}" type="sibTrans" cxnId="{569F8637-FF21-48C8-A678-04691ED00B58}">
      <dgm:prSet/>
      <dgm:spPr/>
      <dgm:t>
        <a:bodyPr/>
        <a:lstStyle/>
        <a:p>
          <a:endParaRPr lang="es-ES"/>
        </a:p>
      </dgm:t>
    </dgm:pt>
    <dgm:pt modelId="{BBB1697B-1F2D-482A-BF56-EEB2090F7680}">
      <dgm:prSet phldrT="[Texto]" custT="1"/>
      <dgm:spPr/>
      <dgm:t>
        <a:bodyPr/>
        <a:lstStyle/>
        <a:p>
          <a:pPr algn="just"/>
          <a:r>
            <a:rPr lang="es-ES" sz="1200" b="0" dirty="0">
              <a:solidFill>
                <a:schemeClr val="tx1"/>
              </a:solidFill>
            </a:rPr>
            <a:t>Uno: </a:t>
          </a:r>
          <a:r>
            <a:rPr lang="es-ES" sz="1200" b="0" dirty="0" smtClean="0">
              <a:solidFill>
                <a:schemeClr val="tx1"/>
              </a:solidFill>
            </a:rPr>
            <a:t>no posee </a:t>
          </a:r>
          <a:r>
            <a:rPr lang="es-ES" sz="1200" b="0" dirty="0">
              <a:solidFill>
                <a:schemeClr val="tx1"/>
              </a:solidFill>
            </a:rPr>
            <a:t>conocimiento </a:t>
          </a:r>
          <a:r>
            <a:rPr lang="es-ES" sz="1200" b="0" dirty="0" smtClean="0">
              <a:solidFill>
                <a:schemeClr val="tx1"/>
              </a:solidFill>
            </a:rPr>
            <a:t>.</a:t>
          </a:r>
          <a:endParaRPr lang="es-ES" sz="1200" b="0" dirty="0">
            <a:solidFill>
              <a:schemeClr val="tx1"/>
            </a:solidFill>
          </a:endParaRPr>
        </a:p>
      </dgm:t>
    </dgm:pt>
    <dgm:pt modelId="{5CC9DD1A-4F2D-4F7E-B236-B66C4C85F1AC}" type="parTrans" cxnId="{4499CF6C-09B5-4379-90A6-45FDE548AC8B}">
      <dgm:prSet/>
      <dgm:spPr/>
      <dgm:t>
        <a:bodyPr/>
        <a:lstStyle/>
        <a:p>
          <a:endParaRPr lang="es-ES"/>
        </a:p>
      </dgm:t>
    </dgm:pt>
    <dgm:pt modelId="{1780B046-4E6F-493C-A7AA-26EE717A43D8}" type="sibTrans" cxnId="{4499CF6C-09B5-4379-90A6-45FDE548AC8B}">
      <dgm:prSet/>
      <dgm:spPr/>
      <dgm:t>
        <a:bodyPr/>
        <a:lstStyle/>
        <a:p>
          <a:endParaRPr lang="es-ES"/>
        </a:p>
      </dgm:t>
    </dgm:pt>
    <dgm:pt modelId="{1B312A86-495A-4509-84BB-A7A591EAF745}">
      <dgm:prSet phldrT="[Texto]" custT="1"/>
      <dgm:spPr/>
      <dgm:t>
        <a:bodyPr/>
        <a:lstStyle/>
        <a:p>
          <a:pPr algn="just"/>
          <a:r>
            <a:rPr lang="es-ES" sz="1200" b="0" dirty="0">
              <a:solidFill>
                <a:schemeClr val="tx1"/>
              </a:solidFill>
            </a:rPr>
            <a:t>Uno: </a:t>
          </a:r>
          <a:r>
            <a:rPr lang="es-ES" sz="1200" b="0" dirty="0" smtClean="0">
              <a:solidFill>
                <a:schemeClr val="tx1"/>
              </a:solidFill>
            </a:rPr>
            <a:t>ninguna </a:t>
          </a:r>
          <a:r>
            <a:rPr lang="es-ES" sz="1200" b="0" dirty="0">
              <a:solidFill>
                <a:schemeClr val="tx1"/>
              </a:solidFill>
            </a:rPr>
            <a:t>implicación.</a:t>
          </a:r>
        </a:p>
      </dgm:t>
    </dgm:pt>
    <dgm:pt modelId="{C91D55F7-5690-42AC-B8F9-B5021574BE1C}" type="parTrans" cxnId="{AF08F9BE-8908-45D8-BE3C-F52730C7D897}">
      <dgm:prSet/>
      <dgm:spPr/>
      <dgm:t>
        <a:bodyPr/>
        <a:lstStyle/>
        <a:p>
          <a:endParaRPr lang="es-ES"/>
        </a:p>
      </dgm:t>
    </dgm:pt>
    <dgm:pt modelId="{F4F5D0B8-A9FB-4771-A6DA-AEAA82D9613D}" type="sibTrans" cxnId="{AF08F9BE-8908-45D8-BE3C-F52730C7D897}">
      <dgm:prSet/>
      <dgm:spPr/>
      <dgm:t>
        <a:bodyPr/>
        <a:lstStyle/>
        <a:p>
          <a:endParaRPr lang="es-ES"/>
        </a:p>
      </dgm:t>
    </dgm:pt>
    <dgm:pt modelId="{8B0278BF-3C74-4A2C-9517-072707475631}">
      <dgm:prSet phldrT="[Texto]" custT="1"/>
      <dgm:spPr/>
      <dgm:t>
        <a:bodyPr/>
        <a:lstStyle/>
        <a:p>
          <a:pPr algn="just"/>
          <a:r>
            <a:rPr lang="es-ES" sz="1200" b="0" dirty="0">
              <a:solidFill>
                <a:schemeClr val="tx1"/>
              </a:solidFill>
            </a:rPr>
            <a:t>Uno: </a:t>
          </a:r>
          <a:r>
            <a:rPr lang="es-ES" sz="1200" b="0" dirty="0" smtClean="0">
              <a:solidFill>
                <a:schemeClr val="tx1"/>
              </a:solidFill>
            </a:rPr>
            <a:t>cambiaría forma </a:t>
          </a:r>
          <a:r>
            <a:rPr lang="es-ES" sz="1200" b="0" dirty="0">
              <a:solidFill>
                <a:schemeClr val="tx1"/>
              </a:solidFill>
            </a:rPr>
            <a:t>de vida.  </a:t>
          </a:r>
        </a:p>
      </dgm:t>
    </dgm:pt>
    <dgm:pt modelId="{0B310731-91D6-4088-9AE6-9EE2B022A4A9}" type="parTrans" cxnId="{38965A26-06AB-4E83-A789-08F1E61A624C}">
      <dgm:prSet/>
      <dgm:spPr/>
      <dgm:t>
        <a:bodyPr/>
        <a:lstStyle/>
        <a:p>
          <a:endParaRPr lang="es-ES"/>
        </a:p>
      </dgm:t>
    </dgm:pt>
    <dgm:pt modelId="{F85EDD4D-5DD0-46EA-A6F7-80DC5E810E6D}" type="sibTrans" cxnId="{38965A26-06AB-4E83-A789-08F1E61A624C}">
      <dgm:prSet/>
      <dgm:spPr/>
      <dgm:t>
        <a:bodyPr/>
        <a:lstStyle/>
        <a:p>
          <a:endParaRPr lang="es-ES"/>
        </a:p>
      </dgm:t>
    </dgm:pt>
    <dgm:pt modelId="{2D9A03AF-E4C9-499C-BC6E-3DF708702264}">
      <dgm:prSet phldrT="[Texto]" custT="1"/>
      <dgm:spPr/>
      <dgm:t>
        <a:bodyPr/>
        <a:lstStyle/>
        <a:p>
          <a:pPr algn="just"/>
          <a:r>
            <a:rPr lang="es-ES" sz="1200" b="0" dirty="0">
              <a:solidFill>
                <a:schemeClr val="tx1"/>
              </a:solidFill>
            </a:rPr>
            <a:t>Dos: </a:t>
          </a:r>
          <a:r>
            <a:rPr lang="es-ES" sz="1200" b="0" dirty="0" smtClean="0">
              <a:solidFill>
                <a:schemeClr val="tx1"/>
              </a:solidFill>
            </a:rPr>
            <a:t>posición </a:t>
          </a:r>
          <a:r>
            <a:rPr lang="es-ES" sz="1200" b="0" dirty="0">
              <a:solidFill>
                <a:schemeClr val="tx1"/>
              </a:solidFill>
            </a:rPr>
            <a:t>neutra. </a:t>
          </a:r>
        </a:p>
      </dgm:t>
    </dgm:pt>
    <dgm:pt modelId="{107B6403-D02C-44DE-ABB1-475D3DDE3A57}" type="parTrans" cxnId="{B6275865-48E9-41CD-A7B6-07D9B0AB8222}">
      <dgm:prSet/>
      <dgm:spPr/>
      <dgm:t>
        <a:bodyPr/>
        <a:lstStyle/>
        <a:p>
          <a:endParaRPr lang="es-ES"/>
        </a:p>
      </dgm:t>
    </dgm:pt>
    <dgm:pt modelId="{45DE6C63-049E-40BF-A2D9-9A53FE6BAA6D}" type="sibTrans" cxnId="{B6275865-48E9-41CD-A7B6-07D9B0AB8222}">
      <dgm:prSet/>
      <dgm:spPr/>
      <dgm:t>
        <a:bodyPr/>
        <a:lstStyle/>
        <a:p>
          <a:endParaRPr lang="es-ES"/>
        </a:p>
      </dgm:t>
    </dgm:pt>
    <dgm:pt modelId="{69D6ADCF-743B-44F5-820F-1379A14A9C8A}">
      <dgm:prSet phldrT="[Texto]" custT="1"/>
      <dgm:spPr/>
      <dgm:t>
        <a:bodyPr/>
        <a:lstStyle/>
        <a:p>
          <a:r>
            <a:rPr lang="es-ES" sz="1200" b="0" dirty="0">
              <a:solidFill>
                <a:schemeClr val="tx1"/>
              </a:solidFill>
            </a:rPr>
            <a:t>Uno: </a:t>
          </a:r>
          <a:r>
            <a:rPr lang="es-ES" sz="1200" b="0" dirty="0" smtClean="0">
              <a:solidFill>
                <a:schemeClr val="tx1"/>
              </a:solidFill>
            </a:rPr>
            <a:t>se </a:t>
          </a:r>
          <a:r>
            <a:rPr lang="es-ES" sz="1200" b="0" dirty="0">
              <a:solidFill>
                <a:schemeClr val="tx1"/>
              </a:solidFill>
            </a:rPr>
            <a:t>debería hacer un estudio con el personal experto para determinar los costos y beneficios.</a:t>
          </a:r>
        </a:p>
      </dgm:t>
    </dgm:pt>
    <dgm:pt modelId="{C05F9680-368D-482D-B004-4CF430F1573A}" type="parTrans" cxnId="{9E900B73-2185-4662-B845-9816F2FA5CA9}">
      <dgm:prSet/>
      <dgm:spPr/>
      <dgm:t>
        <a:bodyPr/>
        <a:lstStyle/>
        <a:p>
          <a:endParaRPr lang="es-ES"/>
        </a:p>
      </dgm:t>
    </dgm:pt>
    <dgm:pt modelId="{C25816EB-F059-45B1-8602-1F972F48CF22}" type="sibTrans" cxnId="{9E900B73-2185-4662-B845-9816F2FA5CA9}">
      <dgm:prSet/>
      <dgm:spPr/>
      <dgm:t>
        <a:bodyPr/>
        <a:lstStyle/>
        <a:p>
          <a:endParaRPr lang="es-ES"/>
        </a:p>
      </dgm:t>
    </dgm:pt>
    <dgm:pt modelId="{C9A0F4FC-6230-4616-B708-0753668A60A7}" type="pres">
      <dgm:prSet presAssocID="{096A62C5-D6C0-47A0-9995-2579E824872B}" presName="Name0" presStyleCnt="0">
        <dgm:presLayoutVars>
          <dgm:dir/>
          <dgm:animLvl val="lvl"/>
          <dgm:resizeHandles val="exact"/>
        </dgm:presLayoutVars>
      </dgm:prSet>
      <dgm:spPr/>
      <dgm:t>
        <a:bodyPr/>
        <a:lstStyle/>
        <a:p>
          <a:endParaRPr lang="es-EC"/>
        </a:p>
      </dgm:t>
    </dgm:pt>
    <dgm:pt modelId="{AD7C3FF5-CC5D-4525-8311-9E67E8C6F86D}" type="pres">
      <dgm:prSet presAssocID="{6720E74D-D40F-48FB-9D90-8F93F82D6CD6}" presName="linNode" presStyleCnt="0"/>
      <dgm:spPr/>
    </dgm:pt>
    <dgm:pt modelId="{64AF3B60-4D18-4CF9-BF73-02613C588634}" type="pres">
      <dgm:prSet presAssocID="{6720E74D-D40F-48FB-9D90-8F93F82D6CD6}" presName="parentText" presStyleLbl="node1" presStyleIdx="0" presStyleCnt="3" custLinFactNeighborY="-7488">
        <dgm:presLayoutVars>
          <dgm:chMax val="1"/>
          <dgm:bulletEnabled val="1"/>
        </dgm:presLayoutVars>
      </dgm:prSet>
      <dgm:spPr/>
      <dgm:t>
        <a:bodyPr/>
        <a:lstStyle/>
        <a:p>
          <a:endParaRPr lang="es-EC"/>
        </a:p>
      </dgm:t>
    </dgm:pt>
    <dgm:pt modelId="{5BA1BE12-A847-4822-BD57-C9D5220E9D93}" type="pres">
      <dgm:prSet presAssocID="{6720E74D-D40F-48FB-9D90-8F93F82D6CD6}" presName="descendantText" presStyleLbl="alignAccFollowNode1" presStyleIdx="0" presStyleCnt="3" custScaleY="105323">
        <dgm:presLayoutVars>
          <dgm:bulletEnabled val="1"/>
        </dgm:presLayoutVars>
      </dgm:prSet>
      <dgm:spPr/>
      <dgm:t>
        <a:bodyPr/>
        <a:lstStyle/>
        <a:p>
          <a:endParaRPr lang="es-EC"/>
        </a:p>
      </dgm:t>
    </dgm:pt>
    <dgm:pt modelId="{D3E8FC41-6EE3-4177-ACA5-2BAE784A9896}" type="pres">
      <dgm:prSet presAssocID="{1DFD874C-57FC-4725-BBCA-15C6BB5B2FB4}" presName="sp" presStyleCnt="0"/>
      <dgm:spPr/>
    </dgm:pt>
    <dgm:pt modelId="{D98B6C9B-EB31-4DAE-B97D-F6C365BB9796}" type="pres">
      <dgm:prSet presAssocID="{9EBCE90A-4D6F-40A4-AF96-EEB19335880A}" presName="linNode" presStyleCnt="0"/>
      <dgm:spPr/>
    </dgm:pt>
    <dgm:pt modelId="{87740225-8F0C-4952-8FE2-2811A6C03D69}" type="pres">
      <dgm:prSet presAssocID="{9EBCE90A-4D6F-40A4-AF96-EEB19335880A}" presName="parentText" presStyleLbl="node1" presStyleIdx="1" presStyleCnt="3">
        <dgm:presLayoutVars>
          <dgm:chMax val="1"/>
          <dgm:bulletEnabled val="1"/>
        </dgm:presLayoutVars>
      </dgm:prSet>
      <dgm:spPr/>
      <dgm:t>
        <a:bodyPr/>
        <a:lstStyle/>
        <a:p>
          <a:endParaRPr lang="es-EC"/>
        </a:p>
      </dgm:t>
    </dgm:pt>
    <dgm:pt modelId="{9EE543D2-B299-459C-9DB1-898508C93DF7}" type="pres">
      <dgm:prSet presAssocID="{9EBCE90A-4D6F-40A4-AF96-EEB19335880A}" presName="descendantText" presStyleLbl="alignAccFollowNode1" presStyleIdx="1" presStyleCnt="3" custScaleY="90644">
        <dgm:presLayoutVars>
          <dgm:bulletEnabled val="1"/>
        </dgm:presLayoutVars>
      </dgm:prSet>
      <dgm:spPr/>
      <dgm:t>
        <a:bodyPr/>
        <a:lstStyle/>
        <a:p>
          <a:endParaRPr lang="es-EC"/>
        </a:p>
      </dgm:t>
    </dgm:pt>
    <dgm:pt modelId="{60524DF0-9F5F-443E-92FC-6BC3EDC54814}" type="pres">
      <dgm:prSet presAssocID="{2CB5C802-783D-4BA2-BB47-C653F13A5B2D}" presName="sp" presStyleCnt="0"/>
      <dgm:spPr/>
    </dgm:pt>
    <dgm:pt modelId="{B1BC2879-2FE5-4E64-AEF3-75DBB7DA4EB4}" type="pres">
      <dgm:prSet presAssocID="{675CE2B3-A12A-4F99-AD83-5B13B292E3C0}" presName="linNode" presStyleCnt="0"/>
      <dgm:spPr/>
    </dgm:pt>
    <dgm:pt modelId="{AD28F21D-792E-4A67-9466-6D39185C59C5}" type="pres">
      <dgm:prSet presAssocID="{675CE2B3-A12A-4F99-AD83-5B13B292E3C0}" presName="parentText" presStyleLbl="node1" presStyleIdx="2" presStyleCnt="3">
        <dgm:presLayoutVars>
          <dgm:chMax val="1"/>
          <dgm:bulletEnabled val="1"/>
        </dgm:presLayoutVars>
      </dgm:prSet>
      <dgm:spPr/>
      <dgm:t>
        <a:bodyPr/>
        <a:lstStyle/>
        <a:p>
          <a:endParaRPr lang="es-EC"/>
        </a:p>
      </dgm:t>
    </dgm:pt>
    <dgm:pt modelId="{C09BA8FF-A205-4A2C-8C64-9E301973A817}" type="pres">
      <dgm:prSet presAssocID="{675CE2B3-A12A-4F99-AD83-5B13B292E3C0}" presName="descendantText" presStyleLbl="alignAccFollowNode1" presStyleIdx="2" presStyleCnt="3" custScaleY="117536">
        <dgm:presLayoutVars>
          <dgm:bulletEnabled val="1"/>
        </dgm:presLayoutVars>
      </dgm:prSet>
      <dgm:spPr/>
      <dgm:t>
        <a:bodyPr/>
        <a:lstStyle/>
        <a:p>
          <a:endParaRPr lang="es-EC"/>
        </a:p>
      </dgm:t>
    </dgm:pt>
  </dgm:ptLst>
  <dgm:cxnLst>
    <dgm:cxn modelId="{2A5176EA-67AB-4E6A-BA81-2D362EB305F3}" type="presOf" srcId="{055B1596-7D93-4896-BCBE-35B949BF47B6}" destId="{C09BA8FF-A205-4A2C-8C64-9E301973A817}" srcOrd="0" destOrd="1" presId="urn:microsoft.com/office/officeart/2005/8/layout/vList5"/>
    <dgm:cxn modelId="{9E900B73-2185-4662-B845-9816F2FA5CA9}" srcId="{675CE2B3-A12A-4F99-AD83-5B13B292E3C0}" destId="{69D6ADCF-743B-44F5-820F-1379A14A9C8A}" srcOrd="2" destOrd="0" parTransId="{C05F9680-368D-482D-B004-4CF430F1573A}" sibTransId="{C25816EB-F059-45B1-8602-1F972F48CF22}"/>
    <dgm:cxn modelId="{C1FB65A5-B13B-4261-9168-A63C55FEAF83}" type="presOf" srcId="{8B0278BF-3C74-4A2C-9517-072707475631}" destId="{5BA1BE12-A847-4822-BD57-C9D5220E9D93}" srcOrd="0" destOrd="4" presId="urn:microsoft.com/office/officeart/2005/8/layout/vList5"/>
    <dgm:cxn modelId="{79BFE04B-4B0D-41EC-97EC-ECF1A346BD02}" type="presOf" srcId="{69D6ADCF-743B-44F5-820F-1379A14A9C8A}" destId="{C09BA8FF-A205-4A2C-8C64-9E301973A817}" srcOrd="0" destOrd="2" presId="urn:microsoft.com/office/officeart/2005/8/layout/vList5"/>
    <dgm:cxn modelId="{FC4ED299-1931-4D30-83CC-3A83EB839FE9}" type="presOf" srcId="{1B312A86-495A-4509-84BB-A7A591EAF745}" destId="{5BA1BE12-A847-4822-BD57-C9D5220E9D93}" srcOrd="0" destOrd="3" presId="urn:microsoft.com/office/officeart/2005/8/layout/vList5"/>
    <dgm:cxn modelId="{569F8637-FF21-48C8-A678-04691ED00B58}" srcId="{675CE2B3-A12A-4F99-AD83-5B13B292E3C0}" destId="{055B1596-7D93-4896-BCBE-35B949BF47B6}" srcOrd="1" destOrd="0" parTransId="{CEBC9C5C-64AF-478B-B364-4C4FB15FDF57}" sibTransId="{D99EB17C-9489-4505-9BFC-164BCF168FBE}"/>
    <dgm:cxn modelId="{4499CF6C-09B5-4379-90A6-45FDE548AC8B}" srcId="{6720E74D-D40F-48FB-9D90-8F93F82D6CD6}" destId="{BBB1697B-1F2D-482A-BF56-EEB2090F7680}" srcOrd="2" destOrd="0" parTransId="{5CC9DD1A-4F2D-4F7E-B236-B66C4C85F1AC}" sibTransId="{1780B046-4E6F-493C-A7AA-26EE717A43D8}"/>
    <dgm:cxn modelId="{751E95F3-8841-4B50-86A3-B0B32ED5D0E7}" type="presOf" srcId="{6720E74D-D40F-48FB-9D90-8F93F82D6CD6}" destId="{64AF3B60-4D18-4CF9-BF73-02613C588634}" srcOrd="0" destOrd="0" presId="urn:microsoft.com/office/officeart/2005/8/layout/vList5"/>
    <dgm:cxn modelId="{A16D74E1-CC31-4296-9B06-0609360E5BB7}" srcId="{6720E74D-D40F-48FB-9D90-8F93F82D6CD6}" destId="{02CBBE2D-9184-40B0-BCF1-576503D0422A}" srcOrd="0" destOrd="0" parTransId="{28694864-B3D6-40BB-A3DE-2BD7EE53151C}" sibTransId="{BFEFA72D-6AE6-4FEB-B8BE-4BAF8495653C}"/>
    <dgm:cxn modelId="{300ECBA2-B1B1-4357-9C12-A3591D1C6B34}" type="presOf" srcId="{BBB1697B-1F2D-482A-BF56-EEB2090F7680}" destId="{5BA1BE12-A847-4822-BD57-C9D5220E9D93}" srcOrd="0" destOrd="2" presId="urn:microsoft.com/office/officeart/2005/8/layout/vList5"/>
    <dgm:cxn modelId="{25C9B0A5-143D-4013-8288-0D33EE7FE64D}" type="presOf" srcId="{2D9A03AF-E4C9-499C-BC6E-3DF708702264}" destId="{9EE543D2-B299-459C-9DB1-898508C93DF7}" srcOrd="0" destOrd="2" presId="urn:microsoft.com/office/officeart/2005/8/layout/vList5"/>
    <dgm:cxn modelId="{7C5F8916-A987-44EA-86D5-632C81C62DF7}" srcId="{096A62C5-D6C0-47A0-9995-2579E824872B}" destId="{9EBCE90A-4D6F-40A4-AF96-EEB19335880A}" srcOrd="1" destOrd="0" parTransId="{A1E3F2C5-D717-4809-A673-8709123C3678}" sibTransId="{2CB5C802-783D-4BA2-BB47-C653F13A5B2D}"/>
    <dgm:cxn modelId="{C8D6D35F-56D2-4B92-BB0D-CC83B640B713}" srcId="{096A62C5-D6C0-47A0-9995-2579E824872B}" destId="{6720E74D-D40F-48FB-9D90-8F93F82D6CD6}" srcOrd="0" destOrd="0" parTransId="{525E7F74-D650-42AB-96D5-6515D13F6CBD}" sibTransId="{1DFD874C-57FC-4725-BBCA-15C6BB5B2FB4}"/>
    <dgm:cxn modelId="{B6275865-48E9-41CD-A7B6-07D9B0AB8222}" srcId="{9EBCE90A-4D6F-40A4-AF96-EEB19335880A}" destId="{2D9A03AF-E4C9-499C-BC6E-3DF708702264}" srcOrd="2" destOrd="0" parTransId="{107B6403-D02C-44DE-ABB1-475D3DDE3A57}" sibTransId="{45DE6C63-049E-40BF-A2D9-9A53FE6BAA6D}"/>
    <dgm:cxn modelId="{DF6A30F2-B113-4EB2-973F-124ACE494D71}" type="presOf" srcId="{0DA4877A-77EC-4B17-A7F2-88732805E0EB}" destId="{5BA1BE12-A847-4822-BD57-C9D5220E9D93}" srcOrd="0" destOrd="1" presId="urn:microsoft.com/office/officeart/2005/8/layout/vList5"/>
    <dgm:cxn modelId="{C5697613-DD7B-4EDE-83EC-FDAD684F1586}" srcId="{675CE2B3-A12A-4F99-AD83-5B13B292E3C0}" destId="{C371736F-8BC0-4EB4-AD3D-B8267363FE61}" srcOrd="0" destOrd="0" parTransId="{7D577DE4-C1DB-4503-B124-B4AA378CC600}" sibTransId="{E8B0A567-A010-4132-9511-96154099D605}"/>
    <dgm:cxn modelId="{E666571C-240C-444D-9D99-129CD05AF08B}" srcId="{6720E74D-D40F-48FB-9D90-8F93F82D6CD6}" destId="{0DA4877A-77EC-4B17-A7F2-88732805E0EB}" srcOrd="1" destOrd="0" parTransId="{5BBEB36D-9737-4C96-883D-748F12B8DBBB}" sibTransId="{97CE5515-8723-44D9-A392-9CC4D9988071}"/>
    <dgm:cxn modelId="{38965A26-06AB-4E83-A789-08F1E61A624C}" srcId="{6720E74D-D40F-48FB-9D90-8F93F82D6CD6}" destId="{8B0278BF-3C74-4A2C-9517-072707475631}" srcOrd="4" destOrd="0" parTransId="{0B310731-91D6-4088-9AE6-9EE2B022A4A9}" sibTransId="{F85EDD4D-5DD0-46EA-A6F7-80DC5E810E6D}"/>
    <dgm:cxn modelId="{F5DCCF4C-71FF-49BB-8EAE-0B4C9AB490D0}" type="presOf" srcId="{D088BAD5-7F8A-4A00-B5F2-02C0D6BBDF44}" destId="{9EE543D2-B299-459C-9DB1-898508C93DF7}" srcOrd="0" destOrd="0" presId="urn:microsoft.com/office/officeart/2005/8/layout/vList5"/>
    <dgm:cxn modelId="{37749531-0B12-4E89-8367-E69894364988}" type="presOf" srcId="{096A62C5-D6C0-47A0-9995-2579E824872B}" destId="{C9A0F4FC-6230-4616-B708-0753668A60A7}" srcOrd="0" destOrd="0" presId="urn:microsoft.com/office/officeart/2005/8/layout/vList5"/>
    <dgm:cxn modelId="{899D66A8-AD71-4F21-B697-D8EA85D8754E}" type="presOf" srcId="{675CE2B3-A12A-4F99-AD83-5B13B292E3C0}" destId="{AD28F21D-792E-4A67-9466-6D39185C59C5}" srcOrd="0" destOrd="0" presId="urn:microsoft.com/office/officeart/2005/8/layout/vList5"/>
    <dgm:cxn modelId="{479538F2-A58C-4C42-8C21-BAD90FC618C6}" type="presOf" srcId="{02CBBE2D-9184-40B0-BCF1-576503D0422A}" destId="{5BA1BE12-A847-4822-BD57-C9D5220E9D93}" srcOrd="0" destOrd="0" presId="urn:microsoft.com/office/officeart/2005/8/layout/vList5"/>
    <dgm:cxn modelId="{325225A4-09EF-4631-9D1F-AA8D908EAEC3}" srcId="{096A62C5-D6C0-47A0-9995-2579E824872B}" destId="{675CE2B3-A12A-4F99-AD83-5B13B292E3C0}" srcOrd="2" destOrd="0" parTransId="{A2DA6FB2-CC03-43AF-9C0B-C0E17E2F62F4}" sibTransId="{D80B7D57-CC01-48E3-A152-508173947E6C}"/>
    <dgm:cxn modelId="{AF08F9BE-8908-45D8-BE3C-F52730C7D897}" srcId="{6720E74D-D40F-48FB-9D90-8F93F82D6CD6}" destId="{1B312A86-495A-4509-84BB-A7A591EAF745}" srcOrd="3" destOrd="0" parTransId="{C91D55F7-5690-42AC-B8F9-B5021574BE1C}" sibTransId="{F4F5D0B8-A9FB-4771-A6DA-AEAA82D9613D}"/>
    <dgm:cxn modelId="{823C8273-C784-4851-BE85-49CFFF0CC7C0}" type="presOf" srcId="{9EBCE90A-4D6F-40A4-AF96-EEB19335880A}" destId="{87740225-8F0C-4952-8FE2-2811A6C03D69}" srcOrd="0" destOrd="0" presId="urn:microsoft.com/office/officeart/2005/8/layout/vList5"/>
    <dgm:cxn modelId="{9BA34599-1FA3-4AC4-929C-C1C11A44DBDC}" srcId="{9EBCE90A-4D6F-40A4-AF96-EEB19335880A}" destId="{D088BAD5-7F8A-4A00-B5F2-02C0D6BBDF44}" srcOrd="0" destOrd="0" parTransId="{4B6D1DBA-AA43-4E10-A430-A84E7427D140}" sibTransId="{7A4C081D-E9B8-4157-9613-8A7E3DED60F7}"/>
    <dgm:cxn modelId="{88935681-1C6E-4704-8DCB-1D3E2D06EFC8}" srcId="{9EBCE90A-4D6F-40A4-AF96-EEB19335880A}" destId="{5C609EC6-EBF5-40D3-A593-00549AE159B8}" srcOrd="1" destOrd="0" parTransId="{A9E59C02-4CC1-44DE-BCD7-14DDCE4C6E6C}" sibTransId="{60989341-0BFF-4BD5-AEB5-8BF96A9BFE0A}"/>
    <dgm:cxn modelId="{FC00D3E3-4297-462B-A005-9D0D75200F05}" type="presOf" srcId="{5C609EC6-EBF5-40D3-A593-00549AE159B8}" destId="{9EE543D2-B299-459C-9DB1-898508C93DF7}" srcOrd="0" destOrd="1" presId="urn:microsoft.com/office/officeart/2005/8/layout/vList5"/>
    <dgm:cxn modelId="{472D4B95-751E-4082-BAD7-68537030C81F}" type="presOf" srcId="{C371736F-8BC0-4EB4-AD3D-B8267363FE61}" destId="{C09BA8FF-A205-4A2C-8C64-9E301973A817}" srcOrd="0" destOrd="0" presId="urn:microsoft.com/office/officeart/2005/8/layout/vList5"/>
    <dgm:cxn modelId="{B64FCFE0-1CE5-4089-B09F-56757BDBE2C4}" type="presParOf" srcId="{C9A0F4FC-6230-4616-B708-0753668A60A7}" destId="{AD7C3FF5-CC5D-4525-8311-9E67E8C6F86D}" srcOrd="0" destOrd="0" presId="urn:microsoft.com/office/officeart/2005/8/layout/vList5"/>
    <dgm:cxn modelId="{A6AE36A4-1E18-4D9C-B0BD-875AF90B7039}" type="presParOf" srcId="{AD7C3FF5-CC5D-4525-8311-9E67E8C6F86D}" destId="{64AF3B60-4D18-4CF9-BF73-02613C588634}" srcOrd="0" destOrd="0" presId="urn:microsoft.com/office/officeart/2005/8/layout/vList5"/>
    <dgm:cxn modelId="{13C4456D-3876-43F1-A356-610E08456754}" type="presParOf" srcId="{AD7C3FF5-CC5D-4525-8311-9E67E8C6F86D}" destId="{5BA1BE12-A847-4822-BD57-C9D5220E9D93}" srcOrd="1" destOrd="0" presId="urn:microsoft.com/office/officeart/2005/8/layout/vList5"/>
    <dgm:cxn modelId="{B394D8D5-8775-4167-83C3-B829F71CE099}" type="presParOf" srcId="{C9A0F4FC-6230-4616-B708-0753668A60A7}" destId="{D3E8FC41-6EE3-4177-ACA5-2BAE784A9896}" srcOrd="1" destOrd="0" presId="urn:microsoft.com/office/officeart/2005/8/layout/vList5"/>
    <dgm:cxn modelId="{10426F78-4F24-483B-84F0-A51C62DBB3DD}" type="presParOf" srcId="{C9A0F4FC-6230-4616-B708-0753668A60A7}" destId="{D98B6C9B-EB31-4DAE-B97D-F6C365BB9796}" srcOrd="2" destOrd="0" presId="urn:microsoft.com/office/officeart/2005/8/layout/vList5"/>
    <dgm:cxn modelId="{89C14674-3825-4BE9-8B82-327B03388B03}" type="presParOf" srcId="{D98B6C9B-EB31-4DAE-B97D-F6C365BB9796}" destId="{87740225-8F0C-4952-8FE2-2811A6C03D69}" srcOrd="0" destOrd="0" presId="urn:microsoft.com/office/officeart/2005/8/layout/vList5"/>
    <dgm:cxn modelId="{14F45A72-E17E-4536-97F3-83F702400A7B}" type="presParOf" srcId="{D98B6C9B-EB31-4DAE-B97D-F6C365BB9796}" destId="{9EE543D2-B299-459C-9DB1-898508C93DF7}" srcOrd="1" destOrd="0" presId="urn:microsoft.com/office/officeart/2005/8/layout/vList5"/>
    <dgm:cxn modelId="{3C6464DA-10B6-4000-8AD3-2E51DD7E4695}" type="presParOf" srcId="{C9A0F4FC-6230-4616-B708-0753668A60A7}" destId="{60524DF0-9F5F-443E-92FC-6BC3EDC54814}" srcOrd="3" destOrd="0" presId="urn:microsoft.com/office/officeart/2005/8/layout/vList5"/>
    <dgm:cxn modelId="{FE618664-444C-4487-9D04-AAD28B80298B}" type="presParOf" srcId="{C9A0F4FC-6230-4616-B708-0753668A60A7}" destId="{B1BC2879-2FE5-4E64-AEF3-75DBB7DA4EB4}" srcOrd="4" destOrd="0" presId="urn:microsoft.com/office/officeart/2005/8/layout/vList5"/>
    <dgm:cxn modelId="{473436F8-E46B-4809-8144-538D623F0F42}" type="presParOf" srcId="{B1BC2879-2FE5-4E64-AEF3-75DBB7DA4EB4}" destId="{AD28F21D-792E-4A67-9466-6D39185C59C5}" srcOrd="0" destOrd="0" presId="urn:microsoft.com/office/officeart/2005/8/layout/vList5"/>
    <dgm:cxn modelId="{99E61411-4DE6-4C85-8148-0E99A594C58A}" type="presParOf" srcId="{B1BC2879-2FE5-4E64-AEF3-75DBB7DA4EB4}" destId="{C09BA8FF-A205-4A2C-8C64-9E301973A81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8B71BF-0F7C-4E08-9410-AEAC0D7619E8}" type="doc">
      <dgm:prSet loTypeId="urn:microsoft.com/office/officeart/2005/8/layout/vList3" loCatId="list" qsTypeId="urn:microsoft.com/office/officeart/2005/8/quickstyle/3d4" qsCatId="3D" csTypeId="urn:microsoft.com/office/officeart/2005/8/colors/colorful4" csCatId="colorful" phldr="1"/>
      <dgm:spPr/>
      <dgm:t>
        <a:bodyPr/>
        <a:lstStyle/>
        <a:p>
          <a:endParaRPr lang="es-ES"/>
        </a:p>
      </dgm:t>
    </dgm:pt>
    <dgm:pt modelId="{20AF1049-D16D-48D9-84DF-24A5138C2CA3}">
      <dgm:prSet phldrT="[Texto]" custT="1"/>
      <dgm:spPr/>
      <dgm:t>
        <a:bodyPr/>
        <a:lstStyle/>
        <a:p>
          <a:r>
            <a:rPr lang="es-ES" sz="2800" b="1" dirty="0">
              <a:solidFill>
                <a:schemeClr val="tx1"/>
              </a:solidFill>
            </a:rPr>
            <a:t>Trading</a:t>
          </a:r>
        </a:p>
      </dgm:t>
    </dgm:pt>
    <dgm:pt modelId="{4752B328-E07E-4418-8104-15CF4CD38FE0}" type="parTrans" cxnId="{FED33F0E-70EB-4C70-BF1E-22957AC64A3C}">
      <dgm:prSet/>
      <dgm:spPr/>
      <dgm:t>
        <a:bodyPr/>
        <a:lstStyle/>
        <a:p>
          <a:endParaRPr lang="es-ES"/>
        </a:p>
      </dgm:t>
    </dgm:pt>
    <dgm:pt modelId="{604375AD-3CFF-4908-B5FA-8C7C0A62DB0E}" type="sibTrans" cxnId="{FED33F0E-70EB-4C70-BF1E-22957AC64A3C}">
      <dgm:prSet/>
      <dgm:spPr/>
      <dgm:t>
        <a:bodyPr/>
        <a:lstStyle/>
        <a:p>
          <a:endParaRPr lang="es-ES"/>
        </a:p>
      </dgm:t>
    </dgm:pt>
    <dgm:pt modelId="{F9073127-5440-4210-85EF-5ADAFA349D3E}">
      <dgm:prSet phldrT="[Texto]" custT="1"/>
      <dgm:spPr/>
      <dgm:t>
        <a:bodyPr/>
        <a:lstStyle/>
        <a:p>
          <a:pPr algn="just"/>
          <a:r>
            <a:rPr lang="es-ES" sz="1400" b="0" dirty="0" smtClean="0">
              <a:solidFill>
                <a:schemeClr val="tx1"/>
              </a:solidFill>
            </a:rPr>
            <a:t>Se tendría una ganancia monetaria, pero no se puede aislar los costos intrínsecos, como los riesgos políticos, económicos y financieros que asumiría el Estado al aprobar la adquisición de estas monedas </a:t>
          </a:r>
          <a:r>
            <a:rPr lang="es-ES" sz="1400" b="0" dirty="0" err="1" smtClean="0">
              <a:solidFill>
                <a:schemeClr val="tx1"/>
              </a:solidFill>
            </a:rPr>
            <a:t>encriptadas</a:t>
          </a:r>
          <a:r>
            <a:rPr lang="es-ES" sz="1400" b="0" dirty="0" smtClean="0">
              <a:solidFill>
                <a:schemeClr val="tx1"/>
              </a:solidFill>
            </a:rPr>
            <a:t> con fondos de los ingresos públicos.</a:t>
          </a:r>
          <a:endParaRPr lang="es-ES" sz="1400" b="0" dirty="0">
            <a:solidFill>
              <a:schemeClr val="tx1"/>
            </a:solidFill>
          </a:endParaRPr>
        </a:p>
      </dgm:t>
    </dgm:pt>
    <dgm:pt modelId="{6A1E036D-917B-4E1D-8990-EA05B9DB450B}" type="parTrans" cxnId="{96883209-41D5-4B9E-9E3B-28E420AEF693}">
      <dgm:prSet/>
      <dgm:spPr/>
      <dgm:t>
        <a:bodyPr/>
        <a:lstStyle/>
        <a:p>
          <a:endParaRPr lang="es-ES"/>
        </a:p>
      </dgm:t>
    </dgm:pt>
    <dgm:pt modelId="{BA5E737D-D691-4123-959D-3959BE1A31D9}" type="sibTrans" cxnId="{96883209-41D5-4B9E-9E3B-28E420AEF693}">
      <dgm:prSet/>
      <dgm:spPr/>
      <dgm:t>
        <a:bodyPr/>
        <a:lstStyle/>
        <a:p>
          <a:endParaRPr lang="es-ES"/>
        </a:p>
      </dgm:t>
    </dgm:pt>
    <dgm:pt modelId="{DFAE304D-8BF6-40CD-88DC-CB1E783E4AA9}">
      <dgm:prSet phldrT="[Texto]" custT="1"/>
      <dgm:spPr/>
      <dgm:t>
        <a:bodyPr/>
        <a:lstStyle/>
        <a:p>
          <a:pPr algn="just"/>
          <a:r>
            <a:rPr lang="es-ES" sz="1400" b="0" dirty="0" smtClean="0">
              <a:solidFill>
                <a:schemeClr val="tx1"/>
              </a:solidFill>
            </a:rPr>
            <a:t>La </a:t>
          </a:r>
          <a:r>
            <a:rPr lang="es-ES" sz="1400" b="0" dirty="0" err="1" smtClean="0">
              <a:solidFill>
                <a:schemeClr val="tx1"/>
              </a:solidFill>
            </a:rPr>
            <a:t>criptomoneda</a:t>
          </a:r>
          <a:r>
            <a:rPr lang="es-ES" sz="1400" b="0" dirty="0" smtClean="0">
              <a:solidFill>
                <a:schemeClr val="tx1"/>
              </a:solidFill>
            </a:rPr>
            <a:t> se maneja en un mercado de alta volatilidad y no está exento de la especulación que se pueda dar, por lo que el riesgo es elevado.</a:t>
          </a:r>
          <a:endParaRPr lang="es-ES" sz="1400" b="0" dirty="0">
            <a:solidFill>
              <a:schemeClr val="tx1"/>
            </a:solidFill>
          </a:endParaRPr>
        </a:p>
      </dgm:t>
    </dgm:pt>
    <dgm:pt modelId="{8AC7B12E-2F1D-40C6-B612-17F26608D9CF}" type="parTrans" cxnId="{F761D4CC-B6BE-480A-AA07-CD612E709637}">
      <dgm:prSet/>
      <dgm:spPr/>
      <dgm:t>
        <a:bodyPr/>
        <a:lstStyle/>
        <a:p>
          <a:endParaRPr lang="es-ES"/>
        </a:p>
      </dgm:t>
    </dgm:pt>
    <dgm:pt modelId="{2CE4CB12-AFD1-4C52-9784-7976A855CB45}" type="sibTrans" cxnId="{F761D4CC-B6BE-480A-AA07-CD612E709637}">
      <dgm:prSet/>
      <dgm:spPr/>
      <dgm:t>
        <a:bodyPr/>
        <a:lstStyle/>
        <a:p>
          <a:endParaRPr lang="es-ES"/>
        </a:p>
      </dgm:t>
    </dgm:pt>
    <dgm:pt modelId="{0A6D0091-F4B4-4F0A-9EF5-AF7E1DD52F08}">
      <dgm:prSet phldrT="[Texto]" custT="1"/>
      <dgm:spPr/>
      <dgm:t>
        <a:bodyPr/>
        <a:lstStyle/>
        <a:p>
          <a:pPr algn="just"/>
          <a:endParaRPr lang="es-ES" sz="1400" b="0" dirty="0">
            <a:solidFill>
              <a:schemeClr val="tx1"/>
            </a:solidFill>
          </a:endParaRPr>
        </a:p>
      </dgm:t>
    </dgm:pt>
    <dgm:pt modelId="{C53590D9-05D5-4480-A974-5F75ACD701CD}" type="parTrans" cxnId="{60175537-4741-4FB6-85B3-D8270E6CADB2}">
      <dgm:prSet/>
      <dgm:spPr/>
      <dgm:t>
        <a:bodyPr/>
        <a:lstStyle/>
        <a:p>
          <a:endParaRPr lang="es-EC"/>
        </a:p>
      </dgm:t>
    </dgm:pt>
    <dgm:pt modelId="{60C5B654-123F-4BC4-B8EF-ED11A9592374}" type="sibTrans" cxnId="{60175537-4741-4FB6-85B3-D8270E6CADB2}">
      <dgm:prSet/>
      <dgm:spPr/>
      <dgm:t>
        <a:bodyPr/>
        <a:lstStyle/>
        <a:p>
          <a:endParaRPr lang="es-EC"/>
        </a:p>
      </dgm:t>
    </dgm:pt>
    <dgm:pt modelId="{1D61F46F-916A-4B45-9B5A-ECC25D1BDBF6}" type="pres">
      <dgm:prSet presAssocID="{3A8B71BF-0F7C-4E08-9410-AEAC0D7619E8}" presName="linearFlow" presStyleCnt="0">
        <dgm:presLayoutVars>
          <dgm:dir/>
          <dgm:resizeHandles val="exact"/>
        </dgm:presLayoutVars>
      </dgm:prSet>
      <dgm:spPr/>
      <dgm:t>
        <a:bodyPr/>
        <a:lstStyle/>
        <a:p>
          <a:endParaRPr lang="es-EC"/>
        </a:p>
      </dgm:t>
    </dgm:pt>
    <dgm:pt modelId="{4D9BE0DE-4A2E-4C4F-8ACD-21C0518020C4}" type="pres">
      <dgm:prSet presAssocID="{20AF1049-D16D-48D9-84DF-24A5138C2CA3}" presName="composite" presStyleCnt="0"/>
      <dgm:spPr/>
      <dgm:t>
        <a:bodyPr/>
        <a:lstStyle/>
        <a:p>
          <a:endParaRPr lang="es-EC"/>
        </a:p>
      </dgm:t>
    </dgm:pt>
    <dgm:pt modelId="{20897C4B-61D8-49C6-9BDC-B3715F646373}" type="pres">
      <dgm:prSet presAssocID="{20AF1049-D16D-48D9-84DF-24A5138C2CA3}" presName="imgShp" presStyleLbl="fgImgPlace1" presStyleIdx="0" presStyleCnt="1" custScaleX="99261" custScaleY="95328" custLinFactNeighborX="-10368" custLinFactNeighborY="-34785"/>
      <dgm:spPr>
        <a:blipFill rotWithShape="0">
          <a:blip xmlns:r="http://schemas.openxmlformats.org/officeDocument/2006/relationships" r:embed="rId1"/>
          <a:stretch>
            <a:fillRect/>
          </a:stretch>
        </a:blipFill>
      </dgm:spPr>
      <dgm:t>
        <a:bodyPr/>
        <a:lstStyle/>
        <a:p>
          <a:endParaRPr lang="es-EC"/>
        </a:p>
      </dgm:t>
    </dgm:pt>
    <dgm:pt modelId="{A0615AB1-885F-484D-A6F6-0476EA00F87B}" type="pres">
      <dgm:prSet presAssocID="{20AF1049-D16D-48D9-84DF-24A5138C2CA3}" presName="txShp" presStyleLbl="node1" presStyleIdx="0" presStyleCnt="1" custScaleX="118804" custScaleY="119730" custLinFactNeighborX="1592" custLinFactNeighborY="-27787">
        <dgm:presLayoutVars>
          <dgm:bulletEnabled val="1"/>
        </dgm:presLayoutVars>
      </dgm:prSet>
      <dgm:spPr/>
      <dgm:t>
        <a:bodyPr/>
        <a:lstStyle/>
        <a:p>
          <a:endParaRPr lang="es-EC"/>
        </a:p>
      </dgm:t>
    </dgm:pt>
  </dgm:ptLst>
  <dgm:cxnLst>
    <dgm:cxn modelId="{96883209-41D5-4B9E-9E3B-28E420AEF693}" srcId="{20AF1049-D16D-48D9-84DF-24A5138C2CA3}" destId="{F9073127-5440-4210-85EF-5ADAFA349D3E}" srcOrd="0" destOrd="0" parTransId="{6A1E036D-917B-4E1D-8990-EA05B9DB450B}" sibTransId="{BA5E737D-D691-4123-959D-3959BE1A31D9}"/>
    <dgm:cxn modelId="{1AAB6672-A4E1-4946-B044-A64EEF084079}" type="presOf" srcId="{0A6D0091-F4B4-4F0A-9EF5-AF7E1DD52F08}" destId="{A0615AB1-885F-484D-A6F6-0476EA00F87B}" srcOrd="0" destOrd="2" presId="urn:microsoft.com/office/officeart/2005/8/layout/vList3"/>
    <dgm:cxn modelId="{F761D4CC-B6BE-480A-AA07-CD612E709637}" srcId="{20AF1049-D16D-48D9-84DF-24A5138C2CA3}" destId="{DFAE304D-8BF6-40CD-88DC-CB1E783E4AA9}" srcOrd="2" destOrd="0" parTransId="{8AC7B12E-2F1D-40C6-B612-17F26608D9CF}" sibTransId="{2CE4CB12-AFD1-4C52-9784-7976A855CB45}"/>
    <dgm:cxn modelId="{90C87CA6-D5FE-4F5D-9C80-9D1B1119BDB6}" type="presOf" srcId="{20AF1049-D16D-48D9-84DF-24A5138C2CA3}" destId="{A0615AB1-885F-484D-A6F6-0476EA00F87B}" srcOrd="0" destOrd="0" presId="urn:microsoft.com/office/officeart/2005/8/layout/vList3"/>
    <dgm:cxn modelId="{079B795B-FFBA-4768-A633-783695609184}" type="presOf" srcId="{3A8B71BF-0F7C-4E08-9410-AEAC0D7619E8}" destId="{1D61F46F-916A-4B45-9B5A-ECC25D1BDBF6}" srcOrd="0" destOrd="0" presId="urn:microsoft.com/office/officeart/2005/8/layout/vList3"/>
    <dgm:cxn modelId="{FED33F0E-70EB-4C70-BF1E-22957AC64A3C}" srcId="{3A8B71BF-0F7C-4E08-9410-AEAC0D7619E8}" destId="{20AF1049-D16D-48D9-84DF-24A5138C2CA3}" srcOrd="0" destOrd="0" parTransId="{4752B328-E07E-4418-8104-15CF4CD38FE0}" sibTransId="{604375AD-3CFF-4908-B5FA-8C7C0A62DB0E}"/>
    <dgm:cxn modelId="{D6E4E9B4-5145-4F3B-842A-67B574BE19C7}" type="presOf" srcId="{F9073127-5440-4210-85EF-5ADAFA349D3E}" destId="{A0615AB1-885F-484D-A6F6-0476EA00F87B}" srcOrd="0" destOrd="1" presId="urn:microsoft.com/office/officeart/2005/8/layout/vList3"/>
    <dgm:cxn modelId="{60175537-4741-4FB6-85B3-D8270E6CADB2}" srcId="{20AF1049-D16D-48D9-84DF-24A5138C2CA3}" destId="{0A6D0091-F4B4-4F0A-9EF5-AF7E1DD52F08}" srcOrd="1" destOrd="0" parTransId="{C53590D9-05D5-4480-A974-5F75ACD701CD}" sibTransId="{60C5B654-123F-4BC4-B8EF-ED11A9592374}"/>
    <dgm:cxn modelId="{5F3C4DCC-BA23-4B08-B75F-159D4C245CCE}" type="presOf" srcId="{DFAE304D-8BF6-40CD-88DC-CB1E783E4AA9}" destId="{A0615AB1-885F-484D-A6F6-0476EA00F87B}" srcOrd="0" destOrd="3" presId="urn:microsoft.com/office/officeart/2005/8/layout/vList3"/>
    <dgm:cxn modelId="{1ED0DC17-698F-4E08-AA64-C6CB93187EC1}" type="presParOf" srcId="{1D61F46F-916A-4B45-9B5A-ECC25D1BDBF6}" destId="{4D9BE0DE-4A2E-4C4F-8ACD-21C0518020C4}" srcOrd="0" destOrd="0" presId="urn:microsoft.com/office/officeart/2005/8/layout/vList3"/>
    <dgm:cxn modelId="{3A7C24FA-178F-4938-A750-FA497F3D95A0}" type="presParOf" srcId="{4D9BE0DE-4A2E-4C4F-8ACD-21C0518020C4}" destId="{20897C4B-61D8-49C6-9BDC-B3715F646373}" srcOrd="0" destOrd="0" presId="urn:microsoft.com/office/officeart/2005/8/layout/vList3"/>
    <dgm:cxn modelId="{714B9C54-5DD7-4AA8-822B-B980F23C6DA1}" type="presParOf" srcId="{4D9BE0DE-4A2E-4C4F-8ACD-21C0518020C4}" destId="{A0615AB1-885F-484D-A6F6-0476EA00F87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8B71BF-0F7C-4E08-9410-AEAC0D7619E8}" type="doc">
      <dgm:prSet loTypeId="urn:microsoft.com/office/officeart/2005/8/layout/vList3" loCatId="list" qsTypeId="urn:microsoft.com/office/officeart/2005/8/quickstyle/3d4" qsCatId="3D" csTypeId="urn:microsoft.com/office/officeart/2005/8/colors/colorful4" csCatId="colorful" phldr="1"/>
      <dgm:spPr/>
      <dgm:t>
        <a:bodyPr/>
        <a:lstStyle/>
        <a:p>
          <a:endParaRPr lang="es-ES"/>
        </a:p>
      </dgm:t>
    </dgm:pt>
    <dgm:pt modelId="{20AF1049-D16D-48D9-84DF-24A5138C2CA3}">
      <dgm:prSet phldrT="[Texto]" custT="1"/>
      <dgm:spPr/>
      <dgm:t>
        <a:bodyPr/>
        <a:lstStyle/>
        <a:p>
          <a:pPr algn="l"/>
          <a:r>
            <a:rPr lang="es-ES" sz="2800" b="1" dirty="0" smtClean="0">
              <a:solidFill>
                <a:schemeClr val="tx1"/>
              </a:solidFill>
            </a:rPr>
            <a:t>Minería</a:t>
          </a:r>
        </a:p>
        <a:p>
          <a:pPr algn="l"/>
          <a:r>
            <a:rPr lang="es-ES" sz="1400" b="0" dirty="0" smtClean="0">
              <a:solidFill>
                <a:schemeClr val="tx1"/>
              </a:solidFill>
            </a:rPr>
            <a:t>-Se necesitarían 6.848 equipos para generar al año una cantidad aproximada de 2.720.025,6 dólares (monto obtenido de multiplicar la cantidad de equipos y el monto minado en un año), con lo cual se efectuaría el pago en ese lapso de 10 años, sin embargo, la inversión calculada únicamente desde el punto de vista de los equipos informáticos, recordando que el valor de ensamblaje de cada uno es de 3.750,72, asciende a 25.684.688,82 de dólares, lo cual se acerca incluso al monto en sí de la deuda.</a:t>
          </a:r>
          <a:endParaRPr lang="es-ES" sz="1400" b="0" dirty="0">
            <a:solidFill>
              <a:schemeClr val="tx1"/>
            </a:solidFill>
          </a:endParaRPr>
        </a:p>
      </dgm:t>
    </dgm:pt>
    <dgm:pt modelId="{4752B328-E07E-4418-8104-15CF4CD38FE0}" type="parTrans" cxnId="{FED33F0E-70EB-4C70-BF1E-22957AC64A3C}">
      <dgm:prSet/>
      <dgm:spPr/>
      <dgm:t>
        <a:bodyPr/>
        <a:lstStyle/>
        <a:p>
          <a:endParaRPr lang="es-ES"/>
        </a:p>
      </dgm:t>
    </dgm:pt>
    <dgm:pt modelId="{604375AD-3CFF-4908-B5FA-8C7C0A62DB0E}" type="sibTrans" cxnId="{FED33F0E-70EB-4C70-BF1E-22957AC64A3C}">
      <dgm:prSet/>
      <dgm:spPr/>
      <dgm:t>
        <a:bodyPr/>
        <a:lstStyle/>
        <a:p>
          <a:endParaRPr lang="es-ES"/>
        </a:p>
      </dgm:t>
    </dgm:pt>
    <dgm:pt modelId="{1D61F46F-916A-4B45-9B5A-ECC25D1BDBF6}" type="pres">
      <dgm:prSet presAssocID="{3A8B71BF-0F7C-4E08-9410-AEAC0D7619E8}" presName="linearFlow" presStyleCnt="0">
        <dgm:presLayoutVars>
          <dgm:dir/>
          <dgm:resizeHandles val="exact"/>
        </dgm:presLayoutVars>
      </dgm:prSet>
      <dgm:spPr/>
      <dgm:t>
        <a:bodyPr/>
        <a:lstStyle/>
        <a:p>
          <a:endParaRPr lang="es-EC"/>
        </a:p>
      </dgm:t>
    </dgm:pt>
    <dgm:pt modelId="{4D9BE0DE-4A2E-4C4F-8ACD-21C0518020C4}" type="pres">
      <dgm:prSet presAssocID="{20AF1049-D16D-48D9-84DF-24A5138C2CA3}" presName="composite" presStyleCnt="0"/>
      <dgm:spPr/>
      <dgm:t>
        <a:bodyPr/>
        <a:lstStyle/>
        <a:p>
          <a:endParaRPr lang="es-EC"/>
        </a:p>
      </dgm:t>
    </dgm:pt>
    <dgm:pt modelId="{20897C4B-61D8-49C6-9BDC-B3715F646373}" type="pres">
      <dgm:prSet presAssocID="{20AF1049-D16D-48D9-84DF-24A5138C2CA3}" presName="imgShp" presStyleLbl="fgImgPlace1" presStyleIdx="0" presStyleCnt="1" custScaleX="99261" custScaleY="95328" custLinFactNeighborX="-10368" custLinFactNeighborY="-34785"/>
      <dgm:spPr>
        <a:blipFill rotWithShape="0">
          <a:blip xmlns:r="http://schemas.openxmlformats.org/officeDocument/2006/relationships" r:embed="rId1"/>
          <a:stretch>
            <a:fillRect/>
          </a:stretch>
        </a:blipFill>
      </dgm:spPr>
      <dgm:t>
        <a:bodyPr/>
        <a:lstStyle/>
        <a:p>
          <a:endParaRPr lang="es-EC"/>
        </a:p>
      </dgm:t>
    </dgm:pt>
    <dgm:pt modelId="{A0615AB1-885F-484D-A6F6-0476EA00F87B}" type="pres">
      <dgm:prSet presAssocID="{20AF1049-D16D-48D9-84DF-24A5138C2CA3}" presName="txShp" presStyleLbl="node1" presStyleIdx="0" presStyleCnt="1" custScaleX="118804" custScaleY="119730" custLinFactNeighborX="2840" custLinFactNeighborY="-29027">
        <dgm:presLayoutVars>
          <dgm:bulletEnabled val="1"/>
        </dgm:presLayoutVars>
      </dgm:prSet>
      <dgm:spPr/>
      <dgm:t>
        <a:bodyPr/>
        <a:lstStyle/>
        <a:p>
          <a:endParaRPr lang="es-EC"/>
        </a:p>
      </dgm:t>
    </dgm:pt>
  </dgm:ptLst>
  <dgm:cxnLst>
    <dgm:cxn modelId="{7C33F487-CBE6-4503-8181-DC36B6FEEFEA}" type="presOf" srcId="{20AF1049-D16D-48D9-84DF-24A5138C2CA3}" destId="{A0615AB1-885F-484D-A6F6-0476EA00F87B}" srcOrd="0" destOrd="0" presId="urn:microsoft.com/office/officeart/2005/8/layout/vList3"/>
    <dgm:cxn modelId="{256A95A3-BA31-4933-8A4F-8A049A392B5C}" type="presOf" srcId="{3A8B71BF-0F7C-4E08-9410-AEAC0D7619E8}" destId="{1D61F46F-916A-4B45-9B5A-ECC25D1BDBF6}" srcOrd="0" destOrd="0" presId="urn:microsoft.com/office/officeart/2005/8/layout/vList3"/>
    <dgm:cxn modelId="{FED33F0E-70EB-4C70-BF1E-22957AC64A3C}" srcId="{3A8B71BF-0F7C-4E08-9410-AEAC0D7619E8}" destId="{20AF1049-D16D-48D9-84DF-24A5138C2CA3}" srcOrd="0" destOrd="0" parTransId="{4752B328-E07E-4418-8104-15CF4CD38FE0}" sibTransId="{604375AD-3CFF-4908-B5FA-8C7C0A62DB0E}"/>
    <dgm:cxn modelId="{E505C251-41F4-4762-87AE-F2FD1C2F1992}" type="presParOf" srcId="{1D61F46F-916A-4B45-9B5A-ECC25D1BDBF6}" destId="{4D9BE0DE-4A2E-4C4F-8ACD-21C0518020C4}" srcOrd="0" destOrd="0" presId="urn:microsoft.com/office/officeart/2005/8/layout/vList3"/>
    <dgm:cxn modelId="{95991EA3-8790-4452-A9F7-8479D85ECEF3}" type="presParOf" srcId="{4D9BE0DE-4A2E-4C4F-8ACD-21C0518020C4}" destId="{20897C4B-61D8-49C6-9BDC-B3715F646373}" srcOrd="0" destOrd="0" presId="urn:microsoft.com/office/officeart/2005/8/layout/vList3"/>
    <dgm:cxn modelId="{93EA588E-7973-4007-9D8D-ED3D5DD139FE}" type="presParOf" srcId="{4D9BE0DE-4A2E-4C4F-8ACD-21C0518020C4}" destId="{A0615AB1-885F-484D-A6F6-0476EA00F87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28B3F-0258-48CF-A836-A82EDE69EADF}" type="doc">
      <dgm:prSet loTypeId="urn:microsoft.com/office/officeart/2005/8/layout/hList7#3" loCatId="list" qsTypeId="urn:microsoft.com/office/officeart/2005/8/quickstyle/simple1" qsCatId="simple" csTypeId="urn:microsoft.com/office/officeart/2005/8/colors/colorful1#1" csCatId="colorful" phldr="1"/>
      <dgm:spPr/>
    </dgm:pt>
    <dgm:pt modelId="{FDAF7648-6228-4182-B89C-8C87AE08B724}">
      <dgm:prSet phldrT="[Texto]" custT="1"/>
      <dgm:spPr/>
      <dgm:t>
        <a:bodyPr/>
        <a:lstStyle/>
        <a:p>
          <a:r>
            <a:rPr lang="es-ES" sz="1600" b="1" dirty="0" smtClean="0">
              <a:solidFill>
                <a:schemeClr val="tx1"/>
              </a:solidFill>
            </a:rPr>
            <a:t>Renegociación</a:t>
          </a:r>
          <a:endParaRPr lang="es-ES" sz="1600" b="1" dirty="0">
            <a:solidFill>
              <a:schemeClr val="tx1"/>
            </a:solidFill>
          </a:endParaRPr>
        </a:p>
      </dgm:t>
    </dgm:pt>
    <dgm:pt modelId="{17EB1721-0ADC-4C40-A055-9BA426530C09}" type="parTrans" cxnId="{22CAB649-EEC2-40B2-B8D3-5F3FBDCF8885}">
      <dgm:prSet/>
      <dgm:spPr/>
      <dgm:t>
        <a:bodyPr/>
        <a:lstStyle/>
        <a:p>
          <a:endParaRPr lang="es-ES"/>
        </a:p>
      </dgm:t>
    </dgm:pt>
    <dgm:pt modelId="{E34956FE-A2B3-49BF-B250-ABA6EFCB79A9}" type="sibTrans" cxnId="{22CAB649-EEC2-40B2-B8D3-5F3FBDCF8885}">
      <dgm:prSet/>
      <dgm:spPr/>
      <dgm:t>
        <a:bodyPr/>
        <a:lstStyle/>
        <a:p>
          <a:endParaRPr lang="es-ES"/>
        </a:p>
      </dgm:t>
    </dgm:pt>
    <dgm:pt modelId="{873A7FA9-2AF2-4E40-823B-2BFBCBFC6DF9}">
      <dgm:prSet phldrT="[Texto]" custT="1"/>
      <dgm:spPr/>
      <dgm:t>
        <a:bodyPr/>
        <a:lstStyle/>
        <a:p>
          <a:r>
            <a:rPr lang="es-ES" sz="1600" b="1" dirty="0" smtClean="0">
              <a:solidFill>
                <a:schemeClr val="tx1"/>
              </a:solidFill>
            </a:rPr>
            <a:t>Canje de deuda</a:t>
          </a:r>
          <a:endParaRPr lang="es-ES" sz="1600" b="1" dirty="0">
            <a:solidFill>
              <a:schemeClr val="tx1"/>
            </a:solidFill>
          </a:endParaRPr>
        </a:p>
      </dgm:t>
    </dgm:pt>
    <dgm:pt modelId="{14DC55CB-B217-4FB3-B48E-09E967ECD7AB}" type="parTrans" cxnId="{50FA4309-2D2B-4983-939A-D6BC8DB3A63A}">
      <dgm:prSet/>
      <dgm:spPr/>
      <dgm:t>
        <a:bodyPr/>
        <a:lstStyle/>
        <a:p>
          <a:endParaRPr lang="es-ES"/>
        </a:p>
      </dgm:t>
    </dgm:pt>
    <dgm:pt modelId="{52A30873-CC8F-4A85-A4CB-596F5257D861}" type="sibTrans" cxnId="{50FA4309-2D2B-4983-939A-D6BC8DB3A63A}">
      <dgm:prSet/>
      <dgm:spPr/>
      <dgm:t>
        <a:bodyPr/>
        <a:lstStyle/>
        <a:p>
          <a:endParaRPr lang="es-ES"/>
        </a:p>
      </dgm:t>
    </dgm:pt>
    <dgm:pt modelId="{099C8BB7-8598-4AA6-B75C-773B7EB4F8B0}">
      <dgm:prSet phldrT="[Texto]" custT="1"/>
      <dgm:spPr/>
      <dgm:t>
        <a:bodyPr/>
        <a:lstStyle/>
        <a:p>
          <a:r>
            <a:rPr lang="es-ES" sz="1600" b="1" dirty="0" smtClean="0">
              <a:solidFill>
                <a:schemeClr val="tx1"/>
              </a:solidFill>
            </a:rPr>
            <a:t>Recompra</a:t>
          </a:r>
          <a:endParaRPr lang="es-ES" sz="1600" b="1" dirty="0">
            <a:solidFill>
              <a:schemeClr val="tx1"/>
            </a:solidFill>
          </a:endParaRPr>
        </a:p>
      </dgm:t>
    </dgm:pt>
    <dgm:pt modelId="{0963CB73-802F-46C6-8442-620A08A43839}" type="parTrans" cxnId="{2EBC5599-1525-4AA2-A9B7-F8D51A6B82A0}">
      <dgm:prSet/>
      <dgm:spPr/>
      <dgm:t>
        <a:bodyPr/>
        <a:lstStyle/>
        <a:p>
          <a:endParaRPr lang="es-ES"/>
        </a:p>
      </dgm:t>
    </dgm:pt>
    <dgm:pt modelId="{0FAA55D6-CDAD-4E1D-A37B-1A6B597D315A}" type="sibTrans" cxnId="{2EBC5599-1525-4AA2-A9B7-F8D51A6B82A0}">
      <dgm:prSet/>
      <dgm:spPr/>
      <dgm:t>
        <a:bodyPr/>
        <a:lstStyle/>
        <a:p>
          <a:endParaRPr lang="es-ES"/>
        </a:p>
      </dgm:t>
    </dgm:pt>
    <dgm:pt modelId="{0D8279E4-EC50-4EA6-83B9-D77941726163}">
      <dgm:prSet phldrT="[Texto]" custT="1"/>
      <dgm:spPr/>
      <dgm:t>
        <a:bodyPr/>
        <a:lstStyle/>
        <a:p>
          <a:r>
            <a:rPr lang="es-ES" sz="1600" b="1" dirty="0" smtClean="0">
              <a:solidFill>
                <a:schemeClr val="tx1"/>
              </a:solidFill>
            </a:rPr>
            <a:t>Bonos</a:t>
          </a:r>
          <a:endParaRPr lang="es-ES" sz="1600" b="1" dirty="0">
            <a:solidFill>
              <a:schemeClr val="tx1"/>
            </a:solidFill>
          </a:endParaRPr>
        </a:p>
      </dgm:t>
    </dgm:pt>
    <dgm:pt modelId="{2FE98520-CFCB-4BE4-8904-4162FC264002}" type="parTrans" cxnId="{ED542EB3-6C07-46AF-8B58-3418019BBCE3}">
      <dgm:prSet/>
      <dgm:spPr/>
      <dgm:t>
        <a:bodyPr/>
        <a:lstStyle/>
        <a:p>
          <a:endParaRPr lang="es-ES"/>
        </a:p>
      </dgm:t>
    </dgm:pt>
    <dgm:pt modelId="{1D7220CA-1982-48F0-8756-9E083650E553}" type="sibTrans" cxnId="{ED542EB3-6C07-46AF-8B58-3418019BBCE3}">
      <dgm:prSet/>
      <dgm:spPr/>
      <dgm:t>
        <a:bodyPr/>
        <a:lstStyle/>
        <a:p>
          <a:endParaRPr lang="es-ES"/>
        </a:p>
      </dgm:t>
    </dgm:pt>
    <dgm:pt modelId="{AA22760D-DA1E-4B06-8CAD-1CEF4F4E6826}">
      <dgm:prSet phldrT="[Texto]" custT="1"/>
      <dgm:spPr/>
      <dgm:t>
        <a:bodyPr/>
        <a:lstStyle/>
        <a:p>
          <a:r>
            <a:rPr lang="es-ES" sz="1600" b="0" dirty="0" smtClean="0">
              <a:solidFill>
                <a:schemeClr val="tx1"/>
              </a:solidFill>
            </a:rPr>
            <a:t> Acuerdos entre las partes</a:t>
          </a:r>
          <a:endParaRPr lang="es-ES" sz="1600" b="0" dirty="0">
            <a:solidFill>
              <a:schemeClr val="tx1"/>
            </a:solidFill>
          </a:endParaRPr>
        </a:p>
      </dgm:t>
    </dgm:pt>
    <dgm:pt modelId="{F29C2EE7-F319-4D7E-9A64-740D0F7385F8}" type="parTrans" cxnId="{845F5659-A9C9-4F8D-A233-0FAD0C44C7F2}">
      <dgm:prSet/>
      <dgm:spPr/>
      <dgm:t>
        <a:bodyPr/>
        <a:lstStyle/>
        <a:p>
          <a:endParaRPr lang="es-EC"/>
        </a:p>
      </dgm:t>
    </dgm:pt>
    <dgm:pt modelId="{DFC95106-0E91-47DE-A25D-5A06CFEA6021}" type="sibTrans" cxnId="{845F5659-A9C9-4F8D-A233-0FAD0C44C7F2}">
      <dgm:prSet/>
      <dgm:spPr/>
      <dgm:t>
        <a:bodyPr/>
        <a:lstStyle/>
        <a:p>
          <a:endParaRPr lang="es-EC"/>
        </a:p>
      </dgm:t>
    </dgm:pt>
    <dgm:pt modelId="{2BA5FEA9-8BEF-40B7-A41E-2B552A806A28}">
      <dgm:prSet phldrT="[Texto]" custT="1"/>
      <dgm:spPr/>
      <dgm:t>
        <a:bodyPr/>
        <a:lstStyle/>
        <a:p>
          <a:endParaRPr lang="es-ES" sz="1600" b="0" dirty="0">
            <a:solidFill>
              <a:schemeClr val="tx1"/>
            </a:solidFill>
          </a:endParaRPr>
        </a:p>
      </dgm:t>
    </dgm:pt>
    <dgm:pt modelId="{A76E83B5-341D-4380-A723-340D24D0DABB}" type="parTrans" cxnId="{65ACAE8F-0F54-4F54-9E86-B9DD07DC213D}">
      <dgm:prSet/>
      <dgm:spPr/>
      <dgm:t>
        <a:bodyPr/>
        <a:lstStyle/>
        <a:p>
          <a:endParaRPr lang="es-EC"/>
        </a:p>
      </dgm:t>
    </dgm:pt>
    <dgm:pt modelId="{FB8F2A5D-9ED4-4189-8AAE-22A9FB91B7B2}" type="sibTrans" cxnId="{65ACAE8F-0F54-4F54-9E86-B9DD07DC213D}">
      <dgm:prSet/>
      <dgm:spPr/>
      <dgm:t>
        <a:bodyPr/>
        <a:lstStyle/>
        <a:p>
          <a:endParaRPr lang="es-EC"/>
        </a:p>
      </dgm:t>
    </dgm:pt>
    <dgm:pt modelId="{ECCAA784-48A1-4138-81C3-E50ECF95F74F}">
      <dgm:prSet phldrT="[Texto]" custT="1"/>
      <dgm:spPr/>
      <dgm:t>
        <a:bodyPr/>
        <a:lstStyle/>
        <a:p>
          <a:r>
            <a:rPr lang="es-ES" sz="1600" b="0" dirty="0" smtClean="0">
              <a:solidFill>
                <a:schemeClr val="tx1"/>
              </a:solidFill>
            </a:rPr>
            <a:t>Estrategia para reducir la deuda</a:t>
          </a:r>
          <a:endParaRPr lang="es-ES" sz="1600" b="0" dirty="0">
            <a:solidFill>
              <a:schemeClr val="tx1"/>
            </a:solidFill>
          </a:endParaRPr>
        </a:p>
      </dgm:t>
    </dgm:pt>
    <dgm:pt modelId="{35EC5DAF-65F6-4084-84A8-EF880EB94A77}" type="parTrans" cxnId="{E6B71AFB-8EA5-444D-91A7-03026E7D1A64}">
      <dgm:prSet/>
      <dgm:spPr/>
      <dgm:t>
        <a:bodyPr/>
        <a:lstStyle/>
        <a:p>
          <a:endParaRPr lang="es-EC"/>
        </a:p>
      </dgm:t>
    </dgm:pt>
    <dgm:pt modelId="{55BF0536-AF81-4F0E-81B5-6A5C4B60C620}" type="sibTrans" cxnId="{E6B71AFB-8EA5-444D-91A7-03026E7D1A64}">
      <dgm:prSet/>
      <dgm:spPr/>
      <dgm:t>
        <a:bodyPr/>
        <a:lstStyle/>
        <a:p>
          <a:endParaRPr lang="es-EC"/>
        </a:p>
      </dgm:t>
    </dgm:pt>
    <dgm:pt modelId="{1FDBEF2D-CF70-4757-A9A8-39B395876C7F}">
      <dgm:prSet phldrT="[Texto]" custT="1"/>
      <dgm:spPr/>
      <dgm:t>
        <a:bodyPr/>
        <a:lstStyle/>
        <a:p>
          <a:r>
            <a:rPr lang="es-ES" sz="1600" b="0" dirty="0" smtClean="0">
              <a:solidFill>
                <a:schemeClr val="tx1"/>
              </a:solidFill>
            </a:rPr>
            <a:t> Emitidos principalmente para liquidez del país</a:t>
          </a:r>
          <a:endParaRPr lang="es-ES" sz="1600" b="0" dirty="0">
            <a:solidFill>
              <a:schemeClr val="tx1"/>
            </a:solidFill>
          </a:endParaRPr>
        </a:p>
      </dgm:t>
    </dgm:pt>
    <dgm:pt modelId="{9CDF5A86-A057-4B13-A044-F71DB164E9F8}" type="parTrans" cxnId="{6AE6633C-79D7-4253-B99F-25110C9FEAEE}">
      <dgm:prSet/>
      <dgm:spPr/>
      <dgm:t>
        <a:bodyPr/>
        <a:lstStyle/>
        <a:p>
          <a:endParaRPr lang="es-EC"/>
        </a:p>
      </dgm:t>
    </dgm:pt>
    <dgm:pt modelId="{5EED0CE0-1C19-41AA-82E2-D0ADE9EEA619}" type="sibTrans" cxnId="{6AE6633C-79D7-4253-B99F-25110C9FEAEE}">
      <dgm:prSet/>
      <dgm:spPr/>
      <dgm:t>
        <a:bodyPr/>
        <a:lstStyle/>
        <a:p>
          <a:endParaRPr lang="es-EC"/>
        </a:p>
      </dgm:t>
    </dgm:pt>
    <dgm:pt modelId="{AF5D4FAE-DE1E-4561-90E6-DA0A5FC90C73}">
      <dgm:prSet phldrT="[Texto]" custT="1"/>
      <dgm:spPr/>
      <dgm:t>
        <a:bodyPr/>
        <a:lstStyle/>
        <a:p>
          <a:r>
            <a:rPr lang="es-ES" sz="1600" b="0" dirty="0" smtClean="0">
              <a:solidFill>
                <a:schemeClr val="tx1"/>
              </a:solidFill>
            </a:rPr>
            <a:t> Movilización recursos domésticos para un propósito acordado     </a:t>
          </a:r>
          <a:endParaRPr lang="es-ES" sz="1600" b="1" dirty="0">
            <a:solidFill>
              <a:schemeClr val="tx1"/>
            </a:solidFill>
          </a:endParaRPr>
        </a:p>
      </dgm:t>
    </dgm:pt>
    <dgm:pt modelId="{5A2667CA-1575-49A5-8980-FE25260A28D7}" type="parTrans" cxnId="{5BAA75FE-41B9-49AC-BD0E-3852E05FA5F5}">
      <dgm:prSet/>
      <dgm:spPr/>
    </dgm:pt>
    <dgm:pt modelId="{612A8729-1006-4CC3-B084-ED15DAFD9541}" type="sibTrans" cxnId="{5BAA75FE-41B9-49AC-BD0E-3852E05FA5F5}">
      <dgm:prSet/>
      <dgm:spPr/>
    </dgm:pt>
    <dgm:pt modelId="{B1421D5E-0E6C-4A3F-932A-C5C97562493D}">
      <dgm:prSet phldrT="[Texto]" custT="1"/>
      <dgm:spPr/>
      <dgm:t>
        <a:bodyPr/>
        <a:lstStyle/>
        <a:p>
          <a:endParaRPr lang="es-ES" sz="1600" b="1" dirty="0">
            <a:solidFill>
              <a:schemeClr val="tx1"/>
            </a:solidFill>
          </a:endParaRPr>
        </a:p>
      </dgm:t>
    </dgm:pt>
    <dgm:pt modelId="{6DE2F3E8-5483-473A-BA86-0911B7CCEC79}" type="parTrans" cxnId="{DD1B34D3-1996-4452-A47C-00C45D9D9260}">
      <dgm:prSet/>
      <dgm:spPr/>
    </dgm:pt>
    <dgm:pt modelId="{41181BF7-4F6A-43AC-BAF0-251FE434FFD8}" type="sibTrans" cxnId="{DD1B34D3-1996-4452-A47C-00C45D9D9260}">
      <dgm:prSet/>
      <dgm:spPr/>
    </dgm:pt>
    <dgm:pt modelId="{AE3C80B5-88A6-4279-8B27-CF925895C996}">
      <dgm:prSet phldrT="[Texto]" custT="1"/>
      <dgm:spPr/>
      <dgm:t>
        <a:bodyPr/>
        <a:lstStyle/>
        <a:p>
          <a:endParaRPr lang="es-ES" sz="1600" b="1" dirty="0">
            <a:solidFill>
              <a:schemeClr val="tx1"/>
            </a:solidFill>
          </a:endParaRPr>
        </a:p>
      </dgm:t>
    </dgm:pt>
    <dgm:pt modelId="{263D00C0-0301-4B1F-836C-D7B4FB0F6FF6}" type="parTrans" cxnId="{CCDF99FB-6CF5-4718-BFD3-4F6D51642F66}">
      <dgm:prSet/>
      <dgm:spPr/>
    </dgm:pt>
    <dgm:pt modelId="{26BE5629-B330-4072-B72E-8CB597234706}" type="sibTrans" cxnId="{CCDF99FB-6CF5-4718-BFD3-4F6D51642F66}">
      <dgm:prSet/>
      <dgm:spPr/>
    </dgm:pt>
    <dgm:pt modelId="{85C20735-3555-4A9A-9EC2-9698455F8651}" type="pres">
      <dgm:prSet presAssocID="{1D328B3F-0258-48CF-A836-A82EDE69EADF}" presName="Name0" presStyleCnt="0">
        <dgm:presLayoutVars>
          <dgm:dir/>
          <dgm:resizeHandles val="exact"/>
        </dgm:presLayoutVars>
      </dgm:prSet>
      <dgm:spPr/>
    </dgm:pt>
    <dgm:pt modelId="{C8072B17-0FD1-4374-9846-F4E2E8B9C41E}" type="pres">
      <dgm:prSet presAssocID="{1D328B3F-0258-48CF-A836-A82EDE69EADF}" presName="fgShape" presStyleLbl="fgShp" presStyleIdx="0" presStyleCnt="1" custScaleX="100171" custScaleY="42252" custLinFactNeighborX="1640" custLinFactNeighborY="93428"/>
      <dgm:spPr/>
    </dgm:pt>
    <dgm:pt modelId="{75DA05BC-40AF-4E34-8EEF-1362F1CC371C}" type="pres">
      <dgm:prSet presAssocID="{1D328B3F-0258-48CF-A836-A82EDE69EADF}" presName="linComp" presStyleCnt="0"/>
      <dgm:spPr/>
    </dgm:pt>
    <dgm:pt modelId="{CA15C60C-4294-49A3-BBDE-B2E51A193D0E}" type="pres">
      <dgm:prSet presAssocID="{FDAF7648-6228-4182-B89C-8C87AE08B724}" presName="compNode" presStyleCnt="0"/>
      <dgm:spPr/>
    </dgm:pt>
    <dgm:pt modelId="{480525A9-AB9A-4A52-A696-01C05C45172A}" type="pres">
      <dgm:prSet presAssocID="{FDAF7648-6228-4182-B89C-8C87AE08B724}" presName="bkgdShape" presStyleLbl="node1" presStyleIdx="0" presStyleCnt="4" custScaleX="123812"/>
      <dgm:spPr/>
      <dgm:t>
        <a:bodyPr/>
        <a:lstStyle/>
        <a:p>
          <a:endParaRPr lang="es-EC"/>
        </a:p>
      </dgm:t>
    </dgm:pt>
    <dgm:pt modelId="{ED303EBA-6AC7-4713-BD98-0B7A996A54A5}" type="pres">
      <dgm:prSet presAssocID="{FDAF7648-6228-4182-B89C-8C87AE08B724}" presName="nodeTx" presStyleLbl="node1" presStyleIdx="0" presStyleCnt="4">
        <dgm:presLayoutVars>
          <dgm:bulletEnabled val="1"/>
        </dgm:presLayoutVars>
      </dgm:prSet>
      <dgm:spPr/>
      <dgm:t>
        <a:bodyPr/>
        <a:lstStyle/>
        <a:p>
          <a:endParaRPr lang="es-EC"/>
        </a:p>
      </dgm:t>
    </dgm:pt>
    <dgm:pt modelId="{EF51AD77-E08A-4539-A3FA-A5C07DCDD705}" type="pres">
      <dgm:prSet presAssocID="{FDAF7648-6228-4182-B89C-8C87AE08B724}" presName="invisiNode" presStyleLbl="node1" presStyleIdx="0" presStyleCnt="4"/>
      <dgm:spPr/>
    </dgm:pt>
    <dgm:pt modelId="{A9EA56E8-7655-4161-8A16-742FAE6F8627}" type="pres">
      <dgm:prSet presAssocID="{FDAF7648-6228-4182-B89C-8C87AE08B724}" presName="imagNode" presStyleLbl="fgImgPlace1" presStyleIdx="0" presStyleCnt="4"/>
      <dgm:spPr>
        <a:blipFill rotWithShape="1">
          <a:blip xmlns:r="http://schemas.openxmlformats.org/officeDocument/2006/relationships" r:embed="rId1"/>
          <a:stretch>
            <a:fillRect/>
          </a:stretch>
        </a:blipFill>
      </dgm:spPr>
    </dgm:pt>
    <dgm:pt modelId="{2307B912-C381-47BC-9157-1285B96BA8AB}" type="pres">
      <dgm:prSet presAssocID="{E34956FE-A2B3-49BF-B250-ABA6EFCB79A9}" presName="sibTrans" presStyleLbl="sibTrans2D1" presStyleIdx="0" presStyleCnt="0"/>
      <dgm:spPr/>
      <dgm:t>
        <a:bodyPr/>
        <a:lstStyle/>
        <a:p>
          <a:endParaRPr lang="es-EC"/>
        </a:p>
      </dgm:t>
    </dgm:pt>
    <dgm:pt modelId="{CDDC2F03-804C-414C-88F1-AD305FCE7FCE}" type="pres">
      <dgm:prSet presAssocID="{873A7FA9-2AF2-4E40-823B-2BFBCBFC6DF9}" presName="compNode" presStyleCnt="0"/>
      <dgm:spPr/>
    </dgm:pt>
    <dgm:pt modelId="{1CA17F38-57CE-4BE5-878C-F5EA8EA1D90F}" type="pres">
      <dgm:prSet presAssocID="{873A7FA9-2AF2-4E40-823B-2BFBCBFC6DF9}" presName="bkgdShape" presStyleLbl="node1" presStyleIdx="1" presStyleCnt="4"/>
      <dgm:spPr/>
      <dgm:t>
        <a:bodyPr/>
        <a:lstStyle/>
        <a:p>
          <a:endParaRPr lang="es-EC"/>
        </a:p>
      </dgm:t>
    </dgm:pt>
    <dgm:pt modelId="{7B16877D-06D7-4FED-8A45-4C7F7D7DF37A}" type="pres">
      <dgm:prSet presAssocID="{873A7FA9-2AF2-4E40-823B-2BFBCBFC6DF9}" presName="nodeTx" presStyleLbl="node1" presStyleIdx="1" presStyleCnt="4">
        <dgm:presLayoutVars>
          <dgm:bulletEnabled val="1"/>
        </dgm:presLayoutVars>
      </dgm:prSet>
      <dgm:spPr/>
      <dgm:t>
        <a:bodyPr/>
        <a:lstStyle/>
        <a:p>
          <a:endParaRPr lang="es-EC"/>
        </a:p>
      </dgm:t>
    </dgm:pt>
    <dgm:pt modelId="{EC4A5161-2A59-469F-84D5-647E966F6D88}" type="pres">
      <dgm:prSet presAssocID="{873A7FA9-2AF2-4E40-823B-2BFBCBFC6DF9}" presName="invisiNode" presStyleLbl="node1" presStyleIdx="1" presStyleCnt="4"/>
      <dgm:spPr/>
    </dgm:pt>
    <dgm:pt modelId="{F826BFE7-7014-492C-B726-0EF71E4A9133}" type="pres">
      <dgm:prSet presAssocID="{873A7FA9-2AF2-4E40-823B-2BFBCBFC6DF9}" presName="imagNode" presStyleLbl="fgImgPlace1" presStyleIdx="1" presStyleCnt="4"/>
      <dgm:spPr>
        <a:blipFill rotWithShape="1">
          <a:blip xmlns:r="http://schemas.openxmlformats.org/officeDocument/2006/relationships" r:embed="rId2"/>
          <a:stretch>
            <a:fillRect/>
          </a:stretch>
        </a:blipFill>
      </dgm:spPr>
    </dgm:pt>
    <dgm:pt modelId="{B817D935-6195-407A-8CBB-959D846623D5}" type="pres">
      <dgm:prSet presAssocID="{52A30873-CC8F-4A85-A4CB-596F5257D861}" presName="sibTrans" presStyleLbl="sibTrans2D1" presStyleIdx="0" presStyleCnt="0"/>
      <dgm:spPr/>
      <dgm:t>
        <a:bodyPr/>
        <a:lstStyle/>
        <a:p>
          <a:endParaRPr lang="es-EC"/>
        </a:p>
      </dgm:t>
    </dgm:pt>
    <dgm:pt modelId="{3C055AB4-2CEE-41A5-8E8E-55B52B74E639}" type="pres">
      <dgm:prSet presAssocID="{099C8BB7-8598-4AA6-B75C-773B7EB4F8B0}" presName="compNode" presStyleCnt="0"/>
      <dgm:spPr/>
    </dgm:pt>
    <dgm:pt modelId="{93593524-D62B-47A1-A89C-3AA5EE2C79E5}" type="pres">
      <dgm:prSet presAssocID="{099C8BB7-8598-4AA6-B75C-773B7EB4F8B0}" presName="bkgdShape" presStyleLbl="node1" presStyleIdx="2" presStyleCnt="4"/>
      <dgm:spPr/>
      <dgm:t>
        <a:bodyPr/>
        <a:lstStyle/>
        <a:p>
          <a:endParaRPr lang="es-EC"/>
        </a:p>
      </dgm:t>
    </dgm:pt>
    <dgm:pt modelId="{5A1FF7D1-E076-4CCB-AD01-20A5B8FB9E6F}" type="pres">
      <dgm:prSet presAssocID="{099C8BB7-8598-4AA6-B75C-773B7EB4F8B0}" presName="nodeTx" presStyleLbl="node1" presStyleIdx="2" presStyleCnt="4">
        <dgm:presLayoutVars>
          <dgm:bulletEnabled val="1"/>
        </dgm:presLayoutVars>
      </dgm:prSet>
      <dgm:spPr/>
      <dgm:t>
        <a:bodyPr/>
        <a:lstStyle/>
        <a:p>
          <a:endParaRPr lang="es-EC"/>
        </a:p>
      </dgm:t>
    </dgm:pt>
    <dgm:pt modelId="{31B53394-CB3D-4F89-8DC7-5AA068901E18}" type="pres">
      <dgm:prSet presAssocID="{099C8BB7-8598-4AA6-B75C-773B7EB4F8B0}" presName="invisiNode" presStyleLbl="node1" presStyleIdx="2" presStyleCnt="4"/>
      <dgm:spPr/>
    </dgm:pt>
    <dgm:pt modelId="{878684B8-6FDE-4435-A0D0-33C14D649493}" type="pres">
      <dgm:prSet presAssocID="{099C8BB7-8598-4AA6-B75C-773B7EB4F8B0}" presName="imagNode" presStyleLbl="fgImgPlace1" presStyleIdx="2" presStyleCnt="4"/>
      <dgm:spPr>
        <a:blipFill rotWithShape="1">
          <a:blip xmlns:r="http://schemas.openxmlformats.org/officeDocument/2006/relationships" r:embed="rId3"/>
          <a:stretch>
            <a:fillRect/>
          </a:stretch>
        </a:blipFill>
      </dgm:spPr>
    </dgm:pt>
    <dgm:pt modelId="{35FE4479-4D4C-4621-B273-E2AF5A37AC14}" type="pres">
      <dgm:prSet presAssocID="{0FAA55D6-CDAD-4E1D-A37B-1A6B597D315A}" presName="sibTrans" presStyleLbl="sibTrans2D1" presStyleIdx="0" presStyleCnt="0"/>
      <dgm:spPr/>
      <dgm:t>
        <a:bodyPr/>
        <a:lstStyle/>
        <a:p>
          <a:endParaRPr lang="es-EC"/>
        </a:p>
      </dgm:t>
    </dgm:pt>
    <dgm:pt modelId="{FCC9C0A7-6EAB-4F0D-B690-62347EBDB524}" type="pres">
      <dgm:prSet presAssocID="{0D8279E4-EC50-4EA6-83B9-D77941726163}" presName="compNode" presStyleCnt="0"/>
      <dgm:spPr/>
    </dgm:pt>
    <dgm:pt modelId="{2C2CD3F0-B6FA-49C6-A2A6-01E0DD39D219}" type="pres">
      <dgm:prSet presAssocID="{0D8279E4-EC50-4EA6-83B9-D77941726163}" presName="bkgdShape" presStyleLbl="node1" presStyleIdx="3" presStyleCnt="4"/>
      <dgm:spPr/>
      <dgm:t>
        <a:bodyPr/>
        <a:lstStyle/>
        <a:p>
          <a:endParaRPr lang="es-EC"/>
        </a:p>
      </dgm:t>
    </dgm:pt>
    <dgm:pt modelId="{E00711A4-02C3-4722-9769-62B11CEA22AE}" type="pres">
      <dgm:prSet presAssocID="{0D8279E4-EC50-4EA6-83B9-D77941726163}" presName="nodeTx" presStyleLbl="node1" presStyleIdx="3" presStyleCnt="4">
        <dgm:presLayoutVars>
          <dgm:bulletEnabled val="1"/>
        </dgm:presLayoutVars>
      </dgm:prSet>
      <dgm:spPr/>
      <dgm:t>
        <a:bodyPr/>
        <a:lstStyle/>
        <a:p>
          <a:endParaRPr lang="es-EC"/>
        </a:p>
      </dgm:t>
    </dgm:pt>
    <dgm:pt modelId="{AF79BC0D-9795-434E-AED0-F67DD576374D}" type="pres">
      <dgm:prSet presAssocID="{0D8279E4-EC50-4EA6-83B9-D77941726163}" presName="invisiNode" presStyleLbl="node1" presStyleIdx="3" presStyleCnt="4"/>
      <dgm:spPr/>
    </dgm:pt>
    <dgm:pt modelId="{BF907340-BD35-4071-B8A6-B1CD6C238F01}" type="pres">
      <dgm:prSet presAssocID="{0D8279E4-EC50-4EA6-83B9-D77941726163}" presName="imagNode" presStyleLbl="fgImgPlace1" presStyleIdx="3" presStyleCnt="4"/>
      <dgm:spPr>
        <a:blipFill rotWithShape="1">
          <a:blip xmlns:r="http://schemas.openxmlformats.org/officeDocument/2006/relationships" r:embed="rId4"/>
          <a:stretch>
            <a:fillRect/>
          </a:stretch>
        </a:blipFill>
      </dgm:spPr>
    </dgm:pt>
  </dgm:ptLst>
  <dgm:cxnLst>
    <dgm:cxn modelId="{F78F1B83-898F-4587-A39F-68A596AFA08E}" type="presOf" srcId="{AA22760D-DA1E-4B06-8CAD-1CEF4F4E6826}" destId="{ED303EBA-6AC7-4713-BD98-0B7A996A54A5}" srcOrd="1" destOrd="2" presId="urn:microsoft.com/office/officeart/2005/8/layout/hList7#3"/>
    <dgm:cxn modelId="{C8A0B62E-4D5C-4E7E-AF91-80AC8A9E06D6}" type="presOf" srcId="{AE3C80B5-88A6-4279-8B27-CF925895C996}" destId="{E00711A4-02C3-4722-9769-62B11CEA22AE}" srcOrd="1" destOrd="1" presId="urn:microsoft.com/office/officeart/2005/8/layout/hList7#3"/>
    <dgm:cxn modelId="{6AE6633C-79D7-4253-B99F-25110C9FEAEE}" srcId="{0D8279E4-EC50-4EA6-83B9-D77941726163}" destId="{1FDBEF2D-CF70-4757-A9A8-39B395876C7F}" srcOrd="1" destOrd="0" parTransId="{9CDF5A86-A057-4B13-A044-F71DB164E9F8}" sibTransId="{5EED0CE0-1C19-41AA-82E2-D0ADE9EEA619}"/>
    <dgm:cxn modelId="{20009C24-32FF-4B9C-87DC-1719856E0B8A}" type="presOf" srcId="{AF5D4FAE-DE1E-4561-90E6-DA0A5FC90C73}" destId="{1CA17F38-57CE-4BE5-878C-F5EA8EA1D90F}" srcOrd="0" destOrd="1" presId="urn:microsoft.com/office/officeart/2005/8/layout/hList7#3"/>
    <dgm:cxn modelId="{DD1B34D3-1996-4452-A47C-00C45D9D9260}" srcId="{099C8BB7-8598-4AA6-B75C-773B7EB4F8B0}" destId="{B1421D5E-0E6C-4A3F-932A-C5C97562493D}" srcOrd="0" destOrd="0" parTransId="{6DE2F3E8-5483-473A-BA86-0911B7CCEC79}" sibTransId="{41181BF7-4F6A-43AC-BAF0-251FE434FFD8}"/>
    <dgm:cxn modelId="{2EBC5599-1525-4AA2-A9B7-F8D51A6B82A0}" srcId="{1D328B3F-0258-48CF-A836-A82EDE69EADF}" destId="{099C8BB7-8598-4AA6-B75C-773B7EB4F8B0}" srcOrd="2" destOrd="0" parTransId="{0963CB73-802F-46C6-8442-620A08A43839}" sibTransId="{0FAA55D6-CDAD-4E1D-A37B-1A6B597D315A}"/>
    <dgm:cxn modelId="{2C59A5B3-8F61-4C1E-AE39-60003010DEE3}" type="presOf" srcId="{ECCAA784-48A1-4138-81C3-E50ECF95F74F}" destId="{93593524-D62B-47A1-A89C-3AA5EE2C79E5}" srcOrd="0" destOrd="2" presId="urn:microsoft.com/office/officeart/2005/8/layout/hList7#3"/>
    <dgm:cxn modelId="{5C09B357-77AC-456C-ABB6-565CA04E580A}" type="presOf" srcId="{1FDBEF2D-CF70-4757-A9A8-39B395876C7F}" destId="{E00711A4-02C3-4722-9769-62B11CEA22AE}" srcOrd="1" destOrd="2" presId="urn:microsoft.com/office/officeart/2005/8/layout/hList7#3"/>
    <dgm:cxn modelId="{09090CE1-C8E7-4960-BC07-80501814DADE}" type="presOf" srcId="{099C8BB7-8598-4AA6-B75C-773B7EB4F8B0}" destId="{5A1FF7D1-E076-4CCB-AD01-20A5B8FB9E6F}" srcOrd="1" destOrd="0" presId="urn:microsoft.com/office/officeart/2005/8/layout/hList7#3"/>
    <dgm:cxn modelId="{65ACAE8F-0F54-4F54-9E86-B9DD07DC213D}" srcId="{FDAF7648-6228-4182-B89C-8C87AE08B724}" destId="{2BA5FEA9-8BEF-40B7-A41E-2B552A806A28}" srcOrd="0" destOrd="0" parTransId="{A76E83B5-341D-4380-A723-340D24D0DABB}" sibTransId="{FB8F2A5D-9ED4-4189-8AAE-22A9FB91B7B2}"/>
    <dgm:cxn modelId="{845F5659-A9C9-4F8D-A233-0FAD0C44C7F2}" srcId="{FDAF7648-6228-4182-B89C-8C87AE08B724}" destId="{AA22760D-DA1E-4B06-8CAD-1CEF4F4E6826}" srcOrd="1" destOrd="0" parTransId="{F29C2EE7-F319-4D7E-9A64-740D0F7385F8}" sibTransId="{DFC95106-0E91-47DE-A25D-5A06CFEA6021}"/>
    <dgm:cxn modelId="{2BAC55A7-5EEE-454D-9D9B-350084AA0259}" type="presOf" srcId="{099C8BB7-8598-4AA6-B75C-773B7EB4F8B0}" destId="{93593524-D62B-47A1-A89C-3AA5EE2C79E5}" srcOrd="0" destOrd="0" presId="urn:microsoft.com/office/officeart/2005/8/layout/hList7#3"/>
    <dgm:cxn modelId="{2F5A87A3-9326-4D1C-9BE5-E3DABE85B514}" type="presOf" srcId="{0D8279E4-EC50-4EA6-83B9-D77941726163}" destId="{E00711A4-02C3-4722-9769-62B11CEA22AE}" srcOrd="1" destOrd="0" presId="urn:microsoft.com/office/officeart/2005/8/layout/hList7#3"/>
    <dgm:cxn modelId="{CCDF99FB-6CF5-4718-BFD3-4F6D51642F66}" srcId="{0D8279E4-EC50-4EA6-83B9-D77941726163}" destId="{AE3C80B5-88A6-4279-8B27-CF925895C996}" srcOrd="0" destOrd="0" parTransId="{263D00C0-0301-4B1F-836C-D7B4FB0F6FF6}" sibTransId="{26BE5629-B330-4072-B72E-8CB597234706}"/>
    <dgm:cxn modelId="{50A343FE-108D-4D76-8A21-1AD02299B597}" type="presOf" srcId="{AE3C80B5-88A6-4279-8B27-CF925895C996}" destId="{2C2CD3F0-B6FA-49C6-A2A6-01E0DD39D219}" srcOrd="0" destOrd="1" presId="urn:microsoft.com/office/officeart/2005/8/layout/hList7#3"/>
    <dgm:cxn modelId="{918CC9ED-1A5A-449A-9051-B53C7768E4B0}" type="presOf" srcId="{2BA5FEA9-8BEF-40B7-A41E-2B552A806A28}" destId="{480525A9-AB9A-4A52-A696-01C05C45172A}" srcOrd="0" destOrd="1" presId="urn:microsoft.com/office/officeart/2005/8/layout/hList7#3"/>
    <dgm:cxn modelId="{ED542EB3-6C07-46AF-8B58-3418019BBCE3}" srcId="{1D328B3F-0258-48CF-A836-A82EDE69EADF}" destId="{0D8279E4-EC50-4EA6-83B9-D77941726163}" srcOrd="3" destOrd="0" parTransId="{2FE98520-CFCB-4BE4-8904-4162FC264002}" sibTransId="{1D7220CA-1982-48F0-8756-9E083650E553}"/>
    <dgm:cxn modelId="{22CAB649-EEC2-40B2-B8D3-5F3FBDCF8885}" srcId="{1D328B3F-0258-48CF-A836-A82EDE69EADF}" destId="{FDAF7648-6228-4182-B89C-8C87AE08B724}" srcOrd="0" destOrd="0" parTransId="{17EB1721-0ADC-4C40-A055-9BA426530C09}" sibTransId="{E34956FE-A2B3-49BF-B250-ABA6EFCB79A9}"/>
    <dgm:cxn modelId="{ECFACB5B-6FB4-4422-8547-AE1B881B5663}" type="presOf" srcId="{ECCAA784-48A1-4138-81C3-E50ECF95F74F}" destId="{5A1FF7D1-E076-4CCB-AD01-20A5B8FB9E6F}" srcOrd="1" destOrd="2" presId="urn:microsoft.com/office/officeart/2005/8/layout/hList7#3"/>
    <dgm:cxn modelId="{225000AC-937A-4992-8550-8EFDC6AF4665}" type="presOf" srcId="{1FDBEF2D-CF70-4757-A9A8-39B395876C7F}" destId="{2C2CD3F0-B6FA-49C6-A2A6-01E0DD39D219}" srcOrd="0" destOrd="2" presId="urn:microsoft.com/office/officeart/2005/8/layout/hList7#3"/>
    <dgm:cxn modelId="{C6F1AEA2-A8F1-4046-8441-A09379A2EF20}" type="presOf" srcId="{0D8279E4-EC50-4EA6-83B9-D77941726163}" destId="{2C2CD3F0-B6FA-49C6-A2A6-01E0DD39D219}" srcOrd="0" destOrd="0" presId="urn:microsoft.com/office/officeart/2005/8/layout/hList7#3"/>
    <dgm:cxn modelId="{B4A3F8F6-5663-4E95-BFF7-DD95507897C5}" type="presOf" srcId="{AA22760D-DA1E-4B06-8CAD-1CEF4F4E6826}" destId="{480525A9-AB9A-4A52-A696-01C05C45172A}" srcOrd="0" destOrd="2" presId="urn:microsoft.com/office/officeart/2005/8/layout/hList7#3"/>
    <dgm:cxn modelId="{F7F67147-390C-4D72-AD78-C6FB224ECC71}" type="presOf" srcId="{FDAF7648-6228-4182-B89C-8C87AE08B724}" destId="{480525A9-AB9A-4A52-A696-01C05C45172A}" srcOrd="0" destOrd="0" presId="urn:microsoft.com/office/officeart/2005/8/layout/hList7#3"/>
    <dgm:cxn modelId="{50FA4309-2D2B-4983-939A-D6BC8DB3A63A}" srcId="{1D328B3F-0258-48CF-A836-A82EDE69EADF}" destId="{873A7FA9-2AF2-4E40-823B-2BFBCBFC6DF9}" srcOrd="1" destOrd="0" parTransId="{14DC55CB-B217-4FB3-B48E-09E967ECD7AB}" sibTransId="{52A30873-CC8F-4A85-A4CB-596F5257D861}"/>
    <dgm:cxn modelId="{1695BEEB-4926-4F11-BF03-580C2B940E4B}" type="presOf" srcId="{B1421D5E-0E6C-4A3F-932A-C5C97562493D}" destId="{5A1FF7D1-E076-4CCB-AD01-20A5B8FB9E6F}" srcOrd="1" destOrd="1" presId="urn:microsoft.com/office/officeart/2005/8/layout/hList7#3"/>
    <dgm:cxn modelId="{C57F74DE-2D30-4FB3-BFB9-2E3ACFC76789}" type="presOf" srcId="{873A7FA9-2AF2-4E40-823B-2BFBCBFC6DF9}" destId="{7B16877D-06D7-4FED-8A45-4C7F7D7DF37A}" srcOrd="1" destOrd="0" presId="urn:microsoft.com/office/officeart/2005/8/layout/hList7#3"/>
    <dgm:cxn modelId="{64305688-18BE-426F-95B4-372BDFD8846E}" type="presOf" srcId="{B1421D5E-0E6C-4A3F-932A-C5C97562493D}" destId="{93593524-D62B-47A1-A89C-3AA5EE2C79E5}" srcOrd="0" destOrd="1" presId="urn:microsoft.com/office/officeart/2005/8/layout/hList7#3"/>
    <dgm:cxn modelId="{FA2C67E8-DF74-4BB6-BCBB-E84F60304D0D}" type="presOf" srcId="{0FAA55D6-CDAD-4E1D-A37B-1A6B597D315A}" destId="{35FE4479-4D4C-4621-B273-E2AF5A37AC14}" srcOrd="0" destOrd="0" presId="urn:microsoft.com/office/officeart/2005/8/layout/hList7#3"/>
    <dgm:cxn modelId="{03E5F0E9-6495-4A81-934C-5320FF3DE7BE}" type="presOf" srcId="{52A30873-CC8F-4A85-A4CB-596F5257D861}" destId="{B817D935-6195-407A-8CBB-959D846623D5}" srcOrd="0" destOrd="0" presId="urn:microsoft.com/office/officeart/2005/8/layout/hList7#3"/>
    <dgm:cxn modelId="{6F24679C-CB1C-4F37-84F3-D8B51D6BAFAB}" type="presOf" srcId="{2BA5FEA9-8BEF-40B7-A41E-2B552A806A28}" destId="{ED303EBA-6AC7-4713-BD98-0B7A996A54A5}" srcOrd="1" destOrd="1" presId="urn:microsoft.com/office/officeart/2005/8/layout/hList7#3"/>
    <dgm:cxn modelId="{B4A1C9E4-A673-434E-9714-45AC5115207E}" type="presOf" srcId="{AF5D4FAE-DE1E-4561-90E6-DA0A5FC90C73}" destId="{7B16877D-06D7-4FED-8A45-4C7F7D7DF37A}" srcOrd="1" destOrd="1" presId="urn:microsoft.com/office/officeart/2005/8/layout/hList7#3"/>
    <dgm:cxn modelId="{41BF8241-0D4A-4F75-A32C-95B041A72C6E}" type="presOf" srcId="{1D328B3F-0258-48CF-A836-A82EDE69EADF}" destId="{85C20735-3555-4A9A-9EC2-9698455F8651}" srcOrd="0" destOrd="0" presId="urn:microsoft.com/office/officeart/2005/8/layout/hList7#3"/>
    <dgm:cxn modelId="{A4160ACE-21EE-47E1-9C02-2A2111B65232}" type="presOf" srcId="{FDAF7648-6228-4182-B89C-8C87AE08B724}" destId="{ED303EBA-6AC7-4713-BD98-0B7A996A54A5}" srcOrd="1" destOrd="0" presId="urn:microsoft.com/office/officeart/2005/8/layout/hList7#3"/>
    <dgm:cxn modelId="{E6B71AFB-8EA5-444D-91A7-03026E7D1A64}" srcId="{099C8BB7-8598-4AA6-B75C-773B7EB4F8B0}" destId="{ECCAA784-48A1-4138-81C3-E50ECF95F74F}" srcOrd="1" destOrd="0" parTransId="{35EC5DAF-65F6-4084-84A8-EF880EB94A77}" sibTransId="{55BF0536-AF81-4F0E-81B5-6A5C4B60C620}"/>
    <dgm:cxn modelId="{7919A786-ED9A-49E1-91A5-C612F551F959}" type="presOf" srcId="{E34956FE-A2B3-49BF-B250-ABA6EFCB79A9}" destId="{2307B912-C381-47BC-9157-1285B96BA8AB}" srcOrd="0" destOrd="0" presId="urn:microsoft.com/office/officeart/2005/8/layout/hList7#3"/>
    <dgm:cxn modelId="{5BAA75FE-41B9-49AC-BD0E-3852E05FA5F5}" srcId="{873A7FA9-2AF2-4E40-823B-2BFBCBFC6DF9}" destId="{AF5D4FAE-DE1E-4561-90E6-DA0A5FC90C73}" srcOrd="0" destOrd="0" parTransId="{5A2667CA-1575-49A5-8980-FE25260A28D7}" sibTransId="{612A8729-1006-4CC3-B084-ED15DAFD9541}"/>
    <dgm:cxn modelId="{EEE6DE1B-7C05-42F7-9703-C109AB6A7F8A}" type="presOf" srcId="{873A7FA9-2AF2-4E40-823B-2BFBCBFC6DF9}" destId="{1CA17F38-57CE-4BE5-878C-F5EA8EA1D90F}" srcOrd="0" destOrd="0" presId="urn:microsoft.com/office/officeart/2005/8/layout/hList7#3"/>
    <dgm:cxn modelId="{2374B617-A256-4D42-A1C8-09A1825776B1}" type="presParOf" srcId="{85C20735-3555-4A9A-9EC2-9698455F8651}" destId="{C8072B17-0FD1-4374-9846-F4E2E8B9C41E}" srcOrd="0" destOrd="0" presId="urn:microsoft.com/office/officeart/2005/8/layout/hList7#3"/>
    <dgm:cxn modelId="{8A37A037-EECF-4043-81C1-2259D982D532}" type="presParOf" srcId="{85C20735-3555-4A9A-9EC2-9698455F8651}" destId="{75DA05BC-40AF-4E34-8EEF-1362F1CC371C}" srcOrd="1" destOrd="0" presId="urn:microsoft.com/office/officeart/2005/8/layout/hList7#3"/>
    <dgm:cxn modelId="{D5D48985-44F3-42DF-BA3B-3C5003775C2A}" type="presParOf" srcId="{75DA05BC-40AF-4E34-8EEF-1362F1CC371C}" destId="{CA15C60C-4294-49A3-BBDE-B2E51A193D0E}" srcOrd="0" destOrd="0" presId="urn:microsoft.com/office/officeart/2005/8/layout/hList7#3"/>
    <dgm:cxn modelId="{A836485B-36BC-46E9-8687-A31683CC8B4F}" type="presParOf" srcId="{CA15C60C-4294-49A3-BBDE-B2E51A193D0E}" destId="{480525A9-AB9A-4A52-A696-01C05C45172A}" srcOrd="0" destOrd="0" presId="urn:microsoft.com/office/officeart/2005/8/layout/hList7#3"/>
    <dgm:cxn modelId="{312B4B53-66ED-48DC-80B6-4F610E993F5A}" type="presParOf" srcId="{CA15C60C-4294-49A3-BBDE-B2E51A193D0E}" destId="{ED303EBA-6AC7-4713-BD98-0B7A996A54A5}" srcOrd="1" destOrd="0" presId="urn:microsoft.com/office/officeart/2005/8/layout/hList7#3"/>
    <dgm:cxn modelId="{93EF150D-1C62-405B-B017-982F5B58CDEE}" type="presParOf" srcId="{CA15C60C-4294-49A3-BBDE-B2E51A193D0E}" destId="{EF51AD77-E08A-4539-A3FA-A5C07DCDD705}" srcOrd="2" destOrd="0" presId="urn:microsoft.com/office/officeart/2005/8/layout/hList7#3"/>
    <dgm:cxn modelId="{20E7A495-A03A-42E5-9DEF-AA9A146E9E8D}" type="presParOf" srcId="{CA15C60C-4294-49A3-BBDE-B2E51A193D0E}" destId="{A9EA56E8-7655-4161-8A16-742FAE6F8627}" srcOrd="3" destOrd="0" presId="urn:microsoft.com/office/officeart/2005/8/layout/hList7#3"/>
    <dgm:cxn modelId="{7405E7F6-C185-4858-A342-28FAE6443520}" type="presParOf" srcId="{75DA05BC-40AF-4E34-8EEF-1362F1CC371C}" destId="{2307B912-C381-47BC-9157-1285B96BA8AB}" srcOrd="1" destOrd="0" presId="urn:microsoft.com/office/officeart/2005/8/layout/hList7#3"/>
    <dgm:cxn modelId="{8531E444-6F78-48F1-99EA-5DD12BCFE5DA}" type="presParOf" srcId="{75DA05BC-40AF-4E34-8EEF-1362F1CC371C}" destId="{CDDC2F03-804C-414C-88F1-AD305FCE7FCE}" srcOrd="2" destOrd="0" presId="urn:microsoft.com/office/officeart/2005/8/layout/hList7#3"/>
    <dgm:cxn modelId="{F01FBFE4-1FC1-4FE4-838B-3BED61F31F49}" type="presParOf" srcId="{CDDC2F03-804C-414C-88F1-AD305FCE7FCE}" destId="{1CA17F38-57CE-4BE5-878C-F5EA8EA1D90F}" srcOrd="0" destOrd="0" presId="urn:microsoft.com/office/officeart/2005/8/layout/hList7#3"/>
    <dgm:cxn modelId="{788EC9CF-C6B4-4669-99F0-6CC522690752}" type="presParOf" srcId="{CDDC2F03-804C-414C-88F1-AD305FCE7FCE}" destId="{7B16877D-06D7-4FED-8A45-4C7F7D7DF37A}" srcOrd="1" destOrd="0" presId="urn:microsoft.com/office/officeart/2005/8/layout/hList7#3"/>
    <dgm:cxn modelId="{B804E925-37CB-434A-9EB1-17EE2AB30D54}" type="presParOf" srcId="{CDDC2F03-804C-414C-88F1-AD305FCE7FCE}" destId="{EC4A5161-2A59-469F-84D5-647E966F6D88}" srcOrd="2" destOrd="0" presId="urn:microsoft.com/office/officeart/2005/8/layout/hList7#3"/>
    <dgm:cxn modelId="{3CEB25B5-E27F-4480-AE09-1A882993810F}" type="presParOf" srcId="{CDDC2F03-804C-414C-88F1-AD305FCE7FCE}" destId="{F826BFE7-7014-492C-B726-0EF71E4A9133}" srcOrd="3" destOrd="0" presId="urn:microsoft.com/office/officeart/2005/8/layout/hList7#3"/>
    <dgm:cxn modelId="{62D8C2A4-F025-46B5-B50B-DDCFA8C0C7DD}" type="presParOf" srcId="{75DA05BC-40AF-4E34-8EEF-1362F1CC371C}" destId="{B817D935-6195-407A-8CBB-959D846623D5}" srcOrd="3" destOrd="0" presId="urn:microsoft.com/office/officeart/2005/8/layout/hList7#3"/>
    <dgm:cxn modelId="{8ADA2D5C-C1D0-4EF6-AE5F-D42586877722}" type="presParOf" srcId="{75DA05BC-40AF-4E34-8EEF-1362F1CC371C}" destId="{3C055AB4-2CEE-41A5-8E8E-55B52B74E639}" srcOrd="4" destOrd="0" presId="urn:microsoft.com/office/officeart/2005/8/layout/hList7#3"/>
    <dgm:cxn modelId="{A78D2B7B-B578-4046-BFDA-4E1F52B7BA70}" type="presParOf" srcId="{3C055AB4-2CEE-41A5-8E8E-55B52B74E639}" destId="{93593524-D62B-47A1-A89C-3AA5EE2C79E5}" srcOrd="0" destOrd="0" presId="urn:microsoft.com/office/officeart/2005/8/layout/hList7#3"/>
    <dgm:cxn modelId="{A8E829F7-CEA4-41AB-AD9A-0FD9A934C347}" type="presParOf" srcId="{3C055AB4-2CEE-41A5-8E8E-55B52B74E639}" destId="{5A1FF7D1-E076-4CCB-AD01-20A5B8FB9E6F}" srcOrd="1" destOrd="0" presId="urn:microsoft.com/office/officeart/2005/8/layout/hList7#3"/>
    <dgm:cxn modelId="{A54C579D-822E-4D40-ADA1-891E09FF0C9C}" type="presParOf" srcId="{3C055AB4-2CEE-41A5-8E8E-55B52B74E639}" destId="{31B53394-CB3D-4F89-8DC7-5AA068901E18}" srcOrd="2" destOrd="0" presId="urn:microsoft.com/office/officeart/2005/8/layout/hList7#3"/>
    <dgm:cxn modelId="{4AD003DA-C019-40C8-8A58-1E32A01B501C}" type="presParOf" srcId="{3C055AB4-2CEE-41A5-8E8E-55B52B74E639}" destId="{878684B8-6FDE-4435-A0D0-33C14D649493}" srcOrd="3" destOrd="0" presId="urn:microsoft.com/office/officeart/2005/8/layout/hList7#3"/>
    <dgm:cxn modelId="{29D57519-6AC2-4363-8538-D6021659E5DD}" type="presParOf" srcId="{75DA05BC-40AF-4E34-8EEF-1362F1CC371C}" destId="{35FE4479-4D4C-4621-B273-E2AF5A37AC14}" srcOrd="5" destOrd="0" presId="urn:microsoft.com/office/officeart/2005/8/layout/hList7#3"/>
    <dgm:cxn modelId="{751C4DD3-C71E-490F-BF8D-C7F30F9C544C}" type="presParOf" srcId="{75DA05BC-40AF-4E34-8EEF-1362F1CC371C}" destId="{FCC9C0A7-6EAB-4F0D-B690-62347EBDB524}" srcOrd="6" destOrd="0" presId="urn:microsoft.com/office/officeart/2005/8/layout/hList7#3"/>
    <dgm:cxn modelId="{9C223B44-A238-4BEA-B6BE-44AC107B9324}" type="presParOf" srcId="{FCC9C0A7-6EAB-4F0D-B690-62347EBDB524}" destId="{2C2CD3F0-B6FA-49C6-A2A6-01E0DD39D219}" srcOrd="0" destOrd="0" presId="urn:microsoft.com/office/officeart/2005/8/layout/hList7#3"/>
    <dgm:cxn modelId="{178B23F9-36C9-44C3-BD6A-FDC98B2F3DF0}" type="presParOf" srcId="{FCC9C0A7-6EAB-4F0D-B690-62347EBDB524}" destId="{E00711A4-02C3-4722-9769-62B11CEA22AE}" srcOrd="1" destOrd="0" presId="urn:microsoft.com/office/officeart/2005/8/layout/hList7#3"/>
    <dgm:cxn modelId="{5C54B342-EA45-4848-91EA-A2D8F8D73DE3}" type="presParOf" srcId="{FCC9C0A7-6EAB-4F0D-B690-62347EBDB524}" destId="{AF79BC0D-9795-434E-AED0-F67DD576374D}" srcOrd="2" destOrd="0" presId="urn:microsoft.com/office/officeart/2005/8/layout/hList7#3"/>
    <dgm:cxn modelId="{96814D4B-23CC-4A6C-A45B-FDF7135F73B5}" type="presParOf" srcId="{FCC9C0A7-6EAB-4F0D-B690-62347EBDB524}" destId="{BF907340-BD35-4071-B8A6-B1CD6C238F01}" srcOrd="3" destOrd="0" presId="urn:microsoft.com/office/officeart/2005/8/layout/hList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1F7B1-955D-42EB-9F12-BDAF0C4766CD}" type="doc">
      <dgm:prSet loTypeId="urn:microsoft.com/office/officeart/2005/8/layout/hList7#2" loCatId="list" qsTypeId="urn:microsoft.com/office/officeart/2005/8/quickstyle/3d4" qsCatId="3D" csTypeId="urn:microsoft.com/office/officeart/2005/8/colors/colorful5" csCatId="colorful" phldr="1"/>
      <dgm:spPr/>
    </dgm:pt>
    <dgm:pt modelId="{4D54A834-0D6B-4B60-AD9B-2004D2AC7E61}">
      <dgm:prSet phldrT="[Texto]" custT="1"/>
      <dgm:spPr/>
      <dgm:t>
        <a:bodyPr/>
        <a:lstStyle/>
        <a:p>
          <a:pPr algn="ctr"/>
          <a:r>
            <a:rPr lang="es-ES" sz="1600" b="1" dirty="0">
              <a:solidFill>
                <a:schemeClr val="tx1"/>
              </a:solidFill>
            </a:rPr>
            <a:t>Monedas Encriptadas </a:t>
          </a:r>
        </a:p>
        <a:p>
          <a:pPr algn="ctr"/>
          <a:r>
            <a:rPr lang="es-ES" sz="1600" b="1" dirty="0">
              <a:solidFill>
                <a:schemeClr val="tx1"/>
              </a:solidFill>
            </a:rPr>
            <a:t>  </a:t>
          </a:r>
          <a:r>
            <a:rPr lang="es-ES" sz="1300" b="1" dirty="0">
              <a:solidFill>
                <a:schemeClr val="tx1"/>
              </a:solidFill>
            </a:rPr>
            <a:t>El mundo avanza creando nuevas tendencias</a:t>
          </a:r>
        </a:p>
      </dgm:t>
    </dgm:pt>
    <dgm:pt modelId="{7F0EA143-E778-4FAE-891A-56EA80670C22}" type="parTrans" cxnId="{97261026-C6A1-41BA-B34D-2EF2961BA3A0}">
      <dgm:prSet/>
      <dgm:spPr/>
      <dgm:t>
        <a:bodyPr/>
        <a:lstStyle/>
        <a:p>
          <a:endParaRPr lang="es-ES"/>
        </a:p>
      </dgm:t>
    </dgm:pt>
    <dgm:pt modelId="{2177A5A4-BAD1-48EA-B43B-DDE15CE2208D}" type="sibTrans" cxnId="{97261026-C6A1-41BA-B34D-2EF2961BA3A0}">
      <dgm:prSet/>
      <dgm:spPr/>
      <dgm:t>
        <a:bodyPr/>
        <a:lstStyle/>
        <a:p>
          <a:endParaRPr lang="es-ES"/>
        </a:p>
      </dgm:t>
    </dgm:pt>
    <dgm:pt modelId="{BF010C16-0B9E-4C85-AA29-58E781440DE5}">
      <dgm:prSet phldrT="[Texto]" custT="1"/>
      <dgm:spPr/>
      <dgm:t>
        <a:bodyPr/>
        <a:lstStyle/>
        <a:p>
          <a:r>
            <a:rPr lang="es-ES" sz="1400" b="1" dirty="0">
              <a:solidFill>
                <a:schemeClr val="tx1"/>
              </a:solidFill>
            </a:rPr>
            <a:t>Deuda Externa contraída con Alemania</a:t>
          </a:r>
        </a:p>
        <a:p>
          <a:endParaRPr lang="es-ES" sz="1400" b="1" dirty="0">
            <a:solidFill>
              <a:schemeClr val="tx1"/>
            </a:solidFill>
          </a:endParaRPr>
        </a:p>
        <a:p>
          <a:r>
            <a:rPr lang="es-ES" sz="1100" b="1" dirty="0">
              <a:solidFill>
                <a:schemeClr val="tx1"/>
              </a:solidFill>
            </a:rPr>
            <a:t>Alemania es un de los países con los cuales Ecuador ha contraído deudas.</a:t>
          </a:r>
        </a:p>
      </dgm:t>
    </dgm:pt>
    <dgm:pt modelId="{58055C00-799A-4B75-8A4E-9136D8178BE3}" type="parTrans" cxnId="{548EB650-8100-4F08-8D3F-9699CA48E698}">
      <dgm:prSet/>
      <dgm:spPr/>
      <dgm:t>
        <a:bodyPr/>
        <a:lstStyle/>
        <a:p>
          <a:endParaRPr lang="es-ES"/>
        </a:p>
      </dgm:t>
    </dgm:pt>
    <dgm:pt modelId="{EC1BC4BF-A247-483A-A5F1-3CC2781B87B5}" type="sibTrans" cxnId="{548EB650-8100-4F08-8D3F-9699CA48E698}">
      <dgm:prSet/>
      <dgm:spPr/>
      <dgm:t>
        <a:bodyPr/>
        <a:lstStyle/>
        <a:p>
          <a:endParaRPr lang="es-ES"/>
        </a:p>
      </dgm:t>
    </dgm:pt>
    <dgm:pt modelId="{8831B96D-A71D-4D97-936E-C43439FADED9}">
      <dgm:prSet phldrT="[Texto]" custT="1"/>
      <dgm:spPr/>
      <dgm:t>
        <a:bodyPr/>
        <a:lstStyle/>
        <a:p>
          <a:r>
            <a:rPr lang="es-ES" sz="1400" b="1" dirty="0">
              <a:solidFill>
                <a:schemeClr val="tx1"/>
              </a:solidFill>
            </a:rPr>
            <a:t>Aceptación  </a:t>
          </a:r>
        </a:p>
        <a:p>
          <a:r>
            <a:rPr lang="es-ES" sz="1400" b="1" dirty="0">
              <a:solidFill>
                <a:schemeClr val="tx1"/>
              </a:solidFill>
            </a:rPr>
            <a:t>      </a:t>
          </a:r>
        </a:p>
        <a:p>
          <a:r>
            <a:rPr lang="es-ES" sz="1300" b="1" dirty="0">
              <a:solidFill>
                <a:schemeClr val="tx1"/>
              </a:solidFill>
            </a:rPr>
            <a:t>Alemania  1er país en reconocer una de las monedas virtuales       </a:t>
          </a:r>
        </a:p>
      </dgm:t>
    </dgm:pt>
    <dgm:pt modelId="{50D807CA-6D65-4FD8-8E4C-5C1F586C6C41}" type="parTrans" cxnId="{3572DA50-7928-4273-8D01-C64C690DE474}">
      <dgm:prSet/>
      <dgm:spPr/>
      <dgm:t>
        <a:bodyPr/>
        <a:lstStyle/>
        <a:p>
          <a:endParaRPr lang="es-ES"/>
        </a:p>
      </dgm:t>
    </dgm:pt>
    <dgm:pt modelId="{FB1D746D-AE5E-4D16-919F-6162FCD73EF1}" type="sibTrans" cxnId="{3572DA50-7928-4273-8D01-C64C690DE474}">
      <dgm:prSet/>
      <dgm:spPr/>
      <dgm:t>
        <a:bodyPr/>
        <a:lstStyle/>
        <a:p>
          <a:endParaRPr lang="es-ES"/>
        </a:p>
      </dgm:t>
    </dgm:pt>
    <dgm:pt modelId="{32D1F2C7-9745-4118-8DF0-B319CF397062}">
      <dgm:prSet phldrT="[Texto]" custT="1"/>
      <dgm:spPr/>
      <dgm:t>
        <a:bodyPr/>
        <a:lstStyle/>
        <a:p>
          <a:r>
            <a:rPr lang="es-ES" sz="1400" b="1" dirty="0">
              <a:solidFill>
                <a:schemeClr val="tx1"/>
              </a:solidFill>
            </a:rPr>
            <a:t>Beneficios</a:t>
          </a:r>
        </a:p>
        <a:p>
          <a:r>
            <a:rPr lang="es-ES" sz="1400" dirty="0" smtClean="0">
              <a:solidFill>
                <a:schemeClr val="tx1"/>
              </a:solidFill>
            </a:rPr>
            <a:t>-No es falsificable</a:t>
          </a:r>
        </a:p>
        <a:p>
          <a:r>
            <a:rPr lang="es-ES" sz="1400" dirty="0" smtClean="0">
              <a:solidFill>
                <a:schemeClr val="tx1"/>
              </a:solidFill>
            </a:rPr>
            <a:t>-</a:t>
          </a:r>
          <a:r>
            <a:rPr lang="es-ES" sz="1400" dirty="0">
              <a:solidFill>
                <a:schemeClr val="tx1"/>
              </a:solidFill>
            </a:rPr>
            <a:t>Alto nivel de seguridad</a:t>
          </a:r>
        </a:p>
        <a:p>
          <a:r>
            <a:rPr lang="es-ES" sz="1400" dirty="0">
              <a:solidFill>
                <a:schemeClr val="tx1"/>
              </a:solidFill>
            </a:rPr>
            <a:t>-Facilidad de transferencia </a:t>
          </a:r>
        </a:p>
        <a:p>
          <a:r>
            <a:rPr lang="es-ES" sz="1200" b="1" dirty="0">
              <a:solidFill>
                <a:schemeClr val="tx1"/>
              </a:solidFill>
            </a:rPr>
            <a:t> </a:t>
          </a:r>
        </a:p>
      </dgm:t>
    </dgm:pt>
    <dgm:pt modelId="{B4794E7A-C1F8-409F-B186-3ECB7519298E}" type="parTrans" cxnId="{194D45C8-141C-40F3-9A28-7F42DD7F5256}">
      <dgm:prSet/>
      <dgm:spPr/>
      <dgm:t>
        <a:bodyPr/>
        <a:lstStyle/>
        <a:p>
          <a:endParaRPr lang="es-ES"/>
        </a:p>
      </dgm:t>
    </dgm:pt>
    <dgm:pt modelId="{78549BC4-54D4-4044-A923-206772359740}" type="sibTrans" cxnId="{194D45C8-141C-40F3-9A28-7F42DD7F5256}">
      <dgm:prSet/>
      <dgm:spPr/>
      <dgm:t>
        <a:bodyPr/>
        <a:lstStyle/>
        <a:p>
          <a:endParaRPr lang="es-ES"/>
        </a:p>
      </dgm:t>
    </dgm:pt>
    <dgm:pt modelId="{BC082D91-C71E-4635-9ED5-23E31688EE85}" type="pres">
      <dgm:prSet presAssocID="{63A1F7B1-955D-42EB-9F12-BDAF0C4766CD}" presName="Name0" presStyleCnt="0">
        <dgm:presLayoutVars>
          <dgm:dir/>
          <dgm:resizeHandles val="exact"/>
        </dgm:presLayoutVars>
      </dgm:prSet>
      <dgm:spPr/>
    </dgm:pt>
    <dgm:pt modelId="{F9608892-1D56-4369-BC61-80531E968F57}" type="pres">
      <dgm:prSet presAssocID="{63A1F7B1-955D-42EB-9F12-BDAF0C4766CD}" presName="fgShape" presStyleLbl="fgShp" presStyleIdx="0" presStyleCnt="1" custLinFactNeighborX="-496" custLinFactNeighborY="59872"/>
      <dgm:spPr/>
    </dgm:pt>
    <dgm:pt modelId="{6F8478A0-FC19-4304-9C8C-0D7859624D1E}" type="pres">
      <dgm:prSet presAssocID="{63A1F7B1-955D-42EB-9F12-BDAF0C4766CD}" presName="linComp" presStyleCnt="0"/>
      <dgm:spPr/>
    </dgm:pt>
    <dgm:pt modelId="{1353C203-426B-4DA3-9E4B-AB94C3504E92}" type="pres">
      <dgm:prSet presAssocID="{4D54A834-0D6B-4B60-AD9B-2004D2AC7E61}" presName="compNode" presStyleCnt="0"/>
      <dgm:spPr/>
    </dgm:pt>
    <dgm:pt modelId="{BD6A0228-C178-4AF3-B0B7-96577AB2D088}" type="pres">
      <dgm:prSet presAssocID="{4D54A834-0D6B-4B60-AD9B-2004D2AC7E61}" presName="bkgdShape" presStyleLbl="node1" presStyleIdx="0" presStyleCnt="4"/>
      <dgm:spPr/>
      <dgm:t>
        <a:bodyPr/>
        <a:lstStyle/>
        <a:p>
          <a:endParaRPr lang="es-EC"/>
        </a:p>
      </dgm:t>
    </dgm:pt>
    <dgm:pt modelId="{DB300E3A-6C49-4265-9153-6F936B0B11D8}" type="pres">
      <dgm:prSet presAssocID="{4D54A834-0D6B-4B60-AD9B-2004D2AC7E61}" presName="nodeTx" presStyleLbl="node1" presStyleIdx="0" presStyleCnt="4">
        <dgm:presLayoutVars>
          <dgm:bulletEnabled val="1"/>
        </dgm:presLayoutVars>
      </dgm:prSet>
      <dgm:spPr/>
      <dgm:t>
        <a:bodyPr/>
        <a:lstStyle/>
        <a:p>
          <a:endParaRPr lang="es-EC"/>
        </a:p>
      </dgm:t>
    </dgm:pt>
    <dgm:pt modelId="{FBDD0F43-7EB3-469F-913B-B25CF45D2F69}" type="pres">
      <dgm:prSet presAssocID="{4D54A834-0D6B-4B60-AD9B-2004D2AC7E61}" presName="invisiNode" presStyleLbl="node1" presStyleIdx="0" presStyleCnt="4"/>
      <dgm:spPr/>
    </dgm:pt>
    <dgm:pt modelId="{355D5630-977B-4783-9525-A943CAD7DCE2}" type="pres">
      <dgm:prSet presAssocID="{4D54A834-0D6B-4B60-AD9B-2004D2AC7E61}" presName="imagNode" presStyleLbl="fgImgPlace1" presStyleIdx="0" presStyleCnt="4" custScaleY="84252" custLinFactNeighborY="-12451"/>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5B0D5E6-15D8-42BB-92D2-719342ED4AD2}" type="pres">
      <dgm:prSet presAssocID="{2177A5A4-BAD1-48EA-B43B-DDE15CE2208D}" presName="sibTrans" presStyleLbl="sibTrans2D1" presStyleIdx="0" presStyleCnt="0"/>
      <dgm:spPr/>
      <dgm:t>
        <a:bodyPr/>
        <a:lstStyle/>
        <a:p>
          <a:endParaRPr lang="es-EC"/>
        </a:p>
      </dgm:t>
    </dgm:pt>
    <dgm:pt modelId="{16ABD457-7A22-4A60-9719-097677DCA037}" type="pres">
      <dgm:prSet presAssocID="{BF010C16-0B9E-4C85-AA29-58E781440DE5}" presName="compNode" presStyleCnt="0"/>
      <dgm:spPr/>
    </dgm:pt>
    <dgm:pt modelId="{9C16706C-3BCD-4271-A581-796DE7D8BA95}" type="pres">
      <dgm:prSet presAssocID="{BF010C16-0B9E-4C85-AA29-58E781440DE5}" presName="bkgdShape" presStyleLbl="node1" presStyleIdx="1" presStyleCnt="4"/>
      <dgm:spPr/>
      <dgm:t>
        <a:bodyPr/>
        <a:lstStyle/>
        <a:p>
          <a:endParaRPr lang="es-EC"/>
        </a:p>
      </dgm:t>
    </dgm:pt>
    <dgm:pt modelId="{768C071C-F578-4586-A3F4-84A187946116}" type="pres">
      <dgm:prSet presAssocID="{BF010C16-0B9E-4C85-AA29-58E781440DE5}" presName="nodeTx" presStyleLbl="node1" presStyleIdx="1" presStyleCnt="4">
        <dgm:presLayoutVars>
          <dgm:bulletEnabled val="1"/>
        </dgm:presLayoutVars>
      </dgm:prSet>
      <dgm:spPr/>
      <dgm:t>
        <a:bodyPr/>
        <a:lstStyle/>
        <a:p>
          <a:endParaRPr lang="es-EC"/>
        </a:p>
      </dgm:t>
    </dgm:pt>
    <dgm:pt modelId="{8DA1DE39-2CFB-4622-A26A-DE0C13F8BA19}" type="pres">
      <dgm:prSet presAssocID="{BF010C16-0B9E-4C85-AA29-58E781440DE5}" presName="invisiNode" presStyleLbl="node1" presStyleIdx="1" presStyleCnt="4"/>
      <dgm:spPr/>
    </dgm:pt>
    <dgm:pt modelId="{447383E0-029C-477E-A907-10A7FE675879}" type="pres">
      <dgm:prSet presAssocID="{BF010C16-0B9E-4C85-AA29-58E781440DE5}" presName="imagNode" presStyleLbl="fgImgPlace1" presStyleIdx="1" presStyleCnt="4" custScaleX="99439" custScaleY="90007" custLinFactNeighborX="2358" custLinFactNeighborY="-1054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39ECA1B5-6704-41E2-9E8E-8C4A16EA9190}" type="pres">
      <dgm:prSet presAssocID="{EC1BC4BF-A247-483A-A5F1-3CC2781B87B5}" presName="sibTrans" presStyleLbl="sibTrans2D1" presStyleIdx="0" presStyleCnt="0"/>
      <dgm:spPr/>
      <dgm:t>
        <a:bodyPr/>
        <a:lstStyle/>
        <a:p>
          <a:endParaRPr lang="es-EC"/>
        </a:p>
      </dgm:t>
    </dgm:pt>
    <dgm:pt modelId="{73F8A31B-0260-4A6F-BDB2-8BFB163AAB3F}" type="pres">
      <dgm:prSet presAssocID="{8831B96D-A71D-4D97-936E-C43439FADED9}" presName="compNode" presStyleCnt="0"/>
      <dgm:spPr/>
    </dgm:pt>
    <dgm:pt modelId="{5E8EF781-22E7-40D4-8C5B-6930FC2B8214}" type="pres">
      <dgm:prSet presAssocID="{8831B96D-A71D-4D97-936E-C43439FADED9}" presName="bkgdShape" presStyleLbl="node1" presStyleIdx="2" presStyleCnt="4"/>
      <dgm:spPr/>
      <dgm:t>
        <a:bodyPr/>
        <a:lstStyle/>
        <a:p>
          <a:endParaRPr lang="es-EC"/>
        </a:p>
      </dgm:t>
    </dgm:pt>
    <dgm:pt modelId="{680A144B-0518-4183-9C85-213F46187895}" type="pres">
      <dgm:prSet presAssocID="{8831B96D-A71D-4D97-936E-C43439FADED9}" presName="nodeTx" presStyleLbl="node1" presStyleIdx="2" presStyleCnt="4">
        <dgm:presLayoutVars>
          <dgm:bulletEnabled val="1"/>
        </dgm:presLayoutVars>
      </dgm:prSet>
      <dgm:spPr/>
      <dgm:t>
        <a:bodyPr/>
        <a:lstStyle/>
        <a:p>
          <a:endParaRPr lang="es-EC"/>
        </a:p>
      </dgm:t>
    </dgm:pt>
    <dgm:pt modelId="{A8908D0F-496D-440B-A3E9-8F84F4ACC0AB}" type="pres">
      <dgm:prSet presAssocID="{8831B96D-A71D-4D97-936E-C43439FADED9}" presName="invisiNode" presStyleLbl="node1" presStyleIdx="2" presStyleCnt="4"/>
      <dgm:spPr/>
    </dgm:pt>
    <dgm:pt modelId="{3B350719-FDDE-4136-8BE6-1049C808BB71}" type="pres">
      <dgm:prSet presAssocID="{8831B96D-A71D-4D97-936E-C43439FADED9}" presName="imagNode" presStyleLbl="fgImgPlace1" presStyleIdx="2" presStyleCnt="4" custScaleY="84252" custLinFactNeighborX="-958" custLinFactNeighborY="-10536"/>
      <dgm:spPr>
        <a:blipFill rotWithShape="0">
          <a:blip xmlns:r="http://schemas.openxmlformats.org/officeDocument/2006/relationships" r:embed="rId3"/>
          <a:stretch>
            <a:fillRect/>
          </a:stretch>
        </a:blipFill>
      </dgm:spPr>
    </dgm:pt>
    <dgm:pt modelId="{639B42AD-90BA-4A61-99FA-A9C7B140F2F2}" type="pres">
      <dgm:prSet presAssocID="{FB1D746D-AE5E-4D16-919F-6162FCD73EF1}" presName="sibTrans" presStyleLbl="sibTrans2D1" presStyleIdx="0" presStyleCnt="0"/>
      <dgm:spPr/>
      <dgm:t>
        <a:bodyPr/>
        <a:lstStyle/>
        <a:p>
          <a:endParaRPr lang="es-EC"/>
        </a:p>
      </dgm:t>
    </dgm:pt>
    <dgm:pt modelId="{2F8D8286-6EC9-40D4-AD71-0A1C446B1DC0}" type="pres">
      <dgm:prSet presAssocID="{32D1F2C7-9745-4118-8DF0-B319CF397062}" presName="compNode" presStyleCnt="0"/>
      <dgm:spPr/>
    </dgm:pt>
    <dgm:pt modelId="{4B9867C4-0C1A-4FB7-A7C8-295EF7169211}" type="pres">
      <dgm:prSet presAssocID="{32D1F2C7-9745-4118-8DF0-B319CF397062}" presName="bkgdShape" presStyleLbl="node1" presStyleIdx="3" presStyleCnt="4"/>
      <dgm:spPr/>
      <dgm:t>
        <a:bodyPr/>
        <a:lstStyle/>
        <a:p>
          <a:endParaRPr lang="es-EC"/>
        </a:p>
      </dgm:t>
    </dgm:pt>
    <dgm:pt modelId="{157A486E-28CA-4F1D-90EF-30924C8D6497}" type="pres">
      <dgm:prSet presAssocID="{32D1F2C7-9745-4118-8DF0-B319CF397062}" presName="nodeTx" presStyleLbl="node1" presStyleIdx="3" presStyleCnt="4">
        <dgm:presLayoutVars>
          <dgm:bulletEnabled val="1"/>
        </dgm:presLayoutVars>
      </dgm:prSet>
      <dgm:spPr/>
      <dgm:t>
        <a:bodyPr/>
        <a:lstStyle/>
        <a:p>
          <a:endParaRPr lang="es-EC"/>
        </a:p>
      </dgm:t>
    </dgm:pt>
    <dgm:pt modelId="{F6008D84-8FCB-4FB7-A2ED-0148D386209E}" type="pres">
      <dgm:prSet presAssocID="{32D1F2C7-9745-4118-8DF0-B319CF397062}" presName="invisiNode" presStyleLbl="node1" presStyleIdx="3" presStyleCnt="4"/>
      <dgm:spPr/>
    </dgm:pt>
    <dgm:pt modelId="{2079706C-D997-42A8-BDA0-39524D2236D9}" type="pres">
      <dgm:prSet presAssocID="{32D1F2C7-9745-4118-8DF0-B319CF397062}" presName="imagNode" presStyleLbl="fgImgPlace1" presStyleIdx="3" presStyleCnt="4" custScaleY="84252" custLinFactNeighborX="-958" custLinFactNeighborY="-10536"/>
      <dgm:spPr>
        <a:blipFill rotWithShape="0">
          <a:blip xmlns:r="http://schemas.openxmlformats.org/officeDocument/2006/relationships" r:embed="rId4"/>
          <a:stretch>
            <a:fillRect/>
          </a:stretch>
        </a:blipFill>
      </dgm:spPr>
    </dgm:pt>
  </dgm:ptLst>
  <dgm:cxnLst>
    <dgm:cxn modelId="{AE39CC1A-3ADD-4F4C-95AF-063165EA8253}" type="presOf" srcId="{8831B96D-A71D-4D97-936E-C43439FADED9}" destId="{5E8EF781-22E7-40D4-8C5B-6930FC2B8214}" srcOrd="0" destOrd="0" presId="urn:microsoft.com/office/officeart/2005/8/layout/hList7#2"/>
    <dgm:cxn modelId="{020CA964-2208-4D50-809F-B75E56D9E0AB}" type="presOf" srcId="{4D54A834-0D6B-4B60-AD9B-2004D2AC7E61}" destId="{DB300E3A-6C49-4265-9153-6F936B0B11D8}" srcOrd="1" destOrd="0" presId="urn:microsoft.com/office/officeart/2005/8/layout/hList7#2"/>
    <dgm:cxn modelId="{A2B7DB9B-97A5-4C5E-B855-C3EFCC0FBFBB}" type="presOf" srcId="{BF010C16-0B9E-4C85-AA29-58E781440DE5}" destId="{768C071C-F578-4586-A3F4-84A187946116}" srcOrd="1" destOrd="0" presId="urn:microsoft.com/office/officeart/2005/8/layout/hList7#2"/>
    <dgm:cxn modelId="{75B1571D-D596-4CDE-9E69-88117F9A1EC4}" type="presOf" srcId="{EC1BC4BF-A247-483A-A5F1-3CC2781B87B5}" destId="{39ECA1B5-6704-41E2-9E8E-8C4A16EA9190}" srcOrd="0" destOrd="0" presId="urn:microsoft.com/office/officeart/2005/8/layout/hList7#2"/>
    <dgm:cxn modelId="{9745504C-D4FF-4F73-8B42-46B0A5B7BBC0}" type="presOf" srcId="{4D54A834-0D6B-4B60-AD9B-2004D2AC7E61}" destId="{BD6A0228-C178-4AF3-B0B7-96577AB2D088}" srcOrd="0" destOrd="0" presId="urn:microsoft.com/office/officeart/2005/8/layout/hList7#2"/>
    <dgm:cxn modelId="{3572DA50-7928-4273-8D01-C64C690DE474}" srcId="{63A1F7B1-955D-42EB-9F12-BDAF0C4766CD}" destId="{8831B96D-A71D-4D97-936E-C43439FADED9}" srcOrd="2" destOrd="0" parTransId="{50D807CA-6D65-4FD8-8E4C-5C1F586C6C41}" sibTransId="{FB1D746D-AE5E-4D16-919F-6162FCD73EF1}"/>
    <dgm:cxn modelId="{2CCFF7FD-A2A2-4D9C-971A-5AEF636E5768}" type="presOf" srcId="{63A1F7B1-955D-42EB-9F12-BDAF0C4766CD}" destId="{BC082D91-C71E-4635-9ED5-23E31688EE85}" srcOrd="0" destOrd="0" presId="urn:microsoft.com/office/officeart/2005/8/layout/hList7#2"/>
    <dgm:cxn modelId="{12CDE468-DCDA-4B19-9781-FB9EDF0124A1}" type="presOf" srcId="{BF010C16-0B9E-4C85-AA29-58E781440DE5}" destId="{9C16706C-3BCD-4271-A581-796DE7D8BA95}" srcOrd="0" destOrd="0" presId="urn:microsoft.com/office/officeart/2005/8/layout/hList7#2"/>
    <dgm:cxn modelId="{F226EDAE-8D4F-4322-BDA8-C1A2A026E7B8}" type="presOf" srcId="{8831B96D-A71D-4D97-936E-C43439FADED9}" destId="{680A144B-0518-4183-9C85-213F46187895}" srcOrd="1" destOrd="0" presId="urn:microsoft.com/office/officeart/2005/8/layout/hList7#2"/>
    <dgm:cxn modelId="{97261026-C6A1-41BA-B34D-2EF2961BA3A0}" srcId="{63A1F7B1-955D-42EB-9F12-BDAF0C4766CD}" destId="{4D54A834-0D6B-4B60-AD9B-2004D2AC7E61}" srcOrd="0" destOrd="0" parTransId="{7F0EA143-E778-4FAE-891A-56EA80670C22}" sibTransId="{2177A5A4-BAD1-48EA-B43B-DDE15CE2208D}"/>
    <dgm:cxn modelId="{C5D62E6E-0787-4B8D-919E-8F65B3BDD285}" type="presOf" srcId="{FB1D746D-AE5E-4D16-919F-6162FCD73EF1}" destId="{639B42AD-90BA-4A61-99FA-A9C7B140F2F2}" srcOrd="0" destOrd="0" presId="urn:microsoft.com/office/officeart/2005/8/layout/hList7#2"/>
    <dgm:cxn modelId="{FAC17196-B4A5-44D4-BCEA-9422F6BC2E6C}" type="presOf" srcId="{32D1F2C7-9745-4118-8DF0-B319CF397062}" destId="{4B9867C4-0C1A-4FB7-A7C8-295EF7169211}" srcOrd="0" destOrd="0" presId="urn:microsoft.com/office/officeart/2005/8/layout/hList7#2"/>
    <dgm:cxn modelId="{0189D505-2685-4B72-9C77-CB11F9D721EF}" type="presOf" srcId="{2177A5A4-BAD1-48EA-B43B-DDE15CE2208D}" destId="{05B0D5E6-15D8-42BB-92D2-719342ED4AD2}" srcOrd="0" destOrd="0" presId="urn:microsoft.com/office/officeart/2005/8/layout/hList7#2"/>
    <dgm:cxn modelId="{C9A04C7A-019B-4592-8E6B-8099379FCF9F}" type="presOf" srcId="{32D1F2C7-9745-4118-8DF0-B319CF397062}" destId="{157A486E-28CA-4F1D-90EF-30924C8D6497}" srcOrd="1" destOrd="0" presId="urn:microsoft.com/office/officeart/2005/8/layout/hList7#2"/>
    <dgm:cxn modelId="{194D45C8-141C-40F3-9A28-7F42DD7F5256}" srcId="{63A1F7B1-955D-42EB-9F12-BDAF0C4766CD}" destId="{32D1F2C7-9745-4118-8DF0-B319CF397062}" srcOrd="3" destOrd="0" parTransId="{B4794E7A-C1F8-409F-B186-3ECB7519298E}" sibTransId="{78549BC4-54D4-4044-A923-206772359740}"/>
    <dgm:cxn modelId="{548EB650-8100-4F08-8D3F-9699CA48E698}" srcId="{63A1F7B1-955D-42EB-9F12-BDAF0C4766CD}" destId="{BF010C16-0B9E-4C85-AA29-58E781440DE5}" srcOrd="1" destOrd="0" parTransId="{58055C00-799A-4B75-8A4E-9136D8178BE3}" sibTransId="{EC1BC4BF-A247-483A-A5F1-3CC2781B87B5}"/>
    <dgm:cxn modelId="{174D71F5-6096-4A64-91C9-CA9245EB72AD}" type="presParOf" srcId="{BC082D91-C71E-4635-9ED5-23E31688EE85}" destId="{F9608892-1D56-4369-BC61-80531E968F57}" srcOrd="0" destOrd="0" presId="urn:microsoft.com/office/officeart/2005/8/layout/hList7#2"/>
    <dgm:cxn modelId="{D93E0756-6330-43E4-BE9D-080D45AAFDC2}" type="presParOf" srcId="{BC082D91-C71E-4635-9ED5-23E31688EE85}" destId="{6F8478A0-FC19-4304-9C8C-0D7859624D1E}" srcOrd="1" destOrd="0" presId="urn:microsoft.com/office/officeart/2005/8/layout/hList7#2"/>
    <dgm:cxn modelId="{8B2E3DCF-46C8-4264-8CAA-8151AD53DBA9}" type="presParOf" srcId="{6F8478A0-FC19-4304-9C8C-0D7859624D1E}" destId="{1353C203-426B-4DA3-9E4B-AB94C3504E92}" srcOrd="0" destOrd="0" presId="urn:microsoft.com/office/officeart/2005/8/layout/hList7#2"/>
    <dgm:cxn modelId="{E3FB7B72-536C-46CB-AB45-2487DA72EA68}" type="presParOf" srcId="{1353C203-426B-4DA3-9E4B-AB94C3504E92}" destId="{BD6A0228-C178-4AF3-B0B7-96577AB2D088}" srcOrd="0" destOrd="0" presId="urn:microsoft.com/office/officeart/2005/8/layout/hList7#2"/>
    <dgm:cxn modelId="{DC1A4FB0-E295-4E5F-9655-1BFB2CA7F1E3}" type="presParOf" srcId="{1353C203-426B-4DA3-9E4B-AB94C3504E92}" destId="{DB300E3A-6C49-4265-9153-6F936B0B11D8}" srcOrd="1" destOrd="0" presId="urn:microsoft.com/office/officeart/2005/8/layout/hList7#2"/>
    <dgm:cxn modelId="{9E1C3F7F-7F65-4DAC-9565-46D68C541950}" type="presParOf" srcId="{1353C203-426B-4DA3-9E4B-AB94C3504E92}" destId="{FBDD0F43-7EB3-469F-913B-B25CF45D2F69}" srcOrd="2" destOrd="0" presId="urn:microsoft.com/office/officeart/2005/8/layout/hList7#2"/>
    <dgm:cxn modelId="{80F1C67A-DD77-4EC4-A39E-EA729B3788E1}" type="presParOf" srcId="{1353C203-426B-4DA3-9E4B-AB94C3504E92}" destId="{355D5630-977B-4783-9525-A943CAD7DCE2}" srcOrd="3" destOrd="0" presId="urn:microsoft.com/office/officeart/2005/8/layout/hList7#2"/>
    <dgm:cxn modelId="{F3090A20-D798-4C02-86C1-5A655B7CB8CB}" type="presParOf" srcId="{6F8478A0-FC19-4304-9C8C-0D7859624D1E}" destId="{05B0D5E6-15D8-42BB-92D2-719342ED4AD2}" srcOrd="1" destOrd="0" presId="urn:microsoft.com/office/officeart/2005/8/layout/hList7#2"/>
    <dgm:cxn modelId="{57C246F0-2C3E-43B8-96BF-9E6F4F15A51A}" type="presParOf" srcId="{6F8478A0-FC19-4304-9C8C-0D7859624D1E}" destId="{16ABD457-7A22-4A60-9719-097677DCA037}" srcOrd="2" destOrd="0" presId="urn:microsoft.com/office/officeart/2005/8/layout/hList7#2"/>
    <dgm:cxn modelId="{191BDEA9-0A75-4D07-BBE0-F5B2EEC43184}" type="presParOf" srcId="{16ABD457-7A22-4A60-9719-097677DCA037}" destId="{9C16706C-3BCD-4271-A581-796DE7D8BA95}" srcOrd="0" destOrd="0" presId="urn:microsoft.com/office/officeart/2005/8/layout/hList7#2"/>
    <dgm:cxn modelId="{AAAF7C17-F677-4030-8003-F1BCB2A860FD}" type="presParOf" srcId="{16ABD457-7A22-4A60-9719-097677DCA037}" destId="{768C071C-F578-4586-A3F4-84A187946116}" srcOrd="1" destOrd="0" presId="urn:microsoft.com/office/officeart/2005/8/layout/hList7#2"/>
    <dgm:cxn modelId="{6A14353A-C2A3-47CD-983B-43EB0A3382D1}" type="presParOf" srcId="{16ABD457-7A22-4A60-9719-097677DCA037}" destId="{8DA1DE39-2CFB-4622-A26A-DE0C13F8BA19}" srcOrd="2" destOrd="0" presId="urn:microsoft.com/office/officeart/2005/8/layout/hList7#2"/>
    <dgm:cxn modelId="{D904CC39-B8D3-42F4-8C43-88CC89FE1841}" type="presParOf" srcId="{16ABD457-7A22-4A60-9719-097677DCA037}" destId="{447383E0-029C-477E-A907-10A7FE675879}" srcOrd="3" destOrd="0" presId="urn:microsoft.com/office/officeart/2005/8/layout/hList7#2"/>
    <dgm:cxn modelId="{8765AA54-2144-4189-BC88-7DD2DDD0208D}" type="presParOf" srcId="{6F8478A0-FC19-4304-9C8C-0D7859624D1E}" destId="{39ECA1B5-6704-41E2-9E8E-8C4A16EA9190}" srcOrd="3" destOrd="0" presId="urn:microsoft.com/office/officeart/2005/8/layout/hList7#2"/>
    <dgm:cxn modelId="{7D8AE997-57E2-485D-8F1D-D2DAA7D60E80}" type="presParOf" srcId="{6F8478A0-FC19-4304-9C8C-0D7859624D1E}" destId="{73F8A31B-0260-4A6F-BDB2-8BFB163AAB3F}" srcOrd="4" destOrd="0" presId="urn:microsoft.com/office/officeart/2005/8/layout/hList7#2"/>
    <dgm:cxn modelId="{4EC4FE6E-E70A-4D12-B374-EF1016954E11}" type="presParOf" srcId="{73F8A31B-0260-4A6F-BDB2-8BFB163AAB3F}" destId="{5E8EF781-22E7-40D4-8C5B-6930FC2B8214}" srcOrd="0" destOrd="0" presId="urn:microsoft.com/office/officeart/2005/8/layout/hList7#2"/>
    <dgm:cxn modelId="{DCB01C5D-C9B6-4372-904A-95575DDA2DB5}" type="presParOf" srcId="{73F8A31B-0260-4A6F-BDB2-8BFB163AAB3F}" destId="{680A144B-0518-4183-9C85-213F46187895}" srcOrd="1" destOrd="0" presId="urn:microsoft.com/office/officeart/2005/8/layout/hList7#2"/>
    <dgm:cxn modelId="{D46CE6D5-9BA4-483F-99D2-4B98682C21E1}" type="presParOf" srcId="{73F8A31B-0260-4A6F-BDB2-8BFB163AAB3F}" destId="{A8908D0F-496D-440B-A3E9-8F84F4ACC0AB}" srcOrd="2" destOrd="0" presId="urn:microsoft.com/office/officeart/2005/8/layout/hList7#2"/>
    <dgm:cxn modelId="{EEA6F2EA-79AD-43FF-B599-0B5F66ECFE1C}" type="presParOf" srcId="{73F8A31B-0260-4A6F-BDB2-8BFB163AAB3F}" destId="{3B350719-FDDE-4136-8BE6-1049C808BB71}" srcOrd="3" destOrd="0" presId="urn:microsoft.com/office/officeart/2005/8/layout/hList7#2"/>
    <dgm:cxn modelId="{D2164297-29AC-4EEC-8935-A6199F6183BF}" type="presParOf" srcId="{6F8478A0-FC19-4304-9C8C-0D7859624D1E}" destId="{639B42AD-90BA-4A61-99FA-A9C7B140F2F2}" srcOrd="5" destOrd="0" presId="urn:microsoft.com/office/officeart/2005/8/layout/hList7#2"/>
    <dgm:cxn modelId="{09C22B59-6698-4E1B-A8EB-7EBA863BC92A}" type="presParOf" srcId="{6F8478A0-FC19-4304-9C8C-0D7859624D1E}" destId="{2F8D8286-6EC9-40D4-AD71-0A1C446B1DC0}" srcOrd="6" destOrd="0" presId="urn:microsoft.com/office/officeart/2005/8/layout/hList7#2"/>
    <dgm:cxn modelId="{AA995428-06C2-4E3A-BA7D-517F629A5783}" type="presParOf" srcId="{2F8D8286-6EC9-40D4-AD71-0A1C446B1DC0}" destId="{4B9867C4-0C1A-4FB7-A7C8-295EF7169211}" srcOrd="0" destOrd="0" presId="urn:microsoft.com/office/officeart/2005/8/layout/hList7#2"/>
    <dgm:cxn modelId="{BBAD8CBA-B6C3-4F2F-822C-CB16EC5DB29B}" type="presParOf" srcId="{2F8D8286-6EC9-40D4-AD71-0A1C446B1DC0}" destId="{157A486E-28CA-4F1D-90EF-30924C8D6497}" srcOrd="1" destOrd="0" presId="urn:microsoft.com/office/officeart/2005/8/layout/hList7#2"/>
    <dgm:cxn modelId="{465C2CBD-9EA1-4855-90AE-0C5A7D09E449}" type="presParOf" srcId="{2F8D8286-6EC9-40D4-AD71-0A1C446B1DC0}" destId="{F6008D84-8FCB-4FB7-A2ED-0148D386209E}" srcOrd="2" destOrd="0" presId="urn:microsoft.com/office/officeart/2005/8/layout/hList7#2"/>
    <dgm:cxn modelId="{982B6E46-2C75-4264-96AE-F2CC6F73ABE4}" type="presParOf" srcId="{2F8D8286-6EC9-40D4-AD71-0A1C446B1DC0}" destId="{2079706C-D997-42A8-BDA0-39524D2236D9}"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CB47A5-3369-4B5C-95D9-DB5B0CBEAA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CB739911-15D0-40AE-BCC3-C11422D17805}">
      <dgm:prSet/>
      <dgm:spPr/>
      <dgm:t>
        <a:bodyPr/>
        <a:lstStyle/>
        <a:p>
          <a:pPr rtl="0"/>
          <a:r>
            <a:rPr lang="es-MX" b="1" i="0" noProof="0" dirty="0" smtClean="0">
              <a:solidFill>
                <a:schemeClr val="tx1"/>
              </a:solidFill>
              <a:latin typeface="+mj-lt"/>
            </a:rPr>
            <a:t>Enfoque de investigación</a:t>
          </a:r>
          <a:endParaRPr lang="es-MX" b="1" noProof="0" dirty="0">
            <a:solidFill>
              <a:schemeClr val="tx1"/>
            </a:solidFill>
            <a:latin typeface="+mj-lt"/>
          </a:endParaRPr>
        </a:p>
      </dgm:t>
    </dgm:pt>
    <dgm:pt modelId="{EEEA619D-591F-4BBF-AE95-16CFD942B959}" type="parTrans" cxnId="{2AF4C4E8-86EE-4B29-8258-EE7C7D7BBD3F}">
      <dgm:prSet/>
      <dgm:spPr/>
      <dgm:t>
        <a:bodyPr/>
        <a:lstStyle/>
        <a:p>
          <a:endParaRPr lang="es-MX" noProof="0" dirty="0">
            <a:solidFill>
              <a:schemeClr val="tx1"/>
            </a:solidFill>
            <a:latin typeface="+mj-lt"/>
          </a:endParaRPr>
        </a:p>
      </dgm:t>
    </dgm:pt>
    <dgm:pt modelId="{F5661C35-985C-40AF-9C63-993AE744441D}" type="sibTrans" cxnId="{2AF4C4E8-86EE-4B29-8258-EE7C7D7BBD3F}">
      <dgm:prSet/>
      <dgm:spPr/>
      <dgm:t>
        <a:bodyPr/>
        <a:lstStyle/>
        <a:p>
          <a:endParaRPr lang="es-MX" noProof="0" dirty="0">
            <a:solidFill>
              <a:schemeClr val="tx1"/>
            </a:solidFill>
            <a:latin typeface="+mj-lt"/>
          </a:endParaRPr>
        </a:p>
      </dgm:t>
    </dgm:pt>
    <dgm:pt modelId="{8EC6FDED-F583-478D-8793-95B7EB16C10A}">
      <dgm:prSet custT="1"/>
      <dgm:spPr/>
      <dgm:t>
        <a:bodyPr/>
        <a:lstStyle/>
        <a:p>
          <a:pPr rtl="0"/>
          <a:r>
            <a:rPr lang="es-MX" sz="1600" b="0" i="0" noProof="0" dirty="0" smtClean="0">
              <a:solidFill>
                <a:schemeClr val="tx1"/>
              </a:solidFill>
              <a:latin typeface="+mj-lt"/>
            </a:rPr>
            <a:t>Mixta: Cualitativa y Cuantitativa</a:t>
          </a:r>
          <a:endParaRPr lang="es-MX" sz="1600" b="0" noProof="0" dirty="0">
            <a:solidFill>
              <a:schemeClr val="tx1"/>
            </a:solidFill>
            <a:latin typeface="+mj-lt"/>
          </a:endParaRPr>
        </a:p>
      </dgm:t>
    </dgm:pt>
    <dgm:pt modelId="{DC9A95BC-5E50-42C6-805B-37C132445709}" type="parTrans" cxnId="{592CCBB2-569A-4058-B46B-863AA9AD80D9}">
      <dgm:prSet/>
      <dgm:spPr/>
      <dgm:t>
        <a:bodyPr/>
        <a:lstStyle/>
        <a:p>
          <a:endParaRPr lang="es-MX" noProof="0" dirty="0">
            <a:solidFill>
              <a:schemeClr val="tx1"/>
            </a:solidFill>
            <a:latin typeface="+mj-lt"/>
          </a:endParaRPr>
        </a:p>
      </dgm:t>
    </dgm:pt>
    <dgm:pt modelId="{C2036175-B6DB-4218-8099-8378776C8606}" type="sibTrans" cxnId="{592CCBB2-569A-4058-B46B-863AA9AD80D9}">
      <dgm:prSet/>
      <dgm:spPr/>
      <dgm:t>
        <a:bodyPr/>
        <a:lstStyle/>
        <a:p>
          <a:endParaRPr lang="es-MX" noProof="0" dirty="0">
            <a:solidFill>
              <a:schemeClr val="tx1"/>
            </a:solidFill>
            <a:latin typeface="+mj-lt"/>
          </a:endParaRPr>
        </a:p>
      </dgm:t>
    </dgm:pt>
    <dgm:pt modelId="{833D800D-2F85-4D47-9712-3DD584801CF7}">
      <dgm:prSet/>
      <dgm:spPr/>
      <dgm:t>
        <a:bodyPr/>
        <a:lstStyle/>
        <a:p>
          <a:pPr rtl="0"/>
          <a:r>
            <a:rPr lang="es-MX" b="1" i="0" noProof="0" smtClean="0">
              <a:solidFill>
                <a:schemeClr val="tx1"/>
              </a:solidFill>
              <a:latin typeface="+mj-lt"/>
            </a:rPr>
            <a:t>Tipología de investigación</a:t>
          </a:r>
          <a:endParaRPr lang="es-MX" b="1" noProof="0" dirty="0">
            <a:solidFill>
              <a:schemeClr val="tx1"/>
            </a:solidFill>
            <a:latin typeface="+mj-lt"/>
          </a:endParaRPr>
        </a:p>
      </dgm:t>
    </dgm:pt>
    <dgm:pt modelId="{0B3D7A94-8A7C-4260-A229-6BB5E58D638F}" type="parTrans" cxnId="{964A5B39-060B-4894-BAE5-7ED08BCE6978}">
      <dgm:prSet/>
      <dgm:spPr/>
      <dgm:t>
        <a:bodyPr/>
        <a:lstStyle/>
        <a:p>
          <a:endParaRPr lang="es-MX" noProof="0" dirty="0">
            <a:solidFill>
              <a:schemeClr val="tx1"/>
            </a:solidFill>
            <a:latin typeface="+mj-lt"/>
          </a:endParaRPr>
        </a:p>
      </dgm:t>
    </dgm:pt>
    <dgm:pt modelId="{6EE468B0-4191-4060-A195-1A6B832316D9}" type="sibTrans" cxnId="{964A5B39-060B-4894-BAE5-7ED08BCE6978}">
      <dgm:prSet/>
      <dgm:spPr/>
      <dgm:t>
        <a:bodyPr/>
        <a:lstStyle/>
        <a:p>
          <a:endParaRPr lang="es-MX" noProof="0" dirty="0">
            <a:solidFill>
              <a:schemeClr val="tx1"/>
            </a:solidFill>
            <a:latin typeface="+mj-lt"/>
          </a:endParaRPr>
        </a:p>
      </dgm:t>
    </dgm:pt>
    <dgm:pt modelId="{7CA99F8F-0EAB-45D2-98C6-FCC90AD946DD}">
      <dgm:prSet custT="1"/>
      <dgm:spPr/>
      <dgm:t>
        <a:bodyPr/>
        <a:lstStyle/>
        <a:p>
          <a:pPr rtl="0"/>
          <a:r>
            <a:rPr lang="es-MX" sz="1600" b="0" i="0" noProof="0" dirty="0" smtClean="0">
              <a:solidFill>
                <a:schemeClr val="tx1"/>
              </a:solidFill>
              <a:latin typeface="+mj-lt"/>
            </a:rPr>
            <a:t>Por su finalidad: Aplicada</a:t>
          </a:r>
          <a:endParaRPr lang="es-MX" sz="1600" noProof="0" dirty="0">
            <a:solidFill>
              <a:schemeClr val="tx1"/>
            </a:solidFill>
            <a:latin typeface="+mj-lt"/>
          </a:endParaRPr>
        </a:p>
      </dgm:t>
    </dgm:pt>
    <dgm:pt modelId="{F9AB9FDD-10EC-4902-A784-4C2D6F1813CE}" type="parTrans" cxnId="{974395DB-CECE-4146-84F4-8998C8E5565E}">
      <dgm:prSet/>
      <dgm:spPr/>
      <dgm:t>
        <a:bodyPr/>
        <a:lstStyle/>
        <a:p>
          <a:endParaRPr lang="es-MX" noProof="0" dirty="0">
            <a:solidFill>
              <a:schemeClr val="tx1"/>
            </a:solidFill>
            <a:latin typeface="+mj-lt"/>
          </a:endParaRPr>
        </a:p>
      </dgm:t>
    </dgm:pt>
    <dgm:pt modelId="{F346A02C-A674-48D4-9699-949D5B60A959}" type="sibTrans" cxnId="{974395DB-CECE-4146-84F4-8998C8E5565E}">
      <dgm:prSet/>
      <dgm:spPr/>
      <dgm:t>
        <a:bodyPr/>
        <a:lstStyle/>
        <a:p>
          <a:endParaRPr lang="es-MX" noProof="0" dirty="0">
            <a:solidFill>
              <a:schemeClr val="tx1"/>
            </a:solidFill>
            <a:latin typeface="+mj-lt"/>
          </a:endParaRPr>
        </a:p>
      </dgm:t>
    </dgm:pt>
    <dgm:pt modelId="{D4C0A716-C27D-4B53-91E1-F6D1EEA4AFDB}">
      <dgm:prSet custT="1"/>
      <dgm:spPr/>
      <dgm:t>
        <a:bodyPr/>
        <a:lstStyle/>
        <a:p>
          <a:pPr rtl="0"/>
          <a:r>
            <a:rPr lang="es-MX" sz="1600" b="0" i="0" noProof="0" dirty="0" smtClean="0">
              <a:solidFill>
                <a:schemeClr val="tx1"/>
              </a:solidFill>
              <a:latin typeface="+mj-lt"/>
            </a:rPr>
            <a:t>Por las fuentes de información: Mixta: Documental y de Campo</a:t>
          </a:r>
          <a:endParaRPr lang="es-MX" sz="1600" noProof="0" dirty="0">
            <a:solidFill>
              <a:schemeClr val="tx1"/>
            </a:solidFill>
            <a:latin typeface="+mj-lt"/>
          </a:endParaRPr>
        </a:p>
      </dgm:t>
    </dgm:pt>
    <dgm:pt modelId="{9727B482-753D-4C44-8F99-7A321798A192}" type="parTrans" cxnId="{C3410868-8C1C-4951-AAC9-F73EE1FBD2EA}">
      <dgm:prSet/>
      <dgm:spPr/>
      <dgm:t>
        <a:bodyPr/>
        <a:lstStyle/>
        <a:p>
          <a:endParaRPr lang="es-MX" noProof="0" dirty="0">
            <a:solidFill>
              <a:schemeClr val="tx1"/>
            </a:solidFill>
            <a:latin typeface="+mj-lt"/>
          </a:endParaRPr>
        </a:p>
      </dgm:t>
    </dgm:pt>
    <dgm:pt modelId="{49DDE789-57E0-4EF1-B7D7-33C0C2C4699D}" type="sibTrans" cxnId="{C3410868-8C1C-4951-AAC9-F73EE1FBD2EA}">
      <dgm:prSet/>
      <dgm:spPr/>
      <dgm:t>
        <a:bodyPr/>
        <a:lstStyle/>
        <a:p>
          <a:endParaRPr lang="es-MX" noProof="0" dirty="0">
            <a:solidFill>
              <a:schemeClr val="tx1"/>
            </a:solidFill>
            <a:latin typeface="+mj-lt"/>
          </a:endParaRPr>
        </a:p>
      </dgm:t>
    </dgm:pt>
    <dgm:pt modelId="{4E2AFCAA-17F5-442B-8323-A865F7D6C311}">
      <dgm:prSet custT="1"/>
      <dgm:spPr/>
      <dgm:t>
        <a:bodyPr/>
        <a:lstStyle/>
        <a:p>
          <a:pPr rtl="0"/>
          <a:r>
            <a:rPr lang="es-MX" sz="1600" b="0" i="0" noProof="0" dirty="0" smtClean="0">
              <a:solidFill>
                <a:schemeClr val="tx1"/>
              </a:solidFill>
              <a:latin typeface="+mj-lt"/>
            </a:rPr>
            <a:t>Por el control de variables: Descriptiva</a:t>
          </a:r>
          <a:endParaRPr lang="es-MX" sz="1600" noProof="0" dirty="0">
            <a:solidFill>
              <a:schemeClr val="tx1"/>
            </a:solidFill>
            <a:latin typeface="+mj-lt"/>
          </a:endParaRPr>
        </a:p>
      </dgm:t>
    </dgm:pt>
    <dgm:pt modelId="{F8DEB598-CF9F-4E93-9121-A8FB9595E866}" type="parTrans" cxnId="{69644718-FC92-4818-915E-ECC895028DE8}">
      <dgm:prSet/>
      <dgm:spPr/>
      <dgm:t>
        <a:bodyPr/>
        <a:lstStyle/>
        <a:p>
          <a:endParaRPr lang="es-MX" noProof="0" dirty="0">
            <a:solidFill>
              <a:schemeClr val="tx1"/>
            </a:solidFill>
            <a:latin typeface="+mj-lt"/>
          </a:endParaRPr>
        </a:p>
      </dgm:t>
    </dgm:pt>
    <dgm:pt modelId="{070FC1FE-767C-4370-8697-BCF46E29BED1}" type="sibTrans" cxnId="{69644718-FC92-4818-915E-ECC895028DE8}">
      <dgm:prSet/>
      <dgm:spPr/>
      <dgm:t>
        <a:bodyPr/>
        <a:lstStyle/>
        <a:p>
          <a:endParaRPr lang="es-MX" noProof="0" dirty="0">
            <a:solidFill>
              <a:schemeClr val="tx1"/>
            </a:solidFill>
            <a:latin typeface="+mj-lt"/>
          </a:endParaRPr>
        </a:p>
      </dgm:t>
    </dgm:pt>
    <dgm:pt modelId="{BDDB758D-72AF-4AAF-A44B-A229AA8F4930}">
      <dgm:prSet/>
      <dgm:spPr/>
      <dgm:t>
        <a:bodyPr/>
        <a:lstStyle/>
        <a:p>
          <a:pPr rtl="0"/>
          <a:r>
            <a:rPr lang="es-MX" b="1" i="0" noProof="0" smtClean="0">
              <a:solidFill>
                <a:schemeClr val="tx1"/>
              </a:solidFill>
              <a:latin typeface="+mj-lt"/>
            </a:rPr>
            <a:t>Instrumentos de recolección de datos</a:t>
          </a:r>
          <a:endParaRPr lang="es-MX" b="1" noProof="0" dirty="0">
            <a:solidFill>
              <a:schemeClr val="tx1"/>
            </a:solidFill>
            <a:latin typeface="+mj-lt"/>
          </a:endParaRPr>
        </a:p>
      </dgm:t>
    </dgm:pt>
    <dgm:pt modelId="{20E95295-DE86-4FB0-A507-DA92A31FD2A7}" type="parTrans" cxnId="{793ABE09-F7D6-47C4-B98D-4AD4861468FA}">
      <dgm:prSet/>
      <dgm:spPr/>
      <dgm:t>
        <a:bodyPr/>
        <a:lstStyle/>
        <a:p>
          <a:endParaRPr lang="es-MX" noProof="0" dirty="0">
            <a:solidFill>
              <a:schemeClr val="tx1"/>
            </a:solidFill>
            <a:latin typeface="+mj-lt"/>
          </a:endParaRPr>
        </a:p>
      </dgm:t>
    </dgm:pt>
    <dgm:pt modelId="{2FE0F815-9D7F-4D68-B58A-4887697965C7}" type="sibTrans" cxnId="{793ABE09-F7D6-47C4-B98D-4AD4861468FA}">
      <dgm:prSet/>
      <dgm:spPr/>
      <dgm:t>
        <a:bodyPr/>
        <a:lstStyle/>
        <a:p>
          <a:endParaRPr lang="es-MX" noProof="0" dirty="0">
            <a:solidFill>
              <a:schemeClr val="tx1"/>
            </a:solidFill>
            <a:latin typeface="+mj-lt"/>
          </a:endParaRPr>
        </a:p>
      </dgm:t>
    </dgm:pt>
    <dgm:pt modelId="{FE54BE20-3C37-4FB4-AA4D-92052ED82CBC}">
      <dgm:prSet custT="1"/>
      <dgm:spPr/>
      <dgm:t>
        <a:bodyPr/>
        <a:lstStyle/>
        <a:p>
          <a:pPr rtl="0"/>
          <a:r>
            <a:rPr lang="es-MX" sz="1600" b="0" i="0" noProof="0" dirty="0" smtClean="0">
              <a:solidFill>
                <a:schemeClr val="tx1"/>
              </a:solidFill>
              <a:latin typeface="+mj-lt"/>
            </a:rPr>
            <a:t>Documental</a:t>
          </a:r>
          <a:endParaRPr lang="es-MX" sz="1600" noProof="0" dirty="0">
            <a:solidFill>
              <a:schemeClr val="tx1"/>
            </a:solidFill>
            <a:latin typeface="+mj-lt"/>
          </a:endParaRPr>
        </a:p>
      </dgm:t>
    </dgm:pt>
    <dgm:pt modelId="{28B09938-8A45-46AC-A69B-5AFEA8E84D5D}" type="parTrans" cxnId="{D82DB637-92ED-4762-9A10-D2EA80EC8CCF}">
      <dgm:prSet/>
      <dgm:spPr/>
      <dgm:t>
        <a:bodyPr/>
        <a:lstStyle/>
        <a:p>
          <a:endParaRPr lang="es-MX" noProof="0" dirty="0">
            <a:solidFill>
              <a:schemeClr val="tx1"/>
            </a:solidFill>
            <a:latin typeface="+mj-lt"/>
          </a:endParaRPr>
        </a:p>
      </dgm:t>
    </dgm:pt>
    <dgm:pt modelId="{985BA99F-7F54-429A-9284-055A5CFD2E69}" type="sibTrans" cxnId="{D82DB637-92ED-4762-9A10-D2EA80EC8CCF}">
      <dgm:prSet/>
      <dgm:spPr/>
      <dgm:t>
        <a:bodyPr/>
        <a:lstStyle/>
        <a:p>
          <a:endParaRPr lang="es-MX" noProof="0" dirty="0">
            <a:solidFill>
              <a:schemeClr val="tx1"/>
            </a:solidFill>
            <a:latin typeface="+mj-lt"/>
          </a:endParaRPr>
        </a:p>
      </dgm:t>
    </dgm:pt>
    <dgm:pt modelId="{3E43FB43-59FC-431B-937F-CFB562B8B1D6}">
      <dgm:prSet custT="1"/>
      <dgm:spPr/>
      <dgm:t>
        <a:bodyPr/>
        <a:lstStyle/>
        <a:p>
          <a:pPr rtl="0"/>
          <a:r>
            <a:rPr lang="es-MX" sz="1600" b="0" i="0" noProof="0" dirty="0" smtClean="0">
              <a:solidFill>
                <a:schemeClr val="tx1"/>
              </a:solidFill>
              <a:latin typeface="+mj-lt"/>
            </a:rPr>
            <a:t>Entrevistas</a:t>
          </a:r>
          <a:endParaRPr lang="es-MX" sz="1600" noProof="0" dirty="0">
            <a:solidFill>
              <a:schemeClr val="tx1"/>
            </a:solidFill>
            <a:latin typeface="+mj-lt"/>
          </a:endParaRPr>
        </a:p>
      </dgm:t>
    </dgm:pt>
    <dgm:pt modelId="{FDCD5606-6204-4AD5-BA55-50C9CE3D69AF}" type="parTrans" cxnId="{AE99F8B3-C9C4-452F-AE78-FF7F28CA41BD}">
      <dgm:prSet/>
      <dgm:spPr/>
      <dgm:t>
        <a:bodyPr/>
        <a:lstStyle/>
        <a:p>
          <a:endParaRPr lang="es-MX" noProof="0" dirty="0">
            <a:solidFill>
              <a:schemeClr val="tx1"/>
            </a:solidFill>
            <a:latin typeface="+mj-lt"/>
          </a:endParaRPr>
        </a:p>
      </dgm:t>
    </dgm:pt>
    <dgm:pt modelId="{9FA8A7B1-BCBF-4E9B-B705-C53C3E6A5AE8}" type="sibTrans" cxnId="{AE99F8B3-C9C4-452F-AE78-FF7F28CA41BD}">
      <dgm:prSet/>
      <dgm:spPr/>
      <dgm:t>
        <a:bodyPr/>
        <a:lstStyle/>
        <a:p>
          <a:endParaRPr lang="es-MX" noProof="0" dirty="0">
            <a:solidFill>
              <a:schemeClr val="tx1"/>
            </a:solidFill>
            <a:latin typeface="+mj-lt"/>
          </a:endParaRPr>
        </a:p>
      </dgm:t>
    </dgm:pt>
    <dgm:pt modelId="{1D76B858-62E7-4451-8BAD-AC04DF28555A}" type="pres">
      <dgm:prSet presAssocID="{9ACB47A5-3369-4B5C-95D9-DB5B0CBEAAC7}" presName="Name0" presStyleCnt="0">
        <dgm:presLayoutVars>
          <dgm:dir/>
          <dgm:animLvl val="lvl"/>
          <dgm:resizeHandles val="exact"/>
        </dgm:presLayoutVars>
      </dgm:prSet>
      <dgm:spPr/>
      <dgm:t>
        <a:bodyPr/>
        <a:lstStyle/>
        <a:p>
          <a:endParaRPr lang="es-ES"/>
        </a:p>
      </dgm:t>
    </dgm:pt>
    <dgm:pt modelId="{1E608AD4-F662-43E1-83EA-DE7499C833E3}" type="pres">
      <dgm:prSet presAssocID="{CB739911-15D0-40AE-BCC3-C11422D17805}" presName="linNode" presStyleCnt="0"/>
      <dgm:spPr/>
      <dgm:t>
        <a:bodyPr/>
        <a:lstStyle/>
        <a:p>
          <a:endParaRPr lang="es-EC"/>
        </a:p>
      </dgm:t>
    </dgm:pt>
    <dgm:pt modelId="{5E057668-03E6-4895-9583-9456A7FF2599}" type="pres">
      <dgm:prSet presAssocID="{CB739911-15D0-40AE-BCC3-C11422D17805}" presName="parentText" presStyleLbl="node1" presStyleIdx="0" presStyleCnt="3">
        <dgm:presLayoutVars>
          <dgm:chMax val="1"/>
          <dgm:bulletEnabled val="1"/>
        </dgm:presLayoutVars>
      </dgm:prSet>
      <dgm:spPr/>
      <dgm:t>
        <a:bodyPr/>
        <a:lstStyle/>
        <a:p>
          <a:endParaRPr lang="es-ES"/>
        </a:p>
      </dgm:t>
    </dgm:pt>
    <dgm:pt modelId="{7A226614-4B44-4C13-AB3C-725E64C18CDD}" type="pres">
      <dgm:prSet presAssocID="{CB739911-15D0-40AE-BCC3-C11422D17805}" presName="descendantText" presStyleLbl="alignAccFollowNode1" presStyleIdx="0" presStyleCnt="3" custLinFactNeighborX="11937" custLinFactNeighborY="1764">
        <dgm:presLayoutVars>
          <dgm:bulletEnabled val="1"/>
        </dgm:presLayoutVars>
      </dgm:prSet>
      <dgm:spPr/>
      <dgm:t>
        <a:bodyPr/>
        <a:lstStyle/>
        <a:p>
          <a:endParaRPr lang="es-ES"/>
        </a:p>
      </dgm:t>
    </dgm:pt>
    <dgm:pt modelId="{B022C5D2-0FB7-45F2-867E-B90C58E251B5}" type="pres">
      <dgm:prSet presAssocID="{F5661C35-985C-40AF-9C63-993AE744441D}" presName="sp" presStyleCnt="0"/>
      <dgm:spPr/>
      <dgm:t>
        <a:bodyPr/>
        <a:lstStyle/>
        <a:p>
          <a:endParaRPr lang="es-EC"/>
        </a:p>
      </dgm:t>
    </dgm:pt>
    <dgm:pt modelId="{06E3D2F5-C866-4FB4-B6EB-207D2D29E940}" type="pres">
      <dgm:prSet presAssocID="{833D800D-2F85-4D47-9712-3DD584801CF7}" presName="linNode" presStyleCnt="0"/>
      <dgm:spPr/>
      <dgm:t>
        <a:bodyPr/>
        <a:lstStyle/>
        <a:p>
          <a:endParaRPr lang="es-EC"/>
        </a:p>
      </dgm:t>
    </dgm:pt>
    <dgm:pt modelId="{5DC9E141-D3B1-4E2D-A332-09A7077EDBB5}" type="pres">
      <dgm:prSet presAssocID="{833D800D-2F85-4D47-9712-3DD584801CF7}" presName="parentText" presStyleLbl="node1" presStyleIdx="1" presStyleCnt="3">
        <dgm:presLayoutVars>
          <dgm:chMax val="1"/>
          <dgm:bulletEnabled val="1"/>
        </dgm:presLayoutVars>
      </dgm:prSet>
      <dgm:spPr/>
      <dgm:t>
        <a:bodyPr/>
        <a:lstStyle/>
        <a:p>
          <a:endParaRPr lang="es-ES"/>
        </a:p>
      </dgm:t>
    </dgm:pt>
    <dgm:pt modelId="{D6802680-CAB8-4809-B729-E06953D80521}" type="pres">
      <dgm:prSet presAssocID="{833D800D-2F85-4D47-9712-3DD584801CF7}" presName="descendantText" presStyleLbl="alignAccFollowNode1" presStyleIdx="1" presStyleCnt="3" custScaleY="122289">
        <dgm:presLayoutVars>
          <dgm:bulletEnabled val="1"/>
        </dgm:presLayoutVars>
      </dgm:prSet>
      <dgm:spPr/>
      <dgm:t>
        <a:bodyPr/>
        <a:lstStyle/>
        <a:p>
          <a:endParaRPr lang="es-ES"/>
        </a:p>
      </dgm:t>
    </dgm:pt>
    <dgm:pt modelId="{E8642152-3936-4F18-8FF0-D22B6DC7DC24}" type="pres">
      <dgm:prSet presAssocID="{6EE468B0-4191-4060-A195-1A6B832316D9}" presName="sp" presStyleCnt="0"/>
      <dgm:spPr/>
      <dgm:t>
        <a:bodyPr/>
        <a:lstStyle/>
        <a:p>
          <a:endParaRPr lang="es-EC"/>
        </a:p>
      </dgm:t>
    </dgm:pt>
    <dgm:pt modelId="{06E46BCF-ED4C-4650-A07E-09C5D9904398}" type="pres">
      <dgm:prSet presAssocID="{BDDB758D-72AF-4AAF-A44B-A229AA8F4930}" presName="linNode" presStyleCnt="0"/>
      <dgm:spPr/>
      <dgm:t>
        <a:bodyPr/>
        <a:lstStyle/>
        <a:p>
          <a:endParaRPr lang="es-EC"/>
        </a:p>
      </dgm:t>
    </dgm:pt>
    <dgm:pt modelId="{6587A04E-95C5-4619-883D-A5ED8746B09A}" type="pres">
      <dgm:prSet presAssocID="{BDDB758D-72AF-4AAF-A44B-A229AA8F4930}" presName="parentText" presStyleLbl="node1" presStyleIdx="2" presStyleCnt="3">
        <dgm:presLayoutVars>
          <dgm:chMax val="1"/>
          <dgm:bulletEnabled val="1"/>
        </dgm:presLayoutVars>
      </dgm:prSet>
      <dgm:spPr/>
      <dgm:t>
        <a:bodyPr/>
        <a:lstStyle/>
        <a:p>
          <a:endParaRPr lang="es-ES"/>
        </a:p>
      </dgm:t>
    </dgm:pt>
    <dgm:pt modelId="{122E57C2-B5A4-4EA5-8E2F-8DC5B0B6FF2F}" type="pres">
      <dgm:prSet presAssocID="{BDDB758D-72AF-4AAF-A44B-A229AA8F4930}" presName="descendantText" presStyleLbl="alignAccFollowNode1" presStyleIdx="2" presStyleCnt="3">
        <dgm:presLayoutVars>
          <dgm:bulletEnabled val="1"/>
        </dgm:presLayoutVars>
      </dgm:prSet>
      <dgm:spPr/>
      <dgm:t>
        <a:bodyPr/>
        <a:lstStyle/>
        <a:p>
          <a:endParaRPr lang="es-ES"/>
        </a:p>
      </dgm:t>
    </dgm:pt>
  </dgm:ptLst>
  <dgm:cxnLst>
    <dgm:cxn modelId="{2BB5E34B-16BF-475A-A9DA-36E4E7449C1B}" type="presOf" srcId="{D4C0A716-C27D-4B53-91E1-F6D1EEA4AFDB}" destId="{D6802680-CAB8-4809-B729-E06953D80521}" srcOrd="0" destOrd="1" presId="urn:microsoft.com/office/officeart/2005/8/layout/vList5"/>
    <dgm:cxn modelId="{69644718-FC92-4818-915E-ECC895028DE8}" srcId="{833D800D-2F85-4D47-9712-3DD584801CF7}" destId="{4E2AFCAA-17F5-442B-8323-A865F7D6C311}" srcOrd="2" destOrd="0" parTransId="{F8DEB598-CF9F-4E93-9121-A8FB9595E866}" sibTransId="{070FC1FE-767C-4370-8697-BCF46E29BED1}"/>
    <dgm:cxn modelId="{EA15FCE7-D08C-4275-914A-F542FBE44690}" type="presOf" srcId="{833D800D-2F85-4D47-9712-3DD584801CF7}" destId="{5DC9E141-D3B1-4E2D-A332-09A7077EDBB5}" srcOrd="0" destOrd="0" presId="urn:microsoft.com/office/officeart/2005/8/layout/vList5"/>
    <dgm:cxn modelId="{964A5B39-060B-4894-BAE5-7ED08BCE6978}" srcId="{9ACB47A5-3369-4B5C-95D9-DB5B0CBEAAC7}" destId="{833D800D-2F85-4D47-9712-3DD584801CF7}" srcOrd="1" destOrd="0" parTransId="{0B3D7A94-8A7C-4260-A229-6BB5E58D638F}" sibTransId="{6EE468B0-4191-4060-A195-1A6B832316D9}"/>
    <dgm:cxn modelId="{2AF4C4E8-86EE-4B29-8258-EE7C7D7BBD3F}" srcId="{9ACB47A5-3369-4B5C-95D9-DB5B0CBEAAC7}" destId="{CB739911-15D0-40AE-BCC3-C11422D17805}" srcOrd="0" destOrd="0" parTransId="{EEEA619D-591F-4BBF-AE95-16CFD942B959}" sibTransId="{F5661C35-985C-40AF-9C63-993AE744441D}"/>
    <dgm:cxn modelId="{592CCBB2-569A-4058-B46B-863AA9AD80D9}" srcId="{CB739911-15D0-40AE-BCC3-C11422D17805}" destId="{8EC6FDED-F583-478D-8793-95B7EB16C10A}" srcOrd="0" destOrd="0" parTransId="{DC9A95BC-5E50-42C6-805B-37C132445709}" sibTransId="{C2036175-B6DB-4218-8099-8378776C8606}"/>
    <dgm:cxn modelId="{793ABE09-F7D6-47C4-B98D-4AD4861468FA}" srcId="{9ACB47A5-3369-4B5C-95D9-DB5B0CBEAAC7}" destId="{BDDB758D-72AF-4AAF-A44B-A229AA8F4930}" srcOrd="2" destOrd="0" parTransId="{20E95295-DE86-4FB0-A507-DA92A31FD2A7}" sibTransId="{2FE0F815-9D7F-4D68-B58A-4887697965C7}"/>
    <dgm:cxn modelId="{974395DB-CECE-4146-84F4-8998C8E5565E}" srcId="{833D800D-2F85-4D47-9712-3DD584801CF7}" destId="{7CA99F8F-0EAB-45D2-98C6-FCC90AD946DD}" srcOrd="0" destOrd="0" parTransId="{F9AB9FDD-10EC-4902-A784-4C2D6F1813CE}" sibTransId="{F346A02C-A674-48D4-9699-949D5B60A959}"/>
    <dgm:cxn modelId="{1EDFCB21-2212-47FA-B9D3-2FADBF576254}" type="presOf" srcId="{3E43FB43-59FC-431B-937F-CFB562B8B1D6}" destId="{122E57C2-B5A4-4EA5-8E2F-8DC5B0B6FF2F}" srcOrd="0" destOrd="1" presId="urn:microsoft.com/office/officeart/2005/8/layout/vList5"/>
    <dgm:cxn modelId="{1666086A-4975-42C8-B728-DBEEF85CBC95}" type="presOf" srcId="{4E2AFCAA-17F5-442B-8323-A865F7D6C311}" destId="{D6802680-CAB8-4809-B729-E06953D80521}" srcOrd="0" destOrd="2" presId="urn:microsoft.com/office/officeart/2005/8/layout/vList5"/>
    <dgm:cxn modelId="{AE99F8B3-C9C4-452F-AE78-FF7F28CA41BD}" srcId="{BDDB758D-72AF-4AAF-A44B-A229AA8F4930}" destId="{3E43FB43-59FC-431B-937F-CFB562B8B1D6}" srcOrd="1" destOrd="0" parTransId="{FDCD5606-6204-4AD5-BA55-50C9CE3D69AF}" sibTransId="{9FA8A7B1-BCBF-4E9B-B705-C53C3E6A5AE8}"/>
    <dgm:cxn modelId="{E06B2932-4121-4AAA-8F9A-B98FD8148023}" type="presOf" srcId="{9ACB47A5-3369-4B5C-95D9-DB5B0CBEAAC7}" destId="{1D76B858-62E7-4451-8BAD-AC04DF28555A}" srcOrd="0" destOrd="0" presId="urn:microsoft.com/office/officeart/2005/8/layout/vList5"/>
    <dgm:cxn modelId="{8034C344-E00B-427E-9E35-4BEB4BD8F4B3}" type="presOf" srcId="{8EC6FDED-F583-478D-8793-95B7EB16C10A}" destId="{7A226614-4B44-4C13-AB3C-725E64C18CDD}" srcOrd="0" destOrd="0" presId="urn:microsoft.com/office/officeart/2005/8/layout/vList5"/>
    <dgm:cxn modelId="{3A8C3578-6033-4522-9EA0-4FE97148952D}" type="presOf" srcId="{7CA99F8F-0EAB-45D2-98C6-FCC90AD946DD}" destId="{D6802680-CAB8-4809-B729-E06953D80521}" srcOrd="0" destOrd="0" presId="urn:microsoft.com/office/officeart/2005/8/layout/vList5"/>
    <dgm:cxn modelId="{11FAB8D9-5D91-4247-AD36-8E3F0FF29ADA}" type="presOf" srcId="{FE54BE20-3C37-4FB4-AA4D-92052ED82CBC}" destId="{122E57C2-B5A4-4EA5-8E2F-8DC5B0B6FF2F}" srcOrd="0" destOrd="0" presId="urn:microsoft.com/office/officeart/2005/8/layout/vList5"/>
    <dgm:cxn modelId="{BFFEC116-396E-425A-8E85-B97C2A7C7F85}" type="presOf" srcId="{BDDB758D-72AF-4AAF-A44B-A229AA8F4930}" destId="{6587A04E-95C5-4619-883D-A5ED8746B09A}" srcOrd="0" destOrd="0" presId="urn:microsoft.com/office/officeart/2005/8/layout/vList5"/>
    <dgm:cxn modelId="{D82DB637-92ED-4762-9A10-D2EA80EC8CCF}" srcId="{BDDB758D-72AF-4AAF-A44B-A229AA8F4930}" destId="{FE54BE20-3C37-4FB4-AA4D-92052ED82CBC}" srcOrd="0" destOrd="0" parTransId="{28B09938-8A45-46AC-A69B-5AFEA8E84D5D}" sibTransId="{985BA99F-7F54-429A-9284-055A5CFD2E69}"/>
    <dgm:cxn modelId="{C3410868-8C1C-4951-AAC9-F73EE1FBD2EA}" srcId="{833D800D-2F85-4D47-9712-3DD584801CF7}" destId="{D4C0A716-C27D-4B53-91E1-F6D1EEA4AFDB}" srcOrd="1" destOrd="0" parTransId="{9727B482-753D-4C44-8F99-7A321798A192}" sibTransId="{49DDE789-57E0-4EF1-B7D7-33C0C2C4699D}"/>
    <dgm:cxn modelId="{FB3E6FD3-5817-458A-A2A0-D9AB387F96B6}" type="presOf" srcId="{CB739911-15D0-40AE-BCC3-C11422D17805}" destId="{5E057668-03E6-4895-9583-9456A7FF2599}" srcOrd="0" destOrd="0" presId="urn:microsoft.com/office/officeart/2005/8/layout/vList5"/>
    <dgm:cxn modelId="{7E1CBA0C-01D4-47BC-8F20-DAC599FA9F91}" type="presParOf" srcId="{1D76B858-62E7-4451-8BAD-AC04DF28555A}" destId="{1E608AD4-F662-43E1-83EA-DE7499C833E3}" srcOrd="0" destOrd="0" presId="urn:microsoft.com/office/officeart/2005/8/layout/vList5"/>
    <dgm:cxn modelId="{A3D68E18-A491-4560-8F7A-45A952AF2304}" type="presParOf" srcId="{1E608AD4-F662-43E1-83EA-DE7499C833E3}" destId="{5E057668-03E6-4895-9583-9456A7FF2599}" srcOrd="0" destOrd="0" presId="urn:microsoft.com/office/officeart/2005/8/layout/vList5"/>
    <dgm:cxn modelId="{8147B0A6-990E-4A3B-9825-B4E642376994}" type="presParOf" srcId="{1E608AD4-F662-43E1-83EA-DE7499C833E3}" destId="{7A226614-4B44-4C13-AB3C-725E64C18CDD}" srcOrd="1" destOrd="0" presId="urn:microsoft.com/office/officeart/2005/8/layout/vList5"/>
    <dgm:cxn modelId="{BEABFB27-278E-4BE8-80D9-BFE0FFF257F1}" type="presParOf" srcId="{1D76B858-62E7-4451-8BAD-AC04DF28555A}" destId="{B022C5D2-0FB7-45F2-867E-B90C58E251B5}" srcOrd="1" destOrd="0" presId="urn:microsoft.com/office/officeart/2005/8/layout/vList5"/>
    <dgm:cxn modelId="{B990D8D7-9D08-4F27-9C9F-A38BC7A508B4}" type="presParOf" srcId="{1D76B858-62E7-4451-8BAD-AC04DF28555A}" destId="{06E3D2F5-C866-4FB4-B6EB-207D2D29E940}" srcOrd="2" destOrd="0" presId="urn:microsoft.com/office/officeart/2005/8/layout/vList5"/>
    <dgm:cxn modelId="{7BA3824D-64B7-4928-8B90-1A9EFCB8A1D6}" type="presParOf" srcId="{06E3D2F5-C866-4FB4-B6EB-207D2D29E940}" destId="{5DC9E141-D3B1-4E2D-A332-09A7077EDBB5}" srcOrd="0" destOrd="0" presId="urn:microsoft.com/office/officeart/2005/8/layout/vList5"/>
    <dgm:cxn modelId="{330CBC42-CE0F-46D4-9E67-13501FFBBCDE}" type="presParOf" srcId="{06E3D2F5-C866-4FB4-B6EB-207D2D29E940}" destId="{D6802680-CAB8-4809-B729-E06953D80521}" srcOrd="1" destOrd="0" presId="urn:microsoft.com/office/officeart/2005/8/layout/vList5"/>
    <dgm:cxn modelId="{71F16115-2BA1-4F07-A113-78DE260ADE5B}" type="presParOf" srcId="{1D76B858-62E7-4451-8BAD-AC04DF28555A}" destId="{E8642152-3936-4F18-8FF0-D22B6DC7DC24}" srcOrd="3" destOrd="0" presId="urn:microsoft.com/office/officeart/2005/8/layout/vList5"/>
    <dgm:cxn modelId="{E0B9ECD2-656A-48B4-9B79-2B1DCD3A4EBB}" type="presParOf" srcId="{1D76B858-62E7-4451-8BAD-AC04DF28555A}" destId="{06E46BCF-ED4C-4650-A07E-09C5D9904398}" srcOrd="4" destOrd="0" presId="urn:microsoft.com/office/officeart/2005/8/layout/vList5"/>
    <dgm:cxn modelId="{73619EB5-E9DC-44AF-862B-740F3CE7FBFD}" type="presParOf" srcId="{06E46BCF-ED4C-4650-A07E-09C5D9904398}" destId="{6587A04E-95C5-4619-883D-A5ED8746B09A}" srcOrd="0" destOrd="0" presId="urn:microsoft.com/office/officeart/2005/8/layout/vList5"/>
    <dgm:cxn modelId="{941BE1A7-2D27-41D6-AFB8-0410EE3F122B}" type="presParOf" srcId="{06E46BCF-ED4C-4650-A07E-09C5D9904398}" destId="{122E57C2-B5A4-4EA5-8E2F-8DC5B0B6FF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28D964-1E5E-4A37-92A2-3B5B178CB10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5B588D5D-AEED-436F-ABCE-07ADC6D683FA}">
      <dgm:prSet phldrT="[Texto]"/>
      <dgm:spPr>
        <a:blipFill rotWithShape="0">
          <a:blip xmlns:r="http://schemas.openxmlformats.org/officeDocument/2006/relationships" r:embed="rId1"/>
          <a:stretch>
            <a:fillRect/>
          </a:stretch>
        </a:blipFill>
      </dgm:spPr>
      <dgm:t>
        <a:bodyPr/>
        <a:lstStyle/>
        <a:p>
          <a:r>
            <a:rPr lang="es-EC" dirty="0"/>
            <a:t> </a:t>
          </a:r>
        </a:p>
      </dgm:t>
    </dgm:pt>
    <dgm:pt modelId="{6C5EBB14-2AF2-4AFE-ADC3-9A9C43E40852}" type="parTrans" cxnId="{3EDE277D-3AD3-40CD-AAF2-51EAE511CA63}">
      <dgm:prSet/>
      <dgm:spPr/>
      <dgm:t>
        <a:bodyPr/>
        <a:lstStyle/>
        <a:p>
          <a:endParaRPr lang="es-EC"/>
        </a:p>
      </dgm:t>
    </dgm:pt>
    <dgm:pt modelId="{A8495B6F-5A3D-4C75-A164-17345050EE5D}" type="sibTrans" cxnId="{3EDE277D-3AD3-40CD-AAF2-51EAE511CA63}">
      <dgm:prSet/>
      <dgm:spPr/>
      <dgm:t>
        <a:bodyPr/>
        <a:lstStyle/>
        <a:p>
          <a:endParaRPr lang="es-EC"/>
        </a:p>
      </dgm:t>
    </dgm:pt>
    <dgm:pt modelId="{8002FC99-1257-465B-B857-A25C9FB43EF9}">
      <dgm:prSet phldrT="[Texto]"/>
      <dgm:spPr/>
      <dgm:t>
        <a:bodyPr/>
        <a:lstStyle/>
        <a:p>
          <a:r>
            <a:rPr lang="es-ES" dirty="0"/>
            <a:t>Acuerdo de canje de deuda por proyectos ambientales. </a:t>
          </a:r>
          <a:endParaRPr lang="es-EC" dirty="0"/>
        </a:p>
      </dgm:t>
    </dgm:pt>
    <dgm:pt modelId="{2BED7BC5-014F-4A06-8A02-AFED7CD97D12}" type="parTrans" cxnId="{1C0D779F-B3EC-4CBC-9762-1A57F9A0D499}">
      <dgm:prSet/>
      <dgm:spPr/>
      <dgm:t>
        <a:bodyPr/>
        <a:lstStyle/>
        <a:p>
          <a:endParaRPr lang="es-EC"/>
        </a:p>
      </dgm:t>
    </dgm:pt>
    <dgm:pt modelId="{A4CFC52C-4B08-485B-A72A-48479994846C}" type="sibTrans" cxnId="{1C0D779F-B3EC-4CBC-9762-1A57F9A0D499}">
      <dgm:prSet/>
      <dgm:spPr/>
      <dgm:t>
        <a:bodyPr/>
        <a:lstStyle/>
        <a:p>
          <a:endParaRPr lang="es-EC"/>
        </a:p>
      </dgm:t>
    </dgm:pt>
    <dgm:pt modelId="{C41598C3-5BEA-49BC-9201-099E4647B47B}">
      <dgm:prSet phldrT="[Texto]"/>
      <dgm:spPr/>
      <dgm:t>
        <a:bodyPr/>
        <a:lstStyle/>
        <a:p>
          <a:r>
            <a:rPr lang="es-ES" dirty="0"/>
            <a:t>21’062.549,83 marcos </a:t>
          </a:r>
          <a:endParaRPr lang="es-EC" dirty="0"/>
        </a:p>
      </dgm:t>
    </dgm:pt>
    <dgm:pt modelId="{C38304DE-8E8B-45C7-A4DA-93CAB2D3A95E}" type="parTrans" cxnId="{1667A89D-E993-4067-AB15-19F2D4964DC2}">
      <dgm:prSet/>
      <dgm:spPr/>
      <dgm:t>
        <a:bodyPr/>
        <a:lstStyle/>
        <a:p>
          <a:endParaRPr lang="es-EC"/>
        </a:p>
      </dgm:t>
    </dgm:pt>
    <dgm:pt modelId="{9BC3312B-1254-4103-92A3-68B4203367F9}" type="sibTrans" cxnId="{1667A89D-E993-4067-AB15-19F2D4964DC2}">
      <dgm:prSet/>
      <dgm:spPr/>
      <dgm:t>
        <a:bodyPr/>
        <a:lstStyle/>
        <a:p>
          <a:endParaRPr lang="es-EC"/>
        </a:p>
      </dgm:t>
    </dgm:pt>
    <dgm:pt modelId="{B15C989A-AE25-4FF3-A690-B8340B766D98}">
      <dgm:prSet phldrT="[Texto]"/>
      <dgm:spPr>
        <a:blipFill rotWithShape="0">
          <a:blip xmlns:r="http://schemas.openxmlformats.org/officeDocument/2006/relationships" r:embed="rId2"/>
          <a:stretch>
            <a:fillRect/>
          </a:stretch>
        </a:blipFill>
      </dgm:spPr>
      <dgm:t>
        <a:bodyPr/>
        <a:lstStyle/>
        <a:p>
          <a:r>
            <a:rPr lang="es-EC" dirty="0"/>
            <a:t> </a:t>
          </a:r>
        </a:p>
      </dgm:t>
    </dgm:pt>
    <dgm:pt modelId="{5707DA73-DC53-4112-B2EB-CA309BA7C7C2}" type="parTrans" cxnId="{8657E497-F77F-48E2-AF7C-3E9EFD5AFEE1}">
      <dgm:prSet/>
      <dgm:spPr/>
      <dgm:t>
        <a:bodyPr/>
        <a:lstStyle/>
        <a:p>
          <a:endParaRPr lang="es-EC"/>
        </a:p>
      </dgm:t>
    </dgm:pt>
    <dgm:pt modelId="{21B06895-6AAB-4F23-BC12-18FA3C6B6925}" type="sibTrans" cxnId="{8657E497-F77F-48E2-AF7C-3E9EFD5AFEE1}">
      <dgm:prSet/>
      <dgm:spPr/>
      <dgm:t>
        <a:bodyPr/>
        <a:lstStyle/>
        <a:p>
          <a:endParaRPr lang="es-EC"/>
        </a:p>
      </dgm:t>
    </dgm:pt>
    <dgm:pt modelId="{C34BBB19-E443-4B4F-8F8E-EB98EEBC5744}">
      <dgm:prSet phldrT="[Texto]"/>
      <dgm:spPr/>
      <dgm:t>
        <a:bodyPr/>
        <a:lstStyle/>
        <a:p>
          <a:r>
            <a:rPr lang="es-ES" dirty="0"/>
            <a:t>Acuerdo por canje de deuda por proyectos ambientales</a:t>
          </a:r>
          <a:endParaRPr lang="es-EC" dirty="0"/>
        </a:p>
      </dgm:t>
    </dgm:pt>
    <dgm:pt modelId="{81EAFB0B-4929-4234-B72A-2E7EB88DE4EF}" type="parTrans" cxnId="{A5BA72A2-9254-4B80-AA3B-EF7720BB79F6}">
      <dgm:prSet/>
      <dgm:spPr/>
      <dgm:t>
        <a:bodyPr/>
        <a:lstStyle/>
        <a:p>
          <a:endParaRPr lang="es-EC"/>
        </a:p>
      </dgm:t>
    </dgm:pt>
    <dgm:pt modelId="{E6B69A46-F243-4EE2-9774-FA2B21282026}" type="sibTrans" cxnId="{A5BA72A2-9254-4B80-AA3B-EF7720BB79F6}">
      <dgm:prSet/>
      <dgm:spPr/>
      <dgm:t>
        <a:bodyPr/>
        <a:lstStyle/>
        <a:p>
          <a:endParaRPr lang="es-EC"/>
        </a:p>
      </dgm:t>
    </dgm:pt>
    <dgm:pt modelId="{46749936-4DC7-4946-AC7C-8D7336B2EED8}">
      <dgm:prSet phldrT="[Texto]"/>
      <dgm:spPr/>
      <dgm:t>
        <a:bodyPr/>
        <a:lstStyle/>
        <a:p>
          <a:r>
            <a:rPr lang="es-ES" dirty="0"/>
            <a:t>“Cobertura de Costos Esenciales y Recurrentes para la Conservación de Áreas Protegidas del Ecuador”</a:t>
          </a:r>
          <a:endParaRPr lang="es-EC" dirty="0"/>
        </a:p>
      </dgm:t>
    </dgm:pt>
    <dgm:pt modelId="{6A705184-9D0B-4A89-A2BC-DC3561F0A363}" type="parTrans" cxnId="{B3D05C68-9118-494C-BD4D-DDBF5233D815}">
      <dgm:prSet/>
      <dgm:spPr/>
      <dgm:t>
        <a:bodyPr/>
        <a:lstStyle/>
        <a:p>
          <a:endParaRPr lang="es-EC"/>
        </a:p>
      </dgm:t>
    </dgm:pt>
    <dgm:pt modelId="{38D69FB0-9F07-47C0-BE79-3D7023C16C44}" type="sibTrans" cxnId="{B3D05C68-9118-494C-BD4D-DDBF5233D815}">
      <dgm:prSet/>
      <dgm:spPr/>
      <dgm:t>
        <a:bodyPr/>
        <a:lstStyle/>
        <a:p>
          <a:endParaRPr lang="es-EC"/>
        </a:p>
      </dgm:t>
    </dgm:pt>
    <dgm:pt modelId="{4C8F0C8D-A5FB-4104-B89B-D489D76AE676}">
      <dgm:prSet phldrT="[Texto]"/>
      <dgm:spPr/>
      <dgm:t>
        <a:bodyPr/>
        <a:lstStyle/>
        <a:p>
          <a:r>
            <a:rPr lang="es-ES" dirty="0"/>
            <a:t>30% destinado al proyecto 6’318.764,70 marcos (US$ 3’081.400,94), y el 70% fue condonado</a:t>
          </a:r>
          <a:endParaRPr lang="es-EC" dirty="0"/>
        </a:p>
      </dgm:t>
    </dgm:pt>
    <dgm:pt modelId="{618ABE58-145F-4D74-9FB6-CCE0A93EA7B3}" type="parTrans" cxnId="{A702CB68-A4EF-4B29-BCCA-42234498B1A2}">
      <dgm:prSet/>
      <dgm:spPr/>
      <dgm:t>
        <a:bodyPr/>
        <a:lstStyle/>
        <a:p>
          <a:endParaRPr lang="es-EC"/>
        </a:p>
      </dgm:t>
    </dgm:pt>
    <dgm:pt modelId="{05C12B28-9ABB-4D4B-A32A-6371F3DC9CFC}" type="sibTrans" cxnId="{A702CB68-A4EF-4B29-BCCA-42234498B1A2}">
      <dgm:prSet/>
      <dgm:spPr/>
      <dgm:t>
        <a:bodyPr/>
        <a:lstStyle/>
        <a:p>
          <a:endParaRPr lang="es-EC"/>
        </a:p>
      </dgm:t>
    </dgm:pt>
    <dgm:pt modelId="{44FFFB2A-B699-4BCE-861A-2768595E0C17}">
      <dgm:prSet phldrT="[Texto]"/>
      <dgm:spPr/>
      <dgm:t>
        <a:bodyPr/>
        <a:lstStyle/>
        <a:p>
          <a:r>
            <a:rPr lang="es-ES" dirty="0"/>
            <a:t>“Selvas Tropicales Gran </a:t>
          </a:r>
          <a:r>
            <a:rPr lang="es-ES" dirty="0" err="1"/>
            <a:t>Sumaco</a:t>
          </a:r>
          <a:r>
            <a:rPr lang="es-ES" dirty="0"/>
            <a:t>”.</a:t>
          </a:r>
          <a:endParaRPr lang="es-EC" dirty="0"/>
        </a:p>
      </dgm:t>
    </dgm:pt>
    <dgm:pt modelId="{F50CD7AE-C526-468C-8C9D-9976B8892B4E}" type="parTrans" cxnId="{6A84DECC-6BA4-4DA2-A29B-B32CF0DDFEEE}">
      <dgm:prSet/>
      <dgm:spPr/>
      <dgm:t>
        <a:bodyPr/>
        <a:lstStyle/>
        <a:p>
          <a:endParaRPr lang="es-EC"/>
        </a:p>
      </dgm:t>
    </dgm:pt>
    <dgm:pt modelId="{96990E53-D1A8-43B0-8AE0-FB6E88FF62EA}" type="sibTrans" cxnId="{6A84DECC-6BA4-4DA2-A29B-B32CF0DDFEEE}">
      <dgm:prSet/>
      <dgm:spPr/>
      <dgm:t>
        <a:bodyPr/>
        <a:lstStyle/>
        <a:p>
          <a:endParaRPr lang="es-EC"/>
        </a:p>
      </dgm:t>
    </dgm:pt>
    <dgm:pt modelId="{83101401-2876-42A0-84E6-AC2E834A39C3}">
      <dgm:prSet phldrT="[Texto]"/>
      <dgm:spPr/>
      <dgm:t>
        <a:bodyPr/>
        <a:lstStyle/>
        <a:p>
          <a:r>
            <a:rPr lang="es-EC" dirty="0"/>
            <a:t>Recursos administrados por el FAN</a:t>
          </a:r>
        </a:p>
      </dgm:t>
    </dgm:pt>
    <dgm:pt modelId="{565A088E-E092-4629-ACB1-B488258D9EFE}" type="parTrans" cxnId="{98DC6AD1-B891-4314-80DC-43308FD985E4}">
      <dgm:prSet/>
      <dgm:spPr/>
      <dgm:t>
        <a:bodyPr/>
        <a:lstStyle/>
        <a:p>
          <a:endParaRPr lang="es-EC"/>
        </a:p>
      </dgm:t>
    </dgm:pt>
    <dgm:pt modelId="{53E44A47-8B28-4FEC-A783-07CDA33136F9}" type="sibTrans" cxnId="{98DC6AD1-B891-4314-80DC-43308FD985E4}">
      <dgm:prSet/>
      <dgm:spPr/>
      <dgm:t>
        <a:bodyPr/>
        <a:lstStyle/>
        <a:p>
          <a:endParaRPr lang="es-EC"/>
        </a:p>
      </dgm:t>
    </dgm:pt>
    <dgm:pt modelId="{6D99E716-78A8-40A9-885F-23F824668F66}">
      <dgm:prSet phldrT="[Texto]"/>
      <dgm:spPr/>
      <dgm:t>
        <a:bodyPr/>
        <a:lstStyle/>
        <a:p>
          <a:r>
            <a:rPr lang="es-ES" dirty="0"/>
            <a:t> 10’543.404,39 euros</a:t>
          </a:r>
          <a:endParaRPr lang="es-EC" dirty="0"/>
        </a:p>
      </dgm:t>
    </dgm:pt>
    <dgm:pt modelId="{90A9A287-37BC-41FB-87CF-C37B7F4C3B00}" type="parTrans" cxnId="{83B1CC5A-8782-4413-BBB5-8894E97376BA}">
      <dgm:prSet/>
      <dgm:spPr/>
      <dgm:t>
        <a:bodyPr/>
        <a:lstStyle/>
        <a:p>
          <a:endParaRPr lang="es-EC"/>
        </a:p>
      </dgm:t>
    </dgm:pt>
    <dgm:pt modelId="{6441AE00-4D4F-4439-B824-AD9D3B723D53}" type="sibTrans" cxnId="{83B1CC5A-8782-4413-BBB5-8894E97376BA}">
      <dgm:prSet/>
      <dgm:spPr/>
      <dgm:t>
        <a:bodyPr/>
        <a:lstStyle/>
        <a:p>
          <a:endParaRPr lang="es-EC"/>
        </a:p>
      </dgm:t>
    </dgm:pt>
    <dgm:pt modelId="{BE8C1557-CD6E-4376-B465-1BB33BBE98E5}">
      <dgm:prSet phldrT="[Texto]"/>
      <dgm:spPr/>
      <dgm:t>
        <a:bodyPr/>
        <a:lstStyle/>
        <a:p>
          <a:r>
            <a:rPr lang="es-ES" dirty="0"/>
            <a:t>30%, esto es 3’163.021, 32 euros, fue destinado al proyecto, el 70% fue condonado.</a:t>
          </a:r>
          <a:endParaRPr lang="es-EC" dirty="0"/>
        </a:p>
      </dgm:t>
    </dgm:pt>
    <dgm:pt modelId="{D575831C-92BD-4942-8644-3B2395AED50D}" type="parTrans" cxnId="{D0A83CCB-740B-4EC1-8FAF-03779233A48B}">
      <dgm:prSet/>
      <dgm:spPr/>
      <dgm:t>
        <a:bodyPr/>
        <a:lstStyle/>
        <a:p>
          <a:endParaRPr lang="es-EC"/>
        </a:p>
      </dgm:t>
    </dgm:pt>
    <dgm:pt modelId="{61E0C6CD-D416-45F5-BA24-559CF63325C0}" type="sibTrans" cxnId="{D0A83CCB-740B-4EC1-8FAF-03779233A48B}">
      <dgm:prSet/>
      <dgm:spPr/>
      <dgm:t>
        <a:bodyPr/>
        <a:lstStyle/>
        <a:p>
          <a:endParaRPr lang="es-EC"/>
        </a:p>
      </dgm:t>
    </dgm:pt>
    <dgm:pt modelId="{182FB101-252E-4735-AC28-833F13869DF9}" type="pres">
      <dgm:prSet presAssocID="{8E28D964-1E5E-4A37-92A2-3B5B178CB100}" presName="Name0" presStyleCnt="0">
        <dgm:presLayoutVars>
          <dgm:dir/>
          <dgm:animLvl val="lvl"/>
          <dgm:resizeHandles val="exact"/>
        </dgm:presLayoutVars>
      </dgm:prSet>
      <dgm:spPr/>
      <dgm:t>
        <a:bodyPr/>
        <a:lstStyle/>
        <a:p>
          <a:endParaRPr lang="es-EC"/>
        </a:p>
      </dgm:t>
    </dgm:pt>
    <dgm:pt modelId="{C8648A12-D47D-45B0-9622-47E79C498C4B}" type="pres">
      <dgm:prSet presAssocID="{5B588D5D-AEED-436F-ABCE-07ADC6D683FA}" presName="linNode" presStyleCnt="0"/>
      <dgm:spPr/>
    </dgm:pt>
    <dgm:pt modelId="{543D520E-4095-428C-90B6-C7A047A954A6}" type="pres">
      <dgm:prSet presAssocID="{5B588D5D-AEED-436F-ABCE-07ADC6D683FA}" presName="parentText" presStyleLbl="node1" presStyleIdx="0" presStyleCnt="2" custScaleX="48723">
        <dgm:presLayoutVars>
          <dgm:chMax val="1"/>
          <dgm:bulletEnabled val="1"/>
        </dgm:presLayoutVars>
      </dgm:prSet>
      <dgm:spPr/>
      <dgm:t>
        <a:bodyPr/>
        <a:lstStyle/>
        <a:p>
          <a:endParaRPr lang="es-EC"/>
        </a:p>
      </dgm:t>
    </dgm:pt>
    <dgm:pt modelId="{448F22AA-6169-4681-A5D8-B272B83A043F}" type="pres">
      <dgm:prSet presAssocID="{5B588D5D-AEED-436F-ABCE-07ADC6D683FA}" presName="descendantText" presStyleLbl="alignAccFollowNode1" presStyleIdx="0" presStyleCnt="2">
        <dgm:presLayoutVars>
          <dgm:bulletEnabled val="1"/>
        </dgm:presLayoutVars>
      </dgm:prSet>
      <dgm:spPr/>
      <dgm:t>
        <a:bodyPr/>
        <a:lstStyle/>
        <a:p>
          <a:endParaRPr lang="es-EC"/>
        </a:p>
      </dgm:t>
    </dgm:pt>
    <dgm:pt modelId="{AAD33A28-BA78-44DA-A5CB-BD77EADBE41A}" type="pres">
      <dgm:prSet presAssocID="{A8495B6F-5A3D-4C75-A164-17345050EE5D}" presName="sp" presStyleCnt="0"/>
      <dgm:spPr/>
    </dgm:pt>
    <dgm:pt modelId="{40EB8FA7-2376-45C6-BCA3-54EE63686553}" type="pres">
      <dgm:prSet presAssocID="{B15C989A-AE25-4FF3-A690-B8340B766D98}" presName="linNode" presStyleCnt="0"/>
      <dgm:spPr/>
    </dgm:pt>
    <dgm:pt modelId="{35394265-1306-445F-AF28-AC4CDC86CA3A}" type="pres">
      <dgm:prSet presAssocID="{B15C989A-AE25-4FF3-A690-B8340B766D98}" presName="parentText" presStyleLbl="node1" presStyleIdx="1" presStyleCnt="2" custScaleX="48723">
        <dgm:presLayoutVars>
          <dgm:chMax val="1"/>
          <dgm:bulletEnabled val="1"/>
        </dgm:presLayoutVars>
      </dgm:prSet>
      <dgm:spPr/>
      <dgm:t>
        <a:bodyPr/>
        <a:lstStyle/>
        <a:p>
          <a:endParaRPr lang="es-EC"/>
        </a:p>
      </dgm:t>
    </dgm:pt>
    <dgm:pt modelId="{7A6A81B8-76D8-4CBF-B92C-59DE26796070}" type="pres">
      <dgm:prSet presAssocID="{B15C989A-AE25-4FF3-A690-B8340B766D98}" presName="descendantText" presStyleLbl="alignAccFollowNode1" presStyleIdx="1" presStyleCnt="2">
        <dgm:presLayoutVars>
          <dgm:bulletEnabled val="1"/>
        </dgm:presLayoutVars>
      </dgm:prSet>
      <dgm:spPr/>
      <dgm:t>
        <a:bodyPr/>
        <a:lstStyle/>
        <a:p>
          <a:endParaRPr lang="es-EC"/>
        </a:p>
      </dgm:t>
    </dgm:pt>
  </dgm:ptLst>
  <dgm:cxnLst>
    <dgm:cxn modelId="{8C017466-489B-4EE2-8BD0-1B5A1C7B7D82}" type="presOf" srcId="{4C8F0C8D-A5FB-4104-B89B-D489D76AE676}" destId="{448F22AA-6169-4681-A5D8-B272B83A043F}" srcOrd="0" destOrd="3" presId="urn:microsoft.com/office/officeart/2005/8/layout/vList5"/>
    <dgm:cxn modelId="{693443FC-3BC9-446A-93DE-50B63BC3AB5E}" type="presOf" srcId="{46749936-4DC7-4946-AC7C-8D7336B2EED8}" destId="{7A6A81B8-76D8-4CBF-B92C-59DE26796070}" srcOrd="0" destOrd="1" presId="urn:microsoft.com/office/officeart/2005/8/layout/vList5"/>
    <dgm:cxn modelId="{B65EA3A1-C20D-4946-BE03-F92D4158ED12}" type="presOf" srcId="{6D99E716-78A8-40A9-885F-23F824668F66}" destId="{7A6A81B8-76D8-4CBF-B92C-59DE26796070}" srcOrd="0" destOrd="2" presId="urn:microsoft.com/office/officeart/2005/8/layout/vList5"/>
    <dgm:cxn modelId="{8657E497-F77F-48E2-AF7C-3E9EFD5AFEE1}" srcId="{8E28D964-1E5E-4A37-92A2-3B5B178CB100}" destId="{B15C989A-AE25-4FF3-A690-B8340B766D98}" srcOrd="1" destOrd="0" parTransId="{5707DA73-DC53-4112-B2EB-CA309BA7C7C2}" sibTransId="{21B06895-6AAB-4F23-BC12-18FA3C6B6925}"/>
    <dgm:cxn modelId="{A5BA72A2-9254-4B80-AA3B-EF7720BB79F6}" srcId="{B15C989A-AE25-4FF3-A690-B8340B766D98}" destId="{C34BBB19-E443-4B4F-8F8E-EB98EEBC5744}" srcOrd="0" destOrd="0" parTransId="{81EAFB0B-4929-4234-B72A-2E7EB88DE4EF}" sibTransId="{E6B69A46-F243-4EE2-9774-FA2B21282026}"/>
    <dgm:cxn modelId="{A702CB68-A4EF-4B29-BCCA-42234498B1A2}" srcId="{5B588D5D-AEED-436F-ABCE-07ADC6D683FA}" destId="{4C8F0C8D-A5FB-4104-B89B-D489D76AE676}" srcOrd="3" destOrd="0" parTransId="{618ABE58-145F-4D74-9FB6-CCE0A93EA7B3}" sibTransId="{05C12B28-9ABB-4D4B-A32A-6371F3DC9CFC}"/>
    <dgm:cxn modelId="{B686CF06-CB91-4C00-8E16-D96ABA6C302E}" type="presOf" srcId="{8002FC99-1257-465B-B857-A25C9FB43EF9}" destId="{448F22AA-6169-4681-A5D8-B272B83A043F}" srcOrd="0" destOrd="0" presId="urn:microsoft.com/office/officeart/2005/8/layout/vList5"/>
    <dgm:cxn modelId="{98DC6AD1-B891-4314-80DC-43308FD985E4}" srcId="{5B588D5D-AEED-436F-ABCE-07ADC6D683FA}" destId="{83101401-2876-42A0-84E6-AC2E834A39C3}" srcOrd="4" destOrd="0" parTransId="{565A088E-E092-4629-ACB1-B488258D9EFE}" sibTransId="{53E44A47-8B28-4FEC-A783-07CDA33136F9}"/>
    <dgm:cxn modelId="{1C0D779F-B3EC-4CBC-9762-1A57F9A0D499}" srcId="{5B588D5D-AEED-436F-ABCE-07ADC6D683FA}" destId="{8002FC99-1257-465B-B857-A25C9FB43EF9}" srcOrd="0" destOrd="0" parTransId="{2BED7BC5-014F-4A06-8A02-AFED7CD97D12}" sibTransId="{A4CFC52C-4B08-485B-A72A-48479994846C}"/>
    <dgm:cxn modelId="{C6E9958C-E677-4AF0-AED8-8D93AB42649D}" type="presOf" srcId="{44FFFB2A-B699-4BCE-861A-2768595E0C17}" destId="{448F22AA-6169-4681-A5D8-B272B83A043F}" srcOrd="0" destOrd="1" presId="urn:microsoft.com/office/officeart/2005/8/layout/vList5"/>
    <dgm:cxn modelId="{B3D05C68-9118-494C-BD4D-DDBF5233D815}" srcId="{B15C989A-AE25-4FF3-A690-B8340B766D98}" destId="{46749936-4DC7-4946-AC7C-8D7336B2EED8}" srcOrd="1" destOrd="0" parTransId="{6A705184-9D0B-4A89-A2BC-DC3561F0A363}" sibTransId="{38D69FB0-9F07-47C0-BE79-3D7023C16C44}"/>
    <dgm:cxn modelId="{3EDE277D-3AD3-40CD-AAF2-51EAE511CA63}" srcId="{8E28D964-1E5E-4A37-92A2-3B5B178CB100}" destId="{5B588D5D-AEED-436F-ABCE-07ADC6D683FA}" srcOrd="0" destOrd="0" parTransId="{6C5EBB14-2AF2-4AFE-ADC3-9A9C43E40852}" sibTransId="{A8495B6F-5A3D-4C75-A164-17345050EE5D}"/>
    <dgm:cxn modelId="{1667A89D-E993-4067-AB15-19F2D4964DC2}" srcId="{5B588D5D-AEED-436F-ABCE-07ADC6D683FA}" destId="{C41598C3-5BEA-49BC-9201-099E4647B47B}" srcOrd="2" destOrd="0" parTransId="{C38304DE-8E8B-45C7-A4DA-93CAB2D3A95E}" sibTransId="{9BC3312B-1254-4103-92A3-68B4203367F9}"/>
    <dgm:cxn modelId="{79757B49-8A02-4AA9-910C-A852CD6E4F4D}" type="presOf" srcId="{BE8C1557-CD6E-4376-B465-1BB33BBE98E5}" destId="{7A6A81B8-76D8-4CBF-B92C-59DE26796070}" srcOrd="0" destOrd="3" presId="urn:microsoft.com/office/officeart/2005/8/layout/vList5"/>
    <dgm:cxn modelId="{2D381BF8-3284-41C3-BDF3-250FA628162A}" type="presOf" srcId="{83101401-2876-42A0-84E6-AC2E834A39C3}" destId="{448F22AA-6169-4681-A5D8-B272B83A043F}" srcOrd="0" destOrd="4" presId="urn:microsoft.com/office/officeart/2005/8/layout/vList5"/>
    <dgm:cxn modelId="{17D2DC3B-EB0F-4BFA-B779-2E775E160E2E}" type="presOf" srcId="{B15C989A-AE25-4FF3-A690-B8340B766D98}" destId="{35394265-1306-445F-AF28-AC4CDC86CA3A}" srcOrd="0" destOrd="0" presId="urn:microsoft.com/office/officeart/2005/8/layout/vList5"/>
    <dgm:cxn modelId="{3FC22958-7A14-40B4-BCEE-CC0F6C056FCB}" type="presOf" srcId="{C41598C3-5BEA-49BC-9201-099E4647B47B}" destId="{448F22AA-6169-4681-A5D8-B272B83A043F}" srcOrd="0" destOrd="2" presId="urn:microsoft.com/office/officeart/2005/8/layout/vList5"/>
    <dgm:cxn modelId="{A71FD06A-51FD-4F7B-B147-6525C3879DCD}" type="presOf" srcId="{C34BBB19-E443-4B4F-8F8E-EB98EEBC5744}" destId="{7A6A81B8-76D8-4CBF-B92C-59DE26796070}" srcOrd="0" destOrd="0" presId="urn:microsoft.com/office/officeart/2005/8/layout/vList5"/>
    <dgm:cxn modelId="{83B1CC5A-8782-4413-BBB5-8894E97376BA}" srcId="{B15C989A-AE25-4FF3-A690-B8340B766D98}" destId="{6D99E716-78A8-40A9-885F-23F824668F66}" srcOrd="2" destOrd="0" parTransId="{90A9A287-37BC-41FB-87CF-C37B7F4C3B00}" sibTransId="{6441AE00-4D4F-4439-B824-AD9D3B723D53}"/>
    <dgm:cxn modelId="{D0A83CCB-740B-4EC1-8FAF-03779233A48B}" srcId="{B15C989A-AE25-4FF3-A690-B8340B766D98}" destId="{BE8C1557-CD6E-4376-B465-1BB33BBE98E5}" srcOrd="3" destOrd="0" parTransId="{D575831C-92BD-4942-8644-3B2395AED50D}" sibTransId="{61E0C6CD-D416-45F5-BA24-559CF63325C0}"/>
    <dgm:cxn modelId="{6402A682-C9EF-4F58-BEEB-D4EF977BDAE1}" type="presOf" srcId="{8E28D964-1E5E-4A37-92A2-3B5B178CB100}" destId="{182FB101-252E-4735-AC28-833F13869DF9}" srcOrd="0" destOrd="0" presId="urn:microsoft.com/office/officeart/2005/8/layout/vList5"/>
    <dgm:cxn modelId="{6A84DECC-6BA4-4DA2-A29B-B32CF0DDFEEE}" srcId="{5B588D5D-AEED-436F-ABCE-07ADC6D683FA}" destId="{44FFFB2A-B699-4BCE-861A-2768595E0C17}" srcOrd="1" destOrd="0" parTransId="{F50CD7AE-C526-468C-8C9D-9976B8892B4E}" sibTransId="{96990E53-D1A8-43B0-8AE0-FB6E88FF62EA}"/>
    <dgm:cxn modelId="{1C08BFE5-1B3E-4B3D-8485-186D97975353}" type="presOf" srcId="{5B588D5D-AEED-436F-ABCE-07ADC6D683FA}" destId="{543D520E-4095-428C-90B6-C7A047A954A6}" srcOrd="0" destOrd="0" presId="urn:microsoft.com/office/officeart/2005/8/layout/vList5"/>
    <dgm:cxn modelId="{0A70BD7C-5793-4F23-9A07-A5A35D3584C7}" type="presParOf" srcId="{182FB101-252E-4735-AC28-833F13869DF9}" destId="{C8648A12-D47D-45B0-9622-47E79C498C4B}" srcOrd="0" destOrd="0" presId="urn:microsoft.com/office/officeart/2005/8/layout/vList5"/>
    <dgm:cxn modelId="{5F8E7611-C541-481E-AA00-C56F0EB1291A}" type="presParOf" srcId="{C8648A12-D47D-45B0-9622-47E79C498C4B}" destId="{543D520E-4095-428C-90B6-C7A047A954A6}" srcOrd="0" destOrd="0" presId="urn:microsoft.com/office/officeart/2005/8/layout/vList5"/>
    <dgm:cxn modelId="{08B76608-EEA3-44CE-919E-C5845793AB32}" type="presParOf" srcId="{C8648A12-D47D-45B0-9622-47E79C498C4B}" destId="{448F22AA-6169-4681-A5D8-B272B83A043F}" srcOrd="1" destOrd="0" presId="urn:microsoft.com/office/officeart/2005/8/layout/vList5"/>
    <dgm:cxn modelId="{F1E6E6A4-4582-464C-9F58-4D5144279E60}" type="presParOf" srcId="{182FB101-252E-4735-AC28-833F13869DF9}" destId="{AAD33A28-BA78-44DA-A5CB-BD77EADBE41A}" srcOrd="1" destOrd="0" presId="urn:microsoft.com/office/officeart/2005/8/layout/vList5"/>
    <dgm:cxn modelId="{4DA607F2-2F84-4410-BDDB-7F2FDA2C6A0D}" type="presParOf" srcId="{182FB101-252E-4735-AC28-833F13869DF9}" destId="{40EB8FA7-2376-45C6-BCA3-54EE63686553}" srcOrd="2" destOrd="0" presId="urn:microsoft.com/office/officeart/2005/8/layout/vList5"/>
    <dgm:cxn modelId="{6C395BBC-4EC8-4750-985B-3B37D0705821}" type="presParOf" srcId="{40EB8FA7-2376-45C6-BCA3-54EE63686553}" destId="{35394265-1306-445F-AF28-AC4CDC86CA3A}" srcOrd="0" destOrd="0" presId="urn:microsoft.com/office/officeart/2005/8/layout/vList5"/>
    <dgm:cxn modelId="{586830B9-3C39-4675-BF4E-CFF5BF809590}" type="presParOf" srcId="{40EB8FA7-2376-45C6-BCA3-54EE63686553}" destId="{7A6A81B8-76D8-4CBF-B92C-59DE267960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28D964-1E5E-4A37-92A2-3B5B178CB10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5B588D5D-AEED-436F-ABCE-07ADC6D683FA}">
      <dgm:prSet phldrT="[Texto]"/>
      <dgm:spPr>
        <a:blipFill rotWithShape="0">
          <a:blip xmlns:r="http://schemas.openxmlformats.org/officeDocument/2006/relationships" r:embed="rId1"/>
          <a:stretch>
            <a:fillRect/>
          </a:stretch>
        </a:blipFill>
      </dgm:spPr>
      <dgm:t>
        <a:bodyPr/>
        <a:lstStyle/>
        <a:p>
          <a:r>
            <a:rPr lang="es-EC" dirty="0"/>
            <a:t> </a:t>
          </a:r>
        </a:p>
      </dgm:t>
    </dgm:pt>
    <dgm:pt modelId="{6C5EBB14-2AF2-4AFE-ADC3-9A9C43E40852}" type="parTrans" cxnId="{3EDE277D-3AD3-40CD-AAF2-51EAE511CA63}">
      <dgm:prSet/>
      <dgm:spPr/>
      <dgm:t>
        <a:bodyPr/>
        <a:lstStyle/>
        <a:p>
          <a:endParaRPr lang="es-EC"/>
        </a:p>
      </dgm:t>
    </dgm:pt>
    <dgm:pt modelId="{A8495B6F-5A3D-4C75-A164-17345050EE5D}" type="sibTrans" cxnId="{3EDE277D-3AD3-40CD-AAF2-51EAE511CA63}">
      <dgm:prSet/>
      <dgm:spPr/>
      <dgm:t>
        <a:bodyPr/>
        <a:lstStyle/>
        <a:p>
          <a:endParaRPr lang="es-EC"/>
        </a:p>
      </dgm:t>
    </dgm:pt>
    <dgm:pt modelId="{8002FC99-1257-465B-B857-A25C9FB43EF9}">
      <dgm:prSet phldrT="[Texto]"/>
      <dgm:spPr/>
      <dgm:t>
        <a:bodyPr/>
        <a:lstStyle/>
        <a:p>
          <a:r>
            <a:rPr lang="es-ES" dirty="0"/>
            <a:t>Acuerdo especial con Alemania</a:t>
          </a:r>
          <a:endParaRPr lang="es-EC" dirty="0"/>
        </a:p>
      </dgm:t>
    </dgm:pt>
    <dgm:pt modelId="{2BED7BC5-014F-4A06-8A02-AFED7CD97D12}" type="parTrans" cxnId="{1C0D779F-B3EC-4CBC-9762-1A57F9A0D499}">
      <dgm:prSet/>
      <dgm:spPr/>
      <dgm:t>
        <a:bodyPr/>
        <a:lstStyle/>
        <a:p>
          <a:endParaRPr lang="es-EC"/>
        </a:p>
      </dgm:t>
    </dgm:pt>
    <dgm:pt modelId="{A4CFC52C-4B08-485B-A72A-48479994846C}" type="sibTrans" cxnId="{1C0D779F-B3EC-4CBC-9762-1A57F9A0D499}">
      <dgm:prSet/>
      <dgm:spPr/>
      <dgm:t>
        <a:bodyPr/>
        <a:lstStyle/>
        <a:p>
          <a:endParaRPr lang="es-EC"/>
        </a:p>
      </dgm:t>
    </dgm:pt>
    <dgm:pt modelId="{C41598C3-5BEA-49BC-9201-099E4647B47B}">
      <dgm:prSet phldrT="[Texto]"/>
      <dgm:spPr/>
      <dgm:t>
        <a:bodyPr/>
        <a:lstStyle/>
        <a:p>
          <a:r>
            <a:rPr lang="es-ES" dirty="0"/>
            <a:t>6.4 millones de euros, es decir </a:t>
          </a:r>
          <a:r>
            <a:rPr lang="es-EC" b="0" i="0" dirty="0"/>
            <a:t>9.9 millones de dólares</a:t>
          </a:r>
          <a:endParaRPr lang="es-EC" dirty="0"/>
        </a:p>
      </dgm:t>
    </dgm:pt>
    <dgm:pt modelId="{C38304DE-8E8B-45C7-A4DA-93CAB2D3A95E}" type="parTrans" cxnId="{1667A89D-E993-4067-AB15-19F2D4964DC2}">
      <dgm:prSet/>
      <dgm:spPr/>
      <dgm:t>
        <a:bodyPr/>
        <a:lstStyle/>
        <a:p>
          <a:endParaRPr lang="es-EC"/>
        </a:p>
      </dgm:t>
    </dgm:pt>
    <dgm:pt modelId="{9BC3312B-1254-4103-92A3-68B4203367F9}" type="sibTrans" cxnId="{1667A89D-E993-4067-AB15-19F2D4964DC2}">
      <dgm:prSet/>
      <dgm:spPr/>
      <dgm:t>
        <a:bodyPr/>
        <a:lstStyle/>
        <a:p>
          <a:endParaRPr lang="es-EC"/>
        </a:p>
      </dgm:t>
    </dgm:pt>
    <dgm:pt modelId="{B15C989A-AE25-4FF3-A690-B8340B766D98}">
      <dgm:prSet phldrT="[Texto]"/>
      <dgm:spPr>
        <a:blipFill rotWithShape="0">
          <a:blip xmlns:r="http://schemas.openxmlformats.org/officeDocument/2006/relationships" r:embed="rId2"/>
          <a:stretch>
            <a:fillRect/>
          </a:stretch>
        </a:blipFill>
      </dgm:spPr>
      <dgm:t>
        <a:bodyPr/>
        <a:lstStyle/>
        <a:p>
          <a:r>
            <a:rPr lang="es-EC" dirty="0"/>
            <a:t> </a:t>
          </a:r>
        </a:p>
      </dgm:t>
    </dgm:pt>
    <dgm:pt modelId="{5707DA73-DC53-4112-B2EB-CA309BA7C7C2}" type="parTrans" cxnId="{8657E497-F77F-48E2-AF7C-3E9EFD5AFEE1}">
      <dgm:prSet/>
      <dgm:spPr/>
      <dgm:t>
        <a:bodyPr/>
        <a:lstStyle/>
        <a:p>
          <a:endParaRPr lang="es-EC"/>
        </a:p>
      </dgm:t>
    </dgm:pt>
    <dgm:pt modelId="{21B06895-6AAB-4F23-BC12-18FA3C6B6925}" type="sibTrans" cxnId="{8657E497-F77F-48E2-AF7C-3E9EFD5AFEE1}">
      <dgm:prSet/>
      <dgm:spPr/>
      <dgm:t>
        <a:bodyPr/>
        <a:lstStyle/>
        <a:p>
          <a:endParaRPr lang="es-EC"/>
        </a:p>
      </dgm:t>
    </dgm:pt>
    <dgm:pt modelId="{C34BBB19-E443-4B4F-8F8E-EB98EEBC5744}">
      <dgm:prSet phldrT="[Texto]"/>
      <dgm:spPr/>
      <dgm:t>
        <a:bodyPr/>
        <a:lstStyle/>
        <a:p>
          <a:r>
            <a:rPr lang="es-ES" dirty="0"/>
            <a:t>Acuerdo especial con Alemania</a:t>
          </a:r>
          <a:endParaRPr lang="es-EC" dirty="0"/>
        </a:p>
      </dgm:t>
    </dgm:pt>
    <dgm:pt modelId="{81EAFB0B-4929-4234-B72A-2E7EB88DE4EF}" type="parTrans" cxnId="{A5BA72A2-9254-4B80-AA3B-EF7720BB79F6}">
      <dgm:prSet/>
      <dgm:spPr/>
      <dgm:t>
        <a:bodyPr/>
        <a:lstStyle/>
        <a:p>
          <a:endParaRPr lang="es-EC"/>
        </a:p>
      </dgm:t>
    </dgm:pt>
    <dgm:pt modelId="{E6B69A46-F243-4EE2-9774-FA2B21282026}" type="sibTrans" cxnId="{A5BA72A2-9254-4B80-AA3B-EF7720BB79F6}">
      <dgm:prSet/>
      <dgm:spPr/>
      <dgm:t>
        <a:bodyPr/>
        <a:lstStyle/>
        <a:p>
          <a:endParaRPr lang="es-EC"/>
        </a:p>
      </dgm:t>
    </dgm:pt>
    <dgm:pt modelId="{4C8F0C8D-A5FB-4104-B89B-D489D76AE676}">
      <dgm:prSet phldrT="[Texto]"/>
      <dgm:spPr/>
      <dgm:t>
        <a:bodyPr/>
        <a:lstStyle/>
        <a:p>
          <a:r>
            <a:rPr lang="es-ES" dirty="0"/>
            <a:t>50% debería ser transferido al FAN y el otro 50% sería condonado</a:t>
          </a:r>
          <a:endParaRPr lang="es-EC" dirty="0"/>
        </a:p>
      </dgm:t>
    </dgm:pt>
    <dgm:pt modelId="{618ABE58-145F-4D74-9FB6-CCE0A93EA7B3}" type="parTrans" cxnId="{A702CB68-A4EF-4B29-BCCA-42234498B1A2}">
      <dgm:prSet/>
      <dgm:spPr/>
      <dgm:t>
        <a:bodyPr/>
        <a:lstStyle/>
        <a:p>
          <a:endParaRPr lang="es-EC"/>
        </a:p>
      </dgm:t>
    </dgm:pt>
    <dgm:pt modelId="{05C12B28-9ABB-4D4B-A32A-6371F3DC9CFC}" type="sibTrans" cxnId="{A702CB68-A4EF-4B29-BCCA-42234498B1A2}">
      <dgm:prSet/>
      <dgm:spPr/>
      <dgm:t>
        <a:bodyPr/>
        <a:lstStyle/>
        <a:p>
          <a:endParaRPr lang="es-EC"/>
        </a:p>
      </dgm:t>
    </dgm:pt>
    <dgm:pt modelId="{44FFFB2A-B699-4BCE-861A-2768595E0C17}">
      <dgm:prSet phldrT="[Texto]"/>
      <dgm:spPr/>
      <dgm:t>
        <a:bodyPr/>
        <a:lstStyle/>
        <a:p>
          <a:r>
            <a:rPr lang="es-EC" dirty="0"/>
            <a:t>Apoyo al Fondo Ambiental Nacional</a:t>
          </a:r>
        </a:p>
      </dgm:t>
    </dgm:pt>
    <dgm:pt modelId="{F50CD7AE-C526-468C-8C9D-9976B8892B4E}" type="parTrans" cxnId="{6A84DECC-6BA4-4DA2-A29B-B32CF0DDFEEE}">
      <dgm:prSet/>
      <dgm:spPr/>
      <dgm:t>
        <a:bodyPr/>
        <a:lstStyle/>
        <a:p>
          <a:endParaRPr lang="es-EC"/>
        </a:p>
      </dgm:t>
    </dgm:pt>
    <dgm:pt modelId="{96990E53-D1A8-43B0-8AE0-FB6E88FF62EA}" type="sibTrans" cxnId="{6A84DECC-6BA4-4DA2-A29B-B32CF0DDFEEE}">
      <dgm:prSet/>
      <dgm:spPr/>
      <dgm:t>
        <a:bodyPr/>
        <a:lstStyle/>
        <a:p>
          <a:endParaRPr lang="es-EC"/>
        </a:p>
      </dgm:t>
    </dgm:pt>
    <dgm:pt modelId="{6D99E716-78A8-40A9-885F-23F824668F66}">
      <dgm:prSet phldrT="[Texto]"/>
      <dgm:spPr/>
      <dgm:t>
        <a:bodyPr/>
        <a:lstStyle/>
        <a:p>
          <a:r>
            <a:rPr lang="es-ES" dirty="0"/>
            <a:t> 10 millones de euros, es decir, a 14,7 millones de dólares para la fecha</a:t>
          </a:r>
          <a:endParaRPr lang="es-EC" dirty="0"/>
        </a:p>
      </dgm:t>
    </dgm:pt>
    <dgm:pt modelId="{90A9A287-37BC-41FB-87CF-C37B7F4C3B00}" type="parTrans" cxnId="{83B1CC5A-8782-4413-BBB5-8894E97376BA}">
      <dgm:prSet/>
      <dgm:spPr/>
      <dgm:t>
        <a:bodyPr/>
        <a:lstStyle/>
        <a:p>
          <a:endParaRPr lang="es-EC"/>
        </a:p>
      </dgm:t>
    </dgm:pt>
    <dgm:pt modelId="{6441AE00-4D4F-4439-B824-AD9D3B723D53}" type="sibTrans" cxnId="{83B1CC5A-8782-4413-BBB5-8894E97376BA}">
      <dgm:prSet/>
      <dgm:spPr/>
      <dgm:t>
        <a:bodyPr/>
        <a:lstStyle/>
        <a:p>
          <a:endParaRPr lang="es-EC"/>
        </a:p>
      </dgm:t>
    </dgm:pt>
    <dgm:pt modelId="{BE8C1557-CD6E-4376-B465-1BB33BBE98E5}">
      <dgm:prSet phldrT="[Texto]"/>
      <dgm:spPr/>
      <dgm:t>
        <a:bodyPr/>
        <a:lstStyle/>
        <a:p>
          <a:r>
            <a:rPr lang="es-ES" dirty="0"/>
            <a:t>3 millones de dólares, tienen la condición de préstamo blando a largo plazo y 11,7 millones de dólares, serían tratados como una donación.</a:t>
          </a:r>
          <a:endParaRPr lang="es-EC" dirty="0"/>
        </a:p>
      </dgm:t>
    </dgm:pt>
    <dgm:pt modelId="{D575831C-92BD-4942-8644-3B2395AED50D}" type="parTrans" cxnId="{D0A83CCB-740B-4EC1-8FAF-03779233A48B}">
      <dgm:prSet/>
      <dgm:spPr/>
      <dgm:t>
        <a:bodyPr/>
        <a:lstStyle/>
        <a:p>
          <a:endParaRPr lang="es-EC"/>
        </a:p>
      </dgm:t>
    </dgm:pt>
    <dgm:pt modelId="{61E0C6CD-D416-45F5-BA24-559CF63325C0}" type="sibTrans" cxnId="{D0A83CCB-740B-4EC1-8FAF-03779233A48B}">
      <dgm:prSet/>
      <dgm:spPr/>
      <dgm:t>
        <a:bodyPr/>
        <a:lstStyle/>
        <a:p>
          <a:endParaRPr lang="es-EC"/>
        </a:p>
      </dgm:t>
    </dgm:pt>
    <dgm:pt modelId="{F91B550A-015E-4DC1-A59E-D0383F1569F3}">
      <dgm:prSet phldrT="[Texto]"/>
      <dgm:spPr/>
      <dgm:t>
        <a:bodyPr/>
        <a:lstStyle/>
        <a:p>
          <a:r>
            <a:rPr lang="es-ES" dirty="0"/>
            <a:t>Ecuador y Alemania reinician la colaboración</a:t>
          </a:r>
          <a:endParaRPr lang="es-EC" dirty="0"/>
        </a:p>
      </dgm:t>
    </dgm:pt>
    <dgm:pt modelId="{5AB55E50-FB5E-4FBC-A8B7-AD49BCD166DD}" type="parTrans" cxnId="{8A4CD7C1-59CF-46C2-A6EA-F1DE49EA0D66}">
      <dgm:prSet/>
      <dgm:spPr/>
      <dgm:t>
        <a:bodyPr/>
        <a:lstStyle/>
        <a:p>
          <a:endParaRPr lang="es-EC"/>
        </a:p>
      </dgm:t>
    </dgm:pt>
    <dgm:pt modelId="{FFBE93F4-0C50-48CC-BAC8-9DD1EAD2F478}" type="sibTrans" cxnId="{8A4CD7C1-59CF-46C2-A6EA-F1DE49EA0D66}">
      <dgm:prSet/>
      <dgm:spPr/>
      <dgm:t>
        <a:bodyPr/>
        <a:lstStyle/>
        <a:p>
          <a:endParaRPr lang="es-EC"/>
        </a:p>
      </dgm:t>
    </dgm:pt>
    <dgm:pt modelId="{14E971A3-3FD7-4B22-809F-7F4449A76243}">
      <dgm:prSet phldrT="[Texto]"/>
      <dgm:spPr>
        <a:blipFill rotWithShape="0">
          <a:blip xmlns:r="http://schemas.openxmlformats.org/officeDocument/2006/relationships" r:embed="rId3"/>
          <a:stretch>
            <a:fillRect/>
          </a:stretch>
        </a:blipFill>
      </dgm:spPr>
      <dgm:t>
        <a:bodyPr/>
        <a:lstStyle/>
        <a:p>
          <a:endParaRPr lang="es-EC" dirty="0"/>
        </a:p>
      </dgm:t>
    </dgm:pt>
    <dgm:pt modelId="{47D653BF-1847-46C4-927F-C0686093AE9F}" type="parTrans" cxnId="{364CCECF-548F-452E-9A8F-F6744AB666C7}">
      <dgm:prSet/>
      <dgm:spPr/>
      <dgm:t>
        <a:bodyPr/>
        <a:lstStyle/>
        <a:p>
          <a:endParaRPr lang="es-EC"/>
        </a:p>
      </dgm:t>
    </dgm:pt>
    <dgm:pt modelId="{4ACF7D0E-9387-4354-B046-C980A2311564}" type="sibTrans" cxnId="{364CCECF-548F-452E-9A8F-F6744AB666C7}">
      <dgm:prSet/>
      <dgm:spPr/>
      <dgm:t>
        <a:bodyPr/>
        <a:lstStyle/>
        <a:p>
          <a:endParaRPr lang="es-EC"/>
        </a:p>
      </dgm:t>
    </dgm:pt>
    <dgm:pt modelId="{3F5FB83E-9C7F-45CB-8D2A-28F3629B377D}">
      <dgm:prSet phldrT="[Texto]"/>
      <dgm:spPr/>
      <dgm:t>
        <a:bodyPr/>
        <a:lstStyle/>
        <a:p>
          <a:r>
            <a:rPr lang="es-ES" dirty="0"/>
            <a:t>Ambientales, energéticos y desarrollos urbanos, </a:t>
          </a:r>
          <a:endParaRPr lang="es-EC" dirty="0"/>
        </a:p>
      </dgm:t>
    </dgm:pt>
    <dgm:pt modelId="{37C946C5-3949-45D2-BE81-CE65CB43CD36}" type="parTrans" cxnId="{219A6507-EF56-431A-9B27-CE0C356B63C5}">
      <dgm:prSet/>
      <dgm:spPr/>
      <dgm:t>
        <a:bodyPr/>
        <a:lstStyle/>
        <a:p>
          <a:endParaRPr lang="es-EC"/>
        </a:p>
      </dgm:t>
    </dgm:pt>
    <dgm:pt modelId="{4383B6F3-DA54-4B81-A9B9-87E5525F9B3D}" type="sibTrans" cxnId="{219A6507-EF56-431A-9B27-CE0C356B63C5}">
      <dgm:prSet/>
      <dgm:spPr/>
      <dgm:t>
        <a:bodyPr/>
        <a:lstStyle/>
        <a:p>
          <a:endParaRPr lang="es-EC"/>
        </a:p>
      </dgm:t>
    </dgm:pt>
    <dgm:pt modelId="{1E712037-83AB-4419-9F50-9F6980AD4786}">
      <dgm:prSet phldrT="[Texto]"/>
      <dgm:spPr/>
      <dgm:t>
        <a:bodyPr/>
        <a:lstStyle/>
        <a:p>
          <a:r>
            <a:rPr lang="es-ES" dirty="0"/>
            <a:t>Invertirá un estimado de 35 millones de dólares.</a:t>
          </a:r>
          <a:endParaRPr lang="es-EC" dirty="0"/>
        </a:p>
      </dgm:t>
    </dgm:pt>
    <dgm:pt modelId="{0C209E3D-7DA6-4C8B-BE1C-318371C2EEB1}" type="parTrans" cxnId="{A41F0017-26D0-41C6-8BDB-6BB4647DFE20}">
      <dgm:prSet/>
      <dgm:spPr/>
      <dgm:t>
        <a:bodyPr/>
        <a:lstStyle/>
        <a:p>
          <a:endParaRPr lang="es-EC"/>
        </a:p>
      </dgm:t>
    </dgm:pt>
    <dgm:pt modelId="{B847B4A6-1C05-4680-AA68-EFDEF38E94E4}" type="sibTrans" cxnId="{A41F0017-26D0-41C6-8BDB-6BB4647DFE20}">
      <dgm:prSet/>
      <dgm:spPr/>
      <dgm:t>
        <a:bodyPr/>
        <a:lstStyle/>
        <a:p>
          <a:endParaRPr lang="es-EC"/>
        </a:p>
      </dgm:t>
    </dgm:pt>
    <dgm:pt modelId="{182FB101-252E-4735-AC28-833F13869DF9}" type="pres">
      <dgm:prSet presAssocID="{8E28D964-1E5E-4A37-92A2-3B5B178CB100}" presName="Name0" presStyleCnt="0">
        <dgm:presLayoutVars>
          <dgm:dir/>
          <dgm:animLvl val="lvl"/>
          <dgm:resizeHandles val="exact"/>
        </dgm:presLayoutVars>
      </dgm:prSet>
      <dgm:spPr/>
      <dgm:t>
        <a:bodyPr/>
        <a:lstStyle/>
        <a:p>
          <a:endParaRPr lang="es-EC"/>
        </a:p>
      </dgm:t>
    </dgm:pt>
    <dgm:pt modelId="{C8648A12-D47D-45B0-9622-47E79C498C4B}" type="pres">
      <dgm:prSet presAssocID="{5B588D5D-AEED-436F-ABCE-07ADC6D683FA}" presName="linNode" presStyleCnt="0"/>
      <dgm:spPr/>
    </dgm:pt>
    <dgm:pt modelId="{543D520E-4095-428C-90B6-C7A047A954A6}" type="pres">
      <dgm:prSet presAssocID="{5B588D5D-AEED-436F-ABCE-07ADC6D683FA}" presName="parentText" presStyleLbl="node1" presStyleIdx="0" presStyleCnt="3" custScaleX="40890" custScaleY="74953">
        <dgm:presLayoutVars>
          <dgm:chMax val="1"/>
          <dgm:bulletEnabled val="1"/>
        </dgm:presLayoutVars>
      </dgm:prSet>
      <dgm:spPr/>
      <dgm:t>
        <a:bodyPr/>
        <a:lstStyle/>
        <a:p>
          <a:endParaRPr lang="es-EC"/>
        </a:p>
      </dgm:t>
    </dgm:pt>
    <dgm:pt modelId="{448F22AA-6169-4681-A5D8-B272B83A043F}" type="pres">
      <dgm:prSet presAssocID="{5B588D5D-AEED-436F-ABCE-07ADC6D683FA}" presName="descendantText" presStyleLbl="alignAccFollowNode1" presStyleIdx="0" presStyleCnt="3">
        <dgm:presLayoutVars>
          <dgm:bulletEnabled val="1"/>
        </dgm:presLayoutVars>
      </dgm:prSet>
      <dgm:spPr/>
      <dgm:t>
        <a:bodyPr/>
        <a:lstStyle/>
        <a:p>
          <a:endParaRPr lang="es-EC"/>
        </a:p>
      </dgm:t>
    </dgm:pt>
    <dgm:pt modelId="{AAD33A28-BA78-44DA-A5CB-BD77EADBE41A}" type="pres">
      <dgm:prSet presAssocID="{A8495B6F-5A3D-4C75-A164-17345050EE5D}" presName="sp" presStyleCnt="0"/>
      <dgm:spPr/>
    </dgm:pt>
    <dgm:pt modelId="{40EB8FA7-2376-45C6-BCA3-54EE63686553}" type="pres">
      <dgm:prSet presAssocID="{B15C989A-AE25-4FF3-A690-B8340B766D98}" presName="linNode" presStyleCnt="0"/>
      <dgm:spPr/>
    </dgm:pt>
    <dgm:pt modelId="{35394265-1306-445F-AF28-AC4CDC86CA3A}" type="pres">
      <dgm:prSet presAssocID="{B15C989A-AE25-4FF3-A690-B8340B766D98}" presName="parentText" presStyleLbl="node1" presStyleIdx="1" presStyleCnt="3" custScaleX="40890" custScaleY="74953">
        <dgm:presLayoutVars>
          <dgm:chMax val="1"/>
          <dgm:bulletEnabled val="1"/>
        </dgm:presLayoutVars>
      </dgm:prSet>
      <dgm:spPr/>
      <dgm:t>
        <a:bodyPr/>
        <a:lstStyle/>
        <a:p>
          <a:endParaRPr lang="es-EC"/>
        </a:p>
      </dgm:t>
    </dgm:pt>
    <dgm:pt modelId="{7A6A81B8-76D8-4CBF-B92C-59DE26796070}" type="pres">
      <dgm:prSet presAssocID="{B15C989A-AE25-4FF3-A690-B8340B766D98}" presName="descendantText" presStyleLbl="alignAccFollowNode1" presStyleIdx="1" presStyleCnt="3">
        <dgm:presLayoutVars>
          <dgm:bulletEnabled val="1"/>
        </dgm:presLayoutVars>
      </dgm:prSet>
      <dgm:spPr/>
      <dgm:t>
        <a:bodyPr/>
        <a:lstStyle/>
        <a:p>
          <a:endParaRPr lang="es-EC"/>
        </a:p>
      </dgm:t>
    </dgm:pt>
    <dgm:pt modelId="{0EB09E5F-905F-42BD-826E-E52399A62CB8}" type="pres">
      <dgm:prSet presAssocID="{21B06895-6AAB-4F23-BC12-18FA3C6B6925}" presName="sp" presStyleCnt="0"/>
      <dgm:spPr/>
    </dgm:pt>
    <dgm:pt modelId="{6CD0A534-5598-4851-B900-6638E3043F59}" type="pres">
      <dgm:prSet presAssocID="{14E971A3-3FD7-4B22-809F-7F4449A76243}" presName="linNode" presStyleCnt="0"/>
      <dgm:spPr/>
    </dgm:pt>
    <dgm:pt modelId="{0739AC91-95C0-442F-B557-585DBCAD1892}" type="pres">
      <dgm:prSet presAssocID="{14E971A3-3FD7-4B22-809F-7F4449A76243}" presName="parentText" presStyleLbl="node1" presStyleIdx="2" presStyleCnt="3" custScaleX="40890" custScaleY="74953">
        <dgm:presLayoutVars>
          <dgm:chMax val="1"/>
          <dgm:bulletEnabled val="1"/>
        </dgm:presLayoutVars>
      </dgm:prSet>
      <dgm:spPr/>
      <dgm:t>
        <a:bodyPr/>
        <a:lstStyle/>
        <a:p>
          <a:endParaRPr lang="es-EC"/>
        </a:p>
      </dgm:t>
    </dgm:pt>
    <dgm:pt modelId="{48B7D3E1-0C9A-40C2-B260-8AEBCBC65B9D}" type="pres">
      <dgm:prSet presAssocID="{14E971A3-3FD7-4B22-809F-7F4449A76243}" presName="descendantText" presStyleLbl="alignAccFollowNode1" presStyleIdx="2" presStyleCnt="3">
        <dgm:presLayoutVars>
          <dgm:bulletEnabled val="1"/>
        </dgm:presLayoutVars>
      </dgm:prSet>
      <dgm:spPr/>
      <dgm:t>
        <a:bodyPr/>
        <a:lstStyle/>
        <a:p>
          <a:endParaRPr lang="es-EC"/>
        </a:p>
      </dgm:t>
    </dgm:pt>
  </dgm:ptLst>
  <dgm:cxnLst>
    <dgm:cxn modelId="{423EB14B-0634-4BE2-8290-5A7B89B73469}" type="presOf" srcId="{1E712037-83AB-4419-9F50-9F6980AD4786}" destId="{48B7D3E1-0C9A-40C2-B260-8AEBCBC65B9D}" srcOrd="0" destOrd="2" presId="urn:microsoft.com/office/officeart/2005/8/layout/vList5"/>
    <dgm:cxn modelId="{C4EAFA66-504A-46E6-B77D-156CD5826299}" type="presOf" srcId="{6D99E716-78A8-40A9-885F-23F824668F66}" destId="{7A6A81B8-76D8-4CBF-B92C-59DE26796070}" srcOrd="0" destOrd="1" presId="urn:microsoft.com/office/officeart/2005/8/layout/vList5"/>
    <dgm:cxn modelId="{3EB656F4-6B5C-49C5-B8F7-AEF810B15ED5}" type="presOf" srcId="{8002FC99-1257-465B-B857-A25C9FB43EF9}" destId="{448F22AA-6169-4681-A5D8-B272B83A043F}" srcOrd="0" destOrd="0" presId="urn:microsoft.com/office/officeart/2005/8/layout/vList5"/>
    <dgm:cxn modelId="{A5BA72A2-9254-4B80-AA3B-EF7720BB79F6}" srcId="{B15C989A-AE25-4FF3-A690-B8340B766D98}" destId="{C34BBB19-E443-4B4F-8F8E-EB98EEBC5744}" srcOrd="0" destOrd="0" parTransId="{81EAFB0B-4929-4234-B72A-2E7EB88DE4EF}" sibTransId="{E6B69A46-F243-4EE2-9774-FA2B21282026}"/>
    <dgm:cxn modelId="{8657E497-F77F-48E2-AF7C-3E9EFD5AFEE1}" srcId="{8E28D964-1E5E-4A37-92A2-3B5B178CB100}" destId="{B15C989A-AE25-4FF3-A690-B8340B766D98}" srcOrd="1" destOrd="0" parTransId="{5707DA73-DC53-4112-B2EB-CA309BA7C7C2}" sibTransId="{21B06895-6AAB-4F23-BC12-18FA3C6B6925}"/>
    <dgm:cxn modelId="{387B6270-59C6-4990-A238-88803399B2DD}" type="presOf" srcId="{F91B550A-015E-4DC1-A59E-D0383F1569F3}" destId="{48B7D3E1-0C9A-40C2-B260-8AEBCBC65B9D}" srcOrd="0" destOrd="0" presId="urn:microsoft.com/office/officeart/2005/8/layout/vList5"/>
    <dgm:cxn modelId="{A702CB68-A4EF-4B29-BCCA-42234498B1A2}" srcId="{5B588D5D-AEED-436F-ABCE-07ADC6D683FA}" destId="{4C8F0C8D-A5FB-4104-B89B-D489D76AE676}" srcOrd="3" destOrd="0" parTransId="{618ABE58-145F-4D74-9FB6-CCE0A93EA7B3}" sibTransId="{05C12B28-9ABB-4D4B-A32A-6371F3DC9CFC}"/>
    <dgm:cxn modelId="{1C0D779F-B3EC-4CBC-9762-1A57F9A0D499}" srcId="{5B588D5D-AEED-436F-ABCE-07ADC6D683FA}" destId="{8002FC99-1257-465B-B857-A25C9FB43EF9}" srcOrd="0" destOrd="0" parTransId="{2BED7BC5-014F-4A06-8A02-AFED7CD97D12}" sibTransId="{A4CFC52C-4B08-485B-A72A-48479994846C}"/>
    <dgm:cxn modelId="{3EDE277D-3AD3-40CD-AAF2-51EAE511CA63}" srcId="{8E28D964-1E5E-4A37-92A2-3B5B178CB100}" destId="{5B588D5D-AEED-436F-ABCE-07ADC6D683FA}" srcOrd="0" destOrd="0" parTransId="{6C5EBB14-2AF2-4AFE-ADC3-9A9C43E40852}" sibTransId="{A8495B6F-5A3D-4C75-A164-17345050EE5D}"/>
    <dgm:cxn modelId="{A7BD6970-72B1-40AA-AC62-E35506F74DC2}" type="presOf" srcId="{3F5FB83E-9C7F-45CB-8D2A-28F3629B377D}" destId="{48B7D3E1-0C9A-40C2-B260-8AEBCBC65B9D}" srcOrd="0" destOrd="1" presId="urn:microsoft.com/office/officeart/2005/8/layout/vList5"/>
    <dgm:cxn modelId="{30EEE3C6-C0AD-4299-9EBD-3C5F91483822}" type="presOf" srcId="{44FFFB2A-B699-4BCE-861A-2768595E0C17}" destId="{448F22AA-6169-4681-A5D8-B272B83A043F}" srcOrd="0" destOrd="1" presId="urn:microsoft.com/office/officeart/2005/8/layout/vList5"/>
    <dgm:cxn modelId="{364CCECF-548F-452E-9A8F-F6744AB666C7}" srcId="{8E28D964-1E5E-4A37-92A2-3B5B178CB100}" destId="{14E971A3-3FD7-4B22-809F-7F4449A76243}" srcOrd="2" destOrd="0" parTransId="{47D653BF-1847-46C4-927F-C0686093AE9F}" sibTransId="{4ACF7D0E-9387-4354-B046-C980A2311564}"/>
    <dgm:cxn modelId="{1667A89D-E993-4067-AB15-19F2D4964DC2}" srcId="{5B588D5D-AEED-436F-ABCE-07ADC6D683FA}" destId="{C41598C3-5BEA-49BC-9201-099E4647B47B}" srcOrd="2" destOrd="0" parTransId="{C38304DE-8E8B-45C7-A4DA-93CAB2D3A95E}" sibTransId="{9BC3312B-1254-4103-92A3-68B4203367F9}"/>
    <dgm:cxn modelId="{CDCA3869-1916-4094-A34C-33546F6FA7ED}" type="presOf" srcId="{BE8C1557-CD6E-4376-B465-1BB33BBE98E5}" destId="{7A6A81B8-76D8-4CBF-B92C-59DE26796070}" srcOrd="0" destOrd="2" presId="urn:microsoft.com/office/officeart/2005/8/layout/vList5"/>
    <dgm:cxn modelId="{B3F71829-9C65-4BF6-AC02-63519660C1E4}" type="presOf" srcId="{B15C989A-AE25-4FF3-A690-B8340B766D98}" destId="{35394265-1306-445F-AF28-AC4CDC86CA3A}" srcOrd="0" destOrd="0" presId="urn:microsoft.com/office/officeart/2005/8/layout/vList5"/>
    <dgm:cxn modelId="{219A6507-EF56-431A-9B27-CE0C356B63C5}" srcId="{14E971A3-3FD7-4B22-809F-7F4449A76243}" destId="{3F5FB83E-9C7F-45CB-8D2A-28F3629B377D}" srcOrd="1" destOrd="0" parTransId="{37C946C5-3949-45D2-BE81-CE65CB43CD36}" sibTransId="{4383B6F3-DA54-4B81-A9B9-87E5525F9B3D}"/>
    <dgm:cxn modelId="{83B1CC5A-8782-4413-BBB5-8894E97376BA}" srcId="{B15C989A-AE25-4FF3-A690-B8340B766D98}" destId="{6D99E716-78A8-40A9-885F-23F824668F66}" srcOrd="1" destOrd="0" parTransId="{90A9A287-37BC-41FB-87CF-C37B7F4C3B00}" sibTransId="{6441AE00-4D4F-4439-B824-AD9D3B723D53}"/>
    <dgm:cxn modelId="{5BDA0A25-A792-4196-B7A8-8D840654A6CE}" type="presOf" srcId="{5B588D5D-AEED-436F-ABCE-07ADC6D683FA}" destId="{543D520E-4095-428C-90B6-C7A047A954A6}" srcOrd="0" destOrd="0" presId="urn:microsoft.com/office/officeart/2005/8/layout/vList5"/>
    <dgm:cxn modelId="{61C1B712-F9EC-4197-A527-9B04853EF3F3}" type="presOf" srcId="{8E28D964-1E5E-4A37-92A2-3B5B178CB100}" destId="{182FB101-252E-4735-AC28-833F13869DF9}" srcOrd="0" destOrd="0" presId="urn:microsoft.com/office/officeart/2005/8/layout/vList5"/>
    <dgm:cxn modelId="{F3C977FD-ECD6-4970-ADFA-5DC920A97CCD}" type="presOf" srcId="{C41598C3-5BEA-49BC-9201-099E4647B47B}" destId="{448F22AA-6169-4681-A5D8-B272B83A043F}" srcOrd="0" destOrd="2" presId="urn:microsoft.com/office/officeart/2005/8/layout/vList5"/>
    <dgm:cxn modelId="{D0A83CCB-740B-4EC1-8FAF-03779233A48B}" srcId="{B15C989A-AE25-4FF3-A690-B8340B766D98}" destId="{BE8C1557-CD6E-4376-B465-1BB33BBE98E5}" srcOrd="2" destOrd="0" parTransId="{D575831C-92BD-4942-8644-3B2395AED50D}" sibTransId="{61E0C6CD-D416-45F5-BA24-559CF63325C0}"/>
    <dgm:cxn modelId="{8A4CD7C1-59CF-46C2-A6EA-F1DE49EA0D66}" srcId="{14E971A3-3FD7-4B22-809F-7F4449A76243}" destId="{F91B550A-015E-4DC1-A59E-D0383F1569F3}" srcOrd="0" destOrd="0" parTransId="{5AB55E50-FB5E-4FBC-A8B7-AD49BCD166DD}" sibTransId="{FFBE93F4-0C50-48CC-BAC8-9DD1EAD2F478}"/>
    <dgm:cxn modelId="{A41F0017-26D0-41C6-8BDB-6BB4647DFE20}" srcId="{14E971A3-3FD7-4B22-809F-7F4449A76243}" destId="{1E712037-83AB-4419-9F50-9F6980AD4786}" srcOrd="2" destOrd="0" parTransId="{0C209E3D-7DA6-4C8B-BE1C-318371C2EEB1}" sibTransId="{B847B4A6-1C05-4680-AA68-EFDEF38E94E4}"/>
    <dgm:cxn modelId="{9CBC73CE-6C49-4FCD-8A65-8C8C2A9CABA9}" type="presOf" srcId="{C34BBB19-E443-4B4F-8F8E-EB98EEBC5744}" destId="{7A6A81B8-76D8-4CBF-B92C-59DE26796070}" srcOrd="0" destOrd="0" presId="urn:microsoft.com/office/officeart/2005/8/layout/vList5"/>
    <dgm:cxn modelId="{2017FE19-5EA9-4A7E-9ADA-B67C573B2BAA}" type="presOf" srcId="{4C8F0C8D-A5FB-4104-B89B-D489D76AE676}" destId="{448F22AA-6169-4681-A5D8-B272B83A043F}" srcOrd="0" destOrd="3" presId="urn:microsoft.com/office/officeart/2005/8/layout/vList5"/>
    <dgm:cxn modelId="{76ED577E-FBE7-4D2F-BECC-0E2E669CDE57}" type="presOf" srcId="{14E971A3-3FD7-4B22-809F-7F4449A76243}" destId="{0739AC91-95C0-442F-B557-585DBCAD1892}" srcOrd="0" destOrd="0" presId="urn:microsoft.com/office/officeart/2005/8/layout/vList5"/>
    <dgm:cxn modelId="{6A84DECC-6BA4-4DA2-A29B-B32CF0DDFEEE}" srcId="{5B588D5D-AEED-436F-ABCE-07ADC6D683FA}" destId="{44FFFB2A-B699-4BCE-861A-2768595E0C17}" srcOrd="1" destOrd="0" parTransId="{F50CD7AE-C526-468C-8C9D-9976B8892B4E}" sibTransId="{96990E53-D1A8-43B0-8AE0-FB6E88FF62EA}"/>
    <dgm:cxn modelId="{A5B2EBEA-9B76-481F-A18E-4989B752889D}" type="presParOf" srcId="{182FB101-252E-4735-AC28-833F13869DF9}" destId="{C8648A12-D47D-45B0-9622-47E79C498C4B}" srcOrd="0" destOrd="0" presId="urn:microsoft.com/office/officeart/2005/8/layout/vList5"/>
    <dgm:cxn modelId="{9D292B3D-A433-48BA-9C8A-70C806B7C9CF}" type="presParOf" srcId="{C8648A12-D47D-45B0-9622-47E79C498C4B}" destId="{543D520E-4095-428C-90B6-C7A047A954A6}" srcOrd="0" destOrd="0" presId="urn:microsoft.com/office/officeart/2005/8/layout/vList5"/>
    <dgm:cxn modelId="{AA1AE0FE-2C65-45D6-9942-78526C1239C5}" type="presParOf" srcId="{C8648A12-D47D-45B0-9622-47E79C498C4B}" destId="{448F22AA-6169-4681-A5D8-B272B83A043F}" srcOrd="1" destOrd="0" presId="urn:microsoft.com/office/officeart/2005/8/layout/vList5"/>
    <dgm:cxn modelId="{319C4D5A-938A-4958-9C54-57EE66D8CCEA}" type="presParOf" srcId="{182FB101-252E-4735-AC28-833F13869DF9}" destId="{AAD33A28-BA78-44DA-A5CB-BD77EADBE41A}" srcOrd="1" destOrd="0" presId="urn:microsoft.com/office/officeart/2005/8/layout/vList5"/>
    <dgm:cxn modelId="{25FB9668-8D1F-4075-BBA9-C8D9A7E2B382}" type="presParOf" srcId="{182FB101-252E-4735-AC28-833F13869DF9}" destId="{40EB8FA7-2376-45C6-BCA3-54EE63686553}" srcOrd="2" destOrd="0" presId="urn:microsoft.com/office/officeart/2005/8/layout/vList5"/>
    <dgm:cxn modelId="{D7A34204-D596-40EB-A8B4-CE2DABCEE92D}" type="presParOf" srcId="{40EB8FA7-2376-45C6-BCA3-54EE63686553}" destId="{35394265-1306-445F-AF28-AC4CDC86CA3A}" srcOrd="0" destOrd="0" presId="urn:microsoft.com/office/officeart/2005/8/layout/vList5"/>
    <dgm:cxn modelId="{6D233922-8FD8-4A01-871A-FC33CD249B4F}" type="presParOf" srcId="{40EB8FA7-2376-45C6-BCA3-54EE63686553}" destId="{7A6A81B8-76D8-4CBF-B92C-59DE26796070}" srcOrd="1" destOrd="0" presId="urn:microsoft.com/office/officeart/2005/8/layout/vList5"/>
    <dgm:cxn modelId="{747615B6-D5EC-49FF-A9DB-96813DB5AC03}" type="presParOf" srcId="{182FB101-252E-4735-AC28-833F13869DF9}" destId="{0EB09E5F-905F-42BD-826E-E52399A62CB8}" srcOrd="3" destOrd="0" presId="urn:microsoft.com/office/officeart/2005/8/layout/vList5"/>
    <dgm:cxn modelId="{7839616B-A12F-4650-B4C2-37A836F4D48B}" type="presParOf" srcId="{182FB101-252E-4735-AC28-833F13869DF9}" destId="{6CD0A534-5598-4851-B900-6638E3043F59}" srcOrd="4" destOrd="0" presId="urn:microsoft.com/office/officeart/2005/8/layout/vList5"/>
    <dgm:cxn modelId="{A31F4E8E-C8A0-4BBE-879A-C9385F4CBBC3}" type="presParOf" srcId="{6CD0A534-5598-4851-B900-6638E3043F59}" destId="{0739AC91-95C0-442F-B557-585DBCAD1892}" srcOrd="0" destOrd="0" presId="urn:microsoft.com/office/officeart/2005/8/layout/vList5"/>
    <dgm:cxn modelId="{0A7C8F3B-9F49-41E9-9C03-0237A6BB6DFF}" type="presParOf" srcId="{6CD0A534-5598-4851-B900-6638E3043F59}" destId="{48B7D3E1-0C9A-40C2-B260-8AEBCBC65B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3E4C00-A80B-40B8-AAC9-CAD68316A4EC}"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s-ES"/>
        </a:p>
      </dgm:t>
    </dgm:pt>
    <dgm:pt modelId="{48834C60-DFFF-4F6E-95CD-E5F55EDF2958}">
      <dgm:prSet phldrT="[Texto]"/>
      <dgm:spPr/>
      <dgm:t>
        <a:bodyPr/>
        <a:lstStyle/>
        <a:p>
          <a:pPr algn="l"/>
          <a:r>
            <a:rPr lang="es-ES" b="1" dirty="0" smtClean="0">
              <a:solidFill>
                <a:schemeClr val="tx1"/>
              </a:solidFill>
            </a:rPr>
            <a:t>Definición</a:t>
          </a:r>
          <a:endParaRPr lang="es-ES" b="1" dirty="0">
            <a:solidFill>
              <a:schemeClr val="tx1"/>
            </a:solidFill>
          </a:endParaRPr>
        </a:p>
      </dgm:t>
    </dgm:pt>
    <dgm:pt modelId="{2AA3907D-63E5-4A1C-A45D-E7F3C2DA01BB}" type="parTrans" cxnId="{47E0DE48-6106-4F39-9A40-0E619D935158}">
      <dgm:prSet/>
      <dgm:spPr/>
      <dgm:t>
        <a:bodyPr/>
        <a:lstStyle/>
        <a:p>
          <a:endParaRPr lang="es-ES"/>
        </a:p>
      </dgm:t>
    </dgm:pt>
    <dgm:pt modelId="{F4B58B46-D93F-443D-8736-44110B6BD754}" type="sibTrans" cxnId="{47E0DE48-6106-4F39-9A40-0E619D935158}">
      <dgm:prSet/>
      <dgm:spPr/>
      <dgm:t>
        <a:bodyPr/>
        <a:lstStyle/>
        <a:p>
          <a:endParaRPr lang="es-ES"/>
        </a:p>
      </dgm:t>
    </dgm:pt>
    <dgm:pt modelId="{C1D4B961-3C15-4EF9-A632-C0EE13ADE1DA}">
      <dgm:prSet phldrT="[Texto]" custT="1"/>
      <dgm:spPr/>
      <dgm:t>
        <a:bodyPr/>
        <a:lstStyle/>
        <a:p>
          <a:pPr algn="ctr"/>
          <a:r>
            <a:rPr lang="es-ES" sz="1300" b="0" dirty="0">
              <a:solidFill>
                <a:schemeClr val="tx1"/>
              </a:solidFill>
            </a:rPr>
            <a:t>Moneda digital que se basa exclusivamente en operaciones matemáticas, destacando que no es igual a la moneda impresa</a:t>
          </a:r>
        </a:p>
      </dgm:t>
    </dgm:pt>
    <dgm:pt modelId="{28A60FA1-7DC0-421B-B617-2219981D23E9}" type="parTrans" cxnId="{8F85175E-D9EF-48FE-B3C0-070834F02029}">
      <dgm:prSet/>
      <dgm:spPr/>
      <dgm:t>
        <a:bodyPr/>
        <a:lstStyle/>
        <a:p>
          <a:endParaRPr lang="es-ES"/>
        </a:p>
      </dgm:t>
    </dgm:pt>
    <dgm:pt modelId="{E4C45AB9-1DAF-4B61-AE48-1A9EBC048FAC}" type="sibTrans" cxnId="{8F85175E-D9EF-48FE-B3C0-070834F02029}">
      <dgm:prSet/>
      <dgm:spPr/>
      <dgm:t>
        <a:bodyPr/>
        <a:lstStyle/>
        <a:p>
          <a:endParaRPr lang="es-ES"/>
        </a:p>
      </dgm:t>
    </dgm:pt>
    <dgm:pt modelId="{5F8907FD-D1F9-4302-99A9-ADFB75E03B70}">
      <dgm:prSet phldrT="[Texto]"/>
      <dgm:spPr/>
      <dgm:t>
        <a:bodyPr/>
        <a:lstStyle/>
        <a:p>
          <a:pPr algn="ctr"/>
          <a:r>
            <a:rPr lang="es-ES" b="1" dirty="0" smtClean="0">
              <a:solidFill>
                <a:schemeClr val="tx1"/>
              </a:solidFill>
            </a:rPr>
            <a:t>Características</a:t>
          </a:r>
          <a:endParaRPr lang="es-ES" b="1" dirty="0">
            <a:solidFill>
              <a:schemeClr val="tx1"/>
            </a:solidFill>
          </a:endParaRPr>
        </a:p>
      </dgm:t>
    </dgm:pt>
    <dgm:pt modelId="{3BC16095-CF42-4697-B6C1-47C0D3BE2DD0}" type="parTrans" cxnId="{FCA2DF13-1EE4-48AF-B1C1-0E30F557401E}">
      <dgm:prSet/>
      <dgm:spPr/>
      <dgm:t>
        <a:bodyPr/>
        <a:lstStyle/>
        <a:p>
          <a:endParaRPr lang="es-ES"/>
        </a:p>
      </dgm:t>
    </dgm:pt>
    <dgm:pt modelId="{7B71D574-E747-4C93-9B59-4D1B8411EEEF}" type="sibTrans" cxnId="{FCA2DF13-1EE4-48AF-B1C1-0E30F557401E}">
      <dgm:prSet/>
      <dgm:spPr/>
      <dgm:t>
        <a:bodyPr/>
        <a:lstStyle/>
        <a:p>
          <a:endParaRPr lang="es-ES"/>
        </a:p>
      </dgm:t>
    </dgm:pt>
    <dgm:pt modelId="{D1EAB1D9-8F86-4800-AD3C-055D68360CB9}">
      <dgm:prSet phldrT="[Texto]" custT="1"/>
      <dgm:spPr/>
      <dgm:t>
        <a:bodyPr/>
        <a:lstStyle/>
        <a:p>
          <a:pPr algn="ctr"/>
          <a:r>
            <a:rPr lang="es-ES" sz="1300" b="0" dirty="0">
              <a:solidFill>
                <a:schemeClr val="tx1"/>
              </a:solidFill>
            </a:rPr>
            <a:t> -La descentralización.	</a:t>
          </a:r>
        </a:p>
      </dgm:t>
    </dgm:pt>
    <dgm:pt modelId="{3BADA9A7-0289-48C9-8BCF-73DBB648D331}" type="parTrans" cxnId="{DC3896BC-212C-4EF7-8041-9D530EFD5ABB}">
      <dgm:prSet/>
      <dgm:spPr/>
      <dgm:t>
        <a:bodyPr/>
        <a:lstStyle/>
        <a:p>
          <a:endParaRPr lang="es-ES"/>
        </a:p>
      </dgm:t>
    </dgm:pt>
    <dgm:pt modelId="{0D702A42-148B-4DB3-8B38-9A6C6C46C02B}" type="sibTrans" cxnId="{DC3896BC-212C-4EF7-8041-9D530EFD5ABB}">
      <dgm:prSet/>
      <dgm:spPr/>
      <dgm:t>
        <a:bodyPr/>
        <a:lstStyle/>
        <a:p>
          <a:endParaRPr lang="es-ES"/>
        </a:p>
      </dgm:t>
    </dgm:pt>
    <dgm:pt modelId="{5E4976F6-03D6-4295-BE6C-45F8282CB61D}">
      <dgm:prSet/>
      <dgm:spPr/>
      <dgm:t>
        <a:bodyPr/>
        <a:lstStyle/>
        <a:p>
          <a:pPr algn="l"/>
          <a:endParaRPr lang="es-ES" sz="1600" b="0" dirty="0">
            <a:solidFill>
              <a:schemeClr val="tx1"/>
            </a:solidFill>
          </a:endParaRPr>
        </a:p>
      </dgm:t>
    </dgm:pt>
    <dgm:pt modelId="{B6CB68E7-C9C3-4A23-BDEC-252C57F82C44}" type="parTrans" cxnId="{0C764816-3042-44F8-A2CA-A2AE0715B96F}">
      <dgm:prSet/>
      <dgm:spPr/>
      <dgm:t>
        <a:bodyPr/>
        <a:lstStyle/>
        <a:p>
          <a:endParaRPr lang="es-ES"/>
        </a:p>
      </dgm:t>
    </dgm:pt>
    <dgm:pt modelId="{80CDFF5D-F83D-4600-8200-1F96CD6B5021}" type="sibTrans" cxnId="{0C764816-3042-44F8-A2CA-A2AE0715B96F}">
      <dgm:prSet/>
      <dgm:spPr/>
      <dgm:t>
        <a:bodyPr/>
        <a:lstStyle/>
        <a:p>
          <a:endParaRPr lang="es-ES"/>
        </a:p>
      </dgm:t>
    </dgm:pt>
    <dgm:pt modelId="{8F923937-C63D-4E35-97F1-C1409FA1B79D}">
      <dgm:prSet custT="1"/>
      <dgm:spPr/>
      <dgm:t>
        <a:bodyPr/>
        <a:lstStyle/>
        <a:p>
          <a:pPr algn="ctr"/>
          <a:r>
            <a:rPr lang="es-ES" sz="1300" b="0" dirty="0">
              <a:solidFill>
                <a:schemeClr val="tx1"/>
              </a:solidFill>
            </a:rPr>
            <a:t>-Sin intermediarios.</a:t>
          </a:r>
        </a:p>
      </dgm:t>
    </dgm:pt>
    <dgm:pt modelId="{B40B8E9E-3D96-470E-8189-602AB05F09E2}" type="parTrans" cxnId="{C906E354-3435-43E2-9C0F-3227A4E650E2}">
      <dgm:prSet/>
      <dgm:spPr/>
      <dgm:t>
        <a:bodyPr/>
        <a:lstStyle/>
        <a:p>
          <a:endParaRPr lang="es-ES"/>
        </a:p>
      </dgm:t>
    </dgm:pt>
    <dgm:pt modelId="{DC60D70C-2E74-4084-861F-E9511FE66A14}" type="sibTrans" cxnId="{C906E354-3435-43E2-9C0F-3227A4E650E2}">
      <dgm:prSet/>
      <dgm:spPr/>
      <dgm:t>
        <a:bodyPr/>
        <a:lstStyle/>
        <a:p>
          <a:endParaRPr lang="es-ES"/>
        </a:p>
      </dgm:t>
    </dgm:pt>
    <dgm:pt modelId="{DAC5966A-B0A3-42A6-BCD3-DE9C4BDEAA3B}">
      <dgm:prSet custT="1"/>
      <dgm:spPr/>
      <dgm:t>
        <a:bodyPr/>
        <a:lstStyle/>
        <a:p>
          <a:pPr algn="ctr"/>
          <a:r>
            <a:rPr lang="es-ES" sz="1300" b="0" dirty="0">
              <a:solidFill>
                <a:schemeClr val="tx1"/>
              </a:solidFill>
            </a:rPr>
            <a:t>-El anonimato.</a:t>
          </a:r>
        </a:p>
      </dgm:t>
    </dgm:pt>
    <dgm:pt modelId="{CFB8A95E-7B8B-41A8-AAAF-E8211385B44A}" type="parTrans" cxnId="{E9F1F079-4868-47EA-A011-3FF708DCE568}">
      <dgm:prSet/>
      <dgm:spPr/>
      <dgm:t>
        <a:bodyPr/>
        <a:lstStyle/>
        <a:p>
          <a:endParaRPr lang="es-ES"/>
        </a:p>
      </dgm:t>
    </dgm:pt>
    <dgm:pt modelId="{19F59F20-3C40-4561-A72E-825C4DE96838}" type="sibTrans" cxnId="{E9F1F079-4868-47EA-A011-3FF708DCE568}">
      <dgm:prSet/>
      <dgm:spPr/>
      <dgm:t>
        <a:bodyPr/>
        <a:lstStyle/>
        <a:p>
          <a:endParaRPr lang="es-ES"/>
        </a:p>
      </dgm:t>
    </dgm:pt>
    <dgm:pt modelId="{BD79A03D-8CA3-4B50-A0F9-217D2ECB655F}">
      <dgm:prSet custT="1"/>
      <dgm:spPr/>
      <dgm:t>
        <a:bodyPr/>
        <a:lstStyle/>
        <a:p>
          <a:pPr algn="ctr"/>
          <a:r>
            <a:rPr lang="es-ES" sz="1300" b="0" dirty="0">
              <a:solidFill>
                <a:schemeClr val="tx1"/>
              </a:solidFill>
            </a:rPr>
            <a:t>-Su divisibilidad</a:t>
          </a:r>
          <a:r>
            <a:rPr lang="es-ES" sz="1700" b="0" dirty="0">
              <a:solidFill>
                <a:schemeClr val="tx1"/>
              </a:solidFill>
            </a:rPr>
            <a:t>.</a:t>
          </a:r>
        </a:p>
      </dgm:t>
    </dgm:pt>
    <dgm:pt modelId="{79AF5A84-374C-4867-8CDC-E465D09DA41A}" type="parTrans" cxnId="{D5099D37-2DAD-49ED-8631-FF4CD79A82E5}">
      <dgm:prSet/>
      <dgm:spPr/>
      <dgm:t>
        <a:bodyPr/>
        <a:lstStyle/>
        <a:p>
          <a:endParaRPr lang="es-ES"/>
        </a:p>
      </dgm:t>
    </dgm:pt>
    <dgm:pt modelId="{21D41CF7-82F9-4048-8966-D7F18534DE55}" type="sibTrans" cxnId="{D5099D37-2DAD-49ED-8631-FF4CD79A82E5}">
      <dgm:prSet/>
      <dgm:spPr/>
      <dgm:t>
        <a:bodyPr/>
        <a:lstStyle/>
        <a:p>
          <a:endParaRPr lang="es-ES"/>
        </a:p>
      </dgm:t>
    </dgm:pt>
    <dgm:pt modelId="{C36399C1-A4AF-4CD2-849B-91CD8267ACBB}" type="pres">
      <dgm:prSet presAssocID="{0B3E4C00-A80B-40B8-AAC9-CAD68316A4EC}" presName="Name0" presStyleCnt="0">
        <dgm:presLayoutVars>
          <dgm:chMax val="5"/>
          <dgm:chPref val="5"/>
          <dgm:dir/>
          <dgm:animLvl val="lvl"/>
        </dgm:presLayoutVars>
      </dgm:prSet>
      <dgm:spPr/>
      <dgm:t>
        <a:bodyPr/>
        <a:lstStyle/>
        <a:p>
          <a:endParaRPr lang="es-EC"/>
        </a:p>
      </dgm:t>
    </dgm:pt>
    <dgm:pt modelId="{72F0ABF1-5B87-4C8A-8EC2-A87B4A14F33C}" type="pres">
      <dgm:prSet presAssocID="{48834C60-DFFF-4F6E-95CD-E5F55EDF2958}" presName="parentText1" presStyleLbl="node1" presStyleIdx="0" presStyleCnt="2" custLinFactNeighborX="-3544" custLinFactNeighborY="-1590">
        <dgm:presLayoutVars>
          <dgm:chMax/>
          <dgm:chPref val="3"/>
          <dgm:bulletEnabled val="1"/>
        </dgm:presLayoutVars>
      </dgm:prSet>
      <dgm:spPr/>
      <dgm:t>
        <a:bodyPr/>
        <a:lstStyle/>
        <a:p>
          <a:endParaRPr lang="es-EC"/>
        </a:p>
      </dgm:t>
    </dgm:pt>
    <dgm:pt modelId="{BABD13BB-0FB0-4815-89C8-55CD9305E52B}" type="pres">
      <dgm:prSet presAssocID="{48834C60-DFFF-4F6E-95CD-E5F55EDF2958}" presName="childText1" presStyleLbl="solidAlignAcc1" presStyleIdx="0" presStyleCnt="2">
        <dgm:presLayoutVars>
          <dgm:chMax val="0"/>
          <dgm:chPref val="0"/>
          <dgm:bulletEnabled val="1"/>
        </dgm:presLayoutVars>
      </dgm:prSet>
      <dgm:spPr/>
      <dgm:t>
        <a:bodyPr/>
        <a:lstStyle/>
        <a:p>
          <a:endParaRPr lang="es-EC"/>
        </a:p>
      </dgm:t>
    </dgm:pt>
    <dgm:pt modelId="{CBC4E459-4B29-432D-9354-2450D20E9AB8}" type="pres">
      <dgm:prSet presAssocID="{5F8907FD-D1F9-4302-99A9-ADFB75E03B70}" presName="parentText2" presStyleLbl="node1" presStyleIdx="1" presStyleCnt="2">
        <dgm:presLayoutVars>
          <dgm:chMax/>
          <dgm:chPref val="3"/>
          <dgm:bulletEnabled val="1"/>
        </dgm:presLayoutVars>
      </dgm:prSet>
      <dgm:spPr/>
      <dgm:t>
        <a:bodyPr/>
        <a:lstStyle/>
        <a:p>
          <a:endParaRPr lang="es-EC"/>
        </a:p>
      </dgm:t>
    </dgm:pt>
    <dgm:pt modelId="{6B4BC0E2-6578-4BE6-BE0D-AF43F89A2D71}" type="pres">
      <dgm:prSet presAssocID="{5F8907FD-D1F9-4302-99A9-ADFB75E03B70}" presName="childText2" presStyleLbl="solidAlignAcc1" presStyleIdx="1" presStyleCnt="2">
        <dgm:presLayoutVars>
          <dgm:chMax val="0"/>
          <dgm:chPref val="0"/>
          <dgm:bulletEnabled val="1"/>
        </dgm:presLayoutVars>
      </dgm:prSet>
      <dgm:spPr/>
      <dgm:t>
        <a:bodyPr/>
        <a:lstStyle/>
        <a:p>
          <a:endParaRPr lang="es-EC"/>
        </a:p>
      </dgm:t>
    </dgm:pt>
  </dgm:ptLst>
  <dgm:cxnLst>
    <dgm:cxn modelId="{44203B94-07C2-481C-8219-2EE30E1D90E3}" type="presOf" srcId="{8F923937-C63D-4E35-97F1-C1409FA1B79D}" destId="{6B4BC0E2-6578-4BE6-BE0D-AF43F89A2D71}" srcOrd="0" destOrd="1" presId="urn:microsoft.com/office/officeart/2009/3/layout/IncreasingArrowsProcess"/>
    <dgm:cxn modelId="{35B8740A-738A-4A67-BB64-8DDB1AFE85B4}" type="presOf" srcId="{BD79A03D-8CA3-4B50-A0F9-217D2ECB655F}" destId="{6B4BC0E2-6578-4BE6-BE0D-AF43F89A2D71}" srcOrd="0" destOrd="3" presId="urn:microsoft.com/office/officeart/2009/3/layout/IncreasingArrowsProcess"/>
    <dgm:cxn modelId="{D5099D37-2DAD-49ED-8631-FF4CD79A82E5}" srcId="{5F8907FD-D1F9-4302-99A9-ADFB75E03B70}" destId="{BD79A03D-8CA3-4B50-A0F9-217D2ECB655F}" srcOrd="3" destOrd="0" parTransId="{79AF5A84-374C-4867-8CDC-E465D09DA41A}" sibTransId="{21D41CF7-82F9-4048-8966-D7F18534DE55}"/>
    <dgm:cxn modelId="{E5827939-15A5-496D-87D8-68D815A35EDD}" type="presOf" srcId="{5F8907FD-D1F9-4302-99A9-ADFB75E03B70}" destId="{CBC4E459-4B29-432D-9354-2450D20E9AB8}" srcOrd="0" destOrd="0" presId="urn:microsoft.com/office/officeart/2009/3/layout/IncreasingArrowsProcess"/>
    <dgm:cxn modelId="{FCA2DF13-1EE4-48AF-B1C1-0E30F557401E}" srcId="{0B3E4C00-A80B-40B8-AAC9-CAD68316A4EC}" destId="{5F8907FD-D1F9-4302-99A9-ADFB75E03B70}" srcOrd="1" destOrd="0" parTransId="{3BC16095-CF42-4697-B6C1-47C0D3BE2DD0}" sibTransId="{7B71D574-E747-4C93-9B59-4D1B8411EEEF}"/>
    <dgm:cxn modelId="{51F1BC4C-2006-4361-81EF-68F6CD79AF80}" type="presOf" srcId="{48834C60-DFFF-4F6E-95CD-E5F55EDF2958}" destId="{72F0ABF1-5B87-4C8A-8EC2-A87B4A14F33C}" srcOrd="0" destOrd="0" presId="urn:microsoft.com/office/officeart/2009/3/layout/IncreasingArrowsProcess"/>
    <dgm:cxn modelId="{44BF5AC0-5475-46DB-B044-63DD42D59FB9}" type="presOf" srcId="{5E4976F6-03D6-4295-BE6C-45F8282CB61D}" destId="{BABD13BB-0FB0-4815-89C8-55CD9305E52B}" srcOrd="0" destOrd="1" presId="urn:microsoft.com/office/officeart/2009/3/layout/IncreasingArrowsProcess"/>
    <dgm:cxn modelId="{E5FC31D1-CB9D-402A-9C8F-ED6DA24CF93D}" type="presOf" srcId="{C1D4B961-3C15-4EF9-A632-C0EE13ADE1DA}" destId="{BABD13BB-0FB0-4815-89C8-55CD9305E52B}" srcOrd="0" destOrd="0" presId="urn:microsoft.com/office/officeart/2009/3/layout/IncreasingArrowsProcess"/>
    <dgm:cxn modelId="{B928A3A2-CCF5-4F5F-820D-8099ADE163C5}" type="presOf" srcId="{0B3E4C00-A80B-40B8-AAC9-CAD68316A4EC}" destId="{C36399C1-A4AF-4CD2-849B-91CD8267ACBB}" srcOrd="0" destOrd="0" presId="urn:microsoft.com/office/officeart/2009/3/layout/IncreasingArrowsProcess"/>
    <dgm:cxn modelId="{C906E354-3435-43E2-9C0F-3227A4E650E2}" srcId="{5F8907FD-D1F9-4302-99A9-ADFB75E03B70}" destId="{8F923937-C63D-4E35-97F1-C1409FA1B79D}" srcOrd="1" destOrd="0" parTransId="{B40B8E9E-3D96-470E-8189-602AB05F09E2}" sibTransId="{DC60D70C-2E74-4084-861F-E9511FE66A14}"/>
    <dgm:cxn modelId="{5ED51B6C-8E26-420E-9A2A-A2EC3525894C}" type="presOf" srcId="{D1EAB1D9-8F86-4800-AD3C-055D68360CB9}" destId="{6B4BC0E2-6578-4BE6-BE0D-AF43F89A2D71}" srcOrd="0" destOrd="0" presId="urn:microsoft.com/office/officeart/2009/3/layout/IncreasingArrowsProcess"/>
    <dgm:cxn modelId="{4644FA55-FEA1-4318-B3C2-2C1877F70D16}" type="presOf" srcId="{DAC5966A-B0A3-42A6-BCD3-DE9C4BDEAA3B}" destId="{6B4BC0E2-6578-4BE6-BE0D-AF43F89A2D71}" srcOrd="0" destOrd="2" presId="urn:microsoft.com/office/officeart/2009/3/layout/IncreasingArrowsProcess"/>
    <dgm:cxn modelId="{DC3896BC-212C-4EF7-8041-9D530EFD5ABB}" srcId="{5F8907FD-D1F9-4302-99A9-ADFB75E03B70}" destId="{D1EAB1D9-8F86-4800-AD3C-055D68360CB9}" srcOrd="0" destOrd="0" parTransId="{3BADA9A7-0289-48C9-8BCF-73DBB648D331}" sibTransId="{0D702A42-148B-4DB3-8B38-9A6C6C46C02B}"/>
    <dgm:cxn modelId="{E9F1F079-4868-47EA-A011-3FF708DCE568}" srcId="{5F8907FD-D1F9-4302-99A9-ADFB75E03B70}" destId="{DAC5966A-B0A3-42A6-BCD3-DE9C4BDEAA3B}" srcOrd="2" destOrd="0" parTransId="{CFB8A95E-7B8B-41A8-AAAF-E8211385B44A}" sibTransId="{19F59F20-3C40-4561-A72E-825C4DE96838}"/>
    <dgm:cxn modelId="{8F85175E-D9EF-48FE-B3C0-070834F02029}" srcId="{48834C60-DFFF-4F6E-95CD-E5F55EDF2958}" destId="{C1D4B961-3C15-4EF9-A632-C0EE13ADE1DA}" srcOrd="0" destOrd="0" parTransId="{28A60FA1-7DC0-421B-B617-2219981D23E9}" sibTransId="{E4C45AB9-1DAF-4B61-AE48-1A9EBC048FAC}"/>
    <dgm:cxn modelId="{0C764816-3042-44F8-A2CA-A2AE0715B96F}" srcId="{48834C60-DFFF-4F6E-95CD-E5F55EDF2958}" destId="{5E4976F6-03D6-4295-BE6C-45F8282CB61D}" srcOrd="1" destOrd="0" parTransId="{B6CB68E7-C9C3-4A23-BDEC-252C57F82C44}" sibTransId="{80CDFF5D-F83D-4600-8200-1F96CD6B5021}"/>
    <dgm:cxn modelId="{47E0DE48-6106-4F39-9A40-0E619D935158}" srcId="{0B3E4C00-A80B-40B8-AAC9-CAD68316A4EC}" destId="{48834C60-DFFF-4F6E-95CD-E5F55EDF2958}" srcOrd="0" destOrd="0" parTransId="{2AA3907D-63E5-4A1C-A45D-E7F3C2DA01BB}" sibTransId="{F4B58B46-D93F-443D-8736-44110B6BD754}"/>
    <dgm:cxn modelId="{CBB85142-2DFD-4AEB-B207-4EE22F74100A}" type="presParOf" srcId="{C36399C1-A4AF-4CD2-849B-91CD8267ACBB}" destId="{72F0ABF1-5B87-4C8A-8EC2-A87B4A14F33C}" srcOrd="0" destOrd="0" presId="urn:microsoft.com/office/officeart/2009/3/layout/IncreasingArrowsProcess"/>
    <dgm:cxn modelId="{00891C37-1B01-4431-B3F4-B522E2C6633F}" type="presParOf" srcId="{C36399C1-A4AF-4CD2-849B-91CD8267ACBB}" destId="{BABD13BB-0FB0-4815-89C8-55CD9305E52B}" srcOrd="1" destOrd="0" presId="urn:microsoft.com/office/officeart/2009/3/layout/IncreasingArrowsProcess"/>
    <dgm:cxn modelId="{72B86C49-3E29-4C42-A0CB-FB64A5571918}" type="presParOf" srcId="{C36399C1-A4AF-4CD2-849B-91CD8267ACBB}" destId="{CBC4E459-4B29-432D-9354-2450D20E9AB8}" srcOrd="2" destOrd="0" presId="urn:microsoft.com/office/officeart/2009/3/layout/IncreasingArrowsProcess"/>
    <dgm:cxn modelId="{F3FE2785-976A-4E55-B3B7-594AD24B1BDA}" type="presParOf" srcId="{C36399C1-A4AF-4CD2-849B-91CD8267ACBB}" destId="{6B4BC0E2-6578-4BE6-BE0D-AF43F89A2D71}"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581116-9065-4234-A6BA-D7E680970C0E}"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s-ES"/>
        </a:p>
      </dgm:t>
    </dgm:pt>
    <dgm:pt modelId="{AA79F501-C6CE-41AA-9FDD-EBCA08481644}">
      <dgm:prSet phldrT="[Texto]" custT="1"/>
      <dgm:spPr/>
      <dgm:t>
        <a:bodyPr/>
        <a:lstStyle/>
        <a:p>
          <a:pPr>
            <a:lnSpc>
              <a:spcPct val="100000"/>
            </a:lnSpc>
          </a:pPr>
          <a:r>
            <a:rPr lang="es-ES" sz="1200" b="1" dirty="0">
              <a:solidFill>
                <a:schemeClr val="tx1"/>
              </a:solidFill>
            </a:rPr>
            <a:t>VENTAJAS</a:t>
          </a:r>
        </a:p>
      </dgm:t>
    </dgm:pt>
    <dgm:pt modelId="{4FCAD082-B0C6-4DAA-B705-55C163A950BE}" type="parTrans" cxnId="{2B80C6AD-F3AC-4EF3-97B9-73C6615CB254}">
      <dgm:prSet/>
      <dgm:spPr/>
      <dgm:t>
        <a:bodyPr/>
        <a:lstStyle/>
        <a:p>
          <a:endParaRPr lang="es-ES"/>
        </a:p>
      </dgm:t>
    </dgm:pt>
    <dgm:pt modelId="{A6149892-4D81-464F-A3A2-898620D9EFB9}" type="sibTrans" cxnId="{2B80C6AD-F3AC-4EF3-97B9-73C6615CB254}">
      <dgm:prSet/>
      <dgm:spPr/>
      <dgm:t>
        <a:bodyPr/>
        <a:lstStyle/>
        <a:p>
          <a:endParaRPr lang="es-ES"/>
        </a:p>
      </dgm:t>
    </dgm:pt>
    <dgm:pt modelId="{D8734BAD-D751-4FF2-88AE-E423201E6AAA}">
      <dgm:prSet phldrT="[Texto]" custT="1"/>
      <dgm:spPr/>
      <dgm:t>
        <a:bodyPr/>
        <a:lstStyle/>
        <a:p>
          <a:pPr>
            <a:lnSpc>
              <a:spcPct val="100000"/>
            </a:lnSpc>
          </a:pPr>
          <a:r>
            <a:rPr lang="es-ES" sz="1200" b="0" dirty="0">
              <a:solidFill>
                <a:schemeClr val="tx1"/>
              </a:solidFill>
            </a:rPr>
            <a:t>- No pueden gastarse dos veces.</a:t>
          </a:r>
        </a:p>
        <a:p>
          <a:pPr>
            <a:lnSpc>
              <a:spcPct val="100000"/>
            </a:lnSpc>
          </a:pPr>
          <a:r>
            <a:rPr lang="es-ES" sz="1200" b="0" dirty="0">
              <a:solidFill>
                <a:schemeClr val="tx1"/>
              </a:solidFill>
            </a:rPr>
            <a:t>- Los pagos se realizan de forma instantánea.</a:t>
          </a:r>
        </a:p>
        <a:p>
          <a:pPr>
            <a:lnSpc>
              <a:spcPct val="100000"/>
            </a:lnSpc>
          </a:pPr>
          <a:r>
            <a:rPr lang="es-ES" sz="1200" b="0" dirty="0">
              <a:solidFill>
                <a:schemeClr val="tx1"/>
              </a:solidFill>
            </a:rPr>
            <a:t>-Brindan seguridad por contar con el sistema criptográfico.</a:t>
          </a:r>
        </a:p>
        <a:p>
          <a:pPr>
            <a:lnSpc>
              <a:spcPct val="100000"/>
            </a:lnSpc>
          </a:pPr>
          <a:r>
            <a:rPr lang="es-ES" sz="1200" b="0" dirty="0">
              <a:solidFill>
                <a:schemeClr val="tx1"/>
              </a:solidFill>
            </a:rPr>
            <a:t>- Su remisión a cualquier país es más expedita.</a:t>
          </a:r>
        </a:p>
        <a:p>
          <a:pPr>
            <a:lnSpc>
              <a:spcPct val="100000"/>
            </a:lnSpc>
          </a:pPr>
          <a:r>
            <a:rPr lang="es-ES" sz="1200" b="0" dirty="0">
              <a:solidFill>
                <a:schemeClr val="tx1"/>
              </a:solidFill>
            </a:rPr>
            <a:t>- Por su particularidad permite establecerse como nueva forma de pago.</a:t>
          </a:r>
        </a:p>
        <a:p>
          <a:pPr>
            <a:lnSpc>
              <a:spcPct val="100000"/>
            </a:lnSpc>
          </a:pPr>
          <a:r>
            <a:rPr lang="es-ES" sz="1200" b="0" dirty="0">
              <a:solidFill>
                <a:schemeClr val="tx1"/>
              </a:solidFill>
            </a:rPr>
            <a:t>- No se pagan comisiones.</a:t>
          </a:r>
        </a:p>
        <a:p>
          <a:pPr>
            <a:lnSpc>
              <a:spcPct val="100000"/>
            </a:lnSpc>
          </a:pPr>
          <a:r>
            <a:rPr lang="es-ES" sz="1200" b="0" dirty="0">
              <a:solidFill>
                <a:schemeClr val="tx1"/>
              </a:solidFill>
            </a:rPr>
            <a:t>- Límite de  edición de monedas</a:t>
          </a:r>
        </a:p>
      </dgm:t>
    </dgm:pt>
    <dgm:pt modelId="{D4958FF7-AE99-47A6-BFA2-CFBC6EA62561}" type="parTrans" cxnId="{77EAEA7E-ABED-424C-8DB4-E1442A17886C}">
      <dgm:prSet/>
      <dgm:spPr/>
      <dgm:t>
        <a:bodyPr/>
        <a:lstStyle/>
        <a:p>
          <a:endParaRPr lang="es-ES"/>
        </a:p>
      </dgm:t>
    </dgm:pt>
    <dgm:pt modelId="{038AF0DE-D62D-481B-81AA-66402E5B1CAF}" type="sibTrans" cxnId="{77EAEA7E-ABED-424C-8DB4-E1442A17886C}">
      <dgm:prSet/>
      <dgm:spPr/>
      <dgm:t>
        <a:bodyPr/>
        <a:lstStyle/>
        <a:p>
          <a:endParaRPr lang="es-ES"/>
        </a:p>
      </dgm:t>
    </dgm:pt>
    <dgm:pt modelId="{A739AF81-198B-4F6F-B95E-138781ED9B4A}">
      <dgm:prSet phldrT="[Texto]" custT="1"/>
      <dgm:spPr/>
      <dgm:t>
        <a:bodyPr/>
        <a:lstStyle/>
        <a:p>
          <a:pPr>
            <a:lnSpc>
              <a:spcPct val="100000"/>
            </a:lnSpc>
          </a:pPr>
          <a:r>
            <a:rPr lang="es-ES" sz="1200" b="1" dirty="0" smtClean="0">
              <a:solidFill>
                <a:schemeClr val="tx1"/>
              </a:solidFill>
            </a:rPr>
            <a:t>DESVENTAJAS</a:t>
          </a:r>
          <a:endParaRPr lang="es-ES" sz="1200" b="1" dirty="0">
            <a:solidFill>
              <a:schemeClr val="tx1"/>
            </a:solidFill>
          </a:endParaRPr>
        </a:p>
      </dgm:t>
    </dgm:pt>
    <dgm:pt modelId="{0D917806-199D-4B12-950D-06F0B11FCF7B}" type="parTrans" cxnId="{A262198B-5BC6-42CE-833F-24B3F7768A0C}">
      <dgm:prSet/>
      <dgm:spPr/>
      <dgm:t>
        <a:bodyPr/>
        <a:lstStyle/>
        <a:p>
          <a:endParaRPr lang="es-ES"/>
        </a:p>
      </dgm:t>
    </dgm:pt>
    <dgm:pt modelId="{59207F02-3752-4AC6-9AC2-C537EE89CBD7}" type="sibTrans" cxnId="{A262198B-5BC6-42CE-833F-24B3F7768A0C}">
      <dgm:prSet/>
      <dgm:spPr/>
      <dgm:t>
        <a:bodyPr/>
        <a:lstStyle/>
        <a:p>
          <a:endParaRPr lang="es-ES"/>
        </a:p>
      </dgm:t>
    </dgm:pt>
    <dgm:pt modelId="{F8C3AAE0-3AC0-4218-8DE8-F64DEDD26581}">
      <dgm:prSet phldrT="[Texto]" custT="1"/>
      <dgm:spPr/>
      <dgm:t>
        <a:bodyPr/>
        <a:lstStyle/>
        <a:p>
          <a:pPr>
            <a:lnSpc>
              <a:spcPct val="100000"/>
            </a:lnSpc>
          </a:pPr>
          <a:r>
            <a:rPr lang="es-ES" sz="1200" b="0" dirty="0">
              <a:solidFill>
                <a:schemeClr val="tx1"/>
              </a:solidFill>
            </a:rPr>
            <a:t>- No es respaldada por ningún Banco Central de ningún país.</a:t>
          </a:r>
        </a:p>
        <a:p>
          <a:pPr>
            <a:lnSpc>
              <a:spcPct val="100000"/>
            </a:lnSpc>
          </a:pPr>
          <a:r>
            <a:rPr lang="es-ES" sz="1200" b="0" dirty="0">
              <a:solidFill>
                <a:schemeClr val="tx1"/>
              </a:solidFill>
            </a:rPr>
            <a:t>- El precio lo dicta la oferta y la demanda.</a:t>
          </a:r>
        </a:p>
        <a:p>
          <a:pPr>
            <a:lnSpc>
              <a:spcPct val="100000"/>
            </a:lnSpc>
          </a:pPr>
          <a:r>
            <a:rPr lang="es-ES" sz="1200" b="0" dirty="0">
              <a:solidFill>
                <a:schemeClr val="tx1"/>
              </a:solidFill>
            </a:rPr>
            <a:t>-Prohibición  en algunos países.</a:t>
          </a:r>
        </a:p>
        <a:p>
          <a:pPr>
            <a:lnSpc>
              <a:spcPct val="100000"/>
            </a:lnSpc>
          </a:pPr>
          <a:r>
            <a:rPr lang="es-ES" sz="1200" b="0" dirty="0">
              <a:solidFill>
                <a:schemeClr val="tx1"/>
              </a:solidFill>
            </a:rPr>
            <a:t>-El anonimato. </a:t>
          </a:r>
        </a:p>
        <a:p>
          <a:pPr>
            <a:lnSpc>
              <a:spcPct val="100000"/>
            </a:lnSpc>
          </a:pPr>
          <a:r>
            <a:rPr lang="es-ES" sz="1200" b="0" dirty="0">
              <a:solidFill>
                <a:schemeClr val="tx1"/>
              </a:solidFill>
            </a:rPr>
            <a:t>- El desconocimiento de la gente</a:t>
          </a:r>
        </a:p>
      </dgm:t>
    </dgm:pt>
    <dgm:pt modelId="{8E6DEFE7-0829-4884-B759-B8A5F1198EAC}" type="sibTrans" cxnId="{357DAA40-A304-4223-BE0A-E76DA22AEC28}">
      <dgm:prSet/>
      <dgm:spPr/>
      <dgm:t>
        <a:bodyPr/>
        <a:lstStyle/>
        <a:p>
          <a:endParaRPr lang="es-ES"/>
        </a:p>
      </dgm:t>
    </dgm:pt>
    <dgm:pt modelId="{47075A69-8559-4B09-9A0B-983A634B7CDF}" type="parTrans" cxnId="{357DAA40-A304-4223-BE0A-E76DA22AEC28}">
      <dgm:prSet/>
      <dgm:spPr/>
      <dgm:t>
        <a:bodyPr/>
        <a:lstStyle/>
        <a:p>
          <a:endParaRPr lang="es-ES"/>
        </a:p>
      </dgm:t>
    </dgm:pt>
    <dgm:pt modelId="{B2296F80-42CD-46EF-B8BE-1304511A8917}" type="pres">
      <dgm:prSet presAssocID="{E2581116-9065-4234-A6BA-D7E680970C0E}" presName="compositeShape" presStyleCnt="0">
        <dgm:presLayoutVars>
          <dgm:chMax val="2"/>
          <dgm:dir/>
          <dgm:resizeHandles val="exact"/>
        </dgm:presLayoutVars>
      </dgm:prSet>
      <dgm:spPr/>
      <dgm:t>
        <a:bodyPr/>
        <a:lstStyle/>
        <a:p>
          <a:endParaRPr lang="es-EC"/>
        </a:p>
      </dgm:t>
    </dgm:pt>
    <dgm:pt modelId="{C661DFEF-D255-41EC-BB66-639FDEB931B7}" type="pres">
      <dgm:prSet presAssocID="{E2581116-9065-4234-A6BA-D7E680970C0E}" presName="divider" presStyleLbl="fgShp" presStyleIdx="0" presStyleCnt="1"/>
      <dgm:spPr/>
    </dgm:pt>
    <dgm:pt modelId="{1FA5B0CB-90F7-4280-BF5E-D1ED87E505C8}" type="pres">
      <dgm:prSet presAssocID="{AA79F501-C6CE-41AA-9FDD-EBCA08481644}" presName="downArrow" presStyleLbl="node1" presStyleIdx="0" presStyleCnt="2" custScaleX="50303" custScaleY="71003"/>
      <dgm:spPr/>
    </dgm:pt>
    <dgm:pt modelId="{81661D4E-648F-43C7-AACF-AFA93CC44F3A}" type="pres">
      <dgm:prSet presAssocID="{AA79F501-C6CE-41AA-9FDD-EBCA08481644}" presName="downArrowText" presStyleLbl="revTx" presStyleIdx="0" presStyleCnt="2" custScaleX="171834" custScaleY="115853">
        <dgm:presLayoutVars>
          <dgm:bulletEnabled val="1"/>
        </dgm:presLayoutVars>
      </dgm:prSet>
      <dgm:spPr/>
      <dgm:t>
        <a:bodyPr/>
        <a:lstStyle/>
        <a:p>
          <a:endParaRPr lang="es-EC"/>
        </a:p>
      </dgm:t>
    </dgm:pt>
    <dgm:pt modelId="{412F35B3-889C-46EF-BAA0-2F217EB6C7AE}" type="pres">
      <dgm:prSet presAssocID="{A739AF81-198B-4F6F-B95E-138781ED9B4A}" presName="upArrow" presStyleLbl="node1" presStyleIdx="1" presStyleCnt="2" custScaleX="50303" custScaleY="71003"/>
      <dgm:spPr/>
    </dgm:pt>
    <dgm:pt modelId="{ECE3CEC0-B7A0-4D54-840D-4EA93D1F1AAD}" type="pres">
      <dgm:prSet presAssocID="{A739AF81-198B-4F6F-B95E-138781ED9B4A}" presName="upArrowText" presStyleLbl="revTx" presStyleIdx="1" presStyleCnt="2" custScaleX="171834" custScaleY="115853">
        <dgm:presLayoutVars>
          <dgm:bulletEnabled val="1"/>
        </dgm:presLayoutVars>
      </dgm:prSet>
      <dgm:spPr/>
      <dgm:t>
        <a:bodyPr/>
        <a:lstStyle/>
        <a:p>
          <a:endParaRPr lang="es-EC"/>
        </a:p>
      </dgm:t>
    </dgm:pt>
  </dgm:ptLst>
  <dgm:cxnLst>
    <dgm:cxn modelId="{F3354BFB-E76B-496A-8549-5FC1ECE1F3A2}" type="presOf" srcId="{E2581116-9065-4234-A6BA-D7E680970C0E}" destId="{B2296F80-42CD-46EF-B8BE-1304511A8917}" srcOrd="0" destOrd="0" presId="urn:microsoft.com/office/officeart/2005/8/layout/arrow3"/>
    <dgm:cxn modelId="{74DCF634-10B6-45A2-B0B9-D7B2EA557F74}" type="presOf" srcId="{D8734BAD-D751-4FF2-88AE-E423201E6AAA}" destId="{81661D4E-648F-43C7-AACF-AFA93CC44F3A}" srcOrd="0" destOrd="1" presId="urn:microsoft.com/office/officeart/2005/8/layout/arrow3"/>
    <dgm:cxn modelId="{357DAA40-A304-4223-BE0A-E76DA22AEC28}" srcId="{A739AF81-198B-4F6F-B95E-138781ED9B4A}" destId="{F8C3AAE0-3AC0-4218-8DE8-F64DEDD26581}" srcOrd="0" destOrd="0" parTransId="{47075A69-8559-4B09-9A0B-983A634B7CDF}" sibTransId="{8E6DEFE7-0829-4884-B759-B8A5F1198EAC}"/>
    <dgm:cxn modelId="{C5E8C478-A872-4C54-8FE1-EB53556C2B16}" type="presOf" srcId="{A739AF81-198B-4F6F-B95E-138781ED9B4A}" destId="{ECE3CEC0-B7A0-4D54-840D-4EA93D1F1AAD}" srcOrd="0" destOrd="0" presId="urn:microsoft.com/office/officeart/2005/8/layout/arrow3"/>
    <dgm:cxn modelId="{A5524209-EC5E-4ED7-A074-004A05DFE995}" type="presOf" srcId="{AA79F501-C6CE-41AA-9FDD-EBCA08481644}" destId="{81661D4E-648F-43C7-AACF-AFA93CC44F3A}" srcOrd="0" destOrd="0" presId="urn:microsoft.com/office/officeart/2005/8/layout/arrow3"/>
    <dgm:cxn modelId="{FFDE498A-4712-44BB-B21A-33035BE724C3}" type="presOf" srcId="{F8C3AAE0-3AC0-4218-8DE8-F64DEDD26581}" destId="{ECE3CEC0-B7A0-4D54-840D-4EA93D1F1AAD}" srcOrd="0" destOrd="1" presId="urn:microsoft.com/office/officeart/2005/8/layout/arrow3"/>
    <dgm:cxn modelId="{A262198B-5BC6-42CE-833F-24B3F7768A0C}" srcId="{E2581116-9065-4234-A6BA-D7E680970C0E}" destId="{A739AF81-198B-4F6F-B95E-138781ED9B4A}" srcOrd="1" destOrd="0" parTransId="{0D917806-199D-4B12-950D-06F0B11FCF7B}" sibTransId="{59207F02-3752-4AC6-9AC2-C537EE89CBD7}"/>
    <dgm:cxn modelId="{77EAEA7E-ABED-424C-8DB4-E1442A17886C}" srcId="{AA79F501-C6CE-41AA-9FDD-EBCA08481644}" destId="{D8734BAD-D751-4FF2-88AE-E423201E6AAA}" srcOrd="0" destOrd="0" parTransId="{D4958FF7-AE99-47A6-BFA2-CFBC6EA62561}" sibTransId="{038AF0DE-D62D-481B-81AA-66402E5B1CAF}"/>
    <dgm:cxn modelId="{2B80C6AD-F3AC-4EF3-97B9-73C6615CB254}" srcId="{E2581116-9065-4234-A6BA-D7E680970C0E}" destId="{AA79F501-C6CE-41AA-9FDD-EBCA08481644}" srcOrd="0" destOrd="0" parTransId="{4FCAD082-B0C6-4DAA-B705-55C163A950BE}" sibTransId="{A6149892-4D81-464F-A3A2-898620D9EFB9}"/>
    <dgm:cxn modelId="{2B7DD927-2DCE-44D0-8549-EA462AE11D99}" type="presParOf" srcId="{B2296F80-42CD-46EF-B8BE-1304511A8917}" destId="{C661DFEF-D255-41EC-BB66-639FDEB931B7}" srcOrd="0" destOrd="0" presId="urn:microsoft.com/office/officeart/2005/8/layout/arrow3"/>
    <dgm:cxn modelId="{C486197B-ADD3-40CA-BB64-78DC2BFCEB04}" type="presParOf" srcId="{B2296F80-42CD-46EF-B8BE-1304511A8917}" destId="{1FA5B0CB-90F7-4280-BF5E-D1ED87E505C8}" srcOrd="1" destOrd="0" presId="urn:microsoft.com/office/officeart/2005/8/layout/arrow3"/>
    <dgm:cxn modelId="{9001B05E-E122-4DEE-A7E1-ADC8D4F79DF7}" type="presParOf" srcId="{B2296F80-42CD-46EF-B8BE-1304511A8917}" destId="{81661D4E-648F-43C7-AACF-AFA93CC44F3A}" srcOrd="2" destOrd="0" presId="urn:microsoft.com/office/officeart/2005/8/layout/arrow3"/>
    <dgm:cxn modelId="{67A51D0D-A2F5-4311-86B7-CAB0D980A53D}" type="presParOf" srcId="{B2296F80-42CD-46EF-B8BE-1304511A8917}" destId="{412F35B3-889C-46EF-BAA0-2F217EB6C7AE}" srcOrd="3" destOrd="0" presId="urn:microsoft.com/office/officeart/2005/8/layout/arrow3"/>
    <dgm:cxn modelId="{3244CE53-3118-4078-ACC4-C7A5D3D08A58}" type="presParOf" srcId="{B2296F80-42CD-46EF-B8BE-1304511A8917}" destId="{ECE3CEC0-B7A0-4D54-840D-4EA93D1F1AA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6A62C5-D6C0-47A0-9995-2579E824872B}" type="doc">
      <dgm:prSet loTypeId="urn:microsoft.com/office/officeart/2005/8/layout/vList5" loCatId="list" qsTypeId="urn:microsoft.com/office/officeart/2005/8/quickstyle/3d4" qsCatId="3D" csTypeId="urn:microsoft.com/office/officeart/2005/8/colors/colorful5" csCatId="colorful" phldr="1"/>
      <dgm:spPr/>
      <dgm:t>
        <a:bodyPr/>
        <a:lstStyle/>
        <a:p>
          <a:endParaRPr lang="es-ES"/>
        </a:p>
      </dgm:t>
    </dgm:pt>
    <dgm:pt modelId="{6720E74D-D40F-48FB-9D90-8F93F82D6CD6}">
      <dgm:prSet phldrT="[Texto]" custT="1"/>
      <dgm:spPr/>
      <dgm:t>
        <a:bodyPr/>
        <a:lstStyle/>
        <a:p>
          <a:r>
            <a:rPr lang="es-ES" sz="1600" b="1" dirty="0" smtClean="0">
              <a:solidFill>
                <a:schemeClr val="tx1"/>
              </a:solidFill>
            </a:rPr>
            <a:t>Opinión acerca de la Deuda </a:t>
          </a:r>
          <a:r>
            <a:rPr lang="es-ES" sz="1600" b="1" dirty="0">
              <a:solidFill>
                <a:schemeClr val="tx1"/>
              </a:solidFill>
            </a:rPr>
            <a:t>externa </a:t>
          </a:r>
          <a:r>
            <a:rPr lang="es-ES" sz="1600" b="1" dirty="0" smtClean="0">
              <a:solidFill>
                <a:schemeClr val="tx1"/>
              </a:solidFill>
            </a:rPr>
            <a:t>ecuatoriana, </a:t>
          </a:r>
          <a:r>
            <a:rPr lang="es-ES" sz="1600" b="1" dirty="0">
              <a:solidFill>
                <a:schemeClr val="tx1"/>
              </a:solidFill>
            </a:rPr>
            <a:t>en los últimos </a:t>
          </a:r>
          <a:r>
            <a:rPr lang="es-ES" sz="1600" b="1" dirty="0" smtClean="0">
              <a:solidFill>
                <a:schemeClr val="tx1"/>
              </a:solidFill>
            </a:rPr>
            <a:t>años</a:t>
          </a:r>
          <a:endParaRPr lang="es-ES" sz="1600" b="1" dirty="0">
            <a:solidFill>
              <a:schemeClr val="tx1"/>
            </a:solidFill>
          </a:endParaRPr>
        </a:p>
      </dgm:t>
    </dgm:pt>
    <dgm:pt modelId="{525E7F74-D650-42AB-96D5-6515D13F6CBD}" type="parTrans" cxnId="{C8D6D35F-56D2-4B92-BB0D-CC83B640B713}">
      <dgm:prSet/>
      <dgm:spPr/>
      <dgm:t>
        <a:bodyPr/>
        <a:lstStyle/>
        <a:p>
          <a:endParaRPr lang="es-ES"/>
        </a:p>
      </dgm:t>
    </dgm:pt>
    <dgm:pt modelId="{1DFD874C-57FC-4725-BBCA-15C6BB5B2FB4}" type="sibTrans" cxnId="{C8D6D35F-56D2-4B92-BB0D-CC83B640B713}">
      <dgm:prSet/>
      <dgm:spPr/>
      <dgm:t>
        <a:bodyPr/>
        <a:lstStyle/>
        <a:p>
          <a:endParaRPr lang="es-ES"/>
        </a:p>
      </dgm:t>
    </dgm:pt>
    <dgm:pt modelId="{02CBBE2D-9184-40B0-BCF1-576503D0422A}">
      <dgm:prSet phldrT="[Texto]" custT="1"/>
      <dgm:spPr/>
      <dgm:t>
        <a:bodyPr/>
        <a:lstStyle/>
        <a:p>
          <a:pPr algn="just"/>
          <a:endParaRPr lang="es-ES" sz="1600" b="0" dirty="0">
            <a:solidFill>
              <a:schemeClr val="tx1"/>
            </a:solidFill>
          </a:endParaRPr>
        </a:p>
      </dgm:t>
    </dgm:pt>
    <dgm:pt modelId="{28694864-B3D6-40BB-A3DE-2BD7EE53151C}" type="parTrans" cxnId="{A16D74E1-CC31-4296-9B06-0609360E5BB7}">
      <dgm:prSet/>
      <dgm:spPr/>
      <dgm:t>
        <a:bodyPr/>
        <a:lstStyle/>
        <a:p>
          <a:endParaRPr lang="es-ES"/>
        </a:p>
      </dgm:t>
    </dgm:pt>
    <dgm:pt modelId="{BFEFA72D-6AE6-4FEB-B8BE-4BAF8495653C}" type="sibTrans" cxnId="{A16D74E1-CC31-4296-9B06-0609360E5BB7}">
      <dgm:prSet/>
      <dgm:spPr/>
      <dgm:t>
        <a:bodyPr/>
        <a:lstStyle/>
        <a:p>
          <a:endParaRPr lang="es-ES"/>
        </a:p>
      </dgm:t>
    </dgm:pt>
    <dgm:pt modelId="{D088BAD5-7F8A-4A00-B5F2-02C0D6BBDF44}">
      <dgm:prSet phldrT="[Texto]" custT="1"/>
      <dgm:spPr/>
      <dgm:t>
        <a:bodyPr/>
        <a:lstStyle/>
        <a:p>
          <a:pPr algn="just"/>
          <a:r>
            <a:rPr lang="es-ES" sz="1600" b="0" dirty="0" smtClean="0">
              <a:solidFill>
                <a:schemeClr val="tx1"/>
              </a:solidFill>
            </a:rPr>
            <a:t>Tres: renegociación.</a:t>
          </a:r>
          <a:endParaRPr lang="es-ES" sz="1600" b="0" dirty="0">
            <a:solidFill>
              <a:schemeClr val="tx1"/>
            </a:solidFill>
          </a:endParaRPr>
        </a:p>
      </dgm:t>
    </dgm:pt>
    <dgm:pt modelId="{4B6D1DBA-AA43-4E10-A430-A84E7427D140}" type="parTrans" cxnId="{9BA34599-1FA3-4AC4-929C-C1C11A44DBDC}">
      <dgm:prSet/>
      <dgm:spPr/>
      <dgm:t>
        <a:bodyPr/>
        <a:lstStyle/>
        <a:p>
          <a:endParaRPr lang="es-ES"/>
        </a:p>
      </dgm:t>
    </dgm:pt>
    <dgm:pt modelId="{7A4C081D-E9B8-4157-9613-8A7E3DED60F7}" type="sibTrans" cxnId="{9BA34599-1FA3-4AC4-929C-C1C11A44DBDC}">
      <dgm:prSet/>
      <dgm:spPr/>
      <dgm:t>
        <a:bodyPr/>
        <a:lstStyle/>
        <a:p>
          <a:endParaRPr lang="es-ES"/>
        </a:p>
      </dgm:t>
    </dgm:pt>
    <dgm:pt modelId="{675CE2B3-A12A-4F99-AD83-5B13B292E3C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b="1" dirty="0" smtClean="0">
              <a:solidFill>
                <a:schemeClr val="tx1"/>
              </a:solidFill>
            </a:rPr>
            <a:t>¿Considera </a:t>
          </a:r>
          <a:r>
            <a:rPr lang="es-ES" sz="1600" b="1" dirty="0">
              <a:solidFill>
                <a:schemeClr val="tx1"/>
              </a:solidFill>
            </a:rPr>
            <a:t>que en Ecuador se podría implementar el uso de la criptomoneda</a:t>
          </a:r>
        </a:p>
        <a:p>
          <a:pPr defTabSz="355600">
            <a:lnSpc>
              <a:spcPct val="90000"/>
            </a:lnSpc>
            <a:spcBef>
              <a:spcPct val="0"/>
            </a:spcBef>
            <a:spcAft>
              <a:spcPct val="35000"/>
            </a:spcAft>
          </a:pPr>
          <a:endParaRPr lang="es-ES" sz="1600" b="0" dirty="0">
            <a:solidFill>
              <a:schemeClr val="tx1"/>
            </a:solidFill>
          </a:endParaRPr>
        </a:p>
      </dgm:t>
    </dgm:pt>
    <dgm:pt modelId="{A2DA6FB2-CC03-43AF-9C0B-C0E17E2F62F4}" type="parTrans" cxnId="{325225A4-09EF-4631-9D1F-AA8D908EAEC3}">
      <dgm:prSet/>
      <dgm:spPr/>
      <dgm:t>
        <a:bodyPr/>
        <a:lstStyle/>
        <a:p>
          <a:endParaRPr lang="es-ES"/>
        </a:p>
      </dgm:t>
    </dgm:pt>
    <dgm:pt modelId="{D80B7D57-CC01-48E3-A152-508173947E6C}" type="sibTrans" cxnId="{325225A4-09EF-4631-9D1F-AA8D908EAEC3}">
      <dgm:prSet/>
      <dgm:spPr/>
      <dgm:t>
        <a:bodyPr/>
        <a:lstStyle/>
        <a:p>
          <a:endParaRPr lang="es-ES"/>
        </a:p>
      </dgm:t>
    </dgm:pt>
    <dgm:pt modelId="{C371736F-8BC0-4EB4-AD3D-B8267363FE61}">
      <dgm:prSet phldrT="[Texto]" custT="1"/>
      <dgm:spPr/>
      <dgm:t>
        <a:bodyPr/>
        <a:lstStyle/>
        <a:p>
          <a:r>
            <a:rPr lang="es-ES" sz="1600" b="0" dirty="0" smtClean="0">
              <a:solidFill>
                <a:schemeClr val="tx1"/>
              </a:solidFill>
            </a:rPr>
            <a:t>Tres: podría implementarlas con el propósito de avanzar con la tecnología.</a:t>
          </a:r>
          <a:endParaRPr lang="es-ES" sz="1600" b="0" dirty="0">
            <a:solidFill>
              <a:schemeClr val="tx1"/>
            </a:solidFill>
          </a:endParaRPr>
        </a:p>
      </dgm:t>
    </dgm:pt>
    <dgm:pt modelId="{7D577DE4-C1DB-4503-B124-B4AA378CC600}" type="parTrans" cxnId="{C5697613-DD7B-4EDE-83EC-FDAD684F1586}">
      <dgm:prSet/>
      <dgm:spPr/>
      <dgm:t>
        <a:bodyPr/>
        <a:lstStyle/>
        <a:p>
          <a:endParaRPr lang="es-ES"/>
        </a:p>
      </dgm:t>
    </dgm:pt>
    <dgm:pt modelId="{E8B0A567-A010-4132-9511-96154099D605}" type="sibTrans" cxnId="{C5697613-DD7B-4EDE-83EC-FDAD684F1586}">
      <dgm:prSet/>
      <dgm:spPr/>
      <dgm:t>
        <a:bodyPr/>
        <a:lstStyle/>
        <a:p>
          <a:endParaRPr lang="es-ES"/>
        </a:p>
      </dgm:t>
    </dgm:pt>
    <dgm:pt modelId="{27363ED1-0D2E-4916-B56A-65A280B77AB3}">
      <dgm:prSet custT="1"/>
      <dgm:spPr/>
      <dgm:t>
        <a:bodyPr/>
        <a:lstStyle/>
        <a:p>
          <a:r>
            <a:rPr lang="es-ES" sz="1600" b="0" dirty="0" smtClean="0">
              <a:solidFill>
                <a:schemeClr val="tx1"/>
              </a:solidFill>
            </a:rPr>
            <a:t>Seis: totalmente excedida.</a:t>
          </a:r>
          <a:endParaRPr lang="es-ES" sz="1600" b="0" dirty="0">
            <a:solidFill>
              <a:schemeClr val="tx1"/>
            </a:solidFill>
          </a:endParaRPr>
        </a:p>
      </dgm:t>
    </dgm:pt>
    <dgm:pt modelId="{37CDD948-DC16-46F9-BC15-AE801349B08D}" type="parTrans" cxnId="{011E846F-E57D-44D8-8EF7-13C35AB50825}">
      <dgm:prSet/>
      <dgm:spPr/>
      <dgm:t>
        <a:bodyPr/>
        <a:lstStyle/>
        <a:p>
          <a:endParaRPr lang="es-ES"/>
        </a:p>
      </dgm:t>
    </dgm:pt>
    <dgm:pt modelId="{50E39607-47EF-4381-ADFB-1699F8B68C40}" type="sibTrans" cxnId="{011E846F-E57D-44D8-8EF7-13C35AB50825}">
      <dgm:prSet/>
      <dgm:spPr/>
      <dgm:t>
        <a:bodyPr/>
        <a:lstStyle/>
        <a:p>
          <a:endParaRPr lang="es-ES"/>
        </a:p>
      </dgm:t>
    </dgm:pt>
    <dgm:pt modelId="{5C114DB4-DB80-4D24-9983-83271EFD39AC}">
      <dgm:prSet custT="1"/>
      <dgm:spPr/>
      <dgm:t>
        <a:bodyPr/>
        <a:lstStyle/>
        <a:p>
          <a:endParaRPr lang="es-ES" sz="1600" b="0" dirty="0">
            <a:solidFill>
              <a:schemeClr val="tx1"/>
            </a:solidFill>
          </a:endParaRPr>
        </a:p>
      </dgm:t>
    </dgm:pt>
    <dgm:pt modelId="{A4781243-CD02-4543-81BD-1B47A264A255}" type="parTrans" cxnId="{70623EF7-D992-468D-AB91-E42EBE1EE38C}">
      <dgm:prSet/>
      <dgm:spPr/>
      <dgm:t>
        <a:bodyPr/>
        <a:lstStyle/>
        <a:p>
          <a:endParaRPr lang="es-ES"/>
        </a:p>
      </dgm:t>
    </dgm:pt>
    <dgm:pt modelId="{A03C3EB5-C449-44B0-A782-23E9E7BFF01D}" type="sibTrans" cxnId="{70623EF7-D992-468D-AB91-E42EBE1EE38C}">
      <dgm:prSet/>
      <dgm:spPr/>
      <dgm:t>
        <a:bodyPr/>
        <a:lstStyle/>
        <a:p>
          <a:endParaRPr lang="es-ES"/>
        </a:p>
      </dgm:t>
    </dgm:pt>
    <dgm:pt modelId="{364CE4B8-9D5F-46DF-9C20-A074FEFC86C1}">
      <dgm:prSet custT="1"/>
      <dgm:spPr/>
      <dgm:t>
        <a:bodyPr/>
        <a:lstStyle/>
        <a:p>
          <a:r>
            <a:rPr lang="es-ES" sz="1600" b="0" dirty="0">
              <a:solidFill>
                <a:schemeClr val="tx1"/>
              </a:solidFill>
            </a:rPr>
            <a:t>Dos: </a:t>
          </a:r>
          <a:r>
            <a:rPr lang="es-ES" sz="1600" b="0" dirty="0" smtClean="0">
              <a:solidFill>
                <a:schemeClr val="tx1"/>
              </a:solidFill>
            </a:rPr>
            <a:t>excesivo </a:t>
          </a:r>
          <a:r>
            <a:rPr lang="es-ES" sz="1600" b="0" dirty="0">
              <a:solidFill>
                <a:schemeClr val="tx1"/>
              </a:solidFill>
            </a:rPr>
            <a:t>aumento de planes sociales.</a:t>
          </a:r>
        </a:p>
      </dgm:t>
    </dgm:pt>
    <dgm:pt modelId="{A6A5B540-F8F6-4009-8B53-F03CC8D06C8C}" type="sibTrans" cxnId="{4D2360C1-C3E4-42F8-A865-5EE6F7898C7B}">
      <dgm:prSet/>
      <dgm:spPr/>
      <dgm:t>
        <a:bodyPr/>
        <a:lstStyle/>
        <a:p>
          <a:endParaRPr lang="es-ES"/>
        </a:p>
      </dgm:t>
    </dgm:pt>
    <dgm:pt modelId="{BB7EFDD3-9FE0-48F2-B2A3-5482B94E6910}" type="parTrans" cxnId="{4D2360C1-C3E4-42F8-A865-5EE6F7898C7B}">
      <dgm:prSet/>
      <dgm:spPr/>
      <dgm:t>
        <a:bodyPr/>
        <a:lstStyle/>
        <a:p>
          <a:endParaRPr lang="es-ES"/>
        </a:p>
      </dgm:t>
    </dgm:pt>
    <dgm:pt modelId="{689D3769-8587-4625-8520-2A7C3C56516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b="0" dirty="0" smtClean="0">
              <a:solidFill>
                <a:schemeClr val="tx1"/>
              </a:solidFill>
            </a:rPr>
            <a:t>¿</a:t>
          </a:r>
          <a:r>
            <a:rPr lang="es-ES" sz="1600" b="1" dirty="0" smtClean="0">
              <a:solidFill>
                <a:schemeClr val="tx1"/>
              </a:solidFill>
            </a:rPr>
            <a:t>Qué forma </a:t>
          </a:r>
          <a:r>
            <a:rPr lang="es-ES" sz="1600" b="1" dirty="0">
              <a:solidFill>
                <a:schemeClr val="tx1"/>
              </a:solidFill>
            </a:rPr>
            <a:t>de pago de deuda externa </a:t>
          </a:r>
          <a:r>
            <a:rPr lang="es-ES" sz="1600" b="1" dirty="0" smtClean="0">
              <a:solidFill>
                <a:schemeClr val="tx1"/>
              </a:solidFill>
            </a:rPr>
            <a:t>es más apropiada?</a:t>
          </a:r>
          <a:endParaRPr lang="es-ES" sz="1600" b="1" dirty="0">
            <a:solidFill>
              <a:schemeClr val="tx1"/>
            </a:solidFill>
          </a:endParaRPr>
        </a:p>
        <a:p>
          <a:pPr defTabSz="622300">
            <a:lnSpc>
              <a:spcPct val="90000"/>
            </a:lnSpc>
            <a:spcBef>
              <a:spcPct val="0"/>
            </a:spcBef>
            <a:spcAft>
              <a:spcPct val="35000"/>
            </a:spcAft>
          </a:pPr>
          <a:endParaRPr lang="es-ES" sz="1600" b="0" dirty="0">
            <a:solidFill>
              <a:schemeClr val="tx1"/>
            </a:solidFill>
          </a:endParaRPr>
        </a:p>
      </dgm:t>
    </dgm:pt>
    <dgm:pt modelId="{E386301C-88FE-42F0-84E4-9020AD6E7C84}" type="parTrans" cxnId="{875A25A0-B52D-415C-B65D-7BB852521158}">
      <dgm:prSet/>
      <dgm:spPr/>
      <dgm:t>
        <a:bodyPr/>
        <a:lstStyle/>
        <a:p>
          <a:endParaRPr lang="es-ES"/>
        </a:p>
      </dgm:t>
    </dgm:pt>
    <dgm:pt modelId="{A4B89AF4-1997-4495-925D-C84861EFB3F3}" type="sibTrans" cxnId="{875A25A0-B52D-415C-B65D-7BB852521158}">
      <dgm:prSet/>
      <dgm:spPr/>
      <dgm:t>
        <a:bodyPr/>
        <a:lstStyle/>
        <a:p>
          <a:endParaRPr lang="es-ES"/>
        </a:p>
      </dgm:t>
    </dgm:pt>
    <dgm:pt modelId="{6E200F77-B129-46BC-B0A4-422F262616FF}">
      <dgm:prSet custT="1"/>
      <dgm:spPr/>
      <dgm:t>
        <a:bodyPr/>
        <a:lstStyle/>
        <a:p>
          <a:r>
            <a:rPr lang="es-ES" sz="1600" b="0" dirty="0">
              <a:solidFill>
                <a:schemeClr val="tx1"/>
              </a:solidFill>
            </a:rPr>
            <a:t>Cuatro: </a:t>
          </a:r>
          <a:r>
            <a:rPr lang="es-ES" sz="1600" b="0" dirty="0" smtClean="0">
              <a:solidFill>
                <a:schemeClr val="tx1"/>
              </a:solidFill>
            </a:rPr>
            <a:t>bonos</a:t>
          </a:r>
          <a:r>
            <a:rPr lang="es-ES" sz="1600" b="0" dirty="0">
              <a:solidFill>
                <a:schemeClr val="tx1"/>
              </a:solidFill>
            </a:rPr>
            <a:t>.</a:t>
          </a:r>
        </a:p>
      </dgm:t>
    </dgm:pt>
    <dgm:pt modelId="{7F712760-2557-41D7-A0AE-EB1BDDD08A2B}" type="parTrans" cxnId="{3519F817-1F0B-4BDE-A109-F9306763BAA4}">
      <dgm:prSet/>
      <dgm:spPr/>
      <dgm:t>
        <a:bodyPr/>
        <a:lstStyle/>
        <a:p>
          <a:endParaRPr lang="es-ES"/>
        </a:p>
      </dgm:t>
    </dgm:pt>
    <dgm:pt modelId="{6F15FF2D-AF63-47C3-A662-69DA8ADA9CE0}" type="sibTrans" cxnId="{3519F817-1F0B-4BDE-A109-F9306763BAA4}">
      <dgm:prSet/>
      <dgm:spPr/>
      <dgm:t>
        <a:bodyPr/>
        <a:lstStyle/>
        <a:p>
          <a:endParaRPr lang="es-ES"/>
        </a:p>
      </dgm:t>
    </dgm:pt>
    <dgm:pt modelId="{07D48041-4B2C-4687-8BB1-780A4C658F43}">
      <dgm:prSet custT="1"/>
      <dgm:spPr/>
      <dgm:t>
        <a:bodyPr/>
        <a:lstStyle/>
        <a:p>
          <a:r>
            <a:rPr lang="es-ES" sz="1600" b="0" dirty="0">
              <a:solidFill>
                <a:schemeClr val="tx1"/>
              </a:solidFill>
            </a:rPr>
            <a:t>Uno: </a:t>
          </a:r>
          <a:r>
            <a:rPr lang="es-ES" sz="1600" b="0" dirty="0" smtClean="0">
              <a:solidFill>
                <a:schemeClr val="tx1"/>
              </a:solidFill>
            </a:rPr>
            <a:t>ninguna </a:t>
          </a:r>
          <a:r>
            <a:rPr lang="es-ES" sz="1600" b="0" dirty="0">
              <a:solidFill>
                <a:schemeClr val="tx1"/>
              </a:solidFill>
            </a:rPr>
            <a:t>opción.</a:t>
          </a:r>
        </a:p>
      </dgm:t>
    </dgm:pt>
    <dgm:pt modelId="{B2EE9761-886F-4CEF-AECD-26C6FBCE04DF}" type="parTrans" cxnId="{796BD83A-A40B-49BD-ABFF-9BCF36DBB1E1}">
      <dgm:prSet/>
      <dgm:spPr/>
      <dgm:t>
        <a:bodyPr/>
        <a:lstStyle/>
        <a:p>
          <a:endParaRPr lang="es-ES"/>
        </a:p>
      </dgm:t>
    </dgm:pt>
    <dgm:pt modelId="{C4A5C034-4C60-4466-AFA7-0998B99E2447}" type="sibTrans" cxnId="{796BD83A-A40B-49BD-ABFF-9BCF36DBB1E1}">
      <dgm:prSet/>
      <dgm:spPr/>
      <dgm:t>
        <a:bodyPr/>
        <a:lstStyle/>
        <a:p>
          <a:endParaRPr lang="es-ES"/>
        </a:p>
      </dgm:t>
    </dgm:pt>
    <dgm:pt modelId="{11818C1E-E236-43CD-8734-CC08D73E18F8}">
      <dgm:prSet custT="1"/>
      <dgm:spPr/>
      <dgm:t>
        <a:bodyPr/>
        <a:lstStyle/>
        <a:p>
          <a:r>
            <a:rPr lang="es-ES" sz="1600" b="0" dirty="0">
              <a:solidFill>
                <a:schemeClr val="tx1"/>
              </a:solidFill>
            </a:rPr>
            <a:t>Cinco:  </a:t>
          </a:r>
          <a:r>
            <a:rPr lang="es-ES" sz="1600" b="0" dirty="0" smtClean="0">
              <a:solidFill>
                <a:schemeClr val="tx1"/>
              </a:solidFill>
            </a:rPr>
            <a:t>no </a:t>
          </a:r>
          <a:r>
            <a:rPr lang="es-ES" sz="1600" b="0" dirty="0">
              <a:solidFill>
                <a:schemeClr val="tx1"/>
              </a:solidFill>
            </a:rPr>
            <a:t>se podría </a:t>
          </a:r>
          <a:r>
            <a:rPr lang="es-ES" sz="1600" b="0" dirty="0" smtClean="0">
              <a:solidFill>
                <a:schemeClr val="tx1"/>
              </a:solidFill>
            </a:rPr>
            <a:t>implementar.</a:t>
          </a:r>
          <a:endParaRPr lang="es-ES" sz="1600" b="0" dirty="0">
            <a:solidFill>
              <a:schemeClr val="tx1"/>
            </a:solidFill>
          </a:endParaRPr>
        </a:p>
      </dgm:t>
    </dgm:pt>
    <dgm:pt modelId="{043A185E-49D6-4971-B5A0-F4A7D71F1552}" type="parTrans" cxnId="{ECC4C6F8-A23B-4249-A44B-4477B71B6835}">
      <dgm:prSet/>
      <dgm:spPr/>
      <dgm:t>
        <a:bodyPr/>
        <a:lstStyle/>
        <a:p>
          <a:endParaRPr lang="es-ES"/>
        </a:p>
      </dgm:t>
    </dgm:pt>
    <dgm:pt modelId="{8F52D7E6-878F-4A30-BBED-80E054372C5C}" type="sibTrans" cxnId="{ECC4C6F8-A23B-4249-A44B-4477B71B6835}">
      <dgm:prSet/>
      <dgm:spPr/>
      <dgm:t>
        <a:bodyPr/>
        <a:lstStyle/>
        <a:p>
          <a:endParaRPr lang="es-ES"/>
        </a:p>
      </dgm:t>
    </dgm:pt>
    <dgm:pt modelId="{C9A0F4FC-6230-4616-B708-0753668A60A7}" type="pres">
      <dgm:prSet presAssocID="{096A62C5-D6C0-47A0-9995-2579E824872B}" presName="Name0" presStyleCnt="0">
        <dgm:presLayoutVars>
          <dgm:dir/>
          <dgm:animLvl val="lvl"/>
          <dgm:resizeHandles val="exact"/>
        </dgm:presLayoutVars>
      </dgm:prSet>
      <dgm:spPr/>
      <dgm:t>
        <a:bodyPr/>
        <a:lstStyle/>
        <a:p>
          <a:endParaRPr lang="es-EC"/>
        </a:p>
      </dgm:t>
    </dgm:pt>
    <dgm:pt modelId="{AD7C3FF5-CC5D-4525-8311-9E67E8C6F86D}" type="pres">
      <dgm:prSet presAssocID="{6720E74D-D40F-48FB-9D90-8F93F82D6CD6}" presName="linNode" presStyleCnt="0"/>
      <dgm:spPr/>
    </dgm:pt>
    <dgm:pt modelId="{64AF3B60-4D18-4CF9-BF73-02613C588634}" type="pres">
      <dgm:prSet presAssocID="{6720E74D-D40F-48FB-9D90-8F93F82D6CD6}" presName="parentText" presStyleLbl="node1" presStyleIdx="0" presStyleCnt="3" custLinFactNeighborY="-7488">
        <dgm:presLayoutVars>
          <dgm:chMax val="1"/>
          <dgm:bulletEnabled val="1"/>
        </dgm:presLayoutVars>
      </dgm:prSet>
      <dgm:spPr/>
      <dgm:t>
        <a:bodyPr/>
        <a:lstStyle/>
        <a:p>
          <a:endParaRPr lang="es-EC"/>
        </a:p>
      </dgm:t>
    </dgm:pt>
    <dgm:pt modelId="{5BA1BE12-A847-4822-BD57-C9D5220E9D93}" type="pres">
      <dgm:prSet presAssocID="{6720E74D-D40F-48FB-9D90-8F93F82D6CD6}" presName="descendantText" presStyleLbl="alignAccFollowNode1" presStyleIdx="0" presStyleCnt="3" custScaleY="106714">
        <dgm:presLayoutVars>
          <dgm:bulletEnabled val="1"/>
        </dgm:presLayoutVars>
      </dgm:prSet>
      <dgm:spPr/>
      <dgm:t>
        <a:bodyPr/>
        <a:lstStyle/>
        <a:p>
          <a:endParaRPr lang="es-EC"/>
        </a:p>
      </dgm:t>
    </dgm:pt>
    <dgm:pt modelId="{D3E8FC41-6EE3-4177-ACA5-2BAE784A9896}" type="pres">
      <dgm:prSet presAssocID="{1DFD874C-57FC-4725-BBCA-15C6BB5B2FB4}" presName="sp" presStyleCnt="0"/>
      <dgm:spPr/>
    </dgm:pt>
    <dgm:pt modelId="{D2BF075F-B0F1-458E-BB6E-4F34515FD51D}" type="pres">
      <dgm:prSet presAssocID="{689D3769-8587-4625-8520-2A7C3C565160}" presName="linNode" presStyleCnt="0"/>
      <dgm:spPr/>
    </dgm:pt>
    <dgm:pt modelId="{526DAE38-59E7-417C-B2DA-F2F222B0B4A4}" type="pres">
      <dgm:prSet presAssocID="{689D3769-8587-4625-8520-2A7C3C565160}" presName="parentText" presStyleLbl="node1" presStyleIdx="1" presStyleCnt="3">
        <dgm:presLayoutVars>
          <dgm:chMax val="1"/>
          <dgm:bulletEnabled val="1"/>
        </dgm:presLayoutVars>
      </dgm:prSet>
      <dgm:spPr/>
      <dgm:t>
        <a:bodyPr/>
        <a:lstStyle/>
        <a:p>
          <a:endParaRPr lang="es-EC"/>
        </a:p>
      </dgm:t>
    </dgm:pt>
    <dgm:pt modelId="{480BCC00-873B-4038-8DDF-916AD4BCCCF7}" type="pres">
      <dgm:prSet presAssocID="{689D3769-8587-4625-8520-2A7C3C565160}" presName="descendantText" presStyleLbl="alignAccFollowNode1" presStyleIdx="1" presStyleCnt="3">
        <dgm:presLayoutVars>
          <dgm:bulletEnabled val="1"/>
        </dgm:presLayoutVars>
      </dgm:prSet>
      <dgm:spPr/>
      <dgm:t>
        <a:bodyPr/>
        <a:lstStyle/>
        <a:p>
          <a:endParaRPr lang="es-EC"/>
        </a:p>
      </dgm:t>
    </dgm:pt>
    <dgm:pt modelId="{47F3DE8C-7906-4D57-914B-21D4D30C6E70}" type="pres">
      <dgm:prSet presAssocID="{A4B89AF4-1997-4495-925D-C84861EFB3F3}" presName="sp" presStyleCnt="0"/>
      <dgm:spPr/>
    </dgm:pt>
    <dgm:pt modelId="{B1BC2879-2FE5-4E64-AEF3-75DBB7DA4EB4}" type="pres">
      <dgm:prSet presAssocID="{675CE2B3-A12A-4F99-AD83-5B13B292E3C0}" presName="linNode" presStyleCnt="0"/>
      <dgm:spPr/>
    </dgm:pt>
    <dgm:pt modelId="{AD28F21D-792E-4A67-9466-6D39185C59C5}" type="pres">
      <dgm:prSet presAssocID="{675CE2B3-A12A-4F99-AD83-5B13B292E3C0}" presName="parentText" presStyleLbl="node1" presStyleIdx="2" presStyleCnt="3" custScaleY="112789">
        <dgm:presLayoutVars>
          <dgm:chMax val="1"/>
          <dgm:bulletEnabled val="1"/>
        </dgm:presLayoutVars>
      </dgm:prSet>
      <dgm:spPr/>
      <dgm:t>
        <a:bodyPr/>
        <a:lstStyle/>
        <a:p>
          <a:endParaRPr lang="es-EC"/>
        </a:p>
      </dgm:t>
    </dgm:pt>
    <dgm:pt modelId="{C09BA8FF-A205-4A2C-8C64-9E301973A817}" type="pres">
      <dgm:prSet presAssocID="{675CE2B3-A12A-4F99-AD83-5B13B292E3C0}" presName="descendantText" presStyleLbl="alignAccFollowNode1" presStyleIdx="2" presStyleCnt="3" custScaleY="109880" custLinFactNeighborX="327" custLinFactNeighborY="-10510">
        <dgm:presLayoutVars>
          <dgm:bulletEnabled val="1"/>
        </dgm:presLayoutVars>
      </dgm:prSet>
      <dgm:spPr/>
      <dgm:t>
        <a:bodyPr/>
        <a:lstStyle/>
        <a:p>
          <a:endParaRPr lang="es-EC"/>
        </a:p>
      </dgm:t>
    </dgm:pt>
  </dgm:ptLst>
  <dgm:cxnLst>
    <dgm:cxn modelId="{A16D74E1-CC31-4296-9B06-0609360E5BB7}" srcId="{6720E74D-D40F-48FB-9D90-8F93F82D6CD6}" destId="{02CBBE2D-9184-40B0-BCF1-576503D0422A}" srcOrd="0" destOrd="0" parTransId="{28694864-B3D6-40BB-A3DE-2BD7EE53151C}" sibTransId="{BFEFA72D-6AE6-4FEB-B8BE-4BAF8495653C}"/>
    <dgm:cxn modelId="{011E846F-E57D-44D8-8EF7-13C35AB50825}" srcId="{6720E74D-D40F-48FB-9D90-8F93F82D6CD6}" destId="{27363ED1-0D2E-4916-B56A-65A280B77AB3}" srcOrd="1" destOrd="0" parTransId="{37CDD948-DC16-46F9-BC15-AE801349B08D}" sibTransId="{50E39607-47EF-4381-ADFB-1699F8B68C40}"/>
    <dgm:cxn modelId="{EC79F381-9880-40A9-9BDA-D54D580664ED}" type="presOf" srcId="{689D3769-8587-4625-8520-2A7C3C565160}" destId="{526DAE38-59E7-417C-B2DA-F2F222B0B4A4}" srcOrd="0" destOrd="0" presId="urn:microsoft.com/office/officeart/2005/8/layout/vList5"/>
    <dgm:cxn modelId="{C5697613-DD7B-4EDE-83EC-FDAD684F1586}" srcId="{675CE2B3-A12A-4F99-AD83-5B13B292E3C0}" destId="{C371736F-8BC0-4EB4-AD3D-B8267363FE61}" srcOrd="0" destOrd="0" parTransId="{7D577DE4-C1DB-4503-B124-B4AA378CC600}" sibTransId="{E8B0A567-A010-4132-9511-96154099D605}"/>
    <dgm:cxn modelId="{C8D6D35F-56D2-4B92-BB0D-CC83B640B713}" srcId="{096A62C5-D6C0-47A0-9995-2579E824872B}" destId="{6720E74D-D40F-48FB-9D90-8F93F82D6CD6}" srcOrd="0" destOrd="0" parTransId="{525E7F74-D650-42AB-96D5-6515D13F6CBD}" sibTransId="{1DFD874C-57FC-4725-BBCA-15C6BB5B2FB4}"/>
    <dgm:cxn modelId="{70623EF7-D992-468D-AB91-E42EBE1EE38C}" srcId="{6720E74D-D40F-48FB-9D90-8F93F82D6CD6}" destId="{5C114DB4-DB80-4D24-9983-83271EFD39AC}" srcOrd="3" destOrd="0" parTransId="{A4781243-CD02-4543-81BD-1B47A264A255}" sibTransId="{A03C3EB5-C449-44B0-A782-23E9E7BFF01D}"/>
    <dgm:cxn modelId="{5DEAF5DB-CA38-45ED-8340-4302D652A6A9}" type="presOf" srcId="{6720E74D-D40F-48FB-9D90-8F93F82D6CD6}" destId="{64AF3B60-4D18-4CF9-BF73-02613C588634}" srcOrd="0" destOrd="0" presId="urn:microsoft.com/office/officeart/2005/8/layout/vList5"/>
    <dgm:cxn modelId="{3B378E9D-6C86-4DC0-9961-CC2F4B5BFDDD}" type="presOf" srcId="{11818C1E-E236-43CD-8734-CC08D73E18F8}" destId="{C09BA8FF-A205-4A2C-8C64-9E301973A817}" srcOrd="0" destOrd="1" presId="urn:microsoft.com/office/officeart/2005/8/layout/vList5"/>
    <dgm:cxn modelId="{875A25A0-B52D-415C-B65D-7BB852521158}" srcId="{096A62C5-D6C0-47A0-9995-2579E824872B}" destId="{689D3769-8587-4625-8520-2A7C3C565160}" srcOrd="1" destOrd="0" parTransId="{E386301C-88FE-42F0-84E4-9020AD6E7C84}" sibTransId="{A4B89AF4-1997-4495-925D-C84861EFB3F3}"/>
    <dgm:cxn modelId="{97EB5CD0-F51A-4F74-AC0E-A97A1A1E3A6D}" type="presOf" srcId="{675CE2B3-A12A-4F99-AD83-5B13B292E3C0}" destId="{AD28F21D-792E-4A67-9466-6D39185C59C5}" srcOrd="0" destOrd="0" presId="urn:microsoft.com/office/officeart/2005/8/layout/vList5"/>
    <dgm:cxn modelId="{8A250D8A-D628-4347-8A63-81AE29FEED87}" type="presOf" srcId="{5C114DB4-DB80-4D24-9983-83271EFD39AC}" destId="{5BA1BE12-A847-4822-BD57-C9D5220E9D93}" srcOrd="0" destOrd="3" presId="urn:microsoft.com/office/officeart/2005/8/layout/vList5"/>
    <dgm:cxn modelId="{F570D6C1-2BAE-474D-9327-084FCBC26508}" type="presOf" srcId="{C371736F-8BC0-4EB4-AD3D-B8267363FE61}" destId="{C09BA8FF-A205-4A2C-8C64-9E301973A817}" srcOrd="0" destOrd="0" presId="urn:microsoft.com/office/officeart/2005/8/layout/vList5"/>
    <dgm:cxn modelId="{325225A4-09EF-4631-9D1F-AA8D908EAEC3}" srcId="{096A62C5-D6C0-47A0-9995-2579E824872B}" destId="{675CE2B3-A12A-4F99-AD83-5B13B292E3C0}" srcOrd="2" destOrd="0" parTransId="{A2DA6FB2-CC03-43AF-9C0B-C0E17E2F62F4}" sibTransId="{D80B7D57-CC01-48E3-A152-508173947E6C}"/>
    <dgm:cxn modelId="{79A8DB41-E721-44DA-8F87-4D4631F03B43}" type="presOf" srcId="{D088BAD5-7F8A-4A00-B5F2-02C0D6BBDF44}" destId="{480BCC00-873B-4038-8DDF-916AD4BCCCF7}" srcOrd="0" destOrd="0" presId="urn:microsoft.com/office/officeart/2005/8/layout/vList5"/>
    <dgm:cxn modelId="{3519F817-1F0B-4BDE-A109-F9306763BAA4}" srcId="{689D3769-8587-4625-8520-2A7C3C565160}" destId="{6E200F77-B129-46BC-B0A4-422F262616FF}" srcOrd="1" destOrd="0" parTransId="{7F712760-2557-41D7-A0AE-EB1BDDD08A2B}" sibTransId="{6F15FF2D-AF63-47C3-A662-69DA8ADA9CE0}"/>
    <dgm:cxn modelId="{BA560006-206A-4E56-8B0D-7823545F9D58}" type="presOf" srcId="{6E200F77-B129-46BC-B0A4-422F262616FF}" destId="{480BCC00-873B-4038-8DDF-916AD4BCCCF7}" srcOrd="0" destOrd="1" presId="urn:microsoft.com/office/officeart/2005/8/layout/vList5"/>
    <dgm:cxn modelId="{9BA34599-1FA3-4AC4-929C-C1C11A44DBDC}" srcId="{689D3769-8587-4625-8520-2A7C3C565160}" destId="{D088BAD5-7F8A-4A00-B5F2-02C0D6BBDF44}" srcOrd="0" destOrd="0" parTransId="{4B6D1DBA-AA43-4E10-A430-A84E7427D140}" sibTransId="{7A4C081D-E9B8-4157-9613-8A7E3DED60F7}"/>
    <dgm:cxn modelId="{796BD83A-A40B-49BD-ABFF-9BCF36DBB1E1}" srcId="{689D3769-8587-4625-8520-2A7C3C565160}" destId="{07D48041-4B2C-4687-8BB1-780A4C658F43}" srcOrd="2" destOrd="0" parTransId="{B2EE9761-886F-4CEF-AECD-26C6FBCE04DF}" sibTransId="{C4A5C034-4C60-4466-AFA7-0998B99E2447}"/>
    <dgm:cxn modelId="{C5089499-DC8A-4938-ACF4-07F343B9BD71}" type="presOf" srcId="{02CBBE2D-9184-40B0-BCF1-576503D0422A}" destId="{5BA1BE12-A847-4822-BD57-C9D5220E9D93}" srcOrd="0" destOrd="0" presId="urn:microsoft.com/office/officeart/2005/8/layout/vList5"/>
    <dgm:cxn modelId="{7C07DEC7-CE2C-410D-BDF2-C80970E30359}" type="presOf" srcId="{27363ED1-0D2E-4916-B56A-65A280B77AB3}" destId="{5BA1BE12-A847-4822-BD57-C9D5220E9D93}" srcOrd="0" destOrd="1" presId="urn:microsoft.com/office/officeart/2005/8/layout/vList5"/>
    <dgm:cxn modelId="{E0FD0B17-52C0-46E1-A199-360EB9AB0F29}" type="presOf" srcId="{364CE4B8-9D5F-46DF-9C20-A074FEFC86C1}" destId="{5BA1BE12-A847-4822-BD57-C9D5220E9D93}" srcOrd="0" destOrd="2" presId="urn:microsoft.com/office/officeart/2005/8/layout/vList5"/>
    <dgm:cxn modelId="{ECC4C6F8-A23B-4249-A44B-4477B71B6835}" srcId="{675CE2B3-A12A-4F99-AD83-5B13B292E3C0}" destId="{11818C1E-E236-43CD-8734-CC08D73E18F8}" srcOrd="1" destOrd="0" parTransId="{043A185E-49D6-4971-B5A0-F4A7D71F1552}" sibTransId="{8F52D7E6-878F-4A30-BBED-80E054372C5C}"/>
    <dgm:cxn modelId="{3C7D5B73-41EB-4A68-BCE6-B80F1AD618C1}" type="presOf" srcId="{096A62C5-D6C0-47A0-9995-2579E824872B}" destId="{C9A0F4FC-6230-4616-B708-0753668A60A7}" srcOrd="0" destOrd="0" presId="urn:microsoft.com/office/officeart/2005/8/layout/vList5"/>
    <dgm:cxn modelId="{4D2360C1-C3E4-42F8-A865-5EE6F7898C7B}" srcId="{6720E74D-D40F-48FB-9D90-8F93F82D6CD6}" destId="{364CE4B8-9D5F-46DF-9C20-A074FEFC86C1}" srcOrd="2" destOrd="0" parTransId="{BB7EFDD3-9FE0-48F2-B2A3-5482B94E6910}" sibTransId="{A6A5B540-F8F6-4009-8B53-F03CC8D06C8C}"/>
    <dgm:cxn modelId="{69A628A9-E13C-4F90-B340-2DFE0A3083EF}" type="presOf" srcId="{07D48041-4B2C-4687-8BB1-780A4C658F43}" destId="{480BCC00-873B-4038-8DDF-916AD4BCCCF7}" srcOrd="0" destOrd="2" presId="urn:microsoft.com/office/officeart/2005/8/layout/vList5"/>
    <dgm:cxn modelId="{2031BF5F-B5AA-44E8-8D6C-8F4EF8EC7197}" type="presParOf" srcId="{C9A0F4FC-6230-4616-B708-0753668A60A7}" destId="{AD7C3FF5-CC5D-4525-8311-9E67E8C6F86D}" srcOrd="0" destOrd="0" presId="urn:microsoft.com/office/officeart/2005/8/layout/vList5"/>
    <dgm:cxn modelId="{E4600BBE-788B-46EA-A563-8432F1FCE765}" type="presParOf" srcId="{AD7C3FF5-CC5D-4525-8311-9E67E8C6F86D}" destId="{64AF3B60-4D18-4CF9-BF73-02613C588634}" srcOrd="0" destOrd="0" presId="urn:microsoft.com/office/officeart/2005/8/layout/vList5"/>
    <dgm:cxn modelId="{73339205-B826-407E-8334-58146593EB37}" type="presParOf" srcId="{AD7C3FF5-CC5D-4525-8311-9E67E8C6F86D}" destId="{5BA1BE12-A847-4822-BD57-C9D5220E9D93}" srcOrd="1" destOrd="0" presId="urn:microsoft.com/office/officeart/2005/8/layout/vList5"/>
    <dgm:cxn modelId="{AA99523C-1B38-46A9-A46E-0426CC2FC130}" type="presParOf" srcId="{C9A0F4FC-6230-4616-B708-0753668A60A7}" destId="{D3E8FC41-6EE3-4177-ACA5-2BAE784A9896}" srcOrd="1" destOrd="0" presId="urn:microsoft.com/office/officeart/2005/8/layout/vList5"/>
    <dgm:cxn modelId="{7269ECD0-9C59-4464-ABB6-D22C85F7B59E}" type="presParOf" srcId="{C9A0F4FC-6230-4616-B708-0753668A60A7}" destId="{D2BF075F-B0F1-458E-BB6E-4F34515FD51D}" srcOrd="2" destOrd="0" presId="urn:microsoft.com/office/officeart/2005/8/layout/vList5"/>
    <dgm:cxn modelId="{11B64B77-F73B-497B-9E75-8E3602AB167D}" type="presParOf" srcId="{D2BF075F-B0F1-458E-BB6E-4F34515FD51D}" destId="{526DAE38-59E7-417C-B2DA-F2F222B0B4A4}" srcOrd="0" destOrd="0" presId="urn:microsoft.com/office/officeart/2005/8/layout/vList5"/>
    <dgm:cxn modelId="{53177C8B-9E9E-4673-A84D-5F35682C1C44}" type="presParOf" srcId="{D2BF075F-B0F1-458E-BB6E-4F34515FD51D}" destId="{480BCC00-873B-4038-8DDF-916AD4BCCCF7}" srcOrd="1" destOrd="0" presId="urn:microsoft.com/office/officeart/2005/8/layout/vList5"/>
    <dgm:cxn modelId="{E8364C37-50F8-4140-A8A5-AD5A1EA2C109}" type="presParOf" srcId="{C9A0F4FC-6230-4616-B708-0753668A60A7}" destId="{47F3DE8C-7906-4D57-914B-21D4D30C6E70}" srcOrd="3" destOrd="0" presId="urn:microsoft.com/office/officeart/2005/8/layout/vList5"/>
    <dgm:cxn modelId="{3E542E49-B8D9-4324-8AB8-C33A99F3BE12}" type="presParOf" srcId="{C9A0F4FC-6230-4616-B708-0753668A60A7}" destId="{B1BC2879-2FE5-4E64-AEF3-75DBB7DA4EB4}" srcOrd="4" destOrd="0" presId="urn:microsoft.com/office/officeart/2005/8/layout/vList5"/>
    <dgm:cxn modelId="{BB42C34C-0A02-4012-B0E7-D81B54BF22EF}" type="presParOf" srcId="{B1BC2879-2FE5-4E64-AEF3-75DBB7DA4EB4}" destId="{AD28F21D-792E-4A67-9466-6D39185C59C5}" srcOrd="0" destOrd="0" presId="urn:microsoft.com/office/officeart/2005/8/layout/vList5"/>
    <dgm:cxn modelId="{08991AFA-D92C-4459-9616-09321933473D}" type="presParOf" srcId="{B1BC2879-2FE5-4E64-AEF3-75DBB7DA4EB4}" destId="{C09BA8FF-A205-4A2C-8C64-9E301973A81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123D6-88EF-469C-B5E3-6038C948DADD}">
      <dsp:nvSpPr>
        <dsp:cNvPr id="0" name=""/>
        <dsp:cNvSpPr/>
      </dsp:nvSpPr>
      <dsp:spPr>
        <a:xfrm>
          <a:off x="1409" y="0"/>
          <a:ext cx="2192880" cy="413293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a:solidFill>
                <a:schemeClr val="tx1"/>
              </a:solidFill>
            </a:rPr>
            <a:t>Crisis Económica 1999   </a:t>
          </a:r>
        </a:p>
        <a:p>
          <a:pPr lvl="0" algn="ctr" defTabSz="666750">
            <a:lnSpc>
              <a:spcPct val="90000"/>
            </a:lnSpc>
            <a:spcBef>
              <a:spcPct val="0"/>
            </a:spcBef>
            <a:spcAft>
              <a:spcPct val="35000"/>
            </a:spcAft>
          </a:pPr>
          <a:r>
            <a:rPr lang="es-ES" sz="1500" b="1" kern="1200" dirty="0" smtClean="0">
              <a:solidFill>
                <a:schemeClr val="tx1"/>
              </a:solidFill>
            </a:rPr>
            <a:t>- </a:t>
          </a:r>
          <a:r>
            <a:rPr lang="es-ES" sz="1500" b="1" kern="1200" dirty="0">
              <a:solidFill>
                <a:schemeClr val="tx1"/>
              </a:solidFill>
            </a:rPr>
            <a:t>Estado de mora 1995</a:t>
          </a:r>
        </a:p>
        <a:p>
          <a:pPr lvl="0" algn="ctr" defTabSz="666750">
            <a:lnSpc>
              <a:spcPct val="90000"/>
            </a:lnSpc>
            <a:spcBef>
              <a:spcPct val="0"/>
            </a:spcBef>
            <a:spcAft>
              <a:spcPct val="35000"/>
            </a:spcAft>
          </a:pPr>
          <a:r>
            <a:rPr lang="es-ES" sz="1500" b="1" kern="1200" dirty="0" smtClean="0">
              <a:solidFill>
                <a:schemeClr val="tx1"/>
              </a:solidFill>
            </a:rPr>
            <a:t>- </a:t>
          </a:r>
          <a:r>
            <a:rPr lang="es-ES" sz="1500" b="1" kern="1200" dirty="0">
              <a:solidFill>
                <a:schemeClr val="tx1"/>
              </a:solidFill>
            </a:rPr>
            <a:t>Alza de las tasas de </a:t>
          </a:r>
          <a:r>
            <a:rPr lang="es-ES" sz="1500" b="1" kern="1200" dirty="0" smtClean="0">
              <a:solidFill>
                <a:schemeClr val="tx1"/>
              </a:solidFill>
            </a:rPr>
            <a:t>interés</a:t>
          </a:r>
        </a:p>
        <a:p>
          <a:pPr lvl="0" algn="ctr" defTabSz="666750">
            <a:lnSpc>
              <a:spcPct val="90000"/>
            </a:lnSpc>
            <a:spcBef>
              <a:spcPct val="0"/>
            </a:spcBef>
            <a:spcAft>
              <a:spcPct val="35000"/>
            </a:spcAft>
          </a:pPr>
          <a:r>
            <a:rPr lang="es-ES" sz="1500" b="1" kern="1200" dirty="0" smtClean="0">
              <a:solidFill>
                <a:schemeClr val="tx1"/>
              </a:solidFill>
            </a:rPr>
            <a:t>- Crisis bancaria</a:t>
          </a:r>
          <a:br>
            <a:rPr lang="es-ES" sz="1500" b="1" kern="1200" dirty="0" smtClean="0">
              <a:solidFill>
                <a:schemeClr val="tx1"/>
              </a:solidFill>
            </a:rPr>
          </a:br>
          <a:r>
            <a:rPr lang="es-ES" sz="1500" b="1" kern="1200" dirty="0" smtClean="0">
              <a:solidFill>
                <a:schemeClr val="tx1"/>
              </a:solidFill>
            </a:rPr>
            <a:t>- Cambios de política monetaria           </a:t>
          </a:r>
          <a:endParaRPr lang="es-ES" sz="1500" b="1" kern="1200" dirty="0">
            <a:solidFill>
              <a:schemeClr val="tx1"/>
            </a:solidFill>
          </a:endParaRPr>
        </a:p>
      </dsp:txBody>
      <dsp:txXfrm>
        <a:off x="1409" y="1653172"/>
        <a:ext cx="2192880" cy="1653172"/>
      </dsp:txXfrm>
    </dsp:sp>
    <dsp:sp modelId="{FE0A72B5-B173-40C4-B1CB-11AA0CC7CD50}">
      <dsp:nvSpPr>
        <dsp:cNvPr id="0" name=""/>
        <dsp:cNvSpPr/>
      </dsp:nvSpPr>
      <dsp:spPr>
        <a:xfrm>
          <a:off x="493221" y="51651"/>
          <a:ext cx="1085254" cy="112341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5F98D4E-20D6-476C-8B17-7CCC30D5BD4B}">
      <dsp:nvSpPr>
        <dsp:cNvPr id="0" name=""/>
        <dsp:cNvSpPr/>
      </dsp:nvSpPr>
      <dsp:spPr>
        <a:xfrm>
          <a:off x="2260076" y="0"/>
          <a:ext cx="2192880" cy="4132932"/>
        </a:xfrm>
        <a:prstGeom prst="roundRect">
          <a:avLst>
            <a:gd name="adj" fmla="val 10000"/>
          </a:avLst>
        </a:prstGeom>
        <a:solidFill>
          <a:schemeClr val="accent4">
            <a:hueOff val="1754093"/>
            <a:satOff val="4262"/>
            <a:lumOff val="6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a:solidFill>
                <a:schemeClr val="tx1"/>
              </a:solidFill>
            </a:rPr>
            <a:t>Crisis Económica 2008  Estados Unidos</a:t>
          </a:r>
        </a:p>
        <a:p>
          <a:pPr lvl="0" algn="ctr" defTabSz="666750">
            <a:lnSpc>
              <a:spcPct val="90000"/>
            </a:lnSpc>
            <a:spcBef>
              <a:spcPct val="0"/>
            </a:spcBef>
            <a:spcAft>
              <a:spcPct val="35000"/>
            </a:spcAft>
          </a:pPr>
          <a:r>
            <a:rPr lang="es-ES" sz="1500" b="1" kern="1200" dirty="0">
              <a:solidFill>
                <a:schemeClr val="tx1"/>
              </a:solidFill>
            </a:rPr>
            <a:t> </a:t>
          </a:r>
        </a:p>
        <a:p>
          <a:pPr lvl="0" algn="ctr" defTabSz="666750">
            <a:lnSpc>
              <a:spcPct val="90000"/>
            </a:lnSpc>
            <a:spcBef>
              <a:spcPct val="0"/>
            </a:spcBef>
            <a:spcAft>
              <a:spcPct val="35000"/>
            </a:spcAft>
          </a:pPr>
          <a:r>
            <a:rPr lang="es-ES" sz="1500" b="1" kern="1200" dirty="0">
              <a:solidFill>
                <a:schemeClr val="tx1"/>
              </a:solidFill>
            </a:rPr>
            <a:t> – Se </a:t>
          </a:r>
          <a:r>
            <a:rPr lang="es-ES" sz="1500" b="1" kern="1200" dirty="0" smtClean="0">
              <a:solidFill>
                <a:schemeClr val="tx1"/>
              </a:solidFill>
            </a:rPr>
            <a:t>origina en </a:t>
          </a:r>
          <a:r>
            <a:rPr lang="es-ES" sz="1500" b="1" kern="1200" dirty="0">
              <a:solidFill>
                <a:schemeClr val="tx1"/>
              </a:solidFill>
            </a:rPr>
            <a:t>el 11S</a:t>
          </a:r>
        </a:p>
        <a:p>
          <a:pPr lvl="0" algn="ctr" defTabSz="666750">
            <a:lnSpc>
              <a:spcPct val="90000"/>
            </a:lnSpc>
            <a:spcBef>
              <a:spcPct val="0"/>
            </a:spcBef>
            <a:spcAft>
              <a:spcPct val="35000"/>
            </a:spcAft>
          </a:pPr>
          <a:r>
            <a:rPr lang="es-ES" sz="1500" b="1" kern="1200" dirty="0">
              <a:solidFill>
                <a:schemeClr val="tx1"/>
              </a:solidFill>
            </a:rPr>
            <a:t> – Quiebra del Banco </a:t>
          </a:r>
          <a:r>
            <a:rPr lang="es-ES" sz="1500" b="1" kern="1200" dirty="0" err="1">
              <a:solidFill>
                <a:schemeClr val="tx1"/>
              </a:solidFill>
            </a:rPr>
            <a:t>Lehman</a:t>
          </a:r>
          <a:r>
            <a:rPr lang="es-ES" sz="1500" b="1" kern="1200" dirty="0">
              <a:solidFill>
                <a:schemeClr val="tx1"/>
              </a:solidFill>
            </a:rPr>
            <a:t> </a:t>
          </a:r>
          <a:r>
            <a:rPr lang="es-ES" sz="1500" b="1" kern="1200" dirty="0" err="1">
              <a:solidFill>
                <a:schemeClr val="tx1"/>
              </a:solidFill>
            </a:rPr>
            <a:t>Brothers</a:t>
          </a:r>
          <a:r>
            <a:rPr lang="es-ES" sz="1500" b="1" kern="1200" dirty="0">
              <a:solidFill>
                <a:schemeClr val="tx1"/>
              </a:solidFill>
            </a:rPr>
            <a:t> </a:t>
          </a:r>
        </a:p>
        <a:p>
          <a:pPr lvl="0" algn="ctr" defTabSz="666750">
            <a:lnSpc>
              <a:spcPct val="90000"/>
            </a:lnSpc>
            <a:spcBef>
              <a:spcPct val="0"/>
            </a:spcBef>
            <a:spcAft>
              <a:spcPct val="35000"/>
            </a:spcAft>
          </a:pPr>
          <a:r>
            <a:rPr lang="es-ES" sz="1500" b="1" kern="1200" dirty="0">
              <a:solidFill>
                <a:schemeClr val="tx1"/>
              </a:solidFill>
            </a:rPr>
            <a:t> - Se propaga al resto de economías.</a:t>
          </a:r>
        </a:p>
        <a:p>
          <a:pPr lvl="0" algn="ctr" defTabSz="666750">
            <a:lnSpc>
              <a:spcPct val="90000"/>
            </a:lnSpc>
            <a:spcBef>
              <a:spcPct val="0"/>
            </a:spcBef>
            <a:spcAft>
              <a:spcPct val="35000"/>
            </a:spcAft>
          </a:pPr>
          <a:endParaRPr lang="es-ES" sz="1500" b="1" kern="1200" dirty="0">
            <a:solidFill>
              <a:schemeClr val="tx1"/>
            </a:solidFill>
          </a:endParaRPr>
        </a:p>
      </dsp:txBody>
      <dsp:txXfrm>
        <a:off x="2260076" y="1653172"/>
        <a:ext cx="2192880" cy="1653172"/>
      </dsp:txXfrm>
    </dsp:sp>
    <dsp:sp modelId="{9C069975-F1C7-427D-96E0-5654B53E24AA}">
      <dsp:nvSpPr>
        <dsp:cNvPr id="0" name=""/>
        <dsp:cNvSpPr/>
      </dsp:nvSpPr>
      <dsp:spPr>
        <a:xfrm>
          <a:off x="2766098" y="59042"/>
          <a:ext cx="1180836" cy="1103490"/>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A7804A2-84F8-49B9-9D76-FB95C7F8C285}">
      <dsp:nvSpPr>
        <dsp:cNvPr id="0" name=""/>
        <dsp:cNvSpPr/>
      </dsp:nvSpPr>
      <dsp:spPr>
        <a:xfrm>
          <a:off x="4520153" y="0"/>
          <a:ext cx="2192880" cy="4132932"/>
        </a:xfrm>
        <a:prstGeom prst="roundRect">
          <a:avLst>
            <a:gd name="adj" fmla="val 10000"/>
          </a:avLst>
        </a:prstGeom>
        <a:solidFill>
          <a:schemeClr val="accent4">
            <a:hueOff val="3508185"/>
            <a:satOff val="8525"/>
            <a:lumOff val="1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a:solidFill>
                <a:schemeClr val="tx1"/>
              </a:solidFill>
            </a:rPr>
            <a:t>Criptomonedas</a:t>
          </a:r>
        </a:p>
        <a:p>
          <a:pPr lvl="0" algn="ctr" defTabSz="666750">
            <a:lnSpc>
              <a:spcPct val="90000"/>
            </a:lnSpc>
            <a:spcBef>
              <a:spcPct val="0"/>
            </a:spcBef>
            <a:spcAft>
              <a:spcPct val="35000"/>
            </a:spcAft>
          </a:pPr>
          <a:endParaRPr lang="es-ES" sz="1500" b="1" kern="1200" dirty="0">
            <a:solidFill>
              <a:schemeClr val="tx1"/>
            </a:solidFill>
          </a:endParaRPr>
        </a:p>
        <a:p>
          <a:pPr lvl="0" algn="ctr" defTabSz="666750">
            <a:lnSpc>
              <a:spcPct val="90000"/>
            </a:lnSpc>
            <a:spcBef>
              <a:spcPct val="0"/>
            </a:spcBef>
            <a:spcAft>
              <a:spcPct val="35000"/>
            </a:spcAft>
          </a:pPr>
          <a:r>
            <a:rPr lang="es-ES" sz="1500" b="1" kern="1200" dirty="0">
              <a:solidFill>
                <a:schemeClr val="tx1"/>
              </a:solidFill>
            </a:rPr>
            <a:t>- </a:t>
          </a:r>
          <a:r>
            <a:rPr lang="es-ES" sz="1500" b="1" kern="1200" dirty="0" smtClean="0">
              <a:solidFill>
                <a:schemeClr val="tx1"/>
              </a:solidFill>
            </a:rPr>
            <a:t>Peer </a:t>
          </a:r>
          <a:r>
            <a:rPr lang="es-ES" sz="1500" b="1" kern="1200" dirty="0" err="1" smtClean="0">
              <a:solidFill>
                <a:schemeClr val="tx1"/>
              </a:solidFill>
            </a:rPr>
            <a:t>to</a:t>
          </a:r>
          <a:r>
            <a:rPr lang="es-ES" sz="1500" b="1" kern="1200" dirty="0" smtClean="0">
              <a:solidFill>
                <a:schemeClr val="tx1"/>
              </a:solidFill>
            </a:rPr>
            <a:t> peer</a:t>
          </a:r>
        </a:p>
        <a:p>
          <a:pPr lvl="0" algn="ctr" defTabSz="666750">
            <a:lnSpc>
              <a:spcPct val="90000"/>
            </a:lnSpc>
            <a:spcBef>
              <a:spcPct val="0"/>
            </a:spcBef>
            <a:spcAft>
              <a:spcPct val="35000"/>
            </a:spcAft>
          </a:pPr>
          <a:r>
            <a:rPr lang="es-ES" sz="1500" b="1" kern="1200" dirty="0" smtClean="0">
              <a:solidFill>
                <a:schemeClr val="tx1"/>
              </a:solidFill>
            </a:rPr>
            <a:t>-</a:t>
          </a:r>
          <a:r>
            <a:rPr lang="es-ES" sz="1500" b="1" kern="1200" dirty="0" err="1" smtClean="0">
              <a:solidFill>
                <a:schemeClr val="tx1"/>
              </a:solidFill>
            </a:rPr>
            <a:t>Blockchain</a:t>
          </a:r>
          <a:endParaRPr lang="es-ES" sz="1500" b="1" kern="1200" dirty="0">
            <a:solidFill>
              <a:schemeClr val="tx1"/>
            </a:solidFill>
          </a:endParaRPr>
        </a:p>
        <a:p>
          <a:pPr lvl="0" algn="ctr" defTabSz="666750">
            <a:lnSpc>
              <a:spcPct val="90000"/>
            </a:lnSpc>
            <a:spcBef>
              <a:spcPct val="0"/>
            </a:spcBef>
            <a:spcAft>
              <a:spcPct val="35000"/>
            </a:spcAft>
          </a:pPr>
          <a:r>
            <a:rPr lang="es-ES" sz="1500" b="1" kern="1200" dirty="0">
              <a:solidFill>
                <a:schemeClr val="tx1"/>
              </a:solidFill>
            </a:rPr>
            <a:t>- Criptomonedas como alternativa de pago de la deuda externa contraída con Alemania</a:t>
          </a:r>
        </a:p>
      </dsp:txBody>
      <dsp:txXfrm>
        <a:off x="4520153" y="1653172"/>
        <a:ext cx="2192880" cy="1653172"/>
      </dsp:txXfrm>
    </dsp:sp>
    <dsp:sp modelId="{4E63EDCE-63DE-4C03-83BA-58A9339F66E4}">
      <dsp:nvSpPr>
        <dsp:cNvPr id="0" name=""/>
        <dsp:cNvSpPr/>
      </dsp:nvSpPr>
      <dsp:spPr>
        <a:xfrm>
          <a:off x="5116349" y="135810"/>
          <a:ext cx="1001798" cy="961789"/>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AC8E509-33B6-4A30-918A-AB8CEF687913}">
      <dsp:nvSpPr>
        <dsp:cNvPr id="0" name=""/>
        <dsp:cNvSpPr/>
      </dsp:nvSpPr>
      <dsp:spPr>
        <a:xfrm>
          <a:off x="268521" y="3639491"/>
          <a:ext cx="6175991" cy="307893"/>
        </a:xfrm>
        <a:prstGeom prst="leftRightArrow">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1BE12-A847-4822-BD57-C9D5220E9D93}">
      <dsp:nvSpPr>
        <dsp:cNvPr id="0" name=""/>
        <dsp:cNvSpPr/>
      </dsp:nvSpPr>
      <dsp:spPr>
        <a:xfrm rot="5400000">
          <a:off x="4609936" y="-1762609"/>
          <a:ext cx="1130184" cy="487061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b="0" kern="1200" dirty="0">
              <a:solidFill>
                <a:schemeClr val="tx1"/>
              </a:solidFill>
            </a:rPr>
            <a:t>Cuatro: </a:t>
          </a:r>
          <a:r>
            <a:rPr lang="es-ES" sz="1200" b="0" kern="1200" dirty="0" smtClean="0">
              <a:solidFill>
                <a:schemeClr val="tx1"/>
              </a:solidFill>
            </a:rPr>
            <a:t>se </a:t>
          </a:r>
          <a:r>
            <a:rPr lang="es-ES" sz="1200" b="0" kern="1200" dirty="0">
              <a:solidFill>
                <a:schemeClr val="tx1"/>
              </a:solidFill>
            </a:rPr>
            <a:t>deberían cambiar las leyes.</a:t>
          </a:r>
        </a:p>
        <a:p>
          <a:pPr marL="114300" lvl="1" indent="-114300" algn="just" defTabSz="533400">
            <a:lnSpc>
              <a:spcPct val="90000"/>
            </a:lnSpc>
            <a:spcBef>
              <a:spcPct val="0"/>
            </a:spcBef>
            <a:spcAft>
              <a:spcPct val="15000"/>
            </a:spcAft>
            <a:buChar char="••"/>
          </a:pPr>
          <a:r>
            <a:rPr lang="es-ES" sz="1200" b="0" kern="1200" dirty="0">
              <a:solidFill>
                <a:schemeClr val="tx1"/>
              </a:solidFill>
            </a:rPr>
            <a:t>Uno: </a:t>
          </a:r>
          <a:r>
            <a:rPr lang="es-ES" sz="1200" b="0" kern="1200" dirty="0" smtClean="0">
              <a:solidFill>
                <a:schemeClr val="tx1"/>
              </a:solidFill>
            </a:rPr>
            <a:t>sugiere cambios </a:t>
          </a:r>
          <a:r>
            <a:rPr lang="es-ES" sz="1200" b="0" kern="1200" dirty="0">
              <a:solidFill>
                <a:schemeClr val="tx1"/>
              </a:solidFill>
            </a:rPr>
            <a:t>en el sistema económico.</a:t>
          </a:r>
        </a:p>
        <a:p>
          <a:pPr marL="114300" lvl="1" indent="-114300" algn="just" defTabSz="533400">
            <a:lnSpc>
              <a:spcPct val="90000"/>
            </a:lnSpc>
            <a:spcBef>
              <a:spcPct val="0"/>
            </a:spcBef>
            <a:spcAft>
              <a:spcPct val="15000"/>
            </a:spcAft>
            <a:buChar char="••"/>
          </a:pPr>
          <a:r>
            <a:rPr lang="es-ES" sz="1200" b="0" kern="1200" dirty="0">
              <a:solidFill>
                <a:schemeClr val="tx1"/>
              </a:solidFill>
            </a:rPr>
            <a:t>Uno: </a:t>
          </a:r>
          <a:r>
            <a:rPr lang="es-ES" sz="1200" b="0" kern="1200" dirty="0" smtClean="0">
              <a:solidFill>
                <a:schemeClr val="tx1"/>
              </a:solidFill>
            </a:rPr>
            <a:t>no posee </a:t>
          </a:r>
          <a:r>
            <a:rPr lang="es-ES" sz="1200" b="0" kern="1200" dirty="0">
              <a:solidFill>
                <a:schemeClr val="tx1"/>
              </a:solidFill>
            </a:rPr>
            <a:t>conocimiento </a:t>
          </a:r>
          <a:r>
            <a:rPr lang="es-ES" sz="1200" b="0" kern="1200" dirty="0" smtClean="0">
              <a:solidFill>
                <a:schemeClr val="tx1"/>
              </a:solidFill>
            </a:rPr>
            <a:t>.</a:t>
          </a:r>
          <a:endParaRPr lang="es-ES" sz="1200" b="0" kern="1200" dirty="0">
            <a:solidFill>
              <a:schemeClr val="tx1"/>
            </a:solidFill>
          </a:endParaRPr>
        </a:p>
        <a:p>
          <a:pPr marL="114300" lvl="1" indent="-114300" algn="just" defTabSz="533400">
            <a:lnSpc>
              <a:spcPct val="90000"/>
            </a:lnSpc>
            <a:spcBef>
              <a:spcPct val="0"/>
            </a:spcBef>
            <a:spcAft>
              <a:spcPct val="15000"/>
            </a:spcAft>
            <a:buChar char="••"/>
          </a:pPr>
          <a:r>
            <a:rPr lang="es-ES" sz="1200" b="0" kern="1200" dirty="0">
              <a:solidFill>
                <a:schemeClr val="tx1"/>
              </a:solidFill>
            </a:rPr>
            <a:t>Uno: </a:t>
          </a:r>
          <a:r>
            <a:rPr lang="es-ES" sz="1200" b="0" kern="1200" dirty="0" smtClean="0">
              <a:solidFill>
                <a:schemeClr val="tx1"/>
              </a:solidFill>
            </a:rPr>
            <a:t>ninguna </a:t>
          </a:r>
          <a:r>
            <a:rPr lang="es-ES" sz="1200" b="0" kern="1200" dirty="0">
              <a:solidFill>
                <a:schemeClr val="tx1"/>
              </a:solidFill>
            </a:rPr>
            <a:t>implicación.</a:t>
          </a:r>
        </a:p>
        <a:p>
          <a:pPr marL="114300" lvl="1" indent="-114300" algn="just" defTabSz="533400">
            <a:lnSpc>
              <a:spcPct val="90000"/>
            </a:lnSpc>
            <a:spcBef>
              <a:spcPct val="0"/>
            </a:spcBef>
            <a:spcAft>
              <a:spcPct val="15000"/>
            </a:spcAft>
            <a:buChar char="••"/>
          </a:pPr>
          <a:r>
            <a:rPr lang="es-ES" sz="1200" b="0" kern="1200" dirty="0">
              <a:solidFill>
                <a:schemeClr val="tx1"/>
              </a:solidFill>
            </a:rPr>
            <a:t>Uno: </a:t>
          </a:r>
          <a:r>
            <a:rPr lang="es-ES" sz="1200" b="0" kern="1200" dirty="0" smtClean="0">
              <a:solidFill>
                <a:schemeClr val="tx1"/>
              </a:solidFill>
            </a:rPr>
            <a:t>cambiaría forma </a:t>
          </a:r>
          <a:r>
            <a:rPr lang="es-ES" sz="1200" b="0" kern="1200" dirty="0">
              <a:solidFill>
                <a:schemeClr val="tx1"/>
              </a:solidFill>
            </a:rPr>
            <a:t>de vida.  </a:t>
          </a:r>
        </a:p>
      </dsp:txBody>
      <dsp:txXfrm rot="-5400000">
        <a:off x="2739721" y="162777"/>
        <a:ext cx="4815444" cy="1019842"/>
      </dsp:txXfrm>
    </dsp:sp>
    <dsp:sp modelId="{64AF3B60-4D18-4CF9-BF73-02613C588634}">
      <dsp:nvSpPr>
        <dsp:cNvPr id="0" name=""/>
        <dsp:cNvSpPr/>
      </dsp:nvSpPr>
      <dsp:spPr>
        <a:xfrm>
          <a:off x="0" y="0"/>
          <a:ext cx="2739721" cy="1341331"/>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 Cuáles serían las implicaciones del uso de la criptomoneda en el Ecuador?</a:t>
          </a:r>
        </a:p>
      </dsp:txBody>
      <dsp:txXfrm>
        <a:off x="65478" y="65478"/>
        <a:ext cx="2608765" cy="1210375"/>
      </dsp:txXfrm>
    </dsp:sp>
    <dsp:sp modelId="{9EE543D2-B299-459C-9DB1-898508C93DF7}">
      <dsp:nvSpPr>
        <dsp:cNvPr id="0" name=""/>
        <dsp:cNvSpPr/>
      </dsp:nvSpPr>
      <dsp:spPr>
        <a:xfrm rot="5400000">
          <a:off x="4688694" y="-354211"/>
          <a:ext cx="972669" cy="4870615"/>
        </a:xfrm>
        <a:prstGeom prst="round2SameRect">
          <a:avLst/>
        </a:prstGeom>
        <a:solidFill>
          <a:schemeClr val="accent5">
            <a:tint val="40000"/>
            <a:alpha val="90000"/>
            <a:hueOff val="3417546"/>
            <a:satOff val="-10763"/>
            <a:lumOff val="-2768"/>
            <a:alphaOff val="0"/>
          </a:schemeClr>
        </a:solidFill>
        <a:ln w="9525" cap="flat" cmpd="sng" algn="ctr">
          <a:solidFill>
            <a:schemeClr val="accent5">
              <a:tint val="40000"/>
              <a:alpha val="90000"/>
              <a:hueOff val="3417546"/>
              <a:satOff val="-10763"/>
              <a:lumOff val="-2768"/>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b="0" kern="1200" dirty="0">
              <a:solidFill>
                <a:schemeClr val="tx1"/>
              </a:solidFill>
            </a:rPr>
            <a:t>Dos: </a:t>
          </a:r>
          <a:r>
            <a:rPr lang="es-ES" sz="1200" b="0" kern="1200" dirty="0" smtClean="0">
              <a:solidFill>
                <a:schemeClr val="tx1"/>
              </a:solidFill>
            </a:rPr>
            <a:t>si</a:t>
          </a:r>
          <a:endParaRPr lang="es-ES" sz="1200" b="0" kern="1200" dirty="0">
            <a:solidFill>
              <a:schemeClr val="tx1"/>
            </a:solidFill>
          </a:endParaRPr>
        </a:p>
        <a:p>
          <a:pPr marL="114300" lvl="1" indent="-114300" algn="just" defTabSz="533400">
            <a:lnSpc>
              <a:spcPct val="90000"/>
            </a:lnSpc>
            <a:spcBef>
              <a:spcPct val="0"/>
            </a:spcBef>
            <a:spcAft>
              <a:spcPct val="15000"/>
            </a:spcAft>
            <a:buChar char="••"/>
          </a:pPr>
          <a:r>
            <a:rPr lang="es-ES" sz="1200" b="0" kern="1200" dirty="0">
              <a:solidFill>
                <a:schemeClr val="tx1"/>
              </a:solidFill>
            </a:rPr>
            <a:t>Cuatro</a:t>
          </a:r>
          <a:r>
            <a:rPr lang="es-ES" sz="1200" b="0" kern="1200" dirty="0" smtClean="0">
              <a:solidFill>
                <a:schemeClr val="tx1"/>
              </a:solidFill>
            </a:rPr>
            <a:t>: no</a:t>
          </a:r>
          <a:endParaRPr lang="es-ES" sz="1200" b="0" kern="1200" dirty="0">
            <a:solidFill>
              <a:schemeClr val="tx1"/>
            </a:solidFill>
          </a:endParaRPr>
        </a:p>
        <a:p>
          <a:pPr marL="114300" lvl="1" indent="-114300" algn="just" defTabSz="533400">
            <a:lnSpc>
              <a:spcPct val="90000"/>
            </a:lnSpc>
            <a:spcBef>
              <a:spcPct val="0"/>
            </a:spcBef>
            <a:spcAft>
              <a:spcPct val="15000"/>
            </a:spcAft>
            <a:buChar char="••"/>
          </a:pPr>
          <a:r>
            <a:rPr lang="es-ES" sz="1200" b="0" kern="1200" dirty="0">
              <a:solidFill>
                <a:schemeClr val="tx1"/>
              </a:solidFill>
            </a:rPr>
            <a:t>Dos: </a:t>
          </a:r>
          <a:r>
            <a:rPr lang="es-ES" sz="1200" b="0" kern="1200" dirty="0" smtClean="0">
              <a:solidFill>
                <a:schemeClr val="tx1"/>
              </a:solidFill>
            </a:rPr>
            <a:t>posición </a:t>
          </a:r>
          <a:r>
            <a:rPr lang="es-ES" sz="1200" b="0" kern="1200" dirty="0">
              <a:solidFill>
                <a:schemeClr val="tx1"/>
              </a:solidFill>
            </a:rPr>
            <a:t>neutra. </a:t>
          </a:r>
        </a:p>
      </dsp:txBody>
      <dsp:txXfrm rot="-5400000">
        <a:off x="2739721" y="1642244"/>
        <a:ext cx="4823133" cy="877705"/>
      </dsp:txXfrm>
    </dsp:sp>
    <dsp:sp modelId="{87740225-8F0C-4952-8FE2-2811A6C03D69}">
      <dsp:nvSpPr>
        <dsp:cNvPr id="0" name=""/>
        <dsp:cNvSpPr/>
      </dsp:nvSpPr>
      <dsp:spPr>
        <a:xfrm>
          <a:off x="0" y="1410430"/>
          <a:ext cx="2739721" cy="1341331"/>
        </a:xfrm>
        <a:prstGeom prst="roundRect">
          <a:avLst/>
        </a:prstGeom>
        <a:solidFill>
          <a:schemeClr val="accent5">
            <a:hueOff val="3359558"/>
            <a:satOff val="945"/>
            <a:lumOff val="-135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a:t>
          </a:r>
          <a:r>
            <a:rPr lang="es-ES" sz="1400" b="1" kern="1200" dirty="0">
              <a:solidFill>
                <a:schemeClr val="tx1"/>
              </a:solidFill>
            </a:rPr>
            <a:t>El Estado </a:t>
          </a:r>
          <a:r>
            <a:rPr lang="es-ES" sz="1400" b="1" kern="1200" dirty="0" smtClean="0">
              <a:solidFill>
                <a:schemeClr val="tx1"/>
              </a:solidFill>
            </a:rPr>
            <a:t>podría </a:t>
          </a:r>
          <a:r>
            <a:rPr lang="es-ES" sz="1400" b="1" kern="1200" dirty="0">
              <a:solidFill>
                <a:schemeClr val="tx1"/>
              </a:solidFill>
            </a:rPr>
            <a:t>utilizar las criptomonedas para efectuar </a:t>
          </a:r>
          <a:r>
            <a:rPr lang="es-ES" sz="1400" b="1" kern="1200" dirty="0" smtClean="0">
              <a:solidFill>
                <a:schemeClr val="tx1"/>
              </a:solidFill>
            </a:rPr>
            <a:t>pagos </a:t>
          </a:r>
          <a:r>
            <a:rPr lang="es-ES" sz="1400" b="1" kern="1200" dirty="0">
              <a:solidFill>
                <a:schemeClr val="tx1"/>
              </a:solidFill>
            </a:rPr>
            <a:t>de deuda externa?</a:t>
          </a:r>
        </a:p>
      </dsp:txBody>
      <dsp:txXfrm>
        <a:off x="65478" y="1475908"/>
        <a:ext cx="2608765" cy="1210375"/>
      </dsp:txXfrm>
    </dsp:sp>
    <dsp:sp modelId="{C09BA8FF-A205-4A2C-8C64-9E301973A817}">
      <dsp:nvSpPr>
        <dsp:cNvPr id="0" name=""/>
        <dsp:cNvSpPr/>
      </dsp:nvSpPr>
      <dsp:spPr>
        <a:xfrm rot="5400000">
          <a:off x="4544410" y="1054186"/>
          <a:ext cx="1261238" cy="4870615"/>
        </a:xfrm>
        <a:prstGeom prst="round2SameRect">
          <a:avLst/>
        </a:prstGeom>
        <a:solidFill>
          <a:schemeClr val="accent5">
            <a:tint val="40000"/>
            <a:alpha val="90000"/>
            <a:hueOff val="6835093"/>
            <a:satOff val="-21527"/>
            <a:lumOff val="-5536"/>
            <a:alphaOff val="0"/>
          </a:schemeClr>
        </a:solidFill>
        <a:ln w="9525" cap="flat" cmpd="sng" algn="ctr">
          <a:solidFill>
            <a:schemeClr val="accent5">
              <a:tint val="40000"/>
              <a:alpha val="90000"/>
              <a:hueOff val="6835093"/>
              <a:satOff val="-21527"/>
              <a:lumOff val="-553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b="0" kern="1200" dirty="0">
              <a:solidFill>
                <a:schemeClr val="tx1"/>
              </a:solidFill>
            </a:rPr>
            <a:t>Cinco:  no le ven ningún </a:t>
          </a:r>
          <a:r>
            <a:rPr lang="es-ES" sz="1200" b="0" kern="1200" dirty="0" smtClean="0">
              <a:solidFill>
                <a:schemeClr val="tx1"/>
              </a:solidFill>
            </a:rPr>
            <a:t>beneficio</a:t>
          </a:r>
          <a:endParaRPr lang="es-ES" sz="1200" b="0" kern="1200" dirty="0">
            <a:solidFill>
              <a:schemeClr val="tx1"/>
            </a:solidFill>
          </a:endParaRPr>
        </a:p>
        <a:p>
          <a:pPr marL="114300" lvl="1" indent="-114300" algn="l" defTabSz="533400">
            <a:lnSpc>
              <a:spcPct val="90000"/>
            </a:lnSpc>
            <a:spcBef>
              <a:spcPct val="0"/>
            </a:spcBef>
            <a:spcAft>
              <a:spcPct val="15000"/>
            </a:spcAft>
            <a:buChar char="••"/>
          </a:pPr>
          <a:r>
            <a:rPr lang="es-ES" sz="1200" b="0" kern="1200" dirty="0">
              <a:solidFill>
                <a:schemeClr val="tx1"/>
              </a:solidFill>
            </a:rPr>
            <a:t>Dos:  </a:t>
          </a:r>
          <a:r>
            <a:rPr lang="es-ES" sz="1200" b="0" kern="1200" dirty="0" smtClean="0">
              <a:solidFill>
                <a:schemeClr val="tx1"/>
              </a:solidFill>
            </a:rPr>
            <a:t>el </a:t>
          </a:r>
          <a:r>
            <a:rPr lang="es-ES" sz="1200" b="0" kern="1200" dirty="0">
              <a:solidFill>
                <a:schemeClr val="tx1"/>
              </a:solidFill>
            </a:rPr>
            <a:t>no tener que asumir </a:t>
          </a:r>
          <a:r>
            <a:rPr lang="es-ES" sz="1200" b="0" kern="1200" dirty="0" smtClean="0">
              <a:solidFill>
                <a:schemeClr val="tx1"/>
              </a:solidFill>
            </a:rPr>
            <a:t>comisiones </a:t>
          </a:r>
          <a:endParaRPr lang="es-ES" sz="1200" b="0" kern="1200" dirty="0">
            <a:solidFill>
              <a:schemeClr val="tx1"/>
            </a:solidFill>
          </a:endParaRPr>
        </a:p>
        <a:p>
          <a:pPr marL="114300" lvl="1" indent="-114300" algn="l" defTabSz="533400">
            <a:lnSpc>
              <a:spcPct val="90000"/>
            </a:lnSpc>
            <a:spcBef>
              <a:spcPct val="0"/>
            </a:spcBef>
            <a:spcAft>
              <a:spcPct val="15000"/>
            </a:spcAft>
            <a:buChar char="••"/>
          </a:pPr>
          <a:r>
            <a:rPr lang="es-ES" sz="1200" b="0" kern="1200" dirty="0">
              <a:solidFill>
                <a:schemeClr val="tx1"/>
              </a:solidFill>
            </a:rPr>
            <a:t>Uno: </a:t>
          </a:r>
          <a:r>
            <a:rPr lang="es-ES" sz="1200" b="0" kern="1200" dirty="0" smtClean="0">
              <a:solidFill>
                <a:schemeClr val="tx1"/>
              </a:solidFill>
            </a:rPr>
            <a:t>se </a:t>
          </a:r>
          <a:r>
            <a:rPr lang="es-ES" sz="1200" b="0" kern="1200" dirty="0">
              <a:solidFill>
                <a:schemeClr val="tx1"/>
              </a:solidFill>
            </a:rPr>
            <a:t>debería hacer un estudio con el personal experto para determinar los costos y beneficios.</a:t>
          </a:r>
        </a:p>
      </dsp:txBody>
      <dsp:txXfrm rot="-5400000">
        <a:off x="2739722" y="2920444"/>
        <a:ext cx="4809046" cy="1138100"/>
      </dsp:txXfrm>
    </dsp:sp>
    <dsp:sp modelId="{AD28F21D-792E-4A67-9466-6D39185C59C5}">
      <dsp:nvSpPr>
        <dsp:cNvPr id="0" name=""/>
        <dsp:cNvSpPr/>
      </dsp:nvSpPr>
      <dsp:spPr>
        <a:xfrm>
          <a:off x="0" y="2818828"/>
          <a:ext cx="2739721" cy="1341331"/>
        </a:xfrm>
        <a:prstGeom prst="roundRect">
          <a:avLst/>
        </a:prstGeom>
        <a:solidFill>
          <a:schemeClr val="accent5">
            <a:hueOff val="6719117"/>
            <a:satOff val="1889"/>
            <a:lumOff val="-270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0" kern="1200" dirty="0">
              <a:solidFill>
                <a:schemeClr val="tx1"/>
              </a:solidFill>
            </a:rPr>
            <a:t> </a:t>
          </a:r>
          <a:r>
            <a:rPr lang="es-ES" sz="1400" b="1" kern="1200" dirty="0">
              <a:solidFill>
                <a:schemeClr val="tx1"/>
              </a:solidFill>
            </a:rPr>
            <a:t>¿Cuál considera sea el costo / beneficio de asumir el pago de una deuda a través del uso de la criptomoneda?</a:t>
          </a:r>
        </a:p>
      </dsp:txBody>
      <dsp:txXfrm>
        <a:off x="65478" y="2884306"/>
        <a:ext cx="2608765" cy="12103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15AB1-885F-484D-A6F6-0476EA00F87B}">
      <dsp:nvSpPr>
        <dsp:cNvPr id="0" name=""/>
        <dsp:cNvSpPr/>
      </dsp:nvSpPr>
      <dsp:spPr>
        <a:xfrm rot="10800000">
          <a:off x="1348664" y="156233"/>
          <a:ext cx="6366875" cy="3229216"/>
        </a:xfrm>
        <a:prstGeom prst="homePlat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9338" tIns="106680" rIns="199136" bIns="106680" numCol="1" spcCol="1270" anchor="t" anchorCtr="0">
          <a:noAutofit/>
        </a:bodyPr>
        <a:lstStyle/>
        <a:p>
          <a:pPr lvl="0" algn="l" defTabSz="1244600">
            <a:lnSpc>
              <a:spcPct val="90000"/>
            </a:lnSpc>
            <a:spcBef>
              <a:spcPct val="0"/>
            </a:spcBef>
            <a:spcAft>
              <a:spcPct val="35000"/>
            </a:spcAft>
          </a:pPr>
          <a:r>
            <a:rPr lang="es-ES" sz="2800" b="1" kern="1200" dirty="0">
              <a:solidFill>
                <a:schemeClr val="tx1"/>
              </a:solidFill>
            </a:rPr>
            <a:t>Trading</a:t>
          </a:r>
        </a:p>
        <a:p>
          <a:pPr marL="114300" lvl="1" indent="-114300" algn="just" defTabSz="622300">
            <a:lnSpc>
              <a:spcPct val="90000"/>
            </a:lnSpc>
            <a:spcBef>
              <a:spcPct val="0"/>
            </a:spcBef>
            <a:spcAft>
              <a:spcPct val="15000"/>
            </a:spcAft>
            <a:buChar char="••"/>
          </a:pPr>
          <a:r>
            <a:rPr lang="es-ES" sz="1400" b="0" kern="1200" dirty="0" smtClean="0">
              <a:solidFill>
                <a:schemeClr val="tx1"/>
              </a:solidFill>
            </a:rPr>
            <a:t>Se tendría una ganancia monetaria, pero no se puede aislar los costos intrínsecos, como los riesgos políticos, económicos y financieros que asumiría el Estado al aprobar la adquisición de estas monedas </a:t>
          </a:r>
          <a:r>
            <a:rPr lang="es-ES" sz="1400" b="0" kern="1200" dirty="0" err="1" smtClean="0">
              <a:solidFill>
                <a:schemeClr val="tx1"/>
              </a:solidFill>
            </a:rPr>
            <a:t>encriptadas</a:t>
          </a:r>
          <a:r>
            <a:rPr lang="es-ES" sz="1400" b="0" kern="1200" dirty="0" smtClean="0">
              <a:solidFill>
                <a:schemeClr val="tx1"/>
              </a:solidFill>
            </a:rPr>
            <a:t> con fondos de los ingresos públicos.</a:t>
          </a:r>
          <a:endParaRPr lang="es-ES" sz="1400" b="0" kern="1200" dirty="0">
            <a:solidFill>
              <a:schemeClr val="tx1"/>
            </a:solidFill>
          </a:endParaRPr>
        </a:p>
        <a:p>
          <a:pPr marL="114300" lvl="1" indent="-114300" algn="just" defTabSz="622300">
            <a:lnSpc>
              <a:spcPct val="90000"/>
            </a:lnSpc>
            <a:spcBef>
              <a:spcPct val="0"/>
            </a:spcBef>
            <a:spcAft>
              <a:spcPct val="15000"/>
            </a:spcAft>
            <a:buChar char="••"/>
          </a:pPr>
          <a:endParaRPr lang="es-ES" sz="1400" b="0" kern="1200" dirty="0">
            <a:solidFill>
              <a:schemeClr val="tx1"/>
            </a:solidFill>
          </a:endParaRPr>
        </a:p>
        <a:p>
          <a:pPr marL="114300" lvl="1" indent="-114300" algn="just" defTabSz="622300">
            <a:lnSpc>
              <a:spcPct val="90000"/>
            </a:lnSpc>
            <a:spcBef>
              <a:spcPct val="0"/>
            </a:spcBef>
            <a:spcAft>
              <a:spcPct val="15000"/>
            </a:spcAft>
            <a:buChar char="••"/>
          </a:pPr>
          <a:r>
            <a:rPr lang="es-ES" sz="1400" b="0" kern="1200" dirty="0" smtClean="0">
              <a:solidFill>
                <a:schemeClr val="tx1"/>
              </a:solidFill>
            </a:rPr>
            <a:t>La </a:t>
          </a:r>
          <a:r>
            <a:rPr lang="es-ES" sz="1400" b="0" kern="1200" dirty="0" err="1" smtClean="0">
              <a:solidFill>
                <a:schemeClr val="tx1"/>
              </a:solidFill>
            </a:rPr>
            <a:t>criptomoneda</a:t>
          </a:r>
          <a:r>
            <a:rPr lang="es-ES" sz="1400" b="0" kern="1200" dirty="0" smtClean="0">
              <a:solidFill>
                <a:schemeClr val="tx1"/>
              </a:solidFill>
            </a:rPr>
            <a:t> se maneja en un mercado de alta volatilidad y no está exento de la especulación que se pueda dar, por lo que el riesgo es elevado.</a:t>
          </a:r>
          <a:endParaRPr lang="es-ES" sz="1400" b="0" kern="1200" dirty="0">
            <a:solidFill>
              <a:schemeClr val="tx1"/>
            </a:solidFill>
          </a:endParaRPr>
        </a:p>
      </dsp:txBody>
      <dsp:txXfrm rot="10800000">
        <a:off x="2155968" y="156233"/>
        <a:ext cx="5559571" cy="3229216"/>
      </dsp:txXfrm>
    </dsp:sp>
    <dsp:sp modelId="{20897C4B-61D8-49C6-9BDC-B3715F646373}">
      <dsp:nvSpPr>
        <dsp:cNvPr id="0" name=""/>
        <dsp:cNvSpPr/>
      </dsp:nvSpPr>
      <dsp:spPr>
        <a:xfrm>
          <a:off x="149004" y="296562"/>
          <a:ext cx="2677150" cy="2571074"/>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15AB1-885F-484D-A6F6-0476EA00F87B}">
      <dsp:nvSpPr>
        <dsp:cNvPr id="0" name=""/>
        <dsp:cNvSpPr/>
      </dsp:nvSpPr>
      <dsp:spPr>
        <a:xfrm rot="10800000">
          <a:off x="1415546" y="122789"/>
          <a:ext cx="6366875" cy="3229216"/>
        </a:xfrm>
        <a:prstGeom prst="homePlat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9338" tIns="106680" rIns="199136" bIns="106680" numCol="1" spcCol="1270" anchor="ctr" anchorCtr="0">
          <a:noAutofit/>
        </a:bodyPr>
        <a:lstStyle/>
        <a:p>
          <a:pPr lvl="0" algn="l" defTabSz="1244600">
            <a:lnSpc>
              <a:spcPct val="90000"/>
            </a:lnSpc>
            <a:spcBef>
              <a:spcPct val="0"/>
            </a:spcBef>
            <a:spcAft>
              <a:spcPct val="35000"/>
            </a:spcAft>
          </a:pPr>
          <a:r>
            <a:rPr lang="es-ES" sz="2800" b="1" kern="1200" dirty="0" smtClean="0">
              <a:solidFill>
                <a:schemeClr val="tx1"/>
              </a:solidFill>
            </a:rPr>
            <a:t>Minería</a:t>
          </a:r>
        </a:p>
        <a:p>
          <a:pPr lvl="0" algn="l" defTabSz="1244600">
            <a:lnSpc>
              <a:spcPct val="90000"/>
            </a:lnSpc>
            <a:spcBef>
              <a:spcPct val="0"/>
            </a:spcBef>
            <a:spcAft>
              <a:spcPct val="35000"/>
            </a:spcAft>
          </a:pPr>
          <a:r>
            <a:rPr lang="es-ES" sz="1400" b="0" kern="1200" dirty="0" smtClean="0">
              <a:solidFill>
                <a:schemeClr val="tx1"/>
              </a:solidFill>
            </a:rPr>
            <a:t>-Se necesitarían 6.848 equipos para generar al año una cantidad aproximada de 2.720.025,6 dólares (monto obtenido de multiplicar la cantidad de equipos y el monto minado en un año), con lo cual se efectuaría el pago en ese lapso de 10 años, sin embargo, la inversión calculada únicamente desde el punto de vista de los equipos informáticos, recordando que el valor de ensamblaje de cada uno es de 3.750,72, asciende a 25.684.688,82 de dólares, lo cual se acerca incluso al monto en sí de la deuda.</a:t>
          </a:r>
          <a:endParaRPr lang="es-ES" sz="1400" b="0" kern="1200" dirty="0">
            <a:solidFill>
              <a:schemeClr val="tx1"/>
            </a:solidFill>
          </a:endParaRPr>
        </a:p>
      </dsp:txBody>
      <dsp:txXfrm rot="10800000">
        <a:off x="2222850" y="122789"/>
        <a:ext cx="5559571" cy="3229216"/>
      </dsp:txXfrm>
    </dsp:sp>
    <dsp:sp modelId="{20897C4B-61D8-49C6-9BDC-B3715F646373}">
      <dsp:nvSpPr>
        <dsp:cNvPr id="0" name=""/>
        <dsp:cNvSpPr/>
      </dsp:nvSpPr>
      <dsp:spPr>
        <a:xfrm>
          <a:off x="149004" y="296562"/>
          <a:ext cx="2677150" cy="2571074"/>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525A9-AB9A-4A52-A696-01C05C45172A}">
      <dsp:nvSpPr>
        <dsp:cNvPr id="0" name=""/>
        <dsp:cNvSpPr/>
      </dsp:nvSpPr>
      <dsp:spPr>
        <a:xfrm>
          <a:off x="1442" y="0"/>
          <a:ext cx="2114223" cy="37203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b="1" kern="1200" dirty="0" smtClean="0">
              <a:solidFill>
                <a:schemeClr val="tx1"/>
              </a:solidFill>
            </a:rPr>
            <a:t>Renegociación</a:t>
          </a:r>
          <a:endParaRPr lang="es-ES" sz="1600" b="1" kern="1200" dirty="0">
            <a:solidFill>
              <a:schemeClr val="tx1"/>
            </a:solidFill>
          </a:endParaRPr>
        </a:p>
        <a:p>
          <a:pPr marL="171450" lvl="1" indent="-171450" algn="l" defTabSz="711200">
            <a:lnSpc>
              <a:spcPct val="90000"/>
            </a:lnSpc>
            <a:spcBef>
              <a:spcPct val="0"/>
            </a:spcBef>
            <a:spcAft>
              <a:spcPct val="15000"/>
            </a:spcAft>
            <a:buChar char="••"/>
          </a:pPr>
          <a:endParaRPr lang="es-ES" sz="1600" b="0"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smtClean="0">
              <a:solidFill>
                <a:schemeClr val="tx1"/>
              </a:solidFill>
            </a:rPr>
            <a:t> Acuerdos entre las partes</a:t>
          </a:r>
          <a:endParaRPr lang="es-ES" sz="1600" b="0" kern="1200" dirty="0">
            <a:solidFill>
              <a:schemeClr val="tx1"/>
            </a:solidFill>
          </a:endParaRPr>
        </a:p>
      </dsp:txBody>
      <dsp:txXfrm>
        <a:off x="1442" y="1488134"/>
        <a:ext cx="2114223" cy="1488134"/>
      </dsp:txXfrm>
    </dsp:sp>
    <dsp:sp modelId="{A9EA56E8-7655-4161-8A16-742FAE6F8627}">
      <dsp:nvSpPr>
        <dsp:cNvPr id="0" name=""/>
        <dsp:cNvSpPr/>
      </dsp:nvSpPr>
      <dsp:spPr>
        <a:xfrm>
          <a:off x="439118" y="223220"/>
          <a:ext cx="1238872" cy="12388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17F38-57CE-4BE5-878C-F5EA8EA1D90F}">
      <dsp:nvSpPr>
        <dsp:cNvPr id="0" name=""/>
        <dsp:cNvSpPr/>
      </dsp:nvSpPr>
      <dsp:spPr>
        <a:xfrm>
          <a:off x="2166894" y="0"/>
          <a:ext cx="1707607" cy="37203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b="1" kern="1200" dirty="0" smtClean="0">
              <a:solidFill>
                <a:schemeClr val="tx1"/>
              </a:solidFill>
            </a:rPr>
            <a:t>Canje de deuda</a:t>
          </a:r>
          <a:endParaRPr lang="es-ES" sz="1600" b="1"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smtClean="0">
              <a:solidFill>
                <a:schemeClr val="tx1"/>
              </a:solidFill>
            </a:rPr>
            <a:t> Movilización recursos domésticos para un propósito acordado     </a:t>
          </a:r>
          <a:endParaRPr lang="es-ES" sz="1600" b="1" kern="1200" dirty="0">
            <a:solidFill>
              <a:schemeClr val="tx1"/>
            </a:solidFill>
          </a:endParaRPr>
        </a:p>
      </dsp:txBody>
      <dsp:txXfrm>
        <a:off x="2166894" y="1488134"/>
        <a:ext cx="1707607" cy="1488134"/>
      </dsp:txXfrm>
    </dsp:sp>
    <dsp:sp modelId="{F826BFE7-7014-492C-B726-0EF71E4A9133}">
      <dsp:nvSpPr>
        <dsp:cNvPr id="0" name=""/>
        <dsp:cNvSpPr/>
      </dsp:nvSpPr>
      <dsp:spPr>
        <a:xfrm>
          <a:off x="2401261" y="223220"/>
          <a:ext cx="1238872" cy="123887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93524-D62B-47A1-A89C-3AA5EE2C79E5}">
      <dsp:nvSpPr>
        <dsp:cNvPr id="0" name=""/>
        <dsp:cNvSpPr/>
      </dsp:nvSpPr>
      <dsp:spPr>
        <a:xfrm>
          <a:off x="3925729" y="0"/>
          <a:ext cx="1707607" cy="37203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b="1" kern="1200" dirty="0" smtClean="0">
              <a:solidFill>
                <a:schemeClr val="tx1"/>
              </a:solidFill>
            </a:rPr>
            <a:t>Recompra</a:t>
          </a:r>
          <a:endParaRPr lang="es-ES" sz="1600" b="1" kern="1200" dirty="0">
            <a:solidFill>
              <a:schemeClr val="tx1"/>
            </a:solidFill>
          </a:endParaRPr>
        </a:p>
        <a:p>
          <a:pPr marL="171450" lvl="1" indent="-171450" algn="l" defTabSz="711200">
            <a:lnSpc>
              <a:spcPct val="90000"/>
            </a:lnSpc>
            <a:spcBef>
              <a:spcPct val="0"/>
            </a:spcBef>
            <a:spcAft>
              <a:spcPct val="15000"/>
            </a:spcAft>
            <a:buChar char="••"/>
          </a:pPr>
          <a:endParaRPr lang="es-ES" sz="1600" b="1"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smtClean="0">
              <a:solidFill>
                <a:schemeClr val="tx1"/>
              </a:solidFill>
            </a:rPr>
            <a:t>Estrategia para reducir la deuda</a:t>
          </a:r>
          <a:endParaRPr lang="es-ES" sz="1600" b="0" kern="1200" dirty="0">
            <a:solidFill>
              <a:schemeClr val="tx1"/>
            </a:solidFill>
          </a:endParaRPr>
        </a:p>
      </dsp:txBody>
      <dsp:txXfrm>
        <a:off x="3925729" y="1488134"/>
        <a:ext cx="1707607" cy="1488134"/>
      </dsp:txXfrm>
    </dsp:sp>
    <dsp:sp modelId="{878684B8-6FDE-4435-A0D0-33C14D649493}">
      <dsp:nvSpPr>
        <dsp:cNvPr id="0" name=""/>
        <dsp:cNvSpPr/>
      </dsp:nvSpPr>
      <dsp:spPr>
        <a:xfrm>
          <a:off x="4160097" y="223220"/>
          <a:ext cx="1238872" cy="123887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CD3F0-B6FA-49C6-A2A6-01E0DD39D219}">
      <dsp:nvSpPr>
        <dsp:cNvPr id="0" name=""/>
        <dsp:cNvSpPr/>
      </dsp:nvSpPr>
      <dsp:spPr>
        <a:xfrm>
          <a:off x="5684565" y="0"/>
          <a:ext cx="1707607" cy="372033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b="1" kern="1200" dirty="0" smtClean="0">
              <a:solidFill>
                <a:schemeClr val="tx1"/>
              </a:solidFill>
            </a:rPr>
            <a:t>Bonos</a:t>
          </a:r>
          <a:endParaRPr lang="es-ES" sz="1600" b="1" kern="1200" dirty="0">
            <a:solidFill>
              <a:schemeClr val="tx1"/>
            </a:solidFill>
          </a:endParaRPr>
        </a:p>
        <a:p>
          <a:pPr marL="171450" lvl="1" indent="-171450" algn="l" defTabSz="711200">
            <a:lnSpc>
              <a:spcPct val="90000"/>
            </a:lnSpc>
            <a:spcBef>
              <a:spcPct val="0"/>
            </a:spcBef>
            <a:spcAft>
              <a:spcPct val="15000"/>
            </a:spcAft>
            <a:buChar char="••"/>
          </a:pPr>
          <a:endParaRPr lang="es-ES" sz="1600" b="1"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smtClean="0">
              <a:solidFill>
                <a:schemeClr val="tx1"/>
              </a:solidFill>
            </a:rPr>
            <a:t> Emitidos principalmente para liquidez del país</a:t>
          </a:r>
          <a:endParaRPr lang="es-ES" sz="1600" b="0" kern="1200" dirty="0">
            <a:solidFill>
              <a:schemeClr val="tx1"/>
            </a:solidFill>
          </a:endParaRPr>
        </a:p>
      </dsp:txBody>
      <dsp:txXfrm>
        <a:off x="5684565" y="1488134"/>
        <a:ext cx="1707607" cy="1488134"/>
      </dsp:txXfrm>
    </dsp:sp>
    <dsp:sp modelId="{BF907340-BD35-4071-B8A6-B1CD6C238F01}">
      <dsp:nvSpPr>
        <dsp:cNvPr id="0" name=""/>
        <dsp:cNvSpPr/>
      </dsp:nvSpPr>
      <dsp:spPr>
        <a:xfrm>
          <a:off x="5918933" y="223220"/>
          <a:ext cx="1238872" cy="123887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72B17-0FD1-4374-9846-F4E2E8B9C41E}">
      <dsp:nvSpPr>
        <dsp:cNvPr id="0" name=""/>
        <dsp:cNvSpPr/>
      </dsp:nvSpPr>
      <dsp:spPr>
        <a:xfrm>
          <a:off x="401483" y="3484549"/>
          <a:ext cx="6813758" cy="235787"/>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A0228-C178-4AF3-B0B7-96577AB2D088}">
      <dsp:nvSpPr>
        <dsp:cNvPr id="0" name=""/>
        <dsp:cNvSpPr/>
      </dsp:nvSpPr>
      <dsp:spPr>
        <a:xfrm>
          <a:off x="1605" y="0"/>
          <a:ext cx="1682395" cy="349636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Monedas Encriptadas </a:t>
          </a:r>
        </a:p>
        <a:p>
          <a:pPr lvl="0" algn="ctr" defTabSz="711200">
            <a:lnSpc>
              <a:spcPct val="90000"/>
            </a:lnSpc>
            <a:spcBef>
              <a:spcPct val="0"/>
            </a:spcBef>
            <a:spcAft>
              <a:spcPct val="35000"/>
            </a:spcAft>
          </a:pPr>
          <a:r>
            <a:rPr lang="es-ES" sz="1600" b="1" kern="1200" dirty="0">
              <a:solidFill>
                <a:schemeClr val="tx1"/>
              </a:solidFill>
            </a:rPr>
            <a:t>  </a:t>
          </a:r>
          <a:r>
            <a:rPr lang="es-ES" sz="1300" b="1" kern="1200" dirty="0">
              <a:solidFill>
                <a:schemeClr val="tx1"/>
              </a:solidFill>
            </a:rPr>
            <a:t>El mundo avanza creando nuevas tendencias</a:t>
          </a:r>
        </a:p>
      </dsp:txBody>
      <dsp:txXfrm>
        <a:off x="1605" y="1398545"/>
        <a:ext cx="1682395" cy="1398545"/>
      </dsp:txXfrm>
    </dsp:sp>
    <dsp:sp modelId="{355D5630-977B-4783-9525-A943CAD7DCE2}">
      <dsp:nvSpPr>
        <dsp:cNvPr id="0" name=""/>
        <dsp:cNvSpPr/>
      </dsp:nvSpPr>
      <dsp:spPr>
        <a:xfrm>
          <a:off x="260658" y="156492"/>
          <a:ext cx="1164289" cy="98093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C16706C-3BCD-4271-A581-796DE7D8BA95}">
      <dsp:nvSpPr>
        <dsp:cNvPr id="0" name=""/>
        <dsp:cNvSpPr/>
      </dsp:nvSpPr>
      <dsp:spPr>
        <a:xfrm>
          <a:off x="1734472" y="0"/>
          <a:ext cx="1682395" cy="3496364"/>
        </a:xfrm>
        <a:prstGeom prst="roundRect">
          <a:avLst>
            <a:gd name="adj" fmla="val 10000"/>
          </a:avLst>
        </a:prstGeom>
        <a:solidFill>
          <a:schemeClr val="accent5">
            <a:hueOff val="2239706"/>
            <a:satOff val="630"/>
            <a:lumOff val="-902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Deuda Externa contraída con Alemania</a:t>
          </a:r>
        </a:p>
        <a:p>
          <a:pPr lvl="0" algn="ctr" defTabSz="622300">
            <a:lnSpc>
              <a:spcPct val="90000"/>
            </a:lnSpc>
            <a:spcBef>
              <a:spcPct val="0"/>
            </a:spcBef>
            <a:spcAft>
              <a:spcPct val="35000"/>
            </a:spcAft>
          </a:pPr>
          <a:endParaRPr lang="es-ES" sz="1400" b="1" kern="1200" dirty="0">
            <a:solidFill>
              <a:schemeClr val="tx1"/>
            </a:solidFill>
          </a:endParaRPr>
        </a:p>
        <a:p>
          <a:pPr lvl="0" algn="ctr" defTabSz="622300">
            <a:lnSpc>
              <a:spcPct val="90000"/>
            </a:lnSpc>
            <a:spcBef>
              <a:spcPct val="0"/>
            </a:spcBef>
            <a:spcAft>
              <a:spcPct val="35000"/>
            </a:spcAft>
          </a:pPr>
          <a:r>
            <a:rPr lang="es-ES" sz="1100" b="1" kern="1200" dirty="0">
              <a:solidFill>
                <a:schemeClr val="tx1"/>
              </a:solidFill>
            </a:rPr>
            <a:t>Alemania es un de los países con los cuales Ecuador ha contraído deudas.</a:t>
          </a:r>
        </a:p>
      </dsp:txBody>
      <dsp:txXfrm>
        <a:off x="1734472" y="1398545"/>
        <a:ext cx="1682395" cy="1398545"/>
      </dsp:txXfrm>
    </dsp:sp>
    <dsp:sp modelId="{447383E0-029C-477E-A907-10A7FE675879}">
      <dsp:nvSpPr>
        <dsp:cNvPr id="0" name=""/>
        <dsp:cNvSpPr/>
      </dsp:nvSpPr>
      <dsp:spPr>
        <a:xfrm>
          <a:off x="2024244" y="145239"/>
          <a:ext cx="1157757" cy="1047941"/>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E8EF781-22E7-40D4-8C5B-6930FC2B8214}">
      <dsp:nvSpPr>
        <dsp:cNvPr id="0" name=""/>
        <dsp:cNvSpPr/>
      </dsp:nvSpPr>
      <dsp:spPr>
        <a:xfrm>
          <a:off x="3467338" y="0"/>
          <a:ext cx="1682395" cy="3496364"/>
        </a:xfrm>
        <a:prstGeom prst="roundRect">
          <a:avLst>
            <a:gd name="adj" fmla="val 10000"/>
          </a:avLst>
        </a:prstGeom>
        <a:solidFill>
          <a:schemeClr val="accent5">
            <a:hueOff val="4479411"/>
            <a:satOff val="1259"/>
            <a:lumOff val="-180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Aceptación  </a:t>
          </a:r>
        </a:p>
        <a:p>
          <a:pPr lvl="0" algn="ctr" defTabSz="622300">
            <a:lnSpc>
              <a:spcPct val="90000"/>
            </a:lnSpc>
            <a:spcBef>
              <a:spcPct val="0"/>
            </a:spcBef>
            <a:spcAft>
              <a:spcPct val="35000"/>
            </a:spcAft>
          </a:pPr>
          <a:r>
            <a:rPr lang="es-ES" sz="1400" b="1" kern="1200" dirty="0">
              <a:solidFill>
                <a:schemeClr val="tx1"/>
              </a:solidFill>
            </a:rPr>
            <a:t>      </a:t>
          </a:r>
        </a:p>
        <a:p>
          <a:pPr lvl="0" algn="ctr" defTabSz="622300">
            <a:lnSpc>
              <a:spcPct val="90000"/>
            </a:lnSpc>
            <a:spcBef>
              <a:spcPct val="0"/>
            </a:spcBef>
            <a:spcAft>
              <a:spcPct val="35000"/>
            </a:spcAft>
          </a:pPr>
          <a:r>
            <a:rPr lang="es-ES" sz="1300" b="1" kern="1200" dirty="0">
              <a:solidFill>
                <a:schemeClr val="tx1"/>
              </a:solidFill>
            </a:rPr>
            <a:t>Alemania  1er país en reconocer una de las monedas virtuales       </a:t>
          </a:r>
        </a:p>
      </dsp:txBody>
      <dsp:txXfrm>
        <a:off x="3467338" y="1398545"/>
        <a:ext cx="1682395" cy="1398545"/>
      </dsp:txXfrm>
    </dsp:sp>
    <dsp:sp modelId="{3B350719-FDDE-4136-8BE6-1049C808BB71}">
      <dsp:nvSpPr>
        <dsp:cNvPr id="0" name=""/>
        <dsp:cNvSpPr/>
      </dsp:nvSpPr>
      <dsp:spPr>
        <a:xfrm>
          <a:off x="3715237" y="178788"/>
          <a:ext cx="1164289" cy="980936"/>
        </a:xfrm>
        <a:prstGeom prst="ellipse">
          <a:avLst/>
        </a:prstGeom>
        <a:blipFill rotWithShape="0">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B9867C4-0C1A-4FB7-A7C8-295EF7169211}">
      <dsp:nvSpPr>
        <dsp:cNvPr id="0" name=""/>
        <dsp:cNvSpPr/>
      </dsp:nvSpPr>
      <dsp:spPr>
        <a:xfrm>
          <a:off x="5200205" y="0"/>
          <a:ext cx="1682395" cy="3496364"/>
        </a:xfrm>
        <a:prstGeom prst="roundRect">
          <a:avLst>
            <a:gd name="adj" fmla="val 10000"/>
          </a:avLst>
        </a:prstGeom>
        <a:solidFill>
          <a:schemeClr val="accent5">
            <a:hueOff val="6719117"/>
            <a:satOff val="1889"/>
            <a:lumOff val="-270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Beneficios</a:t>
          </a:r>
        </a:p>
        <a:p>
          <a:pPr lvl="0" algn="ctr" defTabSz="622300">
            <a:lnSpc>
              <a:spcPct val="90000"/>
            </a:lnSpc>
            <a:spcBef>
              <a:spcPct val="0"/>
            </a:spcBef>
            <a:spcAft>
              <a:spcPct val="35000"/>
            </a:spcAft>
          </a:pPr>
          <a:r>
            <a:rPr lang="es-ES" sz="1400" kern="1200" dirty="0" smtClean="0">
              <a:solidFill>
                <a:schemeClr val="tx1"/>
              </a:solidFill>
            </a:rPr>
            <a:t>-No es falsificable</a:t>
          </a:r>
        </a:p>
        <a:p>
          <a:pPr lvl="0" algn="ctr" defTabSz="622300">
            <a:lnSpc>
              <a:spcPct val="90000"/>
            </a:lnSpc>
            <a:spcBef>
              <a:spcPct val="0"/>
            </a:spcBef>
            <a:spcAft>
              <a:spcPct val="35000"/>
            </a:spcAft>
          </a:pPr>
          <a:r>
            <a:rPr lang="es-ES" sz="1400" kern="1200" dirty="0" smtClean="0">
              <a:solidFill>
                <a:schemeClr val="tx1"/>
              </a:solidFill>
            </a:rPr>
            <a:t>-</a:t>
          </a:r>
          <a:r>
            <a:rPr lang="es-ES" sz="1400" kern="1200" dirty="0">
              <a:solidFill>
                <a:schemeClr val="tx1"/>
              </a:solidFill>
            </a:rPr>
            <a:t>Alto nivel de seguridad</a:t>
          </a:r>
        </a:p>
        <a:p>
          <a:pPr lvl="0" algn="ctr" defTabSz="622300">
            <a:lnSpc>
              <a:spcPct val="90000"/>
            </a:lnSpc>
            <a:spcBef>
              <a:spcPct val="0"/>
            </a:spcBef>
            <a:spcAft>
              <a:spcPct val="35000"/>
            </a:spcAft>
          </a:pPr>
          <a:r>
            <a:rPr lang="es-ES" sz="1400" kern="1200" dirty="0">
              <a:solidFill>
                <a:schemeClr val="tx1"/>
              </a:solidFill>
            </a:rPr>
            <a:t>-Facilidad de transferencia </a:t>
          </a:r>
        </a:p>
        <a:p>
          <a:pPr lvl="0" algn="ctr" defTabSz="622300">
            <a:lnSpc>
              <a:spcPct val="90000"/>
            </a:lnSpc>
            <a:spcBef>
              <a:spcPct val="0"/>
            </a:spcBef>
            <a:spcAft>
              <a:spcPct val="35000"/>
            </a:spcAft>
          </a:pPr>
          <a:r>
            <a:rPr lang="es-ES" sz="1200" b="1" kern="1200" dirty="0">
              <a:solidFill>
                <a:schemeClr val="tx1"/>
              </a:solidFill>
            </a:rPr>
            <a:t> </a:t>
          </a:r>
        </a:p>
      </dsp:txBody>
      <dsp:txXfrm>
        <a:off x="5200205" y="1398545"/>
        <a:ext cx="1682395" cy="1398545"/>
      </dsp:txXfrm>
    </dsp:sp>
    <dsp:sp modelId="{2079706C-D997-42A8-BDA0-39524D2236D9}">
      <dsp:nvSpPr>
        <dsp:cNvPr id="0" name=""/>
        <dsp:cNvSpPr/>
      </dsp:nvSpPr>
      <dsp:spPr>
        <a:xfrm>
          <a:off x="5448104" y="178788"/>
          <a:ext cx="1164289" cy="980936"/>
        </a:xfrm>
        <a:prstGeom prst="ellipse">
          <a:avLst/>
        </a:prstGeom>
        <a:blipFill rotWithShape="0">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9608892-1D56-4369-BC61-80531E968F57}">
      <dsp:nvSpPr>
        <dsp:cNvPr id="0" name=""/>
        <dsp:cNvSpPr/>
      </dsp:nvSpPr>
      <dsp:spPr>
        <a:xfrm>
          <a:off x="243954" y="2971909"/>
          <a:ext cx="6333469" cy="524454"/>
        </a:xfrm>
        <a:prstGeom prst="leftRight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26614-4B44-4C13-AB3C-725E64C18CDD}">
      <dsp:nvSpPr>
        <dsp:cNvPr id="0" name=""/>
        <dsp:cNvSpPr/>
      </dsp:nvSpPr>
      <dsp:spPr>
        <a:xfrm rot="5400000">
          <a:off x="5018670" y="-1992243"/>
          <a:ext cx="902853" cy="514832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MX" sz="1600" b="0" i="0" kern="1200" noProof="0" dirty="0" smtClean="0">
              <a:solidFill>
                <a:schemeClr val="tx1"/>
              </a:solidFill>
              <a:latin typeface="+mj-lt"/>
            </a:rPr>
            <a:t>Mixta: Cualitativa y Cuantitativa</a:t>
          </a:r>
          <a:endParaRPr lang="es-MX" sz="1600" b="0" kern="1200" noProof="0" dirty="0">
            <a:solidFill>
              <a:schemeClr val="tx1"/>
            </a:solidFill>
            <a:latin typeface="+mj-lt"/>
          </a:endParaRPr>
        </a:p>
      </dsp:txBody>
      <dsp:txXfrm rot="-5400000">
        <a:off x="2895934" y="174567"/>
        <a:ext cx="5104252" cy="814705"/>
      </dsp:txXfrm>
    </dsp:sp>
    <dsp:sp modelId="{5E057668-03E6-4895-9583-9456A7FF2599}">
      <dsp:nvSpPr>
        <dsp:cNvPr id="0" name=""/>
        <dsp:cNvSpPr/>
      </dsp:nvSpPr>
      <dsp:spPr>
        <a:xfrm>
          <a:off x="0" y="1709"/>
          <a:ext cx="2895933" cy="11285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MX" sz="2300" b="1" i="0" kern="1200" noProof="0" dirty="0" smtClean="0">
              <a:solidFill>
                <a:schemeClr val="tx1"/>
              </a:solidFill>
              <a:latin typeface="+mj-lt"/>
            </a:rPr>
            <a:t>Enfoque de investigación</a:t>
          </a:r>
          <a:endParaRPr lang="es-MX" sz="2300" b="1" kern="1200" noProof="0" dirty="0">
            <a:solidFill>
              <a:schemeClr val="tx1"/>
            </a:solidFill>
            <a:latin typeface="+mj-lt"/>
          </a:endParaRPr>
        </a:p>
      </dsp:txBody>
      <dsp:txXfrm>
        <a:off x="55092" y="56801"/>
        <a:ext cx="2785749" cy="1018382"/>
      </dsp:txXfrm>
    </dsp:sp>
    <dsp:sp modelId="{D6802680-CAB8-4809-B729-E06953D80521}">
      <dsp:nvSpPr>
        <dsp:cNvPr id="0" name=""/>
        <dsp:cNvSpPr/>
      </dsp:nvSpPr>
      <dsp:spPr>
        <a:xfrm rot="5400000">
          <a:off x="4918051" y="-823175"/>
          <a:ext cx="1104090" cy="5148326"/>
        </a:xfrm>
        <a:prstGeom prst="round2SameRect">
          <a:avLst/>
        </a:prstGeom>
        <a:solidFill>
          <a:schemeClr val="accent4">
            <a:tint val="40000"/>
            <a:alpha val="90000"/>
            <a:hueOff val="1619716"/>
            <a:satOff val="5988"/>
            <a:lumOff val="1594"/>
            <a:alphaOff val="0"/>
          </a:schemeClr>
        </a:solidFill>
        <a:ln w="25400" cap="flat" cmpd="sng" algn="ctr">
          <a:solidFill>
            <a:schemeClr val="accent4">
              <a:tint val="40000"/>
              <a:alpha val="90000"/>
              <a:hueOff val="1619716"/>
              <a:satOff val="5988"/>
              <a:lumOff val="15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MX" sz="1600" b="0" i="0" kern="1200" noProof="0" dirty="0" smtClean="0">
              <a:solidFill>
                <a:schemeClr val="tx1"/>
              </a:solidFill>
              <a:latin typeface="+mj-lt"/>
            </a:rPr>
            <a:t>Por su finalidad: Aplicada</a:t>
          </a:r>
          <a:endParaRPr lang="es-MX" sz="1600" kern="1200" noProof="0" dirty="0">
            <a:solidFill>
              <a:schemeClr val="tx1"/>
            </a:solidFill>
            <a:latin typeface="+mj-lt"/>
          </a:endParaRPr>
        </a:p>
        <a:p>
          <a:pPr marL="171450" lvl="1" indent="-171450" algn="l" defTabSz="711200" rtl="0">
            <a:lnSpc>
              <a:spcPct val="90000"/>
            </a:lnSpc>
            <a:spcBef>
              <a:spcPct val="0"/>
            </a:spcBef>
            <a:spcAft>
              <a:spcPct val="15000"/>
            </a:spcAft>
            <a:buChar char="••"/>
          </a:pPr>
          <a:r>
            <a:rPr lang="es-MX" sz="1600" b="0" i="0" kern="1200" noProof="0" dirty="0" smtClean="0">
              <a:solidFill>
                <a:schemeClr val="tx1"/>
              </a:solidFill>
              <a:latin typeface="+mj-lt"/>
            </a:rPr>
            <a:t>Por las fuentes de información: Mixta: Documental y de Campo</a:t>
          </a:r>
          <a:endParaRPr lang="es-MX" sz="1600" kern="1200" noProof="0" dirty="0">
            <a:solidFill>
              <a:schemeClr val="tx1"/>
            </a:solidFill>
            <a:latin typeface="+mj-lt"/>
          </a:endParaRPr>
        </a:p>
        <a:p>
          <a:pPr marL="171450" lvl="1" indent="-171450" algn="l" defTabSz="711200" rtl="0">
            <a:lnSpc>
              <a:spcPct val="90000"/>
            </a:lnSpc>
            <a:spcBef>
              <a:spcPct val="0"/>
            </a:spcBef>
            <a:spcAft>
              <a:spcPct val="15000"/>
            </a:spcAft>
            <a:buChar char="••"/>
          </a:pPr>
          <a:r>
            <a:rPr lang="es-MX" sz="1600" b="0" i="0" kern="1200" noProof="0" dirty="0" smtClean="0">
              <a:solidFill>
                <a:schemeClr val="tx1"/>
              </a:solidFill>
              <a:latin typeface="+mj-lt"/>
            </a:rPr>
            <a:t>Por el control de variables: Descriptiva</a:t>
          </a:r>
          <a:endParaRPr lang="es-MX" sz="1600" kern="1200" noProof="0" dirty="0">
            <a:solidFill>
              <a:schemeClr val="tx1"/>
            </a:solidFill>
            <a:latin typeface="+mj-lt"/>
          </a:endParaRPr>
        </a:p>
      </dsp:txBody>
      <dsp:txXfrm rot="-5400000">
        <a:off x="2895934" y="1252839"/>
        <a:ext cx="5094429" cy="996296"/>
      </dsp:txXfrm>
    </dsp:sp>
    <dsp:sp modelId="{5DC9E141-D3B1-4E2D-A332-09A7077EDBB5}">
      <dsp:nvSpPr>
        <dsp:cNvPr id="0" name=""/>
        <dsp:cNvSpPr/>
      </dsp:nvSpPr>
      <dsp:spPr>
        <a:xfrm>
          <a:off x="0" y="1186704"/>
          <a:ext cx="2895933" cy="1128566"/>
        </a:xfrm>
        <a:prstGeom prst="roundRect">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MX" sz="2300" b="1" i="0" kern="1200" noProof="0" smtClean="0">
              <a:solidFill>
                <a:schemeClr val="tx1"/>
              </a:solidFill>
              <a:latin typeface="+mj-lt"/>
            </a:rPr>
            <a:t>Tipología de investigación</a:t>
          </a:r>
          <a:endParaRPr lang="es-MX" sz="2300" b="1" kern="1200" noProof="0" dirty="0">
            <a:solidFill>
              <a:schemeClr val="tx1"/>
            </a:solidFill>
            <a:latin typeface="+mj-lt"/>
          </a:endParaRPr>
        </a:p>
      </dsp:txBody>
      <dsp:txXfrm>
        <a:off x="55092" y="1241796"/>
        <a:ext cx="2785749" cy="1018382"/>
      </dsp:txXfrm>
    </dsp:sp>
    <dsp:sp modelId="{122E57C2-B5A4-4EA5-8E2F-8DC5B0B6FF2F}">
      <dsp:nvSpPr>
        <dsp:cNvPr id="0" name=""/>
        <dsp:cNvSpPr/>
      </dsp:nvSpPr>
      <dsp:spPr>
        <a:xfrm rot="5400000">
          <a:off x="5018670" y="361819"/>
          <a:ext cx="902853" cy="5148326"/>
        </a:xfrm>
        <a:prstGeom prst="round2SameRect">
          <a:avLst/>
        </a:prstGeom>
        <a:solidFill>
          <a:schemeClr val="accent4">
            <a:tint val="40000"/>
            <a:alpha val="90000"/>
            <a:hueOff val="3239431"/>
            <a:satOff val="11977"/>
            <a:lumOff val="3188"/>
            <a:alphaOff val="0"/>
          </a:schemeClr>
        </a:soli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MX" sz="1600" b="0" i="0" kern="1200" noProof="0" dirty="0" smtClean="0">
              <a:solidFill>
                <a:schemeClr val="tx1"/>
              </a:solidFill>
              <a:latin typeface="+mj-lt"/>
            </a:rPr>
            <a:t>Documental</a:t>
          </a:r>
          <a:endParaRPr lang="es-MX" sz="1600" kern="1200" noProof="0" dirty="0">
            <a:solidFill>
              <a:schemeClr val="tx1"/>
            </a:solidFill>
            <a:latin typeface="+mj-lt"/>
          </a:endParaRPr>
        </a:p>
        <a:p>
          <a:pPr marL="171450" lvl="1" indent="-171450" algn="l" defTabSz="711200" rtl="0">
            <a:lnSpc>
              <a:spcPct val="90000"/>
            </a:lnSpc>
            <a:spcBef>
              <a:spcPct val="0"/>
            </a:spcBef>
            <a:spcAft>
              <a:spcPct val="15000"/>
            </a:spcAft>
            <a:buChar char="••"/>
          </a:pPr>
          <a:r>
            <a:rPr lang="es-MX" sz="1600" b="0" i="0" kern="1200" noProof="0" dirty="0" smtClean="0">
              <a:solidFill>
                <a:schemeClr val="tx1"/>
              </a:solidFill>
              <a:latin typeface="+mj-lt"/>
            </a:rPr>
            <a:t>Entrevistas</a:t>
          </a:r>
          <a:endParaRPr lang="es-MX" sz="1600" kern="1200" noProof="0" dirty="0">
            <a:solidFill>
              <a:schemeClr val="tx1"/>
            </a:solidFill>
            <a:latin typeface="+mj-lt"/>
          </a:endParaRPr>
        </a:p>
      </dsp:txBody>
      <dsp:txXfrm rot="-5400000">
        <a:off x="2895934" y="2528629"/>
        <a:ext cx="5104252" cy="814705"/>
      </dsp:txXfrm>
    </dsp:sp>
    <dsp:sp modelId="{6587A04E-95C5-4619-883D-A5ED8746B09A}">
      <dsp:nvSpPr>
        <dsp:cNvPr id="0" name=""/>
        <dsp:cNvSpPr/>
      </dsp:nvSpPr>
      <dsp:spPr>
        <a:xfrm>
          <a:off x="0" y="2371699"/>
          <a:ext cx="2895933" cy="1128566"/>
        </a:xfrm>
        <a:prstGeom prst="roundRect">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MX" sz="2300" b="1" i="0" kern="1200" noProof="0" smtClean="0">
              <a:solidFill>
                <a:schemeClr val="tx1"/>
              </a:solidFill>
              <a:latin typeface="+mj-lt"/>
            </a:rPr>
            <a:t>Instrumentos de recolección de datos</a:t>
          </a:r>
          <a:endParaRPr lang="es-MX" sz="2300" b="1" kern="1200" noProof="0" dirty="0">
            <a:solidFill>
              <a:schemeClr val="tx1"/>
            </a:solidFill>
            <a:latin typeface="+mj-lt"/>
          </a:endParaRPr>
        </a:p>
      </dsp:txBody>
      <dsp:txXfrm>
        <a:off x="55092" y="2426791"/>
        <a:ext cx="2785749" cy="10183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F22AA-6169-4681-A5D8-B272B83A043F}">
      <dsp:nvSpPr>
        <dsp:cNvPr id="0" name=""/>
        <dsp:cNvSpPr/>
      </dsp:nvSpPr>
      <dsp:spPr>
        <a:xfrm rot="5400000">
          <a:off x="3537545" y="-1402679"/>
          <a:ext cx="1483892" cy="4660317"/>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Acuerdo de canje de deuda por proyectos ambientales. </a:t>
          </a:r>
          <a:endParaRPr lang="es-EC" sz="1300" kern="1200" dirty="0"/>
        </a:p>
        <a:p>
          <a:pPr marL="114300" lvl="1" indent="-114300" algn="l" defTabSz="577850">
            <a:lnSpc>
              <a:spcPct val="90000"/>
            </a:lnSpc>
            <a:spcBef>
              <a:spcPct val="0"/>
            </a:spcBef>
            <a:spcAft>
              <a:spcPct val="15000"/>
            </a:spcAft>
            <a:buChar char="••"/>
          </a:pPr>
          <a:r>
            <a:rPr lang="es-ES" sz="1300" kern="1200" dirty="0"/>
            <a:t>“Selvas Tropicales Gran </a:t>
          </a:r>
          <a:r>
            <a:rPr lang="es-ES" sz="1300" kern="1200" dirty="0" err="1"/>
            <a:t>Sumaco</a:t>
          </a:r>
          <a:r>
            <a:rPr lang="es-ES" sz="1300" kern="1200" dirty="0"/>
            <a:t>”.</a:t>
          </a:r>
          <a:endParaRPr lang="es-EC" sz="1300" kern="1200" dirty="0"/>
        </a:p>
        <a:p>
          <a:pPr marL="114300" lvl="1" indent="-114300" algn="l" defTabSz="577850">
            <a:lnSpc>
              <a:spcPct val="90000"/>
            </a:lnSpc>
            <a:spcBef>
              <a:spcPct val="0"/>
            </a:spcBef>
            <a:spcAft>
              <a:spcPct val="15000"/>
            </a:spcAft>
            <a:buChar char="••"/>
          </a:pPr>
          <a:r>
            <a:rPr lang="es-ES" sz="1300" kern="1200" dirty="0"/>
            <a:t>21’062.549,83 marcos </a:t>
          </a:r>
          <a:endParaRPr lang="es-EC" sz="1300" kern="1200" dirty="0"/>
        </a:p>
        <a:p>
          <a:pPr marL="114300" lvl="1" indent="-114300" algn="l" defTabSz="577850">
            <a:lnSpc>
              <a:spcPct val="90000"/>
            </a:lnSpc>
            <a:spcBef>
              <a:spcPct val="0"/>
            </a:spcBef>
            <a:spcAft>
              <a:spcPct val="15000"/>
            </a:spcAft>
            <a:buChar char="••"/>
          </a:pPr>
          <a:r>
            <a:rPr lang="es-ES" sz="1300" kern="1200" dirty="0"/>
            <a:t>30% destinado al proyecto 6’318.764,70 marcos (US$ 3’081.400,94), y el 70% fue condonado</a:t>
          </a:r>
          <a:endParaRPr lang="es-EC" sz="1300" kern="1200" dirty="0"/>
        </a:p>
        <a:p>
          <a:pPr marL="114300" lvl="1" indent="-114300" algn="l" defTabSz="577850">
            <a:lnSpc>
              <a:spcPct val="90000"/>
            </a:lnSpc>
            <a:spcBef>
              <a:spcPct val="0"/>
            </a:spcBef>
            <a:spcAft>
              <a:spcPct val="15000"/>
            </a:spcAft>
            <a:buChar char="••"/>
          </a:pPr>
          <a:r>
            <a:rPr lang="es-EC" sz="1300" kern="1200" dirty="0"/>
            <a:t>Recursos administrados por el FAN</a:t>
          </a:r>
        </a:p>
      </dsp:txBody>
      <dsp:txXfrm rot="-5400000">
        <a:off x="1949333" y="257971"/>
        <a:ext cx="4587879" cy="1339016"/>
      </dsp:txXfrm>
    </dsp:sp>
    <dsp:sp modelId="{543D520E-4095-428C-90B6-C7A047A954A6}">
      <dsp:nvSpPr>
        <dsp:cNvPr id="0" name=""/>
        <dsp:cNvSpPr/>
      </dsp:nvSpPr>
      <dsp:spPr>
        <a:xfrm>
          <a:off x="672094" y="46"/>
          <a:ext cx="1277238" cy="1854865"/>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C" sz="6500" kern="1200" dirty="0"/>
            <a:t> </a:t>
          </a:r>
        </a:p>
      </dsp:txBody>
      <dsp:txXfrm>
        <a:off x="734444" y="62396"/>
        <a:ext cx="1152538" cy="1730165"/>
      </dsp:txXfrm>
    </dsp:sp>
    <dsp:sp modelId="{7A6A81B8-76D8-4CBF-B92C-59DE26796070}">
      <dsp:nvSpPr>
        <dsp:cNvPr id="0" name=""/>
        <dsp:cNvSpPr/>
      </dsp:nvSpPr>
      <dsp:spPr>
        <a:xfrm rot="5400000">
          <a:off x="3537545" y="544929"/>
          <a:ext cx="1483892" cy="4660317"/>
        </a:xfrm>
        <a:prstGeom prst="round2SameRect">
          <a:avLst/>
        </a:prstGeom>
        <a:solidFill>
          <a:schemeClr val="accent5">
            <a:tint val="40000"/>
            <a:alpha val="90000"/>
            <a:hueOff val="6835093"/>
            <a:satOff val="-21527"/>
            <a:lumOff val="-5536"/>
            <a:alphaOff val="0"/>
          </a:schemeClr>
        </a:solidFill>
        <a:ln w="25400" cap="flat" cmpd="sng" algn="ctr">
          <a:solidFill>
            <a:schemeClr val="accent5">
              <a:tint val="40000"/>
              <a:alpha val="90000"/>
              <a:hueOff val="6835093"/>
              <a:satOff val="-21527"/>
              <a:lumOff val="-5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Acuerdo por canje de deuda por proyectos ambientales</a:t>
          </a:r>
          <a:endParaRPr lang="es-EC" sz="1300" kern="1200" dirty="0"/>
        </a:p>
        <a:p>
          <a:pPr marL="114300" lvl="1" indent="-114300" algn="l" defTabSz="577850">
            <a:lnSpc>
              <a:spcPct val="90000"/>
            </a:lnSpc>
            <a:spcBef>
              <a:spcPct val="0"/>
            </a:spcBef>
            <a:spcAft>
              <a:spcPct val="15000"/>
            </a:spcAft>
            <a:buChar char="••"/>
          </a:pPr>
          <a:r>
            <a:rPr lang="es-ES" sz="1300" kern="1200" dirty="0"/>
            <a:t>“Cobertura de Costos Esenciales y Recurrentes para la Conservación de Áreas Protegidas del Ecuador”</a:t>
          </a:r>
          <a:endParaRPr lang="es-EC" sz="1300" kern="1200" dirty="0"/>
        </a:p>
        <a:p>
          <a:pPr marL="114300" lvl="1" indent="-114300" algn="l" defTabSz="577850">
            <a:lnSpc>
              <a:spcPct val="90000"/>
            </a:lnSpc>
            <a:spcBef>
              <a:spcPct val="0"/>
            </a:spcBef>
            <a:spcAft>
              <a:spcPct val="15000"/>
            </a:spcAft>
            <a:buChar char="••"/>
          </a:pPr>
          <a:r>
            <a:rPr lang="es-ES" sz="1300" kern="1200" dirty="0"/>
            <a:t> 10’543.404,39 euros</a:t>
          </a:r>
          <a:endParaRPr lang="es-EC" sz="1300" kern="1200" dirty="0"/>
        </a:p>
        <a:p>
          <a:pPr marL="114300" lvl="1" indent="-114300" algn="l" defTabSz="577850">
            <a:lnSpc>
              <a:spcPct val="90000"/>
            </a:lnSpc>
            <a:spcBef>
              <a:spcPct val="0"/>
            </a:spcBef>
            <a:spcAft>
              <a:spcPct val="15000"/>
            </a:spcAft>
            <a:buChar char="••"/>
          </a:pPr>
          <a:r>
            <a:rPr lang="es-ES" sz="1300" kern="1200" dirty="0"/>
            <a:t>30%, esto es 3’163.021, 32 euros, fue destinado al proyecto, el 70% fue condonado.</a:t>
          </a:r>
          <a:endParaRPr lang="es-EC" sz="1300" kern="1200" dirty="0"/>
        </a:p>
      </dsp:txBody>
      <dsp:txXfrm rot="-5400000">
        <a:off x="1949333" y="2205579"/>
        <a:ext cx="4587879" cy="1339016"/>
      </dsp:txXfrm>
    </dsp:sp>
    <dsp:sp modelId="{35394265-1306-445F-AF28-AC4CDC86CA3A}">
      <dsp:nvSpPr>
        <dsp:cNvPr id="0" name=""/>
        <dsp:cNvSpPr/>
      </dsp:nvSpPr>
      <dsp:spPr>
        <a:xfrm>
          <a:off x="672094" y="1947655"/>
          <a:ext cx="1277238" cy="1854865"/>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C" sz="6500" kern="1200" dirty="0"/>
            <a:t> </a:t>
          </a:r>
        </a:p>
      </dsp:txBody>
      <dsp:txXfrm>
        <a:off x="734444" y="2010005"/>
        <a:ext cx="1152538" cy="1730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F22AA-6169-4681-A5D8-B272B83A043F}">
      <dsp:nvSpPr>
        <dsp:cNvPr id="0" name=""/>
        <dsp:cNvSpPr/>
      </dsp:nvSpPr>
      <dsp:spPr>
        <a:xfrm rot="5400000">
          <a:off x="3874290" y="-1911247"/>
          <a:ext cx="1129568" cy="4952925"/>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Acuerdo especial con Alemania</a:t>
          </a:r>
          <a:endParaRPr lang="es-EC" sz="1200" kern="1200" dirty="0"/>
        </a:p>
        <a:p>
          <a:pPr marL="114300" lvl="1" indent="-114300" algn="l" defTabSz="533400">
            <a:lnSpc>
              <a:spcPct val="90000"/>
            </a:lnSpc>
            <a:spcBef>
              <a:spcPct val="0"/>
            </a:spcBef>
            <a:spcAft>
              <a:spcPct val="15000"/>
            </a:spcAft>
            <a:buChar char="••"/>
          </a:pPr>
          <a:r>
            <a:rPr lang="es-EC" sz="1200" kern="1200" dirty="0"/>
            <a:t>Apoyo al Fondo Ambiental Nacional</a:t>
          </a:r>
        </a:p>
        <a:p>
          <a:pPr marL="114300" lvl="1" indent="-114300" algn="l" defTabSz="533400">
            <a:lnSpc>
              <a:spcPct val="90000"/>
            </a:lnSpc>
            <a:spcBef>
              <a:spcPct val="0"/>
            </a:spcBef>
            <a:spcAft>
              <a:spcPct val="15000"/>
            </a:spcAft>
            <a:buChar char="••"/>
          </a:pPr>
          <a:r>
            <a:rPr lang="es-ES" sz="1200" kern="1200" dirty="0"/>
            <a:t>6.4 millones de euros, es decir </a:t>
          </a:r>
          <a:r>
            <a:rPr lang="es-EC" sz="1200" b="0" i="0" kern="1200" dirty="0"/>
            <a:t>9.9 millones de dólares</a:t>
          </a:r>
          <a:endParaRPr lang="es-EC" sz="1200" kern="1200" dirty="0"/>
        </a:p>
        <a:p>
          <a:pPr marL="114300" lvl="1" indent="-114300" algn="l" defTabSz="533400">
            <a:lnSpc>
              <a:spcPct val="90000"/>
            </a:lnSpc>
            <a:spcBef>
              <a:spcPct val="0"/>
            </a:spcBef>
            <a:spcAft>
              <a:spcPct val="15000"/>
            </a:spcAft>
            <a:buChar char="••"/>
          </a:pPr>
          <a:r>
            <a:rPr lang="es-ES" sz="1200" kern="1200" dirty="0"/>
            <a:t>50% debería ser transferido al FAN y el otro 50% sería condonado</a:t>
          </a:r>
          <a:endParaRPr lang="es-EC" sz="1200" kern="1200" dirty="0"/>
        </a:p>
      </dsp:txBody>
      <dsp:txXfrm rot="-5400000">
        <a:off x="1962612" y="55572"/>
        <a:ext cx="4897784" cy="1019286"/>
      </dsp:txXfrm>
    </dsp:sp>
    <dsp:sp modelId="{543D520E-4095-428C-90B6-C7A047A954A6}">
      <dsp:nvSpPr>
        <dsp:cNvPr id="0" name=""/>
        <dsp:cNvSpPr/>
      </dsp:nvSpPr>
      <dsp:spPr>
        <a:xfrm>
          <a:off x="823408" y="36061"/>
          <a:ext cx="1139203" cy="1058307"/>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s-EC" sz="5600" kern="1200" dirty="0"/>
            <a:t> </a:t>
          </a:r>
        </a:p>
      </dsp:txBody>
      <dsp:txXfrm>
        <a:off x="875070" y="87723"/>
        <a:ext cx="1035879" cy="954983"/>
      </dsp:txXfrm>
    </dsp:sp>
    <dsp:sp modelId="{7A6A81B8-76D8-4CBF-B92C-59DE26796070}">
      <dsp:nvSpPr>
        <dsp:cNvPr id="0" name=""/>
        <dsp:cNvSpPr/>
      </dsp:nvSpPr>
      <dsp:spPr>
        <a:xfrm rot="5400000">
          <a:off x="3874290" y="-711080"/>
          <a:ext cx="1129568" cy="4952925"/>
        </a:xfrm>
        <a:prstGeom prst="round2SameRect">
          <a:avLst/>
        </a:prstGeom>
        <a:solidFill>
          <a:schemeClr val="accent5">
            <a:tint val="40000"/>
            <a:alpha val="90000"/>
            <a:hueOff val="3417546"/>
            <a:satOff val="-10763"/>
            <a:lumOff val="-2768"/>
            <a:alphaOff val="0"/>
          </a:schemeClr>
        </a:solidFill>
        <a:ln w="25400" cap="flat" cmpd="sng" algn="ctr">
          <a:solidFill>
            <a:schemeClr val="accent5">
              <a:tint val="40000"/>
              <a:alpha val="90000"/>
              <a:hueOff val="3417546"/>
              <a:satOff val="-10763"/>
              <a:lumOff val="-2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Acuerdo especial con Alemania</a:t>
          </a:r>
          <a:endParaRPr lang="es-EC" sz="1200" kern="1200" dirty="0"/>
        </a:p>
        <a:p>
          <a:pPr marL="114300" lvl="1" indent="-114300" algn="l" defTabSz="533400">
            <a:lnSpc>
              <a:spcPct val="90000"/>
            </a:lnSpc>
            <a:spcBef>
              <a:spcPct val="0"/>
            </a:spcBef>
            <a:spcAft>
              <a:spcPct val="15000"/>
            </a:spcAft>
            <a:buChar char="••"/>
          </a:pPr>
          <a:r>
            <a:rPr lang="es-ES" sz="1200" kern="1200" dirty="0"/>
            <a:t> 10 millones de euros, es decir, a 14,7 millones de dólares para la fecha</a:t>
          </a:r>
          <a:endParaRPr lang="es-EC" sz="1200" kern="1200" dirty="0"/>
        </a:p>
        <a:p>
          <a:pPr marL="114300" lvl="1" indent="-114300" algn="l" defTabSz="533400">
            <a:lnSpc>
              <a:spcPct val="90000"/>
            </a:lnSpc>
            <a:spcBef>
              <a:spcPct val="0"/>
            </a:spcBef>
            <a:spcAft>
              <a:spcPct val="15000"/>
            </a:spcAft>
            <a:buChar char="••"/>
          </a:pPr>
          <a:r>
            <a:rPr lang="es-ES" sz="1200" kern="1200" dirty="0"/>
            <a:t>3 millones de dólares, tienen la condición de préstamo blando a largo plazo y 11,7 millones de dólares, serían tratados como una donación.</a:t>
          </a:r>
          <a:endParaRPr lang="es-EC" sz="1200" kern="1200" dirty="0"/>
        </a:p>
      </dsp:txBody>
      <dsp:txXfrm rot="-5400000">
        <a:off x="1962612" y="1255739"/>
        <a:ext cx="4897784" cy="1019286"/>
      </dsp:txXfrm>
    </dsp:sp>
    <dsp:sp modelId="{35394265-1306-445F-AF28-AC4CDC86CA3A}">
      <dsp:nvSpPr>
        <dsp:cNvPr id="0" name=""/>
        <dsp:cNvSpPr/>
      </dsp:nvSpPr>
      <dsp:spPr>
        <a:xfrm>
          <a:off x="823408" y="1236228"/>
          <a:ext cx="1139203" cy="1058307"/>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s-EC" sz="5600" kern="1200" dirty="0"/>
            <a:t> </a:t>
          </a:r>
        </a:p>
      </dsp:txBody>
      <dsp:txXfrm>
        <a:off x="875070" y="1287890"/>
        <a:ext cx="1035879" cy="954983"/>
      </dsp:txXfrm>
    </dsp:sp>
    <dsp:sp modelId="{48B7D3E1-0C9A-40C2-B260-8AEBCBC65B9D}">
      <dsp:nvSpPr>
        <dsp:cNvPr id="0" name=""/>
        <dsp:cNvSpPr/>
      </dsp:nvSpPr>
      <dsp:spPr>
        <a:xfrm rot="5400000">
          <a:off x="3874290" y="489086"/>
          <a:ext cx="1129568" cy="4952925"/>
        </a:xfrm>
        <a:prstGeom prst="round2SameRect">
          <a:avLst/>
        </a:prstGeom>
        <a:solidFill>
          <a:schemeClr val="accent5">
            <a:tint val="40000"/>
            <a:alpha val="90000"/>
            <a:hueOff val="6835093"/>
            <a:satOff val="-21527"/>
            <a:lumOff val="-5536"/>
            <a:alphaOff val="0"/>
          </a:schemeClr>
        </a:solidFill>
        <a:ln w="25400" cap="flat" cmpd="sng" algn="ctr">
          <a:solidFill>
            <a:schemeClr val="accent5">
              <a:tint val="40000"/>
              <a:alpha val="90000"/>
              <a:hueOff val="6835093"/>
              <a:satOff val="-21527"/>
              <a:lumOff val="-5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Ecuador y Alemania reinician la colaboración</a:t>
          </a:r>
          <a:endParaRPr lang="es-EC" sz="1200" kern="1200" dirty="0"/>
        </a:p>
        <a:p>
          <a:pPr marL="114300" lvl="1" indent="-114300" algn="l" defTabSz="533400">
            <a:lnSpc>
              <a:spcPct val="90000"/>
            </a:lnSpc>
            <a:spcBef>
              <a:spcPct val="0"/>
            </a:spcBef>
            <a:spcAft>
              <a:spcPct val="15000"/>
            </a:spcAft>
            <a:buChar char="••"/>
          </a:pPr>
          <a:r>
            <a:rPr lang="es-ES" sz="1200" kern="1200" dirty="0"/>
            <a:t>Ambientales, energéticos y desarrollos urbanos, </a:t>
          </a:r>
          <a:endParaRPr lang="es-EC" sz="1200" kern="1200" dirty="0"/>
        </a:p>
        <a:p>
          <a:pPr marL="114300" lvl="1" indent="-114300" algn="l" defTabSz="533400">
            <a:lnSpc>
              <a:spcPct val="90000"/>
            </a:lnSpc>
            <a:spcBef>
              <a:spcPct val="0"/>
            </a:spcBef>
            <a:spcAft>
              <a:spcPct val="15000"/>
            </a:spcAft>
            <a:buChar char="••"/>
          </a:pPr>
          <a:r>
            <a:rPr lang="es-ES" sz="1200" kern="1200" dirty="0"/>
            <a:t>Invertirá un estimado de 35 millones de dólares.</a:t>
          </a:r>
          <a:endParaRPr lang="es-EC" sz="1200" kern="1200" dirty="0"/>
        </a:p>
      </dsp:txBody>
      <dsp:txXfrm rot="-5400000">
        <a:off x="1962612" y="2455906"/>
        <a:ext cx="4897784" cy="1019286"/>
      </dsp:txXfrm>
    </dsp:sp>
    <dsp:sp modelId="{0739AC91-95C0-442F-B557-585DBCAD1892}">
      <dsp:nvSpPr>
        <dsp:cNvPr id="0" name=""/>
        <dsp:cNvSpPr/>
      </dsp:nvSpPr>
      <dsp:spPr>
        <a:xfrm>
          <a:off x="823408" y="2436395"/>
          <a:ext cx="1139203" cy="1058307"/>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s-EC" sz="5600" kern="1200" dirty="0"/>
        </a:p>
      </dsp:txBody>
      <dsp:txXfrm>
        <a:off x="875070" y="2488057"/>
        <a:ext cx="1035879" cy="9549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0ABF1-5B87-4C8A-8EC2-A87B4A14F33C}">
      <dsp:nvSpPr>
        <dsp:cNvPr id="0" name=""/>
        <dsp:cNvSpPr/>
      </dsp:nvSpPr>
      <dsp:spPr>
        <a:xfrm>
          <a:off x="0" y="535608"/>
          <a:ext cx="6096000" cy="887882"/>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51" numCol="1" spcCol="1270" anchor="ctr" anchorCtr="0">
          <a:noAutofit/>
        </a:bodyPr>
        <a:lstStyle/>
        <a:p>
          <a:pPr lvl="0" algn="l" defTabSz="755650">
            <a:lnSpc>
              <a:spcPct val="90000"/>
            </a:lnSpc>
            <a:spcBef>
              <a:spcPct val="0"/>
            </a:spcBef>
            <a:spcAft>
              <a:spcPct val="35000"/>
            </a:spcAft>
          </a:pPr>
          <a:r>
            <a:rPr lang="es-ES" sz="1700" b="1" kern="1200" dirty="0" smtClean="0">
              <a:solidFill>
                <a:schemeClr val="tx1"/>
              </a:solidFill>
            </a:rPr>
            <a:t>Definición</a:t>
          </a:r>
          <a:endParaRPr lang="es-ES" sz="1700" b="1" kern="1200" dirty="0">
            <a:solidFill>
              <a:schemeClr val="tx1"/>
            </a:solidFill>
          </a:endParaRPr>
        </a:p>
      </dsp:txBody>
      <dsp:txXfrm>
        <a:off x="0" y="757579"/>
        <a:ext cx="5874030" cy="443941"/>
      </dsp:txXfrm>
    </dsp:sp>
    <dsp:sp modelId="{BABD13BB-0FB0-4815-89C8-55CD9305E52B}">
      <dsp:nvSpPr>
        <dsp:cNvPr id="0" name=""/>
        <dsp:cNvSpPr/>
      </dsp:nvSpPr>
      <dsp:spPr>
        <a:xfrm>
          <a:off x="0" y="1236611"/>
          <a:ext cx="2816352" cy="1981800"/>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0" kern="1200" dirty="0">
              <a:solidFill>
                <a:schemeClr val="tx1"/>
              </a:solidFill>
            </a:rPr>
            <a:t>Moneda digital que se basa exclusivamente en operaciones matemáticas, destacando que no es igual a la moneda impresa</a:t>
          </a:r>
        </a:p>
        <a:p>
          <a:pPr lvl="0" algn="l" defTabSz="711200">
            <a:lnSpc>
              <a:spcPct val="90000"/>
            </a:lnSpc>
            <a:spcBef>
              <a:spcPct val="0"/>
            </a:spcBef>
            <a:spcAft>
              <a:spcPct val="35000"/>
            </a:spcAft>
          </a:pPr>
          <a:endParaRPr lang="es-ES" sz="1600" b="0" kern="1200" dirty="0">
            <a:solidFill>
              <a:schemeClr val="tx1"/>
            </a:solidFill>
          </a:endParaRPr>
        </a:p>
      </dsp:txBody>
      <dsp:txXfrm>
        <a:off x="0" y="1236611"/>
        <a:ext cx="2816352" cy="1981800"/>
      </dsp:txXfrm>
    </dsp:sp>
    <dsp:sp modelId="{CBC4E459-4B29-432D-9354-2450D20E9AB8}">
      <dsp:nvSpPr>
        <dsp:cNvPr id="0" name=""/>
        <dsp:cNvSpPr/>
      </dsp:nvSpPr>
      <dsp:spPr>
        <a:xfrm>
          <a:off x="2816352" y="845587"/>
          <a:ext cx="3279648" cy="887882"/>
        </a:xfrm>
        <a:prstGeom prst="rightArrow">
          <a:avLst>
            <a:gd name="adj1" fmla="val 50000"/>
            <a:gd name="adj2" fmla="val 50000"/>
          </a:avLst>
        </a:prstGeom>
        <a:solidFill>
          <a:schemeClr val="accent5">
            <a:hueOff val="6719117"/>
            <a:satOff val="1889"/>
            <a:lumOff val="-2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51"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Características</a:t>
          </a:r>
          <a:endParaRPr lang="es-ES" sz="1700" b="1" kern="1200" dirty="0">
            <a:solidFill>
              <a:schemeClr val="tx1"/>
            </a:solidFill>
          </a:endParaRPr>
        </a:p>
      </dsp:txBody>
      <dsp:txXfrm>
        <a:off x="2816352" y="1067558"/>
        <a:ext cx="3057678" cy="443941"/>
      </dsp:txXfrm>
    </dsp:sp>
    <dsp:sp modelId="{6B4BC0E2-6578-4BE6-BE0D-AF43F89A2D71}">
      <dsp:nvSpPr>
        <dsp:cNvPr id="0" name=""/>
        <dsp:cNvSpPr/>
      </dsp:nvSpPr>
      <dsp:spPr>
        <a:xfrm>
          <a:off x="2816352" y="1532473"/>
          <a:ext cx="2816352" cy="1981800"/>
        </a:xfrm>
        <a:prstGeom prst="rect">
          <a:avLst/>
        </a:prstGeom>
        <a:solidFill>
          <a:schemeClr val="lt1">
            <a:hueOff val="0"/>
            <a:satOff val="0"/>
            <a:lumOff val="0"/>
            <a:alphaOff val="0"/>
          </a:schemeClr>
        </a:solid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0" kern="1200" dirty="0">
              <a:solidFill>
                <a:schemeClr val="tx1"/>
              </a:solidFill>
            </a:rPr>
            <a:t> -La descentralización.	</a:t>
          </a:r>
        </a:p>
        <a:p>
          <a:pPr lvl="0" algn="ctr" defTabSz="577850">
            <a:lnSpc>
              <a:spcPct val="90000"/>
            </a:lnSpc>
            <a:spcBef>
              <a:spcPct val="0"/>
            </a:spcBef>
            <a:spcAft>
              <a:spcPct val="35000"/>
            </a:spcAft>
          </a:pPr>
          <a:r>
            <a:rPr lang="es-ES" sz="1300" b="0" kern="1200" dirty="0">
              <a:solidFill>
                <a:schemeClr val="tx1"/>
              </a:solidFill>
            </a:rPr>
            <a:t>-Sin intermediarios.</a:t>
          </a:r>
        </a:p>
        <a:p>
          <a:pPr lvl="0" algn="ctr" defTabSz="577850">
            <a:lnSpc>
              <a:spcPct val="90000"/>
            </a:lnSpc>
            <a:spcBef>
              <a:spcPct val="0"/>
            </a:spcBef>
            <a:spcAft>
              <a:spcPct val="35000"/>
            </a:spcAft>
          </a:pPr>
          <a:r>
            <a:rPr lang="es-ES" sz="1300" b="0" kern="1200" dirty="0">
              <a:solidFill>
                <a:schemeClr val="tx1"/>
              </a:solidFill>
            </a:rPr>
            <a:t>-El anonimato.</a:t>
          </a:r>
        </a:p>
        <a:p>
          <a:pPr lvl="0" algn="ctr" defTabSz="577850">
            <a:lnSpc>
              <a:spcPct val="90000"/>
            </a:lnSpc>
            <a:spcBef>
              <a:spcPct val="0"/>
            </a:spcBef>
            <a:spcAft>
              <a:spcPct val="35000"/>
            </a:spcAft>
          </a:pPr>
          <a:r>
            <a:rPr lang="es-ES" sz="1300" b="0" kern="1200" dirty="0">
              <a:solidFill>
                <a:schemeClr val="tx1"/>
              </a:solidFill>
            </a:rPr>
            <a:t>-Su divisibilidad</a:t>
          </a:r>
          <a:r>
            <a:rPr lang="es-ES" sz="1700" b="0" kern="1200" dirty="0">
              <a:solidFill>
                <a:schemeClr val="tx1"/>
              </a:solidFill>
            </a:rPr>
            <a:t>.</a:t>
          </a:r>
        </a:p>
      </dsp:txBody>
      <dsp:txXfrm>
        <a:off x="2816352" y="1532473"/>
        <a:ext cx="2816352" cy="1981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1DFEF-D255-41EC-BB66-639FDEB931B7}">
      <dsp:nvSpPr>
        <dsp:cNvPr id="0" name=""/>
        <dsp:cNvSpPr/>
      </dsp:nvSpPr>
      <dsp:spPr>
        <a:xfrm rot="21300000">
          <a:off x="21211" y="1571569"/>
          <a:ext cx="8544016" cy="859778"/>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A5B0CB-90F7-4280-BF5E-D1ED87E505C8}">
      <dsp:nvSpPr>
        <dsp:cNvPr id="0" name=""/>
        <dsp:cNvSpPr/>
      </dsp:nvSpPr>
      <dsp:spPr>
        <a:xfrm>
          <a:off x="1670453" y="432291"/>
          <a:ext cx="1295770" cy="1136876"/>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61D4E-648F-43C7-AACF-AFA93CC44F3A}">
      <dsp:nvSpPr>
        <dsp:cNvPr id="0" name=""/>
        <dsp:cNvSpPr/>
      </dsp:nvSpPr>
      <dsp:spPr>
        <a:xfrm>
          <a:off x="3563935" y="-133262"/>
          <a:ext cx="4721414" cy="194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100000"/>
            </a:lnSpc>
            <a:spcBef>
              <a:spcPct val="0"/>
            </a:spcBef>
            <a:spcAft>
              <a:spcPct val="35000"/>
            </a:spcAft>
          </a:pPr>
          <a:r>
            <a:rPr lang="es-ES" sz="1200" b="1" kern="1200" dirty="0">
              <a:solidFill>
                <a:schemeClr val="tx1"/>
              </a:solidFill>
            </a:rPr>
            <a:t>VENTAJAS</a:t>
          </a:r>
        </a:p>
        <a:p>
          <a:pPr marL="114300" lvl="1" indent="-114300" algn="l" defTabSz="533400">
            <a:lnSpc>
              <a:spcPct val="100000"/>
            </a:lnSpc>
            <a:spcBef>
              <a:spcPct val="0"/>
            </a:spcBef>
            <a:spcAft>
              <a:spcPct val="15000"/>
            </a:spcAft>
            <a:buChar char="••"/>
          </a:pPr>
          <a:r>
            <a:rPr lang="es-ES" sz="1200" b="0" kern="1200" dirty="0">
              <a:solidFill>
                <a:schemeClr val="tx1"/>
              </a:solidFill>
            </a:rPr>
            <a:t>- No pueden gastarse dos veces.</a:t>
          </a:r>
        </a:p>
        <a:p>
          <a:pPr marL="114300" lvl="1" indent="-114300" algn="l" defTabSz="533400">
            <a:lnSpc>
              <a:spcPct val="100000"/>
            </a:lnSpc>
            <a:spcBef>
              <a:spcPct val="0"/>
            </a:spcBef>
            <a:spcAft>
              <a:spcPct val="15000"/>
            </a:spcAft>
            <a:buChar char="••"/>
          </a:pPr>
          <a:r>
            <a:rPr lang="es-ES" sz="1200" b="0" kern="1200" dirty="0">
              <a:solidFill>
                <a:schemeClr val="tx1"/>
              </a:solidFill>
            </a:rPr>
            <a:t>- Los pagos se realizan de forma instantánea.</a:t>
          </a:r>
        </a:p>
        <a:p>
          <a:pPr marL="114300" lvl="1" indent="-114300" algn="l" defTabSz="533400">
            <a:lnSpc>
              <a:spcPct val="100000"/>
            </a:lnSpc>
            <a:spcBef>
              <a:spcPct val="0"/>
            </a:spcBef>
            <a:spcAft>
              <a:spcPct val="15000"/>
            </a:spcAft>
            <a:buChar char="••"/>
          </a:pPr>
          <a:r>
            <a:rPr lang="es-ES" sz="1200" b="0" kern="1200" dirty="0">
              <a:solidFill>
                <a:schemeClr val="tx1"/>
              </a:solidFill>
            </a:rPr>
            <a:t>-Brindan seguridad por contar con el sistema criptográfico.</a:t>
          </a:r>
        </a:p>
        <a:p>
          <a:pPr marL="114300" lvl="1" indent="-114300" algn="l" defTabSz="533400">
            <a:lnSpc>
              <a:spcPct val="100000"/>
            </a:lnSpc>
            <a:spcBef>
              <a:spcPct val="0"/>
            </a:spcBef>
            <a:spcAft>
              <a:spcPct val="15000"/>
            </a:spcAft>
            <a:buChar char="••"/>
          </a:pPr>
          <a:r>
            <a:rPr lang="es-ES" sz="1200" b="0" kern="1200" dirty="0">
              <a:solidFill>
                <a:schemeClr val="tx1"/>
              </a:solidFill>
            </a:rPr>
            <a:t>- Su remisión a cualquier país es más expedita.</a:t>
          </a:r>
        </a:p>
        <a:p>
          <a:pPr marL="114300" lvl="1" indent="-114300" algn="l" defTabSz="533400">
            <a:lnSpc>
              <a:spcPct val="100000"/>
            </a:lnSpc>
            <a:spcBef>
              <a:spcPct val="0"/>
            </a:spcBef>
            <a:spcAft>
              <a:spcPct val="15000"/>
            </a:spcAft>
            <a:buChar char="••"/>
          </a:pPr>
          <a:r>
            <a:rPr lang="es-ES" sz="1200" b="0" kern="1200" dirty="0">
              <a:solidFill>
                <a:schemeClr val="tx1"/>
              </a:solidFill>
            </a:rPr>
            <a:t>- Por su particularidad permite establecerse como nueva forma de pago.</a:t>
          </a:r>
        </a:p>
        <a:p>
          <a:pPr marL="114300" lvl="1" indent="-114300" algn="l" defTabSz="533400">
            <a:lnSpc>
              <a:spcPct val="100000"/>
            </a:lnSpc>
            <a:spcBef>
              <a:spcPct val="0"/>
            </a:spcBef>
            <a:spcAft>
              <a:spcPct val="15000"/>
            </a:spcAft>
            <a:buChar char="••"/>
          </a:pPr>
          <a:r>
            <a:rPr lang="es-ES" sz="1200" b="0" kern="1200" dirty="0">
              <a:solidFill>
                <a:schemeClr val="tx1"/>
              </a:solidFill>
            </a:rPr>
            <a:t>- No se pagan comisiones.</a:t>
          </a:r>
        </a:p>
        <a:p>
          <a:pPr marL="114300" lvl="1" indent="-114300" algn="l" defTabSz="533400">
            <a:lnSpc>
              <a:spcPct val="100000"/>
            </a:lnSpc>
            <a:spcBef>
              <a:spcPct val="0"/>
            </a:spcBef>
            <a:spcAft>
              <a:spcPct val="15000"/>
            </a:spcAft>
            <a:buChar char="••"/>
          </a:pPr>
          <a:r>
            <a:rPr lang="es-ES" sz="1200" b="0" kern="1200" dirty="0">
              <a:solidFill>
                <a:schemeClr val="tx1"/>
              </a:solidFill>
            </a:rPr>
            <a:t>- Límite de  edición de monedas</a:t>
          </a:r>
        </a:p>
      </dsp:txBody>
      <dsp:txXfrm>
        <a:off x="3563935" y="-133262"/>
        <a:ext cx="4721414" cy="1947749"/>
      </dsp:txXfrm>
    </dsp:sp>
    <dsp:sp modelId="{412F35B3-889C-46EF-BAA0-2F217EB6C7AE}">
      <dsp:nvSpPr>
        <dsp:cNvPr id="0" name=""/>
        <dsp:cNvSpPr/>
      </dsp:nvSpPr>
      <dsp:spPr>
        <a:xfrm>
          <a:off x="5620215" y="2433749"/>
          <a:ext cx="1295770" cy="1136876"/>
        </a:xfrm>
        <a:prstGeom prst="upArrow">
          <a:avLst/>
        </a:prstGeom>
        <a:solidFill>
          <a:schemeClr val="accent5">
            <a:hueOff val="6719117"/>
            <a:satOff val="1889"/>
            <a:lumOff val="-2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3CEC0-B7A0-4D54-840D-4EA93D1F1AAD}">
      <dsp:nvSpPr>
        <dsp:cNvPr id="0" name=""/>
        <dsp:cNvSpPr/>
      </dsp:nvSpPr>
      <dsp:spPr>
        <a:xfrm>
          <a:off x="301088" y="2188429"/>
          <a:ext cx="4721414" cy="194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100000"/>
            </a:lnSpc>
            <a:spcBef>
              <a:spcPct val="0"/>
            </a:spcBef>
            <a:spcAft>
              <a:spcPct val="35000"/>
            </a:spcAft>
          </a:pPr>
          <a:r>
            <a:rPr lang="es-ES" sz="1200" b="1" kern="1200" dirty="0" smtClean="0">
              <a:solidFill>
                <a:schemeClr val="tx1"/>
              </a:solidFill>
            </a:rPr>
            <a:t>DESVENTAJAS</a:t>
          </a:r>
          <a:endParaRPr lang="es-ES" sz="1200" b="1" kern="1200" dirty="0">
            <a:solidFill>
              <a:schemeClr val="tx1"/>
            </a:solidFill>
          </a:endParaRPr>
        </a:p>
        <a:p>
          <a:pPr marL="114300" lvl="1" indent="-114300" algn="l" defTabSz="533400">
            <a:lnSpc>
              <a:spcPct val="100000"/>
            </a:lnSpc>
            <a:spcBef>
              <a:spcPct val="0"/>
            </a:spcBef>
            <a:spcAft>
              <a:spcPct val="15000"/>
            </a:spcAft>
            <a:buChar char="••"/>
          </a:pPr>
          <a:r>
            <a:rPr lang="es-ES" sz="1200" b="0" kern="1200" dirty="0">
              <a:solidFill>
                <a:schemeClr val="tx1"/>
              </a:solidFill>
            </a:rPr>
            <a:t>- No es respaldada por ningún Banco Central de ningún país.</a:t>
          </a:r>
        </a:p>
        <a:p>
          <a:pPr marL="114300" lvl="1" indent="-114300" algn="l" defTabSz="533400">
            <a:lnSpc>
              <a:spcPct val="100000"/>
            </a:lnSpc>
            <a:spcBef>
              <a:spcPct val="0"/>
            </a:spcBef>
            <a:spcAft>
              <a:spcPct val="15000"/>
            </a:spcAft>
            <a:buChar char="••"/>
          </a:pPr>
          <a:r>
            <a:rPr lang="es-ES" sz="1200" b="0" kern="1200" dirty="0">
              <a:solidFill>
                <a:schemeClr val="tx1"/>
              </a:solidFill>
            </a:rPr>
            <a:t>- El precio lo dicta la oferta y la demanda.</a:t>
          </a:r>
        </a:p>
        <a:p>
          <a:pPr marL="114300" lvl="1" indent="-114300" algn="l" defTabSz="533400">
            <a:lnSpc>
              <a:spcPct val="100000"/>
            </a:lnSpc>
            <a:spcBef>
              <a:spcPct val="0"/>
            </a:spcBef>
            <a:spcAft>
              <a:spcPct val="15000"/>
            </a:spcAft>
            <a:buChar char="••"/>
          </a:pPr>
          <a:r>
            <a:rPr lang="es-ES" sz="1200" b="0" kern="1200" dirty="0">
              <a:solidFill>
                <a:schemeClr val="tx1"/>
              </a:solidFill>
            </a:rPr>
            <a:t>-Prohibición  en algunos países.</a:t>
          </a:r>
        </a:p>
        <a:p>
          <a:pPr marL="114300" lvl="1" indent="-114300" algn="l" defTabSz="533400">
            <a:lnSpc>
              <a:spcPct val="100000"/>
            </a:lnSpc>
            <a:spcBef>
              <a:spcPct val="0"/>
            </a:spcBef>
            <a:spcAft>
              <a:spcPct val="15000"/>
            </a:spcAft>
            <a:buChar char="••"/>
          </a:pPr>
          <a:r>
            <a:rPr lang="es-ES" sz="1200" b="0" kern="1200" dirty="0">
              <a:solidFill>
                <a:schemeClr val="tx1"/>
              </a:solidFill>
            </a:rPr>
            <a:t>-El anonimato. </a:t>
          </a:r>
        </a:p>
        <a:p>
          <a:pPr marL="114300" lvl="1" indent="-114300" algn="l" defTabSz="533400">
            <a:lnSpc>
              <a:spcPct val="100000"/>
            </a:lnSpc>
            <a:spcBef>
              <a:spcPct val="0"/>
            </a:spcBef>
            <a:spcAft>
              <a:spcPct val="15000"/>
            </a:spcAft>
            <a:buChar char="••"/>
          </a:pPr>
          <a:r>
            <a:rPr lang="es-ES" sz="1200" b="0" kern="1200" dirty="0">
              <a:solidFill>
                <a:schemeClr val="tx1"/>
              </a:solidFill>
            </a:rPr>
            <a:t>- El desconocimiento de la gente</a:t>
          </a:r>
        </a:p>
      </dsp:txBody>
      <dsp:txXfrm>
        <a:off x="301088" y="2188429"/>
        <a:ext cx="4721414" cy="19477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1BE12-A847-4822-BD57-C9D5220E9D93}">
      <dsp:nvSpPr>
        <dsp:cNvPr id="0" name=""/>
        <dsp:cNvSpPr/>
      </dsp:nvSpPr>
      <dsp:spPr>
        <a:xfrm rot="5400000">
          <a:off x="4570993" y="-1790094"/>
          <a:ext cx="1026083" cy="478497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endParaRPr lang="es-ES" sz="1600" b="0"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smtClean="0">
              <a:solidFill>
                <a:schemeClr val="tx1"/>
              </a:solidFill>
            </a:rPr>
            <a:t>Seis: totalmente excedida.</a:t>
          </a:r>
          <a:endParaRPr lang="es-ES" sz="1600" b="0"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a:solidFill>
                <a:schemeClr val="tx1"/>
              </a:solidFill>
            </a:rPr>
            <a:t>Dos: </a:t>
          </a:r>
          <a:r>
            <a:rPr lang="es-ES" sz="1600" b="0" kern="1200" dirty="0" smtClean="0">
              <a:solidFill>
                <a:schemeClr val="tx1"/>
              </a:solidFill>
            </a:rPr>
            <a:t>excesivo </a:t>
          </a:r>
          <a:r>
            <a:rPr lang="es-ES" sz="1600" b="0" kern="1200" dirty="0">
              <a:solidFill>
                <a:schemeClr val="tx1"/>
              </a:solidFill>
            </a:rPr>
            <a:t>aumento de planes sociales.</a:t>
          </a:r>
        </a:p>
        <a:p>
          <a:pPr marL="171450" lvl="1" indent="-171450" algn="l" defTabSz="711200">
            <a:lnSpc>
              <a:spcPct val="90000"/>
            </a:lnSpc>
            <a:spcBef>
              <a:spcPct val="0"/>
            </a:spcBef>
            <a:spcAft>
              <a:spcPct val="15000"/>
            </a:spcAft>
            <a:buChar char="••"/>
          </a:pPr>
          <a:endParaRPr lang="es-ES" sz="1600" b="0" kern="1200" dirty="0">
            <a:solidFill>
              <a:schemeClr val="tx1"/>
            </a:solidFill>
          </a:endParaRPr>
        </a:p>
      </dsp:txBody>
      <dsp:txXfrm rot="-5400000">
        <a:off x="2691548" y="139440"/>
        <a:ext cx="4734885" cy="925905"/>
      </dsp:txXfrm>
    </dsp:sp>
    <dsp:sp modelId="{64AF3B60-4D18-4CF9-BF73-02613C588634}">
      <dsp:nvSpPr>
        <dsp:cNvPr id="0" name=""/>
        <dsp:cNvSpPr/>
      </dsp:nvSpPr>
      <dsp:spPr>
        <a:xfrm>
          <a:off x="0" y="0"/>
          <a:ext cx="2691547" cy="1201907"/>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Opinión acerca de la Deuda </a:t>
          </a:r>
          <a:r>
            <a:rPr lang="es-ES" sz="1600" b="1" kern="1200" dirty="0">
              <a:solidFill>
                <a:schemeClr val="tx1"/>
              </a:solidFill>
            </a:rPr>
            <a:t>externa </a:t>
          </a:r>
          <a:r>
            <a:rPr lang="es-ES" sz="1600" b="1" kern="1200" dirty="0" smtClean="0">
              <a:solidFill>
                <a:schemeClr val="tx1"/>
              </a:solidFill>
            </a:rPr>
            <a:t>ecuatoriana, </a:t>
          </a:r>
          <a:r>
            <a:rPr lang="es-ES" sz="1600" b="1" kern="1200" dirty="0">
              <a:solidFill>
                <a:schemeClr val="tx1"/>
              </a:solidFill>
            </a:rPr>
            <a:t>en los últimos </a:t>
          </a:r>
          <a:r>
            <a:rPr lang="es-ES" sz="1600" b="1" kern="1200" dirty="0" smtClean="0">
              <a:solidFill>
                <a:schemeClr val="tx1"/>
              </a:solidFill>
            </a:rPr>
            <a:t>años</a:t>
          </a:r>
          <a:endParaRPr lang="es-ES" sz="1600" b="1" kern="1200" dirty="0">
            <a:solidFill>
              <a:schemeClr val="tx1"/>
            </a:solidFill>
          </a:endParaRPr>
        </a:p>
      </dsp:txBody>
      <dsp:txXfrm>
        <a:off x="58672" y="58672"/>
        <a:ext cx="2574203" cy="1084563"/>
      </dsp:txXfrm>
    </dsp:sp>
    <dsp:sp modelId="{480BCC00-873B-4038-8DDF-916AD4BCCCF7}">
      <dsp:nvSpPr>
        <dsp:cNvPr id="0" name=""/>
        <dsp:cNvSpPr/>
      </dsp:nvSpPr>
      <dsp:spPr>
        <a:xfrm rot="5400000">
          <a:off x="4603271" y="-528091"/>
          <a:ext cx="961526" cy="4784974"/>
        </a:xfrm>
        <a:prstGeom prst="round2SameRect">
          <a:avLst/>
        </a:prstGeom>
        <a:solidFill>
          <a:schemeClr val="accent5">
            <a:tint val="40000"/>
            <a:alpha val="90000"/>
            <a:hueOff val="3417546"/>
            <a:satOff val="-10763"/>
            <a:lumOff val="-2768"/>
            <a:alphaOff val="0"/>
          </a:schemeClr>
        </a:solidFill>
        <a:ln w="9525" cap="flat" cmpd="sng" algn="ctr">
          <a:solidFill>
            <a:schemeClr val="accent5">
              <a:tint val="40000"/>
              <a:alpha val="90000"/>
              <a:hueOff val="3417546"/>
              <a:satOff val="-10763"/>
              <a:lumOff val="-2768"/>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b="0" kern="1200" dirty="0" smtClean="0">
              <a:solidFill>
                <a:schemeClr val="tx1"/>
              </a:solidFill>
            </a:rPr>
            <a:t>Tres: renegociación.</a:t>
          </a:r>
          <a:endParaRPr lang="es-ES" sz="1600" b="0"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a:solidFill>
                <a:schemeClr val="tx1"/>
              </a:solidFill>
            </a:rPr>
            <a:t>Cuatro: </a:t>
          </a:r>
          <a:r>
            <a:rPr lang="es-ES" sz="1600" b="0" kern="1200" dirty="0" smtClean="0">
              <a:solidFill>
                <a:schemeClr val="tx1"/>
              </a:solidFill>
            </a:rPr>
            <a:t>bonos</a:t>
          </a:r>
          <a:r>
            <a:rPr lang="es-ES" sz="1600" b="0" kern="1200" dirty="0">
              <a:solidFill>
                <a:schemeClr val="tx1"/>
              </a:solidFill>
            </a:rPr>
            <a:t>.</a:t>
          </a:r>
        </a:p>
        <a:p>
          <a:pPr marL="171450" lvl="1" indent="-171450" algn="l" defTabSz="711200">
            <a:lnSpc>
              <a:spcPct val="90000"/>
            </a:lnSpc>
            <a:spcBef>
              <a:spcPct val="0"/>
            </a:spcBef>
            <a:spcAft>
              <a:spcPct val="15000"/>
            </a:spcAft>
            <a:buChar char="••"/>
          </a:pPr>
          <a:r>
            <a:rPr lang="es-ES" sz="1600" b="0" kern="1200" dirty="0">
              <a:solidFill>
                <a:schemeClr val="tx1"/>
              </a:solidFill>
            </a:rPr>
            <a:t>Uno: </a:t>
          </a:r>
          <a:r>
            <a:rPr lang="es-ES" sz="1600" b="0" kern="1200" dirty="0" smtClean="0">
              <a:solidFill>
                <a:schemeClr val="tx1"/>
              </a:solidFill>
            </a:rPr>
            <a:t>ninguna </a:t>
          </a:r>
          <a:r>
            <a:rPr lang="es-ES" sz="1600" b="0" kern="1200" dirty="0">
              <a:solidFill>
                <a:schemeClr val="tx1"/>
              </a:solidFill>
            </a:rPr>
            <a:t>opción.</a:t>
          </a:r>
        </a:p>
      </dsp:txBody>
      <dsp:txXfrm rot="-5400000">
        <a:off x="2691547" y="1430571"/>
        <a:ext cx="4738036" cy="867650"/>
      </dsp:txXfrm>
    </dsp:sp>
    <dsp:sp modelId="{526DAE38-59E7-417C-B2DA-F2F222B0B4A4}">
      <dsp:nvSpPr>
        <dsp:cNvPr id="0" name=""/>
        <dsp:cNvSpPr/>
      </dsp:nvSpPr>
      <dsp:spPr>
        <a:xfrm>
          <a:off x="0" y="1263442"/>
          <a:ext cx="2691547" cy="1201907"/>
        </a:xfrm>
        <a:prstGeom prst="roundRect">
          <a:avLst/>
        </a:prstGeom>
        <a:solidFill>
          <a:schemeClr val="accent5">
            <a:hueOff val="3359558"/>
            <a:satOff val="945"/>
            <a:lumOff val="-135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b="0" kern="1200" dirty="0" smtClean="0">
              <a:solidFill>
                <a:schemeClr val="tx1"/>
              </a:solidFill>
            </a:rPr>
            <a:t>¿</a:t>
          </a:r>
          <a:r>
            <a:rPr lang="es-ES" sz="1600" b="1" kern="1200" dirty="0" smtClean="0">
              <a:solidFill>
                <a:schemeClr val="tx1"/>
              </a:solidFill>
            </a:rPr>
            <a:t>Qué forma </a:t>
          </a:r>
          <a:r>
            <a:rPr lang="es-ES" sz="1600" b="1" kern="1200" dirty="0">
              <a:solidFill>
                <a:schemeClr val="tx1"/>
              </a:solidFill>
            </a:rPr>
            <a:t>de pago de deuda externa </a:t>
          </a:r>
          <a:r>
            <a:rPr lang="es-ES" sz="1600" b="1" kern="1200" dirty="0" smtClean="0">
              <a:solidFill>
                <a:schemeClr val="tx1"/>
              </a:solidFill>
            </a:rPr>
            <a:t>es más apropiada?</a:t>
          </a:r>
          <a:endParaRPr lang="es-ES" sz="1600" b="1" kern="1200" dirty="0">
            <a:solidFill>
              <a:schemeClr val="tx1"/>
            </a:solidFill>
          </a:endParaRPr>
        </a:p>
        <a:p>
          <a:pPr lvl="0" algn="ctr" defTabSz="622300">
            <a:lnSpc>
              <a:spcPct val="90000"/>
            </a:lnSpc>
            <a:spcBef>
              <a:spcPct val="0"/>
            </a:spcBef>
            <a:spcAft>
              <a:spcPct val="35000"/>
            </a:spcAft>
          </a:pPr>
          <a:endParaRPr lang="es-ES" sz="1600" b="0" kern="1200" dirty="0">
            <a:solidFill>
              <a:schemeClr val="tx1"/>
            </a:solidFill>
          </a:endParaRPr>
        </a:p>
      </dsp:txBody>
      <dsp:txXfrm>
        <a:off x="58672" y="1322114"/>
        <a:ext cx="2574203" cy="1084563"/>
      </dsp:txXfrm>
    </dsp:sp>
    <dsp:sp modelId="{C09BA8FF-A205-4A2C-8C64-9E301973A817}">
      <dsp:nvSpPr>
        <dsp:cNvPr id="0" name=""/>
        <dsp:cNvSpPr/>
      </dsp:nvSpPr>
      <dsp:spPr>
        <a:xfrm rot="5400000">
          <a:off x="4558108" y="712048"/>
          <a:ext cx="1056525" cy="4780301"/>
        </a:xfrm>
        <a:prstGeom prst="round2SameRect">
          <a:avLst/>
        </a:prstGeom>
        <a:solidFill>
          <a:schemeClr val="accent5">
            <a:tint val="40000"/>
            <a:alpha val="90000"/>
            <a:hueOff val="6835093"/>
            <a:satOff val="-21527"/>
            <a:lumOff val="-5536"/>
            <a:alphaOff val="0"/>
          </a:schemeClr>
        </a:solidFill>
        <a:ln w="9525" cap="flat" cmpd="sng" algn="ctr">
          <a:solidFill>
            <a:schemeClr val="accent5">
              <a:tint val="40000"/>
              <a:alpha val="90000"/>
              <a:hueOff val="6835093"/>
              <a:satOff val="-21527"/>
              <a:lumOff val="-553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b="0" kern="1200" dirty="0" smtClean="0">
              <a:solidFill>
                <a:schemeClr val="tx1"/>
              </a:solidFill>
            </a:rPr>
            <a:t>Tres: podría implementarlas con el propósito de avanzar con la tecnología.</a:t>
          </a:r>
          <a:endParaRPr lang="es-ES" sz="1600" b="0" kern="1200" dirty="0">
            <a:solidFill>
              <a:schemeClr val="tx1"/>
            </a:solidFill>
          </a:endParaRPr>
        </a:p>
        <a:p>
          <a:pPr marL="171450" lvl="1" indent="-171450" algn="l" defTabSz="711200">
            <a:lnSpc>
              <a:spcPct val="90000"/>
            </a:lnSpc>
            <a:spcBef>
              <a:spcPct val="0"/>
            </a:spcBef>
            <a:spcAft>
              <a:spcPct val="15000"/>
            </a:spcAft>
            <a:buChar char="••"/>
          </a:pPr>
          <a:r>
            <a:rPr lang="es-ES" sz="1600" b="0" kern="1200" dirty="0">
              <a:solidFill>
                <a:schemeClr val="tx1"/>
              </a:solidFill>
            </a:rPr>
            <a:t>Cinco:  </a:t>
          </a:r>
          <a:r>
            <a:rPr lang="es-ES" sz="1600" b="0" kern="1200" dirty="0" smtClean="0">
              <a:solidFill>
                <a:schemeClr val="tx1"/>
              </a:solidFill>
            </a:rPr>
            <a:t>no </a:t>
          </a:r>
          <a:r>
            <a:rPr lang="es-ES" sz="1600" b="0" kern="1200" dirty="0">
              <a:solidFill>
                <a:schemeClr val="tx1"/>
              </a:solidFill>
            </a:rPr>
            <a:t>se podría </a:t>
          </a:r>
          <a:r>
            <a:rPr lang="es-ES" sz="1600" b="0" kern="1200" dirty="0" smtClean="0">
              <a:solidFill>
                <a:schemeClr val="tx1"/>
              </a:solidFill>
            </a:rPr>
            <a:t>implementar.</a:t>
          </a:r>
          <a:endParaRPr lang="es-ES" sz="1600" b="0" kern="1200" dirty="0">
            <a:solidFill>
              <a:schemeClr val="tx1"/>
            </a:solidFill>
          </a:endParaRPr>
        </a:p>
      </dsp:txBody>
      <dsp:txXfrm rot="-5400000">
        <a:off x="2696221" y="2625511"/>
        <a:ext cx="4728726" cy="953375"/>
      </dsp:txXfrm>
    </dsp:sp>
    <dsp:sp modelId="{AD28F21D-792E-4A67-9466-6D39185C59C5}">
      <dsp:nvSpPr>
        <dsp:cNvPr id="0" name=""/>
        <dsp:cNvSpPr/>
      </dsp:nvSpPr>
      <dsp:spPr>
        <a:xfrm>
          <a:off x="0" y="2525445"/>
          <a:ext cx="2688919" cy="1355619"/>
        </a:xfrm>
        <a:prstGeom prst="roundRect">
          <a:avLst/>
        </a:prstGeom>
        <a:solidFill>
          <a:schemeClr val="accent5">
            <a:hueOff val="6719117"/>
            <a:satOff val="1889"/>
            <a:lumOff val="-270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b="1" kern="1200" dirty="0" smtClean="0">
              <a:solidFill>
                <a:schemeClr val="tx1"/>
              </a:solidFill>
            </a:rPr>
            <a:t>¿Considera </a:t>
          </a:r>
          <a:r>
            <a:rPr lang="es-ES" sz="1600" b="1" kern="1200" dirty="0">
              <a:solidFill>
                <a:schemeClr val="tx1"/>
              </a:solidFill>
            </a:rPr>
            <a:t>que en Ecuador se podría implementar el uso de la criptomoneda</a:t>
          </a:r>
        </a:p>
        <a:p>
          <a:pPr lvl="0" algn="ctr" defTabSz="355600">
            <a:lnSpc>
              <a:spcPct val="90000"/>
            </a:lnSpc>
            <a:spcBef>
              <a:spcPct val="0"/>
            </a:spcBef>
            <a:spcAft>
              <a:spcPct val="35000"/>
            </a:spcAft>
          </a:pPr>
          <a:endParaRPr lang="es-ES" sz="1600" b="0" kern="1200" dirty="0">
            <a:solidFill>
              <a:schemeClr val="tx1"/>
            </a:solidFill>
          </a:endParaRPr>
        </a:p>
      </dsp:txBody>
      <dsp:txXfrm>
        <a:off x="66176" y="2591621"/>
        <a:ext cx="2556567" cy="1223267"/>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8165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81651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FFFF"/>
              </a:buClr>
              <a:buSzPts val="2400"/>
              <a:buFont typeface="Raleway"/>
              <a:buNone/>
              <a:defRPr sz="4273"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11" name="Google Shape;11;p2"/>
          <p:cNvSpPr txBox="1">
            <a:spLocks noGrp="1"/>
          </p:cNvSpPr>
          <p:nvPr>
            <p:ph type="subTitle" idx="1"/>
          </p:nvPr>
        </p:nvSpPr>
        <p:spPr>
          <a:xfrm>
            <a:off x="1143000" y="2701529"/>
            <a:ext cx="6858000" cy="1241821"/>
          </a:xfrm>
          <a:prstGeom prst="rect">
            <a:avLst/>
          </a:prstGeom>
          <a:noFill/>
          <a:ln>
            <a:noFill/>
          </a:ln>
        </p:spPr>
        <p:txBody>
          <a:bodyPr spcFirstLastPara="1" wrap="square" lIns="91425" tIns="91425" rIns="91425" bIns="91425" anchor="t" anchorCtr="0"/>
          <a:lstStyle>
            <a:lvl1pPr marR="0" lvl="0" algn="ctr" rtl="0">
              <a:lnSpc>
                <a:spcPct val="100000"/>
              </a:lnSpc>
              <a:spcBef>
                <a:spcPts val="600"/>
              </a:spcBef>
              <a:spcAft>
                <a:spcPts val="0"/>
              </a:spcAft>
              <a:buClr>
                <a:srgbClr val="ABE33F"/>
              </a:buClr>
              <a:buSzPts val="2400"/>
              <a:buFont typeface="Karla"/>
              <a:buNone/>
              <a:defRPr sz="1709" b="0" i="0" u="none" strike="noStrike" cap="none">
                <a:solidFill>
                  <a:srgbClr val="004C52"/>
                </a:solidFill>
                <a:latin typeface="Karla"/>
                <a:ea typeface="Karla"/>
                <a:cs typeface="Karla"/>
                <a:sym typeface="Karla"/>
              </a:defRPr>
            </a:lvl1pPr>
            <a:lvl2pPr marR="0" lvl="1" algn="ctr" rtl="0">
              <a:lnSpc>
                <a:spcPct val="100000"/>
              </a:lnSpc>
              <a:spcBef>
                <a:spcPts val="0"/>
              </a:spcBef>
              <a:spcAft>
                <a:spcPts val="0"/>
              </a:spcAft>
              <a:buClr>
                <a:srgbClr val="ABE33F"/>
              </a:buClr>
              <a:buSzPts val="2400"/>
              <a:buFont typeface="Karla"/>
              <a:buNone/>
              <a:defRPr sz="1424" b="0" i="0" u="none" strike="noStrike" cap="none">
                <a:solidFill>
                  <a:srgbClr val="004C52"/>
                </a:solidFill>
                <a:latin typeface="Karla"/>
                <a:ea typeface="Karla"/>
                <a:cs typeface="Karla"/>
                <a:sym typeface="Karla"/>
              </a:defRPr>
            </a:lvl2pPr>
            <a:lvl3pPr marR="0" lvl="2" algn="ctr" rtl="0">
              <a:lnSpc>
                <a:spcPct val="100000"/>
              </a:lnSpc>
              <a:spcBef>
                <a:spcPts val="0"/>
              </a:spcBef>
              <a:spcAft>
                <a:spcPts val="0"/>
              </a:spcAft>
              <a:buClr>
                <a:srgbClr val="ABE33F"/>
              </a:buClr>
              <a:buSzPts val="2400"/>
              <a:buFont typeface="Karla"/>
              <a:buNone/>
              <a:defRPr sz="1282" b="0" i="0" u="none" strike="noStrike" cap="none">
                <a:solidFill>
                  <a:srgbClr val="004C52"/>
                </a:solidFill>
                <a:latin typeface="Karla"/>
                <a:ea typeface="Karla"/>
                <a:cs typeface="Karla"/>
                <a:sym typeface="Karla"/>
              </a:defRPr>
            </a:lvl3pPr>
            <a:lvl4pPr marR="0" lvl="3"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4pPr>
            <a:lvl5pPr marR="0" lvl="4"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5pPr>
            <a:lvl6pPr marR="0" lvl="5"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6pPr>
            <a:lvl7pPr marR="0" lvl="6"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7pPr>
            <a:lvl8pPr marR="0" lvl="7"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8pPr>
            <a:lvl9pPr marR="0" lvl="8"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9pPr>
          </a:lstStyle>
          <a:p>
            <a:endParaRPr/>
          </a:p>
        </p:txBody>
      </p:sp>
      <p:sp>
        <p:nvSpPr>
          <p:cNvPr id="12" name="Google Shape;12;p2"/>
          <p:cNvSpPr txBox="1">
            <a:spLocks noGrp="1"/>
          </p:cNvSpPr>
          <p:nvPr>
            <p:ph type="dt" idx="10"/>
          </p:nvPr>
        </p:nvSpPr>
        <p:spPr>
          <a:xfrm>
            <a:off x="628650" y="4767264"/>
            <a:ext cx="2057400" cy="273843"/>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3" name="Google Shape;13;p2"/>
          <p:cNvSpPr txBox="1">
            <a:spLocks noGrp="1"/>
          </p:cNvSpPr>
          <p:nvPr>
            <p:ph type="ftr" idx="11"/>
          </p:nvPr>
        </p:nvSpPr>
        <p:spPr>
          <a:xfrm>
            <a:off x="3028950" y="4767264"/>
            <a:ext cx="3086100" cy="273843"/>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14;p2"/>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2"/>
        <p:cNvGrpSpPr/>
        <p:nvPr/>
      </p:nvGrpSpPr>
      <p:grpSpPr>
        <a:xfrm>
          <a:off x="0" y="0"/>
          <a:ext cx="0" cy="0"/>
          <a:chOff x="0" y="0"/>
          <a:chExt cx="0" cy="0"/>
        </a:xfrm>
      </p:grpSpPr>
      <p:grpSp>
        <p:nvGrpSpPr>
          <p:cNvPr id="23" name="Google Shape;23;p4"/>
          <p:cNvGrpSpPr/>
          <p:nvPr/>
        </p:nvGrpSpPr>
        <p:grpSpPr>
          <a:xfrm>
            <a:off x="-6025" y="0"/>
            <a:ext cx="9168125" cy="5163100"/>
            <a:chOff x="-6025" y="0"/>
            <a:chExt cx="9168125" cy="5163100"/>
          </a:xfrm>
        </p:grpSpPr>
        <p:sp>
          <p:nvSpPr>
            <p:cNvPr id="24" name="Google Shape;24;p4"/>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5" name="Google Shape;25;p4"/>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137"/>
              </a:srgbClr>
            </a:solidFill>
            <a:ln>
              <a:noFill/>
            </a:ln>
          </p:spPr>
        </p:sp>
        <p:sp>
          <p:nvSpPr>
            <p:cNvPr id="26" name="Google Shape;26;p4"/>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27" name="Google Shape;27;p4"/>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28" name="Google Shape;28;p4"/>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29" name="Google Shape;29;p4"/>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grpSp>
      <p:sp>
        <p:nvSpPr>
          <p:cNvPr id="30" name="Google Shape;30;p4"/>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31" name="Google Shape;31;p4"/>
          <p:cNvSpPr txBox="1">
            <a:spLocks noGrp="1"/>
          </p:cNvSpPr>
          <p:nvPr>
            <p:ph type="body" idx="1"/>
          </p:nvPr>
        </p:nvSpPr>
        <p:spPr>
          <a:xfrm>
            <a:off x="904925" y="1495850"/>
            <a:ext cx="3560100" cy="3429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1pPr>
            <a:lvl2pPr marL="914400" marR="0" lvl="1"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2pPr>
            <a:lvl3pPr marL="1371600" marR="0" lvl="2"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3pPr>
            <a:lvl4pPr marL="1828800" marR="0" lvl="3"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4pPr>
            <a:lvl5pPr marL="2286000" marR="0" lvl="4"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5pPr>
            <a:lvl6pPr marL="2743200" marR="0" lvl="5"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6pPr>
            <a:lvl7pPr marL="3200400" marR="0" lvl="6"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7pPr>
            <a:lvl8pPr marL="3657600" marR="0" lvl="7"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8pPr>
            <a:lvl9pPr marL="4114800" marR="0" lvl="8"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9pPr>
          </a:lstStyle>
          <a:p>
            <a:endParaRPr/>
          </a:p>
        </p:txBody>
      </p:sp>
      <p:sp>
        <p:nvSpPr>
          <p:cNvPr id="32" name="Google Shape;32;p4"/>
          <p:cNvSpPr txBox="1">
            <a:spLocks noGrp="1"/>
          </p:cNvSpPr>
          <p:nvPr>
            <p:ph type="body" idx="2"/>
          </p:nvPr>
        </p:nvSpPr>
        <p:spPr>
          <a:xfrm>
            <a:off x="4679180" y="1495850"/>
            <a:ext cx="3560100" cy="3429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1pPr>
            <a:lvl2pPr marL="914400" marR="0" lvl="1"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2pPr>
            <a:lvl3pPr marL="1371600" marR="0" lvl="2"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3pPr>
            <a:lvl4pPr marL="1828800" marR="0" lvl="3"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4pPr>
            <a:lvl5pPr marL="2286000" marR="0" lvl="4"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5pPr>
            <a:lvl6pPr marL="2743200" marR="0" lvl="5"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6pPr>
            <a:lvl7pPr marL="3200400" marR="0" lvl="6"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7pPr>
            <a:lvl8pPr marL="3657600" marR="0" lvl="7"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8pPr>
            <a:lvl9pPr marL="4114800" marR="0" lvl="8"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9pPr>
          </a:lstStyle>
          <a:p>
            <a:endParaRPr/>
          </a:p>
        </p:txBody>
      </p:sp>
      <p:sp>
        <p:nvSpPr>
          <p:cNvPr id="33" name="Google Shape;33;p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6" name="Google Shape;36;p5"/>
          <p:cNvSpPr/>
          <p:nvPr/>
        </p:nvSpPr>
        <p:spPr>
          <a:xfrm>
            <a:off x="-6025" y="2"/>
            <a:ext cx="4445394"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37" name="Google Shape;37;p5"/>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8" name="Google Shape;38;p5"/>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39" name="Google Shape;39;p5"/>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sp>
        <p:nvSpPr>
          <p:cNvPr id="40" name="Google Shape;40;p5"/>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137"/>
            </a:srgbClr>
          </a:solidFill>
          <a:ln>
            <a:noFill/>
          </a:ln>
        </p:spPr>
      </p:sp>
      <p:sp>
        <p:nvSpPr>
          <p:cNvPr id="41" name="Google Shape;41;p5"/>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3"/>
        <p:cNvGrpSpPr/>
        <p:nvPr/>
      </p:nvGrpSpPr>
      <p:grpSpPr>
        <a:xfrm>
          <a:off x="0" y="0"/>
          <a:ext cx="0" cy="0"/>
          <a:chOff x="0" y="0"/>
          <a:chExt cx="0" cy="0"/>
        </a:xfrm>
      </p:grpSpPr>
      <p:sp>
        <p:nvSpPr>
          <p:cNvPr id="54" name="Google Shape;54;p7"/>
          <p:cNvSpPr/>
          <p:nvPr/>
        </p:nvSpPr>
        <p:spPr>
          <a:xfrm>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55" name="Google Shape;55;p7"/>
          <p:cNvSpPr/>
          <p:nvPr/>
        </p:nvSpPr>
        <p:spPr>
          <a:xfrm>
            <a:off x="0" y="1580113"/>
            <a:ext cx="9144000" cy="3341668"/>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00AE9D">
              <a:alpha val="83137"/>
            </a:srgbClr>
          </a:solidFill>
          <a:ln>
            <a:noFill/>
          </a:ln>
        </p:spPr>
      </p:sp>
      <p:sp>
        <p:nvSpPr>
          <p:cNvPr id="56" name="Google Shape;56;p7"/>
          <p:cNvSpPr/>
          <p:nvPr/>
        </p:nvSpPr>
        <p:spPr>
          <a:xfrm>
            <a:off x="-5900" y="410541"/>
            <a:ext cx="9144152" cy="4453148"/>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0784"/>
            </a:srgbClr>
          </a:solidFill>
          <a:ln>
            <a:noFill/>
          </a:ln>
        </p:spPr>
      </p:sp>
      <p:sp>
        <p:nvSpPr>
          <p:cNvPr id="57" name="Google Shape;57;p7"/>
          <p:cNvSpPr txBox="1">
            <a:spLocks noGrp="1"/>
          </p:cNvSpPr>
          <p:nvPr>
            <p:ph type="body" idx="1"/>
          </p:nvPr>
        </p:nvSpPr>
        <p:spPr>
          <a:xfrm>
            <a:off x="1833775" y="2314200"/>
            <a:ext cx="5476500" cy="819900"/>
          </a:xfrm>
          <a:prstGeom prst="rect">
            <a:avLst/>
          </a:prstGeom>
          <a:noFill/>
          <a:ln>
            <a:noFill/>
          </a:ln>
        </p:spPr>
        <p:txBody>
          <a:bodyPr spcFirstLastPara="1" wrap="square" lIns="91425" tIns="91425" rIns="91425" bIns="91425" anchor="ctr" anchorCtr="0"/>
          <a:lstStyle>
            <a:lvl1pPr marL="457200" marR="0" lvl="0" indent="-381000" algn="ctr" rtl="0">
              <a:lnSpc>
                <a:spcPct val="100000"/>
              </a:lnSpc>
              <a:spcBef>
                <a:spcPts val="60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1pPr>
            <a:lvl2pPr marL="914400" marR="0" lvl="1"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2pPr>
            <a:lvl3pPr marL="1371600" marR="0" lvl="2"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3pPr>
            <a:lvl4pPr marL="1828800" marR="0" lvl="3"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4pPr>
            <a:lvl5pPr marL="2286000" marR="0" lvl="4"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5pPr>
            <a:lvl6pPr marL="2743200" marR="0" lvl="5"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6pPr>
            <a:lvl7pPr marL="3200400" marR="0" lvl="6"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7pPr>
            <a:lvl8pPr marL="3657600" marR="0" lvl="7"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8pPr>
            <a:lvl9pPr marL="4114800" marR="0" lvl="8"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9pPr>
          </a:lstStyle>
          <a:p>
            <a:endParaRPr/>
          </a:p>
        </p:txBody>
      </p:sp>
      <p:sp>
        <p:nvSpPr>
          <p:cNvPr id="58" name="Google Shape;58;p7"/>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rgbClr val="FFFFFF"/>
                </a:solidFill>
                <a:latin typeface="Raleway"/>
                <a:ea typeface="Raleway"/>
                <a:cs typeface="Raleway"/>
                <a:sym typeface="Raleway"/>
              </a:rPr>
              <a:t>“</a:t>
            </a:r>
            <a:endParaRPr sz="6000" b="1" i="0" u="none" strike="noStrike" cap="none" dirty="0">
              <a:solidFill>
                <a:srgbClr val="FFFFFF"/>
              </a:solidFill>
              <a:latin typeface="Raleway"/>
              <a:ea typeface="Raleway"/>
              <a:cs typeface="Raleway"/>
              <a:sym typeface="Raleway"/>
            </a:endParaRPr>
          </a:p>
        </p:txBody>
      </p:sp>
      <p:sp>
        <p:nvSpPr>
          <p:cNvPr id="59" name="Google Shape;59;p7"/>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 name="Google Shape;60;p7"/>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1"/>
        <p:cNvGrpSpPr/>
        <p:nvPr/>
      </p:nvGrpSpPr>
      <p:grpSpPr>
        <a:xfrm>
          <a:off x="0" y="0"/>
          <a:ext cx="0" cy="0"/>
          <a:chOff x="0" y="0"/>
          <a:chExt cx="0" cy="0"/>
        </a:xfrm>
      </p:grpSpPr>
      <p:grpSp>
        <p:nvGrpSpPr>
          <p:cNvPr id="62" name="Google Shape;62;p8"/>
          <p:cNvGrpSpPr/>
          <p:nvPr/>
        </p:nvGrpSpPr>
        <p:grpSpPr>
          <a:xfrm>
            <a:off x="-6025" y="0"/>
            <a:ext cx="9168125" cy="5163100"/>
            <a:chOff x="-6025" y="0"/>
            <a:chExt cx="9168125" cy="5163100"/>
          </a:xfrm>
        </p:grpSpPr>
        <p:sp>
          <p:nvSpPr>
            <p:cNvPr id="63" name="Google Shape;63;p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4" name="Google Shape;64;p8"/>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137"/>
              </a:srgbClr>
            </a:solidFill>
            <a:ln>
              <a:noFill/>
            </a:ln>
          </p:spPr>
        </p:sp>
        <p:sp>
          <p:nvSpPr>
            <p:cNvPr id="65" name="Google Shape;65;p8"/>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66" name="Google Shape;66;p8"/>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7" name="Google Shape;67;p8"/>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68" name="Google Shape;68;p8"/>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grpSp>
      <p:sp>
        <p:nvSpPr>
          <p:cNvPr id="69" name="Google Shape;69;p8"/>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70" name="Google Shape;70;p8"/>
          <p:cNvSpPr txBox="1">
            <a:spLocks noGrp="1"/>
          </p:cNvSpPr>
          <p:nvPr>
            <p:ph type="body" idx="1"/>
          </p:nvPr>
        </p:nvSpPr>
        <p:spPr>
          <a:xfrm>
            <a:off x="870750" y="1495850"/>
            <a:ext cx="2365200" cy="3429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endParaRPr/>
          </a:p>
        </p:txBody>
      </p:sp>
      <p:sp>
        <p:nvSpPr>
          <p:cNvPr id="71" name="Google Shape;71;p8"/>
          <p:cNvSpPr txBox="1">
            <a:spLocks noGrp="1"/>
          </p:cNvSpPr>
          <p:nvPr>
            <p:ph type="body" idx="2"/>
          </p:nvPr>
        </p:nvSpPr>
        <p:spPr>
          <a:xfrm>
            <a:off x="3357262" y="1495850"/>
            <a:ext cx="2365200" cy="3429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endParaRPr/>
          </a:p>
        </p:txBody>
      </p:sp>
      <p:sp>
        <p:nvSpPr>
          <p:cNvPr id="72" name="Google Shape;72;p8"/>
          <p:cNvSpPr txBox="1">
            <a:spLocks noGrp="1"/>
          </p:cNvSpPr>
          <p:nvPr>
            <p:ph type="body" idx="3"/>
          </p:nvPr>
        </p:nvSpPr>
        <p:spPr>
          <a:xfrm>
            <a:off x="5843773" y="1495850"/>
            <a:ext cx="2365200" cy="3429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endParaRPr/>
          </a:p>
        </p:txBody>
      </p:sp>
      <p:sp>
        <p:nvSpPr>
          <p:cNvPr id="73" name="Google Shape;73;p8"/>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1"/>
          <p:cNvPicPr preferRelativeResize="0"/>
          <p:nvPr/>
        </p:nvPicPr>
        <p:blipFill rotWithShape="1">
          <a:blip r:embed="rId3">
            <a:alphaModFix/>
          </a:blip>
          <a:srcRect/>
          <a:stretch/>
        </p:blipFill>
        <p:spPr>
          <a:xfrm>
            <a:off x="145274" y="22718"/>
            <a:ext cx="2382150" cy="727974"/>
          </a:xfrm>
          <a:prstGeom prst="rect">
            <a:avLst/>
          </a:prstGeom>
          <a:noFill/>
          <a:ln>
            <a:noFill/>
          </a:ln>
        </p:spPr>
      </p:pic>
      <p:pic>
        <p:nvPicPr>
          <p:cNvPr id="98" name="Google Shape;98;p11"/>
          <p:cNvPicPr preferRelativeResize="0"/>
          <p:nvPr/>
        </p:nvPicPr>
        <p:blipFill rotWithShape="1">
          <a:blip r:embed="rId4">
            <a:alphaModFix/>
          </a:blip>
          <a:srcRect l="2693" b="2689"/>
          <a:stretch/>
        </p:blipFill>
        <p:spPr>
          <a:xfrm>
            <a:off x="0" y="806040"/>
            <a:ext cx="3087406" cy="4337460"/>
          </a:xfrm>
          <a:prstGeom prst="rect">
            <a:avLst/>
          </a:prstGeom>
          <a:noFill/>
          <a:ln>
            <a:noFill/>
          </a:ln>
        </p:spPr>
      </p:pic>
      <p:pic>
        <p:nvPicPr>
          <p:cNvPr id="99" name="Google Shape;99;p11"/>
          <p:cNvPicPr preferRelativeResize="0"/>
          <p:nvPr/>
        </p:nvPicPr>
        <p:blipFill rotWithShape="1">
          <a:blip r:embed="rId5">
            <a:alphaModFix/>
            <a:lum contrast="56000"/>
          </a:blip>
          <a:srcRect/>
          <a:stretch/>
        </p:blipFill>
        <p:spPr>
          <a:xfrm>
            <a:off x="768556" y="286344"/>
            <a:ext cx="7868364" cy="4550892"/>
          </a:xfrm>
          <a:prstGeom prst="rect">
            <a:avLst/>
          </a:prstGeom>
          <a:noFill/>
          <a:ln>
            <a:noFill/>
          </a:ln>
        </p:spPr>
      </p:pic>
      <p:sp>
        <p:nvSpPr>
          <p:cNvPr id="100" name="Google Shape;100;p11"/>
          <p:cNvSpPr txBox="1">
            <a:spLocks noGrp="1"/>
          </p:cNvSpPr>
          <p:nvPr>
            <p:ph type="ctrTitle"/>
          </p:nvPr>
        </p:nvSpPr>
        <p:spPr>
          <a:xfrm>
            <a:off x="928875" y="795189"/>
            <a:ext cx="8115371" cy="2036777"/>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2400"/>
              <a:buFont typeface="Raleway"/>
              <a:buNone/>
            </a:pPr>
            <a:r>
              <a:rPr lang="en" sz="1800" b="1" i="0" u="none" strike="noStrike" cap="none" dirty="0">
                <a:solidFill>
                  <a:srgbClr val="28555D"/>
                </a:solidFill>
                <a:latin typeface="Arial"/>
                <a:ea typeface="Arial"/>
                <a:cs typeface="Arial"/>
                <a:sym typeface="Arial"/>
              </a:rPr>
              <a:t>DEPARTAMENTO DE CIENCIAS ECONÓMICAS, ADMINISTRATIVAS Y DE COMERCIO</a:t>
            </a:r>
            <a:br>
              <a:rPr lang="en" sz="1800" b="1" i="0" u="none" strike="noStrike" cap="none" dirty="0">
                <a:solidFill>
                  <a:srgbClr val="28555D"/>
                </a:solidFill>
                <a:latin typeface="Arial"/>
                <a:ea typeface="Arial"/>
                <a:cs typeface="Arial"/>
                <a:sym typeface="Arial"/>
              </a:rPr>
            </a:br>
            <a:r>
              <a:rPr lang="en" sz="1800" b="1" i="0" u="none" strike="noStrike" cap="none" dirty="0">
                <a:solidFill>
                  <a:srgbClr val="28555D"/>
                </a:solidFill>
                <a:latin typeface="Arial"/>
                <a:ea typeface="Arial"/>
                <a:cs typeface="Arial"/>
                <a:sym typeface="Arial"/>
              </a:rPr>
              <a:t/>
            </a:r>
            <a:br>
              <a:rPr lang="en" sz="1800" b="1" i="0" u="none" strike="noStrike" cap="none" dirty="0">
                <a:solidFill>
                  <a:srgbClr val="28555D"/>
                </a:solidFill>
                <a:latin typeface="Arial"/>
                <a:ea typeface="Arial"/>
                <a:cs typeface="Arial"/>
                <a:sym typeface="Arial"/>
              </a:rPr>
            </a:br>
            <a:r>
              <a:rPr lang="en" sz="1800" b="1" i="0" u="none" strike="noStrike" cap="none" dirty="0">
                <a:solidFill>
                  <a:srgbClr val="28555D"/>
                </a:solidFill>
                <a:latin typeface="Arial"/>
                <a:ea typeface="Arial"/>
                <a:cs typeface="Arial"/>
                <a:sym typeface="Arial"/>
              </a:rPr>
              <a:t>CARRERA DE INGENIERÍA EN FINANZAS Y AUDITORÍA</a:t>
            </a:r>
            <a:br>
              <a:rPr lang="en" sz="1800" b="1" i="0" u="none" strike="noStrike" cap="none" dirty="0">
                <a:solidFill>
                  <a:srgbClr val="28555D"/>
                </a:solidFill>
                <a:latin typeface="Arial"/>
                <a:ea typeface="Arial"/>
                <a:cs typeface="Arial"/>
                <a:sym typeface="Arial"/>
              </a:rPr>
            </a:br>
            <a:r>
              <a:rPr lang="en" sz="1800" b="1" i="0" u="none" strike="noStrike" cap="none" dirty="0">
                <a:solidFill>
                  <a:srgbClr val="28555D"/>
                </a:solidFill>
                <a:latin typeface="Arial"/>
                <a:ea typeface="Arial"/>
                <a:cs typeface="Arial"/>
                <a:sym typeface="Arial"/>
              </a:rPr>
              <a:t/>
            </a:r>
            <a:br>
              <a:rPr lang="en" sz="1800" b="1" i="0" u="none" strike="noStrike" cap="none" dirty="0">
                <a:solidFill>
                  <a:srgbClr val="28555D"/>
                </a:solidFill>
                <a:latin typeface="Arial"/>
                <a:ea typeface="Arial"/>
                <a:cs typeface="Arial"/>
                <a:sym typeface="Arial"/>
              </a:rPr>
            </a:br>
            <a:r>
              <a:rPr lang="en" sz="1800" b="1" i="0" u="none" strike="noStrike" cap="none" dirty="0">
                <a:solidFill>
                  <a:srgbClr val="28555D"/>
                </a:solidFill>
                <a:latin typeface="Arial"/>
                <a:ea typeface="Arial"/>
                <a:cs typeface="Arial"/>
                <a:sym typeface="Arial"/>
              </a:rPr>
              <a:t>TRABAJO DE TITULACIÓN, PREVIO A LA OBTENCIÓN DEL TÍTULO DE INGENIERO EN FINANZAS – CONTADOR PÚBLICO – AUDITOR</a:t>
            </a:r>
            <a:endParaRPr dirty="0"/>
          </a:p>
        </p:txBody>
      </p:sp>
      <p:sp>
        <p:nvSpPr>
          <p:cNvPr id="101" name="Google Shape;101;p11"/>
          <p:cNvSpPr txBox="1">
            <a:spLocks noGrp="1"/>
          </p:cNvSpPr>
          <p:nvPr>
            <p:ph type="subTitle" idx="1"/>
          </p:nvPr>
        </p:nvSpPr>
        <p:spPr>
          <a:xfrm>
            <a:off x="1336349" y="2559396"/>
            <a:ext cx="7451318" cy="124182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AUTOR:</a:t>
            </a:r>
            <a:endParaRPr dirty="0"/>
          </a:p>
          <a:p>
            <a:pPr marL="0" marR="0" lvl="0" indent="0" algn="ctr" rtl="0">
              <a:lnSpc>
                <a:spcPct val="100000"/>
              </a:lnSpc>
              <a:spcBef>
                <a:spcPts val="600"/>
              </a:spcBef>
              <a:spcAft>
                <a:spcPts val="0"/>
              </a:spcAft>
              <a:buClr>
                <a:srgbClr val="ABE33F"/>
              </a:buClr>
              <a:buSzPts val="2400"/>
              <a:buFont typeface="Karla"/>
              <a:buNone/>
            </a:pPr>
            <a:r>
              <a:rPr lang="es-EC" sz="1600" b="1" dirty="0" smtClean="0">
                <a:latin typeface="Arial"/>
                <a:cs typeface="Arial"/>
                <a:sym typeface="Arial"/>
              </a:rPr>
              <a:t>TUPIZA ALOMOTO VÍCTOR ANDRÉS</a:t>
            </a:r>
            <a:endParaRPr dirty="0"/>
          </a:p>
          <a:p>
            <a:pPr marL="0" marR="0" lvl="0" indent="0" algn="ctr" rtl="0">
              <a:lnSpc>
                <a:spcPct val="100000"/>
              </a:lnSpc>
              <a:spcBef>
                <a:spcPts val="600"/>
              </a:spcBef>
              <a:spcAft>
                <a:spcPts val="0"/>
              </a:spcAft>
              <a:buClr>
                <a:srgbClr val="ABE33F"/>
              </a:buClr>
              <a:buSzPts val="2400"/>
              <a:buFont typeface="Karla"/>
              <a:buNone/>
            </a:pPr>
            <a:endParaRPr sz="1600" b="1" i="0" u="none" strike="noStrike" cap="none" dirty="0">
              <a:solidFill>
                <a:srgbClr val="004C52"/>
              </a:solidFill>
              <a:latin typeface="Arial"/>
              <a:ea typeface="Arial"/>
              <a:cs typeface="Arial"/>
              <a:sym typeface="Arial"/>
            </a:endParaRPr>
          </a:p>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DIRECTORA:</a:t>
            </a:r>
            <a:endParaRPr dirty="0"/>
          </a:p>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smtClean="0">
                <a:solidFill>
                  <a:srgbClr val="004C52"/>
                </a:solidFill>
                <a:latin typeface="Arial"/>
                <a:ea typeface="Arial"/>
                <a:cs typeface="Arial"/>
                <a:sym typeface="Arial"/>
              </a:rPr>
              <a:t>ECONOMISTA </a:t>
            </a:r>
            <a:r>
              <a:rPr lang="en" sz="1600" b="1" i="0" u="none" strike="noStrike" cap="none" dirty="0" smtClean="0">
                <a:solidFill>
                  <a:srgbClr val="004C52"/>
                </a:solidFill>
                <a:latin typeface="Arial"/>
                <a:ea typeface="Arial"/>
                <a:cs typeface="Arial"/>
                <a:sym typeface="Arial"/>
              </a:rPr>
              <a:t>GUERRÓN TORRES MARÍA ISABEL</a:t>
            </a:r>
            <a:endParaRPr dirty="0"/>
          </a:p>
          <a:p>
            <a:pPr marL="0" marR="0" lvl="0" indent="0" algn="ctr" rtl="0">
              <a:lnSpc>
                <a:spcPct val="100000"/>
              </a:lnSpc>
              <a:spcBef>
                <a:spcPts val="600"/>
              </a:spcBef>
              <a:spcAft>
                <a:spcPts val="0"/>
              </a:spcAft>
              <a:buClr>
                <a:srgbClr val="ABE33F"/>
              </a:buClr>
              <a:buSzPts val="2400"/>
              <a:buFont typeface="Karla"/>
              <a:buNone/>
            </a:pPr>
            <a:endParaRPr sz="1600" b="1" i="0" u="none" strike="noStrike" cap="none" dirty="0">
              <a:solidFill>
                <a:srgbClr val="004C52"/>
              </a:solidFill>
              <a:latin typeface="Arial"/>
              <a:ea typeface="Arial"/>
              <a:cs typeface="Arial"/>
              <a:sym typeface="Arial"/>
            </a:endParaRPr>
          </a:p>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SANGOLQUÍ,  </a:t>
            </a:r>
            <a:r>
              <a:rPr lang="en" sz="1600" b="1" i="0" u="none" strike="noStrike" cap="none" dirty="0" smtClean="0">
                <a:solidFill>
                  <a:srgbClr val="004C52"/>
                </a:solidFill>
                <a:latin typeface="Arial"/>
                <a:ea typeface="Arial"/>
                <a:cs typeface="Arial"/>
                <a:sym typeface="Arial"/>
              </a:rPr>
              <a:t>07 DE SEPTIEMBRE </a:t>
            </a:r>
            <a:r>
              <a:rPr lang="en" sz="1600" b="1" i="0" u="none" strike="noStrike" cap="none" dirty="0">
                <a:solidFill>
                  <a:srgbClr val="004C52"/>
                </a:solidFill>
                <a:latin typeface="Arial"/>
                <a:ea typeface="Arial"/>
                <a:cs typeface="Arial"/>
                <a:sym typeface="Arial"/>
              </a:rPr>
              <a:t>2018</a:t>
            </a:r>
            <a:endParaRPr dirty="0"/>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663409" y="203040"/>
            <a:ext cx="7666552" cy="834024"/>
          </a:xfrm>
          <a:prstGeom prst="rect">
            <a:avLst/>
          </a:prstGeom>
          <a:noFill/>
          <a:ln>
            <a:noFill/>
          </a:ln>
        </p:spPr>
        <p:txBody>
          <a:bodyPr spcFirstLastPara="1" wrap="square" lIns="91425" tIns="91425" rIns="91425" bIns="91425" anchor="t" anchorCtr="0">
            <a:noAutofit/>
          </a:bodyPr>
          <a:lstStyle/>
          <a:p>
            <a:pPr lvl="0"/>
            <a:r>
              <a:rPr lang="es-EC" sz="3200" dirty="0" smtClean="0">
                <a:solidFill>
                  <a:srgbClr val="28555D"/>
                </a:solidFill>
              </a:rPr>
              <a:t>Marco Referencial</a:t>
            </a: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10</a:t>
            </a:fld>
            <a:endParaRPr sz="1200" b="0" i="0" u="none" strike="noStrike" cap="none" dirty="0">
              <a:solidFill>
                <a:srgbClr val="00AE9D"/>
              </a:solidFill>
              <a:latin typeface="Karla"/>
              <a:ea typeface="Karla"/>
              <a:cs typeface="Karla"/>
              <a:sym typeface="Karla"/>
            </a:endParaRPr>
          </a:p>
        </p:txBody>
      </p:sp>
      <p:sp>
        <p:nvSpPr>
          <p:cNvPr id="11" name="10 Pergamino horizontal"/>
          <p:cNvSpPr/>
          <p:nvPr/>
        </p:nvSpPr>
        <p:spPr>
          <a:xfrm>
            <a:off x="531543" y="1111403"/>
            <a:ext cx="4007940" cy="212245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s-EC" sz="1600" b="1" dirty="0" smtClean="0">
                <a:solidFill>
                  <a:schemeClr val="tx1"/>
                </a:solidFill>
              </a:rPr>
              <a:t>Tema: </a:t>
            </a:r>
            <a:r>
              <a:rPr lang="es-EC" sz="1600" dirty="0" err="1" smtClean="0">
                <a:solidFill>
                  <a:schemeClr val="tx1"/>
                </a:solidFill>
              </a:rPr>
              <a:t>Bitcoin</a:t>
            </a:r>
            <a:r>
              <a:rPr lang="es-EC" sz="1600" dirty="0" smtClean="0">
                <a:solidFill>
                  <a:schemeClr val="tx1"/>
                </a:solidFill>
              </a:rPr>
              <a:t> La nueva moneda virtual que está revolucionando el mundo de las divisas digitales.</a:t>
            </a:r>
          </a:p>
          <a:p>
            <a:r>
              <a:rPr lang="es-ES" sz="1600" b="1" dirty="0" smtClean="0">
                <a:solidFill>
                  <a:schemeClr val="tx1"/>
                </a:solidFill>
              </a:rPr>
              <a:t>Autor: </a:t>
            </a:r>
            <a:r>
              <a:rPr lang="es-EC" sz="1600" dirty="0" smtClean="0">
                <a:solidFill>
                  <a:schemeClr val="tx1"/>
                </a:solidFill>
              </a:rPr>
              <a:t>Asensio G, </a:t>
            </a:r>
            <a:r>
              <a:rPr lang="es-EC" sz="1600" dirty="0" err="1" smtClean="0">
                <a:solidFill>
                  <a:schemeClr val="tx1"/>
                </a:solidFill>
              </a:rPr>
              <a:t>Yasmina</a:t>
            </a:r>
            <a:r>
              <a:rPr lang="es-EC" sz="1600" dirty="0" smtClean="0">
                <a:solidFill>
                  <a:schemeClr val="tx1"/>
                </a:solidFill>
              </a:rPr>
              <a:t>.</a:t>
            </a:r>
          </a:p>
        </p:txBody>
      </p:sp>
      <p:sp>
        <p:nvSpPr>
          <p:cNvPr id="12" name="11 Pergamino horizontal"/>
          <p:cNvSpPr/>
          <p:nvPr/>
        </p:nvSpPr>
        <p:spPr>
          <a:xfrm>
            <a:off x="4921407" y="1843669"/>
            <a:ext cx="3780261" cy="210758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s-EC" sz="1600" b="1" dirty="0" smtClean="0">
                <a:solidFill>
                  <a:schemeClr val="tx1"/>
                </a:solidFill>
              </a:rPr>
              <a:t>Tema: </a:t>
            </a:r>
            <a:r>
              <a:rPr lang="es-EC" sz="1600" dirty="0" smtClean="0">
                <a:solidFill>
                  <a:schemeClr val="tx1"/>
                </a:solidFill>
              </a:rPr>
              <a:t>Retos para las autoridades reguladoras y de control frente a</a:t>
            </a:r>
          </a:p>
          <a:p>
            <a:r>
              <a:rPr lang="es-EC" sz="1600" dirty="0" smtClean="0">
                <a:solidFill>
                  <a:schemeClr val="tx1"/>
                </a:solidFill>
              </a:rPr>
              <a:t>la utilización del </a:t>
            </a:r>
            <a:r>
              <a:rPr lang="es-EC" sz="1600" dirty="0" err="1" smtClean="0">
                <a:solidFill>
                  <a:schemeClr val="tx1"/>
                </a:solidFill>
              </a:rPr>
              <a:t>bitcoin</a:t>
            </a:r>
            <a:r>
              <a:rPr lang="es-EC" sz="1600" dirty="0" smtClean="0">
                <a:solidFill>
                  <a:schemeClr val="tx1"/>
                </a:solidFill>
              </a:rPr>
              <a:t> como medio de pago electrónico (2017).</a:t>
            </a:r>
          </a:p>
          <a:p>
            <a:r>
              <a:rPr lang="es-ES" sz="1600" b="1" dirty="0" smtClean="0">
                <a:solidFill>
                  <a:schemeClr val="tx1"/>
                </a:solidFill>
              </a:rPr>
              <a:t>Autor: </a:t>
            </a:r>
            <a:r>
              <a:rPr lang="es-EC" sz="1600" dirty="0" smtClean="0">
                <a:solidFill>
                  <a:schemeClr val="tx1"/>
                </a:solidFill>
              </a:rPr>
              <a:t>Martín Vergara Solís.</a:t>
            </a:r>
            <a:endParaRPr lang="es-EC" sz="1600" dirty="0">
              <a:solidFill>
                <a:schemeClr val="tx1"/>
              </a:solidFill>
            </a:endParaRPr>
          </a:p>
        </p:txBody>
      </p:sp>
      <p:sp>
        <p:nvSpPr>
          <p:cNvPr id="6" name="5 Pergamino horizontal"/>
          <p:cNvSpPr/>
          <p:nvPr/>
        </p:nvSpPr>
        <p:spPr>
          <a:xfrm>
            <a:off x="602168" y="3035920"/>
            <a:ext cx="3780261" cy="210758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s-EC" sz="1600" b="1" dirty="0" smtClean="0">
                <a:solidFill>
                  <a:schemeClr val="tx1"/>
                </a:solidFill>
              </a:rPr>
              <a:t>Tema: </a:t>
            </a:r>
            <a:r>
              <a:rPr lang="es-EC" sz="1600" dirty="0" smtClean="0">
                <a:solidFill>
                  <a:schemeClr val="tx1"/>
                </a:solidFill>
              </a:rPr>
              <a:t>Monedas virtuales como una nueva alternativa de inversión, y su tendencia a través del tiempo (2017).</a:t>
            </a:r>
          </a:p>
          <a:p>
            <a:r>
              <a:rPr lang="es-ES" sz="1600" b="1" dirty="0" smtClean="0">
                <a:solidFill>
                  <a:schemeClr val="tx1"/>
                </a:solidFill>
              </a:rPr>
              <a:t>Autores: </a:t>
            </a:r>
            <a:r>
              <a:rPr lang="es-EC" sz="1600" dirty="0" smtClean="0">
                <a:solidFill>
                  <a:schemeClr val="tx1"/>
                </a:solidFill>
              </a:rPr>
              <a:t>Sandra Carolina Caro Garcés &amp; Leidy Tatiana Obando Suarez.</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962850" y="3222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3200" dirty="0">
                <a:solidFill>
                  <a:schemeClr val="accent4">
                    <a:lumMod val="50000"/>
                  </a:schemeClr>
                </a:solidFill>
              </a:rPr>
              <a:t>Marco metodológico</a:t>
            </a:r>
            <a:endParaRPr sz="3200" b="1" i="0" u="none" strike="noStrike" cap="none" dirty="0">
              <a:solidFill>
                <a:schemeClr val="accent4">
                  <a:lumMod val="50000"/>
                </a:schemeClr>
              </a:solidFill>
              <a:latin typeface="Raleway"/>
              <a:ea typeface="Raleway"/>
              <a:cs typeface="Raleway"/>
              <a:sym typeface="Raleway"/>
            </a:endParaRPr>
          </a:p>
        </p:txBody>
      </p:sp>
      <p:sp>
        <p:nvSpPr>
          <p:cNvPr id="217" name="Google Shape;217;p18"/>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11</a:t>
            </a:fld>
            <a:endParaRPr sz="1200" b="0" i="0" u="none" strike="noStrike" cap="none" dirty="0">
              <a:solidFill>
                <a:srgbClr val="00AE9D"/>
              </a:solidFill>
              <a:latin typeface="Karla"/>
              <a:ea typeface="Karla"/>
              <a:cs typeface="Karla"/>
              <a:sym typeface="Karla"/>
            </a:endParaRPr>
          </a:p>
        </p:txBody>
      </p:sp>
      <p:graphicFrame>
        <p:nvGraphicFramePr>
          <p:cNvPr id="2" name="Diagrama 1"/>
          <p:cNvGraphicFramePr/>
          <p:nvPr>
            <p:extLst>
              <p:ext uri="{D42A27DB-BD31-4B8C-83A1-F6EECF244321}">
                <p14:modId xmlns:p14="http://schemas.microsoft.com/office/powerpoint/2010/main" val="1248972050"/>
              </p:ext>
            </p:extLst>
          </p:nvPr>
        </p:nvGraphicFramePr>
        <p:xfrm>
          <a:off x="185340" y="1374824"/>
          <a:ext cx="8044260" cy="3501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body" idx="1"/>
          </p:nvPr>
        </p:nvSpPr>
        <p:spPr>
          <a:xfrm>
            <a:off x="1604003" y="2167376"/>
            <a:ext cx="6186000" cy="8199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600"/>
              </a:spcBef>
              <a:spcAft>
                <a:spcPts val="0"/>
              </a:spcAft>
              <a:buClr>
                <a:srgbClr val="FFFFFF"/>
              </a:buClr>
              <a:buSzPts val="2400"/>
              <a:buFont typeface="Karla"/>
              <a:buNone/>
            </a:pPr>
            <a:r>
              <a:rPr lang="en" sz="4800" i="0" dirty="0" smtClean="0">
                <a:solidFill>
                  <a:srgbClr val="28555D"/>
                </a:solidFill>
              </a:rPr>
              <a:t>Análisis</a:t>
            </a:r>
            <a:endParaRPr sz="4800" b="1" i="0" u="none" strike="noStrike" cap="none" dirty="0">
              <a:solidFill>
                <a:srgbClr val="28555D"/>
              </a:solidFill>
              <a:latin typeface="Karla"/>
              <a:ea typeface="Karla"/>
              <a:cs typeface="Karla"/>
              <a:sym typeface="Karla"/>
            </a:endParaRPr>
          </a:p>
        </p:txBody>
      </p:sp>
      <p:sp>
        <p:nvSpPr>
          <p:cNvPr id="230" name="Google Shape;230;p19"/>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FFFFFF"/>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12</a:t>
            </a:fld>
            <a:endParaRPr sz="1200" b="0" i="0" u="none" strike="noStrike" cap="none" dirty="0">
              <a:solidFill>
                <a:srgbClr val="FFFFFF"/>
              </a:solidFill>
              <a:latin typeface="Karla"/>
              <a:ea typeface="Karla"/>
              <a:cs typeface="Karla"/>
              <a:sym typeface="Karla"/>
            </a:endParaRPr>
          </a:p>
        </p:txBody>
      </p:sp>
      <p:sp>
        <p:nvSpPr>
          <p:cNvPr id="96258" name="AutoShape 2" descr="Resultado de imagen para anal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60" name="AutoShape 4" descr="Resultado de imagen para anal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62" name="AutoShape 6" descr="Resultado de imagen para anal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96264" name="Picture 8" descr="Resultado de imagen para analisis"/>
          <p:cNvPicPr>
            <a:picLocks noChangeAspect="1" noChangeArrowheads="1"/>
          </p:cNvPicPr>
          <p:nvPr/>
        </p:nvPicPr>
        <p:blipFill>
          <a:blip r:embed="rId3"/>
          <a:srcRect/>
          <a:stretch>
            <a:fillRect/>
          </a:stretch>
        </p:blipFill>
        <p:spPr bwMode="auto">
          <a:xfrm>
            <a:off x="4036200" y="3412273"/>
            <a:ext cx="1168472" cy="923693"/>
          </a:xfrm>
          <a:prstGeom prst="rect">
            <a:avLst/>
          </a:prstGeom>
          <a:noFill/>
        </p:spPr>
      </p:pic>
    </p:spTree>
    <p:extLst>
      <p:ext uri="{BB962C8B-B14F-4D97-AF65-F5344CB8AC3E}">
        <p14:creationId xmlns:p14="http://schemas.microsoft.com/office/powerpoint/2010/main" val="262835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7079" y="320341"/>
            <a:ext cx="7370700" cy="857400"/>
          </a:xfrm>
        </p:spPr>
        <p:txBody>
          <a:bodyPr/>
          <a:lstStyle/>
          <a:p>
            <a:r>
              <a:rPr lang="es-EC" sz="3200" dirty="0" smtClean="0">
                <a:solidFill>
                  <a:schemeClr val="accent4">
                    <a:lumMod val="50000"/>
                  </a:schemeClr>
                </a:solidFill>
              </a:rPr>
              <a:t>Acuerdos entre Ecuador y Alemania</a:t>
            </a:r>
          </a:p>
        </p:txBody>
      </p:sp>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13</a:t>
            </a:fld>
            <a:endParaRPr lang="es-EC" dirty="0"/>
          </a:p>
        </p:txBody>
      </p:sp>
      <p:graphicFrame>
        <p:nvGraphicFramePr>
          <p:cNvPr id="7" name="6 Diagrama"/>
          <p:cNvGraphicFramePr/>
          <p:nvPr/>
        </p:nvGraphicFramePr>
        <p:xfrm>
          <a:off x="903249" y="1340932"/>
          <a:ext cx="7281746" cy="380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2286256" y="844448"/>
            <a:ext cx="5363480" cy="857400"/>
          </a:xfrm>
          <a:prstGeom prst="rect">
            <a:avLst/>
          </a:prstGeom>
          <a:noFill/>
          <a:ln>
            <a:noFill/>
          </a:ln>
        </p:spPr>
        <p:txBody>
          <a:bodyPr spcFirstLastPara="1" wrap="square" lIns="91425" tIns="91425" rIns="91425" bIns="91425" anchor="t" anchorCtr="0"/>
          <a:lstStyle/>
          <a:p>
            <a:pPr marL="0" marR="0" lvl="0" indent="0" algn="l" defTabSz="914400" rtl="0" eaLnBrk="1" fontAlgn="auto" latinLnBrk="0" hangingPunct="1">
              <a:lnSpc>
                <a:spcPct val="100000"/>
              </a:lnSpc>
              <a:spcBef>
                <a:spcPts val="0"/>
              </a:spcBef>
              <a:spcAft>
                <a:spcPts val="0"/>
              </a:spcAft>
              <a:buClr>
                <a:srgbClr val="FFFFFF"/>
              </a:buClr>
              <a:buSzPts val="2400"/>
              <a:buFont typeface="Raleway"/>
              <a:buNone/>
              <a:tabLst/>
              <a:defRPr/>
            </a:pPr>
            <a:endParaRPr kumimoji="0" lang="es-EC" sz="2000" b="1" i="0" u="none" strike="noStrike" kern="0" cap="none" spc="0" normalizeH="0" baseline="0" noProof="0" dirty="0" smtClean="0">
              <a:ln>
                <a:noFill/>
              </a:ln>
              <a:solidFill>
                <a:schemeClr val="tx1"/>
              </a:solidFill>
              <a:effectLst/>
              <a:uLnTx/>
              <a:uFillTx/>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14</a:t>
            </a:fld>
            <a:endParaRPr lang="es-EC" dirty="0"/>
          </a:p>
        </p:txBody>
      </p:sp>
      <p:graphicFrame>
        <p:nvGraphicFramePr>
          <p:cNvPr id="5" name="4 Diagrama"/>
          <p:cNvGraphicFramePr/>
          <p:nvPr/>
        </p:nvGraphicFramePr>
        <p:xfrm>
          <a:off x="691377" y="1092820"/>
          <a:ext cx="7738946" cy="3530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697079" y="320341"/>
            <a:ext cx="7370700" cy="857400"/>
          </a:xfrm>
        </p:spPr>
        <p:txBody>
          <a:bodyPr/>
          <a:lstStyle/>
          <a:p>
            <a:r>
              <a:rPr lang="es-EC" sz="3200" dirty="0" smtClean="0">
                <a:solidFill>
                  <a:schemeClr val="accent4">
                    <a:lumMod val="50000"/>
                  </a:schemeClr>
                </a:solidFill>
              </a:rPr>
              <a:t>Acuerdos entre Ecuador y Alemania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15</a:t>
            </a:fld>
            <a:endParaRPr lang="es-EC" dirty="0"/>
          </a:p>
        </p:txBody>
      </p:sp>
      <p:sp>
        <p:nvSpPr>
          <p:cNvPr id="9" name="1 Título"/>
          <p:cNvSpPr txBox="1">
            <a:spLocks/>
          </p:cNvSpPr>
          <p:nvPr/>
        </p:nvSpPr>
        <p:spPr>
          <a:xfrm>
            <a:off x="0" y="0"/>
            <a:ext cx="7298345" cy="616361"/>
          </a:xfrm>
          <a:prstGeom prst="rect">
            <a:avLst/>
          </a:prstGeom>
          <a:noFill/>
          <a:ln>
            <a:noFill/>
          </a:ln>
        </p:spPr>
        <p:txBody>
          <a:bodyPr spcFirstLastPara="1" wrap="square" lIns="91425" tIns="91425" rIns="91425" bIns="91425" anchor="t" anchorCtr="0"/>
          <a:lstStyle/>
          <a:p>
            <a:pPr lvl="0">
              <a:buClr>
                <a:srgbClr val="FFFFFF"/>
              </a:buClr>
              <a:buSzPts val="2400"/>
            </a:pPr>
            <a:r>
              <a:rPr lang="es-EC" sz="1800" b="1" dirty="0" smtClean="0">
                <a:solidFill>
                  <a:schemeClr val="tx1"/>
                </a:solidFill>
                <a:latin typeface="Raleway"/>
                <a:ea typeface="Raleway"/>
                <a:cs typeface="Raleway"/>
                <a:sym typeface="Raleway"/>
              </a:rPr>
              <a:t>DEUDA PÚBLICA EXTERNA DEL ECUADOR </a:t>
            </a:r>
          </a:p>
          <a:p>
            <a:pPr lvl="0">
              <a:buClr>
                <a:srgbClr val="FFFFFF"/>
              </a:buClr>
              <a:buSzPts val="2400"/>
            </a:pPr>
            <a:r>
              <a:rPr lang="es-EC" sz="1800" b="1" dirty="0" smtClean="0">
                <a:solidFill>
                  <a:schemeClr val="tx1"/>
                </a:solidFill>
                <a:latin typeface="Raleway"/>
                <a:ea typeface="Raleway"/>
                <a:cs typeface="Raleway"/>
                <a:sym typeface="Raleway"/>
              </a:rPr>
              <a:t>AL 30 DE ABRIL DE 2018 </a:t>
            </a:r>
          </a:p>
        </p:txBody>
      </p:sp>
      <p:graphicFrame>
        <p:nvGraphicFramePr>
          <p:cNvPr id="7" name="6 Tabla"/>
          <p:cNvGraphicFramePr>
            <a:graphicFrameLocks noGrp="1"/>
          </p:cNvGraphicFramePr>
          <p:nvPr>
            <p:extLst>
              <p:ext uri="{D42A27DB-BD31-4B8C-83A1-F6EECF244321}">
                <p14:modId xmlns:p14="http://schemas.microsoft.com/office/powerpoint/2010/main" val="1291995076"/>
              </p:ext>
            </p:extLst>
          </p:nvPr>
        </p:nvGraphicFramePr>
        <p:xfrm>
          <a:off x="2920918" y="458677"/>
          <a:ext cx="4628456" cy="4698040"/>
        </p:xfrm>
        <a:graphic>
          <a:graphicData uri="http://schemas.openxmlformats.org/drawingml/2006/table">
            <a:tbl>
              <a:tblPr firstRow="1" firstCol="1" bandRow="1"/>
              <a:tblGrid>
                <a:gridCol w="1478594">
                  <a:extLst>
                    <a:ext uri="{9D8B030D-6E8A-4147-A177-3AD203B41FA5}">
                      <a16:colId xmlns:a16="http://schemas.microsoft.com/office/drawing/2014/main" val="20000"/>
                    </a:ext>
                  </a:extLst>
                </a:gridCol>
                <a:gridCol w="700298">
                  <a:extLst>
                    <a:ext uri="{9D8B030D-6E8A-4147-A177-3AD203B41FA5}">
                      <a16:colId xmlns:a16="http://schemas.microsoft.com/office/drawing/2014/main" val="20001"/>
                    </a:ext>
                  </a:extLst>
                </a:gridCol>
                <a:gridCol w="544864">
                  <a:extLst>
                    <a:ext uri="{9D8B030D-6E8A-4147-A177-3AD203B41FA5}">
                      <a16:colId xmlns:a16="http://schemas.microsoft.com/office/drawing/2014/main" val="20002"/>
                    </a:ext>
                  </a:extLst>
                </a:gridCol>
                <a:gridCol w="700298">
                  <a:extLst>
                    <a:ext uri="{9D8B030D-6E8A-4147-A177-3AD203B41FA5}">
                      <a16:colId xmlns:a16="http://schemas.microsoft.com/office/drawing/2014/main" val="20003"/>
                    </a:ext>
                  </a:extLst>
                </a:gridCol>
                <a:gridCol w="1204402">
                  <a:extLst>
                    <a:ext uri="{9D8B030D-6E8A-4147-A177-3AD203B41FA5}">
                      <a16:colId xmlns:a16="http://schemas.microsoft.com/office/drawing/2014/main" val="20004"/>
                    </a:ext>
                  </a:extLst>
                </a:gridCol>
              </a:tblGrid>
              <a:tr h="505392">
                <a:tc>
                  <a:txBody>
                    <a:bodyPr/>
                    <a:lstStyle/>
                    <a:p>
                      <a:pPr algn="ctr">
                        <a:lnSpc>
                          <a:spcPct val="115000"/>
                        </a:lnSpc>
                        <a:spcAft>
                          <a:spcPts val="0"/>
                        </a:spcAft>
                      </a:pPr>
                      <a:r>
                        <a:rPr lang="es-EC" sz="1000" b="1" dirty="0">
                          <a:solidFill>
                            <a:schemeClr val="tx1"/>
                          </a:solidFill>
                          <a:effectLst/>
                          <a:latin typeface="Times New Roman"/>
                          <a:ea typeface="Times New Roman"/>
                          <a:cs typeface="Times New Roman"/>
                        </a:rPr>
                        <a:t>País</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dirty="0">
                          <a:solidFill>
                            <a:schemeClr val="tx1"/>
                          </a:solidFill>
                          <a:effectLst/>
                          <a:latin typeface="Times New Roman"/>
                          <a:ea typeface="Times New Roman"/>
                          <a:cs typeface="Times New Roman"/>
                        </a:rPr>
                        <a:t>Contratos originales</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dirty="0">
                          <a:solidFill>
                            <a:schemeClr val="tx1"/>
                          </a:solidFill>
                          <a:effectLst/>
                          <a:latin typeface="Times New Roman"/>
                          <a:ea typeface="Times New Roman"/>
                          <a:cs typeface="Times New Roman"/>
                        </a:rPr>
                        <a:t>Club de París</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dirty="0">
                          <a:solidFill>
                            <a:schemeClr val="tx1"/>
                          </a:solidFill>
                          <a:effectLst/>
                          <a:latin typeface="Times New Roman"/>
                          <a:ea typeface="Times New Roman"/>
                          <a:cs typeface="Times New Roman"/>
                        </a:rPr>
                        <a:t>Total</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dirty="0">
                          <a:solidFill>
                            <a:schemeClr val="tx1"/>
                          </a:solidFill>
                          <a:effectLst/>
                          <a:latin typeface="Times New Roman"/>
                          <a:ea typeface="Times New Roman"/>
                          <a:cs typeface="Times New Roman"/>
                        </a:rPr>
                        <a:t>Porcentaje                 %</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8464">
                <a:tc>
                  <a:txBody>
                    <a:bodyPr/>
                    <a:lstStyle/>
                    <a:p>
                      <a:pPr algn="l">
                        <a:lnSpc>
                          <a:spcPct val="115000"/>
                        </a:lnSpc>
                        <a:spcAft>
                          <a:spcPts val="0"/>
                        </a:spcAft>
                      </a:pPr>
                      <a:r>
                        <a:rPr lang="es-EC" sz="1000" b="1" u="sng" dirty="0">
                          <a:solidFill>
                            <a:schemeClr val="tx1"/>
                          </a:solidFill>
                          <a:effectLst/>
                          <a:latin typeface="Times New Roman"/>
                          <a:ea typeface="Times New Roman"/>
                          <a:cs typeface="Times New Roman"/>
                        </a:rPr>
                        <a:t>Alemania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b="1" u="sng" dirty="0">
                          <a:solidFill>
                            <a:schemeClr val="tx1"/>
                          </a:solidFill>
                          <a:effectLst/>
                          <a:latin typeface="Times New Roman"/>
                          <a:ea typeface="Times New Roman"/>
                          <a:cs typeface="Times New Roman"/>
                        </a:rPr>
                        <a:t>24,80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b="1" u="sng" dirty="0">
                          <a:solidFill>
                            <a:schemeClr val="tx1"/>
                          </a:solidFill>
                          <a:effectLst/>
                          <a:latin typeface="Times New Roman"/>
                          <a:ea typeface="Times New Roman"/>
                          <a:cs typeface="Times New Roman"/>
                        </a:rPr>
                        <a:t>2,40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b="1" u="sng" dirty="0">
                          <a:solidFill>
                            <a:schemeClr val="tx1"/>
                          </a:solidFill>
                          <a:effectLst/>
                          <a:latin typeface="Times New Roman"/>
                          <a:ea typeface="Times New Roman"/>
                          <a:cs typeface="Times New Roman"/>
                        </a:rPr>
                        <a:t>27,20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b="1" u="sng" dirty="0">
                          <a:solidFill>
                            <a:schemeClr val="tx1"/>
                          </a:solidFill>
                          <a:effectLst/>
                          <a:latin typeface="Times New Roman"/>
                          <a:ea typeface="Times New Roman"/>
                          <a:cs typeface="Times New Roman"/>
                        </a:rPr>
                        <a:t>0,1</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Argentina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Austria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23,00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23,00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0,1</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Bélgica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6,50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6,5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Brasil</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161,2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161,2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Canadá</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Dinamarca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España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468,9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1,7</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470,6</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1,4</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Estados Unidos – Usa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520,0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8,8</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528,9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Francia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285,8</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8,1</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293,9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Israel</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14,9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14,9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Italia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4,3</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23,5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27,8</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0,1</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Japón</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86,1</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9,0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95,1</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0,3</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Luxemburgo</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330,0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330,0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R. de Corea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67,6</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67,6</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R.P. de China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7.313,5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7.313,5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21,2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Reino Unido</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118,2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7,5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125,7</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0,4</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Rusia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132,2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132,2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0,4</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36928">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Deuda Bilateral y Bancos</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9.542,2</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77,9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9.620,0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27,9</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8464">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Deuda Multilateral</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 </a:t>
                      </a:r>
                      <a:endParaRPr lang="es-ES" sz="900" dirty="0">
                        <a:solidFill>
                          <a:schemeClr val="tx1"/>
                        </a:solidFill>
                        <a:effectLst/>
                        <a:latin typeface="Calibri"/>
                        <a:ea typeface="Calibri"/>
                        <a:cs typeface="Times New Roman"/>
                      </a:endParaRPr>
                    </a:p>
                  </a:txBody>
                  <a:tcPr marL="35789" marR="35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 </a:t>
                      </a:r>
                      <a:endParaRPr lang="es-ES" sz="900" dirty="0">
                        <a:solidFill>
                          <a:schemeClr val="tx1"/>
                        </a:solidFill>
                        <a:effectLst/>
                        <a:latin typeface="Calibri"/>
                        <a:ea typeface="Calibri"/>
                        <a:cs typeface="Times New Roman"/>
                      </a:endParaRPr>
                    </a:p>
                  </a:txBody>
                  <a:tcPr marL="35789" marR="35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8.436,1</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24,5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336928">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Bonos Brady, Global y Soberanos, Proveedores</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dirty="0">
                          <a:solidFill>
                            <a:schemeClr val="tx1"/>
                          </a:solidFill>
                          <a:effectLst/>
                          <a:latin typeface="Times New Roman"/>
                          <a:ea typeface="Times New Roman"/>
                          <a:cs typeface="Times New Roman"/>
                        </a:rPr>
                        <a:t> </a:t>
                      </a:r>
                      <a:endParaRPr lang="es-ES" sz="900" dirty="0">
                        <a:solidFill>
                          <a:schemeClr val="tx1"/>
                        </a:solidFill>
                        <a:effectLst/>
                        <a:latin typeface="Calibri"/>
                        <a:ea typeface="Calibri"/>
                        <a:cs typeface="Times New Roman"/>
                      </a:endParaRPr>
                    </a:p>
                  </a:txBody>
                  <a:tcPr marL="35789" marR="35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 </a:t>
                      </a:r>
                      <a:endParaRPr lang="es-ES" sz="900" dirty="0">
                        <a:solidFill>
                          <a:schemeClr val="tx1"/>
                        </a:solidFill>
                        <a:effectLst/>
                        <a:latin typeface="Calibri"/>
                        <a:ea typeface="Calibri"/>
                        <a:cs typeface="Times New Roman"/>
                      </a:endParaRPr>
                    </a:p>
                  </a:txBody>
                  <a:tcPr marL="35789" marR="35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16.436,3</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chemeClr val="tx1"/>
                          </a:solidFill>
                          <a:effectLst/>
                          <a:latin typeface="Times New Roman"/>
                          <a:ea typeface="Times New Roman"/>
                          <a:cs typeface="Times New Roman"/>
                        </a:rPr>
                        <a:t>47,7</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8464">
                <a:tc gridSpan="2">
                  <a:txBody>
                    <a:bodyPr/>
                    <a:lstStyle/>
                    <a:p>
                      <a:pPr algn="l">
                        <a:lnSpc>
                          <a:spcPct val="115000"/>
                        </a:lnSpc>
                        <a:spcAft>
                          <a:spcPts val="0"/>
                        </a:spcAft>
                      </a:pPr>
                      <a:r>
                        <a:rPr lang="es-EC" sz="1000" b="1" dirty="0">
                          <a:solidFill>
                            <a:schemeClr val="tx1"/>
                          </a:solidFill>
                          <a:effectLst/>
                          <a:latin typeface="Times New Roman"/>
                          <a:ea typeface="Times New Roman"/>
                          <a:cs typeface="Times New Roman"/>
                        </a:rPr>
                        <a:t>Total Deuda Pública Externa</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S"/>
                    </a:p>
                  </a:txBody>
                  <a:tcPr/>
                </a:tc>
                <a:tc>
                  <a:txBody>
                    <a:bodyPr/>
                    <a:lstStyle/>
                    <a:p>
                      <a:pPr algn="r">
                        <a:lnSpc>
                          <a:spcPct val="115000"/>
                        </a:lnSpc>
                        <a:spcAft>
                          <a:spcPts val="0"/>
                        </a:spcAft>
                      </a:pPr>
                      <a:r>
                        <a:rPr lang="es-EC" sz="1000" b="1" dirty="0">
                          <a:solidFill>
                            <a:schemeClr val="tx1"/>
                          </a:solidFill>
                          <a:effectLst/>
                          <a:latin typeface="Times New Roman"/>
                          <a:ea typeface="Times New Roman"/>
                          <a:cs typeface="Times New Roman"/>
                        </a:rPr>
                        <a:t> </a:t>
                      </a:r>
                      <a:endParaRPr lang="es-ES" sz="900" dirty="0">
                        <a:solidFill>
                          <a:schemeClr val="tx1"/>
                        </a:solidFill>
                        <a:effectLst/>
                        <a:latin typeface="Calibri"/>
                        <a:ea typeface="Calibri"/>
                        <a:cs typeface="Times New Roman"/>
                      </a:endParaRPr>
                    </a:p>
                  </a:txBody>
                  <a:tcPr marL="35789" marR="35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C" sz="1000" b="1" dirty="0">
                          <a:solidFill>
                            <a:schemeClr val="tx1"/>
                          </a:solidFill>
                          <a:effectLst/>
                          <a:latin typeface="Times New Roman"/>
                          <a:ea typeface="Times New Roman"/>
                          <a:cs typeface="Times New Roman"/>
                        </a:rPr>
                        <a:t>34.492,5</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C" sz="1000" b="1" dirty="0">
                          <a:solidFill>
                            <a:schemeClr val="tx1"/>
                          </a:solidFill>
                          <a:effectLst/>
                          <a:latin typeface="Times New Roman"/>
                          <a:ea typeface="Times New Roman"/>
                          <a:cs typeface="Times New Roman"/>
                        </a:rPr>
                        <a:t>100,0</a:t>
                      </a:r>
                      <a:endParaRPr lang="es-ES" sz="900" dirty="0">
                        <a:solidFill>
                          <a:schemeClr val="tx1"/>
                        </a:solidFill>
                        <a:effectLst/>
                        <a:latin typeface="Calibri"/>
                        <a:ea typeface="Calibri"/>
                        <a:cs typeface="Times New Roman"/>
                      </a:endParaRPr>
                    </a:p>
                  </a:txBody>
                  <a:tcPr marL="35789" marR="35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bl>
          </a:graphicData>
        </a:graphic>
      </p:graphicFrame>
      <p:sp>
        <p:nvSpPr>
          <p:cNvPr id="8" name="7 CuadroTexto"/>
          <p:cNvSpPr txBox="1"/>
          <p:nvPr/>
        </p:nvSpPr>
        <p:spPr>
          <a:xfrm>
            <a:off x="423747" y="4497169"/>
            <a:ext cx="2798956" cy="646331"/>
          </a:xfrm>
          <a:prstGeom prst="rect">
            <a:avLst/>
          </a:prstGeom>
          <a:noFill/>
        </p:spPr>
        <p:txBody>
          <a:bodyPr wrap="square" rtlCol="0">
            <a:spAutoFit/>
          </a:bodyPr>
          <a:lstStyle/>
          <a:p>
            <a:r>
              <a:rPr lang="es-ES" sz="1200" dirty="0" smtClean="0"/>
              <a:t>Fuente: Subsecretaría de Financiamiento Público (2018)</a:t>
            </a:r>
            <a:endParaRPr lang="es-EC" sz="1200" dirty="0" smtClean="0"/>
          </a:p>
          <a:p>
            <a:endParaRPr lang="es-EC"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16</a:t>
            </a:fld>
            <a:endParaRPr lang="es-EC" dirty="0"/>
          </a:p>
        </p:txBody>
      </p:sp>
      <p:sp>
        <p:nvSpPr>
          <p:cNvPr id="7" name="6 CuadroTexto"/>
          <p:cNvSpPr txBox="1"/>
          <p:nvPr/>
        </p:nvSpPr>
        <p:spPr>
          <a:xfrm>
            <a:off x="308682" y="340958"/>
            <a:ext cx="4320480" cy="584775"/>
          </a:xfrm>
          <a:prstGeom prst="rect">
            <a:avLst/>
          </a:prstGeom>
          <a:noFill/>
        </p:spPr>
        <p:txBody>
          <a:bodyPr wrap="square" rtlCol="0">
            <a:spAutoFit/>
          </a:bodyPr>
          <a:lstStyle/>
          <a:p>
            <a:pPr algn="ctr"/>
            <a:r>
              <a:rPr lang="es-ES" sz="3200" b="1" dirty="0" smtClean="0">
                <a:solidFill>
                  <a:schemeClr val="accent4">
                    <a:lumMod val="50000"/>
                  </a:schemeClr>
                </a:solidFill>
              </a:rPr>
              <a:t>Criptografía</a:t>
            </a:r>
            <a:endParaRPr lang="es-ES" sz="3200" b="1" dirty="0">
              <a:solidFill>
                <a:schemeClr val="accent4">
                  <a:lumMod val="50000"/>
                </a:schemeClr>
              </a:solidFill>
            </a:endParaRPr>
          </a:p>
        </p:txBody>
      </p:sp>
      <p:sp>
        <p:nvSpPr>
          <p:cNvPr id="11" name="10 CuadroTexto"/>
          <p:cNvSpPr txBox="1"/>
          <p:nvPr/>
        </p:nvSpPr>
        <p:spPr>
          <a:xfrm>
            <a:off x="5174869" y="3958911"/>
            <a:ext cx="128776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Algoritmo</a:t>
            </a:r>
          </a:p>
        </p:txBody>
      </p:sp>
      <p:sp>
        <p:nvSpPr>
          <p:cNvPr id="15" name="14 CuadroTexto"/>
          <p:cNvSpPr txBox="1"/>
          <p:nvPr/>
        </p:nvSpPr>
        <p:spPr>
          <a:xfrm>
            <a:off x="3934482" y="1144548"/>
            <a:ext cx="100811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a:t>CLAVE</a:t>
            </a:r>
          </a:p>
        </p:txBody>
      </p:sp>
      <p:sp>
        <p:nvSpPr>
          <p:cNvPr id="16" name="15 CuadroTexto"/>
          <p:cNvSpPr txBox="1"/>
          <p:nvPr/>
        </p:nvSpPr>
        <p:spPr>
          <a:xfrm>
            <a:off x="2421365" y="3942660"/>
            <a:ext cx="128776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Algoritmo</a:t>
            </a:r>
          </a:p>
        </p:txBody>
      </p:sp>
      <p:sp>
        <p:nvSpPr>
          <p:cNvPr id="17" name="16 CuadroTexto"/>
          <p:cNvSpPr txBox="1"/>
          <p:nvPr/>
        </p:nvSpPr>
        <p:spPr>
          <a:xfrm>
            <a:off x="3718458" y="2368684"/>
            <a:ext cx="165618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Documento cifrado</a:t>
            </a:r>
          </a:p>
        </p:txBody>
      </p:sp>
      <p:cxnSp>
        <p:nvCxnSpPr>
          <p:cNvPr id="18" name="17 Forma"/>
          <p:cNvCxnSpPr>
            <a:stCxn id="15" idx="1"/>
            <a:endCxn id="16" idx="0"/>
          </p:cNvCxnSpPr>
          <p:nvPr/>
        </p:nvCxnSpPr>
        <p:spPr>
          <a:xfrm rot="10800000" flipV="1">
            <a:off x="3065246" y="1329214"/>
            <a:ext cx="869237" cy="261344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Forma"/>
          <p:cNvCxnSpPr/>
          <p:nvPr/>
        </p:nvCxnSpPr>
        <p:spPr>
          <a:xfrm>
            <a:off x="4864535" y="1418424"/>
            <a:ext cx="931912" cy="255163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Flecha derecha"/>
          <p:cNvSpPr/>
          <p:nvPr/>
        </p:nvSpPr>
        <p:spPr>
          <a:xfrm>
            <a:off x="1585622" y="2977376"/>
            <a:ext cx="5751881" cy="53525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dirty="0">
              <a:solidFill>
                <a:srgbClr val="FF0000"/>
              </a:solidFill>
            </a:endParaRPr>
          </a:p>
        </p:txBody>
      </p:sp>
      <p:sp>
        <p:nvSpPr>
          <p:cNvPr id="23" name="22 CuadroTexto"/>
          <p:cNvSpPr txBox="1"/>
          <p:nvPr/>
        </p:nvSpPr>
        <p:spPr>
          <a:xfrm>
            <a:off x="6547151" y="2331513"/>
            <a:ext cx="1656184"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Documento </a:t>
            </a:r>
            <a:r>
              <a:rPr lang="es-EC" dirty="0" smtClean="0"/>
              <a:t>en claro</a:t>
            </a:r>
            <a:endParaRPr lang="es-EC" dirty="0"/>
          </a:p>
        </p:txBody>
      </p:sp>
      <p:sp>
        <p:nvSpPr>
          <p:cNvPr id="24" name="23 CuadroTexto"/>
          <p:cNvSpPr txBox="1"/>
          <p:nvPr/>
        </p:nvSpPr>
        <p:spPr>
          <a:xfrm>
            <a:off x="934371" y="2450460"/>
            <a:ext cx="1656184"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Documento </a:t>
            </a:r>
            <a:r>
              <a:rPr lang="es-EC" dirty="0" smtClean="0"/>
              <a:t>en claro</a:t>
            </a:r>
            <a:endParaRPr lang="es-EC" dirty="0"/>
          </a:p>
        </p:txBody>
      </p:sp>
      <p:sp>
        <p:nvSpPr>
          <p:cNvPr id="25" name="24 Flecha derecha"/>
          <p:cNvSpPr/>
          <p:nvPr/>
        </p:nvSpPr>
        <p:spPr>
          <a:xfrm rot="10800000">
            <a:off x="1470392" y="3357777"/>
            <a:ext cx="5644087" cy="533999"/>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dirty="0">
              <a:solidFill>
                <a:srgbClr val="FF0000"/>
              </a:solidFill>
            </a:endParaRPr>
          </a:p>
        </p:txBody>
      </p:sp>
      <p:pic>
        <p:nvPicPr>
          <p:cNvPr id="26" name="Picture 2" descr="Resultado de imagen para emisor"/>
          <p:cNvPicPr>
            <a:picLocks noChangeAspect="1" noChangeArrowheads="1" noCrop="1"/>
          </p:cNvPicPr>
          <p:nvPr/>
        </p:nvPicPr>
        <p:blipFill>
          <a:blip r:embed="rId2"/>
          <a:srcRect/>
          <a:stretch>
            <a:fillRect/>
          </a:stretch>
        </p:blipFill>
        <p:spPr bwMode="auto">
          <a:xfrm>
            <a:off x="205719" y="2972048"/>
            <a:ext cx="1054370" cy="1030714"/>
          </a:xfrm>
          <a:prstGeom prst="rect">
            <a:avLst/>
          </a:prstGeom>
          <a:noFill/>
        </p:spPr>
      </p:pic>
      <p:pic>
        <p:nvPicPr>
          <p:cNvPr id="107522" name="Picture 2" descr="Resultado de imagen para oyente"/>
          <p:cNvPicPr>
            <a:picLocks noChangeAspect="1" noChangeArrowheads="1"/>
          </p:cNvPicPr>
          <p:nvPr/>
        </p:nvPicPr>
        <p:blipFill>
          <a:blip r:embed="rId3"/>
          <a:srcRect/>
          <a:stretch>
            <a:fillRect/>
          </a:stretch>
        </p:blipFill>
        <p:spPr bwMode="auto">
          <a:xfrm>
            <a:off x="7783009" y="3063799"/>
            <a:ext cx="937244" cy="10153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17</a:t>
            </a:fld>
            <a:endParaRPr lang="es-EC" dirty="0"/>
          </a:p>
        </p:txBody>
      </p:sp>
      <p:pic>
        <p:nvPicPr>
          <p:cNvPr id="8" name="Picture 14" descr="Imagen relacionada"/>
          <p:cNvPicPr>
            <a:picLocks noChangeAspect="1" noChangeArrowheads="1"/>
          </p:cNvPicPr>
          <p:nvPr/>
        </p:nvPicPr>
        <p:blipFill>
          <a:blip r:embed="rId2" cstate="print"/>
          <a:srcRect/>
          <a:stretch>
            <a:fillRect/>
          </a:stretch>
        </p:blipFill>
        <p:spPr bwMode="auto">
          <a:xfrm>
            <a:off x="3581091" y="1561170"/>
            <a:ext cx="1451766" cy="1014618"/>
          </a:xfrm>
          <a:prstGeom prst="rect">
            <a:avLst/>
          </a:prstGeom>
          <a:noFill/>
        </p:spPr>
      </p:pic>
      <p:sp>
        <p:nvSpPr>
          <p:cNvPr id="9" name="8 CuadroTexto"/>
          <p:cNvSpPr txBox="1"/>
          <p:nvPr/>
        </p:nvSpPr>
        <p:spPr>
          <a:xfrm>
            <a:off x="968152" y="2865370"/>
            <a:ext cx="280831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000" dirty="0"/>
              <a:t>Garantizar el secreto de la información</a:t>
            </a:r>
          </a:p>
        </p:txBody>
      </p:sp>
      <p:sp>
        <p:nvSpPr>
          <p:cNvPr id="10" name="9 CuadroTexto"/>
          <p:cNvSpPr txBox="1"/>
          <p:nvPr/>
        </p:nvSpPr>
        <p:spPr>
          <a:xfrm>
            <a:off x="2809158" y="3855330"/>
            <a:ext cx="309634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2000" dirty="0"/>
              <a:t>Asegurar que la información es auténtica</a:t>
            </a:r>
          </a:p>
        </p:txBody>
      </p:sp>
      <p:sp>
        <p:nvSpPr>
          <p:cNvPr id="11" name="10 CuadroTexto"/>
          <p:cNvSpPr txBox="1"/>
          <p:nvPr/>
        </p:nvSpPr>
        <p:spPr>
          <a:xfrm>
            <a:off x="5360289" y="2611741"/>
            <a:ext cx="2880320"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2000" dirty="0"/>
              <a:t>Impedir que el mensaje sea modificado</a:t>
            </a:r>
          </a:p>
        </p:txBody>
      </p:sp>
      <p:sp>
        <p:nvSpPr>
          <p:cNvPr id="12" name="11 CuadroTexto"/>
          <p:cNvSpPr txBox="1"/>
          <p:nvPr/>
        </p:nvSpPr>
        <p:spPr>
          <a:xfrm>
            <a:off x="308682" y="340958"/>
            <a:ext cx="4320480" cy="584775"/>
          </a:xfrm>
          <a:prstGeom prst="rect">
            <a:avLst/>
          </a:prstGeom>
          <a:noFill/>
        </p:spPr>
        <p:txBody>
          <a:bodyPr wrap="square" rtlCol="0">
            <a:spAutoFit/>
          </a:bodyPr>
          <a:lstStyle/>
          <a:p>
            <a:pPr algn="ctr"/>
            <a:r>
              <a:rPr lang="es-ES" sz="3200" b="1" dirty="0" smtClean="0">
                <a:solidFill>
                  <a:schemeClr val="accent4">
                    <a:lumMod val="50000"/>
                  </a:schemeClr>
                </a:solidFill>
              </a:rPr>
              <a:t>Criptografía</a:t>
            </a:r>
            <a:endParaRPr lang="es-ES" sz="3200" b="1" dirty="0">
              <a:solidFill>
                <a:schemeClr val="accent4">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18</a:t>
            </a:fld>
            <a:endParaRPr lang="es-EC" dirty="0"/>
          </a:p>
        </p:txBody>
      </p:sp>
      <p:sp>
        <p:nvSpPr>
          <p:cNvPr id="9" name="8 Rectángulo"/>
          <p:cNvSpPr/>
          <p:nvPr/>
        </p:nvSpPr>
        <p:spPr>
          <a:xfrm>
            <a:off x="2096428" y="1079937"/>
            <a:ext cx="4572000" cy="1631216"/>
          </a:xfrm>
          <a:prstGeom prst="rect">
            <a:avLst/>
          </a:prstGeom>
        </p:spPr>
        <p:txBody>
          <a:bodyPr>
            <a:spAutoFit/>
          </a:bodyPr>
          <a:lstStyle/>
          <a:p>
            <a:r>
              <a:rPr lang="es-EC" sz="2000" dirty="0" smtClean="0"/>
              <a:t>Es un algoritmo matemático que permite poner en clave un mensaje en claro.</a:t>
            </a:r>
          </a:p>
          <a:p>
            <a:endParaRPr lang="es-EC" sz="2000" dirty="0" smtClean="0"/>
          </a:p>
          <a:p>
            <a:r>
              <a:rPr lang="es-EC" sz="2000" dirty="0" smtClean="0"/>
              <a:t>Ejemplo:</a:t>
            </a:r>
            <a:endParaRPr lang="es-EC" sz="2000" dirty="0"/>
          </a:p>
        </p:txBody>
      </p:sp>
      <p:sp>
        <p:nvSpPr>
          <p:cNvPr id="10" name="9 CuadroTexto"/>
          <p:cNvSpPr txBox="1"/>
          <p:nvPr/>
        </p:nvSpPr>
        <p:spPr>
          <a:xfrm>
            <a:off x="3149991" y="2869890"/>
            <a:ext cx="3183902" cy="1015663"/>
          </a:xfrm>
          <a:prstGeom prst="rect">
            <a:avLst/>
          </a:prstGeom>
          <a:noFill/>
        </p:spPr>
        <p:txBody>
          <a:bodyPr wrap="square" rtlCol="0">
            <a:spAutoFit/>
          </a:bodyPr>
          <a:lstStyle/>
          <a:p>
            <a:r>
              <a:rPr lang="es-EC" sz="2000" dirty="0"/>
              <a:t>M  U  R  C  I  E  L  A G O</a:t>
            </a:r>
          </a:p>
          <a:p>
            <a:r>
              <a:rPr lang="es-EC" sz="2000" dirty="0"/>
              <a:t>↓    ↓  ↓   ↓  ↓  ↓  ↓  ↓  ↓  ↓</a:t>
            </a:r>
          </a:p>
          <a:p>
            <a:r>
              <a:rPr lang="es-EC" sz="2000" dirty="0"/>
              <a:t>0   1   2  3  4  5  6  7  8  9 </a:t>
            </a:r>
          </a:p>
        </p:txBody>
      </p:sp>
      <p:sp>
        <p:nvSpPr>
          <p:cNvPr id="11" name="10 CuadroTexto"/>
          <p:cNvSpPr txBox="1"/>
          <p:nvPr/>
        </p:nvSpPr>
        <p:spPr>
          <a:xfrm>
            <a:off x="2566926" y="4071725"/>
            <a:ext cx="4770576" cy="400110"/>
          </a:xfrm>
          <a:prstGeom prst="rect">
            <a:avLst/>
          </a:prstGeom>
          <a:noFill/>
        </p:spPr>
        <p:txBody>
          <a:bodyPr wrap="square" rtlCol="0">
            <a:spAutoFit/>
          </a:bodyPr>
          <a:lstStyle/>
          <a:p>
            <a:r>
              <a:rPr lang="es-EC" sz="2000" dirty="0"/>
              <a:t>BUENAS TARDES= B15N7ST72D5S</a:t>
            </a:r>
          </a:p>
        </p:txBody>
      </p:sp>
      <p:sp>
        <p:nvSpPr>
          <p:cNvPr id="12" name="11 Rectángulo"/>
          <p:cNvSpPr/>
          <p:nvPr/>
        </p:nvSpPr>
        <p:spPr>
          <a:xfrm>
            <a:off x="1480857" y="343735"/>
            <a:ext cx="1186543" cy="584775"/>
          </a:xfrm>
          <a:prstGeom prst="rect">
            <a:avLst/>
          </a:prstGeom>
        </p:spPr>
        <p:txBody>
          <a:bodyPr wrap="none">
            <a:spAutoFit/>
          </a:bodyPr>
          <a:lstStyle/>
          <a:p>
            <a:pPr algn="ctr"/>
            <a:r>
              <a:rPr lang="es-ES" sz="3200" b="1" dirty="0" smtClean="0">
                <a:solidFill>
                  <a:schemeClr val="accent4">
                    <a:lumMod val="50000"/>
                  </a:schemeClr>
                </a:solidFill>
              </a:rPr>
              <a:t>Hash</a:t>
            </a:r>
            <a:endParaRPr lang="es-ES" sz="3200" b="1" dirty="0">
              <a:solidFill>
                <a:schemeClr val="accent4">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19</a:t>
            </a:fld>
            <a:endParaRPr lang="es-EC" dirty="0"/>
          </a:p>
        </p:txBody>
      </p:sp>
      <p:sp>
        <p:nvSpPr>
          <p:cNvPr id="8" name="2 Marcador de texto"/>
          <p:cNvSpPr txBox="1">
            <a:spLocks/>
          </p:cNvSpPr>
          <p:nvPr/>
        </p:nvSpPr>
        <p:spPr>
          <a:xfrm>
            <a:off x="948809" y="1495850"/>
            <a:ext cx="2365200" cy="3429900"/>
          </a:xfrm>
          <a:prstGeom prst="rect">
            <a:avLst/>
          </a:prstGeom>
          <a:noFill/>
          <a:ln>
            <a:noFill/>
          </a:ln>
        </p:spPr>
        <p:txBody>
          <a:bodyPr spcFirstLastPara="1" wrap="square" lIns="91425" tIns="91425" rIns="91425" bIns="91425" anchor="t" anchorCtr="0"/>
          <a:lstStyle/>
          <a:p>
            <a:pPr marL="457200" marR="0" lvl="0" indent="-317500" algn="l" defTabSz="914400" rtl="0" eaLnBrk="1" fontAlgn="auto" latinLnBrk="0" hangingPunct="1">
              <a:lnSpc>
                <a:spcPct val="100000"/>
              </a:lnSpc>
              <a:spcBef>
                <a:spcPts val="600"/>
              </a:spcBef>
              <a:spcAft>
                <a:spcPts val="0"/>
              </a:spcAft>
              <a:buClr>
                <a:srgbClr val="ABE33F"/>
              </a:buClr>
              <a:buSzPts val="1400"/>
              <a:buFont typeface="Karla"/>
              <a:buChar char="◆"/>
              <a:tabLst/>
              <a:defRPr/>
            </a:pPr>
            <a:endParaRPr kumimoji="0" lang="es-EC" sz="1400" b="0" i="0" u="none" strike="noStrike" kern="0" cap="none" spc="0" normalizeH="0" baseline="0" noProof="0">
              <a:ln>
                <a:noFill/>
              </a:ln>
              <a:solidFill>
                <a:srgbClr val="004C52"/>
              </a:solidFill>
              <a:effectLst/>
              <a:uLnTx/>
              <a:uFillTx/>
              <a:latin typeface="Karla"/>
              <a:ea typeface="Karla"/>
              <a:cs typeface="Karla"/>
              <a:sym typeface="Karla"/>
            </a:endParaRPr>
          </a:p>
        </p:txBody>
      </p:sp>
      <p:sp>
        <p:nvSpPr>
          <p:cNvPr id="95" name="94 CuadroTexto"/>
          <p:cNvSpPr txBox="1"/>
          <p:nvPr/>
        </p:nvSpPr>
        <p:spPr>
          <a:xfrm>
            <a:off x="638716" y="1904010"/>
            <a:ext cx="360040" cy="369332"/>
          </a:xfrm>
          <a:prstGeom prst="rect">
            <a:avLst/>
          </a:prstGeom>
          <a:noFill/>
        </p:spPr>
        <p:txBody>
          <a:bodyPr wrap="square" rtlCol="0">
            <a:spAutoFit/>
          </a:bodyPr>
          <a:lstStyle/>
          <a:p>
            <a:r>
              <a:rPr lang="es-EC" dirty="0"/>
              <a:t>A</a:t>
            </a:r>
          </a:p>
        </p:txBody>
      </p:sp>
      <p:sp>
        <p:nvSpPr>
          <p:cNvPr id="96" name="95 CuadroTexto"/>
          <p:cNvSpPr txBox="1"/>
          <p:nvPr/>
        </p:nvSpPr>
        <p:spPr>
          <a:xfrm>
            <a:off x="638716" y="3776218"/>
            <a:ext cx="360040" cy="369332"/>
          </a:xfrm>
          <a:prstGeom prst="rect">
            <a:avLst/>
          </a:prstGeom>
          <a:noFill/>
        </p:spPr>
        <p:txBody>
          <a:bodyPr wrap="square" rtlCol="0">
            <a:spAutoFit/>
          </a:bodyPr>
          <a:lstStyle/>
          <a:p>
            <a:r>
              <a:rPr lang="es-EC" dirty="0"/>
              <a:t>C</a:t>
            </a:r>
          </a:p>
        </p:txBody>
      </p:sp>
      <p:sp>
        <p:nvSpPr>
          <p:cNvPr id="97" name="96 CuadroTexto"/>
          <p:cNvSpPr txBox="1"/>
          <p:nvPr/>
        </p:nvSpPr>
        <p:spPr>
          <a:xfrm>
            <a:off x="638716" y="2696098"/>
            <a:ext cx="360040" cy="369332"/>
          </a:xfrm>
          <a:prstGeom prst="rect">
            <a:avLst/>
          </a:prstGeom>
          <a:noFill/>
        </p:spPr>
        <p:txBody>
          <a:bodyPr wrap="square" rtlCol="0">
            <a:spAutoFit/>
          </a:bodyPr>
          <a:lstStyle/>
          <a:p>
            <a:r>
              <a:rPr lang="es-EC" dirty="0"/>
              <a:t>B</a:t>
            </a:r>
          </a:p>
        </p:txBody>
      </p:sp>
      <p:sp>
        <p:nvSpPr>
          <p:cNvPr id="98" name="97 Rectángulo redondeado"/>
          <p:cNvSpPr/>
          <p:nvPr/>
        </p:nvSpPr>
        <p:spPr>
          <a:xfrm>
            <a:off x="1502812" y="1832002"/>
            <a:ext cx="864096" cy="12961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99" name="98 Rectángulo redondeado"/>
          <p:cNvSpPr/>
          <p:nvPr/>
        </p:nvSpPr>
        <p:spPr>
          <a:xfrm>
            <a:off x="2654940" y="1832002"/>
            <a:ext cx="864096" cy="12961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0" name="99 Rectángulo redondeado"/>
          <p:cNvSpPr/>
          <p:nvPr/>
        </p:nvSpPr>
        <p:spPr>
          <a:xfrm>
            <a:off x="3807068" y="1832002"/>
            <a:ext cx="864096" cy="12961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1" name="100 Rectángulo redondeado"/>
          <p:cNvSpPr/>
          <p:nvPr/>
        </p:nvSpPr>
        <p:spPr>
          <a:xfrm>
            <a:off x="4959196" y="1832002"/>
            <a:ext cx="864096" cy="12961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2" name="101 CuadroTexto"/>
          <p:cNvSpPr txBox="1"/>
          <p:nvPr/>
        </p:nvSpPr>
        <p:spPr>
          <a:xfrm>
            <a:off x="1502812" y="3200154"/>
            <a:ext cx="864096" cy="646331"/>
          </a:xfrm>
          <a:prstGeom prst="rect">
            <a:avLst/>
          </a:prstGeom>
          <a:noFill/>
        </p:spPr>
        <p:txBody>
          <a:bodyPr wrap="square" rtlCol="0">
            <a:spAutoFit/>
          </a:bodyPr>
          <a:lstStyle/>
          <a:p>
            <a:r>
              <a:rPr lang="es-EC" dirty="0"/>
              <a:t>X→A</a:t>
            </a:r>
          </a:p>
          <a:p>
            <a:r>
              <a:rPr lang="es-EC" dirty="0"/>
              <a:t>5 BTC</a:t>
            </a:r>
          </a:p>
        </p:txBody>
      </p:sp>
      <p:sp>
        <p:nvSpPr>
          <p:cNvPr id="103" name="102 CuadroTexto"/>
          <p:cNvSpPr txBox="1"/>
          <p:nvPr/>
        </p:nvSpPr>
        <p:spPr>
          <a:xfrm>
            <a:off x="5247228" y="1471962"/>
            <a:ext cx="360040" cy="369332"/>
          </a:xfrm>
          <a:prstGeom prst="rect">
            <a:avLst/>
          </a:prstGeom>
          <a:noFill/>
        </p:spPr>
        <p:txBody>
          <a:bodyPr wrap="square" rtlCol="0">
            <a:spAutoFit/>
          </a:bodyPr>
          <a:lstStyle/>
          <a:p>
            <a:r>
              <a:rPr lang="es-EC" dirty="0"/>
              <a:t>4</a:t>
            </a:r>
          </a:p>
        </p:txBody>
      </p:sp>
      <p:sp>
        <p:nvSpPr>
          <p:cNvPr id="104" name="103 CuadroTexto"/>
          <p:cNvSpPr txBox="1"/>
          <p:nvPr/>
        </p:nvSpPr>
        <p:spPr>
          <a:xfrm>
            <a:off x="4023092" y="1471962"/>
            <a:ext cx="360040" cy="369332"/>
          </a:xfrm>
          <a:prstGeom prst="rect">
            <a:avLst/>
          </a:prstGeom>
          <a:noFill/>
        </p:spPr>
        <p:txBody>
          <a:bodyPr wrap="square" rtlCol="0">
            <a:spAutoFit/>
          </a:bodyPr>
          <a:lstStyle/>
          <a:p>
            <a:r>
              <a:rPr lang="es-EC" dirty="0"/>
              <a:t>3</a:t>
            </a:r>
          </a:p>
        </p:txBody>
      </p:sp>
      <p:sp>
        <p:nvSpPr>
          <p:cNvPr id="105" name="104 CuadroTexto"/>
          <p:cNvSpPr txBox="1"/>
          <p:nvPr/>
        </p:nvSpPr>
        <p:spPr>
          <a:xfrm>
            <a:off x="2942972" y="1471962"/>
            <a:ext cx="360040" cy="369332"/>
          </a:xfrm>
          <a:prstGeom prst="rect">
            <a:avLst/>
          </a:prstGeom>
          <a:noFill/>
        </p:spPr>
        <p:txBody>
          <a:bodyPr wrap="square" rtlCol="0">
            <a:spAutoFit/>
          </a:bodyPr>
          <a:lstStyle/>
          <a:p>
            <a:r>
              <a:rPr lang="es-EC" dirty="0"/>
              <a:t>2</a:t>
            </a:r>
          </a:p>
        </p:txBody>
      </p:sp>
      <p:sp>
        <p:nvSpPr>
          <p:cNvPr id="106" name="105 CuadroTexto"/>
          <p:cNvSpPr txBox="1"/>
          <p:nvPr/>
        </p:nvSpPr>
        <p:spPr>
          <a:xfrm>
            <a:off x="1718836" y="1471962"/>
            <a:ext cx="360040" cy="369332"/>
          </a:xfrm>
          <a:prstGeom prst="rect">
            <a:avLst/>
          </a:prstGeom>
          <a:noFill/>
        </p:spPr>
        <p:txBody>
          <a:bodyPr wrap="square" rtlCol="0">
            <a:spAutoFit/>
          </a:bodyPr>
          <a:lstStyle/>
          <a:p>
            <a:r>
              <a:rPr lang="es-EC" dirty="0"/>
              <a:t>1</a:t>
            </a:r>
          </a:p>
        </p:txBody>
      </p:sp>
      <p:sp>
        <p:nvSpPr>
          <p:cNvPr id="107" name="106 CuadroTexto"/>
          <p:cNvSpPr txBox="1"/>
          <p:nvPr/>
        </p:nvSpPr>
        <p:spPr>
          <a:xfrm>
            <a:off x="2654940" y="3200154"/>
            <a:ext cx="864096" cy="646331"/>
          </a:xfrm>
          <a:prstGeom prst="rect">
            <a:avLst/>
          </a:prstGeom>
          <a:noFill/>
        </p:spPr>
        <p:txBody>
          <a:bodyPr wrap="square" rtlCol="0">
            <a:spAutoFit/>
          </a:bodyPr>
          <a:lstStyle/>
          <a:p>
            <a:r>
              <a:rPr lang="es-EC" dirty="0"/>
              <a:t>A→B</a:t>
            </a:r>
          </a:p>
          <a:p>
            <a:r>
              <a:rPr lang="es-EC" dirty="0"/>
              <a:t>3 BTC</a:t>
            </a:r>
          </a:p>
        </p:txBody>
      </p:sp>
      <p:sp>
        <p:nvSpPr>
          <p:cNvPr id="108" name="107 CuadroTexto"/>
          <p:cNvSpPr txBox="1"/>
          <p:nvPr/>
        </p:nvSpPr>
        <p:spPr>
          <a:xfrm>
            <a:off x="3879076" y="3200154"/>
            <a:ext cx="864096" cy="646331"/>
          </a:xfrm>
          <a:prstGeom prst="rect">
            <a:avLst/>
          </a:prstGeom>
          <a:noFill/>
        </p:spPr>
        <p:txBody>
          <a:bodyPr wrap="square" rtlCol="0">
            <a:spAutoFit/>
          </a:bodyPr>
          <a:lstStyle/>
          <a:p>
            <a:r>
              <a:rPr lang="es-EC" dirty="0"/>
              <a:t>B→C</a:t>
            </a:r>
          </a:p>
          <a:p>
            <a:r>
              <a:rPr lang="es-EC" dirty="0"/>
              <a:t>2 BTC</a:t>
            </a:r>
          </a:p>
        </p:txBody>
      </p:sp>
      <p:sp>
        <p:nvSpPr>
          <p:cNvPr id="109" name="108 CuadroTexto"/>
          <p:cNvSpPr txBox="1"/>
          <p:nvPr/>
        </p:nvSpPr>
        <p:spPr>
          <a:xfrm>
            <a:off x="5031204" y="3200154"/>
            <a:ext cx="864096" cy="646331"/>
          </a:xfrm>
          <a:prstGeom prst="rect">
            <a:avLst/>
          </a:prstGeom>
          <a:noFill/>
        </p:spPr>
        <p:txBody>
          <a:bodyPr wrap="square" rtlCol="0">
            <a:spAutoFit/>
          </a:bodyPr>
          <a:lstStyle/>
          <a:p>
            <a:r>
              <a:rPr lang="es-EC" dirty="0"/>
              <a:t>C→A</a:t>
            </a:r>
          </a:p>
          <a:p>
            <a:r>
              <a:rPr lang="es-EC" dirty="0"/>
              <a:t>1 BTC</a:t>
            </a:r>
          </a:p>
        </p:txBody>
      </p:sp>
      <p:sp>
        <p:nvSpPr>
          <p:cNvPr id="110" name="109 Pentágono regular"/>
          <p:cNvSpPr/>
          <p:nvPr/>
        </p:nvSpPr>
        <p:spPr>
          <a:xfrm>
            <a:off x="6758589" y="2018827"/>
            <a:ext cx="1440160" cy="1152128"/>
          </a:xfrm>
          <a:prstGeom prst="pent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cxnSp>
        <p:nvCxnSpPr>
          <p:cNvPr id="111" name="110 Conector recto"/>
          <p:cNvCxnSpPr>
            <a:stCxn id="110" idx="0"/>
            <a:endCxn id="110" idx="2"/>
          </p:cNvCxnSpPr>
          <p:nvPr/>
        </p:nvCxnSpPr>
        <p:spPr>
          <a:xfrm flipH="1">
            <a:off x="7033635" y="2018827"/>
            <a:ext cx="445034" cy="1152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111 Conector recto"/>
          <p:cNvCxnSpPr>
            <a:stCxn id="110" idx="5"/>
            <a:endCxn id="110" idx="2"/>
          </p:cNvCxnSpPr>
          <p:nvPr/>
        </p:nvCxnSpPr>
        <p:spPr>
          <a:xfrm flipH="1">
            <a:off x="7033635" y="2458900"/>
            <a:ext cx="1165112" cy="712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112 Conector recto"/>
          <p:cNvCxnSpPr>
            <a:stCxn id="110" idx="0"/>
            <a:endCxn id="110" idx="4"/>
          </p:cNvCxnSpPr>
          <p:nvPr/>
        </p:nvCxnSpPr>
        <p:spPr>
          <a:xfrm>
            <a:off x="7478669" y="2018827"/>
            <a:ext cx="445034" cy="1152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113 Conector recto"/>
          <p:cNvCxnSpPr>
            <a:stCxn id="110" idx="5"/>
            <a:endCxn id="110" idx="1"/>
          </p:cNvCxnSpPr>
          <p:nvPr/>
        </p:nvCxnSpPr>
        <p:spPr>
          <a:xfrm flipH="1">
            <a:off x="6758591" y="2458900"/>
            <a:ext cx="1440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114 Conector recto"/>
          <p:cNvCxnSpPr>
            <a:stCxn id="110" idx="1"/>
            <a:endCxn id="110" idx="4"/>
          </p:cNvCxnSpPr>
          <p:nvPr/>
        </p:nvCxnSpPr>
        <p:spPr>
          <a:xfrm>
            <a:off x="6758591" y="2458900"/>
            <a:ext cx="1165112" cy="712051"/>
          </a:xfrm>
          <a:prstGeom prst="line">
            <a:avLst/>
          </a:prstGeom>
        </p:spPr>
        <p:style>
          <a:lnRef idx="1">
            <a:schemeClr val="accent1"/>
          </a:lnRef>
          <a:fillRef idx="0">
            <a:schemeClr val="accent1"/>
          </a:fillRef>
          <a:effectRef idx="0">
            <a:schemeClr val="accent1"/>
          </a:effectRef>
          <a:fontRef idx="minor">
            <a:schemeClr val="tx1"/>
          </a:fontRef>
        </p:style>
      </p:cxnSp>
      <p:sp>
        <p:nvSpPr>
          <p:cNvPr id="116" name="115 CuadroTexto"/>
          <p:cNvSpPr txBox="1"/>
          <p:nvPr/>
        </p:nvSpPr>
        <p:spPr>
          <a:xfrm>
            <a:off x="7334653" y="1658787"/>
            <a:ext cx="360040" cy="369332"/>
          </a:xfrm>
          <a:prstGeom prst="rect">
            <a:avLst/>
          </a:prstGeom>
          <a:noFill/>
        </p:spPr>
        <p:txBody>
          <a:bodyPr wrap="square" rtlCol="0">
            <a:spAutoFit/>
          </a:bodyPr>
          <a:lstStyle/>
          <a:p>
            <a:r>
              <a:rPr lang="es-EC" dirty="0"/>
              <a:t>1</a:t>
            </a:r>
          </a:p>
        </p:txBody>
      </p:sp>
      <p:sp>
        <p:nvSpPr>
          <p:cNvPr id="117" name="116 CuadroTexto"/>
          <p:cNvSpPr txBox="1"/>
          <p:nvPr/>
        </p:nvSpPr>
        <p:spPr>
          <a:xfrm>
            <a:off x="6398549" y="2162843"/>
            <a:ext cx="360040" cy="369332"/>
          </a:xfrm>
          <a:prstGeom prst="rect">
            <a:avLst/>
          </a:prstGeom>
          <a:noFill/>
        </p:spPr>
        <p:txBody>
          <a:bodyPr wrap="square" rtlCol="0">
            <a:spAutoFit/>
          </a:bodyPr>
          <a:lstStyle/>
          <a:p>
            <a:r>
              <a:rPr lang="es-EC" dirty="0"/>
              <a:t>5</a:t>
            </a:r>
          </a:p>
        </p:txBody>
      </p:sp>
      <p:sp>
        <p:nvSpPr>
          <p:cNvPr id="118" name="117 CuadroTexto"/>
          <p:cNvSpPr txBox="1"/>
          <p:nvPr/>
        </p:nvSpPr>
        <p:spPr>
          <a:xfrm>
            <a:off x="6758589" y="3170955"/>
            <a:ext cx="360040" cy="369332"/>
          </a:xfrm>
          <a:prstGeom prst="rect">
            <a:avLst/>
          </a:prstGeom>
          <a:noFill/>
        </p:spPr>
        <p:txBody>
          <a:bodyPr wrap="square" rtlCol="0">
            <a:spAutoFit/>
          </a:bodyPr>
          <a:lstStyle/>
          <a:p>
            <a:r>
              <a:rPr lang="es-EC" dirty="0"/>
              <a:t>4</a:t>
            </a:r>
          </a:p>
        </p:txBody>
      </p:sp>
      <p:sp>
        <p:nvSpPr>
          <p:cNvPr id="119" name="118 CuadroTexto"/>
          <p:cNvSpPr txBox="1"/>
          <p:nvPr/>
        </p:nvSpPr>
        <p:spPr>
          <a:xfrm>
            <a:off x="8198749" y="2234851"/>
            <a:ext cx="360040" cy="369332"/>
          </a:xfrm>
          <a:prstGeom prst="rect">
            <a:avLst/>
          </a:prstGeom>
          <a:noFill/>
        </p:spPr>
        <p:txBody>
          <a:bodyPr wrap="square" rtlCol="0">
            <a:spAutoFit/>
          </a:bodyPr>
          <a:lstStyle/>
          <a:p>
            <a:r>
              <a:rPr lang="es-EC" dirty="0"/>
              <a:t>2</a:t>
            </a:r>
          </a:p>
        </p:txBody>
      </p:sp>
      <p:sp>
        <p:nvSpPr>
          <p:cNvPr id="120" name="119 CuadroTexto"/>
          <p:cNvSpPr txBox="1"/>
          <p:nvPr/>
        </p:nvSpPr>
        <p:spPr>
          <a:xfrm>
            <a:off x="7910717" y="3098947"/>
            <a:ext cx="360040" cy="369332"/>
          </a:xfrm>
          <a:prstGeom prst="rect">
            <a:avLst/>
          </a:prstGeom>
          <a:noFill/>
        </p:spPr>
        <p:txBody>
          <a:bodyPr wrap="square" rtlCol="0">
            <a:spAutoFit/>
          </a:bodyPr>
          <a:lstStyle/>
          <a:p>
            <a:r>
              <a:rPr lang="es-EC" dirty="0"/>
              <a:t>3</a:t>
            </a:r>
          </a:p>
        </p:txBody>
      </p:sp>
      <p:sp>
        <p:nvSpPr>
          <p:cNvPr id="121" name="120 CuadroTexto"/>
          <p:cNvSpPr txBox="1"/>
          <p:nvPr/>
        </p:nvSpPr>
        <p:spPr>
          <a:xfrm>
            <a:off x="7025268" y="3491490"/>
            <a:ext cx="1224136" cy="369332"/>
          </a:xfrm>
          <a:prstGeom prst="rect">
            <a:avLst/>
          </a:prstGeom>
          <a:noFill/>
        </p:spPr>
        <p:txBody>
          <a:bodyPr wrap="square" rtlCol="0">
            <a:spAutoFit/>
          </a:bodyPr>
          <a:lstStyle/>
          <a:p>
            <a:r>
              <a:rPr lang="es-EC" dirty="0"/>
              <a:t>MINEROS</a:t>
            </a:r>
          </a:p>
        </p:txBody>
      </p:sp>
      <p:pic>
        <p:nvPicPr>
          <p:cNvPr id="122" name="Picture 4" descr="Resultado de imagen para PERSONA"/>
          <p:cNvPicPr>
            <a:picLocks noChangeAspect="1" noChangeArrowheads="1"/>
          </p:cNvPicPr>
          <p:nvPr/>
        </p:nvPicPr>
        <p:blipFill>
          <a:blip r:embed="rId2" cstate="print"/>
          <a:srcRect/>
          <a:stretch>
            <a:fillRect/>
          </a:stretch>
        </p:blipFill>
        <p:spPr bwMode="auto">
          <a:xfrm>
            <a:off x="0" y="2550199"/>
            <a:ext cx="792088" cy="792088"/>
          </a:xfrm>
          <a:prstGeom prst="rect">
            <a:avLst/>
          </a:prstGeom>
          <a:noFill/>
        </p:spPr>
      </p:pic>
      <p:pic>
        <p:nvPicPr>
          <p:cNvPr id="123" name="Picture 4" descr="Resultado de imagen para PERSONA"/>
          <p:cNvPicPr>
            <a:picLocks noChangeAspect="1" noChangeArrowheads="1"/>
          </p:cNvPicPr>
          <p:nvPr/>
        </p:nvPicPr>
        <p:blipFill>
          <a:blip r:embed="rId2" cstate="print"/>
          <a:srcRect/>
          <a:stretch>
            <a:fillRect/>
          </a:stretch>
        </p:blipFill>
        <p:spPr bwMode="auto">
          <a:xfrm>
            <a:off x="0" y="1676688"/>
            <a:ext cx="792088" cy="792088"/>
          </a:xfrm>
          <a:prstGeom prst="rect">
            <a:avLst/>
          </a:prstGeom>
          <a:noFill/>
        </p:spPr>
      </p:pic>
      <p:pic>
        <p:nvPicPr>
          <p:cNvPr id="124" name="Picture 4" descr="Resultado de imagen para PERSONA"/>
          <p:cNvPicPr>
            <a:picLocks noChangeAspect="1" noChangeArrowheads="1"/>
          </p:cNvPicPr>
          <p:nvPr/>
        </p:nvPicPr>
        <p:blipFill>
          <a:blip r:embed="rId2" cstate="print"/>
          <a:srcRect/>
          <a:stretch>
            <a:fillRect/>
          </a:stretch>
        </p:blipFill>
        <p:spPr bwMode="auto">
          <a:xfrm>
            <a:off x="0" y="3401410"/>
            <a:ext cx="792088" cy="792088"/>
          </a:xfrm>
          <a:prstGeom prst="rect">
            <a:avLst/>
          </a:prstGeom>
          <a:noFill/>
        </p:spPr>
      </p:pic>
      <p:sp>
        <p:nvSpPr>
          <p:cNvPr id="127" name="126 CuadroTexto"/>
          <p:cNvSpPr txBox="1"/>
          <p:nvPr/>
        </p:nvSpPr>
        <p:spPr>
          <a:xfrm>
            <a:off x="3105738" y="4007211"/>
            <a:ext cx="864096" cy="923330"/>
          </a:xfrm>
          <a:prstGeom prst="rect">
            <a:avLst/>
          </a:prstGeom>
          <a:noFill/>
        </p:spPr>
        <p:txBody>
          <a:bodyPr wrap="square" rtlCol="0">
            <a:spAutoFit/>
          </a:bodyPr>
          <a:lstStyle/>
          <a:p>
            <a:r>
              <a:rPr lang="es-EC" dirty="0"/>
              <a:t>A=3</a:t>
            </a:r>
          </a:p>
          <a:p>
            <a:r>
              <a:rPr lang="es-EC" dirty="0"/>
              <a:t>B=1</a:t>
            </a:r>
          </a:p>
          <a:p>
            <a:r>
              <a:rPr lang="es-EC" dirty="0"/>
              <a:t>C=1</a:t>
            </a:r>
          </a:p>
        </p:txBody>
      </p:sp>
      <p:sp>
        <p:nvSpPr>
          <p:cNvPr id="128" name="127 Rectángulo"/>
          <p:cNvSpPr/>
          <p:nvPr/>
        </p:nvSpPr>
        <p:spPr>
          <a:xfrm>
            <a:off x="326767" y="388339"/>
            <a:ext cx="3985386" cy="584775"/>
          </a:xfrm>
          <a:prstGeom prst="rect">
            <a:avLst/>
          </a:prstGeom>
        </p:spPr>
        <p:txBody>
          <a:bodyPr wrap="none">
            <a:spAutoFit/>
          </a:bodyPr>
          <a:lstStyle/>
          <a:p>
            <a:pPr algn="ctr"/>
            <a:r>
              <a:rPr lang="es-ES" sz="3200" b="1" dirty="0" smtClean="0">
                <a:solidFill>
                  <a:schemeClr val="accent4">
                    <a:lumMod val="50000"/>
                  </a:schemeClr>
                </a:solidFill>
              </a:rPr>
              <a:t>Cadena de Bloques</a:t>
            </a:r>
            <a:endParaRPr lang="es-ES" sz="3200" b="1" dirty="0">
              <a:solidFill>
                <a:schemeClr val="accent4">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Tema:</a:t>
            </a:r>
            <a:endParaRPr lang="es-EC" sz="3200" dirty="0"/>
          </a:p>
        </p:txBody>
      </p:sp>
      <p:sp>
        <p:nvSpPr>
          <p:cNvPr id="3" name="2 Marcador de texto"/>
          <p:cNvSpPr>
            <a:spLocks noGrp="1"/>
          </p:cNvSpPr>
          <p:nvPr>
            <p:ph type="body" idx="1"/>
          </p:nvPr>
        </p:nvSpPr>
        <p:spPr>
          <a:xfrm>
            <a:off x="938378" y="1495850"/>
            <a:ext cx="6655602" cy="2362472"/>
          </a:xfrm>
        </p:spPr>
        <p:txBody>
          <a:bodyPr/>
          <a:lstStyle/>
          <a:p>
            <a:pPr algn="ctr">
              <a:buNone/>
            </a:pPr>
            <a:r>
              <a:rPr lang="es-EC" sz="2800" b="1" dirty="0" smtClean="0"/>
              <a:t> FACTIBILIDAD DEL USO DE UNA MONEDA ENCRIPTADA PARA EL PAGO DE LA DEUDA EXTERNA CONTRAÍDA CON ALEMANIA</a:t>
            </a:r>
          </a:p>
          <a:p>
            <a:pPr>
              <a:buNone/>
            </a:pPr>
            <a:endParaRPr lang="es-EC" dirty="0"/>
          </a:p>
        </p:txBody>
      </p:sp>
      <p:sp>
        <p:nvSpPr>
          <p:cNvPr id="5" name="4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a:t>
            </a:fld>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20</a:t>
            </a:fld>
            <a:endParaRPr lang="es-EC" dirty="0"/>
          </a:p>
        </p:txBody>
      </p:sp>
      <p:sp>
        <p:nvSpPr>
          <p:cNvPr id="8" name="7 CuadroTexto"/>
          <p:cNvSpPr txBox="1"/>
          <p:nvPr/>
        </p:nvSpPr>
        <p:spPr>
          <a:xfrm>
            <a:off x="1597721" y="1903411"/>
            <a:ext cx="360040" cy="369332"/>
          </a:xfrm>
          <a:prstGeom prst="rect">
            <a:avLst/>
          </a:prstGeom>
          <a:noFill/>
        </p:spPr>
        <p:txBody>
          <a:bodyPr wrap="square" rtlCol="0">
            <a:spAutoFit/>
          </a:bodyPr>
          <a:lstStyle/>
          <a:p>
            <a:r>
              <a:rPr lang="es-EC" dirty="0"/>
              <a:t>A</a:t>
            </a:r>
          </a:p>
        </p:txBody>
      </p:sp>
      <p:sp>
        <p:nvSpPr>
          <p:cNvPr id="9" name="8 CuadroTexto"/>
          <p:cNvSpPr txBox="1"/>
          <p:nvPr/>
        </p:nvSpPr>
        <p:spPr>
          <a:xfrm>
            <a:off x="1586570" y="3581896"/>
            <a:ext cx="360040" cy="369332"/>
          </a:xfrm>
          <a:prstGeom prst="rect">
            <a:avLst/>
          </a:prstGeom>
          <a:noFill/>
        </p:spPr>
        <p:txBody>
          <a:bodyPr wrap="square" rtlCol="0">
            <a:spAutoFit/>
          </a:bodyPr>
          <a:lstStyle/>
          <a:p>
            <a:r>
              <a:rPr lang="es-EC" dirty="0"/>
              <a:t>C</a:t>
            </a:r>
          </a:p>
        </p:txBody>
      </p:sp>
      <p:sp>
        <p:nvSpPr>
          <p:cNvPr id="10" name="9 CuadroTexto"/>
          <p:cNvSpPr txBox="1"/>
          <p:nvPr/>
        </p:nvSpPr>
        <p:spPr>
          <a:xfrm>
            <a:off x="1597721" y="2673196"/>
            <a:ext cx="360040" cy="369332"/>
          </a:xfrm>
          <a:prstGeom prst="rect">
            <a:avLst/>
          </a:prstGeom>
          <a:noFill/>
        </p:spPr>
        <p:txBody>
          <a:bodyPr wrap="square" rtlCol="0">
            <a:spAutoFit/>
          </a:bodyPr>
          <a:lstStyle/>
          <a:p>
            <a:r>
              <a:rPr lang="es-EC" dirty="0"/>
              <a:t>B</a:t>
            </a:r>
          </a:p>
        </p:txBody>
      </p:sp>
      <p:sp>
        <p:nvSpPr>
          <p:cNvPr id="12" name="11 Llamada ovalada"/>
          <p:cNvSpPr/>
          <p:nvPr/>
        </p:nvSpPr>
        <p:spPr>
          <a:xfrm>
            <a:off x="1086663" y="1250237"/>
            <a:ext cx="1512168" cy="432048"/>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200" dirty="0" err="1">
                <a:solidFill>
                  <a:schemeClr val="tx1"/>
                </a:solidFill>
              </a:rPr>
              <a:t>B</a:t>
            </a:r>
            <a:r>
              <a:rPr lang="es-EC" sz="1200" dirty="0" err="1" smtClean="0">
                <a:solidFill>
                  <a:schemeClr val="tx1"/>
                </a:solidFill>
              </a:rPr>
              <a:t>roadcast</a:t>
            </a:r>
            <a:endParaRPr lang="es-EC" sz="1200" dirty="0">
              <a:solidFill>
                <a:schemeClr val="tx1"/>
              </a:solidFill>
            </a:endParaRPr>
          </a:p>
        </p:txBody>
      </p:sp>
      <p:sp>
        <p:nvSpPr>
          <p:cNvPr id="19" name="18 CuadroTexto"/>
          <p:cNvSpPr txBox="1"/>
          <p:nvPr/>
        </p:nvSpPr>
        <p:spPr>
          <a:xfrm>
            <a:off x="6973064" y="2125238"/>
            <a:ext cx="1944216" cy="307777"/>
          </a:xfrm>
          <a:prstGeom prst="rect">
            <a:avLst/>
          </a:prstGeom>
          <a:noFill/>
        </p:spPr>
        <p:txBody>
          <a:bodyPr wrap="square" rtlCol="0">
            <a:spAutoFit/>
          </a:bodyPr>
          <a:lstStyle/>
          <a:p>
            <a:r>
              <a:rPr lang="es-EC" sz="1400" dirty="0"/>
              <a:t>Grado de dificultad</a:t>
            </a:r>
          </a:p>
        </p:txBody>
      </p:sp>
      <p:pic>
        <p:nvPicPr>
          <p:cNvPr id="23" name="Picture 4" descr="Resultado de imagen para PERSONA"/>
          <p:cNvPicPr>
            <a:picLocks noChangeAspect="1" noChangeArrowheads="1"/>
          </p:cNvPicPr>
          <p:nvPr/>
        </p:nvPicPr>
        <p:blipFill>
          <a:blip r:embed="rId2" cstate="print"/>
          <a:srcRect/>
          <a:stretch>
            <a:fillRect/>
          </a:stretch>
        </p:blipFill>
        <p:spPr bwMode="auto">
          <a:xfrm>
            <a:off x="809784" y="1646951"/>
            <a:ext cx="792088" cy="792088"/>
          </a:xfrm>
          <a:prstGeom prst="rect">
            <a:avLst/>
          </a:prstGeom>
          <a:noFill/>
        </p:spPr>
      </p:pic>
      <p:pic>
        <p:nvPicPr>
          <p:cNvPr id="24" name="Picture 4" descr="Resultado de imagen para PERSONA"/>
          <p:cNvPicPr>
            <a:picLocks noChangeAspect="1" noChangeArrowheads="1"/>
          </p:cNvPicPr>
          <p:nvPr/>
        </p:nvPicPr>
        <p:blipFill>
          <a:blip r:embed="rId2" cstate="print"/>
          <a:srcRect/>
          <a:stretch>
            <a:fillRect/>
          </a:stretch>
        </p:blipFill>
        <p:spPr bwMode="auto">
          <a:xfrm>
            <a:off x="820935" y="3386542"/>
            <a:ext cx="792088" cy="792088"/>
          </a:xfrm>
          <a:prstGeom prst="rect">
            <a:avLst/>
          </a:prstGeom>
          <a:noFill/>
        </p:spPr>
      </p:pic>
      <p:pic>
        <p:nvPicPr>
          <p:cNvPr id="25" name="Picture 4" descr="Resultado de imagen para PERSONA"/>
          <p:cNvPicPr>
            <a:picLocks noChangeAspect="1" noChangeArrowheads="1"/>
          </p:cNvPicPr>
          <p:nvPr/>
        </p:nvPicPr>
        <p:blipFill>
          <a:blip r:embed="rId2" cstate="print"/>
          <a:srcRect/>
          <a:stretch>
            <a:fillRect/>
          </a:stretch>
        </p:blipFill>
        <p:spPr bwMode="auto">
          <a:xfrm>
            <a:off x="828369" y="2501879"/>
            <a:ext cx="792088" cy="792088"/>
          </a:xfrm>
          <a:prstGeom prst="rect">
            <a:avLst/>
          </a:prstGeom>
          <a:noFill/>
        </p:spPr>
      </p:pic>
      <p:sp>
        <p:nvSpPr>
          <p:cNvPr id="26" name="25 Rectángulo redondeado"/>
          <p:cNvSpPr/>
          <p:nvPr/>
        </p:nvSpPr>
        <p:spPr>
          <a:xfrm>
            <a:off x="4835126" y="2040673"/>
            <a:ext cx="1900210" cy="24198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200" dirty="0">
                <a:solidFill>
                  <a:schemeClr val="tx1"/>
                </a:solidFill>
              </a:rPr>
              <a:t>*Cabecera (hash del anterior bloque)</a:t>
            </a:r>
          </a:p>
          <a:p>
            <a:pPr algn="ctr"/>
            <a:endParaRPr lang="es-EC" sz="1200" dirty="0" smtClean="0">
              <a:solidFill>
                <a:schemeClr val="tx1"/>
              </a:solidFill>
            </a:endParaRPr>
          </a:p>
          <a:p>
            <a:pPr algn="ctr"/>
            <a:r>
              <a:rPr lang="es-EC" sz="1200" dirty="0" smtClean="0">
                <a:solidFill>
                  <a:schemeClr val="tx1"/>
                </a:solidFill>
              </a:rPr>
              <a:t>Recompensa</a:t>
            </a:r>
            <a:endParaRPr lang="es-EC" sz="1200" dirty="0">
              <a:solidFill>
                <a:schemeClr val="tx1"/>
              </a:solidFill>
            </a:endParaRPr>
          </a:p>
          <a:p>
            <a:pPr algn="ctr"/>
            <a:endParaRPr lang="es-EC" sz="1200" dirty="0">
              <a:solidFill>
                <a:schemeClr val="tx1"/>
              </a:solidFill>
            </a:endParaRPr>
          </a:p>
          <a:p>
            <a:pPr algn="ctr"/>
            <a:r>
              <a:rPr lang="es-EC" sz="1200" dirty="0">
                <a:solidFill>
                  <a:schemeClr val="tx1"/>
                </a:solidFill>
              </a:rPr>
              <a:t>* Transacción A→C</a:t>
            </a:r>
          </a:p>
          <a:p>
            <a:pPr algn="ctr"/>
            <a:r>
              <a:rPr lang="es-EC" sz="1200" dirty="0">
                <a:solidFill>
                  <a:schemeClr val="tx1"/>
                </a:solidFill>
              </a:rPr>
              <a:t>3 BTC</a:t>
            </a:r>
          </a:p>
          <a:p>
            <a:pPr algn="ctr"/>
            <a:endParaRPr lang="es-EC" sz="1200" dirty="0">
              <a:solidFill>
                <a:schemeClr val="tx1"/>
              </a:solidFill>
            </a:endParaRPr>
          </a:p>
          <a:p>
            <a:pPr algn="ctr"/>
            <a:endParaRPr lang="es-EC" sz="1200" dirty="0">
              <a:solidFill>
                <a:schemeClr val="tx1"/>
              </a:solidFill>
            </a:endParaRPr>
          </a:p>
          <a:p>
            <a:pPr algn="ctr"/>
            <a:r>
              <a:rPr lang="es-EC" sz="1200" dirty="0">
                <a:solidFill>
                  <a:schemeClr val="tx1"/>
                </a:solidFill>
              </a:rPr>
              <a:t>*Respuesta a una </a:t>
            </a:r>
            <a:r>
              <a:rPr lang="es-EC" sz="1200" dirty="0" smtClean="0">
                <a:solidFill>
                  <a:schemeClr val="tx1"/>
                </a:solidFill>
              </a:rPr>
              <a:t>incógnita</a:t>
            </a:r>
            <a:endParaRPr lang="es-EC" sz="1200" dirty="0">
              <a:solidFill>
                <a:schemeClr val="tx1"/>
              </a:solidFill>
            </a:endParaRPr>
          </a:p>
          <a:p>
            <a:pPr algn="ctr"/>
            <a:endParaRPr lang="es-EC" sz="1200" dirty="0">
              <a:solidFill>
                <a:schemeClr val="tx1"/>
              </a:solidFill>
            </a:endParaRPr>
          </a:p>
        </p:txBody>
      </p:sp>
      <p:sp>
        <p:nvSpPr>
          <p:cNvPr id="27" name="26 Rectángulo"/>
          <p:cNvSpPr/>
          <p:nvPr/>
        </p:nvSpPr>
        <p:spPr>
          <a:xfrm>
            <a:off x="6989316" y="3354474"/>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Rectángulo"/>
          <p:cNvSpPr/>
          <p:nvPr/>
        </p:nvSpPr>
        <p:spPr>
          <a:xfrm>
            <a:off x="6989316" y="3498490"/>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Cerrar llave"/>
          <p:cNvSpPr/>
          <p:nvPr/>
        </p:nvSpPr>
        <p:spPr>
          <a:xfrm rot="5400000">
            <a:off x="7813907" y="2983283"/>
            <a:ext cx="360040"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0" name="29 CuadroTexto"/>
          <p:cNvSpPr txBox="1"/>
          <p:nvPr/>
        </p:nvSpPr>
        <p:spPr>
          <a:xfrm>
            <a:off x="7688043" y="3835278"/>
            <a:ext cx="1008112" cy="307777"/>
          </a:xfrm>
          <a:prstGeom prst="rect">
            <a:avLst/>
          </a:prstGeom>
          <a:noFill/>
        </p:spPr>
        <p:txBody>
          <a:bodyPr wrap="square" rtlCol="0">
            <a:spAutoFit/>
          </a:bodyPr>
          <a:lstStyle/>
          <a:p>
            <a:r>
              <a:rPr lang="es-EC" sz="1400" dirty="0"/>
              <a:t>256 bits</a:t>
            </a:r>
          </a:p>
        </p:txBody>
      </p:sp>
      <p:sp>
        <p:nvSpPr>
          <p:cNvPr id="31" name="30 CuadroTexto"/>
          <p:cNvSpPr txBox="1"/>
          <p:nvPr/>
        </p:nvSpPr>
        <p:spPr>
          <a:xfrm>
            <a:off x="7275449" y="3099894"/>
            <a:ext cx="719976" cy="307777"/>
          </a:xfrm>
          <a:prstGeom prst="rect">
            <a:avLst/>
          </a:prstGeom>
          <a:noFill/>
        </p:spPr>
        <p:txBody>
          <a:bodyPr wrap="square" rtlCol="0">
            <a:spAutoFit/>
          </a:bodyPr>
          <a:lstStyle/>
          <a:p>
            <a:r>
              <a:rPr lang="es-EC" sz="1400" dirty="0" smtClean="0"/>
              <a:t>30=0</a:t>
            </a:r>
            <a:endParaRPr lang="es-EC" sz="1400" dirty="0"/>
          </a:p>
        </p:txBody>
      </p:sp>
      <p:sp>
        <p:nvSpPr>
          <p:cNvPr id="32" name="31 CuadroTexto"/>
          <p:cNvSpPr txBox="1"/>
          <p:nvPr/>
        </p:nvSpPr>
        <p:spPr>
          <a:xfrm>
            <a:off x="7901218" y="3111047"/>
            <a:ext cx="1376597" cy="307777"/>
          </a:xfrm>
          <a:prstGeom prst="rect">
            <a:avLst/>
          </a:prstGeom>
          <a:noFill/>
        </p:spPr>
        <p:txBody>
          <a:bodyPr wrap="square" rtlCol="0">
            <a:spAutoFit/>
          </a:bodyPr>
          <a:lstStyle/>
          <a:p>
            <a:r>
              <a:rPr lang="es-EC" sz="1400" dirty="0" smtClean="0"/>
              <a:t>226= “1” o “A” </a:t>
            </a:r>
            <a:endParaRPr lang="es-EC" sz="1400" dirty="0"/>
          </a:p>
        </p:txBody>
      </p:sp>
      <p:cxnSp>
        <p:nvCxnSpPr>
          <p:cNvPr id="33" name="32 Conector recto de flecha"/>
          <p:cNvCxnSpPr/>
          <p:nvPr/>
        </p:nvCxnSpPr>
        <p:spPr>
          <a:xfrm>
            <a:off x="7710997" y="2444166"/>
            <a:ext cx="8601" cy="622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35 Pentágono regular"/>
          <p:cNvSpPr/>
          <p:nvPr/>
        </p:nvSpPr>
        <p:spPr>
          <a:xfrm>
            <a:off x="2844511" y="2199991"/>
            <a:ext cx="1440160" cy="1152128"/>
          </a:xfrm>
          <a:prstGeom prst="pent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cxnSp>
        <p:nvCxnSpPr>
          <p:cNvPr id="37" name="36 Conector recto"/>
          <p:cNvCxnSpPr>
            <a:stCxn id="36" idx="0"/>
            <a:endCxn id="36" idx="2"/>
          </p:cNvCxnSpPr>
          <p:nvPr/>
        </p:nvCxnSpPr>
        <p:spPr>
          <a:xfrm flipH="1">
            <a:off x="3119557" y="2199991"/>
            <a:ext cx="445034" cy="1152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a:stCxn id="36" idx="5"/>
            <a:endCxn id="36" idx="2"/>
          </p:cNvCxnSpPr>
          <p:nvPr/>
        </p:nvCxnSpPr>
        <p:spPr>
          <a:xfrm flipH="1">
            <a:off x="3119557" y="2640064"/>
            <a:ext cx="1165112" cy="712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36" idx="0"/>
            <a:endCxn id="36" idx="4"/>
          </p:cNvCxnSpPr>
          <p:nvPr/>
        </p:nvCxnSpPr>
        <p:spPr>
          <a:xfrm>
            <a:off x="3564591" y="2199991"/>
            <a:ext cx="445034" cy="1152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36" idx="5"/>
            <a:endCxn id="36" idx="1"/>
          </p:cNvCxnSpPr>
          <p:nvPr/>
        </p:nvCxnSpPr>
        <p:spPr>
          <a:xfrm flipH="1">
            <a:off x="2844513" y="2640064"/>
            <a:ext cx="1440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36" idx="1"/>
            <a:endCxn id="36" idx="4"/>
          </p:cNvCxnSpPr>
          <p:nvPr/>
        </p:nvCxnSpPr>
        <p:spPr>
          <a:xfrm>
            <a:off x="2844513" y="2640064"/>
            <a:ext cx="1165112" cy="712051"/>
          </a:xfrm>
          <a:prstGeom prst="line">
            <a:avLst/>
          </a:prstGeom>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3420575" y="1828799"/>
            <a:ext cx="360040" cy="369332"/>
          </a:xfrm>
          <a:prstGeom prst="rect">
            <a:avLst/>
          </a:prstGeom>
          <a:noFill/>
        </p:spPr>
        <p:txBody>
          <a:bodyPr wrap="square" rtlCol="0">
            <a:spAutoFit/>
          </a:bodyPr>
          <a:lstStyle/>
          <a:p>
            <a:r>
              <a:rPr lang="es-EC" dirty="0"/>
              <a:t>1</a:t>
            </a:r>
          </a:p>
        </p:txBody>
      </p:sp>
      <p:sp>
        <p:nvSpPr>
          <p:cNvPr id="43" name="42 CuadroTexto"/>
          <p:cNvSpPr txBox="1"/>
          <p:nvPr/>
        </p:nvSpPr>
        <p:spPr>
          <a:xfrm>
            <a:off x="2484471" y="2344007"/>
            <a:ext cx="360040" cy="369332"/>
          </a:xfrm>
          <a:prstGeom prst="rect">
            <a:avLst/>
          </a:prstGeom>
          <a:noFill/>
        </p:spPr>
        <p:txBody>
          <a:bodyPr wrap="square" rtlCol="0">
            <a:spAutoFit/>
          </a:bodyPr>
          <a:lstStyle/>
          <a:p>
            <a:r>
              <a:rPr lang="es-EC" dirty="0"/>
              <a:t>5</a:t>
            </a:r>
          </a:p>
        </p:txBody>
      </p:sp>
      <p:sp>
        <p:nvSpPr>
          <p:cNvPr id="44" name="43 CuadroTexto"/>
          <p:cNvSpPr txBox="1"/>
          <p:nvPr/>
        </p:nvSpPr>
        <p:spPr>
          <a:xfrm>
            <a:off x="2844511" y="3352119"/>
            <a:ext cx="360040" cy="369332"/>
          </a:xfrm>
          <a:prstGeom prst="rect">
            <a:avLst/>
          </a:prstGeom>
          <a:noFill/>
        </p:spPr>
        <p:txBody>
          <a:bodyPr wrap="square" rtlCol="0">
            <a:spAutoFit/>
          </a:bodyPr>
          <a:lstStyle/>
          <a:p>
            <a:r>
              <a:rPr lang="es-EC" dirty="0"/>
              <a:t>4</a:t>
            </a:r>
          </a:p>
        </p:txBody>
      </p:sp>
      <p:sp>
        <p:nvSpPr>
          <p:cNvPr id="45" name="44 CuadroTexto"/>
          <p:cNvSpPr txBox="1"/>
          <p:nvPr/>
        </p:nvSpPr>
        <p:spPr>
          <a:xfrm>
            <a:off x="4284671" y="2416015"/>
            <a:ext cx="360040" cy="369332"/>
          </a:xfrm>
          <a:prstGeom prst="rect">
            <a:avLst/>
          </a:prstGeom>
          <a:noFill/>
        </p:spPr>
        <p:txBody>
          <a:bodyPr wrap="square" rtlCol="0">
            <a:spAutoFit/>
          </a:bodyPr>
          <a:lstStyle/>
          <a:p>
            <a:r>
              <a:rPr lang="es-EC" dirty="0"/>
              <a:t>2</a:t>
            </a:r>
          </a:p>
        </p:txBody>
      </p:sp>
      <p:sp>
        <p:nvSpPr>
          <p:cNvPr id="46" name="45 CuadroTexto"/>
          <p:cNvSpPr txBox="1"/>
          <p:nvPr/>
        </p:nvSpPr>
        <p:spPr>
          <a:xfrm>
            <a:off x="3996639" y="3280111"/>
            <a:ext cx="360040" cy="369332"/>
          </a:xfrm>
          <a:prstGeom prst="rect">
            <a:avLst/>
          </a:prstGeom>
          <a:noFill/>
        </p:spPr>
        <p:txBody>
          <a:bodyPr wrap="square" rtlCol="0">
            <a:spAutoFit/>
          </a:bodyPr>
          <a:lstStyle/>
          <a:p>
            <a:r>
              <a:rPr lang="es-EC" dirty="0"/>
              <a:t>3</a:t>
            </a:r>
          </a:p>
        </p:txBody>
      </p:sp>
      <p:sp>
        <p:nvSpPr>
          <p:cNvPr id="47" name="46 CuadroTexto"/>
          <p:cNvSpPr txBox="1"/>
          <p:nvPr/>
        </p:nvSpPr>
        <p:spPr>
          <a:xfrm>
            <a:off x="2988527" y="1553923"/>
            <a:ext cx="1224136" cy="307777"/>
          </a:xfrm>
          <a:prstGeom prst="rect">
            <a:avLst/>
          </a:prstGeom>
          <a:noFill/>
        </p:spPr>
        <p:txBody>
          <a:bodyPr wrap="square" rtlCol="0">
            <a:spAutoFit/>
          </a:bodyPr>
          <a:lstStyle/>
          <a:p>
            <a:r>
              <a:rPr lang="es-EC" b="1" dirty="0" smtClean="0"/>
              <a:t>Mineros</a:t>
            </a:r>
            <a:endParaRPr lang="es-EC" b="1" dirty="0"/>
          </a:p>
        </p:txBody>
      </p:sp>
      <p:sp>
        <p:nvSpPr>
          <p:cNvPr id="49" name="48 Rectángulo"/>
          <p:cNvSpPr/>
          <p:nvPr/>
        </p:nvSpPr>
        <p:spPr>
          <a:xfrm>
            <a:off x="326767" y="388339"/>
            <a:ext cx="3985386" cy="584775"/>
          </a:xfrm>
          <a:prstGeom prst="rect">
            <a:avLst/>
          </a:prstGeom>
        </p:spPr>
        <p:txBody>
          <a:bodyPr wrap="none">
            <a:spAutoFit/>
          </a:bodyPr>
          <a:lstStyle/>
          <a:p>
            <a:pPr algn="ctr"/>
            <a:r>
              <a:rPr lang="es-ES" sz="3200" b="1" dirty="0" smtClean="0">
                <a:solidFill>
                  <a:schemeClr val="accent4">
                    <a:lumMod val="50000"/>
                  </a:schemeClr>
                </a:solidFill>
              </a:rPr>
              <a:t>Cadena de Bloques</a:t>
            </a:r>
            <a:endParaRPr lang="es-ES" sz="3200" b="1" dirty="0">
              <a:solidFill>
                <a:schemeClr val="accent4">
                  <a:lumMod val="50000"/>
                </a:schemeClr>
              </a:solidFill>
            </a:endParaRPr>
          </a:p>
        </p:txBody>
      </p:sp>
      <p:sp>
        <p:nvSpPr>
          <p:cNvPr id="50" name="49 CuadroTexto"/>
          <p:cNvSpPr txBox="1"/>
          <p:nvPr/>
        </p:nvSpPr>
        <p:spPr>
          <a:xfrm>
            <a:off x="5281961" y="1572508"/>
            <a:ext cx="1224136" cy="307777"/>
          </a:xfrm>
          <a:prstGeom prst="rect">
            <a:avLst/>
          </a:prstGeom>
          <a:noFill/>
        </p:spPr>
        <p:txBody>
          <a:bodyPr wrap="square" rtlCol="0">
            <a:spAutoFit/>
          </a:bodyPr>
          <a:lstStyle/>
          <a:p>
            <a:r>
              <a:rPr lang="es-EC" b="1" dirty="0" smtClean="0"/>
              <a:t>Hash</a:t>
            </a:r>
            <a:endParaRPr lang="es-EC" b="1" dirty="0"/>
          </a:p>
        </p:txBody>
      </p:sp>
      <p:sp>
        <p:nvSpPr>
          <p:cNvPr id="51" name="50 Flecha derecha"/>
          <p:cNvSpPr/>
          <p:nvPr/>
        </p:nvSpPr>
        <p:spPr>
          <a:xfrm>
            <a:off x="4356410" y="2850996"/>
            <a:ext cx="349405" cy="193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51 Flecha derecha"/>
          <p:cNvSpPr/>
          <p:nvPr/>
        </p:nvSpPr>
        <p:spPr>
          <a:xfrm>
            <a:off x="2200508" y="2858430"/>
            <a:ext cx="349405" cy="193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21</a:t>
            </a:fld>
            <a:endParaRPr lang="es-EC" dirty="0"/>
          </a:p>
        </p:txBody>
      </p:sp>
      <p:graphicFrame>
        <p:nvGraphicFramePr>
          <p:cNvPr id="7" name="6 Diagrama"/>
          <p:cNvGraphicFramePr/>
          <p:nvPr>
            <p:extLst>
              <p:ext uri="{D42A27DB-BD31-4B8C-83A1-F6EECF244321}">
                <p14:modId xmlns:p14="http://schemas.microsoft.com/office/powerpoint/2010/main" val="416322449"/>
              </p:ext>
            </p:extLst>
          </p:nvPr>
        </p:nvGraphicFramePr>
        <p:xfrm>
          <a:off x="1682781" y="9070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127" y="388339"/>
            <a:ext cx="2962671" cy="584775"/>
          </a:xfrm>
          <a:prstGeom prst="rect">
            <a:avLst/>
          </a:prstGeom>
        </p:spPr>
        <p:txBody>
          <a:bodyPr wrap="none">
            <a:spAutoFit/>
          </a:bodyPr>
          <a:lstStyle/>
          <a:p>
            <a:pPr algn="ctr"/>
            <a:r>
              <a:rPr lang="es-ES" sz="3200" b="1" dirty="0" err="1" smtClean="0">
                <a:solidFill>
                  <a:schemeClr val="accent4">
                    <a:lumMod val="50000"/>
                  </a:schemeClr>
                </a:solidFill>
              </a:rPr>
              <a:t>Criptomoneda</a:t>
            </a:r>
            <a:endParaRPr lang="es-ES" sz="3200" b="1" dirty="0">
              <a:solidFill>
                <a:schemeClr val="accent4">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22</a:t>
            </a:fld>
            <a:endParaRPr lang="es-EC" dirty="0"/>
          </a:p>
        </p:txBody>
      </p:sp>
      <p:sp>
        <p:nvSpPr>
          <p:cNvPr id="8" name="7 Rectángulo"/>
          <p:cNvSpPr/>
          <p:nvPr/>
        </p:nvSpPr>
        <p:spPr>
          <a:xfrm>
            <a:off x="838127" y="388339"/>
            <a:ext cx="2962671" cy="584775"/>
          </a:xfrm>
          <a:prstGeom prst="rect">
            <a:avLst/>
          </a:prstGeom>
        </p:spPr>
        <p:txBody>
          <a:bodyPr wrap="none">
            <a:spAutoFit/>
          </a:bodyPr>
          <a:lstStyle/>
          <a:p>
            <a:pPr algn="ctr"/>
            <a:r>
              <a:rPr lang="es-ES" sz="3200" b="1" dirty="0" err="1" smtClean="0">
                <a:solidFill>
                  <a:schemeClr val="accent4">
                    <a:lumMod val="50000"/>
                  </a:schemeClr>
                </a:solidFill>
              </a:rPr>
              <a:t>Criptomoneda</a:t>
            </a:r>
            <a:endParaRPr lang="es-ES" sz="3200" b="1" dirty="0">
              <a:solidFill>
                <a:schemeClr val="accent4">
                  <a:lumMod val="50000"/>
                </a:schemeClr>
              </a:solidFill>
            </a:endParaRPr>
          </a:p>
        </p:txBody>
      </p:sp>
      <p:graphicFrame>
        <p:nvGraphicFramePr>
          <p:cNvPr id="5" name="4 Diagrama"/>
          <p:cNvGraphicFramePr/>
          <p:nvPr>
            <p:extLst>
              <p:ext uri="{D42A27DB-BD31-4B8C-83A1-F6EECF244321}">
                <p14:modId xmlns:p14="http://schemas.microsoft.com/office/powerpoint/2010/main" val="1901875239"/>
              </p:ext>
            </p:extLst>
          </p:nvPr>
        </p:nvGraphicFramePr>
        <p:xfrm>
          <a:off x="245327" y="973315"/>
          <a:ext cx="8586439" cy="4002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23</a:t>
            </a:fld>
            <a:endParaRPr lang="es-EC" dirty="0"/>
          </a:p>
        </p:txBody>
      </p:sp>
      <p:sp>
        <p:nvSpPr>
          <p:cNvPr id="8" name="7 Rectángulo"/>
          <p:cNvSpPr/>
          <p:nvPr/>
        </p:nvSpPr>
        <p:spPr>
          <a:xfrm>
            <a:off x="277616" y="325383"/>
            <a:ext cx="7483634" cy="707886"/>
          </a:xfrm>
          <a:prstGeom prst="rect">
            <a:avLst/>
          </a:prstGeom>
        </p:spPr>
        <p:txBody>
          <a:bodyPr wrap="square">
            <a:spAutoFit/>
          </a:bodyPr>
          <a:lstStyle/>
          <a:p>
            <a:r>
              <a:rPr lang="es-EC" sz="2000" b="1" dirty="0" smtClean="0">
                <a:solidFill>
                  <a:schemeClr val="accent4">
                    <a:lumMod val="50000"/>
                  </a:schemeClr>
                </a:solidFill>
              </a:rPr>
              <a:t>Clasificación de países de acuerdo al estatus frente a la </a:t>
            </a:r>
            <a:r>
              <a:rPr lang="es-EC" sz="2000" b="1" dirty="0" err="1" smtClean="0">
                <a:solidFill>
                  <a:schemeClr val="accent4">
                    <a:lumMod val="50000"/>
                  </a:schemeClr>
                </a:solidFill>
              </a:rPr>
              <a:t>criptomoneda</a:t>
            </a:r>
            <a:endParaRPr lang="es-EC" sz="2000" b="1" dirty="0" smtClean="0">
              <a:solidFill>
                <a:schemeClr val="accent4">
                  <a:lumMod val="50000"/>
                </a:schemeClr>
              </a:solidFill>
            </a:endParaRPr>
          </a:p>
        </p:txBody>
      </p:sp>
      <p:pic>
        <p:nvPicPr>
          <p:cNvPr id="7" name="6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0025" y="1081667"/>
            <a:ext cx="6834970" cy="390292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24</a:t>
            </a:fld>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659918026"/>
              </p:ext>
            </p:extLst>
          </p:nvPr>
        </p:nvGraphicFramePr>
        <p:xfrm>
          <a:off x="301084" y="976759"/>
          <a:ext cx="8441472" cy="4385244"/>
        </p:xfrm>
        <a:graphic>
          <a:graphicData uri="http://schemas.openxmlformats.org/drawingml/2006/table">
            <a:tbl>
              <a:tblPr firstRow="1" firstCol="1" bandRow="1">
                <a:tableStyleId>{3C2FFA5D-87B4-456A-9821-1D502468CF0F}</a:tableStyleId>
              </a:tblPr>
              <a:tblGrid>
                <a:gridCol w="2899316">
                  <a:extLst>
                    <a:ext uri="{9D8B030D-6E8A-4147-A177-3AD203B41FA5}">
                      <a16:colId xmlns:a16="http://schemas.microsoft.com/office/drawing/2014/main" val="20000"/>
                    </a:ext>
                  </a:extLst>
                </a:gridCol>
                <a:gridCol w="5542156">
                  <a:extLst>
                    <a:ext uri="{9D8B030D-6E8A-4147-A177-3AD203B41FA5}">
                      <a16:colId xmlns:a16="http://schemas.microsoft.com/office/drawing/2014/main" val="20001"/>
                    </a:ext>
                  </a:extLst>
                </a:gridCol>
              </a:tblGrid>
              <a:tr h="261026">
                <a:tc>
                  <a:txBody>
                    <a:bodyPr/>
                    <a:lstStyle/>
                    <a:p>
                      <a:pPr indent="180340" algn="ctr">
                        <a:lnSpc>
                          <a:spcPct val="150000"/>
                        </a:lnSpc>
                        <a:spcAft>
                          <a:spcPts val="0"/>
                        </a:spcAft>
                      </a:pPr>
                      <a:r>
                        <a:rPr lang="es-ES" sz="1400" dirty="0">
                          <a:solidFill>
                            <a:schemeClr val="tx1"/>
                          </a:solidFill>
                          <a:effectLst/>
                        </a:rPr>
                        <a:t>Estatus</a:t>
                      </a:r>
                      <a:endParaRPr lang="es-ES" sz="1400" dirty="0">
                        <a:solidFill>
                          <a:schemeClr val="tx1"/>
                        </a:solidFill>
                        <a:effectLst/>
                        <a:latin typeface="Times New Roman"/>
                        <a:ea typeface="Calibri"/>
                        <a:cs typeface="Times New Roman"/>
                      </a:endParaRPr>
                    </a:p>
                  </a:txBody>
                  <a:tcPr marL="39058" marR="39058" marT="0" marB="0" anchor="ctr"/>
                </a:tc>
                <a:tc>
                  <a:txBody>
                    <a:bodyPr/>
                    <a:lstStyle/>
                    <a:p>
                      <a:pPr indent="180340" algn="ctr">
                        <a:lnSpc>
                          <a:spcPct val="150000"/>
                        </a:lnSpc>
                        <a:spcAft>
                          <a:spcPts val="0"/>
                        </a:spcAft>
                      </a:pPr>
                      <a:r>
                        <a:rPr lang="es-ES" sz="1400" dirty="0">
                          <a:solidFill>
                            <a:schemeClr val="tx1"/>
                          </a:solidFill>
                          <a:effectLst/>
                        </a:rPr>
                        <a:t>Países</a:t>
                      </a:r>
                      <a:endParaRPr lang="es-ES" sz="1400" dirty="0">
                        <a:solidFill>
                          <a:schemeClr val="tx1"/>
                        </a:solidFill>
                        <a:effectLst/>
                        <a:latin typeface="Times New Roman"/>
                        <a:ea typeface="Calibri"/>
                        <a:cs typeface="Times New Roman"/>
                      </a:endParaRPr>
                    </a:p>
                  </a:txBody>
                  <a:tcPr marL="39058" marR="39058" marT="0" marB="0" anchor="ctr"/>
                </a:tc>
                <a:extLst>
                  <a:ext uri="{0D108BD9-81ED-4DB2-BD59-A6C34878D82A}">
                    <a16:rowId xmlns:a16="http://schemas.microsoft.com/office/drawing/2014/main" val="10000"/>
                  </a:ext>
                </a:extLst>
              </a:tr>
              <a:tr h="751645">
                <a:tc>
                  <a:txBody>
                    <a:bodyPr/>
                    <a:lstStyle/>
                    <a:p>
                      <a:pPr indent="180340" algn="l">
                        <a:lnSpc>
                          <a:spcPct val="150000"/>
                        </a:lnSpc>
                        <a:spcAft>
                          <a:spcPts val="0"/>
                        </a:spcAft>
                      </a:pPr>
                      <a:r>
                        <a:rPr lang="es-ES" sz="1400" dirty="0">
                          <a:solidFill>
                            <a:schemeClr val="tx1"/>
                          </a:solidFill>
                          <a:effectLst/>
                        </a:rPr>
                        <a:t>No aceptadas</a:t>
                      </a:r>
                      <a:endParaRPr lang="es-ES" sz="1400" dirty="0">
                        <a:solidFill>
                          <a:schemeClr val="tx1"/>
                        </a:solidFill>
                        <a:effectLst/>
                        <a:latin typeface="Times New Roman"/>
                        <a:ea typeface="Calibri"/>
                        <a:cs typeface="Times New Roman"/>
                      </a:endParaRPr>
                    </a:p>
                  </a:txBody>
                  <a:tcPr marL="39058" marR="39058" marT="0" marB="0" anchor="ctr"/>
                </a:tc>
                <a:tc>
                  <a:txBody>
                    <a:bodyPr/>
                    <a:lstStyle/>
                    <a:p>
                      <a:pPr indent="180340" algn="just">
                        <a:lnSpc>
                          <a:spcPct val="150000"/>
                        </a:lnSpc>
                        <a:spcAft>
                          <a:spcPts val="0"/>
                        </a:spcAft>
                      </a:pPr>
                      <a:r>
                        <a:rPr lang="es-ES" sz="1400" dirty="0">
                          <a:solidFill>
                            <a:schemeClr val="tx1"/>
                          </a:solidFill>
                          <a:effectLst/>
                        </a:rPr>
                        <a:t>12 países: Bangladesh, Bolivia, China, India, Islandia, Indonesia, Irán, Kenia, Kirguistán, Líbano, Malasia, Noruega.</a:t>
                      </a:r>
                      <a:endParaRPr lang="es-ES" sz="1400" dirty="0">
                        <a:solidFill>
                          <a:schemeClr val="tx1"/>
                        </a:solidFill>
                        <a:effectLst/>
                        <a:latin typeface="Times New Roman"/>
                        <a:ea typeface="Calibri"/>
                        <a:cs typeface="Times New Roman"/>
                      </a:endParaRPr>
                    </a:p>
                  </a:txBody>
                  <a:tcPr marL="39058" marR="39058" marT="0" marB="0" anchor="ctr"/>
                </a:tc>
                <a:extLst>
                  <a:ext uri="{0D108BD9-81ED-4DB2-BD59-A6C34878D82A}">
                    <a16:rowId xmlns:a16="http://schemas.microsoft.com/office/drawing/2014/main" val="10001"/>
                  </a:ext>
                </a:extLst>
              </a:tr>
              <a:tr h="643967">
                <a:tc>
                  <a:txBody>
                    <a:bodyPr/>
                    <a:lstStyle/>
                    <a:p>
                      <a:pPr indent="180340" algn="l">
                        <a:lnSpc>
                          <a:spcPct val="150000"/>
                        </a:lnSpc>
                        <a:spcAft>
                          <a:spcPts val="0"/>
                        </a:spcAft>
                      </a:pPr>
                      <a:r>
                        <a:rPr lang="es-ES" sz="1400" dirty="0">
                          <a:effectLst/>
                        </a:rPr>
                        <a:t>Tienen o están próximas a contar con un marco regulatorio</a:t>
                      </a:r>
                      <a:endParaRPr lang="es-ES" sz="1400" dirty="0">
                        <a:solidFill>
                          <a:schemeClr val="tx1"/>
                        </a:solidFill>
                        <a:effectLst/>
                        <a:latin typeface="Times New Roman"/>
                        <a:ea typeface="Calibri"/>
                        <a:cs typeface="Times New Roman"/>
                      </a:endParaRPr>
                    </a:p>
                  </a:txBody>
                  <a:tcPr marL="39058" marR="39058" marT="0" marB="0" anchor="ctr"/>
                </a:tc>
                <a:tc>
                  <a:txBody>
                    <a:bodyPr/>
                    <a:lstStyle/>
                    <a:p>
                      <a:pPr indent="180340" algn="just">
                        <a:lnSpc>
                          <a:spcPct val="150000"/>
                        </a:lnSpc>
                        <a:spcAft>
                          <a:spcPts val="0"/>
                        </a:spcAft>
                      </a:pPr>
                      <a:r>
                        <a:rPr lang="es-ES" sz="1400" dirty="0">
                          <a:effectLst/>
                        </a:rPr>
                        <a:t>10 países: Dinamarca, Estados Unidos, Letonia, Lituania, Australia, Bélgica, Canadá, Reino Unido, Taiwán, Francia.  </a:t>
                      </a:r>
                      <a:endParaRPr lang="es-ES" sz="1400" dirty="0">
                        <a:solidFill>
                          <a:schemeClr val="tx1"/>
                        </a:solidFill>
                        <a:effectLst/>
                        <a:latin typeface="Times New Roman"/>
                        <a:ea typeface="Calibri"/>
                        <a:cs typeface="Times New Roman"/>
                      </a:endParaRPr>
                    </a:p>
                  </a:txBody>
                  <a:tcPr marL="39058" marR="39058" marT="0" marB="0" anchor="ctr"/>
                </a:tc>
                <a:extLst>
                  <a:ext uri="{0D108BD9-81ED-4DB2-BD59-A6C34878D82A}">
                    <a16:rowId xmlns:a16="http://schemas.microsoft.com/office/drawing/2014/main" val="10002"/>
                  </a:ext>
                </a:extLst>
              </a:tr>
              <a:tr h="501097">
                <a:tc>
                  <a:txBody>
                    <a:bodyPr/>
                    <a:lstStyle/>
                    <a:p>
                      <a:pPr indent="180340" algn="l">
                        <a:lnSpc>
                          <a:spcPct val="150000"/>
                        </a:lnSpc>
                        <a:spcAft>
                          <a:spcPts val="0"/>
                        </a:spcAft>
                      </a:pPr>
                      <a:r>
                        <a:rPr lang="es-ES" sz="1400" dirty="0">
                          <a:effectLst/>
                        </a:rPr>
                        <a:t>No cuentan con marco regulatorio</a:t>
                      </a:r>
                      <a:endParaRPr lang="es-ES" sz="1400" dirty="0">
                        <a:solidFill>
                          <a:schemeClr val="tx1"/>
                        </a:solidFill>
                        <a:effectLst/>
                        <a:latin typeface="Times New Roman"/>
                        <a:ea typeface="Calibri"/>
                        <a:cs typeface="Times New Roman"/>
                      </a:endParaRPr>
                    </a:p>
                  </a:txBody>
                  <a:tcPr marL="39058" marR="39058" marT="0" marB="0" anchor="ctr"/>
                </a:tc>
                <a:tc>
                  <a:txBody>
                    <a:bodyPr/>
                    <a:lstStyle/>
                    <a:p>
                      <a:pPr indent="180340" algn="just">
                        <a:lnSpc>
                          <a:spcPct val="150000"/>
                        </a:lnSpc>
                        <a:spcAft>
                          <a:spcPts val="0"/>
                        </a:spcAft>
                      </a:pPr>
                      <a:r>
                        <a:rPr lang="es-ES" sz="1400" dirty="0">
                          <a:effectLst/>
                        </a:rPr>
                        <a:t>7 países: Chipre, Irlanda, Austria, Corea del Sur, Uganda, Emiratos Árabes,  Hungría.</a:t>
                      </a:r>
                      <a:endParaRPr lang="es-ES" sz="1400" dirty="0">
                        <a:solidFill>
                          <a:schemeClr val="tx1"/>
                        </a:solidFill>
                        <a:effectLst/>
                        <a:latin typeface="Times New Roman"/>
                        <a:ea typeface="Calibri"/>
                        <a:cs typeface="Times New Roman"/>
                      </a:endParaRPr>
                    </a:p>
                  </a:txBody>
                  <a:tcPr marL="39058" marR="39058" marT="0" marB="0" anchor="ctr"/>
                </a:tc>
                <a:extLst>
                  <a:ext uri="{0D108BD9-81ED-4DB2-BD59-A6C34878D82A}">
                    <a16:rowId xmlns:a16="http://schemas.microsoft.com/office/drawing/2014/main" val="10003"/>
                  </a:ext>
                </a:extLst>
              </a:tr>
              <a:tr h="501097">
                <a:tc>
                  <a:txBody>
                    <a:bodyPr/>
                    <a:lstStyle/>
                    <a:p>
                      <a:pPr indent="180340" algn="l">
                        <a:lnSpc>
                          <a:spcPct val="150000"/>
                        </a:lnSpc>
                        <a:spcAft>
                          <a:spcPts val="0"/>
                        </a:spcAft>
                      </a:pPr>
                      <a:r>
                        <a:rPr lang="es-ES" sz="1400" dirty="0">
                          <a:effectLst/>
                        </a:rPr>
                        <a:t>Son consideradas monedas</a:t>
                      </a:r>
                      <a:endParaRPr lang="es-ES" sz="1400" dirty="0">
                        <a:solidFill>
                          <a:schemeClr val="tx1"/>
                        </a:solidFill>
                        <a:effectLst/>
                        <a:latin typeface="Times New Roman"/>
                        <a:ea typeface="Calibri"/>
                        <a:cs typeface="Times New Roman"/>
                      </a:endParaRPr>
                    </a:p>
                  </a:txBody>
                  <a:tcPr marL="39058" marR="39058" marT="0" marB="0" anchor="ctr"/>
                </a:tc>
                <a:tc>
                  <a:txBody>
                    <a:bodyPr/>
                    <a:lstStyle/>
                    <a:p>
                      <a:pPr indent="180340" algn="just">
                        <a:lnSpc>
                          <a:spcPct val="150000"/>
                        </a:lnSpc>
                        <a:spcAft>
                          <a:spcPts val="0"/>
                        </a:spcAft>
                      </a:pPr>
                      <a:r>
                        <a:rPr lang="es-ES" sz="1400" dirty="0">
                          <a:effectLst/>
                        </a:rPr>
                        <a:t>9 países: República Checa, Estonia, España, Italia, Japón, Rusia, Bulgaria, Kazajstán, Grecia.</a:t>
                      </a:r>
                      <a:endParaRPr lang="es-ES" sz="1400" dirty="0">
                        <a:solidFill>
                          <a:schemeClr val="tx1"/>
                        </a:solidFill>
                        <a:effectLst/>
                        <a:latin typeface="Times New Roman"/>
                        <a:ea typeface="Calibri"/>
                        <a:cs typeface="Times New Roman"/>
                      </a:endParaRPr>
                    </a:p>
                  </a:txBody>
                  <a:tcPr marL="39058" marR="39058" marT="0" marB="0" anchor="ctr"/>
                </a:tc>
                <a:extLst>
                  <a:ext uri="{0D108BD9-81ED-4DB2-BD59-A6C34878D82A}">
                    <a16:rowId xmlns:a16="http://schemas.microsoft.com/office/drawing/2014/main" val="10004"/>
                  </a:ext>
                </a:extLst>
              </a:tr>
              <a:tr h="570188">
                <a:tc>
                  <a:txBody>
                    <a:bodyPr/>
                    <a:lstStyle/>
                    <a:p>
                      <a:pPr indent="180340" algn="l">
                        <a:lnSpc>
                          <a:spcPct val="150000"/>
                        </a:lnSpc>
                        <a:spcAft>
                          <a:spcPts val="0"/>
                        </a:spcAft>
                      </a:pPr>
                      <a:r>
                        <a:rPr lang="es-ES" sz="1400" dirty="0">
                          <a:effectLst/>
                        </a:rPr>
                        <a:t>Son consideradas activos</a:t>
                      </a:r>
                      <a:endParaRPr lang="es-ES" sz="1400" dirty="0">
                        <a:solidFill>
                          <a:schemeClr val="tx1"/>
                        </a:solidFill>
                        <a:effectLst/>
                        <a:latin typeface="Times New Roman"/>
                        <a:ea typeface="Calibri"/>
                        <a:cs typeface="Times New Roman"/>
                      </a:endParaRPr>
                    </a:p>
                  </a:txBody>
                  <a:tcPr marL="39058" marR="39058" marT="0" marB="0" anchor="ctr"/>
                </a:tc>
                <a:tc>
                  <a:txBody>
                    <a:bodyPr/>
                    <a:lstStyle/>
                    <a:p>
                      <a:pPr indent="180340" algn="just">
                        <a:lnSpc>
                          <a:spcPct val="150000"/>
                        </a:lnSpc>
                        <a:spcAft>
                          <a:spcPts val="0"/>
                        </a:spcAft>
                      </a:pPr>
                      <a:r>
                        <a:rPr lang="es-ES" sz="1400" dirty="0">
                          <a:effectLst/>
                        </a:rPr>
                        <a:t>9 países: Brasil, Chile, Finlandia, Israel, Países Bajos, Pakistán, Filipina, México, Nueva Zelanda, </a:t>
                      </a:r>
                      <a:endParaRPr lang="es-ES" sz="1400" dirty="0">
                        <a:solidFill>
                          <a:schemeClr val="tx1"/>
                        </a:solidFill>
                        <a:effectLst/>
                        <a:latin typeface="Times New Roman"/>
                        <a:ea typeface="Calibri"/>
                        <a:cs typeface="Times New Roman"/>
                      </a:endParaRPr>
                    </a:p>
                  </a:txBody>
                  <a:tcPr marL="39058" marR="39058" marT="0" marB="0" anchor="ctr"/>
                </a:tc>
                <a:extLst>
                  <a:ext uri="{0D108BD9-81ED-4DB2-BD59-A6C34878D82A}">
                    <a16:rowId xmlns:a16="http://schemas.microsoft.com/office/drawing/2014/main" val="10005"/>
                  </a:ext>
                </a:extLst>
              </a:tr>
              <a:tr h="429312">
                <a:tc>
                  <a:txBody>
                    <a:bodyPr/>
                    <a:lstStyle/>
                    <a:p>
                      <a:pPr indent="180340" algn="l">
                        <a:lnSpc>
                          <a:spcPct val="150000"/>
                        </a:lnSpc>
                        <a:spcAft>
                          <a:spcPts val="0"/>
                        </a:spcAft>
                      </a:pPr>
                      <a:r>
                        <a:rPr lang="es-ES" sz="1400" dirty="0">
                          <a:effectLst/>
                        </a:rPr>
                        <a:t>No son ilegales</a:t>
                      </a:r>
                      <a:endParaRPr lang="es-ES" sz="1400" dirty="0">
                        <a:solidFill>
                          <a:schemeClr val="tx1"/>
                        </a:solidFill>
                        <a:effectLst/>
                        <a:latin typeface="Times New Roman"/>
                        <a:ea typeface="Calibri"/>
                        <a:cs typeface="Times New Roman"/>
                      </a:endParaRPr>
                    </a:p>
                  </a:txBody>
                  <a:tcPr marL="39058" marR="39058" marT="0" marB="0" anchor="ctr"/>
                </a:tc>
                <a:tc>
                  <a:txBody>
                    <a:bodyPr/>
                    <a:lstStyle/>
                    <a:p>
                      <a:pPr indent="180340" algn="just">
                        <a:lnSpc>
                          <a:spcPct val="150000"/>
                        </a:lnSpc>
                        <a:spcAft>
                          <a:spcPts val="0"/>
                        </a:spcAft>
                      </a:pPr>
                      <a:r>
                        <a:rPr lang="es-ES" sz="1400" dirty="0">
                          <a:effectLst/>
                        </a:rPr>
                        <a:t>4 países: Colombia, Croacia, Eslovenia, Argentina.</a:t>
                      </a:r>
                      <a:endParaRPr lang="es-ES" sz="1400" dirty="0">
                        <a:solidFill>
                          <a:schemeClr val="tx1"/>
                        </a:solidFill>
                        <a:effectLst/>
                        <a:latin typeface="Times New Roman"/>
                        <a:ea typeface="Calibri"/>
                        <a:cs typeface="Times New Roman"/>
                      </a:endParaRPr>
                    </a:p>
                  </a:txBody>
                  <a:tcPr marL="39058" marR="39058" marT="0" marB="0" anchor="ctr"/>
                </a:tc>
                <a:extLst>
                  <a:ext uri="{0D108BD9-81ED-4DB2-BD59-A6C34878D82A}">
                    <a16:rowId xmlns:a16="http://schemas.microsoft.com/office/drawing/2014/main" val="10006"/>
                  </a:ext>
                </a:extLst>
              </a:tr>
              <a:tr h="250548">
                <a:tc gridSpan="2">
                  <a:txBody>
                    <a:bodyPr/>
                    <a:lstStyle/>
                    <a:p>
                      <a:pPr indent="180340" algn="r">
                        <a:lnSpc>
                          <a:spcPct val="150000"/>
                        </a:lnSpc>
                        <a:spcAft>
                          <a:spcPts val="0"/>
                        </a:spcAft>
                      </a:pPr>
                      <a:r>
                        <a:rPr lang="es-ES" sz="1400" dirty="0">
                          <a:effectLst/>
                        </a:rPr>
                        <a:t>Total: 51 países </a:t>
                      </a:r>
                      <a:endParaRPr lang="es-ES" sz="1400" dirty="0">
                        <a:solidFill>
                          <a:schemeClr val="tx1"/>
                        </a:solidFill>
                        <a:effectLst/>
                        <a:latin typeface="Times New Roman"/>
                        <a:ea typeface="Calibri"/>
                        <a:cs typeface="Times New Roman"/>
                      </a:endParaRPr>
                    </a:p>
                  </a:txBody>
                  <a:tcPr marL="39058" marR="39058" marT="0" marB="0" anchor="ctr"/>
                </a:tc>
                <a:tc hMerge="1">
                  <a:txBody>
                    <a:bodyPr/>
                    <a:lstStyle/>
                    <a:p>
                      <a:endParaRPr lang="es-ES"/>
                    </a:p>
                  </a:txBody>
                  <a:tcPr/>
                </a:tc>
                <a:extLst>
                  <a:ext uri="{0D108BD9-81ED-4DB2-BD59-A6C34878D82A}">
                    <a16:rowId xmlns:a16="http://schemas.microsoft.com/office/drawing/2014/main" val="10007"/>
                  </a:ext>
                </a:extLst>
              </a:tr>
            </a:tbl>
          </a:graphicData>
        </a:graphic>
      </p:graphicFrame>
      <p:sp>
        <p:nvSpPr>
          <p:cNvPr id="9" name="8 Rectángulo"/>
          <p:cNvSpPr/>
          <p:nvPr/>
        </p:nvSpPr>
        <p:spPr>
          <a:xfrm>
            <a:off x="277616" y="325383"/>
            <a:ext cx="7483634" cy="707886"/>
          </a:xfrm>
          <a:prstGeom prst="rect">
            <a:avLst/>
          </a:prstGeom>
        </p:spPr>
        <p:txBody>
          <a:bodyPr wrap="square">
            <a:spAutoFit/>
          </a:bodyPr>
          <a:lstStyle/>
          <a:p>
            <a:r>
              <a:rPr lang="es-EC" sz="2000" b="1" dirty="0" smtClean="0">
                <a:solidFill>
                  <a:schemeClr val="accent4">
                    <a:lumMod val="50000"/>
                  </a:schemeClr>
                </a:solidFill>
              </a:rPr>
              <a:t>Clasificación de países de acuerdo al estatus frente a la </a:t>
            </a:r>
            <a:r>
              <a:rPr lang="es-EC" sz="2000" b="1" dirty="0" err="1" smtClean="0">
                <a:solidFill>
                  <a:schemeClr val="accent4">
                    <a:lumMod val="50000"/>
                  </a:schemeClr>
                </a:solidFill>
              </a:rPr>
              <a:t>criptomoneda</a:t>
            </a:r>
            <a:endParaRPr lang="es-EC" sz="2000" b="1" dirty="0" smtClean="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25</a:t>
            </a:fld>
            <a:endParaRPr lang="es-EC" dirty="0"/>
          </a:p>
        </p:txBody>
      </p:sp>
      <p:graphicFrame>
        <p:nvGraphicFramePr>
          <p:cNvPr id="8" name="7 Tabla"/>
          <p:cNvGraphicFramePr>
            <a:graphicFrameLocks noGrp="1"/>
          </p:cNvGraphicFramePr>
          <p:nvPr/>
        </p:nvGraphicFramePr>
        <p:xfrm>
          <a:off x="1055493" y="1101066"/>
          <a:ext cx="6839569" cy="3710940"/>
        </p:xfrm>
        <a:graphic>
          <a:graphicData uri="http://schemas.openxmlformats.org/drawingml/2006/table">
            <a:tbl>
              <a:tblPr/>
              <a:tblGrid>
                <a:gridCol w="1519905">
                  <a:extLst>
                    <a:ext uri="{9D8B030D-6E8A-4147-A177-3AD203B41FA5}">
                      <a16:colId xmlns:a16="http://schemas.microsoft.com/office/drawing/2014/main" val="20000"/>
                    </a:ext>
                  </a:extLst>
                </a:gridCol>
                <a:gridCol w="1459907">
                  <a:extLst>
                    <a:ext uri="{9D8B030D-6E8A-4147-A177-3AD203B41FA5}">
                      <a16:colId xmlns:a16="http://schemas.microsoft.com/office/drawing/2014/main" val="20001"/>
                    </a:ext>
                  </a:extLst>
                </a:gridCol>
                <a:gridCol w="1459907">
                  <a:extLst>
                    <a:ext uri="{9D8B030D-6E8A-4147-A177-3AD203B41FA5}">
                      <a16:colId xmlns:a16="http://schemas.microsoft.com/office/drawing/2014/main" val="20002"/>
                    </a:ext>
                  </a:extLst>
                </a:gridCol>
                <a:gridCol w="1199925">
                  <a:extLst>
                    <a:ext uri="{9D8B030D-6E8A-4147-A177-3AD203B41FA5}">
                      <a16:colId xmlns:a16="http://schemas.microsoft.com/office/drawing/2014/main" val="20003"/>
                    </a:ext>
                  </a:extLst>
                </a:gridCol>
                <a:gridCol w="1199925">
                  <a:extLst>
                    <a:ext uri="{9D8B030D-6E8A-4147-A177-3AD203B41FA5}">
                      <a16:colId xmlns:a16="http://schemas.microsoft.com/office/drawing/2014/main" val="20004"/>
                    </a:ext>
                  </a:extLst>
                </a:gridCol>
              </a:tblGrid>
              <a:tr h="381000">
                <a:tc>
                  <a:txBody>
                    <a:bodyPr/>
                    <a:lstStyle/>
                    <a:p>
                      <a:pPr algn="ctr" fontAlgn="b"/>
                      <a:r>
                        <a:rPr lang="es-ES" sz="1400" b="1" i="0" u="none" strike="noStrike" dirty="0">
                          <a:solidFill>
                            <a:srgbClr val="000000"/>
                          </a:solidFill>
                          <a:latin typeface="Times New Roman"/>
                        </a:rPr>
                        <a:t>SECTOR</a:t>
                      </a:r>
                      <a:endParaRPr lang="es-EC" sz="1400" b="1" i="0" u="none" strike="noStrike" dirty="0">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400" b="1" i="0" u="none" strike="noStrike">
                          <a:solidFill>
                            <a:srgbClr val="000000"/>
                          </a:solidFill>
                          <a:latin typeface="Times New Roman"/>
                        </a:rPr>
                        <a:t>EMPRESA</a:t>
                      </a:r>
                      <a:endParaRPr lang="es-EC" sz="1400" b="1"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400" b="1" i="0" u="none" strike="noStrike">
                          <a:solidFill>
                            <a:srgbClr val="000000"/>
                          </a:solidFill>
                          <a:latin typeface="Times New Roman"/>
                        </a:rPr>
                        <a:t>RUBRO</a:t>
                      </a:r>
                      <a:endParaRPr lang="es-EC" sz="1400" b="1"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400" b="1" i="0" u="none" strike="noStrike">
                          <a:solidFill>
                            <a:srgbClr val="000000"/>
                          </a:solidFill>
                          <a:latin typeface="Times New Roman"/>
                        </a:rPr>
                        <a:t>CIUDAD/PAÍS</a:t>
                      </a:r>
                      <a:endParaRPr lang="es-EC" sz="1400" b="1"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400" b="1" i="0" u="none" strike="noStrike">
                          <a:solidFill>
                            <a:srgbClr val="000000"/>
                          </a:solidFill>
                          <a:latin typeface="Times New Roman"/>
                        </a:rPr>
                        <a:t>FUENTE</a:t>
                      </a:r>
                      <a:endParaRPr lang="es-EC" sz="1400" b="1"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0500">
                <a:tc rowSpan="6">
                  <a:txBody>
                    <a:bodyPr/>
                    <a:lstStyle/>
                    <a:p>
                      <a:pPr algn="ctr" fontAlgn="ctr"/>
                      <a:r>
                        <a:rPr lang="es-ES" sz="1400" b="0" i="0" u="none" strike="noStrike" dirty="0">
                          <a:solidFill>
                            <a:srgbClr val="000000"/>
                          </a:solidFill>
                          <a:latin typeface="Times New Roman"/>
                        </a:rPr>
                        <a:t>Alimentos</a:t>
                      </a:r>
                      <a:endParaRPr lang="es-EC" sz="14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a:solidFill>
                            <a:srgbClr val="000000"/>
                          </a:solidFill>
                          <a:latin typeface="Times New Roman"/>
                        </a:rPr>
                        <a:t>Bistró </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a:solidFill>
                            <a:srgbClr val="000000"/>
                          </a:solidFill>
                          <a:latin typeface="Times New Roman"/>
                        </a:rPr>
                        <a:t>Restaurante</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a:solidFill>
                            <a:srgbClr val="000000"/>
                          </a:solidFill>
                          <a:latin typeface="Times New Roman"/>
                        </a:rPr>
                        <a:t>Toronto – Canadá</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Times New Roman"/>
                        </a:rPr>
                        <a:t> </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8100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S" sz="1400" b="0" i="0" u="none" strike="noStrike">
                          <a:solidFill>
                            <a:srgbClr val="000000"/>
                          </a:solidFill>
                          <a:latin typeface="Times New Roman"/>
                        </a:rPr>
                        <a:t>(Escobar, 2017)</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0002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S" sz="1400" b="0" i="0" u="none" strike="noStrike">
                          <a:solidFill>
                            <a:srgbClr val="000000"/>
                          </a:solidFill>
                          <a:latin typeface="Times New Roman"/>
                        </a:rPr>
                        <a:t> </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1500">
                <a:tc vMerge="1">
                  <a:txBody>
                    <a:bodyPr/>
                    <a:lstStyle/>
                    <a:p>
                      <a:endParaRPr lang="es-EC"/>
                    </a:p>
                  </a:txBody>
                  <a:tcPr/>
                </a:tc>
                <a:tc rowSpan="3">
                  <a:txBody>
                    <a:bodyPr/>
                    <a:lstStyle/>
                    <a:p>
                      <a:pPr algn="ctr" fontAlgn="ctr"/>
                      <a:r>
                        <a:rPr lang="es-ES" sz="1400" b="0" i="0" u="none" strike="noStrike">
                          <a:solidFill>
                            <a:srgbClr val="000000"/>
                          </a:solidFill>
                          <a:latin typeface="Times New Roman"/>
                        </a:rPr>
                        <a:t>Subway</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a:solidFill>
                            <a:srgbClr val="000000"/>
                          </a:solidFill>
                          <a:latin typeface="Times New Roman"/>
                        </a:rPr>
                        <a:t>Restaurante de comida rápida</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Times New Roman"/>
                        </a:rPr>
                        <a:t>Brno – República Checa</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latin typeface="Times New Roman"/>
                        </a:rPr>
                        <a:t>(Pérez, 2017)</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5715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S" sz="1400" b="0" i="0" u="none" strike="noStrike">
                          <a:solidFill>
                            <a:srgbClr val="000000"/>
                          </a:solidFill>
                          <a:latin typeface="Times New Roman"/>
                        </a:rPr>
                        <a:t>Buenos Aires – Argentina</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400" b="0" i="0" u="none" strike="noStrike">
                          <a:solidFill>
                            <a:srgbClr val="000000"/>
                          </a:solidFill>
                          <a:latin typeface="Times New Roman"/>
                        </a:rPr>
                        <a:t>(Marty, 2014)</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0002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400" b="0" i="0" u="none" strike="noStrike">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Times New Roman"/>
                        </a:rPr>
                        <a:t> </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025">
                <a:tc rowSpan="2">
                  <a:txBody>
                    <a:bodyPr/>
                    <a:lstStyle/>
                    <a:p>
                      <a:pPr algn="ctr" fontAlgn="ctr"/>
                      <a:r>
                        <a:rPr lang="es-ES" sz="1400" b="0" i="0" u="none" strike="noStrike">
                          <a:solidFill>
                            <a:srgbClr val="000000"/>
                          </a:solidFill>
                          <a:latin typeface="Times New Roman"/>
                        </a:rPr>
                        <a:t>Tecnología</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Times New Roman"/>
                        </a:rPr>
                        <a:t>Microsoft</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Times New Roman"/>
                        </a:rPr>
                        <a:t>Computación </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S" sz="1400" b="0" i="0" u="none" strike="noStrike">
                          <a:solidFill>
                            <a:srgbClr val="000000"/>
                          </a:solidFill>
                          <a:latin typeface="Times New Roman"/>
                        </a:rPr>
                        <a:t>Estados Unidos</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S" sz="1400" b="0" i="0" u="none" strike="noStrike">
                          <a:solidFill>
                            <a:srgbClr val="000000"/>
                          </a:solidFill>
                          <a:latin typeface="Times New Roman"/>
                        </a:rPr>
                        <a:t>(Asián, 2016)</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025">
                <a:tc vMerge="1">
                  <a:txBody>
                    <a:bodyPr/>
                    <a:lstStyle/>
                    <a:p>
                      <a:endParaRPr lang="es-EC"/>
                    </a:p>
                  </a:txBody>
                  <a:tcPr/>
                </a:tc>
                <a:tc>
                  <a:txBody>
                    <a:bodyPr/>
                    <a:lstStyle/>
                    <a:p>
                      <a:pPr algn="ctr" fontAlgn="ctr"/>
                      <a:r>
                        <a:rPr lang="es-ES" sz="1400" b="0" i="0" u="none" strike="noStrike">
                          <a:solidFill>
                            <a:srgbClr val="000000"/>
                          </a:solidFill>
                          <a:latin typeface="Times New Roman"/>
                        </a:rPr>
                        <a:t>Dell</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Times New Roman"/>
                        </a:rPr>
                        <a:t>Computación </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8"/>
                  </a:ext>
                </a:extLst>
              </a:tr>
              <a:tr h="190500">
                <a:tc rowSpan="2">
                  <a:txBody>
                    <a:bodyPr/>
                    <a:lstStyle/>
                    <a:p>
                      <a:pPr algn="ctr" fontAlgn="ctr"/>
                      <a:r>
                        <a:rPr lang="es-ES" sz="1400" b="0" i="0" u="none" strike="noStrike" dirty="0">
                          <a:solidFill>
                            <a:srgbClr val="000000"/>
                          </a:solidFill>
                          <a:latin typeface="Times New Roman"/>
                        </a:rPr>
                        <a:t>Entretenimiento</a:t>
                      </a:r>
                      <a:endParaRPr lang="es-EC" sz="14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S" sz="1400" b="0" i="0" u="none" strike="noStrike">
                          <a:solidFill>
                            <a:srgbClr val="000000"/>
                          </a:solidFill>
                          <a:latin typeface="Times New Roman"/>
                        </a:rPr>
                        <a:t>                              Expedia</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S" sz="1400" b="0" i="0" u="none" strike="noStrike">
                          <a:solidFill>
                            <a:srgbClr val="000000"/>
                          </a:solidFill>
                          <a:latin typeface="Times New Roman"/>
                        </a:rPr>
                        <a:t>Agencias de viaje</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S" sz="1400" b="0" i="0" u="none" strike="noStrike">
                          <a:solidFill>
                            <a:srgbClr val="000000"/>
                          </a:solidFill>
                          <a:latin typeface="Times New Roman"/>
                        </a:rPr>
                        <a:t>Estados Unidos</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Times New Roman"/>
                        </a:rPr>
                        <a:t> </a:t>
                      </a:r>
                      <a:endParaRPr lang="es-EC" sz="14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39052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S" sz="1400" b="0" i="0" u="none" strike="noStrike" dirty="0">
                          <a:solidFill>
                            <a:srgbClr val="000000"/>
                          </a:solidFill>
                          <a:latin typeface="Times New Roman"/>
                        </a:rPr>
                        <a:t>(</a:t>
                      </a:r>
                      <a:r>
                        <a:rPr lang="es-ES" sz="1400" b="0" i="0" u="none" strike="noStrike" dirty="0" err="1">
                          <a:solidFill>
                            <a:srgbClr val="000000"/>
                          </a:solidFill>
                          <a:latin typeface="Times New Roman"/>
                        </a:rPr>
                        <a:t>Asián</a:t>
                      </a:r>
                      <a:r>
                        <a:rPr lang="es-ES" sz="1400" b="0" i="0" u="none" strike="noStrike" dirty="0">
                          <a:solidFill>
                            <a:srgbClr val="000000"/>
                          </a:solidFill>
                          <a:latin typeface="Times New Roman"/>
                        </a:rPr>
                        <a:t>, 2016)</a:t>
                      </a:r>
                      <a:endParaRPr lang="es-EC" sz="14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9" name="8 Rectángulo"/>
          <p:cNvSpPr/>
          <p:nvPr/>
        </p:nvSpPr>
        <p:spPr>
          <a:xfrm>
            <a:off x="154953" y="325383"/>
            <a:ext cx="7483634" cy="400110"/>
          </a:xfrm>
          <a:prstGeom prst="rect">
            <a:avLst/>
          </a:prstGeom>
        </p:spPr>
        <p:txBody>
          <a:bodyPr wrap="square">
            <a:spAutoFit/>
          </a:bodyPr>
          <a:lstStyle/>
          <a:p>
            <a:pPr algn="ctr"/>
            <a:r>
              <a:rPr lang="es-EC" sz="2000" b="1" dirty="0" smtClean="0">
                <a:solidFill>
                  <a:schemeClr val="accent4">
                    <a:lumMod val="50000"/>
                  </a:schemeClr>
                </a:solidFill>
              </a:rPr>
              <a:t>Empresas más reconocidas que aceptan </a:t>
            </a:r>
            <a:r>
              <a:rPr lang="es-EC" sz="2000" b="1" dirty="0" err="1" smtClean="0">
                <a:solidFill>
                  <a:schemeClr val="accent4">
                    <a:lumMod val="50000"/>
                  </a:schemeClr>
                </a:solidFill>
              </a:rPr>
              <a:t>bitcoin</a:t>
            </a:r>
            <a:endParaRPr lang="es-EC" sz="2000" b="1" dirty="0" smtClean="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solidFill>
                  <a:schemeClr val="accent4">
                    <a:lumMod val="50000"/>
                  </a:schemeClr>
                </a:solidFill>
              </a:rPr>
              <a:t>Entrevistas</a:t>
            </a:r>
            <a:endParaRPr lang="es-EC" sz="3200" dirty="0">
              <a:solidFill>
                <a:schemeClr val="accent4">
                  <a:lumMod val="50000"/>
                </a:schemeClr>
              </a:solidFill>
            </a:endParaRPr>
          </a:p>
        </p:txBody>
      </p:sp>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26</a:t>
            </a:fld>
            <a:endParaRPr lang="es-EC" dirty="0"/>
          </a:p>
        </p:txBody>
      </p:sp>
      <p:graphicFrame>
        <p:nvGraphicFramePr>
          <p:cNvPr id="7" name="6 Diagrama"/>
          <p:cNvGraphicFramePr/>
          <p:nvPr>
            <p:extLst>
              <p:ext uri="{D42A27DB-BD31-4B8C-83A1-F6EECF244321}">
                <p14:modId xmlns:p14="http://schemas.microsoft.com/office/powerpoint/2010/main" val="2820505654"/>
              </p:ext>
            </p:extLst>
          </p:nvPr>
        </p:nvGraphicFramePr>
        <p:xfrm>
          <a:off x="931498" y="1260996"/>
          <a:ext cx="7476522" cy="388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8591" y="331493"/>
            <a:ext cx="7370700" cy="857400"/>
          </a:xfrm>
        </p:spPr>
        <p:txBody>
          <a:bodyPr/>
          <a:lstStyle/>
          <a:p>
            <a:r>
              <a:rPr lang="es-EC" sz="3200" dirty="0" smtClean="0">
                <a:solidFill>
                  <a:schemeClr val="accent4">
                    <a:lumMod val="50000"/>
                  </a:schemeClr>
                </a:solidFill>
              </a:rPr>
              <a:t>Entrevistas</a:t>
            </a:r>
            <a:endParaRPr lang="es-EC" sz="3200" dirty="0">
              <a:solidFill>
                <a:schemeClr val="accent4">
                  <a:lumMod val="50000"/>
                </a:schemeClr>
              </a:solidFill>
            </a:endParaRPr>
          </a:p>
        </p:txBody>
      </p:sp>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27</a:t>
            </a:fld>
            <a:endParaRPr lang="es-EC" dirty="0"/>
          </a:p>
        </p:txBody>
      </p:sp>
      <p:graphicFrame>
        <p:nvGraphicFramePr>
          <p:cNvPr id="5" name="4 Diagrama"/>
          <p:cNvGraphicFramePr/>
          <p:nvPr>
            <p:extLst>
              <p:ext uri="{D42A27DB-BD31-4B8C-83A1-F6EECF244321}">
                <p14:modId xmlns:p14="http://schemas.microsoft.com/office/powerpoint/2010/main" val="3267252909"/>
              </p:ext>
            </p:extLst>
          </p:nvPr>
        </p:nvGraphicFramePr>
        <p:xfrm>
          <a:off x="741925" y="981307"/>
          <a:ext cx="7610337" cy="4162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28</a:t>
            </a:fld>
            <a:endParaRPr lang="es-EC" dirty="0"/>
          </a:p>
        </p:txBody>
      </p:sp>
      <p:sp>
        <p:nvSpPr>
          <p:cNvPr id="11" name="10 CuadroTexto"/>
          <p:cNvSpPr txBox="1"/>
          <p:nvPr/>
        </p:nvSpPr>
        <p:spPr>
          <a:xfrm>
            <a:off x="156117" y="1609612"/>
            <a:ext cx="2831915" cy="2277547"/>
          </a:xfrm>
          <a:prstGeom prst="rect">
            <a:avLst/>
          </a:prstGeom>
          <a:noFill/>
        </p:spPr>
        <p:txBody>
          <a:bodyPr wrap="square" rtlCol="0">
            <a:spAutoFit/>
          </a:bodyPr>
          <a:lstStyle/>
          <a:p>
            <a:pPr algn="ctr"/>
            <a:r>
              <a:rPr lang="es-ES" sz="1600" b="1" u="sng" dirty="0" smtClean="0">
                <a:solidFill>
                  <a:schemeClr val="tx1"/>
                </a:solidFill>
              </a:rPr>
              <a:t>Datos</a:t>
            </a:r>
          </a:p>
          <a:p>
            <a:pPr algn="ctr"/>
            <a:endParaRPr lang="es-ES" b="1" dirty="0">
              <a:solidFill>
                <a:schemeClr val="tx1"/>
              </a:solidFill>
            </a:endParaRPr>
          </a:p>
          <a:p>
            <a:r>
              <a:rPr lang="es-ES" dirty="0">
                <a:solidFill>
                  <a:schemeClr val="tx1"/>
                </a:solidFill>
              </a:rPr>
              <a:t>Monto deuda externa con Alemania: 27.200.000 millones de $</a:t>
            </a:r>
          </a:p>
          <a:p>
            <a:r>
              <a:rPr lang="es-ES" dirty="0">
                <a:solidFill>
                  <a:schemeClr val="tx1"/>
                </a:solidFill>
              </a:rPr>
              <a:t>Valor unitario de la moneda BitCoin: 7.478,78</a:t>
            </a:r>
          </a:p>
          <a:p>
            <a:r>
              <a:rPr lang="es-ES" dirty="0">
                <a:solidFill>
                  <a:schemeClr val="tx1"/>
                </a:solidFill>
              </a:rPr>
              <a:t>% de incremento en el último año: 58,50%</a:t>
            </a:r>
          </a:p>
          <a:p>
            <a:endParaRPr lang="es-ES" dirty="0">
              <a:solidFill>
                <a:schemeClr val="tx1"/>
              </a:solidFill>
            </a:endParaRPr>
          </a:p>
        </p:txBody>
      </p:sp>
      <p:graphicFrame>
        <p:nvGraphicFramePr>
          <p:cNvPr id="16" name="15 Tabla"/>
          <p:cNvGraphicFramePr>
            <a:graphicFrameLocks noGrp="1"/>
          </p:cNvGraphicFramePr>
          <p:nvPr/>
        </p:nvGraphicFramePr>
        <p:xfrm>
          <a:off x="3249820" y="1760497"/>
          <a:ext cx="5258560" cy="2880360"/>
        </p:xfrm>
        <a:graphic>
          <a:graphicData uri="http://schemas.openxmlformats.org/drawingml/2006/table">
            <a:tbl>
              <a:tblPr/>
              <a:tblGrid>
                <a:gridCol w="1315825">
                  <a:extLst>
                    <a:ext uri="{9D8B030D-6E8A-4147-A177-3AD203B41FA5}">
                      <a16:colId xmlns:a16="http://schemas.microsoft.com/office/drawing/2014/main" val="20000"/>
                    </a:ext>
                  </a:extLst>
                </a:gridCol>
                <a:gridCol w="1106525">
                  <a:extLst>
                    <a:ext uri="{9D8B030D-6E8A-4147-A177-3AD203B41FA5}">
                      <a16:colId xmlns:a16="http://schemas.microsoft.com/office/drawing/2014/main" val="20001"/>
                    </a:ext>
                  </a:extLst>
                </a:gridCol>
                <a:gridCol w="1380589">
                  <a:extLst>
                    <a:ext uri="{9D8B030D-6E8A-4147-A177-3AD203B41FA5}">
                      <a16:colId xmlns:a16="http://schemas.microsoft.com/office/drawing/2014/main" val="20002"/>
                    </a:ext>
                  </a:extLst>
                </a:gridCol>
                <a:gridCol w="1455621">
                  <a:extLst>
                    <a:ext uri="{9D8B030D-6E8A-4147-A177-3AD203B41FA5}">
                      <a16:colId xmlns:a16="http://schemas.microsoft.com/office/drawing/2014/main" val="20003"/>
                    </a:ext>
                  </a:extLst>
                </a:gridCol>
              </a:tblGrid>
              <a:tr h="597519">
                <a:tc>
                  <a:txBody>
                    <a:bodyPr/>
                    <a:lstStyle/>
                    <a:p>
                      <a:pPr indent="180340" algn="ctr">
                        <a:lnSpc>
                          <a:spcPct val="150000"/>
                        </a:lnSpc>
                        <a:spcAft>
                          <a:spcPts val="0"/>
                        </a:spcAft>
                      </a:pPr>
                      <a:r>
                        <a:rPr lang="es-ES" sz="1400" b="1" dirty="0">
                          <a:solidFill>
                            <a:srgbClr val="000000"/>
                          </a:solidFill>
                          <a:latin typeface="Times New Roman"/>
                          <a:ea typeface="Calibri"/>
                          <a:cs typeface="Times New Roman"/>
                        </a:rPr>
                        <a:t>Mes / Año</a:t>
                      </a:r>
                      <a:endParaRPr lang="es-EC"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80340" algn="ctr">
                        <a:lnSpc>
                          <a:spcPct val="150000"/>
                        </a:lnSpc>
                        <a:spcAft>
                          <a:spcPts val="0"/>
                        </a:spcAft>
                      </a:pPr>
                      <a:r>
                        <a:rPr lang="es-ES" sz="1400" b="1">
                          <a:solidFill>
                            <a:srgbClr val="000000"/>
                          </a:solidFill>
                          <a:latin typeface="Times New Roman"/>
                          <a:ea typeface="Calibri"/>
                          <a:cs typeface="Times New Roman"/>
                        </a:rPr>
                        <a:t>Precio</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80340" algn="ctr">
                        <a:lnSpc>
                          <a:spcPct val="150000"/>
                        </a:lnSpc>
                        <a:spcAft>
                          <a:spcPts val="0"/>
                        </a:spcAft>
                      </a:pPr>
                      <a:r>
                        <a:rPr lang="es-ES" sz="1400" b="1">
                          <a:solidFill>
                            <a:srgbClr val="000000"/>
                          </a:solidFill>
                          <a:latin typeface="Times New Roman"/>
                          <a:ea typeface="Calibri"/>
                          <a:cs typeface="Times New Roman"/>
                        </a:rPr>
                        <a:t>Variación absoluta</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80340" algn="ctr">
                        <a:lnSpc>
                          <a:spcPct val="150000"/>
                        </a:lnSpc>
                        <a:spcAft>
                          <a:spcPts val="0"/>
                        </a:spcAft>
                      </a:pPr>
                      <a:r>
                        <a:rPr lang="es-ES" sz="1400" b="1">
                          <a:solidFill>
                            <a:srgbClr val="000000"/>
                          </a:solidFill>
                          <a:latin typeface="Times New Roman"/>
                          <a:ea typeface="Calibri"/>
                          <a:cs typeface="Times New Roman"/>
                        </a:rPr>
                        <a:t>Variación porcentual</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8760">
                <a:tc>
                  <a:txBody>
                    <a:bodyPr/>
                    <a:lstStyle/>
                    <a:p>
                      <a:pPr indent="180340" algn="l">
                        <a:lnSpc>
                          <a:spcPct val="150000"/>
                        </a:lnSpc>
                        <a:spcAft>
                          <a:spcPts val="0"/>
                        </a:spcAft>
                      </a:pPr>
                      <a:r>
                        <a:rPr lang="es-ES" sz="1400">
                          <a:solidFill>
                            <a:srgbClr val="000000"/>
                          </a:solidFill>
                          <a:latin typeface="Times New Roman"/>
                          <a:ea typeface="Calibri"/>
                          <a:cs typeface="Times New Roman"/>
                        </a:rPr>
                        <a:t>Agosto 2018</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7.478,78</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2.760,58</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dirty="0">
                          <a:solidFill>
                            <a:srgbClr val="000000"/>
                          </a:solidFill>
                          <a:latin typeface="Times New Roman"/>
                          <a:ea typeface="Calibri"/>
                          <a:cs typeface="Times New Roman"/>
                        </a:rPr>
                        <a:t>58,5%</a:t>
                      </a:r>
                      <a:endParaRPr lang="es-EC"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760">
                <a:tc>
                  <a:txBody>
                    <a:bodyPr/>
                    <a:lstStyle/>
                    <a:p>
                      <a:pPr indent="180340" algn="l">
                        <a:lnSpc>
                          <a:spcPct val="150000"/>
                        </a:lnSpc>
                        <a:spcAft>
                          <a:spcPts val="0"/>
                        </a:spcAft>
                      </a:pPr>
                      <a:r>
                        <a:rPr lang="es-ES" sz="1400">
                          <a:solidFill>
                            <a:srgbClr val="000000"/>
                          </a:solidFill>
                          <a:latin typeface="Times New Roman"/>
                          <a:ea typeface="Calibri"/>
                          <a:cs typeface="Times New Roman"/>
                        </a:rPr>
                        <a:t>Agosto 2017</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4.718,20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4.142,00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718,8%</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760">
                <a:tc>
                  <a:txBody>
                    <a:bodyPr/>
                    <a:lstStyle/>
                    <a:p>
                      <a:pPr indent="180340" algn="l">
                        <a:lnSpc>
                          <a:spcPct val="150000"/>
                        </a:lnSpc>
                        <a:spcAft>
                          <a:spcPts val="0"/>
                        </a:spcAft>
                      </a:pPr>
                      <a:r>
                        <a:rPr lang="es-ES" sz="1400">
                          <a:solidFill>
                            <a:srgbClr val="000000"/>
                          </a:solidFill>
                          <a:latin typeface="Times New Roman"/>
                          <a:ea typeface="Calibri"/>
                          <a:cs typeface="Times New Roman"/>
                        </a:rPr>
                        <a:t>Agosto 2016</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576,20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344,80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149,0%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8760">
                <a:tc>
                  <a:txBody>
                    <a:bodyPr/>
                    <a:lstStyle/>
                    <a:p>
                      <a:pPr indent="180340" algn="l">
                        <a:lnSpc>
                          <a:spcPct val="150000"/>
                        </a:lnSpc>
                        <a:spcAft>
                          <a:spcPts val="0"/>
                        </a:spcAft>
                      </a:pPr>
                      <a:r>
                        <a:rPr lang="es-ES" sz="1400">
                          <a:solidFill>
                            <a:srgbClr val="000000"/>
                          </a:solidFill>
                          <a:latin typeface="Times New Roman"/>
                          <a:ea typeface="Calibri"/>
                          <a:cs typeface="Times New Roman"/>
                        </a:rPr>
                        <a:t>Agosto 2015</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231,40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-252,00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-52,1%</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760">
                <a:tc>
                  <a:txBody>
                    <a:bodyPr/>
                    <a:lstStyle/>
                    <a:p>
                      <a:pPr indent="180340" algn="l">
                        <a:lnSpc>
                          <a:spcPct val="150000"/>
                        </a:lnSpc>
                        <a:spcAft>
                          <a:spcPts val="0"/>
                        </a:spcAft>
                      </a:pPr>
                      <a:r>
                        <a:rPr lang="es-ES" sz="1400">
                          <a:solidFill>
                            <a:srgbClr val="000000"/>
                          </a:solidFill>
                          <a:latin typeface="Times New Roman"/>
                          <a:ea typeface="Calibri"/>
                          <a:cs typeface="Times New Roman"/>
                        </a:rPr>
                        <a:t>Agosto 2014</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483,40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353,90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273,3%</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8760">
                <a:tc>
                  <a:txBody>
                    <a:bodyPr/>
                    <a:lstStyle/>
                    <a:p>
                      <a:pPr indent="180340" algn="l">
                        <a:lnSpc>
                          <a:spcPct val="150000"/>
                        </a:lnSpc>
                        <a:spcAft>
                          <a:spcPts val="0"/>
                        </a:spcAft>
                      </a:pPr>
                      <a:r>
                        <a:rPr lang="es-ES" sz="1400">
                          <a:solidFill>
                            <a:srgbClr val="000000"/>
                          </a:solidFill>
                          <a:latin typeface="Times New Roman"/>
                          <a:ea typeface="Calibri"/>
                          <a:cs typeface="Times New Roman"/>
                        </a:rPr>
                        <a:t>Agosto 2013</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129,50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119,30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1169,6%</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8760">
                <a:tc>
                  <a:txBody>
                    <a:bodyPr/>
                    <a:lstStyle/>
                    <a:p>
                      <a:pPr indent="180340" algn="l">
                        <a:lnSpc>
                          <a:spcPct val="150000"/>
                        </a:lnSpc>
                        <a:spcAft>
                          <a:spcPts val="0"/>
                        </a:spcAft>
                      </a:pPr>
                      <a:r>
                        <a:rPr lang="es-ES" sz="1400">
                          <a:solidFill>
                            <a:srgbClr val="000000"/>
                          </a:solidFill>
                          <a:latin typeface="Times New Roman"/>
                          <a:ea typeface="Calibri"/>
                          <a:cs typeface="Times New Roman"/>
                        </a:rPr>
                        <a:t>Agosto 2012</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10,20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a:solidFill>
                            <a:srgbClr val="000000"/>
                          </a:solidFill>
                          <a:latin typeface="Times New Roman"/>
                          <a:ea typeface="Calibri"/>
                          <a:cs typeface="Times New Roman"/>
                        </a:rPr>
                        <a:t>5,30</a:t>
                      </a:r>
                      <a:endParaRPr lang="es-EC"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400" dirty="0">
                          <a:solidFill>
                            <a:srgbClr val="000000"/>
                          </a:solidFill>
                          <a:latin typeface="Times New Roman"/>
                          <a:ea typeface="Calibri"/>
                          <a:cs typeface="Times New Roman"/>
                        </a:rPr>
                        <a:t>108,2%</a:t>
                      </a:r>
                      <a:endParaRPr lang="es-EC"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9" name="1 Título"/>
          <p:cNvSpPr txBox="1">
            <a:spLocks/>
          </p:cNvSpPr>
          <p:nvPr/>
        </p:nvSpPr>
        <p:spPr>
          <a:xfrm>
            <a:off x="752834" y="219979"/>
            <a:ext cx="7370700" cy="857400"/>
          </a:xfrm>
          <a:prstGeom prst="rect">
            <a:avLst/>
          </a:prstGeom>
          <a:noFill/>
          <a:ln>
            <a:noFill/>
          </a:ln>
        </p:spPr>
        <p:txBody>
          <a:bodyPr spcFirstLastPara="1" wrap="square" lIns="91425" tIns="91425" rIns="91425" bIns="91425" anchor="t" anchorCtr="0"/>
          <a:lstStyle/>
          <a:p>
            <a:pPr marL="0" marR="0" lvl="0" indent="0" algn="l" defTabSz="914400" rtl="0" eaLnBrk="1" fontAlgn="auto" latinLnBrk="0" hangingPunct="1">
              <a:lnSpc>
                <a:spcPct val="100000"/>
              </a:lnSpc>
              <a:spcBef>
                <a:spcPts val="0"/>
              </a:spcBef>
              <a:spcAft>
                <a:spcPts val="0"/>
              </a:spcAft>
              <a:buClr>
                <a:srgbClr val="FFFFFF"/>
              </a:buClr>
              <a:buSzPts val="2400"/>
              <a:buFont typeface="Raleway"/>
              <a:buNone/>
              <a:tabLst/>
              <a:defRPr/>
            </a:pPr>
            <a:r>
              <a:rPr kumimoji="0" lang="es-ES" sz="2400" b="1" i="0" u="none" strike="noStrike" kern="0" cap="none" spc="0" normalizeH="0" baseline="0" noProof="0" dirty="0" smtClean="0">
                <a:ln>
                  <a:noFill/>
                </a:ln>
                <a:solidFill>
                  <a:schemeClr val="accent4">
                    <a:lumMod val="50000"/>
                  </a:schemeClr>
                </a:solidFill>
                <a:effectLst/>
                <a:uLnTx/>
                <a:uFillTx/>
                <a:latin typeface="Raleway"/>
                <a:ea typeface="Raleway"/>
                <a:cs typeface="Raleway"/>
                <a:sym typeface="Raleway"/>
              </a:rPr>
              <a:t>Cálculo de ganancia</a:t>
            </a:r>
            <a:r>
              <a:rPr kumimoji="0" lang="es-ES" sz="2400" b="1" i="0" u="none" strike="noStrike" kern="0" cap="none" spc="0" normalizeH="0" noProof="0" dirty="0" smtClean="0">
                <a:ln>
                  <a:noFill/>
                </a:ln>
                <a:solidFill>
                  <a:schemeClr val="accent4">
                    <a:lumMod val="50000"/>
                  </a:schemeClr>
                </a:solidFill>
                <a:effectLst/>
                <a:uLnTx/>
                <a:uFillTx/>
                <a:latin typeface="Raleway"/>
                <a:ea typeface="Raleway"/>
                <a:cs typeface="Raleway"/>
                <a:sym typeface="Raleway"/>
              </a:rPr>
              <a:t> en </a:t>
            </a:r>
            <a:r>
              <a:rPr kumimoji="0" lang="es-ES" sz="2400" b="1" i="0" u="none" strike="noStrike" kern="0" cap="none" spc="0" normalizeH="0" baseline="0" noProof="0" dirty="0" err="1" smtClean="0">
                <a:ln>
                  <a:noFill/>
                </a:ln>
                <a:solidFill>
                  <a:schemeClr val="accent4">
                    <a:lumMod val="50000"/>
                  </a:schemeClr>
                </a:solidFill>
                <a:effectLst/>
                <a:uLnTx/>
                <a:uFillTx/>
                <a:latin typeface="Raleway"/>
                <a:ea typeface="Raleway"/>
                <a:cs typeface="Raleway"/>
                <a:sym typeface="Raleway"/>
              </a:rPr>
              <a:t>BitCoins</a:t>
            </a:r>
            <a:r>
              <a:rPr kumimoji="0" lang="es-ES" sz="2400" b="1" i="0" u="none" strike="noStrike" kern="0" cap="none" spc="0" normalizeH="0" baseline="0" noProof="0" dirty="0" smtClean="0">
                <a:ln>
                  <a:noFill/>
                </a:ln>
                <a:solidFill>
                  <a:schemeClr val="accent4">
                    <a:lumMod val="50000"/>
                  </a:schemeClr>
                </a:solidFill>
                <a:effectLst/>
                <a:uLnTx/>
                <a:uFillTx/>
                <a:latin typeface="Raleway"/>
                <a:ea typeface="Raleway"/>
                <a:cs typeface="Raleway"/>
                <a:sym typeface="Raleway"/>
              </a:rPr>
              <a:t> mediante el trading</a:t>
            </a:r>
            <a:br>
              <a:rPr kumimoji="0" lang="es-ES" sz="2400" b="1" i="0" u="none" strike="noStrike" kern="0" cap="none" spc="0" normalizeH="0" baseline="0" noProof="0" dirty="0" smtClean="0">
                <a:ln>
                  <a:noFill/>
                </a:ln>
                <a:solidFill>
                  <a:schemeClr val="accent4">
                    <a:lumMod val="50000"/>
                  </a:schemeClr>
                </a:solidFill>
                <a:effectLst/>
                <a:uLnTx/>
                <a:uFillTx/>
                <a:latin typeface="Raleway"/>
                <a:ea typeface="Raleway"/>
                <a:cs typeface="Raleway"/>
                <a:sym typeface="Raleway"/>
              </a:rPr>
            </a:br>
            <a:endParaRPr kumimoji="0" lang="es-EC" sz="2400" b="1" i="0" u="none" strike="noStrike" kern="0" cap="none" spc="0" normalizeH="0" baseline="0" noProof="0" dirty="0">
              <a:ln>
                <a:noFill/>
              </a:ln>
              <a:solidFill>
                <a:schemeClr val="accent4">
                  <a:lumMod val="50000"/>
                </a:schemeClr>
              </a:solidFill>
              <a:effectLst/>
              <a:uLnTx/>
              <a:uFillTx/>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29</a:t>
            </a:fld>
            <a:endParaRPr lang="es-EC" dirty="0"/>
          </a:p>
        </p:txBody>
      </p:sp>
      <p:sp>
        <p:nvSpPr>
          <p:cNvPr id="7" name="6 CuadroTexto"/>
          <p:cNvSpPr txBox="1"/>
          <p:nvPr/>
        </p:nvSpPr>
        <p:spPr>
          <a:xfrm>
            <a:off x="713677" y="1141312"/>
            <a:ext cx="3222702" cy="1815882"/>
          </a:xfrm>
          <a:prstGeom prst="rect">
            <a:avLst/>
          </a:prstGeom>
          <a:noFill/>
        </p:spPr>
        <p:txBody>
          <a:bodyPr wrap="square" rtlCol="0">
            <a:spAutoFit/>
          </a:bodyPr>
          <a:lstStyle/>
          <a:p>
            <a:pPr algn="ctr"/>
            <a:r>
              <a:rPr lang="es-ES" b="1" dirty="0" smtClean="0">
                <a:solidFill>
                  <a:schemeClr val="tx1"/>
                </a:solidFill>
              </a:rPr>
              <a:t>Cantidad de </a:t>
            </a:r>
            <a:r>
              <a:rPr lang="es-ES" b="1" dirty="0" err="1" smtClean="0">
                <a:solidFill>
                  <a:schemeClr val="tx1"/>
                </a:solidFill>
              </a:rPr>
              <a:t>BitCoins</a:t>
            </a:r>
            <a:r>
              <a:rPr lang="es-ES" b="1" dirty="0" smtClean="0">
                <a:solidFill>
                  <a:schemeClr val="tx1"/>
                </a:solidFill>
              </a:rPr>
              <a:t> necesarios para el pago de la deuda</a:t>
            </a:r>
          </a:p>
          <a:p>
            <a:endParaRPr lang="es-ES" dirty="0">
              <a:solidFill>
                <a:schemeClr val="tx1"/>
              </a:solidFill>
            </a:endParaRPr>
          </a:p>
          <a:p>
            <a:r>
              <a:rPr lang="es-ES" dirty="0">
                <a:solidFill>
                  <a:schemeClr val="tx1"/>
                </a:solidFill>
              </a:rPr>
              <a:t>BTC=(Monto de </a:t>
            </a:r>
            <a:r>
              <a:rPr lang="es-ES" dirty="0" smtClean="0">
                <a:solidFill>
                  <a:schemeClr val="tx1"/>
                </a:solidFill>
              </a:rPr>
              <a:t>deuda)/(</a:t>
            </a:r>
            <a:r>
              <a:rPr lang="es-ES" dirty="0">
                <a:solidFill>
                  <a:schemeClr val="tx1"/>
                </a:solidFill>
              </a:rPr>
              <a:t>Valor unitario de BTC)</a:t>
            </a:r>
          </a:p>
          <a:p>
            <a:r>
              <a:rPr lang="es-ES" dirty="0">
                <a:solidFill>
                  <a:schemeClr val="tx1"/>
                </a:solidFill>
              </a:rPr>
              <a:t>BTC</a:t>
            </a:r>
            <a:r>
              <a:rPr lang="es-ES" dirty="0" smtClean="0">
                <a:solidFill>
                  <a:schemeClr val="tx1"/>
                </a:solidFill>
              </a:rPr>
              <a:t>=$27.200.000,00 / $7.478,78</a:t>
            </a:r>
            <a:endParaRPr lang="es-ES" dirty="0">
              <a:solidFill>
                <a:schemeClr val="tx1"/>
              </a:solidFill>
            </a:endParaRPr>
          </a:p>
          <a:p>
            <a:r>
              <a:rPr lang="es-ES" dirty="0">
                <a:solidFill>
                  <a:schemeClr val="tx1"/>
                </a:solidFill>
              </a:rPr>
              <a:t>BTC=3.637 criptomonedas</a:t>
            </a:r>
          </a:p>
          <a:p>
            <a:endParaRPr lang="es-ES" dirty="0">
              <a:solidFill>
                <a:schemeClr val="tx1"/>
              </a:solidFill>
            </a:endParaRPr>
          </a:p>
        </p:txBody>
      </p:sp>
      <p:sp>
        <p:nvSpPr>
          <p:cNvPr id="8" name="7 CuadroTexto"/>
          <p:cNvSpPr txBox="1"/>
          <p:nvPr/>
        </p:nvSpPr>
        <p:spPr>
          <a:xfrm>
            <a:off x="780912" y="3255815"/>
            <a:ext cx="2553299" cy="1600438"/>
          </a:xfrm>
          <a:prstGeom prst="rect">
            <a:avLst/>
          </a:prstGeom>
          <a:noFill/>
        </p:spPr>
        <p:txBody>
          <a:bodyPr wrap="square" rtlCol="0">
            <a:spAutoFit/>
          </a:bodyPr>
          <a:lstStyle/>
          <a:p>
            <a:pPr algn="ctr"/>
            <a:r>
              <a:rPr lang="es-ES" b="1" dirty="0" smtClean="0">
                <a:solidFill>
                  <a:schemeClr val="tx1"/>
                </a:solidFill>
              </a:rPr>
              <a:t>Valor unitario del </a:t>
            </a:r>
            <a:r>
              <a:rPr lang="es-ES" b="1" dirty="0" err="1" smtClean="0">
                <a:solidFill>
                  <a:schemeClr val="tx1"/>
                </a:solidFill>
              </a:rPr>
              <a:t>BitCoin</a:t>
            </a:r>
            <a:r>
              <a:rPr lang="es-ES" b="1" dirty="0" smtClean="0">
                <a:solidFill>
                  <a:schemeClr val="tx1"/>
                </a:solidFill>
              </a:rPr>
              <a:t> a Agosto 2019</a:t>
            </a:r>
          </a:p>
          <a:p>
            <a:endParaRPr lang="es-ES" dirty="0" smtClean="0">
              <a:solidFill>
                <a:schemeClr val="tx1"/>
              </a:solidFill>
            </a:endParaRPr>
          </a:p>
          <a:p>
            <a:r>
              <a:rPr lang="es-ES" dirty="0" smtClean="0">
                <a:solidFill>
                  <a:schemeClr val="tx1"/>
                </a:solidFill>
              </a:rPr>
              <a:t>VUF=valor </a:t>
            </a:r>
            <a:r>
              <a:rPr lang="es-ES" dirty="0">
                <a:solidFill>
                  <a:schemeClr val="tx1"/>
                </a:solidFill>
              </a:rPr>
              <a:t>unitario actual × % de incremento</a:t>
            </a:r>
          </a:p>
          <a:p>
            <a:r>
              <a:rPr lang="es-ES" dirty="0" smtClean="0">
                <a:solidFill>
                  <a:schemeClr val="tx1"/>
                </a:solidFill>
              </a:rPr>
              <a:t>VUF=$7.478,78×1,5850</a:t>
            </a:r>
            <a:endParaRPr lang="es-ES" dirty="0">
              <a:solidFill>
                <a:schemeClr val="tx1"/>
              </a:solidFill>
            </a:endParaRPr>
          </a:p>
          <a:p>
            <a:r>
              <a:rPr lang="es-ES" dirty="0" smtClean="0">
                <a:solidFill>
                  <a:schemeClr val="tx1"/>
                </a:solidFill>
              </a:rPr>
              <a:t>VUF=11.853.86</a:t>
            </a:r>
            <a:endParaRPr lang="es-ES" dirty="0">
              <a:solidFill>
                <a:schemeClr val="tx1"/>
              </a:solidFill>
            </a:endParaRPr>
          </a:p>
        </p:txBody>
      </p:sp>
      <p:sp>
        <p:nvSpPr>
          <p:cNvPr id="9" name="8 CuadroTexto"/>
          <p:cNvSpPr txBox="1"/>
          <p:nvPr/>
        </p:nvSpPr>
        <p:spPr>
          <a:xfrm>
            <a:off x="5274463" y="1106077"/>
            <a:ext cx="3256771" cy="1815882"/>
          </a:xfrm>
          <a:prstGeom prst="rect">
            <a:avLst/>
          </a:prstGeom>
          <a:noFill/>
        </p:spPr>
        <p:txBody>
          <a:bodyPr wrap="square" rtlCol="0">
            <a:spAutoFit/>
          </a:bodyPr>
          <a:lstStyle/>
          <a:p>
            <a:pPr algn="ctr"/>
            <a:r>
              <a:rPr lang="es-ES" b="1" dirty="0" smtClean="0">
                <a:solidFill>
                  <a:schemeClr val="tx1"/>
                </a:solidFill>
              </a:rPr>
              <a:t>Valor final de todas las </a:t>
            </a:r>
            <a:r>
              <a:rPr lang="es-ES" b="1" dirty="0" err="1" smtClean="0">
                <a:solidFill>
                  <a:schemeClr val="tx1"/>
                </a:solidFill>
              </a:rPr>
              <a:t>criptomonedas</a:t>
            </a:r>
            <a:r>
              <a:rPr lang="es-ES" b="1" dirty="0" smtClean="0">
                <a:solidFill>
                  <a:schemeClr val="tx1"/>
                </a:solidFill>
              </a:rPr>
              <a:t> a Agosto 2019</a:t>
            </a:r>
          </a:p>
          <a:p>
            <a:endParaRPr lang="es-ES" dirty="0" smtClean="0">
              <a:solidFill>
                <a:schemeClr val="tx1"/>
              </a:solidFill>
            </a:endParaRPr>
          </a:p>
          <a:p>
            <a:r>
              <a:rPr lang="es-ES" dirty="0" smtClean="0">
                <a:solidFill>
                  <a:schemeClr val="tx1"/>
                </a:solidFill>
              </a:rPr>
              <a:t>Valor Final Total=cantidad </a:t>
            </a:r>
            <a:r>
              <a:rPr lang="es-ES" dirty="0">
                <a:solidFill>
                  <a:schemeClr val="tx1"/>
                </a:solidFill>
              </a:rPr>
              <a:t>de </a:t>
            </a:r>
            <a:r>
              <a:rPr lang="es-ES" dirty="0" err="1">
                <a:solidFill>
                  <a:schemeClr val="tx1"/>
                </a:solidFill>
              </a:rPr>
              <a:t>criptomonedas</a:t>
            </a:r>
            <a:r>
              <a:rPr lang="es-ES" dirty="0">
                <a:solidFill>
                  <a:schemeClr val="tx1"/>
                </a:solidFill>
              </a:rPr>
              <a:t> </a:t>
            </a:r>
            <a:r>
              <a:rPr lang="es-ES" dirty="0" smtClean="0">
                <a:solidFill>
                  <a:schemeClr val="tx1"/>
                </a:solidFill>
              </a:rPr>
              <a:t>× precio </a:t>
            </a:r>
            <a:r>
              <a:rPr lang="es-ES" dirty="0">
                <a:solidFill>
                  <a:schemeClr val="tx1"/>
                </a:solidFill>
              </a:rPr>
              <a:t>unitario final</a:t>
            </a:r>
          </a:p>
          <a:p>
            <a:r>
              <a:rPr lang="es-ES" dirty="0" smtClean="0">
                <a:solidFill>
                  <a:schemeClr val="tx1"/>
                </a:solidFill>
              </a:rPr>
              <a:t>Valor Final Total=3.637×$11.853,86</a:t>
            </a:r>
            <a:endParaRPr lang="es-ES" dirty="0">
              <a:solidFill>
                <a:schemeClr val="tx1"/>
              </a:solidFill>
            </a:endParaRPr>
          </a:p>
          <a:p>
            <a:r>
              <a:rPr lang="es-ES" dirty="0" smtClean="0">
                <a:solidFill>
                  <a:schemeClr val="tx1"/>
                </a:solidFill>
              </a:rPr>
              <a:t>Valor Final Total=$ 43.112.488,80</a:t>
            </a:r>
            <a:endParaRPr lang="es-ES" dirty="0">
              <a:solidFill>
                <a:schemeClr val="tx1"/>
              </a:solidFill>
            </a:endParaRPr>
          </a:p>
          <a:p>
            <a:endParaRPr lang="es-ES" dirty="0">
              <a:solidFill>
                <a:schemeClr val="tx1"/>
              </a:solidFill>
            </a:endParaRPr>
          </a:p>
        </p:txBody>
      </p:sp>
      <p:sp>
        <p:nvSpPr>
          <p:cNvPr id="10" name="9 CuadroTexto"/>
          <p:cNvSpPr txBox="1"/>
          <p:nvPr/>
        </p:nvSpPr>
        <p:spPr>
          <a:xfrm>
            <a:off x="4980814" y="3232242"/>
            <a:ext cx="3873254" cy="1169551"/>
          </a:xfrm>
          <a:prstGeom prst="rect">
            <a:avLst/>
          </a:prstGeom>
          <a:noFill/>
        </p:spPr>
        <p:txBody>
          <a:bodyPr wrap="square" rtlCol="0">
            <a:spAutoFit/>
          </a:bodyPr>
          <a:lstStyle/>
          <a:p>
            <a:pPr algn="ctr"/>
            <a:r>
              <a:rPr lang="es-ES" b="1" dirty="0" smtClean="0">
                <a:solidFill>
                  <a:schemeClr val="tx1"/>
                </a:solidFill>
              </a:rPr>
              <a:t>Ganancia</a:t>
            </a:r>
          </a:p>
          <a:p>
            <a:endParaRPr lang="es-ES" dirty="0" smtClean="0">
              <a:solidFill>
                <a:schemeClr val="tx1"/>
              </a:solidFill>
            </a:endParaRPr>
          </a:p>
          <a:p>
            <a:r>
              <a:rPr lang="es-ES" dirty="0" smtClean="0">
                <a:solidFill>
                  <a:schemeClr val="tx1"/>
                </a:solidFill>
              </a:rPr>
              <a:t>Ganancia=Monto de deuda – Valor Final Total</a:t>
            </a:r>
            <a:endParaRPr lang="es-ES" dirty="0">
              <a:solidFill>
                <a:schemeClr val="tx1"/>
              </a:solidFill>
            </a:endParaRPr>
          </a:p>
          <a:p>
            <a:r>
              <a:rPr lang="es-ES" dirty="0" smtClean="0">
                <a:solidFill>
                  <a:schemeClr val="tx1"/>
                </a:solidFill>
              </a:rPr>
              <a:t>Ganancia=$ 43.112.000,00 - $ 27.200.000,00</a:t>
            </a:r>
            <a:endParaRPr lang="es-ES" dirty="0">
              <a:solidFill>
                <a:schemeClr val="tx1"/>
              </a:solidFill>
            </a:endParaRPr>
          </a:p>
          <a:p>
            <a:r>
              <a:rPr lang="es-ES" dirty="0" smtClean="0">
                <a:solidFill>
                  <a:schemeClr val="tx1"/>
                </a:solidFill>
              </a:rPr>
              <a:t>Ganancia=</a:t>
            </a:r>
            <a:endParaRPr lang="es-ES" dirty="0">
              <a:solidFill>
                <a:schemeClr val="tx1"/>
              </a:solidFill>
            </a:endParaRPr>
          </a:p>
        </p:txBody>
      </p:sp>
      <p:sp>
        <p:nvSpPr>
          <p:cNvPr id="11" name="10 Flecha abajo"/>
          <p:cNvSpPr/>
          <p:nvPr/>
        </p:nvSpPr>
        <p:spPr>
          <a:xfrm>
            <a:off x="1906859" y="2754351"/>
            <a:ext cx="223024" cy="345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rriba"/>
          <p:cNvSpPr/>
          <p:nvPr/>
        </p:nvSpPr>
        <p:spPr>
          <a:xfrm rot="3161622">
            <a:off x="4337286" y="2856142"/>
            <a:ext cx="241703" cy="4105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abajo"/>
          <p:cNvSpPr/>
          <p:nvPr/>
        </p:nvSpPr>
        <p:spPr>
          <a:xfrm>
            <a:off x="6843132" y="2717181"/>
            <a:ext cx="223024" cy="345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 Título"/>
          <p:cNvSpPr txBox="1">
            <a:spLocks/>
          </p:cNvSpPr>
          <p:nvPr/>
        </p:nvSpPr>
        <p:spPr>
          <a:xfrm>
            <a:off x="752834" y="219979"/>
            <a:ext cx="7370700" cy="857400"/>
          </a:xfrm>
          <a:prstGeom prst="rect">
            <a:avLst/>
          </a:prstGeom>
          <a:noFill/>
          <a:ln>
            <a:noFill/>
          </a:ln>
        </p:spPr>
        <p:txBody>
          <a:bodyPr spcFirstLastPara="1" wrap="square" lIns="91425" tIns="91425" rIns="91425" bIns="91425" anchor="t" anchorCtr="0"/>
          <a:lstStyle/>
          <a:p>
            <a:pPr marL="0" marR="0" lvl="0" indent="0" algn="l" defTabSz="914400" rtl="0" eaLnBrk="1" fontAlgn="auto" latinLnBrk="0" hangingPunct="1">
              <a:lnSpc>
                <a:spcPct val="100000"/>
              </a:lnSpc>
              <a:spcBef>
                <a:spcPts val="0"/>
              </a:spcBef>
              <a:spcAft>
                <a:spcPts val="0"/>
              </a:spcAft>
              <a:buClr>
                <a:srgbClr val="FFFFFF"/>
              </a:buClr>
              <a:buSzPts val="2400"/>
              <a:buFont typeface="Raleway"/>
              <a:buNone/>
              <a:tabLst/>
              <a:defRPr/>
            </a:pPr>
            <a:r>
              <a:rPr kumimoji="0" lang="es-ES" sz="2400" b="1" i="0" u="none" strike="noStrike" kern="0" cap="none" spc="0" normalizeH="0" baseline="0" noProof="0" dirty="0" smtClean="0">
                <a:ln>
                  <a:noFill/>
                </a:ln>
                <a:solidFill>
                  <a:schemeClr val="accent4">
                    <a:lumMod val="50000"/>
                  </a:schemeClr>
                </a:solidFill>
                <a:effectLst/>
                <a:uLnTx/>
                <a:uFillTx/>
                <a:latin typeface="Raleway"/>
                <a:ea typeface="Raleway"/>
                <a:cs typeface="Raleway"/>
                <a:sym typeface="Raleway"/>
              </a:rPr>
              <a:t>Cálculo de ganancia</a:t>
            </a:r>
            <a:r>
              <a:rPr kumimoji="0" lang="es-ES" sz="2400" b="1" i="0" u="none" strike="noStrike" kern="0" cap="none" spc="0" normalizeH="0" noProof="0" dirty="0" smtClean="0">
                <a:ln>
                  <a:noFill/>
                </a:ln>
                <a:solidFill>
                  <a:schemeClr val="accent4">
                    <a:lumMod val="50000"/>
                  </a:schemeClr>
                </a:solidFill>
                <a:effectLst/>
                <a:uLnTx/>
                <a:uFillTx/>
                <a:latin typeface="Raleway"/>
                <a:ea typeface="Raleway"/>
                <a:cs typeface="Raleway"/>
                <a:sym typeface="Raleway"/>
              </a:rPr>
              <a:t> en </a:t>
            </a:r>
            <a:r>
              <a:rPr kumimoji="0" lang="es-ES" sz="2400" b="1" i="0" u="none" strike="noStrike" kern="0" cap="none" spc="0" normalizeH="0" baseline="0" noProof="0" dirty="0" err="1" smtClean="0">
                <a:ln>
                  <a:noFill/>
                </a:ln>
                <a:solidFill>
                  <a:schemeClr val="accent4">
                    <a:lumMod val="50000"/>
                  </a:schemeClr>
                </a:solidFill>
                <a:effectLst/>
                <a:uLnTx/>
                <a:uFillTx/>
                <a:latin typeface="Raleway"/>
                <a:ea typeface="Raleway"/>
                <a:cs typeface="Raleway"/>
                <a:sym typeface="Raleway"/>
              </a:rPr>
              <a:t>BitCoins</a:t>
            </a:r>
            <a:r>
              <a:rPr kumimoji="0" lang="es-ES" sz="2400" b="1" i="0" u="none" strike="noStrike" kern="0" cap="none" spc="0" normalizeH="0" baseline="0" noProof="0" dirty="0" smtClean="0">
                <a:ln>
                  <a:noFill/>
                </a:ln>
                <a:solidFill>
                  <a:schemeClr val="accent4">
                    <a:lumMod val="50000"/>
                  </a:schemeClr>
                </a:solidFill>
                <a:effectLst/>
                <a:uLnTx/>
                <a:uFillTx/>
                <a:latin typeface="Raleway"/>
                <a:ea typeface="Raleway"/>
                <a:cs typeface="Raleway"/>
                <a:sym typeface="Raleway"/>
              </a:rPr>
              <a:t> mediante el trading</a:t>
            </a:r>
            <a:br>
              <a:rPr kumimoji="0" lang="es-ES" sz="2400" b="1" i="0" u="none" strike="noStrike" kern="0" cap="none" spc="0" normalizeH="0" baseline="0" noProof="0" dirty="0" smtClean="0">
                <a:ln>
                  <a:noFill/>
                </a:ln>
                <a:solidFill>
                  <a:schemeClr val="accent4">
                    <a:lumMod val="50000"/>
                  </a:schemeClr>
                </a:solidFill>
                <a:effectLst/>
                <a:uLnTx/>
                <a:uFillTx/>
                <a:latin typeface="Raleway"/>
                <a:ea typeface="Raleway"/>
                <a:cs typeface="Raleway"/>
                <a:sym typeface="Raleway"/>
              </a:rPr>
            </a:br>
            <a:endParaRPr kumimoji="0" lang="es-EC" sz="2400" b="1" i="0" u="none" strike="noStrike" kern="0" cap="none" spc="0" normalizeH="0" baseline="0" noProof="0" dirty="0">
              <a:ln>
                <a:noFill/>
              </a:ln>
              <a:solidFill>
                <a:schemeClr val="accent4">
                  <a:lumMod val="50000"/>
                </a:schemeClr>
              </a:solidFill>
              <a:effectLst/>
              <a:uLnTx/>
              <a:uFillTx/>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a:t>
            </a:fld>
            <a:endParaRPr lang="es-EC" dirty="0"/>
          </a:p>
        </p:txBody>
      </p:sp>
      <p:sp>
        <p:nvSpPr>
          <p:cNvPr id="3" name="2 CuadroTexto"/>
          <p:cNvSpPr txBox="1"/>
          <p:nvPr/>
        </p:nvSpPr>
        <p:spPr>
          <a:xfrm>
            <a:off x="1728686" y="1401625"/>
            <a:ext cx="6048672" cy="3631763"/>
          </a:xfrm>
          <a:prstGeom prst="rect">
            <a:avLst/>
          </a:prstGeom>
          <a:noFill/>
        </p:spPr>
        <p:txBody>
          <a:bodyPr wrap="square" rtlCol="0">
            <a:spAutoFit/>
          </a:bodyPr>
          <a:lstStyle/>
          <a:p>
            <a:pPr marL="285750" indent="-285750">
              <a:lnSpc>
                <a:spcPct val="150000"/>
              </a:lnSpc>
              <a:buFont typeface="Arial" pitchFamily="34" charset="0"/>
              <a:buChar char="•"/>
            </a:pPr>
            <a:r>
              <a:rPr lang="es-ES" sz="2000" dirty="0">
                <a:solidFill>
                  <a:schemeClr val="tx1"/>
                </a:solidFill>
              </a:rPr>
              <a:t>Planteamiento del problema</a:t>
            </a:r>
          </a:p>
          <a:p>
            <a:pPr marL="285750" indent="-285750">
              <a:lnSpc>
                <a:spcPct val="150000"/>
              </a:lnSpc>
              <a:buFont typeface="Arial" pitchFamily="34" charset="0"/>
              <a:buChar char="•"/>
            </a:pPr>
            <a:r>
              <a:rPr lang="es-ES" sz="2000" dirty="0">
                <a:solidFill>
                  <a:schemeClr val="tx1"/>
                </a:solidFill>
              </a:rPr>
              <a:t>Objetivos de la investigación</a:t>
            </a:r>
          </a:p>
          <a:p>
            <a:pPr marL="285750" indent="-285750">
              <a:lnSpc>
                <a:spcPct val="150000"/>
              </a:lnSpc>
              <a:buFont typeface="Arial" pitchFamily="34" charset="0"/>
              <a:buChar char="•"/>
            </a:pPr>
            <a:r>
              <a:rPr lang="es-ES" sz="2000" dirty="0">
                <a:solidFill>
                  <a:schemeClr val="tx1"/>
                </a:solidFill>
              </a:rPr>
              <a:t>Justificación</a:t>
            </a:r>
          </a:p>
          <a:p>
            <a:pPr marL="285750" indent="-285750">
              <a:lnSpc>
                <a:spcPct val="150000"/>
              </a:lnSpc>
              <a:buFont typeface="Arial" pitchFamily="34" charset="0"/>
              <a:buChar char="•"/>
            </a:pPr>
            <a:r>
              <a:rPr lang="es-ES" sz="2000" dirty="0">
                <a:solidFill>
                  <a:schemeClr val="tx1"/>
                </a:solidFill>
              </a:rPr>
              <a:t>Teorías de soporte</a:t>
            </a:r>
          </a:p>
          <a:p>
            <a:pPr marL="285750" indent="-285750">
              <a:lnSpc>
                <a:spcPct val="150000"/>
              </a:lnSpc>
              <a:buFont typeface="Arial" pitchFamily="34" charset="0"/>
              <a:buChar char="•"/>
            </a:pPr>
            <a:r>
              <a:rPr lang="es-ES" sz="2000" dirty="0">
                <a:solidFill>
                  <a:schemeClr val="tx1"/>
                </a:solidFill>
              </a:rPr>
              <a:t>Metodología</a:t>
            </a:r>
          </a:p>
          <a:p>
            <a:pPr marL="285750" indent="-285750">
              <a:lnSpc>
                <a:spcPct val="150000"/>
              </a:lnSpc>
              <a:buFont typeface="Arial" pitchFamily="34" charset="0"/>
              <a:buChar char="•"/>
            </a:pPr>
            <a:r>
              <a:rPr lang="es-ES" sz="2000" dirty="0">
                <a:solidFill>
                  <a:schemeClr val="tx1"/>
                </a:solidFill>
              </a:rPr>
              <a:t>Análisis</a:t>
            </a:r>
          </a:p>
          <a:p>
            <a:pPr marL="285750" indent="-285750">
              <a:lnSpc>
                <a:spcPct val="150000"/>
              </a:lnSpc>
              <a:buFont typeface="Arial" pitchFamily="34" charset="0"/>
              <a:buChar char="•"/>
            </a:pPr>
            <a:r>
              <a:rPr lang="es-ES" sz="2000" dirty="0">
                <a:solidFill>
                  <a:schemeClr val="tx1"/>
                </a:solidFill>
              </a:rPr>
              <a:t>Conclusiones y recomendaciones</a:t>
            </a:r>
          </a:p>
          <a:p>
            <a:pPr marL="285750" indent="-285750">
              <a:buFont typeface="Arial" pitchFamily="34" charset="0"/>
              <a:buChar char="•"/>
            </a:pPr>
            <a:endParaRPr lang="es-ES" sz="2000" dirty="0">
              <a:solidFill>
                <a:schemeClr val="tx1"/>
              </a:solidFill>
            </a:endParaRPr>
          </a:p>
        </p:txBody>
      </p:sp>
      <p:sp>
        <p:nvSpPr>
          <p:cNvPr id="5" name="2 Marcador de texto"/>
          <p:cNvSpPr txBox="1">
            <a:spLocks/>
          </p:cNvSpPr>
          <p:nvPr/>
        </p:nvSpPr>
        <p:spPr>
          <a:xfrm>
            <a:off x="0" y="156118"/>
            <a:ext cx="4226312" cy="80288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3200" b="1" i="0" u="none" strike="noStrike" kern="0" cap="none" spc="0" normalizeH="0" baseline="0" noProof="0" dirty="0" smtClean="0">
                <a:ln>
                  <a:noFill/>
                </a:ln>
                <a:solidFill>
                  <a:schemeClr val="accent4">
                    <a:lumMod val="50000"/>
                  </a:schemeClr>
                </a:solidFill>
                <a:effectLst/>
                <a:uLnTx/>
                <a:uFillTx/>
                <a:latin typeface="Arial"/>
                <a:ea typeface="Arial"/>
                <a:cs typeface="Arial"/>
                <a:sym typeface="Arial"/>
              </a:rPr>
              <a:t>Contenido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sz="1800" b="0" i="0" u="none" strike="noStrike" kern="0" cap="none" spc="0" normalizeH="0" baseline="0" noProof="0" dirty="0">
              <a:ln>
                <a:noFill/>
              </a:ln>
              <a:solidFill>
                <a:schemeClr val="accent4">
                  <a:lumMod val="50000"/>
                </a:schemeClr>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3265" y="175376"/>
            <a:ext cx="7370700" cy="857400"/>
          </a:xfrm>
        </p:spPr>
        <p:txBody>
          <a:bodyPr/>
          <a:lstStyle/>
          <a:p>
            <a:r>
              <a:rPr lang="es-ES" sz="2800" dirty="0" smtClean="0">
                <a:solidFill>
                  <a:schemeClr val="accent4">
                    <a:lumMod val="50000"/>
                  </a:schemeClr>
                </a:solidFill>
              </a:rPr>
              <a:t>Cálculo de minería de </a:t>
            </a:r>
            <a:r>
              <a:rPr lang="es-ES" sz="2800" dirty="0" err="1" smtClean="0">
                <a:solidFill>
                  <a:schemeClr val="accent4">
                    <a:lumMod val="50000"/>
                  </a:schemeClr>
                </a:solidFill>
              </a:rPr>
              <a:t>criptomonedas</a:t>
            </a:r>
            <a:r>
              <a:rPr lang="es-ES" sz="2800" dirty="0" smtClean="0">
                <a:solidFill>
                  <a:schemeClr val="accent4">
                    <a:lumMod val="50000"/>
                  </a:schemeClr>
                </a:solidFill>
              </a:rPr>
              <a:t> en el Ecuador</a:t>
            </a:r>
            <a:br>
              <a:rPr lang="es-ES" sz="2800" dirty="0" smtClean="0">
                <a:solidFill>
                  <a:schemeClr val="accent4">
                    <a:lumMod val="50000"/>
                  </a:schemeClr>
                </a:solidFill>
              </a:rPr>
            </a:br>
            <a:endParaRPr lang="es-EC" sz="2800" dirty="0">
              <a:solidFill>
                <a:schemeClr val="accent4">
                  <a:lumMod val="50000"/>
                </a:schemeClr>
              </a:solidFill>
            </a:endParaRPr>
          </a:p>
        </p:txBody>
      </p:sp>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30</a:t>
            </a:fld>
            <a:endParaRPr lang="es-EC" dirty="0"/>
          </a:p>
        </p:txBody>
      </p:sp>
      <p:sp>
        <p:nvSpPr>
          <p:cNvPr id="10" name="9 CuadroTexto"/>
          <p:cNvSpPr txBox="1"/>
          <p:nvPr/>
        </p:nvSpPr>
        <p:spPr>
          <a:xfrm>
            <a:off x="5828128" y="3205273"/>
            <a:ext cx="2802916" cy="1323439"/>
          </a:xfrm>
          <a:prstGeom prst="rect">
            <a:avLst/>
          </a:prstGeom>
          <a:noFill/>
        </p:spPr>
        <p:txBody>
          <a:bodyPr wrap="square" rtlCol="0">
            <a:spAutoFit/>
          </a:bodyPr>
          <a:lstStyle/>
          <a:p>
            <a:r>
              <a:rPr lang="pt-BR" b="1" dirty="0">
                <a:solidFill>
                  <a:schemeClr val="tx1"/>
                </a:solidFill>
              </a:rPr>
              <a:t>E=(</a:t>
            </a:r>
            <a:r>
              <a:rPr lang="pt-BR" b="1" dirty="0" smtClean="0">
                <a:solidFill>
                  <a:schemeClr val="tx1"/>
                </a:solidFill>
              </a:rPr>
              <a:t>d/t)/n</a:t>
            </a:r>
            <a:endParaRPr lang="pt-BR" b="1" dirty="0">
              <a:solidFill>
                <a:schemeClr val="tx1"/>
              </a:solidFill>
            </a:endParaRPr>
          </a:p>
          <a:p>
            <a:r>
              <a:rPr lang="pt-BR" b="1" dirty="0">
                <a:solidFill>
                  <a:schemeClr val="tx1"/>
                </a:solidFill>
              </a:rPr>
              <a:t>E=(</a:t>
            </a:r>
            <a:r>
              <a:rPr lang="pt-BR" b="1" dirty="0" smtClean="0">
                <a:solidFill>
                  <a:schemeClr val="tx1"/>
                </a:solidFill>
              </a:rPr>
              <a:t>27.200.000/10)/397,20</a:t>
            </a:r>
            <a:endParaRPr lang="pt-BR" b="1" dirty="0">
              <a:solidFill>
                <a:schemeClr val="tx1"/>
              </a:solidFill>
            </a:endParaRPr>
          </a:p>
          <a:p>
            <a:r>
              <a:rPr lang="pt-BR" b="1" dirty="0" smtClean="0">
                <a:solidFill>
                  <a:schemeClr val="tx1"/>
                </a:solidFill>
              </a:rPr>
              <a:t>E=2.720.000/397,20</a:t>
            </a:r>
            <a:endParaRPr lang="pt-BR" b="1" dirty="0">
              <a:solidFill>
                <a:schemeClr val="tx1"/>
              </a:solidFill>
            </a:endParaRPr>
          </a:p>
          <a:p>
            <a:r>
              <a:rPr lang="pt-BR" sz="2400" b="1" dirty="0">
                <a:solidFill>
                  <a:schemeClr val="tx1"/>
                </a:solidFill>
              </a:rPr>
              <a:t>E=6.848</a:t>
            </a:r>
          </a:p>
          <a:p>
            <a:endParaRPr lang="es-ES" dirty="0">
              <a:solidFill>
                <a:schemeClr val="tx1"/>
              </a:solidFill>
            </a:endParaRPr>
          </a:p>
        </p:txBody>
      </p:sp>
      <p:sp>
        <p:nvSpPr>
          <p:cNvPr id="11" name="10 CuadroTexto"/>
          <p:cNvSpPr txBox="1"/>
          <p:nvPr/>
        </p:nvSpPr>
        <p:spPr>
          <a:xfrm>
            <a:off x="5653669" y="1461516"/>
            <a:ext cx="3300760" cy="1723549"/>
          </a:xfrm>
          <a:prstGeom prst="rect">
            <a:avLst/>
          </a:prstGeom>
          <a:noFill/>
        </p:spPr>
        <p:txBody>
          <a:bodyPr wrap="square" rtlCol="0">
            <a:spAutoFit/>
          </a:bodyPr>
          <a:lstStyle/>
          <a:p>
            <a:r>
              <a:rPr lang="es-ES" sz="1400" b="1" dirty="0">
                <a:solidFill>
                  <a:schemeClr val="tx1"/>
                </a:solidFill>
              </a:rPr>
              <a:t>E</a:t>
            </a:r>
            <a:r>
              <a:rPr lang="es-ES" sz="1200" b="1" dirty="0">
                <a:solidFill>
                  <a:schemeClr val="tx1"/>
                </a:solidFill>
              </a:rPr>
              <a:t>: cantidad de equipos requeridos para el pago</a:t>
            </a:r>
          </a:p>
          <a:p>
            <a:r>
              <a:rPr lang="es-ES" sz="1400" b="1" dirty="0">
                <a:solidFill>
                  <a:schemeClr val="tx1"/>
                </a:solidFill>
              </a:rPr>
              <a:t>d</a:t>
            </a:r>
            <a:r>
              <a:rPr lang="es-ES" sz="1200" b="1" dirty="0">
                <a:solidFill>
                  <a:schemeClr val="tx1"/>
                </a:solidFill>
              </a:rPr>
              <a:t>: monto total de deuda externa con Alemania</a:t>
            </a:r>
          </a:p>
          <a:p>
            <a:r>
              <a:rPr lang="es-ES" sz="1400" b="1" dirty="0">
                <a:solidFill>
                  <a:schemeClr val="tx1"/>
                </a:solidFill>
              </a:rPr>
              <a:t>t: </a:t>
            </a:r>
            <a:r>
              <a:rPr lang="es-ES" sz="1200" b="1" dirty="0">
                <a:solidFill>
                  <a:schemeClr val="tx1"/>
                </a:solidFill>
              </a:rPr>
              <a:t>número de años previsto para el pago</a:t>
            </a:r>
          </a:p>
          <a:p>
            <a:r>
              <a:rPr lang="es-ES" sz="1400" b="1" dirty="0">
                <a:solidFill>
                  <a:schemeClr val="tx1"/>
                </a:solidFill>
              </a:rPr>
              <a:t>n</a:t>
            </a:r>
            <a:r>
              <a:rPr lang="es-ES" sz="1200" b="1" dirty="0">
                <a:solidFill>
                  <a:schemeClr val="tx1"/>
                </a:solidFill>
              </a:rPr>
              <a:t>: cantidad de dólares producidos por un equipo en un año</a:t>
            </a:r>
          </a:p>
          <a:p>
            <a:endParaRPr lang="es-ES" b="1" dirty="0">
              <a:solidFill>
                <a:schemeClr val="tx1"/>
              </a:solidFill>
            </a:endParaRPr>
          </a:p>
        </p:txBody>
      </p:sp>
      <p:pic>
        <p:nvPicPr>
          <p:cNvPr id="7" name="6 Imagen"/>
          <p:cNvPicPr/>
          <p:nvPr/>
        </p:nvPicPr>
        <p:blipFill rotWithShape="1">
          <a:blip r:embed="rId2" cstate="email">
            <a:extLst>
              <a:ext uri="{28A0092B-C50C-407E-A947-70E740481C1C}">
                <a14:useLocalDpi xmlns:a14="http://schemas.microsoft.com/office/drawing/2010/main"/>
              </a:ext>
            </a:extLst>
          </a:blip>
          <a:srcRect/>
          <a:stretch/>
        </p:blipFill>
        <p:spPr bwMode="auto">
          <a:xfrm>
            <a:off x="261552" y="1556757"/>
            <a:ext cx="5302907" cy="308215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31</a:t>
            </a:fld>
            <a:endParaRPr lang="es-EC" dirty="0"/>
          </a:p>
        </p:txBody>
      </p:sp>
      <p:sp>
        <p:nvSpPr>
          <p:cNvPr id="7" name="6 Rectángulo"/>
          <p:cNvSpPr/>
          <p:nvPr/>
        </p:nvSpPr>
        <p:spPr>
          <a:xfrm>
            <a:off x="702527" y="234176"/>
            <a:ext cx="7192536" cy="830997"/>
          </a:xfrm>
          <a:prstGeom prst="rect">
            <a:avLst/>
          </a:prstGeom>
        </p:spPr>
        <p:txBody>
          <a:bodyPr wrap="square">
            <a:spAutoFit/>
          </a:bodyPr>
          <a:lstStyle/>
          <a:p>
            <a:r>
              <a:rPr lang="es-ES" sz="2400" b="1" dirty="0" smtClean="0">
                <a:solidFill>
                  <a:schemeClr val="accent4">
                    <a:lumMod val="50000"/>
                  </a:schemeClr>
                </a:solidFill>
              </a:rPr>
              <a:t>Costos de elementos para ensamblar un equipo para minería</a:t>
            </a:r>
            <a:endParaRPr lang="es-ES" sz="2400" b="1" dirty="0">
              <a:solidFill>
                <a:schemeClr val="accent4">
                  <a:lumMod val="50000"/>
                </a:schemeClr>
              </a:solidFill>
            </a:endParaRPr>
          </a:p>
        </p:txBody>
      </p:sp>
      <p:graphicFrame>
        <p:nvGraphicFramePr>
          <p:cNvPr id="8" name="7 Tabla"/>
          <p:cNvGraphicFramePr>
            <a:graphicFrameLocks noGrp="1"/>
          </p:cNvGraphicFramePr>
          <p:nvPr/>
        </p:nvGraphicFramePr>
        <p:xfrm>
          <a:off x="1327483" y="947853"/>
          <a:ext cx="6868663" cy="4027480"/>
        </p:xfrm>
        <a:graphic>
          <a:graphicData uri="http://schemas.openxmlformats.org/drawingml/2006/table">
            <a:tbl>
              <a:tblPr/>
              <a:tblGrid>
                <a:gridCol w="1774411">
                  <a:extLst>
                    <a:ext uri="{9D8B030D-6E8A-4147-A177-3AD203B41FA5}">
                      <a16:colId xmlns:a16="http://schemas.microsoft.com/office/drawing/2014/main" val="20000"/>
                    </a:ext>
                  </a:extLst>
                </a:gridCol>
                <a:gridCol w="968707">
                  <a:extLst>
                    <a:ext uri="{9D8B030D-6E8A-4147-A177-3AD203B41FA5}">
                      <a16:colId xmlns:a16="http://schemas.microsoft.com/office/drawing/2014/main" val="20001"/>
                    </a:ext>
                  </a:extLst>
                </a:gridCol>
                <a:gridCol w="3187886">
                  <a:extLst>
                    <a:ext uri="{9D8B030D-6E8A-4147-A177-3AD203B41FA5}">
                      <a16:colId xmlns:a16="http://schemas.microsoft.com/office/drawing/2014/main" val="20002"/>
                    </a:ext>
                  </a:extLst>
                </a:gridCol>
                <a:gridCol w="937659">
                  <a:extLst>
                    <a:ext uri="{9D8B030D-6E8A-4147-A177-3AD203B41FA5}">
                      <a16:colId xmlns:a16="http://schemas.microsoft.com/office/drawing/2014/main" val="20003"/>
                    </a:ext>
                  </a:extLst>
                </a:gridCol>
              </a:tblGrid>
              <a:tr h="247435">
                <a:tc>
                  <a:txBody>
                    <a:bodyPr/>
                    <a:lstStyle/>
                    <a:p>
                      <a:pPr indent="180340" algn="ctr">
                        <a:lnSpc>
                          <a:spcPct val="150000"/>
                        </a:lnSpc>
                        <a:spcAft>
                          <a:spcPts val="0"/>
                        </a:spcAft>
                      </a:pPr>
                      <a:r>
                        <a:rPr lang="es-ES" sz="1100" b="1" dirty="0">
                          <a:solidFill>
                            <a:srgbClr val="000000"/>
                          </a:solidFill>
                          <a:latin typeface="Times New Roman"/>
                          <a:ea typeface="Times New Roman"/>
                          <a:cs typeface="Times New Roman"/>
                        </a:rPr>
                        <a:t>PRODUCTO</a:t>
                      </a:r>
                      <a:endParaRPr lang="es-EC" sz="1100" dirty="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80340" algn="ctr">
                        <a:lnSpc>
                          <a:spcPct val="150000"/>
                        </a:lnSpc>
                        <a:spcAft>
                          <a:spcPts val="0"/>
                        </a:spcAft>
                      </a:pPr>
                      <a:r>
                        <a:rPr lang="es-ES" sz="1100" b="1">
                          <a:solidFill>
                            <a:srgbClr val="000000"/>
                          </a:solidFill>
                          <a:latin typeface="Times New Roman"/>
                          <a:ea typeface="Times New Roman"/>
                          <a:cs typeface="Times New Roman"/>
                        </a:rPr>
                        <a:t>MARCA</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80340" algn="ctr">
                        <a:lnSpc>
                          <a:spcPct val="150000"/>
                        </a:lnSpc>
                        <a:spcAft>
                          <a:spcPts val="0"/>
                        </a:spcAft>
                      </a:pPr>
                      <a:r>
                        <a:rPr lang="es-ES" sz="1100" b="1">
                          <a:solidFill>
                            <a:srgbClr val="000000"/>
                          </a:solidFill>
                          <a:latin typeface="Times New Roman"/>
                          <a:ea typeface="Times New Roman"/>
                          <a:cs typeface="Times New Roman"/>
                        </a:rPr>
                        <a:t>TIPO - CARACTERISTICAS</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80340" algn="ctr">
                        <a:lnSpc>
                          <a:spcPct val="150000"/>
                        </a:lnSpc>
                        <a:spcAft>
                          <a:spcPts val="0"/>
                        </a:spcAft>
                      </a:pPr>
                      <a:r>
                        <a:rPr lang="es-ES" sz="1100" b="1">
                          <a:solidFill>
                            <a:srgbClr val="000000"/>
                          </a:solidFill>
                          <a:latin typeface="Times New Roman"/>
                          <a:ea typeface="Times New Roman"/>
                          <a:cs typeface="Times New Roman"/>
                        </a:rPr>
                        <a:t>COSTOS</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68772">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Tarjeta Madre</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Asus</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Asus Tuf Z270 Mark 1  Lga 1151 Ddr4 Dp Placa Madre Con Puerto</a:t>
                      </a:r>
                      <a:endParaRPr lang="es-EC" sz="1100">
                        <a:latin typeface="Times New Roman"/>
                        <a:ea typeface="Calibri"/>
                        <a:cs typeface="Times New Roman"/>
                      </a:endParaRPr>
                    </a:p>
                  </a:txBody>
                  <a:tcPr marL="39511" marR="39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100">
                          <a:solidFill>
                            <a:srgbClr val="000000"/>
                          </a:solidFill>
                          <a:latin typeface="Times New Roman"/>
                          <a:ea typeface="Times New Roman"/>
                          <a:cs typeface="Times New Roman"/>
                        </a:rPr>
                        <a:t>$ 574,73</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8772">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Procesador</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Vishera</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Ltc Procesador Amd Fx- 8350 Vishera 4ghz 8 núcleos Am3+</a:t>
                      </a:r>
                      <a:endParaRPr lang="es-EC" sz="1100">
                        <a:latin typeface="Times New Roman"/>
                        <a:ea typeface="Calibri"/>
                        <a:cs typeface="Times New Roman"/>
                      </a:endParaRPr>
                    </a:p>
                  </a:txBody>
                  <a:tcPr marL="39511" marR="39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100">
                          <a:solidFill>
                            <a:srgbClr val="000000"/>
                          </a:solidFill>
                          <a:latin typeface="Times New Roman"/>
                          <a:ea typeface="Times New Roman"/>
                          <a:cs typeface="Times New Roman"/>
                        </a:rPr>
                        <a:t>$ 184,99</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8772">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Tarjeta RAM</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 Ddr3</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Memoria Servidor 16gb 8x2gb 2rx4 Pc3l-10600r Ddr3-1333mHz</a:t>
                      </a:r>
                      <a:endParaRPr lang="es-EC" sz="1100">
                        <a:latin typeface="Times New Roman"/>
                        <a:ea typeface="Calibri"/>
                        <a:cs typeface="Times New Roman"/>
                      </a:endParaRPr>
                    </a:p>
                  </a:txBody>
                  <a:tcPr marL="39511" marR="39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100">
                          <a:solidFill>
                            <a:srgbClr val="000000"/>
                          </a:solidFill>
                          <a:latin typeface="Times New Roman"/>
                          <a:ea typeface="Times New Roman"/>
                          <a:cs typeface="Times New Roman"/>
                        </a:rPr>
                        <a:t>$ 140,00</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772">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Disco</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Samsung</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n-US" sz="1100">
                          <a:solidFill>
                            <a:srgbClr val="000000"/>
                          </a:solidFill>
                          <a:latin typeface="Times New Roman"/>
                          <a:ea typeface="Times New Roman"/>
                          <a:cs typeface="Times New Roman"/>
                        </a:rPr>
                        <a:t>Unidad Ssd Samsung 960 Pro 1tb Nvme Pcie M.2, 3500 mbps</a:t>
                      </a:r>
                      <a:endParaRPr lang="es-EC" sz="1100">
                        <a:latin typeface="Times New Roman"/>
                        <a:ea typeface="Calibri"/>
                        <a:cs typeface="Times New Roman"/>
                      </a:endParaRPr>
                    </a:p>
                  </a:txBody>
                  <a:tcPr marL="39511" marR="39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100">
                          <a:solidFill>
                            <a:srgbClr val="000000"/>
                          </a:solidFill>
                          <a:latin typeface="Times New Roman"/>
                          <a:ea typeface="Times New Roman"/>
                          <a:cs typeface="Times New Roman"/>
                        </a:rPr>
                        <a:t>$ 1.215,00</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8772">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Tarjeta de Vídeo (GPU)</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Msi</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Mtec Tarjeta Video Gamer Msi Rx580 Armor 8gb Oc Gddr5 Gpu</a:t>
                      </a:r>
                      <a:endParaRPr lang="es-EC" sz="1100">
                        <a:latin typeface="Times New Roman"/>
                        <a:ea typeface="Calibri"/>
                        <a:cs typeface="Times New Roman"/>
                      </a:endParaRPr>
                    </a:p>
                  </a:txBody>
                  <a:tcPr marL="39511" marR="39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100">
                          <a:solidFill>
                            <a:srgbClr val="000000"/>
                          </a:solidFill>
                          <a:latin typeface="Times New Roman"/>
                          <a:ea typeface="Times New Roman"/>
                          <a:cs typeface="Times New Roman"/>
                        </a:rPr>
                        <a:t>$ 599,00</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8772">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Cables Elevadores o Risers</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 </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Cable Sata 15 pin A 6 pin Pci Express Riser Card extensión</a:t>
                      </a:r>
                      <a:endParaRPr lang="es-EC" sz="1100">
                        <a:latin typeface="Times New Roman"/>
                        <a:ea typeface="Calibri"/>
                        <a:cs typeface="Times New Roman"/>
                      </a:endParaRPr>
                    </a:p>
                  </a:txBody>
                  <a:tcPr marL="39511" marR="39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100">
                          <a:solidFill>
                            <a:srgbClr val="000000"/>
                          </a:solidFill>
                          <a:latin typeface="Times New Roman"/>
                          <a:ea typeface="Times New Roman"/>
                          <a:cs typeface="Times New Roman"/>
                        </a:rPr>
                        <a:t>$ 7,00</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8772">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Fuente de Poder</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a:solidFill>
                            <a:srgbClr val="000000"/>
                          </a:solidFill>
                          <a:latin typeface="Times New Roman"/>
                          <a:ea typeface="Times New Roman"/>
                          <a:cs typeface="Times New Roman"/>
                        </a:rPr>
                        <a:t>Evga</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100" dirty="0">
                          <a:solidFill>
                            <a:srgbClr val="000000"/>
                          </a:solidFill>
                          <a:latin typeface="Times New Roman"/>
                          <a:ea typeface="Times New Roman"/>
                          <a:cs typeface="Times New Roman"/>
                        </a:rPr>
                        <a:t>Fuente de Poder </a:t>
                      </a:r>
                      <a:r>
                        <a:rPr lang="es-ES" sz="1100" dirty="0" err="1">
                          <a:solidFill>
                            <a:srgbClr val="000000"/>
                          </a:solidFill>
                          <a:latin typeface="Times New Roman"/>
                          <a:ea typeface="Times New Roman"/>
                          <a:cs typeface="Times New Roman"/>
                        </a:rPr>
                        <a:t>Evga</a:t>
                      </a:r>
                      <a:r>
                        <a:rPr lang="es-ES" sz="1100" dirty="0">
                          <a:solidFill>
                            <a:srgbClr val="000000"/>
                          </a:solidFill>
                          <a:latin typeface="Times New Roman"/>
                          <a:ea typeface="Times New Roman"/>
                          <a:cs typeface="Times New Roman"/>
                        </a:rPr>
                        <a:t> Supernova 1600 T2, 1600 Watts, 80+ Tita</a:t>
                      </a:r>
                      <a:endParaRPr lang="es-EC" sz="1100" dirty="0">
                        <a:latin typeface="Times New Roman"/>
                        <a:ea typeface="Calibri"/>
                        <a:cs typeface="Times New Roman"/>
                      </a:endParaRPr>
                    </a:p>
                  </a:txBody>
                  <a:tcPr marL="39511" marR="39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Aft>
                          <a:spcPts val="0"/>
                        </a:spcAft>
                      </a:pPr>
                      <a:r>
                        <a:rPr lang="es-ES" sz="1100">
                          <a:solidFill>
                            <a:srgbClr val="000000"/>
                          </a:solidFill>
                          <a:latin typeface="Times New Roman"/>
                          <a:ea typeface="Times New Roman"/>
                          <a:cs typeface="Times New Roman"/>
                        </a:rPr>
                        <a:t>$ 1.030,00</a:t>
                      </a:r>
                      <a:endParaRPr lang="es-EC" sz="110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580">
                <a:tc gridSpan="3">
                  <a:txBody>
                    <a:bodyPr/>
                    <a:lstStyle/>
                    <a:p>
                      <a:pPr indent="180340" algn="l">
                        <a:lnSpc>
                          <a:spcPct val="150000"/>
                        </a:lnSpc>
                        <a:spcAft>
                          <a:spcPts val="0"/>
                        </a:spcAft>
                      </a:pPr>
                      <a:r>
                        <a:rPr lang="es-ES" sz="1100" b="1" dirty="0">
                          <a:solidFill>
                            <a:srgbClr val="000000"/>
                          </a:solidFill>
                          <a:latin typeface="Times New Roman"/>
                          <a:ea typeface="Times New Roman"/>
                          <a:cs typeface="Times New Roman"/>
                        </a:rPr>
                        <a:t>Total inversión en un equipo (expresado en dólares)</a:t>
                      </a:r>
                      <a:endParaRPr lang="es-EC" sz="1100" dirty="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indent="180340" algn="r">
                        <a:lnSpc>
                          <a:spcPct val="150000"/>
                        </a:lnSpc>
                        <a:spcAft>
                          <a:spcPts val="0"/>
                        </a:spcAft>
                      </a:pPr>
                      <a:r>
                        <a:rPr lang="es-ES" sz="1100" b="1" dirty="0">
                          <a:solidFill>
                            <a:srgbClr val="000000"/>
                          </a:solidFill>
                          <a:latin typeface="Times New Roman"/>
                          <a:ea typeface="Times New Roman"/>
                          <a:cs typeface="Times New Roman"/>
                        </a:rPr>
                        <a:t>3.750,72</a:t>
                      </a:r>
                      <a:endParaRPr lang="es-EC" sz="1100" dirty="0">
                        <a:latin typeface="Times New Roman"/>
                        <a:ea typeface="Calibri"/>
                        <a:cs typeface="Times New Roman"/>
                      </a:endParaRPr>
                    </a:p>
                  </a:txBody>
                  <a:tcPr marL="39511" marR="39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8 CuadroTexto"/>
          <p:cNvSpPr txBox="1"/>
          <p:nvPr/>
        </p:nvSpPr>
        <p:spPr>
          <a:xfrm>
            <a:off x="3456879" y="4776512"/>
            <a:ext cx="2118731" cy="600164"/>
          </a:xfrm>
          <a:prstGeom prst="rect">
            <a:avLst/>
          </a:prstGeom>
          <a:noFill/>
        </p:spPr>
        <p:txBody>
          <a:bodyPr wrap="square" rtlCol="0">
            <a:spAutoFit/>
          </a:bodyPr>
          <a:lstStyle/>
          <a:p>
            <a:r>
              <a:rPr lang="es-EC" sz="1100" dirty="0" smtClean="0"/>
              <a:t>Fuente</a:t>
            </a:r>
            <a:r>
              <a:rPr lang="es-EC" sz="1100" dirty="0" smtClean="0">
                <a:sym typeface="Wingdings" pitchFamily="2" charset="2"/>
              </a:rPr>
              <a:t>: (Cárdenas H.,2016)</a:t>
            </a:r>
            <a:endParaRPr lang="es-EC" sz="1100" dirty="0" smtClean="0"/>
          </a:p>
          <a:p>
            <a:r>
              <a:rPr lang="es-EC" sz="1100" dirty="0" smtClean="0"/>
              <a:t>Elaboración propia</a:t>
            </a:r>
          </a:p>
          <a:p>
            <a:endParaRPr lang="es-EC" sz="1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32</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Resultados</a:t>
            </a:r>
            <a:endParaRPr lang="es-ES" sz="3200" b="1" dirty="0">
              <a:solidFill>
                <a:schemeClr val="accent4">
                  <a:lumMod val="50000"/>
                </a:schemeClr>
              </a:solidFill>
            </a:endParaRPr>
          </a:p>
        </p:txBody>
      </p:sp>
      <p:graphicFrame>
        <p:nvGraphicFramePr>
          <p:cNvPr id="10" name="9 Diagrama"/>
          <p:cNvGraphicFramePr/>
          <p:nvPr>
            <p:extLst>
              <p:ext uri="{D42A27DB-BD31-4B8C-83A1-F6EECF244321}">
                <p14:modId xmlns:p14="http://schemas.microsoft.com/office/powerpoint/2010/main" val="1773916403"/>
              </p:ext>
            </p:extLst>
          </p:nvPr>
        </p:nvGraphicFramePr>
        <p:xfrm>
          <a:off x="791737" y="1052736"/>
          <a:ext cx="8058861"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33</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Resultados</a:t>
            </a:r>
            <a:endParaRPr lang="es-ES" sz="3200" b="1" dirty="0">
              <a:solidFill>
                <a:schemeClr val="accent4">
                  <a:lumMod val="50000"/>
                </a:schemeClr>
              </a:solidFill>
            </a:endParaRPr>
          </a:p>
        </p:txBody>
      </p:sp>
      <p:graphicFrame>
        <p:nvGraphicFramePr>
          <p:cNvPr id="10" name="9 Diagrama"/>
          <p:cNvGraphicFramePr/>
          <p:nvPr>
            <p:extLst>
              <p:ext uri="{D42A27DB-BD31-4B8C-83A1-F6EECF244321}">
                <p14:modId xmlns:p14="http://schemas.microsoft.com/office/powerpoint/2010/main" val="1773916403"/>
              </p:ext>
            </p:extLst>
          </p:nvPr>
        </p:nvGraphicFramePr>
        <p:xfrm>
          <a:off x="791737" y="1052736"/>
          <a:ext cx="8058861"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body" idx="1"/>
          </p:nvPr>
        </p:nvSpPr>
        <p:spPr>
          <a:xfrm>
            <a:off x="1604003" y="2167376"/>
            <a:ext cx="6186000" cy="8199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600"/>
              </a:spcBef>
              <a:spcAft>
                <a:spcPts val="0"/>
              </a:spcAft>
              <a:buClr>
                <a:srgbClr val="FFFFFF"/>
              </a:buClr>
              <a:buSzPts val="2400"/>
              <a:buFont typeface="Karla"/>
              <a:buNone/>
            </a:pPr>
            <a:r>
              <a:rPr lang="en" sz="4800" i="0" dirty="0" smtClean="0">
                <a:solidFill>
                  <a:srgbClr val="28555D"/>
                </a:solidFill>
              </a:rPr>
              <a:t>Conclusiones y Recomendaciones</a:t>
            </a:r>
            <a:endParaRPr sz="4800" b="1" i="0" u="none" strike="noStrike" cap="none" dirty="0">
              <a:solidFill>
                <a:srgbClr val="28555D"/>
              </a:solidFill>
              <a:latin typeface="Karla"/>
              <a:ea typeface="Karla"/>
              <a:cs typeface="Karla"/>
              <a:sym typeface="Karla"/>
            </a:endParaRPr>
          </a:p>
        </p:txBody>
      </p:sp>
      <p:sp>
        <p:nvSpPr>
          <p:cNvPr id="230" name="Google Shape;230;p19"/>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FFFFFF"/>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34</a:t>
            </a:fld>
            <a:endParaRPr sz="1200" b="0" i="0" u="none" strike="noStrike" cap="none" dirty="0">
              <a:solidFill>
                <a:srgbClr val="FFFFFF"/>
              </a:solidFill>
              <a:latin typeface="Karla"/>
              <a:ea typeface="Karla"/>
              <a:cs typeface="Karla"/>
              <a:sym typeface="Karla"/>
            </a:endParaRPr>
          </a:p>
        </p:txBody>
      </p:sp>
      <p:sp>
        <p:nvSpPr>
          <p:cNvPr id="96258" name="AutoShape 2" descr="Resultado de imagen para anal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60" name="AutoShape 4" descr="Resultado de imagen para anal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62" name="AutoShape 6" descr="Resultado de imagen para anal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628356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35</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Conclusiones</a:t>
            </a:r>
            <a:endParaRPr lang="es-ES" sz="3200" b="1" dirty="0">
              <a:solidFill>
                <a:schemeClr val="accent4">
                  <a:lumMod val="50000"/>
                </a:schemeClr>
              </a:solidFill>
            </a:endParaRPr>
          </a:p>
        </p:txBody>
      </p:sp>
      <p:sp>
        <p:nvSpPr>
          <p:cNvPr id="25" name="24 Rectángulo"/>
          <p:cNvSpPr/>
          <p:nvPr/>
        </p:nvSpPr>
        <p:spPr>
          <a:xfrm>
            <a:off x="814038" y="1449027"/>
            <a:ext cx="7961971" cy="304698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S" sz="1600" dirty="0" smtClean="0">
                <a:solidFill>
                  <a:schemeClr val="tx1"/>
                </a:solidFill>
              </a:rPr>
              <a:t>Deuda externa ecuatoriana cerró el mes de abril con 34.492,50 millones de dólares, </a:t>
            </a:r>
            <a:endParaRPr lang="es-EC" sz="1600" dirty="0" smtClean="0">
              <a:solidFill>
                <a:schemeClr val="tx1"/>
              </a:solidFill>
            </a:endParaRPr>
          </a:p>
          <a:p>
            <a:pPr lvl="0"/>
            <a:r>
              <a:rPr lang="es-ES" sz="1600" dirty="0" smtClean="0">
                <a:solidFill>
                  <a:schemeClr val="tx1"/>
                </a:solidFill>
              </a:rPr>
              <a:t>Monto que se ha incrementado excesivamente en los últimos 12 años, a pesar del alto precio del petróleo;</a:t>
            </a:r>
            <a:endParaRPr lang="es-EC" sz="1600" dirty="0" smtClean="0">
              <a:solidFill>
                <a:schemeClr val="tx1"/>
              </a:solidFill>
            </a:endParaRPr>
          </a:p>
          <a:p>
            <a:pPr lvl="0"/>
            <a:r>
              <a:rPr lang="es-ES" sz="1600" dirty="0" smtClean="0">
                <a:solidFill>
                  <a:schemeClr val="tx1"/>
                </a:solidFill>
              </a:rPr>
              <a:t>Comparando la deuda externa de 2006 respecto a la actual, se determinó un aumento de 292,61%, lo cual refleja una tasa de crecimiento anual aproximada de 24,33%; </a:t>
            </a:r>
            <a:endParaRPr lang="es-EC" sz="1600" dirty="0" smtClean="0">
              <a:solidFill>
                <a:schemeClr val="tx1"/>
              </a:solidFill>
            </a:endParaRPr>
          </a:p>
          <a:p>
            <a:pPr lvl="0"/>
            <a:r>
              <a:rPr lang="es-ES" sz="1600" dirty="0" smtClean="0">
                <a:solidFill>
                  <a:schemeClr val="tx1"/>
                </a:solidFill>
              </a:rPr>
              <a:t>Razones: excesivo gasto público; alta dependencia del precio del barril del petróleo; mega-obras de infraestructura que buscaban cambiar la matriz productiva, pero que hasta la fecha no se evidencia sus beneficios y el terremoto de abril de 2016.</a:t>
            </a:r>
            <a:endParaRPr lang="es-EC" sz="1600" dirty="0" smtClean="0">
              <a:solidFill>
                <a:schemeClr val="tx1"/>
              </a:solidFill>
            </a:endParaRPr>
          </a:p>
          <a:p>
            <a:pPr lvl="0"/>
            <a:r>
              <a:rPr lang="es-ES" sz="1600" dirty="0" smtClean="0">
                <a:solidFill>
                  <a:schemeClr val="tx1"/>
                </a:solidFill>
              </a:rPr>
              <a:t>Deuda con Alemania es 27, 2 millones de dólares al 30 de abril de 2018 que representa el 0,1% de la deuda externa total, con quienes se han realizado canje de deuda por naturaleza y por desarrollo, lo cual se materializa con proyectos de mejoras ambientales, intercambio de estudiantes, entre otros. </a:t>
            </a:r>
            <a:endParaRPr lang="es-EC" sz="16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36</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Conclusiones</a:t>
            </a:r>
            <a:endParaRPr lang="es-ES" sz="3200" b="1" dirty="0">
              <a:solidFill>
                <a:schemeClr val="accent4">
                  <a:lumMod val="50000"/>
                </a:schemeClr>
              </a:solidFill>
            </a:endParaRPr>
          </a:p>
        </p:txBody>
      </p:sp>
      <p:sp>
        <p:nvSpPr>
          <p:cNvPr id="25" name="24 Rectángulo"/>
          <p:cNvSpPr/>
          <p:nvPr/>
        </p:nvSpPr>
        <p:spPr>
          <a:xfrm>
            <a:off x="814039" y="1449027"/>
            <a:ext cx="6869151" cy="304698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S" sz="1600" dirty="0" smtClean="0">
                <a:solidFill>
                  <a:schemeClr val="tx1"/>
                </a:solidFill>
              </a:rPr>
              <a:t>La crisis financiera del 2008 y los nuevos avances tecnológicos, han dado origen a las </a:t>
            </a:r>
            <a:r>
              <a:rPr lang="es-ES" sz="1600" dirty="0" err="1" smtClean="0">
                <a:solidFill>
                  <a:schemeClr val="tx1"/>
                </a:solidFill>
              </a:rPr>
              <a:t>criptomonedas</a:t>
            </a:r>
            <a:r>
              <a:rPr lang="es-ES" sz="1600" dirty="0" smtClean="0">
                <a:solidFill>
                  <a:schemeClr val="tx1"/>
                </a:solidFill>
              </a:rPr>
              <a:t>, las cuales son aceptadas en algunos países para transacciones comerciales por su portabilidad, rapidez y disponibilidad inmediata y en algunos casos bancarias, como para el pago de una tarjeta de crédito. En el caso de Alemania existe el marco jurídico el </a:t>
            </a:r>
            <a:r>
              <a:rPr lang="es-ES" sz="1600" dirty="0" err="1" smtClean="0">
                <a:solidFill>
                  <a:schemeClr val="tx1"/>
                </a:solidFill>
              </a:rPr>
              <a:t>Bundesanstalt</a:t>
            </a:r>
            <a:r>
              <a:rPr lang="es-ES" sz="1600" dirty="0" smtClean="0">
                <a:solidFill>
                  <a:schemeClr val="tx1"/>
                </a:solidFill>
              </a:rPr>
              <a:t> </a:t>
            </a:r>
            <a:r>
              <a:rPr lang="es-ES" sz="1600" dirty="0" err="1" smtClean="0">
                <a:solidFill>
                  <a:schemeClr val="tx1"/>
                </a:solidFill>
              </a:rPr>
              <a:t>für</a:t>
            </a:r>
            <a:r>
              <a:rPr lang="es-ES" sz="1600" dirty="0" smtClean="0">
                <a:solidFill>
                  <a:schemeClr val="tx1"/>
                </a:solidFill>
              </a:rPr>
              <a:t> </a:t>
            </a:r>
            <a:r>
              <a:rPr lang="es-ES" sz="1600" dirty="0" err="1" smtClean="0">
                <a:solidFill>
                  <a:schemeClr val="tx1"/>
                </a:solidFill>
              </a:rPr>
              <a:t>Finanzdienstleistungsaufsicht</a:t>
            </a:r>
            <a:r>
              <a:rPr lang="es-ES" sz="1600" dirty="0" smtClean="0">
                <a:solidFill>
                  <a:schemeClr val="tx1"/>
                </a:solidFill>
              </a:rPr>
              <a:t> (</a:t>
            </a:r>
            <a:r>
              <a:rPr lang="es-ES" sz="1600" dirty="0" err="1" smtClean="0">
                <a:solidFill>
                  <a:schemeClr val="tx1"/>
                </a:solidFill>
              </a:rPr>
              <a:t>BaFIN</a:t>
            </a:r>
            <a:r>
              <a:rPr lang="es-ES" sz="1600" dirty="0" smtClean="0">
                <a:solidFill>
                  <a:schemeClr val="tx1"/>
                </a:solidFill>
              </a:rPr>
              <a:t>), mediante el cual se modificó el código bancario alemán al clasificarla como un instrumento financiero, para efectuar múltiples transacciones.</a:t>
            </a:r>
            <a:endParaRPr lang="es-EC" sz="1600" dirty="0" smtClean="0">
              <a:solidFill>
                <a:schemeClr val="tx1"/>
              </a:solidFill>
            </a:endParaRPr>
          </a:p>
          <a:p>
            <a:pPr lvl="0"/>
            <a:r>
              <a:rPr lang="es-ES" sz="1600" dirty="0" smtClean="0">
                <a:solidFill>
                  <a:schemeClr val="tx1"/>
                </a:solidFill>
              </a:rPr>
              <a:t>Sin embargo, esta moneda no ha llegado a lograr la confianza de todo el mundo por razones como: la falta de normativa legal, respaldo, y otros factores que no han permitido su completa aceptación en algunas economías. </a:t>
            </a:r>
            <a:endParaRPr lang="es-EC" sz="16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37</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Conclusiones</a:t>
            </a:r>
            <a:endParaRPr lang="es-ES" sz="3200" b="1" dirty="0">
              <a:solidFill>
                <a:schemeClr val="accent4">
                  <a:lumMod val="50000"/>
                </a:schemeClr>
              </a:solidFill>
            </a:endParaRPr>
          </a:p>
        </p:txBody>
      </p:sp>
      <p:sp>
        <p:nvSpPr>
          <p:cNvPr id="25" name="24 Rectángulo"/>
          <p:cNvSpPr/>
          <p:nvPr/>
        </p:nvSpPr>
        <p:spPr>
          <a:xfrm>
            <a:off x="814039" y="1449027"/>
            <a:ext cx="6869151" cy="304698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S" sz="1600" dirty="0" smtClean="0">
                <a:solidFill>
                  <a:schemeClr val="tx1"/>
                </a:solidFill>
              </a:rPr>
              <a:t>No resulta factible desde el punto de vista económico a través de la minería la inversión tan representativa que conlleva generar la moneda, en lo que a ensamblaje de equipos informáticos se refiere. </a:t>
            </a:r>
          </a:p>
          <a:p>
            <a:pPr lvl="0"/>
            <a:endParaRPr lang="es-EC" sz="1600" dirty="0" smtClean="0">
              <a:solidFill>
                <a:schemeClr val="tx1"/>
              </a:solidFill>
            </a:endParaRPr>
          </a:p>
          <a:p>
            <a:pPr lvl="0"/>
            <a:r>
              <a:rPr lang="es-ES" sz="1600" dirty="0" smtClean="0">
                <a:solidFill>
                  <a:schemeClr val="tx1"/>
                </a:solidFill>
              </a:rPr>
              <a:t>La opción del trading para adquirirlas y mantenerlas en reserva hasta que su precio suba, resultaría viable si el porcentaje de incremento del último año se mantuviese; sin embargo, el valor de las </a:t>
            </a:r>
            <a:r>
              <a:rPr lang="es-ES" sz="1600" dirty="0" err="1" smtClean="0">
                <a:solidFill>
                  <a:schemeClr val="tx1"/>
                </a:solidFill>
              </a:rPr>
              <a:t>criptomonedas</a:t>
            </a:r>
            <a:r>
              <a:rPr lang="es-ES" sz="1600" dirty="0" smtClean="0">
                <a:solidFill>
                  <a:schemeClr val="tx1"/>
                </a:solidFill>
              </a:rPr>
              <a:t> referenciales </a:t>
            </a:r>
            <a:r>
              <a:rPr lang="es-ES" sz="1600" dirty="0" err="1" smtClean="0">
                <a:solidFill>
                  <a:schemeClr val="tx1"/>
                </a:solidFill>
              </a:rPr>
              <a:t>BitCoin</a:t>
            </a:r>
            <a:r>
              <a:rPr lang="es-ES" sz="1600" dirty="0" smtClean="0">
                <a:solidFill>
                  <a:schemeClr val="tx1"/>
                </a:solidFill>
              </a:rPr>
              <a:t> y </a:t>
            </a:r>
            <a:r>
              <a:rPr lang="es-ES" sz="1600" dirty="0" err="1" smtClean="0">
                <a:solidFill>
                  <a:schemeClr val="tx1"/>
                </a:solidFill>
              </a:rPr>
              <a:t>Ethereum</a:t>
            </a:r>
            <a:r>
              <a:rPr lang="es-ES" sz="1600" dirty="0" smtClean="0">
                <a:solidFill>
                  <a:schemeClr val="tx1"/>
                </a:solidFill>
              </a:rPr>
              <a:t> ha sido muy volátil desde su lanzamiento. En este sentido, no se tiene la garantía que su precio tenga tendencia al alza sostenida en el tiempo, lo cual representa un riesgo considerable para que el Estado invierta en esta modalidad, que no tiene el ordenamiento jurídico respectivo.</a:t>
            </a:r>
            <a:endParaRPr lang="es-EC" sz="16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38</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Conclusiones</a:t>
            </a:r>
            <a:endParaRPr lang="es-ES" sz="3200" b="1" dirty="0">
              <a:solidFill>
                <a:schemeClr val="accent4">
                  <a:lumMod val="50000"/>
                </a:schemeClr>
              </a:solidFill>
            </a:endParaRPr>
          </a:p>
        </p:txBody>
      </p:sp>
      <p:sp>
        <p:nvSpPr>
          <p:cNvPr id="25" name="24 Rectángulo"/>
          <p:cNvSpPr/>
          <p:nvPr/>
        </p:nvSpPr>
        <p:spPr>
          <a:xfrm>
            <a:off x="814039" y="1449027"/>
            <a:ext cx="6869151" cy="181588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S" sz="1600" dirty="0" smtClean="0">
                <a:solidFill>
                  <a:schemeClr val="tx1"/>
                </a:solidFill>
              </a:rPr>
              <a:t>Respecto a las otras formas de pago como las renegociaciones, recompra, emisión de papeles del Estado, se mantendrán por un tiempo considerable, en virtud que la </a:t>
            </a:r>
            <a:r>
              <a:rPr lang="es-ES" sz="1600" dirty="0" err="1" smtClean="0">
                <a:solidFill>
                  <a:schemeClr val="tx1"/>
                </a:solidFill>
              </a:rPr>
              <a:t>criptomoneda</a:t>
            </a:r>
            <a:r>
              <a:rPr lang="es-ES" sz="1600" dirty="0" smtClean="0">
                <a:solidFill>
                  <a:schemeClr val="tx1"/>
                </a:solidFill>
              </a:rPr>
              <a:t> no cuenta con los aspectos formales y reglamentarios para su aceptación, incluso por el hecho que cualquier usuario con disponibilidad financiera puede realizar el proceso de minería, lo cual resultaría fuera del ámbito de actuación del Estado en lo que a control y seguimiento se refiere.</a:t>
            </a:r>
            <a:endParaRPr lang="es-EC" sz="16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39</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Recomendaciones</a:t>
            </a:r>
            <a:endParaRPr lang="es-ES" sz="3200" b="1" dirty="0">
              <a:solidFill>
                <a:schemeClr val="accent4">
                  <a:lumMod val="50000"/>
                </a:schemeClr>
              </a:solidFill>
            </a:endParaRPr>
          </a:p>
        </p:txBody>
      </p:sp>
      <p:sp>
        <p:nvSpPr>
          <p:cNvPr id="25" name="24 Rectángulo"/>
          <p:cNvSpPr/>
          <p:nvPr/>
        </p:nvSpPr>
        <p:spPr>
          <a:xfrm>
            <a:off x="880947" y="2073495"/>
            <a:ext cx="6869151" cy="132343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S" sz="1600" dirty="0" smtClean="0">
                <a:solidFill>
                  <a:schemeClr val="tx1"/>
                </a:solidFill>
              </a:rPr>
              <a:t>El Estado debería reestructurar su política de financiamiento, porque si bien es cierto recurren a este mecanismo para solventar necesidades públicas, también es cierto que se ha convertido en un círculo vicioso, y el pago de los excesivos intereses que se pagan, podrían ir destinados a otros proyectos. Se requiere de planificación y disciplina fiscal.</a:t>
            </a:r>
            <a:endParaRPr lang="es-EC" sz="16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841828" y="158435"/>
            <a:ext cx="7666552" cy="8340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3200" b="1" i="0" u="none" strike="noStrike" cap="none" dirty="0" smtClean="0">
                <a:solidFill>
                  <a:srgbClr val="28555D"/>
                </a:solidFill>
                <a:latin typeface="Raleway"/>
                <a:ea typeface="Raleway"/>
                <a:cs typeface="Raleway"/>
                <a:sym typeface="Raleway"/>
              </a:rPr>
              <a:t>Planteamiento de Problema</a:t>
            </a:r>
            <a:br>
              <a:rPr lang="en" sz="3200" b="1" i="0" u="none" strike="noStrike" cap="none" dirty="0" smtClean="0">
                <a:solidFill>
                  <a:srgbClr val="28555D"/>
                </a:solidFill>
                <a:latin typeface="Raleway"/>
                <a:ea typeface="Raleway"/>
                <a:cs typeface="Raleway"/>
                <a:sym typeface="Raleway"/>
              </a:rPr>
            </a:br>
            <a:endParaRPr sz="3200" b="1" i="0" u="none" strike="noStrike" cap="none" dirty="0">
              <a:solidFill>
                <a:srgbClr val="28555D"/>
              </a:solidFill>
              <a:latin typeface="Raleway"/>
              <a:ea typeface="Raleway"/>
              <a:cs typeface="Raleway"/>
              <a:sym typeface="Raleway"/>
            </a:endParaRP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4</a:t>
            </a:fld>
            <a:endParaRPr sz="1200" b="0" i="0" u="none" strike="noStrike" cap="none" dirty="0">
              <a:solidFill>
                <a:srgbClr val="00AE9D"/>
              </a:solidFill>
              <a:latin typeface="Karla"/>
              <a:ea typeface="Karla"/>
              <a:cs typeface="Karla"/>
              <a:sym typeface="Karla"/>
            </a:endParaRPr>
          </a:p>
        </p:txBody>
      </p:sp>
      <p:graphicFrame>
        <p:nvGraphicFramePr>
          <p:cNvPr id="16" name="15 Diagrama"/>
          <p:cNvGraphicFramePr/>
          <p:nvPr>
            <p:extLst>
              <p:ext uri="{D42A27DB-BD31-4B8C-83A1-F6EECF244321}">
                <p14:modId xmlns:p14="http://schemas.microsoft.com/office/powerpoint/2010/main" val="419325658"/>
              </p:ext>
            </p:extLst>
          </p:nvPr>
        </p:nvGraphicFramePr>
        <p:xfrm>
          <a:off x="1115122" y="1010568"/>
          <a:ext cx="6713034" cy="413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40</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Recomendaciones</a:t>
            </a:r>
            <a:endParaRPr lang="es-ES" sz="3200" b="1" dirty="0">
              <a:solidFill>
                <a:schemeClr val="accent4">
                  <a:lumMod val="50000"/>
                </a:schemeClr>
              </a:solidFill>
            </a:endParaRPr>
          </a:p>
        </p:txBody>
      </p:sp>
      <p:sp>
        <p:nvSpPr>
          <p:cNvPr id="25" name="24 Rectángulo"/>
          <p:cNvSpPr/>
          <p:nvPr/>
        </p:nvSpPr>
        <p:spPr>
          <a:xfrm>
            <a:off x="814039" y="1449027"/>
            <a:ext cx="6869151" cy="230832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S" sz="1600" dirty="0" smtClean="0">
                <a:solidFill>
                  <a:schemeClr val="tx1"/>
                </a:solidFill>
              </a:rPr>
              <a:t>Como la </a:t>
            </a:r>
            <a:r>
              <a:rPr lang="es-ES" sz="1600" dirty="0" err="1" smtClean="0">
                <a:solidFill>
                  <a:schemeClr val="tx1"/>
                </a:solidFill>
              </a:rPr>
              <a:t>criptomoneda</a:t>
            </a:r>
            <a:r>
              <a:rPr lang="es-ES" sz="1600" dirty="0" smtClean="0">
                <a:solidFill>
                  <a:schemeClr val="tx1"/>
                </a:solidFill>
              </a:rPr>
              <a:t> ha tenido una notable aceptación respecto a las transacciones comerciales de compra – venta entre las personas, si el Estado decide incorporarla en el sistema económico debería garantizar las modificaciones pertinentes en las normas regulatorias, aunado a la realización de campañas, mediante las cuales difundan la información sobre el manejo de la moneda </a:t>
            </a:r>
            <a:r>
              <a:rPr lang="es-ES" sz="1600" dirty="0" err="1" smtClean="0">
                <a:solidFill>
                  <a:schemeClr val="tx1"/>
                </a:solidFill>
              </a:rPr>
              <a:t>encriptada</a:t>
            </a:r>
            <a:r>
              <a:rPr lang="es-ES" sz="1600" dirty="0" smtClean="0">
                <a:solidFill>
                  <a:schemeClr val="tx1"/>
                </a:solidFill>
              </a:rPr>
              <a:t>, sus beneficios y posibles riesgos, a efectos de evitar un colapso financiero que conlleva a consecuencias irreversibles para sus usuarios.</a:t>
            </a:r>
            <a:endParaRPr lang="es-EC" sz="1600" dirty="0" smtClean="0">
              <a:solidFill>
                <a:schemeClr val="tx1"/>
              </a:solidFill>
            </a:endParaRPr>
          </a:p>
          <a:p>
            <a:r>
              <a:rPr lang="es-ES" sz="1600" dirty="0" smtClean="0"/>
              <a:t> </a:t>
            </a:r>
            <a:endParaRPr lang="es-EC"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41</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Recomendaciones</a:t>
            </a:r>
            <a:endParaRPr lang="es-ES" sz="3200" b="1" dirty="0">
              <a:solidFill>
                <a:schemeClr val="accent4">
                  <a:lumMod val="50000"/>
                </a:schemeClr>
              </a:solidFill>
            </a:endParaRPr>
          </a:p>
        </p:txBody>
      </p:sp>
      <p:sp>
        <p:nvSpPr>
          <p:cNvPr id="25" name="24 Rectángulo"/>
          <p:cNvSpPr/>
          <p:nvPr/>
        </p:nvSpPr>
        <p:spPr>
          <a:xfrm>
            <a:off x="947853" y="1650380"/>
            <a:ext cx="6791093" cy="156966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S" sz="1600" dirty="0" smtClean="0">
                <a:solidFill>
                  <a:schemeClr val="tx1"/>
                </a:solidFill>
              </a:rPr>
              <a:t>Continuar con los estudios de investigación relacionados con la línea de investigación abordada en el presente proyecto, por cuanto el tema central es innovador y aún queda mucho por documentar para profundizar el análisis de la factibilidad respecto al uso de la </a:t>
            </a:r>
            <a:r>
              <a:rPr lang="es-ES" sz="1600" dirty="0" err="1" smtClean="0">
                <a:solidFill>
                  <a:schemeClr val="tx1"/>
                </a:solidFill>
              </a:rPr>
              <a:t>criptomoneda</a:t>
            </a:r>
            <a:r>
              <a:rPr lang="es-ES" sz="1600" dirty="0" smtClean="0">
                <a:solidFill>
                  <a:schemeClr val="tx1"/>
                </a:solidFill>
              </a:rPr>
              <a:t>, no solo para transacciones comerciales sino también para pago de financiamientos asumidos por el Estado.</a:t>
            </a:r>
            <a:endParaRPr lang="es-EC" sz="1600" dirty="0" smtClean="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42</a:t>
            </a:fld>
            <a:endParaRPr lang="es-EC" dirty="0"/>
          </a:p>
        </p:txBody>
      </p:sp>
      <p:sp>
        <p:nvSpPr>
          <p:cNvPr id="7" name="6 Rectángulo"/>
          <p:cNvSpPr/>
          <p:nvPr/>
        </p:nvSpPr>
        <p:spPr>
          <a:xfrm>
            <a:off x="646771" y="356840"/>
            <a:ext cx="7192536" cy="584775"/>
          </a:xfrm>
          <a:prstGeom prst="rect">
            <a:avLst/>
          </a:prstGeom>
        </p:spPr>
        <p:txBody>
          <a:bodyPr wrap="square">
            <a:spAutoFit/>
          </a:bodyPr>
          <a:lstStyle/>
          <a:p>
            <a:r>
              <a:rPr lang="es-ES" sz="3200" b="1" dirty="0" smtClean="0">
                <a:solidFill>
                  <a:schemeClr val="accent4">
                    <a:lumMod val="50000"/>
                  </a:schemeClr>
                </a:solidFill>
              </a:rPr>
              <a:t>Recomendaciones</a:t>
            </a:r>
            <a:endParaRPr lang="es-ES" sz="3200" b="1" dirty="0">
              <a:solidFill>
                <a:schemeClr val="accent4">
                  <a:lumMod val="50000"/>
                </a:schemeClr>
              </a:solidFill>
            </a:endParaRPr>
          </a:p>
        </p:txBody>
      </p:sp>
      <p:sp>
        <p:nvSpPr>
          <p:cNvPr id="25" name="24 Rectángulo"/>
          <p:cNvSpPr/>
          <p:nvPr/>
        </p:nvSpPr>
        <p:spPr>
          <a:xfrm>
            <a:off x="925551" y="1895075"/>
            <a:ext cx="6869151" cy="206210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C" sz="1600" dirty="0" smtClean="0">
                <a:solidFill>
                  <a:schemeClr val="tx1"/>
                </a:solidFill>
              </a:rPr>
              <a:t>La naturaleza de las </a:t>
            </a:r>
            <a:r>
              <a:rPr lang="es-EC" sz="1600" dirty="0" err="1" smtClean="0">
                <a:solidFill>
                  <a:schemeClr val="tx1"/>
                </a:solidFill>
              </a:rPr>
              <a:t>criptomonedas</a:t>
            </a:r>
            <a:r>
              <a:rPr lang="es-EC" sz="1600" dirty="0" smtClean="0">
                <a:solidFill>
                  <a:schemeClr val="tx1"/>
                </a:solidFill>
              </a:rPr>
              <a:t>, entiéndase que no son monedas físicas, amerita muchas adaptaciones de origen legal si es el caso de que pueda ser incluida en el sistema financiero del país, entre las cuales se recomienda un marco regulatorio contentivo con las modificaciones a las siguientes leyes: Código de Comercio, Código Civil, Ley Régimen Tributario Interno, Código Orgánico Integral Penal, Código Orgánico Monetario y Financiero y demás reglamentos asociados a la política monetaria y financiera del Ecuador.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629955" y="214191"/>
            <a:ext cx="7666552" cy="834024"/>
          </a:xfrm>
          <a:prstGeom prst="rect">
            <a:avLst/>
          </a:prstGeom>
          <a:noFill/>
          <a:ln>
            <a:noFill/>
          </a:ln>
        </p:spPr>
        <p:txBody>
          <a:bodyPr spcFirstLastPara="1" wrap="square" lIns="91425" tIns="91425" rIns="91425" bIns="91425" anchor="t" anchorCtr="0">
            <a:noAutofit/>
          </a:bodyPr>
          <a:lstStyle/>
          <a:p>
            <a:pPr lvl="0"/>
            <a:r>
              <a:rPr lang="es-EC" sz="3200" dirty="0" smtClean="0">
                <a:solidFill>
                  <a:srgbClr val="28555D"/>
                </a:solidFill>
              </a:rPr>
              <a:t>Objetivos de la investigación</a:t>
            </a: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5</a:t>
            </a:fld>
            <a:endParaRPr sz="1200" b="0" i="0" u="none" strike="noStrike" cap="none" dirty="0">
              <a:solidFill>
                <a:srgbClr val="00AE9D"/>
              </a:solidFill>
              <a:latin typeface="Karla"/>
              <a:ea typeface="Karla"/>
              <a:cs typeface="Karla"/>
              <a:sym typeface="Karla"/>
            </a:endParaRPr>
          </a:p>
        </p:txBody>
      </p:sp>
      <p:sp>
        <p:nvSpPr>
          <p:cNvPr id="9" name="Google Shape;138;p14"/>
          <p:cNvSpPr txBox="1">
            <a:spLocks/>
          </p:cNvSpPr>
          <p:nvPr/>
        </p:nvSpPr>
        <p:spPr>
          <a:xfrm>
            <a:off x="871563" y="1805098"/>
            <a:ext cx="7279978" cy="1651779"/>
          </a:xfrm>
          <a:prstGeom prst="rect">
            <a:avLst/>
          </a:prstGeom>
          <a:noFill/>
          <a:ln>
            <a:noFill/>
          </a:ln>
        </p:spPr>
        <p:txBody>
          <a:bodyPr spcFirstLastPara="1" wrap="square" lIns="91425" tIns="91425" rIns="91425" bIns="91425" anchor="t" anchorCtr="0">
            <a:noAutofit/>
          </a:bodyPr>
          <a:lstStyle/>
          <a:p>
            <a:pPr lvl="0">
              <a:buClr>
                <a:srgbClr val="FFFFFF"/>
              </a:buClr>
              <a:buSzPts val="2400"/>
            </a:pPr>
            <a:r>
              <a:rPr lang="es-EC" sz="2000" b="1" dirty="0" smtClean="0">
                <a:solidFill>
                  <a:schemeClr val="tx1"/>
                </a:solidFill>
                <a:latin typeface="Raleway"/>
                <a:ea typeface="Raleway"/>
                <a:cs typeface="Raleway"/>
                <a:sym typeface="Raleway"/>
              </a:rPr>
              <a:t>Objetivo  General:</a:t>
            </a:r>
          </a:p>
          <a:p>
            <a:pPr lvl="0">
              <a:buClr>
                <a:srgbClr val="FFFFFF"/>
              </a:buClr>
              <a:buSzPts val="2400"/>
            </a:pPr>
            <a:endParaRPr lang="es-EC" sz="2000" dirty="0" smtClean="0">
              <a:solidFill>
                <a:schemeClr val="tx1"/>
              </a:solidFill>
              <a:latin typeface="Raleway"/>
              <a:ea typeface="Raleway"/>
              <a:cs typeface="Raleway"/>
              <a:sym typeface="Raleway"/>
            </a:endParaRPr>
          </a:p>
          <a:p>
            <a:pPr lvl="0">
              <a:buClr>
                <a:srgbClr val="FFFFFF"/>
              </a:buClr>
              <a:buSzPts val="2400"/>
            </a:pPr>
            <a:r>
              <a:rPr lang="es-EC" sz="2000" dirty="0" smtClean="0">
                <a:solidFill>
                  <a:schemeClr val="tx1"/>
                </a:solidFill>
                <a:latin typeface="Raleway"/>
                <a:ea typeface="Raleway"/>
                <a:cs typeface="Raleway"/>
                <a:sym typeface="Raleway"/>
              </a:rPr>
              <a:t>Determinar la factibilidad del uso de la moneda </a:t>
            </a:r>
            <a:r>
              <a:rPr lang="es-EC" sz="2000" dirty="0" err="1" smtClean="0">
                <a:solidFill>
                  <a:schemeClr val="tx1"/>
                </a:solidFill>
                <a:latin typeface="Raleway"/>
                <a:ea typeface="Raleway"/>
                <a:cs typeface="Raleway"/>
                <a:sym typeface="Raleway"/>
              </a:rPr>
              <a:t>encriptada</a:t>
            </a:r>
            <a:r>
              <a:rPr lang="es-EC" sz="2000" dirty="0" smtClean="0">
                <a:solidFill>
                  <a:schemeClr val="tx1"/>
                </a:solidFill>
                <a:latin typeface="Raleway"/>
                <a:ea typeface="Raleway"/>
                <a:cs typeface="Raleway"/>
                <a:sym typeface="Raleway"/>
              </a:rPr>
              <a:t> para el pago de la deuda externa contraída con Alemania</a:t>
            </a:r>
          </a:p>
          <a:p>
            <a:pPr lvl="0">
              <a:buClr>
                <a:srgbClr val="FFFFFF"/>
              </a:buClr>
              <a:buSzPts val="2400"/>
            </a:pPr>
            <a:endParaRPr lang="es-EC" sz="2000" dirty="0" smtClean="0">
              <a:solidFill>
                <a:schemeClr val="tx1"/>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6</a:t>
            </a:fld>
            <a:endParaRPr sz="1200" b="0" i="0" u="none" strike="noStrike" cap="none" dirty="0">
              <a:solidFill>
                <a:srgbClr val="00AE9D"/>
              </a:solidFill>
              <a:latin typeface="Karla"/>
              <a:ea typeface="Karla"/>
              <a:cs typeface="Karla"/>
              <a:sym typeface="Karla"/>
            </a:endParaRPr>
          </a:p>
        </p:txBody>
      </p:sp>
      <p:sp>
        <p:nvSpPr>
          <p:cNvPr id="9" name="Google Shape;138;p14"/>
          <p:cNvSpPr txBox="1">
            <a:spLocks/>
          </p:cNvSpPr>
          <p:nvPr/>
        </p:nvSpPr>
        <p:spPr>
          <a:xfrm>
            <a:off x="871563" y="1113722"/>
            <a:ext cx="7279978" cy="3491732"/>
          </a:xfrm>
          <a:prstGeom prst="rect">
            <a:avLst/>
          </a:prstGeom>
          <a:noFill/>
          <a:ln>
            <a:noFill/>
          </a:ln>
        </p:spPr>
        <p:txBody>
          <a:bodyPr spcFirstLastPara="1" wrap="square" lIns="91425" tIns="91425" rIns="91425" bIns="91425" anchor="t" anchorCtr="0">
            <a:noAutofit/>
          </a:bodyPr>
          <a:lstStyle/>
          <a:p>
            <a:pPr lvl="0">
              <a:buClr>
                <a:srgbClr val="FFFFFF"/>
              </a:buClr>
              <a:buSzPts val="2400"/>
              <a:buFont typeface="Wingdings" pitchFamily="2" charset="2"/>
              <a:buChar char="ü"/>
            </a:pPr>
            <a:r>
              <a:rPr lang="es-EC" sz="1800" b="1" dirty="0" smtClean="0">
                <a:solidFill>
                  <a:schemeClr val="tx1"/>
                </a:solidFill>
                <a:latin typeface="Raleway"/>
                <a:ea typeface="Raleway"/>
                <a:cs typeface="Raleway"/>
                <a:sym typeface="Raleway"/>
              </a:rPr>
              <a:t>Objetivos específicos:</a:t>
            </a:r>
          </a:p>
          <a:p>
            <a:pPr lvl="0">
              <a:buClr>
                <a:srgbClr val="FFFFFF"/>
              </a:buClr>
              <a:buSzPts val="2400"/>
              <a:buFont typeface="Wingdings" pitchFamily="2" charset="2"/>
              <a:buChar char="ü"/>
            </a:pPr>
            <a:endParaRPr lang="es-EC" sz="1800" dirty="0" smtClean="0">
              <a:solidFill>
                <a:schemeClr val="tx1"/>
              </a:solidFill>
              <a:latin typeface="Raleway"/>
              <a:ea typeface="Raleway"/>
              <a:cs typeface="Raleway"/>
              <a:sym typeface="Raleway"/>
            </a:endParaRPr>
          </a:p>
          <a:p>
            <a:pPr lvl="0">
              <a:buClr>
                <a:srgbClr val="FFFFFF"/>
              </a:buClr>
              <a:buSzPts val="2400"/>
              <a:buFont typeface="Wingdings" pitchFamily="2" charset="2"/>
              <a:buChar char="ü"/>
            </a:pPr>
            <a:r>
              <a:rPr lang="es-EC" sz="1800" dirty="0" smtClean="0">
                <a:solidFill>
                  <a:schemeClr val="tx1"/>
                </a:solidFill>
                <a:latin typeface="Raleway"/>
                <a:ea typeface="Raleway"/>
                <a:cs typeface="Raleway"/>
                <a:sym typeface="Raleway"/>
              </a:rPr>
              <a:t>-Analizar la deuda externa del Ecuador con Alemania y sus modalidades de pago.</a:t>
            </a:r>
          </a:p>
          <a:p>
            <a:pPr lvl="0">
              <a:buClr>
                <a:srgbClr val="FFFFFF"/>
              </a:buClr>
              <a:buSzPts val="2400"/>
              <a:buFont typeface="Wingdings" pitchFamily="2" charset="2"/>
              <a:buChar char="ü"/>
            </a:pPr>
            <a:endParaRPr lang="es-EC" sz="1800" dirty="0" smtClean="0">
              <a:solidFill>
                <a:schemeClr val="tx1"/>
              </a:solidFill>
              <a:latin typeface="Raleway"/>
              <a:ea typeface="Raleway"/>
              <a:cs typeface="Raleway"/>
              <a:sym typeface="Raleway"/>
            </a:endParaRPr>
          </a:p>
          <a:p>
            <a:pPr lvl="0">
              <a:buClr>
                <a:srgbClr val="FFFFFF"/>
              </a:buClr>
              <a:buSzPts val="2400"/>
              <a:buFont typeface="Wingdings" pitchFamily="2" charset="2"/>
              <a:buChar char="ü"/>
            </a:pPr>
            <a:r>
              <a:rPr lang="es-EC" sz="1800" dirty="0" smtClean="0">
                <a:solidFill>
                  <a:schemeClr val="tx1"/>
                </a:solidFill>
                <a:latin typeface="Raleway"/>
                <a:ea typeface="Raleway"/>
                <a:cs typeface="Raleway"/>
                <a:sym typeface="Raleway"/>
              </a:rPr>
              <a:t>-Examinar la utilización de las diferentes monedas </a:t>
            </a:r>
            <a:r>
              <a:rPr lang="es-EC" sz="1800" dirty="0" err="1" smtClean="0">
                <a:solidFill>
                  <a:schemeClr val="tx1"/>
                </a:solidFill>
                <a:latin typeface="Raleway"/>
                <a:ea typeface="Raleway"/>
                <a:cs typeface="Raleway"/>
                <a:sym typeface="Raleway"/>
              </a:rPr>
              <a:t>encriptadas</a:t>
            </a:r>
            <a:r>
              <a:rPr lang="es-EC" sz="1800" dirty="0" smtClean="0">
                <a:solidFill>
                  <a:schemeClr val="tx1"/>
                </a:solidFill>
                <a:latin typeface="Raleway"/>
                <a:ea typeface="Raleway"/>
                <a:cs typeface="Raleway"/>
                <a:sym typeface="Raleway"/>
              </a:rPr>
              <a:t> en el mundo.</a:t>
            </a:r>
          </a:p>
          <a:p>
            <a:pPr lvl="0">
              <a:buClr>
                <a:srgbClr val="FFFFFF"/>
              </a:buClr>
              <a:buSzPts val="2400"/>
              <a:buFont typeface="Wingdings" pitchFamily="2" charset="2"/>
              <a:buChar char="ü"/>
            </a:pPr>
            <a:endParaRPr lang="es-EC" sz="1800" dirty="0" smtClean="0">
              <a:solidFill>
                <a:schemeClr val="tx1"/>
              </a:solidFill>
              <a:latin typeface="Raleway"/>
              <a:ea typeface="Raleway"/>
              <a:cs typeface="Raleway"/>
              <a:sym typeface="Raleway"/>
            </a:endParaRPr>
          </a:p>
          <a:p>
            <a:pPr lvl="0">
              <a:buClr>
                <a:srgbClr val="FFFFFF"/>
              </a:buClr>
              <a:buSzPts val="2400"/>
              <a:buFont typeface="Wingdings" pitchFamily="2" charset="2"/>
              <a:buChar char="ü"/>
            </a:pPr>
            <a:r>
              <a:rPr lang="es-EC" sz="1800" dirty="0" smtClean="0">
                <a:solidFill>
                  <a:schemeClr val="tx1"/>
                </a:solidFill>
                <a:latin typeface="Raleway"/>
                <a:ea typeface="Raleway"/>
                <a:cs typeface="Raleway"/>
                <a:sym typeface="Raleway"/>
              </a:rPr>
              <a:t>-Evaluar la utilización de las monedas criptográficas como opción para el pago de la deuda externa con Alemania.</a:t>
            </a:r>
          </a:p>
          <a:p>
            <a:pPr lvl="0">
              <a:buClr>
                <a:srgbClr val="FFFFFF"/>
              </a:buClr>
              <a:buSzPts val="2400"/>
              <a:buFont typeface="Wingdings" pitchFamily="2" charset="2"/>
              <a:buChar char="ü"/>
            </a:pPr>
            <a:endParaRPr lang="es-EC" sz="1800" dirty="0" smtClean="0">
              <a:solidFill>
                <a:schemeClr val="tx1"/>
              </a:solidFill>
              <a:latin typeface="Raleway"/>
              <a:ea typeface="Raleway"/>
              <a:cs typeface="Raleway"/>
              <a:sym typeface="Raleway"/>
            </a:endParaRPr>
          </a:p>
          <a:p>
            <a:pPr lvl="0">
              <a:buClr>
                <a:srgbClr val="FFFFFF"/>
              </a:buClr>
              <a:buSzPts val="2400"/>
              <a:buFont typeface="Wingdings" pitchFamily="2" charset="2"/>
              <a:buChar char="ü"/>
            </a:pPr>
            <a:r>
              <a:rPr lang="es-EC" sz="1800" dirty="0" smtClean="0">
                <a:solidFill>
                  <a:schemeClr val="tx1"/>
                </a:solidFill>
                <a:latin typeface="Raleway"/>
                <a:ea typeface="Raleway"/>
                <a:cs typeface="Raleway"/>
                <a:sym typeface="Raleway"/>
              </a:rPr>
              <a:t>-Determinar el costo beneficio del pago de la deuda con </a:t>
            </a:r>
            <a:r>
              <a:rPr lang="es-EC" sz="1800" dirty="0" err="1" smtClean="0">
                <a:solidFill>
                  <a:schemeClr val="tx1"/>
                </a:solidFill>
                <a:latin typeface="Raleway"/>
                <a:ea typeface="Raleway"/>
                <a:cs typeface="Raleway"/>
                <a:sym typeface="Raleway"/>
              </a:rPr>
              <a:t>criptomonedas</a:t>
            </a:r>
            <a:r>
              <a:rPr lang="es-EC" sz="1800" dirty="0" smtClean="0">
                <a:solidFill>
                  <a:schemeClr val="tx1"/>
                </a:solidFill>
                <a:latin typeface="Raleway"/>
                <a:ea typeface="Raleway"/>
                <a:cs typeface="Raleway"/>
                <a:sym typeface="Raleway"/>
              </a:rPr>
              <a:t> en comparación a otras formas de pago.</a:t>
            </a:r>
          </a:p>
          <a:p>
            <a:pPr lvl="0">
              <a:buClr>
                <a:srgbClr val="FFFFFF"/>
              </a:buClr>
              <a:buSzPts val="2400"/>
              <a:buFont typeface="Wingdings" pitchFamily="2" charset="2"/>
              <a:buChar char="ü"/>
            </a:pPr>
            <a:endParaRPr lang="es-EC" sz="1800" dirty="0" smtClean="0">
              <a:solidFill>
                <a:schemeClr val="tx1"/>
              </a:solidFill>
              <a:latin typeface="Raleway"/>
              <a:ea typeface="Raleway"/>
              <a:cs typeface="Raleway"/>
              <a:sym typeface="Raleway"/>
            </a:endParaRPr>
          </a:p>
        </p:txBody>
      </p:sp>
      <p:sp>
        <p:nvSpPr>
          <p:cNvPr id="7" name="Google Shape;138;p14"/>
          <p:cNvSpPr txBox="1">
            <a:spLocks/>
          </p:cNvSpPr>
          <p:nvPr/>
        </p:nvSpPr>
        <p:spPr>
          <a:xfrm>
            <a:off x="581633" y="245326"/>
            <a:ext cx="7666552" cy="83402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Raleway"/>
              <a:buNone/>
              <a:tabLst/>
              <a:defRPr/>
            </a:pPr>
            <a:r>
              <a:rPr kumimoji="0" lang="es-EC" sz="3200" b="1" i="0" u="none" strike="noStrike" kern="0" cap="none" spc="0" normalizeH="0" baseline="0" noProof="0" dirty="0" smtClean="0">
                <a:ln>
                  <a:noFill/>
                </a:ln>
                <a:solidFill>
                  <a:srgbClr val="28555D"/>
                </a:solidFill>
                <a:effectLst/>
                <a:uLnTx/>
                <a:uFillTx/>
                <a:latin typeface="Raleway"/>
                <a:ea typeface="Raleway"/>
                <a:cs typeface="Raleway"/>
                <a:sym typeface="Raleway"/>
              </a:rPr>
              <a:t>Objetivos de la investigación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763770" y="203040"/>
            <a:ext cx="7666552" cy="834024"/>
          </a:xfrm>
          <a:prstGeom prst="rect">
            <a:avLst/>
          </a:prstGeom>
          <a:noFill/>
          <a:ln>
            <a:noFill/>
          </a:ln>
        </p:spPr>
        <p:txBody>
          <a:bodyPr spcFirstLastPara="1" wrap="square" lIns="91425" tIns="91425" rIns="91425" bIns="91425" anchor="t" anchorCtr="0">
            <a:noAutofit/>
          </a:bodyPr>
          <a:lstStyle/>
          <a:p>
            <a:r>
              <a:rPr lang="es-EC" sz="3200" dirty="0" smtClean="0">
                <a:solidFill>
                  <a:srgbClr val="28555D"/>
                </a:solidFill>
              </a:rPr>
              <a:t>Justificación</a:t>
            </a:r>
            <a:br>
              <a:rPr lang="es-EC" sz="3200" dirty="0" smtClean="0">
                <a:solidFill>
                  <a:srgbClr val="28555D"/>
                </a:solidFill>
              </a:rPr>
            </a:br>
            <a:r>
              <a:rPr lang="en" sz="3200" b="1" i="0" u="none" strike="noStrike" cap="none" dirty="0" smtClean="0">
                <a:solidFill>
                  <a:srgbClr val="28555D"/>
                </a:solidFill>
                <a:latin typeface="Raleway"/>
                <a:ea typeface="Raleway"/>
                <a:cs typeface="Raleway"/>
                <a:sym typeface="Raleway"/>
              </a:rPr>
              <a:t/>
            </a:r>
            <a:br>
              <a:rPr lang="en" sz="3200" b="1" i="0" u="none" strike="noStrike" cap="none" dirty="0" smtClean="0">
                <a:solidFill>
                  <a:srgbClr val="28555D"/>
                </a:solidFill>
                <a:latin typeface="Raleway"/>
                <a:ea typeface="Raleway"/>
                <a:cs typeface="Raleway"/>
                <a:sym typeface="Raleway"/>
              </a:rPr>
            </a:br>
            <a:endParaRPr sz="3200" b="1" i="0" u="none" strike="noStrike" cap="none" dirty="0">
              <a:solidFill>
                <a:srgbClr val="28555D"/>
              </a:solidFill>
              <a:latin typeface="Raleway"/>
              <a:ea typeface="Raleway"/>
              <a:cs typeface="Raleway"/>
              <a:sym typeface="Raleway"/>
            </a:endParaRP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7</a:t>
            </a:fld>
            <a:endParaRPr sz="1200" b="0" i="0" u="none" strike="noStrike" cap="none" dirty="0">
              <a:solidFill>
                <a:srgbClr val="00AE9D"/>
              </a:solidFill>
              <a:latin typeface="Karla"/>
              <a:ea typeface="Karla"/>
              <a:cs typeface="Karla"/>
              <a:sym typeface="Karla"/>
            </a:endParaRPr>
          </a:p>
        </p:txBody>
      </p:sp>
      <p:graphicFrame>
        <p:nvGraphicFramePr>
          <p:cNvPr id="5" name="4 Diagrama"/>
          <p:cNvGraphicFramePr/>
          <p:nvPr>
            <p:extLst/>
          </p:nvPr>
        </p:nvGraphicFramePr>
        <p:xfrm>
          <a:off x="735624" y="1248937"/>
          <a:ext cx="7393616" cy="372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841828" y="158435"/>
            <a:ext cx="7666552" cy="834024"/>
          </a:xfrm>
          <a:prstGeom prst="rect">
            <a:avLst/>
          </a:prstGeom>
          <a:noFill/>
          <a:ln>
            <a:noFill/>
          </a:ln>
        </p:spPr>
        <p:txBody>
          <a:bodyPr spcFirstLastPara="1" wrap="square" lIns="91425" tIns="91425" rIns="91425" bIns="91425" anchor="t" anchorCtr="0">
            <a:noAutofit/>
          </a:bodyPr>
          <a:lstStyle/>
          <a:p>
            <a:r>
              <a:rPr lang="es-EC" sz="3200" dirty="0" smtClean="0">
                <a:solidFill>
                  <a:srgbClr val="28555D"/>
                </a:solidFill>
              </a:rPr>
              <a:t>Justificación</a:t>
            </a:r>
            <a:br>
              <a:rPr lang="es-EC" sz="3200" dirty="0" smtClean="0">
                <a:solidFill>
                  <a:srgbClr val="28555D"/>
                </a:solidFill>
              </a:rPr>
            </a:br>
            <a:r>
              <a:rPr lang="en" sz="3200" b="1" i="0" u="none" strike="noStrike" cap="none" dirty="0" smtClean="0">
                <a:solidFill>
                  <a:srgbClr val="28555D"/>
                </a:solidFill>
                <a:latin typeface="Raleway"/>
                <a:ea typeface="Raleway"/>
                <a:cs typeface="Raleway"/>
                <a:sym typeface="Raleway"/>
              </a:rPr>
              <a:t/>
            </a:r>
            <a:br>
              <a:rPr lang="en" sz="3200" b="1" i="0" u="none" strike="noStrike" cap="none" dirty="0" smtClean="0">
                <a:solidFill>
                  <a:srgbClr val="28555D"/>
                </a:solidFill>
                <a:latin typeface="Raleway"/>
                <a:ea typeface="Raleway"/>
                <a:cs typeface="Raleway"/>
                <a:sym typeface="Raleway"/>
              </a:rPr>
            </a:br>
            <a:endParaRPr sz="3200" b="1" i="0" u="none" strike="noStrike" cap="none" dirty="0">
              <a:solidFill>
                <a:srgbClr val="28555D"/>
              </a:solidFill>
              <a:latin typeface="Raleway"/>
              <a:ea typeface="Raleway"/>
              <a:cs typeface="Raleway"/>
              <a:sym typeface="Raleway"/>
            </a:endParaRP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8</a:t>
            </a:fld>
            <a:endParaRPr sz="1200" b="0" i="0" u="none" strike="noStrike" cap="none" dirty="0">
              <a:solidFill>
                <a:srgbClr val="00AE9D"/>
              </a:solidFill>
              <a:latin typeface="Karla"/>
              <a:ea typeface="Karla"/>
              <a:cs typeface="Karla"/>
              <a:sym typeface="Karla"/>
            </a:endParaRPr>
          </a:p>
        </p:txBody>
      </p:sp>
      <p:graphicFrame>
        <p:nvGraphicFramePr>
          <p:cNvPr id="6" name="5 Diagrama"/>
          <p:cNvGraphicFramePr/>
          <p:nvPr>
            <p:extLst>
              <p:ext uri="{D42A27DB-BD31-4B8C-83A1-F6EECF244321}">
                <p14:modId xmlns:p14="http://schemas.microsoft.com/office/powerpoint/2010/main" val="3628273905"/>
              </p:ext>
            </p:extLst>
          </p:nvPr>
        </p:nvGraphicFramePr>
        <p:xfrm>
          <a:off x="1111218" y="1170877"/>
          <a:ext cx="6884206" cy="349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696862" y="225342"/>
            <a:ext cx="7666552" cy="834024"/>
          </a:xfrm>
          <a:prstGeom prst="rect">
            <a:avLst/>
          </a:prstGeom>
          <a:noFill/>
          <a:ln>
            <a:noFill/>
          </a:ln>
        </p:spPr>
        <p:txBody>
          <a:bodyPr spcFirstLastPara="1" wrap="square" lIns="91425" tIns="91425" rIns="91425" bIns="91425" anchor="t" anchorCtr="0">
            <a:noAutofit/>
          </a:bodyPr>
          <a:lstStyle/>
          <a:p>
            <a:pPr lvl="0"/>
            <a:r>
              <a:rPr lang="es-EC" sz="3200" dirty="0" smtClean="0">
                <a:solidFill>
                  <a:srgbClr val="28555D"/>
                </a:solidFill>
              </a:rPr>
              <a:t>Marco Teórico</a:t>
            </a: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pPr marL="0" marR="0" lvl="0" indent="0" algn="l" rtl="0">
                <a:lnSpc>
                  <a:spcPct val="100000"/>
                </a:lnSpc>
                <a:spcBef>
                  <a:spcPts val="0"/>
                </a:spcBef>
                <a:spcAft>
                  <a:spcPts val="0"/>
                </a:spcAft>
                <a:buClr>
                  <a:srgbClr val="000000"/>
                </a:buClr>
                <a:buSzPts val="1200"/>
                <a:buFont typeface="Arial"/>
                <a:buNone/>
              </a:pPr>
              <a:t>9</a:t>
            </a:fld>
            <a:endParaRPr sz="1200" b="0" i="0" u="none" strike="noStrike" cap="none" dirty="0">
              <a:solidFill>
                <a:srgbClr val="00AE9D"/>
              </a:solidFill>
              <a:latin typeface="Karla"/>
              <a:ea typeface="Karla"/>
              <a:cs typeface="Karla"/>
              <a:sym typeface="Karla"/>
            </a:endParaRPr>
          </a:p>
        </p:txBody>
      </p:sp>
      <p:sp>
        <p:nvSpPr>
          <p:cNvPr id="11" name="10 Pergamino horizontal"/>
          <p:cNvSpPr/>
          <p:nvPr/>
        </p:nvSpPr>
        <p:spPr>
          <a:xfrm>
            <a:off x="464636" y="1646662"/>
            <a:ext cx="3579541" cy="210758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sz="1800" b="1" dirty="0" smtClean="0">
                <a:solidFill>
                  <a:schemeClr val="tx1"/>
                </a:solidFill>
              </a:rPr>
              <a:t>Teoría Monetaria </a:t>
            </a:r>
            <a:endParaRPr lang="es-EC" sz="1800" b="1" dirty="0" smtClean="0">
              <a:solidFill>
                <a:schemeClr val="tx1"/>
              </a:solidFill>
            </a:endParaRPr>
          </a:p>
          <a:p>
            <a:r>
              <a:rPr lang="es-ES" sz="1800" dirty="0" smtClean="0">
                <a:solidFill>
                  <a:schemeClr val="tx1"/>
                </a:solidFill>
              </a:rPr>
              <a:t>Estudia la conducta del dinero y su correlación con el sistema económico</a:t>
            </a:r>
          </a:p>
        </p:txBody>
      </p:sp>
      <p:sp>
        <p:nvSpPr>
          <p:cNvPr id="12" name="11 Pergamino horizontal"/>
          <p:cNvSpPr/>
          <p:nvPr/>
        </p:nvSpPr>
        <p:spPr>
          <a:xfrm>
            <a:off x="4765290" y="1598342"/>
            <a:ext cx="3579541" cy="210758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sz="1800" b="1" dirty="0" smtClean="0">
                <a:solidFill>
                  <a:schemeClr val="tx1"/>
                </a:solidFill>
              </a:rPr>
              <a:t>Teoría de Juegos y el Equilibrio de Nash</a:t>
            </a:r>
            <a:endParaRPr lang="es-EC" sz="1800" b="1" dirty="0" smtClean="0">
              <a:solidFill>
                <a:schemeClr val="tx1"/>
              </a:solidFill>
            </a:endParaRPr>
          </a:p>
          <a:p>
            <a:r>
              <a:rPr lang="es-EC" sz="1800" dirty="0" smtClean="0">
                <a:solidFill>
                  <a:schemeClr val="tx1"/>
                </a:solidFill>
              </a:rPr>
              <a:t>Estudia la conducta humana frente a la toma de decisiones.</a:t>
            </a:r>
            <a:endParaRPr lang="es-EC" sz="1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TotalTime>
  <Words>3045</Words>
  <Application>Microsoft Office PowerPoint</Application>
  <PresentationFormat>On-screen Show (16:9)</PresentationFormat>
  <Paragraphs>583</Paragraphs>
  <Slides>42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Arial</vt:lpstr>
      <vt:lpstr>Wingdings</vt:lpstr>
      <vt:lpstr>Times New Roman</vt:lpstr>
      <vt:lpstr>Karla</vt:lpstr>
      <vt:lpstr>Raleway</vt:lpstr>
      <vt:lpstr>Escalus template</vt:lpstr>
      <vt:lpstr>DEPARTAMENTO DE CIENCIAS ECONÓMICAS, ADMINISTRATIVAS Y DE COMERCIO  CARRERA DE INGENIERÍA EN FINANZAS Y AUDITORÍA  TRABAJO DE TITULACIÓN, PREVIO A LA OBTENCIÓN DEL TÍTULO DE INGENIERO EN FINANZAS – CONTADOR PÚBLICO – AUDITOR</vt:lpstr>
      <vt:lpstr>Tema:</vt:lpstr>
      <vt:lpstr>PowerPoint Presentation</vt:lpstr>
      <vt:lpstr>Planteamiento de Problema </vt:lpstr>
      <vt:lpstr>Objetivos de la investigación</vt:lpstr>
      <vt:lpstr>PowerPoint Presentation</vt:lpstr>
      <vt:lpstr>Justificación  </vt:lpstr>
      <vt:lpstr>Justificación  </vt:lpstr>
      <vt:lpstr>Marco Teórico</vt:lpstr>
      <vt:lpstr>Marco Referencial</vt:lpstr>
      <vt:lpstr>Marco metodológico</vt:lpstr>
      <vt:lpstr>PowerPoint Presentation</vt:lpstr>
      <vt:lpstr>Acuerdos entre Ecuador y Alemania</vt:lpstr>
      <vt:lpstr>Acuerdos entre Ecuador y Alemania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Entrevistas</vt:lpstr>
      <vt:lpstr>Entrevistas</vt:lpstr>
      <vt:lpstr>PowerPoint Presentation</vt:lpstr>
      <vt:lpstr>PowerPoint Presentation</vt:lpstr>
      <vt:lpstr>Cálculo de minería de criptomonedas en el Ecuador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FINANZAS Y AUDITORÍA  TRABAJO DE TITULACIÓN, PREVIO A LA OBTENCIÓN DEL TÍTULO DE INGENIERO EN FINANZAS – CONTADOR PÚBLICO – AUDITOR</dc:title>
  <dc:creator>Windows7</dc:creator>
  <cp:lastModifiedBy>Tupiza, Victor</cp:lastModifiedBy>
  <cp:revision>174</cp:revision>
  <dcterms:modified xsi:type="dcterms:W3CDTF">2019-05-02T18:07:37Z</dcterms:modified>
</cp:coreProperties>
</file>