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78" r:id="rId3"/>
    <p:sldMasterId id="2147483676" r:id="rId4"/>
  </p:sldMasterIdLst>
  <p:notesMasterIdLst>
    <p:notesMasterId r:id="rId24"/>
  </p:notesMasterIdLst>
  <p:handoutMasterIdLst>
    <p:handoutMasterId r:id="rId25"/>
  </p:handoutMasterIdLst>
  <p:sldIdLst>
    <p:sldId id="259" r:id="rId5"/>
    <p:sldId id="1048" r:id="rId6"/>
    <p:sldId id="1049" r:id="rId7"/>
    <p:sldId id="1050" r:id="rId8"/>
    <p:sldId id="1051" r:id="rId9"/>
    <p:sldId id="1073" r:id="rId10"/>
    <p:sldId id="1074" r:id="rId11"/>
    <p:sldId id="1052" r:id="rId12"/>
    <p:sldId id="1055" r:id="rId13"/>
    <p:sldId id="1057" r:id="rId14"/>
    <p:sldId id="1058" r:id="rId15"/>
    <p:sldId id="1060" r:id="rId16"/>
    <p:sldId id="1062" r:id="rId17"/>
    <p:sldId id="1063" r:id="rId18"/>
    <p:sldId id="1064" r:id="rId19"/>
    <p:sldId id="1072" r:id="rId20"/>
    <p:sldId id="1065" r:id="rId21"/>
    <p:sldId id="260" r:id="rId22"/>
    <p:sldId id="1071" r:id="rId23"/>
  </p:sldIdLst>
  <p:sldSz cx="12190413"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39C12"/>
    <a:srgbClr val="99FF33"/>
    <a:srgbClr val="CC0000"/>
    <a:srgbClr val="CC3300"/>
    <a:srgbClr val="FF3300"/>
    <a:srgbClr val="2C3E50"/>
    <a:srgbClr val="1F608B"/>
    <a:srgbClr val="2980B9"/>
    <a:srgbClr val="74B5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09" autoAdjust="0"/>
    <p:restoredTop sz="94484" autoAdjust="0"/>
  </p:normalViewPr>
  <p:slideViewPr>
    <p:cSldViewPr>
      <p:cViewPr varScale="1">
        <p:scale>
          <a:sx n="69" d="100"/>
          <a:sy n="69" d="100"/>
        </p:scale>
        <p:origin x="38" y="72"/>
      </p:cViewPr>
      <p:guideLst>
        <p:guide orient="horz" pos="2160"/>
        <p:guide pos="3840"/>
      </p:guideLst>
    </p:cSldViewPr>
  </p:slideViewPr>
  <p:outlineViewPr>
    <p:cViewPr>
      <p:scale>
        <a:sx n="33" d="100"/>
        <a:sy n="33" d="100"/>
      </p:scale>
      <p:origin x="0" y="-5032"/>
    </p:cViewPr>
  </p:outlineViewPr>
  <p:notesTextViewPr>
    <p:cViewPr>
      <p:scale>
        <a:sx n="3" d="2"/>
        <a:sy n="3" d="2"/>
      </p:scale>
      <p:origin x="0" y="0"/>
    </p:cViewPr>
  </p:notesTextViewPr>
  <p:sorterViewPr>
    <p:cViewPr>
      <p:scale>
        <a:sx n="100" d="100"/>
        <a:sy n="100" d="100"/>
      </p:scale>
      <p:origin x="0" y="-17540"/>
    </p:cViewPr>
  </p:sorterViewPr>
  <p:notesViewPr>
    <p:cSldViewPr>
      <p:cViewPr varScale="1">
        <p:scale>
          <a:sx n="51" d="100"/>
          <a:sy n="51" d="100"/>
        </p:scale>
        <p:origin x="2692" y="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7A0BF-EE67-4365-B88B-20DA08A65BDA}"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s-EC"/>
        </a:p>
      </dgm:t>
    </dgm:pt>
    <dgm:pt modelId="{C26F5566-0F73-4CB6-AF35-7DB2A4C3268A}">
      <dgm:prSet phldrT="[Texto]" custT="1"/>
      <dgm:spPr>
        <a:noFill/>
        <a:ln>
          <a:solidFill>
            <a:schemeClr val="accent3">
              <a:lumMod val="75000"/>
            </a:schemeClr>
          </a:solidFill>
        </a:ln>
      </dgm:spPr>
      <dgm:t>
        <a:bodyPr/>
        <a:lstStyle/>
        <a:p>
          <a:r>
            <a:rPr lang="es-EC" sz="2400" b="1" dirty="0" smtClean="0">
              <a:solidFill>
                <a:schemeClr val="accent6">
                  <a:lumMod val="50000"/>
                </a:schemeClr>
              </a:solidFill>
            </a:rPr>
            <a:t>Sector Salud</a:t>
          </a:r>
          <a:endParaRPr lang="es-EC" sz="2400" b="1" dirty="0">
            <a:solidFill>
              <a:schemeClr val="accent6">
                <a:lumMod val="50000"/>
              </a:schemeClr>
            </a:solidFill>
          </a:endParaRPr>
        </a:p>
      </dgm:t>
    </dgm:pt>
    <dgm:pt modelId="{838CE1BC-EF28-40E5-ABDC-AE0B9D89339B}" type="parTrans" cxnId="{F0680604-26C8-4C64-8D34-68B1E281096E}">
      <dgm:prSet/>
      <dgm:spPr/>
      <dgm:t>
        <a:bodyPr/>
        <a:lstStyle/>
        <a:p>
          <a:endParaRPr lang="es-EC"/>
        </a:p>
      </dgm:t>
    </dgm:pt>
    <dgm:pt modelId="{19BB246B-58DA-4405-9000-809E85AFEA03}" type="sibTrans" cxnId="{F0680604-26C8-4C64-8D34-68B1E281096E}">
      <dgm:prSet/>
      <dgm:spPr/>
      <dgm:t>
        <a:bodyPr/>
        <a:lstStyle/>
        <a:p>
          <a:endParaRPr lang="es-EC"/>
        </a:p>
      </dgm:t>
    </dgm:pt>
    <dgm:pt modelId="{70FE5A4C-95B5-468D-87C3-C5B8E37DC326}">
      <dgm:prSet phldrT="[Texto]" custT="1"/>
      <dgm:spPr>
        <a:noFill/>
        <a:ln>
          <a:solidFill>
            <a:srgbClr val="F39C12"/>
          </a:solidFill>
        </a:ln>
      </dgm:spPr>
      <dgm:t>
        <a:bodyPr/>
        <a:lstStyle/>
        <a:p>
          <a:r>
            <a:rPr lang="es-EC" sz="2000" dirty="0" smtClean="0">
              <a:solidFill>
                <a:schemeClr val="accent6">
                  <a:lumMod val="50000"/>
                </a:schemeClr>
              </a:solidFill>
            </a:rPr>
            <a:t>Elemento valioso/ Componente Social</a:t>
          </a:r>
          <a:endParaRPr lang="es-EC" sz="2000" dirty="0">
            <a:solidFill>
              <a:schemeClr val="accent6">
                <a:lumMod val="50000"/>
              </a:schemeClr>
            </a:solidFill>
          </a:endParaRPr>
        </a:p>
      </dgm:t>
    </dgm:pt>
    <dgm:pt modelId="{99323576-AAA8-4AC3-99C9-1F05C6D8248D}" type="parTrans" cxnId="{45CEE5B1-0D09-492D-9A59-8749CE7AA7F1}">
      <dgm:prSet/>
      <dgm:spPr/>
      <dgm:t>
        <a:bodyPr/>
        <a:lstStyle/>
        <a:p>
          <a:endParaRPr lang="es-EC"/>
        </a:p>
      </dgm:t>
    </dgm:pt>
    <dgm:pt modelId="{2D3885FF-6A3D-45CC-A056-60A01C4288D0}" type="sibTrans" cxnId="{45CEE5B1-0D09-492D-9A59-8749CE7AA7F1}">
      <dgm:prSet/>
      <dgm:spPr/>
      <dgm:t>
        <a:bodyPr/>
        <a:lstStyle/>
        <a:p>
          <a:endParaRPr lang="es-EC"/>
        </a:p>
      </dgm:t>
    </dgm:pt>
    <dgm:pt modelId="{F44869C7-F341-42D7-85DD-3D6FDB5D9D49}">
      <dgm:prSet phldrT="[Texto]" custT="1"/>
      <dgm:spPr>
        <a:noFill/>
        <a:ln>
          <a:solidFill>
            <a:srgbClr val="CC3300"/>
          </a:solidFill>
        </a:ln>
      </dgm:spPr>
      <dgm:t>
        <a:bodyPr/>
        <a:lstStyle/>
        <a:p>
          <a:r>
            <a:rPr lang="es-EC" sz="2000" dirty="0" smtClean="0">
              <a:solidFill>
                <a:schemeClr val="accent6">
                  <a:lumMod val="50000"/>
                </a:schemeClr>
              </a:solidFill>
            </a:rPr>
            <a:t>Sistema mixto</a:t>
          </a:r>
          <a:endParaRPr lang="es-EC" sz="2000" dirty="0">
            <a:solidFill>
              <a:schemeClr val="accent6">
                <a:lumMod val="50000"/>
              </a:schemeClr>
            </a:solidFill>
          </a:endParaRPr>
        </a:p>
      </dgm:t>
    </dgm:pt>
    <dgm:pt modelId="{D48FD617-701C-4259-BA7E-F0E81BCBDC57}" type="parTrans" cxnId="{A7040F2D-2E0E-4727-8451-97D570E929BB}">
      <dgm:prSet/>
      <dgm:spPr/>
      <dgm:t>
        <a:bodyPr/>
        <a:lstStyle/>
        <a:p>
          <a:endParaRPr lang="es-EC"/>
        </a:p>
      </dgm:t>
    </dgm:pt>
    <dgm:pt modelId="{D1753746-70A7-4BCD-B8EA-3ECC78BB8C81}" type="sibTrans" cxnId="{A7040F2D-2E0E-4727-8451-97D570E929BB}">
      <dgm:prSet/>
      <dgm:spPr/>
      <dgm:t>
        <a:bodyPr/>
        <a:lstStyle/>
        <a:p>
          <a:endParaRPr lang="es-EC"/>
        </a:p>
      </dgm:t>
    </dgm:pt>
    <dgm:pt modelId="{31422D6B-0B61-43D5-A5B1-85CFF9104BE0}">
      <dgm:prSet phldrT="[Texto]" custT="1"/>
      <dgm:spPr>
        <a:noFill/>
        <a:ln>
          <a:solidFill>
            <a:srgbClr val="CC0000"/>
          </a:solidFill>
        </a:ln>
      </dgm:spPr>
      <dgm:t>
        <a:bodyPr/>
        <a:lstStyle/>
        <a:p>
          <a:r>
            <a:rPr lang="es-EC" sz="2000" dirty="0" smtClean="0">
              <a:solidFill>
                <a:schemeClr val="accent6">
                  <a:lumMod val="50000"/>
                </a:schemeClr>
              </a:solidFill>
            </a:rPr>
            <a:t>Constitución 2008 / calidad del servicio/</a:t>
          </a:r>
        </a:p>
        <a:p>
          <a:r>
            <a:rPr lang="es-EC" sz="2000" dirty="0" smtClean="0">
              <a:solidFill>
                <a:schemeClr val="accent6">
                  <a:lumMod val="50000"/>
                </a:schemeClr>
              </a:solidFill>
            </a:rPr>
            <a:t>satisfacción</a:t>
          </a:r>
          <a:endParaRPr lang="es-EC" sz="2000" dirty="0">
            <a:solidFill>
              <a:schemeClr val="accent6">
                <a:lumMod val="50000"/>
              </a:schemeClr>
            </a:solidFill>
          </a:endParaRPr>
        </a:p>
      </dgm:t>
    </dgm:pt>
    <dgm:pt modelId="{5A908CE6-73A2-4ACA-873E-71F8E2523BFA}" type="parTrans" cxnId="{E1D8D6A6-A002-4CD0-A2E2-1AAEBD52EF02}">
      <dgm:prSet/>
      <dgm:spPr/>
      <dgm:t>
        <a:bodyPr/>
        <a:lstStyle/>
        <a:p>
          <a:endParaRPr lang="es-EC"/>
        </a:p>
      </dgm:t>
    </dgm:pt>
    <dgm:pt modelId="{7169D571-49BA-4B0B-9E8C-6180A46102AC}" type="sibTrans" cxnId="{E1D8D6A6-A002-4CD0-A2E2-1AAEBD52EF02}">
      <dgm:prSet/>
      <dgm:spPr/>
      <dgm:t>
        <a:bodyPr/>
        <a:lstStyle/>
        <a:p>
          <a:endParaRPr lang="es-EC"/>
        </a:p>
      </dgm:t>
    </dgm:pt>
    <dgm:pt modelId="{FE3D2CEE-E680-43C4-B57A-2A9AF72650A0}">
      <dgm:prSet phldrT="[Texto]" custT="1"/>
      <dgm:spPr>
        <a:noFill/>
        <a:ln>
          <a:solidFill>
            <a:srgbClr val="F39C12"/>
          </a:solidFill>
        </a:ln>
      </dgm:spPr>
      <dgm:t>
        <a:bodyPr/>
        <a:lstStyle/>
        <a:p>
          <a:r>
            <a:rPr lang="es-EC" sz="2000" dirty="0" smtClean="0">
              <a:solidFill>
                <a:schemeClr val="accent6">
                  <a:lumMod val="50000"/>
                </a:schemeClr>
              </a:solidFill>
            </a:rPr>
            <a:t>Definición</a:t>
          </a:r>
          <a:endParaRPr lang="es-EC" sz="2000" dirty="0">
            <a:solidFill>
              <a:schemeClr val="accent6">
                <a:lumMod val="50000"/>
              </a:schemeClr>
            </a:solidFill>
          </a:endParaRPr>
        </a:p>
      </dgm:t>
    </dgm:pt>
    <dgm:pt modelId="{61C7ED78-C938-48D0-B3E8-9CF971D4B08D}" type="parTrans" cxnId="{87FC1337-A82C-4CA0-AAAD-F4EAAAE0FA2F}">
      <dgm:prSet/>
      <dgm:spPr/>
      <dgm:t>
        <a:bodyPr/>
        <a:lstStyle/>
        <a:p>
          <a:endParaRPr lang="es-EC"/>
        </a:p>
      </dgm:t>
    </dgm:pt>
    <dgm:pt modelId="{A2A4C90F-0388-4249-9C54-F75DF1A50902}" type="sibTrans" cxnId="{87FC1337-A82C-4CA0-AAAD-F4EAAAE0FA2F}">
      <dgm:prSet/>
      <dgm:spPr/>
      <dgm:t>
        <a:bodyPr/>
        <a:lstStyle/>
        <a:p>
          <a:endParaRPr lang="es-EC"/>
        </a:p>
      </dgm:t>
    </dgm:pt>
    <dgm:pt modelId="{589D425B-8B5F-4716-A211-96951309D2DC}" type="pres">
      <dgm:prSet presAssocID="{FD37A0BF-EE67-4365-B88B-20DA08A65BDA}" presName="cycle" presStyleCnt="0">
        <dgm:presLayoutVars>
          <dgm:chMax val="1"/>
          <dgm:dir/>
          <dgm:animLvl val="ctr"/>
          <dgm:resizeHandles val="exact"/>
        </dgm:presLayoutVars>
      </dgm:prSet>
      <dgm:spPr/>
      <dgm:t>
        <a:bodyPr/>
        <a:lstStyle/>
        <a:p>
          <a:endParaRPr lang="es-EC"/>
        </a:p>
      </dgm:t>
    </dgm:pt>
    <dgm:pt modelId="{0FA0DBBB-3E98-4C2C-92FB-9F769B0C1415}" type="pres">
      <dgm:prSet presAssocID="{C26F5566-0F73-4CB6-AF35-7DB2A4C3268A}" presName="centerShape" presStyleLbl="node0" presStyleIdx="0" presStyleCnt="1" custLinFactNeighborX="-1465" custLinFactNeighborY="-984"/>
      <dgm:spPr/>
      <dgm:t>
        <a:bodyPr/>
        <a:lstStyle/>
        <a:p>
          <a:endParaRPr lang="es-EC"/>
        </a:p>
      </dgm:t>
    </dgm:pt>
    <dgm:pt modelId="{37876E13-E06C-428A-B491-41CD92C52931}" type="pres">
      <dgm:prSet presAssocID="{61C7ED78-C938-48D0-B3E8-9CF971D4B08D}" presName="parTrans" presStyleLbl="bgSibTrans2D1" presStyleIdx="0" presStyleCnt="4" custScaleX="46414" custLinFactNeighborX="27048" custLinFactNeighborY="-22541"/>
      <dgm:spPr/>
      <dgm:t>
        <a:bodyPr/>
        <a:lstStyle/>
        <a:p>
          <a:endParaRPr lang="es-EC"/>
        </a:p>
      </dgm:t>
    </dgm:pt>
    <dgm:pt modelId="{DF5417D0-8F96-4D1D-A461-D08BF23ED389}" type="pres">
      <dgm:prSet presAssocID="{FE3D2CEE-E680-43C4-B57A-2A9AF72650A0}" presName="node" presStyleLbl="node1" presStyleIdx="0" presStyleCnt="4" custRadScaleRad="110474" custRadScaleInc="20173">
        <dgm:presLayoutVars>
          <dgm:bulletEnabled val="1"/>
        </dgm:presLayoutVars>
      </dgm:prSet>
      <dgm:spPr/>
      <dgm:t>
        <a:bodyPr/>
        <a:lstStyle/>
        <a:p>
          <a:endParaRPr lang="es-EC"/>
        </a:p>
      </dgm:t>
    </dgm:pt>
    <dgm:pt modelId="{768FCDFF-D558-49F3-AD23-160500982AC7}" type="pres">
      <dgm:prSet presAssocID="{99323576-AAA8-4AC3-99C9-1F05C6D8248D}" presName="parTrans" presStyleLbl="bgSibTrans2D1" presStyleIdx="1" presStyleCnt="4" custScaleX="53842" custLinFactNeighborX="10942" custLinFactNeighborY="34692"/>
      <dgm:spPr/>
      <dgm:t>
        <a:bodyPr/>
        <a:lstStyle/>
        <a:p>
          <a:endParaRPr lang="es-EC"/>
        </a:p>
      </dgm:t>
    </dgm:pt>
    <dgm:pt modelId="{384E0903-7547-4FB6-A7BD-43428A33FD4D}" type="pres">
      <dgm:prSet presAssocID="{70FE5A4C-95B5-468D-87C3-C5B8E37DC326}" presName="node" presStyleLbl="node1" presStyleIdx="1" presStyleCnt="4" custRadScaleRad="98612" custRadScaleInc="27419">
        <dgm:presLayoutVars>
          <dgm:bulletEnabled val="1"/>
        </dgm:presLayoutVars>
      </dgm:prSet>
      <dgm:spPr/>
      <dgm:t>
        <a:bodyPr/>
        <a:lstStyle/>
        <a:p>
          <a:endParaRPr lang="es-EC"/>
        </a:p>
      </dgm:t>
    </dgm:pt>
    <dgm:pt modelId="{9310101A-89A0-4A89-A353-B0E8F8FF17FC}" type="pres">
      <dgm:prSet presAssocID="{D48FD617-701C-4259-BA7E-F0E81BCBDC57}" presName="parTrans" presStyleLbl="bgSibTrans2D1" presStyleIdx="2" presStyleCnt="4" custScaleX="57903" custLinFactNeighborX="-13324" custLinFactNeighborY="17931"/>
      <dgm:spPr/>
      <dgm:t>
        <a:bodyPr/>
        <a:lstStyle/>
        <a:p>
          <a:endParaRPr lang="es-EC"/>
        </a:p>
      </dgm:t>
    </dgm:pt>
    <dgm:pt modelId="{85521C0C-4105-4572-B32D-8F8AB15DBEEE}" type="pres">
      <dgm:prSet presAssocID="{F44869C7-F341-42D7-85DD-3D6FDB5D9D49}" presName="node" presStyleLbl="node1" presStyleIdx="2" presStyleCnt="4" custRadScaleRad="100195" custRadScaleInc="75661">
        <dgm:presLayoutVars>
          <dgm:bulletEnabled val="1"/>
        </dgm:presLayoutVars>
      </dgm:prSet>
      <dgm:spPr/>
      <dgm:t>
        <a:bodyPr/>
        <a:lstStyle/>
        <a:p>
          <a:endParaRPr lang="es-EC"/>
        </a:p>
      </dgm:t>
    </dgm:pt>
    <dgm:pt modelId="{5FB61BDE-098D-409F-97DC-FB5380A74E40}" type="pres">
      <dgm:prSet presAssocID="{5A908CE6-73A2-4ACA-873E-71F8E2523BFA}" presName="parTrans" presStyleLbl="bgSibTrans2D1" presStyleIdx="3" presStyleCnt="4" custScaleX="48767" custLinFactNeighborX="-28689" custLinFactNeighborY="-48592"/>
      <dgm:spPr/>
      <dgm:t>
        <a:bodyPr/>
        <a:lstStyle/>
        <a:p>
          <a:endParaRPr lang="es-EC"/>
        </a:p>
      </dgm:t>
    </dgm:pt>
    <dgm:pt modelId="{D50C557B-E8D6-4072-9793-9039909587BE}" type="pres">
      <dgm:prSet presAssocID="{31422D6B-0B61-43D5-A5B1-85CFF9104BE0}" presName="node" presStyleLbl="node1" presStyleIdx="3" presStyleCnt="4" custRadScaleRad="103727" custRadScaleInc="78503">
        <dgm:presLayoutVars>
          <dgm:bulletEnabled val="1"/>
        </dgm:presLayoutVars>
      </dgm:prSet>
      <dgm:spPr/>
      <dgm:t>
        <a:bodyPr/>
        <a:lstStyle/>
        <a:p>
          <a:endParaRPr lang="es-EC"/>
        </a:p>
      </dgm:t>
    </dgm:pt>
  </dgm:ptLst>
  <dgm:cxnLst>
    <dgm:cxn modelId="{9517FBB8-E5B9-49FA-A7FE-F1043F215996}" type="presOf" srcId="{D48FD617-701C-4259-BA7E-F0E81BCBDC57}" destId="{9310101A-89A0-4A89-A353-B0E8F8FF17FC}" srcOrd="0" destOrd="0" presId="urn:microsoft.com/office/officeart/2005/8/layout/radial4"/>
    <dgm:cxn modelId="{4E30BC7E-D921-4E8B-871C-ADB72F7696B0}" type="presOf" srcId="{31422D6B-0B61-43D5-A5B1-85CFF9104BE0}" destId="{D50C557B-E8D6-4072-9793-9039909587BE}" srcOrd="0" destOrd="0" presId="urn:microsoft.com/office/officeart/2005/8/layout/radial4"/>
    <dgm:cxn modelId="{E1D8D6A6-A002-4CD0-A2E2-1AAEBD52EF02}" srcId="{C26F5566-0F73-4CB6-AF35-7DB2A4C3268A}" destId="{31422D6B-0B61-43D5-A5B1-85CFF9104BE0}" srcOrd="3" destOrd="0" parTransId="{5A908CE6-73A2-4ACA-873E-71F8E2523BFA}" sibTransId="{7169D571-49BA-4B0B-9E8C-6180A46102AC}"/>
    <dgm:cxn modelId="{CB982FD7-9228-497E-BE0F-73CAB07637F3}" type="presOf" srcId="{C26F5566-0F73-4CB6-AF35-7DB2A4C3268A}" destId="{0FA0DBBB-3E98-4C2C-92FB-9F769B0C1415}" srcOrd="0" destOrd="0" presId="urn:microsoft.com/office/officeart/2005/8/layout/radial4"/>
    <dgm:cxn modelId="{766FCA5F-1406-49D8-8FC8-57A7C0C977D4}" type="presOf" srcId="{5A908CE6-73A2-4ACA-873E-71F8E2523BFA}" destId="{5FB61BDE-098D-409F-97DC-FB5380A74E40}" srcOrd="0" destOrd="0" presId="urn:microsoft.com/office/officeart/2005/8/layout/radial4"/>
    <dgm:cxn modelId="{4E2171FE-9F4A-42E6-9DE4-335FC3197CE5}" type="presOf" srcId="{FD37A0BF-EE67-4365-B88B-20DA08A65BDA}" destId="{589D425B-8B5F-4716-A211-96951309D2DC}" srcOrd="0" destOrd="0" presId="urn:microsoft.com/office/officeart/2005/8/layout/radial4"/>
    <dgm:cxn modelId="{A7040F2D-2E0E-4727-8451-97D570E929BB}" srcId="{C26F5566-0F73-4CB6-AF35-7DB2A4C3268A}" destId="{F44869C7-F341-42D7-85DD-3D6FDB5D9D49}" srcOrd="2" destOrd="0" parTransId="{D48FD617-701C-4259-BA7E-F0E81BCBDC57}" sibTransId="{D1753746-70A7-4BCD-B8EA-3ECC78BB8C81}"/>
    <dgm:cxn modelId="{6C393223-7E1B-41CF-A052-58F3DCEE90EC}" type="presOf" srcId="{61C7ED78-C938-48D0-B3E8-9CF971D4B08D}" destId="{37876E13-E06C-428A-B491-41CD92C52931}" srcOrd="0" destOrd="0" presId="urn:microsoft.com/office/officeart/2005/8/layout/radial4"/>
    <dgm:cxn modelId="{87FC1337-A82C-4CA0-AAAD-F4EAAAE0FA2F}" srcId="{C26F5566-0F73-4CB6-AF35-7DB2A4C3268A}" destId="{FE3D2CEE-E680-43C4-B57A-2A9AF72650A0}" srcOrd="0" destOrd="0" parTransId="{61C7ED78-C938-48D0-B3E8-9CF971D4B08D}" sibTransId="{A2A4C90F-0388-4249-9C54-F75DF1A50902}"/>
    <dgm:cxn modelId="{F3DCAB6B-07F7-4344-B84F-DA93B6CCB55D}" type="presOf" srcId="{99323576-AAA8-4AC3-99C9-1F05C6D8248D}" destId="{768FCDFF-D558-49F3-AD23-160500982AC7}" srcOrd="0" destOrd="0" presId="urn:microsoft.com/office/officeart/2005/8/layout/radial4"/>
    <dgm:cxn modelId="{45CEE5B1-0D09-492D-9A59-8749CE7AA7F1}" srcId="{C26F5566-0F73-4CB6-AF35-7DB2A4C3268A}" destId="{70FE5A4C-95B5-468D-87C3-C5B8E37DC326}" srcOrd="1" destOrd="0" parTransId="{99323576-AAA8-4AC3-99C9-1F05C6D8248D}" sibTransId="{2D3885FF-6A3D-45CC-A056-60A01C4288D0}"/>
    <dgm:cxn modelId="{5D562D8A-668A-4AB9-9806-A035512C7DF3}" type="presOf" srcId="{70FE5A4C-95B5-468D-87C3-C5B8E37DC326}" destId="{384E0903-7547-4FB6-A7BD-43428A33FD4D}" srcOrd="0" destOrd="0" presId="urn:microsoft.com/office/officeart/2005/8/layout/radial4"/>
    <dgm:cxn modelId="{F0680604-26C8-4C64-8D34-68B1E281096E}" srcId="{FD37A0BF-EE67-4365-B88B-20DA08A65BDA}" destId="{C26F5566-0F73-4CB6-AF35-7DB2A4C3268A}" srcOrd="0" destOrd="0" parTransId="{838CE1BC-EF28-40E5-ABDC-AE0B9D89339B}" sibTransId="{19BB246B-58DA-4405-9000-809E85AFEA03}"/>
    <dgm:cxn modelId="{D2A3111C-5DA2-4431-9648-799C0B25D2DA}" type="presOf" srcId="{FE3D2CEE-E680-43C4-B57A-2A9AF72650A0}" destId="{DF5417D0-8F96-4D1D-A461-D08BF23ED389}" srcOrd="0" destOrd="0" presId="urn:microsoft.com/office/officeart/2005/8/layout/radial4"/>
    <dgm:cxn modelId="{953111FE-24C1-4644-A211-89A2CF88F4F7}" type="presOf" srcId="{F44869C7-F341-42D7-85DD-3D6FDB5D9D49}" destId="{85521C0C-4105-4572-B32D-8F8AB15DBEEE}" srcOrd="0" destOrd="0" presId="urn:microsoft.com/office/officeart/2005/8/layout/radial4"/>
    <dgm:cxn modelId="{DB0464D7-BD86-4F59-870E-6064EBBEBFF9}" type="presParOf" srcId="{589D425B-8B5F-4716-A211-96951309D2DC}" destId="{0FA0DBBB-3E98-4C2C-92FB-9F769B0C1415}" srcOrd="0" destOrd="0" presId="urn:microsoft.com/office/officeart/2005/8/layout/radial4"/>
    <dgm:cxn modelId="{6E83B85C-34C9-4141-93AA-AE15D8DEEED9}" type="presParOf" srcId="{589D425B-8B5F-4716-A211-96951309D2DC}" destId="{37876E13-E06C-428A-B491-41CD92C52931}" srcOrd="1" destOrd="0" presId="urn:microsoft.com/office/officeart/2005/8/layout/radial4"/>
    <dgm:cxn modelId="{4B669325-E6EA-4CED-9966-BAD3FDB5D2B1}" type="presParOf" srcId="{589D425B-8B5F-4716-A211-96951309D2DC}" destId="{DF5417D0-8F96-4D1D-A461-D08BF23ED389}" srcOrd="2" destOrd="0" presId="urn:microsoft.com/office/officeart/2005/8/layout/radial4"/>
    <dgm:cxn modelId="{61E70079-5114-4C00-A207-974522D5C230}" type="presParOf" srcId="{589D425B-8B5F-4716-A211-96951309D2DC}" destId="{768FCDFF-D558-49F3-AD23-160500982AC7}" srcOrd="3" destOrd="0" presId="urn:microsoft.com/office/officeart/2005/8/layout/radial4"/>
    <dgm:cxn modelId="{7CE5A464-B1A9-44FF-AD33-1A6935072FAB}" type="presParOf" srcId="{589D425B-8B5F-4716-A211-96951309D2DC}" destId="{384E0903-7547-4FB6-A7BD-43428A33FD4D}" srcOrd="4" destOrd="0" presId="urn:microsoft.com/office/officeart/2005/8/layout/radial4"/>
    <dgm:cxn modelId="{C37E8960-BDF7-4A65-9010-E69AC7D157F4}" type="presParOf" srcId="{589D425B-8B5F-4716-A211-96951309D2DC}" destId="{9310101A-89A0-4A89-A353-B0E8F8FF17FC}" srcOrd="5" destOrd="0" presId="urn:microsoft.com/office/officeart/2005/8/layout/radial4"/>
    <dgm:cxn modelId="{5EE23274-F8C5-4FDC-9262-D40776A82F17}" type="presParOf" srcId="{589D425B-8B5F-4716-A211-96951309D2DC}" destId="{85521C0C-4105-4572-B32D-8F8AB15DBEEE}" srcOrd="6" destOrd="0" presId="urn:microsoft.com/office/officeart/2005/8/layout/radial4"/>
    <dgm:cxn modelId="{A491AF41-007D-484E-8B1F-43A1CBE7152D}" type="presParOf" srcId="{589D425B-8B5F-4716-A211-96951309D2DC}" destId="{5FB61BDE-098D-409F-97DC-FB5380A74E40}" srcOrd="7" destOrd="0" presId="urn:microsoft.com/office/officeart/2005/8/layout/radial4"/>
    <dgm:cxn modelId="{8CA31C4D-BF5D-411F-8AC1-51BE01F46C48}" type="presParOf" srcId="{589D425B-8B5F-4716-A211-96951309D2DC}" destId="{D50C557B-E8D6-4072-9793-9039909587BE}"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730CE6-D29B-4844-8D5C-4072423D8F4E}" type="doc">
      <dgm:prSet loTypeId="urn:microsoft.com/office/officeart/2005/8/layout/cycle8" loCatId="cycle" qsTypeId="urn:microsoft.com/office/officeart/2005/8/quickstyle/3d2" qsCatId="3D" csTypeId="urn:microsoft.com/office/officeart/2005/8/colors/colorful3" csCatId="colorful" phldr="1"/>
      <dgm:spPr/>
    </dgm:pt>
    <dgm:pt modelId="{B61FB074-52EF-42BA-8F3B-9EA498EB2A1E}">
      <dgm:prSet phldrT="[Texto]" custT="1"/>
      <dgm:spPr/>
      <dgm:t>
        <a:bodyPr/>
        <a:lstStyle/>
        <a:p>
          <a:r>
            <a:rPr lang="es-EC" sz="1600" dirty="0" smtClean="0">
              <a:solidFill>
                <a:schemeClr val="accent6">
                  <a:lumMod val="50000"/>
                </a:schemeClr>
              </a:solidFill>
            </a:rPr>
            <a:t>3</a:t>
          </a:r>
        </a:p>
        <a:p>
          <a:r>
            <a:rPr lang="es-EC" sz="1600" dirty="0" smtClean="0">
              <a:solidFill>
                <a:schemeClr val="accent6">
                  <a:lumMod val="50000"/>
                </a:schemeClr>
              </a:solidFill>
            </a:rPr>
            <a:t>Clínicas de Especialización</a:t>
          </a:r>
        </a:p>
        <a:p>
          <a:endParaRPr lang="es-EC" sz="1600" dirty="0">
            <a:solidFill>
              <a:schemeClr val="accent6">
                <a:lumMod val="50000"/>
              </a:schemeClr>
            </a:solidFill>
          </a:endParaRPr>
        </a:p>
      </dgm:t>
    </dgm:pt>
    <dgm:pt modelId="{63AAD4C7-E78F-41BE-8728-80447C048608}" type="parTrans" cxnId="{3B327204-6351-46D2-B9BF-6F0633FF988B}">
      <dgm:prSet/>
      <dgm:spPr/>
      <dgm:t>
        <a:bodyPr/>
        <a:lstStyle/>
        <a:p>
          <a:endParaRPr lang="es-EC"/>
        </a:p>
      </dgm:t>
    </dgm:pt>
    <dgm:pt modelId="{E842FE08-96DA-4EF5-8E75-0421AAD802A3}" type="sibTrans" cxnId="{3B327204-6351-46D2-B9BF-6F0633FF988B}">
      <dgm:prSet/>
      <dgm:spPr/>
      <dgm:t>
        <a:bodyPr/>
        <a:lstStyle/>
        <a:p>
          <a:endParaRPr lang="es-EC"/>
        </a:p>
      </dgm:t>
    </dgm:pt>
    <dgm:pt modelId="{C06F9E77-4DAC-4020-AE1A-9D9B1E9789B0}">
      <dgm:prSet phldrT="[Texto]" custT="1"/>
      <dgm:spPr/>
      <dgm:t>
        <a:bodyPr/>
        <a:lstStyle/>
        <a:p>
          <a:endParaRPr lang="es-EC" sz="1600" dirty="0" smtClean="0">
            <a:solidFill>
              <a:schemeClr val="accent6">
                <a:lumMod val="50000"/>
              </a:schemeClr>
            </a:solidFill>
          </a:endParaRPr>
        </a:p>
        <a:p>
          <a:r>
            <a:rPr lang="es-EC" sz="1600" dirty="0" smtClean="0">
              <a:solidFill>
                <a:schemeClr val="accent6">
                  <a:lumMod val="50000"/>
                </a:schemeClr>
              </a:solidFill>
            </a:rPr>
            <a:t>2</a:t>
          </a:r>
        </a:p>
        <a:p>
          <a:r>
            <a:rPr lang="es-EC" sz="1600" dirty="0" smtClean="0">
              <a:solidFill>
                <a:schemeClr val="accent6">
                  <a:lumMod val="50000"/>
                </a:schemeClr>
              </a:solidFill>
            </a:rPr>
            <a:t>Trato inadecuado e incorrecto</a:t>
          </a:r>
          <a:endParaRPr lang="es-EC" sz="1600" dirty="0">
            <a:solidFill>
              <a:schemeClr val="accent6">
                <a:lumMod val="50000"/>
              </a:schemeClr>
            </a:solidFill>
          </a:endParaRPr>
        </a:p>
      </dgm:t>
    </dgm:pt>
    <dgm:pt modelId="{8A91232E-5DC9-4601-9BDD-489F2D314A46}" type="parTrans" cxnId="{69E9B140-8C72-41EF-B339-D8458D9AAEA4}">
      <dgm:prSet/>
      <dgm:spPr/>
      <dgm:t>
        <a:bodyPr/>
        <a:lstStyle/>
        <a:p>
          <a:endParaRPr lang="es-EC"/>
        </a:p>
      </dgm:t>
    </dgm:pt>
    <dgm:pt modelId="{F0A18428-5FEF-45AA-AC93-059AF732D30F}" type="sibTrans" cxnId="{69E9B140-8C72-41EF-B339-D8458D9AAEA4}">
      <dgm:prSet/>
      <dgm:spPr/>
      <dgm:t>
        <a:bodyPr/>
        <a:lstStyle/>
        <a:p>
          <a:endParaRPr lang="es-EC"/>
        </a:p>
      </dgm:t>
    </dgm:pt>
    <dgm:pt modelId="{F6E4CB84-E0A2-4B56-A872-7D28FDF17D1F}">
      <dgm:prSet phldrT="[Texto]" custT="1"/>
      <dgm:spPr/>
      <dgm:t>
        <a:bodyPr/>
        <a:lstStyle/>
        <a:p>
          <a:r>
            <a:rPr lang="es-EC" sz="1600" dirty="0" smtClean="0">
              <a:solidFill>
                <a:schemeClr val="accent6">
                  <a:lumMod val="50000"/>
                </a:schemeClr>
              </a:solidFill>
            </a:rPr>
            <a:t>1</a:t>
          </a:r>
        </a:p>
        <a:p>
          <a:r>
            <a:rPr lang="es-EC" sz="1600" dirty="0" smtClean="0">
              <a:solidFill>
                <a:schemeClr val="accent6">
                  <a:lumMod val="50000"/>
                </a:schemeClr>
              </a:solidFill>
            </a:rPr>
            <a:t>Insatisfacción</a:t>
          </a:r>
          <a:endParaRPr lang="es-EC" sz="1600" dirty="0">
            <a:solidFill>
              <a:schemeClr val="accent6">
                <a:lumMod val="50000"/>
              </a:schemeClr>
            </a:solidFill>
          </a:endParaRPr>
        </a:p>
      </dgm:t>
    </dgm:pt>
    <dgm:pt modelId="{0CF6C93E-B6C4-43D9-A5B7-D8265DA63043}" type="sibTrans" cxnId="{80F7EB18-81E1-4A14-9E7B-4640E47A1D0C}">
      <dgm:prSet/>
      <dgm:spPr/>
      <dgm:t>
        <a:bodyPr/>
        <a:lstStyle/>
        <a:p>
          <a:endParaRPr lang="es-EC"/>
        </a:p>
      </dgm:t>
    </dgm:pt>
    <dgm:pt modelId="{1D7C3B4A-8F88-4C2B-84F2-9A75879AFEFD}" type="parTrans" cxnId="{80F7EB18-81E1-4A14-9E7B-4640E47A1D0C}">
      <dgm:prSet/>
      <dgm:spPr/>
      <dgm:t>
        <a:bodyPr/>
        <a:lstStyle/>
        <a:p>
          <a:endParaRPr lang="es-EC"/>
        </a:p>
      </dgm:t>
    </dgm:pt>
    <dgm:pt modelId="{8B5F7641-A4A6-4294-A3F8-FCD7F32EC5F8}" type="pres">
      <dgm:prSet presAssocID="{6F730CE6-D29B-4844-8D5C-4072423D8F4E}" presName="compositeShape" presStyleCnt="0">
        <dgm:presLayoutVars>
          <dgm:chMax val="7"/>
          <dgm:dir/>
          <dgm:resizeHandles val="exact"/>
        </dgm:presLayoutVars>
      </dgm:prSet>
      <dgm:spPr/>
    </dgm:pt>
    <dgm:pt modelId="{8FB28956-BC0D-4C77-9CDC-208C3E4A1BF7}" type="pres">
      <dgm:prSet presAssocID="{6F730CE6-D29B-4844-8D5C-4072423D8F4E}" presName="wedge1" presStyleLbl="node1" presStyleIdx="0" presStyleCnt="3"/>
      <dgm:spPr/>
      <dgm:t>
        <a:bodyPr/>
        <a:lstStyle/>
        <a:p>
          <a:endParaRPr lang="es-EC"/>
        </a:p>
      </dgm:t>
    </dgm:pt>
    <dgm:pt modelId="{AEB22048-55F9-42CF-B490-F02A129A0117}" type="pres">
      <dgm:prSet presAssocID="{6F730CE6-D29B-4844-8D5C-4072423D8F4E}" presName="dummy1a" presStyleCnt="0"/>
      <dgm:spPr/>
    </dgm:pt>
    <dgm:pt modelId="{7B6E1D18-3073-4E42-98EE-949354498A28}" type="pres">
      <dgm:prSet presAssocID="{6F730CE6-D29B-4844-8D5C-4072423D8F4E}" presName="dummy1b" presStyleCnt="0"/>
      <dgm:spPr/>
    </dgm:pt>
    <dgm:pt modelId="{2709890F-3C39-4BE8-BBFC-F27550A18D2C}" type="pres">
      <dgm:prSet presAssocID="{6F730CE6-D29B-4844-8D5C-4072423D8F4E}" presName="wedge1Tx" presStyleLbl="node1" presStyleIdx="0" presStyleCnt="3">
        <dgm:presLayoutVars>
          <dgm:chMax val="0"/>
          <dgm:chPref val="0"/>
          <dgm:bulletEnabled val="1"/>
        </dgm:presLayoutVars>
      </dgm:prSet>
      <dgm:spPr/>
      <dgm:t>
        <a:bodyPr/>
        <a:lstStyle/>
        <a:p>
          <a:endParaRPr lang="es-EC"/>
        </a:p>
      </dgm:t>
    </dgm:pt>
    <dgm:pt modelId="{71B37F2B-C43F-4BFD-8534-1B616B08217D}" type="pres">
      <dgm:prSet presAssocID="{6F730CE6-D29B-4844-8D5C-4072423D8F4E}" presName="wedge2" presStyleLbl="node1" presStyleIdx="1" presStyleCnt="3"/>
      <dgm:spPr/>
      <dgm:t>
        <a:bodyPr/>
        <a:lstStyle/>
        <a:p>
          <a:endParaRPr lang="es-EC"/>
        </a:p>
      </dgm:t>
    </dgm:pt>
    <dgm:pt modelId="{88373AAF-1992-43B6-8EEE-CD9D10E913BD}" type="pres">
      <dgm:prSet presAssocID="{6F730CE6-D29B-4844-8D5C-4072423D8F4E}" presName="dummy2a" presStyleCnt="0"/>
      <dgm:spPr/>
    </dgm:pt>
    <dgm:pt modelId="{5B5EDA1E-FDF6-4349-9531-42DA591939FE}" type="pres">
      <dgm:prSet presAssocID="{6F730CE6-D29B-4844-8D5C-4072423D8F4E}" presName="dummy2b" presStyleCnt="0"/>
      <dgm:spPr/>
    </dgm:pt>
    <dgm:pt modelId="{08EDB06B-B150-4D40-8478-AC8093F28829}" type="pres">
      <dgm:prSet presAssocID="{6F730CE6-D29B-4844-8D5C-4072423D8F4E}" presName="wedge2Tx" presStyleLbl="node1" presStyleIdx="1" presStyleCnt="3">
        <dgm:presLayoutVars>
          <dgm:chMax val="0"/>
          <dgm:chPref val="0"/>
          <dgm:bulletEnabled val="1"/>
        </dgm:presLayoutVars>
      </dgm:prSet>
      <dgm:spPr/>
      <dgm:t>
        <a:bodyPr/>
        <a:lstStyle/>
        <a:p>
          <a:endParaRPr lang="es-EC"/>
        </a:p>
      </dgm:t>
    </dgm:pt>
    <dgm:pt modelId="{DD8FB5EF-4F3B-4561-87AC-4E079B61A577}" type="pres">
      <dgm:prSet presAssocID="{6F730CE6-D29B-4844-8D5C-4072423D8F4E}" presName="wedge3" presStyleLbl="node1" presStyleIdx="2" presStyleCnt="3"/>
      <dgm:spPr/>
      <dgm:t>
        <a:bodyPr/>
        <a:lstStyle/>
        <a:p>
          <a:endParaRPr lang="es-EC"/>
        </a:p>
      </dgm:t>
    </dgm:pt>
    <dgm:pt modelId="{7A8F278E-DA0D-4677-A0AB-05BF4FCAAF1D}" type="pres">
      <dgm:prSet presAssocID="{6F730CE6-D29B-4844-8D5C-4072423D8F4E}" presName="dummy3a" presStyleCnt="0"/>
      <dgm:spPr/>
    </dgm:pt>
    <dgm:pt modelId="{3829C3D1-940F-4675-B60E-5EB9388D9534}" type="pres">
      <dgm:prSet presAssocID="{6F730CE6-D29B-4844-8D5C-4072423D8F4E}" presName="dummy3b" presStyleCnt="0"/>
      <dgm:spPr/>
    </dgm:pt>
    <dgm:pt modelId="{80E5157E-9F2D-42C4-85B3-45F0645CF8C5}" type="pres">
      <dgm:prSet presAssocID="{6F730CE6-D29B-4844-8D5C-4072423D8F4E}" presName="wedge3Tx" presStyleLbl="node1" presStyleIdx="2" presStyleCnt="3">
        <dgm:presLayoutVars>
          <dgm:chMax val="0"/>
          <dgm:chPref val="0"/>
          <dgm:bulletEnabled val="1"/>
        </dgm:presLayoutVars>
      </dgm:prSet>
      <dgm:spPr/>
      <dgm:t>
        <a:bodyPr/>
        <a:lstStyle/>
        <a:p>
          <a:endParaRPr lang="es-EC"/>
        </a:p>
      </dgm:t>
    </dgm:pt>
    <dgm:pt modelId="{5D67AF04-682F-497B-B572-9EBB9F9376CE}" type="pres">
      <dgm:prSet presAssocID="{E842FE08-96DA-4EF5-8E75-0421AAD802A3}" presName="arrowWedge1" presStyleLbl="fgSibTrans2D1" presStyleIdx="0" presStyleCnt="3"/>
      <dgm:spPr/>
    </dgm:pt>
    <dgm:pt modelId="{421A7292-A253-4190-86AA-4CD125AF2963}" type="pres">
      <dgm:prSet presAssocID="{F0A18428-5FEF-45AA-AC93-059AF732D30F}" presName="arrowWedge2" presStyleLbl="fgSibTrans2D1" presStyleIdx="1" presStyleCnt="3"/>
      <dgm:spPr/>
    </dgm:pt>
    <dgm:pt modelId="{9A146192-13ED-4439-B176-E6CC594399A9}" type="pres">
      <dgm:prSet presAssocID="{0CF6C93E-B6C4-43D9-A5B7-D8265DA63043}" presName="arrowWedge3" presStyleLbl="fgSibTrans2D1" presStyleIdx="2" presStyleCnt="3"/>
      <dgm:spPr/>
    </dgm:pt>
  </dgm:ptLst>
  <dgm:cxnLst>
    <dgm:cxn modelId="{BB5F0811-AEAC-4D30-B287-3FF5D5BC8ADC}" type="presOf" srcId="{B61FB074-52EF-42BA-8F3B-9EA498EB2A1E}" destId="{2709890F-3C39-4BE8-BBFC-F27550A18D2C}" srcOrd="1" destOrd="0" presId="urn:microsoft.com/office/officeart/2005/8/layout/cycle8"/>
    <dgm:cxn modelId="{C773036F-56BB-4CEF-97C9-864FBC6661A5}" type="presOf" srcId="{C06F9E77-4DAC-4020-AE1A-9D9B1E9789B0}" destId="{71B37F2B-C43F-4BFD-8534-1B616B08217D}" srcOrd="0" destOrd="0" presId="urn:microsoft.com/office/officeart/2005/8/layout/cycle8"/>
    <dgm:cxn modelId="{10815911-724C-4D67-8582-6EB8B46EDD43}" type="presOf" srcId="{6F730CE6-D29B-4844-8D5C-4072423D8F4E}" destId="{8B5F7641-A4A6-4294-A3F8-FCD7F32EC5F8}" srcOrd="0" destOrd="0" presId="urn:microsoft.com/office/officeart/2005/8/layout/cycle8"/>
    <dgm:cxn modelId="{AB2BF7CA-489A-44C3-9F01-3B9A64CBB662}" type="presOf" srcId="{B61FB074-52EF-42BA-8F3B-9EA498EB2A1E}" destId="{8FB28956-BC0D-4C77-9CDC-208C3E4A1BF7}" srcOrd="0" destOrd="0" presId="urn:microsoft.com/office/officeart/2005/8/layout/cycle8"/>
    <dgm:cxn modelId="{69E9B140-8C72-41EF-B339-D8458D9AAEA4}" srcId="{6F730CE6-D29B-4844-8D5C-4072423D8F4E}" destId="{C06F9E77-4DAC-4020-AE1A-9D9B1E9789B0}" srcOrd="1" destOrd="0" parTransId="{8A91232E-5DC9-4601-9BDD-489F2D314A46}" sibTransId="{F0A18428-5FEF-45AA-AC93-059AF732D30F}"/>
    <dgm:cxn modelId="{3B327204-6351-46D2-B9BF-6F0633FF988B}" srcId="{6F730CE6-D29B-4844-8D5C-4072423D8F4E}" destId="{B61FB074-52EF-42BA-8F3B-9EA498EB2A1E}" srcOrd="0" destOrd="0" parTransId="{63AAD4C7-E78F-41BE-8728-80447C048608}" sibTransId="{E842FE08-96DA-4EF5-8E75-0421AAD802A3}"/>
    <dgm:cxn modelId="{74B76FE0-13DA-409D-BFA6-16A44E4D3407}" type="presOf" srcId="{F6E4CB84-E0A2-4B56-A872-7D28FDF17D1F}" destId="{80E5157E-9F2D-42C4-85B3-45F0645CF8C5}" srcOrd="1" destOrd="0" presId="urn:microsoft.com/office/officeart/2005/8/layout/cycle8"/>
    <dgm:cxn modelId="{44C8EEFA-B201-482B-9A0B-58D832F20D1E}" type="presOf" srcId="{C06F9E77-4DAC-4020-AE1A-9D9B1E9789B0}" destId="{08EDB06B-B150-4D40-8478-AC8093F28829}" srcOrd="1" destOrd="0" presId="urn:microsoft.com/office/officeart/2005/8/layout/cycle8"/>
    <dgm:cxn modelId="{80F7EB18-81E1-4A14-9E7B-4640E47A1D0C}" srcId="{6F730CE6-D29B-4844-8D5C-4072423D8F4E}" destId="{F6E4CB84-E0A2-4B56-A872-7D28FDF17D1F}" srcOrd="2" destOrd="0" parTransId="{1D7C3B4A-8F88-4C2B-84F2-9A75879AFEFD}" sibTransId="{0CF6C93E-B6C4-43D9-A5B7-D8265DA63043}"/>
    <dgm:cxn modelId="{AD380785-8318-49D7-AB97-5B006D574D14}" type="presOf" srcId="{F6E4CB84-E0A2-4B56-A872-7D28FDF17D1F}" destId="{DD8FB5EF-4F3B-4561-87AC-4E079B61A577}" srcOrd="0" destOrd="0" presId="urn:microsoft.com/office/officeart/2005/8/layout/cycle8"/>
    <dgm:cxn modelId="{C103808D-4CD1-4BFE-8EB8-354D9ABEBC16}" type="presParOf" srcId="{8B5F7641-A4A6-4294-A3F8-FCD7F32EC5F8}" destId="{8FB28956-BC0D-4C77-9CDC-208C3E4A1BF7}" srcOrd="0" destOrd="0" presId="urn:microsoft.com/office/officeart/2005/8/layout/cycle8"/>
    <dgm:cxn modelId="{5B501533-C735-41F1-B193-E17F4DD2FD0D}" type="presParOf" srcId="{8B5F7641-A4A6-4294-A3F8-FCD7F32EC5F8}" destId="{AEB22048-55F9-42CF-B490-F02A129A0117}" srcOrd="1" destOrd="0" presId="urn:microsoft.com/office/officeart/2005/8/layout/cycle8"/>
    <dgm:cxn modelId="{F5CB2314-66CC-409A-BFB8-B2631CC79FF3}" type="presParOf" srcId="{8B5F7641-A4A6-4294-A3F8-FCD7F32EC5F8}" destId="{7B6E1D18-3073-4E42-98EE-949354498A28}" srcOrd="2" destOrd="0" presId="urn:microsoft.com/office/officeart/2005/8/layout/cycle8"/>
    <dgm:cxn modelId="{2BF6AFF8-D3F6-432B-807E-B589CC20679D}" type="presParOf" srcId="{8B5F7641-A4A6-4294-A3F8-FCD7F32EC5F8}" destId="{2709890F-3C39-4BE8-BBFC-F27550A18D2C}" srcOrd="3" destOrd="0" presId="urn:microsoft.com/office/officeart/2005/8/layout/cycle8"/>
    <dgm:cxn modelId="{BBB44C37-E5F2-4D3E-8B85-E375BDBD5829}" type="presParOf" srcId="{8B5F7641-A4A6-4294-A3F8-FCD7F32EC5F8}" destId="{71B37F2B-C43F-4BFD-8534-1B616B08217D}" srcOrd="4" destOrd="0" presId="urn:microsoft.com/office/officeart/2005/8/layout/cycle8"/>
    <dgm:cxn modelId="{0BC5041C-1845-4C09-A8C6-BA92585E7D7C}" type="presParOf" srcId="{8B5F7641-A4A6-4294-A3F8-FCD7F32EC5F8}" destId="{88373AAF-1992-43B6-8EEE-CD9D10E913BD}" srcOrd="5" destOrd="0" presId="urn:microsoft.com/office/officeart/2005/8/layout/cycle8"/>
    <dgm:cxn modelId="{B020110F-409B-4F90-9332-3C50C25934A2}" type="presParOf" srcId="{8B5F7641-A4A6-4294-A3F8-FCD7F32EC5F8}" destId="{5B5EDA1E-FDF6-4349-9531-42DA591939FE}" srcOrd="6" destOrd="0" presId="urn:microsoft.com/office/officeart/2005/8/layout/cycle8"/>
    <dgm:cxn modelId="{8AFA143F-43AC-49C2-88C8-4029CD29A692}" type="presParOf" srcId="{8B5F7641-A4A6-4294-A3F8-FCD7F32EC5F8}" destId="{08EDB06B-B150-4D40-8478-AC8093F28829}" srcOrd="7" destOrd="0" presId="urn:microsoft.com/office/officeart/2005/8/layout/cycle8"/>
    <dgm:cxn modelId="{5355A9BF-543E-41C8-9AB1-5F3EF77BFFF2}" type="presParOf" srcId="{8B5F7641-A4A6-4294-A3F8-FCD7F32EC5F8}" destId="{DD8FB5EF-4F3B-4561-87AC-4E079B61A577}" srcOrd="8" destOrd="0" presId="urn:microsoft.com/office/officeart/2005/8/layout/cycle8"/>
    <dgm:cxn modelId="{AB31081F-F4E7-436A-9221-82CFB6575BD7}" type="presParOf" srcId="{8B5F7641-A4A6-4294-A3F8-FCD7F32EC5F8}" destId="{7A8F278E-DA0D-4677-A0AB-05BF4FCAAF1D}" srcOrd="9" destOrd="0" presId="urn:microsoft.com/office/officeart/2005/8/layout/cycle8"/>
    <dgm:cxn modelId="{3BA356CE-C1D5-4B5A-8235-DFD7A60A181C}" type="presParOf" srcId="{8B5F7641-A4A6-4294-A3F8-FCD7F32EC5F8}" destId="{3829C3D1-940F-4675-B60E-5EB9388D9534}" srcOrd="10" destOrd="0" presId="urn:microsoft.com/office/officeart/2005/8/layout/cycle8"/>
    <dgm:cxn modelId="{599E4768-769A-4282-915D-E6B608C28720}" type="presParOf" srcId="{8B5F7641-A4A6-4294-A3F8-FCD7F32EC5F8}" destId="{80E5157E-9F2D-42C4-85B3-45F0645CF8C5}" srcOrd="11" destOrd="0" presId="urn:microsoft.com/office/officeart/2005/8/layout/cycle8"/>
    <dgm:cxn modelId="{DEBAAF64-75E2-4690-87A3-3B3F9836367D}" type="presParOf" srcId="{8B5F7641-A4A6-4294-A3F8-FCD7F32EC5F8}" destId="{5D67AF04-682F-497B-B572-9EBB9F9376CE}" srcOrd="12" destOrd="0" presId="urn:microsoft.com/office/officeart/2005/8/layout/cycle8"/>
    <dgm:cxn modelId="{16D29E66-4054-48D3-9775-11EA061C5B3D}" type="presParOf" srcId="{8B5F7641-A4A6-4294-A3F8-FCD7F32EC5F8}" destId="{421A7292-A253-4190-86AA-4CD125AF2963}" srcOrd="13" destOrd="0" presId="urn:microsoft.com/office/officeart/2005/8/layout/cycle8"/>
    <dgm:cxn modelId="{952E1E4B-BAA1-4BB2-9D04-976D0B88C54A}" type="presParOf" srcId="{8B5F7641-A4A6-4294-A3F8-FCD7F32EC5F8}" destId="{9A146192-13ED-4439-B176-E6CC594399A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740BB7-C254-45C1-9C61-D77B7DFFD812}" type="doc">
      <dgm:prSet loTypeId="urn:microsoft.com/office/officeart/2005/8/layout/hList3" loCatId="list" qsTypeId="urn:microsoft.com/office/officeart/2005/8/quickstyle/simple1" qsCatId="simple" csTypeId="urn:microsoft.com/office/officeart/2005/8/colors/accent4_1" csCatId="accent4" phldr="1"/>
      <dgm:spPr/>
      <dgm:t>
        <a:bodyPr/>
        <a:lstStyle/>
        <a:p>
          <a:endParaRPr lang="es-EC"/>
        </a:p>
      </dgm:t>
    </dgm:pt>
    <dgm:pt modelId="{E7EA7AB0-CF24-44D2-83C8-05E1AA83CB50}">
      <dgm:prSet phldrT="[Texto]" custT="1"/>
      <dgm:spPr>
        <a:noFill/>
        <a:ln w="28575">
          <a:solidFill>
            <a:srgbClr val="F39C12"/>
          </a:solidFill>
        </a:ln>
      </dgm:spPr>
      <dgm:t>
        <a:bodyPr/>
        <a:lstStyle/>
        <a:p>
          <a:pPr algn="l"/>
          <a:r>
            <a:rPr lang="es-EC" sz="1800" b="1" dirty="0" smtClean="0">
              <a:solidFill>
                <a:schemeClr val="accent6">
                  <a:lumMod val="50000"/>
                </a:schemeClr>
              </a:solidFill>
            </a:rPr>
            <a:t>General.-</a:t>
          </a:r>
        </a:p>
        <a:p>
          <a:pPr algn="ctr"/>
          <a:r>
            <a:rPr lang="es-EC" sz="1800" dirty="0" smtClean="0">
              <a:solidFill>
                <a:schemeClr val="accent6">
                  <a:lumMod val="50000"/>
                </a:schemeClr>
              </a:solidFill>
            </a:rPr>
            <a:t>Analizar la incidencia del clima organizacional en la calidad del servicio de salud en el área de internación de las clínicas de especialización del Distrito Metropolitano de Quito en el año 2018</a:t>
          </a:r>
          <a:endParaRPr lang="es-EC" sz="1800" dirty="0">
            <a:solidFill>
              <a:schemeClr val="accent6">
                <a:lumMod val="50000"/>
              </a:schemeClr>
            </a:solidFill>
          </a:endParaRPr>
        </a:p>
      </dgm:t>
    </dgm:pt>
    <dgm:pt modelId="{75F9A6E1-18C4-4148-9680-2E5324DD165E}" type="parTrans" cxnId="{83E17942-490A-42E4-9865-ECDF265C12D0}">
      <dgm:prSet/>
      <dgm:spPr/>
      <dgm:t>
        <a:bodyPr/>
        <a:lstStyle/>
        <a:p>
          <a:endParaRPr lang="es-EC"/>
        </a:p>
      </dgm:t>
    </dgm:pt>
    <dgm:pt modelId="{700EFA4B-FD20-43D4-B74B-1B92581692A8}" type="sibTrans" cxnId="{83E17942-490A-42E4-9865-ECDF265C12D0}">
      <dgm:prSet/>
      <dgm:spPr/>
      <dgm:t>
        <a:bodyPr/>
        <a:lstStyle/>
        <a:p>
          <a:endParaRPr lang="es-EC"/>
        </a:p>
      </dgm:t>
    </dgm:pt>
    <dgm:pt modelId="{68A47592-3922-415D-AD02-C747D9412AA1}">
      <dgm:prSet phldrT="[Texto]" custT="1"/>
      <dgm:spPr/>
      <dgm:t>
        <a:bodyPr/>
        <a:lstStyle/>
        <a:p>
          <a:r>
            <a:rPr lang="es-EC" sz="1800" b="1" dirty="0" smtClean="0">
              <a:solidFill>
                <a:schemeClr val="accent6">
                  <a:lumMod val="50000"/>
                </a:schemeClr>
              </a:solidFill>
            </a:rPr>
            <a:t>E.01</a:t>
          </a:r>
          <a:endParaRPr lang="es-EC" sz="2000" b="1" dirty="0" smtClean="0">
            <a:solidFill>
              <a:schemeClr val="accent6">
                <a:lumMod val="50000"/>
              </a:schemeClr>
            </a:solidFill>
          </a:endParaRPr>
        </a:p>
        <a:p>
          <a:r>
            <a:rPr lang="es-EC" sz="1800" dirty="0" smtClean="0">
              <a:solidFill>
                <a:schemeClr val="accent6">
                  <a:lumMod val="50000"/>
                </a:schemeClr>
              </a:solidFill>
            </a:rPr>
            <a:t>Valorar el clima organizacional en el área de internación de las clínicas de especialización del DMQ en el año 2018.</a:t>
          </a:r>
        </a:p>
        <a:p>
          <a:endParaRPr lang="es-EC" sz="1800" dirty="0">
            <a:solidFill>
              <a:schemeClr val="accent6">
                <a:lumMod val="50000"/>
              </a:schemeClr>
            </a:solidFill>
          </a:endParaRPr>
        </a:p>
      </dgm:t>
    </dgm:pt>
    <dgm:pt modelId="{5DFEFADC-CC36-4BD4-AA17-40CAB42E3E02}" type="parTrans" cxnId="{0D45A63A-CE71-4C83-8DD5-FF318934D0B5}">
      <dgm:prSet/>
      <dgm:spPr/>
      <dgm:t>
        <a:bodyPr/>
        <a:lstStyle/>
        <a:p>
          <a:endParaRPr lang="es-EC"/>
        </a:p>
      </dgm:t>
    </dgm:pt>
    <dgm:pt modelId="{0A6D1406-816E-44AC-AEE6-E798160E85AC}" type="sibTrans" cxnId="{0D45A63A-CE71-4C83-8DD5-FF318934D0B5}">
      <dgm:prSet/>
      <dgm:spPr/>
      <dgm:t>
        <a:bodyPr/>
        <a:lstStyle/>
        <a:p>
          <a:endParaRPr lang="es-EC"/>
        </a:p>
      </dgm:t>
    </dgm:pt>
    <dgm:pt modelId="{77C7CEA5-2A8E-41B6-A95C-2B9CA07A05E6}">
      <dgm:prSet phldrT="[Texto]" custT="1"/>
      <dgm:spPr/>
      <dgm:t>
        <a:bodyPr/>
        <a:lstStyle/>
        <a:p>
          <a:endParaRPr lang="es-EC" sz="1800" dirty="0" smtClean="0">
            <a:solidFill>
              <a:schemeClr val="accent6">
                <a:lumMod val="50000"/>
              </a:schemeClr>
            </a:solidFill>
          </a:endParaRPr>
        </a:p>
        <a:p>
          <a:r>
            <a:rPr lang="es-EC" sz="1800" b="1" dirty="0" smtClean="0">
              <a:solidFill>
                <a:schemeClr val="accent6">
                  <a:lumMod val="50000"/>
                </a:schemeClr>
              </a:solidFill>
            </a:rPr>
            <a:t>E.02</a:t>
          </a:r>
        </a:p>
        <a:p>
          <a:r>
            <a:rPr lang="es-EC" sz="1800" dirty="0" smtClean="0">
              <a:solidFill>
                <a:schemeClr val="accent6">
                  <a:lumMod val="50000"/>
                </a:schemeClr>
              </a:solidFill>
            </a:rPr>
            <a:t>Evaluar la calidad del servicio de salud en el área de internación de las clínicas de especialización del DMQ en el año 2018.</a:t>
          </a:r>
        </a:p>
        <a:p>
          <a:endParaRPr lang="es-EC" sz="2000" dirty="0" smtClean="0">
            <a:solidFill>
              <a:schemeClr val="accent6">
                <a:lumMod val="50000"/>
              </a:schemeClr>
            </a:solidFill>
          </a:endParaRPr>
        </a:p>
        <a:p>
          <a:endParaRPr lang="es-EC" sz="2000" dirty="0">
            <a:solidFill>
              <a:schemeClr val="accent6">
                <a:lumMod val="50000"/>
              </a:schemeClr>
            </a:solidFill>
          </a:endParaRPr>
        </a:p>
      </dgm:t>
    </dgm:pt>
    <dgm:pt modelId="{EE2E9BF8-2A09-4FC8-A162-F565C0E06DEF}" type="parTrans" cxnId="{9B25EA57-C1C9-4B88-A489-932144214E8A}">
      <dgm:prSet/>
      <dgm:spPr/>
      <dgm:t>
        <a:bodyPr/>
        <a:lstStyle/>
        <a:p>
          <a:endParaRPr lang="es-EC"/>
        </a:p>
      </dgm:t>
    </dgm:pt>
    <dgm:pt modelId="{0CCC0764-C2E6-4CE1-BCB2-8C6B4A2A9929}" type="sibTrans" cxnId="{9B25EA57-C1C9-4B88-A489-932144214E8A}">
      <dgm:prSet/>
      <dgm:spPr/>
      <dgm:t>
        <a:bodyPr/>
        <a:lstStyle/>
        <a:p>
          <a:endParaRPr lang="es-EC"/>
        </a:p>
      </dgm:t>
    </dgm:pt>
    <dgm:pt modelId="{1B150907-1CDE-4B93-B938-AF9A11052CDC}">
      <dgm:prSet phldrT="[Texto]" custT="1"/>
      <dgm:spPr/>
      <dgm:t>
        <a:bodyPr/>
        <a:lstStyle/>
        <a:p>
          <a:r>
            <a:rPr lang="es-EC" sz="1800" b="1" dirty="0" smtClean="0">
              <a:solidFill>
                <a:schemeClr val="accent6">
                  <a:lumMod val="50000"/>
                </a:schemeClr>
              </a:solidFill>
            </a:rPr>
            <a:t>E.03</a:t>
          </a:r>
        </a:p>
        <a:p>
          <a:r>
            <a:rPr lang="es-EC" sz="1800" dirty="0" smtClean="0">
              <a:solidFill>
                <a:schemeClr val="accent6">
                  <a:lumMod val="50000"/>
                </a:schemeClr>
              </a:solidFill>
            </a:rPr>
            <a:t>Proponer estrategias de mejora en el clima organizacional y calidad de servicio en el área de internación de las clínicas de especialización del DMQ en el año 2018.</a:t>
          </a:r>
          <a:endParaRPr lang="es-EC" sz="1800" dirty="0"/>
        </a:p>
      </dgm:t>
    </dgm:pt>
    <dgm:pt modelId="{826032F1-7119-4E94-9021-856402FB6EA6}" type="parTrans" cxnId="{D8EDDBDC-06E1-4685-9F76-DA1E684CD2E4}">
      <dgm:prSet/>
      <dgm:spPr/>
      <dgm:t>
        <a:bodyPr/>
        <a:lstStyle/>
        <a:p>
          <a:endParaRPr lang="es-EC"/>
        </a:p>
      </dgm:t>
    </dgm:pt>
    <dgm:pt modelId="{A2F3CC89-3C93-4520-AB56-1C91E7127A20}" type="sibTrans" cxnId="{D8EDDBDC-06E1-4685-9F76-DA1E684CD2E4}">
      <dgm:prSet/>
      <dgm:spPr/>
      <dgm:t>
        <a:bodyPr/>
        <a:lstStyle/>
        <a:p>
          <a:endParaRPr lang="es-EC"/>
        </a:p>
      </dgm:t>
    </dgm:pt>
    <dgm:pt modelId="{346B86C5-9389-4A6F-9D11-4A879EB9065B}" type="pres">
      <dgm:prSet presAssocID="{E1740BB7-C254-45C1-9C61-D77B7DFFD812}" presName="composite" presStyleCnt="0">
        <dgm:presLayoutVars>
          <dgm:chMax val="1"/>
          <dgm:dir/>
          <dgm:resizeHandles val="exact"/>
        </dgm:presLayoutVars>
      </dgm:prSet>
      <dgm:spPr/>
      <dgm:t>
        <a:bodyPr/>
        <a:lstStyle/>
        <a:p>
          <a:endParaRPr lang="es-EC"/>
        </a:p>
      </dgm:t>
    </dgm:pt>
    <dgm:pt modelId="{FC34D44F-7AA3-4561-87B2-899066A6782F}" type="pres">
      <dgm:prSet presAssocID="{E7EA7AB0-CF24-44D2-83C8-05E1AA83CB50}" presName="roof" presStyleLbl="dkBgShp" presStyleIdx="0" presStyleCnt="2"/>
      <dgm:spPr/>
      <dgm:t>
        <a:bodyPr/>
        <a:lstStyle/>
        <a:p>
          <a:endParaRPr lang="es-EC"/>
        </a:p>
      </dgm:t>
    </dgm:pt>
    <dgm:pt modelId="{D171CCDE-806C-4797-B5CD-F612B388935A}" type="pres">
      <dgm:prSet presAssocID="{E7EA7AB0-CF24-44D2-83C8-05E1AA83CB50}" presName="pillars" presStyleCnt="0"/>
      <dgm:spPr/>
    </dgm:pt>
    <dgm:pt modelId="{8C378EC8-47AB-42DB-8836-5654F11860FC}" type="pres">
      <dgm:prSet presAssocID="{E7EA7AB0-CF24-44D2-83C8-05E1AA83CB50}" presName="pillar1" presStyleLbl="node1" presStyleIdx="0" presStyleCnt="3">
        <dgm:presLayoutVars>
          <dgm:bulletEnabled val="1"/>
        </dgm:presLayoutVars>
      </dgm:prSet>
      <dgm:spPr/>
      <dgm:t>
        <a:bodyPr/>
        <a:lstStyle/>
        <a:p>
          <a:endParaRPr lang="es-EC"/>
        </a:p>
      </dgm:t>
    </dgm:pt>
    <dgm:pt modelId="{6A4C5D9A-39BD-4369-9D35-68BC851E5EC7}" type="pres">
      <dgm:prSet presAssocID="{77C7CEA5-2A8E-41B6-A95C-2B9CA07A05E6}" presName="pillarX" presStyleLbl="node1" presStyleIdx="1" presStyleCnt="3" custLinFactNeighborX="-554" custLinFactNeighborY="151">
        <dgm:presLayoutVars>
          <dgm:bulletEnabled val="1"/>
        </dgm:presLayoutVars>
      </dgm:prSet>
      <dgm:spPr/>
      <dgm:t>
        <a:bodyPr/>
        <a:lstStyle/>
        <a:p>
          <a:endParaRPr lang="es-EC"/>
        </a:p>
      </dgm:t>
    </dgm:pt>
    <dgm:pt modelId="{2B4698E8-15F9-4ECB-A7F8-343B44349AC5}" type="pres">
      <dgm:prSet presAssocID="{1B150907-1CDE-4B93-B938-AF9A11052CDC}" presName="pillarX" presStyleLbl="node1" presStyleIdx="2" presStyleCnt="3">
        <dgm:presLayoutVars>
          <dgm:bulletEnabled val="1"/>
        </dgm:presLayoutVars>
      </dgm:prSet>
      <dgm:spPr/>
      <dgm:t>
        <a:bodyPr/>
        <a:lstStyle/>
        <a:p>
          <a:endParaRPr lang="es-EC"/>
        </a:p>
      </dgm:t>
    </dgm:pt>
    <dgm:pt modelId="{2E7B7C56-BCC3-4413-BF30-7D78D387EC83}" type="pres">
      <dgm:prSet presAssocID="{E7EA7AB0-CF24-44D2-83C8-05E1AA83CB50}" presName="base" presStyleLbl="dkBgShp" presStyleIdx="1" presStyleCnt="2"/>
      <dgm:spPr/>
    </dgm:pt>
  </dgm:ptLst>
  <dgm:cxnLst>
    <dgm:cxn modelId="{D8EDDBDC-06E1-4685-9F76-DA1E684CD2E4}" srcId="{E7EA7AB0-CF24-44D2-83C8-05E1AA83CB50}" destId="{1B150907-1CDE-4B93-B938-AF9A11052CDC}" srcOrd="2" destOrd="0" parTransId="{826032F1-7119-4E94-9021-856402FB6EA6}" sibTransId="{A2F3CC89-3C93-4520-AB56-1C91E7127A20}"/>
    <dgm:cxn modelId="{ECB229CC-2504-4E1C-8101-FB7FEB010BA7}" type="presOf" srcId="{E1740BB7-C254-45C1-9C61-D77B7DFFD812}" destId="{346B86C5-9389-4A6F-9D11-4A879EB9065B}" srcOrd="0" destOrd="0" presId="urn:microsoft.com/office/officeart/2005/8/layout/hList3"/>
    <dgm:cxn modelId="{FA776568-36F1-4072-A661-C55114DDCB70}" type="presOf" srcId="{1B150907-1CDE-4B93-B938-AF9A11052CDC}" destId="{2B4698E8-15F9-4ECB-A7F8-343B44349AC5}" srcOrd="0" destOrd="0" presId="urn:microsoft.com/office/officeart/2005/8/layout/hList3"/>
    <dgm:cxn modelId="{3D74611D-C4D3-43EC-B85D-0FFF168FCF7D}" type="presOf" srcId="{E7EA7AB0-CF24-44D2-83C8-05E1AA83CB50}" destId="{FC34D44F-7AA3-4561-87B2-899066A6782F}" srcOrd="0" destOrd="0" presId="urn:microsoft.com/office/officeart/2005/8/layout/hList3"/>
    <dgm:cxn modelId="{9B25EA57-C1C9-4B88-A489-932144214E8A}" srcId="{E7EA7AB0-CF24-44D2-83C8-05E1AA83CB50}" destId="{77C7CEA5-2A8E-41B6-A95C-2B9CA07A05E6}" srcOrd="1" destOrd="0" parTransId="{EE2E9BF8-2A09-4FC8-A162-F565C0E06DEF}" sibTransId="{0CCC0764-C2E6-4CE1-BCB2-8C6B4A2A9929}"/>
    <dgm:cxn modelId="{83E17942-490A-42E4-9865-ECDF265C12D0}" srcId="{E1740BB7-C254-45C1-9C61-D77B7DFFD812}" destId="{E7EA7AB0-CF24-44D2-83C8-05E1AA83CB50}" srcOrd="0" destOrd="0" parTransId="{75F9A6E1-18C4-4148-9680-2E5324DD165E}" sibTransId="{700EFA4B-FD20-43D4-B74B-1B92581692A8}"/>
    <dgm:cxn modelId="{C07A546A-B4C0-4AB8-927A-4AF811C1A44B}" type="presOf" srcId="{77C7CEA5-2A8E-41B6-A95C-2B9CA07A05E6}" destId="{6A4C5D9A-39BD-4369-9D35-68BC851E5EC7}" srcOrd="0" destOrd="0" presId="urn:microsoft.com/office/officeart/2005/8/layout/hList3"/>
    <dgm:cxn modelId="{0D45A63A-CE71-4C83-8DD5-FF318934D0B5}" srcId="{E7EA7AB0-CF24-44D2-83C8-05E1AA83CB50}" destId="{68A47592-3922-415D-AD02-C747D9412AA1}" srcOrd="0" destOrd="0" parTransId="{5DFEFADC-CC36-4BD4-AA17-40CAB42E3E02}" sibTransId="{0A6D1406-816E-44AC-AEE6-E798160E85AC}"/>
    <dgm:cxn modelId="{F6AEC7F8-82CE-45FB-A291-9903832316C9}" type="presOf" srcId="{68A47592-3922-415D-AD02-C747D9412AA1}" destId="{8C378EC8-47AB-42DB-8836-5654F11860FC}" srcOrd="0" destOrd="0" presId="urn:microsoft.com/office/officeart/2005/8/layout/hList3"/>
    <dgm:cxn modelId="{781718F4-3DE0-4E9B-82F0-D7272DF2124F}" type="presParOf" srcId="{346B86C5-9389-4A6F-9D11-4A879EB9065B}" destId="{FC34D44F-7AA3-4561-87B2-899066A6782F}" srcOrd="0" destOrd="0" presId="urn:microsoft.com/office/officeart/2005/8/layout/hList3"/>
    <dgm:cxn modelId="{56A24CE7-D52A-4C47-8199-AB406B12339C}" type="presParOf" srcId="{346B86C5-9389-4A6F-9D11-4A879EB9065B}" destId="{D171CCDE-806C-4797-B5CD-F612B388935A}" srcOrd="1" destOrd="0" presId="urn:microsoft.com/office/officeart/2005/8/layout/hList3"/>
    <dgm:cxn modelId="{7FFC07A0-85FF-4250-82E7-DC10576BEB72}" type="presParOf" srcId="{D171CCDE-806C-4797-B5CD-F612B388935A}" destId="{8C378EC8-47AB-42DB-8836-5654F11860FC}" srcOrd="0" destOrd="0" presId="urn:microsoft.com/office/officeart/2005/8/layout/hList3"/>
    <dgm:cxn modelId="{24278B9A-9076-4E90-B562-E7889E0FA580}" type="presParOf" srcId="{D171CCDE-806C-4797-B5CD-F612B388935A}" destId="{6A4C5D9A-39BD-4369-9D35-68BC851E5EC7}" srcOrd="1" destOrd="0" presId="urn:microsoft.com/office/officeart/2005/8/layout/hList3"/>
    <dgm:cxn modelId="{D8E06903-41B2-47DE-8F1B-55D5DBBD2670}" type="presParOf" srcId="{D171CCDE-806C-4797-B5CD-F612B388935A}" destId="{2B4698E8-15F9-4ECB-A7F8-343B44349AC5}" srcOrd="2" destOrd="0" presId="urn:microsoft.com/office/officeart/2005/8/layout/hList3"/>
    <dgm:cxn modelId="{6D13D7BC-1BA3-425A-97F1-50C667D0F289}" type="presParOf" srcId="{346B86C5-9389-4A6F-9D11-4A879EB9065B}" destId="{2E7B7C56-BCC3-4413-BF30-7D78D387EC83}" srcOrd="2" destOrd="0" presId="urn:microsoft.com/office/officeart/2005/8/layout/h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B52A80-CF58-417C-ACA9-8B4CE10AC548}" type="doc">
      <dgm:prSet loTypeId="urn:microsoft.com/office/officeart/2005/8/layout/hProcess11" loCatId="process" qsTypeId="urn:microsoft.com/office/officeart/2005/8/quickstyle/simple1" qsCatId="simple" csTypeId="urn:microsoft.com/office/officeart/2005/8/colors/colorful1" csCatId="colorful" phldr="1"/>
      <dgm:spPr/>
    </dgm:pt>
    <dgm:pt modelId="{1E8CDE62-CD0D-4C08-994A-D3FF722D8AA6}">
      <dgm:prSet phldrT="[Texto]" custT="1"/>
      <dgm:spPr/>
      <dgm:t>
        <a:bodyPr/>
        <a:lstStyle/>
        <a:p>
          <a:r>
            <a:rPr lang="es-EC" sz="1400" dirty="0" smtClean="0">
              <a:solidFill>
                <a:schemeClr val="tx2">
                  <a:lumMod val="50000"/>
                </a:schemeClr>
              </a:solidFill>
              <a:latin typeface="+mj-lt"/>
            </a:rPr>
            <a:t>La salud, bienestar y felicidad son la derivación física, psicológica y emocional  del medio. (Salazar, Guerrero, Machado &amp; </a:t>
          </a:r>
          <a:r>
            <a:rPr lang="es-EC" sz="1400" dirty="0" err="1" smtClean="0">
              <a:solidFill>
                <a:schemeClr val="tx2">
                  <a:lumMod val="50000"/>
                </a:schemeClr>
              </a:solidFill>
              <a:latin typeface="+mj-lt"/>
            </a:rPr>
            <a:t>Cañeda</a:t>
          </a:r>
          <a:r>
            <a:rPr lang="es-EC" sz="1400" dirty="0" smtClean="0">
              <a:solidFill>
                <a:schemeClr val="tx2">
                  <a:lumMod val="50000"/>
                </a:schemeClr>
              </a:solidFill>
              <a:latin typeface="+mj-lt"/>
            </a:rPr>
            <a:t>. Clima y cultura organizacional: dos componentes esenciales en la productividad laboral,2009)</a:t>
          </a:r>
          <a:endParaRPr lang="es-EC" sz="1400" dirty="0">
            <a:solidFill>
              <a:schemeClr val="tx2">
                <a:lumMod val="50000"/>
              </a:schemeClr>
            </a:solidFill>
            <a:latin typeface="+mj-lt"/>
          </a:endParaRPr>
        </a:p>
      </dgm:t>
    </dgm:pt>
    <dgm:pt modelId="{38E0458C-892E-42D5-ABCD-954D4F684C91}" type="parTrans" cxnId="{83C3EFCD-74C8-4821-A7AC-3DB2D31F73EA}">
      <dgm:prSet/>
      <dgm:spPr/>
      <dgm:t>
        <a:bodyPr/>
        <a:lstStyle/>
        <a:p>
          <a:endParaRPr lang="es-EC"/>
        </a:p>
      </dgm:t>
    </dgm:pt>
    <dgm:pt modelId="{25269816-4129-439C-8DC3-BDFF9F5EE2B6}" type="sibTrans" cxnId="{83C3EFCD-74C8-4821-A7AC-3DB2D31F73EA}">
      <dgm:prSet/>
      <dgm:spPr/>
      <dgm:t>
        <a:bodyPr/>
        <a:lstStyle/>
        <a:p>
          <a:endParaRPr lang="es-EC"/>
        </a:p>
      </dgm:t>
    </dgm:pt>
    <dgm:pt modelId="{47BFF1C2-D23F-4474-A590-8622690BB9BF}">
      <dgm:prSet phldrT="[Texto]" custT="1"/>
      <dgm:spPr/>
      <dgm:t>
        <a:bodyPr/>
        <a:lstStyle/>
        <a:p>
          <a:r>
            <a:rPr lang="es-EC" sz="1400" dirty="0" smtClean="0">
              <a:solidFill>
                <a:schemeClr val="tx2">
                  <a:lumMod val="50000"/>
                </a:schemeClr>
              </a:solidFill>
              <a:latin typeface="+mj-lt"/>
            </a:rPr>
            <a:t>Las empresas son sistemas .</a:t>
          </a:r>
        </a:p>
        <a:p>
          <a:r>
            <a:rPr lang="es-EC" sz="1400" dirty="0" smtClean="0">
              <a:solidFill>
                <a:schemeClr val="tx2">
                  <a:lumMod val="50000"/>
                </a:schemeClr>
              </a:solidFill>
              <a:latin typeface="+mj-lt"/>
            </a:rPr>
            <a:t>(</a:t>
          </a:r>
          <a:r>
            <a:rPr lang="es-EC" sz="1400" dirty="0" err="1" smtClean="0">
              <a:solidFill>
                <a:schemeClr val="tx2">
                  <a:lumMod val="50000"/>
                </a:schemeClr>
              </a:solidFill>
              <a:latin typeface="+mj-lt"/>
            </a:rPr>
            <a:t>Chiaventato</a:t>
          </a:r>
          <a:r>
            <a:rPr lang="es-EC" sz="1400" dirty="0" smtClean="0">
              <a:solidFill>
                <a:schemeClr val="tx2">
                  <a:lumMod val="50000"/>
                </a:schemeClr>
              </a:solidFill>
              <a:latin typeface="+mj-lt"/>
            </a:rPr>
            <a:t>. El Talento humano en la organización, 2001)</a:t>
          </a:r>
          <a:endParaRPr lang="es-EC" sz="1400" dirty="0">
            <a:solidFill>
              <a:schemeClr val="tx2">
                <a:lumMod val="50000"/>
              </a:schemeClr>
            </a:solidFill>
            <a:latin typeface="+mj-lt"/>
          </a:endParaRPr>
        </a:p>
      </dgm:t>
    </dgm:pt>
    <dgm:pt modelId="{1EC52A5E-F1DF-4846-B2BA-350A63F7A44E}" type="parTrans" cxnId="{218046B9-546F-4667-AB0A-2F2E22DDFD3D}">
      <dgm:prSet/>
      <dgm:spPr/>
      <dgm:t>
        <a:bodyPr/>
        <a:lstStyle/>
        <a:p>
          <a:endParaRPr lang="es-EC"/>
        </a:p>
      </dgm:t>
    </dgm:pt>
    <dgm:pt modelId="{E5A1408B-348A-4409-93AC-0AF20419E8C0}" type="sibTrans" cxnId="{218046B9-546F-4667-AB0A-2F2E22DDFD3D}">
      <dgm:prSet/>
      <dgm:spPr/>
      <dgm:t>
        <a:bodyPr/>
        <a:lstStyle/>
        <a:p>
          <a:endParaRPr lang="es-EC"/>
        </a:p>
      </dgm:t>
    </dgm:pt>
    <dgm:pt modelId="{93D267A4-DF4E-4BB3-9FA3-E728FEE94D72}">
      <dgm:prSet phldrT="[Texto]" custT="1"/>
      <dgm:spPr/>
      <dgm:t>
        <a:bodyPr/>
        <a:lstStyle/>
        <a:p>
          <a:r>
            <a:rPr lang="es-EC" sz="1400" dirty="0" smtClean="0">
              <a:solidFill>
                <a:schemeClr val="tx2">
                  <a:lumMod val="50000"/>
                </a:schemeClr>
              </a:solidFill>
            </a:rPr>
            <a:t>Busca </a:t>
          </a:r>
          <a:r>
            <a:rPr lang="es-EC" sz="1400" dirty="0" err="1" smtClean="0">
              <a:solidFill>
                <a:schemeClr val="tx2">
                  <a:lumMod val="50000"/>
                </a:schemeClr>
              </a:solidFill>
            </a:rPr>
            <a:t>recimiento</a:t>
          </a:r>
          <a:r>
            <a:rPr lang="es-EC" sz="1400" dirty="0" smtClean="0">
              <a:solidFill>
                <a:schemeClr val="tx2">
                  <a:lumMod val="50000"/>
                </a:schemeClr>
              </a:solidFill>
            </a:rPr>
            <a:t> personal y profesional durante todo el tiempo que éste pasa en la empresa. (Corredor &amp; otros. Gestión y clima organizacional, 2016)</a:t>
          </a:r>
          <a:endParaRPr lang="es-EC" sz="1400" dirty="0">
            <a:solidFill>
              <a:schemeClr val="tx2">
                <a:lumMod val="50000"/>
              </a:schemeClr>
            </a:solidFill>
          </a:endParaRPr>
        </a:p>
      </dgm:t>
    </dgm:pt>
    <dgm:pt modelId="{A90C6CF0-FB29-41F5-BECA-AB7AB766656D}" type="parTrans" cxnId="{72564D52-C559-4253-BE3F-B08B12AAA57D}">
      <dgm:prSet/>
      <dgm:spPr/>
      <dgm:t>
        <a:bodyPr/>
        <a:lstStyle/>
        <a:p>
          <a:endParaRPr lang="es-EC"/>
        </a:p>
      </dgm:t>
    </dgm:pt>
    <dgm:pt modelId="{177D0EFE-7B03-496A-9357-3B0EC8726B1B}" type="sibTrans" cxnId="{72564D52-C559-4253-BE3F-B08B12AAA57D}">
      <dgm:prSet/>
      <dgm:spPr/>
      <dgm:t>
        <a:bodyPr/>
        <a:lstStyle/>
        <a:p>
          <a:endParaRPr lang="es-EC"/>
        </a:p>
      </dgm:t>
    </dgm:pt>
    <dgm:pt modelId="{4FD66048-870E-4441-8F24-D7509ED24CC6}" type="pres">
      <dgm:prSet presAssocID="{64B52A80-CF58-417C-ACA9-8B4CE10AC548}" presName="Name0" presStyleCnt="0">
        <dgm:presLayoutVars>
          <dgm:dir/>
          <dgm:resizeHandles val="exact"/>
        </dgm:presLayoutVars>
      </dgm:prSet>
      <dgm:spPr/>
    </dgm:pt>
    <dgm:pt modelId="{EFCCC9F2-9CEB-414E-99CB-24EA606EA004}" type="pres">
      <dgm:prSet presAssocID="{64B52A80-CF58-417C-ACA9-8B4CE10AC548}" presName="arrow" presStyleLbl="bgShp" presStyleIdx="0" presStyleCnt="1" custLinFactNeighborX="435" custLinFactNeighborY="9696"/>
      <dgm:spPr/>
    </dgm:pt>
    <dgm:pt modelId="{6C683B71-6E18-4567-95DD-6BDD62ED9954}" type="pres">
      <dgm:prSet presAssocID="{64B52A80-CF58-417C-ACA9-8B4CE10AC548}" presName="points" presStyleCnt="0"/>
      <dgm:spPr/>
    </dgm:pt>
    <dgm:pt modelId="{4AC047CB-DE28-4D34-A971-18E4355366D4}" type="pres">
      <dgm:prSet presAssocID="{1E8CDE62-CD0D-4C08-994A-D3FF722D8AA6}" presName="compositeA" presStyleCnt="0"/>
      <dgm:spPr/>
    </dgm:pt>
    <dgm:pt modelId="{97533523-5973-4A7B-9AF4-179B26E5A257}" type="pres">
      <dgm:prSet presAssocID="{1E8CDE62-CD0D-4C08-994A-D3FF722D8AA6}" presName="textA" presStyleLbl="revTx" presStyleIdx="0" presStyleCnt="3" custScaleX="340165" custLinFactX="199410" custLinFactY="51792" custLinFactNeighborX="200000" custLinFactNeighborY="100000">
        <dgm:presLayoutVars>
          <dgm:bulletEnabled val="1"/>
        </dgm:presLayoutVars>
      </dgm:prSet>
      <dgm:spPr/>
      <dgm:t>
        <a:bodyPr/>
        <a:lstStyle/>
        <a:p>
          <a:endParaRPr lang="es-EC"/>
        </a:p>
      </dgm:t>
    </dgm:pt>
    <dgm:pt modelId="{411DCF00-27D6-410E-BEE3-651FA55D6F1E}" type="pres">
      <dgm:prSet presAssocID="{1E8CDE62-CD0D-4C08-994A-D3FF722D8AA6}" presName="circleA" presStyleLbl="node1" presStyleIdx="0" presStyleCnt="3"/>
      <dgm:spPr/>
    </dgm:pt>
    <dgm:pt modelId="{F735094C-CED3-467C-8BEA-E60DB8C01DC6}" type="pres">
      <dgm:prSet presAssocID="{1E8CDE62-CD0D-4C08-994A-D3FF722D8AA6}" presName="spaceA" presStyleCnt="0"/>
      <dgm:spPr/>
    </dgm:pt>
    <dgm:pt modelId="{3D42BB72-5700-4039-A1A1-D3DA359C4E65}" type="pres">
      <dgm:prSet presAssocID="{25269816-4129-439C-8DC3-BDFF9F5EE2B6}" presName="space" presStyleCnt="0"/>
      <dgm:spPr/>
    </dgm:pt>
    <dgm:pt modelId="{CD3FD283-4C52-4C7B-8E6F-FC02A1E3F2DD}" type="pres">
      <dgm:prSet presAssocID="{47BFF1C2-D23F-4474-A590-8622690BB9BF}" presName="compositeB" presStyleCnt="0"/>
      <dgm:spPr/>
    </dgm:pt>
    <dgm:pt modelId="{10076E50-8338-420F-AF9E-6EDFE1E57A1D}" type="pres">
      <dgm:prSet presAssocID="{47BFF1C2-D23F-4474-A590-8622690BB9BF}" presName="textB" presStyleLbl="revTx" presStyleIdx="1" presStyleCnt="3" custScaleX="400102" custLinFactX="-133920" custLinFactY="-50000" custLinFactNeighborX="-200000" custLinFactNeighborY="-100000">
        <dgm:presLayoutVars>
          <dgm:bulletEnabled val="1"/>
        </dgm:presLayoutVars>
      </dgm:prSet>
      <dgm:spPr/>
      <dgm:t>
        <a:bodyPr/>
        <a:lstStyle/>
        <a:p>
          <a:endParaRPr lang="es-EC"/>
        </a:p>
      </dgm:t>
    </dgm:pt>
    <dgm:pt modelId="{B8508433-A2B7-47E7-B00E-B357811EDBF2}" type="pres">
      <dgm:prSet presAssocID="{47BFF1C2-D23F-4474-A590-8622690BB9BF}" presName="circleB" presStyleLbl="node1" presStyleIdx="1" presStyleCnt="3" custLinFactY="-6548" custLinFactNeighborX="-767" custLinFactNeighborY="-100000"/>
      <dgm:spPr/>
    </dgm:pt>
    <dgm:pt modelId="{8FD393FA-C403-43DA-BBCC-69B725DE9ED5}" type="pres">
      <dgm:prSet presAssocID="{47BFF1C2-D23F-4474-A590-8622690BB9BF}" presName="spaceB" presStyleCnt="0"/>
      <dgm:spPr/>
    </dgm:pt>
    <dgm:pt modelId="{316FB140-3D0C-4B41-AA19-509E0F3433D7}" type="pres">
      <dgm:prSet presAssocID="{E5A1408B-348A-4409-93AC-0AF20419E8C0}" presName="space" presStyleCnt="0"/>
      <dgm:spPr/>
    </dgm:pt>
    <dgm:pt modelId="{D8110EB6-07B0-4914-AB1E-5D8B8BEAFC4D}" type="pres">
      <dgm:prSet presAssocID="{93D267A4-DF4E-4BB3-9FA3-E728FEE94D72}" presName="compositeA" presStyleCnt="0"/>
      <dgm:spPr/>
    </dgm:pt>
    <dgm:pt modelId="{5077EF81-BC03-4392-AEB3-2616EDF70442}" type="pres">
      <dgm:prSet presAssocID="{93D267A4-DF4E-4BB3-9FA3-E728FEE94D72}" presName="textA" presStyleLbl="revTx" presStyleIdx="2" presStyleCnt="3" custScaleX="338155" custLinFactNeighborX="7390" custLinFactNeighborY="15520">
        <dgm:presLayoutVars>
          <dgm:bulletEnabled val="1"/>
        </dgm:presLayoutVars>
      </dgm:prSet>
      <dgm:spPr/>
      <dgm:t>
        <a:bodyPr/>
        <a:lstStyle/>
        <a:p>
          <a:endParaRPr lang="es-EC"/>
        </a:p>
      </dgm:t>
    </dgm:pt>
    <dgm:pt modelId="{AB50EC83-7EE0-4364-82A8-3C68008E37E3}" type="pres">
      <dgm:prSet presAssocID="{93D267A4-DF4E-4BB3-9FA3-E728FEE94D72}" presName="circleA" presStyleLbl="node1" presStyleIdx="2" presStyleCnt="3"/>
      <dgm:spPr/>
    </dgm:pt>
    <dgm:pt modelId="{02CDCA8F-F5E9-48E2-B498-8FA07C3E509D}" type="pres">
      <dgm:prSet presAssocID="{93D267A4-DF4E-4BB3-9FA3-E728FEE94D72}" presName="spaceA" presStyleCnt="0"/>
      <dgm:spPr/>
    </dgm:pt>
  </dgm:ptLst>
  <dgm:cxnLst>
    <dgm:cxn modelId="{72564D52-C559-4253-BE3F-B08B12AAA57D}" srcId="{64B52A80-CF58-417C-ACA9-8B4CE10AC548}" destId="{93D267A4-DF4E-4BB3-9FA3-E728FEE94D72}" srcOrd="2" destOrd="0" parTransId="{A90C6CF0-FB29-41F5-BECA-AB7AB766656D}" sibTransId="{177D0EFE-7B03-496A-9357-3B0EC8726B1B}"/>
    <dgm:cxn modelId="{CC64F35C-D335-4B9F-AAF1-DB96F55931AF}" type="presOf" srcId="{47BFF1C2-D23F-4474-A590-8622690BB9BF}" destId="{10076E50-8338-420F-AF9E-6EDFE1E57A1D}" srcOrd="0" destOrd="0" presId="urn:microsoft.com/office/officeart/2005/8/layout/hProcess11"/>
    <dgm:cxn modelId="{83C3EFCD-74C8-4821-A7AC-3DB2D31F73EA}" srcId="{64B52A80-CF58-417C-ACA9-8B4CE10AC548}" destId="{1E8CDE62-CD0D-4C08-994A-D3FF722D8AA6}" srcOrd="0" destOrd="0" parTransId="{38E0458C-892E-42D5-ABCD-954D4F684C91}" sibTransId="{25269816-4129-439C-8DC3-BDFF9F5EE2B6}"/>
    <dgm:cxn modelId="{A4D8C1FF-B791-4282-98C7-B4EBB924311A}" type="presOf" srcId="{64B52A80-CF58-417C-ACA9-8B4CE10AC548}" destId="{4FD66048-870E-4441-8F24-D7509ED24CC6}" srcOrd="0" destOrd="0" presId="urn:microsoft.com/office/officeart/2005/8/layout/hProcess11"/>
    <dgm:cxn modelId="{2541871E-980D-49F3-8B6B-AA20BF96F89B}" type="presOf" srcId="{1E8CDE62-CD0D-4C08-994A-D3FF722D8AA6}" destId="{97533523-5973-4A7B-9AF4-179B26E5A257}" srcOrd="0" destOrd="0" presId="urn:microsoft.com/office/officeart/2005/8/layout/hProcess11"/>
    <dgm:cxn modelId="{218046B9-546F-4667-AB0A-2F2E22DDFD3D}" srcId="{64B52A80-CF58-417C-ACA9-8B4CE10AC548}" destId="{47BFF1C2-D23F-4474-A590-8622690BB9BF}" srcOrd="1" destOrd="0" parTransId="{1EC52A5E-F1DF-4846-B2BA-350A63F7A44E}" sibTransId="{E5A1408B-348A-4409-93AC-0AF20419E8C0}"/>
    <dgm:cxn modelId="{E25F11D6-31F9-42EA-9E3C-B73CE6C3AFC9}" type="presOf" srcId="{93D267A4-DF4E-4BB3-9FA3-E728FEE94D72}" destId="{5077EF81-BC03-4392-AEB3-2616EDF70442}" srcOrd="0" destOrd="0" presId="urn:microsoft.com/office/officeart/2005/8/layout/hProcess11"/>
    <dgm:cxn modelId="{0587CE2D-0D65-42BF-9EA4-D443AE544794}" type="presParOf" srcId="{4FD66048-870E-4441-8F24-D7509ED24CC6}" destId="{EFCCC9F2-9CEB-414E-99CB-24EA606EA004}" srcOrd="0" destOrd="0" presId="urn:microsoft.com/office/officeart/2005/8/layout/hProcess11"/>
    <dgm:cxn modelId="{5140390F-74C2-4E78-88F4-C92E68FC6688}" type="presParOf" srcId="{4FD66048-870E-4441-8F24-D7509ED24CC6}" destId="{6C683B71-6E18-4567-95DD-6BDD62ED9954}" srcOrd="1" destOrd="0" presId="urn:microsoft.com/office/officeart/2005/8/layout/hProcess11"/>
    <dgm:cxn modelId="{C6100D81-B338-4FBF-AEA9-BE51DD1B1BC4}" type="presParOf" srcId="{6C683B71-6E18-4567-95DD-6BDD62ED9954}" destId="{4AC047CB-DE28-4D34-A971-18E4355366D4}" srcOrd="0" destOrd="0" presId="urn:microsoft.com/office/officeart/2005/8/layout/hProcess11"/>
    <dgm:cxn modelId="{B009FD16-EAF1-4B06-B430-7D279401FE43}" type="presParOf" srcId="{4AC047CB-DE28-4D34-A971-18E4355366D4}" destId="{97533523-5973-4A7B-9AF4-179B26E5A257}" srcOrd="0" destOrd="0" presId="urn:microsoft.com/office/officeart/2005/8/layout/hProcess11"/>
    <dgm:cxn modelId="{73579184-B413-477F-8DFA-50CA37978A59}" type="presParOf" srcId="{4AC047CB-DE28-4D34-A971-18E4355366D4}" destId="{411DCF00-27D6-410E-BEE3-651FA55D6F1E}" srcOrd="1" destOrd="0" presId="urn:microsoft.com/office/officeart/2005/8/layout/hProcess11"/>
    <dgm:cxn modelId="{A05DB62F-BBF3-48F2-952E-FE83D75B1112}" type="presParOf" srcId="{4AC047CB-DE28-4D34-A971-18E4355366D4}" destId="{F735094C-CED3-467C-8BEA-E60DB8C01DC6}" srcOrd="2" destOrd="0" presId="urn:microsoft.com/office/officeart/2005/8/layout/hProcess11"/>
    <dgm:cxn modelId="{84A5C1C9-7F9A-4B76-A353-E72805A32127}" type="presParOf" srcId="{6C683B71-6E18-4567-95DD-6BDD62ED9954}" destId="{3D42BB72-5700-4039-A1A1-D3DA359C4E65}" srcOrd="1" destOrd="0" presId="urn:microsoft.com/office/officeart/2005/8/layout/hProcess11"/>
    <dgm:cxn modelId="{DB16DB5B-88A9-4E3F-BAC8-9EB9ED74E6D1}" type="presParOf" srcId="{6C683B71-6E18-4567-95DD-6BDD62ED9954}" destId="{CD3FD283-4C52-4C7B-8E6F-FC02A1E3F2DD}" srcOrd="2" destOrd="0" presId="urn:microsoft.com/office/officeart/2005/8/layout/hProcess11"/>
    <dgm:cxn modelId="{34F76512-2D60-4A15-92E9-3326E72B0802}" type="presParOf" srcId="{CD3FD283-4C52-4C7B-8E6F-FC02A1E3F2DD}" destId="{10076E50-8338-420F-AF9E-6EDFE1E57A1D}" srcOrd="0" destOrd="0" presId="urn:microsoft.com/office/officeart/2005/8/layout/hProcess11"/>
    <dgm:cxn modelId="{F658F2C7-AAD8-4B68-A149-899824EC408A}" type="presParOf" srcId="{CD3FD283-4C52-4C7B-8E6F-FC02A1E3F2DD}" destId="{B8508433-A2B7-47E7-B00E-B357811EDBF2}" srcOrd="1" destOrd="0" presId="urn:microsoft.com/office/officeart/2005/8/layout/hProcess11"/>
    <dgm:cxn modelId="{E3710D8E-97F3-4727-8356-E16C5A189D8E}" type="presParOf" srcId="{CD3FD283-4C52-4C7B-8E6F-FC02A1E3F2DD}" destId="{8FD393FA-C403-43DA-BBCC-69B725DE9ED5}" srcOrd="2" destOrd="0" presId="urn:microsoft.com/office/officeart/2005/8/layout/hProcess11"/>
    <dgm:cxn modelId="{7CD57893-DA90-49B5-B54E-17F6F645EB9C}" type="presParOf" srcId="{6C683B71-6E18-4567-95DD-6BDD62ED9954}" destId="{316FB140-3D0C-4B41-AA19-509E0F3433D7}" srcOrd="3" destOrd="0" presId="urn:microsoft.com/office/officeart/2005/8/layout/hProcess11"/>
    <dgm:cxn modelId="{9791EBB9-CB85-4BD4-9B3C-F51B4793E0DB}" type="presParOf" srcId="{6C683B71-6E18-4567-95DD-6BDD62ED9954}" destId="{D8110EB6-07B0-4914-AB1E-5D8B8BEAFC4D}" srcOrd="4" destOrd="0" presId="urn:microsoft.com/office/officeart/2005/8/layout/hProcess11"/>
    <dgm:cxn modelId="{EC92C0F1-09EA-431C-8821-5860580A519A}" type="presParOf" srcId="{D8110EB6-07B0-4914-AB1E-5D8B8BEAFC4D}" destId="{5077EF81-BC03-4392-AEB3-2616EDF70442}" srcOrd="0" destOrd="0" presId="urn:microsoft.com/office/officeart/2005/8/layout/hProcess11"/>
    <dgm:cxn modelId="{80EF5667-80FE-411C-B9D9-86AE3B1ABAE5}" type="presParOf" srcId="{D8110EB6-07B0-4914-AB1E-5D8B8BEAFC4D}" destId="{AB50EC83-7EE0-4364-82A8-3C68008E37E3}" srcOrd="1" destOrd="0" presId="urn:microsoft.com/office/officeart/2005/8/layout/hProcess11"/>
    <dgm:cxn modelId="{75B09113-D2DD-4308-9194-43A33F27EF03}" type="presParOf" srcId="{D8110EB6-07B0-4914-AB1E-5D8B8BEAFC4D}" destId="{02CDCA8F-F5E9-48E2-B498-8FA07C3E509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B52A80-CF58-417C-ACA9-8B4CE10AC548}" type="doc">
      <dgm:prSet loTypeId="urn:microsoft.com/office/officeart/2005/8/layout/hProcess11" loCatId="process" qsTypeId="urn:microsoft.com/office/officeart/2005/8/quickstyle/simple1" qsCatId="simple" csTypeId="urn:microsoft.com/office/officeart/2005/8/colors/colorful4" csCatId="colorful" phldr="1"/>
      <dgm:spPr/>
      <dgm:t>
        <a:bodyPr/>
        <a:lstStyle/>
        <a:p>
          <a:endParaRPr lang="es-EC"/>
        </a:p>
      </dgm:t>
    </dgm:pt>
    <dgm:pt modelId="{1E8CDE62-CD0D-4C08-994A-D3FF722D8AA6}">
      <dgm:prSet phldrT="[Texto]" custT="1"/>
      <dgm:spPr/>
      <dgm:t>
        <a:bodyPr/>
        <a:lstStyle/>
        <a:p>
          <a:r>
            <a:rPr lang="es-EC" sz="1400" dirty="0" smtClean="0">
              <a:solidFill>
                <a:schemeClr val="tx2">
                  <a:lumMod val="50000"/>
                </a:schemeClr>
              </a:solidFill>
              <a:latin typeface="+mj-lt"/>
            </a:rPr>
            <a:t>La calidad del servicio gira entorno a la figura del cliente .(</a:t>
          </a:r>
          <a:r>
            <a:rPr lang="es-EC" sz="1400" dirty="0" err="1" smtClean="0">
              <a:solidFill>
                <a:schemeClr val="tx2">
                  <a:lumMod val="50000"/>
                </a:schemeClr>
              </a:solidFill>
              <a:latin typeface="+mj-lt"/>
            </a:rPr>
            <a:t>Gronroos</a:t>
          </a:r>
          <a:r>
            <a:rPr lang="es-EC" sz="1400" dirty="0" smtClean="0">
              <a:solidFill>
                <a:schemeClr val="tx2">
                  <a:lumMod val="50000"/>
                </a:schemeClr>
              </a:solidFill>
              <a:latin typeface="+mj-lt"/>
            </a:rPr>
            <a:t>. A </a:t>
          </a:r>
          <a:r>
            <a:rPr lang="es-EC" sz="1400" dirty="0" err="1" smtClean="0">
              <a:solidFill>
                <a:schemeClr val="tx2">
                  <a:lumMod val="50000"/>
                </a:schemeClr>
              </a:solidFill>
              <a:latin typeface="+mj-lt"/>
            </a:rPr>
            <a:t>service</a:t>
          </a:r>
          <a:r>
            <a:rPr lang="es-EC" sz="1400" dirty="0" smtClean="0">
              <a:solidFill>
                <a:schemeClr val="tx2">
                  <a:lumMod val="50000"/>
                </a:schemeClr>
              </a:solidFill>
              <a:latin typeface="+mj-lt"/>
            </a:rPr>
            <a:t> Quality </a:t>
          </a:r>
          <a:r>
            <a:rPr lang="es-EC" sz="1400" dirty="0" err="1" smtClean="0">
              <a:solidFill>
                <a:schemeClr val="tx2">
                  <a:lumMod val="50000"/>
                </a:schemeClr>
              </a:solidFill>
              <a:latin typeface="+mj-lt"/>
            </a:rPr>
            <a:t>model</a:t>
          </a:r>
          <a:r>
            <a:rPr lang="es-EC" sz="1400" dirty="0" smtClean="0">
              <a:solidFill>
                <a:schemeClr val="tx2">
                  <a:lumMod val="50000"/>
                </a:schemeClr>
              </a:solidFill>
              <a:latin typeface="+mj-lt"/>
            </a:rPr>
            <a:t> and </a:t>
          </a:r>
          <a:r>
            <a:rPr lang="es-EC" sz="1400" dirty="0" err="1" smtClean="0">
              <a:solidFill>
                <a:schemeClr val="tx2">
                  <a:lumMod val="50000"/>
                </a:schemeClr>
              </a:solidFill>
              <a:latin typeface="+mj-lt"/>
            </a:rPr>
            <a:t>its</a:t>
          </a:r>
          <a:r>
            <a:rPr lang="es-EC" sz="1400" dirty="0" smtClean="0">
              <a:solidFill>
                <a:schemeClr val="tx2">
                  <a:lumMod val="50000"/>
                </a:schemeClr>
              </a:solidFill>
              <a:latin typeface="+mj-lt"/>
            </a:rPr>
            <a:t> marketing </a:t>
          </a:r>
          <a:r>
            <a:rPr lang="es-EC" sz="1400" dirty="0" err="1" smtClean="0">
              <a:solidFill>
                <a:schemeClr val="tx2">
                  <a:lumMod val="50000"/>
                </a:schemeClr>
              </a:solidFill>
              <a:latin typeface="+mj-lt"/>
            </a:rPr>
            <a:t>application</a:t>
          </a:r>
          <a:r>
            <a:rPr lang="es-EC" sz="1400" dirty="0" smtClean="0">
              <a:solidFill>
                <a:schemeClr val="tx2">
                  <a:lumMod val="50000"/>
                </a:schemeClr>
              </a:solidFill>
              <a:latin typeface="+mj-lt"/>
            </a:rPr>
            <a:t>, 1984).</a:t>
          </a:r>
          <a:endParaRPr lang="es-EC" sz="1400" dirty="0">
            <a:solidFill>
              <a:schemeClr val="tx2">
                <a:lumMod val="50000"/>
              </a:schemeClr>
            </a:solidFill>
            <a:latin typeface="+mj-lt"/>
          </a:endParaRPr>
        </a:p>
      </dgm:t>
    </dgm:pt>
    <dgm:pt modelId="{38E0458C-892E-42D5-ABCD-954D4F684C91}" type="parTrans" cxnId="{83C3EFCD-74C8-4821-A7AC-3DB2D31F73EA}">
      <dgm:prSet/>
      <dgm:spPr/>
      <dgm:t>
        <a:bodyPr/>
        <a:lstStyle/>
        <a:p>
          <a:endParaRPr lang="es-EC"/>
        </a:p>
      </dgm:t>
    </dgm:pt>
    <dgm:pt modelId="{25269816-4129-439C-8DC3-BDFF9F5EE2B6}" type="sibTrans" cxnId="{83C3EFCD-74C8-4821-A7AC-3DB2D31F73EA}">
      <dgm:prSet/>
      <dgm:spPr/>
      <dgm:t>
        <a:bodyPr/>
        <a:lstStyle/>
        <a:p>
          <a:endParaRPr lang="es-EC"/>
        </a:p>
      </dgm:t>
    </dgm:pt>
    <dgm:pt modelId="{93D267A4-DF4E-4BB3-9FA3-E728FEE94D72}">
      <dgm:prSet phldrT="[Texto]" custT="1"/>
      <dgm:spPr/>
      <dgm:t>
        <a:bodyPr/>
        <a:lstStyle/>
        <a:p>
          <a:r>
            <a:rPr lang="es-EC" sz="1400" dirty="0" smtClean="0">
              <a:solidFill>
                <a:schemeClr val="tx2">
                  <a:lumMod val="50000"/>
                </a:schemeClr>
              </a:solidFill>
            </a:rPr>
            <a:t>La calidad del servicio asegura la trascendencia de un establecimiento en el tiempo. (Santana &amp; </a:t>
          </a:r>
          <a:r>
            <a:rPr lang="es-EC" sz="1400" dirty="0" err="1" smtClean="0">
              <a:solidFill>
                <a:schemeClr val="tx2">
                  <a:lumMod val="50000"/>
                </a:schemeClr>
              </a:solidFill>
            </a:rPr>
            <a:t>Costa.Calidad</a:t>
          </a:r>
          <a:r>
            <a:rPr lang="es-EC" sz="1400" dirty="0" smtClean="0">
              <a:solidFill>
                <a:schemeClr val="tx2">
                  <a:lumMod val="50000"/>
                </a:schemeClr>
              </a:solidFill>
            </a:rPr>
            <a:t> de servicio en industria hotelera: revisión de la literatura, 2007).</a:t>
          </a:r>
          <a:endParaRPr lang="es-EC" sz="1400" dirty="0">
            <a:solidFill>
              <a:schemeClr val="tx2">
                <a:lumMod val="50000"/>
              </a:schemeClr>
            </a:solidFill>
          </a:endParaRPr>
        </a:p>
      </dgm:t>
    </dgm:pt>
    <dgm:pt modelId="{A90C6CF0-FB29-41F5-BECA-AB7AB766656D}" type="parTrans" cxnId="{72564D52-C559-4253-BE3F-B08B12AAA57D}">
      <dgm:prSet/>
      <dgm:spPr/>
      <dgm:t>
        <a:bodyPr/>
        <a:lstStyle/>
        <a:p>
          <a:endParaRPr lang="es-EC"/>
        </a:p>
      </dgm:t>
    </dgm:pt>
    <dgm:pt modelId="{177D0EFE-7B03-496A-9357-3B0EC8726B1B}" type="sibTrans" cxnId="{72564D52-C559-4253-BE3F-B08B12AAA57D}">
      <dgm:prSet/>
      <dgm:spPr/>
      <dgm:t>
        <a:bodyPr/>
        <a:lstStyle/>
        <a:p>
          <a:endParaRPr lang="es-EC"/>
        </a:p>
      </dgm:t>
    </dgm:pt>
    <dgm:pt modelId="{E5854D4A-14DD-4738-ABFD-0739BEDDA9E9}">
      <dgm:prSet phldrT="[Texto]" custT="1"/>
      <dgm:spPr/>
      <dgm:t>
        <a:bodyPr/>
        <a:lstStyle/>
        <a:p>
          <a:r>
            <a:rPr lang="es-EC" sz="1400" dirty="0" smtClean="0">
              <a:solidFill>
                <a:schemeClr val="tx2">
                  <a:lumMod val="50000"/>
                </a:schemeClr>
              </a:solidFill>
            </a:rPr>
            <a:t>La satisfacción del cliente, es la principal prioridad de la organización, si ésta busca una relación a largo plazo.  (</a:t>
          </a:r>
          <a:r>
            <a:rPr lang="en-US" sz="1400" b="0" i="0" dirty="0" smtClean="0">
              <a:solidFill>
                <a:schemeClr val="tx2">
                  <a:lumMod val="50000"/>
                </a:schemeClr>
              </a:solidFill>
            </a:rPr>
            <a:t>The Relationship between Service Quality, Customer Satisfaction and Customer Loyalty: An Investigation in Vietnamese Retail Banking Sector, 2016)</a:t>
          </a:r>
          <a:endParaRPr lang="es-EC" sz="1400" dirty="0">
            <a:solidFill>
              <a:schemeClr val="tx2">
                <a:lumMod val="50000"/>
              </a:schemeClr>
            </a:solidFill>
          </a:endParaRPr>
        </a:p>
      </dgm:t>
    </dgm:pt>
    <dgm:pt modelId="{6D19565F-9BAE-4364-8FF9-D0B3A30879A6}" type="parTrans" cxnId="{D124463C-D161-46C3-90F5-20EB85AEBF72}">
      <dgm:prSet/>
      <dgm:spPr/>
      <dgm:t>
        <a:bodyPr/>
        <a:lstStyle/>
        <a:p>
          <a:endParaRPr lang="es-EC"/>
        </a:p>
      </dgm:t>
    </dgm:pt>
    <dgm:pt modelId="{70035A71-2CEC-48B9-8039-6197885ADFC8}" type="sibTrans" cxnId="{D124463C-D161-46C3-90F5-20EB85AEBF72}">
      <dgm:prSet/>
      <dgm:spPr/>
      <dgm:t>
        <a:bodyPr/>
        <a:lstStyle/>
        <a:p>
          <a:endParaRPr lang="es-EC"/>
        </a:p>
      </dgm:t>
    </dgm:pt>
    <dgm:pt modelId="{4FD66048-870E-4441-8F24-D7509ED24CC6}" type="pres">
      <dgm:prSet presAssocID="{64B52A80-CF58-417C-ACA9-8B4CE10AC548}" presName="Name0" presStyleCnt="0">
        <dgm:presLayoutVars>
          <dgm:dir/>
          <dgm:resizeHandles val="exact"/>
        </dgm:presLayoutVars>
      </dgm:prSet>
      <dgm:spPr/>
      <dgm:t>
        <a:bodyPr/>
        <a:lstStyle/>
        <a:p>
          <a:endParaRPr lang="es-EC"/>
        </a:p>
      </dgm:t>
    </dgm:pt>
    <dgm:pt modelId="{EFCCC9F2-9CEB-414E-99CB-24EA606EA004}" type="pres">
      <dgm:prSet presAssocID="{64B52A80-CF58-417C-ACA9-8B4CE10AC548}" presName="arrow" presStyleLbl="bgShp" presStyleIdx="0" presStyleCnt="1"/>
      <dgm:spPr/>
    </dgm:pt>
    <dgm:pt modelId="{6C683B71-6E18-4567-95DD-6BDD62ED9954}" type="pres">
      <dgm:prSet presAssocID="{64B52A80-CF58-417C-ACA9-8B4CE10AC548}" presName="points" presStyleCnt="0"/>
      <dgm:spPr/>
    </dgm:pt>
    <dgm:pt modelId="{4AC047CB-DE28-4D34-A971-18E4355366D4}" type="pres">
      <dgm:prSet presAssocID="{1E8CDE62-CD0D-4C08-994A-D3FF722D8AA6}" presName="compositeA" presStyleCnt="0"/>
      <dgm:spPr/>
    </dgm:pt>
    <dgm:pt modelId="{97533523-5973-4A7B-9AF4-179B26E5A257}" type="pres">
      <dgm:prSet presAssocID="{1E8CDE62-CD0D-4C08-994A-D3FF722D8AA6}" presName="textA" presStyleLbl="revTx" presStyleIdx="0" presStyleCnt="3" custScaleX="123950">
        <dgm:presLayoutVars>
          <dgm:bulletEnabled val="1"/>
        </dgm:presLayoutVars>
      </dgm:prSet>
      <dgm:spPr/>
      <dgm:t>
        <a:bodyPr/>
        <a:lstStyle/>
        <a:p>
          <a:endParaRPr lang="es-EC"/>
        </a:p>
      </dgm:t>
    </dgm:pt>
    <dgm:pt modelId="{411DCF00-27D6-410E-BEE3-651FA55D6F1E}" type="pres">
      <dgm:prSet presAssocID="{1E8CDE62-CD0D-4C08-994A-D3FF722D8AA6}" presName="circleA" presStyleLbl="node1" presStyleIdx="0" presStyleCnt="3"/>
      <dgm:spPr/>
    </dgm:pt>
    <dgm:pt modelId="{F735094C-CED3-467C-8BEA-E60DB8C01DC6}" type="pres">
      <dgm:prSet presAssocID="{1E8CDE62-CD0D-4C08-994A-D3FF722D8AA6}" presName="spaceA" presStyleCnt="0"/>
      <dgm:spPr/>
    </dgm:pt>
    <dgm:pt modelId="{3D42BB72-5700-4039-A1A1-D3DA359C4E65}" type="pres">
      <dgm:prSet presAssocID="{25269816-4129-439C-8DC3-BDFF9F5EE2B6}" presName="space" presStyleCnt="0"/>
      <dgm:spPr/>
    </dgm:pt>
    <dgm:pt modelId="{D6F48902-952D-42DF-AEBB-232CFC28F9C8}" type="pres">
      <dgm:prSet presAssocID="{93D267A4-DF4E-4BB3-9FA3-E728FEE94D72}" presName="compositeB" presStyleCnt="0"/>
      <dgm:spPr/>
    </dgm:pt>
    <dgm:pt modelId="{F2074680-F00A-4751-8A75-60A230941159}" type="pres">
      <dgm:prSet presAssocID="{93D267A4-DF4E-4BB3-9FA3-E728FEE94D72}" presName="textB" presStyleLbl="revTx" presStyleIdx="1" presStyleCnt="3" custScaleX="127712" custLinFactNeighborX="461" custLinFactNeighborY="-11111">
        <dgm:presLayoutVars>
          <dgm:bulletEnabled val="1"/>
        </dgm:presLayoutVars>
      </dgm:prSet>
      <dgm:spPr/>
      <dgm:t>
        <a:bodyPr/>
        <a:lstStyle/>
        <a:p>
          <a:endParaRPr lang="es-EC"/>
        </a:p>
      </dgm:t>
    </dgm:pt>
    <dgm:pt modelId="{AC43C0BE-215D-4409-B7C4-0440C3B285EF}" type="pres">
      <dgm:prSet presAssocID="{93D267A4-DF4E-4BB3-9FA3-E728FEE94D72}" presName="circleB" presStyleLbl="node1" presStyleIdx="1" presStyleCnt="3" custLinFactY="-24840" custLinFactNeighborX="-48657" custLinFactNeighborY="-100000"/>
      <dgm:spPr/>
    </dgm:pt>
    <dgm:pt modelId="{B0723168-BFC9-4516-AC14-D2430A1998DE}" type="pres">
      <dgm:prSet presAssocID="{93D267A4-DF4E-4BB3-9FA3-E728FEE94D72}" presName="spaceB" presStyleCnt="0"/>
      <dgm:spPr/>
    </dgm:pt>
    <dgm:pt modelId="{5AD7C40B-9C0D-4F1C-B819-72BC46CD1404}" type="pres">
      <dgm:prSet presAssocID="{177D0EFE-7B03-496A-9357-3B0EC8726B1B}" presName="space" presStyleCnt="0"/>
      <dgm:spPr/>
    </dgm:pt>
    <dgm:pt modelId="{533632EE-D050-4E2E-B9DF-5E141E0B1099}" type="pres">
      <dgm:prSet presAssocID="{E5854D4A-14DD-4738-ABFD-0739BEDDA9E9}" presName="compositeA" presStyleCnt="0"/>
      <dgm:spPr/>
    </dgm:pt>
    <dgm:pt modelId="{CB24935A-EAD7-4D5D-B169-213B170CEECD}" type="pres">
      <dgm:prSet presAssocID="{E5854D4A-14DD-4738-ABFD-0739BEDDA9E9}" presName="textA" presStyleLbl="revTx" presStyleIdx="2" presStyleCnt="3" custScaleX="145060" custLinFactNeighborX="118" custLinFactNeighborY="11151">
        <dgm:presLayoutVars>
          <dgm:bulletEnabled val="1"/>
        </dgm:presLayoutVars>
      </dgm:prSet>
      <dgm:spPr/>
      <dgm:t>
        <a:bodyPr/>
        <a:lstStyle/>
        <a:p>
          <a:endParaRPr lang="es-EC"/>
        </a:p>
      </dgm:t>
    </dgm:pt>
    <dgm:pt modelId="{9A95F187-B069-41AB-9890-021F7FCA66D6}" type="pres">
      <dgm:prSet presAssocID="{E5854D4A-14DD-4738-ABFD-0739BEDDA9E9}" presName="circleA" presStyleLbl="node1" presStyleIdx="2" presStyleCnt="3"/>
      <dgm:spPr/>
    </dgm:pt>
    <dgm:pt modelId="{18B6D58F-C035-47A1-B715-5707693CE3FB}" type="pres">
      <dgm:prSet presAssocID="{E5854D4A-14DD-4738-ABFD-0739BEDDA9E9}" presName="spaceA" presStyleCnt="0"/>
      <dgm:spPr/>
    </dgm:pt>
  </dgm:ptLst>
  <dgm:cxnLst>
    <dgm:cxn modelId="{D1BF7D11-0541-4C7C-8839-FB609AF82A5A}" type="presOf" srcId="{93D267A4-DF4E-4BB3-9FA3-E728FEE94D72}" destId="{F2074680-F00A-4751-8A75-60A230941159}" srcOrd="0" destOrd="0" presId="urn:microsoft.com/office/officeart/2005/8/layout/hProcess11"/>
    <dgm:cxn modelId="{83C3EFCD-74C8-4821-A7AC-3DB2D31F73EA}" srcId="{64B52A80-CF58-417C-ACA9-8B4CE10AC548}" destId="{1E8CDE62-CD0D-4C08-994A-D3FF722D8AA6}" srcOrd="0" destOrd="0" parTransId="{38E0458C-892E-42D5-ABCD-954D4F684C91}" sibTransId="{25269816-4129-439C-8DC3-BDFF9F5EE2B6}"/>
    <dgm:cxn modelId="{B004F1A3-ED01-4802-87C1-5BF28436DCA7}" type="presOf" srcId="{E5854D4A-14DD-4738-ABFD-0739BEDDA9E9}" destId="{CB24935A-EAD7-4D5D-B169-213B170CEECD}" srcOrd="0" destOrd="0" presId="urn:microsoft.com/office/officeart/2005/8/layout/hProcess11"/>
    <dgm:cxn modelId="{D124463C-D161-46C3-90F5-20EB85AEBF72}" srcId="{64B52A80-CF58-417C-ACA9-8B4CE10AC548}" destId="{E5854D4A-14DD-4738-ABFD-0739BEDDA9E9}" srcOrd="2" destOrd="0" parTransId="{6D19565F-9BAE-4364-8FF9-D0B3A30879A6}" sibTransId="{70035A71-2CEC-48B9-8039-6197885ADFC8}"/>
    <dgm:cxn modelId="{5E4E1DDE-61C9-4F09-9AE3-721DFB960930}" type="presOf" srcId="{1E8CDE62-CD0D-4C08-994A-D3FF722D8AA6}" destId="{97533523-5973-4A7B-9AF4-179B26E5A257}" srcOrd="0" destOrd="0" presId="urn:microsoft.com/office/officeart/2005/8/layout/hProcess11"/>
    <dgm:cxn modelId="{78444EC5-868D-450D-A3EA-75C27240B9EF}" type="presOf" srcId="{64B52A80-CF58-417C-ACA9-8B4CE10AC548}" destId="{4FD66048-870E-4441-8F24-D7509ED24CC6}" srcOrd="0" destOrd="0" presId="urn:microsoft.com/office/officeart/2005/8/layout/hProcess11"/>
    <dgm:cxn modelId="{72564D52-C559-4253-BE3F-B08B12AAA57D}" srcId="{64B52A80-CF58-417C-ACA9-8B4CE10AC548}" destId="{93D267A4-DF4E-4BB3-9FA3-E728FEE94D72}" srcOrd="1" destOrd="0" parTransId="{A90C6CF0-FB29-41F5-BECA-AB7AB766656D}" sibTransId="{177D0EFE-7B03-496A-9357-3B0EC8726B1B}"/>
    <dgm:cxn modelId="{ED104474-FEAB-41D9-BF48-8B8217D02077}" type="presParOf" srcId="{4FD66048-870E-4441-8F24-D7509ED24CC6}" destId="{EFCCC9F2-9CEB-414E-99CB-24EA606EA004}" srcOrd="0" destOrd="0" presId="urn:microsoft.com/office/officeart/2005/8/layout/hProcess11"/>
    <dgm:cxn modelId="{A0E51298-3437-4A87-951A-9F183D66AA2F}" type="presParOf" srcId="{4FD66048-870E-4441-8F24-D7509ED24CC6}" destId="{6C683B71-6E18-4567-95DD-6BDD62ED9954}" srcOrd="1" destOrd="0" presId="urn:microsoft.com/office/officeart/2005/8/layout/hProcess11"/>
    <dgm:cxn modelId="{6AC03E7C-EE90-4312-94AB-71BD1569D5C4}" type="presParOf" srcId="{6C683B71-6E18-4567-95DD-6BDD62ED9954}" destId="{4AC047CB-DE28-4D34-A971-18E4355366D4}" srcOrd="0" destOrd="0" presId="urn:microsoft.com/office/officeart/2005/8/layout/hProcess11"/>
    <dgm:cxn modelId="{B4C033C9-06FC-4471-B4C9-DB52C47E63C5}" type="presParOf" srcId="{4AC047CB-DE28-4D34-A971-18E4355366D4}" destId="{97533523-5973-4A7B-9AF4-179B26E5A257}" srcOrd="0" destOrd="0" presId="urn:microsoft.com/office/officeart/2005/8/layout/hProcess11"/>
    <dgm:cxn modelId="{3066F58D-3482-4EB5-8956-6E4CE7FCB94C}" type="presParOf" srcId="{4AC047CB-DE28-4D34-A971-18E4355366D4}" destId="{411DCF00-27D6-410E-BEE3-651FA55D6F1E}" srcOrd="1" destOrd="0" presId="urn:microsoft.com/office/officeart/2005/8/layout/hProcess11"/>
    <dgm:cxn modelId="{1A647E37-58A4-476A-8F0A-D1B1347A4346}" type="presParOf" srcId="{4AC047CB-DE28-4D34-A971-18E4355366D4}" destId="{F735094C-CED3-467C-8BEA-E60DB8C01DC6}" srcOrd="2" destOrd="0" presId="urn:microsoft.com/office/officeart/2005/8/layout/hProcess11"/>
    <dgm:cxn modelId="{3382A0CD-5E0E-41AA-8421-71803590651A}" type="presParOf" srcId="{6C683B71-6E18-4567-95DD-6BDD62ED9954}" destId="{3D42BB72-5700-4039-A1A1-D3DA359C4E65}" srcOrd="1" destOrd="0" presId="urn:microsoft.com/office/officeart/2005/8/layout/hProcess11"/>
    <dgm:cxn modelId="{9E5780E9-D812-40BA-B2D6-AAF5B61DE9C0}" type="presParOf" srcId="{6C683B71-6E18-4567-95DD-6BDD62ED9954}" destId="{D6F48902-952D-42DF-AEBB-232CFC28F9C8}" srcOrd="2" destOrd="0" presId="urn:microsoft.com/office/officeart/2005/8/layout/hProcess11"/>
    <dgm:cxn modelId="{21667DCA-2082-4F73-81D3-D235019449BF}" type="presParOf" srcId="{D6F48902-952D-42DF-AEBB-232CFC28F9C8}" destId="{F2074680-F00A-4751-8A75-60A230941159}" srcOrd="0" destOrd="0" presId="urn:microsoft.com/office/officeart/2005/8/layout/hProcess11"/>
    <dgm:cxn modelId="{6E1E1531-DFAE-4AFB-A88F-EE5E070BB647}" type="presParOf" srcId="{D6F48902-952D-42DF-AEBB-232CFC28F9C8}" destId="{AC43C0BE-215D-4409-B7C4-0440C3B285EF}" srcOrd="1" destOrd="0" presId="urn:microsoft.com/office/officeart/2005/8/layout/hProcess11"/>
    <dgm:cxn modelId="{9D628C79-50F0-4E62-95C4-60D42A137B7B}" type="presParOf" srcId="{D6F48902-952D-42DF-AEBB-232CFC28F9C8}" destId="{B0723168-BFC9-4516-AC14-D2430A1998DE}" srcOrd="2" destOrd="0" presId="urn:microsoft.com/office/officeart/2005/8/layout/hProcess11"/>
    <dgm:cxn modelId="{1380D76D-667B-4227-907C-1946B3A89F38}" type="presParOf" srcId="{6C683B71-6E18-4567-95DD-6BDD62ED9954}" destId="{5AD7C40B-9C0D-4F1C-B819-72BC46CD1404}" srcOrd="3" destOrd="0" presId="urn:microsoft.com/office/officeart/2005/8/layout/hProcess11"/>
    <dgm:cxn modelId="{9882D80D-9A3A-47D6-AC79-BE64644CD854}" type="presParOf" srcId="{6C683B71-6E18-4567-95DD-6BDD62ED9954}" destId="{533632EE-D050-4E2E-B9DF-5E141E0B1099}" srcOrd="4" destOrd="0" presId="urn:microsoft.com/office/officeart/2005/8/layout/hProcess11"/>
    <dgm:cxn modelId="{6A3DC843-84AC-4782-A45B-8B2CBAC066A8}" type="presParOf" srcId="{533632EE-D050-4E2E-B9DF-5E141E0B1099}" destId="{CB24935A-EAD7-4D5D-B169-213B170CEECD}" srcOrd="0" destOrd="0" presId="urn:microsoft.com/office/officeart/2005/8/layout/hProcess11"/>
    <dgm:cxn modelId="{E87A8D71-6F4A-4F9C-A11A-0CCCF8084ED0}" type="presParOf" srcId="{533632EE-D050-4E2E-B9DF-5E141E0B1099}" destId="{9A95F187-B069-41AB-9890-021F7FCA66D6}" srcOrd="1" destOrd="0" presId="urn:microsoft.com/office/officeart/2005/8/layout/hProcess11"/>
    <dgm:cxn modelId="{AE44BFDB-87C2-4F16-AA81-0C7924572FC6}" type="presParOf" srcId="{533632EE-D050-4E2E-B9DF-5E141E0B1099}" destId="{18B6D58F-C035-47A1-B715-5707693CE3FB}"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77AA53-97FB-4179-B2A8-2B7C7BC37E74}" type="doc">
      <dgm:prSet loTypeId="urn:microsoft.com/office/officeart/2008/layout/HexagonCluster" loCatId="relationship" qsTypeId="urn:microsoft.com/office/officeart/2005/8/quickstyle/simple1" qsCatId="simple" csTypeId="urn:microsoft.com/office/officeart/2005/8/colors/colorful3" csCatId="colorful" phldr="1"/>
      <dgm:spPr/>
      <dgm:t>
        <a:bodyPr/>
        <a:lstStyle/>
        <a:p>
          <a:endParaRPr lang="es-EC"/>
        </a:p>
      </dgm:t>
    </dgm:pt>
    <dgm:pt modelId="{818F102C-36B0-433B-9B0D-ADE4BC2B7B5E}">
      <dgm:prSet phldrT="[Texto]" custT="1"/>
      <dgm:spPr/>
      <dgm:t>
        <a:bodyPr/>
        <a:lstStyle/>
        <a:p>
          <a:r>
            <a:rPr lang="es-EC" sz="1400" b="1" dirty="0" smtClean="0">
              <a:solidFill>
                <a:schemeClr val="tx2">
                  <a:lumMod val="50000"/>
                </a:schemeClr>
              </a:solidFill>
            </a:rPr>
            <a:t>Tipología de la investigación</a:t>
          </a:r>
        </a:p>
        <a:p>
          <a:r>
            <a:rPr lang="es-EC" sz="1400" b="0" dirty="0" smtClean="0">
              <a:solidFill>
                <a:schemeClr val="tx2">
                  <a:lumMod val="50000"/>
                </a:schemeClr>
              </a:solidFill>
            </a:rPr>
            <a:t>No experimental</a:t>
          </a:r>
        </a:p>
        <a:p>
          <a:endParaRPr lang="es-EC" sz="1400" b="1" dirty="0">
            <a:solidFill>
              <a:schemeClr val="tx2">
                <a:lumMod val="50000"/>
              </a:schemeClr>
            </a:solidFill>
          </a:endParaRPr>
        </a:p>
      </dgm:t>
    </dgm:pt>
    <dgm:pt modelId="{794A90B0-7B97-47DC-9D99-120898FCDD98}" type="parTrans" cxnId="{A1197E60-268E-4E08-8A9D-EC0FD8195F02}">
      <dgm:prSet/>
      <dgm:spPr/>
      <dgm:t>
        <a:bodyPr/>
        <a:lstStyle/>
        <a:p>
          <a:endParaRPr lang="es-EC"/>
        </a:p>
      </dgm:t>
    </dgm:pt>
    <dgm:pt modelId="{62DD63C6-E9AF-4DF7-B0AF-187CDC50A9B7}" type="sibTrans" cxnId="{A1197E60-268E-4E08-8A9D-EC0FD8195F02}">
      <dgm:prSet/>
      <dgm:spPr>
        <a:blipFill rotWithShape="1">
          <a:blip xmlns:r="http://schemas.openxmlformats.org/officeDocument/2006/relationships" r:embed="rId1"/>
          <a:stretch>
            <a:fillRect/>
          </a:stretch>
        </a:blipFill>
      </dgm:spPr>
      <dgm:t>
        <a:bodyPr/>
        <a:lstStyle/>
        <a:p>
          <a:endParaRPr lang="es-EC"/>
        </a:p>
      </dgm:t>
    </dgm:pt>
    <dgm:pt modelId="{7D7A1390-9A8F-470A-81CF-7E3DC5DEFF2E}">
      <dgm:prSet phldrT="[Texto]" custT="1"/>
      <dgm:spPr/>
      <dgm:t>
        <a:bodyPr/>
        <a:lstStyle/>
        <a:p>
          <a:r>
            <a:rPr lang="es-EC" sz="1400" b="1" dirty="0" smtClean="0">
              <a:solidFill>
                <a:schemeClr val="tx2">
                  <a:lumMod val="50000"/>
                </a:schemeClr>
              </a:solidFill>
            </a:rPr>
            <a:t>Fuentes de información</a:t>
          </a:r>
        </a:p>
        <a:p>
          <a:r>
            <a:rPr lang="es-EC" sz="1400" b="0" dirty="0" smtClean="0">
              <a:solidFill>
                <a:schemeClr val="tx2">
                  <a:lumMod val="50000"/>
                </a:schemeClr>
              </a:solidFill>
            </a:rPr>
            <a:t>Primarias</a:t>
          </a:r>
        </a:p>
        <a:p>
          <a:r>
            <a:rPr lang="es-EC" sz="1400" b="0" dirty="0" smtClean="0">
              <a:solidFill>
                <a:schemeClr val="tx2">
                  <a:lumMod val="50000"/>
                </a:schemeClr>
              </a:solidFill>
            </a:rPr>
            <a:t>Secundarias</a:t>
          </a:r>
          <a:endParaRPr lang="es-EC" sz="1400" b="0" dirty="0">
            <a:solidFill>
              <a:schemeClr val="tx2">
                <a:lumMod val="50000"/>
              </a:schemeClr>
            </a:solidFill>
          </a:endParaRPr>
        </a:p>
      </dgm:t>
    </dgm:pt>
    <dgm:pt modelId="{E6FA7F91-E68D-42C7-BF45-A8210C22FBDD}" type="parTrans" cxnId="{553E30A4-E6A4-4ED3-B644-46872F97AD90}">
      <dgm:prSet/>
      <dgm:spPr/>
      <dgm:t>
        <a:bodyPr/>
        <a:lstStyle/>
        <a:p>
          <a:endParaRPr lang="es-EC"/>
        </a:p>
      </dgm:t>
    </dgm:pt>
    <dgm:pt modelId="{2BA804E1-9357-4759-9FA1-46FAEBDDF168}" type="sibTrans" cxnId="{553E30A4-E6A4-4ED3-B644-46872F97AD90}">
      <dgm:prSet/>
      <dgm:spPr>
        <a:blipFill rotWithShape="1">
          <a:blip xmlns:r="http://schemas.openxmlformats.org/officeDocument/2006/relationships" r:embed="rId2"/>
          <a:stretch>
            <a:fillRect/>
          </a:stretch>
        </a:blipFill>
      </dgm:spPr>
      <dgm:t>
        <a:bodyPr/>
        <a:lstStyle/>
        <a:p>
          <a:endParaRPr lang="es-EC"/>
        </a:p>
      </dgm:t>
    </dgm:pt>
    <dgm:pt modelId="{E66DDB7F-4FA5-437C-AE8C-40116A9354C5}">
      <dgm:prSet phldrT="[Texto]" custT="1"/>
      <dgm:spPr/>
      <dgm:t>
        <a:bodyPr/>
        <a:lstStyle/>
        <a:p>
          <a:r>
            <a:rPr lang="es-EC" sz="1400" b="1" dirty="0" smtClean="0">
              <a:solidFill>
                <a:schemeClr val="tx2">
                  <a:lumMod val="50000"/>
                </a:schemeClr>
              </a:solidFill>
            </a:rPr>
            <a:t>Enfoque de la investigación</a:t>
          </a:r>
        </a:p>
        <a:p>
          <a:endParaRPr lang="es-EC" sz="1400" b="1" dirty="0" smtClean="0">
            <a:solidFill>
              <a:schemeClr val="tx2">
                <a:lumMod val="50000"/>
              </a:schemeClr>
            </a:solidFill>
          </a:endParaRPr>
        </a:p>
        <a:p>
          <a:r>
            <a:rPr lang="es-EC" sz="1400" b="0" dirty="0" smtClean="0">
              <a:solidFill>
                <a:schemeClr val="tx2">
                  <a:lumMod val="50000"/>
                </a:schemeClr>
              </a:solidFill>
            </a:rPr>
            <a:t>Cuantitativo</a:t>
          </a:r>
          <a:endParaRPr lang="es-EC" sz="1600" dirty="0"/>
        </a:p>
      </dgm:t>
    </dgm:pt>
    <dgm:pt modelId="{CA9D414F-BAB5-45C1-B0B2-90253F37341E}" type="parTrans" cxnId="{F9CE117F-45A4-4C61-AE32-D381B645836C}">
      <dgm:prSet/>
      <dgm:spPr/>
      <dgm:t>
        <a:bodyPr/>
        <a:lstStyle/>
        <a:p>
          <a:endParaRPr lang="es-EC"/>
        </a:p>
      </dgm:t>
    </dgm:pt>
    <dgm:pt modelId="{94389F01-60D6-4E06-9D72-F93319C248C2}" type="sibTrans" cxnId="{F9CE117F-45A4-4C61-AE32-D381B645836C}">
      <dgm:prSet/>
      <dgm:spPr>
        <a:blipFill rotWithShape="1">
          <a:blip xmlns:r="http://schemas.openxmlformats.org/officeDocument/2006/relationships" r:embed="rId3"/>
          <a:stretch>
            <a:fillRect/>
          </a:stretch>
        </a:blipFill>
      </dgm:spPr>
      <dgm:t>
        <a:bodyPr/>
        <a:lstStyle/>
        <a:p>
          <a:endParaRPr lang="es-EC"/>
        </a:p>
      </dgm:t>
    </dgm:pt>
    <dgm:pt modelId="{546250B4-6574-45F0-BE78-592924B69D10}">
      <dgm:prSet phldrT="[Texto]" custT="1"/>
      <dgm:spPr/>
      <dgm:t>
        <a:bodyPr/>
        <a:lstStyle/>
        <a:p>
          <a:r>
            <a:rPr lang="es-EC" sz="1400" b="1" dirty="0" smtClean="0">
              <a:solidFill>
                <a:schemeClr val="tx2">
                  <a:lumMod val="50000"/>
                </a:schemeClr>
              </a:solidFill>
            </a:rPr>
            <a:t>Alcance de la investigación</a:t>
          </a:r>
        </a:p>
        <a:p>
          <a:r>
            <a:rPr lang="es-EC" sz="1400" b="0" dirty="0" smtClean="0">
              <a:solidFill>
                <a:schemeClr val="tx2">
                  <a:lumMod val="50000"/>
                </a:schemeClr>
              </a:solidFill>
            </a:rPr>
            <a:t>Descriptivo</a:t>
          </a:r>
        </a:p>
        <a:p>
          <a:r>
            <a:rPr lang="es-EC" sz="1400" b="0" dirty="0" smtClean="0">
              <a:solidFill>
                <a:schemeClr val="tx2">
                  <a:lumMod val="50000"/>
                </a:schemeClr>
              </a:solidFill>
            </a:rPr>
            <a:t>Correlacional</a:t>
          </a:r>
        </a:p>
        <a:p>
          <a:endParaRPr lang="es-EC" sz="1600" b="0" dirty="0"/>
        </a:p>
      </dgm:t>
    </dgm:pt>
    <dgm:pt modelId="{27AC4717-5714-4D47-94E2-568BE6B0EF01}" type="parTrans" cxnId="{C075D7FB-B4A4-4E03-B052-016679474CEF}">
      <dgm:prSet/>
      <dgm:spPr/>
      <dgm:t>
        <a:bodyPr/>
        <a:lstStyle/>
        <a:p>
          <a:endParaRPr lang="es-EC"/>
        </a:p>
      </dgm:t>
    </dgm:pt>
    <dgm:pt modelId="{2A58BD17-B1ED-46F3-AA9D-12F0B49A1EB4}" type="sibTrans" cxnId="{C075D7FB-B4A4-4E03-B052-016679474CEF}">
      <dgm:prSet/>
      <dgm:spPr>
        <a:blipFill rotWithShape="1">
          <a:blip xmlns:r="http://schemas.openxmlformats.org/officeDocument/2006/relationships" r:embed="rId4"/>
          <a:stretch>
            <a:fillRect/>
          </a:stretch>
        </a:blipFill>
      </dgm:spPr>
      <dgm:t>
        <a:bodyPr/>
        <a:lstStyle/>
        <a:p>
          <a:endParaRPr lang="es-EC"/>
        </a:p>
      </dgm:t>
    </dgm:pt>
    <dgm:pt modelId="{5ECA4029-2FC4-4F14-BC37-A8482081190B}" type="pres">
      <dgm:prSet presAssocID="{6477AA53-97FB-4179-B2A8-2B7C7BC37E74}" presName="Name0" presStyleCnt="0">
        <dgm:presLayoutVars>
          <dgm:chMax val="21"/>
          <dgm:chPref val="21"/>
        </dgm:presLayoutVars>
      </dgm:prSet>
      <dgm:spPr/>
      <dgm:t>
        <a:bodyPr/>
        <a:lstStyle/>
        <a:p>
          <a:endParaRPr lang="es-EC"/>
        </a:p>
      </dgm:t>
    </dgm:pt>
    <dgm:pt modelId="{236A511B-AE95-41C5-A96D-30534FFC5D2B}" type="pres">
      <dgm:prSet presAssocID="{818F102C-36B0-433B-9B0D-ADE4BC2B7B5E}" presName="text1" presStyleCnt="0"/>
      <dgm:spPr/>
    </dgm:pt>
    <dgm:pt modelId="{D31A6A01-3216-4755-9EAB-7ED2F04F9221}" type="pres">
      <dgm:prSet presAssocID="{818F102C-36B0-433B-9B0D-ADE4BC2B7B5E}" presName="textRepeatNode" presStyleLbl="alignNode1" presStyleIdx="0" presStyleCnt="4">
        <dgm:presLayoutVars>
          <dgm:chMax val="0"/>
          <dgm:chPref val="0"/>
          <dgm:bulletEnabled val="1"/>
        </dgm:presLayoutVars>
      </dgm:prSet>
      <dgm:spPr/>
      <dgm:t>
        <a:bodyPr/>
        <a:lstStyle/>
        <a:p>
          <a:endParaRPr lang="es-EC"/>
        </a:p>
      </dgm:t>
    </dgm:pt>
    <dgm:pt modelId="{C3D89044-44D1-4F92-81AC-D55F2A6A5DA2}" type="pres">
      <dgm:prSet presAssocID="{818F102C-36B0-433B-9B0D-ADE4BC2B7B5E}" presName="textaccent1" presStyleCnt="0"/>
      <dgm:spPr/>
    </dgm:pt>
    <dgm:pt modelId="{FC904783-DE14-4B73-84B8-8506CCBCF3EC}" type="pres">
      <dgm:prSet presAssocID="{818F102C-36B0-433B-9B0D-ADE4BC2B7B5E}" presName="accentRepeatNode" presStyleLbl="solidAlignAcc1" presStyleIdx="0" presStyleCnt="8"/>
      <dgm:spPr/>
    </dgm:pt>
    <dgm:pt modelId="{57D38E17-C1DD-4CEF-9393-CD7FF31F12C9}" type="pres">
      <dgm:prSet presAssocID="{62DD63C6-E9AF-4DF7-B0AF-187CDC50A9B7}" presName="image1" presStyleCnt="0"/>
      <dgm:spPr/>
    </dgm:pt>
    <dgm:pt modelId="{4FC3BEFA-AF75-422C-BD0E-FA66FF260F27}" type="pres">
      <dgm:prSet presAssocID="{62DD63C6-E9AF-4DF7-B0AF-187CDC50A9B7}" presName="imageRepeatNode" presStyleLbl="alignAcc1" presStyleIdx="0" presStyleCnt="4"/>
      <dgm:spPr/>
      <dgm:t>
        <a:bodyPr/>
        <a:lstStyle/>
        <a:p>
          <a:endParaRPr lang="es-EC"/>
        </a:p>
      </dgm:t>
    </dgm:pt>
    <dgm:pt modelId="{279C9D02-E71D-4F69-A021-3EBE07E3E161}" type="pres">
      <dgm:prSet presAssocID="{62DD63C6-E9AF-4DF7-B0AF-187CDC50A9B7}" presName="imageaccent1" presStyleCnt="0"/>
      <dgm:spPr/>
    </dgm:pt>
    <dgm:pt modelId="{E2ED0D89-F44A-4881-82BD-C311138C4D1E}" type="pres">
      <dgm:prSet presAssocID="{62DD63C6-E9AF-4DF7-B0AF-187CDC50A9B7}" presName="accentRepeatNode" presStyleLbl="solidAlignAcc1" presStyleIdx="1" presStyleCnt="8"/>
      <dgm:spPr/>
    </dgm:pt>
    <dgm:pt modelId="{11674B6E-D03A-4E8D-911B-D819B91BE7CD}" type="pres">
      <dgm:prSet presAssocID="{7D7A1390-9A8F-470A-81CF-7E3DC5DEFF2E}" presName="text2" presStyleCnt="0"/>
      <dgm:spPr/>
    </dgm:pt>
    <dgm:pt modelId="{937E5DEA-C80B-408E-8F0B-296EE0915955}" type="pres">
      <dgm:prSet presAssocID="{7D7A1390-9A8F-470A-81CF-7E3DC5DEFF2E}" presName="textRepeatNode" presStyleLbl="alignNode1" presStyleIdx="1" presStyleCnt="4" custLinFactNeighborX="2052" custLinFactNeighborY="2048">
        <dgm:presLayoutVars>
          <dgm:chMax val="0"/>
          <dgm:chPref val="0"/>
          <dgm:bulletEnabled val="1"/>
        </dgm:presLayoutVars>
      </dgm:prSet>
      <dgm:spPr/>
      <dgm:t>
        <a:bodyPr/>
        <a:lstStyle/>
        <a:p>
          <a:endParaRPr lang="es-EC"/>
        </a:p>
      </dgm:t>
    </dgm:pt>
    <dgm:pt modelId="{10BD9866-55A7-48FD-B9BA-0913E075541A}" type="pres">
      <dgm:prSet presAssocID="{7D7A1390-9A8F-470A-81CF-7E3DC5DEFF2E}" presName="textaccent2" presStyleCnt="0"/>
      <dgm:spPr/>
    </dgm:pt>
    <dgm:pt modelId="{83DBED3A-D918-44FC-967D-B0BF665F0E79}" type="pres">
      <dgm:prSet presAssocID="{7D7A1390-9A8F-470A-81CF-7E3DC5DEFF2E}" presName="accentRepeatNode" presStyleLbl="solidAlignAcc1" presStyleIdx="2" presStyleCnt="8"/>
      <dgm:spPr/>
    </dgm:pt>
    <dgm:pt modelId="{E9A6BEF0-AF83-4382-ADD8-61698E9B187B}" type="pres">
      <dgm:prSet presAssocID="{2BA804E1-9357-4759-9FA1-46FAEBDDF168}" presName="image2" presStyleCnt="0"/>
      <dgm:spPr/>
    </dgm:pt>
    <dgm:pt modelId="{45EBC23E-4713-4183-B7DC-3E1A53AEEFF3}" type="pres">
      <dgm:prSet presAssocID="{2BA804E1-9357-4759-9FA1-46FAEBDDF168}" presName="imageRepeatNode" presStyleLbl="alignAcc1" presStyleIdx="1" presStyleCnt="4"/>
      <dgm:spPr/>
      <dgm:t>
        <a:bodyPr/>
        <a:lstStyle/>
        <a:p>
          <a:endParaRPr lang="es-EC"/>
        </a:p>
      </dgm:t>
    </dgm:pt>
    <dgm:pt modelId="{D39BC566-0D1C-41D6-A5F3-79EF4468DCB1}" type="pres">
      <dgm:prSet presAssocID="{2BA804E1-9357-4759-9FA1-46FAEBDDF168}" presName="imageaccent2" presStyleCnt="0"/>
      <dgm:spPr/>
    </dgm:pt>
    <dgm:pt modelId="{EA262C0C-A29C-4F18-886E-763DF6CD7DBF}" type="pres">
      <dgm:prSet presAssocID="{2BA804E1-9357-4759-9FA1-46FAEBDDF168}" presName="accentRepeatNode" presStyleLbl="solidAlignAcc1" presStyleIdx="3" presStyleCnt="8"/>
      <dgm:spPr/>
    </dgm:pt>
    <dgm:pt modelId="{6B202201-5C49-4EE2-85FF-7A06C989EAF0}" type="pres">
      <dgm:prSet presAssocID="{E66DDB7F-4FA5-437C-AE8C-40116A9354C5}" presName="text3" presStyleCnt="0"/>
      <dgm:spPr/>
    </dgm:pt>
    <dgm:pt modelId="{AA0DCA53-DA24-4F51-A826-E0EE99890F79}" type="pres">
      <dgm:prSet presAssocID="{E66DDB7F-4FA5-437C-AE8C-40116A9354C5}" presName="textRepeatNode" presStyleLbl="alignNode1" presStyleIdx="2" presStyleCnt="4">
        <dgm:presLayoutVars>
          <dgm:chMax val="0"/>
          <dgm:chPref val="0"/>
          <dgm:bulletEnabled val="1"/>
        </dgm:presLayoutVars>
      </dgm:prSet>
      <dgm:spPr/>
      <dgm:t>
        <a:bodyPr/>
        <a:lstStyle/>
        <a:p>
          <a:endParaRPr lang="es-EC"/>
        </a:p>
      </dgm:t>
    </dgm:pt>
    <dgm:pt modelId="{5A87326B-51A0-4BE5-B9C9-DD27DC466BEE}" type="pres">
      <dgm:prSet presAssocID="{E66DDB7F-4FA5-437C-AE8C-40116A9354C5}" presName="textaccent3" presStyleCnt="0"/>
      <dgm:spPr/>
    </dgm:pt>
    <dgm:pt modelId="{E341BA0A-BE83-46D5-B45D-EB92A44B6006}" type="pres">
      <dgm:prSet presAssocID="{E66DDB7F-4FA5-437C-AE8C-40116A9354C5}" presName="accentRepeatNode" presStyleLbl="solidAlignAcc1" presStyleIdx="4" presStyleCnt="8"/>
      <dgm:spPr/>
    </dgm:pt>
    <dgm:pt modelId="{202A0BD4-DCCC-4C1D-9ABB-ABE569BDE07F}" type="pres">
      <dgm:prSet presAssocID="{94389F01-60D6-4E06-9D72-F93319C248C2}" presName="image3" presStyleCnt="0"/>
      <dgm:spPr/>
    </dgm:pt>
    <dgm:pt modelId="{11D550C3-2EC7-4394-B025-1F87F6110DD9}" type="pres">
      <dgm:prSet presAssocID="{94389F01-60D6-4E06-9D72-F93319C248C2}" presName="imageRepeatNode" presStyleLbl="alignAcc1" presStyleIdx="2" presStyleCnt="4"/>
      <dgm:spPr/>
      <dgm:t>
        <a:bodyPr/>
        <a:lstStyle/>
        <a:p>
          <a:endParaRPr lang="es-EC"/>
        </a:p>
      </dgm:t>
    </dgm:pt>
    <dgm:pt modelId="{9BA275C5-FA81-472F-9130-19E9A4C50B0C}" type="pres">
      <dgm:prSet presAssocID="{94389F01-60D6-4E06-9D72-F93319C248C2}" presName="imageaccent3" presStyleCnt="0"/>
      <dgm:spPr/>
    </dgm:pt>
    <dgm:pt modelId="{5F794644-DE91-41F8-9394-11965C24D188}" type="pres">
      <dgm:prSet presAssocID="{94389F01-60D6-4E06-9D72-F93319C248C2}" presName="accentRepeatNode" presStyleLbl="solidAlignAcc1" presStyleIdx="5" presStyleCnt="8"/>
      <dgm:spPr/>
    </dgm:pt>
    <dgm:pt modelId="{4BF1915E-ECF2-4123-A341-CB33903C0E02}" type="pres">
      <dgm:prSet presAssocID="{546250B4-6574-45F0-BE78-592924B69D10}" presName="text4" presStyleCnt="0"/>
      <dgm:spPr/>
    </dgm:pt>
    <dgm:pt modelId="{34DA8F0C-BE02-4E89-9754-0466AC17EA3B}" type="pres">
      <dgm:prSet presAssocID="{546250B4-6574-45F0-BE78-592924B69D10}" presName="textRepeatNode" presStyleLbl="alignNode1" presStyleIdx="3" presStyleCnt="4">
        <dgm:presLayoutVars>
          <dgm:chMax val="0"/>
          <dgm:chPref val="0"/>
          <dgm:bulletEnabled val="1"/>
        </dgm:presLayoutVars>
      </dgm:prSet>
      <dgm:spPr/>
      <dgm:t>
        <a:bodyPr/>
        <a:lstStyle/>
        <a:p>
          <a:endParaRPr lang="es-EC"/>
        </a:p>
      </dgm:t>
    </dgm:pt>
    <dgm:pt modelId="{0CE416BE-DA52-4C18-907D-FB405DD421CA}" type="pres">
      <dgm:prSet presAssocID="{546250B4-6574-45F0-BE78-592924B69D10}" presName="textaccent4" presStyleCnt="0"/>
      <dgm:spPr/>
    </dgm:pt>
    <dgm:pt modelId="{BA78221B-A6E0-49F4-A244-C8961C179204}" type="pres">
      <dgm:prSet presAssocID="{546250B4-6574-45F0-BE78-592924B69D10}" presName="accentRepeatNode" presStyleLbl="solidAlignAcc1" presStyleIdx="6" presStyleCnt="8"/>
      <dgm:spPr/>
    </dgm:pt>
    <dgm:pt modelId="{EB85474A-2F86-45EB-B05B-22A26EB7BC78}" type="pres">
      <dgm:prSet presAssocID="{2A58BD17-B1ED-46F3-AA9D-12F0B49A1EB4}" presName="image4" presStyleCnt="0"/>
      <dgm:spPr/>
    </dgm:pt>
    <dgm:pt modelId="{8BFA94AD-392A-4837-9033-6A8BF820B4B1}" type="pres">
      <dgm:prSet presAssocID="{2A58BD17-B1ED-46F3-AA9D-12F0B49A1EB4}" presName="imageRepeatNode" presStyleLbl="alignAcc1" presStyleIdx="3" presStyleCnt="4"/>
      <dgm:spPr/>
      <dgm:t>
        <a:bodyPr/>
        <a:lstStyle/>
        <a:p>
          <a:endParaRPr lang="es-EC"/>
        </a:p>
      </dgm:t>
    </dgm:pt>
    <dgm:pt modelId="{79DE6399-D8A0-4B99-9DA7-A8334A1B008F}" type="pres">
      <dgm:prSet presAssocID="{2A58BD17-B1ED-46F3-AA9D-12F0B49A1EB4}" presName="imageaccent4" presStyleCnt="0"/>
      <dgm:spPr/>
    </dgm:pt>
    <dgm:pt modelId="{26673032-AE14-49B0-98C0-44DB1349CA5C}" type="pres">
      <dgm:prSet presAssocID="{2A58BD17-B1ED-46F3-AA9D-12F0B49A1EB4}" presName="accentRepeatNode" presStyleLbl="solidAlignAcc1" presStyleIdx="7" presStyleCnt="8"/>
      <dgm:spPr/>
    </dgm:pt>
  </dgm:ptLst>
  <dgm:cxnLst>
    <dgm:cxn modelId="{C6B4C873-138D-42D2-851B-1C5349870F8D}" type="presOf" srcId="{62DD63C6-E9AF-4DF7-B0AF-187CDC50A9B7}" destId="{4FC3BEFA-AF75-422C-BD0E-FA66FF260F27}" srcOrd="0" destOrd="0" presId="urn:microsoft.com/office/officeart/2008/layout/HexagonCluster"/>
    <dgm:cxn modelId="{39597BEB-3899-446B-8384-E70E17FA3623}" type="presOf" srcId="{2BA804E1-9357-4759-9FA1-46FAEBDDF168}" destId="{45EBC23E-4713-4183-B7DC-3E1A53AEEFF3}" srcOrd="0" destOrd="0" presId="urn:microsoft.com/office/officeart/2008/layout/HexagonCluster"/>
    <dgm:cxn modelId="{8FE6D33C-0321-4F57-8322-823008CA4464}" type="presOf" srcId="{7D7A1390-9A8F-470A-81CF-7E3DC5DEFF2E}" destId="{937E5DEA-C80B-408E-8F0B-296EE0915955}" srcOrd="0" destOrd="0" presId="urn:microsoft.com/office/officeart/2008/layout/HexagonCluster"/>
    <dgm:cxn modelId="{EAAC3C1E-1374-4B48-98C8-A4D0B08D8E6D}" type="presOf" srcId="{E66DDB7F-4FA5-437C-AE8C-40116A9354C5}" destId="{AA0DCA53-DA24-4F51-A826-E0EE99890F79}" srcOrd="0" destOrd="0" presId="urn:microsoft.com/office/officeart/2008/layout/HexagonCluster"/>
    <dgm:cxn modelId="{F9CE117F-45A4-4C61-AE32-D381B645836C}" srcId="{6477AA53-97FB-4179-B2A8-2B7C7BC37E74}" destId="{E66DDB7F-4FA5-437C-AE8C-40116A9354C5}" srcOrd="2" destOrd="0" parTransId="{CA9D414F-BAB5-45C1-B0B2-90253F37341E}" sibTransId="{94389F01-60D6-4E06-9D72-F93319C248C2}"/>
    <dgm:cxn modelId="{A1197E60-268E-4E08-8A9D-EC0FD8195F02}" srcId="{6477AA53-97FB-4179-B2A8-2B7C7BC37E74}" destId="{818F102C-36B0-433B-9B0D-ADE4BC2B7B5E}" srcOrd="0" destOrd="0" parTransId="{794A90B0-7B97-47DC-9D99-120898FCDD98}" sibTransId="{62DD63C6-E9AF-4DF7-B0AF-187CDC50A9B7}"/>
    <dgm:cxn modelId="{B2FE82B0-6C6F-428E-9E1B-92EAE0499B4F}" type="presOf" srcId="{2A58BD17-B1ED-46F3-AA9D-12F0B49A1EB4}" destId="{8BFA94AD-392A-4837-9033-6A8BF820B4B1}" srcOrd="0" destOrd="0" presId="urn:microsoft.com/office/officeart/2008/layout/HexagonCluster"/>
    <dgm:cxn modelId="{553E30A4-E6A4-4ED3-B644-46872F97AD90}" srcId="{6477AA53-97FB-4179-B2A8-2B7C7BC37E74}" destId="{7D7A1390-9A8F-470A-81CF-7E3DC5DEFF2E}" srcOrd="1" destOrd="0" parTransId="{E6FA7F91-E68D-42C7-BF45-A8210C22FBDD}" sibTransId="{2BA804E1-9357-4759-9FA1-46FAEBDDF168}"/>
    <dgm:cxn modelId="{C075D7FB-B4A4-4E03-B052-016679474CEF}" srcId="{6477AA53-97FB-4179-B2A8-2B7C7BC37E74}" destId="{546250B4-6574-45F0-BE78-592924B69D10}" srcOrd="3" destOrd="0" parTransId="{27AC4717-5714-4D47-94E2-568BE6B0EF01}" sibTransId="{2A58BD17-B1ED-46F3-AA9D-12F0B49A1EB4}"/>
    <dgm:cxn modelId="{14A5BFFC-491D-45A8-8C3E-8820265C2922}" type="presOf" srcId="{546250B4-6574-45F0-BE78-592924B69D10}" destId="{34DA8F0C-BE02-4E89-9754-0466AC17EA3B}" srcOrd="0" destOrd="0" presId="urn:microsoft.com/office/officeart/2008/layout/HexagonCluster"/>
    <dgm:cxn modelId="{46091B76-6773-412F-86EE-B80A610B0A21}" type="presOf" srcId="{6477AA53-97FB-4179-B2A8-2B7C7BC37E74}" destId="{5ECA4029-2FC4-4F14-BC37-A8482081190B}" srcOrd="0" destOrd="0" presId="urn:microsoft.com/office/officeart/2008/layout/HexagonCluster"/>
    <dgm:cxn modelId="{50F81666-D648-45AD-BF2D-E396760F0348}" type="presOf" srcId="{94389F01-60D6-4E06-9D72-F93319C248C2}" destId="{11D550C3-2EC7-4394-B025-1F87F6110DD9}" srcOrd="0" destOrd="0" presId="urn:microsoft.com/office/officeart/2008/layout/HexagonCluster"/>
    <dgm:cxn modelId="{7F215174-8CE1-49D8-A471-2C4B174C28BB}" type="presOf" srcId="{818F102C-36B0-433B-9B0D-ADE4BC2B7B5E}" destId="{D31A6A01-3216-4755-9EAB-7ED2F04F9221}" srcOrd="0" destOrd="0" presId="urn:microsoft.com/office/officeart/2008/layout/HexagonCluster"/>
    <dgm:cxn modelId="{067F9A63-A0C9-4011-BD16-F3784CB41D9F}" type="presParOf" srcId="{5ECA4029-2FC4-4F14-BC37-A8482081190B}" destId="{236A511B-AE95-41C5-A96D-30534FFC5D2B}" srcOrd="0" destOrd="0" presId="urn:microsoft.com/office/officeart/2008/layout/HexagonCluster"/>
    <dgm:cxn modelId="{D046BF5C-595F-4ED6-8F81-A4579CD20675}" type="presParOf" srcId="{236A511B-AE95-41C5-A96D-30534FFC5D2B}" destId="{D31A6A01-3216-4755-9EAB-7ED2F04F9221}" srcOrd="0" destOrd="0" presId="urn:microsoft.com/office/officeart/2008/layout/HexagonCluster"/>
    <dgm:cxn modelId="{7A14C1AF-CDA4-446F-8484-9991EF219CF5}" type="presParOf" srcId="{5ECA4029-2FC4-4F14-BC37-A8482081190B}" destId="{C3D89044-44D1-4F92-81AC-D55F2A6A5DA2}" srcOrd="1" destOrd="0" presId="urn:microsoft.com/office/officeart/2008/layout/HexagonCluster"/>
    <dgm:cxn modelId="{9173D2C0-9FD8-4DFA-9896-3134DEB5F077}" type="presParOf" srcId="{C3D89044-44D1-4F92-81AC-D55F2A6A5DA2}" destId="{FC904783-DE14-4B73-84B8-8506CCBCF3EC}" srcOrd="0" destOrd="0" presId="urn:microsoft.com/office/officeart/2008/layout/HexagonCluster"/>
    <dgm:cxn modelId="{E5341465-2F57-45DC-B4A9-873C191327AF}" type="presParOf" srcId="{5ECA4029-2FC4-4F14-BC37-A8482081190B}" destId="{57D38E17-C1DD-4CEF-9393-CD7FF31F12C9}" srcOrd="2" destOrd="0" presId="urn:microsoft.com/office/officeart/2008/layout/HexagonCluster"/>
    <dgm:cxn modelId="{A12E0F61-DB0C-4DE4-AA8B-C16574AEF320}" type="presParOf" srcId="{57D38E17-C1DD-4CEF-9393-CD7FF31F12C9}" destId="{4FC3BEFA-AF75-422C-BD0E-FA66FF260F27}" srcOrd="0" destOrd="0" presId="urn:microsoft.com/office/officeart/2008/layout/HexagonCluster"/>
    <dgm:cxn modelId="{CE971BEC-C19E-4929-9EE5-89757EF7D921}" type="presParOf" srcId="{5ECA4029-2FC4-4F14-BC37-A8482081190B}" destId="{279C9D02-E71D-4F69-A021-3EBE07E3E161}" srcOrd="3" destOrd="0" presId="urn:microsoft.com/office/officeart/2008/layout/HexagonCluster"/>
    <dgm:cxn modelId="{504945F9-7207-49E6-92F5-4FDA0D056E1B}" type="presParOf" srcId="{279C9D02-E71D-4F69-A021-3EBE07E3E161}" destId="{E2ED0D89-F44A-4881-82BD-C311138C4D1E}" srcOrd="0" destOrd="0" presId="urn:microsoft.com/office/officeart/2008/layout/HexagonCluster"/>
    <dgm:cxn modelId="{4C4815DB-5F0B-49B8-BD8B-36E4E184CAD9}" type="presParOf" srcId="{5ECA4029-2FC4-4F14-BC37-A8482081190B}" destId="{11674B6E-D03A-4E8D-911B-D819B91BE7CD}" srcOrd="4" destOrd="0" presId="urn:microsoft.com/office/officeart/2008/layout/HexagonCluster"/>
    <dgm:cxn modelId="{D4DDC8B7-8790-4A5B-94E9-C8B36755E65D}" type="presParOf" srcId="{11674B6E-D03A-4E8D-911B-D819B91BE7CD}" destId="{937E5DEA-C80B-408E-8F0B-296EE0915955}" srcOrd="0" destOrd="0" presId="urn:microsoft.com/office/officeart/2008/layout/HexagonCluster"/>
    <dgm:cxn modelId="{037F43E3-5376-45AC-B378-B0216CF972A7}" type="presParOf" srcId="{5ECA4029-2FC4-4F14-BC37-A8482081190B}" destId="{10BD9866-55A7-48FD-B9BA-0913E075541A}" srcOrd="5" destOrd="0" presId="urn:microsoft.com/office/officeart/2008/layout/HexagonCluster"/>
    <dgm:cxn modelId="{1BC28C94-37E9-498D-A099-682C6AF59404}" type="presParOf" srcId="{10BD9866-55A7-48FD-B9BA-0913E075541A}" destId="{83DBED3A-D918-44FC-967D-B0BF665F0E79}" srcOrd="0" destOrd="0" presId="urn:microsoft.com/office/officeart/2008/layout/HexagonCluster"/>
    <dgm:cxn modelId="{FEB814B9-7ACD-487E-A9F1-93BB6E39B601}" type="presParOf" srcId="{5ECA4029-2FC4-4F14-BC37-A8482081190B}" destId="{E9A6BEF0-AF83-4382-ADD8-61698E9B187B}" srcOrd="6" destOrd="0" presId="urn:microsoft.com/office/officeart/2008/layout/HexagonCluster"/>
    <dgm:cxn modelId="{89768973-943B-48E7-86F0-0113C5665C19}" type="presParOf" srcId="{E9A6BEF0-AF83-4382-ADD8-61698E9B187B}" destId="{45EBC23E-4713-4183-B7DC-3E1A53AEEFF3}" srcOrd="0" destOrd="0" presId="urn:microsoft.com/office/officeart/2008/layout/HexagonCluster"/>
    <dgm:cxn modelId="{3FE681CC-1368-4811-85B5-707868DCF62B}" type="presParOf" srcId="{5ECA4029-2FC4-4F14-BC37-A8482081190B}" destId="{D39BC566-0D1C-41D6-A5F3-79EF4468DCB1}" srcOrd="7" destOrd="0" presId="urn:microsoft.com/office/officeart/2008/layout/HexagonCluster"/>
    <dgm:cxn modelId="{F598199C-7F36-457F-B92D-10F60A94D417}" type="presParOf" srcId="{D39BC566-0D1C-41D6-A5F3-79EF4468DCB1}" destId="{EA262C0C-A29C-4F18-886E-763DF6CD7DBF}" srcOrd="0" destOrd="0" presId="urn:microsoft.com/office/officeart/2008/layout/HexagonCluster"/>
    <dgm:cxn modelId="{1BF8AC94-9A51-4D51-AAEC-9BD2DB35E34E}" type="presParOf" srcId="{5ECA4029-2FC4-4F14-BC37-A8482081190B}" destId="{6B202201-5C49-4EE2-85FF-7A06C989EAF0}" srcOrd="8" destOrd="0" presId="urn:microsoft.com/office/officeart/2008/layout/HexagonCluster"/>
    <dgm:cxn modelId="{62615E78-D096-49B7-9A4C-1B5B8748301B}" type="presParOf" srcId="{6B202201-5C49-4EE2-85FF-7A06C989EAF0}" destId="{AA0DCA53-DA24-4F51-A826-E0EE99890F79}" srcOrd="0" destOrd="0" presId="urn:microsoft.com/office/officeart/2008/layout/HexagonCluster"/>
    <dgm:cxn modelId="{DE3BBF5E-524D-4735-93CE-34463FFA4598}" type="presParOf" srcId="{5ECA4029-2FC4-4F14-BC37-A8482081190B}" destId="{5A87326B-51A0-4BE5-B9C9-DD27DC466BEE}" srcOrd="9" destOrd="0" presId="urn:microsoft.com/office/officeart/2008/layout/HexagonCluster"/>
    <dgm:cxn modelId="{C869D8AE-0E8D-44C5-A839-6BE274232028}" type="presParOf" srcId="{5A87326B-51A0-4BE5-B9C9-DD27DC466BEE}" destId="{E341BA0A-BE83-46D5-B45D-EB92A44B6006}" srcOrd="0" destOrd="0" presId="urn:microsoft.com/office/officeart/2008/layout/HexagonCluster"/>
    <dgm:cxn modelId="{7EC4415B-CF27-4A76-9608-09CBCF45DEF7}" type="presParOf" srcId="{5ECA4029-2FC4-4F14-BC37-A8482081190B}" destId="{202A0BD4-DCCC-4C1D-9ABB-ABE569BDE07F}" srcOrd="10" destOrd="0" presId="urn:microsoft.com/office/officeart/2008/layout/HexagonCluster"/>
    <dgm:cxn modelId="{3423375D-B501-46DD-B996-E5E3F135E5BA}" type="presParOf" srcId="{202A0BD4-DCCC-4C1D-9ABB-ABE569BDE07F}" destId="{11D550C3-2EC7-4394-B025-1F87F6110DD9}" srcOrd="0" destOrd="0" presId="urn:microsoft.com/office/officeart/2008/layout/HexagonCluster"/>
    <dgm:cxn modelId="{EEB04558-41F3-4281-A729-722D71D95A81}" type="presParOf" srcId="{5ECA4029-2FC4-4F14-BC37-A8482081190B}" destId="{9BA275C5-FA81-472F-9130-19E9A4C50B0C}" srcOrd="11" destOrd="0" presId="urn:microsoft.com/office/officeart/2008/layout/HexagonCluster"/>
    <dgm:cxn modelId="{5F23C977-D17B-4995-A23C-9DC9663CBB91}" type="presParOf" srcId="{9BA275C5-FA81-472F-9130-19E9A4C50B0C}" destId="{5F794644-DE91-41F8-9394-11965C24D188}" srcOrd="0" destOrd="0" presId="urn:microsoft.com/office/officeart/2008/layout/HexagonCluster"/>
    <dgm:cxn modelId="{20CA5BAE-DFE3-409B-A9B4-3AC6F286A617}" type="presParOf" srcId="{5ECA4029-2FC4-4F14-BC37-A8482081190B}" destId="{4BF1915E-ECF2-4123-A341-CB33903C0E02}" srcOrd="12" destOrd="0" presId="urn:microsoft.com/office/officeart/2008/layout/HexagonCluster"/>
    <dgm:cxn modelId="{E22B30B6-FD08-437B-A242-9EE80E90244C}" type="presParOf" srcId="{4BF1915E-ECF2-4123-A341-CB33903C0E02}" destId="{34DA8F0C-BE02-4E89-9754-0466AC17EA3B}" srcOrd="0" destOrd="0" presId="urn:microsoft.com/office/officeart/2008/layout/HexagonCluster"/>
    <dgm:cxn modelId="{01CBB86E-EAD7-4E13-BF27-D8E4B354BB8D}" type="presParOf" srcId="{5ECA4029-2FC4-4F14-BC37-A8482081190B}" destId="{0CE416BE-DA52-4C18-907D-FB405DD421CA}" srcOrd="13" destOrd="0" presId="urn:microsoft.com/office/officeart/2008/layout/HexagonCluster"/>
    <dgm:cxn modelId="{C02F7369-F7BE-42A1-98B2-CDD50E216C0C}" type="presParOf" srcId="{0CE416BE-DA52-4C18-907D-FB405DD421CA}" destId="{BA78221B-A6E0-49F4-A244-C8961C179204}" srcOrd="0" destOrd="0" presId="urn:microsoft.com/office/officeart/2008/layout/HexagonCluster"/>
    <dgm:cxn modelId="{BEDE20FF-4130-4452-A121-B7D9EFDCD066}" type="presParOf" srcId="{5ECA4029-2FC4-4F14-BC37-A8482081190B}" destId="{EB85474A-2F86-45EB-B05B-22A26EB7BC78}" srcOrd="14" destOrd="0" presId="urn:microsoft.com/office/officeart/2008/layout/HexagonCluster"/>
    <dgm:cxn modelId="{3DA8729D-17FC-47A9-A938-DFC7D4B68DCE}" type="presParOf" srcId="{EB85474A-2F86-45EB-B05B-22A26EB7BC78}" destId="{8BFA94AD-392A-4837-9033-6A8BF820B4B1}" srcOrd="0" destOrd="0" presId="urn:microsoft.com/office/officeart/2008/layout/HexagonCluster"/>
    <dgm:cxn modelId="{EE470D6E-EA06-4ADB-8963-1BB039082B1F}" type="presParOf" srcId="{5ECA4029-2FC4-4F14-BC37-A8482081190B}" destId="{79DE6399-D8A0-4B99-9DA7-A8334A1B008F}" srcOrd="15" destOrd="0" presId="urn:microsoft.com/office/officeart/2008/layout/HexagonCluster"/>
    <dgm:cxn modelId="{561975A3-167E-4F60-8F6D-DE2FF878D15A}" type="presParOf" srcId="{79DE6399-D8A0-4B99-9DA7-A8334A1B008F}" destId="{26673032-AE14-49B0-98C0-44DB1349CA5C}"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535A2F-3AF8-4F03-860A-6CCF78CFDFA9}" type="doc">
      <dgm:prSet loTypeId="urn:microsoft.com/office/officeart/2005/8/layout/hProcess11" loCatId="process" qsTypeId="urn:microsoft.com/office/officeart/2005/8/quickstyle/simple1" qsCatId="simple" csTypeId="urn:microsoft.com/office/officeart/2005/8/colors/colorful4" csCatId="colorful" phldr="1"/>
      <dgm:spPr/>
    </dgm:pt>
    <dgm:pt modelId="{74B903C5-BBBF-4B20-94C2-1EA857F8FC00}">
      <dgm:prSet phldrT="[Texto]" custT="1"/>
      <dgm:spPr/>
      <dgm:t>
        <a:bodyPr/>
        <a:lstStyle/>
        <a:p>
          <a:r>
            <a:rPr lang="es-EC" sz="1600" dirty="0" smtClean="0">
              <a:solidFill>
                <a:schemeClr val="tx2">
                  <a:lumMod val="50000"/>
                </a:schemeClr>
              </a:solidFill>
            </a:rPr>
            <a:t>Confiabilidad</a:t>
          </a:r>
          <a:endParaRPr lang="es-EC" sz="1600" dirty="0">
            <a:solidFill>
              <a:schemeClr val="tx2">
                <a:lumMod val="50000"/>
              </a:schemeClr>
            </a:solidFill>
          </a:endParaRPr>
        </a:p>
      </dgm:t>
    </dgm:pt>
    <dgm:pt modelId="{C764875A-2563-4A0D-9838-F7947CCDDFDC}" type="parTrans" cxnId="{90842274-03EC-44AE-A118-CE201F9338A9}">
      <dgm:prSet/>
      <dgm:spPr/>
      <dgm:t>
        <a:bodyPr/>
        <a:lstStyle/>
        <a:p>
          <a:endParaRPr lang="es-EC"/>
        </a:p>
      </dgm:t>
    </dgm:pt>
    <dgm:pt modelId="{CFD44F7C-F1DE-4F30-9B03-2F4355D6829A}" type="sibTrans" cxnId="{90842274-03EC-44AE-A118-CE201F9338A9}">
      <dgm:prSet/>
      <dgm:spPr/>
      <dgm:t>
        <a:bodyPr/>
        <a:lstStyle/>
        <a:p>
          <a:endParaRPr lang="es-EC"/>
        </a:p>
      </dgm:t>
    </dgm:pt>
    <dgm:pt modelId="{148846E9-B932-4F4B-8F7A-158550F37072}">
      <dgm:prSet phldrT="[Texto]" custT="1"/>
      <dgm:spPr/>
      <dgm:t>
        <a:bodyPr/>
        <a:lstStyle/>
        <a:p>
          <a:r>
            <a:rPr lang="es-EC" sz="1600" dirty="0" smtClean="0">
              <a:solidFill>
                <a:schemeClr val="tx2">
                  <a:lumMod val="50000"/>
                </a:schemeClr>
              </a:solidFill>
            </a:rPr>
            <a:t>Validez</a:t>
          </a:r>
          <a:endParaRPr lang="es-EC" sz="1600" dirty="0">
            <a:solidFill>
              <a:schemeClr val="tx2">
                <a:lumMod val="50000"/>
              </a:schemeClr>
            </a:solidFill>
          </a:endParaRPr>
        </a:p>
      </dgm:t>
    </dgm:pt>
    <dgm:pt modelId="{09C49F1C-B569-4EC9-BC22-CE3212C86C4E}" type="parTrans" cxnId="{D5BCE2CF-7BC1-453E-83DC-0F846FE3B1DD}">
      <dgm:prSet/>
      <dgm:spPr/>
      <dgm:t>
        <a:bodyPr/>
        <a:lstStyle/>
        <a:p>
          <a:endParaRPr lang="es-EC"/>
        </a:p>
      </dgm:t>
    </dgm:pt>
    <dgm:pt modelId="{86A8F4BF-2535-4318-AC37-C6A93427385D}" type="sibTrans" cxnId="{D5BCE2CF-7BC1-453E-83DC-0F846FE3B1DD}">
      <dgm:prSet/>
      <dgm:spPr/>
      <dgm:t>
        <a:bodyPr/>
        <a:lstStyle/>
        <a:p>
          <a:endParaRPr lang="es-EC"/>
        </a:p>
      </dgm:t>
    </dgm:pt>
    <dgm:pt modelId="{FA3F80E6-E40F-4946-833D-5E801E6A38DA}">
      <dgm:prSet phldrT="[Texto]" custT="1"/>
      <dgm:spPr/>
      <dgm:t>
        <a:bodyPr/>
        <a:lstStyle/>
        <a:p>
          <a:r>
            <a:rPr lang="es-EC" sz="1600" dirty="0" smtClean="0">
              <a:solidFill>
                <a:schemeClr val="tx2">
                  <a:lumMod val="50000"/>
                </a:schemeClr>
              </a:solidFill>
            </a:rPr>
            <a:t>Objetividad</a:t>
          </a:r>
          <a:endParaRPr lang="es-EC" sz="1600" dirty="0">
            <a:solidFill>
              <a:schemeClr val="tx2">
                <a:lumMod val="50000"/>
              </a:schemeClr>
            </a:solidFill>
          </a:endParaRPr>
        </a:p>
      </dgm:t>
    </dgm:pt>
    <dgm:pt modelId="{71909C75-3945-42F5-AB59-DE4642C8FF0D}" type="parTrans" cxnId="{D2DA9A29-16A4-451B-A067-3A04E01A68F4}">
      <dgm:prSet/>
      <dgm:spPr/>
      <dgm:t>
        <a:bodyPr/>
        <a:lstStyle/>
        <a:p>
          <a:endParaRPr lang="es-EC"/>
        </a:p>
      </dgm:t>
    </dgm:pt>
    <dgm:pt modelId="{59CA2DB9-85C2-461C-AF9B-8E77DFE98A8B}" type="sibTrans" cxnId="{D2DA9A29-16A4-451B-A067-3A04E01A68F4}">
      <dgm:prSet/>
      <dgm:spPr/>
      <dgm:t>
        <a:bodyPr/>
        <a:lstStyle/>
        <a:p>
          <a:endParaRPr lang="es-EC"/>
        </a:p>
      </dgm:t>
    </dgm:pt>
    <dgm:pt modelId="{BC850ED1-5E36-4A3D-B69D-75F00793F7E3}" type="pres">
      <dgm:prSet presAssocID="{3B535A2F-3AF8-4F03-860A-6CCF78CFDFA9}" presName="Name0" presStyleCnt="0">
        <dgm:presLayoutVars>
          <dgm:dir/>
          <dgm:resizeHandles val="exact"/>
        </dgm:presLayoutVars>
      </dgm:prSet>
      <dgm:spPr/>
    </dgm:pt>
    <dgm:pt modelId="{E5256B27-E453-40FB-A3D6-5238C9C724AD}" type="pres">
      <dgm:prSet presAssocID="{3B535A2F-3AF8-4F03-860A-6CCF78CFDFA9}" presName="arrow" presStyleLbl="bgShp" presStyleIdx="0" presStyleCnt="1"/>
      <dgm:spPr/>
    </dgm:pt>
    <dgm:pt modelId="{BDD71884-AC13-47DF-9A53-D01B105FACA3}" type="pres">
      <dgm:prSet presAssocID="{3B535A2F-3AF8-4F03-860A-6CCF78CFDFA9}" presName="points" presStyleCnt="0"/>
      <dgm:spPr/>
    </dgm:pt>
    <dgm:pt modelId="{905C5D67-731B-482F-B935-96BA0D27DC31}" type="pres">
      <dgm:prSet presAssocID="{74B903C5-BBBF-4B20-94C2-1EA857F8FC00}" presName="compositeA" presStyleCnt="0"/>
      <dgm:spPr/>
    </dgm:pt>
    <dgm:pt modelId="{450B2F93-7055-4CE1-B307-47AF5D366A81}" type="pres">
      <dgm:prSet presAssocID="{74B903C5-BBBF-4B20-94C2-1EA857F8FC00}" presName="textA" presStyleLbl="revTx" presStyleIdx="0" presStyleCnt="3">
        <dgm:presLayoutVars>
          <dgm:bulletEnabled val="1"/>
        </dgm:presLayoutVars>
      </dgm:prSet>
      <dgm:spPr/>
      <dgm:t>
        <a:bodyPr/>
        <a:lstStyle/>
        <a:p>
          <a:endParaRPr lang="es-EC"/>
        </a:p>
      </dgm:t>
    </dgm:pt>
    <dgm:pt modelId="{EE85BD8C-2240-46E3-A67E-54F49F278264}" type="pres">
      <dgm:prSet presAssocID="{74B903C5-BBBF-4B20-94C2-1EA857F8FC00}" presName="circleA" presStyleLbl="node1" presStyleIdx="0" presStyleCnt="3"/>
      <dgm:spPr/>
    </dgm:pt>
    <dgm:pt modelId="{3FADCAB7-973F-449D-85D7-F4A1BDF4C4DB}" type="pres">
      <dgm:prSet presAssocID="{74B903C5-BBBF-4B20-94C2-1EA857F8FC00}" presName="spaceA" presStyleCnt="0"/>
      <dgm:spPr/>
    </dgm:pt>
    <dgm:pt modelId="{0DCD7DB6-128A-45B6-AA6C-AD290AC1304C}" type="pres">
      <dgm:prSet presAssocID="{CFD44F7C-F1DE-4F30-9B03-2F4355D6829A}" presName="space" presStyleCnt="0"/>
      <dgm:spPr/>
    </dgm:pt>
    <dgm:pt modelId="{2208243D-E645-481D-A3C8-1A64621CE898}" type="pres">
      <dgm:prSet presAssocID="{148846E9-B932-4F4B-8F7A-158550F37072}" presName="compositeB" presStyleCnt="0"/>
      <dgm:spPr/>
    </dgm:pt>
    <dgm:pt modelId="{6FC08D95-886A-4C13-96F7-41E5ED8C3F39}" type="pres">
      <dgm:prSet presAssocID="{148846E9-B932-4F4B-8F7A-158550F37072}" presName="textB" presStyleLbl="revTx" presStyleIdx="1" presStyleCnt="3">
        <dgm:presLayoutVars>
          <dgm:bulletEnabled val="1"/>
        </dgm:presLayoutVars>
      </dgm:prSet>
      <dgm:spPr/>
      <dgm:t>
        <a:bodyPr/>
        <a:lstStyle/>
        <a:p>
          <a:endParaRPr lang="es-EC"/>
        </a:p>
      </dgm:t>
    </dgm:pt>
    <dgm:pt modelId="{B64CAB94-0D86-4EFC-959C-F9D9D79BDEF9}" type="pres">
      <dgm:prSet presAssocID="{148846E9-B932-4F4B-8F7A-158550F37072}" presName="circleB" presStyleLbl="node1" presStyleIdx="1" presStyleCnt="3"/>
      <dgm:spPr/>
    </dgm:pt>
    <dgm:pt modelId="{A72BCAA2-3B52-45C3-BB41-B7AE7E621F14}" type="pres">
      <dgm:prSet presAssocID="{148846E9-B932-4F4B-8F7A-158550F37072}" presName="spaceB" presStyleCnt="0"/>
      <dgm:spPr/>
    </dgm:pt>
    <dgm:pt modelId="{D4B5F383-F50F-465D-BD0B-4E0A54F1DBA8}" type="pres">
      <dgm:prSet presAssocID="{86A8F4BF-2535-4318-AC37-C6A93427385D}" presName="space" presStyleCnt="0"/>
      <dgm:spPr/>
    </dgm:pt>
    <dgm:pt modelId="{5C341484-95FF-4042-A0A2-EB1D73DC4652}" type="pres">
      <dgm:prSet presAssocID="{FA3F80E6-E40F-4946-833D-5E801E6A38DA}" presName="compositeA" presStyleCnt="0"/>
      <dgm:spPr/>
    </dgm:pt>
    <dgm:pt modelId="{4080DA8D-7A24-4B85-B60C-EA949B6DFBDC}" type="pres">
      <dgm:prSet presAssocID="{FA3F80E6-E40F-4946-833D-5E801E6A38DA}" presName="textA" presStyleLbl="revTx" presStyleIdx="2" presStyleCnt="3">
        <dgm:presLayoutVars>
          <dgm:bulletEnabled val="1"/>
        </dgm:presLayoutVars>
      </dgm:prSet>
      <dgm:spPr/>
      <dgm:t>
        <a:bodyPr/>
        <a:lstStyle/>
        <a:p>
          <a:endParaRPr lang="es-EC"/>
        </a:p>
      </dgm:t>
    </dgm:pt>
    <dgm:pt modelId="{86D12B93-0D3A-44C2-B1B4-3ACEEF3D31F7}" type="pres">
      <dgm:prSet presAssocID="{FA3F80E6-E40F-4946-833D-5E801E6A38DA}" presName="circleA" presStyleLbl="node1" presStyleIdx="2" presStyleCnt="3"/>
      <dgm:spPr/>
    </dgm:pt>
    <dgm:pt modelId="{111EE267-0F84-4413-A384-E89B1C38DECF}" type="pres">
      <dgm:prSet presAssocID="{FA3F80E6-E40F-4946-833D-5E801E6A38DA}" presName="spaceA" presStyleCnt="0"/>
      <dgm:spPr/>
    </dgm:pt>
  </dgm:ptLst>
  <dgm:cxnLst>
    <dgm:cxn modelId="{D2DA9A29-16A4-451B-A067-3A04E01A68F4}" srcId="{3B535A2F-3AF8-4F03-860A-6CCF78CFDFA9}" destId="{FA3F80E6-E40F-4946-833D-5E801E6A38DA}" srcOrd="2" destOrd="0" parTransId="{71909C75-3945-42F5-AB59-DE4642C8FF0D}" sibTransId="{59CA2DB9-85C2-461C-AF9B-8E77DFE98A8B}"/>
    <dgm:cxn modelId="{D5BCE2CF-7BC1-453E-83DC-0F846FE3B1DD}" srcId="{3B535A2F-3AF8-4F03-860A-6CCF78CFDFA9}" destId="{148846E9-B932-4F4B-8F7A-158550F37072}" srcOrd="1" destOrd="0" parTransId="{09C49F1C-B569-4EC9-BC22-CE3212C86C4E}" sibTransId="{86A8F4BF-2535-4318-AC37-C6A93427385D}"/>
    <dgm:cxn modelId="{0B19ACB3-3A15-4257-A219-3C8D325E53F3}" type="presOf" srcId="{148846E9-B932-4F4B-8F7A-158550F37072}" destId="{6FC08D95-886A-4C13-96F7-41E5ED8C3F39}" srcOrd="0" destOrd="0" presId="urn:microsoft.com/office/officeart/2005/8/layout/hProcess11"/>
    <dgm:cxn modelId="{90842274-03EC-44AE-A118-CE201F9338A9}" srcId="{3B535A2F-3AF8-4F03-860A-6CCF78CFDFA9}" destId="{74B903C5-BBBF-4B20-94C2-1EA857F8FC00}" srcOrd="0" destOrd="0" parTransId="{C764875A-2563-4A0D-9838-F7947CCDDFDC}" sibTransId="{CFD44F7C-F1DE-4F30-9B03-2F4355D6829A}"/>
    <dgm:cxn modelId="{101B59B7-8596-4909-AEA6-9920266E9AA8}" type="presOf" srcId="{FA3F80E6-E40F-4946-833D-5E801E6A38DA}" destId="{4080DA8D-7A24-4B85-B60C-EA949B6DFBDC}" srcOrd="0" destOrd="0" presId="urn:microsoft.com/office/officeart/2005/8/layout/hProcess11"/>
    <dgm:cxn modelId="{A8124419-35D2-46F2-9698-C5A210351D05}" type="presOf" srcId="{74B903C5-BBBF-4B20-94C2-1EA857F8FC00}" destId="{450B2F93-7055-4CE1-B307-47AF5D366A81}" srcOrd="0" destOrd="0" presId="urn:microsoft.com/office/officeart/2005/8/layout/hProcess11"/>
    <dgm:cxn modelId="{07A3D37A-54CF-48C6-BEF7-D5D012CDDF6E}" type="presOf" srcId="{3B535A2F-3AF8-4F03-860A-6CCF78CFDFA9}" destId="{BC850ED1-5E36-4A3D-B69D-75F00793F7E3}" srcOrd="0" destOrd="0" presId="urn:microsoft.com/office/officeart/2005/8/layout/hProcess11"/>
    <dgm:cxn modelId="{4CBAE805-F1B4-4861-A4B8-C23BDBF827D6}" type="presParOf" srcId="{BC850ED1-5E36-4A3D-B69D-75F00793F7E3}" destId="{E5256B27-E453-40FB-A3D6-5238C9C724AD}" srcOrd="0" destOrd="0" presId="urn:microsoft.com/office/officeart/2005/8/layout/hProcess11"/>
    <dgm:cxn modelId="{2F944853-3A23-4558-BA43-BF2008D08521}" type="presParOf" srcId="{BC850ED1-5E36-4A3D-B69D-75F00793F7E3}" destId="{BDD71884-AC13-47DF-9A53-D01B105FACA3}" srcOrd="1" destOrd="0" presId="urn:microsoft.com/office/officeart/2005/8/layout/hProcess11"/>
    <dgm:cxn modelId="{BA80D182-8F0A-4FC9-BF22-601E7B5C9518}" type="presParOf" srcId="{BDD71884-AC13-47DF-9A53-D01B105FACA3}" destId="{905C5D67-731B-482F-B935-96BA0D27DC31}" srcOrd="0" destOrd="0" presId="urn:microsoft.com/office/officeart/2005/8/layout/hProcess11"/>
    <dgm:cxn modelId="{33FACD1C-92DC-45D5-9BC2-66BAF39CF4ED}" type="presParOf" srcId="{905C5D67-731B-482F-B935-96BA0D27DC31}" destId="{450B2F93-7055-4CE1-B307-47AF5D366A81}" srcOrd="0" destOrd="0" presId="urn:microsoft.com/office/officeart/2005/8/layout/hProcess11"/>
    <dgm:cxn modelId="{3D629980-8E7F-4FFB-8475-7BB1FB042C88}" type="presParOf" srcId="{905C5D67-731B-482F-B935-96BA0D27DC31}" destId="{EE85BD8C-2240-46E3-A67E-54F49F278264}" srcOrd="1" destOrd="0" presId="urn:microsoft.com/office/officeart/2005/8/layout/hProcess11"/>
    <dgm:cxn modelId="{7D034084-75E4-47D3-A928-BA0B3A80F573}" type="presParOf" srcId="{905C5D67-731B-482F-B935-96BA0D27DC31}" destId="{3FADCAB7-973F-449D-85D7-F4A1BDF4C4DB}" srcOrd="2" destOrd="0" presId="urn:microsoft.com/office/officeart/2005/8/layout/hProcess11"/>
    <dgm:cxn modelId="{DC5DAF02-01A8-4756-989C-E79592A824C9}" type="presParOf" srcId="{BDD71884-AC13-47DF-9A53-D01B105FACA3}" destId="{0DCD7DB6-128A-45B6-AA6C-AD290AC1304C}" srcOrd="1" destOrd="0" presId="urn:microsoft.com/office/officeart/2005/8/layout/hProcess11"/>
    <dgm:cxn modelId="{FAA2AD59-0C78-4C7E-B237-BE938DA774FF}" type="presParOf" srcId="{BDD71884-AC13-47DF-9A53-D01B105FACA3}" destId="{2208243D-E645-481D-A3C8-1A64621CE898}" srcOrd="2" destOrd="0" presId="urn:microsoft.com/office/officeart/2005/8/layout/hProcess11"/>
    <dgm:cxn modelId="{1E094F1C-7C60-49F8-BC05-9DE3D41A3A3D}" type="presParOf" srcId="{2208243D-E645-481D-A3C8-1A64621CE898}" destId="{6FC08D95-886A-4C13-96F7-41E5ED8C3F39}" srcOrd="0" destOrd="0" presId="urn:microsoft.com/office/officeart/2005/8/layout/hProcess11"/>
    <dgm:cxn modelId="{D5307930-E4D7-443F-985B-5F012DFDB856}" type="presParOf" srcId="{2208243D-E645-481D-A3C8-1A64621CE898}" destId="{B64CAB94-0D86-4EFC-959C-F9D9D79BDEF9}" srcOrd="1" destOrd="0" presId="urn:microsoft.com/office/officeart/2005/8/layout/hProcess11"/>
    <dgm:cxn modelId="{F113D3D7-3112-4541-805A-7D8EC809DDBE}" type="presParOf" srcId="{2208243D-E645-481D-A3C8-1A64621CE898}" destId="{A72BCAA2-3B52-45C3-BB41-B7AE7E621F14}" srcOrd="2" destOrd="0" presId="urn:microsoft.com/office/officeart/2005/8/layout/hProcess11"/>
    <dgm:cxn modelId="{56C4C5D5-784A-424F-BE03-C51FA3459DED}" type="presParOf" srcId="{BDD71884-AC13-47DF-9A53-D01B105FACA3}" destId="{D4B5F383-F50F-465D-BD0B-4E0A54F1DBA8}" srcOrd="3" destOrd="0" presId="urn:microsoft.com/office/officeart/2005/8/layout/hProcess11"/>
    <dgm:cxn modelId="{C2AB4743-64AF-4322-BF4F-B626EDBFE0C4}" type="presParOf" srcId="{BDD71884-AC13-47DF-9A53-D01B105FACA3}" destId="{5C341484-95FF-4042-A0A2-EB1D73DC4652}" srcOrd="4" destOrd="0" presId="urn:microsoft.com/office/officeart/2005/8/layout/hProcess11"/>
    <dgm:cxn modelId="{05D206A9-8374-47C7-AF38-36FB1E857366}" type="presParOf" srcId="{5C341484-95FF-4042-A0A2-EB1D73DC4652}" destId="{4080DA8D-7A24-4B85-B60C-EA949B6DFBDC}" srcOrd="0" destOrd="0" presId="urn:microsoft.com/office/officeart/2005/8/layout/hProcess11"/>
    <dgm:cxn modelId="{4AFF4B4A-0378-4B6F-989F-54D5CA5BC765}" type="presParOf" srcId="{5C341484-95FF-4042-A0A2-EB1D73DC4652}" destId="{86D12B93-0D3A-44C2-B1B4-3ACEEF3D31F7}" srcOrd="1" destOrd="0" presId="urn:microsoft.com/office/officeart/2005/8/layout/hProcess11"/>
    <dgm:cxn modelId="{992DC7A3-6F66-4BE4-86BB-34024C32254E}" type="presParOf" srcId="{5C341484-95FF-4042-A0A2-EB1D73DC4652}" destId="{111EE267-0F84-4413-A384-E89B1C38DEC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A5AE5A-BCED-4421-8387-873F9003505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C"/>
        </a:p>
      </dgm:t>
    </dgm:pt>
    <dgm:pt modelId="{C1C8B62F-1ADC-4125-B19F-33A8439F52E0}">
      <dgm:prSet phldrT="[Texto]" custT="1"/>
      <dgm:spPr/>
      <dgm:t>
        <a:bodyPr/>
        <a:lstStyle/>
        <a:p>
          <a:r>
            <a:rPr lang="es-EC" sz="3200" b="1" dirty="0" smtClean="0"/>
            <a:t>01</a:t>
          </a:r>
          <a:endParaRPr lang="es-EC" sz="3200" b="1" dirty="0"/>
        </a:p>
      </dgm:t>
    </dgm:pt>
    <dgm:pt modelId="{E57EF4E3-4B3D-4B9A-9ED9-C06ECF8898C1}" type="parTrans" cxnId="{7B9ABE60-5099-47EA-AB0A-A913D5C2A331}">
      <dgm:prSet/>
      <dgm:spPr/>
      <dgm:t>
        <a:bodyPr/>
        <a:lstStyle/>
        <a:p>
          <a:endParaRPr lang="es-EC"/>
        </a:p>
      </dgm:t>
    </dgm:pt>
    <dgm:pt modelId="{8C0E5C5B-CC6A-45C8-A3A8-7BE68793123A}" type="sibTrans" cxnId="{7B9ABE60-5099-47EA-AB0A-A913D5C2A331}">
      <dgm:prSet/>
      <dgm:spPr/>
      <dgm:t>
        <a:bodyPr/>
        <a:lstStyle/>
        <a:p>
          <a:endParaRPr lang="es-EC"/>
        </a:p>
      </dgm:t>
    </dgm:pt>
    <dgm:pt modelId="{C8E97FA1-FCC3-43B1-AF54-77B05EA4669E}">
      <dgm:prSet phldrT="[Texto]" custT="1"/>
      <dgm:spPr/>
      <dgm:t>
        <a:bodyPr/>
        <a:lstStyle/>
        <a:p>
          <a:pPr algn="just"/>
          <a:r>
            <a:rPr lang="es-EC" sz="1400" dirty="0" smtClean="0">
              <a:solidFill>
                <a:schemeClr val="tx2">
                  <a:lumMod val="50000"/>
                </a:schemeClr>
              </a:solidFill>
            </a:rPr>
            <a:t>No existe relación entre las variables de la investigación, por lo tanto, la hipótesis nula se acepta, es decir: el clima organizacional no incide sobre la calidad del servicio de salud en el área de internación de las clínicas de especialización en el Distrito Metropolitano de Quito en el año 2018.</a:t>
          </a:r>
          <a:endParaRPr lang="es-EC" sz="1400" dirty="0">
            <a:solidFill>
              <a:schemeClr val="tx2">
                <a:lumMod val="50000"/>
              </a:schemeClr>
            </a:solidFill>
          </a:endParaRPr>
        </a:p>
      </dgm:t>
    </dgm:pt>
    <dgm:pt modelId="{86E4121D-F00E-4479-85FE-50555397DBB3}" type="parTrans" cxnId="{02B25BC5-6CCB-4E8A-8631-178350E9D154}">
      <dgm:prSet/>
      <dgm:spPr/>
      <dgm:t>
        <a:bodyPr/>
        <a:lstStyle/>
        <a:p>
          <a:endParaRPr lang="es-EC"/>
        </a:p>
      </dgm:t>
    </dgm:pt>
    <dgm:pt modelId="{E174B372-637C-4377-8C11-FBA74F1298FD}" type="sibTrans" cxnId="{02B25BC5-6CCB-4E8A-8631-178350E9D154}">
      <dgm:prSet/>
      <dgm:spPr/>
      <dgm:t>
        <a:bodyPr/>
        <a:lstStyle/>
        <a:p>
          <a:endParaRPr lang="es-EC"/>
        </a:p>
      </dgm:t>
    </dgm:pt>
    <dgm:pt modelId="{53F7C6EA-1AFD-47EE-A139-CD6B872BF17E}">
      <dgm:prSet phldrT="[Texto]" custT="1"/>
      <dgm:spPr/>
      <dgm:t>
        <a:bodyPr/>
        <a:lstStyle/>
        <a:p>
          <a:r>
            <a:rPr lang="es-EC" sz="3200" b="1" dirty="0" smtClean="0"/>
            <a:t>02</a:t>
          </a:r>
          <a:endParaRPr lang="es-EC" sz="3200" b="1" dirty="0"/>
        </a:p>
      </dgm:t>
    </dgm:pt>
    <dgm:pt modelId="{3EBC9298-C1A9-49DF-BE9E-46272AC9607F}" type="parTrans" cxnId="{96CB5A0B-0408-4F66-B689-396092733780}">
      <dgm:prSet/>
      <dgm:spPr/>
      <dgm:t>
        <a:bodyPr/>
        <a:lstStyle/>
        <a:p>
          <a:endParaRPr lang="es-EC"/>
        </a:p>
      </dgm:t>
    </dgm:pt>
    <dgm:pt modelId="{0357FF08-9103-469D-A55B-22F945931DF3}" type="sibTrans" cxnId="{96CB5A0B-0408-4F66-B689-396092733780}">
      <dgm:prSet/>
      <dgm:spPr/>
      <dgm:t>
        <a:bodyPr/>
        <a:lstStyle/>
        <a:p>
          <a:endParaRPr lang="es-EC"/>
        </a:p>
      </dgm:t>
    </dgm:pt>
    <dgm:pt modelId="{C1FC9901-1324-44B6-8178-33454F9CEEB5}">
      <dgm:prSet phldrT="[Texto]" custT="1"/>
      <dgm:spPr/>
      <dgm:t>
        <a:bodyPr/>
        <a:lstStyle/>
        <a:p>
          <a:pPr algn="just"/>
          <a:r>
            <a:rPr lang="es-EC" sz="1400" dirty="0" smtClean="0">
              <a:solidFill>
                <a:schemeClr val="tx2">
                  <a:lumMod val="50000"/>
                </a:schemeClr>
              </a:solidFill>
            </a:rPr>
            <a:t>El clima organizacional y calidad en el servicio de salud están en un nivel medio (Oportunidad de mejora).</a:t>
          </a:r>
          <a:endParaRPr lang="es-EC" sz="1400" dirty="0">
            <a:solidFill>
              <a:schemeClr val="tx2">
                <a:lumMod val="50000"/>
              </a:schemeClr>
            </a:solidFill>
          </a:endParaRPr>
        </a:p>
      </dgm:t>
    </dgm:pt>
    <dgm:pt modelId="{A5E31E8F-4257-44AC-A54C-9093DBF6A493}" type="parTrans" cxnId="{33E0A7F6-A4AA-4C51-A4F3-72B197D3B070}">
      <dgm:prSet/>
      <dgm:spPr/>
      <dgm:t>
        <a:bodyPr/>
        <a:lstStyle/>
        <a:p>
          <a:endParaRPr lang="es-EC"/>
        </a:p>
      </dgm:t>
    </dgm:pt>
    <dgm:pt modelId="{4B8126A6-7D76-43C2-AE9F-04F541C07D9F}" type="sibTrans" cxnId="{33E0A7F6-A4AA-4C51-A4F3-72B197D3B070}">
      <dgm:prSet/>
      <dgm:spPr/>
      <dgm:t>
        <a:bodyPr/>
        <a:lstStyle/>
        <a:p>
          <a:endParaRPr lang="es-EC"/>
        </a:p>
      </dgm:t>
    </dgm:pt>
    <dgm:pt modelId="{01AEDC5C-CA2D-491F-B69D-E859A995D3A7}">
      <dgm:prSet phldrT="[Texto]" custT="1"/>
      <dgm:spPr/>
      <dgm:t>
        <a:bodyPr/>
        <a:lstStyle/>
        <a:p>
          <a:r>
            <a:rPr lang="es-EC" sz="3200" b="1" dirty="0" smtClean="0"/>
            <a:t>03</a:t>
          </a:r>
          <a:endParaRPr lang="es-EC" sz="3200" b="1" dirty="0"/>
        </a:p>
      </dgm:t>
    </dgm:pt>
    <dgm:pt modelId="{BE231FC1-0070-49CB-8DE9-8C211333F9BC}" type="parTrans" cxnId="{4AE30631-B5F2-4A1B-8DD2-A628ED5B496E}">
      <dgm:prSet/>
      <dgm:spPr/>
      <dgm:t>
        <a:bodyPr/>
        <a:lstStyle/>
        <a:p>
          <a:endParaRPr lang="es-EC"/>
        </a:p>
      </dgm:t>
    </dgm:pt>
    <dgm:pt modelId="{5A570333-A366-402F-BFC6-215DB608869D}" type="sibTrans" cxnId="{4AE30631-B5F2-4A1B-8DD2-A628ED5B496E}">
      <dgm:prSet/>
      <dgm:spPr/>
      <dgm:t>
        <a:bodyPr/>
        <a:lstStyle/>
        <a:p>
          <a:endParaRPr lang="es-EC"/>
        </a:p>
      </dgm:t>
    </dgm:pt>
    <dgm:pt modelId="{6027212D-7212-470E-A926-9CB3CEBCC42D}">
      <dgm:prSet custT="1"/>
      <dgm:spPr/>
      <dgm:t>
        <a:bodyPr/>
        <a:lstStyle/>
        <a:p>
          <a:r>
            <a:rPr lang="es-EC" sz="1400" dirty="0" smtClean="0">
              <a:solidFill>
                <a:schemeClr val="tx2">
                  <a:lumMod val="50000"/>
                </a:schemeClr>
              </a:solidFill>
            </a:rPr>
            <a:t>A pesar de que la hipótesis nula en general fue aceptada mediante la prueba estadística Chi Cuadrado, hubo una hipótesis alternativa específica aceptada, por ejemplo, el recuento de estructura con seguridad.</a:t>
          </a:r>
          <a:endParaRPr lang="es-EC" sz="1400" dirty="0">
            <a:solidFill>
              <a:schemeClr val="tx2">
                <a:lumMod val="50000"/>
              </a:schemeClr>
            </a:solidFill>
          </a:endParaRPr>
        </a:p>
      </dgm:t>
    </dgm:pt>
    <dgm:pt modelId="{294C3958-1451-4451-88ED-B76436EC2A57}" type="parTrans" cxnId="{07D5FF00-984D-4A9B-8373-3EE2A0057F4E}">
      <dgm:prSet/>
      <dgm:spPr/>
      <dgm:t>
        <a:bodyPr/>
        <a:lstStyle/>
        <a:p>
          <a:endParaRPr lang="es-EC"/>
        </a:p>
      </dgm:t>
    </dgm:pt>
    <dgm:pt modelId="{505D758B-EBD8-4FFF-875D-83913F4F0A44}" type="sibTrans" cxnId="{07D5FF00-984D-4A9B-8373-3EE2A0057F4E}">
      <dgm:prSet/>
      <dgm:spPr/>
      <dgm:t>
        <a:bodyPr/>
        <a:lstStyle/>
        <a:p>
          <a:endParaRPr lang="es-EC"/>
        </a:p>
      </dgm:t>
    </dgm:pt>
    <dgm:pt modelId="{51AF5F58-E6D0-4DD1-A9F7-07278075DC02}" type="pres">
      <dgm:prSet presAssocID="{CDA5AE5A-BCED-4421-8387-873F90035050}" presName="Name0" presStyleCnt="0">
        <dgm:presLayoutVars>
          <dgm:dir/>
          <dgm:animLvl val="lvl"/>
          <dgm:resizeHandles val="exact"/>
        </dgm:presLayoutVars>
      </dgm:prSet>
      <dgm:spPr/>
      <dgm:t>
        <a:bodyPr/>
        <a:lstStyle/>
        <a:p>
          <a:endParaRPr lang="es-EC"/>
        </a:p>
      </dgm:t>
    </dgm:pt>
    <dgm:pt modelId="{CE36DE66-F4C7-43B2-ADA4-51B066DA06A0}" type="pres">
      <dgm:prSet presAssocID="{C1C8B62F-1ADC-4125-B19F-33A8439F52E0}" presName="composite" presStyleCnt="0"/>
      <dgm:spPr/>
    </dgm:pt>
    <dgm:pt modelId="{7A7AAFFB-3212-4A4F-9736-30CD33877DAC}" type="pres">
      <dgm:prSet presAssocID="{C1C8B62F-1ADC-4125-B19F-33A8439F52E0}" presName="parTx" presStyleLbl="alignNode1" presStyleIdx="0" presStyleCnt="3">
        <dgm:presLayoutVars>
          <dgm:chMax val="0"/>
          <dgm:chPref val="0"/>
          <dgm:bulletEnabled val="1"/>
        </dgm:presLayoutVars>
      </dgm:prSet>
      <dgm:spPr/>
      <dgm:t>
        <a:bodyPr/>
        <a:lstStyle/>
        <a:p>
          <a:endParaRPr lang="es-EC"/>
        </a:p>
      </dgm:t>
    </dgm:pt>
    <dgm:pt modelId="{C1AD8848-962C-4964-AF3B-175354215AA1}" type="pres">
      <dgm:prSet presAssocID="{C1C8B62F-1ADC-4125-B19F-33A8439F52E0}" presName="desTx" presStyleLbl="alignAccFollowNode1" presStyleIdx="0" presStyleCnt="3">
        <dgm:presLayoutVars>
          <dgm:bulletEnabled val="1"/>
        </dgm:presLayoutVars>
      </dgm:prSet>
      <dgm:spPr/>
      <dgm:t>
        <a:bodyPr/>
        <a:lstStyle/>
        <a:p>
          <a:endParaRPr lang="es-EC"/>
        </a:p>
      </dgm:t>
    </dgm:pt>
    <dgm:pt modelId="{47AC8AAD-01F2-4CC9-9B8C-4D4A816967F0}" type="pres">
      <dgm:prSet presAssocID="{8C0E5C5B-CC6A-45C8-A3A8-7BE68793123A}" presName="space" presStyleCnt="0"/>
      <dgm:spPr/>
    </dgm:pt>
    <dgm:pt modelId="{CEFFFF80-406A-482F-9249-CAFBBFC29283}" type="pres">
      <dgm:prSet presAssocID="{53F7C6EA-1AFD-47EE-A139-CD6B872BF17E}" presName="composite" presStyleCnt="0"/>
      <dgm:spPr/>
    </dgm:pt>
    <dgm:pt modelId="{67C5AA4F-60E9-4448-A888-5E10896F8783}" type="pres">
      <dgm:prSet presAssocID="{53F7C6EA-1AFD-47EE-A139-CD6B872BF17E}" presName="parTx" presStyleLbl="alignNode1" presStyleIdx="1" presStyleCnt="3">
        <dgm:presLayoutVars>
          <dgm:chMax val="0"/>
          <dgm:chPref val="0"/>
          <dgm:bulletEnabled val="1"/>
        </dgm:presLayoutVars>
      </dgm:prSet>
      <dgm:spPr/>
      <dgm:t>
        <a:bodyPr/>
        <a:lstStyle/>
        <a:p>
          <a:endParaRPr lang="es-EC"/>
        </a:p>
      </dgm:t>
    </dgm:pt>
    <dgm:pt modelId="{6631E338-CE6F-4457-81D7-88BD1D60CF8D}" type="pres">
      <dgm:prSet presAssocID="{53F7C6EA-1AFD-47EE-A139-CD6B872BF17E}" presName="desTx" presStyleLbl="alignAccFollowNode1" presStyleIdx="1" presStyleCnt="3">
        <dgm:presLayoutVars>
          <dgm:bulletEnabled val="1"/>
        </dgm:presLayoutVars>
      </dgm:prSet>
      <dgm:spPr/>
      <dgm:t>
        <a:bodyPr/>
        <a:lstStyle/>
        <a:p>
          <a:endParaRPr lang="es-EC"/>
        </a:p>
      </dgm:t>
    </dgm:pt>
    <dgm:pt modelId="{7F200BEF-A6B5-4D2F-8615-1A3E635D6AFF}" type="pres">
      <dgm:prSet presAssocID="{0357FF08-9103-469D-A55B-22F945931DF3}" presName="space" presStyleCnt="0"/>
      <dgm:spPr/>
    </dgm:pt>
    <dgm:pt modelId="{7A97DC9A-0F57-4310-8CC4-C3C0AB77A367}" type="pres">
      <dgm:prSet presAssocID="{01AEDC5C-CA2D-491F-B69D-E859A995D3A7}" presName="composite" presStyleCnt="0"/>
      <dgm:spPr/>
    </dgm:pt>
    <dgm:pt modelId="{77882B46-F0B0-476E-B31F-6C22B7075288}" type="pres">
      <dgm:prSet presAssocID="{01AEDC5C-CA2D-491F-B69D-E859A995D3A7}" presName="parTx" presStyleLbl="alignNode1" presStyleIdx="2" presStyleCnt="3">
        <dgm:presLayoutVars>
          <dgm:chMax val="0"/>
          <dgm:chPref val="0"/>
          <dgm:bulletEnabled val="1"/>
        </dgm:presLayoutVars>
      </dgm:prSet>
      <dgm:spPr/>
      <dgm:t>
        <a:bodyPr/>
        <a:lstStyle/>
        <a:p>
          <a:endParaRPr lang="es-EC"/>
        </a:p>
      </dgm:t>
    </dgm:pt>
    <dgm:pt modelId="{4088919D-B90F-4DED-A0E1-E42F8AA83B11}" type="pres">
      <dgm:prSet presAssocID="{01AEDC5C-CA2D-491F-B69D-E859A995D3A7}" presName="desTx" presStyleLbl="alignAccFollowNode1" presStyleIdx="2" presStyleCnt="3">
        <dgm:presLayoutVars>
          <dgm:bulletEnabled val="1"/>
        </dgm:presLayoutVars>
      </dgm:prSet>
      <dgm:spPr/>
      <dgm:t>
        <a:bodyPr/>
        <a:lstStyle/>
        <a:p>
          <a:endParaRPr lang="es-EC"/>
        </a:p>
      </dgm:t>
    </dgm:pt>
  </dgm:ptLst>
  <dgm:cxnLst>
    <dgm:cxn modelId="{96CB5A0B-0408-4F66-B689-396092733780}" srcId="{CDA5AE5A-BCED-4421-8387-873F90035050}" destId="{53F7C6EA-1AFD-47EE-A139-CD6B872BF17E}" srcOrd="1" destOrd="0" parTransId="{3EBC9298-C1A9-49DF-BE9E-46272AC9607F}" sibTransId="{0357FF08-9103-469D-A55B-22F945931DF3}"/>
    <dgm:cxn modelId="{FD5A0EC0-261F-44F3-8314-D19AE5E8E13E}" type="presOf" srcId="{01AEDC5C-CA2D-491F-B69D-E859A995D3A7}" destId="{77882B46-F0B0-476E-B31F-6C22B7075288}" srcOrd="0" destOrd="0" presId="urn:microsoft.com/office/officeart/2005/8/layout/hList1"/>
    <dgm:cxn modelId="{4AE30631-B5F2-4A1B-8DD2-A628ED5B496E}" srcId="{CDA5AE5A-BCED-4421-8387-873F90035050}" destId="{01AEDC5C-CA2D-491F-B69D-E859A995D3A7}" srcOrd="2" destOrd="0" parTransId="{BE231FC1-0070-49CB-8DE9-8C211333F9BC}" sibTransId="{5A570333-A366-402F-BFC6-215DB608869D}"/>
    <dgm:cxn modelId="{19927A80-26ED-4482-9F5F-3D1626EA8D23}" type="presOf" srcId="{C1C8B62F-1ADC-4125-B19F-33A8439F52E0}" destId="{7A7AAFFB-3212-4A4F-9736-30CD33877DAC}" srcOrd="0" destOrd="0" presId="urn:microsoft.com/office/officeart/2005/8/layout/hList1"/>
    <dgm:cxn modelId="{33E0A7F6-A4AA-4C51-A4F3-72B197D3B070}" srcId="{01AEDC5C-CA2D-491F-B69D-E859A995D3A7}" destId="{C1FC9901-1324-44B6-8178-33454F9CEEB5}" srcOrd="0" destOrd="0" parTransId="{A5E31E8F-4257-44AC-A54C-9093DBF6A493}" sibTransId="{4B8126A6-7D76-43C2-AE9F-04F541C07D9F}"/>
    <dgm:cxn modelId="{0932C18F-B2D8-41DC-88A3-13E415ED6D12}" type="presOf" srcId="{53F7C6EA-1AFD-47EE-A139-CD6B872BF17E}" destId="{67C5AA4F-60E9-4448-A888-5E10896F8783}" srcOrd="0" destOrd="0" presId="urn:microsoft.com/office/officeart/2005/8/layout/hList1"/>
    <dgm:cxn modelId="{AFDA8553-B68D-461C-9277-C4F41926E5DA}" type="presOf" srcId="{C1FC9901-1324-44B6-8178-33454F9CEEB5}" destId="{4088919D-B90F-4DED-A0E1-E42F8AA83B11}" srcOrd="0" destOrd="0" presId="urn:microsoft.com/office/officeart/2005/8/layout/hList1"/>
    <dgm:cxn modelId="{756A2B3D-18EC-4B3C-88A3-BCD11DB32074}" type="presOf" srcId="{C8E97FA1-FCC3-43B1-AF54-77B05EA4669E}" destId="{C1AD8848-962C-4964-AF3B-175354215AA1}" srcOrd="0" destOrd="0" presId="urn:microsoft.com/office/officeart/2005/8/layout/hList1"/>
    <dgm:cxn modelId="{02B25BC5-6CCB-4E8A-8631-178350E9D154}" srcId="{C1C8B62F-1ADC-4125-B19F-33A8439F52E0}" destId="{C8E97FA1-FCC3-43B1-AF54-77B05EA4669E}" srcOrd="0" destOrd="0" parTransId="{86E4121D-F00E-4479-85FE-50555397DBB3}" sibTransId="{E174B372-637C-4377-8C11-FBA74F1298FD}"/>
    <dgm:cxn modelId="{7056A88D-3141-4D5A-9C83-F96C9D42C68E}" type="presOf" srcId="{CDA5AE5A-BCED-4421-8387-873F90035050}" destId="{51AF5F58-E6D0-4DD1-A9F7-07278075DC02}" srcOrd="0" destOrd="0" presId="urn:microsoft.com/office/officeart/2005/8/layout/hList1"/>
    <dgm:cxn modelId="{07D5FF00-984D-4A9B-8373-3EE2A0057F4E}" srcId="{53F7C6EA-1AFD-47EE-A139-CD6B872BF17E}" destId="{6027212D-7212-470E-A926-9CB3CEBCC42D}" srcOrd="0" destOrd="0" parTransId="{294C3958-1451-4451-88ED-B76436EC2A57}" sibTransId="{505D758B-EBD8-4FFF-875D-83913F4F0A44}"/>
    <dgm:cxn modelId="{AC5DB00F-85B1-4D11-9CEF-20D6F6B753E1}" type="presOf" srcId="{6027212D-7212-470E-A926-9CB3CEBCC42D}" destId="{6631E338-CE6F-4457-81D7-88BD1D60CF8D}" srcOrd="0" destOrd="0" presId="urn:microsoft.com/office/officeart/2005/8/layout/hList1"/>
    <dgm:cxn modelId="{7B9ABE60-5099-47EA-AB0A-A913D5C2A331}" srcId="{CDA5AE5A-BCED-4421-8387-873F90035050}" destId="{C1C8B62F-1ADC-4125-B19F-33A8439F52E0}" srcOrd="0" destOrd="0" parTransId="{E57EF4E3-4B3D-4B9A-9ED9-C06ECF8898C1}" sibTransId="{8C0E5C5B-CC6A-45C8-A3A8-7BE68793123A}"/>
    <dgm:cxn modelId="{48344CD2-D4BC-44D0-ACF6-F4067C680FF9}" type="presParOf" srcId="{51AF5F58-E6D0-4DD1-A9F7-07278075DC02}" destId="{CE36DE66-F4C7-43B2-ADA4-51B066DA06A0}" srcOrd="0" destOrd="0" presId="urn:microsoft.com/office/officeart/2005/8/layout/hList1"/>
    <dgm:cxn modelId="{291C878D-970A-4401-87BA-24D545639416}" type="presParOf" srcId="{CE36DE66-F4C7-43B2-ADA4-51B066DA06A0}" destId="{7A7AAFFB-3212-4A4F-9736-30CD33877DAC}" srcOrd="0" destOrd="0" presId="urn:microsoft.com/office/officeart/2005/8/layout/hList1"/>
    <dgm:cxn modelId="{95B2E43B-1B1F-4795-A5A7-59499B585E64}" type="presParOf" srcId="{CE36DE66-F4C7-43B2-ADA4-51B066DA06A0}" destId="{C1AD8848-962C-4964-AF3B-175354215AA1}" srcOrd="1" destOrd="0" presId="urn:microsoft.com/office/officeart/2005/8/layout/hList1"/>
    <dgm:cxn modelId="{BC35A83B-510D-4561-B19C-222D12742B86}" type="presParOf" srcId="{51AF5F58-E6D0-4DD1-A9F7-07278075DC02}" destId="{47AC8AAD-01F2-4CC9-9B8C-4D4A816967F0}" srcOrd="1" destOrd="0" presId="urn:microsoft.com/office/officeart/2005/8/layout/hList1"/>
    <dgm:cxn modelId="{BD5E7538-A8AA-45A2-AD30-64068655DC12}" type="presParOf" srcId="{51AF5F58-E6D0-4DD1-A9F7-07278075DC02}" destId="{CEFFFF80-406A-482F-9249-CAFBBFC29283}" srcOrd="2" destOrd="0" presId="urn:microsoft.com/office/officeart/2005/8/layout/hList1"/>
    <dgm:cxn modelId="{00F3ED61-E354-469A-8A4D-FFC40E036656}" type="presParOf" srcId="{CEFFFF80-406A-482F-9249-CAFBBFC29283}" destId="{67C5AA4F-60E9-4448-A888-5E10896F8783}" srcOrd="0" destOrd="0" presId="urn:microsoft.com/office/officeart/2005/8/layout/hList1"/>
    <dgm:cxn modelId="{F8A219B2-1E25-49C0-880F-BBF8A24D4559}" type="presParOf" srcId="{CEFFFF80-406A-482F-9249-CAFBBFC29283}" destId="{6631E338-CE6F-4457-81D7-88BD1D60CF8D}" srcOrd="1" destOrd="0" presId="urn:microsoft.com/office/officeart/2005/8/layout/hList1"/>
    <dgm:cxn modelId="{9F62FFE1-1F15-4153-83DC-481D5FCF3E9B}" type="presParOf" srcId="{51AF5F58-E6D0-4DD1-A9F7-07278075DC02}" destId="{7F200BEF-A6B5-4D2F-8615-1A3E635D6AFF}" srcOrd="3" destOrd="0" presId="urn:microsoft.com/office/officeart/2005/8/layout/hList1"/>
    <dgm:cxn modelId="{DF9E2587-5BB0-482B-A73F-14163C124855}" type="presParOf" srcId="{51AF5F58-E6D0-4DD1-A9F7-07278075DC02}" destId="{7A97DC9A-0F57-4310-8CC4-C3C0AB77A367}" srcOrd="4" destOrd="0" presId="urn:microsoft.com/office/officeart/2005/8/layout/hList1"/>
    <dgm:cxn modelId="{8A4D72CC-2AE2-46D5-8440-62B38D8E095C}" type="presParOf" srcId="{7A97DC9A-0F57-4310-8CC4-C3C0AB77A367}" destId="{77882B46-F0B0-476E-B31F-6C22B7075288}" srcOrd="0" destOrd="0" presId="urn:microsoft.com/office/officeart/2005/8/layout/hList1"/>
    <dgm:cxn modelId="{B1CB77AC-F793-475D-8005-210EFAE2C283}" type="presParOf" srcId="{7A97DC9A-0F57-4310-8CC4-C3C0AB77A367}" destId="{4088919D-B90F-4DED-A0E1-E42F8AA83B1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728100-6A21-45C0-AB4A-BDDEA589E95D}" type="doc">
      <dgm:prSet loTypeId="urn:microsoft.com/office/officeart/2008/layout/IncreasingCircleProcess" loCatId="list" qsTypeId="urn:microsoft.com/office/officeart/2005/8/quickstyle/simple1" qsCatId="simple" csTypeId="urn:microsoft.com/office/officeart/2005/8/colors/colorful3" csCatId="colorful" phldr="1"/>
      <dgm:spPr/>
      <dgm:t>
        <a:bodyPr/>
        <a:lstStyle/>
        <a:p>
          <a:endParaRPr lang="es-EC"/>
        </a:p>
      </dgm:t>
    </dgm:pt>
    <dgm:pt modelId="{5B8D06DE-7958-4CD3-B0AC-C3981419488C}">
      <dgm:prSet phldrT="[Texto]" custT="1"/>
      <dgm:spPr/>
      <dgm:t>
        <a:bodyPr/>
        <a:lstStyle/>
        <a:p>
          <a:pPr algn="ctr"/>
          <a:r>
            <a:rPr lang="es-EC" sz="1800" b="1" dirty="0" smtClean="0">
              <a:solidFill>
                <a:schemeClr val="tx2">
                  <a:lumMod val="50000"/>
                </a:schemeClr>
              </a:solidFill>
            </a:rPr>
            <a:t>01</a:t>
          </a:r>
          <a:endParaRPr lang="es-EC" sz="1800" b="1" dirty="0">
            <a:solidFill>
              <a:schemeClr val="tx2">
                <a:lumMod val="50000"/>
              </a:schemeClr>
            </a:solidFill>
          </a:endParaRPr>
        </a:p>
      </dgm:t>
    </dgm:pt>
    <dgm:pt modelId="{A676B7C2-0E01-448C-BA5A-B95F934F2819}" type="parTrans" cxnId="{9533D88E-9301-4147-9825-568AAB589DBC}">
      <dgm:prSet/>
      <dgm:spPr/>
      <dgm:t>
        <a:bodyPr/>
        <a:lstStyle/>
        <a:p>
          <a:endParaRPr lang="es-EC"/>
        </a:p>
      </dgm:t>
    </dgm:pt>
    <dgm:pt modelId="{E48A8D6E-7A9D-4A44-9FBF-37BAED75C3E7}" type="sibTrans" cxnId="{9533D88E-9301-4147-9825-568AAB589DBC}">
      <dgm:prSet/>
      <dgm:spPr/>
      <dgm:t>
        <a:bodyPr/>
        <a:lstStyle/>
        <a:p>
          <a:endParaRPr lang="es-EC"/>
        </a:p>
      </dgm:t>
    </dgm:pt>
    <dgm:pt modelId="{20F76BAE-F93A-48EE-8E76-BAC8C4112C46}">
      <dgm:prSet phldrT="[Texto]" custT="1"/>
      <dgm:spPr/>
      <dgm:t>
        <a:bodyPr/>
        <a:lstStyle/>
        <a:p>
          <a:pPr algn="just"/>
          <a:r>
            <a:rPr lang="es-EC" sz="1400" dirty="0" smtClean="0">
              <a:solidFill>
                <a:schemeClr val="tx2">
                  <a:lumMod val="50000"/>
                </a:schemeClr>
              </a:solidFill>
            </a:rPr>
            <a:t>Aplicación estrategias propuestas.</a:t>
          </a:r>
          <a:endParaRPr lang="es-EC" sz="1400" dirty="0">
            <a:solidFill>
              <a:schemeClr val="tx2">
                <a:lumMod val="50000"/>
              </a:schemeClr>
            </a:solidFill>
          </a:endParaRPr>
        </a:p>
      </dgm:t>
    </dgm:pt>
    <dgm:pt modelId="{B82AE2FB-E7F6-49A7-A688-9AB84DCA9A41}" type="parTrans" cxnId="{914DB6E2-D88C-42B4-9C15-C0003A672258}">
      <dgm:prSet/>
      <dgm:spPr/>
      <dgm:t>
        <a:bodyPr/>
        <a:lstStyle/>
        <a:p>
          <a:endParaRPr lang="es-EC"/>
        </a:p>
      </dgm:t>
    </dgm:pt>
    <dgm:pt modelId="{85D121FC-E02F-4456-A71C-610866F196D5}" type="sibTrans" cxnId="{914DB6E2-D88C-42B4-9C15-C0003A672258}">
      <dgm:prSet/>
      <dgm:spPr/>
      <dgm:t>
        <a:bodyPr/>
        <a:lstStyle/>
        <a:p>
          <a:endParaRPr lang="es-EC"/>
        </a:p>
      </dgm:t>
    </dgm:pt>
    <dgm:pt modelId="{CEC75767-077E-4D79-9518-159E6B2CA6F1}">
      <dgm:prSet phldrT="[Texto]" custT="1"/>
      <dgm:spPr/>
      <dgm:t>
        <a:bodyPr/>
        <a:lstStyle/>
        <a:p>
          <a:pPr algn="ctr"/>
          <a:r>
            <a:rPr lang="es-EC" sz="1800" b="1" dirty="0" smtClean="0">
              <a:solidFill>
                <a:schemeClr val="tx2">
                  <a:lumMod val="50000"/>
                </a:schemeClr>
              </a:solidFill>
            </a:rPr>
            <a:t>02</a:t>
          </a:r>
          <a:endParaRPr lang="es-EC" sz="1800" b="1" dirty="0">
            <a:solidFill>
              <a:schemeClr val="tx2">
                <a:lumMod val="50000"/>
              </a:schemeClr>
            </a:solidFill>
          </a:endParaRPr>
        </a:p>
      </dgm:t>
    </dgm:pt>
    <dgm:pt modelId="{8E3663A2-37FB-4128-BF05-C3D03ACAB3BD}" type="parTrans" cxnId="{1EF87966-79F7-4B24-87FE-EB191AA9CA5A}">
      <dgm:prSet/>
      <dgm:spPr/>
      <dgm:t>
        <a:bodyPr/>
        <a:lstStyle/>
        <a:p>
          <a:endParaRPr lang="es-EC"/>
        </a:p>
      </dgm:t>
    </dgm:pt>
    <dgm:pt modelId="{D20D6DAA-2EA5-49E7-94BC-3F9A36654EB6}" type="sibTrans" cxnId="{1EF87966-79F7-4B24-87FE-EB191AA9CA5A}">
      <dgm:prSet/>
      <dgm:spPr/>
      <dgm:t>
        <a:bodyPr/>
        <a:lstStyle/>
        <a:p>
          <a:endParaRPr lang="es-EC"/>
        </a:p>
      </dgm:t>
    </dgm:pt>
    <dgm:pt modelId="{1695D2EE-6E07-4D04-A1E8-76681F6BC460}">
      <dgm:prSet phldrT="[Texto]" custT="1"/>
      <dgm:spPr/>
      <dgm:t>
        <a:bodyPr/>
        <a:lstStyle/>
        <a:p>
          <a:pPr algn="just"/>
          <a:r>
            <a:rPr lang="es-EC" sz="1400" dirty="0" smtClean="0">
              <a:solidFill>
                <a:schemeClr val="tx2">
                  <a:lumMod val="50000"/>
                </a:schemeClr>
              </a:solidFill>
            </a:rPr>
            <a:t>Aplicación de la investigación con todas las dimensiones de las variables de estudio.</a:t>
          </a:r>
          <a:endParaRPr lang="es-EC" sz="1400" dirty="0">
            <a:solidFill>
              <a:schemeClr val="tx2">
                <a:lumMod val="50000"/>
              </a:schemeClr>
            </a:solidFill>
          </a:endParaRPr>
        </a:p>
      </dgm:t>
    </dgm:pt>
    <dgm:pt modelId="{554506B3-050B-4E87-A91F-EEC82B82CBED}" type="parTrans" cxnId="{B58071FF-3D88-48A6-8A4A-ACC068B35AE4}">
      <dgm:prSet/>
      <dgm:spPr/>
      <dgm:t>
        <a:bodyPr/>
        <a:lstStyle/>
        <a:p>
          <a:endParaRPr lang="es-EC"/>
        </a:p>
      </dgm:t>
    </dgm:pt>
    <dgm:pt modelId="{673CC590-2A4F-420E-B142-921B8E515E4B}" type="sibTrans" cxnId="{B58071FF-3D88-48A6-8A4A-ACC068B35AE4}">
      <dgm:prSet/>
      <dgm:spPr/>
      <dgm:t>
        <a:bodyPr/>
        <a:lstStyle/>
        <a:p>
          <a:endParaRPr lang="es-EC"/>
        </a:p>
      </dgm:t>
    </dgm:pt>
    <dgm:pt modelId="{387BD127-F61F-4FE9-8D9C-BDC122D2C034}">
      <dgm:prSet phldrT="[Texto]" custT="1"/>
      <dgm:spPr/>
      <dgm:t>
        <a:bodyPr/>
        <a:lstStyle/>
        <a:p>
          <a:pPr algn="ctr"/>
          <a:r>
            <a:rPr lang="es-EC" sz="1800" b="1" dirty="0" smtClean="0">
              <a:solidFill>
                <a:schemeClr val="tx2">
                  <a:lumMod val="50000"/>
                </a:schemeClr>
              </a:solidFill>
            </a:rPr>
            <a:t>03</a:t>
          </a:r>
          <a:endParaRPr lang="es-EC" sz="1800" b="1" dirty="0">
            <a:solidFill>
              <a:schemeClr val="tx2">
                <a:lumMod val="50000"/>
              </a:schemeClr>
            </a:solidFill>
          </a:endParaRPr>
        </a:p>
      </dgm:t>
    </dgm:pt>
    <dgm:pt modelId="{E850C8AA-9D8F-4A19-9657-D046ADB93108}" type="parTrans" cxnId="{F21D525D-B09D-41F8-BB1C-344B1C70C2CC}">
      <dgm:prSet/>
      <dgm:spPr/>
      <dgm:t>
        <a:bodyPr/>
        <a:lstStyle/>
        <a:p>
          <a:endParaRPr lang="es-EC"/>
        </a:p>
      </dgm:t>
    </dgm:pt>
    <dgm:pt modelId="{F5295C1A-2B57-4F48-8236-BAAE0494F1E1}" type="sibTrans" cxnId="{F21D525D-B09D-41F8-BB1C-344B1C70C2CC}">
      <dgm:prSet/>
      <dgm:spPr/>
      <dgm:t>
        <a:bodyPr/>
        <a:lstStyle/>
        <a:p>
          <a:endParaRPr lang="es-EC"/>
        </a:p>
      </dgm:t>
    </dgm:pt>
    <dgm:pt modelId="{F23796DB-EF6B-4772-93BC-22E9EBFF1F8E}">
      <dgm:prSet phldrT="[Texto]" custT="1"/>
      <dgm:spPr/>
      <dgm:t>
        <a:bodyPr/>
        <a:lstStyle/>
        <a:p>
          <a:pPr algn="just"/>
          <a:r>
            <a:rPr lang="es-EC" sz="1400" dirty="0" smtClean="0">
              <a:solidFill>
                <a:schemeClr val="tx2">
                  <a:lumMod val="50000"/>
                </a:schemeClr>
              </a:solidFill>
            </a:rPr>
            <a:t>Se recomienda como futura línea de investigación el estudio de  la satisfacción laboral que existe en el área de internación de las clínicas de especialización del Distrito Metropolitano de Quito, así desarrollar el método SERVQUAL, mismo que permite visualizar la calidad del servicio bajo el principio de expectativa y realidad</a:t>
          </a:r>
          <a:r>
            <a:rPr lang="es-EC" sz="1600" dirty="0" smtClean="0"/>
            <a:t>.</a:t>
          </a:r>
          <a:endParaRPr lang="es-EC" sz="1600" dirty="0"/>
        </a:p>
      </dgm:t>
    </dgm:pt>
    <dgm:pt modelId="{31A7CDEE-8A63-455A-86D5-086013C58ABF}" type="parTrans" cxnId="{A9A83095-925F-48F2-A331-57236CAEE284}">
      <dgm:prSet/>
      <dgm:spPr/>
      <dgm:t>
        <a:bodyPr/>
        <a:lstStyle/>
        <a:p>
          <a:endParaRPr lang="es-EC"/>
        </a:p>
      </dgm:t>
    </dgm:pt>
    <dgm:pt modelId="{06E6AA44-518B-4EE6-95FA-DC4A7A57FA1D}" type="sibTrans" cxnId="{A9A83095-925F-48F2-A331-57236CAEE284}">
      <dgm:prSet/>
      <dgm:spPr/>
      <dgm:t>
        <a:bodyPr/>
        <a:lstStyle/>
        <a:p>
          <a:endParaRPr lang="es-EC"/>
        </a:p>
      </dgm:t>
    </dgm:pt>
    <dgm:pt modelId="{C5FD525F-5DB0-4D64-8702-FE91D95B4E40}" type="pres">
      <dgm:prSet presAssocID="{81728100-6A21-45C0-AB4A-BDDEA589E95D}" presName="Name0" presStyleCnt="0">
        <dgm:presLayoutVars>
          <dgm:chMax val="7"/>
          <dgm:chPref val="7"/>
          <dgm:dir/>
          <dgm:animOne val="branch"/>
          <dgm:animLvl val="lvl"/>
        </dgm:presLayoutVars>
      </dgm:prSet>
      <dgm:spPr/>
      <dgm:t>
        <a:bodyPr/>
        <a:lstStyle/>
        <a:p>
          <a:endParaRPr lang="es-EC"/>
        </a:p>
      </dgm:t>
    </dgm:pt>
    <dgm:pt modelId="{900E4D71-3AE2-4F05-A37E-2BA592A41D91}" type="pres">
      <dgm:prSet presAssocID="{5B8D06DE-7958-4CD3-B0AC-C3981419488C}" presName="composite" presStyleCnt="0"/>
      <dgm:spPr/>
    </dgm:pt>
    <dgm:pt modelId="{14B9D2C8-8770-491D-9E88-BEE88FFD9694}" type="pres">
      <dgm:prSet presAssocID="{5B8D06DE-7958-4CD3-B0AC-C3981419488C}" presName="BackAccent" presStyleLbl="bgShp" presStyleIdx="0" presStyleCnt="3"/>
      <dgm:spPr/>
    </dgm:pt>
    <dgm:pt modelId="{0C1EDF8B-0DAD-4829-BD99-B023535BA26B}" type="pres">
      <dgm:prSet presAssocID="{5B8D06DE-7958-4CD3-B0AC-C3981419488C}" presName="Accent" presStyleLbl="alignNode1" presStyleIdx="0" presStyleCnt="3"/>
      <dgm:spPr/>
    </dgm:pt>
    <dgm:pt modelId="{A824F224-5E94-42F9-B5EA-EC219B73A30C}" type="pres">
      <dgm:prSet presAssocID="{5B8D06DE-7958-4CD3-B0AC-C3981419488C}" presName="Child" presStyleLbl="revTx" presStyleIdx="0" presStyleCnt="6">
        <dgm:presLayoutVars>
          <dgm:chMax val="0"/>
          <dgm:chPref val="0"/>
          <dgm:bulletEnabled val="1"/>
        </dgm:presLayoutVars>
      </dgm:prSet>
      <dgm:spPr/>
      <dgm:t>
        <a:bodyPr/>
        <a:lstStyle/>
        <a:p>
          <a:endParaRPr lang="es-EC"/>
        </a:p>
      </dgm:t>
    </dgm:pt>
    <dgm:pt modelId="{EE5FE0FC-F69E-44BE-A305-29401878F848}" type="pres">
      <dgm:prSet presAssocID="{5B8D06DE-7958-4CD3-B0AC-C3981419488C}" presName="Parent" presStyleLbl="revTx" presStyleIdx="1" presStyleCnt="6">
        <dgm:presLayoutVars>
          <dgm:chMax val="1"/>
          <dgm:chPref val="1"/>
          <dgm:bulletEnabled val="1"/>
        </dgm:presLayoutVars>
      </dgm:prSet>
      <dgm:spPr/>
      <dgm:t>
        <a:bodyPr/>
        <a:lstStyle/>
        <a:p>
          <a:endParaRPr lang="es-EC"/>
        </a:p>
      </dgm:t>
    </dgm:pt>
    <dgm:pt modelId="{B68B0D48-82DF-40A8-80AE-4365FA62BA35}" type="pres">
      <dgm:prSet presAssocID="{E48A8D6E-7A9D-4A44-9FBF-37BAED75C3E7}" presName="sibTrans" presStyleCnt="0"/>
      <dgm:spPr/>
    </dgm:pt>
    <dgm:pt modelId="{362DC672-4510-46BF-A606-FF25ADBD55D0}" type="pres">
      <dgm:prSet presAssocID="{CEC75767-077E-4D79-9518-159E6B2CA6F1}" presName="composite" presStyleCnt="0"/>
      <dgm:spPr/>
    </dgm:pt>
    <dgm:pt modelId="{70FA4437-6EC6-4509-875A-70ADF4951E27}" type="pres">
      <dgm:prSet presAssocID="{CEC75767-077E-4D79-9518-159E6B2CA6F1}" presName="BackAccent" presStyleLbl="bgShp" presStyleIdx="1" presStyleCnt="3"/>
      <dgm:spPr/>
    </dgm:pt>
    <dgm:pt modelId="{73093C4A-EE4C-4078-A989-3DFF4BEF869A}" type="pres">
      <dgm:prSet presAssocID="{CEC75767-077E-4D79-9518-159E6B2CA6F1}" presName="Accent" presStyleLbl="alignNode1" presStyleIdx="1" presStyleCnt="3"/>
      <dgm:spPr/>
    </dgm:pt>
    <dgm:pt modelId="{65F6482C-318B-4813-8E63-A666125EBFBC}" type="pres">
      <dgm:prSet presAssocID="{CEC75767-077E-4D79-9518-159E6B2CA6F1}" presName="Child" presStyleLbl="revTx" presStyleIdx="2" presStyleCnt="6">
        <dgm:presLayoutVars>
          <dgm:chMax val="0"/>
          <dgm:chPref val="0"/>
          <dgm:bulletEnabled val="1"/>
        </dgm:presLayoutVars>
      </dgm:prSet>
      <dgm:spPr/>
      <dgm:t>
        <a:bodyPr/>
        <a:lstStyle/>
        <a:p>
          <a:endParaRPr lang="es-EC"/>
        </a:p>
      </dgm:t>
    </dgm:pt>
    <dgm:pt modelId="{B298F829-212A-473D-AAD7-D80629D3E3C8}" type="pres">
      <dgm:prSet presAssocID="{CEC75767-077E-4D79-9518-159E6B2CA6F1}" presName="Parent" presStyleLbl="revTx" presStyleIdx="3" presStyleCnt="6">
        <dgm:presLayoutVars>
          <dgm:chMax val="1"/>
          <dgm:chPref val="1"/>
          <dgm:bulletEnabled val="1"/>
        </dgm:presLayoutVars>
      </dgm:prSet>
      <dgm:spPr/>
      <dgm:t>
        <a:bodyPr/>
        <a:lstStyle/>
        <a:p>
          <a:endParaRPr lang="es-EC"/>
        </a:p>
      </dgm:t>
    </dgm:pt>
    <dgm:pt modelId="{BF7F22E8-0EB1-494C-ADCE-6FB9725D1C7C}" type="pres">
      <dgm:prSet presAssocID="{D20D6DAA-2EA5-49E7-94BC-3F9A36654EB6}" presName="sibTrans" presStyleCnt="0"/>
      <dgm:spPr/>
    </dgm:pt>
    <dgm:pt modelId="{E54E5D1F-2A8F-4FA7-8888-94F3D13475B1}" type="pres">
      <dgm:prSet presAssocID="{387BD127-F61F-4FE9-8D9C-BDC122D2C034}" presName="composite" presStyleCnt="0"/>
      <dgm:spPr/>
    </dgm:pt>
    <dgm:pt modelId="{9EE0148D-512B-4865-8DE1-6B026B4207E4}" type="pres">
      <dgm:prSet presAssocID="{387BD127-F61F-4FE9-8D9C-BDC122D2C034}" presName="BackAccent" presStyleLbl="bgShp" presStyleIdx="2" presStyleCnt="3"/>
      <dgm:spPr/>
    </dgm:pt>
    <dgm:pt modelId="{9B8D3F31-CEB1-4B72-81C1-19DB3C406D63}" type="pres">
      <dgm:prSet presAssocID="{387BD127-F61F-4FE9-8D9C-BDC122D2C034}" presName="Accent" presStyleLbl="alignNode1" presStyleIdx="2" presStyleCnt="3"/>
      <dgm:spPr/>
    </dgm:pt>
    <dgm:pt modelId="{B3909F5A-2B07-4878-85D8-A5F36E21B673}" type="pres">
      <dgm:prSet presAssocID="{387BD127-F61F-4FE9-8D9C-BDC122D2C034}" presName="Child" presStyleLbl="revTx" presStyleIdx="4" presStyleCnt="6">
        <dgm:presLayoutVars>
          <dgm:chMax val="0"/>
          <dgm:chPref val="0"/>
          <dgm:bulletEnabled val="1"/>
        </dgm:presLayoutVars>
      </dgm:prSet>
      <dgm:spPr/>
      <dgm:t>
        <a:bodyPr/>
        <a:lstStyle/>
        <a:p>
          <a:endParaRPr lang="es-EC"/>
        </a:p>
      </dgm:t>
    </dgm:pt>
    <dgm:pt modelId="{F03CF67D-3EBA-474A-8A91-9A06B6476EBA}" type="pres">
      <dgm:prSet presAssocID="{387BD127-F61F-4FE9-8D9C-BDC122D2C034}" presName="Parent" presStyleLbl="revTx" presStyleIdx="5" presStyleCnt="6">
        <dgm:presLayoutVars>
          <dgm:chMax val="1"/>
          <dgm:chPref val="1"/>
          <dgm:bulletEnabled val="1"/>
        </dgm:presLayoutVars>
      </dgm:prSet>
      <dgm:spPr/>
      <dgm:t>
        <a:bodyPr/>
        <a:lstStyle/>
        <a:p>
          <a:endParaRPr lang="es-EC"/>
        </a:p>
      </dgm:t>
    </dgm:pt>
  </dgm:ptLst>
  <dgm:cxnLst>
    <dgm:cxn modelId="{F21D525D-B09D-41F8-BB1C-344B1C70C2CC}" srcId="{81728100-6A21-45C0-AB4A-BDDEA589E95D}" destId="{387BD127-F61F-4FE9-8D9C-BDC122D2C034}" srcOrd="2" destOrd="0" parTransId="{E850C8AA-9D8F-4A19-9657-D046ADB93108}" sibTransId="{F5295C1A-2B57-4F48-8236-BAAE0494F1E1}"/>
    <dgm:cxn modelId="{1EF87966-79F7-4B24-87FE-EB191AA9CA5A}" srcId="{81728100-6A21-45C0-AB4A-BDDEA589E95D}" destId="{CEC75767-077E-4D79-9518-159E6B2CA6F1}" srcOrd="1" destOrd="0" parTransId="{8E3663A2-37FB-4128-BF05-C3D03ACAB3BD}" sibTransId="{D20D6DAA-2EA5-49E7-94BC-3F9A36654EB6}"/>
    <dgm:cxn modelId="{AA1A89CF-624B-4D1C-BE94-DBF0EB7D9602}" type="presOf" srcId="{387BD127-F61F-4FE9-8D9C-BDC122D2C034}" destId="{F03CF67D-3EBA-474A-8A91-9A06B6476EBA}" srcOrd="0" destOrd="0" presId="urn:microsoft.com/office/officeart/2008/layout/IncreasingCircleProcess"/>
    <dgm:cxn modelId="{9533D88E-9301-4147-9825-568AAB589DBC}" srcId="{81728100-6A21-45C0-AB4A-BDDEA589E95D}" destId="{5B8D06DE-7958-4CD3-B0AC-C3981419488C}" srcOrd="0" destOrd="0" parTransId="{A676B7C2-0E01-448C-BA5A-B95F934F2819}" sibTransId="{E48A8D6E-7A9D-4A44-9FBF-37BAED75C3E7}"/>
    <dgm:cxn modelId="{A9A83095-925F-48F2-A331-57236CAEE284}" srcId="{387BD127-F61F-4FE9-8D9C-BDC122D2C034}" destId="{F23796DB-EF6B-4772-93BC-22E9EBFF1F8E}" srcOrd="0" destOrd="0" parTransId="{31A7CDEE-8A63-455A-86D5-086013C58ABF}" sibTransId="{06E6AA44-518B-4EE6-95FA-DC4A7A57FA1D}"/>
    <dgm:cxn modelId="{3966365A-EF3E-4BDF-8C27-44138F968025}" type="presOf" srcId="{81728100-6A21-45C0-AB4A-BDDEA589E95D}" destId="{C5FD525F-5DB0-4D64-8702-FE91D95B4E40}" srcOrd="0" destOrd="0" presId="urn:microsoft.com/office/officeart/2008/layout/IncreasingCircleProcess"/>
    <dgm:cxn modelId="{C6F5A58D-3AF9-466A-8448-AB6AC586819B}" type="presOf" srcId="{F23796DB-EF6B-4772-93BC-22E9EBFF1F8E}" destId="{B3909F5A-2B07-4878-85D8-A5F36E21B673}" srcOrd="0" destOrd="0" presId="urn:microsoft.com/office/officeart/2008/layout/IncreasingCircleProcess"/>
    <dgm:cxn modelId="{6A86DD0A-BC64-4D6C-8D33-58BAF02A906B}" type="presOf" srcId="{1695D2EE-6E07-4D04-A1E8-76681F6BC460}" destId="{65F6482C-318B-4813-8E63-A666125EBFBC}" srcOrd="0" destOrd="0" presId="urn:microsoft.com/office/officeart/2008/layout/IncreasingCircleProcess"/>
    <dgm:cxn modelId="{7560FBE0-D1CF-48AC-9E3D-D9503FAFB675}" type="presOf" srcId="{5B8D06DE-7958-4CD3-B0AC-C3981419488C}" destId="{EE5FE0FC-F69E-44BE-A305-29401878F848}" srcOrd="0" destOrd="0" presId="urn:microsoft.com/office/officeart/2008/layout/IncreasingCircleProcess"/>
    <dgm:cxn modelId="{48A21C65-B805-43D8-9CB1-6EFA6D80A531}" type="presOf" srcId="{20F76BAE-F93A-48EE-8E76-BAC8C4112C46}" destId="{A824F224-5E94-42F9-B5EA-EC219B73A30C}" srcOrd="0" destOrd="0" presId="urn:microsoft.com/office/officeart/2008/layout/IncreasingCircleProcess"/>
    <dgm:cxn modelId="{E32A12D4-D43B-4AB0-8DD8-0994B29CD617}" type="presOf" srcId="{CEC75767-077E-4D79-9518-159E6B2CA6F1}" destId="{B298F829-212A-473D-AAD7-D80629D3E3C8}" srcOrd="0" destOrd="0" presId="urn:microsoft.com/office/officeart/2008/layout/IncreasingCircleProcess"/>
    <dgm:cxn modelId="{B58071FF-3D88-48A6-8A4A-ACC068B35AE4}" srcId="{CEC75767-077E-4D79-9518-159E6B2CA6F1}" destId="{1695D2EE-6E07-4D04-A1E8-76681F6BC460}" srcOrd="0" destOrd="0" parTransId="{554506B3-050B-4E87-A91F-EEC82B82CBED}" sibTransId="{673CC590-2A4F-420E-B142-921B8E515E4B}"/>
    <dgm:cxn modelId="{914DB6E2-D88C-42B4-9C15-C0003A672258}" srcId="{5B8D06DE-7958-4CD3-B0AC-C3981419488C}" destId="{20F76BAE-F93A-48EE-8E76-BAC8C4112C46}" srcOrd="0" destOrd="0" parTransId="{B82AE2FB-E7F6-49A7-A688-9AB84DCA9A41}" sibTransId="{85D121FC-E02F-4456-A71C-610866F196D5}"/>
    <dgm:cxn modelId="{472FECDD-094D-4BD8-B587-BA231E1C0B63}" type="presParOf" srcId="{C5FD525F-5DB0-4D64-8702-FE91D95B4E40}" destId="{900E4D71-3AE2-4F05-A37E-2BA592A41D91}" srcOrd="0" destOrd="0" presId="urn:microsoft.com/office/officeart/2008/layout/IncreasingCircleProcess"/>
    <dgm:cxn modelId="{10FF3690-FA56-4C4B-8E2F-6F8CDA0D59AF}" type="presParOf" srcId="{900E4D71-3AE2-4F05-A37E-2BA592A41D91}" destId="{14B9D2C8-8770-491D-9E88-BEE88FFD9694}" srcOrd="0" destOrd="0" presId="urn:microsoft.com/office/officeart/2008/layout/IncreasingCircleProcess"/>
    <dgm:cxn modelId="{34B52BBE-0E9C-421A-AD98-EDE981360231}" type="presParOf" srcId="{900E4D71-3AE2-4F05-A37E-2BA592A41D91}" destId="{0C1EDF8B-0DAD-4829-BD99-B023535BA26B}" srcOrd="1" destOrd="0" presId="urn:microsoft.com/office/officeart/2008/layout/IncreasingCircleProcess"/>
    <dgm:cxn modelId="{9DF551BB-2624-42CD-A70F-65B463D757F6}" type="presParOf" srcId="{900E4D71-3AE2-4F05-A37E-2BA592A41D91}" destId="{A824F224-5E94-42F9-B5EA-EC219B73A30C}" srcOrd="2" destOrd="0" presId="urn:microsoft.com/office/officeart/2008/layout/IncreasingCircleProcess"/>
    <dgm:cxn modelId="{090D9651-623B-4A98-B143-C90F97469D8D}" type="presParOf" srcId="{900E4D71-3AE2-4F05-A37E-2BA592A41D91}" destId="{EE5FE0FC-F69E-44BE-A305-29401878F848}" srcOrd="3" destOrd="0" presId="urn:microsoft.com/office/officeart/2008/layout/IncreasingCircleProcess"/>
    <dgm:cxn modelId="{369BA500-5C44-4214-8865-8453F8AD99CB}" type="presParOf" srcId="{C5FD525F-5DB0-4D64-8702-FE91D95B4E40}" destId="{B68B0D48-82DF-40A8-80AE-4365FA62BA35}" srcOrd="1" destOrd="0" presId="urn:microsoft.com/office/officeart/2008/layout/IncreasingCircleProcess"/>
    <dgm:cxn modelId="{DC6EED93-39D9-429B-B35C-D0DFF94E2D93}" type="presParOf" srcId="{C5FD525F-5DB0-4D64-8702-FE91D95B4E40}" destId="{362DC672-4510-46BF-A606-FF25ADBD55D0}" srcOrd="2" destOrd="0" presId="urn:microsoft.com/office/officeart/2008/layout/IncreasingCircleProcess"/>
    <dgm:cxn modelId="{4E540C7B-E4A1-4D15-841F-7DFB348C064F}" type="presParOf" srcId="{362DC672-4510-46BF-A606-FF25ADBD55D0}" destId="{70FA4437-6EC6-4509-875A-70ADF4951E27}" srcOrd="0" destOrd="0" presId="urn:microsoft.com/office/officeart/2008/layout/IncreasingCircleProcess"/>
    <dgm:cxn modelId="{CD9ABBEA-9573-45B7-9EA7-C4DCED48ABDE}" type="presParOf" srcId="{362DC672-4510-46BF-A606-FF25ADBD55D0}" destId="{73093C4A-EE4C-4078-A989-3DFF4BEF869A}" srcOrd="1" destOrd="0" presId="urn:microsoft.com/office/officeart/2008/layout/IncreasingCircleProcess"/>
    <dgm:cxn modelId="{4F674BF8-BC92-4804-8FD1-5AE642BE5F9B}" type="presParOf" srcId="{362DC672-4510-46BF-A606-FF25ADBD55D0}" destId="{65F6482C-318B-4813-8E63-A666125EBFBC}" srcOrd="2" destOrd="0" presId="urn:microsoft.com/office/officeart/2008/layout/IncreasingCircleProcess"/>
    <dgm:cxn modelId="{24F6F8DA-C2C7-45CA-AD45-9E70A1218425}" type="presParOf" srcId="{362DC672-4510-46BF-A606-FF25ADBD55D0}" destId="{B298F829-212A-473D-AAD7-D80629D3E3C8}" srcOrd="3" destOrd="0" presId="urn:microsoft.com/office/officeart/2008/layout/IncreasingCircleProcess"/>
    <dgm:cxn modelId="{104BA705-627C-4AD6-A181-92454ABF19C4}" type="presParOf" srcId="{C5FD525F-5DB0-4D64-8702-FE91D95B4E40}" destId="{BF7F22E8-0EB1-494C-ADCE-6FB9725D1C7C}" srcOrd="3" destOrd="0" presId="urn:microsoft.com/office/officeart/2008/layout/IncreasingCircleProcess"/>
    <dgm:cxn modelId="{F5E5EF8B-7470-4BA9-9A2E-4A0C462F1D5A}" type="presParOf" srcId="{C5FD525F-5DB0-4D64-8702-FE91D95B4E40}" destId="{E54E5D1F-2A8F-4FA7-8888-94F3D13475B1}" srcOrd="4" destOrd="0" presId="urn:microsoft.com/office/officeart/2008/layout/IncreasingCircleProcess"/>
    <dgm:cxn modelId="{EEA33FD1-1C51-4A42-923F-8ED32668FC5D}" type="presParOf" srcId="{E54E5D1F-2A8F-4FA7-8888-94F3D13475B1}" destId="{9EE0148D-512B-4865-8DE1-6B026B4207E4}" srcOrd="0" destOrd="0" presId="urn:microsoft.com/office/officeart/2008/layout/IncreasingCircleProcess"/>
    <dgm:cxn modelId="{FCCA7B9C-A8BA-4298-9ED0-06AD10A8B0B4}" type="presParOf" srcId="{E54E5D1F-2A8F-4FA7-8888-94F3D13475B1}" destId="{9B8D3F31-CEB1-4B72-81C1-19DB3C406D63}" srcOrd="1" destOrd="0" presId="urn:microsoft.com/office/officeart/2008/layout/IncreasingCircleProcess"/>
    <dgm:cxn modelId="{96C38FCC-AEE1-4DBC-BDBC-73D20DB9C8CD}" type="presParOf" srcId="{E54E5D1F-2A8F-4FA7-8888-94F3D13475B1}" destId="{B3909F5A-2B07-4878-85D8-A5F36E21B673}" srcOrd="2" destOrd="0" presId="urn:microsoft.com/office/officeart/2008/layout/IncreasingCircleProcess"/>
    <dgm:cxn modelId="{33C23DD9-5F50-4370-8FE3-C2F7D875F47E}" type="presParOf" srcId="{E54E5D1F-2A8F-4FA7-8888-94F3D13475B1}" destId="{F03CF67D-3EBA-474A-8A91-9A06B6476EBA}"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0DBBB-3E98-4C2C-92FB-9F769B0C1415}">
      <dsp:nvSpPr>
        <dsp:cNvPr id="0" name=""/>
        <dsp:cNvSpPr/>
      </dsp:nvSpPr>
      <dsp:spPr>
        <a:xfrm>
          <a:off x="4239673" y="2366200"/>
          <a:ext cx="2317132" cy="2317132"/>
        </a:xfrm>
        <a:prstGeom prst="ellipse">
          <a:avLst/>
        </a:prstGeom>
        <a:no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accent6">
                  <a:lumMod val="50000"/>
                </a:schemeClr>
              </a:solidFill>
            </a:rPr>
            <a:t>Sector Salud</a:t>
          </a:r>
          <a:endParaRPr lang="es-EC" sz="2400" b="1" kern="1200" dirty="0">
            <a:solidFill>
              <a:schemeClr val="accent6">
                <a:lumMod val="50000"/>
              </a:schemeClr>
            </a:solidFill>
          </a:endParaRPr>
        </a:p>
      </dsp:txBody>
      <dsp:txXfrm>
        <a:off x="4579009" y="2705536"/>
        <a:ext cx="1638460" cy="1638460"/>
      </dsp:txXfrm>
    </dsp:sp>
    <dsp:sp modelId="{37876E13-E06C-428A-B491-41CD92C52931}">
      <dsp:nvSpPr>
        <dsp:cNvPr id="0" name=""/>
        <dsp:cNvSpPr/>
      </dsp:nvSpPr>
      <dsp:spPr>
        <a:xfrm rot="12225349">
          <a:off x="3430586" y="2147231"/>
          <a:ext cx="891208" cy="66038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5417D0-8F96-4D1D-A461-D08BF23ED389}">
      <dsp:nvSpPr>
        <dsp:cNvPr id="0" name=""/>
        <dsp:cNvSpPr/>
      </dsp:nvSpPr>
      <dsp:spPr>
        <a:xfrm>
          <a:off x="1377477" y="1359017"/>
          <a:ext cx="2201276" cy="1761020"/>
        </a:xfrm>
        <a:prstGeom prst="roundRect">
          <a:avLst>
            <a:gd name="adj" fmla="val 10000"/>
          </a:avLst>
        </a:prstGeom>
        <a:noFill/>
        <a:ln w="25400" cap="flat" cmpd="sng" algn="ctr">
          <a:solidFill>
            <a:srgbClr val="F39C1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accent6">
                  <a:lumMod val="50000"/>
                </a:schemeClr>
              </a:solidFill>
            </a:rPr>
            <a:t>Definición</a:t>
          </a:r>
          <a:endParaRPr lang="es-EC" sz="2000" kern="1200" dirty="0">
            <a:solidFill>
              <a:schemeClr val="accent6">
                <a:lumMod val="50000"/>
              </a:schemeClr>
            </a:solidFill>
          </a:endParaRPr>
        </a:p>
      </dsp:txBody>
      <dsp:txXfrm>
        <a:off x="1429056" y="1410596"/>
        <a:ext cx="2098118" cy="1657862"/>
      </dsp:txXfrm>
    </dsp:sp>
    <dsp:sp modelId="{768FCDFF-D558-49F3-AD23-160500982AC7}">
      <dsp:nvSpPr>
        <dsp:cNvPr id="0" name=""/>
        <dsp:cNvSpPr/>
      </dsp:nvSpPr>
      <dsp:spPr>
        <a:xfrm rot="15486115">
          <a:off x="4758377" y="1493168"/>
          <a:ext cx="785468" cy="660382"/>
        </a:xfrm>
        <a:prstGeom prst="leftArrow">
          <a:avLst>
            <a:gd name="adj1" fmla="val 60000"/>
            <a:gd name="adj2" fmla="val 50000"/>
          </a:avLst>
        </a:prstGeom>
        <a:solidFill>
          <a:schemeClr val="accent4">
            <a:hueOff val="-623230"/>
            <a:satOff val="-8986"/>
            <a:lumOff val="-16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4E0903-7547-4FB6-A7BD-43428A33FD4D}">
      <dsp:nvSpPr>
        <dsp:cNvPr id="0" name=""/>
        <dsp:cNvSpPr/>
      </dsp:nvSpPr>
      <dsp:spPr>
        <a:xfrm>
          <a:off x="3740461" y="0"/>
          <a:ext cx="2201276" cy="1761020"/>
        </a:xfrm>
        <a:prstGeom prst="roundRect">
          <a:avLst>
            <a:gd name="adj" fmla="val 10000"/>
          </a:avLst>
        </a:prstGeom>
        <a:noFill/>
        <a:ln w="25400" cap="flat" cmpd="sng" algn="ctr">
          <a:solidFill>
            <a:srgbClr val="F39C1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accent6">
                  <a:lumMod val="50000"/>
                </a:schemeClr>
              </a:solidFill>
            </a:rPr>
            <a:t>Elemento valioso/ Componente Social</a:t>
          </a:r>
          <a:endParaRPr lang="es-EC" sz="2000" kern="1200" dirty="0">
            <a:solidFill>
              <a:schemeClr val="accent6">
                <a:lumMod val="50000"/>
              </a:schemeClr>
            </a:solidFill>
          </a:endParaRPr>
        </a:p>
      </dsp:txBody>
      <dsp:txXfrm>
        <a:off x="3792040" y="51579"/>
        <a:ext cx="2098118" cy="1657862"/>
      </dsp:txXfrm>
    </dsp:sp>
    <dsp:sp modelId="{9310101A-89A0-4A89-A353-B0E8F8FF17FC}">
      <dsp:nvSpPr>
        <dsp:cNvPr id="0" name=""/>
        <dsp:cNvSpPr/>
      </dsp:nvSpPr>
      <dsp:spPr>
        <a:xfrm rot="19850807">
          <a:off x="6524755" y="2266706"/>
          <a:ext cx="1026121" cy="660382"/>
        </a:xfrm>
        <a:prstGeom prst="leftArrow">
          <a:avLst>
            <a:gd name="adj1" fmla="val 60000"/>
            <a:gd name="adj2" fmla="val 50000"/>
          </a:avLst>
        </a:prstGeom>
        <a:solidFill>
          <a:schemeClr val="accent4">
            <a:hueOff val="-1246461"/>
            <a:satOff val="-17972"/>
            <a:lumOff val="-33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521C0C-4105-4572-B32D-8F8AB15DBEEE}">
      <dsp:nvSpPr>
        <dsp:cNvPr id="0" name=""/>
        <dsp:cNvSpPr/>
      </dsp:nvSpPr>
      <dsp:spPr>
        <a:xfrm>
          <a:off x="6947119" y="1166328"/>
          <a:ext cx="2201276" cy="1761020"/>
        </a:xfrm>
        <a:prstGeom prst="roundRect">
          <a:avLst>
            <a:gd name="adj" fmla="val 10000"/>
          </a:avLst>
        </a:prstGeom>
        <a:noFill/>
        <a:ln w="25400" cap="flat" cmpd="sng" algn="ctr">
          <a:solidFill>
            <a:srgbClr val="CC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accent6">
                  <a:lumMod val="50000"/>
                </a:schemeClr>
              </a:solidFill>
            </a:rPr>
            <a:t>Sistema mixto</a:t>
          </a:r>
          <a:endParaRPr lang="es-EC" sz="2000" kern="1200" dirty="0">
            <a:solidFill>
              <a:schemeClr val="accent6">
                <a:lumMod val="50000"/>
              </a:schemeClr>
            </a:solidFill>
          </a:endParaRPr>
        </a:p>
      </dsp:txBody>
      <dsp:txXfrm>
        <a:off x="6998698" y="1217907"/>
        <a:ext cx="2098118" cy="1657862"/>
      </dsp:txXfrm>
    </dsp:sp>
    <dsp:sp modelId="{5FB61BDE-098D-409F-97DC-FB5380A74E40}">
      <dsp:nvSpPr>
        <dsp:cNvPr id="0" name=""/>
        <dsp:cNvSpPr/>
      </dsp:nvSpPr>
      <dsp:spPr>
        <a:xfrm rot="386422">
          <a:off x="6591327" y="3112987"/>
          <a:ext cx="851692" cy="660382"/>
        </a:xfrm>
        <a:prstGeom prst="leftArrow">
          <a:avLst>
            <a:gd name="adj1" fmla="val 60000"/>
            <a:gd name="adj2" fmla="val 50000"/>
          </a:avLst>
        </a:prstGeom>
        <a:solidFill>
          <a:schemeClr val="accent4">
            <a:hueOff val="-1869691"/>
            <a:satOff val="-26958"/>
            <a:lumOff val="-5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0C557B-E8D6-4072-9793-9039909587BE}">
      <dsp:nvSpPr>
        <dsp:cNvPr id="0" name=""/>
        <dsp:cNvSpPr/>
      </dsp:nvSpPr>
      <dsp:spPr>
        <a:xfrm>
          <a:off x="7285291" y="2981511"/>
          <a:ext cx="2201276" cy="1761020"/>
        </a:xfrm>
        <a:prstGeom prst="roundRect">
          <a:avLst>
            <a:gd name="adj" fmla="val 10000"/>
          </a:avLst>
        </a:prstGeom>
        <a:noFill/>
        <a:ln w="25400" cap="flat" cmpd="sng" algn="ctr">
          <a:solidFill>
            <a:srgbClr val="CC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accent6">
                  <a:lumMod val="50000"/>
                </a:schemeClr>
              </a:solidFill>
            </a:rPr>
            <a:t>Constitución 2008 / calidad del servicio/</a:t>
          </a:r>
        </a:p>
        <a:p>
          <a:pPr lvl="0" algn="ctr" defTabSz="889000">
            <a:lnSpc>
              <a:spcPct val="90000"/>
            </a:lnSpc>
            <a:spcBef>
              <a:spcPct val="0"/>
            </a:spcBef>
            <a:spcAft>
              <a:spcPct val="35000"/>
            </a:spcAft>
          </a:pPr>
          <a:r>
            <a:rPr lang="es-EC" sz="2000" kern="1200" dirty="0" smtClean="0">
              <a:solidFill>
                <a:schemeClr val="accent6">
                  <a:lumMod val="50000"/>
                </a:schemeClr>
              </a:solidFill>
            </a:rPr>
            <a:t>satisfacción</a:t>
          </a:r>
          <a:endParaRPr lang="es-EC" sz="2000" kern="1200" dirty="0">
            <a:solidFill>
              <a:schemeClr val="accent6">
                <a:lumMod val="50000"/>
              </a:schemeClr>
            </a:solidFill>
          </a:endParaRPr>
        </a:p>
      </dsp:txBody>
      <dsp:txXfrm>
        <a:off x="7336870" y="3033090"/>
        <a:ext cx="2098118" cy="1657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28956-BC0D-4C77-9CDC-208C3E4A1BF7}">
      <dsp:nvSpPr>
        <dsp:cNvPr id="0" name=""/>
        <dsp:cNvSpPr/>
      </dsp:nvSpPr>
      <dsp:spPr>
        <a:xfrm>
          <a:off x="561809" y="327636"/>
          <a:ext cx="4234070" cy="4234070"/>
        </a:xfrm>
        <a:prstGeom prst="pie">
          <a:avLst>
            <a:gd name="adj1" fmla="val 16200000"/>
            <a:gd name="adj2" fmla="val 18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accent6">
                  <a:lumMod val="50000"/>
                </a:schemeClr>
              </a:solidFill>
            </a:rPr>
            <a:t>3</a:t>
          </a:r>
        </a:p>
        <a:p>
          <a:pPr lvl="0" algn="ctr" defTabSz="711200">
            <a:lnSpc>
              <a:spcPct val="90000"/>
            </a:lnSpc>
            <a:spcBef>
              <a:spcPct val="0"/>
            </a:spcBef>
            <a:spcAft>
              <a:spcPct val="35000"/>
            </a:spcAft>
          </a:pPr>
          <a:r>
            <a:rPr lang="es-EC" sz="1600" kern="1200" dirty="0" smtClean="0">
              <a:solidFill>
                <a:schemeClr val="accent6">
                  <a:lumMod val="50000"/>
                </a:schemeClr>
              </a:solidFill>
            </a:rPr>
            <a:t>Clínicas de Especialización</a:t>
          </a:r>
        </a:p>
        <a:p>
          <a:pPr lvl="0" algn="ctr" defTabSz="711200">
            <a:lnSpc>
              <a:spcPct val="90000"/>
            </a:lnSpc>
            <a:spcBef>
              <a:spcPct val="0"/>
            </a:spcBef>
            <a:spcAft>
              <a:spcPct val="35000"/>
            </a:spcAft>
          </a:pPr>
          <a:endParaRPr lang="es-EC" sz="1600" kern="1200" dirty="0">
            <a:solidFill>
              <a:schemeClr val="accent6">
                <a:lumMod val="50000"/>
              </a:schemeClr>
            </a:solidFill>
          </a:endParaRPr>
        </a:p>
      </dsp:txBody>
      <dsp:txXfrm>
        <a:off x="2793265" y="1224856"/>
        <a:ext cx="1512168" cy="1260140"/>
      </dsp:txXfrm>
    </dsp:sp>
    <dsp:sp modelId="{71B37F2B-C43F-4BFD-8534-1B616B08217D}">
      <dsp:nvSpPr>
        <dsp:cNvPr id="0" name=""/>
        <dsp:cNvSpPr/>
      </dsp:nvSpPr>
      <dsp:spPr>
        <a:xfrm>
          <a:off x="474607" y="478853"/>
          <a:ext cx="4234070" cy="4234070"/>
        </a:xfrm>
        <a:prstGeom prst="pie">
          <a:avLst>
            <a:gd name="adj1" fmla="val 1800000"/>
            <a:gd name="adj2" fmla="val 9000000"/>
          </a:avLst>
        </a:prstGeom>
        <a:gradFill rotWithShape="0">
          <a:gsLst>
            <a:gs pos="0">
              <a:schemeClr val="accent3">
                <a:hueOff val="-1283756"/>
                <a:satOff val="24240"/>
                <a:lumOff val="-1471"/>
                <a:alphaOff val="0"/>
                <a:shade val="51000"/>
                <a:satMod val="130000"/>
              </a:schemeClr>
            </a:gs>
            <a:gs pos="80000">
              <a:schemeClr val="accent3">
                <a:hueOff val="-1283756"/>
                <a:satOff val="24240"/>
                <a:lumOff val="-1471"/>
                <a:alphaOff val="0"/>
                <a:shade val="93000"/>
                <a:satMod val="130000"/>
              </a:schemeClr>
            </a:gs>
            <a:gs pos="100000">
              <a:schemeClr val="accent3">
                <a:hueOff val="-1283756"/>
                <a:satOff val="24240"/>
                <a:lumOff val="-1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C" sz="1600" kern="1200" dirty="0" smtClean="0">
            <a:solidFill>
              <a:schemeClr val="accent6">
                <a:lumMod val="50000"/>
              </a:schemeClr>
            </a:solidFill>
          </a:endParaRPr>
        </a:p>
        <a:p>
          <a:pPr lvl="0" algn="ctr" defTabSz="711200">
            <a:lnSpc>
              <a:spcPct val="90000"/>
            </a:lnSpc>
            <a:spcBef>
              <a:spcPct val="0"/>
            </a:spcBef>
            <a:spcAft>
              <a:spcPct val="35000"/>
            </a:spcAft>
          </a:pPr>
          <a:r>
            <a:rPr lang="es-EC" sz="1600" kern="1200" dirty="0" smtClean="0">
              <a:solidFill>
                <a:schemeClr val="accent6">
                  <a:lumMod val="50000"/>
                </a:schemeClr>
              </a:solidFill>
            </a:rPr>
            <a:t>2</a:t>
          </a:r>
        </a:p>
        <a:p>
          <a:pPr lvl="0" algn="ctr" defTabSz="711200">
            <a:lnSpc>
              <a:spcPct val="90000"/>
            </a:lnSpc>
            <a:spcBef>
              <a:spcPct val="0"/>
            </a:spcBef>
            <a:spcAft>
              <a:spcPct val="35000"/>
            </a:spcAft>
          </a:pPr>
          <a:r>
            <a:rPr lang="es-EC" sz="1600" kern="1200" dirty="0" smtClean="0">
              <a:solidFill>
                <a:schemeClr val="accent6">
                  <a:lumMod val="50000"/>
                </a:schemeClr>
              </a:solidFill>
            </a:rPr>
            <a:t>Trato inadecuado e incorrecto</a:t>
          </a:r>
          <a:endParaRPr lang="es-EC" sz="1600" kern="1200" dirty="0">
            <a:solidFill>
              <a:schemeClr val="accent6">
                <a:lumMod val="50000"/>
              </a:schemeClr>
            </a:solidFill>
          </a:endParaRPr>
        </a:p>
      </dsp:txBody>
      <dsp:txXfrm>
        <a:off x="1482719" y="3225958"/>
        <a:ext cx="2268252" cy="1108923"/>
      </dsp:txXfrm>
    </dsp:sp>
    <dsp:sp modelId="{DD8FB5EF-4F3B-4561-87AC-4E079B61A577}">
      <dsp:nvSpPr>
        <dsp:cNvPr id="0" name=""/>
        <dsp:cNvSpPr/>
      </dsp:nvSpPr>
      <dsp:spPr>
        <a:xfrm>
          <a:off x="387406" y="327636"/>
          <a:ext cx="4234070" cy="4234070"/>
        </a:xfrm>
        <a:prstGeom prst="pie">
          <a:avLst>
            <a:gd name="adj1" fmla="val 9000000"/>
            <a:gd name="adj2" fmla="val 16200000"/>
          </a:avLst>
        </a:prstGeom>
        <a:gradFill rotWithShape="0">
          <a:gsLst>
            <a:gs pos="0">
              <a:schemeClr val="accent3">
                <a:hueOff val="-2567512"/>
                <a:satOff val="48481"/>
                <a:lumOff val="-2941"/>
                <a:alphaOff val="0"/>
                <a:shade val="51000"/>
                <a:satMod val="130000"/>
              </a:schemeClr>
            </a:gs>
            <a:gs pos="80000">
              <a:schemeClr val="accent3">
                <a:hueOff val="-2567512"/>
                <a:satOff val="48481"/>
                <a:lumOff val="-2941"/>
                <a:alphaOff val="0"/>
                <a:shade val="93000"/>
                <a:satMod val="130000"/>
              </a:schemeClr>
            </a:gs>
            <a:gs pos="100000">
              <a:schemeClr val="accent3">
                <a:hueOff val="-2567512"/>
                <a:satOff val="48481"/>
                <a:lumOff val="-29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accent6">
                  <a:lumMod val="50000"/>
                </a:schemeClr>
              </a:solidFill>
            </a:rPr>
            <a:t>1</a:t>
          </a:r>
        </a:p>
        <a:p>
          <a:pPr lvl="0" algn="ctr" defTabSz="711200">
            <a:lnSpc>
              <a:spcPct val="90000"/>
            </a:lnSpc>
            <a:spcBef>
              <a:spcPct val="0"/>
            </a:spcBef>
            <a:spcAft>
              <a:spcPct val="35000"/>
            </a:spcAft>
          </a:pPr>
          <a:r>
            <a:rPr lang="es-EC" sz="1600" kern="1200" dirty="0" smtClean="0">
              <a:solidFill>
                <a:schemeClr val="accent6">
                  <a:lumMod val="50000"/>
                </a:schemeClr>
              </a:solidFill>
            </a:rPr>
            <a:t>Insatisfacción</a:t>
          </a:r>
          <a:endParaRPr lang="es-EC" sz="1600" kern="1200" dirty="0">
            <a:solidFill>
              <a:schemeClr val="accent6">
                <a:lumMod val="50000"/>
              </a:schemeClr>
            </a:solidFill>
          </a:endParaRPr>
        </a:p>
      </dsp:txBody>
      <dsp:txXfrm>
        <a:off x="877852" y="1224856"/>
        <a:ext cx="1512168" cy="1260140"/>
      </dsp:txXfrm>
    </dsp:sp>
    <dsp:sp modelId="{5D67AF04-682F-497B-B572-9EBB9F9376CE}">
      <dsp:nvSpPr>
        <dsp:cNvPr id="0" name=""/>
        <dsp:cNvSpPr/>
      </dsp:nvSpPr>
      <dsp:spPr>
        <a:xfrm>
          <a:off x="300049" y="65527"/>
          <a:ext cx="4758288" cy="4758288"/>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21A7292-A253-4190-86AA-4CD125AF2963}">
      <dsp:nvSpPr>
        <dsp:cNvPr id="0" name=""/>
        <dsp:cNvSpPr/>
      </dsp:nvSpPr>
      <dsp:spPr>
        <a:xfrm>
          <a:off x="212498" y="216476"/>
          <a:ext cx="4758288" cy="4758288"/>
        </a:xfrm>
        <a:prstGeom prst="circularArrow">
          <a:avLst>
            <a:gd name="adj1" fmla="val 5085"/>
            <a:gd name="adj2" fmla="val 327528"/>
            <a:gd name="adj3" fmla="val 8671970"/>
            <a:gd name="adj4" fmla="val 1800502"/>
            <a:gd name="adj5" fmla="val 5932"/>
          </a:avLst>
        </a:prstGeom>
        <a:solidFill>
          <a:schemeClr val="accent3">
            <a:hueOff val="-1283756"/>
            <a:satOff val="24240"/>
            <a:lumOff val="-147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A146192-13ED-4439-B176-E6CC594399A9}">
      <dsp:nvSpPr>
        <dsp:cNvPr id="0" name=""/>
        <dsp:cNvSpPr/>
      </dsp:nvSpPr>
      <dsp:spPr>
        <a:xfrm>
          <a:off x="124947" y="65527"/>
          <a:ext cx="4758288" cy="4758288"/>
        </a:xfrm>
        <a:prstGeom prst="circularArrow">
          <a:avLst>
            <a:gd name="adj1" fmla="val 5085"/>
            <a:gd name="adj2" fmla="val 327528"/>
            <a:gd name="adj3" fmla="val 15873039"/>
            <a:gd name="adj4" fmla="val 9000000"/>
            <a:gd name="adj5" fmla="val 5932"/>
          </a:avLst>
        </a:prstGeom>
        <a:solidFill>
          <a:schemeClr val="accent3">
            <a:hueOff val="-2567512"/>
            <a:satOff val="48481"/>
            <a:lumOff val="-294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4D44F-7AA3-4561-87B2-899066A6782F}">
      <dsp:nvSpPr>
        <dsp:cNvPr id="0" name=""/>
        <dsp:cNvSpPr/>
      </dsp:nvSpPr>
      <dsp:spPr>
        <a:xfrm>
          <a:off x="0" y="0"/>
          <a:ext cx="6984776" cy="1236100"/>
        </a:xfrm>
        <a:prstGeom prst="rect">
          <a:avLst/>
        </a:prstGeom>
        <a:noFill/>
        <a:ln w="28575">
          <a:solidFill>
            <a:srgbClr val="F39C12"/>
          </a:solid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accent6">
                  <a:lumMod val="50000"/>
                </a:schemeClr>
              </a:solidFill>
            </a:rPr>
            <a:t>General.-</a:t>
          </a:r>
        </a:p>
        <a:p>
          <a:pPr lvl="0" algn="ctr" defTabSz="800100">
            <a:lnSpc>
              <a:spcPct val="90000"/>
            </a:lnSpc>
            <a:spcBef>
              <a:spcPct val="0"/>
            </a:spcBef>
            <a:spcAft>
              <a:spcPct val="35000"/>
            </a:spcAft>
          </a:pPr>
          <a:r>
            <a:rPr lang="es-EC" sz="1800" kern="1200" dirty="0" smtClean="0">
              <a:solidFill>
                <a:schemeClr val="accent6">
                  <a:lumMod val="50000"/>
                </a:schemeClr>
              </a:solidFill>
            </a:rPr>
            <a:t>Analizar la incidencia del clima organizacional en la calidad del servicio de salud en el área de internación de las clínicas de especialización del Distrito Metropolitano de Quito en el año 2018</a:t>
          </a:r>
          <a:endParaRPr lang="es-EC" sz="1800" kern="1200" dirty="0">
            <a:solidFill>
              <a:schemeClr val="accent6">
                <a:lumMod val="50000"/>
              </a:schemeClr>
            </a:solidFill>
          </a:endParaRPr>
        </a:p>
      </dsp:txBody>
      <dsp:txXfrm>
        <a:off x="0" y="0"/>
        <a:ext cx="6984776" cy="1236100"/>
      </dsp:txXfrm>
    </dsp:sp>
    <dsp:sp modelId="{8C378EC8-47AB-42DB-8836-5654F11860FC}">
      <dsp:nvSpPr>
        <dsp:cNvPr id="0" name=""/>
        <dsp:cNvSpPr/>
      </dsp:nvSpPr>
      <dsp:spPr>
        <a:xfrm>
          <a:off x="3410" y="1236100"/>
          <a:ext cx="2325984" cy="2595811"/>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accent6">
                  <a:lumMod val="50000"/>
                </a:schemeClr>
              </a:solidFill>
            </a:rPr>
            <a:t>E.01</a:t>
          </a:r>
          <a:endParaRPr lang="es-EC" sz="2000" b="1" kern="1200" dirty="0" smtClean="0">
            <a:solidFill>
              <a:schemeClr val="accent6">
                <a:lumMod val="50000"/>
              </a:schemeClr>
            </a:solidFill>
          </a:endParaRPr>
        </a:p>
        <a:p>
          <a:pPr lvl="0" algn="ctr" defTabSz="800100">
            <a:lnSpc>
              <a:spcPct val="90000"/>
            </a:lnSpc>
            <a:spcBef>
              <a:spcPct val="0"/>
            </a:spcBef>
            <a:spcAft>
              <a:spcPct val="35000"/>
            </a:spcAft>
          </a:pPr>
          <a:r>
            <a:rPr lang="es-EC" sz="1800" kern="1200" dirty="0" smtClean="0">
              <a:solidFill>
                <a:schemeClr val="accent6">
                  <a:lumMod val="50000"/>
                </a:schemeClr>
              </a:solidFill>
            </a:rPr>
            <a:t>Valorar el clima organizacional en el área de internación de las clínicas de especialización del DMQ en el año 2018.</a:t>
          </a:r>
        </a:p>
        <a:p>
          <a:pPr lvl="0" algn="ctr" defTabSz="800100">
            <a:lnSpc>
              <a:spcPct val="90000"/>
            </a:lnSpc>
            <a:spcBef>
              <a:spcPct val="0"/>
            </a:spcBef>
            <a:spcAft>
              <a:spcPct val="35000"/>
            </a:spcAft>
          </a:pPr>
          <a:endParaRPr lang="es-EC" sz="1800" kern="1200" dirty="0">
            <a:solidFill>
              <a:schemeClr val="accent6">
                <a:lumMod val="50000"/>
              </a:schemeClr>
            </a:solidFill>
          </a:endParaRPr>
        </a:p>
      </dsp:txBody>
      <dsp:txXfrm>
        <a:off x="3410" y="1236100"/>
        <a:ext cx="2325984" cy="2595811"/>
      </dsp:txXfrm>
    </dsp:sp>
    <dsp:sp modelId="{6A4C5D9A-39BD-4369-9D35-68BC851E5EC7}">
      <dsp:nvSpPr>
        <dsp:cNvPr id="0" name=""/>
        <dsp:cNvSpPr/>
      </dsp:nvSpPr>
      <dsp:spPr>
        <a:xfrm>
          <a:off x="2316509" y="1240020"/>
          <a:ext cx="2325984" cy="2595811"/>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C" sz="1800" kern="1200" dirty="0" smtClean="0">
            <a:solidFill>
              <a:schemeClr val="accent6">
                <a:lumMod val="50000"/>
              </a:schemeClr>
            </a:solidFill>
          </a:endParaRPr>
        </a:p>
        <a:p>
          <a:pPr lvl="0" algn="ctr" defTabSz="800100">
            <a:lnSpc>
              <a:spcPct val="90000"/>
            </a:lnSpc>
            <a:spcBef>
              <a:spcPct val="0"/>
            </a:spcBef>
            <a:spcAft>
              <a:spcPct val="35000"/>
            </a:spcAft>
          </a:pPr>
          <a:r>
            <a:rPr lang="es-EC" sz="1800" b="1" kern="1200" dirty="0" smtClean="0">
              <a:solidFill>
                <a:schemeClr val="accent6">
                  <a:lumMod val="50000"/>
                </a:schemeClr>
              </a:solidFill>
            </a:rPr>
            <a:t>E.02</a:t>
          </a:r>
        </a:p>
        <a:p>
          <a:pPr lvl="0" algn="ctr" defTabSz="800100">
            <a:lnSpc>
              <a:spcPct val="90000"/>
            </a:lnSpc>
            <a:spcBef>
              <a:spcPct val="0"/>
            </a:spcBef>
            <a:spcAft>
              <a:spcPct val="35000"/>
            </a:spcAft>
          </a:pPr>
          <a:r>
            <a:rPr lang="es-EC" sz="1800" kern="1200" dirty="0" smtClean="0">
              <a:solidFill>
                <a:schemeClr val="accent6">
                  <a:lumMod val="50000"/>
                </a:schemeClr>
              </a:solidFill>
            </a:rPr>
            <a:t>Evaluar la calidad del servicio de salud en el área de internación de las clínicas de especialización del DMQ en el año 2018.</a:t>
          </a:r>
        </a:p>
        <a:p>
          <a:pPr lvl="0" algn="ctr" defTabSz="800100">
            <a:lnSpc>
              <a:spcPct val="90000"/>
            </a:lnSpc>
            <a:spcBef>
              <a:spcPct val="0"/>
            </a:spcBef>
            <a:spcAft>
              <a:spcPct val="35000"/>
            </a:spcAft>
          </a:pPr>
          <a:endParaRPr lang="es-EC" sz="2000" kern="1200" dirty="0" smtClean="0">
            <a:solidFill>
              <a:schemeClr val="accent6">
                <a:lumMod val="50000"/>
              </a:schemeClr>
            </a:solidFill>
          </a:endParaRPr>
        </a:p>
        <a:p>
          <a:pPr lvl="0" algn="ctr" defTabSz="800100">
            <a:lnSpc>
              <a:spcPct val="90000"/>
            </a:lnSpc>
            <a:spcBef>
              <a:spcPct val="0"/>
            </a:spcBef>
            <a:spcAft>
              <a:spcPct val="35000"/>
            </a:spcAft>
          </a:pPr>
          <a:endParaRPr lang="es-EC" sz="2000" kern="1200" dirty="0">
            <a:solidFill>
              <a:schemeClr val="accent6">
                <a:lumMod val="50000"/>
              </a:schemeClr>
            </a:solidFill>
          </a:endParaRPr>
        </a:p>
      </dsp:txBody>
      <dsp:txXfrm>
        <a:off x="2316509" y="1240020"/>
        <a:ext cx="2325984" cy="2595811"/>
      </dsp:txXfrm>
    </dsp:sp>
    <dsp:sp modelId="{2B4698E8-15F9-4ECB-A7F8-343B44349AC5}">
      <dsp:nvSpPr>
        <dsp:cNvPr id="0" name=""/>
        <dsp:cNvSpPr/>
      </dsp:nvSpPr>
      <dsp:spPr>
        <a:xfrm>
          <a:off x="4655380" y="1236100"/>
          <a:ext cx="2325984" cy="2595811"/>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accent6">
                  <a:lumMod val="50000"/>
                </a:schemeClr>
              </a:solidFill>
            </a:rPr>
            <a:t>E.03</a:t>
          </a:r>
        </a:p>
        <a:p>
          <a:pPr lvl="0" algn="ctr" defTabSz="800100">
            <a:lnSpc>
              <a:spcPct val="90000"/>
            </a:lnSpc>
            <a:spcBef>
              <a:spcPct val="0"/>
            </a:spcBef>
            <a:spcAft>
              <a:spcPct val="35000"/>
            </a:spcAft>
          </a:pPr>
          <a:r>
            <a:rPr lang="es-EC" sz="1800" kern="1200" dirty="0" smtClean="0">
              <a:solidFill>
                <a:schemeClr val="accent6">
                  <a:lumMod val="50000"/>
                </a:schemeClr>
              </a:solidFill>
            </a:rPr>
            <a:t>Proponer estrategias de mejora en el clima organizacional y calidad de servicio en el área de internación de las clínicas de especialización del DMQ en el año 2018.</a:t>
          </a:r>
          <a:endParaRPr lang="es-EC" sz="1800" kern="1200" dirty="0"/>
        </a:p>
      </dsp:txBody>
      <dsp:txXfrm>
        <a:off x="4655380" y="1236100"/>
        <a:ext cx="2325984" cy="2595811"/>
      </dsp:txXfrm>
    </dsp:sp>
    <dsp:sp modelId="{2E7B7C56-BCC3-4413-BF30-7D78D387EC83}">
      <dsp:nvSpPr>
        <dsp:cNvPr id="0" name=""/>
        <dsp:cNvSpPr/>
      </dsp:nvSpPr>
      <dsp:spPr>
        <a:xfrm>
          <a:off x="0" y="3831911"/>
          <a:ext cx="6984776" cy="288423"/>
        </a:xfrm>
        <a:prstGeom prst="rect">
          <a:avLst/>
        </a:prstGeom>
        <a:solidFill>
          <a:schemeClr val="accent4">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CC9F2-9CEB-414E-99CB-24EA606EA004}">
      <dsp:nvSpPr>
        <dsp:cNvPr id="0" name=""/>
        <dsp:cNvSpPr/>
      </dsp:nvSpPr>
      <dsp:spPr>
        <a:xfrm>
          <a:off x="0" y="858326"/>
          <a:ext cx="11325826" cy="101342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33523-5973-4A7B-9AF4-179B26E5A257}">
      <dsp:nvSpPr>
        <dsp:cNvPr id="0" name=""/>
        <dsp:cNvSpPr/>
      </dsp:nvSpPr>
      <dsp:spPr>
        <a:xfrm>
          <a:off x="3741707" y="1520129"/>
          <a:ext cx="3182950" cy="101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EC" sz="1400" kern="1200" dirty="0" smtClean="0">
              <a:solidFill>
                <a:schemeClr val="tx2">
                  <a:lumMod val="50000"/>
                </a:schemeClr>
              </a:solidFill>
              <a:latin typeface="+mj-lt"/>
            </a:rPr>
            <a:t>La salud, bienestar y felicidad son la derivación física, psicológica y emocional  del medio. (Salazar, Guerrero, Machado &amp; </a:t>
          </a:r>
          <a:r>
            <a:rPr lang="es-EC" sz="1400" kern="1200" dirty="0" err="1" smtClean="0">
              <a:solidFill>
                <a:schemeClr val="tx2">
                  <a:lumMod val="50000"/>
                </a:schemeClr>
              </a:solidFill>
              <a:latin typeface="+mj-lt"/>
            </a:rPr>
            <a:t>Cañeda</a:t>
          </a:r>
          <a:r>
            <a:rPr lang="es-EC" sz="1400" kern="1200" dirty="0" smtClean="0">
              <a:solidFill>
                <a:schemeClr val="tx2">
                  <a:lumMod val="50000"/>
                </a:schemeClr>
              </a:solidFill>
              <a:latin typeface="+mj-lt"/>
            </a:rPr>
            <a:t>. Clima y cultura organizacional: dos componentes esenciales en la productividad laboral,2009)</a:t>
          </a:r>
          <a:endParaRPr lang="es-EC" sz="1400" kern="1200" dirty="0">
            <a:solidFill>
              <a:schemeClr val="tx2">
                <a:lumMod val="50000"/>
              </a:schemeClr>
            </a:solidFill>
            <a:latin typeface="+mj-lt"/>
          </a:endParaRPr>
        </a:p>
      </dsp:txBody>
      <dsp:txXfrm>
        <a:off x="3741707" y="1520129"/>
        <a:ext cx="3182950" cy="1013420"/>
      </dsp:txXfrm>
    </dsp:sp>
    <dsp:sp modelId="{411DCF00-27D6-410E-BEE3-651FA55D6F1E}">
      <dsp:nvSpPr>
        <dsp:cNvPr id="0" name=""/>
        <dsp:cNvSpPr/>
      </dsp:nvSpPr>
      <dsp:spPr>
        <a:xfrm>
          <a:off x="1469194" y="1140097"/>
          <a:ext cx="253355" cy="25335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076E50-8338-420F-AF9E-6EDFE1E57A1D}">
      <dsp:nvSpPr>
        <dsp:cNvPr id="0" name=""/>
        <dsp:cNvSpPr/>
      </dsp:nvSpPr>
      <dsp:spPr>
        <a:xfrm>
          <a:off x="109616" y="0"/>
          <a:ext cx="3743785" cy="101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kern="1200" dirty="0" smtClean="0">
              <a:solidFill>
                <a:schemeClr val="tx2">
                  <a:lumMod val="50000"/>
                </a:schemeClr>
              </a:solidFill>
              <a:latin typeface="+mj-lt"/>
            </a:rPr>
            <a:t>Las empresas son sistemas .</a:t>
          </a:r>
        </a:p>
        <a:p>
          <a:pPr lvl="0" algn="ctr" defTabSz="622300">
            <a:lnSpc>
              <a:spcPct val="90000"/>
            </a:lnSpc>
            <a:spcBef>
              <a:spcPct val="0"/>
            </a:spcBef>
            <a:spcAft>
              <a:spcPct val="35000"/>
            </a:spcAft>
          </a:pPr>
          <a:r>
            <a:rPr lang="es-EC" sz="1400" kern="1200" dirty="0" smtClean="0">
              <a:solidFill>
                <a:schemeClr val="tx2">
                  <a:lumMod val="50000"/>
                </a:schemeClr>
              </a:solidFill>
              <a:latin typeface="+mj-lt"/>
            </a:rPr>
            <a:t>(</a:t>
          </a:r>
          <a:r>
            <a:rPr lang="es-EC" sz="1400" kern="1200" dirty="0" err="1" smtClean="0">
              <a:solidFill>
                <a:schemeClr val="tx2">
                  <a:lumMod val="50000"/>
                </a:schemeClr>
              </a:solidFill>
              <a:latin typeface="+mj-lt"/>
            </a:rPr>
            <a:t>Chiaventato</a:t>
          </a:r>
          <a:r>
            <a:rPr lang="es-EC" sz="1400" kern="1200" dirty="0" smtClean="0">
              <a:solidFill>
                <a:schemeClr val="tx2">
                  <a:lumMod val="50000"/>
                </a:schemeClr>
              </a:solidFill>
              <a:latin typeface="+mj-lt"/>
            </a:rPr>
            <a:t>. El Talento humano en la organización, 2001)</a:t>
          </a:r>
          <a:endParaRPr lang="es-EC" sz="1400" kern="1200" dirty="0">
            <a:solidFill>
              <a:schemeClr val="tx2">
                <a:lumMod val="50000"/>
              </a:schemeClr>
            </a:solidFill>
            <a:latin typeface="+mj-lt"/>
          </a:endParaRPr>
        </a:p>
      </dsp:txBody>
      <dsp:txXfrm>
        <a:off x="109616" y="0"/>
        <a:ext cx="3743785" cy="1013420"/>
      </dsp:txXfrm>
    </dsp:sp>
    <dsp:sp modelId="{B8508433-A2B7-47E7-B00E-B357811EDBF2}">
      <dsp:nvSpPr>
        <dsp:cNvPr id="0" name=""/>
        <dsp:cNvSpPr/>
      </dsp:nvSpPr>
      <dsp:spPr>
        <a:xfrm>
          <a:off x="4977404" y="870152"/>
          <a:ext cx="253355" cy="25335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7EF81-BC03-4392-AEB3-2616EDF70442}">
      <dsp:nvSpPr>
        <dsp:cNvPr id="0" name=""/>
        <dsp:cNvSpPr/>
      </dsp:nvSpPr>
      <dsp:spPr>
        <a:xfrm>
          <a:off x="7093852" y="157282"/>
          <a:ext cx="3164143" cy="101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EC" sz="1400" kern="1200" dirty="0" smtClean="0">
              <a:solidFill>
                <a:schemeClr val="tx2">
                  <a:lumMod val="50000"/>
                </a:schemeClr>
              </a:solidFill>
            </a:rPr>
            <a:t>Busca </a:t>
          </a:r>
          <a:r>
            <a:rPr lang="es-EC" sz="1400" kern="1200" dirty="0" err="1" smtClean="0">
              <a:solidFill>
                <a:schemeClr val="tx2">
                  <a:lumMod val="50000"/>
                </a:schemeClr>
              </a:solidFill>
            </a:rPr>
            <a:t>recimiento</a:t>
          </a:r>
          <a:r>
            <a:rPr lang="es-EC" sz="1400" kern="1200" dirty="0" smtClean="0">
              <a:solidFill>
                <a:schemeClr val="tx2">
                  <a:lumMod val="50000"/>
                </a:schemeClr>
              </a:solidFill>
            </a:rPr>
            <a:t> personal y profesional durante todo el tiempo que éste pasa en la empresa. (Corredor &amp; otros. Gestión y clima organizacional, 2016)</a:t>
          </a:r>
          <a:endParaRPr lang="es-EC" sz="1400" kern="1200" dirty="0">
            <a:solidFill>
              <a:schemeClr val="tx2">
                <a:lumMod val="50000"/>
              </a:schemeClr>
            </a:solidFill>
          </a:endParaRPr>
        </a:p>
      </dsp:txBody>
      <dsp:txXfrm>
        <a:off x="7093852" y="157282"/>
        <a:ext cx="3164143" cy="1013420"/>
      </dsp:txXfrm>
    </dsp:sp>
    <dsp:sp modelId="{AB50EC83-7EE0-4364-82A8-3C68008E37E3}">
      <dsp:nvSpPr>
        <dsp:cNvPr id="0" name=""/>
        <dsp:cNvSpPr/>
      </dsp:nvSpPr>
      <dsp:spPr>
        <a:xfrm>
          <a:off x="8480097" y="1140097"/>
          <a:ext cx="253355" cy="25335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CC9F2-9CEB-414E-99CB-24EA606EA004}">
      <dsp:nvSpPr>
        <dsp:cNvPr id="0" name=""/>
        <dsp:cNvSpPr/>
      </dsp:nvSpPr>
      <dsp:spPr>
        <a:xfrm>
          <a:off x="0" y="777686"/>
          <a:ext cx="11063617" cy="1036915"/>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33523-5973-4A7B-9AF4-179B26E5A257}">
      <dsp:nvSpPr>
        <dsp:cNvPr id="0" name=""/>
        <dsp:cNvSpPr/>
      </dsp:nvSpPr>
      <dsp:spPr>
        <a:xfrm>
          <a:off x="376" y="0"/>
          <a:ext cx="3034280" cy="103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EC" sz="1400" kern="1200" dirty="0" smtClean="0">
              <a:solidFill>
                <a:schemeClr val="tx2">
                  <a:lumMod val="50000"/>
                </a:schemeClr>
              </a:solidFill>
              <a:latin typeface="+mj-lt"/>
            </a:rPr>
            <a:t>La calidad del servicio gira entorno a la figura del cliente .(</a:t>
          </a:r>
          <a:r>
            <a:rPr lang="es-EC" sz="1400" kern="1200" dirty="0" err="1" smtClean="0">
              <a:solidFill>
                <a:schemeClr val="tx2">
                  <a:lumMod val="50000"/>
                </a:schemeClr>
              </a:solidFill>
              <a:latin typeface="+mj-lt"/>
            </a:rPr>
            <a:t>Gronroos</a:t>
          </a:r>
          <a:r>
            <a:rPr lang="es-EC" sz="1400" kern="1200" dirty="0" smtClean="0">
              <a:solidFill>
                <a:schemeClr val="tx2">
                  <a:lumMod val="50000"/>
                </a:schemeClr>
              </a:solidFill>
              <a:latin typeface="+mj-lt"/>
            </a:rPr>
            <a:t>. A </a:t>
          </a:r>
          <a:r>
            <a:rPr lang="es-EC" sz="1400" kern="1200" dirty="0" err="1" smtClean="0">
              <a:solidFill>
                <a:schemeClr val="tx2">
                  <a:lumMod val="50000"/>
                </a:schemeClr>
              </a:solidFill>
              <a:latin typeface="+mj-lt"/>
            </a:rPr>
            <a:t>service</a:t>
          </a:r>
          <a:r>
            <a:rPr lang="es-EC" sz="1400" kern="1200" dirty="0" smtClean="0">
              <a:solidFill>
                <a:schemeClr val="tx2">
                  <a:lumMod val="50000"/>
                </a:schemeClr>
              </a:solidFill>
              <a:latin typeface="+mj-lt"/>
            </a:rPr>
            <a:t> Quality </a:t>
          </a:r>
          <a:r>
            <a:rPr lang="es-EC" sz="1400" kern="1200" dirty="0" err="1" smtClean="0">
              <a:solidFill>
                <a:schemeClr val="tx2">
                  <a:lumMod val="50000"/>
                </a:schemeClr>
              </a:solidFill>
              <a:latin typeface="+mj-lt"/>
            </a:rPr>
            <a:t>model</a:t>
          </a:r>
          <a:r>
            <a:rPr lang="es-EC" sz="1400" kern="1200" dirty="0" smtClean="0">
              <a:solidFill>
                <a:schemeClr val="tx2">
                  <a:lumMod val="50000"/>
                </a:schemeClr>
              </a:solidFill>
              <a:latin typeface="+mj-lt"/>
            </a:rPr>
            <a:t> and </a:t>
          </a:r>
          <a:r>
            <a:rPr lang="es-EC" sz="1400" kern="1200" dirty="0" err="1" smtClean="0">
              <a:solidFill>
                <a:schemeClr val="tx2">
                  <a:lumMod val="50000"/>
                </a:schemeClr>
              </a:solidFill>
              <a:latin typeface="+mj-lt"/>
            </a:rPr>
            <a:t>its</a:t>
          </a:r>
          <a:r>
            <a:rPr lang="es-EC" sz="1400" kern="1200" dirty="0" smtClean="0">
              <a:solidFill>
                <a:schemeClr val="tx2">
                  <a:lumMod val="50000"/>
                </a:schemeClr>
              </a:solidFill>
              <a:latin typeface="+mj-lt"/>
            </a:rPr>
            <a:t> marketing </a:t>
          </a:r>
          <a:r>
            <a:rPr lang="es-EC" sz="1400" kern="1200" dirty="0" err="1" smtClean="0">
              <a:solidFill>
                <a:schemeClr val="tx2">
                  <a:lumMod val="50000"/>
                </a:schemeClr>
              </a:solidFill>
              <a:latin typeface="+mj-lt"/>
            </a:rPr>
            <a:t>application</a:t>
          </a:r>
          <a:r>
            <a:rPr lang="es-EC" sz="1400" kern="1200" dirty="0" smtClean="0">
              <a:solidFill>
                <a:schemeClr val="tx2">
                  <a:lumMod val="50000"/>
                </a:schemeClr>
              </a:solidFill>
              <a:latin typeface="+mj-lt"/>
            </a:rPr>
            <a:t>, 1984).</a:t>
          </a:r>
          <a:endParaRPr lang="es-EC" sz="1400" kern="1200" dirty="0">
            <a:solidFill>
              <a:schemeClr val="tx2">
                <a:lumMod val="50000"/>
              </a:schemeClr>
            </a:solidFill>
            <a:latin typeface="+mj-lt"/>
          </a:endParaRPr>
        </a:p>
      </dsp:txBody>
      <dsp:txXfrm>
        <a:off x="376" y="0"/>
        <a:ext cx="3034280" cy="1036915"/>
      </dsp:txXfrm>
    </dsp:sp>
    <dsp:sp modelId="{411DCF00-27D6-410E-BEE3-651FA55D6F1E}">
      <dsp:nvSpPr>
        <dsp:cNvPr id="0" name=""/>
        <dsp:cNvSpPr/>
      </dsp:nvSpPr>
      <dsp:spPr>
        <a:xfrm>
          <a:off x="1387901" y="1166529"/>
          <a:ext cx="259228" cy="25922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74680-F00A-4751-8A75-60A230941159}">
      <dsp:nvSpPr>
        <dsp:cNvPr id="0" name=""/>
        <dsp:cNvSpPr/>
      </dsp:nvSpPr>
      <dsp:spPr>
        <a:xfrm>
          <a:off x="3168341" y="1440161"/>
          <a:ext cx="3126373" cy="103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kern="1200" dirty="0" smtClean="0">
              <a:solidFill>
                <a:schemeClr val="tx2">
                  <a:lumMod val="50000"/>
                </a:schemeClr>
              </a:solidFill>
            </a:rPr>
            <a:t>La calidad del servicio asegura la trascendencia de un establecimiento en el tiempo. (Santana &amp; </a:t>
          </a:r>
          <a:r>
            <a:rPr lang="es-EC" sz="1400" kern="1200" dirty="0" err="1" smtClean="0">
              <a:solidFill>
                <a:schemeClr val="tx2">
                  <a:lumMod val="50000"/>
                </a:schemeClr>
              </a:solidFill>
            </a:rPr>
            <a:t>Costa.Calidad</a:t>
          </a:r>
          <a:r>
            <a:rPr lang="es-EC" sz="1400" kern="1200" dirty="0" smtClean="0">
              <a:solidFill>
                <a:schemeClr val="tx2">
                  <a:lumMod val="50000"/>
                </a:schemeClr>
              </a:solidFill>
            </a:rPr>
            <a:t> de servicio en industria hotelera: revisión de la literatura, 2007).</a:t>
          </a:r>
          <a:endParaRPr lang="es-EC" sz="1400" kern="1200" dirty="0">
            <a:solidFill>
              <a:schemeClr val="tx2">
                <a:lumMod val="50000"/>
              </a:schemeClr>
            </a:solidFill>
          </a:endParaRPr>
        </a:p>
      </dsp:txBody>
      <dsp:txXfrm>
        <a:off x="3168341" y="1440161"/>
        <a:ext cx="3126373" cy="1036915"/>
      </dsp:txXfrm>
    </dsp:sp>
    <dsp:sp modelId="{AC43C0BE-215D-4409-B7C4-0440C3B285EF}">
      <dsp:nvSpPr>
        <dsp:cNvPr id="0" name=""/>
        <dsp:cNvSpPr/>
      </dsp:nvSpPr>
      <dsp:spPr>
        <a:xfrm>
          <a:off x="4464495" y="842908"/>
          <a:ext cx="259228" cy="259228"/>
        </a:xfrm>
        <a:prstGeom prst="ellipse">
          <a:avLst/>
        </a:prstGeom>
        <a:solidFill>
          <a:schemeClr val="accent4">
            <a:hueOff val="-934845"/>
            <a:satOff val="-13479"/>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24935A-EAD7-4D5D-B169-213B170CEECD}">
      <dsp:nvSpPr>
        <dsp:cNvPr id="0" name=""/>
        <dsp:cNvSpPr/>
      </dsp:nvSpPr>
      <dsp:spPr>
        <a:xfrm>
          <a:off x="6408717" y="115626"/>
          <a:ext cx="3551050" cy="103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EC" sz="1400" kern="1200" dirty="0" smtClean="0">
              <a:solidFill>
                <a:schemeClr val="tx2">
                  <a:lumMod val="50000"/>
                </a:schemeClr>
              </a:solidFill>
            </a:rPr>
            <a:t>La satisfacción del cliente, es la principal prioridad de la organización, si ésta busca una relación a largo plazo.  (</a:t>
          </a:r>
          <a:r>
            <a:rPr lang="en-US" sz="1400" b="0" i="0" kern="1200" dirty="0" smtClean="0">
              <a:solidFill>
                <a:schemeClr val="tx2">
                  <a:lumMod val="50000"/>
                </a:schemeClr>
              </a:solidFill>
            </a:rPr>
            <a:t>The Relationship between Service Quality, Customer Satisfaction and Customer Loyalty: An Investigation in Vietnamese Retail Banking Sector, 2016)</a:t>
          </a:r>
          <a:endParaRPr lang="es-EC" sz="1400" kern="1200" dirty="0">
            <a:solidFill>
              <a:schemeClr val="tx2">
                <a:lumMod val="50000"/>
              </a:schemeClr>
            </a:solidFill>
          </a:endParaRPr>
        </a:p>
      </dsp:txBody>
      <dsp:txXfrm>
        <a:off x="6408717" y="115626"/>
        <a:ext cx="3551050" cy="1036915"/>
      </dsp:txXfrm>
    </dsp:sp>
    <dsp:sp modelId="{9A95F187-B069-41AB-9890-021F7FCA66D6}">
      <dsp:nvSpPr>
        <dsp:cNvPr id="0" name=""/>
        <dsp:cNvSpPr/>
      </dsp:nvSpPr>
      <dsp:spPr>
        <a:xfrm>
          <a:off x="8051739" y="1166529"/>
          <a:ext cx="259228" cy="259228"/>
        </a:xfrm>
        <a:prstGeom prst="ellipse">
          <a:avLst/>
        </a:prstGeom>
        <a:solidFill>
          <a:schemeClr val="accent4">
            <a:hueOff val="-1869691"/>
            <a:satOff val="-26958"/>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A6A01-3216-4755-9EAB-7ED2F04F9221}">
      <dsp:nvSpPr>
        <dsp:cNvPr id="0" name=""/>
        <dsp:cNvSpPr/>
      </dsp:nvSpPr>
      <dsp:spPr>
        <a:xfrm>
          <a:off x="1566061" y="3216757"/>
          <a:ext cx="1844815" cy="1583561"/>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2">
                  <a:lumMod val="50000"/>
                </a:schemeClr>
              </a:solidFill>
            </a:rPr>
            <a:t>Tipología de la investigación</a:t>
          </a:r>
        </a:p>
        <a:p>
          <a:pPr lvl="0" algn="ctr" defTabSz="622300">
            <a:lnSpc>
              <a:spcPct val="90000"/>
            </a:lnSpc>
            <a:spcBef>
              <a:spcPct val="0"/>
            </a:spcBef>
            <a:spcAft>
              <a:spcPct val="35000"/>
            </a:spcAft>
          </a:pPr>
          <a:r>
            <a:rPr lang="es-EC" sz="1400" b="0" kern="1200" dirty="0" smtClean="0">
              <a:solidFill>
                <a:schemeClr val="tx2">
                  <a:lumMod val="50000"/>
                </a:schemeClr>
              </a:solidFill>
            </a:rPr>
            <a:t>No experimental</a:t>
          </a:r>
        </a:p>
        <a:p>
          <a:pPr lvl="0" algn="ctr" defTabSz="622300">
            <a:lnSpc>
              <a:spcPct val="90000"/>
            </a:lnSpc>
            <a:spcBef>
              <a:spcPct val="0"/>
            </a:spcBef>
            <a:spcAft>
              <a:spcPct val="35000"/>
            </a:spcAft>
          </a:pPr>
          <a:endParaRPr lang="es-EC" sz="1400" b="1" kern="1200" dirty="0">
            <a:solidFill>
              <a:schemeClr val="tx2">
                <a:lumMod val="50000"/>
              </a:schemeClr>
            </a:solidFill>
          </a:endParaRPr>
        </a:p>
      </dsp:txBody>
      <dsp:txXfrm>
        <a:off x="1851759" y="3461996"/>
        <a:ext cx="1273419" cy="1093083"/>
      </dsp:txXfrm>
    </dsp:sp>
    <dsp:sp modelId="{FC904783-DE14-4B73-84B8-8506CCBCF3EC}">
      <dsp:nvSpPr>
        <dsp:cNvPr id="0" name=""/>
        <dsp:cNvSpPr/>
      </dsp:nvSpPr>
      <dsp:spPr>
        <a:xfrm>
          <a:off x="1623763" y="3916519"/>
          <a:ext cx="215363" cy="18571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C3BEFA-AF75-422C-BD0E-FA66FF260F27}">
      <dsp:nvSpPr>
        <dsp:cNvPr id="0" name=""/>
        <dsp:cNvSpPr/>
      </dsp:nvSpPr>
      <dsp:spPr>
        <a:xfrm>
          <a:off x="0" y="2355962"/>
          <a:ext cx="1844815" cy="1583561"/>
        </a:xfrm>
        <a:prstGeom prst="hexagon">
          <a:avLst>
            <a:gd name="adj" fmla="val 25000"/>
            <a:gd name="vf" fmla="val 115470"/>
          </a:avLst>
        </a:prstGeom>
        <a:blipFill rotWithShape="1">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ED0D89-F44A-4881-82BD-C311138C4D1E}">
      <dsp:nvSpPr>
        <dsp:cNvPr id="0" name=""/>
        <dsp:cNvSpPr/>
      </dsp:nvSpPr>
      <dsp:spPr>
        <a:xfrm>
          <a:off x="1249110" y="3719933"/>
          <a:ext cx="215363" cy="18571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366787"/>
              <a:satOff val="6926"/>
              <a:lumOff val="-420"/>
              <a:alphaOff val="0"/>
            </a:schemeClr>
          </a:solidFill>
          <a:prstDash val="solid"/>
        </a:ln>
        <a:effectLst/>
      </dsp:spPr>
      <dsp:style>
        <a:lnRef idx="2">
          <a:scrgbClr r="0" g="0" b="0"/>
        </a:lnRef>
        <a:fillRef idx="1">
          <a:scrgbClr r="0" g="0" b="0"/>
        </a:fillRef>
        <a:effectRef idx="0">
          <a:scrgbClr r="0" g="0" b="0"/>
        </a:effectRef>
        <a:fontRef idx="minor"/>
      </dsp:style>
    </dsp:sp>
    <dsp:sp modelId="{937E5DEA-C80B-408E-8F0B-296EE0915955}">
      <dsp:nvSpPr>
        <dsp:cNvPr id="0" name=""/>
        <dsp:cNvSpPr/>
      </dsp:nvSpPr>
      <dsp:spPr>
        <a:xfrm>
          <a:off x="3168353" y="2376264"/>
          <a:ext cx="1844815" cy="1583561"/>
        </a:xfrm>
        <a:prstGeom prst="hexagon">
          <a:avLst>
            <a:gd name="adj" fmla="val 25000"/>
            <a:gd name="vf" fmla="val 115470"/>
          </a:avLst>
        </a:prstGeom>
        <a:solidFill>
          <a:schemeClr val="accent3">
            <a:hueOff val="-855837"/>
            <a:satOff val="16160"/>
            <a:lumOff val="-980"/>
            <a:alphaOff val="0"/>
          </a:schemeClr>
        </a:solidFill>
        <a:ln w="25400" cap="flat" cmpd="sng" algn="ctr">
          <a:solidFill>
            <a:schemeClr val="accent3">
              <a:hueOff val="-855837"/>
              <a:satOff val="16160"/>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2">
                  <a:lumMod val="50000"/>
                </a:schemeClr>
              </a:solidFill>
            </a:rPr>
            <a:t>Fuentes de información</a:t>
          </a:r>
        </a:p>
        <a:p>
          <a:pPr lvl="0" algn="ctr" defTabSz="622300">
            <a:lnSpc>
              <a:spcPct val="90000"/>
            </a:lnSpc>
            <a:spcBef>
              <a:spcPct val="0"/>
            </a:spcBef>
            <a:spcAft>
              <a:spcPct val="35000"/>
            </a:spcAft>
          </a:pPr>
          <a:r>
            <a:rPr lang="es-EC" sz="1400" b="0" kern="1200" dirty="0" smtClean="0">
              <a:solidFill>
                <a:schemeClr val="tx2">
                  <a:lumMod val="50000"/>
                </a:schemeClr>
              </a:solidFill>
            </a:rPr>
            <a:t>Primarias</a:t>
          </a:r>
        </a:p>
        <a:p>
          <a:pPr lvl="0" algn="ctr" defTabSz="622300">
            <a:lnSpc>
              <a:spcPct val="90000"/>
            </a:lnSpc>
            <a:spcBef>
              <a:spcPct val="0"/>
            </a:spcBef>
            <a:spcAft>
              <a:spcPct val="35000"/>
            </a:spcAft>
          </a:pPr>
          <a:r>
            <a:rPr lang="es-EC" sz="1400" b="0" kern="1200" dirty="0" smtClean="0">
              <a:solidFill>
                <a:schemeClr val="tx2">
                  <a:lumMod val="50000"/>
                </a:schemeClr>
              </a:solidFill>
            </a:rPr>
            <a:t>Secundarias</a:t>
          </a:r>
          <a:endParaRPr lang="es-EC" sz="1400" b="0" kern="1200" dirty="0">
            <a:solidFill>
              <a:schemeClr val="tx2">
                <a:lumMod val="50000"/>
              </a:schemeClr>
            </a:solidFill>
          </a:endParaRPr>
        </a:p>
      </dsp:txBody>
      <dsp:txXfrm>
        <a:off x="3454051" y="2621503"/>
        <a:ext cx="1273419" cy="1093083"/>
      </dsp:txXfrm>
    </dsp:sp>
    <dsp:sp modelId="{83DBED3A-D918-44FC-967D-B0BF665F0E79}">
      <dsp:nvSpPr>
        <dsp:cNvPr id="0" name=""/>
        <dsp:cNvSpPr/>
      </dsp:nvSpPr>
      <dsp:spPr>
        <a:xfrm>
          <a:off x="4394237" y="3706130"/>
          <a:ext cx="215363" cy="18571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733575"/>
              <a:satOff val="13852"/>
              <a:lumOff val="-840"/>
              <a:alphaOff val="0"/>
            </a:schemeClr>
          </a:solidFill>
          <a:prstDash val="solid"/>
        </a:ln>
        <a:effectLst/>
      </dsp:spPr>
      <dsp:style>
        <a:lnRef idx="2">
          <a:scrgbClr r="0" g="0" b="0"/>
        </a:lnRef>
        <a:fillRef idx="1">
          <a:scrgbClr r="0" g="0" b="0"/>
        </a:fillRef>
        <a:effectRef idx="0">
          <a:scrgbClr r="0" g="0" b="0"/>
        </a:effectRef>
        <a:fontRef idx="minor"/>
      </dsp:style>
    </dsp:sp>
    <dsp:sp modelId="{45EBC23E-4713-4183-B7DC-3E1A53AEEFF3}">
      <dsp:nvSpPr>
        <dsp:cNvPr id="0" name=""/>
        <dsp:cNvSpPr/>
      </dsp:nvSpPr>
      <dsp:spPr>
        <a:xfrm>
          <a:off x="4703061" y="3214247"/>
          <a:ext cx="1844815" cy="1583561"/>
        </a:xfrm>
        <a:prstGeom prst="hexagon">
          <a:avLst>
            <a:gd name="adj" fmla="val 25000"/>
            <a:gd name="vf" fmla="val 115470"/>
          </a:avLst>
        </a:prstGeom>
        <a:blipFill rotWithShape="1">
          <a:blip xmlns:r="http://schemas.openxmlformats.org/officeDocument/2006/relationships" r:embed="rId2"/>
          <a:stretch>
            <a:fillRect/>
          </a:stretch>
        </a:blipFill>
        <a:ln w="25400" cap="flat" cmpd="sng" algn="ctr">
          <a:solidFill>
            <a:schemeClr val="accent3">
              <a:hueOff val="-855837"/>
              <a:satOff val="16160"/>
              <a:lumOff val="-980"/>
              <a:alphaOff val="0"/>
            </a:schemeClr>
          </a:solidFill>
          <a:prstDash val="solid"/>
        </a:ln>
        <a:effectLst/>
      </dsp:spPr>
      <dsp:style>
        <a:lnRef idx="2">
          <a:scrgbClr r="0" g="0" b="0"/>
        </a:lnRef>
        <a:fillRef idx="1">
          <a:scrgbClr r="0" g="0" b="0"/>
        </a:fillRef>
        <a:effectRef idx="0">
          <a:scrgbClr r="0" g="0" b="0"/>
        </a:effectRef>
        <a:fontRef idx="minor"/>
      </dsp:style>
    </dsp:sp>
    <dsp:sp modelId="{EA262C0C-A29C-4F18-886E-763DF6CD7DBF}">
      <dsp:nvSpPr>
        <dsp:cNvPr id="0" name=""/>
        <dsp:cNvSpPr/>
      </dsp:nvSpPr>
      <dsp:spPr>
        <a:xfrm>
          <a:off x="4745321" y="3923629"/>
          <a:ext cx="215363" cy="18571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100362"/>
              <a:satOff val="20778"/>
              <a:lumOff val="-1260"/>
              <a:alphaOff val="0"/>
            </a:schemeClr>
          </a:solidFill>
          <a:prstDash val="solid"/>
        </a:ln>
        <a:effectLst/>
      </dsp:spPr>
      <dsp:style>
        <a:lnRef idx="2">
          <a:scrgbClr r="0" g="0" b="0"/>
        </a:lnRef>
        <a:fillRef idx="1">
          <a:scrgbClr r="0" g="0" b="0"/>
        </a:fillRef>
        <a:effectRef idx="0">
          <a:scrgbClr r="0" g="0" b="0"/>
        </a:effectRef>
        <a:fontRef idx="minor"/>
      </dsp:style>
    </dsp:sp>
    <dsp:sp modelId="{AA0DCA53-DA24-4F51-A826-E0EE99890F79}">
      <dsp:nvSpPr>
        <dsp:cNvPr id="0" name=""/>
        <dsp:cNvSpPr/>
      </dsp:nvSpPr>
      <dsp:spPr>
        <a:xfrm>
          <a:off x="1566061" y="1490566"/>
          <a:ext cx="1844815" cy="1583561"/>
        </a:xfrm>
        <a:prstGeom prst="hexagon">
          <a:avLst>
            <a:gd name="adj" fmla="val 25000"/>
            <a:gd name="vf" fmla="val 115470"/>
          </a:avLst>
        </a:prstGeom>
        <a:solidFill>
          <a:schemeClr val="accent3">
            <a:hueOff val="-1711675"/>
            <a:satOff val="32321"/>
            <a:lumOff val="-1961"/>
            <a:alphaOff val="0"/>
          </a:schemeClr>
        </a:solidFill>
        <a:ln w="25400" cap="flat" cmpd="sng" algn="ctr">
          <a:solidFill>
            <a:schemeClr val="accent3">
              <a:hueOff val="-1711675"/>
              <a:satOff val="32321"/>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2">
                  <a:lumMod val="50000"/>
                </a:schemeClr>
              </a:solidFill>
            </a:rPr>
            <a:t>Enfoque de la investigación</a:t>
          </a:r>
        </a:p>
        <a:p>
          <a:pPr lvl="0" algn="ctr" defTabSz="622300">
            <a:lnSpc>
              <a:spcPct val="90000"/>
            </a:lnSpc>
            <a:spcBef>
              <a:spcPct val="0"/>
            </a:spcBef>
            <a:spcAft>
              <a:spcPct val="35000"/>
            </a:spcAft>
          </a:pPr>
          <a:endParaRPr lang="es-EC" sz="1400" b="1" kern="1200" dirty="0" smtClean="0">
            <a:solidFill>
              <a:schemeClr val="tx2">
                <a:lumMod val="50000"/>
              </a:schemeClr>
            </a:solidFill>
          </a:endParaRPr>
        </a:p>
        <a:p>
          <a:pPr lvl="0" algn="ctr" defTabSz="622300">
            <a:lnSpc>
              <a:spcPct val="90000"/>
            </a:lnSpc>
            <a:spcBef>
              <a:spcPct val="0"/>
            </a:spcBef>
            <a:spcAft>
              <a:spcPct val="35000"/>
            </a:spcAft>
          </a:pPr>
          <a:r>
            <a:rPr lang="es-EC" sz="1400" b="0" kern="1200" dirty="0" smtClean="0">
              <a:solidFill>
                <a:schemeClr val="tx2">
                  <a:lumMod val="50000"/>
                </a:schemeClr>
              </a:solidFill>
            </a:rPr>
            <a:t>Cuantitativo</a:t>
          </a:r>
          <a:endParaRPr lang="es-EC" sz="1600" kern="1200" dirty="0"/>
        </a:p>
      </dsp:txBody>
      <dsp:txXfrm>
        <a:off x="1851759" y="1735805"/>
        <a:ext cx="1273419" cy="1093083"/>
      </dsp:txXfrm>
    </dsp:sp>
    <dsp:sp modelId="{E341BA0A-BE83-46D5-B45D-EB92A44B6006}">
      <dsp:nvSpPr>
        <dsp:cNvPr id="0" name=""/>
        <dsp:cNvSpPr/>
      </dsp:nvSpPr>
      <dsp:spPr>
        <a:xfrm>
          <a:off x="2821674" y="1523191"/>
          <a:ext cx="215363" cy="18571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467150"/>
              <a:satOff val="27703"/>
              <a:lumOff val="-1681"/>
              <a:alphaOff val="0"/>
            </a:schemeClr>
          </a:solidFill>
          <a:prstDash val="solid"/>
        </a:ln>
        <a:effectLst/>
      </dsp:spPr>
      <dsp:style>
        <a:lnRef idx="2">
          <a:scrgbClr r="0" g="0" b="0"/>
        </a:lnRef>
        <a:fillRef idx="1">
          <a:scrgbClr r="0" g="0" b="0"/>
        </a:fillRef>
        <a:effectRef idx="0">
          <a:scrgbClr r="0" g="0" b="0"/>
        </a:effectRef>
        <a:fontRef idx="minor"/>
      </dsp:style>
    </dsp:sp>
    <dsp:sp modelId="{11D550C3-2EC7-4394-B025-1F87F6110DD9}">
      <dsp:nvSpPr>
        <dsp:cNvPr id="0" name=""/>
        <dsp:cNvSpPr/>
      </dsp:nvSpPr>
      <dsp:spPr>
        <a:xfrm>
          <a:off x="3130498" y="617641"/>
          <a:ext cx="1844815" cy="1583561"/>
        </a:xfrm>
        <a:prstGeom prst="hexagon">
          <a:avLst>
            <a:gd name="adj" fmla="val 25000"/>
            <a:gd name="vf" fmla="val 115470"/>
          </a:avLst>
        </a:prstGeom>
        <a:blipFill rotWithShape="1">
          <a:blip xmlns:r="http://schemas.openxmlformats.org/officeDocument/2006/relationships" r:embed="rId3"/>
          <a:stretch>
            <a:fillRect/>
          </a:stretch>
        </a:blipFill>
        <a:ln w="25400" cap="flat" cmpd="sng" algn="ctr">
          <a:solidFill>
            <a:schemeClr val="accent3">
              <a:hueOff val="-1711675"/>
              <a:satOff val="32321"/>
              <a:lumOff val="-1961"/>
              <a:alphaOff val="0"/>
            </a:schemeClr>
          </a:solidFill>
          <a:prstDash val="solid"/>
        </a:ln>
        <a:effectLst/>
      </dsp:spPr>
      <dsp:style>
        <a:lnRef idx="2">
          <a:scrgbClr r="0" g="0" b="0"/>
        </a:lnRef>
        <a:fillRef idx="1">
          <a:scrgbClr r="0" g="0" b="0"/>
        </a:fillRef>
        <a:effectRef idx="0">
          <a:scrgbClr r="0" g="0" b="0"/>
        </a:effectRef>
        <a:fontRef idx="minor"/>
      </dsp:style>
    </dsp:sp>
    <dsp:sp modelId="{5F794644-DE91-41F8-9394-11965C24D188}">
      <dsp:nvSpPr>
        <dsp:cNvPr id="0" name=""/>
        <dsp:cNvSpPr/>
      </dsp:nvSpPr>
      <dsp:spPr>
        <a:xfrm>
          <a:off x="3172758" y="1319495"/>
          <a:ext cx="215363" cy="18571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833937"/>
              <a:satOff val="34629"/>
              <a:lumOff val="-2101"/>
              <a:alphaOff val="0"/>
            </a:schemeClr>
          </a:solidFill>
          <a:prstDash val="solid"/>
        </a:ln>
        <a:effectLst/>
      </dsp:spPr>
      <dsp:style>
        <a:lnRef idx="2">
          <a:scrgbClr r="0" g="0" b="0"/>
        </a:lnRef>
        <a:fillRef idx="1">
          <a:scrgbClr r="0" g="0" b="0"/>
        </a:fillRef>
        <a:effectRef idx="0">
          <a:scrgbClr r="0" g="0" b="0"/>
        </a:effectRef>
        <a:fontRef idx="minor"/>
      </dsp:style>
    </dsp:sp>
    <dsp:sp modelId="{34DA8F0C-BE02-4E89-9754-0466AC17EA3B}">
      <dsp:nvSpPr>
        <dsp:cNvPr id="0" name=""/>
        <dsp:cNvSpPr/>
      </dsp:nvSpPr>
      <dsp:spPr>
        <a:xfrm>
          <a:off x="4703061" y="1488056"/>
          <a:ext cx="1844815" cy="1583561"/>
        </a:xfrm>
        <a:prstGeom prst="hexagon">
          <a:avLst>
            <a:gd name="adj" fmla="val 25000"/>
            <a:gd name="vf" fmla="val 115470"/>
          </a:avLst>
        </a:prstGeom>
        <a:solidFill>
          <a:schemeClr val="accent3">
            <a:hueOff val="-2567512"/>
            <a:satOff val="48481"/>
            <a:lumOff val="-2941"/>
            <a:alphaOff val="0"/>
          </a:schemeClr>
        </a:solidFill>
        <a:ln w="25400" cap="flat" cmpd="sng" algn="ctr">
          <a:solidFill>
            <a:schemeClr val="accent3">
              <a:hueOff val="-2567512"/>
              <a:satOff val="48481"/>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2">
                  <a:lumMod val="50000"/>
                </a:schemeClr>
              </a:solidFill>
            </a:rPr>
            <a:t>Alcance de la investigación</a:t>
          </a:r>
        </a:p>
        <a:p>
          <a:pPr lvl="0" algn="ctr" defTabSz="622300">
            <a:lnSpc>
              <a:spcPct val="90000"/>
            </a:lnSpc>
            <a:spcBef>
              <a:spcPct val="0"/>
            </a:spcBef>
            <a:spcAft>
              <a:spcPct val="35000"/>
            </a:spcAft>
          </a:pPr>
          <a:r>
            <a:rPr lang="es-EC" sz="1400" b="0" kern="1200" dirty="0" smtClean="0">
              <a:solidFill>
                <a:schemeClr val="tx2">
                  <a:lumMod val="50000"/>
                </a:schemeClr>
              </a:solidFill>
            </a:rPr>
            <a:t>Descriptivo</a:t>
          </a:r>
        </a:p>
        <a:p>
          <a:pPr lvl="0" algn="ctr" defTabSz="622300">
            <a:lnSpc>
              <a:spcPct val="90000"/>
            </a:lnSpc>
            <a:spcBef>
              <a:spcPct val="0"/>
            </a:spcBef>
            <a:spcAft>
              <a:spcPct val="35000"/>
            </a:spcAft>
          </a:pPr>
          <a:r>
            <a:rPr lang="es-EC" sz="1400" b="0" kern="1200" dirty="0" smtClean="0">
              <a:solidFill>
                <a:schemeClr val="tx2">
                  <a:lumMod val="50000"/>
                </a:schemeClr>
              </a:solidFill>
            </a:rPr>
            <a:t>Correlacional</a:t>
          </a:r>
        </a:p>
        <a:p>
          <a:pPr lvl="0" algn="ctr" defTabSz="622300">
            <a:lnSpc>
              <a:spcPct val="90000"/>
            </a:lnSpc>
            <a:spcBef>
              <a:spcPct val="0"/>
            </a:spcBef>
            <a:spcAft>
              <a:spcPct val="35000"/>
            </a:spcAft>
          </a:pPr>
          <a:endParaRPr lang="es-EC" sz="1600" b="0" kern="1200" dirty="0"/>
        </a:p>
      </dsp:txBody>
      <dsp:txXfrm>
        <a:off x="4988759" y="1733295"/>
        <a:ext cx="1273419" cy="1093083"/>
      </dsp:txXfrm>
    </dsp:sp>
    <dsp:sp modelId="{BA78221B-A6E0-49F4-A244-C8961C179204}">
      <dsp:nvSpPr>
        <dsp:cNvPr id="0" name=""/>
        <dsp:cNvSpPr/>
      </dsp:nvSpPr>
      <dsp:spPr>
        <a:xfrm>
          <a:off x="6289440" y="2186982"/>
          <a:ext cx="215363" cy="18571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2200724"/>
              <a:satOff val="41555"/>
              <a:lumOff val="-2521"/>
              <a:alphaOff val="0"/>
            </a:schemeClr>
          </a:solidFill>
          <a:prstDash val="solid"/>
        </a:ln>
        <a:effectLst/>
      </dsp:spPr>
      <dsp:style>
        <a:lnRef idx="2">
          <a:scrgbClr r="0" g="0" b="0"/>
        </a:lnRef>
        <a:fillRef idx="1">
          <a:scrgbClr r="0" g="0" b="0"/>
        </a:fillRef>
        <a:effectRef idx="0">
          <a:scrgbClr r="0" g="0" b="0"/>
        </a:effectRef>
        <a:fontRef idx="minor"/>
      </dsp:style>
    </dsp:sp>
    <dsp:sp modelId="{8BFA94AD-392A-4837-9033-6A8BF820B4B1}">
      <dsp:nvSpPr>
        <dsp:cNvPr id="0" name=""/>
        <dsp:cNvSpPr/>
      </dsp:nvSpPr>
      <dsp:spPr>
        <a:xfrm>
          <a:off x="6282126" y="2358472"/>
          <a:ext cx="1844815" cy="1583561"/>
        </a:xfrm>
        <a:prstGeom prst="hexagon">
          <a:avLst>
            <a:gd name="adj" fmla="val 25000"/>
            <a:gd name="vf" fmla="val 115470"/>
          </a:avLst>
        </a:prstGeom>
        <a:blipFill rotWithShape="1">
          <a:blip xmlns:r="http://schemas.openxmlformats.org/officeDocument/2006/relationships" r:embed="rId4"/>
          <a:stretch>
            <a:fillRect/>
          </a:stretch>
        </a:blipFill>
        <a:ln w="25400" cap="flat" cmpd="sng" algn="ctr">
          <a:solidFill>
            <a:schemeClr val="accent3">
              <a:hueOff val="-2567512"/>
              <a:satOff val="48481"/>
              <a:lumOff val="-2941"/>
              <a:alphaOff val="0"/>
            </a:schemeClr>
          </a:solidFill>
          <a:prstDash val="solid"/>
        </a:ln>
        <a:effectLst/>
      </dsp:spPr>
      <dsp:style>
        <a:lnRef idx="2">
          <a:scrgbClr r="0" g="0" b="0"/>
        </a:lnRef>
        <a:fillRef idx="1">
          <a:scrgbClr r="0" g="0" b="0"/>
        </a:fillRef>
        <a:effectRef idx="0">
          <a:scrgbClr r="0" g="0" b="0"/>
        </a:effectRef>
        <a:fontRef idx="minor"/>
      </dsp:style>
    </dsp:sp>
    <dsp:sp modelId="{26673032-AE14-49B0-98C0-44DB1349CA5C}">
      <dsp:nvSpPr>
        <dsp:cNvPr id="0" name=""/>
        <dsp:cNvSpPr/>
      </dsp:nvSpPr>
      <dsp:spPr>
        <a:xfrm>
          <a:off x="6654340" y="2386496"/>
          <a:ext cx="215363" cy="18571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2567512"/>
              <a:satOff val="48481"/>
              <a:lumOff val="-294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56B27-E453-40FB-A3D6-5238C9C724AD}">
      <dsp:nvSpPr>
        <dsp:cNvPr id="0" name=""/>
        <dsp:cNvSpPr/>
      </dsp:nvSpPr>
      <dsp:spPr>
        <a:xfrm>
          <a:off x="0" y="237462"/>
          <a:ext cx="10971212" cy="316616"/>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0B2F93-7055-4CE1-B307-47AF5D366A81}">
      <dsp:nvSpPr>
        <dsp:cNvPr id="0" name=""/>
        <dsp:cNvSpPr/>
      </dsp:nvSpPr>
      <dsp:spPr>
        <a:xfrm>
          <a:off x="4821" y="0"/>
          <a:ext cx="3182080" cy="31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C" sz="1600" kern="1200" dirty="0" smtClean="0">
              <a:solidFill>
                <a:schemeClr val="tx2">
                  <a:lumMod val="50000"/>
                </a:schemeClr>
              </a:solidFill>
            </a:rPr>
            <a:t>Confiabilidad</a:t>
          </a:r>
          <a:endParaRPr lang="es-EC" sz="1600" kern="1200" dirty="0">
            <a:solidFill>
              <a:schemeClr val="tx2">
                <a:lumMod val="50000"/>
              </a:schemeClr>
            </a:solidFill>
          </a:endParaRPr>
        </a:p>
      </dsp:txBody>
      <dsp:txXfrm>
        <a:off x="4821" y="0"/>
        <a:ext cx="3182080" cy="316616"/>
      </dsp:txXfrm>
    </dsp:sp>
    <dsp:sp modelId="{EE85BD8C-2240-46E3-A67E-54F49F278264}">
      <dsp:nvSpPr>
        <dsp:cNvPr id="0" name=""/>
        <dsp:cNvSpPr/>
      </dsp:nvSpPr>
      <dsp:spPr>
        <a:xfrm>
          <a:off x="1556284" y="356193"/>
          <a:ext cx="79154" cy="7915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C08D95-886A-4C13-96F7-41E5ED8C3F39}">
      <dsp:nvSpPr>
        <dsp:cNvPr id="0" name=""/>
        <dsp:cNvSpPr/>
      </dsp:nvSpPr>
      <dsp:spPr>
        <a:xfrm>
          <a:off x="3346005" y="474925"/>
          <a:ext cx="3182080" cy="31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kern="1200" dirty="0" smtClean="0">
              <a:solidFill>
                <a:schemeClr val="tx2">
                  <a:lumMod val="50000"/>
                </a:schemeClr>
              </a:solidFill>
            </a:rPr>
            <a:t>Validez</a:t>
          </a:r>
          <a:endParaRPr lang="es-EC" sz="1600" kern="1200" dirty="0">
            <a:solidFill>
              <a:schemeClr val="tx2">
                <a:lumMod val="50000"/>
              </a:schemeClr>
            </a:solidFill>
          </a:endParaRPr>
        </a:p>
      </dsp:txBody>
      <dsp:txXfrm>
        <a:off x="3346005" y="474925"/>
        <a:ext cx="3182080" cy="316616"/>
      </dsp:txXfrm>
    </dsp:sp>
    <dsp:sp modelId="{B64CAB94-0D86-4EFC-959C-F9D9D79BDEF9}">
      <dsp:nvSpPr>
        <dsp:cNvPr id="0" name=""/>
        <dsp:cNvSpPr/>
      </dsp:nvSpPr>
      <dsp:spPr>
        <a:xfrm>
          <a:off x="4897468" y="356193"/>
          <a:ext cx="79154" cy="79154"/>
        </a:xfrm>
        <a:prstGeom prst="ellipse">
          <a:avLst/>
        </a:prstGeom>
        <a:solidFill>
          <a:schemeClr val="accent4">
            <a:hueOff val="-934845"/>
            <a:satOff val="-13479"/>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80DA8D-7A24-4B85-B60C-EA949B6DFBDC}">
      <dsp:nvSpPr>
        <dsp:cNvPr id="0" name=""/>
        <dsp:cNvSpPr/>
      </dsp:nvSpPr>
      <dsp:spPr>
        <a:xfrm>
          <a:off x="6687189" y="0"/>
          <a:ext cx="3182080" cy="31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C" sz="1600" kern="1200" dirty="0" smtClean="0">
              <a:solidFill>
                <a:schemeClr val="tx2">
                  <a:lumMod val="50000"/>
                </a:schemeClr>
              </a:solidFill>
            </a:rPr>
            <a:t>Objetividad</a:t>
          </a:r>
          <a:endParaRPr lang="es-EC" sz="1600" kern="1200" dirty="0">
            <a:solidFill>
              <a:schemeClr val="tx2">
                <a:lumMod val="50000"/>
              </a:schemeClr>
            </a:solidFill>
          </a:endParaRPr>
        </a:p>
      </dsp:txBody>
      <dsp:txXfrm>
        <a:off x="6687189" y="0"/>
        <a:ext cx="3182080" cy="316616"/>
      </dsp:txXfrm>
    </dsp:sp>
    <dsp:sp modelId="{86D12B93-0D3A-44C2-B1B4-3ACEEF3D31F7}">
      <dsp:nvSpPr>
        <dsp:cNvPr id="0" name=""/>
        <dsp:cNvSpPr/>
      </dsp:nvSpPr>
      <dsp:spPr>
        <a:xfrm>
          <a:off x="8238652" y="356193"/>
          <a:ext cx="79154" cy="79154"/>
        </a:xfrm>
        <a:prstGeom prst="ellipse">
          <a:avLst/>
        </a:prstGeom>
        <a:solidFill>
          <a:schemeClr val="accent4">
            <a:hueOff val="-1869691"/>
            <a:satOff val="-26958"/>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AAFFB-3212-4A4F-9736-30CD33877DAC}">
      <dsp:nvSpPr>
        <dsp:cNvPr id="0" name=""/>
        <dsp:cNvSpPr/>
      </dsp:nvSpPr>
      <dsp:spPr>
        <a:xfrm>
          <a:off x="3428" y="167022"/>
          <a:ext cx="3342791" cy="133711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C" sz="3200" b="1" kern="1200" dirty="0" smtClean="0"/>
            <a:t>01</a:t>
          </a:r>
          <a:endParaRPr lang="es-EC" sz="3200" b="1" kern="1200" dirty="0"/>
        </a:p>
      </dsp:txBody>
      <dsp:txXfrm>
        <a:off x="3428" y="167022"/>
        <a:ext cx="3342791" cy="1337116"/>
      </dsp:txXfrm>
    </dsp:sp>
    <dsp:sp modelId="{C1AD8848-962C-4964-AF3B-175354215AA1}">
      <dsp:nvSpPr>
        <dsp:cNvPr id="0" name=""/>
        <dsp:cNvSpPr/>
      </dsp:nvSpPr>
      <dsp:spPr>
        <a:xfrm>
          <a:off x="3428" y="1504139"/>
          <a:ext cx="3342791" cy="28548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solidFill>
                <a:schemeClr val="tx2">
                  <a:lumMod val="50000"/>
                </a:schemeClr>
              </a:solidFill>
            </a:rPr>
            <a:t>No existe relación entre las variables de la investigación, por lo tanto, la hipótesis nula se acepta, es decir: el clima organizacional no incide sobre la calidad del servicio de salud en el área de internación de las clínicas de especialización en el Distrito Metropolitano de Quito en el año 2018.</a:t>
          </a:r>
          <a:endParaRPr lang="es-EC" sz="1400" kern="1200" dirty="0">
            <a:solidFill>
              <a:schemeClr val="tx2">
                <a:lumMod val="50000"/>
              </a:schemeClr>
            </a:solidFill>
          </a:endParaRPr>
        </a:p>
      </dsp:txBody>
      <dsp:txXfrm>
        <a:off x="3428" y="1504139"/>
        <a:ext cx="3342791" cy="2854800"/>
      </dsp:txXfrm>
    </dsp:sp>
    <dsp:sp modelId="{67C5AA4F-60E9-4448-A888-5E10896F8783}">
      <dsp:nvSpPr>
        <dsp:cNvPr id="0" name=""/>
        <dsp:cNvSpPr/>
      </dsp:nvSpPr>
      <dsp:spPr>
        <a:xfrm>
          <a:off x="3814210" y="167022"/>
          <a:ext cx="3342791" cy="1337116"/>
        </a:xfrm>
        <a:prstGeom prst="rect">
          <a:avLst/>
        </a:prstGeom>
        <a:solidFill>
          <a:schemeClr val="accent4">
            <a:hueOff val="-934845"/>
            <a:satOff val="-13479"/>
            <a:lumOff val="-2549"/>
            <a:alphaOff val="0"/>
          </a:schemeClr>
        </a:solidFill>
        <a:ln w="25400" cap="flat" cmpd="sng" algn="ctr">
          <a:solidFill>
            <a:schemeClr val="accent4">
              <a:hueOff val="-934845"/>
              <a:satOff val="-13479"/>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C" sz="3200" b="1" kern="1200" dirty="0" smtClean="0"/>
            <a:t>02</a:t>
          </a:r>
          <a:endParaRPr lang="es-EC" sz="3200" b="1" kern="1200" dirty="0"/>
        </a:p>
      </dsp:txBody>
      <dsp:txXfrm>
        <a:off x="3814210" y="167022"/>
        <a:ext cx="3342791" cy="1337116"/>
      </dsp:txXfrm>
    </dsp:sp>
    <dsp:sp modelId="{6631E338-CE6F-4457-81D7-88BD1D60CF8D}">
      <dsp:nvSpPr>
        <dsp:cNvPr id="0" name=""/>
        <dsp:cNvSpPr/>
      </dsp:nvSpPr>
      <dsp:spPr>
        <a:xfrm>
          <a:off x="3814210" y="1504139"/>
          <a:ext cx="3342791" cy="2854800"/>
        </a:xfrm>
        <a:prstGeom prst="rect">
          <a:avLst/>
        </a:prstGeom>
        <a:solidFill>
          <a:schemeClr val="accent4">
            <a:tint val="40000"/>
            <a:alpha val="90000"/>
            <a:hueOff val="-652824"/>
            <a:satOff val="-22567"/>
            <a:lumOff val="-1638"/>
            <a:alphaOff val="0"/>
          </a:schemeClr>
        </a:solidFill>
        <a:ln w="25400" cap="flat" cmpd="sng" algn="ctr">
          <a:solidFill>
            <a:schemeClr val="accent4">
              <a:tint val="40000"/>
              <a:alpha val="90000"/>
              <a:hueOff val="-652824"/>
              <a:satOff val="-22567"/>
              <a:lumOff val="-16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2">
                  <a:lumMod val="50000"/>
                </a:schemeClr>
              </a:solidFill>
            </a:rPr>
            <a:t>A pesar de que la hipótesis nula en general fue aceptada mediante la prueba estadística Chi Cuadrado, hubo una hipótesis alternativa específica aceptada, por ejemplo, el recuento de estructura con seguridad.</a:t>
          </a:r>
          <a:endParaRPr lang="es-EC" sz="1400" kern="1200" dirty="0">
            <a:solidFill>
              <a:schemeClr val="tx2">
                <a:lumMod val="50000"/>
              </a:schemeClr>
            </a:solidFill>
          </a:endParaRPr>
        </a:p>
      </dsp:txBody>
      <dsp:txXfrm>
        <a:off x="3814210" y="1504139"/>
        <a:ext cx="3342791" cy="2854800"/>
      </dsp:txXfrm>
    </dsp:sp>
    <dsp:sp modelId="{77882B46-F0B0-476E-B31F-6C22B7075288}">
      <dsp:nvSpPr>
        <dsp:cNvPr id="0" name=""/>
        <dsp:cNvSpPr/>
      </dsp:nvSpPr>
      <dsp:spPr>
        <a:xfrm>
          <a:off x="7624992" y="167022"/>
          <a:ext cx="3342791" cy="1337116"/>
        </a:xfrm>
        <a:prstGeom prst="rect">
          <a:avLst/>
        </a:prstGeom>
        <a:solidFill>
          <a:schemeClr val="accent4">
            <a:hueOff val="-1869691"/>
            <a:satOff val="-26958"/>
            <a:lumOff val="-5098"/>
            <a:alphaOff val="0"/>
          </a:schemeClr>
        </a:solidFill>
        <a:ln w="25400" cap="flat" cmpd="sng" algn="ctr">
          <a:solidFill>
            <a:schemeClr val="accent4">
              <a:hueOff val="-1869691"/>
              <a:satOff val="-26958"/>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C" sz="3200" b="1" kern="1200" dirty="0" smtClean="0"/>
            <a:t>03</a:t>
          </a:r>
          <a:endParaRPr lang="es-EC" sz="3200" b="1" kern="1200" dirty="0"/>
        </a:p>
      </dsp:txBody>
      <dsp:txXfrm>
        <a:off x="7624992" y="167022"/>
        <a:ext cx="3342791" cy="1337116"/>
      </dsp:txXfrm>
    </dsp:sp>
    <dsp:sp modelId="{4088919D-B90F-4DED-A0E1-E42F8AA83B11}">
      <dsp:nvSpPr>
        <dsp:cNvPr id="0" name=""/>
        <dsp:cNvSpPr/>
      </dsp:nvSpPr>
      <dsp:spPr>
        <a:xfrm>
          <a:off x="7624992" y="1504139"/>
          <a:ext cx="3342791" cy="2854800"/>
        </a:xfrm>
        <a:prstGeom prst="rect">
          <a:avLst/>
        </a:prstGeom>
        <a:solidFill>
          <a:schemeClr val="accent4">
            <a:tint val="40000"/>
            <a:alpha val="90000"/>
            <a:hueOff val="-1305648"/>
            <a:satOff val="-45134"/>
            <a:lumOff val="-3276"/>
            <a:alphaOff val="0"/>
          </a:schemeClr>
        </a:solidFill>
        <a:ln w="25400" cap="flat" cmpd="sng" algn="ctr">
          <a:solidFill>
            <a:schemeClr val="accent4">
              <a:tint val="40000"/>
              <a:alpha val="90000"/>
              <a:hueOff val="-1305648"/>
              <a:satOff val="-45134"/>
              <a:lumOff val="-32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solidFill>
                <a:schemeClr val="tx2">
                  <a:lumMod val="50000"/>
                </a:schemeClr>
              </a:solidFill>
            </a:rPr>
            <a:t>El clima organizacional y calidad en el servicio de salud están en un nivel medio (Oportunidad de mejora).</a:t>
          </a:r>
          <a:endParaRPr lang="es-EC" sz="1400" kern="1200" dirty="0">
            <a:solidFill>
              <a:schemeClr val="tx2">
                <a:lumMod val="50000"/>
              </a:schemeClr>
            </a:solidFill>
          </a:endParaRPr>
        </a:p>
      </dsp:txBody>
      <dsp:txXfrm>
        <a:off x="7624992" y="1504139"/>
        <a:ext cx="3342791" cy="2854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9D2C8-8770-491D-9E88-BEE88FFD9694}">
      <dsp:nvSpPr>
        <dsp:cNvPr id="0" name=""/>
        <dsp:cNvSpPr/>
      </dsp:nvSpPr>
      <dsp:spPr>
        <a:xfrm>
          <a:off x="3607" y="0"/>
          <a:ext cx="885836" cy="88583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1EDF8B-0DAD-4829-BD99-B023535BA26B}">
      <dsp:nvSpPr>
        <dsp:cNvPr id="0" name=""/>
        <dsp:cNvSpPr/>
      </dsp:nvSpPr>
      <dsp:spPr>
        <a:xfrm>
          <a:off x="92191" y="88583"/>
          <a:ext cx="708669" cy="708669"/>
        </a:xfrm>
        <a:prstGeom prst="chord">
          <a:avLst>
            <a:gd name="adj1" fmla="val 1168272"/>
            <a:gd name="adj2" fmla="val 9631728"/>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24F224-5E94-42F9-B5EA-EC219B73A30C}">
      <dsp:nvSpPr>
        <dsp:cNvPr id="0" name=""/>
        <dsp:cNvSpPr/>
      </dsp:nvSpPr>
      <dsp:spPr>
        <a:xfrm>
          <a:off x="1073993" y="885836"/>
          <a:ext cx="2620600" cy="372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lvl="0" algn="just" defTabSz="622300">
            <a:lnSpc>
              <a:spcPct val="90000"/>
            </a:lnSpc>
            <a:spcBef>
              <a:spcPct val="0"/>
            </a:spcBef>
            <a:spcAft>
              <a:spcPct val="35000"/>
            </a:spcAft>
          </a:pPr>
          <a:r>
            <a:rPr lang="es-EC" sz="1400" kern="1200" dirty="0" smtClean="0">
              <a:solidFill>
                <a:schemeClr val="tx2">
                  <a:lumMod val="50000"/>
                </a:schemeClr>
              </a:solidFill>
            </a:rPr>
            <a:t>Aplicación estrategias propuestas.</a:t>
          </a:r>
          <a:endParaRPr lang="es-EC" sz="1400" kern="1200" dirty="0">
            <a:solidFill>
              <a:schemeClr val="tx2">
                <a:lumMod val="50000"/>
              </a:schemeClr>
            </a:solidFill>
          </a:endParaRPr>
        </a:p>
      </dsp:txBody>
      <dsp:txXfrm>
        <a:off x="1073993" y="885836"/>
        <a:ext cx="2620600" cy="3727895"/>
      </dsp:txXfrm>
    </dsp:sp>
    <dsp:sp modelId="{EE5FE0FC-F69E-44BE-A305-29401878F848}">
      <dsp:nvSpPr>
        <dsp:cNvPr id="0" name=""/>
        <dsp:cNvSpPr/>
      </dsp:nvSpPr>
      <dsp:spPr>
        <a:xfrm>
          <a:off x="1073993" y="0"/>
          <a:ext cx="2620600" cy="885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ctr" defTabSz="800100">
            <a:lnSpc>
              <a:spcPct val="90000"/>
            </a:lnSpc>
            <a:spcBef>
              <a:spcPct val="0"/>
            </a:spcBef>
            <a:spcAft>
              <a:spcPct val="35000"/>
            </a:spcAft>
          </a:pPr>
          <a:r>
            <a:rPr lang="es-EC" sz="1800" b="1" kern="1200" dirty="0" smtClean="0">
              <a:solidFill>
                <a:schemeClr val="tx2">
                  <a:lumMod val="50000"/>
                </a:schemeClr>
              </a:solidFill>
            </a:rPr>
            <a:t>01</a:t>
          </a:r>
          <a:endParaRPr lang="es-EC" sz="1800" b="1" kern="1200" dirty="0">
            <a:solidFill>
              <a:schemeClr val="tx2">
                <a:lumMod val="50000"/>
              </a:schemeClr>
            </a:solidFill>
          </a:endParaRPr>
        </a:p>
      </dsp:txBody>
      <dsp:txXfrm>
        <a:off x="1073993" y="0"/>
        <a:ext cx="2620600" cy="885836"/>
      </dsp:txXfrm>
    </dsp:sp>
    <dsp:sp modelId="{70FA4437-6EC6-4509-875A-70ADF4951E27}">
      <dsp:nvSpPr>
        <dsp:cNvPr id="0" name=""/>
        <dsp:cNvSpPr/>
      </dsp:nvSpPr>
      <dsp:spPr>
        <a:xfrm>
          <a:off x="3879143" y="0"/>
          <a:ext cx="885836" cy="88583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93C4A-EE4C-4078-A989-3DFF4BEF869A}">
      <dsp:nvSpPr>
        <dsp:cNvPr id="0" name=""/>
        <dsp:cNvSpPr/>
      </dsp:nvSpPr>
      <dsp:spPr>
        <a:xfrm>
          <a:off x="3967726" y="88583"/>
          <a:ext cx="708669" cy="708669"/>
        </a:xfrm>
        <a:prstGeom prst="chord">
          <a:avLst>
            <a:gd name="adj1" fmla="val 20431728"/>
            <a:gd name="adj2" fmla="val 11968272"/>
          </a:avLst>
        </a:prstGeom>
        <a:solidFill>
          <a:schemeClr val="accent3">
            <a:hueOff val="-1283756"/>
            <a:satOff val="24240"/>
            <a:lumOff val="-1471"/>
            <a:alphaOff val="0"/>
          </a:schemeClr>
        </a:solidFill>
        <a:ln w="25400" cap="flat" cmpd="sng" algn="ctr">
          <a:solidFill>
            <a:schemeClr val="accent3">
              <a:hueOff val="-1283756"/>
              <a:satOff val="24240"/>
              <a:lumOff val="-1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F6482C-318B-4813-8E63-A666125EBFBC}">
      <dsp:nvSpPr>
        <dsp:cNvPr id="0" name=""/>
        <dsp:cNvSpPr/>
      </dsp:nvSpPr>
      <dsp:spPr>
        <a:xfrm>
          <a:off x="4949528" y="885836"/>
          <a:ext cx="2620600" cy="372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lvl="0" algn="just" defTabSz="622300">
            <a:lnSpc>
              <a:spcPct val="90000"/>
            </a:lnSpc>
            <a:spcBef>
              <a:spcPct val="0"/>
            </a:spcBef>
            <a:spcAft>
              <a:spcPct val="35000"/>
            </a:spcAft>
          </a:pPr>
          <a:r>
            <a:rPr lang="es-EC" sz="1400" kern="1200" dirty="0" smtClean="0">
              <a:solidFill>
                <a:schemeClr val="tx2">
                  <a:lumMod val="50000"/>
                </a:schemeClr>
              </a:solidFill>
            </a:rPr>
            <a:t>Aplicación de la investigación con todas las dimensiones de las variables de estudio.</a:t>
          </a:r>
          <a:endParaRPr lang="es-EC" sz="1400" kern="1200" dirty="0">
            <a:solidFill>
              <a:schemeClr val="tx2">
                <a:lumMod val="50000"/>
              </a:schemeClr>
            </a:solidFill>
          </a:endParaRPr>
        </a:p>
      </dsp:txBody>
      <dsp:txXfrm>
        <a:off x="4949528" y="885836"/>
        <a:ext cx="2620600" cy="3727895"/>
      </dsp:txXfrm>
    </dsp:sp>
    <dsp:sp modelId="{B298F829-212A-473D-AAD7-D80629D3E3C8}">
      <dsp:nvSpPr>
        <dsp:cNvPr id="0" name=""/>
        <dsp:cNvSpPr/>
      </dsp:nvSpPr>
      <dsp:spPr>
        <a:xfrm>
          <a:off x="4949528" y="0"/>
          <a:ext cx="2620600" cy="885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ctr" defTabSz="800100">
            <a:lnSpc>
              <a:spcPct val="90000"/>
            </a:lnSpc>
            <a:spcBef>
              <a:spcPct val="0"/>
            </a:spcBef>
            <a:spcAft>
              <a:spcPct val="35000"/>
            </a:spcAft>
          </a:pPr>
          <a:r>
            <a:rPr lang="es-EC" sz="1800" b="1" kern="1200" dirty="0" smtClean="0">
              <a:solidFill>
                <a:schemeClr val="tx2">
                  <a:lumMod val="50000"/>
                </a:schemeClr>
              </a:solidFill>
            </a:rPr>
            <a:t>02</a:t>
          </a:r>
          <a:endParaRPr lang="es-EC" sz="1800" b="1" kern="1200" dirty="0">
            <a:solidFill>
              <a:schemeClr val="tx2">
                <a:lumMod val="50000"/>
              </a:schemeClr>
            </a:solidFill>
          </a:endParaRPr>
        </a:p>
      </dsp:txBody>
      <dsp:txXfrm>
        <a:off x="4949528" y="0"/>
        <a:ext cx="2620600" cy="885836"/>
      </dsp:txXfrm>
    </dsp:sp>
    <dsp:sp modelId="{9EE0148D-512B-4865-8DE1-6B026B4207E4}">
      <dsp:nvSpPr>
        <dsp:cNvPr id="0" name=""/>
        <dsp:cNvSpPr/>
      </dsp:nvSpPr>
      <dsp:spPr>
        <a:xfrm>
          <a:off x="7754678" y="0"/>
          <a:ext cx="885836" cy="88583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8D3F31-CEB1-4B72-81C1-19DB3C406D63}">
      <dsp:nvSpPr>
        <dsp:cNvPr id="0" name=""/>
        <dsp:cNvSpPr/>
      </dsp:nvSpPr>
      <dsp:spPr>
        <a:xfrm>
          <a:off x="7843261" y="88583"/>
          <a:ext cx="708669" cy="708669"/>
        </a:xfrm>
        <a:prstGeom prst="chord">
          <a:avLst>
            <a:gd name="adj1" fmla="val 16200000"/>
            <a:gd name="adj2" fmla="val 16200000"/>
          </a:avLst>
        </a:prstGeom>
        <a:solidFill>
          <a:schemeClr val="accent3">
            <a:hueOff val="-2567512"/>
            <a:satOff val="48481"/>
            <a:lumOff val="-2941"/>
            <a:alphaOff val="0"/>
          </a:schemeClr>
        </a:solidFill>
        <a:ln w="25400" cap="flat" cmpd="sng" algn="ctr">
          <a:solidFill>
            <a:schemeClr val="accent3">
              <a:hueOff val="-2567512"/>
              <a:satOff val="48481"/>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909F5A-2B07-4878-85D8-A5F36E21B673}">
      <dsp:nvSpPr>
        <dsp:cNvPr id="0" name=""/>
        <dsp:cNvSpPr/>
      </dsp:nvSpPr>
      <dsp:spPr>
        <a:xfrm>
          <a:off x="8825064" y="885836"/>
          <a:ext cx="2620600" cy="372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lvl="0" algn="just" defTabSz="622300">
            <a:lnSpc>
              <a:spcPct val="90000"/>
            </a:lnSpc>
            <a:spcBef>
              <a:spcPct val="0"/>
            </a:spcBef>
            <a:spcAft>
              <a:spcPct val="35000"/>
            </a:spcAft>
          </a:pPr>
          <a:r>
            <a:rPr lang="es-EC" sz="1400" kern="1200" dirty="0" smtClean="0">
              <a:solidFill>
                <a:schemeClr val="tx2">
                  <a:lumMod val="50000"/>
                </a:schemeClr>
              </a:solidFill>
            </a:rPr>
            <a:t>Se recomienda como futura línea de investigación el estudio de  la satisfacción laboral que existe en el área de internación de las clínicas de especialización del Distrito Metropolitano de Quito, así desarrollar el método SERVQUAL, mismo que permite visualizar la calidad del servicio bajo el principio de expectativa y realidad</a:t>
          </a:r>
          <a:r>
            <a:rPr lang="es-EC" sz="1600" kern="1200" dirty="0" smtClean="0"/>
            <a:t>.</a:t>
          </a:r>
          <a:endParaRPr lang="es-EC" sz="1600" kern="1200" dirty="0"/>
        </a:p>
      </dsp:txBody>
      <dsp:txXfrm>
        <a:off x="8825064" y="885836"/>
        <a:ext cx="2620600" cy="3727895"/>
      </dsp:txXfrm>
    </dsp:sp>
    <dsp:sp modelId="{F03CF67D-3EBA-474A-8A91-9A06B6476EBA}">
      <dsp:nvSpPr>
        <dsp:cNvPr id="0" name=""/>
        <dsp:cNvSpPr/>
      </dsp:nvSpPr>
      <dsp:spPr>
        <a:xfrm>
          <a:off x="8825064" y="0"/>
          <a:ext cx="2620600" cy="885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ctr" defTabSz="800100">
            <a:lnSpc>
              <a:spcPct val="90000"/>
            </a:lnSpc>
            <a:spcBef>
              <a:spcPct val="0"/>
            </a:spcBef>
            <a:spcAft>
              <a:spcPct val="35000"/>
            </a:spcAft>
          </a:pPr>
          <a:r>
            <a:rPr lang="es-EC" sz="1800" b="1" kern="1200" dirty="0" smtClean="0">
              <a:solidFill>
                <a:schemeClr val="tx2">
                  <a:lumMod val="50000"/>
                </a:schemeClr>
              </a:solidFill>
            </a:rPr>
            <a:t>03</a:t>
          </a:r>
          <a:endParaRPr lang="es-EC" sz="1800" b="1" kern="1200" dirty="0">
            <a:solidFill>
              <a:schemeClr val="tx2">
                <a:lumMod val="50000"/>
              </a:schemeClr>
            </a:solidFill>
          </a:endParaRPr>
        </a:p>
      </dsp:txBody>
      <dsp:txXfrm>
        <a:off x="8825064" y="0"/>
        <a:ext cx="2620600" cy="88583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629F2-306B-4A20-96E8-D3E115596636}" type="datetimeFigureOut">
              <a:rPr lang="es-EC" smtClean="0"/>
              <a:t>08/05/2019</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B2AF9-0E1D-48A7-A1EA-8B873B6407C9}" type="slidenum">
              <a:rPr lang="es-EC" smtClean="0"/>
              <a:t>‹Nº›</a:t>
            </a:fld>
            <a:endParaRPr lang="es-EC"/>
          </a:p>
        </p:txBody>
      </p:sp>
    </p:spTree>
    <p:extLst>
      <p:ext uri="{BB962C8B-B14F-4D97-AF65-F5344CB8AC3E}">
        <p14:creationId xmlns:p14="http://schemas.microsoft.com/office/powerpoint/2010/main" val="191839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6944-9B6F-4A5E-B2B2-72C93A9D583A}" type="datetimeFigureOut">
              <a:rPr lang="es-EC" smtClean="0"/>
              <a:t>08/05/2019</a:t>
            </a:fld>
            <a:endParaRPr lang="es-EC"/>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3D4E0-B7EB-4029-984B-1D49C8B1074E}" type="slidenum">
              <a:rPr lang="es-EC" smtClean="0"/>
              <a:t>‹Nº›</a:t>
            </a:fld>
            <a:endParaRPr lang="es-EC"/>
          </a:p>
        </p:txBody>
      </p:sp>
    </p:spTree>
    <p:extLst>
      <p:ext uri="{BB962C8B-B14F-4D97-AF65-F5344CB8AC3E}">
        <p14:creationId xmlns:p14="http://schemas.microsoft.com/office/powerpoint/2010/main" val="33746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0413" cy="5616575"/>
        </p:xfrm>
        <a:graphic>
          <a:graphicData uri="http://schemas.openxmlformats.org/presentationml/2006/ole">
            <mc:AlternateContent xmlns:mc="http://schemas.openxmlformats.org/markup-compatibility/2006">
              <mc:Choice xmlns:v="urn:schemas-microsoft-com:vml" Requires="v">
                <p:oleObj spid="_x0000_s1575"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0413" cy="1135062"/>
          </a:xfrm>
          <a:prstGeom prst="rect">
            <a:avLst/>
          </a:prstGeom>
          <a:noFill/>
        </p:spPr>
      </p:pic>
      <p:sp>
        <p:nvSpPr>
          <p:cNvPr id="17458" name="Oval 50"/>
          <p:cNvSpPr>
            <a:spLocks noChangeArrowheads="1"/>
          </p:cNvSpPr>
          <p:nvPr/>
        </p:nvSpPr>
        <p:spPr bwMode="auto">
          <a:xfrm>
            <a:off x="289946" y="260351"/>
            <a:ext cx="1056079"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49" y="188640"/>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521" y="1600201"/>
            <a:ext cx="10971372"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1" y="274639"/>
            <a:ext cx="802535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248" y="620688"/>
            <a:ext cx="769364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3887248" y="3076"/>
            <a:ext cx="7693644" cy="617612"/>
          </a:xfrm>
          <a:prstGeom prst="rect">
            <a:avLst/>
          </a:prstGeom>
        </p:spPr>
        <p:txBody>
          <a:bodyPr vert="horz" lIns="91440" tIns="45720" rIns="91440" bIns="45720" rtlCol="0" anchor="ctr">
            <a:normAutofit/>
          </a:bodyPr>
          <a:lstStyle/>
          <a:p>
            <a:r>
              <a:rPr lang="fr-FR" dirty="0"/>
              <a:t>Modifiez le style du titre</a:t>
            </a:r>
            <a:endParaRPr lang="en-US" dirty="0"/>
          </a:p>
        </p:txBody>
      </p:sp>
      <p:pic>
        <p:nvPicPr>
          <p:cNvPr id="4"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477" y="71414"/>
            <a:ext cx="1714246" cy="532258"/>
          </a:xfrm>
          <a:prstGeom prst="rect">
            <a:avLst/>
          </a:prstGeom>
        </p:spPr>
      </p:pic>
    </p:spTree>
    <p:extLst>
      <p:ext uri="{BB962C8B-B14F-4D97-AF65-F5344CB8AC3E}">
        <p14:creationId xmlns:p14="http://schemas.microsoft.com/office/powerpoint/2010/main" val="4061215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091" y="6356351"/>
            <a:ext cx="2742843" cy="365125"/>
          </a:xfrm>
          <a:prstGeom prst="rect">
            <a:avLst/>
          </a:prstGeom>
        </p:spPr>
        <p:txBody>
          <a:bodyPr/>
          <a:lstStyle/>
          <a:p>
            <a:fld id="{778F2D3C-F386-4926-8BA4-D794BB63D66A}" type="datetimeFigureOut">
              <a:rPr lang="en-US" smtClean="0"/>
              <a:t>5/8/2019</a:t>
            </a:fld>
            <a:endParaRPr lang="en-US"/>
          </a:p>
        </p:txBody>
      </p:sp>
      <p:sp>
        <p:nvSpPr>
          <p:cNvPr id="3" name="Footer Placeholder 2"/>
          <p:cNvSpPr>
            <a:spLocks noGrp="1"/>
          </p:cNvSpPr>
          <p:nvPr>
            <p:ph type="ftr" sz="quarter" idx="11"/>
          </p:nvPr>
        </p:nvSpPr>
        <p:spPr>
          <a:xfrm>
            <a:off x="4038075" y="6356351"/>
            <a:ext cx="4114264"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09479" y="6356351"/>
            <a:ext cx="2742843" cy="365125"/>
          </a:xfrm>
          <a:prstGeom prst="rect">
            <a:avLst/>
          </a:prstGeom>
        </p:spPr>
        <p:txBody>
          <a:bodyPr/>
          <a:lstStyle/>
          <a:p>
            <a:fld id="{17137775-5AB8-4F87-B985-DD2D3166EF79}" type="slidenum">
              <a:rPr lang="en-US" smtClean="0"/>
              <a:t>‹Nº›</a:t>
            </a:fld>
            <a:endParaRPr lang="en-US"/>
          </a:p>
        </p:txBody>
      </p:sp>
    </p:spTree>
    <p:extLst>
      <p:ext uri="{BB962C8B-B14F-4D97-AF65-F5344CB8AC3E}">
        <p14:creationId xmlns:p14="http://schemas.microsoft.com/office/powerpoint/2010/main" val="2456308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65721A-8A95-49BC-9703-C5D27BE8A814}"/>
              </a:ext>
            </a:extLst>
          </p:cNvPr>
          <p:cNvSpPr>
            <a:spLocks noGrp="1"/>
          </p:cNvSpPr>
          <p:nvPr>
            <p:ph type="title"/>
          </p:nvPr>
        </p:nvSpPr>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791524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52A9820-FE36-4D89-AAC3-4D34C2EEA2FD}"/>
              </a:ext>
            </a:extLst>
          </p:cNvPr>
          <p:cNvSpPr>
            <a:spLocks noGrp="1"/>
          </p:cNvSpPr>
          <p:nvPr>
            <p:ph type="ctrTitle"/>
          </p:nvPr>
        </p:nvSpPr>
        <p:spPr>
          <a:xfrm>
            <a:off x="1524000" y="1122363"/>
            <a:ext cx="9142413"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 xmlns:a16="http://schemas.microsoft.com/office/drawing/2014/main" id="{79942C92-F7AA-4D03-AAF7-A0A907ED8D51}"/>
              </a:ext>
            </a:extLst>
          </p:cNvPr>
          <p:cNvSpPr>
            <a:spLocks noGrp="1"/>
          </p:cNvSpPr>
          <p:nvPr>
            <p:ph type="subTitle" idx="1"/>
          </p:nvPr>
        </p:nvSpPr>
        <p:spPr>
          <a:xfrm>
            <a:off x="1524000" y="3602038"/>
            <a:ext cx="91424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 xmlns:a16="http://schemas.microsoft.com/office/drawing/2014/main" id="{3FB901FF-553A-4D89-853A-18A121531220}"/>
              </a:ext>
            </a:extLst>
          </p:cNvPr>
          <p:cNvSpPr>
            <a:spLocks noGrp="1"/>
          </p:cNvSpPr>
          <p:nvPr>
            <p:ph type="dt" sz="half" idx="10"/>
          </p:nvPr>
        </p:nvSpPr>
        <p:spPr/>
        <p:txBody>
          <a:bodyPr/>
          <a:lstStyle/>
          <a:p>
            <a:fld id="{2A1014C2-014A-4B71-9F90-F5E5B7B66F46}" type="datetimeFigureOut">
              <a:rPr lang="es-EC" smtClean="0"/>
              <a:t>08/05/2019</a:t>
            </a:fld>
            <a:endParaRPr lang="es-EC"/>
          </a:p>
        </p:txBody>
      </p:sp>
      <p:sp>
        <p:nvSpPr>
          <p:cNvPr id="5" name="Marcador de pie de página 4">
            <a:extLst>
              <a:ext uri="{FF2B5EF4-FFF2-40B4-BE49-F238E27FC236}">
                <a16:creationId xmlns="" xmlns:a16="http://schemas.microsoft.com/office/drawing/2014/main" id="{FA8D50C1-F1FC-4D52-8436-45993F5A18B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5D86F525-BB15-4B2C-ABDA-1DC345111285}"/>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85923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07CEE5B-0BB9-4567-BA7D-9CB925293DB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CCE7C63D-E45C-4FC8-9851-981A3F48547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36F5CAFF-93E2-43F3-AF85-3079C37E6BCF}"/>
              </a:ext>
            </a:extLst>
          </p:cNvPr>
          <p:cNvSpPr>
            <a:spLocks noGrp="1"/>
          </p:cNvSpPr>
          <p:nvPr>
            <p:ph type="dt" sz="half" idx="10"/>
          </p:nvPr>
        </p:nvSpPr>
        <p:spPr/>
        <p:txBody>
          <a:bodyPr/>
          <a:lstStyle/>
          <a:p>
            <a:fld id="{2A1014C2-014A-4B71-9F90-F5E5B7B66F46}" type="datetimeFigureOut">
              <a:rPr lang="es-EC" smtClean="0"/>
              <a:t>08/05/2019</a:t>
            </a:fld>
            <a:endParaRPr lang="es-EC"/>
          </a:p>
        </p:txBody>
      </p:sp>
      <p:sp>
        <p:nvSpPr>
          <p:cNvPr id="5" name="Marcador de pie de página 4">
            <a:extLst>
              <a:ext uri="{FF2B5EF4-FFF2-40B4-BE49-F238E27FC236}">
                <a16:creationId xmlns="" xmlns:a16="http://schemas.microsoft.com/office/drawing/2014/main" id="{3A20463B-89E0-423D-A60F-4E72CBD2195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907D017C-D571-40C6-AB74-AD6E8927DAC6}"/>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99450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1181ED1-EC56-4A55-B2A7-FCCD58E91224}"/>
              </a:ext>
            </a:extLst>
          </p:cNvPr>
          <p:cNvSpPr>
            <a:spLocks noGrp="1"/>
          </p:cNvSpPr>
          <p:nvPr>
            <p:ph type="title"/>
          </p:nvPr>
        </p:nvSpPr>
        <p:spPr>
          <a:xfrm>
            <a:off x="831850" y="1709738"/>
            <a:ext cx="10514013"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462CC689-4ECE-4B93-BDED-6AAA986674C1}"/>
              </a:ext>
            </a:extLst>
          </p:cNvPr>
          <p:cNvSpPr>
            <a:spLocks noGrp="1"/>
          </p:cNvSpPr>
          <p:nvPr>
            <p:ph type="body" idx="1"/>
          </p:nvPr>
        </p:nvSpPr>
        <p:spPr>
          <a:xfrm>
            <a:off x="831850" y="4589463"/>
            <a:ext cx="105140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 xmlns:a16="http://schemas.microsoft.com/office/drawing/2014/main" id="{76BDA59D-E984-4E73-A16C-FBD74E6E75A3}"/>
              </a:ext>
            </a:extLst>
          </p:cNvPr>
          <p:cNvSpPr>
            <a:spLocks noGrp="1"/>
          </p:cNvSpPr>
          <p:nvPr>
            <p:ph type="dt" sz="half" idx="10"/>
          </p:nvPr>
        </p:nvSpPr>
        <p:spPr/>
        <p:txBody>
          <a:bodyPr/>
          <a:lstStyle/>
          <a:p>
            <a:fld id="{2A1014C2-014A-4B71-9F90-F5E5B7B66F46}" type="datetimeFigureOut">
              <a:rPr lang="es-EC" smtClean="0"/>
              <a:t>08/05/2019</a:t>
            </a:fld>
            <a:endParaRPr lang="es-EC"/>
          </a:p>
        </p:txBody>
      </p:sp>
      <p:sp>
        <p:nvSpPr>
          <p:cNvPr id="5" name="Marcador de pie de página 4">
            <a:extLst>
              <a:ext uri="{FF2B5EF4-FFF2-40B4-BE49-F238E27FC236}">
                <a16:creationId xmlns="" xmlns:a16="http://schemas.microsoft.com/office/drawing/2014/main" id="{8661F8C0-BCF1-4F44-9B64-D9ECF6F2B97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E50EB534-6CAA-4641-9DE2-46E47B65F41D}"/>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3963760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E3D2B08-6D56-4CE4-B9CF-6EA3A1DA555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4E76EBD5-692F-44B0-A97E-EC08D8B298AA}"/>
              </a:ext>
            </a:extLst>
          </p:cNvPr>
          <p:cNvSpPr>
            <a:spLocks noGrp="1"/>
          </p:cNvSpPr>
          <p:nvPr>
            <p:ph sz="half" idx="1"/>
          </p:nvPr>
        </p:nvSpPr>
        <p:spPr>
          <a:xfrm>
            <a:off x="838200" y="1825625"/>
            <a:ext cx="5180013"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 xmlns:a16="http://schemas.microsoft.com/office/drawing/2014/main" id="{CFFC3145-8DEA-498D-804A-EB758283610E}"/>
              </a:ext>
            </a:extLst>
          </p:cNvPr>
          <p:cNvSpPr>
            <a:spLocks noGrp="1"/>
          </p:cNvSpPr>
          <p:nvPr>
            <p:ph sz="half" idx="2"/>
          </p:nvPr>
        </p:nvSpPr>
        <p:spPr>
          <a:xfrm>
            <a:off x="6170613"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 xmlns:a16="http://schemas.microsoft.com/office/drawing/2014/main" id="{8836ECBD-8565-415F-B5C8-89DD3BD96F49}"/>
              </a:ext>
            </a:extLst>
          </p:cNvPr>
          <p:cNvSpPr>
            <a:spLocks noGrp="1"/>
          </p:cNvSpPr>
          <p:nvPr>
            <p:ph type="dt" sz="half" idx="10"/>
          </p:nvPr>
        </p:nvSpPr>
        <p:spPr/>
        <p:txBody>
          <a:bodyPr/>
          <a:lstStyle/>
          <a:p>
            <a:fld id="{2A1014C2-014A-4B71-9F90-F5E5B7B66F46}" type="datetimeFigureOut">
              <a:rPr lang="es-EC" smtClean="0"/>
              <a:t>08/05/2019</a:t>
            </a:fld>
            <a:endParaRPr lang="es-EC"/>
          </a:p>
        </p:txBody>
      </p:sp>
      <p:sp>
        <p:nvSpPr>
          <p:cNvPr id="6" name="Marcador de pie de página 5">
            <a:extLst>
              <a:ext uri="{FF2B5EF4-FFF2-40B4-BE49-F238E27FC236}">
                <a16:creationId xmlns="" xmlns:a16="http://schemas.microsoft.com/office/drawing/2014/main" id="{6FC895B4-4C07-4B7B-8462-B38F99442FB7}"/>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981DEE38-0DA8-4911-90F9-527E0D2B39C4}"/>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720126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CC31CB2-4082-473F-A7F5-A047B4FFF78B}"/>
              </a:ext>
            </a:extLst>
          </p:cNvPr>
          <p:cNvSpPr>
            <a:spLocks noGrp="1"/>
          </p:cNvSpPr>
          <p:nvPr>
            <p:ph type="title"/>
          </p:nvPr>
        </p:nvSpPr>
        <p:spPr>
          <a:xfrm>
            <a:off x="839788" y="365125"/>
            <a:ext cx="10514012"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5C8B6945-3706-4E15-9E31-FB075B66E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BEFD4B61-925F-4D8E-B94E-C285965BBF94}"/>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 xmlns:a16="http://schemas.microsoft.com/office/drawing/2014/main" id="{2A623F9C-9AF8-43FA-8F42-57809BE0056A}"/>
              </a:ext>
            </a:extLst>
          </p:cNvPr>
          <p:cNvSpPr>
            <a:spLocks noGrp="1"/>
          </p:cNvSpPr>
          <p:nvPr>
            <p:ph type="body" sz="quarter" idx="3"/>
          </p:nvPr>
        </p:nvSpPr>
        <p:spPr>
          <a:xfrm>
            <a:off x="6170613"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BB34AB6C-5309-41EF-830F-2EEAD8000657}"/>
              </a:ext>
            </a:extLst>
          </p:cNvPr>
          <p:cNvSpPr>
            <a:spLocks noGrp="1"/>
          </p:cNvSpPr>
          <p:nvPr>
            <p:ph sz="quarter" idx="4"/>
          </p:nvPr>
        </p:nvSpPr>
        <p:spPr>
          <a:xfrm>
            <a:off x="6170613" y="2505075"/>
            <a:ext cx="51831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 xmlns:a16="http://schemas.microsoft.com/office/drawing/2014/main" id="{CEAD11BE-E647-4EA8-BA4C-5B985703A88F}"/>
              </a:ext>
            </a:extLst>
          </p:cNvPr>
          <p:cNvSpPr>
            <a:spLocks noGrp="1"/>
          </p:cNvSpPr>
          <p:nvPr>
            <p:ph type="dt" sz="half" idx="10"/>
          </p:nvPr>
        </p:nvSpPr>
        <p:spPr/>
        <p:txBody>
          <a:bodyPr/>
          <a:lstStyle/>
          <a:p>
            <a:fld id="{2A1014C2-014A-4B71-9F90-F5E5B7B66F46}" type="datetimeFigureOut">
              <a:rPr lang="es-EC" smtClean="0"/>
              <a:t>08/05/2019</a:t>
            </a:fld>
            <a:endParaRPr lang="es-EC"/>
          </a:p>
        </p:txBody>
      </p:sp>
      <p:sp>
        <p:nvSpPr>
          <p:cNvPr id="8" name="Marcador de pie de página 7">
            <a:extLst>
              <a:ext uri="{FF2B5EF4-FFF2-40B4-BE49-F238E27FC236}">
                <a16:creationId xmlns="" xmlns:a16="http://schemas.microsoft.com/office/drawing/2014/main" id="{A5DD1D3B-6807-4B25-B929-1FF4645EF8DB}"/>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 xmlns:a16="http://schemas.microsoft.com/office/drawing/2014/main" id="{8F58094E-8A55-493F-9BD5-E7FF819002F4}"/>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421407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11" y="1556793"/>
            <a:ext cx="10971372"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5B422D8-0B46-4047-BA62-984CDB36117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 xmlns:a16="http://schemas.microsoft.com/office/drawing/2014/main" id="{1DBD3BFD-D45B-4393-BAF2-47B70241776B}"/>
              </a:ext>
            </a:extLst>
          </p:cNvPr>
          <p:cNvSpPr>
            <a:spLocks noGrp="1"/>
          </p:cNvSpPr>
          <p:nvPr>
            <p:ph type="dt" sz="half" idx="10"/>
          </p:nvPr>
        </p:nvSpPr>
        <p:spPr/>
        <p:txBody>
          <a:bodyPr/>
          <a:lstStyle/>
          <a:p>
            <a:fld id="{2A1014C2-014A-4B71-9F90-F5E5B7B66F46}" type="datetimeFigureOut">
              <a:rPr lang="es-EC" smtClean="0"/>
              <a:t>08/05/2019</a:t>
            </a:fld>
            <a:endParaRPr lang="es-EC"/>
          </a:p>
        </p:txBody>
      </p:sp>
      <p:sp>
        <p:nvSpPr>
          <p:cNvPr id="4" name="Marcador de pie de página 3">
            <a:extLst>
              <a:ext uri="{FF2B5EF4-FFF2-40B4-BE49-F238E27FC236}">
                <a16:creationId xmlns="" xmlns:a16="http://schemas.microsoft.com/office/drawing/2014/main" id="{F7C07A62-1143-4E37-BA31-288BBC1712B7}"/>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 xmlns:a16="http://schemas.microsoft.com/office/drawing/2014/main" id="{7BEA33BE-938C-4D91-A494-9968B1971BD9}"/>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975432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53A7BF13-630A-410E-A4CB-A6B29E2BDA99}"/>
              </a:ext>
            </a:extLst>
          </p:cNvPr>
          <p:cNvSpPr>
            <a:spLocks noGrp="1"/>
          </p:cNvSpPr>
          <p:nvPr>
            <p:ph type="dt" sz="half" idx="10"/>
          </p:nvPr>
        </p:nvSpPr>
        <p:spPr/>
        <p:txBody>
          <a:bodyPr/>
          <a:lstStyle/>
          <a:p>
            <a:fld id="{2A1014C2-014A-4B71-9F90-F5E5B7B66F46}" type="datetimeFigureOut">
              <a:rPr lang="es-EC" smtClean="0"/>
              <a:t>08/05/2019</a:t>
            </a:fld>
            <a:endParaRPr lang="es-EC"/>
          </a:p>
        </p:txBody>
      </p:sp>
      <p:sp>
        <p:nvSpPr>
          <p:cNvPr id="3" name="Marcador de pie de página 2">
            <a:extLst>
              <a:ext uri="{FF2B5EF4-FFF2-40B4-BE49-F238E27FC236}">
                <a16:creationId xmlns="" xmlns:a16="http://schemas.microsoft.com/office/drawing/2014/main" id="{C588CFF9-E993-4A5B-895C-295946D2688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 xmlns:a16="http://schemas.microsoft.com/office/drawing/2014/main" id="{5AEBFB6E-3706-48BB-AAE5-6FC13374B598}"/>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3080348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4510B56-0308-4D52-99B0-FA2D695F6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25CEBE44-6714-4CB0-82BB-F722C5E070D9}"/>
              </a:ext>
            </a:extLst>
          </p:cNvPr>
          <p:cNvSpPr>
            <a:spLocks noGrp="1"/>
          </p:cNvSpPr>
          <p:nvPr>
            <p:ph idx="1"/>
          </p:nvPr>
        </p:nvSpPr>
        <p:spPr>
          <a:xfrm>
            <a:off x="5183188" y="987425"/>
            <a:ext cx="61706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 xmlns:a16="http://schemas.microsoft.com/office/drawing/2014/main" id="{7FEB61BD-9413-46C3-B271-D59A479FC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F99032DF-FB1C-472D-BC19-489116F315DD}"/>
              </a:ext>
            </a:extLst>
          </p:cNvPr>
          <p:cNvSpPr>
            <a:spLocks noGrp="1"/>
          </p:cNvSpPr>
          <p:nvPr>
            <p:ph type="dt" sz="half" idx="10"/>
          </p:nvPr>
        </p:nvSpPr>
        <p:spPr/>
        <p:txBody>
          <a:bodyPr/>
          <a:lstStyle/>
          <a:p>
            <a:fld id="{2A1014C2-014A-4B71-9F90-F5E5B7B66F46}" type="datetimeFigureOut">
              <a:rPr lang="es-EC" smtClean="0"/>
              <a:t>08/05/2019</a:t>
            </a:fld>
            <a:endParaRPr lang="es-EC"/>
          </a:p>
        </p:txBody>
      </p:sp>
      <p:sp>
        <p:nvSpPr>
          <p:cNvPr id="6" name="Marcador de pie de página 5">
            <a:extLst>
              <a:ext uri="{FF2B5EF4-FFF2-40B4-BE49-F238E27FC236}">
                <a16:creationId xmlns="" xmlns:a16="http://schemas.microsoft.com/office/drawing/2014/main" id="{D58E88A1-828F-43D2-9024-3DDE49112EA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D1752C7F-0CF3-4A33-B5BE-C823F3BF3BB7}"/>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359173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78BB015-9921-4572-8969-2B4AB9B637A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 xmlns:a16="http://schemas.microsoft.com/office/drawing/2014/main" id="{41E74A9E-141C-4D5A-92DD-D06574A21924}"/>
              </a:ext>
            </a:extLst>
          </p:cNvPr>
          <p:cNvSpPr>
            <a:spLocks noGrp="1"/>
          </p:cNvSpPr>
          <p:nvPr>
            <p:ph type="pic" idx="1"/>
          </p:nvPr>
        </p:nvSpPr>
        <p:spPr>
          <a:xfrm>
            <a:off x="5183188" y="987425"/>
            <a:ext cx="61706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 xmlns:a16="http://schemas.microsoft.com/office/drawing/2014/main" id="{A3CA396A-DFEE-4857-BDB2-66787F684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B2EF2079-B415-4BBB-879A-3F6EA39C4B81}"/>
              </a:ext>
            </a:extLst>
          </p:cNvPr>
          <p:cNvSpPr>
            <a:spLocks noGrp="1"/>
          </p:cNvSpPr>
          <p:nvPr>
            <p:ph type="dt" sz="half" idx="10"/>
          </p:nvPr>
        </p:nvSpPr>
        <p:spPr/>
        <p:txBody>
          <a:bodyPr/>
          <a:lstStyle/>
          <a:p>
            <a:fld id="{2A1014C2-014A-4B71-9F90-F5E5B7B66F46}" type="datetimeFigureOut">
              <a:rPr lang="es-EC" smtClean="0"/>
              <a:t>08/05/2019</a:t>
            </a:fld>
            <a:endParaRPr lang="es-EC"/>
          </a:p>
        </p:txBody>
      </p:sp>
      <p:sp>
        <p:nvSpPr>
          <p:cNvPr id="6" name="Marcador de pie de página 5">
            <a:extLst>
              <a:ext uri="{FF2B5EF4-FFF2-40B4-BE49-F238E27FC236}">
                <a16:creationId xmlns="" xmlns:a16="http://schemas.microsoft.com/office/drawing/2014/main" id="{6D516617-DBDF-4711-B85B-5000A987C3B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EEBF0928-4399-43B5-9130-32C866B67098}"/>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704089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24BC424-06EC-47CE-8FC2-2A8BBFAF3F9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93E0EC7E-C664-4B64-B75E-DFAE8741EB01}"/>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7E3E0210-6206-410B-A83C-30337A779E6F}"/>
              </a:ext>
            </a:extLst>
          </p:cNvPr>
          <p:cNvSpPr>
            <a:spLocks noGrp="1"/>
          </p:cNvSpPr>
          <p:nvPr>
            <p:ph type="dt" sz="half" idx="10"/>
          </p:nvPr>
        </p:nvSpPr>
        <p:spPr/>
        <p:txBody>
          <a:bodyPr/>
          <a:lstStyle/>
          <a:p>
            <a:fld id="{2A1014C2-014A-4B71-9F90-F5E5B7B66F46}" type="datetimeFigureOut">
              <a:rPr lang="es-EC" smtClean="0"/>
              <a:t>08/05/2019</a:t>
            </a:fld>
            <a:endParaRPr lang="es-EC"/>
          </a:p>
        </p:txBody>
      </p:sp>
      <p:sp>
        <p:nvSpPr>
          <p:cNvPr id="5" name="Marcador de pie de página 4">
            <a:extLst>
              <a:ext uri="{FF2B5EF4-FFF2-40B4-BE49-F238E27FC236}">
                <a16:creationId xmlns="" xmlns:a16="http://schemas.microsoft.com/office/drawing/2014/main" id="{CE9763A2-C4EB-4036-8C19-247393230B1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E3AEF207-4B87-4CFB-99F5-DE3682B763A4}"/>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580923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D1AC6561-F6D6-465D-ABD6-AB9A0629F814}"/>
              </a:ext>
            </a:extLst>
          </p:cNvPr>
          <p:cNvSpPr>
            <a:spLocks noGrp="1"/>
          </p:cNvSpPr>
          <p:nvPr>
            <p:ph type="title" orient="vert"/>
          </p:nvPr>
        </p:nvSpPr>
        <p:spPr>
          <a:xfrm>
            <a:off x="8724900" y="365125"/>
            <a:ext cx="2627313"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3C40CB27-461F-4ADE-96B9-2F4B52C235DF}"/>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BB7B068A-466F-4F42-AF02-9FAFE69CC181}"/>
              </a:ext>
            </a:extLst>
          </p:cNvPr>
          <p:cNvSpPr>
            <a:spLocks noGrp="1"/>
          </p:cNvSpPr>
          <p:nvPr>
            <p:ph type="dt" sz="half" idx="10"/>
          </p:nvPr>
        </p:nvSpPr>
        <p:spPr/>
        <p:txBody>
          <a:bodyPr/>
          <a:lstStyle/>
          <a:p>
            <a:fld id="{2A1014C2-014A-4B71-9F90-F5E5B7B66F46}" type="datetimeFigureOut">
              <a:rPr lang="es-EC" smtClean="0"/>
              <a:t>08/05/2019</a:t>
            </a:fld>
            <a:endParaRPr lang="es-EC"/>
          </a:p>
        </p:txBody>
      </p:sp>
      <p:sp>
        <p:nvSpPr>
          <p:cNvPr id="5" name="Marcador de pie de página 4">
            <a:extLst>
              <a:ext uri="{FF2B5EF4-FFF2-40B4-BE49-F238E27FC236}">
                <a16:creationId xmlns="" xmlns:a16="http://schemas.microsoft.com/office/drawing/2014/main" id="{DA3B0502-F094-4D49-A559-217510F0260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730A5DDD-CA7F-4E26-82B8-F0D0C331B015}"/>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2058541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1FA1CE-C640-4CE1-8D0A-EAE11EE28272}" type="datetimeFigureOut">
              <a:rPr lang="en-US" smtClean="0">
                <a:solidFill>
                  <a:prstClr val="black">
                    <a:tint val="75000"/>
                  </a:prstClr>
                </a:solidFill>
              </a:rPr>
              <a:pPr/>
              <a:t>5/8/2019</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4786E5-36B4-4750-9BD9-353AA4FBC16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5987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2959" y="2906713"/>
            <a:ext cx="1036185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1" y="6308726"/>
            <a:ext cx="10512115"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33863" y="6296025"/>
            <a:ext cx="8878262"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33863" y="6245225"/>
            <a:ext cx="8878262"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79154" y="5906861"/>
            <a:ext cx="3269288"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12190413" cy="6858000"/>
          </a:xfrm>
          <a:prstGeom prst="rect">
            <a:avLst/>
          </a:prstGeom>
          <a:gradFill flip="none" rotWithShape="1">
            <a:gsLst>
              <a:gs pos="0">
                <a:schemeClr val="bg1"/>
              </a:gs>
              <a:gs pos="100000">
                <a:srgbClr val="DBDBD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3887248" y="3076"/>
            <a:ext cx="769364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Espace réservé du texte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Rectangle 14"/>
          <p:cNvSpPr/>
          <p:nvPr/>
        </p:nvSpPr>
        <p:spPr>
          <a:xfrm rot="5400000">
            <a:off x="1160305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7556762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0" r:id="rId3"/>
  </p:sldLayoutIdLst>
  <p:txStyles>
    <p:titleStyle>
      <a:lvl1pPr algn="r" defTabSz="914400" rtl="0" eaLnBrk="1" latinLnBrk="0" hangingPunct="1">
        <a:spcBef>
          <a:spcPct val="0"/>
        </a:spcBef>
        <a:buNone/>
        <a:defRPr sz="2000" b="1" kern="1200" cap="small" normalizeH="0" baseline="0">
          <a:solidFill>
            <a:schemeClr val="accent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F357271E-C187-43B6-A6B9-3C2B5B28E622}"/>
              </a:ext>
            </a:extLst>
          </p:cNvPr>
          <p:cNvSpPr>
            <a:spLocks noGrp="1"/>
          </p:cNvSpPr>
          <p:nvPr>
            <p:ph type="title"/>
          </p:nvPr>
        </p:nvSpPr>
        <p:spPr>
          <a:xfrm>
            <a:off x="838200" y="365125"/>
            <a:ext cx="10514013"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46F28861-06A3-47DB-8153-00581448B9A5}"/>
              </a:ext>
            </a:extLst>
          </p:cNvPr>
          <p:cNvSpPr>
            <a:spLocks noGrp="1"/>
          </p:cNvSpPr>
          <p:nvPr>
            <p:ph type="body" idx="1"/>
          </p:nvPr>
        </p:nvSpPr>
        <p:spPr>
          <a:xfrm>
            <a:off x="838200" y="1825625"/>
            <a:ext cx="10514013" cy="4351338"/>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4" name="Marcador de fecha 3">
            <a:extLst>
              <a:ext uri="{FF2B5EF4-FFF2-40B4-BE49-F238E27FC236}">
                <a16:creationId xmlns="" xmlns:a16="http://schemas.microsoft.com/office/drawing/2014/main" id="{E29558B3-192E-4D5F-A16D-4E984FFFB8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014C2-014A-4B71-9F90-F5E5B7B66F46}" type="datetimeFigureOut">
              <a:rPr lang="es-EC" smtClean="0"/>
              <a:t>08/05/2019</a:t>
            </a:fld>
            <a:endParaRPr lang="es-EC"/>
          </a:p>
        </p:txBody>
      </p:sp>
      <p:sp>
        <p:nvSpPr>
          <p:cNvPr id="5" name="Marcador de pie de página 4">
            <a:extLst>
              <a:ext uri="{FF2B5EF4-FFF2-40B4-BE49-F238E27FC236}">
                <a16:creationId xmlns="" xmlns:a16="http://schemas.microsoft.com/office/drawing/2014/main" id="{2FB76A65-38CB-45F0-BAAD-952076896F52}"/>
              </a:ext>
            </a:extLst>
          </p:cNvPr>
          <p:cNvSpPr>
            <a:spLocks noGrp="1"/>
          </p:cNvSpPr>
          <p:nvPr>
            <p:ph type="ftr" sz="quarter" idx="3"/>
          </p:nvPr>
        </p:nvSpPr>
        <p:spPr>
          <a:xfrm>
            <a:off x="4038600" y="6356350"/>
            <a:ext cx="4113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 xmlns:a16="http://schemas.microsoft.com/office/drawing/2014/main" id="{226DA035-A1C7-4EB1-A904-4CA799B68895}"/>
              </a:ext>
            </a:extLst>
          </p:cNvPr>
          <p:cNvSpPr>
            <a:spLocks noGrp="1"/>
          </p:cNvSpPr>
          <p:nvPr>
            <p:ph type="sldNum" sz="quarter" idx="4"/>
          </p:nvPr>
        </p:nvSpPr>
        <p:spPr>
          <a:xfrm>
            <a:off x="8609013"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C06BD-742F-4CE3-8844-71C56B5F0A5D}" type="slidenum">
              <a:rPr lang="es-EC" smtClean="0"/>
              <a:t>‹Nº›</a:t>
            </a:fld>
            <a:endParaRPr lang="es-EC"/>
          </a:p>
        </p:txBody>
      </p:sp>
    </p:spTree>
    <p:extLst>
      <p:ext uri="{BB962C8B-B14F-4D97-AF65-F5344CB8AC3E}">
        <p14:creationId xmlns:p14="http://schemas.microsoft.com/office/powerpoint/2010/main" val="6805448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Espace réservé du texte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Espace réservé de la date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FA1CE-C640-4CE1-8D0A-EAE11EE28272}" type="datetimeFigureOut">
              <a:rPr lang="en-US" smtClean="0">
                <a:solidFill>
                  <a:prstClr val="black">
                    <a:tint val="75000"/>
                  </a:prstClr>
                </a:solidFill>
              </a:rPr>
              <a:pPr/>
              <a:t>5/8/2019</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a:t>
            </a:r>
          </a:p>
        </p:txBody>
      </p:sp>
      <p:sp>
        <p:nvSpPr>
          <p:cNvPr id="6" name="Espace réservé du numéro de diapositive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786E5-36B4-4750-9BD9-353AA4FBC168}" type="slidenum">
              <a:rPr lang="en-US" smtClean="0">
                <a:solidFill>
                  <a:prstClr val="black">
                    <a:tint val="75000"/>
                  </a:prstClr>
                </a:solidFill>
              </a:rPr>
              <a:pPr/>
              <a:t>‹Nº›</a:t>
            </a:fld>
            <a:endParaRPr lang="en-US">
              <a:solidFill>
                <a:prstClr val="black">
                  <a:tint val="75000"/>
                </a:prstClr>
              </a:solidFill>
            </a:endParaRPr>
          </a:p>
        </p:txBody>
      </p:sp>
      <p:sp>
        <p:nvSpPr>
          <p:cNvPr id="8" name="Rectangle 7"/>
          <p:cNvSpPr/>
          <p:nvPr/>
        </p:nvSpPr>
        <p:spPr>
          <a:xfrm rot="5400000">
            <a:off x="1160305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660114707"/>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39272"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150624" y="732249"/>
            <a:ext cx="11039789" cy="5001007"/>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DEPARTAMENTO DE CIENCIAS ECONÓMICAS, ADMINISTRATIVAS Y DE COMERCIO</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CARRERA DE INGENIERÍA COMERCIAL</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TRABAJO DE TITULACIÓN, PREVIO A LA OBTENCIÓN DEL TÍTULO DE </a:t>
            </a:r>
            <a:r>
              <a:rPr lang="es-EC" sz="1600" b="1" dirty="0" smtClean="0">
                <a:solidFill>
                  <a:srgbClr val="000000"/>
                </a:solidFill>
                <a:latin typeface="Times New Roman" panose="02020603050405020304" pitchFamily="18" charset="0"/>
                <a:cs typeface="Times New Roman" panose="02020603050405020304" pitchFamily="18" charset="0"/>
              </a:rPr>
              <a:t>INGENIERA  COMERCIAL</a:t>
            </a:r>
            <a:endParaRPr lang="es-EC" sz="16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AUTORA:</a:t>
            </a: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ALVAREZ BUITRÓN DAYANNA ALEJANDRA</a:t>
            </a:r>
            <a:endParaRPr lang="es-EC" sz="160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
            </a:r>
            <a:br>
              <a:rPr lang="es-EC" sz="1600" b="1" dirty="0">
                <a:solidFill>
                  <a:srgbClr val="000000"/>
                </a:solidFill>
                <a:latin typeface="Times New Roman" panose="02020603050405020304" pitchFamily="18" charset="0"/>
                <a:cs typeface="Times New Roman" panose="02020603050405020304" pitchFamily="18" charset="0"/>
              </a:rPr>
            </a:br>
            <a:r>
              <a:rPr lang="es-EC" sz="1600" b="1" dirty="0" smtClean="0">
                <a:solidFill>
                  <a:srgbClr val="000000"/>
                </a:solidFill>
                <a:latin typeface="Times New Roman" panose="02020603050405020304" pitchFamily="18" charset="0"/>
                <a:cs typeface="Times New Roman" panose="02020603050405020304" pitchFamily="18" charset="0"/>
              </a:rPr>
              <a:t>“EL CLIMA ORGANIZACIONAL Y SU INCIDENCIA EN LA CALIDAD DE SERVICIO DE SALUD EN EL ÁREA DE INTERNACIÓN DE LAS CLÍNICAS DE ESPECIALIZACIÓN DEL DMQ EN EL AÑO 2018”</a:t>
            </a: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ING. </a:t>
            </a:r>
            <a:r>
              <a:rPr lang="es-EC" sz="1600" b="1" dirty="0" smtClean="0">
                <a:solidFill>
                  <a:srgbClr val="000000"/>
                </a:solidFill>
                <a:latin typeface="Times New Roman" panose="02020603050405020304" pitchFamily="18" charset="0"/>
                <a:cs typeface="Times New Roman" panose="02020603050405020304" pitchFamily="18" charset="0"/>
              </a:rPr>
              <a:t>RENÉ </a:t>
            </a:r>
            <a:r>
              <a:rPr lang="es-EC" sz="1600" b="1" dirty="0" err="1" smtClean="0">
                <a:solidFill>
                  <a:srgbClr val="000000"/>
                </a:solidFill>
                <a:latin typeface="Times New Roman" panose="02020603050405020304" pitchFamily="18" charset="0"/>
                <a:cs typeface="Times New Roman" panose="02020603050405020304" pitchFamily="18" charset="0"/>
              </a:rPr>
              <a:t>BUENO,Mgs</a:t>
            </a:r>
            <a:r>
              <a:rPr lang="es-EC" sz="1600" b="1" dirty="0">
                <a:solidFill>
                  <a:srgbClr val="000000"/>
                </a:solidFill>
                <a:latin typeface="Times New Roman" panose="02020603050405020304" pitchFamily="18" charset="0"/>
                <a:cs typeface="Times New Roman" panose="02020603050405020304" pitchFamily="18" charset="0"/>
              </a:rPr>
              <a:t>.</a:t>
            </a:r>
            <a:br>
              <a:rPr lang="es-EC" sz="1600" b="1" dirty="0">
                <a:solidFill>
                  <a:srgbClr val="000000"/>
                </a:solidFill>
                <a:latin typeface="Times New Roman" panose="02020603050405020304" pitchFamily="18" charset="0"/>
                <a:cs typeface="Times New Roman" panose="02020603050405020304" pitchFamily="18" charset="0"/>
              </a:rPr>
            </a:br>
            <a:r>
              <a:rPr lang="es-EC" sz="1600" b="1" dirty="0">
                <a:solidFill>
                  <a:srgbClr val="000000"/>
                </a:solidFill>
                <a:latin typeface="Times New Roman" panose="02020603050405020304" pitchFamily="18" charset="0"/>
                <a:cs typeface="Times New Roman" panose="02020603050405020304" pitchFamily="18" charset="0"/>
              </a:rPr>
              <a:t>DIRECTOR</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5160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21" y="244351"/>
            <a:ext cx="10971372" cy="1143000"/>
          </a:xfrm>
        </p:spPr>
        <p:txBody>
          <a:bodyPr/>
          <a:lstStyle/>
          <a:p>
            <a:pPr algn="l"/>
            <a:r>
              <a:rPr lang="es-EC" dirty="0" smtClean="0">
                <a:solidFill>
                  <a:schemeClr val="tx2">
                    <a:lumMod val="50000"/>
                  </a:schemeClr>
                </a:solidFill>
              </a:rPr>
              <a:t/>
            </a:r>
            <a:br>
              <a:rPr lang="es-EC" dirty="0" smtClean="0">
                <a:solidFill>
                  <a:schemeClr val="tx2">
                    <a:lumMod val="50000"/>
                  </a:schemeClr>
                </a:solidFill>
              </a:rPr>
            </a:br>
            <a:r>
              <a:rPr lang="es-EC" dirty="0" smtClean="0">
                <a:solidFill>
                  <a:schemeClr val="tx2">
                    <a:lumMod val="50000"/>
                  </a:schemeClr>
                </a:solidFill>
              </a:rPr>
              <a:t>POBLACIÓN Y MUESTRA</a:t>
            </a:r>
            <a:endParaRPr lang="es-EC" dirty="0">
              <a:solidFill>
                <a:schemeClr val="tx2">
                  <a:lumMod val="50000"/>
                </a:schemeClr>
              </a:solidFill>
            </a:endParaRPr>
          </a:p>
        </p:txBody>
      </p:sp>
      <p:sp>
        <p:nvSpPr>
          <p:cNvPr id="3" name="Marcador de texto 2"/>
          <p:cNvSpPr>
            <a:spLocks noGrp="1"/>
          </p:cNvSpPr>
          <p:nvPr>
            <p:ph type="body" idx="1"/>
          </p:nvPr>
        </p:nvSpPr>
        <p:spPr>
          <a:xfrm>
            <a:off x="543801" y="1215232"/>
            <a:ext cx="5386216" cy="639762"/>
          </a:xfrm>
        </p:spPr>
        <p:txBody>
          <a:bodyPr/>
          <a:lstStyle/>
          <a:p>
            <a:pPr algn="ctr"/>
            <a:r>
              <a:rPr lang="es-EC" dirty="0" smtClean="0">
                <a:solidFill>
                  <a:schemeClr val="tx2">
                    <a:lumMod val="50000"/>
                  </a:schemeClr>
                </a:solidFill>
              </a:rPr>
              <a:t>Clima Organizacional</a:t>
            </a:r>
            <a:endParaRPr lang="es-EC" dirty="0">
              <a:solidFill>
                <a:schemeClr val="tx2">
                  <a:lumMod val="50000"/>
                </a:schemeClr>
              </a:solidFill>
            </a:endParaRPr>
          </a:p>
        </p:txBody>
      </p:sp>
      <p:graphicFrame>
        <p:nvGraphicFramePr>
          <p:cNvPr id="7" name="Marcador de contenido 6"/>
          <p:cNvGraphicFramePr>
            <a:graphicFrameLocks noGrp="1"/>
          </p:cNvGraphicFramePr>
          <p:nvPr>
            <p:ph sz="half" idx="2"/>
            <p:extLst>
              <p:ext uri="{D42A27DB-BD31-4B8C-83A1-F6EECF244321}">
                <p14:modId xmlns:p14="http://schemas.microsoft.com/office/powerpoint/2010/main" val="1472409125"/>
              </p:ext>
            </p:extLst>
          </p:nvPr>
        </p:nvGraphicFramePr>
        <p:xfrm>
          <a:off x="604617" y="1854994"/>
          <a:ext cx="5386216" cy="1743586"/>
        </p:xfrm>
        <a:graphic>
          <a:graphicData uri="http://schemas.openxmlformats.org/drawingml/2006/table">
            <a:tbl>
              <a:tblPr firstRow="1" firstCol="1" bandRow="1">
                <a:tableStyleId>{00A15C55-8517-42AA-B614-E9B94910E393}</a:tableStyleId>
              </a:tblPr>
              <a:tblGrid>
                <a:gridCol w="2670247"/>
                <a:gridCol w="1015238"/>
                <a:gridCol w="1700731"/>
              </a:tblGrid>
              <a:tr h="200025">
                <a:tc>
                  <a:txBody>
                    <a:bodyPr/>
                    <a:lstStyle/>
                    <a:p>
                      <a:pPr marL="457200" algn="ctr">
                        <a:lnSpc>
                          <a:spcPct val="150000"/>
                        </a:lnSpc>
                        <a:spcBef>
                          <a:spcPts val="600"/>
                        </a:spcBef>
                        <a:spcAft>
                          <a:spcPts val="0"/>
                        </a:spcAft>
                      </a:pPr>
                      <a:r>
                        <a:rPr lang="es-EC" sz="1200" dirty="0" smtClean="0">
                          <a:solidFill>
                            <a:schemeClr val="tx2">
                              <a:lumMod val="50000"/>
                            </a:schemeClr>
                          </a:solidFill>
                          <a:effectLst/>
                        </a:rPr>
                        <a:t>SECTOR (Nivel Nacional)</a:t>
                      </a:r>
                    </a:p>
                    <a:p>
                      <a:pPr marL="457200" algn="l">
                        <a:lnSpc>
                          <a:spcPct val="150000"/>
                        </a:lnSpc>
                        <a:spcBef>
                          <a:spcPts val="600"/>
                        </a:spcBef>
                        <a:spcAft>
                          <a:spcPts val="0"/>
                        </a:spcAft>
                      </a:pPr>
                      <a:r>
                        <a:rPr lang="es-EC" sz="1200" dirty="0" smtClean="0">
                          <a:solidFill>
                            <a:schemeClr val="tx2">
                              <a:lumMod val="50000"/>
                            </a:schemeClr>
                          </a:solidFill>
                          <a:effectLst/>
                        </a:rPr>
                        <a:t>Sector </a:t>
                      </a:r>
                      <a:r>
                        <a:rPr lang="es-EC" sz="1200" dirty="0">
                          <a:solidFill>
                            <a:schemeClr val="tx2">
                              <a:lumMod val="50000"/>
                            </a:schemeClr>
                          </a:solidFill>
                          <a:effectLst/>
                        </a:rPr>
                        <a:t>Privado</a:t>
                      </a:r>
                      <a:endParaRPr lang="es-EC"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indent="0" algn="ctr">
                        <a:lnSpc>
                          <a:spcPct val="150000"/>
                        </a:lnSpc>
                        <a:spcBef>
                          <a:spcPts val="600"/>
                        </a:spcBef>
                        <a:spcAft>
                          <a:spcPts val="0"/>
                        </a:spcAft>
                      </a:pPr>
                      <a:r>
                        <a:rPr lang="es-EC" sz="1200" dirty="0" smtClean="0">
                          <a:solidFill>
                            <a:schemeClr val="tx2">
                              <a:lumMod val="50000"/>
                            </a:schemeClr>
                          </a:solidFill>
                          <a:effectLst/>
                        </a:rPr>
                        <a:t>NÚMERO</a:t>
                      </a:r>
                    </a:p>
                    <a:p>
                      <a:pPr marL="0" indent="0" algn="ctr">
                        <a:lnSpc>
                          <a:spcPct val="150000"/>
                        </a:lnSpc>
                        <a:spcBef>
                          <a:spcPts val="600"/>
                        </a:spcBef>
                        <a:spcAft>
                          <a:spcPts val="0"/>
                        </a:spcAft>
                      </a:pPr>
                      <a:r>
                        <a:rPr lang="es-EC" sz="1200" dirty="0" smtClean="0">
                          <a:solidFill>
                            <a:schemeClr val="tx2">
                              <a:lumMod val="50000"/>
                            </a:schemeClr>
                          </a:solidFill>
                          <a:effectLst/>
                        </a:rPr>
                        <a:t>550</a:t>
                      </a:r>
                      <a:endParaRPr lang="es-EC"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93663" indent="80963" algn="ctr">
                        <a:lnSpc>
                          <a:spcPct val="150000"/>
                        </a:lnSpc>
                        <a:spcBef>
                          <a:spcPts val="600"/>
                        </a:spcBef>
                        <a:spcAft>
                          <a:spcPts val="0"/>
                        </a:spcAft>
                      </a:pPr>
                      <a:r>
                        <a:rPr lang="es-EC" sz="1200" dirty="0" smtClean="0">
                          <a:solidFill>
                            <a:schemeClr val="tx2">
                              <a:lumMod val="50000"/>
                            </a:schemeClr>
                          </a:solidFill>
                          <a:effectLst/>
                        </a:rPr>
                        <a:t>PORCENTAJE</a:t>
                      </a:r>
                    </a:p>
                    <a:p>
                      <a:pPr marL="93663" indent="0" algn="ctr">
                        <a:lnSpc>
                          <a:spcPct val="150000"/>
                        </a:lnSpc>
                        <a:spcBef>
                          <a:spcPts val="600"/>
                        </a:spcBef>
                        <a:spcAft>
                          <a:spcPts val="0"/>
                        </a:spcAft>
                      </a:pPr>
                      <a:r>
                        <a:rPr lang="es-EC" sz="1200" dirty="0" smtClean="0">
                          <a:solidFill>
                            <a:schemeClr val="tx2">
                              <a:lumMod val="50000"/>
                            </a:schemeClr>
                          </a:solidFill>
                          <a:effectLst/>
                        </a:rPr>
                        <a:t>100,00%</a:t>
                      </a:r>
                      <a:endParaRPr lang="es-EC"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95786">
                <a:tc>
                  <a:txBody>
                    <a:bodyPr/>
                    <a:lstStyle/>
                    <a:p>
                      <a:pPr marL="457200" algn="l">
                        <a:lnSpc>
                          <a:spcPct val="150000"/>
                        </a:lnSpc>
                        <a:spcBef>
                          <a:spcPts val="600"/>
                        </a:spcBef>
                        <a:spcAft>
                          <a:spcPts val="0"/>
                        </a:spcAft>
                      </a:pPr>
                      <a:r>
                        <a:rPr lang="es-EC" sz="1200" dirty="0">
                          <a:solidFill>
                            <a:schemeClr val="tx2">
                              <a:lumMod val="50000"/>
                            </a:schemeClr>
                          </a:solidFill>
                          <a:effectLst/>
                        </a:rPr>
                        <a:t>Clínica General</a:t>
                      </a:r>
                      <a:endParaRPr lang="es-EC"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93663" indent="0" algn="ctr">
                        <a:lnSpc>
                          <a:spcPct val="150000"/>
                        </a:lnSpc>
                        <a:spcBef>
                          <a:spcPts val="600"/>
                        </a:spcBef>
                        <a:spcAft>
                          <a:spcPts val="0"/>
                        </a:spcAft>
                      </a:pPr>
                      <a:r>
                        <a:rPr lang="es-EC" sz="1200" dirty="0">
                          <a:solidFill>
                            <a:schemeClr val="tx2">
                              <a:lumMod val="50000"/>
                            </a:schemeClr>
                          </a:solidFill>
                          <a:effectLst/>
                        </a:rPr>
                        <a:t>455</a:t>
                      </a:r>
                      <a:endParaRPr lang="es-EC"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93663" indent="0" algn="ctr">
                        <a:lnSpc>
                          <a:spcPct val="150000"/>
                        </a:lnSpc>
                        <a:spcBef>
                          <a:spcPts val="600"/>
                        </a:spcBef>
                        <a:spcAft>
                          <a:spcPts val="0"/>
                        </a:spcAft>
                      </a:pPr>
                      <a:r>
                        <a:rPr lang="es-EC" sz="1200" dirty="0" smtClean="0">
                          <a:solidFill>
                            <a:schemeClr val="tx2">
                              <a:lumMod val="50000"/>
                            </a:schemeClr>
                          </a:solidFill>
                          <a:effectLst/>
                        </a:rPr>
                        <a:t>82,73</a:t>
                      </a:r>
                    </a:p>
                  </a:txBody>
                  <a:tcPr marL="44450" marR="44450" marT="0" marB="0" anchor="ctr"/>
                </a:tc>
              </a:tr>
              <a:tr h="200025">
                <a:tc>
                  <a:txBody>
                    <a:bodyPr/>
                    <a:lstStyle/>
                    <a:p>
                      <a:pPr marL="457200" algn="l">
                        <a:lnSpc>
                          <a:spcPct val="150000"/>
                        </a:lnSpc>
                        <a:spcBef>
                          <a:spcPts val="600"/>
                        </a:spcBef>
                        <a:spcAft>
                          <a:spcPts val="0"/>
                        </a:spcAft>
                      </a:pPr>
                      <a:r>
                        <a:rPr lang="es-EC" sz="1200" dirty="0">
                          <a:solidFill>
                            <a:schemeClr val="tx2">
                              <a:lumMod val="50000"/>
                            </a:schemeClr>
                          </a:solidFill>
                          <a:effectLst/>
                        </a:rPr>
                        <a:t>Clínica Especializada</a:t>
                      </a:r>
                      <a:endParaRPr lang="es-EC"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FF00"/>
                    </a:solidFill>
                  </a:tcPr>
                </a:tc>
                <a:tc>
                  <a:txBody>
                    <a:bodyPr/>
                    <a:lstStyle/>
                    <a:p>
                      <a:pPr marL="93663" indent="0" algn="ctr">
                        <a:lnSpc>
                          <a:spcPct val="150000"/>
                        </a:lnSpc>
                        <a:spcBef>
                          <a:spcPts val="600"/>
                        </a:spcBef>
                        <a:spcAft>
                          <a:spcPts val="0"/>
                        </a:spcAft>
                      </a:pPr>
                      <a:r>
                        <a:rPr lang="es-EC" sz="1200" dirty="0" smtClean="0">
                          <a:solidFill>
                            <a:schemeClr val="tx2">
                              <a:lumMod val="50000"/>
                            </a:schemeClr>
                          </a:solidFill>
                          <a:effectLst/>
                        </a:rPr>
                        <a:t>46</a:t>
                      </a:r>
                      <a:endParaRPr lang="es-EC"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FF00"/>
                    </a:solidFill>
                  </a:tcPr>
                </a:tc>
                <a:tc>
                  <a:txBody>
                    <a:bodyPr/>
                    <a:lstStyle/>
                    <a:p>
                      <a:pPr marL="93663" indent="0" algn="ctr">
                        <a:lnSpc>
                          <a:spcPct val="150000"/>
                        </a:lnSpc>
                        <a:spcBef>
                          <a:spcPts val="600"/>
                        </a:spcBef>
                        <a:spcAft>
                          <a:spcPts val="0"/>
                        </a:spcAft>
                      </a:pPr>
                      <a:r>
                        <a:rPr lang="es-EC" sz="1200" dirty="0" smtClean="0">
                          <a:solidFill>
                            <a:schemeClr val="tx2">
                              <a:lumMod val="50000"/>
                            </a:schemeClr>
                          </a:solidFill>
                          <a:effectLst/>
                        </a:rPr>
                        <a:t>7,45</a:t>
                      </a:r>
                      <a:endParaRPr lang="es-EC"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FF00"/>
                    </a:solidFill>
                  </a:tcPr>
                </a:tc>
              </a:tr>
              <a:tr h="200025">
                <a:tc>
                  <a:txBody>
                    <a:bodyPr/>
                    <a:lstStyle/>
                    <a:p>
                      <a:pPr marL="457200" algn="l">
                        <a:lnSpc>
                          <a:spcPct val="150000"/>
                        </a:lnSpc>
                        <a:spcBef>
                          <a:spcPts val="600"/>
                        </a:spcBef>
                        <a:spcAft>
                          <a:spcPts val="0"/>
                        </a:spcAft>
                      </a:pPr>
                      <a:r>
                        <a:rPr lang="es-EC" sz="1200" dirty="0">
                          <a:solidFill>
                            <a:schemeClr val="tx2">
                              <a:lumMod val="50000"/>
                            </a:schemeClr>
                          </a:solidFill>
                          <a:effectLst/>
                        </a:rPr>
                        <a:t>Hospital Básico</a:t>
                      </a:r>
                      <a:endParaRPr lang="es-EC"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93663" indent="0" algn="ctr">
                        <a:lnSpc>
                          <a:spcPct val="150000"/>
                        </a:lnSpc>
                        <a:spcBef>
                          <a:spcPts val="600"/>
                        </a:spcBef>
                        <a:spcAft>
                          <a:spcPts val="0"/>
                        </a:spcAft>
                      </a:pPr>
                      <a:r>
                        <a:rPr lang="es-EC" sz="1200" dirty="0">
                          <a:solidFill>
                            <a:schemeClr val="tx2">
                              <a:lumMod val="50000"/>
                            </a:schemeClr>
                          </a:solidFill>
                          <a:effectLst/>
                        </a:rPr>
                        <a:t>32</a:t>
                      </a:r>
                      <a:endParaRPr lang="es-EC"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93663" indent="0" algn="ctr">
                        <a:lnSpc>
                          <a:spcPct val="150000"/>
                        </a:lnSpc>
                        <a:spcBef>
                          <a:spcPts val="600"/>
                        </a:spcBef>
                        <a:spcAft>
                          <a:spcPts val="0"/>
                        </a:spcAft>
                      </a:pPr>
                      <a:r>
                        <a:rPr lang="es-EC" sz="1200" dirty="0">
                          <a:solidFill>
                            <a:schemeClr val="tx2">
                              <a:lumMod val="50000"/>
                            </a:schemeClr>
                          </a:solidFill>
                          <a:effectLst/>
                        </a:rPr>
                        <a:t>5,82</a:t>
                      </a:r>
                      <a:endParaRPr lang="es-EC"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1440">
                <a:tc>
                  <a:txBody>
                    <a:bodyPr/>
                    <a:lstStyle/>
                    <a:p>
                      <a:pPr marL="457200" algn="l">
                        <a:lnSpc>
                          <a:spcPct val="150000"/>
                        </a:lnSpc>
                        <a:spcBef>
                          <a:spcPts val="600"/>
                        </a:spcBef>
                        <a:spcAft>
                          <a:spcPts val="0"/>
                        </a:spcAft>
                      </a:pPr>
                      <a:r>
                        <a:rPr lang="es-EC" sz="1200" dirty="0">
                          <a:solidFill>
                            <a:schemeClr val="tx2">
                              <a:lumMod val="50000"/>
                            </a:schemeClr>
                          </a:solidFill>
                          <a:effectLst/>
                        </a:rPr>
                        <a:t>Hospital General</a:t>
                      </a:r>
                      <a:endParaRPr lang="es-EC"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93663" indent="0" algn="ctr">
                        <a:lnSpc>
                          <a:spcPct val="150000"/>
                        </a:lnSpc>
                        <a:spcBef>
                          <a:spcPts val="600"/>
                        </a:spcBef>
                        <a:spcAft>
                          <a:spcPts val="0"/>
                        </a:spcAft>
                      </a:pPr>
                      <a:r>
                        <a:rPr lang="es-EC" sz="1200" dirty="0">
                          <a:solidFill>
                            <a:schemeClr val="tx2">
                              <a:lumMod val="50000"/>
                            </a:schemeClr>
                          </a:solidFill>
                          <a:effectLst/>
                        </a:rPr>
                        <a:t>17</a:t>
                      </a:r>
                      <a:endParaRPr lang="es-EC"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93663" indent="0" algn="ctr">
                        <a:lnSpc>
                          <a:spcPct val="150000"/>
                        </a:lnSpc>
                        <a:spcBef>
                          <a:spcPts val="600"/>
                        </a:spcBef>
                        <a:spcAft>
                          <a:spcPts val="0"/>
                        </a:spcAft>
                      </a:pPr>
                      <a:r>
                        <a:rPr lang="es-EC" sz="1200" dirty="0">
                          <a:solidFill>
                            <a:schemeClr val="tx2">
                              <a:lumMod val="50000"/>
                            </a:schemeClr>
                          </a:solidFill>
                          <a:effectLst/>
                        </a:rPr>
                        <a:t>3,09</a:t>
                      </a:r>
                      <a:endParaRPr lang="es-EC"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5" name="Marcador de texto 4"/>
          <p:cNvSpPr>
            <a:spLocks noGrp="1"/>
          </p:cNvSpPr>
          <p:nvPr>
            <p:ph type="body" sz="quarter" idx="3"/>
          </p:nvPr>
        </p:nvSpPr>
        <p:spPr>
          <a:xfrm>
            <a:off x="6192561" y="1215232"/>
            <a:ext cx="5388332" cy="639762"/>
          </a:xfrm>
        </p:spPr>
        <p:txBody>
          <a:bodyPr/>
          <a:lstStyle/>
          <a:p>
            <a:pPr algn="ctr"/>
            <a:endParaRPr lang="es-EC" dirty="0" smtClean="0">
              <a:solidFill>
                <a:schemeClr val="tx2">
                  <a:lumMod val="50000"/>
                </a:schemeClr>
              </a:solidFill>
            </a:endParaRPr>
          </a:p>
          <a:p>
            <a:pPr algn="ctr"/>
            <a:endParaRPr lang="es-EC" dirty="0">
              <a:solidFill>
                <a:schemeClr val="tx2">
                  <a:lumMod val="50000"/>
                </a:schemeClr>
              </a:solidFill>
            </a:endParaRPr>
          </a:p>
          <a:p>
            <a:pPr algn="ctr"/>
            <a:r>
              <a:rPr lang="es-EC" dirty="0" smtClean="0">
                <a:solidFill>
                  <a:schemeClr val="tx2">
                    <a:lumMod val="50000"/>
                  </a:schemeClr>
                </a:solidFill>
              </a:rPr>
              <a:t>Calidad del servicio</a:t>
            </a:r>
            <a:endParaRPr lang="es-EC" dirty="0">
              <a:solidFill>
                <a:schemeClr val="tx2">
                  <a:lumMod val="50000"/>
                </a:schemeClr>
              </a:solidFill>
            </a:endParaRPr>
          </a:p>
        </p:txBody>
      </p:sp>
      <p:sp>
        <p:nvSpPr>
          <p:cNvPr id="6" name="Marcador de contenido 5"/>
          <p:cNvSpPr>
            <a:spLocks noGrp="1"/>
          </p:cNvSpPr>
          <p:nvPr>
            <p:ph sz="quarter" idx="4"/>
          </p:nvPr>
        </p:nvSpPr>
        <p:spPr>
          <a:xfrm>
            <a:off x="6192561" y="2174875"/>
            <a:ext cx="5388332" cy="2262237"/>
          </a:xfrm>
        </p:spPr>
        <p:txBody>
          <a:bodyPr/>
          <a:lstStyle/>
          <a:p>
            <a:pPr marL="0" indent="0" algn="r">
              <a:buNone/>
            </a:pPr>
            <a:endParaRPr lang="es-EC" dirty="0" smtClean="0"/>
          </a:p>
          <a:p>
            <a:r>
              <a:rPr lang="es-EC" sz="1600" dirty="0" smtClean="0">
                <a:solidFill>
                  <a:schemeClr val="tx2">
                    <a:lumMod val="50000"/>
                  </a:schemeClr>
                </a:solidFill>
              </a:rPr>
              <a:t>Principio:5% de problemas de salud</a:t>
            </a:r>
          </a:p>
          <a:p>
            <a:r>
              <a:rPr lang="es-EC" sz="1600" dirty="0" smtClean="0">
                <a:solidFill>
                  <a:schemeClr val="tx2">
                    <a:lumMod val="50000"/>
                  </a:schemeClr>
                </a:solidFill>
              </a:rPr>
              <a:t>Número de establecimientos de salud: 25 </a:t>
            </a:r>
          </a:p>
          <a:p>
            <a:r>
              <a:rPr lang="es-EC" sz="1600" dirty="0" smtClean="0">
                <a:solidFill>
                  <a:schemeClr val="tx2">
                    <a:lumMod val="50000"/>
                  </a:schemeClr>
                </a:solidFill>
              </a:rPr>
              <a:t>Muestra:</a:t>
            </a:r>
            <a:r>
              <a:rPr lang="es-EC" sz="1600" b="1" u="sng" dirty="0" smtClean="0">
                <a:solidFill>
                  <a:schemeClr val="tx2">
                    <a:lumMod val="50000"/>
                  </a:schemeClr>
                </a:solidFill>
              </a:rPr>
              <a:t>130 personas que estuvieron hospitalizadas</a:t>
            </a:r>
          </a:p>
          <a:p>
            <a:endParaRPr lang="es-EC" sz="1600" dirty="0" smtClean="0">
              <a:solidFill>
                <a:schemeClr val="tx2">
                  <a:lumMod val="50000"/>
                </a:schemeClr>
              </a:solidFill>
            </a:endParaRPr>
          </a:p>
          <a:p>
            <a:pPr marL="0" indent="0">
              <a:buNone/>
            </a:pPr>
            <a:endParaRPr lang="es-EC" sz="1600" dirty="0">
              <a:solidFill>
                <a:schemeClr val="tx2">
                  <a:lumMod val="50000"/>
                </a:schemeClr>
              </a:solidFill>
            </a:endParaRPr>
          </a:p>
        </p:txBody>
      </p:sp>
      <p:sp>
        <p:nvSpPr>
          <p:cNvPr id="8" name="CuadroTexto 7"/>
          <p:cNvSpPr txBox="1"/>
          <p:nvPr/>
        </p:nvSpPr>
        <p:spPr>
          <a:xfrm>
            <a:off x="539147" y="3453388"/>
            <a:ext cx="5517155" cy="2739211"/>
          </a:xfrm>
          <a:prstGeom prst="rect">
            <a:avLst/>
          </a:prstGeom>
          <a:noFill/>
        </p:spPr>
        <p:txBody>
          <a:bodyPr wrap="square" rtlCol="0">
            <a:spAutoFit/>
          </a:bodyPr>
          <a:lstStyle/>
          <a:p>
            <a:pPr algn="r"/>
            <a:endParaRPr lang="es-EC" sz="1600" dirty="0" smtClean="0">
              <a:solidFill>
                <a:schemeClr val="tx2">
                  <a:lumMod val="50000"/>
                </a:schemeClr>
              </a:solidFill>
            </a:endParaRPr>
          </a:p>
          <a:p>
            <a:pPr algn="r"/>
            <a:r>
              <a:rPr lang="es-EC" sz="1400" dirty="0" smtClean="0">
                <a:solidFill>
                  <a:schemeClr val="tx2">
                    <a:lumMod val="50000"/>
                  </a:schemeClr>
                </a:solidFill>
              </a:rPr>
              <a:t>(Instituto </a:t>
            </a:r>
            <a:r>
              <a:rPr lang="es-EC" sz="1400" dirty="0">
                <a:solidFill>
                  <a:schemeClr val="tx2">
                    <a:lumMod val="50000"/>
                  </a:schemeClr>
                </a:solidFill>
              </a:rPr>
              <a:t>Nacional de estadísticas y censos, </a:t>
            </a:r>
            <a:r>
              <a:rPr lang="es-EC" sz="1400" dirty="0" smtClean="0">
                <a:solidFill>
                  <a:schemeClr val="tx2">
                    <a:lumMod val="50000"/>
                  </a:schemeClr>
                </a:solidFill>
              </a:rPr>
              <a:t>2016)</a:t>
            </a:r>
            <a:endParaRPr lang="es-EC" sz="1400" dirty="0">
              <a:solidFill>
                <a:schemeClr val="tx2">
                  <a:lumMod val="50000"/>
                </a:schemeClr>
              </a:solidFill>
            </a:endParaRPr>
          </a:p>
          <a:p>
            <a:pPr algn="ctr"/>
            <a:endParaRPr lang="es-EC" sz="1400" b="1" dirty="0">
              <a:solidFill>
                <a:schemeClr val="tx2">
                  <a:lumMod val="50000"/>
                </a:schemeClr>
              </a:solidFill>
            </a:endParaRPr>
          </a:p>
          <a:p>
            <a:r>
              <a:rPr lang="es-EC" sz="1600" dirty="0" smtClean="0">
                <a:solidFill>
                  <a:schemeClr val="tx2">
                    <a:lumMod val="50000"/>
                  </a:schemeClr>
                </a:solidFill>
              </a:rPr>
              <a:t>DMQ: 25 clínicas especializadas</a:t>
            </a:r>
          </a:p>
          <a:p>
            <a:r>
              <a:rPr lang="es-EC" sz="1600" dirty="0" smtClean="0">
                <a:solidFill>
                  <a:schemeClr val="tx2">
                    <a:lumMod val="50000"/>
                  </a:schemeClr>
                </a:solidFill>
              </a:rPr>
              <a:t>Área de internación: Aprox. 8 personas </a:t>
            </a:r>
          </a:p>
          <a:p>
            <a:r>
              <a:rPr lang="es-EC" sz="1600" dirty="0" smtClean="0">
                <a:solidFill>
                  <a:schemeClr val="tx2">
                    <a:lumMod val="50000"/>
                  </a:schemeClr>
                </a:solidFill>
              </a:rPr>
              <a:t>Muestra: </a:t>
            </a:r>
            <a:r>
              <a:rPr lang="es-EC" sz="1600" b="1" u="sng" dirty="0" smtClean="0">
                <a:solidFill>
                  <a:schemeClr val="tx2">
                    <a:lumMod val="50000"/>
                  </a:schemeClr>
                </a:solidFill>
              </a:rPr>
              <a:t>132 personas</a:t>
            </a:r>
          </a:p>
          <a:p>
            <a:r>
              <a:rPr lang="es-EC" sz="1600" dirty="0" smtClean="0">
                <a:solidFill>
                  <a:schemeClr val="tx2">
                    <a:lumMod val="50000"/>
                  </a:schemeClr>
                </a:solidFill>
              </a:rPr>
              <a:t>Distribución:</a:t>
            </a:r>
          </a:p>
          <a:p>
            <a:r>
              <a:rPr lang="es-EC" sz="1600" dirty="0" smtClean="0">
                <a:solidFill>
                  <a:schemeClr val="tx2">
                    <a:lumMod val="50000"/>
                  </a:schemeClr>
                </a:solidFill>
              </a:rPr>
              <a:t>-2 médicos especialistas</a:t>
            </a:r>
          </a:p>
          <a:p>
            <a:r>
              <a:rPr lang="es-EC" sz="1600" dirty="0" smtClean="0">
                <a:solidFill>
                  <a:schemeClr val="tx2">
                    <a:lumMod val="50000"/>
                  </a:schemeClr>
                </a:solidFill>
              </a:rPr>
              <a:t>-2 enfermeras</a:t>
            </a:r>
          </a:p>
          <a:p>
            <a:r>
              <a:rPr lang="es-EC" sz="1600" dirty="0" smtClean="0">
                <a:solidFill>
                  <a:schemeClr val="tx2">
                    <a:lumMod val="50000"/>
                  </a:schemeClr>
                </a:solidFill>
              </a:rPr>
              <a:t>-1 auxiliares de enfermería</a:t>
            </a:r>
          </a:p>
          <a:p>
            <a:endParaRPr lang="es-EC" sz="1600" dirty="0">
              <a:solidFill>
                <a:schemeClr val="tx2">
                  <a:lumMod val="50000"/>
                </a:schemeClr>
              </a:solidFill>
            </a:endParaRPr>
          </a:p>
        </p:txBody>
      </p:sp>
      <p:sp>
        <p:nvSpPr>
          <p:cNvPr id="9" name="CuadroTexto 8"/>
          <p:cNvSpPr txBox="1"/>
          <p:nvPr/>
        </p:nvSpPr>
        <p:spPr>
          <a:xfrm>
            <a:off x="6959302" y="4177158"/>
            <a:ext cx="4464496" cy="646331"/>
          </a:xfrm>
          <a:prstGeom prst="rect">
            <a:avLst/>
          </a:prstGeom>
          <a:noFill/>
        </p:spPr>
        <p:txBody>
          <a:bodyPr wrap="square" rtlCol="0">
            <a:spAutoFit/>
          </a:bodyPr>
          <a:lstStyle/>
          <a:p>
            <a:pPr algn="ctr"/>
            <a:r>
              <a:rPr lang="es-EC" b="1" dirty="0" smtClean="0">
                <a:solidFill>
                  <a:schemeClr val="tx2">
                    <a:lumMod val="50000"/>
                  </a:schemeClr>
                </a:solidFill>
              </a:rPr>
              <a:t>Muestreo Aleatorio Simple</a:t>
            </a:r>
          </a:p>
          <a:p>
            <a:pPr algn="ctr"/>
            <a:endParaRPr lang="es-EC" dirty="0"/>
          </a:p>
        </p:txBody>
      </p:sp>
      <p:pic>
        <p:nvPicPr>
          <p:cNvPr id="10" name="Imagen 9"/>
          <p:cNvPicPr/>
          <p:nvPr/>
        </p:nvPicPr>
        <p:blipFill>
          <a:blip r:embed="rId2"/>
          <a:stretch>
            <a:fillRect/>
          </a:stretch>
        </p:blipFill>
        <p:spPr>
          <a:xfrm>
            <a:off x="7428727" y="4869160"/>
            <a:ext cx="2916000" cy="684000"/>
          </a:xfrm>
          <a:prstGeom prst="rect">
            <a:avLst/>
          </a:prstGeom>
        </p:spPr>
      </p:pic>
    </p:spTree>
    <p:extLst>
      <p:ext uri="{BB962C8B-B14F-4D97-AF65-F5344CB8AC3E}">
        <p14:creationId xmlns:p14="http://schemas.microsoft.com/office/powerpoint/2010/main" val="18777290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21" y="620688"/>
            <a:ext cx="10971372" cy="648072"/>
          </a:xfrm>
        </p:spPr>
        <p:txBody>
          <a:bodyPr/>
          <a:lstStyle/>
          <a:p>
            <a:pPr algn="l"/>
            <a:r>
              <a:rPr lang="es-EC" dirty="0" smtClean="0">
                <a:solidFill>
                  <a:schemeClr val="tx2">
                    <a:lumMod val="50000"/>
                  </a:schemeClr>
                </a:solidFill>
              </a:rPr>
              <a:t>VALIDACIÓN DE LOS CUESTIONARIOS</a:t>
            </a:r>
            <a:endParaRPr lang="es-EC" dirty="0">
              <a:solidFill>
                <a:schemeClr val="tx2">
                  <a:lumMod val="50000"/>
                </a:schemeClr>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8018034"/>
              </p:ext>
            </p:extLst>
          </p:nvPr>
        </p:nvGraphicFramePr>
        <p:xfrm>
          <a:off x="609681" y="1487152"/>
          <a:ext cx="10971212" cy="791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609521" y="2278694"/>
            <a:ext cx="10670261" cy="369332"/>
          </a:xfrm>
          <a:prstGeom prst="rect">
            <a:avLst/>
          </a:prstGeom>
          <a:noFill/>
        </p:spPr>
        <p:txBody>
          <a:bodyPr wrap="square" rtlCol="0">
            <a:spAutoFit/>
          </a:bodyPr>
          <a:lstStyle/>
          <a:p>
            <a:r>
              <a:rPr lang="es-EC" b="1" dirty="0" smtClean="0">
                <a:solidFill>
                  <a:schemeClr val="tx2">
                    <a:lumMod val="50000"/>
                  </a:schemeClr>
                </a:solidFill>
              </a:rPr>
              <a:t>Alfa de Cronbach:  </a:t>
            </a:r>
            <a:r>
              <a:rPr lang="es-EC" dirty="0" smtClean="0">
                <a:solidFill>
                  <a:schemeClr val="tx2">
                    <a:lumMod val="50000"/>
                  </a:schemeClr>
                </a:solidFill>
              </a:rPr>
              <a:t>Instrumento válido y confiable  (Corral,2009, pág. 241).</a:t>
            </a:r>
            <a:endParaRPr lang="es-EC" dirty="0">
              <a:solidFill>
                <a:schemeClr val="tx2">
                  <a:lumMod val="50000"/>
                </a:schemeClr>
              </a:solidFill>
            </a:endParaRPr>
          </a:p>
        </p:txBody>
      </p:sp>
      <p:sp>
        <p:nvSpPr>
          <p:cNvPr id="6" name="Rectángulo 5"/>
          <p:cNvSpPr/>
          <p:nvPr/>
        </p:nvSpPr>
        <p:spPr>
          <a:xfrm>
            <a:off x="3790950" y="2942720"/>
            <a:ext cx="5467749" cy="6918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dirty="0" smtClean="0">
                <a:solidFill>
                  <a:schemeClr val="tx2">
                    <a:lumMod val="50000"/>
                  </a:schemeClr>
                </a:solidFill>
                <a:latin typeface="+mj-lt"/>
                <a:cs typeface="Times New Roman" panose="02020603050405020304" pitchFamily="18" charset="0"/>
                <a:sym typeface="Open Sans"/>
              </a:rPr>
              <a:t>Sí el </a:t>
            </a:r>
            <a:r>
              <a:rPr lang="es-EC" sz="1400" dirty="0">
                <a:solidFill>
                  <a:schemeClr val="tx2">
                    <a:lumMod val="50000"/>
                  </a:schemeClr>
                </a:solidFill>
                <a:latin typeface="+mj-lt"/>
                <a:cs typeface="Times New Roman" panose="02020603050405020304" pitchFamily="18" charset="0"/>
                <a:sym typeface="Open Sans"/>
              </a:rPr>
              <a:t>alfa de Cronbach se acerca </a:t>
            </a:r>
            <a:r>
              <a:rPr lang="es-EC" sz="1400" dirty="0" smtClean="0">
                <a:solidFill>
                  <a:schemeClr val="tx2">
                    <a:lumMod val="50000"/>
                  </a:schemeClr>
                </a:solidFill>
                <a:latin typeface="+mj-lt"/>
                <a:cs typeface="Times New Roman" panose="02020603050405020304" pitchFamily="18" charset="0"/>
                <a:sym typeface="Open Sans"/>
              </a:rPr>
              <a:t>más a uno 1, significa una mayor  </a:t>
            </a:r>
            <a:r>
              <a:rPr lang="es-EC" sz="1400" dirty="0">
                <a:solidFill>
                  <a:schemeClr val="tx2">
                    <a:lumMod val="50000"/>
                  </a:schemeClr>
                </a:solidFill>
                <a:latin typeface="+mj-lt"/>
                <a:cs typeface="Times New Roman" panose="02020603050405020304" pitchFamily="18" charset="0"/>
                <a:sym typeface="Open Sans"/>
              </a:rPr>
              <a:t>confiabilidad </a:t>
            </a:r>
            <a:r>
              <a:rPr lang="es-EC" sz="1400" dirty="0" smtClean="0">
                <a:solidFill>
                  <a:schemeClr val="tx2">
                    <a:lumMod val="50000"/>
                  </a:schemeClr>
                </a:solidFill>
                <a:latin typeface="+mj-lt"/>
                <a:cs typeface="Times New Roman" panose="02020603050405020304" pitchFamily="18" charset="0"/>
                <a:sym typeface="Open Sans"/>
              </a:rPr>
              <a:t>del </a:t>
            </a:r>
            <a:r>
              <a:rPr lang="es-EC" sz="1400" dirty="0">
                <a:solidFill>
                  <a:schemeClr val="tx2">
                    <a:lumMod val="50000"/>
                  </a:schemeClr>
                </a:solidFill>
                <a:latin typeface="+mj-lt"/>
                <a:cs typeface="Times New Roman" panose="02020603050405020304" pitchFamily="18" charset="0"/>
                <a:sym typeface="Open Sans"/>
              </a:rPr>
              <a:t>instrumento a utilizar.</a:t>
            </a:r>
          </a:p>
        </p:txBody>
      </p:sp>
      <p:pic>
        <p:nvPicPr>
          <p:cNvPr id="8" name="Imagen 7"/>
          <p:cNvPicPr>
            <a:picLocks noChangeAspect="1"/>
          </p:cNvPicPr>
          <p:nvPr/>
        </p:nvPicPr>
        <p:blipFill>
          <a:blip r:embed="rId7"/>
          <a:stretch>
            <a:fillRect/>
          </a:stretch>
        </p:blipFill>
        <p:spPr>
          <a:xfrm>
            <a:off x="1558702" y="4208687"/>
            <a:ext cx="4114043" cy="1512000"/>
          </a:xfrm>
          <a:prstGeom prst="rect">
            <a:avLst/>
          </a:prstGeom>
        </p:spPr>
      </p:pic>
      <p:sp>
        <p:nvSpPr>
          <p:cNvPr id="9" name="CuadroTexto 8"/>
          <p:cNvSpPr txBox="1"/>
          <p:nvPr/>
        </p:nvSpPr>
        <p:spPr>
          <a:xfrm>
            <a:off x="6524824" y="3716567"/>
            <a:ext cx="4034878" cy="369332"/>
          </a:xfrm>
          <a:prstGeom prst="rect">
            <a:avLst/>
          </a:prstGeom>
          <a:noFill/>
        </p:spPr>
        <p:txBody>
          <a:bodyPr wrap="square" rtlCol="0">
            <a:spAutoFit/>
          </a:bodyPr>
          <a:lstStyle/>
          <a:p>
            <a:pPr algn="ctr"/>
            <a:r>
              <a:rPr lang="es-EC" b="1" u="sng" dirty="0" smtClean="0">
                <a:solidFill>
                  <a:schemeClr val="tx2">
                    <a:lumMod val="50000"/>
                  </a:schemeClr>
                </a:solidFill>
              </a:rPr>
              <a:t>Calidad del servicio</a:t>
            </a:r>
            <a:endParaRPr lang="es-EC" b="1" u="sng" dirty="0">
              <a:solidFill>
                <a:schemeClr val="tx2">
                  <a:lumMod val="50000"/>
                </a:schemeClr>
              </a:solidFill>
            </a:endParaRPr>
          </a:p>
        </p:txBody>
      </p:sp>
      <p:pic>
        <p:nvPicPr>
          <p:cNvPr id="10" name="Imagen 9"/>
          <p:cNvPicPr>
            <a:picLocks noChangeAspect="1"/>
          </p:cNvPicPr>
          <p:nvPr/>
        </p:nvPicPr>
        <p:blipFill>
          <a:blip r:embed="rId8"/>
          <a:stretch>
            <a:fillRect/>
          </a:stretch>
        </p:blipFill>
        <p:spPr>
          <a:xfrm>
            <a:off x="6959302" y="4170530"/>
            <a:ext cx="3922105" cy="1512000"/>
          </a:xfrm>
          <a:prstGeom prst="rect">
            <a:avLst/>
          </a:prstGeom>
        </p:spPr>
      </p:pic>
      <p:sp>
        <p:nvSpPr>
          <p:cNvPr id="11" name="CuadroTexto 10"/>
          <p:cNvSpPr txBox="1"/>
          <p:nvPr/>
        </p:nvSpPr>
        <p:spPr>
          <a:xfrm>
            <a:off x="1342678" y="3736945"/>
            <a:ext cx="4034878" cy="369332"/>
          </a:xfrm>
          <a:prstGeom prst="rect">
            <a:avLst/>
          </a:prstGeom>
          <a:noFill/>
        </p:spPr>
        <p:txBody>
          <a:bodyPr wrap="square" rtlCol="0">
            <a:spAutoFit/>
          </a:bodyPr>
          <a:lstStyle/>
          <a:p>
            <a:pPr algn="ctr"/>
            <a:r>
              <a:rPr lang="es-EC" b="1" u="sng" dirty="0" smtClean="0">
                <a:solidFill>
                  <a:schemeClr val="tx2">
                    <a:lumMod val="50000"/>
                  </a:schemeClr>
                </a:solidFill>
              </a:rPr>
              <a:t>Clima Organizacional</a:t>
            </a:r>
            <a:endParaRPr lang="es-EC" b="1" u="sng" dirty="0">
              <a:solidFill>
                <a:schemeClr val="tx2">
                  <a:lumMod val="50000"/>
                </a:schemeClr>
              </a:solidFill>
            </a:endParaRPr>
          </a:p>
        </p:txBody>
      </p:sp>
    </p:spTree>
    <p:extLst>
      <p:ext uri="{BB962C8B-B14F-4D97-AF65-F5344CB8AC3E}">
        <p14:creationId xmlns:p14="http://schemas.microsoft.com/office/powerpoint/2010/main" val="9472021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21" y="274638"/>
            <a:ext cx="10971372" cy="634082"/>
          </a:xfrm>
        </p:spPr>
        <p:txBody>
          <a:bodyPr/>
          <a:lstStyle/>
          <a:p>
            <a:pPr algn="l"/>
            <a:r>
              <a:rPr lang="es-EC" dirty="0" smtClean="0">
                <a:solidFill>
                  <a:schemeClr val="tx2">
                    <a:lumMod val="50000"/>
                  </a:schemeClr>
                </a:solidFill>
              </a:rPr>
              <a:t>Hallazgos</a:t>
            </a:r>
            <a:endParaRPr lang="es-EC" dirty="0">
              <a:solidFill>
                <a:schemeClr val="tx2">
                  <a:lumMod val="50000"/>
                </a:schemeClr>
              </a:solidFill>
            </a:endParaRPr>
          </a:p>
        </p:txBody>
      </p:sp>
      <p:sp>
        <p:nvSpPr>
          <p:cNvPr id="3" name="Marcador de contenido 2"/>
          <p:cNvSpPr>
            <a:spLocks noGrp="1"/>
          </p:cNvSpPr>
          <p:nvPr>
            <p:ph idx="1"/>
          </p:nvPr>
        </p:nvSpPr>
        <p:spPr>
          <a:xfrm>
            <a:off x="623311" y="908721"/>
            <a:ext cx="10971372" cy="5174036"/>
          </a:xfrm>
        </p:spPr>
        <p:txBody>
          <a:bodyPr/>
          <a:lstStyle/>
          <a:p>
            <a:pPr marL="0" indent="0">
              <a:buNone/>
            </a:pPr>
            <a:r>
              <a:rPr lang="es-EC" b="1" dirty="0" smtClean="0">
                <a:solidFill>
                  <a:schemeClr val="tx2">
                    <a:lumMod val="50000"/>
                  </a:schemeClr>
                </a:solidFill>
              </a:rPr>
              <a:t>Clima Organizacional</a:t>
            </a:r>
          </a:p>
          <a:p>
            <a:pPr marL="0" indent="0">
              <a:buNone/>
            </a:pPr>
            <a:endParaRPr lang="es-EC" b="1" dirty="0">
              <a:solidFill>
                <a:schemeClr val="tx2">
                  <a:lumMod val="50000"/>
                </a:schemeClr>
              </a:solidFill>
            </a:endParaRPr>
          </a:p>
        </p:txBody>
      </p:sp>
      <p:pic>
        <p:nvPicPr>
          <p:cNvPr id="6" name="Imagen 5"/>
          <p:cNvPicPr>
            <a:picLocks noChangeAspect="1"/>
          </p:cNvPicPr>
          <p:nvPr/>
        </p:nvPicPr>
        <p:blipFill>
          <a:blip r:embed="rId2"/>
          <a:stretch>
            <a:fillRect/>
          </a:stretch>
        </p:blipFill>
        <p:spPr>
          <a:xfrm>
            <a:off x="694606" y="1340768"/>
            <a:ext cx="7388385" cy="5436000"/>
          </a:xfrm>
          <a:prstGeom prst="rect">
            <a:avLst/>
          </a:prstGeom>
        </p:spPr>
      </p:pic>
    </p:spTree>
    <p:extLst>
      <p:ext uri="{BB962C8B-B14F-4D97-AF65-F5344CB8AC3E}">
        <p14:creationId xmlns:p14="http://schemas.microsoft.com/office/powerpoint/2010/main" val="41221187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21" y="274638"/>
            <a:ext cx="10971372" cy="634082"/>
          </a:xfrm>
        </p:spPr>
        <p:txBody>
          <a:bodyPr/>
          <a:lstStyle/>
          <a:p>
            <a:pPr algn="l"/>
            <a:r>
              <a:rPr lang="es-EC" dirty="0" smtClean="0">
                <a:solidFill>
                  <a:schemeClr val="tx2">
                    <a:lumMod val="50000"/>
                  </a:schemeClr>
                </a:solidFill>
              </a:rPr>
              <a:t>Hallazgos</a:t>
            </a:r>
            <a:endParaRPr lang="es-EC" dirty="0">
              <a:solidFill>
                <a:schemeClr val="tx2">
                  <a:lumMod val="50000"/>
                </a:schemeClr>
              </a:solidFill>
            </a:endParaRPr>
          </a:p>
        </p:txBody>
      </p:sp>
      <p:sp>
        <p:nvSpPr>
          <p:cNvPr id="3" name="Marcador de contenido 2"/>
          <p:cNvSpPr>
            <a:spLocks noGrp="1"/>
          </p:cNvSpPr>
          <p:nvPr>
            <p:ph idx="1"/>
          </p:nvPr>
        </p:nvSpPr>
        <p:spPr>
          <a:xfrm>
            <a:off x="623311" y="908721"/>
            <a:ext cx="10971372" cy="5174036"/>
          </a:xfrm>
        </p:spPr>
        <p:txBody>
          <a:bodyPr/>
          <a:lstStyle/>
          <a:p>
            <a:pPr marL="0" indent="0">
              <a:buNone/>
            </a:pPr>
            <a:r>
              <a:rPr lang="es-EC" b="1" dirty="0" smtClean="0">
                <a:solidFill>
                  <a:schemeClr val="tx2">
                    <a:lumMod val="50000"/>
                  </a:schemeClr>
                </a:solidFill>
              </a:rPr>
              <a:t>Calidad en el servicio</a:t>
            </a:r>
          </a:p>
          <a:p>
            <a:endParaRPr lang="es-EC" dirty="0"/>
          </a:p>
        </p:txBody>
      </p:sp>
      <p:pic>
        <p:nvPicPr>
          <p:cNvPr id="4" name="Imagen 3"/>
          <p:cNvPicPr>
            <a:picLocks noChangeAspect="1"/>
          </p:cNvPicPr>
          <p:nvPr/>
        </p:nvPicPr>
        <p:blipFill>
          <a:blip r:embed="rId2"/>
          <a:stretch>
            <a:fillRect/>
          </a:stretch>
        </p:blipFill>
        <p:spPr>
          <a:xfrm>
            <a:off x="642981" y="1412776"/>
            <a:ext cx="8565093" cy="5328000"/>
          </a:xfrm>
          <a:prstGeom prst="rect">
            <a:avLst/>
          </a:prstGeom>
        </p:spPr>
      </p:pic>
    </p:spTree>
    <p:extLst>
      <p:ext uri="{BB962C8B-B14F-4D97-AF65-F5344CB8AC3E}">
        <p14:creationId xmlns:p14="http://schemas.microsoft.com/office/powerpoint/2010/main" val="39896810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21" y="692696"/>
            <a:ext cx="10971372" cy="724942"/>
          </a:xfrm>
        </p:spPr>
        <p:txBody>
          <a:bodyPr/>
          <a:lstStyle/>
          <a:p>
            <a:pPr algn="l"/>
            <a:r>
              <a:rPr lang="es-EC" dirty="0" smtClean="0">
                <a:solidFill>
                  <a:schemeClr val="tx2">
                    <a:lumMod val="50000"/>
                  </a:schemeClr>
                </a:solidFill>
              </a:rPr>
              <a:t>Hallazgos agrupados</a:t>
            </a:r>
            <a:endParaRPr lang="es-EC" dirty="0">
              <a:solidFill>
                <a:schemeClr val="tx2">
                  <a:lumMod val="50000"/>
                </a:schemeClr>
              </a:solidFill>
            </a:endParaRPr>
          </a:p>
        </p:txBody>
      </p:sp>
      <p:pic>
        <p:nvPicPr>
          <p:cNvPr id="5" name="Imagen 4"/>
          <p:cNvPicPr>
            <a:picLocks noChangeAspect="1"/>
          </p:cNvPicPr>
          <p:nvPr/>
        </p:nvPicPr>
        <p:blipFill>
          <a:blip r:embed="rId2"/>
          <a:stretch>
            <a:fillRect/>
          </a:stretch>
        </p:blipFill>
        <p:spPr>
          <a:xfrm>
            <a:off x="1307430" y="1798221"/>
            <a:ext cx="10273036" cy="1440000"/>
          </a:xfrm>
          <a:prstGeom prst="rect">
            <a:avLst/>
          </a:prstGeom>
        </p:spPr>
      </p:pic>
      <p:pic>
        <p:nvPicPr>
          <p:cNvPr id="6" name="Imagen 5"/>
          <p:cNvPicPr>
            <a:picLocks noChangeAspect="1"/>
          </p:cNvPicPr>
          <p:nvPr/>
        </p:nvPicPr>
        <p:blipFill>
          <a:blip r:embed="rId3"/>
          <a:stretch>
            <a:fillRect/>
          </a:stretch>
        </p:blipFill>
        <p:spPr>
          <a:xfrm>
            <a:off x="1307430" y="3789040"/>
            <a:ext cx="10273032" cy="1440000"/>
          </a:xfrm>
          <a:prstGeom prst="rect">
            <a:avLst/>
          </a:prstGeom>
        </p:spPr>
      </p:pic>
      <p:sp>
        <p:nvSpPr>
          <p:cNvPr id="7" name="CuadroTexto 6"/>
          <p:cNvSpPr txBox="1"/>
          <p:nvPr/>
        </p:nvSpPr>
        <p:spPr>
          <a:xfrm>
            <a:off x="1307430" y="1412776"/>
            <a:ext cx="5136516" cy="369332"/>
          </a:xfrm>
          <a:prstGeom prst="rect">
            <a:avLst/>
          </a:prstGeom>
          <a:noFill/>
        </p:spPr>
        <p:txBody>
          <a:bodyPr wrap="square" rtlCol="0">
            <a:spAutoFit/>
          </a:bodyPr>
          <a:lstStyle/>
          <a:p>
            <a:r>
              <a:rPr lang="es-EC" b="1" dirty="0" smtClean="0">
                <a:solidFill>
                  <a:schemeClr val="tx2">
                    <a:lumMod val="50000"/>
                  </a:schemeClr>
                </a:solidFill>
              </a:rPr>
              <a:t>Clima Organizacional</a:t>
            </a:r>
            <a:endParaRPr lang="es-EC" b="1" dirty="0">
              <a:solidFill>
                <a:schemeClr val="tx2">
                  <a:lumMod val="50000"/>
                </a:schemeClr>
              </a:solidFill>
            </a:endParaRPr>
          </a:p>
        </p:txBody>
      </p:sp>
      <p:sp>
        <p:nvSpPr>
          <p:cNvPr id="8" name="CuadroTexto 7"/>
          <p:cNvSpPr txBox="1"/>
          <p:nvPr/>
        </p:nvSpPr>
        <p:spPr>
          <a:xfrm>
            <a:off x="1307430" y="3408571"/>
            <a:ext cx="5136516" cy="369332"/>
          </a:xfrm>
          <a:prstGeom prst="rect">
            <a:avLst/>
          </a:prstGeom>
          <a:noFill/>
        </p:spPr>
        <p:txBody>
          <a:bodyPr wrap="square" rtlCol="0">
            <a:spAutoFit/>
          </a:bodyPr>
          <a:lstStyle/>
          <a:p>
            <a:r>
              <a:rPr lang="es-EC" b="1" dirty="0" smtClean="0">
                <a:solidFill>
                  <a:schemeClr val="tx2">
                    <a:lumMod val="50000"/>
                  </a:schemeClr>
                </a:solidFill>
              </a:rPr>
              <a:t>Calidad en el servicio</a:t>
            </a:r>
            <a:endParaRPr lang="es-EC" b="1" dirty="0">
              <a:solidFill>
                <a:schemeClr val="tx2">
                  <a:lumMod val="50000"/>
                </a:schemeClr>
              </a:solidFill>
            </a:endParaRPr>
          </a:p>
        </p:txBody>
      </p:sp>
    </p:spTree>
    <p:extLst>
      <p:ext uri="{BB962C8B-B14F-4D97-AF65-F5344CB8AC3E}">
        <p14:creationId xmlns:p14="http://schemas.microsoft.com/office/powerpoint/2010/main" val="366977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4566" y="651724"/>
            <a:ext cx="10971372" cy="652934"/>
          </a:xfrm>
        </p:spPr>
        <p:txBody>
          <a:bodyPr/>
          <a:lstStyle/>
          <a:p>
            <a:pPr algn="l"/>
            <a:r>
              <a:rPr lang="es-EC" dirty="0" smtClean="0">
                <a:solidFill>
                  <a:schemeClr val="tx2">
                    <a:lumMod val="50000"/>
                  </a:schemeClr>
                </a:solidFill>
              </a:rPr>
              <a:t>Hallazgos-Chi Cuadrado</a:t>
            </a:r>
            <a:endParaRPr lang="es-EC" dirty="0">
              <a:solidFill>
                <a:schemeClr val="tx2">
                  <a:lumMod val="50000"/>
                </a:schemeClr>
              </a:solidFill>
            </a:endParaRPr>
          </a:p>
        </p:txBody>
      </p:sp>
      <p:pic>
        <p:nvPicPr>
          <p:cNvPr id="7" name="Marcador de contenido 6"/>
          <p:cNvPicPr>
            <a:picLocks noGrp="1" noChangeAspect="1"/>
          </p:cNvPicPr>
          <p:nvPr>
            <p:ph idx="1"/>
          </p:nvPr>
        </p:nvPicPr>
        <p:blipFill>
          <a:blip r:embed="rId2"/>
          <a:stretch>
            <a:fillRect/>
          </a:stretch>
        </p:blipFill>
        <p:spPr>
          <a:xfrm>
            <a:off x="787222" y="2780928"/>
            <a:ext cx="5844629" cy="972000"/>
          </a:xfrm>
          <a:prstGeom prst="rect">
            <a:avLst/>
          </a:prstGeom>
        </p:spPr>
      </p:pic>
      <p:pic>
        <p:nvPicPr>
          <p:cNvPr id="6" name="Imagen 5"/>
          <p:cNvPicPr>
            <a:picLocks noChangeAspect="1"/>
          </p:cNvPicPr>
          <p:nvPr/>
        </p:nvPicPr>
        <p:blipFill>
          <a:blip r:embed="rId3"/>
          <a:stretch>
            <a:fillRect/>
          </a:stretch>
        </p:blipFill>
        <p:spPr>
          <a:xfrm>
            <a:off x="766614" y="1556793"/>
            <a:ext cx="5844629" cy="972000"/>
          </a:xfrm>
          <a:prstGeom prst="rect">
            <a:avLst/>
          </a:prstGeom>
        </p:spPr>
      </p:pic>
      <p:pic>
        <p:nvPicPr>
          <p:cNvPr id="8" name="Imagen 7"/>
          <p:cNvPicPr>
            <a:picLocks noChangeAspect="1"/>
          </p:cNvPicPr>
          <p:nvPr/>
        </p:nvPicPr>
        <p:blipFill>
          <a:blip r:embed="rId4"/>
          <a:stretch>
            <a:fillRect/>
          </a:stretch>
        </p:blipFill>
        <p:spPr>
          <a:xfrm>
            <a:off x="787222" y="4105019"/>
            <a:ext cx="5844629" cy="972000"/>
          </a:xfrm>
          <a:prstGeom prst="rect">
            <a:avLst/>
          </a:prstGeom>
        </p:spPr>
      </p:pic>
      <p:pic>
        <p:nvPicPr>
          <p:cNvPr id="10" name="Imagen 9"/>
          <p:cNvPicPr>
            <a:picLocks noChangeAspect="1"/>
          </p:cNvPicPr>
          <p:nvPr/>
        </p:nvPicPr>
        <p:blipFill>
          <a:blip r:embed="rId5"/>
          <a:stretch>
            <a:fillRect/>
          </a:stretch>
        </p:blipFill>
        <p:spPr>
          <a:xfrm>
            <a:off x="822973" y="5301208"/>
            <a:ext cx="3792356" cy="900000"/>
          </a:xfrm>
          <a:prstGeom prst="rect">
            <a:avLst/>
          </a:prstGeom>
        </p:spPr>
      </p:pic>
      <p:sp>
        <p:nvSpPr>
          <p:cNvPr id="11" name="Cerrar llave 10"/>
          <p:cNvSpPr/>
          <p:nvPr/>
        </p:nvSpPr>
        <p:spPr>
          <a:xfrm>
            <a:off x="6239222" y="1417638"/>
            <a:ext cx="1047531" cy="3739554"/>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C"/>
          </a:p>
        </p:txBody>
      </p:sp>
      <p:sp>
        <p:nvSpPr>
          <p:cNvPr id="12" name="CuadroTexto 11"/>
          <p:cNvSpPr txBox="1"/>
          <p:nvPr/>
        </p:nvSpPr>
        <p:spPr>
          <a:xfrm>
            <a:off x="624521" y="1263749"/>
            <a:ext cx="2192829" cy="307777"/>
          </a:xfrm>
          <a:prstGeom prst="rect">
            <a:avLst/>
          </a:prstGeom>
          <a:noFill/>
        </p:spPr>
        <p:txBody>
          <a:bodyPr wrap="square" rtlCol="0">
            <a:spAutoFit/>
          </a:bodyPr>
          <a:lstStyle/>
          <a:p>
            <a:r>
              <a:rPr lang="es-EC" sz="1400" b="1" dirty="0" smtClean="0">
                <a:solidFill>
                  <a:schemeClr val="tx2">
                    <a:lumMod val="50000"/>
                  </a:schemeClr>
                </a:solidFill>
                <a:latin typeface="+mj-lt"/>
              </a:rPr>
              <a:t>Hipótesis Específicas</a:t>
            </a:r>
            <a:endParaRPr lang="es-EC" sz="1400" b="1" dirty="0">
              <a:solidFill>
                <a:schemeClr val="tx2">
                  <a:lumMod val="50000"/>
                </a:schemeClr>
              </a:solidFill>
              <a:latin typeface="+mj-lt"/>
            </a:endParaRPr>
          </a:p>
        </p:txBody>
      </p:sp>
      <p:sp>
        <p:nvSpPr>
          <p:cNvPr id="13" name="Cerrar llave 12"/>
          <p:cNvSpPr/>
          <p:nvPr/>
        </p:nvSpPr>
        <p:spPr>
          <a:xfrm>
            <a:off x="6239222" y="5251187"/>
            <a:ext cx="1047531" cy="842110"/>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C"/>
          </a:p>
        </p:txBody>
      </p:sp>
      <p:sp>
        <p:nvSpPr>
          <p:cNvPr id="14" name="CuadroTexto 13"/>
          <p:cNvSpPr txBox="1"/>
          <p:nvPr/>
        </p:nvSpPr>
        <p:spPr>
          <a:xfrm>
            <a:off x="743184" y="5035225"/>
            <a:ext cx="2192829" cy="307777"/>
          </a:xfrm>
          <a:prstGeom prst="rect">
            <a:avLst/>
          </a:prstGeom>
          <a:noFill/>
        </p:spPr>
        <p:txBody>
          <a:bodyPr wrap="square" rtlCol="0">
            <a:spAutoFit/>
          </a:bodyPr>
          <a:lstStyle/>
          <a:p>
            <a:r>
              <a:rPr lang="es-EC" sz="1400" b="1" dirty="0" smtClean="0">
                <a:solidFill>
                  <a:schemeClr val="tx2">
                    <a:lumMod val="50000"/>
                  </a:schemeClr>
                </a:solidFill>
                <a:latin typeface="+mj-lt"/>
              </a:rPr>
              <a:t>Hipótesis General</a:t>
            </a:r>
            <a:endParaRPr lang="es-EC" sz="1400" b="1" dirty="0">
              <a:solidFill>
                <a:schemeClr val="tx2">
                  <a:lumMod val="50000"/>
                </a:schemeClr>
              </a:solidFill>
              <a:latin typeface="+mj-lt"/>
            </a:endParaRPr>
          </a:p>
        </p:txBody>
      </p:sp>
      <p:sp>
        <p:nvSpPr>
          <p:cNvPr id="15" name="Llamada con línea 2 (borde y barra de énfasis) 14"/>
          <p:cNvSpPr/>
          <p:nvPr/>
        </p:nvSpPr>
        <p:spPr>
          <a:xfrm>
            <a:off x="8571557" y="1152421"/>
            <a:ext cx="3024336" cy="2952598"/>
          </a:xfrm>
          <a:prstGeom prst="accentBorderCallout2">
            <a:avLst>
              <a:gd name="adj1" fmla="val 18750"/>
              <a:gd name="adj2" fmla="val -8333"/>
              <a:gd name="adj3" fmla="val 31496"/>
              <a:gd name="adj4" fmla="val -24753"/>
              <a:gd name="adj5" fmla="val 145655"/>
              <a:gd name="adj6" fmla="val -57212"/>
            </a:avLst>
          </a:prstGeom>
        </p:spPr>
        <p:style>
          <a:lnRef idx="2">
            <a:schemeClr val="accent3"/>
          </a:lnRef>
          <a:fillRef idx="1">
            <a:schemeClr val="lt1"/>
          </a:fillRef>
          <a:effectRef idx="0">
            <a:schemeClr val="accent3"/>
          </a:effectRef>
          <a:fontRef idx="minor">
            <a:schemeClr val="dk1"/>
          </a:fontRef>
        </p:style>
        <p:txBody>
          <a:bodyPr rtlCol="0" anchor="ctr"/>
          <a:lstStyle/>
          <a:p>
            <a:pPr algn="just"/>
            <a:endParaRPr lang="es-EC" sz="1200" dirty="0" smtClean="0">
              <a:solidFill>
                <a:schemeClr val="tx2">
                  <a:lumMod val="50000"/>
                </a:schemeClr>
              </a:solidFill>
            </a:endParaRPr>
          </a:p>
          <a:p>
            <a:pPr algn="just"/>
            <a:r>
              <a:rPr lang="es-EC" sz="1200" b="1" i="1" dirty="0" smtClean="0">
                <a:solidFill>
                  <a:schemeClr val="tx2">
                    <a:lumMod val="50000"/>
                  </a:schemeClr>
                </a:solidFill>
              </a:rPr>
              <a:t>H0.</a:t>
            </a:r>
            <a:r>
              <a:rPr lang="es-EC" sz="1200" b="1" i="1" dirty="0">
                <a:solidFill>
                  <a:schemeClr val="tx2">
                    <a:lumMod val="50000"/>
                  </a:schemeClr>
                </a:solidFill>
              </a:rPr>
              <a:t> ¿El clima organizacional no incide sobre la calidad del servicio de salud en el área de internación de las clínicas de especialización del Distrito Metropolitano de Quito en el año 2018</a:t>
            </a:r>
            <a:r>
              <a:rPr lang="es-EC" sz="1200" b="1" i="1" dirty="0" smtClean="0">
                <a:solidFill>
                  <a:schemeClr val="tx2">
                    <a:lumMod val="50000"/>
                  </a:schemeClr>
                </a:solidFill>
              </a:rPr>
              <a:t>?</a:t>
            </a:r>
          </a:p>
          <a:p>
            <a:pPr algn="just"/>
            <a:endParaRPr lang="es-EC" sz="1200" dirty="0" smtClean="0">
              <a:solidFill>
                <a:schemeClr val="tx2">
                  <a:lumMod val="50000"/>
                </a:schemeClr>
              </a:solidFill>
            </a:endParaRPr>
          </a:p>
          <a:p>
            <a:pPr algn="just"/>
            <a:endParaRPr lang="es-EC" sz="1200" dirty="0" smtClean="0">
              <a:solidFill>
                <a:schemeClr val="tx2">
                  <a:lumMod val="50000"/>
                </a:schemeClr>
              </a:solidFill>
            </a:endParaRPr>
          </a:p>
          <a:p>
            <a:pPr algn="just"/>
            <a:endParaRPr lang="es-EC" sz="1200" dirty="0" smtClean="0">
              <a:solidFill>
                <a:schemeClr val="tx2">
                  <a:lumMod val="50000"/>
                </a:schemeClr>
              </a:solidFill>
            </a:endParaRPr>
          </a:p>
          <a:p>
            <a:pPr algn="just"/>
            <a:r>
              <a:rPr lang="es-EC" sz="1200" dirty="0" smtClean="0">
                <a:solidFill>
                  <a:schemeClr val="tx2">
                    <a:lumMod val="50000"/>
                  </a:schemeClr>
                </a:solidFill>
              </a:rPr>
              <a:t>H0</a:t>
            </a:r>
            <a:r>
              <a:rPr lang="es-EC" sz="1200" dirty="0">
                <a:solidFill>
                  <a:schemeClr val="tx2">
                    <a:lumMod val="50000"/>
                  </a:schemeClr>
                </a:solidFill>
              </a:rPr>
              <a:t>. ¿El clima organizacional </a:t>
            </a:r>
            <a:r>
              <a:rPr lang="es-EC" sz="1200" dirty="0" smtClean="0">
                <a:solidFill>
                  <a:schemeClr val="tx2">
                    <a:lumMod val="50000"/>
                  </a:schemeClr>
                </a:solidFill>
              </a:rPr>
              <a:t>incide </a:t>
            </a:r>
            <a:r>
              <a:rPr lang="es-EC" sz="1200" dirty="0">
                <a:solidFill>
                  <a:schemeClr val="tx2">
                    <a:lumMod val="50000"/>
                  </a:schemeClr>
                </a:solidFill>
              </a:rPr>
              <a:t>sobre la calidad del servicio de salud en el área de internación de las clínicas de especialización del Distrito Metropolitano de Quito en el año 2018?</a:t>
            </a:r>
          </a:p>
          <a:p>
            <a:pPr algn="just"/>
            <a:endParaRPr lang="es-EC" sz="1200" dirty="0">
              <a:solidFill>
                <a:schemeClr val="tx2">
                  <a:lumMod val="50000"/>
                </a:schemeClr>
              </a:solidFill>
            </a:endParaRPr>
          </a:p>
          <a:p>
            <a:pPr algn="ctr"/>
            <a:r>
              <a:rPr lang="es-EC" dirty="0" smtClean="0"/>
              <a:t> </a:t>
            </a:r>
          </a:p>
        </p:txBody>
      </p:sp>
      <p:sp>
        <p:nvSpPr>
          <p:cNvPr id="18" name="Rectángulo 17">
            <a:extLst>
              <a:ext uri="{FF2B5EF4-FFF2-40B4-BE49-F238E27FC236}">
                <a16:creationId xmlns="" xmlns:a16="http://schemas.microsoft.com/office/drawing/2014/main" id="{596F4511-0F79-4116-9898-35B7E17A8D81}"/>
              </a:ext>
            </a:extLst>
          </p:cNvPr>
          <p:cNvSpPr/>
          <p:nvPr/>
        </p:nvSpPr>
        <p:spPr>
          <a:xfrm>
            <a:off x="8643565" y="2397061"/>
            <a:ext cx="2880320"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s-EC" sz="1200" dirty="0">
                <a:solidFill>
                  <a:srgbClr val="2C3E50"/>
                </a:solidFill>
                <a:latin typeface="+mj-lt"/>
                <a:cs typeface="Times New Roman" panose="02020603050405020304" pitchFamily="18" charset="0"/>
              </a:rPr>
              <a:t>SE ACEPTA </a:t>
            </a:r>
            <a:r>
              <a:rPr lang="es-EC" sz="1200" dirty="0" smtClean="0">
                <a:solidFill>
                  <a:srgbClr val="2C3E50"/>
                </a:solidFill>
                <a:latin typeface="+mj-lt"/>
                <a:cs typeface="Times New Roman" panose="02020603050405020304" pitchFamily="18" charset="0"/>
              </a:rPr>
              <a:t>H0 </a:t>
            </a:r>
            <a:r>
              <a:rPr lang="es-EC" sz="1200" dirty="0">
                <a:solidFill>
                  <a:srgbClr val="2C3E50"/>
                </a:solidFill>
                <a:latin typeface="+mj-lt"/>
                <a:cs typeface="Times New Roman" panose="02020603050405020304" pitchFamily="18" charset="0"/>
              </a:rPr>
              <a:t>Y SE RECHAZA </a:t>
            </a:r>
            <a:r>
              <a:rPr lang="es-EC" sz="1200" dirty="0" smtClean="0">
                <a:solidFill>
                  <a:srgbClr val="2C3E50"/>
                </a:solidFill>
                <a:latin typeface="+mj-lt"/>
                <a:cs typeface="Times New Roman" panose="02020603050405020304" pitchFamily="18" charset="0"/>
              </a:rPr>
              <a:t>H1</a:t>
            </a:r>
            <a:endParaRPr lang="es-EC" sz="1200" dirty="0">
              <a:solidFill>
                <a:srgbClr val="2C3E50"/>
              </a:solidFill>
              <a:latin typeface="+mj-lt"/>
              <a:cs typeface="Times New Roman" panose="02020603050405020304" pitchFamily="18" charset="0"/>
            </a:endParaRPr>
          </a:p>
        </p:txBody>
      </p:sp>
      <p:sp>
        <p:nvSpPr>
          <p:cNvPr id="19" name="Rectángulo 18">
            <a:extLst>
              <a:ext uri="{FF2B5EF4-FFF2-40B4-BE49-F238E27FC236}">
                <a16:creationId xmlns="" xmlns:a16="http://schemas.microsoft.com/office/drawing/2014/main" id="{6500B421-FF3C-4B2E-A4DD-71249F60E14F}"/>
              </a:ext>
            </a:extLst>
          </p:cNvPr>
          <p:cNvSpPr/>
          <p:nvPr/>
        </p:nvSpPr>
        <p:spPr>
          <a:xfrm>
            <a:off x="8571557" y="4553799"/>
            <a:ext cx="336706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C" sz="1400" dirty="0">
                <a:solidFill>
                  <a:schemeClr val="tx2">
                    <a:lumMod val="50000"/>
                  </a:schemeClr>
                </a:solidFill>
                <a:latin typeface="+mj-lt"/>
                <a:cs typeface="Times New Roman" panose="02020603050405020304" pitchFamily="18" charset="0"/>
              </a:rPr>
              <a:t>Si el nivel de significancia es menor a 0,05 se rechaza H0 y se acepta H1</a:t>
            </a:r>
          </a:p>
        </p:txBody>
      </p:sp>
    </p:spTree>
    <p:extLst>
      <p:ext uri="{BB962C8B-B14F-4D97-AF65-F5344CB8AC3E}">
        <p14:creationId xmlns:p14="http://schemas.microsoft.com/office/powerpoint/2010/main" val="30212293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317" y="25530"/>
            <a:ext cx="10971372" cy="796950"/>
          </a:xfrm>
        </p:spPr>
        <p:txBody>
          <a:bodyPr/>
          <a:lstStyle/>
          <a:p>
            <a:pPr algn="l"/>
            <a:r>
              <a:rPr lang="es-EC" dirty="0" smtClean="0">
                <a:solidFill>
                  <a:schemeClr val="tx2">
                    <a:lumMod val="50000"/>
                  </a:schemeClr>
                </a:solidFill>
              </a:rPr>
              <a:t>Propuesta de estrategias de mejora</a:t>
            </a:r>
            <a:endParaRPr lang="es-EC" dirty="0">
              <a:solidFill>
                <a:schemeClr val="tx2">
                  <a:lumMod val="50000"/>
                </a:schemeClr>
              </a:solidFill>
            </a:endParaRPr>
          </a:p>
        </p:txBody>
      </p:sp>
      <p:sp>
        <p:nvSpPr>
          <p:cNvPr id="4" name="Arc 35">
            <a:extLst>
              <a:ext uri="{FF2B5EF4-FFF2-40B4-BE49-F238E27FC236}">
                <a16:creationId xmlns="" xmlns:a16="http://schemas.microsoft.com/office/drawing/2014/main" id="{DE323198-CD1F-4EE8-8058-D400714A0CF7}"/>
              </a:ext>
            </a:extLst>
          </p:cNvPr>
          <p:cNvSpPr/>
          <p:nvPr/>
        </p:nvSpPr>
        <p:spPr>
          <a:xfrm>
            <a:off x="1733670" y="1147986"/>
            <a:ext cx="8679071" cy="6423794"/>
          </a:xfrm>
          <a:prstGeom prst="arc">
            <a:avLst>
              <a:gd name="adj1" fmla="val 10389823"/>
              <a:gd name="adj2" fmla="val 0"/>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 name="Straight Connector 37">
            <a:extLst>
              <a:ext uri="{FF2B5EF4-FFF2-40B4-BE49-F238E27FC236}">
                <a16:creationId xmlns="" xmlns:a16="http://schemas.microsoft.com/office/drawing/2014/main" id="{FE7FED4E-0130-4141-B5A7-A773BD3013C4}"/>
              </a:ext>
            </a:extLst>
          </p:cNvPr>
          <p:cNvCxnSpPr>
            <a:endCxn id="14" idx="5"/>
          </p:cNvCxnSpPr>
          <p:nvPr/>
        </p:nvCxnSpPr>
        <p:spPr>
          <a:xfrm flipH="1" flipV="1">
            <a:off x="3433117" y="3164252"/>
            <a:ext cx="1069794" cy="629617"/>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39">
            <a:extLst>
              <a:ext uri="{FF2B5EF4-FFF2-40B4-BE49-F238E27FC236}">
                <a16:creationId xmlns="" xmlns:a16="http://schemas.microsoft.com/office/drawing/2014/main" id="{407D6C43-CCBF-4A43-B5F3-1FB19F960BFF}"/>
              </a:ext>
            </a:extLst>
          </p:cNvPr>
          <p:cNvCxnSpPr>
            <a:endCxn id="11" idx="3"/>
          </p:cNvCxnSpPr>
          <p:nvPr/>
        </p:nvCxnSpPr>
        <p:spPr>
          <a:xfrm flipV="1">
            <a:off x="7573552" y="3164252"/>
            <a:ext cx="1040572" cy="629617"/>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41">
            <a:extLst>
              <a:ext uri="{FF2B5EF4-FFF2-40B4-BE49-F238E27FC236}">
                <a16:creationId xmlns="" xmlns:a16="http://schemas.microsoft.com/office/drawing/2014/main" id="{15B1DB1A-A91E-4F62-B11A-F1D8D031194A}"/>
              </a:ext>
            </a:extLst>
          </p:cNvPr>
          <p:cNvCxnSpPr>
            <a:endCxn id="10" idx="4"/>
          </p:cNvCxnSpPr>
          <p:nvPr/>
        </p:nvCxnSpPr>
        <p:spPr>
          <a:xfrm flipV="1">
            <a:off x="6038231" y="2358558"/>
            <a:ext cx="1116" cy="967207"/>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43">
            <a:extLst>
              <a:ext uri="{FF2B5EF4-FFF2-40B4-BE49-F238E27FC236}">
                <a16:creationId xmlns="" xmlns:a16="http://schemas.microsoft.com/office/drawing/2014/main" id="{9E907C50-3D3A-4B5D-A372-B45278AD4E86}"/>
              </a:ext>
            </a:extLst>
          </p:cNvPr>
          <p:cNvCxnSpPr>
            <a:endCxn id="13" idx="6"/>
          </p:cNvCxnSpPr>
          <p:nvPr/>
        </p:nvCxnSpPr>
        <p:spPr>
          <a:xfrm flipH="1">
            <a:off x="2789164" y="4923972"/>
            <a:ext cx="1077797" cy="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45">
            <a:extLst>
              <a:ext uri="{FF2B5EF4-FFF2-40B4-BE49-F238E27FC236}">
                <a16:creationId xmlns="" xmlns:a16="http://schemas.microsoft.com/office/drawing/2014/main" id="{F04EA2DB-6D15-42AD-BFC5-2B1A13954020}"/>
              </a:ext>
            </a:extLst>
          </p:cNvPr>
          <p:cNvCxnSpPr>
            <a:endCxn id="12" idx="2"/>
          </p:cNvCxnSpPr>
          <p:nvPr/>
        </p:nvCxnSpPr>
        <p:spPr>
          <a:xfrm>
            <a:off x="8209502" y="4923972"/>
            <a:ext cx="1147746" cy="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Oval 5">
            <a:extLst>
              <a:ext uri="{FF2B5EF4-FFF2-40B4-BE49-F238E27FC236}">
                <a16:creationId xmlns="" xmlns:a16="http://schemas.microsoft.com/office/drawing/2014/main" id="{D7575220-7EAC-4E0F-82E2-4C494901DD3B}"/>
              </a:ext>
            </a:extLst>
          </p:cNvPr>
          <p:cNvSpPr>
            <a:spLocks noChangeArrowheads="1"/>
          </p:cNvSpPr>
          <p:nvPr/>
        </p:nvSpPr>
        <p:spPr bwMode="auto">
          <a:xfrm>
            <a:off x="4832735" y="560874"/>
            <a:ext cx="2413223" cy="1797685"/>
          </a:xfrm>
          <a:prstGeom prst="ellipse">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1" name="Oval 8">
            <a:extLst>
              <a:ext uri="{FF2B5EF4-FFF2-40B4-BE49-F238E27FC236}">
                <a16:creationId xmlns="" xmlns:a16="http://schemas.microsoft.com/office/drawing/2014/main" id="{0EFF13C7-8E83-4BF7-8500-920F7F5A01F6}"/>
              </a:ext>
            </a:extLst>
          </p:cNvPr>
          <p:cNvSpPr>
            <a:spLocks noChangeArrowheads="1"/>
          </p:cNvSpPr>
          <p:nvPr/>
        </p:nvSpPr>
        <p:spPr bwMode="auto">
          <a:xfrm>
            <a:off x="8261041" y="1631238"/>
            <a:ext cx="2410993" cy="1796037"/>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2" name="Oval 11">
            <a:extLst>
              <a:ext uri="{FF2B5EF4-FFF2-40B4-BE49-F238E27FC236}">
                <a16:creationId xmlns="" xmlns:a16="http://schemas.microsoft.com/office/drawing/2014/main" id="{73BB1C9B-C0C3-42C2-8547-A5E1D00E70C8}"/>
              </a:ext>
            </a:extLst>
          </p:cNvPr>
          <p:cNvSpPr>
            <a:spLocks noChangeArrowheads="1"/>
          </p:cNvSpPr>
          <p:nvPr/>
        </p:nvSpPr>
        <p:spPr bwMode="auto">
          <a:xfrm>
            <a:off x="9357246" y="4030902"/>
            <a:ext cx="2426593" cy="1786141"/>
          </a:xfrm>
          <a:prstGeom prst="ellipse">
            <a:avLst/>
          </a:prstGeom>
          <a:ln>
            <a:solidFill>
              <a:srgbClr val="92D050"/>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3" name="Oval 20">
            <a:extLst>
              <a:ext uri="{FF2B5EF4-FFF2-40B4-BE49-F238E27FC236}">
                <a16:creationId xmlns="" xmlns:a16="http://schemas.microsoft.com/office/drawing/2014/main" id="{2A968826-BD5E-450F-A9CA-0E41B538C33A}"/>
              </a:ext>
            </a:extLst>
          </p:cNvPr>
          <p:cNvSpPr>
            <a:spLocks noChangeArrowheads="1"/>
          </p:cNvSpPr>
          <p:nvPr/>
        </p:nvSpPr>
        <p:spPr bwMode="auto">
          <a:xfrm>
            <a:off x="362571" y="4030902"/>
            <a:ext cx="2426593" cy="1786141"/>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4" name="Oval 23">
            <a:extLst>
              <a:ext uri="{FF2B5EF4-FFF2-40B4-BE49-F238E27FC236}">
                <a16:creationId xmlns="" xmlns:a16="http://schemas.microsoft.com/office/drawing/2014/main" id="{F0C5A18A-E4BA-492E-9099-8149AEE07232}"/>
              </a:ext>
            </a:extLst>
          </p:cNvPr>
          <p:cNvSpPr>
            <a:spLocks noChangeArrowheads="1"/>
          </p:cNvSpPr>
          <p:nvPr/>
        </p:nvSpPr>
        <p:spPr bwMode="auto">
          <a:xfrm>
            <a:off x="1373304" y="1631238"/>
            <a:ext cx="2413223" cy="1796037"/>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5" name="Freeform: Shape 47">
            <a:extLst>
              <a:ext uri="{FF2B5EF4-FFF2-40B4-BE49-F238E27FC236}">
                <a16:creationId xmlns="" xmlns:a16="http://schemas.microsoft.com/office/drawing/2014/main" id="{2CA0C6C2-FC90-4093-8016-0B2E55CAE0D8}"/>
              </a:ext>
            </a:extLst>
          </p:cNvPr>
          <p:cNvSpPr>
            <a:spLocks noChangeArrowheads="1"/>
          </p:cNvSpPr>
          <p:nvPr/>
        </p:nvSpPr>
        <p:spPr bwMode="auto">
          <a:xfrm>
            <a:off x="3866960" y="3325765"/>
            <a:ext cx="4342541" cy="327158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n>
                <a:solidFill>
                  <a:sysClr val="windowText" lastClr="000000"/>
                </a:solidFill>
              </a:ln>
              <a:solidFill>
                <a:srgbClr val="000099"/>
              </a:solidFill>
            </a:endParaRPr>
          </a:p>
        </p:txBody>
      </p:sp>
      <p:sp>
        <p:nvSpPr>
          <p:cNvPr id="16" name="TextBox 16">
            <a:extLst>
              <a:ext uri="{FF2B5EF4-FFF2-40B4-BE49-F238E27FC236}">
                <a16:creationId xmlns="" xmlns:a16="http://schemas.microsoft.com/office/drawing/2014/main" id="{83F8926C-E576-4258-9BB3-354D19830615}"/>
              </a:ext>
            </a:extLst>
          </p:cNvPr>
          <p:cNvSpPr txBox="1"/>
          <p:nvPr/>
        </p:nvSpPr>
        <p:spPr>
          <a:xfrm>
            <a:off x="4300804" y="4423800"/>
            <a:ext cx="3549698" cy="707886"/>
          </a:xfrm>
          <a:prstGeom prst="rect">
            <a:avLst/>
          </a:prstGeom>
          <a:noFill/>
        </p:spPr>
        <p:txBody>
          <a:bodyPr wrap="square" rtlCol="0" anchor="ctr">
            <a:spAutoFit/>
          </a:bodyPr>
          <a:lstStyle/>
          <a:p>
            <a:pPr algn="ctr"/>
            <a:r>
              <a:rPr lang="es-EC" sz="2000" b="1" dirty="0" smtClean="0">
                <a:solidFill>
                  <a:srgbClr val="000000"/>
                </a:solidFill>
                <a:latin typeface="+mj-lt"/>
                <a:cs typeface="Times New Roman" panose="02020603050405020304" pitchFamily="18" charset="0"/>
              </a:rPr>
              <a:t>CLIMA ORGANIZACIONAL Y CALIDAD DEL SERVICIO</a:t>
            </a:r>
            <a:endParaRPr lang="es-EC" sz="2000" b="1" dirty="0">
              <a:solidFill>
                <a:srgbClr val="000000"/>
              </a:solidFill>
              <a:latin typeface="+mj-lt"/>
              <a:cs typeface="Times New Roman" panose="02020603050405020304" pitchFamily="18" charset="0"/>
            </a:endParaRPr>
          </a:p>
        </p:txBody>
      </p:sp>
      <p:sp>
        <p:nvSpPr>
          <p:cNvPr id="17" name="TextBox 19">
            <a:extLst>
              <a:ext uri="{FF2B5EF4-FFF2-40B4-BE49-F238E27FC236}">
                <a16:creationId xmlns="" xmlns:a16="http://schemas.microsoft.com/office/drawing/2014/main" id="{19000CC4-48E0-4720-AA2F-6351FD56F70F}"/>
              </a:ext>
            </a:extLst>
          </p:cNvPr>
          <p:cNvSpPr txBox="1"/>
          <p:nvPr/>
        </p:nvSpPr>
        <p:spPr>
          <a:xfrm>
            <a:off x="5023626" y="702568"/>
            <a:ext cx="2064828" cy="1323439"/>
          </a:xfrm>
          <a:prstGeom prst="rect">
            <a:avLst/>
          </a:prstGeom>
          <a:noFill/>
        </p:spPr>
        <p:txBody>
          <a:bodyPr wrap="square" rtlCol="0" anchor="ctr">
            <a:spAutoFit/>
          </a:bodyPr>
          <a:lstStyle/>
          <a:p>
            <a:pPr lvl="0" algn="ctr"/>
            <a:endParaRPr lang="es-EC" sz="1600" b="1" dirty="0" smtClean="0">
              <a:solidFill>
                <a:srgbClr val="000000"/>
              </a:solidFill>
              <a:latin typeface="+mj-lt"/>
              <a:cs typeface="Times New Roman" panose="02020603050405020304" pitchFamily="18" charset="0"/>
            </a:endParaRPr>
          </a:p>
          <a:p>
            <a:pPr lvl="0" algn="ctr"/>
            <a:r>
              <a:rPr lang="es-EC" sz="1600" b="1" dirty="0" smtClean="0">
                <a:solidFill>
                  <a:srgbClr val="000000"/>
                </a:solidFill>
                <a:latin typeface="+mj-lt"/>
                <a:cs typeface="Times New Roman" panose="02020603050405020304" pitchFamily="18" charset="0"/>
              </a:rPr>
              <a:t>Apoyo </a:t>
            </a:r>
          </a:p>
          <a:p>
            <a:pPr algn="ctr"/>
            <a:r>
              <a:rPr lang="en-US" sz="1400" dirty="0" err="1">
                <a:solidFill>
                  <a:schemeClr val="tx2">
                    <a:lumMod val="50000"/>
                  </a:schemeClr>
                </a:solidFill>
                <a:latin typeface="+mj-lt"/>
              </a:rPr>
              <a:t>Promover</a:t>
            </a:r>
            <a:r>
              <a:rPr lang="en-US" sz="1400" dirty="0">
                <a:solidFill>
                  <a:schemeClr val="tx2">
                    <a:lumMod val="50000"/>
                  </a:schemeClr>
                </a:solidFill>
                <a:latin typeface="+mj-lt"/>
              </a:rPr>
              <a:t> la </a:t>
            </a:r>
            <a:r>
              <a:rPr lang="en-US" sz="1400" dirty="0" err="1">
                <a:solidFill>
                  <a:schemeClr val="tx2">
                    <a:lumMod val="50000"/>
                  </a:schemeClr>
                </a:solidFill>
                <a:latin typeface="+mj-lt"/>
              </a:rPr>
              <a:t>cultura</a:t>
            </a:r>
            <a:r>
              <a:rPr lang="en-US" sz="1400" dirty="0">
                <a:solidFill>
                  <a:schemeClr val="tx2">
                    <a:lumMod val="50000"/>
                  </a:schemeClr>
                </a:solidFill>
                <a:latin typeface="+mj-lt"/>
              </a:rPr>
              <a:t> de feedback one to one</a:t>
            </a:r>
            <a:r>
              <a:rPr lang="en-US" sz="1400" dirty="0">
                <a:latin typeface="+mj-lt"/>
              </a:rPr>
              <a:t>.</a:t>
            </a:r>
            <a:endParaRPr lang="es-EC" sz="1400" dirty="0">
              <a:latin typeface="+mj-lt"/>
            </a:endParaRPr>
          </a:p>
          <a:p>
            <a:pPr lvl="0" algn="ctr"/>
            <a:endParaRPr lang="es-EC" sz="2000" dirty="0">
              <a:solidFill>
                <a:srgbClr val="000000"/>
              </a:solidFill>
              <a:latin typeface="Maiandra GD" panose="020E0502030308020204" pitchFamily="34" charset="0"/>
              <a:cs typeface="Times New Roman" panose="02020603050405020304" pitchFamily="18" charset="0"/>
            </a:endParaRPr>
          </a:p>
        </p:txBody>
      </p:sp>
      <p:sp>
        <p:nvSpPr>
          <p:cNvPr id="18" name="TextBox 21">
            <a:extLst>
              <a:ext uri="{FF2B5EF4-FFF2-40B4-BE49-F238E27FC236}">
                <a16:creationId xmlns="" xmlns:a16="http://schemas.microsoft.com/office/drawing/2014/main" id="{ACE52007-28EB-4660-926C-5DF20F748718}"/>
              </a:ext>
            </a:extLst>
          </p:cNvPr>
          <p:cNvSpPr txBox="1"/>
          <p:nvPr/>
        </p:nvSpPr>
        <p:spPr>
          <a:xfrm>
            <a:off x="9407574" y="4108431"/>
            <a:ext cx="2348260" cy="1692771"/>
          </a:xfrm>
          <a:prstGeom prst="rect">
            <a:avLst/>
          </a:prstGeom>
          <a:noFill/>
        </p:spPr>
        <p:txBody>
          <a:bodyPr wrap="square" rtlCol="0" anchor="ctr">
            <a:spAutoFit/>
          </a:bodyPr>
          <a:lstStyle/>
          <a:p>
            <a:pPr algn="ctr"/>
            <a:r>
              <a:rPr lang="es-EC" sz="1400" b="1" dirty="0" smtClean="0">
                <a:solidFill>
                  <a:srgbClr val="000000"/>
                </a:solidFill>
                <a:latin typeface="+mj-lt"/>
                <a:cs typeface="Times New Roman" panose="02020603050405020304" pitchFamily="18" charset="0"/>
              </a:rPr>
              <a:t>Confiabilidad y Seguridad</a:t>
            </a:r>
          </a:p>
          <a:p>
            <a:pPr algn="ctr"/>
            <a:r>
              <a:rPr lang="es-EC" sz="1400" dirty="0">
                <a:solidFill>
                  <a:schemeClr val="tx2">
                    <a:lumMod val="50000"/>
                  </a:schemeClr>
                </a:solidFill>
                <a:latin typeface="+mj-lt"/>
              </a:rPr>
              <a:t>Diseñar  </a:t>
            </a:r>
            <a:r>
              <a:rPr lang="es-EC" sz="1400" dirty="0" smtClean="0">
                <a:solidFill>
                  <a:schemeClr val="tx2">
                    <a:lumMod val="50000"/>
                  </a:schemeClr>
                </a:solidFill>
                <a:latin typeface="+mj-lt"/>
              </a:rPr>
              <a:t>o mejorar un </a:t>
            </a:r>
            <a:r>
              <a:rPr lang="es-EC" sz="1400" dirty="0">
                <a:solidFill>
                  <a:schemeClr val="tx2">
                    <a:lumMod val="50000"/>
                  </a:schemeClr>
                </a:solidFill>
                <a:latin typeface="+mj-lt"/>
              </a:rPr>
              <a:t>manual de procesos en atención al cliente.</a:t>
            </a:r>
          </a:p>
          <a:p>
            <a:pPr algn="ctr"/>
            <a:endParaRPr lang="es-EC" sz="1400" b="1" dirty="0" smtClean="0">
              <a:solidFill>
                <a:srgbClr val="000000"/>
              </a:solidFill>
              <a:latin typeface="+mj-lt"/>
              <a:cs typeface="Times New Roman" panose="02020603050405020304" pitchFamily="18" charset="0"/>
            </a:endParaRPr>
          </a:p>
          <a:p>
            <a:pPr algn="ctr"/>
            <a:endParaRPr lang="es-EC" sz="2000" dirty="0">
              <a:solidFill>
                <a:srgbClr val="000000"/>
              </a:solidFill>
              <a:latin typeface="Maiandra GD" panose="020E0502030308020204" pitchFamily="34" charset="0"/>
              <a:cs typeface="Times New Roman" panose="02020603050405020304" pitchFamily="18" charset="0"/>
            </a:endParaRPr>
          </a:p>
        </p:txBody>
      </p:sp>
      <p:sp>
        <p:nvSpPr>
          <p:cNvPr id="19" name="TextBox 23">
            <a:extLst>
              <a:ext uri="{FF2B5EF4-FFF2-40B4-BE49-F238E27FC236}">
                <a16:creationId xmlns="" xmlns:a16="http://schemas.microsoft.com/office/drawing/2014/main" id="{14030B3A-D6F0-4CD0-A275-A08D867D89AE}"/>
              </a:ext>
            </a:extLst>
          </p:cNvPr>
          <p:cNvSpPr txBox="1"/>
          <p:nvPr/>
        </p:nvSpPr>
        <p:spPr>
          <a:xfrm>
            <a:off x="1538897" y="2110572"/>
            <a:ext cx="2064304" cy="769441"/>
          </a:xfrm>
          <a:prstGeom prst="rect">
            <a:avLst/>
          </a:prstGeom>
          <a:noFill/>
        </p:spPr>
        <p:txBody>
          <a:bodyPr wrap="square" rtlCol="0" anchor="ctr">
            <a:spAutoFit/>
          </a:bodyPr>
          <a:lstStyle/>
          <a:p>
            <a:pPr lvl="0" algn="ctr"/>
            <a:r>
              <a:rPr lang="es-EC" sz="1600" b="1" dirty="0" smtClean="0">
                <a:solidFill>
                  <a:schemeClr val="tx2">
                    <a:lumMod val="50000"/>
                  </a:schemeClr>
                </a:solidFill>
                <a:latin typeface="+mj-lt"/>
                <a:cs typeface="Times New Roman" panose="02020603050405020304" pitchFamily="18" charset="0"/>
              </a:rPr>
              <a:t>Calidez</a:t>
            </a:r>
          </a:p>
          <a:p>
            <a:pPr algn="ctr"/>
            <a:r>
              <a:rPr lang="es-EC" sz="1400" dirty="0">
                <a:solidFill>
                  <a:schemeClr val="tx2">
                    <a:lumMod val="50000"/>
                  </a:schemeClr>
                </a:solidFill>
              </a:rPr>
              <a:t>Crear planes de </a:t>
            </a:r>
            <a:r>
              <a:rPr lang="es-EC" sz="1400" dirty="0" smtClean="0">
                <a:solidFill>
                  <a:schemeClr val="tx2">
                    <a:lumMod val="50000"/>
                  </a:schemeClr>
                </a:solidFill>
              </a:rPr>
              <a:t>integración.</a:t>
            </a:r>
            <a:endParaRPr lang="es-EC" sz="1600" b="1" dirty="0">
              <a:solidFill>
                <a:schemeClr val="tx2">
                  <a:lumMod val="50000"/>
                </a:schemeClr>
              </a:solidFill>
              <a:latin typeface="+mj-lt"/>
              <a:cs typeface="Times New Roman" panose="02020603050405020304" pitchFamily="18" charset="0"/>
            </a:endParaRPr>
          </a:p>
        </p:txBody>
      </p:sp>
      <p:sp>
        <p:nvSpPr>
          <p:cNvPr id="20" name="TextBox 25">
            <a:extLst>
              <a:ext uri="{FF2B5EF4-FFF2-40B4-BE49-F238E27FC236}">
                <a16:creationId xmlns="" xmlns:a16="http://schemas.microsoft.com/office/drawing/2014/main" id="{2A57874E-5DFC-4DE8-B100-1CA67A980B06}"/>
              </a:ext>
            </a:extLst>
          </p:cNvPr>
          <p:cNvSpPr txBox="1"/>
          <p:nvPr/>
        </p:nvSpPr>
        <p:spPr>
          <a:xfrm>
            <a:off x="8538945" y="1879740"/>
            <a:ext cx="2107757" cy="1231106"/>
          </a:xfrm>
          <a:prstGeom prst="rect">
            <a:avLst/>
          </a:prstGeom>
          <a:noFill/>
        </p:spPr>
        <p:txBody>
          <a:bodyPr wrap="square" rtlCol="0" anchor="ctr">
            <a:spAutoFit/>
          </a:bodyPr>
          <a:lstStyle/>
          <a:p>
            <a:pPr lvl="0" algn="ctr"/>
            <a:r>
              <a:rPr lang="es-EC" sz="1600" b="1" dirty="0" smtClean="0">
                <a:solidFill>
                  <a:schemeClr val="tx2">
                    <a:lumMod val="50000"/>
                  </a:schemeClr>
                </a:solidFill>
                <a:latin typeface="+mj-lt"/>
                <a:cs typeface="Times New Roman" panose="02020603050405020304" pitchFamily="18" charset="0"/>
              </a:rPr>
              <a:t>Elementos tangibles</a:t>
            </a:r>
          </a:p>
          <a:p>
            <a:pPr lvl="0" algn="ctr"/>
            <a:r>
              <a:rPr lang="es-EC" sz="1400" dirty="0">
                <a:solidFill>
                  <a:schemeClr val="tx2">
                    <a:lumMod val="50000"/>
                  </a:schemeClr>
                </a:solidFill>
                <a:latin typeface="+mj-lt"/>
              </a:rPr>
              <a:t>Diseñar un plan de modernización de infraestructura</a:t>
            </a:r>
            <a:r>
              <a:rPr lang="es-EC" sz="1400" dirty="0"/>
              <a:t>.</a:t>
            </a:r>
            <a:endParaRPr lang="es-EC" sz="1400" dirty="0">
              <a:solidFill>
                <a:srgbClr val="000000"/>
              </a:solidFill>
              <a:latin typeface="Maiandra GD" panose="020E0502030308020204" pitchFamily="34" charset="0"/>
              <a:cs typeface="Times New Roman" panose="02020603050405020304" pitchFamily="18" charset="0"/>
            </a:endParaRPr>
          </a:p>
        </p:txBody>
      </p:sp>
      <p:sp>
        <p:nvSpPr>
          <p:cNvPr id="21" name="TextBox 27">
            <a:extLst>
              <a:ext uri="{FF2B5EF4-FFF2-40B4-BE49-F238E27FC236}">
                <a16:creationId xmlns="" xmlns:a16="http://schemas.microsoft.com/office/drawing/2014/main" id="{06058FEA-D9F5-4480-9CFD-F95EBACCDA44}"/>
              </a:ext>
            </a:extLst>
          </p:cNvPr>
          <p:cNvSpPr txBox="1"/>
          <p:nvPr/>
        </p:nvSpPr>
        <p:spPr>
          <a:xfrm>
            <a:off x="478582" y="4216087"/>
            <a:ext cx="2197524" cy="1415772"/>
          </a:xfrm>
          <a:prstGeom prst="rect">
            <a:avLst/>
          </a:prstGeom>
          <a:noFill/>
        </p:spPr>
        <p:txBody>
          <a:bodyPr wrap="square" rtlCol="0" anchor="ctr">
            <a:spAutoFit/>
          </a:bodyPr>
          <a:lstStyle/>
          <a:p>
            <a:pPr lvl="0" algn="ctr"/>
            <a:r>
              <a:rPr lang="es-EC" sz="1600" b="1" dirty="0" smtClean="0">
                <a:solidFill>
                  <a:srgbClr val="000000"/>
                </a:solidFill>
                <a:latin typeface="+mj-lt"/>
                <a:cs typeface="Times New Roman" panose="02020603050405020304" pitchFamily="18" charset="0"/>
              </a:rPr>
              <a:t>Estructura</a:t>
            </a:r>
          </a:p>
          <a:p>
            <a:pPr lvl="0" algn="ctr"/>
            <a:r>
              <a:rPr lang="es-EC" sz="1400" dirty="0">
                <a:solidFill>
                  <a:schemeClr val="tx2">
                    <a:lumMod val="50000"/>
                  </a:schemeClr>
                </a:solidFill>
              </a:rPr>
              <a:t>Definir y retroalimentar los planes administrativos y asegurar su correcta difusión.</a:t>
            </a:r>
            <a:endParaRPr lang="es-EC" sz="1400" b="1" u="sng" dirty="0">
              <a:solidFill>
                <a:schemeClr val="tx2">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32758549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21" y="764704"/>
            <a:ext cx="10971372" cy="652934"/>
          </a:xfrm>
        </p:spPr>
        <p:txBody>
          <a:bodyPr/>
          <a:lstStyle/>
          <a:p>
            <a:pPr algn="l"/>
            <a:r>
              <a:rPr lang="es-EC" dirty="0" smtClean="0">
                <a:solidFill>
                  <a:schemeClr val="tx2">
                    <a:lumMod val="50000"/>
                  </a:schemeClr>
                </a:solidFill>
              </a:rPr>
              <a:t>CONCLUSIONES</a:t>
            </a:r>
            <a:r>
              <a:rPr lang="es-EC" dirty="0" smtClean="0"/>
              <a:t/>
            </a:r>
            <a:br>
              <a:rPr lang="es-EC" dirty="0" smtClean="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99295130"/>
              </p:ext>
            </p:extLst>
          </p:nvPr>
        </p:nvGraphicFramePr>
        <p:xfrm>
          <a:off x="623888" y="1557338"/>
          <a:ext cx="10971212"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2802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ángulo 39">
            <a:extLst>
              <a:ext uri="{FF2B5EF4-FFF2-40B4-BE49-F238E27FC236}">
                <a16:creationId xmlns="" xmlns:a16="http://schemas.microsoft.com/office/drawing/2014/main" id="{522A2A4F-37CB-4E9B-8565-A9EA6A8B7365}"/>
              </a:ext>
            </a:extLst>
          </p:cNvPr>
          <p:cNvSpPr/>
          <p:nvPr/>
        </p:nvSpPr>
        <p:spPr>
          <a:xfrm>
            <a:off x="265391" y="620688"/>
            <a:ext cx="3914854" cy="523220"/>
          </a:xfrm>
          <a:prstGeom prst="rect">
            <a:avLst/>
          </a:prstGeom>
        </p:spPr>
        <p:txBody>
          <a:bodyPr wrap="none">
            <a:spAutoFit/>
          </a:bodyPr>
          <a:lstStyle/>
          <a:p>
            <a:pPr lvl="0" algn="ctr"/>
            <a:r>
              <a:rPr lang="es-EC" sz="2800" b="1" dirty="0">
                <a:solidFill>
                  <a:srgbClr val="000000"/>
                </a:solidFill>
                <a:latin typeface="+mj-lt"/>
                <a:cs typeface="Times New Roman" panose="02020603050405020304" pitchFamily="18" charset="0"/>
              </a:rPr>
              <a:t>RECOMENDACIONES</a:t>
            </a:r>
          </a:p>
        </p:txBody>
      </p:sp>
      <p:sp>
        <p:nvSpPr>
          <p:cNvPr id="41" name="Rectangle 30">
            <a:extLst>
              <a:ext uri="{FF2B5EF4-FFF2-40B4-BE49-F238E27FC236}">
                <a16:creationId xmlns="" xmlns:a16="http://schemas.microsoft.com/office/drawing/2014/main" id="{CF7FD57A-4E82-4A3E-8A3C-1016C07775CC}"/>
              </a:ext>
            </a:extLst>
          </p:cNvPr>
          <p:cNvSpPr/>
          <p:nvPr/>
        </p:nvSpPr>
        <p:spPr>
          <a:xfrm>
            <a:off x="4006974" y="3068960"/>
            <a:ext cx="1920200" cy="2554545"/>
          </a:xfrm>
          <a:prstGeom prst="rect">
            <a:avLst/>
          </a:prstGeom>
        </p:spPr>
        <p:txBody>
          <a:bodyPr wrap="square">
            <a:spAutoFit/>
          </a:bodyPr>
          <a:lstStyle/>
          <a:p>
            <a:pPr algn="ctr"/>
            <a:r>
              <a:rPr lang="es-EC" sz="1600" dirty="0">
                <a:solidFill>
                  <a:schemeClr val="bg1"/>
                </a:solidFill>
                <a:latin typeface="Maiandra GD" panose="020E0502030308020204" pitchFamily="34" charset="0"/>
                <a:cs typeface="Times New Roman" panose="02020603050405020304" pitchFamily="18" charset="0"/>
              </a:rPr>
              <a:t>Implementar adecuadamente estrategias administrativas que ayuden a perfeccionar las áreas fundamentales de un modelo de gestión </a:t>
            </a:r>
            <a:endParaRPr lang="en-US" sz="1600" dirty="0">
              <a:solidFill>
                <a:schemeClr val="bg1"/>
              </a:solidFill>
              <a:latin typeface="Maiandra GD" panose="020E0502030308020204" pitchFamily="34" charset="0"/>
              <a:cs typeface="Times New Roman" panose="02020603050405020304" pitchFamily="18" charset="0"/>
            </a:endParaRPr>
          </a:p>
        </p:txBody>
      </p:sp>
      <p:sp>
        <p:nvSpPr>
          <p:cNvPr id="42" name="Rectangle 30">
            <a:extLst>
              <a:ext uri="{FF2B5EF4-FFF2-40B4-BE49-F238E27FC236}">
                <a16:creationId xmlns="" xmlns:a16="http://schemas.microsoft.com/office/drawing/2014/main" id="{4E7AA0CE-BC6E-4313-9178-B7002FCD27D8}"/>
              </a:ext>
            </a:extLst>
          </p:cNvPr>
          <p:cNvSpPr/>
          <p:nvPr/>
        </p:nvSpPr>
        <p:spPr>
          <a:xfrm>
            <a:off x="8471470" y="3645024"/>
            <a:ext cx="2269409" cy="1815882"/>
          </a:xfrm>
          <a:prstGeom prst="rect">
            <a:avLst/>
          </a:prstGeom>
        </p:spPr>
        <p:txBody>
          <a:bodyPr wrap="square">
            <a:spAutoFit/>
          </a:bodyPr>
          <a:lstStyle/>
          <a:p>
            <a:pPr algn="ctr"/>
            <a:r>
              <a:rPr lang="es-EC" sz="1600" dirty="0">
                <a:solidFill>
                  <a:schemeClr val="bg1"/>
                </a:solidFill>
                <a:latin typeface="Maiandra GD" panose="020E0502030308020204" pitchFamily="34" charset="0"/>
                <a:cs typeface="Times New Roman" panose="02020603050405020304" pitchFamily="18" charset="0"/>
              </a:rPr>
              <a:t>Crear valor agregado mediante la oferta de servicios innovadores como los seguros para mascotas con el fin de brindar tranquilidad a los dueños.</a:t>
            </a:r>
            <a:endParaRPr lang="en-US" sz="1600" dirty="0">
              <a:solidFill>
                <a:schemeClr val="bg1"/>
              </a:solidFill>
              <a:latin typeface="Maiandra GD" panose="020E0502030308020204" pitchFamily="34" charset="0"/>
              <a:cs typeface="Times New Roman" panose="02020603050405020304" pitchFamily="18" charset="0"/>
            </a:endParaRPr>
          </a:p>
        </p:txBody>
      </p:sp>
      <p:sp>
        <p:nvSpPr>
          <p:cNvPr id="43" name="Rectangle 30">
            <a:extLst>
              <a:ext uri="{FF2B5EF4-FFF2-40B4-BE49-F238E27FC236}">
                <a16:creationId xmlns="" xmlns:a16="http://schemas.microsoft.com/office/drawing/2014/main" id="{4708C40F-60D3-44B8-B835-3B09C44A22F8}"/>
              </a:ext>
            </a:extLst>
          </p:cNvPr>
          <p:cNvSpPr/>
          <p:nvPr/>
        </p:nvSpPr>
        <p:spPr>
          <a:xfrm>
            <a:off x="6263510" y="3489976"/>
            <a:ext cx="2010500" cy="2062103"/>
          </a:xfrm>
          <a:prstGeom prst="rect">
            <a:avLst/>
          </a:prstGeom>
        </p:spPr>
        <p:txBody>
          <a:bodyPr wrap="square">
            <a:spAutoFit/>
          </a:bodyPr>
          <a:lstStyle/>
          <a:p>
            <a:pPr lvl="0" algn="ctr"/>
            <a:r>
              <a:rPr lang="es-EC" sz="1600" dirty="0">
                <a:solidFill>
                  <a:schemeClr val="bg1"/>
                </a:solidFill>
                <a:latin typeface="Maiandra GD" panose="020E0502030308020204" pitchFamily="34" charset="0"/>
                <a:cs typeface="Times New Roman" panose="02020603050405020304" pitchFamily="18" charset="0"/>
              </a:rPr>
              <a:t>Implementar la propuesta de modelo planteado que permita el seguimiento de metas, objetivos y medición de resultados.</a:t>
            </a:r>
          </a:p>
        </p:txBody>
      </p:sp>
      <p:graphicFrame>
        <p:nvGraphicFramePr>
          <p:cNvPr id="7" name="Diagrama 6"/>
          <p:cNvGraphicFramePr/>
          <p:nvPr>
            <p:extLst>
              <p:ext uri="{D42A27DB-BD31-4B8C-83A1-F6EECF244321}">
                <p14:modId xmlns:p14="http://schemas.microsoft.com/office/powerpoint/2010/main" val="613080475"/>
              </p:ext>
            </p:extLst>
          </p:nvPr>
        </p:nvGraphicFramePr>
        <p:xfrm>
          <a:off x="406574" y="2132856"/>
          <a:ext cx="11449272" cy="5417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0280648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4606" y="2492896"/>
            <a:ext cx="10971372" cy="1143000"/>
          </a:xfrm>
        </p:spPr>
        <p:txBody>
          <a:bodyPr/>
          <a:lstStyle/>
          <a:p>
            <a:pPr algn="ctr"/>
            <a:r>
              <a:rPr lang="es-EC" sz="8000" dirty="0" smtClean="0">
                <a:solidFill>
                  <a:schemeClr val="tx2">
                    <a:lumMod val="50000"/>
                  </a:schemeClr>
                </a:solidFill>
              </a:rPr>
              <a:t>GRACIAS</a:t>
            </a:r>
            <a:endParaRPr lang="es-EC" sz="8000" dirty="0">
              <a:solidFill>
                <a:schemeClr val="tx2">
                  <a:lumMod val="50000"/>
                </a:schemeClr>
              </a:solidFill>
            </a:endParaRPr>
          </a:p>
        </p:txBody>
      </p:sp>
    </p:spTree>
    <p:extLst>
      <p:ext uri="{BB962C8B-B14F-4D97-AF65-F5344CB8AC3E}">
        <p14:creationId xmlns:p14="http://schemas.microsoft.com/office/powerpoint/2010/main" val="8306951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21" y="260648"/>
            <a:ext cx="10971372" cy="1143000"/>
          </a:xfrm>
        </p:spPr>
        <p:txBody>
          <a:bodyPr/>
          <a:lstStyle/>
          <a:p>
            <a:pPr algn="l"/>
            <a:r>
              <a:rPr lang="es-EC" dirty="0" smtClean="0">
                <a:solidFill>
                  <a:schemeClr val="accent6">
                    <a:lumMod val="50000"/>
                  </a:schemeClr>
                </a:solidFill>
              </a:rPr>
              <a:t/>
            </a:r>
            <a:br>
              <a:rPr lang="es-EC" dirty="0" smtClean="0">
                <a:solidFill>
                  <a:schemeClr val="accent6">
                    <a:lumMod val="50000"/>
                  </a:schemeClr>
                </a:solidFill>
              </a:rPr>
            </a:br>
            <a:r>
              <a:rPr lang="es-EC" dirty="0" smtClean="0">
                <a:solidFill>
                  <a:schemeClr val="accent6">
                    <a:lumMod val="50000"/>
                  </a:schemeClr>
                </a:solidFill>
              </a:rPr>
              <a:t>PREÁMBULO-JUSTIFICACIÓN</a:t>
            </a:r>
            <a:endParaRPr lang="es-EC" dirty="0">
              <a:solidFill>
                <a:schemeClr val="accent6">
                  <a:lumMod val="50000"/>
                </a:schemeClr>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929977019"/>
              </p:ext>
            </p:extLst>
          </p:nvPr>
        </p:nvGraphicFramePr>
        <p:xfrm>
          <a:off x="623888" y="1340768"/>
          <a:ext cx="10971212" cy="4742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5693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6574" y="116632"/>
            <a:ext cx="10971372" cy="1143000"/>
          </a:xfrm>
        </p:spPr>
        <p:txBody>
          <a:bodyPr/>
          <a:lstStyle/>
          <a:p>
            <a:pPr algn="l"/>
            <a:r>
              <a:rPr lang="es-EC" b="0" dirty="0" smtClean="0"/>
              <a:t/>
            </a:r>
            <a:br>
              <a:rPr lang="es-EC" b="0" dirty="0" smtClean="0"/>
            </a:br>
            <a:r>
              <a:rPr lang="es-EC" dirty="0" smtClean="0">
                <a:solidFill>
                  <a:schemeClr val="accent6">
                    <a:lumMod val="50000"/>
                  </a:schemeClr>
                </a:solidFill>
              </a:rPr>
              <a:t>PLANTEAMIENTO DEL PROBLEMA</a:t>
            </a:r>
            <a:endParaRPr lang="es-EC" dirty="0">
              <a:solidFill>
                <a:schemeClr val="accent6">
                  <a:lumMod val="50000"/>
                </a:schemeClr>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51224324"/>
              </p:ext>
            </p:extLst>
          </p:nvPr>
        </p:nvGraphicFramePr>
        <p:xfrm>
          <a:off x="2753969" y="1261964"/>
          <a:ext cx="518328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lamada con línea 2 (barra de énfasis) 7"/>
          <p:cNvSpPr/>
          <p:nvPr/>
        </p:nvSpPr>
        <p:spPr>
          <a:xfrm>
            <a:off x="8859969" y="1259632"/>
            <a:ext cx="3027473" cy="1809328"/>
          </a:xfrm>
          <a:prstGeom prst="accentCallout2">
            <a:avLst>
              <a:gd name="adj1" fmla="val 18750"/>
              <a:gd name="adj2" fmla="val -8333"/>
              <a:gd name="adj3" fmla="val 18750"/>
              <a:gd name="adj4" fmla="val -16667"/>
              <a:gd name="adj5" fmla="val 45611"/>
              <a:gd name="adj6" fmla="val -39116"/>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8614196" y="1239634"/>
            <a:ext cx="3414125" cy="2092881"/>
          </a:xfrm>
          <a:prstGeom prst="rect">
            <a:avLst/>
          </a:prstGeom>
          <a:noFill/>
        </p:spPr>
        <p:txBody>
          <a:bodyPr wrap="square" rtlCol="0">
            <a:spAutoFit/>
          </a:bodyPr>
          <a:lstStyle/>
          <a:p>
            <a:endParaRPr lang="es-EC" sz="1600" b="1" u="sng" dirty="0" smtClean="0">
              <a:solidFill>
                <a:schemeClr val="accent6">
                  <a:lumMod val="50000"/>
                </a:schemeClr>
              </a:solidFill>
            </a:endParaRPr>
          </a:p>
          <a:p>
            <a:r>
              <a:rPr lang="es-EC" sz="1600" b="1" u="sng" dirty="0" smtClean="0">
                <a:solidFill>
                  <a:schemeClr val="accent6">
                    <a:lumMod val="50000"/>
                  </a:schemeClr>
                </a:solidFill>
              </a:rPr>
              <a:t>Tercer nivel de atención</a:t>
            </a:r>
          </a:p>
          <a:p>
            <a:pPr marL="285750" indent="-285750">
              <a:buFont typeface="Arial" panose="020B0604020202020204" pitchFamily="34" charset="0"/>
              <a:buChar char="•"/>
            </a:pPr>
            <a:r>
              <a:rPr lang="es-EC" sz="1600" dirty="0" smtClean="0">
                <a:solidFill>
                  <a:schemeClr val="accent6">
                    <a:lumMod val="50000"/>
                  </a:schemeClr>
                </a:solidFill>
              </a:rPr>
              <a:t>5% aproximadamente </a:t>
            </a:r>
            <a:r>
              <a:rPr lang="es-EC" sz="1600" dirty="0">
                <a:solidFill>
                  <a:schemeClr val="accent6">
                    <a:lumMod val="50000"/>
                  </a:schemeClr>
                </a:solidFill>
              </a:rPr>
              <a:t>d</a:t>
            </a:r>
            <a:r>
              <a:rPr lang="es-EC" sz="1600" dirty="0" smtClean="0">
                <a:solidFill>
                  <a:schemeClr val="accent6">
                    <a:lumMod val="50000"/>
                  </a:schemeClr>
                </a:solidFill>
              </a:rPr>
              <a:t>e problemas de salud</a:t>
            </a:r>
          </a:p>
          <a:p>
            <a:r>
              <a:rPr lang="es-EC" sz="1600" b="1" u="sng" dirty="0" smtClean="0">
                <a:solidFill>
                  <a:schemeClr val="accent6">
                    <a:lumMod val="50000"/>
                  </a:schemeClr>
                </a:solidFill>
              </a:rPr>
              <a:t>Servicio de atención hospitalario</a:t>
            </a:r>
          </a:p>
          <a:p>
            <a:pPr marL="285750" indent="-285750">
              <a:buFont typeface="Arial" panose="020B0604020202020204" pitchFamily="34" charset="0"/>
              <a:buChar char="•"/>
            </a:pPr>
            <a:r>
              <a:rPr lang="es-EC" sz="1600" dirty="0" smtClean="0">
                <a:solidFill>
                  <a:schemeClr val="accent6">
                    <a:lumMod val="50000"/>
                  </a:schemeClr>
                </a:solidFill>
              </a:rPr>
              <a:t>Clínica especialización o especializada</a:t>
            </a:r>
          </a:p>
          <a:p>
            <a:endParaRPr lang="es-EC" dirty="0"/>
          </a:p>
        </p:txBody>
      </p:sp>
    </p:spTree>
    <p:extLst>
      <p:ext uri="{BB962C8B-B14F-4D97-AF65-F5344CB8AC3E}">
        <p14:creationId xmlns:p14="http://schemas.microsoft.com/office/powerpoint/2010/main" val="4653425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0590" y="325905"/>
            <a:ext cx="10971372" cy="1143000"/>
          </a:xfrm>
        </p:spPr>
        <p:txBody>
          <a:bodyPr/>
          <a:lstStyle/>
          <a:p>
            <a:pPr algn="l"/>
            <a:r>
              <a:rPr lang="es-EC" dirty="0" smtClean="0">
                <a:solidFill>
                  <a:schemeClr val="accent6">
                    <a:lumMod val="50000"/>
                  </a:schemeClr>
                </a:solidFill>
              </a:rPr>
              <a:t/>
            </a:r>
            <a:br>
              <a:rPr lang="es-EC" dirty="0" smtClean="0">
                <a:solidFill>
                  <a:schemeClr val="accent6">
                    <a:lumMod val="50000"/>
                  </a:schemeClr>
                </a:solidFill>
              </a:rPr>
            </a:br>
            <a:r>
              <a:rPr lang="es-EC" dirty="0" smtClean="0">
                <a:solidFill>
                  <a:schemeClr val="accent6">
                    <a:lumMod val="50000"/>
                  </a:schemeClr>
                </a:solidFill>
              </a:rPr>
              <a:t>OBJETIVOS</a:t>
            </a:r>
            <a:endParaRPr lang="es-EC" dirty="0">
              <a:solidFill>
                <a:schemeClr val="accent6">
                  <a:lumMod val="50000"/>
                </a:schemeClr>
              </a:solidFill>
            </a:endParaRPr>
          </a:p>
        </p:txBody>
      </p:sp>
      <p:graphicFrame>
        <p:nvGraphicFramePr>
          <p:cNvPr id="7" name="Diagrama 6"/>
          <p:cNvGraphicFramePr/>
          <p:nvPr>
            <p:extLst>
              <p:ext uri="{D42A27DB-BD31-4B8C-83A1-F6EECF244321}">
                <p14:modId xmlns:p14="http://schemas.microsoft.com/office/powerpoint/2010/main" val="3558408767"/>
              </p:ext>
            </p:extLst>
          </p:nvPr>
        </p:nvGraphicFramePr>
        <p:xfrm>
          <a:off x="694606" y="1468905"/>
          <a:ext cx="6984776" cy="4120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Llamada con línea 2 (borde y barra de énfasis) 8"/>
          <p:cNvSpPr/>
          <p:nvPr/>
        </p:nvSpPr>
        <p:spPr>
          <a:xfrm>
            <a:off x="9047534" y="892178"/>
            <a:ext cx="2762460" cy="2608829"/>
          </a:xfrm>
          <a:prstGeom prst="accentBorderCallout2">
            <a:avLst>
              <a:gd name="adj1" fmla="val 18750"/>
              <a:gd name="adj2" fmla="val -8333"/>
              <a:gd name="adj3" fmla="val 18750"/>
              <a:gd name="adj4" fmla="val -16667"/>
              <a:gd name="adj5" fmla="val 49410"/>
              <a:gd name="adj6" fmla="val -45139"/>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uadroTexto 9"/>
          <p:cNvSpPr txBox="1"/>
          <p:nvPr/>
        </p:nvSpPr>
        <p:spPr>
          <a:xfrm>
            <a:off x="9076966" y="1288651"/>
            <a:ext cx="2762460" cy="2062103"/>
          </a:xfrm>
          <a:prstGeom prst="rect">
            <a:avLst/>
          </a:prstGeom>
          <a:noFill/>
        </p:spPr>
        <p:txBody>
          <a:bodyPr wrap="square" rtlCol="0">
            <a:spAutoFit/>
          </a:bodyPr>
          <a:lstStyle/>
          <a:p>
            <a:r>
              <a:rPr lang="es-EC" sz="1600" b="1" dirty="0" smtClean="0">
                <a:solidFill>
                  <a:schemeClr val="accent6">
                    <a:lumMod val="50000"/>
                  </a:schemeClr>
                </a:solidFill>
              </a:rPr>
              <a:t>Hipótesis de la Investigación</a:t>
            </a:r>
          </a:p>
          <a:p>
            <a:r>
              <a:rPr lang="es-EC" sz="1600" dirty="0" smtClean="0">
                <a:solidFill>
                  <a:schemeClr val="accent6">
                    <a:lumMod val="50000"/>
                  </a:schemeClr>
                </a:solidFill>
              </a:rPr>
              <a:t>¿El clima organizacional incide sobre la calidad del servicio de salud en el área de internación de las clínicas de especialización del DMQ en el año 2018?</a:t>
            </a:r>
            <a:endParaRPr lang="es-EC" sz="1600" dirty="0">
              <a:solidFill>
                <a:schemeClr val="accent6">
                  <a:lumMod val="50000"/>
                </a:schemeClr>
              </a:solidFill>
            </a:endParaRPr>
          </a:p>
        </p:txBody>
      </p:sp>
    </p:spTree>
    <p:extLst>
      <p:ext uri="{BB962C8B-B14F-4D97-AF65-F5344CB8AC3E}">
        <p14:creationId xmlns:p14="http://schemas.microsoft.com/office/powerpoint/2010/main" val="18129356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029" y="92494"/>
            <a:ext cx="10971372" cy="1058018"/>
          </a:xfrm>
        </p:spPr>
        <p:txBody>
          <a:bodyPr/>
          <a:lstStyle/>
          <a:p>
            <a:pPr algn="l"/>
            <a:r>
              <a:rPr lang="es-EC" dirty="0" smtClean="0"/>
              <a:t/>
            </a:r>
            <a:br>
              <a:rPr lang="es-EC" dirty="0" smtClean="0"/>
            </a:br>
            <a:r>
              <a:rPr lang="es-EC" dirty="0" smtClean="0">
                <a:solidFill>
                  <a:schemeClr val="accent6">
                    <a:lumMod val="50000"/>
                  </a:schemeClr>
                </a:solidFill>
              </a:rPr>
              <a:t>MARCO TEÓRICO</a:t>
            </a:r>
            <a:r>
              <a:rPr lang="es-EC" dirty="0" smtClean="0"/>
              <a:t/>
            </a:r>
            <a:br>
              <a:rPr lang="es-EC" dirty="0" smtClean="0"/>
            </a:br>
            <a:endParaRPr lang="es-EC" dirty="0"/>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159" y="1904256"/>
            <a:ext cx="2880320" cy="2988104"/>
          </a:xfrm>
          <a:prstGeom prst="rect">
            <a:avLst/>
          </a:prstGeom>
          <a:noFill/>
          <a:extLst>
            <a:ext uri="{909E8E84-426E-40DD-AFC4-6F175D3DCCD1}">
              <a14:hiddenFill xmlns:a14="http://schemas.microsoft.com/office/drawing/2010/main">
                <a:solidFill>
                  <a:srgbClr val="FFFFFF"/>
                </a:solidFill>
              </a14:hiddenFill>
            </a:ext>
          </a:extLst>
        </p:spPr>
      </p:pic>
      <p:sp>
        <p:nvSpPr>
          <p:cNvPr id="6" name="Abrir llave 5"/>
          <p:cNvSpPr/>
          <p:nvPr/>
        </p:nvSpPr>
        <p:spPr>
          <a:xfrm flipH="1">
            <a:off x="4524524" y="1660722"/>
            <a:ext cx="720080" cy="4265096"/>
          </a:xfrm>
          <a:prstGeom prst="leftBrace">
            <a:avLst>
              <a:gd name="adj1" fmla="val 8333"/>
              <a:gd name="adj2" fmla="val 48019"/>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C"/>
          </a:p>
        </p:txBody>
      </p:sp>
      <p:sp>
        <p:nvSpPr>
          <p:cNvPr id="7" name="Abrir llave 6"/>
          <p:cNvSpPr/>
          <p:nvPr/>
        </p:nvSpPr>
        <p:spPr>
          <a:xfrm>
            <a:off x="6905407" y="1660722"/>
            <a:ext cx="648072" cy="4265096"/>
          </a:xfrm>
          <a:prstGeom prst="leftBrace">
            <a:avLst>
              <a:gd name="adj1" fmla="val 8333"/>
              <a:gd name="adj2" fmla="val 48019"/>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C"/>
          </a:p>
        </p:txBody>
      </p:sp>
      <p:sp>
        <p:nvSpPr>
          <p:cNvPr id="5" name="CuadroTexto 4"/>
          <p:cNvSpPr txBox="1"/>
          <p:nvPr/>
        </p:nvSpPr>
        <p:spPr>
          <a:xfrm>
            <a:off x="369819" y="1720056"/>
            <a:ext cx="3901509" cy="369332"/>
          </a:xfrm>
          <a:prstGeom prst="rect">
            <a:avLst/>
          </a:prstGeom>
          <a:noFill/>
        </p:spPr>
        <p:txBody>
          <a:bodyPr wrap="square" rtlCol="0">
            <a:spAutoFit/>
          </a:bodyPr>
          <a:lstStyle/>
          <a:p>
            <a:pPr algn="ctr"/>
            <a:r>
              <a:rPr lang="es-EC" b="1" i="1" dirty="0" smtClean="0">
                <a:solidFill>
                  <a:schemeClr val="accent6">
                    <a:lumMod val="50000"/>
                  </a:schemeClr>
                </a:solidFill>
              </a:rPr>
              <a:t>Clima Organizacional</a:t>
            </a:r>
            <a:endParaRPr lang="es-EC" b="1" i="1" dirty="0">
              <a:solidFill>
                <a:schemeClr val="accent6">
                  <a:lumMod val="50000"/>
                </a:schemeClr>
              </a:solidFill>
            </a:endParaRPr>
          </a:p>
        </p:txBody>
      </p:sp>
      <p:sp>
        <p:nvSpPr>
          <p:cNvPr id="9" name="CuadroTexto 8"/>
          <p:cNvSpPr txBox="1"/>
          <p:nvPr/>
        </p:nvSpPr>
        <p:spPr>
          <a:xfrm>
            <a:off x="7340169" y="1754404"/>
            <a:ext cx="3901509" cy="369332"/>
          </a:xfrm>
          <a:prstGeom prst="rect">
            <a:avLst/>
          </a:prstGeom>
          <a:noFill/>
        </p:spPr>
        <p:txBody>
          <a:bodyPr wrap="square" rtlCol="0">
            <a:spAutoFit/>
          </a:bodyPr>
          <a:lstStyle/>
          <a:p>
            <a:pPr algn="ctr"/>
            <a:r>
              <a:rPr lang="es-EC" b="1" i="1" dirty="0" smtClean="0">
                <a:solidFill>
                  <a:schemeClr val="accent6">
                    <a:lumMod val="50000"/>
                  </a:schemeClr>
                </a:solidFill>
              </a:rPr>
              <a:t>Calidad del Servicio</a:t>
            </a:r>
            <a:endParaRPr lang="es-EC" b="1" i="1" dirty="0">
              <a:solidFill>
                <a:schemeClr val="accent6">
                  <a:lumMod val="50000"/>
                </a:schemeClr>
              </a:solidFill>
            </a:endParaRPr>
          </a:p>
        </p:txBody>
      </p:sp>
      <p:sp>
        <p:nvSpPr>
          <p:cNvPr id="8" name="CuadroTexto 7"/>
          <p:cNvSpPr txBox="1"/>
          <p:nvPr/>
        </p:nvSpPr>
        <p:spPr>
          <a:xfrm>
            <a:off x="464157" y="2075484"/>
            <a:ext cx="4392488" cy="3570208"/>
          </a:xfrm>
          <a:prstGeom prst="rect">
            <a:avLst/>
          </a:prstGeom>
          <a:noFill/>
        </p:spPr>
        <p:txBody>
          <a:bodyPr wrap="square" rtlCol="0">
            <a:spAutoFit/>
          </a:bodyPr>
          <a:lstStyle/>
          <a:p>
            <a:r>
              <a:rPr lang="es-EC" sz="1400" b="1" dirty="0" smtClean="0">
                <a:solidFill>
                  <a:schemeClr val="accent5">
                    <a:lumMod val="60000"/>
                    <a:lumOff val="40000"/>
                  </a:schemeClr>
                </a:solidFill>
              </a:rPr>
              <a:t>Teoría de las Relaciones Humanas</a:t>
            </a:r>
          </a:p>
          <a:p>
            <a:r>
              <a:rPr lang="es-EC" sz="1400" dirty="0" smtClean="0">
                <a:solidFill>
                  <a:schemeClr val="accent6"/>
                </a:solidFill>
              </a:rPr>
              <a:t>George Elton Mayo.</a:t>
            </a:r>
          </a:p>
          <a:p>
            <a:pPr marL="285750" indent="-285750">
              <a:buFont typeface="Arial" panose="020B0604020202020204" pitchFamily="34" charset="0"/>
              <a:buChar char="•"/>
            </a:pPr>
            <a:r>
              <a:rPr lang="es-EC" sz="1400" dirty="0" smtClean="0">
                <a:solidFill>
                  <a:schemeClr val="accent6"/>
                </a:solidFill>
              </a:rPr>
              <a:t>Deshumanización del trabajo</a:t>
            </a:r>
          </a:p>
          <a:p>
            <a:pPr marL="285750" indent="-285750">
              <a:buFont typeface="Arial" panose="020B0604020202020204" pitchFamily="34" charset="0"/>
              <a:buChar char="•"/>
            </a:pPr>
            <a:r>
              <a:rPr lang="es-EC" sz="1400" dirty="0" smtClean="0">
                <a:solidFill>
                  <a:schemeClr val="accent6"/>
                </a:solidFill>
              </a:rPr>
              <a:t>Productividad, eficiencia y satisfacción laboral.</a:t>
            </a:r>
          </a:p>
          <a:p>
            <a:endParaRPr lang="es-EC" sz="1400" dirty="0" smtClean="0">
              <a:solidFill>
                <a:schemeClr val="accent6"/>
              </a:solidFill>
            </a:endParaRPr>
          </a:p>
          <a:p>
            <a:r>
              <a:rPr lang="es-EC" sz="1400" b="1" dirty="0" smtClean="0">
                <a:solidFill>
                  <a:schemeClr val="accent6">
                    <a:lumMod val="60000"/>
                    <a:lumOff val="40000"/>
                  </a:schemeClr>
                </a:solidFill>
              </a:rPr>
              <a:t>Teoría X y </a:t>
            </a:r>
            <a:r>
              <a:rPr lang="es-EC" sz="1400" b="1" dirty="0" err="1" smtClean="0">
                <a:solidFill>
                  <a:schemeClr val="accent6">
                    <a:lumMod val="60000"/>
                    <a:lumOff val="40000"/>
                  </a:schemeClr>
                </a:solidFill>
              </a:rPr>
              <a:t>Y</a:t>
            </a:r>
            <a:endParaRPr lang="es-EC" sz="1400" b="1" dirty="0" smtClean="0">
              <a:solidFill>
                <a:schemeClr val="accent6">
                  <a:lumMod val="60000"/>
                  <a:lumOff val="40000"/>
                </a:schemeClr>
              </a:solidFill>
            </a:endParaRPr>
          </a:p>
          <a:p>
            <a:r>
              <a:rPr lang="es-EC" sz="1400" dirty="0" smtClean="0">
                <a:solidFill>
                  <a:schemeClr val="accent6"/>
                </a:solidFill>
              </a:rPr>
              <a:t>Douglas Mc. Gregory</a:t>
            </a:r>
          </a:p>
          <a:p>
            <a:pPr marL="285750" indent="-285750">
              <a:buFont typeface="Arial" panose="020B0604020202020204" pitchFamily="34" charset="0"/>
              <a:buChar char="•"/>
            </a:pPr>
            <a:r>
              <a:rPr lang="es-EC" sz="1400" dirty="0" smtClean="0">
                <a:solidFill>
                  <a:schemeClr val="accent6"/>
                </a:solidFill>
              </a:rPr>
              <a:t>Teorías excluyentes de comportamiento</a:t>
            </a:r>
          </a:p>
          <a:p>
            <a:pPr marL="285750" indent="-285750">
              <a:buFont typeface="Arial" panose="020B0604020202020204" pitchFamily="34" charset="0"/>
              <a:buChar char="•"/>
            </a:pPr>
            <a:r>
              <a:rPr lang="es-EC" sz="1400" dirty="0" smtClean="0">
                <a:solidFill>
                  <a:schemeClr val="accent6"/>
                </a:solidFill>
              </a:rPr>
              <a:t>Ambientes de trabajo y su postura</a:t>
            </a:r>
          </a:p>
          <a:p>
            <a:endParaRPr lang="es-EC" sz="1400" dirty="0" smtClean="0">
              <a:solidFill>
                <a:schemeClr val="bg2">
                  <a:lumMod val="10000"/>
                </a:schemeClr>
              </a:solidFill>
            </a:endParaRPr>
          </a:p>
          <a:p>
            <a:r>
              <a:rPr lang="es-EC" sz="1400" b="1" dirty="0" smtClean="0">
                <a:solidFill>
                  <a:schemeClr val="accent1">
                    <a:lumMod val="75000"/>
                  </a:schemeClr>
                </a:solidFill>
              </a:rPr>
              <a:t>Teoría del Clima Organizacional</a:t>
            </a:r>
          </a:p>
          <a:p>
            <a:r>
              <a:rPr lang="es-EC" sz="1400" dirty="0" smtClean="0">
                <a:solidFill>
                  <a:schemeClr val="bg2">
                    <a:lumMod val="10000"/>
                  </a:schemeClr>
                </a:solidFill>
              </a:rPr>
              <a:t>Litwin y Stringer</a:t>
            </a:r>
          </a:p>
          <a:p>
            <a:r>
              <a:rPr lang="es-EC" sz="1400" dirty="0" smtClean="0">
                <a:solidFill>
                  <a:schemeClr val="bg2">
                    <a:lumMod val="10000"/>
                  </a:schemeClr>
                </a:solidFill>
              </a:rPr>
              <a:t>Variable medible</a:t>
            </a:r>
          </a:p>
          <a:p>
            <a:r>
              <a:rPr lang="es-EC" sz="1400" dirty="0" smtClean="0">
                <a:solidFill>
                  <a:schemeClr val="bg2">
                    <a:lumMod val="10000"/>
                  </a:schemeClr>
                </a:solidFill>
              </a:rPr>
              <a:t>Evaluación causa –efecto (entorno-comportamiento)</a:t>
            </a:r>
          </a:p>
          <a:p>
            <a:endParaRPr lang="es-EC" sz="1400" b="1" dirty="0" smtClean="0">
              <a:solidFill>
                <a:schemeClr val="accent1">
                  <a:lumMod val="75000"/>
                </a:schemeClr>
              </a:solidFill>
            </a:endParaRPr>
          </a:p>
          <a:p>
            <a:endParaRPr lang="es-EC" sz="1600" b="1" dirty="0">
              <a:solidFill>
                <a:schemeClr val="accent3">
                  <a:lumMod val="75000"/>
                </a:schemeClr>
              </a:solidFill>
            </a:endParaRPr>
          </a:p>
        </p:txBody>
      </p:sp>
      <p:sp>
        <p:nvSpPr>
          <p:cNvPr id="11" name="CuadroTexto 10"/>
          <p:cNvSpPr txBox="1"/>
          <p:nvPr/>
        </p:nvSpPr>
        <p:spPr>
          <a:xfrm>
            <a:off x="7391350" y="2147340"/>
            <a:ext cx="4896544" cy="3754874"/>
          </a:xfrm>
          <a:prstGeom prst="rect">
            <a:avLst/>
          </a:prstGeom>
          <a:noFill/>
        </p:spPr>
        <p:txBody>
          <a:bodyPr wrap="square" rtlCol="0">
            <a:spAutoFit/>
          </a:bodyPr>
          <a:lstStyle/>
          <a:p>
            <a:r>
              <a:rPr lang="es-EC" sz="1400" b="1" dirty="0" smtClean="0">
                <a:solidFill>
                  <a:srgbClr val="FFC000"/>
                </a:solidFill>
              </a:rPr>
              <a:t>Teoría de desconfirmación de la expectativa</a:t>
            </a:r>
          </a:p>
          <a:p>
            <a:r>
              <a:rPr lang="es-EC" sz="1400" dirty="0" smtClean="0">
                <a:solidFill>
                  <a:schemeClr val="bg2">
                    <a:lumMod val="10000"/>
                  </a:schemeClr>
                </a:solidFill>
              </a:rPr>
              <a:t>Richard Oliver</a:t>
            </a:r>
          </a:p>
          <a:p>
            <a:pPr marL="285750" indent="-285750">
              <a:buFont typeface="Arial" panose="020B0604020202020204" pitchFamily="34" charset="0"/>
              <a:buChar char="•"/>
            </a:pPr>
            <a:r>
              <a:rPr lang="es-EC" sz="1400" dirty="0" smtClean="0">
                <a:solidFill>
                  <a:schemeClr val="bg2">
                    <a:lumMod val="10000"/>
                  </a:schemeClr>
                </a:solidFill>
              </a:rPr>
              <a:t>Evaluación percepción de calidad de servicio</a:t>
            </a:r>
          </a:p>
          <a:p>
            <a:pPr marL="285750" indent="-285750">
              <a:buFont typeface="Arial" panose="020B0604020202020204" pitchFamily="34" charset="0"/>
              <a:buChar char="•"/>
            </a:pPr>
            <a:r>
              <a:rPr lang="es-EC" sz="1400" dirty="0" smtClean="0">
                <a:solidFill>
                  <a:schemeClr val="bg2">
                    <a:lumMod val="10000"/>
                  </a:schemeClr>
                </a:solidFill>
              </a:rPr>
              <a:t>Contaste: expectativa con realidad percibida</a:t>
            </a:r>
          </a:p>
          <a:p>
            <a:endParaRPr lang="es-EC" sz="1400" dirty="0">
              <a:solidFill>
                <a:schemeClr val="bg2">
                  <a:lumMod val="10000"/>
                </a:schemeClr>
              </a:solidFill>
            </a:endParaRPr>
          </a:p>
          <a:p>
            <a:r>
              <a:rPr lang="es-EC" sz="1400" b="1" dirty="0" smtClean="0">
                <a:solidFill>
                  <a:schemeClr val="accent5">
                    <a:lumMod val="60000"/>
                    <a:lumOff val="40000"/>
                  </a:schemeClr>
                </a:solidFill>
              </a:rPr>
              <a:t>Modelo SERVQUAL</a:t>
            </a:r>
          </a:p>
          <a:p>
            <a:pPr marL="285750" indent="-285750">
              <a:buFont typeface="Arial" panose="020B0604020202020204" pitchFamily="34" charset="0"/>
              <a:buChar char="•"/>
            </a:pPr>
            <a:r>
              <a:rPr lang="es-EC" sz="1400" dirty="0">
                <a:solidFill>
                  <a:schemeClr val="bg2">
                    <a:lumMod val="10000"/>
                  </a:schemeClr>
                </a:solidFill>
              </a:rPr>
              <a:t>Parasuraman, Zeithaml y Berry</a:t>
            </a:r>
          </a:p>
          <a:p>
            <a:pPr marL="285750" indent="-285750">
              <a:buFont typeface="Arial" panose="020B0604020202020204" pitchFamily="34" charset="0"/>
              <a:buChar char="•"/>
            </a:pPr>
            <a:r>
              <a:rPr lang="es-EC" sz="1400" dirty="0">
                <a:solidFill>
                  <a:schemeClr val="bg2">
                    <a:lumMod val="10000"/>
                  </a:schemeClr>
                </a:solidFill>
              </a:rPr>
              <a:t>Escala de medición de los servicios, considerando expectativas y percepciones</a:t>
            </a:r>
          </a:p>
          <a:p>
            <a:pPr marL="285750" indent="-285750">
              <a:buFont typeface="Arial" panose="020B0604020202020204" pitchFamily="34" charset="0"/>
              <a:buChar char="•"/>
            </a:pPr>
            <a:r>
              <a:rPr lang="es-EC" sz="1400" dirty="0">
                <a:solidFill>
                  <a:schemeClr val="bg2">
                    <a:lumMod val="10000"/>
                  </a:schemeClr>
                </a:solidFill>
              </a:rPr>
              <a:t>5 dimensiones</a:t>
            </a:r>
          </a:p>
          <a:p>
            <a:endParaRPr lang="es-EC" sz="1400" dirty="0">
              <a:solidFill>
                <a:schemeClr val="bg2">
                  <a:lumMod val="10000"/>
                </a:schemeClr>
              </a:solidFill>
            </a:endParaRPr>
          </a:p>
          <a:p>
            <a:r>
              <a:rPr lang="es-EC" sz="1400" b="1" dirty="0" smtClean="0">
                <a:solidFill>
                  <a:srgbClr val="00B0F0"/>
                </a:solidFill>
              </a:rPr>
              <a:t>Modelo SERVPERF</a:t>
            </a:r>
          </a:p>
          <a:p>
            <a:pPr marL="285750" indent="-285750">
              <a:buFont typeface="Arial" panose="020B0604020202020204" pitchFamily="34" charset="0"/>
              <a:buChar char="•"/>
            </a:pPr>
            <a:r>
              <a:rPr lang="es-EC" sz="1400" dirty="0" smtClean="0">
                <a:solidFill>
                  <a:schemeClr val="bg2">
                    <a:lumMod val="10000"/>
                  </a:schemeClr>
                </a:solidFill>
              </a:rPr>
              <a:t>Cronin </a:t>
            </a:r>
            <a:r>
              <a:rPr lang="es-EC" sz="1400" dirty="0">
                <a:solidFill>
                  <a:schemeClr val="bg2">
                    <a:lumMod val="10000"/>
                  </a:schemeClr>
                </a:solidFill>
              </a:rPr>
              <a:t>y </a:t>
            </a:r>
            <a:r>
              <a:rPr lang="es-EC" sz="1400" dirty="0" smtClean="0">
                <a:solidFill>
                  <a:schemeClr val="bg2">
                    <a:lumMod val="10000"/>
                  </a:schemeClr>
                </a:solidFill>
              </a:rPr>
              <a:t>Taylor</a:t>
            </a:r>
          </a:p>
          <a:p>
            <a:pPr marL="285750" indent="-285750">
              <a:buFont typeface="Arial" panose="020B0604020202020204" pitchFamily="34" charset="0"/>
              <a:buChar char="•"/>
            </a:pPr>
            <a:r>
              <a:rPr lang="es-EC" sz="1400" dirty="0">
                <a:solidFill>
                  <a:schemeClr val="bg2">
                    <a:lumMod val="10000"/>
                  </a:schemeClr>
                </a:solidFill>
              </a:rPr>
              <a:t>Escala de medición de los </a:t>
            </a:r>
            <a:r>
              <a:rPr lang="es-EC" sz="1400" dirty="0" smtClean="0">
                <a:solidFill>
                  <a:schemeClr val="bg2">
                    <a:lumMod val="10000"/>
                  </a:schemeClr>
                </a:solidFill>
              </a:rPr>
              <a:t>servicios. Analiza solo percepciones.</a:t>
            </a:r>
          </a:p>
          <a:p>
            <a:pPr marL="285750" indent="-285750">
              <a:buFont typeface="Arial" panose="020B0604020202020204" pitchFamily="34" charset="0"/>
              <a:buChar char="•"/>
            </a:pPr>
            <a:r>
              <a:rPr lang="es-EC" sz="1400" dirty="0" smtClean="0">
                <a:solidFill>
                  <a:schemeClr val="bg2">
                    <a:lumMod val="10000"/>
                  </a:schemeClr>
                </a:solidFill>
              </a:rPr>
              <a:t>Mismas dimensiones que SERVQUAL</a:t>
            </a:r>
          </a:p>
          <a:p>
            <a:pPr marL="285750" indent="-285750">
              <a:buFont typeface="Arial" panose="020B0604020202020204" pitchFamily="34" charset="0"/>
              <a:buChar char="•"/>
            </a:pPr>
            <a:r>
              <a:rPr lang="es-EC" sz="1400" dirty="0" smtClean="0">
                <a:solidFill>
                  <a:schemeClr val="bg2">
                    <a:lumMod val="10000"/>
                  </a:schemeClr>
                </a:solidFill>
              </a:rPr>
              <a:t>Permite economizar tiempo</a:t>
            </a:r>
            <a:endParaRPr lang="es-EC" sz="1400" dirty="0">
              <a:solidFill>
                <a:schemeClr val="bg2">
                  <a:lumMod val="25000"/>
                </a:schemeClr>
              </a:solidFill>
            </a:endParaRPr>
          </a:p>
        </p:txBody>
      </p:sp>
    </p:spTree>
    <p:extLst>
      <p:ext uri="{BB962C8B-B14F-4D97-AF65-F5344CB8AC3E}">
        <p14:creationId xmlns:p14="http://schemas.microsoft.com/office/powerpoint/2010/main" val="27103126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622" y="84234"/>
            <a:ext cx="10971372" cy="652934"/>
          </a:xfrm>
        </p:spPr>
        <p:txBody>
          <a:bodyPr/>
          <a:lstStyle/>
          <a:p>
            <a:pPr algn="ctr"/>
            <a:r>
              <a:rPr lang="es-EC" smtClean="0">
                <a:solidFill>
                  <a:schemeClr val="tx2">
                    <a:lumMod val="50000"/>
                  </a:schemeClr>
                </a:solidFill>
              </a:rPr>
              <a:t>Diseño </a:t>
            </a:r>
            <a:r>
              <a:rPr lang="es-EC" dirty="0" smtClean="0">
                <a:solidFill>
                  <a:schemeClr val="tx2">
                    <a:lumMod val="50000"/>
                  </a:schemeClr>
                </a:solidFill>
              </a:rPr>
              <a:t>de un modelo teórico</a:t>
            </a:r>
            <a:endParaRPr lang="es-EC" dirty="0">
              <a:solidFill>
                <a:schemeClr val="tx2">
                  <a:lumMod val="50000"/>
                </a:schemeClr>
              </a:solidFill>
            </a:endParaRPr>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609521" y="1422411"/>
            <a:ext cx="10800000" cy="442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ángulo 4"/>
          <p:cNvSpPr/>
          <p:nvPr/>
        </p:nvSpPr>
        <p:spPr>
          <a:xfrm>
            <a:off x="694606" y="1484784"/>
            <a:ext cx="1872208" cy="504056"/>
          </a:xfrm>
          <a:prstGeom prst="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6" name="Rectángulo 5"/>
          <p:cNvSpPr/>
          <p:nvPr/>
        </p:nvSpPr>
        <p:spPr>
          <a:xfrm>
            <a:off x="694606" y="3919625"/>
            <a:ext cx="1872208" cy="504056"/>
          </a:xfrm>
          <a:prstGeom prst="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7" name="Rectángulo 6"/>
          <p:cNvSpPr/>
          <p:nvPr/>
        </p:nvSpPr>
        <p:spPr>
          <a:xfrm>
            <a:off x="694606" y="3415569"/>
            <a:ext cx="1872208" cy="504056"/>
          </a:xfrm>
          <a:prstGeom prst="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11" name="Rectángulo 10"/>
          <p:cNvSpPr/>
          <p:nvPr/>
        </p:nvSpPr>
        <p:spPr>
          <a:xfrm>
            <a:off x="9537313" y="2058216"/>
            <a:ext cx="1872208" cy="650703"/>
          </a:xfrm>
          <a:prstGeom prst="rect">
            <a:avLst/>
          </a:prstGeom>
          <a:noFill/>
          <a:ln w="57150">
            <a:solidFill>
              <a:schemeClr val="accent5">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12" name="Rectángulo 11"/>
          <p:cNvSpPr/>
          <p:nvPr/>
        </p:nvSpPr>
        <p:spPr>
          <a:xfrm>
            <a:off x="9538461" y="3954313"/>
            <a:ext cx="1872208" cy="650703"/>
          </a:xfrm>
          <a:prstGeom prst="rect">
            <a:avLst/>
          </a:prstGeom>
          <a:noFill/>
          <a:ln w="57150">
            <a:solidFill>
              <a:schemeClr val="accent5">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14" name="Rectángulo 13"/>
          <p:cNvSpPr/>
          <p:nvPr/>
        </p:nvSpPr>
        <p:spPr>
          <a:xfrm>
            <a:off x="9537313" y="2708918"/>
            <a:ext cx="1872208" cy="650703"/>
          </a:xfrm>
          <a:prstGeom prst="rect">
            <a:avLst/>
          </a:prstGeom>
          <a:noFill/>
          <a:ln w="57150">
            <a:solidFill>
              <a:schemeClr val="accent5">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15" name="CuadroTexto 14"/>
          <p:cNvSpPr txBox="1"/>
          <p:nvPr/>
        </p:nvSpPr>
        <p:spPr>
          <a:xfrm>
            <a:off x="694606" y="5850411"/>
            <a:ext cx="8352928" cy="338554"/>
          </a:xfrm>
          <a:prstGeom prst="rect">
            <a:avLst/>
          </a:prstGeom>
          <a:noFill/>
        </p:spPr>
        <p:txBody>
          <a:bodyPr wrap="square" rtlCol="0">
            <a:spAutoFit/>
          </a:bodyPr>
          <a:lstStyle/>
          <a:p>
            <a:r>
              <a:rPr lang="es-EC" sz="1600" dirty="0" smtClean="0">
                <a:solidFill>
                  <a:schemeClr val="tx2">
                    <a:lumMod val="50000"/>
                  </a:schemeClr>
                </a:solidFill>
              </a:rPr>
              <a:t>Fuente: Obra (Bernal Gonzáles, Pedraza Melo,&amp; Sánchez Limón, 2015, pág. 15)</a:t>
            </a:r>
            <a:endParaRPr lang="es-EC" sz="1600" dirty="0">
              <a:solidFill>
                <a:schemeClr val="tx2">
                  <a:lumMod val="50000"/>
                </a:schemeClr>
              </a:solidFill>
            </a:endParaRPr>
          </a:p>
        </p:txBody>
      </p:sp>
      <p:sp>
        <p:nvSpPr>
          <p:cNvPr id="3" name="CuadroTexto 2"/>
          <p:cNvSpPr txBox="1"/>
          <p:nvPr/>
        </p:nvSpPr>
        <p:spPr>
          <a:xfrm>
            <a:off x="609521" y="1083857"/>
            <a:ext cx="2821389" cy="338554"/>
          </a:xfrm>
          <a:prstGeom prst="rect">
            <a:avLst/>
          </a:prstGeom>
          <a:noFill/>
        </p:spPr>
        <p:txBody>
          <a:bodyPr wrap="square" rtlCol="0">
            <a:spAutoFit/>
          </a:bodyPr>
          <a:lstStyle/>
          <a:p>
            <a:pPr algn="ctr"/>
            <a:r>
              <a:rPr lang="es-EC" sz="1600" b="1" smtClean="0">
                <a:solidFill>
                  <a:schemeClr val="tx2"/>
                </a:solidFill>
              </a:rPr>
              <a:t>Litwin &amp; Stringer</a:t>
            </a:r>
            <a:endParaRPr lang="es-EC" sz="1600" b="1">
              <a:solidFill>
                <a:schemeClr val="tx2"/>
              </a:solidFill>
            </a:endParaRPr>
          </a:p>
        </p:txBody>
      </p:sp>
      <p:sp>
        <p:nvSpPr>
          <p:cNvPr id="13" name="CuadroTexto 12"/>
          <p:cNvSpPr txBox="1"/>
          <p:nvPr/>
        </p:nvSpPr>
        <p:spPr>
          <a:xfrm>
            <a:off x="8590042" y="1046682"/>
            <a:ext cx="2821389" cy="338554"/>
          </a:xfrm>
          <a:prstGeom prst="rect">
            <a:avLst/>
          </a:prstGeom>
          <a:noFill/>
        </p:spPr>
        <p:txBody>
          <a:bodyPr wrap="square" rtlCol="0">
            <a:spAutoFit/>
          </a:bodyPr>
          <a:lstStyle/>
          <a:p>
            <a:pPr algn="ctr"/>
            <a:r>
              <a:rPr lang="es-EC" sz="1600" b="1" smtClean="0">
                <a:solidFill>
                  <a:schemeClr val="tx2"/>
                </a:solidFill>
              </a:rPr>
              <a:t>Taylor y Cronin</a:t>
            </a:r>
            <a:endParaRPr lang="es-EC" sz="1600" b="1">
              <a:solidFill>
                <a:schemeClr val="tx2"/>
              </a:solidFill>
            </a:endParaRPr>
          </a:p>
        </p:txBody>
      </p:sp>
      <p:sp>
        <p:nvSpPr>
          <p:cNvPr id="8" name="CuadroTexto 7"/>
          <p:cNvSpPr txBox="1"/>
          <p:nvPr/>
        </p:nvSpPr>
        <p:spPr>
          <a:xfrm>
            <a:off x="190550" y="588113"/>
            <a:ext cx="11521280" cy="338554"/>
          </a:xfrm>
          <a:prstGeom prst="rect">
            <a:avLst/>
          </a:prstGeom>
          <a:noFill/>
        </p:spPr>
        <p:txBody>
          <a:bodyPr wrap="square" rtlCol="0">
            <a:spAutoFit/>
          </a:bodyPr>
          <a:lstStyle/>
          <a:p>
            <a:r>
              <a:rPr lang="es-ES" sz="1600" b="1" dirty="0">
                <a:solidFill>
                  <a:schemeClr val="tx2"/>
                </a:solidFill>
              </a:rPr>
              <a:t>El clima organizacional y su relación con la calidad de los servicios públicos de salud: </a:t>
            </a:r>
            <a:r>
              <a:rPr lang="es-ES" sz="1600" b="1" dirty="0" smtClean="0">
                <a:solidFill>
                  <a:schemeClr val="tx2"/>
                </a:solidFill>
              </a:rPr>
              <a:t>dise</a:t>
            </a:r>
            <a:r>
              <a:rPr lang="es-ES" sz="1600" b="1" dirty="0">
                <a:solidFill>
                  <a:schemeClr val="tx2"/>
                </a:solidFill>
              </a:rPr>
              <a:t>ñ</a:t>
            </a:r>
            <a:r>
              <a:rPr lang="es-ES" sz="1600" b="1" dirty="0" smtClean="0">
                <a:solidFill>
                  <a:schemeClr val="tx2"/>
                </a:solidFill>
              </a:rPr>
              <a:t>o </a:t>
            </a:r>
            <a:r>
              <a:rPr lang="es-ES" sz="1600" b="1" dirty="0">
                <a:solidFill>
                  <a:schemeClr val="tx2"/>
                </a:solidFill>
              </a:rPr>
              <a:t>de un modelo teórico </a:t>
            </a:r>
            <a:endParaRPr lang="es-EC" sz="1600" b="1" dirty="0">
              <a:solidFill>
                <a:schemeClr val="tx2"/>
              </a:solidFill>
            </a:endParaRPr>
          </a:p>
        </p:txBody>
      </p:sp>
    </p:spTree>
    <p:extLst>
      <p:ext uri="{BB962C8B-B14F-4D97-AF65-F5344CB8AC3E}">
        <p14:creationId xmlns:p14="http://schemas.microsoft.com/office/powerpoint/2010/main" val="13085701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dirty="0" smtClean="0">
                <a:solidFill>
                  <a:schemeClr val="tx2">
                    <a:lumMod val="50000"/>
                  </a:schemeClr>
                </a:solidFill>
              </a:rPr>
              <a:t/>
            </a:r>
            <a:br>
              <a:rPr lang="es-EC" dirty="0" smtClean="0">
                <a:solidFill>
                  <a:schemeClr val="tx2">
                    <a:lumMod val="50000"/>
                  </a:schemeClr>
                </a:solidFill>
              </a:rPr>
            </a:br>
            <a:r>
              <a:rPr lang="es-EC" dirty="0" smtClean="0">
                <a:solidFill>
                  <a:schemeClr val="tx2">
                    <a:lumMod val="50000"/>
                  </a:schemeClr>
                </a:solidFill>
              </a:rPr>
              <a:t>VARIABLES</a:t>
            </a:r>
            <a:endParaRPr lang="es-EC" dirty="0">
              <a:solidFill>
                <a:schemeClr val="tx2">
                  <a:lumMod val="50000"/>
                </a:schemeClr>
              </a:solidFill>
            </a:endParaRPr>
          </a:p>
        </p:txBody>
      </p:sp>
      <p:pic>
        <p:nvPicPr>
          <p:cNvPr id="5" name="Imagen 4"/>
          <p:cNvPicPr>
            <a:picLocks noChangeAspect="1"/>
          </p:cNvPicPr>
          <p:nvPr/>
        </p:nvPicPr>
        <p:blipFill>
          <a:blip r:embed="rId2"/>
          <a:stretch>
            <a:fillRect/>
          </a:stretch>
        </p:blipFill>
        <p:spPr>
          <a:xfrm>
            <a:off x="1608932" y="1700808"/>
            <a:ext cx="8972550" cy="3552825"/>
          </a:xfrm>
          <a:prstGeom prst="rect">
            <a:avLst/>
          </a:prstGeom>
        </p:spPr>
      </p:pic>
    </p:spTree>
    <p:extLst>
      <p:ext uri="{BB962C8B-B14F-4D97-AF65-F5344CB8AC3E}">
        <p14:creationId xmlns:p14="http://schemas.microsoft.com/office/powerpoint/2010/main" val="3578526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8582" y="405384"/>
            <a:ext cx="10971372" cy="634082"/>
          </a:xfrm>
        </p:spPr>
        <p:txBody>
          <a:bodyPr/>
          <a:lstStyle/>
          <a:p>
            <a:pPr algn="l"/>
            <a:r>
              <a:rPr lang="es-EC" dirty="0" smtClean="0">
                <a:solidFill>
                  <a:schemeClr val="tx2">
                    <a:lumMod val="50000"/>
                  </a:schemeClr>
                </a:solidFill>
              </a:rPr>
              <a:t>MARCO REFERENCIAL</a:t>
            </a:r>
            <a:endParaRPr lang="es-EC" dirty="0">
              <a:solidFill>
                <a:schemeClr val="tx2">
                  <a:lumMod val="50000"/>
                </a:schemeClr>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378913473"/>
              </p:ext>
            </p:extLst>
          </p:nvPr>
        </p:nvGraphicFramePr>
        <p:xfrm>
          <a:off x="576413" y="1039466"/>
          <a:ext cx="11325826" cy="253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Marcador de contenido 5"/>
          <p:cNvGraphicFramePr>
            <a:graphicFrameLocks/>
          </p:cNvGraphicFramePr>
          <p:nvPr>
            <p:extLst>
              <p:ext uri="{D42A27DB-BD31-4B8C-83A1-F6EECF244321}">
                <p14:modId xmlns:p14="http://schemas.microsoft.com/office/powerpoint/2010/main" val="2638079219"/>
              </p:ext>
            </p:extLst>
          </p:nvPr>
        </p:nvGraphicFramePr>
        <p:xfrm>
          <a:off x="838622" y="3573016"/>
          <a:ext cx="11063617" cy="2592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adroTexto 7"/>
          <p:cNvSpPr txBox="1"/>
          <p:nvPr/>
        </p:nvSpPr>
        <p:spPr>
          <a:xfrm>
            <a:off x="4367014" y="1268760"/>
            <a:ext cx="3168352" cy="369332"/>
          </a:xfrm>
          <a:prstGeom prst="rect">
            <a:avLst/>
          </a:prstGeom>
          <a:noFill/>
        </p:spPr>
        <p:txBody>
          <a:bodyPr wrap="square" rtlCol="0">
            <a:spAutoFit/>
          </a:bodyPr>
          <a:lstStyle/>
          <a:p>
            <a:pPr algn="ctr"/>
            <a:r>
              <a:rPr lang="es-EC" b="1" u="sng" dirty="0" smtClean="0">
                <a:solidFill>
                  <a:schemeClr val="tx2">
                    <a:lumMod val="50000"/>
                  </a:schemeClr>
                </a:solidFill>
              </a:rPr>
              <a:t>Clima Organizacional</a:t>
            </a:r>
            <a:endParaRPr lang="es-EC" b="1" u="sng" dirty="0">
              <a:solidFill>
                <a:schemeClr val="tx2">
                  <a:lumMod val="50000"/>
                </a:schemeClr>
              </a:solidFill>
            </a:endParaRPr>
          </a:p>
        </p:txBody>
      </p:sp>
      <p:sp>
        <p:nvSpPr>
          <p:cNvPr id="9" name="CuadroTexto 8"/>
          <p:cNvSpPr txBox="1"/>
          <p:nvPr/>
        </p:nvSpPr>
        <p:spPr>
          <a:xfrm>
            <a:off x="4222998" y="3802310"/>
            <a:ext cx="3168352" cy="369332"/>
          </a:xfrm>
          <a:prstGeom prst="rect">
            <a:avLst/>
          </a:prstGeom>
          <a:noFill/>
        </p:spPr>
        <p:txBody>
          <a:bodyPr wrap="square" rtlCol="0">
            <a:spAutoFit/>
          </a:bodyPr>
          <a:lstStyle/>
          <a:p>
            <a:pPr algn="ctr"/>
            <a:r>
              <a:rPr lang="es-EC" b="1" u="sng" dirty="0" smtClean="0">
                <a:solidFill>
                  <a:schemeClr val="tx2">
                    <a:lumMod val="50000"/>
                  </a:schemeClr>
                </a:solidFill>
              </a:rPr>
              <a:t>Calidad del Servicio</a:t>
            </a:r>
            <a:endParaRPr lang="es-EC" b="1" u="sng" dirty="0">
              <a:solidFill>
                <a:schemeClr val="tx2">
                  <a:lumMod val="50000"/>
                </a:schemeClr>
              </a:solidFill>
            </a:endParaRPr>
          </a:p>
        </p:txBody>
      </p:sp>
    </p:spTree>
    <p:extLst>
      <p:ext uri="{BB962C8B-B14F-4D97-AF65-F5344CB8AC3E}">
        <p14:creationId xmlns:p14="http://schemas.microsoft.com/office/powerpoint/2010/main" val="36181201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21" y="274638"/>
            <a:ext cx="10971372" cy="634082"/>
          </a:xfrm>
        </p:spPr>
        <p:txBody>
          <a:bodyPr/>
          <a:lstStyle/>
          <a:p>
            <a:pPr algn="l"/>
            <a:r>
              <a:rPr lang="es-EC" dirty="0" smtClean="0">
                <a:solidFill>
                  <a:schemeClr val="tx2">
                    <a:lumMod val="50000"/>
                  </a:schemeClr>
                </a:solidFill>
              </a:rPr>
              <a:t>MARCO METODOLÓGICO</a:t>
            </a:r>
            <a:endParaRPr lang="es-EC" dirty="0">
              <a:solidFill>
                <a:schemeClr val="tx2">
                  <a:lumMod val="50000"/>
                </a:schemeClr>
              </a:solidFill>
            </a:endParaRPr>
          </a:p>
        </p:txBody>
      </p:sp>
      <p:graphicFrame>
        <p:nvGraphicFramePr>
          <p:cNvPr id="4" name="Diagrama 3"/>
          <p:cNvGraphicFramePr/>
          <p:nvPr>
            <p:extLst>
              <p:ext uri="{D42A27DB-BD31-4B8C-83A1-F6EECF244321}">
                <p14:modId xmlns:p14="http://schemas.microsoft.com/office/powerpoint/2010/main" val="1298771749"/>
              </p:ext>
            </p:extLst>
          </p:nvPr>
        </p:nvGraphicFramePr>
        <p:xfrm>
          <a:off x="406574" y="764704"/>
          <a:ext cx="8126942" cy="5417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lamada con línea 1 (barra de énfasis) 4"/>
          <p:cNvSpPr/>
          <p:nvPr/>
        </p:nvSpPr>
        <p:spPr>
          <a:xfrm>
            <a:off x="9047534" y="908720"/>
            <a:ext cx="2897490" cy="1332728"/>
          </a:xfrm>
          <a:prstGeom prst="accentCallout1">
            <a:avLst>
              <a:gd name="adj1" fmla="val 18751"/>
              <a:gd name="adj2" fmla="val -8333"/>
              <a:gd name="adj3" fmla="val 92746"/>
              <a:gd name="adj4" fmla="val -73627"/>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9047534" y="764704"/>
            <a:ext cx="2808312" cy="3477875"/>
          </a:xfrm>
          <a:prstGeom prst="rect">
            <a:avLst/>
          </a:prstGeom>
          <a:noFill/>
        </p:spPr>
        <p:txBody>
          <a:bodyPr wrap="square" rtlCol="0">
            <a:spAutoFit/>
          </a:bodyPr>
          <a:lstStyle/>
          <a:p>
            <a:pPr algn="ctr"/>
            <a:endParaRPr lang="es-EC" sz="1600" b="1" dirty="0" smtClean="0">
              <a:solidFill>
                <a:schemeClr val="tx2">
                  <a:lumMod val="50000"/>
                </a:schemeClr>
              </a:solidFill>
            </a:endParaRPr>
          </a:p>
          <a:p>
            <a:pPr algn="ctr"/>
            <a:r>
              <a:rPr lang="es-EC" sz="1600" b="1" dirty="0" smtClean="0">
                <a:solidFill>
                  <a:schemeClr val="tx2">
                    <a:lumMod val="50000"/>
                  </a:schemeClr>
                </a:solidFill>
              </a:rPr>
              <a:t>Instrumentos de recolección de datos</a:t>
            </a:r>
          </a:p>
          <a:p>
            <a:pPr algn="ctr"/>
            <a:endParaRPr lang="es-EC" sz="1600" b="1" dirty="0" smtClean="0">
              <a:solidFill>
                <a:schemeClr val="tx2">
                  <a:lumMod val="50000"/>
                </a:schemeClr>
              </a:solidFill>
            </a:endParaRPr>
          </a:p>
          <a:p>
            <a:pPr marL="342900" indent="-342900">
              <a:buAutoNum type="arabicPeriod"/>
            </a:pPr>
            <a:r>
              <a:rPr lang="es-EC" sz="1400" b="1" i="1" dirty="0" smtClean="0">
                <a:solidFill>
                  <a:schemeClr val="tx2">
                    <a:lumMod val="50000"/>
                  </a:schemeClr>
                </a:solidFill>
              </a:rPr>
              <a:t>Encuestas</a:t>
            </a:r>
          </a:p>
          <a:p>
            <a:pPr marL="285750" indent="-285750">
              <a:buFont typeface="Arial" panose="020B0604020202020204" pitchFamily="34" charset="0"/>
              <a:buChar char="•"/>
            </a:pPr>
            <a:r>
              <a:rPr lang="es-EC" sz="1400" dirty="0" smtClean="0">
                <a:solidFill>
                  <a:schemeClr val="tx2">
                    <a:lumMod val="50000"/>
                  </a:schemeClr>
                </a:solidFill>
              </a:rPr>
              <a:t>Cuestionarios aplicados a equipo médico y pacientes que estuvieron hospitalizados en el área de internación en el año 2018.</a:t>
            </a:r>
          </a:p>
          <a:p>
            <a:endParaRPr lang="es-EC" sz="1400" dirty="0" smtClean="0">
              <a:solidFill>
                <a:schemeClr val="tx2">
                  <a:lumMod val="50000"/>
                </a:schemeClr>
              </a:solidFill>
            </a:endParaRPr>
          </a:p>
          <a:p>
            <a:r>
              <a:rPr lang="es-EC" sz="1400" b="1" i="1" dirty="0" smtClean="0">
                <a:solidFill>
                  <a:schemeClr val="tx2">
                    <a:lumMod val="50000"/>
                  </a:schemeClr>
                </a:solidFill>
              </a:rPr>
              <a:t>2. Bibliografía</a:t>
            </a:r>
          </a:p>
          <a:p>
            <a:pPr marL="285750" indent="-285750">
              <a:buFont typeface="Arial" panose="020B0604020202020204" pitchFamily="34" charset="0"/>
              <a:buChar char="•"/>
            </a:pPr>
            <a:r>
              <a:rPr lang="es-EC" sz="1400" dirty="0" smtClean="0">
                <a:solidFill>
                  <a:schemeClr val="tx2">
                    <a:lumMod val="50000"/>
                  </a:schemeClr>
                </a:solidFill>
              </a:rPr>
              <a:t>Instituto Nacional de estadísticas y censos, 2016.</a:t>
            </a:r>
          </a:p>
          <a:p>
            <a:pPr algn="ctr"/>
            <a:endParaRPr lang="es-EC" sz="1600" b="1" dirty="0">
              <a:solidFill>
                <a:schemeClr val="tx2">
                  <a:lumMod val="50000"/>
                </a:schemeClr>
              </a:solidFill>
            </a:endParaRPr>
          </a:p>
        </p:txBody>
      </p:sp>
    </p:spTree>
    <p:extLst>
      <p:ext uri="{BB962C8B-B14F-4D97-AF65-F5344CB8AC3E}">
        <p14:creationId xmlns:p14="http://schemas.microsoft.com/office/powerpoint/2010/main" val="4488421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howeet theme (white grey bkgd)">
  <a:themeElements>
    <a:clrScheme name="Showeet theme">
      <a:dk1>
        <a:sysClr val="windowText" lastClr="000000"/>
      </a:dk1>
      <a:lt1>
        <a:sysClr val="window" lastClr="FFFFFF"/>
      </a:lt1>
      <a:dk2>
        <a:srgbClr val="1D2631"/>
      </a:dk2>
      <a:lt2>
        <a:srgbClr val="EEECE1"/>
      </a:lt2>
      <a:accent1>
        <a:srgbClr val="3F4855"/>
      </a:accent1>
      <a:accent2>
        <a:srgbClr val="F1A138"/>
      </a:accent2>
      <a:accent3>
        <a:srgbClr val="CBDB23"/>
      </a:accent3>
      <a:accent4>
        <a:srgbClr val="590B4E"/>
      </a:accent4>
      <a:accent5>
        <a:srgbClr val="2CA3FC"/>
      </a:accent5>
      <a:accent6>
        <a:srgbClr val="9EB31C"/>
      </a:accent6>
      <a:hlink>
        <a:srgbClr val="B8CCE4"/>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Tema8</Template>
  <TotalTime>13731</TotalTime>
  <Words>1223</Words>
  <Application>Microsoft Office PowerPoint</Application>
  <PresentationFormat>Personalizado</PresentationFormat>
  <Paragraphs>209</Paragraphs>
  <Slides>19</Slides>
  <Notes>0</Notes>
  <HiddenSlides>0</HiddenSlides>
  <MMClips>0</MMClips>
  <ScaleCrop>false</ScaleCrop>
  <HeadingPairs>
    <vt:vector size="8" baseType="variant">
      <vt:variant>
        <vt:lpstr>Fuentes usadas</vt:lpstr>
      </vt:variant>
      <vt:variant>
        <vt:i4>7</vt:i4>
      </vt:variant>
      <vt:variant>
        <vt:lpstr>Tema</vt:lpstr>
      </vt:variant>
      <vt:variant>
        <vt:i4>4</vt:i4>
      </vt:variant>
      <vt:variant>
        <vt:lpstr>Servidores OLE incrustados</vt:lpstr>
      </vt:variant>
      <vt:variant>
        <vt:i4>1</vt:i4>
      </vt:variant>
      <vt:variant>
        <vt:lpstr>Títulos de diapositiva</vt:lpstr>
      </vt:variant>
      <vt:variant>
        <vt:i4>19</vt:i4>
      </vt:variant>
    </vt:vector>
  </HeadingPairs>
  <TitlesOfParts>
    <vt:vector size="31" baseType="lpstr">
      <vt:lpstr>Arial</vt:lpstr>
      <vt:lpstr>Calibri</vt:lpstr>
      <vt:lpstr>Calibri Light</vt:lpstr>
      <vt:lpstr>Maiandra GD</vt:lpstr>
      <vt:lpstr>Open Sans</vt:lpstr>
      <vt:lpstr>Times New Roman</vt:lpstr>
      <vt:lpstr>Verdana</vt:lpstr>
      <vt:lpstr>Tema8</vt:lpstr>
      <vt:lpstr>Showeet theme (white grey bkgd)</vt:lpstr>
      <vt:lpstr>Diseño personalizado</vt:lpstr>
      <vt:lpstr>Blank</vt:lpstr>
      <vt:lpstr>CorelDRAW</vt:lpstr>
      <vt:lpstr>Presentación de PowerPoint</vt:lpstr>
      <vt:lpstr> PREÁMBULO-JUSTIFICACIÓN</vt:lpstr>
      <vt:lpstr> PLANTEAMIENTO DEL PROBLEMA</vt:lpstr>
      <vt:lpstr> OBJETIVOS</vt:lpstr>
      <vt:lpstr> MARCO TEÓRICO </vt:lpstr>
      <vt:lpstr>Diseño de un modelo teórico</vt:lpstr>
      <vt:lpstr> VARIABLES</vt:lpstr>
      <vt:lpstr>MARCO REFERENCIAL</vt:lpstr>
      <vt:lpstr>MARCO METODOLÓGICO</vt:lpstr>
      <vt:lpstr> POBLACIÓN Y MUESTRA</vt:lpstr>
      <vt:lpstr>VALIDACIÓN DE LOS CUESTIONARIOS</vt:lpstr>
      <vt:lpstr>Hallazgos</vt:lpstr>
      <vt:lpstr>Hallazgos</vt:lpstr>
      <vt:lpstr>Hallazgos agrupados</vt:lpstr>
      <vt:lpstr>Hallazgos-Chi Cuadrado</vt:lpstr>
      <vt:lpstr>Propuesta de estrategias de mejora</vt:lpstr>
      <vt:lpstr>CONCLUSIONES </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Ingrith Arroyo</dc:creator>
  <cp:lastModifiedBy>Ronny</cp:lastModifiedBy>
  <cp:revision>604</cp:revision>
  <dcterms:created xsi:type="dcterms:W3CDTF">2018-06-18T02:07:28Z</dcterms:created>
  <dcterms:modified xsi:type="dcterms:W3CDTF">2019-05-08T15:58:24Z</dcterms:modified>
</cp:coreProperties>
</file>