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1"/>
  </p:notesMasterIdLst>
  <p:sldIdLst>
    <p:sldId id="256" r:id="rId2"/>
    <p:sldId id="257" r:id="rId3"/>
    <p:sldId id="258" r:id="rId4"/>
    <p:sldId id="259" r:id="rId5"/>
    <p:sldId id="260" r:id="rId6"/>
    <p:sldId id="293" r:id="rId7"/>
    <p:sldId id="261" r:id="rId8"/>
    <p:sldId id="267" r:id="rId9"/>
    <p:sldId id="262" r:id="rId10"/>
    <p:sldId id="263" r:id="rId11"/>
    <p:sldId id="268" r:id="rId12"/>
    <p:sldId id="269" r:id="rId13"/>
    <p:sldId id="270" r:id="rId14"/>
    <p:sldId id="264" r:id="rId15"/>
    <p:sldId id="265" r:id="rId16"/>
    <p:sldId id="276" r:id="rId17"/>
    <p:sldId id="266" r:id="rId18"/>
    <p:sldId id="271" r:id="rId19"/>
    <p:sldId id="294" r:id="rId20"/>
    <p:sldId id="272" r:id="rId21"/>
    <p:sldId id="273" r:id="rId22"/>
    <p:sldId id="274" r:id="rId23"/>
    <p:sldId id="275" r:id="rId24"/>
    <p:sldId id="277" r:id="rId25"/>
    <p:sldId id="278" r:id="rId26"/>
    <p:sldId id="279"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80" r:id="rId4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7744" autoAdjust="0"/>
  </p:normalViewPr>
  <p:slideViewPr>
    <p:cSldViewPr>
      <p:cViewPr varScale="1">
        <p:scale>
          <a:sx n="64" d="100"/>
          <a:sy n="64" d="100"/>
        </p:scale>
        <p:origin x="-1566"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usuario\Downloads\ferula3d\esfuerzo%20deformacion.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usuario\Downloads\ferula3d\esfuerzo%20deformac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uario\Downloads\ferula3d\Flexion%20ABS\flexion%20ABS.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suario\Downloads\ferula3d\Flexion%20ABS\flexion%20PLA.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v>Esfuerzo vs Deformación</c:v>
          </c:tx>
          <c:spPr>
            <a:ln>
              <a:solidFill>
                <a:schemeClr val="accent6">
                  <a:lumMod val="75000"/>
                </a:schemeClr>
              </a:solidFill>
            </a:ln>
          </c:spPr>
          <c:marker>
            <c:symbol val="none"/>
          </c:marker>
          <c:xVal>
            <c:numRef>
              <c:f>Hoja1!$F$3:$F$6</c:f>
              <c:numCache>
                <c:formatCode>General</c:formatCode>
                <c:ptCount val="4"/>
                <c:pt idx="0">
                  <c:v>0</c:v>
                </c:pt>
                <c:pt idx="1">
                  <c:v>3.1799999999999784E-3</c:v>
                </c:pt>
                <c:pt idx="2">
                  <c:v>5.6999999999999317E-3</c:v>
                </c:pt>
                <c:pt idx="3">
                  <c:v>7.9000000000000632E-3</c:v>
                </c:pt>
              </c:numCache>
            </c:numRef>
          </c:xVal>
          <c:yVal>
            <c:numRef>
              <c:f>Hoja1!$G$3:$G$6</c:f>
              <c:numCache>
                <c:formatCode>General</c:formatCode>
                <c:ptCount val="4"/>
                <c:pt idx="0">
                  <c:v>0</c:v>
                </c:pt>
                <c:pt idx="1">
                  <c:v>17.210526315789473</c:v>
                </c:pt>
                <c:pt idx="2">
                  <c:v>34.421052631578945</c:v>
                </c:pt>
                <c:pt idx="3">
                  <c:v>39.584210526315793</c:v>
                </c:pt>
              </c:numCache>
            </c:numRef>
          </c:yVal>
          <c:smooth val="1"/>
        </c:ser>
        <c:dLbls>
          <c:showLegendKey val="0"/>
          <c:showVal val="0"/>
          <c:showCatName val="0"/>
          <c:showSerName val="0"/>
          <c:showPercent val="0"/>
          <c:showBubbleSize val="0"/>
        </c:dLbls>
        <c:axId val="67030976"/>
        <c:axId val="67031552"/>
      </c:scatterChart>
      <c:valAx>
        <c:axId val="67030976"/>
        <c:scaling>
          <c:orientation val="minMax"/>
          <c:max val="4.0000000000000008E-2"/>
          <c:min val="0"/>
        </c:scaling>
        <c:delete val="0"/>
        <c:axPos val="b"/>
        <c:majorGridlines/>
        <c:minorGridlines/>
        <c:title>
          <c:tx>
            <c:rich>
              <a:bodyPr/>
              <a:lstStyle/>
              <a:p>
                <a:pPr>
                  <a:defRPr/>
                </a:pPr>
                <a:r>
                  <a:rPr lang="es-ES"/>
                  <a:t>Deformación </a:t>
                </a:r>
                <a:r>
                  <a:rPr lang="es-EC" sz="1000" b="1" i="0" u="none" strike="noStrike" baseline="0">
                    <a:effectLst/>
                  </a:rPr>
                  <a:t>𝜀</a:t>
                </a:r>
                <a:r>
                  <a:rPr lang="es-ES" baseline="0"/>
                  <a:t> </a:t>
                </a:r>
                <a:endParaRPr lang="es-ES"/>
              </a:p>
            </c:rich>
          </c:tx>
          <c:layout/>
          <c:overlay val="0"/>
        </c:title>
        <c:numFmt formatCode="General" sourceLinked="1"/>
        <c:majorTickMark val="out"/>
        <c:minorTickMark val="none"/>
        <c:tickLblPos val="nextTo"/>
        <c:crossAx val="67031552"/>
        <c:crosses val="autoZero"/>
        <c:crossBetween val="midCat"/>
        <c:majorUnit val="2.0000000000000004E-2"/>
        <c:minorUnit val="4.000000000000001E-3"/>
      </c:valAx>
      <c:valAx>
        <c:axId val="67031552"/>
        <c:scaling>
          <c:orientation val="minMax"/>
        </c:scaling>
        <c:delete val="0"/>
        <c:axPos val="l"/>
        <c:majorGridlines/>
        <c:minorGridlines/>
        <c:title>
          <c:tx>
            <c:rich>
              <a:bodyPr/>
              <a:lstStyle/>
              <a:p>
                <a:pPr>
                  <a:defRPr/>
                </a:pPr>
                <a:r>
                  <a:rPr lang="es-ES"/>
                  <a:t>Esfuerzo </a:t>
                </a:r>
                <a:r>
                  <a:rPr lang="es-EC" sz="1000" b="1" i="0" u="none" strike="noStrike" baseline="0">
                    <a:effectLst/>
                  </a:rPr>
                  <a:t>𝜎</a:t>
                </a:r>
                <a:r>
                  <a:rPr lang="es-ES" baseline="0"/>
                  <a:t> </a:t>
                </a:r>
                <a:endParaRPr lang="es-ES"/>
              </a:p>
            </c:rich>
          </c:tx>
          <c:layout/>
          <c:overlay val="0"/>
        </c:title>
        <c:numFmt formatCode="General" sourceLinked="1"/>
        <c:majorTickMark val="out"/>
        <c:minorTickMark val="none"/>
        <c:tickLblPos val="nextTo"/>
        <c:crossAx val="67030976"/>
        <c:crosses val="autoZero"/>
        <c:crossBetween val="midCat"/>
      </c:valAx>
    </c:plotArea>
    <c:legend>
      <c:legendPos val="r"/>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scatterChart>
        <c:scatterStyle val="smoothMarker"/>
        <c:varyColors val="0"/>
        <c:ser>
          <c:idx val="0"/>
          <c:order val="0"/>
          <c:tx>
            <c:v>Curva Esfuerzo vs Deformación</c:v>
          </c:tx>
          <c:marker>
            <c:symbol val="none"/>
          </c:marker>
          <c:xVal>
            <c:numRef>
              <c:f>Hoja1!$F$20:$F$26</c:f>
              <c:numCache>
                <c:formatCode>General</c:formatCode>
                <c:ptCount val="7"/>
                <c:pt idx="0">
                  <c:v>0</c:v>
                </c:pt>
                <c:pt idx="1">
                  <c:v>1.2879999999999825E-3</c:v>
                </c:pt>
                <c:pt idx="2">
                  <c:v>2.1399999999999865E-3</c:v>
                </c:pt>
                <c:pt idx="3">
                  <c:v>3.1600000000000252E-3</c:v>
                </c:pt>
                <c:pt idx="4">
                  <c:v>4.560000000000031E-3</c:v>
                </c:pt>
                <c:pt idx="5">
                  <c:v>6.2800000000000009E-3</c:v>
                </c:pt>
                <c:pt idx="6">
                  <c:v>7.815999999999974E-3</c:v>
                </c:pt>
              </c:numCache>
            </c:numRef>
          </c:xVal>
          <c:yVal>
            <c:numRef>
              <c:f>Hoja1!$G$20:$G$26</c:f>
              <c:numCache>
                <c:formatCode>General</c:formatCode>
                <c:ptCount val="7"/>
                <c:pt idx="0">
                  <c:v>0</c:v>
                </c:pt>
                <c:pt idx="1">
                  <c:v>8.5964912280701764</c:v>
                </c:pt>
                <c:pt idx="2">
                  <c:v>17.192982456140353</c:v>
                </c:pt>
                <c:pt idx="3">
                  <c:v>25.789473684210527</c:v>
                </c:pt>
                <c:pt idx="4">
                  <c:v>34.385964912280706</c:v>
                </c:pt>
                <c:pt idx="5">
                  <c:v>42.982456140350877</c:v>
                </c:pt>
                <c:pt idx="6">
                  <c:v>46.24912280701755</c:v>
                </c:pt>
              </c:numCache>
            </c:numRef>
          </c:yVal>
          <c:smooth val="1"/>
        </c:ser>
        <c:dLbls>
          <c:showLegendKey val="0"/>
          <c:showVal val="0"/>
          <c:showCatName val="0"/>
          <c:showSerName val="0"/>
          <c:showPercent val="0"/>
          <c:showBubbleSize val="0"/>
        </c:dLbls>
        <c:axId val="117507200"/>
        <c:axId val="117507776"/>
      </c:scatterChart>
      <c:valAx>
        <c:axId val="117507200"/>
        <c:scaling>
          <c:orientation val="minMax"/>
          <c:max val="4.0000000000000008E-2"/>
          <c:min val="0"/>
        </c:scaling>
        <c:delete val="0"/>
        <c:axPos val="b"/>
        <c:majorGridlines/>
        <c:minorGridlines/>
        <c:title>
          <c:tx>
            <c:rich>
              <a:bodyPr/>
              <a:lstStyle/>
              <a:p>
                <a:pPr>
                  <a:defRPr/>
                </a:pPr>
                <a:r>
                  <a:rPr lang="es-ES"/>
                  <a:t>Deformación </a:t>
                </a:r>
                <a:r>
                  <a:rPr lang="es-EC"/>
                  <a:t>𝜀</a:t>
                </a:r>
                <a:r>
                  <a:rPr lang="es-ES"/>
                  <a:t> </a:t>
                </a:r>
              </a:p>
            </c:rich>
          </c:tx>
          <c:layout/>
          <c:overlay val="0"/>
        </c:title>
        <c:numFmt formatCode="General" sourceLinked="1"/>
        <c:majorTickMark val="out"/>
        <c:minorTickMark val="none"/>
        <c:tickLblPos val="nextTo"/>
        <c:crossAx val="117507776"/>
        <c:crosses val="autoZero"/>
        <c:crossBetween val="midCat"/>
        <c:majorUnit val="2.0000000000000004E-2"/>
        <c:minorUnit val="4.000000000000001E-3"/>
      </c:valAx>
      <c:valAx>
        <c:axId val="117507776"/>
        <c:scaling>
          <c:orientation val="minMax"/>
        </c:scaling>
        <c:delete val="0"/>
        <c:axPos val="l"/>
        <c:majorGridlines/>
        <c:minorGridlines/>
        <c:title>
          <c:tx>
            <c:rich>
              <a:bodyPr/>
              <a:lstStyle/>
              <a:p>
                <a:pPr>
                  <a:defRPr/>
                </a:pPr>
                <a:r>
                  <a:rPr lang="es-ES"/>
                  <a:t>Esfuerzo </a:t>
                </a:r>
                <a:r>
                  <a:rPr lang="es-EC"/>
                  <a:t>𝜎</a:t>
                </a:r>
                <a:r>
                  <a:rPr lang="es-ES"/>
                  <a:t> </a:t>
                </a:r>
              </a:p>
            </c:rich>
          </c:tx>
          <c:layout/>
          <c:overlay val="0"/>
        </c:title>
        <c:numFmt formatCode="General" sourceLinked="1"/>
        <c:majorTickMark val="out"/>
        <c:minorTickMark val="none"/>
        <c:tickLblPos val="nextTo"/>
        <c:crossAx val="117507200"/>
        <c:crosses val="autoZero"/>
        <c:crossBetween val="midCat"/>
      </c:valAx>
    </c:plotArea>
    <c:legend>
      <c:legendPos val="r"/>
      <c:layout/>
      <c:overlay val="0"/>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scatterChart>
        <c:scatterStyle val="smoothMarker"/>
        <c:varyColors val="0"/>
        <c:ser>
          <c:idx val="0"/>
          <c:order val="0"/>
          <c:tx>
            <c:v>Fuerza (N) - Deflexión (mm)</c:v>
          </c:tx>
          <c:marker>
            <c:symbol val="none"/>
          </c:marker>
          <c:xVal>
            <c:numRef>
              <c:f>DISTANCI2!$F$6:$F$149</c:f>
              <c:numCache>
                <c:formatCode>General</c:formatCode>
                <c:ptCount val="144"/>
                <c:pt idx="0">
                  <c:v>0.251</c:v>
                </c:pt>
                <c:pt idx="1">
                  <c:v>0.33400000000000002</c:v>
                </c:pt>
                <c:pt idx="2">
                  <c:v>0.41499999999999998</c:v>
                </c:pt>
                <c:pt idx="3">
                  <c:v>0.497</c:v>
                </c:pt>
                <c:pt idx="4">
                  <c:v>0.57499999999999996</c:v>
                </c:pt>
                <c:pt idx="5">
                  <c:v>0.65600000000000003</c:v>
                </c:pt>
                <c:pt idx="6">
                  <c:v>0.73499999999999999</c:v>
                </c:pt>
                <c:pt idx="7">
                  <c:v>0.81100000000000005</c:v>
                </c:pt>
                <c:pt idx="8">
                  <c:v>0.88900000000000001</c:v>
                </c:pt>
                <c:pt idx="9">
                  <c:v>0.96699999999999997</c:v>
                </c:pt>
                <c:pt idx="10">
                  <c:v>1.048</c:v>
                </c:pt>
                <c:pt idx="11">
                  <c:v>1.1259999999999999</c:v>
                </c:pt>
                <c:pt idx="12">
                  <c:v>1.206</c:v>
                </c:pt>
                <c:pt idx="13">
                  <c:v>1.2809999999999999</c:v>
                </c:pt>
                <c:pt idx="14">
                  <c:v>1.357</c:v>
                </c:pt>
                <c:pt idx="15">
                  <c:v>1.431</c:v>
                </c:pt>
                <c:pt idx="16">
                  <c:v>1.504</c:v>
                </c:pt>
                <c:pt idx="17">
                  <c:v>1.58</c:v>
                </c:pt>
                <c:pt idx="18">
                  <c:v>1.6579999999999999</c:v>
                </c:pt>
                <c:pt idx="19">
                  <c:v>1.7350000000000001</c:v>
                </c:pt>
                <c:pt idx="20">
                  <c:v>1.8129999999999999</c:v>
                </c:pt>
                <c:pt idx="21">
                  <c:v>1.89</c:v>
                </c:pt>
                <c:pt idx="22">
                  <c:v>1.9770000000000001</c:v>
                </c:pt>
                <c:pt idx="23">
                  <c:v>2.0529999999999999</c:v>
                </c:pt>
                <c:pt idx="24">
                  <c:v>2.13</c:v>
                </c:pt>
                <c:pt idx="25">
                  <c:v>2.2080000000000002</c:v>
                </c:pt>
                <c:pt idx="26">
                  <c:v>2.2890000000000001</c:v>
                </c:pt>
                <c:pt idx="27">
                  <c:v>2.3660000000000001</c:v>
                </c:pt>
                <c:pt idx="28">
                  <c:v>2.4430000000000001</c:v>
                </c:pt>
                <c:pt idx="29">
                  <c:v>2.5169999999999999</c:v>
                </c:pt>
                <c:pt idx="30">
                  <c:v>2.593</c:v>
                </c:pt>
                <c:pt idx="31">
                  <c:v>2.6709999999999998</c:v>
                </c:pt>
                <c:pt idx="32">
                  <c:v>2.7490000000000001</c:v>
                </c:pt>
                <c:pt idx="33">
                  <c:v>2.83</c:v>
                </c:pt>
                <c:pt idx="34">
                  <c:v>2.923</c:v>
                </c:pt>
                <c:pt idx="35">
                  <c:v>3.0030000000000001</c:v>
                </c:pt>
                <c:pt idx="36">
                  <c:v>3.077</c:v>
                </c:pt>
                <c:pt idx="37">
                  <c:v>3.153</c:v>
                </c:pt>
                <c:pt idx="38">
                  <c:v>3.226</c:v>
                </c:pt>
                <c:pt idx="39">
                  <c:v>3.3029999999999999</c:v>
                </c:pt>
                <c:pt idx="40">
                  <c:v>3.3809999999999998</c:v>
                </c:pt>
                <c:pt idx="41">
                  <c:v>3.456</c:v>
                </c:pt>
                <c:pt idx="42">
                  <c:v>3.532</c:v>
                </c:pt>
                <c:pt idx="43">
                  <c:v>3.605</c:v>
                </c:pt>
                <c:pt idx="44">
                  <c:v>3.6760000000000002</c:v>
                </c:pt>
                <c:pt idx="45">
                  <c:v>3.762</c:v>
                </c:pt>
                <c:pt idx="46">
                  <c:v>3.8359999999999999</c:v>
                </c:pt>
                <c:pt idx="47">
                  <c:v>3.9129999999999998</c:v>
                </c:pt>
                <c:pt idx="48">
                  <c:v>3.9889999999999999</c:v>
                </c:pt>
                <c:pt idx="49">
                  <c:v>4.0620000000000003</c:v>
                </c:pt>
                <c:pt idx="50">
                  <c:v>4.1340000000000003</c:v>
                </c:pt>
                <c:pt idx="51">
                  <c:v>4.2039999999999997</c:v>
                </c:pt>
                <c:pt idx="52">
                  <c:v>4.2789999999999999</c:v>
                </c:pt>
                <c:pt idx="53">
                  <c:v>4.3529999999999998</c:v>
                </c:pt>
                <c:pt idx="54">
                  <c:v>4.4290000000000003</c:v>
                </c:pt>
                <c:pt idx="55">
                  <c:v>4.5030000000000001</c:v>
                </c:pt>
                <c:pt idx="56">
                  <c:v>4.5759999999999996</c:v>
                </c:pt>
                <c:pt idx="57">
                  <c:v>4.6609999999999996</c:v>
                </c:pt>
                <c:pt idx="58">
                  <c:v>4.7359999999999998</c:v>
                </c:pt>
                <c:pt idx="59">
                  <c:v>4.8120000000000003</c:v>
                </c:pt>
                <c:pt idx="60">
                  <c:v>4.8869999999999996</c:v>
                </c:pt>
                <c:pt idx="61">
                  <c:v>4.96</c:v>
                </c:pt>
                <c:pt idx="62">
                  <c:v>5.03</c:v>
                </c:pt>
                <c:pt idx="63">
                  <c:v>5.1020000000000003</c:v>
                </c:pt>
                <c:pt idx="64">
                  <c:v>5.1769999999999996</c:v>
                </c:pt>
                <c:pt idx="65">
                  <c:v>5.2519999999999998</c:v>
                </c:pt>
                <c:pt idx="66">
                  <c:v>5.3280000000000003</c:v>
                </c:pt>
                <c:pt idx="67">
                  <c:v>5.4020000000000001</c:v>
                </c:pt>
                <c:pt idx="68">
                  <c:v>5.4880000000000004</c:v>
                </c:pt>
                <c:pt idx="69">
                  <c:v>5.5039999999999996</c:v>
                </c:pt>
                <c:pt idx="70">
                  <c:v>5.5860000000000003</c:v>
                </c:pt>
                <c:pt idx="71">
                  <c:v>5.5970000000000004</c:v>
                </c:pt>
                <c:pt idx="72">
                  <c:v>5.6820000000000004</c:v>
                </c:pt>
                <c:pt idx="73">
                  <c:v>5.7729999999999997</c:v>
                </c:pt>
                <c:pt idx="74">
                  <c:v>5.9749999999999996</c:v>
                </c:pt>
                <c:pt idx="75">
                  <c:v>6.077</c:v>
                </c:pt>
                <c:pt idx="76">
                  <c:v>6.1779999999999999</c:v>
                </c:pt>
                <c:pt idx="77">
                  <c:v>6.2770000000000001</c:v>
                </c:pt>
                <c:pt idx="78">
                  <c:v>6.3730000000000002</c:v>
                </c:pt>
                <c:pt idx="79">
                  <c:v>6.4729999999999999</c:v>
                </c:pt>
                <c:pt idx="80">
                  <c:v>6.5750000000000002</c:v>
                </c:pt>
                <c:pt idx="81">
                  <c:v>6.6749999999999998</c:v>
                </c:pt>
                <c:pt idx="82">
                  <c:v>6.774</c:v>
                </c:pt>
                <c:pt idx="83">
                  <c:v>6.8890000000000002</c:v>
                </c:pt>
                <c:pt idx="84">
                  <c:v>6.9889999999999999</c:v>
                </c:pt>
                <c:pt idx="85">
                  <c:v>7.0919999999999996</c:v>
                </c:pt>
                <c:pt idx="86">
                  <c:v>7.194</c:v>
                </c:pt>
                <c:pt idx="87">
                  <c:v>7.2949999999999999</c:v>
                </c:pt>
                <c:pt idx="88">
                  <c:v>7.3929999999999998</c:v>
                </c:pt>
                <c:pt idx="89">
                  <c:v>7.4939999999999998</c:v>
                </c:pt>
                <c:pt idx="90">
                  <c:v>7.5960000000000001</c:v>
                </c:pt>
                <c:pt idx="91">
                  <c:v>7.6959999999999997</c:v>
                </c:pt>
                <c:pt idx="92">
                  <c:v>7.798</c:v>
                </c:pt>
                <c:pt idx="93">
                  <c:v>7.9</c:v>
                </c:pt>
                <c:pt idx="94">
                  <c:v>8.0210000000000008</c:v>
                </c:pt>
                <c:pt idx="95">
                  <c:v>8.1240000000000006</c:v>
                </c:pt>
                <c:pt idx="96">
                  <c:v>8.2210000000000001</c:v>
                </c:pt>
                <c:pt idx="97">
                  <c:v>8.3219999999999992</c:v>
                </c:pt>
                <c:pt idx="98">
                  <c:v>8.4220000000000006</c:v>
                </c:pt>
                <c:pt idx="99">
                  <c:v>8.5220000000000002</c:v>
                </c:pt>
                <c:pt idx="100">
                  <c:v>8.6189999999999998</c:v>
                </c:pt>
                <c:pt idx="101">
                  <c:v>8.7159999999999993</c:v>
                </c:pt>
                <c:pt idx="102">
                  <c:v>8.8160000000000007</c:v>
                </c:pt>
                <c:pt idx="103">
                  <c:v>8.9130000000000003</c:v>
                </c:pt>
                <c:pt idx="104">
                  <c:v>9.0289999999999999</c:v>
                </c:pt>
                <c:pt idx="105">
                  <c:v>9.125</c:v>
                </c:pt>
                <c:pt idx="106">
                  <c:v>9.2219999999999995</c:v>
                </c:pt>
                <c:pt idx="107">
                  <c:v>9.3219999999999992</c:v>
                </c:pt>
                <c:pt idx="108">
                  <c:v>9.4190000000000005</c:v>
                </c:pt>
                <c:pt idx="109">
                  <c:v>9.5150000000000006</c:v>
                </c:pt>
                <c:pt idx="110">
                  <c:v>9.6140000000000008</c:v>
                </c:pt>
                <c:pt idx="111">
                  <c:v>9.7140000000000004</c:v>
                </c:pt>
                <c:pt idx="112">
                  <c:v>9.8149999999999995</c:v>
                </c:pt>
                <c:pt idx="113">
                  <c:v>9.91</c:v>
                </c:pt>
                <c:pt idx="114">
                  <c:v>10.009</c:v>
                </c:pt>
                <c:pt idx="115">
                  <c:v>10.124000000000001</c:v>
                </c:pt>
                <c:pt idx="116">
                  <c:v>10.221</c:v>
                </c:pt>
                <c:pt idx="117">
                  <c:v>10.317</c:v>
                </c:pt>
                <c:pt idx="118">
                  <c:v>10.419</c:v>
                </c:pt>
                <c:pt idx="119">
                  <c:v>10.518000000000001</c:v>
                </c:pt>
                <c:pt idx="120">
                  <c:v>10.618</c:v>
                </c:pt>
                <c:pt idx="121">
                  <c:v>10.715999999999999</c:v>
                </c:pt>
                <c:pt idx="122">
                  <c:v>10.815</c:v>
                </c:pt>
                <c:pt idx="123">
                  <c:v>10.913</c:v>
                </c:pt>
                <c:pt idx="124">
                  <c:v>11.007999999999999</c:v>
                </c:pt>
                <c:pt idx="125">
                  <c:v>11.12</c:v>
                </c:pt>
                <c:pt idx="126">
                  <c:v>11.218</c:v>
                </c:pt>
                <c:pt idx="127">
                  <c:v>11.314</c:v>
                </c:pt>
                <c:pt idx="128">
                  <c:v>11.407</c:v>
                </c:pt>
                <c:pt idx="129">
                  <c:v>11.502000000000001</c:v>
                </c:pt>
                <c:pt idx="130">
                  <c:v>11.599</c:v>
                </c:pt>
                <c:pt idx="131">
                  <c:v>11.694000000000001</c:v>
                </c:pt>
                <c:pt idx="132">
                  <c:v>11.787000000000001</c:v>
                </c:pt>
                <c:pt idx="133">
                  <c:v>11.884</c:v>
                </c:pt>
                <c:pt idx="134">
                  <c:v>11.977</c:v>
                </c:pt>
                <c:pt idx="135">
                  <c:v>12.087999999999999</c:v>
                </c:pt>
                <c:pt idx="136">
                  <c:v>12.173999999999999</c:v>
                </c:pt>
                <c:pt idx="137">
                  <c:v>12.291</c:v>
                </c:pt>
                <c:pt idx="138">
                  <c:v>12.414</c:v>
                </c:pt>
                <c:pt idx="139">
                  <c:v>12.535</c:v>
                </c:pt>
                <c:pt idx="140">
                  <c:v>12.66</c:v>
                </c:pt>
                <c:pt idx="141">
                  <c:v>12.802</c:v>
                </c:pt>
                <c:pt idx="142">
                  <c:v>12.927</c:v>
                </c:pt>
                <c:pt idx="143">
                  <c:v>13.054</c:v>
                </c:pt>
              </c:numCache>
            </c:numRef>
          </c:xVal>
          <c:yVal>
            <c:numRef>
              <c:f>DISTANCI2!$G$6:$G$149</c:f>
              <c:numCache>
                <c:formatCode>General</c:formatCode>
                <c:ptCount val="144"/>
                <c:pt idx="0">
                  <c:v>1.8220000000000001</c:v>
                </c:pt>
                <c:pt idx="1">
                  <c:v>3.976</c:v>
                </c:pt>
                <c:pt idx="2">
                  <c:v>6.2949999999999999</c:v>
                </c:pt>
                <c:pt idx="3">
                  <c:v>8.9450000000000003</c:v>
                </c:pt>
                <c:pt idx="4">
                  <c:v>11.263999999999999</c:v>
                </c:pt>
                <c:pt idx="5">
                  <c:v>14.909000000000001</c:v>
                </c:pt>
                <c:pt idx="6">
                  <c:v>17.393000000000001</c:v>
                </c:pt>
                <c:pt idx="7">
                  <c:v>19.878</c:v>
                </c:pt>
                <c:pt idx="8">
                  <c:v>22.196999999999999</c:v>
                </c:pt>
                <c:pt idx="9">
                  <c:v>24.681999999999999</c:v>
                </c:pt>
                <c:pt idx="10">
                  <c:v>28.161000000000001</c:v>
                </c:pt>
                <c:pt idx="11">
                  <c:v>30.645</c:v>
                </c:pt>
                <c:pt idx="12">
                  <c:v>33.130000000000003</c:v>
                </c:pt>
                <c:pt idx="13">
                  <c:v>35.448999999999998</c:v>
                </c:pt>
                <c:pt idx="14">
                  <c:v>37.603000000000002</c:v>
                </c:pt>
                <c:pt idx="15">
                  <c:v>41.081000000000003</c:v>
                </c:pt>
                <c:pt idx="16">
                  <c:v>42.4</c:v>
                </c:pt>
                <c:pt idx="17">
                  <c:v>43.554000000000002</c:v>
                </c:pt>
                <c:pt idx="18">
                  <c:v>44.707000000000001</c:v>
                </c:pt>
                <c:pt idx="19">
                  <c:v>45.695</c:v>
                </c:pt>
                <c:pt idx="20">
                  <c:v>46.890999999999998</c:v>
                </c:pt>
                <c:pt idx="21">
                  <c:v>48.701000000000001</c:v>
                </c:pt>
                <c:pt idx="22">
                  <c:v>51.02</c:v>
                </c:pt>
                <c:pt idx="23">
                  <c:v>53.34</c:v>
                </c:pt>
                <c:pt idx="24">
                  <c:v>55.493000000000002</c:v>
                </c:pt>
                <c:pt idx="25">
                  <c:v>59.137</c:v>
                </c:pt>
                <c:pt idx="26">
                  <c:v>61.456000000000003</c:v>
                </c:pt>
                <c:pt idx="27">
                  <c:v>63.776000000000003</c:v>
                </c:pt>
                <c:pt idx="28">
                  <c:v>66.260000000000005</c:v>
                </c:pt>
                <c:pt idx="29">
                  <c:v>68.745000000000005</c:v>
                </c:pt>
                <c:pt idx="30">
                  <c:v>71.394999999999996</c:v>
                </c:pt>
                <c:pt idx="31">
                  <c:v>75.370999999999995</c:v>
                </c:pt>
                <c:pt idx="32">
                  <c:v>78.021000000000001</c:v>
                </c:pt>
                <c:pt idx="33">
                  <c:v>80.837999999999994</c:v>
                </c:pt>
                <c:pt idx="34">
                  <c:v>83.653999999999996</c:v>
                </c:pt>
                <c:pt idx="35">
                  <c:v>86.304000000000002</c:v>
                </c:pt>
                <c:pt idx="36">
                  <c:v>88.953999999999994</c:v>
                </c:pt>
                <c:pt idx="37">
                  <c:v>93.260999999999996</c:v>
                </c:pt>
                <c:pt idx="38">
                  <c:v>95.912000000000006</c:v>
                </c:pt>
                <c:pt idx="39">
                  <c:v>98.727999999999994</c:v>
                </c:pt>
                <c:pt idx="40">
                  <c:v>101.4</c:v>
                </c:pt>
                <c:pt idx="41">
                  <c:v>105.5</c:v>
                </c:pt>
                <c:pt idx="42">
                  <c:v>108.5</c:v>
                </c:pt>
                <c:pt idx="43">
                  <c:v>111.2</c:v>
                </c:pt>
                <c:pt idx="44">
                  <c:v>114</c:v>
                </c:pt>
                <c:pt idx="45">
                  <c:v>116.8</c:v>
                </c:pt>
                <c:pt idx="46">
                  <c:v>119.6</c:v>
                </c:pt>
                <c:pt idx="47">
                  <c:v>122.6</c:v>
                </c:pt>
                <c:pt idx="48">
                  <c:v>126.9</c:v>
                </c:pt>
                <c:pt idx="49">
                  <c:v>129.69999999999999</c:v>
                </c:pt>
                <c:pt idx="50">
                  <c:v>132.5</c:v>
                </c:pt>
                <c:pt idx="51">
                  <c:v>135.19999999999999</c:v>
                </c:pt>
                <c:pt idx="52">
                  <c:v>139.5</c:v>
                </c:pt>
                <c:pt idx="53">
                  <c:v>142.30000000000001</c:v>
                </c:pt>
                <c:pt idx="54">
                  <c:v>144.9</c:v>
                </c:pt>
                <c:pt idx="55">
                  <c:v>147.80000000000001</c:v>
                </c:pt>
                <c:pt idx="56">
                  <c:v>148.9</c:v>
                </c:pt>
                <c:pt idx="57">
                  <c:v>150.4</c:v>
                </c:pt>
                <c:pt idx="58">
                  <c:v>154.6</c:v>
                </c:pt>
                <c:pt idx="59">
                  <c:v>157.5</c:v>
                </c:pt>
                <c:pt idx="60">
                  <c:v>160.30000000000001</c:v>
                </c:pt>
                <c:pt idx="61">
                  <c:v>163.30000000000001</c:v>
                </c:pt>
                <c:pt idx="62">
                  <c:v>167.6</c:v>
                </c:pt>
                <c:pt idx="63">
                  <c:v>170.8</c:v>
                </c:pt>
                <c:pt idx="64">
                  <c:v>173.6</c:v>
                </c:pt>
                <c:pt idx="65">
                  <c:v>176.7</c:v>
                </c:pt>
                <c:pt idx="66">
                  <c:v>180.7</c:v>
                </c:pt>
                <c:pt idx="67">
                  <c:v>182.142</c:v>
                </c:pt>
                <c:pt idx="68">
                  <c:v>183.77</c:v>
                </c:pt>
                <c:pt idx="69">
                  <c:v>184.56700000000001</c:v>
                </c:pt>
                <c:pt idx="70">
                  <c:v>185.98400000000001</c:v>
                </c:pt>
                <c:pt idx="71">
                  <c:v>186.47499999999999</c:v>
                </c:pt>
                <c:pt idx="72">
                  <c:v>188.768</c:v>
                </c:pt>
                <c:pt idx="73">
                  <c:v>193.6</c:v>
                </c:pt>
                <c:pt idx="74">
                  <c:v>199.6</c:v>
                </c:pt>
                <c:pt idx="75">
                  <c:v>204.2</c:v>
                </c:pt>
                <c:pt idx="76">
                  <c:v>208.7</c:v>
                </c:pt>
                <c:pt idx="77">
                  <c:v>214.8</c:v>
                </c:pt>
                <c:pt idx="78">
                  <c:v>218.8</c:v>
                </c:pt>
                <c:pt idx="79">
                  <c:v>222.8</c:v>
                </c:pt>
                <c:pt idx="80">
                  <c:v>226.8</c:v>
                </c:pt>
                <c:pt idx="81">
                  <c:v>230.8</c:v>
                </c:pt>
                <c:pt idx="82">
                  <c:v>234.4</c:v>
                </c:pt>
                <c:pt idx="83">
                  <c:v>238.4</c:v>
                </c:pt>
                <c:pt idx="84">
                  <c:v>244.2</c:v>
                </c:pt>
                <c:pt idx="85">
                  <c:v>248.1</c:v>
                </c:pt>
                <c:pt idx="86">
                  <c:v>251.8</c:v>
                </c:pt>
                <c:pt idx="87">
                  <c:v>255.6</c:v>
                </c:pt>
                <c:pt idx="88">
                  <c:v>261.10000000000002</c:v>
                </c:pt>
                <c:pt idx="89">
                  <c:v>264.89999999999998</c:v>
                </c:pt>
                <c:pt idx="90">
                  <c:v>268.5</c:v>
                </c:pt>
                <c:pt idx="91">
                  <c:v>272.5</c:v>
                </c:pt>
                <c:pt idx="92">
                  <c:v>276.3</c:v>
                </c:pt>
                <c:pt idx="93">
                  <c:v>279.89999999999998</c:v>
                </c:pt>
                <c:pt idx="94">
                  <c:v>285.39999999999998</c:v>
                </c:pt>
                <c:pt idx="95">
                  <c:v>289.10000000000002</c:v>
                </c:pt>
                <c:pt idx="96">
                  <c:v>292.5</c:v>
                </c:pt>
                <c:pt idx="97">
                  <c:v>296.2</c:v>
                </c:pt>
                <c:pt idx="98">
                  <c:v>301.3</c:v>
                </c:pt>
                <c:pt idx="99">
                  <c:v>305</c:v>
                </c:pt>
                <c:pt idx="100">
                  <c:v>308.39999999999998</c:v>
                </c:pt>
                <c:pt idx="101">
                  <c:v>311.8</c:v>
                </c:pt>
                <c:pt idx="102">
                  <c:v>315.2</c:v>
                </c:pt>
                <c:pt idx="103">
                  <c:v>318.7</c:v>
                </c:pt>
                <c:pt idx="104">
                  <c:v>323.8</c:v>
                </c:pt>
                <c:pt idx="105">
                  <c:v>327.3</c:v>
                </c:pt>
                <c:pt idx="106">
                  <c:v>330.5</c:v>
                </c:pt>
                <c:pt idx="107">
                  <c:v>334.1</c:v>
                </c:pt>
                <c:pt idx="108">
                  <c:v>338.9</c:v>
                </c:pt>
                <c:pt idx="109">
                  <c:v>342.1</c:v>
                </c:pt>
                <c:pt idx="110">
                  <c:v>345.1</c:v>
                </c:pt>
                <c:pt idx="111">
                  <c:v>348.4</c:v>
                </c:pt>
                <c:pt idx="112">
                  <c:v>351.5</c:v>
                </c:pt>
                <c:pt idx="113">
                  <c:v>354.7</c:v>
                </c:pt>
                <c:pt idx="114">
                  <c:v>357.5</c:v>
                </c:pt>
                <c:pt idx="115">
                  <c:v>362.3</c:v>
                </c:pt>
                <c:pt idx="116">
                  <c:v>365.3</c:v>
                </c:pt>
                <c:pt idx="117">
                  <c:v>367.9</c:v>
                </c:pt>
                <c:pt idx="118">
                  <c:v>370.7</c:v>
                </c:pt>
                <c:pt idx="119">
                  <c:v>375</c:v>
                </c:pt>
                <c:pt idx="120">
                  <c:v>377.5</c:v>
                </c:pt>
                <c:pt idx="121">
                  <c:v>380.2</c:v>
                </c:pt>
                <c:pt idx="122">
                  <c:v>382.7</c:v>
                </c:pt>
                <c:pt idx="123">
                  <c:v>385.1</c:v>
                </c:pt>
                <c:pt idx="124">
                  <c:v>387.6</c:v>
                </c:pt>
                <c:pt idx="125">
                  <c:v>391.1</c:v>
                </c:pt>
                <c:pt idx="126">
                  <c:v>393.4</c:v>
                </c:pt>
                <c:pt idx="127">
                  <c:v>395.7</c:v>
                </c:pt>
                <c:pt idx="128">
                  <c:v>397.7</c:v>
                </c:pt>
                <c:pt idx="129">
                  <c:v>399.9</c:v>
                </c:pt>
                <c:pt idx="130">
                  <c:v>403.2</c:v>
                </c:pt>
                <c:pt idx="131">
                  <c:v>405.2</c:v>
                </c:pt>
                <c:pt idx="132">
                  <c:v>407.2</c:v>
                </c:pt>
                <c:pt idx="133">
                  <c:v>409.3</c:v>
                </c:pt>
                <c:pt idx="134">
                  <c:v>411.1</c:v>
                </c:pt>
                <c:pt idx="135">
                  <c:v>413</c:v>
                </c:pt>
                <c:pt idx="136">
                  <c:v>415.5</c:v>
                </c:pt>
                <c:pt idx="137">
                  <c:v>417.6</c:v>
                </c:pt>
                <c:pt idx="138">
                  <c:v>420.3</c:v>
                </c:pt>
                <c:pt idx="139">
                  <c:v>422.7</c:v>
                </c:pt>
                <c:pt idx="140">
                  <c:v>425.1</c:v>
                </c:pt>
                <c:pt idx="141">
                  <c:v>427.2</c:v>
                </c:pt>
                <c:pt idx="142">
                  <c:v>430.2</c:v>
                </c:pt>
                <c:pt idx="143">
                  <c:v>431.5</c:v>
                </c:pt>
              </c:numCache>
            </c:numRef>
          </c:yVal>
          <c:smooth val="1"/>
        </c:ser>
        <c:dLbls>
          <c:showLegendKey val="0"/>
          <c:showVal val="0"/>
          <c:showCatName val="0"/>
          <c:showSerName val="0"/>
          <c:showPercent val="0"/>
          <c:showBubbleSize val="0"/>
        </c:dLbls>
        <c:axId val="117511808"/>
        <c:axId val="117512384"/>
      </c:scatterChart>
      <c:valAx>
        <c:axId val="117511808"/>
        <c:scaling>
          <c:orientation val="minMax"/>
        </c:scaling>
        <c:delete val="0"/>
        <c:axPos val="b"/>
        <c:majorGridlines/>
        <c:minorGridlines/>
        <c:title>
          <c:tx>
            <c:rich>
              <a:bodyPr/>
              <a:lstStyle/>
              <a:p>
                <a:pPr>
                  <a:defRPr/>
                </a:pPr>
                <a:r>
                  <a:rPr lang="es-ES"/>
                  <a:t>Deflexión</a:t>
                </a:r>
              </a:p>
            </c:rich>
          </c:tx>
          <c:layout/>
          <c:overlay val="0"/>
        </c:title>
        <c:numFmt formatCode="General" sourceLinked="1"/>
        <c:majorTickMark val="out"/>
        <c:minorTickMark val="none"/>
        <c:tickLblPos val="nextTo"/>
        <c:txPr>
          <a:bodyPr rot="0" vert="horz"/>
          <a:lstStyle/>
          <a:p>
            <a:pPr>
              <a:defRPr/>
            </a:pPr>
            <a:endParaRPr lang="es-ES"/>
          </a:p>
        </c:txPr>
        <c:crossAx val="117512384"/>
        <c:crosses val="autoZero"/>
        <c:crossBetween val="midCat"/>
      </c:valAx>
      <c:valAx>
        <c:axId val="117512384"/>
        <c:scaling>
          <c:orientation val="minMax"/>
        </c:scaling>
        <c:delete val="0"/>
        <c:axPos val="l"/>
        <c:majorGridlines/>
        <c:minorGridlines/>
        <c:title>
          <c:tx>
            <c:rich>
              <a:bodyPr/>
              <a:lstStyle/>
              <a:p>
                <a:pPr>
                  <a:defRPr/>
                </a:pPr>
                <a:r>
                  <a:rPr lang="es-ES"/>
                  <a:t>Fuerza</a:t>
                </a:r>
              </a:p>
            </c:rich>
          </c:tx>
          <c:layout/>
          <c:overlay val="0"/>
        </c:title>
        <c:numFmt formatCode="General" sourceLinked="1"/>
        <c:majorTickMark val="out"/>
        <c:minorTickMark val="none"/>
        <c:tickLblPos val="nextTo"/>
        <c:crossAx val="117511808"/>
        <c:crosses val="autoZero"/>
        <c:crossBetween val="midCat"/>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v>Curva fuerza- deflexión PLA</c:v>
          </c:tx>
          <c:marker>
            <c:symbol val="none"/>
          </c:marker>
          <c:xVal>
            <c:numRef>
              <c:f>'flexion PLA'!$N$7:$N$20</c:f>
              <c:numCache>
                <c:formatCode>General</c:formatCode>
                <c:ptCount val="14"/>
                <c:pt idx="0">
                  <c:v>0</c:v>
                </c:pt>
                <c:pt idx="1">
                  <c:v>0.495</c:v>
                </c:pt>
                <c:pt idx="2">
                  <c:v>1.0209999999999999</c:v>
                </c:pt>
                <c:pt idx="3">
                  <c:v>1.4119999999999999</c:v>
                </c:pt>
                <c:pt idx="4">
                  <c:v>1.948</c:v>
                </c:pt>
                <c:pt idx="5">
                  <c:v>2.7570000000000001</c:v>
                </c:pt>
                <c:pt idx="6">
                  <c:v>2.97</c:v>
                </c:pt>
                <c:pt idx="7">
                  <c:v>3.698</c:v>
                </c:pt>
                <c:pt idx="8">
                  <c:v>4.1210000000000004</c:v>
                </c:pt>
                <c:pt idx="9">
                  <c:v>4.7850000000000001</c:v>
                </c:pt>
                <c:pt idx="10">
                  <c:v>5.5469999999999997</c:v>
                </c:pt>
                <c:pt idx="11">
                  <c:v>5.9779999999999998</c:v>
                </c:pt>
                <c:pt idx="12">
                  <c:v>6.5739999999999998</c:v>
                </c:pt>
                <c:pt idx="13">
                  <c:v>6.9569999999999999</c:v>
                </c:pt>
              </c:numCache>
            </c:numRef>
          </c:xVal>
          <c:yVal>
            <c:numRef>
              <c:f>'flexion PLA'!$M$7:$M$20</c:f>
              <c:numCache>
                <c:formatCode>General</c:formatCode>
                <c:ptCount val="14"/>
                <c:pt idx="0">
                  <c:v>0</c:v>
                </c:pt>
                <c:pt idx="1">
                  <c:v>36.183999999999997</c:v>
                </c:pt>
                <c:pt idx="2">
                  <c:v>82.382000000000005</c:v>
                </c:pt>
                <c:pt idx="3">
                  <c:v>120.858</c:v>
                </c:pt>
                <c:pt idx="4">
                  <c:v>169.82400000000001</c:v>
                </c:pt>
                <c:pt idx="5">
                  <c:v>245.13399999999999</c:v>
                </c:pt>
                <c:pt idx="6">
                  <c:v>266.48700000000002</c:v>
                </c:pt>
                <c:pt idx="7">
                  <c:v>328.584</c:v>
                </c:pt>
                <c:pt idx="8">
                  <c:v>363.25099999999998</c:v>
                </c:pt>
                <c:pt idx="9">
                  <c:v>425.08699999999999</c:v>
                </c:pt>
                <c:pt idx="10">
                  <c:v>475.334</c:v>
                </c:pt>
                <c:pt idx="11">
                  <c:v>493.12700000000001</c:v>
                </c:pt>
                <c:pt idx="12">
                  <c:v>512.274</c:v>
                </c:pt>
                <c:pt idx="13">
                  <c:v>518.36400000000003</c:v>
                </c:pt>
              </c:numCache>
            </c:numRef>
          </c:yVal>
          <c:smooth val="1"/>
        </c:ser>
        <c:dLbls>
          <c:showLegendKey val="0"/>
          <c:showVal val="0"/>
          <c:showCatName val="0"/>
          <c:showSerName val="0"/>
          <c:showPercent val="0"/>
          <c:showBubbleSize val="0"/>
        </c:dLbls>
        <c:axId val="76481664"/>
        <c:axId val="76482240"/>
      </c:scatterChart>
      <c:valAx>
        <c:axId val="76481664"/>
        <c:scaling>
          <c:orientation val="minMax"/>
        </c:scaling>
        <c:delete val="0"/>
        <c:axPos val="b"/>
        <c:majorGridlines/>
        <c:minorGridlines/>
        <c:title>
          <c:tx>
            <c:rich>
              <a:bodyPr/>
              <a:lstStyle/>
              <a:p>
                <a:pPr>
                  <a:defRPr/>
                </a:pPr>
                <a:r>
                  <a:rPr lang="es-ES"/>
                  <a:t>Deflexión (mm)</a:t>
                </a:r>
              </a:p>
            </c:rich>
          </c:tx>
          <c:layout/>
          <c:overlay val="0"/>
        </c:title>
        <c:numFmt formatCode="General" sourceLinked="1"/>
        <c:majorTickMark val="out"/>
        <c:minorTickMark val="none"/>
        <c:tickLblPos val="nextTo"/>
        <c:crossAx val="76482240"/>
        <c:crosses val="autoZero"/>
        <c:crossBetween val="midCat"/>
        <c:majorUnit val="1"/>
        <c:minorUnit val="0.5"/>
      </c:valAx>
      <c:valAx>
        <c:axId val="76482240"/>
        <c:scaling>
          <c:orientation val="minMax"/>
        </c:scaling>
        <c:delete val="0"/>
        <c:axPos val="l"/>
        <c:majorGridlines/>
        <c:minorGridlines/>
        <c:title>
          <c:tx>
            <c:rich>
              <a:bodyPr/>
              <a:lstStyle/>
              <a:p>
                <a:pPr>
                  <a:defRPr/>
                </a:pPr>
                <a:r>
                  <a:rPr lang="es-ES"/>
                  <a:t>Fuerza</a:t>
                </a:r>
                <a:r>
                  <a:rPr lang="es-ES" baseline="0"/>
                  <a:t> (N)</a:t>
                </a:r>
                <a:endParaRPr lang="es-ES"/>
              </a:p>
            </c:rich>
          </c:tx>
          <c:layout/>
          <c:overlay val="0"/>
        </c:title>
        <c:numFmt formatCode="General" sourceLinked="1"/>
        <c:majorTickMark val="out"/>
        <c:minorTickMark val="none"/>
        <c:tickLblPos val="nextTo"/>
        <c:crossAx val="76481664"/>
        <c:crosses val="autoZero"/>
        <c:crossBetween val="midCat"/>
      </c:valAx>
    </c:plotArea>
    <c:legend>
      <c:legendPos val="r"/>
      <c:layout/>
      <c:overlay val="0"/>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0.12736</cdr:x>
      <cdr:y>0.13993</cdr:y>
    </cdr:from>
    <cdr:to>
      <cdr:x>0.24835</cdr:x>
      <cdr:y>0.13993</cdr:y>
    </cdr:to>
    <cdr:cxnSp macro="">
      <cdr:nvCxnSpPr>
        <cdr:cNvPr id="3" name="2 Conector recto"/>
        <cdr:cNvCxnSpPr/>
      </cdr:nvCxnSpPr>
      <cdr:spPr>
        <a:xfrm xmlns:a="http://schemas.openxmlformats.org/drawingml/2006/main" flipH="1">
          <a:off x="592667" y="459750"/>
          <a:ext cx="562987" cy="0"/>
        </a:xfrm>
        <a:prstGeom xmlns:a="http://schemas.openxmlformats.org/drawingml/2006/main" prst="line">
          <a:avLst/>
        </a:prstGeom>
        <a:ln xmlns:a="http://schemas.openxmlformats.org/drawingml/2006/main">
          <a:prstDash val="sysDot"/>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0.2479</cdr:x>
      <cdr:y>0.07229</cdr:y>
    </cdr:from>
    <cdr:to>
      <cdr:x>0.3275</cdr:x>
      <cdr:y>0.18503</cdr:y>
    </cdr:to>
    <cdr:sp macro="" textlink="">
      <cdr:nvSpPr>
        <cdr:cNvPr id="7" name="6 CuadroTexto"/>
        <cdr:cNvSpPr txBox="1"/>
      </cdr:nvSpPr>
      <cdr:spPr>
        <a:xfrm xmlns:a="http://schemas.openxmlformats.org/drawingml/2006/main">
          <a:off x="1153584" y="237500"/>
          <a:ext cx="370416" cy="3704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C" sz="1400" i="0">
              <a:solidFill>
                <a:schemeClr val="tx2"/>
              </a:solidFill>
              <a:effectLst/>
              <a:latin typeface="Cambria Math"/>
              <a:ea typeface="+mn-ea"/>
              <a:cs typeface="+mn-cs"/>
            </a:rPr>
            <a:t>𝜎</a:t>
          </a:r>
          <a:r>
            <a:rPr lang="es-ES" sz="1400" i="0">
              <a:solidFill>
                <a:schemeClr val="tx2"/>
              </a:solidFill>
              <a:effectLst/>
              <a:latin typeface="Cambria Math"/>
              <a:ea typeface="+mn-ea"/>
              <a:cs typeface="+mn-cs"/>
            </a:rPr>
            <a:t>_</a:t>
          </a:r>
          <a:r>
            <a:rPr lang="es-EC" sz="1400" i="0">
              <a:solidFill>
                <a:schemeClr val="tx2"/>
              </a:solidFill>
              <a:effectLst/>
              <a:latin typeface="Cambria Math"/>
              <a:ea typeface="+mn-ea"/>
              <a:cs typeface="+mn-cs"/>
            </a:rPr>
            <a:t>𝑢𝑡</a:t>
          </a:r>
          <a:endParaRPr lang="es-ES" sz="1400"/>
        </a:p>
      </cdr:txBody>
    </cdr:sp>
  </cdr:relSizeAnchor>
</c:userShapes>
</file>

<file path=ppt/drawings/drawing2.xml><?xml version="1.0" encoding="utf-8"?>
<c:userShapes xmlns:c="http://schemas.openxmlformats.org/drawingml/2006/chart">
  <cdr:relSizeAnchor xmlns:cdr="http://schemas.openxmlformats.org/drawingml/2006/chartDrawing">
    <cdr:from>
      <cdr:x>0.13266</cdr:x>
      <cdr:y>0.0954</cdr:y>
    </cdr:from>
    <cdr:to>
      <cdr:x>0.24086</cdr:x>
      <cdr:y>0.0954</cdr:y>
    </cdr:to>
    <cdr:cxnSp macro="">
      <cdr:nvCxnSpPr>
        <cdr:cNvPr id="4" name="3 Conector recto"/>
        <cdr:cNvCxnSpPr/>
      </cdr:nvCxnSpPr>
      <cdr:spPr>
        <a:xfrm xmlns:a="http://schemas.openxmlformats.org/drawingml/2006/main" flipH="1">
          <a:off x="620185" y="300148"/>
          <a:ext cx="505813" cy="0"/>
        </a:xfrm>
        <a:prstGeom xmlns:a="http://schemas.openxmlformats.org/drawingml/2006/main" prst="line">
          <a:avLst/>
        </a:prstGeom>
        <a:ln xmlns:a="http://schemas.openxmlformats.org/drawingml/2006/main">
          <a:prstDash val="sysDot"/>
        </a:ln>
      </cdr:spPr>
      <cdr:style>
        <a:lnRef xmlns:a="http://schemas.openxmlformats.org/drawingml/2006/main" idx="2">
          <a:schemeClr val="accent6"/>
        </a:lnRef>
        <a:fillRef xmlns:a="http://schemas.openxmlformats.org/drawingml/2006/main" idx="0">
          <a:schemeClr val="accent6"/>
        </a:fillRef>
        <a:effectRef xmlns:a="http://schemas.openxmlformats.org/drawingml/2006/main" idx="1">
          <a:schemeClr val="accent6"/>
        </a:effectRef>
        <a:fontRef xmlns:a="http://schemas.openxmlformats.org/drawingml/2006/main" idx="minor">
          <a:schemeClr val="tx1"/>
        </a:fontRef>
      </cdr:style>
    </cdr:cxnSp>
  </cdr:relSizeAnchor>
  <cdr:relSizeAnchor xmlns:cdr="http://schemas.openxmlformats.org/drawingml/2006/chartDrawing">
    <cdr:from>
      <cdr:x>0.25293</cdr:x>
      <cdr:y>0.04804</cdr:y>
    </cdr:from>
    <cdr:to>
      <cdr:x>0.35707</cdr:x>
      <cdr:y>0.16241</cdr:y>
    </cdr:to>
    <cdr:sp macro="" textlink="">
      <cdr:nvSpPr>
        <cdr:cNvPr id="9" name="8 CuadroTexto"/>
        <cdr:cNvSpPr txBox="1"/>
      </cdr:nvSpPr>
      <cdr:spPr>
        <a:xfrm xmlns:a="http://schemas.openxmlformats.org/drawingml/2006/main">
          <a:off x="1182447" y="151150"/>
          <a:ext cx="486835" cy="3598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C" sz="1400" i="0">
              <a:solidFill>
                <a:srgbClr val="FF0000"/>
              </a:solidFill>
              <a:effectLst/>
              <a:latin typeface="Cambria Math"/>
              <a:ea typeface="+mn-ea"/>
              <a:cs typeface="+mn-cs"/>
            </a:rPr>
            <a:t>𝜎</a:t>
          </a:r>
          <a:r>
            <a:rPr lang="es-ES" sz="1400" i="0">
              <a:solidFill>
                <a:srgbClr val="FF0000"/>
              </a:solidFill>
              <a:effectLst/>
              <a:latin typeface="Cambria Math"/>
              <a:ea typeface="+mn-ea"/>
              <a:cs typeface="+mn-cs"/>
            </a:rPr>
            <a:t>_</a:t>
          </a:r>
          <a:r>
            <a:rPr lang="es-EC" sz="1400" i="0">
              <a:solidFill>
                <a:srgbClr val="FF0000"/>
              </a:solidFill>
              <a:effectLst/>
              <a:latin typeface="Cambria Math"/>
              <a:ea typeface="+mn-ea"/>
              <a:cs typeface="+mn-cs"/>
            </a:rPr>
            <a:t>𝑢𝑡</a:t>
          </a:r>
          <a:endParaRPr lang="es-ES" sz="14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F24FBF-BC16-4DB8-AFB6-EBCBDBF0850C}" type="datetimeFigureOut">
              <a:rPr lang="es-ES" smtClean="0"/>
              <a:t>04/05/2019</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5D5288-25EF-46F4-AF1E-2B78BB6B9738}" type="slidenum">
              <a:rPr lang="es-ES" smtClean="0"/>
              <a:t>‹Nº›</a:t>
            </a:fld>
            <a:endParaRPr lang="es-ES"/>
          </a:p>
        </p:txBody>
      </p:sp>
    </p:spTree>
    <p:extLst>
      <p:ext uri="{BB962C8B-B14F-4D97-AF65-F5344CB8AC3E}">
        <p14:creationId xmlns:p14="http://schemas.microsoft.com/office/powerpoint/2010/main" val="1965067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A5D5288-25EF-46F4-AF1E-2B78BB6B9738}" type="slidenum">
              <a:rPr lang="es-ES" smtClean="0"/>
              <a:t>10</a:t>
            </a:fld>
            <a:endParaRPr lang="es-ES"/>
          </a:p>
        </p:txBody>
      </p:sp>
    </p:spTree>
    <p:extLst>
      <p:ext uri="{BB962C8B-B14F-4D97-AF65-F5344CB8AC3E}">
        <p14:creationId xmlns:p14="http://schemas.microsoft.com/office/powerpoint/2010/main" val="1393531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A5D5288-25EF-46F4-AF1E-2B78BB6B9738}" type="slidenum">
              <a:rPr lang="es-ES" smtClean="0"/>
              <a:t>28</a:t>
            </a:fld>
            <a:endParaRPr lang="es-ES"/>
          </a:p>
        </p:txBody>
      </p:sp>
    </p:spTree>
    <p:extLst>
      <p:ext uri="{BB962C8B-B14F-4D97-AF65-F5344CB8AC3E}">
        <p14:creationId xmlns:p14="http://schemas.microsoft.com/office/powerpoint/2010/main" val="2254421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4E341B1-3DAC-4425-B963-AAB8A0B53A9F}" type="datetimeFigureOut">
              <a:rPr lang="es-ES" smtClean="0"/>
              <a:t>04/05/2019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DEED2D0-348F-4FE6-84D2-ED88BA8EEB80}" type="slidenum">
              <a:rPr lang="es-ES" smtClean="0"/>
              <a:t>‹Nº›</a:t>
            </a:fld>
            <a:endParaRPr lang="es-E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4E341B1-3DAC-4425-B963-AAB8A0B53A9F}" type="datetimeFigureOut">
              <a:rPr lang="es-ES" smtClean="0"/>
              <a:t>04/05/2019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DEED2D0-348F-4FE6-84D2-ED88BA8EEB80}"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4E341B1-3DAC-4425-B963-AAB8A0B53A9F}" type="datetimeFigureOut">
              <a:rPr lang="es-ES" smtClean="0"/>
              <a:t>04/05/2019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DEED2D0-348F-4FE6-84D2-ED88BA8EEB80}"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4E341B1-3DAC-4425-B963-AAB8A0B53A9F}" type="datetimeFigureOut">
              <a:rPr lang="es-ES" smtClean="0"/>
              <a:t>04/05/2019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DEED2D0-348F-4FE6-84D2-ED88BA8EEB80}" type="slidenum">
              <a:rPr lang="es-ES" smtClean="0"/>
              <a:t>‹Nº›</a:t>
            </a:fld>
            <a:endParaRPr lang="es-ES"/>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4E341B1-3DAC-4425-B963-AAB8A0B53A9F}" type="datetimeFigureOut">
              <a:rPr lang="es-ES" smtClean="0"/>
              <a:t>04/05/2019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DEED2D0-348F-4FE6-84D2-ED88BA8EEB80}"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4E341B1-3DAC-4425-B963-AAB8A0B53A9F}" type="datetimeFigureOut">
              <a:rPr lang="es-ES" smtClean="0"/>
              <a:t>04/05/2019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DEED2D0-348F-4FE6-84D2-ED88BA8EEB80}" type="slidenum">
              <a:rPr lang="es-ES" smtClean="0"/>
              <a:t>‹Nº›</a:t>
            </a:fld>
            <a:endParaRPr lang="es-ES"/>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s-ES" smtClean="0"/>
              <a:t>Haga clic para modificar el estilo de texto del patrón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4E341B1-3DAC-4425-B963-AAB8A0B53A9F}" type="datetimeFigureOut">
              <a:rPr lang="es-ES" smtClean="0"/>
              <a:t>04/05/2019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DEED2D0-348F-4FE6-84D2-ED88BA8EEB80}" type="slidenum">
              <a:rPr lang="es-ES" smtClean="0"/>
              <a:t>‹Nº›</a:t>
            </a:fld>
            <a:endParaRPr lang="es-ES"/>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4E341B1-3DAC-4425-B963-AAB8A0B53A9F}" type="datetimeFigureOut">
              <a:rPr lang="es-ES" smtClean="0"/>
              <a:t>04/05/2019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DEED2D0-348F-4FE6-84D2-ED88BA8EEB80}"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341B1-3DAC-4425-B963-AAB8A0B53A9F}" type="datetimeFigureOut">
              <a:rPr lang="es-ES" smtClean="0"/>
              <a:t>04/05/2019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ADEED2D0-348F-4FE6-84D2-ED88BA8EEB80}"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4E341B1-3DAC-4425-B963-AAB8A0B53A9F}" type="datetimeFigureOut">
              <a:rPr lang="es-ES" smtClean="0"/>
              <a:t>04/05/2019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DEED2D0-348F-4FE6-84D2-ED88BA8EEB80}" type="slidenum">
              <a:rPr lang="es-ES" smtClean="0"/>
              <a:t>‹Nº›</a:t>
            </a:fld>
            <a:endParaRPr lang="es-E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4E341B1-3DAC-4425-B963-AAB8A0B53A9F}" type="datetimeFigureOut">
              <a:rPr lang="es-ES" smtClean="0"/>
              <a:t>04/05/2019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DEED2D0-348F-4FE6-84D2-ED88BA8EEB80}" type="slidenum">
              <a:rPr lang="es-ES" smtClean="0"/>
              <a:t>‹Nº›</a:t>
            </a:fld>
            <a:endParaRPr lang="es-E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4E341B1-3DAC-4425-B963-AAB8A0B53A9F}" type="datetimeFigureOut">
              <a:rPr lang="es-ES" smtClean="0"/>
              <a:t>04/05/2019</a:t>
            </a:fld>
            <a:endParaRPr lang="es-E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s-E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ADEED2D0-348F-4FE6-84D2-ED88BA8EEB80}"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hart" Target="../charts/chart1.xml"/><Relationship Id="rId7" Type="http://schemas.openxmlformats.org/officeDocument/2006/relationships/image" Target="NUL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NULL"/><Relationship Id="rId7"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1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media/image2.png"/><Relationship Id="rId5" Type="http://schemas.openxmlformats.org/officeDocument/2006/relationships/chart" Target="../charts/chart3.xm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13.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media/image2.png"/><Relationship Id="rId5" Type="http://schemas.openxmlformats.org/officeDocument/2006/relationships/image" Target="NULL"/><Relationship Id="rId10" Type="http://schemas.openxmlformats.org/officeDocument/2006/relationships/chart" Target="../charts/chart4.xml"/><Relationship Id="rId4" Type="http://schemas.openxmlformats.org/officeDocument/2006/relationships/image" Target="NULL"/><Relationship Id="rId9" Type="http://schemas.openxmlformats.org/officeDocument/2006/relationships/image" Target="NUL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9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475656" y="548680"/>
            <a:ext cx="6120680" cy="1723972"/>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1979712" y="3489922"/>
            <a:ext cx="5472608" cy="923330"/>
          </a:xfrm>
          <a:prstGeom prst="rect">
            <a:avLst/>
          </a:prstGeom>
          <a:noFill/>
        </p:spPr>
        <p:txBody>
          <a:bodyPr wrap="square" rtlCol="0">
            <a:spAutoFit/>
          </a:bodyPr>
          <a:lstStyle/>
          <a:p>
            <a:pPr algn="just"/>
            <a:r>
              <a:rPr lang="es-ES" dirty="0"/>
              <a:t> </a:t>
            </a:r>
            <a:r>
              <a:rPr lang="es-EC" b="1" dirty="0">
                <a:latin typeface="Times New Roman" pitchFamily="18" charset="0"/>
                <a:cs typeface="Times New Roman" pitchFamily="18" charset="0"/>
              </a:rPr>
              <a:t>TEMA: “MANUFACTURA DE FÉRULAS PARA EL TRATAMIENTO DE ARTRITIS DE MUÑECA APLICANDO TECNOLOGÍA DE IMPRESIÓN 3D”</a:t>
            </a:r>
            <a:endParaRPr lang="es-ES" dirty="0">
              <a:latin typeface="Times New Roman" pitchFamily="18" charset="0"/>
              <a:cs typeface="Times New Roman" pitchFamily="18" charset="0"/>
            </a:endParaRPr>
          </a:p>
        </p:txBody>
      </p:sp>
      <p:sp>
        <p:nvSpPr>
          <p:cNvPr id="5" name="4 CuadroTexto"/>
          <p:cNvSpPr txBox="1"/>
          <p:nvPr/>
        </p:nvSpPr>
        <p:spPr>
          <a:xfrm>
            <a:off x="1979712" y="2564904"/>
            <a:ext cx="5328592" cy="923330"/>
          </a:xfrm>
          <a:prstGeom prst="rect">
            <a:avLst/>
          </a:prstGeom>
          <a:noFill/>
        </p:spPr>
        <p:txBody>
          <a:bodyPr wrap="square" rtlCol="0">
            <a:spAutoFit/>
          </a:bodyPr>
          <a:lstStyle/>
          <a:p>
            <a:pPr algn="ctr"/>
            <a:r>
              <a:rPr lang="es-EC" b="1" dirty="0">
                <a:latin typeface="Times New Roman" pitchFamily="18" charset="0"/>
                <a:cs typeface="Times New Roman" pitchFamily="18" charset="0"/>
              </a:rPr>
              <a:t>MAESTRÍA EN MANUFACTURA Y DISEÑO ASISTIDOS POR COMPUTADOR </a:t>
            </a:r>
            <a:endParaRPr lang="es-ES" dirty="0">
              <a:latin typeface="Times New Roman" pitchFamily="18" charset="0"/>
              <a:cs typeface="Times New Roman" pitchFamily="18" charset="0"/>
            </a:endParaRPr>
          </a:p>
          <a:p>
            <a:endParaRPr lang="es-ES" dirty="0"/>
          </a:p>
        </p:txBody>
      </p:sp>
      <p:sp>
        <p:nvSpPr>
          <p:cNvPr id="2" name="1 CuadroTexto"/>
          <p:cNvSpPr txBox="1"/>
          <p:nvPr/>
        </p:nvSpPr>
        <p:spPr>
          <a:xfrm>
            <a:off x="1619672" y="4797152"/>
            <a:ext cx="6120680" cy="923330"/>
          </a:xfrm>
          <a:prstGeom prst="rect">
            <a:avLst/>
          </a:prstGeom>
          <a:noFill/>
        </p:spPr>
        <p:txBody>
          <a:bodyPr wrap="square" rtlCol="0">
            <a:spAutoFit/>
          </a:bodyPr>
          <a:lstStyle/>
          <a:p>
            <a:pPr algn="ctr"/>
            <a:r>
              <a:rPr lang="es-ES" dirty="0" smtClean="0">
                <a:latin typeface="Times New Roman" pitchFamily="18" charset="0"/>
                <a:cs typeface="Times New Roman" pitchFamily="18" charset="0"/>
              </a:rPr>
              <a:t>AUTOR: ANDRADE GARCÍA LUIS EDUARDO</a:t>
            </a:r>
          </a:p>
          <a:p>
            <a:pPr algn="ctr"/>
            <a:endParaRPr lang="es-ES" dirty="0">
              <a:latin typeface="Times New Roman" pitchFamily="18" charset="0"/>
              <a:cs typeface="Times New Roman" pitchFamily="18" charset="0"/>
            </a:endParaRPr>
          </a:p>
          <a:p>
            <a:r>
              <a:rPr lang="es-ES" dirty="0" smtClean="0">
                <a:latin typeface="Times New Roman" pitchFamily="18" charset="0"/>
                <a:cs typeface="Times New Roman" pitchFamily="18" charset="0"/>
              </a:rPr>
              <a:t>DIRECTOR: ECHEVERRÍA YANEZ JAIME FERNANDO</a:t>
            </a:r>
            <a:endParaRPr lang="es-ES"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5" y="195830"/>
            <a:ext cx="5904655" cy="1938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3995936" y="6093296"/>
            <a:ext cx="1440160" cy="369332"/>
          </a:xfrm>
          <a:prstGeom prst="rect">
            <a:avLst/>
          </a:prstGeom>
          <a:noFill/>
        </p:spPr>
        <p:txBody>
          <a:bodyPr wrap="square" rtlCol="0">
            <a:spAutoFit/>
          </a:bodyPr>
          <a:lstStyle/>
          <a:p>
            <a:r>
              <a:rPr lang="es-ES" dirty="0" smtClean="0"/>
              <a:t>2019</a:t>
            </a:r>
            <a:endParaRPr lang="es-ES" dirty="0"/>
          </a:p>
        </p:txBody>
      </p:sp>
    </p:spTree>
    <p:extLst>
      <p:ext uri="{BB962C8B-B14F-4D97-AF65-F5344CB8AC3E}">
        <p14:creationId xmlns:p14="http://schemas.microsoft.com/office/powerpoint/2010/main" val="3686183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699792" y="1340768"/>
            <a:ext cx="4896544" cy="338554"/>
          </a:xfrm>
          <a:prstGeom prst="rect">
            <a:avLst/>
          </a:prstGeom>
          <a:noFill/>
        </p:spPr>
        <p:txBody>
          <a:bodyPr wrap="square" rtlCol="0">
            <a:spAutoFit/>
          </a:bodyPr>
          <a:lstStyle/>
          <a:p>
            <a:r>
              <a:rPr lang="es-ES" sz="1600" b="1" dirty="0" smtClean="0">
                <a:latin typeface="Times New Roman" pitchFamily="18" charset="0"/>
                <a:cs typeface="Times New Roman" pitchFamily="18" charset="0"/>
              </a:rPr>
              <a:t>ENSAYO DE TRACCIÓN – PROBETA  Z ULTRA T</a:t>
            </a:r>
            <a:endParaRPr lang="es-ES" sz="1600"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5" name="4 Rectángulo"/>
              <p:cNvSpPr/>
              <p:nvPr/>
            </p:nvSpPr>
            <p:spPr>
              <a:xfrm>
                <a:off x="467544" y="1763524"/>
                <a:ext cx="3232552" cy="338554"/>
              </a:xfrm>
              <a:prstGeom prst="rect">
                <a:avLst/>
              </a:prstGeom>
            </p:spPr>
            <p:txBody>
              <a:bodyPr wrap="none">
                <a:spAutoFit/>
              </a:bodyPr>
              <a:lstStyle/>
              <a:p>
                <a:r>
                  <a:rPr lang="es-EC" sz="1600" dirty="0">
                    <a:latin typeface="Times New Roman" pitchFamily="18" charset="0"/>
                    <a:cs typeface="Times New Roman" pitchFamily="18" charset="0"/>
                  </a:rPr>
                  <a:t>F</a:t>
                </a:r>
                <a:r>
                  <a:rPr lang="es-EC" sz="1600" dirty="0" smtClean="0">
                    <a:latin typeface="Times New Roman" pitchFamily="18" charset="0"/>
                    <a:cs typeface="Times New Roman" pitchFamily="18" charset="0"/>
                  </a:rPr>
                  <a:t>uerza de tracción  = </a:t>
                </a:r>
                <a14:m>
                  <m:oMath xmlns:m="http://schemas.openxmlformats.org/officeDocument/2006/math">
                    <m:r>
                      <a:rPr lang="es-EC" sz="1600" i="1">
                        <a:latin typeface="Cambria Math"/>
                      </a:rPr>
                      <m:t>𝐹</m:t>
                    </m:r>
                    <m:r>
                      <a:rPr lang="es-EC" sz="1600" i="1">
                        <a:latin typeface="Cambria Math"/>
                      </a:rPr>
                      <m:t>=2254 </m:t>
                    </m:r>
                    <m:d>
                      <m:dPr>
                        <m:ctrlPr>
                          <a:rPr lang="es-ES" sz="1600" i="1">
                            <a:latin typeface="Cambria Math"/>
                          </a:rPr>
                        </m:ctrlPr>
                      </m:dPr>
                      <m:e>
                        <m:r>
                          <a:rPr lang="es-EC" sz="1600" i="1">
                            <a:latin typeface="Cambria Math"/>
                          </a:rPr>
                          <m:t>𝑁</m:t>
                        </m:r>
                      </m:e>
                    </m:d>
                    <m:r>
                      <a:rPr lang="es-EC" sz="1600" i="1">
                        <a:latin typeface="Cambria Math"/>
                      </a:rPr>
                      <m:t> </m:t>
                    </m:r>
                  </m:oMath>
                </a14:m>
                <a:endParaRPr lang="es-ES" sz="1600" dirty="0"/>
              </a:p>
            </p:txBody>
          </p:sp>
        </mc:Choice>
        <mc:Fallback xmlns="">
          <p:sp>
            <p:nvSpPr>
              <p:cNvPr id="5" name="4 Rectángulo"/>
              <p:cNvSpPr>
                <a:spLocks noRot="1" noChangeAspect="1" noMove="1" noResize="1" noEditPoints="1" noAdjustHandles="1" noChangeArrowheads="1" noChangeShapeType="1" noTextEdit="1"/>
              </p:cNvSpPr>
              <p:nvPr/>
            </p:nvSpPr>
            <p:spPr>
              <a:xfrm>
                <a:off x="467544" y="1763524"/>
                <a:ext cx="3232552" cy="338554"/>
              </a:xfrm>
              <a:prstGeom prst="rect">
                <a:avLst/>
              </a:prstGeom>
              <a:blipFill rotWithShape="1">
                <a:blip r:embed="rId4"/>
                <a:stretch>
                  <a:fillRect l="-1132" t="-5357" b="-2142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 name="2 Rectángulo"/>
              <p:cNvSpPr/>
              <p:nvPr/>
            </p:nvSpPr>
            <p:spPr>
              <a:xfrm>
                <a:off x="1376093" y="2299821"/>
                <a:ext cx="1616853" cy="369332"/>
              </a:xfrm>
              <a:prstGeom prst="rect">
                <a:avLst/>
              </a:prstGeom>
            </p:spPr>
            <p:txBody>
              <a:bodyPr wrap="none">
                <a:spAutoFit/>
              </a:bodyPr>
              <a:lstStyle/>
              <a:p>
                <a:r>
                  <a:rPr lang="es-ES" dirty="0" smtClean="0"/>
                  <a:t> </a:t>
                </a:r>
                <a14:m>
                  <m:oMath xmlns:m="http://schemas.openxmlformats.org/officeDocument/2006/math">
                    <m:sSub>
                      <m:sSubPr>
                        <m:ctrlPr>
                          <a:rPr lang="es-ES" sz="1600" i="1" smtClean="0">
                            <a:latin typeface="Cambria Math"/>
                          </a:rPr>
                        </m:ctrlPr>
                      </m:sSubPr>
                      <m:e>
                        <m:r>
                          <a:rPr lang="es-EC" sz="1600" i="1">
                            <a:latin typeface="Cambria Math"/>
                          </a:rPr>
                          <m:t>𝐴</m:t>
                        </m:r>
                      </m:e>
                      <m:sub>
                        <m:r>
                          <a:rPr lang="es-EC" sz="1600" i="1">
                            <a:latin typeface="Cambria Math"/>
                          </a:rPr>
                          <m:t>𝑆𝑇</m:t>
                        </m:r>
                      </m:sub>
                    </m:sSub>
                    <m:r>
                      <a:rPr lang="es-EC" sz="1600" i="1">
                        <a:latin typeface="Cambria Math"/>
                      </a:rPr>
                      <m:t>=  57</m:t>
                    </m:r>
                    <m:r>
                      <a:rPr lang="es-EC" sz="1600" i="1">
                        <a:latin typeface="Cambria Math"/>
                      </a:rPr>
                      <m:t>𝑚𝑚</m:t>
                    </m:r>
                    <m:r>
                      <a:rPr lang="es-EC" sz="1600" i="1">
                        <a:latin typeface="Cambria Math"/>
                      </a:rPr>
                      <m:t>² </m:t>
                    </m:r>
                  </m:oMath>
                </a14:m>
                <a:endParaRPr lang="es-ES" sz="1600" dirty="0"/>
              </a:p>
            </p:txBody>
          </p:sp>
        </mc:Choice>
        <mc:Fallback xmlns="">
          <p:sp>
            <p:nvSpPr>
              <p:cNvPr id="3" name="2 Rectángulo"/>
              <p:cNvSpPr>
                <a:spLocks noRot="1" noChangeAspect="1" noMove="1" noResize="1" noEditPoints="1" noAdjustHandles="1" noChangeArrowheads="1" noChangeShapeType="1" noTextEdit="1"/>
              </p:cNvSpPr>
              <p:nvPr/>
            </p:nvSpPr>
            <p:spPr>
              <a:xfrm>
                <a:off x="1376093" y="2299821"/>
                <a:ext cx="1616853" cy="369332"/>
              </a:xfrm>
              <a:prstGeom prst="rect">
                <a:avLst/>
              </a:prstGeom>
              <a:blipFill rotWithShape="1">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550007" y="2841000"/>
                <a:ext cx="2953565" cy="59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a:rPr>
                          </m:ctrlPr>
                        </m:sSubPr>
                        <m:e>
                          <m:r>
                            <a:rPr lang="es-EC" sz="1600" i="1">
                              <a:latin typeface="Cambria Math"/>
                            </a:rPr>
                            <m:t>𝜎</m:t>
                          </m:r>
                        </m:e>
                        <m:sub>
                          <m:r>
                            <a:rPr lang="es-EC" sz="1600" i="1">
                              <a:latin typeface="Cambria Math"/>
                            </a:rPr>
                            <m:t>𝑢𝑡</m:t>
                          </m:r>
                        </m:sub>
                      </m:sSub>
                      <m:r>
                        <a:rPr lang="es-EC" sz="1600" i="1">
                          <a:latin typeface="Cambria Math"/>
                        </a:rPr>
                        <m:t>= </m:t>
                      </m:r>
                      <m:f>
                        <m:fPr>
                          <m:ctrlPr>
                            <a:rPr lang="es-ES" sz="1600" i="1">
                              <a:latin typeface="Cambria Math"/>
                            </a:rPr>
                          </m:ctrlPr>
                        </m:fPr>
                        <m:num>
                          <m:r>
                            <a:rPr lang="es-EC" sz="1600" i="1">
                              <a:latin typeface="Cambria Math"/>
                            </a:rPr>
                            <m:t>𝐹</m:t>
                          </m:r>
                        </m:num>
                        <m:den>
                          <m:sSub>
                            <m:sSubPr>
                              <m:ctrlPr>
                                <a:rPr lang="es-ES" sz="1600" i="1">
                                  <a:latin typeface="Cambria Math"/>
                                </a:rPr>
                              </m:ctrlPr>
                            </m:sSubPr>
                            <m:e>
                              <m:r>
                                <a:rPr lang="es-EC" sz="1600" i="1">
                                  <a:latin typeface="Cambria Math"/>
                                </a:rPr>
                                <m:t>𝐴</m:t>
                              </m:r>
                            </m:e>
                            <m:sub>
                              <m:r>
                                <a:rPr lang="es-EC" sz="1600" i="1">
                                  <a:latin typeface="Cambria Math"/>
                                </a:rPr>
                                <m:t>𝑆𝑇</m:t>
                              </m:r>
                            </m:sub>
                          </m:sSub>
                        </m:den>
                      </m:f>
                      <m:r>
                        <a:rPr lang="es-ES" sz="1600" b="0" i="1" smtClean="0">
                          <a:latin typeface="Cambria Math"/>
                        </a:rPr>
                        <m:t>=</m:t>
                      </m:r>
                      <m:sSub>
                        <m:sSubPr>
                          <m:ctrlPr>
                            <a:rPr lang="es-ES" sz="1600" i="1">
                              <a:latin typeface="Cambria Math"/>
                            </a:rPr>
                          </m:ctrlPr>
                        </m:sSubPr>
                        <m:e>
                          <m:r>
                            <a:rPr lang="es-EC" sz="1600" i="1">
                              <a:latin typeface="Cambria Math"/>
                            </a:rPr>
                            <m:t>𝜎</m:t>
                          </m:r>
                        </m:e>
                        <m:sub>
                          <m:r>
                            <a:rPr lang="es-EC" sz="1600" i="1">
                              <a:latin typeface="Cambria Math"/>
                            </a:rPr>
                            <m:t>𝑢𝑡</m:t>
                          </m:r>
                        </m:sub>
                      </m:sSub>
                      <m:r>
                        <a:rPr lang="es-EC" sz="1600" i="1">
                          <a:latin typeface="Cambria Math"/>
                        </a:rPr>
                        <m:t>= 39.54 </m:t>
                      </m:r>
                      <m:r>
                        <a:rPr lang="es-EC" sz="1600" i="1">
                          <a:latin typeface="Cambria Math"/>
                        </a:rPr>
                        <m:t>𝑀𝑃𝑎</m:t>
                      </m:r>
                    </m:oMath>
                  </m:oMathPara>
                </a14:m>
                <a:endParaRPr lang="es-ES" sz="1600" dirty="0"/>
              </a:p>
            </p:txBody>
          </p:sp>
        </mc:Choice>
        <mc:Fallback xmlns="">
          <p:sp>
            <p:nvSpPr>
              <p:cNvPr id="6" name="5 Rectángulo"/>
              <p:cNvSpPr>
                <a:spLocks noRot="1" noChangeAspect="1" noMove="1" noResize="1" noEditPoints="1" noAdjustHandles="1" noChangeArrowheads="1" noChangeShapeType="1" noTextEdit="1"/>
              </p:cNvSpPr>
              <p:nvPr/>
            </p:nvSpPr>
            <p:spPr>
              <a:xfrm>
                <a:off x="550007" y="2841000"/>
                <a:ext cx="2953565" cy="594906"/>
              </a:xfrm>
              <a:prstGeom prst="rect">
                <a:avLst/>
              </a:prstGeom>
              <a:blipFill rotWithShape="1">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1318564" y="3465490"/>
                <a:ext cx="1979132" cy="3618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a:rPr>
                          </m:ctrlPr>
                        </m:sSubPr>
                        <m:e>
                          <m:r>
                            <a:rPr lang="es-EC" sz="1600" i="1">
                              <a:latin typeface="Cambria Math"/>
                            </a:rPr>
                            <m:t>𝐿</m:t>
                          </m:r>
                        </m:e>
                        <m:sub>
                          <m:r>
                            <a:rPr lang="es-EC" sz="1600" i="1">
                              <a:latin typeface="Cambria Math"/>
                            </a:rPr>
                            <m:t>𝑓𝑖𝑛𝑎𝑙</m:t>
                          </m:r>
                        </m:sub>
                      </m:sSub>
                      <m:r>
                        <a:rPr lang="es-EC" sz="1600" i="1">
                          <a:latin typeface="Cambria Math"/>
                        </a:rPr>
                        <m:t>=50.395 </m:t>
                      </m:r>
                      <m:r>
                        <a:rPr lang="es-EC" sz="1600" i="1">
                          <a:latin typeface="Cambria Math"/>
                        </a:rPr>
                        <m:t>𝑚𝑚</m:t>
                      </m:r>
                    </m:oMath>
                  </m:oMathPara>
                </a14:m>
                <a:endParaRPr lang="es-ES" sz="1600" dirty="0"/>
              </a:p>
            </p:txBody>
          </p:sp>
        </mc:Choice>
        <mc:Fallback xmlns="">
          <p:sp>
            <p:nvSpPr>
              <p:cNvPr id="7" name="6 Rectángulo"/>
              <p:cNvSpPr>
                <a:spLocks noRot="1" noChangeAspect="1" noMove="1" noResize="1" noEditPoints="1" noAdjustHandles="1" noChangeArrowheads="1" noChangeShapeType="1" noTextEdit="1"/>
              </p:cNvSpPr>
              <p:nvPr/>
            </p:nvSpPr>
            <p:spPr>
              <a:xfrm>
                <a:off x="1318564" y="3465490"/>
                <a:ext cx="1979132" cy="361894"/>
              </a:xfrm>
              <a:prstGeom prst="rect">
                <a:avLst/>
              </a:prstGeom>
              <a:blipFill rotWithShape="1">
                <a:blip r:embed="rId7"/>
                <a:stretch>
                  <a:fillRect/>
                </a:stretch>
              </a:blipFill>
            </p:spPr>
            <p:txBody>
              <a:bodyPr/>
              <a:lstStyle/>
              <a:p>
                <a:r>
                  <a:rPr lang="es-ES">
                    <a:noFill/>
                  </a:rPr>
                  <a:t> </a:t>
                </a:r>
              </a:p>
            </p:txBody>
          </p:sp>
        </mc:Fallback>
      </mc:AlternateContent>
      <p:graphicFrame>
        <p:nvGraphicFramePr>
          <p:cNvPr id="8" name="7 Gráfico"/>
          <p:cNvGraphicFramePr/>
          <p:nvPr>
            <p:extLst>
              <p:ext uri="{D42A27DB-BD31-4B8C-83A1-F6EECF244321}">
                <p14:modId xmlns:p14="http://schemas.microsoft.com/office/powerpoint/2010/main" val="2989400017"/>
              </p:ext>
            </p:extLst>
          </p:nvPr>
        </p:nvGraphicFramePr>
        <p:xfrm>
          <a:off x="3923928" y="2863518"/>
          <a:ext cx="4597795" cy="3136111"/>
        </p:xfrm>
        <a:graphic>
          <a:graphicData uri="http://schemas.openxmlformats.org/drawingml/2006/chart">
            <c:chart xmlns:c="http://schemas.openxmlformats.org/drawingml/2006/chart" xmlns:r="http://schemas.openxmlformats.org/officeDocument/2006/relationships" r:id="rId8"/>
          </a:graphicData>
        </a:graphic>
      </p:graphicFrame>
      <p:pic>
        <p:nvPicPr>
          <p:cNvPr id="9"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520" y="52506"/>
            <a:ext cx="1639069" cy="163906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79155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699792" y="1340768"/>
            <a:ext cx="4896544" cy="338554"/>
          </a:xfrm>
          <a:prstGeom prst="rect">
            <a:avLst/>
          </a:prstGeom>
          <a:noFill/>
        </p:spPr>
        <p:txBody>
          <a:bodyPr wrap="square" rtlCol="0">
            <a:spAutoFit/>
          </a:bodyPr>
          <a:lstStyle/>
          <a:p>
            <a:r>
              <a:rPr lang="es-ES" sz="1600" b="1" dirty="0" smtClean="0">
                <a:latin typeface="Times New Roman" pitchFamily="18" charset="0"/>
                <a:cs typeface="Times New Roman" pitchFamily="18" charset="0"/>
              </a:rPr>
              <a:t>ENSAYO DE TRACCIÓN – PROBETA  Z PLA</a:t>
            </a:r>
            <a:endParaRPr lang="es-ES" sz="1600"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5" name="4 Rectángulo"/>
              <p:cNvSpPr/>
              <p:nvPr/>
            </p:nvSpPr>
            <p:spPr>
              <a:xfrm>
                <a:off x="467544" y="1763524"/>
                <a:ext cx="3639971" cy="369332"/>
              </a:xfrm>
              <a:prstGeom prst="rect">
                <a:avLst/>
              </a:prstGeom>
            </p:spPr>
            <p:txBody>
              <a:bodyPr wrap="none">
                <a:spAutoFit/>
              </a:bodyPr>
              <a:lstStyle/>
              <a:p>
                <a:r>
                  <a:rPr lang="es-EC" dirty="0" smtClean="0">
                    <a:latin typeface="Times New Roman" pitchFamily="18" charset="0"/>
                    <a:cs typeface="Times New Roman" pitchFamily="18" charset="0"/>
                  </a:rPr>
                  <a:t>Fuerza de flexión  =</a:t>
                </a:r>
                <a14:m>
                  <m:oMath xmlns:m="http://schemas.openxmlformats.org/officeDocument/2006/math">
                    <m:r>
                      <a:rPr lang="es-ES" b="0" i="0" smtClean="0">
                        <a:latin typeface="Cambria Math"/>
                      </a:rPr>
                      <m:t> </m:t>
                    </m:r>
                    <m:r>
                      <a:rPr lang="es-EC" i="1">
                        <a:latin typeface="Cambria Math"/>
                      </a:rPr>
                      <m:t>𝐹</m:t>
                    </m:r>
                    <m:r>
                      <a:rPr lang="es-EC" i="1">
                        <a:latin typeface="Cambria Math"/>
                      </a:rPr>
                      <m:t>=2636.2 </m:t>
                    </m:r>
                    <m:d>
                      <m:dPr>
                        <m:ctrlPr>
                          <a:rPr lang="es-ES" i="1">
                            <a:latin typeface="Cambria Math"/>
                          </a:rPr>
                        </m:ctrlPr>
                      </m:dPr>
                      <m:e>
                        <m:r>
                          <a:rPr lang="es-EC" i="1">
                            <a:latin typeface="Cambria Math"/>
                          </a:rPr>
                          <m:t>𝑁</m:t>
                        </m:r>
                      </m:e>
                    </m:d>
                  </m:oMath>
                </a14:m>
                <a:endParaRPr lang="es-ES" dirty="0"/>
              </a:p>
            </p:txBody>
          </p:sp>
        </mc:Choice>
        <mc:Fallback xmlns="">
          <p:sp>
            <p:nvSpPr>
              <p:cNvPr id="5" name="4 Rectángulo"/>
              <p:cNvSpPr>
                <a:spLocks noRot="1" noChangeAspect="1" noMove="1" noResize="1" noEditPoints="1" noAdjustHandles="1" noChangeArrowheads="1" noChangeShapeType="1" noTextEdit="1"/>
              </p:cNvSpPr>
              <p:nvPr/>
            </p:nvSpPr>
            <p:spPr>
              <a:xfrm>
                <a:off x="467544" y="1763524"/>
                <a:ext cx="3639971" cy="369332"/>
              </a:xfrm>
              <a:prstGeom prst="rect">
                <a:avLst/>
              </a:prstGeom>
              <a:blipFill rotWithShape="1">
                <a:blip r:embed="rId3"/>
                <a:stretch>
                  <a:fillRect l="-1508" t="-8197" b="-2459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 name="2 Rectángulo"/>
              <p:cNvSpPr/>
              <p:nvPr/>
            </p:nvSpPr>
            <p:spPr>
              <a:xfrm>
                <a:off x="1376093" y="2299821"/>
                <a:ext cx="1794017" cy="369332"/>
              </a:xfrm>
              <a:prstGeom prst="rect">
                <a:avLst/>
              </a:prstGeom>
            </p:spPr>
            <p:txBody>
              <a:bodyPr wrap="none">
                <a:spAutoFit/>
              </a:bodyPr>
              <a:lstStyle/>
              <a:p>
                <a:r>
                  <a:rPr lang="es-ES" dirty="0" smtClean="0"/>
                  <a:t> </a:t>
                </a:r>
                <a14:m>
                  <m:oMath xmlns:m="http://schemas.openxmlformats.org/officeDocument/2006/math">
                    <m:sSub>
                      <m:sSubPr>
                        <m:ctrlPr>
                          <a:rPr lang="es-ES" i="1" smtClean="0">
                            <a:latin typeface="Cambria Math"/>
                          </a:rPr>
                        </m:ctrlPr>
                      </m:sSubPr>
                      <m:e>
                        <m:r>
                          <a:rPr lang="es-EC" i="1">
                            <a:latin typeface="Cambria Math"/>
                          </a:rPr>
                          <m:t>𝐴</m:t>
                        </m:r>
                      </m:e>
                      <m:sub>
                        <m:r>
                          <a:rPr lang="es-EC" i="1">
                            <a:latin typeface="Cambria Math"/>
                          </a:rPr>
                          <m:t>𝑆𝑇</m:t>
                        </m:r>
                      </m:sub>
                    </m:sSub>
                    <m:r>
                      <a:rPr lang="es-EC" i="1">
                        <a:latin typeface="Cambria Math"/>
                      </a:rPr>
                      <m:t>=  57</m:t>
                    </m:r>
                    <m:r>
                      <a:rPr lang="es-EC" i="1">
                        <a:latin typeface="Cambria Math"/>
                      </a:rPr>
                      <m:t>𝑚𝑚</m:t>
                    </m:r>
                    <m:r>
                      <a:rPr lang="es-EC" i="1">
                        <a:latin typeface="Cambria Math"/>
                      </a:rPr>
                      <m:t>² </m:t>
                    </m:r>
                  </m:oMath>
                </a14:m>
                <a:endParaRPr lang="es-ES" dirty="0"/>
              </a:p>
            </p:txBody>
          </p:sp>
        </mc:Choice>
        <mc:Fallback xmlns="">
          <p:sp>
            <p:nvSpPr>
              <p:cNvPr id="3" name="2 Rectángulo"/>
              <p:cNvSpPr>
                <a:spLocks noRot="1" noChangeAspect="1" noMove="1" noResize="1" noEditPoints="1" noAdjustHandles="1" noChangeArrowheads="1" noChangeShapeType="1" noTextEdit="1"/>
              </p:cNvSpPr>
              <p:nvPr/>
            </p:nvSpPr>
            <p:spPr>
              <a:xfrm>
                <a:off x="1376093" y="2299821"/>
                <a:ext cx="1794017" cy="369332"/>
              </a:xfrm>
              <a:prstGeom prst="rect">
                <a:avLst/>
              </a:prstGeom>
              <a:blipFill rotWithShape="1">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5 Rectángulo"/>
              <p:cNvSpPr/>
              <p:nvPr/>
            </p:nvSpPr>
            <p:spPr>
              <a:xfrm>
                <a:off x="1376093" y="2863518"/>
                <a:ext cx="194149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C" i="1">
                              <a:latin typeface="Cambria Math"/>
                            </a:rPr>
                            <m:t>𝜎</m:t>
                          </m:r>
                        </m:e>
                        <m:sub>
                          <m:r>
                            <a:rPr lang="es-EC" i="1">
                              <a:latin typeface="Cambria Math"/>
                            </a:rPr>
                            <m:t>𝑢𝑡</m:t>
                          </m:r>
                        </m:sub>
                      </m:sSub>
                      <m:r>
                        <a:rPr lang="es-EC" i="1">
                          <a:latin typeface="Cambria Math"/>
                        </a:rPr>
                        <m:t>=46.24 </m:t>
                      </m:r>
                      <m:r>
                        <a:rPr lang="es-EC" i="1">
                          <a:latin typeface="Cambria Math"/>
                        </a:rPr>
                        <m:t>𝑀𝑃𝑎</m:t>
                      </m:r>
                    </m:oMath>
                  </m:oMathPara>
                </a14:m>
                <a:endParaRPr lang="es-ES" dirty="0"/>
              </a:p>
            </p:txBody>
          </p:sp>
        </mc:Choice>
        <mc:Fallback xmlns="">
          <p:sp>
            <p:nvSpPr>
              <p:cNvPr id="6" name="5 Rectángulo"/>
              <p:cNvSpPr>
                <a:spLocks noRot="1" noChangeAspect="1" noMove="1" noResize="1" noEditPoints="1" noAdjustHandles="1" noChangeArrowheads="1" noChangeShapeType="1" noTextEdit="1"/>
              </p:cNvSpPr>
              <p:nvPr/>
            </p:nvSpPr>
            <p:spPr>
              <a:xfrm>
                <a:off x="1376093" y="2863518"/>
                <a:ext cx="1941494" cy="369332"/>
              </a:xfrm>
              <a:prstGeom prst="rect">
                <a:avLst/>
              </a:prstGeom>
              <a:blipFill rotWithShape="1">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1318564" y="3465490"/>
                <a:ext cx="2334229" cy="3955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a:rPr>
                          </m:ctrlPr>
                        </m:sSubPr>
                        <m:e>
                          <m:r>
                            <a:rPr lang="es-EC" i="1">
                              <a:latin typeface="Cambria Math"/>
                            </a:rPr>
                            <m:t>𝐿</m:t>
                          </m:r>
                        </m:e>
                        <m:sub>
                          <m:r>
                            <a:rPr lang="es-EC" i="1">
                              <a:latin typeface="Cambria Math"/>
                            </a:rPr>
                            <m:t>𝑓𝑖𝑛𝑎𝑙</m:t>
                          </m:r>
                        </m:sub>
                      </m:sSub>
                      <m:r>
                        <a:rPr lang="es-EC" i="1">
                          <a:latin typeface="Cambria Math"/>
                        </a:rPr>
                        <m:t>=50.3908 </m:t>
                      </m:r>
                      <m:r>
                        <a:rPr lang="es-EC" i="1">
                          <a:latin typeface="Cambria Math"/>
                        </a:rPr>
                        <m:t>𝑚𝑚</m:t>
                      </m:r>
                    </m:oMath>
                  </m:oMathPara>
                </a14:m>
                <a:endParaRPr lang="es-ES" dirty="0"/>
              </a:p>
            </p:txBody>
          </p:sp>
        </mc:Choice>
        <mc:Fallback xmlns="">
          <p:sp>
            <p:nvSpPr>
              <p:cNvPr id="7" name="6 Rectángulo"/>
              <p:cNvSpPr>
                <a:spLocks noRot="1" noChangeAspect="1" noMove="1" noResize="1" noEditPoints="1" noAdjustHandles="1" noChangeArrowheads="1" noChangeShapeType="1" noTextEdit="1"/>
              </p:cNvSpPr>
              <p:nvPr/>
            </p:nvSpPr>
            <p:spPr>
              <a:xfrm>
                <a:off x="1318564" y="3465490"/>
                <a:ext cx="2334229" cy="395558"/>
              </a:xfrm>
              <a:prstGeom prst="rect">
                <a:avLst/>
              </a:prstGeom>
              <a:blipFill rotWithShape="1">
                <a:blip r:embed="rId6"/>
                <a:stretch>
                  <a:fillRect b="-9231"/>
                </a:stretch>
              </a:blipFill>
            </p:spPr>
            <p:txBody>
              <a:bodyPr/>
              <a:lstStyle/>
              <a:p>
                <a:r>
                  <a:rPr lang="es-ES">
                    <a:noFill/>
                  </a:rPr>
                  <a:t> </a:t>
                </a:r>
              </a:p>
            </p:txBody>
          </p:sp>
        </mc:Fallback>
      </mc:AlternateContent>
      <p:graphicFrame>
        <p:nvGraphicFramePr>
          <p:cNvPr id="9" name="8 Gráfico"/>
          <p:cNvGraphicFramePr/>
          <p:nvPr>
            <p:extLst>
              <p:ext uri="{D42A27DB-BD31-4B8C-83A1-F6EECF244321}">
                <p14:modId xmlns:p14="http://schemas.microsoft.com/office/powerpoint/2010/main" val="1164073056"/>
              </p:ext>
            </p:extLst>
          </p:nvPr>
        </p:nvGraphicFramePr>
        <p:xfrm>
          <a:off x="3923928" y="3062223"/>
          <a:ext cx="4680520" cy="3175089"/>
        </p:xfrm>
        <a:graphic>
          <a:graphicData uri="http://schemas.openxmlformats.org/drawingml/2006/chart">
            <c:chart xmlns:c="http://schemas.openxmlformats.org/drawingml/2006/chart" xmlns:r="http://schemas.openxmlformats.org/officeDocument/2006/relationships" r:id="rId7"/>
          </a:graphicData>
        </a:graphic>
      </p:graphicFrame>
      <p:pic>
        <p:nvPicPr>
          <p:cNvPr id="1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504" y="52506"/>
            <a:ext cx="1639069" cy="163906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51186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699792" y="1340768"/>
            <a:ext cx="4896544" cy="338554"/>
          </a:xfrm>
          <a:prstGeom prst="rect">
            <a:avLst/>
          </a:prstGeom>
          <a:noFill/>
        </p:spPr>
        <p:txBody>
          <a:bodyPr wrap="square" rtlCol="0">
            <a:spAutoFit/>
          </a:bodyPr>
          <a:lstStyle/>
          <a:p>
            <a:r>
              <a:rPr lang="es-ES" sz="1600" b="1" dirty="0" smtClean="0">
                <a:latin typeface="Times New Roman" pitchFamily="18" charset="0"/>
                <a:cs typeface="Times New Roman" pitchFamily="18" charset="0"/>
              </a:rPr>
              <a:t>ENSAYO DE FLEXIÓN – PROBETA  Z ULTRA T</a:t>
            </a:r>
            <a:endParaRPr lang="es-ES" sz="1600"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9" name="8 Rectángulo"/>
              <p:cNvSpPr/>
              <p:nvPr/>
            </p:nvSpPr>
            <p:spPr>
              <a:xfrm>
                <a:off x="827584" y="1916832"/>
                <a:ext cx="463453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C" i="1">
                              <a:latin typeface="Cambria Math"/>
                            </a:rPr>
                            <m:t>𝐹</m:t>
                          </m:r>
                        </m:e>
                        <m:sub>
                          <m:r>
                            <a:rPr lang="es-EC" i="1">
                              <a:latin typeface="Cambria Math"/>
                            </a:rPr>
                            <m:t>𝐹</m:t>
                          </m:r>
                        </m:sub>
                      </m:sSub>
                      <m:r>
                        <a:rPr lang="es-EC" i="1">
                          <a:latin typeface="Cambria Math"/>
                        </a:rPr>
                        <m:t>=</m:t>
                      </m:r>
                      <m:r>
                        <a:rPr lang="es-EC" i="1">
                          <a:latin typeface="Cambria Math"/>
                        </a:rPr>
                        <m:t>𝐹𝑢𝑒𝑟𝑧𝑎</m:t>
                      </m:r>
                      <m:r>
                        <a:rPr lang="es-EC" i="1">
                          <a:latin typeface="Cambria Math"/>
                        </a:rPr>
                        <m:t> </m:t>
                      </m:r>
                      <m:r>
                        <a:rPr lang="es-EC" i="1">
                          <a:latin typeface="Cambria Math"/>
                        </a:rPr>
                        <m:t>𝑚𝑎𝑥𝑖𝑚𝑎</m:t>
                      </m:r>
                      <m:r>
                        <a:rPr lang="es-EC" i="1">
                          <a:latin typeface="Cambria Math"/>
                        </a:rPr>
                        <m:t> </m:t>
                      </m:r>
                      <m:r>
                        <a:rPr lang="es-EC" i="1">
                          <a:latin typeface="Cambria Math"/>
                        </a:rPr>
                        <m:t>𝑑𝑒</m:t>
                      </m:r>
                      <m:r>
                        <a:rPr lang="es-EC" i="1">
                          <a:latin typeface="Cambria Math"/>
                        </a:rPr>
                        <m:t> </m:t>
                      </m:r>
                      <m:r>
                        <a:rPr lang="es-EC" i="1">
                          <a:latin typeface="Cambria Math"/>
                        </a:rPr>
                        <m:t>𝑓𝑙𝑒𝑥𝑖</m:t>
                      </m:r>
                      <m:r>
                        <a:rPr lang="es-EC" i="1">
                          <a:latin typeface="Cambria Math"/>
                        </a:rPr>
                        <m:t>ó</m:t>
                      </m:r>
                      <m:r>
                        <a:rPr lang="es-EC" i="1">
                          <a:latin typeface="Cambria Math"/>
                        </a:rPr>
                        <m:t>𝑛</m:t>
                      </m:r>
                      <m:r>
                        <a:rPr lang="es-EC" i="1">
                          <a:latin typeface="Cambria Math"/>
                        </a:rPr>
                        <m:t>=431.5 </m:t>
                      </m:r>
                      <m:r>
                        <a:rPr lang="es-EC" i="1">
                          <a:latin typeface="Cambria Math"/>
                        </a:rPr>
                        <m:t>𝑁</m:t>
                      </m:r>
                    </m:oMath>
                  </m:oMathPara>
                </a14:m>
                <a:endParaRPr lang="es-ES" dirty="0"/>
              </a:p>
            </p:txBody>
          </p:sp>
        </mc:Choice>
        <mc:Fallback xmlns="">
          <p:sp>
            <p:nvSpPr>
              <p:cNvPr id="9" name="8 Rectángulo"/>
              <p:cNvSpPr>
                <a:spLocks noRot="1" noChangeAspect="1" noMove="1" noResize="1" noEditPoints="1" noAdjustHandles="1" noChangeArrowheads="1" noChangeShapeType="1" noTextEdit="1"/>
              </p:cNvSpPr>
              <p:nvPr/>
            </p:nvSpPr>
            <p:spPr>
              <a:xfrm>
                <a:off x="827584" y="1916832"/>
                <a:ext cx="4634538" cy="369332"/>
              </a:xfrm>
              <a:prstGeom prst="rect">
                <a:avLst/>
              </a:prstGeom>
              <a:blipFill rotWithShape="1">
                <a:blip r:embed="rId3"/>
                <a:stretch>
                  <a:fillRect b="-1475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9 Rectángulo"/>
              <p:cNvSpPr/>
              <p:nvPr/>
            </p:nvSpPr>
            <p:spPr>
              <a:xfrm>
                <a:off x="1087337" y="2330098"/>
                <a:ext cx="406072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𝐷</m:t>
                      </m:r>
                      <m:r>
                        <a:rPr lang="es-EC" i="1">
                          <a:latin typeface="Cambria Math"/>
                        </a:rPr>
                        <m:t>=</m:t>
                      </m:r>
                      <m:r>
                        <a:rPr lang="es-EC" i="1">
                          <a:latin typeface="Cambria Math"/>
                        </a:rPr>
                        <m:t>𝐷𝑒𝑓𝑙𝑒𝑥𝑖</m:t>
                      </m:r>
                      <m:r>
                        <a:rPr lang="es-EC" i="1">
                          <a:latin typeface="Cambria Math"/>
                        </a:rPr>
                        <m:t>ó</m:t>
                      </m:r>
                      <m:r>
                        <a:rPr lang="es-EC" i="1">
                          <a:latin typeface="Cambria Math"/>
                        </a:rPr>
                        <m:t>𝑛</m:t>
                      </m:r>
                      <m:r>
                        <a:rPr lang="es-EC" i="1">
                          <a:latin typeface="Cambria Math"/>
                        </a:rPr>
                        <m:t> </m:t>
                      </m:r>
                      <m:r>
                        <a:rPr lang="es-EC" i="1">
                          <a:latin typeface="Cambria Math"/>
                        </a:rPr>
                        <m:t>𝑚</m:t>
                      </m:r>
                      <m:r>
                        <a:rPr lang="es-EC" i="1">
                          <a:latin typeface="Cambria Math"/>
                        </a:rPr>
                        <m:t>á</m:t>
                      </m:r>
                      <m:r>
                        <a:rPr lang="es-EC" i="1">
                          <a:latin typeface="Cambria Math"/>
                        </a:rPr>
                        <m:t>𝑥𝑖𝑚𝑎</m:t>
                      </m:r>
                      <m:r>
                        <a:rPr lang="es-EC" i="1">
                          <a:latin typeface="Cambria Math"/>
                        </a:rPr>
                        <m:t>=13.054 </m:t>
                      </m:r>
                      <m:r>
                        <a:rPr lang="es-EC" i="1">
                          <a:latin typeface="Cambria Math"/>
                        </a:rPr>
                        <m:t>𝑚𝑚</m:t>
                      </m:r>
                    </m:oMath>
                  </m:oMathPara>
                </a14:m>
                <a:endParaRPr lang="es-ES" dirty="0"/>
              </a:p>
            </p:txBody>
          </p:sp>
        </mc:Choice>
        <mc:Fallback xmlns="">
          <p:sp>
            <p:nvSpPr>
              <p:cNvPr id="10" name="9 Rectángulo"/>
              <p:cNvSpPr>
                <a:spLocks noRot="1" noChangeAspect="1" noMove="1" noResize="1" noEditPoints="1" noAdjustHandles="1" noChangeArrowheads="1" noChangeShapeType="1" noTextEdit="1"/>
              </p:cNvSpPr>
              <p:nvPr/>
            </p:nvSpPr>
            <p:spPr>
              <a:xfrm>
                <a:off x="1087337" y="2330098"/>
                <a:ext cx="4060727" cy="369332"/>
              </a:xfrm>
              <a:prstGeom prst="rect">
                <a:avLst/>
              </a:prstGeom>
              <a:blipFill rotWithShape="1">
                <a:blip r:embed="rId4"/>
                <a:stretch>
                  <a:fillRect b="-14754"/>
                </a:stretch>
              </a:blipFill>
            </p:spPr>
            <p:txBody>
              <a:bodyPr/>
              <a:lstStyle/>
              <a:p>
                <a:r>
                  <a:rPr lang="es-ES">
                    <a:noFill/>
                  </a:rPr>
                  <a:t> </a:t>
                </a:r>
              </a:p>
            </p:txBody>
          </p:sp>
        </mc:Fallback>
      </mc:AlternateContent>
      <p:graphicFrame>
        <p:nvGraphicFramePr>
          <p:cNvPr id="11" name="10 Gráfico"/>
          <p:cNvGraphicFramePr/>
          <p:nvPr>
            <p:extLst>
              <p:ext uri="{D42A27DB-BD31-4B8C-83A1-F6EECF244321}">
                <p14:modId xmlns:p14="http://schemas.microsoft.com/office/powerpoint/2010/main" val="2504187807"/>
              </p:ext>
            </p:extLst>
          </p:nvPr>
        </p:nvGraphicFramePr>
        <p:xfrm>
          <a:off x="457877" y="3680542"/>
          <a:ext cx="4690187" cy="2592288"/>
        </p:xfrm>
        <a:graphic>
          <a:graphicData uri="http://schemas.openxmlformats.org/drawingml/2006/chart">
            <c:chart xmlns:c="http://schemas.openxmlformats.org/drawingml/2006/chart" xmlns:r="http://schemas.openxmlformats.org/officeDocument/2006/relationships" r:id="rId5"/>
          </a:graphicData>
        </a:graphic>
      </p:graphicFrame>
      <mc:AlternateContent xmlns:mc="http://schemas.openxmlformats.org/markup-compatibility/2006" xmlns:a14="http://schemas.microsoft.com/office/drawing/2010/main">
        <mc:Choice Requires="a14">
          <p:sp>
            <p:nvSpPr>
              <p:cNvPr id="12" name="11 Rectángulo"/>
              <p:cNvSpPr/>
              <p:nvPr/>
            </p:nvSpPr>
            <p:spPr>
              <a:xfrm>
                <a:off x="1372828" y="2861774"/>
                <a:ext cx="208743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𝐸</m:t>
                      </m:r>
                      <m:r>
                        <a:rPr lang="es-EC" i="1">
                          <a:latin typeface="Cambria Math"/>
                        </a:rPr>
                        <m:t>=3462.47 </m:t>
                      </m:r>
                      <m:r>
                        <a:rPr lang="es-EC" i="1">
                          <a:latin typeface="Cambria Math"/>
                        </a:rPr>
                        <m:t>𝑀𝑃𝑎</m:t>
                      </m:r>
                      <m:r>
                        <a:rPr lang="es-EC" i="1">
                          <a:latin typeface="Cambria Math"/>
                        </a:rPr>
                        <m:t> </m:t>
                      </m:r>
                    </m:oMath>
                  </m:oMathPara>
                </a14:m>
                <a:endParaRPr lang="es-ES" dirty="0"/>
              </a:p>
            </p:txBody>
          </p:sp>
        </mc:Choice>
        <mc:Fallback xmlns="">
          <p:sp>
            <p:nvSpPr>
              <p:cNvPr id="12" name="11 Rectángulo"/>
              <p:cNvSpPr>
                <a:spLocks noRot="1" noChangeAspect="1" noMove="1" noResize="1" noEditPoints="1" noAdjustHandles="1" noChangeArrowheads="1" noChangeShapeType="1" noTextEdit="1"/>
              </p:cNvSpPr>
              <p:nvPr/>
            </p:nvSpPr>
            <p:spPr>
              <a:xfrm>
                <a:off x="1372828" y="2861774"/>
                <a:ext cx="2087431" cy="369332"/>
              </a:xfrm>
              <a:prstGeom prst="rect">
                <a:avLst/>
              </a:prstGeom>
              <a:blipFill rotWithShape="1">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12 Rectángulo"/>
              <p:cNvSpPr/>
              <p:nvPr/>
            </p:nvSpPr>
            <p:spPr>
              <a:xfrm>
                <a:off x="6398537" y="4581128"/>
                <a:ext cx="2122632" cy="3955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C" i="1">
                              <a:latin typeface="Cambria Math"/>
                            </a:rPr>
                            <m:t>𝜎</m:t>
                          </m:r>
                        </m:e>
                        <m:sub>
                          <m:r>
                            <a:rPr lang="es-EC" i="1">
                              <a:latin typeface="Cambria Math"/>
                            </a:rPr>
                            <m:t>𝑢𝑓</m:t>
                          </m:r>
                        </m:sub>
                      </m:sSub>
                      <m:r>
                        <a:rPr lang="es-EC" i="1">
                          <a:latin typeface="Cambria Math"/>
                        </a:rPr>
                        <m:t>=  78.55 </m:t>
                      </m:r>
                      <m:r>
                        <a:rPr lang="es-EC" i="1">
                          <a:latin typeface="Cambria Math"/>
                        </a:rPr>
                        <m:t>𝑀𝑃𝑎</m:t>
                      </m:r>
                      <m:r>
                        <a:rPr lang="es-EC" i="1">
                          <a:latin typeface="Cambria Math"/>
                        </a:rPr>
                        <m:t> </m:t>
                      </m:r>
                    </m:oMath>
                  </m:oMathPara>
                </a14:m>
                <a:endParaRPr lang="es-ES" dirty="0"/>
              </a:p>
            </p:txBody>
          </p:sp>
        </mc:Choice>
        <mc:Fallback xmlns="">
          <p:sp>
            <p:nvSpPr>
              <p:cNvPr id="13" name="12 Rectángulo"/>
              <p:cNvSpPr>
                <a:spLocks noRot="1" noChangeAspect="1" noMove="1" noResize="1" noEditPoints="1" noAdjustHandles="1" noChangeArrowheads="1" noChangeShapeType="1" noTextEdit="1"/>
              </p:cNvSpPr>
              <p:nvPr/>
            </p:nvSpPr>
            <p:spPr>
              <a:xfrm>
                <a:off x="6398537" y="4581128"/>
                <a:ext cx="2122632" cy="395558"/>
              </a:xfrm>
              <a:prstGeom prst="rect">
                <a:avLst/>
              </a:prstGeom>
              <a:blipFill rotWithShape="1">
                <a:blip r:embed="rId7"/>
                <a:stretch>
                  <a:fillRect b="-923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13 Rectángulo"/>
              <p:cNvSpPr/>
              <p:nvPr/>
            </p:nvSpPr>
            <p:spPr>
              <a:xfrm>
                <a:off x="6660232" y="1905687"/>
                <a:ext cx="1245726" cy="609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𝑀</m:t>
                      </m:r>
                      <m:r>
                        <a:rPr lang="es-EC" i="1">
                          <a:latin typeface="Cambria Math"/>
                        </a:rPr>
                        <m:t>=</m:t>
                      </m:r>
                      <m:f>
                        <m:fPr>
                          <m:ctrlPr>
                            <a:rPr lang="es-ES" i="1">
                              <a:latin typeface="Cambria Math"/>
                            </a:rPr>
                          </m:ctrlPr>
                        </m:fPr>
                        <m:num>
                          <m:sSub>
                            <m:sSubPr>
                              <m:ctrlPr>
                                <a:rPr lang="es-ES" i="1">
                                  <a:latin typeface="Cambria Math"/>
                                </a:rPr>
                              </m:ctrlPr>
                            </m:sSubPr>
                            <m:e>
                              <m:r>
                                <a:rPr lang="es-EC" i="1">
                                  <a:latin typeface="Cambria Math"/>
                                </a:rPr>
                                <m:t>𝐹</m:t>
                              </m:r>
                            </m:e>
                            <m:sub>
                              <m:r>
                                <a:rPr lang="es-EC" i="1">
                                  <a:latin typeface="Cambria Math"/>
                                </a:rPr>
                                <m:t>𝐹</m:t>
                              </m:r>
                            </m:sub>
                          </m:sSub>
                          <m:sSub>
                            <m:sSubPr>
                              <m:ctrlPr>
                                <a:rPr lang="es-ES" i="1">
                                  <a:latin typeface="Cambria Math"/>
                                </a:rPr>
                              </m:ctrlPr>
                            </m:sSubPr>
                            <m:e>
                              <m:r>
                                <a:rPr lang="es-EC" i="1">
                                  <a:latin typeface="Cambria Math"/>
                                </a:rPr>
                                <m:t>𝐿</m:t>
                              </m:r>
                            </m:e>
                            <m:sub>
                              <m:r>
                                <a:rPr lang="es-EC" i="1">
                                  <a:latin typeface="Cambria Math"/>
                                </a:rPr>
                                <m:t>𝐴</m:t>
                              </m:r>
                            </m:sub>
                          </m:sSub>
                        </m:num>
                        <m:den>
                          <m:r>
                            <a:rPr lang="es-EC" i="1">
                              <a:latin typeface="Cambria Math"/>
                            </a:rPr>
                            <m:t>4</m:t>
                          </m:r>
                        </m:den>
                      </m:f>
                    </m:oMath>
                  </m:oMathPara>
                </a14:m>
                <a:endParaRPr lang="es-ES" dirty="0"/>
              </a:p>
            </p:txBody>
          </p:sp>
        </mc:Choice>
        <mc:Fallback xmlns="">
          <p:sp>
            <p:nvSpPr>
              <p:cNvPr id="14" name="13 Rectángulo"/>
              <p:cNvSpPr>
                <a:spLocks noRot="1" noChangeAspect="1" noMove="1" noResize="1" noEditPoints="1" noAdjustHandles="1" noChangeArrowheads="1" noChangeShapeType="1" noTextEdit="1"/>
              </p:cNvSpPr>
              <p:nvPr/>
            </p:nvSpPr>
            <p:spPr>
              <a:xfrm>
                <a:off x="6660232" y="1905687"/>
                <a:ext cx="1245726" cy="609077"/>
              </a:xfrm>
              <a:prstGeom prst="rect">
                <a:avLst/>
              </a:prstGeom>
              <a:blipFill rotWithShape="1">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14 Rectángulo"/>
              <p:cNvSpPr/>
              <p:nvPr/>
            </p:nvSpPr>
            <p:spPr>
              <a:xfrm>
                <a:off x="6104727" y="2690898"/>
                <a:ext cx="23567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𝑀</m:t>
                      </m:r>
                      <m:r>
                        <a:rPr lang="es-EC" i="1">
                          <a:latin typeface="Cambria Math"/>
                        </a:rPr>
                        <m:t>=11618.75  </m:t>
                      </m:r>
                      <m:r>
                        <a:rPr lang="es-EC" i="1">
                          <a:latin typeface="Cambria Math"/>
                        </a:rPr>
                        <m:t>𝑁𝑚𝑚</m:t>
                      </m:r>
                    </m:oMath>
                  </m:oMathPara>
                </a14:m>
                <a:endParaRPr lang="es-ES" dirty="0"/>
              </a:p>
            </p:txBody>
          </p:sp>
        </mc:Choice>
        <mc:Fallback xmlns="">
          <p:sp>
            <p:nvSpPr>
              <p:cNvPr id="15" name="14 Rectángulo"/>
              <p:cNvSpPr>
                <a:spLocks noRot="1" noChangeAspect="1" noMove="1" noResize="1" noEditPoints="1" noAdjustHandles="1" noChangeArrowheads="1" noChangeShapeType="1" noTextEdit="1"/>
              </p:cNvSpPr>
              <p:nvPr/>
            </p:nvSpPr>
            <p:spPr>
              <a:xfrm>
                <a:off x="6104727" y="2690898"/>
                <a:ext cx="2356735" cy="369332"/>
              </a:xfrm>
              <a:prstGeom prst="rect">
                <a:avLst/>
              </a:prstGeom>
              <a:blipFill rotWithShape="1">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6" name="15 Rectángulo"/>
              <p:cNvSpPr/>
              <p:nvPr/>
            </p:nvSpPr>
            <p:spPr>
              <a:xfrm>
                <a:off x="6472681" y="3462216"/>
                <a:ext cx="1620828" cy="8254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C" i="1">
                              <a:latin typeface="Cambria Math"/>
                            </a:rPr>
                            <m:t>𝜎</m:t>
                          </m:r>
                        </m:e>
                        <m:sub>
                          <m:r>
                            <a:rPr lang="es-EC" i="1">
                              <a:latin typeface="Cambria Math"/>
                            </a:rPr>
                            <m:t>𝑢𝑓</m:t>
                          </m:r>
                        </m:sub>
                      </m:sSub>
                      <m:r>
                        <a:rPr lang="es-EC" i="1">
                          <a:latin typeface="Cambria Math"/>
                        </a:rPr>
                        <m:t>=  </m:t>
                      </m:r>
                      <m:f>
                        <m:fPr>
                          <m:ctrlPr>
                            <a:rPr lang="es-ES" i="1">
                              <a:latin typeface="Cambria Math"/>
                            </a:rPr>
                          </m:ctrlPr>
                        </m:fPr>
                        <m:num>
                          <m:r>
                            <a:rPr lang="es-EC" i="1">
                              <a:latin typeface="Cambria Math"/>
                            </a:rPr>
                            <m:t>𝑀</m:t>
                          </m:r>
                          <m:r>
                            <a:rPr lang="es-EC" i="1">
                              <a:latin typeface="Cambria Math"/>
                            </a:rPr>
                            <m:t>(</m:t>
                          </m:r>
                          <m:f>
                            <m:fPr>
                              <m:ctrlPr>
                                <a:rPr lang="es-ES" i="1">
                                  <a:latin typeface="Cambria Math"/>
                                </a:rPr>
                              </m:ctrlPr>
                            </m:fPr>
                            <m:num>
                              <m:sSub>
                                <m:sSubPr>
                                  <m:ctrlPr>
                                    <a:rPr lang="es-ES" i="1">
                                      <a:latin typeface="Cambria Math"/>
                                    </a:rPr>
                                  </m:ctrlPr>
                                </m:sSubPr>
                                <m:e>
                                  <m:r>
                                    <a:rPr lang="es-EC" i="1">
                                      <a:latin typeface="Cambria Math"/>
                                    </a:rPr>
                                    <m:t>𝑇</m:t>
                                  </m:r>
                                </m:e>
                                <m:sub>
                                  <m:r>
                                    <a:rPr lang="es-EC" i="1">
                                      <a:latin typeface="Cambria Math"/>
                                    </a:rPr>
                                    <m:t>𝑓</m:t>
                                  </m:r>
                                </m:sub>
                              </m:sSub>
                            </m:num>
                            <m:den>
                              <m:r>
                                <a:rPr lang="es-EC" i="1">
                                  <a:latin typeface="Cambria Math"/>
                                </a:rPr>
                                <m:t>2</m:t>
                              </m:r>
                            </m:den>
                          </m:f>
                          <m:r>
                            <a:rPr lang="es-EC" i="1">
                              <a:latin typeface="Cambria Math"/>
                            </a:rPr>
                            <m:t>)</m:t>
                          </m:r>
                        </m:num>
                        <m:den>
                          <m:r>
                            <a:rPr lang="es-EC" i="1">
                              <a:latin typeface="Cambria Math"/>
                            </a:rPr>
                            <m:t>𝐼</m:t>
                          </m:r>
                        </m:den>
                      </m:f>
                    </m:oMath>
                  </m:oMathPara>
                </a14:m>
                <a:endParaRPr lang="es-ES" dirty="0"/>
              </a:p>
            </p:txBody>
          </p:sp>
        </mc:Choice>
        <mc:Fallback xmlns="">
          <p:sp>
            <p:nvSpPr>
              <p:cNvPr id="16" name="15 Rectángulo"/>
              <p:cNvSpPr>
                <a:spLocks noRot="1" noChangeAspect="1" noMove="1" noResize="1" noEditPoints="1" noAdjustHandles="1" noChangeArrowheads="1" noChangeShapeType="1" noTextEdit="1"/>
              </p:cNvSpPr>
              <p:nvPr/>
            </p:nvSpPr>
            <p:spPr>
              <a:xfrm>
                <a:off x="6472681" y="3462216"/>
                <a:ext cx="1620828" cy="825482"/>
              </a:xfrm>
              <a:prstGeom prst="rect">
                <a:avLst/>
              </a:prstGeom>
              <a:blipFill rotWithShape="1">
                <a:blip r:embed="rId10"/>
                <a:stretch>
                  <a:fillRect/>
                </a:stretch>
              </a:blipFill>
            </p:spPr>
            <p:txBody>
              <a:bodyPr/>
              <a:lstStyle/>
              <a:p>
                <a:r>
                  <a:rPr lang="es-ES">
                    <a:noFill/>
                  </a:rPr>
                  <a:t> </a:t>
                </a:r>
              </a:p>
            </p:txBody>
          </p:sp>
        </mc:Fallback>
      </mc:AlternateContent>
      <p:pic>
        <p:nvPicPr>
          <p:cNvPr id="17"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9512" y="91726"/>
            <a:ext cx="1639069" cy="163906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6660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699792" y="1340768"/>
            <a:ext cx="4896544" cy="338554"/>
          </a:xfrm>
          <a:prstGeom prst="rect">
            <a:avLst/>
          </a:prstGeom>
          <a:noFill/>
        </p:spPr>
        <p:txBody>
          <a:bodyPr wrap="square" rtlCol="0">
            <a:spAutoFit/>
          </a:bodyPr>
          <a:lstStyle/>
          <a:p>
            <a:r>
              <a:rPr lang="es-ES" sz="1600" b="1" dirty="0" smtClean="0">
                <a:latin typeface="Times New Roman" pitchFamily="18" charset="0"/>
                <a:cs typeface="Times New Roman" pitchFamily="18" charset="0"/>
              </a:rPr>
              <a:t>ENSAYO DE FLEXIÓN – PROBETA  Z PLA</a:t>
            </a:r>
            <a:endParaRPr lang="es-ES" sz="1600" b="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9" name="8 Rectángulo"/>
              <p:cNvSpPr/>
              <p:nvPr/>
            </p:nvSpPr>
            <p:spPr>
              <a:xfrm>
                <a:off x="827584" y="1916832"/>
                <a:ext cx="489101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C" i="1">
                              <a:latin typeface="Cambria Math"/>
                            </a:rPr>
                            <m:t>𝐹</m:t>
                          </m:r>
                        </m:e>
                        <m:sub>
                          <m:r>
                            <a:rPr lang="es-EC" i="1">
                              <a:latin typeface="Cambria Math"/>
                            </a:rPr>
                            <m:t>𝐹</m:t>
                          </m:r>
                        </m:sub>
                      </m:sSub>
                      <m:r>
                        <a:rPr lang="es-EC" i="1">
                          <a:latin typeface="Cambria Math"/>
                        </a:rPr>
                        <m:t>=</m:t>
                      </m:r>
                      <m:r>
                        <a:rPr lang="es-EC" i="1">
                          <a:latin typeface="Cambria Math"/>
                        </a:rPr>
                        <m:t>𝐹𝑢𝑒𝑟𝑧𝑎</m:t>
                      </m:r>
                      <m:r>
                        <a:rPr lang="es-EC" i="1">
                          <a:latin typeface="Cambria Math"/>
                        </a:rPr>
                        <m:t> </m:t>
                      </m:r>
                      <m:r>
                        <a:rPr lang="es-EC" i="1">
                          <a:latin typeface="Cambria Math"/>
                        </a:rPr>
                        <m:t>𝑚𝑎𝑥𝑖𝑚𝑎</m:t>
                      </m:r>
                      <m:r>
                        <a:rPr lang="es-EC" i="1">
                          <a:latin typeface="Cambria Math"/>
                        </a:rPr>
                        <m:t> </m:t>
                      </m:r>
                      <m:r>
                        <a:rPr lang="es-EC" i="1">
                          <a:latin typeface="Cambria Math"/>
                        </a:rPr>
                        <m:t>𝑑𝑒</m:t>
                      </m:r>
                      <m:r>
                        <a:rPr lang="es-EC" i="1">
                          <a:latin typeface="Cambria Math"/>
                        </a:rPr>
                        <m:t> </m:t>
                      </m:r>
                      <m:r>
                        <a:rPr lang="es-EC" i="1">
                          <a:latin typeface="Cambria Math"/>
                        </a:rPr>
                        <m:t>𝑓𝑙𝑒𝑥𝑖</m:t>
                      </m:r>
                      <m:r>
                        <a:rPr lang="es-EC" i="1">
                          <a:latin typeface="Cambria Math"/>
                        </a:rPr>
                        <m:t>ó</m:t>
                      </m:r>
                      <m:r>
                        <a:rPr lang="es-EC" i="1">
                          <a:latin typeface="Cambria Math"/>
                        </a:rPr>
                        <m:t>𝑛</m:t>
                      </m:r>
                      <m:r>
                        <a:rPr lang="es-EC" i="1">
                          <a:latin typeface="Cambria Math"/>
                        </a:rPr>
                        <m:t>=518.364 </m:t>
                      </m:r>
                      <m:r>
                        <a:rPr lang="es-EC" i="1">
                          <a:latin typeface="Cambria Math"/>
                        </a:rPr>
                        <m:t>𝑁</m:t>
                      </m:r>
                    </m:oMath>
                  </m:oMathPara>
                </a14:m>
                <a:endParaRPr lang="es-ES" dirty="0"/>
              </a:p>
            </p:txBody>
          </p:sp>
        </mc:Choice>
        <mc:Fallback xmlns="">
          <p:sp>
            <p:nvSpPr>
              <p:cNvPr id="9" name="8 Rectángulo"/>
              <p:cNvSpPr>
                <a:spLocks noRot="1" noChangeAspect="1" noMove="1" noResize="1" noEditPoints="1" noAdjustHandles="1" noChangeArrowheads="1" noChangeShapeType="1" noTextEdit="1"/>
              </p:cNvSpPr>
              <p:nvPr/>
            </p:nvSpPr>
            <p:spPr>
              <a:xfrm>
                <a:off x="827584" y="1916832"/>
                <a:ext cx="4891019" cy="369332"/>
              </a:xfrm>
              <a:prstGeom prst="rect">
                <a:avLst/>
              </a:prstGeom>
              <a:blipFill rotWithShape="1">
                <a:blip r:embed="rId3"/>
                <a:stretch>
                  <a:fillRect b="-1475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9 Rectángulo"/>
              <p:cNvSpPr/>
              <p:nvPr/>
            </p:nvSpPr>
            <p:spPr>
              <a:xfrm>
                <a:off x="1087337" y="2330098"/>
                <a:ext cx="393248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𝐷</m:t>
                      </m:r>
                      <m:r>
                        <a:rPr lang="es-EC" i="1">
                          <a:latin typeface="Cambria Math"/>
                        </a:rPr>
                        <m:t>=</m:t>
                      </m:r>
                      <m:r>
                        <a:rPr lang="es-EC" i="1">
                          <a:latin typeface="Cambria Math"/>
                        </a:rPr>
                        <m:t>𝐷𝑒𝑓𝑙𝑒𝑥𝑖</m:t>
                      </m:r>
                      <m:r>
                        <a:rPr lang="es-EC" i="1">
                          <a:latin typeface="Cambria Math"/>
                        </a:rPr>
                        <m:t>ó</m:t>
                      </m:r>
                      <m:r>
                        <a:rPr lang="es-EC" i="1">
                          <a:latin typeface="Cambria Math"/>
                        </a:rPr>
                        <m:t>𝑛</m:t>
                      </m:r>
                      <m:r>
                        <a:rPr lang="es-EC" i="1">
                          <a:latin typeface="Cambria Math"/>
                        </a:rPr>
                        <m:t> </m:t>
                      </m:r>
                      <m:r>
                        <a:rPr lang="es-EC" i="1">
                          <a:latin typeface="Cambria Math"/>
                        </a:rPr>
                        <m:t>𝑚</m:t>
                      </m:r>
                      <m:r>
                        <a:rPr lang="es-EC" i="1">
                          <a:latin typeface="Cambria Math"/>
                        </a:rPr>
                        <m:t>á</m:t>
                      </m:r>
                      <m:r>
                        <a:rPr lang="es-EC" i="1">
                          <a:latin typeface="Cambria Math"/>
                        </a:rPr>
                        <m:t>𝑥𝑖𝑚𝑎</m:t>
                      </m:r>
                      <m:r>
                        <a:rPr lang="es-EC" i="1">
                          <a:latin typeface="Cambria Math"/>
                        </a:rPr>
                        <m:t>=6.957 </m:t>
                      </m:r>
                      <m:r>
                        <a:rPr lang="es-EC" i="1">
                          <a:latin typeface="Cambria Math"/>
                        </a:rPr>
                        <m:t>𝑚𝑚</m:t>
                      </m:r>
                    </m:oMath>
                  </m:oMathPara>
                </a14:m>
                <a:endParaRPr lang="es-ES" dirty="0"/>
              </a:p>
            </p:txBody>
          </p:sp>
        </mc:Choice>
        <mc:Fallback xmlns="">
          <p:sp>
            <p:nvSpPr>
              <p:cNvPr id="10" name="9 Rectángulo"/>
              <p:cNvSpPr>
                <a:spLocks noRot="1" noChangeAspect="1" noMove="1" noResize="1" noEditPoints="1" noAdjustHandles="1" noChangeArrowheads="1" noChangeShapeType="1" noTextEdit="1"/>
              </p:cNvSpPr>
              <p:nvPr/>
            </p:nvSpPr>
            <p:spPr>
              <a:xfrm>
                <a:off x="1087337" y="2330098"/>
                <a:ext cx="3932487" cy="369332"/>
              </a:xfrm>
              <a:prstGeom prst="rect">
                <a:avLst/>
              </a:prstGeom>
              <a:blipFill rotWithShape="1">
                <a:blip r:embed="rId4"/>
                <a:stretch>
                  <a:fillRect b="-1475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11 Rectángulo"/>
              <p:cNvSpPr/>
              <p:nvPr/>
            </p:nvSpPr>
            <p:spPr>
              <a:xfrm>
                <a:off x="1372828" y="2861774"/>
                <a:ext cx="20361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𝐸</m:t>
                      </m:r>
                      <m:r>
                        <a:rPr lang="es-EC" i="1">
                          <a:latin typeface="Cambria Math"/>
                        </a:rPr>
                        <m:t>=7814.97 </m:t>
                      </m:r>
                      <m:r>
                        <a:rPr lang="es-EC" i="1">
                          <a:latin typeface="Cambria Math"/>
                        </a:rPr>
                        <m:t>𝑀𝑃𝑎</m:t>
                      </m:r>
                    </m:oMath>
                  </m:oMathPara>
                </a14:m>
                <a:endParaRPr lang="es-ES" dirty="0"/>
              </a:p>
            </p:txBody>
          </p:sp>
        </mc:Choice>
        <mc:Fallback xmlns="">
          <p:sp>
            <p:nvSpPr>
              <p:cNvPr id="12" name="11 Rectángulo"/>
              <p:cNvSpPr>
                <a:spLocks noRot="1" noChangeAspect="1" noMove="1" noResize="1" noEditPoints="1" noAdjustHandles="1" noChangeArrowheads="1" noChangeShapeType="1" noTextEdit="1"/>
              </p:cNvSpPr>
              <p:nvPr/>
            </p:nvSpPr>
            <p:spPr>
              <a:xfrm>
                <a:off x="1372828" y="2861774"/>
                <a:ext cx="2036135" cy="369332"/>
              </a:xfrm>
              <a:prstGeom prst="rect">
                <a:avLst/>
              </a:prstGeom>
              <a:blipFill rotWithShape="1">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12 Rectángulo"/>
              <p:cNvSpPr/>
              <p:nvPr/>
            </p:nvSpPr>
            <p:spPr>
              <a:xfrm>
                <a:off x="6398537" y="4581128"/>
                <a:ext cx="1968744" cy="3955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C" i="1">
                              <a:latin typeface="Cambria Math"/>
                            </a:rPr>
                            <m:t>𝜎</m:t>
                          </m:r>
                        </m:e>
                        <m:sub>
                          <m:r>
                            <a:rPr lang="es-EC" i="1">
                              <a:latin typeface="Cambria Math"/>
                            </a:rPr>
                            <m:t>𝑢𝑓</m:t>
                          </m:r>
                        </m:sub>
                      </m:sSub>
                      <m:r>
                        <a:rPr lang="es-EC" i="1">
                          <a:latin typeface="Cambria Math"/>
                        </a:rPr>
                        <m:t>=98.93 </m:t>
                      </m:r>
                      <m:r>
                        <a:rPr lang="es-EC" i="1">
                          <a:latin typeface="Cambria Math"/>
                        </a:rPr>
                        <m:t>𝑀𝑃𝑎</m:t>
                      </m:r>
                    </m:oMath>
                  </m:oMathPara>
                </a14:m>
                <a:endParaRPr lang="es-ES" dirty="0"/>
              </a:p>
            </p:txBody>
          </p:sp>
        </mc:Choice>
        <mc:Fallback xmlns="">
          <p:sp>
            <p:nvSpPr>
              <p:cNvPr id="13" name="12 Rectángulo"/>
              <p:cNvSpPr>
                <a:spLocks noRot="1" noChangeAspect="1" noMove="1" noResize="1" noEditPoints="1" noAdjustHandles="1" noChangeArrowheads="1" noChangeShapeType="1" noTextEdit="1"/>
              </p:cNvSpPr>
              <p:nvPr/>
            </p:nvSpPr>
            <p:spPr>
              <a:xfrm>
                <a:off x="6398537" y="4581128"/>
                <a:ext cx="1968744" cy="395558"/>
              </a:xfrm>
              <a:prstGeom prst="rect">
                <a:avLst/>
              </a:prstGeom>
              <a:blipFill rotWithShape="1">
                <a:blip r:embed="rId6"/>
                <a:stretch>
                  <a:fillRect b="-923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13 Rectángulo"/>
              <p:cNvSpPr/>
              <p:nvPr/>
            </p:nvSpPr>
            <p:spPr>
              <a:xfrm>
                <a:off x="6660232" y="1905687"/>
                <a:ext cx="1245726" cy="609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𝑀</m:t>
                      </m:r>
                      <m:r>
                        <a:rPr lang="es-EC" i="1">
                          <a:latin typeface="Cambria Math"/>
                        </a:rPr>
                        <m:t>=</m:t>
                      </m:r>
                      <m:f>
                        <m:fPr>
                          <m:ctrlPr>
                            <a:rPr lang="es-ES" i="1">
                              <a:latin typeface="Cambria Math"/>
                            </a:rPr>
                          </m:ctrlPr>
                        </m:fPr>
                        <m:num>
                          <m:sSub>
                            <m:sSubPr>
                              <m:ctrlPr>
                                <a:rPr lang="es-ES" i="1">
                                  <a:latin typeface="Cambria Math"/>
                                </a:rPr>
                              </m:ctrlPr>
                            </m:sSubPr>
                            <m:e>
                              <m:r>
                                <a:rPr lang="es-EC" i="1">
                                  <a:latin typeface="Cambria Math"/>
                                </a:rPr>
                                <m:t>𝐹</m:t>
                              </m:r>
                            </m:e>
                            <m:sub>
                              <m:r>
                                <a:rPr lang="es-EC" i="1">
                                  <a:latin typeface="Cambria Math"/>
                                </a:rPr>
                                <m:t>𝐹</m:t>
                              </m:r>
                            </m:sub>
                          </m:sSub>
                          <m:sSub>
                            <m:sSubPr>
                              <m:ctrlPr>
                                <a:rPr lang="es-ES" i="1">
                                  <a:latin typeface="Cambria Math"/>
                                </a:rPr>
                              </m:ctrlPr>
                            </m:sSubPr>
                            <m:e>
                              <m:r>
                                <a:rPr lang="es-EC" i="1">
                                  <a:latin typeface="Cambria Math"/>
                                </a:rPr>
                                <m:t>𝐿</m:t>
                              </m:r>
                            </m:e>
                            <m:sub>
                              <m:r>
                                <a:rPr lang="es-EC" i="1">
                                  <a:latin typeface="Cambria Math"/>
                                </a:rPr>
                                <m:t>𝐴</m:t>
                              </m:r>
                            </m:sub>
                          </m:sSub>
                        </m:num>
                        <m:den>
                          <m:r>
                            <a:rPr lang="es-EC" i="1">
                              <a:latin typeface="Cambria Math"/>
                            </a:rPr>
                            <m:t>4</m:t>
                          </m:r>
                        </m:den>
                      </m:f>
                    </m:oMath>
                  </m:oMathPara>
                </a14:m>
                <a:endParaRPr lang="es-ES" dirty="0"/>
              </a:p>
            </p:txBody>
          </p:sp>
        </mc:Choice>
        <mc:Fallback xmlns="">
          <p:sp>
            <p:nvSpPr>
              <p:cNvPr id="14" name="13 Rectángulo"/>
              <p:cNvSpPr>
                <a:spLocks noRot="1" noChangeAspect="1" noMove="1" noResize="1" noEditPoints="1" noAdjustHandles="1" noChangeArrowheads="1" noChangeShapeType="1" noTextEdit="1"/>
              </p:cNvSpPr>
              <p:nvPr/>
            </p:nvSpPr>
            <p:spPr>
              <a:xfrm>
                <a:off x="6660232" y="1905687"/>
                <a:ext cx="1245726" cy="609077"/>
              </a:xfrm>
              <a:prstGeom prst="rect">
                <a:avLst/>
              </a:prstGeom>
              <a:blipFill rotWithShape="1">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14 Rectángulo"/>
              <p:cNvSpPr/>
              <p:nvPr/>
            </p:nvSpPr>
            <p:spPr>
              <a:xfrm>
                <a:off x="6104727" y="2690898"/>
                <a:ext cx="23567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𝑀</m:t>
                      </m:r>
                      <m:r>
                        <a:rPr lang="es-EC" i="1">
                          <a:latin typeface="Cambria Math"/>
                        </a:rPr>
                        <m:t>=14633.02  </m:t>
                      </m:r>
                      <m:r>
                        <a:rPr lang="es-EC" i="1">
                          <a:latin typeface="Cambria Math"/>
                        </a:rPr>
                        <m:t>𝑁𝑚𝑚</m:t>
                      </m:r>
                    </m:oMath>
                  </m:oMathPara>
                </a14:m>
                <a:endParaRPr lang="es-ES" dirty="0"/>
              </a:p>
            </p:txBody>
          </p:sp>
        </mc:Choice>
        <mc:Fallback xmlns="">
          <p:sp>
            <p:nvSpPr>
              <p:cNvPr id="15" name="14 Rectángulo"/>
              <p:cNvSpPr>
                <a:spLocks noRot="1" noChangeAspect="1" noMove="1" noResize="1" noEditPoints="1" noAdjustHandles="1" noChangeArrowheads="1" noChangeShapeType="1" noTextEdit="1"/>
              </p:cNvSpPr>
              <p:nvPr/>
            </p:nvSpPr>
            <p:spPr>
              <a:xfrm>
                <a:off x="6104727" y="2690898"/>
                <a:ext cx="2356735" cy="369332"/>
              </a:xfrm>
              <a:prstGeom prst="rect">
                <a:avLst/>
              </a:prstGeom>
              <a:blipFill rotWithShape="1">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6" name="15 Rectángulo"/>
              <p:cNvSpPr/>
              <p:nvPr/>
            </p:nvSpPr>
            <p:spPr>
              <a:xfrm>
                <a:off x="6472681" y="3462216"/>
                <a:ext cx="1620828" cy="8254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a:rPr>
                          </m:ctrlPr>
                        </m:sSubPr>
                        <m:e>
                          <m:r>
                            <a:rPr lang="es-EC" i="1">
                              <a:latin typeface="Cambria Math"/>
                            </a:rPr>
                            <m:t>𝜎</m:t>
                          </m:r>
                        </m:e>
                        <m:sub>
                          <m:r>
                            <a:rPr lang="es-EC" i="1">
                              <a:latin typeface="Cambria Math"/>
                            </a:rPr>
                            <m:t>𝑢𝑓</m:t>
                          </m:r>
                        </m:sub>
                      </m:sSub>
                      <m:r>
                        <a:rPr lang="es-EC" i="1">
                          <a:latin typeface="Cambria Math"/>
                        </a:rPr>
                        <m:t>=  </m:t>
                      </m:r>
                      <m:f>
                        <m:fPr>
                          <m:ctrlPr>
                            <a:rPr lang="es-ES" i="1">
                              <a:latin typeface="Cambria Math"/>
                            </a:rPr>
                          </m:ctrlPr>
                        </m:fPr>
                        <m:num>
                          <m:r>
                            <a:rPr lang="es-EC" i="1">
                              <a:latin typeface="Cambria Math"/>
                            </a:rPr>
                            <m:t>𝑀</m:t>
                          </m:r>
                          <m:r>
                            <a:rPr lang="es-EC" i="1">
                              <a:latin typeface="Cambria Math"/>
                            </a:rPr>
                            <m:t>(</m:t>
                          </m:r>
                          <m:f>
                            <m:fPr>
                              <m:ctrlPr>
                                <a:rPr lang="es-ES" i="1">
                                  <a:latin typeface="Cambria Math"/>
                                </a:rPr>
                              </m:ctrlPr>
                            </m:fPr>
                            <m:num>
                              <m:sSub>
                                <m:sSubPr>
                                  <m:ctrlPr>
                                    <a:rPr lang="es-ES" i="1">
                                      <a:latin typeface="Cambria Math"/>
                                    </a:rPr>
                                  </m:ctrlPr>
                                </m:sSubPr>
                                <m:e>
                                  <m:r>
                                    <a:rPr lang="es-EC" i="1">
                                      <a:latin typeface="Cambria Math"/>
                                    </a:rPr>
                                    <m:t>𝑇</m:t>
                                  </m:r>
                                </m:e>
                                <m:sub>
                                  <m:r>
                                    <a:rPr lang="es-EC" i="1">
                                      <a:latin typeface="Cambria Math"/>
                                    </a:rPr>
                                    <m:t>𝑓</m:t>
                                  </m:r>
                                </m:sub>
                              </m:sSub>
                            </m:num>
                            <m:den>
                              <m:r>
                                <a:rPr lang="es-EC" i="1">
                                  <a:latin typeface="Cambria Math"/>
                                </a:rPr>
                                <m:t>2</m:t>
                              </m:r>
                            </m:den>
                          </m:f>
                          <m:r>
                            <a:rPr lang="es-EC" i="1">
                              <a:latin typeface="Cambria Math"/>
                            </a:rPr>
                            <m:t>)</m:t>
                          </m:r>
                        </m:num>
                        <m:den>
                          <m:r>
                            <a:rPr lang="es-EC" i="1">
                              <a:latin typeface="Cambria Math"/>
                            </a:rPr>
                            <m:t>𝐼</m:t>
                          </m:r>
                        </m:den>
                      </m:f>
                    </m:oMath>
                  </m:oMathPara>
                </a14:m>
                <a:endParaRPr lang="es-ES" dirty="0"/>
              </a:p>
            </p:txBody>
          </p:sp>
        </mc:Choice>
        <mc:Fallback xmlns="">
          <p:sp>
            <p:nvSpPr>
              <p:cNvPr id="16" name="15 Rectángulo"/>
              <p:cNvSpPr>
                <a:spLocks noRot="1" noChangeAspect="1" noMove="1" noResize="1" noEditPoints="1" noAdjustHandles="1" noChangeArrowheads="1" noChangeShapeType="1" noTextEdit="1"/>
              </p:cNvSpPr>
              <p:nvPr/>
            </p:nvSpPr>
            <p:spPr>
              <a:xfrm>
                <a:off x="6472681" y="3462216"/>
                <a:ext cx="1620828" cy="825482"/>
              </a:xfrm>
              <a:prstGeom prst="rect">
                <a:avLst/>
              </a:prstGeom>
              <a:blipFill rotWithShape="1">
                <a:blip r:embed="rId9"/>
                <a:stretch>
                  <a:fillRect/>
                </a:stretch>
              </a:blipFill>
            </p:spPr>
            <p:txBody>
              <a:bodyPr/>
              <a:lstStyle/>
              <a:p>
                <a:r>
                  <a:rPr lang="es-ES">
                    <a:noFill/>
                  </a:rPr>
                  <a:t> </a:t>
                </a:r>
              </a:p>
            </p:txBody>
          </p:sp>
        </mc:Fallback>
      </mc:AlternateContent>
      <p:graphicFrame>
        <p:nvGraphicFramePr>
          <p:cNvPr id="17" name="16 Gráfico"/>
          <p:cNvGraphicFramePr/>
          <p:nvPr>
            <p:extLst>
              <p:ext uri="{D42A27DB-BD31-4B8C-83A1-F6EECF244321}">
                <p14:modId xmlns:p14="http://schemas.microsoft.com/office/powerpoint/2010/main" val="932863923"/>
              </p:ext>
            </p:extLst>
          </p:nvPr>
        </p:nvGraphicFramePr>
        <p:xfrm>
          <a:off x="309218" y="3645024"/>
          <a:ext cx="5126878" cy="2880320"/>
        </p:xfrm>
        <a:graphic>
          <a:graphicData uri="http://schemas.openxmlformats.org/drawingml/2006/chart">
            <c:chart xmlns:c="http://schemas.openxmlformats.org/drawingml/2006/chart" xmlns:r="http://schemas.openxmlformats.org/officeDocument/2006/relationships" r:id="rId10"/>
          </a:graphicData>
        </a:graphic>
      </p:graphicFrame>
      <p:pic>
        <p:nvPicPr>
          <p:cNvPr id="18"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9511" y="91726"/>
            <a:ext cx="1639069" cy="163906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20689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892714" y="326702"/>
            <a:ext cx="5904656" cy="923330"/>
          </a:xfrm>
          <a:prstGeom prst="rect">
            <a:avLst/>
          </a:prstGeom>
          <a:noFill/>
        </p:spPr>
        <p:txBody>
          <a:bodyPr wrap="square" rtlCol="0">
            <a:spAutoFit/>
          </a:bodyPr>
          <a:lstStyle/>
          <a:p>
            <a:pPr algn="ctr"/>
            <a:r>
              <a:rPr lang="es-ES" b="1" dirty="0">
                <a:solidFill>
                  <a:srgbClr val="FF0000"/>
                </a:solidFill>
                <a:latin typeface="Times New Roman" pitchFamily="18" charset="0"/>
                <a:cs typeface="Times New Roman" pitchFamily="18" charset="0"/>
              </a:rPr>
              <a:t>DISEÑO, OPTIMIZACIÓN TOPOLÓGICA Y ANÁLISIS ESTÁTICO DE LA FÉRULA</a:t>
            </a:r>
          </a:p>
          <a:p>
            <a:endParaRPr lang="es-ES" dirty="0"/>
          </a:p>
        </p:txBody>
      </p:sp>
      <p:sp>
        <p:nvSpPr>
          <p:cNvPr id="10" name="9 Rectángulo redondeado"/>
          <p:cNvSpPr/>
          <p:nvPr/>
        </p:nvSpPr>
        <p:spPr>
          <a:xfrm>
            <a:off x="337751" y="1250032"/>
            <a:ext cx="3442161" cy="4029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dirty="0">
                <a:solidFill>
                  <a:schemeClr val="bg1"/>
                </a:solidFill>
                <a:latin typeface="Times New Roman" pitchFamily="18" charset="0"/>
                <a:cs typeface="Times New Roman" pitchFamily="18" charset="0"/>
              </a:rPr>
              <a:t>Obtención del modelo </a:t>
            </a:r>
            <a:r>
              <a:rPr lang="es-EC" dirty="0" smtClean="0">
                <a:solidFill>
                  <a:schemeClr val="bg1"/>
                </a:solidFill>
                <a:latin typeface="Times New Roman" pitchFamily="18" charset="0"/>
                <a:cs typeface="Times New Roman" pitchFamily="18" charset="0"/>
              </a:rPr>
              <a:t>geométrico</a:t>
            </a:r>
            <a:r>
              <a:rPr lang="es-EC" dirty="0" smtClean="0">
                <a:solidFill>
                  <a:schemeClr val="tx1"/>
                </a:solidFill>
                <a:latin typeface="Times New Roman" pitchFamily="18" charset="0"/>
                <a:cs typeface="Times New Roman" pitchFamily="18" charset="0"/>
              </a:rPr>
              <a:t>.</a:t>
            </a:r>
            <a:endParaRPr lang="es-ES" dirty="0">
              <a:solidFill>
                <a:schemeClr val="tx1"/>
              </a:solidFill>
              <a:latin typeface="Times New Roman" pitchFamily="18" charset="0"/>
              <a:cs typeface="Times New Roman" pitchFamily="18" charset="0"/>
            </a:endParaRPr>
          </a:p>
        </p:txBody>
      </p:sp>
      <p:cxnSp>
        <p:nvCxnSpPr>
          <p:cNvPr id="13" name="12 Conector recto de flecha"/>
          <p:cNvCxnSpPr/>
          <p:nvPr/>
        </p:nvCxnSpPr>
        <p:spPr>
          <a:xfrm flipV="1">
            <a:off x="1887287" y="3135126"/>
            <a:ext cx="812505" cy="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5" name="14 Conector recto de flecha"/>
          <p:cNvCxnSpPr/>
          <p:nvPr/>
        </p:nvCxnSpPr>
        <p:spPr>
          <a:xfrm>
            <a:off x="6084168" y="3043326"/>
            <a:ext cx="412507"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15" y="2152739"/>
            <a:ext cx="1282037" cy="18729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3469" y="2068327"/>
            <a:ext cx="2876550" cy="2133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5038" y="1487302"/>
            <a:ext cx="1657350" cy="2714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1067" y="4606647"/>
            <a:ext cx="2736303" cy="1952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15 Imagen"/>
          <p:cNvPicPr/>
          <p:nvPr/>
        </p:nvPicPr>
        <p:blipFill>
          <a:blip r:embed="rId6">
            <a:extLst>
              <a:ext uri="{28A0092B-C50C-407E-A947-70E740481C1C}">
                <a14:useLocalDpi xmlns:a14="http://schemas.microsoft.com/office/drawing/2010/main" val="0"/>
              </a:ext>
            </a:extLst>
          </a:blip>
          <a:srcRect/>
          <a:stretch>
            <a:fillRect/>
          </a:stretch>
        </p:blipFill>
        <p:spPr bwMode="auto">
          <a:xfrm>
            <a:off x="1270392" y="4780003"/>
            <a:ext cx="2509520" cy="1605915"/>
          </a:xfrm>
          <a:prstGeom prst="rect">
            <a:avLst/>
          </a:prstGeom>
          <a:ln>
            <a:noFill/>
          </a:ln>
          <a:effectLst>
            <a:outerShdw blurRad="292100" dist="139700" dir="2700000" algn="tl" rotWithShape="0">
              <a:srgbClr val="333333">
                <a:alpha val="65000"/>
              </a:srgbClr>
            </a:outerShdw>
          </a:effectLst>
        </p:spPr>
      </p:pic>
      <p:cxnSp>
        <p:nvCxnSpPr>
          <p:cNvPr id="4" name="3 Conector recto de flecha"/>
          <p:cNvCxnSpPr/>
          <p:nvPr/>
        </p:nvCxnSpPr>
        <p:spPr>
          <a:xfrm>
            <a:off x="107504" y="5582959"/>
            <a:ext cx="1010229" cy="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8" name="7 Conector recto de flecha"/>
          <p:cNvCxnSpPr/>
          <p:nvPr/>
        </p:nvCxnSpPr>
        <p:spPr>
          <a:xfrm>
            <a:off x="3923928" y="5582960"/>
            <a:ext cx="921114"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3079155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395536" y="1484784"/>
            <a:ext cx="1368152" cy="10174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600" dirty="0">
                <a:solidFill>
                  <a:schemeClr val="bg1"/>
                </a:solidFill>
                <a:latin typeface="Times New Roman" pitchFamily="18" charset="0"/>
                <a:cs typeface="Times New Roman" pitchFamily="18" charset="0"/>
              </a:rPr>
              <a:t>Desarrollo del modelo geométrico de la férula</a:t>
            </a:r>
            <a:endParaRPr lang="es-ES" sz="1600" dirty="0">
              <a:solidFill>
                <a:schemeClr val="bg1"/>
              </a:solidFill>
              <a:latin typeface="Times New Roman" pitchFamily="18" charset="0"/>
              <a:cs typeface="Times New Roman" pitchFamily="18" charset="0"/>
            </a:endParaRPr>
          </a:p>
        </p:txBody>
      </p:sp>
      <p:cxnSp>
        <p:nvCxnSpPr>
          <p:cNvPr id="11" name="10 Conector recto de flecha"/>
          <p:cNvCxnSpPr/>
          <p:nvPr/>
        </p:nvCxnSpPr>
        <p:spPr>
          <a:xfrm>
            <a:off x="1763688" y="1993485"/>
            <a:ext cx="87150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3" name="12 Conector recto de flecha"/>
          <p:cNvCxnSpPr/>
          <p:nvPr/>
        </p:nvCxnSpPr>
        <p:spPr>
          <a:xfrm flipV="1">
            <a:off x="4793774" y="2031223"/>
            <a:ext cx="621722" cy="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5" name="14 Conector recto de flecha"/>
          <p:cNvCxnSpPr/>
          <p:nvPr/>
        </p:nvCxnSpPr>
        <p:spPr>
          <a:xfrm flipV="1">
            <a:off x="3752810" y="4722971"/>
            <a:ext cx="1251238" cy="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7" name="16 Conector recto de flecha"/>
          <p:cNvCxnSpPr/>
          <p:nvPr/>
        </p:nvCxnSpPr>
        <p:spPr>
          <a:xfrm>
            <a:off x="709868" y="4811624"/>
            <a:ext cx="602364"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91726"/>
            <a:ext cx="1368153" cy="136815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99" y="1437531"/>
            <a:ext cx="1849379" cy="11873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4190" y="1426794"/>
            <a:ext cx="3024336" cy="16618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3717032"/>
            <a:ext cx="1925320" cy="2557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2120" y="3692432"/>
            <a:ext cx="1679823" cy="25646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7915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907704" y="2132856"/>
            <a:ext cx="5112568" cy="369332"/>
          </a:xfrm>
          <a:prstGeom prst="rect">
            <a:avLst/>
          </a:prstGeom>
          <a:noFill/>
        </p:spPr>
        <p:txBody>
          <a:bodyPr wrap="square" rtlCol="0">
            <a:spAutoFit/>
          </a:bodyPr>
          <a:lstStyle/>
          <a:p>
            <a:endParaRPr lang="es-ES" dirty="0"/>
          </a:p>
        </p:txBody>
      </p:sp>
      <p:sp>
        <p:nvSpPr>
          <p:cNvPr id="2" name="1 Rectángulo redondeado"/>
          <p:cNvSpPr/>
          <p:nvPr/>
        </p:nvSpPr>
        <p:spPr>
          <a:xfrm>
            <a:off x="467544" y="1412776"/>
            <a:ext cx="244827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latin typeface="Times New Roman" pitchFamily="18" charset="0"/>
                <a:cs typeface="Times New Roman" pitchFamily="18" charset="0"/>
              </a:rPr>
              <a:t>Optimización </a:t>
            </a:r>
            <a:r>
              <a:rPr lang="es-EC" sz="1600" dirty="0" smtClean="0">
                <a:latin typeface="Times New Roman" pitchFamily="18" charset="0"/>
                <a:cs typeface="Times New Roman" pitchFamily="18" charset="0"/>
              </a:rPr>
              <a:t>topológica</a:t>
            </a:r>
            <a:endParaRPr lang="es-ES" sz="1600" dirty="0">
              <a:latin typeface="Times New Roman" pitchFamily="18" charset="0"/>
              <a:cs typeface="Times New Roman" pitchFamily="18" charset="0"/>
            </a:endParaRPr>
          </a:p>
        </p:txBody>
      </p:sp>
      <p:sp>
        <p:nvSpPr>
          <p:cNvPr id="3" name="2 Rectángulo redondeado"/>
          <p:cNvSpPr/>
          <p:nvPr/>
        </p:nvSpPr>
        <p:spPr>
          <a:xfrm>
            <a:off x="467544" y="2502188"/>
            <a:ext cx="2952328" cy="20789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600" dirty="0">
                <a:latin typeface="Times New Roman" pitchFamily="18" charset="0"/>
                <a:cs typeface="Times New Roman" pitchFamily="18" charset="0"/>
              </a:rPr>
              <a:t>literalmente eliminar el material que no posee los soportes a través de un software de elementos finitos. Comienza con la creación de un modelo </a:t>
            </a:r>
            <a:r>
              <a:rPr lang="es-EC" sz="1600" dirty="0" smtClean="0">
                <a:latin typeface="Times New Roman" pitchFamily="18" charset="0"/>
                <a:cs typeface="Times New Roman" pitchFamily="18" charset="0"/>
              </a:rPr>
              <a:t>3D, </a:t>
            </a:r>
            <a:r>
              <a:rPr lang="es-EC" sz="1600" dirty="0">
                <a:latin typeface="Times New Roman" pitchFamily="18" charset="0"/>
                <a:cs typeface="Times New Roman" pitchFamily="18" charset="0"/>
              </a:rPr>
              <a:t>en el que se aplican cargas o fuerzas a la pieza. </a:t>
            </a:r>
            <a:endParaRPr lang="es-ES" sz="1600" dirty="0">
              <a:latin typeface="Times New Roman" pitchFamily="18" charset="0"/>
              <a:cs typeface="Times New Roman" pitchFamily="18" charset="0"/>
            </a:endParaRPr>
          </a:p>
        </p:txBody>
      </p:sp>
      <p:cxnSp>
        <p:nvCxnSpPr>
          <p:cNvPr id="10" name="9 Conector recto de flecha"/>
          <p:cNvCxnSpPr>
            <a:stCxn id="2" idx="2"/>
          </p:cNvCxnSpPr>
          <p:nvPr/>
        </p:nvCxnSpPr>
        <p:spPr>
          <a:xfrm>
            <a:off x="1691680" y="1988840"/>
            <a:ext cx="0" cy="51334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2" name="11 Conector recto de flecha"/>
          <p:cNvCxnSpPr/>
          <p:nvPr/>
        </p:nvCxnSpPr>
        <p:spPr>
          <a:xfrm>
            <a:off x="5975269" y="3141408"/>
            <a:ext cx="0" cy="8005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833" y="91726"/>
            <a:ext cx="1368153" cy="136815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647" y="4797152"/>
            <a:ext cx="2943225" cy="1828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9330" y="825025"/>
            <a:ext cx="3296375" cy="20526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9330" y="4221089"/>
            <a:ext cx="3191879" cy="18902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42184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907704" y="2132856"/>
            <a:ext cx="5112568" cy="369332"/>
          </a:xfrm>
          <a:prstGeom prst="rect">
            <a:avLst/>
          </a:prstGeom>
          <a:noFill/>
        </p:spPr>
        <p:txBody>
          <a:bodyPr wrap="square" rtlCol="0">
            <a:spAutoFit/>
          </a:bodyPr>
          <a:lstStyle/>
          <a:p>
            <a:endParaRPr lang="es-ES" dirty="0"/>
          </a:p>
        </p:txBody>
      </p:sp>
      <p:sp>
        <p:nvSpPr>
          <p:cNvPr id="2" name="1 Rectángulo redondeado"/>
          <p:cNvSpPr/>
          <p:nvPr/>
        </p:nvSpPr>
        <p:spPr>
          <a:xfrm>
            <a:off x="2627784" y="1101612"/>
            <a:ext cx="338437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latin typeface="Times New Roman" pitchFamily="18" charset="0"/>
                <a:cs typeface="Times New Roman" pitchFamily="18" charset="0"/>
              </a:rPr>
              <a:t>Optimización topológica de la férula </a:t>
            </a:r>
            <a:endParaRPr lang="es-ES" sz="1600" dirty="0">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graphicFrame>
            <p:nvGraphicFramePr>
              <p:cNvPr id="3" name="2 Tabla"/>
              <p:cNvGraphicFramePr>
                <a:graphicFrameLocks noGrp="1"/>
              </p:cNvGraphicFramePr>
              <p:nvPr>
                <p:extLst>
                  <p:ext uri="{D42A27DB-BD31-4B8C-83A1-F6EECF244321}">
                    <p14:modId xmlns:p14="http://schemas.microsoft.com/office/powerpoint/2010/main" val="2176984806"/>
                  </p:ext>
                </p:extLst>
              </p:nvPr>
            </p:nvGraphicFramePr>
            <p:xfrm>
              <a:off x="492931" y="3284984"/>
              <a:ext cx="3647021" cy="2736304"/>
            </p:xfrm>
            <a:graphic>
              <a:graphicData uri="http://schemas.openxmlformats.org/drawingml/2006/table">
                <a:tbl>
                  <a:tblPr firstRow="1" firstCol="1" bandRow="1">
                    <a:tableStyleId>{22838BEF-8BB2-4498-84A7-C5851F593DF1}</a:tableStyleId>
                  </a:tblPr>
                  <a:tblGrid>
                    <a:gridCol w="1835125"/>
                    <a:gridCol w="1811896"/>
                  </a:tblGrid>
                  <a:tr h="409457">
                    <a:tc>
                      <a:txBody>
                        <a:bodyPr/>
                        <a:lstStyle/>
                        <a:p>
                          <a:pPr algn="just">
                            <a:lnSpc>
                              <a:spcPct val="150000"/>
                            </a:lnSpc>
                            <a:spcAft>
                              <a:spcPts val="750"/>
                            </a:spcAft>
                          </a:pPr>
                          <a:r>
                            <a:rPr lang="es-ES" sz="1200" dirty="0">
                              <a:effectLst/>
                            </a:rPr>
                            <a:t>Densidad </a:t>
                          </a:r>
                          <a:endParaRPr lang="es-ES" sz="1100" dirty="0">
                            <a:effectLst/>
                            <a:latin typeface="Calibri"/>
                            <a:ea typeface="Calibri"/>
                            <a:cs typeface="Times New Roman"/>
                          </a:endParaRPr>
                        </a:p>
                      </a:txBody>
                      <a:tcPr marL="68580" marR="68580" marT="0" marB="0"/>
                    </a:tc>
                    <a:tc>
                      <a:txBody>
                        <a:bodyPr/>
                        <a:lstStyle/>
                        <a:p>
                          <a:pPr algn="just">
                            <a:lnSpc>
                              <a:spcPct val="150000"/>
                            </a:lnSpc>
                            <a:spcAft>
                              <a:spcPts val="750"/>
                            </a:spcAft>
                          </a:pPr>
                          <a14:m>
                            <m:oMathPara xmlns:m="http://schemas.openxmlformats.org/officeDocument/2006/math">
                              <m:oMathParaPr>
                                <m:jc m:val="centerGroup"/>
                              </m:oMathParaPr>
                              <m:oMath xmlns:m="http://schemas.openxmlformats.org/officeDocument/2006/math">
                                <m:r>
                                  <a:rPr lang="es-EC" sz="1200">
                                    <a:effectLst/>
                                  </a:rPr>
                                  <m:t>1.29</m:t>
                                </m:r>
                                <m:r>
                                  <a:rPr lang="es-EC" sz="1200">
                                    <a:effectLst/>
                                  </a:rPr>
                                  <m:t>𝑒</m:t>
                                </m:r>
                                <m:r>
                                  <a:rPr lang="es-EC" sz="1200">
                                    <a:effectLst/>
                                  </a:rPr>
                                  <m:t>−03 </m:t>
                                </m:r>
                                <m:r>
                                  <a:rPr lang="es-EC" sz="1200">
                                    <a:effectLst/>
                                  </a:rPr>
                                  <m:t>𝑔𝑟</m:t>
                                </m:r>
                                <m:r>
                                  <a:rPr lang="es-EC" sz="1200">
                                    <a:effectLst/>
                                  </a:rPr>
                                  <m:t>/</m:t>
                                </m:r>
                                <m:r>
                                  <a:rPr lang="es-EC" sz="1200">
                                    <a:effectLst/>
                                  </a:rPr>
                                  <m:t>𝑚𝑚</m:t>
                                </m:r>
                                <m:r>
                                  <a:rPr lang="es-EC" sz="1200">
                                    <a:effectLst/>
                                  </a:rPr>
                                  <m:t>³</m:t>
                                </m:r>
                              </m:oMath>
                            </m:oMathPara>
                          </a14:m>
                          <a:endParaRPr lang="es-ES" sz="1100">
                            <a:effectLst/>
                            <a:latin typeface="Calibri"/>
                            <a:ea typeface="Calibri"/>
                            <a:cs typeface="Times New Roman"/>
                          </a:endParaRPr>
                        </a:p>
                      </a:txBody>
                      <a:tcPr marL="68580" marR="68580" marT="0" marB="0"/>
                    </a:tc>
                  </a:tr>
                  <a:tr h="676018">
                    <a:tc>
                      <a:txBody>
                        <a:bodyPr/>
                        <a:lstStyle/>
                        <a:p>
                          <a:pPr algn="just">
                            <a:lnSpc>
                              <a:spcPct val="150000"/>
                            </a:lnSpc>
                            <a:spcAft>
                              <a:spcPts val="750"/>
                            </a:spcAft>
                          </a:pPr>
                          <a:r>
                            <a:rPr lang="es-ES" sz="1200">
                              <a:effectLst/>
                            </a:rPr>
                            <a:t>Módulo de elasticidad</a:t>
                          </a:r>
                          <a:endParaRPr lang="es-ES" sz="1100">
                            <a:effectLst/>
                            <a:latin typeface="Calibri"/>
                            <a:ea typeface="Calibri"/>
                            <a:cs typeface="Times New Roman"/>
                          </a:endParaRPr>
                        </a:p>
                      </a:txBody>
                      <a:tcPr marL="68580" marR="68580" marT="0" marB="0"/>
                    </a:tc>
                    <a:tc>
                      <a:txBody>
                        <a:bodyPr/>
                        <a:lstStyle/>
                        <a:p>
                          <a:pPr algn="just">
                            <a:lnSpc>
                              <a:spcPct val="150000"/>
                            </a:lnSpc>
                            <a:spcAft>
                              <a:spcPts val="750"/>
                            </a:spcAft>
                          </a:pPr>
                          <a14:m>
                            <m:oMathPara xmlns:m="http://schemas.openxmlformats.org/officeDocument/2006/math">
                              <m:oMathParaPr>
                                <m:jc m:val="centerGroup"/>
                              </m:oMathParaPr>
                              <m:oMath xmlns:m="http://schemas.openxmlformats.org/officeDocument/2006/math">
                                <m:r>
                                  <a:rPr lang="es-EC" sz="1200">
                                    <a:effectLst/>
                                  </a:rPr>
                                  <m:t>3462.47</m:t>
                                </m:r>
                                <m:f>
                                  <m:fPr>
                                    <m:ctrlPr>
                                      <a:rPr lang="es-ES" sz="1200">
                                        <a:effectLst/>
                                      </a:rPr>
                                    </m:ctrlPr>
                                  </m:fPr>
                                  <m:num>
                                    <m:r>
                                      <a:rPr lang="es-EC" sz="1200">
                                        <a:effectLst/>
                                      </a:rPr>
                                      <m:t>𝑁</m:t>
                                    </m:r>
                                  </m:num>
                                  <m:den>
                                    <m:r>
                                      <a:rPr lang="es-EC" sz="1200">
                                        <a:effectLst/>
                                      </a:rPr>
                                      <m:t>𝑚𝑚</m:t>
                                    </m:r>
                                    <m:r>
                                      <a:rPr lang="es-EC" sz="1200">
                                        <a:effectLst/>
                                      </a:rPr>
                                      <m:t>²</m:t>
                                    </m:r>
                                  </m:den>
                                </m:f>
                              </m:oMath>
                            </m:oMathPara>
                          </a14:m>
                          <a:endParaRPr lang="es-ES" sz="1100" dirty="0">
                            <a:effectLst/>
                            <a:latin typeface="Calibri"/>
                            <a:ea typeface="Calibri"/>
                            <a:cs typeface="Times New Roman"/>
                          </a:endParaRPr>
                        </a:p>
                      </a:txBody>
                      <a:tcPr marL="68580" marR="68580" marT="0" marB="0"/>
                    </a:tc>
                  </a:tr>
                  <a:tr h="676018">
                    <a:tc>
                      <a:txBody>
                        <a:bodyPr/>
                        <a:lstStyle/>
                        <a:p>
                          <a:pPr algn="just">
                            <a:lnSpc>
                              <a:spcPct val="150000"/>
                            </a:lnSpc>
                            <a:spcAft>
                              <a:spcPts val="750"/>
                            </a:spcAft>
                          </a:pPr>
                          <a:r>
                            <a:rPr lang="es-ES" sz="1200">
                              <a:effectLst/>
                            </a:rPr>
                            <a:t>Limite elástico</a:t>
                          </a:r>
                          <a:endParaRPr lang="es-ES" sz="1100">
                            <a:effectLst/>
                            <a:latin typeface="Calibri"/>
                            <a:ea typeface="Calibri"/>
                            <a:cs typeface="Times New Roman"/>
                          </a:endParaRPr>
                        </a:p>
                      </a:txBody>
                      <a:tcPr marL="68580" marR="68580" marT="0" marB="0"/>
                    </a:tc>
                    <a:tc>
                      <a:txBody>
                        <a:bodyPr/>
                        <a:lstStyle/>
                        <a:p>
                          <a:pPr algn="just">
                            <a:lnSpc>
                              <a:spcPct val="150000"/>
                            </a:lnSpc>
                            <a:spcAft>
                              <a:spcPts val="750"/>
                            </a:spcAft>
                          </a:pPr>
                          <a14:m>
                            <m:oMathPara xmlns:m="http://schemas.openxmlformats.org/officeDocument/2006/math">
                              <m:oMathParaPr>
                                <m:jc m:val="centerGroup"/>
                              </m:oMathParaPr>
                              <m:oMath xmlns:m="http://schemas.openxmlformats.org/officeDocument/2006/math">
                                <m:r>
                                  <a:rPr lang="es-EC" sz="1200">
                                    <a:effectLst/>
                                  </a:rPr>
                                  <m:t>78.55</m:t>
                                </m:r>
                                <m:f>
                                  <m:fPr>
                                    <m:ctrlPr>
                                      <a:rPr lang="es-ES" sz="1200">
                                        <a:effectLst/>
                                      </a:rPr>
                                    </m:ctrlPr>
                                  </m:fPr>
                                  <m:num>
                                    <m:r>
                                      <a:rPr lang="es-EC" sz="1200">
                                        <a:effectLst/>
                                      </a:rPr>
                                      <m:t>𝑁</m:t>
                                    </m:r>
                                  </m:num>
                                  <m:den>
                                    <m:r>
                                      <a:rPr lang="es-EC" sz="1200">
                                        <a:effectLst/>
                                      </a:rPr>
                                      <m:t>𝑚𝑚</m:t>
                                    </m:r>
                                    <m:r>
                                      <a:rPr lang="es-EC" sz="1200">
                                        <a:effectLst/>
                                      </a:rPr>
                                      <m:t>²</m:t>
                                    </m:r>
                                  </m:den>
                                </m:f>
                              </m:oMath>
                            </m:oMathPara>
                          </a14:m>
                          <a:endParaRPr lang="es-ES" sz="1100" dirty="0">
                            <a:effectLst/>
                            <a:latin typeface="Calibri"/>
                            <a:ea typeface="Calibri"/>
                            <a:cs typeface="Times New Roman"/>
                          </a:endParaRPr>
                        </a:p>
                      </a:txBody>
                      <a:tcPr marL="68580" marR="68580" marT="0" marB="0"/>
                    </a:tc>
                  </a:tr>
                  <a:tr h="676018">
                    <a:tc>
                      <a:txBody>
                        <a:bodyPr/>
                        <a:lstStyle/>
                        <a:p>
                          <a:pPr algn="just">
                            <a:lnSpc>
                              <a:spcPct val="150000"/>
                            </a:lnSpc>
                            <a:spcAft>
                              <a:spcPts val="750"/>
                            </a:spcAft>
                          </a:pPr>
                          <a:r>
                            <a:rPr lang="es-ES" sz="1200">
                              <a:effectLst/>
                            </a:rPr>
                            <a:t>Resistencia a la tracción </a:t>
                          </a:r>
                          <a:endParaRPr lang="es-ES" sz="1100">
                            <a:effectLst/>
                            <a:latin typeface="Calibri"/>
                            <a:ea typeface="Calibri"/>
                            <a:cs typeface="Times New Roman"/>
                          </a:endParaRPr>
                        </a:p>
                      </a:txBody>
                      <a:tcPr marL="68580" marR="68580" marT="0" marB="0"/>
                    </a:tc>
                    <a:tc>
                      <a:txBody>
                        <a:bodyPr/>
                        <a:lstStyle/>
                        <a:p>
                          <a:pPr algn="just">
                            <a:lnSpc>
                              <a:spcPct val="150000"/>
                            </a:lnSpc>
                            <a:spcAft>
                              <a:spcPts val="750"/>
                            </a:spcAft>
                          </a:pPr>
                          <a14:m>
                            <m:oMathPara xmlns:m="http://schemas.openxmlformats.org/officeDocument/2006/math">
                              <m:oMathParaPr>
                                <m:jc m:val="centerGroup"/>
                              </m:oMathParaPr>
                              <m:oMath xmlns:m="http://schemas.openxmlformats.org/officeDocument/2006/math">
                                <m:r>
                                  <a:rPr lang="es-EC" sz="1200">
                                    <a:effectLst/>
                                  </a:rPr>
                                  <m:t>39.54 </m:t>
                                </m:r>
                                <m:f>
                                  <m:fPr>
                                    <m:ctrlPr>
                                      <a:rPr lang="es-ES" sz="1200">
                                        <a:effectLst/>
                                      </a:rPr>
                                    </m:ctrlPr>
                                  </m:fPr>
                                  <m:num>
                                    <m:r>
                                      <a:rPr lang="es-EC" sz="1200">
                                        <a:effectLst/>
                                      </a:rPr>
                                      <m:t>𝑁</m:t>
                                    </m:r>
                                  </m:num>
                                  <m:den>
                                    <m:r>
                                      <a:rPr lang="es-EC" sz="1200">
                                        <a:effectLst/>
                                      </a:rPr>
                                      <m:t>𝑚𝑚</m:t>
                                    </m:r>
                                    <m:r>
                                      <a:rPr lang="es-EC" sz="1200">
                                        <a:effectLst/>
                                      </a:rPr>
                                      <m:t>²</m:t>
                                    </m:r>
                                  </m:den>
                                </m:f>
                              </m:oMath>
                            </m:oMathPara>
                          </a14:m>
                          <a:endParaRPr lang="es-ES" sz="1100">
                            <a:effectLst/>
                            <a:latin typeface="Calibri"/>
                            <a:ea typeface="Calibri"/>
                            <a:cs typeface="Times New Roman"/>
                          </a:endParaRPr>
                        </a:p>
                      </a:txBody>
                      <a:tcPr marL="68580" marR="68580" marT="0" marB="0"/>
                    </a:tc>
                  </a:tr>
                  <a:tr h="298793">
                    <a:tc>
                      <a:txBody>
                        <a:bodyPr/>
                        <a:lstStyle/>
                        <a:p>
                          <a:pPr algn="just">
                            <a:lnSpc>
                              <a:spcPct val="150000"/>
                            </a:lnSpc>
                            <a:spcAft>
                              <a:spcPts val="750"/>
                            </a:spcAft>
                          </a:pPr>
                          <a:r>
                            <a:rPr lang="es-ES" sz="1200">
                              <a:effectLst/>
                            </a:rPr>
                            <a:t>Coeficiente de poisson </a:t>
                          </a:r>
                          <a:endParaRPr lang="es-ES" sz="1100">
                            <a:effectLst/>
                            <a:latin typeface="Calibri"/>
                            <a:ea typeface="Calibri"/>
                            <a:cs typeface="Times New Roman"/>
                          </a:endParaRPr>
                        </a:p>
                      </a:txBody>
                      <a:tcPr marL="68580" marR="68580" marT="0" marB="0"/>
                    </a:tc>
                    <a:tc>
                      <a:txBody>
                        <a:bodyPr/>
                        <a:lstStyle/>
                        <a:p>
                          <a:pPr algn="ctr">
                            <a:lnSpc>
                              <a:spcPct val="150000"/>
                            </a:lnSpc>
                            <a:spcAft>
                              <a:spcPts val="750"/>
                            </a:spcAft>
                          </a:pPr>
                          <a:r>
                            <a:rPr lang="es-ES" sz="1200" dirty="0">
                              <a:effectLst/>
                            </a:rPr>
                            <a:t>0.3</a:t>
                          </a:r>
                          <a:endParaRPr lang="es-ES" sz="1100" dirty="0">
                            <a:effectLst/>
                            <a:latin typeface="Calibri"/>
                            <a:ea typeface="Calibri"/>
                            <a:cs typeface="Times New Roman"/>
                          </a:endParaRPr>
                        </a:p>
                      </a:txBody>
                      <a:tcPr marL="68580" marR="68580" marT="0" marB="0"/>
                    </a:tc>
                  </a:tr>
                </a:tbl>
              </a:graphicData>
            </a:graphic>
          </p:graphicFrame>
        </mc:Choice>
        <mc:Fallback>
          <p:graphicFrame>
            <p:nvGraphicFramePr>
              <p:cNvPr id="3" name="2 Tabla"/>
              <p:cNvGraphicFramePr>
                <a:graphicFrameLocks noGrp="1"/>
              </p:cNvGraphicFramePr>
              <p:nvPr>
                <p:extLst>
                  <p:ext uri="{D42A27DB-BD31-4B8C-83A1-F6EECF244321}">
                    <p14:modId xmlns:p14="http://schemas.microsoft.com/office/powerpoint/2010/main" val="2176984806"/>
                  </p:ext>
                </p:extLst>
              </p:nvPr>
            </p:nvGraphicFramePr>
            <p:xfrm>
              <a:off x="492931" y="3284984"/>
              <a:ext cx="3647021" cy="2736304"/>
            </p:xfrm>
            <a:graphic>
              <a:graphicData uri="http://schemas.openxmlformats.org/drawingml/2006/table">
                <a:tbl>
                  <a:tblPr firstRow="1" firstCol="1" bandRow="1">
                    <a:tableStyleId>{22838BEF-8BB2-4498-84A7-C5851F593DF1}</a:tableStyleId>
                  </a:tblPr>
                  <a:tblGrid>
                    <a:gridCol w="1835125"/>
                    <a:gridCol w="1811896"/>
                  </a:tblGrid>
                  <a:tr h="409457">
                    <a:tc>
                      <a:txBody>
                        <a:bodyPr/>
                        <a:lstStyle/>
                        <a:p>
                          <a:pPr algn="just">
                            <a:lnSpc>
                              <a:spcPct val="150000"/>
                            </a:lnSpc>
                            <a:spcAft>
                              <a:spcPts val="750"/>
                            </a:spcAft>
                          </a:pPr>
                          <a:r>
                            <a:rPr lang="es-ES" sz="1200" dirty="0">
                              <a:effectLst/>
                            </a:rPr>
                            <a:t>Densidad </a:t>
                          </a:r>
                          <a:endParaRPr lang="es-ES" sz="1100" dirty="0">
                            <a:effectLst/>
                            <a:latin typeface="Calibri"/>
                            <a:ea typeface="Calibri"/>
                            <a:cs typeface="Times New Roman"/>
                          </a:endParaRPr>
                        </a:p>
                      </a:txBody>
                      <a:tcPr marL="68580" marR="68580" marT="0" marB="0"/>
                    </a:tc>
                    <a:tc>
                      <a:txBody>
                        <a:bodyPr/>
                        <a:lstStyle/>
                        <a:p>
                          <a:endParaRPr lang="es-ES"/>
                        </a:p>
                      </a:txBody>
                      <a:tcPr marL="68580" marR="68580" marT="0" marB="0">
                        <a:blipFill rotWithShape="1">
                          <a:blip r:embed="rId2"/>
                          <a:stretch>
                            <a:fillRect l="-101684" t="-1493" r="-337" b="-579104"/>
                          </a:stretch>
                        </a:blipFill>
                      </a:tcPr>
                    </a:tc>
                  </a:tr>
                  <a:tr h="676018">
                    <a:tc>
                      <a:txBody>
                        <a:bodyPr/>
                        <a:lstStyle/>
                        <a:p>
                          <a:pPr algn="just">
                            <a:lnSpc>
                              <a:spcPct val="150000"/>
                            </a:lnSpc>
                            <a:spcAft>
                              <a:spcPts val="750"/>
                            </a:spcAft>
                          </a:pPr>
                          <a:r>
                            <a:rPr lang="es-ES" sz="1200">
                              <a:effectLst/>
                            </a:rPr>
                            <a:t>Módulo de elasticidad</a:t>
                          </a:r>
                          <a:endParaRPr lang="es-ES" sz="1100">
                            <a:effectLst/>
                            <a:latin typeface="Calibri"/>
                            <a:ea typeface="Calibri"/>
                            <a:cs typeface="Times New Roman"/>
                          </a:endParaRPr>
                        </a:p>
                      </a:txBody>
                      <a:tcPr marL="68580" marR="68580" marT="0" marB="0"/>
                    </a:tc>
                    <a:tc>
                      <a:txBody>
                        <a:bodyPr/>
                        <a:lstStyle/>
                        <a:p>
                          <a:endParaRPr lang="es-ES"/>
                        </a:p>
                      </a:txBody>
                      <a:tcPr marL="68580" marR="68580" marT="0" marB="0">
                        <a:blipFill rotWithShape="1">
                          <a:blip r:embed="rId2"/>
                          <a:stretch>
                            <a:fillRect l="-101684" t="-61261" r="-337" b="-249550"/>
                          </a:stretch>
                        </a:blipFill>
                      </a:tcPr>
                    </a:tc>
                  </a:tr>
                  <a:tr h="676018">
                    <a:tc>
                      <a:txBody>
                        <a:bodyPr/>
                        <a:lstStyle/>
                        <a:p>
                          <a:pPr algn="just">
                            <a:lnSpc>
                              <a:spcPct val="150000"/>
                            </a:lnSpc>
                            <a:spcAft>
                              <a:spcPts val="750"/>
                            </a:spcAft>
                          </a:pPr>
                          <a:r>
                            <a:rPr lang="es-ES" sz="1200">
                              <a:effectLst/>
                            </a:rPr>
                            <a:t>Limite elástico</a:t>
                          </a:r>
                          <a:endParaRPr lang="es-ES" sz="1100">
                            <a:effectLst/>
                            <a:latin typeface="Calibri"/>
                            <a:ea typeface="Calibri"/>
                            <a:cs typeface="Times New Roman"/>
                          </a:endParaRPr>
                        </a:p>
                      </a:txBody>
                      <a:tcPr marL="68580" marR="68580" marT="0" marB="0"/>
                    </a:tc>
                    <a:tc>
                      <a:txBody>
                        <a:bodyPr/>
                        <a:lstStyle/>
                        <a:p>
                          <a:endParaRPr lang="es-ES"/>
                        </a:p>
                      </a:txBody>
                      <a:tcPr marL="68580" marR="68580" marT="0" marB="0">
                        <a:blipFill rotWithShape="1">
                          <a:blip r:embed="rId2"/>
                          <a:stretch>
                            <a:fillRect l="-101684" t="-161261" r="-337" b="-149550"/>
                          </a:stretch>
                        </a:blipFill>
                      </a:tcPr>
                    </a:tc>
                  </a:tr>
                  <a:tr h="676018">
                    <a:tc>
                      <a:txBody>
                        <a:bodyPr/>
                        <a:lstStyle/>
                        <a:p>
                          <a:pPr algn="just">
                            <a:lnSpc>
                              <a:spcPct val="150000"/>
                            </a:lnSpc>
                            <a:spcAft>
                              <a:spcPts val="750"/>
                            </a:spcAft>
                          </a:pPr>
                          <a:r>
                            <a:rPr lang="es-ES" sz="1200">
                              <a:effectLst/>
                            </a:rPr>
                            <a:t>Resistencia a la tracción </a:t>
                          </a:r>
                          <a:endParaRPr lang="es-ES" sz="1100">
                            <a:effectLst/>
                            <a:latin typeface="Calibri"/>
                            <a:ea typeface="Calibri"/>
                            <a:cs typeface="Times New Roman"/>
                          </a:endParaRPr>
                        </a:p>
                      </a:txBody>
                      <a:tcPr marL="68580" marR="68580" marT="0" marB="0"/>
                    </a:tc>
                    <a:tc>
                      <a:txBody>
                        <a:bodyPr/>
                        <a:lstStyle/>
                        <a:p>
                          <a:endParaRPr lang="es-ES"/>
                        </a:p>
                      </a:txBody>
                      <a:tcPr marL="68580" marR="68580" marT="0" marB="0">
                        <a:blipFill rotWithShape="1">
                          <a:blip r:embed="rId2"/>
                          <a:stretch>
                            <a:fillRect l="-101684" t="-261261" r="-337" b="-49550"/>
                          </a:stretch>
                        </a:blipFill>
                      </a:tcPr>
                    </a:tc>
                  </a:tr>
                  <a:tr h="298793">
                    <a:tc>
                      <a:txBody>
                        <a:bodyPr/>
                        <a:lstStyle/>
                        <a:p>
                          <a:pPr algn="just">
                            <a:lnSpc>
                              <a:spcPct val="150000"/>
                            </a:lnSpc>
                            <a:spcAft>
                              <a:spcPts val="750"/>
                            </a:spcAft>
                          </a:pPr>
                          <a:r>
                            <a:rPr lang="es-ES" sz="1200">
                              <a:effectLst/>
                            </a:rPr>
                            <a:t>Coeficiente de poisson </a:t>
                          </a:r>
                          <a:endParaRPr lang="es-ES" sz="1100">
                            <a:effectLst/>
                            <a:latin typeface="Calibri"/>
                            <a:ea typeface="Calibri"/>
                            <a:cs typeface="Times New Roman"/>
                          </a:endParaRPr>
                        </a:p>
                      </a:txBody>
                      <a:tcPr marL="68580" marR="68580" marT="0" marB="0"/>
                    </a:tc>
                    <a:tc>
                      <a:txBody>
                        <a:bodyPr/>
                        <a:lstStyle/>
                        <a:p>
                          <a:pPr algn="ctr">
                            <a:lnSpc>
                              <a:spcPct val="150000"/>
                            </a:lnSpc>
                            <a:spcAft>
                              <a:spcPts val="750"/>
                            </a:spcAft>
                          </a:pPr>
                          <a:r>
                            <a:rPr lang="es-ES" sz="1200" dirty="0">
                              <a:effectLst/>
                            </a:rPr>
                            <a:t>0.3</a:t>
                          </a:r>
                          <a:endParaRPr lang="es-ES" sz="1100" dirty="0">
                            <a:effectLst/>
                            <a:latin typeface="Calibri"/>
                            <a:ea typeface="Calibri"/>
                            <a:cs typeface="Times New Roman"/>
                          </a:endParaRPr>
                        </a:p>
                      </a:txBody>
                      <a:tcPr marL="68580" marR="68580" marT="0" marB="0"/>
                    </a:tc>
                  </a:tr>
                </a:tbl>
              </a:graphicData>
            </a:graphic>
          </p:graphicFrame>
        </mc:Fallback>
      </mc:AlternateContent>
      <p:sp>
        <p:nvSpPr>
          <p:cNvPr id="6" name="5 Rectángulo redondeado"/>
          <p:cNvSpPr/>
          <p:nvPr/>
        </p:nvSpPr>
        <p:spPr>
          <a:xfrm>
            <a:off x="971600" y="2317522"/>
            <a:ext cx="2664296" cy="5354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Z ULTRA T</a:t>
            </a:r>
            <a:endParaRPr lang="es-ES" dirty="0"/>
          </a:p>
        </p:txBody>
      </p:sp>
      <p:sp>
        <p:nvSpPr>
          <p:cNvPr id="7" name="6 Rectángulo redondeado"/>
          <p:cNvSpPr/>
          <p:nvPr/>
        </p:nvSpPr>
        <p:spPr>
          <a:xfrm>
            <a:off x="5076056" y="2317522"/>
            <a:ext cx="2664296" cy="5354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Z PLA </a:t>
            </a:r>
            <a:endParaRPr lang="es-ES" dirty="0"/>
          </a:p>
        </p:txBody>
      </p:sp>
      <mc:AlternateContent xmlns:mc="http://schemas.openxmlformats.org/markup-compatibility/2006">
        <mc:Choice xmlns:a14="http://schemas.microsoft.com/office/drawing/2010/main" Requires="a14">
          <p:graphicFrame>
            <p:nvGraphicFramePr>
              <p:cNvPr id="8" name="7 Tabla"/>
              <p:cNvGraphicFramePr>
                <a:graphicFrameLocks noGrp="1"/>
              </p:cNvGraphicFramePr>
              <p:nvPr>
                <p:extLst>
                  <p:ext uri="{D42A27DB-BD31-4B8C-83A1-F6EECF244321}">
                    <p14:modId xmlns:p14="http://schemas.microsoft.com/office/powerpoint/2010/main" val="2307468194"/>
                  </p:ext>
                </p:extLst>
              </p:nvPr>
            </p:nvGraphicFramePr>
            <p:xfrm>
              <a:off x="4716016" y="3212976"/>
              <a:ext cx="3705860" cy="2808311"/>
            </p:xfrm>
            <a:graphic>
              <a:graphicData uri="http://schemas.openxmlformats.org/drawingml/2006/table">
                <a:tbl>
                  <a:tblPr firstRow="1" firstCol="1" bandRow="1">
                    <a:tableStyleId>{22838BEF-8BB2-4498-84A7-C5851F593DF1}</a:tableStyleId>
                  </a:tblPr>
                  <a:tblGrid>
                    <a:gridCol w="1852930"/>
                    <a:gridCol w="1852930"/>
                  </a:tblGrid>
                  <a:tr h="405671">
                    <a:tc>
                      <a:txBody>
                        <a:bodyPr/>
                        <a:lstStyle/>
                        <a:p>
                          <a:pPr algn="just">
                            <a:lnSpc>
                              <a:spcPct val="150000"/>
                            </a:lnSpc>
                            <a:spcAft>
                              <a:spcPts val="750"/>
                            </a:spcAft>
                          </a:pPr>
                          <a:r>
                            <a:rPr lang="es-ES" sz="1200" dirty="0">
                              <a:effectLst/>
                            </a:rPr>
                            <a:t>Densidad</a:t>
                          </a:r>
                          <a:endParaRPr lang="es-ES" sz="1100" dirty="0">
                            <a:effectLst/>
                            <a:latin typeface="Calibri"/>
                            <a:ea typeface="Calibri"/>
                            <a:cs typeface="Times New Roman"/>
                          </a:endParaRPr>
                        </a:p>
                      </a:txBody>
                      <a:tcPr marL="68580" marR="68580" marT="0" marB="0"/>
                    </a:tc>
                    <a:tc>
                      <a:txBody>
                        <a:bodyPr/>
                        <a:lstStyle/>
                        <a:p>
                          <a:pPr algn="just">
                            <a:lnSpc>
                              <a:spcPct val="150000"/>
                            </a:lnSpc>
                            <a:spcAft>
                              <a:spcPts val="750"/>
                            </a:spcAft>
                          </a:pPr>
                          <a14:m>
                            <m:oMathPara xmlns:m="http://schemas.openxmlformats.org/officeDocument/2006/math">
                              <m:oMathParaPr>
                                <m:jc m:val="centerGroup"/>
                              </m:oMathParaPr>
                              <m:oMath xmlns:m="http://schemas.openxmlformats.org/officeDocument/2006/math">
                                <m:r>
                                  <a:rPr lang="es-EC" sz="1200">
                                    <a:effectLst/>
                                  </a:rPr>
                                  <m:t>1.379</m:t>
                                </m:r>
                                <m:r>
                                  <a:rPr lang="es-EC" sz="1200">
                                    <a:effectLst/>
                                  </a:rPr>
                                  <m:t>𝑒</m:t>
                                </m:r>
                                <m:r>
                                  <a:rPr lang="es-EC" sz="1200">
                                    <a:effectLst/>
                                  </a:rPr>
                                  <m:t>−03 </m:t>
                                </m:r>
                                <m:r>
                                  <a:rPr lang="es-EC" sz="1200">
                                    <a:effectLst/>
                                  </a:rPr>
                                  <m:t>𝑔𝑟</m:t>
                                </m:r>
                                <m:r>
                                  <a:rPr lang="es-EC" sz="1200">
                                    <a:effectLst/>
                                  </a:rPr>
                                  <m:t>/</m:t>
                                </m:r>
                                <m:r>
                                  <a:rPr lang="es-EC" sz="1200">
                                    <a:effectLst/>
                                  </a:rPr>
                                  <m:t>𝑚𝑚</m:t>
                                </m:r>
                                <m:r>
                                  <a:rPr lang="es-EC" sz="1200">
                                    <a:effectLst/>
                                  </a:rPr>
                                  <m:t>³</m:t>
                                </m:r>
                              </m:oMath>
                            </m:oMathPara>
                          </a14:m>
                          <a:endParaRPr lang="es-ES" sz="1100">
                            <a:effectLst/>
                            <a:latin typeface="Calibri"/>
                            <a:ea typeface="Calibri"/>
                            <a:cs typeface="Times New Roman"/>
                          </a:endParaRPr>
                        </a:p>
                      </a:txBody>
                      <a:tcPr marL="68580" marR="68580" marT="0" marB="0"/>
                    </a:tc>
                  </a:tr>
                  <a:tr h="669768">
                    <a:tc>
                      <a:txBody>
                        <a:bodyPr/>
                        <a:lstStyle/>
                        <a:p>
                          <a:pPr algn="just">
                            <a:lnSpc>
                              <a:spcPct val="150000"/>
                            </a:lnSpc>
                            <a:spcAft>
                              <a:spcPts val="750"/>
                            </a:spcAft>
                          </a:pPr>
                          <a:r>
                            <a:rPr lang="es-ES" sz="1200" dirty="0">
                              <a:effectLst/>
                            </a:rPr>
                            <a:t>Módulo de elasticidad</a:t>
                          </a:r>
                          <a:endParaRPr lang="es-ES" sz="1100" dirty="0">
                            <a:effectLst/>
                            <a:latin typeface="Calibri"/>
                            <a:ea typeface="Calibri"/>
                            <a:cs typeface="Times New Roman"/>
                          </a:endParaRPr>
                        </a:p>
                      </a:txBody>
                      <a:tcPr marL="68580" marR="68580" marT="0" marB="0"/>
                    </a:tc>
                    <a:tc>
                      <a:txBody>
                        <a:bodyPr/>
                        <a:lstStyle/>
                        <a:p>
                          <a:pPr algn="just">
                            <a:lnSpc>
                              <a:spcPct val="150000"/>
                            </a:lnSpc>
                            <a:spcAft>
                              <a:spcPts val="750"/>
                            </a:spcAft>
                          </a:pPr>
                          <a14:m>
                            <m:oMathPara xmlns:m="http://schemas.openxmlformats.org/officeDocument/2006/math">
                              <m:oMathParaPr>
                                <m:jc m:val="centerGroup"/>
                              </m:oMathParaPr>
                              <m:oMath xmlns:m="http://schemas.openxmlformats.org/officeDocument/2006/math">
                                <m:r>
                                  <a:rPr lang="es-EC" sz="1200">
                                    <a:effectLst/>
                                  </a:rPr>
                                  <m:t>7814.97</m:t>
                                </m:r>
                                <m:f>
                                  <m:fPr>
                                    <m:ctrlPr>
                                      <a:rPr lang="es-ES" sz="1200">
                                        <a:effectLst/>
                                      </a:rPr>
                                    </m:ctrlPr>
                                  </m:fPr>
                                  <m:num>
                                    <m:r>
                                      <a:rPr lang="es-EC" sz="1200">
                                        <a:effectLst/>
                                      </a:rPr>
                                      <m:t>𝑁</m:t>
                                    </m:r>
                                  </m:num>
                                  <m:den>
                                    <m:r>
                                      <a:rPr lang="es-EC" sz="1200">
                                        <a:effectLst/>
                                      </a:rPr>
                                      <m:t>𝑚𝑚</m:t>
                                    </m:r>
                                    <m:r>
                                      <a:rPr lang="es-EC" sz="1200">
                                        <a:effectLst/>
                                      </a:rPr>
                                      <m:t>²</m:t>
                                    </m:r>
                                  </m:den>
                                </m:f>
                              </m:oMath>
                            </m:oMathPara>
                          </a14:m>
                          <a:endParaRPr lang="es-ES" sz="1100">
                            <a:effectLst/>
                            <a:latin typeface="Calibri"/>
                            <a:ea typeface="Calibri"/>
                            <a:cs typeface="Times New Roman"/>
                          </a:endParaRPr>
                        </a:p>
                      </a:txBody>
                      <a:tcPr marL="68580" marR="68580" marT="0" marB="0"/>
                    </a:tc>
                  </a:tr>
                  <a:tr h="669768">
                    <a:tc>
                      <a:txBody>
                        <a:bodyPr/>
                        <a:lstStyle/>
                        <a:p>
                          <a:pPr algn="just">
                            <a:lnSpc>
                              <a:spcPct val="150000"/>
                            </a:lnSpc>
                            <a:spcAft>
                              <a:spcPts val="750"/>
                            </a:spcAft>
                          </a:pPr>
                          <a:r>
                            <a:rPr lang="es-ES" sz="1200">
                              <a:effectLst/>
                            </a:rPr>
                            <a:t>Limite elástico</a:t>
                          </a:r>
                          <a:endParaRPr lang="es-ES" sz="1100">
                            <a:effectLst/>
                            <a:latin typeface="Calibri"/>
                            <a:ea typeface="Calibri"/>
                            <a:cs typeface="Times New Roman"/>
                          </a:endParaRPr>
                        </a:p>
                      </a:txBody>
                      <a:tcPr marL="68580" marR="68580" marT="0" marB="0"/>
                    </a:tc>
                    <a:tc>
                      <a:txBody>
                        <a:bodyPr/>
                        <a:lstStyle/>
                        <a:p>
                          <a:pPr algn="just">
                            <a:lnSpc>
                              <a:spcPct val="150000"/>
                            </a:lnSpc>
                            <a:spcAft>
                              <a:spcPts val="750"/>
                            </a:spcAft>
                          </a:pPr>
                          <a14:m>
                            <m:oMathPara xmlns:m="http://schemas.openxmlformats.org/officeDocument/2006/math">
                              <m:oMathParaPr>
                                <m:jc m:val="centerGroup"/>
                              </m:oMathParaPr>
                              <m:oMath xmlns:m="http://schemas.openxmlformats.org/officeDocument/2006/math">
                                <m:r>
                                  <a:rPr lang="es-EC" sz="1200">
                                    <a:effectLst/>
                                  </a:rPr>
                                  <m:t>98.93</m:t>
                                </m:r>
                                <m:f>
                                  <m:fPr>
                                    <m:ctrlPr>
                                      <a:rPr lang="es-ES" sz="1200">
                                        <a:effectLst/>
                                      </a:rPr>
                                    </m:ctrlPr>
                                  </m:fPr>
                                  <m:num>
                                    <m:r>
                                      <a:rPr lang="es-EC" sz="1200">
                                        <a:effectLst/>
                                      </a:rPr>
                                      <m:t>𝑁</m:t>
                                    </m:r>
                                  </m:num>
                                  <m:den>
                                    <m:r>
                                      <a:rPr lang="es-EC" sz="1200">
                                        <a:effectLst/>
                                      </a:rPr>
                                      <m:t>𝑚𝑚</m:t>
                                    </m:r>
                                    <m:r>
                                      <a:rPr lang="es-EC" sz="1200">
                                        <a:effectLst/>
                                      </a:rPr>
                                      <m:t>²</m:t>
                                    </m:r>
                                  </m:den>
                                </m:f>
                              </m:oMath>
                            </m:oMathPara>
                          </a14:m>
                          <a:endParaRPr lang="es-ES" sz="1100">
                            <a:effectLst/>
                            <a:latin typeface="Calibri"/>
                            <a:ea typeface="Calibri"/>
                            <a:cs typeface="Times New Roman"/>
                          </a:endParaRPr>
                        </a:p>
                      </a:txBody>
                      <a:tcPr marL="68580" marR="68580" marT="0" marB="0"/>
                    </a:tc>
                  </a:tr>
                  <a:tr h="669768">
                    <a:tc>
                      <a:txBody>
                        <a:bodyPr/>
                        <a:lstStyle/>
                        <a:p>
                          <a:pPr algn="just">
                            <a:lnSpc>
                              <a:spcPct val="150000"/>
                            </a:lnSpc>
                            <a:spcAft>
                              <a:spcPts val="750"/>
                            </a:spcAft>
                          </a:pPr>
                          <a:r>
                            <a:rPr lang="es-ES" sz="1200">
                              <a:effectLst/>
                            </a:rPr>
                            <a:t>Resistencia a la tracción</a:t>
                          </a:r>
                          <a:endParaRPr lang="es-ES" sz="1100">
                            <a:effectLst/>
                            <a:latin typeface="Calibri"/>
                            <a:ea typeface="Calibri"/>
                            <a:cs typeface="Times New Roman"/>
                          </a:endParaRPr>
                        </a:p>
                      </a:txBody>
                      <a:tcPr marL="68580" marR="68580" marT="0" marB="0"/>
                    </a:tc>
                    <a:tc>
                      <a:txBody>
                        <a:bodyPr/>
                        <a:lstStyle/>
                        <a:p>
                          <a:pPr algn="just">
                            <a:lnSpc>
                              <a:spcPct val="150000"/>
                            </a:lnSpc>
                            <a:spcAft>
                              <a:spcPts val="750"/>
                            </a:spcAft>
                          </a:pPr>
                          <a14:m>
                            <m:oMathPara xmlns:m="http://schemas.openxmlformats.org/officeDocument/2006/math">
                              <m:oMathParaPr>
                                <m:jc m:val="centerGroup"/>
                              </m:oMathParaPr>
                              <m:oMath xmlns:m="http://schemas.openxmlformats.org/officeDocument/2006/math">
                                <m:r>
                                  <a:rPr lang="es-EC" sz="1200">
                                    <a:effectLst/>
                                  </a:rPr>
                                  <m:t>46.24 </m:t>
                                </m:r>
                                <m:f>
                                  <m:fPr>
                                    <m:ctrlPr>
                                      <a:rPr lang="es-ES" sz="1200">
                                        <a:effectLst/>
                                      </a:rPr>
                                    </m:ctrlPr>
                                  </m:fPr>
                                  <m:num>
                                    <m:r>
                                      <a:rPr lang="es-EC" sz="1200">
                                        <a:effectLst/>
                                      </a:rPr>
                                      <m:t>𝑁</m:t>
                                    </m:r>
                                  </m:num>
                                  <m:den>
                                    <m:r>
                                      <a:rPr lang="es-EC" sz="1200">
                                        <a:effectLst/>
                                      </a:rPr>
                                      <m:t>𝑚𝑚</m:t>
                                    </m:r>
                                    <m:r>
                                      <a:rPr lang="es-EC" sz="1200">
                                        <a:effectLst/>
                                      </a:rPr>
                                      <m:t>²</m:t>
                                    </m:r>
                                  </m:den>
                                </m:f>
                              </m:oMath>
                            </m:oMathPara>
                          </a14:m>
                          <a:endParaRPr lang="es-ES" sz="1100">
                            <a:effectLst/>
                            <a:latin typeface="Calibri"/>
                            <a:ea typeface="Calibri"/>
                            <a:cs typeface="Times New Roman"/>
                          </a:endParaRPr>
                        </a:p>
                      </a:txBody>
                      <a:tcPr marL="68580" marR="68580" marT="0" marB="0"/>
                    </a:tc>
                  </a:tr>
                  <a:tr h="393336">
                    <a:tc>
                      <a:txBody>
                        <a:bodyPr/>
                        <a:lstStyle/>
                        <a:p>
                          <a:pPr algn="just">
                            <a:lnSpc>
                              <a:spcPct val="150000"/>
                            </a:lnSpc>
                            <a:spcAft>
                              <a:spcPts val="750"/>
                            </a:spcAft>
                          </a:pPr>
                          <a:r>
                            <a:rPr lang="es-ES" sz="1200">
                              <a:effectLst/>
                            </a:rPr>
                            <a:t>Coeficiente de poisson</a:t>
                          </a:r>
                          <a:endParaRPr lang="es-ES" sz="1100">
                            <a:effectLst/>
                            <a:latin typeface="Calibri"/>
                            <a:ea typeface="Calibri"/>
                            <a:cs typeface="Times New Roman"/>
                          </a:endParaRPr>
                        </a:p>
                      </a:txBody>
                      <a:tcPr marL="68580" marR="68580" marT="0" marB="0"/>
                    </a:tc>
                    <a:tc>
                      <a:txBody>
                        <a:bodyPr/>
                        <a:lstStyle/>
                        <a:p>
                          <a:pPr algn="ctr">
                            <a:lnSpc>
                              <a:spcPct val="150000"/>
                            </a:lnSpc>
                            <a:spcAft>
                              <a:spcPts val="750"/>
                            </a:spcAft>
                          </a:pPr>
                          <a:r>
                            <a:rPr lang="es-ES" sz="1200" dirty="0">
                              <a:effectLst/>
                            </a:rPr>
                            <a:t>0.3</a:t>
                          </a:r>
                          <a:endParaRPr lang="es-ES" sz="1100" dirty="0">
                            <a:effectLst/>
                            <a:latin typeface="Calibri"/>
                            <a:ea typeface="Calibri"/>
                            <a:cs typeface="Times New Roman"/>
                          </a:endParaRPr>
                        </a:p>
                      </a:txBody>
                      <a:tcPr marL="68580" marR="68580" marT="0" marB="0"/>
                    </a:tc>
                  </a:tr>
                </a:tbl>
              </a:graphicData>
            </a:graphic>
          </p:graphicFrame>
        </mc:Choice>
        <mc:Fallback>
          <p:graphicFrame>
            <p:nvGraphicFramePr>
              <p:cNvPr id="8" name="7 Tabla"/>
              <p:cNvGraphicFramePr>
                <a:graphicFrameLocks noGrp="1"/>
              </p:cNvGraphicFramePr>
              <p:nvPr>
                <p:extLst>
                  <p:ext uri="{D42A27DB-BD31-4B8C-83A1-F6EECF244321}">
                    <p14:modId xmlns:p14="http://schemas.microsoft.com/office/powerpoint/2010/main" val="2307468194"/>
                  </p:ext>
                </p:extLst>
              </p:nvPr>
            </p:nvGraphicFramePr>
            <p:xfrm>
              <a:off x="4716016" y="3212976"/>
              <a:ext cx="3705860" cy="2808311"/>
            </p:xfrm>
            <a:graphic>
              <a:graphicData uri="http://schemas.openxmlformats.org/drawingml/2006/table">
                <a:tbl>
                  <a:tblPr firstRow="1" firstCol="1" bandRow="1">
                    <a:tableStyleId>{22838BEF-8BB2-4498-84A7-C5851F593DF1}</a:tableStyleId>
                  </a:tblPr>
                  <a:tblGrid>
                    <a:gridCol w="1852930"/>
                    <a:gridCol w="1852930"/>
                  </a:tblGrid>
                  <a:tr h="405671">
                    <a:tc>
                      <a:txBody>
                        <a:bodyPr/>
                        <a:lstStyle/>
                        <a:p>
                          <a:pPr algn="just">
                            <a:lnSpc>
                              <a:spcPct val="150000"/>
                            </a:lnSpc>
                            <a:spcAft>
                              <a:spcPts val="750"/>
                            </a:spcAft>
                          </a:pPr>
                          <a:r>
                            <a:rPr lang="es-ES" sz="1200" dirty="0">
                              <a:effectLst/>
                            </a:rPr>
                            <a:t>Densidad</a:t>
                          </a:r>
                          <a:endParaRPr lang="es-ES" sz="1100" dirty="0">
                            <a:effectLst/>
                            <a:latin typeface="Calibri"/>
                            <a:ea typeface="Calibri"/>
                            <a:cs typeface="Times New Roman"/>
                          </a:endParaRPr>
                        </a:p>
                      </a:txBody>
                      <a:tcPr marL="68580" marR="68580" marT="0" marB="0"/>
                    </a:tc>
                    <a:tc>
                      <a:txBody>
                        <a:bodyPr/>
                        <a:lstStyle/>
                        <a:p>
                          <a:endParaRPr lang="es-ES"/>
                        </a:p>
                      </a:txBody>
                      <a:tcPr marL="68580" marR="68580" marT="0" marB="0">
                        <a:blipFill rotWithShape="1">
                          <a:blip r:embed="rId3"/>
                          <a:stretch>
                            <a:fillRect l="-100329" b="-588060"/>
                          </a:stretch>
                        </a:blipFill>
                      </a:tcPr>
                    </a:tc>
                  </a:tr>
                  <a:tr h="669768">
                    <a:tc>
                      <a:txBody>
                        <a:bodyPr/>
                        <a:lstStyle/>
                        <a:p>
                          <a:pPr algn="just">
                            <a:lnSpc>
                              <a:spcPct val="150000"/>
                            </a:lnSpc>
                            <a:spcAft>
                              <a:spcPts val="750"/>
                            </a:spcAft>
                          </a:pPr>
                          <a:r>
                            <a:rPr lang="es-ES" sz="1200" dirty="0">
                              <a:effectLst/>
                            </a:rPr>
                            <a:t>Módulo de elasticidad</a:t>
                          </a:r>
                          <a:endParaRPr lang="es-ES" sz="1100" dirty="0">
                            <a:effectLst/>
                            <a:latin typeface="Calibri"/>
                            <a:ea typeface="Calibri"/>
                            <a:cs typeface="Times New Roman"/>
                          </a:endParaRPr>
                        </a:p>
                      </a:txBody>
                      <a:tcPr marL="68580" marR="68580" marT="0" marB="0"/>
                    </a:tc>
                    <a:tc>
                      <a:txBody>
                        <a:bodyPr/>
                        <a:lstStyle/>
                        <a:p>
                          <a:endParaRPr lang="es-ES"/>
                        </a:p>
                      </a:txBody>
                      <a:tcPr marL="68580" marR="68580" marT="0" marB="0">
                        <a:blipFill rotWithShape="1">
                          <a:blip r:embed="rId3"/>
                          <a:stretch>
                            <a:fillRect l="-100329" t="-60909" b="-258182"/>
                          </a:stretch>
                        </a:blipFill>
                      </a:tcPr>
                    </a:tc>
                  </a:tr>
                  <a:tr h="669768">
                    <a:tc>
                      <a:txBody>
                        <a:bodyPr/>
                        <a:lstStyle/>
                        <a:p>
                          <a:pPr algn="just">
                            <a:lnSpc>
                              <a:spcPct val="150000"/>
                            </a:lnSpc>
                            <a:spcAft>
                              <a:spcPts val="750"/>
                            </a:spcAft>
                          </a:pPr>
                          <a:r>
                            <a:rPr lang="es-ES" sz="1200">
                              <a:effectLst/>
                            </a:rPr>
                            <a:t>Limite elástico</a:t>
                          </a:r>
                          <a:endParaRPr lang="es-ES" sz="1100">
                            <a:effectLst/>
                            <a:latin typeface="Calibri"/>
                            <a:ea typeface="Calibri"/>
                            <a:cs typeface="Times New Roman"/>
                          </a:endParaRPr>
                        </a:p>
                      </a:txBody>
                      <a:tcPr marL="68580" marR="68580" marT="0" marB="0"/>
                    </a:tc>
                    <a:tc>
                      <a:txBody>
                        <a:bodyPr/>
                        <a:lstStyle/>
                        <a:p>
                          <a:endParaRPr lang="es-ES"/>
                        </a:p>
                      </a:txBody>
                      <a:tcPr marL="68580" marR="68580" marT="0" marB="0">
                        <a:blipFill rotWithShape="1">
                          <a:blip r:embed="rId3"/>
                          <a:stretch>
                            <a:fillRect l="-100329" t="-162385" b="-160550"/>
                          </a:stretch>
                        </a:blipFill>
                      </a:tcPr>
                    </a:tc>
                  </a:tr>
                  <a:tr h="669768">
                    <a:tc>
                      <a:txBody>
                        <a:bodyPr/>
                        <a:lstStyle/>
                        <a:p>
                          <a:pPr algn="just">
                            <a:lnSpc>
                              <a:spcPct val="150000"/>
                            </a:lnSpc>
                            <a:spcAft>
                              <a:spcPts val="750"/>
                            </a:spcAft>
                          </a:pPr>
                          <a:r>
                            <a:rPr lang="es-ES" sz="1200">
                              <a:effectLst/>
                            </a:rPr>
                            <a:t>Resistencia a la tracción</a:t>
                          </a:r>
                          <a:endParaRPr lang="es-ES" sz="1100">
                            <a:effectLst/>
                            <a:latin typeface="Calibri"/>
                            <a:ea typeface="Calibri"/>
                            <a:cs typeface="Times New Roman"/>
                          </a:endParaRPr>
                        </a:p>
                      </a:txBody>
                      <a:tcPr marL="68580" marR="68580" marT="0" marB="0"/>
                    </a:tc>
                    <a:tc>
                      <a:txBody>
                        <a:bodyPr/>
                        <a:lstStyle/>
                        <a:p>
                          <a:endParaRPr lang="es-ES"/>
                        </a:p>
                      </a:txBody>
                      <a:tcPr marL="68580" marR="68580" marT="0" marB="0">
                        <a:blipFill rotWithShape="1">
                          <a:blip r:embed="rId3"/>
                          <a:stretch>
                            <a:fillRect l="-100329" t="-260000" b="-59091"/>
                          </a:stretch>
                        </a:blipFill>
                      </a:tcPr>
                    </a:tc>
                  </a:tr>
                  <a:tr h="393336">
                    <a:tc>
                      <a:txBody>
                        <a:bodyPr/>
                        <a:lstStyle/>
                        <a:p>
                          <a:pPr algn="just">
                            <a:lnSpc>
                              <a:spcPct val="150000"/>
                            </a:lnSpc>
                            <a:spcAft>
                              <a:spcPts val="750"/>
                            </a:spcAft>
                          </a:pPr>
                          <a:r>
                            <a:rPr lang="es-ES" sz="1200">
                              <a:effectLst/>
                            </a:rPr>
                            <a:t>Coeficiente de poisson</a:t>
                          </a:r>
                          <a:endParaRPr lang="es-ES" sz="1100">
                            <a:effectLst/>
                            <a:latin typeface="Calibri"/>
                            <a:ea typeface="Calibri"/>
                            <a:cs typeface="Times New Roman"/>
                          </a:endParaRPr>
                        </a:p>
                      </a:txBody>
                      <a:tcPr marL="68580" marR="68580" marT="0" marB="0"/>
                    </a:tc>
                    <a:tc>
                      <a:txBody>
                        <a:bodyPr/>
                        <a:lstStyle/>
                        <a:p>
                          <a:pPr algn="ctr">
                            <a:lnSpc>
                              <a:spcPct val="150000"/>
                            </a:lnSpc>
                            <a:spcAft>
                              <a:spcPts val="750"/>
                            </a:spcAft>
                          </a:pPr>
                          <a:r>
                            <a:rPr lang="es-ES" sz="1200" dirty="0">
                              <a:effectLst/>
                            </a:rPr>
                            <a:t>0.3</a:t>
                          </a:r>
                          <a:endParaRPr lang="es-ES" sz="1100" dirty="0">
                            <a:effectLst/>
                            <a:latin typeface="Calibri"/>
                            <a:ea typeface="Calibri"/>
                            <a:cs typeface="Times New Roman"/>
                          </a:endParaRPr>
                        </a:p>
                      </a:txBody>
                      <a:tcPr marL="68580" marR="68580" marT="0" marB="0"/>
                    </a:tc>
                  </a:tr>
                </a:tbl>
              </a:graphicData>
            </a:graphic>
          </p:graphicFrame>
        </mc:Fallback>
      </mc:AlternateContent>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3" y="47771"/>
            <a:ext cx="1368153" cy="136815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13 Conector recto de flecha"/>
          <p:cNvCxnSpPr>
            <a:stCxn id="2" idx="2"/>
            <a:endCxn id="6" idx="0"/>
          </p:cNvCxnSpPr>
          <p:nvPr/>
        </p:nvCxnSpPr>
        <p:spPr>
          <a:xfrm flipH="1">
            <a:off x="2303748" y="1677676"/>
            <a:ext cx="2016224" cy="63984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6" name="15 Conector recto de flecha"/>
          <p:cNvCxnSpPr>
            <a:stCxn id="2" idx="2"/>
            <a:endCxn id="7" idx="0"/>
          </p:cNvCxnSpPr>
          <p:nvPr/>
        </p:nvCxnSpPr>
        <p:spPr>
          <a:xfrm>
            <a:off x="4319972" y="1677676"/>
            <a:ext cx="2088232" cy="63984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3079155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467544" y="1412776"/>
            <a:ext cx="338437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latin typeface="Times New Roman" pitchFamily="18" charset="0"/>
                <a:cs typeface="Times New Roman" pitchFamily="18" charset="0"/>
              </a:rPr>
              <a:t>Restricciones en el diseño de la férula </a:t>
            </a:r>
          </a:p>
        </p:txBody>
      </p:sp>
      <p:sp>
        <p:nvSpPr>
          <p:cNvPr id="3" name="2 Rectángulo redondeado"/>
          <p:cNvSpPr/>
          <p:nvPr/>
        </p:nvSpPr>
        <p:spPr>
          <a:xfrm>
            <a:off x="791580" y="2502188"/>
            <a:ext cx="2736304" cy="6387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dirty="0">
                <a:latin typeface="Times New Roman" pitchFamily="18" charset="0"/>
                <a:cs typeface="Times New Roman" pitchFamily="18" charset="0"/>
              </a:rPr>
              <a:t>D</a:t>
            </a:r>
            <a:r>
              <a:rPr lang="es-ES" sz="1600" dirty="0" smtClean="0">
                <a:latin typeface="Times New Roman" pitchFamily="18" charset="0"/>
                <a:cs typeface="Times New Roman" pitchFamily="18" charset="0"/>
              </a:rPr>
              <a:t>iseñada </a:t>
            </a:r>
            <a:r>
              <a:rPr lang="es-ES" sz="1600" dirty="0">
                <a:latin typeface="Times New Roman" pitchFamily="18" charset="0"/>
                <a:cs typeface="Times New Roman" pitchFamily="18" charset="0"/>
              </a:rPr>
              <a:t>para envolver la mano, muñeca y el antebrazo</a:t>
            </a:r>
          </a:p>
        </p:txBody>
      </p:sp>
      <p:cxnSp>
        <p:nvCxnSpPr>
          <p:cNvPr id="7" name="6 Conector recto de flecha"/>
          <p:cNvCxnSpPr>
            <a:stCxn id="2" idx="2"/>
            <a:endCxn id="3" idx="0"/>
          </p:cNvCxnSpPr>
          <p:nvPr/>
        </p:nvCxnSpPr>
        <p:spPr>
          <a:xfrm>
            <a:off x="2159732" y="1988840"/>
            <a:ext cx="0" cy="51334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9" name="8 Rectángulo redondeado"/>
          <p:cNvSpPr/>
          <p:nvPr/>
        </p:nvSpPr>
        <p:spPr>
          <a:xfrm>
            <a:off x="366566" y="4040539"/>
            <a:ext cx="190821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latin typeface="Times New Roman" pitchFamily="18" charset="0"/>
                <a:cs typeface="Times New Roman" pitchFamily="18" charset="0"/>
              </a:rPr>
              <a:t>A</a:t>
            </a:r>
            <a:r>
              <a:rPr lang="es-ES" sz="1600" dirty="0" smtClean="0">
                <a:latin typeface="Times New Roman" pitchFamily="18" charset="0"/>
                <a:cs typeface="Times New Roman" pitchFamily="18" charset="0"/>
              </a:rPr>
              <a:t>ntebrazo </a:t>
            </a:r>
            <a:r>
              <a:rPr lang="es-ES" sz="1600" dirty="0">
                <a:latin typeface="Times New Roman" pitchFamily="18" charset="0"/>
                <a:cs typeface="Times New Roman" pitchFamily="18" charset="0"/>
              </a:rPr>
              <a:t>en posición </a:t>
            </a:r>
            <a:r>
              <a:rPr lang="es-ES" sz="1600" dirty="0" smtClean="0">
                <a:latin typeface="Times New Roman" pitchFamily="18" charset="0"/>
                <a:cs typeface="Times New Roman" pitchFamily="18" charset="0"/>
              </a:rPr>
              <a:t>fija</a:t>
            </a:r>
            <a:endParaRPr lang="es-ES" sz="1600" dirty="0">
              <a:latin typeface="Times New Roman" pitchFamily="18" charset="0"/>
              <a:cs typeface="Times New Roman" pitchFamily="18" charset="0"/>
            </a:endParaRPr>
          </a:p>
        </p:txBody>
      </p:sp>
      <p:cxnSp>
        <p:nvCxnSpPr>
          <p:cNvPr id="11" name="10 Conector recto de flecha"/>
          <p:cNvCxnSpPr>
            <a:stCxn id="3" idx="2"/>
            <a:endCxn id="9" idx="0"/>
          </p:cNvCxnSpPr>
          <p:nvPr/>
        </p:nvCxnSpPr>
        <p:spPr>
          <a:xfrm flipH="1">
            <a:off x="1320672" y="3140968"/>
            <a:ext cx="839060" cy="89957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2" name="11 Rectángulo redondeado"/>
          <p:cNvSpPr/>
          <p:nvPr/>
        </p:nvSpPr>
        <p:spPr>
          <a:xfrm>
            <a:off x="2627784" y="4040539"/>
            <a:ext cx="2232248" cy="11886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dirty="0" smtClean="0">
                <a:latin typeface="Times New Roman" pitchFamily="18" charset="0"/>
                <a:cs typeface="Times New Roman" pitchFamily="18" charset="0"/>
              </a:rPr>
              <a:t>En </a:t>
            </a:r>
            <a:r>
              <a:rPr lang="es-ES" sz="1600" dirty="0">
                <a:latin typeface="Times New Roman" pitchFamily="18" charset="0"/>
                <a:cs typeface="Times New Roman" pitchFamily="18" charset="0"/>
              </a:rPr>
              <a:t>las superficies medias de la férula creando un sistema real de ajuste  de la férula </a:t>
            </a:r>
          </a:p>
        </p:txBody>
      </p:sp>
      <p:pic>
        <p:nvPicPr>
          <p:cNvPr id="1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91726"/>
            <a:ext cx="1368153" cy="136815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9 Conector recto de flecha"/>
          <p:cNvCxnSpPr>
            <a:endCxn id="12" idx="0"/>
          </p:cNvCxnSpPr>
          <p:nvPr/>
        </p:nvCxnSpPr>
        <p:spPr>
          <a:xfrm>
            <a:off x="2274778" y="3140968"/>
            <a:ext cx="1469130" cy="89957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14" name="13 Imagen"/>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372058"/>
            <a:ext cx="2683768" cy="42456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269659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907704" y="2132856"/>
            <a:ext cx="5112568" cy="369332"/>
          </a:xfrm>
          <a:prstGeom prst="rect">
            <a:avLst/>
          </a:prstGeom>
          <a:noFill/>
        </p:spPr>
        <p:txBody>
          <a:bodyPr wrap="square" rtlCol="0">
            <a:spAutoFit/>
          </a:bodyPr>
          <a:lstStyle/>
          <a:p>
            <a:endParaRPr lang="es-ES" dirty="0"/>
          </a:p>
        </p:txBody>
      </p:sp>
      <p:sp>
        <p:nvSpPr>
          <p:cNvPr id="2" name="1 Rectángulo redondeado"/>
          <p:cNvSpPr/>
          <p:nvPr/>
        </p:nvSpPr>
        <p:spPr>
          <a:xfrm>
            <a:off x="2843808" y="1268760"/>
            <a:ext cx="324036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Movimientos de la muñeca </a:t>
            </a:r>
            <a:endParaRPr lang="es-ES" dirty="0"/>
          </a:p>
        </p:txBody>
      </p:sp>
      <p:sp>
        <p:nvSpPr>
          <p:cNvPr id="3" name="2 Rectángulo redondeado"/>
          <p:cNvSpPr/>
          <p:nvPr/>
        </p:nvSpPr>
        <p:spPr>
          <a:xfrm>
            <a:off x="611560" y="2502188"/>
            <a:ext cx="3600400" cy="3807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itchFamily="2" charset="2"/>
              <a:buChar char="§"/>
            </a:pPr>
            <a:r>
              <a:rPr lang="es-EC" sz="1600" dirty="0">
                <a:latin typeface="Times New Roman" pitchFamily="18" charset="0"/>
                <a:cs typeface="Times New Roman" pitchFamily="18" charset="0"/>
              </a:rPr>
              <a:t>F</a:t>
            </a:r>
            <a:r>
              <a:rPr lang="es-EC" sz="1600" dirty="0" smtClean="0">
                <a:latin typeface="Times New Roman" pitchFamily="18" charset="0"/>
                <a:cs typeface="Times New Roman" pitchFamily="18" charset="0"/>
              </a:rPr>
              <a:t>lexión </a:t>
            </a:r>
            <a:r>
              <a:rPr lang="es-EC" sz="1600" dirty="0">
                <a:latin typeface="Times New Roman" pitchFamily="18" charset="0"/>
                <a:cs typeface="Times New Roman" pitchFamily="18" charset="0"/>
              </a:rPr>
              <a:t>normalmente es de aproximadamente 70 a 90 grados</a:t>
            </a:r>
            <a:r>
              <a:rPr lang="es-EC" sz="1600" dirty="0" smtClean="0">
                <a:latin typeface="Times New Roman" pitchFamily="18" charset="0"/>
                <a:cs typeface="Times New Roman" pitchFamily="18" charset="0"/>
              </a:rPr>
              <a:t>.</a:t>
            </a:r>
          </a:p>
          <a:p>
            <a:pPr marL="285750" indent="-285750" algn="just">
              <a:buFont typeface="Wingdings" pitchFamily="2" charset="2"/>
              <a:buChar char="§"/>
            </a:pPr>
            <a:r>
              <a:rPr lang="es-EC" sz="1600" dirty="0">
                <a:latin typeface="Times New Roman" pitchFamily="18" charset="0"/>
                <a:cs typeface="Times New Roman" pitchFamily="18" charset="0"/>
              </a:rPr>
              <a:t>E</a:t>
            </a:r>
            <a:r>
              <a:rPr lang="es-EC" sz="1600" dirty="0" smtClean="0">
                <a:latin typeface="Times New Roman" pitchFamily="18" charset="0"/>
                <a:cs typeface="Times New Roman" pitchFamily="18" charset="0"/>
              </a:rPr>
              <a:t>xtensión </a:t>
            </a:r>
            <a:r>
              <a:rPr lang="es-EC" sz="1600" dirty="0">
                <a:latin typeface="Times New Roman" pitchFamily="18" charset="0"/>
                <a:cs typeface="Times New Roman" pitchFamily="18" charset="0"/>
              </a:rPr>
              <a:t>es doblar la muñeca hacia atrás  normalmente es de aproximadamente 60 a 70 </a:t>
            </a:r>
            <a:r>
              <a:rPr lang="es-EC" sz="1600" dirty="0" smtClean="0">
                <a:latin typeface="Times New Roman" pitchFamily="18" charset="0"/>
                <a:cs typeface="Times New Roman" pitchFamily="18" charset="0"/>
              </a:rPr>
              <a:t>grados</a:t>
            </a:r>
          </a:p>
          <a:p>
            <a:pPr marL="285750" indent="-285750" algn="just">
              <a:buFont typeface="Wingdings" pitchFamily="2" charset="2"/>
              <a:buChar char="§"/>
            </a:pPr>
            <a:r>
              <a:rPr lang="es-EC" sz="1600" dirty="0">
                <a:latin typeface="Times New Roman" pitchFamily="18" charset="0"/>
                <a:cs typeface="Times New Roman" pitchFamily="18" charset="0"/>
              </a:rPr>
              <a:t>La desviación cubital la desviación cubital normal es de aproximadamente 25 a 40 </a:t>
            </a:r>
            <a:r>
              <a:rPr lang="es-EC" sz="1600" dirty="0" smtClean="0">
                <a:latin typeface="Times New Roman" pitchFamily="18" charset="0"/>
                <a:cs typeface="Times New Roman" pitchFamily="18" charset="0"/>
              </a:rPr>
              <a:t>grados, la muñeca la inclina hacia el lado del dedo meñique de la mano. </a:t>
            </a:r>
          </a:p>
          <a:p>
            <a:pPr marL="285750" indent="-285750" algn="just">
              <a:buFont typeface="Wingdings" pitchFamily="2" charset="2"/>
              <a:buChar char="§"/>
            </a:pPr>
            <a:r>
              <a:rPr lang="es-EC" sz="1600" dirty="0" smtClean="0">
                <a:latin typeface="Times New Roman" pitchFamily="18" charset="0"/>
                <a:cs typeface="Times New Roman" pitchFamily="18" charset="0"/>
              </a:rPr>
              <a:t>La </a:t>
            </a:r>
            <a:r>
              <a:rPr lang="es-EC" sz="1600" dirty="0">
                <a:latin typeface="Times New Roman" pitchFamily="18" charset="0"/>
                <a:cs typeface="Times New Roman" pitchFamily="18" charset="0"/>
              </a:rPr>
              <a:t>desviación radial inclina la muñeca hacia el lado del pulgar de tu mano</a:t>
            </a:r>
            <a:r>
              <a:rPr lang="es-EC" sz="1600" dirty="0" smtClean="0">
                <a:latin typeface="Times New Roman" pitchFamily="18" charset="0"/>
                <a:cs typeface="Times New Roman" pitchFamily="18" charset="0"/>
              </a:rPr>
              <a:t>,, </a:t>
            </a:r>
            <a:r>
              <a:rPr lang="es-EC" sz="1600" dirty="0">
                <a:latin typeface="Times New Roman" pitchFamily="18" charset="0"/>
                <a:cs typeface="Times New Roman" pitchFamily="18" charset="0"/>
              </a:rPr>
              <a:t>mientras que la desviación radial es de aproximadamente 15 a 25 grados</a:t>
            </a:r>
            <a:endParaRPr lang="es-ES" sz="1600" dirty="0">
              <a:latin typeface="Times New Roman" pitchFamily="18" charset="0"/>
              <a:cs typeface="Times New Roman" pitchFamily="18" charset="0"/>
            </a:endParaRPr>
          </a:p>
        </p:txBody>
      </p:sp>
      <p:cxnSp>
        <p:nvCxnSpPr>
          <p:cNvPr id="8" name="7 Conector recto de flecha"/>
          <p:cNvCxnSpPr/>
          <p:nvPr/>
        </p:nvCxnSpPr>
        <p:spPr>
          <a:xfrm flipH="1">
            <a:off x="2123728" y="1844824"/>
            <a:ext cx="720080" cy="65736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0" name="9 Conector recto de flecha"/>
          <p:cNvCxnSpPr/>
          <p:nvPr/>
        </p:nvCxnSpPr>
        <p:spPr>
          <a:xfrm>
            <a:off x="6084168" y="1844824"/>
            <a:ext cx="720080" cy="82111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91726"/>
            <a:ext cx="1465066" cy="146506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950909"/>
            <a:ext cx="3551008" cy="29096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4234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267744" y="1473277"/>
            <a:ext cx="5400600" cy="461665"/>
          </a:xfrm>
          <a:prstGeom prst="rect">
            <a:avLst/>
          </a:prstGeom>
          <a:noFill/>
        </p:spPr>
        <p:txBody>
          <a:bodyPr wrap="square" rtlCol="0">
            <a:spAutoFit/>
          </a:bodyPr>
          <a:lstStyle/>
          <a:p>
            <a:r>
              <a:rPr lang="es-ES" sz="2400" b="1" dirty="0" smtClean="0">
                <a:latin typeface="Times New Roman" pitchFamily="18" charset="0"/>
                <a:cs typeface="Times New Roman" pitchFamily="18" charset="0"/>
              </a:rPr>
              <a:t>CONTENIDO DE PRESENTACIÓN</a:t>
            </a:r>
            <a:endParaRPr lang="es-ES" sz="2400" b="1" dirty="0">
              <a:latin typeface="Times New Roman" pitchFamily="18" charset="0"/>
              <a:cs typeface="Times New Roman" pitchFamily="18" charset="0"/>
            </a:endParaRPr>
          </a:p>
        </p:txBody>
      </p:sp>
      <p:sp>
        <p:nvSpPr>
          <p:cNvPr id="5" name="4 CuadroTexto"/>
          <p:cNvSpPr txBox="1"/>
          <p:nvPr/>
        </p:nvSpPr>
        <p:spPr>
          <a:xfrm>
            <a:off x="1907704" y="2132856"/>
            <a:ext cx="5112568" cy="369332"/>
          </a:xfrm>
          <a:prstGeom prst="rect">
            <a:avLst/>
          </a:prstGeom>
          <a:noFill/>
        </p:spPr>
        <p:txBody>
          <a:bodyPr wrap="square" rtlCol="0">
            <a:spAutoFit/>
          </a:bodyPr>
          <a:lstStyle/>
          <a:p>
            <a:endParaRPr lang="es-ES" dirty="0"/>
          </a:p>
        </p:txBody>
      </p:sp>
      <p:sp>
        <p:nvSpPr>
          <p:cNvPr id="7" name="6 CuadroTexto"/>
          <p:cNvSpPr txBox="1"/>
          <p:nvPr/>
        </p:nvSpPr>
        <p:spPr>
          <a:xfrm>
            <a:off x="1763688" y="2317476"/>
            <a:ext cx="5760640" cy="3539430"/>
          </a:xfrm>
          <a:prstGeom prst="rect">
            <a:avLst/>
          </a:prstGeom>
          <a:noFill/>
        </p:spPr>
        <p:txBody>
          <a:bodyPr wrap="square" rtlCol="0">
            <a:spAutoFit/>
          </a:bodyPr>
          <a:lstStyle/>
          <a:p>
            <a:pPr marL="285750" indent="-285750">
              <a:buFontTx/>
              <a:buChar char="-"/>
            </a:pPr>
            <a:r>
              <a:rPr lang="es-ES" sz="2800" dirty="0" smtClean="0">
                <a:latin typeface="Times New Roman" pitchFamily="18" charset="0"/>
                <a:cs typeface="Times New Roman" pitchFamily="18" charset="0"/>
              </a:rPr>
              <a:t>Desarrollo </a:t>
            </a:r>
            <a:r>
              <a:rPr lang="es-ES" sz="2800" smtClean="0">
                <a:latin typeface="Times New Roman" pitchFamily="18" charset="0"/>
                <a:cs typeface="Times New Roman" pitchFamily="18" charset="0"/>
              </a:rPr>
              <a:t>del problema</a:t>
            </a:r>
            <a:endParaRPr lang="es-ES" sz="2800" dirty="0" smtClean="0">
              <a:latin typeface="Times New Roman" pitchFamily="18" charset="0"/>
              <a:cs typeface="Times New Roman" pitchFamily="18" charset="0"/>
            </a:endParaRPr>
          </a:p>
          <a:p>
            <a:pPr marL="285750" indent="-285750">
              <a:buFontTx/>
              <a:buChar char="-"/>
            </a:pPr>
            <a:r>
              <a:rPr lang="es-ES" sz="2800" dirty="0" smtClean="0">
                <a:latin typeface="Times New Roman" pitchFamily="18" charset="0"/>
                <a:cs typeface="Times New Roman" pitchFamily="18" charset="0"/>
              </a:rPr>
              <a:t>Objetivos</a:t>
            </a:r>
          </a:p>
          <a:p>
            <a:pPr marL="285750" indent="-285750">
              <a:buFontTx/>
              <a:buChar char="-"/>
            </a:pPr>
            <a:r>
              <a:rPr lang="es-ES" sz="2800" dirty="0" smtClean="0">
                <a:latin typeface="Times New Roman" pitchFamily="18" charset="0"/>
                <a:cs typeface="Times New Roman" pitchFamily="18" charset="0"/>
              </a:rPr>
              <a:t>Justificación</a:t>
            </a:r>
          </a:p>
          <a:p>
            <a:pPr marL="285750" indent="-285750">
              <a:buFontTx/>
              <a:buChar char="-"/>
            </a:pPr>
            <a:r>
              <a:rPr lang="es-ES" sz="2800" dirty="0" smtClean="0">
                <a:latin typeface="Times New Roman" pitchFamily="18" charset="0"/>
                <a:cs typeface="Times New Roman" pitchFamily="18" charset="0"/>
              </a:rPr>
              <a:t>Alcance</a:t>
            </a:r>
          </a:p>
          <a:p>
            <a:pPr marL="285750" indent="-285750">
              <a:buFontTx/>
              <a:buChar char="-"/>
            </a:pPr>
            <a:r>
              <a:rPr lang="es-ES" sz="2800" dirty="0" smtClean="0">
                <a:latin typeface="Times New Roman" pitchFamily="18" charset="0"/>
                <a:cs typeface="Times New Roman" pitchFamily="18" charset="0"/>
              </a:rPr>
              <a:t>Metodología</a:t>
            </a:r>
          </a:p>
          <a:p>
            <a:pPr marL="285750" indent="-285750">
              <a:buFontTx/>
              <a:buChar char="-"/>
            </a:pPr>
            <a:r>
              <a:rPr lang="es-ES" sz="2800" dirty="0" smtClean="0">
                <a:latin typeface="Times New Roman" pitchFamily="18" charset="0"/>
                <a:cs typeface="Times New Roman" pitchFamily="18" charset="0"/>
              </a:rPr>
              <a:t>Resultados</a:t>
            </a:r>
          </a:p>
          <a:p>
            <a:pPr marL="285750" indent="-285750">
              <a:buFontTx/>
              <a:buChar char="-"/>
            </a:pPr>
            <a:r>
              <a:rPr lang="es-ES" sz="2800" dirty="0" smtClean="0">
                <a:latin typeface="Times New Roman" pitchFamily="18" charset="0"/>
                <a:cs typeface="Times New Roman" pitchFamily="18" charset="0"/>
              </a:rPr>
              <a:t>Análisis de resultados</a:t>
            </a:r>
          </a:p>
          <a:p>
            <a:pPr marL="285750" indent="-285750">
              <a:buFontTx/>
              <a:buChar char="-"/>
            </a:pPr>
            <a:r>
              <a:rPr lang="es-ES" sz="2800" dirty="0" smtClean="0">
                <a:latin typeface="Times New Roman" pitchFamily="18" charset="0"/>
                <a:cs typeface="Times New Roman" pitchFamily="18" charset="0"/>
              </a:rPr>
              <a:t>Conclusiones y recomendaciones</a:t>
            </a:r>
            <a:endParaRPr lang="es-ES" sz="2800" dirty="0">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19" y="158280"/>
            <a:ext cx="1639069" cy="163906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93628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683568" y="1508484"/>
            <a:ext cx="2880320" cy="6887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t>Cargas aplicadas a la férula</a:t>
            </a:r>
          </a:p>
        </p:txBody>
      </p:sp>
      <p:sp>
        <p:nvSpPr>
          <p:cNvPr id="6" name="5 Rectángulo redondeado"/>
          <p:cNvSpPr/>
          <p:nvPr/>
        </p:nvSpPr>
        <p:spPr>
          <a:xfrm>
            <a:off x="539552" y="2708920"/>
            <a:ext cx="3672408"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dirty="0" smtClean="0">
                <a:latin typeface="Times New Roman" pitchFamily="18" charset="0"/>
                <a:cs typeface="Times New Roman" pitchFamily="18" charset="0"/>
              </a:rPr>
              <a:t>Se </a:t>
            </a:r>
            <a:r>
              <a:rPr lang="es-ES" sz="1600" dirty="0">
                <a:latin typeface="Times New Roman" pitchFamily="18" charset="0"/>
                <a:cs typeface="Times New Roman" pitchFamily="18" charset="0"/>
              </a:rPr>
              <a:t>obtuvieron mediante pruebas dinámicas realizadas a voluntarios sin presentar patologías a nivel de mano – muñeca (sanas).</a:t>
            </a:r>
          </a:p>
          <a:p>
            <a:pPr algn="just"/>
            <a:r>
              <a:rPr lang="es-ES" sz="1600" dirty="0">
                <a:latin typeface="Times New Roman" pitchFamily="18" charset="0"/>
                <a:cs typeface="Times New Roman" pitchFamily="18" charset="0"/>
              </a:rPr>
              <a:t>     </a:t>
            </a:r>
          </a:p>
        </p:txBody>
      </p:sp>
      <p:cxnSp>
        <p:nvCxnSpPr>
          <p:cNvPr id="9" name="8 Conector recto de flecha"/>
          <p:cNvCxnSpPr>
            <a:stCxn id="3" idx="2"/>
          </p:cNvCxnSpPr>
          <p:nvPr/>
        </p:nvCxnSpPr>
        <p:spPr>
          <a:xfrm>
            <a:off x="2123728" y="2197206"/>
            <a:ext cx="0" cy="53541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aphicFrame>
        <p:nvGraphicFramePr>
          <p:cNvPr id="10" name="9 Tabla"/>
          <p:cNvGraphicFramePr>
            <a:graphicFrameLocks noGrp="1"/>
          </p:cNvGraphicFramePr>
          <p:nvPr>
            <p:extLst>
              <p:ext uri="{D42A27DB-BD31-4B8C-83A1-F6EECF244321}">
                <p14:modId xmlns:p14="http://schemas.microsoft.com/office/powerpoint/2010/main" val="462361489"/>
              </p:ext>
            </p:extLst>
          </p:nvPr>
        </p:nvGraphicFramePr>
        <p:xfrm>
          <a:off x="4860032" y="2348879"/>
          <a:ext cx="3672408" cy="2323363"/>
        </p:xfrm>
        <a:graphic>
          <a:graphicData uri="http://schemas.openxmlformats.org/drawingml/2006/table">
            <a:tbl>
              <a:tblPr firstRow="1" firstCol="1" bandRow="1">
                <a:tableStyleId>{22838BEF-8BB2-4498-84A7-C5851F593DF1}</a:tableStyleId>
              </a:tblPr>
              <a:tblGrid>
                <a:gridCol w="1175600"/>
                <a:gridCol w="1175600"/>
                <a:gridCol w="1321208"/>
              </a:tblGrid>
              <a:tr h="664027">
                <a:tc>
                  <a:txBody>
                    <a:bodyPr/>
                    <a:lstStyle/>
                    <a:p>
                      <a:pPr algn="just">
                        <a:lnSpc>
                          <a:spcPct val="150000"/>
                        </a:lnSpc>
                        <a:spcAft>
                          <a:spcPts val="750"/>
                        </a:spcAft>
                      </a:pPr>
                      <a:r>
                        <a:rPr lang="es-ES" sz="1200" dirty="0">
                          <a:effectLst/>
                        </a:rPr>
                        <a:t> </a:t>
                      </a:r>
                      <a:endParaRPr lang="es-ES" sz="1100" dirty="0">
                        <a:effectLst/>
                        <a:latin typeface="Calibri"/>
                        <a:ea typeface="Calibri"/>
                        <a:cs typeface="Times New Roman"/>
                      </a:endParaRPr>
                    </a:p>
                  </a:txBody>
                  <a:tcPr marL="68580" marR="68580" marT="0" marB="0"/>
                </a:tc>
                <a:tc>
                  <a:txBody>
                    <a:bodyPr/>
                    <a:lstStyle/>
                    <a:p>
                      <a:pPr algn="ctr">
                        <a:lnSpc>
                          <a:spcPct val="150000"/>
                        </a:lnSpc>
                        <a:spcAft>
                          <a:spcPts val="750"/>
                        </a:spcAft>
                      </a:pPr>
                      <a:r>
                        <a:rPr lang="es-ES" sz="1200" dirty="0">
                          <a:effectLst/>
                        </a:rPr>
                        <a:t>Fuerza máxima (N)</a:t>
                      </a:r>
                      <a:endParaRPr lang="es-ES" sz="1100" dirty="0">
                        <a:effectLst/>
                        <a:latin typeface="Calibri"/>
                        <a:ea typeface="Calibri"/>
                        <a:cs typeface="Times New Roman"/>
                      </a:endParaRPr>
                    </a:p>
                  </a:txBody>
                  <a:tcPr marL="68580" marR="68580" marT="0" marB="0"/>
                </a:tc>
                <a:tc>
                  <a:txBody>
                    <a:bodyPr/>
                    <a:lstStyle/>
                    <a:p>
                      <a:pPr algn="just">
                        <a:lnSpc>
                          <a:spcPct val="150000"/>
                        </a:lnSpc>
                        <a:spcAft>
                          <a:spcPts val="750"/>
                        </a:spcAft>
                      </a:pPr>
                      <a:r>
                        <a:rPr lang="es-ES" sz="1200">
                          <a:effectLst/>
                        </a:rPr>
                        <a:t>8% de la fuerza </a:t>
                      </a:r>
                      <a:endParaRPr lang="es-ES" sz="1100">
                        <a:effectLst/>
                      </a:endParaRPr>
                    </a:p>
                    <a:p>
                      <a:pPr algn="just">
                        <a:lnSpc>
                          <a:spcPct val="150000"/>
                        </a:lnSpc>
                        <a:spcAft>
                          <a:spcPts val="750"/>
                        </a:spcAft>
                      </a:pPr>
                      <a:r>
                        <a:rPr lang="es-ES" sz="1200">
                          <a:effectLst/>
                        </a:rPr>
                        <a:t>máxima (N)</a:t>
                      </a:r>
                      <a:endParaRPr lang="es-ES" sz="1100">
                        <a:effectLst/>
                        <a:latin typeface="Calibri"/>
                        <a:ea typeface="Calibri"/>
                        <a:cs typeface="Times New Roman"/>
                      </a:endParaRPr>
                    </a:p>
                  </a:txBody>
                  <a:tcPr marL="68580" marR="68580" marT="0" marB="0"/>
                </a:tc>
              </a:tr>
              <a:tr h="261916">
                <a:tc>
                  <a:txBody>
                    <a:bodyPr/>
                    <a:lstStyle/>
                    <a:p>
                      <a:pPr algn="just">
                        <a:lnSpc>
                          <a:spcPct val="150000"/>
                        </a:lnSpc>
                        <a:spcAft>
                          <a:spcPts val="750"/>
                        </a:spcAft>
                      </a:pPr>
                      <a:r>
                        <a:rPr lang="es-ES" sz="1200">
                          <a:effectLst/>
                        </a:rPr>
                        <a:t>Flexión</a:t>
                      </a:r>
                      <a:endParaRPr lang="es-ES" sz="1100">
                        <a:effectLst/>
                        <a:latin typeface="Calibri"/>
                        <a:ea typeface="Calibri"/>
                        <a:cs typeface="Times New Roman"/>
                      </a:endParaRPr>
                    </a:p>
                  </a:txBody>
                  <a:tcPr marL="68580" marR="68580" marT="0" marB="0"/>
                </a:tc>
                <a:tc>
                  <a:txBody>
                    <a:bodyPr/>
                    <a:lstStyle/>
                    <a:p>
                      <a:pPr algn="ctr">
                        <a:lnSpc>
                          <a:spcPct val="150000"/>
                        </a:lnSpc>
                        <a:spcAft>
                          <a:spcPts val="750"/>
                        </a:spcAft>
                      </a:pPr>
                      <a:r>
                        <a:rPr lang="es-ES" sz="1200">
                          <a:effectLst/>
                        </a:rPr>
                        <a:t>148</a:t>
                      </a:r>
                      <a:endParaRPr lang="es-ES" sz="1100">
                        <a:effectLst/>
                        <a:latin typeface="Calibri"/>
                        <a:ea typeface="Calibri"/>
                        <a:cs typeface="Times New Roman"/>
                      </a:endParaRPr>
                    </a:p>
                  </a:txBody>
                  <a:tcPr marL="68580" marR="68580" marT="0" marB="0"/>
                </a:tc>
                <a:tc>
                  <a:txBody>
                    <a:bodyPr/>
                    <a:lstStyle/>
                    <a:p>
                      <a:pPr algn="ctr">
                        <a:lnSpc>
                          <a:spcPct val="150000"/>
                        </a:lnSpc>
                        <a:spcAft>
                          <a:spcPts val="750"/>
                        </a:spcAft>
                      </a:pPr>
                      <a:r>
                        <a:rPr lang="es-ES" sz="1200">
                          <a:effectLst/>
                        </a:rPr>
                        <a:t>11.84</a:t>
                      </a:r>
                      <a:endParaRPr lang="es-ES" sz="1100">
                        <a:effectLst/>
                        <a:latin typeface="Calibri"/>
                        <a:ea typeface="Calibri"/>
                        <a:cs typeface="Times New Roman"/>
                      </a:endParaRPr>
                    </a:p>
                  </a:txBody>
                  <a:tcPr marL="68580" marR="68580" marT="0" marB="0"/>
                </a:tc>
              </a:tr>
              <a:tr h="261916">
                <a:tc>
                  <a:txBody>
                    <a:bodyPr/>
                    <a:lstStyle/>
                    <a:p>
                      <a:pPr algn="just">
                        <a:lnSpc>
                          <a:spcPct val="150000"/>
                        </a:lnSpc>
                        <a:spcAft>
                          <a:spcPts val="750"/>
                        </a:spcAft>
                      </a:pPr>
                      <a:r>
                        <a:rPr lang="es-ES" sz="1200">
                          <a:effectLst/>
                        </a:rPr>
                        <a:t>Extensión</a:t>
                      </a:r>
                      <a:endParaRPr lang="es-ES" sz="1100">
                        <a:effectLst/>
                        <a:latin typeface="Calibri"/>
                        <a:ea typeface="Calibri"/>
                        <a:cs typeface="Times New Roman"/>
                      </a:endParaRPr>
                    </a:p>
                  </a:txBody>
                  <a:tcPr marL="68580" marR="68580" marT="0" marB="0"/>
                </a:tc>
                <a:tc>
                  <a:txBody>
                    <a:bodyPr/>
                    <a:lstStyle/>
                    <a:p>
                      <a:pPr algn="ctr">
                        <a:lnSpc>
                          <a:spcPct val="150000"/>
                        </a:lnSpc>
                        <a:spcAft>
                          <a:spcPts val="750"/>
                        </a:spcAft>
                      </a:pPr>
                      <a:r>
                        <a:rPr lang="es-ES" sz="1200">
                          <a:effectLst/>
                        </a:rPr>
                        <a:t>84</a:t>
                      </a:r>
                      <a:endParaRPr lang="es-ES" sz="1100">
                        <a:effectLst/>
                        <a:latin typeface="Calibri"/>
                        <a:ea typeface="Calibri"/>
                        <a:cs typeface="Times New Roman"/>
                      </a:endParaRPr>
                    </a:p>
                  </a:txBody>
                  <a:tcPr marL="68580" marR="68580" marT="0" marB="0"/>
                </a:tc>
                <a:tc>
                  <a:txBody>
                    <a:bodyPr/>
                    <a:lstStyle/>
                    <a:p>
                      <a:pPr algn="ctr">
                        <a:lnSpc>
                          <a:spcPct val="150000"/>
                        </a:lnSpc>
                        <a:spcAft>
                          <a:spcPts val="750"/>
                        </a:spcAft>
                      </a:pPr>
                      <a:r>
                        <a:rPr lang="es-ES" sz="1200">
                          <a:effectLst/>
                        </a:rPr>
                        <a:t>6.72</a:t>
                      </a:r>
                      <a:endParaRPr lang="es-ES" sz="1100">
                        <a:effectLst/>
                        <a:latin typeface="Calibri"/>
                        <a:ea typeface="Calibri"/>
                        <a:cs typeface="Times New Roman"/>
                      </a:endParaRPr>
                    </a:p>
                  </a:txBody>
                  <a:tcPr marL="68580" marR="68580" marT="0" marB="0"/>
                </a:tc>
              </a:tr>
              <a:tr h="555348">
                <a:tc>
                  <a:txBody>
                    <a:bodyPr/>
                    <a:lstStyle/>
                    <a:p>
                      <a:pPr algn="just">
                        <a:lnSpc>
                          <a:spcPct val="150000"/>
                        </a:lnSpc>
                        <a:spcAft>
                          <a:spcPts val="750"/>
                        </a:spcAft>
                      </a:pPr>
                      <a:r>
                        <a:rPr lang="es-ES" sz="1200">
                          <a:effectLst/>
                        </a:rPr>
                        <a:t>Desviación cubital</a:t>
                      </a:r>
                      <a:endParaRPr lang="es-ES" sz="1100">
                        <a:effectLst/>
                        <a:latin typeface="Calibri"/>
                        <a:ea typeface="Calibri"/>
                        <a:cs typeface="Times New Roman"/>
                      </a:endParaRPr>
                    </a:p>
                  </a:txBody>
                  <a:tcPr marL="68580" marR="68580" marT="0" marB="0"/>
                </a:tc>
                <a:tc>
                  <a:txBody>
                    <a:bodyPr/>
                    <a:lstStyle/>
                    <a:p>
                      <a:pPr algn="ctr">
                        <a:lnSpc>
                          <a:spcPct val="150000"/>
                        </a:lnSpc>
                        <a:spcAft>
                          <a:spcPts val="750"/>
                        </a:spcAft>
                      </a:pPr>
                      <a:r>
                        <a:rPr lang="es-ES" sz="1200">
                          <a:effectLst/>
                        </a:rPr>
                        <a:t>99</a:t>
                      </a:r>
                      <a:endParaRPr lang="es-ES" sz="1100">
                        <a:effectLst/>
                        <a:latin typeface="Calibri"/>
                        <a:ea typeface="Calibri"/>
                        <a:cs typeface="Times New Roman"/>
                      </a:endParaRPr>
                    </a:p>
                  </a:txBody>
                  <a:tcPr marL="68580" marR="68580" marT="0" marB="0"/>
                </a:tc>
                <a:tc>
                  <a:txBody>
                    <a:bodyPr/>
                    <a:lstStyle/>
                    <a:p>
                      <a:pPr algn="ctr">
                        <a:lnSpc>
                          <a:spcPct val="150000"/>
                        </a:lnSpc>
                        <a:spcAft>
                          <a:spcPts val="750"/>
                        </a:spcAft>
                      </a:pPr>
                      <a:r>
                        <a:rPr lang="es-ES" sz="1200">
                          <a:effectLst/>
                        </a:rPr>
                        <a:t>7.92</a:t>
                      </a:r>
                      <a:endParaRPr lang="es-ES" sz="1100">
                        <a:effectLst/>
                        <a:latin typeface="Calibri"/>
                        <a:ea typeface="Calibri"/>
                        <a:cs typeface="Times New Roman"/>
                      </a:endParaRPr>
                    </a:p>
                  </a:txBody>
                  <a:tcPr marL="68580" marR="68580" marT="0" marB="0"/>
                </a:tc>
              </a:tr>
              <a:tr h="555348">
                <a:tc>
                  <a:txBody>
                    <a:bodyPr/>
                    <a:lstStyle/>
                    <a:p>
                      <a:pPr algn="just">
                        <a:lnSpc>
                          <a:spcPct val="150000"/>
                        </a:lnSpc>
                        <a:spcAft>
                          <a:spcPts val="750"/>
                        </a:spcAft>
                      </a:pPr>
                      <a:r>
                        <a:rPr lang="es-ES" sz="1200">
                          <a:effectLst/>
                        </a:rPr>
                        <a:t>Desviación radial</a:t>
                      </a:r>
                      <a:endParaRPr lang="es-ES" sz="1100">
                        <a:effectLst/>
                        <a:latin typeface="Calibri"/>
                        <a:ea typeface="Calibri"/>
                        <a:cs typeface="Times New Roman"/>
                      </a:endParaRPr>
                    </a:p>
                  </a:txBody>
                  <a:tcPr marL="68580" marR="68580" marT="0" marB="0"/>
                </a:tc>
                <a:tc>
                  <a:txBody>
                    <a:bodyPr/>
                    <a:lstStyle/>
                    <a:p>
                      <a:pPr algn="ctr">
                        <a:lnSpc>
                          <a:spcPct val="150000"/>
                        </a:lnSpc>
                        <a:spcAft>
                          <a:spcPts val="750"/>
                        </a:spcAft>
                      </a:pPr>
                      <a:r>
                        <a:rPr lang="es-ES" sz="1200" dirty="0">
                          <a:effectLst/>
                        </a:rPr>
                        <a:t>114 </a:t>
                      </a:r>
                      <a:endParaRPr lang="es-ES" sz="1100" dirty="0">
                        <a:effectLst/>
                        <a:latin typeface="Calibri"/>
                        <a:ea typeface="Calibri"/>
                        <a:cs typeface="Times New Roman"/>
                      </a:endParaRPr>
                    </a:p>
                  </a:txBody>
                  <a:tcPr marL="68580" marR="68580" marT="0" marB="0"/>
                </a:tc>
                <a:tc>
                  <a:txBody>
                    <a:bodyPr/>
                    <a:lstStyle/>
                    <a:p>
                      <a:pPr algn="ctr">
                        <a:lnSpc>
                          <a:spcPct val="150000"/>
                        </a:lnSpc>
                        <a:spcAft>
                          <a:spcPts val="750"/>
                        </a:spcAft>
                      </a:pPr>
                      <a:r>
                        <a:rPr lang="es-ES" sz="1200" dirty="0">
                          <a:effectLst/>
                        </a:rPr>
                        <a:t>9.12</a:t>
                      </a:r>
                      <a:endParaRPr lang="es-ES" sz="1100" dirty="0">
                        <a:effectLst/>
                        <a:latin typeface="Calibri"/>
                        <a:ea typeface="Calibri"/>
                        <a:cs typeface="Times New Roman"/>
                      </a:endParaRPr>
                    </a:p>
                  </a:txBody>
                  <a:tcPr marL="68580" marR="68580" marT="0" marB="0"/>
                </a:tc>
              </a:tr>
            </a:tbl>
          </a:graphicData>
        </a:graphic>
      </p:graphicFrame>
      <p:sp>
        <p:nvSpPr>
          <p:cNvPr id="11" name="10 Rectángulo redondeado"/>
          <p:cNvSpPr/>
          <p:nvPr/>
        </p:nvSpPr>
        <p:spPr>
          <a:xfrm>
            <a:off x="611560" y="4506201"/>
            <a:ext cx="3528392"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dirty="0">
                <a:latin typeface="Times New Roman" pitchFamily="18" charset="0"/>
                <a:cs typeface="Times New Roman" pitchFamily="18" charset="0"/>
              </a:rPr>
              <a:t>P</a:t>
            </a:r>
            <a:r>
              <a:rPr lang="es-ES" sz="1600" dirty="0" smtClean="0">
                <a:latin typeface="Times New Roman" pitchFamily="18" charset="0"/>
                <a:cs typeface="Times New Roman" pitchFamily="18" charset="0"/>
              </a:rPr>
              <a:t>or </a:t>
            </a:r>
            <a:r>
              <a:rPr lang="es-ES" sz="1600" dirty="0">
                <a:latin typeface="Times New Roman" pitchFamily="18" charset="0"/>
                <a:cs typeface="Times New Roman" pitchFamily="18" charset="0"/>
              </a:rPr>
              <a:t>esta razón para obtener la optimización topológica se toma en cuenta el 8% de la fuerza máxima de una persona </a:t>
            </a:r>
            <a:r>
              <a:rPr lang="es-ES" sz="1600" dirty="0" smtClean="0">
                <a:latin typeface="Times New Roman" pitchFamily="18" charset="0"/>
                <a:cs typeface="Times New Roman" pitchFamily="18" charset="0"/>
              </a:rPr>
              <a:t>sana.</a:t>
            </a:r>
            <a:endParaRPr lang="es-ES" sz="1600" dirty="0">
              <a:latin typeface="Times New Roman" pitchFamily="18" charset="0"/>
              <a:cs typeface="Times New Roman" pitchFamily="18" charset="0"/>
            </a:endParaRPr>
          </a:p>
        </p:txBody>
      </p:sp>
      <p:cxnSp>
        <p:nvCxnSpPr>
          <p:cNvPr id="13" name="12 Conector recto de flecha"/>
          <p:cNvCxnSpPr/>
          <p:nvPr/>
        </p:nvCxnSpPr>
        <p:spPr>
          <a:xfrm>
            <a:off x="2127957" y="3940448"/>
            <a:ext cx="0" cy="57314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43418"/>
            <a:ext cx="1465066" cy="146506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69659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450897" y="1556792"/>
            <a:ext cx="3384376"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600" dirty="0">
                <a:latin typeface="Times New Roman" pitchFamily="18" charset="0"/>
                <a:cs typeface="Times New Roman" pitchFamily="18" charset="0"/>
              </a:rPr>
              <a:t>Obtención de la optimización topológica para cada movimiento de la mano</a:t>
            </a:r>
            <a:r>
              <a:rPr lang="es-ES" sz="1600" dirty="0">
                <a:latin typeface="Times New Roman" pitchFamily="18" charset="0"/>
                <a:cs typeface="Times New Roman" pitchFamily="18" charset="0"/>
              </a:rPr>
              <a:t>.</a:t>
            </a:r>
            <a:r>
              <a:rPr lang="es-EC" sz="1600" dirty="0" smtClean="0">
                <a:latin typeface="Times New Roman" pitchFamily="18" charset="0"/>
                <a:cs typeface="Times New Roman" pitchFamily="18" charset="0"/>
              </a:rPr>
              <a:t> </a:t>
            </a:r>
            <a:endParaRPr lang="es-ES" sz="1600" dirty="0">
              <a:latin typeface="Times New Roman" pitchFamily="18" charset="0"/>
              <a:cs typeface="Times New Roman" pitchFamily="18" charset="0"/>
            </a:endParaRPr>
          </a:p>
        </p:txBody>
      </p:sp>
      <p:sp>
        <p:nvSpPr>
          <p:cNvPr id="3" name="2 Rectángulo redondeado"/>
          <p:cNvSpPr/>
          <p:nvPr/>
        </p:nvSpPr>
        <p:spPr>
          <a:xfrm>
            <a:off x="450897" y="2908597"/>
            <a:ext cx="4320480"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dirty="0">
                <a:latin typeface="Times New Roman" pitchFamily="18" charset="0"/>
                <a:cs typeface="Times New Roman" pitchFamily="18" charset="0"/>
              </a:rPr>
              <a:t>D</a:t>
            </a:r>
            <a:r>
              <a:rPr lang="es-ES" sz="1600" dirty="0" smtClean="0">
                <a:latin typeface="Times New Roman" pitchFamily="18" charset="0"/>
                <a:cs typeface="Times New Roman" pitchFamily="18" charset="0"/>
              </a:rPr>
              <a:t>e </a:t>
            </a:r>
            <a:r>
              <a:rPr lang="es-ES" sz="1600" dirty="0">
                <a:latin typeface="Times New Roman" pitchFamily="18" charset="0"/>
                <a:cs typeface="Times New Roman" pitchFamily="18" charset="0"/>
              </a:rPr>
              <a:t>la férula de color azul representan el material innecesario para el diseño final de férula y posterior análisis mediante FEA,  y las zonas de color rojo, turquesa, amarilla constituyen la cantidad de material </a:t>
            </a:r>
            <a:r>
              <a:rPr lang="es-ES" sz="1600" dirty="0" smtClean="0">
                <a:latin typeface="Times New Roman" pitchFamily="18" charset="0"/>
                <a:cs typeface="Times New Roman" pitchFamily="18" charset="0"/>
              </a:rPr>
              <a:t>óptimo.</a:t>
            </a:r>
            <a:endParaRPr lang="es-ES" sz="1600" dirty="0">
              <a:latin typeface="Times New Roman" pitchFamily="18" charset="0"/>
              <a:cs typeface="Times New Roman" pitchFamily="18" charset="0"/>
            </a:endParaRPr>
          </a:p>
        </p:txBody>
      </p:sp>
      <p:cxnSp>
        <p:nvCxnSpPr>
          <p:cNvPr id="7" name="6 Conector recto de flecha"/>
          <p:cNvCxnSpPr/>
          <p:nvPr/>
        </p:nvCxnSpPr>
        <p:spPr>
          <a:xfrm>
            <a:off x="2159732" y="2341809"/>
            <a:ext cx="0" cy="50405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9" name="8 Rectángulo redondeado"/>
          <p:cNvSpPr/>
          <p:nvPr/>
        </p:nvSpPr>
        <p:spPr>
          <a:xfrm>
            <a:off x="5807173" y="556311"/>
            <a:ext cx="2304256"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b="1" i="1" dirty="0">
                <a:latin typeface="Times New Roman" pitchFamily="18" charset="0"/>
                <a:cs typeface="Times New Roman" pitchFamily="18" charset="0"/>
              </a:rPr>
              <a:t>Material Z ULTRA T </a:t>
            </a:r>
            <a:endParaRPr lang="es-ES" sz="1600" dirty="0">
              <a:latin typeface="Times New Roman" pitchFamily="18" charset="0"/>
              <a:cs typeface="Times New Roman" pitchFamily="18" charset="0"/>
            </a:endParaRPr>
          </a:p>
          <a:p>
            <a:r>
              <a:rPr lang="es-ES" sz="1600" b="1" i="1" dirty="0">
                <a:latin typeface="Times New Roman" pitchFamily="18" charset="0"/>
                <a:cs typeface="Times New Roman" pitchFamily="18" charset="0"/>
              </a:rPr>
              <a:t>Mano en flexión</a:t>
            </a:r>
            <a:endParaRPr lang="es-ES" sz="1600" dirty="0">
              <a:latin typeface="Times New Roman" pitchFamily="18" charset="0"/>
              <a:cs typeface="Times New Roman" pitchFamily="18" charset="0"/>
            </a:endParaRPr>
          </a:p>
        </p:txBody>
      </p:sp>
      <p:sp>
        <p:nvSpPr>
          <p:cNvPr id="12" name="11 Rectángulo redondeado"/>
          <p:cNvSpPr/>
          <p:nvPr/>
        </p:nvSpPr>
        <p:spPr>
          <a:xfrm>
            <a:off x="5807173" y="3861048"/>
            <a:ext cx="2221211"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b="1" i="1" dirty="0">
                <a:latin typeface="Times New Roman" pitchFamily="18" charset="0"/>
                <a:cs typeface="Times New Roman" pitchFamily="18" charset="0"/>
              </a:rPr>
              <a:t>Mano en extensión.</a:t>
            </a:r>
            <a:endParaRPr lang="es-ES" sz="1600" dirty="0">
              <a:latin typeface="Times New Roman" pitchFamily="18" charset="0"/>
              <a:cs typeface="Times New Roman" pitchFamily="18" charset="0"/>
            </a:endParaRPr>
          </a:p>
        </p:txBody>
      </p:sp>
      <p:cxnSp>
        <p:nvCxnSpPr>
          <p:cNvPr id="15" name="14 Conector recto de flecha"/>
          <p:cNvCxnSpPr>
            <a:stCxn id="9" idx="2"/>
          </p:cNvCxnSpPr>
          <p:nvPr/>
        </p:nvCxnSpPr>
        <p:spPr>
          <a:xfrm>
            <a:off x="6959301" y="1276391"/>
            <a:ext cx="0" cy="49642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7" name="16 Conector recto de flecha"/>
          <p:cNvCxnSpPr>
            <a:stCxn id="12" idx="2"/>
          </p:cNvCxnSpPr>
          <p:nvPr/>
        </p:nvCxnSpPr>
        <p:spPr>
          <a:xfrm flipH="1">
            <a:off x="6917778" y="4437112"/>
            <a:ext cx="1" cy="36004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91726"/>
            <a:ext cx="1465066" cy="146506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772815"/>
            <a:ext cx="3702044" cy="1858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1382" y="4832098"/>
            <a:ext cx="3786718" cy="1598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69659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907704" y="2132856"/>
            <a:ext cx="5112568" cy="369332"/>
          </a:xfrm>
          <a:prstGeom prst="rect">
            <a:avLst/>
          </a:prstGeom>
          <a:noFill/>
        </p:spPr>
        <p:txBody>
          <a:bodyPr wrap="square" rtlCol="0">
            <a:spAutoFit/>
          </a:bodyPr>
          <a:lstStyle/>
          <a:p>
            <a:endParaRPr lang="es-ES" dirty="0"/>
          </a:p>
        </p:txBody>
      </p:sp>
      <p:sp>
        <p:nvSpPr>
          <p:cNvPr id="3" name="2 Rectángulo redondeado"/>
          <p:cNvSpPr/>
          <p:nvPr/>
        </p:nvSpPr>
        <p:spPr>
          <a:xfrm>
            <a:off x="585257" y="311848"/>
            <a:ext cx="2952328"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b="1" i="1" dirty="0">
                <a:latin typeface="Times New Roman" pitchFamily="18" charset="0"/>
                <a:cs typeface="Times New Roman" pitchFamily="18" charset="0"/>
              </a:rPr>
              <a:t>Mano en desviación cubital </a:t>
            </a:r>
            <a:endParaRPr lang="es-ES" sz="1600" dirty="0">
              <a:latin typeface="Times New Roman" pitchFamily="18" charset="0"/>
              <a:cs typeface="Times New Roman" pitchFamily="18" charset="0"/>
            </a:endParaRPr>
          </a:p>
        </p:txBody>
      </p:sp>
      <p:sp>
        <p:nvSpPr>
          <p:cNvPr id="7" name="6 Rectángulo redondeado"/>
          <p:cNvSpPr/>
          <p:nvPr/>
        </p:nvSpPr>
        <p:spPr>
          <a:xfrm>
            <a:off x="683568" y="3162552"/>
            <a:ext cx="280831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b="1" i="1" dirty="0">
                <a:latin typeface="Times New Roman" pitchFamily="18" charset="0"/>
                <a:cs typeface="Times New Roman" pitchFamily="18" charset="0"/>
              </a:rPr>
              <a:t>Mano en desviación radial </a:t>
            </a:r>
            <a:endParaRPr lang="es-ES" sz="1600" dirty="0">
              <a:latin typeface="Times New Roman" pitchFamily="18" charset="0"/>
              <a:cs typeface="Times New Roman" pitchFamily="18" charset="0"/>
            </a:endParaRPr>
          </a:p>
        </p:txBody>
      </p:sp>
      <p:sp>
        <p:nvSpPr>
          <p:cNvPr id="9" name="8 Rectángulo redondeado"/>
          <p:cNvSpPr/>
          <p:nvPr/>
        </p:nvSpPr>
        <p:spPr>
          <a:xfrm>
            <a:off x="5796136" y="167832"/>
            <a:ext cx="244827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b="1" i="1" dirty="0">
                <a:latin typeface="Times New Roman" pitchFamily="18" charset="0"/>
                <a:cs typeface="Times New Roman" pitchFamily="18" charset="0"/>
              </a:rPr>
              <a:t>Material Z PLA</a:t>
            </a:r>
            <a:endParaRPr lang="es-ES" sz="1600" dirty="0">
              <a:latin typeface="Times New Roman" pitchFamily="18" charset="0"/>
              <a:cs typeface="Times New Roman" pitchFamily="18" charset="0"/>
            </a:endParaRPr>
          </a:p>
          <a:p>
            <a:r>
              <a:rPr lang="es-ES" sz="1600" b="1" i="1" dirty="0">
                <a:latin typeface="Times New Roman" pitchFamily="18" charset="0"/>
                <a:cs typeface="Times New Roman" pitchFamily="18" charset="0"/>
              </a:rPr>
              <a:t>Mano en flexión</a:t>
            </a:r>
            <a:endParaRPr lang="es-ES" sz="1600" dirty="0">
              <a:latin typeface="Times New Roman" pitchFamily="18" charset="0"/>
              <a:cs typeface="Times New Roman" pitchFamily="18" charset="0"/>
            </a:endParaRPr>
          </a:p>
        </p:txBody>
      </p:sp>
      <p:sp>
        <p:nvSpPr>
          <p:cNvPr id="11" name="10 Rectángulo redondeado"/>
          <p:cNvSpPr/>
          <p:nvPr/>
        </p:nvSpPr>
        <p:spPr>
          <a:xfrm>
            <a:off x="5812650" y="3162552"/>
            <a:ext cx="2415244"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b="1" i="1" dirty="0">
                <a:latin typeface="Times New Roman" pitchFamily="18" charset="0"/>
                <a:cs typeface="Times New Roman" pitchFamily="18" charset="0"/>
              </a:rPr>
              <a:t>Mano en extensión</a:t>
            </a:r>
            <a:endParaRPr lang="es-ES" sz="1600" dirty="0">
              <a:latin typeface="Times New Roman" pitchFamily="18" charset="0"/>
              <a:cs typeface="Times New Roman" pitchFamily="18" charset="0"/>
            </a:endParaRPr>
          </a:p>
        </p:txBody>
      </p:sp>
      <p:cxnSp>
        <p:nvCxnSpPr>
          <p:cNvPr id="14" name="13 Conector recto de flecha"/>
          <p:cNvCxnSpPr>
            <a:stCxn id="3" idx="2"/>
          </p:cNvCxnSpPr>
          <p:nvPr/>
        </p:nvCxnSpPr>
        <p:spPr>
          <a:xfrm>
            <a:off x="2061421" y="815904"/>
            <a:ext cx="0" cy="45285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6" name="15 Conector recto de flecha"/>
          <p:cNvCxnSpPr>
            <a:stCxn id="9" idx="2"/>
          </p:cNvCxnSpPr>
          <p:nvPr/>
        </p:nvCxnSpPr>
        <p:spPr>
          <a:xfrm>
            <a:off x="7020272" y="815904"/>
            <a:ext cx="0" cy="45285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8" name="17 Conector recto de flecha"/>
          <p:cNvCxnSpPr>
            <a:stCxn id="7" idx="2"/>
          </p:cNvCxnSpPr>
          <p:nvPr/>
        </p:nvCxnSpPr>
        <p:spPr>
          <a:xfrm>
            <a:off x="2087724" y="3810624"/>
            <a:ext cx="0" cy="55448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0" name="19 Conector recto de flecha"/>
          <p:cNvCxnSpPr>
            <a:stCxn id="11" idx="2"/>
          </p:cNvCxnSpPr>
          <p:nvPr/>
        </p:nvCxnSpPr>
        <p:spPr>
          <a:xfrm>
            <a:off x="7020272" y="3810624"/>
            <a:ext cx="0" cy="40386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349" y="1268760"/>
            <a:ext cx="3908602" cy="1648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348" y="4365104"/>
            <a:ext cx="3764587" cy="1545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5119" y="1268761"/>
            <a:ext cx="3762835" cy="1545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7875" y="4386032"/>
            <a:ext cx="3557321" cy="1504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69659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467544" y="332656"/>
            <a:ext cx="302433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b="1" i="1" dirty="0">
                <a:latin typeface="Times New Roman" pitchFamily="18" charset="0"/>
                <a:cs typeface="Times New Roman" pitchFamily="18" charset="0"/>
              </a:rPr>
              <a:t>Mano en desviación cubital</a:t>
            </a:r>
            <a:endParaRPr lang="es-ES" sz="1600" dirty="0">
              <a:latin typeface="Times New Roman" pitchFamily="18" charset="0"/>
              <a:cs typeface="Times New Roman" pitchFamily="18" charset="0"/>
            </a:endParaRPr>
          </a:p>
        </p:txBody>
      </p:sp>
      <p:sp>
        <p:nvSpPr>
          <p:cNvPr id="6" name="5 Rectángulo redondeado"/>
          <p:cNvSpPr/>
          <p:nvPr/>
        </p:nvSpPr>
        <p:spPr>
          <a:xfrm>
            <a:off x="438850" y="3284984"/>
            <a:ext cx="302433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600" b="1" i="1" dirty="0"/>
              <a:t>Mano en desviación radial</a:t>
            </a:r>
            <a:endParaRPr lang="es-ES" sz="1600" dirty="0"/>
          </a:p>
        </p:txBody>
      </p:sp>
      <p:sp>
        <p:nvSpPr>
          <p:cNvPr id="11" name="10 Rectángulo redondeado"/>
          <p:cNvSpPr/>
          <p:nvPr/>
        </p:nvSpPr>
        <p:spPr>
          <a:xfrm>
            <a:off x="5076056" y="332656"/>
            <a:ext cx="2808312"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latin typeface="Times New Roman" pitchFamily="18" charset="0"/>
                <a:cs typeface="Times New Roman" pitchFamily="18" charset="0"/>
              </a:rPr>
              <a:t>REDISEÑO DE LA FERULA</a:t>
            </a:r>
            <a:endParaRPr lang="es-ES" sz="1600" dirty="0">
              <a:latin typeface="Times New Roman" pitchFamily="18" charset="0"/>
              <a:cs typeface="Times New Roman" pitchFamily="18" charset="0"/>
            </a:endParaRPr>
          </a:p>
        </p:txBody>
      </p:sp>
      <p:cxnSp>
        <p:nvCxnSpPr>
          <p:cNvPr id="13" name="12 Conector recto de flecha"/>
          <p:cNvCxnSpPr>
            <a:stCxn id="3" idx="2"/>
          </p:cNvCxnSpPr>
          <p:nvPr/>
        </p:nvCxnSpPr>
        <p:spPr>
          <a:xfrm>
            <a:off x="1979712" y="908720"/>
            <a:ext cx="0" cy="43601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5" name="14 Conector recto de flecha"/>
          <p:cNvCxnSpPr>
            <a:stCxn id="6" idx="2"/>
          </p:cNvCxnSpPr>
          <p:nvPr/>
        </p:nvCxnSpPr>
        <p:spPr>
          <a:xfrm>
            <a:off x="1951018" y="3789040"/>
            <a:ext cx="0" cy="57606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8" name="17 Conector recto de flecha"/>
          <p:cNvCxnSpPr>
            <a:stCxn id="11" idx="2"/>
          </p:cNvCxnSpPr>
          <p:nvPr/>
        </p:nvCxnSpPr>
        <p:spPr>
          <a:xfrm>
            <a:off x="6480212" y="764704"/>
            <a:ext cx="0" cy="70634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0" name="19 Conector recto de flecha"/>
          <p:cNvCxnSpPr/>
          <p:nvPr/>
        </p:nvCxnSpPr>
        <p:spPr>
          <a:xfrm>
            <a:off x="6516216" y="3163993"/>
            <a:ext cx="0" cy="913079"/>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395" y="1466198"/>
            <a:ext cx="3582634" cy="1572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47" y="4581128"/>
            <a:ext cx="3789898" cy="1523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7661" y="1471051"/>
            <a:ext cx="3128838" cy="1585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4168259"/>
            <a:ext cx="3456384" cy="2189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69659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907704" y="2132856"/>
            <a:ext cx="5112568" cy="369332"/>
          </a:xfrm>
          <a:prstGeom prst="rect">
            <a:avLst/>
          </a:prstGeom>
          <a:noFill/>
        </p:spPr>
        <p:txBody>
          <a:bodyPr wrap="square" rtlCol="0">
            <a:spAutoFit/>
          </a:bodyPr>
          <a:lstStyle/>
          <a:p>
            <a:endParaRPr lang="es-ES" dirty="0"/>
          </a:p>
        </p:txBody>
      </p:sp>
      <p:sp>
        <p:nvSpPr>
          <p:cNvPr id="2" name="1 CuadroTexto"/>
          <p:cNvSpPr txBox="1"/>
          <p:nvPr/>
        </p:nvSpPr>
        <p:spPr>
          <a:xfrm>
            <a:off x="539552" y="489815"/>
            <a:ext cx="3744416" cy="338554"/>
          </a:xfrm>
          <a:prstGeom prst="rect">
            <a:avLst/>
          </a:prstGeom>
          <a:noFill/>
        </p:spPr>
        <p:txBody>
          <a:bodyPr wrap="square" rtlCol="0">
            <a:spAutoFit/>
          </a:bodyPr>
          <a:lstStyle/>
          <a:p>
            <a:r>
              <a:rPr lang="es-ES" sz="1600" dirty="0" smtClean="0">
                <a:solidFill>
                  <a:srgbClr val="FF0000"/>
                </a:solidFill>
                <a:latin typeface="Times New Roman" pitchFamily="18" charset="0"/>
                <a:cs typeface="Times New Roman" pitchFamily="18" charset="0"/>
              </a:rPr>
              <a:t>ANÁLISIS ESTÁTICO MEDIANTE CAE</a:t>
            </a:r>
            <a:endParaRPr lang="es-ES" sz="1600" dirty="0">
              <a:solidFill>
                <a:srgbClr val="FF0000"/>
              </a:solidFill>
              <a:latin typeface="Times New Roman" pitchFamily="18" charset="0"/>
              <a:cs typeface="Times New Roman" pitchFamily="18" charset="0"/>
            </a:endParaRPr>
          </a:p>
        </p:txBody>
      </p:sp>
      <p:sp>
        <p:nvSpPr>
          <p:cNvPr id="3" name="2 Rectángulo redondeado"/>
          <p:cNvSpPr/>
          <p:nvPr/>
        </p:nvSpPr>
        <p:spPr>
          <a:xfrm>
            <a:off x="5584726" y="247369"/>
            <a:ext cx="2304256" cy="823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dirty="0">
                <a:latin typeface="Times New Roman" pitchFamily="18" charset="0"/>
                <a:cs typeface="Times New Roman" pitchFamily="18" charset="0"/>
              </a:rPr>
              <a:t>E</a:t>
            </a:r>
            <a:r>
              <a:rPr lang="es-ES" sz="1600" dirty="0" smtClean="0">
                <a:latin typeface="Times New Roman" pitchFamily="18" charset="0"/>
                <a:cs typeface="Times New Roman" pitchFamily="18" charset="0"/>
              </a:rPr>
              <a:t>sfuerzo </a:t>
            </a:r>
            <a:r>
              <a:rPr lang="es-ES" sz="1600" dirty="0">
                <a:latin typeface="Times New Roman" pitchFamily="18" charset="0"/>
                <a:cs typeface="Times New Roman" pitchFamily="18" charset="0"/>
              </a:rPr>
              <a:t>equivalente de Von Mises</a:t>
            </a:r>
          </a:p>
        </p:txBody>
      </p:sp>
      <p:cxnSp>
        <p:nvCxnSpPr>
          <p:cNvPr id="12" name="11 Conector recto de flecha"/>
          <p:cNvCxnSpPr>
            <a:stCxn id="2" idx="3"/>
            <a:endCxn id="3" idx="1"/>
          </p:cNvCxnSpPr>
          <p:nvPr/>
        </p:nvCxnSpPr>
        <p:spPr>
          <a:xfrm>
            <a:off x="4283968" y="659092"/>
            <a:ext cx="1300758"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317522"/>
            <a:ext cx="1333500"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4257" y="2294158"/>
            <a:ext cx="3105150"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8873" y="2319660"/>
            <a:ext cx="3262798"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6 Conector recto de flecha"/>
          <p:cNvCxnSpPr/>
          <p:nvPr/>
        </p:nvCxnSpPr>
        <p:spPr>
          <a:xfrm>
            <a:off x="918270" y="828369"/>
            <a:ext cx="0" cy="130448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3941949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907704" y="2132856"/>
            <a:ext cx="5112568" cy="369332"/>
          </a:xfrm>
          <a:prstGeom prst="rect">
            <a:avLst/>
          </a:prstGeom>
          <a:noFill/>
        </p:spPr>
        <p:txBody>
          <a:bodyPr wrap="square" rtlCol="0">
            <a:spAutoFit/>
          </a:bodyPr>
          <a:lstStyle/>
          <a:p>
            <a:endParaRPr lang="es-ES" dirty="0"/>
          </a:p>
        </p:txBody>
      </p:sp>
      <p:sp>
        <p:nvSpPr>
          <p:cNvPr id="2" name="1 Rectángulo redondeado"/>
          <p:cNvSpPr/>
          <p:nvPr/>
        </p:nvSpPr>
        <p:spPr>
          <a:xfrm>
            <a:off x="611560" y="4437112"/>
            <a:ext cx="3744416" cy="18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dirty="0">
                <a:latin typeface="Times New Roman" pitchFamily="18" charset="0"/>
                <a:cs typeface="Times New Roman" pitchFamily="18" charset="0"/>
              </a:rPr>
              <a:t> Los desplazamientos máximos obtenidos son 0.85mm, 0.59mm, 0.16mm y 0.86mm en Z ULTRA T y de 0.37mm, 0.314mm, 0.07mm y 0.19mm  en Z PLA, en flexión, extensión, desviación cubital y desviación radial respectivamente</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469" y="508248"/>
            <a:ext cx="302895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57471"/>
            <a:ext cx="3240360" cy="335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10 Imagen"/>
          <p:cNvPicPr/>
          <p:nvPr/>
        </p:nvPicPr>
        <p:blipFill>
          <a:blip r:embed="rId4">
            <a:extLst>
              <a:ext uri="{28A0092B-C50C-407E-A947-70E740481C1C}">
                <a14:useLocalDpi xmlns:a14="http://schemas.microsoft.com/office/drawing/2010/main" val="0"/>
              </a:ext>
            </a:extLst>
          </a:blip>
          <a:srcRect/>
          <a:stretch>
            <a:fillRect/>
          </a:stretch>
        </p:blipFill>
        <p:spPr bwMode="auto">
          <a:xfrm>
            <a:off x="5148064" y="4221088"/>
            <a:ext cx="2527935" cy="2514600"/>
          </a:xfrm>
          <a:prstGeom prst="rect">
            <a:avLst/>
          </a:prstGeom>
          <a:noFill/>
          <a:ln>
            <a:noFill/>
          </a:ln>
        </p:spPr>
      </p:pic>
    </p:spTree>
    <p:extLst>
      <p:ext uri="{BB962C8B-B14F-4D97-AF65-F5344CB8AC3E}">
        <p14:creationId xmlns:p14="http://schemas.microsoft.com/office/powerpoint/2010/main" val="23941949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331640" y="1268760"/>
            <a:ext cx="6912768" cy="646331"/>
          </a:xfrm>
          <a:prstGeom prst="rect">
            <a:avLst/>
          </a:prstGeom>
          <a:noFill/>
        </p:spPr>
        <p:txBody>
          <a:bodyPr wrap="square" rtlCol="0">
            <a:spAutoFit/>
          </a:bodyPr>
          <a:lstStyle/>
          <a:p>
            <a:pPr algn="just"/>
            <a:r>
              <a:rPr lang="es-ES" b="1" dirty="0">
                <a:solidFill>
                  <a:srgbClr val="FF0000"/>
                </a:solidFill>
                <a:latin typeface="Times New Roman" pitchFamily="18" charset="0"/>
                <a:cs typeface="Times New Roman" pitchFamily="18" charset="0"/>
              </a:rPr>
              <a:t>FABRICACIÓN DE LA FÉRULA Y PRUEBA DE EFICIENCIA</a:t>
            </a:r>
          </a:p>
          <a:p>
            <a:endParaRPr lang="es-ES" dirty="0"/>
          </a:p>
        </p:txBody>
      </p:sp>
      <p:sp>
        <p:nvSpPr>
          <p:cNvPr id="6" name="5 Rectángulo redondeado"/>
          <p:cNvSpPr/>
          <p:nvPr/>
        </p:nvSpPr>
        <p:spPr>
          <a:xfrm>
            <a:off x="951734" y="2013830"/>
            <a:ext cx="1604042" cy="6230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latin typeface="Times New Roman" pitchFamily="18" charset="0"/>
                <a:cs typeface="Times New Roman" pitchFamily="18" charset="0"/>
              </a:rPr>
              <a:t>Lo </a:t>
            </a:r>
            <a:r>
              <a:rPr lang="es-ES" sz="1600" dirty="0">
                <a:latin typeface="Times New Roman" pitchFamily="18" charset="0"/>
                <a:cs typeface="Times New Roman" pitchFamily="18" charset="0"/>
              </a:rPr>
              <a:t>prefiere más barato </a:t>
            </a:r>
          </a:p>
        </p:txBody>
      </p:sp>
      <p:sp>
        <p:nvSpPr>
          <p:cNvPr id="7" name="6 Rectángulo redondeado"/>
          <p:cNvSpPr/>
          <p:nvPr/>
        </p:nvSpPr>
        <p:spPr>
          <a:xfrm>
            <a:off x="3347864" y="2013830"/>
            <a:ext cx="160404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latin typeface="Times New Roman" pitchFamily="18" charset="0"/>
                <a:cs typeface="Times New Roman" pitchFamily="18" charset="0"/>
              </a:rPr>
              <a:t>M</a:t>
            </a:r>
            <a:r>
              <a:rPr lang="es-ES" sz="1600" dirty="0" smtClean="0">
                <a:latin typeface="Times New Roman" pitchFamily="18" charset="0"/>
                <a:cs typeface="Times New Roman" pitchFamily="18" charset="0"/>
              </a:rPr>
              <a:t>ejor </a:t>
            </a:r>
            <a:r>
              <a:rPr lang="es-ES" sz="1600" dirty="0">
                <a:latin typeface="Times New Roman" pitchFamily="18" charset="0"/>
                <a:cs typeface="Times New Roman" pitchFamily="18" charset="0"/>
              </a:rPr>
              <a:t>(calidad más alta) </a:t>
            </a:r>
          </a:p>
        </p:txBody>
      </p:sp>
      <p:sp>
        <p:nvSpPr>
          <p:cNvPr id="8" name="7 Rectángulo redondeado"/>
          <p:cNvSpPr/>
          <p:nvPr/>
        </p:nvSpPr>
        <p:spPr>
          <a:xfrm>
            <a:off x="5728727" y="2025584"/>
            <a:ext cx="1604042"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latin typeface="Times New Roman" pitchFamily="18" charset="0"/>
                <a:cs typeface="Times New Roman" pitchFamily="18" charset="0"/>
              </a:rPr>
              <a:t>Más </a:t>
            </a:r>
            <a:r>
              <a:rPr lang="es-ES" sz="1600" dirty="0">
                <a:latin typeface="Times New Roman" pitchFamily="18" charset="0"/>
                <a:cs typeface="Times New Roman" pitchFamily="18" charset="0"/>
              </a:rPr>
              <a:t>rápido (menos tiempo). </a:t>
            </a:r>
          </a:p>
        </p:txBody>
      </p:sp>
      <p:cxnSp>
        <p:nvCxnSpPr>
          <p:cNvPr id="10" name="9 Conector recto de flecha"/>
          <p:cNvCxnSpPr>
            <a:stCxn id="6" idx="3"/>
            <a:endCxn id="7" idx="1"/>
          </p:cNvCxnSpPr>
          <p:nvPr/>
        </p:nvCxnSpPr>
        <p:spPr>
          <a:xfrm flipV="1">
            <a:off x="2555776" y="2301862"/>
            <a:ext cx="792088" cy="23509"/>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3" name="12 Conector recto de flecha"/>
          <p:cNvCxnSpPr>
            <a:stCxn id="7" idx="3"/>
            <a:endCxn id="8" idx="1"/>
          </p:cNvCxnSpPr>
          <p:nvPr/>
        </p:nvCxnSpPr>
        <p:spPr>
          <a:xfrm>
            <a:off x="4951906" y="2301862"/>
            <a:ext cx="776821" cy="1175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aphicFrame>
        <p:nvGraphicFramePr>
          <p:cNvPr id="15" name="14 Tabla"/>
          <p:cNvGraphicFramePr>
            <a:graphicFrameLocks noGrp="1"/>
          </p:cNvGraphicFramePr>
          <p:nvPr>
            <p:extLst>
              <p:ext uri="{D42A27DB-BD31-4B8C-83A1-F6EECF244321}">
                <p14:modId xmlns:p14="http://schemas.microsoft.com/office/powerpoint/2010/main" val="3670841489"/>
              </p:ext>
            </p:extLst>
          </p:nvPr>
        </p:nvGraphicFramePr>
        <p:xfrm>
          <a:off x="1355459" y="3356992"/>
          <a:ext cx="6384894" cy="1368152"/>
        </p:xfrm>
        <a:graphic>
          <a:graphicData uri="http://schemas.openxmlformats.org/drawingml/2006/table">
            <a:tbl>
              <a:tblPr firstRow="1" firstCol="1" bandRow="1">
                <a:tableStyleId>{22838BEF-8BB2-4498-84A7-C5851F593DF1}</a:tableStyleId>
              </a:tblPr>
              <a:tblGrid>
                <a:gridCol w="867566"/>
                <a:gridCol w="965795"/>
                <a:gridCol w="1118013"/>
                <a:gridCol w="898309"/>
                <a:gridCol w="805329"/>
                <a:gridCol w="830823"/>
                <a:gridCol w="899059"/>
              </a:tblGrid>
              <a:tr h="626854">
                <a:tc>
                  <a:txBody>
                    <a:bodyPr/>
                    <a:lstStyle/>
                    <a:p>
                      <a:pPr algn="just">
                        <a:lnSpc>
                          <a:spcPct val="150000"/>
                        </a:lnSpc>
                        <a:spcAft>
                          <a:spcPts val="0"/>
                        </a:spcAft>
                      </a:pPr>
                      <a:r>
                        <a:rPr lang="es-ES" sz="1000" dirty="0">
                          <a:effectLst/>
                          <a:latin typeface="Times New Roman" pitchFamily="18" charset="0"/>
                          <a:cs typeface="Times New Roman" pitchFamily="18" charset="0"/>
                        </a:rPr>
                        <a:t>Material</a:t>
                      </a:r>
                      <a:endParaRPr lang="es-ES" sz="1100" dirty="0">
                        <a:effectLst/>
                        <a:latin typeface="Times New Roman" pitchFamily="18" charset="0"/>
                        <a:cs typeface="Times New Roman" pitchFamily="18" charset="0"/>
                      </a:endParaRPr>
                    </a:p>
                  </a:txBody>
                  <a:tcPr marL="68580" marR="68580" marT="0" marB="0"/>
                </a:tc>
                <a:tc>
                  <a:txBody>
                    <a:bodyPr/>
                    <a:lstStyle/>
                    <a:p>
                      <a:pPr algn="just">
                        <a:lnSpc>
                          <a:spcPct val="150000"/>
                        </a:lnSpc>
                        <a:spcAft>
                          <a:spcPts val="0"/>
                        </a:spcAft>
                      </a:pPr>
                      <a:r>
                        <a:rPr lang="es-ES" sz="1000">
                          <a:effectLst/>
                          <a:latin typeface="Times New Roman" pitchFamily="18" charset="0"/>
                          <a:cs typeface="Times New Roman" pitchFamily="18" charset="0"/>
                        </a:rPr>
                        <a:t>Propiedades del material</a:t>
                      </a:r>
                      <a:endParaRPr lang="es-ES" sz="1100">
                        <a:effectLst/>
                        <a:latin typeface="Times New Roman" pitchFamily="18" charset="0"/>
                        <a:cs typeface="Times New Roman" pitchFamily="18" charset="0"/>
                      </a:endParaRPr>
                    </a:p>
                  </a:txBody>
                  <a:tcPr marL="68580" marR="68580" marT="0" marB="0"/>
                </a:tc>
                <a:tc>
                  <a:txBody>
                    <a:bodyPr/>
                    <a:lstStyle/>
                    <a:p>
                      <a:pPr algn="just">
                        <a:lnSpc>
                          <a:spcPct val="150000"/>
                        </a:lnSpc>
                        <a:spcAft>
                          <a:spcPts val="0"/>
                        </a:spcAft>
                      </a:pPr>
                      <a:r>
                        <a:rPr lang="es-ES" sz="1000">
                          <a:effectLst/>
                          <a:latin typeface="Times New Roman" pitchFamily="18" charset="0"/>
                          <a:cs typeface="Times New Roman" pitchFamily="18" charset="0"/>
                        </a:rPr>
                        <a:t>Disponibilidad</a:t>
                      </a:r>
                      <a:endParaRPr lang="es-ES" sz="1100">
                        <a:effectLst/>
                        <a:latin typeface="Times New Roman" pitchFamily="18" charset="0"/>
                        <a:cs typeface="Times New Roman" pitchFamily="18" charset="0"/>
                      </a:endParaRPr>
                    </a:p>
                  </a:txBody>
                  <a:tcPr marL="68580" marR="68580" marT="0" marB="0"/>
                </a:tc>
                <a:tc>
                  <a:txBody>
                    <a:bodyPr/>
                    <a:lstStyle/>
                    <a:p>
                      <a:pPr algn="just">
                        <a:lnSpc>
                          <a:spcPct val="150000"/>
                        </a:lnSpc>
                        <a:spcAft>
                          <a:spcPts val="0"/>
                        </a:spcAft>
                      </a:pPr>
                      <a:r>
                        <a:rPr lang="es-ES" sz="1000">
                          <a:effectLst/>
                          <a:latin typeface="Times New Roman" pitchFamily="18" charset="0"/>
                          <a:cs typeface="Times New Roman" pitchFamily="18" charset="0"/>
                        </a:rPr>
                        <a:t>Costo de producción</a:t>
                      </a:r>
                      <a:endParaRPr lang="es-ES" sz="1100">
                        <a:effectLst/>
                        <a:latin typeface="Times New Roman" pitchFamily="18" charset="0"/>
                        <a:cs typeface="Times New Roman" pitchFamily="18" charset="0"/>
                      </a:endParaRPr>
                    </a:p>
                  </a:txBody>
                  <a:tcPr marL="68580" marR="68580" marT="0" marB="0"/>
                </a:tc>
                <a:tc>
                  <a:txBody>
                    <a:bodyPr/>
                    <a:lstStyle/>
                    <a:p>
                      <a:pPr algn="just">
                        <a:lnSpc>
                          <a:spcPct val="150000"/>
                        </a:lnSpc>
                        <a:spcAft>
                          <a:spcPts val="0"/>
                        </a:spcAft>
                      </a:pPr>
                      <a:r>
                        <a:rPr lang="es-ES" sz="1000">
                          <a:effectLst/>
                          <a:latin typeface="Times New Roman" pitchFamily="18" charset="0"/>
                          <a:cs typeface="Times New Roman" pitchFamily="18" charset="0"/>
                        </a:rPr>
                        <a:t>  Calidad (acabado)</a:t>
                      </a:r>
                      <a:endParaRPr lang="es-ES" sz="1100">
                        <a:effectLst/>
                        <a:latin typeface="Times New Roman" pitchFamily="18" charset="0"/>
                        <a:cs typeface="Times New Roman" pitchFamily="18" charset="0"/>
                      </a:endParaRPr>
                    </a:p>
                  </a:txBody>
                  <a:tcPr marL="68580" marR="68580" marT="0" marB="0"/>
                </a:tc>
                <a:tc>
                  <a:txBody>
                    <a:bodyPr/>
                    <a:lstStyle/>
                    <a:p>
                      <a:pPr algn="just">
                        <a:lnSpc>
                          <a:spcPct val="150000"/>
                        </a:lnSpc>
                        <a:spcAft>
                          <a:spcPts val="0"/>
                        </a:spcAft>
                      </a:pPr>
                      <a:r>
                        <a:rPr lang="es-ES" sz="1000">
                          <a:effectLst/>
                          <a:latin typeface="Times New Roman" pitchFamily="18" charset="0"/>
                          <a:cs typeface="Times New Roman" pitchFamily="18" charset="0"/>
                        </a:rPr>
                        <a:t>Reciclable</a:t>
                      </a:r>
                      <a:endParaRPr lang="es-ES" sz="1100">
                        <a:effectLst/>
                        <a:latin typeface="Times New Roman" pitchFamily="18" charset="0"/>
                        <a:cs typeface="Times New Roman" pitchFamily="18" charset="0"/>
                      </a:endParaRPr>
                    </a:p>
                  </a:txBody>
                  <a:tcPr marL="68580" marR="68580" marT="0" marB="0"/>
                </a:tc>
                <a:tc>
                  <a:txBody>
                    <a:bodyPr/>
                    <a:lstStyle/>
                    <a:p>
                      <a:pPr algn="just">
                        <a:lnSpc>
                          <a:spcPct val="150000"/>
                        </a:lnSpc>
                        <a:spcAft>
                          <a:spcPts val="0"/>
                        </a:spcAft>
                      </a:pPr>
                      <a:r>
                        <a:rPr lang="es-ES" sz="1000">
                          <a:effectLst/>
                          <a:latin typeface="Times New Roman" pitchFamily="18" charset="0"/>
                          <a:cs typeface="Times New Roman" pitchFamily="18" charset="0"/>
                        </a:rPr>
                        <a:t>Tiempo de producción</a:t>
                      </a:r>
                      <a:endParaRPr lang="es-ES" sz="1100">
                        <a:effectLst/>
                        <a:latin typeface="Times New Roman" pitchFamily="18" charset="0"/>
                        <a:cs typeface="Times New Roman" pitchFamily="18" charset="0"/>
                      </a:endParaRPr>
                    </a:p>
                  </a:txBody>
                  <a:tcPr marL="68580" marR="68580" marT="0" marB="0"/>
                </a:tc>
              </a:tr>
              <a:tr h="399742">
                <a:tc>
                  <a:txBody>
                    <a:bodyPr/>
                    <a:lstStyle/>
                    <a:p>
                      <a:pPr algn="just">
                        <a:lnSpc>
                          <a:spcPct val="150000"/>
                        </a:lnSpc>
                        <a:spcAft>
                          <a:spcPts val="0"/>
                        </a:spcAft>
                      </a:pPr>
                      <a:r>
                        <a:rPr lang="es-ES" sz="1000">
                          <a:effectLst/>
                          <a:latin typeface="Times New Roman" pitchFamily="18" charset="0"/>
                          <a:cs typeface="Times New Roman" pitchFamily="18" charset="0"/>
                        </a:rPr>
                        <a:t>Z ULTRAT </a:t>
                      </a:r>
                      <a:endParaRPr lang="es-ES" sz="1100">
                        <a:effectLst/>
                        <a:latin typeface="Times New Roman" pitchFamily="18" charset="0"/>
                        <a:cs typeface="Times New Roman" pitchFamily="18" charset="0"/>
                      </a:endParaRPr>
                    </a:p>
                  </a:txBody>
                  <a:tcPr marL="68580" marR="68580" marT="0" marB="0"/>
                </a:tc>
                <a:tc>
                  <a:txBody>
                    <a:bodyPr/>
                    <a:lstStyle/>
                    <a:p>
                      <a:pPr algn="just">
                        <a:lnSpc>
                          <a:spcPct val="150000"/>
                        </a:lnSpc>
                        <a:spcAft>
                          <a:spcPts val="0"/>
                        </a:spcAft>
                      </a:pPr>
                      <a:r>
                        <a:rPr lang="es-ES" sz="1000">
                          <a:effectLst/>
                          <a:latin typeface="Times New Roman" pitchFamily="18" charset="0"/>
                          <a:cs typeface="Times New Roman" pitchFamily="18" charset="0"/>
                        </a:rPr>
                        <a:t>5</a:t>
                      </a:r>
                      <a:endParaRPr lang="es-ES" sz="1100">
                        <a:effectLst/>
                        <a:latin typeface="Times New Roman" pitchFamily="18" charset="0"/>
                        <a:cs typeface="Times New Roman" pitchFamily="18" charset="0"/>
                      </a:endParaRPr>
                    </a:p>
                  </a:txBody>
                  <a:tcPr marL="68580" marR="68580" marT="0" marB="0"/>
                </a:tc>
                <a:tc>
                  <a:txBody>
                    <a:bodyPr/>
                    <a:lstStyle/>
                    <a:p>
                      <a:pPr algn="just">
                        <a:lnSpc>
                          <a:spcPct val="150000"/>
                        </a:lnSpc>
                        <a:spcAft>
                          <a:spcPts val="0"/>
                        </a:spcAft>
                      </a:pPr>
                      <a:r>
                        <a:rPr lang="es-ES" sz="1000" dirty="0">
                          <a:effectLst/>
                          <a:latin typeface="Times New Roman" pitchFamily="18" charset="0"/>
                          <a:cs typeface="Times New Roman" pitchFamily="18" charset="0"/>
                        </a:rPr>
                        <a:t>5</a:t>
                      </a:r>
                      <a:endParaRPr lang="es-ES" sz="1100" dirty="0">
                        <a:effectLst/>
                        <a:latin typeface="Times New Roman" pitchFamily="18" charset="0"/>
                        <a:cs typeface="Times New Roman" pitchFamily="18" charset="0"/>
                      </a:endParaRPr>
                    </a:p>
                  </a:txBody>
                  <a:tcPr marL="68580" marR="68580" marT="0" marB="0"/>
                </a:tc>
                <a:tc>
                  <a:txBody>
                    <a:bodyPr/>
                    <a:lstStyle/>
                    <a:p>
                      <a:pPr algn="just">
                        <a:lnSpc>
                          <a:spcPct val="150000"/>
                        </a:lnSpc>
                        <a:spcAft>
                          <a:spcPts val="0"/>
                        </a:spcAft>
                      </a:pPr>
                      <a:r>
                        <a:rPr lang="es-ES" sz="1000">
                          <a:effectLst/>
                          <a:latin typeface="Times New Roman" pitchFamily="18" charset="0"/>
                          <a:cs typeface="Times New Roman" pitchFamily="18" charset="0"/>
                        </a:rPr>
                        <a:t>3</a:t>
                      </a:r>
                      <a:endParaRPr lang="es-ES" sz="1100">
                        <a:effectLst/>
                        <a:latin typeface="Times New Roman" pitchFamily="18" charset="0"/>
                        <a:cs typeface="Times New Roman" pitchFamily="18" charset="0"/>
                      </a:endParaRPr>
                    </a:p>
                  </a:txBody>
                  <a:tcPr marL="68580" marR="68580" marT="0" marB="0"/>
                </a:tc>
                <a:tc>
                  <a:txBody>
                    <a:bodyPr/>
                    <a:lstStyle/>
                    <a:p>
                      <a:pPr algn="just">
                        <a:lnSpc>
                          <a:spcPct val="150000"/>
                        </a:lnSpc>
                        <a:spcAft>
                          <a:spcPts val="0"/>
                        </a:spcAft>
                      </a:pPr>
                      <a:r>
                        <a:rPr lang="es-ES" sz="1000">
                          <a:effectLst/>
                          <a:latin typeface="Times New Roman" pitchFamily="18" charset="0"/>
                          <a:cs typeface="Times New Roman" pitchFamily="18" charset="0"/>
                        </a:rPr>
                        <a:t>5</a:t>
                      </a:r>
                      <a:endParaRPr lang="es-ES" sz="1100">
                        <a:effectLst/>
                        <a:latin typeface="Times New Roman" pitchFamily="18" charset="0"/>
                        <a:cs typeface="Times New Roman" pitchFamily="18" charset="0"/>
                      </a:endParaRPr>
                    </a:p>
                  </a:txBody>
                  <a:tcPr marL="68580" marR="68580" marT="0" marB="0"/>
                </a:tc>
                <a:tc>
                  <a:txBody>
                    <a:bodyPr/>
                    <a:lstStyle/>
                    <a:p>
                      <a:pPr algn="just">
                        <a:lnSpc>
                          <a:spcPct val="150000"/>
                        </a:lnSpc>
                        <a:spcAft>
                          <a:spcPts val="0"/>
                        </a:spcAft>
                      </a:pPr>
                      <a:r>
                        <a:rPr lang="es-ES" sz="1000">
                          <a:effectLst/>
                          <a:latin typeface="Times New Roman" pitchFamily="18" charset="0"/>
                          <a:cs typeface="Times New Roman" pitchFamily="18" charset="0"/>
                        </a:rPr>
                        <a:t>5</a:t>
                      </a:r>
                      <a:endParaRPr lang="es-ES" sz="1100">
                        <a:effectLst/>
                        <a:latin typeface="Times New Roman" pitchFamily="18" charset="0"/>
                        <a:cs typeface="Times New Roman" pitchFamily="18" charset="0"/>
                      </a:endParaRPr>
                    </a:p>
                  </a:txBody>
                  <a:tcPr marL="68580" marR="68580" marT="0" marB="0"/>
                </a:tc>
                <a:tc>
                  <a:txBody>
                    <a:bodyPr/>
                    <a:lstStyle/>
                    <a:p>
                      <a:pPr algn="just">
                        <a:lnSpc>
                          <a:spcPct val="150000"/>
                        </a:lnSpc>
                        <a:spcAft>
                          <a:spcPts val="0"/>
                        </a:spcAft>
                      </a:pPr>
                      <a:r>
                        <a:rPr lang="es-ES" sz="1000">
                          <a:effectLst/>
                          <a:latin typeface="Times New Roman" pitchFamily="18" charset="0"/>
                          <a:cs typeface="Times New Roman" pitchFamily="18" charset="0"/>
                        </a:rPr>
                        <a:t>3</a:t>
                      </a:r>
                      <a:endParaRPr lang="es-ES" sz="1100">
                        <a:effectLst/>
                        <a:latin typeface="Times New Roman" pitchFamily="18" charset="0"/>
                        <a:cs typeface="Times New Roman" pitchFamily="18" charset="0"/>
                      </a:endParaRPr>
                    </a:p>
                  </a:txBody>
                  <a:tcPr marL="68580" marR="68580" marT="0" marB="0"/>
                </a:tc>
              </a:tr>
              <a:tr h="341556">
                <a:tc>
                  <a:txBody>
                    <a:bodyPr/>
                    <a:lstStyle/>
                    <a:p>
                      <a:pPr algn="just">
                        <a:lnSpc>
                          <a:spcPct val="150000"/>
                        </a:lnSpc>
                        <a:spcAft>
                          <a:spcPts val="0"/>
                        </a:spcAft>
                      </a:pPr>
                      <a:r>
                        <a:rPr lang="es-ES" sz="1000">
                          <a:effectLst/>
                          <a:latin typeface="Times New Roman" pitchFamily="18" charset="0"/>
                          <a:cs typeface="Times New Roman" pitchFamily="18" charset="0"/>
                        </a:rPr>
                        <a:t>Z PLA</a:t>
                      </a:r>
                      <a:endParaRPr lang="es-ES" sz="1100">
                        <a:effectLst/>
                        <a:latin typeface="Times New Roman" pitchFamily="18" charset="0"/>
                        <a:cs typeface="Times New Roman" pitchFamily="18" charset="0"/>
                      </a:endParaRPr>
                    </a:p>
                  </a:txBody>
                  <a:tcPr marL="68580" marR="68580" marT="0" marB="0"/>
                </a:tc>
                <a:tc>
                  <a:txBody>
                    <a:bodyPr/>
                    <a:lstStyle/>
                    <a:p>
                      <a:pPr algn="just">
                        <a:lnSpc>
                          <a:spcPct val="150000"/>
                        </a:lnSpc>
                        <a:spcAft>
                          <a:spcPts val="0"/>
                        </a:spcAft>
                      </a:pPr>
                      <a:r>
                        <a:rPr lang="es-ES" sz="1000">
                          <a:effectLst/>
                          <a:latin typeface="Times New Roman" pitchFamily="18" charset="0"/>
                          <a:cs typeface="Times New Roman" pitchFamily="18" charset="0"/>
                        </a:rPr>
                        <a:t>5</a:t>
                      </a:r>
                      <a:endParaRPr lang="es-ES" sz="1100">
                        <a:effectLst/>
                        <a:latin typeface="Times New Roman" pitchFamily="18" charset="0"/>
                        <a:cs typeface="Times New Roman" pitchFamily="18" charset="0"/>
                      </a:endParaRPr>
                    </a:p>
                  </a:txBody>
                  <a:tcPr marL="68580" marR="68580" marT="0" marB="0"/>
                </a:tc>
                <a:tc>
                  <a:txBody>
                    <a:bodyPr/>
                    <a:lstStyle/>
                    <a:p>
                      <a:pPr algn="just">
                        <a:lnSpc>
                          <a:spcPct val="150000"/>
                        </a:lnSpc>
                        <a:spcAft>
                          <a:spcPts val="0"/>
                        </a:spcAft>
                      </a:pPr>
                      <a:r>
                        <a:rPr lang="es-ES" sz="1000">
                          <a:effectLst/>
                          <a:latin typeface="Times New Roman" pitchFamily="18" charset="0"/>
                          <a:cs typeface="Times New Roman" pitchFamily="18" charset="0"/>
                        </a:rPr>
                        <a:t>5</a:t>
                      </a:r>
                      <a:endParaRPr lang="es-ES" sz="1100">
                        <a:effectLst/>
                        <a:latin typeface="Times New Roman" pitchFamily="18" charset="0"/>
                        <a:cs typeface="Times New Roman" pitchFamily="18" charset="0"/>
                      </a:endParaRPr>
                    </a:p>
                  </a:txBody>
                  <a:tcPr marL="68580" marR="68580" marT="0" marB="0"/>
                </a:tc>
                <a:tc>
                  <a:txBody>
                    <a:bodyPr/>
                    <a:lstStyle/>
                    <a:p>
                      <a:pPr algn="just">
                        <a:lnSpc>
                          <a:spcPct val="150000"/>
                        </a:lnSpc>
                        <a:spcAft>
                          <a:spcPts val="0"/>
                        </a:spcAft>
                      </a:pPr>
                      <a:r>
                        <a:rPr lang="es-ES" sz="1000">
                          <a:effectLst/>
                          <a:latin typeface="Times New Roman" pitchFamily="18" charset="0"/>
                          <a:cs typeface="Times New Roman" pitchFamily="18" charset="0"/>
                        </a:rPr>
                        <a:t>5</a:t>
                      </a:r>
                      <a:endParaRPr lang="es-ES" sz="1100">
                        <a:effectLst/>
                        <a:latin typeface="Times New Roman" pitchFamily="18" charset="0"/>
                        <a:cs typeface="Times New Roman" pitchFamily="18" charset="0"/>
                      </a:endParaRPr>
                    </a:p>
                  </a:txBody>
                  <a:tcPr marL="68580" marR="68580" marT="0" marB="0"/>
                </a:tc>
                <a:tc>
                  <a:txBody>
                    <a:bodyPr/>
                    <a:lstStyle/>
                    <a:p>
                      <a:pPr algn="just">
                        <a:lnSpc>
                          <a:spcPct val="150000"/>
                        </a:lnSpc>
                        <a:spcAft>
                          <a:spcPts val="0"/>
                        </a:spcAft>
                      </a:pPr>
                      <a:r>
                        <a:rPr lang="es-ES" sz="1000">
                          <a:effectLst/>
                          <a:latin typeface="Times New Roman" pitchFamily="18" charset="0"/>
                          <a:cs typeface="Times New Roman" pitchFamily="18" charset="0"/>
                        </a:rPr>
                        <a:t>3</a:t>
                      </a:r>
                      <a:endParaRPr lang="es-ES" sz="1100">
                        <a:effectLst/>
                        <a:latin typeface="Times New Roman" pitchFamily="18" charset="0"/>
                        <a:cs typeface="Times New Roman" pitchFamily="18" charset="0"/>
                      </a:endParaRPr>
                    </a:p>
                  </a:txBody>
                  <a:tcPr marL="68580" marR="68580" marT="0" marB="0"/>
                </a:tc>
                <a:tc>
                  <a:txBody>
                    <a:bodyPr/>
                    <a:lstStyle/>
                    <a:p>
                      <a:pPr algn="just">
                        <a:lnSpc>
                          <a:spcPct val="150000"/>
                        </a:lnSpc>
                        <a:spcAft>
                          <a:spcPts val="0"/>
                        </a:spcAft>
                      </a:pPr>
                      <a:r>
                        <a:rPr lang="es-ES" sz="1000">
                          <a:effectLst/>
                          <a:latin typeface="Times New Roman" pitchFamily="18" charset="0"/>
                          <a:cs typeface="Times New Roman" pitchFamily="18" charset="0"/>
                        </a:rPr>
                        <a:t>5</a:t>
                      </a:r>
                      <a:endParaRPr lang="es-ES" sz="1100">
                        <a:effectLst/>
                        <a:latin typeface="Times New Roman" pitchFamily="18" charset="0"/>
                        <a:cs typeface="Times New Roman" pitchFamily="18" charset="0"/>
                      </a:endParaRPr>
                    </a:p>
                  </a:txBody>
                  <a:tcPr marL="68580" marR="68580" marT="0" marB="0"/>
                </a:tc>
                <a:tc>
                  <a:txBody>
                    <a:bodyPr/>
                    <a:lstStyle/>
                    <a:p>
                      <a:pPr algn="just">
                        <a:lnSpc>
                          <a:spcPct val="150000"/>
                        </a:lnSpc>
                        <a:spcAft>
                          <a:spcPts val="0"/>
                        </a:spcAft>
                      </a:pPr>
                      <a:r>
                        <a:rPr lang="es-ES" sz="1000" dirty="0">
                          <a:effectLst/>
                          <a:latin typeface="Times New Roman" pitchFamily="18" charset="0"/>
                          <a:cs typeface="Times New Roman" pitchFamily="18" charset="0"/>
                        </a:rPr>
                        <a:t>5</a:t>
                      </a:r>
                      <a:endParaRPr lang="es-ES" sz="1100" dirty="0">
                        <a:effectLst/>
                        <a:latin typeface="Times New Roman" pitchFamily="18" charset="0"/>
                        <a:cs typeface="Times New Roman" pitchFamily="18" charset="0"/>
                      </a:endParaRPr>
                    </a:p>
                  </a:txBody>
                  <a:tcPr marL="68580" marR="68580" marT="0" marB="0"/>
                </a:tc>
              </a:tr>
            </a:tbl>
          </a:graphicData>
        </a:graphic>
      </p:graphicFrame>
      <p:sp>
        <p:nvSpPr>
          <p:cNvPr id="16" name="15 Rectángulo redondeado"/>
          <p:cNvSpPr/>
          <p:nvPr/>
        </p:nvSpPr>
        <p:spPr>
          <a:xfrm>
            <a:off x="2555776" y="5445224"/>
            <a:ext cx="3816424"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latin typeface="Times New Roman" pitchFamily="18" charset="0"/>
                <a:cs typeface="Times New Roman" pitchFamily="18" charset="0"/>
              </a:rPr>
              <a:t>M</a:t>
            </a:r>
            <a:r>
              <a:rPr lang="es-ES" sz="1600" dirty="0" smtClean="0">
                <a:latin typeface="Times New Roman" pitchFamily="18" charset="0"/>
                <a:cs typeface="Times New Roman" pitchFamily="18" charset="0"/>
              </a:rPr>
              <a:t>aterial </a:t>
            </a:r>
            <a:r>
              <a:rPr lang="es-ES" sz="1600" dirty="0">
                <a:latin typeface="Times New Roman" pitchFamily="18" charset="0"/>
                <a:cs typeface="Times New Roman" pitchFamily="18" charset="0"/>
              </a:rPr>
              <a:t>apto para la férula es Z ULTRA T </a:t>
            </a:r>
          </a:p>
        </p:txBody>
      </p:sp>
      <p:sp>
        <p:nvSpPr>
          <p:cNvPr id="17" name="16 Flecha abajo"/>
          <p:cNvSpPr/>
          <p:nvPr/>
        </p:nvSpPr>
        <p:spPr>
          <a:xfrm>
            <a:off x="4283968" y="4797152"/>
            <a:ext cx="360040" cy="648072"/>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a:p>
        </p:txBody>
      </p:sp>
      <p:pic>
        <p:nvPicPr>
          <p:cNvPr id="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91726"/>
            <a:ext cx="1465066" cy="146506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41949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907704" y="2132856"/>
            <a:ext cx="5112568" cy="369332"/>
          </a:xfrm>
          <a:prstGeom prst="rect">
            <a:avLst/>
          </a:prstGeom>
          <a:noFill/>
        </p:spPr>
        <p:txBody>
          <a:bodyPr wrap="square" rtlCol="0">
            <a:spAutoFit/>
          </a:bodyPr>
          <a:lstStyle/>
          <a:p>
            <a:endParaRPr lang="es-ES" dirty="0"/>
          </a:p>
        </p:txBody>
      </p:sp>
      <p:sp>
        <p:nvSpPr>
          <p:cNvPr id="2" name="1 Rectángulo redondeado"/>
          <p:cNvSpPr/>
          <p:nvPr/>
        </p:nvSpPr>
        <p:spPr>
          <a:xfrm>
            <a:off x="3563888" y="572231"/>
            <a:ext cx="266429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latin typeface="Times New Roman" pitchFamily="18" charset="0"/>
                <a:cs typeface="Times New Roman" pitchFamily="18" charset="0"/>
              </a:rPr>
              <a:t>Impresión 3D de la férula</a:t>
            </a:r>
            <a:endParaRPr lang="es-ES" sz="1600" dirty="0">
              <a:latin typeface="Times New Roman" pitchFamily="18" charset="0"/>
              <a:cs typeface="Times New Roman" pitchFamily="18" charset="0"/>
            </a:endParaRPr>
          </a:p>
        </p:txBody>
      </p:sp>
      <p:cxnSp>
        <p:nvCxnSpPr>
          <p:cNvPr id="13" name="12 Conector recto de flecha"/>
          <p:cNvCxnSpPr/>
          <p:nvPr/>
        </p:nvCxnSpPr>
        <p:spPr>
          <a:xfrm>
            <a:off x="3913419" y="3124054"/>
            <a:ext cx="672605"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5" name="14 Conector recto de flecha"/>
          <p:cNvCxnSpPr/>
          <p:nvPr/>
        </p:nvCxnSpPr>
        <p:spPr>
          <a:xfrm>
            <a:off x="1907704" y="5968811"/>
            <a:ext cx="72008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95" y="91726"/>
            <a:ext cx="1465066" cy="146506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781" y="1439880"/>
            <a:ext cx="2717846" cy="30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619613"/>
            <a:ext cx="3490294" cy="2732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4369" y="4653136"/>
            <a:ext cx="3010703" cy="2204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28679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3425758" y="963415"/>
            <a:ext cx="2160240"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latin typeface="Times New Roman" pitchFamily="18" charset="0"/>
                <a:ea typeface="Calibri"/>
                <a:cs typeface="Times New Roman" pitchFamily="18" charset="0"/>
              </a:rPr>
              <a:t>Prueba de eficiencia</a:t>
            </a:r>
            <a:endParaRPr lang="es-ES" sz="1600" dirty="0">
              <a:latin typeface="Times New Roman" pitchFamily="18" charset="0"/>
              <a:cs typeface="Times New Roman" pitchFamily="18" charset="0"/>
            </a:endParaRPr>
          </a:p>
        </p:txBody>
      </p:sp>
      <p:sp>
        <p:nvSpPr>
          <p:cNvPr id="3" name="2 Rectángulo redondeado"/>
          <p:cNvSpPr/>
          <p:nvPr/>
        </p:nvSpPr>
        <p:spPr>
          <a:xfrm>
            <a:off x="539552" y="1988840"/>
            <a:ext cx="2484276" cy="20069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dirty="0" smtClean="0">
                <a:latin typeface="Times New Roman" pitchFamily="18" charset="0"/>
                <a:cs typeface="Times New Roman" pitchFamily="18" charset="0"/>
              </a:rPr>
              <a:t>Se </a:t>
            </a:r>
            <a:r>
              <a:rPr lang="es-ES" sz="1600" dirty="0">
                <a:latin typeface="Times New Roman" pitchFamily="18" charset="0"/>
                <a:cs typeface="Times New Roman" pitchFamily="18" charset="0"/>
              </a:rPr>
              <a:t>acople a la morfología de la mano – muñeca </a:t>
            </a:r>
            <a:r>
              <a:rPr lang="es-ES" sz="1600" dirty="0" smtClean="0">
                <a:latin typeface="Times New Roman" pitchFamily="18" charset="0"/>
                <a:cs typeface="Times New Roman" pitchFamily="18" charset="0"/>
              </a:rPr>
              <a:t>,</a:t>
            </a:r>
            <a:r>
              <a:rPr lang="es-ES" sz="1600" dirty="0" smtClean="0">
                <a:latin typeface="Times New Roman" pitchFamily="18" charset="0"/>
                <a:ea typeface="Calibri"/>
                <a:cs typeface="Times New Roman" pitchFamily="18" charset="0"/>
              </a:rPr>
              <a:t>punto </a:t>
            </a:r>
            <a:r>
              <a:rPr lang="es-ES" sz="1600" dirty="0">
                <a:latin typeface="Times New Roman" pitchFamily="18" charset="0"/>
                <a:ea typeface="Calibri"/>
                <a:cs typeface="Times New Roman" pitchFamily="18" charset="0"/>
              </a:rPr>
              <a:t>de molestia, con especial atención a puntos de presión en las zonas óseas y zonas de compresión </a:t>
            </a:r>
            <a:endParaRPr lang="es-ES" sz="1600" dirty="0">
              <a:latin typeface="Times New Roman" pitchFamily="18" charset="0"/>
              <a:cs typeface="Times New Roman" pitchFamily="18" charset="0"/>
            </a:endParaRPr>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95" y="91726"/>
            <a:ext cx="1465066" cy="146506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7315" y="4314825"/>
            <a:ext cx="1428750" cy="25431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579" y="2094074"/>
            <a:ext cx="2485256" cy="1493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3828" y="4212961"/>
            <a:ext cx="2902447" cy="2416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40042" y="4234240"/>
            <a:ext cx="2555585" cy="2218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10 Conector recto de flecha"/>
          <p:cNvCxnSpPr>
            <a:stCxn id="16387" idx="2"/>
          </p:cNvCxnSpPr>
          <p:nvPr/>
        </p:nvCxnSpPr>
        <p:spPr>
          <a:xfrm flipH="1">
            <a:off x="4716016" y="3587617"/>
            <a:ext cx="1459191" cy="48945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3" name="12 Conector recto de flecha"/>
          <p:cNvCxnSpPr>
            <a:stCxn id="16387" idx="2"/>
            <a:endCxn id="16389" idx="0"/>
          </p:cNvCxnSpPr>
          <p:nvPr/>
        </p:nvCxnSpPr>
        <p:spPr>
          <a:xfrm>
            <a:off x="6175207" y="3587617"/>
            <a:ext cx="1242628" cy="64662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5" name="14 Conector recto de flecha"/>
          <p:cNvCxnSpPr>
            <a:stCxn id="2" idx="1"/>
            <a:endCxn id="3" idx="0"/>
          </p:cNvCxnSpPr>
          <p:nvPr/>
        </p:nvCxnSpPr>
        <p:spPr>
          <a:xfrm flipH="1">
            <a:off x="1781690" y="1215443"/>
            <a:ext cx="1644068" cy="773397"/>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8428679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887301" y="332656"/>
            <a:ext cx="3078684"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latin typeface="Times New Roman" pitchFamily="18" charset="0"/>
                <a:cs typeface="Times New Roman" pitchFamily="18" charset="0"/>
              </a:rPr>
              <a:t>Angulo formado por el movimiento en flexión</a:t>
            </a:r>
            <a:endParaRPr lang="es-ES" sz="1600" dirty="0">
              <a:latin typeface="Times New Roman" pitchFamily="18" charset="0"/>
              <a:cs typeface="Times New Roman" pitchFamily="18" charset="0"/>
            </a:endParaRPr>
          </a:p>
        </p:txBody>
      </p:sp>
      <p:sp>
        <p:nvSpPr>
          <p:cNvPr id="3" name="2 Rectángulo redondeado"/>
          <p:cNvSpPr/>
          <p:nvPr/>
        </p:nvSpPr>
        <p:spPr>
          <a:xfrm>
            <a:off x="4861321" y="381327"/>
            <a:ext cx="3168352"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latin typeface="Times New Roman" pitchFamily="18" charset="0"/>
                <a:cs typeface="Times New Roman" pitchFamily="18" charset="0"/>
              </a:rPr>
              <a:t>Angulo formado por el movimiento en extensión</a:t>
            </a:r>
            <a:endParaRPr lang="es-ES" sz="1600" dirty="0">
              <a:latin typeface="Times New Roman" pitchFamily="18" charset="0"/>
              <a:cs typeface="Times New Roman" pitchFamily="18" charset="0"/>
            </a:endParaRPr>
          </a:p>
        </p:txBody>
      </p:sp>
      <p:sp>
        <p:nvSpPr>
          <p:cNvPr id="10" name="9 Rectángulo redondeado"/>
          <p:cNvSpPr/>
          <p:nvPr/>
        </p:nvSpPr>
        <p:spPr>
          <a:xfrm>
            <a:off x="867988" y="2852936"/>
            <a:ext cx="3252651"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latin typeface="Times New Roman" pitchFamily="18" charset="0"/>
                <a:cs typeface="Times New Roman" pitchFamily="18" charset="0"/>
              </a:rPr>
              <a:t>Angulo formado por el movimiento en desviación cubital</a:t>
            </a:r>
            <a:endParaRPr lang="es-ES" sz="1600" dirty="0">
              <a:latin typeface="Times New Roman" pitchFamily="18" charset="0"/>
              <a:cs typeface="Times New Roman" pitchFamily="18" charset="0"/>
            </a:endParaRPr>
          </a:p>
        </p:txBody>
      </p:sp>
      <p:sp>
        <p:nvSpPr>
          <p:cNvPr id="11" name="10 Rectángulo redondeado"/>
          <p:cNvSpPr/>
          <p:nvPr/>
        </p:nvSpPr>
        <p:spPr>
          <a:xfrm>
            <a:off x="4882565" y="2924944"/>
            <a:ext cx="299720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a:latin typeface="Times New Roman" pitchFamily="18" charset="0"/>
                <a:cs typeface="Times New Roman" pitchFamily="18" charset="0"/>
              </a:rPr>
              <a:t>Angulo formado por el movimiento en desviación radial</a:t>
            </a:r>
            <a:endParaRPr lang="es-ES" sz="1600" dirty="0">
              <a:latin typeface="Times New Roman" pitchFamily="18" charset="0"/>
              <a:cs typeface="Times New Roman" pitchFamily="18" charset="0"/>
            </a:endParaRPr>
          </a:p>
        </p:txBody>
      </p:sp>
      <p:sp>
        <p:nvSpPr>
          <p:cNvPr id="12" name="11 Rectángulo redondeado"/>
          <p:cNvSpPr/>
          <p:nvPr/>
        </p:nvSpPr>
        <p:spPr>
          <a:xfrm>
            <a:off x="1907704" y="5805264"/>
            <a:ext cx="5112568" cy="7293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dirty="0">
                <a:latin typeface="Times New Roman" pitchFamily="18" charset="0"/>
                <a:cs typeface="Times New Roman" pitchFamily="18" charset="0"/>
              </a:rPr>
              <a:t>El valor de los ángulos es de 1°, 1°, 0.5°, y 0.5°  de movimiento en flexión, extensión, desviación cubital y desviación radial, respectivamente</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401" y="1137311"/>
            <a:ext cx="3156483" cy="1425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2565" y="1137310"/>
            <a:ext cx="3283460" cy="1398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1320" y="3717032"/>
            <a:ext cx="3304705" cy="1511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7988" y="3659882"/>
            <a:ext cx="3136896" cy="1568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2867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63888" y="1444134"/>
            <a:ext cx="2664296" cy="461665"/>
          </a:xfrm>
          <a:prstGeom prst="rect">
            <a:avLst/>
          </a:prstGeom>
          <a:noFill/>
        </p:spPr>
        <p:txBody>
          <a:bodyPr wrap="square" rtlCol="0">
            <a:spAutoFit/>
          </a:bodyPr>
          <a:lstStyle/>
          <a:p>
            <a:r>
              <a:rPr lang="es-ES" sz="2400" b="1" dirty="0" smtClean="0">
                <a:latin typeface="Times New Roman" pitchFamily="18" charset="0"/>
                <a:cs typeface="Times New Roman" pitchFamily="18" charset="0"/>
              </a:rPr>
              <a:t>PROBLEMA</a:t>
            </a:r>
            <a:endParaRPr lang="es-ES" sz="2400" b="1" dirty="0">
              <a:latin typeface="Times New Roman" pitchFamily="18" charset="0"/>
              <a:cs typeface="Times New Roman" pitchFamily="18" charset="0"/>
            </a:endParaRPr>
          </a:p>
        </p:txBody>
      </p:sp>
      <p:sp>
        <p:nvSpPr>
          <p:cNvPr id="3" name="2 Rectángulo redondeado"/>
          <p:cNvSpPr/>
          <p:nvPr/>
        </p:nvSpPr>
        <p:spPr>
          <a:xfrm>
            <a:off x="539552" y="2252062"/>
            <a:ext cx="3312368" cy="16875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600" dirty="0">
                <a:latin typeface="Times New Roman" pitchFamily="18" charset="0"/>
                <a:cs typeface="Times New Roman" pitchFamily="18" charset="0"/>
              </a:rPr>
              <a:t>F</a:t>
            </a:r>
            <a:r>
              <a:rPr lang="es-EC" sz="1600" dirty="0" smtClean="0">
                <a:latin typeface="Times New Roman" pitchFamily="18" charset="0"/>
                <a:cs typeface="Times New Roman" pitchFamily="18" charset="0"/>
              </a:rPr>
              <a:t>abricadas </a:t>
            </a:r>
            <a:r>
              <a:rPr lang="es-EC" sz="1600" dirty="0">
                <a:latin typeface="Times New Roman" pitchFamily="18" charset="0"/>
                <a:cs typeface="Times New Roman" pitchFamily="18" charset="0"/>
              </a:rPr>
              <a:t>mediante cuero, metal, plásticos de alta temperatura y termoplásticos de baja temperatura principalmente utilizando técnicas de moldeo</a:t>
            </a:r>
            <a:endParaRPr lang="es-ES" sz="1600" dirty="0">
              <a:latin typeface="Times New Roman" pitchFamily="18" charset="0"/>
              <a:cs typeface="Times New Roman" pitchFamily="18" charset="0"/>
            </a:endParaRPr>
          </a:p>
        </p:txBody>
      </p:sp>
      <p:sp>
        <p:nvSpPr>
          <p:cNvPr id="6" name="5 Rectángulo redondeado"/>
          <p:cNvSpPr/>
          <p:nvPr/>
        </p:nvSpPr>
        <p:spPr>
          <a:xfrm>
            <a:off x="944153" y="4307757"/>
            <a:ext cx="2520280"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C" sz="1600" dirty="0">
                <a:latin typeface="Times New Roman" pitchFamily="18" charset="0"/>
                <a:cs typeface="Times New Roman" pitchFamily="18" charset="0"/>
              </a:rPr>
              <a:t>Riesgo de infección. </a:t>
            </a:r>
            <a:endParaRPr lang="es-ES" sz="1600" dirty="0">
              <a:latin typeface="Times New Roman" pitchFamily="18" charset="0"/>
              <a:cs typeface="Times New Roman" pitchFamily="18" charset="0"/>
            </a:endParaRPr>
          </a:p>
          <a:p>
            <a:pPr lvl="0"/>
            <a:r>
              <a:rPr lang="es-EC" sz="1600" dirty="0">
                <a:latin typeface="Times New Roman" pitchFamily="18" charset="0"/>
                <a:cs typeface="Times New Roman" pitchFamily="18" charset="0"/>
              </a:rPr>
              <a:t>Daño en la piel.</a:t>
            </a:r>
            <a:endParaRPr lang="es-ES" sz="1600" dirty="0">
              <a:latin typeface="Times New Roman" pitchFamily="18" charset="0"/>
              <a:cs typeface="Times New Roman" pitchFamily="18" charset="0"/>
            </a:endParaRPr>
          </a:p>
          <a:p>
            <a:pPr lvl="0"/>
            <a:r>
              <a:rPr lang="es-EC" sz="1600" dirty="0">
                <a:latin typeface="Times New Roman" pitchFamily="18" charset="0"/>
                <a:cs typeface="Times New Roman" pitchFamily="18" charset="0"/>
              </a:rPr>
              <a:t>Incomodidad del paciente:</a:t>
            </a:r>
            <a:endParaRPr lang="es-ES" sz="1600" dirty="0">
              <a:latin typeface="Times New Roman" pitchFamily="18" charset="0"/>
              <a:cs typeface="Times New Roman" pitchFamily="18" charset="0"/>
            </a:endParaRPr>
          </a:p>
          <a:p>
            <a:pPr lvl="0"/>
            <a:r>
              <a:rPr lang="es-EC" sz="1600" dirty="0">
                <a:latin typeface="Times New Roman" pitchFamily="18" charset="0"/>
                <a:cs typeface="Times New Roman" pitchFamily="18" charset="0"/>
              </a:rPr>
              <a:t>Falta de higiene</a:t>
            </a:r>
            <a:endParaRPr lang="es-ES" sz="1600" dirty="0">
              <a:latin typeface="Times New Roman" pitchFamily="18" charset="0"/>
              <a:cs typeface="Times New Roman" pitchFamily="18" charset="0"/>
            </a:endParaRPr>
          </a:p>
          <a:p>
            <a:pPr lvl="0"/>
            <a:r>
              <a:rPr lang="es-EC" sz="1600" dirty="0">
                <a:latin typeface="Times New Roman" pitchFamily="18" charset="0"/>
                <a:cs typeface="Times New Roman" pitchFamily="18" charset="0"/>
              </a:rPr>
              <a:t>Aspecto poco atractivo</a:t>
            </a:r>
            <a:endParaRPr lang="es-ES" sz="1600" dirty="0">
              <a:latin typeface="Times New Roman" pitchFamily="18" charset="0"/>
              <a:cs typeface="Times New Roman" pitchFamily="18" charset="0"/>
            </a:endParaRPr>
          </a:p>
        </p:txBody>
      </p:sp>
      <p:sp>
        <p:nvSpPr>
          <p:cNvPr id="7" name="6 Rectángulo redondeado"/>
          <p:cNvSpPr/>
          <p:nvPr/>
        </p:nvSpPr>
        <p:spPr>
          <a:xfrm>
            <a:off x="4504661" y="2252062"/>
            <a:ext cx="3672408" cy="16875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600" dirty="0" smtClean="0">
                <a:latin typeface="Times New Roman" pitchFamily="18" charset="0"/>
                <a:cs typeface="Times New Roman" pitchFamily="18" charset="0"/>
              </a:rPr>
              <a:t>Estos </a:t>
            </a:r>
            <a:r>
              <a:rPr lang="es-EC" sz="1600" dirty="0">
                <a:latin typeface="Times New Roman" pitchFamily="18" charset="0"/>
                <a:cs typeface="Times New Roman" pitchFamily="18" charset="0"/>
              </a:rPr>
              <a:t>materiales requiere significativo tiempo de elaboración, usualmente se requiere múltiples visitas y ajustes, los cuales consumen mucho tiempo de fabricación acorde a la necesidad del paciente</a:t>
            </a:r>
            <a:endParaRPr lang="es-ES" sz="1600" dirty="0">
              <a:latin typeface="Times New Roman" pitchFamily="18" charset="0"/>
              <a:cs typeface="Times New Roman" pitchFamily="18" charset="0"/>
            </a:endParaRPr>
          </a:p>
        </p:txBody>
      </p:sp>
      <p:cxnSp>
        <p:nvCxnSpPr>
          <p:cNvPr id="9" name="8 Conector recto de flecha"/>
          <p:cNvCxnSpPr>
            <a:stCxn id="2" idx="1"/>
            <a:endCxn id="3" idx="0"/>
          </p:cNvCxnSpPr>
          <p:nvPr/>
        </p:nvCxnSpPr>
        <p:spPr>
          <a:xfrm flipH="1">
            <a:off x="2195736" y="1674967"/>
            <a:ext cx="1368152" cy="57709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1" name="10 Conector recto de flecha"/>
          <p:cNvCxnSpPr>
            <a:endCxn id="7" idx="0"/>
          </p:cNvCxnSpPr>
          <p:nvPr/>
        </p:nvCxnSpPr>
        <p:spPr>
          <a:xfrm>
            <a:off x="5436096" y="1674967"/>
            <a:ext cx="904769" cy="577095"/>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3" name="12 Conector recto de flecha"/>
          <p:cNvCxnSpPr>
            <a:stCxn id="3" idx="2"/>
          </p:cNvCxnSpPr>
          <p:nvPr/>
        </p:nvCxnSpPr>
        <p:spPr>
          <a:xfrm>
            <a:off x="2195736" y="3939604"/>
            <a:ext cx="0" cy="3666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19" y="158280"/>
            <a:ext cx="1639069" cy="163906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Resultado de imagen para ortesis para artrit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6547" y="4194915"/>
            <a:ext cx="2160240" cy="216024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0836" y="4306204"/>
            <a:ext cx="1791604" cy="193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redondeado"/>
          <p:cNvSpPr/>
          <p:nvPr/>
        </p:nvSpPr>
        <p:spPr>
          <a:xfrm>
            <a:off x="1259632" y="6164157"/>
            <a:ext cx="180020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latin typeface="Times New Roman" pitchFamily="18" charset="0"/>
                <a:cs typeface="Times New Roman" pitchFamily="18" charset="0"/>
              </a:rPr>
              <a:t>Software FEA </a:t>
            </a:r>
            <a:endParaRPr lang="es-ES" sz="1600" dirty="0">
              <a:latin typeface="Times New Roman" pitchFamily="18" charset="0"/>
              <a:cs typeface="Times New Roman" pitchFamily="18" charset="0"/>
            </a:endParaRPr>
          </a:p>
        </p:txBody>
      </p:sp>
      <p:cxnSp>
        <p:nvCxnSpPr>
          <p:cNvPr id="14" name="13 Conector recto de flecha"/>
          <p:cNvCxnSpPr>
            <a:stCxn id="6" idx="2"/>
          </p:cNvCxnSpPr>
          <p:nvPr/>
        </p:nvCxnSpPr>
        <p:spPr>
          <a:xfrm>
            <a:off x="2204293" y="5819925"/>
            <a:ext cx="0" cy="34423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7922819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907704" y="2132856"/>
            <a:ext cx="5112568" cy="369332"/>
          </a:xfrm>
          <a:prstGeom prst="rect">
            <a:avLst/>
          </a:prstGeom>
          <a:noFill/>
        </p:spPr>
        <p:txBody>
          <a:bodyPr wrap="square" rtlCol="0">
            <a:spAutoFit/>
          </a:bodyPr>
          <a:lstStyle/>
          <a:p>
            <a:endParaRPr lang="es-ES" dirty="0"/>
          </a:p>
        </p:txBody>
      </p:sp>
      <p:sp>
        <p:nvSpPr>
          <p:cNvPr id="3" name="2 CuadroTexto"/>
          <p:cNvSpPr txBox="1"/>
          <p:nvPr/>
        </p:nvSpPr>
        <p:spPr>
          <a:xfrm>
            <a:off x="2159732" y="1340768"/>
            <a:ext cx="4608512" cy="615553"/>
          </a:xfrm>
          <a:prstGeom prst="rect">
            <a:avLst/>
          </a:prstGeom>
          <a:noFill/>
        </p:spPr>
        <p:txBody>
          <a:bodyPr wrap="square" rtlCol="0">
            <a:spAutoFit/>
          </a:bodyPr>
          <a:lstStyle/>
          <a:p>
            <a:r>
              <a:rPr lang="es-ES" sz="1600" b="1" dirty="0">
                <a:latin typeface="Times New Roman" pitchFamily="18" charset="0"/>
                <a:cs typeface="Times New Roman" pitchFamily="18" charset="0"/>
              </a:rPr>
              <a:t>Análisis de costos para el desarrollo de la férula.</a:t>
            </a:r>
          </a:p>
          <a:p>
            <a:endParaRPr lang="es-ES" dirty="0"/>
          </a:p>
        </p:txBody>
      </p:sp>
      <p:graphicFrame>
        <p:nvGraphicFramePr>
          <p:cNvPr id="6" name="5 Tabla"/>
          <p:cNvGraphicFramePr>
            <a:graphicFrameLocks noGrp="1"/>
          </p:cNvGraphicFramePr>
          <p:nvPr>
            <p:extLst>
              <p:ext uri="{D42A27DB-BD31-4B8C-83A1-F6EECF244321}">
                <p14:modId xmlns:p14="http://schemas.microsoft.com/office/powerpoint/2010/main" val="655242322"/>
              </p:ext>
            </p:extLst>
          </p:nvPr>
        </p:nvGraphicFramePr>
        <p:xfrm>
          <a:off x="1907704" y="2503222"/>
          <a:ext cx="5450041" cy="1505712"/>
        </p:xfrm>
        <a:graphic>
          <a:graphicData uri="http://schemas.openxmlformats.org/drawingml/2006/table">
            <a:tbl>
              <a:tblPr firstRow="1" firstCol="1" bandRow="1">
                <a:tableStyleId>{22838BEF-8BB2-4498-84A7-C5851F593DF1}</a:tableStyleId>
              </a:tblPr>
              <a:tblGrid>
                <a:gridCol w="759920"/>
                <a:gridCol w="955483"/>
                <a:gridCol w="932475"/>
                <a:gridCol w="1049542"/>
                <a:gridCol w="900671"/>
                <a:gridCol w="851950"/>
              </a:tblGrid>
              <a:tr h="483238">
                <a:tc>
                  <a:txBody>
                    <a:bodyPr/>
                    <a:lstStyle/>
                    <a:p>
                      <a:pPr algn="ctr">
                        <a:lnSpc>
                          <a:spcPct val="150000"/>
                        </a:lnSpc>
                        <a:spcAft>
                          <a:spcPts val="750"/>
                        </a:spcAft>
                      </a:pPr>
                      <a:r>
                        <a:rPr lang="es-ES" sz="1200" dirty="0">
                          <a:effectLst/>
                          <a:latin typeface="Times New Roman" pitchFamily="18" charset="0"/>
                          <a:cs typeface="Times New Roman" pitchFamily="18" charset="0"/>
                        </a:rPr>
                        <a:t>Tipo </a:t>
                      </a:r>
                      <a:endParaRPr lang="es-ES" sz="1200" dirty="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750"/>
                        </a:spcAft>
                      </a:pPr>
                      <a:r>
                        <a:rPr lang="es-ES" sz="1200" dirty="0">
                          <a:effectLst/>
                          <a:latin typeface="Times New Roman" pitchFamily="18" charset="0"/>
                          <a:cs typeface="Times New Roman" pitchFamily="18" charset="0"/>
                        </a:rPr>
                        <a:t>Material</a:t>
                      </a:r>
                      <a:endParaRPr lang="es-ES" sz="1200" dirty="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750"/>
                        </a:spcAft>
                      </a:pPr>
                      <a:r>
                        <a:rPr lang="es-ES" sz="1200">
                          <a:effectLst/>
                          <a:latin typeface="Times New Roman" pitchFamily="18" charset="0"/>
                          <a:cs typeface="Times New Roman" pitchFamily="18" charset="0"/>
                        </a:rPr>
                        <a:t>diámetro</a:t>
                      </a:r>
                      <a:endParaRPr lang="es-ES" sz="12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750"/>
                        </a:spcAft>
                      </a:pPr>
                      <a:r>
                        <a:rPr lang="es-ES" sz="1200">
                          <a:effectLst/>
                          <a:latin typeface="Times New Roman" pitchFamily="18" charset="0"/>
                          <a:cs typeface="Times New Roman" pitchFamily="18" charset="0"/>
                        </a:rPr>
                        <a:t>Costo incluido</a:t>
                      </a:r>
                    </a:p>
                    <a:p>
                      <a:pPr algn="ctr">
                        <a:lnSpc>
                          <a:spcPct val="115000"/>
                        </a:lnSpc>
                        <a:spcAft>
                          <a:spcPts val="750"/>
                        </a:spcAft>
                      </a:pPr>
                      <a:r>
                        <a:rPr lang="es-ES" sz="1200">
                          <a:effectLst/>
                          <a:latin typeface="Times New Roman" pitchFamily="18" charset="0"/>
                          <a:cs typeface="Times New Roman" pitchFamily="18" charset="0"/>
                        </a:rPr>
                        <a:t> iva $</a:t>
                      </a:r>
                      <a:endParaRPr lang="es-ES" sz="12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750"/>
                        </a:spcAft>
                      </a:pPr>
                      <a:r>
                        <a:rPr lang="es-ES" sz="1200">
                          <a:effectLst/>
                          <a:latin typeface="Times New Roman" pitchFamily="18" charset="0"/>
                          <a:cs typeface="Times New Roman" pitchFamily="18" charset="0"/>
                        </a:rPr>
                        <a:t>Costo / gr</a:t>
                      </a:r>
                    </a:p>
                    <a:p>
                      <a:pPr algn="ctr">
                        <a:lnSpc>
                          <a:spcPct val="115000"/>
                        </a:lnSpc>
                        <a:spcAft>
                          <a:spcPts val="750"/>
                        </a:spcAft>
                      </a:pPr>
                      <a:r>
                        <a:rPr lang="es-ES" sz="1200">
                          <a:effectLst/>
                          <a:latin typeface="Times New Roman" pitchFamily="18" charset="0"/>
                          <a:cs typeface="Times New Roman" pitchFamily="18" charset="0"/>
                        </a:rPr>
                        <a:t>$</a:t>
                      </a:r>
                      <a:endParaRPr lang="es-ES" sz="12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750"/>
                        </a:spcAft>
                      </a:pPr>
                      <a:r>
                        <a:rPr lang="es-ES" sz="1200">
                          <a:effectLst/>
                          <a:latin typeface="Times New Roman" pitchFamily="18" charset="0"/>
                          <a:cs typeface="Times New Roman" pitchFamily="18" charset="0"/>
                        </a:rPr>
                        <a:t>Costo total</a:t>
                      </a:r>
                    </a:p>
                    <a:p>
                      <a:pPr algn="ctr">
                        <a:lnSpc>
                          <a:spcPct val="115000"/>
                        </a:lnSpc>
                        <a:spcAft>
                          <a:spcPts val="750"/>
                        </a:spcAft>
                      </a:pPr>
                      <a:r>
                        <a:rPr lang="es-ES" sz="1200">
                          <a:effectLst/>
                          <a:latin typeface="Times New Roman" pitchFamily="18" charset="0"/>
                          <a:cs typeface="Times New Roman" pitchFamily="18" charset="0"/>
                        </a:rPr>
                        <a:t>$</a:t>
                      </a:r>
                      <a:endParaRPr lang="es-ES" sz="1200">
                        <a:effectLst/>
                        <a:latin typeface="Times New Roman" pitchFamily="18" charset="0"/>
                        <a:ea typeface="Calibri"/>
                        <a:cs typeface="Times New Roman" pitchFamily="18" charset="0"/>
                      </a:endParaRPr>
                    </a:p>
                  </a:txBody>
                  <a:tcPr marL="68580" marR="68580" marT="0" marB="0"/>
                </a:tc>
              </a:tr>
              <a:tr h="637765">
                <a:tc>
                  <a:txBody>
                    <a:bodyPr/>
                    <a:lstStyle/>
                    <a:p>
                      <a:pPr algn="ctr">
                        <a:lnSpc>
                          <a:spcPct val="150000"/>
                        </a:lnSpc>
                        <a:spcAft>
                          <a:spcPts val="750"/>
                        </a:spcAft>
                      </a:pPr>
                      <a:r>
                        <a:rPr lang="es-ES" sz="1200">
                          <a:effectLst/>
                          <a:latin typeface="Times New Roman" pitchFamily="18" charset="0"/>
                          <a:cs typeface="Times New Roman" pitchFamily="18" charset="0"/>
                        </a:rPr>
                        <a:t>Filamento marfil 800gr</a:t>
                      </a:r>
                      <a:endParaRPr lang="es-ES" sz="120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750"/>
                        </a:spcAft>
                      </a:pPr>
                      <a:r>
                        <a:rPr lang="es-ES" sz="1200" dirty="0">
                          <a:effectLst/>
                          <a:latin typeface="Times New Roman" pitchFamily="18" charset="0"/>
                          <a:cs typeface="Times New Roman" pitchFamily="18" charset="0"/>
                        </a:rPr>
                        <a:t>Z ULTRA T</a:t>
                      </a:r>
                      <a:endParaRPr lang="es-ES" sz="1200" dirty="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750"/>
                        </a:spcAft>
                      </a:pPr>
                      <a:r>
                        <a:rPr lang="es-ES" sz="1200">
                          <a:effectLst/>
                          <a:latin typeface="Times New Roman" pitchFamily="18" charset="0"/>
                          <a:cs typeface="Times New Roman" pitchFamily="18" charset="0"/>
                        </a:rPr>
                        <a:t>1.75 mm</a:t>
                      </a:r>
                      <a:endParaRPr lang="es-ES" sz="120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750"/>
                        </a:spcAft>
                      </a:pPr>
                      <a:r>
                        <a:rPr lang="es-ES" sz="1200">
                          <a:effectLst/>
                          <a:latin typeface="Times New Roman" pitchFamily="18" charset="0"/>
                          <a:cs typeface="Times New Roman" pitchFamily="18" charset="0"/>
                        </a:rPr>
                        <a:t>49.90 </a:t>
                      </a:r>
                      <a:endParaRPr lang="es-ES" sz="120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750"/>
                        </a:spcAft>
                      </a:pPr>
                      <a:r>
                        <a:rPr lang="es-ES" sz="1200">
                          <a:effectLst/>
                          <a:latin typeface="Times New Roman" pitchFamily="18" charset="0"/>
                          <a:cs typeface="Times New Roman" pitchFamily="18" charset="0"/>
                        </a:rPr>
                        <a:t>0.06</a:t>
                      </a:r>
                      <a:endParaRPr lang="es-ES" sz="120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750"/>
                        </a:spcAft>
                      </a:pPr>
                      <a:r>
                        <a:rPr lang="es-ES" sz="1200" dirty="0" smtClean="0">
                          <a:effectLst/>
                          <a:latin typeface="Times New Roman" pitchFamily="18" charset="0"/>
                          <a:cs typeface="Times New Roman" pitchFamily="18" charset="0"/>
                        </a:rPr>
                        <a:t>6.06</a:t>
                      </a:r>
                    </a:p>
                  </a:txBody>
                  <a:tcPr marL="68580" marR="68580" marT="0" marB="0"/>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298147653"/>
              </p:ext>
            </p:extLst>
          </p:nvPr>
        </p:nvGraphicFramePr>
        <p:xfrm>
          <a:off x="2262686" y="5085184"/>
          <a:ext cx="4521835" cy="595630"/>
        </p:xfrm>
        <a:graphic>
          <a:graphicData uri="http://schemas.openxmlformats.org/drawingml/2006/table">
            <a:tbl>
              <a:tblPr firstRow="1" firstCol="1" bandRow="1">
                <a:tableStyleId>{22838BEF-8BB2-4498-84A7-C5851F593DF1}</a:tableStyleId>
              </a:tblPr>
              <a:tblGrid>
                <a:gridCol w="1639570"/>
                <a:gridCol w="1639570"/>
                <a:gridCol w="1242695"/>
              </a:tblGrid>
              <a:tr h="294005">
                <a:tc>
                  <a:txBody>
                    <a:bodyPr/>
                    <a:lstStyle/>
                    <a:p>
                      <a:pPr algn="ctr">
                        <a:lnSpc>
                          <a:spcPct val="150000"/>
                        </a:lnSpc>
                        <a:spcAft>
                          <a:spcPts val="750"/>
                        </a:spcAft>
                      </a:pPr>
                      <a:r>
                        <a:rPr lang="es-ES" sz="1200" b="1" dirty="0">
                          <a:effectLst/>
                          <a:latin typeface="Times New Roman" pitchFamily="18" charset="0"/>
                          <a:cs typeface="Times New Roman" pitchFamily="18" charset="0"/>
                        </a:rPr>
                        <a:t>Impresión 3D </a:t>
                      </a:r>
                      <a:r>
                        <a:rPr lang="es-ES" sz="1100" b="1" dirty="0">
                          <a:effectLst/>
                          <a:latin typeface="Times New Roman" pitchFamily="18" charset="0"/>
                          <a:cs typeface="Times New Roman" pitchFamily="18" charset="0"/>
                        </a:rPr>
                        <a:t>$</a:t>
                      </a:r>
                      <a:r>
                        <a:rPr lang="es-ES" sz="1200" b="1" dirty="0">
                          <a:effectLst/>
                          <a:latin typeface="Times New Roman" pitchFamily="18" charset="0"/>
                          <a:cs typeface="Times New Roman" pitchFamily="18" charset="0"/>
                        </a:rPr>
                        <a:t> / hora </a:t>
                      </a:r>
                      <a:endParaRPr lang="es-ES" sz="1100" b="1" dirty="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750"/>
                        </a:spcAft>
                      </a:pPr>
                      <a:r>
                        <a:rPr lang="es-ES" sz="1200" b="1" dirty="0">
                          <a:effectLst/>
                          <a:latin typeface="Times New Roman" pitchFamily="18" charset="0"/>
                          <a:cs typeface="Times New Roman" pitchFamily="18" charset="0"/>
                        </a:rPr>
                        <a:t>Tiempo de impresión</a:t>
                      </a:r>
                      <a:endParaRPr lang="es-ES" sz="1100" b="1" dirty="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750"/>
                        </a:spcAft>
                      </a:pPr>
                      <a:r>
                        <a:rPr lang="es-ES" sz="1200" b="1" dirty="0">
                          <a:effectLst/>
                          <a:latin typeface="Times New Roman" pitchFamily="18" charset="0"/>
                          <a:cs typeface="Times New Roman" pitchFamily="18" charset="0"/>
                        </a:rPr>
                        <a:t>Costo subtotal</a:t>
                      </a:r>
                      <a:endParaRPr lang="es-ES" sz="1100" b="1" dirty="0">
                        <a:effectLst/>
                        <a:latin typeface="Times New Roman" pitchFamily="18" charset="0"/>
                        <a:ea typeface="Calibri"/>
                        <a:cs typeface="Times New Roman" pitchFamily="18" charset="0"/>
                      </a:endParaRPr>
                    </a:p>
                  </a:txBody>
                  <a:tcPr marL="68580" marR="68580" marT="0" marB="0"/>
                </a:tc>
              </a:tr>
              <a:tr h="301625">
                <a:tc>
                  <a:txBody>
                    <a:bodyPr/>
                    <a:lstStyle/>
                    <a:p>
                      <a:pPr algn="ctr">
                        <a:lnSpc>
                          <a:spcPct val="150000"/>
                        </a:lnSpc>
                        <a:spcAft>
                          <a:spcPts val="750"/>
                        </a:spcAft>
                      </a:pPr>
                      <a:r>
                        <a:rPr lang="es-ES" sz="1200" dirty="0">
                          <a:effectLst/>
                        </a:rPr>
                        <a:t>5.20</a:t>
                      </a:r>
                      <a:endParaRPr lang="es-ES" sz="1100" dirty="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750"/>
                        </a:spcAft>
                      </a:pPr>
                      <a:r>
                        <a:rPr lang="es-ES" sz="1200">
                          <a:effectLst/>
                        </a:rPr>
                        <a:t>23 h 14 min</a:t>
                      </a:r>
                      <a:endParaRPr lang="es-ES" sz="110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750"/>
                        </a:spcAft>
                      </a:pPr>
                      <a:r>
                        <a:rPr lang="es-ES" sz="1200" dirty="0">
                          <a:effectLst/>
                        </a:rPr>
                        <a:t>$120.79</a:t>
                      </a:r>
                      <a:endParaRPr lang="es-ES" sz="1100" dirty="0">
                        <a:effectLst/>
                        <a:latin typeface="Times New Roman" pitchFamily="18" charset="0"/>
                        <a:ea typeface="Calibri"/>
                        <a:cs typeface="Times New Roman" pitchFamily="18" charset="0"/>
                      </a:endParaRPr>
                    </a:p>
                  </a:txBody>
                  <a:tcPr marL="68580" marR="68580" marT="0" marB="0"/>
                </a:tc>
              </a:tr>
            </a:tbl>
          </a:graphicData>
        </a:graphic>
      </p:graphicFrame>
      <p:sp>
        <p:nvSpPr>
          <p:cNvPr id="8" name="7 Rectángulo redondeado"/>
          <p:cNvSpPr/>
          <p:nvPr/>
        </p:nvSpPr>
        <p:spPr>
          <a:xfrm>
            <a:off x="871726" y="1982423"/>
            <a:ext cx="2808312" cy="3693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600" dirty="0">
                <a:latin typeface="Times New Roman" pitchFamily="18" charset="0"/>
                <a:cs typeface="Times New Roman" pitchFamily="18" charset="0"/>
              </a:rPr>
              <a:t>Costo por gramo de filamento</a:t>
            </a:r>
            <a:endParaRPr lang="es-ES" sz="1600" b="1" dirty="0">
              <a:latin typeface="Times New Roman" pitchFamily="18" charset="0"/>
              <a:cs typeface="Times New Roman" pitchFamily="18" charset="0"/>
            </a:endParaRPr>
          </a:p>
        </p:txBody>
      </p:sp>
      <p:sp>
        <p:nvSpPr>
          <p:cNvPr id="9" name="8 Rectángulo redondeado"/>
          <p:cNvSpPr/>
          <p:nvPr/>
        </p:nvSpPr>
        <p:spPr>
          <a:xfrm>
            <a:off x="871726" y="4437112"/>
            <a:ext cx="319621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600" dirty="0">
                <a:latin typeface="Times New Roman" pitchFamily="18" charset="0"/>
                <a:cs typeface="Times New Roman" pitchFamily="18" charset="0"/>
              </a:rPr>
              <a:t>Costo de impresión 3D de la férula</a:t>
            </a:r>
            <a:endParaRPr lang="es-ES" sz="1600" b="1" dirty="0">
              <a:latin typeface="Times New Roman" pitchFamily="18" charset="0"/>
              <a:cs typeface="Times New Roman" pitchFamily="18" charset="0"/>
            </a:endParaRPr>
          </a:p>
        </p:txBody>
      </p:sp>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95" y="91726"/>
            <a:ext cx="1465066" cy="146506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28679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907704" y="2132856"/>
            <a:ext cx="5112568" cy="369332"/>
          </a:xfrm>
          <a:prstGeom prst="rect">
            <a:avLst/>
          </a:prstGeom>
          <a:noFill/>
        </p:spPr>
        <p:txBody>
          <a:bodyPr wrap="square" rtlCol="0">
            <a:spAutoFit/>
          </a:bodyPr>
          <a:lstStyle/>
          <a:p>
            <a:endParaRPr lang="es-ES" dirty="0"/>
          </a:p>
        </p:txBody>
      </p:sp>
      <p:sp>
        <p:nvSpPr>
          <p:cNvPr id="2" name="1 Rectángulo redondeado"/>
          <p:cNvSpPr/>
          <p:nvPr/>
        </p:nvSpPr>
        <p:spPr>
          <a:xfrm>
            <a:off x="1935846" y="502371"/>
            <a:ext cx="4536366"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a:latin typeface="Times New Roman" pitchFamily="18" charset="0"/>
                <a:cs typeface="Times New Roman" pitchFamily="18" charset="0"/>
              </a:rPr>
              <a:t>C</a:t>
            </a:r>
            <a:r>
              <a:rPr lang="es-ES" sz="1600" dirty="0" smtClean="0">
                <a:latin typeface="Times New Roman" pitchFamily="18" charset="0"/>
                <a:cs typeface="Times New Roman" pitchFamily="18" charset="0"/>
              </a:rPr>
              <a:t>osto </a:t>
            </a:r>
            <a:r>
              <a:rPr lang="es-ES" sz="1600" dirty="0">
                <a:latin typeface="Times New Roman" pitchFamily="18" charset="0"/>
                <a:cs typeface="Times New Roman" pitchFamily="18" charset="0"/>
              </a:rPr>
              <a:t>que se considera, </a:t>
            </a:r>
            <a:r>
              <a:rPr lang="es-ES" sz="1600" dirty="0" smtClean="0">
                <a:latin typeface="Times New Roman" pitchFamily="18" charset="0"/>
                <a:cs typeface="Times New Roman" pitchFamily="18" charset="0"/>
              </a:rPr>
              <a:t>en </a:t>
            </a:r>
            <a:r>
              <a:rPr lang="es-ES" sz="1600" dirty="0">
                <a:latin typeface="Times New Roman" pitchFamily="18" charset="0"/>
                <a:cs typeface="Times New Roman" pitchFamily="18" charset="0"/>
              </a:rPr>
              <a:t>el servicio de  escaneo</a:t>
            </a:r>
          </a:p>
        </p:txBody>
      </p:sp>
      <mc:AlternateContent xmlns:mc="http://schemas.openxmlformats.org/markup-compatibility/2006" xmlns:a14="http://schemas.microsoft.com/office/drawing/2010/main">
        <mc:Choice Requires="a14">
          <p:sp>
            <p:nvSpPr>
              <p:cNvPr id="3" name="2 Rectángulo"/>
              <p:cNvSpPr/>
              <p:nvPr/>
            </p:nvSpPr>
            <p:spPr>
              <a:xfrm>
                <a:off x="1152266" y="1268760"/>
                <a:ext cx="4572000" cy="4689041"/>
              </a:xfrm>
              <a:prstGeom prst="rect">
                <a:avLst/>
              </a:prstGeom>
            </p:spPr>
            <p:txBody>
              <a:bodyPr>
                <a:spAutoFit/>
              </a:bodyPr>
              <a:lstStyle/>
              <a:p>
                <a:r>
                  <a:rPr lang="es-ES" dirty="0"/>
                  <a:t> </a:t>
                </a:r>
                <a14:m>
                  <m:oMath xmlns:m="http://schemas.openxmlformats.org/officeDocument/2006/math">
                    <m:r>
                      <a:rPr lang="es-ES" b="1" i="1">
                        <a:latin typeface="Cambria Math"/>
                      </a:rPr>
                      <m:t>𝑽𝒄𝒔</m:t>
                    </m:r>
                    <m:r>
                      <a:rPr lang="es-ES" i="1">
                        <a:latin typeface="Cambria Math"/>
                      </a:rPr>
                      <m:t>=$249.95</m:t>
                    </m:r>
                  </m:oMath>
                </a14:m>
                <a:r>
                  <a:rPr lang="es-ES" dirty="0"/>
                  <a:t>             </a:t>
                </a:r>
                <a14:m>
                  <m:oMath xmlns:m="http://schemas.openxmlformats.org/officeDocument/2006/math">
                    <m:r>
                      <a:rPr lang="es-ES" b="1" i="1">
                        <a:latin typeface="Cambria Math"/>
                      </a:rPr>
                      <m:t>𝑽𝒓𝒔</m:t>
                    </m:r>
                    <m:r>
                      <a:rPr lang="es-ES" i="1">
                        <a:latin typeface="Cambria Math"/>
                      </a:rPr>
                      <m:t>=$150</m:t>
                    </m:r>
                  </m:oMath>
                </a14:m>
                <a:r>
                  <a:rPr lang="es-ES" dirty="0"/>
                  <a:t>              </a:t>
                </a:r>
                <a14:m>
                  <m:oMath xmlns:m="http://schemas.openxmlformats.org/officeDocument/2006/math">
                    <m:r>
                      <a:rPr lang="es-ES" b="1" i="1">
                        <a:latin typeface="Cambria Math"/>
                      </a:rPr>
                      <m:t>𝑻𝒖𝒔</m:t>
                    </m:r>
                    <m:r>
                      <a:rPr lang="es-ES" i="1">
                        <a:latin typeface="Cambria Math"/>
                      </a:rPr>
                      <m:t>=1 </m:t>
                    </m:r>
                    <m:r>
                      <a:rPr lang="es-ES" i="1">
                        <a:latin typeface="Cambria Math"/>
                      </a:rPr>
                      <m:t>𝑎</m:t>
                    </m:r>
                    <m:r>
                      <a:rPr lang="es-ES" i="1">
                        <a:latin typeface="Cambria Math"/>
                      </a:rPr>
                      <m:t>ñ</m:t>
                    </m:r>
                    <m:r>
                      <a:rPr lang="es-ES" i="1">
                        <a:latin typeface="Cambria Math"/>
                      </a:rPr>
                      <m:t>𝑜𝑠</m:t>
                    </m:r>
                  </m:oMath>
                </a14:m>
                <a:r>
                  <a:rPr lang="es-ES" dirty="0"/>
                  <a:t>   </a:t>
                </a:r>
              </a:p>
              <a:p>
                <a:r>
                  <a:rPr lang="es-ES" dirty="0"/>
                  <a:t> </a:t>
                </a:r>
              </a:p>
              <a:p>
                <a:pPr/>
                <a14:m>
                  <m:oMathPara xmlns:m="http://schemas.openxmlformats.org/officeDocument/2006/math">
                    <m:oMathParaPr>
                      <m:jc m:val="centerGroup"/>
                    </m:oMathParaPr>
                    <m:oMath xmlns:m="http://schemas.openxmlformats.org/officeDocument/2006/math">
                      <m:r>
                        <a:rPr lang="es-ES" b="1" i="1">
                          <a:latin typeface="Cambria Math"/>
                        </a:rPr>
                        <m:t>𝑯</m:t>
                      </m:r>
                      <m:r>
                        <a:rPr lang="es-ES" i="1">
                          <a:latin typeface="Cambria Math"/>
                        </a:rPr>
                        <m:t>=3</m:t>
                      </m:r>
                      <m:r>
                        <a:rPr lang="es-ES" i="1">
                          <a:latin typeface="Cambria Math"/>
                        </a:rPr>
                        <m:t>h</m:t>
                      </m:r>
                      <m:r>
                        <a:rPr lang="es-ES" i="1">
                          <a:latin typeface="Cambria Math"/>
                        </a:rPr>
                        <m:t>/</m:t>
                      </m:r>
                      <m:r>
                        <a:rPr lang="es-ES" i="1">
                          <a:latin typeface="Cambria Math"/>
                        </a:rPr>
                        <m:t>𝑑𝑖𝑎</m:t>
                      </m:r>
                      <m:r>
                        <a:rPr lang="es-ES" i="1">
                          <a:latin typeface="Cambria Math"/>
                        </a:rPr>
                        <m:t> </m:t>
                      </m:r>
                      <m:r>
                        <a:rPr lang="es-ES" i="1">
                          <a:latin typeface="Cambria Math"/>
                        </a:rPr>
                        <m:t>𝑙𝑎𝑏𝑜𝑟𝑎𝑙𝑒𝑠</m:t>
                      </m:r>
                      <m:r>
                        <a:rPr lang="es-ES" i="1">
                          <a:latin typeface="Cambria Math"/>
                        </a:rPr>
                        <m:t> =  60 </m:t>
                      </m:r>
                      <m:r>
                        <a:rPr lang="es-ES" i="1">
                          <a:latin typeface="Cambria Math"/>
                        </a:rPr>
                        <m:t>𝑑𝑖𝑎𝑠</m:t>
                      </m:r>
                      <m:r>
                        <a:rPr lang="es-ES" i="1">
                          <a:latin typeface="Cambria Math"/>
                        </a:rPr>
                        <m:t> </m:t>
                      </m:r>
                      <m:r>
                        <a:rPr lang="es-ES" i="1">
                          <a:latin typeface="Cambria Math"/>
                        </a:rPr>
                        <m:t>𝑙𝑎𝑏𝑜𝑟𝑎𝑙𝑒𝑠</m:t>
                      </m:r>
                      <m:r>
                        <a:rPr lang="es-ES" i="1">
                          <a:latin typeface="Cambria Math"/>
                        </a:rPr>
                        <m:t>  / </m:t>
                      </m:r>
                      <m:r>
                        <a:rPr lang="es-ES" i="1">
                          <a:latin typeface="Cambria Math"/>
                        </a:rPr>
                        <m:t>𝑎</m:t>
                      </m:r>
                      <m:r>
                        <a:rPr lang="es-ES" i="1">
                          <a:latin typeface="Cambria Math"/>
                        </a:rPr>
                        <m:t>ñ</m:t>
                      </m:r>
                      <m:r>
                        <a:rPr lang="es-ES" i="1">
                          <a:latin typeface="Cambria Math"/>
                        </a:rPr>
                        <m:t>𝑜</m:t>
                      </m:r>
                      <m:r>
                        <a:rPr lang="es-ES" i="1">
                          <a:latin typeface="Cambria Math"/>
                        </a:rPr>
                        <m:t> = 180</m:t>
                      </m:r>
                      <m:r>
                        <a:rPr lang="es-ES" i="1">
                          <a:latin typeface="Cambria Math"/>
                        </a:rPr>
                        <m:t>h</m:t>
                      </m:r>
                      <m:r>
                        <a:rPr lang="es-ES" i="1">
                          <a:latin typeface="Cambria Math"/>
                        </a:rPr>
                        <m:t> / </m:t>
                      </m:r>
                      <m:r>
                        <a:rPr lang="es-ES" i="1">
                          <a:latin typeface="Cambria Math"/>
                        </a:rPr>
                        <m:t>𝑎</m:t>
                      </m:r>
                      <m:r>
                        <a:rPr lang="es-ES" i="1">
                          <a:latin typeface="Cambria Math"/>
                        </a:rPr>
                        <m:t>ñ</m:t>
                      </m:r>
                      <m:r>
                        <a:rPr lang="es-ES" i="1">
                          <a:latin typeface="Cambria Math"/>
                        </a:rPr>
                        <m:t>𝑜</m:t>
                      </m:r>
                    </m:oMath>
                  </m:oMathPara>
                </a14:m>
                <a:endParaRPr lang="es-ES" dirty="0"/>
              </a:p>
              <a:p>
                <a:r>
                  <a:rPr lang="es-ES" dirty="0"/>
                  <a:t> </a:t>
                </a:r>
              </a:p>
              <a:p>
                <a:pPr/>
                <a14:m>
                  <m:oMathPara xmlns:m="http://schemas.openxmlformats.org/officeDocument/2006/math">
                    <m:oMathParaPr>
                      <m:jc m:val="left"/>
                    </m:oMathParaPr>
                    <m:oMath xmlns:m="http://schemas.openxmlformats.org/officeDocument/2006/math">
                      <m:r>
                        <a:rPr lang="es-ES" b="1" i="1">
                          <a:latin typeface="Cambria Math"/>
                        </a:rPr>
                        <m:t>𝑽𝒄𝒔</m:t>
                      </m:r>
                      <m:r>
                        <a:rPr lang="es-ES" b="1" i="1">
                          <a:latin typeface="Cambria Math"/>
                        </a:rPr>
                        <m:t>:</m:t>
                      </m:r>
                      <m:r>
                        <a:rPr lang="es-ES" i="1">
                          <a:latin typeface="Cambria Math"/>
                        </a:rPr>
                        <m:t>𝑣𝑎𝑙𝑜𝑟</m:t>
                      </m:r>
                      <m:r>
                        <a:rPr lang="es-ES" i="1">
                          <a:latin typeface="Cambria Math"/>
                        </a:rPr>
                        <m:t> </m:t>
                      </m:r>
                      <m:r>
                        <a:rPr lang="es-ES" i="1">
                          <a:latin typeface="Cambria Math"/>
                        </a:rPr>
                        <m:t>𝑑𝑒</m:t>
                      </m:r>
                      <m:r>
                        <a:rPr lang="es-ES" i="1">
                          <a:latin typeface="Cambria Math"/>
                        </a:rPr>
                        <m:t> </m:t>
                      </m:r>
                      <m:r>
                        <a:rPr lang="es-ES" i="1">
                          <a:latin typeface="Cambria Math"/>
                        </a:rPr>
                        <m:t>𝑐𝑜𝑚𝑝𝑟𝑎</m:t>
                      </m:r>
                      <m:r>
                        <a:rPr lang="es-ES" i="1">
                          <a:latin typeface="Cambria Math"/>
                        </a:rPr>
                        <m:t> </m:t>
                      </m:r>
                      <m:r>
                        <a:rPr lang="es-ES" i="1">
                          <a:latin typeface="Cambria Math"/>
                        </a:rPr>
                        <m:t>𝑑𝑒𝑙</m:t>
                      </m:r>
                      <m:r>
                        <a:rPr lang="es-ES" i="1">
                          <a:latin typeface="Cambria Math"/>
                        </a:rPr>
                        <m:t> </m:t>
                      </m:r>
                      <m:r>
                        <a:rPr lang="es-ES" i="1">
                          <a:latin typeface="Cambria Math"/>
                        </a:rPr>
                        <m:t>𝑠𝑐𝑎𝑛𝑛𝑒𝑟</m:t>
                      </m:r>
                    </m:oMath>
                  </m:oMathPara>
                </a14:m>
                <a:endParaRPr lang="es-ES" dirty="0"/>
              </a:p>
              <a:p>
                <a:pPr/>
                <a14:m>
                  <m:oMathPara xmlns:m="http://schemas.openxmlformats.org/officeDocument/2006/math">
                    <m:oMathParaPr>
                      <m:jc m:val="left"/>
                    </m:oMathParaPr>
                    <m:oMath xmlns:m="http://schemas.openxmlformats.org/officeDocument/2006/math">
                      <m:r>
                        <a:rPr lang="es-ES" b="1" i="1">
                          <a:latin typeface="Cambria Math"/>
                        </a:rPr>
                        <m:t>𝑽𝒓𝒔</m:t>
                      </m:r>
                      <m:r>
                        <a:rPr lang="es-ES" b="1" i="1">
                          <a:latin typeface="Cambria Math"/>
                        </a:rPr>
                        <m:t>:</m:t>
                      </m:r>
                      <m:r>
                        <a:rPr lang="es-ES" i="1">
                          <a:latin typeface="Cambria Math"/>
                        </a:rPr>
                        <m:t>𝑣𝑎𝑙𝑜𝑟</m:t>
                      </m:r>
                      <m:r>
                        <a:rPr lang="es-ES" i="1">
                          <a:latin typeface="Cambria Math"/>
                        </a:rPr>
                        <m:t> </m:t>
                      </m:r>
                      <m:r>
                        <a:rPr lang="es-ES" i="1">
                          <a:latin typeface="Cambria Math"/>
                        </a:rPr>
                        <m:t>𝑟𝑒𝑠𝑖𝑑𝑢𝑎𝑙</m:t>
                      </m:r>
                      <m:r>
                        <a:rPr lang="es-ES" i="1">
                          <a:latin typeface="Cambria Math"/>
                        </a:rPr>
                        <m:t>, </m:t>
                      </m:r>
                      <m:r>
                        <a:rPr lang="es-ES" i="1">
                          <a:latin typeface="Cambria Math"/>
                        </a:rPr>
                        <m:t>𝑣𝑎𝑙𝑜𝑟</m:t>
                      </m:r>
                      <m:r>
                        <a:rPr lang="es-ES" i="1">
                          <a:latin typeface="Cambria Math"/>
                        </a:rPr>
                        <m:t> </m:t>
                      </m:r>
                      <m:r>
                        <a:rPr lang="es-ES" i="1">
                          <a:latin typeface="Cambria Math"/>
                        </a:rPr>
                        <m:t>𝑑𝑒</m:t>
                      </m:r>
                      <m:r>
                        <a:rPr lang="es-ES" i="1">
                          <a:latin typeface="Cambria Math"/>
                        </a:rPr>
                        <m:t> </m:t>
                      </m:r>
                      <m:r>
                        <a:rPr lang="es-ES" i="1">
                          <a:latin typeface="Cambria Math"/>
                        </a:rPr>
                        <m:t>𝑣𝑒𝑛𝑡𝑎</m:t>
                      </m:r>
                      <m:r>
                        <a:rPr lang="es-ES" i="1">
                          <a:latin typeface="Cambria Math"/>
                        </a:rPr>
                        <m:t> </m:t>
                      </m:r>
                      <m:r>
                        <a:rPr lang="es-ES" i="1">
                          <a:latin typeface="Cambria Math"/>
                        </a:rPr>
                        <m:t>𝑞𝑢𝑒</m:t>
                      </m:r>
                      <m:r>
                        <a:rPr lang="es-ES" i="1">
                          <a:latin typeface="Cambria Math"/>
                        </a:rPr>
                        <m:t> </m:t>
                      </m:r>
                      <m:r>
                        <a:rPr lang="es-ES" i="1">
                          <a:latin typeface="Cambria Math"/>
                        </a:rPr>
                        <m:t>𝑠𝑒</m:t>
                      </m:r>
                      <m:r>
                        <a:rPr lang="es-ES" i="1">
                          <a:latin typeface="Cambria Math"/>
                        </a:rPr>
                        <m:t> </m:t>
                      </m:r>
                      <m:r>
                        <a:rPr lang="es-ES" i="1">
                          <a:latin typeface="Cambria Math"/>
                        </a:rPr>
                        <m:t>𝑒𝑠𝑡𝑖𝑚𝑎</m:t>
                      </m:r>
                      <m:r>
                        <a:rPr lang="es-ES" i="1">
                          <a:latin typeface="Cambria Math"/>
                        </a:rPr>
                        <m:t> </m:t>
                      </m:r>
                      <m:r>
                        <a:rPr lang="es-ES" i="1">
                          <a:latin typeface="Cambria Math"/>
                        </a:rPr>
                        <m:t>𝑐𝑢𝑎𝑛𝑑𝑜</m:t>
                      </m:r>
                      <m:r>
                        <a:rPr lang="es-ES" i="1">
                          <a:latin typeface="Cambria Math"/>
                        </a:rPr>
                        <m:t> </m:t>
                      </m:r>
                      <m:r>
                        <a:rPr lang="es-ES" i="1">
                          <a:latin typeface="Cambria Math"/>
                        </a:rPr>
                        <m:t>𝑠𝑒</m:t>
                      </m:r>
                      <m:r>
                        <a:rPr lang="es-ES" i="1">
                          <a:latin typeface="Cambria Math"/>
                        </a:rPr>
                        <m:t> </m:t>
                      </m:r>
                      <m:r>
                        <a:rPr lang="es-ES" i="1">
                          <a:latin typeface="Cambria Math"/>
                        </a:rPr>
                        <m:t>𝑐𝑎𝑚𝑏𝑖𝑒</m:t>
                      </m:r>
                      <m:r>
                        <a:rPr lang="es-ES" i="1">
                          <a:latin typeface="Cambria Math"/>
                        </a:rPr>
                        <m:t> </m:t>
                      </m:r>
                      <m:r>
                        <a:rPr lang="es-ES" i="1">
                          <a:latin typeface="Cambria Math"/>
                        </a:rPr>
                        <m:t>𝑒𝑙</m:t>
                      </m:r>
                      <m:r>
                        <a:rPr lang="es-ES" i="1">
                          <a:latin typeface="Cambria Math"/>
                        </a:rPr>
                        <m:t> </m:t>
                      </m:r>
                      <m:r>
                        <a:rPr lang="es-ES" i="1">
                          <a:latin typeface="Cambria Math"/>
                        </a:rPr>
                        <m:t>𝑠𝑐𝑎𝑛𝑛𝑒𝑟</m:t>
                      </m:r>
                    </m:oMath>
                  </m:oMathPara>
                </a14:m>
                <a:endParaRPr lang="es-ES" dirty="0"/>
              </a:p>
              <a:p>
                <a:pPr/>
                <a14:m>
                  <m:oMathPara xmlns:m="http://schemas.openxmlformats.org/officeDocument/2006/math">
                    <m:oMathParaPr>
                      <m:jc m:val="left"/>
                    </m:oMathParaPr>
                    <m:oMath xmlns:m="http://schemas.openxmlformats.org/officeDocument/2006/math">
                      <m:r>
                        <a:rPr lang="es-ES" b="1" i="1">
                          <a:latin typeface="Cambria Math"/>
                        </a:rPr>
                        <m:t>𝑻𝒖𝒔</m:t>
                      </m:r>
                      <m:r>
                        <a:rPr lang="es-ES" b="1" i="1">
                          <a:latin typeface="Cambria Math"/>
                        </a:rPr>
                        <m:t>:</m:t>
                      </m:r>
                      <m:r>
                        <a:rPr lang="es-ES" i="1">
                          <a:latin typeface="Cambria Math"/>
                        </a:rPr>
                        <m:t>𝑎</m:t>
                      </m:r>
                      <m:r>
                        <a:rPr lang="es-ES" i="1">
                          <a:latin typeface="Cambria Math"/>
                        </a:rPr>
                        <m:t>ñ</m:t>
                      </m:r>
                      <m:r>
                        <a:rPr lang="es-ES" i="1">
                          <a:latin typeface="Cambria Math"/>
                        </a:rPr>
                        <m:t>𝑜𝑠</m:t>
                      </m:r>
                      <m:r>
                        <a:rPr lang="es-ES" i="1">
                          <a:latin typeface="Cambria Math"/>
                        </a:rPr>
                        <m:t> </m:t>
                      </m:r>
                      <m:r>
                        <a:rPr lang="es-ES" i="1">
                          <a:latin typeface="Cambria Math"/>
                        </a:rPr>
                        <m:t>𝑑𝑒</m:t>
                      </m:r>
                      <m:r>
                        <a:rPr lang="es-ES" i="1">
                          <a:latin typeface="Cambria Math"/>
                        </a:rPr>
                        <m:t> </m:t>
                      </m:r>
                      <m:r>
                        <a:rPr lang="es-ES" i="1">
                          <a:latin typeface="Cambria Math"/>
                        </a:rPr>
                        <m:t>𝑢𝑡𝑖𝑙𝑖𝑧𝑎𝑐𝑖</m:t>
                      </m:r>
                      <m:r>
                        <a:rPr lang="es-ES" i="1">
                          <a:latin typeface="Cambria Math"/>
                        </a:rPr>
                        <m:t>ó</m:t>
                      </m:r>
                      <m:r>
                        <a:rPr lang="es-ES" i="1">
                          <a:latin typeface="Cambria Math"/>
                        </a:rPr>
                        <m:t>𝑛</m:t>
                      </m:r>
                      <m:r>
                        <a:rPr lang="es-ES" i="1">
                          <a:latin typeface="Cambria Math"/>
                        </a:rPr>
                        <m:t> </m:t>
                      </m:r>
                    </m:oMath>
                  </m:oMathPara>
                </a14:m>
                <a:endParaRPr lang="es-ES" dirty="0"/>
              </a:p>
              <a:p>
                <a:r>
                  <a:rPr lang="es-ES" dirty="0"/>
                  <a:t> </a:t>
                </a:r>
              </a:p>
              <a:p>
                <a:pPr/>
                <a14:m>
                  <m:oMathPara xmlns:m="http://schemas.openxmlformats.org/officeDocument/2006/math">
                    <m:oMathParaPr>
                      <m:jc m:val="centerGroup"/>
                    </m:oMathParaPr>
                    <m:oMath xmlns:m="http://schemas.openxmlformats.org/officeDocument/2006/math">
                      <m:r>
                        <a:rPr lang="es-ES" b="1" i="1">
                          <a:latin typeface="Cambria Math"/>
                        </a:rPr>
                        <m:t>𝑨</m:t>
                      </m:r>
                      <m:r>
                        <a:rPr lang="es-ES" i="1">
                          <a:latin typeface="Cambria Math"/>
                        </a:rPr>
                        <m:t>= </m:t>
                      </m:r>
                      <m:f>
                        <m:fPr>
                          <m:ctrlPr>
                            <a:rPr lang="es-ES" i="1">
                              <a:latin typeface="Cambria Math"/>
                            </a:rPr>
                          </m:ctrlPr>
                        </m:fPr>
                        <m:num>
                          <m:r>
                            <a:rPr lang="es-ES" i="1">
                              <a:latin typeface="Cambria Math"/>
                            </a:rPr>
                            <m:t>(</m:t>
                          </m:r>
                          <m:r>
                            <a:rPr lang="es-ES" i="1">
                              <a:latin typeface="Cambria Math"/>
                            </a:rPr>
                            <m:t>𝑉𝑐𝑠</m:t>
                          </m:r>
                          <m:r>
                            <a:rPr lang="es-ES" i="1">
                              <a:latin typeface="Cambria Math"/>
                            </a:rPr>
                            <m:t>−</m:t>
                          </m:r>
                          <m:r>
                            <a:rPr lang="es-ES" i="1">
                              <a:latin typeface="Cambria Math"/>
                            </a:rPr>
                            <m:t>𝑉𝑟𝑠</m:t>
                          </m:r>
                          <m:r>
                            <a:rPr lang="es-ES" i="1">
                              <a:latin typeface="Cambria Math"/>
                            </a:rPr>
                            <m:t>)/</m:t>
                          </m:r>
                          <m:r>
                            <a:rPr lang="es-ES" i="1">
                              <a:latin typeface="Cambria Math"/>
                            </a:rPr>
                            <m:t>𝑇𝑢𝑠</m:t>
                          </m:r>
                        </m:num>
                        <m:den>
                          <m:r>
                            <a:rPr lang="es-ES" i="1">
                              <a:latin typeface="Cambria Math"/>
                            </a:rPr>
                            <m:t>𝐻</m:t>
                          </m:r>
                        </m:den>
                      </m:f>
                      <m:r>
                        <a:rPr lang="es-ES" i="1">
                          <a:latin typeface="Cambria Math"/>
                        </a:rPr>
                        <m:t>               </m:t>
                      </m:r>
                      <m:r>
                        <a:rPr lang="es-ES" b="1" i="1">
                          <a:latin typeface="Cambria Math"/>
                        </a:rPr>
                        <m:t>𝑨</m:t>
                      </m:r>
                      <m:r>
                        <a:rPr lang="es-ES" i="1">
                          <a:latin typeface="Cambria Math"/>
                        </a:rPr>
                        <m:t>= </m:t>
                      </m:r>
                      <m:f>
                        <m:fPr>
                          <m:ctrlPr>
                            <a:rPr lang="es-ES" i="1">
                              <a:latin typeface="Cambria Math"/>
                            </a:rPr>
                          </m:ctrlPr>
                        </m:fPr>
                        <m:num>
                          <m:f>
                            <m:fPr>
                              <m:ctrlPr>
                                <a:rPr lang="es-ES" i="1">
                                  <a:latin typeface="Cambria Math"/>
                                </a:rPr>
                              </m:ctrlPr>
                            </m:fPr>
                            <m:num>
                              <m:r>
                                <a:rPr lang="es-ES" i="1">
                                  <a:latin typeface="Cambria Math"/>
                                </a:rPr>
                                <m:t>(249.95−150)</m:t>
                              </m:r>
                            </m:num>
                            <m:den>
                              <m:r>
                                <a:rPr lang="es-ES" i="1">
                                  <a:latin typeface="Cambria Math"/>
                                </a:rPr>
                                <m:t>1 </m:t>
                              </m:r>
                              <m:r>
                                <a:rPr lang="es-ES" i="1">
                                  <a:latin typeface="Cambria Math"/>
                                </a:rPr>
                                <m:t>𝑎</m:t>
                              </m:r>
                              <m:r>
                                <a:rPr lang="es-ES" i="1">
                                  <a:latin typeface="Cambria Math"/>
                                </a:rPr>
                                <m:t>ñ</m:t>
                              </m:r>
                              <m:r>
                                <a:rPr lang="es-ES" i="1">
                                  <a:latin typeface="Cambria Math"/>
                                </a:rPr>
                                <m:t>𝑜</m:t>
                              </m:r>
                            </m:den>
                          </m:f>
                        </m:num>
                        <m:den>
                          <m:r>
                            <a:rPr lang="es-ES" i="1">
                              <a:latin typeface="Cambria Math"/>
                            </a:rPr>
                            <m:t>180 </m:t>
                          </m:r>
                          <m:r>
                            <a:rPr lang="es-ES" i="1">
                              <a:latin typeface="Cambria Math"/>
                            </a:rPr>
                            <m:t>h</m:t>
                          </m:r>
                          <m:r>
                            <a:rPr lang="es-ES" i="1">
                              <a:latin typeface="Cambria Math"/>
                            </a:rPr>
                            <m:t>/</m:t>
                          </m:r>
                          <m:r>
                            <a:rPr lang="es-ES" i="1">
                              <a:latin typeface="Cambria Math"/>
                            </a:rPr>
                            <m:t>𝑎</m:t>
                          </m:r>
                          <m:r>
                            <a:rPr lang="es-ES" i="1">
                              <a:latin typeface="Cambria Math"/>
                            </a:rPr>
                            <m:t>ñ</m:t>
                          </m:r>
                          <m:r>
                            <a:rPr lang="es-ES" i="1">
                              <a:latin typeface="Cambria Math"/>
                            </a:rPr>
                            <m:t>𝑜</m:t>
                          </m:r>
                        </m:den>
                      </m:f>
                    </m:oMath>
                  </m:oMathPara>
                </a14:m>
                <a:endParaRPr lang="es-ES" dirty="0"/>
              </a:p>
              <a:p>
                <a:pPr/>
                <a14:m>
                  <m:oMathPara xmlns:m="http://schemas.openxmlformats.org/officeDocument/2006/math">
                    <m:oMathParaPr>
                      <m:jc m:val="centerGroup"/>
                    </m:oMathParaPr>
                    <m:oMath xmlns:m="http://schemas.openxmlformats.org/officeDocument/2006/math">
                      <m:r>
                        <a:rPr lang="es-ES" b="1" i="1">
                          <a:latin typeface="Cambria Math"/>
                        </a:rPr>
                        <m:t>𝑨</m:t>
                      </m:r>
                      <m:r>
                        <a:rPr lang="es-ES" i="1">
                          <a:latin typeface="Cambria Math"/>
                        </a:rPr>
                        <m:t>=$ 0.55 / </m:t>
                      </m:r>
                      <m:r>
                        <a:rPr lang="es-ES" i="1">
                          <a:latin typeface="Cambria Math"/>
                        </a:rPr>
                        <m:t>h𝑜𝑟𝑎</m:t>
                      </m:r>
                      <m:r>
                        <a:rPr lang="es-ES" i="1">
                          <a:latin typeface="Cambria Math"/>
                        </a:rPr>
                        <m:t>  </m:t>
                      </m:r>
                    </m:oMath>
                  </m:oMathPara>
                </a14:m>
                <a:endParaRPr lang="es-ES" dirty="0"/>
              </a:p>
            </p:txBody>
          </p:sp>
        </mc:Choice>
        <mc:Fallback xmlns="">
          <p:sp>
            <p:nvSpPr>
              <p:cNvPr id="3" name="2 Rectángulo"/>
              <p:cNvSpPr>
                <a:spLocks noRot="1" noChangeAspect="1" noMove="1" noResize="1" noEditPoints="1" noAdjustHandles="1" noChangeArrowheads="1" noChangeShapeType="1" noTextEdit="1"/>
              </p:cNvSpPr>
              <p:nvPr/>
            </p:nvSpPr>
            <p:spPr>
              <a:xfrm>
                <a:off x="1152266" y="1268760"/>
                <a:ext cx="4572000" cy="4689041"/>
              </a:xfrm>
              <a:prstGeom prst="rect">
                <a:avLst/>
              </a:prstGeom>
              <a:blipFill rotWithShape="1">
                <a:blip r:embed="rId2"/>
                <a:stretch>
                  <a:fillRect r="-78267" b="-260"/>
                </a:stretch>
              </a:blipFill>
            </p:spPr>
            <p:txBody>
              <a:bodyPr/>
              <a:lstStyle/>
              <a:p>
                <a:r>
                  <a:rPr lang="es-ES">
                    <a:noFill/>
                  </a:rPr>
                  <a:t> </a:t>
                </a:r>
              </a:p>
            </p:txBody>
          </p:sp>
        </mc:Fallback>
      </mc:AlternateContent>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53" y="87352"/>
            <a:ext cx="1334095" cy="133409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98129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907704" y="2132856"/>
            <a:ext cx="5112568" cy="369332"/>
          </a:xfrm>
          <a:prstGeom prst="rect">
            <a:avLst/>
          </a:prstGeom>
          <a:noFill/>
        </p:spPr>
        <p:txBody>
          <a:bodyPr wrap="square" rtlCol="0">
            <a:spAutoFit/>
          </a:bodyPr>
          <a:lstStyle/>
          <a:p>
            <a:endParaRPr lang="es-ES" dirty="0"/>
          </a:p>
        </p:txBody>
      </p:sp>
      <p:sp>
        <p:nvSpPr>
          <p:cNvPr id="2" name="1 Rectángulo"/>
          <p:cNvSpPr/>
          <p:nvPr/>
        </p:nvSpPr>
        <p:spPr>
          <a:xfrm>
            <a:off x="1907704" y="1393475"/>
            <a:ext cx="4572000" cy="646331"/>
          </a:xfrm>
          <a:prstGeom prst="rect">
            <a:avLst/>
          </a:prstGeom>
        </p:spPr>
        <p:txBody>
          <a:bodyPr>
            <a:spAutoFit/>
          </a:bodyPr>
          <a:lstStyle/>
          <a:p>
            <a:pPr algn="just"/>
            <a:r>
              <a:rPr lang="es-ES" dirty="0" smtClean="0">
                <a:latin typeface="Times New Roman" pitchFamily="18" charset="0"/>
                <a:cs typeface="Times New Roman" pitchFamily="18" charset="0"/>
              </a:rPr>
              <a:t>Tiene </a:t>
            </a:r>
            <a:r>
              <a:rPr lang="es-ES" dirty="0">
                <a:latin typeface="Times New Roman" pitchFamily="18" charset="0"/>
                <a:cs typeface="Times New Roman" pitchFamily="18" charset="0"/>
              </a:rPr>
              <a:t>un valor de $3.00/hora, esto incluye el tiempo de escaneo y procesamiento de imagen</a:t>
            </a:r>
          </a:p>
        </p:txBody>
      </p:sp>
      <mc:AlternateContent xmlns:mc="http://schemas.openxmlformats.org/markup-compatibility/2006">
        <mc:Choice xmlns:a14="http://schemas.microsoft.com/office/drawing/2010/main" Requires="a14">
          <p:graphicFrame>
            <p:nvGraphicFramePr>
              <p:cNvPr id="3" name="2 Tabla"/>
              <p:cNvGraphicFramePr>
                <a:graphicFrameLocks noGrp="1"/>
              </p:cNvGraphicFramePr>
              <p:nvPr>
                <p:extLst>
                  <p:ext uri="{D42A27DB-BD31-4B8C-83A1-F6EECF244321}">
                    <p14:modId xmlns:p14="http://schemas.microsoft.com/office/powerpoint/2010/main" val="985653798"/>
                  </p:ext>
                </p:extLst>
              </p:nvPr>
            </p:nvGraphicFramePr>
            <p:xfrm>
              <a:off x="1788324" y="2636912"/>
              <a:ext cx="5015924" cy="999996"/>
            </p:xfrm>
            <a:graphic>
              <a:graphicData uri="http://schemas.openxmlformats.org/drawingml/2006/table">
                <a:tbl>
                  <a:tblPr firstRow="1" firstCol="1" bandRow="1">
                    <a:tableStyleId>{22838BEF-8BB2-4498-84A7-C5851F593DF1}</a:tableStyleId>
                  </a:tblPr>
                  <a:tblGrid>
                    <a:gridCol w="1332769"/>
                    <a:gridCol w="1429432"/>
                    <a:gridCol w="1371169"/>
                    <a:gridCol w="882554"/>
                  </a:tblGrid>
                  <a:tr h="587535">
                    <a:tc>
                      <a:txBody>
                        <a:bodyPr/>
                        <a:lstStyle/>
                        <a:p>
                          <a:pPr algn="just">
                            <a:lnSpc>
                              <a:spcPct val="150000"/>
                            </a:lnSpc>
                            <a:spcAft>
                              <a:spcPts val="750"/>
                            </a:spcAft>
                          </a:pPr>
                          <a:r>
                            <a:rPr lang="es-ES" sz="1100" dirty="0">
                              <a:effectLst/>
                            </a:rPr>
                            <a:t>Costo por gramo de filamento </a:t>
                          </a:r>
                          <a:endParaRPr lang="es-ES" sz="1100" dirty="0">
                            <a:effectLst/>
                            <a:latin typeface="Times New Roman" pitchFamily="18" charset="0"/>
                            <a:ea typeface="Calibri"/>
                            <a:cs typeface="Times New Roman" pitchFamily="18" charset="0"/>
                          </a:endParaRPr>
                        </a:p>
                      </a:txBody>
                      <a:tcPr marL="68580" marR="68580" marT="0" marB="0"/>
                    </a:tc>
                    <a:tc>
                      <a:txBody>
                        <a:bodyPr/>
                        <a:lstStyle/>
                        <a:p>
                          <a:pPr algn="just">
                            <a:lnSpc>
                              <a:spcPct val="150000"/>
                            </a:lnSpc>
                            <a:spcAft>
                              <a:spcPts val="750"/>
                            </a:spcAft>
                          </a:pPr>
                          <a:r>
                            <a:rPr lang="es-ES" sz="1100">
                              <a:effectLst/>
                            </a:rPr>
                            <a:t>Costo de impresión 3D</a:t>
                          </a:r>
                          <a:endParaRPr lang="es-ES" sz="1100">
                            <a:effectLst/>
                            <a:latin typeface="Times New Roman" pitchFamily="18" charset="0"/>
                            <a:ea typeface="Calibri"/>
                            <a:cs typeface="Times New Roman" pitchFamily="18" charset="0"/>
                          </a:endParaRPr>
                        </a:p>
                      </a:txBody>
                      <a:tcPr marL="68580" marR="68580" marT="0" marB="0"/>
                    </a:tc>
                    <a:tc>
                      <a:txBody>
                        <a:bodyPr/>
                        <a:lstStyle/>
                        <a:p>
                          <a:pPr algn="just">
                            <a:lnSpc>
                              <a:spcPct val="150000"/>
                            </a:lnSpc>
                            <a:spcAft>
                              <a:spcPts val="750"/>
                            </a:spcAft>
                          </a:pPr>
                          <a:r>
                            <a:rPr lang="es-ES" sz="1100">
                              <a:effectLst/>
                            </a:rPr>
                            <a:t>Costo de escaneo por hora</a:t>
                          </a:r>
                          <a:endParaRPr lang="es-ES" sz="1100">
                            <a:effectLst/>
                            <a:latin typeface="Times New Roman" pitchFamily="18" charset="0"/>
                            <a:ea typeface="Calibri"/>
                            <a:cs typeface="Times New Roman" pitchFamily="18" charset="0"/>
                          </a:endParaRPr>
                        </a:p>
                      </a:txBody>
                      <a:tcPr marL="68580" marR="68580" marT="0" marB="0"/>
                    </a:tc>
                    <a:tc>
                      <a:txBody>
                        <a:bodyPr/>
                        <a:lstStyle/>
                        <a:p>
                          <a:pPr algn="just">
                            <a:lnSpc>
                              <a:spcPct val="150000"/>
                            </a:lnSpc>
                            <a:spcAft>
                              <a:spcPts val="750"/>
                            </a:spcAft>
                          </a:pPr>
                          <a:r>
                            <a:rPr lang="es-ES" sz="1100">
                              <a:effectLst/>
                            </a:rPr>
                            <a:t>Costo Total</a:t>
                          </a:r>
                          <a:endParaRPr lang="es-ES" sz="1100">
                            <a:effectLst/>
                            <a:latin typeface="Times New Roman" pitchFamily="18" charset="0"/>
                            <a:ea typeface="Calibri"/>
                            <a:cs typeface="Times New Roman" pitchFamily="18" charset="0"/>
                          </a:endParaRPr>
                        </a:p>
                      </a:txBody>
                      <a:tcPr marL="68580" marR="68580" marT="0" marB="0"/>
                    </a:tc>
                  </a:tr>
                  <a:tr h="412461">
                    <a:tc>
                      <a:txBody>
                        <a:bodyPr/>
                        <a:lstStyle/>
                        <a:p>
                          <a:pPr algn="just">
                            <a:lnSpc>
                              <a:spcPct val="150000"/>
                            </a:lnSpc>
                            <a:spcAft>
                              <a:spcPts val="750"/>
                            </a:spcAft>
                          </a:pPr>
                          <a14:m>
                            <m:oMathPara xmlns:m="http://schemas.openxmlformats.org/officeDocument/2006/math">
                              <m:oMathParaPr>
                                <m:jc m:val="centerGroup"/>
                              </m:oMathParaPr>
                              <m:oMath xmlns:m="http://schemas.openxmlformats.org/officeDocument/2006/math">
                                <m:r>
                                  <a:rPr lang="es-ES" sz="1100" smtClean="0">
                                    <a:effectLst/>
                                  </a:rPr>
                                  <m:t>$ 6.06</m:t>
                                </m:r>
                              </m:oMath>
                            </m:oMathPara>
                          </a14:m>
                          <a:endParaRPr lang="es-ES" sz="1100" dirty="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750"/>
                            </a:spcAft>
                          </a:pPr>
                          <a14:m>
                            <m:oMathPara xmlns:m="http://schemas.openxmlformats.org/officeDocument/2006/math">
                              <m:oMathParaPr>
                                <m:jc m:val="centerGroup"/>
                              </m:oMathParaPr>
                              <m:oMath xmlns:m="http://schemas.openxmlformats.org/officeDocument/2006/math">
                                <m:r>
                                  <a:rPr lang="es-ES" sz="1100">
                                    <a:effectLst/>
                                  </a:rPr>
                                  <m:t>$ 120.79</m:t>
                                </m:r>
                              </m:oMath>
                            </m:oMathPara>
                          </a14:m>
                          <a:endParaRPr lang="es-ES" sz="1100">
                            <a:effectLst/>
                            <a:latin typeface="Times New Roman" pitchFamily="18" charset="0"/>
                            <a:ea typeface="Calibri"/>
                            <a:cs typeface="Times New Roman" pitchFamily="18" charset="0"/>
                          </a:endParaRPr>
                        </a:p>
                      </a:txBody>
                      <a:tcPr marL="68580" marR="68580" marT="0" marB="0"/>
                    </a:tc>
                    <a:tc>
                      <a:txBody>
                        <a:bodyPr/>
                        <a:lstStyle/>
                        <a:p>
                          <a:pPr algn="just">
                            <a:lnSpc>
                              <a:spcPct val="150000"/>
                            </a:lnSpc>
                            <a:spcAft>
                              <a:spcPts val="750"/>
                            </a:spcAft>
                          </a:pPr>
                          <a14:m>
                            <m:oMathPara xmlns:m="http://schemas.openxmlformats.org/officeDocument/2006/math">
                              <m:oMathParaPr>
                                <m:jc m:val="centerGroup"/>
                              </m:oMathParaPr>
                              <m:oMath xmlns:m="http://schemas.openxmlformats.org/officeDocument/2006/math">
                                <m:r>
                                  <a:rPr lang="es-ES" sz="1100">
                                    <a:effectLst/>
                                  </a:rPr>
                                  <m:t>$ 3.00</m:t>
                                </m:r>
                              </m:oMath>
                            </m:oMathPara>
                          </a14:m>
                          <a:endParaRPr lang="es-ES" sz="1100">
                            <a:effectLst/>
                            <a:latin typeface="Times New Roman" pitchFamily="18" charset="0"/>
                            <a:ea typeface="Calibri"/>
                            <a:cs typeface="Times New Roman" pitchFamily="18" charset="0"/>
                          </a:endParaRPr>
                        </a:p>
                      </a:txBody>
                      <a:tcPr marL="68580" marR="68580" marT="0" marB="0"/>
                    </a:tc>
                    <a:tc>
                      <a:txBody>
                        <a:bodyPr/>
                        <a:lstStyle/>
                        <a:p>
                          <a:pPr algn="just">
                            <a:lnSpc>
                              <a:spcPct val="150000"/>
                            </a:lnSpc>
                            <a:spcAft>
                              <a:spcPts val="750"/>
                            </a:spcAft>
                          </a:pPr>
                          <a14:m>
                            <m:oMathPara xmlns:m="http://schemas.openxmlformats.org/officeDocument/2006/math">
                              <m:oMathParaPr>
                                <m:jc m:val="centerGroup"/>
                              </m:oMathParaPr>
                              <m:oMath xmlns:m="http://schemas.openxmlformats.org/officeDocument/2006/math">
                                <m:r>
                                  <a:rPr lang="es-ES" sz="1100" smtClean="0">
                                    <a:effectLst/>
                                  </a:rPr>
                                  <m:t>$ 129.8</m:t>
                                </m:r>
                                <m:r>
                                  <a:rPr lang="es-ES" sz="1100">
                                    <a:effectLst/>
                                  </a:rPr>
                                  <m:t>5</m:t>
                                </m:r>
                              </m:oMath>
                            </m:oMathPara>
                          </a14:m>
                          <a:endParaRPr lang="es-ES" sz="1100" dirty="0">
                            <a:effectLst/>
                            <a:latin typeface="Times New Roman" pitchFamily="18" charset="0"/>
                            <a:ea typeface="Calibri"/>
                            <a:cs typeface="Times New Roman" pitchFamily="18" charset="0"/>
                          </a:endParaRPr>
                        </a:p>
                      </a:txBody>
                      <a:tcPr marL="68580" marR="68580" marT="0" marB="0"/>
                    </a:tc>
                  </a:tr>
                </a:tbl>
              </a:graphicData>
            </a:graphic>
          </p:graphicFrame>
        </mc:Choice>
        <mc:Fallback>
          <p:graphicFrame>
            <p:nvGraphicFramePr>
              <p:cNvPr id="3" name="2 Tabla"/>
              <p:cNvGraphicFramePr>
                <a:graphicFrameLocks noGrp="1"/>
              </p:cNvGraphicFramePr>
              <p:nvPr>
                <p:extLst>
                  <p:ext uri="{D42A27DB-BD31-4B8C-83A1-F6EECF244321}">
                    <p14:modId xmlns:p14="http://schemas.microsoft.com/office/powerpoint/2010/main" val="985653798"/>
                  </p:ext>
                </p:extLst>
              </p:nvPr>
            </p:nvGraphicFramePr>
            <p:xfrm>
              <a:off x="1788324" y="2636912"/>
              <a:ext cx="5015924" cy="999996"/>
            </p:xfrm>
            <a:graphic>
              <a:graphicData uri="http://schemas.openxmlformats.org/drawingml/2006/table">
                <a:tbl>
                  <a:tblPr firstRow="1" firstCol="1" bandRow="1">
                    <a:tableStyleId>{22838BEF-8BB2-4498-84A7-C5851F593DF1}</a:tableStyleId>
                  </a:tblPr>
                  <a:tblGrid>
                    <a:gridCol w="1332769"/>
                    <a:gridCol w="1429432"/>
                    <a:gridCol w="1371169"/>
                    <a:gridCol w="882554"/>
                  </a:tblGrid>
                  <a:tr h="587535">
                    <a:tc>
                      <a:txBody>
                        <a:bodyPr/>
                        <a:lstStyle/>
                        <a:p>
                          <a:pPr algn="just">
                            <a:lnSpc>
                              <a:spcPct val="150000"/>
                            </a:lnSpc>
                            <a:spcAft>
                              <a:spcPts val="750"/>
                            </a:spcAft>
                          </a:pPr>
                          <a:r>
                            <a:rPr lang="es-ES" sz="1100" dirty="0">
                              <a:effectLst/>
                            </a:rPr>
                            <a:t>Costo por gramo de filamento </a:t>
                          </a:r>
                          <a:endParaRPr lang="es-ES" sz="1100" dirty="0">
                            <a:effectLst/>
                            <a:latin typeface="Times New Roman" pitchFamily="18" charset="0"/>
                            <a:ea typeface="Calibri"/>
                            <a:cs typeface="Times New Roman" pitchFamily="18" charset="0"/>
                          </a:endParaRPr>
                        </a:p>
                      </a:txBody>
                      <a:tcPr marL="68580" marR="68580" marT="0" marB="0"/>
                    </a:tc>
                    <a:tc>
                      <a:txBody>
                        <a:bodyPr/>
                        <a:lstStyle/>
                        <a:p>
                          <a:pPr algn="just">
                            <a:lnSpc>
                              <a:spcPct val="150000"/>
                            </a:lnSpc>
                            <a:spcAft>
                              <a:spcPts val="750"/>
                            </a:spcAft>
                          </a:pPr>
                          <a:r>
                            <a:rPr lang="es-ES" sz="1100">
                              <a:effectLst/>
                            </a:rPr>
                            <a:t>Costo de impresión 3D</a:t>
                          </a:r>
                          <a:endParaRPr lang="es-ES" sz="1100">
                            <a:effectLst/>
                            <a:latin typeface="Times New Roman" pitchFamily="18" charset="0"/>
                            <a:ea typeface="Calibri"/>
                            <a:cs typeface="Times New Roman" pitchFamily="18" charset="0"/>
                          </a:endParaRPr>
                        </a:p>
                      </a:txBody>
                      <a:tcPr marL="68580" marR="68580" marT="0" marB="0"/>
                    </a:tc>
                    <a:tc>
                      <a:txBody>
                        <a:bodyPr/>
                        <a:lstStyle/>
                        <a:p>
                          <a:pPr algn="just">
                            <a:lnSpc>
                              <a:spcPct val="150000"/>
                            </a:lnSpc>
                            <a:spcAft>
                              <a:spcPts val="750"/>
                            </a:spcAft>
                          </a:pPr>
                          <a:r>
                            <a:rPr lang="es-ES" sz="1100">
                              <a:effectLst/>
                            </a:rPr>
                            <a:t>Costo de escaneo por hora</a:t>
                          </a:r>
                          <a:endParaRPr lang="es-ES" sz="1100">
                            <a:effectLst/>
                            <a:latin typeface="Times New Roman" pitchFamily="18" charset="0"/>
                            <a:ea typeface="Calibri"/>
                            <a:cs typeface="Times New Roman" pitchFamily="18" charset="0"/>
                          </a:endParaRPr>
                        </a:p>
                      </a:txBody>
                      <a:tcPr marL="68580" marR="68580" marT="0" marB="0"/>
                    </a:tc>
                    <a:tc>
                      <a:txBody>
                        <a:bodyPr/>
                        <a:lstStyle/>
                        <a:p>
                          <a:pPr algn="just">
                            <a:lnSpc>
                              <a:spcPct val="150000"/>
                            </a:lnSpc>
                            <a:spcAft>
                              <a:spcPts val="750"/>
                            </a:spcAft>
                          </a:pPr>
                          <a:r>
                            <a:rPr lang="es-ES" sz="1100">
                              <a:effectLst/>
                            </a:rPr>
                            <a:t>Costo Total</a:t>
                          </a:r>
                          <a:endParaRPr lang="es-ES" sz="1100">
                            <a:effectLst/>
                            <a:latin typeface="Times New Roman" pitchFamily="18" charset="0"/>
                            <a:ea typeface="Calibri"/>
                            <a:cs typeface="Times New Roman" pitchFamily="18" charset="0"/>
                          </a:endParaRPr>
                        </a:p>
                      </a:txBody>
                      <a:tcPr marL="68580" marR="68580" marT="0" marB="0"/>
                    </a:tc>
                  </a:tr>
                  <a:tr h="412461">
                    <a:tc>
                      <a:txBody>
                        <a:bodyPr/>
                        <a:lstStyle/>
                        <a:p>
                          <a:endParaRPr lang="es-ES"/>
                        </a:p>
                      </a:txBody>
                      <a:tcPr marL="68580" marR="68580" marT="0" marB="0">
                        <a:blipFill rotWithShape="1">
                          <a:blip r:embed="rId2"/>
                          <a:stretch>
                            <a:fillRect t="-142647" r="-276256"/>
                          </a:stretch>
                        </a:blipFill>
                      </a:tcPr>
                    </a:tc>
                    <a:tc>
                      <a:txBody>
                        <a:bodyPr/>
                        <a:lstStyle/>
                        <a:p>
                          <a:endParaRPr lang="es-ES"/>
                        </a:p>
                      </a:txBody>
                      <a:tcPr marL="68580" marR="68580" marT="0" marB="0">
                        <a:blipFill rotWithShape="1">
                          <a:blip r:embed="rId2"/>
                          <a:stretch>
                            <a:fillRect l="-93590" t="-142647" r="-158547"/>
                          </a:stretch>
                        </a:blipFill>
                      </a:tcPr>
                    </a:tc>
                    <a:tc>
                      <a:txBody>
                        <a:bodyPr/>
                        <a:lstStyle/>
                        <a:p>
                          <a:endParaRPr lang="es-ES"/>
                        </a:p>
                      </a:txBody>
                      <a:tcPr marL="68580" marR="68580" marT="0" marB="0">
                        <a:blipFill rotWithShape="1">
                          <a:blip r:embed="rId2"/>
                          <a:stretch>
                            <a:fillRect l="-201333" t="-142647" r="-64889"/>
                          </a:stretch>
                        </a:blipFill>
                      </a:tcPr>
                    </a:tc>
                    <a:tc>
                      <a:txBody>
                        <a:bodyPr/>
                        <a:lstStyle/>
                        <a:p>
                          <a:endParaRPr lang="es-ES"/>
                        </a:p>
                      </a:txBody>
                      <a:tcPr marL="68580" marR="68580" marT="0" marB="0">
                        <a:blipFill rotWithShape="1">
                          <a:blip r:embed="rId2"/>
                          <a:stretch>
                            <a:fillRect l="-467586" t="-142647" r="-690"/>
                          </a:stretch>
                        </a:blipFill>
                      </a:tcPr>
                    </a:tc>
                  </a:tr>
                </a:tbl>
              </a:graphicData>
            </a:graphic>
          </p:graphicFrame>
        </mc:Fallback>
      </mc:AlternateContent>
      <p:sp>
        <p:nvSpPr>
          <p:cNvPr id="6" name="5 Rectángulo redondeado"/>
          <p:cNvSpPr/>
          <p:nvPr/>
        </p:nvSpPr>
        <p:spPr>
          <a:xfrm>
            <a:off x="971600" y="4077072"/>
            <a:ext cx="6768752"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1600" dirty="0">
                <a:latin typeface="Times New Roman" pitchFamily="18" charset="0"/>
                <a:cs typeface="Times New Roman" pitchFamily="18" charset="0"/>
              </a:rPr>
              <a:t>El costo total mostrado en la tabla 15 se asume para personas con conocimientos avanzados en software CAD / CAE para la fabricación de una férula, este costo puede ser mayor o menor dependiendo de la </a:t>
            </a:r>
            <a:r>
              <a:rPr lang="es-ES" sz="1600" dirty="0" smtClean="0">
                <a:latin typeface="Times New Roman" pitchFamily="18" charset="0"/>
                <a:cs typeface="Times New Roman" pitchFamily="18" charset="0"/>
              </a:rPr>
              <a:t>anatomía </a:t>
            </a:r>
            <a:r>
              <a:rPr lang="es-ES" sz="1600" dirty="0">
                <a:latin typeface="Times New Roman" pitchFamily="18" charset="0"/>
                <a:cs typeface="Times New Roman" pitchFamily="18" charset="0"/>
              </a:rPr>
              <a:t>de la mano, muñeca y antebrazo de la persona. </a:t>
            </a: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95" y="91726"/>
            <a:ext cx="1465066" cy="146506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98129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59632" y="1484784"/>
            <a:ext cx="4896544" cy="369332"/>
          </a:xfrm>
          <a:prstGeom prst="rect">
            <a:avLst/>
          </a:prstGeom>
          <a:noFill/>
        </p:spPr>
        <p:txBody>
          <a:bodyPr wrap="square" rtlCol="0">
            <a:spAutoFit/>
          </a:bodyPr>
          <a:lstStyle/>
          <a:p>
            <a:r>
              <a:rPr lang="es-ES" sz="1600" b="1" dirty="0" smtClean="0">
                <a:latin typeface="Times New Roman" pitchFamily="18" charset="0"/>
                <a:cs typeface="Times New Roman" pitchFamily="18" charset="0"/>
              </a:rPr>
              <a:t>CONCLUSIONES</a:t>
            </a:r>
            <a:r>
              <a:rPr lang="es-ES" b="1" dirty="0" smtClean="0"/>
              <a:t>:</a:t>
            </a:r>
            <a:endParaRPr lang="es-ES" b="1" dirty="0"/>
          </a:p>
        </p:txBody>
      </p:sp>
      <p:sp>
        <p:nvSpPr>
          <p:cNvPr id="3" name="2 CuadroTexto"/>
          <p:cNvSpPr txBox="1"/>
          <p:nvPr/>
        </p:nvSpPr>
        <p:spPr>
          <a:xfrm>
            <a:off x="971600" y="2132856"/>
            <a:ext cx="7632848" cy="2862322"/>
          </a:xfrm>
          <a:prstGeom prst="rect">
            <a:avLst/>
          </a:prstGeom>
          <a:noFill/>
        </p:spPr>
        <p:txBody>
          <a:bodyPr wrap="square" rtlCol="0">
            <a:spAutoFit/>
          </a:bodyPr>
          <a:lstStyle/>
          <a:p>
            <a:pPr marL="285750" lvl="0" indent="-285750" algn="just">
              <a:buFont typeface="Wingdings" pitchFamily="2" charset="2"/>
              <a:buChar char="§"/>
            </a:pPr>
            <a:r>
              <a:rPr lang="es-ES" sz="1600" dirty="0">
                <a:latin typeface="Times New Roman" pitchFamily="18" charset="0"/>
                <a:cs typeface="Times New Roman" pitchFamily="18" charset="0"/>
              </a:rPr>
              <a:t>Las impresiones 3D de las probetas fueron realizadas con el 100% de relleno considerando las fuerzas que deberán soportar, a mayor porcentaje de relleno mayor rigidez. Posteriormente mediante los ensayos mecánicos se establece que el material de impresión Z PLA presenta mejores propiedades mecánicas en relación con el material Z ULTRA T, determinado con el análisis de las curvas de esfuerzo vs deformación.</a:t>
            </a:r>
          </a:p>
          <a:p>
            <a:pPr marL="285750" indent="-285750">
              <a:buFont typeface="Wingdings" pitchFamily="2" charset="2"/>
              <a:buChar char="§"/>
            </a:pPr>
            <a:endParaRPr lang="es-ES" dirty="0" smtClean="0"/>
          </a:p>
          <a:p>
            <a:pPr marL="285750" lvl="0" indent="-285750" algn="just">
              <a:buFont typeface="Wingdings" pitchFamily="2" charset="2"/>
              <a:buChar char="§"/>
            </a:pPr>
            <a:r>
              <a:rPr lang="es-ES" sz="1600" dirty="0">
                <a:latin typeface="Times New Roman" pitchFamily="18" charset="0"/>
                <a:cs typeface="Times New Roman" pitchFamily="18" charset="0"/>
              </a:rPr>
              <a:t>La aplicación del escáner 3D conjuntamente con programas de modelado CAD y las impresoras 3D aportan una importante ayuda para la creación de </a:t>
            </a:r>
            <a:r>
              <a:rPr lang="es-ES" sz="1600" dirty="0" err="1">
                <a:latin typeface="Times New Roman" pitchFamily="18" charset="0"/>
                <a:cs typeface="Times New Roman" pitchFamily="18" charset="0"/>
              </a:rPr>
              <a:t>órtesis</a:t>
            </a:r>
            <a:r>
              <a:rPr lang="es-ES" sz="1600" dirty="0">
                <a:latin typeface="Times New Roman" pitchFamily="18" charset="0"/>
                <a:cs typeface="Times New Roman" pitchFamily="18" charset="0"/>
              </a:rPr>
              <a:t> para personas que sufren de artritis reumatoide permitiendo la relajación, estabilidad y ajustándose a la anatomía del paciente.</a:t>
            </a:r>
          </a:p>
          <a:p>
            <a:endParaRPr lang="es-E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95" y="91726"/>
            <a:ext cx="1465066" cy="146506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98129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907704" y="2132856"/>
            <a:ext cx="5112568" cy="369332"/>
          </a:xfrm>
          <a:prstGeom prst="rect">
            <a:avLst/>
          </a:prstGeom>
          <a:noFill/>
        </p:spPr>
        <p:txBody>
          <a:bodyPr wrap="square" rtlCol="0">
            <a:spAutoFit/>
          </a:bodyPr>
          <a:lstStyle/>
          <a:p>
            <a:endParaRPr lang="es-ES" dirty="0"/>
          </a:p>
        </p:txBody>
      </p:sp>
      <p:sp>
        <p:nvSpPr>
          <p:cNvPr id="2" name="1 Rectángulo"/>
          <p:cNvSpPr/>
          <p:nvPr/>
        </p:nvSpPr>
        <p:spPr>
          <a:xfrm>
            <a:off x="395536" y="474345"/>
            <a:ext cx="8496944" cy="6247864"/>
          </a:xfrm>
          <a:prstGeom prst="rect">
            <a:avLst/>
          </a:prstGeom>
        </p:spPr>
        <p:txBody>
          <a:bodyPr wrap="square">
            <a:spAutoFit/>
          </a:bodyPr>
          <a:lstStyle/>
          <a:p>
            <a:pPr marL="285750" lvl="0" indent="-285750">
              <a:buFont typeface="Wingdings" pitchFamily="2" charset="2"/>
              <a:buChar char="§"/>
            </a:pPr>
            <a:r>
              <a:rPr lang="es-ES" sz="1600" dirty="0">
                <a:latin typeface="Times New Roman" pitchFamily="18" charset="0"/>
                <a:cs typeface="Times New Roman" pitchFamily="18" charset="0"/>
              </a:rPr>
              <a:t>Para el diseño de la férula cabe recalcar que el uso de software CAD fue variable durante el desarrollo del proyecto, en principio se utiliza Solid Works 2016 para corregir imperfecciones del escaneo, a continuación  para diseño inicial se utilizó Autodesk </a:t>
            </a:r>
            <a:r>
              <a:rPr lang="es-ES" sz="1600" dirty="0" err="1">
                <a:latin typeface="Times New Roman" pitchFamily="18" charset="0"/>
                <a:cs typeface="Times New Roman" pitchFamily="18" charset="0"/>
              </a:rPr>
              <a:t>Fusion</a:t>
            </a:r>
            <a:r>
              <a:rPr lang="es-ES" sz="1600" dirty="0">
                <a:latin typeface="Times New Roman" pitchFamily="18" charset="0"/>
                <a:cs typeface="Times New Roman" pitchFamily="18" charset="0"/>
              </a:rPr>
              <a:t> 360 2018 facilitando el diseño mediante la utilización de T </a:t>
            </a:r>
            <a:r>
              <a:rPr lang="es-ES" sz="1600" dirty="0" err="1">
                <a:latin typeface="Times New Roman" pitchFamily="18" charset="0"/>
                <a:cs typeface="Times New Roman" pitchFamily="18" charset="0"/>
              </a:rPr>
              <a:t>spline</a:t>
            </a:r>
            <a:r>
              <a:rPr lang="es-ES" sz="1600" dirty="0">
                <a:latin typeface="Times New Roman" pitchFamily="18" charset="0"/>
                <a:cs typeface="Times New Roman" pitchFamily="18" charset="0"/>
              </a:rPr>
              <a:t> y para realizar el diseño final de la férula se utilizó nuevamente Solid Works 2016 en cuanto a la habilidad del autor del proyecto</a:t>
            </a:r>
            <a:r>
              <a:rPr lang="es-ES" sz="1600" dirty="0" smtClean="0">
                <a:latin typeface="Times New Roman" pitchFamily="18" charset="0"/>
                <a:cs typeface="Times New Roman" pitchFamily="18" charset="0"/>
              </a:rPr>
              <a:t>.</a:t>
            </a:r>
          </a:p>
          <a:p>
            <a:pPr marL="285750" lvl="0" indent="-285750">
              <a:buFont typeface="Wingdings" pitchFamily="2" charset="2"/>
              <a:buChar char="§"/>
            </a:pPr>
            <a:endParaRPr lang="es-ES" sz="1600" dirty="0">
              <a:latin typeface="Times New Roman" pitchFamily="18" charset="0"/>
              <a:cs typeface="Times New Roman" pitchFamily="18" charset="0"/>
            </a:endParaRPr>
          </a:p>
          <a:p>
            <a:pPr marL="285750" lvl="0" indent="-285750">
              <a:buFont typeface="Wingdings" pitchFamily="2" charset="2"/>
              <a:buChar char="§"/>
            </a:pPr>
            <a:r>
              <a:rPr lang="es-ES" sz="1600" dirty="0">
                <a:latin typeface="Times New Roman" pitchFamily="18" charset="0"/>
                <a:cs typeface="Times New Roman" pitchFamily="18" charset="0"/>
              </a:rPr>
              <a:t>El análisis topológico es de gran utilidad para el diseño de un elemento ya que se optimiza su peso basándose en la geometría del modelo. Se determina que los resultados de la optimización topológica no depende del tipo de material ni del valor de la fuerza que se aplica, solamente depende del porcentaje de masa y el espesor de la férula. </a:t>
            </a:r>
            <a:endParaRPr lang="es-ES" sz="1600" dirty="0" smtClean="0">
              <a:latin typeface="Times New Roman" pitchFamily="18" charset="0"/>
              <a:cs typeface="Times New Roman" pitchFamily="18" charset="0"/>
            </a:endParaRPr>
          </a:p>
          <a:p>
            <a:pPr lvl="0"/>
            <a:r>
              <a:rPr lang="es-ES" sz="1600" dirty="0" smtClean="0">
                <a:latin typeface="Times New Roman" pitchFamily="18" charset="0"/>
                <a:cs typeface="Times New Roman" pitchFamily="18" charset="0"/>
              </a:rPr>
              <a:t> </a:t>
            </a:r>
          </a:p>
          <a:p>
            <a:pPr marL="285750" lvl="0" indent="-285750">
              <a:buFont typeface="Wingdings" pitchFamily="2" charset="2"/>
              <a:buChar char="§"/>
            </a:pPr>
            <a:r>
              <a:rPr lang="es-ES" sz="1600" dirty="0">
                <a:latin typeface="Times New Roman" pitchFamily="18" charset="0"/>
                <a:cs typeface="Times New Roman" pitchFamily="18" charset="0"/>
              </a:rPr>
              <a:t>El análisis de los resultados del estudio estático mediante CAE muestran resultados satisfactorios, ya que los esfuerzos del diseño mostraron que los valores no superan los máximos exigidos por el material. Los valores en términos del desplazamiento absoluto muestran que la férula en material Z PLA resulta ser aproximadamente 44%, 53%, 43% y 22% más rígido que la férula en material Z ULTRA T en flexión, extensión, desviación cubital y desviación radial respectivamente</a:t>
            </a:r>
            <a:r>
              <a:rPr lang="es-ES" sz="1600" dirty="0" smtClean="0">
                <a:latin typeface="Times New Roman" pitchFamily="18" charset="0"/>
                <a:cs typeface="Times New Roman" pitchFamily="18" charset="0"/>
              </a:rPr>
              <a:t>.</a:t>
            </a:r>
          </a:p>
          <a:p>
            <a:pPr marL="285750" lvl="0" indent="-285750">
              <a:buFont typeface="Wingdings" pitchFamily="2" charset="2"/>
              <a:buChar char="§"/>
            </a:pPr>
            <a:endParaRPr lang="es-ES" sz="1600" dirty="0">
              <a:latin typeface="Times New Roman" pitchFamily="18" charset="0"/>
              <a:cs typeface="Times New Roman" pitchFamily="18" charset="0"/>
            </a:endParaRPr>
          </a:p>
          <a:p>
            <a:pPr marL="285750" lvl="0" indent="-285750">
              <a:buFont typeface="Wingdings" pitchFamily="2" charset="2"/>
              <a:buChar char="§"/>
            </a:pPr>
            <a:r>
              <a:rPr lang="es-ES" sz="1600" dirty="0">
                <a:latin typeface="Times New Roman" pitchFamily="18" charset="0"/>
                <a:cs typeface="Times New Roman" pitchFamily="18" charset="0"/>
              </a:rPr>
              <a:t>Mediante la impresión 3D se comprueba que es una solución real para la fabricación de férulas de muñeca debido a que son capaces de resistir las fuerzas que un paciente puede realizar por los movimientos de la muñeca. </a:t>
            </a:r>
            <a:endParaRPr lang="es-ES" sz="1600" dirty="0" smtClean="0">
              <a:latin typeface="Times New Roman" pitchFamily="18" charset="0"/>
              <a:cs typeface="Times New Roman" pitchFamily="18" charset="0"/>
            </a:endParaRPr>
          </a:p>
          <a:p>
            <a:pPr marL="285750" lvl="0" indent="-285750">
              <a:buFont typeface="Wingdings" pitchFamily="2" charset="2"/>
              <a:buChar char="§"/>
            </a:pPr>
            <a:endParaRPr lang="es-ES" sz="1600" dirty="0">
              <a:latin typeface="Times New Roman" pitchFamily="18" charset="0"/>
              <a:cs typeface="Times New Roman" pitchFamily="18" charset="0"/>
            </a:endParaRPr>
          </a:p>
          <a:p>
            <a:pPr marL="285750" indent="-285750">
              <a:buFont typeface="Wingdings" pitchFamily="2" charset="2"/>
              <a:buChar char="§"/>
            </a:pPr>
            <a:r>
              <a:rPr lang="es-ES" sz="1600" dirty="0">
                <a:latin typeface="Times New Roman" pitchFamily="18" charset="0"/>
                <a:cs typeface="Times New Roman" pitchFamily="18" charset="0"/>
              </a:rPr>
              <a:t>La férula obtenida fue diseñada y fabricada para una persona de sexo masculino de 30 años de edad, con un peso de 52kg, de 1.68 m de altura sin presentar ninguna patología a nivel de mano, muñeca y antebrazo, por lo que el costo de la férula varia ya que depende exclusivamente de las medidas antropométricas del miembro superior del paciente</a:t>
            </a:r>
          </a:p>
        </p:txBody>
      </p:sp>
    </p:spTree>
    <p:extLst>
      <p:ext uri="{BB962C8B-B14F-4D97-AF65-F5344CB8AC3E}">
        <p14:creationId xmlns:p14="http://schemas.microsoft.com/office/powerpoint/2010/main" val="20536419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907704" y="2132856"/>
            <a:ext cx="5112568" cy="369332"/>
          </a:xfrm>
          <a:prstGeom prst="rect">
            <a:avLst/>
          </a:prstGeom>
          <a:noFill/>
        </p:spPr>
        <p:txBody>
          <a:bodyPr wrap="square" rtlCol="0">
            <a:spAutoFit/>
          </a:bodyPr>
          <a:lstStyle/>
          <a:p>
            <a:endParaRPr lang="es-ES" dirty="0"/>
          </a:p>
        </p:txBody>
      </p:sp>
      <p:sp>
        <p:nvSpPr>
          <p:cNvPr id="2" name="1 CuadroTexto"/>
          <p:cNvSpPr txBox="1"/>
          <p:nvPr/>
        </p:nvSpPr>
        <p:spPr>
          <a:xfrm>
            <a:off x="755576" y="1484784"/>
            <a:ext cx="7632848" cy="4278094"/>
          </a:xfrm>
          <a:prstGeom prst="rect">
            <a:avLst/>
          </a:prstGeom>
          <a:noFill/>
        </p:spPr>
        <p:txBody>
          <a:bodyPr wrap="square" rtlCol="0">
            <a:spAutoFit/>
          </a:bodyPr>
          <a:lstStyle/>
          <a:p>
            <a:pPr marL="285750" lvl="0" indent="-285750">
              <a:buFont typeface="Wingdings" pitchFamily="2" charset="2"/>
              <a:buChar char="§"/>
            </a:pPr>
            <a:r>
              <a:rPr lang="es-ES" sz="1600" dirty="0">
                <a:latin typeface="Times New Roman" pitchFamily="18" charset="0"/>
                <a:cs typeface="Times New Roman" pitchFamily="18" charset="0"/>
              </a:rPr>
              <a:t>Es importante tomar en cuenta que para realizar la toma de datos mediante el escaneo 3D se necesita un computador que posea características de sexta generación en adelante, además se recomienda realizar pruebas de escaneo previamente  para garantizar la efectividad de la toma de datos de la anatomía de la persona</a:t>
            </a:r>
            <a:r>
              <a:rPr lang="es-ES" sz="1600" dirty="0" smtClean="0">
                <a:latin typeface="Times New Roman" pitchFamily="18" charset="0"/>
                <a:cs typeface="Times New Roman" pitchFamily="18" charset="0"/>
              </a:rPr>
              <a:t>.</a:t>
            </a:r>
          </a:p>
          <a:p>
            <a:pPr marL="285750" lvl="0" indent="-285750">
              <a:buFont typeface="Wingdings" pitchFamily="2" charset="2"/>
              <a:buChar char="§"/>
            </a:pPr>
            <a:endParaRPr lang="es-ES" sz="1600" dirty="0">
              <a:latin typeface="Times New Roman" pitchFamily="18" charset="0"/>
              <a:cs typeface="Times New Roman" pitchFamily="18" charset="0"/>
            </a:endParaRPr>
          </a:p>
          <a:p>
            <a:pPr marL="285750" lvl="0" indent="-285750">
              <a:buFont typeface="Wingdings" pitchFamily="2" charset="2"/>
              <a:buChar char="§"/>
            </a:pPr>
            <a:r>
              <a:rPr lang="es-ES" sz="1600" dirty="0">
                <a:latin typeface="Times New Roman" pitchFamily="18" charset="0"/>
                <a:cs typeface="Times New Roman" pitchFamily="18" charset="0"/>
              </a:rPr>
              <a:t>Se recomienda que para la impresión 3D de la férula ésta tome la posición lo más paralela a la plataforma base (cama), esta orientación de la férula depende primordialmente del diseño de la férula mediante CAD ya que se utilizaría menos material de soporte, tomando esta consideración se optimiza el costo  y tiempo de manufactura. </a:t>
            </a:r>
            <a:endParaRPr lang="es-ES" sz="1600" dirty="0" smtClean="0">
              <a:latin typeface="Times New Roman" pitchFamily="18" charset="0"/>
              <a:cs typeface="Times New Roman" pitchFamily="18" charset="0"/>
            </a:endParaRPr>
          </a:p>
          <a:p>
            <a:pPr marL="285750" lvl="0" indent="-285750">
              <a:buFont typeface="Wingdings" pitchFamily="2" charset="2"/>
              <a:buChar char="§"/>
            </a:pPr>
            <a:endParaRPr lang="es-ES" sz="1600" dirty="0">
              <a:latin typeface="Times New Roman" pitchFamily="18" charset="0"/>
              <a:cs typeface="Times New Roman" pitchFamily="18" charset="0"/>
            </a:endParaRPr>
          </a:p>
          <a:p>
            <a:pPr marL="285750" lvl="0" indent="-285750">
              <a:buFont typeface="Wingdings" pitchFamily="2" charset="2"/>
              <a:buChar char="§"/>
            </a:pPr>
            <a:r>
              <a:rPr lang="es-ES" sz="1600" dirty="0">
                <a:latin typeface="Times New Roman" pitchFamily="18" charset="0"/>
                <a:cs typeface="Times New Roman" pitchFamily="18" charset="0"/>
              </a:rPr>
              <a:t>No se deberá otorgar el poder de diseño a los pacientes puesto que existe la preocupación de ingresar sus propios patrones de diseño por lo tanto no se garantizaría una férula efectiva y segura</a:t>
            </a:r>
            <a:r>
              <a:rPr lang="es-ES" sz="1600" dirty="0" smtClean="0">
                <a:latin typeface="Times New Roman" pitchFamily="18" charset="0"/>
                <a:cs typeface="Times New Roman" pitchFamily="18" charset="0"/>
              </a:rPr>
              <a:t>.</a:t>
            </a:r>
          </a:p>
          <a:p>
            <a:pPr marL="285750" lvl="0" indent="-285750">
              <a:buFont typeface="Wingdings" pitchFamily="2" charset="2"/>
              <a:buChar char="§"/>
            </a:pPr>
            <a:endParaRPr lang="es-ES" sz="1600" dirty="0">
              <a:latin typeface="Times New Roman" pitchFamily="18" charset="0"/>
              <a:cs typeface="Times New Roman" pitchFamily="18" charset="0"/>
            </a:endParaRPr>
          </a:p>
          <a:p>
            <a:pPr marL="285750" indent="-285750">
              <a:buFont typeface="Wingdings" pitchFamily="2" charset="2"/>
              <a:buChar char="§"/>
            </a:pPr>
            <a:r>
              <a:rPr lang="es-ES" sz="1600" dirty="0">
                <a:latin typeface="Times New Roman" pitchFamily="18" charset="0"/>
                <a:cs typeface="Times New Roman" pitchFamily="18" charset="0"/>
              </a:rPr>
              <a:t>Realizar las impresiones de las férulas en un solo lote para obtener las mismas condiciones en cuanto a la calidad del prototipo.</a:t>
            </a:r>
          </a:p>
        </p:txBody>
      </p:sp>
      <p:sp>
        <p:nvSpPr>
          <p:cNvPr id="3" name="2 CuadroTexto"/>
          <p:cNvSpPr txBox="1"/>
          <p:nvPr/>
        </p:nvSpPr>
        <p:spPr>
          <a:xfrm>
            <a:off x="3707904" y="908720"/>
            <a:ext cx="2376264" cy="369332"/>
          </a:xfrm>
          <a:prstGeom prst="rect">
            <a:avLst/>
          </a:prstGeom>
          <a:noFill/>
        </p:spPr>
        <p:txBody>
          <a:bodyPr wrap="square" rtlCol="0">
            <a:spAutoFit/>
          </a:bodyPr>
          <a:lstStyle/>
          <a:p>
            <a:r>
              <a:rPr lang="es-ES" b="1" dirty="0" smtClean="0"/>
              <a:t>Recomendaciones</a:t>
            </a:r>
            <a:endParaRPr lang="es-ES" b="1" dirty="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95" y="91726"/>
            <a:ext cx="1465066" cy="146506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36419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907704" y="2132856"/>
            <a:ext cx="5112568" cy="369332"/>
          </a:xfrm>
          <a:prstGeom prst="rect">
            <a:avLst/>
          </a:prstGeom>
          <a:noFill/>
        </p:spPr>
        <p:txBody>
          <a:bodyPr wrap="square" rtlCol="0">
            <a:spAutoFit/>
          </a:bodyPr>
          <a:lstStyle/>
          <a:p>
            <a:endParaRPr lang="es-ES" dirty="0"/>
          </a:p>
        </p:txBody>
      </p:sp>
      <p:sp>
        <p:nvSpPr>
          <p:cNvPr id="6" name="Rectangle 7"/>
          <p:cNvSpPr>
            <a:spLocks noChangeArrowheads="1"/>
          </p:cNvSpPr>
          <p:nvPr/>
        </p:nvSpPr>
        <p:spPr bwMode="auto">
          <a:xfrm>
            <a:off x="0" y="54160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8"/>
          <p:cNvSpPr>
            <a:spLocks noChangeArrowheads="1"/>
          </p:cNvSpPr>
          <p:nvPr/>
        </p:nvSpPr>
        <p:spPr bwMode="auto">
          <a:xfrm>
            <a:off x="0" y="8001000"/>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Desviaci</a:t>
            </a:r>
            <a:r>
              <a:rPr kumimoji="0" lang="en-US" sz="1200" b="1" i="0" u="none" strike="noStrike" cap="none" normalizeH="0" baseline="0" smtClean="0">
                <a:ln>
                  <a:noFill/>
                </a:ln>
                <a:solidFill>
                  <a:schemeClr val="tx1"/>
                </a:solidFill>
                <a:effectLst/>
                <a:latin typeface="Calibri"/>
                <a:ea typeface="Calibri" pitchFamily="34" charset="0"/>
                <a:cs typeface="Times New Roman" pitchFamily="18" charset="0"/>
              </a:rPr>
              <a:t>ó</a:t>
            </a:r>
            <a:r>
              <a:rPr kumimoji="0" lang="en-US" sz="12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n radial</a:t>
            </a:r>
            <a:endParaRPr kumimoji="0" lang="es-E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9"/>
          <p:cNvSpPr>
            <a:spLocks noChangeArrowheads="1"/>
          </p:cNvSpPr>
          <p:nvPr/>
        </p:nvSpPr>
        <p:spPr bwMode="auto">
          <a:xfrm>
            <a:off x="0" y="10677525"/>
            <a:ext cx="9144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8 Rectángulo redondeado"/>
          <p:cNvSpPr/>
          <p:nvPr/>
        </p:nvSpPr>
        <p:spPr>
          <a:xfrm>
            <a:off x="4103948" y="332656"/>
            <a:ext cx="464451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a:t>
            </a:r>
            <a:r>
              <a:rPr lang="es-ES" sz="1600" dirty="0">
                <a:latin typeface="Times New Roman" pitchFamily="18" charset="0"/>
                <a:cs typeface="Times New Roman" pitchFamily="18" charset="0"/>
              </a:rPr>
              <a:t>Análisis estático al 30% de la fuerza máxima de una persona sana.</a:t>
            </a:r>
          </a:p>
        </p:txBody>
      </p:sp>
      <p:sp>
        <p:nvSpPr>
          <p:cNvPr id="10" name="9 Rectángulo redondeado"/>
          <p:cNvSpPr/>
          <p:nvPr/>
        </p:nvSpPr>
        <p:spPr>
          <a:xfrm>
            <a:off x="755576" y="1988840"/>
            <a:ext cx="1152128" cy="5133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Flexión</a:t>
            </a:r>
            <a:endParaRPr lang="es-ES" dirty="0"/>
          </a:p>
        </p:txBody>
      </p:sp>
      <p:sp>
        <p:nvSpPr>
          <p:cNvPr id="11" name="10 Rectángulo redondeado"/>
          <p:cNvSpPr/>
          <p:nvPr/>
        </p:nvSpPr>
        <p:spPr>
          <a:xfrm>
            <a:off x="755576" y="4797152"/>
            <a:ext cx="1512168" cy="6188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Extensión</a:t>
            </a:r>
            <a:endParaRPr lang="es-ES" dirty="0"/>
          </a:p>
        </p:txBody>
      </p:sp>
      <p:pic>
        <p:nvPicPr>
          <p:cNvPr id="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95" y="91726"/>
            <a:ext cx="1465066" cy="146506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12 Imagen"/>
          <p:cNvPicPr/>
          <p:nvPr/>
        </p:nvPicPr>
        <p:blipFill>
          <a:blip r:embed="rId3">
            <a:extLst>
              <a:ext uri="{28A0092B-C50C-407E-A947-70E740481C1C}">
                <a14:useLocalDpi xmlns:a14="http://schemas.microsoft.com/office/drawing/2010/main" val="0"/>
              </a:ext>
            </a:extLst>
          </a:blip>
          <a:srcRect/>
          <a:stretch>
            <a:fillRect/>
          </a:stretch>
        </p:blipFill>
        <p:spPr bwMode="auto">
          <a:xfrm>
            <a:off x="2843808" y="1556792"/>
            <a:ext cx="4680520" cy="2304256"/>
          </a:xfrm>
          <a:prstGeom prst="rect">
            <a:avLst/>
          </a:prstGeom>
          <a:noFill/>
          <a:ln>
            <a:noFill/>
          </a:ln>
        </p:spPr>
      </p:pic>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4077072"/>
            <a:ext cx="4680520"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36419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907704" y="2132856"/>
            <a:ext cx="5112568" cy="369332"/>
          </a:xfrm>
          <a:prstGeom prst="rect">
            <a:avLst/>
          </a:prstGeom>
          <a:noFill/>
        </p:spPr>
        <p:txBody>
          <a:bodyPr wrap="square" rtlCol="0">
            <a:spAutoFit/>
          </a:bodyPr>
          <a:lstStyle/>
          <a:p>
            <a:endParaRPr lang="es-ES" dirty="0"/>
          </a:p>
        </p:txBody>
      </p:sp>
      <p:sp>
        <p:nvSpPr>
          <p:cNvPr id="3" name="2 Rectángulo redondeado"/>
          <p:cNvSpPr/>
          <p:nvPr/>
        </p:nvSpPr>
        <p:spPr>
          <a:xfrm>
            <a:off x="683568" y="1844824"/>
            <a:ext cx="2664296" cy="4726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Desviación cubital</a:t>
            </a:r>
            <a:endParaRPr lang="es-ES" dirty="0"/>
          </a:p>
        </p:txBody>
      </p:sp>
      <p:sp>
        <p:nvSpPr>
          <p:cNvPr id="8" name="7 Rectángulo redondeado"/>
          <p:cNvSpPr/>
          <p:nvPr/>
        </p:nvSpPr>
        <p:spPr>
          <a:xfrm>
            <a:off x="683568" y="4653136"/>
            <a:ext cx="2448272"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Desviación radial</a:t>
            </a:r>
            <a:endParaRPr lang="es-ES" dirty="0"/>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95" y="91726"/>
            <a:ext cx="1465066" cy="146506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9 Imagen"/>
          <p:cNvPicPr/>
          <p:nvPr/>
        </p:nvPicPr>
        <p:blipFill>
          <a:blip r:embed="rId3">
            <a:extLst>
              <a:ext uri="{28A0092B-C50C-407E-A947-70E740481C1C}">
                <a14:useLocalDpi xmlns:a14="http://schemas.microsoft.com/office/drawing/2010/main" val="0"/>
              </a:ext>
            </a:extLst>
          </a:blip>
          <a:srcRect/>
          <a:stretch>
            <a:fillRect/>
          </a:stretch>
        </p:blipFill>
        <p:spPr bwMode="auto">
          <a:xfrm>
            <a:off x="3851920" y="1047006"/>
            <a:ext cx="4392488" cy="2526010"/>
          </a:xfrm>
          <a:prstGeom prst="rect">
            <a:avLst/>
          </a:prstGeom>
          <a:noFill/>
          <a:ln>
            <a:noFill/>
          </a:ln>
        </p:spPr>
      </p:pic>
      <p:pic>
        <p:nvPicPr>
          <p:cNvPr id="11" name="10 Imagen"/>
          <p:cNvPicPr/>
          <p:nvPr/>
        </p:nvPicPr>
        <p:blipFill>
          <a:blip r:embed="rId4">
            <a:extLst>
              <a:ext uri="{28A0092B-C50C-407E-A947-70E740481C1C}">
                <a14:useLocalDpi xmlns:a14="http://schemas.microsoft.com/office/drawing/2010/main" val="0"/>
              </a:ext>
            </a:extLst>
          </a:blip>
          <a:srcRect/>
          <a:stretch>
            <a:fillRect/>
          </a:stretch>
        </p:blipFill>
        <p:spPr bwMode="auto">
          <a:xfrm>
            <a:off x="3851920" y="4003452"/>
            <a:ext cx="4392488" cy="2377876"/>
          </a:xfrm>
          <a:prstGeom prst="rect">
            <a:avLst/>
          </a:prstGeom>
          <a:noFill/>
          <a:ln>
            <a:noFill/>
          </a:ln>
        </p:spPr>
      </p:pic>
    </p:spTree>
    <p:extLst>
      <p:ext uri="{BB962C8B-B14F-4D97-AF65-F5344CB8AC3E}">
        <p14:creationId xmlns:p14="http://schemas.microsoft.com/office/powerpoint/2010/main" val="20536419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51520" y="89825"/>
            <a:ext cx="3312368" cy="9329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907704" y="2132856"/>
            <a:ext cx="5112568" cy="369332"/>
          </a:xfrm>
          <a:prstGeom prst="rect">
            <a:avLst/>
          </a:prstGeom>
          <a:noFill/>
        </p:spPr>
        <p:txBody>
          <a:bodyPr wrap="square" rtlCol="0">
            <a:spAutoFit/>
          </a:bodyPr>
          <a:lstStyle/>
          <a:p>
            <a:endParaRPr lang="es-ES" dirty="0"/>
          </a:p>
        </p:txBody>
      </p:sp>
    </p:spTree>
    <p:extLst>
      <p:ext uri="{BB962C8B-B14F-4D97-AF65-F5344CB8AC3E}">
        <p14:creationId xmlns:p14="http://schemas.microsoft.com/office/powerpoint/2010/main" val="20536419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51520" y="89825"/>
            <a:ext cx="3312368" cy="9329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1907704" y="2132856"/>
            <a:ext cx="5112568" cy="369332"/>
          </a:xfrm>
          <a:prstGeom prst="rect">
            <a:avLst/>
          </a:prstGeom>
          <a:noFill/>
        </p:spPr>
        <p:txBody>
          <a:bodyPr wrap="square" rtlCol="0">
            <a:spAutoFit/>
          </a:bodyPr>
          <a:lstStyle/>
          <a:p>
            <a:endParaRPr lang="es-ES" dirty="0"/>
          </a:p>
        </p:txBody>
      </p:sp>
    </p:spTree>
    <p:extLst>
      <p:ext uri="{BB962C8B-B14F-4D97-AF65-F5344CB8AC3E}">
        <p14:creationId xmlns:p14="http://schemas.microsoft.com/office/powerpoint/2010/main" val="23941949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113838" y="1432627"/>
            <a:ext cx="2700300" cy="369332"/>
          </a:xfrm>
          <a:prstGeom prst="rect">
            <a:avLst/>
          </a:prstGeom>
          <a:noFill/>
        </p:spPr>
        <p:txBody>
          <a:bodyPr wrap="square" rtlCol="0">
            <a:spAutoFit/>
          </a:bodyPr>
          <a:lstStyle/>
          <a:p>
            <a:r>
              <a:rPr lang="es-ES" b="1" dirty="0" smtClean="0">
                <a:latin typeface="Times New Roman" pitchFamily="18" charset="0"/>
                <a:cs typeface="Times New Roman" pitchFamily="18" charset="0"/>
              </a:rPr>
              <a:t>OBJETIVO GENERAL</a:t>
            </a:r>
            <a:endParaRPr lang="es-ES" b="1" dirty="0">
              <a:latin typeface="Times New Roman" pitchFamily="18" charset="0"/>
              <a:cs typeface="Times New Roman" pitchFamily="18" charset="0"/>
            </a:endParaRPr>
          </a:p>
        </p:txBody>
      </p:sp>
      <p:sp>
        <p:nvSpPr>
          <p:cNvPr id="3" name="2 Rectángulo redondeado"/>
          <p:cNvSpPr/>
          <p:nvPr/>
        </p:nvSpPr>
        <p:spPr>
          <a:xfrm>
            <a:off x="1212420" y="1935046"/>
            <a:ext cx="6552728" cy="5671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600" dirty="0">
                <a:latin typeface="Times New Roman" pitchFamily="18" charset="0"/>
                <a:cs typeface="Times New Roman" pitchFamily="18" charset="0"/>
              </a:rPr>
              <a:t>Manufacturar férulas para el tratamiento de artritis de muñeca mediante tecnología de impresión 3D empleando software de ingeniería (CAD/CAE).</a:t>
            </a:r>
            <a:endParaRPr lang="es-ES" sz="1600" dirty="0">
              <a:latin typeface="Times New Roman" pitchFamily="18" charset="0"/>
              <a:cs typeface="Times New Roman" pitchFamily="18" charset="0"/>
            </a:endParaRPr>
          </a:p>
        </p:txBody>
      </p:sp>
      <p:sp>
        <p:nvSpPr>
          <p:cNvPr id="6" name="5 CuadroTexto"/>
          <p:cNvSpPr txBox="1"/>
          <p:nvPr/>
        </p:nvSpPr>
        <p:spPr>
          <a:xfrm>
            <a:off x="2987824" y="2970527"/>
            <a:ext cx="3330370" cy="369332"/>
          </a:xfrm>
          <a:prstGeom prst="rect">
            <a:avLst/>
          </a:prstGeom>
          <a:noFill/>
        </p:spPr>
        <p:txBody>
          <a:bodyPr wrap="square" rtlCol="0">
            <a:spAutoFit/>
          </a:bodyPr>
          <a:lstStyle/>
          <a:p>
            <a:r>
              <a:rPr lang="es-ES" b="1" dirty="0" smtClean="0">
                <a:latin typeface="Times New Roman" pitchFamily="18" charset="0"/>
                <a:cs typeface="Times New Roman" pitchFamily="18" charset="0"/>
              </a:rPr>
              <a:t>OBJETIVOS ESPECIFICOS</a:t>
            </a:r>
            <a:endParaRPr lang="es-ES" b="1" dirty="0">
              <a:latin typeface="Times New Roman" pitchFamily="18" charset="0"/>
              <a:cs typeface="Times New Roman" pitchFamily="18" charset="0"/>
            </a:endParaRPr>
          </a:p>
        </p:txBody>
      </p:sp>
      <p:sp>
        <p:nvSpPr>
          <p:cNvPr id="7" name="6 Rectángulo redondeado"/>
          <p:cNvSpPr/>
          <p:nvPr/>
        </p:nvSpPr>
        <p:spPr>
          <a:xfrm>
            <a:off x="1043608" y="3429000"/>
            <a:ext cx="7344816" cy="3096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Arial" pitchFamily="34" charset="0"/>
              <a:buChar char="•"/>
            </a:pPr>
            <a:r>
              <a:rPr lang="es-EC" sz="1600" dirty="0" smtClean="0">
                <a:latin typeface="Times New Roman" pitchFamily="18" charset="0"/>
                <a:cs typeface="Times New Roman" pitchFamily="18" charset="0"/>
              </a:rPr>
              <a:t>Caracterizar  </a:t>
            </a:r>
            <a:r>
              <a:rPr lang="es-EC" sz="1600" dirty="0">
                <a:latin typeface="Times New Roman" pitchFamily="18" charset="0"/>
                <a:cs typeface="Times New Roman" pitchFamily="18" charset="0"/>
              </a:rPr>
              <a:t>los materiales Z ULTRA T y Z PLA.</a:t>
            </a:r>
            <a:endParaRPr lang="es-ES" sz="1600" dirty="0">
              <a:latin typeface="Times New Roman" pitchFamily="18" charset="0"/>
              <a:cs typeface="Times New Roman" pitchFamily="18" charset="0"/>
            </a:endParaRPr>
          </a:p>
          <a:p>
            <a:pPr marL="285750" lvl="0" indent="-285750">
              <a:buFont typeface="Arial" pitchFamily="34" charset="0"/>
              <a:buChar char="•"/>
            </a:pPr>
            <a:r>
              <a:rPr lang="es-EC" sz="1600" dirty="0">
                <a:latin typeface="Times New Roman" pitchFamily="18" charset="0"/>
                <a:cs typeface="Times New Roman" pitchFamily="18" charset="0"/>
              </a:rPr>
              <a:t>Obtener el modelo geométrico 3D de la mano, muñeca y antebrazo mediante técnica de escaneo.</a:t>
            </a:r>
            <a:endParaRPr lang="es-ES" sz="1600" dirty="0">
              <a:latin typeface="Times New Roman" pitchFamily="18" charset="0"/>
              <a:cs typeface="Times New Roman" pitchFamily="18" charset="0"/>
            </a:endParaRPr>
          </a:p>
          <a:p>
            <a:pPr marL="285750" lvl="0" indent="-285750">
              <a:buFont typeface="Arial" pitchFamily="34" charset="0"/>
              <a:buChar char="•"/>
            </a:pPr>
            <a:r>
              <a:rPr lang="es-EC" sz="1600" dirty="0">
                <a:latin typeface="Times New Roman" pitchFamily="18" charset="0"/>
                <a:cs typeface="Times New Roman" pitchFamily="18" charset="0"/>
              </a:rPr>
              <a:t>Diseñar la férula adaptable a la anatomía escaneada mediante software asistido por computador (CAD).</a:t>
            </a:r>
            <a:endParaRPr lang="es-ES" sz="1600" dirty="0">
              <a:latin typeface="Times New Roman" pitchFamily="18" charset="0"/>
              <a:cs typeface="Times New Roman" pitchFamily="18" charset="0"/>
            </a:endParaRPr>
          </a:p>
          <a:p>
            <a:pPr marL="285750" lvl="0" indent="-285750">
              <a:buFont typeface="Arial" pitchFamily="34" charset="0"/>
              <a:buChar char="•"/>
            </a:pPr>
            <a:r>
              <a:rPr lang="es-EC" sz="1600" dirty="0">
                <a:latin typeface="Times New Roman" pitchFamily="18" charset="0"/>
                <a:cs typeface="Times New Roman" pitchFamily="18" charset="0"/>
              </a:rPr>
              <a:t>Determinar la optimización topológica de la férula a diferentes fuerzas de la muñeca mediante software de ingeniería (CAE).</a:t>
            </a:r>
            <a:endParaRPr lang="es-ES" sz="1600" dirty="0">
              <a:latin typeface="Times New Roman" pitchFamily="18" charset="0"/>
              <a:cs typeface="Times New Roman" pitchFamily="18" charset="0"/>
            </a:endParaRPr>
          </a:p>
          <a:p>
            <a:pPr marL="285750" lvl="0" indent="-285750">
              <a:buFont typeface="Arial" pitchFamily="34" charset="0"/>
              <a:buChar char="•"/>
            </a:pPr>
            <a:r>
              <a:rPr lang="es-EC" sz="1600" dirty="0">
                <a:latin typeface="Times New Roman" pitchFamily="18" charset="0"/>
                <a:cs typeface="Times New Roman" pitchFamily="18" charset="0"/>
              </a:rPr>
              <a:t>Analizar los esfuerzos y deformaciones obtenidos entre Z ULTRA T y Z PLA para obtener el material idóneo para el desarrollo de la férula.</a:t>
            </a:r>
            <a:endParaRPr lang="es-ES" sz="1600" dirty="0">
              <a:latin typeface="Times New Roman" pitchFamily="18" charset="0"/>
              <a:cs typeface="Times New Roman" pitchFamily="18" charset="0"/>
            </a:endParaRPr>
          </a:p>
          <a:p>
            <a:pPr marL="285750" lvl="0" indent="-285750">
              <a:buFont typeface="Arial" pitchFamily="34" charset="0"/>
              <a:buChar char="•"/>
            </a:pPr>
            <a:r>
              <a:rPr lang="es-EC" sz="1600" dirty="0">
                <a:latin typeface="Times New Roman" pitchFamily="18" charset="0"/>
                <a:cs typeface="Times New Roman" pitchFamily="18" charset="0"/>
              </a:rPr>
              <a:t>Fabricar la férula utilizando impresión 3D.</a:t>
            </a:r>
            <a:endParaRPr lang="es-ES" sz="1600" dirty="0">
              <a:latin typeface="Times New Roman" pitchFamily="18" charset="0"/>
              <a:cs typeface="Times New Roman" pitchFamily="18" charset="0"/>
            </a:endParaRPr>
          </a:p>
          <a:p>
            <a:pPr marL="285750" indent="-285750">
              <a:buFont typeface="Arial" pitchFamily="34" charset="0"/>
              <a:buChar char="•"/>
            </a:pPr>
            <a:r>
              <a:rPr lang="es-EC" sz="1600" dirty="0">
                <a:latin typeface="Times New Roman" pitchFamily="18" charset="0"/>
                <a:cs typeface="Times New Roman" pitchFamily="18" charset="0"/>
              </a:rPr>
              <a:t>Realizar pruebas de eficiencia del prototipo realizado.</a:t>
            </a:r>
            <a:endParaRPr lang="es-ES" sz="1600" dirty="0">
              <a:latin typeface="Times New Roman" pitchFamily="18" charset="0"/>
              <a:cs typeface="Times New Roman" pitchFamily="18" charset="0"/>
            </a:endParaRP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19" y="158280"/>
            <a:ext cx="1639069" cy="163906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16963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419872" y="1556792"/>
            <a:ext cx="2088232" cy="369332"/>
          </a:xfrm>
          <a:prstGeom prst="rect">
            <a:avLst/>
          </a:prstGeom>
          <a:noFill/>
        </p:spPr>
        <p:txBody>
          <a:bodyPr wrap="square" rtlCol="0">
            <a:spAutoFit/>
          </a:bodyPr>
          <a:lstStyle/>
          <a:p>
            <a:r>
              <a:rPr lang="es-ES" b="1" dirty="0" smtClean="0">
                <a:latin typeface="Times New Roman" pitchFamily="18" charset="0"/>
                <a:cs typeface="Times New Roman" pitchFamily="18" charset="0"/>
              </a:rPr>
              <a:t>JUSTIFICACIÓN</a:t>
            </a:r>
            <a:endParaRPr lang="es-ES" b="1" dirty="0">
              <a:latin typeface="Times New Roman" pitchFamily="18" charset="0"/>
              <a:cs typeface="Times New Roman" pitchFamily="18" charset="0"/>
            </a:endParaRPr>
          </a:p>
        </p:txBody>
      </p:sp>
      <p:sp>
        <p:nvSpPr>
          <p:cNvPr id="6" name="5 Rectángulo redondeado"/>
          <p:cNvSpPr/>
          <p:nvPr/>
        </p:nvSpPr>
        <p:spPr>
          <a:xfrm>
            <a:off x="683568" y="2348880"/>
            <a:ext cx="3564396" cy="15121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600" dirty="0">
                <a:latin typeface="Times New Roman" pitchFamily="18" charset="0"/>
                <a:cs typeface="Times New Roman" pitchFamily="18" charset="0"/>
              </a:rPr>
              <a:t>La impresión 3D </a:t>
            </a:r>
            <a:r>
              <a:rPr lang="es-EC" sz="1600" dirty="0" smtClean="0">
                <a:latin typeface="Times New Roman" pitchFamily="18" charset="0"/>
                <a:cs typeface="Times New Roman" pitchFamily="18" charset="0"/>
              </a:rPr>
              <a:t>está </a:t>
            </a:r>
            <a:r>
              <a:rPr lang="es-EC" sz="1600" dirty="0">
                <a:latin typeface="Times New Roman" pitchFamily="18" charset="0"/>
                <a:cs typeface="Times New Roman" pitchFamily="18" charset="0"/>
              </a:rPr>
              <a:t>jugando un papel importante en el mundo de la medicina con la llegada de  materiales de impresión 3D </a:t>
            </a:r>
            <a:r>
              <a:rPr lang="es-EC" sz="1600" dirty="0" err="1" smtClean="0">
                <a:latin typeface="Times New Roman" pitchFamily="18" charset="0"/>
                <a:cs typeface="Times New Roman" pitchFamily="18" charset="0"/>
              </a:rPr>
              <a:t>biocompatibles</a:t>
            </a:r>
            <a:r>
              <a:rPr lang="es-EC" sz="1600" dirty="0" smtClean="0">
                <a:latin typeface="Times New Roman" pitchFamily="18" charset="0"/>
                <a:cs typeface="Times New Roman" pitchFamily="18" charset="0"/>
              </a:rPr>
              <a:t>, </a:t>
            </a:r>
            <a:r>
              <a:rPr lang="es-EC" sz="1600" dirty="0">
                <a:latin typeface="Times New Roman" pitchFamily="18" charset="0"/>
                <a:cs typeface="Times New Roman" pitchFamily="18" charset="0"/>
              </a:rPr>
              <a:t>es uno de los desarrollos de la industria 3D </a:t>
            </a:r>
            <a:r>
              <a:rPr lang="es-EC" sz="1600" dirty="0" smtClean="0">
                <a:latin typeface="Times New Roman" pitchFamily="18" charset="0"/>
                <a:cs typeface="Times New Roman" pitchFamily="18" charset="0"/>
              </a:rPr>
              <a:t>de </a:t>
            </a:r>
            <a:r>
              <a:rPr lang="es-EC" sz="1600" dirty="0">
                <a:latin typeface="Times New Roman" pitchFamily="18" charset="0"/>
                <a:cs typeface="Times New Roman" pitchFamily="18" charset="0"/>
              </a:rPr>
              <a:t>más crecimiento e </a:t>
            </a:r>
            <a:r>
              <a:rPr lang="es-EC" sz="1600" dirty="0" smtClean="0">
                <a:latin typeface="Times New Roman" pitchFamily="18" charset="0"/>
                <a:cs typeface="Times New Roman" pitchFamily="18" charset="0"/>
              </a:rPr>
              <a:t>innovaciones.  </a:t>
            </a:r>
            <a:endParaRPr lang="es-ES" sz="1600" dirty="0">
              <a:latin typeface="Times New Roman" pitchFamily="18" charset="0"/>
              <a:cs typeface="Times New Roman" pitchFamily="18" charset="0"/>
            </a:endParaRPr>
          </a:p>
        </p:txBody>
      </p:sp>
      <p:sp>
        <p:nvSpPr>
          <p:cNvPr id="7" name="6 Rectángulo redondeado"/>
          <p:cNvSpPr/>
          <p:nvPr/>
        </p:nvSpPr>
        <p:spPr>
          <a:xfrm>
            <a:off x="4572000" y="2348880"/>
            <a:ext cx="4392488" cy="9361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600" dirty="0">
                <a:latin typeface="Times New Roman" pitchFamily="18" charset="0"/>
                <a:cs typeface="Times New Roman" pitchFamily="18" charset="0"/>
              </a:rPr>
              <a:t>La artritis reumatoide (AR) es una enfermedad progresiva y destructiva, cuyas manifestaciones sistémicas pueden llegar a ser graves. </a:t>
            </a:r>
            <a:endParaRPr lang="es-EC" sz="1600" dirty="0" smtClean="0">
              <a:latin typeface="Times New Roman" pitchFamily="18" charset="0"/>
              <a:cs typeface="Times New Roman" pitchFamily="18" charset="0"/>
            </a:endParaRPr>
          </a:p>
        </p:txBody>
      </p:sp>
      <p:sp>
        <p:nvSpPr>
          <p:cNvPr id="8" name="7 Rectángulo redondeado"/>
          <p:cNvSpPr/>
          <p:nvPr/>
        </p:nvSpPr>
        <p:spPr>
          <a:xfrm>
            <a:off x="4968044" y="3645023"/>
            <a:ext cx="3600400" cy="16496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600" dirty="0">
                <a:latin typeface="Times New Roman" pitchFamily="18" charset="0"/>
                <a:cs typeface="Times New Roman" pitchFamily="18" charset="0"/>
              </a:rPr>
              <a:t>La férula pasiva en la muñeca tiene tres funciones básicas que son:</a:t>
            </a:r>
            <a:endParaRPr lang="es-ES" sz="1600" dirty="0">
              <a:latin typeface="Times New Roman" pitchFamily="18" charset="0"/>
              <a:cs typeface="Times New Roman" pitchFamily="18" charset="0"/>
            </a:endParaRPr>
          </a:p>
          <a:p>
            <a:r>
              <a:rPr lang="es-EC" sz="1600" dirty="0">
                <a:latin typeface="Times New Roman" pitchFamily="18" charset="0"/>
                <a:cs typeface="Times New Roman" pitchFamily="18" charset="0"/>
              </a:rPr>
              <a:t> </a:t>
            </a:r>
            <a:endParaRPr lang="es-ES" sz="1600" dirty="0">
              <a:latin typeface="Times New Roman" pitchFamily="18" charset="0"/>
              <a:cs typeface="Times New Roman" pitchFamily="18" charset="0"/>
            </a:endParaRPr>
          </a:p>
          <a:p>
            <a:pPr marL="285750" lvl="0" indent="-285750">
              <a:buFont typeface="Arial" pitchFamily="34" charset="0"/>
              <a:buChar char="•"/>
            </a:pPr>
            <a:r>
              <a:rPr lang="es-EC" sz="1600" dirty="0">
                <a:latin typeface="Times New Roman" pitchFamily="18" charset="0"/>
                <a:cs typeface="Times New Roman" pitchFamily="18" charset="0"/>
              </a:rPr>
              <a:t>Proteger las articulaciones.</a:t>
            </a:r>
            <a:endParaRPr lang="es-ES" sz="1600" dirty="0">
              <a:latin typeface="Times New Roman" pitchFamily="18" charset="0"/>
              <a:cs typeface="Times New Roman" pitchFamily="18" charset="0"/>
            </a:endParaRPr>
          </a:p>
          <a:p>
            <a:pPr marL="285750" lvl="0" indent="-285750">
              <a:buFont typeface="Arial" pitchFamily="34" charset="0"/>
              <a:buChar char="•"/>
            </a:pPr>
            <a:r>
              <a:rPr lang="es-EC" sz="1600" dirty="0">
                <a:latin typeface="Times New Roman" pitchFamily="18" charset="0"/>
                <a:cs typeface="Times New Roman" pitchFamily="18" charset="0"/>
              </a:rPr>
              <a:t>Disminuir el dolor.</a:t>
            </a:r>
            <a:endParaRPr lang="es-ES" sz="1600" dirty="0">
              <a:latin typeface="Times New Roman" pitchFamily="18" charset="0"/>
              <a:cs typeface="Times New Roman" pitchFamily="18" charset="0"/>
            </a:endParaRPr>
          </a:p>
          <a:p>
            <a:pPr marL="285750" lvl="0" indent="-285750">
              <a:buFont typeface="Arial" pitchFamily="34" charset="0"/>
              <a:buChar char="•"/>
            </a:pPr>
            <a:r>
              <a:rPr lang="es-EC" sz="1600" dirty="0">
                <a:latin typeface="Times New Roman" pitchFamily="18" charset="0"/>
                <a:cs typeface="Times New Roman" pitchFamily="18" charset="0"/>
              </a:rPr>
              <a:t>Prevenir una deformidad potencial.</a:t>
            </a:r>
            <a:endParaRPr lang="es-ES" sz="1600" dirty="0">
              <a:latin typeface="Times New Roman" pitchFamily="18" charset="0"/>
              <a:cs typeface="Times New Roman" pitchFamily="18" charset="0"/>
            </a:endParaRPr>
          </a:p>
        </p:txBody>
      </p:sp>
      <p:cxnSp>
        <p:nvCxnSpPr>
          <p:cNvPr id="10" name="9 Conector recto de flecha"/>
          <p:cNvCxnSpPr>
            <a:endCxn id="6" idx="0"/>
          </p:cNvCxnSpPr>
          <p:nvPr/>
        </p:nvCxnSpPr>
        <p:spPr>
          <a:xfrm flipH="1">
            <a:off x="2465766" y="1741458"/>
            <a:ext cx="954106" cy="60742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2" name="11 Conector recto de flecha"/>
          <p:cNvCxnSpPr>
            <a:stCxn id="2" idx="3"/>
            <a:endCxn id="7" idx="0"/>
          </p:cNvCxnSpPr>
          <p:nvPr/>
        </p:nvCxnSpPr>
        <p:spPr>
          <a:xfrm>
            <a:off x="5508104" y="1741458"/>
            <a:ext cx="1260140" cy="60742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19" y="158280"/>
            <a:ext cx="1639069" cy="163906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5" y="5445224"/>
            <a:ext cx="2369504" cy="1364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817" y="4155651"/>
            <a:ext cx="2637806" cy="1976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6362" y="191402"/>
            <a:ext cx="2619735" cy="1747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16 Conector recto de flecha"/>
          <p:cNvCxnSpPr>
            <a:stCxn id="7" idx="2"/>
            <a:endCxn id="8" idx="0"/>
          </p:cNvCxnSpPr>
          <p:nvPr/>
        </p:nvCxnSpPr>
        <p:spPr>
          <a:xfrm>
            <a:off x="6768244" y="3284985"/>
            <a:ext cx="0" cy="36003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307915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3366850" y="750146"/>
            <a:ext cx="2232248"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Impresión 3d</a:t>
            </a:r>
            <a:endParaRPr lang="es-ES" dirty="0"/>
          </a:p>
        </p:txBody>
      </p:sp>
      <p:sp>
        <p:nvSpPr>
          <p:cNvPr id="3" name="2 Rectángulo redondeado"/>
          <p:cNvSpPr/>
          <p:nvPr/>
        </p:nvSpPr>
        <p:spPr>
          <a:xfrm>
            <a:off x="638779" y="1858762"/>
            <a:ext cx="3168352" cy="12868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600" dirty="0" smtClean="0">
                <a:latin typeface="Times New Roman" pitchFamily="18" charset="0"/>
                <a:cs typeface="Times New Roman" pitchFamily="18" charset="0"/>
              </a:rPr>
              <a:t>Es </a:t>
            </a:r>
            <a:r>
              <a:rPr lang="es-EC" sz="1600" dirty="0">
                <a:latin typeface="Times New Roman" pitchFamily="18" charset="0"/>
                <a:cs typeface="Times New Roman" pitchFamily="18" charset="0"/>
              </a:rPr>
              <a:t>el proceso de unir materiales para hacer objetos a partir de un modelo digital, normalmente poniendo una capa encima de </a:t>
            </a:r>
            <a:r>
              <a:rPr lang="es-EC" sz="1600" dirty="0" smtClean="0">
                <a:latin typeface="Times New Roman" pitchFamily="18" charset="0"/>
                <a:cs typeface="Times New Roman" pitchFamily="18" charset="0"/>
              </a:rPr>
              <a:t>otra.</a:t>
            </a:r>
            <a:endParaRPr lang="es-ES" sz="1600" dirty="0">
              <a:latin typeface="Times New Roman" pitchFamily="18" charset="0"/>
              <a:cs typeface="Times New Roman" pitchFamily="18" charset="0"/>
            </a:endParaRPr>
          </a:p>
        </p:txBody>
      </p:sp>
      <p:sp>
        <p:nvSpPr>
          <p:cNvPr id="6" name="5 Rectángulo redondeado"/>
          <p:cNvSpPr/>
          <p:nvPr/>
        </p:nvSpPr>
        <p:spPr>
          <a:xfrm>
            <a:off x="638779" y="3655579"/>
            <a:ext cx="3168352"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600" dirty="0">
                <a:latin typeface="Times New Roman" pitchFamily="18" charset="0"/>
                <a:cs typeface="Times New Roman" pitchFamily="18" charset="0"/>
              </a:rPr>
              <a:t>La tecnología FDM funciona utilizando un filamento de plástico que se despliega de un rollo y suministra el material a una boquilla de </a:t>
            </a:r>
            <a:r>
              <a:rPr lang="es-EC" sz="1600" dirty="0" smtClean="0">
                <a:latin typeface="Times New Roman" pitchFamily="18" charset="0"/>
                <a:cs typeface="Times New Roman" pitchFamily="18" charset="0"/>
              </a:rPr>
              <a:t>extrusión, </a:t>
            </a:r>
            <a:r>
              <a:rPr lang="es-EC" sz="1600" dirty="0">
                <a:latin typeface="Times New Roman" pitchFamily="18" charset="0"/>
                <a:cs typeface="Times New Roman" pitchFamily="18" charset="0"/>
              </a:rPr>
              <a:t>se calienta para fundir el </a:t>
            </a:r>
            <a:r>
              <a:rPr lang="es-EC" sz="1600" dirty="0" smtClean="0">
                <a:latin typeface="Times New Roman" pitchFamily="18" charset="0"/>
                <a:cs typeface="Times New Roman" pitchFamily="18" charset="0"/>
              </a:rPr>
              <a:t>material. </a:t>
            </a:r>
            <a:endParaRPr lang="es-ES" sz="1600" dirty="0">
              <a:latin typeface="Times New Roman" pitchFamily="18" charset="0"/>
              <a:cs typeface="Times New Roman" pitchFamily="18" charset="0"/>
            </a:endParaRPr>
          </a:p>
          <a:p>
            <a:pPr algn="just"/>
            <a:r>
              <a:rPr lang="es-EC" sz="1600" dirty="0" smtClean="0">
                <a:latin typeface="Times New Roman" pitchFamily="18" charset="0"/>
                <a:cs typeface="Times New Roman" pitchFamily="18" charset="0"/>
              </a:rPr>
              <a:t> </a:t>
            </a:r>
            <a:endParaRPr lang="es-ES" sz="1600" dirty="0">
              <a:latin typeface="Times New Roman" pitchFamily="18" charset="0"/>
              <a:cs typeface="Times New Roman" pitchFamily="18" charset="0"/>
            </a:endParaRPr>
          </a:p>
        </p:txBody>
      </p:sp>
      <p:cxnSp>
        <p:nvCxnSpPr>
          <p:cNvPr id="13" name="12 Conector recto de flecha"/>
          <p:cNvCxnSpPr>
            <a:stCxn id="3" idx="2"/>
          </p:cNvCxnSpPr>
          <p:nvPr/>
        </p:nvCxnSpPr>
        <p:spPr>
          <a:xfrm>
            <a:off x="2222955" y="3145614"/>
            <a:ext cx="0" cy="50405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3754" y="1714984"/>
            <a:ext cx="2376264" cy="1711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19" y="158280"/>
            <a:ext cx="1639069" cy="163906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0619" y="3800178"/>
            <a:ext cx="2102533" cy="1401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9 Conector recto de flecha"/>
          <p:cNvCxnSpPr>
            <a:stCxn id="2" idx="3"/>
          </p:cNvCxnSpPr>
          <p:nvPr/>
        </p:nvCxnSpPr>
        <p:spPr>
          <a:xfrm>
            <a:off x="5599098" y="930166"/>
            <a:ext cx="950266" cy="68872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6" name="15 Conector recto de flecha"/>
          <p:cNvCxnSpPr/>
          <p:nvPr/>
        </p:nvCxnSpPr>
        <p:spPr>
          <a:xfrm flipH="1">
            <a:off x="2273302" y="965303"/>
            <a:ext cx="1093548" cy="8733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8768" y="5482773"/>
            <a:ext cx="6191250"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0786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851920" y="1438264"/>
            <a:ext cx="1512168" cy="369332"/>
          </a:xfrm>
          <a:prstGeom prst="rect">
            <a:avLst/>
          </a:prstGeom>
          <a:noFill/>
        </p:spPr>
        <p:txBody>
          <a:bodyPr wrap="square" rtlCol="0">
            <a:spAutoFit/>
          </a:bodyPr>
          <a:lstStyle/>
          <a:p>
            <a:r>
              <a:rPr lang="es-ES" b="1" dirty="0" smtClean="0">
                <a:latin typeface="Times New Roman" pitchFamily="18" charset="0"/>
                <a:cs typeface="Times New Roman" pitchFamily="18" charset="0"/>
              </a:rPr>
              <a:t>ALCANCE</a:t>
            </a:r>
            <a:endParaRPr lang="es-ES" b="1" dirty="0">
              <a:latin typeface="Times New Roman" pitchFamily="18" charset="0"/>
              <a:cs typeface="Times New Roman" pitchFamily="18" charset="0"/>
            </a:endParaRPr>
          </a:p>
        </p:txBody>
      </p:sp>
      <p:sp>
        <p:nvSpPr>
          <p:cNvPr id="2" name="1 Rectángulo redondeado"/>
          <p:cNvSpPr/>
          <p:nvPr/>
        </p:nvSpPr>
        <p:spPr>
          <a:xfrm>
            <a:off x="1403648" y="2312876"/>
            <a:ext cx="6624736" cy="1188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1600" dirty="0">
                <a:latin typeface="Times New Roman" pitchFamily="18" charset="0"/>
                <a:cs typeface="Times New Roman" pitchFamily="18" charset="0"/>
              </a:rPr>
              <a:t>Dirigido al sector de la medicina específicamente al área de medicina física y rehabilitación, y al área de  ortopedia y traumatología dedicada a corregir o evitar deformidades del sistema musculo </a:t>
            </a:r>
            <a:r>
              <a:rPr lang="es-EC" sz="1600" dirty="0" smtClean="0">
                <a:latin typeface="Times New Roman" pitchFamily="18" charset="0"/>
                <a:cs typeface="Times New Roman" pitchFamily="18" charset="0"/>
              </a:rPr>
              <a:t>esquelético. </a:t>
            </a:r>
            <a:r>
              <a:rPr lang="es-EC" sz="1600" dirty="0">
                <a:latin typeface="Times New Roman" pitchFamily="18" charset="0"/>
                <a:cs typeface="Times New Roman" pitchFamily="18" charset="0"/>
              </a:rPr>
              <a:t>Teniendo un alcance para las personas que sufren de artritis de muñeca o/y artritis reumatoide.</a:t>
            </a:r>
            <a:endParaRPr lang="es-ES" sz="1600" dirty="0">
              <a:latin typeface="Times New Roman" pitchFamily="18" charset="0"/>
              <a:cs typeface="Times New Roman" pitchFamily="18" charset="0"/>
            </a:endParaRP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19" y="158280"/>
            <a:ext cx="1639069" cy="163906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5262" y="3735520"/>
            <a:ext cx="3283122" cy="281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9325" y="3974754"/>
            <a:ext cx="2333232" cy="2333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5 Conector recto de flecha"/>
          <p:cNvCxnSpPr>
            <a:stCxn id="5" idx="2"/>
          </p:cNvCxnSpPr>
          <p:nvPr/>
        </p:nvCxnSpPr>
        <p:spPr>
          <a:xfrm>
            <a:off x="4608004" y="1807596"/>
            <a:ext cx="0" cy="50528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307915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907704" y="2132856"/>
            <a:ext cx="5112568" cy="369332"/>
          </a:xfrm>
          <a:prstGeom prst="rect">
            <a:avLst/>
          </a:prstGeom>
          <a:noFill/>
        </p:spPr>
        <p:txBody>
          <a:bodyPr wrap="square" rtlCol="0">
            <a:spAutoFit/>
          </a:bodyPr>
          <a:lstStyle/>
          <a:p>
            <a:endParaRPr lang="es-ES" dirty="0"/>
          </a:p>
        </p:txBody>
      </p:sp>
      <p:sp>
        <p:nvSpPr>
          <p:cNvPr id="2" name="1 CuadroTexto"/>
          <p:cNvSpPr txBox="1"/>
          <p:nvPr/>
        </p:nvSpPr>
        <p:spPr>
          <a:xfrm>
            <a:off x="3671900" y="1192726"/>
            <a:ext cx="2081438" cy="369332"/>
          </a:xfrm>
          <a:prstGeom prst="rect">
            <a:avLst/>
          </a:prstGeom>
          <a:noFill/>
        </p:spPr>
        <p:txBody>
          <a:bodyPr wrap="square" rtlCol="0">
            <a:spAutoFit/>
          </a:bodyPr>
          <a:lstStyle/>
          <a:p>
            <a:r>
              <a:rPr lang="es-ES" b="1" dirty="0" smtClean="0">
                <a:latin typeface="Times New Roman" pitchFamily="18" charset="0"/>
                <a:cs typeface="Times New Roman" pitchFamily="18" charset="0"/>
              </a:rPr>
              <a:t>METODOLOGIA</a:t>
            </a:r>
            <a:r>
              <a:rPr lang="es-ES" dirty="0" smtClean="0">
                <a:latin typeface="Times New Roman" pitchFamily="18" charset="0"/>
                <a:cs typeface="Times New Roman" pitchFamily="18" charset="0"/>
              </a:rPr>
              <a:t> </a:t>
            </a:r>
            <a:endParaRPr lang="es-ES" dirty="0">
              <a:latin typeface="Times New Roman" pitchFamily="18" charset="0"/>
              <a:cs typeface="Times New Roman" pitchFamily="18" charset="0"/>
            </a:endParaRPr>
          </a:p>
        </p:txBody>
      </p:sp>
      <p:sp>
        <p:nvSpPr>
          <p:cNvPr id="3" name="2 CuadroTexto"/>
          <p:cNvSpPr txBox="1"/>
          <p:nvPr/>
        </p:nvSpPr>
        <p:spPr>
          <a:xfrm>
            <a:off x="3758513" y="1807092"/>
            <a:ext cx="1908212" cy="369332"/>
          </a:xfrm>
          <a:prstGeom prst="rect">
            <a:avLst/>
          </a:prstGeom>
          <a:noFill/>
        </p:spPr>
        <p:txBody>
          <a:bodyPr wrap="square" rtlCol="0">
            <a:spAutoFit/>
          </a:bodyPr>
          <a:lstStyle/>
          <a:p>
            <a:r>
              <a:rPr lang="es-ES" b="1" dirty="0" smtClean="0">
                <a:latin typeface="Times New Roman" pitchFamily="18" charset="0"/>
                <a:cs typeface="Times New Roman" pitchFamily="18" charset="0"/>
              </a:rPr>
              <a:t>MATERIALES</a:t>
            </a:r>
            <a:endParaRPr lang="es-ES" b="1" dirty="0">
              <a:latin typeface="Times New Roman" pitchFamily="18" charset="0"/>
              <a:cs typeface="Times New Roman" pitchFamily="18" charset="0"/>
            </a:endParaRPr>
          </a:p>
        </p:txBody>
      </p:sp>
      <p:sp>
        <p:nvSpPr>
          <p:cNvPr id="10" name="AutoShape 2" descr="Resultado de imagen para EXTENSOMETRO MTS 632 11C-2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19" y="158280"/>
            <a:ext cx="1639069" cy="163906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12" y="2590708"/>
            <a:ext cx="2319511"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12 Imagen"/>
          <p:cNvPicPr/>
          <p:nvPr/>
        </p:nvPicPr>
        <p:blipFill rotWithShape="1">
          <a:blip r:embed="rId4">
            <a:extLst>
              <a:ext uri="{28A0092B-C50C-407E-A947-70E740481C1C}">
                <a14:useLocalDpi xmlns:a14="http://schemas.microsoft.com/office/drawing/2010/main" val="0"/>
              </a:ext>
            </a:extLst>
          </a:blip>
          <a:srcRect t="3430" r="3521"/>
          <a:stretch/>
        </p:blipFill>
        <p:spPr bwMode="auto">
          <a:xfrm>
            <a:off x="5984388" y="2657383"/>
            <a:ext cx="2459990" cy="3286125"/>
          </a:xfrm>
          <a:prstGeom prst="rect">
            <a:avLst/>
          </a:prstGeom>
          <a:noFill/>
          <a:ln>
            <a:noFill/>
          </a:ln>
          <a:extLst>
            <a:ext uri="{53640926-AAD7-44D8-BBD7-CCE9431645EC}">
              <a14:shadowObscured xmlns:a14="http://schemas.microsoft.com/office/drawing/2010/main"/>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1586" y="2561295"/>
            <a:ext cx="1804804" cy="998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944153" y="6093296"/>
            <a:ext cx="1323591" cy="369332"/>
          </a:xfrm>
          <a:prstGeom prst="rect">
            <a:avLst/>
          </a:prstGeom>
          <a:noFill/>
        </p:spPr>
        <p:txBody>
          <a:bodyPr wrap="square" rtlCol="0">
            <a:spAutoFit/>
          </a:bodyPr>
          <a:lstStyle/>
          <a:p>
            <a:r>
              <a:rPr lang="es-ES" b="1" i="1" dirty="0" smtClean="0">
                <a:latin typeface="Times New Roman" pitchFamily="18" charset="0"/>
                <a:cs typeface="Times New Roman" pitchFamily="18" charset="0"/>
              </a:rPr>
              <a:t>AMSLER</a:t>
            </a:r>
            <a:endParaRPr lang="es-ES" b="1" i="1" dirty="0">
              <a:latin typeface="Times New Roman" pitchFamily="18" charset="0"/>
              <a:cs typeface="Times New Roman" pitchFamily="18" charset="0"/>
            </a:endParaRPr>
          </a:p>
        </p:txBody>
      </p:sp>
      <p:sp>
        <p:nvSpPr>
          <p:cNvPr id="12" name="11 CuadroTexto"/>
          <p:cNvSpPr txBox="1"/>
          <p:nvPr/>
        </p:nvSpPr>
        <p:spPr>
          <a:xfrm>
            <a:off x="6372200" y="6093296"/>
            <a:ext cx="1656184" cy="369332"/>
          </a:xfrm>
          <a:prstGeom prst="rect">
            <a:avLst/>
          </a:prstGeom>
          <a:noFill/>
        </p:spPr>
        <p:txBody>
          <a:bodyPr wrap="square" rtlCol="0">
            <a:spAutoFit/>
          </a:bodyPr>
          <a:lstStyle/>
          <a:p>
            <a:r>
              <a:rPr lang="es-ES" b="1" i="1" dirty="0" smtClean="0">
                <a:latin typeface="Times New Roman" pitchFamily="18" charset="0"/>
                <a:cs typeface="Times New Roman" pitchFamily="18" charset="0"/>
              </a:rPr>
              <a:t>Máquina MTS</a:t>
            </a:r>
            <a:endParaRPr lang="es-ES" b="1" i="1" dirty="0">
              <a:latin typeface="Times New Roman" pitchFamily="18" charset="0"/>
              <a:cs typeface="Times New Roman" pitchFamily="18" charset="0"/>
            </a:endParaRPr>
          </a:p>
        </p:txBody>
      </p:sp>
      <p:sp>
        <p:nvSpPr>
          <p:cNvPr id="14" name="13 CuadroTexto"/>
          <p:cNvSpPr txBox="1"/>
          <p:nvPr/>
        </p:nvSpPr>
        <p:spPr>
          <a:xfrm>
            <a:off x="3544585" y="3717032"/>
            <a:ext cx="1872208" cy="369332"/>
          </a:xfrm>
          <a:prstGeom prst="rect">
            <a:avLst/>
          </a:prstGeom>
          <a:noFill/>
        </p:spPr>
        <p:txBody>
          <a:bodyPr wrap="square" rtlCol="0">
            <a:spAutoFit/>
          </a:bodyPr>
          <a:lstStyle/>
          <a:p>
            <a:r>
              <a:rPr lang="es-ES" b="1" i="1" dirty="0" smtClean="0">
                <a:latin typeface="Times New Roman" pitchFamily="18" charset="0"/>
                <a:cs typeface="Times New Roman" pitchFamily="18" charset="0"/>
              </a:rPr>
              <a:t>Extensómetro</a:t>
            </a:r>
            <a:r>
              <a:rPr lang="es-ES" dirty="0" smtClean="0"/>
              <a:t> </a:t>
            </a:r>
            <a:endParaRPr lang="es-ES" dirty="0"/>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4556" y="4201865"/>
            <a:ext cx="1971834" cy="208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14 CuadroTexto"/>
          <p:cNvSpPr txBox="1"/>
          <p:nvPr/>
        </p:nvSpPr>
        <p:spPr>
          <a:xfrm>
            <a:off x="3620664" y="6308245"/>
            <a:ext cx="1872208" cy="369332"/>
          </a:xfrm>
          <a:prstGeom prst="rect">
            <a:avLst/>
          </a:prstGeom>
          <a:noFill/>
        </p:spPr>
        <p:txBody>
          <a:bodyPr wrap="square" rtlCol="0">
            <a:spAutoFit/>
          </a:bodyPr>
          <a:lstStyle/>
          <a:p>
            <a:r>
              <a:rPr lang="es-ES" b="1" i="1" dirty="0" err="1" smtClean="0">
                <a:latin typeface="Times New Roman" pitchFamily="18" charset="0"/>
                <a:cs typeface="Times New Roman" pitchFamily="18" charset="0"/>
              </a:rPr>
              <a:t>Zortrax</a:t>
            </a:r>
            <a:r>
              <a:rPr lang="es-ES" b="1" i="1" dirty="0" smtClean="0">
                <a:latin typeface="Times New Roman" pitchFamily="18" charset="0"/>
                <a:cs typeface="Times New Roman" pitchFamily="18" charset="0"/>
              </a:rPr>
              <a:t> 3D</a:t>
            </a:r>
            <a:r>
              <a:rPr lang="es-ES" b="1" i="1" dirty="0" smtClean="0"/>
              <a:t> </a:t>
            </a:r>
            <a:endParaRPr lang="es-ES" b="1" i="1" dirty="0"/>
          </a:p>
        </p:txBody>
      </p:sp>
    </p:spTree>
    <p:extLst>
      <p:ext uri="{BB962C8B-B14F-4D97-AF65-F5344CB8AC3E}">
        <p14:creationId xmlns:p14="http://schemas.microsoft.com/office/powerpoint/2010/main" val="1680538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907704" y="2132856"/>
            <a:ext cx="5112568" cy="369332"/>
          </a:xfrm>
          <a:prstGeom prst="rect">
            <a:avLst/>
          </a:prstGeom>
          <a:noFill/>
        </p:spPr>
        <p:txBody>
          <a:bodyPr wrap="square" rtlCol="0">
            <a:spAutoFit/>
          </a:bodyPr>
          <a:lstStyle/>
          <a:p>
            <a:endParaRPr lang="es-ES" dirty="0"/>
          </a:p>
        </p:txBody>
      </p:sp>
      <p:sp>
        <p:nvSpPr>
          <p:cNvPr id="2" name="1 CuadroTexto"/>
          <p:cNvSpPr txBox="1"/>
          <p:nvPr/>
        </p:nvSpPr>
        <p:spPr>
          <a:xfrm>
            <a:off x="3591775" y="423816"/>
            <a:ext cx="2088232" cy="369332"/>
          </a:xfrm>
          <a:prstGeom prst="rect">
            <a:avLst/>
          </a:prstGeom>
          <a:noFill/>
        </p:spPr>
        <p:txBody>
          <a:bodyPr wrap="square" rtlCol="0">
            <a:spAutoFit/>
          </a:bodyPr>
          <a:lstStyle/>
          <a:p>
            <a:r>
              <a:rPr lang="es-ES" b="1" dirty="0" smtClean="0">
                <a:latin typeface="Times New Roman" pitchFamily="18" charset="0"/>
                <a:cs typeface="Times New Roman" pitchFamily="18" charset="0"/>
              </a:rPr>
              <a:t>METODOLOGÍA</a:t>
            </a:r>
            <a:r>
              <a:rPr lang="es-ES" dirty="0" smtClean="0"/>
              <a:t> </a:t>
            </a:r>
            <a:endParaRPr lang="es-ES" dirty="0"/>
          </a:p>
        </p:txBody>
      </p:sp>
      <p:sp>
        <p:nvSpPr>
          <p:cNvPr id="3" name="2 CuadroTexto"/>
          <p:cNvSpPr txBox="1"/>
          <p:nvPr/>
        </p:nvSpPr>
        <p:spPr>
          <a:xfrm>
            <a:off x="1763688" y="1162480"/>
            <a:ext cx="6552728" cy="861774"/>
          </a:xfrm>
          <a:prstGeom prst="rect">
            <a:avLst/>
          </a:prstGeom>
          <a:noFill/>
        </p:spPr>
        <p:txBody>
          <a:bodyPr wrap="square" rtlCol="0">
            <a:spAutoFit/>
          </a:bodyPr>
          <a:lstStyle/>
          <a:p>
            <a:r>
              <a:rPr lang="es-ES" sz="1600" b="1" dirty="0">
                <a:solidFill>
                  <a:srgbClr val="FF0000"/>
                </a:solidFill>
                <a:latin typeface="Times New Roman" pitchFamily="18" charset="0"/>
                <a:cs typeface="Times New Roman" pitchFamily="18" charset="0"/>
              </a:rPr>
              <a:t>CARACTERIZACIÓN DE LOS MATERIALES  Z ULTRA T Y  Z </a:t>
            </a:r>
            <a:r>
              <a:rPr lang="es-ES" sz="1600" b="1" dirty="0" smtClean="0">
                <a:solidFill>
                  <a:srgbClr val="FF0000"/>
                </a:solidFill>
                <a:latin typeface="Times New Roman" pitchFamily="18" charset="0"/>
                <a:cs typeface="Times New Roman" pitchFamily="18" charset="0"/>
              </a:rPr>
              <a:t>PLA</a:t>
            </a:r>
          </a:p>
          <a:p>
            <a:endParaRPr lang="es-ES" sz="1600" b="1" dirty="0">
              <a:solidFill>
                <a:srgbClr val="FF0000"/>
              </a:solidFill>
              <a:latin typeface="Times New Roman" pitchFamily="18" charset="0"/>
              <a:cs typeface="Times New Roman" pitchFamily="18" charset="0"/>
            </a:endParaRPr>
          </a:p>
          <a:p>
            <a:endParaRPr lang="es-ES" dirty="0"/>
          </a:p>
        </p:txBody>
      </p:sp>
      <p:sp>
        <p:nvSpPr>
          <p:cNvPr id="14" name="13 Rectángulo redondeado"/>
          <p:cNvSpPr/>
          <p:nvPr/>
        </p:nvSpPr>
        <p:spPr>
          <a:xfrm>
            <a:off x="441966" y="2024254"/>
            <a:ext cx="3625978" cy="6846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EC" sz="1600" dirty="0">
                <a:latin typeface="Times New Roman" pitchFamily="18" charset="0"/>
                <a:cs typeface="Times New Roman" pitchFamily="18" charset="0"/>
              </a:rPr>
              <a:t>Probeta para el ensayo de tracción  Z ULTRA T y Z PLA. Norma ASTM D638</a:t>
            </a:r>
            <a:endParaRPr lang="es-ES" sz="1600" dirty="0">
              <a:latin typeface="Times New Roman" pitchFamily="18" charset="0"/>
              <a:cs typeface="Times New Roman" pitchFamily="18" charset="0"/>
            </a:endParaRPr>
          </a:p>
        </p:txBody>
      </p:sp>
      <p:sp>
        <p:nvSpPr>
          <p:cNvPr id="15" name="14 Rectángulo redondeado"/>
          <p:cNvSpPr/>
          <p:nvPr/>
        </p:nvSpPr>
        <p:spPr>
          <a:xfrm>
            <a:off x="5004048" y="2033743"/>
            <a:ext cx="3312368" cy="6794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C" sz="1600" dirty="0">
                <a:latin typeface="Times New Roman" pitchFamily="18" charset="0"/>
                <a:cs typeface="Times New Roman" pitchFamily="18" charset="0"/>
              </a:rPr>
              <a:t>Probeta para el ensayo de flexión Z ULTRA T y Z PLA .</a:t>
            </a:r>
            <a:endParaRPr lang="es-ES" sz="1600" dirty="0">
              <a:latin typeface="Times New Roman" pitchFamily="18" charset="0"/>
              <a:cs typeface="Times New Roman" pitchFamily="18" charset="0"/>
            </a:endParaRPr>
          </a:p>
        </p:txBody>
      </p:sp>
      <p:pic>
        <p:nvPicPr>
          <p:cNvPr id="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19" y="158280"/>
            <a:ext cx="1639069" cy="163906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23" y="5013176"/>
            <a:ext cx="4309665" cy="15365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5013176"/>
            <a:ext cx="3969488" cy="15365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342" y="3010522"/>
            <a:ext cx="2980215" cy="1788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0052" y="3036156"/>
            <a:ext cx="3598285" cy="1859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7915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nsmisión de listas">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ansmisión de lis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nsmisión de listas">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31433</TotalTime>
  <Words>2247</Words>
  <Application>Microsoft Office PowerPoint</Application>
  <PresentationFormat>Presentación en pantalla (4:3)</PresentationFormat>
  <Paragraphs>275</Paragraphs>
  <Slides>39</Slides>
  <Notes>2</Notes>
  <HiddenSlides>0</HiddenSlides>
  <MMClips>0</MMClips>
  <ScaleCrop>false</ScaleCrop>
  <HeadingPairs>
    <vt:vector size="4" baseType="variant">
      <vt:variant>
        <vt:lpstr>Tema</vt:lpstr>
      </vt:variant>
      <vt:variant>
        <vt:i4>1</vt:i4>
      </vt:variant>
      <vt:variant>
        <vt:lpstr>Títulos de diapositiva</vt:lpstr>
      </vt:variant>
      <vt:variant>
        <vt:i4>39</vt:i4>
      </vt:variant>
    </vt:vector>
  </HeadingPairs>
  <TitlesOfParts>
    <vt:vector size="40" baseType="lpstr">
      <vt:lpstr>Transmisión de listas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116</cp:revision>
  <dcterms:created xsi:type="dcterms:W3CDTF">2018-12-07T02:15:23Z</dcterms:created>
  <dcterms:modified xsi:type="dcterms:W3CDTF">2019-05-09T10:18:20Z</dcterms:modified>
</cp:coreProperties>
</file>