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0"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4" r:id="rId39"/>
    <p:sldId id="293" r:id="rId40"/>
    <p:sldId id="295" r:id="rId41"/>
    <p:sldId id="296" r:id="rId4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8" d="100"/>
          <a:sy n="48" d="100"/>
        </p:scale>
        <p:origin x="806"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USUARIO-PC\Documents\Maestr&#237;a%20ESPE\Tesis%20Maestr&#237;a\Tesis%202018\Datos_Especies\Dato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USUARIO-PC\Documents\Maestr&#237;a%20ESPE\Tesis%20Maestr&#237;a\Tesis%202018\Formatos_Encuestas\EncuestasBaseDato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oleObject" Target="file:///C:\Users\USUARIO-PC\Documents\Maestr&#237;a%20ESPE\Tesis%20Maestr&#237;a\Tesis%202018\Formatos_Encuestas\EncuestasBaseDato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USUARIO-PC\Documents\Maestr&#237;a%20ESPE\Tesis%20Maestr&#237;a\Tesis%202018\Formatos_Encuestas\EncuestasBaseDato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USUARIO-PC\Documents\Maestr&#237;a%20ESPE\Tesis%20Maestr&#237;a\Tesis%202018\Formatos_Encuestas\EncuestasBaseDato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FiguraIVIF!$B$1</c:f>
              <c:strCache>
                <c:ptCount val="1"/>
                <c:pt idx="0">
                  <c:v>IVI Familiar</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20E7-433A-83FF-0CCB3C522C05}"/>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20E7-433A-83FF-0CCB3C522C05}"/>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20E7-433A-83FF-0CCB3C522C05}"/>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20E7-433A-83FF-0CCB3C522C05}"/>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9-20E7-433A-83FF-0CCB3C522C05}"/>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B-20E7-433A-83FF-0CCB3C522C05}"/>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D-20E7-433A-83FF-0CCB3C522C05}"/>
              </c:ext>
            </c:extLst>
          </c:dPt>
          <c:dPt>
            <c:idx val="7"/>
            <c:bubble3D val="0"/>
            <c:spPr>
              <a:gradFill rotWithShape="1">
                <a:gsLst>
                  <a:gs pos="0">
                    <a:schemeClr val="accent2">
                      <a:lumMod val="60000"/>
                      <a:shade val="51000"/>
                      <a:satMod val="130000"/>
                    </a:schemeClr>
                  </a:gs>
                  <a:gs pos="80000">
                    <a:schemeClr val="accent2">
                      <a:lumMod val="60000"/>
                      <a:shade val="93000"/>
                      <a:satMod val="130000"/>
                    </a:schemeClr>
                  </a:gs>
                  <a:gs pos="100000">
                    <a:schemeClr val="accent2">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F-20E7-433A-83FF-0CCB3C522C05}"/>
              </c:ext>
            </c:extLst>
          </c:dPt>
          <c:dPt>
            <c:idx val="8"/>
            <c:bubble3D val="0"/>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11-20E7-433A-83FF-0CCB3C522C05}"/>
              </c:ext>
            </c:extLst>
          </c:dPt>
          <c:dPt>
            <c:idx val="9"/>
            <c:bubble3D val="0"/>
            <c:spPr>
              <a:gradFill rotWithShape="1">
                <a:gsLst>
                  <a:gs pos="0">
                    <a:schemeClr val="accent4">
                      <a:lumMod val="60000"/>
                      <a:shade val="51000"/>
                      <a:satMod val="130000"/>
                    </a:schemeClr>
                  </a:gs>
                  <a:gs pos="80000">
                    <a:schemeClr val="accent4">
                      <a:lumMod val="60000"/>
                      <a:shade val="93000"/>
                      <a:satMod val="130000"/>
                    </a:schemeClr>
                  </a:gs>
                  <a:gs pos="100000">
                    <a:schemeClr val="accent4">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13-20E7-433A-83FF-0CCB3C522C05}"/>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FiguraIVIF!$A$2:$A$11</c:f>
              <c:strCache>
                <c:ptCount val="10"/>
                <c:pt idx="0">
                  <c:v>Asteraceae</c:v>
                </c:pt>
                <c:pt idx="1">
                  <c:v>Berberidaceae</c:v>
                </c:pt>
                <c:pt idx="2">
                  <c:v>Euphorbiaceae</c:v>
                </c:pt>
                <c:pt idx="3">
                  <c:v>Fabaceae</c:v>
                </c:pt>
                <c:pt idx="4">
                  <c:v>Lamiaceae</c:v>
                </c:pt>
                <c:pt idx="5">
                  <c:v>Mimosaceae</c:v>
                </c:pt>
                <c:pt idx="6">
                  <c:v>Myrtaceae</c:v>
                </c:pt>
                <c:pt idx="7">
                  <c:v>Phyllanthaceae</c:v>
                </c:pt>
                <c:pt idx="8">
                  <c:v>Polygalaceae</c:v>
                </c:pt>
                <c:pt idx="9">
                  <c:v>Santalaceae</c:v>
                </c:pt>
              </c:strCache>
            </c:strRef>
          </c:cat>
          <c:val>
            <c:numRef>
              <c:f>FiguraIVIF!$B$2:$B$11</c:f>
              <c:numCache>
                <c:formatCode>0.000</c:formatCode>
                <c:ptCount val="10"/>
                <c:pt idx="0">
                  <c:v>23.833833795032934</c:v>
                </c:pt>
                <c:pt idx="1">
                  <c:v>17.405683212051049</c:v>
                </c:pt>
                <c:pt idx="2">
                  <c:v>15.629466254582539</c:v>
                </c:pt>
                <c:pt idx="3">
                  <c:v>14.202736948372335</c:v>
                </c:pt>
                <c:pt idx="4">
                  <c:v>8.3370243460404083</c:v>
                </c:pt>
                <c:pt idx="5">
                  <c:v>3.5380144160533642</c:v>
                </c:pt>
                <c:pt idx="6">
                  <c:v>3.4966681826952226</c:v>
                </c:pt>
                <c:pt idx="7">
                  <c:v>2.8751610780341239</c:v>
                </c:pt>
                <c:pt idx="8">
                  <c:v>2.5320519446511756</c:v>
                </c:pt>
                <c:pt idx="9">
                  <c:v>2.0649041111938033</c:v>
                </c:pt>
              </c:numCache>
            </c:numRef>
          </c:val>
          <c:extLst xmlns:c16r2="http://schemas.microsoft.com/office/drawing/2015/06/chart">
            <c:ext xmlns:c16="http://schemas.microsoft.com/office/drawing/2014/chart" uri="{C3380CC4-5D6E-409C-BE32-E72D297353CC}">
              <c16:uniqueId val="{00000014-20E7-433A-83FF-0CCB3C522C05}"/>
            </c:ext>
          </c:extLst>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sz="1400"/>
      </a:pPr>
      <a:endParaRPr lang="es-E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200" b="1">
                <a:latin typeface="Times New Roman" panose="02020603050405020304" pitchFamily="18" charset="0"/>
                <a:cs typeface="Times New Roman" panose="02020603050405020304" pitchFamily="18" charset="0"/>
              </a:rPr>
              <a:t>¿Conoce</a:t>
            </a:r>
            <a:r>
              <a:rPr lang="es-ES" sz="1200" b="1" baseline="0">
                <a:latin typeface="Times New Roman" panose="02020603050405020304" pitchFamily="18" charset="0"/>
                <a:cs typeface="Times New Roman" panose="02020603050405020304" pitchFamily="18" charset="0"/>
              </a:rPr>
              <a:t> los límites del Bosque Protector Ilaló?</a:t>
            </a:r>
            <a:endParaRPr lang="es-ES" sz="1200" b="1">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noFill/>
            </a:ln>
            <a:effectLst/>
            <a:sp3d/>
          </c:spPr>
          <c:invertIfNegative val="0"/>
          <c:cat>
            <c:strRef>
              <c:f>'P1'!$B$3:$C$3</c:f>
              <c:strCache>
                <c:ptCount val="2"/>
                <c:pt idx="0">
                  <c:v>Si</c:v>
                </c:pt>
                <c:pt idx="1">
                  <c:v>No</c:v>
                </c:pt>
              </c:strCache>
            </c:strRef>
          </c:cat>
          <c:val>
            <c:numRef>
              <c:f>'P1'!$B$7:$C$7</c:f>
              <c:numCache>
                <c:formatCode>0%</c:formatCode>
                <c:ptCount val="2"/>
                <c:pt idx="0">
                  <c:v>0.18</c:v>
                </c:pt>
                <c:pt idx="1">
                  <c:v>0.82</c:v>
                </c:pt>
              </c:numCache>
            </c:numRef>
          </c:val>
          <c:extLst xmlns:c16r2="http://schemas.microsoft.com/office/drawing/2015/06/chart">
            <c:ext xmlns:c16="http://schemas.microsoft.com/office/drawing/2014/chart" uri="{C3380CC4-5D6E-409C-BE32-E72D297353CC}">
              <c16:uniqueId val="{00000000-69B1-451D-8832-3D9942DB1A50}"/>
            </c:ext>
          </c:extLst>
        </c:ser>
        <c:dLbls>
          <c:showLegendKey val="0"/>
          <c:showVal val="0"/>
          <c:showCatName val="0"/>
          <c:showSerName val="0"/>
          <c:showPercent val="0"/>
          <c:showBubbleSize val="0"/>
        </c:dLbls>
        <c:gapWidth val="150"/>
        <c:shape val="box"/>
        <c:axId val="-546846800"/>
        <c:axId val="-546846256"/>
        <c:axId val="0"/>
      </c:bar3DChart>
      <c:catAx>
        <c:axId val="-5468468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46846256"/>
        <c:crosses val="autoZero"/>
        <c:auto val="1"/>
        <c:lblAlgn val="ctr"/>
        <c:lblOffset val="100"/>
        <c:noMultiLvlLbl val="0"/>
      </c:catAx>
      <c:valAx>
        <c:axId val="-546846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46846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200" b="1">
                <a:latin typeface="Times New Roman" panose="02020603050405020304" pitchFamily="18" charset="0"/>
                <a:cs typeface="Times New Roman" panose="02020603050405020304" pitchFamily="18" charset="0"/>
              </a:rPr>
              <a:t>En el último año, ¿ha</a:t>
            </a:r>
            <a:r>
              <a:rPr lang="es-ES" sz="1200" b="1" baseline="0">
                <a:latin typeface="Times New Roman" panose="02020603050405020304" pitchFamily="18" charset="0"/>
                <a:cs typeface="Times New Roman" panose="02020603050405020304" pitchFamily="18" charset="0"/>
              </a:rPr>
              <a:t> visitado alguna quebrada en el Volcán Ilaló?</a:t>
            </a:r>
            <a:endParaRPr lang="es-ES" sz="1200" b="1">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'P3'!$N$3:$O$3</c:f>
              <c:strCache>
                <c:ptCount val="2"/>
                <c:pt idx="0">
                  <c:v>Si</c:v>
                </c:pt>
                <c:pt idx="1">
                  <c:v>No</c:v>
                </c:pt>
              </c:strCache>
            </c:strRef>
          </c:cat>
          <c:val>
            <c:numRef>
              <c:f>'P3'!$N$7:$O$7</c:f>
              <c:numCache>
                <c:formatCode>0%</c:formatCode>
                <c:ptCount val="2"/>
                <c:pt idx="0">
                  <c:v>0.26</c:v>
                </c:pt>
                <c:pt idx="1">
                  <c:v>0.74</c:v>
                </c:pt>
              </c:numCache>
            </c:numRef>
          </c:val>
          <c:extLst xmlns:c16r2="http://schemas.microsoft.com/office/drawing/2015/06/chart">
            <c:ext xmlns:c16="http://schemas.microsoft.com/office/drawing/2014/chart" uri="{C3380CC4-5D6E-409C-BE32-E72D297353CC}">
              <c16:uniqueId val="{00000000-83D3-4B98-BDF2-B73A1DAA4561}"/>
            </c:ext>
          </c:extLst>
        </c:ser>
        <c:dLbls>
          <c:showLegendKey val="0"/>
          <c:showVal val="0"/>
          <c:showCatName val="0"/>
          <c:showSerName val="0"/>
          <c:showPercent val="0"/>
          <c:showBubbleSize val="0"/>
        </c:dLbls>
        <c:gapWidth val="150"/>
        <c:shape val="box"/>
        <c:axId val="-546845168"/>
        <c:axId val="-546851696"/>
        <c:axId val="0"/>
      </c:bar3DChart>
      <c:catAx>
        <c:axId val="-5468451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S"/>
          </a:p>
        </c:txPr>
        <c:crossAx val="-546851696"/>
        <c:crosses val="autoZero"/>
        <c:auto val="1"/>
        <c:lblAlgn val="ctr"/>
        <c:lblOffset val="100"/>
        <c:noMultiLvlLbl val="0"/>
      </c:catAx>
      <c:valAx>
        <c:axId val="-5468516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46845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1-72A5-4411-8103-F5410D71D583}"/>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3-72A5-4411-8103-F5410D71D583}"/>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5-72A5-4411-8103-F5410D71D583}"/>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7-72A5-4411-8103-F5410D71D583}"/>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9-72A5-4411-8103-F5410D71D583}"/>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B-72A5-4411-8103-F5410D71D583}"/>
              </c:ext>
            </c:extLst>
          </c:dPt>
          <c:dLbls>
            <c:dLbl>
              <c:idx val="0"/>
              <c:layout/>
              <c:tx>
                <c:rich>
                  <a:bodyPr/>
                  <a:lstStyle/>
                  <a:p>
                    <a:fld id="{32B316A2-5589-40D2-8119-D8E08984B0CA}" type="CELLRANGE">
                      <a:rPr lang="en-US"/>
                      <a:pPr/>
                      <a:t>[CELLRANGE]</a:t>
                    </a:fld>
                    <a:endParaRPr lang="en-US" baseline="0"/>
                  </a:p>
                  <a:p>
                    <a:fld id="{54BEED55-2604-4DEB-BF15-ECEE1486C4F3}" type="PERCENTAGE">
                      <a:rPr lang="en-US"/>
                      <a:pPr/>
                      <a:t>[PORCENTAJE]</a:t>
                    </a:fld>
                    <a:endParaRPr lang="es-ES"/>
                  </a:p>
                </c:rich>
              </c:tx>
              <c:dLblPos val="outEnd"/>
              <c:showLegendKey val="0"/>
              <c:showVal val="0"/>
              <c:showCatName val="0"/>
              <c:showSerName val="0"/>
              <c:showPercent val="1"/>
              <c:showBubbleSize val="0"/>
              <c:separator>
</c:separator>
              <c:extLst xmlns:c16r2="http://schemas.microsoft.com/office/drawing/2015/06/chart">
                <c:ext xmlns:c16="http://schemas.microsoft.com/office/drawing/2014/chart" uri="{C3380CC4-5D6E-409C-BE32-E72D297353CC}">
                  <c16:uniqueId val="{00000001-72A5-4411-8103-F5410D71D583}"/>
                </c:ext>
                <c:ext xmlns:c15="http://schemas.microsoft.com/office/drawing/2012/chart" uri="{CE6537A1-D6FC-4f65-9D91-7224C49458BB}">
                  <c15:layout/>
                  <c15:dlblFieldTable/>
                  <c15:showDataLabelsRange val="1"/>
                </c:ext>
              </c:extLst>
            </c:dLbl>
            <c:dLbl>
              <c:idx val="1"/>
              <c:layout/>
              <c:tx>
                <c:rich>
                  <a:bodyPr/>
                  <a:lstStyle/>
                  <a:p>
                    <a:fld id="{701BE801-3DEB-42C9-B644-A6A402996B7E}" type="CELLRANGE">
                      <a:rPr lang="en-US"/>
                      <a:pPr/>
                      <a:t>[CELLRANGE]</a:t>
                    </a:fld>
                    <a:endParaRPr lang="en-US" baseline="0"/>
                  </a:p>
                  <a:p>
                    <a:fld id="{CA682EF0-A49E-46CA-A50D-DD3F05C83071}" type="PERCENTAGE">
                      <a:rPr lang="en-US"/>
                      <a:pPr/>
                      <a:t>[PORCENTAJE]</a:t>
                    </a:fld>
                    <a:endParaRPr lang="es-ES"/>
                  </a:p>
                </c:rich>
              </c:tx>
              <c:dLblPos val="outEnd"/>
              <c:showLegendKey val="0"/>
              <c:showVal val="0"/>
              <c:showCatName val="0"/>
              <c:showSerName val="0"/>
              <c:showPercent val="1"/>
              <c:showBubbleSize val="0"/>
              <c:separator>
</c:separator>
              <c:extLst xmlns:c16r2="http://schemas.microsoft.com/office/drawing/2015/06/chart">
                <c:ext xmlns:c16="http://schemas.microsoft.com/office/drawing/2014/chart" uri="{C3380CC4-5D6E-409C-BE32-E72D297353CC}">
                  <c16:uniqueId val="{00000003-72A5-4411-8103-F5410D71D583}"/>
                </c:ext>
                <c:ext xmlns:c15="http://schemas.microsoft.com/office/drawing/2012/chart" uri="{CE6537A1-D6FC-4f65-9D91-7224C49458BB}">
                  <c15:layout/>
                  <c15:dlblFieldTable/>
                  <c15:showDataLabelsRange val="1"/>
                </c:ext>
              </c:extLst>
            </c:dLbl>
            <c:dLbl>
              <c:idx val="2"/>
              <c:layout/>
              <c:tx>
                <c:rich>
                  <a:bodyPr/>
                  <a:lstStyle/>
                  <a:p>
                    <a:fld id="{A2EAC9F3-1A03-4CE0-9A6D-732E193B3288}" type="CELLRANGE">
                      <a:rPr lang="en-US"/>
                      <a:pPr/>
                      <a:t>[CELLRANGE]</a:t>
                    </a:fld>
                    <a:endParaRPr lang="en-US" baseline="0"/>
                  </a:p>
                  <a:p>
                    <a:fld id="{B5DB732F-87D4-491B-9FCE-1185D325F169}" type="PERCENTAGE">
                      <a:rPr lang="en-US"/>
                      <a:pPr/>
                      <a:t>[PORCENTAJE]</a:t>
                    </a:fld>
                    <a:endParaRPr lang="es-ES"/>
                  </a:p>
                </c:rich>
              </c:tx>
              <c:dLblPos val="outEnd"/>
              <c:showLegendKey val="0"/>
              <c:showVal val="0"/>
              <c:showCatName val="0"/>
              <c:showSerName val="0"/>
              <c:showPercent val="1"/>
              <c:showBubbleSize val="0"/>
              <c:separator>
</c:separator>
              <c:extLst xmlns:c16r2="http://schemas.microsoft.com/office/drawing/2015/06/chart">
                <c:ext xmlns:c16="http://schemas.microsoft.com/office/drawing/2014/chart" uri="{C3380CC4-5D6E-409C-BE32-E72D297353CC}">
                  <c16:uniqueId val="{00000005-72A5-4411-8103-F5410D71D583}"/>
                </c:ext>
                <c:ext xmlns:c15="http://schemas.microsoft.com/office/drawing/2012/chart" uri="{CE6537A1-D6FC-4f65-9D91-7224C49458BB}">
                  <c15:layout/>
                  <c15:dlblFieldTable/>
                  <c15:showDataLabelsRange val="1"/>
                </c:ext>
              </c:extLst>
            </c:dLbl>
            <c:dLbl>
              <c:idx val="3"/>
              <c:layout/>
              <c:tx>
                <c:rich>
                  <a:bodyPr/>
                  <a:lstStyle/>
                  <a:p>
                    <a:fld id="{E049D33E-7724-4306-8C9A-ADFE832D547E}" type="CELLRANGE">
                      <a:rPr lang="en-US"/>
                      <a:pPr/>
                      <a:t>[CELLRANGE]</a:t>
                    </a:fld>
                    <a:endParaRPr lang="en-US" baseline="0"/>
                  </a:p>
                  <a:p>
                    <a:fld id="{94D52F38-303B-4F02-9AF5-D1AB3DE80B2F}" type="PERCENTAGE">
                      <a:rPr lang="en-US"/>
                      <a:pPr/>
                      <a:t>[PORCENTAJE]</a:t>
                    </a:fld>
                    <a:endParaRPr lang="es-ES"/>
                  </a:p>
                </c:rich>
              </c:tx>
              <c:dLblPos val="outEnd"/>
              <c:showLegendKey val="0"/>
              <c:showVal val="0"/>
              <c:showCatName val="0"/>
              <c:showSerName val="0"/>
              <c:showPercent val="1"/>
              <c:showBubbleSize val="0"/>
              <c:separator>
</c:separator>
              <c:extLst xmlns:c16r2="http://schemas.microsoft.com/office/drawing/2015/06/chart">
                <c:ext xmlns:c16="http://schemas.microsoft.com/office/drawing/2014/chart" uri="{C3380CC4-5D6E-409C-BE32-E72D297353CC}">
                  <c16:uniqueId val="{00000007-72A5-4411-8103-F5410D71D583}"/>
                </c:ext>
                <c:ext xmlns:c15="http://schemas.microsoft.com/office/drawing/2012/chart" uri="{CE6537A1-D6FC-4f65-9D91-7224C49458BB}">
                  <c15:layout/>
                  <c15:dlblFieldTable/>
                  <c15:showDataLabelsRange val="1"/>
                </c:ext>
              </c:extLst>
            </c:dLbl>
            <c:dLbl>
              <c:idx val="4"/>
              <c:layout/>
              <c:tx>
                <c:rich>
                  <a:bodyPr/>
                  <a:lstStyle/>
                  <a:p>
                    <a:fld id="{87631D29-E4AF-4E64-AC76-5B33B0BD82A7}" type="CELLRANGE">
                      <a:rPr lang="en-US"/>
                      <a:pPr/>
                      <a:t>[CELLRANGE]</a:t>
                    </a:fld>
                    <a:endParaRPr lang="en-US" baseline="0"/>
                  </a:p>
                  <a:p>
                    <a:fld id="{8B8136E6-EB7F-47B4-8908-28B7CF271CC5}" type="PERCENTAGE">
                      <a:rPr lang="en-US"/>
                      <a:pPr/>
                      <a:t>[PORCENTAJE]</a:t>
                    </a:fld>
                    <a:endParaRPr lang="es-ES"/>
                  </a:p>
                </c:rich>
              </c:tx>
              <c:dLblPos val="outEnd"/>
              <c:showLegendKey val="0"/>
              <c:showVal val="0"/>
              <c:showCatName val="0"/>
              <c:showSerName val="0"/>
              <c:showPercent val="1"/>
              <c:showBubbleSize val="0"/>
              <c:separator>
</c:separator>
              <c:extLst xmlns:c16r2="http://schemas.microsoft.com/office/drawing/2015/06/chart">
                <c:ext xmlns:c16="http://schemas.microsoft.com/office/drawing/2014/chart" uri="{C3380CC4-5D6E-409C-BE32-E72D297353CC}">
                  <c16:uniqueId val="{00000009-72A5-4411-8103-F5410D71D583}"/>
                </c:ext>
                <c:ext xmlns:c15="http://schemas.microsoft.com/office/drawing/2012/chart" uri="{CE6537A1-D6FC-4f65-9D91-7224C49458BB}">
                  <c15:layout/>
                  <c15:dlblFieldTable/>
                  <c15:showDataLabelsRange val="1"/>
                </c:ext>
              </c:extLst>
            </c:dLbl>
            <c:dLbl>
              <c:idx val="5"/>
              <c:layout/>
              <c:tx>
                <c:rich>
                  <a:bodyPr/>
                  <a:lstStyle/>
                  <a:p>
                    <a:fld id="{CB712C74-0DBD-4F8C-AE9D-7D5669366A82}" type="CELLRANGE">
                      <a:rPr lang="en-US"/>
                      <a:pPr/>
                      <a:t>[CELLRANGE]</a:t>
                    </a:fld>
                    <a:endParaRPr lang="en-US" baseline="0"/>
                  </a:p>
                  <a:p>
                    <a:fld id="{D040D5BE-6297-4650-BBB1-E08C61832024}" type="PERCENTAGE">
                      <a:rPr lang="en-US"/>
                      <a:pPr/>
                      <a:t>[PORCENTAJE]</a:t>
                    </a:fld>
                    <a:endParaRPr lang="es-ES"/>
                  </a:p>
                </c:rich>
              </c:tx>
              <c:dLblPos val="outEnd"/>
              <c:showLegendKey val="0"/>
              <c:showVal val="0"/>
              <c:showCatName val="0"/>
              <c:showSerName val="0"/>
              <c:showPercent val="1"/>
              <c:showBubbleSize val="0"/>
              <c:separator>
</c:separator>
              <c:extLst xmlns:c16r2="http://schemas.microsoft.com/office/drawing/2015/06/chart">
                <c:ext xmlns:c16="http://schemas.microsoft.com/office/drawing/2014/chart" uri="{C3380CC4-5D6E-409C-BE32-E72D297353CC}">
                  <c16:uniqueId val="{0000000B-72A5-4411-8103-F5410D71D583}"/>
                </c:ext>
                <c:ext xmlns:c15="http://schemas.microsoft.com/office/drawing/2012/chart" uri="{CE6537A1-D6FC-4f65-9D91-7224C49458BB}">
                  <c15:layout/>
                  <c15:dlblFieldTable/>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S"/>
              </a:p>
            </c:txPr>
            <c:dLblPos val="outEnd"/>
            <c:showLegendKey val="0"/>
            <c:showVal val="0"/>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showDataLabelsRange val="1"/>
              </c:ext>
            </c:extLst>
          </c:dLbls>
          <c:cat>
            <c:multiLvlStrRef>
              <c:f>'P3'!$B$4:$G$5</c:f>
              <c:multiLvlStrCache>
                <c:ptCount val="6"/>
                <c:lvl>
                  <c:pt idx="0">
                    <c:v>Emocionante</c:v>
                  </c:pt>
                  <c:pt idx="1">
                    <c:v>Cansada</c:v>
                  </c:pt>
                  <c:pt idx="2">
                    <c:v>Decepcionante</c:v>
                  </c:pt>
                  <c:pt idx="3">
                    <c:v>Interesante</c:v>
                  </c:pt>
                  <c:pt idx="4">
                    <c:v>Poco atractivo</c:v>
                  </c:pt>
                  <c:pt idx="5">
                    <c:v> </c:v>
                  </c:pt>
                </c:lvl>
                <c:lvl>
                  <c:pt idx="0">
                    <c:v>Op.1</c:v>
                  </c:pt>
                  <c:pt idx="1">
                    <c:v>Op.2</c:v>
                  </c:pt>
                  <c:pt idx="2">
                    <c:v>Op.3</c:v>
                  </c:pt>
                  <c:pt idx="3">
                    <c:v>Op.4</c:v>
                  </c:pt>
                  <c:pt idx="4">
                    <c:v>Op.5</c:v>
                  </c:pt>
                  <c:pt idx="5">
                    <c:v>Otro</c:v>
                  </c:pt>
                </c:lvl>
              </c:multiLvlStrCache>
            </c:multiLvlStrRef>
          </c:cat>
          <c:val>
            <c:numRef>
              <c:f>'P3'!$B$7:$G$7</c:f>
              <c:numCache>
                <c:formatCode>0%</c:formatCode>
                <c:ptCount val="6"/>
                <c:pt idx="0">
                  <c:v>0.3</c:v>
                </c:pt>
                <c:pt idx="1">
                  <c:v>0.11</c:v>
                </c:pt>
                <c:pt idx="2">
                  <c:v>0.1</c:v>
                </c:pt>
                <c:pt idx="3">
                  <c:v>0.41</c:v>
                </c:pt>
                <c:pt idx="4">
                  <c:v>7.0000000000000007E-2</c:v>
                </c:pt>
                <c:pt idx="5">
                  <c:v>0.01</c:v>
                </c:pt>
              </c:numCache>
            </c:numRef>
          </c:val>
          <c:extLst xmlns:c16r2="http://schemas.microsoft.com/office/drawing/2015/06/chart">
            <c:ext xmlns:c16="http://schemas.microsoft.com/office/drawing/2014/chart" uri="{C3380CC4-5D6E-409C-BE32-E72D297353CC}">
              <c16:uniqueId val="{0000000C-72A5-4411-8103-F5410D71D583}"/>
            </c:ext>
            <c:ext xmlns:c15="http://schemas.microsoft.com/office/drawing/2012/chart" uri="{02D57815-91ED-43cb-92C2-25804820EDAC}">
              <c15:datalabelsRange>
                <c15:f>('P3'!$B$4,'P3'!$C$4,'P3'!$D$4,'P3'!$E$4,'P3'!$F$4,'P3'!$G$4)</c15:f>
                <c15:dlblRangeCache>
                  <c:ptCount val="6"/>
                  <c:pt idx="0">
                    <c:v>Op.1</c:v>
                  </c:pt>
                  <c:pt idx="1">
                    <c:v>Op.2</c:v>
                  </c:pt>
                  <c:pt idx="2">
                    <c:v>Op.3</c:v>
                  </c:pt>
                  <c:pt idx="3">
                    <c:v>Op.4</c:v>
                  </c:pt>
                  <c:pt idx="4">
                    <c:v>Op.5</c:v>
                  </c:pt>
                  <c:pt idx="5">
                    <c:v>Otro</c:v>
                  </c:pt>
                </c15:dlblRangeCache>
              </c15:datalabelsRange>
            </c:ext>
          </c:extLst>
        </c:ser>
        <c:dLbls>
          <c:dLblPos val="inEnd"/>
          <c:showLegendKey val="0"/>
          <c:showVal val="0"/>
          <c:showCatName val="0"/>
          <c:showSerName val="0"/>
          <c:showPercent val="1"/>
          <c:showBubbleSize val="0"/>
          <c:showLeaderLines val="1"/>
        </c:dLbls>
      </c:pie3D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S"/>
        </a:p>
      </c:txPr>
    </c:legend>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200" b="1" i="0" baseline="0">
                <a:effectLst/>
                <a:latin typeface="Times New Roman" panose="02020603050405020304" pitchFamily="18" charset="0"/>
                <a:cs typeface="Times New Roman" panose="02020603050405020304" pitchFamily="18" charset="0"/>
              </a:rPr>
              <a:t>¿Qué beneficios cree que recibe del Volcán Ilaló?</a:t>
            </a:r>
            <a:endParaRPr lang="es-ES" sz="1200">
              <a:effectLst/>
              <a:latin typeface="Times New Roman" panose="02020603050405020304" pitchFamily="18" charset="0"/>
              <a:cs typeface="Times New Roman" panose="02020603050405020304" pitchFamily="18"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accent1"/>
            </a:solidFill>
            <a:ln>
              <a:noFill/>
            </a:ln>
            <a:effectLst/>
            <a:sp3d/>
          </c:spPr>
          <c:invertIfNegative val="0"/>
          <c:cat>
            <c:strRef>
              <c:f>'P6'!$B$4:$G$4</c:f>
              <c:strCache>
                <c:ptCount val="6"/>
                <c:pt idx="0">
                  <c:v>Aire Puro</c:v>
                </c:pt>
                <c:pt idx="1">
                  <c:v>Paisaje</c:v>
                </c:pt>
                <c:pt idx="2">
                  <c:v>Agricultura</c:v>
                </c:pt>
                <c:pt idx="3">
                  <c:v>Protección</c:v>
                </c:pt>
                <c:pt idx="4">
                  <c:v>Medicina</c:v>
                </c:pt>
                <c:pt idx="5">
                  <c:v>Otro</c:v>
                </c:pt>
              </c:strCache>
            </c:strRef>
          </c:cat>
          <c:val>
            <c:numRef>
              <c:f>'P6'!$B$6:$G$6</c:f>
              <c:numCache>
                <c:formatCode>0%</c:formatCode>
                <c:ptCount val="6"/>
                <c:pt idx="0">
                  <c:v>0.36</c:v>
                </c:pt>
                <c:pt idx="1">
                  <c:v>0.26</c:v>
                </c:pt>
                <c:pt idx="2">
                  <c:v>0.18</c:v>
                </c:pt>
                <c:pt idx="3">
                  <c:v>0.13</c:v>
                </c:pt>
                <c:pt idx="4">
                  <c:v>0.06</c:v>
                </c:pt>
                <c:pt idx="5">
                  <c:v>0.01</c:v>
                </c:pt>
              </c:numCache>
            </c:numRef>
          </c:val>
          <c:extLst xmlns:c16r2="http://schemas.microsoft.com/office/drawing/2015/06/chart">
            <c:ext xmlns:c16="http://schemas.microsoft.com/office/drawing/2014/chart" uri="{C3380CC4-5D6E-409C-BE32-E72D297353CC}">
              <c16:uniqueId val="{00000000-7E55-47F7-AF3A-6F7B7C97474C}"/>
            </c:ext>
          </c:extLst>
        </c:ser>
        <c:dLbls>
          <c:showLegendKey val="0"/>
          <c:showVal val="0"/>
          <c:showCatName val="0"/>
          <c:showSerName val="0"/>
          <c:showPercent val="0"/>
          <c:showBubbleSize val="0"/>
        </c:dLbls>
        <c:gapWidth val="150"/>
        <c:shape val="box"/>
        <c:axId val="-546851152"/>
        <c:axId val="-546853328"/>
        <c:axId val="0"/>
      </c:bar3DChart>
      <c:catAx>
        <c:axId val="-54685115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S"/>
          </a:p>
        </c:txPr>
        <c:crossAx val="-546853328"/>
        <c:crosses val="autoZero"/>
        <c:auto val="1"/>
        <c:lblAlgn val="ctr"/>
        <c:lblOffset val="100"/>
        <c:noMultiLvlLbl val="0"/>
      </c:catAx>
      <c:valAx>
        <c:axId val="-54685332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46851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0.2031</cdr:y>
    </cdr:from>
    <cdr:to>
      <cdr:x>1</cdr:x>
      <cdr:y>0.85039</cdr:y>
    </cdr:to>
    <cdr:sp macro="" textlink="">
      <cdr:nvSpPr>
        <cdr:cNvPr id="2" name="Título 1"/>
        <cdr:cNvSpPr>
          <a:spLocks xmlns:a="http://schemas.openxmlformats.org/drawingml/2006/main" noGrp="1"/>
        </cdr:cNvSpPr>
      </cdr:nvSpPr>
      <cdr:spPr>
        <a:xfrm xmlns:a="http://schemas.openxmlformats.org/drawingml/2006/main">
          <a:off x="889000" y="415925"/>
          <a:ext cx="10515600" cy="1325563"/>
        </a:xfrm>
        <a:prstGeom xmlns:a="http://schemas.openxmlformats.org/drawingml/2006/main" prst="rect">
          <a:avLst/>
        </a:prstGeom>
      </cdr:spPr>
    </cdr:sp>
  </cdr:relSizeAnchor>
</c:userShap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EAEF59C7-3D68-4516-9A04-2536A16AAC7B}" type="datetimeFigureOut">
              <a:rPr lang="es-ES" smtClean="0"/>
              <a:t>14/05/2019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F6EC1DD-5C53-4735-B047-CE333E766950}" type="slidenum">
              <a:rPr lang="es-ES" smtClean="0"/>
              <a:t>‹Nº›</a:t>
            </a:fld>
            <a:endParaRPr lang="es-ES"/>
          </a:p>
        </p:txBody>
      </p:sp>
    </p:spTree>
    <p:extLst>
      <p:ext uri="{BB962C8B-B14F-4D97-AF65-F5344CB8AC3E}">
        <p14:creationId xmlns:p14="http://schemas.microsoft.com/office/powerpoint/2010/main" val="1023066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AEF59C7-3D68-4516-9A04-2536A16AAC7B}" type="datetimeFigureOut">
              <a:rPr lang="es-ES" smtClean="0"/>
              <a:t>14/05/2019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F6EC1DD-5C53-4735-B047-CE333E766950}" type="slidenum">
              <a:rPr lang="es-ES" smtClean="0"/>
              <a:t>‹Nº›</a:t>
            </a:fld>
            <a:endParaRPr lang="es-ES"/>
          </a:p>
        </p:txBody>
      </p:sp>
    </p:spTree>
    <p:extLst>
      <p:ext uri="{BB962C8B-B14F-4D97-AF65-F5344CB8AC3E}">
        <p14:creationId xmlns:p14="http://schemas.microsoft.com/office/powerpoint/2010/main" val="2685654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AEF59C7-3D68-4516-9A04-2536A16AAC7B}" type="datetimeFigureOut">
              <a:rPr lang="es-ES" smtClean="0"/>
              <a:t>14/05/2019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F6EC1DD-5C53-4735-B047-CE333E766950}" type="slidenum">
              <a:rPr lang="es-ES" smtClean="0"/>
              <a:t>‹Nº›</a:t>
            </a:fld>
            <a:endParaRPr lang="es-ES"/>
          </a:p>
        </p:txBody>
      </p:sp>
    </p:spTree>
    <p:extLst>
      <p:ext uri="{BB962C8B-B14F-4D97-AF65-F5344CB8AC3E}">
        <p14:creationId xmlns:p14="http://schemas.microsoft.com/office/powerpoint/2010/main" val="3808688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AEF59C7-3D68-4516-9A04-2536A16AAC7B}" type="datetimeFigureOut">
              <a:rPr lang="es-ES" smtClean="0"/>
              <a:t>14/05/2019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F6EC1DD-5C53-4735-B047-CE333E766950}" type="slidenum">
              <a:rPr lang="es-ES" smtClean="0"/>
              <a:t>‹Nº›</a:t>
            </a:fld>
            <a:endParaRPr lang="es-E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58863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AEF59C7-3D68-4516-9A04-2536A16AAC7B}" type="datetimeFigureOut">
              <a:rPr lang="es-ES" smtClean="0"/>
              <a:t>14/05/2019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F6EC1DD-5C53-4735-B047-CE333E766950}" type="slidenum">
              <a:rPr lang="es-ES" smtClean="0"/>
              <a:t>‹Nº›</a:t>
            </a:fld>
            <a:endParaRPr lang="es-ES"/>
          </a:p>
        </p:txBody>
      </p:sp>
    </p:spTree>
    <p:extLst>
      <p:ext uri="{BB962C8B-B14F-4D97-AF65-F5344CB8AC3E}">
        <p14:creationId xmlns:p14="http://schemas.microsoft.com/office/powerpoint/2010/main" val="4225037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EAEF59C7-3D68-4516-9A04-2536A16AAC7B}" type="datetimeFigureOut">
              <a:rPr lang="es-ES" smtClean="0"/>
              <a:t>14/05/2019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F6EC1DD-5C53-4735-B047-CE333E766950}" type="slidenum">
              <a:rPr lang="es-ES" smtClean="0"/>
              <a:t>‹Nº›</a:t>
            </a:fld>
            <a:endParaRPr lang="es-ES"/>
          </a:p>
        </p:txBody>
      </p:sp>
    </p:spTree>
    <p:extLst>
      <p:ext uri="{BB962C8B-B14F-4D97-AF65-F5344CB8AC3E}">
        <p14:creationId xmlns:p14="http://schemas.microsoft.com/office/powerpoint/2010/main" val="692825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EAEF59C7-3D68-4516-9A04-2536A16AAC7B}" type="datetimeFigureOut">
              <a:rPr lang="es-ES" smtClean="0"/>
              <a:t>14/05/2019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F6EC1DD-5C53-4735-B047-CE333E766950}" type="slidenum">
              <a:rPr lang="es-ES" smtClean="0"/>
              <a:t>‹Nº›</a:t>
            </a:fld>
            <a:endParaRPr lang="es-ES"/>
          </a:p>
        </p:txBody>
      </p:sp>
    </p:spTree>
    <p:extLst>
      <p:ext uri="{BB962C8B-B14F-4D97-AF65-F5344CB8AC3E}">
        <p14:creationId xmlns:p14="http://schemas.microsoft.com/office/powerpoint/2010/main" val="432037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AEF59C7-3D68-4516-9A04-2536A16AAC7B}" type="datetimeFigureOut">
              <a:rPr lang="es-ES" smtClean="0"/>
              <a:t>14/05/2019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F6EC1DD-5C53-4735-B047-CE333E766950}" type="slidenum">
              <a:rPr lang="es-ES" smtClean="0"/>
              <a:t>‹Nº›</a:t>
            </a:fld>
            <a:endParaRPr lang="es-ES"/>
          </a:p>
        </p:txBody>
      </p:sp>
    </p:spTree>
    <p:extLst>
      <p:ext uri="{BB962C8B-B14F-4D97-AF65-F5344CB8AC3E}">
        <p14:creationId xmlns:p14="http://schemas.microsoft.com/office/powerpoint/2010/main" val="290109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smtClean="0"/>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AEF59C7-3D68-4516-9A04-2536A16AAC7B}" type="datetimeFigureOut">
              <a:rPr lang="es-ES" smtClean="0"/>
              <a:t>14/05/2019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F6EC1DD-5C53-4735-B047-CE333E766950}" type="slidenum">
              <a:rPr lang="es-ES" smtClean="0"/>
              <a:t>‹Nº›</a:t>
            </a:fld>
            <a:endParaRPr lang="es-ES"/>
          </a:p>
        </p:txBody>
      </p:sp>
    </p:spTree>
    <p:extLst>
      <p:ext uri="{BB962C8B-B14F-4D97-AF65-F5344CB8AC3E}">
        <p14:creationId xmlns:p14="http://schemas.microsoft.com/office/powerpoint/2010/main" val="3092766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AEF59C7-3D68-4516-9A04-2536A16AAC7B}" type="datetimeFigureOut">
              <a:rPr lang="es-ES" smtClean="0"/>
              <a:t>14/05/2019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F6EC1DD-5C53-4735-B047-CE333E766950}" type="slidenum">
              <a:rPr lang="es-ES" smtClean="0"/>
              <a:t>‹Nº›</a:t>
            </a:fld>
            <a:endParaRPr lang="es-ES"/>
          </a:p>
        </p:txBody>
      </p:sp>
    </p:spTree>
    <p:extLst>
      <p:ext uri="{BB962C8B-B14F-4D97-AF65-F5344CB8AC3E}">
        <p14:creationId xmlns:p14="http://schemas.microsoft.com/office/powerpoint/2010/main" val="778833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AEF59C7-3D68-4516-9A04-2536A16AAC7B}" type="datetimeFigureOut">
              <a:rPr lang="es-ES" smtClean="0"/>
              <a:t>14/05/2019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F6EC1DD-5C53-4735-B047-CE333E766950}" type="slidenum">
              <a:rPr lang="es-ES" smtClean="0"/>
              <a:t>‹Nº›</a:t>
            </a:fld>
            <a:endParaRPr lang="es-ES"/>
          </a:p>
        </p:txBody>
      </p:sp>
    </p:spTree>
    <p:extLst>
      <p:ext uri="{BB962C8B-B14F-4D97-AF65-F5344CB8AC3E}">
        <p14:creationId xmlns:p14="http://schemas.microsoft.com/office/powerpoint/2010/main" val="2758573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AEF59C7-3D68-4516-9A04-2536A16AAC7B}" type="datetimeFigureOut">
              <a:rPr lang="es-ES" smtClean="0"/>
              <a:t>14/05/2019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F6EC1DD-5C53-4735-B047-CE333E766950}" type="slidenum">
              <a:rPr lang="es-ES" smtClean="0"/>
              <a:t>‹Nº›</a:t>
            </a:fld>
            <a:endParaRPr lang="es-ES"/>
          </a:p>
        </p:txBody>
      </p:sp>
    </p:spTree>
    <p:extLst>
      <p:ext uri="{BB962C8B-B14F-4D97-AF65-F5344CB8AC3E}">
        <p14:creationId xmlns:p14="http://schemas.microsoft.com/office/powerpoint/2010/main" val="2849345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EAEF59C7-3D68-4516-9A04-2536A16AAC7B}" type="datetimeFigureOut">
              <a:rPr lang="es-ES" smtClean="0"/>
              <a:t>14/05/2019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F6EC1DD-5C53-4735-B047-CE333E766950}" type="slidenum">
              <a:rPr lang="es-ES" smtClean="0"/>
              <a:t>‹Nº›</a:t>
            </a:fld>
            <a:endParaRPr lang="es-ES"/>
          </a:p>
        </p:txBody>
      </p:sp>
    </p:spTree>
    <p:extLst>
      <p:ext uri="{BB962C8B-B14F-4D97-AF65-F5344CB8AC3E}">
        <p14:creationId xmlns:p14="http://schemas.microsoft.com/office/powerpoint/2010/main" val="394030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EAEF59C7-3D68-4516-9A04-2536A16AAC7B}" type="datetimeFigureOut">
              <a:rPr lang="es-ES" smtClean="0"/>
              <a:t>14/05/2019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F6EC1DD-5C53-4735-B047-CE333E766950}" type="slidenum">
              <a:rPr lang="es-ES" smtClean="0"/>
              <a:t>‹Nº›</a:t>
            </a:fld>
            <a:endParaRPr lang="es-ES"/>
          </a:p>
        </p:txBody>
      </p:sp>
    </p:spTree>
    <p:extLst>
      <p:ext uri="{BB962C8B-B14F-4D97-AF65-F5344CB8AC3E}">
        <p14:creationId xmlns:p14="http://schemas.microsoft.com/office/powerpoint/2010/main" val="137977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EAEF59C7-3D68-4516-9A04-2536A16AAC7B}" type="datetimeFigureOut">
              <a:rPr lang="es-ES" smtClean="0"/>
              <a:t>14/05/2019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F6EC1DD-5C53-4735-B047-CE333E766950}" type="slidenum">
              <a:rPr lang="es-ES" smtClean="0"/>
              <a:t>‹Nº›</a:t>
            </a:fld>
            <a:endParaRPr lang="es-ES"/>
          </a:p>
        </p:txBody>
      </p:sp>
    </p:spTree>
    <p:extLst>
      <p:ext uri="{BB962C8B-B14F-4D97-AF65-F5344CB8AC3E}">
        <p14:creationId xmlns:p14="http://schemas.microsoft.com/office/powerpoint/2010/main" val="2112929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smtClean="0"/>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AEF59C7-3D68-4516-9A04-2536A16AAC7B}" type="datetimeFigureOut">
              <a:rPr lang="es-ES" smtClean="0"/>
              <a:t>14/05/2019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F6EC1DD-5C53-4735-B047-CE333E766950}" type="slidenum">
              <a:rPr lang="es-ES" smtClean="0"/>
              <a:t>‹Nº›</a:t>
            </a:fld>
            <a:endParaRPr lang="es-ES"/>
          </a:p>
        </p:txBody>
      </p:sp>
    </p:spTree>
    <p:extLst>
      <p:ext uri="{BB962C8B-B14F-4D97-AF65-F5344CB8AC3E}">
        <p14:creationId xmlns:p14="http://schemas.microsoft.com/office/powerpoint/2010/main" val="921185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AEF59C7-3D68-4516-9A04-2536A16AAC7B}" type="datetimeFigureOut">
              <a:rPr lang="es-ES" smtClean="0"/>
              <a:t>14/05/2019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F6EC1DD-5C53-4735-B047-CE333E766950}" type="slidenum">
              <a:rPr lang="es-ES" smtClean="0"/>
              <a:t>‹Nº›</a:t>
            </a:fld>
            <a:endParaRPr lang="es-ES"/>
          </a:p>
        </p:txBody>
      </p:sp>
    </p:spTree>
    <p:extLst>
      <p:ext uri="{BB962C8B-B14F-4D97-AF65-F5344CB8AC3E}">
        <p14:creationId xmlns:p14="http://schemas.microsoft.com/office/powerpoint/2010/main" val="176511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EAEF59C7-3D68-4516-9A04-2536A16AAC7B}" type="datetimeFigureOut">
              <a:rPr lang="es-ES" smtClean="0"/>
              <a:t>14/05/2019</a:t>
            </a:fld>
            <a:endParaRPr lang="es-E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s-E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FF6EC1DD-5C53-4735-B047-CE333E766950}" type="slidenum">
              <a:rPr lang="es-ES" smtClean="0"/>
              <a:t>‹Nº›</a:t>
            </a:fld>
            <a:endParaRPr lang="es-ES"/>
          </a:p>
        </p:txBody>
      </p:sp>
    </p:spTree>
    <p:extLst>
      <p:ext uri="{BB962C8B-B14F-4D97-AF65-F5344CB8AC3E}">
        <p14:creationId xmlns:p14="http://schemas.microsoft.com/office/powerpoint/2010/main" val="13963908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45433" y="1860300"/>
            <a:ext cx="11197388" cy="2387600"/>
          </a:xfrm>
        </p:spPr>
        <p:txBody>
          <a:bodyPr>
            <a:noAutofit/>
          </a:bodyPr>
          <a:lstStyle/>
          <a:p>
            <a:pPr>
              <a:tabLst>
                <a:tab pos="2325688" algn="l"/>
              </a:tabLst>
            </a:pPr>
            <a:r>
              <a:rPr lang="es-ES" sz="4400" b="1" dirty="0"/>
              <a:t>ANÁLISIS DEL ESTADO DE CONSERVACIÓN DEL BOSQUE PROTECTOR ILALÓ Y PROPUESTA PARA SU GESTIÓN ECOSISTÉMICA</a:t>
            </a:r>
            <a:endParaRPr lang="es-ES" sz="4400" dirty="0"/>
          </a:p>
        </p:txBody>
      </p:sp>
      <p:sp>
        <p:nvSpPr>
          <p:cNvPr id="3" name="Subtítulo 2"/>
          <p:cNvSpPr>
            <a:spLocks noGrp="1"/>
          </p:cNvSpPr>
          <p:nvPr>
            <p:ph type="subTitle" idx="1"/>
          </p:nvPr>
        </p:nvSpPr>
        <p:spPr>
          <a:xfrm>
            <a:off x="1572127" y="4460290"/>
            <a:ext cx="9144000" cy="2718552"/>
          </a:xfrm>
        </p:spPr>
        <p:txBody>
          <a:bodyPr>
            <a:normAutofit/>
          </a:bodyPr>
          <a:lstStyle/>
          <a:p>
            <a:pPr>
              <a:spcBef>
                <a:spcPts val="0"/>
              </a:spcBef>
            </a:pPr>
            <a:r>
              <a:rPr lang="es-ES" dirty="0" smtClean="0"/>
              <a:t>Autor: Curipoma Heredia, Santiago Gabriel</a:t>
            </a:r>
          </a:p>
          <a:p>
            <a:pPr>
              <a:spcBef>
                <a:spcPts val="0"/>
              </a:spcBef>
            </a:pPr>
            <a:r>
              <a:rPr lang="es-ES" dirty="0" smtClean="0"/>
              <a:t>Directora: </a:t>
            </a:r>
            <a:r>
              <a:rPr lang="es-ES" dirty="0"/>
              <a:t>Biól. Argüello Mejía, Anita Violeta Mg. </a:t>
            </a:r>
          </a:p>
          <a:p>
            <a:pPr>
              <a:spcBef>
                <a:spcPts val="0"/>
              </a:spcBef>
            </a:pPr>
            <a:endParaRPr lang="es-ES" dirty="0" smtClean="0"/>
          </a:p>
          <a:p>
            <a:pPr>
              <a:spcBef>
                <a:spcPts val="0"/>
              </a:spcBef>
            </a:pPr>
            <a:r>
              <a:rPr lang="es-ES" dirty="0" smtClean="0"/>
              <a:t>Sangolquí, Ecuador</a:t>
            </a:r>
          </a:p>
          <a:p>
            <a:pPr>
              <a:spcBef>
                <a:spcPts val="0"/>
              </a:spcBef>
            </a:pPr>
            <a:endParaRPr lang="es-ES" dirty="0"/>
          </a:p>
          <a:p>
            <a:pPr>
              <a:spcBef>
                <a:spcPts val="0"/>
              </a:spcBef>
            </a:pPr>
            <a:r>
              <a:rPr lang="es-ES" dirty="0" smtClean="0"/>
              <a:t>2019</a:t>
            </a:r>
          </a:p>
          <a:p>
            <a:endParaRPr lang="es-ES" dirty="0"/>
          </a:p>
        </p:txBody>
      </p:sp>
      <p:pic>
        <p:nvPicPr>
          <p:cNvPr id="4" name="Imagen 3"/>
          <p:cNvPicPr>
            <a:picLocks noChangeAspect="1"/>
          </p:cNvPicPr>
          <p:nvPr/>
        </p:nvPicPr>
        <p:blipFill>
          <a:blip r:embed="rId2"/>
          <a:stretch>
            <a:fillRect/>
          </a:stretch>
        </p:blipFill>
        <p:spPr>
          <a:xfrm>
            <a:off x="3791875" y="36011"/>
            <a:ext cx="5079409" cy="1325063"/>
          </a:xfrm>
          <a:prstGeom prst="rect">
            <a:avLst/>
          </a:prstGeom>
        </p:spPr>
      </p:pic>
    </p:spTree>
    <p:extLst>
      <p:ext uri="{BB962C8B-B14F-4D97-AF65-F5344CB8AC3E}">
        <p14:creationId xmlns:p14="http://schemas.microsoft.com/office/powerpoint/2010/main" val="10085642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S" b="1" dirty="0" smtClean="0"/>
              <a:t>Metodología</a:t>
            </a:r>
            <a:endParaRPr lang="es-ES" b="1" dirty="0"/>
          </a:p>
        </p:txBody>
      </p:sp>
      <p:graphicFrame>
        <p:nvGraphicFramePr>
          <p:cNvPr id="4" name="Tabla 3"/>
          <p:cNvGraphicFramePr>
            <a:graphicFrameLocks noGrp="1"/>
          </p:cNvGraphicFramePr>
          <p:nvPr>
            <p:extLst>
              <p:ext uri="{D42A27DB-BD31-4B8C-83A1-F6EECF244321}">
                <p14:modId xmlns:p14="http://schemas.microsoft.com/office/powerpoint/2010/main" val="1296726225"/>
              </p:ext>
            </p:extLst>
          </p:nvPr>
        </p:nvGraphicFramePr>
        <p:xfrm>
          <a:off x="838199" y="1690689"/>
          <a:ext cx="10515600" cy="4838448"/>
        </p:xfrm>
        <a:graphic>
          <a:graphicData uri="http://schemas.openxmlformats.org/drawingml/2006/table">
            <a:tbl>
              <a:tblPr firstRow="1" firstCol="1" bandRow="1">
                <a:tableStyleId>{68D230F3-CF80-4859-8CE7-A43EE81993B5}</a:tableStyleId>
              </a:tblPr>
              <a:tblGrid>
                <a:gridCol w="1273107"/>
                <a:gridCol w="1304744"/>
                <a:gridCol w="1655615"/>
                <a:gridCol w="1298992"/>
                <a:gridCol w="1273107"/>
                <a:gridCol w="1282694"/>
                <a:gridCol w="1282694"/>
                <a:gridCol w="1144647"/>
              </a:tblGrid>
              <a:tr h="852590">
                <a:tc>
                  <a:txBody>
                    <a:bodyPr/>
                    <a:lstStyle/>
                    <a:p>
                      <a:pPr algn="ctr">
                        <a:spcAft>
                          <a:spcPts val="0"/>
                        </a:spcAft>
                      </a:pPr>
                      <a:r>
                        <a:rPr lang="es-ES" sz="1200" dirty="0">
                          <a:effectLst/>
                        </a:rPr>
                        <a:t>Enfoque de la investigación</a:t>
                      </a:r>
                      <a:endParaRPr lang="es-ES" sz="12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Método</a:t>
                      </a:r>
                    </a:p>
                    <a:p>
                      <a:pPr algn="ctr">
                        <a:spcAft>
                          <a:spcPts val="0"/>
                        </a:spcAft>
                      </a:pPr>
                      <a:r>
                        <a:rPr lang="es-ES" sz="1200">
                          <a:effectLst/>
                        </a:rPr>
                        <a:t>Composición Florística </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Método</a:t>
                      </a:r>
                    </a:p>
                    <a:p>
                      <a:pPr algn="ctr">
                        <a:spcAft>
                          <a:spcPts val="0"/>
                        </a:spcAft>
                      </a:pPr>
                      <a:r>
                        <a:rPr lang="es-ES" sz="1200">
                          <a:effectLst/>
                        </a:rPr>
                        <a:t>Estado Conservación</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Relación con el estudio</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Modelo o categoría de la investigación</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Metodología de la investigación</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Técnicas de la investigación</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Estrategias para el análisis de datos</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r>
              <a:tr h="639442">
                <a:tc>
                  <a:txBody>
                    <a:bodyPr/>
                    <a:lstStyle/>
                    <a:p>
                      <a:pPr algn="ctr">
                        <a:spcAft>
                          <a:spcPts val="0"/>
                        </a:spcAft>
                      </a:pPr>
                      <a:r>
                        <a:rPr lang="es-ES" sz="1200">
                          <a:effectLst/>
                        </a:rPr>
                        <a:t>Gestión ecosistémica</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gridSpan="2">
                  <a:txBody>
                    <a:bodyPr/>
                    <a:lstStyle/>
                    <a:p>
                      <a:pPr algn="ctr">
                        <a:spcAft>
                          <a:spcPts val="0"/>
                        </a:spcAft>
                      </a:pPr>
                      <a:r>
                        <a:rPr lang="es-ES" sz="1200">
                          <a:effectLst/>
                        </a:rPr>
                        <a:t>Conceptualización</a:t>
                      </a:r>
                    </a:p>
                    <a:p>
                      <a:pPr algn="ctr">
                        <a:spcAft>
                          <a:spcPts val="0"/>
                        </a:spcAft>
                      </a:pPr>
                      <a:r>
                        <a:rPr lang="es-ES" sz="1200">
                          <a:effectLst/>
                        </a:rPr>
                        <a:t>biológica</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S"/>
                    </a:p>
                  </a:txBody>
                  <a:tcPr/>
                </a:tc>
                <a:tc>
                  <a:txBody>
                    <a:bodyPr/>
                    <a:lstStyle/>
                    <a:p>
                      <a:pPr algn="ctr">
                        <a:spcAft>
                          <a:spcPts val="0"/>
                        </a:spcAft>
                      </a:pPr>
                      <a:r>
                        <a:rPr lang="es-ES" sz="1200">
                          <a:effectLst/>
                        </a:rPr>
                        <a:t>Capítulo I</a:t>
                      </a:r>
                    </a:p>
                    <a:p>
                      <a:pPr algn="ctr">
                        <a:spcAft>
                          <a:spcPts val="0"/>
                        </a:spcAft>
                      </a:pPr>
                      <a:r>
                        <a:rPr lang="es-ES" sz="1200">
                          <a:effectLst/>
                        </a:rPr>
                        <a:t>Antecedentes</a:t>
                      </a:r>
                    </a:p>
                    <a:p>
                      <a:pPr algn="ctr">
                        <a:spcAft>
                          <a:spcPts val="0"/>
                        </a:spcAft>
                      </a:pPr>
                      <a:r>
                        <a:rPr lang="es-ES" sz="1200">
                          <a:effectLst/>
                        </a:rPr>
                        <a:t> </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r>
              <a:tr h="788647">
                <a:tc rowSpan="2">
                  <a:txBody>
                    <a:bodyPr/>
                    <a:lstStyle/>
                    <a:p>
                      <a:pPr algn="ctr">
                        <a:spcAft>
                          <a:spcPts val="0"/>
                        </a:spcAft>
                      </a:pPr>
                      <a:r>
                        <a:rPr lang="es-ES" sz="1200">
                          <a:effectLst/>
                        </a:rPr>
                        <a:t>Gestión ecosistémica</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spcAft>
                          <a:spcPts val="0"/>
                        </a:spcAft>
                      </a:pPr>
                      <a:r>
                        <a:rPr lang="es-ES" sz="1200">
                          <a:effectLst/>
                        </a:rPr>
                        <a:t>Estructura y evaluación de especies indicadoras</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spcAft>
                          <a:spcPts val="0"/>
                        </a:spcAft>
                      </a:pPr>
                      <a:r>
                        <a:rPr lang="es-ES" sz="1200">
                          <a:effectLst/>
                        </a:rPr>
                        <a:t>-</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spcAft>
                          <a:spcPts val="0"/>
                        </a:spcAft>
                      </a:pPr>
                      <a:r>
                        <a:rPr lang="es-ES" sz="1200">
                          <a:effectLst/>
                        </a:rPr>
                        <a:t>Capítulo II</a:t>
                      </a:r>
                    </a:p>
                    <a:p>
                      <a:pPr algn="ctr">
                        <a:spcAft>
                          <a:spcPts val="0"/>
                        </a:spcAft>
                      </a:pPr>
                      <a:r>
                        <a:rPr lang="es-ES" sz="1200">
                          <a:effectLst/>
                        </a:rPr>
                        <a:t>Parámetros de biodiversidad, estado de conservación</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spcAft>
                          <a:spcPts val="0"/>
                        </a:spcAft>
                      </a:pPr>
                      <a:r>
                        <a:rPr lang="es-ES" sz="1200">
                          <a:effectLst/>
                        </a:rPr>
                        <a:t>Cuantitativo</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Evaluativa</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Parámetros biológicos y estadísticos</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Software</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r>
              <a:tr h="639442">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spcAft>
                          <a:spcPts val="0"/>
                        </a:spcAft>
                      </a:pPr>
                      <a:r>
                        <a:rPr lang="es-ES" sz="1200">
                          <a:effectLst/>
                        </a:rPr>
                        <a:t>Analítica</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Interpretación de los datos</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Bases de datos UICN</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r>
              <a:tr h="852590">
                <a:tc>
                  <a:txBody>
                    <a:bodyPr/>
                    <a:lstStyle/>
                    <a:p>
                      <a:pPr algn="ctr">
                        <a:spcAft>
                          <a:spcPts val="0"/>
                        </a:spcAft>
                      </a:pPr>
                      <a:r>
                        <a:rPr lang="es-ES" sz="1200">
                          <a:effectLst/>
                        </a:rPr>
                        <a:t>Gestión ecosistémica</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Acciones preventivas y reparadoras</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Capítulo III</a:t>
                      </a:r>
                    </a:p>
                    <a:p>
                      <a:pPr algn="ctr">
                        <a:spcAft>
                          <a:spcPts val="0"/>
                        </a:spcAft>
                      </a:pPr>
                      <a:r>
                        <a:rPr lang="es-ES" sz="1200">
                          <a:effectLst/>
                        </a:rPr>
                        <a:t>Contraste biológico de ecosistemas </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Cuantitativo</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Evaluativa</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Comparación ecosistemas alterados</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Bases de datos biológicas</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r>
              <a:tr h="639442">
                <a:tc>
                  <a:txBody>
                    <a:bodyPr/>
                    <a:lstStyle/>
                    <a:p>
                      <a:pPr algn="ctr">
                        <a:spcAft>
                          <a:spcPts val="0"/>
                        </a:spcAft>
                      </a:pPr>
                      <a:r>
                        <a:rPr lang="es-ES" sz="1200">
                          <a:effectLst/>
                        </a:rPr>
                        <a:t>Gestión ecosistémica</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gridSpan="2">
                  <a:txBody>
                    <a:bodyPr/>
                    <a:lstStyle/>
                    <a:p>
                      <a:pPr algn="ctr">
                        <a:spcAft>
                          <a:spcPts val="0"/>
                        </a:spcAft>
                      </a:pPr>
                      <a:r>
                        <a:rPr lang="es-ES" sz="1200">
                          <a:effectLst/>
                        </a:rPr>
                        <a:t>-</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S"/>
                    </a:p>
                  </a:txBody>
                  <a:tcPr/>
                </a:tc>
                <a:tc>
                  <a:txBody>
                    <a:bodyPr/>
                    <a:lstStyle/>
                    <a:p>
                      <a:pPr algn="ctr">
                        <a:spcAft>
                          <a:spcPts val="0"/>
                        </a:spcAft>
                      </a:pPr>
                      <a:r>
                        <a:rPr lang="es-ES" sz="1200">
                          <a:effectLst/>
                        </a:rPr>
                        <a:t>Capítulo IV</a:t>
                      </a:r>
                    </a:p>
                    <a:p>
                      <a:pPr algn="ctr">
                        <a:spcAft>
                          <a:spcPts val="0"/>
                        </a:spcAft>
                      </a:pPr>
                      <a:r>
                        <a:rPr lang="es-ES" sz="1200">
                          <a:effectLst/>
                        </a:rPr>
                        <a:t>Resultados y discusión</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Cuantitativo</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Analítica</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Vinculación de datos</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Refinar información</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r>
              <a:tr h="426295">
                <a:tc>
                  <a:txBody>
                    <a:bodyPr/>
                    <a:lstStyle/>
                    <a:p>
                      <a:pPr algn="ctr">
                        <a:spcAft>
                          <a:spcPts val="0"/>
                        </a:spcAft>
                      </a:pPr>
                      <a:r>
                        <a:rPr lang="es-ES" sz="1200">
                          <a:effectLst/>
                        </a:rPr>
                        <a:t>Gestión ecosistémica</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gridSpan="2">
                  <a:txBody>
                    <a:bodyPr/>
                    <a:lstStyle/>
                    <a:p>
                      <a:pPr algn="ctr">
                        <a:spcAft>
                          <a:spcPts val="0"/>
                        </a:spcAft>
                      </a:pPr>
                      <a:r>
                        <a:rPr lang="es-ES" sz="1200">
                          <a:effectLst/>
                        </a:rPr>
                        <a:t>Propuesta sustentable</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s-ES"/>
                    </a:p>
                  </a:txBody>
                  <a:tcPr/>
                </a:tc>
                <a:tc>
                  <a:txBody>
                    <a:bodyPr/>
                    <a:lstStyle/>
                    <a:p>
                      <a:pPr algn="ctr">
                        <a:spcAft>
                          <a:spcPts val="0"/>
                        </a:spcAft>
                      </a:pPr>
                      <a:r>
                        <a:rPr lang="es-ES" sz="1200" dirty="0">
                          <a:effectLst/>
                        </a:rPr>
                        <a:t>Capítulo V</a:t>
                      </a:r>
                    </a:p>
                    <a:p>
                      <a:pPr algn="ctr">
                        <a:spcAft>
                          <a:spcPts val="0"/>
                        </a:spcAft>
                      </a:pPr>
                      <a:r>
                        <a:rPr lang="es-ES" sz="1200" dirty="0">
                          <a:effectLst/>
                        </a:rPr>
                        <a:t>Propuesta</a:t>
                      </a:r>
                      <a:endParaRPr lang="es-ES" sz="12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a:effectLst/>
                        </a:rPr>
                        <a:t>-</a:t>
                      </a:r>
                      <a:endParaRPr lang="es-ES" sz="12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00" dirty="0">
                          <a:effectLst/>
                        </a:rPr>
                        <a:t>-</a:t>
                      </a:r>
                      <a:endParaRPr lang="es-ES" sz="1200" dirty="0">
                        <a:effectLst/>
                        <a:latin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446778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S" b="1" dirty="0" smtClean="0"/>
              <a:t>Metodología: </a:t>
            </a:r>
            <a:r>
              <a:rPr lang="es-ES" dirty="0" smtClean="0"/>
              <a:t>Indicadores ecológicos</a:t>
            </a:r>
            <a:endParaRPr lang="es-ES" b="1" dirty="0"/>
          </a:p>
        </p:txBody>
      </p:sp>
      <p:sp>
        <p:nvSpPr>
          <p:cNvPr id="3" name="Marcador de contenido 2"/>
          <p:cNvSpPr>
            <a:spLocks noGrp="1"/>
          </p:cNvSpPr>
          <p:nvPr>
            <p:ph sz="quarter" idx="13"/>
          </p:nvPr>
        </p:nvSpPr>
        <p:spPr>
          <a:xfrm>
            <a:off x="629652" y="3650783"/>
            <a:ext cx="6124074" cy="2601996"/>
          </a:xfrm>
        </p:spPr>
        <p:txBody>
          <a:bodyPr>
            <a:noAutofit/>
          </a:bodyPr>
          <a:lstStyle/>
          <a:p>
            <a:r>
              <a:rPr lang="es-ES" sz="3200" dirty="0" smtClean="0"/>
              <a:t>Muestreo</a:t>
            </a:r>
          </a:p>
          <a:p>
            <a:r>
              <a:rPr lang="es-ES" sz="3200" dirty="0" err="1" smtClean="0"/>
              <a:t>IndValue</a:t>
            </a:r>
            <a:endParaRPr lang="es-ES" sz="3200" dirty="0" smtClean="0"/>
          </a:p>
          <a:p>
            <a:r>
              <a:rPr lang="es-ES" sz="3200" dirty="0" smtClean="0"/>
              <a:t>Índice Valor Importancia Familiar</a:t>
            </a:r>
          </a:p>
          <a:p>
            <a:r>
              <a:rPr lang="es-ES" sz="3200" dirty="0" smtClean="0"/>
              <a:t>Índice Valor Importancia</a:t>
            </a:r>
          </a:p>
        </p:txBody>
      </p:sp>
      <p:pic>
        <p:nvPicPr>
          <p:cNvPr id="5122" name="Picture 2" descr="Image result for indicato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9327" y="1701015"/>
            <a:ext cx="6128084" cy="2471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961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S" b="1" dirty="0" smtClean="0"/>
              <a:t>Metodología: </a:t>
            </a:r>
            <a:r>
              <a:rPr lang="es-ES" dirty="0" smtClean="0"/>
              <a:t>Estado de Conservación</a:t>
            </a:r>
            <a:endParaRPr lang="es-ES" dirty="0"/>
          </a:p>
        </p:txBody>
      </p:sp>
      <p:sp>
        <p:nvSpPr>
          <p:cNvPr id="3" name="Marcador de contenido 2"/>
          <p:cNvSpPr>
            <a:spLocks noGrp="1"/>
          </p:cNvSpPr>
          <p:nvPr>
            <p:ph sz="quarter" idx="13"/>
          </p:nvPr>
        </p:nvSpPr>
        <p:spPr>
          <a:xfrm>
            <a:off x="838200" y="1825625"/>
            <a:ext cx="6894095" cy="981743"/>
          </a:xfrm>
        </p:spPr>
        <p:txBody>
          <a:bodyPr>
            <a:normAutofit/>
          </a:bodyPr>
          <a:lstStyle/>
          <a:p>
            <a:r>
              <a:rPr lang="es-ES" dirty="0" smtClean="0"/>
              <a:t>Coeficientes de Similitud</a:t>
            </a:r>
          </a:p>
          <a:p>
            <a:r>
              <a:rPr lang="es-ES" dirty="0" smtClean="0"/>
              <a:t>Bases de datos nacionales e internacionales</a:t>
            </a:r>
          </a:p>
          <a:p>
            <a:endParaRPr lang="es-ES" dirty="0"/>
          </a:p>
        </p:txBody>
      </p:sp>
      <p:pic>
        <p:nvPicPr>
          <p:cNvPr id="4" name="Imagen 3"/>
          <p:cNvPicPr>
            <a:picLocks noChangeAspect="1"/>
          </p:cNvPicPr>
          <p:nvPr/>
        </p:nvPicPr>
        <p:blipFill>
          <a:blip r:embed="rId2"/>
          <a:stretch>
            <a:fillRect/>
          </a:stretch>
        </p:blipFill>
        <p:spPr>
          <a:xfrm>
            <a:off x="3900616" y="2807368"/>
            <a:ext cx="5339637" cy="3951331"/>
          </a:xfrm>
          <a:prstGeom prst="rect">
            <a:avLst/>
          </a:prstGeom>
        </p:spPr>
      </p:pic>
    </p:spTree>
    <p:extLst>
      <p:ext uri="{BB962C8B-B14F-4D97-AF65-F5344CB8AC3E}">
        <p14:creationId xmlns:p14="http://schemas.microsoft.com/office/powerpoint/2010/main" val="4204223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S" b="1" dirty="0" smtClean="0"/>
              <a:t>Metodología: </a:t>
            </a:r>
            <a:r>
              <a:rPr lang="es-ES" dirty="0" smtClean="0"/>
              <a:t>Elaboración del plan ecosistémico</a:t>
            </a:r>
            <a:endParaRPr lang="es-ES" dirty="0"/>
          </a:p>
        </p:txBody>
      </p:sp>
      <p:sp>
        <p:nvSpPr>
          <p:cNvPr id="3" name="Marcador de contenido 2"/>
          <p:cNvSpPr>
            <a:spLocks noGrp="1"/>
          </p:cNvSpPr>
          <p:nvPr>
            <p:ph sz="quarter" idx="13"/>
          </p:nvPr>
        </p:nvSpPr>
        <p:spPr>
          <a:xfrm>
            <a:off x="838199" y="2045804"/>
            <a:ext cx="5241758" cy="1029870"/>
          </a:xfrm>
        </p:spPr>
        <p:txBody>
          <a:bodyPr/>
          <a:lstStyle/>
          <a:p>
            <a:r>
              <a:rPr lang="es-ES" dirty="0" smtClean="0"/>
              <a:t>Metodología MARISCO</a:t>
            </a:r>
          </a:p>
          <a:p>
            <a:r>
              <a:rPr lang="es-ES" dirty="0" smtClean="0"/>
              <a:t>Encuestas y conversatorios</a:t>
            </a:r>
            <a:endParaRPr lang="es-ES" dirty="0"/>
          </a:p>
        </p:txBody>
      </p:sp>
      <p:pic>
        <p:nvPicPr>
          <p:cNvPr id="4" name="Imagen 3"/>
          <p:cNvPicPr>
            <a:picLocks noChangeAspect="1"/>
          </p:cNvPicPr>
          <p:nvPr/>
        </p:nvPicPr>
        <p:blipFill>
          <a:blip r:embed="rId2"/>
          <a:stretch>
            <a:fillRect/>
          </a:stretch>
        </p:blipFill>
        <p:spPr>
          <a:xfrm>
            <a:off x="838199" y="3544552"/>
            <a:ext cx="3432599" cy="2631659"/>
          </a:xfrm>
          <a:prstGeom prst="rect">
            <a:avLst/>
          </a:prstGeom>
        </p:spPr>
      </p:pic>
      <p:pic>
        <p:nvPicPr>
          <p:cNvPr id="6148" name="Picture 4" descr="Image result for encuest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4808" y="3636665"/>
            <a:ext cx="3812891" cy="214538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4"/>
          <a:stretch>
            <a:fillRect/>
          </a:stretch>
        </p:blipFill>
        <p:spPr>
          <a:xfrm>
            <a:off x="8595219" y="3207142"/>
            <a:ext cx="3227814" cy="2768542"/>
          </a:xfrm>
          <a:prstGeom prst="rect">
            <a:avLst/>
          </a:prstGeom>
        </p:spPr>
      </p:pic>
    </p:spTree>
    <p:extLst>
      <p:ext uri="{BB962C8B-B14F-4D97-AF65-F5344CB8AC3E}">
        <p14:creationId xmlns:p14="http://schemas.microsoft.com/office/powerpoint/2010/main" val="4285213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S" b="1" dirty="0" smtClean="0"/>
              <a:t>Resultados y Discusión: </a:t>
            </a:r>
            <a:r>
              <a:rPr lang="es-ES" dirty="0" err="1" smtClean="0"/>
              <a:t>IndVal</a:t>
            </a:r>
            <a:endParaRPr lang="es-ES" b="1" dirty="0"/>
          </a:p>
        </p:txBody>
      </p:sp>
      <p:graphicFrame>
        <p:nvGraphicFramePr>
          <p:cNvPr id="4" name="Marcador de contenido 3"/>
          <p:cNvGraphicFramePr>
            <a:graphicFrameLocks noGrp="1"/>
          </p:cNvGraphicFramePr>
          <p:nvPr>
            <p:ph sz="quarter" idx="13"/>
            <p:extLst>
              <p:ext uri="{D42A27DB-BD31-4B8C-83A1-F6EECF244321}">
                <p14:modId xmlns:p14="http://schemas.microsoft.com/office/powerpoint/2010/main" val="296154195"/>
              </p:ext>
            </p:extLst>
          </p:nvPr>
        </p:nvGraphicFramePr>
        <p:xfrm>
          <a:off x="1155032" y="1690689"/>
          <a:ext cx="9769641" cy="4108577"/>
        </p:xfrm>
        <a:graphic>
          <a:graphicData uri="http://schemas.openxmlformats.org/drawingml/2006/table">
            <a:tbl>
              <a:tblPr firstRow="1" firstCol="1" bandRow="1">
                <a:tableStyleId>{5FD0F851-EC5A-4D38-B0AD-8093EC10F338}</a:tableStyleId>
              </a:tblPr>
              <a:tblGrid>
                <a:gridCol w="5855909"/>
                <a:gridCol w="2089080"/>
                <a:gridCol w="1824652"/>
              </a:tblGrid>
              <a:tr h="297685">
                <a:tc>
                  <a:txBody>
                    <a:bodyPr/>
                    <a:lstStyle/>
                    <a:p>
                      <a:pPr algn="ctr">
                        <a:lnSpc>
                          <a:spcPct val="107000"/>
                        </a:lnSpc>
                        <a:spcAft>
                          <a:spcPts val="0"/>
                        </a:spcAft>
                      </a:pPr>
                      <a:r>
                        <a:rPr lang="es-ES" sz="2400" dirty="0">
                          <a:effectLst/>
                        </a:rPr>
                        <a:t>Especies</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IndVal</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Pvalue</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7685">
                <a:tc>
                  <a:txBody>
                    <a:bodyPr/>
                    <a:lstStyle/>
                    <a:p>
                      <a:pPr>
                        <a:lnSpc>
                          <a:spcPct val="107000"/>
                        </a:lnSpc>
                        <a:spcAft>
                          <a:spcPts val="0"/>
                        </a:spcAft>
                      </a:pPr>
                      <a:r>
                        <a:rPr lang="es-ES" sz="2400">
                          <a:effectLst/>
                        </a:rPr>
                        <a:t>Dasyphyllum popayanense (Hieron) Cabrera</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0,528</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0,001</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7685">
                <a:tc>
                  <a:txBody>
                    <a:bodyPr/>
                    <a:lstStyle/>
                    <a:p>
                      <a:pPr>
                        <a:lnSpc>
                          <a:spcPct val="107000"/>
                        </a:lnSpc>
                        <a:spcAft>
                          <a:spcPts val="0"/>
                        </a:spcAft>
                      </a:pPr>
                      <a:r>
                        <a:rPr lang="es-ES" sz="2400">
                          <a:effectLst/>
                        </a:rPr>
                        <a:t>Eugenia valvata McVaugh</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0,513</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0,001</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7685">
                <a:tc>
                  <a:txBody>
                    <a:bodyPr/>
                    <a:lstStyle/>
                    <a:p>
                      <a:pPr>
                        <a:lnSpc>
                          <a:spcPct val="107000"/>
                        </a:lnSpc>
                        <a:spcAft>
                          <a:spcPts val="0"/>
                        </a:spcAft>
                      </a:pPr>
                      <a:r>
                        <a:rPr lang="es-ES" sz="2400">
                          <a:effectLst/>
                        </a:rPr>
                        <a:t>Citharexylum ilicifolium Kunth</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0,470</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0,001</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7685">
                <a:tc>
                  <a:txBody>
                    <a:bodyPr/>
                    <a:lstStyle/>
                    <a:p>
                      <a:pPr>
                        <a:lnSpc>
                          <a:spcPct val="107000"/>
                        </a:lnSpc>
                        <a:spcAft>
                          <a:spcPts val="0"/>
                        </a:spcAft>
                      </a:pPr>
                      <a:r>
                        <a:rPr lang="es-ES" sz="2400">
                          <a:effectLst/>
                        </a:rPr>
                        <a:t>Duranta triacantha Juss</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0,451</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0,002</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7685">
                <a:tc>
                  <a:txBody>
                    <a:bodyPr/>
                    <a:lstStyle/>
                    <a:p>
                      <a:pPr>
                        <a:lnSpc>
                          <a:spcPct val="107000"/>
                        </a:lnSpc>
                        <a:spcAft>
                          <a:spcPts val="0"/>
                        </a:spcAft>
                      </a:pPr>
                      <a:r>
                        <a:rPr lang="es-ES" sz="2400">
                          <a:effectLst/>
                        </a:rPr>
                        <a:t>Mimosa quitensis Benth</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0,447</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0,001</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7685">
                <a:tc>
                  <a:txBody>
                    <a:bodyPr/>
                    <a:lstStyle/>
                    <a:p>
                      <a:pPr>
                        <a:lnSpc>
                          <a:spcPct val="107000"/>
                        </a:lnSpc>
                        <a:spcAft>
                          <a:spcPts val="0"/>
                        </a:spcAft>
                      </a:pPr>
                      <a:r>
                        <a:rPr lang="es-ES" sz="2400">
                          <a:effectLst/>
                        </a:rPr>
                        <a:t>Lycianthes lycioides (L.) Hassl</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0,400</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0,002</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7685">
                <a:tc>
                  <a:txBody>
                    <a:bodyPr/>
                    <a:lstStyle/>
                    <a:p>
                      <a:pPr>
                        <a:lnSpc>
                          <a:spcPct val="107000"/>
                        </a:lnSpc>
                        <a:spcAft>
                          <a:spcPts val="0"/>
                        </a:spcAft>
                      </a:pPr>
                      <a:r>
                        <a:rPr lang="es-ES" sz="2400">
                          <a:effectLst/>
                        </a:rPr>
                        <a:t>Baccharis latifolia (Ruiz &amp; Pav)Pers</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0,324</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0,004</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7685">
                <a:tc>
                  <a:txBody>
                    <a:bodyPr/>
                    <a:lstStyle/>
                    <a:p>
                      <a:pPr>
                        <a:lnSpc>
                          <a:spcPct val="107000"/>
                        </a:lnSpc>
                        <a:spcAft>
                          <a:spcPts val="0"/>
                        </a:spcAft>
                      </a:pPr>
                      <a:r>
                        <a:rPr lang="es-ES" sz="2400">
                          <a:effectLst/>
                        </a:rPr>
                        <a:t>Berberis hallii (Hieron)</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0,220</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0,031</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7685">
                <a:tc>
                  <a:txBody>
                    <a:bodyPr/>
                    <a:lstStyle/>
                    <a:p>
                      <a:pPr>
                        <a:lnSpc>
                          <a:spcPct val="107000"/>
                        </a:lnSpc>
                        <a:spcAft>
                          <a:spcPts val="0"/>
                        </a:spcAft>
                      </a:pPr>
                      <a:r>
                        <a:rPr lang="es-ES" sz="2400">
                          <a:effectLst/>
                        </a:rPr>
                        <a:t>Myrcianthes rhophaloides (Kunth) McVaugh</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0,200</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0,042</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97685">
                <a:tc>
                  <a:txBody>
                    <a:bodyPr/>
                    <a:lstStyle/>
                    <a:p>
                      <a:pPr>
                        <a:lnSpc>
                          <a:spcPct val="107000"/>
                        </a:lnSpc>
                        <a:spcAft>
                          <a:spcPts val="0"/>
                        </a:spcAft>
                      </a:pPr>
                      <a:r>
                        <a:rPr lang="es-ES" sz="2400" dirty="0" err="1">
                          <a:effectLst/>
                        </a:rPr>
                        <a:t>Boehmeria</a:t>
                      </a:r>
                      <a:r>
                        <a:rPr lang="es-ES" sz="2400" dirty="0">
                          <a:effectLst/>
                        </a:rPr>
                        <a:t> </a:t>
                      </a:r>
                      <a:r>
                        <a:rPr lang="es-ES" sz="2400" dirty="0" err="1">
                          <a:effectLst/>
                        </a:rPr>
                        <a:t>celtidifolia</a:t>
                      </a:r>
                      <a:r>
                        <a:rPr lang="es-ES" sz="2400" dirty="0">
                          <a:effectLst/>
                        </a:rPr>
                        <a:t> </a:t>
                      </a:r>
                      <a:r>
                        <a:rPr lang="es-ES" sz="2400" dirty="0" err="1">
                          <a:effectLst/>
                        </a:rPr>
                        <a:t>Kunth</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a:effectLst/>
                        </a:rPr>
                        <a:t>0,200</a:t>
                      </a:r>
                      <a:endParaRPr lang="es-E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2400" dirty="0">
                          <a:effectLst/>
                        </a:rPr>
                        <a:t>0,025</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Elipse 4"/>
          <p:cNvSpPr/>
          <p:nvPr/>
        </p:nvSpPr>
        <p:spPr>
          <a:xfrm>
            <a:off x="7443537" y="2117558"/>
            <a:ext cx="1203158" cy="20213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23948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S" b="1" dirty="0" smtClean="0"/>
              <a:t>Resultados y Discusión: </a:t>
            </a:r>
            <a:r>
              <a:rPr lang="es-ES" dirty="0" smtClean="0"/>
              <a:t>IVI</a:t>
            </a: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2444021341"/>
              </p:ext>
            </p:extLst>
          </p:nvPr>
        </p:nvGraphicFramePr>
        <p:xfrm>
          <a:off x="577515" y="2211791"/>
          <a:ext cx="10776285" cy="3374586"/>
        </p:xfrm>
        <a:graphic>
          <a:graphicData uri="http://schemas.openxmlformats.org/drawingml/2006/table">
            <a:tbl>
              <a:tblPr firstRow="1" firstCol="1" bandRow="1">
                <a:tableStyleId>{5FD0F851-EC5A-4D38-B0AD-8093EC10F338}</a:tableStyleId>
              </a:tblPr>
              <a:tblGrid>
                <a:gridCol w="4724926"/>
                <a:gridCol w="2003665"/>
                <a:gridCol w="2023847"/>
                <a:gridCol w="2023847"/>
              </a:tblGrid>
              <a:tr h="187325">
                <a:tc>
                  <a:txBody>
                    <a:bodyPr/>
                    <a:lstStyle/>
                    <a:p>
                      <a:pPr algn="ctr">
                        <a:lnSpc>
                          <a:spcPct val="107000"/>
                        </a:lnSpc>
                        <a:spcAft>
                          <a:spcPts val="0"/>
                        </a:spcAft>
                      </a:pPr>
                      <a:r>
                        <a:rPr lang="es-ES" sz="1800" dirty="0">
                          <a:effectLst/>
                        </a:rPr>
                        <a:t>Especies</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Abundancia Relativa</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Dominancia Relativa</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IVI al 100%</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7325">
                <a:tc>
                  <a:txBody>
                    <a:bodyPr/>
                    <a:lstStyle/>
                    <a:p>
                      <a:pPr>
                        <a:lnSpc>
                          <a:spcPct val="107000"/>
                        </a:lnSpc>
                        <a:spcAft>
                          <a:spcPts val="0"/>
                        </a:spcAft>
                      </a:pPr>
                      <a:r>
                        <a:rPr lang="es-ES" sz="1800">
                          <a:effectLst/>
                        </a:rPr>
                        <a:t>Citharexylum ilicifolium Kunth</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12,500</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dirty="0">
                          <a:effectLst/>
                        </a:rPr>
                        <a:t>26,663</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15,996</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7325">
                <a:tc>
                  <a:txBody>
                    <a:bodyPr/>
                    <a:lstStyle/>
                    <a:p>
                      <a:pPr>
                        <a:lnSpc>
                          <a:spcPct val="107000"/>
                        </a:lnSpc>
                        <a:spcAft>
                          <a:spcPts val="0"/>
                        </a:spcAft>
                      </a:pPr>
                      <a:r>
                        <a:rPr lang="es-ES" sz="1800">
                          <a:effectLst/>
                        </a:rPr>
                        <a:t>Mimosa quitensis Benth</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17,188</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18,228</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14,746</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7325">
                <a:tc>
                  <a:txBody>
                    <a:bodyPr/>
                    <a:lstStyle/>
                    <a:p>
                      <a:pPr>
                        <a:lnSpc>
                          <a:spcPct val="107000"/>
                        </a:lnSpc>
                        <a:spcAft>
                          <a:spcPts val="0"/>
                        </a:spcAft>
                      </a:pPr>
                      <a:r>
                        <a:rPr lang="es-ES" sz="1800">
                          <a:effectLst/>
                        </a:rPr>
                        <a:t>Duranta triacantha Juss</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13,281</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10,463</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10,856</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7325">
                <a:tc>
                  <a:txBody>
                    <a:bodyPr/>
                    <a:lstStyle/>
                    <a:p>
                      <a:pPr>
                        <a:lnSpc>
                          <a:spcPct val="107000"/>
                        </a:lnSpc>
                        <a:spcAft>
                          <a:spcPts val="0"/>
                        </a:spcAft>
                      </a:pPr>
                      <a:r>
                        <a:rPr lang="es-ES" sz="1800">
                          <a:effectLst/>
                        </a:rPr>
                        <a:t>Lycianthes lycioides (L.) Hassl</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6,250</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16,839</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9,657</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7325">
                <a:tc>
                  <a:txBody>
                    <a:bodyPr/>
                    <a:lstStyle/>
                    <a:p>
                      <a:pPr>
                        <a:lnSpc>
                          <a:spcPct val="107000"/>
                        </a:lnSpc>
                        <a:spcAft>
                          <a:spcPts val="0"/>
                        </a:spcAft>
                      </a:pPr>
                      <a:r>
                        <a:rPr lang="es-ES" sz="1800">
                          <a:effectLst/>
                        </a:rPr>
                        <a:t>Dasyphyllum popayanense (Hieron) Cabrera</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10,938</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8,938</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9,566</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7325">
                <a:tc>
                  <a:txBody>
                    <a:bodyPr/>
                    <a:lstStyle/>
                    <a:p>
                      <a:pPr>
                        <a:lnSpc>
                          <a:spcPct val="107000"/>
                        </a:lnSpc>
                        <a:spcAft>
                          <a:spcPts val="0"/>
                        </a:spcAft>
                      </a:pPr>
                      <a:r>
                        <a:rPr lang="es-ES" sz="1800">
                          <a:effectLst/>
                        </a:rPr>
                        <a:t>Eugenia valvata McVaugh</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10,938</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10,897</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9,239</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7325">
                <a:tc>
                  <a:txBody>
                    <a:bodyPr/>
                    <a:lstStyle/>
                    <a:p>
                      <a:pPr>
                        <a:lnSpc>
                          <a:spcPct val="107000"/>
                        </a:lnSpc>
                        <a:spcAft>
                          <a:spcPts val="0"/>
                        </a:spcAft>
                      </a:pPr>
                      <a:r>
                        <a:rPr lang="es-ES" sz="1800">
                          <a:effectLst/>
                        </a:rPr>
                        <a:t>Baccharis latifolia (Ruiz &amp; Pav)Pers</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8,594</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2,266</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6,561</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7325">
                <a:tc>
                  <a:txBody>
                    <a:bodyPr/>
                    <a:lstStyle/>
                    <a:p>
                      <a:pPr>
                        <a:lnSpc>
                          <a:spcPct val="107000"/>
                        </a:lnSpc>
                        <a:spcAft>
                          <a:spcPts val="0"/>
                        </a:spcAft>
                      </a:pPr>
                      <a:r>
                        <a:rPr lang="es-ES" sz="1800">
                          <a:effectLst/>
                        </a:rPr>
                        <a:t>Myrcianthes rhophaloides (Kunth) McVaugh</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3,125</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1,145</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3,384</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7325">
                <a:tc>
                  <a:txBody>
                    <a:bodyPr/>
                    <a:lstStyle/>
                    <a:p>
                      <a:pPr>
                        <a:lnSpc>
                          <a:spcPct val="107000"/>
                        </a:lnSpc>
                        <a:spcAft>
                          <a:spcPts val="0"/>
                        </a:spcAft>
                      </a:pPr>
                      <a:r>
                        <a:rPr lang="es-ES" sz="1800">
                          <a:effectLst/>
                        </a:rPr>
                        <a:t>Phyllanthus salviifolius Kunth</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1,563</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0,488</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2,644</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7325">
                <a:tc>
                  <a:txBody>
                    <a:bodyPr/>
                    <a:lstStyle/>
                    <a:p>
                      <a:pPr>
                        <a:lnSpc>
                          <a:spcPct val="107000"/>
                        </a:lnSpc>
                        <a:spcAft>
                          <a:spcPts val="0"/>
                        </a:spcAft>
                      </a:pPr>
                      <a:r>
                        <a:rPr lang="es-ES" sz="1800">
                          <a:effectLst/>
                        </a:rPr>
                        <a:t>Berberis hallii (Hieron)</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3,125</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a:effectLst/>
                        </a:rPr>
                        <a:t>1,093</a:t>
                      </a:r>
                      <a:endParaRPr lang="es-E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dirty="0">
                          <a:effectLst/>
                        </a:rPr>
                        <a:t>2,386</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196661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S" b="1" dirty="0" smtClean="0"/>
              <a:t>Resultados y Discusión: </a:t>
            </a:r>
            <a:r>
              <a:rPr lang="es-ES" dirty="0" smtClean="0"/>
              <a:t>IVI</a:t>
            </a:r>
            <a:endParaRPr lang="es-ES" dirty="0"/>
          </a:p>
        </p:txBody>
      </p:sp>
      <p:graphicFrame>
        <p:nvGraphicFramePr>
          <p:cNvPr id="6" name="Gráfico 5"/>
          <p:cNvGraphicFramePr/>
          <p:nvPr>
            <p:extLst>
              <p:ext uri="{D42A27DB-BD31-4B8C-83A1-F6EECF244321}">
                <p14:modId xmlns:p14="http://schemas.microsoft.com/office/powerpoint/2010/main" val="133625827"/>
              </p:ext>
            </p:extLst>
          </p:nvPr>
        </p:nvGraphicFramePr>
        <p:xfrm>
          <a:off x="3128211" y="1704975"/>
          <a:ext cx="6529135" cy="48883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7910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S" b="1" dirty="0" smtClean="0"/>
              <a:t>Resultados y Discusión: </a:t>
            </a:r>
            <a:r>
              <a:rPr lang="es-ES" dirty="0" smtClean="0"/>
              <a:t>Análisis Clúster</a:t>
            </a:r>
            <a:endParaRPr lang="es-ES" dirty="0"/>
          </a:p>
        </p:txBody>
      </p:sp>
      <p:pic>
        <p:nvPicPr>
          <p:cNvPr id="4" name="Imagen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6742" y="2101517"/>
            <a:ext cx="8489783" cy="4756484"/>
          </a:xfrm>
          <a:prstGeom prst="rect">
            <a:avLst/>
          </a:prstGeom>
          <a:noFill/>
          <a:ln>
            <a:noFill/>
          </a:ln>
        </p:spPr>
      </p:pic>
      <p:sp>
        <p:nvSpPr>
          <p:cNvPr id="5" name="Elipse 4"/>
          <p:cNvSpPr/>
          <p:nvPr/>
        </p:nvSpPr>
        <p:spPr>
          <a:xfrm>
            <a:off x="7603958" y="1892969"/>
            <a:ext cx="1203158" cy="7379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Elipse 5"/>
          <p:cNvSpPr/>
          <p:nvPr/>
        </p:nvSpPr>
        <p:spPr>
          <a:xfrm>
            <a:off x="3280610" y="1892969"/>
            <a:ext cx="1203158" cy="7379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37838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5562" y="124493"/>
            <a:ext cx="11000874" cy="1325563"/>
          </a:xfrm>
        </p:spPr>
        <p:txBody>
          <a:bodyPr/>
          <a:lstStyle/>
          <a:p>
            <a:pPr algn="l"/>
            <a:r>
              <a:rPr lang="es-ES" b="1" dirty="0" smtClean="0"/>
              <a:t>Resultados y Discusión: </a:t>
            </a:r>
            <a:r>
              <a:rPr lang="es-ES" dirty="0" smtClean="0"/>
              <a:t>Estado de Conservación</a:t>
            </a: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3356050165"/>
              </p:ext>
            </p:extLst>
          </p:nvPr>
        </p:nvGraphicFramePr>
        <p:xfrm>
          <a:off x="2177640" y="1213002"/>
          <a:ext cx="8329939" cy="5088736"/>
        </p:xfrm>
        <a:graphic>
          <a:graphicData uri="http://schemas.openxmlformats.org/drawingml/2006/table">
            <a:tbl>
              <a:tblPr firstRow="1" firstCol="1" bandRow="1">
                <a:tableStyleId>{5FD0F851-EC5A-4D38-B0AD-8093EC10F338}</a:tableStyleId>
              </a:tblPr>
              <a:tblGrid>
                <a:gridCol w="2284086"/>
                <a:gridCol w="1016124"/>
                <a:gridCol w="1805859"/>
                <a:gridCol w="1880444"/>
                <a:gridCol w="1343426"/>
              </a:tblGrid>
              <a:tr h="339154">
                <a:tc>
                  <a:txBody>
                    <a:bodyPr/>
                    <a:lstStyle/>
                    <a:p>
                      <a:pPr algn="ctr">
                        <a:lnSpc>
                          <a:spcPct val="107000"/>
                        </a:lnSpc>
                        <a:spcAft>
                          <a:spcPts val="0"/>
                        </a:spcAft>
                      </a:pPr>
                      <a:r>
                        <a:rPr lang="es-ES" sz="1000" dirty="0">
                          <a:effectLst/>
                        </a:rPr>
                        <a:t>Especie</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Estado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Libro Rojo Plantas </a:t>
                      </a:r>
                    </a:p>
                    <a:p>
                      <a:pPr algn="ctr">
                        <a:lnSpc>
                          <a:spcPct val="107000"/>
                        </a:lnSpc>
                        <a:spcAft>
                          <a:spcPts val="0"/>
                        </a:spcAft>
                      </a:pPr>
                      <a:r>
                        <a:rPr lang="es-ES" sz="1000">
                          <a:effectLst/>
                        </a:rPr>
                        <a:t>Endémicas Ecuador</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Especies Emblemáticas </a:t>
                      </a:r>
                    </a:p>
                    <a:p>
                      <a:pPr algn="ctr">
                        <a:lnSpc>
                          <a:spcPct val="107000"/>
                        </a:lnSpc>
                        <a:spcAft>
                          <a:spcPts val="0"/>
                        </a:spcAft>
                      </a:pPr>
                      <a:r>
                        <a:rPr lang="es-ES" sz="1000">
                          <a:effectLst/>
                        </a:rPr>
                        <a:t>de Quito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Especies Patrimoniales</a:t>
                      </a:r>
                    </a:p>
                    <a:p>
                      <a:pPr algn="ctr">
                        <a:lnSpc>
                          <a:spcPct val="107000"/>
                        </a:lnSpc>
                        <a:spcAft>
                          <a:spcPts val="0"/>
                        </a:spcAft>
                      </a:pPr>
                      <a:r>
                        <a:rPr lang="es-ES" sz="1000">
                          <a:effectLst/>
                        </a:rPr>
                        <a:t>De Quito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r h="226103">
                <a:tc>
                  <a:txBody>
                    <a:bodyPr/>
                    <a:lstStyle/>
                    <a:p>
                      <a:pPr>
                        <a:lnSpc>
                          <a:spcPct val="107000"/>
                        </a:lnSpc>
                        <a:spcAft>
                          <a:spcPts val="0"/>
                        </a:spcAft>
                      </a:pPr>
                      <a:r>
                        <a:rPr lang="es-ES" sz="1000" dirty="0" err="1">
                          <a:effectLst/>
                        </a:rPr>
                        <a:t>Baccharis</a:t>
                      </a:r>
                      <a:r>
                        <a:rPr lang="es-ES" sz="1000" dirty="0">
                          <a:effectLst/>
                        </a:rPr>
                        <a:t> latifolia (Ruiz &amp; </a:t>
                      </a:r>
                      <a:r>
                        <a:rPr lang="es-ES" sz="1000" dirty="0" err="1">
                          <a:effectLst/>
                        </a:rPr>
                        <a:t>Pav</a:t>
                      </a:r>
                      <a:r>
                        <a:rPr lang="es-ES" sz="1000" dirty="0">
                          <a:effectLst/>
                        </a:rPr>
                        <a:t>)</a:t>
                      </a:r>
                      <a:r>
                        <a:rPr lang="es-ES" sz="1000" dirty="0" err="1">
                          <a:effectLst/>
                        </a:rPr>
                        <a:t>Pers</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Nativa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r h="226103">
                <a:tc>
                  <a:txBody>
                    <a:bodyPr/>
                    <a:lstStyle/>
                    <a:p>
                      <a:pPr>
                        <a:lnSpc>
                          <a:spcPct val="107000"/>
                        </a:lnSpc>
                        <a:spcAft>
                          <a:spcPts val="0"/>
                        </a:spcAft>
                      </a:pPr>
                      <a:r>
                        <a:rPr lang="es-ES" sz="1000">
                          <a:effectLst/>
                        </a:rPr>
                        <a:t>Berberis hallii (Hieron)</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nchor="ctr"/>
                </a:tc>
                <a:tc>
                  <a:txBody>
                    <a:bodyPr/>
                    <a:lstStyle/>
                    <a:p>
                      <a:pPr algn="ctr">
                        <a:lnSpc>
                          <a:spcPct val="107000"/>
                        </a:lnSpc>
                        <a:spcAft>
                          <a:spcPts val="0"/>
                        </a:spcAft>
                      </a:pPr>
                      <a:r>
                        <a:rPr lang="es-ES" sz="1000">
                          <a:effectLst/>
                        </a:rPr>
                        <a:t>Nativa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dirty="0">
                          <a:effectLst/>
                        </a:rPr>
                        <a:t>No valorado, pero al parecer no vulnerable</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r h="226103">
                <a:tc>
                  <a:txBody>
                    <a:bodyPr/>
                    <a:lstStyle/>
                    <a:p>
                      <a:pPr>
                        <a:lnSpc>
                          <a:spcPct val="107000"/>
                        </a:lnSpc>
                        <a:spcAft>
                          <a:spcPts val="0"/>
                        </a:spcAft>
                      </a:pPr>
                      <a:r>
                        <a:rPr lang="es-ES" sz="1000">
                          <a:effectLst/>
                        </a:rPr>
                        <a:t>Boehmeria celtidifolia Kunth</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nchor="ctr"/>
                </a:tc>
                <a:tc>
                  <a:txBody>
                    <a:bodyPr/>
                    <a:lstStyle/>
                    <a:p>
                      <a:pPr algn="ctr">
                        <a:lnSpc>
                          <a:spcPct val="107000"/>
                        </a:lnSpc>
                        <a:spcAft>
                          <a:spcPts val="0"/>
                        </a:spcAft>
                      </a:pPr>
                      <a:r>
                        <a:rPr lang="es-ES" sz="1000">
                          <a:effectLst/>
                        </a:rPr>
                        <a:t>Nativa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No valorado, pero al parecer no vulnerable</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r h="226103">
                <a:tc>
                  <a:txBody>
                    <a:bodyPr/>
                    <a:lstStyle/>
                    <a:p>
                      <a:pPr>
                        <a:lnSpc>
                          <a:spcPct val="107000"/>
                        </a:lnSpc>
                        <a:spcAft>
                          <a:spcPts val="0"/>
                        </a:spcAft>
                      </a:pPr>
                      <a:r>
                        <a:rPr lang="es-ES" sz="1000">
                          <a:effectLst/>
                        </a:rPr>
                        <a:t>Citharexylum ilicifolium Kunth</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nchor="ctr"/>
                </a:tc>
                <a:tc>
                  <a:txBody>
                    <a:bodyPr/>
                    <a:lstStyle/>
                    <a:p>
                      <a:pPr algn="ctr">
                        <a:lnSpc>
                          <a:spcPct val="107000"/>
                        </a:lnSpc>
                        <a:spcAft>
                          <a:spcPts val="0"/>
                        </a:spcAft>
                      </a:pPr>
                      <a:r>
                        <a:rPr lang="es-ES" sz="1000">
                          <a:effectLst/>
                        </a:rPr>
                        <a:t>Nativa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No valorado, pero al parecer no vulnerable</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r h="113051">
                <a:tc>
                  <a:txBody>
                    <a:bodyPr/>
                    <a:lstStyle/>
                    <a:p>
                      <a:pPr>
                        <a:lnSpc>
                          <a:spcPct val="107000"/>
                        </a:lnSpc>
                        <a:spcAft>
                          <a:spcPts val="0"/>
                        </a:spcAft>
                      </a:pPr>
                      <a:r>
                        <a:rPr lang="es-ES" sz="1000">
                          <a:effectLst/>
                        </a:rPr>
                        <a:t>Croton wagneri Müll. Arg</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dirty="0">
                          <a:effectLst/>
                        </a:rPr>
                        <a:t>Endémica</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Casi Amenazada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r h="307282">
                <a:tc>
                  <a:txBody>
                    <a:bodyPr/>
                    <a:lstStyle/>
                    <a:p>
                      <a:pPr>
                        <a:lnSpc>
                          <a:spcPct val="107000"/>
                        </a:lnSpc>
                        <a:spcAft>
                          <a:spcPts val="0"/>
                        </a:spcAft>
                      </a:pPr>
                      <a:r>
                        <a:rPr lang="es-ES" sz="1000">
                          <a:effectLst/>
                        </a:rPr>
                        <a:t>Dasyphyllum popayanense (Hieron) Cabrera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nchor="ctr"/>
                </a:tc>
                <a:tc>
                  <a:txBody>
                    <a:bodyPr/>
                    <a:lstStyle/>
                    <a:p>
                      <a:pPr algn="ctr">
                        <a:lnSpc>
                          <a:spcPct val="107000"/>
                        </a:lnSpc>
                        <a:spcAft>
                          <a:spcPts val="0"/>
                        </a:spcAft>
                      </a:pPr>
                      <a:r>
                        <a:rPr lang="es-ES" sz="1000">
                          <a:effectLst/>
                        </a:rPr>
                        <a:t>Nativa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r h="113051">
                <a:tc>
                  <a:txBody>
                    <a:bodyPr/>
                    <a:lstStyle/>
                    <a:p>
                      <a:pPr>
                        <a:lnSpc>
                          <a:spcPct val="107000"/>
                        </a:lnSpc>
                        <a:spcAft>
                          <a:spcPts val="0"/>
                        </a:spcAft>
                      </a:pPr>
                      <a:r>
                        <a:rPr lang="es-ES" sz="1000">
                          <a:effectLst/>
                        </a:rPr>
                        <a:t>Duranta triacantha Juss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Nativa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r h="113051">
                <a:tc>
                  <a:txBody>
                    <a:bodyPr/>
                    <a:lstStyle/>
                    <a:p>
                      <a:pPr>
                        <a:lnSpc>
                          <a:spcPct val="107000"/>
                        </a:lnSpc>
                        <a:spcAft>
                          <a:spcPts val="0"/>
                        </a:spcAft>
                      </a:pPr>
                      <a:r>
                        <a:rPr lang="es-ES" sz="1000">
                          <a:effectLst/>
                        </a:rPr>
                        <a:t>Eugenia ilalensis Hieron</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Nativa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r h="200305">
                <a:tc>
                  <a:txBody>
                    <a:bodyPr/>
                    <a:lstStyle/>
                    <a:p>
                      <a:pPr>
                        <a:lnSpc>
                          <a:spcPct val="107000"/>
                        </a:lnSpc>
                        <a:spcAft>
                          <a:spcPts val="0"/>
                        </a:spcAft>
                      </a:pPr>
                      <a:r>
                        <a:rPr lang="es-ES" sz="1000">
                          <a:effectLst/>
                        </a:rPr>
                        <a:t>Eugenia valvata McVaugh</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Endémica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Casi Amenazada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r h="226103">
                <a:tc>
                  <a:txBody>
                    <a:bodyPr/>
                    <a:lstStyle/>
                    <a:p>
                      <a:pPr>
                        <a:lnSpc>
                          <a:spcPct val="107000"/>
                        </a:lnSpc>
                        <a:spcAft>
                          <a:spcPts val="0"/>
                        </a:spcAft>
                      </a:pPr>
                      <a:r>
                        <a:rPr lang="es-ES" sz="1000">
                          <a:effectLst/>
                        </a:rPr>
                        <a:t>Inga insignis Kunth</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nchor="ctr"/>
                </a:tc>
                <a:tc>
                  <a:txBody>
                    <a:bodyPr/>
                    <a:lstStyle/>
                    <a:p>
                      <a:pPr algn="ctr">
                        <a:lnSpc>
                          <a:spcPct val="107000"/>
                        </a:lnSpc>
                        <a:spcAft>
                          <a:spcPts val="0"/>
                        </a:spcAft>
                      </a:pPr>
                      <a:r>
                        <a:rPr lang="es-ES" sz="1000">
                          <a:effectLst/>
                        </a:rPr>
                        <a:t>Nativa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No valorado, pero al parecer no vulnerable</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r h="226103">
                <a:tc>
                  <a:txBody>
                    <a:bodyPr/>
                    <a:lstStyle/>
                    <a:p>
                      <a:pPr>
                        <a:lnSpc>
                          <a:spcPct val="107000"/>
                        </a:lnSpc>
                        <a:spcAft>
                          <a:spcPts val="0"/>
                        </a:spcAft>
                      </a:pPr>
                      <a:r>
                        <a:rPr lang="es-ES" sz="1000">
                          <a:effectLst/>
                        </a:rPr>
                        <a:t>Lycianthes lycioides (L.) Hassl</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Nativa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r h="339154">
                <a:tc>
                  <a:txBody>
                    <a:bodyPr/>
                    <a:lstStyle/>
                    <a:p>
                      <a:pPr>
                        <a:lnSpc>
                          <a:spcPct val="107000"/>
                        </a:lnSpc>
                        <a:spcAft>
                          <a:spcPts val="0"/>
                        </a:spcAft>
                      </a:pPr>
                      <a:r>
                        <a:rPr lang="es-ES" sz="1000">
                          <a:effectLst/>
                        </a:rPr>
                        <a:t>Mimosa quitensis Benth</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nchor="ctr"/>
                </a:tc>
                <a:tc>
                  <a:txBody>
                    <a:bodyPr/>
                    <a:lstStyle/>
                    <a:p>
                      <a:pPr algn="ctr">
                        <a:lnSpc>
                          <a:spcPct val="107000"/>
                        </a:lnSpc>
                        <a:spcAft>
                          <a:spcPts val="0"/>
                        </a:spcAft>
                      </a:pPr>
                      <a:r>
                        <a:rPr lang="es-ES" sz="1000">
                          <a:effectLst/>
                        </a:rPr>
                        <a:t>Nativa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No  valorado, pero probablemente  no vulnerable</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r h="226103">
                <a:tc>
                  <a:txBody>
                    <a:bodyPr/>
                    <a:lstStyle/>
                    <a:p>
                      <a:pPr>
                        <a:lnSpc>
                          <a:spcPct val="107000"/>
                        </a:lnSpc>
                        <a:spcAft>
                          <a:spcPts val="0"/>
                        </a:spcAft>
                      </a:pPr>
                      <a:r>
                        <a:rPr lang="es-ES" sz="1000">
                          <a:effectLst/>
                        </a:rPr>
                        <a:t>Monnina phillyreoides Kunth</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Nativa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r h="226103">
                <a:tc>
                  <a:txBody>
                    <a:bodyPr/>
                    <a:lstStyle/>
                    <a:p>
                      <a:pPr>
                        <a:lnSpc>
                          <a:spcPct val="107000"/>
                        </a:lnSpc>
                        <a:spcAft>
                          <a:spcPts val="0"/>
                        </a:spcAft>
                      </a:pPr>
                      <a:r>
                        <a:rPr lang="en-US" sz="1000">
                          <a:effectLst/>
                        </a:rPr>
                        <a:t>Myrcianthes hallii (O. Berg) McVaugh</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Nativa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r h="226103">
                <a:tc>
                  <a:txBody>
                    <a:bodyPr/>
                    <a:lstStyle/>
                    <a:p>
                      <a:pPr>
                        <a:lnSpc>
                          <a:spcPct val="107000"/>
                        </a:lnSpc>
                        <a:spcAft>
                          <a:spcPts val="0"/>
                        </a:spcAft>
                      </a:pPr>
                      <a:r>
                        <a:rPr lang="es-ES" sz="1000">
                          <a:effectLst/>
                        </a:rPr>
                        <a:t>Myrcianthes rhophaloides (Kunth) McVaugh</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Nativa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r h="226103">
                <a:tc>
                  <a:txBody>
                    <a:bodyPr/>
                    <a:lstStyle/>
                    <a:p>
                      <a:pPr>
                        <a:lnSpc>
                          <a:spcPct val="107000"/>
                        </a:lnSpc>
                        <a:spcAft>
                          <a:spcPts val="0"/>
                        </a:spcAft>
                      </a:pPr>
                      <a:r>
                        <a:rPr lang="es-ES" sz="1000">
                          <a:effectLst/>
                        </a:rPr>
                        <a:t>Phoradendron trianae Eichler</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Nativa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r h="226103">
                <a:tc>
                  <a:txBody>
                    <a:bodyPr/>
                    <a:lstStyle/>
                    <a:p>
                      <a:pPr>
                        <a:lnSpc>
                          <a:spcPct val="107000"/>
                        </a:lnSpc>
                        <a:spcAft>
                          <a:spcPts val="0"/>
                        </a:spcAft>
                      </a:pPr>
                      <a:r>
                        <a:rPr lang="es-ES" sz="1000">
                          <a:effectLst/>
                        </a:rPr>
                        <a:t>Phyllanthus salviifolius Kunth</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nchor="ctr"/>
                </a:tc>
                <a:tc>
                  <a:txBody>
                    <a:bodyPr/>
                    <a:lstStyle/>
                    <a:p>
                      <a:pPr algn="ctr">
                        <a:lnSpc>
                          <a:spcPct val="107000"/>
                        </a:lnSpc>
                        <a:spcAft>
                          <a:spcPts val="0"/>
                        </a:spcAft>
                      </a:pPr>
                      <a:r>
                        <a:rPr lang="es-ES" sz="1000">
                          <a:effectLst/>
                        </a:rPr>
                        <a:t>Nativa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No valorado, pero al parecer no vulnerable</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r h="113051">
                <a:tc>
                  <a:txBody>
                    <a:bodyPr/>
                    <a:lstStyle/>
                    <a:p>
                      <a:pPr>
                        <a:lnSpc>
                          <a:spcPct val="107000"/>
                        </a:lnSpc>
                        <a:spcAft>
                          <a:spcPts val="0"/>
                        </a:spcAft>
                      </a:pPr>
                      <a:r>
                        <a:rPr lang="es-ES" sz="1000">
                          <a:effectLst/>
                        </a:rPr>
                        <a:t>Salvia sp.</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Nativa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r h="226103">
                <a:tc>
                  <a:txBody>
                    <a:bodyPr/>
                    <a:lstStyle/>
                    <a:p>
                      <a:pPr>
                        <a:lnSpc>
                          <a:spcPct val="107000"/>
                        </a:lnSpc>
                        <a:spcAft>
                          <a:spcPts val="0"/>
                        </a:spcAft>
                      </a:pPr>
                      <a:r>
                        <a:rPr lang="es-ES" sz="1000">
                          <a:effectLst/>
                        </a:rPr>
                        <a:t>Solanum barbulatum Zahlbr</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Nativa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a:effectLst/>
                        </a:rPr>
                        <a:t>-</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c>
                  <a:txBody>
                    <a:bodyPr/>
                    <a:lstStyle/>
                    <a:p>
                      <a:pPr algn="ctr">
                        <a:lnSpc>
                          <a:spcPct val="107000"/>
                        </a:lnSpc>
                        <a:spcAft>
                          <a:spcPts val="0"/>
                        </a:spcAft>
                      </a:pPr>
                      <a:r>
                        <a:rPr lang="es-ES" sz="1000" dirty="0">
                          <a:effectLst/>
                        </a:rPr>
                        <a:t>-</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545" marR="47545" marT="0" marB="0"/>
                </a:tc>
              </a:tr>
            </a:tbl>
          </a:graphicData>
        </a:graphic>
      </p:graphicFrame>
      <p:sp>
        <p:nvSpPr>
          <p:cNvPr id="5" name="Rectángulo redondeado 4"/>
          <p:cNvSpPr/>
          <p:nvPr/>
        </p:nvSpPr>
        <p:spPr>
          <a:xfrm>
            <a:off x="4716379" y="2727158"/>
            <a:ext cx="673768" cy="17646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redondeado 5"/>
          <p:cNvSpPr/>
          <p:nvPr/>
        </p:nvSpPr>
        <p:spPr>
          <a:xfrm>
            <a:off x="4716379" y="3513221"/>
            <a:ext cx="673768" cy="20854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19982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S" b="1" dirty="0" smtClean="0"/>
              <a:t>Resultados y Discusión: </a:t>
            </a:r>
            <a:r>
              <a:rPr lang="es-ES" dirty="0" smtClean="0"/>
              <a:t>Percepción Ambiental</a:t>
            </a:r>
            <a:endParaRPr lang="es-ES" dirty="0"/>
          </a:p>
        </p:txBody>
      </p:sp>
      <p:graphicFrame>
        <p:nvGraphicFramePr>
          <p:cNvPr id="5" name="Gráfico 4"/>
          <p:cNvGraphicFramePr/>
          <p:nvPr>
            <p:extLst>
              <p:ext uri="{D42A27DB-BD31-4B8C-83A1-F6EECF244321}">
                <p14:modId xmlns:p14="http://schemas.microsoft.com/office/powerpoint/2010/main" val="3804900019"/>
              </p:ext>
            </p:extLst>
          </p:nvPr>
        </p:nvGraphicFramePr>
        <p:xfrm>
          <a:off x="838199" y="1909612"/>
          <a:ext cx="4984217" cy="3576788"/>
        </p:xfrm>
        <a:graphic>
          <a:graphicData uri="http://schemas.openxmlformats.org/drawingml/2006/chart">
            <c:chart xmlns:c="http://schemas.openxmlformats.org/drawingml/2006/chart" xmlns:r="http://schemas.openxmlformats.org/officeDocument/2006/relationships" r:id="rId2"/>
          </a:graphicData>
        </a:graphic>
      </p:graphicFrame>
      <p:pic>
        <p:nvPicPr>
          <p:cNvPr id="6" name="Imagen 5"/>
          <p:cNvPicPr>
            <a:picLocks noChangeAspect="1"/>
          </p:cNvPicPr>
          <p:nvPr/>
        </p:nvPicPr>
        <p:blipFill>
          <a:blip r:embed="rId3"/>
          <a:stretch>
            <a:fillRect/>
          </a:stretch>
        </p:blipFill>
        <p:spPr>
          <a:xfrm>
            <a:off x="5822417" y="1909612"/>
            <a:ext cx="5950762" cy="3576788"/>
          </a:xfrm>
          <a:prstGeom prst="rect">
            <a:avLst/>
          </a:prstGeom>
        </p:spPr>
      </p:pic>
    </p:spTree>
    <p:extLst>
      <p:ext uri="{BB962C8B-B14F-4D97-AF65-F5344CB8AC3E}">
        <p14:creationId xmlns:p14="http://schemas.microsoft.com/office/powerpoint/2010/main" val="3284189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Introducción</a:t>
            </a:r>
            <a:endParaRPr lang="es-ES" b="1" dirty="0"/>
          </a:p>
        </p:txBody>
      </p:sp>
      <p:sp>
        <p:nvSpPr>
          <p:cNvPr id="3" name="Marcador de contenido 2"/>
          <p:cNvSpPr>
            <a:spLocks noGrp="1"/>
          </p:cNvSpPr>
          <p:nvPr>
            <p:ph sz="quarter" idx="13"/>
          </p:nvPr>
        </p:nvSpPr>
        <p:spPr>
          <a:xfrm>
            <a:off x="5955631" y="2146467"/>
            <a:ext cx="5979695" cy="3355975"/>
          </a:xfrm>
        </p:spPr>
        <p:txBody>
          <a:bodyPr>
            <a:normAutofit/>
          </a:bodyPr>
          <a:lstStyle/>
          <a:p>
            <a:r>
              <a:rPr lang="es-ES" dirty="0" smtClean="0"/>
              <a:t>Deterioro ambiental</a:t>
            </a:r>
          </a:p>
          <a:p>
            <a:endParaRPr lang="es-ES" dirty="0" smtClean="0"/>
          </a:p>
          <a:p>
            <a:r>
              <a:rPr lang="es-ES" dirty="0" smtClean="0"/>
              <a:t>Problema ambiental en el Ecuador</a:t>
            </a:r>
          </a:p>
          <a:p>
            <a:endParaRPr lang="es-ES" dirty="0" smtClean="0"/>
          </a:p>
          <a:p>
            <a:r>
              <a:rPr lang="es-ES" dirty="0" smtClean="0"/>
              <a:t>Volcán Ilaló y su problemática</a:t>
            </a:r>
          </a:p>
          <a:p>
            <a:endParaRPr lang="es-ES" dirty="0"/>
          </a:p>
        </p:txBody>
      </p:sp>
      <p:pic>
        <p:nvPicPr>
          <p:cNvPr id="4" name="Imagen 3"/>
          <p:cNvPicPr>
            <a:picLocks noChangeAspect="1"/>
          </p:cNvPicPr>
          <p:nvPr/>
        </p:nvPicPr>
        <p:blipFill>
          <a:blip r:embed="rId2"/>
          <a:stretch>
            <a:fillRect/>
          </a:stretch>
        </p:blipFill>
        <p:spPr>
          <a:xfrm>
            <a:off x="557212" y="2024229"/>
            <a:ext cx="5072305" cy="3590508"/>
          </a:xfrm>
          <a:prstGeom prst="rect">
            <a:avLst/>
          </a:prstGeom>
        </p:spPr>
      </p:pic>
    </p:spTree>
    <p:extLst>
      <p:ext uri="{BB962C8B-B14F-4D97-AF65-F5344CB8AC3E}">
        <p14:creationId xmlns:p14="http://schemas.microsoft.com/office/powerpoint/2010/main" val="20840111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lstStyle/>
          <a:p>
            <a:pPr algn="l"/>
            <a:r>
              <a:rPr lang="es-ES" b="1" dirty="0" smtClean="0"/>
              <a:t>Resultados y Discusión: </a:t>
            </a:r>
            <a:r>
              <a:rPr lang="es-ES" dirty="0" smtClean="0"/>
              <a:t>Percepción Ambiental</a:t>
            </a:r>
            <a:endParaRPr lang="es-ES" dirty="0"/>
          </a:p>
        </p:txBody>
      </p:sp>
      <p:graphicFrame>
        <p:nvGraphicFramePr>
          <p:cNvPr id="6" name="Gráfico 5"/>
          <p:cNvGraphicFramePr/>
          <p:nvPr>
            <p:extLst>
              <p:ext uri="{D42A27DB-BD31-4B8C-83A1-F6EECF244321}">
                <p14:modId xmlns:p14="http://schemas.microsoft.com/office/powerpoint/2010/main" val="1604448716"/>
              </p:ext>
            </p:extLst>
          </p:nvPr>
        </p:nvGraphicFramePr>
        <p:xfrm>
          <a:off x="227597" y="1690688"/>
          <a:ext cx="5178592" cy="31379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p:cNvGraphicFramePr/>
          <p:nvPr>
            <p:extLst>
              <p:ext uri="{D42A27DB-BD31-4B8C-83A1-F6EECF244321}">
                <p14:modId xmlns:p14="http://schemas.microsoft.com/office/powerpoint/2010/main" val="826055392"/>
              </p:ext>
            </p:extLst>
          </p:nvPr>
        </p:nvGraphicFramePr>
        <p:xfrm>
          <a:off x="5406189" y="3210677"/>
          <a:ext cx="6447423" cy="32359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8037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 </a:t>
            </a:r>
            <a:endParaRPr lang="es-ES" dirty="0"/>
          </a:p>
        </p:txBody>
      </p:sp>
      <p:graphicFrame>
        <p:nvGraphicFramePr>
          <p:cNvPr id="4" name="Gráfico 3"/>
          <p:cNvGraphicFramePr/>
          <p:nvPr>
            <p:extLst>
              <p:ext uri="{D42A27DB-BD31-4B8C-83A1-F6EECF244321}">
                <p14:modId xmlns:p14="http://schemas.microsoft.com/office/powerpoint/2010/main" val="294947991"/>
              </p:ext>
            </p:extLst>
          </p:nvPr>
        </p:nvGraphicFramePr>
        <p:xfrm>
          <a:off x="601577" y="2137609"/>
          <a:ext cx="5382127" cy="3541295"/>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n 4"/>
          <p:cNvPicPr>
            <a:picLocks noChangeAspect="1"/>
          </p:cNvPicPr>
          <p:nvPr/>
        </p:nvPicPr>
        <p:blipFill>
          <a:blip r:embed="rId3"/>
          <a:stretch>
            <a:fillRect/>
          </a:stretch>
        </p:blipFill>
        <p:spPr>
          <a:xfrm>
            <a:off x="6387881" y="2137610"/>
            <a:ext cx="5329474" cy="3541295"/>
          </a:xfrm>
          <a:prstGeom prst="rect">
            <a:avLst/>
          </a:prstGeom>
        </p:spPr>
      </p:pic>
      <p:sp>
        <p:nvSpPr>
          <p:cNvPr id="6" name="Título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smtClean="0"/>
              <a:t>Resultados y Discusión: </a:t>
            </a:r>
            <a:r>
              <a:rPr lang="es-ES" dirty="0" smtClean="0"/>
              <a:t>Percepción Ambiental</a:t>
            </a:r>
            <a:endParaRPr lang="es-ES" dirty="0"/>
          </a:p>
        </p:txBody>
      </p:sp>
    </p:spTree>
    <p:extLst>
      <p:ext uri="{BB962C8B-B14F-4D97-AF65-F5344CB8AC3E}">
        <p14:creationId xmlns:p14="http://schemas.microsoft.com/office/powerpoint/2010/main" val="2686576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0895" y="0"/>
            <a:ext cx="10515600" cy="1325563"/>
          </a:xfrm>
        </p:spPr>
        <p:txBody>
          <a:bodyPr/>
          <a:lstStyle/>
          <a:p>
            <a:r>
              <a:rPr lang="es-ES" b="1" dirty="0" smtClean="0"/>
              <a:t>Plan de </a:t>
            </a:r>
            <a:r>
              <a:rPr lang="es-ES" b="1" dirty="0"/>
              <a:t>G</a:t>
            </a:r>
            <a:r>
              <a:rPr lang="es-ES" b="1" dirty="0" smtClean="0"/>
              <a:t>estión Ecosistémica</a:t>
            </a:r>
            <a:endParaRPr lang="es-ES" b="1" dirty="0"/>
          </a:p>
        </p:txBody>
      </p:sp>
      <p:sp>
        <p:nvSpPr>
          <p:cNvPr id="3" name="Marcador de contenido 2"/>
          <p:cNvSpPr>
            <a:spLocks noGrp="1"/>
          </p:cNvSpPr>
          <p:nvPr>
            <p:ph sz="quarter" idx="13"/>
          </p:nvPr>
        </p:nvSpPr>
        <p:spPr>
          <a:xfrm>
            <a:off x="340895" y="1344362"/>
            <a:ext cx="10515600" cy="4351338"/>
          </a:xfrm>
        </p:spPr>
        <p:txBody>
          <a:bodyPr>
            <a:normAutofit lnSpcReduction="10000"/>
          </a:bodyPr>
          <a:lstStyle/>
          <a:p>
            <a:pPr marL="0" indent="0">
              <a:buNone/>
            </a:pPr>
            <a:r>
              <a:rPr lang="es-ES" dirty="0" smtClean="0"/>
              <a:t>Bases del Plan:</a:t>
            </a:r>
          </a:p>
          <a:p>
            <a:pPr marL="0" indent="0">
              <a:buNone/>
            </a:pPr>
            <a:endParaRPr lang="es-ES" dirty="0" smtClean="0"/>
          </a:p>
          <a:p>
            <a:r>
              <a:rPr lang="es-ES" dirty="0" smtClean="0"/>
              <a:t>Mantener </a:t>
            </a:r>
            <a:r>
              <a:rPr lang="es-ES" dirty="0"/>
              <a:t>la integridad y las funciones del ecosistema.</a:t>
            </a:r>
            <a:endParaRPr lang="es-ES" dirty="0" smtClean="0">
              <a:effectLst/>
            </a:endParaRPr>
          </a:p>
          <a:p>
            <a:r>
              <a:rPr lang="es-ES" dirty="0"/>
              <a:t>Conservar la biodiversidad.</a:t>
            </a:r>
            <a:endParaRPr lang="es-ES" dirty="0" smtClean="0">
              <a:effectLst/>
            </a:endParaRPr>
          </a:p>
          <a:p>
            <a:r>
              <a:rPr lang="es-ES" dirty="0"/>
              <a:t>Reconocer la inevitabilidad del cambio</a:t>
            </a:r>
            <a:endParaRPr lang="es-ES" dirty="0" smtClean="0">
              <a:effectLst/>
            </a:endParaRPr>
          </a:p>
          <a:p>
            <a:r>
              <a:rPr lang="es-ES" dirty="0"/>
              <a:t>Reconocer a las personas como parte del ecosistema</a:t>
            </a:r>
            <a:endParaRPr lang="es-ES" dirty="0" smtClean="0">
              <a:effectLst/>
            </a:endParaRPr>
          </a:p>
          <a:p>
            <a:r>
              <a:rPr lang="es-ES" dirty="0"/>
              <a:t>Reconocer la necesidad de conocimiento</a:t>
            </a:r>
            <a:endParaRPr lang="es-ES" dirty="0" smtClean="0">
              <a:effectLst/>
            </a:endParaRPr>
          </a:p>
          <a:p>
            <a:r>
              <a:rPr lang="es-ES" dirty="0"/>
              <a:t>Reconocer la necesidad de la colaboración multisectorial</a:t>
            </a:r>
            <a:endParaRPr lang="es-ES" dirty="0" smtClean="0">
              <a:effectLst/>
            </a:endParaRPr>
          </a:p>
          <a:p>
            <a:r>
              <a:rPr lang="es-ES" dirty="0"/>
              <a:t>Hacer de la gestión ecosistémica un enfoque general de desarrollo </a:t>
            </a:r>
            <a:endParaRPr lang="es-ES" dirty="0" smtClean="0">
              <a:effectLst/>
            </a:endParaRPr>
          </a:p>
          <a:p>
            <a:endParaRPr lang="es-ES" dirty="0"/>
          </a:p>
        </p:txBody>
      </p:sp>
      <p:pic>
        <p:nvPicPr>
          <p:cNvPr id="4" name="Imagen 3"/>
          <p:cNvPicPr>
            <a:picLocks noChangeAspect="1"/>
          </p:cNvPicPr>
          <p:nvPr/>
        </p:nvPicPr>
        <p:blipFill>
          <a:blip r:embed="rId2"/>
          <a:stretch>
            <a:fillRect/>
          </a:stretch>
        </p:blipFill>
        <p:spPr>
          <a:xfrm>
            <a:off x="9077576" y="5577055"/>
            <a:ext cx="2924175" cy="1162050"/>
          </a:xfrm>
          <a:prstGeom prst="rect">
            <a:avLst/>
          </a:prstGeom>
        </p:spPr>
      </p:pic>
    </p:spTree>
    <p:extLst>
      <p:ext uri="{BB962C8B-B14F-4D97-AF65-F5344CB8AC3E}">
        <p14:creationId xmlns:p14="http://schemas.microsoft.com/office/powerpoint/2010/main" val="3024829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2158" y="-3843"/>
            <a:ext cx="10515600" cy="1325563"/>
          </a:xfrm>
        </p:spPr>
        <p:txBody>
          <a:bodyPr/>
          <a:lstStyle/>
          <a:p>
            <a:r>
              <a:rPr lang="es-ES" b="1" dirty="0" smtClean="0"/>
              <a:t>Plan de Gestión Ecosistémica: </a:t>
            </a:r>
            <a:r>
              <a:rPr lang="es-ES" dirty="0" smtClean="0"/>
              <a:t>Resumen</a:t>
            </a:r>
            <a:endParaRPr lang="es-ES" dirty="0"/>
          </a:p>
        </p:txBody>
      </p:sp>
      <p:graphicFrame>
        <p:nvGraphicFramePr>
          <p:cNvPr id="5" name="Tabla 4"/>
          <p:cNvGraphicFramePr>
            <a:graphicFrameLocks noGrp="1"/>
          </p:cNvGraphicFramePr>
          <p:nvPr>
            <p:extLst>
              <p:ext uri="{D42A27DB-BD31-4B8C-83A1-F6EECF244321}">
                <p14:modId xmlns:p14="http://schemas.microsoft.com/office/powerpoint/2010/main" val="887216080"/>
              </p:ext>
            </p:extLst>
          </p:nvPr>
        </p:nvGraphicFramePr>
        <p:xfrm>
          <a:off x="1042737" y="1056198"/>
          <a:ext cx="10475495" cy="5785760"/>
        </p:xfrm>
        <a:graphic>
          <a:graphicData uri="http://schemas.openxmlformats.org/drawingml/2006/table">
            <a:tbl>
              <a:tblPr firstRow="1" firstCol="1" bandRow="1">
                <a:tableStyleId>{5FD0F851-EC5A-4D38-B0AD-8093EC10F338}</a:tableStyleId>
              </a:tblPr>
              <a:tblGrid>
                <a:gridCol w="1551925"/>
                <a:gridCol w="8923570"/>
              </a:tblGrid>
              <a:tr h="444785">
                <a:tc>
                  <a:txBody>
                    <a:bodyPr/>
                    <a:lstStyle/>
                    <a:p>
                      <a:pPr>
                        <a:spcAft>
                          <a:spcPts val="0"/>
                        </a:spcAft>
                      </a:pPr>
                      <a:r>
                        <a:rPr lang="es-ES" sz="1400">
                          <a:effectLst/>
                        </a:rPr>
                        <a:t>Localización</a:t>
                      </a:r>
                      <a:endParaRPr lang="es-ES" sz="1400">
                        <a:effectLst/>
                        <a:latin typeface="Calibri" panose="020F0502020204030204" pitchFamily="34" charset="0"/>
                        <a:cs typeface="Times New Roman" panose="02020603050405020304" pitchFamily="18" charset="0"/>
                      </a:endParaRPr>
                    </a:p>
                  </a:txBody>
                  <a:tcPr marL="46423" marR="46423" marT="0" marB="0" anchor="ctr"/>
                </a:tc>
                <a:tc>
                  <a:txBody>
                    <a:bodyPr/>
                    <a:lstStyle/>
                    <a:p>
                      <a:pPr algn="just">
                        <a:spcAft>
                          <a:spcPts val="0"/>
                        </a:spcAft>
                      </a:pPr>
                      <a:r>
                        <a:rPr lang="es-ES" sz="1400">
                          <a:effectLst/>
                        </a:rPr>
                        <a:t>Distrito Metropolitano de Quito. Parroquia Rural de Tumbaco. Dentro del Bosque Protector Ilaló. El sitio se encuentra dentro de la microcuenca Quebrada Seca. Coordenadas: 78°24'37.94"O 0°14'23.84"S </a:t>
                      </a:r>
                      <a:endParaRPr lang="es-ES" sz="1400">
                        <a:effectLst/>
                        <a:latin typeface="Calibri" panose="020F0502020204030204" pitchFamily="34" charset="0"/>
                        <a:cs typeface="Times New Roman" panose="02020603050405020304" pitchFamily="18" charset="0"/>
                      </a:endParaRPr>
                    </a:p>
                  </a:txBody>
                  <a:tcPr marL="46423" marR="46423" marT="0" marB="0"/>
                </a:tc>
              </a:tr>
              <a:tr h="198884">
                <a:tc>
                  <a:txBody>
                    <a:bodyPr/>
                    <a:lstStyle/>
                    <a:p>
                      <a:pPr>
                        <a:spcAft>
                          <a:spcPts val="0"/>
                        </a:spcAft>
                      </a:pPr>
                      <a:r>
                        <a:rPr lang="es-ES" sz="1400">
                          <a:effectLst/>
                        </a:rPr>
                        <a:t>Área</a:t>
                      </a:r>
                      <a:endParaRPr lang="es-ES" sz="1400">
                        <a:effectLst/>
                        <a:latin typeface="Calibri" panose="020F0502020204030204" pitchFamily="34" charset="0"/>
                        <a:cs typeface="Times New Roman" panose="02020603050405020304" pitchFamily="18" charset="0"/>
                      </a:endParaRPr>
                    </a:p>
                  </a:txBody>
                  <a:tcPr marL="46423" marR="46423" marT="0" marB="0" anchor="ctr"/>
                </a:tc>
                <a:tc>
                  <a:txBody>
                    <a:bodyPr/>
                    <a:lstStyle/>
                    <a:p>
                      <a:pPr algn="just">
                        <a:spcAft>
                          <a:spcPts val="0"/>
                        </a:spcAft>
                      </a:pPr>
                      <a:r>
                        <a:rPr lang="es-ES" sz="1400">
                          <a:effectLst/>
                        </a:rPr>
                        <a:t>48 Ha con un perímetro de 3 000 m. Dentro del Bosque Protector.</a:t>
                      </a:r>
                      <a:endParaRPr lang="es-ES" sz="1400">
                        <a:effectLst/>
                        <a:latin typeface="Calibri" panose="020F0502020204030204" pitchFamily="34" charset="0"/>
                        <a:cs typeface="Times New Roman" panose="02020603050405020304" pitchFamily="18" charset="0"/>
                      </a:endParaRPr>
                    </a:p>
                  </a:txBody>
                  <a:tcPr marL="46423" marR="46423" marT="0" marB="0"/>
                </a:tc>
              </a:tr>
              <a:tr h="476671">
                <a:tc>
                  <a:txBody>
                    <a:bodyPr/>
                    <a:lstStyle/>
                    <a:p>
                      <a:pPr>
                        <a:spcAft>
                          <a:spcPts val="0"/>
                        </a:spcAft>
                      </a:pPr>
                      <a:r>
                        <a:rPr lang="es-ES" sz="1400">
                          <a:effectLst/>
                        </a:rPr>
                        <a:t>Jurisdicción</a:t>
                      </a:r>
                      <a:endParaRPr lang="es-ES" sz="1400">
                        <a:effectLst/>
                        <a:latin typeface="Calibri" panose="020F0502020204030204" pitchFamily="34" charset="0"/>
                        <a:cs typeface="Times New Roman" panose="02020603050405020304" pitchFamily="18" charset="0"/>
                      </a:endParaRPr>
                    </a:p>
                  </a:txBody>
                  <a:tcPr marL="46423" marR="46423" marT="0" marB="0" anchor="ctr"/>
                </a:tc>
                <a:tc>
                  <a:txBody>
                    <a:bodyPr/>
                    <a:lstStyle/>
                    <a:p>
                      <a:pPr algn="just">
                        <a:spcAft>
                          <a:spcPts val="0"/>
                        </a:spcAft>
                      </a:pPr>
                      <a:r>
                        <a:rPr lang="es-ES" sz="1400">
                          <a:effectLst/>
                        </a:rPr>
                        <a:t>El área comprende el límite oeste de la Comuna Ancestral Leopoldo N. Chávez y en el límite este de la Comuna Ancestral Central de Tumbaco. Ambas comunas ancestrales se encuentran en la parroquia rural de Tumbaco.</a:t>
                      </a:r>
                      <a:endParaRPr lang="es-ES" sz="1400">
                        <a:effectLst/>
                        <a:latin typeface="Calibri" panose="020F0502020204030204" pitchFamily="34" charset="0"/>
                        <a:cs typeface="Times New Roman" panose="02020603050405020304" pitchFamily="18" charset="0"/>
                      </a:endParaRPr>
                    </a:p>
                  </a:txBody>
                  <a:tcPr marL="46423" marR="46423" marT="0" marB="0"/>
                </a:tc>
              </a:tr>
              <a:tr h="938896">
                <a:tc>
                  <a:txBody>
                    <a:bodyPr/>
                    <a:lstStyle/>
                    <a:p>
                      <a:pPr>
                        <a:spcAft>
                          <a:spcPts val="0"/>
                        </a:spcAft>
                      </a:pPr>
                      <a:r>
                        <a:rPr lang="es-ES" sz="1400">
                          <a:effectLst/>
                        </a:rPr>
                        <a:t>Generalidades</a:t>
                      </a:r>
                      <a:endParaRPr lang="es-ES" sz="1400">
                        <a:effectLst/>
                        <a:latin typeface="Calibri" panose="020F0502020204030204" pitchFamily="34" charset="0"/>
                        <a:cs typeface="Times New Roman" panose="02020603050405020304" pitchFamily="18" charset="0"/>
                      </a:endParaRPr>
                    </a:p>
                  </a:txBody>
                  <a:tcPr marL="46423" marR="46423" marT="0" marB="0" anchor="ctr"/>
                </a:tc>
                <a:tc>
                  <a:txBody>
                    <a:bodyPr/>
                    <a:lstStyle/>
                    <a:p>
                      <a:pPr algn="just">
                        <a:spcAft>
                          <a:spcPts val="0"/>
                        </a:spcAft>
                      </a:pPr>
                      <a:r>
                        <a:rPr lang="es-ES" sz="1400">
                          <a:effectLst/>
                        </a:rPr>
                        <a:t>El Bosque Protector Ilaló pertenece a los ecosistemas Arbustal Semideciduo del norte de los Valles (BmMn01) y Arbustal SiempreVerde Montano del Norte de los Andes (AsMn01). Está conformado por 24 quebradas temporales. La geomorfología del bosque protector está caracterizada por pendientes de entre 50 a 70º. El bosque protector se encuentra rodeado por todos sus flancos por 11 comunas ancestrales. La ubicación del bosque protector dentro del valle interandino denominado como hoya de Guayllabamba que el bosque sea considerado como refugio de las especies características del valle interandino. </a:t>
                      </a:r>
                      <a:endParaRPr lang="es-ES" sz="1400">
                        <a:effectLst/>
                        <a:latin typeface="Calibri" panose="020F0502020204030204" pitchFamily="34" charset="0"/>
                        <a:cs typeface="Times New Roman" panose="02020603050405020304" pitchFamily="18" charset="0"/>
                      </a:endParaRPr>
                    </a:p>
                  </a:txBody>
                  <a:tcPr marL="46423" marR="46423" marT="0" marB="0"/>
                </a:tc>
              </a:tr>
              <a:tr h="835525">
                <a:tc>
                  <a:txBody>
                    <a:bodyPr/>
                    <a:lstStyle/>
                    <a:p>
                      <a:pPr>
                        <a:spcAft>
                          <a:spcPts val="0"/>
                        </a:spcAft>
                      </a:pPr>
                      <a:r>
                        <a:rPr lang="es-ES" sz="1400">
                          <a:effectLst/>
                        </a:rPr>
                        <a:t>Flora</a:t>
                      </a:r>
                      <a:endParaRPr lang="es-ES" sz="1400">
                        <a:effectLst/>
                        <a:latin typeface="Calibri" panose="020F0502020204030204" pitchFamily="34" charset="0"/>
                        <a:cs typeface="Times New Roman" panose="02020603050405020304" pitchFamily="18" charset="0"/>
                      </a:endParaRPr>
                    </a:p>
                  </a:txBody>
                  <a:tcPr marL="46423" marR="46423" marT="0" marB="0" anchor="ctr"/>
                </a:tc>
                <a:tc>
                  <a:txBody>
                    <a:bodyPr/>
                    <a:lstStyle/>
                    <a:p>
                      <a:pPr algn="just">
                        <a:spcAft>
                          <a:spcPts val="0"/>
                        </a:spcAft>
                      </a:pPr>
                      <a:r>
                        <a:rPr lang="es-ES" sz="1400" dirty="0">
                          <a:effectLst/>
                        </a:rPr>
                        <a:t>Las especies florísticas primordiales del bosque protector están representadas, para la parte superior del bosque protector (Entre 2 800 y 3 198 msnm), por: </a:t>
                      </a:r>
                      <a:r>
                        <a:rPr lang="es-ES" sz="1400" dirty="0" err="1">
                          <a:effectLst/>
                        </a:rPr>
                        <a:t>Oreopanax</a:t>
                      </a:r>
                      <a:r>
                        <a:rPr lang="es-ES" sz="1400" dirty="0">
                          <a:effectLst/>
                        </a:rPr>
                        <a:t> </a:t>
                      </a:r>
                      <a:r>
                        <a:rPr lang="es-ES" sz="1400" dirty="0" err="1">
                          <a:effectLst/>
                        </a:rPr>
                        <a:t>ecuadorensis</a:t>
                      </a:r>
                      <a:r>
                        <a:rPr lang="es-ES" sz="1400" dirty="0">
                          <a:effectLst/>
                        </a:rPr>
                        <a:t>, </a:t>
                      </a:r>
                      <a:r>
                        <a:rPr lang="es-ES" sz="1400" dirty="0" err="1">
                          <a:effectLst/>
                        </a:rPr>
                        <a:t>Vallea</a:t>
                      </a:r>
                      <a:r>
                        <a:rPr lang="es-ES" sz="1400" dirty="0">
                          <a:effectLst/>
                        </a:rPr>
                        <a:t> </a:t>
                      </a:r>
                      <a:r>
                        <a:rPr lang="es-ES" sz="1400" dirty="0" err="1">
                          <a:effectLst/>
                        </a:rPr>
                        <a:t>stipularis</a:t>
                      </a:r>
                      <a:r>
                        <a:rPr lang="es-ES" sz="1400" dirty="0">
                          <a:effectLst/>
                        </a:rPr>
                        <a:t>, </a:t>
                      </a:r>
                      <a:r>
                        <a:rPr lang="es-ES" sz="1400" dirty="0" err="1">
                          <a:effectLst/>
                        </a:rPr>
                        <a:t>Aegiphila</a:t>
                      </a:r>
                      <a:r>
                        <a:rPr lang="es-ES" sz="1400" dirty="0">
                          <a:effectLst/>
                        </a:rPr>
                        <a:t> </a:t>
                      </a:r>
                      <a:r>
                        <a:rPr lang="es-ES" sz="1400" dirty="0" err="1">
                          <a:effectLst/>
                        </a:rPr>
                        <a:t>ferruginea</a:t>
                      </a:r>
                      <a:r>
                        <a:rPr lang="es-ES" sz="1400" dirty="0">
                          <a:effectLst/>
                        </a:rPr>
                        <a:t>, </a:t>
                      </a:r>
                      <a:r>
                        <a:rPr lang="es-ES" sz="1400" dirty="0" err="1">
                          <a:effectLst/>
                        </a:rPr>
                        <a:t>Geissanthus</a:t>
                      </a:r>
                      <a:r>
                        <a:rPr lang="es-ES" sz="1400" dirty="0">
                          <a:effectLst/>
                        </a:rPr>
                        <a:t> </a:t>
                      </a:r>
                      <a:r>
                        <a:rPr lang="es-ES" sz="1400" dirty="0" err="1">
                          <a:effectLst/>
                        </a:rPr>
                        <a:t>pichinchae</a:t>
                      </a:r>
                      <a:r>
                        <a:rPr lang="es-ES" sz="1400" dirty="0">
                          <a:effectLst/>
                        </a:rPr>
                        <a:t>, </a:t>
                      </a:r>
                      <a:r>
                        <a:rPr lang="es-ES" sz="1400" dirty="0" err="1">
                          <a:effectLst/>
                        </a:rPr>
                        <a:t>Myrcianthes</a:t>
                      </a:r>
                      <a:r>
                        <a:rPr lang="es-ES" sz="1400" dirty="0">
                          <a:effectLst/>
                        </a:rPr>
                        <a:t> </a:t>
                      </a:r>
                      <a:r>
                        <a:rPr lang="es-ES" sz="1400" dirty="0" err="1">
                          <a:effectLst/>
                        </a:rPr>
                        <a:t>orthostemon</a:t>
                      </a:r>
                      <a:r>
                        <a:rPr lang="es-ES" sz="1400" dirty="0">
                          <a:effectLst/>
                        </a:rPr>
                        <a:t> y </a:t>
                      </a:r>
                      <a:r>
                        <a:rPr lang="es-ES" sz="1400" dirty="0" err="1">
                          <a:effectLst/>
                        </a:rPr>
                        <a:t>Miconia</a:t>
                      </a:r>
                      <a:r>
                        <a:rPr lang="es-ES" sz="1400" dirty="0">
                          <a:effectLst/>
                        </a:rPr>
                        <a:t> </a:t>
                      </a:r>
                      <a:r>
                        <a:rPr lang="es-ES" sz="1400" dirty="0" err="1">
                          <a:effectLst/>
                        </a:rPr>
                        <a:t>pichinchensis</a:t>
                      </a:r>
                      <a:r>
                        <a:rPr lang="es-ES" sz="1400" dirty="0">
                          <a:effectLst/>
                        </a:rPr>
                        <a:t>. Para la parte inferior del bosque protector (Entre 2 600 y 2 800 msnm) las especies que predominan son: </a:t>
                      </a:r>
                      <a:r>
                        <a:rPr lang="es-ES" sz="1400" dirty="0" err="1">
                          <a:effectLst/>
                        </a:rPr>
                        <a:t>Citharexylum</a:t>
                      </a:r>
                      <a:r>
                        <a:rPr lang="es-ES" sz="1400" dirty="0">
                          <a:effectLst/>
                        </a:rPr>
                        <a:t> </a:t>
                      </a:r>
                      <a:r>
                        <a:rPr lang="es-ES" sz="1400" dirty="0" err="1">
                          <a:effectLst/>
                        </a:rPr>
                        <a:t>ilicifolium</a:t>
                      </a:r>
                      <a:r>
                        <a:rPr lang="es-ES" sz="1400" dirty="0">
                          <a:effectLst/>
                        </a:rPr>
                        <a:t>, Mimosa </a:t>
                      </a:r>
                      <a:r>
                        <a:rPr lang="es-ES" sz="1400" dirty="0" err="1">
                          <a:effectLst/>
                        </a:rPr>
                        <a:t>quitensis</a:t>
                      </a:r>
                      <a:r>
                        <a:rPr lang="es-ES" sz="1400" dirty="0">
                          <a:effectLst/>
                        </a:rPr>
                        <a:t>, </a:t>
                      </a:r>
                      <a:r>
                        <a:rPr lang="es-ES" sz="1400" dirty="0" err="1">
                          <a:effectLst/>
                        </a:rPr>
                        <a:t>Duranta</a:t>
                      </a:r>
                      <a:r>
                        <a:rPr lang="es-ES" sz="1400" dirty="0">
                          <a:effectLst/>
                        </a:rPr>
                        <a:t> </a:t>
                      </a:r>
                      <a:r>
                        <a:rPr lang="es-ES" sz="1400" dirty="0" err="1">
                          <a:effectLst/>
                        </a:rPr>
                        <a:t>triacantha</a:t>
                      </a:r>
                      <a:r>
                        <a:rPr lang="es-ES" sz="1400" dirty="0">
                          <a:effectLst/>
                        </a:rPr>
                        <a:t>, </a:t>
                      </a:r>
                      <a:r>
                        <a:rPr lang="es-ES" sz="1400" dirty="0" err="1">
                          <a:effectLst/>
                        </a:rPr>
                        <a:t>Lycianthes</a:t>
                      </a:r>
                      <a:r>
                        <a:rPr lang="es-ES" sz="1400" dirty="0">
                          <a:effectLst/>
                        </a:rPr>
                        <a:t> </a:t>
                      </a:r>
                      <a:r>
                        <a:rPr lang="es-ES" sz="1400" dirty="0" err="1">
                          <a:effectLst/>
                        </a:rPr>
                        <a:t>lycioides</a:t>
                      </a:r>
                      <a:r>
                        <a:rPr lang="es-ES" sz="1400" dirty="0">
                          <a:effectLst/>
                        </a:rPr>
                        <a:t>, Eugenia </a:t>
                      </a:r>
                      <a:r>
                        <a:rPr lang="es-ES" sz="1400" dirty="0" err="1">
                          <a:effectLst/>
                        </a:rPr>
                        <a:t>valvata</a:t>
                      </a:r>
                      <a:r>
                        <a:rPr lang="es-ES" sz="1400" dirty="0">
                          <a:effectLst/>
                        </a:rPr>
                        <a:t> y </a:t>
                      </a:r>
                      <a:r>
                        <a:rPr lang="es-ES" sz="1400" dirty="0" err="1">
                          <a:effectLst/>
                        </a:rPr>
                        <a:t>Myrcianthes</a:t>
                      </a:r>
                      <a:r>
                        <a:rPr lang="es-ES" sz="1400" dirty="0">
                          <a:effectLst/>
                        </a:rPr>
                        <a:t> </a:t>
                      </a:r>
                      <a:r>
                        <a:rPr lang="es-ES" sz="1400" dirty="0" err="1">
                          <a:effectLst/>
                        </a:rPr>
                        <a:t>rhophaloides</a:t>
                      </a:r>
                      <a:r>
                        <a:rPr lang="es-ES" sz="1400" dirty="0">
                          <a:effectLst/>
                        </a:rPr>
                        <a:t>.</a:t>
                      </a:r>
                      <a:endParaRPr lang="es-ES" sz="1400" dirty="0">
                        <a:effectLst/>
                        <a:latin typeface="Calibri" panose="020F0502020204030204" pitchFamily="34" charset="0"/>
                        <a:cs typeface="Times New Roman" panose="02020603050405020304" pitchFamily="18" charset="0"/>
                      </a:endParaRPr>
                    </a:p>
                  </a:txBody>
                  <a:tcPr marL="46423" marR="46423" marT="0" marB="0"/>
                </a:tc>
              </a:tr>
              <a:tr h="1237184">
                <a:tc>
                  <a:txBody>
                    <a:bodyPr/>
                    <a:lstStyle/>
                    <a:p>
                      <a:pPr>
                        <a:spcAft>
                          <a:spcPts val="0"/>
                        </a:spcAft>
                      </a:pPr>
                      <a:r>
                        <a:rPr lang="es-ES" sz="1400">
                          <a:effectLst/>
                        </a:rPr>
                        <a:t>Fauna</a:t>
                      </a:r>
                      <a:endParaRPr lang="es-ES" sz="1400">
                        <a:effectLst/>
                        <a:latin typeface="Calibri" panose="020F0502020204030204" pitchFamily="34" charset="0"/>
                        <a:cs typeface="Times New Roman" panose="02020603050405020304" pitchFamily="18" charset="0"/>
                      </a:endParaRPr>
                    </a:p>
                  </a:txBody>
                  <a:tcPr marL="46423" marR="46423" marT="0" marB="0" anchor="ctr"/>
                </a:tc>
                <a:tc>
                  <a:txBody>
                    <a:bodyPr/>
                    <a:lstStyle/>
                    <a:p>
                      <a:pPr algn="just">
                        <a:spcAft>
                          <a:spcPts val="0"/>
                        </a:spcAft>
                      </a:pPr>
                      <a:r>
                        <a:rPr lang="es-ES" sz="1400" dirty="0">
                          <a:effectLst/>
                        </a:rPr>
                        <a:t>El bosque protector alberga mastofauna como: </a:t>
                      </a:r>
                      <a:r>
                        <a:rPr lang="es-ES" sz="1400" dirty="0" err="1">
                          <a:effectLst/>
                        </a:rPr>
                        <a:t>Sylvilagus</a:t>
                      </a:r>
                      <a:r>
                        <a:rPr lang="es-ES" sz="1400" dirty="0">
                          <a:effectLst/>
                        </a:rPr>
                        <a:t> </a:t>
                      </a:r>
                      <a:r>
                        <a:rPr lang="es-ES" sz="1400" dirty="0" err="1">
                          <a:effectLst/>
                        </a:rPr>
                        <a:t>brasiliensis</a:t>
                      </a:r>
                      <a:r>
                        <a:rPr lang="es-ES" sz="1400" dirty="0">
                          <a:effectLst/>
                        </a:rPr>
                        <a:t>, Mustela </a:t>
                      </a:r>
                      <a:r>
                        <a:rPr lang="es-ES" sz="1400" dirty="0" err="1">
                          <a:effectLst/>
                        </a:rPr>
                        <a:t>frenata</a:t>
                      </a:r>
                      <a:r>
                        <a:rPr lang="es-ES" sz="1400" dirty="0">
                          <a:effectLst/>
                        </a:rPr>
                        <a:t>, </a:t>
                      </a:r>
                      <a:r>
                        <a:rPr lang="es-ES" sz="1400" dirty="0" err="1">
                          <a:effectLst/>
                        </a:rPr>
                        <a:t>Conepatus</a:t>
                      </a:r>
                      <a:r>
                        <a:rPr lang="es-ES" sz="1400" dirty="0">
                          <a:effectLst/>
                        </a:rPr>
                        <a:t> </a:t>
                      </a:r>
                      <a:r>
                        <a:rPr lang="es-ES" sz="1400" dirty="0" err="1">
                          <a:effectLst/>
                        </a:rPr>
                        <a:t>semistriatus</a:t>
                      </a:r>
                      <a:r>
                        <a:rPr lang="es-ES" sz="1400" dirty="0">
                          <a:effectLst/>
                        </a:rPr>
                        <a:t>.</a:t>
                      </a:r>
                    </a:p>
                    <a:p>
                      <a:pPr algn="just">
                        <a:spcAft>
                          <a:spcPts val="0"/>
                        </a:spcAft>
                      </a:pPr>
                      <a:r>
                        <a:rPr lang="es-ES" sz="1400" dirty="0">
                          <a:effectLst/>
                        </a:rPr>
                        <a:t>Avifauna: </a:t>
                      </a:r>
                      <a:r>
                        <a:rPr lang="es-ES" sz="1400" dirty="0" err="1">
                          <a:effectLst/>
                        </a:rPr>
                        <a:t>Geranoaetus</a:t>
                      </a:r>
                      <a:r>
                        <a:rPr lang="es-ES" sz="1400" dirty="0">
                          <a:effectLst/>
                        </a:rPr>
                        <a:t> </a:t>
                      </a:r>
                      <a:r>
                        <a:rPr lang="es-ES" sz="1400" dirty="0" err="1">
                          <a:effectLst/>
                        </a:rPr>
                        <a:t>melanoleucus</a:t>
                      </a:r>
                      <a:r>
                        <a:rPr lang="es-ES" sz="1400" dirty="0">
                          <a:effectLst/>
                        </a:rPr>
                        <a:t>, Falco </a:t>
                      </a:r>
                      <a:r>
                        <a:rPr lang="es-ES" sz="1400" dirty="0" err="1">
                          <a:effectLst/>
                        </a:rPr>
                        <a:t>sparverius</a:t>
                      </a:r>
                      <a:r>
                        <a:rPr lang="es-ES" sz="1400" dirty="0">
                          <a:effectLst/>
                        </a:rPr>
                        <a:t>, </a:t>
                      </a:r>
                      <a:r>
                        <a:rPr lang="es-ES" sz="1400" dirty="0" err="1">
                          <a:effectLst/>
                        </a:rPr>
                        <a:t>Patagioenas</a:t>
                      </a:r>
                      <a:r>
                        <a:rPr lang="es-ES" sz="1400" dirty="0">
                          <a:effectLst/>
                        </a:rPr>
                        <a:t> </a:t>
                      </a:r>
                      <a:r>
                        <a:rPr lang="es-ES" sz="1400" dirty="0" err="1">
                          <a:effectLst/>
                        </a:rPr>
                        <a:t>fasciata</a:t>
                      </a:r>
                      <a:r>
                        <a:rPr lang="es-ES" sz="1400" dirty="0">
                          <a:effectLst/>
                        </a:rPr>
                        <a:t>, Zenaida </a:t>
                      </a:r>
                      <a:r>
                        <a:rPr lang="es-ES" sz="1400" dirty="0" err="1">
                          <a:effectLst/>
                        </a:rPr>
                        <a:t>auriculata</a:t>
                      </a:r>
                      <a:r>
                        <a:rPr lang="es-ES" sz="1400" dirty="0">
                          <a:effectLst/>
                        </a:rPr>
                        <a:t>, </a:t>
                      </a:r>
                      <a:r>
                        <a:rPr lang="es-ES" sz="1400" dirty="0" err="1">
                          <a:effectLst/>
                        </a:rPr>
                        <a:t>Colibri</a:t>
                      </a:r>
                      <a:r>
                        <a:rPr lang="es-ES" sz="1400" dirty="0">
                          <a:effectLst/>
                        </a:rPr>
                        <a:t> </a:t>
                      </a:r>
                      <a:r>
                        <a:rPr lang="es-ES" sz="1400" dirty="0" err="1">
                          <a:effectLst/>
                        </a:rPr>
                        <a:t>coruscans</a:t>
                      </a:r>
                      <a:r>
                        <a:rPr lang="es-ES" sz="1400" dirty="0">
                          <a:effectLst/>
                        </a:rPr>
                        <a:t>,  Lesbia </a:t>
                      </a:r>
                      <a:r>
                        <a:rPr lang="es-ES" sz="1400" dirty="0" err="1">
                          <a:effectLst/>
                        </a:rPr>
                        <a:t>victoriae</a:t>
                      </a:r>
                      <a:r>
                        <a:rPr lang="es-ES" sz="1400" dirty="0">
                          <a:effectLst/>
                        </a:rPr>
                        <a:t>, </a:t>
                      </a:r>
                      <a:r>
                        <a:rPr lang="es-ES" sz="1400" dirty="0" err="1">
                          <a:effectLst/>
                        </a:rPr>
                        <a:t>Metallura</a:t>
                      </a:r>
                      <a:r>
                        <a:rPr lang="es-ES" sz="1400" dirty="0">
                          <a:effectLst/>
                        </a:rPr>
                        <a:t> </a:t>
                      </a:r>
                      <a:r>
                        <a:rPr lang="es-ES" sz="1400" dirty="0" err="1">
                          <a:effectLst/>
                        </a:rPr>
                        <a:t>tyrianthina</a:t>
                      </a:r>
                      <a:r>
                        <a:rPr lang="es-ES" sz="1400" dirty="0">
                          <a:effectLst/>
                        </a:rPr>
                        <a:t>, </a:t>
                      </a:r>
                      <a:r>
                        <a:rPr lang="es-ES" sz="1400" dirty="0" err="1">
                          <a:effectLst/>
                        </a:rPr>
                        <a:t>Piculus</a:t>
                      </a:r>
                      <a:r>
                        <a:rPr lang="es-ES" sz="1400" dirty="0">
                          <a:effectLst/>
                        </a:rPr>
                        <a:t> </a:t>
                      </a:r>
                      <a:r>
                        <a:rPr lang="es-ES" sz="1400" dirty="0" err="1">
                          <a:effectLst/>
                        </a:rPr>
                        <a:t>rivolii</a:t>
                      </a:r>
                      <a:r>
                        <a:rPr lang="es-ES" sz="1400" dirty="0">
                          <a:effectLst/>
                        </a:rPr>
                        <a:t>, </a:t>
                      </a:r>
                      <a:r>
                        <a:rPr lang="es-ES" sz="1400" dirty="0" err="1">
                          <a:effectLst/>
                        </a:rPr>
                        <a:t>Synallaxis</a:t>
                      </a:r>
                      <a:r>
                        <a:rPr lang="es-ES" sz="1400" dirty="0">
                          <a:effectLst/>
                        </a:rPr>
                        <a:t> </a:t>
                      </a:r>
                      <a:r>
                        <a:rPr lang="es-ES" sz="1400" dirty="0" err="1">
                          <a:effectLst/>
                        </a:rPr>
                        <a:t>azarae</a:t>
                      </a:r>
                      <a:r>
                        <a:rPr lang="es-ES" sz="1400" dirty="0">
                          <a:effectLst/>
                        </a:rPr>
                        <a:t>, </a:t>
                      </a:r>
                      <a:r>
                        <a:rPr lang="es-ES" sz="1400" dirty="0" err="1">
                          <a:effectLst/>
                        </a:rPr>
                        <a:t>Grallaria</a:t>
                      </a:r>
                      <a:r>
                        <a:rPr lang="es-ES" sz="1400" dirty="0">
                          <a:effectLst/>
                        </a:rPr>
                        <a:t> </a:t>
                      </a:r>
                      <a:r>
                        <a:rPr lang="es-ES" sz="1400" dirty="0" err="1">
                          <a:effectLst/>
                        </a:rPr>
                        <a:t>ruficapilla</a:t>
                      </a:r>
                      <a:r>
                        <a:rPr lang="es-ES" sz="1400" dirty="0">
                          <a:effectLst/>
                        </a:rPr>
                        <a:t>, </a:t>
                      </a:r>
                      <a:r>
                        <a:rPr lang="es-ES" sz="1400" dirty="0" err="1">
                          <a:effectLst/>
                        </a:rPr>
                        <a:t>Scytalopus</a:t>
                      </a:r>
                      <a:r>
                        <a:rPr lang="es-ES" sz="1400" dirty="0">
                          <a:effectLst/>
                        </a:rPr>
                        <a:t> </a:t>
                      </a:r>
                      <a:r>
                        <a:rPr lang="es-ES" sz="1400" dirty="0" err="1">
                          <a:effectLst/>
                        </a:rPr>
                        <a:t>latrans</a:t>
                      </a:r>
                      <a:r>
                        <a:rPr lang="es-ES" sz="1400" dirty="0">
                          <a:effectLst/>
                        </a:rPr>
                        <a:t>, </a:t>
                      </a:r>
                      <a:r>
                        <a:rPr lang="es-ES" sz="1400" dirty="0" err="1" smtClean="0">
                          <a:effectLst/>
                        </a:rPr>
                        <a:t>Atlapetes</a:t>
                      </a:r>
                      <a:r>
                        <a:rPr lang="es-ES" sz="1400" dirty="0" smtClean="0">
                          <a:effectLst/>
                        </a:rPr>
                        <a:t> </a:t>
                      </a:r>
                      <a:r>
                        <a:rPr lang="es-ES" sz="1400" dirty="0" err="1">
                          <a:effectLst/>
                        </a:rPr>
                        <a:t>latinuchus</a:t>
                      </a:r>
                      <a:r>
                        <a:rPr lang="es-ES" sz="1400" dirty="0">
                          <a:effectLst/>
                        </a:rPr>
                        <a:t>, </a:t>
                      </a:r>
                      <a:r>
                        <a:rPr lang="es-ES" sz="1400" dirty="0" err="1">
                          <a:effectLst/>
                        </a:rPr>
                        <a:t>Buarremon</a:t>
                      </a:r>
                      <a:r>
                        <a:rPr lang="es-ES" sz="1400" dirty="0">
                          <a:effectLst/>
                        </a:rPr>
                        <a:t> </a:t>
                      </a:r>
                      <a:r>
                        <a:rPr lang="es-ES" sz="1400" dirty="0" err="1">
                          <a:effectLst/>
                        </a:rPr>
                        <a:t>torquatus</a:t>
                      </a:r>
                      <a:r>
                        <a:rPr lang="es-ES" sz="1400" dirty="0">
                          <a:effectLst/>
                        </a:rPr>
                        <a:t>, </a:t>
                      </a:r>
                      <a:r>
                        <a:rPr lang="es-ES" sz="1400" dirty="0" err="1">
                          <a:effectLst/>
                        </a:rPr>
                        <a:t>Zonotrichia</a:t>
                      </a:r>
                      <a:r>
                        <a:rPr lang="es-ES" sz="1400" dirty="0">
                          <a:effectLst/>
                        </a:rPr>
                        <a:t> </a:t>
                      </a:r>
                      <a:r>
                        <a:rPr lang="es-ES" sz="1400" dirty="0" err="1">
                          <a:effectLst/>
                        </a:rPr>
                        <a:t>capensis</a:t>
                      </a:r>
                      <a:r>
                        <a:rPr lang="es-ES" sz="1400" dirty="0">
                          <a:effectLst/>
                        </a:rPr>
                        <a:t>, </a:t>
                      </a:r>
                      <a:r>
                        <a:rPr lang="es-ES" sz="1400" dirty="0" err="1">
                          <a:effectLst/>
                        </a:rPr>
                        <a:t>Carduelis</a:t>
                      </a:r>
                      <a:r>
                        <a:rPr lang="es-ES" sz="1400" dirty="0">
                          <a:effectLst/>
                        </a:rPr>
                        <a:t> </a:t>
                      </a:r>
                      <a:r>
                        <a:rPr lang="es-ES" sz="1400" dirty="0" err="1">
                          <a:effectLst/>
                        </a:rPr>
                        <a:t>magellanica</a:t>
                      </a:r>
                      <a:r>
                        <a:rPr lang="es-ES" sz="1400" dirty="0">
                          <a:effectLst/>
                        </a:rPr>
                        <a:t>, </a:t>
                      </a:r>
                      <a:r>
                        <a:rPr lang="es-ES" sz="1400" dirty="0" err="1">
                          <a:effectLst/>
                        </a:rPr>
                        <a:t>Euphonia</a:t>
                      </a:r>
                      <a:r>
                        <a:rPr lang="es-ES" sz="1400" dirty="0">
                          <a:effectLst/>
                        </a:rPr>
                        <a:t> </a:t>
                      </a:r>
                      <a:r>
                        <a:rPr lang="es-ES" sz="1400" dirty="0" err="1">
                          <a:effectLst/>
                        </a:rPr>
                        <a:t>cyanocephala</a:t>
                      </a:r>
                      <a:r>
                        <a:rPr lang="es-ES" sz="1400" dirty="0">
                          <a:effectLst/>
                        </a:rPr>
                        <a:t>, </a:t>
                      </a:r>
                    </a:p>
                    <a:p>
                      <a:pPr algn="just">
                        <a:spcAft>
                          <a:spcPts val="0"/>
                        </a:spcAft>
                      </a:pPr>
                      <a:r>
                        <a:rPr lang="es-ES" sz="1400" dirty="0">
                          <a:effectLst/>
                        </a:rPr>
                        <a:t>Herpetofauna: </a:t>
                      </a:r>
                      <a:r>
                        <a:rPr lang="es-ES" sz="1400" dirty="0" err="1">
                          <a:effectLst/>
                        </a:rPr>
                        <a:t>Gastrotheca</a:t>
                      </a:r>
                      <a:r>
                        <a:rPr lang="es-ES" sz="1400" dirty="0">
                          <a:effectLst/>
                        </a:rPr>
                        <a:t> </a:t>
                      </a:r>
                      <a:r>
                        <a:rPr lang="es-ES" sz="1400" dirty="0" err="1">
                          <a:effectLst/>
                        </a:rPr>
                        <a:t>riobambae</a:t>
                      </a:r>
                      <a:r>
                        <a:rPr lang="es-ES" sz="1400" dirty="0">
                          <a:effectLst/>
                        </a:rPr>
                        <a:t>, </a:t>
                      </a:r>
                      <a:r>
                        <a:rPr lang="es-ES" sz="1400" dirty="0" err="1">
                          <a:effectLst/>
                        </a:rPr>
                        <a:t>Pristimantis</a:t>
                      </a:r>
                      <a:r>
                        <a:rPr lang="es-ES" sz="1400" dirty="0">
                          <a:effectLst/>
                        </a:rPr>
                        <a:t> </a:t>
                      </a:r>
                      <a:r>
                        <a:rPr lang="es-ES" sz="1400" dirty="0" err="1">
                          <a:effectLst/>
                        </a:rPr>
                        <a:t>unistrigatus</a:t>
                      </a:r>
                      <a:r>
                        <a:rPr lang="es-ES" sz="1400" dirty="0">
                          <a:effectLst/>
                        </a:rPr>
                        <a:t>, </a:t>
                      </a:r>
                      <a:endParaRPr lang="es-ES" sz="1400" dirty="0">
                        <a:effectLst/>
                        <a:latin typeface="Calibri" panose="020F0502020204030204" pitchFamily="34" charset="0"/>
                        <a:cs typeface="Times New Roman" panose="02020603050405020304" pitchFamily="18" charset="0"/>
                      </a:endParaRPr>
                    </a:p>
                  </a:txBody>
                  <a:tcPr marL="46423" marR="46423" marT="0" marB="0"/>
                </a:tc>
              </a:tr>
              <a:tr h="938896">
                <a:tc>
                  <a:txBody>
                    <a:bodyPr/>
                    <a:lstStyle/>
                    <a:p>
                      <a:pPr>
                        <a:spcAft>
                          <a:spcPts val="0"/>
                        </a:spcAft>
                      </a:pPr>
                      <a:r>
                        <a:rPr lang="es-ES" sz="1400">
                          <a:effectLst/>
                        </a:rPr>
                        <a:t>Amenazadas e Impactos</a:t>
                      </a:r>
                      <a:endParaRPr lang="es-ES" sz="1400">
                        <a:effectLst/>
                        <a:latin typeface="Calibri" panose="020F0502020204030204" pitchFamily="34" charset="0"/>
                        <a:cs typeface="Times New Roman" panose="02020603050405020304" pitchFamily="18" charset="0"/>
                      </a:endParaRPr>
                    </a:p>
                  </a:txBody>
                  <a:tcPr marL="46423" marR="46423" marT="0" marB="0" anchor="ctr"/>
                </a:tc>
                <a:tc>
                  <a:txBody>
                    <a:bodyPr/>
                    <a:lstStyle/>
                    <a:p>
                      <a:pPr algn="just">
                        <a:spcAft>
                          <a:spcPts val="0"/>
                        </a:spcAft>
                      </a:pPr>
                      <a:r>
                        <a:rPr lang="es-ES" sz="1400" dirty="0">
                          <a:effectLst/>
                        </a:rPr>
                        <a:t>El bosque protector es uno de los sitios con más impacto antrópico que ha sufrido y está sufriendo en la actualidad, en el Distrito Metropolitano de Quito. La presión urbanística es la principal amenaza que tiene el bosque protector, dada su localización y la proximidad con obras civiles de gran envergadura. Existen otras amenazas como la existencia de especies exóticas en el bosque protector, incendios forestales y malas prácticas agrícolas. Es por esto que el bosque protector demanda inmediatamente gestiones urgentes de protección y restauración. </a:t>
                      </a:r>
                      <a:endParaRPr lang="es-ES" sz="1400" dirty="0">
                        <a:effectLst/>
                        <a:latin typeface="Calibri" panose="020F0502020204030204" pitchFamily="34" charset="0"/>
                        <a:cs typeface="Times New Roman" panose="02020603050405020304" pitchFamily="18" charset="0"/>
                      </a:endParaRPr>
                    </a:p>
                  </a:txBody>
                  <a:tcPr marL="46423" marR="46423" marT="0" marB="0"/>
                </a:tc>
              </a:tr>
            </a:tbl>
          </a:graphicData>
        </a:graphic>
      </p:graphicFrame>
    </p:spTree>
    <p:extLst>
      <p:ext uri="{BB962C8B-B14F-4D97-AF65-F5344CB8AC3E}">
        <p14:creationId xmlns:p14="http://schemas.microsoft.com/office/powerpoint/2010/main" val="3261482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808368" cy="1325563"/>
          </a:xfrm>
        </p:spPr>
        <p:txBody>
          <a:bodyPr/>
          <a:lstStyle/>
          <a:p>
            <a:r>
              <a:rPr lang="es-ES" b="1" dirty="0" smtClean="0"/>
              <a:t>Plan de Gestión Ecosistémica: </a:t>
            </a:r>
            <a:r>
              <a:rPr lang="es-ES" dirty="0" smtClean="0"/>
              <a:t>Aspecto humano</a:t>
            </a:r>
            <a:endParaRPr lang="es-ES" dirty="0"/>
          </a:p>
        </p:txBody>
      </p:sp>
      <p:sp>
        <p:nvSpPr>
          <p:cNvPr id="3" name="Marcador de contenido 2"/>
          <p:cNvSpPr>
            <a:spLocks noGrp="1"/>
          </p:cNvSpPr>
          <p:nvPr>
            <p:ph sz="quarter" idx="13"/>
          </p:nvPr>
        </p:nvSpPr>
        <p:spPr>
          <a:xfrm>
            <a:off x="1339515" y="5085346"/>
            <a:ext cx="8382000" cy="1319775"/>
          </a:xfrm>
        </p:spPr>
        <p:txBody>
          <a:bodyPr/>
          <a:lstStyle/>
          <a:p>
            <a:r>
              <a:rPr lang="es-ES" dirty="0" smtClean="0"/>
              <a:t>Conflicto de tierras</a:t>
            </a:r>
          </a:p>
          <a:p>
            <a:r>
              <a:rPr lang="es-ES" dirty="0" smtClean="0"/>
              <a:t>Crecimiento descontrolado de la población</a:t>
            </a:r>
          </a:p>
          <a:p>
            <a:endParaRPr lang="es-ES" dirty="0"/>
          </a:p>
        </p:txBody>
      </p:sp>
      <p:pic>
        <p:nvPicPr>
          <p:cNvPr id="4" name="Imagen 3"/>
          <p:cNvPicPr>
            <a:picLocks noChangeAspect="1"/>
          </p:cNvPicPr>
          <p:nvPr/>
        </p:nvPicPr>
        <p:blipFill>
          <a:blip r:embed="rId2"/>
          <a:stretch>
            <a:fillRect/>
          </a:stretch>
        </p:blipFill>
        <p:spPr>
          <a:xfrm>
            <a:off x="3544669" y="1524000"/>
            <a:ext cx="5691651" cy="3202759"/>
          </a:xfrm>
          <a:prstGeom prst="rect">
            <a:avLst/>
          </a:prstGeom>
        </p:spPr>
      </p:pic>
    </p:spTree>
    <p:extLst>
      <p:ext uri="{BB962C8B-B14F-4D97-AF65-F5344CB8AC3E}">
        <p14:creationId xmlns:p14="http://schemas.microsoft.com/office/powerpoint/2010/main" val="2852329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1685" y="365125"/>
            <a:ext cx="11117178" cy="1325563"/>
          </a:xfrm>
        </p:spPr>
        <p:txBody>
          <a:bodyPr/>
          <a:lstStyle/>
          <a:p>
            <a:r>
              <a:rPr lang="es-ES" b="1" dirty="0" smtClean="0"/>
              <a:t>Plan de Gestión Ecosistémica: </a:t>
            </a:r>
            <a:r>
              <a:rPr lang="es-ES" dirty="0" smtClean="0"/>
              <a:t>Aspecto ambiental</a:t>
            </a:r>
            <a:endParaRPr lang="es-ES" dirty="0"/>
          </a:p>
        </p:txBody>
      </p:sp>
      <p:sp>
        <p:nvSpPr>
          <p:cNvPr id="3" name="Marcador de contenido 2"/>
          <p:cNvSpPr>
            <a:spLocks noGrp="1"/>
          </p:cNvSpPr>
          <p:nvPr>
            <p:ph sz="quarter" idx="13"/>
          </p:nvPr>
        </p:nvSpPr>
        <p:spPr>
          <a:xfrm>
            <a:off x="641685" y="2695825"/>
            <a:ext cx="6300537" cy="2088649"/>
          </a:xfrm>
        </p:spPr>
        <p:txBody>
          <a:bodyPr/>
          <a:lstStyle/>
          <a:p>
            <a:r>
              <a:rPr lang="es-ES" dirty="0" smtClean="0"/>
              <a:t>Fragmentación de la vegetación</a:t>
            </a:r>
          </a:p>
          <a:p>
            <a:endParaRPr lang="es-ES" dirty="0" smtClean="0"/>
          </a:p>
          <a:p>
            <a:r>
              <a:rPr lang="es-ES" dirty="0" smtClean="0"/>
              <a:t>Pérdida de biodiversidad</a:t>
            </a:r>
          </a:p>
          <a:p>
            <a:pPr marL="0" indent="0">
              <a:buNone/>
            </a:pPr>
            <a:endParaRPr lang="es-E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356283" y="1825625"/>
            <a:ext cx="5402580" cy="3829050"/>
          </a:xfrm>
          <a:prstGeom prst="rect">
            <a:avLst/>
          </a:prstGeom>
          <a:noFill/>
          <a:ln>
            <a:noFill/>
          </a:ln>
        </p:spPr>
      </p:pic>
    </p:spTree>
    <p:extLst>
      <p:ext uri="{BB962C8B-B14F-4D97-AF65-F5344CB8AC3E}">
        <p14:creationId xmlns:p14="http://schemas.microsoft.com/office/powerpoint/2010/main" val="4210666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Plan de Gestión Ecosistémica: </a:t>
            </a:r>
            <a:r>
              <a:rPr lang="es-ES" dirty="0" smtClean="0"/>
              <a:t>Objetivo</a:t>
            </a:r>
            <a:endParaRPr lang="es-ES" dirty="0"/>
          </a:p>
        </p:txBody>
      </p:sp>
      <p:sp>
        <p:nvSpPr>
          <p:cNvPr id="3" name="Marcador de contenido 2"/>
          <p:cNvSpPr>
            <a:spLocks noGrp="1"/>
          </p:cNvSpPr>
          <p:nvPr>
            <p:ph sz="quarter" idx="13"/>
          </p:nvPr>
        </p:nvSpPr>
        <p:spPr/>
        <p:txBody>
          <a:bodyPr/>
          <a:lstStyle/>
          <a:p>
            <a:pPr marL="0" indent="0" algn="just">
              <a:buNone/>
            </a:pPr>
            <a:r>
              <a:rPr lang="es-ES" dirty="0" smtClean="0"/>
              <a:t>Conservar los </a:t>
            </a:r>
            <a:r>
              <a:rPr lang="es-ES" dirty="0"/>
              <a:t>remanentes vegetales ubicados en las inmediaciones de la quebrada denominada como Shullum confinada dentro del Bosque Protector Ilaló</a:t>
            </a:r>
          </a:p>
        </p:txBody>
      </p:sp>
      <p:pic>
        <p:nvPicPr>
          <p:cNvPr id="12290" name="Picture 2" descr="Image result for objectiv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7471" y="3215648"/>
            <a:ext cx="4657057" cy="3492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11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Plan de Gestión Ecosistémica: </a:t>
            </a:r>
            <a:r>
              <a:rPr lang="es-ES" dirty="0" smtClean="0"/>
              <a:t>Importancia del objetivo</a:t>
            </a:r>
            <a:endParaRPr lang="es-ES" dirty="0"/>
          </a:p>
        </p:txBody>
      </p:sp>
      <p:sp>
        <p:nvSpPr>
          <p:cNvPr id="3" name="Marcador de contenido 2"/>
          <p:cNvSpPr>
            <a:spLocks noGrp="1"/>
          </p:cNvSpPr>
          <p:nvPr>
            <p:ph sz="quarter" idx="13"/>
          </p:nvPr>
        </p:nvSpPr>
        <p:spPr/>
        <p:txBody>
          <a:bodyPr/>
          <a:lstStyle/>
          <a:p>
            <a:pPr marL="0" indent="0" algn="just">
              <a:buNone/>
            </a:pPr>
            <a:r>
              <a:rPr lang="es-ES" dirty="0" smtClean="0"/>
              <a:t>La importancia radica en la </a:t>
            </a:r>
            <a:r>
              <a:rPr lang="es-ES" dirty="0"/>
              <a:t>funcionalidad antrópica que las quebradas brindan y por sobre todo la funcionalidad ecosistémica que las quebradas han cumplido a lo largo de millones de años en la historia de la vida en el planeta </a:t>
            </a:r>
          </a:p>
        </p:txBody>
      </p:sp>
      <p:pic>
        <p:nvPicPr>
          <p:cNvPr id="13314" name="Picture 2" descr="Image result for importanc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2565" y="3737812"/>
            <a:ext cx="4011900" cy="2926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450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Plan de Gestión Ecosistémica: </a:t>
            </a:r>
            <a:r>
              <a:rPr lang="es-ES" dirty="0" smtClean="0"/>
              <a:t>Identificación de problemas</a:t>
            </a: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3316906648"/>
              </p:ext>
            </p:extLst>
          </p:nvPr>
        </p:nvGraphicFramePr>
        <p:xfrm>
          <a:off x="1989931" y="1901198"/>
          <a:ext cx="8212138" cy="4780915"/>
        </p:xfrm>
        <a:graphic>
          <a:graphicData uri="http://schemas.openxmlformats.org/drawingml/2006/table">
            <a:tbl>
              <a:tblPr firstRow="1" firstCol="1" bandRow="1">
                <a:tableStyleId>{5FD0F851-EC5A-4D38-B0AD-8093EC10F338}</a:tableStyleId>
              </a:tblPr>
              <a:tblGrid>
                <a:gridCol w="1600065"/>
                <a:gridCol w="6612073"/>
              </a:tblGrid>
              <a:tr h="143510">
                <a:tc>
                  <a:txBody>
                    <a:bodyPr/>
                    <a:lstStyle/>
                    <a:p>
                      <a:pPr algn="ctr">
                        <a:spcAft>
                          <a:spcPts val="0"/>
                        </a:spcAft>
                      </a:pPr>
                      <a:r>
                        <a:rPr lang="es-ES" sz="1400">
                          <a:effectLst/>
                        </a:rPr>
                        <a:t>Elemento</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Problema</a:t>
                      </a:r>
                      <a:endParaRPr lang="es-ES" sz="1400">
                        <a:effectLst/>
                        <a:latin typeface="Calibri" panose="020F0502020204030204" pitchFamily="34" charset="0"/>
                        <a:cs typeface="Times New Roman" panose="02020603050405020304" pitchFamily="18" charset="0"/>
                      </a:endParaRPr>
                    </a:p>
                  </a:txBody>
                  <a:tcPr marL="68580" marR="68580" marT="0" marB="0" anchor="ctr"/>
                </a:tc>
              </a:tr>
              <a:tr h="287020">
                <a:tc>
                  <a:txBody>
                    <a:bodyPr/>
                    <a:lstStyle/>
                    <a:p>
                      <a:pPr algn="ctr">
                        <a:spcAft>
                          <a:spcPts val="0"/>
                        </a:spcAft>
                      </a:pPr>
                      <a:r>
                        <a:rPr lang="es-ES" sz="1400">
                          <a:effectLst/>
                        </a:rPr>
                        <a:t>Agua</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es-ES" sz="1400">
                          <a:effectLst/>
                        </a:rPr>
                        <a:t>Contaminación de fuentes hídricas por aguas servidas.</a:t>
                      </a:r>
                    </a:p>
                    <a:p>
                      <a:pPr>
                        <a:spcAft>
                          <a:spcPts val="0"/>
                        </a:spcAft>
                      </a:pPr>
                      <a:r>
                        <a:rPr lang="es-ES" sz="1400">
                          <a:effectLst/>
                        </a:rPr>
                        <a:t>Desperdiciar el agua lluvia como recurso.</a:t>
                      </a:r>
                      <a:endParaRPr lang="es-ES" sz="1400">
                        <a:effectLst/>
                        <a:latin typeface="Calibri" panose="020F0502020204030204" pitchFamily="34" charset="0"/>
                        <a:cs typeface="Times New Roman" panose="02020603050405020304" pitchFamily="18" charset="0"/>
                      </a:endParaRPr>
                    </a:p>
                  </a:txBody>
                  <a:tcPr marL="68580" marR="68580" marT="0" marB="0" anchor="ctr"/>
                </a:tc>
              </a:tr>
              <a:tr h="143510">
                <a:tc>
                  <a:txBody>
                    <a:bodyPr/>
                    <a:lstStyle/>
                    <a:p>
                      <a:pPr algn="ctr">
                        <a:spcAft>
                          <a:spcPts val="0"/>
                        </a:spcAft>
                      </a:pPr>
                      <a:r>
                        <a:rPr lang="es-ES" sz="1400">
                          <a:effectLst/>
                        </a:rPr>
                        <a:t>Aire</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es-ES" sz="1400">
                          <a:effectLst/>
                        </a:rPr>
                        <a:t>Contaminación atmosférica producto de incendios forestales y quemas agrícolas.</a:t>
                      </a:r>
                      <a:endParaRPr lang="es-ES" sz="1400">
                        <a:effectLst/>
                        <a:latin typeface="Calibri" panose="020F0502020204030204" pitchFamily="34" charset="0"/>
                        <a:cs typeface="Times New Roman" panose="02020603050405020304" pitchFamily="18" charset="0"/>
                      </a:endParaRPr>
                    </a:p>
                  </a:txBody>
                  <a:tcPr marL="68580" marR="68580" marT="0" marB="0" anchor="ctr"/>
                </a:tc>
              </a:tr>
              <a:tr h="287020">
                <a:tc>
                  <a:txBody>
                    <a:bodyPr/>
                    <a:lstStyle/>
                    <a:p>
                      <a:pPr algn="ctr">
                        <a:spcAft>
                          <a:spcPts val="0"/>
                        </a:spcAft>
                      </a:pPr>
                      <a:r>
                        <a:rPr lang="es-ES" sz="1400">
                          <a:effectLst/>
                        </a:rPr>
                        <a:t>Suelo</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es-ES" sz="1400">
                          <a:effectLst/>
                        </a:rPr>
                        <a:t>Incremento de suelos erosionados.</a:t>
                      </a:r>
                    </a:p>
                    <a:p>
                      <a:pPr>
                        <a:spcAft>
                          <a:spcPts val="0"/>
                        </a:spcAft>
                      </a:pPr>
                      <a:r>
                        <a:rPr lang="es-ES" sz="1400">
                          <a:effectLst/>
                        </a:rPr>
                        <a:t>Sobreutilización de suelos por agricultura.</a:t>
                      </a:r>
                    </a:p>
                    <a:p>
                      <a:pPr>
                        <a:spcAft>
                          <a:spcPts val="0"/>
                        </a:spcAft>
                      </a:pPr>
                      <a:r>
                        <a:rPr lang="es-ES" sz="1400">
                          <a:effectLst/>
                        </a:rPr>
                        <a:t>Contaminación de suelos por escombros.</a:t>
                      </a:r>
                      <a:endParaRPr lang="es-ES" sz="1400">
                        <a:effectLst/>
                        <a:latin typeface="Calibri" panose="020F0502020204030204" pitchFamily="34" charset="0"/>
                        <a:cs typeface="Times New Roman" panose="02020603050405020304" pitchFamily="18" charset="0"/>
                      </a:endParaRPr>
                    </a:p>
                  </a:txBody>
                  <a:tcPr marL="68580" marR="68580" marT="0" marB="0" anchor="ctr"/>
                </a:tc>
              </a:tr>
              <a:tr h="1320165">
                <a:tc>
                  <a:txBody>
                    <a:bodyPr/>
                    <a:lstStyle/>
                    <a:p>
                      <a:pPr algn="ctr">
                        <a:spcAft>
                          <a:spcPts val="0"/>
                        </a:spcAft>
                      </a:pPr>
                      <a:r>
                        <a:rPr lang="es-ES" sz="1400">
                          <a:effectLst/>
                        </a:rPr>
                        <a:t>Biótico</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es-ES" sz="1400">
                          <a:effectLst/>
                        </a:rPr>
                        <a:t>Explotación de vegetación por utilización de leña.</a:t>
                      </a:r>
                    </a:p>
                    <a:p>
                      <a:pPr>
                        <a:spcAft>
                          <a:spcPts val="0"/>
                        </a:spcAft>
                      </a:pPr>
                      <a:r>
                        <a:rPr lang="es-ES" sz="1400">
                          <a:effectLst/>
                        </a:rPr>
                        <a:t>Deforestación para urbanizar.</a:t>
                      </a:r>
                    </a:p>
                    <a:p>
                      <a:pPr>
                        <a:spcAft>
                          <a:spcPts val="0"/>
                        </a:spcAft>
                      </a:pPr>
                      <a:r>
                        <a:rPr lang="es-ES" sz="1400">
                          <a:effectLst/>
                        </a:rPr>
                        <a:t>Sobrepastoreo.</a:t>
                      </a:r>
                    </a:p>
                    <a:p>
                      <a:pPr>
                        <a:spcAft>
                          <a:spcPts val="0"/>
                        </a:spcAft>
                      </a:pPr>
                      <a:r>
                        <a:rPr lang="es-ES" sz="1400">
                          <a:effectLst/>
                        </a:rPr>
                        <a:t>Uso de herbicidas.</a:t>
                      </a:r>
                    </a:p>
                    <a:p>
                      <a:pPr>
                        <a:spcAft>
                          <a:spcPts val="0"/>
                        </a:spcAft>
                      </a:pPr>
                      <a:r>
                        <a:rPr lang="es-ES" sz="1400">
                          <a:effectLst/>
                        </a:rPr>
                        <a:t>Insuficiente reforestación.</a:t>
                      </a:r>
                    </a:p>
                    <a:p>
                      <a:pPr>
                        <a:spcAft>
                          <a:spcPts val="0"/>
                        </a:spcAft>
                      </a:pPr>
                      <a:r>
                        <a:rPr lang="es-ES" sz="1400">
                          <a:effectLst/>
                        </a:rPr>
                        <a:t>Malas prácticas agrícolas</a:t>
                      </a:r>
                    </a:p>
                    <a:p>
                      <a:pPr>
                        <a:spcAft>
                          <a:spcPts val="0"/>
                        </a:spcAft>
                      </a:pPr>
                      <a:r>
                        <a:rPr lang="es-ES" sz="1400">
                          <a:effectLst/>
                        </a:rPr>
                        <a:t>Desplazamiento de especies nativas.</a:t>
                      </a:r>
                    </a:p>
                    <a:p>
                      <a:pPr>
                        <a:spcAft>
                          <a:spcPts val="0"/>
                        </a:spcAft>
                      </a:pPr>
                      <a:r>
                        <a:rPr lang="es-ES" sz="1400">
                          <a:effectLst/>
                        </a:rPr>
                        <a:t>Reemplazo de especies nativas.</a:t>
                      </a:r>
                    </a:p>
                    <a:p>
                      <a:pPr>
                        <a:spcAft>
                          <a:spcPts val="0"/>
                        </a:spcAft>
                      </a:pPr>
                      <a:r>
                        <a:rPr lang="es-ES" sz="1400">
                          <a:effectLst/>
                        </a:rPr>
                        <a:t>Presencia de especies exóticas y/o invasoras.</a:t>
                      </a:r>
                      <a:endParaRPr lang="es-ES" sz="1400">
                        <a:effectLst/>
                        <a:latin typeface="Calibri" panose="020F0502020204030204" pitchFamily="34" charset="0"/>
                        <a:cs typeface="Times New Roman" panose="02020603050405020304" pitchFamily="18" charset="0"/>
                      </a:endParaRPr>
                    </a:p>
                  </a:txBody>
                  <a:tcPr marL="68580" marR="68580" marT="0" marB="0" anchor="ctr"/>
                </a:tc>
              </a:tr>
              <a:tr h="287020">
                <a:tc>
                  <a:txBody>
                    <a:bodyPr/>
                    <a:lstStyle/>
                    <a:p>
                      <a:pPr algn="ctr">
                        <a:spcAft>
                          <a:spcPts val="0"/>
                        </a:spcAft>
                      </a:pPr>
                      <a:r>
                        <a:rPr lang="es-ES" sz="1400">
                          <a:effectLst/>
                        </a:rPr>
                        <a:t>Recurso Natural</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es-ES" sz="1400">
                          <a:effectLst/>
                        </a:rPr>
                        <a:t>Pérdida de belleza paisajística</a:t>
                      </a:r>
                      <a:endParaRPr lang="es-ES" sz="1400">
                        <a:effectLst/>
                        <a:latin typeface="Calibri" panose="020F0502020204030204" pitchFamily="34" charset="0"/>
                        <a:cs typeface="Times New Roman" panose="02020603050405020304" pitchFamily="18" charset="0"/>
                      </a:endParaRPr>
                    </a:p>
                  </a:txBody>
                  <a:tcPr marL="68580" marR="68580" marT="0" marB="0" anchor="ctr"/>
                </a:tc>
              </a:tr>
              <a:tr h="440055">
                <a:tc>
                  <a:txBody>
                    <a:bodyPr/>
                    <a:lstStyle/>
                    <a:p>
                      <a:pPr algn="ctr">
                        <a:spcAft>
                          <a:spcPts val="0"/>
                        </a:spcAft>
                      </a:pPr>
                      <a:r>
                        <a:rPr lang="es-ES" sz="1400">
                          <a:effectLst/>
                        </a:rPr>
                        <a:t>Infraestructura</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es-ES" sz="1400">
                          <a:effectLst/>
                        </a:rPr>
                        <a:t>Inexistente planeamiento de sistema de tratamiento de desechos sólidos.</a:t>
                      </a:r>
                    </a:p>
                    <a:p>
                      <a:pPr>
                        <a:spcAft>
                          <a:spcPts val="0"/>
                        </a:spcAft>
                      </a:pPr>
                      <a:r>
                        <a:rPr lang="es-ES" sz="1400">
                          <a:effectLst/>
                        </a:rPr>
                        <a:t>Inexistente planeamiento de sistema de disposición de aguas insalubres o servidas.</a:t>
                      </a:r>
                      <a:endParaRPr lang="es-ES" sz="1400">
                        <a:effectLst/>
                        <a:latin typeface="Calibri" panose="020F0502020204030204" pitchFamily="34" charset="0"/>
                        <a:cs typeface="Times New Roman" panose="02020603050405020304" pitchFamily="18" charset="0"/>
                      </a:endParaRPr>
                    </a:p>
                  </a:txBody>
                  <a:tcPr marL="68580" marR="68580" marT="0" marB="0" anchor="ctr"/>
                </a:tc>
              </a:tr>
              <a:tr h="430530">
                <a:tc>
                  <a:txBody>
                    <a:bodyPr/>
                    <a:lstStyle/>
                    <a:p>
                      <a:pPr algn="ctr">
                        <a:spcAft>
                          <a:spcPts val="0"/>
                        </a:spcAft>
                      </a:pPr>
                      <a:r>
                        <a:rPr lang="es-ES" sz="1400">
                          <a:effectLst/>
                        </a:rPr>
                        <a:t>Estructura interna</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es-ES" sz="1400" dirty="0">
                          <a:effectLst/>
                        </a:rPr>
                        <a:t>No existe planificación de crecimiento demográfico</a:t>
                      </a:r>
                    </a:p>
                    <a:p>
                      <a:pPr>
                        <a:spcAft>
                          <a:spcPts val="0"/>
                        </a:spcAft>
                      </a:pPr>
                      <a:r>
                        <a:rPr lang="es-ES" sz="1400" dirty="0">
                          <a:effectLst/>
                        </a:rPr>
                        <a:t>No hay una legislación aplicable</a:t>
                      </a:r>
                    </a:p>
                    <a:p>
                      <a:pPr>
                        <a:spcAft>
                          <a:spcPts val="0"/>
                        </a:spcAft>
                      </a:pPr>
                      <a:r>
                        <a:rPr lang="es-ES" sz="1400" dirty="0">
                          <a:effectLst/>
                        </a:rPr>
                        <a:t>Inexistente institución reguladora eficaz</a:t>
                      </a:r>
                      <a:endParaRPr lang="es-ES" sz="1400" dirty="0">
                        <a:effectLst/>
                        <a:latin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4017417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Plan de Gestión Ecosistémica: </a:t>
            </a:r>
            <a:r>
              <a:rPr lang="es-ES" dirty="0" smtClean="0"/>
              <a:t>Análisis </a:t>
            </a:r>
            <a:r>
              <a:rPr lang="es-ES" dirty="0" err="1" smtClean="0"/>
              <a:t>FODA</a:t>
            </a: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2878659372"/>
              </p:ext>
            </p:extLst>
          </p:nvPr>
        </p:nvGraphicFramePr>
        <p:xfrm>
          <a:off x="1094874" y="1928905"/>
          <a:ext cx="9252284" cy="3901440"/>
        </p:xfrm>
        <a:graphic>
          <a:graphicData uri="http://schemas.openxmlformats.org/drawingml/2006/table">
            <a:tbl>
              <a:tblPr firstRow="1" firstCol="1" bandRow="1">
                <a:tableStyleId>{5FD0F851-EC5A-4D38-B0AD-8093EC10F338}</a:tableStyleId>
              </a:tblPr>
              <a:tblGrid>
                <a:gridCol w="2312579"/>
                <a:gridCol w="2312579"/>
                <a:gridCol w="2313563"/>
                <a:gridCol w="2313563"/>
              </a:tblGrid>
              <a:tr h="141605">
                <a:tc>
                  <a:txBody>
                    <a:bodyPr/>
                    <a:lstStyle/>
                    <a:p>
                      <a:pPr algn="ctr">
                        <a:spcAft>
                          <a:spcPts val="0"/>
                        </a:spcAft>
                      </a:pPr>
                      <a:r>
                        <a:rPr lang="es-ES" sz="1600">
                          <a:effectLst/>
                        </a:rPr>
                        <a:t>Fortalezas</a:t>
                      </a:r>
                      <a:endParaRPr lang="es-ES" sz="1600">
                        <a:effectLst/>
                        <a:latin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1600">
                          <a:effectLst/>
                        </a:rPr>
                        <a:t>Debilidades</a:t>
                      </a:r>
                      <a:endParaRPr lang="es-ES" sz="1600">
                        <a:effectLst/>
                        <a:latin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1600">
                          <a:effectLst/>
                        </a:rPr>
                        <a:t>Oportunidades</a:t>
                      </a:r>
                      <a:endParaRPr lang="es-ES" sz="1600">
                        <a:effectLst/>
                        <a:latin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s-ES" sz="1600">
                          <a:effectLst/>
                        </a:rPr>
                        <a:t>Amenazas</a:t>
                      </a:r>
                      <a:endParaRPr lang="es-ES" sz="1600">
                        <a:effectLst/>
                        <a:latin typeface="Calibri" panose="020F0502020204030204" pitchFamily="34" charset="0"/>
                        <a:cs typeface="Times New Roman" panose="02020603050405020304" pitchFamily="18" charset="0"/>
                      </a:endParaRPr>
                    </a:p>
                  </a:txBody>
                  <a:tcPr marL="68580" marR="68580" marT="0" marB="0"/>
                </a:tc>
              </a:tr>
              <a:tr h="719455">
                <a:tc>
                  <a:txBody>
                    <a:bodyPr/>
                    <a:lstStyle/>
                    <a:p>
                      <a:pPr algn="just">
                        <a:spcAft>
                          <a:spcPts val="0"/>
                        </a:spcAft>
                      </a:pPr>
                      <a:r>
                        <a:rPr lang="es-ES" sz="1600">
                          <a:effectLst/>
                        </a:rPr>
                        <a:t>El aspecto rústico y la presencia de especies dominantes, así como la presencia de individuos juveniles.</a:t>
                      </a:r>
                      <a:endParaRPr lang="es-ES" sz="1600">
                        <a:effectLst/>
                        <a:latin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600">
                          <a:effectLst/>
                        </a:rPr>
                        <a:t>Ciertas zonas están próximas a estructuras antrópicas (caminos)</a:t>
                      </a:r>
                      <a:endParaRPr lang="es-ES" sz="1600">
                        <a:effectLst/>
                        <a:latin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600">
                          <a:effectLst/>
                        </a:rPr>
                        <a:t>Excelente aspecto paisajístico</a:t>
                      </a:r>
                      <a:endParaRPr lang="es-ES" sz="1600">
                        <a:effectLst/>
                        <a:latin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600">
                          <a:effectLst/>
                        </a:rPr>
                        <a:t>Turismo incontrolado por fatal de planificación.</a:t>
                      </a:r>
                      <a:endParaRPr lang="es-ES" sz="1600">
                        <a:effectLst/>
                        <a:latin typeface="Calibri" panose="020F0502020204030204" pitchFamily="34" charset="0"/>
                        <a:cs typeface="Times New Roman" panose="02020603050405020304" pitchFamily="18" charset="0"/>
                      </a:endParaRPr>
                    </a:p>
                  </a:txBody>
                  <a:tcPr marL="68580" marR="68580" marT="0" marB="0"/>
                </a:tc>
              </a:tr>
              <a:tr h="577850">
                <a:tc>
                  <a:txBody>
                    <a:bodyPr/>
                    <a:lstStyle/>
                    <a:p>
                      <a:pPr algn="just">
                        <a:spcAft>
                          <a:spcPts val="0"/>
                        </a:spcAft>
                      </a:pPr>
                      <a:r>
                        <a:rPr lang="es-ES" sz="1600">
                          <a:effectLst/>
                        </a:rPr>
                        <a:t>El biotopo quebrada que involucra la interacción con fauna nativa.</a:t>
                      </a:r>
                      <a:endParaRPr lang="es-ES" sz="1600">
                        <a:effectLst/>
                        <a:latin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600">
                          <a:effectLst/>
                        </a:rPr>
                        <a:t>Presencia de animales domésticos</a:t>
                      </a:r>
                      <a:endParaRPr lang="es-ES" sz="1600">
                        <a:effectLst/>
                        <a:latin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600">
                          <a:effectLst/>
                        </a:rPr>
                        <a:t>Permite el incremento de y conformación de poblaciones nativas.</a:t>
                      </a:r>
                      <a:endParaRPr lang="es-ES" sz="1600">
                        <a:effectLst/>
                        <a:latin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600">
                          <a:effectLst/>
                        </a:rPr>
                        <a:t>Presencia de especies de compañía</a:t>
                      </a:r>
                      <a:endParaRPr lang="es-ES" sz="1600">
                        <a:effectLst/>
                        <a:latin typeface="Calibri" panose="020F0502020204030204" pitchFamily="34" charset="0"/>
                        <a:cs typeface="Times New Roman" panose="02020603050405020304" pitchFamily="18" charset="0"/>
                      </a:endParaRPr>
                    </a:p>
                  </a:txBody>
                  <a:tcPr marL="68580" marR="68580" marT="0" marB="0"/>
                </a:tc>
              </a:tr>
              <a:tr h="719455">
                <a:tc>
                  <a:txBody>
                    <a:bodyPr/>
                    <a:lstStyle/>
                    <a:p>
                      <a:pPr algn="just">
                        <a:spcAft>
                          <a:spcPts val="0"/>
                        </a:spcAft>
                      </a:pPr>
                      <a:r>
                        <a:rPr lang="es-ES" sz="1600">
                          <a:effectLst/>
                        </a:rPr>
                        <a:t>Presencia de especies nativas adaptadas evolutivamente las condiciones del entorno.</a:t>
                      </a:r>
                      <a:endParaRPr lang="es-ES" sz="1600">
                        <a:effectLst/>
                        <a:latin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600">
                          <a:effectLst/>
                        </a:rPr>
                        <a:t>Presencia de especies invasivas y exóticas</a:t>
                      </a:r>
                      <a:endParaRPr lang="es-ES" sz="1600">
                        <a:effectLst/>
                        <a:latin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600">
                          <a:effectLst/>
                        </a:rPr>
                        <a:t>Refugio genético de especies nativas</a:t>
                      </a:r>
                      <a:endParaRPr lang="es-ES" sz="1600">
                        <a:effectLst/>
                        <a:latin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600">
                          <a:effectLst/>
                        </a:rPr>
                        <a:t>Desinterés por reforestar con especies nativas</a:t>
                      </a:r>
                      <a:endParaRPr lang="es-ES" sz="1600">
                        <a:effectLst/>
                        <a:latin typeface="Calibri" panose="020F0502020204030204" pitchFamily="34" charset="0"/>
                        <a:cs typeface="Times New Roman" panose="02020603050405020304" pitchFamily="18" charset="0"/>
                      </a:endParaRPr>
                    </a:p>
                  </a:txBody>
                  <a:tcPr marL="68580" marR="68580" marT="0" marB="0"/>
                </a:tc>
              </a:tr>
              <a:tr h="435610">
                <a:tc>
                  <a:txBody>
                    <a:bodyPr/>
                    <a:lstStyle/>
                    <a:p>
                      <a:pPr algn="just">
                        <a:spcAft>
                          <a:spcPts val="0"/>
                        </a:spcAft>
                      </a:pPr>
                      <a:r>
                        <a:rPr lang="es-ES" sz="1600">
                          <a:effectLst/>
                        </a:rPr>
                        <a:t>Difícil acceso al ecosistema</a:t>
                      </a:r>
                      <a:endParaRPr lang="es-ES" sz="1600">
                        <a:effectLst/>
                        <a:latin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600">
                          <a:effectLst/>
                        </a:rPr>
                        <a:t>Falta de conocimiento acerca del ecosistema</a:t>
                      </a:r>
                      <a:endParaRPr lang="es-ES" sz="1600">
                        <a:effectLst/>
                        <a:latin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600">
                          <a:effectLst/>
                        </a:rPr>
                        <a:t>Aplicabilidad de proyectos de recuperación ambiental</a:t>
                      </a:r>
                      <a:endParaRPr lang="es-ES" sz="1600">
                        <a:effectLst/>
                        <a:latin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s-ES" sz="1600" dirty="0">
                          <a:effectLst/>
                        </a:rPr>
                        <a:t>Falta de seguimiento</a:t>
                      </a:r>
                    </a:p>
                    <a:p>
                      <a:pPr algn="just">
                        <a:spcAft>
                          <a:spcPts val="0"/>
                        </a:spcAft>
                      </a:pPr>
                      <a:r>
                        <a:rPr lang="es-ES" sz="1600" dirty="0">
                          <a:effectLst/>
                        </a:rPr>
                        <a:t> </a:t>
                      </a:r>
                      <a:endParaRPr lang="es-ES" sz="1600" dirty="0">
                        <a:effectLst/>
                        <a:latin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07298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Objetivos</a:t>
            </a:r>
            <a:endParaRPr lang="es-ES" b="1" dirty="0"/>
          </a:p>
        </p:txBody>
      </p:sp>
      <p:sp>
        <p:nvSpPr>
          <p:cNvPr id="3" name="Marcador de contenido 2"/>
          <p:cNvSpPr>
            <a:spLocks noGrp="1"/>
          </p:cNvSpPr>
          <p:nvPr>
            <p:ph sz="quarter" idx="13"/>
          </p:nvPr>
        </p:nvSpPr>
        <p:spPr/>
        <p:txBody>
          <a:bodyPr/>
          <a:lstStyle/>
          <a:p>
            <a:pPr marL="0" indent="0">
              <a:buNone/>
            </a:pPr>
            <a:r>
              <a:rPr lang="es-ES" b="1" dirty="0" smtClean="0"/>
              <a:t>Objetivo General:</a:t>
            </a:r>
          </a:p>
          <a:p>
            <a:pPr marL="0" indent="0">
              <a:buNone/>
            </a:pPr>
            <a:endParaRPr lang="es-ES" dirty="0"/>
          </a:p>
          <a:p>
            <a:r>
              <a:rPr lang="es-ES" dirty="0"/>
              <a:t>Evaluar el estado de conservación del Bosque Protector Ilaló para realizar una propuesta para su gestión ecosistémica.</a:t>
            </a:r>
          </a:p>
          <a:p>
            <a:pPr marL="0" indent="0">
              <a:buNone/>
            </a:pPr>
            <a:endParaRPr lang="es-ES" dirty="0"/>
          </a:p>
        </p:txBody>
      </p:sp>
    </p:spTree>
    <p:extLst>
      <p:ext uri="{BB962C8B-B14F-4D97-AF65-F5344CB8AC3E}">
        <p14:creationId xmlns:p14="http://schemas.microsoft.com/office/powerpoint/2010/main" val="16376861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4" y="169338"/>
            <a:ext cx="10364451" cy="1596177"/>
          </a:xfrm>
        </p:spPr>
        <p:txBody>
          <a:bodyPr/>
          <a:lstStyle/>
          <a:p>
            <a:r>
              <a:rPr lang="es-ES" b="1" dirty="0" smtClean="0"/>
              <a:t>Plan de Gestión Ecosistémica: </a:t>
            </a:r>
            <a:r>
              <a:rPr lang="es-ES" dirty="0" smtClean="0"/>
              <a:t>Análisis </a:t>
            </a:r>
            <a:r>
              <a:rPr lang="es-ES" dirty="0" err="1" smtClean="0"/>
              <a:t>MAFE</a:t>
            </a: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2707455652"/>
              </p:ext>
            </p:extLst>
          </p:nvPr>
        </p:nvGraphicFramePr>
        <p:xfrm>
          <a:off x="1315452" y="1584660"/>
          <a:ext cx="9561096" cy="4680304"/>
        </p:xfrm>
        <a:graphic>
          <a:graphicData uri="http://schemas.openxmlformats.org/drawingml/2006/table">
            <a:tbl>
              <a:tblPr firstRow="1" firstCol="1" bandRow="1">
                <a:tableStyleId>{5FD0F851-EC5A-4D38-B0AD-8093EC10F338}</a:tableStyleId>
              </a:tblPr>
              <a:tblGrid>
                <a:gridCol w="2281050"/>
                <a:gridCol w="2281050"/>
                <a:gridCol w="2499498"/>
                <a:gridCol w="2499498"/>
              </a:tblGrid>
              <a:tr h="135231">
                <a:tc rowSpan="7">
                  <a:txBody>
                    <a:bodyPr/>
                    <a:lstStyle/>
                    <a:p>
                      <a:pPr algn="ctr">
                        <a:spcAft>
                          <a:spcPts val="0"/>
                        </a:spcAft>
                      </a:pPr>
                      <a:r>
                        <a:rPr lang="es-ES" sz="1200" dirty="0">
                          <a:effectLst/>
                        </a:rPr>
                        <a:t> </a:t>
                      </a:r>
                      <a:endParaRPr lang="es-ES" sz="1200" dirty="0">
                        <a:effectLst/>
                        <a:latin typeface="Calibri" panose="020F0502020204030204" pitchFamily="34" charset="0"/>
                        <a:cs typeface="Times New Roman" panose="02020603050405020304" pitchFamily="18" charset="0"/>
                      </a:endParaRPr>
                    </a:p>
                  </a:txBody>
                  <a:tcPr marL="60854" marR="60854" marT="0" marB="0"/>
                </a:tc>
                <a:tc rowSpan="7">
                  <a:txBody>
                    <a:bodyPr/>
                    <a:lstStyle/>
                    <a:p>
                      <a:pPr algn="ctr">
                        <a:spcAft>
                          <a:spcPts val="0"/>
                        </a:spcAft>
                      </a:pPr>
                      <a:r>
                        <a:rPr lang="es-ES" sz="1200">
                          <a:effectLst/>
                        </a:rPr>
                        <a:t> </a:t>
                      </a:r>
                      <a:endParaRPr lang="es-ES" sz="1200">
                        <a:effectLst/>
                        <a:latin typeface="Calibri" panose="020F0502020204030204" pitchFamily="34" charset="0"/>
                        <a:cs typeface="Times New Roman" panose="02020603050405020304" pitchFamily="18" charset="0"/>
                      </a:endParaRPr>
                    </a:p>
                  </a:txBody>
                  <a:tcPr marL="60854" marR="60854" marT="0" marB="0"/>
                </a:tc>
                <a:tc>
                  <a:txBody>
                    <a:bodyPr/>
                    <a:lstStyle/>
                    <a:p>
                      <a:pPr algn="ctr">
                        <a:spcAft>
                          <a:spcPts val="0"/>
                        </a:spcAft>
                      </a:pPr>
                      <a:r>
                        <a:rPr lang="es-ES" sz="1200">
                          <a:effectLst/>
                        </a:rPr>
                        <a:t>Fortalezas</a:t>
                      </a:r>
                      <a:endParaRPr lang="es-ES" sz="1200">
                        <a:effectLst/>
                        <a:latin typeface="Calibri" panose="020F0502020204030204" pitchFamily="34" charset="0"/>
                        <a:cs typeface="Times New Roman" panose="02020603050405020304" pitchFamily="18" charset="0"/>
                      </a:endParaRPr>
                    </a:p>
                  </a:txBody>
                  <a:tcPr marL="60854" marR="60854" marT="0" marB="0"/>
                </a:tc>
                <a:tc>
                  <a:txBody>
                    <a:bodyPr/>
                    <a:lstStyle/>
                    <a:p>
                      <a:pPr algn="ctr">
                        <a:spcAft>
                          <a:spcPts val="0"/>
                        </a:spcAft>
                      </a:pPr>
                      <a:r>
                        <a:rPr lang="es-ES" sz="1200">
                          <a:effectLst/>
                        </a:rPr>
                        <a:t>Debilidades</a:t>
                      </a:r>
                      <a:endParaRPr lang="es-ES" sz="1200">
                        <a:effectLst/>
                        <a:latin typeface="Calibri" panose="020F0502020204030204" pitchFamily="34" charset="0"/>
                        <a:cs typeface="Times New Roman" panose="02020603050405020304" pitchFamily="18" charset="0"/>
                      </a:endParaRPr>
                    </a:p>
                  </a:txBody>
                  <a:tcPr marL="60854" marR="60854" marT="0" marB="0"/>
                </a:tc>
              </a:tr>
              <a:tr h="676155">
                <a:tc vMerge="1">
                  <a:txBody>
                    <a:bodyPr/>
                    <a:lstStyle/>
                    <a:p>
                      <a:endParaRPr lang="es-ES"/>
                    </a:p>
                  </a:txBody>
                  <a:tcPr/>
                </a:tc>
                <a:tc vMerge="1">
                  <a:txBody>
                    <a:bodyPr/>
                    <a:lstStyle/>
                    <a:p>
                      <a:endParaRPr lang="es-ES"/>
                    </a:p>
                  </a:txBody>
                  <a:tcPr/>
                </a:tc>
                <a:tc>
                  <a:txBody>
                    <a:bodyPr/>
                    <a:lstStyle/>
                    <a:p>
                      <a:pPr algn="just">
                        <a:spcAft>
                          <a:spcPts val="0"/>
                        </a:spcAft>
                      </a:pPr>
                      <a:r>
                        <a:rPr lang="es-ES" sz="1200">
                          <a:effectLst/>
                        </a:rPr>
                        <a:t>El aspecto rústico y la presencia de especies dominantes, así como la presencia de individuos juveniles.</a:t>
                      </a:r>
                      <a:endParaRPr lang="es-ES" sz="1200">
                        <a:effectLst/>
                        <a:latin typeface="Calibri" panose="020F0502020204030204" pitchFamily="34" charset="0"/>
                        <a:cs typeface="Times New Roman" panose="02020603050405020304" pitchFamily="18" charset="0"/>
                      </a:endParaRPr>
                    </a:p>
                  </a:txBody>
                  <a:tcPr marL="60854" marR="60854" marT="0" marB="0"/>
                </a:tc>
                <a:tc>
                  <a:txBody>
                    <a:bodyPr/>
                    <a:lstStyle/>
                    <a:p>
                      <a:pPr algn="just">
                        <a:spcAft>
                          <a:spcPts val="0"/>
                        </a:spcAft>
                      </a:pPr>
                      <a:r>
                        <a:rPr lang="es-ES" sz="1200">
                          <a:effectLst/>
                        </a:rPr>
                        <a:t>Ciertas zonas están próximas a estructuras antrópicas (caminos)</a:t>
                      </a:r>
                      <a:endParaRPr lang="es-ES" sz="1200">
                        <a:effectLst/>
                        <a:latin typeface="Calibri" panose="020F0502020204030204" pitchFamily="34" charset="0"/>
                        <a:cs typeface="Times New Roman" panose="02020603050405020304" pitchFamily="18" charset="0"/>
                      </a:endParaRPr>
                    </a:p>
                  </a:txBody>
                  <a:tcPr marL="60854" marR="60854" marT="0" marB="0"/>
                </a:tc>
              </a:tr>
              <a:tr h="405693">
                <a:tc vMerge="1">
                  <a:txBody>
                    <a:bodyPr/>
                    <a:lstStyle/>
                    <a:p>
                      <a:endParaRPr lang="es-ES"/>
                    </a:p>
                  </a:txBody>
                  <a:tcPr/>
                </a:tc>
                <a:tc vMerge="1">
                  <a:txBody>
                    <a:bodyPr/>
                    <a:lstStyle/>
                    <a:p>
                      <a:endParaRPr lang="es-ES"/>
                    </a:p>
                  </a:txBody>
                  <a:tcPr/>
                </a:tc>
                <a:tc>
                  <a:txBody>
                    <a:bodyPr/>
                    <a:lstStyle/>
                    <a:p>
                      <a:pPr algn="just">
                        <a:spcAft>
                          <a:spcPts val="0"/>
                        </a:spcAft>
                      </a:pPr>
                      <a:r>
                        <a:rPr lang="es-ES" sz="1200">
                          <a:effectLst/>
                        </a:rPr>
                        <a:t>El biotopo quebrada que involucra la interacción con fauna nativa.</a:t>
                      </a:r>
                      <a:endParaRPr lang="es-ES" sz="1200">
                        <a:effectLst/>
                        <a:latin typeface="Calibri" panose="020F0502020204030204" pitchFamily="34" charset="0"/>
                        <a:cs typeface="Times New Roman" panose="02020603050405020304" pitchFamily="18" charset="0"/>
                      </a:endParaRPr>
                    </a:p>
                  </a:txBody>
                  <a:tcPr marL="60854" marR="60854" marT="0" marB="0"/>
                </a:tc>
                <a:tc>
                  <a:txBody>
                    <a:bodyPr/>
                    <a:lstStyle/>
                    <a:p>
                      <a:pPr algn="just">
                        <a:spcAft>
                          <a:spcPts val="0"/>
                        </a:spcAft>
                      </a:pPr>
                      <a:r>
                        <a:rPr lang="es-ES" sz="1200">
                          <a:effectLst/>
                        </a:rPr>
                        <a:t>Presencia de animales domésticos</a:t>
                      </a:r>
                      <a:endParaRPr lang="es-ES" sz="1200">
                        <a:effectLst/>
                        <a:latin typeface="Calibri" panose="020F0502020204030204" pitchFamily="34" charset="0"/>
                        <a:cs typeface="Times New Roman" panose="02020603050405020304" pitchFamily="18" charset="0"/>
                      </a:endParaRPr>
                    </a:p>
                  </a:txBody>
                  <a:tcPr marL="60854" marR="60854" marT="0" marB="0"/>
                </a:tc>
              </a:tr>
              <a:tr h="540924">
                <a:tc vMerge="1">
                  <a:txBody>
                    <a:bodyPr/>
                    <a:lstStyle/>
                    <a:p>
                      <a:endParaRPr lang="es-ES"/>
                    </a:p>
                  </a:txBody>
                  <a:tcPr/>
                </a:tc>
                <a:tc vMerge="1">
                  <a:txBody>
                    <a:bodyPr/>
                    <a:lstStyle/>
                    <a:p>
                      <a:endParaRPr lang="es-ES"/>
                    </a:p>
                  </a:txBody>
                  <a:tcPr/>
                </a:tc>
                <a:tc>
                  <a:txBody>
                    <a:bodyPr/>
                    <a:lstStyle/>
                    <a:p>
                      <a:pPr algn="just">
                        <a:spcAft>
                          <a:spcPts val="0"/>
                        </a:spcAft>
                      </a:pPr>
                      <a:r>
                        <a:rPr lang="es-ES" sz="1200">
                          <a:effectLst/>
                        </a:rPr>
                        <a:t>Presencia de especies nativas adaptadas evolutivamente las condiciones del entorno v</a:t>
                      </a:r>
                      <a:endParaRPr lang="es-ES" sz="1200">
                        <a:effectLst/>
                        <a:latin typeface="Calibri" panose="020F0502020204030204" pitchFamily="34" charset="0"/>
                        <a:cs typeface="Times New Roman" panose="02020603050405020304" pitchFamily="18" charset="0"/>
                      </a:endParaRPr>
                    </a:p>
                  </a:txBody>
                  <a:tcPr marL="60854" marR="60854" marT="0" marB="0"/>
                </a:tc>
                <a:tc>
                  <a:txBody>
                    <a:bodyPr/>
                    <a:lstStyle/>
                    <a:p>
                      <a:pPr algn="just">
                        <a:spcAft>
                          <a:spcPts val="0"/>
                        </a:spcAft>
                      </a:pPr>
                      <a:r>
                        <a:rPr lang="es-ES" sz="1200">
                          <a:effectLst/>
                        </a:rPr>
                        <a:t>Presencia de especies invasivas y exóticas</a:t>
                      </a:r>
                      <a:endParaRPr lang="es-ES" sz="1200">
                        <a:effectLst/>
                        <a:latin typeface="Calibri" panose="020F0502020204030204" pitchFamily="34" charset="0"/>
                        <a:cs typeface="Times New Roman" panose="02020603050405020304" pitchFamily="18" charset="0"/>
                      </a:endParaRPr>
                    </a:p>
                  </a:txBody>
                  <a:tcPr marL="60854" marR="60854" marT="0" marB="0"/>
                </a:tc>
              </a:tr>
              <a:tr h="270462">
                <a:tc vMerge="1">
                  <a:txBody>
                    <a:bodyPr/>
                    <a:lstStyle/>
                    <a:p>
                      <a:endParaRPr lang="es-ES"/>
                    </a:p>
                  </a:txBody>
                  <a:tcPr/>
                </a:tc>
                <a:tc vMerge="1">
                  <a:txBody>
                    <a:bodyPr/>
                    <a:lstStyle/>
                    <a:p>
                      <a:endParaRPr lang="es-ES"/>
                    </a:p>
                  </a:txBody>
                  <a:tcPr/>
                </a:tc>
                <a:tc>
                  <a:txBody>
                    <a:bodyPr/>
                    <a:lstStyle/>
                    <a:p>
                      <a:pPr algn="just">
                        <a:spcAft>
                          <a:spcPts val="0"/>
                        </a:spcAft>
                      </a:pPr>
                      <a:r>
                        <a:rPr lang="es-ES" sz="1200">
                          <a:effectLst/>
                        </a:rPr>
                        <a:t>Difícil acceso al ecosistema</a:t>
                      </a:r>
                      <a:endParaRPr lang="es-ES" sz="1200">
                        <a:effectLst/>
                        <a:latin typeface="Calibri" panose="020F0502020204030204" pitchFamily="34" charset="0"/>
                        <a:cs typeface="Times New Roman" panose="02020603050405020304" pitchFamily="18" charset="0"/>
                      </a:endParaRPr>
                    </a:p>
                  </a:txBody>
                  <a:tcPr marL="60854" marR="60854" marT="0" marB="0"/>
                </a:tc>
                <a:tc>
                  <a:txBody>
                    <a:bodyPr/>
                    <a:lstStyle/>
                    <a:p>
                      <a:pPr algn="just">
                        <a:spcAft>
                          <a:spcPts val="0"/>
                        </a:spcAft>
                      </a:pPr>
                      <a:r>
                        <a:rPr lang="es-ES" sz="1200">
                          <a:effectLst/>
                        </a:rPr>
                        <a:t>Falta de conocimiento acerca del ecosistema</a:t>
                      </a:r>
                      <a:endParaRPr lang="es-ES" sz="1200">
                        <a:effectLst/>
                        <a:latin typeface="Calibri" panose="020F0502020204030204" pitchFamily="34" charset="0"/>
                        <a:cs typeface="Times New Roman" panose="02020603050405020304" pitchFamily="18" charset="0"/>
                      </a:endParaRPr>
                    </a:p>
                  </a:txBody>
                  <a:tcPr marL="60854" marR="60854" marT="0" marB="0"/>
                </a:tc>
              </a:tr>
              <a:tr h="159179">
                <a:tc vMerge="1">
                  <a:txBody>
                    <a:bodyPr/>
                    <a:lstStyle/>
                    <a:p>
                      <a:endParaRPr lang="es-ES"/>
                    </a:p>
                  </a:txBody>
                  <a:tcPr/>
                </a:tc>
                <a:tc vMerge="1">
                  <a:txBody>
                    <a:bodyPr/>
                    <a:lstStyle/>
                    <a:p>
                      <a:endParaRPr lang="es-ES"/>
                    </a:p>
                  </a:txBody>
                  <a:tcPr/>
                </a:tc>
                <a:tc gridSpan="2">
                  <a:txBody>
                    <a:bodyPr/>
                    <a:lstStyle/>
                    <a:p>
                      <a:pPr>
                        <a:lnSpc>
                          <a:spcPct val="107000"/>
                        </a:lnSpc>
                        <a:spcAft>
                          <a:spcPts val="800"/>
                        </a:spcAft>
                      </a:pPr>
                      <a:r>
                        <a:rPr lang="es-ES" sz="1200">
                          <a:effectLst/>
                        </a:rPr>
                        <a:t> </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s-ES"/>
                    </a:p>
                  </a:txBody>
                  <a:tcPr/>
                </a:tc>
              </a:tr>
              <a:tr h="405693">
                <a:tc vMerge="1">
                  <a:txBody>
                    <a:bodyPr/>
                    <a:lstStyle/>
                    <a:p>
                      <a:endParaRPr lang="es-ES"/>
                    </a:p>
                  </a:txBody>
                  <a:tcPr/>
                </a:tc>
                <a:tc vMerge="1">
                  <a:txBody>
                    <a:bodyPr/>
                    <a:lstStyle/>
                    <a:p>
                      <a:endParaRPr lang="es-ES"/>
                    </a:p>
                  </a:txBody>
                  <a:tcPr/>
                </a:tc>
                <a:tc>
                  <a:txBody>
                    <a:bodyPr/>
                    <a:lstStyle/>
                    <a:p>
                      <a:pPr algn="ctr">
                        <a:spcAft>
                          <a:spcPts val="0"/>
                        </a:spcAft>
                      </a:pPr>
                      <a:r>
                        <a:rPr lang="es-ES" sz="1200">
                          <a:effectLst/>
                        </a:rPr>
                        <a:t>Estrategias</a:t>
                      </a:r>
                    </a:p>
                    <a:p>
                      <a:pPr algn="ctr">
                        <a:spcAft>
                          <a:spcPts val="0"/>
                        </a:spcAft>
                      </a:pPr>
                      <a:r>
                        <a:rPr lang="es-ES" sz="1200">
                          <a:effectLst/>
                        </a:rPr>
                        <a:t>Fortalezas-Oportunidades</a:t>
                      </a:r>
                      <a:endParaRPr lang="es-ES" sz="1200">
                        <a:effectLst/>
                        <a:latin typeface="Calibri" panose="020F0502020204030204" pitchFamily="34" charset="0"/>
                        <a:cs typeface="Times New Roman" panose="02020603050405020304" pitchFamily="18" charset="0"/>
                      </a:endParaRPr>
                    </a:p>
                  </a:txBody>
                  <a:tcPr marL="60854" marR="60854" marT="0" marB="0"/>
                </a:tc>
                <a:tc>
                  <a:txBody>
                    <a:bodyPr/>
                    <a:lstStyle/>
                    <a:p>
                      <a:pPr algn="ctr">
                        <a:spcAft>
                          <a:spcPts val="0"/>
                        </a:spcAft>
                      </a:pPr>
                      <a:r>
                        <a:rPr lang="es-ES" sz="1200">
                          <a:effectLst/>
                        </a:rPr>
                        <a:t>Estrategias</a:t>
                      </a:r>
                    </a:p>
                    <a:p>
                      <a:pPr algn="ctr">
                        <a:spcAft>
                          <a:spcPts val="0"/>
                        </a:spcAft>
                      </a:pPr>
                      <a:r>
                        <a:rPr lang="es-ES" sz="1200">
                          <a:effectLst/>
                        </a:rPr>
                        <a:t>Debilidades-Oportunidades</a:t>
                      </a:r>
                      <a:endParaRPr lang="es-ES" sz="1200">
                        <a:effectLst/>
                        <a:latin typeface="Calibri" panose="020F0502020204030204" pitchFamily="34" charset="0"/>
                        <a:cs typeface="Times New Roman" panose="02020603050405020304" pitchFamily="18" charset="0"/>
                      </a:endParaRPr>
                    </a:p>
                  </a:txBody>
                  <a:tcPr marL="60854" marR="60854" marT="0" marB="0"/>
                </a:tc>
              </a:tr>
              <a:tr h="405693">
                <a:tc rowSpan="4">
                  <a:txBody>
                    <a:bodyPr/>
                    <a:lstStyle/>
                    <a:p>
                      <a:pPr marL="71755" marR="71755" algn="ctr">
                        <a:spcAft>
                          <a:spcPts val="0"/>
                        </a:spcAft>
                      </a:pPr>
                      <a:r>
                        <a:rPr lang="es-ES" sz="1200">
                          <a:effectLst/>
                        </a:rPr>
                        <a:t>Oportunidades</a:t>
                      </a:r>
                      <a:endParaRPr lang="es-ES" sz="1200">
                        <a:effectLst/>
                        <a:latin typeface="Calibri" panose="020F0502020204030204" pitchFamily="34" charset="0"/>
                        <a:cs typeface="Times New Roman" panose="02020603050405020304" pitchFamily="18" charset="0"/>
                      </a:endParaRPr>
                    </a:p>
                  </a:txBody>
                  <a:tcPr marL="60854" marR="60854" marT="0" marB="0" vert="vert270" anchor="ctr"/>
                </a:tc>
                <a:tc>
                  <a:txBody>
                    <a:bodyPr/>
                    <a:lstStyle/>
                    <a:p>
                      <a:pPr algn="just">
                        <a:spcAft>
                          <a:spcPts val="0"/>
                        </a:spcAft>
                      </a:pPr>
                      <a:r>
                        <a:rPr lang="es-ES" sz="1200">
                          <a:effectLst/>
                        </a:rPr>
                        <a:t>Excelente aspecto paisajístico</a:t>
                      </a:r>
                      <a:endParaRPr lang="es-ES" sz="1200">
                        <a:effectLst/>
                        <a:latin typeface="Calibri" panose="020F0502020204030204" pitchFamily="34" charset="0"/>
                        <a:cs typeface="Times New Roman" panose="02020603050405020304" pitchFamily="18" charset="0"/>
                      </a:endParaRPr>
                    </a:p>
                  </a:txBody>
                  <a:tcPr marL="60854" marR="60854" marT="0" marB="0"/>
                </a:tc>
                <a:tc>
                  <a:txBody>
                    <a:bodyPr/>
                    <a:lstStyle/>
                    <a:p>
                      <a:pPr algn="just">
                        <a:spcAft>
                          <a:spcPts val="0"/>
                        </a:spcAft>
                      </a:pPr>
                      <a:r>
                        <a:rPr lang="es-ES" sz="1200">
                          <a:effectLst/>
                        </a:rPr>
                        <a:t>Implementar directrices o guías para establecer ecoturismo sostenible.</a:t>
                      </a:r>
                      <a:endParaRPr lang="es-ES" sz="1200">
                        <a:effectLst/>
                        <a:latin typeface="Calibri" panose="020F0502020204030204" pitchFamily="34" charset="0"/>
                        <a:cs typeface="Times New Roman" panose="02020603050405020304" pitchFamily="18" charset="0"/>
                      </a:endParaRPr>
                    </a:p>
                  </a:txBody>
                  <a:tcPr marL="60854" marR="60854" marT="0" marB="0"/>
                </a:tc>
                <a:tc>
                  <a:txBody>
                    <a:bodyPr/>
                    <a:lstStyle/>
                    <a:p>
                      <a:pPr algn="just">
                        <a:spcAft>
                          <a:spcPts val="0"/>
                        </a:spcAft>
                      </a:pPr>
                      <a:r>
                        <a:rPr lang="es-ES" sz="1200">
                          <a:effectLst/>
                        </a:rPr>
                        <a:t>Crear un compendio legal fuerte evitando aristas legales. </a:t>
                      </a:r>
                      <a:endParaRPr lang="es-ES" sz="1200">
                        <a:effectLst/>
                        <a:latin typeface="Calibri" panose="020F0502020204030204" pitchFamily="34" charset="0"/>
                        <a:cs typeface="Times New Roman" panose="02020603050405020304" pitchFamily="18" charset="0"/>
                      </a:endParaRPr>
                    </a:p>
                  </a:txBody>
                  <a:tcPr marL="60854" marR="60854" marT="0" marB="0"/>
                </a:tc>
              </a:tr>
              <a:tr h="405693">
                <a:tc vMerge="1">
                  <a:txBody>
                    <a:bodyPr/>
                    <a:lstStyle/>
                    <a:p>
                      <a:endParaRPr lang="es-ES"/>
                    </a:p>
                  </a:txBody>
                  <a:tcPr/>
                </a:tc>
                <a:tc>
                  <a:txBody>
                    <a:bodyPr/>
                    <a:lstStyle/>
                    <a:p>
                      <a:pPr algn="just">
                        <a:spcAft>
                          <a:spcPts val="0"/>
                        </a:spcAft>
                      </a:pPr>
                      <a:r>
                        <a:rPr lang="es-ES" sz="1200">
                          <a:effectLst/>
                        </a:rPr>
                        <a:t>Permite el incremento de y conformación de poblaciones nativas.</a:t>
                      </a:r>
                      <a:endParaRPr lang="es-ES" sz="1200">
                        <a:effectLst/>
                        <a:latin typeface="Calibri" panose="020F0502020204030204" pitchFamily="34" charset="0"/>
                        <a:cs typeface="Times New Roman" panose="02020603050405020304" pitchFamily="18" charset="0"/>
                      </a:endParaRPr>
                    </a:p>
                  </a:txBody>
                  <a:tcPr marL="60854" marR="60854" marT="0" marB="0"/>
                </a:tc>
                <a:tc>
                  <a:txBody>
                    <a:bodyPr/>
                    <a:lstStyle/>
                    <a:p>
                      <a:pPr algn="just">
                        <a:spcAft>
                          <a:spcPts val="0"/>
                        </a:spcAft>
                      </a:pPr>
                      <a:r>
                        <a:rPr lang="es-ES" sz="1200">
                          <a:effectLst/>
                        </a:rPr>
                        <a:t>Conservar las condiciones naturales de la quebrada. </a:t>
                      </a:r>
                      <a:endParaRPr lang="es-ES" sz="1200">
                        <a:effectLst/>
                        <a:latin typeface="Calibri" panose="020F0502020204030204" pitchFamily="34" charset="0"/>
                        <a:cs typeface="Times New Roman" panose="02020603050405020304" pitchFamily="18" charset="0"/>
                      </a:endParaRPr>
                    </a:p>
                  </a:txBody>
                  <a:tcPr marL="60854" marR="60854" marT="0" marB="0"/>
                </a:tc>
                <a:tc>
                  <a:txBody>
                    <a:bodyPr/>
                    <a:lstStyle/>
                    <a:p>
                      <a:pPr algn="just">
                        <a:spcAft>
                          <a:spcPts val="0"/>
                        </a:spcAft>
                      </a:pPr>
                      <a:r>
                        <a:rPr lang="es-ES" sz="1200">
                          <a:effectLst/>
                        </a:rPr>
                        <a:t>Planes de concientización ambiental.</a:t>
                      </a:r>
                      <a:endParaRPr lang="es-ES" sz="1200">
                        <a:effectLst/>
                        <a:latin typeface="Calibri" panose="020F0502020204030204" pitchFamily="34" charset="0"/>
                        <a:cs typeface="Times New Roman" panose="02020603050405020304" pitchFamily="18" charset="0"/>
                      </a:endParaRPr>
                    </a:p>
                  </a:txBody>
                  <a:tcPr marL="60854" marR="60854" marT="0" marB="0"/>
                </a:tc>
              </a:tr>
              <a:tr h="540924">
                <a:tc vMerge="1">
                  <a:txBody>
                    <a:bodyPr/>
                    <a:lstStyle/>
                    <a:p>
                      <a:endParaRPr lang="es-ES"/>
                    </a:p>
                  </a:txBody>
                  <a:tcPr/>
                </a:tc>
                <a:tc>
                  <a:txBody>
                    <a:bodyPr/>
                    <a:lstStyle/>
                    <a:p>
                      <a:pPr algn="just">
                        <a:spcAft>
                          <a:spcPts val="0"/>
                        </a:spcAft>
                      </a:pPr>
                      <a:r>
                        <a:rPr lang="es-ES" sz="1200">
                          <a:effectLst/>
                        </a:rPr>
                        <a:t>Refugio genético de especies nativas</a:t>
                      </a:r>
                      <a:endParaRPr lang="es-ES" sz="1200">
                        <a:effectLst/>
                        <a:latin typeface="Calibri" panose="020F0502020204030204" pitchFamily="34" charset="0"/>
                        <a:cs typeface="Times New Roman" panose="02020603050405020304" pitchFamily="18" charset="0"/>
                      </a:endParaRPr>
                    </a:p>
                  </a:txBody>
                  <a:tcPr marL="60854" marR="60854" marT="0" marB="0"/>
                </a:tc>
                <a:tc>
                  <a:txBody>
                    <a:bodyPr/>
                    <a:lstStyle/>
                    <a:p>
                      <a:pPr algn="just">
                        <a:spcAft>
                          <a:spcPts val="0"/>
                        </a:spcAft>
                      </a:pPr>
                      <a:r>
                        <a:rPr lang="es-ES" sz="1200">
                          <a:effectLst/>
                        </a:rPr>
                        <a:t>Implementar programas de multiplicación de especies nativas.</a:t>
                      </a:r>
                      <a:endParaRPr lang="es-ES" sz="1200">
                        <a:effectLst/>
                        <a:latin typeface="Calibri" panose="020F0502020204030204" pitchFamily="34" charset="0"/>
                        <a:cs typeface="Times New Roman" panose="02020603050405020304" pitchFamily="18" charset="0"/>
                      </a:endParaRPr>
                    </a:p>
                  </a:txBody>
                  <a:tcPr marL="60854" marR="60854" marT="0" marB="0"/>
                </a:tc>
                <a:tc>
                  <a:txBody>
                    <a:bodyPr/>
                    <a:lstStyle/>
                    <a:p>
                      <a:pPr algn="just">
                        <a:spcAft>
                          <a:spcPts val="0"/>
                        </a:spcAft>
                      </a:pPr>
                      <a:r>
                        <a:rPr lang="es-ES" sz="1200">
                          <a:effectLst/>
                        </a:rPr>
                        <a:t>Crear reglamentaciones comunales conservacionistas de relictos de vegetación.</a:t>
                      </a:r>
                      <a:endParaRPr lang="es-ES" sz="1200">
                        <a:effectLst/>
                        <a:latin typeface="Calibri" panose="020F0502020204030204" pitchFamily="34" charset="0"/>
                        <a:cs typeface="Times New Roman" panose="02020603050405020304" pitchFamily="18" charset="0"/>
                      </a:endParaRPr>
                    </a:p>
                  </a:txBody>
                  <a:tcPr marL="60854" marR="60854" marT="0" marB="0"/>
                </a:tc>
              </a:tr>
              <a:tr h="405693">
                <a:tc vMerge="1">
                  <a:txBody>
                    <a:bodyPr/>
                    <a:lstStyle/>
                    <a:p>
                      <a:endParaRPr lang="es-ES"/>
                    </a:p>
                  </a:txBody>
                  <a:tcPr/>
                </a:tc>
                <a:tc>
                  <a:txBody>
                    <a:bodyPr/>
                    <a:lstStyle/>
                    <a:p>
                      <a:pPr algn="just">
                        <a:spcAft>
                          <a:spcPts val="0"/>
                        </a:spcAft>
                      </a:pPr>
                      <a:r>
                        <a:rPr lang="es-ES" sz="1200" dirty="0">
                          <a:effectLst/>
                        </a:rPr>
                        <a:t>Aplicabilidad de proyectos de recuperación ambiental</a:t>
                      </a:r>
                      <a:endParaRPr lang="es-ES" sz="1200" dirty="0">
                        <a:effectLst/>
                        <a:latin typeface="Calibri" panose="020F0502020204030204" pitchFamily="34" charset="0"/>
                        <a:cs typeface="Times New Roman" panose="02020603050405020304" pitchFamily="18" charset="0"/>
                      </a:endParaRPr>
                    </a:p>
                  </a:txBody>
                  <a:tcPr marL="60854" marR="60854" marT="0" marB="0"/>
                </a:tc>
                <a:tc>
                  <a:txBody>
                    <a:bodyPr/>
                    <a:lstStyle/>
                    <a:p>
                      <a:pPr algn="just">
                        <a:spcAft>
                          <a:spcPts val="0"/>
                        </a:spcAft>
                      </a:pPr>
                      <a:r>
                        <a:rPr lang="es-ES" sz="1200">
                          <a:effectLst/>
                        </a:rPr>
                        <a:t>Vincular a universidades públicas y privadas.</a:t>
                      </a:r>
                      <a:endParaRPr lang="es-ES" sz="1200">
                        <a:effectLst/>
                        <a:latin typeface="Calibri" panose="020F0502020204030204" pitchFamily="34" charset="0"/>
                        <a:cs typeface="Times New Roman" panose="02020603050405020304" pitchFamily="18" charset="0"/>
                      </a:endParaRPr>
                    </a:p>
                  </a:txBody>
                  <a:tcPr marL="60854" marR="60854" marT="0" marB="0"/>
                </a:tc>
                <a:tc>
                  <a:txBody>
                    <a:bodyPr/>
                    <a:lstStyle/>
                    <a:p>
                      <a:pPr algn="just">
                        <a:spcAft>
                          <a:spcPts val="0"/>
                        </a:spcAft>
                      </a:pPr>
                      <a:r>
                        <a:rPr lang="es-ES" sz="1200" dirty="0">
                          <a:effectLst/>
                        </a:rPr>
                        <a:t>Programas de divulgación de información científica.</a:t>
                      </a:r>
                      <a:endParaRPr lang="es-ES" sz="1200" dirty="0">
                        <a:effectLst/>
                        <a:latin typeface="Calibri" panose="020F0502020204030204" pitchFamily="34" charset="0"/>
                        <a:cs typeface="Times New Roman" panose="02020603050405020304" pitchFamily="18" charset="0"/>
                      </a:endParaRPr>
                    </a:p>
                  </a:txBody>
                  <a:tcPr marL="60854" marR="60854" marT="0" marB="0"/>
                </a:tc>
              </a:tr>
            </a:tbl>
          </a:graphicData>
        </a:graphic>
      </p:graphicFrame>
    </p:spTree>
    <p:extLst>
      <p:ext uri="{BB962C8B-B14F-4D97-AF65-F5344CB8AC3E}">
        <p14:creationId xmlns:p14="http://schemas.microsoft.com/office/powerpoint/2010/main" val="2996748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Plan de Gestión Ecosistémica: </a:t>
            </a:r>
            <a:r>
              <a:rPr lang="es-ES" dirty="0" smtClean="0"/>
              <a:t>Clasificación de amenazas</a:t>
            </a: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3887886081"/>
              </p:ext>
            </p:extLst>
          </p:nvPr>
        </p:nvGraphicFramePr>
        <p:xfrm>
          <a:off x="1295399" y="1909010"/>
          <a:ext cx="9982827" cy="4937760"/>
        </p:xfrm>
        <a:graphic>
          <a:graphicData uri="http://schemas.openxmlformats.org/drawingml/2006/table">
            <a:tbl>
              <a:tblPr firstRow="1" firstCol="1" bandRow="1">
                <a:tableStyleId>{5FD0F851-EC5A-4D38-B0AD-8093EC10F338}</a:tableStyleId>
              </a:tblPr>
              <a:tblGrid>
                <a:gridCol w="2423036"/>
                <a:gridCol w="2548964"/>
                <a:gridCol w="2548964"/>
                <a:gridCol w="2461863"/>
              </a:tblGrid>
              <a:tr h="171627">
                <a:tc>
                  <a:txBody>
                    <a:bodyPr/>
                    <a:lstStyle/>
                    <a:p>
                      <a:pPr algn="ctr">
                        <a:spcAft>
                          <a:spcPts val="0"/>
                        </a:spcAft>
                      </a:pPr>
                      <a:r>
                        <a:rPr lang="es-ES" sz="1200" dirty="0">
                          <a:effectLst/>
                        </a:rPr>
                        <a:t> </a:t>
                      </a:r>
                      <a:endParaRPr lang="es-ES" sz="1200" dirty="0">
                        <a:effectLst/>
                        <a:latin typeface="Calibri" panose="020F0502020204030204" pitchFamily="34" charset="0"/>
                        <a:cs typeface="Times New Roman" panose="02020603050405020304" pitchFamily="18" charset="0"/>
                      </a:endParaRPr>
                    </a:p>
                  </a:txBody>
                  <a:tcPr marL="49364" marR="49364" marT="0" marB="0"/>
                </a:tc>
                <a:tc>
                  <a:txBody>
                    <a:bodyPr/>
                    <a:lstStyle/>
                    <a:p>
                      <a:pPr algn="ctr">
                        <a:spcAft>
                          <a:spcPts val="0"/>
                        </a:spcAft>
                      </a:pPr>
                      <a:r>
                        <a:rPr lang="es-ES" sz="1200">
                          <a:effectLst/>
                        </a:rPr>
                        <a:t>Amenaza</a:t>
                      </a:r>
                      <a:endParaRPr lang="es-ES" sz="1200">
                        <a:effectLst/>
                        <a:latin typeface="Calibri" panose="020F0502020204030204" pitchFamily="34" charset="0"/>
                        <a:cs typeface="Times New Roman" panose="02020603050405020304" pitchFamily="18" charset="0"/>
                      </a:endParaRPr>
                    </a:p>
                  </a:txBody>
                  <a:tcPr marL="49364" marR="49364" marT="0" marB="0"/>
                </a:tc>
                <a:tc>
                  <a:txBody>
                    <a:bodyPr/>
                    <a:lstStyle/>
                    <a:p>
                      <a:pPr algn="ctr">
                        <a:spcAft>
                          <a:spcPts val="0"/>
                        </a:spcAft>
                      </a:pPr>
                      <a:r>
                        <a:rPr lang="es-ES" sz="1200">
                          <a:effectLst/>
                        </a:rPr>
                        <a:t>Factor</a:t>
                      </a:r>
                      <a:endParaRPr lang="es-ES" sz="1200">
                        <a:effectLst/>
                        <a:latin typeface="Calibri" panose="020F0502020204030204" pitchFamily="34" charset="0"/>
                        <a:cs typeface="Times New Roman" panose="02020603050405020304" pitchFamily="18" charset="0"/>
                      </a:endParaRPr>
                    </a:p>
                  </a:txBody>
                  <a:tcPr marL="49364" marR="49364" marT="0" marB="0"/>
                </a:tc>
                <a:tc>
                  <a:txBody>
                    <a:bodyPr/>
                    <a:lstStyle/>
                    <a:p>
                      <a:pPr algn="ctr">
                        <a:spcAft>
                          <a:spcPts val="0"/>
                        </a:spcAft>
                      </a:pPr>
                      <a:r>
                        <a:rPr lang="es-ES" sz="1200">
                          <a:effectLst/>
                        </a:rPr>
                        <a:t>Impacto</a:t>
                      </a:r>
                      <a:endParaRPr lang="es-ES" sz="1200">
                        <a:effectLst/>
                        <a:latin typeface="Calibri" panose="020F0502020204030204" pitchFamily="34" charset="0"/>
                        <a:cs typeface="Times New Roman" panose="02020603050405020304" pitchFamily="18" charset="0"/>
                      </a:endParaRPr>
                    </a:p>
                  </a:txBody>
                  <a:tcPr marL="49364" marR="49364" marT="0" marB="0"/>
                </a:tc>
              </a:tr>
              <a:tr h="686508">
                <a:tc rowSpan="3">
                  <a:txBody>
                    <a:bodyPr/>
                    <a:lstStyle/>
                    <a:p>
                      <a:pPr algn="ctr">
                        <a:spcAft>
                          <a:spcPts val="0"/>
                        </a:spcAft>
                      </a:pPr>
                      <a:r>
                        <a:rPr lang="es-ES" sz="1200">
                          <a:effectLst/>
                        </a:rPr>
                        <a:t>Amenazas climáticas</a:t>
                      </a:r>
                      <a:endParaRPr lang="es-ES" sz="1200">
                        <a:effectLst/>
                        <a:latin typeface="Calibri" panose="020F0502020204030204" pitchFamily="34" charset="0"/>
                        <a:cs typeface="Times New Roman" panose="02020603050405020304" pitchFamily="18" charset="0"/>
                      </a:endParaRPr>
                    </a:p>
                  </a:txBody>
                  <a:tcPr marL="49364" marR="49364" marT="0" marB="0" anchor="ctr"/>
                </a:tc>
                <a:tc>
                  <a:txBody>
                    <a:bodyPr/>
                    <a:lstStyle/>
                    <a:p>
                      <a:pPr algn="ctr">
                        <a:spcAft>
                          <a:spcPts val="0"/>
                        </a:spcAft>
                      </a:pPr>
                      <a:r>
                        <a:rPr lang="es-ES" sz="1200">
                          <a:effectLst/>
                        </a:rPr>
                        <a:t>Sequías extremas</a:t>
                      </a:r>
                      <a:endParaRPr lang="es-ES" sz="1200">
                        <a:effectLst/>
                        <a:latin typeface="Calibri" panose="020F0502020204030204" pitchFamily="34" charset="0"/>
                        <a:cs typeface="Times New Roman" panose="02020603050405020304" pitchFamily="18" charset="0"/>
                      </a:endParaRPr>
                    </a:p>
                  </a:txBody>
                  <a:tcPr marL="49364" marR="49364" marT="0" marB="0" anchor="ctr"/>
                </a:tc>
                <a:tc>
                  <a:txBody>
                    <a:bodyPr/>
                    <a:lstStyle/>
                    <a:p>
                      <a:pPr algn="ctr">
                        <a:spcAft>
                          <a:spcPts val="0"/>
                        </a:spcAft>
                      </a:pPr>
                      <a:r>
                        <a:rPr lang="es-ES" sz="1200">
                          <a:effectLst/>
                        </a:rPr>
                        <a:t>Cambio climático</a:t>
                      </a:r>
                      <a:endParaRPr lang="es-ES" sz="1200">
                        <a:effectLst/>
                        <a:latin typeface="Calibri" panose="020F0502020204030204" pitchFamily="34" charset="0"/>
                        <a:cs typeface="Times New Roman" panose="02020603050405020304" pitchFamily="18" charset="0"/>
                      </a:endParaRPr>
                    </a:p>
                  </a:txBody>
                  <a:tcPr marL="49364" marR="49364" marT="0" marB="0" anchor="ctr"/>
                </a:tc>
                <a:tc>
                  <a:txBody>
                    <a:bodyPr/>
                    <a:lstStyle/>
                    <a:p>
                      <a:pPr algn="ctr">
                        <a:spcAft>
                          <a:spcPts val="0"/>
                        </a:spcAft>
                      </a:pPr>
                      <a:r>
                        <a:rPr lang="es-ES" sz="1200">
                          <a:effectLst/>
                        </a:rPr>
                        <a:t>Incendios forestales</a:t>
                      </a:r>
                    </a:p>
                    <a:p>
                      <a:pPr algn="ctr">
                        <a:spcAft>
                          <a:spcPts val="0"/>
                        </a:spcAft>
                      </a:pPr>
                      <a:r>
                        <a:rPr lang="es-ES" sz="1200">
                          <a:effectLst/>
                        </a:rPr>
                        <a:t>Expiración de especies nativas juveniles</a:t>
                      </a:r>
                    </a:p>
                    <a:p>
                      <a:pPr algn="ctr">
                        <a:spcAft>
                          <a:spcPts val="0"/>
                        </a:spcAft>
                      </a:pPr>
                      <a:r>
                        <a:rPr lang="es-ES" sz="1200">
                          <a:effectLst/>
                        </a:rPr>
                        <a:t>Contaminación atmosférica</a:t>
                      </a:r>
                      <a:endParaRPr lang="es-ES" sz="1200">
                        <a:effectLst/>
                        <a:latin typeface="Calibri" panose="020F0502020204030204" pitchFamily="34" charset="0"/>
                        <a:cs typeface="Times New Roman" panose="02020603050405020304" pitchFamily="18" charset="0"/>
                      </a:endParaRPr>
                    </a:p>
                  </a:txBody>
                  <a:tcPr marL="49364" marR="49364" marT="0" marB="0" anchor="ctr"/>
                </a:tc>
              </a:tr>
              <a:tr h="720633">
                <a:tc vMerge="1">
                  <a:txBody>
                    <a:bodyPr/>
                    <a:lstStyle/>
                    <a:p>
                      <a:endParaRPr lang="es-ES"/>
                    </a:p>
                  </a:txBody>
                  <a:tcPr/>
                </a:tc>
                <a:tc>
                  <a:txBody>
                    <a:bodyPr/>
                    <a:lstStyle/>
                    <a:p>
                      <a:pPr algn="ctr">
                        <a:spcAft>
                          <a:spcPts val="0"/>
                        </a:spcAft>
                      </a:pPr>
                      <a:r>
                        <a:rPr lang="es-ES" sz="1200">
                          <a:effectLst/>
                        </a:rPr>
                        <a:t>Lluvias intensas</a:t>
                      </a:r>
                      <a:endParaRPr lang="es-ES" sz="1200">
                        <a:effectLst/>
                        <a:latin typeface="Calibri" panose="020F0502020204030204" pitchFamily="34" charset="0"/>
                        <a:cs typeface="Times New Roman" panose="02020603050405020304" pitchFamily="18" charset="0"/>
                      </a:endParaRPr>
                    </a:p>
                  </a:txBody>
                  <a:tcPr marL="49364" marR="49364" marT="0" marB="0" anchor="ctr"/>
                </a:tc>
                <a:tc>
                  <a:txBody>
                    <a:bodyPr/>
                    <a:lstStyle/>
                    <a:p>
                      <a:pPr algn="ctr">
                        <a:spcAft>
                          <a:spcPts val="0"/>
                        </a:spcAft>
                      </a:pPr>
                      <a:r>
                        <a:rPr lang="es-ES" sz="1200">
                          <a:effectLst/>
                        </a:rPr>
                        <a:t>Cambio climático</a:t>
                      </a:r>
                      <a:endParaRPr lang="es-ES" sz="1200">
                        <a:effectLst/>
                        <a:latin typeface="Calibri" panose="020F0502020204030204" pitchFamily="34" charset="0"/>
                        <a:cs typeface="Times New Roman" panose="02020603050405020304" pitchFamily="18" charset="0"/>
                      </a:endParaRPr>
                    </a:p>
                  </a:txBody>
                  <a:tcPr marL="49364" marR="49364" marT="0" marB="0" anchor="ctr"/>
                </a:tc>
                <a:tc>
                  <a:txBody>
                    <a:bodyPr/>
                    <a:lstStyle/>
                    <a:p>
                      <a:pPr algn="ctr">
                        <a:spcAft>
                          <a:spcPts val="0"/>
                        </a:spcAft>
                      </a:pPr>
                      <a:r>
                        <a:rPr lang="es-ES" sz="1200">
                          <a:effectLst/>
                        </a:rPr>
                        <a:t>Incremento de la escorrentía</a:t>
                      </a:r>
                    </a:p>
                    <a:p>
                      <a:pPr algn="ctr">
                        <a:spcAft>
                          <a:spcPts val="0"/>
                        </a:spcAft>
                      </a:pPr>
                      <a:r>
                        <a:rPr lang="es-ES" sz="1200">
                          <a:effectLst/>
                        </a:rPr>
                        <a:t>Pérdida de nutrientes por lixiviación</a:t>
                      </a:r>
                    </a:p>
                    <a:p>
                      <a:pPr algn="ctr">
                        <a:spcAft>
                          <a:spcPts val="0"/>
                        </a:spcAft>
                      </a:pPr>
                      <a:r>
                        <a:rPr lang="es-ES" sz="1200">
                          <a:effectLst/>
                        </a:rPr>
                        <a:t>Daños estructurales en construcciones en la parte baja</a:t>
                      </a:r>
                      <a:endParaRPr lang="es-ES" sz="1200">
                        <a:effectLst/>
                        <a:latin typeface="Calibri" panose="020F0502020204030204" pitchFamily="34" charset="0"/>
                        <a:cs typeface="Times New Roman" panose="02020603050405020304" pitchFamily="18" charset="0"/>
                      </a:endParaRPr>
                    </a:p>
                  </a:txBody>
                  <a:tcPr marL="49364" marR="49364" marT="0" marB="0" anchor="ctr"/>
                </a:tc>
              </a:tr>
              <a:tr h="514881">
                <a:tc vMerge="1">
                  <a:txBody>
                    <a:bodyPr/>
                    <a:lstStyle/>
                    <a:p>
                      <a:endParaRPr lang="es-ES"/>
                    </a:p>
                  </a:txBody>
                  <a:tcPr/>
                </a:tc>
                <a:tc>
                  <a:txBody>
                    <a:bodyPr/>
                    <a:lstStyle/>
                    <a:p>
                      <a:pPr algn="ctr">
                        <a:spcAft>
                          <a:spcPts val="0"/>
                        </a:spcAft>
                      </a:pPr>
                      <a:r>
                        <a:rPr lang="es-ES" sz="1200">
                          <a:effectLst/>
                        </a:rPr>
                        <a:t>Variación de temperatura</a:t>
                      </a:r>
                      <a:endParaRPr lang="es-ES" sz="1200">
                        <a:effectLst/>
                        <a:latin typeface="Calibri" panose="020F0502020204030204" pitchFamily="34" charset="0"/>
                        <a:cs typeface="Times New Roman" panose="02020603050405020304" pitchFamily="18" charset="0"/>
                      </a:endParaRPr>
                    </a:p>
                  </a:txBody>
                  <a:tcPr marL="49364" marR="49364" marT="0" marB="0" anchor="ctr"/>
                </a:tc>
                <a:tc>
                  <a:txBody>
                    <a:bodyPr/>
                    <a:lstStyle/>
                    <a:p>
                      <a:pPr algn="ctr">
                        <a:spcAft>
                          <a:spcPts val="0"/>
                        </a:spcAft>
                      </a:pPr>
                      <a:r>
                        <a:rPr lang="es-ES" sz="1200">
                          <a:effectLst/>
                        </a:rPr>
                        <a:t>Cambio climático</a:t>
                      </a:r>
                      <a:endParaRPr lang="es-ES" sz="1200">
                        <a:effectLst/>
                        <a:latin typeface="Calibri" panose="020F0502020204030204" pitchFamily="34" charset="0"/>
                        <a:cs typeface="Times New Roman" panose="02020603050405020304" pitchFamily="18" charset="0"/>
                      </a:endParaRPr>
                    </a:p>
                  </a:txBody>
                  <a:tcPr marL="49364" marR="49364" marT="0" marB="0" anchor="ctr"/>
                </a:tc>
                <a:tc>
                  <a:txBody>
                    <a:bodyPr/>
                    <a:lstStyle/>
                    <a:p>
                      <a:pPr algn="ctr">
                        <a:spcAft>
                          <a:spcPts val="0"/>
                        </a:spcAft>
                      </a:pPr>
                      <a:r>
                        <a:rPr lang="es-ES" sz="1200">
                          <a:effectLst/>
                        </a:rPr>
                        <a:t>Pérdida de periodicidad de estaciones.</a:t>
                      </a:r>
                    </a:p>
                    <a:p>
                      <a:pPr algn="ctr">
                        <a:spcAft>
                          <a:spcPts val="0"/>
                        </a:spcAft>
                      </a:pPr>
                      <a:r>
                        <a:rPr lang="es-ES" sz="1200">
                          <a:effectLst/>
                        </a:rPr>
                        <a:t>Pérdidas económicas</a:t>
                      </a:r>
                      <a:endParaRPr lang="es-ES" sz="1200">
                        <a:effectLst/>
                        <a:latin typeface="Calibri" panose="020F0502020204030204" pitchFamily="34" charset="0"/>
                        <a:cs typeface="Times New Roman" panose="02020603050405020304" pitchFamily="18" charset="0"/>
                      </a:endParaRPr>
                    </a:p>
                  </a:txBody>
                  <a:tcPr marL="49364" marR="49364" marT="0" marB="0" anchor="ctr"/>
                </a:tc>
              </a:tr>
              <a:tr h="720633">
                <a:tc rowSpan="2">
                  <a:txBody>
                    <a:bodyPr/>
                    <a:lstStyle/>
                    <a:p>
                      <a:pPr algn="ctr">
                        <a:spcAft>
                          <a:spcPts val="0"/>
                        </a:spcAft>
                      </a:pPr>
                      <a:r>
                        <a:rPr lang="es-ES" sz="1200">
                          <a:effectLst/>
                        </a:rPr>
                        <a:t>Amenazas de actividades agropecuarias</a:t>
                      </a:r>
                      <a:endParaRPr lang="es-ES" sz="1200">
                        <a:effectLst/>
                        <a:latin typeface="Calibri" panose="020F0502020204030204" pitchFamily="34" charset="0"/>
                        <a:cs typeface="Times New Roman" panose="02020603050405020304" pitchFamily="18" charset="0"/>
                      </a:endParaRPr>
                    </a:p>
                  </a:txBody>
                  <a:tcPr marL="49364" marR="49364" marT="0" marB="0" anchor="ctr"/>
                </a:tc>
                <a:tc>
                  <a:txBody>
                    <a:bodyPr/>
                    <a:lstStyle/>
                    <a:p>
                      <a:pPr algn="ctr">
                        <a:spcAft>
                          <a:spcPts val="0"/>
                        </a:spcAft>
                      </a:pPr>
                      <a:r>
                        <a:rPr lang="es-ES" sz="1200" dirty="0">
                          <a:effectLst/>
                        </a:rPr>
                        <a:t>Malas prácticas agropecuarias</a:t>
                      </a:r>
                      <a:endParaRPr lang="es-ES" sz="1200" dirty="0">
                        <a:effectLst/>
                        <a:latin typeface="Calibri" panose="020F0502020204030204" pitchFamily="34" charset="0"/>
                        <a:cs typeface="Times New Roman" panose="02020603050405020304" pitchFamily="18" charset="0"/>
                      </a:endParaRPr>
                    </a:p>
                  </a:txBody>
                  <a:tcPr marL="49364" marR="49364" marT="0" marB="0" anchor="ctr"/>
                </a:tc>
                <a:tc>
                  <a:txBody>
                    <a:bodyPr/>
                    <a:lstStyle/>
                    <a:p>
                      <a:pPr algn="ctr">
                        <a:spcAft>
                          <a:spcPts val="0"/>
                        </a:spcAft>
                      </a:pPr>
                      <a:r>
                        <a:rPr lang="es-ES" sz="1200">
                          <a:effectLst/>
                        </a:rPr>
                        <a:t>Falta de capacitación e información</a:t>
                      </a:r>
                    </a:p>
                    <a:p>
                      <a:pPr algn="ctr">
                        <a:spcAft>
                          <a:spcPts val="0"/>
                        </a:spcAft>
                      </a:pPr>
                      <a:r>
                        <a:rPr lang="es-ES" sz="1200">
                          <a:effectLst/>
                        </a:rPr>
                        <a:t>Inexistente acompañamiento técnico</a:t>
                      </a:r>
                      <a:endParaRPr lang="es-ES" sz="1200">
                        <a:effectLst/>
                        <a:latin typeface="Calibri" panose="020F0502020204030204" pitchFamily="34" charset="0"/>
                        <a:cs typeface="Times New Roman" panose="02020603050405020304" pitchFamily="18" charset="0"/>
                      </a:endParaRPr>
                    </a:p>
                  </a:txBody>
                  <a:tcPr marL="49364" marR="49364" marT="0" marB="0" anchor="ctr"/>
                </a:tc>
                <a:tc>
                  <a:txBody>
                    <a:bodyPr/>
                    <a:lstStyle/>
                    <a:p>
                      <a:pPr algn="ctr">
                        <a:spcAft>
                          <a:spcPts val="0"/>
                        </a:spcAft>
                      </a:pPr>
                      <a:r>
                        <a:rPr lang="es-ES" sz="1200">
                          <a:effectLst/>
                        </a:rPr>
                        <a:t>Sobre explotación de suelos.</a:t>
                      </a:r>
                    </a:p>
                    <a:p>
                      <a:pPr algn="ctr">
                        <a:spcAft>
                          <a:spcPts val="0"/>
                        </a:spcAft>
                      </a:pPr>
                      <a:r>
                        <a:rPr lang="es-ES" sz="1200">
                          <a:effectLst/>
                        </a:rPr>
                        <a:t>Pérdida de vegetación nativa</a:t>
                      </a:r>
                    </a:p>
                    <a:p>
                      <a:pPr algn="ctr">
                        <a:spcAft>
                          <a:spcPts val="0"/>
                        </a:spcAft>
                      </a:pPr>
                      <a:r>
                        <a:rPr lang="es-ES" sz="1200">
                          <a:effectLst/>
                        </a:rPr>
                        <a:t>Incremento de área de expansión de especies invasoras</a:t>
                      </a:r>
                      <a:endParaRPr lang="es-ES" sz="1200">
                        <a:effectLst/>
                        <a:latin typeface="Calibri" panose="020F0502020204030204" pitchFamily="34" charset="0"/>
                        <a:cs typeface="Times New Roman" panose="02020603050405020304" pitchFamily="18" charset="0"/>
                      </a:endParaRPr>
                    </a:p>
                  </a:txBody>
                  <a:tcPr marL="49364" marR="49364" marT="0" marB="0" anchor="ctr"/>
                </a:tc>
              </a:tr>
              <a:tr h="514881">
                <a:tc vMerge="1">
                  <a:txBody>
                    <a:bodyPr/>
                    <a:lstStyle/>
                    <a:p>
                      <a:endParaRPr lang="es-ES"/>
                    </a:p>
                  </a:txBody>
                  <a:tcPr/>
                </a:tc>
                <a:tc>
                  <a:txBody>
                    <a:bodyPr/>
                    <a:lstStyle/>
                    <a:p>
                      <a:pPr algn="ctr">
                        <a:spcAft>
                          <a:spcPts val="0"/>
                        </a:spcAft>
                      </a:pPr>
                      <a:r>
                        <a:rPr lang="es-ES" sz="1200">
                          <a:effectLst/>
                        </a:rPr>
                        <a:t>Ganadería</a:t>
                      </a:r>
                      <a:endParaRPr lang="es-ES" sz="1200">
                        <a:effectLst/>
                        <a:latin typeface="Calibri" panose="020F0502020204030204" pitchFamily="34" charset="0"/>
                        <a:cs typeface="Times New Roman" panose="02020603050405020304" pitchFamily="18" charset="0"/>
                      </a:endParaRPr>
                    </a:p>
                  </a:txBody>
                  <a:tcPr marL="49364" marR="49364" marT="0" marB="0" anchor="ctr"/>
                </a:tc>
                <a:tc>
                  <a:txBody>
                    <a:bodyPr/>
                    <a:lstStyle/>
                    <a:p>
                      <a:pPr algn="ctr">
                        <a:spcAft>
                          <a:spcPts val="0"/>
                        </a:spcAft>
                      </a:pPr>
                      <a:r>
                        <a:rPr lang="es-ES" sz="1200">
                          <a:effectLst/>
                        </a:rPr>
                        <a:t>Falta de conocimiento de alternativas sostenibles.</a:t>
                      </a:r>
                      <a:endParaRPr lang="es-ES" sz="1200">
                        <a:effectLst/>
                        <a:latin typeface="Calibri" panose="020F0502020204030204" pitchFamily="34" charset="0"/>
                        <a:cs typeface="Times New Roman" panose="02020603050405020304" pitchFamily="18" charset="0"/>
                      </a:endParaRPr>
                    </a:p>
                  </a:txBody>
                  <a:tcPr marL="49364" marR="49364" marT="0" marB="0" anchor="ctr"/>
                </a:tc>
                <a:tc>
                  <a:txBody>
                    <a:bodyPr/>
                    <a:lstStyle/>
                    <a:p>
                      <a:pPr algn="ctr">
                        <a:spcAft>
                          <a:spcPts val="0"/>
                        </a:spcAft>
                      </a:pPr>
                      <a:r>
                        <a:rPr lang="es-ES" sz="1200">
                          <a:effectLst/>
                        </a:rPr>
                        <a:t>Compactación de suelos</a:t>
                      </a:r>
                    </a:p>
                    <a:p>
                      <a:pPr algn="ctr">
                        <a:spcAft>
                          <a:spcPts val="0"/>
                        </a:spcAft>
                      </a:pPr>
                      <a:r>
                        <a:rPr lang="es-ES" sz="1200">
                          <a:effectLst/>
                        </a:rPr>
                        <a:t>Contaminación de agua</a:t>
                      </a:r>
                    </a:p>
                    <a:p>
                      <a:pPr algn="ctr">
                        <a:spcAft>
                          <a:spcPts val="0"/>
                        </a:spcAft>
                      </a:pPr>
                      <a:r>
                        <a:rPr lang="es-ES" sz="1200">
                          <a:effectLst/>
                        </a:rPr>
                        <a:t>Pérdida de vegetación nativa.</a:t>
                      </a:r>
                      <a:endParaRPr lang="es-ES" sz="1200">
                        <a:effectLst/>
                        <a:latin typeface="Calibri" panose="020F0502020204030204" pitchFamily="34" charset="0"/>
                        <a:cs typeface="Times New Roman" panose="02020603050405020304" pitchFamily="18" charset="0"/>
                      </a:endParaRPr>
                    </a:p>
                  </a:txBody>
                  <a:tcPr marL="49364" marR="49364" marT="0" marB="0" anchor="ctr"/>
                </a:tc>
              </a:tr>
              <a:tr h="514881">
                <a:tc rowSpan="3">
                  <a:txBody>
                    <a:bodyPr/>
                    <a:lstStyle/>
                    <a:p>
                      <a:pPr algn="ctr">
                        <a:spcAft>
                          <a:spcPts val="0"/>
                        </a:spcAft>
                      </a:pPr>
                      <a:r>
                        <a:rPr lang="es-ES" sz="1200">
                          <a:effectLst/>
                        </a:rPr>
                        <a:t>Amenazas Antrópicas</a:t>
                      </a:r>
                      <a:endParaRPr lang="es-ES" sz="1200">
                        <a:effectLst/>
                        <a:latin typeface="Calibri" panose="020F0502020204030204" pitchFamily="34" charset="0"/>
                        <a:cs typeface="Times New Roman" panose="02020603050405020304" pitchFamily="18" charset="0"/>
                      </a:endParaRPr>
                    </a:p>
                  </a:txBody>
                  <a:tcPr marL="49364" marR="49364" marT="0" marB="0" anchor="ctr"/>
                </a:tc>
                <a:tc>
                  <a:txBody>
                    <a:bodyPr/>
                    <a:lstStyle/>
                    <a:p>
                      <a:pPr algn="ctr">
                        <a:spcAft>
                          <a:spcPts val="0"/>
                        </a:spcAft>
                      </a:pPr>
                      <a:r>
                        <a:rPr lang="es-ES" sz="1200">
                          <a:effectLst/>
                        </a:rPr>
                        <a:t>Avance de la frontera urbanística</a:t>
                      </a:r>
                      <a:endParaRPr lang="es-ES" sz="1200">
                        <a:effectLst/>
                        <a:latin typeface="Calibri" panose="020F0502020204030204" pitchFamily="34" charset="0"/>
                        <a:cs typeface="Times New Roman" panose="02020603050405020304" pitchFamily="18" charset="0"/>
                      </a:endParaRPr>
                    </a:p>
                  </a:txBody>
                  <a:tcPr marL="49364" marR="49364" marT="0" marB="0" anchor="ctr"/>
                </a:tc>
                <a:tc>
                  <a:txBody>
                    <a:bodyPr/>
                    <a:lstStyle/>
                    <a:p>
                      <a:pPr algn="ctr">
                        <a:spcAft>
                          <a:spcPts val="0"/>
                        </a:spcAft>
                      </a:pPr>
                      <a:r>
                        <a:rPr lang="es-ES" sz="1200">
                          <a:effectLst/>
                        </a:rPr>
                        <a:t>Incongruencias legales</a:t>
                      </a:r>
                    </a:p>
                    <a:p>
                      <a:pPr algn="ctr">
                        <a:spcAft>
                          <a:spcPts val="0"/>
                        </a:spcAft>
                      </a:pPr>
                      <a:r>
                        <a:rPr lang="es-ES" sz="1200">
                          <a:effectLst/>
                        </a:rPr>
                        <a:t> </a:t>
                      </a:r>
                      <a:endParaRPr lang="es-ES" sz="1200">
                        <a:effectLst/>
                        <a:latin typeface="Calibri" panose="020F0502020204030204" pitchFamily="34" charset="0"/>
                        <a:cs typeface="Times New Roman" panose="02020603050405020304" pitchFamily="18" charset="0"/>
                      </a:endParaRPr>
                    </a:p>
                  </a:txBody>
                  <a:tcPr marL="49364" marR="49364" marT="0" marB="0" anchor="ctr"/>
                </a:tc>
                <a:tc>
                  <a:txBody>
                    <a:bodyPr/>
                    <a:lstStyle/>
                    <a:p>
                      <a:pPr algn="ctr">
                        <a:spcAft>
                          <a:spcPts val="0"/>
                        </a:spcAft>
                      </a:pPr>
                      <a:r>
                        <a:rPr lang="es-ES" sz="1200">
                          <a:effectLst/>
                        </a:rPr>
                        <a:t>Pérdida del territorio del bosque protector</a:t>
                      </a:r>
                    </a:p>
                    <a:p>
                      <a:pPr algn="ctr">
                        <a:spcAft>
                          <a:spcPts val="0"/>
                        </a:spcAft>
                      </a:pPr>
                      <a:r>
                        <a:rPr lang="es-ES" sz="1200">
                          <a:effectLst/>
                        </a:rPr>
                        <a:t>Contaminación de aire, agua y suelos.</a:t>
                      </a:r>
                      <a:endParaRPr lang="es-ES" sz="1200">
                        <a:effectLst/>
                        <a:latin typeface="Calibri" panose="020F0502020204030204" pitchFamily="34" charset="0"/>
                        <a:cs typeface="Times New Roman" panose="02020603050405020304" pitchFamily="18" charset="0"/>
                      </a:endParaRPr>
                    </a:p>
                  </a:txBody>
                  <a:tcPr marL="49364" marR="49364" marT="0" marB="0" anchor="ctr"/>
                </a:tc>
              </a:tr>
              <a:tr h="343254">
                <a:tc vMerge="1">
                  <a:txBody>
                    <a:bodyPr/>
                    <a:lstStyle/>
                    <a:p>
                      <a:endParaRPr lang="es-ES"/>
                    </a:p>
                  </a:txBody>
                  <a:tcPr/>
                </a:tc>
                <a:tc>
                  <a:txBody>
                    <a:bodyPr/>
                    <a:lstStyle/>
                    <a:p>
                      <a:pPr algn="ctr">
                        <a:spcAft>
                          <a:spcPts val="0"/>
                        </a:spcAft>
                      </a:pPr>
                      <a:r>
                        <a:rPr lang="es-ES" sz="1200">
                          <a:effectLst/>
                        </a:rPr>
                        <a:t>Apertura de caminos y senderos</a:t>
                      </a:r>
                      <a:endParaRPr lang="es-ES" sz="1200">
                        <a:effectLst/>
                        <a:latin typeface="Calibri" panose="020F0502020204030204" pitchFamily="34" charset="0"/>
                        <a:cs typeface="Times New Roman" panose="02020603050405020304" pitchFamily="18" charset="0"/>
                      </a:endParaRPr>
                    </a:p>
                  </a:txBody>
                  <a:tcPr marL="49364" marR="49364" marT="0" marB="0" anchor="ctr"/>
                </a:tc>
                <a:tc>
                  <a:txBody>
                    <a:bodyPr/>
                    <a:lstStyle/>
                    <a:p>
                      <a:pPr algn="ctr">
                        <a:spcAft>
                          <a:spcPts val="0"/>
                        </a:spcAft>
                      </a:pPr>
                      <a:r>
                        <a:rPr lang="es-ES" sz="1200">
                          <a:effectLst/>
                        </a:rPr>
                        <a:t>Incongruencias legales</a:t>
                      </a:r>
                    </a:p>
                    <a:p>
                      <a:pPr algn="ctr">
                        <a:spcAft>
                          <a:spcPts val="0"/>
                        </a:spcAft>
                      </a:pPr>
                      <a:r>
                        <a:rPr lang="es-ES" sz="1200">
                          <a:effectLst/>
                        </a:rPr>
                        <a:t>Falta de coordinación interinstitucional</a:t>
                      </a:r>
                      <a:endParaRPr lang="es-ES" sz="1200">
                        <a:effectLst/>
                        <a:latin typeface="Calibri" panose="020F0502020204030204" pitchFamily="34" charset="0"/>
                        <a:cs typeface="Times New Roman" panose="02020603050405020304" pitchFamily="18" charset="0"/>
                      </a:endParaRPr>
                    </a:p>
                  </a:txBody>
                  <a:tcPr marL="49364" marR="49364" marT="0" marB="0" anchor="ctr"/>
                </a:tc>
                <a:tc>
                  <a:txBody>
                    <a:bodyPr/>
                    <a:lstStyle/>
                    <a:p>
                      <a:pPr algn="ctr">
                        <a:spcAft>
                          <a:spcPts val="0"/>
                        </a:spcAft>
                      </a:pPr>
                      <a:r>
                        <a:rPr lang="es-ES" sz="1200">
                          <a:effectLst/>
                        </a:rPr>
                        <a:t>Caminos sin diseño sostenible, ni guía técnica</a:t>
                      </a:r>
                      <a:endParaRPr lang="es-ES" sz="1200">
                        <a:effectLst/>
                        <a:latin typeface="Calibri" panose="020F0502020204030204" pitchFamily="34" charset="0"/>
                        <a:cs typeface="Times New Roman" panose="02020603050405020304" pitchFamily="18" charset="0"/>
                      </a:endParaRPr>
                    </a:p>
                  </a:txBody>
                  <a:tcPr marL="49364" marR="49364" marT="0" marB="0" anchor="ctr"/>
                </a:tc>
              </a:tr>
              <a:tr h="514881">
                <a:tc vMerge="1">
                  <a:txBody>
                    <a:bodyPr/>
                    <a:lstStyle/>
                    <a:p>
                      <a:endParaRPr lang="es-ES"/>
                    </a:p>
                  </a:txBody>
                  <a:tcPr/>
                </a:tc>
                <a:tc>
                  <a:txBody>
                    <a:bodyPr/>
                    <a:lstStyle/>
                    <a:p>
                      <a:pPr algn="ctr">
                        <a:spcAft>
                          <a:spcPts val="0"/>
                        </a:spcAft>
                      </a:pPr>
                      <a:r>
                        <a:rPr lang="es-ES" sz="1200">
                          <a:effectLst/>
                        </a:rPr>
                        <a:t>Actividades turísticas sin control</a:t>
                      </a:r>
                      <a:endParaRPr lang="es-ES" sz="1200">
                        <a:effectLst/>
                        <a:latin typeface="Calibri" panose="020F0502020204030204" pitchFamily="34" charset="0"/>
                        <a:cs typeface="Times New Roman" panose="02020603050405020304" pitchFamily="18" charset="0"/>
                      </a:endParaRPr>
                    </a:p>
                  </a:txBody>
                  <a:tcPr marL="49364" marR="49364" marT="0" marB="0" anchor="ctr"/>
                </a:tc>
                <a:tc>
                  <a:txBody>
                    <a:bodyPr/>
                    <a:lstStyle/>
                    <a:p>
                      <a:pPr algn="ctr">
                        <a:spcAft>
                          <a:spcPts val="0"/>
                        </a:spcAft>
                      </a:pPr>
                      <a:r>
                        <a:rPr lang="es-ES" sz="1200">
                          <a:effectLst/>
                        </a:rPr>
                        <a:t>Inexistencia de guías o manuales de turismo sostenible</a:t>
                      </a:r>
                      <a:endParaRPr lang="es-ES" sz="1200">
                        <a:effectLst/>
                        <a:latin typeface="Calibri" panose="020F0502020204030204" pitchFamily="34" charset="0"/>
                        <a:cs typeface="Times New Roman" panose="02020603050405020304" pitchFamily="18" charset="0"/>
                      </a:endParaRPr>
                    </a:p>
                  </a:txBody>
                  <a:tcPr marL="49364" marR="49364" marT="0" marB="0" anchor="ctr"/>
                </a:tc>
                <a:tc>
                  <a:txBody>
                    <a:bodyPr/>
                    <a:lstStyle/>
                    <a:p>
                      <a:pPr algn="ctr">
                        <a:spcAft>
                          <a:spcPts val="0"/>
                        </a:spcAft>
                      </a:pPr>
                      <a:r>
                        <a:rPr lang="es-ES" sz="1200" dirty="0">
                          <a:effectLst/>
                        </a:rPr>
                        <a:t>Actividades destructoras de la biodiversidad del bosque protector.</a:t>
                      </a:r>
                    </a:p>
                    <a:p>
                      <a:pPr algn="ctr">
                        <a:spcAft>
                          <a:spcPts val="0"/>
                        </a:spcAft>
                      </a:pPr>
                      <a:r>
                        <a:rPr lang="es-ES" sz="1200" dirty="0">
                          <a:effectLst/>
                        </a:rPr>
                        <a:t> </a:t>
                      </a:r>
                      <a:endParaRPr lang="es-ES" sz="1200" dirty="0">
                        <a:effectLst/>
                        <a:latin typeface="Calibri" panose="020F0502020204030204" pitchFamily="34" charset="0"/>
                        <a:cs typeface="Times New Roman" panose="02020603050405020304" pitchFamily="18" charset="0"/>
                      </a:endParaRPr>
                    </a:p>
                  </a:txBody>
                  <a:tcPr marL="49364" marR="49364" marT="0" marB="0" anchor="ctr"/>
                </a:tc>
              </a:tr>
            </a:tbl>
          </a:graphicData>
        </a:graphic>
      </p:graphicFrame>
    </p:spTree>
    <p:extLst>
      <p:ext uri="{BB962C8B-B14F-4D97-AF65-F5344CB8AC3E}">
        <p14:creationId xmlns:p14="http://schemas.microsoft.com/office/powerpoint/2010/main" val="578981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Plan de Gestión Ecosistémica: </a:t>
            </a:r>
            <a:r>
              <a:rPr lang="es-ES" dirty="0" smtClean="0"/>
              <a:t>Ponderación</a:t>
            </a:r>
            <a:r>
              <a:rPr lang="es-ES" dirty="0" smtClean="0"/>
              <a:t> de amenazas</a:t>
            </a: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2230146769"/>
              </p:ext>
            </p:extLst>
          </p:nvPr>
        </p:nvGraphicFramePr>
        <p:xfrm>
          <a:off x="2457792" y="2182921"/>
          <a:ext cx="7276415" cy="3269618"/>
        </p:xfrm>
        <a:graphic>
          <a:graphicData uri="http://schemas.openxmlformats.org/drawingml/2006/table">
            <a:tbl>
              <a:tblPr firstRow="1" firstCol="1" bandRow="1">
                <a:tableStyleId>{5FD0F851-EC5A-4D38-B0AD-8093EC10F338}</a:tableStyleId>
              </a:tblPr>
              <a:tblGrid>
                <a:gridCol w="1791069"/>
                <a:gridCol w="1007674"/>
                <a:gridCol w="1455441"/>
                <a:gridCol w="1523356"/>
                <a:gridCol w="1498875"/>
              </a:tblGrid>
              <a:tr h="0">
                <a:tc>
                  <a:txBody>
                    <a:bodyPr/>
                    <a:lstStyle/>
                    <a:p>
                      <a:pPr algn="ctr">
                        <a:spcAft>
                          <a:spcPts val="0"/>
                        </a:spcAft>
                      </a:pPr>
                      <a:r>
                        <a:rPr lang="es-ES" sz="1400" dirty="0">
                          <a:effectLst/>
                        </a:rPr>
                        <a:t> </a:t>
                      </a:r>
                      <a:endParaRPr lang="es-ES" sz="14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Extensión</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Severidad</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Irreversibilidad</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Rango de amenaza</a:t>
                      </a:r>
                      <a:endParaRPr lang="es-ES" sz="1400">
                        <a:effectLst/>
                        <a:latin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06000"/>
                        </a:lnSpc>
                        <a:spcAft>
                          <a:spcPts val="0"/>
                        </a:spcAft>
                      </a:pPr>
                      <a:r>
                        <a:rPr lang="es-ES" sz="1400">
                          <a:effectLst/>
                        </a:rPr>
                        <a:t>Sequías extremas</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4</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4</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3</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3.6</a:t>
                      </a:r>
                      <a:endParaRPr lang="es-ES" sz="1400">
                        <a:effectLst/>
                        <a:latin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06000"/>
                        </a:lnSpc>
                        <a:spcAft>
                          <a:spcPts val="0"/>
                        </a:spcAft>
                      </a:pPr>
                      <a:r>
                        <a:rPr lang="es-ES" sz="1400">
                          <a:effectLst/>
                        </a:rPr>
                        <a:t>Lluvias intensas</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3</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2</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2</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2</a:t>
                      </a:r>
                      <a:endParaRPr lang="es-ES" sz="1400">
                        <a:effectLst/>
                        <a:latin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06000"/>
                        </a:lnSpc>
                        <a:spcAft>
                          <a:spcPts val="0"/>
                        </a:spcAft>
                      </a:pPr>
                      <a:r>
                        <a:rPr lang="es-ES" sz="1400">
                          <a:effectLst/>
                        </a:rPr>
                        <a:t>Variación de temperatura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4</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4</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3</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3.6</a:t>
                      </a:r>
                      <a:endParaRPr lang="es-ES" sz="1400">
                        <a:effectLst/>
                        <a:latin typeface="Calibri" panose="020F0502020204030204" pitchFamily="34" charset="0"/>
                        <a:cs typeface="Times New Roman" panose="02020603050405020304" pitchFamily="18" charset="0"/>
                      </a:endParaRPr>
                    </a:p>
                  </a:txBody>
                  <a:tcPr marL="68580" marR="68580" marT="0" marB="0" anchor="ctr"/>
                </a:tc>
              </a:tr>
              <a:tr h="0">
                <a:tc>
                  <a:txBody>
                    <a:bodyPr/>
                    <a:lstStyle/>
                    <a:p>
                      <a:pPr algn="ctr">
                        <a:spcAft>
                          <a:spcPts val="0"/>
                        </a:spcAft>
                      </a:pPr>
                      <a:r>
                        <a:rPr lang="es-ES" sz="1400">
                          <a:effectLst/>
                        </a:rPr>
                        <a:t>Malas prácticas agropecuarias</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4</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4</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4</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4</a:t>
                      </a:r>
                      <a:endParaRPr lang="es-ES" sz="1400">
                        <a:effectLst/>
                        <a:latin typeface="Calibri" panose="020F0502020204030204" pitchFamily="34" charset="0"/>
                        <a:cs typeface="Times New Roman" panose="02020603050405020304" pitchFamily="18" charset="0"/>
                      </a:endParaRPr>
                    </a:p>
                  </a:txBody>
                  <a:tcPr marL="68580" marR="68580" marT="0" marB="0" anchor="ctr"/>
                </a:tc>
              </a:tr>
              <a:tr h="0">
                <a:tc>
                  <a:txBody>
                    <a:bodyPr/>
                    <a:lstStyle/>
                    <a:p>
                      <a:pPr algn="ctr">
                        <a:spcAft>
                          <a:spcPts val="0"/>
                        </a:spcAft>
                      </a:pPr>
                      <a:r>
                        <a:rPr lang="es-ES" sz="1400">
                          <a:effectLst/>
                        </a:rPr>
                        <a:t>Ganadería</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2</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2</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2</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2</a:t>
                      </a:r>
                      <a:endParaRPr lang="es-ES" sz="1400">
                        <a:effectLst/>
                        <a:latin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06000"/>
                        </a:lnSpc>
                        <a:spcAft>
                          <a:spcPts val="0"/>
                        </a:spcAft>
                      </a:pPr>
                      <a:r>
                        <a:rPr lang="es-ES" sz="1400">
                          <a:effectLst/>
                        </a:rPr>
                        <a:t>Avance de la frontera urbanística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4</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4</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4</a:t>
                      </a:r>
                      <a:endParaRPr lang="es-ES" sz="14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4</a:t>
                      </a:r>
                      <a:endParaRPr lang="es-ES" sz="1400">
                        <a:effectLst/>
                        <a:latin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06000"/>
                        </a:lnSpc>
                        <a:spcAft>
                          <a:spcPts val="0"/>
                        </a:spcAft>
                      </a:pPr>
                      <a:r>
                        <a:rPr lang="es-ES" sz="1400">
                          <a:effectLst/>
                        </a:rPr>
                        <a:t>Apertura de caminos y senderos</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4</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4</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4</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4</a:t>
                      </a:r>
                      <a:endParaRPr lang="es-ES" sz="1400">
                        <a:effectLst/>
                        <a:latin typeface="Calibri" panose="020F0502020204030204" pitchFamily="34" charset="0"/>
                        <a:cs typeface="Times New Roman" panose="02020603050405020304" pitchFamily="18" charset="0"/>
                      </a:endParaRPr>
                    </a:p>
                  </a:txBody>
                  <a:tcPr marL="68580" marR="68580" marT="0" marB="0" anchor="ctr"/>
                </a:tc>
              </a:tr>
              <a:tr h="0">
                <a:tc>
                  <a:txBody>
                    <a:bodyPr/>
                    <a:lstStyle/>
                    <a:p>
                      <a:pPr algn="ctr">
                        <a:lnSpc>
                          <a:spcPct val="106000"/>
                        </a:lnSpc>
                        <a:spcAft>
                          <a:spcPts val="0"/>
                        </a:spcAft>
                      </a:pPr>
                      <a:r>
                        <a:rPr lang="es-ES" sz="1400">
                          <a:effectLst/>
                        </a:rPr>
                        <a:t>Actividades turísticas sin control</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2</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3</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a:effectLst/>
                        </a:rPr>
                        <a:t>2</a:t>
                      </a:r>
                      <a:endParaRPr lang="es-ES" sz="14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es-ES" sz="1400" dirty="0">
                          <a:effectLst/>
                        </a:rPr>
                        <a:t>2</a:t>
                      </a:r>
                      <a:endParaRPr lang="es-ES" sz="1400" dirty="0">
                        <a:effectLst/>
                        <a:latin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5" name="Flecha izquierda 4"/>
          <p:cNvSpPr/>
          <p:nvPr/>
        </p:nvSpPr>
        <p:spPr>
          <a:xfrm>
            <a:off x="9734207" y="2566737"/>
            <a:ext cx="564825" cy="27271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izquierda 5"/>
          <p:cNvSpPr/>
          <p:nvPr/>
        </p:nvSpPr>
        <p:spPr>
          <a:xfrm>
            <a:off x="9782334" y="3159101"/>
            <a:ext cx="564825" cy="27271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03729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1050" y="0"/>
            <a:ext cx="11534276" cy="1325563"/>
          </a:xfrm>
        </p:spPr>
        <p:txBody>
          <a:bodyPr/>
          <a:lstStyle/>
          <a:p>
            <a:r>
              <a:rPr lang="es-ES" b="1" dirty="0" smtClean="0"/>
              <a:t>Plan de Gestión Ecosistémica: </a:t>
            </a:r>
            <a:r>
              <a:rPr lang="es-ES" dirty="0" smtClean="0"/>
              <a:t>Objetivos específicos</a:t>
            </a:r>
            <a:endParaRPr lang="es-ES" dirty="0"/>
          </a:p>
        </p:txBody>
      </p:sp>
      <p:sp>
        <p:nvSpPr>
          <p:cNvPr id="4" name="Rectángulo 3"/>
          <p:cNvSpPr/>
          <p:nvPr/>
        </p:nvSpPr>
        <p:spPr>
          <a:xfrm>
            <a:off x="401050" y="1574550"/>
            <a:ext cx="11790949" cy="5262979"/>
          </a:xfrm>
          <a:prstGeom prst="rect">
            <a:avLst/>
          </a:prstGeom>
        </p:spPr>
        <p:txBody>
          <a:bodyPr wrap="square">
            <a:spAutoFit/>
          </a:bodyPr>
          <a:lstStyle/>
          <a:p>
            <a:pPr marL="457200" lvl="0" indent="-457200" algn="just">
              <a:lnSpc>
                <a:spcPct val="200000"/>
              </a:lnSpc>
              <a:spcAft>
                <a:spcPts val="0"/>
              </a:spcAft>
              <a:buFont typeface="+mj-lt"/>
              <a:buAutoNum type="arabicPeriod"/>
            </a:pPr>
            <a:r>
              <a:rPr lang="es-ES" sz="2400" dirty="0" smtClean="0">
                <a:effectLst/>
                <a:latin typeface="Times New Roman" panose="02020603050405020304" pitchFamily="18" charset="0"/>
                <a:ea typeface="Calibri" panose="020F0502020204030204" pitchFamily="34" charset="0"/>
                <a:cs typeface="Times New Roman" panose="02020603050405020304" pitchFamily="18" charset="0"/>
              </a:rPr>
              <a:t>Definir la base legal que permita la diligente acción prohibitiva o preventiva concerniente para la conservación del Bosque Protector Ilaló.</a:t>
            </a:r>
            <a:endParaRPr lang="es-E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a:lnSpc>
                <a:spcPct val="200000"/>
              </a:lnSpc>
              <a:spcAft>
                <a:spcPts val="0"/>
              </a:spcAft>
              <a:buFont typeface="+mj-lt"/>
              <a:buAutoNum type="arabicPeriod"/>
            </a:pPr>
            <a:r>
              <a:rPr lang="es-ES" sz="2400" dirty="0" smtClean="0">
                <a:effectLst/>
                <a:latin typeface="Times New Roman" panose="02020603050405020304" pitchFamily="18" charset="0"/>
              </a:rPr>
              <a:t>Delimitar el área de vegetación nativa a aislar.</a:t>
            </a:r>
            <a:endParaRPr lang="es-ES" sz="2400" dirty="0" smtClean="0">
              <a:effectLst/>
            </a:endParaRPr>
          </a:p>
          <a:p>
            <a:pPr marL="457200" lvl="0" indent="-457200" algn="just">
              <a:lnSpc>
                <a:spcPct val="200000"/>
              </a:lnSpc>
              <a:spcAft>
                <a:spcPts val="0"/>
              </a:spcAft>
              <a:buFont typeface="+mj-lt"/>
              <a:buAutoNum type="arabicPeriod"/>
            </a:pPr>
            <a:r>
              <a:rPr lang="es-ES" sz="2400" dirty="0" smtClean="0">
                <a:effectLst/>
                <a:latin typeface="Times New Roman" panose="02020603050405020304" pitchFamily="18" charset="0"/>
              </a:rPr>
              <a:t>Establecer guías de cultivo de especies nativas.</a:t>
            </a:r>
            <a:endParaRPr lang="es-ES" sz="2400" dirty="0" smtClean="0">
              <a:effectLst/>
            </a:endParaRPr>
          </a:p>
          <a:p>
            <a:pPr marL="457200" lvl="0" indent="-457200" algn="just">
              <a:lnSpc>
                <a:spcPct val="200000"/>
              </a:lnSpc>
              <a:spcAft>
                <a:spcPts val="0"/>
              </a:spcAft>
              <a:buFont typeface="+mj-lt"/>
              <a:buAutoNum type="arabicPeriod"/>
            </a:pPr>
            <a:r>
              <a:rPr lang="es-ES" sz="2400" dirty="0" smtClean="0">
                <a:effectLst/>
                <a:latin typeface="Times New Roman" panose="02020603050405020304" pitchFamily="18" charset="0"/>
              </a:rPr>
              <a:t>Establecer áreas susceptibles a reforestación con vegetación nativa.</a:t>
            </a:r>
            <a:endParaRPr lang="es-ES" sz="2400" dirty="0" smtClean="0">
              <a:effectLst/>
            </a:endParaRPr>
          </a:p>
          <a:p>
            <a:pPr marL="457200" lvl="0" indent="-457200" algn="just">
              <a:lnSpc>
                <a:spcPct val="200000"/>
              </a:lnSpc>
              <a:spcAft>
                <a:spcPts val="0"/>
              </a:spcAft>
              <a:buFont typeface="+mj-lt"/>
              <a:buAutoNum type="arabicPeriod"/>
            </a:pPr>
            <a:r>
              <a:rPr lang="es-ES" sz="2400" dirty="0" smtClean="0">
                <a:effectLst/>
                <a:latin typeface="Times New Roman" panose="02020603050405020304" pitchFamily="18" charset="0"/>
              </a:rPr>
              <a:t>Diseñar programas de reforestación con especies nativas.</a:t>
            </a:r>
            <a:endParaRPr lang="es-ES" sz="2400" dirty="0" smtClean="0">
              <a:effectLst/>
            </a:endParaRPr>
          </a:p>
          <a:p>
            <a:pPr marL="457200" lvl="0" indent="-457200" algn="just">
              <a:lnSpc>
                <a:spcPct val="200000"/>
              </a:lnSpc>
              <a:spcAft>
                <a:spcPts val="0"/>
              </a:spcAft>
              <a:buFont typeface="+mj-lt"/>
              <a:buAutoNum type="arabicPeriod"/>
            </a:pPr>
            <a:r>
              <a:rPr lang="es-ES" sz="2400" dirty="0" smtClean="0">
                <a:effectLst/>
                <a:latin typeface="Times New Roman" panose="02020603050405020304" pitchFamily="18" charset="0"/>
              </a:rPr>
              <a:t>Indagar y vincular a instituciones públicas y privadas para conseguir fondos económicos</a:t>
            </a:r>
            <a:endParaRPr lang="es-ES" sz="2400" dirty="0">
              <a:effectLst/>
            </a:endParaRPr>
          </a:p>
        </p:txBody>
      </p:sp>
    </p:spTree>
    <p:extLst>
      <p:ext uri="{BB962C8B-B14F-4D97-AF65-F5344CB8AC3E}">
        <p14:creationId xmlns:p14="http://schemas.microsoft.com/office/powerpoint/2010/main" val="2615249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01050" y="0"/>
            <a:ext cx="11534276" cy="1325563"/>
          </a:xfrm>
        </p:spPr>
        <p:txBody>
          <a:bodyPr/>
          <a:lstStyle/>
          <a:p>
            <a:r>
              <a:rPr lang="es-ES" b="1" dirty="0" smtClean="0"/>
              <a:t>Plan de Gestión Ecosistémica: </a:t>
            </a:r>
            <a:r>
              <a:rPr lang="es-ES" dirty="0" smtClean="0"/>
              <a:t>Objetivos específicos</a:t>
            </a:r>
            <a:endParaRPr lang="es-ES" dirty="0"/>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2286201" y="1551270"/>
            <a:ext cx="6039652" cy="5186413"/>
          </a:xfrm>
          <a:prstGeom prst="rect">
            <a:avLst/>
          </a:prstGeom>
          <a:noFill/>
          <a:ln>
            <a:noFill/>
          </a:ln>
        </p:spPr>
      </p:pic>
      <p:sp>
        <p:nvSpPr>
          <p:cNvPr id="6" name="Flecha izquierda 5"/>
          <p:cNvSpPr/>
          <p:nvPr/>
        </p:nvSpPr>
        <p:spPr>
          <a:xfrm>
            <a:off x="5903494" y="2839453"/>
            <a:ext cx="2919663" cy="352926"/>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63166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01050" y="0"/>
            <a:ext cx="11534276" cy="1325563"/>
          </a:xfrm>
        </p:spPr>
        <p:txBody>
          <a:bodyPr/>
          <a:lstStyle/>
          <a:p>
            <a:r>
              <a:rPr lang="es-ES" b="1" dirty="0" smtClean="0"/>
              <a:t>Plan de Gestión Ecosistémica: </a:t>
            </a:r>
            <a:r>
              <a:rPr lang="es-ES" dirty="0" smtClean="0"/>
              <a:t>Objetivos específicos</a:t>
            </a:r>
            <a:endParaRPr lang="es-ES" dirty="0"/>
          </a:p>
        </p:txBody>
      </p:sp>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448" y="1074820"/>
            <a:ext cx="3715753" cy="5261809"/>
          </a:xfrm>
          <a:prstGeom prst="rect">
            <a:avLst/>
          </a:prstGeom>
          <a:noFill/>
          <a:ln>
            <a:noFill/>
          </a:ln>
        </p:spPr>
      </p:pic>
      <p:pic>
        <p:nvPicPr>
          <p:cNvPr id="6" name="Imagen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3100" y="1503544"/>
            <a:ext cx="3303905" cy="4404360"/>
          </a:xfrm>
          <a:prstGeom prst="rect">
            <a:avLst/>
          </a:prstGeom>
          <a:noFill/>
          <a:ln>
            <a:noFill/>
          </a:ln>
        </p:spPr>
      </p:pic>
      <p:sp>
        <p:nvSpPr>
          <p:cNvPr id="7" name="Flecha izquierda y derecha 6"/>
          <p:cNvSpPr/>
          <p:nvPr/>
        </p:nvSpPr>
        <p:spPr>
          <a:xfrm>
            <a:off x="5165558" y="3176337"/>
            <a:ext cx="2261937" cy="1267326"/>
          </a:xfrm>
          <a:prstGeom prst="lef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85792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01050" y="0"/>
            <a:ext cx="11534276" cy="1325563"/>
          </a:xfrm>
        </p:spPr>
        <p:txBody>
          <a:bodyPr/>
          <a:lstStyle/>
          <a:p>
            <a:r>
              <a:rPr lang="es-ES" b="1" dirty="0" smtClean="0"/>
              <a:t>Plan de Gestión Ecosistémica: </a:t>
            </a:r>
            <a:r>
              <a:rPr lang="es-ES" dirty="0" smtClean="0"/>
              <a:t>Objetivos específicos</a:t>
            </a:r>
            <a:endParaRPr lang="es-ES"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286352" y="1036804"/>
            <a:ext cx="6082364" cy="3807911"/>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6368716" y="3513221"/>
            <a:ext cx="5747886" cy="3344779"/>
          </a:xfrm>
          <a:prstGeom prst="rect">
            <a:avLst/>
          </a:prstGeom>
          <a:noFill/>
          <a:ln>
            <a:noFill/>
          </a:ln>
        </p:spPr>
      </p:pic>
      <p:sp>
        <p:nvSpPr>
          <p:cNvPr id="7" name="Flecha doblada 6"/>
          <p:cNvSpPr/>
          <p:nvPr/>
        </p:nvSpPr>
        <p:spPr>
          <a:xfrm rot="5216008">
            <a:off x="7058526" y="2069432"/>
            <a:ext cx="1251285" cy="1106905"/>
          </a:xfrm>
          <a:prstGeom prst="ben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3383289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2194308" y="2325353"/>
            <a:ext cx="7463039" cy="4123574"/>
          </a:xfrm>
          <a:prstGeom prst="rect">
            <a:avLst/>
          </a:prstGeom>
          <a:noFill/>
          <a:ln>
            <a:noFill/>
          </a:ln>
        </p:spPr>
      </p:pic>
      <p:sp>
        <p:nvSpPr>
          <p:cNvPr id="5" name="Título 1"/>
          <p:cNvSpPr>
            <a:spLocks noGrp="1"/>
          </p:cNvSpPr>
          <p:nvPr>
            <p:ph type="title"/>
          </p:nvPr>
        </p:nvSpPr>
        <p:spPr>
          <a:xfrm>
            <a:off x="401050" y="0"/>
            <a:ext cx="11534276" cy="1325563"/>
          </a:xfrm>
        </p:spPr>
        <p:txBody>
          <a:bodyPr/>
          <a:lstStyle/>
          <a:p>
            <a:r>
              <a:rPr lang="es-ES" b="1" dirty="0" smtClean="0"/>
              <a:t>Plan de Gestión Ecosistémica: </a:t>
            </a:r>
            <a:r>
              <a:rPr lang="es-ES" dirty="0" smtClean="0"/>
              <a:t>Ciclo del plan</a:t>
            </a:r>
            <a:endParaRPr lang="es-ES" dirty="0"/>
          </a:p>
        </p:txBody>
      </p:sp>
    </p:spTree>
    <p:extLst>
      <p:ext uri="{BB962C8B-B14F-4D97-AF65-F5344CB8AC3E}">
        <p14:creationId xmlns:p14="http://schemas.microsoft.com/office/powerpoint/2010/main" val="5852010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9817" y="94510"/>
            <a:ext cx="10364451" cy="1596177"/>
          </a:xfrm>
        </p:spPr>
        <p:txBody>
          <a:bodyPr/>
          <a:lstStyle/>
          <a:p>
            <a:r>
              <a:rPr lang="es-ES" b="1" dirty="0" smtClean="0"/>
              <a:t>Conclusiones</a:t>
            </a:r>
            <a:endParaRPr lang="es-ES" b="1" dirty="0"/>
          </a:p>
        </p:txBody>
      </p:sp>
      <p:sp>
        <p:nvSpPr>
          <p:cNvPr id="3" name="Marcador de contenido 2"/>
          <p:cNvSpPr>
            <a:spLocks noGrp="1"/>
          </p:cNvSpPr>
          <p:nvPr>
            <p:ph sz="quarter" idx="13"/>
          </p:nvPr>
        </p:nvSpPr>
        <p:spPr>
          <a:xfrm>
            <a:off x="310910" y="1690687"/>
            <a:ext cx="7929397" cy="4870534"/>
          </a:xfrm>
        </p:spPr>
        <p:txBody>
          <a:bodyPr>
            <a:normAutofit fontScale="92500"/>
          </a:bodyPr>
          <a:lstStyle/>
          <a:p>
            <a:pPr lvl="0" algn="just"/>
            <a:r>
              <a:rPr lang="es-ES" dirty="0"/>
              <a:t>La diversidad florística en el Bosque Protector Ilaló presenta dominancia de especies nativas como </a:t>
            </a:r>
            <a:r>
              <a:rPr lang="es-ES" i="1" dirty="0" err="1"/>
              <a:t>Dasyphyllum</a:t>
            </a:r>
            <a:r>
              <a:rPr lang="es-ES" i="1" dirty="0"/>
              <a:t> </a:t>
            </a:r>
            <a:r>
              <a:rPr lang="es-ES" i="1" dirty="0" err="1"/>
              <a:t>popayanense</a:t>
            </a:r>
            <a:r>
              <a:rPr lang="es-ES" i="1" dirty="0"/>
              <a:t>, Eugenia </a:t>
            </a:r>
            <a:r>
              <a:rPr lang="es-ES" i="1" dirty="0" err="1"/>
              <a:t>valvata</a:t>
            </a:r>
            <a:r>
              <a:rPr lang="es-ES" i="1" dirty="0"/>
              <a:t>, </a:t>
            </a:r>
            <a:r>
              <a:rPr lang="es-ES" i="1" dirty="0" err="1"/>
              <a:t>Citharexylum</a:t>
            </a:r>
            <a:r>
              <a:rPr lang="es-ES" i="1" dirty="0"/>
              <a:t> </a:t>
            </a:r>
            <a:r>
              <a:rPr lang="es-ES" i="1" dirty="0" err="1"/>
              <a:t>ilicifolium</a:t>
            </a:r>
            <a:r>
              <a:rPr lang="es-ES" i="1" dirty="0"/>
              <a:t>, </a:t>
            </a:r>
            <a:r>
              <a:rPr lang="es-ES" i="1" dirty="0" err="1"/>
              <a:t>Duranta</a:t>
            </a:r>
            <a:r>
              <a:rPr lang="es-ES" i="1" dirty="0"/>
              <a:t> </a:t>
            </a:r>
            <a:r>
              <a:rPr lang="es-ES" i="1" dirty="0" err="1"/>
              <a:t>triacantha</a:t>
            </a:r>
            <a:r>
              <a:rPr lang="es-ES" i="1" dirty="0"/>
              <a:t>, Mimosa </a:t>
            </a:r>
            <a:r>
              <a:rPr lang="es-ES" i="1" dirty="0" err="1"/>
              <a:t>quitensis</a:t>
            </a:r>
            <a:r>
              <a:rPr lang="es-ES" i="1" dirty="0"/>
              <a:t>, </a:t>
            </a:r>
            <a:r>
              <a:rPr lang="es-ES" i="1" dirty="0" err="1"/>
              <a:t>Lycianthes</a:t>
            </a:r>
            <a:r>
              <a:rPr lang="es-ES" i="1" dirty="0"/>
              <a:t> </a:t>
            </a:r>
            <a:r>
              <a:rPr lang="es-ES" i="1" dirty="0" err="1"/>
              <a:t>lycioides</a:t>
            </a:r>
            <a:r>
              <a:rPr lang="es-ES" i="1" dirty="0"/>
              <a:t>, </a:t>
            </a:r>
            <a:r>
              <a:rPr lang="es-ES" i="1" dirty="0" err="1"/>
              <a:t>Baccharis</a:t>
            </a:r>
            <a:r>
              <a:rPr lang="es-ES" i="1" dirty="0"/>
              <a:t> latifolia</a:t>
            </a:r>
            <a:r>
              <a:rPr lang="es-ES" dirty="0"/>
              <a:t>, así como 2 especies del género </a:t>
            </a:r>
            <a:r>
              <a:rPr lang="es-ES" i="1" dirty="0" err="1"/>
              <a:t>Myrcianthes</a:t>
            </a:r>
            <a:r>
              <a:rPr lang="es-ES" dirty="0"/>
              <a:t>. </a:t>
            </a:r>
            <a:r>
              <a:rPr lang="es-ES" dirty="0" smtClean="0"/>
              <a:t>Los </a:t>
            </a:r>
            <a:r>
              <a:rPr lang="es-ES" dirty="0"/>
              <a:t>estudios realizados en años anteriores presentan ciertas similitudes en los datos proporcionados por estos en relación a la composición florística presente en el bosque protector. </a:t>
            </a:r>
            <a:endParaRPr lang="es-ES" dirty="0" smtClean="0"/>
          </a:p>
          <a:p>
            <a:pPr lvl="0" algn="just"/>
            <a:r>
              <a:rPr lang="es-ES" dirty="0" smtClean="0"/>
              <a:t>Se </a:t>
            </a:r>
            <a:r>
              <a:rPr lang="es-ES" dirty="0"/>
              <a:t>evidenció que la conformación vegetal de la quebrada Shullum está formada por especies florísticas nativas. Además se comprobó el establecimiento del proceso de sucesión vegetal natural que involucra la presencia de vegetación arbustiva nativa </a:t>
            </a:r>
            <a:r>
              <a:rPr lang="es-ES" i="1" dirty="0"/>
              <a:t>Cacosmia rugosa</a:t>
            </a:r>
            <a:r>
              <a:rPr lang="es-ES" dirty="0"/>
              <a:t>, </a:t>
            </a:r>
            <a:r>
              <a:rPr lang="es-ES" i="1" dirty="0" err="1"/>
              <a:t>Baccharis</a:t>
            </a:r>
            <a:r>
              <a:rPr lang="es-ES" i="1" dirty="0"/>
              <a:t> latifolia</a:t>
            </a:r>
            <a:r>
              <a:rPr lang="es-ES" dirty="0"/>
              <a:t> y </a:t>
            </a:r>
            <a:r>
              <a:rPr lang="es-ES" i="1" dirty="0" err="1"/>
              <a:t>Byttneria</a:t>
            </a:r>
            <a:r>
              <a:rPr lang="es-ES" i="1" dirty="0"/>
              <a:t> </a:t>
            </a:r>
            <a:r>
              <a:rPr lang="es-ES" i="1" dirty="0" err="1" smtClean="0"/>
              <a:t>ovata</a:t>
            </a:r>
            <a:endParaRPr lang="es-ES" i="1" dirty="0" smtClean="0"/>
          </a:p>
        </p:txBody>
      </p:sp>
      <p:pic>
        <p:nvPicPr>
          <p:cNvPr id="4" name="Imagen 3"/>
          <p:cNvPicPr>
            <a:picLocks noChangeAspect="1"/>
          </p:cNvPicPr>
          <p:nvPr/>
        </p:nvPicPr>
        <p:blipFill rotWithShape="1">
          <a:blip r:embed="rId2"/>
          <a:srcRect b="21403"/>
          <a:stretch/>
        </p:blipFill>
        <p:spPr>
          <a:xfrm>
            <a:off x="8240307" y="2500815"/>
            <a:ext cx="3951693" cy="2071186"/>
          </a:xfrm>
          <a:prstGeom prst="rect">
            <a:avLst/>
          </a:prstGeom>
        </p:spPr>
      </p:pic>
    </p:spTree>
    <p:extLst>
      <p:ext uri="{BB962C8B-B14F-4D97-AF65-F5344CB8AC3E}">
        <p14:creationId xmlns:p14="http://schemas.microsoft.com/office/powerpoint/2010/main" val="1687776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9817" y="94510"/>
            <a:ext cx="10364451" cy="1596177"/>
          </a:xfrm>
        </p:spPr>
        <p:txBody>
          <a:bodyPr/>
          <a:lstStyle/>
          <a:p>
            <a:r>
              <a:rPr lang="es-ES" b="1" dirty="0" smtClean="0"/>
              <a:t>Conclusiones</a:t>
            </a:r>
            <a:endParaRPr lang="es-ES" b="1" dirty="0"/>
          </a:p>
        </p:txBody>
      </p:sp>
      <p:sp>
        <p:nvSpPr>
          <p:cNvPr id="3" name="Marcador de contenido 2"/>
          <p:cNvSpPr>
            <a:spLocks noGrp="1"/>
          </p:cNvSpPr>
          <p:nvPr>
            <p:ph sz="quarter" idx="13"/>
          </p:nvPr>
        </p:nvSpPr>
        <p:spPr>
          <a:xfrm>
            <a:off x="310910" y="1690687"/>
            <a:ext cx="7806395" cy="4517607"/>
          </a:xfrm>
        </p:spPr>
        <p:txBody>
          <a:bodyPr>
            <a:normAutofit/>
          </a:bodyPr>
          <a:lstStyle/>
          <a:p>
            <a:pPr lvl="0" algn="just"/>
            <a:r>
              <a:rPr lang="es-ES" dirty="0" smtClean="0"/>
              <a:t>Se </a:t>
            </a:r>
            <a:r>
              <a:rPr lang="es-ES" dirty="0"/>
              <a:t>encuentran clasificadas como de preocupación menor (</a:t>
            </a:r>
            <a:r>
              <a:rPr lang="es-ES" dirty="0" err="1"/>
              <a:t>LC</a:t>
            </a:r>
            <a:r>
              <a:rPr lang="es-ES" dirty="0"/>
              <a:t>) por la </a:t>
            </a:r>
            <a:r>
              <a:rPr lang="es-ES" dirty="0" err="1"/>
              <a:t>UICN</a:t>
            </a:r>
            <a:r>
              <a:rPr lang="es-ES" dirty="0"/>
              <a:t>, y como vulnerable por las bases de datos de entidades involucradas a la conservación. Además, se registraron dos especies endémicas para el Ecuador, catalogadas como casi amenazadas (NT). </a:t>
            </a:r>
            <a:endParaRPr lang="es-ES" dirty="0" smtClean="0"/>
          </a:p>
          <a:p>
            <a:pPr lvl="0" algn="just"/>
            <a:r>
              <a:rPr lang="es-ES" dirty="0" smtClean="0"/>
              <a:t>Se </a:t>
            </a:r>
            <a:r>
              <a:rPr lang="es-ES" dirty="0"/>
              <a:t>comprobó un escaso conocimiento acerca del tema jurisdiccional del bosque protector. </a:t>
            </a:r>
            <a:endParaRPr lang="es-ES" dirty="0" smtClean="0"/>
          </a:p>
          <a:p>
            <a:pPr lvl="0" algn="just"/>
            <a:r>
              <a:rPr lang="es-ES" dirty="0" smtClean="0"/>
              <a:t>El </a:t>
            </a:r>
            <a:r>
              <a:rPr lang="es-ES" dirty="0"/>
              <a:t>plan de gestión ecosistémica propuesta es una tentativa que involucra la información proporcionada por las personas involucradas directamente con el Bosque Protector </a:t>
            </a:r>
            <a:r>
              <a:rPr lang="es-ES" dirty="0" smtClean="0"/>
              <a:t>Ilaló</a:t>
            </a:r>
            <a:r>
              <a:rPr lang="es-ES" dirty="0"/>
              <a:t>.</a:t>
            </a:r>
          </a:p>
        </p:txBody>
      </p:sp>
      <p:pic>
        <p:nvPicPr>
          <p:cNvPr id="4" name="Imagen 3"/>
          <p:cNvPicPr>
            <a:picLocks noChangeAspect="1"/>
          </p:cNvPicPr>
          <p:nvPr/>
        </p:nvPicPr>
        <p:blipFill rotWithShape="1">
          <a:blip r:embed="rId2"/>
          <a:srcRect b="21403"/>
          <a:stretch/>
        </p:blipFill>
        <p:spPr>
          <a:xfrm>
            <a:off x="8240307" y="2500815"/>
            <a:ext cx="3951693" cy="2071186"/>
          </a:xfrm>
          <a:prstGeom prst="rect">
            <a:avLst/>
          </a:prstGeom>
        </p:spPr>
      </p:pic>
    </p:spTree>
    <p:extLst>
      <p:ext uri="{BB962C8B-B14F-4D97-AF65-F5344CB8AC3E}">
        <p14:creationId xmlns:p14="http://schemas.microsoft.com/office/powerpoint/2010/main" val="3807313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Objetivos</a:t>
            </a:r>
            <a:endParaRPr lang="es-ES" b="1" dirty="0"/>
          </a:p>
        </p:txBody>
      </p:sp>
      <p:sp>
        <p:nvSpPr>
          <p:cNvPr id="3" name="Marcador de contenido 2"/>
          <p:cNvSpPr>
            <a:spLocks noGrp="1"/>
          </p:cNvSpPr>
          <p:nvPr>
            <p:ph sz="quarter" idx="13"/>
          </p:nvPr>
        </p:nvSpPr>
        <p:spPr/>
        <p:txBody>
          <a:bodyPr/>
          <a:lstStyle/>
          <a:p>
            <a:pPr marL="0" indent="0">
              <a:buNone/>
            </a:pPr>
            <a:r>
              <a:rPr lang="es-ES" b="1" dirty="0" smtClean="0"/>
              <a:t>Objetivos Específicos:</a:t>
            </a:r>
          </a:p>
          <a:p>
            <a:pPr marL="0" indent="0">
              <a:buNone/>
            </a:pPr>
            <a:endParaRPr lang="es-ES" dirty="0"/>
          </a:p>
          <a:p>
            <a:r>
              <a:rPr lang="es-ES" dirty="0" smtClean="0"/>
              <a:t>Evaluar los indicadores ecológicos para la conservación en el Bosque Protector Ilaló.</a:t>
            </a:r>
          </a:p>
          <a:p>
            <a:r>
              <a:rPr lang="es-ES" dirty="0" smtClean="0"/>
              <a:t>Establecer comparativamente el estado de conservación del Bosque Protector Ilaló.</a:t>
            </a:r>
          </a:p>
          <a:p>
            <a:r>
              <a:rPr lang="es-ES" dirty="0" smtClean="0"/>
              <a:t>Diseñar un plan de gestión ecosistémica con enfoque participativo.</a:t>
            </a:r>
          </a:p>
          <a:p>
            <a:pPr marL="0" indent="0">
              <a:buNone/>
            </a:pPr>
            <a:endParaRPr lang="es-ES" dirty="0" smtClean="0"/>
          </a:p>
          <a:p>
            <a:endParaRPr lang="es-ES" dirty="0"/>
          </a:p>
        </p:txBody>
      </p:sp>
    </p:spTree>
    <p:extLst>
      <p:ext uri="{BB962C8B-B14F-4D97-AF65-F5344CB8AC3E}">
        <p14:creationId xmlns:p14="http://schemas.microsoft.com/office/powerpoint/2010/main" val="17256585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7731" y="168455"/>
            <a:ext cx="10364451" cy="1596177"/>
          </a:xfrm>
        </p:spPr>
        <p:txBody>
          <a:bodyPr/>
          <a:lstStyle/>
          <a:p>
            <a:r>
              <a:rPr lang="es-ES" b="1" dirty="0" smtClean="0"/>
              <a:t>Recomendaciones</a:t>
            </a:r>
            <a:endParaRPr lang="es-ES" b="1" dirty="0"/>
          </a:p>
        </p:txBody>
      </p:sp>
      <p:sp>
        <p:nvSpPr>
          <p:cNvPr id="3" name="Marcador de contenido 2"/>
          <p:cNvSpPr>
            <a:spLocks noGrp="1"/>
          </p:cNvSpPr>
          <p:nvPr>
            <p:ph sz="quarter" idx="13"/>
          </p:nvPr>
        </p:nvSpPr>
        <p:spPr>
          <a:xfrm>
            <a:off x="529389" y="1764632"/>
            <a:ext cx="11101137" cy="4732421"/>
          </a:xfrm>
        </p:spPr>
        <p:txBody>
          <a:bodyPr>
            <a:normAutofit fontScale="40000" lnSpcReduction="20000"/>
          </a:bodyPr>
          <a:lstStyle/>
          <a:p>
            <a:pPr lvl="0" algn="just"/>
            <a:r>
              <a:rPr lang="es-ES" sz="4500" dirty="0"/>
              <a:t>Se precisa de la aplicación de proyectos multidisciplinarios participativos entre las comunas ancestrales, y las instituciones públicas reguladoras, es decir, Ministerio de Ambiente y el Municipio de Quito</a:t>
            </a:r>
            <a:r>
              <a:rPr lang="es-ES" sz="4500" dirty="0" smtClean="0"/>
              <a:t>.</a:t>
            </a:r>
          </a:p>
          <a:p>
            <a:pPr lvl="0" algn="just"/>
            <a:r>
              <a:rPr lang="es-ES" sz="4500" dirty="0" smtClean="0"/>
              <a:t> Se </a:t>
            </a:r>
            <a:r>
              <a:rPr lang="es-ES" sz="4500" dirty="0"/>
              <a:t>incita a la producción y vinculación de información científica entre universidades públicas y privadas, con la finalidad de congregar la mayor cantidad de información que conciba la posibilidad de hacer llegar las herramientas necesarias para la cimentación de la gestión ambiental en la zona de estudio.  </a:t>
            </a:r>
          </a:p>
          <a:p>
            <a:pPr lvl="0" algn="just"/>
            <a:r>
              <a:rPr lang="es-ES" sz="4500" dirty="0" smtClean="0"/>
              <a:t>Estos </a:t>
            </a:r>
            <a:r>
              <a:rPr lang="es-ES" sz="4500" dirty="0"/>
              <a:t>proyectos </a:t>
            </a:r>
            <a:r>
              <a:rPr lang="es-ES" sz="4500" dirty="0" smtClean="0"/>
              <a:t>ambientales precisan </a:t>
            </a:r>
            <a:r>
              <a:rPr lang="es-ES" sz="4500" dirty="0"/>
              <a:t>de la colaboración voluntaria con concienciación ambiental que proporcione la ruta propicia para llegar a un conceso en el campo de la gestión ambiental de índole </a:t>
            </a:r>
            <a:r>
              <a:rPr lang="es-ES" sz="4500" dirty="0" smtClean="0"/>
              <a:t>comunal.</a:t>
            </a:r>
            <a:endParaRPr lang="es-ES" sz="4500" dirty="0"/>
          </a:p>
          <a:p>
            <a:pPr lvl="0" algn="just"/>
            <a:r>
              <a:rPr lang="es-ES" sz="4500" dirty="0"/>
              <a:t>Se exhorta a la comunidad científica, residida principalmente en las instituciones de educación, al </a:t>
            </a:r>
            <a:r>
              <a:rPr lang="es-ES" sz="4500" dirty="0" smtClean="0"/>
              <a:t>desarrollo, producción y la </a:t>
            </a:r>
            <a:r>
              <a:rPr lang="es-ES" sz="4500" dirty="0"/>
              <a:t>ejecución de estudios vinculados a la gestión ambiental. Esta información servirá como una fuerte base de conocimiento para respaldar y apuntalar la estructura científico-legal del Bosque Protector Ilaló.</a:t>
            </a:r>
          </a:p>
          <a:p>
            <a:endParaRPr lang="es-ES" dirty="0"/>
          </a:p>
        </p:txBody>
      </p:sp>
    </p:spTree>
    <p:extLst>
      <p:ext uri="{BB962C8B-B14F-4D97-AF65-F5344CB8AC3E}">
        <p14:creationId xmlns:p14="http://schemas.microsoft.com/office/powerpoint/2010/main" val="2404749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3240" y="285265"/>
            <a:ext cx="10515600" cy="1325563"/>
          </a:xfrm>
        </p:spPr>
        <p:txBody>
          <a:bodyPr/>
          <a:lstStyle/>
          <a:p>
            <a:r>
              <a:rPr lang="es-ES" b="1" dirty="0" smtClean="0"/>
              <a:t>Agradecimientos</a:t>
            </a:r>
            <a:endParaRPr lang="es-ES" b="1" dirty="0"/>
          </a:p>
        </p:txBody>
      </p:sp>
      <p:pic>
        <p:nvPicPr>
          <p:cNvPr id="19458" name="Picture 2" descr="No photo description availa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171785"/>
            <a:ext cx="3539206" cy="353920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6627" y="2171785"/>
            <a:ext cx="5542213" cy="1501857"/>
          </a:xfrm>
          <a:prstGeom prst="rect">
            <a:avLst/>
          </a:prstGeom>
          <a:noFill/>
          <a:ln>
            <a:noFill/>
          </a:ln>
        </p:spPr>
      </p:pic>
      <p:pic>
        <p:nvPicPr>
          <p:cNvPr id="6" name="Imagen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6626" y="4346375"/>
            <a:ext cx="5542213" cy="1156068"/>
          </a:xfrm>
          <a:prstGeom prst="rect">
            <a:avLst/>
          </a:prstGeom>
          <a:noFill/>
          <a:ln>
            <a:noFill/>
          </a:ln>
        </p:spPr>
      </p:pic>
    </p:spTree>
    <p:extLst>
      <p:ext uri="{BB962C8B-B14F-4D97-AF65-F5344CB8AC3E}">
        <p14:creationId xmlns:p14="http://schemas.microsoft.com/office/powerpoint/2010/main" val="1924790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S" b="1" dirty="0" smtClean="0"/>
              <a:t>Antecedentes: </a:t>
            </a:r>
            <a:r>
              <a:rPr lang="es-ES" dirty="0" smtClean="0"/>
              <a:t>El Volcán Ilaló</a:t>
            </a:r>
            <a:endParaRPr lang="es-ES" dirty="0"/>
          </a:p>
        </p:txBody>
      </p:sp>
      <p:sp>
        <p:nvSpPr>
          <p:cNvPr id="3" name="Marcador de contenido 2"/>
          <p:cNvSpPr>
            <a:spLocks noGrp="1"/>
          </p:cNvSpPr>
          <p:nvPr>
            <p:ph sz="quarter" idx="13"/>
          </p:nvPr>
        </p:nvSpPr>
        <p:spPr>
          <a:xfrm>
            <a:off x="501316" y="1809583"/>
            <a:ext cx="5594684" cy="4158080"/>
          </a:xfrm>
        </p:spPr>
        <p:txBody>
          <a:bodyPr/>
          <a:lstStyle/>
          <a:p>
            <a:r>
              <a:rPr lang="es-ES" dirty="0" smtClean="0"/>
              <a:t>Historia natural</a:t>
            </a:r>
          </a:p>
          <a:p>
            <a:endParaRPr lang="es-ES" dirty="0" smtClean="0"/>
          </a:p>
          <a:p>
            <a:r>
              <a:rPr lang="es-ES" dirty="0" smtClean="0"/>
              <a:t>Biodiversidad: pasado y presente</a:t>
            </a:r>
          </a:p>
          <a:p>
            <a:endParaRPr lang="es-ES" dirty="0" smtClean="0"/>
          </a:p>
          <a:p>
            <a:r>
              <a:rPr lang="es-ES" dirty="0" smtClean="0"/>
              <a:t>Primeros habitantes</a:t>
            </a:r>
          </a:p>
          <a:p>
            <a:endParaRPr lang="es-ES" dirty="0" smtClean="0"/>
          </a:p>
          <a:p>
            <a:r>
              <a:rPr lang="es-ES" dirty="0" smtClean="0"/>
              <a:t>Asentamientos pre-incaicos</a:t>
            </a:r>
          </a:p>
          <a:p>
            <a:endParaRPr lang="es-ES" dirty="0"/>
          </a:p>
        </p:txBody>
      </p:sp>
      <p:pic>
        <p:nvPicPr>
          <p:cNvPr id="4" name="Imagen 3"/>
          <p:cNvPicPr>
            <a:picLocks noChangeAspect="1"/>
          </p:cNvPicPr>
          <p:nvPr/>
        </p:nvPicPr>
        <p:blipFill>
          <a:blip r:embed="rId2"/>
          <a:stretch>
            <a:fillRect/>
          </a:stretch>
        </p:blipFill>
        <p:spPr>
          <a:xfrm>
            <a:off x="6348663" y="1690688"/>
            <a:ext cx="5005137" cy="3753853"/>
          </a:xfrm>
          <a:prstGeom prst="rect">
            <a:avLst/>
          </a:prstGeom>
        </p:spPr>
      </p:pic>
    </p:spTree>
    <p:extLst>
      <p:ext uri="{BB962C8B-B14F-4D97-AF65-F5344CB8AC3E}">
        <p14:creationId xmlns:p14="http://schemas.microsoft.com/office/powerpoint/2010/main" val="30430160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S" b="1" dirty="0" smtClean="0"/>
              <a:t>Área de Estudio: </a:t>
            </a:r>
            <a:r>
              <a:rPr lang="es-ES" dirty="0" smtClean="0"/>
              <a:t>Bosque Protector Ilaló</a:t>
            </a:r>
            <a:endParaRPr lang="es-ES" dirty="0"/>
          </a:p>
        </p:txBody>
      </p:sp>
      <p:sp>
        <p:nvSpPr>
          <p:cNvPr id="3" name="Marcador de contenido 2"/>
          <p:cNvSpPr>
            <a:spLocks noGrp="1"/>
          </p:cNvSpPr>
          <p:nvPr>
            <p:ph sz="quarter" idx="13"/>
          </p:nvPr>
        </p:nvSpPr>
        <p:spPr>
          <a:xfrm>
            <a:off x="838200" y="1825625"/>
            <a:ext cx="6428874" cy="1013828"/>
          </a:xfrm>
        </p:spPr>
        <p:txBody>
          <a:bodyPr/>
          <a:lstStyle/>
          <a:p>
            <a:r>
              <a:rPr lang="es-ES" dirty="0" smtClean="0"/>
              <a:t>Comuna Ancestral Leopoldo N. Chávez</a:t>
            </a:r>
          </a:p>
          <a:p>
            <a:r>
              <a:rPr lang="es-ES" dirty="0" smtClean="0"/>
              <a:t>Comuna Ancestral Central</a:t>
            </a:r>
            <a:endParaRPr lang="es-ES" dirty="0"/>
          </a:p>
        </p:txBody>
      </p:sp>
      <p:pic>
        <p:nvPicPr>
          <p:cNvPr id="4" name="Imagen 3"/>
          <p:cNvPicPr>
            <a:picLocks noChangeAspect="1"/>
          </p:cNvPicPr>
          <p:nvPr/>
        </p:nvPicPr>
        <p:blipFill>
          <a:blip r:embed="rId2"/>
          <a:stretch>
            <a:fillRect/>
          </a:stretch>
        </p:blipFill>
        <p:spPr>
          <a:xfrm>
            <a:off x="3851624" y="2974390"/>
            <a:ext cx="4682776" cy="3294542"/>
          </a:xfrm>
          <a:prstGeom prst="rect">
            <a:avLst/>
          </a:prstGeom>
        </p:spPr>
      </p:pic>
    </p:spTree>
    <p:extLst>
      <p:ext uri="{BB962C8B-B14F-4D97-AF65-F5344CB8AC3E}">
        <p14:creationId xmlns:p14="http://schemas.microsoft.com/office/powerpoint/2010/main" val="28499535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S" b="1" dirty="0" smtClean="0"/>
              <a:t>Área de Estudio: </a:t>
            </a:r>
            <a:r>
              <a:rPr lang="es-ES" dirty="0" smtClean="0"/>
              <a:t>Ecosistemas</a:t>
            </a:r>
            <a:endParaRPr lang="es-ES" dirty="0"/>
          </a:p>
        </p:txBody>
      </p:sp>
      <p:sp>
        <p:nvSpPr>
          <p:cNvPr id="3" name="Marcador de contenido 2"/>
          <p:cNvSpPr>
            <a:spLocks noGrp="1"/>
          </p:cNvSpPr>
          <p:nvPr>
            <p:ph sz="quarter" idx="13"/>
          </p:nvPr>
        </p:nvSpPr>
        <p:spPr/>
        <p:txBody>
          <a:bodyPr/>
          <a:lstStyle/>
          <a:p>
            <a:r>
              <a:rPr lang="es-ES" dirty="0"/>
              <a:t>Bosque y Arbustal </a:t>
            </a:r>
            <a:r>
              <a:rPr lang="es-ES" dirty="0" err="1"/>
              <a:t>Semideciduo</a:t>
            </a:r>
            <a:r>
              <a:rPr lang="es-ES" dirty="0"/>
              <a:t> del norte de los Valles (</a:t>
            </a:r>
            <a:r>
              <a:rPr lang="es-ES" dirty="0" err="1"/>
              <a:t>BmMn01</a:t>
            </a:r>
            <a:r>
              <a:rPr lang="es-ES" dirty="0"/>
              <a:t>) </a:t>
            </a:r>
            <a:endParaRPr lang="es-ES" dirty="0" smtClean="0"/>
          </a:p>
          <a:p>
            <a:endParaRPr lang="es-ES" dirty="0"/>
          </a:p>
          <a:p>
            <a:r>
              <a:rPr lang="es-ES" dirty="0" smtClean="0"/>
              <a:t>Arbustal </a:t>
            </a:r>
            <a:r>
              <a:rPr lang="es-ES" dirty="0" err="1"/>
              <a:t>SiempreVerde</a:t>
            </a:r>
            <a:r>
              <a:rPr lang="es-ES" dirty="0"/>
              <a:t> Montano del Norte de los Andes (</a:t>
            </a:r>
            <a:r>
              <a:rPr lang="es-ES" dirty="0" err="1"/>
              <a:t>AsMn01</a:t>
            </a:r>
            <a:r>
              <a:rPr lang="es-ES" dirty="0"/>
              <a:t>).</a:t>
            </a:r>
          </a:p>
        </p:txBody>
      </p:sp>
      <p:pic>
        <p:nvPicPr>
          <p:cNvPr id="6" name="Imagen 5"/>
          <p:cNvPicPr>
            <a:picLocks noChangeAspect="1"/>
          </p:cNvPicPr>
          <p:nvPr/>
        </p:nvPicPr>
        <p:blipFill>
          <a:blip r:embed="rId2"/>
          <a:stretch>
            <a:fillRect/>
          </a:stretch>
        </p:blipFill>
        <p:spPr>
          <a:xfrm>
            <a:off x="3920291" y="3867484"/>
            <a:ext cx="4485774" cy="2990516"/>
          </a:xfrm>
          <a:prstGeom prst="rect">
            <a:avLst/>
          </a:prstGeom>
        </p:spPr>
      </p:pic>
    </p:spTree>
    <p:extLst>
      <p:ext uri="{BB962C8B-B14F-4D97-AF65-F5344CB8AC3E}">
        <p14:creationId xmlns:p14="http://schemas.microsoft.com/office/powerpoint/2010/main" val="2089745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S" b="1" dirty="0" smtClean="0"/>
              <a:t>Área de Estudio: </a:t>
            </a:r>
            <a:r>
              <a:rPr lang="es-ES" dirty="0" smtClean="0"/>
              <a:t>Comunas Ancestrales</a:t>
            </a:r>
            <a:endParaRPr lang="es-ES" dirty="0"/>
          </a:p>
        </p:txBody>
      </p:sp>
      <p:sp>
        <p:nvSpPr>
          <p:cNvPr id="3" name="Marcador de contenido 2"/>
          <p:cNvSpPr>
            <a:spLocks noGrp="1"/>
          </p:cNvSpPr>
          <p:nvPr>
            <p:ph sz="quarter" idx="13"/>
          </p:nvPr>
        </p:nvSpPr>
        <p:spPr>
          <a:xfrm>
            <a:off x="838200" y="1825625"/>
            <a:ext cx="4359442" cy="4351338"/>
          </a:xfrm>
        </p:spPr>
        <p:txBody>
          <a:bodyPr/>
          <a:lstStyle/>
          <a:p>
            <a:r>
              <a:rPr lang="es-ES" dirty="0" smtClean="0"/>
              <a:t>Identidad nacional</a:t>
            </a:r>
          </a:p>
          <a:p>
            <a:endParaRPr lang="es-ES" dirty="0"/>
          </a:p>
          <a:p>
            <a:r>
              <a:rPr lang="es-ES" dirty="0" smtClean="0"/>
              <a:t>Historia antropológica</a:t>
            </a:r>
          </a:p>
          <a:p>
            <a:endParaRPr lang="es-ES" dirty="0"/>
          </a:p>
          <a:p>
            <a:r>
              <a:rPr lang="es-ES" dirty="0" smtClean="0"/>
              <a:t>Herencia cultural</a:t>
            </a:r>
          </a:p>
          <a:p>
            <a:endParaRPr lang="es-ES" dirty="0"/>
          </a:p>
          <a:p>
            <a:r>
              <a:rPr lang="es-ES" dirty="0" smtClean="0"/>
              <a:t>Conocimiento ancestral</a:t>
            </a:r>
            <a:endParaRPr lang="es-ES" dirty="0"/>
          </a:p>
        </p:txBody>
      </p:sp>
      <p:sp>
        <p:nvSpPr>
          <p:cNvPr id="4" name="AutoShape 2" descr="Image result for kitu kara Qui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 name="Imagen 4"/>
          <p:cNvPicPr>
            <a:picLocks noChangeAspect="1"/>
          </p:cNvPicPr>
          <p:nvPr/>
        </p:nvPicPr>
        <p:blipFill>
          <a:blip r:embed="rId2"/>
          <a:stretch>
            <a:fillRect/>
          </a:stretch>
        </p:blipFill>
        <p:spPr>
          <a:xfrm>
            <a:off x="6290511" y="1690688"/>
            <a:ext cx="4457700" cy="2290623"/>
          </a:xfrm>
          <a:prstGeom prst="rect">
            <a:avLst/>
          </a:prstGeom>
        </p:spPr>
      </p:pic>
      <p:pic>
        <p:nvPicPr>
          <p:cNvPr id="2054" name="Picture 6" descr="Image result for yumbos Qui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5333" y="4039926"/>
            <a:ext cx="3382878" cy="2533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8504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l"/>
            <a:r>
              <a:rPr lang="es-ES" b="1" dirty="0" smtClean="0"/>
              <a:t>Base Legal</a:t>
            </a:r>
            <a:endParaRPr lang="es-ES" b="1" dirty="0"/>
          </a:p>
        </p:txBody>
      </p:sp>
      <p:sp>
        <p:nvSpPr>
          <p:cNvPr id="3" name="Marcador de contenido 2"/>
          <p:cNvSpPr>
            <a:spLocks noGrp="1"/>
          </p:cNvSpPr>
          <p:nvPr>
            <p:ph sz="quarter" idx="13"/>
          </p:nvPr>
        </p:nvSpPr>
        <p:spPr>
          <a:xfrm>
            <a:off x="196516" y="2506662"/>
            <a:ext cx="10515600" cy="4351338"/>
          </a:xfrm>
        </p:spPr>
        <p:txBody>
          <a:bodyPr/>
          <a:lstStyle/>
          <a:p>
            <a:r>
              <a:rPr lang="es-ES" dirty="0" smtClean="0"/>
              <a:t>Acuerdo Ministerial Nº 923 de 1988</a:t>
            </a:r>
          </a:p>
          <a:p>
            <a:r>
              <a:rPr lang="es-ES" dirty="0" smtClean="0"/>
              <a:t>Acuerdo Ministerial Nº 040 de 1993</a:t>
            </a:r>
          </a:p>
          <a:p>
            <a:r>
              <a:rPr lang="es-ES" dirty="0" smtClean="0"/>
              <a:t>Resolución Municipal Nº C-350 del 2012</a:t>
            </a:r>
          </a:p>
          <a:p>
            <a:r>
              <a:rPr lang="es-ES" dirty="0" smtClean="0"/>
              <a:t>Resolución Municipal Nº C-349 del 2012</a:t>
            </a:r>
          </a:p>
          <a:p>
            <a:r>
              <a:rPr lang="es-ES" dirty="0" smtClean="0"/>
              <a:t>Resolución Municipal Nº C-238 del 2012</a:t>
            </a:r>
          </a:p>
          <a:p>
            <a:pPr marL="0" indent="0">
              <a:buNone/>
            </a:pPr>
            <a:endParaRPr lang="es-ES" dirty="0"/>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3569" y="1690688"/>
            <a:ext cx="5177589" cy="3883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14351"/>
      </p:ext>
    </p:extLst>
  </p:cSld>
  <p:clrMapOvr>
    <a:masterClrMapping/>
  </p:clrMapOvr>
</p:sld>
</file>

<file path=ppt/theme/theme1.xml><?xml version="1.0" encoding="utf-8"?>
<a:theme xmlns:a="http://schemas.openxmlformats.org/drawingml/2006/main" name="Gota">
  <a:themeElements>
    <a:clrScheme name="Got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Got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Gota</Template>
  <TotalTime>121</TotalTime>
  <Words>2598</Words>
  <Application>Microsoft Office PowerPoint</Application>
  <PresentationFormat>Panorámica</PresentationFormat>
  <Paragraphs>563</Paragraphs>
  <Slides>41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41</vt:i4>
      </vt:variant>
    </vt:vector>
  </HeadingPairs>
  <TitlesOfParts>
    <vt:vector size="46" baseType="lpstr">
      <vt:lpstr>Arial</vt:lpstr>
      <vt:lpstr>Calibri</vt:lpstr>
      <vt:lpstr>Times New Roman</vt:lpstr>
      <vt:lpstr>Tw Cen MT</vt:lpstr>
      <vt:lpstr>Gota</vt:lpstr>
      <vt:lpstr>ANÁLISIS DEL ESTADO DE CONSERVACIÓN DEL BOSQUE PROTECTOR ILALÓ Y PROPUESTA PARA SU GESTIÓN ECOSISTÉMICA</vt:lpstr>
      <vt:lpstr>Introducción</vt:lpstr>
      <vt:lpstr>Objetivos</vt:lpstr>
      <vt:lpstr>Objetivos</vt:lpstr>
      <vt:lpstr>Antecedentes: El Volcán Ilaló</vt:lpstr>
      <vt:lpstr>Área de Estudio: Bosque Protector Ilaló</vt:lpstr>
      <vt:lpstr>Área de Estudio: Ecosistemas</vt:lpstr>
      <vt:lpstr>Área de Estudio: Comunas Ancestrales</vt:lpstr>
      <vt:lpstr>Base Legal</vt:lpstr>
      <vt:lpstr>Metodología</vt:lpstr>
      <vt:lpstr>Metodología: Indicadores ecológicos</vt:lpstr>
      <vt:lpstr>Metodología: Estado de Conservación</vt:lpstr>
      <vt:lpstr>Metodología: Elaboración del plan ecosistémico</vt:lpstr>
      <vt:lpstr>Resultados y Discusión: IndVal</vt:lpstr>
      <vt:lpstr>Resultados y Discusión: IVI</vt:lpstr>
      <vt:lpstr>Resultados y Discusión: IVI</vt:lpstr>
      <vt:lpstr>Resultados y Discusión: Análisis Clúster</vt:lpstr>
      <vt:lpstr>Resultados y Discusión: Estado de Conservación</vt:lpstr>
      <vt:lpstr>Resultados y Discusión: Percepción Ambiental</vt:lpstr>
      <vt:lpstr>Resultados y Discusión: Percepción Ambiental</vt:lpstr>
      <vt:lpstr> </vt:lpstr>
      <vt:lpstr>Plan de Gestión Ecosistémica</vt:lpstr>
      <vt:lpstr>Plan de Gestión Ecosistémica: Resumen</vt:lpstr>
      <vt:lpstr>Plan de Gestión Ecosistémica: Aspecto humano</vt:lpstr>
      <vt:lpstr>Plan de Gestión Ecosistémica: Aspecto ambiental</vt:lpstr>
      <vt:lpstr>Plan de Gestión Ecosistémica: Objetivo</vt:lpstr>
      <vt:lpstr>Plan de Gestión Ecosistémica: Importancia del objetivo</vt:lpstr>
      <vt:lpstr>Plan de Gestión Ecosistémica: Identificación de problemas</vt:lpstr>
      <vt:lpstr>Plan de Gestión Ecosistémica: Análisis FODA</vt:lpstr>
      <vt:lpstr>Plan de Gestión Ecosistémica: Análisis MAFE</vt:lpstr>
      <vt:lpstr>Plan de Gestión Ecosistémica: Clasificación de amenazas</vt:lpstr>
      <vt:lpstr>Plan de Gestión Ecosistémica: Ponderación de amenazas</vt:lpstr>
      <vt:lpstr>Plan de Gestión Ecosistémica: Objetivos específicos</vt:lpstr>
      <vt:lpstr>Plan de Gestión Ecosistémica: Objetivos específicos</vt:lpstr>
      <vt:lpstr>Plan de Gestión Ecosistémica: Objetivos específicos</vt:lpstr>
      <vt:lpstr>Plan de Gestión Ecosistémica: Objetivos específicos</vt:lpstr>
      <vt:lpstr>Plan de Gestión Ecosistémica: Ciclo del plan</vt:lpstr>
      <vt:lpstr>Conclusiones</vt:lpstr>
      <vt:lpstr>Conclusiones</vt:lpstr>
      <vt:lpstr>Recomendaciones</vt:lpstr>
      <vt:lpstr>Agradecimientos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ANÁLISIS DEL ESTADO DE CONSERVACIÓN DEL BOSQUE PROTECTOR ILALÓ Y PROPUESTA PARA SU GESTIÓN ECOSISTÉMICA</dc:title>
  <dc:creator>Santiago</dc:creator>
  <cp:lastModifiedBy>Santiago</cp:lastModifiedBy>
  <cp:revision>15</cp:revision>
  <dcterms:created xsi:type="dcterms:W3CDTF">2019-05-14T20:09:48Z</dcterms:created>
  <dcterms:modified xsi:type="dcterms:W3CDTF">2019-05-14T22:11:34Z</dcterms:modified>
</cp:coreProperties>
</file>