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4v"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3"/>
    <p:restoredTop sz="94624"/>
  </p:normalViewPr>
  <p:slideViewPr>
    <p:cSldViewPr snapToGrid="0" snapToObjects="1" showGuides="1">
      <p:cViewPr>
        <p:scale>
          <a:sx n="25" d="100"/>
          <a:sy n="25" d="100"/>
        </p:scale>
        <p:origin x="606" y="-126"/>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32024353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778000" y="2298700"/>
            <a:ext cx="20828000" cy="46482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3" name="– Juan Pérez"/>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 Juan Pérez</a:t>
            </a:r>
          </a:p>
        </p:txBody>
      </p:sp>
      <p:sp>
        <p:nvSpPr>
          <p:cNvPr id="94" name="“Escribe una cita aquí”"/>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“Escribe una cita aquí” </a:t>
            </a:r>
          </a:p>
        </p:txBody>
      </p:sp>
      <p:sp>
        <p:nvSpPr>
          <p:cNvPr id="9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Imagen"/>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Imagen"/>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exto del título"/>
          <p:cNvSpPr txBox="1">
            <a:spLocks noGrp="1"/>
          </p:cNvSpPr>
          <p:nvPr>
            <p:ph type="title"/>
          </p:nvPr>
        </p:nvSpPr>
        <p:spPr>
          <a:xfrm>
            <a:off x="635000" y="9512300"/>
            <a:ext cx="23114000" cy="2006600"/>
          </a:xfrm>
          <a:prstGeom prst="rect">
            <a:avLst/>
          </a:prstGeom>
        </p:spPr>
        <p:txBody>
          <a:bodyPr anchor="b"/>
          <a:lstStyle/>
          <a:p>
            <a:r>
              <a:t>Texto del título</a:t>
            </a:r>
          </a:p>
        </p:txBody>
      </p:sp>
      <p:sp>
        <p:nvSpPr>
          <p:cNvPr id="22" name="Nivel de texto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1778000" y="4533900"/>
            <a:ext cx="20828000" cy="4648200"/>
          </a:xfrm>
          <a:prstGeom prst="rect">
            <a:avLst/>
          </a:prstGeom>
        </p:spPr>
        <p:txBody>
          <a:bodyPr/>
          <a:lstStyle/>
          <a:p>
            <a:r>
              <a:t>Texto del título</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Imagen"/>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Texto del título"/>
          <p:cNvSpPr txBox="1">
            <a:spLocks noGrp="1"/>
          </p:cNvSpPr>
          <p:nvPr>
            <p:ph type="title"/>
          </p:nvPr>
        </p:nvSpPr>
        <p:spPr>
          <a:xfrm>
            <a:off x="1651000" y="952500"/>
            <a:ext cx="10223500" cy="5549900"/>
          </a:xfrm>
          <a:prstGeom prst="rect">
            <a:avLst/>
          </a:prstGeom>
        </p:spPr>
        <p:txBody>
          <a:bodyPr anchor="b"/>
          <a:lstStyle>
            <a:lvl1pPr>
              <a:defRPr sz="8400"/>
            </a:lvl1pPr>
          </a:lstStyle>
          <a:p>
            <a:r>
              <a:t>Texto del título</a:t>
            </a:r>
          </a:p>
        </p:txBody>
      </p:sp>
      <p:sp>
        <p:nvSpPr>
          <p:cNvPr id="40" name="Nivel de texto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4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6" name="Texto del título"/>
          <p:cNvSpPr txBox="1">
            <a:spLocks noGrp="1"/>
          </p:cNvSpPr>
          <p:nvPr>
            <p:ph type="title"/>
          </p:nvPr>
        </p:nvSpPr>
        <p:spPr>
          <a:prstGeom prst="rect">
            <a:avLst/>
          </a:prstGeom>
        </p:spPr>
        <p:txBody>
          <a:bodyPr/>
          <a:lstStyle/>
          <a:p>
            <a:r>
              <a:t>Texto del título</a:t>
            </a:r>
          </a:p>
        </p:txBody>
      </p:sp>
      <p:sp>
        <p:nvSpPr>
          <p:cNvPr id="57" name="Nivel de texto 1…"/>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Nivel de texto 1</a:t>
            </a:r>
          </a:p>
          <a:p>
            <a:pPr lvl="1"/>
            <a:r>
              <a:t>Nivel de texto 2</a:t>
            </a:r>
          </a:p>
          <a:p>
            <a:pPr lvl="2"/>
            <a:r>
              <a:t>Nivel de texto 3</a:t>
            </a:r>
          </a:p>
          <a:p>
            <a:pPr lvl="3"/>
            <a:r>
              <a:t>Nivel de texto 4</a:t>
            </a:r>
          </a:p>
          <a:p>
            <a:pPr lvl="4"/>
            <a:r>
              <a:t>Nivel de texto 5</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Imagen"/>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Texto del título"/>
          <p:cNvSpPr txBox="1">
            <a:spLocks noGrp="1"/>
          </p:cNvSpPr>
          <p:nvPr>
            <p:ph type="title"/>
          </p:nvPr>
        </p:nvSpPr>
        <p:spPr>
          <a:prstGeom prst="rect">
            <a:avLst/>
          </a:prstGeom>
        </p:spPr>
        <p:txBody>
          <a:bodyPr/>
          <a:lstStyle/>
          <a:p>
            <a:r>
              <a:t>Texto del título</a:t>
            </a:r>
          </a:p>
        </p:txBody>
      </p:sp>
      <p:sp>
        <p:nvSpPr>
          <p:cNvPr id="67" name="Nivel de texto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5" name="Nivel de texto 1…"/>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3" name="Imagen"/>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n"/>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n"/>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Texto del título</a:t>
            </a:r>
          </a:p>
        </p:txBody>
      </p:sp>
      <p:sp>
        <p:nvSpPr>
          <p:cNvPr id="3" name="Nivel de texto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4v"/><Relationship Id="rId1" Type="http://schemas.microsoft.com/office/2007/relationships/media" Target="../media/media2.m4v"/><Relationship Id="rId5" Type="http://schemas.openxmlformats.org/officeDocument/2006/relationships/image" Target="../media/image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png"/><Relationship Id="rId4" Type="http://schemas.openxmlformats.org/officeDocument/2006/relationships/image" Target="../media/image32.png"/><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1.png"/><Relationship Id="rId12"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29.png"/><Relationship Id="rId5" Type="http://schemas.openxmlformats.org/officeDocument/2006/relationships/image" Target="../media/image41.png"/><Relationship Id="rId10" Type="http://schemas.openxmlformats.org/officeDocument/2006/relationships/image" Target="../media/image28.png"/><Relationship Id="rId4" Type="http://schemas.openxmlformats.org/officeDocument/2006/relationships/image" Target="../media/image40.pn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0.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43.png"/><Relationship Id="rId5" Type="http://schemas.openxmlformats.org/officeDocument/2006/relationships/image" Target="../media/image32.png"/><Relationship Id="rId10"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7.png"/><Relationship Id="rId9"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27.png"/><Relationship Id="rId5" Type="http://schemas.openxmlformats.org/officeDocument/2006/relationships/image" Target="../media/image30.png"/><Relationship Id="rId10" Type="http://schemas.openxmlformats.org/officeDocument/2006/relationships/image" Target="../media/image44.png"/><Relationship Id="rId4" Type="http://schemas.openxmlformats.org/officeDocument/2006/relationships/image" Target="../media/image37.png"/><Relationship Id="rId9"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7.png"/><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7.png"/><Relationship Id="rId7"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49.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LOGO-PRINCIPAL-NUEVO4.png" descr="LOGO-PRINCIPAL-NUEVO4.png"/>
          <p:cNvPicPr>
            <a:picLocks noChangeAspect="1"/>
          </p:cNvPicPr>
          <p:nvPr/>
        </p:nvPicPr>
        <p:blipFill>
          <a:blip r:embed="rId2">
            <a:extLst/>
          </a:blip>
          <a:stretch>
            <a:fillRect/>
          </a:stretch>
        </p:blipFill>
        <p:spPr>
          <a:xfrm>
            <a:off x="7573153" y="5665101"/>
            <a:ext cx="9237693" cy="2385798"/>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173" name="Línea"/>
          <p:cNvSpPr/>
          <p:nvPr/>
        </p:nvSpPr>
        <p:spPr>
          <a:xfrm flipV="1">
            <a:off x="9282115" y="2176966"/>
            <a:ext cx="1" cy="9362069"/>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74" name="OBJETIVO ESPECÍFICOS"/>
          <p:cNvSpPr txBox="1"/>
          <p:nvPr/>
        </p:nvSpPr>
        <p:spPr>
          <a:xfrm>
            <a:off x="10110063" y="2354782"/>
            <a:ext cx="11203902"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sz="3500">
                <a:latin typeface="Avenir Next"/>
                <a:ea typeface="Avenir Next"/>
                <a:cs typeface="Avenir Next"/>
                <a:sym typeface="Avenir Next"/>
              </a:defRPr>
            </a:lvl1pPr>
          </a:lstStyle>
          <a:p>
            <a:r>
              <a:t>OBJETIVO ESPECÍFICOS</a:t>
            </a:r>
          </a:p>
        </p:txBody>
      </p:sp>
      <p:pic>
        <p:nvPicPr>
          <p:cNvPr id="175" name="Captura de pantalla 2019-02-10 a la(s) 18.23.58.png" descr="Captura de pantalla 2019-02-10 a la(s) 18.23.58.png"/>
          <p:cNvPicPr>
            <a:picLocks noChangeAspect="1"/>
          </p:cNvPicPr>
          <p:nvPr/>
        </p:nvPicPr>
        <p:blipFill>
          <a:blip r:embed="rId3">
            <a:extLst/>
          </a:blip>
          <a:srcRect b="37522"/>
          <a:stretch>
            <a:fillRect/>
          </a:stretch>
        </p:blipFill>
        <p:spPr>
          <a:xfrm>
            <a:off x="-3764423" y="1779587"/>
            <a:ext cx="12218727" cy="10156703"/>
          </a:xfrm>
          <a:prstGeom prst="rect">
            <a:avLst/>
          </a:prstGeom>
          <a:ln w="12700">
            <a:miter lim="400000"/>
          </a:ln>
        </p:spPr>
      </p:pic>
      <p:sp>
        <p:nvSpPr>
          <p:cNvPr id="176" name="Determinar las exportaciones e importaciones de hortalizas efectuadas entre Ecuador y la Comunidad Andina de Naciones del 2015 al 2017 a fin de verificar su comportamiento histórico."/>
          <p:cNvSpPr txBox="1"/>
          <p:nvPr/>
        </p:nvSpPr>
        <p:spPr>
          <a:xfrm>
            <a:off x="10110063" y="3474679"/>
            <a:ext cx="12026633" cy="166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381000" marR="331470" indent="-381000" algn="l" defTabSz="449580">
              <a:buSzPct val="100000"/>
              <a:buChar char="•"/>
              <a:defRPr b="0">
                <a:latin typeface="Avenir Next"/>
                <a:ea typeface="Avenir Next"/>
                <a:cs typeface="Avenir Next"/>
                <a:sym typeface="Avenir Next"/>
              </a:defRPr>
            </a:lvl1pPr>
          </a:lstStyle>
          <a:p>
            <a:r>
              <a:t>Determinar las exportaciones e importaciones de hortalizas efectuadas entre Ecuador y la Comunidad Andina de Naciones del 2015 al 2017 a fin de verificar su comportamiento histórico.</a:t>
            </a:r>
          </a:p>
        </p:txBody>
      </p:sp>
      <p:sp>
        <p:nvSpPr>
          <p:cNvPr id="177" name="Identificar al principal socio comercial del Ecuador para la importación y exportación de hortalizas en la Comunidad Andina de Naciones."/>
          <p:cNvSpPr txBox="1"/>
          <p:nvPr/>
        </p:nvSpPr>
        <p:spPr>
          <a:xfrm>
            <a:off x="10110063" y="5547075"/>
            <a:ext cx="12026633" cy="166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381000" marR="331470" indent="-381000" algn="l" defTabSz="449580">
              <a:buSzPct val="100000"/>
              <a:buChar char="•"/>
              <a:defRPr b="0">
                <a:latin typeface="Avenir Next"/>
                <a:ea typeface="Avenir Next"/>
                <a:cs typeface="Avenir Next"/>
                <a:sym typeface="Avenir Next"/>
              </a:defRPr>
            </a:lvl1pPr>
          </a:lstStyle>
          <a:p>
            <a:r>
              <a:t>Identificar al principal socio comercial del Ecuador para la importación y exportación de hortalizas en la Comunidad Andina de Naciones.</a:t>
            </a:r>
          </a:p>
        </p:txBody>
      </p:sp>
      <p:sp>
        <p:nvSpPr>
          <p:cNvPr id="178" name="Conocer el grado de apertura de economía de los países miembros de la Comunidad Andina de Naciones, durante el periodo analizado."/>
          <p:cNvSpPr txBox="1"/>
          <p:nvPr/>
        </p:nvSpPr>
        <p:spPr>
          <a:xfrm>
            <a:off x="10110063" y="7619472"/>
            <a:ext cx="12026633" cy="166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381000" marR="331470" indent="-381000" algn="l" defTabSz="449580">
              <a:buSzPct val="100000"/>
              <a:buChar char="•"/>
              <a:defRPr b="0">
                <a:latin typeface="Avenir Next"/>
                <a:ea typeface="Avenir Next"/>
                <a:cs typeface="Avenir Next"/>
                <a:sym typeface="Avenir Next"/>
              </a:defRPr>
            </a:lvl1pPr>
          </a:lstStyle>
          <a:p>
            <a:r>
              <a:t>Conocer el grado de apertura de economía de los países miembros de la Comunidad Andina de Naciones, durante el periodo analizado.</a:t>
            </a:r>
          </a:p>
        </p:txBody>
      </p:sp>
      <p:sp>
        <p:nvSpPr>
          <p:cNvPr id="179" name="Identificar las principales subpartidas del capítulo 07 de hortalizas con mayor significancia en importaciones y exportaciones dentro de la CAN."/>
          <p:cNvSpPr txBox="1"/>
          <p:nvPr/>
        </p:nvSpPr>
        <p:spPr>
          <a:xfrm>
            <a:off x="10110063" y="9697518"/>
            <a:ext cx="12026633" cy="166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381000" marR="331470" indent="-381000" algn="l" defTabSz="449580">
              <a:buSzPct val="100000"/>
              <a:buChar char="•"/>
              <a:defRPr b="0">
                <a:latin typeface="Avenir Next"/>
                <a:ea typeface="Avenir Next"/>
                <a:cs typeface="Avenir Next"/>
                <a:sym typeface="Avenir Next"/>
              </a:defRPr>
            </a:lvl1pPr>
          </a:lstStyle>
          <a:p>
            <a:r>
              <a:t>Identificar las principales subpartidas del capítulo 07 de hortalizas con mayor significancia en importaciones y exportaciones dentro de la CAN.</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74"/>
                                        </p:tgtEl>
                                        <p:attrNameLst>
                                          <p:attrName>style.visibility</p:attrName>
                                        </p:attrNameLst>
                                      </p:cBhvr>
                                      <p:to>
                                        <p:strVal val="visible"/>
                                      </p:to>
                                    </p:set>
                                    <p:anim calcmode="lin" valueType="num">
                                      <p:cBhvr>
                                        <p:cTn id="7" dur="1000" fill="hold"/>
                                        <p:tgtEl>
                                          <p:spTgt spid="174"/>
                                        </p:tgtEl>
                                        <p:attrNameLst>
                                          <p:attrName>ppt_x</p:attrName>
                                        </p:attrNameLst>
                                      </p:cBhvr>
                                      <p:tavLst>
                                        <p:tav tm="0">
                                          <p:val>
                                            <p:strVal val="0-#ppt_w/2"/>
                                          </p:val>
                                        </p:tav>
                                        <p:tav tm="100000">
                                          <p:val>
                                            <p:strVal val="#ppt_x"/>
                                          </p:val>
                                        </p:tav>
                                      </p:tavLst>
                                    </p:anim>
                                    <p:anim calcmode="lin" valueType="num">
                                      <p:cBhvr>
                                        <p:cTn id="8" dur="1000" fill="hold"/>
                                        <p:tgtEl>
                                          <p:spTgt spid="17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176"/>
                                        </p:tgtEl>
                                        <p:attrNameLst>
                                          <p:attrName>style.visibility</p:attrName>
                                        </p:attrNameLst>
                                      </p:cBhvr>
                                      <p:to>
                                        <p:strVal val="visible"/>
                                      </p:to>
                                    </p:set>
                                    <p:anim calcmode="lin" valueType="num">
                                      <p:cBhvr>
                                        <p:cTn id="12" dur="1000" fill="hold"/>
                                        <p:tgtEl>
                                          <p:spTgt spid="176"/>
                                        </p:tgtEl>
                                        <p:attrNameLst>
                                          <p:attrName>ppt_x</p:attrName>
                                        </p:attrNameLst>
                                      </p:cBhvr>
                                      <p:tavLst>
                                        <p:tav tm="0">
                                          <p:val>
                                            <p:strVal val="0-#ppt_w/2"/>
                                          </p:val>
                                        </p:tav>
                                        <p:tav tm="100000">
                                          <p:val>
                                            <p:strVal val="#ppt_x"/>
                                          </p:val>
                                        </p:tav>
                                      </p:tavLst>
                                    </p:anim>
                                    <p:anim calcmode="lin" valueType="num">
                                      <p:cBhvr>
                                        <p:cTn id="13" dur="1000" fill="hold"/>
                                        <p:tgtEl>
                                          <p:spTgt spid="176"/>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3" nodeType="afterEffect">
                                  <p:stCondLst>
                                    <p:cond delay="0"/>
                                  </p:stCondLst>
                                  <p:iterate>
                                    <p:tmAbs val="0"/>
                                  </p:iterate>
                                  <p:childTnLst>
                                    <p:set>
                                      <p:cBhvr>
                                        <p:cTn id="16" fill="hold"/>
                                        <p:tgtEl>
                                          <p:spTgt spid="177"/>
                                        </p:tgtEl>
                                        <p:attrNameLst>
                                          <p:attrName>style.visibility</p:attrName>
                                        </p:attrNameLst>
                                      </p:cBhvr>
                                      <p:to>
                                        <p:strVal val="visible"/>
                                      </p:to>
                                    </p:set>
                                    <p:anim calcmode="lin" valueType="num">
                                      <p:cBhvr>
                                        <p:cTn id="17" dur="1000" fill="hold"/>
                                        <p:tgtEl>
                                          <p:spTgt spid="177"/>
                                        </p:tgtEl>
                                        <p:attrNameLst>
                                          <p:attrName>ppt_x</p:attrName>
                                        </p:attrNameLst>
                                      </p:cBhvr>
                                      <p:tavLst>
                                        <p:tav tm="0">
                                          <p:val>
                                            <p:strVal val="0-#ppt_w/2"/>
                                          </p:val>
                                        </p:tav>
                                        <p:tav tm="100000">
                                          <p:val>
                                            <p:strVal val="#ppt_x"/>
                                          </p:val>
                                        </p:tav>
                                      </p:tavLst>
                                    </p:anim>
                                    <p:anim calcmode="lin" valueType="num">
                                      <p:cBhvr>
                                        <p:cTn id="18" dur="1000" fill="hold"/>
                                        <p:tgtEl>
                                          <p:spTgt spid="177"/>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grpId="4" nodeType="afterEffect">
                                  <p:stCondLst>
                                    <p:cond delay="0"/>
                                  </p:stCondLst>
                                  <p:iterate>
                                    <p:tmAbs val="0"/>
                                  </p:iterate>
                                  <p:childTnLst>
                                    <p:set>
                                      <p:cBhvr>
                                        <p:cTn id="21" fill="hold"/>
                                        <p:tgtEl>
                                          <p:spTgt spid="178"/>
                                        </p:tgtEl>
                                        <p:attrNameLst>
                                          <p:attrName>style.visibility</p:attrName>
                                        </p:attrNameLst>
                                      </p:cBhvr>
                                      <p:to>
                                        <p:strVal val="visible"/>
                                      </p:to>
                                    </p:set>
                                    <p:anim calcmode="lin" valueType="num">
                                      <p:cBhvr>
                                        <p:cTn id="22" dur="1000" fill="hold"/>
                                        <p:tgtEl>
                                          <p:spTgt spid="178"/>
                                        </p:tgtEl>
                                        <p:attrNameLst>
                                          <p:attrName>ppt_x</p:attrName>
                                        </p:attrNameLst>
                                      </p:cBhvr>
                                      <p:tavLst>
                                        <p:tav tm="0">
                                          <p:val>
                                            <p:strVal val="0-#ppt_w/2"/>
                                          </p:val>
                                        </p:tav>
                                        <p:tav tm="100000">
                                          <p:val>
                                            <p:strVal val="#ppt_x"/>
                                          </p:val>
                                        </p:tav>
                                      </p:tavLst>
                                    </p:anim>
                                    <p:anim calcmode="lin" valueType="num">
                                      <p:cBhvr>
                                        <p:cTn id="23" dur="1000" fill="hold"/>
                                        <p:tgtEl>
                                          <p:spTgt spid="178"/>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8" fill="hold" grpId="5" nodeType="afterEffect">
                                  <p:stCondLst>
                                    <p:cond delay="0"/>
                                  </p:stCondLst>
                                  <p:iterate>
                                    <p:tmAbs val="0"/>
                                  </p:iterate>
                                  <p:childTnLst>
                                    <p:set>
                                      <p:cBhvr>
                                        <p:cTn id="26" fill="hold"/>
                                        <p:tgtEl>
                                          <p:spTgt spid="179"/>
                                        </p:tgtEl>
                                        <p:attrNameLst>
                                          <p:attrName>style.visibility</p:attrName>
                                        </p:attrNameLst>
                                      </p:cBhvr>
                                      <p:to>
                                        <p:strVal val="visible"/>
                                      </p:to>
                                    </p:set>
                                    <p:anim calcmode="lin" valueType="num">
                                      <p:cBhvr>
                                        <p:cTn id="27" dur="1000" fill="hold"/>
                                        <p:tgtEl>
                                          <p:spTgt spid="179"/>
                                        </p:tgtEl>
                                        <p:attrNameLst>
                                          <p:attrName>ppt_x</p:attrName>
                                        </p:attrNameLst>
                                      </p:cBhvr>
                                      <p:tavLst>
                                        <p:tav tm="0">
                                          <p:val>
                                            <p:strVal val="0-#ppt_w/2"/>
                                          </p:val>
                                        </p:tav>
                                        <p:tav tm="100000">
                                          <p:val>
                                            <p:strVal val="#ppt_x"/>
                                          </p:val>
                                        </p:tav>
                                      </p:tavLst>
                                    </p:anim>
                                    <p:anim calcmode="lin" valueType="num">
                                      <p:cBhvr>
                                        <p:cTn id="28" dur="1000" fill="hold"/>
                                        <p:tgtEl>
                                          <p:spTgt spid="1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1" animBg="1" advAuto="0"/>
      <p:bldP spid="176" grpId="2" animBg="1" advAuto="0"/>
      <p:bldP spid="177" grpId="3" animBg="1" advAuto="0"/>
      <p:bldP spid="178" grpId="4" animBg="1" advAuto="0"/>
      <p:bldP spid="179" grpId="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REEL.m4v" descr="REEL.m4v"/>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3834389" y="541335"/>
            <a:ext cx="8582005" cy="6436504"/>
          </a:xfrm>
          <a:prstGeom prst="rect">
            <a:avLst/>
          </a:prstGeom>
          <a:ln w="12700">
            <a:miter lim="400000"/>
          </a:ln>
        </p:spPr>
      </p:pic>
      <p:pic>
        <p:nvPicPr>
          <p:cNvPr id="182" name="Captura de pantalla 2019-02-04 a la(s) 16.19.35.png" descr="Captura de pantalla 2019-02-04 a la(s) 16.19.35.png"/>
          <p:cNvPicPr>
            <a:picLocks noChangeAspect="1"/>
          </p:cNvPicPr>
          <p:nvPr/>
        </p:nvPicPr>
        <p:blipFill>
          <a:blip r:embed="rId5">
            <a:extLst/>
          </a:blip>
          <a:srcRect l="29139" t="9099" r="26744"/>
          <a:stretch>
            <a:fillRect/>
          </a:stretch>
        </p:blipFill>
        <p:spPr>
          <a:xfrm>
            <a:off x="-108009" y="-114577"/>
            <a:ext cx="8961027" cy="13841882"/>
          </a:xfrm>
          <a:prstGeom prst="rect">
            <a:avLst/>
          </a:prstGeom>
          <a:ln w="12700">
            <a:miter lim="400000"/>
          </a:ln>
        </p:spPr>
      </p:pic>
      <p:sp>
        <p:nvSpPr>
          <p:cNvPr id="183" name="En el Ecuador la mayor parte de la producción agrícola es de monocultivo, lo cual dificulta una producción y exportación variada, por otro lado la falta de insumos limita la potencialidad de las tierras y la falta de capacitación y tecnificación produce sobreproducción y baja de precios en el país"/>
          <p:cNvSpPr txBox="1"/>
          <p:nvPr/>
        </p:nvSpPr>
        <p:spPr>
          <a:xfrm>
            <a:off x="10747310" y="7411373"/>
            <a:ext cx="12395134" cy="2705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a:latin typeface="Avenir Next"/>
                <a:ea typeface="Avenir Next"/>
                <a:cs typeface="Avenir Next"/>
                <a:sym typeface="Avenir Next"/>
              </a:defRPr>
            </a:lvl1pPr>
          </a:lstStyle>
          <a:p>
            <a:r>
              <a:t>En el Ecuador la mayor parte de la producción agrícola es de monocultivo, lo cual dificulta una producción y exportación variada, por otro lado la falta de insumos limita la potencialidad de las tierras y la falta de capacitación y tecnificación produce sobreproducción y baja de precios en el país</a:t>
            </a:r>
          </a:p>
        </p:txBody>
      </p:sp>
      <p:pic>
        <p:nvPicPr>
          <p:cNvPr id="184" name="LOGO-PRINCIPAL-NUEVO4.png" descr="LOGO-PRINCIPAL-NUEVO4.png"/>
          <p:cNvPicPr>
            <a:picLocks noChangeAspect="1"/>
          </p:cNvPicPr>
          <p:nvPr/>
        </p:nvPicPr>
        <p:blipFill>
          <a:blip r:embed="rId6">
            <a:extLst/>
          </a:blip>
          <a:stretch>
            <a:fillRect/>
          </a:stretch>
        </p:blipFill>
        <p:spPr>
          <a:xfrm>
            <a:off x="21229930" y="566966"/>
            <a:ext cx="2597856" cy="670943"/>
          </a:xfrm>
          <a:prstGeom prst="rect">
            <a:avLst/>
          </a:prstGeom>
          <a:ln w="12700">
            <a:miter lim="400000"/>
          </a:ln>
        </p:spPr>
      </p:pic>
      <p:sp>
        <p:nvSpPr>
          <p:cNvPr id="185" name="Fuente: Guerrero &amp; Sarauz, 2015"/>
          <p:cNvSpPr txBox="1"/>
          <p:nvPr/>
        </p:nvSpPr>
        <p:spPr>
          <a:xfrm>
            <a:off x="18312947" y="12305251"/>
            <a:ext cx="3888487"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algn="l" defTabSz="449580">
              <a:defRPr sz="2000" b="0">
                <a:solidFill>
                  <a:srgbClr val="D5D5D5"/>
                </a:solidFill>
                <a:latin typeface="Avenir Next"/>
                <a:ea typeface="Avenir Next"/>
                <a:cs typeface="Avenir Next"/>
                <a:sym typeface="Avenir Next"/>
              </a:defRPr>
            </a:lvl1pPr>
          </a:lstStyle>
          <a:p>
            <a:r>
              <a:t>Fuente: Guerrero &amp; Sarauz, 2015</a:t>
            </a:r>
          </a:p>
        </p:txBody>
      </p:sp>
      <p:sp>
        <p:nvSpPr>
          <p:cNvPr id="186" name="Línea"/>
          <p:cNvSpPr/>
          <p:nvPr/>
        </p:nvSpPr>
        <p:spPr>
          <a:xfrm>
            <a:off x="7453882" y="6929859"/>
            <a:ext cx="14583734"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7" name="PROBLEMA"/>
          <p:cNvSpPr txBox="1"/>
          <p:nvPr/>
        </p:nvSpPr>
        <p:spPr>
          <a:xfrm>
            <a:off x="10747310" y="5972489"/>
            <a:ext cx="11203902"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sz="3500">
                <a:latin typeface="Avenir Next"/>
                <a:ea typeface="Avenir Next"/>
                <a:cs typeface="Avenir Next"/>
                <a:sym typeface="Avenir Next"/>
              </a:defRPr>
            </a:lvl1pPr>
          </a:lstStyle>
          <a:p>
            <a:r>
              <a:t>PROBLEMA</a:t>
            </a:r>
          </a:p>
        </p:txBody>
      </p:sp>
      <p:pic>
        <p:nvPicPr>
          <p:cNvPr id="188" name="Captura de pantalla 2019-02-10 a la(s) 18.23.58.png" descr="Captura de pantalla 2019-02-10 a la(s) 18.23.58.png"/>
          <p:cNvPicPr>
            <a:picLocks noChangeAspect="1"/>
          </p:cNvPicPr>
          <p:nvPr/>
        </p:nvPicPr>
        <p:blipFill>
          <a:blip r:embed="rId7">
            <a:extLst/>
          </a:blip>
          <a:srcRect b="37522"/>
          <a:stretch>
            <a:fillRect/>
          </a:stretch>
        </p:blipFill>
        <p:spPr>
          <a:xfrm>
            <a:off x="-12833985" y="1851447"/>
            <a:ext cx="12218727" cy="10156703"/>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82"/>
                                        </p:tgtEl>
                                        <p:attrNameLst>
                                          <p:attrName>style.visibility</p:attrName>
                                        </p:attrNameLst>
                                      </p:cBhvr>
                                      <p:to>
                                        <p:strVal val="visible"/>
                                      </p:to>
                                    </p:set>
                                    <p:anim calcmode="lin" valueType="num">
                                      <p:cBhvr>
                                        <p:cTn id="7" dur="1000" fill="hold"/>
                                        <p:tgtEl>
                                          <p:spTgt spid="182"/>
                                        </p:tgtEl>
                                        <p:attrNameLst>
                                          <p:attrName>ppt_x</p:attrName>
                                        </p:attrNameLst>
                                      </p:cBhvr>
                                      <p:tavLst>
                                        <p:tav tm="0">
                                          <p:val>
                                            <p:strVal val="0-#ppt_w/2"/>
                                          </p:val>
                                        </p:tav>
                                        <p:tav tm="100000">
                                          <p:val>
                                            <p:strVal val="#ppt_x"/>
                                          </p:val>
                                        </p:tav>
                                      </p:tavLst>
                                    </p:anim>
                                    <p:anim calcmode="lin" valueType="num">
                                      <p:cBhvr>
                                        <p:cTn id="8" dur="1000" fill="hold"/>
                                        <p:tgtEl>
                                          <p:spTgt spid="18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183"/>
                                        </p:tgtEl>
                                        <p:attrNameLst>
                                          <p:attrName>style.visibility</p:attrName>
                                        </p:attrNameLst>
                                      </p:cBhvr>
                                      <p:to>
                                        <p:strVal val="visible"/>
                                      </p:to>
                                    </p:set>
                                    <p:anim calcmode="lin" valueType="num">
                                      <p:cBhvr>
                                        <p:cTn id="12" dur="1000" fill="hold"/>
                                        <p:tgtEl>
                                          <p:spTgt spid="183"/>
                                        </p:tgtEl>
                                        <p:attrNameLst>
                                          <p:attrName>ppt_x</p:attrName>
                                        </p:attrNameLst>
                                      </p:cBhvr>
                                      <p:tavLst>
                                        <p:tav tm="0">
                                          <p:val>
                                            <p:strVal val="0-#ppt_w/2"/>
                                          </p:val>
                                        </p:tav>
                                        <p:tav tm="100000">
                                          <p:val>
                                            <p:strVal val="#ppt_x"/>
                                          </p:val>
                                        </p:tav>
                                      </p:tavLst>
                                    </p:anim>
                                    <p:anim calcmode="lin" valueType="num">
                                      <p:cBhvr>
                                        <p:cTn id="13" dur="1000" fill="hold"/>
                                        <p:tgtEl>
                                          <p:spTgt spid="18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 presetClass="mediacall" presetSubtype="0" fill="hold" nodeType="afterEffect">
                                  <p:stCondLst>
                                    <p:cond delay="0"/>
                                  </p:stCondLst>
                                  <p:childTnLst>
                                    <p:cmd type="call" cmd="playFrom(0.0)">
                                      <p:cBhvr>
                                        <p:cTn id="16" dur="14135000" fill="hold"/>
                                        <p:tgtEl>
                                          <p:spTgt spid="181"/>
                                        </p:tgtEl>
                                      </p:cBhvr>
                                    </p:cmd>
                                  </p:childTnLst>
                                </p:cTn>
                              </p:par>
                            </p:childTnLst>
                          </p:cTn>
                        </p:par>
                        <p:par>
                          <p:cTn id="17" fill="hold">
                            <p:stCondLst>
                              <p:cond delay="14137000"/>
                            </p:stCondLst>
                            <p:childTnLst>
                              <p:par>
                                <p:cTn id="18" presetID="9" presetClass="entr" fill="hold" grpId="4" nodeType="afterEffect">
                                  <p:stCondLst>
                                    <p:cond delay="0"/>
                                  </p:stCondLst>
                                  <p:iterate>
                                    <p:tmAbs val="0"/>
                                  </p:iterate>
                                  <p:childTnLst>
                                    <p:set>
                                      <p:cBhvr>
                                        <p:cTn id="19" fill="hold"/>
                                        <p:tgtEl>
                                          <p:spTgt spid="185"/>
                                        </p:tgtEl>
                                        <p:attrNameLst>
                                          <p:attrName>style.visibility</p:attrName>
                                        </p:attrNameLst>
                                      </p:cBhvr>
                                      <p:to>
                                        <p:strVal val="visible"/>
                                      </p:to>
                                    </p:set>
                                    <p:animEffect transition="in" filter="dissolve">
                                      <p:cBhvr>
                                        <p:cTn id="20" dur="10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1" fill="hold" display="0">
                  <p:stCondLst>
                    <p:cond delay="indefinite"/>
                  </p:stCondLst>
                </p:cTn>
                <p:tgtEl>
                  <p:spTgt spid="181"/>
                </p:tgtEl>
              </p:cMediaNode>
            </p:video>
          </p:childTnLst>
        </p:cTn>
      </p:par>
    </p:tnLst>
    <p:bldLst>
      <p:bldP spid="182" grpId="1" animBg="1" advAuto="0"/>
      <p:bldP spid="183" grpId="2" animBg="1" advAuto="0"/>
      <p:bldP spid="185" grpId="4"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e puede afirmar que la agricultura es uno de los sectores más importantes para el desarrollo económico del Ecuador y por ende el recurso que fomenta y promete un mayor crecimiento con el tiempo, considerando el constante incremento de la demanda de consumo tanto nacional como internacional."/>
          <p:cNvSpPr txBox="1"/>
          <p:nvPr/>
        </p:nvSpPr>
        <p:spPr>
          <a:xfrm>
            <a:off x="10747310" y="8378979"/>
            <a:ext cx="11865465" cy="182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2500" b="0" i="1">
                <a:latin typeface="Avenir Next"/>
                <a:ea typeface="Avenir Next"/>
                <a:cs typeface="Avenir Next"/>
                <a:sym typeface="Avenir Next"/>
              </a:defRPr>
            </a:pPr>
            <a:r>
              <a:t>Se puede afirmar que la agricultura es uno de los sectores más importantes para el desarrollo económico del Ecuador y por ende el recurso que fomenta y promete un mayor crecimiento con el tiempo, considerando el constante incremento de la demanda de consumo tanto nacional como internacional.  </a:t>
            </a:r>
          </a:p>
        </p:txBody>
      </p:sp>
      <p:pic>
        <p:nvPicPr>
          <p:cNvPr id="191" name="Captura de pantalla 2019-02-04 a la(s) 16.19.35.png" descr="Captura de pantalla 2019-02-04 a la(s) 16.19.35.png"/>
          <p:cNvPicPr>
            <a:picLocks noChangeAspect="1"/>
          </p:cNvPicPr>
          <p:nvPr/>
        </p:nvPicPr>
        <p:blipFill>
          <a:blip r:embed="rId4">
            <a:extLst/>
          </a:blip>
          <a:srcRect l="29139" t="9099" r="26744"/>
          <a:stretch>
            <a:fillRect/>
          </a:stretch>
        </p:blipFill>
        <p:spPr>
          <a:xfrm>
            <a:off x="-108009" y="-114577"/>
            <a:ext cx="8961027" cy="13841882"/>
          </a:xfrm>
          <a:prstGeom prst="rect">
            <a:avLst/>
          </a:prstGeom>
          <a:ln w="12700">
            <a:miter lim="400000"/>
          </a:ln>
        </p:spPr>
      </p:pic>
      <p:pic>
        <p:nvPicPr>
          <p:cNvPr id="192" name="LOGO-PRINCIPAL-NUEVO4.png" descr="LOGO-PRINCIPAL-NUEVO4.png"/>
          <p:cNvPicPr>
            <a:picLocks noChangeAspect="1"/>
          </p:cNvPicPr>
          <p:nvPr/>
        </p:nvPicPr>
        <p:blipFill>
          <a:blip r:embed="rId5">
            <a:extLst/>
          </a:blip>
          <a:stretch>
            <a:fillRect/>
          </a:stretch>
        </p:blipFill>
        <p:spPr>
          <a:xfrm>
            <a:off x="21229930" y="566966"/>
            <a:ext cx="2597856" cy="670943"/>
          </a:xfrm>
          <a:prstGeom prst="rect">
            <a:avLst/>
          </a:prstGeom>
          <a:ln w="12700">
            <a:miter lim="400000"/>
          </a:ln>
        </p:spPr>
      </p:pic>
      <p:sp>
        <p:nvSpPr>
          <p:cNvPr id="193" name="Fuente: Guerrero &amp; Sarauz, 2015"/>
          <p:cNvSpPr txBox="1"/>
          <p:nvPr/>
        </p:nvSpPr>
        <p:spPr>
          <a:xfrm>
            <a:off x="18312947" y="12305251"/>
            <a:ext cx="3888487"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algn="l" defTabSz="449580">
              <a:defRPr sz="2000" b="0">
                <a:solidFill>
                  <a:srgbClr val="D5D5D5"/>
                </a:solidFill>
                <a:latin typeface="Avenir Next"/>
                <a:ea typeface="Avenir Next"/>
                <a:cs typeface="Avenir Next"/>
                <a:sym typeface="Avenir Next"/>
              </a:defRPr>
            </a:lvl1pPr>
          </a:lstStyle>
          <a:p>
            <a:r>
              <a:t>Fuente: Guerrero &amp; Sarauz, 2015</a:t>
            </a:r>
          </a:p>
        </p:txBody>
      </p:sp>
      <p:sp>
        <p:nvSpPr>
          <p:cNvPr id="194" name="Línea"/>
          <p:cNvSpPr/>
          <p:nvPr/>
        </p:nvSpPr>
        <p:spPr>
          <a:xfrm>
            <a:off x="7453882" y="4033596"/>
            <a:ext cx="14583734"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95" name="PROBLEMA"/>
          <p:cNvSpPr txBox="1"/>
          <p:nvPr/>
        </p:nvSpPr>
        <p:spPr>
          <a:xfrm>
            <a:off x="10747310" y="3076226"/>
            <a:ext cx="11203902"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sz="3500">
                <a:latin typeface="Avenir Next"/>
                <a:ea typeface="Avenir Next"/>
                <a:cs typeface="Avenir Next"/>
                <a:sym typeface="Avenir Next"/>
              </a:defRPr>
            </a:lvl1pPr>
          </a:lstStyle>
          <a:p>
            <a:r>
              <a:t>PROBLEMA</a:t>
            </a:r>
          </a:p>
        </p:txBody>
      </p:sp>
      <p:sp>
        <p:nvSpPr>
          <p:cNvPr id="196" name="En el Ecuador la mayor parte de la producción agrícola es de monocultivo, lo cual dificulta una producción y exportación variada, por otro lado la falta de insumos limita la potencialidad de las tierras y la falta de capacitación y tecnificación produce sobreproducción y baja de precios en el país"/>
          <p:cNvSpPr txBox="1"/>
          <p:nvPr/>
        </p:nvSpPr>
        <p:spPr>
          <a:xfrm>
            <a:off x="10747310" y="4860088"/>
            <a:ext cx="12395134" cy="2705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a:latin typeface="Avenir Next"/>
                <a:ea typeface="Avenir Next"/>
                <a:cs typeface="Avenir Next"/>
                <a:sym typeface="Avenir Next"/>
              </a:defRPr>
            </a:lvl1pPr>
          </a:lstStyle>
          <a:p>
            <a:r>
              <a:t>En el Ecuador la mayor parte de la producción agrícola es de monocultivo, lo cual dificulta una producción y exportación variada, por otro lado la falta de insumos limita la potencialidad de las tierras y la falta de capacitación y tecnificación produce sobreproducción y baja de precios en el país</a:t>
            </a:r>
          </a:p>
        </p:txBody>
      </p:sp>
      <p:pic>
        <p:nvPicPr>
          <p:cNvPr id="197" name="REEL.m4v" descr="REEL.m4v"/>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13834389" y="-6748289"/>
            <a:ext cx="8582005" cy="6436503"/>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5" fill="hold"/>
                                        <p:tgtEl>
                                          <p:spTgt spid="197"/>
                                        </p:tgtEl>
                                      </p:cBhvr>
                                    </p:cmd>
                                  </p:childTnLst>
                                </p:cTn>
                              </p:par>
                            </p:childTnLst>
                          </p:cTn>
                        </p:par>
                        <p:par>
                          <p:cTn id="7" fill="hold">
                            <p:stCondLst>
                              <p:cond delay="14135"/>
                            </p:stCondLst>
                            <p:childTnLst>
                              <p:par>
                                <p:cTn id="8" presetID="9" presetClass="entr" fill="hold" grpId="2" nodeType="afterEffect">
                                  <p:stCondLst>
                                    <p:cond delay="0"/>
                                  </p:stCondLst>
                                  <p:iterate>
                                    <p:tmAbs val="0"/>
                                  </p:iterate>
                                  <p:childTnLst>
                                    <p:set>
                                      <p:cBhvr>
                                        <p:cTn id="9" fill="hold"/>
                                        <p:tgtEl>
                                          <p:spTgt spid="190"/>
                                        </p:tgtEl>
                                        <p:attrNameLst>
                                          <p:attrName>style.visibility</p:attrName>
                                        </p:attrNameLst>
                                      </p:cBhvr>
                                      <p:to>
                                        <p:strVal val="visible"/>
                                      </p:to>
                                    </p:set>
                                    <p:animEffect transition="in" filter="dissolve">
                                      <p:cBhvr>
                                        <p:cTn id="10" dur="10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197"/>
                </p:tgtEl>
              </p:cMediaNode>
            </p:video>
          </p:childTnLst>
        </p:cTn>
      </p:par>
    </p:tnLst>
    <p:bldLst>
      <p:bldP spid="190"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200" name="Línea"/>
          <p:cNvSpPr/>
          <p:nvPr/>
        </p:nvSpPr>
        <p:spPr>
          <a:xfrm>
            <a:off x="6072681" y="10616117"/>
            <a:ext cx="12238638"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1" name="MARCO TEÓRICO…"/>
          <p:cNvSpPr txBox="1"/>
          <p:nvPr/>
        </p:nvSpPr>
        <p:spPr>
          <a:xfrm>
            <a:off x="6078812" y="11100361"/>
            <a:ext cx="11203901"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MARCO TEÓRICO</a:t>
            </a:r>
          </a:p>
          <a:p>
            <a:pPr marR="331470" algn="l" defTabSz="449580">
              <a:defRPr sz="3500" b="0">
                <a:latin typeface="Avenir Next"/>
                <a:ea typeface="Avenir Next"/>
                <a:cs typeface="Avenir Next"/>
                <a:sym typeface="Avenir Next"/>
              </a:defRPr>
            </a:pPr>
            <a:r>
              <a:t>TEORÍA DE LA VENTAJA COMPARATIVA </a:t>
            </a:r>
          </a:p>
        </p:txBody>
      </p:sp>
      <p:pic>
        <p:nvPicPr>
          <p:cNvPr id="202" name="Captura de pantalla 2019-02-04 a la(s) 17.22.40.png" descr="Captura de pantalla 2019-02-04 a la(s) 17.22.40.png"/>
          <p:cNvPicPr>
            <a:picLocks noChangeAspect="1"/>
          </p:cNvPicPr>
          <p:nvPr/>
        </p:nvPicPr>
        <p:blipFill>
          <a:blip r:embed="rId3">
            <a:extLst/>
          </a:blip>
          <a:srcRect t="6181" b="35672"/>
          <a:stretch>
            <a:fillRect/>
          </a:stretch>
        </p:blipFill>
        <p:spPr>
          <a:xfrm>
            <a:off x="6073973" y="-308320"/>
            <a:ext cx="12236208" cy="10440011"/>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201"/>
                                        </p:tgtEl>
                                        <p:attrNameLst>
                                          <p:attrName>style.visibility</p:attrName>
                                        </p:attrNameLst>
                                      </p:cBhvr>
                                      <p:to>
                                        <p:strVal val="visible"/>
                                      </p:to>
                                    </p:set>
                                    <p:anim calcmode="lin" valueType="num">
                                      <p:cBhvr>
                                        <p:cTn id="7" dur="1000" fill="hold"/>
                                        <p:tgtEl>
                                          <p:spTgt spid="201"/>
                                        </p:tgtEl>
                                        <p:attrNameLst>
                                          <p:attrName>ppt_x</p:attrName>
                                        </p:attrNameLst>
                                      </p:cBhvr>
                                      <p:tavLst>
                                        <p:tav tm="0">
                                          <p:val>
                                            <p:strVal val="0-#ppt_w/2"/>
                                          </p:val>
                                        </p:tav>
                                        <p:tav tm="100000">
                                          <p:val>
                                            <p:strVal val="#ppt_x"/>
                                          </p:val>
                                        </p:tav>
                                      </p:tavLst>
                                    </p:anim>
                                    <p:anim calcmode="lin" valueType="num">
                                      <p:cBhvr>
                                        <p:cTn id="8" dur="1000" fill="hold"/>
                                        <p:tgtEl>
                                          <p:spTgt spid="20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 fill="hold" grpId="2" nodeType="afterEffect">
                                  <p:stCondLst>
                                    <p:cond delay="0"/>
                                  </p:stCondLst>
                                  <p:iterate>
                                    <p:tmAbs val="0"/>
                                  </p:iterate>
                                  <p:childTnLst>
                                    <p:set>
                                      <p:cBhvr>
                                        <p:cTn id="11" fill="hold"/>
                                        <p:tgtEl>
                                          <p:spTgt spid="202"/>
                                        </p:tgtEl>
                                        <p:attrNameLst>
                                          <p:attrName>style.visibility</p:attrName>
                                        </p:attrNameLst>
                                      </p:cBhvr>
                                      <p:to>
                                        <p:strVal val="visible"/>
                                      </p:to>
                                    </p:set>
                                    <p:anim calcmode="lin" valueType="num">
                                      <p:cBhvr>
                                        <p:cTn id="12" dur="1000" fill="hold"/>
                                        <p:tgtEl>
                                          <p:spTgt spid="202"/>
                                        </p:tgtEl>
                                        <p:attrNameLst>
                                          <p:attrName>ppt_x</p:attrName>
                                        </p:attrNameLst>
                                      </p:cBhvr>
                                      <p:tavLst>
                                        <p:tav tm="0">
                                          <p:val>
                                            <p:strVal val="#ppt_x"/>
                                          </p:val>
                                        </p:tav>
                                        <p:tav tm="100000">
                                          <p:val>
                                            <p:strVal val="#ppt_x"/>
                                          </p:val>
                                        </p:tav>
                                      </p:tavLst>
                                    </p:anim>
                                    <p:anim calcmode="lin" valueType="num">
                                      <p:cBhvr>
                                        <p:cTn id="13" dur="1000" fill="hold"/>
                                        <p:tgtEl>
                                          <p:spTgt spid="2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1" animBg="1" advAuto="0"/>
      <p:bldP spid="202" grpId="2"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video.m4v" descr="video.m4v"/>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6595467" y="623499"/>
            <a:ext cx="17126062" cy="12844546"/>
          </a:xfrm>
          <a:prstGeom prst="rect">
            <a:avLst/>
          </a:prstGeom>
          <a:ln w="12700">
            <a:miter lim="400000"/>
          </a:ln>
        </p:spPr>
      </p:pic>
      <p:pic>
        <p:nvPicPr>
          <p:cNvPr id="205" name="LOGO-PRINCIPAL-NUEVO4.png" descr="LOGO-PRINCIPAL-NUEVO4.png"/>
          <p:cNvPicPr>
            <a:picLocks noChangeAspect="1"/>
          </p:cNvPicPr>
          <p:nvPr/>
        </p:nvPicPr>
        <p:blipFill>
          <a:blip r:embed="rId5">
            <a:extLst/>
          </a:blip>
          <a:stretch>
            <a:fillRect/>
          </a:stretch>
        </p:blipFill>
        <p:spPr>
          <a:xfrm>
            <a:off x="21229930" y="566966"/>
            <a:ext cx="2597856" cy="670943"/>
          </a:xfrm>
          <a:prstGeom prst="rect">
            <a:avLst/>
          </a:prstGeom>
          <a:ln w="12700">
            <a:miter lim="400000"/>
          </a:ln>
        </p:spPr>
      </p:pic>
      <p:sp>
        <p:nvSpPr>
          <p:cNvPr id="206" name="Línea"/>
          <p:cNvSpPr/>
          <p:nvPr/>
        </p:nvSpPr>
        <p:spPr>
          <a:xfrm>
            <a:off x="7082329" y="5751887"/>
            <a:ext cx="1" cy="2975086"/>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7" name="TEORÍA DE LA VENTAJA…"/>
          <p:cNvSpPr txBox="1"/>
          <p:nvPr/>
        </p:nvSpPr>
        <p:spPr>
          <a:xfrm>
            <a:off x="1188678" y="6579030"/>
            <a:ext cx="8647068"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rPr b="0"/>
              <a:t>TEORÍA DE LA VENTAJA</a:t>
            </a:r>
            <a:r>
              <a:t> </a:t>
            </a:r>
          </a:p>
          <a:p>
            <a:pPr marR="331470" algn="l" defTabSz="449580">
              <a:defRPr sz="3500">
                <a:latin typeface="Avenir Next"/>
                <a:ea typeface="Avenir Next"/>
                <a:cs typeface="Avenir Next"/>
                <a:sym typeface="Avenir Next"/>
              </a:defRPr>
            </a:pPr>
            <a:r>
              <a:t>COMPARATIVA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207"/>
                                        </p:tgtEl>
                                        <p:attrNameLst>
                                          <p:attrName>style.visibility</p:attrName>
                                        </p:attrNameLst>
                                      </p:cBhvr>
                                      <p:to>
                                        <p:strVal val="visible"/>
                                      </p:to>
                                    </p:set>
                                    <p:anim calcmode="lin" valueType="num">
                                      <p:cBhvr>
                                        <p:cTn id="7" dur="1000" fill="hold"/>
                                        <p:tgtEl>
                                          <p:spTgt spid="207"/>
                                        </p:tgtEl>
                                        <p:attrNameLst>
                                          <p:attrName>ppt_x</p:attrName>
                                        </p:attrNameLst>
                                      </p:cBhvr>
                                      <p:tavLst>
                                        <p:tav tm="0">
                                          <p:val>
                                            <p:strVal val="0-#ppt_w/2"/>
                                          </p:val>
                                        </p:tav>
                                        <p:tav tm="100000">
                                          <p:val>
                                            <p:strVal val="#ppt_x"/>
                                          </p:val>
                                        </p:tav>
                                      </p:tavLst>
                                    </p:anim>
                                    <p:anim calcmode="lin" valueType="num">
                                      <p:cBhvr>
                                        <p:cTn id="8" dur="1000" fill="hold"/>
                                        <p:tgtEl>
                                          <p:spTgt spid="20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26760000" fill="hold"/>
                                        <p:tgtEl>
                                          <p:spTgt spid="20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2" fill="hold" display="0">
                  <p:stCondLst>
                    <p:cond delay="indefinite"/>
                  </p:stCondLst>
                </p:cTn>
                <p:tgtEl>
                  <p:spTgt spid="204"/>
                </p:tgtEl>
              </p:cMediaNode>
            </p:video>
          </p:childTnLst>
        </p:cTn>
      </p:par>
    </p:tnLst>
    <p:bldLst>
      <p:bldP spid="207"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LOGO-PRINCIPAL-NUEVO4.png" descr="LOGO-PRINCIPAL-NUEVO4.png"/>
          <p:cNvPicPr>
            <a:picLocks noChangeAspect="1"/>
          </p:cNvPicPr>
          <p:nvPr/>
        </p:nvPicPr>
        <p:blipFill>
          <a:blip r:embed="rId4">
            <a:extLst/>
          </a:blip>
          <a:stretch>
            <a:fillRect/>
          </a:stretch>
        </p:blipFill>
        <p:spPr>
          <a:xfrm>
            <a:off x="21229930" y="566966"/>
            <a:ext cx="2597856" cy="670943"/>
          </a:xfrm>
          <a:prstGeom prst="rect">
            <a:avLst/>
          </a:prstGeom>
          <a:ln w="12700">
            <a:miter lim="400000"/>
          </a:ln>
        </p:spPr>
      </p:pic>
      <p:pic>
        <p:nvPicPr>
          <p:cNvPr id="210" name="video.m4v" descr="video.m4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6595467" y="13979038"/>
            <a:ext cx="17126062" cy="12844545"/>
          </a:xfrm>
          <a:prstGeom prst="rect">
            <a:avLst/>
          </a:prstGeom>
          <a:ln w="12700">
            <a:miter lim="400000"/>
          </a:ln>
        </p:spPr>
      </p:pic>
      <p:sp>
        <p:nvSpPr>
          <p:cNvPr id="211" name="Línea"/>
          <p:cNvSpPr/>
          <p:nvPr/>
        </p:nvSpPr>
        <p:spPr>
          <a:xfrm flipH="1">
            <a:off x="7045435" y="2372397"/>
            <a:ext cx="1" cy="8971207"/>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2" name="TEORÍA DE LA VENTAJA…"/>
          <p:cNvSpPr txBox="1"/>
          <p:nvPr/>
        </p:nvSpPr>
        <p:spPr>
          <a:xfrm>
            <a:off x="1188678" y="6579030"/>
            <a:ext cx="8647068"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rPr b="0"/>
              <a:t>TEORÍA DE LA VENTAJA</a:t>
            </a:r>
            <a:r>
              <a:t> </a:t>
            </a:r>
          </a:p>
          <a:p>
            <a:pPr marR="331470" algn="l" defTabSz="449580">
              <a:defRPr sz="3500">
                <a:latin typeface="Avenir Next"/>
                <a:ea typeface="Avenir Next"/>
                <a:cs typeface="Avenir Next"/>
                <a:sym typeface="Avenir Next"/>
              </a:defRPr>
            </a:pPr>
            <a:r>
              <a:t>COMPARATIVA </a:t>
            </a:r>
          </a:p>
        </p:txBody>
      </p:sp>
      <p:sp>
        <p:nvSpPr>
          <p:cNvPr id="213" name="MANO DE OBRA"/>
          <p:cNvSpPr txBox="1"/>
          <p:nvPr/>
        </p:nvSpPr>
        <p:spPr>
          <a:xfrm>
            <a:off x="8412902" y="3823233"/>
            <a:ext cx="2859787" cy="1038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defTabSz="449580">
              <a:lnSpc>
                <a:spcPct val="80000"/>
              </a:lnSpc>
              <a:defRPr b="0">
                <a:latin typeface="Avenir Next"/>
                <a:ea typeface="Avenir Next"/>
                <a:cs typeface="Avenir Next"/>
                <a:sym typeface="Avenir Next"/>
              </a:defRPr>
            </a:lvl1pPr>
          </a:lstStyle>
          <a:p>
            <a:r>
              <a:t>MANO DE OBRA</a:t>
            </a:r>
          </a:p>
        </p:txBody>
      </p:sp>
      <p:sp>
        <p:nvSpPr>
          <p:cNvPr id="214" name="TECNOLOGÍA"/>
          <p:cNvSpPr txBox="1"/>
          <p:nvPr/>
        </p:nvSpPr>
        <p:spPr>
          <a:xfrm>
            <a:off x="11657872" y="10033326"/>
            <a:ext cx="3311683"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defTabSz="449580">
              <a:lnSpc>
                <a:spcPct val="80000"/>
              </a:lnSpc>
              <a:defRPr b="0">
                <a:latin typeface="Avenir Next"/>
                <a:ea typeface="Avenir Next"/>
                <a:cs typeface="Avenir Next"/>
                <a:sym typeface="Avenir Next"/>
              </a:defRPr>
            </a:lvl1pPr>
          </a:lstStyle>
          <a:p>
            <a:r>
              <a:t>TECNOLOGÍA</a:t>
            </a:r>
          </a:p>
        </p:txBody>
      </p:sp>
      <p:sp>
        <p:nvSpPr>
          <p:cNvPr id="215" name="INFRAESTRUCTURA"/>
          <p:cNvSpPr txBox="1"/>
          <p:nvPr/>
        </p:nvSpPr>
        <p:spPr>
          <a:xfrm>
            <a:off x="14846016" y="4091244"/>
            <a:ext cx="4239695"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defTabSz="449580">
              <a:lnSpc>
                <a:spcPct val="80000"/>
              </a:lnSpc>
              <a:defRPr b="0">
                <a:latin typeface="Avenir Next"/>
                <a:ea typeface="Avenir Next"/>
                <a:cs typeface="Avenir Next"/>
                <a:sym typeface="Avenir Next"/>
              </a:defRPr>
            </a:lvl1pPr>
          </a:lstStyle>
          <a:p>
            <a:r>
              <a:t>INFRAESTRUCTURA</a:t>
            </a:r>
          </a:p>
        </p:txBody>
      </p:sp>
      <p:sp>
        <p:nvSpPr>
          <p:cNvPr id="216" name="INSUMOS"/>
          <p:cNvSpPr txBox="1"/>
          <p:nvPr/>
        </p:nvSpPr>
        <p:spPr>
          <a:xfrm>
            <a:off x="19306238" y="10084126"/>
            <a:ext cx="2597856"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marR="331470" defTabSz="449580">
              <a:lnSpc>
                <a:spcPct val="80000"/>
              </a:lnSpc>
              <a:defRPr b="0">
                <a:latin typeface="Avenir Next"/>
                <a:ea typeface="Avenir Next"/>
                <a:cs typeface="Avenir Next"/>
                <a:sym typeface="Avenir Next"/>
              </a:defRPr>
            </a:lvl1pPr>
          </a:lstStyle>
          <a:p>
            <a:r>
              <a:t>INSUMOS</a:t>
            </a:r>
          </a:p>
        </p:txBody>
      </p:sp>
      <p:pic>
        <p:nvPicPr>
          <p:cNvPr id="217" name="Imagen" descr="Imagen"/>
          <p:cNvPicPr>
            <a:picLocks noChangeAspect="1"/>
          </p:cNvPicPr>
          <p:nvPr/>
        </p:nvPicPr>
        <p:blipFill>
          <a:blip r:embed="rId6">
            <a:extLst/>
          </a:blip>
          <a:stretch>
            <a:fillRect/>
          </a:stretch>
        </p:blipFill>
        <p:spPr>
          <a:xfrm>
            <a:off x="8854303" y="5022874"/>
            <a:ext cx="1976985" cy="3302382"/>
          </a:xfrm>
          <a:prstGeom prst="rect">
            <a:avLst/>
          </a:prstGeom>
          <a:ln w="12700">
            <a:miter lim="400000"/>
          </a:ln>
        </p:spPr>
      </p:pic>
      <p:pic>
        <p:nvPicPr>
          <p:cNvPr id="218" name="Imagen" descr="Imagen"/>
          <p:cNvPicPr>
            <a:picLocks noChangeAspect="1"/>
          </p:cNvPicPr>
          <p:nvPr/>
        </p:nvPicPr>
        <p:blipFill>
          <a:blip r:embed="rId7">
            <a:extLst/>
          </a:blip>
          <a:stretch>
            <a:fillRect/>
          </a:stretch>
        </p:blipFill>
        <p:spPr>
          <a:xfrm>
            <a:off x="12142868" y="6348146"/>
            <a:ext cx="1976984" cy="3306725"/>
          </a:xfrm>
          <a:prstGeom prst="rect">
            <a:avLst/>
          </a:prstGeom>
          <a:ln w="12700">
            <a:miter lim="400000"/>
          </a:ln>
        </p:spPr>
      </p:pic>
      <p:pic>
        <p:nvPicPr>
          <p:cNvPr id="219" name="Imagen" descr="Imagen"/>
          <p:cNvPicPr>
            <a:picLocks noChangeAspect="1"/>
          </p:cNvPicPr>
          <p:nvPr/>
        </p:nvPicPr>
        <p:blipFill>
          <a:blip r:embed="rId8">
            <a:extLst/>
          </a:blip>
          <a:stretch>
            <a:fillRect/>
          </a:stretch>
        </p:blipFill>
        <p:spPr>
          <a:xfrm>
            <a:off x="15712626" y="5022874"/>
            <a:ext cx="1976998" cy="3302382"/>
          </a:xfrm>
          <a:prstGeom prst="rect">
            <a:avLst/>
          </a:prstGeom>
          <a:ln w="12700">
            <a:miter lim="400000"/>
          </a:ln>
        </p:spPr>
      </p:pic>
      <p:pic>
        <p:nvPicPr>
          <p:cNvPr id="220" name="Imagen" descr="Imagen"/>
          <p:cNvPicPr>
            <a:picLocks noChangeAspect="1"/>
          </p:cNvPicPr>
          <p:nvPr/>
        </p:nvPicPr>
        <p:blipFill>
          <a:blip r:embed="rId9">
            <a:extLst/>
          </a:blip>
          <a:stretch>
            <a:fillRect/>
          </a:stretch>
        </p:blipFill>
        <p:spPr>
          <a:xfrm>
            <a:off x="19282399" y="6348146"/>
            <a:ext cx="1976985" cy="3306725"/>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60" fill="hold"/>
                                        <p:tgtEl>
                                          <p:spTgt spid="210"/>
                                        </p:tgtEl>
                                      </p:cBhvr>
                                    </p:cmd>
                                  </p:childTnLst>
                                </p:cTn>
                              </p:par>
                            </p:childTnLst>
                          </p:cTn>
                        </p:par>
                        <p:par>
                          <p:cTn id="7" fill="hold">
                            <p:stCondLst>
                              <p:cond delay="26760"/>
                            </p:stCondLst>
                            <p:childTnLst>
                              <p:par>
                                <p:cTn id="8" presetID="2" presetClass="entr" presetSubtype="4" fill="hold" grpId="2" nodeType="afterEffect">
                                  <p:stCondLst>
                                    <p:cond delay="0"/>
                                  </p:stCondLst>
                                  <p:iterate>
                                    <p:tmAbs val="0"/>
                                  </p:iterate>
                                  <p:childTnLst>
                                    <p:set>
                                      <p:cBhvr>
                                        <p:cTn id="9" fill="hold"/>
                                        <p:tgtEl>
                                          <p:spTgt spid="217"/>
                                        </p:tgtEl>
                                        <p:attrNameLst>
                                          <p:attrName>style.visibility</p:attrName>
                                        </p:attrNameLst>
                                      </p:cBhvr>
                                      <p:to>
                                        <p:strVal val="visible"/>
                                      </p:to>
                                    </p:set>
                                    <p:anim calcmode="lin" valueType="num">
                                      <p:cBhvr>
                                        <p:cTn id="10" dur="1000" fill="hold"/>
                                        <p:tgtEl>
                                          <p:spTgt spid="217"/>
                                        </p:tgtEl>
                                        <p:attrNameLst>
                                          <p:attrName>ppt_x</p:attrName>
                                        </p:attrNameLst>
                                      </p:cBhvr>
                                      <p:tavLst>
                                        <p:tav tm="0">
                                          <p:val>
                                            <p:strVal val="#ppt_x"/>
                                          </p:val>
                                        </p:tav>
                                        <p:tav tm="100000">
                                          <p:val>
                                            <p:strVal val="#ppt_x"/>
                                          </p:val>
                                        </p:tav>
                                      </p:tavLst>
                                    </p:anim>
                                    <p:anim calcmode="lin" valueType="num">
                                      <p:cBhvr>
                                        <p:cTn id="11" dur="1000" fill="hold"/>
                                        <p:tgtEl>
                                          <p:spTgt spid="217"/>
                                        </p:tgtEl>
                                        <p:attrNameLst>
                                          <p:attrName>ppt_y</p:attrName>
                                        </p:attrNameLst>
                                      </p:cBhvr>
                                      <p:tavLst>
                                        <p:tav tm="0">
                                          <p:val>
                                            <p:strVal val="1+#ppt_h/2"/>
                                          </p:val>
                                        </p:tav>
                                        <p:tav tm="100000">
                                          <p:val>
                                            <p:strVal val="#ppt_y"/>
                                          </p:val>
                                        </p:tav>
                                      </p:tavLst>
                                    </p:anim>
                                  </p:childTnLst>
                                </p:cTn>
                              </p:par>
                            </p:childTnLst>
                          </p:cTn>
                        </p:par>
                        <p:par>
                          <p:cTn id="12" fill="hold">
                            <p:stCondLst>
                              <p:cond delay="27760"/>
                            </p:stCondLst>
                            <p:childTnLst>
                              <p:par>
                                <p:cTn id="13" presetID="2" presetClass="entr" presetSubtype="8" fill="hold" grpId="3" nodeType="afterEffect">
                                  <p:stCondLst>
                                    <p:cond delay="0"/>
                                  </p:stCondLst>
                                  <p:iterate>
                                    <p:tmAbs val="0"/>
                                  </p:iterate>
                                  <p:childTnLst>
                                    <p:set>
                                      <p:cBhvr>
                                        <p:cTn id="14" fill="hold"/>
                                        <p:tgtEl>
                                          <p:spTgt spid="213"/>
                                        </p:tgtEl>
                                        <p:attrNameLst>
                                          <p:attrName>style.visibility</p:attrName>
                                        </p:attrNameLst>
                                      </p:cBhvr>
                                      <p:to>
                                        <p:strVal val="visible"/>
                                      </p:to>
                                    </p:set>
                                    <p:anim calcmode="lin" valueType="num">
                                      <p:cBhvr>
                                        <p:cTn id="15" dur="1000" fill="hold"/>
                                        <p:tgtEl>
                                          <p:spTgt spid="213"/>
                                        </p:tgtEl>
                                        <p:attrNameLst>
                                          <p:attrName>ppt_x</p:attrName>
                                        </p:attrNameLst>
                                      </p:cBhvr>
                                      <p:tavLst>
                                        <p:tav tm="0">
                                          <p:val>
                                            <p:strVal val="0-#ppt_w/2"/>
                                          </p:val>
                                        </p:tav>
                                        <p:tav tm="100000">
                                          <p:val>
                                            <p:strVal val="#ppt_x"/>
                                          </p:val>
                                        </p:tav>
                                      </p:tavLst>
                                    </p:anim>
                                    <p:anim calcmode="lin" valueType="num">
                                      <p:cBhvr>
                                        <p:cTn id="16" dur="1000" fill="hold"/>
                                        <p:tgtEl>
                                          <p:spTgt spid="213"/>
                                        </p:tgtEl>
                                        <p:attrNameLst>
                                          <p:attrName>ppt_y</p:attrName>
                                        </p:attrNameLst>
                                      </p:cBhvr>
                                      <p:tavLst>
                                        <p:tav tm="0">
                                          <p:val>
                                            <p:strVal val="#ppt_y"/>
                                          </p:val>
                                        </p:tav>
                                        <p:tav tm="100000">
                                          <p:val>
                                            <p:strVal val="#ppt_y"/>
                                          </p:val>
                                        </p:tav>
                                      </p:tavLst>
                                    </p:anim>
                                  </p:childTnLst>
                                </p:cTn>
                              </p:par>
                            </p:childTnLst>
                          </p:cTn>
                        </p:par>
                        <p:par>
                          <p:cTn id="17" fill="hold">
                            <p:stCondLst>
                              <p:cond delay="28760"/>
                            </p:stCondLst>
                            <p:childTnLst>
                              <p:par>
                                <p:cTn id="18" presetID="2" presetClass="entr" presetSubtype="1" fill="hold" grpId="4" nodeType="afterEffect">
                                  <p:stCondLst>
                                    <p:cond delay="0"/>
                                  </p:stCondLst>
                                  <p:iterate>
                                    <p:tmAbs val="0"/>
                                  </p:iterate>
                                  <p:childTnLst>
                                    <p:set>
                                      <p:cBhvr>
                                        <p:cTn id="19" fill="hold"/>
                                        <p:tgtEl>
                                          <p:spTgt spid="218"/>
                                        </p:tgtEl>
                                        <p:attrNameLst>
                                          <p:attrName>style.visibility</p:attrName>
                                        </p:attrNameLst>
                                      </p:cBhvr>
                                      <p:to>
                                        <p:strVal val="visible"/>
                                      </p:to>
                                    </p:set>
                                    <p:anim calcmode="lin" valueType="num">
                                      <p:cBhvr>
                                        <p:cTn id="20" dur="1000" fill="hold"/>
                                        <p:tgtEl>
                                          <p:spTgt spid="218"/>
                                        </p:tgtEl>
                                        <p:attrNameLst>
                                          <p:attrName>ppt_x</p:attrName>
                                        </p:attrNameLst>
                                      </p:cBhvr>
                                      <p:tavLst>
                                        <p:tav tm="0">
                                          <p:val>
                                            <p:strVal val="#ppt_x"/>
                                          </p:val>
                                        </p:tav>
                                        <p:tav tm="100000">
                                          <p:val>
                                            <p:strVal val="#ppt_x"/>
                                          </p:val>
                                        </p:tav>
                                      </p:tavLst>
                                    </p:anim>
                                    <p:anim calcmode="lin" valueType="num">
                                      <p:cBhvr>
                                        <p:cTn id="21" dur="1000" fill="hold"/>
                                        <p:tgtEl>
                                          <p:spTgt spid="218"/>
                                        </p:tgtEl>
                                        <p:attrNameLst>
                                          <p:attrName>ppt_y</p:attrName>
                                        </p:attrNameLst>
                                      </p:cBhvr>
                                      <p:tavLst>
                                        <p:tav tm="0">
                                          <p:val>
                                            <p:strVal val="0-#ppt_h/2"/>
                                          </p:val>
                                        </p:tav>
                                        <p:tav tm="100000">
                                          <p:val>
                                            <p:strVal val="#ppt_y"/>
                                          </p:val>
                                        </p:tav>
                                      </p:tavLst>
                                    </p:anim>
                                  </p:childTnLst>
                                </p:cTn>
                              </p:par>
                            </p:childTnLst>
                          </p:cTn>
                        </p:par>
                        <p:par>
                          <p:cTn id="22" fill="hold">
                            <p:stCondLst>
                              <p:cond delay="29760"/>
                            </p:stCondLst>
                            <p:childTnLst>
                              <p:par>
                                <p:cTn id="23" presetID="2" presetClass="entr" presetSubtype="8" fill="hold" grpId="5" nodeType="afterEffect">
                                  <p:stCondLst>
                                    <p:cond delay="0"/>
                                  </p:stCondLst>
                                  <p:iterate>
                                    <p:tmAbs val="0"/>
                                  </p:iterate>
                                  <p:childTnLst>
                                    <p:set>
                                      <p:cBhvr>
                                        <p:cTn id="24" fill="hold"/>
                                        <p:tgtEl>
                                          <p:spTgt spid="214"/>
                                        </p:tgtEl>
                                        <p:attrNameLst>
                                          <p:attrName>style.visibility</p:attrName>
                                        </p:attrNameLst>
                                      </p:cBhvr>
                                      <p:to>
                                        <p:strVal val="visible"/>
                                      </p:to>
                                    </p:set>
                                    <p:anim calcmode="lin" valueType="num">
                                      <p:cBhvr>
                                        <p:cTn id="25" dur="1000" fill="hold"/>
                                        <p:tgtEl>
                                          <p:spTgt spid="214"/>
                                        </p:tgtEl>
                                        <p:attrNameLst>
                                          <p:attrName>ppt_x</p:attrName>
                                        </p:attrNameLst>
                                      </p:cBhvr>
                                      <p:tavLst>
                                        <p:tav tm="0">
                                          <p:val>
                                            <p:strVal val="0-#ppt_w/2"/>
                                          </p:val>
                                        </p:tav>
                                        <p:tav tm="100000">
                                          <p:val>
                                            <p:strVal val="#ppt_x"/>
                                          </p:val>
                                        </p:tav>
                                      </p:tavLst>
                                    </p:anim>
                                    <p:anim calcmode="lin" valueType="num">
                                      <p:cBhvr>
                                        <p:cTn id="26" dur="1000" fill="hold"/>
                                        <p:tgtEl>
                                          <p:spTgt spid="214"/>
                                        </p:tgtEl>
                                        <p:attrNameLst>
                                          <p:attrName>ppt_y</p:attrName>
                                        </p:attrNameLst>
                                      </p:cBhvr>
                                      <p:tavLst>
                                        <p:tav tm="0">
                                          <p:val>
                                            <p:strVal val="#ppt_y"/>
                                          </p:val>
                                        </p:tav>
                                        <p:tav tm="100000">
                                          <p:val>
                                            <p:strVal val="#ppt_y"/>
                                          </p:val>
                                        </p:tav>
                                      </p:tavLst>
                                    </p:anim>
                                  </p:childTnLst>
                                </p:cTn>
                              </p:par>
                            </p:childTnLst>
                          </p:cTn>
                        </p:par>
                        <p:par>
                          <p:cTn id="27" fill="hold">
                            <p:stCondLst>
                              <p:cond delay="30760"/>
                            </p:stCondLst>
                            <p:childTnLst>
                              <p:par>
                                <p:cTn id="28" presetID="2" presetClass="entr" presetSubtype="4" fill="hold" grpId="6" nodeType="afterEffect">
                                  <p:stCondLst>
                                    <p:cond delay="0"/>
                                  </p:stCondLst>
                                  <p:iterate>
                                    <p:tmAbs val="0"/>
                                  </p:iterate>
                                  <p:childTnLst>
                                    <p:set>
                                      <p:cBhvr>
                                        <p:cTn id="29" fill="hold"/>
                                        <p:tgtEl>
                                          <p:spTgt spid="219"/>
                                        </p:tgtEl>
                                        <p:attrNameLst>
                                          <p:attrName>style.visibility</p:attrName>
                                        </p:attrNameLst>
                                      </p:cBhvr>
                                      <p:to>
                                        <p:strVal val="visible"/>
                                      </p:to>
                                    </p:set>
                                    <p:anim calcmode="lin" valueType="num">
                                      <p:cBhvr>
                                        <p:cTn id="30" dur="1000" fill="hold"/>
                                        <p:tgtEl>
                                          <p:spTgt spid="219"/>
                                        </p:tgtEl>
                                        <p:attrNameLst>
                                          <p:attrName>ppt_x</p:attrName>
                                        </p:attrNameLst>
                                      </p:cBhvr>
                                      <p:tavLst>
                                        <p:tav tm="0">
                                          <p:val>
                                            <p:strVal val="#ppt_x"/>
                                          </p:val>
                                        </p:tav>
                                        <p:tav tm="100000">
                                          <p:val>
                                            <p:strVal val="#ppt_x"/>
                                          </p:val>
                                        </p:tav>
                                      </p:tavLst>
                                    </p:anim>
                                    <p:anim calcmode="lin" valueType="num">
                                      <p:cBhvr>
                                        <p:cTn id="31" dur="1000" fill="hold"/>
                                        <p:tgtEl>
                                          <p:spTgt spid="219"/>
                                        </p:tgtEl>
                                        <p:attrNameLst>
                                          <p:attrName>ppt_y</p:attrName>
                                        </p:attrNameLst>
                                      </p:cBhvr>
                                      <p:tavLst>
                                        <p:tav tm="0">
                                          <p:val>
                                            <p:strVal val="1+#ppt_h/2"/>
                                          </p:val>
                                        </p:tav>
                                        <p:tav tm="100000">
                                          <p:val>
                                            <p:strVal val="#ppt_y"/>
                                          </p:val>
                                        </p:tav>
                                      </p:tavLst>
                                    </p:anim>
                                  </p:childTnLst>
                                </p:cTn>
                              </p:par>
                            </p:childTnLst>
                          </p:cTn>
                        </p:par>
                        <p:par>
                          <p:cTn id="32" fill="hold">
                            <p:stCondLst>
                              <p:cond delay="31760"/>
                            </p:stCondLst>
                            <p:childTnLst>
                              <p:par>
                                <p:cTn id="33" presetID="2" presetClass="entr" presetSubtype="8" fill="hold" grpId="7" nodeType="afterEffect">
                                  <p:stCondLst>
                                    <p:cond delay="0"/>
                                  </p:stCondLst>
                                  <p:iterate>
                                    <p:tmAbs val="0"/>
                                  </p:iterate>
                                  <p:childTnLst>
                                    <p:set>
                                      <p:cBhvr>
                                        <p:cTn id="34" fill="hold"/>
                                        <p:tgtEl>
                                          <p:spTgt spid="215"/>
                                        </p:tgtEl>
                                        <p:attrNameLst>
                                          <p:attrName>style.visibility</p:attrName>
                                        </p:attrNameLst>
                                      </p:cBhvr>
                                      <p:to>
                                        <p:strVal val="visible"/>
                                      </p:to>
                                    </p:set>
                                    <p:anim calcmode="lin" valueType="num">
                                      <p:cBhvr>
                                        <p:cTn id="35" dur="1000" fill="hold"/>
                                        <p:tgtEl>
                                          <p:spTgt spid="215"/>
                                        </p:tgtEl>
                                        <p:attrNameLst>
                                          <p:attrName>ppt_x</p:attrName>
                                        </p:attrNameLst>
                                      </p:cBhvr>
                                      <p:tavLst>
                                        <p:tav tm="0">
                                          <p:val>
                                            <p:strVal val="0-#ppt_w/2"/>
                                          </p:val>
                                        </p:tav>
                                        <p:tav tm="100000">
                                          <p:val>
                                            <p:strVal val="#ppt_x"/>
                                          </p:val>
                                        </p:tav>
                                      </p:tavLst>
                                    </p:anim>
                                    <p:anim calcmode="lin" valueType="num">
                                      <p:cBhvr>
                                        <p:cTn id="36" dur="1000" fill="hold"/>
                                        <p:tgtEl>
                                          <p:spTgt spid="215"/>
                                        </p:tgtEl>
                                        <p:attrNameLst>
                                          <p:attrName>ppt_y</p:attrName>
                                        </p:attrNameLst>
                                      </p:cBhvr>
                                      <p:tavLst>
                                        <p:tav tm="0">
                                          <p:val>
                                            <p:strVal val="#ppt_y"/>
                                          </p:val>
                                        </p:tav>
                                        <p:tav tm="100000">
                                          <p:val>
                                            <p:strVal val="#ppt_y"/>
                                          </p:val>
                                        </p:tav>
                                      </p:tavLst>
                                    </p:anim>
                                  </p:childTnLst>
                                </p:cTn>
                              </p:par>
                            </p:childTnLst>
                          </p:cTn>
                        </p:par>
                        <p:par>
                          <p:cTn id="37" fill="hold">
                            <p:stCondLst>
                              <p:cond delay="32760"/>
                            </p:stCondLst>
                            <p:childTnLst>
                              <p:par>
                                <p:cTn id="38" presetID="2" presetClass="entr" presetSubtype="1" fill="hold" grpId="8" nodeType="afterEffect">
                                  <p:stCondLst>
                                    <p:cond delay="0"/>
                                  </p:stCondLst>
                                  <p:iterate>
                                    <p:tmAbs val="0"/>
                                  </p:iterate>
                                  <p:childTnLst>
                                    <p:set>
                                      <p:cBhvr>
                                        <p:cTn id="39" fill="hold"/>
                                        <p:tgtEl>
                                          <p:spTgt spid="220"/>
                                        </p:tgtEl>
                                        <p:attrNameLst>
                                          <p:attrName>style.visibility</p:attrName>
                                        </p:attrNameLst>
                                      </p:cBhvr>
                                      <p:to>
                                        <p:strVal val="visible"/>
                                      </p:to>
                                    </p:set>
                                    <p:anim calcmode="lin" valueType="num">
                                      <p:cBhvr>
                                        <p:cTn id="40" dur="1000" fill="hold"/>
                                        <p:tgtEl>
                                          <p:spTgt spid="220"/>
                                        </p:tgtEl>
                                        <p:attrNameLst>
                                          <p:attrName>ppt_x</p:attrName>
                                        </p:attrNameLst>
                                      </p:cBhvr>
                                      <p:tavLst>
                                        <p:tav tm="0">
                                          <p:val>
                                            <p:strVal val="#ppt_x"/>
                                          </p:val>
                                        </p:tav>
                                        <p:tav tm="100000">
                                          <p:val>
                                            <p:strVal val="#ppt_x"/>
                                          </p:val>
                                        </p:tav>
                                      </p:tavLst>
                                    </p:anim>
                                    <p:anim calcmode="lin" valueType="num">
                                      <p:cBhvr>
                                        <p:cTn id="41" dur="1000" fill="hold"/>
                                        <p:tgtEl>
                                          <p:spTgt spid="220"/>
                                        </p:tgtEl>
                                        <p:attrNameLst>
                                          <p:attrName>ppt_y</p:attrName>
                                        </p:attrNameLst>
                                      </p:cBhvr>
                                      <p:tavLst>
                                        <p:tav tm="0">
                                          <p:val>
                                            <p:strVal val="0-#ppt_h/2"/>
                                          </p:val>
                                        </p:tav>
                                        <p:tav tm="100000">
                                          <p:val>
                                            <p:strVal val="#ppt_y"/>
                                          </p:val>
                                        </p:tav>
                                      </p:tavLst>
                                    </p:anim>
                                  </p:childTnLst>
                                </p:cTn>
                              </p:par>
                            </p:childTnLst>
                          </p:cTn>
                        </p:par>
                        <p:par>
                          <p:cTn id="42" fill="hold">
                            <p:stCondLst>
                              <p:cond delay="33760"/>
                            </p:stCondLst>
                            <p:childTnLst>
                              <p:par>
                                <p:cTn id="43" presetID="2" presetClass="entr" presetSubtype="8" fill="hold" grpId="9" nodeType="afterEffect">
                                  <p:stCondLst>
                                    <p:cond delay="0"/>
                                  </p:stCondLst>
                                  <p:iterate>
                                    <p:tmAbs val="0"/>
                                  </p:iterate>
                                  <p:childTnLst>
                                    <p:set>
                                      <p:cBhvr>
                                        <p:cTn id="44" fill="hold"/>
                                        <p:tgtEl>
                                          <p:spTgt spid="216"/>
                                        </p:tgtEl>
                                        <p:attrNameLst>
                                          <p:attrName>style.visibility</p:attrName>
                                        </p:attrNameLst>
                                      </p:cBhvr>
                                      <p:to>
                                        <p:strVal val="visible"/>
                                      </p:to>
                                    </p:set>
                                    <p:anim calcmode="lin" valueType="num">
                                      <p:cBhvr>
                                        <p:cTn id="45" dur="1000" fill="hold"/>
                                        <p:tgtEl>
                                          <p:spTgt spid="216"/>
                                        </p:tgtEl>
                                        <p:attrNameLst>
                                          <p:attrName>ppt_x</p:attrName>
                                        </p:attrNameLst>
                                      </p:cBhvr>
                                      <p:tavLst>
                                        <p:tav tm="0">
                                          <p:val>
                                            <p:strVal val="0-#ppt_w/2"/>
                                          </p:val>
                                        </p:tav>
                                        <p:tav tm="100000">
                                          <p:val>
                                            <p:strVal val="#ppt_x"/>
                                          </p:val>
                                        </p:tav>
                                      </p:tavLst>
                                    </p:anim>
                                    <p:anim calcmode="lin" valueType="num">
                                      <p:cBhvr>
                                        <p:cTn id="46" dur="1000" fill="hold"/>
                                        <p:tgtEl>
                                          <p:spTgt spid="2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7" fill="hold" display="0">
                  <p:stCondLst>
                    <p:cond delay="indefinite"/>
                  </p:stCondLst>
                </p:cTn>
                <p:tgtEl>
                  <p:spTgt spid="210"/>
                </p:tgtEl>
              </p:cMediaNode>
            </p:video>
          </p:childTnLst>
        </p:cTn>
      </p:par>
    </p:tnLst>
    <p:bldLst>
      <p:bldP spid="213" grpId="3" animBg="1" advAuto="0"/>
      <p:bldP spid="214" grpId="5" animBg="1" advAuto="0"/>
      <p:bldP spid="215" grpId="7" animBg="1" advAuto="0"/>
      <p:bldP spid="216" grpId="9" animBg="1" advAuto="0"/>
      <p:bldP spid="217" grpId="2" animBg="1" advAuto="0"/>
      <p:bldP spid="218" grpId="4" animBg="1" advAuto="0"/>
      <p:bldP spid="219" grpId="6" animBg="1" advAuto="0"/>
      <p:bldP spid="220" grpId="8"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223" name="Línea"/>
          <p:cNvSpPr/>
          <p:nvPr/>
        </p:nvSpPr>
        <p:spPr>
          <a:xfrm>
            <a:off x="5868790" y="4523614"/>
            <a:ext cx="12646420"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24" name="MARCO…"/>
          <p:cNvSpPr txBox="1"/>
          <p:nvPr/>
        </p:nvSpPr>
        <p:spPr>
          <a:xfrm>
            <a:off x="5898605" y="2990935"/>
            <a:ext cx="12561389"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MARCO </a:t>
            </a:r>
          </a:p>
          <a:p>
            <a:pPr marR="331470" algn="l" defTabSz="449580">
              <a:defRPr sz="3500" b="0">
                <a:latin typeface="Avenir Next"/>
                <a:ea typeface="Avenir Next"/>
                <a:cs typeface="Avenir Next"/>
                <a:sym typeface="Avenir Next"/>
              </a:defRPr>
            </a:pPr>
            <a:r>
              <a:t>METODOLÓGICO</a:t>
            </a:r>
          </a:p>
        </p:txBody>
      </p:sp>
      <p:pic>
        <p:nvPicPr>
          <p:cNvPr id="225" name="Captura de pantalla 2019-02-04 a la(s) 20.38.54.png" descr="Captura de pantalla 2019-02-04 a la(s) 20.38.54.png"/>
          <p:cNvPicPr>
            <a:picLocks noChangeAspect="1"/>
          </p:cNvPicPr>
          <p:nvPr/>
        </p:nvPicPr>
        <p:blipFill>
          <a:blip r:embed="rId3">
            <a:extLst/>
          </a:blip>
          <a:srcRect l="6969" r="7352"/>
          <a:stretch>
            <a:fillRect/>
          </a:stretch>
        </p:blipFill>
        <p:spPr>
          <a:xfrm rot="16200000">
            <a:off x="7867580" y="3067226"/>
            <a:ext cx="8648839" cy="12645497"/>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225"/>
                                        </p:tgtEl>
                                        <p:attrNameLst>
                                          <p:attrName>style.visibility</p:attrName>
                                        </p:attrNameLst>
                                      </p:cBhvr>
                                      <p:to>
                                        <p:strVal val="visible"/>
                                      </p:to>
                                    </p:set>
                                    <p:anim calcmode="lin" valueType="num">
                                      <p:cBhvr>
                                        <p:cTn id="7" dur="1000" fill="hold"/>
                                        <p:tgtEl>
                                          <p:spTgt spid="225"/>
                                        </p:tgtEl>
                                        <p:attrNameLst>
                                          <p:attrName>ppt_x</p:attrName>
                                        </p:attrNameLst>
                                      </p:cBhvr>
                                      <p:tavLst>
                                        <p:tav tm="0">
                                          <p:val>
                                            <p:strVal val="#ppt_x"/>
                                          </p:val>
                                        </p:tav>
                                        <p:tav tm="100000">
                                          <p:val>
                                            <p:strVal val="#ppt_x"/>
                                          </p:val>
                                        </p:tav>
                                      </p:tavLst>
                                    </p:anim>
                                    <p:anim calcmode="lin" valueType="num">
                                      <p:cBhvr>
                                        <p:cTn id="8" dur="1000" fill="hold"/>
                                        <p:tgtEl>
                                          <p:spTgt spid="2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224"/>
                                        </p:tgtEl>
                                        <p:attrNameLst>
                                          <p:attrName>style.visibility</p:attrName>
                                        </p:attrNameLst>
                                      </p:cBhvr>
                                      <p:to>
                                        <p:strVal val="visible"/>
                                      </p:to>
                                    </p:set>
                                    <p:anim calcmode="lin" valueType="num">
                                      <p:cBhvr>
                                        <p:cTn id="12" dur="1000" fill="hold"/>
                                        <p:tgtEl>
                                          <p:spTgt spid="224"/>
                                        </p:tgtEl>
                                        <p:attrNameLst>
                                          <p:attrName>ppt_x</p:attrName>
                                        </p:attrNameLst>
                                      </p:cBhvr>
                                      <p:tavLst>
                                        <p:tav tm="0">
                                          <p:val>
                                            <p:strVal val="0-#ppt_w/2"/>
                                          </p:val>
                                        </p:tav>
                                        <p:tav tm="100000">
                                          <p:val>
                                            <p:strVal val="#ppt_x"/>
                                          </p:val>
                                        </p:tav>
                                      </p:tavLst>
                                    </p:anim>
                                    <p:anim calcmode="lin" valueType="num">
                                      <p:cBhvr>
                                        <p:cTn id="13" dur="1000" fill="hold"/>
                                        <p:tgtEl>
                                          <p:spTgt spid="2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2" animBg="1" advAuto="0"/>
      <p:bldP spid="225"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pic>
        <p:nvPicPr>
          <p:cNvPr id="228" name="Captura de pantalla 2019-02-04 a la(s) 20.38.54.png" descr="Captura de pantalla 2019-02-04 a la(s) 20.38.54.png"/>
          <p:cNvPicPr>
            <a:picLocks noChangeAspect="1"/>
          </p:cNvPicPr>
          <p:nvPr/>
        </p:nvPicPr>
        <p:blipFill>
          <a:blip r:embed="rId3">
            <a:extLst/>
          </a:blip>
          <a:srcRect l="6969" r="7352"/>
          <a:stretch>
            <a:fillRect/>
          </a:stretch>
        </p:blipFill>
        <p:spPr>
          <a:xfrm>
            <a:off x="-39556" y="535185"/>
            <a:ext cx="8648840" cy="12645497"/>
          </a:xfrm>
          <a:prstGeom prst="rect">
            <a:avLst/>
          </a:prstGeom>
          <a:ln w="12700">
            <a:miter lim="400000"/>
          </a:ln>
        </p:spPr>
      </p:pic>
      <p:sp>
        <p:nvSpPr>
          <p:cNvPr id="229" name="MARCO…"/>
          <p:cNvSpPr txBox="1"/>
          <p:nvPr/>
        </p:nvSpPr>
        <p:spPr>
          <a:xfrm>
            <a:off x="5898605" y="-2092181"/>
            <a:ext cx="12561389"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MARCO </a:t>
            </a:r>
          </a:p>
          <a:p>
            <a:pPr marR="331470" algn="l" defTabSz="449580">
              <a:defRPr sz="3500" b="0">
                <a:latin typeface="Avenir Next"/>
                <a:ea typeface="Avenir Next"/>
                <a:cs typeface="Avenir Next"/>
                <a:sym typeface="Avenir Next"/>
              </a:defRPr>
            </a:pPr>
            <a:r>
              <a:t>METODOLÓGICO</a:t>
            </a:r>
          </a:p>
        </p:txBody>
      </p:sp>
      <p:sp>
        <p:nvSpPr>
          <p:cNvPr id="230" name="TIPO DE ENFOQUE:…"/>
          <p:cNvSpPr txBox="1"/>
          <p:nvPr/>
        </p:nvSpPr>
        <p:spPr>
          <a:xfrm>
            <a:off x="11745431" y="6811381"/>
            <a:ext cx="6046853" cy="1038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lnSpc>
                <a:spcPct val="80000"/>
              </a:lnSpc>
              <a:defRPr>
                <a:latin typeface="Avenir Next"/>
                <a:ea typeface="Avenir Next"/>
                <a:cs typeface="Avenir Next"/>
                <a:sym typeface="Avenir Next"/>
              </a:defRPr>
            </a:pPr>
            <a:r>
              <a:t>TIPO DE ENFOQUE: </a:t>
            </a:r>
          </a:p>
          <a:p>
            <a:pPr marR="331470" algn="l" defTabSz="449580">
              <a:lnSpc>
                <a:spcPct val="80000"/>
              </a:lnSpc>
              <a:defRPr b="0">
                <a:latin typeface="Avenir Next"/>
                <a:ea typeface="Avenir Next"/>
                <a:cs typeface="Avenir Next"/>
                <a:sym typeface="Avenir Next"/>
              </a:defRPr>
            </a:pPr>
            <a:r>
              <a:t>CUANTITATIVO</a:t>
            </a:r>
          </a:p>
        </p:txBody>
      </p:sp>
      <p:pic>
        <p:nvPicPr>
          <p:cNvPr id="231" name="Imagen" descr="Imagen"/>
          <p:cNvPicPr>
            <a:picLocks noChangeAspect="1"/>
          </p:cNvPicPr>
          <p:nvPr/>
        </p:nvPicPr>
        <p:blipFill>
          <a:blip r:embed="rId4">
            <a:extLst/>
          </a:blip>
          <a:stretch>
            <a:fillRect/>
          </a:stretch>
        </p:blipFill>
        <p:spPr>
          <a:xfrm>
            <a:off x="11837131" y="5865759"/>
            <a:ext cx="1144028" cy="670943"/>
          </a:xfrm>
          <a:prstGeom prst="rect">
            <a:avLst/>
          </a:prstGeom>
          <a:ln w="12700">
            <a:miter lim="400000"/>
          </a:ln>
        </p:spPr>
      </p:pic>
      <p:sp>
        <p:nvSpPr>
          <p:cNvPr id="232" name="Línea"/>
          <p:cNvSpPr/>
          <p:nvPr/>
        </p:nvSpPr>
        <p:spPr>
          <a:xfrm flipV="1">
            <a:off x="10079383" y="3000555"/>
            <a:ext cx="1" cy="7714890"/>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235" name="Línea"/>
          <p:cNvSpPr/>
          <p:nvPr/>
        </p:nvSpPr>
        <p:spPr>
          <a:xfrm>
            <a:off x="1298204" y="12634868"/>
            <a:ext cx="12646421"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36" name="Imagen" descr="Imagen"/>
          <p:cNvPicPr>
            <a:picLocks noChangeAspect="1"/>
          </p:cNvPicPr>
          <p:nvPr/>
        </p:nvPicPr>
        <p:blipFill>
          <a:blip r:embed="rId3">
            <a:extLst/>
          </a:blip>
          <a:stretch>
            <a:fillRect/>
          </a:stretch>
        </p:blipFill>
        <p:spPr>
          <a:xfrm>
            <a:off x="-23832" y="973452"/>
            <a:ext cx="12756090" cy="9332770"/>
          </a:xfrm>
          <a:prstGeom prst="rect">
            <a:avLst/>
          </a:prstGeom>
          <a:ln w="12700">
            <a:miter lim="400000"/>
          </a:ln>
        </p:spPr>
      </p:pic>
      <p:pic>
        <p:nvPicPr>
          <p:cNvPr id="237" name="Imagen" descr="Imagen"/>
          <p:cNvPicPr>
            <a:picLocks noChangeAspect="1"/>
          </p:cNvPicPr>
          <p:nvPr/>
        </p:nvPicPr>
        <p:blipFill>
          <a:blip r:embed="rId4">
            <a:extLst/>
          </a:blip>
          <a:stretch>
            <a:fillRect/>
          </a:stretch>
        </p:blipFill>
        <p:spPr>
          <a:xfrm>
            <a:off x="4635031" y="1670507"/>
            <a:ext cx="3657957" cy="3657957"/>
          </a:xfrm>
          <a:prstGeom prst="rect">
            <a:avLst/>
          </a:prstGeom>
          <a:ln w="12700">
            <a:miter lim="400000"/>
          </a:ln>
        </p:spPr>
      </p:pic>
      <p:pic>
        <p:nvPicPr>
          <p:cNvPr id="238" name="Imagen" descr="Imagen"/>
          <p:cNvPicPr>
            <a:picLocks noChangeAspect="1"/>
          </p:cNvPicPr>
          <p:nvPr/>
        </p:nvPicPr>
        <p:blipFill>
          <a:blip r:embed="rId5">
            <a:extLst/>
          </a:blip>
          <a:stretch>
            <a:fillRect/>
          </a:stretch>
        </p:blipFill>
        <p:spPr>
          <a:xfrm>
            <a:off x="8411940" y="1670507"/>
            <a:ext cx="3657976" cy="3657957"/>
          </a:xfrm>
          <a:prstGeom prst="rect">
            <a:avLst/>
          </a:prstGeom>
          <a:ln w="12700">
            <a:miter lim="400000"/>
          </a:ln>
        </p:spPr>
      </p:pic>
      <p:pic>
        <p:nvPicPr>
          <p:cNvPr id="239" name="Imagen" descr="Imagen"/>
          <p:cNvPicPr>
            <a:picLocks noChangeAspect="1"/>
          </p:cNvPicPr>
          <p:nvPr/>
        </p:nvPicPr>
        <p:blipFill>
          <a:blip r:embed="rId6">
            <a:extLst/>
          </a:blip>
          <a:stretch>
            <a:fillRect/>
          </a:stretch>
        </p:blipFill>
        <p:spPr>
          <a:xfrm>
            <a:off x="4635031" y="5424978"/>
            <a:ext cx="3657957" cy="3657957"/>
          </a:xfrm>
          <a:prstGeom prst="rect">
            <a:avLst/>
          </a:prstGeom>
          <a:ln w="12700">
            <a:miter lim="400000"/>
          </a:ln>
        </p:spPr>
      </p:pic>
      <p:pic>
        <p:nvPicPr>
          <p:cNvPr id="240" name="Imagen" descr="Imagen"/>
          <p:cNvPicPr>
            <a:picLocks noChangeAspect="1"/>
          </p:cNvPicPr>
          <p:nvPr/>
        </p:nvPicPr>
        <p:blipFill>
          <a:blip r:embed="rId7">
            <a:extLst/>
          </a:blip>
          <a:stretch>
            <a:fillRect/>
          </a:stretch>
        </p:blipFill>
        <p:spPr>
          <a:xfrm>
            <a:off x="8412028" y="5426848"/>
            <a:ext cx="3657800" cy="3654218"/>
          </a:xfrm>
          <a:prstGeom prst="rect">
            <a:avLst/>
          </a:prstGeom>
          <a:ln w="12700">
            <a:miter lim="400000"/>
          </a:ln>
        </p:spPr>
      </p:pic>
      <p:sp>
        <p:nvSpPr>
          <p:cNvPr id="241" name="POR SU…"/>
          <p:cNvSpPr txBox="1"/>
          <p:nvPr/>
        </p:nvSpPr>
        <p:spPr>
          <a:xfrm>
            <a:off x="5605471" y="3355935"/>
            <a:ext cx="2213611" cy="1038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b="0">
                <a:solidFill>
                  <a:srgbClr val="FFFFFF"/>
                </a:solidFill>
                <a:latin typeface="Avenir Next"/>
                <a:ea typeface="Avenir Next"/>
                <a:cs typeface="Avenir Next"/>
                <a:sym typeface="Avenir Next"/>
              </a:defRPr>
            </a:pPr>
            <a:r>
              <a:t>POR SU</a:t>
            </a:r>
          </a:p>
          <a:p>
            <a:pPr>
              <a:lnSpc>
                <a:spcPct val="80000"/>
              </a:lnSpc>
              <a:defRPr>
                <a:solidFill>
                  <a:srgbClr val="FFFFFF"/>
                </a:solidFill>
                <a:latin typeface="Avenir Next"/>
                <a:ea typeface="Avenir Next"/>
                <a:cs typeface="Avenir Next"/>
                <a:sym typeface="Avenir Next"/>
              </a:defRPr>
            </a:pPr>
            <a:r>
              <a:t>FINALIDAD</a:t>
            </a:r>
          </a:p>
        </p:txBody>
      </p:sp>
      <p:sp>
        <p:nvSpPr>
          <p:cNvPr id="242" name="POR LA…"/>
          <p:cNvSpPr txBox="1"/>
          <p:nvPr/>
        </p:nvSpPr>
        <p:spPr>
          <a:xfrm>
            <a:off x="8552209" y="3147655"/>
            <a:ext cx="2979040" cy="1455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b="0">
                <a:solidFill>
                  <a:srgbClr val="FFFFFF"/>
                </a:solidFill>
                <a:latin typeface="Avenir Next"/>
                <a:ea typeface="Avenir Next"/>
                <a:cs typeface="Avenir Next"/>
                <a:sym typeface="Avenir Next"/>
              </a:defRPr>
            </a:pPr>
            <a:r>
              <a:t>POR LA</a:t>
            </a:r>
          </a:p>
          <a:p>
            <a:pPr>
              <a:lnSpc>
                <a:spcPct val="80000"/>
              </a:lnSpc>
              <a:defRPr>
                <a:solidFill>
                  <a:srgbClr val="FFFFFF"/>
                </a:solidFill>
                <a:latin typeface="Avenir Next"/>
                <a:ea typeface="Avenir Next"/>
                <a:cs typeface="Avenir Next"/>
                <a:sym typeface="Avenir Next"/>
              </a:defRPr>
            </a:pPr>
            <a:r>
              <a:t>FUENTE DE </a:t>
            </a:r>
          </a:p>
          <a:p>
            <a:pPr>
              <a:lnSpc>
                <a:spcPct val="80000"/>
              </a:lnSpc>
              <a:defRPr>
                <a:solidFill>
                  <a:srgbClr val="FFFFFF"/>
                </a:solidFill>
                <a:latin typeface="Avenir Next"/>
                <a:ea typeface="Avenir Next"/>
                <a:cs typeface="Avenir Next"/>
                <a:sym typeface="Avenir Next"/>
              </a:defRPr>
            </a:pPr>
            <a:r>
              <a:t>INFORMACIÓN</a:t>
            </a:r>
          </a:p>
        </p:txBody>
      </p:sp>
      <p:pic>
        <p:nvPicPr>
          <p:cNvPr id="243" name="Imagen" descr="Imagen"/>
          <p:cNvPicPr>
            <a:picLocks noChangeAspect="1"/>
          </p:cNvPicPr>
          <p:nvPr/>
        </p:nvPicPr>
        <p:blipFill>
          <a:blip r:embed="rId8">
            <a:extLst/>
          </a:blip>
          <a:stretch>
            <a:fillRect/>
          </a:stretch>
        </p:blipFill>
        <p:spPr>
          <a:xfrm>
            <a:off x="14525181" y="3139398"/>
            <a:ext cx="180443" cy="180449"/>
          </a:xfrm>
          <a:prstGeom prst="rect">
            <a:avLst/>
          </a:prstGeom>
          <a:ln w="12700">
            <a:miter lim="400000"/>
          </a:ln>
        </p:spPr>
      </p:pic>
      <p:sp>
        <p:nvSpPr>
          <p:cNvPr id="244" name="POR SU FINALIDAD:…"/>
          <p:cNvSpPr txBox="1"/>
          <p:nvPr/>
        </p:nvSpPr>
        <p:spPr>
          <a:xfrm>
            <a:off x="15129826" y="2971654"/>
            <a:ext cx="7024969"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2500">
                <a:latin typeface="Avenir Next"/>
                <a:ea typeface="Avenir Next"/>
                <a:cs typeface="Avenir Next"/>
                <a:sym typeface="Avenir Next"/>
              </a:defRPr>
            </a:pPr>
            <a:r>
              <a:t>POR SU FINALIDAD:</a:t>
            </a:r>
          </a:p>
          <a:p>
            <a:pPr marR="331470" algn="l" defTabSz="449580">
              <a:defRPr sz="2500" b="0">
                <a:latin typeface="Avenir Next"/>
                <a:ea typeface="Avenir Next"/>
                <a:cs typeface="Avenir Next"/>
                <a:sym typeface="Avenir Next"/>
              </a:defRPr>
            </a:pPr>
            <a:r>
              <a:t>APLICADA</a:t>
            </a:r>
          </a:p>
        </p:txBody>
      </p:sp>
      <p:pic>
        <p:nvPicPr>
          <p:cNvPr id="245" name="Imagen" descr="Imagen"/>
          <p:cNvPicPr>
            <a:picLocks noChangeAspect="1"/>
          </p:cNvPicPr>
          <p:nvPr/>
        </p:nvPicPr>
        <p:blipFill>
          <a:blip r:embed="rId9">
            <a:extLst/>
          </a:blip>
          <a:stretch>
            <a:fillRect/>
          </a:stretch>
        </p:blipFill>
        <p:spPr>
          <a:xfrm>
            <a:off x="14525181" y="4628539"/>
            <a:ext cx="180443" cy="180455"/>
          </a:xfrm>
          <a:prstGeom prst="rect">
            <a:avLst/>
          </a:prstGeom>
          <a:ln w="12700">
            <a:miter lim="400000"/>
          </a:ln>
        </p:spPr>
      </p:pic>
      <p:sp>
        <p:nvSpPr>
          <p:cNvPr id="246" name="POR LA FUENTE DE INFORMACIÓN:…"/>
          <p:cNvSpPr txBox="1"/>
          <p:nvPr/>
        </p:nvSpPr>
        <p:spPr>
          <a:xfrm>
            <a:off x="15129826" y="4236166"/>
            <a:ext cx="7024969"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2500">
                <a:latin typeface="Avenir Next"/>
                <a:ea typeface="Avenir Next"/>
                <a:cs typeface="Avenir Next"/>
                <a:sym typeface="Avenir Next"/>
              </a:defRPr>
            </a:pPr>
            <a:r>
              <a:t>POR LA FUENTE DE INFORMACIÓN:</a:t>
            </a:r>
          </a:p>
          <a:p>
            <a:pPr marR="331470" algn="l" defTabSz="449580">
              <a:defRPr sz="2500" b="0">
                <a:latin typeface="Avenir Next"/>
                <a:ea typeface="Avenir Next"/>
                <a:cs typeface="Avenir Next"/>
                <a:sym typeface="Avenir Next"/>
              </a:defRPr>
            </a:pPr>
            <a:r>
              <a:t>DOCUMENTAL</a:t>
            </a:r>
          </a:p>
        </p:txBody>
      </p:sp>
      <p:sp>
        <p:nvSpPr>
          <p:cNvPr id="247" name="POR EL…"/>
          <p:cNvSpPr txBox="1"/>
          <p:nvPr/>
        </p:nvSpPr>
        <p:spPr>
          <a:xfrm>
            <a:off x="5359154" y="6130289"/>
            <a:ext cx="2706244" cy="14554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b="0">
                <a:solidFill>
                  <a:srgbClr val="FFFFFF"/>
                </a:solidFill>
                <a:latin typeface="Avenir Next"/>
                <a:ea typeface="Avenir Next"/>
                <a:cs typeface="Avenir Next"/>
                <a:sym typeface="Avenir Next"/>
              </a:defRPr>
            </a:pPr>
            <a:r>
              <a:t>POR EL</a:t>
            </a:r>
          </a:p>
          <a:p>
            <a:pPr>
              <a:lnSpc>
                <a:spcPct val="80000"/>
              </a:lnSpc>
              <a:defRPr>
                <a:solidFill>
                  <a:srgbClr val="FFFFFF"/>
                </a:solidFill>
                <a:latin typeface="Avenir Next"/>
                <a:ea typeface="Avenir Next"/>
                <a:cs typeface="Avenir Next"/>
                <a:sym typeface="Avenir Next"/>
              </a:defRPr>
            </a:pPr>
            <a:r>
              <a:t>CONTROL DE</a:t>
            </a:r>
          </a:p>
          <a:p>
            <a:pPr>
              <a:lnSpc>
                <a:spcPct val="80000"/>
              </a:lnSpc>
              <a:defRPr>
                <a:solidFill>
                  <a:srgbClr val="FFFFFF"/>
                </a:solidFill>
                <a:latin typeface="Avenir Next"/>
                <a:ea typeface="Avenir Next"/>
                <a:cs typeface="Avenir Next"/>
                <a:sym typeface="Avenir Next"/>
              </a:defRPr>
            </a:pPr>
            <a:r>
              <a:t>VARIABLES</a:t>
            </a:r>
          </a:p>
        </p:txBody>
      </p:sp>
      <p:pic>
        <p:nvPicPr>
          <p:cNvPr id="248" name="Imagen" descr="Imagen"/>
          <p:cNvPicPr>
            <a:picLocks noChangeAspect="1"/>
          </p:cNvPicPr>
          <p:nvPr/>
        </p:nvPicPr>
        <p:blipFill>
          <a:blip r:embed="rId10">
            <a:extLst/>
          </a:blip>
          <a:stretch>
            <a:fillRect/>
          </a:stretch>
        </p:blipFill>
        <p:spPr>
          <a:xfrm>
            <a:off x="14525181" y="5934769"/>
            <a:ext cx="180443" cy="180456"/>
          </a:xfrm>
          <a:prstGeom prst="rect">
            <a:avLst/>
          </a:prstGeom>
          <a:ln w="12700">
            <a:miter lim="400000"/>
          </a:ln>
        </p:spPr>
      </p:pic>
      <p:pic>
        <p:nvPicPr>
          <p:cNvPr id="249" name="Imagen" descr="Imagen"/>
          <p:cNvPicPr>
            <a:picLocks noChangeAspect="1"/>
          </p:cNvPicPr>
          <p:nvPr/>
        </p:nvPicPr>
        <p:blipFill>
          <a:blip r:embed="rId11">
            <a:extLst/>
          </a:blip>
          <a:stretch>
            <a:fillRect/>
          </a:stretch>
        </p:blipFill>
        <p:spPr>
          <a:xfrm>
            <a:off x="14525181" y="7241000"/>
            <a:ext cx="180443" cy="180443"/>
          </a:xfrm>
          <a:prstGeom prst="rect">
            <a:avLst/>
          </a:prstGeom>
          <a:ln w="12700">
            <a:miter lim="400000"/>
          </a:ln>
        </p:spPr>
      </p:pic>
      <p:sp>
        <p:nvSpPr>
          <p:cNvPr id="250" name="POR EL CONTROL DE LAS VARIABLES:…"/>
          <p:cNvSpPr txBox="1"/>
          <p:nvPr/>
        </p:nvSpPr>
        <p:spPr>
          <a:xfrm>
            <a:off x="15129826" y="5542396"/>
            <a:ext cx="7024969"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2500">
                <a:latin typeface="Avenir Next"/>
                <a:ea typeface="Avenir Next"/>
                <a:cs typeface="Avenir Next"/>
                <a:sym typeface="Avenir Next"/>
              </a:defRPr>
            </a:pPr>
            <a:r>
              <a:t>POR EL CONTROL DE LAS VARIABLES:</a:t>
            </a:r>
          </a:p>
          <a:p>
            <a:pPr marR="331470" algn="l" defTabSz="449580">
              <a:defRPr sz="2500" b="0">
                <a:latin typeface="Avenir Next"/>
                <a:ea typeface="Avenir Next"/>
                <a:cs typeface="Avenir Next"/>
                <a:sym typeface="Avenir Next"/>
              </a:defRPr>
            </a:pPr>
            <a:r>
              <a:t>NO EXPERIMENTAL</a:t>
            </a:r>
          </a:p>
        </p:txBody>
      </p:sp>
      <p:sp>
        <p:nvSpPr>
          <p:cNvPr id="251" name="POR EL ALCANCE:…"/>
          <p:cNvSpPr txBox="1"/>
          <p:nvPr/>
        </p:nvSpPr>
        <p:spPr>
          <a:xfrm>
            <a:off x="15129826" y="6848627"/>
            <a:ext cx="7024969"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2500">
                <a:latin typeface="Avenir Next"/>
                <a:ea typeface="Avenir Next"/>
                <a:cs typeface="Avenir Next"/>
                <a:sym typeface="Avenir Next"/>
              </a:defRPr>
            </a:pPr>
            <a:r>
              <a:t>POR EL ALCANCE:</a:t>
            </a:r>
          </a:p>
          <a:p>
            <a:pPr marR="331470" algn="l" defTabSz="449580">
              <a:defRPr sz="2500" b="0">
                <a:latin typeface="Avenir Next"/>
                <a:ea typeface="Avenir Next"/>
                <a:cs typeface="Avenir Next"/>
                <a:sym typeface="Avenir Next"/>
              </a:defRPr>
            </a:pPr>
            <a:r>
              <a:t>DESCRIPTIVO</a:t>
            </a:r>
          </a:p>
        </p:txBody>
      </p:sp>
      <p:sp>
        <p:nvSpPr>
          <p:cNvPr id="252" name="POR EL…"/>
          <p:cNvSpPr txBox="1"/>
          <p:nvPr/>
        </p:nvSpPr>
        <p:spPr>
          <a:xfrm>
            <a:off x="9083323" y="6338569"/>
            <a:ext cx="1916812" cy="1038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b="0">
                <a:solidFill>
                  <a:srgbClr val="FFFFFF"/>
                </a:solidFill>
                <a:latin typeface="Avenir Next"/>
                <a:ea typeface="Avenir Next"/>
                <a:cs typeface="Avenir Next"/>
                <a:sym typeface="Avenir Next"/>
              </a:defRPr>
            </a:pPr>
            <a:r>
              <a:t>POR EL</a:t>
            </a:r>
          </a:p>
          <a:p>
            <a:pPr>
              <a:lnSpc>
                <a:spcPct val="80000"/>
              </a:lnSpc>
              <a:defRPr>
                <a:solidFill>
                  <a:srgbClr val="FFFFFF"/>
                </a:solidFill>
                <a:latin typeface="Avenir Next"/>
                <a:ea typeface="Avenir Next"/>
                <a:cs typeface="Avenir Next"/>
                <a:sym typeface="Avenir Next"/>
              </a:defRPr>
            </a:pPr>
            <a:r>
              <a:t>ALCANCE</a:t>
            </a:r>
          </a:p>
        </p:txBody>
      </p:sp>
      <p:pic>
        <p:nvPicPr>
          <p:cNvPr id="253" name="Captura de pantalla 2019-02-04 a la(s) 20.38.54.png" descr="Captura de pantalla 2019-02-04 a la(s) 20.38.54.png"/>
          <p:cNvPicPr>
            <a:picLocks noChangeAspect="1"/>
          </p:cNvPicPr>
          <p:nvPr/>
        </p:nvPicPr>
        <p:blipFill>
          <a:blip r:embed="rId12">
            <a:extLst/>
          </a:blip>
          <a:srcRect l="6969" r="7352"/>
          <a:stretch>
            <a:fillRect/>
          </a:stretch>
        </p:blipFill>
        <p:spPr>
          <a:xfrm rot="16200000">
            <a:off x="7867514" y="11972627"/>
            <a:ext cx="8648840" cy="12645497"/>
          </a:xfrm>
          <a:prstGeom prst="rect">
            <a:avLst/>
          </a:prstGeom>
          <a:ln w="12700">
            <a:miter lim="400000"/>
          </a:ln>
        </p:spPr>
      </p:pic>
      <p:pic>
        <p:nvPicPr>
          <p:cNvPr id="254" name="Imagen" descr="Imagen"/>
          <p:cNvPicPr>
            <a:picLocks noChangeAspect="1"/>
          </p:cNvPicPr>
          <p:nvPr/>
        </p:nvPicPr>
        <p:blipFill>
          <a:blip r:embed="rId13">
            <a:extLst/>
          </a:blip>
          <a:stretch>
            <a:fillRect/>
          </a:stretch>
        </p:blipFill>
        <p:spPr>
          <a:xfrm>
            <a:off x="1390737" y="10406461"/>
            <a:ext cx="1199313" cy="670943"/>
          </a:xfrm>
          <a:prstGeom prst="rect">
            <a:avLst/>
          </a:prstGeom>
          <a:ln w="12700">
            <a:miter lim="400000"/>
          </a:ln>
        </p:spPr>
      </p:pic>
      <p:sp>
        <p:nvSpPr>
          <p:cNvPr id="255" name="TIPOLOGÍA DE…"/>
          <p:cNvSpPr txBox="1"/>
          <p:nvPr/>
        </p:nvSpPr>
        <p:spPr>
          <a:xfrm>
            <a:off x="1316780" y="11253316"/>
            <a:ext cx="6046853" cy="1038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lnSpc>
                <a:spcPct val="80000"/>
              </a:lnSpc>
              <a:defRPr>
                <a:latin typeface="Avenir Next"/>
                <a:ea typeface="Avenir Next"/>
                <a:cs typeface="Avenir Next"/>
                <a:sym typeface="Avenir Next"/>
              </a:defRPr>
            </a:pPr>
            <a:r>
              <a:t>TIPOLOGÍA DE </a:t>
            </a:r>
          </a:p>
          <a:p>
            <a:pPr marR="331470" algn="l" defTabSz="449580">
              <a:lnSpc>
                <a:spcPct val="80000"/>
              </a:lnSpc>
              <a:defRPr b="0">
                <a:latin typeface="Avenir Next"/>
                <a:ea typeface="Avenir Next"/>
                <a:cs typeface="Avenir Next"/>
                <a:sym typeface="Avenir Next"/>
              </a:defRPr>
            </a:pPr>
            <a:r>
              <a:t>INVESTIGACIÓN</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236"/>
                                        </p:tgtEl>
                                        <p:attrNameLst>
                                          <p:attrName>style.visibility</p:attrName>
                                        </p:attrNameLst>
                                      </p:cBhvr>
                                      <p:to>
                                        <p:strVal val="visible"/>
                                      </p:to>
                                    </p:set>
                                    <p:anim calcmode="lin" valueType="num">
                                      <p:cBhvr>
                                        <p:cTn id="7" dur="1000" fill="hold"/>
                                        <p:tgtEl>
                                          <p:spTgt spid="236"/>
                                        </p:tgtEl>
                                        <p:attrNameLst>
                                          <p:attrName>ppt_x</p:attrName>
                                        </p:attrNameLst>
                                      </p:cBhvr>
                                      <p:tavLst>
                                        <p:tav tm="0">
                                          <p:val>
                                            <p:strVal val="0-#ppt_w/2"/>
                                          </p:val>
                                        </p:tav>
                                        <p:tav tm="100000">
                                          <p:val>
                                            <p:strVal val="#ppt_x"/>
                                          </p:val>
                                        </p:tav>
                                      </p:tavLst>
                                    </p:anim>
                                    <p:anim calcmode="lin" valueType="num">
                                      <p:cBhvr>
                                        <p:cTn id="8" dur="1000" fill="hold"/>
                                        <p:tgtEl>
                                          <p:spTgt spid="23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237"/>
                                        </p:tgtEl>
                                        <p:attrNameLst>
                                          <p:attrName>style.visibility</p:attrName>
                                        </p:attrNameLst>
                                      </p:cBhvr>
                                      <p:to>
                                        <p:strVal val="visible"/>
                                      </p:to>
                                    </p:set>
                                    <p:anim calcmode="lin" valueType="num">
                                      <p:cBhvr>
                                        <p:cTn id="12" dur="750" fill="hold"/>
                                        <p:tgtEl>
                                          <p:spTgt spid="237"/>
                                        </p:tgtEl>
                                        <p:attrNameLst>
                                          <p:attrName>ppt_w</p:attrName>
                                        </p:attrNameLst>
                                      </p:cBhvr>
                                      <p:tavLst>
                                        <p:tav tm="0">
                                          <p:val>
                                            <p:fltVal val="0"/>
                                          </p:val>
                                        </p:tav>
                                        <p:tav tm="100000">
                                          <p:val>
                                            <p:strVal val="#ppt_w"/>
                                          </p:val>
                                        </p:tav>
                                      </p:tavLst>
                                    </p:anim>
                                    <p:anim calcmode="lin" valueType="num">
                                      <p:cBhvr>
                                        <p:cTn id="13" dur="750" fill="hold"/>
                                        <p:tgtEl>
                                          <p:spTgt spid="237"/>
                                        </p:tgtEl>
                                        <p:attrNameLst>
                                          <p:attrName>ppt_h</p:attrName>
                                        </p:attrNameLst>
                                      </p:cBhvr>
                                      <p:tavLst>
                                        <p:tav tm="0">
                                          <p:val>
                                            <p:fltVal val="0"/>
                                          </p:val>
                                        </p:tav>
                                        <p:tav tm="100000">
                                          <p:val>
                                            <p:strVal val="#ppt_h"/>
                                          </p:val>
                                        </p:tav>
                                      </p:tavLst>
                                    </p:anim>
                                  </p:childTnLst>
                                </p:cTn>
                              </p:par>
                            </p:childTnLst>
                          </p:cTn>
                        </p:par>
                        <p:par>
                          <p:cTn id="14" fill="hold">
                            <p:stCondLst>
                              <p:cond delay="1750"/>
                            </p:stCondLst>
                            <p:childTnLst>
                              <p:par>
                                <p:cTn id="15" presetID="2" presetClass="entr" presetSubtype="8" fill="hold" grpId="3" nodeType="afterEffect">
                                  <p:stCondLst>
                                    <p:cond delay="0"/>
                                  </p:stCondLst>
                                  <p:iterate>
                                    <p:tmAbs val="0"/>
                                  </p:iterate>
                                  <p:childTnLst>
                                    <p:set>
                                      <p:cBhvr>
                                        <p:cTn id="16" fill="hold"/>
                                        <p:tgtEl>
                                          <p:spTgt spid="241"/>
                                        </p:tgtEl>
                                        <p:attrNameLst>
                                          <p:attrName>style.visibility</p:attrName>
                                        </p:attrNameLst>
                                      </p:cBhvr>
                                      <p:to>
                                        <p:strVal val="visible"/>
                                      </p:to>
                                    </p:set>
                                    <p:anim calcmode="lin" valueType="num">
                                      <p:cBhvr>
                                        <p:cTn id="17" dur="1000" fill="hold"/>
                                        <p:tgtEl>
                                          <p:spTgt spid="241"/>
                                        </p:tgtEl>
                                        <p:attrNameLst>
                                          <p:attrName>ppt_x</p:attrName>
                                        </p:attrNameLst>
                                      </p:cBhvr>
                                      <p:tavLst>
                                        <p:tav tm="0">
                                          <p:val>
                                            <p:strVal val="0-#ppt_w/2"/>
                                          </p:val>
                                        </p:tav>
                                        <p:tav tm="100000">
                                          <p:val>
                                            <p:strVal val="#ppt_x"/>
                                          </p:val>
                                        </p:tav>
                                      </p:tavLst>
                                    </p:anim>
                                    <p:anim calcmode="lin" valueType="num">
                                      <p:cBhvr>
                                        <p:cTn id="18" dur="1000" fill="hold"/>
                                        <p:tgtEl>
                                          <p:spTgt spid="241"/>
                                        </p:tgtEl>
                                        <p:attrNameLst>
                                          <p:attrName>ppt_y</p:attrName>
                                        </p:attrNameLst>
                                      </p:cBhvr>
                                      <p:tavLst>
                                        <p:tav tm="0">
                                          <p:val>
                                            <p:strVal val="#ppt_y"/>
                                          </p:val>
                                        </p:tav>
                                        <p:tav tm="100000">
                                          <p:val>
                                            <p:strVal val="#ppt_y"/>
                                          </p:val>
                                        </p:tav>
                                      </p:tavLst>
                                    </p:anim>
                                  </p:childTnLst>
                                </p:cTn>
                              </p:par>
                            </p:childTnLst>
                          </p:cTn>
                        </p:par>
                        <p:par>
                          <p:cTn id="19" fill="hold">
                            <p:stCondLst>
                              <p:cond delay="2750"/>
                            </p:stCondLst>
                            <p:childTnLst>
                              <p:par>
                                <p:cTn id="20" presetID="23" presetClass="entr" presetSubtype="16" fill="hold" grpId="4" nodeType="afterEffect">
                                  <p:stCondLst>
                                    <p:cond delay="0"/>
                                  </p:stCondLst>
                                  <p:iterate>
                                    <p:tmAbs val="0"/>
                                  </p:iterate>
                                  <p:childTnLst>
                                    <p:set>
                                      <p:cBhvr>
                                        <p:cTn id="21" fill="hold"/>
                                        <p:tgtEl>
                                          <p:spTgt spid="243"/>
                                        </p:tgtEl>
                                        <p:attrNameLst>
                                          <p:attrName>style.visibility</p:attrName>
                                        </p:attrNameLst>
                                      </p:cBhvr>
                                      <p:to>
                                        <p:strVal val="visible"/>
                                      </p:to>
                                    </p:set>
                                    <p:anim calcmode="lin" valueType="num">
                                      <p:cBhvr>
                                        <p:cTn id="22" dur="300" fill="hold"/>
                                        <p:tgtEl>
                                          <p:spTgt spid="243"/>
                                        </p:tgtEl>
                                        <p:attrNameLst>
                                          <p:attrName>ppt_w</p:attrName>
                                        </p:attrNameLst>
                                      </p:cBhvr>
                                      <p:tavLst>
                                        <p:tav tm="0">
                                          <p:val>
                                            <p:fltVal val="0"/>
                                          </p:val>
                                        </p:tav>
                                        <p:tav tm="100000">
                                          <p:val>
                                            <p:strVal val="#ppt_w"/>
                                          </p:val>
                                        </p:tav>
                                      </p:tavLst>
                                    </p:anim>
                                    <p:anim calcmode="lin" valueType="num">
                                      <p:cBhvr>
                                        <p:cTn id="23" dur="300" fill="hold"/>
                                        <p:tgtEl>
                                          <p:spTgt spid="243"/>
                                        </p:tgtEl>
                                        <p:attrNameLst>
                                          <p:attrName>ppt_h</p:attrName>
                                        </p:attrNameLst>
                                      </p:cBhvr>
                                      <p:tavLst>
                                        <p:tav tm="0">
                                          <p:val>
                                            <p:fltVal val="0"/>
                                          </p:val>
                                        </p:tav>
                                        <p:tav tm="100000">
                                          <p:val>
                                            <p:strVal val="#ppt_h"/>
                                          </p:val>
                                        </p:tav>
                                      </p:tavLst>
                                    </p:anim>
                                  </p:childTnLst>
                                </p:cTn>
                              </p:par>
                            </p:childTnLst>
                          </p:cTn>
                        </p:par>
                        <p:par>
                          <p:cTn id="24" fill="hold">
                            <p:stCondLst>
                              <p:cond delay="3050"/>
                            </p:stCondLst>
                            <p:childTnLst>
                              <p:par>
                                <p:cTn id="25" presetID="2" presetClass="entr" presetSubtype="8" fill="hold" grpId="5" nodeType="afterEffect">
                                  <p:stCondLst>
                                    <p:cond delay="0"/>
                                  </p:stCondLst>
                                  <p:iterate>
                                    <p:tmAbs val="0"/>
                                  </p:iterate>
                                  <p:childTnLst>
                                    <p:set>
                                      <p:cBhvr>
                                        <p:cTn id="26" fill="hold"/>
                                        <p:tgtEl>
                                          <p:spTgt spid="244"/>
                                        </p:tgtEl>
                                        <p:attrNameLst>
                                          <p:attrName>style.visibility</p:attrName>
                                        </p:attrNameLst>
                                      </p:cBhvr>
                                      <p:to>
                                        <p:strVal val="visible"/>
                                      </p:to>
                                    </p:set>
                                    <p:anim calcmode="lin" valueType="num">
                                      <p:cBhvr>
                                        <p:cTn id="27" dur="1000" fill="hold"/>
                                        <p:tgtEl>
                                          <p:spTgt spid="244"/>
                                        </p:tgtEl>
                                        <p:attrNameLst>
                                          <p:attrName>ppt_x</p:attrName>
                                        </p:attrNameLst>
                                      </p:cBhvr>
                                      <p:tavLst>
                                        <p:tav tm="0">
                                          <p:val>
                                            <p:strVal val="0-#ppt_w/2"/>
                                          </p:val>
                                        </p:tav>
                                        <p:tav tm="100000">
                                          <p:val>
                                            <p:strVal val="#ppt_x"/>
                                          </p:val>
                                        </p:tav>
                                      </p:tavLst>
                                    </p:anim>
                                    <p:anim calcmode="lin" valueType="num">
                                      <p:cBhvr>
                                        <p:cTn id="28" dur="1000" fill="hold"/>
                                        <p:tgtEl>
                                          <p:spTgt spid="244"/>
                                        </p:tgtEl>
                                        <p:attrNameLst>
                                          <p:attrName>ppt_y</p:attrName>
                                        </p:attrNameLst>
                                      </p:cBhvr>
                                      <p:tavLst>
                                        <p:tav tm="0">
                                          <p:val>
                                            <p:strVal val="#ppt_y"/>
                                          </p:val>
                                        </p:tav>
                                        <p:tav tm="100000">
                                          <p:val>
                                            <p:strVal val="#ppt_y"/>
                                          </p:val>
                                        </p:tav>
                                      </p:tavLst>
                                    </p:anim>
                                  </p:childTnLst>
                                </p:cTn>
                              </p:par>
                            </p:childTnLst>
                          </p:cTn>
                        </p:par>
                        <p:par>
                          <p:cTn id="29" fill="hold">
                            <p:stCondLst>
                              <p:cond delay="4050"/>
                            </p:stCondLst>
                            <p:childTnLst>
                              <p:par>
                                <p:cTn id="30" presetID="23" presetClass="entr" presetSubtype="16" fill="hold" grpId="6" nodeType="afterEffect">
                                  <p:stCondLst>
                                    <p:cond delay="0"/>
                                  </p:stCondLst>
                                  <p:iterate>
                                    <p:tmAbs val="0"/>
                                  </p:iterate>
                                  <p:childTnLst>
                                    <p:set>
                                      <p:cBhvr>
                                        <p:cTn id="31" fill="hold"/>
                                        <p:tgtEl>
                                          <p:spTgt spid="238"/>
                                        </p:tgtEl>
                                        <p:attrNameLst>
                                          <p:attrName>style.visibility</p:attrName>
                                        </p:attrNameLst>
                                      </p:cBhvr>
                                      <p:to>
                                        <p:strVal val="visible"/>
                                      </p:to>
                                    </p:set>
                                    <p:anim calcmode="lin" valueType="num">
                                      <p:cBhvr>
                                        <p:cTn id="32" dur="750" fill="hold"/>
                                        <p:tgtEl>
                                          <p:spTgt spid="238"/>
                                        </p:tgtEl>
                                        <p:attrNameLst>
                                          <p:attrName>ppt_w</p:attrName>
                                        </p:attrNameLst>
                                      </p:cBhvr>
                                      <p:tavLst>
                                        <p:tav tm="0">
                                          <p:val>
                                            <p:fltVal val="0"/>
                                          </p:val>
                                        </p:tav>
                                        <p:tav tm="100000">
                                          <p:val>
                                            <p:strVal val="#ppt_w"/>
                                          </p:val>
                                        </p:tav>
                                      </p:tavLst>
                                    </p:anim>
                                    <p:anim calcmode="lin" valueType="num">
                                      <p:cBhvr>
                                        <p:cTn id="33" dur="750" fill="hold"/>
                                        <p:tgtEl>
                                          <p:spTgt spid="238"/>
                                        </p:tgtEl>
                                        <p:attrNameLst>
                                          <p:attrName>ppt_h</p:attrName>
                                        </p:attrNameLst>
                                      </p:cBhvr>
                                      <p:tavLst>
                                        <p:tav tm="0">
                                          <p:val>
                                            <p:fltVal val="0"/>
                                          </p:val>
                                        </p:tav>
                                        <p:tav tm="100000">
                                          <p:val>
                                            <p:strVal val="#ppt_h"/>
                                          </p:val>
                                        </p:tav>
                                      </p:tavLst>
                                    </p:anim>
                                  </p:childTnLst>
                                </p:cTn>
                              </p:par>
                            </p:childTnLst>
                          </p:cTn>
                        </p:par>
                        <p:par>
                          <p:cTn id="34" fill="hold">
                            <p:stCondLst>
                              <p:cond delay="4800"/>
                            </p:stCondLst>
                            <p:childTnLst>
                              <p:par>
                                <p:cTn id="35" presetID="2" presetClass="entr" presetSubtype="8" fill="hold" grpId="7" nodeType="afterEffect">
                                  <p:stCondLst>
                                    <p:cond delay="0"/>
                                  </p:stCondLst>
                                  <p:iterate>
                                    <p:tmAbs val="0"/>
                                  </p:iterate>
                                  <p:childTnLst>
                                    <p:set>
                                      <p:cBhvr>
                                        <p:cTn id="36" fill="hold"/>
                                        <p:tgtEl>
                                          <p:spTgt spid="242"/>
                                        </p:tgtEl>
                                        <p:attrNameLst>
                                          <p:attrName>style.visibility</p:attrName>
                                        </p:attrNameLst>
                                      </p:cBhvr>
                                      <p:to>
                                        <p:strVal val="visible"/>
                                      </p:to>
                                    </p:set>
                                    <p:anim calcmode="lin" valueType="num">
                                      <p:cBhvr>
                                        <p:cTn id="37" dur="1000" fill="hold"/>
                                        <p:tgtEl>
                                          <p:spTgt spid="242"/>
                                        </p:tgtEl>
                                        <p:attrNameLst>
                                          <p:attrName>ppt_x</p:attrName>
                                        </p:attrNameLst>
                                      </p:cBhvr>
                                      <p:tavLst>
                                        <p:tav tm="0">
                                          <p:val>
                                            <p:strVal val="0-#ppt_w/2"/>
                                          </p:val>
                                        </p:tav>
                                        <p:tav tm="100000">
                                          <p:val>
                                            <p:strVal val="#ppt_x"/>
                                          </p:val>
                                        </p:tav>
                                      </p:tavLst>
                                    </p:anim>
                                    <p:anim calcmode="lin" valueType="num">
                                      <p:cBhvr>
                                        <p:cTn id="38" dur="1000" fill="hold"/>
                                        <p:tgtEl>
                                          <p:spTgt spid="242"/>
                                        </p:tgtEl>
                                        <p:attrNameLst>
                                          <p:attrName>ppt_y</p:attrName>
                                        </p:attrNameLst>
                                      </p:cBhvr>
                                      <p:tavLst>
                                        <p:tav tm="0">
                                          <p:val>
                                            <p:strVal val="#ppt_y"/>
                                          </p:val>
                                        </p:tav>
                                        <p:tav tm="100000">
                                          <p:val>
                                            <p:strVal val="#ppt_y"/>
                                          </p:val>
                                        </p:tav>
                                      </p:tavLst>
                                    </p:anim>
                                  </p:childTnLst>
                                </p:cTn>
                              </p:par>
                            </p:childTnLst>
                          </p:cTn>
                        </p:par>
                        <p:par>
                          <p:cTn id="39" fill="hold">
                            <p:stCondLst>
                              <p:cond delay="5800"/>
                            </p:stCondLst>
                            <p:childTnLst>
                              <p:par>
                                <p:cTn id="40" presetID="23" presetClass="entr" presetSubtype="16" fill="hold" grpId="8" nodeType="afterEffect">
                                  <p:stCondLst>
                                    <p:cond delay="0"/>
                                  </p:stCondLst>
                                  <p:iterate>
                                    <p:tmAbs val="0"/>
                                  </p:iterate>
                                  <p:childTnLst>
                                    <p:set>
                                      <p:cBhvr>
                                        <p:cTn id="41" fill="hold"/>
                                        <p:tgtEl>
                                          <p:spTgt spid="245"/>
                                        </p:tgtEl>
                                        <p:attrNameLst>
                                          <p:attrName>style.visibility</p:attrName>
                                        </p:attrNameLst>
                                      </p:cBhvr>
                                      <p:to>
                                        <p:strVal val="visible"/>
                                      </p:to>
                                    </p:set>
                                    <p:anim calcmode="lin" valueType="num">
                                      <p:cBhvr>
                                        <p:cTn id="42" dur="300" fill="hold"/>
                                        <p:tgtEl>
                                          <p:spTgt spid="245"/>
                                        </p:tgtEl>
                                        <p:attrNameLst>
                                          <p:attrName>ppt_w</p:attrName>
                                        </p:attrNameLst>
                                      </p:cBhvr>
                                      <p:tavLst>
                                        <p:tav tm="0">
                                          <p:val>
                                            <p:fltVal val="0"/>
                                          </p:val>
                                        </p:tav>
                                        <p:tav tm="100000">
                                          <p:val>
                                            <p:strVal val="#ppt_w"/>
                                          </p:val>
                                        </p:tav>
                                      </p:tavLst>
                                    </p:anim>
                                    <p:anim calcmode="lin" valueType="num">
                                      <p:cBhvr>
                                        <p:cTn id="43" dur="300" fill="hold"/>
                                        <p:tgtEl>
                                          <p:spTgt spid="245"/>
                                        </p:tgtEl>
                                        <p:attrNameLst>
                                          <p:attrName>ppt_h</p:attrName>
                                        </p:attrNameLst>
                                      </p:cBhvr>
                                      <p:tavLst>
                                        <p:tav tm="0">
                                          <p:val>
                                            <p:fltVal val="0"/>
                                          </p:val>
                                        </p:tav>
                                        <p:tav tm="100000">
                                          <p:val>
                                            <p:strVal val="#ppt_h"/>
                                          </p:val>
                                        </p:tav>
                                      </p:tavLst>
                                    </p:anim>
                                  </p:childTnLst>
                                </p:cTn>
                              </p:par>
                            </p:childTnLst>
                          </p:cTn>
                        </p:par>
                        <p:par>
                          <p:cTn id="44" fill="hold">
                            <p:stCondLst>
                              <p:cond delay="6100"/>
                            </p:stCondLst>
                            <p:childTnLst>
                              <p:par>
                                <p:cTn id="45" presetID="2" presetClass="entr" presetSubtype="8" fill="hold" grpId="9" nodeType="afterEffect">
                                  <p:stCondLst>
                                    <p:cond delay="0"/>
                                  </p:stCondLst>
                                  <p:iterate>
                                    <p:tmAbs val="0"/>
                                  </p:iterate>
                                  <p:childTnLst>
                                    <p:set>
                                      <p:cBhvr>
                                        <p:cTn id="46" fill="hold"/>
                                        <p:tgtEl>
                                          <p:spTgt spid="246"/>
                                        </p:tgtEl>
                                        <p:attrNameLst>
                                          <p:attrName>style.visibility</p:attrName>
                                        </p:attrNameLst>
                                      </p:cBhvr>
                                      <p:to>
                                        <p:strVal val="visible"/>
                                      </p:to>
                                    </p:set>
                                    <p:anim calcmode="lin" valueType="num">
                                      <p:cBhvr>
                                        <p:cTn id="47" dur="1000" fill="hold"/>
                                        <p:tgtEl>
                                          <p:spTgt spid="246"/>
                                        </p:tgtEl>
                                        <p:attrNameLst>
                                          <p:attrName>ppt_x</p:attrName>
                                        </p:attrNameLst>
                                      </p:cBhvr>
                                      <p:tavLst>
                                        <p:tav tm="0">
                                          <p:val>
                                            <p:strVal val="0-#ppt_w/2"/>
                                          </p:val>
                                        </p:tav>
                                        <p:tav tm="100000">
                                          <p:val>
                                            <p:strVal val="#ppt_x"/>
                                          </p:val>
                                        </p:tav>
                                      </p:tavLst>
                                    </p:anim>
                                    <p:anim calcmode="lin" valueType="num">
                                      <p:cBhvr>
                                        <p:cTn id="48" dur="1000" fill="hold"/>
                                        <p:tgtEl>
                                          <p:spTgt spid="246"/>
                                        </p:tgtEl>
                                        <p:attrNameLst>
                                          <p:attrName>ppt_y</p:attrName>
                                        </p:attrNameLst>
                                      </p:cBhvr>
                                      <p:tavLst>
                                        <p:tav tm="0">
                                          <p:val>
                                            <p:strVal val="#ppt_y"/>
                                          </p:val>
                                        </p:tav>
                                        <p:tav tm="100000">
                                          <p:val>
                                            <p:strVal val="#ppt_y"/>
                                          </p:val>
                                        </p:tav>
                                      </p:tavLst>
                                    </p:anim>
                                  </p:childTnLst>
                                </p:cTn>
                              </p:par>
                            </p:childTnLst>
                          </p:cTn>
                        </p:par>
                        <p:par>
                          <p:cTn id="49" fill="hold">
                            <p:stCondLst>
                              <p:cond delay="7100"/>
                            </p:stCondLst>
                            <p:childTnLst>
                              <p:par>
                                <p:cTn id="50" presetID="23" presetClass="entr" presetSubtype="16" fill="hold" grpId="10" nodeType="afterEffect">
                                  <p:stCondLst>
                                    <p:cond delay="0"/>
                                  </p:stCondLst>
                                  <p:iterate>
                                    <p:tmAbs val="0"/>
                                  </p:iterate>
                                  <p:childTnLst>
                                    <p:set>
                                      <p:cBhvr>
                                        <p:cTn id="51" fill="hold"/>
                                        <p:tgtEl>
                                          <p:spTgt spid="239"/>
                                        </p:tgtEl>
                                        <p:attrNameLst>
                                          <p:attrName>style.visibility</p:attrName>
                                        </p:attrNameLst>
                                      </p:cBhvr>
                                      <p:to>
                                        <p:strVal val="visible"/>
                                      </p:to>
                                    </p:set>
                                    <p:anim calcmode="lin" valueType="num">
                                      <p:cBhvr>
                                        <p:cTn id="52" dur="1000" fill="hold"/>
                                        <p:tgtEl>
                                          <p:spTgt spid="239"/>
                                        </p:tgtEl>
                                        <p:attrNameLst>
                                          <p:attrName>ppt_w</p:attrName>
                                        </p:attrNameLst>
                                      </p:cBhvr>
                                      <p:tavLst>
                                        <p:tav tm="0">
                                          <p:val>
                                            <p:fltVal val="0"/>
                                          </p:val>
                                        </p:tav>
                                        <p:tav tm="100000">
                                          <p:val>
                                            <p:strVal val="#ppt_w"/>
                                          </p:val>
                                        </p:tav>
                                      </p:tavLst>
                                    </p:anim>
                                    <p:anim calcmode="lin" valueType="num">
                                      <p:cBhvr>
                                        <p:cTn id="53" dur="1000" fill="hold"/>
                                        <p:tgtEl>
                                          <p:spTgt spid="239"/>
                                        </p:tgtEl>
                                        <p:attrNameLst>
                                          <p:attrName>ppt_h</p:attrName>
                                        </p:attrNameLst>
                                      </p:cBhvr>
                                      <p:tavLst>
                                        <p:tav tm="0">
                                          <p:val>
                                            <p:fltVal val="0"/>
                                          </p:val>
                                        </p:tav>
                                        <p:tav tm="100000">
                                          <p:val>
                                            <p:strVal val="#ppt_h"/>
                                          </p:val>
                                        </p:tav>
                                      </p:tavLst>
                                    </p:anim>
                                  </p:childTnLst>
                                </p:cTn>
                              </p:par>
                            </p:childTnLst>
                          </p:cTn>
                        </p:par>
                        <p:par>
                          <p:cTn id="54" fill="hold">
                            <p:stCondLst>
                              <p:cond delay="8100"/>
                            </p:stCondLst>
                            <p:childTnLst>
                              <p:par>
                                <p:cTn id="55" presetID="2" presetClass="entr" presetSubtype="8" fill="hold" grpId="11" nodeType="afterEffect">
                                  <p:stCondLst>
                                    <p:cond delay="0"/>
                                  </p:stCondLst>
                                  <p:iterate>
                                    <p:tmAbs val="0"/>
                                  </p:iterate>
                                  <p:childTnLst>
                                    <p:set>
                                      <p:cBhvr>
                                        <p:cTn id="56" fill="hold"/>
                                        <p:tgtEl>
                                          <p:spTgt spid="247"/>
                                        </p:tgtEl>
                                        <p:attrNameLst>
                                          <p:attrName>style.visibility</p:attrName>
                                        </p:attrNameLst>
                                      </p:cBhvr>
                                      <p:to>
                                        <p:strVal val="visible"/>
                                      </p:to>
                                    </p:set>
                                    <p:anim calcmode="lin" valueType="num">
                                      <p:cBhvr>
                                        <p:cTn id="57" dur="1000" fill="hold"/>
                                        <p:tgtEl>
                                          <p:spTgt spid="247"/>
                                        </p:tgtEl>
                                        <p:attrNameLst>
                                          <p:attrName>ppt_x</p:attrName>
                                        </p:attrNameLst>
                                      </p:cBhvr>
                                      <p:tavLst>
                                        <p:tav tm="0">
                                          <p:val>
                                            <p:strVal val="0-#ppt_w/2"/>
                                          </p:val>
                                        </p:tav>
                                        <p:tav tm="100000">
                                          <p:val>
                                            <p:strVal val="#ppt_x"/>
                                          </p:val>
                                        </p:tav>
                                      </p:tavLst>
                                    </p:anim>
                                    <p:anim calcmode="lin" valueType="num">
                                      <p:cBhvr>
                                        <p:cTn id="58" dur="1000" fill="hold"/>
                                        <p:tgtEl>
                                          <p:spTgt spid="247"/>
                                        </p:tgtEl>
                                        <p:attrNameLst>
                                          <p:attrName>ppt_y</p:attrName>
                                        </p:attrNameLst>
                                      </p:cBhvr>
                                      <p:tavLst>
                                        <p:tav tm="0">
                                          <p:val>
                                            <p:strVal val="#ppt_y"/>
                                          </p:val>
                                        </p:tav>
                                        <p:tav tm="100000">
                                          <p:val>
                                            <p:strVal val="#ppt_y"/>
                                          </p:val>
                                        </p:tav>
                                      </p:tavLst>
                                    </p:anim>
                                  </p:childTnLst>
                                </p:cTn>
                              </p:par>
                            </p:childTnLst>
                          </p:cTn>
                        </p:par>
                        <p:par>
                          <p:cTn id="59" fill="hold">
                            <p:stCondLst>
                              <p:cond delay="9100"/>
                            </p:stCondLst>
                            <p:childTnLst>
                              <p:par>
                                <p:cTn id="60" presetID="23" presetClass="entr" presetSubtype="16" fill="hold" grpId="12" nodeType="afterEffect">
                                  <p:stCondLst>
                                    <p:cond delay="0"/>
                                  </p:stCondLst>
                                  <p:iterate>
                                    <p:tmAbs val="0"/>
                                  </p:iterate>
                                  <p:childTnLst>
                                    <p:set>
                                      <p:cBhvr>
                                        <p:cTn id="61" fill="hold"/>
                                        <p:tgtEl>
                                          <p:spTgt spid="248"/>
                                        </p:tgtEl>
                                        <p:attrNameLst>
                                          <p:attrName>style.visibility</p:attrName>
                                        </p:attrNameLst>
                                      </p:cBhvr>
                                      <p:to>
                                        <p:strVal val="visible"/>
                                      </p:to>
                                    </p:set>
                                    <p:anim calcmode="lin" valueType="num">
                                      <p:cBhvr>
                                        <p:cTn id="62" dur="300" fill="hold"/>
                                        <p:tgtEl>
                                          <p:spTgt spid="248"/>
                                        </p:tgtEl>
                                        <p:attrNameLst>
                                          <p:attrName>ppt_w</p:attrName>
                                        </p:attrNameLst>
                                      </p:cBhvr>
                                      <p:tavLst>
                                        <p:tav tm="0">
                                          <p:val>
                                            <p:fltVal val="0"/>
                                          </p:val>
                                        </p:tav>
                                        <p:tav tm="100000">
                                          <p:val>
                                            <p:strVal val="#ppt_w"/>
                                          </p:val>
                                        </p:tav>
                                      </p:tavLst>
                                    </p:anim>
                                    <p:anim calcmode="lin" valueType="num">
                                      <p:cBhvr>
                                        <p:cTn id="63" dur="300" fill="hold"/>
                                        <p:tgtEl>
                                          <p:spTgt spid="248"/>
                                        </p:tgtEl>
                                        <p:attrNameLst>
                                          <p:attrName>ppt_h</p:attrName>
                                        </p:attrNameLst>
                                      </p:cBhvr>
                                      <p:tavLst>
                                        <p:tav tm="0">
                                          <p:val>
                                            <p:fltVal val="0"/>
                                          </p:val>
                                        </p:tav>
                                        <p:tav tm="100000">
                                          <p:val>
                                            <p:strVal val="#ppt_h"/>
                                          </p:val>
                                        </p:tav>
                                      </p:tavLst>
                                    </p:anim>
                                  </p:childTnLst>
                                </p:cTn>
                              </p:par>
                            </p:childTnLst>
                          </p:cTn>
                        </p:par>
                        <p:par>
                          <p:cTn id="64" fill="hold">
                            <p:stCondLst>
                              <p:cond delay="9400"/>
                            </p:stCondLst>
                            <p:childTnLst>
                              <p:par>
                                <p:cTn id="65" presetID="2" presetClass="entr" presetSubtype="8" fill="hold" grpId="13" nodeType="afterEffect">
                                  <p:stCondLst>
                                    <p:cond delay="0"/>
                                  </p:stCondLst>
                                  <p:iterate>
                                    <p:tmAbs val="0"/>
                                  </p:iterate>
                                  <p:childTnLst>
                                    <p:set>
                                      <p:cBhvr>
                                        <p:cTn id="66" fill="hold"/>
                                        <p:tgtEl>
                                          <p:spTgt spid="250"/>
                                        </p:tgtEl>
                                        <p:attrNameLst>
                                          <p:attrName>style.visibility</p:attrName>
                                        </p:attrNameLst>
                                      </p:cBhvr>
                                      <p:to>
                                        <p:strVal val="visible"/>
                                      </p:to>
                                    </p:set>
                                    <p:anim calcmode="lin" valueType="num">
                                      <p:cBhvr>
                                        <p:cTn id="67" dur="1000" fill="hold"/>
                                        <p:tgtEl>
                                          <p:spTgt spid="250"/>
                                        </p:tgtEl>
                                        <p:attrNameLst>
                                          <p:attrName>ppt_x</p:attrName>
                                        </p:attrNameLst>
                                      </p:cBhvr>
                                      <p:tavLst>
                                        <p:tav tm="0">
                                          <p:val>
                                            <p:strVal val="0-#ppt_w/2"/>
                                          </p:val>
                                        </p:tav>
                                        <p:tav tm="100000">
                                          <p:val>
                                            <p:strVal val="#ppt_x"/>
                                          </p:val>
                                        </p:tav>
                                      </p:tavLst>
                                    </p:anim>
                                    <p:anim calcmode="lin" valueType="num">
                                      <p:cBhvr>
                                        <p:cTn id="68" dur="1000" fill="hold"/>
                                        <p:tgtEl>
                                          <p:spTgt spid="250"/>
                                        </p:tgtEl>
                                        <p:attrNameLst>
                                          <p:attrName>ppt_y</p:attrName>
                                        </p:attrNameLst>
                                      </p:cBhvr>
                                      <p:tavLst>
                                        <p:tav tm="0">
                                          <p:val>
                                            <p:strVal val="#ppt_y"/>
                                          </p:val>
                                        </p:tav>
                                        <p:tav tm="100000">
                                          <p:val>
                                            <p:strVal val="#ppt_y"/>
                                          </p:val>
                                        </p:tav>
                                      </p:tavLst>
                                    </p:anim>
                                  </p:childTnLst>
                                </p:cTn>
                              </p:par>
                            </p:childTnLst>
                          </p:cTn>
                        </p:par>
                        <p:par>
                          <p:cTn id="69" fill="hold">
                            <p:stCondLst>
                              <p:cond delay="10400"/>
                            </p:stCondLst>
                            <p:childTnLst>
                              <p:par>
                                <p:cTn id="70" presetID="23" presetClass="entr" presetSubtype="16" fill="hold" grpId="14" nodeType="afterEffect">
                                  <p:stCondLst>
                                    <p:cond delay="0"/>
                                  </p:stCondLst>
                                  <p:iterate>
                                    <p:tmAbs val="0"/>
                                  </p:iterate>
                                  <p:childTnLst>
                                    <p:set>
                                      <p:cBhvr>
                                        <p:cTn id="71" fill="hold"/>
                                        <p:tgtEl>
                                          <p:spTgt spid="240"/>
                                        </p:tgtEl>
                                        <p:attrNameLst>
                                          <p:attrName>style.visibility</p:attrName>
                                        </p:attrNameLst>
                                      </p:cBhvr>
                                      <p:to>
                                        <p:strVal val="visible"/>
                                      </p:to>
                                    </p:set>
                                    <p:anim calcmode="lin" valueType="num">
                                      <p:cBhvr>
                                        <p:cTn id="72" dur="1000" fill="hold"/>
                                        <p:tgtEl>
                                          <p:spTgt spid="240"/>
                                        </p:tgtEl>
                                        <p:attrNameLst>
                                          <p:attrName>ppt_w</p:attrName>
                                        </p:attrNameLst>
                                      </p:cBhvr>
                                      <p:tavLst>
                                        <p:tav tm="0">
                                          <p:val>
                                            <p:fltVal val="0"/>
                                          </p:val>
                                        </p:tav>
                                        <p:tav tm="100000">
                                          <p:val>
                                            <p:strVal val="#ppt_w"/>
                                          </p:val>
                                        </p:tav>
                                      </p:tavLst>
                                    </p:anim>
                                    <p:anim calcmode="lin" valueType="num">
                                      <p:cBhvr>
                                        <p:cTn id="73" dur="1000" fill="hold"/>
                                        <p:tgtEl>
                                          <p:spTgt spid="240"/>
                                        </p:tgtEl>
                                        <p:attrNameLst>
                                          <p:attrName>ppt_h</p:attrName>
                                        </p:attrNameLst>
                                      </p:cBhvr>
                                      <p:tavLst>
                                        <p:tav tm="0">
                                          <p:val>
                                            <p:fltVal val="0"/>
                                          </p:val>
                                        </p:tav>
                                        <p:tav tm="100000">
                                          <p:val>
                                            <p:strVal val="#ppt_h"/>
                                          </p:val>
                                        </p:tav>
                                      </p:tavLst>
                                    </p:anim>
                                  </p:childTnLst>
                                </p:cTn>
                              </p:par>
                            </p:childTnLst>
                          </p:cTn>
                        </p:par>
                        <p:par>
                          <p:cTn id="74" fill="hold">
                            <p:stCondLst>
                              <p:cond delay="11400"/>
                            </p:stCondLst>
                            <p:childTnLst>
                              <p:par>
                                <p:cTn id="75" presetID="2" presetClass="entr" presetSubtype="8" fill="hold" grpId="15" nodeType="afterEffect">
                                  <p:stCondLst>
                                    <p:cond delay="0"/>
                                  </p:stCondLst>
                                  <p:iterate>
                                    <p:tmAbs val="0"/>
                                  </p:iterate>
                                  <p:childTnLst>
                                    <p:set>
                                      <p:cBhvr>
                                        <p:cTn id="76" fill="hold"/>
                                        <p:tgtEl>
                                          <p:spTgt spid="252"/>
                                        </p:tgtEl>
                                        <p:attrNameLst>
                                          <p:attrName>style.visibility</p:attrName>
                                        </p:attrNameLst>
                                      </p:cBhvr>
                                      <p:to>
                                        <p:strVal val="visible"/>
                                      </p:to>
                                    </p:set>
                                    <p:anim calcmode="lin" valueType="num">
                                      <p:cBhvr>
                                        <p:cTn id="77" dur="1000" fill="hold"/>
                                        <p:tgtEl>
                                          <p:spTgt spid="252"/>
                                        </p:tgtEl>
                                        <p:attrNameLst>
                                          <p:attrName>ppt_x</p:attrName>
                                        </p:attrNameLst>
                                      </p:cBhvr>
                                      <p:tavLst>
                                        <p:tav tm="0">
                                          <p:val>
                                            <p:strVal val="0-#ppt_w/2"/>
                                          </p:val>
                                        </p:tav>
                                        <p:tav tm="100000">
                                          <p:val>
                                            <p:strVal val="#ppt_x"/>
                                          </p:val>
                                        </p:tav>
                                      </p:tavLst>
                                    </p:anim>
                                    <p:anim calcmode="lin" valueType="num">
                                      <p:cBhvr>
                                        <p:cTn id="78" dur="1000" fill="hold"/>
                                        <p:tgtEl>
                                          <p:spTgt spid="252"/>
                                        </p:tgtEl>
                                        <p:attrNameLst>
                                          <p:attrName>ppt_y</p:attrName>
                                        </p:attrNameLst>
                                      </p:cBhvr>
                                      <p:tavLst>
                                        <p:tav tm="0">
                                          <p:val>
                                            <p:strVal val="#ppt_y"/>
                                          </p:val>
                                        </p:tav>
                                        <p:tav tm="100000">
                                          <p:val>
                                            <p:strVal val="#ppt_y"/>
                                          </p:val>
                                        </p:tav>
                                      </p:tavLst>
                                    </p:anim>
                                  </p:childTnLst>
                                </p:cTn>
                              </p:par>
                            </p:childTnLst>
                          </p:cTn>
                        </p:par>
                        <p:par>
                          <p:cTn id="79" fill="hold">
                            <p:stCondLst>
                              <p:cond delay="12400"/>
                            </p:stCondLst>
                            <p:childTnLst>
                              <p:par>
                                <p:cTn id="80" presetID="23" presetClass="entr" presetSubtype="16" fill="hold" grpId="16" nodeType="afterEffect">
                                  <p:stCondLst>
                                    <p:cond delay="0"/>
                                  </p:stCondLst>
                                  <p:iterate>
                                    <p:tmAbs val="0"/>
                                  </p:iterate>
                                  <p:childTnLst>
                                    <p:set>
                                      <p:cBhvr>
                                        <p:cTn id="81" fill="hold"/>
                                        <p:tgtEl>
                                          <p:spTgt spid="249"/>
                                        </p:tgtEl>
                                        <p:attrNameLst>
                                          <p:attrName>style.visibility</p:attrName>
                                        </p:attrNameLst>
                                      </p:cBhvr>
                                      <p:to>
                                        <p:strVal val="visible"/>
                                      </p:to>
                                    </p:set>
                                    <p:anim calcmode="lin" valueType="num">
                                      <p:cBhvr>
                                        <p:cTn id="82" dur="300" fill="hold"/>
                                        <p:tgtEl>
                                          <p:spTgt spid="249"/>
                                        </p:tgtEl>
                                        <p:attrNameLst>
                                          <p:attrName>ppt_w</p:attrName>
                                        </p:attrNameLst>
                                      </p:cBhvr>
                                      <p:tavLst>
                                        <p:tav tm="0">
                                          <p:val>
                                            <p:fltVal val="0"/>
                                          </p:val>
                                        </p:tav>
                                        <p:tav tm="100000">
                                          <p:val>
                                            <p:strVal val="#ppt_w"/>
                                          </p:val>
                                        </p:tav>
                                      </p:tavLst>
                                    </p:anim>
                                    <p:anim calcmode="lin" valueType="num">
                                      <p:cBhvr>
                                        <p:cTn id="83" dur="300" fill="hold"/>
                                        <p:tgtEl>
                                          <p:spTgt spid="249"/>
                                        </p:tgtEl>
                                        <p:attrNameLst>
                                          <p:attrName>ppt_h</p:attrName>
                                        </p:attrNameLst>
                                      </p:cBhvr>
                                      <p:tavLst>
                                        <p:tav tm="0">
                                          <p:val>
                                            <p:fltVal val="0"/>
                                          </p:val>
                                        </p:tav>
                                        <p:tav tm="100000">
                                          <p:val>
                                            <p:strVal val="#ppt_h"/>
                                          </p:val>
                                        </p:tav>
                                      </p:tavLst>
                                    </p:anim>
                                  </p:childTnLst>
                                </p:cTn>
                              </p:par>
                            </p:childTnLst>
                          </p:cTn>
                        </p:par>
                        <p:par>
                          <p:cTn id="84" fill="hold">
                            <p:stCondLst>
                              <p:cond delay="12700"/>
                            </p:stCondLst>
                            <p:childTnLst>
                              <p:par>
                                <p:cTn id="85" presetID="2" presetClass="entr" presetSubtype="8" fill="hold" grpId="17" nodeType="afterEffect">
                                  <p:stCondLst>
                                    <p:cond delay="0"/>
                                  </p:stCondLst>
                                  <p:iterate>
                                    <p:tmAbs val="0"/>
                                  </p:iterate>
                                  <p:childTnLst>
                                    <p:set>
                                      <p:cBhvr>
                                        <p:cTn id="86" fill="hold"/>
                                        <p:tgtEl>
                                          <p:spTgt spid="251"/>
                                        </p:tgtEl>
                                        <p:attrNameLst>
                                          <p:attrName>style.visibility</p:attrName>
                                        </p:attrNameLst>
                                      </p:cBhvr>
                                      <p:to>
                                        <p:strVal val="visible"/>
                                      </p:to>
                                    </p:set>
                                    <p:anim calcmode="lin" valueType="num">
                                      <p:cBhvr>
                                        <p:cTn id="87" dur="1000" fill="hold"/>
                                        <p:tgtEl>
                                          <p:spTgt spid="251"/>
                                        </p:tgtEl>
                                        <p:attrNameLst>
                                          <p:attrName>ppt_x</p:attrName>
                                        </p:attrNameLst>
                                      </p:cBhvr>
                                      <p:tavLst>
                                        <p:tav tm="0">
                                          <p:val>
                                            <p:strVal val="0-#ppt_w/2"/>
                                          </p:val>
                                        </p:tav>
                                        <p:tav tm="100000">
                                          <p:val>
                                            <p:strVal val="#ppt_x"/>
                                          </p:val>
                                        </p:tav>
                                      </p:tavLst>
                                    </p:anim>
                                    <p:anim calcmode="lin" valueType="num">
                                      <p:cBhvr>
                                        <p:cTn id="88" dur="1000" fill="hold"/>
                                        <p:tgtEl>
                                          <p:spTgt spid="2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1" animBg="1" advAuto="0"/>
      <p:bldP spid="237" grpId="2" animBg="1" advAuto="0"/>
      <p:bldP spid="238" grpId="6" animBg="1" advAuto="0"/>
      <p:bldP spid="239" grpId="10" animBg="1" advAuto="0"/>
      <p:bldP spid="240" grpId="14" animBg="1" advAuto="0"/>
      <p:bldP spid="241" grpId="3" animBg="1" advAuto="0"/>
      <p:bldP spid="242" grpId="7" animBg="1" advAuto="0"/>
      <p:bldP spid="243" grpId="4" animBg="1" advAuto="0"/>
      <p:bldP spid="244" grpId="5" animBg="1" advAuto="0"/>
      <p:bldP spid="245" grpId="8" animBg="1" advAuto="0"/>
      <p:bldP spid="246" grpId="9" animBg="1" advAuto="0"/>
      <p:bldP spid="247" grpId="11" animBg="1" advAuto="0"/>
      <p:bldP spid="248" grpId="12" animBg="1" advAuto="0"/>
      <p:bldP spid="249" grpId="16" animBg="1" advAuto="0"/>
      <p:bldP spid="250" grpId="13" animBg="1" advAuto="0"/>
      <p:bldP spid="251" grpId="17" animBg="1" advAuto="0"/>
      <p:bldP spid="252" grpId="1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258" name="Línea"/>
          <p:cNvSpPr/>
          <p:nvPr/>
        </p:nvSpPr>
        <p:spPr>
          <a:xfrm>
            <a:off x="5868790" y="4523614"/>
            <a:ext cx="12646420"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59" name="Captura de pantalla 2019-02-04 a la(s) 20.38.54.png" descr="Captura de pantalla 2019-02-04 a la(s) 20.38.54.png"/>
          <p:cNvPicPr>
            <a:picLocks noChangeAspect="1"/>
          </p:cNvPicPr>
          <p:nvPr/>
        </p:nvPicPr>
        <p:blipFill>
          <a:blip r:embed="rId3">
            <a:extLst/>
          </a:blip>
          <a:srcRect l="6969" r="7352"/>
          <a:stretch>
            <a:fillRect/>
          </a:stretch>
        </p:blipFill>
        <p:spPr>
          <a:xfrm rot="16200000">
            <a:off x="7867580" y="3067226"/>
            <a:ext cx="8648839" cy="12645497"/>
          </a:xfrm>
          <a:prstGeom prst="rect">
            <a:avLst/>
          </a:prstGeom>
          <a:ln w="12700">
            <a:miter lim="400000"/>
          </a:ln>
        </p:spPr>
      </p:pic>
      <p:sp>
        <p:nvSpPr>
          <p:cNvPr id="260" name="INSTRUMENTOS DE RECOLECCIÓN DE INFORMACIÓN:…"/>
          <p:cNvSpPr txBox="1"/>
          <p:nvPr/>
        </p:nvSpPr>
        <p:spPr>
          <a:xfrm>
            <a:off x="5905704" y="3082374"/>
            <a:ext cx="11038274" cy="1038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lnSpc>
                <a:spcPct val="80000"/>
              </a:lnSpc>
              <a:defRPr>
                <a:latin typeface="Avenir Next"/>
                <a:ea typeface="Avenir Next"/>
                <a:cs typeface="Avenir Next"/>
                <a:sym typeface="Avenir Next"/>
              </a:defRPr>
            </a:pPr>
            <a:r>
              <a:t>INSTRUMENTOS DE RECOLECCIÓN DE INFORMACIÓN:</a:t>
            </a:r>
          </a:p>
          <a:p>
            <a:pPr marR="331470" algn="l" defTabSz="449580">
              <a:lnSpc>
                <a:spcPct val="80000"/>
              </a:lnSpc>
              <a:defRPr b="0">
                <a:latin typeface="Avenir Next"/>
                <a:ea typeface="Avenir Next"/>
                <a:cs typeface="Avenir Next"/>
                <a:sym typeface="Avenir Next"/>
              </a:defRPr>
            </a:pPr>
            <a:r>
              <a:t>VARIOS</a:t>
            </a:r>
          </a:p>
        </p:txBody>
      </p:sp>
      <p:pic>
        <p:nvPicPr>
          <p:cNvPr id="261" name="Imagen" descr="Imagen"/>
          <p:cNvPicPr>
            <a:picLocks noChangeAspect="1"/>
          </p:cNvPicPr>
          <p:nvPr/>
        </p:nvPicPr>
        <p:blipFill>
          <a:blip r:embed="rId4">
            <a:extLst/>
          </a:blip>
          <a:stretch>
            <a:fillRect/>
          </a:stretch>
        </p:blipFill>
        <p:spPr>
          <a:xfrm>
            <a:off x="5961950" y="2235520"/>
            <a:ext cx="1062536" cy="670943"/>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LOGO-PRINCIPAL-NUEVO4.png" descr="LOGO-PRINCIPAL-NUEVO4.png"/>
          <p:cNvPicPr>
            <a:picLocks noChangeAspect="1"/>
          </p:cNvPicPr>
          <p:nvPr/>
        </p:nvPicPr>
        <p:blipFill>
          <a:blip r:embed="rId2">
            <a:extLst/>
          </a:blip>
          <a:stretch>
            <a:fillRect/>
          </a:stretch>
        </p:blipFill>
        <p:spPr>
          <a:xfrm>
            <a:off x="3023998" y="6011461"/>
            <a:ext cx="6555511" cy="1693078"/>
          </a:xfrm>
          <a:prstGeom prst="rect">
            <a:avLst/>
          </a:prstGeom>
          <a:ln w="12700">
            <a:miter lim="400000"/>
          </a:ln>
        </p:spPr>
      </p:pic>
      <p:sp>
        <p:nvSpPr>
          <p:cNvPr id="122" name="TRABAJO DE TITULACIÓN:…"/>
          <p:cNvSpPr txBox="1"/>
          <p:nvPr/>
        </p:nvSpPr>
        <p:spPr>
          <a:xfrm>
            <a:off x="12002665" y="5841999"/>
            <a:ext cx="9357337" cy="203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2800">
                <a:latin typeface="Avenir Next"/>
                <a:ea typeface="Avenir Next"/>
                <a:cs typeface="Avenir Next"/>
                <a:sym typeface="Avenir Next"/>
              </a:defRPr>
            </a:pPr>
            <a:r>
              <a:t>TRABAJO DE TITULACIÓN: </a:t>
            </a:r>
          </a:p>
          <a:p>
            <a:pPr marR="331470" algn="l" defTabSz="449580">
              <a:defRPr sz="2800" b="0">
                <a:latin typeface="Avenir Next"/>
                <a:ea typeface="Avenir Next"/>
                <a:cs typeface="Avenir Next"/>
                <a:sym typeface="Avenir Next"/>
              </a:defRPr>
            </a:pPr>
            <a:r>
              <a:t>ANÁLISIS COMPARATIVO DE LAS EXPORTACIONES E IMPORTACIONES DE HORTALIZAS ENTRE ECUADOR Y LA CAN DESDE 2015 AL 2017</a:t>
            </a:r>
          </a:p>
        </p:txBody>
      </p:sp>
      <p:sp>
        <p:nvSpPr>
          <p:cNvPr id="123" name="Línea"/>
          <p:cNvSpPr/>
          <p:nvPr/>
        </p:nvSpPr>
        <p:spPr>
          <a:xfrm flipV="1">
            <a:off x="10791087" y="4595420"/>
            <a:ext cx="1" cy="4525160"/>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23"/>
                                        </p:tgtEl>
                                        <p:attrNameLst>
                                          <p:attrName>style.visibility</p:attrName>
                                        </p:attrNameLst>
                                      </p:cBhvr>
                                      <p:to>
                                        <p:strVal val="visible"/>
                                      </p:to>
                                    </p:set>
                                    <p:animEffect transition="in" filter="dissolve">
                                      <p:cBhvr>
                                        <p:cTn id="7" dur="2000"/>
                                        <p:tgtEl>
                                          <p:spTgt spid="123"/>
                                        </p:tgtEl>
                                      </p:cBhvr>
                                    </p:animEffect>
                                  </p:childTnLst>
                                </p:cTn>
                              </p:par>
                            </p:childTnLst>
                          </p:cTn>
                        </p:par>
                        <p:par>
                          <p:cTn id="8" fill="hold">
                            <p:stCondLst>
                              <p:cond delay="2000"/>
                            </p:stCondLst>
                            <p:childTnLst>
                              <p:par>
                                <p:cTn id="9" presetID="2" presetClass="entr" presetSubtype="1" fill="hold" grpId="2" nodeType="afterEffect">
                                  <p:stCondLst>
                                    <p:cond delay="0"/>
                                  </p:stCondLst>
                                  <p:iterate>
                                    <p:tmAbs val="0"/>
                                  </p:iterate>
                                  <p:childTnLst>
                                    <p:set>
                                      <p:cBhvr>
                                        <p:cTn id="10" fill="hold"/>
                                        <p:tgtEl>
                                          <p:spTgt spid="122"/>
                                        </p:tgtEl>
                                        <p:attrNameLst>
                                          <p:attrName>style.visibility</p:attrName>
                                        </p:attrNameLst>
                                      </p:cBhvr>
                                      <p:to>
                                        <p:strVal val="visible"/>
                                      </p:to>
                                    </p:set>
                                    <p:anim calcmode="lin" valueType="num">
                                      <p:cBhvr>
                                        <p:cTn id="11" dur="1000" fill="hold"/>
                                        <p:tgtEl>
                                          <p:spTgt spid="122"/>
                                        </p:tgtEl>
                                        <p:attrNameLst>
                                          <p:attrName>ppt_x</p:attrName>
                                        </p:attrNameLst>
                                      </p:cBhvr>
                                      <p:tavLst>
                                        <p:tav tm="0">
                                          <p:val>
                                            <p:strVal val="#ppt_x"/>
                                          </p:val>
                                        </p:tav>
                                        <p:tav tm="100000">
                                          <p:val>
                                            <p:strVal val="#ppt_x"/>
                                          </p:val>
                                        </p:tav>
                                      </p:tavLst>
                                    </p:anim>
                                    <p:anim calcmode="lin" valueType="num">
                                      <p:cBhvr>
                                        <p:cTn id="12" dur="1000" fill="hold"/>
                                        <p:tgtEl>
                                          <p:spTgt spid="1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2" animBg="1" advAuto="0"/>
      <p:bldP spid="123"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264" name="Línea"/>
          <p:cNvSpPr/>
          <p:nvPr/>
        </p:nvSpPr>
        <p:spPr>
          <a:xfrm>
            <a:off x="5868790" y="6695314"/>
            <a:ext cx="12646420"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65" name="Captura de pantalla 2019-02-04 a la(s) 20.38.54.png" descr="Captura de pantalla 2019-02-04 a la(s) 20.38.54.png"/>
          <p:cNvPicPr>
            <a:picLocks noChangeAspect="1"/>
          </p:cNvPicPr>
          <p:nvPr/>
        </p:nvPicPr>
        <p:blipFill>
          <a:blip r:embed="rId3">
            <a:extLst/>
          </a:blip>
          <a:srcRect l="6969" r="7352"/>
          <a:stretch>
            <a:fillRect/>
          </a:stretch>
        </p:blipFill>
        <p:spPr>
          <a:xfrm rot="16200000">
            <a:off x="7867580" y="5238926"/>
            <a:ext cx="8648839" cy="12645497"/>
          </a:xfrm>
          <a:prstGeom prst="rect">
            <a:avLst/>
          </a:prstGeom>
          <a:ln w="12700">
            <a:miter lim="400000"/>
          </a:ln>
        </p:spPr>
      </p:pic>
      <p:sp>
        <p:nvSpPr>
          <p:cNvPr id="266" name="INSTRUMENTOS DE RECOLECCIÓN DE INFORMACIÓN:…"/>
          <p:cNvSpPr txBox="1"/>
          <p:nvPr/>
        </p:nvSpPr>
        <p:spPr>
          <a:xfrm>
            <a:off x="5905704" y="2815674"/>
            <a:ext cx="11038274" cy="1038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lnSpc>
                <a:spcPct val="80000"/>
              </a:lnSpc>
              <a:defRPr>
                <a:latin typeface="Avenir Next"/>
                <a:ea typeface="Avenir Next"/>
                <a:cs typeface="Avenir Next"/>
                <a:sym typeface="Avenir Next"/>
              </a:defRPr>
            </a:pPr>
            <a:r>
              <a:t>INSTRUMENTOS DE RECOLECCIÓN DE INFORMACIÓN:</a:t>
            </a:r>
          </a:p>
          <a:p>
            <a:pPr marR="331470" algn="l" defTabSz="449580">
              <a:lnSpc>
                <a:spcPct val="80000"/>
              </a:lnSpc>
              <a:defRPr b="0">
                <a:latin typeface="Avenir Next"/>
                <a:ea typeface="Avenir Next"/>
                <a:cs typeface="Avenir Next"/>
                <a:sym typeface="Avenir Next"/>
              </a:defRPr>
            </a:pPr>
            <a:r>
              <a:t>VARIOS</a:t>
            </a:r>
          </a:p>
        </p:txBody>
      </p:sp>
      <p:pic>
        <p:nvPicPr>
          <p:cNvPr id="267" name="Imagen" descr="Imagen"/>
          <p:cNvPicPr>
            <a:picLocks noChangeAspect="1"/>
          </p:cNvPicPr>
          <p:nvPr/>
        </p:nvPicPr>
        <p:blipFill>
          <a:blip r:embed="rId4">
            <a:extLst/>
          </a:blip>
          <a:stretch>
            <a:fillRect/>
          </a:stretch>
        </p:blipFill>
        <p:spPr>
          <a:xfrm>
            <a:off x="5961950" y="1968820"/>
            <a:ext cx="1062536" cy="670943"/>
          </a:xfrm>
          <a:prstGeom prst="rect">
            <a:avLst/>
          </a:prstGeom>
          <a:ln w="12700">
            <a:miter lim="400000"/>
          </a:ln>
        </p:spPr>
      </p:pic>
      <p:sp>
        <p:nvSpPr>
          <p:cNvPr id="268" name="PROCEDIMIENTO PARA RECOLECCIÓN DE DATOS:…"/>
          <p:cNvSpPr txBox="1"/>
          <p:nvPr/>
        </p:nvSpPr>
        <p:spPr>
          <a:xfrm>
            <a:off x="5905704" y="5245602"/>
            <a:ext cx="11038274" cy="1038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lnSpc>
                <a:spcPct val="80000"/>
              </a:lnSpc>
              <a:defRPr>
                <a:latin typeface="Avenir Next"/>
                <a:ea typeface="Avenir Next"/>
                <a:cs typeface="Avenir Next"/>
                <a:sym typeface="Avenir Next"/>
              </a:defRPr>
            </a:pPr>
            <a:r>
              <a:t>PROCEDIMIENTO PARA RECOLECCIÓN DE DATOS:</a:t>
            </a:r>
          </a:p>
          <a:p>
            <a:pPr marR="331470" algn="l" defTabSz="449580">
              <a:lnSpc>
                <a:spcPct val="80000"/>
              </a:lnSpc>
              <a:defRPr b="0">
                <a:latin typeface="Avenir Next"/>
                <a:ea typeface="Avenir Next"/>
                <a:cs typeface="Avenir Next"/>
                <a:sym typeface="Avenir Next"/>
              </a:defRPr>
            </a:pPr>
            <a:r>
              <a:t>BASE DE DATOS</a:t>
            </a:r>
          </a:p>
        </p:txBody>
      </p:sp>
      <p:pic>
        <p:nvPicPr>
          <p:cNvPr id="269" name="Imagen" descr="Imagen"/>
          <p:cNvPicPr>
            <a:picLocks noChangeAspect="1"/>
          </p:cNvPicPr>
          <p:nvPr/>
        </p:nvPicPr>
        <p:blipFill>
          <a:blip r:embed="rId5">
            <a:extLst/>
          </a:blip>
          <a:stretch>
            <a:fillRect/>
          </a:stretch>
        </p:blipFill>
        <p:spPr>
          <a:xfrm>
            <a:off x="5942326" y="4398747"/>
            <a:ext cx="1101785" cy="670943"/>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272" name="Línea"/>
          <p:cNvSpPr/>
          <p:nvPr/>
        </p:nvSpPr>
        <p:spPr>
          <a:xfrm>
            <a:off x="5868790" y="9139249"/>
            <a:ext cx="12646420"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73" name="Captura de pantalla 2019-02-04 a la(s) 20.38.54.png" descr="Captura de pantalla 2019-02-04 a la(s) 20.38.54.png"/>
          <p:cNvPicPr>
            <a:picLocks noChangeAspect="1"/>
          </p:cNvPicPr>
          <p:nvPr/>
        </p:nvPicPr>
        <p:blipFill>
          <a:blip r:embed="rId3">
            <a:extLst/>
          </a:blip>
          <a:srcRect l="6969" r="7352"/>
          <a:stretch>
            <a:fillRect/>
          </a:stretch>
        </p:blipFill>
        <p:spPr>
          <a:xfrm rot="16200000">
            <a:off x="7867580" y="7682862"/>
            <a:ext cx="8648839" cy="12645496"/>
          </a:xfrm>
          <a:prstGeom prst="rect">
            <a:avLst/>
          </a:prstGeom>
          <a:ln w="12700">
            <a:miter lim="400000"/>
          </a:ln>
        </p:spPr>
      </p:pic>
      <p:sp>
        <p:nvSpPr>
          <p:cNvPr id="274" name="INSTRUMENTOS DE RECOLECCIÓN DE INFORMACIÓN:…"/>
          <p:cNvSpPr txBox="1"/>
          <p:nvPr/>
        </p:nvSpPr>
        <p:spPr>
          <a:xfrm>
            <a:off x="5918404" y="2371174"/>
            <a:ext cx="11038274" cy="1038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lnSpc>
                <a:spcPct val="80000"/>
              </a:lnSpc>
              <a:defRPr>
                <a:latin typeface="Avenir Next"/>
                <a:ea typeface="Avenir Next"/>
                <a:cs typeface="Avenir Next"/>
                <a:sym typeface="Avenir Next"/>
              </a:defRPr>
            </a:pPr>
            <a:r>
              <a:t>INSTRUMENTOS DE RECOLECCIÓN DE INFORMACIÓN:</a:t>
            </a:r>
          </a:p>
          <a:p>
            <a:pPr marR="331470" algn="l" defTabSz="449580">
              <a:lnSpc>
                <a:spcPct val="80000"/>
              </a:lnSpc>
              <a:defRPr b="0">
                <a:latin typeface="Avenir Next"/>
                <a:ea typeface="Avenir Next"/>
                <a:cs typeface="Avenir Next"/>
                <a:sym typeface="Avenir Next"/>
              </a:defRPr>
            </a:pPr>
            <a:r>
              <a:t>VARIOS</a:t>
            </a:r>
          </a:p>
        </p:txBody>
      </p:sp>
      <p:pic>
        <p:nvPicPr>
          <p:cNvPr id="275" name="Imagen" descr="Imagen"/>
          <p:cNvPicPr>
            <a:picLocks noChangeAspect="1"/>
          </p:cNvPicPr>
          <p:nvPr/>
        </p:nvPicPr>
        <p:blipFill>
          <a:blip r:embed="rId4">
            <a:extLst/>
          </a:blip>
          <a:stretch>
            <a:fillRect/>
          </a:stretch>
        </p:blipFill>
        <p:spPr>
          <a:xfrm>
            <a:off x="5974650" y="1524320"/>
            <a:ext cx="1062536" cy="670943"/>
          </a:xfrm>
          <a:prstGeom prst="rect">
            <a:avLst/>
          </a:prstGeom>
          <a:ln w="12700">
            <a:miter lim="400000"/>
          </a:ln>
        </p:spPr>
      </p:pic>
      <p:sp>
        <p:nvSpPr>
          <p:cNvPr id="276" name="PROCEDIMIENTO PARA RECOLECCIÓN DE DATOS:…"/>
          <p:cNvSpPr txBox="1"/>
          <p:nvPr/>
        </p:nvSpPr>
        <p:spPr>
          <a:xfrm>
            <a:off x="5918404" y="4801102"/>
            <a:ext cx="11038274" cy="1038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lnSpc>
                <a:spcPct val="80000"/>
              </a:lnSpc>
              <a:defRPr>
                <a:latin typeface="Avenir Next"/>
                <a:ea typeface="Avenir Next"/>
                <a:cs typeface="Avenir Next"/>
                <a:sym typeface="Avenir Next"/>
              </a:defRPr>
            </a:pPr>
            <a:r>
              <a:t>PROCEDIMIENTO PARA RECOLECCIÓN DE DATOS:</a:t>
            </a:r>
          </a:p>
          <a:p>
            <a:pPr marR="331470" algn="l" defTabSz="449580">
              <a:lnSpc>
                <a:spcPct val="80000"/>
              </a:lnSpc>
              <a:defRPr b="0">
                <a:latin typeface="Avenir Next"/>
                <a:ea typeface="Avenir Next"/>
                <a:cs typeface="Avenir Next"/>
                <a:sym typeface="Avenir Next"/>
              </a:defRPr>
            </a:pPr>
            <a:r>
              <a:t>BASE DE DATOS</a:t>
            </a:r>
          </a:p>
        </p:txBody>
      </p:sp>
      <p:pic>
        <p:nvPicPr>
          <p:cNvPr id="277" name="Imagen" descr="Imagen"/>
          <p:cNvPicPr>
            <a:picLocks noChangeAspect="1"/>
          </p:cNvPicPr>
          <p:nvPr/>
        </p:nvPicPr>
        <p:blipFill>
          <a:blip r:embed="rId5">
            <a:extLst/>
          </a:blip>
          <a:stretch>
            <a:fillRect/>
          </a:stretch>
        </p:blipFill>
        <p:spPr>
          <a:xfrm>
            <a:off x="5955026" y="3954247"/>
            <a:ext cx="1101785" cy="670943"/>
          </a:xfrm>
          <a:prstGeom prst="rect">
            <a:avLst/>
          </a:prstGeom>
          <a:ln w="12700">
            <a:miter lim="400000"/>
          </a:ln>
        </p:spPr>
      </p:pic>
      <p:sp>
        <p:nvSpPr>
          <p:cNvPr id="278" name="PROCEDIMIENTO PARA TRATAMIENTO Y ANÁLISIS DE INFORMACIÓN:…"/>
          <p:cNvSpPr txBox="1"/>
          <p:nvPr/>
        </p:nvSpPr>
        <p:spPr>
          <a:xfrm>
            <a:off x="5918404" y="7231029"/>
            <a:ext cx="13831949" cy="1038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lnSpc>
                <a:spcPct val="80000"/>
              </a:lnSpc>
              <a:defRPr>
                <a:latin typeface="Avenir Next"/>
                <a:ea typeface="Avenir Next"/>
                <a:cs typeface="Avenir Next"/>
                <a:sym typeface="Avenir Next"/>
              </a:defRPr>
            </a:pPr>
            <a:r>
              <a:t>PROCEDIMIENTO PARA TRATAMIENTO Y ANÁLISIS DE INFORMACIÓN:</a:t>
            </a:r>
          </a:p>
          <a:p>
            <a:pPr marR="331470" algn="l" defTabSz="449580">
              <a:lnSpc>
                <a:spcPct val="80000"/>
              </a:lnSpc>
              <a:defRPr b="0">
                <a:latin typeface="Avenir Next"/>
                <a:ea typeface="Avenir Next"/>
                <a:cs typeface="Avenir Next"/>
                <a:sym typeface="Avenir Next"/>
              </a:defRPr>
            </a:pPr>
            <a:r>
              <a:t>ESTADÍSTICA DESCRIPTIVA</a:t>
            </a:r>
          </a:p>
        </p:txBody>
      </p:sp>
      <p:pic>
        <p:nvPicPr>
          <p:cNvPr id="279" name="Imagen" descr="Imagen"/>
          <p:cNvPicPr>
            <a:picLocks noChangeAspect="1"/>
          </p:cNvPicPr>
          <p:nvPr/>
        </p:nvPicPr>
        <p:blipFill>
          <a:blip r:embed="rId6">
            <a:extLst/>
          </a:blip>
          <a:stretch>
            <a:fillRect/>
          </a:stretch>
        </p:blipFill>
        <p:spPr>
          <a:xfrm>
            <a:off x="5974863" y="6384174"/>
            <a:ext cx="1062111" cy="670943"/>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Captura de pantalla 2019-02-04 a la(s) 16.17.19.png" descr="Captura de pantalla 2019-02-04 a la(s) 16.17.19.png"/>
          <p:cNvPicPr>
            <a:picLocks noChangeAspect="1"/>
          </p:cNvPicPr>
          <p:nvPr/>
        </p:nvPicPr>
        <p:blipFill>
          <a:blip r:embed="rId2">
            <a:extLst/>
          </a:blip>
          <a:stretch>
            <a:fillRect/>
          </a:stretch>
        </p:blipFill>
        <p:spPr>
          <a:xfrm>
            <a:off x="15564777" y="-24795"/>
            <a:ext cx="9460887" cy="13765590"/>
          </a:xfrm>
          <a:prstGeom prst="rect">
            <a:avLst/>
          </a:prstGeom>
          <a:ln w="12700">
            <a:miter lim="400000"/>
          </a:ln>
        </p:spPr>
      </p:pic>
      <p:pic>
        <p:nvPicPr>
          <p:cNvPr id="282" name="LOGO-PRINCIPAL-NUEVO4.png" descr="LOGO-PRINCIPAL-NUEVO4.png"/>
          <p:cNvPicPr>
            <a:picLocks noChangeAspect="1"/>
          </p:cNvPicPr>
          <p:nvPr/>
        </p:nvPicPr>
        <p:blipFill>
          <a:blip r:embed="rId3">
            <a:extLst/>
          </a:blip>
          <a:stretch>
            <a:fillRect/>
          </a:stretch>
        </p:blipFill>
        <p:spPr>
          <a:xfrm>
            <a:off x="21229930" y="566966"/>
            <a:ext cx="2597856" cy="670943"/>
          </a:xfrm>
          <a:prstGeom prst="rect">
            <a:avLst/>
          </a:prstGeom>
          <a:ln w="12700">
            <a:miter lim="400000"/>
          </a:ln>
        </p:spPr>
      </p:pic>
      <p:sp>
        <p:nvSpPr>
          <p:cNvPr id="283" name="Línea"/>
          <p:cNvSpPr/>
          <p:nvPr/>
        </p:nvSpPr>
        <p:spPr>
          <a:xfrm>
            <a:off x="2430122" y="7603424"/>
            <a:ext cx="14876593"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84" name="RESULTADOS"/>
          <p:cNvSpPr txBox="1"/>
          <p:nvPr/>
        </p:nvSpPr>
        <p:spPr>
          <a:xfrm>
            <a:off x="2441109" y="6616699"/>
            <a:ext cx="11203901"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sz="3500">
                <a:latin typeface="Avenir Next"/>
                <a:ea typeface="Avenir Next"/>
                <a:cs typeface="Avenir Next"/>
                <a:sym typeface="Avenir Next"/>
              </a:defRPr>
            </a:lvl1pPr>
          </a:lstStyle>
          <a:p>
            <a:r>
              <a:t>RESULTADOS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284"/>
                                        </p:tgtEl>
                                        <p:attrNameLst>
                                          <p:attrName>style.visibility</p:attrName>
                                        </p:attrNameLst>
                                      </p:cBhvr>
                                      <p:to>
                                        <p:strVal val="visible"/>
                                      </p:to>
                                    </p:set>
                                    <p:anim calcmode="lin" valueType="num">
                                      <p:cBhvr>
                                        <p:cTn id="7" dur="1000" fill="hold"/>
                                        <p:tgtEl>
                                          <p:spTgt spid="284"/>
                                        </p:tgtEl>
                                        <p:attrNameLst>
                                          <p:attrName>ppt_x</p:attrName>
                                        </p:attrNameLst>
                                      </p:cBhvr>
                                      <p:tavLst>
                                        <p:tav tm="0">
                                          <p:val>
                                            <p:strVal val="0-#ppt_w/2"/>
                                          </p:val>
                                        </p:tav>
                                        <p:tav tm="100000">
                                          <p:val>
                                            <p:strVal val="#ppt_x"/>
                                          </p:val>
                                        </p:tav>
                                      </p:tavLst>
                                    </p:anim>
                                    <p:anim calcmode="lin" valueType="num">
                                      <p:cBhvr>
                                        <p:cTn id="8" dur="1000" fill="hold"/>
                                        <p:tgtEl>
                                          <p:spTgt spid="2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Captura de pantalla 2019-02-04 a la(s) 16.17.19.png" descr="Captura de pantalla 2019-02-04 a la(s) 16.17.19.png"/>
          <p:cNvPicPr>
            <a:picLocks noChangeAspect="1"/>
          </p:cNvPicPr>
          <p:nvPr/>
        </p:nvPicPr>
        <p:blipFill>
          <a:blip r:embed="rId2">
            <a:extLst/>
          </a:blip>
          <a:stretch>
            <a:fillRect/>
          </a:stretch>
        </p:blipFill>
        <p:spPr>
          <a:xfrm>
            <a:off x="15564777" y="-24795"/>
            <a:ext cx="9460887" cy="13765590"/>
          </a:xfrm>
          <a:prstGeom prst="rect">
            <a:avLst/>
          </a:prstGeom>
          <a:ln w="12700">
            <a:miter lim="400000"/>
          </a:ln>
        </p:spPr>
      </p:pic>
      <p:pic>
        <p:nvPicPr>
          <p:cNvPr id="287" name="LOGO-PRINCIPAL-NUEVO4.png" descr="LOGO-PRINCIPAL-NUEVO4.png"/>
          <p:cNvPicPr>
            <a:picLocks noChangeAspect="1"/>
          </p:cNvPicPr>
          <p:nvPr/>
        </p:nvPicPr>
        <p:blipFill>
          <a:blip r:embed="rId3">
            <a:extLst/>
          </a:blip>
          <a:stretch>
            <a:fillRect/>
          </a:stretch>
        </p:blipFill>
        <p:spPr>
          <a:xfrm>
            <a:off x="21229930" y="566966"/>
            <a:ext cx="2597856" cy="670943"/>
          </a:xfrm>
          <a:prstGeom prst="rect">
            <a:avLst/>
          </a:prstGeom>
          <a:ln w="12700">
            <a:miter lim="400000"/>
          </a:ln>
        </p:spPr>
      </p:pic>
      <p:sp>
        <p:nvSpPr>
          <p:cNvPr id="288" name="Línea"/>
          <p:cNvSpPr/>
          <p:nvPr/>
        </p:nvSpPr>
        <p:spPr>
          <a:xfrm>
            <a:off x="2430122" y="4654938"/>
            <a:ext cx="14876593"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89" name="RESULTADOS:…"/>
          <p:cNvSpPr txBox="1"/>
          <p:nvPr/>
        </p:nvSpPr>
        <p:spPr>
          <a:xfrm>
            <a:off x="2453809" y="3151389"/>
            <a:ext cx="11203901"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RESULTADOS:</a:t>
            </a:r>
          </a:p>
          <a:p>
            <a:pPr marR="331470" algn="l" defTabSz="449580">
              <a:defRPr sz="3500" b="0">
                <a:latin typeface="Avenir Next"/>
                <a:ea typeface="Avenir Next"/>
                <a:cs typeface="Avenir Next"/>
                <a:sym typeface="Avenir Next"/>
              </a:defRPr>
            </a:pPr>
            <a:r>
              <a:t>SUBPARTIDA ARANCELARIA</a:t>
            </a:r>
          </a:p>
        </p:txBody>
      </p:sp>
      <p:sp>
        <p:nvSpPr>
          <p:cNvPr id="290" name="Para el presente estudio se toma en cuenta el Capítulo 7 de la Sección II del Sistema Armonizado de Designación y Codificación de Mercancías, que corresponde a las HORTALIZAS, PLANTAS, RAÍCES Y TUBÉRCULOS ALIMENTICIOS.…"/>
          <p:cNvSpPr txBox="1"/>
          <p:nvPr/>
        </p:nvSpPr>
        <p:spPr>
          <a:xfrm>
            <a:off x="2428409" y="5118530"/>
            <a:ext cx="11893057" cy="426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b="0">
                <a:latin typeface="Avenir Next"/>
                <a:ea typeface="Avenir Next"/>
                <a:cs typeface="Avenir Next"/>
                <a:sym typeface="Avenir Next"/>
              </a:defRPr>
            </a:pPr>
            <a:r>
              <a:t>Para el presente estudio se toma en cuenta el Capítulo 7 de la Sección II del Sistema Armonizado de Designación y Codificación de Mercancías, que corresponde a las HORTALIZAS, PLANTAS, RAÍCES Y TUBÉRCULOS ALIMENTICIOS.</a:t>
            </a:r>
          </a:p>
          <a:p>
            <a:pPr marR="331470" algn="l" defTabSz="449580">
              <a:defRPr b="0">
                <a:latin typeface="Avenir Next"/>
                <a:ea typeface="Avenir Next"/>
                <a:cs typeface="Avenir Next"/>
                <a:sym typeface="Avenir Next"/>
              </a:defRPr>
            </a:pPr>
            <a:endParaRPr/>
          </a:p>
          <a:p>
            <a:pPr marR="331470" algn="l" defTabSz="449580">
              <a:defRPr>
                <a:latin typeface="Avenir Next"/>
                <a:ea typeface="Avenir Next"/>
                <a:cs typeface="Avenir Next"/>
                <a:sym typeface="Avenir Next"/>
              </a:defRPr>
            </a:pPr>
            <a:r>
              <a:t>Dentro de este capítulo se encuentran aproximadamente más de 100 subpartidas arancelarias, para el análisis se toma en cuenta la totalidad del mismo</a:t>
            </a:r>
          </a:p>
        </p:txBody>
      </p:sp>
      <p:sp>
        <p:nvSpPr>
          <p:cNvPr id="291" name="Fuente: Organización Mundial de Aduanas , 2011"/>
          <p:cNvSpPr txBox="1"/>
          <p:nvPr/>
        </p:nvSpPr>
        <p:spPr>
          <a:xfrm>
            <a:off x="2480479" y="10810575"/>
            <a:ext cx="5835143"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algn="l" defTabSz="449580">
              <a:defRPr sz="2000" b="0">
                <a:solidFill>
                  <a:srgbClr val="929292"/>
                </a:solidFill>
                <a:latin typeface="Avenir Next"/>
                <a:ea typeface="Avenir Next"/>
                <a:cs typeface="Avenir Next"/>
                <a:sym typeface="Avenir Next"/>
              </a:defRPr>
            </a:lvl1pPr>
          </a:lstStyle>
          <a:p>
            <a:r>
              <a:t>Fuente: Organización Mundial de Aduanas , 2011</a:t>
            </a:r>
          </a:p>
        </p:txBody>
      </p:sp>
      <p:sp>
        <p:nvSpPr>
          <p:cNvPr id="292" name="RESULTADOS"/>
          <p:cNvSpPr txBox="1"/>
          <p:nvPr/>
        </p:nvSpPr>
        <p:spPr>
          <a:xfrm>
            <a:off x="2403009" y="-1064667"/>
            <a:ext cx="11203901"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sz="3500">
                <a:latin typeface="Avenir Next"/>
                <a:ea typeface="Avenir Next"/>
                <a:cs typeface="Avenir Next"/>
                <a:sym typeface="Avenir Next"/>
              </a:defRPr>
            </a:lvl1pPr>
          </a:lstStyle>
          <a:p>
            <a:r>
              <a:t>RESULTADOS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289"/>
                                        </p:tgtEl>
                                        <p:attrNameLst>
                                          <p:attrName>style.visibility</p:attrName>
                                        </p:attrNameLst>
                                      </p:cBhvr>
                                      <p:to>
                                        <p:strVal val="visible"/>
                                      </p:to>
                                    </p:set>
                                    <p:anim calcmode="lin" valueType="num">
                                      <p:cBhvr>
                                        <p:cTn id="7" dur="1000" fill="hold"/>
                                        <p:tgtEl>
                                          <p:spTgt spid="289"/>
                                        </p:tgtEl>
                                        <p:attrNameLst>
                                          <p:attrName>ppt_x</p:attrName>
                                        </p:attrNameLst>
                                      </p:cBhvr>
                                      <p:tavLst>
                                        <p:tav tm="0">
                                          <p:val>
                                            <p:strVal val="0-#ppt_w/2"/>
                                          </p:val>
                                        </p:tav>
                                        <p:tav tm="100000">
                                          <p:val>
                                            <p:strVal val="#ppt_x"/>
                                          </p:val>
                                        </p:tav>
                                      </p:tavLst>
                                    </p:anim>
                                    <p:anim calcmode="lin" valueType="num">
                                      <p:cBhvr>
                                        <p:cTn id="8" dur="1000" fill="hold"/>
                                        <p:tgtEl>
                                          <p:spTgt spid="28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290"/>
                                        </p:tgtEl>
                                        <p:attrNameLst>
                                          <p:attrName>style.visibility</p:attrName>
                                        </p:attrNameLst>
                                      </p:cBhvr>
                                      <p:to>
                                        <p:strVal val="visible"/>
                                      </p:to>
                                    </p:set>
                                    <p:anim calcmode="lin" valueType="num">
                                      <p:cBhvr>
                                        <p:cTn id="12" dur="1000" fill="hold"/>
                                        <p:tgtEl>
                                          <p:spTgt spid="290"/>
                                        </p:tgtEl>
                                        <p:attrNameLst>
                                          <p:attrName>ppt_x</p:attrName>
                                        </p:attrNameLst>
                                      </p:cBhvr>
                                      <p:tavLst>
                                        <p:tav tm="0">
                                          <p:val>
                                            <p:strVal val="0-#ppt_w/2"/>
                                          </p:val>
                                        </p:tav>
                                        <p:tav tm="100000">
                                          <p:val>
                                            <p:strVal val="#ppt_x"/>
                                          </p:val>
                                        </p:tav>
                                      </p:tavLst>
                                    </p:anim>
                                    <p:anim calcmode="lin" valueType="num">
                                      <p:cBhvr>
                                        <p:cTn id="13" dur="1000" fill="hold"/>
                                        <p:tgtEl>
                                          <p:spTgt spid="29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9" presetClass="entr" fill="hold" grpId="3" nodeType="afterEffect">
                                  <p:stCondLst>
                                    <p:cond delay="0"/>
                                  </p:stCondLst>
                                  <p:iterate>
                                    <p:tmAbs val="0"/>
                                  </p:iterate>
                                  <p:childTnLst>
                                    <p:set>
                                      <p:cBhvr>
                                        <p:cTn id="16" fill="hold"/>
                                        <p:tgtEl>
                                          <p:spTgt spid="291"/>
                                        </p:tgtEl>
                                        <p:attrNameLst>
                                          <p:attrName>style.visibility</p:attrName>
                                        </p:attrNameLst>
                                      </p:cBhvr>
                                      <p:to>
                                        <p:strVal val="visible"/>
                                      </p:to>
                                    </p:set>
                                    <p:animEffect transition="in" filter="dissolve">
                                      <p:cBhvr>
                                        <p:cTn id="17" dur="10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1" animBg="1" advAuto="0"/>
      <p:bldP spid="290" grpId="2" animBg="1" advAuto="0"/>
      <p:bldP spid="291" grpId="3"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295" name="Línea"/>
          <p:cNvSpPr/>
          <p:nvPr/>
        </p:nvSpPr>
        <p:spPr>
          <a:xfrm>
            <a:off x="1071674" y="2993482"/>
            <a:ext cx="18094619"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96" name="RESULTADOS:…"/>
          <p:cNvSpPr txBox="1"/>
          <p:nvPr/>
        </p:nvSpPr>
        <p:spPr>
          <a:xfrm>
            <a:off x="1077804" y="786483"/>
            <a:ext cx="11203902" cy="193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RESULTADOS:</a:t>
            </a:r>
          </a:p>
          <a:p>
            <a:pPr marR="331470" algn="l" defTabSz="449580">
              <a:defRPr sz="3500" b="0">
                <a:latin typeface="Avenir Next"/>
                <a:ea typeface="Avenir Next"/>
                <a:cs typeface="Avenir Next"/>
                <a:sym typeface="Avenir Next"/>
              </a:defRPr>
            </a:pPr>
            <a:r>
              <a:t>TOTAL DE </a:t>
            </a:r>
            <a:r>
              <a:rPr>
                <a:latin typeface="Avenir Next Medium"/>
                <a:ea typeface="Avenir Next Medium"/>
                <a:cs typeface="Avenir Next Medium"/>
                <a:sym typeface="Avenir Next Medium"/>
              </a:rPr>
              <a:t>EXPORTACIONES</a:t>
            </a:r>
            <a:r>
              <a:t> INTRACOMUNITARIAS DE PRODUCTOS NO PETROLEROS</a:t>
            </a:r>
          </a:p>
        </p:txBody>
      </p:sp>
      <p:pic>
        <p:nvPicPr>
          <p:cNvPr id="297" name="Imagen" descr="Imagen"/>
          <p:cNvPicPr>
            <a:picLocks noChangeAspect="1"/>
          </p:cNvPicPr>
          <p:nvPr/>
        </p:nvPicPr>
        <p:blipFill>
          <a:blip r:embed="rId3">
            <a:extLst/>
          </a:blip>
          <a:stretch>
            <a:fillRect/>
          </a:stretch>
        </p:blipFill>
        <p:spPr>
          <a:xfrm>
            <a:off x="8100483" y="8902830"/>
            <a:ext cx="3640749" cy="4819829"/>
          </a:xfrm>
          <a:prstGeom prst="rect">
            <a:avLst/>
          </a:prstGeom>
          <a:ln w="12700">
            <a:miter lim="400000"/>
          </a:ln>
        </p:spPr>
      </p:pic>
      <p:pic>
        <p:nvPicPr>
          <p:cNvPr id="298" name="Imagen" descr="Imagen"/>
          <p:cNvPicPr>
            <a:picLocks noChangeAspect="1"/>
          </p:cNvPicPr>
          <p:nvPr/>
        </p:nvPicPr>
        <p:blipFill>
          <a:blip r:embed="rId4">
            <a:extLst/>
          </a:blip>
          <a:stretch>
            <a:fillRect/>
          </a:stretch>
        </p:blipFill>
        <p:spPr>
          <a:xfrm>
            <a:off x="12338298" y="5921017"/>
            <a:ext cx="4062655" cy="7845997"/>
          </a:xfrm>
          <a:prstGeom prst="rect">
            <a:avLst/>
          </a:prstGeom>
          <a:ln w="12700">
            <a:miter lim="400000"/>
          </a:ln>
        </p:spPr>
      </p:pic>
      <p:sp>
        <p:nvSpPr>
          <p:cNvPr id="299" name="2015"/>
          <p:cNvSpPr txBox="1"/>
          <p:nvPr/>
        </p:nvSpPr>
        <p:spPr>
          <a:xfrm>
            <a:off x="8915849" y="10236618"/>
            <a:ext cx="1973136"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5000">
                <a:solidFill>
                  <a:srgbClr val="FFFFFF"/>
                </a:solidFill>
                <a:latin typeface="Avenir Next"/>
                <a:ea typeface="Avenir Next"/>
                <a:cs typeface="Avenir Next"/>
                <a:sym typeface="Avenir Next"/>
              </a:defRPr>
            </a:lvl1pPr>
          </a:lstStyle>
          <a:p>
            <a:r>
              <a:t>2015</a:t>
            </a:r>
          </a:p>
        </p:txBody>
      </p:sp>
      <p:sp>
        <p:nvSpPr>
          <p:cNvPr id="300" name="2017"/>
          <p:cNvSpPr txBox="1"/>
          <p:nvPr/>
        </p:nvSpPr>
        <p:spPr>
          <a:xfrm>
            <a:off x="13357657" y="7442200"/>
            <a:ext cx="1973136"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5000">
                <a:solidFill>
                  <a:srgbClr val="FFFFFF"/>
                </a:solidFill>
                <a:latin typeface="Avenir Next"/>
                <a:ea typeface="Avenir Next"/>
                <a:cs typeface="Avenir Next"/>
                <a:sym typeface="Avenir Next"/>
              </a:defRPr>
            </a:lvl1pPr>
          </a:lstStyle>
          <a:p>
            <a:r>
              <a:t>2017</a:t>
            </a:r>
          </a:p>
        </p:txBody>
      </p:sp>
      <p:sp>
        <p:nvSpPr>
          <p:cNvPr id="301" name="6’ 562. 402"/>
          <p:cNvSpPr txBox="1"/>
          <p:nvPr/>
        </p:nvSpPr>
        <p:spPr>
          <a:xfrm>
            <a:off x="8117984" y="8112315"/>
            <a:ext cx="2408949"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b="0">
                <a:latin typeface="Avenir Next"/>
                <a:ea typeface="Avenir Next"/>
                <a:cs typeface="Avenir Next"/>
                <a:sym typeface="Avenir Next"/>
              </a:defRPr>
            </a:lvl1pPr>
          </a:lstStyle>
          <a:p>
            <a:r>
              <a:t>6’ 562. 402</a:t>
            </a:r>
          </a:p>
        </p:txBody>
      </p:sp>
      <p:sp>
        <p:nvSpPr>
          <p:cNvPr id="302" name="6’ 089. 774"/>
          <p:cNvSpPr txBox="1"/>
          <p:nvPr/>
        </p:nvSpPr>
        <p:spPr>
          <a:xfrm>
            <a:off x="13989536" y="5232942"/>
            <a:ext cx="2408949"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b="0">
                <a:latin typeface="Avenir Next"/>
                <a:ea typeface="Avenir Next"/>
                <a:cs typeface="Avenir Next"/>
                <a:sym typeface="Avenir Next"/>
              </a:defRPr>
            </a:lvl1pPr>
          </a:lstStyle>
          <a:p>
            <a:r>
              <a:t>6’ 089. 774</a:t>
            </a:r>
          </a:p>
        </p:txBody>
      </p:sp>
      <p:sp>
        <p:nvSpPr>
          <p:cNvPr id="303" name="AÑOS DE MAYOR EXPORTACIÓN…"/>
          <p:cNvSpPr txBox="1"/>
          <p:nvPr/>
        </p:nvSpPr>
        <p:spPr>
          <a:xfrm>
            <a:off x="6143016" y="5822912"/>
            <a:ext cx="4928326" cy="78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49580">
              <a:defRPr sz="2000">
                <a:solidFill>
                  <a:srgbClr val="5E5E5E"/>
                </a:solidFill>
                <a:latin typeface="Avenir Next"/>
                <a:ea typeface="Avenir Next"/>
                <a:cs typeface="Avenir Next"/>
                <a:sym typeface="Avenir Next"/>
              </a:defRPr>
            </a:pPr>
            <a:r>
              <a:t>AÑOS DE MAYOR EXPORTACIÓN</a:t>
            </a:r>
          </a:p>
          <a:p>
            <a:pPr defTabSz="449580">
              <a:defRPr sz="2000" b="0">
                <a:solidFill>
                  <a:srgbClr val="5E5E5E"/>
                </a:solidFill>
                <a:latin typeface="Avenir Next"/>
                <a:ea typeface="Avenir Next"/>
                <a:cs typeface="Avenir Next"/>
                <a:sym typeface="Avenir Next"/>
              </a:defRPr>
            </a:pPr>
            <a:r>
              <a:t>DE PRODUCTOS NO PETROLEROS</a:t>
            </a:r>
          </a:p>
        </p:txBody>
      </p:sp>
      <p:pic>
        <p:nvPicPr>
          <p:cNvPr id="304" name="Captura de pantalla 2019-02-04 a la(s) 16.17.19.png" descr="Captura de pantalla 2019-02-04 a la(s) 16.17.19.png"/>
          <p:cNvPicPr>
            <a:picLocks noChangeAspect="1"/>
          </p:cNvPicPr>
          <p:nvPr/>
        </p:nvPicPr>
        <p:blipFill>
          <a:blip r:embed="rId5">
            <a:extLst/>
          </a:blip>
          <a:stretch>
            <a:fillRect/>
          </a:stretch>
        </p:blipFill>
        <p:spPr>
          <a:xfrm>
            <a:off x="24782417" y="-24795"/>
            <a:ext cx="9460887" cy="13765590"/>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296"/>
                                        </p:tgtEl>
                                        <p:attrNameLst>
                                          <p:attrName>style.visibility</p:attrName>
                                        </p:attrNameLst>
                                      </p:cBhvr>
                                      <p:to>
                                        <p:strVal val="visible"/>
                                      </p:to>
                                    </p:set>
                                    <p:anim calcmode="lin" valueType="num">
                                      <p:cBhvr>
                                        <p:cTn id="7" dur="1000" fill="hold"/>
                                        <p:tgtEl>
                                          <p:spTgt spid="296"/>
                                        </p:tgtEl>
                                        <p:attrNameLst>
                                          <p:attrName>ppt_x</p:attrName>
                                        </p:attrNameLst>
                                      </p:cBhvr>
                                      <p:tavLst>
                                        <p:tav tm="0">
                                          <p:val>
                                            <p:strVal val="0-#ppt_w/2"/>
                                          </p:val>
                                        </p:tav>
                                        <p:tav tm="100000">
                                          <p:val>
                                            <p:strVal val="#ppt_x"/>
                                          </p:val>
                                        </p:tav>
                                      </p:tavLst>
                                    </p:anim>
                                    <p:anim calcmode="lin" valueType="num">
                                      <p:cBhvr>
                                        <p:cTn id="8" dur="1000" fill="hold"/>
                                        <p:tgtEl>
                                          <p:spTgt spid="29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9" presetClass="entr" fill="hold" grpId="2" nodeType="afterEffect">
                                  <p:stCondLst>
                                    <p:cond delay="0"/>
                                  </p:stCondLst>
                                  <p:iterate>
                                    <p:tmAbs val="0"/>
                                  </p:iterate>
                                  <p:childTnLst>
                                    <p:set>
                                      <p:cBhvr>
                                        <p:cTn id="11" fill="hold"/>
                                        <p:tgtEl>
                                          <p:spTgt spid="303"/>
                                        </p:tgtEl>
                                        <p:attrNameLst>
                                          <p:attrName>style.visibility</p:attrName>
                                        </p:attrNameLst>
                                      </p:cBhvr>
                                      <p:to>
                                        <p:strVal val="visible"/>
                                      </p:to>
                                    </p:set>
                                    <p:animEffect transition="in" filter="dissolve">
                                      <p:cBhvr>
                                        <p:cTn id="12" dur="1000"/>
                                        <p:tgtEl>
                                          <p:spTgt spid="303"/>
                                        </p:tgtEl>
                                      </p:cBhvr>
                                    </p:animEffect>
                                  </p:childTnLst>
                                </p:cTn>
                              </p:par>
                            </p:childTnLst>
                          </p:cTn>
                        </p:par>
                        <p:par>
                          <p:cTn id="13" fill="hold">
                            <p:stCondLst>
                              <p:cond delay="2000"/>
                            </p:stCondLst>
                            <p:childTnLst>
                              <p:par>
                                <p:cTn id="14" presetID="2" presetClass="entr" presetSubtype="4" fill="hold" grpId="3" nodeType="afterEffect">
                                  <p:stCondLst>
                                    <p:cond delay="0"/>
                                  </p:stCondLst>
                                  <p:iterate>
                                    <p:tmAbs val="0"/>
                                  </p:iterate>
                                  <p:childTnLst>
                                    <p:set>
                                      <p:cBhvr>
                                        <p:cTn id="15" fill="hold"/>
                                        <p:tgtEl>
                                          <p:spTgt spid="297"/>
                                        </p:tgtEl>
                                        <p:attrNameLst>
                                          <p:attrName>style.visibility</p:attrName>
                                        </p:attrNameLst>
                                      </p:cBhvr>
                                      <p:to>
                                        <p:strVal val="visible"/>
                                      </p:to>
                                    </p:set>
                                    <p:anim calcmode="lin" valueType="num">
                                      <p:cBhvr>
                                        <p:cTn id="16" dur="1000" fill="hold"/>
                                        <p:tgtEl>
                                          <p:spTgt spid="297"/>
                                        </p:tgtEl>
                                        <p:attrNameLst>
                                          <p:attrName>ppt_x</p:attrName>
                                        </p:attrNameLst>
                                      </p:cBhvr>
                                      <p:tavLst>
                                        <p:tav tm="0">
                                          <p:val>
                                            <p:strVal val="#ppt_x"/>
                                          </p:val>
                                        </p:tav>
                                        <p:tav tm="100000">
                                          <p:val>
                                            <p:strVal val="#ppt_x"/>
                                          </p:val>
                                        </p:tav>
                                      </p:tavLst>
                                    </p:anim>
                                    <p:anim calcmode="lin" valueType="num">
                                      <p:cBhvr>
                                        <p:cTn id="17" dur="1000" fill="hold"/>
                                        <p:tgtEl>
                                          <p:spTgt spid="297"/>
                                        </p:tgtEl>
                                        <p:attrNameLst>
                                          <p:attrName>ppt_y</p:attrName>
                                        </p:attrNameLst>
                                      </p:cBhvr>
                                      <p:tavLst>
                                        <p:tav tm="0">
                                          <p:val>
                                            <p:strVal val="1+#ppt_h/2"/>
                                          </p:val>
                                        </p:tav>
                                        <p:tav tm="100000">
                                          <p:val>
                                            <p:strVal val="#ppt_y"/>
                                          </p:val>
                                        </p:tav>
                                      </p:tavLst>
                                    </p:anim>
                                  </p:childTnLst>
                                </p:cTn>
                              </p:par>
                            </p:childTnLst>
                          </p:cTn>
                        </p:par>
                        <p:par>
                          <p:cTn id="18" fill="hold">
                            <p:stCondLst>
                              <p:cond delay="3000"/>
                            </p:stCondLst>
                            <p:childTnLst>
                              <p:par>
                                <p:cTn id="19" presetID="2" presetClass="entr" presetSubtype="8" fill="hold" grpId="4" nodeType="afterEffect">
                                  <p:stCondLst>
                                    <p:cond delay="0"/>
                                  </p:stCondLst>
                                  <p:iterate>
                                    <p:tmAbs val="0"/>
                                  </p:iterate>
                                  <p:childTnLst>
                                    <p:set>
                                      <p:cBhvr>
                                        <p:cTn id="20" fill="hold"/>
                                        <p:tgtEl>
                                          <p:spTgt spid="299"/>
                                        </p:tgtEl>
                                        <p:attrNameLst>
                                          <p:attrName>style.visibility</p:attrName>
                                        </p:attrNameLst>
                                      </p:cBhvr>
                                      <p:to>
                                        <p:strVal val="visible"/>
                                      </p:to>
                                    </p:set>
                                    <p:anim calcmode="lin" valueType="num">
                                      <p:cBhvr>
                                        <p:cTn id="21" dur="1000" fill="hold"/>
                                        <p:tgtEl>
                                          <p:spTgt spid="299"/>
                                        </p:tgtEl>
                                        <p:attrNameLst>
                                          <p:attrName>ppt_x</p:attrName>
                                        </p:attrNameLst>
                                      </p:cBhvr>
                                      <p:tavLst>
                                        <p:tav tm="0">
                                          <p:val>
                                            <p:strVal val="0-#ppt_w/2"/>
                                          </p:val>
                                        </p:tav>
                                        <p:tav tm="100000">
                                          <p:val>
                                            <p:strVal val="#ppt_x"/>
                                          </p:val>
                                        </p:tav>
                                      </p:tavLst>
                                    </p:anim>
                                    <p:anim calcmode="lin" valueType="num">
                                      <p:cBhvr>
                                        <p:cTn id="22" dur="1000" fill="hold"/>
                                        <p:tgtEl>
                                          <p:spTgt spid="299"/>
                                        </p:tgtEl>
                                        <p:attrNameLst>
                                          <p:attrName>ppt_y</p:attrName>
                                        </p:attrNameLst>
                                      </p:cBhvr>
                                      <p:tavLst>
                                        <p:tav tm="0">
                                          <p:val>
                                            <p:strVal val="#ppt_y"/>
                                          </p:val>
                                        </p:tav>
                                        <p:tav tm="100000">
                                          <p:val>
                                            <p:strVal val="#ppt_y"/>
                                          </p:val>
                                        </p:tav>
                                      </p:tavLst>
                                    </p:anim>
                                  </p:childTnLst>
                                </p:cTn>
                              </p:par>
                            </p:childTnLst>
                          </p:cTn>
                        </p:par>
                        <p:par>
                          <p:cTn id="23" fill="hold">
                            <p:stCondLst>
                              <p:cond delay="4000"/>
                            </p:stCondLst>
                            <p:childTnLst>
                              <p:par>
                                <p:cTn id="24" presetID="1" presetClass="entr" presetSubtype="0" fill="hold" grpId="5" nodeType="afterEffect">
                                  <p:stCondLst>
                                    <p:cond delay="0"/>
                                  </p:stCondLst>
                                  <p:iterate type="lt">
                                    <p:tmAbs val="100"/>
                                  </p:iterate>
                                  <p:childTnLst>
                                    <p:set>
                                      <p:cBhvr>
                                        <p:cTn id="25" fill="hold"/>
                                        <p:tgtEl>
                                          <p:spTgt spid="301"/>
                                        </p:tgtEl>
                                        <p:attrNameLst>
                                          <p:attrName>style.visibility</p:attrName>
                                        </p:attrNameLst>
                                      </p:cBhvr>
                                      <p:to>
                                        <p:strVal val="visible"/>
                                      </p:to>
                                    </p:set>
                                  </p:childTnLst>
                                </p:cTn>
                              </p:par>
                            </p:childTnLst>
                          </p:cTn>
                        </p:par>
                        <p:par>
                          <p:cTn id="26" fill="hold">
                            <p:stCondLst>
                              <p:cond delay="4000"/>
                            </p:stCondLst>
                            <p:childTnLst>
                              <p:par>
                                <p:cTn id="27" presetID="2" presetClass="entr" presetSubtype="4" fill="hold" grpId="6" nodeType="afterEffect">
                                  <p:stCondLst>
                                    <p:cond delay="0"/>
                                  </p:stCondLst>
                                  <p:iterate>
                                    <p:tmAbs val="0"/>
                                  </p:iterate>
                                  <p:childTnLst>
                                    <p:set>
                                      <p:cBhvr>
                                        <p:cTn id="28" fill="hold"/>
                                        <p:tgtEl>
                                          <p:spTgt spid="298"/>
                                        </p:tgtEl>
                                        <p:attrNameLst>
                                          <p:attrName>style.visibility</p:attrName>
                                        </p:attrNameLst>
                                      </p:cBhvr>
                                      <p:to>
                                        <p:strVal val="visible"/>
                                      </p:to>
                                    </p:set>
                                    <p:anim calcmode="lin" valueType="num">
                                      <p:cBhvr>
                                        <p:cTn id="29" dur="1000" fill="hold"/>
                                        <p:tgtEl>
                                          <p:spTgt spid="298"/>
                                        </p:tgtEl>
                                        <p:attrNameLst>
                                          <p:attrName>ppt_x</p:attrName>
                                        </p:attrNameLst>
                                      </p:cBhvr>
                                      <p:tavLst>
                                        <p:tav tm="0">
                                          <p:val>
                                            <p:strVal val="#ppt_x"/>
                                          </p:val>
                                        </p:tav>
                                        <p:tav tm="100000">
                                          <p:val>
                                            <p:strVal val="#ppt_x"/>
                                          </p:val>
                                        </p:tav>
                                      </p:tavLst>
                                    </p:anim>
                                    <p:anim calcmode="lin" valueType="num">
                                      <p:cBhvr>
                                        <p:cTn id="30" dur="1000" fill="hold"/>
                                        <p:tgtEl>
                                          <p:spTgt spid="298"/>
                                        </p:tgtEl>
                                        <p:attrNameLst>
                                          <p:attrName>ppt_y</p:attrName>
                                        </p:attrNameLst>
                                      </p:cBhvr>
                                      <p:tavLst>
                                        <p:tav tm="0">
                                          <p:val>
                                            <p:strVal val="1+#ppt_h/2"/>
                                          </p:val>
                                        </p:tav>
                                        <p:tav tm="100000">
                                          <p:val>
                                            <p:strVal val="#ppt_y"/>
                                          </p:val>
                                        </p:tav>
                                      </p:tavLst>
                                    </p:anim>
                                  </p:childTnLst>
                                </p:cTn>
                              </p:par>
                            </p:childTnLst>
                          </p:cTn>
                        </p:par>
                        <p:par>
                          <p:cTn id="31" fill="hold">
                            <p:stCondLst>
                              <p:cond delay="5000"/>
                            </p:stCondLst>
                            <p:childTnLst>
                              <p:par>
                                <p:cTn id="32" presetID="2" presetClass="entr" presetSubtype="8" fill="hold" grpId="7" nodeType="afterEffect">
                                  <p:stCondLst>
                                    <p:cond delay="0"/>
                                  </p:stCondLst>
                                  <p:iterate>
                                    <p:tmAbs val="0"/>
                                  </p:iterate>
                                  <p:childTnLst>
                                    <p:set>
                                      <p:cBhvr>
                                        <p:cTn id="33" fill="hold"/>
                                        <p:tgtEl>
                                          <p:spTgt spid="300"/>
                                        </p:tgtEl>
                                        <p:attrNameLst>
                                          <p:attrName>style.visibility</p:attrName>
                                        </p:attrNameLst>
                                      </p:cBhvr>
                                      <p:to>
                                        <p:strVal val="visible"/>
                                      </p:to>
                                    </p:set>
                                    <p:anim calcmode="lin" valueType="num">
                                      <p:cBhvr>
                                        <p:cTn id="34" dur="1000" fill="hold"/>
                                        <p:tgtEl>
                                          <p:spTgt spid="300"/>
                                        </p:tgtEl>
                                        <p:attrNameLst>
                                          <p:attrName>ppt_x</p:attrName>
                                        </p:attrNameLst>
                                      </p:cBhvr>
                                      <p:tavLst>
                                        <p:tav tm="0">
                                          <p:val>
                                            <p:strVal val="0-#ppt_w/2"/>
                                          </p:val>
                                        </p:tav>
                                        <p:tav tm="100000">
                                          <p:val>
                                            <p:strVal val="#ppt_x"/>
                                          </p:val>
                                        </p:tav>
                                      </p:tavLst>
                                    </p:anim>
                                    <p:anim calcmode="lin" valueType="num">
                                      <p:cBhvr>
                                        <p:cTn id="35" dur="1000" fill="hold"/>
                                        <p:tgtEl>
                                          <p:spTgt spid="300"/>
                                        </p:tgtEl>
                                        <p:attrNameLst>
                                          <p:attrName>ppt_y</p:attrName>
                                        </p:attrNameLst>
                                      </p:cBhvr>
                                      <p:tavLst>
                                        <p:tav tm="0">
                                          <p:val>
                                            <p:strVal val="#ppt_y"/>
                                          </p:val>
                                        </p:tav>
                                        <p:tav tm="100000">
                                          <p:val>
                                            <p:strVal val="#ppt_y"/>
                                          </p:val>
                                        </p:tav>
                                      </p:tavLst>
                                    </p:anim>
                                  </p:childTnLst>
                                </p:cTn>
                              </p:par>
                            </p:childTnLst>
                          </p:cTn>
                        </p:par>
                        <p:par>
                          <p:cTn id="36" fill="hold">
                            <p:stCondLst>
                              <p:cond delay="6000"/>
                            </p:stCondLst>
                            <p:childTnLst>
                              <p:par>
                                <p:cTn id="37" presetID="1" presetClass="entr" presetSubtype="0" fill="hold" grpId="8" nodeType="afterEffect">
                                  <p:stCondLst>
                                    <p:cond delay="0"/>
                                  </p:stCondLst>
                                  <p:iterate type="lt">
                                    <p:tmAbs val="100"/>
                                  </p:iterate>
                                  <p:childTnLst>
                                    <p:set>
                                      <p:cBhvr>
                                        <p:cTn id="38" fill="hold"/>
                                        <p:tgtEl>
                                          <p:spTgt spid="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1" animBg="1" advAuto="0"/>
      <p:bldP spid="297" grpId="3" animBg="1" advAuto="0"/>
      <p:bldP spid="298" grpId="6" animBg="1" advAuto="0"/>
      <p:bldP spid="299" grpId="4" animBg="1" advAuto="0"/>
      <p:bldP spid="300" grpId="7" animBg="1" advAuto="0"/>
      <p:bldP spid="301" grpId="5" animBg="1" advAuto="0"/>
      <p:bldP spid="302" grpId="8" animBg="1" advAuto="0"/>
      <p:bldP spid="303" grpId="2"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Imagen" descr="Imagen"/>
          <p:cNvPicPr>
            <a:picLocks noChangeAspect="1"/>
          </p:cNvPicPr>
          <p:nvPr/>
        </p:nvPicPr>
        <p:blipFill>
          <a:blip r:embed="rId2">
            <a:extLst/>
          </a:blip>
          <a:stretch>
            <a:fillRect/>
          </a:stretch>
        </p:blipFill>
        <p:spPr>
          <a:xfrm>
            <a:off x="7010094" y="8273724"/>
            <a:ext cx="2594992" cy="1707643"/>
          </a:xfrm>
          <a:prstGeom prst="rect">
            <a:avLst/>
          </a:prstGeom>
          <a:ln w="12700">
            <a:miter lim="400000"/>
          </a:ln>
        </p:spPr>
      </p:pic>
      <p:pic>
        <p:nvPicPr>
          <p:cNvPr id="307" name="Imagen" descr="Imagen"/>
          <p:cNvPicPr>
            <a:picLocks noChangeAspect="1"/>
          </p:cNvPicPr>
          <p:nvPr/>
        </p:nvPicPr>
        <p:blipFill>
          <a:blip r:embed="rId3">
            <a:extLst/>
          </a:blip>
          <a:stretch>
            <a:fillRect/>
          </a:stretch>
        </p:blipFill>
        <p:spPr>
          <a:xfrm>
            <a:off x="7011860" y="5017671"/>
            <a:ext cx="2566061" cy="1283018"/>
          </a:xfrm>
          <a:prstGeom prst="rect">
            <a:avLst/>
          </a:prstGeom>
          <a:ln w="12700">
            <a:miter lim="400000"/>
          </a:ln>
        </p:spPr>
      </p:pic>
      <p:pic>
        <p:nvPicPr>
          <p:cNvPr id="308" name="Imagen" descr="Imagen"/>
          <p:cNvPicPr>
            <a:picLocks noChangeAspect="1"/>
          </p:cNvPicPr>
          <p:nvPr/>
        </p:nvPicPr>
        <p:blipFill>
          <a:blip r:embed="rId4">
            <a:extLst/>
          </a:blip>
          <a:stretch>
            <a:fillRect/>
          </a:stretch>
        </p:blipFill>
        <p:spPr>
          <a:xfrm>
            <a:off x="1519426" y="3308829"/>
            <a:ext cx="4254185" cy="9130342"/>
          </a:xfrm>
          <a:prstGeom prst="rect">
            <a:avLst/>
          </a:prstGeom>
          <a:ln w="12700">
            <a:miter lim="400000"/>
          </a:ln>
        </p:spPr>
      </p:pic>
      <p:pic>
        <p:nvPicPr>
          <p:cNvPr id="309" name="LOGO-PRINCIPAL-NUEVO4.png" descr="LOGO-PRINCIPAL-NUEVO4.png"/>
          <p:cNvPicPr>
            <a:picLocks noChangeAspect="1"/>
          </p:cNvPicPr>
          <p:nvPr/>
        </p:nvPicPr>
        <p:blipFill>
          <a:blip r:embed="rId5">
            <a:extLst/>
          </a:blip>
          <a:stretch>
            <a:fillRect/>
          </a:stretch>
        </p:blipFill>
        <p:spPr>
          <a:xfrm>
            <a:off x="21229930" y="566966"/>
            <a:ext cx="2597856" cy="670943"/>
          </a:xfrm>
          <a:prstGeom prst="rect">
            <a:avLst/>
          </a:prstGeom>
          <a:ln w="12700">
            <a:miter lim="400000"/>
          </a:ln>
        </p:spPr>
      </p:pic>
      <p:sp>
        <p:nvSpPr>
          <p:cNvPr id="310" name="Línea"/>
          <p:cNvSpPr/>
          <p:nvPr/>
        </p:nvSpPr>
        <p:spPr>
          <a:xfrm flipH="1">
            <a:off x="12192000" y="2872494"/>
            <a:ext cx="1" cy="10003012"/>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11" name="RESULTADOS:…"/>
          <p:cNvSpPr txBox="1"/>
          <p:nvPr/>
        </p:nvSpPr>
        <p:spPr>
          <a:xfrm>
            <a:off x="6590049" y="564605"/>
            <a:ext cx="11203902" cy="193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defTabSz="449580">
              <a:defRPr sz="3500">
                <a:latin typeface="Avenir Next"/>
                <a:ea typeface="Avenir Next"/>
                <a:cs typeface="Avenir Next"/>
                <a:sym typeface="Avenir Next"/>
              </a:defRPr>
            </a:pPr>
            <a:r>
              <a:t>RESULTADOS:</a:t>
            </a:r>
          </a:p>
          <a:p>
            <a:pPr marR="331470" defTabSz="449580">
              <a:defRPr sz="3500" b="0">
                <a:latin typeface="Avenir Next"/>
                <a:ea typeface="Avenir Next"/>
                <a:cs typeface="Avenir Next"/>
                <a:sym typeface="Avenir Next"/>
              </a:defRPr>
            </a:pPr>
            <a:r>
              <a:t>TOTAL DE </a:t>
            </a:r>
            <a:r>
              <a:rPr>
                <a:latin typeface="Avenir Next Medium"/>
                <a:ea typeface="Avenir Next Medium"/>
                <a:cs typeface="Avenir Next Medium"/>
                <a:sym typeface="Avenir Next Medium"/>
              </a:rPr>
              <a:t>EXPORTACIONES </a:t>
            </a:r>
            <a:r>
              <a:t>INTRACOMUNITARIAS DE PRODUCTOS NO PETROLEROS</a:t>
            </a:r>
          </a:p>
        </p:txBody>
      </p:sp>
      <p:sp>
        <p:nvSpPr>
          <p:cNvPr id="312" name="VARIACIÓN"/>
          <p:cNvSpPr txBox="1"/>
          <p:nvPr/>
        </p:nvSpPr>
        <p:spPr>
          <a:xfrm>
            <a:off x="1994918" y="3660996"/>
            <a:ext cx="3328600" cy="850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70000"/>
              </a:lnSpc>
              <a:defRPr sz="4300">
                <a:solidFill>
                  <a:srgbClr val="FFFFFF"/>
                </a:solidFill>
                <a:latin typeface="Avenir Next"/>
                <a:ea typeface="Avenir Next"/>
                <a:cs typeface="Avenir Next"/>
                <a:sym typeface="Avenir Next"/>
              </a:defRPr>
            </a:lvl1pPr>
          </a:lstStyle>
          <a:p>
            <a:r>
              <a:t>VARIACIÓN</a:t>
            </a:r>
          </a:p>
        </p:txBody>
      </p:sp>
      <p:sp>
        <p:nvSpPr>
          <p:cNvPr id="313" name="2016 - 2017"/>
          <p:cNvSpPr txBox="1"/>
          <p:nvPr/>
        </p:nvSpPr>
        <p:spPr>
          <a:xfrm>
            <a:off x="2206176" y="4205606"/>
            <a:ext cx="293148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4000" b="0">
                <a:solidFill>
                  <a:srgbClr val="FFFFFF"/>
                </a:solidFill>
                <a:latin typeface="Avenir Next"/>
                <a:ea typeface="Avenir Next"/>
                <a:cs typeface="Avenir Next"/>
                <a:sym typeface="Avenir Next"/>
              </a:defRPr>
            </a:lvl1pPr>
          </a:lstStyle>
          <a:p>
            <a:r>
              <a:t>2016 - 2017</a:t>
            </a:r>
          </a:p>
        </p:txBody>
      </p:sp>
      <p:sp>
        <p:nvSpPr>
          <p:cNvPr id="314" name="LA OFERTA EXPORTABLE:…"/>
          <p:cNvSpPr txBox="1"/>
          <p:nvPr/>
        </p:nvSpPr>
        <p:spPr>
          <a:xfrm>
            <a:off x="1826144" y="5526978"/>
            <a:ext cx="3640748" cy="312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49580">
              <a:defRPr sz="2500">
                <a:solidFill>
                  <a:srgbClr val="FFFFFF"/>
                </a:solidFill>
                <a:latin typeface="Avenir Next"/>
                <a:ea typeface="Avenir Next"/>
                <a:cs typeface="Avenir Next"/>
                <a:sym typeface="Avenir Next"/>
              </a:defRPr>
            </a:pPr>
            <a:r>
              <a:t>LA OFERTA EXPORTABLE:</a:t>
            </a:r>
          </a:p>
          <a:p>
            <a:pPr defTabSz="449580">
              <a:defRPr sz="2500">
                <a:solidFill>
                  <a:srgbClr val="FFFFFF"/>
                </a:solidFill>
                <a:latin typeface="Avenir Next"/>
                <a:ea typeface="Avenir Next"/>
                <a:cs typeface="Avenir Next"/>
                <a:sym typeface="Avenir Next"/>
              </a:defRPr>
            </a:pPr>
            <a:endParaRPr/>
          </a:p>
          <a:p>
            <a:pPr marL="228600" indent="-228600" algn="l" defTabSz="449580">
              <a:buSzPct val="100000"/>
              <a:buChar char="•"/>
              <a:defRPr sz="2500" b="0">
                <a:solidFill>
                  <a:srgbClr val="FFFFFF"/>
                </a:solidFill>
                <a:latin typeface="Avenir Next"/>
                <a:ea typeface="Avenir Next"/>
                <a:cs typeface="Avenir Next"/>
                <a:sym typeface="Avenir Next"/>
              </a:defRPr>
            </a:pPr>
            <a:r>
              <a:t>Crecimiento del portafolio de productos para exportar.</a:t>
            </a:r>
          </a:p>
        </p:txBody>
      </p:sp>
      <p:sp>
        <p:nvSpPr>
          <p:cNvPr id="315" name="2017"/>
          <p:cNvSpPr txBox="1"/>
          <p:nvPr/>
        </p:nvSpPr>
        <p:spPr>
          <a:xfrm>
            <a:off x="7126903" y="8689395"/>
            <a:ext cx="233597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2017</a:t>
            </a:r>
          </a:p>
        </p:txBody>
      </p:sp>
      <p:sp>
        <p:nvSpPr>
          <p:cNvPr id="316" name="+ 1,56%"/>
          <p:cNvSpPr txBox="1"/>
          <p:nvPr/>
        </p:nvSpPr>
        <p:spPr>
          <a:xfrm>
            <a:off x="8989633" y="6457950"/>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4000">
                <a:solidFill>
                  <a:srgbClr val="5E5E5E"/>
                </a:solidFill>
                <a:latin typeface="Avenir Next"/>
                <a:ea typeface="Avenir Next"/>
                <a:cs typeface="Avenir Next"/>
                <a:sym typeface="Avenir Next"/>
              </a:defRPr>
            </a:lvl1pPr>
          </a:lstStyle>
          <a:p>
            <a:r>
              <a:t>+ 1,56%</a:t>
            </a:r>
          </a:p>
        </p:txBody>
      </p:sp>
      <p:sp>
        <p:nvSpPr>
          <p:cNvPr id="317" name="2016"/>
          <p:cNvSpPr txBox="1"/>
          <p:nvPr/>
        </p:nvSpPr>
        <p:spPr>
          <a:xfrm>
            <a:off x="7139603" y="5155289"/>
            <a:ext cx="233597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2016</a:t>
            </a:r>
          </a:p>
        </p:txBody>
      </p:sp>
      <p:pic>
        <p:nvPicPr>
          <p:cNvPr id="318" name="Círculo" descr="Círculo"/>
          <p:cNvPicPr>
            <a:picLocks/>
          </p:cNvPicPr>
          <p:nvPr/>
        </p:nvPicPr>
        <p:blipFill>
          <a:blip r:embed="rId6">
            <a:extLst/>
          </a:blip>
          <a:stretch>
            <a:fillRect/>
          </a:stretch>
        </p:blipFill>
        <p:spPr>
          <a:xfrm>
            <a:off x="6841848" y="3549700"/>
            <a:ext cx="2931486" cy="2931486"/>
          </a:xfrm>
          <a:prstGeom prst="rect">
            <a:avLst/>
          </a:prstGeom>
        </p:spPr>
      </p:pic>
      <p:pic>
        <p:nvPicPr>
          <p:cNvPr id="320" name="Círculo" descr="Círculo"/>
          <p:cNvPicPr>
            <a:picLocks/>
          </p:cNvPicPr>
          <p:nvPr/>
        </p:nvPicPr>
        <p:blipFill>
          <a:blip r:embed="rId7">
            <a:extLst/>
          </a:blip>
          <a:stretch>
            <a:fillRect/>
          </a:stretch>
        </p:blipFill>
        <p:spPr>
          <a:xfrm>
            <a:off x="6841848" y="7234814"/>
            <a:ext cx="2931486" cy="2931486"/>
          </a:xfrm>
          <a:prstGeom prst="rect">
            <a:avLst/>
          </a:prstGeom>
        </p:spPr>
      </p:pic>
      <p:sp>
        <p:nvSpPr>
          <p:cNvPr id="322" name="2017"/>
          <p:cNvSpPr txBox="1"/>
          <p:nvPr/>
        </p:nvSpPr>
        <p:spPr>
          <a:xfrm>
            <a:off x="13357657" y="7442200"/>
            <a:ext cx="1973136"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5000">
                <a:solidFill>
                  <a:srgbClr val="FFFFFF"/>
                </a:solidFill>
                <a:latin typeface="Avenir Next"/>
                <a:ea typeface="Avenir Next"/>
                <a:cs typeface="Avenir Next"/>
                <a:sym typeface="Avenir Next"/>
              </a:defRPr>
            </a:lvl1pPr>
          </a:lstStyle>
          <a:p>
            <a:r>
              <a:t>2017</a:t>
            </a:r>
          </a:p>
        </p:txBody>
      </p:sp>
      <p:pic>
        <p:nvPicPr>
          <p:cNvPr id="323" name="Imagen" descr="Imagen"/>
          <p:cNvPicPr>
            <a:picLocks noChangeAspect="1"/>
          </p:cNvPicPr>
          <p:nvPr/>
        </p:nvPicPr>
        <p:blipFill>
          <a:blip r:embed="rId8">
            <a:extLst/>
          </a:blip>
          <a:stretch>
            <a:fillRect/>
          </a:stretch>
        </p:blipFill>
        <p:spPr>
          <a:xfrm>
            <a:off x="7990750" y="18807638"/>
            <a:ext cx="3640748" cy="4819828"/>
          </a:xfrm>
          <a:prstGeom prst="rect">
            <a:avLst/>
          </a:prstGeom>
          <a:ln w="12700">
            <a:miter lim="400000"/>
          </a:ln>
        </p:spPr>
      </p:pic>
      <p:pic>
        <p:nvPicPr>
          <p:cNvPr id="324" name="Imagen" descr="Imagen"/>
          <p:cNvPicPr>
            <a:picLocks noChangeAspect="1"/>
          </p:cNvPicPr>
          <p:nvPr/>
        </p:nvPicPr>
        <p:blipFill>
          <a:blip r:embed="rId9">
            <a:extLst/>
          </a:blip>
          <a:stretch>
            <a:fillRect/>
          </a:stretch>
        </p:blipFill>
        <p:spPr>
          <a:xfrm>
            <a:off x="12228564" y="15825823"/>
            <a:ext cx="4062655" cy="7845997"/>
          </a:xfrm>
          <a:prstGeom prst="rect">
            <a:avLst/>
          </a:prstGeom>
          <a:ln w="12700">
            <a:miter lim="400000"/>
          </a:ln>
        </p:spPr>
      </p:pic>
      <p:sp>
        <p:nvSpPr>
          <p:cNvPr id="325" name="2015"/>
          <p:cNvSpPr txBox="1"/>
          <p:nvPr/>
        </p:nvSpPr>
        <p:spPr>
          <a:xfrm>
            <a:off x="8806115" y="20141424"/>
            <a:ext cx="1973136"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5000">
                <a:solidFill>
                  <a:srgbClr val="FFFFFF"/>
                </a:solidFill>
                <a:latin typeface="Avenir Next"/>
                <a:ea typeface="Avenir Next"/>
                <a:cs typeface="Avenir Next"/>
                <a:sym typeface="Avenir Next"/>
              </a:defRPr>
            </a:lvl1pPr>
          </a:lstStyle>
          <a:p>
            <a:r>
              <a:t>2015</a:t>
            </a:r>
          </a:p>
        </p:txBody>
      </p:sp>
      <p:sp>
        <p:nvSpPr>
          <p:cNvPr id="326" name="2017"/>
          <p:cNvSpPr txBox="1"/>
          <p:nvPr/>
        </p:nvSpPr>
        <p:spPr>
          <a:xfrm>
            <a:off x="13247923" y="17347006"/>
            <a:ext cx="1973136"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5000">
                <a:solidFill>
                  <a:srgbClr val="FFFFFF"/>
                </a:solidFill>
                <a:latin typeface="Avenir Next"/>
                <a:ea typeface="Avenir Next"/>
                <a:cs typeface="Avenir Next"/>
                <a:sym typeface="Avenir Next"/>
              </a:defRPr>
            </a:lvl1pPr>
          </a:lstStyle>
          <a:p>
            <a:r>
              <a:t>2017</a:t>
            </a:r>
          </a:p>
        </p:txBody>
      </p:sp>
      <p:sp>
        <p:nvSpPr>
          <p:cNvPr id="327" name="6’ 562. 402"/>
          <p:cNvSpPr txBox="1"/>
          <p:nvPr/>
        </p:nvSpPr>
        <p:spPr>
          <a:xfrm>
            <a:off x="8008250" y="18017121"/>
            <a:ext cx="2408949"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b="0">
                <a:latin typeface="Avenir Next"/>
                <a:ea typeface="Avenir Next"/>
                <a:cs typeface="Avenir Next"/>
                <a:sym typeface="Avenir Next"/>
              </a:defRPr>
            </a:lvl1pPr>
          </a:lstStyle>
          <a:p>
            <a:r>
              <a:t>6’ 562. 402</a:t>
            </a:r>
          </a:p>
        </p:txBody>
      </p:sp>
      <p:sp>
        <p:nvSpPr>
          <p:cNvPr id="328" name="6’ 089. 774"/>
          <p:cNvSpPr txBox="1"/>
          <p:nvPr/>
        </p:nvSpPr>
        <p:spPr>
          <a:xfrm>
            <a:off x="13879802" y="15137748"/>
            <a:ext cx="2408949"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b="0">
                <a:latin typeface="Avenir Next"/>
                <a:ea typeface="Avenir Next"/>
                <a:cs typeface="Avenir Next"/>
                <a:sym typeface="Avenir Next"/>
              </a:defRPr>
            </a:lvl1pPr>
          </a:lstStyle>
          <a:p>
            <a:r>
              <a:t>6’ 089. 774</a:t>
            </a:r>
          </a:p>
        </p:txBody>
      </p:sp>
      <p:sp>
        <p:nvSpPr>
          <p:cNvPr id="329" name="AÑOS DE MAYOR EXPORTACIÓN…"/>
          <p:cNvSpPr txBox="1"/>
          <p:nvPr/>
        </p:nvSpPr>
        <p:spPr>
          <a:xfrm>
            <a:off x="6033282" y="15727719"/>
            <a:ext cx="4928326" cy="78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49580">
              <a:defRPr sz="2000">
                <a:solidFill>
                  <a:srgbClr val="5E5E5E"/>
                </a:solidFill>
                <a:latin typeface="Avenir Next"/>
                <a:ea typeface="Avenir Next"/>
                <a:cs typeface="Avenir Next"/>
                <a:sym typeface="Avenir Next"/>
              </a:defRPr>
            </a:pPr>
            <a:r>
              <a:t>AÑOS DE MAYOR EXPORTACIÓN</a:t>
            </a:r>
          </a:p>
          <a:p>
            <a:pPr defTabSz="449580">
              <a:defRPr sz="2000" b="0">
                <a:solidFill>
                  <a:srgbClr val="5E5E5E"/>
                </a:solidFill>
                <a:latin typeface="Avenir Next"/>
                <a:ea typeface="Avenir Next"/>
                <a:cs typeface="Avenir Next"/>
                <a:sym typeface="Avenir Next"/>
              </a:defRPr>
            </a:pPr>
            <a:r>
              <a:t>DE PRODUCTOS NO PETROLEROS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308"/>
                                        </p:tgtEl>
                                        <p:attrNameLst>
                                          <p:attrName>style.visibility</p:attrName>
                                        </p:attrNameLst>
                                      </p:cBhvr>
                                      <p:to>
                                        <p:strVal val="visible"/>
                                      </p:to>
                                    </p:set>
                                    <p:anim calcmode="lin" valueType="num">
                                      <p:cBhvr>
                                        <p:cTn id="7" dur="1000" fill="hold"/>
                                        <p:tgtEl>
                                          <p:spTgt spid="308"/>
                                        </p:tgtEl>
                                        <p:attrNameLst>
                                          <p:attrName>ppt_x</p:attrName>
                                        </p:attrNameLst>
                                      </p:cBhvr>
                                      <p:tavLst>
                                        <p:tav tm="0">
                                          <p:val>
                                            <p:strVal val="#ppt_x"/>
                                          </p:val>
                                        </p:tav>
                                        <p:tav tm="100000">
                                          <p:val>
                                            <p:strVal val="#ppt_x"/>
                                          </p:val>
                                        </p:tav>
                                      </p:tavLst>
                                    </p:anim>
                                    <p:anim calcmode="lin" valueType="num">
                                      <p:cBhvr>
                                        <p:cTn id="8" dur="1000" fill="hold"/>
                                        <p:tgtEl>
                                          <p:spTgt spid="30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312"/>
                                        </p:tgtEl>
                                        <p:attrNameLst>
                                          <p:attrName>style.visibility</p:attrName>
                                        </p:attrNameLst>
                                      </p:cBhvr>
                                      <p:to>
                                        <p:strVal val="visible"/>
                                      </p:to>
                                    </p:set>
                                    <p:anim calcmode="lin" valueType="num">
                                      <p:cBhvr>
                                        <p:cTn id="12" dur="750" fill="hold"/>
                                        <p:tgtEl>
                                          <p:spTgt spid="312"/>
                                        </p:tgtEl>
                                        <p:attrNameLst>
                                          <p:attrName>ppt_w</p:attrName>
                                        </p:attrNameLst>
                                      </p:cBhvr>
                                      <p:tavLst>
                                        <p:tav tm="0">
                                          <p:val>
                                            <p:fltVal val="0"/>
                                          </p:val>
                                        </p:tav>
                                        <p:tav tm="100000">
                                          <p:val>
                                            <p:strVal val="#ppt_w"/>
                                          </p:val>
                                        </p:tav>
                                      </p:tavLst>
                                    </p:anim>
                                    <p:anim calcmode="lin" valueType="num">
                                      <p:cBhvr>
                                        <p:cTn id="13" dur="750" fill="hold"/>
                                        <p:tgtEl>
                                          <p:spTgt spid="312"/>
                                        </p:tgtEl>
                                        <p:attrNameLst>
                                          <p:attrName>ppt_h</p:attrName>
                                        </p:attrNameLst>
                                      </p:cBhvr>
                                      <p:tavLst>
                                        <p:tav tm="0">
                                          <p:val>
                                            <p:fltVal val="0"/>
                                          </p:val>
                                        </p:tav>
                                        <p:tav tm="100000">
                                          <p:val>
                                            <p:strVal val="#ppt_h"/>
                                          </p:val>
                                        </p:tav>
                                      </p:tavLst>
                                    </p:anim>
                                  </p:childTnLst>
                                </p:cTn>
                              </p:par>
                            </p:childTnLst>
                          </p:cTn>
                        </p:par>
                        <p:par>
                          <p:cTn id="14" fill="hold">
                            <p:stCondLst>
                              <p:cond delay="1750"/>
                            </p:stCondLst>
                            <p:childTnLst>
                              <p:par>
                                <p:cTn id="15" presetID="1" presetClass="entr" presetSubtype="0" fill="hold" grpId="3" nodeType="afterEffect">
                                  <p:stCondLst>
                                    <p:cond delay="0"/>
                                  </p:stCondLst>
                                  <p:iterate type="lt">
                                    <p:tmAbs val="100"/>
                                  </p:iterate>
                                  <p:childTnLst>
                                    <p:set>
                                      <p:cBhvr>
                                        <p:cTn id="16" fill="hold"/>
                                        <p:tgtEl>
                                          <p:spTgt spid="313"/>
                                        </p:tgtEl>
                                        <p:attrNameLst>
                                          <p:attrName>style.visibility</p:attrName>
                                        </p:attrNameLst>
                                      </p:cBhvr>
                                      <p:to>
                                        <p:strVal val="visible"/>
                                      </p:to>
                                    </p:set>
                                  </p:childTnLst>
                                </p:cTn>
                              </p:par>
                            </p:childTnLst>
                          </p:cTn>
                        </p:par>
                        <p:par>
                          <p:cTn id="17" fill="hold">
                            <p:stCondLst>
                              <p:cond delay="1750"/>
                            </p:stCondLst>
                            <p:childTnLst>
                              <p:par>
                                <p:cTn id="18" presetID="9" presetClass="entr" fill="hold" grpId="4" nodeType="afterEffect">
                                  <p:stCondLst>
                                    <p:cond delay="0"/>
                                  </p:stCondLst>
                                  <p:iterate>
                                    <p:tmAbs val="0"/>
                                  </p:iterate>
                                  <p:childTnLst>
                                    <p:set>
                                      <p:cBhvr>
                                        <p:cTn id="19" fill="hold"/>
                                        <p:tgtEl>
                                          <p:spTgt spid="314"/>
                                        </p:tgtEl>
                                        <p:attrNameLst>
                                          <p:attrName>style.visibility</p:attrName>
                                        </p:attrNameLst>
                                      </p:cBhvr>
                                      <p:to>
                                        <p:strVal val="visible"/>
                                      </p:to>
                                    </p:set>
                                    <p:animEffect transition="in" filter="dissolve">
                                      <p:cBhvr>
                                        <p:cTn id="20" dur="1000"/>
                                        <p:tgtEl>
                                          <p:spTgt spid="314"/>
                                        </p:tgtEl>
                                      </p:cBhvr>
                                    </p:animEffect>
                                  </p:childTnLst>
                                </p:cTn>
                              </p:par>
                            </p:childTnLst>
                          </p:cTn>
                        </p:par>
                        <p:par>
                          <p:cTn id="21" fill="hold">
                            <p:stCondLst>
                              <p:cond delay="2750"/>
                            </p:stCondLst>
                            <p:childTnLst>
                              <p:par>
                                <p:cTn id="22" presetID="23" presetClass="entr" presetSubtype="16" fill="hold" grpId="5" nodeType="afterEffect">
                                  <p:stCondLst>
                                    <p:cond delay="0"/>
                                  </p:stCondLst>
                                  <p:iterate>
                                    <p:tmAbs val="0"/>
                                  </p:iterate>
                                  <p:childTnLst>
                                    <p:set>
                                      <p:cBhvr>
                                        <p:cTn id="23" fill="hold"/>
                                        <p:tgtEl>
                                          <p:spTgt spid="315"/>
                                        </p:tgtEl>
                                        <p:attrNameLst>
                                          <p:attrName>style.visibility</p:attrName>
                                        </p:attrNameLst>
                                      </p:cBhvr>
                                      <p:to>
                                        <p:strVal val="visible"/>
                                      </p:to>
                                    </p:set>
                                    <p:anim calcmode="lin" valueType="num">
                                      <p:cBhvr>
                                        <p:cTn id="24" dur="750" fill="hold"/>
                                        <p:tgtEl>
                                          <p:spTgt spid="315"/>
                                        </p:tgtEl>
                                        <p:attrNameLst>
                                          <p:attrName>ppt_w</p:attrName>
                                        </p:attrNameLst>
                                      </p:cBhvr>
                                      <p:tavLst>
                                        <p:tav tm="0">
                                          <p:val>
                                            <p:fltVal val="0"/>
                                          </p:val>
                                        </p:tav>
                                        <p:tav tm="100000">
                                          <p:val>
                                            <p:strVal val="#ppt_w"/>
                                          </p:val>
                                        </p:tav>
                                      </p:tavLst>
                                    </p:anim>
                                    <p:anim calcmode="lin" valueType="num">
                                      <p:cBhvr>
                                        <p:cTn id="25" dur="750" fill="hold"/>
                                        <p:tgtEl>
                                          <p:spTgt spid="315"/>
                                        </p:tgtEl>
                                        <p:attrNameLst>
                                          <p:attrName>ppt_h</p:attrName>
                                        </p:attrNameLst>
                                      </p:cBhvr>
                                      <p:tavLst>
                                        <p:tav tm="0">
                                          <p:val>
                                            <p:fltVal val="0"/>
                                          </p:val>
                                        </p:tav>
                                        <p:tav tm="100000">
                                          <p:val>
                                            <p:strVal val="#ppt_h"/>
                                          </p:val>
                                        </p:tav>
                                      </p:tavLst>
                                    </p:anim>
                                  </p:childTnLst>
                                </p:cTn>
                              </p:par>
                            </p:childTnLst>
                          </p:cTn>
                        </p:par>
                        <p:par>
                          <p:cTn id="26" fill="hold">
                            <p:stCondLst>
                              <p:cond delay="3500"/>
                            </p:stCondLst>
                            <p:childTnLst>
                              <p:par>
                                <p:cTn id="27" presetID="9" presetClass="entr" fill="hold" grpId="6" nodeType="afterEffect">
                                  <p:stCondLst>
                                    <p:cond delay="0"/>
                                  </p:stCondLst>
                                  <p:iterate>
                                    <p:tmAbs val="0"/>
                                  </p:iterate>
                                  <p:childTnLst>
                                    <p:set>
                                      <p:cBhvr>
                                        <p:cTn id="28" fill="hold"/>
                                        <p:tgtEl>
                                          <p:spTgt spid="318"/>
                                        </p:tgtEl>
                                        <p:attrNameLst>
                                          <p:attrName>style.visibility</p:attrName>
                                        </p:attrNameLst>
                                      </p:cBhvr>
                                      <p:to>
                                        <p:strVal val="visible"/>
                                      </p:to>
                                    </p:set>
                                    <p:animEffect transition="in" filter="dissolve">
                                      <p:cBhvr>
                                        <p:cTn id="29" dur="2000"/>
                                        <p:tgtEl>
                                          <p:spTgt spid="318"/>
                                        </p:tgtEl>
                                      </p:cBhvr>
                                    </p:animEffect>
                                  </p:childTnLst>
                                </p:cTn>
                              </p:par>
                            </p:childTnLst>
                          </p:cTn>
                        </p:par>
                        <p:par>
                          <p:cTn id="30" fill="hold">
                            <p:stCondLst>
                              <p:cond delay="5500"/>
                            </p:stCondLst>
                            <p:childTnLst>
                              <p:par>
                                <p:cTn id="31" presetID="22" presetClass="entr" presetSubtype="4" fill="hold" grpId="7" nodeType="afterEffect">
                                  <p:stCondLst>
                                    <p:cond delay="0"/>
                                  </p:stCondLst>
                                  <p:iterate>
                                    <p:tmAbs val="0"/>
                                  </p:iterate>
                                  <p:childTnLst>
                                    <p:set>
                                      <p:cBhvr>
                                        <p:cTn id="32" fill="hold"/>
                                        <p:tgtEl>
                                          <p:spTgt spid="307"/>
                                        </p:tgtEl>
                                        <p:attrNameLst>
                                          <p:attrName>style.visibility</p:attrName>
                                        </p:attrNameLst>
                                      </p:cBhvr>
                                      <p:to>
                                        <p:strVal val="visible"/>
                                      </p:to>
                                    </p:set>
                                    <p:animEffect transition="in" filter="wipe(down)">
                                      <p:cBhvr>
                                        <p:cTn id="33" dur="1000"/>
                                        <p:tgtEl>
                                          <p:spTgt spid="307"/>
                                        </p:tgtEl>
                                      </p:cBhvr>
                                    </p:animEffect>
                                  </p:childTnLst>
                                </p:cTn>
                              </p:par>
                            </p:childTnLst>
                          </p:cTn>
                        </p:par>
                        <p:par>
                          <p:cTn id="34" fill="hold">
                            <p:stCondLst>
                              <p:cond delay="6500"/>
                            </p:stCondLst>
                            <p:childTnLst>
                              <p:par>
                                <p:cTn id="35" presetID="23" presetClass="entr" presetSubtype="16" fill="hold" grpId="8" nodeType="afterEffect">
                                  <p:stCondLst>
                                    <p:cond delay="0"/>
                                  </p:stCondLst>
                                  <p:iterate>
                                    <p:tmAbs val="0"/>
                                  </p:iterate>
                                  <p:childTnLst>
                                    <p:set>
                                      <p:cBhvr>
                                        <p:cTn id="36" fill="hold"/>
                                        <p:tgtEl>
                                          <p:spTgt spid="317"/>
                                        </p:tgtEl>
                                        <p:attrNameLst>
                                          <p:attrName>style.visibility</p:attrName>
                                        </p:attrNameLst>
                                      </p:cBhvr>
                                      <p:to>
                                        <p:strVal val="visible"/>
                                      </p:to>
                                    </p:set>
                                    <p:anim calcmode="lin" valueType="num">
                                      <p:cBhvr>
                                        <p:cTn id="37" dur="750" fill="hold"/>
                                        <p:tgtEl>
                                          <p:spTgt spid="317"/>
                                        </p:tgtEl>
                                        <p:attrNameLst>
                                          <p:attrName>ppt_w</p:attrName>
                                        </p:attrNameLst>
                                      </p:cBhvr>
                                      <p:tavLst>
                                        <p:tav tm="0">
                                          <p:val>
                                            <p:fltVal val="0"/>
                                          </p:val>
                                        </p:tav>
                                        <p:tav tm="100000">
                                          <p:val>
                                            <p:strVal val="#ppt_w"/>
                                          </p:val>
                                        </p:tav>
                                      </p:tavLst>
                                    </p:anim>
                                    <p:anim calcmode="lin" valueType="num">
                                      <p:cBhvr>
                                        <p:cTn id="38" dur="750" fill="hold"/>
                                        <p:tgtEl>
                                          <p:spTgt spid="317"/>
                                        </p:tgtEl>
                                        <p:attrNameLst>
                                          <p:attrName>ppt_h</p:attrName>
                                        </p:attrNameLst>
                                      </p:cBhvr>
                                      <p:tavLst>
                                        <p:tav tm="0">
                                          <p:val>
                                            <p:fltVal val="0"/>
                                          </p:val>
                                        </p:tav>
                                        <p:tav tm="100000">
                                          <p:val>
                                            <p:strVal val="#ppt_h"/>
                                          </p:val>
                                        </p:tav>
                                      </p:tavLst>
                                    </p:anim>
                                  </p:childTnLst>
                                </p:cTn>
                              </p:par>
                            </p:childTnLst>
                          </p:cTn>
                        </p:par>
                        <p:par>
                          <p:cTn id="39" fill="hold">
                            <p:stCondLst>
                              <p:cond delay="7250"/>
                            </p:stCondLst>
                            <p:childTnLst>
                              <p:par>
                                <p:cTn id="40" presetID="9" presetClass="entr" fill="hold" grpId="9" nodeType="afterEffect">
                                  <p:stCondLst>
                                    <p:cond delay="0"/>
                                  </p:stCondLst>
                                  <p:iterate>
                                    <p:tmAbs val="0"/>
                                  </p:iterate>
                                  <p:childTnLst>
                                    <p:set>
                                      <p:cBhvr>
                                        <p:cTn id="41" fill="hold"/>
                                        <p:tgtEl>
                                          <p:spTgt spid="316"/>
                                        </p:tgtEl>
                                        <p:attrNameLst>
                                          <p:attrName>style.visibility</p:attrName>
                                        </p:attrNameLst>
                                      </p:cBhvr>
                                      <p:to>
                                        <p:strVal val="visible"/>
                                      </p:to>
                                    </p:set>
                                    <p:animEffect transition="in" filter="dissolve">
                                      <p:cBhvr>
                                        <p:cTn id="42" dur="1000"/>
                                        <p:tgtEl>
                                          <p:spTgt spid="316"/>
                                        </p:tgtEl>
                                      </p:cBhvr>
                                    </p:animEffect>
                                  </p:childTnLst>
                                </p:cTn>
                              </p:par>
                            </p:childTnLst>
                          </p:cTn>
                        </p:par>
                        <p:par>
                          <p:cTn id="43" fill="hold">
                            <p:stCondLst>
                              <p:cond delay="8250"/>
                            </p:stCondLst>
                            <p:childTnLst>
                              <p:par>
                                <p:cTn id="44" presetID="9" presetClass="entr" fill="hold" grpId="10" nodeType="afterEffect">
                                  <p:stCondLst>
                                    <p:cond delay="0"/>
                                  </p:stCondLst>
                                  <p:iterate>
                                    <p:tmAbs val="0"/>
                                  </p:iterate>
                                  <p:childTnLst>
                                    <p:set>
                                      <p:cBhvr>
                                        <p:cTn id="45" fill="hold"/>
                                        <p:tgtEl>
                                          <p:spTgt spid="320"/>
                                        </p:tgtEl>
                                        <p:attrNameLst>
                                          <p:attrName>style.visibility</p:attrName>
                                        </p:attrNameLst>
                                      </p:cBhvr>
                                      <p:to>
                                        <p:strVal val="visible"/>
                                      </p:to>
                                    </p:set>
                                    <p:animEffect transition="in" filter="dissolve">
                                      <p:cBhvr>
                                        <p:cTn id="46" dur="2000"/>
                                        <p:tgtEl>
                                          <p:spTgt spid="320"/>
                                        </p:tgtEl>
                                      </p:cBhvr>
                                    </p:animEffect>
                                  </p:childTnLst>
                                </p:cTn>
                              </p:par>
                            </p:childTnLst>
                          </p:cTn>
                        </p:par>
                        <p:par>
                          <p:cTn id="47" fill="hold">
                            <p:stCondLst>
                              <p:cond delay="10250"/>
                            </p:stCondLst>
                            <p:childTnLst>
                              <p:par>
                                <p:cTn id="48" presetID="22" presetClass="entr" presetSubtype="4" fill="hold" grpId="11" nodeType="afterEffect">
                                  <p:stCondLst>
                                    <p:cond delay="0"/>
                                  </p:stCondLst>
                                  <p:iterate>
                                    <p:tmAbs val="0"/>
                                  </p:iterate>
                                  <p:childTnLst>
                                    <p:set>
                                      <p:cBhvr>
                                        <p:cTn id="49" fill="hold"/>
                                        <p:tgtEl>
                                          <p:spTgt spid="306"/>
                                        </p:tgtEl>
                                        <p:attrNameLst>
                                          <p:attrName>style.visibility</p:attrName>
                                        </p:attrNameLst>
                                      </p:cBhvr>
                                      <p:to>
                                        <p:strVal val="visible"/>
                                      </p:to>
                                    </p:set>
                                    <p:animEffect transition="in" filter="wipe(down)">
                                      <p:cBhvr>
                                        <p:cTn id="50" dur="1000"/>
                                        <p:tgtEl>
                                          <p:spTgt spid="306"/>
                                        </p:tgtEl>
                                      </p:cBhvr>
                                    </p:animEffect>
                                  </p:childTnLst>
                                </p:cTn>
                              </p:par>
                            </p:childTnLst>
                          </p:cTn>
                        </p:par>
                        <p:par>
                          <p:cTn id="51" fill="hold">
                            <p:stCondLst>
                              <p:cond delay="11250"/>
                            </p:stCondLst>
                            <p:childTnLst>
                              <p:par>
                                <p:cTn id="52" presetID="2" presetClass="entr" presetSubtype="8" fill="hold" grpId="12" nodeType="afterEffect">
                                  <p:stCondLst>
                                    <p:cond delay="0"/>
                                  </p:stCondLst>
                                  <p:iterate>
                                    <p:tmAbs val="0"/>
                                  </p:iterate>
                                  <p:childTnLst>
                                    <p:set>
                                      <p:cBhvr>
                                        <p:cTn id="53" fill="hold"/>
                                        <p:tgtEl>
                                          <p:spTgt spid="322"/>
                                        </p:tgtEl>
                                        <p:attrNameLst>
                                          <p:attrName>style.visibility</p:attrName>
                                        </p:attrNameLst>
                                      </p:cBhvr>
                                      <p:to>
                                        <p:strVal val="visible"/>
                                      </p:to>
                                    </p:set>
                                    <p:anim calcmode="lin" valueType="num">
                                      <p:cBhvr>
                                        <p:cTn id="54" dur="1000" fill="hold"/>
                                        <p:tgtEl>
                                          <p:spTgt spid="322"/>
                                        </p:tgtEl>
                                        <p:attrNameLst>
                                          <p:attrName>ppt_x</p:attrName>
                                        </p:attrNameLst>
                                      </p:cBhvr>
                                      <p:tavLst>
                                        <p:tav tm="0">
                                          <p:val>
                                            <p:strVal val="0-#ppt_w/2"/>
                                          </p:val>
                                        </p:tav>
                                        <p:tav tm="100000">
                                          <p:val>
                                            <p:strVal val="#ppt_x"/>
                                          </p:val>
                                        </p:tav>
                                      </p:tavLst>
                                    </p:anim>
                                    <p:anim calcmode="lin" valueType="num">
                                      <p:cBhvr>
                                        <p:cTn id="55" dur="1000" fill="hold"/>
                                        <p:tgtEl>
                                          <p:spTgt spid="3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 grpId="11" animBg="1" advAuto="0"/>
      <p:bldP spid="307" grpId="7" animBg="1" advAuto="0"/>
      <p:bldP spid="308" grpId="1" animBg="1" advAuto="0"/>
      <p:bldP spid="312" grpId="2" animBg="1" advAuto="0"/>
      <p:bldP spid="313" grpId="3" animBg="1" advAuto="0"/>
      <p:bldP spid="314" grpId="4" animBg="1" advAuto="0"/>
      <p:bldP spid="315" grpId="5" animBg="1" advAuto="0"/>
      <p:bldP spid="316" grpId="9" animBg="1" advAuto="0"/>
      <p:bldP spid="317" grpId="8" animBg="1" advAuto="0"/>
      <p:bldP spid="318" grpId="6" animBg="1" advAuto="0"/>
      <p:bldP spid="320" grpId="10" animBg="1" advAuto="0"/>
      <p:bldP spid="322" grpId="1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Imagen" descr="Imagen"/>
          <p:cNvPicPr>
            <a:picLocks noChangeAspect="1"/>
          </p:cNvPicPr>
          <p:nvPr/>
        </p:nvPicPr>
        <p:blipFill>
          <a:blip r:embed="rId2">
            <a:extLst/>
          </a:blip>
          <a:stretch>
            <a:fillRect/>
          </a:stretch>
        </p:blipFill>
        <p:spPr>
          <a:xfrm>
            <a:off x="7010094" y="8273724"/>
            <a:ext cx="2594992" cy="1707643"/>
          </a:xfrm>
          <a:prstGeom prst="rect">
            <a:avLst/>
          </a:prstGeom>
          <a:ln w="12700">
            <a:miter lim="400000"/>
          </a:ln>
        </p:spPr>
      </p:pic>
      <p:pic>
        <p:nvPicPr>
          <p:cNvPr id="332" name="Imagen" descr="Imagen"/>
          <p:cNvPicPr>
            <a:picLocks noChangeAspect="1"/>
          </p:cNvPicPr>
          <p:nvPr/>
        </p:nvPicPr>
        <p:blipFill>
          <a:blip r:embed="rId3">
            <a:extLst/>
          </a:blip>
          <a:stretch>
            <a:fillRect/>
          </a:stretch>
        </p:blipFill>
        <p:spPr>
          <a:xfrm>
            <a:off x="7011860" y="5017671"/>
            <a:ext cx="2566061" cy="1283018"/>
          </a:xfrm>
          <a:prstGeom prst="rect">
            <a:avLst/>
          </a:prstGeom>
          <a:ln w="12700">
            <a:miter lim="400000"/>
          </a:ln>
        </p:spPr>
      </p:pic>
      <p:pic>
        <p:nvPicPr>
          <p:cNvPr id="333" name="Imagen" descr="Imagen"/>
          <p:cNvPicPr>
            <a:picLocks noChangeAspect="1"/>
          </p:cNvPicPr>
          <p:nvPr/>
        </p:nvPicPr>
        <p:blipFill>
          <a:blip r:embed="rId4">
            <a:extLst/>
          </a:blip>
          <a:stretch>
            <a:fillRect/>
          </a:stretch>
        </p:blipFill>
        <p:spPr>
          <a:xfrm>
            <a:off x="1519426" y="3308829"/>
            <a:ext cx="4254185" cy="9130342"/>
          </a:xfrm>
          <a:prstGeom prst="rect">
            <a:avLst/>
          </a:prstGeom>
          <a:ln w="12700">
            <a:miter lim="400000"/>
          </a:ln>
        </p:spPr>
      </p:pic>
      <p:pic>
        <p:nvPicPr>
          <p:cNvPr id="334" name="LOGO-PRINCIPAL-NUEVO4.png" descr="LOGO-PRINCIPAL-NUEVO4.png"/>
          <p:cNvPicPr>
            <a:picLocks noChangeAspect="1"/>
          </p:cNvPicPr>
          <p:nvPr/>
        </p:nvPicPr>
        <p:blipFill>
          <a:blip r:embed="rId5">
            <a:extLst/>
          </a:blip>
          <a:stretch>
            <a:fillRect/>
          </a:stretch>
        </p:blipFill>
        <p:spPr>
          <a:xfrm>
            <a:off x="21229930" y="566966"/>
            <a:ext cx="2597856" cy="670943"/>
          </a:xfrm>
          <a:prstGeom prst="rect">
            <a:avLst/>
          </a:prstGeom>
          <a:ln w="12700">
            <a:miter lim="400000"/>
          </a:ln>
        </p:spPr>
      </p:pic>
      <p:sp>
        <p:nvSpPr>
          <p:cNvPr id="335" name="Línea"/>
          <p:cNvSpPr/>
          <p:nvPr/>
        </p:nvSpPr>
        <p:spPr>
          <a:xfrm flipH="1">
            <a:off x="12192000" y="2729770"/>
            <a:ext cx="1" cy="10003012"/>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36" name="VARIACIÓN"/>
          <p:cNvSpPr txBox="1"/>
          <p:nvPr/>
        </p:nvSpPr>
        <p:spPr>
          <a:xfrm>
            <a:off x="1994918" y="3660996"/>
            <a:ext cx="3328600" cy="850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70000"/>
              </a:lnSpc>
              <a:defRPr sz="4300">
                <a:solidFill>
                  <a:srgbClr val="FFFFFF"/>
                </a:solidFill>
                <a:latin typeface="Avenir Next"/>
                <a:ea typeface="Avenir Next"/>
                <a:cs typeface="Avenir Next"/>
                <a:sym typeface="Avenir Next"/>
              </a:defRPr>
            </a:lvl1pPr>
          </a:lstStyle>
          <a:p>
            <a:r>
              <a:t>VARIACIÓN</a:t>
            </a:r>
          </a:p>
        </p:txBody>
      </p:sp>
      <p:sp>
        <p:nvSpPr>
          <p:cNvPr id="337" name="2016 - 2017"/>
          <p:cNvSpPr txBox="1"/>
          <p:nvPr/>
        </p:nvSpPr>
        <p:spPr>
          <a:xfrm>
            <a:off x="2206176" y="4205606"/>
            <a:ext cx="293148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4000" b="0">
                <a:solidFill>
                  <a:srgbClr val="FFFFFF"/>
                </a:solidFill>
                <a:latin typeface="Avenir Next"/>
                <a:ea typeface="Avenir Next"/>
                <a:cs typeface="Avenir Next"/>
                <a:sym typeface="Avenir Next"/>
              </a:defRPr>
            </a:lvl1pPr>
          </a:lstStyle>
          <a:p>
            <a:r>
              <a:t>2016 - 2017</a:t>
            </a:r>
          </a:p>
        </p:txBody>
      </p:sp>
      <p:sp>
        <p:nvSpPr>
          <p:cNvPr id="338" name="LA OFERTA EXPORTABLE:…"/>
          <p:cNvSpPr txBox="1"/>
          <p:nvPr/>
        </p:nvSpPr>
        <p:spPr>
          <a:xfrm>
            <a:off x="1826144" y="5526978"/>
            <a:ext cx="3640748" cy="312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49580">
              <a:defRPr sz="2500">
                <a:solidFill>
                  <a:srgbClr val="FFFFFF"/>
                </a:solidFill>
                <a:latin typeface="Avenir Next"/>
                <a:ea typeface="Avenir Next"/>
                <a:cs typeface="Avenir Next"/>
                <a:sym typeface="Avenir Next"/>
              </a:defRPr>
            </a:pPr>
            <a:r>
              <a:t>LA OFERTA EXPORTABLE:</a:t>
            </a:r>
          </a:p>
          <a:p>
            <a:pPr defTabSz="449580">
              <a:defRPr sz="2500">
                <a:solidFill>
                  <a:srgbClr val="FFFFFF"/>
                </a:solidFill>
                <a:latin typeface="Avenir Next"/>
                <a:ea typeface="Avenir Next"/>
                <a:cs typeface="Avenir Next"/>
                <a:sym typeface="Avenir Next"/>
              </a:defRPr>
            </a:pPr>
            <a:endParaRPr/>
          </a:p>
          <a:p>
            <a:pPr marL="228600" indent="-228600" algn="l" defTabSz="449580">
              <a:buSzPct val="100000"/>
              <a:buChar char="•"/>
              <a:defRPr sz="2500" b="0">
                <a:solidFill>
                  <a:srgbClr val="FFFFFF"/>
                </a:solidFill>
                <a:latin typeface="Avenir Next"/>
                <a:ea typeface="Avenir Next"/>
                <a:cs typeface="Avenir Next"/>
                <a:sym typeface="Avenir Next"/>
              </a:defRPr>
            </a:pPr>
            <a:r>
              <a:t>Crecimiento del portafolio de productos para exportar.</a:t>
            </a:r>
          </a:p>
        </p:txBody>
      </p:sp>
      <p:sp>
        <p:nvSpPr>
          <p:cNvPr id="339" name="2017"/>
          <p:cNvSpPr txBox="1"/>
          <p:nvPr/>
        </p:nvSpPr>
        <p:spPr>
          <a:xfrm>
            <a:off x="7126903" y="8689395"/>
            <a:ext cx="233597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2017</a:t>
            </a:r>
          </a:p>
        </p:txBody>
      </p:sp>
      <p:sp>
        <p:nvSpPr>
          <p:cNvPr id="340" name="+ 1,56%"/>
          <p:cNvSpPr txBox="1"/>
          <p:nvPr/>
        </p:nvSpPr>
        <p:spPr>
          <a:xfrm>
            <a:off x="8989633" y="6457950"/>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4000">
                <a:solidFill>
                  <a:srgbClr val="5E5E5E"/>
                </a:solidFill>
                <a:latin typeface="Avenir Next"/>
                <a:ea typeface="Avenir Next"/>
                <a:cs typeface="Avenir Next"/>
                <a:sym typeface="Avenir Next"/>
              </a:defRPr>
            </a:lvl1pPr>
          </a:lstStyle>
          <a:p>
            <a:r>
              <a:t>+ 1,56%</a:t>
            </a:r>
          </a:p>
        </p:txBody>
      </p:sp>
      <p:sp>
        <p:nvSpPr>
          <p:cNvPr id="341" name="2016"/>
          <p:cNvSpPr txBox="1"/>
          <p:nvPr/>
        </p:nvSpPr>
        <p:spPr>
          <a:xfrm>
            <a:off x="7139603" y="5155289"/>
            <a:ext cx="233597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2016</a:t>
            </a:r>
          </a:p>
        </p:txBody>
      </p:sp>
      <p:pic>
        <p:nvPicPr>
          <p:cNvPr id="342" name="Círculo" descr="Círculo"/>
          <p:cNvPicPr>
            <a:picLocks/>
          </p:cNvPicPr>
          <p:nvPr/>
        </p:nvPicPr>
        <p:blipFill>
          <a:blip r:embed="rId6">
            <a:extLst/>
          </a:blip>
          <a:stretch>
            <a:fillRect/>
          </a:stretch>
        </p:blipFill>
        <p:spPr>
          <a:xfrm>
            <a:off x="6841848" y="3549700"/>
            <a:ext cx="2931486" cy="2931486"/>
          </a:xfrm>
          <a:prstGeom prst="rect">
            <a:avLst/>
          </a:prstGeom>
        </p:spPr>
      </p:pic>
      <p:pic>
        <p:nvPicPr>
          <p:cNvPr id="344" name="Círculo" descr="Círculo"/>
          <p:cNvPicPr>
            <a:picLocks/>
          </p:cNvPicPr>
          <p:nvPr/>
        </p:nvPicPr>
        <p:blipFill>
          <a:blip r:embed="rId7">
            <a:extLst/>
          </a:blip>
          <a:stretch>
            <a:fillRect/>
          </a:stretch>
        </p:blipFill>
        <p:spPr>
          <a:xfrm>
            <a:off x="6841848" y="7234814"/>
            <a:ext cx="2931486" cy="2931486"/>
          </a:xfrm>
          <a:prstGeom prst="rect">
            <a:avLst/>
          </a:prstGeom>
        </p:spPr>
      </p:pic>
      <p:pic>
        <p:nvPicPr>
          <p:cNvPr id="346" name="Imagen" descr="Imagen"/>
          <p:cNvPicPr>
            <a:picLocks noChangeAspect="1"/>
          </p:cNvPicPr>
          <p:nvPr/>
        </p:nvPicPr>
        <p:blipFill>
          <a:blip r:embed="rId8">
            <a:extLst/>
          </a:blip>
          <a:stretch>
            <a:fillRect/>
          </a:stretch>
        </p:blipFill>
        <p:spPr>
          <a:xfrm>
            <a:off x="15466268" y="3226335"/>
            <a:ext cx="4331060" cy="9295330"/>
          </a:xfrm>
          <a:prstGeom prst="rect">
            <a:avLst/>
          </a:prstGeom>
          <a:ln w="12700">
            <a:miter lim="400000"/>
          </a:ln>
        </p:spPr>
      </p:pic>
      <p:sp>
        <p:nvSpPr>
          <p:cNvPr id="347" name="ECU"/>
          <p:cNvSpPr txBox="1"/>
          <p:nvPr/>
        </p:nvSpPr>
        <p:spPr>
          <a:xfrm>
            <a:off x="15390274" y="3708621"/>
            <a:ext cx="2335974"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6000">
                <a:solidFill>
                  <a:srgbClr val="FFFFFF"/>
                </a:solidFill>
                <a:latin typeface="Avenir Next"/>
                <a:ea typeface="Avenir Next"/>
                <a:cs typeface="Avenir Next"/>
                <a:sym typeface="Avenir Next"/>
              </a:defRPr>
            </a:lvl1pPr>
          </a:lstStyle>
          <a:p>
            <a:r>
              <a:t>ECU</a:t>
            </a:r>
          </a:p>
        </p:txBody>
      </p:sp>
      <p:sp>
        <p:nvSpPr>
          <p:cNvPr id="348" name="2017"/>
          <p:cNvSpPr txBox="1"/>
          <p:nvPr/>
        </p:nvSpPr>
        <p:spPr>
          <a:xfrm>
            <a:off x="17856692" y="3977751"/>
            <a:ext cx="2335975"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5000">
                <a:solidFill>
                  <a:srgbClr val="FFFFFF"/>
                </a:solidFill>
                <a:latin typeface="Avenir Next"/>
                <a:ea typeface="Avenir Next"/>
                <a:cs typeface="Avenir Next"/>
                <a:sym typeface="Avenir Next"/>
              </a:defRPr>
            </a:lvl1pPr>
          </a:lstStyle>
          <a:p>
            <a:r>
              <a:t>2017</a:t>
            </a:r>
          </a:p>
        </p:txBody>
      </p:sp>
      <p:sp>
        <p:nvSpPr>
          <p:cNvPr id="349" name="AÑO"/>
          <p:cNvSpPr txBox="1"/>
          <p:nvPr/>
        </p:nvSpPr>
        <p:spPr>
          <a:xfrm>
            <a:off x="17856692" y="3617291"/>
            <a:ext cx="2335975"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b="0">
                <a:solidFill>
                  <a:srgbClr val="FFFFFF"/>
                </a:solidFill>
                <a:latin typeface="Avenir Next"/>
                <a:ea typeface="Avenir Next"/>
                <a:cs typeface="Avenir Next"/>
                <a:sym typeface="Avenir Next"/>
              </a:defRPr>
            </a:lvl1pPr>
          </a:lstStyle>
          <a:p>
            <a:r>
              <a:t>AÑO</a:t>
            </a:r>
          </a:p>
        </p:txBody>
      </p:sp>
      <p:sp>
        <p:nvSpPr>
          <p:cNvPr id="350" name="POLÍTICAS DE DEFENSA:…"/>
          <p:cNvSpPr txBox="1"/>
          <p:nvPr/>
        </p:nvSpPr>
        <p:spPr>
          <a:xfrm>
            <a:off x="15742598" y="5521476"/>
            <a:ext cx="3744178" cy="441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49580">
              <a:defRPr sz="2500">
                <a:solidFill>
                  <a:srgbClr val="FFFFFF"/>
                </a:solidFill>
                <a:latin typeface="Avenir Next"/>
                <a:ea typeface="Avenir Next"/>
                <a:cs typeface="Avenir Next"/>
                <a:sym typeface="Avenir Next"/>
              </a:defRPr>
            </a:pPr>
            <a:r>
              <a:t>POLÍTICAS DE DEFENSA:</a:t>
            </a:r>
          </a:p>
          <a:p>
            <a:pPr defTabSz="449580">
              <a:defRPr sz="2500">
                <a:solidFill>
                  <a:srgbClr val="FFFFFF"/>
                </a:solidFill>
                <a:latin typeface="Avenir Next"/>
                <a:ea typeface="Avenir Next"/>
                <a:cs typeface="Avenir Next"/>
                <a:sym typeface="Avenir Next"/>
              </a:defRPr>
            </a:pPr>
            <a:endParaRPr/>
          </a:p>
          <a:p>
            <a:pPr marL="228600" indent="-228600" algn="l" defTabSz="449580">
              <a:buSzPct val="100000"/>
              <a:buChar char="•"/>
              <a:defRPr sz="2500" b="0">
                <a:solidFill>
                  <a:srgbClr val="FFFFFF"/>
                </a:solidFill>
                <a:latin typeface="Avenir Next"/>
                <a:ea typeface="Avenir Next"/>
                <a:cs typeface="Avenir Next"/>
                <a:sym typeface="Avenir Next"/>
              </a:defRPr>
            </a:pPr>
            <a:r>
              <a:t>Ley de Salvaguardias.</a:t>
            </a:r>
          </a:p>
          <a:p>
            <a:pPr marL="228600" indent="-228600" algn="l" defTabSz="449580">
              <a:buSzPct val="100000"/>
              <a:buChar char="•"/>
              <a:defRPr sz="2500" b="0">
                <a:solidFill>
                  <a:srgbClr val="FFFFFF"/>
                </a:solidFill>
                <a:latin typeface="Avenir Next"/>
                <a:ea typeface="Avenir Next"/>
                <a:cs typeface="Avenir Next"/>
                <a:sym typeface="Avenir Next"/>
              </a:defRPr>
            </a:pPr>
            <a:r>
              <a:t>Protección de salida de divisas al extranjero.</a:t>
            </a:r>
          </a:p>
          <a:p>
            <a:pPr marL="228600" indent="-228600" algn="l" defTabSz="449580">
              <a:buSzPct val="100000"/>
              <a:buChar char="•"/>
              <a:defRPr sz="2500" b="0">
                <a:solidFill>
                  <a:srgbClr val="FFFFFF"/>
                </a:solidFill>
                <a:latin typeface="Avenir Next"/>
                <a:ea typeface="Avenir Next"/>
                <a:cs typeface="Avenir Next"/>
                <a:sym typeface="Avenir Next"/>
              </a:defRPr>
            </a:pPr>
            <a:r>
              <a:t>Incentivo al consumo nacional.</a:t>
            </a:r>
          </a:p>
          <a:p>
            <a:pPr marL="228600" indent="-228600" algn="l" defTabSz="449580">
              <a:buSzPct val="100000"/>
              <a:buChar char="•"/>
              <a:defRPr sz="2500" b="0">
                <a:solidFill>
                  <a:srgbClr val="FFFFFF"/>
                </a:solidFill>
                <a:latin typeface="Avenir Next"/>
                <a:ea typeface="Avenir Next"/>
                <a:cs typeface="Avenir Next"/>
                <a:sym typeface="Avenir Next"/>
              </a:defRPr>
            </a:pPr>
            <a:r>
              <a:t>Estimular la producción local</a:t>
            </a:r>
          </a:p>
        </p:txBody>
      </p:sp>
      <p:sp>
        <p:nvSpPr>
          <p:cNvPr id="351" name="MAYOR…"/>
          <p:cNvSpPr txBox="1"/>
          <p:nvPr/>
        </p:nvSpPr>
        <p:spPr>
          <a:xfrm>
            <a:off x="15520936" y="10518848"/>
            <a:ext cx="2931485" cy="78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49580">
              <a:defRPr sz="2000">
                <a:solidFill>
                  <a:srgbClr val="5E5E5E"/>
                </a:solidFill>
                <a:latin typeface="Avenir Next"/>
                <a:ea typeface="Avenir Next"/>
                <a:cs typeface="Avenir Next"/>
                <a:sym typeface="Avenir Next"/>
              </a:defRPr>
            </a:pPr>
            <a:r>
              <a:t>MAYOR</a:t>
            </a:r>
          </a:p>
          <a:p>
            <a:pPr defTabSz="449580">
              <a:defRPr sz="2000" b="0">
                <a:solidFill>
                  <a:srgbClr val="5E5E5E"/>
                </a:solidFill>
                <a:latin typeface="Avenir Next"/>
                <a:ea typeface="Avenir Next"/>
                <a:cs typeface="Avenir Next"/>
                <a:sym typeface="Avenir Next"/>
              </a:defRPr>
            </a:pPr>
            <a:r>
              <a:t>EXPORTACIÓN</a:t>
            </a:r>
          </a:p>
        </p:txBody>
      </p:sp>
      <p:sp>
        <p:nvSpPr>
          <p:cNvPr id="352" name="RESULTADOS:…"/>
          <p:cNvSpPr txBox="1"/>
          <p:nvPr/>
        </p:nvSpPr>
        <p:spPr>
          <a:xfrm>
            <a:off x="6590049" y="564605"/>
            <a:ext cx="11203902" cy="193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defTabSz="449580">
              <a:defRPr sz="3500">
                <a:latin typeface="Avenir Next"/>
                <a:ea typeface="Avenir Next"/>
                <a:cs typeface="Avenir Next"/>
                <a:sym typeface="Avenir Next"/>
              </a:defRPr>
            </a:pPr>
            <a:r>
              <a:t>RESULTADOS:</a:t>
            </a:r>
          </a:p>
          <a:p>
            <a:pPr marR="331470" defTabSz="449580">
              <a:defRPr sz="3500" b="0">
                <a:latin typeface="Avenir Next"/>
                <a:ea typeface="Avenir Next"/>
                <a:cs typeface="Avenir Next"/>
                <a:sym typeface="Avenir Next"/>
              </a:defRPr>
            </a:pPr>
            <a:r>
              <a:t>TOTAL DE </a:t>
            </a:r>
            <a:r>
              <a:rPr>
                <a:latin typeface="Avenir Next Medium"/>
                <a:ea typeface="Avenir Next Medium"/>
                <a:cs typeface="Avenir Next Medium"/>
                <a:sym typeface="Avenir Next Medium"/>
              </a:rPr>
              <a:t>EXPORTACIONES</a:t>
            </a:r>
            <a:r>
              <a:t> INTRACOMUNITARIAS DE PRODUCTOS NO PETROLEROS</a:t>
            </a:r>
          </a:p>
        </p:txBody>
      </p:sp>
      <p:sp>
        <p:nvSpPr>
          <p:cNvPr id="353" name="Fuente: Moreano, 2016"/>
          <p:cNvSpPr txBox="1"/>
          <p:nvPr/>
        </p:nvSpPr>
        <p:spPr>
          <a:xfrm>
            <a:off x="20864628" y="12601271"/>
            <a:ext cx="2809749"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defTabSz="449580">
              <a:defRPr sz="2000" b="0">
                <a:solidFill>
                  <a:srgbClr val="929292"/>
                </a:solidFill>
                <a:latin typeface="Avenir Next"/>
                <a:ea typeface="Avenir Next"/>
                <a:cs typeface="Avenir Next"/>
                <a:sym typeface="Avenir Next"/>
              </a:defRPr>
            </a:lvl1pPr>
          </a:lstStyle>
          <a:p>
            <a:r>
              <a:t>Fuente: Moreano, 2016</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346"/>
                                        </p:tgtEl>
                                        <p:attrNameLst>
                                          <p:attrName>style.visibility</p:attrName>
                                        </p:attrNameLst>
                                      </p:cBhvr>
                                      <p:to>
                                        <p:strVal val="visible"/>
                                      </p:to>
                                    </p:set>
                                    <p:anim calcmode="lin" valueType="num">
                                      <p:cBhvr>
                                        <p:cTn id="7" dur="1000" fill="hold"/>
                                        <p:tgtEl>
                                          <p:spTgt spid="346"/>
                                        </p:tgtEl>
                                        <p:attrNameLst>
                                          <p:attrName>ppt_x</p:attrName>
                                        </p:attrNameLst>
                                      </p:cBhvr>
                                      <p:tavLst>
                                        <p:tav tm="0">
                                          <p:val>
                                            <p:strVal val="#ppt_x"/>
                                          </p:val>
                                        </p:tav>
                                        <p:tav tm="100000">
                                          <p:val>
                                            <p:strVal val="#ppt_x"/>
                                          </p:val>
                                        </p:tav>
                                      </p:tavLst>
                                    </p:anim>
                                    <p:anim calcmode="lin" valueType="num">
                                      <p:cBhvr>
                                        <p:cTn id="8" dur="1000" fill="hold"/>
                                        <p:tgtEl>
                                          <p:spTgt spid="34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9" presetClass="entr" fill="hold" grpId="2" nodeType="afterEffect">
                                  <p:stCondLst>
                                    <p:cond delay="0"/>
                                  </p:stCondLst>
                                  <p:iterate>
                                    <p:tmAbs val="0"/>
                                  </p:iterate>
                                  <p:childTnLst>
                                    <p:set>
                                      <p:cBhvr>
                                        <p:cTn id="11" fill="hold"/>
                                        <p:tgtEl>
                                          <p:spTgt spid="351"/>
                                        </p:tgtEl>
                                        <p:attrNameLst>
                                          <p:attrName>style.visibility</p:attrName>
                                        </p:attrNameLst>
                                      </p:cBhvr>
                                      <p:to>
                                        <p:strVal val="visible"/>
                                      </p:to>
                                    </p:set>
                                    <p:animEffect transition="in" filter="dissolve">
                                      <p:cBhvr>
                                        <p:cTn id="12" dur="1000"/>
                                        <p:tgtEl>
                                          <p:spTgt spid="351"/>
                                        </p:tgtEl>
                                      </p:cBhvr>
                                    </p:animEffect>
                                  </p:childTnLst>
                                </p:cTn>
                              </p:par>
                            </p:childTnLst>
                          </p:cTn>
                        </p:par>
                        <p:par>
                          <p:cTn id="13" fill="hold">
                            <p:stCondLst>
                              <p:cond delay="2000"/>
                            </p:stCondLst>
                            <p:childTnLst>
                              <p:par>
                                <p:cTn id="14" presetID="23" presetClass="entr" presetSubtype="16" fill="hold" grpId="3" nodeType="afterEffect">
                                  <p:stCondLst>
                                    <p:cond delay="0"/>
                                  </p:stCondLst>
                                  <p:iterate>
                                    <p:tmAbs val="0"/>
                                  </p:iterate>
                                  <p:childTnLst>
                                    <p:set>
                                      <p:cBhvr>
                                        <p:cTn id="15" fill="hold"/>
                                        <p:tgtEl>
                                          <p:spTgt spid="347"/>
                                        </p:tgtEl>
                                        <p:attrNameLst>
                                          <p:attrName>style.visibility</p:attrName>
                                        </p:attrNameLst>
                                      </p:cBhvr>
                                      <p:to>
                                        <p:strVal val="visible"/>
                                      </p:to>
                                    </p:set>
                                    <p:anim calcmode="lin" valueType="num">
                                      <p:cBhvr>
                                        <p:cTn id="16" dur="750" fill="hold"/>
                                        <p:tgtEl>
                                          <p:spTgt spid="347"/>
                                        </p:tgtEl>
                                        <p:attrNameLst>
                                          <p:attrName>ppt_w</p:attrName>
                                        </p:attrNameLst>
                                      </p:cBhvr>
                                      <p:tavLst>
                                        <p:tav tm="0">
                                          <p:val>
                                            <p:fltVal val="0"/>
                                          </p:val>
                                        </p:tav>
                                        <p:tav tm="100000">
                                          <p:val>
                                            <p:strVal val="#ppt_w"/>
                                          </p:val>
                                        </p:tav>
                                      </p:tavLst>
                                    </p:anim>
                                    <p:anim calcmode="lin" valueType="num">
                                      <p:cBhvr>
                                        <p:cTn id="17" dur="750" fill="hold"/>
                                        <p:tgtEl>
                                          <p:spTgt spid="347"/>
                                        </p:tgtEl>
                                        <p:attrNameLst>
                                          <p:attrName>ppt_h</p:attrName>
                                        </p:attrNameLst>
                                      </p:cBhvr>
                                      <p:tavLst>
                                        <p:tav tm="0">
                                          <p:val>
                                            <p:fltVal val="0"/>
                                          </p:val>
                                        </p:tav>
                                        <p:tav tm="100000">
                                          <p:val>
                                            <p:strVal val="#ppt_h"/>
                                          </p:val>
                                        </p:tav>
                                      </p:tavLst>
                                    </p:anim>
                                  </p:childTnLst>
                                </p:cTn>
                              </p:par>
                            </p:childTnLst>
                          </p:cTn>
                        </p:par>
                        <p:par>
                          <p:cTn id="18" fill="hold">
                            <p:stCondLst>
                              <p:cond delay="2750"/>
                            </p:stCondLst>
                            <p:childTnLst>
                              <p:par>
                                <p:cTn id="19" presetID="1" presetClass="entr" presetSubtype="0" fill="hold" grpId="4" nodeType="afterEffect">
                                  <p:stCondLst>
                                    <p:cond delay="0"/>
                                  </p:stCondLst>
                                  <p:iterate type="lt">
                                    <p:tmAbs val="100"/>
                                  </p:iterate>
                                  <p:childTnLst>
                                    <p:set>
                                      <p:cBhvr>
                                        <p:cTn id="20" fill="hold"/>
                                        <p:tgtEl>
                                          <p:spTgt spid="349"/>
                                        </p:tgtEl>
                                        <p:attrNameLst>
                                          <p:attrName>style.visibility</p:attrName>
                                        </p:attrNameLst>
                                      </p:cBhvr>
                                      <p:to>
                                        <p:strVal val="visible"/>
                                      </p:to>
                                    </p:set>
                                  </p:childTnLst>
                                </p:cTn>
                              </p:par>
                            </p:childTnLst>
                          </p:cTn>
                        </p:par>
                        <p:par>
                          <p:cTn id="21" fill="hold">
                            <p:stCondLst>
                              <p:cond delay="2750"/>
                            </p:stCondLst>
                            <p:childTnLst>
                              <p:par>
                                <p:cTn id="22" presetID="1" presetClass="entr" presetSubtype="0" fill="hold" grpId="5" nodeType="afterEffect">
                                  <p:stCondLst>
                                    <p:cond delay="0"/>
                                  </p:stCondLst>
                                  <p:iterate type="lt">
                                    <p:tmAbs val="100"/>
                                  </p:iterate>
                                  <p:childTnLst>
                                    <p:set>
                                      <p:cBhvr>
                                        <p:cTn id="23" fill="hold"/>
                                        <p:tgtEl>
                                          <p:spTgt spid="348"/>
                                        </p:tgtEl>
                                        <p:attrNameLst>
                                          <p:attrName>style.visibility</p:attrName>
                                        </p:attrNameLst>
                                      </p:cBhvr>
                                      <p:to>
                                        <p:strVal val="visible"/>
                                      </p:to>
                                    </p:set>
                                  </p:childTnLst>
                                </p:cTn>
                              </p:par>
                            </p:childTnLst>
                          </p:cTn>
                        </p:par>
                        <p:par>
                          <p:cTn id="24" fill="hold">
                            <p:stCondLst>
                              <p:cond delay="2750"/>
                            </p:stCondLst>
                            <p:childTnLst>
                              <p:par>
                                <p:cTn id="25" presetID="9" presetClass="entr" fill="hold" grpId="6" nodeType="afterEffect">
                                  <p:stCondLst>
                                    <p:cond delay="0"/>
                                  </p:stCondLst>
                                  <p:iterate>
                                    <p:tmAbs val="0"/>
                                  </p:iterate>
                                  <p:childTnLst>
                                    <p:set>
                                      <p:cBhvr>
                                        <p:cTn id="26" fill="hold"/>
                                        <p:tgtEl>
                                          <p:spTgt spid="350"/>
                                        </p:tgtEl>
                                        <p:attrNameLst>
                                          <p:attrName>style.visibility</p:attrName>
                                        </p:attrNameLst>
                                      </p:cBhvr>
                                      <p:to>
                                        <p:strVal val="visible"/>
                                      </p:to>
                                    </p:set>
                                    <p:animEffect transition="in" filter="dissolve">
                                      <p:cBhvr>
                                        <p:cTn id="27" dur="1000"/>
                                        <p:tgtEl>
                                          <p:spTgt spid="350"/>
                                        </p:tgtEl>
                                      </p:cBhvr>
                                    </p:animEffect>
                                  </p:childTnLst>
                                </p:cTn>
                              </p:par>
                            </p:childTnLst>
                          </p:cTn>
                        </p:par>
                        <p:par>
                          <p:cTn id="28" fill="hold">
                            <p:stCondLst>
                              <p:cond delay="3750"/>
                            </p:stCondLst>
                            <p:childTnLst>
                              <p:par>
                                <p:cTn id="29" presetID="9" presetClass="entr" fill="hold" grpId="7" nodeType="afterEffect">
                                  <p:stCondLst>
                                    <p:cond delay="0"/>
                                  </p:stCondLst>
                                  <p:iterate>
                                    <p:tmAbs val="0"/>
                                  </p:iterate>
                                  <p:childTnLst>
                                    <p:set>
                                      <p:cBhvr>
                                        <p:cTn id="30" fill="hold"/>
                                        <p:tgtEl>
                                          <p:spTgt spid="353"/>
                                        </p:tgtEl>
                                        <p:attrNameLst>
                                          <p:attrName>style.visibility</p:attrName>
                                        </p:attrNameLst>
                                      </p:cBhvr>
                                      <p:to>
                                        <p:strVal val="visible"/>
                                      </p:to>
                                    </p:set>
                                    <p:animEffect transition="in" filter="dissolve">
                                      <p:cBhvr>
                                        <p:cTn id="31" dur="10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1" animBg="1" advAuto="0"/>
      <p:bldP spid="347" grpId="3" animBg="1" advAuto="0"/>
      <p:bldP spid="348" grpId="5" animBg="1" advAuto="0"/>
      <p:bldP spid="349" grpId="4" animBg="1" advAuto="0"/>
      <p:bldP spid="350" grpId="6" animBg="1" advAuto="0"/>
      <p:bldP spid="351" grpId="2" animBg="1" advAuto="0"/>
      <p:bldP spid="353" grpId="7"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356" name="RESULTADOS:…"/>
          <p:cNvSpPr txBox="1"/>
          <p:nvPr/>
        </p:nvSpPr>
        <p:spPr>
          <a:xfrm>
            <a:off x="1546414" y="1615424"/>
            <a:ext cx="15783833" cy="193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RESULTADOS:</a:t>
            </a:r>
          </a:p>
          <a:p>
            <a:pPr marR="331470" algn="l" defTabSz="449580">
              <a:defRPr sz="3500" b="0">
                <a:latin typeface="Avenir Next"/>
                <a:ea typeface="Avenir Next"/>
                <a:cs typeface="Avenir Next"/>
                <a:sym typeface="Avenir Next"/>
              </a:defRPr>
            </a:pPr>
            <a:r>
              <a:t>TOTAL DE </a:t>
            </a:r>
            <a:r>
              <a:rPr>
                <a:latin typeface="Avenir Next Medium"/>
                <a:ea typeface="Avenir Next Medium"/>
                <a:cs typeface="Avenir Next Medium"/>
                <a:sym typeface="Avenir Next Medium"/>
              </a:rPr>
              <a:t>EXPORTACIONES</a:t>
            </a:r>
            <a:r>
              <a:t> INTRACOMUNITARIAS DE </a:t>
            </a:r>
          </a:p>
          <a:p>
            <a:pPr marR="331470" algn="l" defTabSz="449580">
              <a:defRPr sz="3500" b="0">
                <a:latin typeface="Avenir Next"/>
                <a:ea typeface="Avenir Next"/>
                <a:cs typeface="Avenir Next"/>
                <a:sym typeface="Avenir Next"/>
              </a:defRPr>
            </a:pPr>
            <a:r>
              <a:t>HORTALIZAS, PLANTAS, RAÍCES Y TUBÉRCULOS ALIMENTICIOS</a:t>
            </a:r>
          </a:p>
        </p:txBody>
      </p:sp>
      <p:pic>
        <p:nvPicPr>
          <p:cNvPr id="357" name="Imagen" descr="Imagen"/>
          <p:cNvPicPr>
            <a:picLocks noChangeAspect="1"/>
          </p:cNvPicPr>
          <p:nvPr/>
        </p:nvPicPr>
        <p:blipFill>
          <a:blip r:embed="rId3">
            <a:extLst/>
          </a:blip>
          <a:stretch>
            <a:fillRect/>
          </a:stretch>
        </p:blipFill>
        <p:spPr>
          <a:xfrm>
            <a:off x="7010094" y="19876906"/>
            <a:ext cx="2594992" cy="1707643"/>
          </a:xfrm>
          <a:prstGeom prst="rect">
            <a:avLst/>
          </a:prstGeom>
          <a:ln w="12700">
            <a:miter lim="400000"/>
          </a:ln>
        </p:spPr>
      </p:pic>
      <p:pic>
        <p:nvPicPr>
          <p:cNvPr id="358" name="Imagen" descr="Imagen"/>
          <p:cNvPicPr>
            <a:picLocks noChangeAspect="1"/>
          </p:cNvPicPr>
          <p:nvPr/>
        </p:nvPicPr>
        <p:blipFill>
          <a:blip r:embed="rId4">
            <a:extLst/>
          </a:blip>
          <a:stretch>
            <a:fillRect/>
          </a:stretch>
        </p:blipFill>
        <p:spPr>
          <a:xfrm>
            <a:off x="7011860" y="16620852"/>
            <a:ext cx="2566061" cy="1283018"/>
          </a:xfrm>
          <a:prstGeom prst="rect">
            <a:avLst/>
          </a:prstGeom>
          <a:ln w="12700">
            <a:miter lim="400000"/>
          </a:ln>
        </p:spPr>
      </p:pic>
      <p:pic>
        <p:nvPicPr>
          <p:cNvPr id="359" name="Imagen" descr="Imagen"/>
          <p:cNvPicPr>
            <a:picLocks noChangeAspect="1"/>
          </p:cNvPicPr>
          <p:nvPr/>
        </p:nvPicPr>
        <p:blipFill>
          <a:blip r:embed="rId5">
            <a:extLst/>
          </a:blip>
          <a:stretch>
            <a:fillRect/>
          </a:stretch>
        </p:blipFill>
        <p:spPr>
          <a:xfrm>
            <a:off x="1519426" y="14912010"/>
            <a:ext cx="4254185" cy="9130342"/>
          </a:xfrm>
          <a:prstGeom prst="rect">
            <a:avLst/>
          </a:prstGeom>
          <a:ln w="12700">
            <a:miter lim="400000"/>
          </a:ln>
        </p:spPr>
      </p:pic>
      <p:sp>
        <p:nvSpPr>
          <p:cNvPr id="360" name="Línea"/>
          <p:cNvSpPr/>
          <p:nvPr/>
        </p:nvSpPr>
        <p:spPr>
          <a:xfrm flipH="1" flipV="1">
            <a:off x="1564357" y="3892770"/>
            <a:ext cx="15305234"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61" name="VARIACIÓN"/>
          <p:cNvSpPr txBox="1"/>
          <p:nvPr/>
        </p:nvSpPr>
        <p:spPr>
          <a:xfrm>
            <a:off x="1994918" y="15264178"/>
            <a:ext cx="3328600" cy="850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70000"/>
              </a:lnSpc>
              <a:defRPr sz="4300">
                <a:solidFill>
                  <a:srgbClr val="FFFFFF"/>
                </a:solidFill>
                <a:latin typeface="Avenir Next"/>
                <a:ea typeface="Avenir Next"/>
                <a:cs typeface="Avenir Next"/>
                <a:sym typeface="Avenir Next"/>
              </a:defRPr>
            </a:lvl1pPr>
          </a:lstStyle>
          <a:p>
            <a:r>
              <a:t>VARIACIÓN</a:t>
            </a:r>
          </a:p>
        </p:txBody>
      </p:sp>
      <p:sp>
        <p:nvSpPr>
          <p:cNvPr id="362" name="2016 - 2017"/>
          <p:cNvSpPr txBox="1"/>
          <p:nvPr/>
        </p:nvSpPr>
        <p:spPr>
          <a:xfrm>
            <a:off x="2206176" y="15808788"/>
            <a:ext cx="293148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4000" b="0">
                <a:solidFill>
                  <a:srgbClr val="FFFFFF"/>
                </a:solidFill>
                <a:latin typeface="Avenir Next"/>
                <a:ea typeface="Avenir Next"/>
                <a:cs typeface="Avenir Next"/>
                <a:sym typeface="Avenir Next"/>
              </a:defRPr>
            </a:lvl1pPr>
          </a:lstStyle>
          <a:p>
            <a:r>
              <a:t>2016 - 2017</a:t>
            </a:r>
          </a:p>
        </p:txBody>
      </p:sp>
      <p:sp>
        <p:nvSpPr>
          <p:cNvPr id="363" name="LA OFERTA EXPORTABLE:…"/>
          <p:cNvSpPr txBox="1"/>
          <p:nvPr/>
        </p:nvSpPr>
        <p:spPr>
          <a:xfrm>
            <a:off x="1826144" y="17130159"/>
            <a:ext cx="3640748" cy="312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49580">
              <a:defRPr sz="2500">
                <a:solidFill>
                  <a:srgbClr val="FFFFFF"/>
                </a:solidFill>
                <a:latin typeface="Avenir Next"/>
                <a:ea typeface="Avenir Next"/>
                <a:cs typeface="Avenir Next"/>
                <a:sym typeface="Avenir Next"/>
              </a:defRPr>
            </a:pPr>
            <a:r>
              <a:t>LA OFERTA EXPORTABLE:</a:t>
            </a:r>
          </a:p>
          <a:p>
            <a:pPr defTabSz="449580">
              <a:defRPr sz="2500">
                <a:solidFill>
                  <a:srgbClr val="FFFFFF"/>
                </a:solidFill>
                <a:latin typeface="Avenir Next"/>
                <a:ea typeface="Avenir Next"/>
                <a:cs typeface="Avenir Next"/>
                <a:sym typeface="Avenir Next"/>
              </a:defRPr>
            </a:pPr>
            <a:endParaRPr/>
          </a:p>
          <a:p>
            <a:pPr marL="228600" indent="-228600" algn="l" defTabSz="449580">
              <a:buSzPct val="100000"/>
              <a:buChar char="•"/>
              <a:defRPr sz="2500" b="0">
                <a:solidFill>
                  <a:srgbClr val="FFFFFF"/>
                </a:solidFill>
                <a:latin typeface="Avenir Next"/>
                <a:ea typeface="Avenir Next"/>
                <a:cs typeface="Avenir Next"/>
                <a:sym typeface="Avenir Next"/>
              </a:defRPr>
            </a:pPr>
            <a:r>
              <a:t>Crecimiento del portafolio de productos para exportar.</a:t>
            </a:r>
          </a:p>
        </p:txBody>
      </p:sp>
      <p:sp>
        <p:nvSpPr>
          <p:cNvPr id="364" name="2017"/>
          <p:cNvSpPr txBox="1"/>
          <p:nvPr/>
        </p:nvSpPr>
        <p:spPr>
          <a:xfrm>
            <a:off x="7126903" y="20292576"/>
            <a:ext cx="233597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2017</a:t>
            </a:r>
          </a:p>
        </p:txBody>
      </p:sp>
      <p:sp>
        <p:nvSpPr>
          <p:cNvPr id="365" name="+ 1,56%"/>
          <p:cNvSpPr txBox="1"/>
          <p:nvPr/>
        </p:nvSpPr>
        <p:spPr>
          <a:xfrm>
            <a:off x="8989633" y="18061131"/>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4000">
                <a:solidFill>
                  <a:srgbClr val="5E5E5E"/>
                </a:solidFill>
                <a:latin typeface="Avenir Next"/>
                <a:ea typeface="Avenir Next"/>
                <a:cs typeface="Avenir Next"/>
                <a:sym typeface="Avenir Next"/>
              </a:defRPr>
            </a:lvl1pPr>
          </a:lstStyle>
          <a:p>
            <a:r>
              <a:t>+ 1,56%</a:t>
            </a:r>
          </a:p>
        </p:txBody>
      </p:sp>
      <p:sp>
        <p:nvSpPr>
          <p:cNvPr id="366" name="2016"/>
          <p:cNvSpPr txBox="1"/>
          <p:nvPr/>
        </p:nvSpPr>
        <p:spPr>
          <a:xfrm>
            <a:off x="7139603" y="16758470"/>
            <a:ext cx="233597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2016</a:t>
            </a:r>
          </a:p>
        </p:txBody>
      </p:sp>
      <p:pic>
        <p:nvPicPr>
          <p:cNvPr id="367" name="Círculo" descr="Círculo"/>
          <p:cNvPicPr>
            <a:picLocks/>
          </p:cNvPicPr>
          <p:nvPr/>
        </p:nvPicPr>
        <p:blipFill>
          <a:blip r:embed="rId6">
            <a:extLst/>
          </a:blip>
          <a:stretch>
            <a:fillRect/>
          </a:stretch>
        </p:blipFill>
        <p:spPr>
          <a:xfrm>
            <a:off x="6841848" y="15152881"/>
            <a:ext cx="2931486" cy="2931486"/>
          </a:xfrm>
          <a:prstGeom prst="rect">
            <a:avLst/>
          </a:prstGeom>
        </p:spPr>
      </p:pic>
      <p:pic>
        <p:nvPicPr>
          <p:cNvPr id="369" name="Círculo" descr="Círculo"/>
          <p:cNvPicPr>
            <a:picLocks/>
          </p:cNvPicPr>
          <p:nvPr/>
        </p:nvPicPr>
        <p:blipFill>
          <a:blip r:embed="rId7">
            <a:extLst/>
          </a:blip>
          <a:stretch>
            <a:fillRect/>
          </a:stretch>
        </p:blipFill>
        <p:spPr>
          <a:xfrm>
            <a:off x="6841848" y="18837995"/>
            <a:ext cx="2931486" cy="2931486"/>
          </a:xfrm>
          <a:prstGeom prst="rect">
            <a:avLst/>
          </a:prstGeom>
        </p:spPr>
      </p:pic>
      <p:pic>
        <p:nvPicPr>
          <p:cNvPr id="371" name="Imagen" descr="Imagen"/>
          <p:cNvPicPr>
            <a:picLocks noChangeAspect="1"/>
          </p:cNvPicPr>
          <p:nvPr/>
        </p:nvPicPr>
        <p:blipFill>
          <a:blip r:embed="rId8">
            <a:extLst/>
          </a:blip>
          <a:stretch>
            <a:fillRect/>
          </a:stretch>
        </p:blipFill>
        <p:spPr>
          <a:xfrm>
            <a:off x="15466268" y="14829516"/>
            <a:ext cx="4331060" cy="9295331"/>
          </a:xfrm>
          <a:prstGeom prst="rect">
            <a:avLst/>
          </a:prstGeom>
          <a:ln w="12700">
            <a:miter lim="400000"/>
          </a:ln>
        </p:spPr>
      </p:pic>
      <p:sp>
        <p:nvSpPr>
          <p:cNvPr id="372" name="ECU"/>
          <p:cNvSpPr txBox="1"/>
          <p:nvPr/>
        </p:nvSpPr>
        <p:spPr>
          <a:xfrm>
            <a:off x="15390274" y="15311803"/>
            <a:ext cx="2335974"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6000">
                <a:solidFill>
                  <a:srgbClr val="FFFFFF"/>
                </a:solidFill>
                <a:latin typeface="Avenir Next"/>
                <a:ea typeface="Avenir Next"/>
                <a:cs typeface="Avenir Next"/>
                <a:sym typeface="Avenir Next"/>
              </a:defRPr>
            </a:lvl1pPr>
          </a:lstStyle>
          <a:p>
            <a:r>
              <a:t>ECU</a:t>
            </a:r>
          </a:p>
        </p:txBody>
      </p:sp>
      <p:sp>
        <p:nvSpPr>
          <p:cNvPr id="373" name="2017"/>
          <p:cNvSpPr txBox="1"/>
          <p:nvPr/>
        </p:nvSpPr>
        <p:spPr>
          <a:xfrm>
            <a:off x="17856692" y="15580932"/>
            <a:ext cx="2335975"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5000">
                <a:solidFill>
                  <a:srgbClr val="FFFFFF"/>
                </a:solidFill>
                <a:latin typeface="Avenir Next"/>
                <a:ea typeface="Avenir Next"/>
                <a:cs typeface="Avenir Next"/>
                <a:sym typeface="Avenir Next"/>
              </a:defRPr>
            </a:lvl1pPr>
          </a:lstStyle>
          <a:p>
            <a:r>
              <a:t>2017</a:t>
            </a:r>
          </a:p>
        </p:txBody>
      </p:sp>
      <p:sp>
        <p:nvSpPr>
          <p:cNvPr id="374" name="AÑO"/>
          <p:cNvSpPr txBox="1"/>
          <p:nvPr/>
        </p:nvSpPr>
        <p:spPr>
          <a:xfrm>
            <a:off x="17856692" y="15220472"/>
            <a:ext cx="2335975"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b="0">
                <a:solidFill>
                  <a:srgbClr val="FFFFFF"/>
                </a:solidFill>
                <a:latin typeface="Avenir Next"/>
                <a:ea typeface="Avenir Next"/>
                <a:cs typeface="Avenir Next"/>
                <a:sym typeface="Avenir Next"/>
              </a:defRPr>
            </a:lvl1pPr>
          </a:lstStyle>
          <a:p>
            <a:r>
              <a:t>AÑO</a:t>
            </a:r>
          </a:p>
        </p:txBody>
      </p:sp>
      <p:sp>
        <p:nvSpPr>
          <p:cNvPr id="375" name="POLÍTICAS DE DEFENSA:…"/>
          <p:cNvSpPr txBox="1"/>
          <p:nvPr/>
        </p:nvSpPr>
        <p:spPr>
          <a:xfrm>
            <a:off x="15742598" y="17124657"/>
            <a:ext cx="3744178" cy="441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49580">
              <a:defRPr sz="2500">
                <a:solidFill>
                  <a:srgbClr val="FFFFFF"/>
                </a:solidFill>
                <a:latin typeface="Avenir Next"/>
                <a:ea typeface="Avenir Next"/>
                <a:cs typeface="Avenir Next"/>
                <a:sym typeface="Avenir Next"/>
              </a:defRPr>
            </a:pPr>
            <a:r>
              <a:t>POLÍTICAS DE DEFENSA:</a:t>
            </a:r>
          </a:p>
          <a:p>
            <a:pPr defTabSz="449580">
              <a:defRPr sz="2500">
                <a:solidFill>
                  <a:srgbClr val="FFFFFF"/>
                </a:solidFill>
                <a:latin typeface="Avenir Next"/>
                <a:ea typeface="Avenir Next"/>
                <a:cs typeface="Avenir Next"/>
                <a:sym typeface="Avenir Next"/>
              </a:defRPr>
            </a:pPr>
            <a:endParaRPr/>
          </a:p>
          <a:p>
            <a:pPr marL="228600" indent="-228600" algn="l" defTabSz="449580">
              <a:buSzPct val="100000"/>
              <a:buChar char="•"/>
              <a:defRPr sz="2500" b="0">
                <a:solidFill>
                  <a:srgbClr val="FFFFFF"/>
                </a:solidFill>
                <a:latin typeface="Avenir Next"/>
                <a:ea typeface="Avenir Next"/>
                <a:cs typeface="Avenir Next"/>
                <a:sym typeface="Avenir Next"/>
              </a:defRPr>
            </a:pPr>
            <a:r>
              <a:t>Ley de Salvaguardias.</a:t>
            </a:r>
          </a:p>
          <a:p>
            <a:pPr marL="228600" indent="-228600" algn="l" defTabSz="449580">
              <a:buSzPct val="100000"/>
              <a:buChar char="•"/>
              <a:defRPr sz="2500" b="0">
                <a:solidFill>
                  <a:srgbClr val="FFFFFF"/>
                </a:solidFill>
                <a:latin typeface="Avenir Next"/>
                <a:ea typeface="Avenir Next"/>
                <a:cs typeface="Avenir Next"/>
                <a:sym typeface="Avenir Next"/>
              </a:defRPr>
            </a:pPr>
            <a:r>
              <a:t>Protección de salida de divisas al extranjero.</a:t>
            </a:r>
          </a:p>
          <a:p>
            <a:pPr marL="228600" indent="-228600" algn="l" defTabSz="449580">
              <a:buSzPct val="100000"/>
              <a:buChar char="•"/>
              <a:defRPr sz="2500" b="0">
                <a:solidFill>
                  <a:srgbClr val="FFFFFF"/>
                </a:solidFill>
                <a:latin typeface="Avenir Next"/>
                <a:ea typeface="Avenir Next"/>
                <a:cs typeface="Avenir Next"/>
                <a:sym typeface="Avenir Next"/>
              </a:defRPr>
            </a:pPr>
            <a:r>
              <a:t>Incentivo al consumo nacional.</a:t>
            </a:r>
          </a:p>
          <a:p>
            <a:pPr marL="228600" indent="-228600" algn="l" defTabSz="449580">
              <a:buSzPct val="100000"/>
              <a:buChar char="•"/>
              <a:defRPr sz="2500" b="0">
                <a:solidFill>
                  <a:srgbClr val="FFFFFF"/>
                </a:solidFill>
                <a:latin typeface="Avenir Next"/>
                <a:ea typeface="Avenir Next"/>
                <a:cs typeface="Avenir Next"/>
                <a:sym typeface="Avenir Next"/>
              </a:defRPr>
            </a:pPr>
            <a:r>
              <a:t>Estimular la producción local</a:t>
            </a:r>
          </a:p>
        </p:txBody>
      </p:sp>
      <p:sp>
        <p:nvSpPr>
          <p:cNvPr id="376" name="MAYOR…"/>
          <p:cNvSpPr txBox="1"/>
          <p:nvPr/>
        </p:nvSpPr>
        <p:spPr>
          <a:xfrm>
            <a:off x="15520936" y="22122029"/>
            <a:ext cx="2931485" cy="78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49580">
              <a:defRPr sz="2000">
                <a:solidFill>
                  <a:srgbClr val="5E5E5E"/>
                </a:solidFill>
                <a:latin typeface="Avenir Next"/>
                <a:ea typeface="Avenir Next"/>
                <a:cs typeface="Avenir Next"/>
                <a:sym typeface="Avenir Next"/>
              </a:defRPr>
            </a:pPr>
            <a:r>
              <a:t>MAYOR</a:t>
            </a:r>
          </a:p>
          <a:p>
            <a:pPr defTabSz="449580">
              <a:defRPr sz="2000" b="0">
                <a:solidFill>
                  <a:srgbClr val="5E5E5E"/>
                </a:solidFill>
                <a:latin typeface="Avenir Next"/>
                <a:ea typeface="Avenir Next"/>
                <a:cs typeface="Avenir Next"/>
                <a:sym typeface="Avenir Next"/>
              </a:defRPr>
            </a:pPr>
            <a:r>
              <a:t>EXPORTACIÓN</a:t>
            </a:r>
          </a:p>
        </p:txBody>
      </p:sp>
      <p:pic>
        <p:nvPicPr>
          <p:cNvPr id="377" name="Imagen" descr="Imagen"/>
          <p:cNvPicPr>
            <a:picLocks noChangeAspect="1"/>
          </p:cNvPicPr>
          <p:nvPr/>
        </p:nvPicPr>
        <p:blipFill>
          <a:blip r:embed="rId9">
            <a:extLst/>
          </a:blip>
          <a:stretch>
            <a:fillRect/>
          </a:stretch>
        </p:blipFill>
        <p:spPr>
          <a:xfrm>
            <a:off x="2326319" y="4886771"/>
            <a:ext cx="5644316" cy="5644338"/>
          </a:xfrm>
          <a:prstGeom prst="rect">
            <a:avLst/>
          </a:prstGeom>
          <a:ln w="12700">
            <a:miter lim="400000"/>
          </a:ln>
        </p:spPr>
      </p:pic>
      <p:pic>
        <p:nvPicPr>
          <p:cNvPr id="378" name="Imagen" descr="Imagen"/>
          <p:cNvPicPr>
            <a:picLocks noChangeAspect="1"/>
          </p:cNvPicPr>
          <p:nvPr/>
        </p:nvPicPr>
        <p:blipFill>
          <a:blip r:embed="rId10">
            <a:extLst/>
          </a:blip>
          <a:stretch>
            <a:fillRect/>
          </a:stretch>
        </p:blipFill>
        <p:spPr>
          <a:xfrm>
            <a:off x="2334359" y="6041399"/>
            <a:ext cx="5628236" cy="4492283"/>
          </a:xfrm>
          <a:prstGeom prst="rect">
            <a:avLst/>
          </a:prstGeom>
          <a:ln w="12700">
            <a:miter lim="400000"/>
          </a:ln>
        </p:spPr>
      </p:pic>
      <p:sp>
        <p:nvSpPr>
          <p:cNvPr id="379" name="41’ 375.000"/>
          <p:cNvSpPr txBox="1"/>
          <p:nvPr/>
        </p:nvSpPr>
        <p:spPr>
          <a:xfrm>
            <a:off x="2866501" y="11063705"/>
            <a:ext cx="4563952"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5000">
                <a:solidFill>
                  <a:srgbClr val="3A76B4"/>
                </a:solidFill>
                <a:latin typeface="Avenir Next"/>
                <a:ea typeface="Avenir Next"/>
                <a:cs typeface="Avenir Next"/>
                <a:sym typeface="Avenir Next"/>
              </a:defRPr>
            </a:lvl1pPr>
          </a:lstStyle>
          <a:p>
            <a:r>
              <a:t>41’ 375.000</a:t>
            </a:r>
          </a:p>
        </p:txBody>
      </p:sp>
      <p:sp>
        <p:nvSpPr>
          <p:cNvPr id="380" name="2016"/>
          <p:cNvSpPr txBox="1"/>
          <p:nvPr/>
        </p:nvSpPr>
        <p:spPr>
          <a:xfrm>
            <a:off x="14149744" y="8007603"/>
            <a:ext cx="3167272"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7000">
                <a:solidFill>
                  <a:srgbClr val="3A76B4"/>
                </a:solidFill>
                <a:latin typeface="Avenir Next"/>
                <a:ea typeface="Avenir Next"/>
                <a:cs typeface="Avenir Next"/>
                <a:sym typeface="Avenir Next"/>
              </a:defRPr>
            </a:lvl1pPr>
          </a:lstStyle>
          <a:p>
            <a:r>
              <a:t>2016</a:t>
            </a:r>
          </a:p>
        </p:txBody>
      </p:sp>
      <p:sp>
        <p:nvSpPr>
          <p:cNvPr id="381" name="Año de mayor exportación intracomunitaria de hortalizas"/>
          <p:cNvSpPr txBox="1"/>
          <p:nvPr/>
        </p:nvSpPr>
        <p:spPr>
          <a:xfrm>
            <a:off x="9786852" y="7246677"/>
            <a:ext cx="11893057"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defTabSz="449580">
              <a:defRPr b="0">
                <a:latin typeface="Avenir Next"/>
                <a:ea typeface="Avenir Next"/>
                <a:cs typeface="Avenir Next"/>
                <a:sym typeface="Avenir Next"/>
              </a:defRPr>
            </a:lvl1pPr>
          </a:lstStyle>
          <a:p>
            <a:r>
              <a:t>Año de mayor exportación intracomunitaria de hortalizas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77"/>
                                        </p:tgtEl>
                                        <p:attrNameLst>
                                          <p:attrName>style.visibility</p:attrName>
                                        </p:attrNameLst>
                                      </p:cBhvr>
                                      <p:to>
                                        <p:strVal val="visible"/>
                                      </p:to>
                                    </p:set>
                                    <p:animEffect transition="in" filter="dissolve">
                                      <p:cBhvr>
                                        <p:cTn id="7" dur="1000"/>
                                        <p:tgtEl>
                                          <p:spTgt spid="377"/>
                                        </p:tgtEl>
                                      </p:cBhvr>
                                    </p:animEffect>
                                  </p:childTnLst>
                                </p:cTn>
                              </p:par>
                            </p:childTnLst>
                          </p:cTn>
                        </p:par>
                        <p:par>
                          <p:cTn id="8" fill="hold">
                            <p:stCondLst>
                              <p:cond delay="1000"/>
                            </p:stCondLst>
                            <p:childTnLst>
                              <p:par>
                                <p:cTn id="9" presetID="22" presetClass="entr" presetSubtype="4" fill="hold" grpId="2" nodeType="afterEffect">
                                  <p:stCondLst>
                                    <p:cond delay="0"/>
                                  </p:stCondLst>
                                  <p:iterate>
                                    <p:tmAbs val="0"/>
                                  </p:iterate>
                                  <p:childTnLst>
                                    <p:set>
                                      <p:cBhvr>
                                        <p:cTn id="10" fill="hold"/>
                                        <p:tgtEl>
                                          <p:spTgt spid="378"/>
                                        </p:tgtEl>
                                        <p:attrNameLst>
                                          <p:attrName>style.visibility</p:attrName>
                                        </p:attrNameLst>
                                      </p:cBhvr>
                                      <p:to>
                                        <p:strVal val="visible"/>
                                      </p:to>
                                    </p:set>
                                    <p:animEffect transition="in" filter="wipe(down)">
                                      <p:cBhvr>
                                        <p:cTn id="11" dur="1000"/>
                                        <p:tgtEl>
                                          <p:spTgt spid="378"/>
                                        </p:tgtEl>
                                      </p:cBhvr>
                                    </p:animEffect>
                                  </p:childTnLst>
                                </p:cTn>
                              </p:par>
                            </p:childTnLst>
                          </p:cTn>
                        </p:par>
                        <p:par>
                          <p:cTn id="12" fill="hold">
                            <p:stCondLst>
                              <p:cond delay="2000"/>
                            </p:stCondLst>
                            <p:childTnLst>
                              <p:par>
                                <p:cTn id="13" presetID="2" presetClass="entr" presetSubtype="8" fill="hold" grpId="3" nodeType="afterEffect">
                                  <p:stCondLst>
                                    <p:cond delay="0"/>
                                  </p:stCondLst>
                                  <p:iterate>
                                    <p:tmAbs val="0"/>
                                  </p:iterate>
                                  <p:childTnLst>
                                    <p:set>
                                      <p:cBhvr>
                                        <p:cTn id="14" fill="hold"/>
                                        <p:tgtEl>
                                          <p:spTgt spid="379"/>
                                        </p:tgtEl>
                                        <p:attrNameLst>
                                          <p:attrName>style.visibility</p:attrName>
                                        </p:attrNameLst>
                                      </p:cBhvr>
                                      <p:to>
                                        <p:strVal val="visible"/>
                                      </p:to>
                                    </p:set>
                                    <p:anim calcmode="lin" valueType="num">
                                      <p:cBhvr>
                                        <p:cTn id="15" dur="1000" fill="hold"/>
                                        <p:tgtEl>
                                          <p:spTgt spid="379"/>
                                        </p:tgtEl>
                                        <p:attrNameLst>
                                          <p:attrName>ppt_x</p:attrName>
                                        </p:attrNameLst>
                                      </p:cBhvr>
                                      <p:tavLst>
                                        <p:tav tm="0">
                                          <p:val>
                                            <p:strVal val="0-#ppt_w/2"/>
                                          </p:val>
                                        </p:tav>
                                        <p:tav tm="100000">
                                          <p:val>
                                            <p:strVal val="#ppt_x"/>
                                          </p:val>
                                        </p:tav>
                                      </p:tavLst>
                                    </p:anim>
                                    <p:anim calcmode="lin" valueType="num">
                                      <p:cBhvr>
                                        <p:cTn id="16" dur="1000" fill="hold"/>
                                        <p:tgtEl>
                                          <p:spTgt spid="379"/>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2" presetClass="entr" presetSubtype="8" fill="hold" grpId="4" nodeType="afterEffect">
                                  <p:stCondLst>
                                    <p:cond delay="0"/>
                                  </p:stCondLst>
                                  <p:iterate>
                                    <p:tmAbs val="0"/>
                                  </p:iterate>
                                  <p:childTnLst>
                                    <p:set>
                                      <p:cBhvr>
                                        <p:cTn id="19" fill="hold"/>
                                        <p:tgtEl>
                                          <p:spTgt spid="381"/>
                                        </p:tgtEl>
                                        <p:attrNameLst>
                                          <p:attrName>style.visibility</p:attrName>
                                        </p:attrNameLst>
                                      </p:cBhvr>
                                      <p:to>
                                        <p:strVal val="visible"/>
                                      </p:to>
                                    </p:set>
                                    <p:anim calcmode="lin" valueType="num">
                                      <p:cBhvr>
                                        <p:cTn id="20" dur="1000" fill="hold"/>
                                        <p:tgtEl>
                                          <p:spTgt spid="381"/>
                                        </p:tgtEl>
                                        <p:attrNameLst>
                                          <p:attrName>ppt_x</p:attrName>
                                        </p:attrNameLst>
                                      </p:cBhvr>
                                      <p:tavLst>
                                        <p:tav tm="0">
                                          <p:val>
                                            <p:strVal val="0-#ppt_w/2"/>
                                          </p:val>
                                        </p:tav>
                                        <p:tav tm="100000">
                                          <p:val>
                                            <p:strVal val="#ppt_x"/>
                                          </p:val>
                                        </p:tav>
                                      </p:tavLst>
                                    </p:anim>
                                    <p:anim calcmode="lin" valueType="num">
                                      <p:cBhvr>
                                        <p:cTn id="21" dur="1000" fill="hold"/>
                                        <p:tgtEl>
                                          <p:spTgt spid="381"/>
                                        </p:tgtEl>
                                        <p:attrNameLst>
                                          <p:attrName>ppt_y</p:attrName>
                                        </p:attrNameLst>
                                      </p:cBhvr>
                                      <p:tavLst>
                                        <p:tav tm="0">
                                          <p:val>
                                            <p:strVal val="#ppt_y"/>
                                          </p:val>
                                        </p:tav>
                                        <p:tav tm="100000">
                                          <p:val>
                                            <p:strVal val="#ppt_y"/>
                                          </p:val>
                                        </p:tav>
                                      </p:tavLst>
                                    </p:anim>
                                  </p:childTnLst>
                                </p:cTn>
                              </p:par>
                            </p:childTnLst>
                          </p:cTn>
                        </p:par>
                        <p:par>
                          <p:cTn id="22" fill="hold">
                            <p:stCondLst>
                              <p:cond delay="4000"/>
                            </p:stCondLst>
                            <p:childTnLst>
                              <p:par>
                                <p:cTn id="23" presetID="23" presetClass="entr" presetSubtype="16" fill="hold" grpId="5" nodeType="afterEffect">
                                  <p:stCondLst>
                                    <p:cond delay="0"/>
                                  </p:stCondLst>
                                  <p:iterate>
                                    <p:tmAbs val="0"/>
                                  </p:iterate>
                                  <p:childTnLst>
                                    <p:set>
                                      <p:cBhvr>
                                        <p:cTn id="24" fill="hold"/>
                                        <p:tgtEl>
                                          <p:spTgt spid="380"/>
                                        </p:tgtEl>
                                        <p:attrNameLst>
                                          <p:attrName>style.visibility</p:attrName>
                                        </p:attrNameLst>
                                      </p:cBhvr>
                                      <p:to>
                                        <p:strVal val="visible"/>
                                      </p:to>
                                    </p:set>
                                    <p:anim calcmode="lin" valueType="num">
                                      <p:cBhvr>
                                        <p:cTn id="25" dur="750" fill="hold"/>
                                        <p:tgtEl>
                                          <p:spTgt spid="380"/>
                                        </p:tgtEl>
                                        <p:attrNameLst>
                                          <p:attrName>ppt_w</p:attrName>
                                        </p:attrNameLst>
                                      </p:cBhvr>
                                      <p:tavLst>
                                        <p:tav tm="0">
                                          <p:val>
                                            <p:fltVal val="0"/>
                                          </p:val>
                                        </p:tav>
                                        <p:tav tm="100000">
                                          <p:val>
                                            <p:strVal val="#ppt_w"/>
                                          </p:val>
                                        </p:tav>
                                      </p:tavLst>
                                    </p:anim>
                                    <p:anim calcmode="lin" valueType="num">
                                      <p:cBhvr>
                                        <p:cTn id="26" dur="750" fill="hold"/>
                                        <p:tgtEl>
                                          <p:spTgt spid="3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1" animBg="1" advAuto="0"/>
      <p:bldP spid="378" grpId="2" animBg="1" advAuto="0"/>
      <p:bldP spid="379" grpId="3" animBg="1" advAuto="0"/>
      <p:bldP spid="380" grpId="5" animBg="1" advAuto="0"/>
      <p:bldP spid="381" grpId="4"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3"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384" name="RESULTADOS:…"/>
          <p:cNvSpPr txBox="1"/>
          <p:nvPr/>
        </p:nvSpPr>
        <p:spPr>
          <a:xfrm>
            <a:off x="1546414" y="1615424"/>
            <a:ext cx="15783833" cy="193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RESULTADOS:</a:t>
            </a:r>
          </a:p>
          <a:p>
            <a:pPr marR="331470" algn="l" defTabSz="449580">
              <a:defRPr sz="3500" b="0">
                <a:latin typeface="Avenir Next"/>
                <a:ea typeface="Avenir Next"/>
                <a:cs typeface="Avenir Next"/>
                <a:sym typeface="Avenir Next"/>
              </a:defRPr>
            </a:pPr>
            <a:r>
              <a:t>TOTAL DE </a:t>
            </a:r>
            <a:r>
              <a:rPr>
                <a:latin typeface="Avenir Next Medium"/>
                <a:ea typeface="Avenir Next Medium"/>
                <a:cs typeface="Avenir Next Medium"/>
                <a:sym typeface="Avenir Next Medium"/>
              </a:rPr>
              <a:t>EXPORTACIONES</a:t>
            </a:r>
            <a:r>
              <a:t> INTRACOMUNITARIAS DE </a:t>
            </a:r>
          </a:p>
          <a:p>
            <a:pPr marR="331470" algn="l" defTabSz="449580">
              <a:defRPr sz="3500" b="0">
                <a:latin typeface="Avenir Next"/>
                <a:ea typeface="Avenir Next"/>
                <a:cs typeface="Avenir Next"/>
                <a:sym typeface="Avenir Next"/>
              </a:defRPr>
            </a:pPr>
            <a:r>
              <a:t>HORTALIZAS, PLANTAS, RAÍCES Y TUBÉRCULOS ALIMENTICIOS</a:t>
            </a:r>
          </a:p>
        </p:txBody>
      </p:sp>
      <p:sp>
        <p:nvSpPr>
          <p:cNvPr id="385" name="Línea"/>
          <p:cNvSpPr/>
          <p:nvPr/>
        </p:nvSpPr>
        <p:spPr>
          <a:xfrm flipH="1" flipV="1">
            <a:off x="1564357" y="3892770"/>
            <a:ext cx="15305234"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86" name="Imagen" descr="Imagen"/>
          <p:cNvPicPr>
            <a:picLocks noChangeAspect="1"/>
          </p:cNvPicPr>
          <p:nvPr/>
        </p:nvPicPr>
        <p:blipFill>
          <a:blip r:embed="rId3">
            <a:extLst/>
          </a:blip>
          <a:stretch>
            <a:fillRect/>
          </a:stretch>
        </p:blipFill>
        <p:spPr>
          <a:xfrm>
            <a:off x="25115463" y="4906974"/>
            <a:ext cx="5644316" cy="5644337"/>
          </a:xfrm>
          <a:prstGeom prst="rect">
            <a:avLst/>
          </a:prstGeom>
          <a:ln w="12700">
            <a:miter lim="400000"/>
          </a:ln>
        </p:spPr>
      </p:pic>
      <p:pic>
        <p:nvPicPr>
          <p:cNvPr id="387" name="Imagen" descr="Imagen"/>
          <p:cNvPicPr>
            <a:picLocks noChangeAspect="1"/>
          </p:cNvPicPr>
          <p:nvPr/>
        </p:nvPicPr>
        <p:blipFill>
          <a:blip r:embed="rId4">
            <a:extLst/>
          </a:blip>
          <a:stretch>
            <a:fillRect/>
          </a:stretch>
        </p:blipFill>
        <p:spPr>
          <a:xfrm>
            <a:off x="25123503" y="6061602"/>
            <a:ext cx="5628236" cy="4492283"/>
          </a:xfrm>
          <a:prstGeom prst="rect">
            <a:avLst/>
          </a:prstGeom>
          <a:ln w="12700">
            <a:miter lim="400000"/>
          </a:ln>
        </p:spPr>
      </p:pic>
      <p:sp>
        <p:nvSpPr>
          <p:cNvPr id="388" name="41’ 375.000"/>
          <p:cNvSpPr txBox="1"/>
          <p:nvPr/>
        </p:nvSpPr>
        <p:spPr>
          <a:xfrm>
            <a:off x="25655646" y="11083907"/>
            <a:ext cx="4563951"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5000">
                <a:solidFill>
                  <a:srgbClr val="3A76B4"/>
                </a:solidFill>
                <a:latin typeface="Avenir Next"/>
                <a:ea typeface="Avenir Next"/>
                <a:cs typeface="Avenir Next"/>
                <a:sym typeface="Avenir Next"/>
              </a:defRPr>
            </a:lvl1pPr>
          </a:lstStyle>
          <a:p>
            <a:r>
              <a:t>41’ 375.000</a:t>
            </a:r>
          </a:p>
        </p:txBody>
      </p:sp>
      <p:sp>
        <p:nvSpPr>
          <p:cNvPr id="389" name="2016"/>
          <p:cNvSpPr txBox="1"/>
          <p:nvPr/>
        </p:nvSpPr>
        <p:spPr>
          <a:xfrm>
            <a:off x="36938886" y="8027806"/>
            <a:ext cx="3167272"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7000">
                <a:solidFill>
                  <a:srgbClr val="3A76B4"/>
                </a:solidFill>
                <a:latin typeface="Avenir Next"/>
                <a:ea typeface="Avenir Next"/>
                <a:cs typeface="Avenir Next"/>
                <a:sym typeface="Avenir Next"/>
              </a:defRPr>
            </a:lvl1pPr>
          </a:lstStyle>
          <a:p>
            <a:r>
              <a:t>2016</a:t>
            </a:r>
          </a:p>
        </p:txBody>
      </p:sp>
      <p:sp>
        <p:nvSpPr>
          <p:cNvPr id="390" name="Año de mayor exportación intracomunitaria de hortalizas"/>
          <p:cNvSpPr txBox="1"/>
          <p:nvPr/>
        </p:nvSpPr>
        <p:spPr>
          <a:xfrm>
            <a:off x="32575996" y="7266880"/>
            <a:ext cx="11893057"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defTabSz="449580">
              <a:defRPr b="0">
                <a:latin typeface="Avenir Next"/>
                <a:ea typeface="Avenir Next"/>
                <a:cs typeface="Avenir Next"/>
                <a:sym typeface="Avenir Next"/>
              </a:defRPr>
            </a:lvl1pPr>
          </a:lstStyle>
          <a:p>
            <a:r>
              <a:t>Año de mayor exportación intracomunitaria de hortalizas</a:t>
            </a:r>
          </a:p>
        </p:txBody>
      </p:sp>
      <p:pic>
        <p:nvPicPr>
          <p:cNvPr id="391" name="Imagen" descr="Imagen"/>
          <p:cNvPicPr>
            <a:picLocks noChangeAspect="1"/>
          </p:cNvPicPr>
          <p:nvPr/>
        </p:nvPicPr>
        <p:blipFill>
          <a:blip r:embed="rId5">
            <a:extLst/>
          </a:blip>
          <a:stretch>
            <a:fillRect/>
          </a:stretch>
        </p:blipFill>
        <p:spPr>
          <a:xfrm>
            <a:off x="8682842" y="6102849"/>
            <a:ext cx="2594992" cy="1707644"/>
          </a:xfrm>
          <a:prstGeom prst="rect">
            <a:avLst/>
          </a:prstGeom>
          <a:ln w="12700">
            <a:miter lim="400000"/>
          </a:ln>
        </p:spPr>
      </p:pic>
      <p:pic>
        <p:nvPicPr>
          <p:cNvPr id="392" name="Imagen" descr="Imagen"/>
          <p:cNvPicPr>
            <a:picLocks noChangeAspect="1"/>
          </p:cNvPicPr>
          <p:nvPr/>
        </p:nvPicPr>
        <p:blipFill>
          <a:blip r:embed="rId6">
            <a:extLst/>
          </a:blip>
          <a:stretch>
            <a:fillRect/>
          </a:stretch>
        </p:blipFill>
        <p:spPr>
          <a:xfrm>
            <a:off x="13107931" y="6558868"/>
            <a:ext cx="2566062" cy="1283019"/>
          </a:xfrm>
          <a:prstGeom prst="rect">
            <a:avLst/>
          </a:prstGeom>
          <a:ln w="12700">
            <a:miter lim="400000"/>
          </a:ln>
        </p:spPr>
      </p:pic>
      <p:sp>
        <p:nvSpPr>
          <p:cNvPr id="393" name="2017"/>
          <p:cNvSpPr txBox="1"/>
          <p:nvPr/>
        </p:nvSpPr>
        <p:spPr>
          <a:xfrm>
            <a:off x="13235675" y="6715282"/>
            <a:ext cx="233597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2017</a:t>
            </a:r>
          </a:p>
        </p:txBody>
      </p:sp>
      <p:sp>
        <p:nvSpPr>
          <p:cNvPr id="394" name="- 32%"/>
          <p:cNvSpPr txBox="1"/>
          <p:nvPr/>
        </p:nvSpPr>
        <p:spPr>
          <a:xfrm>
            <a:off x="11057950" y="7863101"/>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5E5E5E"/>
                </a:solidFill>
                <a:latin typeface="Avenir Next"/>
                <a:ea typeface="Avenir Next"/>
                <a:cs typeface="Avenir Next"/>
                <a:sym typeface="Avenir Next"/>
              </a:defRPr>
            </a:lvl1pPr>
          </a:lstStyle>
          <a:p>
            <a:r>
              <a:t>- 32%</a:t>
            </a:r>
          </a:p>
        </p:txBody>
      </p:sp>
      <p:sp>
        <p:nvSpPr>
          <p:cNvPr id="395" name="2016"/>
          <p:cNvSpPr txBox="1"/>
          <p:nvPr/>
        </p:nvSpPr>
        <p:spPr>
          <a:xfrm>
            <a:off x="8812351" y="6715282"/>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2016</a:t>
            </a:r>
          </a:p>
        </p:txBody>
      </p:sp>
      <p:pic>
        <p:nvPicPr>
          <p:cNvPr id="396" name="Círculo" descr="Círculo"/>
          <p:cNvPicPr>
            <a:picLocks/>
          </p:cNvPicPr>
          <p:nvPr/>
        </p:nvPicPr>
        <p:blipFill>
          <a:blip r:embed="rId7">
            <a:extLst/>
          </a:blip>
          <a:stretch>
            <a:fillRect/>
          </a:stretch>
        </p:blipFill>
        <p:spPr>
          <a:xfrm>
            <a:off x="12937918" y="5052798"/>
            <a:ext cx="2931486" cy="2931485"/>
          </a:xfrm>
          <a:prstGeom prst="rect">
            <a:avLst/>
          </a:prstGeom>
        </p:spPr>
      </p:pic>
      <p:pic>
        <p:nvPicPr>
          <p:cNvPr id="398" name="Círculo" descr="Círculo"/>
          <p:cNvPicPr>
            <a:picLocks/>
          </p:cNvPicPr>
          <p:nvPr/>
        </p:nvPicPr>
        <p:blipFill>
          <a:blip r:embed="rId8">
            <a:extLst/>
          </a:blip>
          <a:stretch>
            <a:fillRect/>
          </a:stretch>
        </p:blipFill>
        <p:spPr>
          <a:xfrm>
            <a:off x="8514596" y="5063939"/>
            <a:ext cx="2931486" cy="2931486"/>
          </a:xfrm>
          <a:prstGeom prst="rect">
            <a:avLst/>
          </a:prstGeom>
        </p:spPr>
      </p:pic>
      <p:sp>
        <p:nvSpPr>
          <p:cNvPr id="400" name="Perú es el principal exportador de hortalizas y en el 2017 disminuyó sus exportaciones debido a los efectos del niño costero y el calor intenso que produjo reducción de la producción agrícola."/>
          <p:cNvSpPr txBox="1"/>
          <p:nvPr/>
        </p:nvSpPr>
        <p:spPr>
          <a:xfrm>
            <a:off x="5593438" y="9454954"/>
            <a:ext cx="13197124" cy="166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defTabSz="449580">
              <a:defRPr b="0">
                <a:latin typeface="Avenir Next"/>
                <a:ea typeface="Avenir Next"/>
                <a:cs typeface="Avenir Next"/>
                <a:sym typeface="Avenir Next"/>
              </a:defRPr>
            </a:lvl1pPr>
          </a:lstStyle>
          <a:p>
            <a:r>
              <a:t>Perú es el principal exportador de hortalizas y en el 2017 disminuyó sus exportaciones debido a los efectos del niño costero y el calor intenso que produjo reducción de la producción agrícola.  </a:t>
            </a:r>
          </a:p>
        </p:txBody>
      </p:sp>
      <p:sp>
        <p:nvSpPr>
          <p:cNvPr id="401" name="Fuente: AGAP, 2018"/>
          <p:cNvSpPr txBox="1"/>
          <p:nvPr/>
        </p:nvSpPr>
        <p:spPr>
          <a:xfrm>
            <a:off x="10982706" y="11910407"/>
            <a:ext cx="2418589"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defTabSz="449580">
              <a:defRPr sz="2000" b="0">
                <a:solidFill>
                  <a:srgbClr val="929292"/>
                </a:solidFill>
                <a:latin typeface="Avenir Next"/>
                <a:ea typeface="Avenir Next"/>
                <a:cs typeface="Avenir Next"/>
                <a:sym typeface="Avenir Next"/>
              </a:defRPr>
            </a:lvl1pPr>
          </a:lstStyle>
          <a:p>
            <a:r>
              <a:t>Fuente: AGAP, 2018</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98"/>
                                        </p:tgtEl>
                                        <p:attrNameLst>
                                          <p:attrName>style.visibility</p:attrName>
                                        </p:attrNameLst>
                                      </p:cBhvr>
                                      <p:to>
                                        <p:strVal val="visible"/>
                                      </p:to>
                                    </p:set>
                                    <p:animEffect transition="in" filter="dissolve">
                                      <p:cBhvr>
                                        <p:cTn id="7" dur="2000"/>
                                        <p:tgtEl>
                                          <p:spTgt spid="398"/>
                                        </p:tgtEl>
                                      </p:cBhvr>
                                    </p:animEffect>
                                  </p:childTnLst>
                                </p:cTn>
                              </p:par>
                            </p:childTnLst>
                          </p:cTn>
                        </p:par>
                        <p:par>
                          <p:cTn id="8" fill="hold">
                            <p:stCondLst>
                              <p:cond delay="2000"/>
                            </p:stCondLst>
                            <p:childTnLst>
                              <p:par>
                                <p:cTn id="9" presetID="22" presetClass="entr" presetSubtype="4" fill="hold" grpId="2" nodeType="afterEffect">
                                  <p:stCondLst>
                                    <p:cond delay="0"/>
                                  </p:stCondLst>
                                  <p:iterate>
                                    <p:tmAbs val="0"/>
                                  </p:iterate>
                                  <p:childTnLst>
                                    <p:set>
                                      <p:cBhvr>
                                        <p:cTn id="10" fill="hold"/>
                                        <p:tgtEl>
                                          <p:spTgt spid="391"/>
                                        </p:tgtEl>
                                        <p:attrNameLst>
                                          <p:attrName>style.visibility</p:attrName>
                                        </p:attrNameLst>
                                      </p:cBhvr>
                                      <p:to>
                                        <p:strVal val="visible"/>
                                      </p:to>
                                    </p:set>
                                    <p:animEffect transition="in" filter="wipe(down)">
                                      <p:cBhvr>
                                        <p:cTn id="11" dur="1000"/>
                                        <p:tgtEl>
                                          <p:spTgt spid="391"/>
                                        </p:tgtEl>
                                      </p:cBhvr>
                                    </p:animEffect>
                                  </p:childTnLst>
                                </p:cTn>
                              </p:par>
                            </p:childTnLst>
                          </p:cTn>
                        </p:par>
                        <p:par>
                          <p:cTn id="12" fill="hold">
                            <p:stCondLst>
                              <p:cond delay="3000"/>
                            </p:stCondLst>
                            <p:childTnLst>
                              <p:par>
                                <p:cTn id="13" presetID="23" presetClass="entr" presetSubtype="16" fill="hold" grpId="3" nodeType="afterEffect">
                                  <p:stCondLst>
                                    <p:cond delay="0"/>
                                  </p:stCondLst>
                                  <p:iterate>
                                    <p:tmAbs val="0"/>
                                  </p:iterate>
                                  <p:childTnLst>
                                    <p:set>
                                      <p:cBhvr>
                                        <p:cTn id="14" fill="hold"/>
                                        <p:tgtEl>
                                          <p:spTgt spid="395"/>
                                        </p:tgtEl>
                                        <p:attrNameLst>
                                          <p:attrName>style.visibility</p:attrName>
                                        </p:attrNameLst>
                                      </p:cBhvr>
                                      <p:to>
                                        <p:strVal val="visible"/>
                                      </p:to>
                                    </p:set>
                                    <p:anim calcmode="lin" valueType="num">
                                      <p:cBhvr>
                                        <p:cTn id="15" dur="750" fill="hold"/>
                                        <p:tgtEl>
                                          <p:spTgt spid="395"/>
                                        </p:tgtEl>
                                        <p:attrNameLst>
                                          <p:attrName>ppt_w</p:attrName>
                                        </p:attrNameLst>
                                      </p:cBhvr>
                                      <p:tavLst>
                                        <p:tav tm="0">
                                          <p:val>
                                            <p:fltVal val="0"/>
                                          </p:val>
                                        </p:tav>
                                        <p:tav tm="100000">
                                          <p:val>
                                            <p:strVal val="#ppt_w"/>
                                          </p:val>
                                        </p:tav>
                                      </p:tavLst>
                                    </p:anim>
                                    <p:anim calcmode="lin" valueType="num">
                                      <p:cBhvr>
                                        <p:cTn id="16" dur="750" fill="hold"/>
                                        <p:tgtEl>
                                          <p:spTgt spid="395"/>
                                        </p:tgtEl>
                                        <p:attrNameLst>
                                          <p:attrName>ppt_h</p:attrName>
                                        </p:attrNameLst>
                                      </p:cBhvr>
                                      <p:tavLst>
                                        <p:tav tm="0">
                                          <p:val>
                                            <p:fltVal val="0"/>
                                          </p:val>
                                        </p:tav>
                                        <p:tav tm="100000">
                                          <p:val>
                                            <p:strVal val="#ppt_h"/>
                                          </p:val>
                                        </p:tav>
                                      </p:tavLst>
                                    </p:anim>
                                  </p:childTnLst>
                                </p:cTn>
                              </p:par>
                            </p:childTnLst>
                          </p:cTn>
                        </p:par>
                        <p:par>
                          <p:cTn id="17" fill="hold">
                            <p:stCondLst>
                              <p:cond delay="3750"/>
                            </p:stCondLst>
                            <p:childTnLst>
                              <p:par>
                                <p:cTn id="18" presetID="9" presetClass="entr" fill="hold" grpId="4" nodeType="afterEffect">
                                  <p:stCondLst>
                                    <p:cond delay="0"/>
                                  </p:stCondLst>
                                  <p:iterate>
                                    <p:tmAbs val="0"/>
                                  </p:iterate>
                                  <p:childTnLst>
                                    <p:set>
                                      <p:cBhvr>
                                        <p:cTn id="19" fill="hold"/>
                                        <p:tgtEl>
                                          <p:spTgt spid="394"/>
                                        </p:tgtEl>
                                        <p:attrNameLst>
                                          <p:attrName>style.visibility</p:attrName>
                                        </p:attrNameLst>
                                      </p:cBhvr>
                                      <p:to>
                                        <p:strVal val="visible"/>
                                      </p:to>
                                    </p:set>
                                    <p:animEffect transition="in" filter="dissolve">
                                      <p:cBhvr>
                                        <p:cTn id="20" dur="1000"/>
                                        <p:tgtEl>
                                          <p:spTgt spid="394"/>
                                        </p:tgtEl>
                                      </p:cBhvr>
                                    </p:animEffect>
                                  </p:childTnLst>
                                </p:cTn>
                              </p:par>
                            </p:childTnLst>
                          </p:cTn>
                        </p:par>
                        <p:par>
                          <p:cTn id="21" fill="hold">
                            <p:stCondLst>
                              <p:cond delay="4750"/>
                            </p:stCondLst>
                            <p:childTnLst>
                              <p:par>
                                <p:cTn id="22" presetID="23" presetClass="entr" presetSubtype="16" fill="hold" grpId="5" nodeType="afterEffect">
                                  <p:stCondLst>
                                    <p:cond delay="0"/>
                                  </p:stCondLst>
                                  <p:iterate>
                                    <p:tmAbs val="0"/>
                                  </p:iterate>
                                  <p:childTnLst>
                                    <p:set>
                                      <p:cBhvr>
                                        <p:cTn id="23" fill="hold"/>
                                        <p:tgtEl>
                                          <p:spTgt spid="393"/>
                                        </p:tgtEl>
                                        <p:attrNameLst>
                                          <p:attrName>style.visibility</p:attrName>
                                        </p:attrNameLst>
                                      </p:cBhvr>
                                      <p:to>
                                        <p:strVal val="visible"/>
                                      </p:to>
                                    </p:set>
                                    <p:anim calcmode="lin" valueType="num">
                                      <p:cBhvr>
                                        <p:cTn id="24" dur="750" fill="hold"/>
                                        <p:tgtEl>
                                          <p:spTgt spid="393"/>
                                        </p:tgtEl>
                                        <p:attrNameLst>
                                          <p:attrName>ppt_w</p:attrName>
                                        </p:attrNameLst>
                                      </p:cBhvr>
                                      <p:tavLst>
                                        <p:tav tm="0">
                                          <p:val>
                                            <p:fltVal val="0"/>
                                          </p:val>
                                        </p:tav>
                                        <p:tav tm="100000">
                                          <p:val>
                                            <p:strVal val="#ppt_w"/>
                                          </p:val>
                                        </p:tav>
                                      </p:tavLst>
                                    </p:anim>
                                    <p:anim calcmode="lin" valueType="num">
                                      <p:cBhvr>
                                        <p:cTn id="25" dur="750" fill="hold"/>
                                        <p:tgtEl>
                                          <p:spTgt spid="393"/>
                                        </p:tgtEl>
                                        <p:attrNameLst>
                                          <p:attrName>ppt_h</p:attrName>
                                        </p:attrNameLst>
                                      </p:cBhvr>
                                      <p:tavLst>
                                        <p:tav tm="0">
                                          <p:val>
                                            <p:fltVal val="0"/>
                                          </p:val>
                                        </p:tav>
                                        <p:tav tm="100000">
                                          <p:val>
                                            <p:strVal val="#ppt_h"/>
                                          </p:val>
                                        </p:tav>
                                      </p:tavLst>
                                    </p:anim>
                                  </p:childTnLst>
                                </p:cTn>
                              </p:par>
                            </p:childTnLst>
                          </p:cTn>
                        </p:par>
                        <p:par>
                          <p:cTn id="26" fill="hold">
                            <p:stCondLst>
                              <p:cond delay="5500"/>
                            </p:stCondLst>
                            <p:childTnLst>
                              <p:par>
                                <p:cTn id="27" presetID="9" presetClass="entr" fill="hold" grpId="6" nodeType="afterEffect">
                                  <p:stCondLst>
                                    <p:cond delay="0"/>
                                  </p:stCondLst>
                                  <p:iterate>
                                    <p:tmAbs val="0"/>
                                  </p:iterate>
                                  <p:childTnLst>
                                    <p:set>
                                      <p:cBhvr>
                                        <p:cTn id="28" fill="hold"/>
                                        <p:tgtEl>
                                          <p:spTgt spid="396"/>
                                        </p:tgtEl>
                                        <p:attrNameLst>
                                          <p:attrName>style.visibility</p:attrName>
                                        </p:attrNameLst>
                                      </p:cBhvr>
                                      <p:to>
                                        <p:strVal val="visible"/>
                                      </p:to>
                                    </p:set>
                                    <p:animEffect transition="in" filter="dissolve">
                                      <p:cBhvr>
                                        <p:cTn id="29" dur="2000"/>
                                        <p:tgtEl>
                                          <p:spTgt spid="396"/>
                                        </p:tgtEl>
                                      </p:cBhvr>
                                    </p:animEffect>
                                  </p:childTnLst>
                                </p:cTn>
                              </p:par>
                            </p:childTnLst>
                          </p:cTn>
                        </p:par>
                        <p:par>
                          <p:cTn id="30" fill="hold">
                            <p:stCondLst>
                              <p:cond delay="7500"/>
                            </p:stCondLst>
                            <p:childTnLst>
                              <p:par>
                                <p:cTn id="31" presetID="22" presetClass="entr" presetSubtype="4" fill="hold" grpId="7" nodeType="afterEffect">
                                  <p:stCondLst>
                                    <p:cond delay="0"/>
                                  </p:stCondLst>
                                  <p:iterate>
                                    <p:tmAbs val="0"/>
                                  </p:iterate>
                                  <p:childTnLst>
                                    <p:set>
                                      <p:cBhvr>
                                        <p:cTn id="32" fill="hold"/>
                                        <p:tgtEl>
                                          <p:spTgt spid="392"/>
                                        </p:tgtEl>
                                        <p:attrNameLst>
                                          <p:attrName>style.visibility</p:attrName>
                                        </p:attrNameLst>
                                      </p:cBhvr>
                                      <p:to>
                                        <p:strVal val="visible"/>
                                      </p:to>
                                    </p:set>
                                    <p:animEffect transition="in" filter="wipe(down)">
                                      <p:cBhvr>
                                        <p:cTn id="33" dur="1000"/>
                                        <p:tgtEl>
                                          <p:spTgt spid="392"/>
                                        </p:tgtEl>
                                      </p:cBhvr>
                                    </p:animEffect>
                                  </p:childTnLst>
                                </p:cTn>
                              </p:par>
                            </p:childTnLst>
                          </p:cTn>
                        </p:par>
                        <p:par>
                          <p:cTn id="34" fill="hold">
                            <p:stCondLst>
                              <p:cond delay="8500"/>
                            </p:stCondLst>
                            <p:childTnLst>
                              <p:par>
                                <p:cTn id="35" presetID="2" presetClass="entr" presetSubtype="8" fill="hold" grpId="8" nodeType="afterEffect">
                                  <p:stCondLst>
                                    <p:cond delay="0"/>
                                  </p:stCondLst>
                                  <p:iterate>
                                    <p:tmAbs val="0"/>
                                  </p:iterate>
                                  <p:childTnLst>
                                    <p:set>
                                      <p:cBhvr>
                                        <p:cTn id="36" fill="hold"/>
                                        <p:tgtEl>
                                          <p:spTgt spid="400"/>
                                        </p:tgtEl>
                                        <p:attrNameLst>
                                          <p:attrName>style.visibility</p:attrName>
                                        </p:attrNameLst>
                                      </p:cBhvr>
                                      <p:to>
                                        <p:strVal val="visible"/>
                                      </p:to>
                                    </p:set>
                                    <p:anim calcmode="lin" valueType="num">
                                      <p:cBhvr>
                                        <p:cTn id="37" dur="1000" fill="hold"/>
                                        <p:tgtEl>
                                          <p:spTgt spid="400"/>
                                        </p:tgtEl>
                                        <p:attrNameLst>
                                          <p:attrName>ppt_x</p:attrName>
                                        </p:attrNameLst>
                                      </p:cBhvr>
                                      <p:tavLst>
                                        <p:tav tm="0">
                                          <p:val>
                                            <p:strVal val="0-#ppt_w/2"/>
                                          </p:val>
                                        </p:tav>
                                        <p:tav tm="100000">
                                          <p:val>
                                            <p:strVal val="#ppt_x"/>
                                          </p:val>
                                        </p:tav>
                                      </p:tavLst>
                                    </p:anim>
                                    <p:anim calcmode="lin" valueType="num">
                                      <p:cBhvr>
                                        <p:cTn id="38" dur="1000" fill="hold"/>
                                        <p:tgtEl>
                                          <p:spTgt spid="400"/>
                                        </p:tgtEl>
                                        <p:attrNameLst>
                                          <p:attrName>ppt_y</p:attrName>
                                        </p:attrNameLst>
                                      </p:cBhvr>
                                      <p:tavLst>
                                        <p:tav tm="0">
                                          <p:val>
                                            <p:strVal val="#ppt_y"/>
                                          </p:val>
                                        </p:tav>
                                        <p:tav tm="100000">
                                          <p:val>
                                            <p:strVal val="#ppt_y"/>
                                          </p:val>
                                        </p:tav>
                                      </p:tavLst>
                                    </p:anim>
                                  </p:childTnLst>
                                </p:cTn>
                              </p:par>
                            </p:childTnLst>
                          </p:cTn>
                        </p:par>
                        <p:par>
                          <p:cTn id="39" fill="hold">
                            <p:stCondLst>
                              <p:cond delay="9500"/>
                            </p:stCondLst>
                            <p:childTnLst>
                              <p:par>
                                <p:cTn id="40" presetID="9" presetClass="entr" fill="hold" grpId="9" nodeType="afterEffect">
                                  <p:stCondLst>
                                    <p:cond delay="0"/>
                                  </p:stCondLst>
                                  <p:iterate>
                                    <p:tmAbs val="0"/>
                                  </p:iterate>
                                  <p:childTnLst>
                                    <p:set>
                                      <p:cBhvr>
                                        <p:cTn id="41" fill="hold"/>
                                        <p:tgtEl>
                                          <p:spTgt spid="401"/>
                                        </p:tgtEl>
                                        <p:attrNameLst>
                                          <p:attrName>style.visibility</p:attrName>
                                        </p:attrNameLst>
                                      </p:cBhvr>
                                      <p:to>
                                        <p:strVal val="visible"/>
                                      </p:to>
                                    </p:set>
                                    <p:animEffect transition="in" filter="dissolve">
                                      <p:cBhvr>
                                        <p:cTn id="42" dur="10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2" animBg="1" advAuto="0"/>
      <p:bldP spid="392" grpId="7" animBg="1" advAuto="0"/>
      <p:bldP spid="393" grpId="5" animBg="1" advAuto="0"/>
      <p:bldP spid="394" grpId="4" animBg="1" advAuto="0"/>
      <p:bldP spid="395" grpId="3" animBg="1" advAuto="0"/>
      <p:bldP spid="396" grpId="6" animBg="1" advAuto="0"/>
      <p:bldP spid="398" grpId="1" animBg="1" advAuto="0"/>
      <p:bldP spid="400" grpId="8" animBg="1" advAuto="0"/>
      <p:bldP spid="401" grpId="9"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404" name="Línea"/>
          <p:cNvSpPr/>
          <p:nvPr/>
        </p:nvSpPr>
        <p:spPr>
          <a:xfrm>
            <a:off x="855108" y="12443617"/>
            <a:ext cx="18094619"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05" name="RESULTADOS:…"/>
          <p:cNvSpPr txBox="1"/>
          <p:nvPr/>
        </p:nvSpPr>
        <p:spPr>
          <a:xfrm>
            <a:off x="861238" y="10236618"/>
            <a:ext cx="11203902" cy="193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RESULTADOS:</a:t>
            </a:r>
          </a:p>
          <a:p>
            <a:pPr marR="331470" algn="l" defTabSz="449580">
              <a:defRPr sz="3500" b="0">
                <a:latin typeface="Avenir Next"/>
                <a:ea typeface="Avenir Next"/>
                <a:cs typeface="Avenir Next"/>
                <a:sym typeface="Avenir Next"/>
              </a:defRPr>
            </a:pPr>
            <a:r>
              <a:t>TOTAL DE </a:t>
            </a:r>
            <a:r>
              <a:rPr>
                <a:latin typeface="Avenir Next Medium"/>
                <a:ea typeface="Avenir Next Medium"/>
                <a:cs typeface="Avenir Next Medium"/>
                <a:sym typeface="Avenir Next Medium"/>
              </a:rPr>
              <a:t>IMPORTACIONES</a:t>
            </a:r>
            <a:r>
              <a:t> INTRACOMUNITARIAS DE PRODUCTOS NO PETROLEROS</a:t>
            </a:r>
          </a:p>
        </p:txBody>
      </p:sp>
      <p:pic>
        <p:nvPicPr>
          <p:cNvPr id="406" name="Imagen" descr="Imagen"/>
          <p:cNvPicPr>
            <a:picLocks noChangeAspect="1"/>
          </p:cNvPicPr>
          <p:nvPr/>
        </p:nvPicPr>
        <p:blipFill>
          <a:blip r:embed="rId3">
            <a:extLst/>
          </a:blip>
          <a:stretch>
            <a:fillRect/>
          </a:stretch>
        </p:blipFill>
        <p:spPr>
          <a:xfrm>
            <a:off x="12233673" y="7060536"/>
            <a:ext cx="4062655" cy="5378373"/>
          </a:xfrm>
          <a:prstGeom prst="rect">
            <a:avLst/>
          </a:prstGeom>
          <a:ln w="12700">
            <a:miter lim="400000"/>
          </a:ln>
        </p:spPr>
      </p:pic>
      <p:pic>
        <p:nvPicPr>
          <p:cNvPr id="407" name="Imagen" descr="Imagen"/>
          <p:cNvPicPr>
            <a:picLocks noChangeAspect="1"/>
          </p:cNvPicPr>
          <p:nvPr/>
        </p:nvPicPr>
        <p:blipFill>
          <a:blip r:embed="rId4">
            <a:extLst/>
          </a:blip>
          <a:stretch>
            <a:fillRect/>
          </a:stretch>
        </p:blipFill>
        <p:spPr>
          <a:xfrm>
            <a:off x="16893395" y="3475719"/>
            <a:ext cx="4657527" cy="8994844"/>
          </a:xfrm>
          <a:prstGeom prst="rect">
            <a:avLst/>
          </a:prstGeom>
          <a:ln w="12700">
            <a:miter lim="400000"/>
          </a:ln>
        </p:spPr>
      </p:pic>
      <p:sp>
        <p:nvSpPr>
          <p:cNvPr id="408" name="2015"/>
          <p:cNvSpPr txBox="1"/>
          <p:nvPr/>
        </p:nvSpPr>
        <p:spPr>
          <a:xfrm>
            <a:off x="13278432" y="8614061"/>
            <a:ext cx="1973136"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5000">
                <a:solidFill>
                  <a:srgbClr val="FFFFFF"/>
                </a:solidFill>
                <a:latin typeface="Avenir Next"/>
                <a:ea typeface="Avenir Next"/>
                <a:cs typeface="Avenir Next"/>
                <a:sym typeface="Avenir Next"/>
              </a:defRPr>
            </a:lvl1pPr>
          </a:lstStyle>
          <a:p>
            <a:r>
              <a:t>2015</a:t>
            </a:r>
          </a:p>
        </p:txBody>
      </p:sp>
      <p:sp>
        <p:nvSpPr>
          <p:cNvPr id="409" name="2017"/>
          <p:cNvSpPr txBox="1"/>
          <p:nvPr/>
        </p:nvSpPr>
        <p:spPr>
          <a:xfrm>
            <a:off x="18235590" y="5374887"/>
            <a:ext cx="1973136"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5000">
                <a:solidFill>
                  <a:srgbClr val="FFFFFF"/>
                </a:solidFill>
                <a:latin typeface="Avenir Next"/>
                <a:ea typeface="Avenir Next"/>
                <a:cs typeface="Avenir Next"/>
                <a:sym typeface="Avenir Next"/>
              </a:defRPr>
            </a:lvl1pPr>
          </a:lstStyle>
          <a:p>
            <a:r>
              <a:t>2017</a:t>
            </a:r>
          </a:p>
        </p:txBody>
      </p:sp>
      <p:sp>
        <p:nvSpPr>
          <p:cNvPr id="410" name="7’ 763. 135"/>
          <p:cNvSpPr txBox="1"/>
          <p:nvPr/>
        </p:nvSpPr>
        <p:spPr>
          <a:xfrm>
            <a:off x="12217571" y="6296398"/>
            <a:ext cx="2408949"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b="0">
                <a:latin typeface="Avenir Next"/>
                <a:ea typeface="Avenir Next"/>
                <a:cs typeface="Avenir Next"/>
                <a:sym typeface="Avenir Next"/>
              </a:defRPr>
            </a:lvl1pPr>
          </a:lstStyle>
          <a:p>
            <a:r>
              <a:t>7’ 763. 135</a:t>
            </a:r>
          </a:p>
        </p:txBody>
      </p:sp>
      <p:sp>
        <p:nvSpPr>
          <p:cNvPr id="411" name="7’ 116. 461"/>
          <p:cNvSpPr txBox="1"/>
          <p:nvPr/>
        </p:nvSpPr>
        <p:spPr>
          <a:xfrm>
            <a:off x="19095622" y="2722819"/>
            <a:ext cx="2408949"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b="0">
                <a:latin typeface="Avenir Next"/>
                <a:ea typeface="Avenir Next"/>
                <a:cs typeface="Avenir Next"/>
                <a:sym typeface="Avenir Next"/>
              </a:defRPr>
            </a:lvl1pPr>
          </a:lstStyle>
          <a:p>
            <a:r>
              <a:t>7’ 116. 461</a:t>
            </a:r>
          </a:p>
        </p:txBody>
      </p:sp>
      <p:sp>
        <p:nvSpPr>
          <p:cNvPr id="412" name="AÑOS DE MAYOR EXPORTACIÓN…"/>
          <p:cNvSpPr txBox="1"/>
          <p:nvPr/>
        </p:nvSpPr>
        <p:spPr>
          <a:xfrm>
            <a:off x="10592995" y="3089854"/>
            <a:ext cx="4928326" cy="78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49580">
              <a:defRPr sz="2000">
                <a:solidFill>
                  <a:srgbClr val="5E5E5E"/>
                </a:solidFill>
                <a:latin typeface="Avenir Next"/>
                <a:ea typeface="Avenir Next"/>
                <a:cs typeface="Avenir Next"/>
                <a:sym typeface="Avenir Next"/>
              </a:defRPr>
            </a:pPr>
            <a:r>
              <a:t>AÑOS DE MAYOR EXPORTACIÓN</a:t>
            </a:r>
          </a:p>
          <a:p>
            <a:pPr defTabSz="449580">
              <a:defRPr sz="2000" b="0">
                <a:solidFill>
                  <a:srgbClr val="5E5E5E"/>
                </a:solidFill>
                <a:latin typeface="Avenir Next"/>
                <a:ea typeface="Avenir Next"/>
                <a:cs typeface="Avenir Next"/>
                <a:sym typeface="Avenir Next"/>
              </a:defRPr>
            </a:pPr>
            <a:r>
              <a:t>DE PRODUCTOS NO PETROLEROS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405"/>
                                        </p:tgtEl>
                                        <p:attrNameLst>
                                          <p:attrName>style.visibility</p:attrName>
                                        </p:attrNameLst>
                                      </p:cBhvr>
                                      <p:to>
                                        <p:strVal val="visible"/>
                                      </p:to>
                                    </p:set>
                                    <p:anim calcmode="lin" valueType="num">
                                      <p:cBhvr>
                                        <p:cTn id="7" dur="1000" fill="hold"/>
                                        <p:tgtEl>
                                          <p:spTgt spid="405"/>
                                        </p:tgtEl>
                                        <p:attrNameLst>
                                          <p:attrName>ppt_x</p:attrName>
                                        </p:attrNameLst>
                                      </p:cBhvr>
                                      <p:tavLst>
                                        <p:tav tm="0">
                                          <p:val>
                                            <p:strVal val="0-#ppt_w/2"/>
                                          </p:val>
                                        </p:tav>
                                        <p:tav tm="100000">
                                          <p:val>
                                            <p:strVal val="#ppt_x"/>
                                          </p:val>
                                        </p:tav>
                                      </p:tavLst>
                                    </p:anim>
                                    <p:anim calcmode="lin" valueType="num">
                                      <p:cBhvr>
                                        <p:cTn id="8" dur="1000" fill="hold"/>
                                        <p:tgtEl>
                                          <p:spTgt spid="40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9" presetClass="entr" fill="hold" grpId="2" nodeType="afterEffect">
                                  <p:stCondLst>
                                    <p:cond delay="0"/>
                                  </p:stCondLst>
                                  <p:iterate>
                                    <p:tmAbs val="0"/>
                                  </p:iterate>
                                  <p:childTnLst>
                                    <p:set>
                                      <p:cBhvr>
                                        <p:cTn id="11" fill="hold"/>
                                        <p:tgtEl>
                                          <p:spTgt spid="412"/>
                                        </p:tgtEl>
                                        <p:attrNameLst>
                                          <p:attrName>style.visibility</p:attrName>
                                        </p:attrNameLst>
                                      </p:cBhvr>
                                      <p:to>
                                        <p:strVal val="visible"/>
                                      </p:to>
                                    </p:set>
                                    <p:animEffect transition="in" filter="dissolve">
                                      <p:cBhvr>
                                        <p:cTn id="12" dur="1000"/>
                                        <p:tgtEl>
                                          <p:spTgt spid="412"/>
                                        </p:tgtEl>
                                      </p:cBhvr>
                                    </p:animEffect>
                                  </p:childTnLst>
                                </p:cTn>
                              </p:par>
                            </p:childTnLst>
                          </p:cTn>
                        </p:par>
                        <p:par>
                          <p:cTn id="13" fill="hold">
                            <p:stCondLst>
                              <p:cond delay="2000"/>
                            </p:stCondLst>
                            <p:childTnLst>
                              <p:par>
                                <p:cTn id="14" presetID="2" presetClass="entr" presetSubtype="4" fill="hold" grpId="3" nodeType="afterEffect">
                                  <p:stCondLst>
                                    <p:cond delay="0"/>
                                  </p:stCondLst>
                                  <p:iterate>
                                    <p:tmAbs val="0"/>
                                  </p:iterate>
                                  <p:childTnLst>
                                    <p:set>
                                      <p:cBhvr>
                                        <p:cTn id="15" fill="hold"/>
                                        <p:tgtEl>
                                          <p:spTgt spid="406"/>
                                        </p:tgtEl>
                                        <p:attrNameLst>
                                          <p:attrName>style.visibility</p:attrName>
                                        </p:attrNameLst>
                                      </p:cBhvr>
                                      <p:to>
                                        <p:strVal val="visible"/>
                                      </p:to>
                                    </p:set>
                                    <p:anim calcmode="lin" valueType="num">
                                      <p:cBhvr>
                                        <p:cTn id="16" dur="1000" fill="hold"/>
                                        <p:tgtEl>
                                          <p:spTgt spid="406"/>
                                        </p:tgtEl>
                                        <p:attrNameLst>
                                          <p:attrName>ppt_x</p:attrName>
                                        </p:attrNameLst>
                                      </p:cBhvr>
                                      <p:tavLst>
                                        <p:tav tm="0">
                                          <p:val>
                                            <p:strVal val="#ppt_x"/>
                                          </p:val>
                                        </p:tav>
                                        <p:tav tm="100000">
                                          <p:val>
                                            <p:strVal val="#ppt_x"/>
                                          </p:val>
                                        </p:tav>
                                      </p:tavLst>
                                    </p:anim>
                                    <p:anim calcmode="lin" valueType="num">
                                      <p:cBhvr>
                                        <p:cTn id="17" dur="1000" fill="hold"/>
                                        <p:tgtEl>
                                          <p:spTgt spid="406"/>
                                        </p:tgtEl>
                                        <p:attrNameLst>
                                          <p:attrName>ppt_y</p:attrName>
                                        </p:attrNameLst>
                                      </p:cBhvr>
                                      <p:tavLst>
                                        <p:tav tm="0">
                                          <p:val>
                                            <p:strVal val="1+#ppt_h/2"/>
                                          </p:val>
                                        </p:tav>
                                        <p:tav tm="100000">
                                          <p:val>
                                            <p:strVal val="#ppt_y"/>
                                          </p:val>
                                        </p:tav>
                                      </p:tavLst>
                                    </p:anim>
                                  </p:childTnLst>
                                </p:cTn>
                              </p:par>
                            </p:childTnLst>
                          </p:cTn>
                        </p:par>
                        <p:par>
                          <p:cTn id="18" fill="hold">
                            <p:stCondLst>
                              <p:cond delay="3000"/>
                            </p:stCondLst>
                            <p:childTnLst>
                              <p:par>
                                <p:cTn id="19" presetID="2" presetClass="entr" presetSubtype="8" fill="hold" grpId="4" nodeType="afterEffect">
                                  <p:stCondLst>
                                    <p:cond delay="0"/>
                                  </p:stCondLst>
                                  <p:iterate>
                                    <p:tmAbs val="0"/>
                                  </p:iterate>
                                  <p:childTnLst>
                                    <p:set>
                                      <p:cBhvr>
                                        <p:cTn id="20" fill="hold"/>
                                        <p:tgtEl>
                                          <p:spTgt spid="408"/>
                                        </p:tgtEl>
                                        <p:attrNameLst>
                                          <p:attrName>style.visibility</p:attrName>
                                        </p:attrNameLst>
                                      </p:cBhvr>
                                      <p:to>
                                        <p:strVal val="visible"/>
                                      </p:to>
                                    </p:set>
                                    <p:anim calcmode="lin" valueType="num">
                                      <p:cBhvr>
                                        <p:cTn id="21" dur="1000" fill="hold"/>
                                        <p:tgtEl>
                                          <p:spTgt spid="408"/>
                                        </p:tgtEl>
                                        <p:attrNameLst>
                                          <p:attrName>ppt_x</p:attrName>
                                        </p:attrNameLst>
                                      </p:cBhvr>
                                      <p:tavLst>
                                        <p:tav tm="0">
                                          <p:val>
                                            <p:strVal val="0-#ppt_w/2"/>
                                          </p:val>
                                        </p:tav>
                                        <p:tav tm="100000">
                                          <p:val>
                                            <p:strVal val="#ppt_x"/>
                                          </p:val>
                                        </p:tav>
                                      </p:tavLst>
                                    </p:anim>
                                    <p:anim calcmode="lin" valueType="num">
                                      <p:cBhvr>
                                        <p:cTn id="22" dur="1000" fill="hold"/>
                                        <p:tgtEl>
                                          <p:spTgt spid="408"/>
                                        </p:tgtEl>
                                        <p:attrNameLst>
                                          <p:attrName>ppt_y</p:attrName>
                                        </p:attrNameLst>
                                      </p:cBhvr>
                                      <p:tavLst>
                                        <p:tav tm="0">
                                          <p:val>
                                            <p:strVal val="#ppt_y"/>
                                          </p:val>
                                        </p:tav>
                                        <p:tav tm="100000">
                                          <p:val>
                                            <p:strVal val="#ppt_y"/>
                                          </p:val>
                                        </p:tav>
                                      </p:tavLst>
                                    </p:anim>
                                  </p:childTnLst>
                                </p:cTn>
                              </p:par>
                            </p:childTnLst>
                          </p:cTn>
                        </p:par>
                        <p:par>
                          <p:cTn id="23" fill="hold">
                            <p:stCondLst>
                              <p:cond delay="4000"/>
                            </p:stCondLst>
                            <p:childTnLst>
                              <p:par>
                                <p:cTn id="24" presetID="1" presetClass="entr" presetSubtype="0" fill="hold" grpId="5" nodeType="afterEffect">
                                  <p:stCondLst>
                                    <p:cond delay="0"/>
                                  </p:stCondLst>
                                  <p:iterate type="lt">
                                    <p:tmAbs val="100"/>
                                  </p:iterate>
                                  <p:childTnLst>
                                    <p:set>
                                      <p:cBhvr>
                                        <p:cTn id="25" fill="hold"/>
                                        <p:tgtEl>
                                          <p:spTgt spid="410"/>
                                        </p:tgtEl>
                                        <p:attrNameLst>
                                          <p:attrName>style.visibility</p:attrName>
                                        </p:attrNameLst>
                                      </p:cBhvr>
                                      <p:to>
                                        <p:strVal val="visible"/>
                                      </p:to>
                                    </p:set>
                                  </p:childTnLst>
                                </p:cTn>
                              </p:par>
                            </p:childTnLst>
                          </p:cTn>
                        </p:par>
                        <p:par>
                          <p:cTn id="26" fill="hold">
                            <p:stCondLst>
                              <p:cond delay="4000"/>
                            </p:stCondLst>
                            <p:childTnLst>
                              <p:par>
                                <p:cTn id="27" presetID="2" presetClass="entr" presetSubtype="4" fill="hold" grpId="6" nodeType="afterEffect">
                                  <p:stCondLst>
                                    <p:cond delay="0"/>
                                  </p:stCondLst>
                                  <p:iterate>
                                    <p:tmAbs val="0"/>
                                  </p:iterate>
                                  <p:childTnLst>
                                    <p:set>
                                      <p:cBhvr>
                                        <p:cTn id="28" fill="hold"/>
                                        <p:tgtEl>
                                          <p:spTgt spid="407"/>
                                        </p:tgtEl>
                                        <p:attrNameLst>
                                          <p:attrName>style.visibility</p:attrName>
                                        </p:attrNameLst>
                                      </p:cBhvr>
                                      <p:to>
                                        <p:strVal val="visible"/>
                                      </p:to>
                                    </p:set>
                                    <p:anim calcmode="lin" valueType="num">
                                      <p:cBhvr>
                                        <p:cTn id="29" dur="1000" fill="hold"/>
                                        <p:tgtEl>
                                          <p:spTgt spid="407"/>
                                        </p:tgtEl>
                                        <p:attrNameLst>
                                          <p:attrName>ppt_x</p:attrName>
                                        </p:attrNameLst>
                                      </p:cBhvr>
                                      <p:tavLst>
                                        <p:tav tm="0">
                                          <p:val>
                                            <p:strVal val="#ppt_x"/>
                                          </p:val>
                                        </p:tav>
                                        <p:tav tm="100000">
                                          <p:val>
                                            <p:strVal val="#ppt_x"/>
                                          </p:val>
                                        </p:tav>
                                      </p:tavLst>
                                    </p:anim>
                                    <p:anim calcmode="lin" valueType="num">
                                      <p:cBhvr>
                                        <p:cTn id="30" dur="1000" fill="hold"/>
                                        <p:tgtEl>
                                          <p:spTgt spid="407"/>
                                        </p:tgtEl>
                                        <p:attrNameLst>
                                          <p:attrName>ppt_y</p:attrName>
                                        </p:attrNameLst>
                                      </p:cBhvr>
                                      <p:tavLst>
                                        <p:tav tm="0">
                                          <p:val>
                                            <p:strVal val="1+#ppt_h/2"/>
                                          </p:val>
                                        </p:tav>
                                        <p:tav tm="100000">
                                          <p:val>
                                            <p:strVal val="#ppt_y"/>
                                          </p:val>
                                        </p:tav>
                                      </p:tavLst>
                                    </p:anim>
                                  </p:childTnLst>
                                </p:cTn>
                              </p:par>
                            </p:childTnLst>
                          </p:cTn>
                        </p:par>
                        <p:par>
                          <p:cTn id="31" fill="hold">
                            <p:stCondLst>
                              <p:cond delay="5000"/>
                            </p:stCondLst>
                            <p:childTnLst>
                              <p:par>
                                <p:cTn id="32" presetID="2" presetClass="entr" presetSubtype="8" fill="hold" grpId="7" nodeType="afterEffect">
                                  <p:stCondLst>
                                    <p:cond delay="0"/>
                                  </p:stCondLst>
                                  <p:iterate>
                                    <p:tmAbs val="0"/>
                                  </p:iterate>
                                  <p:childTnLst>
                                    <p:set>
                                      <p:cBhvr>
                                        <p:cTn id="33" fill="hold"/>
                                        <p:tgtEl>
                                          <p:spTgt spid="409"/>
                                        </p:tgtEl>
                                        <p:attrNameLst>
                                          <p:attrName>style.visibility</p:attrName>
                                        </p:attrNameLst>
                                      </p:cBhvr>
                                      <p:to>
                                        <p:strVal val="visible"/>
                                      </p:to>
                                    </p:set>
                                    <p:anim calcmode="lin" valueType="num">
                                      <p:cBhvr>
                                        <p:cTn id="34" dur="1000" fill="hold"/>
                                        <p:tgtEl>
                                          <p:spTgt spid="409"/>
                                        </p:tgtEl>
                                        <p:attrNameLst>
                                          <p:attrName>ppt_x</p:attrName>
                                        </p:attrNameLst>
                                      </p:cBhvr>
                                      <p:tavLst>
                                        <p:tav tm="0">
                                          <p:val>
                                            <p:strVal val="0-#ppt_w/2"/>
                                          </p:val>
                                        </p:tav>
                                        <p:tav tm="100000">
                                          <p:val>
                                            <p:strVal val="#ppt_x"/>
                                          </p:val>
                                        </p:tav>
                                      </p:tavLst>
                                    </p:anim>
                                    <p:anim calcmode="lin" valueType="num">
                                      <p:cBhvr>
                                        <p:cTn id="35" dur="1000" fill="hold"/>
                                        <p:tgtEl>
                                          <p:spTgt spid="409"/>
                                        </p:tgtEl>
                                        <p:attrNameLst>
                                          <p:attrName>ppt_y</p:attrName>
                                        </p:attrNameLst>
                                      </p:cBhvr>
                                      <p:tavLst>
                                        <p:tav tm="0">
                                          <p:val>
                                            <p:strVal val="#ppt_y"/>
                                          </p:val>
                                        </p:tav>
                                        <p:tav tm="100000">
                                          <p:val>
                                            <p:strVal val="#ppt_y"/>
                                          </p:val>
                                        </p:tav>
                                      </p:tavLst>
                                    </p:anim>
                                  </p:childTnLst>
                                </p:cTn>
                              </p:par>
                            </p:childTnLst>
                          </p:cTn>
                        </p:par>
                        <p:par>
                          <p:cTn id="36" fill="hold">
                            <p:stCondLst>
                              <p:cond delay="6000"/>
                            </p:stCondLst>
                            <p:childTnLst>
                              <p:par>
                                <p:cTn id="37" presetID="1" presetClass="entr" presetSubtype="0" fill="hold" grpId="8" nodeType="afterEffect">
                                  <p:stCondLst>
                                    <p:cond delay="0"/>
                                  </p:stCondLst>
                                  <p:iterate type="lt">
                                    <p:tmAbs val="100"/>
                                  </p:iterate>
                                  <p:childTnLst>
                                    <p:set>
                                      <p:cBhvr>
                                        <p:cTn id="38" fill="hold"/>
                                        <p:tgtEl>
                                          <p:spTgt spid="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1" animBg="1" advAuto="0"/>
      <p:bldP spid="406" grpId="3" animBg="1" advAuto="0"/>
      <p:bldP spid="407" grpId="6" animBg="1" advAuto="0"/>
      <p:bldP spid="408" grpId="4" animBg="1" advAuto="0"/>
      <p:bldP spid="409" grpId="7" animBg="1" advAuto="0"/>
      <p:bldP spid="410" grpId="5" animBg="1" advAuto="0"/>
      <p:bldP spid="411" grpId="8" animBg="1" advAuto="0"/>
      <p:bldP spid="412"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LOGO-PRINCIPAL-NUEVO4.png" descr="LOGO-PRINCIPAL-NUEVO4.png"/>
          <p:cNvPicPr>
            <a:picLocks noChangeAspect="1"/>
          </p:cNvPicPr>
          <p:nvPr/>
        </p:nvPicPr>
        <p:blipFill>
          <a:blip r:embed="rId2">
            <a:extLst/>
          </a:blip>
          <a:stretch>
            <a:fillRect/>
          </a:stretch>
        </p:blipFill>
        <p:spPr>
          <a:xfrm>
            <a:off x="3023998" y="6011461"/>
            <a:ext cx="6555511" cy="1693078"/>
          </a:xfrm>
          <a:prstGeom prst="rect">
            <a:avLst/>
          </a:prstGeom>
          <a:ln w="12700">
            <a:miter lim="400000"/>
          </a:ln>
        </p:spPr>
      </p:pic>
      <p:sp>
        <p:nvSpPr>
          <p:cNvPr id="126" name="TRABAJO DE TITULACIÓN:…"/>
          <p:cNvSpPr txBox="1"/>
          <p:nvPr/>
        </p:nvSpPr>
        <p:spPr>
          <a:xfrm>
            <a:off x="12002665" y="5841999"/>
            <a:ext cx="9357337" cy="203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2800">
                <a:latin typeface="Avenir Next"/>
                <a:ea typeface="Avenir Next"/>
                <a:cs typeface="Avenir Next"/>
                <a:sym typeface="Avenir Next"/>
              </a:defRPr>
            </a:pPr>
            <a:r>
              <a:t>TRABAJO DE TITULACIÓN: </a:t>
            </a:r>
          </a:p>
          <a:p>
            <a:pPr marR="331470" algn="l" defTabSz="449580">
              <a:defRPr sz="2800" b="0">
                <a:latin typeface="Avenir Next"/>
                <a:ea typeface="Avenir Next"/>
                <a:cs typeface="Avenir Next"/>
                <a:sym typeface="Avenir Next"/>
              </a:defRPr>
            </a:pPr>
            <a:r>
              <a:t>ANÁLISIS COMPARATIVO DE LAS EXPORTACIONES E IMPORTACIONES DE HORTALIZAS ENTRE ECUADOR Y LA CAN DESDE 2015 AL 2017</a:t>
            </a:r>
          </a:p>
        </p:txBody>
      </p:sp>
      <p:sp>
        <p:nvSpPr>
          <p:cNvPr id="127" name="Línea"/>
          <p:cNvSpPr/>
          <p:nvPr/>
        </p:nvSpPr>
        <p:spPr>
          <a:xfrm flipV="1">
            <a:off x="10791087" y="4595420"/>
            <a:ext cx="1" cy="4525160"/>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8" name="AUTORES:…"/>
          <p:cNvSpPr txBox="1"/>
          <p:nvPr/>
        </p:nvSpPr>
        <p:spPr>
          <a:xfrm>
            <a:off x="12002665" y="6083299"/>
            <a:ext cx="9357337"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2800">
                <a:latin typeface="Avenir Next"/>
                <a:ea typeface="Avenir Next"/>
                <a:cs typeface="Avenir Next"/>
                <a:sym typeface="Avenir Next"/>
              </a:defRPr>
            </a:pPr>
            <a:r>
              <a:t>AUTORES: </a:t>
            </a:r>
          </a:p>
          <a:p>
            <a:pPr marR="331470" algn="l" defTabSz="449580">
              <a:defRPr sz="2800" b="0">
                <a:latin typeface="Avenir Next"/>
                <a:ea typeface="Avenir Next"/>
                <a:cs typeface="Avenir Next"/>
                <a:sym typeface="Avenir Next"/>
              </a:defRPr>
            </a:pPr>
            <a:r>
              <a:t>MARÍA JOSÉ BUITRÓN IBARRA </a:t>
            </a:r>
          </a:p>
          <a:p>
            <a:pPr marR="331470" algn="l" defTabSz="449580">
              <a:defRPr sz="2800" b="0">
                <a:latin typeface="Avenir Next"/>
                <a:ea typeface="Avenir Next"/>
                <a:cs typeface="Avenir Next"/>
                <a:sym typeface="Avenir Next"/>
              </a:defRPr>
            </a:pPr>
            <a:r>
              <a:t>PAOLA ESTEFANÍA LANDÁZURI TERÁN</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1" nodeType="afterEffect">
                                  <p:stCondLst>
                                    <p:cond delay="0"/>
                                  </p:stCondLst>
                                  <p:iterate>
                                    <p:tmAbs val="0"/>
                                  </p:iterate>
                                  <p:childTnLst>
                                    <p:anim calcmode="lin" valueType="num">
                                      <p:cBhvr>
                                        <p:cTn id="6" dur="1000" fill="hold"/>
                                        <p:tgtEl>
                                          <p:spTgt spid="126"/>
                                        </p:tgtEl>
                                        <p:attrNameLst>
                                          <p:attrName>ppt_x</p:attrName>
                                        </p:attrNameLst>
                                      </p:cBhvr>
                                      <p:tavLst>
                                        <p:tav tm="0">
                                          <p:val>
                                            <p:strVal val="ppt_x"/>
                                          </p:val>
                                        </p:tav>
                                        <p:tav tm="100000">
                                          <p:val>
                                            <p:strVal val="ppt_x"/>
                                          </p:val>
                                        </p:tav>
                                      </p:tavLst>
                                    </p:anim>
                                    <p:anim calcmode="lin" valueType="num">
                                      <p:cBhvr>
                                        <p:cTn id="7" dur="1000" fill="hold"/>
                                        <p:tgtEl>
                                          <p:spTgt spid="126"/>
                                        </p:tgtEl>
                                        <p:attrNameLst>
                                          <p:attrName>ppt_y</p:attrName>
                                        </p:attrNameLst>
                                      </p:cBhvr>
                                      <p:tavLst>
                                        <p:tav tm="0">
                                          <p:val>
                                            <p:strVal val="ppt_y"/>
                                          </p:val>
                                        </p:tav>
                                        <p:tav tm="100000">
                                          <p:val>
                                            <p:strVal val="1+ppt_h/2"/>
                                          </p:val>
                                        </p:tav>
                                      </p:tavLst>
                                    </p:anim>
                                    <p:set>
                                      <p:cBhvr>
                                        <p:cTn id="8" fill="hold">
                                          <p:stCondLst>
                                            <p:cond delay="999"/>
                                          </p:stCondLst>
                                        </p:cTn>
                                        <p:tgtEl>
                                          <p:spTgt spid="126"/>
                                        </p:tgtEl>
                                        <p:attrNameLst>
                                          <p:attrName>style.visibility</p:attrName>
                                        </p:attrNameLst>
                                      </p:cBhvr>
                                      <p:to>
                                        <p:strVal val="hidden"/>
                                      </p:to>
                                    </p:set>
                                  </p:childTnLst>
                                </p:cTn>
                              </p:par>
                            </p:childTnLst>
                          </p:cTn>
                        </p:par>
                        <p:par>
                          <p:cTn id="9" fill="hold">
                            <p:stCondLst>
                              <p:cond delay="1000"/>
                            </p:stCondLst>
                            <p:childTnLst>
                              <p:par>
                                <p:cTn id="10" presetID="2" presetClass="entr" presetSubtype="1" fill="hold" grpId="2" nodeType="afterEffect">
                                  <p:stCondLst>
                                    <p:cond delay="0"/>
                                  </p:stCondLst>
                                  <p:iterate>
                                    <p:tmAbs val="0"/>
                                  </p:iterate>
                                  <p:childTnLst>
                                    <p:set>
                                      <p:cBhvr>
                                        <p:cTn id="11" fill="hold"/>
                                        <p:tgtEl>
                                          <p:spTgt spid="128"/>
                                        </p:tgtEl>
                                        <p:attrNameLst>
                                          <p:attrName>style.visibility</p:attrName>
                                        </p:attrNameLst>
                                      </p:cBhvr>
                                      <p:to>
                                        <p:strVal val="visible"/>
                                      </p:to>
                                    </p:set>
                                    <p:anim calcmode="lin" valueType="num">
                                      <p:cBhvr>
                                        <p:cTn id="12" dur="1000" fill="hold"/>
                                        <p:tgtEl>
                                          <p:spTgt spid="128"/>
                                        </p:tgtEl>
                                        <p:attrNameLst>
                                          <p:attrName>ppt_x</p:attrName>
                                        </p:attrNameLst>
                                      </p:cBhvr>
                                      <p:tavLst>
                                        <p:tav tm="0">
                                          <p:val>
                                            <p:strVal val="#ppt_x"/>
                                          </p:val>
                                        </p:tav>
                                        <p:tav tm="100000">
                                          <p:val>
                                            <p:strVal val="#ppt_x"/>
                                          </p:val>
                                        </p:tav>
                                      </p:tavLst>
                                    </p:anim>
                                    <p:anim calcmode="lin" valueType="num">
                                      <p:cBhvr>
                                        <p:cTn id="13" dur="1000" fill="hold"/>
                                        <p:tgtEl>
                                          <p:spTgt spid="1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1" animBg="1" advAuto="0"/>
      <p:bldP spid="128" grpId="2"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 name="Imagen" descr="Imagen"/>
          <p:cNvPicPr>
            <a:picLocks noChangeAspect="1"/>
          </p:cNvPicPr>
          <p:nvPr/>
        </p:nvPicPr>
        <p:blipFill>
          <a:blip r:embed="rId2">
            <a:extLst/>
          </a:blip>
          <a:stretch>
            <a:fillRect/>
          </a:stretch>
        </p:blipFill>
        <p:spPr>
          <a:xfrm>
            <a:off x="19368107" y="8623927"/>
            <a:ext cx="2594992" cy="1707643"/>
          </a:xfrm>
          <a:prstGeom prst="rect">
            <a:avLst/>
          </a:prstGeom>
          <a:ln w="12700">
            <a:miter lim="400000"/>
          </a:ln>
        </p:spPr>
      </p:pic>
      <p:pic>
        <p:nvPicPr>
          <p:cNvPr id="415" name="Imagen" descr="Imagen"/>
          <p:cNvPicPr>
            <a:picLocks noChangeAspect="1"/>
          </p:cNvPicPr>
          <p:nvPr/>
        </p:nvPicPr>
        <p:blipFill>
          <a:blip r:embed="rId3">
            <a:extLst/>
          </a:blip>
          <a:stretch>
            <a:fillRect/>
          </a:stretch>
        </p:blipFill>
        <p:spPr>
          <a:xfrm>
            <a:off x="14759599" y="9025347"/>
            <a:ext cx="2566062" cy="1283019"/>
          </a:xfrm>
          <a:prstGeom prst="rect">
            <a:avLst/>
          </a:prstGeom>
          <a:ln w="12700">
            <a:miter lim="400000"/>
          </a:ln>
        </p:spPr>
      </p:pic>
      <p:pic>
        <p:nvPicPr>
          <p:cNvPr id="416" name="Imagen" descr="Imagen"/>
          <p:cNvPicPr>
            <a:picLocks noChangeAspect="1"/>
          </p:cNvPicPr>
          <p:nvPr/>
        </p:nvPicPr>
        <p:blipFill>
          <a:blip r:embed="rId4">
            <a:extLst/>
          </a:blip>
          <a:stretch>
            <a:fillRect/>
          </a:stretch>
        </p:blipFill>
        <p:spPr>
          <a:xfrm>
            <a:off x="7045638" y="9038047"/>
            <a:ext cx="2566062" cy="1283019"/>
          </a:xfrm>
          <a:prstGeom prst="rect">
            <a:avLst/>
          </a:prstGeom>
          <a:ln w="12700">
            <a:miter lim="400000"/>
          </a:ln>
        </p:spPr>
      </p:pic>
      <p:pic>
        <p:nvPicPr>
          <p:cNvPr id="417" name="Imagen" descr="Imagen"/>
          <p:cNvPicPr>
            <a:picLocks noChangeAspect="1"/>
          </p:cNvPicPr>
          <p:nvPr/>
        </p:nvPicPr>
        <p:blipFill>
          <a:blip r:embed="rId5">
            <a:extLst/>
          </a:blip>
          <a:stretch>
            <a:fillRect/>
          </a:stretch>
        </p:blipFill>
        <p:spPr>
          <a:xfrm>
            <a:off x="2408201" y="8636627"/>
            <a:ext cx="2594992" cy="1707643"/>
          </a:xfrm>
          <a:prstGeom prst="rect">
            <a:avLst/>
          </a:prstGeom>
          <a:ln w="12700">
            <a:miter lim="400000"/>
          </a:ln>
        </p:spPr>
      </p:pic>
      <p:pic>
        <p:nvPicPr>
          <p:cNvPr id="418" name="Imagen" descr="Imagen"/>
          <p:cNvPicPr>
            <a:picLocks noChangeAspect="1"/>
          </p:cNvPicPr>
          <p:nvPr/>
        </p:nvPicPr>
        <p:blipFill>
          <a:blip r:embed="rId6">
            <a:extLst/>
          </a:blip>
          <a:srcRect b="79164"/>
          <a:stretch>
            <a:fillRect/>
          </a:stretch>
        </p:blipFill>
        <p:spPr>
          <a:xfrm>
            <a:off x="4010937" y="3964470"/>
            <a:ext cx="4254185" cy="1902361"/>
          </a:xfrm>
          <a:prstGeom prst="rect">
            <a:avLst/>
          </a:prstGeom>
          <a:ln w="12700">
            <a:miter lim="400000"/>
          </a:ln>
        </p:spPr>
      </p:pic>
      <p:pic>
        <p:nvPicPr>
          <p:cNvPr id="419" name="LOGO-PRINCIPAL-NUEVO4.png" descr="LOGO-PRINCIPAL-NUEVO4.png"/>
          <p:cNvPicPr>
            <a:picLocks noChangeAspect="1"/>
          </p:cNvPicPr>
          <p:nvPr/>
        </p:nvPicPr>
        <p:blipFill>
          <a:blip r:embed="rId7">
            <a:extLst/>
          </a:blip>
          <a:stretch>
            <a:fillRect/>
          </a:stretch>
        </p:blipFill>
        <p:spPr>
          <a:xfrm>
            <a:off x="21229930" y="566966"/>
            <a:ext cx="2597856" cy="670943"/>
          </a:xfrm>
          <a:prstGeom prst="rect">
            <a:avLst/>
          </a:prstGeom>
          <a:ln w="12700">
            <a:miter lim="400000"/>
          </a:ln>
        </p:spPr>
      </p:pic>
      <p:sp>
        <p:nvSpPr>
          <p:cNvPr id="420" name="Línea"/>
          <p:cNvSpPr/>
          <p:nvPr/>
        </p:nvSpPr>
        <p:spPr>
          <a:xfrm flipH="1">
            <a:off x="12192000" y="2872494"/>
            <a:ext cx="1" cy="10003012"/>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21" name="RESULTADOS:…"/>
          <p:cNvSpPr txBox="1"/>
          <p:nvPr/>
        </p:nvSpPr>
        <p:spPr>
          <a:xfrm>
            <a:off x="6590049" y="564605"/>
            <a:ext cx="11203902" cy="193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defTabSz="449580">
              <a:defRPr sz="3500">
                <a:latin typeface="Avenir Next"/>
                <a:ea typeface="Avenir Next"/>
                <a:cs typeface="Avenir Next"/>
                <a:sym typeface="Avenir Next"/>
              </a:defRPr>
            </a:pPr>
            <a:r>
              <a:t>RESULTADOS:</a:t>
            </a:r>
          </a:p>
          <a:p>
            <a:pPr marR="331470" defTabSz="449580">
              <a:defRPr sz="3500" b="0">
                <a:latin typeface="Avenir Next"/>
                <a:ea typeface="Avenir Next"/>
                <a:cs typeface="Avenir Next"/>
                <a:sym typeface="Avenir Next"/>
              </a:defRPr>
            </a:pPr>
            <a:r>
              <a:t>TOTAL DE </a:t>
            </a:r>
            <a:r>
              <a:rPr>
                <a:latin typeface="Avenir Next Medium"/>
                <a:ea typeface="Avenir Next Medium"/>
                <a:cs typeface="Avenir Next Medium"/>
                <a:sym typeface="Avenir Next Medium"/>
              </a:rPr>
              <a:t>IMPORTACIONES</a:t>
            </a:r>
            <a:r>
              <a:t> INTRACOMUNITARIAS DE PRODUCTOS NO PETROLEROS</a:t>
            </a:r>
          </a:p>
        </p:txBody>
      </p:sp>
      <p:sp>
        <p:nvSpPr>
          <p:cNvPr id="422" name="VARIACIÓN"/>
          <p:cNvSpPr txBox="1"/>
          <p:nvPr/>
        </p:nvSpPr>
        <p:spPr>
          <a:xfrm>
            <a:off x="4486430" y="4316636"/>
            <a:ext cx="3328599" cy="850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70000"/>
              </a:lnSpc>
              <a:defRPr sz="4300">
                <a:solidFill>
                  <a:srgbClr val="FFFFFF"/>
                </a:solidFill>
                <a:latin typeface="Avenir Next"/>
                <a:ea typeface="Avenir Next"/>
                <a:cs typeface="Avenir Next"/>
                <a:sym typeface="Avenir Next"/>
              </a:defRPr>
            </a:lvl1pPr>
          </a:lstStyle>
          <a:p>
            <a:r>
              <a:t>VARIACIÓN</a:t>
            </a:r>
          </a:p>
        </p:txBody>
      </p:sp>
      <p:sp>
        <p:nvSpPr>
          <p:cNvPr id="423" name="2015 - 2016"/>
          <p:cNvSpPr txBox="1"/>
          <p:nvPr/>
        </p:nvSpPr>
        <p:spPr>
          <a:xfrm>
            <a:off x="4697687" y="4861247"/>
            <a:ext cx="293148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4000" b="0">
                <a:solidFill>
                  <a:srgbClr val="FFFFFF"/>
                </a:solidFill>
                <a:latin typeface="Avenir Next"/>
                <a:ea typeface="Avenir Next"/>
                <a:cs typeface="Avenir Next"/>
                <a:sym typeface="Avenir Next"/>
              </a:defRPr>
            </a:lvl1pPr>
          </a:lstStyle>
          <a:p>
            <a:r>
              <a:t>2015 - 2016</a:t>
            </a:r>
          </a:p>
        </p:txBody>
      </p:sp>
      <p:sp>
        <p:nvSpPr>
          <p:cNvPr id="424" name="2016"/>
          <p:cNvSpPr txBox="1"/>
          <p:nvPr/>
        </p:nvSpPr>
        <p:spPr>
          <a:xfrm>
            <a:off x="7160682" y="9203305"/>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2016</a:t>
            </a:r>
          </a:p>
        </p:txBody>
      </p:sp>
      <p:sp>
        <p:nvSpPr>
          <p:cNvPr id="425" name="- 16,43%"/>
          <p:cNvSpPr txBox="1"/>
          <p:nvPr/>
        </p:nvSpPr>
        <p:spPr>
          <a:xfrm>
            <a:off x="4970002" y="6785371"/>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4000">
                <a:solidFill>
                  <a:srgbClr val="5E5E5E"/>
                </a:solidFill>
                <a:latin typeface="Avenir Next"/>
                <a:ea typeface="Avenir Next"/>
                <a:cs typeface="Avenir Next"/>
                <a:sym typeface="Avenir Next"/>
              </a:defRPr>
            </a:lvl1pPr>
          </a:lstStyle>
          <a:p>
            <a:r>
              <a:t>- 16,43%</a:t>
            </a:r>
          </a:p>
        </p:txBody>
      </p:sp>
      <p:sp>
        <p:nvSpPr>
          <p:cNvPr id="426" name="2015"/>
          <p:cNvSpPr txBox="1"/>
          <p:nvPr/>
        </p:nvSpPr>
        <p:spPr>
          <a:xfrm>
            <a:off x="2537710" y="9203305"/>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2015</a:t>
            </a:r>
          </a:p>
        </p:txBody>
      </p:sp>
      <p:pic>
        <p:nvPicPr>
          <p:cNvPr id="427" name="Círculo" descr="Círculo"/>
          <p:cNvPicPr>
            <a:picLocks/>
          </p:cNvPicPr>
          <p:nvPr/>
        </p:nvPicPr>
        <p:blipFill>
          <a:blip r:embed="rId8">
            <a:extLst/>
          </a:blip>
          <a:stretch>
            <a:fillRect/>
          </a:stretch>
        </p:blipFill>
        <p:spPr>
          <a:xfrm>
            <a:off x="2239954" y="7597716"/>
            <a:ext cx="2931486" cy="2931486"/>
          </a:xfrm>
          <a:prstGeom prst="rect">
            <a:avLst/>
          </a:prstGeom>
        </p:spPr>
      </p:pic>
      <p:pic>
        <p:nvPicPr>
          <p:cNvPr id="429" name="Círculo" descr="Círculo"/>
          <p:cNvPicPr>
            <a:picLocks/>
          </p:cNvPicPr>
          <p:nvPr/>
        </p:nvPicPr>
        <p:blipFill>
          <a:blip r:embed="rId9">
            <a:extLst/>
          </a:blip>
          <a:stretch>
            <a:fillRect/>
          </a:stretch>
        </p:blipFill>
        <p:spPr>
          <a:xfrm>
            <a:off x="6875626" y="7597716"/>
            <a:ext cx="2931486" cy="2931486"/>
          </a:xfrm>
          <a:prstGeom prst="rect">
            <a:avLst/>
          </a:prstGeom>
        </p:spPr>
      </p:pic>
      <p:pic>
        <p:nvPicPr>
          <p:cNvPr id="431" name="Imagen" descr="Imagen"/>
          <p:cNvPicPr>
            <a:picLocks noChangeAspect="1"/>
          </p:cNvPicPr>
          <p:nvPr/>
        </p:nvPicPr>
        <p:blipFill>
          <a:blip r:embed="rId10">
            <a:extLst/>
          </a:blip>
          <a:stretch>
            <a:fillRect/>
          </a:stretch>
        </p:blipFill>
        <p:spPr>
          <a:xfrm>
            <a:off x="7990750" y="18807638"/>
            <a:ext cx="3640748" cy="4819828"/>
          </a:xfrm>
          <a:prstGeom prst="rect">
            <a:avLst/>
          </a:prstGeom>
          <a:ln w="12700">
            <a:miter lim="400000"/>
          </a:ln>
        </p:spPr>
      </p:pic>
      <p:pic>
        <p:nvPicPr>
          <p:cNvPr id="432" name="Imagen" descr="Imagen"/>
          <p:cNvPicPr>
            <a:picLocks noChangeAspect="1"/>
          </p:cNvPicPr>
          <p:nvPr/>
        </p:nvPicPr>
        <p:blipFill>
          <a:blip r:embed="rId11">
            <a:extLst/>
          </a:blip>
          <a:stretch>
            <a:fillRect/>
          </a:stretch>
        </p:blipFill>
        <p:spPr>
          <a:xfrm>
            <a:off x="12228564" y="15825823"/>
            <a:ext cx="4062655" cy="7845997"/>
          </a:xfrm>
          <a:prstGeom prst="rect">
            <a:avLst/>
          </a:prstGeom>
          <a:ln w="12700">
            <a:miter lim="400000"/>
          </a:ln>
        </p:spPr>
      </p:pic>
      <p:sp>
        <p:nvSpPr>
          <p:cNvPr id="433" name="2015"/>
          <p:cNvSpPr txBox="1"/>
          <p:nvPr/>
        </p:nvSpPr>
        <p:spPr>
          <a:xfrm>
            <a:off x="8806115" y="20141424"/>
            <a:ext cx="1973136"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5000">
                <a:solidFill>
                  <a:srgbClr val="FFFFFF"/>
                </a:solidFill>
                <a:latin typeface="Avenir Next"/>
                <a:ea typeface="Avenir Next"/>
                <a:cs typeface="Avenir Next"/>
                <a:sym typeface="Avenir Next"/>
              </a:defRPr>
            </a:lvl1pPr>
          </a:lstStyle>
          <a:p>
            <a:r>
              <a:t>2015</a:t>
            </a:r>
          </a:p>
        </p:txBody>
      </p:sp>
      <p:sp>
        <p:nvSpPr>
          <p:cNvPr id="434" name="2017"/>
          <p:cNvSpPr txBox="1"/>
          <p:nvPr/>
        </p:nvSpPr>
        <p:spPr>
          <a:xfrm>
            <a:off x="13247923" y="17347006"/>
            <a:ext cx="1973136"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5000">
                <a:solidFill>
                  <a:srgbClr val="FFFFFF"/>
                </a:solidFill>
                <a:latin typeface="Avenir Next"/>
                <a:ea typeface="Avenir Next"/>
                <a:cs typeface="Avenir Next"/>
                <a:sym typeface="Avenir Next"/>
              </a:defRPr>
            </a:lvl1pPr>
          </a:lstStyle>
          <a:p>
            <a:r>
              <a:t>2017</a:t>
            </a:r>
          </a:p>
        </p:txBody>
      </p:sp>
      <p:sp>
        <p:nvSpPr>
          <p:cNvPr id="435" name="6’ 562. 402"/>
          <p:cNvSpPr txBox="1"/>
          <p:nvPr/>
        </p:nvSpPr>
        <p:spPr>
          <a:xfrm>
            <a:off x="8008250" y="18017121"/>
            <a:ext cx="2408949"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b="0">
                <a:latin typeface="Avenir Next"/>
                <a:ea typeface="Avenir Next"/>
                <a:cs typeface="Avenir Next"/>
                <a:sym typeface="Avenir Next"/>
              </a:defRPr>
            </a:lvl1pPr>
          </a:lstStyle>
          <a:p>
            <a:r>
              <a:t>6’ 562. 402</a:t>
            </a:r>
          </a:p>
        </p:txBody>
      </p:sp>
      <p:sp>
        <p:nvSpPr>
          <p:cNvPr id="436" name="6’ 089. 774"/>
          <p:cNvSpPr txBox="1"/>
          <p:nvPr/>
        </p:nvSpPr>
        <p:spPr>
          <a:xfrm>
            <a:off x="13879802" y="15137748"/>
            <a:ext cx="2408949"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b="0">
                <a:latin typeface="Avenir Next"/>
                <a:ea typeface="Avenir Next"/>
                <a:cs typeface="Avenir Next"/>
                <a:sym typeface="Avenir Next"/>
              </a:defRPr>
            </a:lvl1pPr>
          </a:lstStyle>
          <a:p>
            <a:r>
              <a:t>6’ 089. 774</a:t>
            </a:r>
          </a:p>
        </p:txBody>
      </p:sp>
      <p:sp>
        <p:nvSpPr>
          <p:cNvPr id="437" name="AÑOS DE MAYOR EXPORTACIÓN…"/>
          <p:cNvSpPr txBox="1"/>
          <p:nvPr/>
        </p:nvSpPr>
        <p:spPr>
          <a:xfrm>
            <a:off x="6033282" y="15727719"/>
            <a:ext cx="4928326" cy="78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49580">
              <a:defRPr sz="2000">
                <a:solidFill>
                  <a:srgbClr val="5E5E5E"/>
                </a:solidFill>
                <a:latin typeface="Avenir Next"/>
                <a:ea typeface="Avenir Next"/>
                <a:cs typeface="Avenir Next"/>
                <a:sym typeface="Avenir Next"/>
              </a:defRPr>
            </a:pPr>
            <a:r>
              <a:t>AÑOS DE MAYOR EXPORTACIÓN</a:t>
            </a:r>
          </a:p>
          <a:p>
            <a:pPr defTabSz="449580">
              <a:defRPr sz="2000" b="0">
                <a:solidFill>
                  <a:srgbClr val="5E5E5E"/>
                </a:solidFill>
                <a:latin typeface="Avenir Next"/>
                <a:ea typeface="Avenir Next"/>
                <a:cs typeface="Avenir Next"/>
                <a:sym typeface="Avenir Next"/>
              </a:defRPr>
            </a:pPr>
            <a:r>
              <a:t>DE PRODUCTOS NO PETROLEROS</a:t>
            </a:r>
          </a:p>
        </p:txBody>
      </p:sp>
      <p:sp>
        <p:nvSpPr>
          <p:cNvPr id="438" name="2017"/>
          <p:cNvSpPr txBox="1"/>
          <p:nvPr/>
        </p:nvSpPr>
        <p:spPr>
          <a:xfrm>
            <a:off x="19510316" y="9177905"/>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2017</a:t>
            </a:r>
          </a:p>
        </p:txBody>
      </p:sp>
      <p:sp>
        <p:nvSpPr>
          <p:cNvPr id="439" name="2016"/>
          <p:cNvSpPr txBox="1"/>
          <p:nvPr/>
        </p:nvSpPr>
        <p:spPr>
          <a:xfrm>
            <a:off x="14874644" y="9177905"/>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2016</a:t>
            </a:r>
          </a:p>
        </p:txBody>
      </p:sp>
      <p:pic>
        <p:nvPicPr>
          <p:cNvPr id="440" name="Círculo" descr="Círculo"/>
          <p:cNvPicPr>
            <a:picLocks/>
          </p:cNvPicPr>
          <p:nvPr/>
        </p:nvPicPr>
        <p:blipFill>
          <a:blip r:embed="rId12">
            <a:extLst/>
          </a:blip>
          <a:stretch>
            <a:fillRect/>
          </a:stretch>
        </p:blipFill>
        <p:spPr>
          <a:xfrm>
            <a:off x="14576888" y="7572316"/>
            <a:ext cx="2931486" cy="2931486"/>
          </a:xfrm>
          <a:prstGeom prst="rect">
            <a:avLst/>
          </a:prstGeom>
        </p:spPr>
      </p:pic>
      <p:pic>
        <p:nvPicPr>
          <p:cNvPr id="442" name="Círculo" descr="Círculo"/>
          <p:cNvPicPr>
            <a:picLocks/>
          </p:cNvPicPr>
          <p:nvPr/>
        </p:nvPicPr>
        <p:blipFill>
          <a:blip r:embed="rId13">
            <a:extLst/>
          </a:blip>
          <a:stretch>
            <a:fillRect/>
          </a:stretch>
        </p:blipFill>
        <p:spPr>
          <a:xfrm>
            <a:off x="19212560" y="7572316"/>
            <a:ext cx="2931486" cy="2931486"/>
          </a:xfrm>
          <a:prstGeom prst="rect">
            <a:avLst/>
          </a:prstGeom>
        </p:spPr>
      </p:pic>
      <p:sp>
        <p:nvSpPr>
          <p:cNvPr id="444" name="+ 9,69%"/>
          <p:cNvSpPr txBox="1"/>
          <p:nvPr/>
        </p:nvSpPr>
        <p:spPr>
          <a:xfrm>
            <a:off x="17125373" y="6798071"/>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4000">
                <a:solidFill>
                  <a:srgbClr val="5E5E5E"/>
                </a:solidFill>
                <a:latin typeface="Avenir Next"/>
                <a:ea typeface="Avenir Next"/>
                <a:cs typeface="Avenir Next"/>
                <a:sym typeface="Avenir Next"/>
              </a:defRPr>
            </a:lvl1pPr>
          </a:lstStyle>
          <a:p>
            <a:r>
              <a:t>+ 9,69%</a:t>
            </a:r>
          </a:p>
        </p:txBody>
      </p:sp>
      <p:pic>
        <p:nvPicPr>
          <p:cNvPr id="445" name="Imagen" descr="Imagen"/>
          <p:cNvPicPr>
            <a:picLocks noChangeAspect="1"/>
          </p:cNvPicPr>
          <p:nvPr/>
        </p:nvPicPr>
        <p:blipFill>
          <a:blip r:embed="rId6">
            <a:extLst/>
          </a:blip>
          <a:srcRect b="79164"/>
          <a:stretch>
            <a:fillRect/>
          </a:stretch>
        </p:blipFill>
        <p:spPr>
          <a:xfrm>
            <a:off x="16166307" y="3964470"/>
            <a:ext cx="4254185" cy="1902361"/>
          </a:xfrm>
          <a:prstGeom prst="rect">
            <a:avLst/>
          </a:prstGeom>
          <a:ln w="12700">
            <a:miter lim="400000"/>
          </a:ln>
        </p:spPr>
      </p:pic>
      <p:sp>
        <p:nvSpPr>
          <p:cNvPr id="446" name="VARIACIÓN"/>
          <p:cNvSpPr txBox="1"/>
          <p:nvPr/>
        </p:nvSpPr>
        <p:spPr>
          <a:xfrm>
            <a:off x="16641799" y="4316636"/>
            <a:ext cx="3328600" cy="850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70000"/>
              </a:lnSpc>
              <a:defRPr sz="4300">
                <a:solidFill>
                  <a:srgbClr val="FFFFFF"/>
                </a:solidFill>
                <a:latin typeface="Avenir Next"/>
                <a:ea typeface="Avenir Next"/>
                <a:cs typeface="Avenir Next"/>
                <a:sym typeface="Avenir Next"/>
              </a:defRPr>
            </a:lvl1pPr>
          </a:lstStyle>
          <a:p>
            <a:r>
              <a:t>VARIACIÓN</a:t>
            </a:r>
          </a:p>
        </p:txBody>
      </p:sp>
      <p:sp>
        <p:nvSpPr>
          <p:cNvPr id="447" name="2016 - 2017"/>
          <p:cNvSpPr txBox="1"/>
          <p:nvPr/>
        </p:nvSpPr>
        <p:spPr>
          <a:xfrm>
            <a:off x="16853058" y="4861247"/>
            <a:ext cx="2931485"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4000" b="0">
                <a:solidFill>
                  <a:srgbClr val="FFFFFF"/>
                </a:solidFill>
                <a:latin typeface="Avenir Next"/>
                <a:ea typeface="Avenir Next"/>
                <a:cs typeface="Avenir Next"/>
                <a:sym typeface="Avenir Next"/>
              </a:defRPr>
            </a:lvl1pPr>
          </a:lstStyle>
          <a:p>
            <a:r>
              <a:t>2016 - 2017</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418"/>
                                        </p:tgtEl>
                                        <p:attrNameLst>
                                          <p:attrName>style.visibility</p:attrName>
                                        </p:attrNameLst>
                                      </p:cBhvr>
                                      <p:to>
                                        <p:strVal val="visible"/>
                                      </p:to>
                                    </p:set>
                                    <p:anim calcmode="lin" valueType="num">
                                      <p:cBhvr>
                                        <p:cTn id="7" dur="1000" fill="hold"/>
                                        <p:tgtEl>
                                          <p:spTgt spid="418"/>
                                        </p:tgtEl>
                                        <p:attrNameLst>
                                          <p:attrName>ppt_x</p:attrName>
                                        </p:attrNameLst>
                                      </p:cBhvr>
                                      <p:tavLst>
                                        <p:tav tm="0">
                                          <p:val>
                                            <p:strVal val="#ppt_x"/>
                                          </p:val>
                                        </p:tav>
                                        <p:tav tm="100000">
                                          <p:val>
                                            <p:strVal val="#ppt_x"/>
                                          </p:val>
                                        </p:tav>
                                      </p:tavLst>
                                    </p:anim>
                                    <p:anim calcmode="lin" valueType="num">
                                      <p:cBhvr>
                                        <p:cTn id="8" dur="1000" fill="hold"/>
                                        <p:tgtEl>
                                          <p:spTgt spid="41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422"/>
                                        </p:tgtEl>
                                        <p:attrNameLst>
                                          <p:attrName>style.visibility</p:attrName>
                                        </p:attrNameLst>
                                      </p:cBhvr>
                                      <p:to>
                                        <p:strVal val="visible"/>
                                      </p:to>
                                    </p:set>
                                    <p:anim calcmode="lin" valueType="num">
                                      <p:cBhvr>
                                        <p:cTn id="12" dur="750" fill="hold"/>
                                        <p:tgtEl>
                                          <p:spTgt spid="422"/>
                                        </p:tgtEl>
                                        <p:attrNameLst>
                                          <p:attrName>ppt_w</p:attrName>
                                        </p:attrNameLst>
                                      </p:cBhvr>
                                      <p:tavLst>
                                        <p:tav tm="0">
                                          <p:val>
                                            <p:fltVal val="0"/>
                                          </p:val>
                                        </p:tav>
                                        <p:tav tm="100000">
                                          <p:val>
                                            <p:strVal val="#ppt_w"/>
                                          </p:val>
                                        </p:tav>
                                      </p:tavLst>
                                    </p:anim>
                                    <p:anim calcmode="lin" valueType="num">
                                      <p:cBhvr>
                                        <p:cTn id="13" dur="750" fill="hold"/>
                                        <p:tgtEl>
                                          <p:spTgt spid="422"/>
                                        </p:tgtEl>
                                        <p:attrNameLst>
                                          <p:attrName>ppt_h</p:attrName>
                                        </p:attrNameLst>
                                      </p:cBhvr>
                                      <p:tavLst>
                                        <p:tav tm="0">
                                          <p:val>
                                            <p:fltVal val="0"/>
                                          </p:val>
                                        </p:tav>
                                        <p:tav tm="100000">
                                          <p:val>
                                            <p:strVal val="#ppt_h"/>
                                          </p:val>
                                        </p:tav>
                                      </p:tavLst>
                                    </p:anim>
                                  </p:childTnLst>
                                </p:cTn>
                              </p:par>
                            </p:childTnLst>
                          </p:cTn>
                        </p:par>
                        <p:par>
                          <p:cTn id="14" fill="hold">
                            <p:stCondLst>
                              <p:cond delay="1750"/>
                            </p:stCondLst>
                            <p:childTnLst>
                              <p:par>
                                <p:cTn id="15" presetID="1" presetClass="entr" presetSubtype="0" fill="hold" grpId="3" nodeType="afterEffect">
                                  <p:stCondLst>
                                    <p:cond delay="0"/>
                                  </p:stCondLst>
                                  <p:iterate type="lt">
                                    <p:tmAbs val="100"/>
                                  </p:iterate>
                                  <p:childTnLst>
                                    <p:set>
                                      <p:cBhvr>
                                        <p:cTn id="16" fill="hold"/>
                                        <p:tgtEl>
                                          <p:spTgt spid="423"/>
                                        </p:tgtEl>
                                        <p:attrNameLst>
                                          <p:attrName>style.visibility</p:attrName>
                                        </p:attrNameLst>
                                      </p:cBhvr>
                                      <p:to>
                                        <p:strVal val="visible"/>
                                      </p:to>
                                    </p:set>
                                  </p:childTnLst>
                                </p:cTn>
                              </p:par>
                            </p:childTnLst>
                          </p:cTn>
                        </p:par>
                        <p:par>
                          <p:cTn id="17" fill="hold">
                            <p:stCondLst>
                              <p:cond delay="1750"/>
                            </p:stCondLst>
                            <p:childTnLst>
                              <p:par>
                                <p:cTn id="18" presetID="9" presetClass="entr" fill="hold" grpId="4" nodeType="afterEffect">
                                  <p:stCondLst>
                                    <p:cond delay="0"/>
                                  </p:stCondLst>
                                  <p:iterate>
                                    <p:tmAbs val="0"/>
                                  </p:iterate>
                                  <p:childTnLst>
                                    <p:set>
                                      <p:cBhvr>
                                        <p:cTn id="19" fill="hold"/>
                                        <p:tgtEl>
                                          <p:spTgt spid="427"/>
                                        </p:tgtEl>
                                        <p:attrNameLst>
                                          <p:attrName>style.visibility</p:attrName>
                                        </p:attrNameLst>
                                      </p:cBhvr>
                                      <p:to>
                                        <p:strVal val="visible"/>
                                      </p:to>
                                    </p:set>
                                    <p:animEffect transition="in" filter="dissolve">
                                      <p:cBhvr>
                                        <p:cTn id="20" dur="2000"/>
                                        <p:tgtEl>
                                          <p:spTgt spid="427"/>
                                        </p:tgtEl>
                                      </p:cBhvr>
                                    </p:animEffect>
                                  </p:childTnLst>
                                </p:cTn>
                              </p:par>
                            </p:childTnLst>
                          </p:cTn>
                        </p:par>
                        <p:par>
                          <p:cTn id="21" fill="hold">
                            <p:stCondLst>
                              <p:cond delay="3750"/>
                            </p:stCondLst>
                            <p:childTnLst>
                              <p:par>
                                <p:cTn id="22" presetID="22" presetClass="entr" presetSubtype="4" fill="hold" grpId="5" nodeType="afterEffect">
                                  <p:stCondLst>
                                    <p:cond delay="0"/>
                                  </p:stCondLst>
                                  <p:iterate>
                                    <p:tmAbs val="0"/>
                                  </p:iterate>
                                  <p:childTnLst>
                                    <p:set>
                                      <p:cBhvr>
                                        <p:cTn id="23" fill="hold"/>
                                        <p:tgtEl>
                                          <p:spTgt spid="417"/>
                                        </p:tgtEl>
                                        <p:attrNameLst>
                                          <p:attrName>style.visibility</p:attrName>
                                        </p:attrNameLst>
                                      </p:cBhvr>
                                      <p:to>
                                        <p:strVal val="visible"/>
                                      </p:to>
                                    </p:set>
                                    <p:animEffect transition="in" filter="wipe(down)">
                                      <p:cBhvr>
                                        <p:cTn id="24" dur="1000"/>
                                        <p:tgtEl>
                                          <p:spTgt spid="417"/>
                                        </p:tgtEl>
                                      </p:cBhvr>
                                    </p:animEffect>
                                  </p:childTnLst>
                                </p:cTn>
                              </p:par>
                            </p:childTnLst>
                          </p:cTn>
                        </p:par>
                        <p:par>
                          <p:cTn id="25" fill="hold">
                            <p:stCondLst>
                              <p:cond delay="4750"/>
                            </p:stCondLst>
                            <p:childTnLst>
                              <p:par>
                                <p:cTn id="26" presetID="23" presetClass="entr" presetSubtype="16" fill="hold" grpId="6" nodeType="afterEffect">
                                  <p:stCondLst>
                                    <p:cond delay="0"/>
                                  </p:stCondLst>
                                  <p:iterate>
                                    <p:tmAbs val="0"/>
                                  </p:iterate>
                                  <p:childTnLst>
                                    <p:set>
                                      <p:cBhvr>
                                        <p:cTn id="27" fill="hold"/>
                                        <p:tgtEl>
                                          <p:spTgt spid="426"/>
                                        </p:tgtEl>
                                        <p:attrNameLst>
                                          <p:attrName>style.visibility</p:attrName>
                                        </p:attrNameLst>
                                      </p:cBhvr>
                                      <p:to>
                                        <p:strVal val="visible"/>
                                      </p:to>
                                    </p:set>
                                    <p:anim calcmode="lin" valueType="num">
                                      <p:cBhvr>
                                        <p:cTn id="28" dur="750" fill="hold"/>
                                        <p:tgtEl>
                                          <p:spTgt spid="426"/>
                                        </p:tgtEl>
                                        <p:attrNameLst>
                                          <p:attrName>ppt_w</p:attrName>
                                        </p:attrNameLst>
                                      </p:cBhvr>
                                      <p:tavLst>
                                        <p:tav tm="0">
                                          <p:val>
                                            <p:fltVal val="0"/>
                                          </p:val>
                                        </p:tav>
                                        <p:tav tm="100000">
                                          <p:val>
                                            <p:strVal val="#ppt_w"/>
                                          </p:val>
                                        </p:tav>
                                      </p:tavLst>
                                    </p:anim>
                                    <p:anim calcmode="lin" valueType="num">
                                      <p:cBhvr>
                                        <p:cTn id="29" dur="750" fill="hold"/>
                                        <p:tgtEl>
                                          <p:spTgt spid="426"/>
                                        </p:tgtEl>
                                        <p:attrNameLst>
                                          <p:attrName>ppt_h</p:attrName>
                                        </p:attrNameLst>
                                      </p:cBhvr>
                                      <p:tavLst>
                                        <p:tav tm="0">
                                          <p:val>
                                            <p:fltVal val="0"/>
                                          </p:val>
                                        </p:tav>
                                        <p:tav tm="100000">
                                          <p:val>
                                            <p:strVal val="#ppt_h"/>
                                          </p:val>
                                        </p:tav>
                                      </p:tavLst>
                                    </p:anim>
                                  </p:childTnLst>
                                </p:cTn>
                              </p:par>
                            </p:childTnLst>
                          </p:cTn>
                        </p:par>
                        <p:par>
                          <p:cTn id="30" fill="hold">
                            <p:stCondLst>
                              <p:cond delay="5500"/>
                            </p:stCondLst>
                            <p:childTnLst>
                              <p:par>
                                <p:cTn id="31" presetID="9" presetClass="entr" fill="hold" grpId="7" nodeType="afterEffect">
                                  <p:stCondLst>
                                    <p:cond delay="0"/>
                                  </p:stCondLst>
                                  <p:iterate>
                                    <p:tmAbs val="0"/>
                                  </p:iterate>
                                  <p:childTnLst>
                                    <p:set>
                                      <p:cBhvr>
                                        <p:cTn id="32" fill="hold"/>
                                        <p:tgtEl>
                                          <p:spTgt spid="425"/>
                                        </p:tgtEl>
                                        <p:attrNameLst>
                                          <p:attrName>style.visibility</p:attrName>
                                        </p:attrNameLst>
                                      </p:cBhvr>
                                      <p:to>
                                        <p:strVal val="visible"/>
                                      </p:to>
                                    </p:set>
                                    <p:animEffect transition="in" filter="dissolve">
                                      <p:cBhvr>
                                        <p:cTn id="33" dur="1000"/>
                                        <p:tgtEl>
                                          <p:spTgt spid="425"/>
                                        </p:tgtEl>
                                      </p:cBhvr>
                                    </p:animEffect>
                                  </p:childTnLst>
                                </p:cTn>
                              </p:par>
                            </p:childTnLst>
                          </p:cTn>
                        </p:par>
                        <p:par>
                          <p:cTn id="34" fill="hold">
                            <p:stCondLst>
                              <p:cond delay="6500"/>
                            </p:stCondLst>
                            <p:childTnLst>
                              <p:par>
                                <p:cTn id="35" presetID="9" presetClass="entr" fill="hold" grpId="8" nodeType="afterEffect">
                                  <p:stCondLst>
                                    <p:cond delay="0"/>
                                  </p:stCondLst>
                                  <p:iterate>
                                    <p:tmAbs val="0"/>
                                  </p:iterate>
                                  <p:childTnLst>
                                    <p:set>
                                      <p:cBhvr>
                                        <p:cTn id="36" fill="hold"/>
                                        <p:tgtEl>
                                          <p:spTgt spid="429"/>
                                        </p:tgtEl>
                                        <p:attrNameLst>
                                          <p:attrName>style.visibility</p:attrName>
                                        </p:attrNameLst>
                                      </p:cBhvr>
                                      <p:to>
                                        <p:strVal val="visible"/>
                                      </p:to>
                                    </p:set>
                                    <p:animEffect transition="in" filter="dissolve">
                                      <p:cBhvr>
                                        <p:cTn id="37" dur="2000"/>
                                        <p:tgtEl>
                                          <p:spTgt spid="429"/>
                                        </p:tgtEl>
                                      </p:cBhvr>
                                    </p:animEffect>
                                  </p:childTnLst>
                                </p:cTn>
                              </p:par>
                            </p:childTnLst>
                          </p:cTn>
                        </p:par>
                        <p:par>
                          <p:cTn id="38" fill="hold">
                            <p:stCondLst>
                              <p:cond delay="8500"/>
                            </p:stCondLst>
                            <p:childTnLst>
                              <p:par>
                                <p:cTn id="39" presetID="22" presetClass="entr" presetSubtype="4" fill="hold" grpId="9" nodeType="afterEffect">
                                  <p:stCondLst>
                                    <p:cond delay="0"/>
                                  </p:stCondLst>
                                  <p:iterate>
                                    <p:tmAbs val="0"/>
                                  </p:iterate>
                                  <p:childTnLst>
                                    <p:set>
                                      <p:cBhvr>
                                        <p:cTn id="40" fill="hold"/>
                                        <p:tgtEl>
                                          <p:spTgt spid="416"/>
                                        </p:tgtEl>
                                        <p:attrNameLst>
                                          <p:attrName>style.visibility</p:attrName>
                                        </p:attrNameLst>
                                      </p:cBhvr>
                                      <p:to>
                                        <p:strVal val="visible"/>
                                      </p:to>
                                    </p:set>
                                    <p:animEffect transition="in" filter="wipe(down)">
                                      <p:cBhvr>
                                        <p:cTn id="41" dur="1000"/>
                                        <p:tgtEl>
                                          <p:spTgt spid="416"/>
                                        </p:tgtEl>
                                      </p:cBhvr>
                                    </p:animEffect>
                                  </p:childTnLst>
                                </p:cTn>
                              </p:par>
                            </p:childTnLst>
                          </p:cTn>
                        </p:par>
                        <p:par>
                          <p:cTn id="42" fill="hold">
                            <p:stCondLst>
                              <p:cond delay="9500"/>
                            </p:stCondLst>
                            <p:childTnLst>
                              <p:par>
                                <p:cTn id="43" presetID="23" presetClass="entr" presetSubtype="16" fill="hold" grpId="10" nodeType="afterEffect">
                                  <p:stCondLst>
                                    <p:cond delay="0"/>
                                  </p:stCondLst>
                                  <p:iterate>
                                    <p:tmAbs val="0"/>
                                  </p:iterate>
                                  <p:childTnLst>
                                    <p:set>
                                      <p:cBhvr>
                                        <p:cTn id="44" fill="hold"/>
                                        <p:tgtEl>
                                          <p:spTgt spid="424"/>
                                        </p:tgtEl>
                                        <p:attrNameLst>
                                          <p:attrName>style.visibility</p:attrName>
                                        </p:attrNameLst>
                                      </p:cBhvr>
                                      <p:to>
                                        <p:strVal val="visible"/>
                                      </p:to>
                                    </p:set>
                                    <p:anim calcmode="lin" valueType="num">
                                      <p:cBhvr>
                                        <p:cTn id="45" dur="750" fill="hold"/>
                                        <p:tgtEl>
                                          <p:spTgt spid="424"/>
                                        </p:tgtEl>
                                        <p:attrNameLst>
                                          <p:attrName>ppt_w</p:attrName>
                                        </p:attrNameLst>
                                      </p:cBhvr>
                                      <p:tavLst>
                                        <p:tav tm="0">
                                          <p:val>
                                            <p:fltVal val="0"/>
                                          </p:val>
                                        </p:tav>
                                        <p:tav tm="100000">
                                          <p:val>
                                            <p:strVal val="#ppt_w"/>
                                          </p:val>
                                        </p:tav>
                                      </p:tavLst>
                                    </p:anim>
                                    <p:anim calcmode="lin" valueType="num">
                                      <p:cBhvr>
                                        <p:cTn id="46" dur="750" fill="hold"/>
                                        <p:tgtEl>
                                          <p:spTgt spid="424"/>
                                        </p:tgtEl>
                                        <p:attrNameLst>
                                          <p:attrName>ppt_h</p:attrName>
                                        </p:attrNameLst>
                                      </p:cBhvr>
                                      <p:tavLst>
                                        <p:tav tm="0">
                                          <p:val>
                                            <p:fltVal val="0"/>
                                          </p:val>
                                        </p:tav>
                                        <p:tav tm="100000">
                                          <p:val>
                                            <p:strVal val="#ppt_h"/>
                                          </p:val>
                                        </p:tav>
                                      </p:tavLst>
                                    </p:anim>
                                  </p:childTnLst>
                                </p:cTn>
                              </p:par>
                            </p:childTnLst>
                          </p:cTn>
                        </p:par>
                        <p:par>
                          <p:cTn id="47" fill="hold">
                            <p:stCondLst>
                              <p:cond delay="10250"/>
                            </p:stCondLst>
                            <p:childTnLst>
                              <p:par>
                                <p:cTn id="48" presetID="2" presetClass="entr" presetSubtype="4" fill="hold" grpId="11" nodeType="afterEffect">
                                  <p:stCondLst>
                                    <p:cond delay="0"/>
                                  </p:stCondLst>
                                  <p:iterate>
                                    <p:tmAbs val="0"/>
                                  </p:iterate>
                                  <p:childTnLst>
                                    <p:set>
                                      <p:cBhvr>
                                        <p:cTn id="49" fill="hold"/>
                                        <p:tgtEl>
                                          <p:spTgt spid="445"/>
                                        </p:tgtEl>
                                        <p:attrNameLst>
                                          <p:attrName>style.visibility</p:attrName>
                                        </p:attrNameLst>
                                      </p:cBhvr>
                                      <p:to>
                                        <p:strVal val="visible"/>
                                      </p:to>
                                    </p:set>
                                    <p:anim calcmode="lin" valueType="num">
                                      <p:cBhvr>
                                        <p:cTn id="50" dur="1000" fill="hold"/>
                                        <p:tgtEl>
                                          <p:spTgt spid="445"/>
                                        </p:tgtEl>
                                        <p:attrNameLst>
                                          <p:attrName>ppt_x</p:attrName>
                                        </p:attrNameLst>
                                      </p:cBhvr>
                                      <p:tavLst>
                                        <p:tav tm="0">
                                          <p:val>
                                            <p:strVal val="#ppt_x"/>
                                          </p:val>
                                        </p:tav>
                                        <p:tav tm="100000">
                                          <p:val>
                                            <p:strVal val="#ppt_x"/>
                                          </p:val>
                                        </p:tav>
                                      </p:tavLst>
                                    </p:anim>
                                    <p:anim calcmode="lin" valueType="num">
                                      <p:cBhvr>
                                        <p:cTn id="51" dur="1000" fill="hold"/>
                                        <p:tgtEl>
                                          <p:spTgt spid="445"/>
                                        </p:tgtEl>
                                        <p:attrNameLst>
                                          <p:attrName>ppt_y</p:attrName>
                                        </p:attrNameLst>
                                      </p:cBhvr>
                                      <p:tavLst>
                                        <p:tav tm="0">
                                          <p:val>
                                            <p:strVal val="1+#ppt_h/2"/>
                                          </p:val>
                                        </p:tav>
                                        <p:tav tm="100000">
                                          <p:val>
                                            <p:strVal val="#ppt_y"/>
                                          </p:val>
                                        </p:tav>
                                      </p:tavLst>
                                    </p:anim>
                                  </p:childTnLst>
                                </p:cTn>
                              </p:par>
                            </p:childTnLst>
                          </p:cTn>
                        </p:par>
                        <p:par>
                          <p:cTn id="52" fill="hold">
                            <p:stCondLst>
                              <p:cond delay="11250"/>
                            </p:stCondLst>
                            <p:childTnLst>
                              <p:par>
                                <p:cTn id="53" presetID="23" presetClass="entr" presetSubtype="16" fill="hold" grpId="12" nodeType="afterEffect">
                                  <p:stCondLst>
                                    <p:cond delay="0"/>
                                  </p:stCondLst>
                                  <p:iterate>
                                    <p:tmAbs val="0"/>
                                  </p:iterate>
                                  <p:childTnLst>
                                    <p:set>
                                      <p:cBhvr>
                                        <p:cTn id="54" fill="hold"/>
                                        <p:tgtEl>
                                          <p:spTgt spid="446"/>
                                        </p:tgtEl>
                                        <p:attrNameLst>
                                          <p:attrName>style.visibility</p:attrName>
                                        </p:attrNameLst>
                                      </p:cBhvr>
                                      <p:to>
                                        <p:strVal val="visible"/>
                                      </p:to>
                                    </p:set>
                                    <p:anim calcmode="lin" valueType="num">
                                      <p:cBhvr>
                                        <p:cTn id="55" dur="750" fill="hold"/>
                                        <p:tgtEl>
                                          <p:spTgt spid="446"/>
                                        </p:tgtEl>
                                        <p:attrNameLst>
                                          <p:attrName>ppt_w</p:attrName>
                                        </p:attrNameLst>
                                      </p:cBhvr>
                                      <p:tavLst>
                                        <p:tav tm="0">
                                          <p:val>
                                            <p:fltVal val="0"/>
                                          </p:val>
                                        </p:tav>
                                        <p:tav tm="100000">
                                          <p:val>
                                            <p:strVal val="#ppt_w"/>
                                          </p:val>
                                        </p:tav>
                                      </p:tavLst>
                                    </p:anim>
                                    <p:anim calcmode="lin" valueType="num">
                                      <p:cBhvr>
                                        <p:cTn id="56" dur="750" fill="hold"/>
                                        <p:tgtEl>
                                          <p:spTgt spid="446"/>
                                        </p:tgtEl>
                                        <p:attrNameLst>
                                          <p:attrName>ppt_h</p:attrName>
                                        </p:attrNameLst>
                                      </p:cBhvr>
                                      <p:tavLst>
                                        <p:tav tm="0">
                                          <p:val>
                                            <p:fltVal val="0"/>
                                          </p:val>
                                        </p:tav>
                                        <p:tav tm="100000">
                                          <p:val>
                                            <p:strVal val="#ppt_h"/>
                                          </p:val>
                                        </p:tav>
                                      </p:tavLst>
                                    </p:anim>
                                  </p:childTnLst>
                                </p:cTn>
                              </p:par>
                            </p:childTnLst>
                          </p:cTn>
                        </p:par>
                        <p:par>
                          <p:cTn id="57" fill="hold">
                            <p:stCondLst>
                              <p:cond delay="12000"/>
                            </p:stCondLst>
                            <p:childTnLst>
                              <p:par>
                                <p:cTn id="58" presetID="1" presetClass="entr" presetSubtype="0" fill="hold" grpId="13" nodeType="afterEffect">
                                  <p:stCondLst>
                                    <p:cond delay="0"/>
                                  </p:stCondLst>
                                  <p:iterate type="lt">
                                    <p:tmAbs val="100"/>
                                  </p:iterate>
                                  <p:childTnLst>
                                    <p:set>
                                      <p:cBhvr>
                                        <p:cTn id="59" fill="hold"/>
                                        <p:tgtEl>
                                          <p:spTgt spid="447"/>
                                        </p:tgtEl>
                                        <p:attrNameLst>
                                          <p:attrName>style.visibility</p:attrName>
                                        </p:attrNameLst>
                                      </p:cBhvr>
                                      <p:to>
                                        <p:strVal val="visible"/>
                                      </p:to>
                                    </p:set>
                                  </p:childTnLst>
                                </p:cTn>
                              </p:par>
                            </p:childTnLst>
                          </p:cTn>
                        </p:par>
                        <p:par>
                          <p:cTn id="60" fill="hold">
                            <p:stCondLst>
                              <p:cond delay="12000"/>
                            </p:stCondLst>
                            <p:childTnLst>
                              <p:par>
                                <p:cTn id="61" presetID="9" presetClass="entr" fill="hold" grpId="14" nodeType="afterEffect">
                                  <p:stCondLst>
                                    <p:cond delay="0"/>
                                  </p:stCondLst>
                                  <p:iterate>
                                    <p:tmAbs val="0"/>
                                  </p:iterate>
                                  <p:childTnLst>
                                    <p:set>
                                      <p:cBhvr>
                                        <p:cTn id="62" fill="hold"/>
                                        <p:tgtEl>
                                          <p:spTgt spid="440"/>
                                        </p:tgtEl>
                                        <p:attrNameLst>
                                          <p:attrName>style.visibility</p:attrName>
                                        </p:attrNameLst>
                                      </p:cBhvr>
                                      <p:to>
                                        <p:strVal val="visible"/>
                                      </p:to>
                                    </p:set>
                                    <p:animEffect transition="in" filter="dissolve">
                                      <p:cBhvr>
                                        <p:cTn id="63" dur="2000"/>
                                        <p:tgtEl>
                                          <p:spTgt spid="440"/>
                                        </p:tgtEl>
                                      </p:cBhvr>
                                    </p:animEffect>
                                  </p:childTnLst>
                                </p:cTn>
                              </p:par>
                            </p:childTnLst>
                          </p:cTn>
                        </p:par>
                        <p:par>
                          <p:cTn id="64" fill="hold">
                            <p:stCondLst>
                              <p:cond delay="14000"/>
                            </p:stCondLst>
                            <p:childTnLst>
                              <p:par>
                                <p:cTn id="65" presetID="22" presetClass="entr" presetSubtype="4" fill="hold" grpId="15" nodeType="afterEffect">
                                  <p:stCondLst>
                                    <p:cond delay="0"/>
                                  </p:stCondLst>
                                  <p:iterate>
                                    <p:tmAbs val="0"/>
                                  </p:iterate>
                                  <p:childTnLst>
                                    <p:set>
                                      <p:cBhvr>
                                        <p:cTn id="66" fill="hold"/>
                                        <p:tgtEl>
                                          <p:spTgt spid="415"/>
                                        </p:tgtEl>
                                        <p:attrNameLst>
                                          <p:attrName>style.visibility</p:attrName>
                                        </p:attrNameLst>
                                      </p:cBhvr>
                                      <p:to>
                                        <p:strVal val="visible"/>
                                      </p:to>
                                    </p:set>
                                    <p:animEffect transition="in" filter="wipe(down)">
                                      <p:cBhvr>
                                        <p:cTn id="67" dur="1000"/>
                                        <p:tgtEl>
                                          <p:spTgt spid="415"/>
                                        </p:tgtEl>
                                      </p:cBhvr>
                                    </p:animEffect>
                                  </p:childTnLst>
                                </p:cTn>
                              </p:par>
                            </p:childTnLst>
                          </p:cTn>
                        </p:par>
                        <p:par>
                          <p:cTn id="68" fill="hold">
                            <p:stCondLst>
                              <p:cond delay="15000"/>
                            </p:stCondLst>
                            <p:childTnLst>
                              <p:par>
                                <p:cTn id="69" presetID="23" presetClass="entr" presetSubtype="16" fill="hold" grpId="16" nodeType="afterEffect">
                                  <p:stCondLst>
                                    <p:cond delay="0"/>
                                  </p:stCondLst>
                                  <p:iterate>
                                    <p:tmAbs val="0"/>
                                  </p:iterate>
                                  <p:childTnLst>
                                    <p:set>
                                      <p:cBhvr>
                                        <p:cTn id="70" fill="hold"/>
                                        <p:tgtEl>
                                          <p:spTgt spid="439"/>
                                        </p:tgtEl>
                                        <p:attrNameLst>
                                          <p:attrName>style.visibility</p:attrName>
                                        </p:attrNameLst>
                                      </p:cBhvr>
                                      <p:to>
                                        <p:strVal val="visible"/>
                                      </p:to>
                                    </p:set>
                                    <p:anim calcmode="lin" valueType="num">
                                      <p:cBhvr>
                                        <p:cTn id="71" dur="750" fill="hold"/>
                                        <p:tgtEl>
                                          <p:spTgt spid="439"/>
                                        </p:tgtEl>
                                        <p:attrNameLst>
                                          <p:attrName>ppt_w</p:attrName>
                                        </p:attrNameLst>
                                      </p:cBhvr>
                                      <p:tavLst>
                                        <p:tav tm="0">
                                          <p:val>
                                            <p:fltVal val="0"/>
                                          </p:val>
                                        </p:tav>
                                        <p:tav tm="100000">
                                          <p:val>
                                            <p:strVal val="#ppt_w"/>
                                          </p:val>
                                        </p:tav>
                                      </p:tavLst>
                                    </p:anim>
                                    <p:anim calcmode="lin" valueType="num">
                                      <p:cBhvr>
                                        <p:cTn id="72" dur="750" fill="hold"/>
                                        <p:tgtEl>
                                          <p:spTgt spid="439"/>
                                        </p:tgtEl>
                                        <p:attrNameLst>
                                          <p:attrName>ppt_h</p:attrName>
                                        </p:attrNameLst>
                                      </p:cBhvr>
                                      <p:tavLst>
                                        <p:tav tm="0">
                                          <p:val>
                                            <p:fltVal val="0"/>
                                          </p:val>
                                        </p:tav>
                                        <p:tav tm="100000">
                                          <p:val>
                                            <p:strVal val="#ppt_h"/>
                                          </p:val>
                                        </p:tav>
                                      </p:tavLst>
                                    </p:anim>
                                  </p:childTnLst>
                                </p:cTn>
                              </p:par>
                            </p:childTnLst>
                          </p:cTn>
                        </p:par>
                        <p:par>
                          <p:cTn id="73" fill="hold">
                            <p:stCondLst>
                              <p:cond delay="15750"/>
                            </p:stCondLst>
                            <p:childTnLst>
                              <p:par>
                                <p:cTn id="74" presetID="9" presetClass="entr" fill="hold" grpId="17" nodeType="afterEffect">
                                  <p:stCondLst>
                                    <p:cond delay="0"/>
                                  </p:stCondLst>
                                  <p:iterate>
                                    <p:tmAbs val="0"/>
                                  </p:iterate>
                                  <p:childTnLst>
                                    <p:set>
                                      <p:cBhvr>
                                        <p:cTn id="75" fill="hold"/>
                                        <p:tgtEl>
                                          <p:spTgt spid="444"/>
                                        </p:tgtEl>
                                        <p:attrNameLst>
                                          <p:attrName>style.visibility</p:attrName>
                                        </p:attrNameLst>
                                      </p:cBhvr>
                                      <p:to>
                                        <p:strVal val="visible"/>
                                      </p:to>
                                    </p:set>
                                    <p:animEffect transition="in" filter="dissolve">
                                      <p:cBhvr>
                                        <p:cTn id="76" dur="1000"/>
                                        <p:tgtEl>
                                          <p:spTgt spid="444"/>
                                        </p:tgtEl>
                                      </p:cBhvr>
                                    </p:animEffect>
                                  </p:childTnLst>
                                </p:cTn>
                              </p:par>
                            </p:childTnLst>
                          </p:cTn>
                        </p:par>
                        <p:par>
                          <p:cTn id="77" fill="hold">
                            <p:stCondLst>
                              <p:cond delay="16750"/>
                            </p:stCondLst>
                            <p:childTnLst>
                              <p:par>
                                <p:cTn id="78" presetID="9" presetClass="entr" fill="hold" grpId="18" nodeType="afterEffect">
                                  <p:stCondLst>
                                    <p:cond delay="0"/>
                                  </p:stCondLst>
                                  <p:iterate>
                                    <p:tmAbs val="0"/>
                                  </p:iterate>
                                  <p:childTnLst>
                                    <p:set>
                                      <p:cBhvr>
                                        <p:cTn id="79" fill="hold"/>
                                        <p:tgtEl>
                                          <p:spTgt spid="442"/>
                                        </p:tgtEl>
                                        <p:attrNameLst>
                                          <p:attrName>style.visibility</p:attrName>
                                        </p:attrNameLst>
                                      </p:cBhvr>
                                      <p:to>
                                        <p:strVal val="visible"/>
                                      </p:to>
                                    </p:set>
                                    <p:animEffect transition="in" filter="dissolve">
                                      <p:cBhvr>
                                        <p:cTn id="80" dur="2000"/>
                                        <p:tgtEl>
                                          <p:spTgt spid="442"/>
                                        </p:tgtEl>
                                      </p:cBhvr>
                                    </p:animEffect>
                                  </p:childTnLst>
                                </p:cTn>
                              </p:par>
                            </p:childTnLst>
                          </p:cTn>
                        </p:par>
                        <p:par>
                          <p:cTn id="81" fill="hold">
                            <p:stCondLst>
                              <p:cond delay="18750"/>
                            </p:stCondLst>
                            <p:childTnLst>
                              <p:par>
                                <p:cTn id="82" presetID="22" presetClass="entr" presetSubtype="4" fill="hold" grpId="19" nodeType="afterEffect">
                                  <p:stCondLst>
                                    <p:cond delay="0"/>
                                  </p:stCondLst>
                                  <p:iterate>
                                    <p:tmAbs val="0"/>
                                  </p:iterate>
                                  <p:childTnLst>
                                    <p:set>
                                      <p:cBhvr>
                                        <p:cTn id="83" fill="hold"/>
                                        <p:tgtEl>
                                          <p:spTgt spid="414"/>
                                        </p:tgtEl>
                                        <p:attrNameLst>
                                          <p:attrName>style.visibility</p:attrName>
                                        </p:attrNameLst>
                                      </p:cBhvr>
                                      <p:to>
                                        <p:strVal val="visible"/>
                                      </p:to>
                                    </p:set>
                                    <p:animEffect transition="in" filter="wipe(down)">
                                      <p:cBhvr>
                                        <p:cTn id="84" dur="1000"/>
                                        <p:tgtEl>
                                          <p:spTgt spid="414"/>
                                        </p:tgtEl>
                                      </p:cBhvr>
                                    </p:animEffect>
                                  </p:childTnLst>
                                </p:cTn>
                              </p:par>
                            </p:childTnLst>
                          </p:cTn>
                        </p:par>
                        <p:par>
                          <p:cTn id="85" fill="hold">
                            <p:stCondLst>
                              <p:cond delay="19750"/>
                            </p:stCondLst>
                            <p:childTnLst>
                              <p:par>
                                <p:cTn id="86" presetID="23" presetClass="entr" presetSubtype="16" fill="hold" grpId="20" nodeType="afterEffect">
                                  <p:stCondLst>
                                    <p:cond delay="0"/>
                                  </p:stCondLst>
                                  <p:iterate>
                                    <p:tmAbs val="0"/>
                                  </p:iterate>
                                  <p:childTnLst>
                                    <p:set>
                                      <p:cBhvr>
                                        <p:cTn id="87" fill="hold"/>
                                        <p:tgtEl>
                                          <p:spTgt spid="438"/>
                                        </p:tgtEl>
                                        <p:attrNameLst>
                                          <p:attrName>style.visibility</p:attrName>
                                        </p:attrNameLst>
                                      </p:cBhvr>
                                      <p:to>
                                        <p:strVal val="visible"/>
                                      </p:to>
                                    </p:set>
                                    <p:anim calcmode="lin" valueType="num">
                                      <p:cBhvr>
                                        <p:cTn id="88" dur="750" fill="hold"/>
                                        <p:tgtEl>
                                          <p:spTgt spid="438"/>
                                        </p:tgtEl>
                                        <p:attrNameLst>
                                          <p:attrName>ppt_w</p:attrName>
                                        </p:attrNameLst>
                                      </p:cBhvr>
                                      <p:tavLst>
                                        <p:tav tm="0">
                                          <p:val>
                                            <p:fltVal val="0"/>
                                          </p:val>
                                        </p:tav>
                                        <p:tav tm="100000">
                                          <p:val>
                                            <p:strVal val="#ppt_w"/>
                                          </p:val>
                                        </p:tav>
                                      </p:tavLst>
                                    </p:anim>
                                    <p:anim calcmode="lin" valueType="num">
                                      <p:cBhvr>
                                        <p:cTn id="89" dur="750" fill="hold"/>
                                        <p:tgtEl>
                                          <p:spTgt spid="4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19" animBg="1" advAuto="0"/>
      <p:bldP spid="415" grpId="15" animBg="1" advAuto="0"/>
      <p:bldP spid="416" grpId="9" animBg="1" advAuto="0"/>
      <p:bldP spid="417" grpId="5" animBg="1" advAuto="0"/>
      <p:bldP spid="418" grpId="1" animBg="1" advAuto="0"/>
      <p:bldP spid="422" grpId="2" animBg="1" advAuto="0"/>
      <p:bldP spid="423" grpId="3" animBg="1" advAuto="0"/>
      <p:bldP spid="424" grpId="10" animBg="1" advAuto="0"/>
      <p:bldP spid="425" grpId="7" animBg="1" advAuto="0"/>
      <p:bldP spid="426" grpId="6" animBg="1" advAuto="0"/>
      <p:bldP spid="427" grpId="4" animBg="1" advAuto="0"/>
      <p:bldP spid="429" grpId="8" animBg="1" advAuto="0"/>
      <p:bldP spid="438" grpId="20" animBg="1" advAuto="0"/>
      <p:bldP spid="439" grpId="16" animBg="1" advAuto="0"/>
      <p:bldP spid="440" grpId="14" animBg="1" advAuto="0"/>
      <p:bldP spid="442" grpId="18" animBg="1" advAuto="0"/>
      <p:bldP spid="444" grpId="17" animBg="1" advAuto="0"/>
      <p:bldP spid="445" grpId="11" animBg="1" advAuto="0"/>
      <p:bldP spid="446" grpId="12" animBg="1" advAuto="0"/>
      <p:bldP spid="447" grpId="13"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450" name="Línea"/>
          <p:cNvSpPr/>
          <p:nvPr/>
        </p:nvSpPr>
        <p:spPr>
          <a:xfrm flipH="1" flipV="1">
            <a:off x="1356455" y="2937577"/>
            <a:ext cx="15992653"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51" name="RESULTADOS:…"/>
          <p:cNvSpPr txBox="1"/>
          <p:nvPr/>
        </p:nvSpPr>
        <p:spPr>
          <a:xfrm>
            <a:off x="1372935" y="698377"/>
            <a:ext cx="11203902" cy="193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RESULTADOS:</a:t>
            </a:r>
          </a:p>
          <a:p>
            <a:pPr marR="331470" algn="l" defTabSz="449580">
              <a:defRPr sz="3500" b="0">
                <a:latin typeface="Avenir Next"/>
                <a:ea typeface="Avenir Next"/>
                <a:cs typeface="Avenir Next"/>
                <a:sym typeface="Avenir Next"/>
              </a:defRPr>
            </a:pPr>
            <a:r>
              <a:t>TOTAL DE </a:t>
            </a:r>
            <a:r>
              <a:rPr>
                <a:latin typeface="Avenir Next Medium"/>
                <a:ea typeface="Avenir Next Medium"/>
                <a:cs typeface="Avenir Next Medium"/>
                <a:sym typeface="Avenir Next Medium"/>
              </a:rPr>
              <a:t>IMPORTACIONES</a:t>
            </a:r>
            <a:r>
              <a:t> INTRACOMUNITARIAS DE PRODUCTOS NO PETROLEROS</a:t>
            </a:r>
          </a:p>
        </p:txBody>
      </p:sp>
      <p:pic>
        <p:nvPicPr>
          <p:cNvPr id="452" name="Imagen" descr="Imagen"/>
          <p:cNvPicPr>
            <a:picLocks noChangeAspect="1"/>
          </p:cNvPicPr>
          <p:nvPr/>
        </p:nvPicPr>
        <p:blipFill>
          <a:blip r:embed="rId3">
            <a:extLst/>
          </a:blip>
          <a:stretch>
            <a:fillRect/>
          </a:stretch>
        </p:blipFill>
        <p:spPr>
          <a:xfrm>
            <a:off x="-3522361" y="9038047"/>
            <a:ext cx="2566061" cy="1283019"/>
          </a:xfrm>
          <a:prstGeom prst="rect">
            <a:avLst/>
          </a:prstGeom>
          <a:ln w="12700">
            <a:miter lim="400000"/>
          </a:ln>
        </p:spPr>
      </p:pic>
      <p:pic>
        <p:nvPicPr>
          <p:cNvPr id="453" name="Imagen" descr="Imagen"/>
          <p:cNvPicPr>
            <a:picLocks noChangeAspect="1"/>
          </p:cNvPicPr>
          <p:nvPr/>
        </p:nvPicPr>
        <p:blipFill>
          <a:blip r:embed="rId4">
            <a:extLst/>
          </a:blip>
          <a:stretch>
            <a:fillRect/>
          </a:stretch>
        </p:blipFill>
        <p:spPr>
          <a:xfrm>
            <a:off x="-8159799" y="8636627"/>
            <a:ext cx="2594992" cy="1707643"/>
          </a:xfrm>
          <a:prstGeom prst="rect">
            <a:avLst/>
          </a:prstGeom>
          <a:ln w="12700">
            <a:miter lim="400000"/>
          </a:ln>
        </p:spPr>
      </p:pic>
      <p:pic>
        <p:nvPicPr>
          <p:cNvPr id="454" name="Imagen" descr="Imagen"/>
          <p:cNvPicPr>
            <a:picLocks noChangeAspect="1"/>
          </p:cNvPicPr>
          <p:nvPr/>
        </p:nvPicPr>
        <p:blipFill>
          <a:blip r:embed="rId5">
            <a:extLst/>
          </a:blip>
          <a:srcRect b="79164"/>
          <a:stretch>
            <a:fillRect/>
          </a:stretch>
        </p:blipFill>
        <p:spPr>
          <a:xfrm>
            <a:off x="-6557062" y="3964470"/>
            <a:ext cx="4254184" cy="1902361"/>
          </a:xfrm>
          <a:prstGeom prst="rect">
            <a:avLst/>
          </a:prstGeom>
          <a:ln w="12700">
            <a:miter lim="400000"/>
          </a:ln>
        </p:spPr>
      </p:pic>
      <p:sp>
        <p:nvSpPr>
          <p:cNvPr id="455" name="VARIACIÓN"/>
          <p:cNvSpPr txBox="1"/>
          <p:nvPr/>
        </p:nvSpPr>
        <p:spPr>
          <a:xfrm>
            <a:off x="-6081570" y="4316636"/>
            <a:ext cx="3328599" cy="850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70000"/>
              </a:lnSpc>
              <a:defRPr sz="4300">
                <a:solidFill>
                  <a:srgbClr val="FFFFFF"/>
                </a:solidFill>
                <a:latin typeface="Avenir Next"/>
                <a:ea typeface="Avenir Next"/>
                <a:cs typeface="Avenir Next"/>
                <a:sym typeface="Avenir Next"/>
              </a:defRPr>
            </a:lvl1pPr>
          </a:lstStyle>
          <a:p>
            <a:r>
              <a:t>VARIACIÓN</a:t>
            </a:r>
          </a:p>
        </p:txBody>
      </p:sp>
      <p:sp>
        <p:nvSpPr>
          <p:cNvPr id="456" name="2015 - 2016"/>
          <p:cNvSpPr txBox="1"/>
          <p:nvPr/>
        </p:nvSpPr>
        <p:spPr>
          <a:xfrm>
            <a:off x="-5870313" y="4861247"/>
            <a:ext cx="2931486"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4000" b="0">
                <a:solidFill>
                  <a:srgbClr val="FFFFFF"/>
                </a:solidFill>
                <a:latin typeface="Avenir Next"/>
                <a:ea typeface="Avenir Next"/>
                <a:cs typeface="Avenir Next"/>
                <a:sym typeface="Avenir Next"/>
              </a:defRPr>
            </a:lvl1pPr>
          </a:lstStyle>
          <a:p>
            <a:r>
              <a:t>2015 - 2016</a:t>
            </a:r>
          </a:p>
        </p:txBody>
      </p:sp>
      <p:sp>
        <p:nvSpPr>
          <p:cNvPr id="457" name="2016"/>
          <p:cNvSpPr txBox="1"/>
          <p:nvPr/>
        </p:nvSpPr>
        <p:spPr>
          <a:xfrm>
            <a:off x="-3407318" y="9203305"/>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2016</a:t>
            </a:r>
          </a:p>
        </p:txBody>
      </p:sp>
      <p:sp>
        <p:nvSpPr>
          <p:cNvPr id="458" name="- 16,43%"/>
          <p:cNvSpPr txBox="1"/>
          <p:nvPr/>
        </p:nvSpPr>
        <p:spPr>
          <a:xfrm>
            <a:off x="-5597998" y="6785371"/>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4000">
                <a:solidFill>
                  <a:srgbClr val="5E5E5E"/>
                </a:solidFill>
                <a:latin typeface="Avenir Next"/>
                <a:ea typeface="Avenir Next"/>
                <a:cs typeface="Avenir Next"/>
                <a:sym typeface="Avenir Next"/>
              </a:defRPr>
            </a:lvl1pPr>
          </a:lstStyle>
          <a:p>
            <a:r>
              <a:t>- 16,43%</a:t>
            </a:r>
          </a:p>
        </p:txBody>
      </p:sp>
      <p:sp>
        <p:nvSpPr>
          <p:cNvPr id="459" name="2015"/>
          <p:cNvSpPr txBox="1"/>
          <p:nvPr/>
        </p:nvSpPr>
        <p:spPr>
          <a:xfrm>
            <a:off x="-8030290" y="9203305"/>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2015</a:t>
            </a:r>
          </a:p>
        </p:txBody>
      </p:sp>
      <p:pic>
        <p:nvPicPr>
          <p:cNvPr id="460" name="Círculo" descr="Círculo"/>
          <p:cNvPicPr>
            <a:picLocks/>
          </p:cNvPicPr>
          <p:nvPr/>
        </p:nvPicPr>
        <p:blipFill>
          <a:blip r:embed="rId6">
            <a:extLst/>
          </a:blip>
          <a:stretch>
            <a:fillRect/>
          </a:stretch>
        </p:blipFill>
        <p:spPr>
          <a:xfrm>
            <a:off x="-8328046" y="7597716"/>
            <a:ext cx="2931486" cy="2931486"/>
          </a:xfrm>
          <a:prstGeom prst="rect">
            <a:avLst/>
          </a:prstGeom>
        </p:spPr>
      </p:pic>
      <p:pic>
        <p:nvPicPr>
          <p:cNvPr id="462" name="Círculo" descr="Círculo"/>
          <p:cNvPicPr>
            <a:picLocks/>
          </p:cNvPicPr>
          <p:nvPr/>
        </p:nvPicPr>
        <p:blipFill>
          <a:blip r:embed="rId7">
            <a:extLst/>
          </a:blip>
          <a:stretch>
            <a:fillRect/>
          </a:stretch>
        </p:blipFill>
        <p:spPr>
          <a:xfrm>
            <a:off x="-3692374" y="7597716"/>
            <a:ext cx="2931486" cy="2931486"/>
          </a:xfrm>
          <a:prstGeom prst="rect">
            <a:avLst/>
          </a:prstGeom>
        </p:spPr>
      </p:pic>
      <p:pic>
        <p:nvPicPr>
          <p:cNvPr id="464" name="Imagen" descr="Imagen"/>
          <p:cNvPicPr>
            <a:picLocks noChangeAspect="1"/>
          </p:cNvPicPr>
          <p:nvPr/>
        </p:nvPicPr>
        <p:blipFill>
          <a:blip r:embed="rId8">
            <a:extLst/>
          </a:blip>
          <a:stretch>
            <a:fillRect/>
          </a:stretch>
        </p:blipFill>
        <p:spPr>
          <a:xfrm>
            <a:off x="6665073" y="9263791"/>
            <a:ext cx="2594992" cy="1707643"/>
          </a:xfrm>
          <a:prstGeom prst="rect">
            <a:avLst/>
          </a:prstGeom>
          <a:ln w="12700">
            <a:miter lim="400000"/>
          </a:ln>
        </p:spPr>
      </p:pic>
      <p:pic>
        <p:nvPicPr>
          <p:cNvPr id="465" name="Imagen" descr="Imagen"/>
          <p:cNvPicPr>
            <a:picLocks noChangeAspect="1"/>
          </p:cNvPicPr>
          <p:nvPr/>
        </p:nvPicPr>
        <p:blipFill>
          <a:blip r:embed="rId9">
            <a:extLst/>
          </a:blip>
          <a:stretch>
            <a:fillRect/>
          </a:stretch>
        </p:blipFill>
        <p:spPr>
          <a:xfrm>
            <a:off x="2056565" y="9665211"/>
            <a:ext cx="2566061" cy="1283019"/>
          </a:xfrm>
          <a:prstGeom prst="rect">
            <a:avLst/>
          </a:prstGeom>
          <a:ln w="12700">
            <a:miter lim="400000"/>
          </a:ln>
        </p:spPr>
      </p:pic>
      <p:sp>
        <p:nvSpPr>
          <p:cNvPr id="466" name="2017"/>
          <p:cNvSpPr txBox="1"/>
          <p:nvPr/>
        </p:nvSpPr>
        <p:spPr>
          <a:xfrm>
            <a:off x="6807281" y="9817769"/>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2017</a:t>
            </a:r>
          </a:p>
        </p:txBody>
      </p:sp>
      <p:sp>
        <p:nvSpPr>
          <p:cNvPr id="467" name="2016"/>
          <p:cNvSpPr txBox="1"/>
          <p:nvPr/>
        </p:nvSpPr>
        <p:spPr>
          <a:xfrm>
            <a:off x="2171609" y="9817769"/>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2016</a:t>
            </a:r>
          </a:p>
        </p:txBody>
      </p:sp>
      <p:pic>
        <p:nvPicPr>
          <p:cNvPr id="468" name="Círculo" descr="Círculo"/>
          <p:cNvPicPr>
            <a:picLocks/>
          </p:cNvPicPr>
          <p:nvPr/>
        </p:nvPicPr>
        <p:blipFill>
          <a:blip r:embed="rId10">
            <a:extLst/>
          </a:blip>
          <a:stretch>
            <a:fillRect/>
          </a:stretch>
        </p:blipFill>
        <p:spPr>
          <a:xfrm>
            <a:off x="1873853" y="8212180"/>
            <a:ext cx="2931486" cy="2931486"/>
          </a:xfrm>
          <a:prstGeom prst="rect">
            <a:avLst/>
          </a:prstGeom>
        </p:spPr>
      </p:pic>
      <p:pic>
        <p:nvPicPr>
          <p:cNvPr id="470" name="Círculo" descr="Círculo"/>
          <p:cNvPicPr>
            <a:picLocks/>
          </p:cNvPicPr>
          <p:nvPr/>
        </p:nvPicPr>
        <p:blipFill>
          <a:blip r:embed="rId11">
            <a:extLst/>
          </a:blip>
          <a:stretch>
            <a:fillRect/>
          </a:stretch>
        </p:blipFill>
        <p:spPr>
          <a:xfrm>
            <a:off x="6509525" y="8212180"/>
            <a:ext cx="2931486" cy="2931486"/>
          </a:xfrm>
          <a:prstGeom prst="rect">
            <a:avLst/>
          </a:prstGeom>
        </p:spPr>
      </p:pic>
      <p:sp>
        <p:nvSpPr>
          <p:cNvPr id="472" name="+ 9,69%"/>
          <p:cNvSpPr txBox="1"/>
          <p:nvPr/>
        </p:nvSpPr>
        <p:spPr>
          <a:xfrm>
            <a:off x="4422338" y="7437935"/>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4000">
                <a:solidFill>
                  <a:srgbClr val="5E5E5E"/>
                </a:solidFill>
                <a:latin typeface="Avenir Next"/>
                <a:ea typeface="Avenir Next"/>
                <a:cs typeface="Avenir Next"/>
                <a:sym typeface="Avenir Next"/>
              </a:defRPr>
            </a:lvl1pPr>
          </a:lstStyle>
          <a:p>
            <a:r>
              <a:t>+ 9,69%</a:t>
            </a:r>
          </a:p>
        </p:txBody>
      </p:sp>
      <p:pic>
        <p:nvPicPr>
          <p:cNvPr id="473" name="Imagen" descr="Imagen"/>
          <p:cNvPicPr>
            <a:picLocks noChangeAspect="1"/>
          </p:cNvPicPr>
          <p:nvPr/>
        </p:nvPicPr>
        <p:blipFill>
          <a:blip r:embed="rId5">
            <a:extLst/>
          </a:blip>
          <a:srcRect b="79164"/>
          <a:stretch>
            <a:fillRect/>
          </a:stretch>
        </p:blipFill>
        <p:spPr>
          <a:xfrm>
            <a:off x="3463273" y="4604334"/>
            <a:ext cx="4254184" cy="1902361"/>
          </a:xfrm>
          <a:prstGeom prst="rect">
            <a:avLst/>
          </a:prstGeom>
          <a:ln w="12700">
            <a:miter lim="400000"/>
          </a:ln>
        </p:spPr>
      </p:pic>
      <p:sp>
        <p:nvSpPr>
          <p:cNvPr id="474" name="VARIACIÓN"/>
          <p:cNvSpPr txBox="1"/>
          <p:nvPr/>
        </p:nvSpPr>
        <p:spPr>
          <a:xfrm>
            <a:off x="3938765" y="4956500"/>
            <a:ext cx="3328599" cy="850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70000"/>
              </a:lnSpc>
              <a:defRPr sz="4300">
                <a:solidFill>
                  <a:srgbClr val="FFFFFF"/>
                </a:solidFill>
                <a:latin typeface="Avenir Next"/>
                <a:ea typeface="Avenir Next"/>
                <a:cs typeface="Avenir Next"/>
                <a:sym typeface="Avenir Next"/>
              </a:defRPr>
            </a:lvl1pPr>
          </a:lstStyle>
          <a:p>
            <a:r>
              <a:t>VARIACIÓN</a:t>
            </a:r>
          </a:p>
        </p:txBody>
      </p:sp>
      <p:sp>
        <p:nvSpPr>
          <p:cNvPr id="475" name="2016 - 2017"/>
          <p:cNvSpPr txBox="1"/>
          <p:nvPr/>
        </p:nvSpPr>
        <p:spPr>
          <a:xfrm>
            <a:off x="4150023" y="5501111"/>
            <a:ext cx="2931486"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4000" b="0">
                <a:solidFill>
                  <a:srgbClr val="FFFFFF"/>
                </a:solidFill>
                <a:latin typeface="Avenir Next"/>
                <a:ea typeface="Avenir Next"/>
                <a:cs typeface="Avenir Next"/>
                <a:sym typeface="Avenir Next"/>
              </a:defRPr>
            </a:lvl1pPr>
          </a:lstStyle>
          <a:p>
            <a:r>
              <a:t>2016 - 2017</a:t>
            </a:r>
          </a:p>
        </p:txBody>
      </p:sp>
      <p:sp>
        <p:nvSpPr>
          <p:cNvPr id="476" name="En el 2017, Ecuador fue uno de los países con mayores rubros de importación, habiendo importado medicamentos para venta al por menor, aceite de soja y sacarosa química pura."/>
          <p:cNvSpPr txBox="1"/>
          <p:nvPr/>
        </p:nvSpPr>
        <p:spPr>
          <a:xfrm>
            <a:off x="10785522" y="6225143"/>
            <a:ext cx="11695603" cy="166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defTabSz="449580">
              <a:defRPr b="0">
                <a:latin typeface="Avenir Next"/>
                <a:ea typeface="Avenir Next"/>
                <a:cs typeface="Avenir Next"/>
                <a:sym typeface="Avenir Next"/>
              </a:defRPr>
            </a:lvl1pPr>
          </a:lstStyle>
          <a:p>
            <a:r>
              <a:t>En el 2017, Ecuador fue uno de los países con mayores rubros de importación, habiendo importado medicamentos para venta al por menor, aceite de soja y sacarosa química pura.</a:t>
            </a:r>
          </a:p>
        </p:txBody>
      </p:sp>
      <p:sp>
        <p:nvSpPr>
          <p:cNvPr id="477" name="Fuente: CAN, 2018"/>
          <p:cNvSpPr txBox="1"/>
          <p:nvPr/>
        </p:nvSpPr>
        <p:spPr>
          <a:xfrm>
            <a:off x="15475719" y="9078356"/>
            <a:ext cx="2315211"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defTabSz="449580">
              <a:defRPr sz="2000" b="0">
                <a:solidFill>
                  <a:srgbClr val="929292"/>
                </a:solidFill>
                <a:latin typeface="Avenir Next"/>
                <a:ea typeface="Avenir Next"/>
                <a:cs typeface="Avenir Next"/>
                <a:sym typeface="Avenir Next"/>
              </a:defRPr>
            </a:lvl1pPr>
          </a:lstStyle>
          <a:p>
            <a:r>
              <a:t>Fuente: CAN, 2018</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476"/>
                                        </p:tgtEl>
                                        <p:attrNameLst>
                                          <p:attrName>style.visibility</p:attrName>
                                        </p:attrNameLst>
                                      </p:cBhvr>
                                      <p:to>
                                        <p:strVal val="visible"/>
                                      </p:to>
                                    </p:set>
                                    <p:anim calcmode="lin" valueType="num">
                                      <p:cBhvr>
                                        <p:cTn id="7" dur="1000" fill="hold"/>
                                        <p:tgtEl>
                                          <p:spTgt spid="476"/>
                                        </p:tgtEl>
                                        <p:attrNameLst>
                                          <p:attrName>ppt_x</p:attrName>
                                        </p:attrNameLst>
                                      </p:cBhvr>
                                      <p:tavLst>
                                        <p:tav tm="0">
                                          <p:val>
                                            <p:strVal val="0-#ppt_w/2"/>
                                          </p:val>
                                        </p:tav>
                                        <p:tav tm="100000">
                                          <p:val>
                                            <p:strVal val="#ppt_x"/>
                                          </p:val>
                                        </p:tav>
                                      </p:tavLst>
                                    </p:anim>
                                    <p:anim calcmode="lin" valueType="num">
                                      <p:cBhvr>
                                        <p:cTn id="8" dur="1000" fill="hold"/>
                                        <p:tgtEl>
                                          <p:spTgt spid="47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9" presetClass="entr" fill="hold" grpId="2" nodeType="afterEffect">
                                  <p:stCondLst>
                                    <p:cond delay="0"/>
                                  </p:stCondLst>
                                  <p:iterate>
                                    <p:tmAbs val="0"/>
                                  </p:iterate>
                                  <p:childTnLst>
                                    <p:set>
                                      <p:cBhvr>
                                        <p:cTn id="11" fill="hold"/>
                                        <p:tgtEl>
                                          <p:spTgt spid="477"/>
                                        </p:tgtEl>
                                        <p:attrNameLst>
                                          <p:attrName>style.visibility</p:attrName>
                                        </p:attrNameLst>
                                      </p:cBhvr>
                                      <p:to>
                                        <p:strVal val="visible"/>
                                      </p:to>
                                    </p:set>
                                    <p:animEffect transition="in" filter="dissolve">
                                      <p:cBhvr>
                                        <p:cTn id="12" dur="1000"/>
                                        <p:tgtEl>
                                          <p:spTgt spid="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 grpId="1" animBg="1" advAuto="0"/>
      <p:bldP spid="477" grpId="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480" name="RESULTADOS:…"/>
          <p:cNvSpPr txBox="1"/>
          <p:nvPr/>
        </p:nvSpPr>
        <p:spPr>
          <a:xfrm>
            <a:off x="4300084" y="1076461"/>
            <a:ext cx="15783832" cy="193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defTabSz="449580">
              <a:defRPr sz="3500">
                <a:latin typeface="Avenir Next"/>
                <a:ea typeface="Avenir Next"/>
                <a:cs typeface="Avenir Next"/>
                <a:sym typeface="Avenir Next"/>
              </a:defRPr>
            </a:pPr>
            <a:r>
              <a:t>RESULTADOS:</a:t>
            </a:r>
          </a:p>
          <a:p>
            <a:pPr marR="331470" defTabSz="449580">
              <a:defRPr sz="3500" b="0">
                <a:latin typeface="Avenir Next"/>
                <a:ea typeface="Avenir Next"/>
                <a:cs typeface="Avenir Next"/>
                <a:sym typeface="Avenir Next"/>
              </a:defRPr>
            </a:pPr>
            <a:r>
              <a:t>TOTAL DE </a:t>
            </a:r>
            <a:r>
              <a:rPr>
                <a:latin typeface="Avenir Next Medium"/>
                <a:ea typeface="Avenir Next Medium"/>
                <a:cs typeface="Avenir Next Medium"/>
                <a:sym typeface="Avenir Next Medium"/>
              </a:rPr>
              <a:t>IMPORTACIONES</a:t>
            </a:r>
            <a:r>
              <a:t> INTRACOMUNITARIAS DE </a:t>
            </a:r>
          </a:p>
          <a:p>
            <a:pPr marR="331470" defTabSz="449580">
              <a:defRPr sz="3500" b="0">
                <a:latin typeface="Avenir Next"/>
                <a:ea typeface="Avenir Next"/>
                <a:cs typeface="Avenir Next"/>
                <a:sym typeface="Avenir Next"/>
              </a:defRPr>
            </a:pPr>
            <a:r>
              <a:t>HORTALIZAS, PLANTAS, RAÍCES Y TUBÉRCULOS ALIMENTICIOS</a:t>
            </a:r>
          </a:p>
        </p:txBody>
      </p:sp>
      <p:sp>
        <p:nvSpPr>
          <p:cNvPr id="481" name="Línea"/>
          <p:cNvSpPr/>
          <p:nvPr/>
        </p:nvSpPr>
        <p:spPr>
          <a:xfrm flipV="1">
            <a:off x="12192000" y="3687109"/>
            <a:ext cx="0" cy="8944679"/>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482" name="Imagen" descr="Imagen"/>
          <p:cNvPicPr>
            <a:picLocks noChangeAspect="1"/>
          </p:cNvPicPr>
          <p:nvPr/>
        </p:nvPicPr>
        <p:blipFill>
          <a:blip r:embed="rId3">
            <a:extLst/>
          </a:blip>
          <a:stretch>
            <a:fillRect/>
          </a:stretch>
        </p:blipFill>
        <p:spPr>
          <a:xfrm>
            <a:off x="3454376" y="4152391"/>
            <a:ext cx="5644316" cy="5644338"/>
          </a:xfrm>
          <a:prstGeom prst="rect">
            <a:avLst/>
          </a:prstGeom>
          <a:ln w="12700">
            <a:miter lim="400000"/>
          </a:ln>
        </p:spPr>
      </p:pic>
      <p:pic>
        <p:nvPicPr>
          <p:cNvPr id="483" name="Imagen" descr="Imagen"/>
          <p:cNvPicPr>
            <a:picLocks noChangeAspect="1"/>
          </p:cNvPicPr>
          <p:nvPr/>
        </p:nvPicPr>
        <p:blipFill>
          <a:blip r:embed="rId4">
            <a:extLst/>
          </a:blip>
          <a:stretch>
            <a:fillRect/>
          </a:stretch>
        </p:blipFill>
        <p:spPr>
          <a:xfrm>
            <a:off x="3462416" y="5307019"/>
            <a:ext cx="5628236" cy="4492283"/>
          </a:xfrm>
          <a:prstGeom prst="rect">
            <a:avLst/>
          </a:prstGeom>
          <a:ln w="12700">
            <a:miter lim="400000"/>
          </a:ln>
        </p:spPr>
      </p:pic>
      <p:sp>
        <p:nvSpPr>
          <p:cNvPr id="484" name="41’ 375.000"/>
          <p:cNvSpPr txBox="1"/>
          <p:nvPr/>
        </p:nvSpPr>
        <p:spPr>
          <a:xfrm>
            <a:off x="3994558" y="11201304"/>
            <a:ext cx="4563951"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5000">
                <a:solidFill>
                  <a:srgbClr val="929292"/>
                </a:solidFill>
                <a:latin typeface="Avenir Next"/>
                <a:ea typeface="Avenir Next"/>
                <a:cs typeface="Avenir Next"/>
                <a:sym typeface="Avenir Next"/>
              </a:defRPr>
            </a:lvl1pPr>
          </a:lstStyle>
          <a:p>
            <a:r>
              <a:t>41’ 375.000</a:t>
            </a:r>
          </a:p>
        </p:txBody>
      </p:sp>
      <p:sp>
        <p:nvSpPr>
          <p:cNvPr id="485" name="2016"/>
          <p:cNvSpPr txBox="1"/>
          <p:nvPr/>
        </p:nvSpPr>
        <p:spPr>
          <a:xfrm>
            <a:off x="3994558" y="10135634"/>
            <a:ext cx="4563951"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7000">
                <a:solidFill>
                  <a:srgbClr val="3A76B4"/>
                </a:solidFill>
                <a:latin typeface="Avenir Next"/>
                <a:ea typeface="Avenir Next"/>
                <a:cs typeface="Avenir Next"/>
                <a:sym typeface="Avenir Next"/>
              </a:defRPr>
            </a:lvl1pPr>
          </a:lstStyle>
          <a:p>
            <a:r>
              <a:t>2016</a:t>
            </a:r>
          </a:p>
        </p:txBody>
      </p:sp>
      <p:pic>
        <p:nvPicPr>
          <p:cNvPr id="486" name="Imagen" descr="Imagen"/>
          <p:cNvPicPr>
            <a:picLocks noChangeAspect="1"/>
          </p:cNvPicPr>
          <p:nvPr/>
        </p:nvPicPr>
        <p:blipFill>
          <a:blip r:embed="rId5">
            <a:extLst/>
          </a:blip>
          <a:stretch>
            <a:fillRect/>
          </a:stretch>
        </p:blipFill>
        <p:spPr>
          <a:xfrm>
            <a:off x="18898824" y="8787255"/>
            <a:ext cx="2594992" cy="1707643"/>
          </a:xfrm>
          <a:prstGeom prst="rect">
            <a:avLst/>
          </a:prstGeom>
          <a:ln w="12700">
            <a:miter lim="400000"/>
          </a:ln>
        </p:spPr>
      </p:pic>
      <p:pic>
        <p:nvPicPr>
          <p:cNvPr id="487" name="Imagen" descr="Imagen"/>
          <p:cNvPicPr>
            <a:picLocks noChangeAspect="1"/>
          </p:cNvPicPr>
          <p:nvPr/>
        </p:nvPicPr>
        <p:blipFill>
          <a:blip r:embed="rId6">
            <a:extLst/>
          </a:blip>
          <a:stretch>
            <a:fillRect/>
          </a:stretch>
        </p:blipFill>
        <p:spPr>
          <a:xfrm>
            <a:off x="15010739" y="9216314"/>
            <a:ext cx="2566061" cy="1283019"/>
          </a:xfrm>
          <a:prstGeom prst="rect">
            <a:avLst/>
          </a:prstGeom>
          <a:ln w="12700">
            <a:miter lim="400000"/>
          </a:ln>
        </p:spPr>
      </p:pic>
      <p:sp>
        <p:nvSpPr>
          <p:cNvPr id="488" name="2016"/>
          <p:cNvSpPr txBox="1"/>
          <p:nvPr/>
        </p:nvSpPr>
        <p:spPr>
          <a:xfrm>
            <a:off x="19015633" y="9202925"/>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2016</a:t>
            </a:r>
          </a:p>
        </p:txBody>
      </p:sp>
      <p:sp>
        <p:nvSpPr>
          <p:cNvPr id="489" name="+ 7%"/>
          <p:cNvSpPr txBox="1"/>
          <p:nvPr/>
        </p:nvSpPr>
        <p:spPr>
          <a:xfrm>
            <a:off x="17057966" y="7004997"/>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5E5E5E"/>
                </a:solidFill>
                <a:latin typeface="Avenir Next"/>
                <a:ea typeface="Avenir Next"/>
                <a:cs typeface="Avenir Next"/>
                <a:sym typeface="Avenir Next"/>
              </a:defRPr>
            </a:lvl1pPr>
          </a:lstStyle>
          <a:p>
            <a:r>
              <a:t>+ 7%</a:t>
            </a:r>
          </a:p>
        </p:txBody>
      </p:sp>
      <p:sp>
        <p:nvSpPr>
          <p:cNvPr id="490" name="2015"/>
          <p:cNvSpPr txBox="1"/>
          <p:nvPr/>
        </p:nvSpPr>
        <p:spPr>
          <a:xfrm>
            <a:off x="15138482" y="9353933"/>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2015</a:t>
            </a:r>
          </a:p>
        </p:txBody>
      </p:sp>
      <p:pic>
        <p:nvPicPr>
          <p:cNvPr id="491" name="Círculo" descr="Círculo"/>
          <p:cNvPicPr>
            <a:picLocks/>
          </p:cNvPicPr>
          <p:nvPr/>
        </p:nvPicPr>
        <p:blipFill>
          <a:blip r:embed="rId7">
            <a:extLst/>
          </a:blip>
          <a:stretch>
            <a:fillRect/>
          </a:stretch>
        </p:blipFill>
        <p:spPr>
          <a:xfrm>
            <a:off x="14840726" y="7748344"/>
            <a:ext cx="2931486" cy="2931486"/>
          </a:xfrm>
          <a:prstGeom prst="rect">
            <a:avLst/>
          </a:prstGeom>
        </p:spPr>
      </p:pic>
      <p:pic>
        <p:nvPicPr>
          <p:cNvPr id="493" name="Círculo" descr="Círculo"/>
          <p:cNvPicPr>
            <a:picLocks/>
          </p:cNvPicPr>
          <p:nvPr/>
        </p:nvPicPr>
        <p:blipFill>
          <a:blip r:embed="rId8">
            <a:extLst/>
          </a:blip>
          <a:stretch>
            <a:fillRect/>
          </a:stretch>
        </p:blipFill>
        <p:spPr>
          <a:xfrm>
            <a:off x="18730577" y="7748344"/>
            <a:ext cx="2931486" cy="2931486"/>
          </a:xfrm>
          <a:prstGeom prst="rect">
            <a:avLst/>
          </a:prstGeom>
        </p:spPr>
      </p:pic>
      <p:pic>
        <p:nvPicPr>
          <p:cNvPr id="495" name="Imagen" descr="Imagen"/>
          <p:cNvPicPr>
            <a:picLocks noChangeAspect="1"/>
          </p:cNvPicPr>
          <p:nvPr/>
        </p:nvPicPr>
        <p:blipFill>
          <a:blip r:embed="rId9">
            <a:extLst/>
          </a:blip>
          <a:srcRect b="79164"/>
          <a:stretch>
            <a:fillRect/>
          </a:stretch>
        </p:blipFill>
        <p:spPr>
          <a:xfrm>
            <a:off x="16111604" y="4426492"/>
            <a:ext cx="4254184" cy="1902361"/>
          </a:xfrm>
          <a:prstGeom prst="rect">
            <a:avLst/>
          </a:prstGeom>
          <a:ln w="12700">
            <a:miter lim="400000"/>
          </a:ln>
        </p:spPr>
      </p:pic>
      <p:sp>
        <p:nvSpPr>
          <p:cNvPr id="496" name="VARIACIÓN"/>
          <p:cNvSpPr txBox="1"/>
          <p:nvPr/>
        </p:nvSpPr>
        <p:spPr>
          <a:xfrm>
            <a:off x="16587096" y="4778659"/>
            <a:ext cx="3328599" cy="850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70000"/>
              </a:lnSpc>
              <a:defRPr sz="4300">
                <a:solidFill>
                  <a:srgbClr val="FFFFFF"/>
                </a:solidFill>
                <a:latin typeface="Avenir Next"/>
                <a:ea typeface="Avenir Next"/>
                <a:cs typeface="Avenir Next"/>
                <a:sym typeface="Avenir Next"/>
              </a:defRPr>
            </a:lvl1pPr>
          </a:lstStyle>
          <a:p>
            <a:r>
              <a:t>VARIACIÓN</a:t>
            </a:r>
          </a:p>
        </p:txBody>
      </p:sp>
      <p:sp>
        <p:nvSpPr>
          <p:cNvPr id="497" name="2015 - 2016"/>
          <p:cNvSpPr txBox="1"/>
          <p:nvPr/>
        </p:nvSpPr>
        <p:spPr>
          <a:xfrm>
            <a:off x="16798354" y="5323269"/>
            <a:ext cx="2931486"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4000" b="0">
                <a:solidFill>
                  <a:srgbClr val="FFFFFF"/>
                </a:solidFill>
                <a:latin typeface="Avenir Next"/>
                <a:ea typeface="Avenir Next"/>
                <a:cs typeface="Avenir Next"/>
                <a:sym typeface="Avenir Next"/>
              </a:defRPr>
            </a:lvl1pPr>
          </a:lstStyle>
          <a:p>
            <a:r>
              <a:t>2015 - 2016</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482"/>
                                        </p:tgtEl>
                                        <p:attrNameLst>
                                          <p:attrName>style.visibility</p:attrName>
                                        </p:attrNameLst>
                                      </p:cBhvr>
                                      <p:to>
                                        <p:strVal val="visible"/>
                                      </p:to>
                                    </p:set>
                                    <p:animEffect transition="in" filter="dissolve">
                                      <p:cBhvr>
                                        <p:cTn id="7" dur="1000"/>
                                        <p:tgtEl>
                                          <p:spTgt spid="482"/>
                                        </p:tgtEl>
                                      </p:cBhvr>
                                    </p:animEffect>
                                  </p:childTnLst>
                                </p:cTn>
                              </p:par>
                            </p:childTnLst>
                          </p:cTn>
                        </p:par>
                        <p:par>
                          <p:cTn id="8" fill="hold">
                            <p:stCondLst>
                              <p:cond delay="1000"/>
                            </p:stCondLst>
                            <p:childTnLst>
                              <p:par>
                                <p:cTn id="9" presetID="22" presetClass="entr" presetSubtype="4" fill="hold" grpId="2" nodeType="afterEffect">
                                  <p:stCondLst>
                                    <p:cond delay="0"/>
                                  </p:stCondLst>
                                  <p:iterate>
                                    <p:tmAbs val="0"/>
                                  </p:iterate>
                                  <p:childTnLst>
                                    <p:set>
                                      <p:cBhvr>
                                        <p:cTn id="10" fill="hold"/>
                                        <p:tgtEl>
                                          <p:spTgt spid="483"/>
                                        </p:tgtEl>
                                        <p:attrNameLst>
                                          <p:attrName>style.visibility</p:attrName>
                                        </p:attrNameLst>
                                      </p:cBhvr>
                                      <p:to>
                                        <p:strVal val="visible"/>
                                      </p:to>
                                    </p:set>
                                    <p:animEffect transition="in" filter="wipe(down)">
                                      <p:cBhvr>
                                        <p:cTn id="11" dur="1000"/>
                                        <p:tgtEl>
                                          <p:spTgt spid="483"/>
                                        </p:tgtEl>
                                      </p:cBhvr>
                                    </p:animEffect>
                                  </p:childTnLst>
                                </p:cTn>
                              </p:par>
                            </p:childTnLst>
                          </p:cTn>
                        </p:par>
                        <p:par>
                          <p:cTn id="12" fill="hold">
                            <p:stCondLst>
                              <p:cond delay="2000"/>
                            </p:stCondLst>
                            <p:childTnLst>
                              <p:par>
                                <p:cTn id="13" presetID="2" presetClass="entr" presetSubtype="8" fill="hold" grpId="3" nodeType="afterEffect">
                                  <p:stCondLst>
                                    <p:cond delay="0"/>
                                  </p:stCondLst>
                                  <p:iterate>
                                    <p:tmAbs val="0"/>
                                  </p:iterate>
                                  <p:childTnLst>
                                    <p:set>
                                      <p:cBhvr>
                                        <p:cTn id="14" fill="hold"/>
                                        <p:tgtEl>
                                          <p:spTgt spid="484"/>
                                        </p:tgtEl>
                                        <p:attrNameLst>
                                          <p:attrName>style.visibility</p:attrName>
                                        </p:attrNameLst>
                                      </p:cBhvr>
                                      <p:to>
                                        <p:strVal val="visible"/>
                                      </p:to>
                                    </p:set>
                                    <p:anim calcmode="lin" valueType="num">
                                      <p:cBhvr>
                                        <p:cTn id="15" dur="1000" fill="hold"/>
                                        <p:tgtEl>
                                          <p:spTgt spid="484"/>
                                        </p:tgtEl>
                                        <p:attrNameLst>
                                          <p:attrName>ppt_x</p:attrName>
                                        </p:attrNameLst>
                                      </p:cBhvr>
                                      <p:tavLst>
                                        <p:tav tm="0">
                                          <p:val>
                                            <p:strVal val="0-#ppt_w/2"/>
                                          </p:val>
                                        </p:tav>
                                        <p:tav tm="100000">
                                          <p:val>
                                            <p:strVal val="#ppt_x"/>
                                          </p:val>
                                        </p:tav>
                                      </p:tavLst>
                                    </p:anim>
                                    <p:anim calcmode="lin" valueType="num">
                                      <p:cBhvr>
                                        <p:cTn id="16" dur="1000" fill="hold"/>
                                        <p:tgtEl>
                                          <p:spTgt spid="484"/>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23" presetClass="entr" presetSubtype="16" fill="hold" grpId="4" nodeType="afterEffect">
                                  <p:stCondLst>
                                    <p:cond delay="0"/>
                                  </p:stCondLst>
                                  <p:iterate>
                                    <p:tmAbs val="0"/>
                                  </p:iterate>
                                  <p:childTnLst>
                                    <p:set>
                                      <p:cBhvr>
                                        <p:cTn id="19" fill="hold"/>
                                        <p:tgtEl>
                                          <p:spTgt spid="485"/>
                                        </p:tgtEl>
                                        <p:attrNameLst>
                                          <p:attrName>style.visibility</p:attrName>
                                        </p:attrNameLst>
                                      </p:cBhvr>
                                      <p:to>
                                        <p:strVal val="visible"/>
                                      </p:to>
                                    </p:set>
                                    <p:anim calcmode="lin" valueType="num">
                                      <p:cBhvr>
                                        <p:cTn id="20" dur="750" fill="hold"/>
                                        <p:tgtEl>
                                          <p:spTgt spid="485"/>
                                        </p:tgtEl>
                                        <p:attrNameLst>
                                          <p:attrName>ppt_w</p:attrName>
                                        </p:attrNameLst>
                                      </p:cBhvr>
                                      <p:tavLst>
                                        <p:tav tm="0">
                                          <p:val>
                                            <p:fltVal val="0"/>
                                          </p:val>
                                        </p:tav>
                                        <p:tav tm="100000">
                                          <p:val>
                                            <p:strVal val="#ppt_w"/>
                                          </p:val>
                                        </p:tav>
                                      </p:tavLst>
                                    </p:anim>
                                    <p:anim calcmode="lin" valueType="num">
                                      <p:cBhvr>
                                        <p:cTn id="21" dur="750" fill="hold"/>
                                        <p:tgtEl>
                                          <p:spTgt spid="485"/>
                                        </p:tgtEl>
                                        <p:attrNameLst>
                                          <p:attrName>ppt_h</p:attrName>
                                        </p:attrNameLst>
                                      </p:cBhvr>
                                      <p:tavLst>
                                        <p:tav tm="0">
                                          <p:val>
                                            <p:fltVal val="0"/>
                                          </p:val>
                                        </p:tav>
                                        <p:tav tm="100000">
                                          <p:val>
                                            <p:strVal val="#ppt_h"/>
                                          </p:val>
                                        </p:tav>
                                      </p:tavLst>
                                    </p:anim>
                                  </p:childTnLst>
                                </p:cTn>
                              </p:par>
                            </p:childTnLst>
                          </p:cTn>
                        </p:par>
                        <p:par>
                          <p:cTn id="22" fill="hold">
                            <p:stCondLst>
                              <p:cond delay="3750"/>
                            </p:stCondLst>
                            <p:childTnLst>
                              <p:par>
                                <p:cTn id="23" presetID="2" presetClass="entr" presetSubtype="4" fill="hold" grpId="5" nodeType="afterEffect">
                                  <p:stCondLst>
                                    <p:cond delay="0"/>
                                  </p:stCondLst>
                                  <p:iterate>
                                    <p:tmAbs val="0"/>
                                  </p:iterate>
                                  <p:childTnLst>
                                    <p:set>
                                      <p:cBhvr>
                                        <p:cTn id="24" fill="hold"/>
                                        <p:tgtEl>
                                          <p:spTgt spid="495"/>
                                        </p:tgtEl>
                                        <p:attrNameLst>
                                          <p:attrName>style.visibility</p:attrName>
                                        </p:attrNameLst>
                                      </p:cBhvr>
                                      <p:to>
                                        <p:strVal val="visible"/>
                                      </p:to>
                                    </p:set>
                                    <p:anim calcmode="lin" valueType="num">
                                      <p:cBhvr>
                                        <p:cTn id="25" dur="1000" fill="hold"/>
                                        <p:tgtEl>
                                          <p:spTgt spid="495"/>
                                        </p:tgtEl>
                                        <p:attrNameLst>
                                          <p:attrName>ppt_x</p:attrName>
                                        </p:attrNameLst>
                                      </p:cBhvr>
                                      <p:tavLst>
                                        <p:tav tm="0">
                                          <p:val>
                                            <p:strVal val="#ppt_x"/>
                                          </p:val>
                                        </p:tav>
                                        <p:tav tm="100000">
                                          <p:val>
                                            <p:strVal val="#ppt_x"/>
                                          </p:val>
                                        </p:tav>
                                      </p:tavLst>
                                    </p:anim>
                                    <p:anim calcmode="lin" valueType="num">
                                      <p:cBhvr>
                                        <p:cTn id="26" dur="1000" fill="hold"/>
                                        <p:tgtEl>
                                          <p:spTgt spid="495"/>
                                        </p:tgtEl>
                                        <p:attrNameLst>
                                          <p:attrName>ppt_y</p:attrName>
                                        </p:attrNameLst>
                                      </p:cBhvr>
                                      <p:tavLst>
                                        <p:tav tm="0">
                                          <p:val>
                                            <p:strVal val="1+#ppt_h/2"/>
                                          </p:val>
                                        </p:tav>
                                        <p:tav tm="100000">
                                          <p:val>
                                            <p:strVal val="#ppt_y"/>
                                          </p:val>
                                        </p:tav>
                                      </p:tavLst>
                                    </p:anim>
                                  </p:childTnLst>
                                </p:cTn>
                              </p:par>
                            </p:childTnLst>
                          </p:cTn>
                        </p:par>
                        <p:par>
                          <p:cTn id="27" fill="hold">
                            <p:stCondLst>
                              <p:cond delay="4750"/>
                            </p:stCondLst>
                            <p:childTnLst>
                              <p:par>
                                <p:cTn id="28" presetID="23" presetClass="entr" presetSubtype="16" fill="hold" grpId="6" nodeType="afterEffect">
                                  <p:stCondLst>
                                    <p:cond delay="0"/>
                                  </p:stCondLst>
                                  <p:iterate>
                                    <p:tmAbs val="0"/>
                                  </p:iterate>
                                  <p:childTnLst>
                                    <p:set>
                                      <p:cBhvr>
                                        <p:cTn id="29" fill="hold"/>
                                        <p:tgtEl>
                                          <p:spTgt spid="496"/>
                                        </p:tgtEl>
                                        <p:attrNameLst>
                                          <p:attrName>style.visibility</p:attrName>
                                        </p:attrNameLst>
                                      </p:cBhvr>
                                      <p:to>
                                        <p:strVal val="visible"/>
                                      </p:to>
                                    </p:set>
                                    <p:anim calcmode="lin" valueType="num">
                                      <p:cBhvr>
                                        <p:cTn id="30" dur="750" fill="hold"/>
                                        <p:tgtEl>
                                          <p:spTgt spid="496"/>
                                        </p:tgtEl>
                                        <p:attrNameLst>
                                          <p:attrName>ppt_w</p:attrName>
                                        </p:attrNameLst>
                                      </p:cBhvr>
                                      <p:tavLst>
                                        <p:tav tm="0">
                                          <p:val>
                                            <p:fltVal val="0"/>
                                          </p:val>
                                        </p:tav>
                                        <p:tav tm="100000">
                                          <p:val>
                                            <p:strVal val="#ppt_w"/>
                                          </p:val>
                                        </p:tav>
                                      </p:tavLst>
                                    </p:anim>
                                    <p:anim calcmode="lin" valueType="num">
                                      <p:cBhvr>
                                        <p:cTn id="31" dur="750" fill="hold"/>
                                        <p:tgtEl>
                                          <p:spTgt spid="496"/>
                                        </p:tgtEl>
                                        <p:attrNameLst>
                                          <p:attrName>ppt_h</p:attrName>
                                        </p:attrNameLst>
                                      </p:cBhvr>
                                      <p:tavLst>
                                        <p:tav tm="0">
                                          <p:val>
                                            <p:fltVal val="0"/>
                                          </p:val>
                                        </p:tav>
                                        <p:tav tm="100000">
                                          <p:val>
                                            <p:strVal val="#ppt_h"/>
                                          </p:val>
                                        </p:tav>
                                      </p:tavLst>
                                    </p:anim>
                                  </p:childTnLst>
                                </p:cTn>
                              </p:par>
                            </p:childTnLst>
                          </p:cTn>
                        </p:par>
                        <p:par>
                          <p:cTn id="32" fill="hold">
                            <p:stCondLst>
                              <p:cond delay="5500"/>
                            </p:stCondLst>
                            <p:childTnLst>
                              <p:par>
                                <p:cTn id="33" presetID="1" presetClass="entr" presetSubtype="0" fill="hold" grpId="7" nodeType="afterEffect">
                                  <p:stCondLst>
                                    <p:cond delay="0"/>
                                  </p:stCondLst>
                                  <p:iterate type="lt">
                                    <p:tmAbs val="100"/>
                                  </p:iterate>
                                  <p:childTnLst>
                                    <p:set>
                                      <p:cBhvr>
                                        <p:cTn id="34" fill="hold"/>
                                        <p:tgtEl>
                                          <p:spTgt spid="497"/>
                                        </p:tgtEl>
                                        <p:attrNameLst>
                                          <p:attrName>style.visibility</p:attrName>
                                        </p:attrNameLst>
                                      </p:cBhvr>
                                      <p:to>
                                        <p:strVal val="visible"/>
                                      </p:to>
                                    </p:set>
                                  </p:childTnLst>
                                </p:cTn>
                              </p:par>
                            </p:childTnLst>
                          </p:cTn>
                        </p:par>
                        <p:par>
                          <p:cTn id="35" fill="hold">
                            <p:stCondLst>
                              <p:cond delay="5500"/>
                            </p:stCondLst>
                            <p:childTnLst>
                              <p:par>
                                <p:cTn id="36" presetID="9" presetClass="entr" fill="hold" grpId="8" nodeType="afterEffect">
                                  <p:stCondLst>
                                    <p:cond delay="0"/>
                                  </p:stCondLst>
                                  <p:iterate>
                                    <p:tmAbs val="0"/>
                                  </p:iterate>
                                  <p:childTnLst>
                                    <p:set>
                                      <p:cBhvr>
                                        <p:cTn id="37" fill="hold"/>
                                        <p:tgtEl>
                                          <p:spTgt spid="491"/>
                                        </p:tgtEl>
                                        <p:attrNameLst>
                                          <p:attrName>style.visibility</p:attrName>
                                        </p:attrNameLst>
                                      </p:cBhvr>
                                      <p:to>
                                        <p:strVal val="visible"/>
                                      </p:to>
                                    </p:set>
                                    <p:animEffect transition="in" filter="dissolve">
                                      <p:cBhvr>
                                        <p:cTn id="38" dur="2000"/>
                                        <p:tgtEl>
                                          <p:spTgt spid="491"/>
                                        </p:tgtEl>
                                      </p:cBhvr>
                                    </p:animEffect>
                                  </p:childTnLst>
                                </p:cTn>
                              </p:par>
                            </p:childTnLst>
                          </p:cTn>
                        </p:par>
                        <p:par>
                          <p:cTn id="39" fill="hold">
                            <p:stCondLst>
                              <p:cond delay="7500"/>
                            </p:stCondLst>
                            <p:childTnLst>
                              <p:par>
                                <p:cTn id="40" presetID="22" presetClass="entr" presetSubtype="4" fill="hold" grpId="9" nodeType="afterEffect">
                                  <p:stCondLst>
                                    <p:cond delay="0"/>
                                  </p:stCondLst>
                                  <p:iterate>
                                    <p:tmAbs val="0"/>
                                  </p:iterate>
                                  <p:childTnLst>
                                    <p:set>
                                      <p:cBhvr>
                                        <p:cTn id="41" fill="hold"/>
                                        <p:tgtEl>
                                          <p:spTgt spid="487"/>
                                        </p:tgtEl>
                                        <p:attrNameLst>
                                          <p:attrName>style.visibility</p:attrName>
                                        </p:attrNameLst>
                                      </p:cBhvr>
                                      <p:to>
                                        <p:strVal val="visible"/>
                                      </p:to>
                                    </p:set>
                                    <p:animEffect transition="in" filter="wipe(down)">
                                      <p:cBhvr>
                                        <p:cTn id="42" dur="1000"/>
                                        <p:tgtEl>
                                          <p:spTgt spid="487"/>
                                        </p:tgtEl>
                                      </p:cBhvr>
                                    </p:animEffect>
                                  </p:childTnLst>
                                </p:cTn>
                              </p:par>
                            </p:childTnLst>
                          </p:cTn>
                        </p:par>
                        <p:par>
                          <p:cTn id="43" fill="hold">
                            <p:stCondLst>
                              <p:cond delay="8500"/>
                            </p:stCondLst>
                            <p:childTnLst>
                              <p:par>
                                <p:cTn id="44" presetID="23" presetClass="entr" presetSubtype="16" fill="hold" grpId="10" nodeType="afterEffect">
                                  <p:stCondLst>
                                    <p:cond delay="0"/>
                                  </p:stCondLst>
                                  <p:iterate>
                                    <p:tmAbs val="0"/>
                                  </p:iterate>
                                  <p:childTnLst>
                                    <p:set>
                                      <p:cBhvr>
                                        <p:cTn id="45" fill="hold"/>
                                        <p:tgtEl>
                                          <p:spTgt spid="490"/>
                                        </p:tgtEl>
                                        <p:attrNameLst>
                                          <p:attrName>style.visibility</p:attrName>
                                        </p:attrNameLst>
                                      </p:cBhvr>
                                      <p:to>
                                        <p:strVal val="visible"/>
                                      </p:to>
                                    </p:set>
                                    <p:anim calcmode="lin" valueType="num">
                                      <p:cBhvr>
                                        <p:cTn id="46" dur="750" fill="hold"/>
                                        <p:tgtEl>
                                          <p:spTgt spid="490"/>
                                        </p:tgtEl>
                                        <p:attrNameLst>
                                          <p:attrName>ppt_w</p:attrName>
                                        </p:attrNameLst>
                                      </p:cBhvr>
                                      <p:tavLst>
                                        <p:tav tm="0">
                                          <p:val>
                                            <p:fltVal val="0"/>
                                          </p:val>
                                        </p:tav>
                                        <p:tav tm="100000">
                                          <p:val>
                                            <p:strVal val="#ppt_w"/>
                                          </p:val>
                                        </p:tav>
                                      </p:tavLst>
                                    </p:anim>
                                    <p:anim calcmode="lin" valueType="num">
                                      <p:cBhvr>
                                        <p:cTn id="47" dur="750" fill="hold"/>
                                        <p:tgtEl>
                                          <p:spTgt spid="490"/>
                                        </p:tgtEl>
                                        <p:attrNameLst>
                                          <p:attrName>ppt_h</p:attrName>
                                        </p:attrNameLst>
                                      </p:cBhvr>
                                      <p:tavLst>
                                        <p:tav tm="0">
                                          <p:val>
                                            <p:fltVal val="0"/>
                                          </p:val>
                                        </p:tav>
                                        <p:tav tm="100000">
                                          <p:val>
                                            <p:strVal val="#ppt_h"/>
                                          </p:val>
                                        </p:tav>
                                      </p:tavLst>
                                    </p:anim>
                                  </p:childTnLst>
                                </p:cTn>
                              </p:par>
                            </p:childTnLst>
                          </p:cTn>
                        </p:par>
                        <p:par>
                          <p:cTn id="48" fill="hold">
                            <p:stCondLst>
                              <p:cond delay="9250"/>
                            </p:stCondLst>
                            <p:childTnLst>
                              <p:par>
                                <p:cTn id="49" presetID="9" presetClass="entr" fill="hold" grpId="11" nodeType="afterEffect">
                                  <p:stCondLst>
                                    <p:cond delay="0"/>
                                  </p:stCondLst>
                                  <p:iterate>
                                    <p:tmAbs val="0"/>
                                  </p:iterate>
                                  <p:childTnLst>
                                    <p:set>
                                      <p:cBhvr>
                                        <p:cTn id="50" fill="hold"/>
                                        <p:tgtEl>
                                          <p:spTgt spid="489"/>
                                        </p:tgtEl>
                                        <p:attrNameLst>
                                          <p:attrName>style.visibility</p:attrName>
                                        </p:attrNameLst>
                                      </p:cBhvr>
                                      <p:to>
                                        <p:strVal val="visible"/>
                                      </p:to>
                                    </p:set>
                                    <p:animEffect transition="in" filter="dissolve">
                                      <p:cBhvr>
                                        <p:cTn id="51" dur="1000"/>
                                        <p:tgtEl>
                                          <p:spTgt spid="489"/>
                                        </p:tgtEl>
                                      </p:cBhvr>
                                    </p:animEffect>
                                  </p:childTnLst>
                                </p:cTn>
                              </p:par>
                            </p:childTnLst>
                          </p:cTn>
                        </p:par>
                        <p:par>
                          <p:cTn id="52" fill="hold">
                            <p:stCondLst>
                              <p:cond delay="10250"/>
                            </p:stCondLst>
                            <p:childTnLst>
                              <p:par>
                                <p:cTn id="53" presetID="9" presetClass="entr" fill="hold" grpId="12" nodeType="afterEffect">
                                  <p:stCondLst>
                                    <p:cond delay="0"/>
                                  </p:stCondLst>
                                  <p:iterate>
                                    <p:tmAbs val="0"/>
                                  </p:iterate>
                                  <p:childTnLst>
                                    <p:set>
                                      <p:cBhvr>
                                        <p:cTn id="54" fill="hold"/>
                                        <p:tgtEl>
                                          <p:spTgt spid="493"/>
                                        </p:tgtEl>
                                        <p:attrNameLst>
                                          <p:attrName>style.visibility</p:attrName>
                                        </p:attrNameLst>
                                      </p:cBhvr>
                                      <p:to>
                                        <p:strVal val="visible"/>
                                      </p:to>
                                    </p:set>
                                    <p:animEffect transition="in" filter="dissolve">
                                      <p:cBhvr>
                                        <p:cTn id="55" dur="2000"/>
                                        <p:tgtEl>
                                          <p:spTgt spid="493"/>
                                        </p:tgtEl>
                                      </p:cBhvr>
                                    </p:animEffect>
                                  </p:childTnLst>
                                </p:cTn>
                              </p:par>
                            </p:childTnLst>
                          </p:cTn>
                        </p:par>
                        <p:par>
                          <p:cTn id="56" fill="hold">
                            <p:stCondLst>
                              <p:cond delay="12250"/>
                            </p:stCondLst>
                            <p:childTnLst>
                              <p:par>
                                <p:cTn id="57" presetID="22" presetClass="entr" presetSubtype="4" fill="hold" grpId="13" nodeType="afterEffect">
                                  <p:stCondLst>
                                    <p:cond delay="0"/>
                                  </p:stCondLst>
                                  <p:iterate>
                                    <p:tmAbs val="0"/>
                                  </p:iterate>
                                  <p:childTnLst>
                                    <p:set>
                                      <p:cBhvr>
                                        <p:cTn id="58" fill="hold"/>
                                        <p:tgtEl>
                                          <p:spTgt spid="486"/>
                                        </p:tgtEl>
                                        <p:attrNameLst>
                                          <p:attrName>style.visibility</p:attrName>
                                        </p:attrNameLst>
                                      </p:cBhvr>
                                      <p:to>
                                        <p:strVal val="visible"/>
                                      </p:to>
                                    </p:set>
                                    <p:animEffect transition="in" filter="wipe(down)">
                                      <p:cBhvr>
                                        <p:cTn id="59" dur="1000"/>
                                        <p:tgtEl>
                                          <p:spTgt spid="486"/>
                                        </p:tgtEl>
                                      </p:cBhvr>
                                    </p:animEffect>
                                  </p:childTnLst>
                                </p:cTn>
                              </p:par>
                            </p:childTnLst>
                          </p:cTn>
                        </p:par>
                        <p:par>
                          <p:cTn id="60" fill="hold">
                            <p:stCondLst>
                              <p:cond delay="13250"/>
                            </p:stCondLst>
                            <p:childTnLst>
                              <p:par>
                                <p:cTn id="61" presetID="23" presetClass="entr" presetSubtype="16" fill="hold" grpId="14" nodeType="afterEffect">
                                  <p:stCondLst>
                                    <p:cond delay="0"/>
                                  </p:stCondLst>
                                  <p:iterate>
                                    <p:tmAbs val="0"/>
                                  </p:iterate>
                                  <p:childTnLst>
                                    <p:set>
                                      <p:cBhvr>
                                        <p:cTn id="62" fill="hold"/>
                                        <p:tgtEl>
                                          <p:spTgt spid="488"/>
                                        </p:tgtEl>
                                        <p:attrNameLst>
                                          <p:attrName>style.visibility</p:attrName>
                                        </p:attrNameLst>
                                      </p:cBhvr>
                                      <p:to>
                                        <p:strVal val="visible"/>
                                      </p:to>
                                    </p:set>
                                    <p:anim calcmode="lin" valueType="num">
                                      <p:cBhvr>
                                        <p:cTn id="63" dur="750" fill="hold"/>
                                        <p:tgtEl>
                                          <p:spTgt spid="488"/>
                                        </p:tgtEl>
                                        <p:attrNameLst>
                                          <p:attrName>ppt_w</p:attrName>
                                        </p:attrNameLst>
                                      </p:cBhvr>
                                      <p:tavLst>
                                        <p:tav tm="0">
                                          <p:val>
                                            <p:fltVal val="0"/>
                                          </p:val>
                                        </p:tav>
                                        <p:tav tm="100000">
                                          <p:val>
                                            <p:strVal val="#ppt_w"/>
                                          </p:val>
                                        </p:tav>
                                      </p:tavLst>
                                    </p:anim>
                                    <p:anim calcmode="lin" valueType="num">
                                      <p:cBhvr>
                                        <p:cTn id="64" dur="750" fill="hold"/>
                                        <p:tgtEl>
                                          <p:spTgt spid="4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 grpId="1" animBg="1" advAuto="0"/>
      <p:bldP spid="483" grpId="2" animBg="1" advAuto="0"/>
      <p:bldP spid="484" grpId="3" animBg="1" advAuto="0"/>
      <p:bldP spid="485" grpId="4" animBg="1" advAuto="0"/>
      <p:bldP spid="486" grpId="13" animBg="1" advAuto="0"/>
      <p:bldP spid="487" grpId="9" animBg="1" advAuto="0"/>
      <p:bldP spid="488" grpId="14" animBg="1" advAuto="0"/>
      <p:bldP spid="489" grpId="11" animBg="1" advAuto="0"/>
      <p:bldP spid="490" grpId="10" animBg="1" advAuto="0"/>
      <p:bldP spid="491" grpId="8" animBg="1" advAuto="0"/>
      <p:bldP spid="493" grpId="12" animBg="1" advAuto="0"/>
      <p:bldP spid="495" grpId="5" animBg="1" advAuto="0"/>
      <p:bldP spid="496" grpId="6" animBg="1" advAuto="0"/>
      <p:bldP spid="497" grpId="7"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500" name="RESULTADOS:…"/>
          <p:cNvSpPr txBox="1"/>
          <p:nvPr/>
        </p:nvSpPr>
        <p:spPr>
          <a:xfrm>
            <a:off x="-179722" y="5894285"/>
            <a:ext cx="7866129" cy="2705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r" defTabSz="449580">
              <a:defRPr>
                <a:latin typeface="Avenir Next"/>
                <a:ea typeface="Avenir Next"/>
                <a:cs typeface="Avenir Next"/>
                <a:sym typeface="Avenir Next"/>
              </a:defRPr>
            </a:pPr>
            <a:r>
              <a:t>RESULTADOS:</a:t>
            </a:r>
          </a:p>
          <a:p>
            <a:pPr marR="331470" algn="r" defTabSz="449580">
              <a:defRPr b="0">
                <a:latin typeface="Avenir Next"/>
                <a:ea typeface="Avenir Next"/>
                <a:cs typeface="Avenir Next"/>
                <a:sym typeface="Avenir Next"/>
              </a:defRPr>
            </a:pPr>
            <a:r>
              <a:t>TOTAL DE </a:t>
            </a:r>
            <a:r>
              <a:rPr>
                <a:latin typeface="Avenir Next Medium"/>
                <a:ea typeface="Avenir Next Medium"/>
                <a:cs typeface="Avenir Next Medium"/>
                <a:sym typeface="Avenir Next Medium"/>
              </a:rPr>
              <a:t>IMPORTACIONES</a:t>
            </a:r>
            <a:r>
              <a:t> INTRACOMUNITARIAS DE </a:t>
            </a:r>
          </a:p>
          <a:p>
            <a:pPr marR="331470" algn="r" defTabSz="449580">
              <a:defRPr b="0">
                <a:latin typeface="Avenir Next"/>
                <a:ea typeface="Avenir Next"/>
                <a:cs typeface="Avenir Next"/>
                <a:sym typeface="Avenir Next"/>
              </a:defRPr>
            </a:pPr>
            <a:r>
              <a:t>HORTALIZAS, PLANTAS, RAÍCES Y TUBÉRCULOS ALIMENTICIOS</a:t>
            </a:r>
          </a:p>
        </p:txBody>
      </p:sp>
      <p:sp>
        <p:nvSpPr>
          <p:cNvPr id="501" name="Línea"/>
          <p:cNvSpPr/>
          <p:nvPr/>
        </p:nvSpPr>
        <p:spPr>
          <a:xfrm flipV="1">
            <a:off x="8189831" y="4372054"/>
            <a:ext cx="1" cy="5749564"/>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02" name="VARIACIÓN"/>
          <p:cNvSpPr txBox="1"/>
          <p:nvPr/>
        </p:nvSpPr>
        <p:spPr>
          <a:xfrm>
            <a:off x="15485126" y="5209145"/>
            <a:ext cx="3328599" cy="850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70000"/>
              </a:lnSpc>
              <a:defRPr sz="4300">
                <a:solidFill>
                  <a:srgbClr val="FFFFFF"/>
                </a:solidFill>
                <a:latin typeface="Avenir Next"/>
                <a:ea typeface="Avenir Next"/>
                <a:cs typeface="Avenir Next"/>
                <a:sym typeface="Avenir Next"/>
              </a:defRPr>
            </a:lvl1pPr>
          </a:lstStyle>
          <a:p>
            <a:r>
              <a:t>VARIACIÓN</a:t>
            </a:r>
          </a:p>
        </p:txBody>
      </p:sp>
      <p:sp>
        <p:nvSpPr>
          <p:cNvPr id="503" name="2015 - 2016"/>
          <p:cNvSpPr txBox="1"/>
          <p:nvPr/>
        </p:nvSpPr>
        <p:spPr>
          <a:xfrm>
            <a:off x="15696384" y="5753756"/>
            <a:ext cx="2931486"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4000" b="0">
                <a:solidFill>
                  <a:srgbClr val="FFFFFF"/>
                </a:solidFill>
                <a:latin typeface="Avenir Next"/>
                <a:ea typeface="Avenir Next"/>
                <a:cs typeface="Avenir Next"/>
                <a:sym typeface="Avenir Next"/>
              </a:defRPr>
            </a:lvl1pPr>
          </a:lstStyle>
          <a:p>
            <a:r>
              <a:t>2015 - 2016</a:t>
            </a:r>
          </a:p>
        </p:txBody>
      </p:sp>
      <p:pic>
        <p:nvPicPr>
          <p:cNvPr id="504" name="Imagen" descr="Imagen"/>
          <p:cNvPicPr>
            <a:picLocks noChangeAspect="1"/>
          </p:cNvPicPr>
          <p:nvPr/>
        </p:nvPicPr>
        <p:blipFill>
          <a:blip r:embed="rId3">
            <a:extLst/>
          </a:blip>
          <a:stretch>
            <a:fillRect/>
          </a:stretch>
        </p:blipFill>
        <p:spPr>
          <a:xfrm>
            <a:off x="25766027" y="3239779"/>
            <a:ext cx="5644316" cy="5644338"/>
          </a:xfrm>
          <a:prstGeom prst="rect">
            <a:avLst/>
          </a:prstGeom>
          <a:ln w="12700">
            <a:miter lim="400000"/>
          </a:ln>
        </p:spPr>
      </p:pic>
      <p:pic>
        <p:nvPicPr>
          <p:cNvPr id="505" name="Imagen" descr="Imagen"/>
          <p:cNvPicPr>
            <a:picLocks noChangeAspect="1"/>
          </p:cNvPicPr>
          <p:nvPr/>
        </p:nvPicPr>
        <p:blipFill>
          <a:blip r:embed="rId4">
            <a:extLst/>
          </a:blip>
          <a:stretch>
            <a:fillRect/>
          </a:stretch>
        </p:blipFill>
        <p:spPr>
          <a:xfrm>
            <a:off x="25774067" y="4394407"/>
            <a:ext cx="5628236" cy="4492283"/>
          </a:xfrm>
          <a:prstGeom prst="rect">
            <a:avLst/>
          </a:prstGeom>
          <a:ln w="12700">
            <a:miter lim="400000"/>
          </a:ln>
        </p:spPr>
      </p:pic>
      <p:sp>
        <p:nvSpPr>
          <p:cNvPr id="506" name="41’ 375.000"/>
          <p:cNvSpPr txBox="1"/>
          <p:nvPr/>
        </p:nvSpPr>
        <p:spPr>
          <a:xfrm>
            <a:off x="26306208" y="10288692"/>
            <a:ext cx="4563951"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5000">
                <a:solidFill>
                  <a:srgbClr val="929292"/>
                </a:solidFill>
                <a:latin typeface="Avenir Next"/>
                <a:ea typeface="Avenir Next"/>
                <a:cs typeface="Avenir Next"/>
                <a:sym typeface="Avenir Next"/>
              </a:defRPr>
            </a:lvl1pPr>
          </a:lstStyle>
          <a:p>
            <a:r>
              <a:t>41’ 375.000</a:t>
            </a:r>
          </a:p>
        </p:txBody>
      </p:sp>
      <p:sp>
        <p:nvSpPr>
          <p:cNvPr id="507" name="2016"/>
          <p:cNvSpPr txBox="1"/>
          <p:nvPr/>
        </p:nvSpPr>
        <p:spPr>
          <a:xfrm>
            <a:off x="26306208" y="9223021"/>
            <a:ext cx="4563951"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7000">
                <a:solidFill>
                  <a:srgbClr val="3A76B4"/>
                </a:solidFill>
                <a:latin typeface="Avenir Next"/>
                <a:ea typeface="Avenir Next"/>
                <a:cs typeface="Avenir Next"/>
                <a:sym typeface="Avenir Next"/>
              </a:defRPr>
            </a:lvl1pPr>
          </a:lstStyle>
          <a:p>
            <a:r>
              <a:t>2016</a:t>
            </a:r>
          </a:p>
        </p:txBody>
      </p:sp>
      <p:pic>
        <p:nvPicPr>
          <p:cNvPr id="508" name="Imagen" descr="Imagen"/>
          <p:cNvPicPr>
            <a:picLocks noChangeAspect="1"/>
          </p:cNvPicPr>
          <p:nvPr/>
        </p:nvPicPr>
        <p:blipFill>
          <a:blip r:embed="rId5">
            <a:extLst/>
          </a:blip>
          <a:stretch>
            <a:fillRect/>
          </a:stretch>
        </p:blipFill>
        <p:spPr>
          <a:xfrm>
            <a:off x="41210476" y="7874642"/>
            <a:ext cx="2594992" cy="1707643"/>
          </a:xfrm>
          <a:prstGeom prst="rect">
            <a:avLst/>
          </a:prstGeom>
          <a:ln w="12700">
            <a:miter lim="400000"/>
          </a:ln>
        </p:spPr>
      </p:pic>
      <p:pic>
        <p:nvPicPr>
          <p:cNvPr id="509" name="Imagen" descr="Imagen"/>
          <p:cNvPicPr>
            <a:picLocks noChangeAspect="1"/>
          </p:cNvPicPr>
          <p:nvPr/>
        </p:nvPicPr>
        <p:blipFill>
          <a:blip r:embed="rId6">
            <a:extLst/>
          </a:blip>
          <a:stretch>
            <a:fillRect/>
          </a:stretch>
        </p:blipFill>
        <p:spPr>
          <a:xfrm>
            <a:off x="37322391" y="8303702"/>
            <a:ext cx="2566062" cy="1283018"/>
          </a:xfrm>
          <a:prstGeom prst="rect">
            <a:avLst/>
          </a:prstGeom>
          <a:ln w="12700">
            <a:miter lim="400000"/>
          </a:ln>
        </p:spPr>
      </p:pic>
      <p:sp>
        <p:nvSpPr>
          <p:cNvPr id="510" name="2016"/>
          <p:cNvSpPr txBox="1"/>
          <p:nvPr/>
        </p:nvSpPr>
        <p:spPr>
          <a:xfrm>
            <a:off x="41327285" y="8290313"/>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2016</a:t>
            </a:r>
          </a:p>
        </p:txBody>
      </p:sp>
      <p:sp>
        <p:nvSpPr>
          <p:cNvPr id="511" name="+ 7%"/>
          <p:cNvSpPr txBox="1"/>
          <p:nvPr/>
        </p:nvSpPr>
        <p:spPr>
          <a:xfrm>
            <a:off x="39369618" y="6092385"/>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5E5E5E"/>
                </a:solidFill>
                <a:latin typeface="Avenir Next"/>
                <a:ea typeface="Avenir Next"/>
                <a:cs typeface="Avenir Next"/>
                <a:sym typeface="Avenir Next"/>
              </a:defRPr>
            </a:lvl1pPr>
          </a:lstStyle>
          <a:p>
            <a:r>
              <a:t>+ 7%</a:t>
            </a:r>
          </a:p>
        </p:txBody>
      </p:sp>
      <p:sp>
        <p:nvSpPr>
          <p:cNvPr id="512" name="2015"/>
          <p:cNvSpPr txBox="1"/>
          <p:nvPr/>
        </p:nvSpPr>
        <p:spPr>
          <a:xfrm>
            <a:off x="37450132" y="8441321"/>
            <a:ext cx="2335974"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2015</a:t>
            </a:r>
          </a:p>
        </p:txBody>
      </p:sp>
      <p:pic>
        <p:nvPicPr>
          <p:cNvPr id="513" name="Círculo" descr="Círculo"/>
          <p:cNvPicPr>
            <a:picLocks/>
          </p:cNvPicPr>
          <p:nvPr/>
        </p:nvPicPr>
        <p:blipFill>
          <a:blip r:embed="rId7">
            <a:extLst/>
          </a:blip>
          <a:stretch>
            <a:fillRect/>
          </a:stretch>
        </p:blipFill>
        <p:spPr>
          <a:xfrm>
            <a:off x="37152377" y="6835732"/>
            <a:ext cx="2931486" cy="2931486"/>
          </a:xfrm>
          <a:prstGeom prst="rect">
            <a:avLst/>
          </a:prstGeom>
        </p:spPr>
      </p:pic>
      <p:pic>
        <p:nvPicPr>
          <p:cNvPr id="515" name="Círculo" descr="Círculo"/>
          <p:cNvPicPr>
            <a:picLocks/>
          </p:cNvPicPr>
          <p:nvPr/>
        </p:nvPicPr>
        <p:blipFill>
          <a:blip r:embed="rId8">
            <a:extLst/>
          </a:blip>
          <a:stretch>
            <a:fillRect/>
          </a:stretch>
        </p:blipFill>
        <p:spPr>
          <a:xfrm>
            <a:off x="41042229" y="6835732"/>
            <a:ext cx="2931486" cy="2931486"/>
          </a:xfrm>
          <a:prstGeom prst="rect">
            <a:avLst/>
          </a:prstGeom>
        </p:spPr>
      </p:pic>
      <p:pic>
        <p:nvPicPr>
          <p:cNvPr id="517" name="Imagen" descr="Imagen"/>
          <p:cNvPicPr>
            <a:picLocks noChangeAspect="1"/>
          </p:cNvPicPr>
          <p:nvPr/>
        </p:nvPicPr>
        <p:blipFill>
          <a:blip r:embed="rId9">
            <a:extLst/>
          </a:blip>
          <a:srcRect b="79164"/>
          <a:stretch>
            <a:fillRect/>
          </a:stretch>
        </p:blipFill>
        <p:spPr>
          <a:xfrm>
            <a:off x="38423254" y="3513880"/>
            <a:ext cx="4254185" cy="1902361"/>
          </a:xfrm>
          <a:prstGeom prst="rect">
            <a:avLst/>
          </a:prstGeom>
          <a:ln w="12700">
            <a:miter lim="400000"/>
          </a:ln>
        </p:spPr>
      </p:pic>
      <p:sp>
        <p:nvSpPr>
          <p:cNvPr id="518" name="VARIACIÓN"/>
          <p:cNvSpPr txBox="1"/>
          <p:nvPr/>
        </p:nvSpPr>
        <p:spPr>
          <a:xfrm>
            <a:off x="38898748" y="3866046"/>
            <a:ext cx="3328599" cy="850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70000"/>
              </a:lnSpc>
              <a:defRPr sz="4300">
                <a:solidFill>
                  <a:srgbClr val="FFFFFF"/>
                </a:solidFill>
                <a:latin typeface="Avenir Next"/>
                <a:ea typeface="Avenir Next"/>
                <a:cs typeface="Avenir Next"/>
                <a:sym typeface="Avenir Next"/>
              </a:defRPr>
            </a:lvl1pPr>
          </a:lstStyle>
          <a:p>
            <a:r>
              <a:t>VARIACIÓN</a:t>
            </a:r>
          </a:p>
        </p:txBody>
      </p:sp>
      <p:sp>
        <p:nvSpPr>
          <p:cNvPr id="519" name="2015 - 2016"/>
          <p:cNvSpPr txBox="1"/>
          <p:nvPr/>
        </p:nvSpPr>
        <p:spPr>
          <a:xfrm>
            <a:off x="39110006" y="4410657"/>
            <a:ext cx="2931486"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449580">
              <a:defRPr sz="4000" b="0">
                <a:solidFill>
                  <a:srgbClr val="FFFFFF"/>
                </a:solidFill>
                <a:latin typeface="Avenir Next"/>
                <a:ea typeface="Avenir Next"/>
                <a:cs typeface="Avenir Next"/>
                <a:sym typeface="Avenir Next"/>
              </a:defRPr>
            </a:lvl1pPr>
          </a:lstStyle>
          <a:p>
            <a:r>
              <a:t>2015 - 2016</a:t>
            </a:r>
          </a:p>
        </p:txBody>
      </p:sp>
      <p:pic>
        <p:nvPicPr>
          <p:cNvPr id="520" name="Imagen" descr="Imagen"/>
          <p:cNvPicPr>
            <a:picLocks noChangeAspect="1"/>
          </p:cNvPicPr>
          <p:nvPr/>
        </p:nvPicPr>
        <p:blipFill>
          <a:blip r:embed="rId10">
            <a:extLst/>
          </a:blip>
          <a:stretch>
            <a:fillRect/>
          </a:stretch>
        </p:blipFill>
        <p:spPr>
          <a:xfrm>
            <a:off x="11012102" y="1189503"/>
            <a:ext cx="8714135" cy="10605863"/>
          </a:xfrm>
          <a:prstGeom prst="rect">
            <a:avLst/>
          </a:prstGeom>
          <a:ln w="12700">
            <a:miter lim="400000"/>
          </a:ln>
        </p:spPr>
      </p:pic>
      <p:sp>
        <p:nvSpPr>
          <p:cNvPr id="521" name="Existe alta demanda de productos hortícolas, pero la oferta nacional no cubre este rubro.…"/>
          <p:cNvSpPr txBox="1"/>
          <p:nvPr/>
        </p:nvSpPr>
        <p:spPr>
          <a:xfrm>
            <a:off x="13087193" y="5650187"/>
            <a:ext cx="5236936" cy="530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609600" marR="331470" indent="-228600" algn="l" defTabSz="449580">
              <a:buSzPct val="100000"/>
              <a:buChar char="•"/>
              <a:defRPr b="0">
                <a:solidFill>
                  <a:srgbClr val="FFFFFF"/>
                </a:solidFill>
                <a:latin typeface="Avenir Next"/>
                <a:ea typeface="Avenir Next"/>
                <a:cs typeface="Avenir Next"/>
                <a:sym typeface="Avenir Next"/>
              </a:defRPr>
            </a:pPr>
            <a:r>
              <a:t>Existe alta demanda de productos hortícolas, pero la oferta nacional no cubre este rubro.</a:t>
            </a:r>
          </a:p>
          <a:p>
            <a:pPr marR="331470" algn="l" defTabSz="449580">
              <a:defRPr b="0">
                <a:solidFill>
                  <a:srgbClr val="FFFFFF"/>
                </a:solidFill>
                <a:latin typeface="Avenir Next"/>
                <a:ea typeface="Avenir Next"/>
                <a:cs typeface="Avenir Next"/>
                <a:sym typeface="Avenir Next"/>
              </a:defRPr>
            </a:pPr>
            <a:endParaRPr/>
          </a:p>
          <a:p>
            <a:pPr marL="609600" marR="331470" indent="-228600" algn="l" defTabSz="449580">
              <a:buSzPct val="100000"/>
              <a:buChar char="•"/>
              <a:defRPr b="0">
                <a:solidFill>
                  <a:srgbClr val="FFFFFF"/>
                </a:solidFill>
                <a:latin typeface="Avenir Next"/>
                <a:ea typeface="Avenir Next"/>
                <a:cs typeface="Avenir Next"/>
                <a:sym typeface="Avenir Next"/>
              </a:defRPr>
            </a:pPr>
            <a:r>
              <a:t>Sólo se cultiva 7.1 millones de 42.3 millones de hectáreas destinadas a la agricultura.</a:t>
            </a:r>
          </a:p>
        </p:txBody>
      </p:sp>
      <p:sp>
        <p:nvSpPr>
          <p:cNvPr id="522" name="2016"/>
          <p:cNvSpPr txBox="1"/>
          <p:nvPr/>
        </p:nvSpPr>
        <p:spPr>
          <a:xfrm>
            <a:off x="14130261" y="2593094"/>
            <a:ext cx="3328600"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70000"/>
              </a:lnSpc>
              <a:defRPr sz="7000">
                <a:solidFill>
                  <a:srgbClr val="FFFFFF"/>
                </a:solidFill>
                <a:latin typeface="Avenir Next"/>
                <a:ea typeface="Avenir Next"/>
                <a:cs typeface="Avenir Next"/>
                <a:sym typeface="Avenir Next"/>
              </a:defRPr>
            </a:lvl1pPr>
          </a:lstStyle>
          <a:p>
            <a:r>
              <a:t>2016</a:t>
            </a:r>
          </a:p>
        </p:txBody>
      </p:sp>
      <p:sp>
        <p:nvSpPr>
          <p:cNvPr id="523" name="COLOMBIA"/>
          <p:cNvSpPr txBox="1"/>
          <p:nvPr/>
        </p:nvSpPr>
        <p:spPr>
          <a:xfrm>
            <a:off x="13920702" y="3651025"/>
            <a:ext cx="3747718"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500" b="0">
                <a:solidFill>
                  <a:srgbClr val="FFFFFF"/>
                </a:solidFill>
                <a:latin typeface="Avenir Next"/>
                <a:ea typeface="Avenir Next"/>
                <a:cs typeface="Avenir Next"/>
                <a:sym typeface="Avenir Next"/>
              </a:defRPr>
            </a:lvl1pPr>
          </a:lstStyle>
          <a:p>
            <a:r>
              <a:t>COLOMBIA</a:t>
            </a:r>
          </a:p>
        </p:txBody>
      </p:sp>
      <p:pic>
        <p:nvPicPr>
          <p:cNvPr id="524" name="Captura de pantalla 2019-02-04 a la(s) 16.17.19.png" descr="Captura de pantalla 2019-02-04 a la(s) 16.17.19.png"/>
          <p:cNvPicPr>
            <a:picLocks noChangeAspect="1"/>
          </p:cNvPicPr>
          <p:nvPr/>
        </p:nvPicPr>
        <p:blipFill>
          <a:blip r:embed="rId11">
            <a:extLst/>
          </a:blip>
          <a:stretch>
            <a:fillRect/>
          </a:stretch>
        </p:blipFill>
        <p:spPr>
          <a:xfrm>
            <a:off x="24687677" y="-24795"/>
            <a:ext cx="9460887" cy="13765590"/>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520"/>
                                        </p:tgtEl>
                                        <p:attrNameLst>
                                          <p:attrName>style.visibility</p:attrName>
                                        </p:attrNameLst>
                                      </p:cBhvr>
                                      <p:to>
                                        <p:strVal val="visible"/>
                                      </p:to>
                                    </p:set>
                                    <p:anim calcmode="lin" valueType="num">
                                      <p:cBhvr>
                                        <p:cTn id="7" dur="1000" fill="hold"/>
                                        <p:tgtEl>
                                          <p:spTgt spid="520"/>
                                        </p:tgtEl>
                                        <p:attrNameLst>
                                          <p:attrName>ppt_x</p:attrName>
                                        </p:attrNameLst>
                                      </p:cBhvr>
                                      <p:tavLst>
                                        <p:tav tm="0">
                                          <p:val>
                                            <p:strVal val="#ppt_x"/>
                                          </p:val>
                                        </p:tav>
                                        <p:tav tm="100000">
                                          <p:val>
                                            <p:strVal val="#ppt_x"/>
                                          </p:val>
                                        </p:tav>
                                      </p:tavLst>
                                    </p:anim>
                                    <p:anim calcmode="lin" valueType="num">
                                      <p:cBhvr>
                                        <p:cTn id="8" dur="1000" fill="hold"/>
                                        <p:tgtEl>
                                          <p:spTgt spid="52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522"/>
                                        </p:tgtEl>
                                        <p:attrNameLst>
                                          <p:attrName>style.visibility</p:attrName>
                                        </p:attrNameLst>
                                      </p:cBhvr>
                                      <p:to>
                                        <p:strVal val="visible"/>
                                      </p:to>
                                    </p:set>
                                    <p:anim calcmode="lin" valueType="num">
                                      <p:cBhvr>
                                        <p:cTn id="12" dur="750" fill="hold"/>
                                        <p:tgtEl>
                                          <p:spTgt spid="522"/>
                                        </p:tgtEl>
                                        <p:attrNameLst>
                                          <p:attrName>ppt_w</p:attrName>
                                        </p:attrNameLst>
                                      </p:cBhvr>
                                      <p:tavLst>
                                        <p:tav tm="0">
                                          <p:val>
                                            <p:fltVal val="0"/>
                                          </p:val>
                                        </p:tav>
                                        <p:tav tm="100000">
                                          <p:val>
                                            <p:strVal val="#ppt_w"/>
                                          </p:val>
                                        </p:tav>
                                      </p:tavLst>
                                    </p:anim>
                                    <p:anim calcmode="lin" valueType="num">
                                      <p:cBhvr>
                                        <p:cTn id="13" dur="750" fill="hold"/>
                                        <p:tgtEl>
                                          <p:spTgt spid="522"/>
                                        </p:tgtEl>
                                        <p:attrNameLst>
                                          <p:attrName>ppt_h</p:attrName>
                                        </p:attrNameLst>
                                      </p:cBhvr>
                                      <p:tavLst>
                                        <p:tav tm="0">
                                          <p:val>
                                            <p:fltVal val="0"/>
                                          </p:val>
                                        </p:tav>
                                        <p:tav tm="100000">
                                          <p:val>
                                            <p:strVal val="#ppt_h"/>
                                          </p:val>
                                        </p:tav>
                                      </p:tavLst>
                                    </p:anim>
                                  </p:childTnLst>
                                </p:cTn>
                              </p:par>
                            </p:childTnLst>
                          </p:cTn>
                        </p:par>
                        <p:par>
                          <p:cTn id="14" fill="hold">
                            <p:stCondLst>
                              <p:cond delay="1750"/>
                            </p:stCondLst>
                            <p:childTnLst>
                              <p:par>
                                <p:cTn id="15" presetID="1" presetClass="entr" presetSubtype="0" fill="hold" grpId="3" nodeType="afterEffect">
                                  <p:stCondLst>
                                    <p:cond delay="0"/>
                                  </p:stCondLst>
                                  <p:iterate type="lt">
                                    <p:tmAbs val="100"/>
                                  </p:iterate>
                                  <p:childTnLst>
                                    <p:set>
                                      <p:cBhvr>
                                        <p:cTn id="16" fill="hold"/>
                                        <p:tgtEl>
                                          <p:spTgt spid="523"/>
                                        </p:tgtEl>
                                        <p:attrNameLst>
                                          <p:attrName>style.visibility</p:attrName>
                                        </p:attrNameLst>
                                      </p:cBhvr>
                                      <p:to>
                                        <p:strVal val="visible"/>
                                      </p:to>
                                    </p:set>
                                  </p:childTnLst>
                                </p:cTn>
                              </p:par>
                            </p:childTnLst>
                          </p:cTn>
                        </p:par>
                        <p:par>
                          <p:cTn id="17" fill="hold">
                            <p:stCondLst>
                              <p:cond delay="1750"/>
                            </p:stCondLst>
                            <p:childTnLst>
                              <p:par>
                                <p:cTn id="18" presetID="2" presetClass="entr" presetSubtype="8" fill="hold" grpId="4" nodeType="afterEffect">
                                  <p:stCondLst>
                                    <p:cond delay="0"/>
                                  </p:stCondLst>
                                  <p:iterate>
                                    <p:tmAbs val="0"/>
                                  </p:iterate>
                                  <p:childTnLst>
                                    <p:set>
                                      <p:cBhvr>
                                        <p:cTn id="19" fill="hold"/>
                                        <p:tgtEl>
                                          <p:spTgt spid="521"/>
                                        </p:tgtEl>
                                        <p:attrNameLst>
                                          <p:attrName>style.visibility</p:attrName>
                                        </p:attrNameLst>
                                      </p:cBhvr>
                                      <p:to>
                                        <p:strVal val="visible"/>
                                      </p:to>
                                    </p:set>
                                    <p:anim calcmode="lin" valueType="num">
                                      <p:cBhvr>
                                        <p:cTn id="20" dur="1000" fill="hold"/>
                                        <p:tgtEl>
                                          <p:spTgt spid="521"/>
                                        </p:tgtEl>
                                        <p:attrNameLst>
                                          <p:attrName>ppt_x</p:attrName>
                                        </p:attrNameLst>
                                      </p:cBhvr>
                                      <p:tavLst>
                                        <p:tav tm="0">
                                          <p:val>
                                            <p:strVal val="0-#ppt_w/2"/>
                                          </p:val>
                                        </p:tav>
                                        <p:tav tm="100000">
                                          <p:val>
                                            <p:strVal val="#ppt_x"/>
                                          </p:val>
                                        </p:tav>
                                      </p:tavLst>
                                    </p:anim>
                                    <p:anim calcmode="lin" valueType="num">
                                      <p:cBhvr>
                                        <p:cTn id="21" dur="1000" fill="hold"/>
                                        <p:tgtEl>
                                          <p:spTgt spid="5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 grpId="1" animBg="1" advAuto="0"/>
      <p:bldP spid="521" grpId="4" animBg="1" advAuto="0"/>
      <p:bldP spid="522" grpId="2" animBg="1" advAuto="0"/>
      <p:bldP spid="523" grpId="3"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 name="Captura de pantalla 2019-02-04 a la(s) 16.17.19.png" descr="Captura de pantalla 2019-02-04 a la(s) 16.17.19.png"/>
          <p:cNvPicPr>
            <a:picLocks noChangeAspect="1"/>
          </p:cNvPicPr>
          <p:nvPr/>
        </p:nvPicPr>
        <p:blipFill>
          <a:blip r:embed="rId2">
            <a:extLst/>
          </a:blip>
          <a:stretch>
            <a:fillRect/>
          </a:stretch>
        </p:blipFill>
        <p:spPr>
          <a:xfrm>
            <a:off x="15564777" y="-24795"/>
            <a:ext cx="9460887" cy="13765590"/>
          </a:xfrm>
          <a:prstGeom prst="rect">
            <a:avLst/>
          </a:prstGeom>
          <a:ln w="12700">
            <a:miter lim="400000"/>
          </a:ln>
        </p:spPr>
      </p:pic>
      <p:pic>
        <p:nvPicPr>
          <p:cNvPr id="527" name="LOGO-PRINCIPAL-NUEVO4.png" descr="LOGO-PRINCIPAL-NUEVO4.png"/>
          <p:cNvPicPr>
            <a:picLocks noChangeAspect="1"/>
          </p:cNvPicPr>
          <p:nvPr/>
        </p:nvPicPr>
        <p:blipFill>
          <a:blip r:embed="rId3">
            <a:extLst/>
          </a:blip>
          <a:stretch>
            <a:fillRect/>
          </a:stretch>
        </p:blipFill>
        <p:spPr>
          <a:xfrm>
            <a:off x="21229930" y="566966"/>
            <a:ext cx="2597856" cy="670943"/>
          </a:xfrm>
          <a:prstGeom prst="rect">
            <a:avLst/>
          </a:prstGeom>
          <a:ln w="12700">
            <a:miter lim="400000"/>
          </a:ln>
        </p:spPr>
      </p:pic>
      <p:sp>
        <p:nvSpPr>
          <p:cNvPr id="528" name="Línea"/>
          <p:cNvSpPr/>
          <p:nvPr/>
        </p:nvSpPr>
        <p:spPr>
          <a:xfrm flipV="1">
            <a:off x="5279145" y="10781182"/>
            <a:ext cx="1" cy="1846863"/>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29" name="RESULTADOS"/>
          <p:cNvSpPr txBox="1"/>
          <p:nvPr/>
        </p:nvSpPr>
        <p:spPr>
          <a:xfrm>
            <a:off x="1556929" y="11349013"/>
            <a:ext cx="11203902"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sz="3500">
                <a:latin typeface="Avenir Next"/>
                <a:ea typeface="Avenir Next"/>
                <a:cs typeface="Avenir Next"/>
                <a:sym typeface="Avenir Next"/>
              </a:defRPr>
            </a:lvl1pPr>
          </a:lstStyle>
          <a:p>
            <a:r>
              <a:t>RESULTADOS</a:t>
            </a:r>
          </a:p>
        </p:txBody>
      </p:sp>
      <p:sp>
        <p:nvSpPr>
          <p:cNvPr id="530" name="EXPORTACIONES VS. IMPORTACIONES DE HORTALIZAS"/>
          <p:cNvSpPr txBox="1"/>
          <p:nvPr/>
        </p:nvSpPr>
        <p:spPr>
          <a:xfrm>
            <a:off x="5935089" y="11044213"/>
            <a:ext cx="8636176"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sz="3500" b="0">
                <a:latin typeface="Avenir Next"/>
                <a:ea typeface="Avenir Next"/>
                <a:cs typeface="Avenir Next"/>
                <a:sym typeface="Avenir Next"/>
              </a:defRPr>
            </a:lvl1pPr>
          </a:lstStyle>
          <a:p>
            <a:r>
              <a:t>EXPORTACIONES VS. IMPORTACIONES DE HORTALIZAS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30"/>
                                        </p:tgtEl>
                                        <p:attrNameLst>
                                          <p:attrName>style.visibility</p:attrName>
                                        </p:attrNameLst>
                                      </p:cBhvr>
                                      <p:to>
                                        <p:strVal val="visible"/>
                                      </p:to>
                                    </p:set>
                                    <p:anim calcmode="lin" valueType="num">
                                      <p:cBhvr>
                                        <p:cTn id="7" dur="1000" fill="hold"/>
                                        <p:tgtEl>
                                          <p:spTgt spid="530"/>
                                        </p:tgtEl>
                                        <p:attrNameLst>
                                          <p:attrName>ppt_x</p:attrName>
                                        </p:attrNameLst>
                                      </p:cBhvr>
                                      <p:tavLst>
                                        <p:tav tm="0">
                                          <p:val>
                                            <p:strVal val="0-#ppt_w/2"/>
                                          </p:val>
                                        </p:tav>
                                        <p:tav tm="100000">
                                          <p:val>
                                            <p:strVal val="#ppt_x"/>
                                          </p:val>
                                        </p:tav>
                                      </p:tavLst>
                                    </p:anim>
                                    <p:anim calcmode="lin" valueType="num">
                                      <p:cBhvr>
                                        <p:cTn id="8" dur="1000" fill="hold"/>
                                        <p:tgtEl>
                                          <p:spTgt spid="5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 name="Imagen" descr="Imagen"/>
          <p:cNvPicPr>
            <a:picLocks noChangeAspect="1"/>
          </p:cNvPicPr>
          <p:nvPr/>
        </p:nvPicPr>
        <p:blipFill>
          <a:blip r:embed="rId2">
            <a:extLst/>
          </a:blip>
          <a:stretch>
            <a:fillRect/>
          </a:stretch>
        </p:blipFill>
        <p:spPr>
          <a:xfrm>
            <a:off x="2074612" y="2864862"/>
            <a:ext cx="7840767" cy="1446926"/>
          </a:xfrm>
          <a:prstGeom prst="rect">
            <a:avLst/>
          </a:prstGeom>
          <a:ln w="12700">
            <a:miter lim="400000"/>
          </a:ln>
        </p:spPr>
      </p:pic>
      <p:pic>
        <p:nvPicPr>
          <p:cNvPr id="533" name="LOGO-PRINCIPAL-NUEVO4.png" descr="LOGO-PRINCIPAL-NUEVO4.png"/>
          <p:cNvPicPr>
            <a:picLocks noChangeAspect="1"/>
          </p:cNvPicPr>
          <p:nvPr/>
        </p:nvPicPr>
        <p:blipFill>
          <a:blip r:embed="rId3">
            <a:extLst/>
          </a:blip>
          <a:stretch>
            <a:fillRect/>
          </a:stretch>
        </p:blipFill>
        <p:spPr>
          <a:xfrm>
            <a:off x="21229930" y="566966"/>
            <a:ext cx="2597856" cy="670943"/>
          </a:xfrm>
          <a:prstGeom prst="rect">
            <a:avLst/>
          </a:prstGeom>
          <a:ln w="12700">
            <a:miter lim="400000"/>
          </a:ln>
        </p:spPr>
      </p:pic>
      <p:sp>
        <p:nvSpPr>
          <p:cNvPr id="534" name="RESULTADOS"/>
          <p:cNvSpPr txBox="1"/>
          <p:nvPr/>
        </p:nvSpPr>
        <p:spPr>
          <a:xfrm>
            <a:off x="6590049" y="787731"/>
            <a:ext cx="11203902"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defTabSz="449580">
              <a:defRPr sz="3500">
                <a:latin typeface="Avenir Next"/>
                <a:ea typeface="Avenir Next"/>
                <a:cs typeface="Avenir Next"/>
                <a:sym typeface="Avenir Next"/>
              </a:defRPr>
            </a:lvl1pPr>
          </a:lstStyle>
          <a:p>
            <a:r>
              <a:t>RESULTADOS</a:t>
            </a:r>
          </a:p>
        </p:txBody>
      </p:sp>
      <p:sp>
        <p:nvSpPr>
          <p:cNvPr id="535" name="EXPORTACIONES VS. IMPORTACIONES DE HORTALIZAS"/>
          <p:cNvSpPr txBox="1"/>
          <p:nvPr/>
        </p:nvSpPr>
        <p:spPr>
          <a:xfrm>
            <a:off x="6351016" y="1416681"/>
            <a:ext cx="11681969"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defTabSz="449580">
              <a:defRPr sz="3500" b="0">
                <a:latin typeface="Avenir Next"/>
                <a:ea typeface="Avenir Next"/>
                <a:cs typeface="Avenir Next"/>
                <a:sym typeface="Avenir Next"/>
              </a:defRPr>
            </a:lvl1pPr>
          </a:lstStyle>
          <a:p>
            <a:r>
              <a:t>EXPORTACIONES VS. IMPORTACIONES DE HORTALIZAS</a:t>
            </a:r>
          </a:p>
        </p:txBody>
      </p:sp>
      <p:pic>
        <p:nvPicPr>
          <p:cNvPr id="536" name="Captura de pantalla 2019-02-04 a la(s) 16.17.19.png" descr="Captura de pantalla 2019-02-04 a la(s) 16.17.19.png"/>
          <p:cNvPicPr>
            <a:picLocks noChangeAspect="1"/>
          </p:cNvPicPr>
          <p:nvPr/>
        </p:nvPicPr>
        <p:blipFill>
          <a:blip r:embed="rId4">
            <a:extLst/>
          </a:blip>
          <a:stretch>
            <a:fillRect/>
          </a:stretch>
        </p:blipFill>
        <p:spPr>
          <a:xfrm>
            <a:off x="15564777" y="-13942436"/>
            <a:ext cx="9460887" cy="13765590"/>
          </a:xfrm>
          <a:prstGeom prst="rect">
            <a:avLst/>
          </a:prstGeom>
          <a:ln w="12700">
            <a:miter lim="400000"/>
          </a:ln>
        </p:spPr>
      </p:pic>
      <p:sp>
        <p:nvSpPr>
          <p:cNvPr id="537" name="ECUADOR"/>
          <p:cNvSpPr txBox="1"/>
          <p:nvPr/>
        </p:nvSpPr>
        <p:spPr>
          <a:xfrm>
            <a:off x="2265350" y="6972730"/>
            <a:ext cx="2335974"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2500">
                <a:solidFill>
                  <a:srgbClr val="929292"/>
                </a:solidFill>
                <a:latin typeface="Avenir Next"/>
                <a:ea typeface="Avenir Next"/>
                <a:cs typeface="Avenir Next"/>
                <a:sym typeface="Avenir Next"/>
              </a:defRPr>
            </a:lvl1pPr>
          </a:lstStyle>
          <a:p>
            <a:r>
              <a:t>ECUADOR</a:t>
            </a:r>
          </a:p>
        </p:txBody>
      </p:sp>
      <p:sp>
        <p:nvSpPr>
          <p:cNvPr id="538" name="PERÚ"/>
          <p:cNvSpPr txBox="1"/>
          <p:nvPr/>
        </p:nvSpPr>
        <p:spPr>
          <a:xfrm>
            <a:off x="5049757" y="6972730"/>
            <a:ext cx="2335974"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70000"/>
              </a:lnSpc>
              <a:defRPr sz="2500">
                <a:solidFill>
                  <a:srgbClr val="929292"/>
                </a:solidFill>
                <a:latin typeface="Avenir Next"/>
                <a:ea typeface="Avenir Next"/>
                <a:cs typeface="Avenir Next"/>
                <a:sym typeface="Avenir Next"/>
              </a:defRPr>
            </a:lvl1pPr>
          </a:lstStyle>
          <a:p>
            <a:r>
              <a:t>PERÚ</a:t>
            </a:r>
          </a:p>
        </p:txBody>
      </p:sp>
      <p:sp>
        <p:nvSpPr>
          <p:cNvPr id="539" name="BOLIVIA"/>
          <p:cNvSpPr txBox="1"/>
          <p:nvPr/>
        </p:nvSpPr>
        <p:spPr>
          <a:xfrm>
            <a:off x="7810078" y="6972730"/>
            <a:ext cx="2335974"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2500">
                <a:solidFill>
                  <a:srgbClr val="929292"/>
                </a:solidFill>
                <a:latin typeface="Avenir Next"/>
                <a:ea typeface="Avenir Next"/>
                <a:cs typeface="Avenir Next"/>
                <a:sym typeface="Avenir Next"/>
              </a:defRPr>
            </a:lvl1pPr>
          </a:lstStyle>
          <a:p>
            <a:r>
              <a:t>BOLIVIA</a:t>
            </a:r>
          </a:p>
        </p:txBody>
      </p:sp>
      <p:sp>
        <p:nvSpPr>
          <p:cNvPr id="540" name="Línea"/>
          <p:cNvSpPr/>
          <p:nvPr/>
        </p:nvSpPr>
        <p:spPr>
          <a:xfrm flipV="1">
            <a:off x="11396608" y="2463508"/>
            <a:ext cx="1" cy="9659352"/>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41" name="Imagen" descr="Imagen"/>
          <p:cNvPicPr>
            <a:picLocks noChangeAspect="1"/>
          </p:cNvPicPr>
          <p:nvPr/>
        </p:nvPicPr>
        <p:blipFill>
          <a:blip r:embed="rId5">
            <a:extLst/>
          </a:blip>
          <a:stretch>
            <a:fillRect/>
          </a:stretch>
        </p:blipFill>
        <p:spPr>
          <a:xfrm>
            <a:off x="2527050" y="4646021"/>
            <a:ext cx="1812574" cy="2050494"/>
          </a:xfrm>
          <a:prstGeom prst="rect">
            <a:avLst/>
          </a:prstGeom>
          <a:ln w="12700">
            <a:miter lim="400000"/>
          </a:ln>
        </p:spPr>
      </p:pic>
      <p:pic>
        <p:nvPicPr>
          <p:cNvPr id="542" name="Imagen" descr="Imagen"/>
          <p:cNvPicPr>
            <a:picLocks noChangeAspect="1"/>
          </p:cNvPicPr>
          <p:nvPr/>
        </p:nvPicPr>
        <p:blipFill>
          <a:blip r:embed="rId6">
            <a:extLst/>
          </a:blip>
          <a:stretch>
            <a:fillRect/>
          </a:stretch>
        </p:blipFill>
        <p:spPr>
          <a:xfrm>
            <a:off x="5333065" y="4600979"/>
            <a:ext cx="1456352" cy="2140577"/>
          </a:xfrm>
          <a:prstGeom prst="rect">
            <a:avLst/>
          </a:prstGeom>
          <a:ln w="12700">
            <a:miter lim="400000"/>
          </a:ln>
        </p:spPr>
      </p:pic>
      <p:pic>
        <p:nvPicPr>
          <p:cNvPr id="543" name="Imagen" descr="Imagen"/>
          <p:cNvPicPr>
            <a:picLocks noChangeAspect="1"/>
          </p:cNvPicPr>
          <p:nvPr/>
        </p:nvPicPr>
        <p:blipFill>
          <a:blip r:embed="rId7">
            <a:extLst/>
          </a:blip>
          <a:stretch>
            <a:fillRect/>
          </a:stretch>
        </p:blipFill>
        <p:spPr>
          <a:xfrm>
            <a:off x="8064100" y="4646021"/>
            <a:ext cx="1827930" cy="2050494"/>
          </a:xfrm>
          <a:prstGeom prst="rect">
            <a:avLst/>
          </a:prstGeom>
          <a:ln w="12700">
            <a:miter lim="400000"/>
          </a:ln>
        </p:spPr>
      </p:pic>
      <p:pic>
        <p:nvPicPr>
          <p:cNvPr id="544" name="Imagen" descr="Imagen"/>
          <p:cNvPicPr>
            <a:picLocks noChangeAspect="1"/>
          </p:cNvPicPr>
          <p:nvPr/>
        </p:nvPicPr>
        <p:blipFill>
          <a:blip r:embed="rId8">
            <a:extLst/>
          </a:blip>
          <a:stretch>
            <a:fillRect/>
          </a:stretch>
        </p:blipFill>
        <p:spPr>
          <a:xfrm>
            <a:off x="17106955" y="4600979"/>
            <a:ext cx="1514021" cy="2140578"/>
          </a:xfrm>
          <a:prstGeom prst="rect">
            <a:avLst/>
          </a:prstGeom>
          <a:ln w="12700">
            <a:miter lim="400000"/>
          </a:ln>
        </p:spPr>
      </p:pic>
      <p:sp>
        <p:nvSpPr>
          <p:cNvPr id="545" name="COLOMBIA"/>
          <p:cNvSpPr txBox="1"/>
          <p:nvPr/>
        </p:nvSpPr>
        <p:spPr>
          <a:xfrm>
            <a:off x="16695979" y="6972730"/>
            <a:ext cx="2335974"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2500">
                <a:solidFill>
                  <a:srgbClr val="929292"/>
                </a:solidFill>
                <a:latin typeface="Avenir Next"/>
                <a:ea typeface="Avenir Next"/>
                <a:cs typeface="Avenir Next"/>
                <a:sym typeface="Avenir Next"/>
              </a:defRPr>
            </a:lvl1pPr>
          </a:lstStyle>
          <a:p>
            <a:r>
              <a:t>COLOMBIA</a:t>
            </a:r>
          </a:p>
        </p:txBody>
      </p:sp>
      <p:sp>
        <p:nvSpPr>
          <p:cNvPr id="546" name="2015 - 2017…"/>
          <p:cNvSpPr txBox="1"/>
          <p:nvPr/>
        </p:nvSpPr>
        <p:spPr>
          <a:xfrm>
            <a:off x="3101481" y="3033334"/>
            <a:ext cx="6216118" cy="1109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49580">
              <a:lnSpc>
                <a:spcPct val="80000"/>
              </a:lnSpc>
              <a:defRPr sz="3500">
                <a:solidFill>
                  <a:srgbClr val="FFFFFF"/>
                </a:solidFill>
                <a:latin typeface="Avenir Next"/>
                <a:ea typeface="Avenir Next"/>
                <a:cs typeface="Avenir Next"/>
                <a:sym typeface="Avenir Next"/>
              </a:defRPr>
            </a:pPr>
            <a:r>
              <a:t>2015 - 2017</a:t>
            </a:r>
          </a:p>
          <a:p>
            <a:pPr defTabSz="449580">
              <a:lnSpc>
                <a:spcPct val="80000"/>
              </a:lnSpc>
              <a:defRPr sz="2500" b="0">
                <a:solidFill>
                  <a:srgbClr val="FFFFFF"/>
                </a:solidFill>
                <a:latin typeface="Avenir Next"/>
                <a:ea typeface="Avenir Next"/>
                <a:cs typeface="Avenir Next"/>
                <a:sym typeface="Avenir Next"/>
              </a:defRPr>
            </a:pPr>
            <a:r>
              <a:t>EXPORTACIONES </a:t>
            </a:r>
            <a:r>
              <a:rPr sz="3000" b="1"/>
              <a:t>&gt;</a:t>
            </a:r>
            <a:r>
              <a:t> IMPORTACIONES</a:t>
            </a:r>
          </a:p>
        </p:txBody>
      </p:sp>
      <p:pic>
        <p:nvPicPr>
          <p:cNvPr id="547" name="Imagen" descr="Imagen"/>
          <p:cNvPicPr>
            <a:picLocks noChangeAspect="1"/>
          </p:cNvPicPr>
          <p:nvPr/>
        </p:nvPicPr>
        <p:blipFill>
          <a:blip r:embed="rId9">
            <a:extLst/>
          </a:blip>
          <a:stretch>
            <a:fillRect/>
          </a:stretch>
        </p:blipFill>
        <p:spPr>
          <a:xfrm>
            <a:off x="13475617" y="2864862"/>
            <a:ext cx="7840768" cy="1446926"/>
          </a:xfrm>
          <a:prstGeom prst="rect">
            <a:avLst/>
          </a:prstGeom>
          <a:ln w="12700">
            <a:miter lim="400000"/>
          </a:ln>
        </p:spPr>
      </p:pic>
      <p:sp>
        <p:nvSpPr>
          <p:cNvPr id="548" name="2015 - 2017…"/>
          <p:cNvSpPr txBox="1"/>
          <p:nvPr/>
        </p:nvSpPr>
        <p:spPr>
          <a:xfrm>
            <a:off x="14755907" y="3033334"/>
            <a:ext cx="6216118" cy="1109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49580">
              <a:lnSpc>
                <a:spcPct val="80000"/>
              </a:lnSpc>
              <a:defRPr sz="3500">
                <a:solidFill>
                  <a:srgbClr val="FFFFFF"/>
                </a:solidFill>
                <a:latin typeface="Avenir Next"/>
                <a:ea typeface="Avenir Next"/>
                <a:cs typeface="Avenir Next"/>
                <a:sym typeface="Avenir Next"/>
              </a:defRPr>
            </a:pPr>
            <a:r>
              <a:t>2015 - 2017</a:t>
            </a:r>
          </a:p>
          <a:p>
            <a:pPr defTabSz="449580">
              <a:lnSpc>
                <a:spcPct val="80000"/>
              </a:lnSpc>
              <a:defRPr sz="2500" b="0">
                <a:solidFill>
                  <a:srgbClr val="FFFFFF"/>
                </a:solidFill>
                <a:latin typeface="Avenir Next"/>
                <a:ea typeface="Avenir Next"/>
                <a:cs typeface="Avenir Next"/>
                <a:sym typeface="Avenir Next"/>
              </a:defRPr>
            </a:pPr>
            <a:r>
              <a:t>IMPORTACIONES </a:t>
            </a:r>
            <a:r>
              <a:rPr sz="3000" b="1"/>
              <a:t>&gt;</a:t>
            </a:r>
            <a:r>
              <a:t> EXPORTACIONES</a:t>
            </a:r>
          </a:p>
        </p:txBody>
      </p:sp>
      <p:sp>
        <p:nvSpPr>
          <p:cNvPr id="549" name="Saldo comercial positivo.…"/>
          <p:cNvSpPr txBox="1"/>
          <p:nvPr/>
        </p:nvSpPr>
        <p:spPr>
          <a:xfrm>
            <a:off x="1560780" y="8500542"/>
            <a:ext cx="8868431" cy="2705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762000" marR="331470" indent="-381000" algn="l" defTabSz="449580">
              <a:buSzPct val="100000"/>
              <a:buChar char="•"/>
              <a:defRPr b="0">
                <a:latin typeface="Avenir Next"/>
                <a:ea typeface="Avenir Next"/>
                <a:cs typeface="Avenir Next"/>
                <a:sym typeface="Avenir Next"/>
              </a:defRPr>
            </a:pPr>
            <a:r>
              <a:t>Saldo comercial positivo.</a:t>
            </a:r>
          </a:p>
          <a:p>
            <a:pPr marL="762000" marR="331470" indent="-381000" algn="l" defTabSz="449580">
              <a:buSzPct val="100000"/>
              <a:buChar char="•"/>
              <a:defRPr b="0">
                <a:latin typeface="Avenir Next"/>
                <a:ea typeface="Avenir Next"/>
                <a:cs typeface="Avenir Next"/>
                <a:sym typeface="Avenir Next"/>
              </a:defRPr>
            </a:pPr>
            <a:r>
              <a:t>Barreras arancelarias para la importación de determinados productos.</a:t>
            </a:r>
          </a:p>
          <a:p>
            <a:pPr marL="762000" marR="331470" indent="-381000" algn="l" defTabSz="449580">
              <a:buSzPct val="100000"/>
              <a:buChar char="•"/>
              <a:defRPr b="0">
                <a:latin typeface="Avenir Next"/>
                <a:ea typeface="Avenir Next"/>
                <a:cs typeface="Avenir Next"/>
                <a:sym typeface="Avenir Next"/>
              </a:defRPr>
            </a:pPr>
            <a:r>
              <a:t>Fomenta la producción nacional y aumento su exportación. </a:t>
            </a:r>
          </a:p>
        </p:txBody>
      </p:sp>
      <p:sp>
        <p:nvSpPr>
          <p:cNvPr id="550" name="La demanda es mayor a la oferta por la informalidad extrema de los agricultores rurales.…"/>
          <p:cNvSpPr txBox="1"/>
          <p:nvPr/>
        </p:nvSpPr>
        <p:spPr>
          <a:xfrm>
            <a:off x="13429750" y="8494192"/>
            <a:ext cx="8868431" cy="322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762000" marR="331470" indent="-381000" algn="l" defTabSz="449580">
              <a:buSzPct val="100000"/>
              <a:buChar char="•"/>
              <a:defRPr b="0">
                <a:latin typeface="Avenir Next"/>
                <a:ea typeface="Avenir Next"/>
                <a:cs typeface="Avenir Next"/>
                <a:sym typeface="Avenir Next"/>
              </a:defRPr>
            </a:pPr>
            <a:r>
              <a:t>La demanda es mayor a la oferta por la informalidad extrema de los agricultores rurales.</a:t>
            </a:r>
          </a:p>
          <a:p>
            <a:pPr marL="762000" marR="331470" indent="-381000" algn="l" defTabSz="449580">
              <a:buSzPct val="100000"/>
              <a:buChar char="•"/>
              <a:defRPr b="0">
                <a:latin typeface="Avenir Next"/>
                <a:ea typeface="Avenir Next"/>
                <a:cs typeface="Avenir Next"/>
                <a:sym typeface="Avenir Next"/>
              </a:defRPr>
            </a:pPr>
            <a:r>
              <a:t>Pérdida de superficie productiva, porque no cuentan con rendimientos altos en la tierra y no pueden producir.</a:t>
            </a:r>
          </a:p>
        </p:txBody>
      </p:sp>
      <p:sp>
        <p:nvSpPr>
          <p:cNvPr id="551" name="Fuente: Contexto Ganadero, 2014"/>
          <p:cNvSpPr txBox="1"/>
          <p:nvPr/>
        </p:nvSpPr>
        <p:spPr>
          <a:xfrm>
            <a:off x="9368926" y="12457093"/>
            <a:ext cx="4055365"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defTabSz="449580">
              <a:defRPr sz="2000" b="0">
                <a:solidFill>
                  <a:srgbClr val="929292"/>
                </a:solidFill>
                <a:latin typeface="Avenir Next"/>
                <a:ea typeface="Avenir Next"/>
                <a:cs typeface="Avenir Next"/>
                <a:sym typeface="Avenir Next"/>
              </a:defRPr>
            </a:lvl1pPr>
          </a:lstStyle>
          <a:p>
            <a:r>
              <a:t>Fuente: Contexto Ganadero, 2014</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32"/>
                                        </p:tgtEl>
                                        <p:attrNameLst>
                                          <p:attrName>style.visibility</p:attrName>
                                        </p:attrNameLst>
                                      </p:cBhvr>
                                      <p:to>
                                        <p:strVal val="visible"/>
                                      </p:to>
                                    </p:set>
                                    <p:anim calcmode="lin" valueType="num">
                                      <p:cBhvr>
                                        <p:cTn id="7" dur="1000" fill="hold"/>
                                        <p:tgtEl>
                                          <p:spTgt spid="532"/>
                                        </p:tgtEl>
                                        <p:attrNameLst>
                                          <p:attrName>ppt_x</p:attrName>
                                        </p:attrNameLst>
                                      </p:cBhvr>
                                      <p:tavLst>
                                        <p:tav tm="0">
                                          <p:val>
                                            <p:strVal val="0-#ppt_w/2"/>
                                          </p:val>
                                        </p:tav>
                                        <p:tav tm="100000">
                                          <p:val>
                                            <p:strVal val="#ppt_x"/>
                                          </p:val>
                                        </p:tav>
                                      </p:tavLst>
                                    </p:anim>
                                    <p:anim calcmode="lin" valueType="num">
                                      <p:cBhvr>
                                        <p:cTn id="8" dur="1000" fill="hold"/>
                                        <p:tgtEl>
                                          <p:spTgt spid="53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546"/>
                                        </p:tgtEl>
                                        <p:attrNameLst>
                                          <p:attrName>style.visibility</p:attrName>
                                        </p:attrNameLst>
                                      </p:cBhvr>
                                      <p:to>
                                        <p:strVal val="visible"/>
                                      </p:to>
                                    </p:set>
                                    <p:anim calcmode="lin" valueType="num">
                                      <p:cBhvr>
                                        <p:cTn id="12" dur="750" fill="hold"/>
                                        <p:tgtEl>
                                          <p:spTgt spid="546"/>
                                        </p:tgtEl>
                                        <p:attrNameLst>
                                          <p:attrName>ppt_w</p:attrName>
                                        </p:attrNameLst>
                                      </p:cBhvr>
                                      <p:tavLst>
                                        <p:tav tm="0">
                                          <p:val>
                                            <p:fltVal val="0"/>
                                          </p:val>
                                        </p:tav>
                                        <p:tav tm="100000">
                                          <p:val>
                                            <p:strVal val="#ppt_w"/>
                                          </p:val>
                                        </p:tav>
                                      </p:tavLst>
                                    </p:anim>
                                    <p:anim calcmode="lin" valueType="num">
                                      <p:cBhvr>
                                        <p:cTn id="13" dur="750" fill="hold"/>
                                        <p:tgtEl>
                                          <p:spTgt spid="546"/>
                                        </p:tgtEl>
                                        <p:attrNameLst>
                                          <p:attrName>ppt_h</p:attrName>
                                        </p:attrNameLst>
                                      </p:cBhvr>
                                      <p:tavLst>
                                        <p:tav tm="0">
                                          <p:val>
                                            <p:fltVal val="0"/>
                                          </p:val>
                                        </p:tav>
                                        <p:tav tm="100000">
                                          <p:val>
                                            <p:strVal val="#ppt_h"/>
                                          </p:val>
                                        </p:tav>
                                      </p:tavLst>
                                    </p:anim>
                                  </p:childTnLst>
                                </p:cTn>
                              </p:par>
                            </p:childTnLst>
                          </p:cTn>
                        </p:par>
                        <p:par>
                          <p:cTn id="14" fill="hold">
                            <p:stCondLst>
                              <p:cond delay="1750"/>
                            </p:stCondLst>
                            <p:childTnLst>
                              <p:par>
                                <p:cTn id="15" presetID="2" presetClass="entr" presetSubtype="4" fill="hold" grpId="3" nodeType="afterEffect">
                                  <p:stCondLst>
                                    <p:cond delay="0"/>
                                  </p:stCondLst>
                                  <p:iterate>
                                    <p:tmAbs val="0"/>
                                  </p:iterate>
                                  <p:childTnLst>
                                    <p:set>
                                      <p:cBhvr>
                                        <p:cTn id="16" fill="hold"/>
                                        <p:tgtEl>
                                          <p:spTgt spid="541"/>
                                        </p:tgtEl>
                                        <p:attrNameLst>
                                          <p:attrName>style.visibility</p:attrName>
                                        </p:attrNameLst>
                                      </p:cBhvr>
                                      <p:to>
                                        <p:strVal val="visible"/>
                                      </p:to>
                                    </p:set>
                                    <p:anim calcmode="lin" valueType="num">
                                      <p:cBhvr>
                                        <p:cTn id="17" dur="1000" fill="hold"/>
                                        <p:tgtEl>
                                          <p:spTgt spid="541"/>
                                        </p:tgtEl>
                                        <p:attrNameLst>
                                          <p:attrName>ppt_x</p:attrName>
                                        </p:attrNameLst>
                                      </p:cBhvr>
                                      <p:tavLst>
                                        <p:tav tm="0">
                                          <p:val>
                                            <p:strVal val="#ppt_x"/>
                                          </p:val>
                                        </p:tav>
                                        <p:tav tm="100000">
                                          <p:val>
                                            <p:strVal val="#ppt_x"/>
                                          </p:val>
                                        </p:tav>
                                      </p:tavLst>
                                    </p:anim>
                                    <p:anim calcmode="lin" valueType="num">
                                      <p:cBhvr>
                                        <p:cTn id="18" dur="1000" fill="hold"/>
                                        <p:tgtEl>
                                          <p:spTgt spid="541"/>
                                        </p:tgtEl>
                                        <p:attrNameLst>
                                          <p:attrName>ppt_y</p:attrName>
                                        </p:attrNameLst>
                                      </p:cBhvr>
                                      <p:tavLst>
                                        <p:tav tm="0">
                                          <p:val>
                                            <p:strVal val="1+#ppt_h/2"/>
                                          </p:val>
                                        </p:tav>
                                        <p:tav tm="100000">
                                          <p:val>
                                            <p:strVal val="#ppt_y"/>
                                          </p:val>
                                        </p:tav>
                                      </p:tavLst>
                                    </p:anim>
                                  </p:childTnLst>
                                </p:cTn>
                              </p:par>
                            </p:childTnLst>
                          </p:cTn>
                        </p:par>
                        <p:par>
                          <p:cTn id="19" fill="hold">
                            <p:stCondLst>
                              <p:cond delay="2750"/>
                            </p:stCondLst>
                            <p:childTnLst>
                              <p:par>
                                <p:cTn id="20" presetID="9" presetClass="entr" fill="hold" grpId="4" nodeType="afterEffect">
                                  <p:stCondLst>
                                    <p:cond delay="0"/>
                                  </p:stCondLst>
                                  <p:iterate>
                                    <p:tmAbs val="0"/>
                                  </p:iterate>
                                  <p:childTnLst>
                                    <p:set>
                                      <p:cBhvr>
                                        <p:cTn id="21" fill="hold"/>
                                        <p:tgtEl>
                                          <p:spTgt spid="537"/>
                                        </p:tgtEl>
                                        <p:attrNameLst>
                                          <p:attrName>style.visibility</p:attrName>
                                        </p:attrNameLst>
                                      </p:cBhvr>
                                      <p:to>
                                        <p:strVal val="visible"/>
                                      </p:to>
                                    </p:set>
                                    <p:animEffect transition="in" filter="dissolve">
                                      <p:cBhvr>
                                        <p:cTn id="22" dur="750"/>
                                        <p:tgtEl>
                                          <p:spTgt spid="537"/>
                                        </p:tgtEl>
                                      </p:cBhvr>
                                    </p:animEffect>
                                  </p:childTnLst>
                                </p:cTn>
                              </p:par>
                            </p:childTnLst>
                          </p:cTn>
                        </p:par>
                        <p:par>
                          <p:cTn id="23" fill="hold">
                            <p:stCondLst>
                              <p:cond delay="3500"/>
                            </p:stCondLst>
                            <p:childTnLst>
                              <p:par>
                                <p:cTn id="24" presetID="2" presetClass="entr" presetSubtype="4" fill="hold" grpId="5" nodeType="afterEffect">
                                  <p:stCondLst>
                                    <p:cond delay="0"/>
                                  </p:stCondLst>
                                  <p:iterate>
                                    <p:tmAbs val="0"/>
                                  </p:iterate>
                                  <p:childTnLst>
                                    <p:set>
                                      <p:cBhvr>
                                        <p:cTn id="25" fill="hold"/>
                                        <p:tgtEl>
                                          <p:spTgt spid="542"/>
                                        </p:tgtEl>
                                        <p:attrNameLst>
                                          <p:attrName>style.visibility</p:attrName>
                                        </p:attrNameLst>
                                      </p:cBhvr>
                                      <p:to>
                                        <p:strVal val="visible"/>
                                      </p:to>
                                    </p:set>
                                    <p:anim calcmode="lin" valueType="num">
                                      <p:cBhvr>
                                        <p:cTn id="26" dur="1000" fill="hold"/>
                                        <p:tgtEl>
                                          <p:spTgt spid="542"/>
                                        </p:tgtEl>
                                        <p:attrNameLst>
                                          <p:attrName>ppt_x</p:attrName>
                                        </p:attrNameLst>
                                      </p:cBhvr>
                                      <p:tavLst>
                                        <p:tav tm="0">
                                          <p:val>
                                            <p:strVal val="#ppt_x"/>
                                          </p:val>
                                        </p:tav>
                                        <p:tav tm="100000">
                                          <p:val>
                                            <p:strVal val="#ppt_x"/>
                                          </p:val>
                                        </p:tav>
                                      </p:tavLst>
                                    </p:anim>
                                    <p:anim calcmode="lin" valueType="num">
                                      <p:cBhvr>
                                        <p:cTn id="27" dur="1000" fill="hold"/>
                                        <p:tgtEl>
                                          <p:spTgt spid="542"/>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9" presetClass="entr" fill="hold" grpId="6" nodeType="afterEffect">
                                  <p:stCondLst>
                                    <p:cond delay="0"/>
                                  </p:stCondLst>
                                  <p:iterate>
                                    <p:tmAbs val="0"/>
                                  </p:iterate>
                                  <p:childTnLst>
                                    <p:set>
                                      <p:cBhvr>
                                        <p:cTn id="30" fill="hold"/>
                                        <p:tgtEl>
                                          <p:spTgt spid="538"/>
                                        </p:tgtEl>
                                        <p:attrNameLst>
                                          <p:attrName>style.visibility</p:attrName>
                                        </p:attrNameLst>
                                      </p:cBhvr>
                                      <p:to>
                                        <p:strVal val="visible"/>
                                      </p:to>
                                    </p:set>
                                    <p:animEffect transition="in" filter="dissolve">
                                      <p:cBhvr>
                                        <p:cTn id="31" dur="750"/>
                                        <p:tgtEl>
                                          <p:spTgt spid="538"/>
                                        </p:tgtEl>
                                      </p:cBhvr>
                                    </p:animEffect>
                                  </p:childTnLst>
                                </p:cTn>
                              </p:par>
                            </p:childTnLst>
                          </p:cTn>
                        </p:par>
                        <p:par>
                          <p:cTn id="32" fill="hold">
                            <p:stCondLst>
                              <p:cond delay="5250"/>
                            </p:stCondLst>
                            <p:childTnLst>
                              <p:par>
                                <p:cTn id="33" presetID="2" presetClass="entr" presetSubtype="4" fill="hold" grpId="7" nodeType="afterEffect">
                                  <p:stCondLst>
                                    <p:cond delay="0"/>
                                  </p:stCondLst>
                                  <p:iterate>
                                    <p:tmAbs val="0"/>
                                  </p:iterate>
                                  <p:childTnLst>
                                    <p:set>
                                      <p:cBhvr>
                                        <p:cTn id="34" fill="hold"/>
                                        <p:tgtEl>
                                          <p:spTgt spid="543"/>
                                        </p:tgtEl>
                                        <p:attrNameLst>
                                          <p:attrName>style.visibility</p:attrName>
                                        </p:attrNameLst>
                                      </p:cBhvr>
                                      <p:to>
                                        <p:strVal val="visible"/>
                                      </p:to>
                                    </p:set>
                                    <p:anim calcmode="lin" valueType="num">
                                      <p:cBhvr>
                                        <p:cTn id="35" dur="1000" fill="hold"/>
                                        <p:tgtEl>
                                          <p:spTgt spid="543"/>
                                        </p:tgtEl>
                                        <p:attrNameLst>
                                          <p:attrName>ppt_x</p:attrName>
                                        </p:attrNameLst>
                                      </p:cBhvr>
                                      <p:tavLst>
                                        <p:tav tm="0">
                                          <p:val>
                                            <p:strVal val="#ppt_x"/>
                                          </p:val>
                                        </p:tav>
                                        <p:tav tm="100000">
                                          <p:val>
                                            <p:strVal val="#ppt_x"/>
                                          </p:val>
                                        </p:tav>
                                      </p:tavLst>
                                    </p:anim>
                                    <p:anim calcmode="lin" valueType="num">
                                      <p:cBhvr>
                                        <p:cTn id="36" dur="1000" fill="hold"/>
                                        <p:tgtEl>
                                          <p:spTgt spid="543"/>
                                        </p:tgtEl>
                                        <p:attrNameLst>
                                          <p:attrName>ppt_y</p:attrName>
                                        </p:attrNameLst>
                                      </p:cBhvr>
                                      <p:tavLst>
                                        <p:tav tm="0">
                                          <p:val>
                                            <p:strVal val="1+#ppt_h/2"/>
                                          </p:val>
                                        </p:tav>
                                        <p:tav tm="100000">
                                          <p:val>
                                            <p:strVal val="#ppt_y"/>
                                          </p:val>
                                        </p:tav>
                                      </p:tavLst>
                                    </p:anim>
                                  </p:childTnLst>
                                </p:cTn>
                              </p:par>
                            </p:childTnLst>
                          </p:cTn>
                        </p:par>
                        <p:par>
                          <p:cTn id="37" fill="hold">
                            <p:stCondLst>
                              <p:cond delay="6250"/>
                            </p:stCondLst>
                            <p:childTnLst>
                              <p:par>
                                <p:cTn id="38" presetID="9" presetClass="entr" fill="hold" grpId="8" nodeType="afterEffect">
                                  <p:stCondLst>
                                    <p:cond delay="0"/>
                                  </p:stCondLst>
                                  <p:iterate>
                                    <p:tmAbs val="0"/>
                                  </p:iterate>
                                  <p:childTnLst>
                                    <p:set>
                                      <p:cBhvr>
                                        <p:cTn id="39" fill="hold"/>
                                        <p:tgtEl>
                                          <p:spTgt spid="539"/>
                                        </p:tgtEl>
                                        <p:attrNameLst>
                                          <p:attrName>style.visibility</p:attrName>
                                        </p:attrNameLst>
                                      </p:cBhvr>
                                      <p:to>
                                        <p:strVal val="visible"/>
                                      </p:to>
                                    </p:set>
                                    <p:animEffect transition="in" filter="dissolve">
                                      <p:cBhvr>
                                        <p:cTn id="40" dur="750"/>
                                        <p:tgtEl>
                                          <p:spTgt spid="539"/>
                                        </p:tgtEl>
                                      </p:cBhvr>
                                    </p:animEffect>
                                  </p:childTnLst>
                                </p:cTn>
                              </p:par>
                            </p:childTnLst>
                          </p:cTn>
                        </p:par>
                        <p:par>
                          <p:cTn id="41" fill="hold">
                            <p:stCondLst>
                              <p:cond delay="7000"/>
                            </p:stCondLst>
                            <p:childTnLst>
                              <p:par>
                                <p:cTn id="42" presetID="2" presetClass="entr" presetSubtype="8" fill="hold" grpId="9" nodeType="afterEffect">
                                  <p:stCondLst>
                                    <p:cond delay="0"/>
                                  </p:stCondLst>
                                  <p:iterate>
                                    <p:tmAbs val="0"/>
                                  </p:iterate>
                                  <p:childTnLst>
                                    <p:set>
                                      <p:cBhvr>
                                        <p:cTn id="43" fill="hold"/>
                                        <p:tgtEl>
                                          <p:spTgt spid="547"/>
                                        </p:tgtEl>
                                        <p:attrNameLst>
                                          <p:attrName>style.visibility</p:attrName>
                                        </p:attrNameLst>
                                      </p:cBhvr>
                                      <p:to>
                                        <p:strVal val="visible"/>
                                      </p:to>
                                    </p:set>
                                    <p:anim calcmode="lin" valueType="num">
                                      <p:cBhvr>
                                        <p:cTn id="44" dur="1000" fill="hold"/>
                                        <p:tgtEl>
                                          <p:spTgt spid="547"/>
                                        </p:tgtEl>
                                        <p:attrNameLst>
                                          <p:attrName>ppt_x</p:attrName>
                                        </p:attrNameLst>
                                      </p:cBhvr>
                                      <p:tavLst>
                                        <p:tav tm="0">
                                          <p:val>
                                            <p:strVal val="0-#ppt_w/2"/>
                                          </p:val>
                                        </p:tav>
                                        <p:tav tm="100000">
                                          <p:val>
                                            <p:strVal val="#ppt_x"/>
                                          </p:val>
                                        </p:tav>
                                      </p:tavLst>
                                    </p:anim>
                                    <p:anim calcmode="lin" valueType="num">
                                      <p:cBhvr>
                                        <p:cTn id="45" dur="1000" fill="hold"/>
                                        <p:tgtEl>
                                          <p:spTgt spid="547"/>
                                        </p:tgtEl>
                                        <p:attrNameLst>
                                          <p:attrName>ppt_y</p:attrName>
                                        </p:attrNameLst>
                                      </p:cBhvr>
                                      <p:tavLst>
                                        <p:tav tm="0">
                                          <p:val>
                                            <p:strVal val="#ppt_y"/>
                                          </p:val>
                                        </p:tav>
                                        <p:tav tm="100000">
                                          <p:val>
                                            <p:strVal val="#ppt_y"/>
                                          </p:val>
                                        </p:tav>
                                      </p:tavLst>
                                    </p:anim>
                                  </p:childTnLst>
                                </p:cTn>
                              </p:par>
                            </p:childTnLst>
                          </p:cTn>
                        </p:par>
                        <p:par>
                          <p:cTn id="46" fill="hold">
                            <p:stCondLst>
                              <p:cond delay="8000"/>
                            </p:stCondLst>
                            <p:childTnLst>
                              <p:par>
                                <p:cTn id="47" presetID="23" presetClass="entr" presetSubtype="16" fill="hold" grpId="10" nodeType="afterEffect">
                                  <p:stCondLst>
                                    <p:cond delay="0"/>
                                  </p:stCondLst>
                                  <p:iterate>
                                    <p:tmAbs val="0"/>
                                  </p:iterate>
                                  <p:childTnLst>
                                    <p:set>
                                      <p:cBhvr>
                                        <p:cTn id="48" fill="hold"/>
                                        <p:tgtEl>
                                          <p:spTgt spid="548"/>
                                        </p:tgtEl>
                                        <p:attrNameLst>
                                          <p:attrName>style.visibility</p:attrName>
                                        </p:attrNameLst>
                                      </p:cBhvr>
                                      <p:to>
                                        <p:strVal val="visible"/>
                                      </p:to>
                                    </p:set>
                                    <p:anim calcmode="lin" valueType="num">
                                      <p:cBhvr>
                                        <p:cTn id="49" dur="750" fill="hold"/>
                                        <p:tgtEl>
                                          <p:spTgt spid="548"/>
                                        </p:tgtEl>
                                        <p:attrNameLst>
                                          <p:attrName>ppt_w</p:attrName>
                                        </p:attrNameLst>
                                      </p:cBhvr>
                                      <p:tavLst>
                                        <p:tav tm="0">
                                          <p:val>
                                            <p:fltVal val="0"/>
                                          </p:val>
                                        </p:tav>
                                        <p:tav tm="100000">
                                          <p:val>
                                            <p:strVal val="#ppt_w"/>
                                          </p:val>
                                        </p:tav>
                                      </p:tavLst>
                                    </p:anim>
                                    <p:anim calcmode="lin" valueType="num">
                                      <p:cBhvr>
                                        <p:cTn id="50" dur="750" fill="hold"/>
                                        <p:tgtEl>
                                          <p:spTgt spid="548"/>
                                        </p:tgtEl>
                                        <p:attrNameLst>
                                          <p:attrName>ppt_h</p:attrName>
                                        </p:attrNameLst>
                                      </p:cBhvr>
                                      <p:tavLst>
                                        <p:tav tm="0">
                                          <p:val>
                                            <p:fltVal val="0"/>
                                          </p:val>
                                        </p:tav>
                                        <p:tav tm="100000">
                                          <p:val>
                                            <p:strVal val="#ppt_h"/>
                                          </p:val>
                                        </p:tav>
                                      </p:tavLst>
                                    </p:anim>
                                  </p:childTnLst>
                                </p:cTn>
                              </p:par>
                            </p:childTnLst>
                          </p:cTn>
                        </p:par>
                        <p:par>
                          <p:cTn id="51" fill="hold">
                            <p:stCondLst>
                              <p:cond delay="8750"/>
                            </p:stCondLst>
                            <p:childTnLst>
                              <p:par>
                                <p:cTn id="52" presetID="2" presetClass="entr" presetSubtype="4" fill="hold" grpId="11" nodeType="afterEffect">
                                  <p:stCondLst>
                                    <p:cond delay="0"/>
                                  </p:stCondLst>
                                  <p:iterate>
                                    <p:tmAbs val="0"/>
                                  </p:iterate>
                                  <p:childTnLst>
                                    <p:set>
                                      <p:cBhvr>
                                        <p:cTn id="53" fill="hold"/>
                                        <p:tgtEl>
                                          <p:spTgt spid="544"/>
                                        </p:tgtEl>
                                        <p:attrNameLst>
                                          <p:attrName>style.visibility</p:attrName>
                                        </p:attrNameLst>
                                      </p:cBhvr>
                                      <p:to>
                                        <p:strVal val="visible"/>
                                      </p:to>
                                    </p:set>
                                    <p:anim calcmode="lin" valueType="num">
                                      <p:cBhvr>
                                        <p:cTn id="54" dur="1000" fill="hold"/>
                                        <p:tgtEl>
                                          <p:spTgt spid="544"/>
                                        </p:tgtEl>
                                        <p:attrNameLst>
                                          <p:attrName>ppt_x</p:attrName>
                                        </p:attrNameLst>
                                      </p:cBhvr>
                                      <p:tavLst>
                                        <p:tav tm="0">
                                          <p:val>
                                            <p:strVal val="#ppt_x"/>
                                          </p:val>
                                        </p:tav>
                                        <p:tav tm="100000">
                                          <p:val>
                                            <p:strVal val="#ppt_x"/>
                                          </p:val>
                                        </p:tav>
                                      </p:tavLst>
                                    </p:anim>
                                    <p:anim calcmode="lin" valueType="num">
                                      <p:cBhvr>
                                        <p:cTn id="55" dur="1000" fill="hold"/>
                                        <p:tgtEl>
                                          <p:spTgt spid="544"/>
                                        </p:tgtEl>
                                        <p:attrNameLst>
                                          <p:attrName>ppt_y</p:attrName>
                                        </p:attrNameLst>
                                      </p:cBhvr>
                                      <p:tavLst>
                                        <p:tav tm="0">
                                          <p:val>
                                            <p:strVal val="1+#ppt_h/2"/>
                                          </p:val>
                                        </p:tav>
                                        <p:tav tm="100000">
                                          <p:val>
                                            <p:strVal val="#ppt_y"/>
                                          </p:val>
                                        </p:tav>
                                      </p:tavLst>
                                    </p:anim>
                                  </p:childTnLst>
                                </p:cTn>
                              </p:par>
                            </p:childTnLst>
                          </p:cTn>
                        </p:par>
                        <p:par>
                          <p:cTn id="56" fill="hold">
                            <p:stCondLst>
                              <p:cond delay="9750"/>
                            </p:stCondLst>
                            <p:childTnLst>
                              <p:par>
                                <p:cTn id="57" presetID="9" presetClass="entr" fill="hold" grpId="12" nodeType="afterEffect">
                                  <p:stCondLst>
                                    <p:cond delay="0"/>
                                  </p:stCondLst>
                                  <p:iterate>
                                    <p:tmAbs val="0"/>
                                  </p:iterate>
                                  <p:childTnLst>
                                    <p:set>
                                      <p:cBhvr>
                                        <p:cTn id="58" fill="hold"/>
                                        <p:tgtEl>
                                          <p:spTgt spid="545"/>
                                        </p:tgtEl>
                                        <p:attrNameLst>
                                          <p:attrName>style.visibility</p:attrName>
                                        </p:attrNameLst>
                                      </p:cBhvr>
                                      <p:to>
                                        <p:strVal val="visible"/>
                                      </p:to>
                                    </p:set>
                                    <p:animEffect transition="in" filter="dissolve">
                                      <p:cBhvr>
                                        <p:cTn id="59" dur="750"/>
                                        <p:tgtEl>
                                          <p:spTgt spid="545"/>
                                        </p:tgtEl>
                                      </p:cBhvr>
                                    </p:animEffect>
                                  </p:childTnLst>
                                </p:cTn>
                              </p:par>
                            </p:childTnLst>
                          </p:cTn>
                        </p:par>
                        <p:par>
                          <p:cTn id="60" fill="hold">
                            <p:stCondLst>
                              <p:cond delay="10500"/>
                            </p:stCondLst>
                            <p:childTnLst>
                              <p:par>
                                <p:cTn id="61" presetID="2" presetClass="entr" presetSubtype="8" fill="hold" grpId="13" nodeType="afterEffect">
                                  <p:stCondLst>
                                    <p:cond delay="0"/>
                                  </p:stCondLst>
                                  <p:iterate>
                                    <p:tmAbs val="0"/>
                                  </p:iterate>
                                  <p:childTnLst>
                                    <p:set>
                                      <p:cBhvr>
                                        <p:cTn id="62" fill="hold"/>
                                        <p:tgtEl>
                                          <p:spTgt spid="549"/>
                                        </p:tgtEl>
                                        <p:attrNameLst>
                                          <p:attrName>style.visibility</p:attrName>
                                        </p:attrNameLst>
                                      </p:cBhvr>
                                      <p:to>
                                        <p:strVal val="visible"/>
                                      </p:to>
                                    </p:set>
                                    <p:anim calcmode="lin" valueType="num">
                                      <p:cBhvr>
                                        <p:cTn id="63" dur="1000" fill="hold"/>
                                        <p:tgtEl>
                                          <p:spTgt spid="549"/>
                                        </p:tgtEl>
                                        <p:attrNameLst>
                                          <p:attrName>ppt_x</p:attrName>
                                        </p:attrNameLst>
                                      </p:cBhvr>
                                      <p:tavLst>
                                        <p:tav tm="0">
                                          <p:val>
                                            <p:strVal val="0-#ppt_w/2"/>
                                          </p:val>
                                        </p:tav>
                                        <p:tav tm="100000">
                                          <p:val>
                                            <p:strVal val="#ppt_x"/>
                                          </p:val>
                                        </p:tav>
                                      </p:tavLst>
                                    </p:anim>
                                    <p:anim calcmode="lin" valueType="num">
                                      <p:cBhvr>
                                        <p:cTn id="64" dur="1000" fill="hold"/>
                                        <p:tgtEl>
                                          <p:spTgt spid="549"/>
                                        </p:tgtEl>
                                        <p:attrNameLst>
                                          <p:attrName>ppt_y</p:attrName>
                                        </p:attrNameLst>
                                      </p:cBhvr>
                                      <p:tavLst>
                                        <p:tav tm="0">
                                          <p:val>
                                            <p:strVal val="#ppt_y"/>
                                          </p:val>
                                        </p:tav>
                                        <p:tav tm="100000">
                                          <p:val>
                                            <p:strVal val="#ppt_y"/>
                                          </p:val>
                                        </p:tav>
                                      </p:tavLst>
                                    </p:anim>
                                  </p:childTnLst>
                                </p:cTn>
                              </p:par>
                            </p:childTnLst>
                          </p:cTn>
                        </p:par>
                        <p:par>
                          <p:cTn id="65" fill="hold">
                            <p:stCondLst>
                              <p:cond delay="11500"/>
                            </p:stCondLst>
                            <p:childTnLst>
                              <p:par>
                                <p:cTn id="66" presetID="2" presetClass="entr" presetSubtype="8" fill="hold" grpId="14" nodeType="afterEffect">
                                  <p:stCondLst>
                                    <p:cond delay="0"/>
                                  </p:stCondLst>
                                  <p:iterate>
                                    <p:tmAbs val="0"/>
                                  </p:iterate>
                                  <p:childTnLst>
                                    <p:set>
                                      <p:cBhvr>
                                        <p:cTn id="67" fill="hold"/>
                                        <p:tgtEl>
                                          <p:spTgt spid="550"/>
                                        </p:tgtEl>
                                        <p:attrNameLst>
                                          <p:attrName>style.visibility</p:attrName>
                                        </p:attrNameLst>
                                      </p:cBhvr>
                                      <p:to>
                                        <p:strVal val="visible"/>
                                      </p:to>
                                    </p:set>
                                    <p:anim calcmode="lin" valueType="num">
                                      <p:cBhvr>
                                        <p:cTn id="68" dur="1000" fill="hold"/>
                                        <p:tgtEl>
                                          <p:spTgt spid="550"/>
                                        </p:tgtEl>
                                        <p:attrNameLst>
                                          <p:attrName>ppt_x</p:attrName>
                                        </p:attrNameLst>
                                      </p:cBhvr>
                                      <p:tavLst>
                                        <p:tav tm="0">
                                          <p:val>
                                            <p:strVal val="0-#ppt_w/2"/>
                                          </p:val>
                                        </p:tav>
                                        <p:tav tm="100000">
                                          <p:val>
                                            <p:strVal val="#ppt_x"/>
                                          </p:val>
                                        </p:tav>
                                      </p:tavLst>
                                    </p:anim>
                                    <p:anim calcmode="lin" valueType="num">
                                      <p:cBhvr>
                                        <p:cTn id="69" dur="1000" fill="hold"/>
                                        <p:tgtEl>
                                          <p:spTgt spid="550"/>
                                        </p:tgtEl>
                                        <p:attrNameLst>
                                          <p:attrName>ppt_y</p:attrName>
                                        </p:attrNameLst>
                                      </p:cBhvr>
                                      <p:tavLst>
                                        <p:tav tm="0">
                                          <p:val>
                                            <p:strVal val="#ppt_y"/>
                                          </p:val>
                                        </p:tav>
                                        <p:tav tm="100000">
                                          <p:val>
                                            <p:strVal val="#ppt_y"/>
                                          </p:val>
                                        </p:tav>
                                      </p:tavLst>
                                    </p:anim>
                                  </p:childTnLst>
                                </p:cTn>
                              </p:par>
                            </p:childTnLst>
                          </p:cTn>
                        </p:par>
                        <p:par>
                          <p:cTn id="70" fill="hold">
                            <p:stCondLst>
                              <p:cond delay="12500"/>
                            </p:stCondLst>
                            <p:childTnLst>
                              <p:par>
                                <p:cTn id="71" presetID="9" presetClass="entr" fill="hold" grpId="15" nodeType="afterEffect">
                                  <p:stCondLst>
                                    <p:cond delay="0"/>
                                  </p:stCondLst>
                                  <p:iterate>
                                    <p:tmAbs val="0"/>
                                  </p:iterate>
                                  <p:childTnLst>
                                    <p:set>
                                      <p:cBhvr>
                                        <p:cTn id="72" fill="hold"/>
                                        <p:tgtEl>
                                          <p:spTgt spid="551"/>
                                        </p:tgtEl>
                                        <p:attrNameLst>
                                          <p:attrName>style.visibility</p:attrName>
                                        </p:attrNameLst>
                                      </p:cBhvr>
                                      <p:to>
                                        <p:strVal val="visible"/>
                                      </p:to>
                                    </p:set>
                                    <p:animEffect transition="in" filter="dissolve">
                                      <p:cBhvr>
                                        <p:cTn id="73" dur="1000"/>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 grpId="1" animBg="1" advAuto="0"/>
      <p:bldP spid="537" grpId="4" animBg="1" advAuto="0"/>
      <p:bldP spid="538" grpId="6" animBg="1" advAuto="0"/>
      <p:bldP spid="539" grpId="8" animBg="1" advAuto="0"/>
      <p:bldP spid="541" grpId="3" animBg="1" advAuto="0"/>
      <p:bldP spid="542" grpId="5" animBg="1" advAuto="0"/>
      <p:bldP spid="543" grpId="7" animBg="1" advAuto="0"/>
      <p:bldP spid="544" grpId="11" animBg="1" advAuto="0"/>
      <p:bldP spid="545" grpId="12" animBg="1" advAuto="0"/>
      <p:bldP spid="546" grpId="2" animBg="1" advAuto="0"/>
      <p:bldP spid="547" grpId="9" animBg="1" advAuto="0"/>
      <p:bldP spid="548" grpId="10" animBg="1" advAuto="0"/>
      <p:bldP spid="549" grpId="13" animBg="1" advAuto="0"/>
      <p:bldP spid="550" grpId="14" animBg="1" advAuto="0"/>
      <p:bldP spid="551" grpId="15"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 name="Captura de pantalla 2019-02-04 a la(s) 16.17.19.png" descr="Captura de pantalla 2019-02-04 a la(s) 16.17.19.png"/>
          <p:cNvPicPr>
            <a:picLocks noChangeAspect="1"/>
          </p:cNvPicPr>
          <p:nvPr/>
        </p:nvPicPr>
        <p:blipFill>
          <a:blip r:embed="rId2">
            <a:extLst/>
          </a:blip>
          <a:stretch>
            <a:fillRect/>
          </a:stretch>
        </p:blipFill>
        <p:spPr>
          <a:xfrm>
            <a:off x="15564777" y="-24795"/>
            <a:ext cx="9460887" cy="13765590"/>
          </a:xfrm>
          <a:prstGeom prst="rect">
            <a:avLst/>
          </a:prstGeom>
          <a:ln w="12700">
            <a:miter lim="400000"/>
          </a:ln>
        </p:spPr>
      </p:pic>
      <p:pic>
        <p:nvPicPr>
          <p:cNvPr id="554" name="LOGO-PRINCIPAL-NUEVO4.png" descr="LOGO-PRINCIPAL-NUEVO4.png"/>
          <p:cNvPicPr>
            <a:picLocks noChangeAspect="1"/>
          </p:cNvPicPr>
          <p:nvPr/>
        </p:nvPicPr>
        <p:blipFill>
          <a:blip r:embed="rId3">
            <a:extLst/>
          </a:blip>
          <a:stretch>
            <a:fillRect/>
          </a:stretch>
        </p:blipFill>
        <p:spPr>
          <a:xfrm>
            <a:off x="21229930" y="566966"/>
            <a:ext cx="2597856" cy="670943"/>
          </a:xfrm>
          <a:prstGeom prst="rect">
            <a:avLst/>
          </a:prstGeom>
          <a:ln w="12700">
            <a:miter lim="400000"/>
          </a:ln>
        </p:spPr>
      </p:pic>
      <p:sp>
        <p:nvSpPr>
          <p:cNvPr id="555" name="Línea"/>
          <p:cNvSpPr/>
          <p:nvPr/>
        </p:nvSpPr>
        <p:spPr>
          <a:xfrm flipV="1">
            <a:off x="3583850" y="6315999"/>
            <a:ext cx="1" cy="1846863"/>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56" name="RESULTADOS:…"/>
          <p:cNvSpPr txBox="1"/>
          <p:nvPr/>
        </p:nvSpPr>
        <p:spPr>
          <a:xfrm>
            <a:off x="4042009" y="6579030"/>
            <a:ext cx="8636177"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RESULTADOS:</a:t>
            </a:r>
          </a:p>
          <a:p>
            <a:pPr marR="331470" algn="l" defTabSz="449580">
              <a:defRPr sz="3500" b="0">
                <a:latin typeface="Avenir Next"/>
                <a:ea typeface="Avenir Next"/>
                <a:cs typeface="Avenir Next"/>
                <a:sym typeface="Avenir Next"/>
              </a:defRPr>
            </a:pPr>
            <a:r>
              <a:t>COMPORTAMIENTO DEL PIB</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56"/>
                                        </p:tgtEl>
                                        <p:attrNameLst>
                                          <p:attrName>style.visibility</p:attrName>
                                        </p:attrNameLst>
                                      </p:cBhvr>
                                      <p:to>
                                        <p:strVal val="visible"/>
                                      </p:to>
                                    </p:set>
                                    <p:anim calcmode="lin" valueType="num">
                                      <p:cBhvr>
                                        <p:cTn id="7" dur="1000" fill="hold"/>
                                        <p:tgtEl>
                                          <p:spTgt spid="556"/>
                                        </p:tgtEl>
                                        <p:attrNameLst>
                                          <p:attrName>ppt_x</p:attrName>
                                        </p:attrNameLst>
                                      </p:cBhvr>
                                      <p:tavLst>
                                        <p:tav tm="0">
                                          <p:val>
                                            <p:strVal val="0-#ppt_w/2"/>
                                          </p:val>
                                        </p:tav>
                                        <p:tav tm="100000">
                                          <p:val>
                                            <p:strVal val="#ppt_x"/>
                                          </p:val>
                                        </p:tav>
                                      </p:tavLst>
                                    </p:anim>
                                    <p:anim calcmode="lin" valueType="num">
                                      <p:cBhvr>
                                        <p:cTn id="8" dur="1000" fill="hold"/>
                                        <p:tgtEl>
                                          <p:spTgt spid="5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559" name="Línea"/>
          <p:cNvSpPr/>
          <p:nvPr/>
        </p:nvSpPr>
        <p:spPr>
          <a:xfrm flipV="1">
            <a:off x="819569" y="11252214"/>
            <a:ext cx="1" cy="1846863"/>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60" name="RESULTADOS:…"/>
          <p:cNvSpPr txBox="1"/>
          <p:nvPr/>
        </p:nvSpPr>
        <p:spPr>
          <a:xfrm>
            <a:off x="1277729" y="11515245"/>
            <a:ext cx="8636176"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RESULTADOS:</a:t>
            </a:r>
          </a:p>
          <a:p>
            <a:pPr marR="331470" algn="l" defTabSz="449580">
              <a:defRPr sz="3500" b="0">
                <a:latin typeface="Avenir Next"/>
                <a:ea typeface="Avenir Next"/>
                <a:cs typeface="Avenir Next"/>
                <a:sym typeface="Avenir Next"/>
              </a:defRPr>
            </a:pPr>
            <a:r>
              <a:t>COMPORTAMIENTO DEL PIB</a:t>
            </a:r>
          </a:p>
        </p:txBody>
      </p:sp>
      <p:pic>
        <p:nvPicPr>
          <p:cNvPr id="561" name="Captura de pantalla 2019-02-04 a la(s) 16.17.19.png" descr="Captura de pantalla 2019-02-04 a la(s) 16.17.19.png"/>
          <p:cNvPicPr>
            <a:picLocks noChangeAspect="1"/>
          </p:cNvPicPr>
          <p:nvPr/>
        </p:nvPicPr>
        <p:blipFill>
          <a:blip r:embed="rId3">
            <a:extLst/>
          </a:blip>
          <a:stretch>
            <a:fillRect/>
          </a:stretch>
        </p:blipFill>
        <p:spPr>
          <a:xfrm>
            <a:off x="15564777" y="14026963"/>
            <a:ext cx="9460887" cy="13765591"/>
          </a:xfrm>
          <a:prstGeom prst="rect">
            <a:avLst/>
          </a:prstGeom>
          <a:ln w="12700">
            <a:miter lim="400000"/>
          </a:ln>
        </p:spPr>
      </p:pic>
      <p:pic>
        <p:nvPicPr>
          <p:cNvPr id="562" name="Imagen" descr="Imagen"/>
          <p:cNvPicPr>
            <a:picLocks noChangeAspect="1"/>
          </p:cNvPicPr>
          <p:nvPr/>
        </p:nvPicPr>
        <p:blipFill>
          <a:blip r:embed="rId4">
            <a:extLst/>
          </a:blip>
          <a:stretch>
            <a:fillRect/>
          </a:stretch>
        </p:blipFill>
        <p:spPr>
          <a:xfrm>
            <a:off x="6807127" y="4207540"/>
            <a:ext cx="5327744" cy="1094316"/>
          </a:xfrm>
          <a:prstGeom prst="rect">
            <a:avLst/>
          </a:prstGeom>
          <a:ln w="12700">
            <a:miter lim="400000"/>
          </a:ln>
        </p:spPr>
      </p:pic>
      <p:pic>
        <p:nvPicPr>
          <p:cNvPr id="563" name="Imagen" descr="Imagen"/>
          <p:cNvPicPr>
            <a:picLocks noChangeAspect="1"/>
          </p:cNvPicPr>
          <p:nvPr/>
        </p:nvPicPr>
        <p:blipFill>
          <a:blip r:embed="rId5">
            <a:extLst/>
          </a:blip>
          <a:stretch>
            <a:fillRect/>
          </a:stretch>
        </p:blipFill>
        <p:spPr>
          <a:xfrm>
            <a:off x="12272658" y="4207540"/>
            <a:ext cx="5327744" cy="1094316"/>
          </a:xfrm>
          <a:prstGeom prst="rect">
            <a:avLst/>
          </a:prstGeom>
          <a:ln w="12700">
            <a:miter lim="400000"/>
          </a:ln>
        </p:spPr>
      </p:pic>
      <p:pic>
        <p:nvPicPr>
          <p:cNvPr id="564" name="Imagen" descr="Imagen"/>
          <p:cNvPicPr>
            <a:picLocks noChangeAspect="1"/>
          </p:cNvPicPr>
          <p:nvPr/>
        </p:nvPicPr>
        <p:blipFill>
          <a:blip r:embed="rId6">
            <a:extLst/>
          </a:blip>
          <a:stretch>
            <a:fillRect/>
          </a:stretch>
        </p:blipFill>
        <p:spPr>
          <a:xfrm>
            <a:off x="17738187" y="4207540"/>
            <a:ext cx="5327762" cy="1094316"/>
          </a:xfrm>
          <a:prstGeom prst="rect">
            <a:avLst/>
          </a:prstGeom>
          <a:ln w="12700">
            <a:miter lim="400000"/>
          </a:ln>
        </p:spPr>
      </p:pic>
      <p:pic>
        <p:nvPicPr>
          <p:cNvPr id="565" name="Imagen" descr="Imagen"/>
          <p:cNvPicPr>
            <a:picLocks noChangeAspect="1"/>
          </p:cNvPicPr>
          <p:nvPr/>
        </p:nvPicPr>
        <p:blipFill>
          <a:blip r:embed="rId7">
            <a:extLst/>
          </a:blip>
          <a:stretch>
            <a:fillRect/>
          </a:stretch>
        </p:blipFill>
        <p:spPr>
          <a:xfrm>
            <a:off x="1318051" y="4207540"/>
            <a:ext cx="5351290" cy="1094316"/>
          </a:xfrm>
          <a:prstGeom prst="rect">
            <a:avLst/>
          </a:prstGeom>
          <a:ln w="12700">
            <a:miter lim="400000"/>
          </a:ln>
        </p:spPr>
      </p:pic>
      <p:sp>
        <p:nvSpPr>
          <p:cNvPr id="566" name="CONSUMO"/>
          <p:cNvSpPr txBox="1"/>
          <p:nvPr/>
        </p:nvSpPr>
        <p:spPr>
          <a:xfrm>
            <a:off x="2649287" y="4487998"/>
            <a:ext cx="2688818"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80000"/>
              </a:lnSpc>
              <a:defRPr sz="2500">
                <a:latin typeface="Avenir Next"/>
                <a:ea typeface="Avenir Next"/>
                <a:cs typeface="Avenir Next"/>
                <a:sym typeface="Avenir Next"/>
              </a:defRPr>
            </a:lvl1pPr>
          </a:lstStyle>
          <a:p>
            <a:r>
              <a:t>CONSUMO</a:t>
            </a:r>
          </a:p>
        </p:txBody>
      </p:sp>
      <p:sp>
        <p:nvSpPr>
          <p:cNvPr id="567" name="INVERSIÓN"/>
          <p:cNvSpPr txBox="1"/>
          <p:nvPr/>
        </p:nvSpPr>
        <p:spPr>
          <a:xfrm>
            <a:off x="8739265" y="4487998"/>
            <a:ext cx="2688817"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80000"/>
              </a:lnSpc>
              <a:defRPr sz="2500">
                <a:latin typeface="Avenir Next"/>
                <a:ea typeface="Avenir Next"/>
                <a:cs typeface="Avenir Next"/>
                <a:sym typeface="Avenir Next"/>
              </a:defRPr>
            </a:lvl1pPr>
          </a:lstStyle>
          <a:p>
            <a:r>
              <a:t>INVERSIÓN</a:t>
            </a:r>
          </a:p>
        </p:txBody>
      </p:sp>
      <p:sp>
        <p:nvSpPr>
          <p:cNvPr id="568" name="GASTO DEL GOBIERNO"/>
          <p:cNvSpPr txBox="1"/>
          <p:nvPr/>
        </p:nvSpPr>
        <p:spPr>
          <a:xfrm>
            <a:off x="13498005" y="4487998"/>
            <a:ext cx="4059227"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80000"/>
              </a:lnSpc>
              <a:defRPr sz="2500">
                <a:latin typeface="Avenir Next"/>
                <a:ea typeface="Avenir Next"/>
                <a:cs typeface="Avenir Next"/>
                <a:sym typeface="Avenir Next"/>
              </a:defRPr>
            </a:lvl1pPr>
          </a:lstStyle>
          <a:p>
            <a:r>
              <a:t>GASTO DEL GOBIERNO</a:t>
            </a:r>
          </a:p>
        </p:txBody>
      </p:sp>
      <p:sp>
        <p:nvSpPr>
          <p:cNvPr id="569" name="EXPORTACIONES NETAS"/>
          <p:cNvSpPr txBox="1"/>
          <p:nvPr/>
        </p:nvSpPr>
        <p:spPr>
          <a:xfrm>
            <a:off x="18920367" y="4487998"/>
            <a:ext cx="4059227"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80000"/>
              </a:lnSpc>
              <a:defRPr sz="2500">
                <a:latin typeface="Avenir Next"/>
                <a:ea typeface="Avenir Next"/>
                <a:cs typeface="Avenir Next"/>
                <a:sym typeface="Avenir Next"/>
              </a:defRPr>
            </a:lvl1pPr>
          </a:lstStyle>
          <a:p>
            <a:r>
              <a:t>EXPORTACIONES NETAS</a:t>
            </a:r>
          </a:p>
        </p:txBody>
      </p:sp>
      <p:sp>
        <p:nvSpPr>
          <p:cNvPr id="570" name="+"/>
          <p:cNvSpPr txBox="1"/>
          <p:nvPr/>
        </p:nvSpPr>
        <p:spPr>
          <a:xfrm>
            <a:off x="6987459" y="4399098"/>
            <a:ext cx="699061"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80000"/>
              </a:lnSpc>
              <a:defRPr sz="3500">
                <a:solidFill>
                  <a:srgbClr val="FFFFFF"/>
                </a:solidFill>
                <a:latin typeface="Avenir Next"/>
                <a:ea typeface="Avenir Next"/>
                <a:cs typeface="Avenir Next"/>
                <a:sym typeface="Avenir Next"/>
              </a:defRPr>
            </a:lvl1pPr>
          </a:lstStyle>
          <a:p>
            <a:r>
              <a:t>+</a:t>
            </a:r>
          </a:p>
        </p:txBody>
      </p:sp>
      <p:sp>
        <p:nvSpPr>
          <p:cNvPr id="571" name="+"/>
          <p:cNvSpPr txBox="1"/>
          <p:nvPr/>
        </p:nvSpPr>
        <p:spPr>
          <a:xfrm>
            <a:off x="12445324" y="4399098"/>
            <a:ext cx="69906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80000"/>
              </a:lnSpc>
              <a:defRPr sz="3500">
                <a:solidFill>
                  <a:srgbClr val="FFFFFF"/>
                </a:solidFill>
                <a:latin typeface="Avenir Next"/>
                <a:ea typeface="Avenir Next"/>
                <a:cs typeface="Avenir Next"/>
                <a:sym typeface="Avenir Next"/>
              </a:defRPr>
            </a:lvl1pPr>
          </a:lstStyle>
          <a:p>
            <a:r>
              <a:t>+</a:t>
            </a:r>
          </a:p>
        </p:txBody>
      </p:sp>
      <p:sp>
        <p:nvSpPr>
          <p:cNvPr id="572" name="+"/>
          <p:cNvSpPr txBox="1"/>
          <p:nvPr/>
        </p:nvSpPr>
        <p:spPr>
          <a:xfrm>
            <a:off x="17910854" y="4399098"/>
            <a:ext cx="69906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80000"/>
              </a:lnSpc>
              <a:defRPr sz="3500">
                <a:solidFill>
                  <a:srgbClr val="FFFFFF"/>
                </a:solidFill>
                <a:latin typeface="Avenir Next"/>
                <a:ea typeface="Avenir Next"/>
                <a:cs typeface="Avenir Next"/>
                <a:sym typeface="Avenir Next"/>
              </a:defRPr>
            </a:lvl1pPr>
          </a:lstStyle>
          <a:p>
            <a:r>
              <a:t>+</a:t>
            </a:r>
          </a:p>
        </p:txBody>
      </p:sp>
      <p:pic>
        <p:nvPicPr>
          <p:cNvPr id="573" name="Imagen" descr="Imagen"/>
          <p:cNvPicPr>
            <a:picLocks noChangeAspect="1"/>
          </p:cNvPicPr>
          <p:nvPr/>
        </p:nvPicPr>
        <p:blipFill>
          <a:blip r:embed="rId8">
            <a:extLst/>
          </a:blip>
          <a:stretch>
            <a:fillRect/>
          </a:stretch>
        </p:blipFill>
        <p:spPr>
          <a:xfrm>
            <a:off x="8260531" y="6445909"/>
            <a:ext cx="5949406" cy="3155884"/>
          </a:xfrm>
          <a:prstGeom prst="rect">
            <a:avLst/>
          </a:prstGeom>
          <a:ln w="12700">
            <a:miter lim="400000"/>
          </a:ln>
        </p:spPr>
      </p:pic>
      <p:pic>
        <p:nvPicPr>
          <p:cNvPr id="574" name="Imagen" descr="Imagen"/>
          <p:cNvPicPr>
            <a:picLocks noChangeAspect="1"/>
          </p:cNvPicPr>
          <p:nvPr/>
        </p:nvPicPr>
        <p:blipFill>
          <a:blip r:embed="rId9">
            <a:extLst/>
          </a:blip>
          <a:stretch>
            <a:fillRect/>
          </a:stretch>
        </p:blipFill>
        <p:spPr>
          <a:xfrm rot="16200000">
            <a:off x="4676718" y="4755100"/>
            <a:ext cx="2315105" cy="3953912"/>
          </a:xfrm>
          <a:prstGeom prst="rect">
            <a:avLst/>
          </a:prstGeom>
          <a:ln w="12700">
            <a:miter lim="400000"/>
          </a:ln>
        </p:spPr>
      </p:pic>
      <p:sp>
        <p:nvSpPr>
          <p:cNvPr id="575" name="mayor componente del PIB"/>
          <p:cNvSpPr txBox="1"/>
          <p:nvPr/>
        </p:nvSpPr>
        <p:spPr>
          <a:xfrm>
            <a:off x="8682755" y="7254440"/>
            <a:ext cx="4483296" cy="1038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80000"/>
              </a:lnSpc>
              <a:defRPr cap="all">
                <a:solidFill>
                  <a:srgbClr val="FFFFFF"/>
                </a:solidFill>
                <a:latin typeface="Avenir Next"/>
                <a:ea typeface="Avenir Next"/>
                <a:cs typeface="Avenir Next"/>
                <a:sym typeface="Avenir Next"/>
              </a:defRPr>
            </a:lvl1pPr>
          </a:lstStyle>
          <a:p>
            <a:r>
              <a:t>mayor componente del PIB</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65"/>
                                        </p:tgtEl>
                                        <p:attrNameLst>
                                          <p:attrName>style.visibility</p:attrName>
                                        </p:attrNameLst>
                                      </p:cBhvr>
                                      <p:to>
                                        <p:strVal val="visible"/>
                                      </p:to>
                                    </p:set>
                                    <p:anim calcmode="lin" valueType="num">
                                      <p:cBhvr>
                                        <p:cTn id="7" dur="1000" fill="hold"/>
                                        <p:tgtEl>
                                          <p:spTgt spid="565"/>
                                        </p:tgtEl>
                                        <p:attrNameLst>
                                          <p:attrName>ppt_x</p:attrName>
                                        </p:attrNameLst>
                                      </p:cBhvr>
                                      <p:tavLst>
                                        <p:tav tm="0">
                                          <p:val>
                                            <p:strVal val="0-#ppt_w/2"/>
                                          </p:val>
                                        </p:tav>
                                        <p:tav tm="100000">
                                          <p:val>
                                            <p:strVal val="#ppt_x"/>
                                          </p:val>
                                        </p:tav>
                                      </p:tavLst>
                                    </p:anim>
                                    <p:anim calcmode="lin" valueType="num">
                                      <p:cBhvr>
                                        <p:cTn id="8" dur="1000" fill="hold"/>
                                        <p:tgtEl>
                                          <p:spTgt spid="56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9" presetClass="entr" fill="hold" grpId="2" nodeType="afterEffect">
                                  <p:stCondLst>
                                    <p:cond delay="0"/>
                                  </p:stCondLst>
                                  <p:iterate>
                                    <p:tmAbs val="0"/>
                                  </p:iterate>
                                  <p:childTnLst>
                                    <p:set>
                                      <p:cBhvr>
                                        <p:cTn id="11" fill="hold"/>
                                        <p:tgtEl>
                                          <p:spTgt spid="566"/>
                                        </p:tgtEl>
                                        <p:attrNameLst>
                                          <p:attrName>style.visibility</p:attrName>
                                        </p:attrNameLst>
                                      </p:cBhvr>
                                      <p:to>
                                        <p:strVal val="visible"/>
                                      </p:to>
                                    </p:set>
                                    <p:animEffect transition="in" filter="dissolve">
                                      <p:cBhvr>
                                        <p:cTn id="12" dur="1000"/>
                                        <p:tgtEl>
                                          <p:spTgt spid="566"/>
                                        </p:tgtEl>
                                      </p:cBhvr>
                                    </p:animEffect>
                                  </p:childTnLst>
                                </p:cTn>
                              </p:par>
                            </p:childTnLst>
                          </p:cTn>
                        </p:par>
                        <p:par>
                          <p:cTn id="13" fill="hold">
                            <p:stCondLst>
                              <p:cond delay="2000"/>
                            </p:stCondLst>
                            <p:childTnLst>
                              <p:par>
                                <p:cTn id="14" presetID="19" presetClass="entr" presetSubtype="10" fill="hold" grpId="3" nodeType="afterEffect">
                                  <p:stCondLst>
                                    <p:cond delay="0"/>
                                  </p:stCondLst>
                                  <p:iterate>
                                    <p:tmAbs val="0"/>
                                  </p:iterate>
                                  <p:childTnLst>
                                    <p:set>
                                      <p:cBhvr>
                                        <p:cTn id="15" fill="hold"/>
                                        <p:tgtEl>
                                          <p:spTgt spid="562"/>
                                        </p:tgtEl>
                                        <p:attrNameLst>
                                          <p:attrName>style.visibility</p:attrName>
                                        </p:attrNameLst>
                                      </p:cBhvr>
                                      <p:to>
                                        <p:strVal val="visible"/>
                                      </p:to>
                                    </p:set>
                                    <p:anim calcmode="lin" valueType="num">
                                      <p:cBhvr>
                                        <p:cTn id="16" dur="1000" fill="hold"/>
                                        <p:tgtEl>
                                          <p:spTgt spid="562"/>
                                        </p:tgtEl>
                                        <p:attrNameLst>
                                          <p:attrName>ppt_w</p:attrName>
                                        </p:attrNameLst>
                                      </p:cBhvr>
                                      <p:tavLst>
                                        <p:tav tm="0" fmla="#ppt_w*sin(2.5*pi*$)">
                                          <p:val>
                                            <p:fltVal val="0"/>
                                          </p:val>
                                        </p:tav>
                                        <p:tav tm="100000">
                                          <p:val>
                                            <p:fltVal val="1"/>
                                          </p:val>
                                        </p:tav>
                                      </p:tavLst>
                                    </p:anim>
                                    <p:anim calcmode="lin" valueType="num">
                                      <p:cBhvr>
                                        <p:cTn id="17" dur="1000" fill="hold"/>
                                        <p:tgtEl>
                                          <p:spTgt spid="562"/>
                                        </p:tgtEl>
                                        <p:attrNameLst>
                                          <p:attrName>ppt_h</p:attrName>
                                        </p:attrNameLst>
                                      </p:cBhvr>
                                      <p:tavLst>
                                        <p:tav tm="0">
                                          <p:val>
                                            <p:strVal val="#ppt_h"/>
                                          </p:val>
                                        </p:tav>
                                        <p:tav tm="100000">
                                          <p:val>
                                            <p:strVal val="#ppt_h"/>
                                          </p:val>
                                        </p:tav>
                                      </p:tavLst>
                                    </p:anim>
                                  </p:childTnLst>
                                </p:cTn>
                              </p:par>
                            </p:childTnLst>
                          </p:cTn>
                        </p:par>
                        <p:par>
                          <p:cTn id="18" fill="hold">
                            <p:stCondLst>
                              <p:cond delay="3000"/>
                            </p:stCondLst>
                            <p:childTnLst>
                              <p:par>
                                <p:cTn id="19" presetID="9" presetClass="entr" fill="hold" grpId="4" nodeType="afterEffect">
                                  <p:stCondLst>
                                    <p:cond delay="0"/>
                                  </p:stCondLst>
                                  <p:iterate>
                                    <p:tmAbs val="0"/>
                                  </p:iterate>
                                  <p:childTnLst>
                                    <p:set>
                                      <p:cBhvr>
                                        <p:cTn id="20" fill="hold"/>
                                        <p:tgtEl>
                                          <p:spTgt spid="567"/>
                                        </p:tgtEl>
                                        <p:attrNameLst>
                                          <p:attrName>style.visibility</p:attrName>
                                        </p:attrNameLst>
                                      </p:cBhvr>
                                      <p:to>
                                        <p:strVal val="visible"/>
                                      </p:to>
                                    </p:set>
                                    <p:animEffect transition="in" filter="dissolve">
                                      <p:cBhvr>
                                        <p:cTn id="21" dur="1000"/>
                                        <p:tgtEl>
                                          <p:spTgt spid="567"/>
                                        </p:tgtEl>
                                      </p:cBhvr>
                                    </p:animEffect>
                                  </p:childTnLst>
                                </p:cTn>
                              </p:par>
                            </p:childTnLst>
                          </p:cTn>
                        </p:par>
                        <p:par>
                          <p:cTn id="22" fill="hold">
                            <p:stCondLst>
                              <p:cond delay="4000"/>
                            </p:stCondLst>
                            <p:childTnLst>
                              <p:par>
                                <p:cTn id="23" presetID="19" presetClass="entr" presetSubtype="10" fill="hold" grpId="5" nodeType="afterEffect">
                                  <p:stCondLst>
                                    <p:cond delay="0"/>
                                  </p:stCondLst>
                                  <p:iterate>
                                    <p:tmAbs val="0"/>
                                  </p:iterate>
                                  <p:childTnLst>
                                    <p:set>
                                      <p:cBhvr>
                                        <p:cTn id="24" fill="hold"/>
                                        <p:tgtEl>
                                          <p:spTgt spid="563"/>
                                        </p:tgtEl>
                                        <p:attrNameLst>
                                          <p:attrName>style.visibility</p:attrName>
                                        </p:attrNameLst>
                                      </p:cBhvr>
                                      <p:to>
                                        <p:strVal val="visible"/>
                                      </p:to>
                                    </p:set>
                                    <p:anim calcmode="lin" valueType="num">
                                      <p:cBhvr>
                                        <p:cTn id="25" dur="1000" fill="hold"/>
                                        <p:tgtEl>
                                          <p:spTgt spid="563"/>
                                        </p:tgtEl>
                                        <p:attrNameLst>
                                          <p:attrName>ppt_w</p:attrName>
                                        </p:attrNameLst>
                                      </p:cBhvr>
                                      <p:tavLst>
                                        <p:tav tm="0" fmla="#ppt_w*sin(2.5*pi*$)">
                                          <p:val>
                                            <p:fltVal val="0"/>
                                          </p:val>
                                        </p:tav>
                                        <p:tav tm="100000">
                                          <p:val>
                                            <p:fltVal val="1"/>
                                          </p:val>
                                        </p:tav>
                                      </p:tavLst>
                                    </p:anim>
                                    <p:anim calcmode="lin" valueType="num">
                                      <p:cBhvr>
                                        <p:cTn id="26" dur="1000" fill="hold"/>
                                        <p:tgtEl>
                                          <p:spTgt spid="563"/>
                                        </p:tgtEl>
                                        <p:attrNameLst>
                                          <p:attrName>ppt_h</p:attrName>
                                        </p:attrNameLst>
                                      </p:cBhvr>
                                      <p:tavLst>
                                        <p:tav tm="0">
                                          <p:val>
                                            <p:strVal val="#ppt_h"/>
                                          </p:val>
                                        </p:tav>
                                        <p:tav tm="100000">
                                          <p:val>
                                            <p:strVal val="#ppt_h"/>
                                          </p:val>
                                        </p:tav>
                                      </p:tavLst>
                                    </p:anim>
                                  </p:childTnLst>
                                </p:cTn>
                              </p:par>
                            </p:childTnLst>
                          </p:cTn>
                        </p:par>
                        <p:par>
                          <p:cTn id="27" fill="hold">
                            <p:stCondLst>
                              <p:cond delay="5000"/>
                            </p:stCondLst>
                            <p:childTnLst>
                              <p:par>
                                <p:cTn id="28" presetID="9" presetClass="entr" fill="hold" grpId="6" nodeType="afterEffect">
                                  <p:stCondLst>
                                    <p:cond delay="0"/>
                                  </p:stCondLst>
                                  <p:iterate>
                                    <p:tmAbs val="0"/>
                                  </p:iterate>
                                  <p:childTnLst>
                                    <p:set>
                                      <p:cBhvr>
                                        <p:cTn id="29" fill="hold"/>
                                        <p:tgtEl>
                                          <p:spTgt spid="568"/>
                                        </p:tgtEl>
                                        <p:attrNameLst>
                                          <p:attrName>style.visibility</p:attrName>
                                        </p:attrNameLst>
                                      </p:cBhvr>
                                      <p:to>
                                        <p:strVal val="visible"/>
                                      </p:to>
                                    </p:set>
                                    <p:animEffect transition="in" filter="dissolve">
                                      <p:cBhvr>
                                        <p:cTn id="30" dur="1000"/>
                                        <p:tgtEl>
                                          <p:spTgt spid="568"/>
                                        </p:tgtEl>
                                      </p:cBhvr>
                                    </p:animEffect>
                                  </p:childTnLst>
                                </p:cTn>
                              </p:par>
                            </p:childTnLst>
                          </p:cTn>
                        </p:par>
                        <p:par>
                          <p:cTn id="31" fill="hold">
                            <p:stCondLst>
                              <p:cond delay="6000"/>
                            </p:stCondLst>
                            <p:childTnLst>
                              <p:par>
                                <p:cTn id="32" presetID="19" presetClass="entr" presetSubtype="10" fill="hold" grpId="7" nodeType="afterEffect">
                                  <p:stCondLst>
                                    <p:cond delay="0"/>
                                  </p:stCondLst>
                                  <p:iterate>
                                    <p:tmAbs val="0"/>
                                  </p:iterate>
                                  <p:childTnLst>
                                    <p:set>
                                      <p:cBhvr>
                                        <p:cTn id="33" fill="hold"/>
                                        <p:tgtEl>
                                          <p:spTgt spid="564"/>
                                        </p:tgtEl>
                                        <p:attrNameLst>
                                          <p:attrName>style.visibility</p:attrName>
                                        </p:attrNameLst>
                                      </p:cBhvr>
                                      <p:to>
                                        <p:strVal val="visible"/>
                                      </p:to>
                                    </p:set>
                                    <p:anim calcmode="lin" valueType="num">
                                      <p:cBhvr>
                                        <p:cTn id="34" dur="1000" fill="hold"/>
                                        <p:tgtEl>
                                          <p:spTgt spid="564"/>
                                        </p:tgtEl>
                                        <p:attrNameLst>
                                          <p:attrName>ppt_w</p:attrName>
                                        </p:attrNameLst>
                                      </p:cBhvr>
                                      <p:tavLst>
                                        <p:tav tm="0" fmla="#ppt_w*sin(2.5*pi*$)">
                                          <p:val>
                                            <p:fltVal val="0"/>
                                          </p:val>
                                        </p:tav>
                                        <p:tav tm="100000">
                                          <p:val>
                                            <p:fltVal val="1"/>
                                          </p:val>
                                        </p:tav>
                                      </p:tavLst>
                                    </p:anim>
                                    <p:anim calcmode="lin" valueType="num">
                                      <p:cBhvr>
                                        <p:cTn id="35" dur="1000" fill="hold"/>
                                        <p:tgtEl>
                                          <p:spTgt spid="564"/>
                                        </p:tgtEl>
                                        <p:attrNameLst>
                                          <p:attrName>ppt_h</p:attrName>
                                        </p:attrNameLst>
                                      </p:cBhvr>
                                      <p:tavLst>
                                        <p:tav tm="0">
                                          <p:val>
                                            <p:strVal val="#ppt_h"/>
                                          </p:val>
                                        </p:tav>
                                        <p:tav tm="100000">
                                          <p:val>
                                            <p:strVal val="#ppt_h"/>
                                          </p:val>
                                        </p:tav>
                                      </p:tavLst>
                                    </p:anim>
                                  </p:childTnLst>
                                </p:cTn>
                              </p:par>
                            </p:childTnLst>
                          </p:cTn>
                        </p:par>
                        <p:par>
                          <p:cTn id="36" fill="hold">
                            <p:stCondLst>
                              <p:cond delay="7000"/>
                            </p:stCondLst>
                            <p:childTnLst>
                              <p:par>
                                <p:cTn id="37" presetID="9" presetClass="entr" fill="hold" grpId="8" nodeType="afterEffect">
                                  <p:stCondLst>
                                    <p:cond delay="0"/>
                                  </p:stCondLst>
                                  <p:iterate>
                                    <p:tmAbs val="0"/>
                                  </p:iterate>
                                  <p:childTnLst>
                                    <p:set>
                                      <p:cBhvr>
                                        <p:cTn id="38" fill="hold"/>
                                        <p:tgtEl>
                                          <p:spTgt spid="569"/>
                                        </p:tgtEl>
                                        <p:attrNameLst>
                                          <p:attrName>style.visibility</p:attrName>
                                        </p:attrNameLst>
                                      </p:cBhvr>
                                      <p:to>
                                        <p:strVal val="visible"/>
                                      </p:to>
                                    </p:set>
                                    <p:animEffect transition="in" filter="dissolve">
                                      <p:cBhvr>
                                        <p:cTn id="39" dur="1000"/>
                                        <p:tgtEl>
                                          <p:spTgt spid="569"/>
                                        </p:tgtEl>
                                      </p:cBhvr>
                                    </p:animEffect>
                                  </p:childTnLst>
                                </p:cTn>
                              </p:par>
                            </p:childTnLst>
                          </p:cTn>
                        </p:par>
                        <p:par>
                          <p:cTn id="40" fill="hold">
                            <p:stCondLst>
                              <p:cond delay="8000"/>
                            </p:stCondLst>
                            <p:childTnLst>
                              <p:par>
                                <p:cTn id="41" presetID="22" presetClass="entr" presetSubtype="8" fill="hold" grpId="9" nodeType="afterEffect">
                                  <p:stCondLst>
                                    <p:cond delay="0"/>
                                  </p:stCondLst>
                                  <p:iterate>
                                    <p:tmAbs val="0"/>
                                  </p:iterate>
                                  <p:childTnLst>
                                    <p:set>
                                      <p:cBhvr>
                                        <p:cTn id="42" fill="hold"/>
                                        <p:tgtEl>
                                          <p:spTgt spid="574"/>
                                        </p:tgtEl>
                                        <p:attrNameLst>
                                          <p:attrName>style.visibility</p:attrName>
                                        </p:attrNameLst>
                                      </p:cBhvr>
                                      <p:to>
                                        <p:strVal val="visible"/>
                                      </p:to>
                                    </p:set>
                                    <p:animEffect transition="in" filter="wipe(left)">
                                      <p:cBhvr>
                                        <p:cTn id="43" dur="1000"/>
                                        <p:tgtEl>
                                          <p:spTgt spid="574"/>
                                        </p:tgtEl>
                                      </p:cBhvr>
                                    </p:animEffect>
                                  </p:childTnLst>
                                </p:cTn>
                              </p:par>
                            </p:childTnLst>
                          </p:cTn>
                        </p:par>
                        <p:par>
                          <p:cTn id="44" fill="hold">
                            <p:stCondLst>
                              <p:cond delay="9000"/>
                            </p:stCondLst>
                            <p:childTnLst>
                              <p:par>
                                <p:cTn id="45" presetID="2" presetClass="entr" presetSubtype="4" fill="hold" grpId="10" nodeType="afterEffect">
                                  <p:stCondLst>
                                    <p:cond delay="0"/>
                                  </p:stCondLst>
                                  <p:iterate>
                                    <p:tmAbs val="0"/>
                                  </p:iterate>
                                  <p:childTnLst>
                                    <p:set>
                                      <p:cBhvr>
                                        <p:cTn id="46" fill="hold"/>
                                        <p:tgtEl>
                                          <p:spTgt spid="573"/>
                                        </p:tgtEl>
                                        <p:attrNameLst>
                                          <p:attrName>style.visibility</p:attrName>
                                        </p:attrNameLst>
                                      </p:cBhvr>
                                      <p:to>
                                        <p:strVal val="visible"/>
                                      </p:to>
                                    </p:set>
                                    <p:anim calcmode="lin" valueType="num">
                                      <p:cBhvr>
                                        <p:cTn id="47" dur="1000" fill="hold"/>
                                        <p:tgtEl>
                                          <p:spTgt spid="573"/>
                                        </p:tgtEl>
                                        <p:attrNameLst>
                                          <p:attrName>ppt_x</p:attrName>
                                        </p:attrNameLst>
                                      </p:cBhvr>
                                      <p:tavLst>
                                        <p:tav tm="0">
                                          <p:val>
                                            <p:strVal val="#ppt_x"/>
                                          </p:val>
                                        </p:tav>
                                        <p:tav tm="100000">
                                          <p:val>
                                            <p:strVal val="#ppt_x"/>
                                          </p:val>
                                        </p:tav>
                                      </p:tavLst>
                                    </p:anim>
                                    <p:anim calcmode="lin" valueType="num">
                                      <p:cBhvr>
                                        <p:cTn id="48" dur="1000" fill="hold"/>
                                        <p:tgtEl>
                                          <p:spTgt spid="573"/>
                                        </p:tgtEl>
                                        <p:attrNameLst>
                                          <p:attrName>ppt_y</p:attrName>
                                        </p:attrNameLst>
                                      </p:cBhvr>
                                      <p:tavLst>
                                        <p:tav tm="0">
                                          <p:val>
                                            <p:strVal val="1+#ppt_h/2"/>
                                          </p:val>
                                        </p:tav>
                                        <p:tav tm="100000">
                                          <p:val>
                                            <p:strVal val="#ppt_y"/>
                                          </p:val>
                                        </p:tav>
                                      </p:tavLst>
                                    </p:anim>
                                  </p:childTnLst>
                                </p:cTn>
                              </p:par>
                            </p:childTnLst>
                          </p:cTn>
                        </p:par>
                        <p:par>
                          <p:cTn id="49" fill="hold">
                            <p:stCondLst>
                              <p:cond delay="10000"/>
                            </p:stCondLst>
                            <p:childTnLst>
                              <p:par>
                                <p:cTn id="50" presetID="9" presetClass="entr" fill="hold" grpId="11" nodeType="afterEffect">
                                  <p:stCondLst>
                                    <p:cond delay="0"/>
                                  </p:stCondLst>
                                  <p:iterate>
                                    <p:tmAbs val="0"/>
                                  </p:iterate>
                                  <p:childTnLst>
                                    <p:set>
                                      <p:cBhvr>
                                        <p:cTn id="51" fill="hold"/>
                                        <p:tgtEl>
                                          <p:spTgt spid="575"/>
                                        </p:tgtEl>
                                        <p:attrNameLst>
                                          <p:attrName>style.visibility</p:attrName>
                                        </p:attrNameLst>
                                      </p:cBhvr>
                                      <p:to>
                                        <p:strVal val="visible"/>
                                      </p:to>
                                    </p:set>
                                    <p:animEffect transition="in" filter="dissolve">
                                      <p:cBhvr>
                                        <p:cTn id="52" dur="1000"/>
                                        <p:tgtEl>
                                          <p:spTgt spid="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 grpId="3" animBg="1" advAuto="0"/>
      <p:bldP spid="563" grpId="5" animBg="1" advAuto="0"/>
      <p:bldP spid="564" grpId="7" animBg="1" advAuto="0"/>
      <p:bldP spid="565" grpId="1" animBg="1" advAuto="0"/>
      <p:bldP spid="566" grpId="2" animBg="1" advAuto="0"/>
      <p:bldP spid="567" grpId="4" animBg="1" advAuto="0"/>
      <p:bldP spid="568" grpId="6" animBg="1" advAuto="0"/>
      <p:bldP spid="569" grpId="8" animBg="1" advAuto="0"/>
      <p:bldP spid="573" grpId="10" animBg="1" advAuto="0"/>
      <p:bldP spid="574" grpId="9" animBg="1" advAuto="0"/>
      <p:bldP spid="575" grpId="1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578" name="Línea"/>
          <p:cNvSpPr/>
          <p:nvPr/>
        </p:nvSpPr>
        <p:spPr>
          <a:xfrm flipV="1">
            <a:off x="819569" y="11252214"/>
            <a:ext cx="1" cy="1846863"/>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579" name="RESULTADOS:…"/>
          <p:cNvSpPr txBox="1"/>
          <p:nvPr/>
        </p:nvSpPr>
        <p:spPr>
          <a:xfrm>
            <a:off x="1277729" y="11515245"/>
            <a:ext cx="8636176"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RESULTADOS:</a:t>
            </a:r>
          </a:p>
          <a:p>
            <a:pPr marR="331470" algn="l" defTabSz="449580">
              <a:defRPr sz="3500" b="0">
                <a:latin typeface="Avenir Next"/>
                <a:ea typeface="Avenir Next"/>
                <a:cs typeface="Avenir Next"/>
                <a:sym typeface="Avenir Next"/>
              </a:defRPr>
            </a:pPr>
            <a:r>
              <a:t>COMPORTAMIENTO DEL PIB</a:t>
            </a:r>
          </a:p>
        </p:txBody>
      </p:sp>
      <p:pic>
        <p:nvPicPr>
          <p:cNvPr id="580" name="Imagen" descr="Imagen"/>
          <p:cNvPicPr>
            <a:picLocks noChangeAspect="1"/>
          </p:cNvPicPr>
          <p:nvPr/>
        </p:nvPicPr>
        <p:blipFill>
          <a:blip r:embed="rId3">
            <a:extLst/>
          </a:blip>
          <a:stretch>
            <a:fillRect/>
          </a:stretch>
        </p:blipFill>
        <p:spPr>
          <a:xfrm>
            <a:off x="30796603" y="4160873"/>
            <a:ext cx="5327744" cy="1094316"/>
          </a:xfrm>
          <a:prstGeom prst="rect">
            <a:avLst/>
          </a:prstGeom>
          <a:ln w="12700">
            <a:miter lim="400000"/>
          </a:ln>
        </p:spPr>
      </p:pic>
      <p:pic>
        <p:nvPicPr>
          <p:cNvPr id="581" name="Imagen" descr="Imagen"/>
          <p:cNvPicPr>
            <a:picLocks noChangeAspect="1"/>
          </p:cNvPicPr>
          <p:nvPr/>
        </p:nvPicPr>
        <p:blipFill>
          <a:blip r:embed="rId4">
            <a:extLst/>
          </a:blip>
          <a:stretch>
            <a:fillRect/>
          </a:stretch>
        </p:blipFill>
        <p:spPr>
          <a:xfrm>
            <a:off x="36262133" y="4160873"/>
            <a:ext cx="5327744" cy="1094316"/>
          </a:xfrm>
          <a:prstGeom prst="rect">
            <a:avLst/>
          </a:prstGeom>
          <a:ln w="12700">
            <a:miter lim="400000"/>
          </a:ln>
        </p:spPr>
      </p:pic>
      <p:pic>
        <p:nvPicPr>
          <p:cNvPr id="582" name="Imagen" descr="Imagen"/>
          <p:cNvPicPr>
            <a:picLocks noChangeAspect="1"/>
          </p:cNvPicPr>
          <p:nvPr/>
        </p:nvPicPr>
        <p:blipFill>
          <a:blip r:embed="rId5">
            <a:extLst/>
          </a:blip>
          <a:stretch>
            <a:fillRect/>
          </a:stretch>
        </p:blipFill>
        <p:spPr>
          <a:xfrm>
            <a:off x="41727660" y="4160873"/>
            <a:ext cx="5327762" cy="1094316"/>
          </a:xfrm>
          <a:prstGeom prst="rect">
            <a:avLst/>
          </a:prstGeom>
          <a:ln w="12700">
            <a:miter lim="400000"/>
          </a:ln>
        </p:spPr>
      </p:pic>
      <p:pic>
        <p:nvPicPr>
          <p:cNvPr id="583" name="Imagen" descr="Imagen"/>
          <p:cNvPicPr>
            <a:picLocks noChangeAspect="1"/>
          </p:cNvPicPr>
          <p:nvPr/>
        </p:nvPicPr>
        <p:blipFill>
          <a:blip r:embed="rId6">
            <a:extLst/>
          </a:blip>
          <a:stretch>
            <a:fillRect/>
          </a:stretch>
        </p:blipFill>
        <p:spPr>
          <a:xfrm>
            <a:off x="25307526" y="4160873"/>
            <a:ext cx="5351290" cy="1094316"/>
          </a:xfrm>
          <a:prstGeom prst="rect">
            <a:avLst/>
          </a:prstGeom>
          <a:ln w="12700">
            <a:miter lim="400000"/>
          </a:ln>
        </p:spPr>
      </p:pic>
      <p:sp>
        <p:nvSpPr>
          <p:cNvPr id="584" name="CONSUMO"/>
          <p:cNvSpPr txBox="1"/>
          <p:nvPr/>
        </p:nvSpPr>
        <p:spPr>
          <a:xfrm>
            <a:off x="26638761" y="4441331"/>
            <a:ext cx="2688818"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80000"/>
              </a:lnSpc>
              <a:defRPr sz="2500">
                <a:latin typeface="Avenir Next"/>
                <a:ea typeface="Avenir Next"/>
                <a:cs typeface="Avenir Next"/>
                <a:sym typeface="Avenir Next"/>
              </a:defRPr>
            </a:lvl1pPr>
          </a:lstStyle>
          <a:p>
            <a:r>
              <a:t>CONSUMO</a:t>
            </a:r>
          </a:p>
        </p:txBody>
      </p:sp>
      <p:sp>
        <p:nvSpPr>
          <p:cNvPr id="585" name="INVERSIÓN"/>
          <p:cNvSpPr txBox="1"/>
          <p:nvPr/>
        </p:nvSpPr>
        <p:spPr>
          <a:xfrm>
            <a:off x="32728740" y="4441331"/>
            <a:ext cx="2688817"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80000"/>
              </a:lnSpc>
              <a:defRPr sz="2500">
                <a:latin typeface="Avenir Next"/>
                <a:ea typeface="Avenir Next"/>
                <a:cs typeface="Avenir Next"/>
                <a:sym typeface="Avenir Next"/>
              </a:defRPr>
            </a:lvl1pPr>
          </a:lstStyle>
          <a:p>
            <a:r>
              <a:t>INVERSIÓN</a:t>
            </a:r>
          </a:p>
        </p:txBody>
      </p:sp>
      <p:sp>
        <p:nvSpPr>
          <p:cNvPr id="586" name="GASTO DEL GOBIERNO"/>
          <p:cNvSpPr txBox="1"/>
          <p:nvPr/>
        </p:nvSpPr>
        <p:spPr>
          <a:xfrm>
            <a:off x="37487479" y="4441331"/>
            <a:ext cx="4059227"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80000"/>
              </a:lnSpc>
              <a:defRPr sz="2500">
                <a:latin typeface="Avenir Next"/>
                <a:ea typeface="Avenir Next"/>
                <a:cs typeface="Avenir Next"/>
                <a:sym typeface="Avenir Next"/>
              </a:defRPr>
            </a:lvl1pPr>
          </a:lstStyle>
          <a:p>
            <a:r>
              <a:t>GASTO DEL GOBIERNO</a:t>
            </a:r>
          </a:p>
        </p:txBody>
      </p:sp>
      <p:sp>
        <p:nvSpPr>
          <p:cNvPr id="587" name="EXPORTACIONES NETAS"/>
          <p:cNvSpPr txBox="1"/>
          <p:nvPr/>
        </p:nvSpPr>
        <p:spPr>
          <a:xfrm>
            <a:off x="42909842" y="4441331"/>
            <a:ext cx="4059227"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80000"/>
              </a:lnSpc>
              <a:defRPr sz="2500">
                <a:latin typeface="Avenir Next"/>
                <a:ea typeface="Avenir Next"/>
                <a:cs typeface="Avenir Next"/>
                <a:sym typeface="Avenir Next"/>
              </a:defRPr>
            </a:lvl1pPr>
          </a:lstStyle>
          <a:p>
            <a:r>
              <a:t>EXPORTACIONES NETAS</a:t>
            </a:r>
          </a:p>
        </p:txBody>
      </p:sp>
      <p:sp>
        <p:nvSpPr>
          <p:cNvPr id="588" name="+"/>
          <p:cNvSpPr txBox="1"/>
          <p:nvPr/>
        </p:nvSpPr>
        <p:spPr>
          <a:xfrm>
            <a:off x="30976934" y="4352431"/>
            <a:ext cx="69906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80000"/>
              </a:lnSpc>
              <a:defRPr sz="3500">
                <a:solidFill>
                  <a:srgbClr val="FFFFFF"/>
                </a:solidFill>
                <a:latin typeface="Avenir Next"/>
                <a:ea typeface="Avenir Next"/>
                <a:cs typeface="Avenir Next"/>
                <a:sym typeface="Avenir Next"/>
              </a:defRPr>
            </a:lvl1pPr>
          </a:lstStyle>
          <a:p>
            <a:r>
              <a:t>+</a:t>
            </a:r>
          </a:p>
        </p:txBody>
      </p:sp>
      <p:sp>
        <p:nvSpPr>
          <p:cNvPr id="589" name="+"/>
          <p:cNvSpPr txBox="1"/>
          <p:nvPr/>
        </p:nvSpPr>
        <p:spPr>
          <a:xfrm>
            <a:off x="36434799" y="4352431"/>
            <a:ext cx="699061"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80000"/>
              </a:lnSpc>
              <a:defRPr sz="3500">
                <a:solidFill>
                  <a:srgbClr val="FFFFFF"/>
                </a:solidFill>
                <a:latin typeface="Avenir Next"/>
                <a:ea typeface="Avenir Next"/>
                <a:cs typeface="Avenir Next"/>
                <a:sym typeface="Avenir Next"/>
              </a:defRPr>
            </a:lvl1pPr>
          </a:lstStyle>
          <a:p>
            <a:r>
              <a:t>+</a:t>
            </a:r>
          </a:p>
        </p:txBody>
      </p:sp>
      <p:sp>
        <p:nvSpPr>
          <p:cNvPr id="590" name="+"/>
          <p:cNvSpPr txBox="1"/>
          <p:nvPr/>
        </p:nvSpPr>
        <p:spPr>
          <a:xfrm>
            <a:off x="41900329" y="4352431"/>
            <a:ext cx="69906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80000"/>
              </a:lnSpc>
              <a:defRPr sz="3500">
                <a:solidFill>
                  <a:srgbClr val="FFFFFF"/>
                </a:solidFill>
                <a:latin typeface="Avenir Next"/>
                <a:ea typeface="Avenir Next"/>
                <a:cs typeface="Avenir Next"/>
                <a:sym typeface="Avenir Next"/>
              </a:defRPr>
            </a:lvl1pPr>
          </a:lstStyle>
          <a:p>
            <a:r>
              <a:t>+</a:t>
            </a:r>
          </a:p>
        </p:txBody>
      </p:sp>
      <p:pic>
        <p:nvPicPr>
          <p:cNvPr id="591" name="Imagen" descr="Imagen"/>
          <p:cNvPicPr>
            <a:picLocks noChangeAspect="1"/>
          </p:cNvPicPr>
          <p:nvPr/>
        </p:nvPicPr>
        <p:blipFill>
          <a:blip r:embed="rId7">
            <a:extLst/>
          </a:blip>
          <a:stretch>
            <a:fillRect/>
          </a:stretch>
        </p:blipFill>
        <p:spPr>
          <a:xfrm>
            <a:off x="32250006" y="6399242"/>
            <a:ext cx="5949406" cy="3155884"/>
          </a:xfrm>
          <a:prstGeom prst="rect">
            <a:avLst/>
          </a:prstGeom>
          <a:ln w="12700">
            <a:miter lim="400000"/>
          </a:ln>
        </p:spPr>
      </p:pic>
      <p:pic>
        <p:nvPicPr>
          <p:cNvPr id="592" name="Imagen" descr="Imagen"/>
          <p:cNvPicPr>
            <a:picLocks noChangeAspect="1"/>
          </p:cNvPicPr>
          <p:nvPr/>
        </p:nvPicPr>
        <p:blipFill>
          <a:blip r:embed="rId8">
            <a:extLst/>
          </a:blip>
          <a:stretch>
            <a:fillRect/>
          </a:stretch>
        </p:blipFill>
        <p:spPr>
          <a:xfrm rot="16200000">
            <a:off x="28666194" y="4708433"/>
            <a:ext cx="2315105" cy="3953912"/>
          </a:xfrm>
          <a:prstGeom prst="rect">
            <a:avLst/>
          </a:prstGeom>
          <a:ln w="12700">
            <a:miter lim="400000"/>
          </a:ln>
        </p:spPr>
      </p:pic>
      <p:sp>
        <p:nvSpPr>
          <p:cNvPr id="593" name="mayor componente del PIB"/>
          <p:cNvSpPr txBox="1"/>
          <p:nvPr/>
        </p:nvSpPr>
        <p:spPr>
          <a:xfrm>
            <a:off x="32672228" y="7207773"/>
            <a:ext cx="4483296" cy="10388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80000"/>
              </a:lnSpc>
              <a:defRPr cap="all">
                <a:solidFill>
                  <a:srgbClr val="FFFFFF"/>
                </a:solidFill>
                <a:latin typeface="Avenir Next"/>
                <a:ea typeface="Avenir Next"/>
                <a:cs typeface="Avenir Next"/>
                <a:sym typeface="Avenir Next"/>
              </a:defRPr>
            </a:lvl1pPr>
          </a:lstStyle>
          <a:p>
            <a:r>
              <a:t>mayor componente del PIB</a:t>
            </a:r>
          </a:p>
        </p:txBody>
      </p:sp>
      <p:pic>
        <p:nvPicPr>
          <p:cNvPr id="594" name="Imagen" descr="Imagen"/>
          <p:cNvPicPr>
            <a:picLocks noChangeAspect="1"/>
          </p:cNvPicPr>
          <p:nvPr/>
        </p:nvPicPr>
        <p:blipFill>
          <a:blip r:embed="rId9">
            <a:extLst/>
          </a:blip>
          <a:stretch>
            <a:fillRect/>
          </a:stretch>
        </p:blipFill>
        <p:spPr>
          <a:xfrm>
            <a:off x="2805755" y="2504869"/>
            <a:ext cx="7876228" cy="3087399"/>
          </a:xfrm>
          <a:prstGeom prst="rect">
            <a:avLst/>
          </a:prstGeom>
          <a:ln w="12700">
            <a:miter lim="400000"/>
          </a:ln>
        </p:spPr>
      </p:pic>
      <p:pic>
        <p:nvPicPr>
          <p:cNvPr id="595" name="Imagen" descr="Imagen"/>
          <p:cNvPicPr>
            <a:picLocks noChangeAspect="1"/>
          </p:cNvPicPr>
          <p:nvPr/>
        </p:nvPicPr>
        <p:blipFill>
          <a:blip r:embed="rId10">
            <a:extLst/>
          </a:blip>
          <a:stretch>
            <a:fillRect/>
          </a:stretch>
        </p:blipFill>
        <p:spPr>
          <a:xfrm>
            <a:off x="4324489" y="3200951"/>
            <a:ext cx="4332547" cy="1709184"/>
          </a:xfrm>
          <a:prstGeom prst="rect">
            <a:avLst/>
          </a:prstGeom>
          <a:ln w="12700">
            <a:miter lim="400000"/>
          </a:ln>
        </p:spPr>
      </p:pic>
      <p:pic>
        <p:nvPicPr>
          <p:cNvPr id="596" name="Imagen" descr="Imagen"/>
          <p:cNvPicPr>
            <a:picLocks noChangeAspect="1"/>
          </p:cNvPicPr>
          <p:nvPr/>
        </p:nvPicPr>
        <p:blipFill>
          <a:blip r:embed="rId11">
            <a:extLst/>
          </a:blip>
          <a:stretch>
            <a:fillRect/>
          </a:stretch>
        </p:blipFill>
        <p:spPr>
          <a:xfrm>
            <a:off x="2805755" y="7056149"/>
            <a:ext cx="7876228" cy="3087398"/>
          </a:xfrm>
          <a:prstGeom prst="rect">
            <a:avLst/>
          </a:prstGeom>
          <a:ln w="12700">
            <a:miter lim="400000"/>
          </a:ln>
        </p:spPr>
      </p:pic>
      <p:pic>
        <p:nvPicPr>
          <p:cNvPr id="597" name="Imagen" descr="Imagen"/>
          <p:cNvPicPr>
            <a:picLocks noChangeAspect="1"/>
          </p:cNvPicPr>
          <p:nvPr/>
        </p:nvPicPr>
        <p:blipFill>
          <a:blip r:embed="rId12">
            <a:extLst/>
          </a:blip>
          <a:stretch>
            <a:fillRect/>
          </a:stretch>
        </p:blipFill>
        <p:spPr>
          <a:xfrm>
            <a:off x="4320023" y="7738485"/>
            <a:ext cx="4366879" cy="1722727"/>
          </a:xfrm>
          <a:prstGeom prst="rect">
            <a:avLst/>
          </a:prstGeom>
          <a:ln w="12700">
            <a:miter lim="400000"/>
          </a:ln>
        </p:spPr>
      </p:pic>
      <p:sp>
        <p:nvSpPr>
          <p:cNvPr id="598" name="mayor crecimiento en el 2016 del PIB…"/>
          <p:cNvSpPr txBox="1"/>
          <p:nvPr/>
        </p:nvSpPr>
        <p:spPr>
          <a:xfrm>
            <a:off x="11761470" y="2778568"/>
            <a:ext cx="10441622" cy="2540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cap="all">
                <a:latin typeface="Avenir Next"/>
                <a:ea typeface="Avenir Next"/>
                <a:cs typeface="Avenir Next"/>
                <a:sym typeface="Avenir Next"/>
              </a:defRPr>
            </a:pPr>
            <a:r>
              <a:t>mayor crecimiento en el 2016 del PIB</a:t>
            </a:r>
          </a:p>
          <a:p>
            <a:pPr marR="331470" algn="l" defTabSz="449580">
              <a:defRPr sz="3500" b="0">
                <a:latin typeface="Avenir Next"/>
                <a:ea typeface="Avenir Next"/>
                <a:cs typeface="Avenir Next"/>
                <a:sym typeface="Avenir Next"/>
              </a:defRPr>
            </a:pPr>
            <a:r>
              <a:t>“Agricultura, ganadería, caza, silvicultura y pesca”, “Intermediación financiera” y “Administración pública y defensa”</a:t>
            </a:r>
          </a:p>
        </p:txBody>
      </p:sp>
      <p:sp>
        <p:nvSpPr>
          <p:cNvPr id="599" name="MENOR crecimiento en el 2016 del PIB…"/>
          <p:cNvSpPr txBox="1"/>
          <p:nvPr/>
        </p:nvSpPr>
        <p:spPr>
          <a:xfrm>
            <a:off x="11761470" y="7939447"/>
            <a:ext cx="10441622"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cap="all">
                <a:latin typeface="Avenir Next"/>
                <a:ea typeface="Avenir Next"/>
                <a:cs typeface="Avenir Next"/>
                <a:sym typeface="Avenir Next"/>
              </a:defRPr>
            </a:pPr>
            <a:r>
              <a:t>MENOR crecimiento en el 2016 del PIB</a:t>
            </a:r>
          </a:p>
          <a:p>
            <a:pPr marR="331470" algn="l" defTabSz="449580">
              <a:defRPr sz="3500" b="0">
                <a:latin typeface="Avenir Next"/>
                <a:ea typeface="Avenir Next"/>
                <a:cs typeface="Avenir Next"/>
                <a:sym typeface="Avenir Next"/>
              </a:defRPr>
            </a:pPr>
            <a:r>
              <a:t>Rubros de construcción, minería e hidrocarburos. </a:t>
            </a:r>
          </a:p>
        </p:txBody>
      </p:sp>
      <p:sp>
        <p:nvSpPr>
          <p:cNvPr id="600" name="Fuente: Comunidad Andina, 2018"/>
          <p:cNvSpPr txBox="1"/>
          <p:nvPr/>
        </p:nvSpPr>
        <p:spPr>
          <a:xfrm>
            <a:off x="14965521" y="10766630"/>
            <a:ext cx="4033521"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defTabSz="449580">
              <a:defRPr sz="2000" b="0">
                <a:solidFill>
                  <a:srgbClr val="929292"/>
                </a:solidFill>
                <a:latin typeface="Avenir Next"/>
                <a:ea typeface="Avenir Next"/>
                <a:cs typeface="Avenir Next"/>
                <a:sym typeface="Avenir Next"/>
              </a:defRPr>
            </a:lvl1pPr>
          </a:lstStyle>
          <a:p>
            <a:r>
              <a:t>Fuente: Comunidad Andina, 2018</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94"/>
                                        </p:tgtEl>
                                        <p:attrNameLst>
                                          <p:attrName>style.visibility</p:attrName>
                                        </p:attrNameLst>
                                      </p:cBhvr>
                                      <p:to>
                                        <p:strVal val="visible"/>
                                      </p:to>
                                    </p:set>
                                    <p:anim calcmode="lin" valueType="num">
                                      <p:cBhvr>
                                        <p:cTn id="7" dur="1000" fill="hold"/>
                                        <p:tgtEl>
                                          <p:spTgt spid="594"/>
                                        </p:tgtEl>
                                        <p:attrNameLst>
                                          <p:attrName>ppt_x</p:attrName>
                                        </p:attrNameLst>
                                      </p:cBhvr>
                                      <p:tavLst>
                                        <p:tav tm="0">
                                          <p:val>
                                            <p:strVal val="0-#ppt_w/2"/>
                                          </p:val>
                                        </p:tav>
                                        <p:tav tm="100000">
                                          <p:val>
                                            <p:strVal val="#ppt_x"/>
                                          </p:val>
                                        </p:tav>
                                      </p:tavLst>
                                    </p:anim>
                                    <p:anim calcmode="lin" valueType="num">
                                      <p:cBhvr>
                                        <p:cTn id="8" dur="1000" fill="hold"/>
                                        <p:tgtEl>
                                          <p:spTgt spid="59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2" nodeType="afterEffect">
                                  <p:stCondLst>
                                    <p:cond delay="0"/>
                                  </p:stCondLst>
                                  <p:iterate>
                                    <p:tmAbs val="0"/>
                                  </p:iterate>
                                  <p:childTnLst>
                                    <p:set>
                                      <p:cBhvr>
                                        <p:cTn id="11" fill="hold"/>
                                        <p:tgtEl>
                                          <p:spTgt spid="595"/>
                                        </p:tgtEl>
                                        <p:attrNameLst>
                                          <p:attrName>style.visibility</p:attrName>
                                        </p:attrNameLst>
                                      </p:cBhvr>
                                      <p:to>
                                        <p:strVal val="visible"/>
                                      </p:to>
                                    </p:set>
                                    <p:animEffect transition="in" filter="wipe(left)">
                                      <p:cBhvr>
                                        <p:cTn id="12" dur="1000"/>
                                        <p:tgtEl>
                                          <p:spTgt spid="595"/>
                                        </p:tgtEl>
                                      </p:cBhvr>
                                    </p:animEffect>
                                  </p:childTnLst>
                                </p:cTn>
                              </p:par>
                            </p:childTnLst>
                          </p:cTn>
                        </p:par>
                        <p:par>
                          <p:cTn id="13" fill="hold">
                            <p:stCondLst>
                              <p:cond delay="2000"/>
                            </p:stCondLst>
                            <p:childTnLst>
                              <p:par>
                                <p:cTn id="14" presetID="9" presetClass="entr" fill="hold" grpId="3" nodeType="afterEffect">
                                  <p:stCondLst>
                                    <p:cond delay="0"/>
                                  </p:stCondLst>
                                  <p:iterate>
                                    <p:tmAbs val="0"/>
                                  </p:iterate>
                                  <p:childTnLst>
                                    <p:set>
                                      <p:cBhvr>
                                        <p:cTn id="15" fill="hold"/>
                                        <p:tgtEl>
                                          <p:spTgt spid="598"/>
                                        </p:tgtEl>
                                        <p:attrNameLst>
                                          <p:attrName>style.visibility</p:attrName>
                                        </p:attrNameLst>
                                      </p:cBhvr>
                                      <p:to>
                                        <p:strVal val="visible"/>
                                      </p:to>
                                    </p:set>
                                    <p:animEffect transition="in" filter="dissolve">
                                      <p:cBhvr>
                                        <p:cTn id="16" dur="1000"/>
                                        <p:tgtEl>
                                          <p:spTgt spid="598"/>
                                        </p:tgtEl>
                                      </p:cBhvr>
                                    </p:animEffect>
                                  </p:childTnLst>
                                </p:cTn>
                              </p:par>
                            </p:childTnLst>
                          </p:cTn>
                        </p:par>
                        <p:par>
                          <p:cTn id="17" fill="hold">
                            <p:stCondLst>
                              <p:cond delay="3000"/>
                            </p:stCondLst>
                            <p:childTnLst>
                              <p:par>
                                <p:cTn id="18" presetID="2" presetClass="entr" presetSubtype="8" fill="hold" grpId="4" nodeType="afterEffect">
                                  <p:stCondLst>
                                    <p:cond delay="0"/>
                                  </p:stCondLst>
                                  <p:iterate>
                                    <p:tmAbs val="0"/>
                                  </p:iterate>
                                  <p:childTnLst>
                                    <p:set>
                                      <p:cBhvr>
                                        <p:cTn id="19" fill="hold"/>
                                        <p:tgtEl>
                                          <p:spTgt spid="596"/>
                                        </p:tgtEl>
                                        <p:attrNameLst>
                                          <p:attrName>style.visibility</p:attrName>
                                        </p:attrNameLst>
                                      </p:cBhvr>
                                      <p:to>
                                        <p:strVal val="visible"/>
                                      </p:to>
                                    </p:set>
                                    <p:anim calcmode="lin" valueType="num">
                                      <p:cBhvr>
                                        <p:cTn id="20" dur="1000" fill="hold"/>
                                        <p:tgtEl>
                                          <p:spTgt spid="596"/>
                                        </p:tgtEl>
                                        <p:attrNameLst>
                                          <p:attrName>ppt_x</p:attrName>
                                        </p:attrNameLst>
                                      </p:cBhvr>
                                      <p:tavLst>
                                        <p:tav tm="0">
                                          <p:val>
                                            <p:strVal val="0-#ppt_w/2"/>
                                          </p:val>
                                        </p:tav>
                                        <p:tav tm="100000">
                                          <p:val>
                                            <p:strVal val="#ppt_x"/>
                                          </p:val>
                                        </p:tav>
                                      </p:tavLst>
                                    </p:anim>
                                    <p:anim calcmode="lin" valueType="num">
                                      <p:cBhvr>
                                        <p:cTn id="21" dur="1000" fill="hold"/>
                                        <p:tgtEl>
                                          <p:spTgt spid="596"/>
                                        </p:tgtEl>
                                        <p:attrNameLst>
                                          <p:attrName>ppt_y</p:attrName>
                                        </p:attrNameLst>
                                      </p:cBhvr>
                                      <p:tavLst>
                                        <p:tav tm="0">
                                          <p:val>
                                            <p:strVal val="#ppt_y"/>
                                          </p:val>
                                        </p:tav>
                                        <p:tav tm="100000">
                                          <p:val>
                                            <p:strVal val="#ppt_y"/>
                                          </p:val>
                                        </p:tav>
                                      </p:tavLst>
                                    </p:anim>
                                  </p:childTnLst>
                                </p:cTn>
                              </p:par>
                            </p:childTnLst>
                          </p:cTn>
                        </p:par>
                        <p:par>
                          <p:cTn id="22" fill="hold">
                            <p:stCondLst>
                              <p:cond delay="4000"/>
                            </p:stCondLst>
                            <p:childTnLst>
                              <p:par>
                                <p:cTn id="23" presetID="22" presetClass="entr" presetSubtype="2" fill="hold" grpId="5" nodeType="afterEffect">
                                  <p:stCondLst>
                                    <p:cond delay="0"/>
                                  </p:stCondLst>
                                  <p:iterate>
                                    <p:tmAbs val="0"/>
                                  </p:iterate>
                                  <p:childTnLst>
                                    <p:set>
                                      <p:cBhvr>
                                        <p:cTn id="24" fill="hold"/>
                                        <p:tgtEl>
                                          <p:spTgt spid="597"/>
                                        </p:tgtEl>
                                        <p:attrNameLst>
                                          <p:attrName>style.visibility</p:attrName>
                                        </p:attrNameLst>
                                      </p:cBhvr>
                                      <p:to>
                                        <p:strVal val="visible"/>
                                      </p:to>
                                    </p:set>
                                    <p:animEffect transition="in" filter="wipe(right)">
                                      <p:cBhvr>
                                        <p:cTn id="25" dur="1000"/>
                                        <p:tgtEl>
                                          <p:spTgt spid="597"/>
                                        </p:tgtEl>
                                      </p:cBhvr>
                                    </p:animEffect>
                                  </p:childTnLst>
                                </p:cTn>
                              </p:par>
                            </p:childTnLst>
                          </p:cTn>
                        </p:par>
                        <p:par>
                          <p:cTn id="26" fill="hold">
                            <p:stCondLst>
                              <p:cond delay="5000"/>
                            </p:stCondLst>
                            <p:childTnLst>
                              <p:par>
                                <p:cTn id="27" presetID="9" presetClass="entr" fill="hold" grpId="6" nodeType="afterEffect">
                                  <p:stCondLst>
                                    <p:cond delay="0"/>
                                  </p:stCondLst>
                                  <p:iterate>
                                    <p:tmAbs val="0"/>
                                  </p:iterate>
                                  <p:childTnLst>
                                    <p:set>
                                      <p:cBhvr>
                                        <p:cTn id="28" fill="hold"/>
                                        <p:tgtEl>
                                          <p:spTgt spid="599"/>
                                        </p:tgtEl>
                                        <p:attrNameLst>
                                          <p:attrName>style.visibility</p:attrName>
                                        </p:attrNameLst>
                                      </p:cBhvr>
                                      <p:to>
                                        <p:strVal val="visible"/>
                                      </p:to>
                                    </p:set>
                                    <p:animEffect transition="in" filter="dissolve">
                                      <p:cBhvr>
                                        <p:cTn id="29" dur="1000"/>
                                        <p:tgtEl>
                                          <p:spTgt spid="599"/>
                                        </p:tgtEl>
                                      </p:cBhvr>
                                    </p:animEffect>
                                  </p:childTnLst>
                                </p:cTn>
                              </p:par>
                            </p:childTnLst>
                          </p:cTn>
                        </p:par>
                        <p:par>
                          <p:cTn id="30" fill="hold">
                            <p:stCondLst>
                              <p:cond delay="6000"/>
                            </p:stCondLst>
                            <p:childTnLst>
                              <p:par>
                                <p:cTn id="31" presetID="9" presetClass="entr" fill="hold" grpId="7" nodeType="afterEffect">
                                  <p:stCondLst>
                                    <p:cond delay="0"/>
                                  </p:stCondLst>
                                  <p:iterate>
                                    <p:tmAbs val="0"/>
                                  </p:iterate>
                                  <p:childTnLst>
                                    <p:set>
                                      <p:cBhvr>
                                        <p:cTn id="32" fill="hold"/>
                                        <p:tgtEl>
                                          <p:spTgt spid="600"/>
                                        </p:tgtEl>
                                        <p:attrNameLst>
                                          <p:attrName>style.visibility</p:attrName>
                                        </p:attrNameLst>
                                      </p:cBhvr>
                                      <p:to>
                                        <p:strVal val="visible"/>
                                      </p:to>
                                    </p:set>
                                    <p:animEffect transition="in" filter="dissolve">
                                      <p:cBhvr>
                                        <p:cTn id="33" dur="10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 grpId="1" animBg="1" advAuto="0"/>
      <p:bldP spid="595" grpId="2" animBg="1" advAuto="0"/>
      <p:bldP spid="596" grpId="4" animBg="1" advAuto="0"/>
      <p:bldP spid="597" grpId="5" animBg="1" advAuto="0"/>
      <p:bldP spid="598" grpId="3" animBg="1" advAuto="0"/>
      <p:bldP spid="599" grpId="6" animBg="1" advAuto="0"/>
      <p:bldP spid="600" grpId="7"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603" name="Línea"/>
          <p:cNvSpPr/>
          <p:nvPr/>
        </p:nvSpPr>
        <p:spPr>
          <a:xfrm flipV="1">
            <a:off x="819569" y="11252214"/>
            <a:ext cx="1" cy="1846863"/>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04" name="RESULTADOS:…"/>
          <p:cNvSpPr txBox="1"/>
          <p:nvPr/>
        </p:nvSpPr>
        <p:spPr>
          <a:xfrm>
            <a:off x="1277729" y="11515245"/>
            <a:ext cx="8636176"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RESULTADOS:</a:t>
            </a:r>
          </a:p>
          <a:p>
            <a:pPr marR="331470" algn="l" defTabSz="449580">
              <a:defRPr sz="3500" b="0">
                <a:latin typeface="Avenir Next"/>
                <a:ea typeface="Avenir Next"/>
                <a:cs typeface="Avenir Next"/>
                <a:sym typeface="Avenir Next"/>
              </a:defRPr>
            </a:pPr>
            <a:r>
              <a:t>COMPORTAMIENTO DEL PIB</a:t>
            </a:r>
          </a:p>
        </p:txBody>
      </p:sp>
      <p:pic>
        <p:nvPicPr>
          <p:cNvPr id="605" name="Imagen" descr="Imagen"/>
          <p:cNvPicPr>
            <a:picLocks noChangeAspect="1"/>
          </p:cNvPicPr>
          <p:nvPr/>
        </p:nvPicPr>
        <p:blipFill>
          <a:blip r:embed="rId3">
            <a:extLst/>
          </a:blip>
          <a:stretch>
            <a:fillRect/>
          </a:stretch>
        </p:blipFill>
        <p:spPr>
          <a:xfrm>
            <a:off x="-20307806" y="2504869"/>
            <a:ext cx="7876228" cy="3087399"/>
          </a:xfrm>
          <a:prstGeom prst="rect">
            <a:avLst/>
          </a:prstGeom>
          <a:ln w="12700">
            <a:miter lim="400000"/>
          </a:ln>
        </p:spPr>
      </p:pic>
      <p:pic>
        <p:nvPicPr>
          <p:cNvPr id="606" name="Imagen" descr="Imagen"/>
          <p:cNvPicPr>
            <a:picLocks noChangeAspect="1"/>
          </p:cNvPicPr>
          <p:nvPr/>
        </p:nvPicPr>
        <p:blipFill>
          <a:blip r:embed="rId4">
            <a:extLst/>
          </a:blip>
          <a:stretch>
            <a:fillRect/>
          </a:stretch>
        </p:blipFill>
        <p:spPr>
          <a:xfrm>
            <a:off x="-18789071" y="3200951"/>
            <a:ext cx="4332547" cy="1709184"/>
          </a:xfrm>
          <a:prstGeom prst="rect">
            <a:avLst/>
          </a:prstGeom>
          <a:ln w="12700">
            <a:miter lim="400000"/>
          </a:ln>
        </p:spPr>
      </p:pic>
      <p:pic>
        <p:nvPicPr>
          <p:cNvPr id="607" name="Imagen" descr="Imagen"/>
          <p:cNvPicPr>
            <a:picLocks noChangeAspect="1"/>
          </p:cNvPicPr>
          <p:nvPr/>
        </p:nvPicPr>
        <p:blipFill>
          <a:blip r:embed="rId5">
            <a:extLst/>
          </a:blip>
          <a:stretch>
            <a:fillRect/>
          </a:stretch>
        </p:blipFill>
        <p:spPr>
          <a:xfrm>
            <a:off x="-20307806" y="7056149"/>
            <a:ext cx="7876228" cy="3087398"/>
          </a:xfrm>
          <a:prstGeom prst="rect">
            <a:avLst/>
          </a:prstGeom>
          <a:ln w="12700">
            <a:miter lim="400000"/>
          </a:ln>
        </p:spPr>
      </p:pic>
      <p:pic>
        <p:nvPicPr>
          <p:cNvPr id="608" name="Imagen" descr="Imagen"/>
          <p:cNvPicPr>
            <a:picLocks noChangeAspect="1"/>
          </p:cNvPicPr>
          <p:nvPr/>
        </p:nvPicPr>
        <p:blipFill>
          <a:blip r:embed="rId6">
            <a:extLst/>
          </a:blip>
          <a:stretch>
            <a:fillRect/>
          </a:stretch>
        </p:blipFill>
        <p:spPr>
          <a:xfrm>
            <a:off x="-18793537" y="7738485"/>
            <a:ext cx="4366878" cy="1722727"/>
          </a:xfrm>
          <a:prstGeom prst="rect">
            <a:avLst/>
          </a:prstGeom>
          <a:ln w="12700">
            <a:miter lim="400000"/>
          </a:ln>
        </p:spPr>
      </p:pic>
      <p:sp>
        <p:nvSpPr>
          <p:cNvPr id="609" name="mayor crecimiento en el 2016 del PIB…"/>
          <p:cNvSpPr txBox="1"/>
          <p:nvPr/>
        </p:nvSpPr>
        <p:spPr>
          <a:xfrm>
            <a:off x="-11352090" y="2778568"/>
            <a:ext cx="10441622" cy="2540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cap="all">
                <a:latin typeface="Avenir Next"/>
                <a:ea typeface="Avenir Next"/>
                <a:cs typeface="Avenir Next"/>
                <a:sym typeface="Avenir Next"/>
              </a:defRPr>
            </a:pPr>
            <a:r>
              <a:t>mayor crecimiento en el 2016 del PIB</a:t>
            </a:r>
          </a:p>
          <a:p>
            <a:pPr marR="331470" algn="l" defTabSz="449580">
              <a:defRPr sz="3500" b="0">
                <a:latin typeface="Avenir Next"/>
                <a:ea typeface="Avenir Next"/>
                <a:cs typeface="Avenir Next"/>
                <a:sym typeface="Avenir Next"/>
              </a:defRPr>
            </a:pPr>
            <a:r>
              <a:t>“Agricultura, ganadería, caza, silvicultura y pesca”, “Intermediación financiera” y “Administración pública y defensa”</a:t>
            </a:r>
          </a:p>
        </p:txBody>
      </p:sp>
      <p:sp>
        <p:nvSpPr>
          <p:cNvPr id="610" name="MENOR crecimiento en el 2016 del PIB…"/>
          <p:cNvSpPr txBox="1"/>
          <p:nvPr/>
        </p:nvSpPr>
        <p:spPr>
          <a:xfrm>
            <a:off x="-11352090" y="7939447"/>
            <a:ext cx="10441622"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cap="all">
                <a:latin typeface="Avenir Next"/>
                <a:ea typeface="Avenir Next"/>
                <a:cs typeface="Avenir Next"/>
                <a:sym typeface="Avenir Next"/>
              </a:defRPr>
            </a:pPr>
            <a:r>
              <a:t>MENOR crecimiento en el 2016 del PIB</a:t>
            </a:r>
          </a:p>
          <a:p>
            <a:pPr marR="331470" algn="l" defTabSz="449580">
              <a:defRPr sz="3500" b="0">
                <a:latin typeface="Avenir Next"/>
                <a:ea typeface="Avenir Next"/>
                <a:cs typeface="Avenir Next"/>
                <a:sym typeface="Avenir Next"/>
              </a:defRPr>
            </a:pPr>
            <a:r>
              <a:t>Rubros de construcción, minería e hidrocarburos. </a:t>
            </a:r>
          </a:p>
        </p:txBody>
      </p:sp>
      <p:sp>
        <p:nvSpPr>
          <p:cNvPr id="611" name="Fuente: Comunidad Andina, 2018"/>
          <p:cNvSpPr txBox="1"/>
          <p:nvPr/>
        </p:nvSpPr>
        <p:spPr>
          <a:xfrm>
            <a:off x="-8148039" y="10766630"/>
            <a:ext cx="4033521"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defTabSz="449580">
              <a:defRPr sz="2000" b="0">
                <a:solidFill>
                  <a:srgbClr val="929292"/>
                </a:solidFill>
                <a:latin typeface="Avenir Next"/>
                <a:ea typeface="Avenir Next"/>
                <a:cs typeface="Avenir Next"/>
                <a:sym typeface="Avenir Next"/>
              </a:defRPr>
            </a:lvl1pPr>
          </a:lstStyle>
          <a:p>
            <a:r>
              <a:t>Fuente: Comunidad Andina, 2018</a:t>
            </a:r>
          </a:p>
        </p:txBody>
      </p:sp>
      <p:pic>
        <p:nvPicPr>
          <p:cNvPr id="612" name="Imagen" descr="Imagen"/>
          <p:cNvPicPr>
            <a:picLocks noChangeAspect="1"/>
          </p:cNvPicPr>
          <p:nvPr/>
        </p:nvPicPr>
        <p:blipFill>
          <a:blip r:embed="rId7">
            <a:extLst/>
          </a:blip>
          <a:stretch>
            <a:fillRect/>
          </a:stretch>
        </p:blipFill>
        <p:spPr>
          <a:xfrm>
            <a:off x="10626728" y="3627417"/>
            <a:ext cx="7840768" cy="1446926"/>
          </a:xfrm>
          <a:prstGeom prst="rect">
            <a:avLst/>
          </a:prstGeom>
          <a:ln w="12700">
            <a:miter lim="400000"/>
          </a:ln>
        </p:spPr>
      </p:pic>
      <p:sp>
        <p:nvSpPr>
          <p:cNvPr id="613" name="2015 - 2016…"/>
          <p:cNvSpPr txBox="1"/>
          <p:nvPr/>
        </p:nvSpPr>
        <p:spPr>
          <a:xfrm>
            <a:off x="11709233" y="3795890"/>
            <a:ext cx="6216119" cy="1109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49580">
              <a:lnSpc>
                <a:spcPct val="80000"/>
              </a:lnSpc>
              <a:defRPr sz="3500">
                <a:solidFill>
                  <a:srgbClr val="FFFFFF"/>
                </a:solidFill>
                <a:latin typeface="Avenir Next"/>
                <a:ea typeface="Avenir Next"/>
                <a:cs typeface="Avenir Next"/>
                <a:sym typeface="Avenir Next"/>
              </a:defRPr>
            </a:pPr>
            <a:r>
              <a:t>2015 - 2016</a:t>
            </a:r>
          </a:p>
          <a:p>
            <a:pPr defTabSz="449580">
              <a:lnSpc>
                <a:spcPct val="80000"/>
              </a:lnSpc>
              <a:defRPr b="0" cap="all">
                <a:solidFill>
                  <a:srgbClr val="FFFFFF"/>
                </a:solidFill>
                <a:latin typeface="Avenir Next"/>
                <a:ea typeface="Avenir Next"/>
                <a:cs typeface="Avenir Next"/>
                <a:sym typeface="Avenir Next"/>
              </a:defRPr>
            </a:pPr>
            <a:r>
              <a:t>mayor variación positiva </a:t>
            </a:r>
          </a:p>
        </p:txBody>
      </p:sp>
      <p:sp>
        <p:nvSpPr>
          <p:cNvPr id="614" name="Crecimiento sostenido.…"/>
          <p:cNvSpPr txBox="1"/>
          <p:nvPr/>
        </p:nvSpPr>
        <p:spPr>
          <a:xfrm>
            <a:off x="11173872" y="6015517"/>
            <a:ext cx="11006534" cy="2705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762000" marR="331470" indent="-381000" algn="l" defTabSz="449580">
              <a:buSzPct val="100000"/>
              <a:buChar char="•"/>
              <a:defRPr b="0">
                <a:latin typeface="Avenir Next"/>
                <a:ea typeface="Avenir Next"/>
                <a:cs typeface="Avenir Next"/>
                <a:sym typeface="Avenir Next"/>
              </a:defRPr>
            </a:pPr>
            <a:r>
              <a:t>Crecimiento sostenido.</a:t>
            </a:r>
          </a:p>
          <a:p>
            <a:pPr marL="762000" marR="331470" indent="-381000" algn="l" defTabSz="449580">
              <a:buSzPct val="100000"/>
              <a:buChar char="•"/>
              <a:defRPr b="0">
                <a:latin typeface="Avenir Next"/>
                <a:ea typeface="Avenir Next"/>
                <a:cs typeface="Avenir Next"/>
                <a:sym typeface="Avenir Next"/>
              </a:defRPr>
            </a:pPr>
            <a:r>
              <a:t>Incremento gradual de remesas lo que incentiva la inversión y el consumo.</a:t>
            </a:r>
          </a:p>
          <a:p>
            <a:pPr marL="762000" marR="331470" indent="-381000" algn="l" defTabSz="449580">
              <a:buSzPct val="100000"/>
              <a:buChar char="•"/>
              <a:defRPr b="0">
                <a:latin typeface="Avenir Next"/>
                <a:ea typeface="Avenir Next"/>
                <a:cs typeface="Avenir Next"/>
                <a:sym typeface="Avenir Next"/>
              </a:defRPr>
            </a:pPr>
            <a:r>
              <a:t>Inversión directa en el país y en el exterior.</a:t>
            </a:r>
          </a:p>
          <a:p>
            <a:pPr marL="762000" marR="331470" indent="-381000" algn="l" defTabSz="449580">
              <a:buSzPct val="100000"/>
              <a:buChar char="•"/>
              <a:defRPr b="0">
                <a:latin typeface="Avenir Next"/>
                <a:ea typeface="Avenir Next"/>
                <a:cs typeface="Avenir Next"/>
                <a:sym typeface="Avenir Next"/>
              </a:defRPr>
            </a:pPr>
            <a:r>
              <a:t>Comercio exterior de bienes.</a:t>
            </a:r>
          </a:p>
        </p:txBody>
      </p:sp>
      <p:pic>
        <p:nvPicPr>
          <p:cNvPr id="615" name="Imagen" descr="Imagen"/>
          <p:cNvPicPr>
            <a:picLocks noChangeAspect="1"/>
          </p:cNvPicPr>
          <p:nvPr/>
        </p:nvPicPr>
        <p:blipFill>
          <a:blip r:embed="rId8">
            <a:extLst/>
          </a:blip>
          <a:stretch>
            <a:fillRect/>
          </a:stretch>
        </p:blipFill>
        <p:spPr>
          <a:xfrm>
            <a:off x="3584130" y="3262832"/>
            <a:ext cx="4118135" cy="5822372"/>
          </a:xfrm>
          <a:prstGeom prst="rect">
            <a:avLst/>
          </a:prstGeom>
          <a:ln w="12700">
            <a:miter lim="400000"/>
          </a:ln>
        </p:spPr>
      </p:pic>
      <p:sp>
        <p:nvSpPr>
          <p:cNvPr id="616" name="COLOMBIA"/>
          <p:cNvSpPr txBox="1"/>
          <p:nvPr/>
        </p:nvSpPr>
        <p:spPr>
          <a:xfrm>
            <a:off x="3881566" y="5990297"/>
            <a:ext cx="3853463"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COLOMBIA</a:t>
            </a:r>
          </a:p>
        </p:txBody>
      </p:sp>
      <p:sp>
        <p:nvSpPr>
          <p:cNvPr id="617" name="Fuente: CAN, 2017"/>
          <p:cNvSpPr txBox="1"/>
          <p:nvPr/>
        </p:nvSpPr>
        <p:spPr>
          <a:xfrm>
            <a:off x="18845803" y="10766630"/>
            <a:ext cx="2315211"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defTabSz="449580">
              <a:defRPr sz="2000" b="0">
                <a:solidFill>
                  <a:srgbClr val="929292"/>
                </a:solidFill>
                <a:latin typeface="Avenir Next"/>
                <a:ea typeface="Avenir Next"/>
                <a:cs typeface="Avenir Next"/>
                <a:sym typeface="Avenir Next"/>
              </a:defRPr>
            </a:lvl1pPr>
          </a:lstStyle>
          <a:p>
            <a:r>
              <a:t>Fuente: CAN, 2017</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615"/>
                                        </p:tgtEl>
                                        <p:attrNameLst>
                                          <p:attrName>style.visibility</p:attrName>
                                        </p:attrNameLst>
                                      </p:cBhvr>
                                      <p:to>
                                        <p:strVal val="visible"/>
                                      </p:to>
                                    </p:set>
                                    <p:anim calcmode="lin" valueType="num">
                                      <p:cBhvr>
                                        <p:cTn id="7" dur="1000" fill="hold"/>
                                        <p:tgtEl>
                                          <p:spTgt spid="615"/>
                                        </p:tgtEl>
                                        <p:attrNameLst>
                                          <p:attrName>ppt_x</p:attrName>
                                        </p:attrNameLst>
                                      </p:cBhvr>
                                      <p:tavLst>
                                        <p:tav tm="0">
                                          <p:val>
                                            <p:strVal val="#ppt_x"/>
                                          </p:val>
                                        </p:tav>
                                        <p:tav tm="100000">
                                          <p:val>
                                            <p:strVal val="#ppt_x"/>
                                          </p:val>
                                        </p:tav>
                                      </p:tavLst>
                                    </p:anim>
                                    <p:anim calcmode="lin" valueType="num">
                                      <p:cBhvr>
                                        <p:cTn id="8" dur="1000" fill="hold"/>
                                        <p:tgtEl>
                                          <p:spTgt spid="6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9" presetClass="entr" fill="hold" grpId="2" nodeType="afterEffect">
                                  <p:stCondLst>
                                    <p:cond delay="0"/>
                                  </p:stCondLst>
                                  <p:iterate>
                                    <p:tmAbs val="0"/>
                                  </p:iterate>
                                  <p:childTnLst>
                                    <p:set>
                                      <p:cBhvr>
                                        <p:cTn id="11" fill="hold"/>
                                        <p:tgtEl>
                                          <p:spTgt spid="616"/>
                                        </p:tgtEl>
                                        <p:attrNameLst>
                                          <p:attrName>style.visibility</p:attrName>
                                        </p:attrNameLst>
                                      </p:cBhvr>
                                      <p:to>
                                        <p:strVal val="visible"/>
                                      </p:to>
                                    </p:set>
                                    <p:animEffect transition="in" filter="dissolve">
                                      <p:cBhvr>
                                        <p:cTn id="12" dur="750"/>
                                        <p:tgtEl>
                                          <p:spTgt spid="616"/>
                                        </p:tgtEl>
                                      </p:cBhvr>
                                    </p:animEffect>
                                  </p:childTnLst>
                                </p:cTn>
                              </p:par>
                            </p:childTnLst>
                          </p:cTn>
                        </p:par>
                        <p:par>
                          <p:cTn id="13" fill="hold">
                            <p:stCondLst>
                              <p:cond delay="1750"/>
                            </p:stCondLst>
                            <p:childTnLst>
                              <p:par>
                                <p:cTn id="14" presetID="2" presetClass="entr" presetSubtype="8" fill="hold" grpId="3" nodeType="afterEffect">
                                  <p:stCondLst>
                                    <p:cond delay="0"/>
                                  </p:stCondLst>
                                  <p:iterate>
                                    <p:tmAbs val="0"/>
                                  </p:iterate>
                                  <p:childTnLst>
                                    <p:set>
                                      <p:cBhvr>
                                        <p:cTn id="15" fill="hold"/>
                                        <p:tgtEl>
                                          <p:spTgt spid="612"/>
                                        </p:tgtEl>
                                        <p:attrNameLst>
                                          <p:attrName>style.visibility</p:attrName>
                                        </p:attrNameLst>
                                      </p:cBhvr>
                                      <p:to>
                                        <p:strVal val="visible"/>
                                      </p:to>
                                    </p:set>
                                    <p:anim calcmode="lin" valueType="num">
                                      <p:cBhvr>
                                        <p:cTn id="16" dur="1000" fill="hold"/>
                                        <p:tgtEl>
                                          <p:spTgt spid="612"/>
                                        </p:tgtEl>
                                        <p:attrNameLst>
                                          <p:attrName>ppt_x</p:attrName>
                                        </p:attrNameLst>
                                      </p:cBhvr>
                                      <p:tavLst>
                                        <p:tav tm="0">
                                          <p:val>
                                            <p:strVal val="0-#ppt_w/2"/>
                                          </p:val>
                                        </p:tav>
                                        <p:tav tm="100000">
                                          <p:val>
                                            <p:strVal val="#ppt_x"/>
                                          </p:val>
                                        </p:tav>
                                      </p:tavLst>
                                    </p:anim>
                                    <p:anim calcmode="lin" valueType="num">
                                      <p:cBhvr>
                                        <p:cTn id="17" dur="1000" fill="hold"/>
                                        <p:tgtEl>
                                          <p:spTgt spid="612"/>
                                        </p:tgtEl>
                                        <p:attrNameLst>
                                          <p:attrName>ppt_y</p:attrName>
                                        </p:attrNameLst>
                                      </p:cBhvr>
                                      <p:tavLst>
                                        <p:tav tm="0">
                                          <p:val>
                                            <p:strVal val="#ppt_y"/>
                                          </p:val>
                                        </p:tav>
                                        <p:tav tm="100000">
                                          <p:val>
                                            <p:strVal val="#ppt_y"/>
                                          </p:val>
                                        </p:tav>
                                      </p:tavLst>
                                    </p:anim>
                                  </p:childTnLst>
                                </p:cTn>
                              </p:par>
                            </p:childTnLst>
                          </p:cTn>
                        </p:par>
                        <p:par>
                          <p:cTn id="18" fill="hold">
                            <p:stCondLst>
                              <p:cond delay="2750"/>
                            </p:stCondLst>
                            <p:childTnLst>
                              <p:par>
                                <p:cTn id="19" presetID="23" presetClass="entr" presetSubtype="16" fill="hold" grpId="4" nodeType="afterEffect">
                                  <p:stCondLst>
                                    <p:cond delay="0"/>
                                  </p:stCondLst>
                                  <p:iterate>
                                    <p:tmAbs val="0"/>
                                  </p:iterate>
                                  <p:childTnLst>
                                    <p:set>
                                      <p:cBhvr>
                                        <p:cTn id="20" fill="hold"/>
                                        <p:tgtEl>
                                          <p:spTgt spid="613"/>
                                        </p:tgtEl>
                                        <p:attrNameLst>
                                          <p:attrName>style.visibility</p:attrName>
                                        </p:attrNameLst>
                                      </p:cBhvr>
                                      <p:to>
                                        <p:strVal val="visible"/>
                                      </p:to>
                                    </p:set>
                                    <p:anim calcmode="lin" valueType="num">
                                      <p:cBhvr>
                                        <p:cTn id="21" dur="750" fill="hold"/>
                                        <p:tgtEl>
                                          <p:spTgt spid="613"/>
                                        </p:tgtEl>
                                        <p:attrNameLst>
                                          <p:attrName>ppt_w</p:attrName>
                                        </p:attrNameLst>
                                      </p:cBhvr>
                                      <p:tavLst>
                                        <p:tav tm="0">
                                          <p:val>
                                            <p:fltVal val="0"/>
                                          </p:val>
                                        </p:tav>
                                        <p:tav tm="100000">
                                          <p:val>
                                            <p:strVal val="#ppt_w"/>
                                          </p:val>
                                        </p:tav>
                                      </p:tavLst>
                                    </p:anim>
                                    <p:anim calcmode="lin" valueType="num">
                                      <p:cBhvr>
                                        <p:cTn id="22" dur="750" fill="hold"/>
                                        <p:tgtEl>
                                          <p:spTgt spid="613"/>
                                        </p:tgtEl>
                                        <p:attrNameLst>
                                          <p:attrName>ppt_h</p:attrName>
                                        </p:attrNameLst>
                                      </p:cBhvr>
                                      <p:tavLst>
                                        <p:tav tm="0">
                                          <p:val>
                                            <p:fltVal val="0"/>
                                          </p:val>
                                        </p:tav>
                                        <p:tav tm="100000">
                                          <p:val>
                                            <p:strVal val="#ppt_h"/>
                                          </p:val>
                                        </p:tav>
                                      </p:tavLst>
                                    </p:anim>
                                  </p:childTnLst>
                                </p:cTn>
                              </p:par>
                            </p:childTnLst>
                          </p:cTn>
                        </p:par>
                        <p:par>
                          <p:cTn id="23" fill="hold">
                            <p:stCondLst>
                              <p:cond delay="3500"/>
                            </p:stCondLst>
                            <p:childTnLst>
                              <p:par>
                                <p:cTn id="24" presetID="2" presetClass="entr" presetSubtype="8" fill="hold" grpId="5" nodeType="afterEffect">
                                  <p:stCondLst>
                                    <p:cond delay="0"/>
                                  </p:stCondLst>
                                  <p:iterate>
                                    <p:tmAbs val="0"/>
                                  </p:iterate>
                                  <p:childTnLst>
                                    <p:set>
                                      <p:cBhvr>
                                        <p:cTn id="25" fill="hold"/>
                                        <p:tgtEl>
                                          <p:spTgt spid="614"/>
                                        </p:tgtEl>
                                        <p:attrNameLst>
                                          <p:attrName>style.visibility</p:attrName>
                                        </p:attrNameLst>
                                      </p:cBhvr>
                                      <p:to>
                                        <p:strVal val="visible"/>
                                      </p:to>
                                    </p:set>
                                    <p:anim calcmode="lin" valueType="num">
                                      <p:cBhvr>
                                        <p:cTn id="26" dur="1000" fill="hold"/>
                                        <p:tgtEl>
                                          <p:spTgt spid="614"/>
                                        </p:tgtEl>
                                        <p:attrNameLst>
                                          <p:attrName>ppt_x</p:attrName>
                                        </p:attrNameLst>
                                      </p:cBhvr>
                                      <p:tavLst>
                                        <p:tav tm="0">
                                          <p:val>
                                            <p:strVal val="0-#ppt_w/2"/>
                                          </p:val>
                                        </p:tav>
                                        <p:tav tm="100000">
                                          <p:val>
                                            <p:strVal val="#ppt_x"/>
                                          </p:val>
                                        </p:tav>
                                      </p:tavLst>
                                    </p:anim>
                                    <p:anim calcmode="lin" valueType="num">
                                      <p:cBhvr>
                                        <p:cTn id="27" dur="1000" fill="hold"/>
                                        <p:tgtEl>
                                          <p:spTgt spid="614"/>
                                        </p:tgtEl>
                                        <p:attrNameLst>
                                          <p:attrName>ppt_y</p:attrName>
                                        </p:attrNameLst>
                                      </p:cBhvr>
                                      <p:tavLst>
                                        <p:tav tm="0">
                                          <p:val>
                                            <p:strVal val="#ppt_y"/>
                                          </p:val>
                                        </p:tav>
                                        <p:tav tm="100000">
                                          <p:val>
                                            <p:strVal val="#ppt_y"/>
                                          </p:val>
                                        </p:tav>
                                      </p:tavLst>
                                    </p:anim>
                                  </p:childTnLst>
                                </p:cTn>
                              </p:par>
                            </p:childTnLst>
                          </p:cTn>
                        </p:par>
                        <p:par>
                          <p:cTn id="28" fill="hold">
                            <p:stCondLst>
                              <p:cond delay="4500"/>
                            </p:stCondLst>
                            <p:childTnLst>
                              <p:par>
                                <p:cTn id="29" presetID="9" presetClass="entr" fill="hold" grpId="6" nodeType="afterEffect">
                                  <p:stCondLst>
                                    <p:cond delay="0"/>
                                  </p:stCondLst>
                                  <p:iterate>
                                    <p:tmAbs val="0"/>
                                  </p:iterate>
                                  <p:childTnLst>
                                    <p:set>
                                      <p:cBhvr>
                                        <p:cTn id="30" fill="hold"/>
                                        <p:tgtEl>
                                          <p:spTgt spid="617"/>
                                        </p:tgtEl>
                                        <p:attrNameLst>
                                          <p:attrName>style.visibility</p:attrName>
                                        </p:attrNameLst>
                                      </p:cBhvr>
                                      <p:to>
                                        <p:strVal val="visible"/>
                                      </p:to>
                                    </p:set>
                                    <p:animEffect transition="in" filter="dissolve">
                                      <p:cBhvr>
                                        <p:cTn id="31" dur="1000"/>
                                        <p:tgtEl>
                                          <p:spTgt spid="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3" animBg="1" advAuto="0"/>
      <p:bldP spid="613" grpId="4" animBg="1" advAuto="0"/>
      <p:bldP spid="614" grpId="5" animBg="1" advAuto="0"/>
      <p:bldP spid="615" grpId="1" animBg="1" advAuto="0"/>
      <p:bldP spid="616" grpId="2" animBg="1" advAuto="0"/>
      <p:bldP spid="617" grpId="6"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Captura de pantalla 2019-02-04 a la(s) 15.09.40.png" descr="Captura de pantalla 2019-02-04 a la(s) 15.09.40.png"/>
          <p:cNvPicPr>
            <a:picLocks noChangeAspect="1"/>
          </p:cNvPicPr>
          <p:nvPr/>
        </p:nvPicPr>
        <p:blipFill>
          <a:blip r:embed="rId2">
            <a:extLst/>
          </a:blip>
          <a:stretch>
            <a:fillRect/>
          </a:stretch>
        </p:blipFill>
        <p:spPr>
          <a:xfrm>
            <a:off x="15284744" y="0"/>
            <a:ext cx="9088917" cy="13716001"/>
          </a:xfrm>
          <a:prstGeom prst="rect">
            <a:avLst/>
          </a:prstGeom>
          <a:ln w="12700">
            <a:miter lim="400000"/>
          </a:ln>
        </p:spPr>
      </p:pic>
      <p:sp>
        <p:nvSpPr>
          <p:cNvPr id="131" name="Línea"/>
          <p:cNvSpPr/>
          <p:nvPr/>
        </p:nvSpPr>
        <p:spPr>
          <a:xfrm>
            <a:off x="3498512" y="6771579"/>
            <a:ext cx="14583735"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2" name="ANTECEDENTES:…"/>
          <p:cNvSpPr txBox="1"/>
          <p:nvPr/>
        </p:nvSpPr>
        <p:spPr>
          <a:xfrm>
            <a:off x="3504643" y="5275780"/>
            <a:ext cx="11203902"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ANTECEDENTES:</a:t>
            </a:r>
          </a:p>
          <a:p>
            <a:pPr marR="331470" algn="l" defTabSz="449580">
              <a:defRPr sz="3500" b="0">
                <a:latin typeface="Avenir Next"/>
                <a:ea typeface="Avenir Next"/>
                <a:cs typeface="Avenir Next"/>
                <a:sym typeface="Avenir Next"/>
              </a:defRPr>
            </a:pPr>
            <a:r>
              <a:t>EXPORTACIÓN E IMPORTACIÓN DE HORTALIZAS</a:t>
            </a:r>
          </a:p>
        </p:txBody>
      </p:sp>
      <p:pic>
        <p:nvPicPr>
          <p:cNvPr id="133" name="LOGO-PRINCIPAL-NUEVO4.png" descr="LOGO-PRINCIPAL-NUEVO4.png"/>
          <p:cNvPicPr>
            <a:picLocks noChangeAspect="1"/>
          </p:cNvPicPr>
          <p:nvPr/>
        </p:nvPicPr>
        <p:blipFill>
          <a:blip r:embed="rId3">
            <a:extLst/>
          </a:blip>
          <a:stretch>
            <a:fillRect/>
          </a:stretch>
        </p:blipFill>
        <p:spPr>
          <a:xfrm>
            <a:off x="21229930" y="566966"/>
            <a:ext cx="2597856" cy="670943"/>
          </a:xfrm>
          <a:prstGeom prst="rect">
            <a:avLst/>
          </a:prstGeom>
          <a:ln w="12700">
            <a:miter lim="400000"/>
          </a:ln>
        </p:spPr>
      </p:pic>
      <p:sp>
        <p:nvSpPr>
          <p:cNvPr id="134" name="El tema a desarrollarse para el proyecto de investigación es Análisis comparativo de las exportaciones e importaciones de hortalizas entre Ecuador y la CAN desde 2015 al 2017."/>
          <p:cNvSpPr txBox="1"/>
          <p:nvPr/>
        </p:nvSpPr>
        <p:spPr>
          <a:xfrm>
            <a:off x="3504643" y="7411189"/>
            <a:ext cx="11203902" cy="166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b="0">
                <a:latin typeface="Avenir Next"/>
                <a:ea typeface="Avenir Next"/>
                <a:cs typeface="Avenir Next"/>
                <a:sym typeface="Avenir Next"/>
              </a:defRPr>
            </a:pPr>
            <a:r>
              <a:t>El tema a desarrollarse para el proyecto de investigación es </a:t>
            </a:r>
            <a:r>
              <a:rPr>
                <a:latin typeface="Avenir Next Medium"/>
                <a:ea typeface="Avenir Next Medium"/>
                <a:cs typeface="Avenir Next Medium"/>
                <a:sym typeface="Avenir Next Medium"/>
              </a:rPr>
              <a:t>Análisis comparativo de las exportaciones e importaciones de hortalizas entre Ecuador y la CAN desde 2015 al 2017.</a:t>
            </a:r>
          </a:p>
        </p:txBody>
      </p:sp>
      <p:sp>
        <p:nvSpPr>
          <p:cNvPr id="135" name="Fuente: Comunidad Andina, 2014"/>
          <p:cNvSpPr txBox="1"/>
          <p:nvPr/>
        </p:nvSpPr>
        <p:spPr>
          <a:xfrm>
            <a:off x="10175240" y="12558966"/>
            <a:ext cx="4033521"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algn="l" defTabSz="449580">
              <a:defRPr sz="2000" b="0">
                <a:solidFill>
                  <a:srgbClr val="D5D5D5"/>
                </a:solidFill>
                <a:latin typeface="Avenir Next"/>
                <a:ea typeface="Avenir Next"/>
                <a:cs typeface="Avenir Next"/>
                <a:sym typeface="Avenir Next"/>
              </a:defRPr>
            </a:lvl1pPr>
          </a:lstStyle>
          <a:p>
            <a:r>
              <a:t>Fuente: Comunidad Andina, 2014</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130"/>
                                        </p:tgtEl>
                                        <p:attrNameLst>
                                          <p:attrName>style.visibility</p:attrName>
                                        </p:attrNameLst>
                                      </p:cBhvr>
                                      <p:to>
                                        <p:strVal val="visible"/>
                                      </p:to>
                                    </p:set>
                                    <p:anim calcmode="lin" valueType="num">
                                      <p:cBhvr>
                                        <p:cTn id="7" dur="1000" fill="hold"/>
                                        <p:tgtEl>
                                          <p:spTgt spid="130"/>
                                        </p:tgtEl>
                                        <p:attrNameLst>
                                          <p:attrName>ppt_x</p:attrName>
                                        </p:attrNameLst>
                                      </p:cBhvr>
                                      <p:tavLst>
                                        <p:tav tm="0">
                                          <p:val>
                                            <p:strVal val="1+#ppt_w/2"/>
                                          </p:val>
                                        </p:tav>
                                        <p:tav tm="100000">
                                          <p:val>
                                            <p:strVal val="#ppt_x"/>
                                          </p:val>
                                        </p:tav>
                                      </p:tavLst>
                                    </p:anim>
                                    <p:anim calcmode="lin" valueType="num">
                                      <p:cBhvr>
                                        <p:cTn id="8" dur="1000" fill="hold"/>
                                        <p:tgtEl>
                                          <p:spTgt spid="13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132"/>
                                        </p:tgtEl>
                                        <p:attrNameLst>
                                          <p:attrName>style.visibility</p:attrName>
                                        </p:attrNameLst>
                                      </p:cBhvr>
                                      <p:to>
                                        <p:strVal val="visible"/>
                                      </p:to>
                                    </p:set>
                                    <p:anim calcmode="lin" valueType="num">
                                      <p:cBhvr>
                                        <p:cTn id="12" dur="1000" fill="hold"/>
                                        <p:tgtEl>
                                          <p:spTgt spid="132"/>
                                        </p:tgtEl>
                                        <p:attrNameLst>
                                          <p:attrName>ppt_x</p:attrName>
                                        </p:attrNameLst>
                                      </p:cBhvr>
                                      <p:tavLst>
                                        <p:tav tm="0">
                                          <p:val>
                                            <p:strVal val="0-#ppt_w/2"/>
                                          </p:val>
                                        </p:tav>
                                        <p:tav tm="100000">
                                          <p:val>
                                            <p:strVal val="#ppt_x"/>
                                          </p:val>
                                        </p:tav>
                                      </p:tavLst>
                                    </p:anim>
                                    <p:anim calcmode="lin" valueType="num">
                                      <p:cBhvr>
                                        <p:cTn id="13" dur="1000" fill="hold"/>
                                        <p:tgtEl>
                                          <p:spTgt spid="13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9" presetClass="entr" fill="hold" grpId="3" nodeType="afterEffect">
                                  <p:stCondLst>
                                    <p:cond delay="0"/>
                                  </p:stCondLst>
                                  <p:iterate>
                                    <p:tmAbs val="0"/>
                                  </p:iterate>
                                  <p:childTnLst>
                                    <p:set>
                                      <p:cBhvr>
                                        <p:cTn id="16" fill="hold"/>
                                        <p:tgtEl>
                                          <p:spTgt spid="134"/>
                                        </p:tgtEl>
                                        <p:attrNameLst>
                                          <p:attrName>style.visibility</p:attrName>
                                        </p:attrNameLst>
                                      </p:cBhvr>
                                      <p:to>
                                        <p:strVal val="visible"/>
                                      </p:to>
                                    </p:set>
                                    <p:animEffect transition="in" filter="dissolve">
                                      <p:cBhvr>
                                        <p:cTn id="17" dur="1000"/>
                                        <p:tgtEl>
                                          <p:spTgt spid="134"/>
                                        </p:tgtEl>
                                      </p:cBhvr>
                                    </p:animEffect>
                                  </p:childTnLst>
                                </p:cTn>
                              </p:par>
                            </p:childTnLst>
                          </p:cTn>
                        </p:par>
                        <p:par>
                          <p:cTn id="18" fill="hold">
                            <p:stCondLst>
                              <p:cond delay="3000"/>
                            </p:stCondLst>
                            <p:childTnLst>
                              <p:par>
                                <p:cTn id="19" presetID="9" presetClass="entr" fill="hold" grpId="4" nodeType="afterEffect">
                                  <p:stCondLst>
                                    <p:cond delay="0"/>
                                  </p:stCondLst>
                                  <p:iterate>
                                    <p:tmAbs val="0"/>
                                  </p:iterate>
                                  <p:childTnLst>
                                    <p:set>
                                      <p:cBhvr>
                                        <p:cTn id="20" fill="hold"/>
                                        <p:tgtEl>
                                          <p:spTgt spid="135"/>
                                        </p:tgtEl>
                                        <p:attrNameLst>
                                          <p:attrName>style.visibility</p:attrName>
                                        </p:attrNameLst>
                                      </p:cBhvr>
                                      <p:to>
                                        <p:strVal val="visible"/>
                                      </p:to>
                                    </p:set>
                                    <p:animEffect transition="in" filter="dissolve">
                                      <p:cBhvr>
                                        <p:cTn id="21"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1" animBg="1" advAuto="0"/>
      <p:bldP spid="132" grpId="2" animBg="1" advAuto="0"/>
      <p:bldP spid="134" grpId="3" animBg="1" advAuto="0"/>
      <p:bldP spid="135" grpId="4"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620" name="Línea"/>
          <p:cNvSpPr/>
          <p:nvPr/>
        </p:nvSpPr>
        <p:spPr>
          <a:xfrm flipV="1">
            <a:off x="819569" y="11252214"/>
            <a:ext cx="1" cy="1846863"/>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21" name="RESULTADOS:…"/>
          <p:cNvSpPr txBox="1"/>
          <p:nvPr/>
        </p:nvSpPr>
        <p:spPr>
          <a:xfrm>
            <a:off x="1277729" y="11515245"/>
            <a:ext cx="8636176"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RESULTADOS:</a:t>
            </a:r>
          </a:p>
          <a:p>
            <a:pPr marR="331470" algn="l" defTabSz="449580">
              <a:defRPr sz="3500" b="0">
                <a:latin typeface="Avenir Next"/>
                <a:ea typeface="Avenir Next"/>
                <a:cs typeface="Avenir Next"/>
                <a:sym typeface="Avenir Next"/>
              </a:defRPr>
            </a:pPr>
            <a:r>
              <a:t>COMPORTAMIENTO DEL PIB</a:t>
            </a:r>
          </a:p>
        </p:txBody>
      </p:sp>
      <p:sp>
        <p:nvSpPr>
          <p:cNvPr id="622" name="ECUADOR"/>
          <p:cNvSpPr txBox="1"/>
          <p:nvPr/>
        </p:nvSpPr>
        <p:spPr>
          <a:xfrm>
            <a:off x="6844803" y="5930112"/>
            <a:ext cx="2335974"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2500">
                <a:solidFill>
                  <a:srgbClr val="929292"/>
                </a:solidFill>
                <a:latin typeface="Avenir Next"/>
                <a:ea typeface="Avenir Next"/>
                <a:cs typeface="Avenir Next"/>
                <a:sym typeface="Avenir Next"/>
              </a:defRPr>
            </a:lvl1pPr>
          </a:lstStyle>
          <a:p>
            <a:r>
              <a:t>ECUADOR</a:t>
            </a:r>
          </a:p>
        </p:txBody>
      </p:sp>
      <p:sp>
        <p:nvSpPr>
          <p:cNvPr id="623" name="PERÚ"/>
          <p:cNvSpPr txBox="1"/>
          <p:nvPr/>
        </p:nvSpPr>
        <p:spPr>
          <a:xfrm>
            <a:off x="9629209" y="5930112"/>
            <a:ext cx="2335975"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70000"/>
              </a:lnSpc>
              <a:defRPr sz="2500">
                <a:solidFill>
                  <a:srgbClr val="929292"/>
                </a:solidFill>
                <a:latin typeface="Avenir Next"/>
                <a:ea typeface="Avenir Next"/>
                <a:cs typeface="Avenir Next"/>
                <a:sym typeface="Avenir Next"/>
              </a:defRPr>
            </a:lvl1pPr>
          </a:lstStyle>
          <a:p>
            <a:r>
              <a:t>PERÚ</a:t>
            </a:r>
          </a:p>
        </p:txBody>
      </p:sp>
      <p:sp>
        <p:nvSpPr>
          <p:cNvPr id="624" name="BOLIVIA"/>
          <p:cNvSpPr txBox="1"/>
          <p:nvPr/>
        </p:nvSpPr>
        <p:spPr>
          <a:xfrm>
            <a:off x="12389531" y="5930112"/>
            <a:ext cx="2335974"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2500">
                <a:solidFill>
                  <a:srgbClr val="929292"/>
                </a:solidFill>
                <a:latin typeface="Avenir Next"/>
                <a:ea typeface="Avenir Next"/>
                <a:cs typeface="Avenir Next"/>
                <a:sym typeface="Avenir Next"/>
              </a:defRPr>
            </a:lvl1pPr>
          </a:lstStyle>
          <a:p>
            <a:r>
              <a:t>BOLIVIA</a:t>
            </a:r>
          </a:p>
        </p:txBody>
      </p:sp>
      <p:pic>
        <p:nvPicPr>
          <p:cNvPr id="625" name="Imagen" descr="Imagen"/>
          <p:cNvPicPr>
            <a:picLocks noChangeAspect="1"/>
          </p:cNvPicPr>
          <p:nvPr/>
        </p:nvPicPr>
        <p:blipFill>
          <a:blip r:embed="rId3">
            <a:extLst/>
          </a:blip>
          <a:stretch>
            <a:fillRect/>
          </a:stretch>
        </p:blipFill>
        <p:spPr>
          <a:xfrm>
            <a:off x="7106503" y="3603403"/>
            <a:ext cx="1812573" cy="2050494"/>
          </a:xfrm>
          <a:prstGeom prst="rect">
            <a:avLst/>
          </a:prstGeom>
          <a:ln w="12700">
            <a:miter lim="400000"/>
          </a:ln>
        </p:spPr>
      </p:pic>
      <p:pic>
        <p:nvPicPr>
          <p:cNvPr id="626" name="Imagen" descr="Imagen"/>
          <p:cNvPicPr>
            <a:picLocks noChangeAspect="1"/>
          </p:cNvPicPr>
          <p:nvPr/>
        </p:nvPicPr>
        <p:blipFill>
          <a:blip r:embed="rId4">
            <a:extLst/>
          </a:blip>
          <a:stretch>
            <a:fillRect/>
          </a:stretch>
        </p:blipFill>
        <p:spPr>
          <a:xfrm>
            <a:off x="9912518" y="3558361"/>
            <a:ext cx="1456352" cy="2140577"/>
          </a:xfrm>
          <a:prstGeom prst="rect">
            <a:avLst/>
          </a:prstGeom>
          <a:ln w="12700">
            <a:miter lim="400000"/>
          </a:ln>
        </p:spPr>
      </p:pic>
      <p:pic>
        <p:nvPicPr>
          <p:cNvPr id="627" name="Imagen" descr="Imagen"/>
          <p:cNvPicPr>
            <a:picLocks noChangeAspect="1"/>
          </p:cNvPicPr>
          <p:nvPr/>
        </p:nvPicPr>
        <p:blipFill>
          <a:blip r:embed="rId5">
            <a:extLst/>
          </a:blip>
          <a:stretch>
            <a:fillRect/>
          </a:stretch>
        </p:blipFill>
        <p:spPr>
          <a:xfrm>
            <a:off x="12643553" y="3603403"/>
            <a:ext cx="1827930" cy="2050494"/>
          </a:xfrm>
          <a:prstGeom prst="rect">
            <a:avLst/>
          </a:prstGeom>
          <a:ln w="12700">
            <a:miter lim="400000"/>
          </a:ln>
        </p:spPr>
      </p:pic>
      <p:pic>
        <p:nvPicPr>
          <p:cNvPr id="628" name="Imagen" descr="Imagen"/>
          <p:cNvPicPr>
            <a:picLocks noChangeAspect="1"/>
          </p:cNvPicPr>
          <p:nvPr/>
        </p:nvPicPr>
        <p:blipFill>
          <a:blip r:embed="rId6">
            <a:extLst/>
          </a:blip>
          <a:stretch>
            <a:fillRect/>
          </a:stretch>
        </p:blipFill>
        <p:spPr>
          <a:xfrm>
            <a:off x="15560828" y="3558361"/>
            <a:ext cx="1514020" cy="2140577"/>
          </a:xfrm>
          <a:prstGeom prst="rect">
            <a:avLst/>
          </a:prstGeom>
          <a:ln w="12700">
            <a:miter lim="400000"/>
          </a:ln>
        </p:spPr>
      </p:pic>
      <p:sp>
        <p:nvSpPr>
          <p:cNvPr id="629" name="COLOMBIA"/>
          <p:cNvSpPr txBox="1"/>
          <p:nvPr/>
        </p:nvSpPr>
        <p:spPr>
          <a:xfrm>
            <a:off x="15149852" y="5983865"/>
            <a:ext cx="2335974"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2500">
                <a:solidFill>
                  <a:srgbClr val="929292"/>
                </a:solidFill>
                <a:latin typeface="Avenir Next"/>
                <a:ea typeface="Avenir Next"/>
                <a:cs typeface="Avenir Next"/>
                <a:sym typeface="Avenir Next"/>
              </a:defRPr>
            </a:lvl1pPr>
          </a:lstStyle>
          <a:p>
            <a:r>
              <a:t>COLOMBIA</a:t>
            </a:r>
          </a:p>
        </p:txBody>
      </p:sp>
      <p:pic>
        <p:nvPicPr>
          <p:cNvPr id="630" name="Imagen" descr="Imagen"/>
          <p:cNvPicPr>
            <a:picLocks noChangeAspect="1"/>
          </p:cNvPicPr>
          <p:nvPr/>
        </p:nvPicPr>
        <p:blipFill>
          <a:blip r:embed="rId7">
            <a:extLst/>
          </a:blip>
          <a:stretch>
            <a:fillRect/>
          </a:stretch>
        </p:blipFill>
        <p:spPr>
          <a:xfrm>
            <a:off x="35433204" y="3248436"/>
            <a:ext cx="7840768" cy="1446926"/>
          </a:xfrm>
          <a:prstGeom prst="rect">
            <a:avLst/>
          </a:prstGeom>
          <a:ln w="12700">
            <a:miter lim="400000"/>
          </a:ln>
        </p:spPr>
      </p:pic>
      <p:sp>
        <p:nvSpPr>
          <p:cNvPr id="631" name="2015 - 2017…"/>
          <p:cNvSpPr txBox="1"/>
          <p:nvPr/>
        </p:nvSpPr>
        <p:spPr>
          <a:xfrm>
            <a:off x="36515709" y="3416909"/>
            <a:ext cx="6216118" cy="1109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49580">
              <a:lnSpc>
                <a:spcPct val="80000"/>
              </a:lnSpc>
              <a:defRPr sz="3500">
                <a:solidFill>
                  <a:srgbClr val="FFFFFF"/>
                </a:solidFill>
                <a:latin typeface="Avenir Next"/>
                <a:ea typeface="Avenir Next"/>
                <a:cs typeface="Avenir Next"/>
                <a:sym typeface="Avenir Next"/>
              </a:defRPr>
            </a:pPr>
            <a:r>
              <a:t>2015 - 2017</a:t>
            </a:r>
          </a:p>
          <a:p>
            <a:pPr defTabSz="449580">
              <a:lnSpc>
                <a:spcPct val="80000"/>
              </a:lnSpc>
              <a:defRPr b="0" cap="all">
                <a:solidFill>
                  <a:srgbClr val="FFFFFF"/>
                </a:solidFill>
                <a:latin typeface="Avenir Next"/>
                <a:ea typeface="Avenir Next"/>
                <a:cs typeface="Avenir Next"/>
                <a:sym typeface="Avenir Next"/>
              </a:defRPr>
            </a:pPr>
            <a:r>
              <a:t>mayor variación positiva </a:t>
            </a:r>
          </a:p>
        </p:txBody>
      </p:sp>
      <p:sp>
        <p:nvSpPr>
          <p:cNvPr id="632" name="Crecimiento sostenido.…"/>
          <p:cNvSpPr txBox="1"/>
          <p:nvPr/>
        </p:nvSpPr>
        <p:spPr>
          <a:xfrm>
            <a:off x="35980346" y="5636535"/>
            <a:ext cx="11006533" cy="2705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762000" marR="331470" indent="-381000" algn="l" defTabSz="449580">
              <a:buSzPct val="100000"/>
              <a:buChar char="•"/>
              <a:defRPr b="0">
                <a:latin typeface="Avenir Next"/>
                <a:ea typeface="Avenir Next"/>
                <a:cs typeface="Avenir Next"/>
                <a:sym typeface="Avenir Next"/>
              </a:defRPr>
            </a:pPr>
            <a:r>
              <a:t>Crecimiento sostenido.</a:t>
            </a:r>
          </a:p>
          <a:p>
            <a:pPr marL="762000" marR="331470" indent="-381000" algn="l" defTabSz="449580">
              <a:buSzPct val="100000"/>
              <a:buChar char="•"/>
              <a:defRPr b="0">
                <a:latin typeface="Avenir Next"/>
                <a:ea typeface="Avenir Next"/>
                <a:cs typeface="Avenir Next"/>
                <a:sym typeface="Avenir Next"/>
              </a:defRPr>
            </a:pPr>
            <a:r>
              <a:t>Incremento gradual de remesas lo que incentiva la inversión y el consumo.</a:t>
            </a:r>
          </a:p>
          <a:p>
            <a:pPr marL="762000" marR="331470" indent="-381000" algn="l" defTabSz="449580">
              <a:buSzPct val="100000"/>
              <a:buChar char="•"/>
              <a:defRPr b="0">
                <a:latin typeface="Avenir Next"/>
                <a:ea typeface="Avenir Next"/>
                <a:cs typeface="Avenir Next"/>
                <a:sym typeface="Avenir Next"/>
              </a:defRPr>
            </a:pPr>
            <a:r>
              <a:t>Inversión directa en el país y en el exterior.</a:t>
            </a:r>
          </a:p>
          <a:p>
            <a:pPr marL="762000" marR="331470" indent="-381000" algn="l" defTabSz="449580">
              <a:buSzPct val="100000"/>
              <a:buChar char="•"/>
              <a:defRPr b="0">
                <a:latin typeface="Avenir Next"/>
                <a:ea typeface="Avenir Next"/>
                <a:cs typeface="Avenir Next"/>
                <a:sym typeface="Avenir Next"/>
              </a:defRPr>
            </a:pPr>
            <a:r>
              <a:t>Comercio exterior de bienes.</a:t>
            </a:r>
          </a:p>
        </p:txBody>
      </p:sp>
      <p:pic>
        <p:nvPicPr>
          <p:cNvPr id="633" name="Imagen" descr="Imagen"/>
          <p:cNvPicPr>
            <a:picLocks noChangeAspect="1"/>
          </p:cNvPicPr>
          <p:nvPr/>
        </p:nvPicPr>
        <p:blipFill>
          <a:blip r:embed="rId8">
            <a:extLst/>
          </a:blip>
          <a:stretch>
            <a:fillRect/>
          </a:stretch>
        </p:blipFill>
        <p:spPr>
          <a:xfrm>
            <a:off x="28390605" y="2883850"/>
            <a:ext cx="4118135" cy="5822372"/>
          </a:xfrm>
          <a:prstGeom prst="rect">
            <a:avLst/>
          </a:prstGeom>
          <a:ln w="12700">
            <a:miter lim="400000"/>
          </a:ln>
        </p:spPr>
      </p:pic>
      <p:sp>
        <p:nvSpPr>
          <p:cNvPr id="634" name="COLOMBIA"/>
          <p:cNvSpPr txBox="1"/>
          <p:nvPr/>
        </p:nvSpPr>
        <p:spPr>
          <a:xfrm>
            <a:off x="28688041" y="5611316"/>
            <a:ext cx="3853462" cy="80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4000">
                <a:solidFill>
                  <a:srgbClr val="FFFFFF"/>
                </a:solidFill>
                <a:latin typeface="Avenir Next"/>
                <a:ea typeface="Avenir Next"/>
                <a:cs typeface="Avenir Next"/>
                <a:sym typeface="Avenir Next"/>
              </a:defRPr>
            </a:lvl1pPr>
          </a:lstStyle>
          <a:p>
            <a:r>
              <a:t>COLOMBIA</a:t>
            </a:r>
          </a:p>
        </p:txBody>
      </p:sp>
      <p:sp>
        <p:nvSpPr>
          <p:cNvPr id="635" name="Fuente: CAN, 2017"/>
          <p:cNvSpPr txBox="1"/>
          <p:nvPr/>
        </p:nvSpPr>
        <p:spPr>
          <a:xfrm>
            <a:off x="43652276" y="10387648"/>
            <a:ext cx="2315211"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defTabSz="449580">
              <a:defRPr sz="2000" b="0">
                <a:solidFill>
                  <a:srgbClr val="929292"/>
                </a:solidFill>
                <a:latin typeface="Avenir Next"/>
                <a:ea typeface="Avenir Next"/>
                <a:cs typeface="Avenir Next"/>
                <a:sym typeface="Avenir Next"/>
              </a:defRPr>
            </a:lvl1pPr>
          </a:lstStyle>
          <a:p>
            <a:r>
              <a:t>Fuente: CAN, 2017</a:t>
            </a:r>
          </a:p>
        </p:txBody>
      </p:sp>
      <p:pic>
        <p:nvPicPr>
          <p:cNvPr id="636" name="Imagen" descr="Imagen"/>
          <p:cNvPicPr>
            <a:picLocks noChangeAspect="1"/>
          </p:cNvPicPr>
          <p:nvPr/>
        </p:nvPicPr>
        <p:blipFill>
          <a:blip r:embed="rId9">
            <a:extLst/>
          </a:blip>
          <a:stretch>
            <a:fillRect/>
          </a:stretch>
        </p:blipFill>
        <p:spPr>
          <a:xfrm>
            <a:off x="6243223" y="2596398"/>
            <a:ext cx="2394611" cy="1691692"/>
          </a:xfrm>
          <a:prstGeom prst="rect">
            <a:avLst/>
          </a:prstGeom>
          <a:ln w="12700">
            <a:miter lim="400000"/>
          </a:ln>
        </p:spPr>
      </p:pic>
      <p:pic>
        <p:nvPicPr>
          <p:cNvPr id="637" name="Imagen" descr="Imagen"/>
          <p:cNvPicPr>
            <a:picLocks noChangeAspect="1"/>
          </p:cNvPicPr>
          <p:nvPr/>
        </p:nvPicPr>
        <p:blipFill>
          <a:blip r:embed="rId9">
            <a:extLst/>
          </a:blip>
          <a:stretch>
            <a:fillRect/>
          </a:stretch>
        </p:blipFill>
        <p:spPr>
          <a:xfrm rot="10800000">
            <a:off x="15746166" y="5613585"/>
            <a:ext cx="2394611" cy="1691692"/>
          </a:xfrm>
          <a:prstGeom prst="rect">
            <a:avLst/>
          </a:prstGeom>
          <a:ln w="12700">
            <a:miter lim="400000"/>
          </a:ln>
        </p:spPr>
      </p:pic>
      <p:sp>
        <p:nvSpPr>
          <p:cNvPr id="638" name="mayor variación positiva DEL PIB ENTRE LOS MIEMBROS DEL CAN"/>
          <p:cNvSpPr txBox="1"/>
          <p:nvPr/>
        </p:nvSpPr>
        <p:spPr>
          <a:xfrm>
            <a:off x="6971189" y="8105534"/>
            <a:ext cx="10441622"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defTabSz="449580">
              <a:defRPr sz="3500" cap="all">
                <a:latin typeface="Avenir Next"/>
                <a:ea typeface="Avenir Next"/>
                <a:cs typeface="Avenir Next"/>
                <a:sym typeface="Avenir Next"/>
              </a:defRPr>
            </a:lvl1pPr>
          </a:lstStyle>
          <a:p>
            <a:r>
              <a:t>mayor variación positiva DEL PIB ENTRE LOS MIEMBROS DEL CAN</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625"/>
                                        </p:tgtEl>
                                        <p:attrNameLst>
                                          <p:attrName>style.visibility</p:attrName>
                                        </p:attrNameLst>
                                      </p:cBhvr>
                                      <p:to>
                                        <p:strVal val="visible"/>
                                      </p:to>
                                    </p:set>
                                    <p:anim calcmode="lin" valueType="num">
                                      <p:cBhvr>
                                        <p:cTn id="7" dur="1000" fill="hold"/>
                                        <p:tgtEl>
                                          <p:spTgt spid="625"/>
                                        </p:tgtEl>
                                        <p:attrNameLst>
                                          <p:attrName>ppt_x</p:attrName>
                                        </p:attrNameLst>
                                      </p:cBhvr>
                                      <p:tavLst>
                                        <p:tav tm="0">
                                          <p:val>
                                            <p:strVal val="#ppt_x"/>
                                          </p:val>
                                        </p:tav>
                                        <p:tav tm="100000">
                                          <p:val>
                                            <p:strVal val="#ppt_x"/>
                                          </p:val>
                                        </p:tav>
                                      </p:tavLst>
                                    </p:anim>
                                    <p:anim calcmode="lin" valueType="num">
                                      <p:cBhvr>
                                        <p:cTn id="8" dur="1000" fill="hold"/>
                                        <p:tgtEl>
                                          <p:spTgt spid="62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9" presetClass="entr" fill="hold" grpId="2" nodeType="afterEffect">
                                  <p:stCondLst>
                                    <p:cond delay="0"/>
                                  </p:stCondLst>
                                  <p:iterate>
                                    <p:tmAbs val="0"/>
                                  </p:iterate>
                                  <p:childTnLst>
                                    <p:set>
                                      <p:cBhvr>
                                        <p:cTn id="11" fill="hold"/>
                                        <p:tgtEl>
                                          <p:spTgt spid="622"/>
                                        </p:tgtEl>
                                        <p:attrNameLst>
                                          <p:attrName>style.visibility</p:attrName>
                                        </p:attrNameLst>
                                      </p:cBhvr>
                                      <p:to>
                                        <p:strVal val="visible"/>
                                      </p:to>
                                    </p:set>
                                    <p:animEffect transition="in" filter="dissolve">
                                      <p:cBhvr>
                                        <p:cTn id="12" dur="750"/>
                                        <p:tgtEl>
                                          <p:spTgt spid="622"/>
                                        </p:tgtEl>
                                      </p:cBhvr>
                                    </p:animEffect>
                                  </p:childTnLst>
                                </p:cTn>
                              </p:par>
                            </p:childTnLst>
                          </p:cTn>
                        </p:par>
                        <p:par>
                          <p:cTn id="13" fill="hold">
                            <p:stCondLst>
                              <p:cond delay="1750"/>
                            </p:stCondLst>
                            <p:childTnLst>
                              <p:par>
                                <p:cTn id="14" presetID="2" presetClass="entr" presetSubtype="4" fill="hold" grpId="3" nodeType="afterEffect">
                                  <p:stCondLst>
                                    <p:cond delay="0"/>
                                  </p:stCondLst>
                                  <p:iterate>
                                    <p:tmAbs val="0"/>
                                  </p:iterate>
                                  <p:childTnLst>
                                    <p:set>
                                      <p:cBhvr>
                                        <p:cTn id="15" fill="hold"/>
                                        <p:tgtEl>
                                          <p:spTgt spid="626"/>
                                        </p:tgtEl>
                                        <p:attrNameLst>
                                          <p:attrName>style.visibility</p:attrName>
                                        </p:attrNameLst>
                                      </p:cBhvr>
                                      <p:to>
                                        <p:strVal val="visible"/>
                                      </p:to>
                                    </p:set>
                                    <p:anim calcmode="lin" valueType="num">
                                      <p:cBhvr>
                                        <p:cTn id="16" dur="1000" fill="hold"/>
                                        <p:tgtEl>
                                          <p:spTgt spid="626"/>
                                        </p:tgtEl>
                                        <p:attrNameLst>
                                          <p:attrName>ppt_x</p:attrName>
                                        </p:attrNameLst>
                                      </p:cBhvr>
                                      <p:tavLst>
                                        <p:tav tm="0">
                                          <p:val>
                                            <p:strVal val="#ppt_x"/>
                                          </p:val>
                                        </p:tav>
                                        <p:tav tm="100000">
                                          <p:val>
                                            <p:strVal val="#ppt_x"/>
                                          </p:val>
                                        </p:tav>
                                      </p:tavLst>
                                    </p:anim>
                                    <p:anim calcmode="lin" valueType="num">
                                      <p:cBhvr>
                                        <p:cTn id="17" dur="1000" fill="hold"/>
                                        <p:tgtEl>
                                          <p:spTgt spid="626"/>
                                        </p:tgtEl>
                                        <p:attrNameLst>
                                          <p:attrName>ppt_y</p:attrName>
                                        </p:attrNameLst>
                                      </p:cBhvr>
                                      <p:tavLst>
                                        <p:tav tm="0">
                                          <p:val>
                                            <p:strVal val="1+#ppt_h/2"/>
                                          </p:val>
                                        </p:tav>
                                        <p:tav tm="100000">
                                          <p:val>
                                            <p:strVal val="#ppt_y"/>
                                          </p:val>
                                        </p:tav>
                                      </p:tavLst>
                                    </p:anim>
                                  </p:childTnLst>
                                </p:cTn>
                              </p:par>
                            </p:childTnLst>
                          </p:cTn>
                        </p:par>
                        <p:par>
                          <p:cTn id="18" fill="hold">
                            <p:stCondLst>
                              <p:cond delay="2750"/>
                            </p:stCondLst>
                            <p:childTnLst>
                              <p:par>
                                <p:cTn id="19" presetID="9" presetClass="entr" fill="hold" grpId="4" nodeType="afterEffect">
                                  <p:stCondLst>
                                    <p:cond delay="0"/>
                                  </p:stCondLst>
                                  <p:iterate>
                                    <p:tmAbs val="0"/>
                                  </p:iterate>
                                  <p:childTnLst>
                                    <p:set>
                                      <p:cBhvr>
                                        <p:cTn id="20" fill="hold"/>
                                        <p:tgtEl>
                                          <p:spTgt spid="623"/>
                                        </p:tgtEl>
                                        <p:attrNameLst>
                                          <p:attrName>style.visibility</p:attrName>
                                        </p:attrNameLst>
                                      </p:cBhvr>
                                      <p:to>
                                        <p:strVal val="visible"/>
                                      </p:to>
                                    </p:set>
                                    <p:animEffect transition="in" filter="dissolve">
                                      <p:cBhvr>
                                        <p:cTn id="21" dur="750"/>
                                        <p:tgtEl>
                                          <p:spTgt spid="623"/>
                                        </p:tgtEl>
                                      </p:cBhvr>
                                    </p:animEffect>
                                  </p:childTnLst>
                                </p:cTn>
                              </p:par>
                            </p:childTnLst>
                          </p:cTn>
                        </p:par>
                        <p:par>
                          <p:cTn id="22" fill="hold">
                            <p:stCondLst>
                              <p:cond delay="3500"/>
                            </p:stCondLst>
                            <p:childTnLst>
                              <p:par>
                                <p:cTn id="23" presetID="2" presetClass="entr" presetSubtype="4" fill="hold" grpId="5" nodeType="afterEffect">
                                  <p:stCondLst>
                                    <p:cond delay="0"/>
                                  </p:stCondLst>
                                  <p:iterate>
                                    <p:tmAbs val="0"/>
                                  </p:iterate>
                                  <p:childTnLst>
                                    <p:set>
                                      <p:cBhvr>
                                        <p:cTn id="24" fill="hold"/>
                                        <p:tgtEl>
                                          <p:spTgt spid="627"/>
                                        </p:tgtEl>
                                        <p:attrNameLst>
                                          <p:attrName>style.visibility</p:attrName>
                                        </p:attrNameLst>
                                      </p:cBhvr>
                                      <p:to>
                                        <p:strVal val="visible"/>
                                      </p:to>
                                    </p:set>
                                    <p:anim calcmode="lin" valueType="num">
                                      <p:cBhvr>
                                        <p:cTn id="25" dur="1000" fill="hold"/>
                                        <p:tgtEl>
                                          <p:spTgt spid="627"/>
                                        </p:tgtEl>
                                        <p:attrNameLst>
                                          <p:attrName>ppt_x</p:attrName>
                                        </p:attrNameLst>
                                      </p:cBhvr>
                                      <p:tavLst>
                                        <p:tav tm="0">
                                          <p:val>
                                            <p:strVal val="#ppt_x"/>
                                          </p:val>
                                        </p:tav>
                                        <p:tav tm="100000">
                                          <p:val>
                                            <p:strVal val="#ppt_x"/>
                                          </p:val>
                                        </p:tav>
                                      </p:tavLst>
                                    </p:anim>
                                    <p:anim calcmode="lin" valueType="num">
                                      <p:cBhvr>
                                        <p:cTn id="26" dur="1000" fill="hold"/>
                                        <p:tgtEl>
                                          <p:spTgt spid="627"/>
                                        </p:tgtEl>
                                        <p:attrNameLst>
                                          <p:attrName>ppt_y</p:attrName>
                                        </p:attrNameLst>
                                      </p:cBhvr>
                                      <p:tavLst>
                                        <p:tav tm="0">
                                          <p:val>
                                            <p:strVal val="1+#ppt_h/2"/>
                                          </p:val>
                                        </p:tav>
                                        <p:tav tm="100000">
                                          <p:val>
                                            <p:strVal val="#ppt_y"/>
                                          </p:val>
                                        </p:tav>
                                      </p:tavLst>
                                    </p:anim>
                                  </p:childTnLst>
                                </p:cTn>
                              </p:par>
                            </p:childTnLst>
                          </p:cTn>
                        </p:par>
                        <p:par>
                          <p:cTn id="27" fill="hold">
                            <p:stCondLst>
                              <p:cond delay="4500"/>
                            </p:stCondLst>
                            <p:childTnLst>
                              <p:par>
                                <p:cTn id="28" presetID="9" presetClass="entr" fill="hold" grpId="6" nodeType="afterEffect">
                                  <p:stCondLst>
                                    <p:cond delay="0"/>
                                  </p:stCondLst>
                                  <p:iterate>
                                    <p:tmAbs val="0"/>
                                  </p:iterate>
                                  <p:childTnLst>
                                    <p:set>
                                      <p:cBhvr>
                                        <p:cTn id="29" fill="hold"/>
                                        <p:tgtEl>
                                          <p:spTgt spid="624"/>
                                        </p:tgtEl>
                                        <p:attrNameLst>
                                          <p:attrName>style.visibility</p:attrName>
                                        </p:attrNameLst>
                                      </p:cBhvr>
                                      <p:to>
                                        <p:strVal val="visible"/>
                                      </p:to>
                                    </p:set>
                                    <p:animEffect transition="in" filter="dissolve">
                                      <p:cBhvr>
                                        <p:cTn id="30" dur="750"/>
                                        <p:tgtEl>
                                          <p:spTgt spid="624"/>
                                        </p:tgtEl>
                                      </p:cBhvr>
                                    </p:animEffect>
                                  </p:childTnLst>
                                </p:cTn>
                              </p:par>
                            </p:childTnLst>
                          </p:cTn>
                        </p:par>
                        <p:par>
                          <p:cTn id="31" fill="hold">
                            <p:stCondLst>
                              <p:cond delay="5250"/>
                            </p:stCondLst>
                            <p:childTnLst>
                              <p:par>
                                <p:cTn id="32" presetID="2" presetClass="entr" presetSubtype="4" fill="hold" grpId="7" nodeType="afterEffect">
                                  <p:stCondLst>
                                    <p:cond delay="0"/>
                                  </p:stCondLst>
                                  <p:iterate>
                                    <p:tmAbs val="0"/>
                                  </p:iterate>
                                  <p:childTnLst>
                                    <p:set>
                                      <p:cBhvr>
                                        <p:cTn id="33" fill="hold"/>
                                        <p:tgtEl>
                                          <p:spTgt spid="628"/>
                                        </p:tgtEl>
                                        <p:attrNameLst>
                                          <p:attrName>style.visibility</p:attrName>
                                        </p:attrNameLst>
                                      </p:cBhvr>
                                      <p:to>
                                        <p:strVal val="visible"/>
                                      </p:to>
                                    </p:set>
                                    <p:anim calcmode="lin" valueType="num">
                                      <p:cBhvr>
                                        <p:cTn id="34" dur="1000" fill="hold"/>
                                        <p:tgtEl>
                                          <p:spTgt spid="628"/>
                                        </p:tgtEl>
                                        <p:attrNameLst>
                                          <p:attrName>ppt_x</p:attrName>
                                        </p:attrNameLst>
                                      </p:cBhvr>
                                      <p:tavLst>
                                        <p:tav tm="0">
                                          <p:val>
                                            <p:strVal val="#ppt_x"/>
                                          </p:val>
                                        </p:tav>
                                        <p:tav tm="100000">
                                          <p:val>
                                            <p:strVal val="#ppt_x"/>
                                          </p:val>
                                        </p:tav>
                                      </p:tavLst>
                                    </p:anim>
                                    <p:anim calcmode="lin" valueType="num">
                                      <p:cBhvr>
                                        <p:cTn id="35" dur="1000" fill="hold"/>
                                        <p:tgtEl>
                                          <p:spTgt spid="628"/>
                                        </p:tgtEl>
                                        <p:attrNameLst>
                                          <p:attrName>ppt_y</p:attrName>
                                        </p:attrNameLst>
                                      </p:cBhvr>
                                      <p:tavLst>
                                        <p:tav tm="0">
                                          <p:val>
                                            <p:strVal val="1+#ppt_h/2"/>
                                          </p:val>
                                        </p:tav>
                                        <p:tav tm="100000">
                                          <p:val>
                                            <p:strVal val="#ppt_y"/>
                                          </p:val>
                                        </p:tav>
                                      </p:tavLst>
                                    </p:anim>
                                  </p:childTnLst>
                                </p:cTn>
                              </p:par>
                            </p:childTnLst>
                          </p:cTn>
                        </p:par>
                        <p:par>
                          <p:cTn id="36" fill="hold">
                            <p:stCondLst>
                              <p:cond delay="6250"/>
                            </p:stCondLst>
                            <p:childTnLst>
                              <p:par>
                                <p:cTn id="37" presetID="9" presetClass="entr" fill="hold" grpId="8" nodeType="afterEffect">
                                  <p:stCondLst>
                                    <p:cond delay="0"/>
                                  </p:stCondLst>
                                  <p:iterate>
                                    <p:tmAbs val="0"/>
                                  </p:iterate>
                                  <p:childTnLst>
                                    <p:set>
                                      <p:cBhvr>
                                        <p:cTn id="38" fill="hold"/>
                                        <p:tgtEl>
                                          <p:spTgt spid="629"/>
                                        </p:tgtEl>
                                        <p:attrNameLst>
                                          <p:attrName>style.visibility</p:attrName>
                                        </p:attrNameLst>
                                      </p:cBhvr>
                                      <p:to>
                                        <p:strVal val="visible"/>
                                      </p:to>
                                    </p:set>
                                    <p:animEffect transition="in" filter="dissolve">
                                      <p:cBhvr>
                                        <p:cTn id="39" dur="750"/>
                                        <p:tgtEl>
                                          <p:spTgt spid="629"/>
                                        </p:tgtEl>
                                      </p:cBhvr>
                                    </p:animEffect>
                                  </p:childTnLst>
                                </p:cTn>
                              </p:par>
                            </p:childTnLst>
                          </p:cTn>
                        </p:par>
                        <p:par>
                          <p:cTn id="40" fill="hold">
                            <p:stCondLst>
                              <p:cond delay="7000"/>
                            </p:stCondLst>
                            <p:childTnLst>
                              <p:par>
                                <p:cTn id="41" presetID="2" presetClass="entr" presetSubtype="8" fill="hold" grpId="9" nodeType="afterEffect">
                                  <p:stCondLst>
                                    <p:cond delay="0"/>
                                  </p:stCondLst>
                                  <p:iterate>
                                    <p:tmAbs val="0"/>
                                  </p:iterate>
                                  <p:childTnLst>
                                    <p:set>
                                      <p:cBhvr>
                                        <p:cTn id="42" fill="hold"/>
                                        <p:tgtEl>
                                          <p:spTgt spid="636"/>
                                        </p:tgtEl>
                                        <p:attrNameLst>
                                          <p:attrName>style.visibility</p:attrName>
                                        </p:attrNameLst>
                                      </p:cBhvr>
                                      <p:to>
                                        <p:strVal val="visible"/>
                                      </p:to>
                                    </p:set>
                                    <p:anim calcmode="lin" valueType="num">
                                      <p:cBhvr>
                                        <p:cTn id="43" dur="1000" fill="hold"/>
                                        <p:tgtEl>
                                          <p:spTgt spid="636"/>
                                        </p:tgtEl>
                                        <p:attrNameLst>
                                          <p:attrName>ppt_x</p:attrName>
                                        </p:attrNameLst>
                                      </p:cBhvr>
                                      <p:tavLst>
                                        <p:tav tm="0">
                                          <p:val>
                                            <p:strVal val="0-#ppt_w/2"/>
                                          </p:val>
                                        </p:tav>
                                        <p:tav tm="100000">
                                          <p:val>
                                            <p:strVal val="#ppt_x"/>
                                          </p:val>
                                        </p:tav>
                                      </p:tavLst>
                                    </p:anim>
                                    <p:anim calcmode="lin" valueType="num">
                                      <p:cBhvr>
                                        <p:cTn id="44" dur="1000" fill="hold"/>
                                        <p:tgtEl>
                                          <p:spTgt spid="636"/>
                                        </p:tgtEl>
                                        <p:attrNameLst>
                                          <p:attrName>ppt_y</p:attrName>
                                        </p:attrNameLst>
                                      </p:cBhvr>
                                      <p:tavLst>
                                        <p:tav tm="0">
                                          <p:val>
                                            <p:strVal val="#ppt_y"/>
                                          </p:val>
                                        </p:tav>
                                        <p:tav tm="100000">
                                          <p:val>
                                            <p:strVal val="#ppt_y"/>
                                          </p:val>
                                        </p:tav>
                                      </p:tavLst>
                                    </p:anim>
                                  </p:childTnLst>
                                </p:cTn>
                              </p:par>
                            </p:childTnLst>
                          </p:cTn>
                        </p:par>
                        <p:par>
                          <p:cTn id="45" fill="hold">
                            <p:stCondLst>
                              <p:cond delay="8000"/>
                            </p:stCondLst>
                            <p:childTnLst>
                              <p:par>
                                <p:cTn id="46" presetID="2" presetClass="entr" presetSubtype="2" fill="hold" grpId="10" nodeType="afterEffect">
                                  <p:stCondLst>
                                    <p:cond delay="0"/>
                                  </p:stCondLst>
                                  <p:iterate>
                                    <p:tmAbs val="0"/>
                                  </p:iterate>
                                  <p:childTnLst>
                                    <p:set>
                                      <p:cBhvr>
                                        <p:cTn id="47" fill="hold"/>
                                        <p:tgtEl>
                                          <p:spTgt spid="637"/>
                                        </p:tgtEl>
                                        <p:attrNameLst>
                                          <p:attrName>style.visibility</p:attrName>
                                        </p:attrNameLst>
                                      </p:cBhvr>
                                      <p:to>
                                        <p:strVal val="visible"/>
                                      </p:to>
                                    </p:set>
                                    <p:anim calcmode="lin" valueType="num">
                                      <p:cBhvr>
                                        <p:cTn id="48" dur="1000" fill="hold"/>
                                        <p:tgtEl>
                                          <p:spTgt spid="637"/>
                                        </p:tgtEl>
                                        <p:attrNameLst>
                                          <p:attrName>ppt_x</p:attrName>
                                        </p:attrNameLst>
                                      </p:cBhvr>
                                      <p:tavLst>
                                        <p:tav tm="0">
                                          <p:val>
                                            <p:strVal val="1+#ppt_w/2"/>
                                          </p:val>
                                        </p:tav>
                                        <p:tav tm="100000">
                                          <p:val>
                                            <p:strVal val="#ppt_x"/>
                                          </p:val>
                                        </p:tav>
                                      </p:tavLst>
                                    </p:anim>
                                    <p:anim calcmode="lin" valueType="num">
                                      <p:cBhvr>
                                        <p:cTn id="49" dur="1000" fill="hold"/>
                                        <p:tgtEl>
                                          <p:spTgt spid="637"/>
                                        </p:tgtEl>
                                        <p:attrNameLst>
                                          <p:attrName>ppt_y</p:attrName>
                                        </p:attrNameLst>
                                      </p:cBhvr>
                                      <p:tavLst>
                                        <p:tav tm="0">
                                          <p:val>
                                            <p:strVal val="#ppt_y"/>
                                          </p:val>
                                        </p:tav>
                                        <p:tav tm="100000">
                                          <p:val>
                                            <p:strVal val="#ppt_y"/>
                                          </p:val>
                                        </p:tav>
                                      </p:tavLst>
                                    </p:anim>
                                  </p:childTnLst>
                                </p:cTn>
                              </p:par>
                            </p:childTnLst>
                          </p:cTn>
                        </p:par>
                        <p:par>
                          <p:cTn id="50" fill="hold">
                            <p:stCondLst>
                              <p:cond delay="9000"/>
                            </p:stCondLst>
                            <p:childTnLst>
                              <p:par>
                                <p:cTn id="51" presetID="9" presetClass="entr" fill="hold" grpId="11" nodeType="afterEffect">
                                  <p:stCondLst>
                                    <p:cond delay="0"/>
                                  </p:stCondLst>
                                  <p:iterate>
                                    <p:tmAbs val="0"/>
                                  </p:iterate>
                                  <p:childTnLst>
                                    <p:set>
                                      <p:cBhvr>
                                        <p:cTn id="52" fill="hold"/>
                                        <p:tgtEl>
                                          <p:spTgt spid="638"/>
                                        </p:tgtEl>
                                        <p:attrNameLst>
                                          <p:attrName>style.visibility</p:attrName>
                                        </p:attrNameLst>
                                      </p:cBhvr>
                                      <p:to>
                                        <p:strVal val="visible"/>
                                      </p:to>
                                    </p:set>
                                    <p:animEffect transition="in" filter="dissolve">
                                      <p:cBhvr>
                                        <p:cTn id="53" dur="1000"/>
                                        <p:tgtEl>
                                          <p:spTgt spid="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 grpId="2" animBg="1" advAuto="0"/>
      <p:bldP spid="623" grpId="4" animBg="1" advAuto="0"/>
      <p:bldP spid="624" grpId="6" animBg="1" advAuto="0"/>
      <p:bldP spid="625" grpId="1" animBg="1" advAuto="0"/>
      <p:bldP spid="626" grpId="3" animBg="1" advAuto="0"/>
      <p:bldP spid="627" grpId="5" animBg="1" advAuto="0"/>
      <p:bldP spid="628" grpId="7" animBg="1" advAuto="0"/>
      <p:bldP spid="629" grpId="8" animBg="1" advAuto="0"/>
      <p:bldP spid="636" grpId="9" animBg="1" advAuto="0"/>
      <p:bldP spid="637" grpId="10" animBg="1" advAuto="0"/>
      <p:bldP spid="638" grpId="1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0"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641" name="Línea"/>
          <p:cNvSpPr/>
          <p:nvPr/>
        </p:nvSpPr>
        <p:spPr>
          <a:xfrm>
            <a:off x="1344337" y="2926656"/>
            <a:ext cx="15793740"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42" name="RESULTADOS:…"/>
          <p:cNvSpPr txBox="1"/>
          <p:nvPr/>
        </p:nvSpPr>
        <p:spPr>
          <a:xfrm>
            <a:off x="1802497" y="1342825"/>
            <a:ext cx="8636176"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RESULTADOS:</a:t>
            </a:r>
          </a:p>
          <a:p>
            <a:pPr marR="331470" algn="l" defTabSz="449580">
              <a:defRPr sz="3500" b="0">
                <a:latin typeface="Avenir Next"/>
                <a:ea typeface="Avenir Next"/>
                <a:cs typeface="Avenir Next"/>
                <a:sym typeface="Avenir Next"/>
              </a:defRPr>
            </a:pPr>
            <a:r>
              <a:t>PRINCIPALES SOCIOS COMERCIALES</a:t>
            </a:r>
          </a:p>
        </p:txBody>
      </p:sp>
      <p:sp>
        <p:nvSpPr>
          <p:cNvPr id="643" name="ECUADOR"/>
          <p:cNvSpPr txBox="1"/>
          <p:nvPr/>
        </p:nvSpPr>
        <p:spPr>
          <a:xfrm>
            <a:off x="1968561" y="9547196"/>
            <a:ext cx="2335974"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2500">
                <a:solidFill>
                  <a:srgbClr val="929292"/>
                </a:solidFill>
                <a:latin typeface="Avenir Next"/>
                <a:ea typeface="Avenir Next"/>
                <a:cs typeface="Avenir Next"/>
                <a:sym typeface="Avenir Next"/>
              </a:defRPr>
            </a:lvl1pPr>
          </a:lstStyle>
          <a:p>
            <a:r>
              <a:t>ECUADOR</a:t>
            </a:r>
          </a:p>
        </p:txBody>
      </p:sp>
      <p:sp>
        <p:nvSpPr>
          <p:cNvPr id="644" name="PERÚ"/>
          <p:cNvSpPr txBox="1"/>
          <p:nvPr/>
        </p:nvSpPr>
        <p:spPr>
          <a:xfrm>
            <a:off x="9988397" y="9262277"/>
            <a:ext cx="2335974"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70000"/>
              </a:lnSpc>
              <a:defRPr sz="2500">
                <a:solidFill>
                  <a:srgbClr val="929292"/>
                </a:solidFill>
                <a:latin typeface="Avenir Next"/>
                <a:ea typeface="Avenir Next"/>
                <a:cs typeface="Avenir Next"/>
                <a:sym typeface="Avenir Next"/>
              </a:defRPr>
            </a:lvl1pPr>
          </a:lstStyle>
          <a:p>
            <a:r>
              <a:t>PERÚ</a:t>
            </a:r>
          </a:p>
        </p:txBody>
      </p:sp>
      <p:pic>
        <p:nvPicPr>
          <p:cNvPr id="645" name="Imagen" descr="Imagen"/>
          <p:cNvPicPr>
            <a:picLocks noChangeAspect="1"/>
          </p:cNvPicPr>
          <p:nvPr/>
        </p:nvPicPr>
        <p:blipFill>
          <a:blip r:embed="rId3">
            <a:extLst/>
          </a:blip>
          <a:stretch>
            <a:fillRect/>
          </a:stretch>
        </p:blipFill>
        <p:spPr>
          <a:xfrm>
            <a:off x="2230261" y="5667404"/>
            <a:ext cx="3155942" cy="3570194"/>
          </a:xfrm>
          <a:prstGeom prst="rect">
            <a:avLst/>
          </a:prstGeom>
          <a:ln w="12700">
            <a:miter lim="400000"/>
          </a:ln>
        </p:spPr>
      </p:pic>
      <p:pic>
        <p:nvPicPr>
          <p:cNvPr id="646" name="Imagen" descr="Imagen"/>
          <p:cNvPicPr>
            <a:picLocks noChangeAspect="1"/>
          </p:cNvPicPr>
          <p:nvPr/>
        </p:nvPicPr>
        <p:blipFill>
          <a:blip r:embed="rId4">
            <a:extLst/>
          </a:blip>
          <a:stretch>
            <a:fillRect/>
          </a:stretch>
        </p:blipFill>
        <p:spPr>
          <a:xfrm>
            <a:off x="8804526" y="8129733"/>
            <a:ext cx="2535712" cy="3727043"/>
          </a:xfrm>
          <a:prstGeom prst="rect">
            <a:avLst/>
          </a:prstGeom>
          <a:ln w="12700">
            <a:miter lim="400000"/>
          </a:ln>
        </p:spPr>
      </p:pic>
      <p:pic>
        <p:nvPicPr>
          <p:cNvPr id="647" name="Imagen" descr="Imagen"/>
          <p:cNvPicPr>
            <a:picLocks noChangeAspect="1"/>
          </p:cNvPicPr>
          <p:nvPr/>
        </p:nvPicPr>
        <p:blipFill>
          <a:blip r:embed="rId5">
            <a:extLst/>
          </a:blip>
          <a:stretch>
            <a:fillRect/>
          </a:stretch>
        </p:blipFill>
        <p:spPr>
          <a:xfrm>
            <a:off x="8838250" y="3891225"/>
            <a:ext cx="2636119" cy="3727043"/>
          </a:xfrm>
          <a:prstGeom prst="rect">
            <a:avLst/>
          </a:prstGeom>
          <a:ln w="12700">
            <a:miter lim="400000"/>
          </a:ln>
        </p:spPr>
      </p:pic>
      <p:sp>
        <p:nvSpPr>
          <p:cNvPr id="648" name="COLOMBIA"/>
          <p:cNvSpPr txBox="1"/>
          <p:nvPr/>
        </p:nvSpPr>
        <p:spPr>
          <a:xfrm>
            <a:off x="10401158" y="4337534"/>
            <a:ext cx="2335975"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2500">
                <a:solidFill>
                  <a:srgbClr val="929292"/>
                </a:solidFill>
                <a:latin typeface="Avenir Next"/>
                <a:ea typeface="Avenir Next"/>
                <a:cs typeface="Avenir Next"/>
                <a:sym typeface="Avenir Next"/>
              </a:defRPr>
            </a:lvl1pPr>
          </a:lstStyle>
          <a:p>
            <a:r>
              <a:t>COLOMBIA</a:t>
            </a:r>
          </a:p>
        </p:txBody>
      </p:sp>
      <p:pic>
        <p:nvPicPr>
          <p:cNvPr id="653" name="Línea de conexión" descr="Línea de conexión"/>
          <p:cNvPicPr>
            <a:picLocks/>
          </p:cNvPicPr>
          <p:nvPr/>
        </p:nvPicPr>
        <p:blipFill>
          <a:blip r:embed="rId6">
            <a:extLst/>
          </a:blip>
          <a:stretch>
            <a:fillRect/>
          </a:stretch>
        </p:blipFill>
        <p:spPr>
          <a:xfrm>
            <a:off x="4485170" y="5001781"/>
            <a:ext cx="4355782" cy="1174695"/>
          </a:xfrm>
          <a:prstGeom prst="rect">
            <a:avLst/>
          </a:prstGeom>
        </p:spPr>
      </p:pic>
      <p:pic>
        <p:nvPicPr>
          <p:cNvPr id="655" name="Línea de conexión" descr="Línea de conexión"/>
          <p:cNvPicPr>
            <a:picLocks/>
          </p:cNvPicPr>
          <p:nvPr/>
        </p:nvPicPr>
        <p:blipFill>
          <a:blip r:embed="rId7">
            <a:extLst/>
          </a:blip>
          <a:stretch>
            <a:fillRect/>
          </a:stretch>
        </p:blipFill>
        <p:spPr>
          <a:xfrm>
            <a:off x="4006588" y="8323431"/>
            <a:ext cx="5226438" cy="2357463"/>
          </a:xfrm>
          <a:prstGeom prst="rect">
            <a:avLst/>
          </a:prstGeom>
        </p:spPr>
      </p:pic>
      <p:sp>
        <p:nvSpPr>
          <p:cNvPr id="651" name="2015 - 2017…"/>
          <p:cNvSpPr txBox="1"/>
          <p:nvPr/>
        </p:nvSpPr>
        <p:spPr>
          <a:xfrm>
            <a:off x="13343746" y="4878446"/>
            <a:ext cx="10441622" cy="175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cap="all">
                <a:latin typeface="Avenir Next"/>
                <a:ea typeface="Avenir Next"/>
                <a:cs typeface="Avenir Next"/>
                <a:sym typeface="Avenir Next"/>
              </a:defRPr>
            </a:pPr>
            <a:r>
              <a:t>2015 - 2017</a:t>
            </a:r>
          </a:p>
          <a:p>
            <a:pPr marR="331470" algn="l" defTabSz="449580">
              <a:defRPr b="0" cap="all">
                <a:latin typeface="Avenir Next Medium"/>
                <a:ea typeface="Avenir Next Medium"/>
                <a:cs typeface="Avenir Next Medium"/>
                <a:sym typeface="Avenir Next Medium"/>
              </a:defRPr>
            </a:pPr>
            <a:r>
              <a:t>se le ha exportado 17.919 miles de dólares</a:t>
            </a:r>
          </a:p>
          <a:p>
            <a:pPr marR="331470" algn="l" defTabSz="449580">
              <a:defRPr b="0">
                <a:latin typeface="Avenir Next"/>
                <a:ea typeface="Avenir Next"/>
                <a:cs typeface="Avenir Next"/>
                <a:sym typeface="Avenir Next"/>
              </a:defRPr>
            </a:pPr>
            <a:r>
              <a:t>Representa el 92% del total de las exportaciones</a:t>
            </a:r>
          </a:p>
        </p:txBody>
      </p:sp>
      <p:sp>
        <p:nvSpPr>
          <p:cNvPr id="652" name="2015 - 2017…"/>
          <p:cNvSpPr txBox="1"/>
          <p:nvPr/>
        </p:nvSpPr>
        <p:spPr>
          <a:xfrm>
            <a:off x="13343746" y="8937596"/>
            <a:ext cx="10441622" cy="175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cap="all">
                <a:latin typeface="Avenir Next"/>
                <a:ea typeface="Avenir Next"/>
                <a:cs typeface="Avenir Next"/>
                <a:sym typeface="Avenir Next"/>
              </a:defRPr>
            </a:pPr>
            <a:r>
              <a:t>2015 - 2017</a:t>
            </a:r>
          </a:p>
          <a:p>
            <a:pPr marR="331470" algn="l" defTabSz="449580">
              <a:defRPr b="0" cap="all">
                <a:latin typeface="Avenir Next Medium"/>
                <a:ea typeface="Avenir Next Medium"/>
                <a:cs typeface="Avenir Next Medium"/>
                <a:sym typeface="Avenir Next Medium"/>
              </a:defRPr>
            </a:pPr>
            <a:r>
              <a:t>ha IMPORTADO 22.603 miles de dólares</a:t>
            </a:r>
          </a:p>
          <a:p>
            <a:pPr marR="331470" algn="l" defTabSz="449580">
              <a:defRPr b="0">
                <a:latin typeface="Avenir Next"/>
                <a:ea typeface="Avenir Next"/>
                <a:cs typeface="Avenir Next"/>
                <a:sym typeface="Avenir Next"/>
              </a:defRPr>
            </a:pPr>
            <a:r>
              <a:t>Representa el 99% del total de las importaciones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45"/>
                                        </p:tgtEl>
                                        <p:attrNameLst>
                                          <p:attrName>style.visibility</p:attrName>
                                        </p:attrNameLst>
                                      </p:cBhvr>
                                      <p:to>
                                        <p:strVal val="visible"/>
                                      </p:to>
                                    </p:set>
                                    <p:anim calcmode="lin" valueType="num">
                                      <p:cBhvr>
                                        <p:cTn id="7" dur="1000" fill="hold"/>
                                        <p:tgtEl>
                                          <p:spTgt spid="645"/>
                                        </p:tgtEl>
                                        <p:attrNameLst>
                                          <p:attrName>ppt_x</p:attrName>
                                        </p:attrNameLst>
                                      </p:cBhvr>
                                      <p:tavLst>
                                        <p:tav tm="0">
                                          <p:val>
                                            <p:strVal val="0-#ppt_w/2"/>
                                          </p:val>
                                        </p:tav>
                                        <p:tav tm="100000">
                                          <p:val>
                                            <p:strVal val="#ppt_x"/>
                                          </p:val>
                                        </p:tav>
                                      </p:tavLst>
                                    </p:anim>
                                    <p:anim calcmode="lin" valueType="num">
                                      <p:cBhvr>
                                        <p:cTn id="8" dur="1000" fill="hold"/>
                                        <p:tgtEl>
                                          <p:spTgt spid="64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9" presetClass="entr" fill="hold" grpId="2" nodeType="afterEffect">
                                  <p:stCondLst>
                                    <p:cond delay="0"/>
                                  </p:stCondLst>
                                  <p:iterate>
                                    <p:tmAbs val="0"/>
                                  </p:iterate>
                                  <p:childTnLst>
                                    <p:set>
                                      <p:cBhvr>
                                        <p:cTn id="11" fill="hold"/>
                                        <p:tgtEl>
                                          <p:spTgt spid="643"/>
                                        </p:tgtEl>
                                        <p:attrNameLst>
                                          <p:attrName>style.visibility</p:attrName>
                                        </p:attrNameLst>
                                      </p:cBhvr>
                                      <p:to>
                                        <p:strVal val="visible"/>
                                      </p:to>
                                    </p:set>
                                    <p:animEffect transition="in" filter="dissolve">
                                      <p:cBhvr>
                                        <p:cTn id="12" dur="750"/>
                                        <p:tgtEl>
                                          <p:spTgt spid="643"/>
                                        </p:tgtEl>
                                      </p:cBhvr>
                                    </p:animEffect>
                                  </p:childTnLst>
                                </p:cTn>
                              </p:par>
                            </p:childTnLst>
                          </p:cTn>
                        </p:par>
                        <p:par>
                          <p:cTn id="13" fill="hold">
                            <p:stCondLst>
                              <p:cond delay="1750"/>
                            </p:stCondLst>
                            <p:childTnLst>
                              <p:par>
                                <p:cTn id="14" presetID="9" presetClass="entr" fill="hold" grpId="3" nodeType="afterEffect">
                                  <p:stCondLst>
                                    <p:cond delay="0"/>
                                  </p:stCondLst>
                                  <p:iterate>
                                    <p:tmAbs val="0"/>
                                  </p:iterate>
                                  <p:childTnLst>
                                    <p:set>
                                      <p:cBhvr>
                                        <p:cTn id="15" fill="hold"/>
                                        <p:tgtEl>
                                          <p:spTgt spid="653"/>
                                        </p:tgtEl>
                                        <p:attrNameLst>
                                          <p:attrName>style.visibility</p:attrName>
                                        </p:attrNameLst>
                                      </p:cBhvr>
                                      <p:to>
                                        <p:strVal val="visible"/>
                                      </p:to>
                                    </p:set>
                                    <p:animEffect transition="in" filter="dissolve">
                                      <p:cBhvr>
                                        <p:cTn id="16" dur="2000"/>
                                        <p:tgtEl>
                                          <p:spTgt spid="653"/>
                                        </p:tgtEl>
                                      </p:cBhvr>
                                    </p:animEffect>
                                  </p:childTnLst>
                                </p:cTn>
                              </p:par>
                            </p:childTnLst>
                          </p:cTn>
                        </p:par>
                        <p:par>
                          <p:cTn id="17" fill="hold">
                            <p:stCondLst>
                              <p:cond delay="3750"/>
                            </p:stCondLst>
                            <p:childTnLst>
                              <p:par>
                                <p:cTn id="18" presetID="2" presetClass="entr" presetSubtype="8" fill="hold" grpId="4" nodeType="afterEffect">
                                  <p:stCondLst>
                                    <p:cond delay="0"/>
                                  </p:stCondLst>
                                  <p:iterate>
                                    <p:tmAbs val="0"/>
                                  </p:iterate>
                                  <p:childTnLst>
                                    <p:set>
                                      <p:cBhvr>
                                        <p:cTn id="19" fill="hold"/>
                                        <p:tgtEl>
                                          <p:spTgt spid="647"/>
                                        </p:tgtEl>
                                        <p:attrNameLst>
                                          <p:attrName>style.visibility</p:attrName>
                                        </p:attrNameLst>
                                      </p:cBhvr>
                                      <p:to>
                                        <p:strVal val="visible"/>
                                      </p:to>
                                    </p:set>
                                    <p:anim calcmode="lin" valueType="num">
                                      <p:cBhvr>
                                        <p:cTn id="20" dur="1000" fill="hold"/>
                                        <p:tgtEl>
                                          <p:spTgt spid="647"/>
                                        </p:tgtEl>
                                        <p:attrNameLst>
                                          <p:attrName>ppt_x</p:attrName>
                                        </p:attrNameLst>
                                      </p:cBhvr>
                                      <p:tavLst>
                                        <p:tav tm="0">
                                          <p:val>
                                            <p:strVal val="0-#ppt_w/2"/>
                                          </p:val>
                                        </p:tav>
                                        <p:tav tm="100000">
                                          <p:val>
                                            <p:strVal val="#ppt_x"/>
                                          </p:val>
                                        </p:tav>
                                      </p:tavLst>
                                    </p:anim>
                                    <p:anim calcmode="lin" valueType="num">
                                      <p:cBhvr>
                                        <p:cTn id="21" dur="1000" fill="hold"/>
                                        <p:tgtEl>
                                          <p:spTgt spid="647"/>
                                        </p:tgtEl>
                                        <p:attrNameLst>
                                          <p:attrName>ppt_y</p:attrName>
                                        </p:attrNameLst>
                                      </p:cBhvr>
                                      <p:tavLst>
                                        <p:tav tm="0">
                                          <p:val>
                                            <p:strVal val="#ppt_y"/>
                                          </p:val>
                                        </p:tav>
                                        <p:tav tm="100000">
                                          <p:val>
                                            <p:strVal val="#ppt_y"/>
                                          </p:val>
                                        </p:tav>
                                      </p:tavLst>
                                    </p:anim>
                                  </p:childTnLst>
                                </p:cTn>
                              </p:par>
                            </p:childTnLst>
                          </p:cTn>
                        </p:par>
                        <p:par>
                          <p:cTn id="22" fill="hold">
                            <p:stCondLst>
                              <p:cond delay="4750"/>
                            </p:stCondLst>
                            <p:childTnLst>
                              <p:par>
                                <p:cTn id="23" presetID="9" presetClass="entr" fill="hold" grpId="5" nodeType="afterEffect">
                                  <p:stCondLst>
                                    <p:cond delay="0"/>
                                  </p:stCondLst>
                                  <p:iterate>
                                    <p:tmAbs val="0"/>
                                  </p:iterate>
                                  <p:childTnLst>
                                    <p:set>
                                      <p:cBhvr>
                                        <p:cTn id="24" fill="hold"/>
                                        <p:tgtEl>
                                          <p:spTgt spid="648"/>
                                        </p:tgtEl>
                                        <p:attrNameLst>
                                          <p:attrName>style.visibility</p:attrName>
                                        </p:attrNameLst>
                                      </p:cBhvr>
                                      <p:to>
                                        <p:strVal val="visible"/>
                                      </p:to>
                                    </p:set>
                                    <p:animEffect transition="in" filter="dissolve">
                                      <p:cBhvr>
                                        <p:cTn id="25" dur="750"/>
                                        <p:tgtEl>
                                          <p:spTgt spid="648"/>
                                        </p:tgtEl>
                                      </p:cBhvr>
                                    </p:animEffect>
                                  </p:childTnLst>
                                </p:cTn>
                              </p:par>
                            </p:childTnLst>
                          </p:cTn>
                        </p:par>
                        <p:par>
                          <p:cTn id="26" fill="hold">
                            <p:stCondLst>
                              <p:cond delay="5500"/>
                            </p:stCondLst>
                            <p:childTnLst>
                              <p:par>
                                <p:cTn id="27" presetID="9" presetClass="entr" fill="hold" grpId="6" nodeType="afterEffect">
                                  <p:stCondLst>
                                    <p:cond delay="0"/>
                                  </p:stCondLst>
                                  <p:iterate>
                                    <p:tmAbs val="0"/>
                                  </p:iterate>
                                  <p:childTnLst>
                                    <p:set>
                                      <p:cBhvr>
                                        <p:cTn id="28" fill="hold"/>
                                        <p:tgtEl>
                                          <p:spTgt spid="651"/>
                                        </p:tgtEl>
                                        <p:attrNameLst>
                                          <p:attrName>style.visibility</p:attrName>
                                        </p:attrNameLst>
                                      </p:cBhvr>
                                      <p:to>
                                        <p:strVal val="visible"/>
                                      </p:to>
                                    </p:set>
                                    <p:animEffect transition="in" filter="dissolve">
                                      <p:cBhvr>
                                        <p:cTn id="29" dur="1000"/>
                                        <p:tgtEl>
                                          <p:spTgt spid="651"/>
                                        </p:tgtEl>
                                      </p:cBhvr>
                                    </p:animEffect>
                                  </p:childTnLst>
                                </p:cTn>
                              </p:par>
                            </p:childTnLst>
                          </p:cTn>
                        </p:par>
                        <p:par>
                          <p:cTn id="30" fill="hold">
                            <p:stCondLst>
                              <p:cond delay="6500"/>
                            </p:stCondLst>
                            <p:childTnLst>
                              <p:par>
                                <p:cTn id="31" presetID="2" presetClass="entr" presetSubtype="8" fill="hold" grpId="7" nodeType="afterEffect">
                                  <p:stCondLst>
                                    <p:cond delay="0"/>
                                  </p:stCondLst>
                                  <p:iterate>
                                    <p:tmAbs val="0"/>
                                  </p:iterate>
                                  <p:childTnLst>
                                    <p:set>
                                      <p:cBhvr>
                                        <p:cTn id="32" fill="hold"/>
                                        <p:tgtEl>
                                          <p:spTgt spid="646"/>
                                        </p:tgtEl>
                                        <p:attrNameLst>
                                          <p:attrName>style.visibility</p:attrName>
                                        </p:attrNameLst>
                                      </p:cBhvr>
                                      <p:to>
                                        <p:strVal val="visible"/>
                                      </p:to>
                                    </p:set>
                                    <p:anim calcmode="lin" valueType="num">
                                      <p:cBhvr>
                                        <p:cTn id="33" dur="1000" fill="hold"/>
                                        <p:tgtEl>
                                          <p:spTgt spid="646"/>
                                        </p:tgtEl>
                                        <p:attrNameLst>
                                          <p:attrName>ppt_x</p:attrName>
                                        </p:attrNameLst>
                                      </p:cBhvr>
                                      <p:tavLst>
                                        <p:tav tm="0">
                                          <p:val>
                                            <p:strVal val="0-#ppt_w/2"/>
                                          </p:val>
                                        </p:tav>
                                        <p:tav tm="100000">
                                          <p:val>
                                            <p:strVal val="#ppt_x"/>
                                          </p:val>
                                        </p:tav>
                                      </p:tavLst>
                                    </p:anim>
                                    <p:anim calcmode="lin" valueType="num">
                                      <p:cBhvr>
                                        <p:cTn id="34" dur="1000" fill="hold"/>
                                        <p:tgtEl>
                                          <p:spTgt spid="646"/>
                                        </p:tgtEl>
                                        <p:attrNameLst>
                                          <p:attrName>ppt_y</p:attrName>
                                        </p:attrNameLst>
                                      </p:cBhvr>
                                      <p:tavLst>
                                        <p:tav tm="0">
                                          <p:val>
                                            <p:strVal val="#ppt_y"/>
                                          </p:val>
                                        </p:tav>
                                        <p:tav tm="100000">
                                          <p:val>
                                            <p:strVal val="#ppt_y"/>
                                          </p:val>
                                        </p:tav>
                                      </p:tavLst>
                                    </p:anim>
                                  </p:childTnLst>
                                </p:cTn>
                              </p:par>
                            </p:childTnLst>
                          </p:cTn>
                        </p:par>
                        <p:par>
                          <p:cTn id="35" fill="hold">
                            <p:stCondLst>
                              <p:cond delay="7500"/>
                            </p:stCondLst>
                            <p:childTnLst>
                              <p:par>
                                <p:cTn id="36" presetID="9" presetClass="entr" fill="hold" grpId="8" nodeType="afterEffect">
                                  <p:stCondLst>
                                    <p:cond delay="0"/>
                                  </p:stCondLst>
                                  <p:iterate>
                                    <p:tmAbs val="0"/>
                                  </p:iterate>
                                  <p:childTnLst>
                                    <p:set>
                                      <p:cBhvr>
                                        <p:cTn id="37" fill="hold"/>
                                        <p:tgtEl>
                                          <p:spTgt spid="644"/>
                                        </p:tgtEl>
                                        <p:attrNameLst>
                                          <p:attrName>style.visibility</p:attrName>
                                        </p:attrNameLst>
                                      </p:cBhvr>
                                      <p:to>
                                        <p:strVal val="visible"/>
                                      </p:to>
                                    </p:set>
                                    <p:animEffect transition="in" filter="dissolve">
                                      <p:cBhvr>
                                        <p:cTn id="38" dur="750"/>
                                        <p:tgtEl>
                                          <p:spTgt spid="644"/>
                                        </p:tgtEl>
                                      </p:cBhvr>
                                    </p:animEffect>
                                  </p:childTnLst>
                                </p:cTn>
                              </p:par>
                            </p:childTnLst>
                          </p:cTn>
                        </p:par>
                        <p:par>
                          <p:cTn id="39" fill="hold">
                            <p:stCondLst>
                              <p:cond delay="8250"/>
                            </p:stCondLst>
                            <p:childTnLst>
                              <p:par>
                                <p:cTn id="40" presetID="9" presetClass="entr" fill="hold" grpId="9" nodeType="afterEffect">
                                  <p:stCondLst>
                                    <p:cond delay="0"/>
                                  </p:stCondLst>
                                  <p:iterate>
                                    <p:tmAbs val="0"/>
                                  </p:iterate>
                                  <p:childTnLst>
                                    <p:set>
                                      <p:cBhvr>
                                        <p:cTn id="41" fill="hold"/>
                                        <p:tgtEl>
                                          <p:spTgt spid="655"/>
                                        </p:tgtEl>
                                        <p:attrNameLst>
                                          <p:attrName>style.visibility</p:attrName>
                                        </p:attrNameLst>
                                      </p:cBhvr>
                                      <p:to>
                                        <p:strVal val="visible"/>
                                      </p:to>
                                    </p:set>
                                    <p:animEffect transition="in" filter="dissolve">
                                      <p:cBhvr>
                                        <p:cTn id="42" dur="2000"/>
                                        <p:tgtEl>
                                          <p:spTgt spid="655"/>
                                        </p:tgtEl>
                                      </p:cBhvr>
                                    </p:animEffect>
                                  </p:childTnLst>
                                </p:cTn>
                              </p:par>
                            </p:childTnLst>
                          </p:cTn>
                        </p:par>
                        <p:par>
                          <p:cTn id="43" fill="hold">
                            <p:stCondLst>
                              <p:cond delay="10250"/>
                            </p:stCondLst>
                            <p:childTnLst>
                              <p:par>
                                <p:cTn id="44" presetID="9" presetClass="entr" fill="hold" grpId="10" nodeType="afterEffect">
                                  <p:stCondLst>
                                    <p:cond delay="0"/>
                                  </p:stCondLst>
                                  <p:iterate>
                                    <p:tmAbs val="0"/>
                                  </p:iterate>
                                  <p:childTnLst>
                                    <p:set>
                                      <p:cBhvr>
                                        <p:cTn id="45" fill="hold"/>
                                        <p:tgtEl>
                                          <p:spTgt spid="652"/>
                                        </p:tgtEl>
                                        <p:attrNameLst>
                                          <p:attrName>style.visibility</p:attrName>
                                        </p:attrNameLst>
                                      </p:cBhvr>
                                      <p:to>
                                        <p:strVal val="visible"/>
                                      </p:to>
                                    </p:set>
                                    <p:animEffect transition="in" filter="dissolve">
                                      <p:cBhvr>
                                        <p:cTn id="46" dur="1000"/>
                                        <p:tgtEl>
                                          <p:spTgt spid="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 grpId="2" animBg="1" advAuto="0"/>
      <p:bldP spid="644" grpId="8" animBg="1" advAuto="0"/>
      <p:bldP spid="645" grpId="1" animBg="1" advAuto="0"/>
      <p:bldP spid="646" grpId="7" animBg="1" advAuto="0"/>
      <p:bldP spid="647" grpId="4" animBg="1" advAuto="0"/>
      <p:bldP spid="648" grpId="5" animBg="1" advAuto="0"/>
      <p:bldP spid="653" grpId="3" animBg="1" advAuto="0"/>
      <p:bldP spid="655" grpId="9" animBg="1" advAuto="0"/>
      <p:bldP spid="651" grpId="6" animBg="1" advAuto="0"/>
      <p:bldP spid="652" grpId="1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8" name="Imagen" descr="Imagen"/>
          <p:cNvPicPr>
            <a:picLocks/>
          </p:cNvPicPr>
          <p:nvPr/>
        </p:nvPicPr>
        <p:blipFill>
          <a:blip r:embed="rId2">
            <a:extLst/>
          </a:blip>
          <a:stretch>
            <a:fillRect/>
          </a:stretch>
        </p:blipFill>
        <p:spPr>
          <a:xfrm>
            <a:off x="1048526" y="4359465"/>
            <a:ext cx="5053955" cy="7636645"/>
          </a:xfrm>
          <a:prstGeom prst="rect">
            <a:avLst/>
          </a:prstGeom>
          <a:ln w="12700">
            <a:miter lim="400000"/>
          </a:ln>
        </p:spPr>
      </p:pic>
      <p:pic>
        <p:nvPicPr>
          <p:cNvPr id="659" name="LOGO-PRINCIPAL-NUEVO4.png" descr="LOGO-PRINCIPAL-NUEVO4.png"/>
          <p:cNvPicPr>
            <a:picLocks noChangeAspect="1"/>
          </p:cNvPicPr>
          <p:nvPr/>
        </p:nvPicPr>
        <p:blipFill>
          <a:blip r:embed="rId3">
            <a:extLst/>
          </a:blip>
          <a:stretch>
            <a:fillRect/>
          </a:stretch>
        </p:blipFill>
        <p:spPr>
          <a:xfrm>
            <a:off x="21229930" y="566966"/>
            <a:ext cx="2597856" cy="670943"/>
          </a:xfrm>
          <a:prstGeom prst="rect">
            <a:avLst/>
          </a:prstGeom>
          <a:ln w="12700">
            <a:miter lim="400000"/>
          </a:ln>
        </p:spPr>
      </p:pic>
      <p:sp>
        <p:nvSpPr>
          <p:cNvPr id="660" name="Línea"/>
          <p:cNvSpPr/>
          <p:nvPr/>
        </p:nvSpPr>
        <p:spPr>
          <a:xfrm>
            <a:off x="1344337" y="2926656"/>
            <a:ext cx="15793740"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61" name="RESULTADOS:…"/>
          <p:cNvSpPr txBox="1"/>
          <p:nvPr/>
        </p:nvSpPr>
        <p:spPr>
          <a:xfrm>
            <a:off x="1802497" y="1342825"/>
            <a:ext cx="8636176"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RESULTADOS:</a:t>
            </a:r>
          </a:p>
          <a:p>
            <a:pPr marR="331470" algn="l" defTabSz="449580">
              <a:defRPr sz="3500" b="0">
                <a:latin typeface="Avenir Next"/>
                <a:ea typeface="Avenir Next"/>
                <a:cs typeface="Avenir Next"/>
                <a:sym typeface="Avenir Next"/>
              </a:defRPr>
            </a:pPr>
            <a:r>
              <a:t>COEFICIENTE DE APERTURA</a:t>
            </a:r>
          </a:p>
        </p:txBody>
      </p:sp>
      <p:grpSp>
        <p:nvGrpSpPr>
          <p:cNvPr id="664" name="Grupo"/>
          <p:cNvGrpSpPr/>
          <p:nvPr/>
        </p:nvGrpSpPr>
        <p:grpSpPr>
          <a:xfrm>
            <a:off x="1465170" y="4886908"/>
            <a:ext cx="3842917" cy="963295"/>
            <a:chOff x="0" y="0"/>
            <a:chExt cx="3842915" cy="963293"/>
          </a:xfrm>
        </p:grpSpPr>
        <p:sp>
          <p:nvSpPr>
            <p:cNvPr id="662" name="ECUADOR"/>
            <p:cNvSpPr txBox="1"/>
            <p:nvPr/>
          </p:nvSpPr>
          <p:spPr>
            <a:xfrm>
              <a:off x="550692" y="126046"/>
              <a:ext cx="3292224" cy="711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449580">
                <a:defRPr sz="3500">
                  <a:solidFill>
                    <a:srgbClr val="FFFFFF"/>
                  </a:solidFill>
                  <a:latin typeface="Avenir Next"/>
                  <a:ea typeface="Avenir Next"/>
                  <a:cs typeface="Avenir Next"/>
                  <a:sym typeface="Avenir Next"/>
                </a:defRPr>
              </a:lvl1pPr>
            </a:lstStyle>
            <a:p>
              <a:r>
                <a:t>ECUADOR</a:t>
              </a:r>
            </a:p>
          </p:txBody>
        </p:sp>
        <p:pic>
          <p:nvPicPr>
            <p:cNvPr id="663" name="Imagen" descr="Imagen"/>
            <p:cNvPicPr>
              <a:picLocks noChangeAspect="1"/>
            </p:cNvPicPr>
            <p:nvPr/>
          </p:nvPicPr>
          <p:blipFill>
            <a:blip r:embed="rId4">
              <a:extLst/>
            </a:blip>
            <a:stretch>
              <a:fillRect/>
            </a:stretch>
          </p:blipFill>
          <p:spPr>
            <a:xfrm>
              <a:off x="0" y="0"/>
              <a:ext cx="851522" cy="963294"/>
            </a:xfrm>
            <a:prstGeom prst="rect">
              <a:avLst/>
            </a:prstGeom>
            <a:ln w="12700" cap="flat">
              <a:noFill/>
              <a:miter lim="400000"/>
            </a:ln>
            <a:effectLst/>
          </p:spPr>
        </p:pic>
      </p:grpSp>
      <p:sp>
        <p:nvSpPr>
          <p:cNvPr id="665" name="Mayor nivel de apertura de la economía nacional al comercio exterior, fue en el año 2015 con un 40%."/>
          <p:cNvSpPr txBox="1"/>
          <p:nvPr/>
        </p:nvSpPr>
        <p:spPr>
          <a:xfrm>
            <a:off x="1659914" y="6248221"/>
            <a:ext cx="4554774" cy="226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609600" marR="331470" indent="-228600" algn="l" defTabSz="449580">
              <a:buSzPct val="100000"/>
              <a:buChar char="•"/>
              <a:defRPr sz="2500" b="0">
                <a:solidFill>
                  <a:srgbClr val="FFFFFF"/>
                </a:solidFill>
                <a:latin typeface="Avenir Next"/>
                <a:ea typeface="Avenir Next"/>
                <a:cs typeface="Avenir Next"/>
                <a:sym typeface="Avenir Next"/>
              </a:defRPr>
            </a:lvl1pPr>
          </a:lstStyle>
          <a:p>
            <a:r>
              <a:t>Mayor nivel de apertura de la economía nacional al comercio exterior, fue en el año 2015 con un 40%.</a:t>
            </a:r>
          </a:p>
        </p:txBody>
      </p:sp>
      <p:sp>
        <p:nvSpPr>
          <p:cNvPr id="666" name="40% Producción tiene un enfoque de venta externa.…"/>
          <p:cNvSpPr txBox="1"/>
          <p:nvPr/>
        </p:nvSpPr>
        <p:spPr>
          <a:xfrm>
            <a:off x="1659914" y="8670665"/>
            <a:ext cx="4554774" cy="226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indent="381000" algn="l" defTabSz="449580">
              <a:defRPr sz="2500" b="0">
                <a:solidFill>
                  <a:srgbClr val="FFFFFF"/>
                </a:solidFill>
                <a:latin typeface="Avenir Next"/>
                <a:ea typeface="Avenir Next"/>
                <a:cs typeface="Avenir Next"/>
                <a:sym typeface="Avenir Next"/>
              </a:defRPr>
            </a:pPr>
            <a:r>
              <a:rPr b="1"/>
              <a:t>40%</a:t>
            </a:r>
            <a:r>
              <a:t> Producción tiene un enfoque de venta externa.</a:t>
            </a:r>
          </a:p>
          <a:p>
            <a:pPr marR="331470" indent="381000" algn="l" defTabSz="449580">
              <a:defRPr sz="2500" b="0">
                <a:solidFill>
                  <a:srgbClr val="FFFFFF"/>
                </a:solidFill>
                <a:latin typeface="Avenir Next"/>
                <a:ea typeface="Avenir Next"/>
                <a:cs typeface="Avenir Next"/>
                <a:sym typeface="Avenir Next"/>
              </a:defRPr>
            </a:pPr>
            <a:r>
              <a:rPr b="1"/>
              <a:t>60% </a:t>
            </a:r>
            <a:r>
              <a:t>Se dedica para el mercado interno. </a:t>
            </a:r>
          </a:p>
        </p:txBody>
      </p:sp>
      <p:pic>
        <p:nvPicPr>
          <p:cNvPr id="667" name="Imagen" descr="Imagen"/>
          <p:cNvPicPr>
            <a:picLocks/>
          </p:cNvPicPr>
          <p:nvPr/>
        </p:nvPicPr>
        <p:blipFill>
          <a:blip r:embed="rId5">
            <a:extLst/>
          </a:blip>
          <a:stretch>
            <a:fillRect/>
          </a:stretch>
        </p:blipFill>
        <p:spPr>
          <a:xfrm>
            <a:off x="6562642" y="4359465"/>
            <a:ext cx="5053956" cy="7636645"/>
          </a:xfrm>
          <a:prstGeom prst="rect">
            <a:avLst/>
          </a:prstGeom>
          <a:ln w="12700">
            <a:miter lim="400000"/>
          </a:ln>
        </p:spPr>
      </p:pic>
      <p:grpSp>
        <p:nvGrpSpPr>
          <p:cNvPr id="670" name="Grupo"/>
          <p:cNvGrpSpPr/>
          <p:nvPr/>
        </p:nvGrpSpPr>
        <p:grpSpPr>
          <a:xfrm>
            <a:off x="6937651" y="4886908"/>
            <a:ext cx="3798081" cy="963295"/>
            <a:chOff x="0" y="0"/>
            <a:chExt cx="3798079" cy="963293"/>
          </a:xfrm>
        </p:grpSpPr>
        <p:pic>
          <p:nvPicPr>
            <p:cNvPr id="668" name="Imagen" descr="Imagen"/>
            <p:cNvPicPr>
              <a:picLocks noChangeAspect="1"/>
            </p:cNvPicPr>
            <p:nvPr/>
          </p:nvPicPr>
          <p:blipFill>
            <a:blip r:embed="rId6">
              <a:extLst/>
            </a:blip>
            <a:stretch>
              <a:fillRect/>
            </a:stretch>
          </p:blipFill>
          <p:spPr>
            <a:xfrm>
              <a:off x="0" y="0"/>
              <a:ext cx="681333" cy="963294"/>
            </a:xfrm>
            <a:prstGeom prst="rect">
              <a:avLst/>
            </a:prstGeom>
            <a:ln w="12700" cap="flat">
              <a:noFill/>
              <a:miter lim="400000"/>
            </a:ln>
            <a:effectLst/>
          </p:spPr>
        </p:pic>
        <p:sp>
          <p:nvSpPr>
            <p:cNvPr id="669" name="COLOMBIA"/>
            <p:cNvSpPr txBox="1"/>
            <p:nvPr/>
          </p:nvSpPr>
          <p:spPr>
            <a:xfrm>
              <a:off x="505856" y="126046"/>
              <a:ext cx="3292224" cy="711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449580">
                <a:defRPr sz="3500">
                  <a:solidFill>
                    <a:srgbClr val="FFFFFF"/>
                  </a:solidFill>
                  <a:latin typeface="Avenir Next"/>
                  <a:ea typeface="Avenir Next"/>
                  <a:cs typeface="Avenir Next"/>
                  <a:sym typeface="Avenir Next"/>
                </a:defRPr>
              </a:lvl1pPr>
            </a:lstStyle>
            <a:p>
              <a:r>
                <a:t>COLOMBIA</a:t>
              </a:r>
            </a:p>
          </p:txBody>
        </p:sp>
      </p:grpSp>
      <p:sp>
        <p:nvSpPr>
          <p:cNvPr id="671" name="Mayor nivel de apertura de la economía nacional al comercio exterior, fue en el año 2015 con un 31%."/>
          <p:cNvSpPr txBox="1"/>
          <p:nvPr/>
        </p:nvSpPr>
        <p:spPr>
          <a:xfrm>
            <a:off x="7031830" y="6273621"/>
            <a:ext cx="4554774" cy="226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609600" marR="331470" indent="-228600" algn="l" defTabSz="449580">
              <a:buSzPct val="100000"/>
              <a:buChar char="•"/>
              <a:defRPr sz="2500" b="0">
                <a:solidFill>
                  <a:srgbClr val="FFFFFF"/>
                </a:solidFill>
                <a:latin typeface="Avenir Next"/>
                <a:ea typeface="Avenir Next"/>
                <a:cs typeface="Avenir Next"/>
                <a:sym typeface="Avenir Next"/>
              </a:defRPr>
            </a:lvl1pPr>
          </a:lstStyle>
          <a:p>
            <a:r>
              <a:t>Mayor nivel de apertura de la economía nacional al comercio exterior, fue en el año 2015 con un 31%.</a:t>
            </a:r>
          </a:p>
        </p:txBody>
      </p:sp>
      <p:sp>
        <p:nvSpPr>
          <p:cNvPr id="672" name="El valor de exportaciones frente a las importaciones, se dedica al comercio exterior y es menor frente al consumo interno."/>
          <p:cNvSpPr txBox="1"/>
          <p:nvPr/>
        </p:nvSpPr>
        <p:spPr>
          <a:xfrm>
            <a:off x="6981030" y="8670665"/>
            <a:ext cx="4948577" cy="226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indent="381000" algn="l" defTabSz="449580">
              <a:defRPr sz="2500" b="0">
                <a:solidFill>
                  <a:srgbClr val="FFFFFF"/>
                </a:solidFill>
                <a:latin typeface="Avenir Next"/>
                <a:ea typeface="Avenir Next"/>
                <a:cs typeface="Avenir Next"/>
                <a:sym typeface="Avenir Next"/>
              </a:defRPr>
            </a:lvl1pPr>
          </a:lstStyle>
          <a:p>
            <a:r>
              <a:t>El valor de exportaciones frente a las importaciones, se dedica al comercio exterior y es menor frente al consumo interno.</a:t>
            </a:r>
          </a:p>
        </p:txBody>
      </p:sp>
      <p:pic>
        <p:nvPicPr>
          <p:cNvPr id="673" name="Imagen" descr="Imagen"/>
          <p:cNvPicPr>
            <a:picLocks/>
          </p:cNvPicPr>
          <p:nvPr/>
        </p:nvPicPr>
        <p:blipFill>
          <a:blip r:embed="rId7">
            <a:extLst/>
          </a:blip>
          <a:stretch>
            <a:fillRect/>
          </a:stretch>
        </p:blipFill>
        <p:spPr>
          <a:xfrm>
            <a:off x="12403745" y="4359465"/>
            <a:ext cx="5060632" cy="7636645"/>
          </a:xfrm>
          <a:prstGeom prst="rect">
            <a:avLst/>
          </a:prstGeom>
          <a:ln w="12700">
            <a:miter lim="400000"/>
          </a:ln>
        </p:spPr>
      </p:pic>
      <p:grpSp>
        <p:nvGrpSpPr>
          <p:cNvPr id="676" name="Grupo"/>
          <p:cNvGrpSpPr/>
          <p:nvPr/>
        </p:nvGrpSpPr>
        <p:grpSpPr>
          <a:xfrm>
            <a:off x="12729802" y="4886908"/>
            <a:ext cx="3292224" cy="963295"/>
            <a:chOff x="0" y="0"/>
            <a:chExt cx="3292223" cy="963293"/>
          </a:xfrm>
        </p:grpSpPr>
        <p:sp>
          <p:nvSpPr>
            <p:cNvPr id="674" name="Grupo"/>
            <p:cNvSpPr txBox="1"/>
            <p:nvPr/>
          </p:nvSpPr>
          <p:spPr>
            <a:xfrm>
              <a:off x="0" y="126046"/>
              <a:ext cx="3292224" cy="711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449580">
                <a:defRPr sz="3500">
                  <a:solidFill>
                    <a:srgbClr val="FFFFFF"/>
                  </a:solidFill>
                  <a:latin typeface="Avenir Next"/>
                  <a:ea typeface="Avenir Next"/>
                  <a:cs typeface="Avenir Next"/>
                  <a:sym typeface="Avenir Next"/>
                </a:defRPr>
              </a:lvl1pPr>
            </a:lstStyle>
            <a:p>
              <a:r>
                <a:t>PERÚ</a:t>
              </a:r>
            </a:p>
          </p:txBody>
        </p:sp>
        <p:pic>
          <p:nvPicPr>
            <p:cNvPr id="675" name="Imagen" descr="Imagen"/>
            <p:cNvPicPr>
              <a:picLocks noChangeAspect="1"/>
            </p:cNvPicPr>
            <p:nvPr/>
          </p:nvPicPr>
          <p:blipFill>
            <a:blip r:embed="rId8">
              <a:extLst/>
            </a:blip>
            <a:stretch>
              <a:fillRect/>
            </a:stretch>
          </p:blipFill>
          <p:spPr>
            <a:xfrm>
              <a:off x="141350" y="0"/>
              <a:ext cx="655382" cy="963294"/>
            </a:xfrm>
            <a:prstGeom prst="rect">
              <a:avLst/>
            </a:prstGeom>
            <a:ln w="12700" cap="flat">
              <a:noFill/>
              <a:miter lim="400000"/>
            </a:ln>
            <a:effectLst/>
          </p:spPr>
        </p:pic>
      </p:grpSp>
      <p:sp>
        <p:nvSpPr>
          <p:cNvPr id="677" name="Mayor nivel de apertura de la economía nacional al comercio exterior, fue en el año 2017 con un 40%."/>
          <p:cNvSpPr txBox="1"/>
          <p:nvPr/>
        </p:nvSpPr>
        <p:spPr>
          <a:xfrm>
            <a:off x="12921953" y="6270068"/>
            <a:ext cx="4554774" cy="226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609600" marR="331470" indent="-228600" algn="l" defTabSz="449580">
              <a:buSzPct val="100000"/>
              <a:buChar char="•"/>
              <a:defRPr sz="2500" b="0">
                <a:solidFill>
                  <a:srgbClr val="FFFFFF"/>
                </a:solidFill>
                <a:latin typeface="Avenir Next"/>
                <a:ea typeface="Avenir Next"/>
                <a:cs typeface="Avenir Next"/>
                <a:sym typeface="Avenir Next"/>
              </a:defRPr>
            </a:lvl1pPr>
          </a:lstStyle>
          <a:p>
            <a:r>
              <a:t>Mayor nivel de apertura de la economía nacional al comercio exterior, fue en el año 2017 con un 40%.</a:t>
            </a:r>
          </a:p>
        </p:txBody>
      </p:sp>
      <p:sp>
        <p:nvSpPr>
          <p:cNvPr id="678" name="40% Producción se destina al comercio exterior.…"/>
          <p:cNvSpPr txBox="1"/>
          <p:nvPr/>
        </p:nvSpPr>
        <p:spPr>
          <a:xfrm>
            <a:off x="12921953" y="8683365"/>
            <a:ext cx="4554774" cy="226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indent="381000" algn="l" defTabSz="449580">
              <a:defRPr sz="2500" b="0">
                <a:solidFill>
                  <a:srgbClr val="FFFFFF"/>
                </a:solidFill>
                <a:latin typeface="Avenir Next"/>
                <a:ea typeface="Avenir Next"/>
                <a:cs typeface="Avenir Next"/>
                <a:sym typeface="Avenir Next"/>
              </a:defRPr>
            </a:pPr>
            <a:r>
              <a:rPr b="1"/>
              <a:t>40%</a:t>
            </a:r>
            <a:r>
              <a:t> Producción se destina al comercio exterior.</a:t>
            </a:r>
          </a:p>
          <a:p>
            <a:pPr marR="331470" indent="381000" algn="l" defTabSz="449580">
              <a:defRPr sz="2500" b="0">
                <a:solidFill>
                  <a:srgbClr val="FFFFFF"/>
                </a:solidFill>
                <a:latin typeface="Avenir Next"/>
                <a:ea typeface="Avenir Next"/>
                <a:cs typeface="Avenir Next"/>
                <a:sym typeface="Avenir Next"/>
              </a:defRPr>
            </a:pPr>
            <a:r>
              <a:rPr b="1"/>
              <a:t>60% </a:t>
            </a:r>
            <a:r>
              <a:t>Destinadas al consumo interno. </a:t>
            </a:r>
          </a:p>
        </p:txBody>
      </p:sp>
      <p:pic>
        <p:nvPicPr>
          <p:cNvPr id="679" name="Imagen" descr="Imagen"/>
          <p:cNvPicPr>
            <a:picLocks/>
          </p:cNvPicPr>
          <p:nvPr/>
        </p:nvPicPr>
        <p:blipFill>
          <a:blip r:embed="rId9">
            <a:extLst/>
          </a:blip>
          <a:stretch>
            <a:fillRect/>
          </a:stretch>
        </p:blipFill>
        <p:spPr>
          <a:xfrm>
            <a:off x="18251526" y="4359465"/>
            <a:ext cx="5083949" cy="7636645"/>
          </a:xfrm>
          <a:prstGeom prst="rect">
            <a:avLst/>
          </a:prstGeom>
          <a:ln w="12700">
            <a:miter lim="400000"/>
          </a:ln>
        </p:spPr>
      </p:pic>
      <p:grpSp>
        <p:nvGrpSpPr>
          <p:cNvPr id="682" name="Grupo"/>
          <p:cNvGrpSpPr/>
          <p:nvPr/>
        </p:nvGrpSpPr>
        <p:grpSpPr>
          <a:xfrm>
            <a:off x="18722605" y="4891009"/>
            <a:ext cx="3666281" cy="955093"/>
            <a:chOff x="172043" y="4100"/>
            <a:chExt cx="3666280" cy="955091"/>
          </a:xfrm>
        </p:grpSpPr>
        <p:sp>
          <p:nvSpPr>
            <p:cNvPr id="680" name="Grupo"/>
            <p:cNvSpPr txBox="1"/>
            <p:nvPr/>
          </p:nvSpPr>
          <p:spPr>
            <a:xfrm>
              <a:off x="546100" y="126046"/>
              <a:ext cx="3292224" cy="711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449580">
                <a:defRPr sz="3500">
                  <a:solidFill>
                    <a:srgbClr val="FFFFFF"/>
                  </a:solidFill>
                  <a:latin typeface="Avenir Next"/>
                  <a:ea typeface="Avenir Next"/>
                  <a:cs typeface="Avenir Next"/>
                  <a:sym typeface="Avenir Next"/>
                </a:defRPr>
              </a:lvl1pPr>
            </a:lstStyle>
            <a:p>
              <a:r>
                <a:t>BOLIVIA</a:t>
              </a:r>
            </a:p>
          </p:txBody>
        </p:sp>
        <p:pic>
          <p:nvPicPr>
            <p:cNvPr id="681" name="Imagen" descr="Imagen"/>
            <p:cNvPicPr>
              <a:picLocks noChangeAspect="1"/>
            </p:cNvPicPr>
            <p:nvPr/>
          </p:nvPicPr>
          <p:blipFill>
            <a:blip r:embed="rId10">
              <a:extLst/>
            </a:blip>
            <a:stretch>
              <a:fillRect/>
            </a:stretch>
          </p:blipFill>
          <p:spPr>
            <a:xfrm>
              <a:off x="172043" y="4100"/>
              <a:ext cx="851425" cy="955093"/>
            </a:xfrm>
            <a:prstGeom prst="rect">
              <a:avLst/>
            </a:prstGeom>
            <a:ln w="12700" cap="flat">
              <a:noFill/>
              <a:miter lim="400000"/>
            </a:ln>
            <a:effectLst/>
          </p:spPr>
        </p:pic>
      </p:grpSp>
      <p:sp>
        <p:nvSpPr>
          <p:cNvPr id="683" name="Mayor nivel de apertura de la economía nacional al comercio exterior, fue en el año 2015 con un 56%."/>
          <p:cNvSpPr txBox="1"/>
          <p:nvPr/>
        </p:nvSpPr>
        <p:spPr>
          <a:xfrm>
            <a:off x="18824776" y="6257773"/>
            <a:ext cx="4554774" cy="226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609600" marR="331470" indent="-228600" algn="l" defTabSz="449580">
              <a:buSzPct val="100000"/>
              <a:buChar char="•"/>
              <a:defRPr sz="2500" b="0">
                <a:solidFill>
                  <a:srgbClr val="FFFFFF"/>
                </a:solidFill>
                <a:latin typeface="Avenir Next"/>
                <a:ea typeface="Avenir Next"/>
                <a:cs typeface="Avenir Next"/>
                <a:sym typeface="Avenir Next"/>
              </a:defRPr>
            </a:lvl1pPr>
          </a:lstStyle>
          <a:p>
            <a:r>
              <a:t>Mayor nivel de apertura de la economía nacional al comercio exterior, fue en el año 2015 con un 56%.</a:t>
            </a:r>
          </a:p>
        </p:txBody>
      </p:sp>
      <p:sp>
        <p:nvSpPr>
          <p:cNvPr id="684" name="Tiene un promedio de 49%, por lo que la mitad de su producción está destinada al comercio exterior."/>
          <p:cNvSpPr txBox="1"/>
          <p:nvPr/>
        </p:nvSpPr>
        <p:spPr>
          <a:xfrm>
            <a:off x="18782083" y="8683365"/>
            <a:ext cx="4554773" cy="2260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indent="381000" algn="l" defTabSz="449580">
              <a:defRPr sz="2500" b="0">
                <a:solidFill>
                  <a:srgbClr val="FFFFFF"/>
                </a:solidFill>
                <a:latin typeface="Avenir Next"/>
                <a:ea typeface="Avenir Next"/>
                <a:cs typeface="Avenir Next"/>
                <a:sym typeface="Avenir Next"/>
              </a:defRPr>
            </a:lvl1pPr>
          </a:lstStyle>
          <a:p>
            <a:r>
              <a:t>Tiene un promedio de 49%, por lo que la mitad de su producción está destinada al comercio exterior.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61"/>
                                        </p:tgtEl>
                                        <p:attrNameLst>
                                          <p:attrName>style.visibility</p:attrName>
                                        </p:attrNameLst>
                                      </p:cBhvr>
                                      <p:to>
                                        <p:strVal val="visible"/>
                                      </p:to>
                                    </p:set>
                                    <p:anim calcmode="lin" valueType="num">
                                      <p:cBhvr>
                                        <p:cTn id="7" dur="1000" fill="hold"/>
                                        <p:tgtEl>
                                          <p:spTgt spid="661"/>
                                        </p:tgtEl>
                                        <p:attrNameLst>
                                          <p:attrName>ppt_x</p:attrName>
                                        </p:attrNameLst>
                                      </p:cBhvr>
                                      <p:tavLst>
                                        <p:tav tm="0">
                                          <p:val>
                                            <p:strVal val="0-#ppt_w/2"/>
                                          </p:val>
                                        </p:tav>
                                        <p:tav tm="100000">
                                          <p:val>
                                            <p:strVal val="#ppt_x"/>
                                          </p:val>
                                        </p:tav>
                                      </p:tavLst>
                                    </p:anim>
                                    <p:anim calcmode="lin" valueType="num">
                                      <p:cBhvr>
                                        <p:cTn id="8" dur="1000" fill="hold"/>
                                        <p:tgtEl>
                                          <p:spTgt spid="66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 fill="hold" grpId="2" nodeType="afterEffect">
                                  <p:stCondLst>
                                    <p:cond delay="0"/>
                                  </p:stCondLst>
                                  <p:iterate>
                                    <p:tmAbs val="0"/>
                                  </p:iterate>
                                  <p:childTnLst>
                                    <p:set>
                                      <p:cBhvr>
                                        <p:cTn id="11" fill="hold"/>
                                        <p:tgtEl>
                                          <p:spTgt spid="658"/>
                                        </p:tgtEl>
                                        <p:attrNameLst>
                                          <p:attrName>style.visibility</p:attrName>
                                        </p:attrNameLst>
                                      </p:cBhvr>
                                      <p:to>
                                        <p:strVal val="visible"/>
                                      </p:to>
                                    </p:set>
                                    <p:anim calcmode="lin" valueType="num">
                                      <p:cBhvr>
                                        <p:cTn id="12" dur="1000" fill="hold"/>
                                        <p:tgtEl>
                                          <p:spTgt spid="658"/>
                                        </p:tgtEl>
                                        <p:attrNameLst>
                                          <p:attrName>ppt_x</p:attrName>
                                        </p:attrNameLst>
                                      </p:cBhvr>
                                      <p:tavLst>
                                        <p:tav tm="0">
                                          <p:val>
                                            <p:strVal val="#ppt_x"/>
                                          </p:val>
                                        </p:tav>
                                        <p:tav tm="100000">
                                          <p:val>
                                            <p:strVal val="#ppt_x"/>
                                          </p:val>
                                        </p:tav>
                                      </p:tavLst>
                                    </p:anim>
                                    <p:anim calcmode="lin" valueType="num">
                                      <p:cBhvr>
                                        <p:cTn id="13" dur="1000" fill="hold"/>
                                        <p:tgtEl>
                                          <p:spTgt spid="658"/>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8" fill="hold" grpId="3" nodeType="afterEffect">
                                  <p:stCondLst>
                                    <p:cond delay="0"/>
                                  </p:stCondLst>
                                  <p:iterate>
                                    <p:tmAbs val="0"/>
                                  </p:iterate>
                                  <p:childTnLst>
                                    <p:set>
                                      <p:cBhvr>
                                        <p:cTn id="16" fill="hold"/>
                                        <p:tgtEl>
                                          <p:spTgt spid="664"/>
                                        </p:tgtEl>
                                        <p:attrNameLst>
                                          <p:attrName>style.visibility</p:attrName>
                                        </p:attrNameLst>
                                      </p:cBhvr>
                                      <p:to>
                                        <p:strVal val="visible"/>
                                      </p:to>
                                    </p:set>
                                    <p:anim calcmode="lin" valueType="num">
                                      <p:cBhvr>
                                        <p:cTn id="17" dur="1000" fill="hold"/>
                                        <p:tgtEl>
                                          <p:spTgt spid="664"/>
                                        </p:tgtEl>
                                        <p:attrNameLst>
                                          <p:attrName>ppt_x</p:attrName>
                                        </p:attrNameLst>
                                      </p:cBhvr>
                                      <p:tavLst>
                                        <p:tav tm="0">
                                          <p:val>
                                            <p:strVal val="0-#ppt_w/2"/>
                                          </p:val>
                                        </p:tav>
                                        <p:tav tm="100000">
                                          <p:val>
                                            <p:strVal val="#ppt_x"/>
                                          </p:val>
                                        </p:tav>
                                      </p:tavLst>
                                    </p:anim>
                                    <p:anim calcmode="lin" valueType="num">
                                      <p:cBhvr>
                                        <p:cTn id="18" dur="1000" fill="hold"/>
                                        <p:tgtEl>
                                          <p:spTgt spid="66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9" presetClass="entr" fill="hold" grpId="4" nodeType="afterEffect">
                                  <p:stCondLst>
                                    <p:cond delay="0"/>
                                  </p:stCondLst>
                                  <p:iterate>
                                    <p:tmAbs val="0"/>
                                  </p:iterate>
                                  <p:childTnLst>
                                    <p:set>
                                      <p:cBhvr>
                                        <p:cTn id="21" fill="hold"/>
                                        <p:tgtEl>
                                          <p:spTgt spid="665"/>
                                        </p:tgtEl>
                                        <p:attrNameLst>
                                          <p:attrName>style.visibility</p:attrName>
                                        </p:attrNameLst>
                                      </p:cBhvr>
                                      <p:to>
                                        <p:strVal val="visible"/>
                                      </p:to>
                                    </p:set>
                                    <p:animEffect transition="in" filter="dissolve">
                                      <p:cBhvr>
                                        <p:cTn id="22" dur="1000"/>
                                        <p:tgtEl>
                                          <p:spTgt spid="665"/>
                                        </p:tgtEl>
                                      </p:cBhvr>
                                    </p:animEffect>
                                  </p:childTnLst>
                                </p:cTn>
                              </p:par>
                            </p:childTnLst>
                          </p:cTn>
                        </p:par>
                        <p:par>
                          <p:cTn id="23" fill="hold">
                            <p:stCondLst>
                              <p:cond delay="4000"/>
                            </p:stCondLst>
                            <p:childTnLst>
                              <p:par>
                                <p:cTn id="24" presetID="9" presetClass="entr" fill="hold" grpId="5" nodeType="afterEffect">
                                  <p:stCondLst>
                                    <p:cond delay="0"/>
                                  </p:stCondLst>
                                  <p:iterate>
                                    <p:tmAbs val="0"/>
                                  </p:iterate>
                                  <p:childTnLst>
                                    <p:set>
                                      <p:cBhvr>
                                        <p:cTn id="25" fill="hold"/>
                                        <p:tgtEl>
                                          <p:spTgt spid="666"/>
                                        </p:tgtEl>
                                        <p:attrNameLst>
                                          <p:attrName>style.visibility</p:attrName>
                                        </p:attrNameLst>
                                      </p:cBhvr>
                                      <p:to>
                                        <p:strVal val="visible"/>
                                      </p:to>
                                    </p:set>
                                    <p:animEffect transition="in" filter="dissolve">
                                      <p:cBhvr>
                                        <p:cTn id="26" dur="1000"/>
                                        <p:tgtEl>
                                          <p:spTgt spid="666"/>
                                        </p:tgtEl>
                                      </p:cBhvr>
                                    </p:animEffect>
                                  </p:childTnLst>
                                </p:cTn>
                              </p:par>
                            </p:childTnLst>
                          </p:cTn>
                        </p:par>
                        <p:par>
                          <p:cTn id="27" fill="hold">
                            <p:stCondLst>
                              <p:cond delay="5000"/>
                            </p:stCondLst>
                            <p:childTnLst>
                              <p:par>
                                <p:cTn id="28" presetID="2" presetClass="entr" presetSubtype="1" fill="hold" grpId="6" nodeType="afterEffect">
                                  <p:stCondLst>
                                    <p:cond delay="0"/>
                                  </p:stCondLst>
                                  <p:iterate>
                                    <p:tmAbs val="0"/>
                                  </p:iterate>
                                  <p:childTnLst>
                                    <p:set>
                                      <p:cBhvr>
                                        <p:cTn id="29" fill="hold"/>
                                        <p:tgtEl>
                                          <p:spTgt spid="667"/>
                                        </p:tgtEl>
                                        <p:attrNameLst>
                                          <p:attrName>style.visibility</p:attrName>
                                        </p:attrNameLst>
                                      </p:cBhvr>
                                      <p:to>
                                        <p:strVal val="visible"/>
                                      </p:to>
                                    </p:set>
                                    <p:anim calcmode="lin" valueType="num">
                                      <p:cBhvr>
                                        <p:cTn id="30" dur="1000" fill="hold"/>
                                        <p:tgtEl>
                                          <p:spTgt spid="667"/>
                                        </p:tgtEl>
                                        <p:attrNameLst>
                                          <p:attrName>ppt_x</p:attrName>
                                        </p:attrNameLst>
                                      </p:cBhvr>
                                      <p:tavLst>
                                        <p:tav tm="0">
                                          <p:val>
                                            <p:strVal val="#ppt_x"/>
                                          </p:val>
                                        </p:tav>
                                        <p:tav tm="100000">
                                          <p:val>
                                            <p:strVal val="#ppt_x"/>
                                          </p:val>
                                        </p:tav>
                                      </p:tavLst>
                                    </p:anim>
                                    <p:anim calcmode="lin" valueType="num">
                                      <p:cBhvr>
                                        <p:cTn id="31" dur="1000" fill="hold"/>
                                        <p:tgtEl>
                                          <p:spTgt spid="667"/>
                                        </p:tgtEl>
                                        <p:attrNameLst>
                                          <p:attrName>ppt_y</p:attrName>
                                        </p:attrNameLst>
                                      </p:cBhvr>
                                      <p:tavLst>
                                        <p:tav tm="0">
                                          <p:val>
                                            <p:strVal val="0-#ppt_h/2"/>
                                          </p:val>
                                        </p:tav>
                                        <p:tav tm="100000">
                                          <p:val>
                                            <p:strVal val="#ppt_y"/>
                                          </p:val>
                                        </p:tav>
                                      </p:tavLst>
                                    </p:anim>
                                  </p:childTnLst>
                                </p:cTn>
                              </p:par>
                            </p:childTnLst>
                          </p:cTn>
                        </p:par>
                        <p:par>
                          <p:cTn id="32" fill="hold">
                            <p:stCondLst>
                              <p:cond delay="6000"/>
                            </p:stCondLst>
                            <p:childTnLst>
                              <p:par>
                                <p:cTn id="33" presetID="2" presetClass="entr" presetSubtype="8" fill="hold" grpId="7" nodeType="afterEffect">
                                  <p:stCondLst>
                                    <p:cond delay="0"/>
                                  </p:stCondLst>
                                  <p:iterate>
                                    <p:tmAbs val="0"/>
                                  </p:iterate>
                                  <p:childTnLst>
                                    <p:set>
                                      <p:cBhvr>
                                        <p:cTn id="34" fill="hold"/>
                                        <p:tgtEl>
                                          <p:spTgt spid="670"/>
                                        </p:tgtEl>
                                        <p:attrNameLst>
                                          <p:attrName>style.visibility</p:attrName>
                                        </p:attrNameLst>
                                      </p:cBhvr>
                                      <p:to>
                                        <p:strVal val="visible"/>
                                      </p:to>
                                    </p:set>
                                    <p:anim calcmode="lin" valueType="num">
                                      <p:cBhvr>
                                        <p:cTn id="35" dur="1000" fill="hold"/>
                                        <p:tgtEl>
                                          <p:spTgt spid="670"/>
                                        </p:tgtEl>
                                        <p:attrNameLst>
                                          <p:attrName>ppt_x</p:attrName>
                                        </p:attrNameLst>
                                      </p:cBhvr>
                                      <p:tavLst>
                                        <p:tav tm="0">
                                          <p:val>
                                            <p:strVal val="0-#ppt_w/2"/>
                                          </p:val>
                                        </p:tav>
                                        <p:tav tm="100000">
                                          <p:val>
                                            <p:strVal val="#ppt_x"/>
                                          </p:val>
                                        </p:tav>
                                      </p:tavLst>
                                    </p:anim>
                                    <p:anim calcmode="lin" valueType="num">
                                      <p:cBhvr>
                                        <p:cTn id="36" dur="1000" fill="hold"/>
                                        <p:tgtEl>
                                          <p:spTgt spid="670"/>
                                        </p:tgtEl>
                                        <p:attrNameLst>
                                          <p:attrName>ppt_y</p:attrName>
                                        </p:attrNameLst>
                                      </p:cBhvr>
                                      <p:tavLst>
                                        <p:tav tm="0">
                                          <p:val>
                                            <p:strVal val="#ppt_y"/>
                                          </p:val>
                                        </p:tav>
                                        <p:tav tm="100000">
                                          <p:val>
                                            <p:strVal val="#ppt_y"/>
                                          </p:val>
                                        </p:tav>
                                      </p:tavLst>
                                    </p:anim>
                                  </p:childTnLst>
                                </p:cTn>
                              </p:par>
                            </p:childTnLst>
                          </p:cTn>
                        </p:par>
                        <p:par>
                          <p:cTn id="37" fill="hold">
                            <p:stCondLst>
                              <p:cond delay="7000"/>
                            </p:stCondLst>
                            <p:childTnLst>
                              <p:par>
                                <p:cTn id="38" presetID="9" presetClass="entr" fill="hold" grpId="8" nodeType="afterEffect">
                                  <p:stCondLst>
                                    <p:cond delay="0"/>
                                  </p:stCondLst>
                                  <p:iterate>
                                    <p:tmAbs val="0"/>
                                  </p:iterate>
                                  <p:childTnLst>
                                    <p:set>
                                      <p:cBhvr>
                                        <p:cTn id="39" fill="hold"/>
                                        <p:tgtEl>
                                          <p:spTgt spid="671"/>
                                        </p:tgtEl>
                                        <p:attrNameLst>
                                          <p:attrName>style.visibility</p:attrName>
                                        </p:attrNameLst>
                                      </p:cBhvr>
                                      <p:to>
                                        <p:strVal val="visible"/>
                                      </p:to>
                                    </p:set>
                                    <p:animEffect transition="in" filter="dissolve">
                                      <p:cBhvr>
                                        <p:cTn id="40" dur="1000"/>
                                        <p:tgtEl>
                                          <p:spTgt spid="671"/>
                                        </p:tgtEl>
                                      </p:cBhvr>
                                    </p:animEffect>
                                  </p:childTnLst>
                                </p:cTn>
                              </p:par>
                            </p:childTnLst>
                          </p:cTn>
                        </p:par>
                        <p:par>
                          <p:cTn id="41" fill="hold">
                            <p:stCondLst>
                              <p:cond delay="8000"/>
                            </p:stCondLst>
                            <p:childTnLst>
                              <p:par>
                                <p:cTn id="42" presetID="9" presetClass="entr" fill="hold" grpId="9" nodeType="afterEffect">
                                  <p:stCondLst>
                                    <p:cond delay="0"/>
                                  </p:stCondLst>
                                  <p:iterate>
                                    <p:tmAbs val="0"/>
                                  </p:iterate>
                                  <p:childTnLst>
                                    <p:set>
                                      <p:cBhvr>
                                        <p:cTn id="43" fill="hold"/>
                                        <p:tgtEl>
                                          <p:spTgt spid="672"/>
                                        </p:tgtEl>
                                        <p:attrNameLst>
                                          <p:attrName>style.visibility</p:attrName>
                                        </p:attrNameLst>
                                      </p:cBhvr>
                                      <p:to>
                                        <p:strVal val="visible"/>
                                      </p:to>
                                    </p:set>
                                    <p:animEffect transition="in" filter="dissolve">
                                      <p:cBhvr>
                                        <p:cTn id="44" dur="1000"/>
                                        <p:tgtEl>
                                          <p:spTgt spid="672"/>
                                        </p:tgtEl>
                                      </p:cBhvr>
                                    </p:animEffect>
                                  </p:childTnLst>
                                </p:cTn>
                              </p:par>
                            </p:childTnLst>
                          </p:cTn>
                        </p:par>
                        <p:par>
                          <p:cTn id="45" fill="hold">
                            <p:stCondLst>
                              <p:cond delay="9000"/>
                            </p:stCondLst>
                            <p:childTnLst>
                              <p:par>
                                <p:cTn id="46" presetID="2" presetClass="entr" presetSubtype="1" fill="hold" grpId="10" nodeType="afterEffect">
                                  <p:stCondLst>
                                    <p:cond delay="0"/>
                                  </p:stCondLst>
                                  <p:iterate>
                                    <p:tmAbs val="0"/>
                                  </p:iterate>
                                  <p:childTnLst>
                                    <p:set>
                                      <p:cBhvr>
                                        <p:cTn id="47" fill="hold"/>
                                        <p:tgtEl>
                                          <p:spTgt spid="673"/>
                                        </p:tgtEl>
                                        <p:attrNameLst>
                                          <p:attrName>style.visibility</p:attrName>
                                        </p:attrNameLst>
                                      </p:cBhvr>
                                      <p:to>
                                        <p:strVal val="visible"/>
                                      </p:to>
                                    </p:set>
                                    <p:anim calcmode="lin" valueType="num">
                                      <p:cBhvr>
                                        <p:cTn id="48" dur="1000" fill="hold"/>
                                        <p:tgtEl>
                                          <p:spTgt spid="673"/>
                                        </p:tgtEl>
                                        <p:attrNameLst>
                                          <p:attrName>ppt_x</p:attrName>
                                        </p:attrNameLst>
                                      </p:cBhvr>
                                      <p:tavLst>
                                        <p:tav tm="0">
                                          <p:val>
                                            <p:strVal val="#ppt_x"/>
                                          </p:val>
                                        </p:tav>
                                        <p:tav tm="100000">
                                          <p:val>
                                            <p:strVal val="#ppt_x"/>
                                          </p:val>
                                        </p:tav>
                                      </p:tavLst>
                                    </p:anim>
                                    <p:anim calcmode="lin" valueType="num">
                                      <p:cBhvr>
                                        <p:cTn id="49" dur="1000" fill="hold"/>
                                        <p:tgtEl>
                                          <p:spTgt spid="673"/>
                                        </p:tgtEl>
                                        <p:attrNameLst>
                                          <p:attrName>ppt_y</p:attrName>
                                        </p:attrNameLst>
                                      </p:cBhvr>
                                      <p:tavLst>
                                        <p:tav tm="0">
                                          <p:val>
                                            <p:strVal val="0-#ppt_h/2"/>
                                          </p:val>
                                        </p:tav>
                                        <p:tav tm="100000">
                                          <p:val>
                                            <p:strVal val="#ppt_y"/>
                                          </p:val>
                                        </p:tav>
                                      </p:tavLst>
                                    </p:anim>
                                  </p:childTnLst>
                                </p:cTn>
                              </p:par>
                            </p:childTnLst>
                          </p:cTn>
                        </p:par>
                        <p:par>
                          <p:cTn id="50" fill="hold">
                            <p:stCondLst>
                              <p:cond delay="10000"/>
                            </p:stCondLst>
                            <p:childTnLst>
                              <p:par>
                                <p:cTn id="51" presetID="2" presetClass="entr" presetSubtype="8" fill="hold" grpId="11" nodeType="afterEffect">
                                  <p:stCondLst>
                                    <p:cond delay="0"/>
                                  </p:stCondLst>
                                  <p:iterate>
                                    <p:tmAbs val="0"/>
                                  </p:iterate>
                                  <p:childTnLst>
                                    <p:set>
                                      <p:cBhvr>
                                        <p:cTn id="52" fill="hold"/>
                                        <p:tgtEl>
                                          <p:spTgt spid="676"/>
                                        </p:tgtEl>
                                        <p:attrNameLst>
                                          <p:attrName>style.visibility</p:attrName>
                                        </p:attrNameLst>
                                      </p:cBhvr>
                                      <p:to>
                                        <p:strVal val="visible"/>
                                      </p:to>
                                    </p:set>
                                    <p:anim calcmode="lin" valueType="num">
                                      <p:cBhvr>
                                        <p:cTn id="53" dur="1000" fill="hold"/>
                                        <p:tgtEl>
                                          <p:spTgt spid="676"/>
                                        </p:tgtEl>
                                        <p:attrNameLst>
                                          <p:attrName>ppt_x</p:attrName>
                                        </p:attrNameLst>
                                      </p:cBhvr>
                                      <p:tavLst>
                                        <p:tav tm="0">
                                          <p:val>
                                            <p:strVal val="0-#ppt_w/2"/>
                                          </p:val>
                                        </p:tav>
                                        <p:tav tm="100000">
                                          <p:val>
                                            <p:strVal val="#ppt_x"/>
                                          </p:val>
                                        </p:tav>
                                      </p:tavLst>
                                    </p:anim>
                                    <p:anim calcmode="lin" valueType="num">
                                      <p:cBhvr>
                                        <p:cTn id="54" dur="1000" fill="hold"/>
                                        <p:tgtEl>
                                          <p:spTgt spid="676"/>
                                        </p:tgtEl>
                                        <p:attrNameLst>
                                          <p:attrName>ppt_y</p:attrName>
                                        </p:attrNameLst>
                                      </p:cBhvr>
                                      <p:tavLst>
                                        <p:tav tm="0">
                                          <p:val>
                                            <p:strVal val="#ppt_y"/>
                                          </p:val>
                                        </p:tav>
                                        <p:tav tm="100000">
                                          <p:val>
                                            <p:strVal val="#ppt_y"/>
                                          </p:val>
                                        </p:tav>
                                      </p:tavLst>
                                    </p:anim>
                                  </p:childTnLst>
                                </p:cTn>
                              </p:par>
                            </p:childTnLst>
                          </p:cTn>
                        </p:par>
                        <p:par>
                          <p:cTn id="55" fill="hold">
                            <p:stCondLst>
                              <p:cond delay="11000"/>
                            </p:stCondLst>
                            <p:childTnLst>
                              <p:par>
                                <p:cTn id="56" presetID="9" presetClass="entr" fill="hold" grpId="12" nodeType="afterEffect">
                                  <p:stCondLst>
                                    <p:cond delay="0"/>
                                  </p:stCondLst>
                                  <p:iterate>
                                    <p:tmAbs val="0"/>
                                  </p:iterate>
                                  <p:childTnLst>
                                    <p:set>
                                      <p:cBhvr>
                                        <p:cTn id="57" fill="hold"/>
                                        <p:tgtEl>
                                          <p:spTgt spid="677"/>
                                        </p:tgtEl>
                                        <p:attrNameLst>
                                          <p:attrName>style.visibility</p:attrName>
                                        </p:attrNameLst>
                                      </p:cBhvr>
                                      <p:to>
                                        <p:strVal val="visible"/>
                                      </p:to>
                                    </p:set>
                                    <p:animEffect transition="in" filter="dissolve">
                                      <p:cBhvr>
                                        <p:cTn id="58" dur="1000"/>
                                        <p:tgtEl>
                                          <p:spTgt spid="677"/>
                                        </p:tgtEl>
                                      </p:cBhvr>
                                    </p:animEffect>
                                  </p:childTnLst>
                                </p:cTn>
                              </p:par>
                            </p:childTnLst>
                          </p:cTn>
                        </p:par>
                        <p:par>
                          <p:cTn id="59" fill="hold">
                            <p:stCondLst>
                              <p:cond delay="12000"/>
                            </p:stCondLst>
                            <p:childTnLst>
                              <p:par>
                                <p:cTn id="60" presetID="9" presetClass="entr" fill="hold" grpId="13" nodeType="afterEffect">
                                  <p:stCondLst>
                                    <p:cond delay="0"/>
                                  </p:stCondLst>
                                  <p:iterate>
                                    <p:tmAbs val="0"/>
                                  </p:iterate>
                                  <p:childTnLst>
                                    <p:set>
                                      <p:cBhvr>
                                        <p:cTn id="61" fill="hold"/>
                                        <p:tgtEl>
                                          <p:spTgt spid="678"/>
                                        </p:tgtEl>
                                        <p:attrNameLst>
                                          <p:attrName>style.visibility</p:attrName>
                                        </p:attrNameLst>
                                      </p:cBhvr>
                                      <p:to>
                                        <p:strVal val="visible"/>
                                      </p:to>
                                    </p:set>
                                    <p:animEffect transition="in" filter="dissolve">
                                      <p:cBhvr>
                                        <p:cTn id="62" dur="1000"/>
                                        <p:tgtEl>
                                          <p:spTgt spid="678"/>
                                        </p:tgtEl>
                                      </p:cBhvr>
                                    </p:animEffect>
                                  </p:childTnLst>
                                </p:cTn>
                              </p:par>
                            </p:childTnLst>
                          </p:cTn>
                        </p:par>
                        <p:par>
                          <p:cTn id="63" fill="hold">
                            <p:stCondLst>
                              <p:cond delay="13000"/>
                            </p:stCondLst>
                            <p:childTnLst>
                              <p:par>
                                <p:cTn id="64" presetID="2" presetClass="entr" presetSubtype="1" fill="hold" grpId="14" nodeType="afterEffect">
                                  <p:stCondLst>
                                    <p:cond delay="0"/>
                                  </p:stCondLst>
                                  <p:iterate>
                                    <p:tmAbs val="0"/>
                                  </p:iterate>
                                  <p:childTnLst>
                                    <p:set>
                                      <p:cBhvr>
                                        <p:cTn id="65" fill="hold"/>
                                        <p:tgtEl>
                                          <p:spTgt spid="679"/>
                                        </p:tgtEl>
                                        <p:attrNameLst>
                                          <p:attrName>style.visibility</p:attrName>
                                        </p:attrNameLst>
                                      </p:cBhvr>
                                      <p:to>
                                        <p:strVal val="visible"/>
                                      </p:to>
                                    </p:set>
                                    <p:anim calcmode="lin" valueType="num">
                                      <p:cBhvr>
                                        <p:cTn id="66" dur="1000" fill="hold"/>
                                        <p:tgtEl>
                                          <p:spTgt spid="679"/>
                                        </p:tgtEl>
                                        <p:attrNameLst>
                                          <p:attrName>ppt_x</p:attrName>
                                        </p:attrNameLst>
                                      </p:cBhvr>
                                      <p:tavLst>
                                        <p:tav tm="0">
                                          <p:val>
                                            <p:strVal val="#ppt_x"/>
                                          </p:val>
                                        </p:tav>
                                        <p:tav tm="100000">
                                          <p:val>
                                            <p:strVal val="#ppt_x"/>
                                          </p:val>
                                        </p:tav>
                                      </p:tavLst>
                                    </p:anim>
                                    <p:anim calcmode="lin" valueType="num">
                                      <p:cBhvr>
                                        <p:cTn id="67" dur="1000" fill="hold"/>
                                        <p:tgtEl>
                                          <p:spTgt spid="679"/>
                                        </p:tgtEl>
                                        <p:attrNameLst>
                                          <p:attrName>ppt_y</p:attrName>
                                        </p:attrNameLst>
                                      </p:cBhvr>
                                      <p:tavLst>
                                        <p:tav tm="0">
                                          <p:val>
                                            <p:strVal val="0-#ppt_h/2"/>
                                          </p:val>
                                        </p:tav>
                                        <p:tav tm="100000">
                                          <p:val>
                                            <p:strVal val="#ppt_y"/>
                                          </p:val>
                                        </p:tav>
                                      </p:tavLst>
                                    </p:anim>
                                  </p:childTnLst>
                                </p:cTn>
                              </p:par>
                            </p:childTnLst>
                          </p:cTn>
                        </p:par>
                        <p:par>
                          <p:cTn id="68" fill="hold">
                            <p:stCondLst>
                              <p:cond delay="14000"/>
                            </p:stCondLst>
                            <p:childTnLst>
                              <p:par>
                                <p:cTn id="69" presetID="2" presetClass="entr" presetSubtype="8" fill="hold" grpId="15" nodeType="afterEffect">
                                  <p:stCondLst>
                                    <p:cond delay="0"/>
                                  </p:stCondLst>
                                  <p:iterate>
                                    <p:tmAbs val="0"/>
                                  </p:iterate>
                                  <p:childTnLst>
                                    <p:set>
                                      <p:cBhvr>
                                        <p:cTn id="70" fill="hold"/>
                                        <p:tgtEl>
                                          <p:spTgt spid="682"/>
                                        </p:tgtEl>
                                        <p:attrNameLst>
                                          <p:attrName>style.visibility</p:attrName>
                                        </p:attrNameLst>
                                      </p:cBhvr>
                                      <p:to>
                                        <p:strVal val="visible"/>
                                      </p:to>
                                    </p:set>
                                    <p:anim calcmode="lin" valueType="num">
                                      <p:cBhvr>
                                        <p:cTn id="71" dur="1000" fill="hold"/>
                                        <p:tgtEl>
                                          <p:spTgt spid="682"/>
                                        </p:tgtEl>
                                        <p:attrNameLst>
                                          <p:attrName>ppt_x</p:attrName>
                                        </p:attrNameLst>
                                      </p:cBhvr>
                                      <p:tavLst>
                                        <p:tav tm="0">
                                          <p:val>
                                            <p:strVal val="0-#ppt_w/2"/>
                                          </p:val>
                                        </p:tav>
                                        <p:tav tm="100000">
                                          <p:val>
                                            <p:strVal val="#ppt_x"/>
                                          </p:val>
                                        </p:tav>
                                      </p:tavLst>
                                    </p:anim>
                                    <p:anim calcmode="lin" valueType="num">
                                      <p:cBhvr>
                                        <p:cTn id="72" dur="1000" fill="hold"/>
                                        <p:tgtEl>
                                          <p:spTgt spid="682"/>
                                        </p:tgtEl>
                                        <p:attrNameLst>
                                          <p:attrName>ppt_y</p:attrName>
                                        </p:attrNameLst>
                                      </p:cBhvr>
                                      <p:tavLst>
                                        <p:tav tm="0">
                                          <p:val>
                                            <p:strVal val="#ppt_y"/>
                                          </p:val>
                                        </p:tav>
                                        <p:tav tm="100000">
                                          <p:val>
                                            <p:strVal val="#ppt_y"/>
                                          </p:val>
                                        </p:tav>
                                      </p:tavLst>
                                    </p:anim>
                                  </p:childTnLst>
                                </p:cTn>
                              </p:par>
                            </p:childTnLst>
                          </p:cTn>
                        </p:par>
                        <p:par>
                          <p:cTn id="73" fill="hold">
                            <p:stCondLst>
                              <p:cond delay="15000"/>
                            </p:stCondLst>
                            <p:childTnLst>
                              <p:par>
                                <p:cTn id="74" presetID="9" presetClass="entr" fill="hold" grpId="16" nodeType="afterEffect">
                                  <p:stCondLst>
                                    <p:cond delay="0"/>
                                  </p:stCondLst>
                                  <p:iterate>
                                    <p:tmAbs val="0"/>
                                  </p:iterate>
                                  <p:childTnLst>
                                    <p:set>
                                      <p:cBhvr>
                                        <p:cTn id="75" fill="hold"/>
                                        <p:tgtEl>
                                          <p:spTgt spid="683"/>
                                        </p:tgtEl>
                                        <p:attrNameLst>
                                          <p:attrName>style.visibility</p:attrName>
                                        </p:attrNameLst>
                                      </p:cBhvr>
                                      <p:to>
                                        <p:strVal val="visible"/>
                                      </p:to>
                                    </p:set>
                                    <p:animEffect transition="in" filter="dissolve">
                                      <p:cBhvr>
                                        <p:cTn id="76" dur="1000"/>
                                        <p:tgtEl>
                                          <p:spTgt spid="683"/>
                                        </p:tgtEl>
                                      </p:cBhvr>
                                    </p:animEffect>
                                  </p:childTnLst>
                                </p:cTn>
                              </p:par>
                            </p:childTnLst>
                          </p:cTn>
                        </p:par>
                        <p:par>
                          <p:cTn id="77" fill="hold">
                            <p:stCondLst>
                              <p:cond delay="16000"/>
                            </p:stCondLst>
                            <p:childTnLst>
                              <p:par>
                                <p:cTn id="78" presetID="9" presetClass="entr" fill="hold" grpId="17" nodeType="afterEffect">
                                  <p:stCondLst>
                                    <p:cond delay="0"/>
                                  </p:stCondLst>
                                  <p:iterate>
                                    <p:tmAbs val="0"/>
                                  </p:iterate>
                                  <p:childTnLst>
                                    <p:set>
                                      <p:cBhvr>
                                        <p:cTn id="79" fill="hold"/>
                                        <p:tgtEl>
                                          <p:spTgt spid="684"/>
                                        </p:tgtEl>
                                        <p:attrNameLst>
                                          <p:attrName>style.visibility</p:attrName>
                                        </p:attrNameLst>
                                      </p:cBhvr>
                                      <p:to>
                                        <p:strVal val="visible"/>
                                      </p:to>
                                    </p:set>
                                    <p:animEffect transition="in" filter="dissolve">
                                      <p:cBhvr>
                                        <p:cTn id="80" dur="10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 grpId="2" animBg="1" advAuto="0"/>
      <p:bldP spid="661" grpId="1" animBg="1" advAuto="0"/>
      <p:bldP spid="664" grpId="3" animBg="1" advAuto="0"/>
      <p:bldP spid="665" grpId="4" animBg="1" advAuto="0"/>
      <p:bldP spid="666" grpId="5" animBg="1" advAuto="0"/>
      <p:bldP spid="667" grpId="6" animBg="1" advAuto="0"/>
      <p:bldP spid="670" grpId="7" animBg="1" advAuto="0"/>
      <p:bldP spid="671" grpId="8" animBg="1" advAuto="0"/>
      <p:bldP spid="672" grpId="9" animBg="1" advAuto="0"/>
      <p:bldP spid="673" grpId="10" animBg="1" advAuto="0"/>
      <p:bldP spid="676" grpId="11" animBg="1" advAuto="0"/>
      <p:bldP spid="677" grpId="12" animBg="1" advAuto="0"/>
      <p:bldP spid="678" grpId="13" animBg="1" advAuto="0"/>
      <p:bldP spid="679" grpId="14" animBg="1" advAuto="0"/>
      <p:bldP spid="682" grpId="15" animBg="1" advAuto="0"/>
      <p:bldP spid="683" grpId="16" animBg="1" advAuto="0"/>
      <p:bldP spid="684" grpId="17"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 name="Imagen" descr="Imagen"/>
          <p:cNvPicPr>
            <a:picLocks noChangeAspect="1"/>
          </p:cNvPicPr>
          <p:nvPr/>
        </p:nvPicPr>
        <p:blipFill>
          <a:blip r:embed="rId2">
            <a:extLst/>
          </a:blip>
          <a:stretch>
            <a:fillRect/>
          </a:stretch>
        </p:blipFill>
        <p:spPr>
          <a:xfrm>
            <a:off x="2074612" y="1981720"/>
            <a:ext cx="7840767" cy="1446927"/>
          </a:xfrm>
          <a:prstGeom prst="rect">
            <a:avLst/>
          </a:prstGeom>
          <a:ln w="12700">
            <a:miter lim="400000"/>
          </a:ln>
        </p:spPr>
      </p:pic>
      <p:pic>
        <p:nvPicPr>
          <p:cNvPr id="687" name="LOGO-PRINCIPAL-NUEVO4.png" descr="LOGO-PRINCIPAL-NUEVO4.png"/>
          <p:cNvPicPr>
            <a:picLocks noChangeAspect="1"/>
          </p:cNvPicPr>
          <p:nvPr/>
        </p:nvPicPr>
        <p:blipFill>
          <a:blip r:embed="rId3">
            <a:extLst/>
          </a:blip>
          <a:stretch>
            <a:fillRect/>
          </a:stretch>
        </p:blipFill>
        <p:spPr>
          <a:xfrm>
            <a:off x="21229930" y="566966"/>
            <a:ext cx="2597856" cy="670943"/>
          </a:xfrm>
          <a:prstGeom prst="rect">
            <a:avLst/>
          </a:prstGeom>
          <a:ln w="12700">
            <a:miter lim="400000"/>
          </a:ln>
        </p:spPr>
      </p:pic>
      <p:sp>
        <p:nvSpPr>
          <p:cNvPr id="688" name="RESULTADOS"/>
          <p:cNvSpPr txBox="1"/>
          <p:nvPr/>
        </p:nvSpPr>
        <p:spPr>
          <a:xfrm>
            <a:off x="6590049" y="11258755"/>
            <a:ext cx="11203902"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defTabSz="449580">
              <a:defRPr sz="3500">
                <a:latin typeface="Avenir Next"/>
                <a:ea typeface="Avenir Next"/>
                <a:cs typeface="Avenir Next"/>
                <a:sym typeface="Avenir Next"/>
              </a:defRPr>
            </a:lvl1pPr>
          </a:lstStyle>
          <a:p>
            <a:r>
              <a:t>RESULTADOS</a:t>
            </a:r>
          </a:p>
        </p:txBody>
      </p:sp>
      <p:sp>
        <p:nvSpPr>
          <p:cNvPr id="689" name="PRINCIPALES PRODUCTOS DE MAYOR EXPORTACIÓN"/>
          <p:cNvSpPr txBox="1"/>
          <p:nvPr/>
        </p:nvSpPr>
        <p:spPr>
          <a:xfrm>
            <a:off x="6538817" y="11887705"/>
            <a:ext cx="11306366"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defTabSz="449580">
              <a:defRPr sz="3500" b="0">
                <a:latin typeface="Avenir Next"/>
                <a:ea typeface="Avenir Next"/>
                <a:cs typeface="Avenir Next"/>
                <a:sym typeface="Avenir Next"/>
              </a:defRPr>
            </a:lvl1pPr>
          </a:lstStyle>
          <a:p>
            <a:r>
              <a:t>PRINCIPALES PRODUCTOS DE MAYOR EXPORTACIÓN</a:t>
            </a:r>
          </a:p>
        </p:txBody>
      </p:sp>
      <p:sp>
        <p:nvSpPr>
          <p:cNvPr id="690" name="ECUADOR"/>
          <p:cNvSpPr txBox="1"/>
          <p:nvPr/>
        </p:nvSpPr>
        <p:spPr>
          <a:xfrm>
            <a:off x="2269189" y="6434229"/>
            <a:ext cx="2335974"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2500">
                <a:solidFill>
                  <a:srgbClr val="929292"/>
                </a:solidFill>
                <a:latin typeface="Avenir Next"/>
                <a:ea typeface="Avenir Next"/>
                <a:cs typeface="Avenir Next"/>
                <a:sym typeface="Avenir Next"/>
              </a:defRPr>
            </a:lvl1pPr>
          </a:lstStyle>
          <a:p>
            <a:r>
              <a:t>ECUADOR</a:t>
            </a:r>
          </a:p>
        </p:txBody>
      </p:sp>
      <p:sp>
        <p:nvSpPr>
          <p:cNvPr id="691" name="PERÚ"/>
          <p:cNvSpPr txBox="1"/>
          <p:nvPr/>
        </p:nvSpPr>
        <p:spPr>
          <a:xfrm>
            <a:off x="5053596" y="6434229"/>
            <a:ext cx="2335974"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lnSpc>
                <a:spcPct val="70000"/>
              </a:lnSpc>
              <a:defRPr sz="2500">
                <a:solidFill>
                  <a:srgbClr val="929292"/>
                </a:solidFill>
                <a:latin typeface="Avenir Next"/>
                <a:ea typeface="Avenir Next"/>
                <a:cs typeface="Avenir Next"/>
                <a:sym typeface="Avenir Next"/>
              </a:defRPr>
            </a:lvl1pPr>
          </a:lstStyle>
          <a:p>
            <a:r>
              <a:t>PERÚ</a:t>
            </a:r>
          </a:p>
        </p:txBody>
      </p:sp>
      <p:sp>
        <p:nvSpPr>
          <p:cNvPr id="692" name="BOLIVIA"/>
          <p:cNvSpPr txBox="1"/>
          <p:nvPr/>
        </p:nvSpPr>
        <p:spPr>
          <a:xfrm>
            <a:off x="7813917" y="6434229"/>
            <a:ext cx="2335974"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2500">
                <a:solidFill>
                  <a:srgbClr val="929292"/>
                </a:solidFill>
                <a:latin typeface="Avenir Next"/>
                <a:ea typeface="Avenir Next"/>
                <a:cs typeface="Avenir Next"/>
                <a:sym typeface="Avenir Next"/>
              </a:defRPr>
            </a:lvl1pPr>
          </a:lstStyle>
          <a:p>
            <a:r>
              <a:t>BOLIVIA</a:t>
            </a:r>
          </a:p>
        </p:txBody>
      </p:sp>
      <p:sp>
        <p:nvSpPr>
          <p:cNvPr id="693" name="Línea"/>
          <p:cNvSpPr/>
          <p:nvPr/>
        </p:nvSpPr>
        <p:spPr>
          <a:xfrm flipV="1">
            <a:off x="12191999" y="3038332"/>
            <a:ext cx="1" cy="6635913"/>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694" name="Imagen" descr="Imagen"/>
          <p:cNvPicPr>
            <a:picLocks noChangeAspect="1"/>
          </p:cNvPicPr>
          <p:nvPr/>
        </p:nvPicPr>
        <p:blipFill>
          <a:blip r:embed="rId4">
            <a:extLst/>
          </a:blip>
          <a:stretch>
            <a:fillRect/>
          </a:stretch>
        </p:blipFill>
        <p:spPr>
          <a:xfrm>
            <a:off x="2530889" y="4107520"/>
            <a:ext cx="1812574" cy="2050494"/>
          </a:xfrm>
          <a:prstGeom prst="rect">
            <a:avLst/>
          </a:prstGeom>
          <a:ln w="12700">
            <a:miter lim="400000"/>
          </a:ln>
        </p:spPr>
      </p:pic>
      <p:pic>
        <p:nvPicPr>
          <p:cNvPr id="695" name="Imagen" descr="Imagen"/>
          <p:cNvPicPr>
            <a:picLocks noChangeAspect="1"/>
          </p:cNvPicPr>
          <p:nvPr/>
        </p:nvPicPr>
        <p:blipFill>
          <a:blip r:embed="rId5">
            <a:extLst/>
          </a:blip>
          <a:stretch>
            <a:fillRect/>
          </a:stretch>
        </p:blipFill>
        <p:spPr>
          <a:xfrm>
            <a:off x="5336904" y="4062478"/>
            <a:ext cx="1456352" cy="2140578"/>
          </a:xfrm>
          <a:prstGeom prst="rect">
            <a:avLst/>
          </a:prstGeom>
          <a:ln w="12700">
            <a:miter lim="400000"/>
          </a:ln>
        </p:spPr>
      </p:pic>
      <p:pic>
        <p:nvPicPr>
          <p:cNvPr id="696" name="Imagen" descr="Imagen"/>
          <p:cNvPicPr>
            <a:picLocks noChangeAspect="1"/>
          </p:cNvPicPr>
          <p:nvPr/>
        </p:nvPicPr>
        <p:blipFill>
          <a:blip r:embed="rId6">
            <a:extLst/>
          </a:blip>
          <a:stretch>
            <a:fillRect/>
          </a:stretch>
        </p:blipFill>
        <p:spPr>
          <a:xfrm>
            <a:off x="8067940" y="4107520"/>
            <a:ext cx="1827929" cy="2050494"/>
          </a:xfrm>
          <a:prstGeom prst="rect">
            <a:avLst/>
          </a:prstGeom>
          <a:ln w="12700">
            <a:miter lim="400000"/>
          </a:ln>
        </p:spPr>
      </p:pic>
      <p:pic>
        <p:nvPicPr>
          <p:cNvPr id="697" name="Imagen" descr="Imagen"/>
          <p:cNvPicPr>
            <a:picLocks noChangeAspect="1"/>
          </p:cNvPicPr>
          <p:nvPr/>
        </p:nvPicPr>
        <p:blipFill>
          <a:blip r:embed="rId7">
            <a:extLst/>
          </a:blip>
          <a:stretch>
            <a:fillRect/>
          </a:stretch>
        </p:blipFill>
        <p:spPr>
          <a:xfrm>
            <a:off x="17631995" y="3983036"/>
            <a:ext cx="1514020" cy="2140578"/>
          </a:xfrm>
          <a:prstGeom prst="rect">
            <a:avLst/>
          </a:prstGeom>
          <a:ln w="12700">
            <a:miter lim="400000"/>
          </a:ln>
        </p:spPr>
      </p:pic>
      <p:sp>
        <p:nvSpPr>
          <p:cNvPr id="698" name="COLOMBIA"/>
          <p:cNvSpPr txBox="1"/>
          <p:nvPr/>
        </p:nvSpPr>
        <p:spPr>
          <a:xfrm>
            <a:off x="17221018" y="6354787"/>
            <a:ext cx="2335974"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sz="2500">
                <a:solidFill>
                  <a:srgbClr val="929292"/>
                </a:solidFill>
                <a:latin typeface="Avenir Next"/>
                <a:ea typeface="Avenir Next"/>
                <a:cs typeface="Avenir Next"/>
                <a:sym typeface="Avenir Next"/>
              </a:defRPr>
            </a:lvl1pPr>
          </a:lstStyle>
          <a:p>
            <a:r>
              <a:t>COLOMBIA</a:t>
            </a:r>
          </a:p>
        </p:txBody>
      </p:sp>
      <p:sp>
        <p:nvSpPr>
          <p:cNvPr id="699" name="SUBPARTIDA 713…"/>
          <p:cNvSpPr txBox="1"/>
          <p:nvPr/>
        </p:nvSpPr>
        <p:spPr>
          <a:xfrm>
            <a:off x="3101481" y="2194643"/>
            <a:ext cx="6216118" cy="1021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49580">
              <a:lnSpc>
                <a:spcPct val="80000"/>
              </a:lnSpc>
              <a:defRPr sz="3500">
                <a:solidFill>
                  <a:srgbClr val="FFFFFF"/>
                </a:solidFill>
                <a:latin typeface="Avenir Next"/>
                <a:ea typeface="Avenir Next"/>
                <a:cs typeface="Avenir Next"/>
                <a:sym typeface="Avenir Next"/>
              </a:defRPr>
            </a:pPr>
            <a:r>
              <a:t>SUBPARTIDA 713</a:t>
            </a:r>
          </a:p>
          <a:p>
            <a:pPr defTabSz="449580">
              <a:lnSpc>
                <a:spcPct val="80000"/>
              </a:lnSpc>
              <a:defRPr sz="2500" b="0">
                <a:solidFill>
                  <a:srgbClr val="FFFFFF"/>
                </a:solidFill>
                <a:latin typeface="Avenir Next"/>
                <a:ea typeface="Avenir Next"/>
                <a:cs typeface="Avenir Next"/>
                <a:sym typeface="Avenir Next"/>
              </a:defRPr>
            </a:pPr>
            <a:r>
              <a:t>DE EXPORTACIÓN</a:t>
            </a:r>
          </a:p>
        </p:txBody>
      </p:sp>
      <p:sp>
        <p:nvSpPr>
          <p:cNvPr id="700" name="Hortalizas de vaina secas desvainadas, incl. &quot;silvestres&quot;, aunque estén mondadas o partidas, la misma que otros productos específicos cada uno con su subpartida específica."/>
          <p:cNvSpPr txBox="1"/>
          <p:nvPr/>
        </p:nvSpPr>
        <p:spPr>
          <a:xfrm>
            <a:off x="1560780" y="7804662"/>
            <a:ext cx="8868431" cy="2184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b="0">
                <a:latin typeface="Avenir Next"/>
                <a:ea typeface="Avenir Next"/>
                <a:cs typeface="Avenir Next"/>
                <a:sym typeface="Avenir Next"/>
              </a:defRPr>
            </a:lvl1pPr>
          </a:lstStyle>
          <a:p>
            <a:r>
              <a:t>Hortalizas de vaina secas desvainadas, incl. "silvestres", aunque estén mondadas o partidas, la misma que otros productos específicos cada uno con su subpartida específica. </a:t>
            </a:r>
          </a:p>
        </p:txBody>
      </p:sp>
      <p:sp>
        <p:nvSpPr>
          <p:cNvPr id="701" name="Único país que no tiene como principal producto de exportación ni a las subpartidas 713 in 703, debido a que importa estos productos y no los produce en grandes cantidades."/>
          <p:cNvSpPr txBox="1"/>
          <p:nvPr/>
        </p:nvSpPr>
        <p:spPr>
          <a:xfrm>
            <a:off x="13954790" y="7801513"/>
            <a:ext cx="8868430" cy="2184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49580">
              <a:defRPr b="0">
                <a:latin typeface="Avenir Next"/>
                <a:ea typeface="Avenir Next"/>
                <a:cs typeface="Avenir Next"/>
                <a:sym typeface="Avenir Next"/>
              </a:defRPr>
            </a:lvl1pPr>
          </a:lstStyle>
          <a:p>
            <a:r>
              <a:t>Único país que no tiene como principal producto de exportación ni a las subpartidas 713 in 703, debido a que importa estos productos y no los produce en grandes cantidades.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86"/>
                                        </p:tgtEl>
                                        <p:attrNameLst>
                                          <p:attrName>style.visibility</p:attrName>
                                        </p:attrNameLst>
                                      </p:cBhvr>
                                      <p:to>
                                        <p:strVal val="visible"/>
                                      </p:to>
                                    </p:set>
                                    <p:anim calcmode="lin" valueType="num">
                                      <p:cBhvr>
                                        <p:cTn id="7" dur="1000" fill="hold"/>
                                        <p:tgtEl>
                                          <p:spTgt spid="686"/>
                                        </p:tgtEl>
                                        <p:attrNameLst>
                                          <p:attrName>ppt_x</p:attrName>
                                        </p:attrNameLst>
                                      </p:cBhvr>
                                      <p:tavLst>
                                        <p:tav tm="0">
                                          <p:val>
                                            <p:strVal val="0-#ppt_w/2"/>
                                          </p:val>
                                        </p:tav>
                                        <p:tav tm="100000">
                                          <p:val>
                                            <p:strVal val="#ppt_x"/>
                                          </p:val>
                                        </p:tav>
                                      </p:tavLst>
                                    </p:anim>
                                    <p:anim calcmode="lin" valueType="num">
                                      <p:cBhvr>
                                        <p:cTn id="8" dur="1000" fill="hold"/>
                                        <p:tgtEl>
                                          <p:spTgt spid="68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699"/>
                                        </p:tgtEl>
                                        <p:attrNameLst>
                                          <p:attrName>style.visibility</p:attrName>
                                        </p:attrNameLst>
                                      </p:cBhvr>
                                      <p:to>
                                        <p:strVal val="visible"/>
                                      </p:to>
                                    </p:set>
                                    <p:anim calcmode="lin" valueType="num">
                                      <p:cBhvr>
                                        <p:cTn id="12" dur="750" fill="hold"/>
                                        <p:tgtEl>
                                          <p:spTgt spid="699"/>
                                        </p:tgtEl>
                                        <p:attrNameLst>
                                          <p:attrName>ppt_w</p:attrName>
                                        </p:attrNameLst>
                                      </p:cBhvr>
                                      <p:tavLst>
                                        <p:tav tm="0">
                                          <p:val>
                                            <p:fltVal val="0"/>
                                          </p:val>
                                        </p:tav>
                                        <p:tav tm="100000">
                                          <p:val>
                                            <p:strVal val="#ppt_w"/>
                                          </p:val>
                                        </p:tav>
                                      </p:tavLst>
                                    </p:anim>
                                    <p:anim calcmode="lin" valueType="num">
                                      <p:cBhvr>
                                        <p:cTn id="13" dur="750" fill="hold"/>
                                        <p:tgtEl>
                                          <p:spTgt spid="699"/>
                                        </p:tgtEl>
                                        <p:attrNameLst>
                                          <p:attrName>ppt_h</p:attrName>
                                        </p:attrNameLst>
                                      </p:cBhvr>
                                      <p:tavLst>
                                        <p:tav tm="0">
                                          <p:val>
                                            <p:fltVal val="0"/>
                                          </p:val>
                                        </p:tav>
                                        <p:tav tm="100000">
                                          <p:val>
                                            <p:strVal val="#ppt_h"/>
                                          </p:val>
                                        </p:tav>
                                      </p:tavLst>
                                    </p:anim>
                                  </p:childTnLst>
                                </p:cTn>
                              </p:par>
                            </p:childTnLst>
                          </p:cTn>
                        </p:par>
                        <p:par>
                          <p:cTn id="14" fill="hold">
                            <p:stCondLst>
                              <p:cond delay="1750"/>
                            </p:stCondLst>
                            <p:childTnLst>
                              <p:par>
                                <p:cTn id="15" presetID="2" presetClass="entr" presetSubtype="4" fill="hold" grpId="3" nodeType="afterEffect">
                                  <p:stCondLst>
                                    <p:cond delay="0"/>
                                  </p:stCondLst>
                                  <p:iterate>
                                    <p:tmAbs val="0"/>
                                  </p:iterate>
                                  <p:childTnLst>
                                    <p:set>
                                      <p:cBhvr>
                                        <p:cTn id="16" fill="hold"/>
                                        <p:tgtEl>
                                          <p:spTgt spid="694"/>
                                        </p:tgtEl>
                                        <p:attrNameLst>
                                          <p:attrName>style.visibility</p:attrName>
                                        </p:attrNameLst>
                                      </p:cBhvr>
                                      <p:to>
                                        <p:strVal val="visible"/>
                                      </p:to>
                                    </p:set>
                                    <p:anim calcmode="lin" valueType="num">
                                      <p:cBhvr>
                                        <p:cTn id="17" dur="1000" fill="hold"/>
                                        <p:tgtEl>
                                          <p:spTgt spid="694"/>
                                        </p:tgtEl>
                                        <p:attrNameLst>
                                          <p:attrName>ppt_x</p:attrName>
                                        </p:attrNameLst>
                                      </p:cBhvr>
                                      <p:tavLst>
                                        <p:tav tm="0">
                                          <p:val>
                                            <p:strVal val="#ppt_x"/>
                                          </p:val>
                                        </p:tav>
                                        <p:tav tm="100000">
                                          <p:val>
                                            <p:strVal val="#ppt_x"/>
                                          </p:val>
                                        </p:tav>
                                      </p:tavLst>
                                    </p:anim>
                                    <p:anim calcmode="lin" valueType="num">
                                      <p:cBhvr>
                                        <p:cTn id="18" dur="1000" fill="hold"/>
                                        <p:tgtEl>
                                          <p:spTgt spid="694"/>
                                        </p:tgtEl>
                                        <p:attrNameLst>
                                          <p:attrName>ppt_y</p:attrName>
                                        </p:attrNameLst>
                                      </p:cBhvr>
                                      <p:tavLst>
                                        <p:tav tm="0">
                                          <p:val>
                                            <p:strVal val="1+#ppt_h/2"/>
                                          </p:val>
                                        </p:tav>
                                        <p:tav tm="100000">
                                          <p:val>
                                            <p:strVal val="#ppt_y"/>
                                          </p:val>
                                        </p:tav>
                                      </p:tavLst>
                                    </p:anim>
                                  </p:childTnLst>
                                </p:cTn>
                              </p:par>
                            </p:childTnLst>
                          </p:cTn>
                        </p:par>
                        <p:par>
                          <p:cTn id="19" fill="hold">
                            <p:stCondLst>
                              <p:cond delay="2750"/>
                            </p:stCondLst>
                            <p:childTnLst>
                              <p:par>
                                <p:cTn id="20" presetID="9" presetClass="entr" fill="hold" grpId="4" nodeType="afterEffect">
                                  <p:stCondLst>
                                    <p:cond delay="0"/>
                                  </p:stCondLst>
                                  <p:iterate>
                                    <p:tmAbs val="0"/>
                                  </p:iterate>
                                  <p:childTnLst>
                                    <p:set>
                                      <p:cBhvr>
                                        <p:cTn id="21" fill="hold"/>
                                        <p:tgtEl>
                                          <p:spTgt spid="690"/>
                                        </p:tgtEl>
                                        <p:attrNameLst>
                                          <p:attrName>style.visibility</p:attrName>
                                        </p:attrNameLst>
                                      </p:cBhvr>
                                      <p:to>
                                        <p:strVal val="visible"/>
                                      </p:to>
                                    </p:set>
                                    <p:animEffect transition="in" filter="dissolve">
                                      <p:cBhvr>
                                        <p:cTn id="22" dur="750"/>
                                        <p:tgtEl>
                                          <p:spTgt spid="690"/>
                                        </p:tgtEl>
                                      </p:cBhvr>
                                    </p:animEffect>
                                  </p:childTnLst>
                                </p:cTn>
                              </p:par>
                            </p:childTnLst>
                          </p:cTn>
                        </p:par>
                        <p:par>
                          <p:cTn id="23" fill="hold">
                            <p:stCondLst>
                              <p:cond delay="3500"/>
                            </p:stCondLst>
                            <p:childTnLst>
                              <p:par>
                                <p:cTn id="24" presetID="2" presetClass="entr" presetSubtype="4" fill="hold" grpId="5" nodeType="afterEffect">
                                  <p:stCondLst>
                                    <p:cond delay="0"/>
                                  </p:stCondLst>
                                  <p:iterate>
                                    <p:tmAbs val="0"/>
                                  </p:iterate>
                                  <p:childTnLst>
                                    <p:set>
                                      <p:cBhvr>
                                        <p:cTn id="25" fill="hold"/>
                                        <p:tgtEl>
                                          <p:spTgt spid="695"/>
                                        </p:tgtEl>
                                        <p:attrNameLst>
                                          <p:attrName>style.visibility</p:attrName>
                                        </p:attrNameLst>
                                      </p:cBhvr>
                                      <p:to>
                                        <p:strVal val="visible"/>
                                      </p:to>
                                    </p:set>
                                    <p:anim calcmode="lin" valueType="num">
                                      <p:cBhvr>
                                        <p:cTn id="26" dur="1000" fill="hold"/>
                                        <p:tgtEl>
                                          <p:spTgt spid="695"/>
                                        </p:tgtEl>
                                        <p:attrNameLst>
                                          <p:attrName>ppt_x</p:attrName>
                                        </p:attrNameLst>
                                      </p:cBhvr>
                                      <p:tavLst>
                                        <p:tav tm="0">
                                          <p:val>
                                            <p:strVal val="#ppt_x"/>
                                          </p:val>
                                        </p:tav>
                                        <p:tav tm="100000">
                                          <p:val>
                                            <p:strVal val="#ppt_x"/>
                                          </p:val>
                                        </p:tav>
                                      </p:tavLst>
                                    </p:anim>
                                    <p:anim calcmode="lin" valueType="num">
                                      <p:cBhvr>
                                        <p:cTn id="27" dur="1000" fill="hold"/>
                                        <p:tgtEl>
                                          <p:spTgt spid="695"/>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9" presetClass="entr" fill="hold" grpId="6" nodeType="afterEffect">
                                  <p:stCondLst>
                                    <p:cond delay="0"/>
                                  </p:stCondLst>
                                  <p:iterate>
                                    <p:tmAbs val="0"/>
                                  </p:iterate>
                                  <p:childTnLst>
                                    <p:set>
                                      <p:cBhvr>
                                        <p:cTn id="30" fill="hold"/>
                                        <p:tgtEl>
                                          <p:spTgt spid="691"/>
                                        </p:tgtEl>
                                        <p:attrNameLst>
                                          <p:attrName>style.visibility</p:attrName>
                                        </p:attrNameLst>
                                      </p:cBhvr>
                                      <p:to>
                                        <p:strVal val="visible"/>
                                      </p:to>
                                    </p:set>
                                    <p:animEffect transition="in" filter="dissolve">
                                      <p:cBhvr>
                                        <p:cTn id="31" dur="750"/>
                                        <p:tgtEl>
                                          <p:spTgt spid="691"/>
                                        </p:tgtEl>
                                      </p:cBhvr>
                                    </p:animEffect>
                                  </p:childTnLst>
                                </p:cTn>
                              </p:par>
                            </p:childTnLst>
                          </p:cTn>
                        </p:par>
                        <p:par>
                          <p:cTn id="32" fill="hold">
                            <p:stCondLst>
                              <p:cond delay="5250"/>
                            </p:stCondLst>
                            <p:childTnLst>
                              <p:par>
                                <p:cTn id="33" presetID="2" presetClass="entr" presetSubtype="4" fill="hold" grpId="7" nodeType="afterEffect">
                                  <p:stCondLst>
                                    <p:cond delay="0"/>
                                  </p:stCondLst>
                                  <p:iterate>
                                    <p:tmAbs val="0"/>
                                  </p:iterate>
                                  <p:childTnLst>
                                    <p:set>
                                      <p:cBhvr>
                                        <p:cTn id="34" fill="hold"/>
                                        <p:tgtEl>
                                          <p:spTgt spid="696"/>
                                        </p:tgtEl>
                                        <p:attrNameLst>
                                          <p:attrName>style.visibility</p:attrName>
                                        </p:attrNameLst>
                                      </p:cBhvr>
                                      <p:to>
                                        <p:strVal val="visible"/>
                                      </p:to>
                                    </p:set>
                                    <p:anim calcmode="lin" valueType="num">
                                      <p:cBhvr>
                                        <p:cTn id="35" dur="1000" fill="hold"/>
                                        <p:tgtEl>
                                          <p:spTgt spid="696"/>
                                        </p:tgtEl>
                                        <p:attrNameLst>
                                          <p:attrName>ppt_x</p:attrName>
                                        </p:attrNameLst>
                                      </p:cBhvr>
                                      <p:tavLst>
                                        <p:tav tm="0">
                                          <p:val>
                                            <p:strVal val="#ppt_x"/>
                                          </p:val>
                                        </p:tav>
                                        <p:tav tm="100000">
                                          <p:val>
                                            <p:strVal val="#ppt_x"/>
                                          </p:val>
                                        </p:tav>
                                      </p:tavLst>
                                    </p:anim>
                                    <p:anim calcmode="lin" valueType="num">
                                      <p:cBhvr>
                                        <p:cTn id="36" dur="1000" fill="hold"/>
                                        <p:tgtEl>
                                          <p:spTgt spid="696"/>
                                        </p:tgtEl>
                                        <p:attrNameLst>
                                          <p:attrName>ppt_y</p:attrName>
                                        </p:attrNameLst>
                                      </p:cBhvr>
                                      <p:tavLst>
                                        <p:tav tm="0">
                                          <p:val>
                                            <p:strVal val="1+#ppt_h/2"/>
                                          </p:val>
                                        </p:tav>
                                        <p:tav tm="100000">
                                          <p:val>
                                            <p:strVal val="#ppt_y"/>
                                          </p:val>
                                        </p:tav>
                                      </p:tavLst>
                                    </p:anim>
                                  </p:childTnLst>
                                </p:cTn>
                              </p:par>
                            </p:childTnLst>
                          </p:cTn>
                        </p:par>
                        <p:par>
                          <p:cTn id="37" fill="hold">
                            <p:stCondLst>
                              <p:cond delay="6250"/>
                            </p:stCondLst>
                            <p:childTnLst>
                              <p:par>
                                <p:cTn id="38" presetID="9" presetClass="entr" fill="hold" grpId="8" nodeType="afterEffect">
                                  <p:stCondLst>
                                    <p:cond delay="0"/>
                                  </p:stCondLst>
                                  <p:iterate>
                                    <p:tmAbs val="0"/>
                                  </p:iterate>
                                  <p:childTnLst>
                                    <p:set>
                                      <p:cBhvr>
                                        <p:cTn id="39" fill="hold"/>
                                        <p:tgtEl>
                                          <p:spTgt spid="692"/>
                                        </p:tgtEl>
                                        <p:attrNameLst>
                                          <p:attrName>style.visibility</p:attrName>
                                        </p:attrNameLst>
                                      </p:cBhvr>
                                      <p:to>
                                        <p:strVal val="visible"/>
                                      </p:to>
                                    </p:set>
                                    <p:animEffect transition="in" filter="dissolve">
                                      <p:cBhvr>
                                        <p:cTn id="40" dur="750"/>
                                        <p:tgtEl>
                                          <p:spTgt spid="692"/>
                                        </p:tgtEl>
                                      </p:cBhvr>
                                    </p:animEffect>
                                  </p:childTnLst>
                                </p:cTn>
                              </p:par>
                            </p:childTnLst>
                          </p:cTn>
                        </p:par>
                        <p:par>
                          <p:cTn id="41" fill="hold">
                            <p:stCondLst>
                              <p:cond delay="7000"/>
                            </p:stCondLst>
                            <p:childTnLst>
                              <p:par>
                                <p:cTn id="42" presetID="2" presetClass="entr" presetSubtype="4" fill="hold" grpId="9" nodeType="afterEffect">
                                  <p:stCondLst>
                                    <p:cond delay="0"/>
                                  </p:stCondLst>
                                  <p:iterate>
                                    <p:tmAbs val="0"/>
                                  </p:iterate>
                                  <p:childTnLst>
                                    <p:set>
                                      <p:cBhvr>
                                        <p:cTn id="43" fill="hold"/>
                                        <p:tgtEl>
                                          <p:spTgt spid="697"/>
                                        </p:tgtEl>
                                        <p:attrNameLst>
                                          <p:attrName>style.visibility</p:attrName>
                                        </p:attrNameLst>
                                      </p:cBhvr>
                                      <p:to>
                                        <p:strVal val="visible"/>
                                      </p:to>
                                    </p:set>
                                    <p:anim calcmode="lin" valueType="num">
                                      <p:cBhvr>
                                        <p:cTn id="44" dur="1000" fill="hold"/>
                                        <p:tgtEl>
                                          <p:spTgt spid="697"/>
                                        </p:tgtEl>
                                        <p:attrNameLst>
                                          <p:attrName>ppt_x</p:attrName>
                                        </p:attrNameLst>
                                      </p:cBhvr>
                                      <p:tavLst>
                                        <p:tav tm="0">
                                          <p:val>
                                            <p:strVal val="#ppt_x"/>
                                          </p:val>
                                        </p:tav>
                                        <p:tav tm="100000">
                                          <p:val>
                                            <p:strVal val="#ppt_x"/>
                                          </p:val>
                                        </p:tav>
                                      </p:tavLst>
                                    </p:anim>
                                    <p:anim calcmode="lin" valueType="num">
                                      <p:cBhvr>
                                        <p:cTn id="45" dur="1000" fill="hold"/>
                                        <p:tgtEl>
                                          <p:spTgt spid="697"/>
                                        </p:tgtEl>
                                        <p:attrNameLst>
                                          <p:attrName>ppt_y</p:attrName>
                                        </p:attrNameLst>
                                      </p:cBhvr>
                                      <p:tavLst>
                                        <p:tav tm="0">
                                          <p:val>
                                            <p:strVal val="1+#ppt_h/2"/>
                                          </p:val>
                                        </p:tav>
                                        <p:tav tm="100000">
                                          <p:val>
                                            <p:strVal val="#ppt_y"/>
                                          </p:val>
                                        </p:tav>
                                      </p:tavLst>
                                    </p:anim>
                                  </p:childTnLst>
                                </p:cTn>
                              </p:par>
                            </p:childTnLst>
                          </p:cTn>
                        </p:par>
                        <p:par>
                          <p:cTn id="46" fill="hold">
                            <p:stCondLst>
                              <p:cond delay="8000"/>
                            </p:stCondLst>
                            <p:childTnLst>
                              <p:par>
                                <p:cTn id="47" presetID="9" presetClass="entr" fill="hold" grpId="10" nodeType="afterEffect">
                                  <p:stCondLst>
                                    <p:cond delay="0"/>
                                  </p:stCondLst>
                                  <p:iterate>
                                    <p:tmAbs val="0"/>
                                  </p:iterate>
                                  <p:childTnLst>
                                    <p:set>
                                      <p:cBhvr>
                                        <p:cTn id="48" fill="hold"/>
                                        <p:tgtEl>
                                          <p:spTgt spid="698"/>
                                        </p:tgtEl>
                                        <p:attrNameLst>
                                          <p:attrName>style.visibility</p:attrName>
                                        </p:attrNameLst>
                                      </p:cBhvr>
                                      <p:to>
                                        <p:strVal val="visible"/>
                                      </p:to>
                                    </p:set>
                                    <p:animEffect transition="in" filter="dissolve">
                                      <p:cBhvr>
                                        <p:cTn id="49" dur="750"/>
                                        <p:tgtEl>
                                          <p:spTgt spid="698"/>
                                        </p:tgtEl>
                                      </p:cBhvr>
                                    </p:animEffect>
                                  </p:childTnLst>
                                </p:cTn>
                              </p:par>
                            </p:childTnLst>
                          </p:cTn>
                        </p:par>
                        <p:par>
                          <p:cTn id="50" fill="hold">
                            <p:stCondLst>
                              <p:cond delay="8750"/>
                            </p:stCondLst>
                            <p:childTnLst>
                              <p:par>
                                <p:cTn id="51" presetID="2" presetClass="entr" presetSubtype="8" fill="hold" grpId="11" nodeType="afterEffect">
                                  <p:stCondLst>
                                    <p:cond delay="0"/>
                                  </p:stCondLst>
                                  <p:iterate>
                                    <p:tmAbs val="0"/>
                                  </p:iterate>
                                  <p:childTnLst>
                                    <p:set>
                                      <p:cBhvr>
                                        <p:cTn id="52" fill="hold"/>
                                        <p:tgtEl>
                                          <p:spTgt spid="700"/>
                                        </p:tgtEl>
                                        <p:attrNameLst>
                                          <p:attrName>style.visibility</p:attrName>
                                        </p:attrNameLst>
                                      </p:cBhvr>
                                      <p:to>
                                        <p:strVal val="visible"/>
                                      </p:to>
                                    </p:set>
                                    <p:anim calcmode="lin" valueType="num">
                                      <p:cBhvr>
                                        <p:cTn id="53" dur="1000" fill="hold"/>
                                        <p:tgtEl>
                                          <p:spTgt spid="700"/>
                                        </p:tgtEl>
                                        <p:attrNameLst>
                                          <p:attrName>ppt_x</p:attrName>
                                        </p:attrNameLst>
                                      </p:cBhvr>
                                      <p:tavLst>
                                        <p:tav tm="0">
                                          <p:val>
                                            <p:strVal val="0-#ppt_w/2"/>
                                          </p:val>
                                        </p:tav>
                                        <p:tav tm="100000">
                                          <p:val>
                                            <p:strVal val="#ppt_x"/>
                                          </p:val>
                                        </p:tav>
                                      </p:tavLst>
                                    </p:anim>
                                    <p:anim calcmode="lin" valueType="num">
                                      <p:cBhvr>
                                        <p:cTn id="54" dur="1000" fill="hold"/>
                                        <p:tgtEl>
                                          <p:spTgt spid="700"/>
                                        </p:tgtEl>
                                        <p:attrNameLst>
                                          <p:attrName>ppt_y</p:attrName>
                                        </p:attrNameLst>
                                      </p:cBhvr>
                                      <p:tavLst>
                                        <p:tav tm="0">
                                          <p:val>
                                            <p:strVal val="#ppt_y"/>
                                          </p:val>
                                        </p:tav>
                                        <p:tav tm="100000">
                                          <p:val>
                                            <p:strVal val="#ppt_y"/>
                                          </p:val>
                                        </p:tav>
                                      </p:tavLst>
                                    </p:anim>
                                  </p:childTnLst>
                                </p:cTn>
                              </p:par>
                            </p:childTnLst>
                          </p:cTn>
                        </p:par>
                        <p:par>
                          <p:cTn id="55" fill="hold">
                            <p:stCondLst>
                              <p:cond delay="9750"/>
                            </p:stCondLst>
                            <p:childTnLst>
                              <p:par>
                                <p:cTn id="56" presetID="2" presetClass="entr" presetSubtype="8" fill="hold" grpId="12" nodeType="afterEffect">
                                  <p:stCondLst>
                                    <p:cond delay="0"/>
                                  </p:stCondLst>
                                  <p:iterate>
                                    <p:tmAbs val="0"/>
                                  </p:iterate>
                                  <p:childTnLst>
                                    <p:set>
                                      <p:cBhvr>
                                        <p:cTn id="57" fill="hold"/>
                                        <p:tgtEl>
                                          <p:spTgt spid="701"/>
                                        </p:tgtEl>
                                        <p:attrNameLst>
                                          <p:attrName>style.visibility</p:attrName>
                                        </p:attrNameLst>
                                      </p:cBhvr>
                                      <p:to>
                                        <p:strVal val="visible"/>
                                      </p:to>
                                    </p:set>
                                    <p:anim calcmode="lin" valueType="num">
                                      <p:cBhvr>
                                        <p:cTn id="58" dur="1000" fill="hold"/>
                                        <p:tgtEl>
                                          <p:spTgt spid="701"/>
                                        </p:tgtEl>
                                        <p:attrNameLst>
                                          <p:attrName>ppt_x</p:attrName>
                                        </p:attrNameLst>
                                      </p:cBhvr>
                                      <p:tavLst>
                                        <p:tav tm="0">
                                          <p:val>
                                            <p:strVal val="0-#ppt_w/2"/>
                                          </p:val>
                                        </p:tav>
                                        <p:tav tm="100000">
                                          <p:val>
                                            <p:strVal val="#ppt_x"/>
                                          </p:val>
                                        </p:tav>
                                      </p:tavLst>
                                    </p:anim>
                                    <p:anim calcmode="lin" valueType="num">
                                      <p:cBhvr>
                                        <p:cTn id="59" dur="1000" fill="hold"/>
                                        <p:tgtEl>
                                          <p:spTgt spid="7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 grpId="1" animBg="1" advAuto="0"/>
      <p:bldP spid="690" grpId="4" animBg="1" advAuto="0"/>
      <p:bldP spid="691" grpId="6" animBg="1" advAuto="0"/>
      <p:bldP spid="692" grpId="8" animBg="1" advAuto="0"/>
      <p:bldP spid="694" grpId="3" animBg="1" advAuto="0"/>
      <p:bldP spid="695" grpId="5" animBg="1" advAuto="0"/>
      <p:bldP spid="696" grpId="7" animBg="1" advAuto="0"/>
      <p:bldP spid="697" grpId="9" animBg="1" advAuto="0"/>
      <p:bldP spid="698" grpId="10" animBg="1" advAuto="0"/>
      <p:bldP spid="699" grpId="2" animBg="1" advAuto="0"/>
      <p:bldP spid="700" grpId="11" animBg="1" advAuto="0"/>
      <p:bldP spid="701" grpId="12"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704" name="Línea"/>
          <p:cNvSpPr/>
          <p:nvPr/>
        </p:nvSpPr>
        <p:spPr>
          <a:xfrm>
            <a:off x="6072681" y="11658158"/>
            <a:ext cx="12238638"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05" name="PROPUESTA"/>
          <p:cNvSpPr txBox="1"/>
          <p:nvPr/>
        </p:nvSpPr>
        <p:spPr>
          <a:xfrm>
            <a:off x="6078812" y="10614475"/>
            <a:ext cx="12226376"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defTabSz="449580">
              <a:defRPr sz="3500">
                <a:latin typeface="Avenir Next"/>
                <a:ea typeface="Avenir Next"/>
                <a:cs typeface="Avenir Next"/>
                <a:sym typeface="Avenir Next"/>
              </a:defRPr>
            </a:lvl1pPr>
          </a:lstStyle>
          <a:p>
            <a:r>
              <a:t>PROPUESTA</a:t>
            </a:r>
          </a:p>
        </p:txBody>
      </p:sp>
      <p:pic>
        <p:nvPicPr>
          <p:cNvPr id="706" name="Captura de pantalla 2019-02-11 a la(s) 01.20.36.png" descr="Captura de pantalla 2019-02-11 a la(s) 01.20.36.png"/>
          <p:cNvPicPr>
            <a:picLocks noChangeAspect="1"/>
          </p:cNvPicPr>
          <p:nvPr/>
        </p:nvPicPr>
        <p:blipFill>
          <a:blip r:embed="rId3">
            <a:extLst/>
          </a:blip>
          <a:stretch>
            <a:fillRect/>
          </a:stretch>
        </p:blipFill>
        <p:spPr>
          <a:xfrm>
            <a:off x="5056072" y="-21437"/>
            <a:ext cx="14271856" cy="9860238"/>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706"/>
                                        </p:tgtEl>
                                        <p:attrNameLst>
                                          <p:attrName>style.visibility</p:attrName>
                                        </p:attrNameLst>
                                      </p:cBhvr>
                                      <p:to>
                                        <p:strVal val="visible"/>
                                      </p:to>
                                    </p:set>
                                    <p:anim calcmode="lin" valueType="num">
                                      <p:cBhvr>
                                        <p:cTn id="7" dur="1000" fill="hold"/>
                                        <p:tgtEl>
                                          <p:spTgt spid="706"/>
                                        </p:tgtEl>
                                        <p:attrNameLst>
                                          <p:attrName>ppt_x</p:attrName>
                                        </p:attrNameLst>
                                      </p:cBhvr>
                                      <p:tavLst>
                                        <p:tav tm="0">
                                          <p:val>
                                            <p:strVal val="#ppt_x"/>
                                          </p:val>
                                        </p:tav>
                                        <p:tav tm="100000">
                                          <p:val>
                                            <p:strVal val="#ppt_x"/>
                                          </p:val>
                                        </p:tav>
                                      </p:tavLst>
                                    </p:anim>
                                    <p:anim calcmode="lin" valueType="num">
                                      <p:cBhvr>
                                        <p:cTn id="8" dur="1000" fill="hold"/>
                                        <p:tgtEl>
                                          <p:spTgt spid="70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2" nodeType="afterEffect">
                                  <p:stCondLst>
                                    <p:cond delay="0"/>
                                  </p:stCondLst>
                                  <p:iterate>
                                    <p:tmAbs val="0"/>
                                  </p:iterate>
                                  <p:childTnLst>
                                    <p:set>
                                      <p:cBhvr>
                                        <p:cTn id="11" fill="hold"/>
                                        <p:tgtEl>
                                          <p:spTgt spid="705"/>
                                        </p:tgtEl>
                                        <p:attrNameLst>
                                          <p:attrName>style.visibility</p:attrName>
                                        </p:attrNameLst>
                                      </p:cBhvr>
                                      <p:to>
                                        <p:strVal val="visible"/>
                                      </p:to>
                                    </p:set>
                                    <p:anim calcmode="lin" valueType="num">
                                      <p:cBhvr>
                                        <p:cTn id="12" dur="1000" fill="hold"/>
                                        <p:tgtEl>
                                          <p:spTgt spid="705"/>
                                        </p:tgtEl>
                                        <p:attrNameLst>
                                          <p:attrName>ppt_x</p:attrName>
                                        </p:attrNameLst>
                                      </p:cBhvr>
                                      <p:tavLst>
                                        <p:tav tm="0">
                                          <p:val>
                                            <p:strVal val="#ppt_x"/>
                                          </p:val>
                                        </p:tav>
                                        <p:tav tm="100000">
                                          <p:val>
                                            <p:strVal val="#ppt_x"/>
                                          </p:val>
                                        </p:tav>
                                      </p:tavLst>
                                    </p:anim>
                                    <p:anim calcmode="lin" valueType="num">
                                      <p:cBhvr>
                                        <p:cTn id="13" dur="1000" fill="hold"/>
                                        <p:tgtEl>
                                          <p:spTgt spid="7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 grpId="2" animBg="1" advAuto="0"/>
      <p:bldP spid="706"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 name="Captura de pantalla 2019-02-11 a la(s) 01.20.36.png" descr="Captura de pantalla 2019-02-11 a la(s) 01.20.36.png"/>
          <p:cNvPicPr>
            <a:picLocks noChangeAspect="1"/>
          </p:cNvPicPr>
          <p:nvPr/>
        </p:nvPicPr>
        <p:blipFill>
          <a:blip r:embed="rId2">
            <a:extLst/>
          </a:blip>
          <a:stretch>
            <a:fillRect/>
          </a:stretch>
        </p:blipFill>
        <p:spPr>
          <a:xfrm>
            <a:off x="-6276115" y="2123264"/>
            <a:ext cx="14271857" cy="9860237"/>
          </a:xfrm>
          <a:prstGeom prst="rect">
            <a:avLst/>
          </a:prstGeom>
          <a:ln w="12700">
            <a:miter lim="400000"/>
          </a:ln>
        </p:spPr>
      </p:pic>
      <p:pic>
        <p:nvPicPr>
          <p:cNvPr id="709" name="LOGO-PRINCIPAL-NUEVO4.png" descr="LOGO-PRINCIPAL-NUEVO4.png"/>
          <p:cNvPicPr>
            <a:picLocks noChangeAspect="1"/>
          </p:cNvPicPr>
          <p:nvPr/>
        </p:nvPicPr>
        <p:blipFill>
          <a:blip r:embed="rId3">
            <a:extLst/>
          </a:blip>
          <a:stretch>
            <a:fillRect/>
          </a:stretch>
        </p:blipFill>
        <p:spPr>
          <a:xfrm>
            <a:off x="21229930" y="566966"/>
            <a:ext cx="2597856" cy="670943"/>
          </a:xfrm>
          <a:prstGeom prst="rect">
            <a:avLst/>
          </a:prstGeom>
          <a:ln w="12700">
            <a:miter lim="400000"/>
          </a:ln>
        </p:spPr>
      </p:pic>
      <p:sp>
        <p:nvSpPr>
          <p:cNvPr id="710" name="Línea"/>
          <p:cNvSpPr/>
          <p:nvPr/>
        </p:nvSpPr>
        <p:spPr>
          <a:xfrm flipV="1">
            <a:off x="9071656" y="2096078"/>
            <a:ext cx="1" cy="9914609"/>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11" name="PROPUESTA"/>
          <p:cNvSpPr txBox="1"/>
          <p:nvPr/>
        </p:nvSpPr>
        <p:spPr>
          <a:xfrm>
            <a:off x="1096557" y="2668919"/>
            <a:ext cx="6227268"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r" defTabSz="449580">
              <a:defRPr sz="3500">
                <a:solidFill>
                  <a:srgbClr val="FFFFFF"/>
                </a:solidFill>
                <a:latin typeface="Avenir Next"/>
                <a:ea typeface="Avenir Next"/>
                <a:cs typeface="Avenir Next"/>
                <a:sym typeface="Avenir Next"/>
              </a:defRPr>
            </a:lvl1pPr>
          </a:lstStyle>
          <a:p>
            <a:r>
              <a:t>PROPUESTA</a:t>
            </a:r>
          </a:p>
        </p:txBody>
      </p:sp>
      <p:sp>
        <p:nvSpPr>
          <p:cNvPr id="712" name="Ministerio de Agricultura y Ganadería, (MAGAP): Capacitar de manera mensual a los productores en relación a la cosecha de productos de mayor demanda para exportación al mundo, optimizando procedimientos e innovando en cuanto al uso de recursos."/>
          <p:cNvSpPr txBox="1"/>
          <p:nvPr/>
        </p:nvSpPr>
        <p:spPr>
          <a:xfrm>
            <a:off x="10147572" y="2713194"/>
            <a:ext cx="12635220" cy="182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381000" marR="331470" indent="-381000" algn="l" defTabSz="449580">
              <a:buSzPct val="100000"/>
              <a:buChar char="•"/>
              <a:defRPr sz="2500">
                <a:latin typeface="Avenir Next"/>
                <a:ea typeface="Avenir Next"/>
                <a:cs typeface="Avenir Next"/>
                <a:sym typeface="Avenir Next"/>
              </a:defRPr>
            </a:pPr>
            <a:r>
              <a:rPr cap="all"/>
              <a:t>Ministerio de Agricultura y Ganadería, (MAGAP): </a:t>
            </a:r>
            <a:r>
              <a:rPr b="0"/>
              <a:t>Capacitar de manera mensual a los productores en relación a la cosecha de productos de mayor demanda para exportación al mundo, optimizando procedimientos e innovando en cuanto al uso de recursos.</a:t>
            </a:r>
          </a:p>
        </p:txBody>
      </p:sp>
      <p:sp>
        <p:nvSpPr>
          <p:cNvPr id="713" name="Secretaria Nacional del Agua. (SENAGUA): Modernizar y ampliar los sistemas de riego en las zonas rurales de mayor producción agrícola, con el fin de aislar agentes contaminantes de las aguas no procesadas."/>
          <p:cNvSpPr txBox="1"/>
          <p:nvPr/>
        </p:nvSpPr>
        <p:spPr>
          <a:xfrm>
            <a:off x="10147572" y="5183884"/>
            <a:ext cx="12635220" cy="1397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381000" marR="331470" indent="-381000" algn="l" defTabSz="449580">
              <a:buSzPct val="100000"/>
              <a:buChar char="•"/>
              <a:defRPr sz="2500">
                <a:latin typeface="Avenir Next"/>
                <a:ea typeface="Avenir Next"/>
                <a:cs typeface="Avenir Next"/>
                <a:sym typeface="Avenir Next"/>
              </a:defRPr>
            </a:pPr>
            <a:r>
              <a:rPr cap="all"/>
              <a:t>Secretaria Nacional del Agua. (SENAGUA): </a:t>
            </a:r>
            <a:r>
              <a:rPr b="0"/>
              <a:t>Modernizar y ampliar los sistemas de riego en las zonas rurales de mayor producción agrícola, con el fin de aislar agentes contaminantes de las aguas no procesadas.</a:t>
            </a:r>
          </a:p>
        </p:txBody>
      </p:sp>
      <p:sp>
        <p:nvSpPr>
          <p:cNvPr id="714" name="Asociación de Bancos del Ecuador (ASOBANCA): Fomentar asociaciones agrícolas por zonas productivas, con el fin de adquirir créditos para la adquisición de maquinaria de uso comunitario que permita aumentar la producción de hortalizas."/>
          <p:cNvSpPr txBox="1"/>
          <p:nvPr/>
        </p:nvSpPr>
        <p:spPr>
          <a:xfrm>
            <a:off x="10147572" y="7158427"/>
            <a:ext cx="12635220" cy="182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381000" marR="331470" indent="-381000" algn="l" defTabSz="449580">
              <a:buSzPct val="100000"/>
              <a:buChar char="•"/>
              <a:defRPr sz="2500">
                <a:latin typeface="Avenir Next"/>
                <a:ea typeface="Avenir Next"/>
                <a:cs typeface="Avenir Next"/>
                <a:sym typeface="Avenir Next"/>
              </a:defRPr>
            </a:pPr>
            <a:r>
              <a:rPr cap="all"/>
              <a:t>Asociación de Bancos del Ecuador (ASOBANCA): </a:t>
            </a:r>
            <a:r>
              <a:rPr b="0"/>
              <a:t>Fomentar asociaciones agrícolas por zonas productivas, con el fin de adquirir créditos para la adquisición de maquinaria de uso comunitario que permita aumentar la producción de hortalizas.</a:t>
            </a:r>
          </a:p>
        </p:txBody>
      </p:sp>
      <p:sp>
        <p:nvSpPr>
          <p:cNvPr id="715" name="Instituto de Promoción de Exportaciones e Inversiones (Pro Ecuador): Entregar boletines actualizados con información referente a productos de mayor demanda en el exterior, y las normativas vigentes de los países de destino."/>
          <p:cNvSpPr txBox="1"/>
          <p:nvPr/>
        </p:nvSpPr>
        <p:spPr>
          <a:xfrm>
            <a:off x="10147572" y="9564770"/>
            <a:ext cx="12635220" cy="182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381000" marR="331470" indent="-381000" algn="l" defTabSz="449580">
              <a:buSzPct val="100000"/>
              <a:buChar char="•"/>
              <a:defRPr sz="2500">
                <a:latin typeface="Avenir Next"/>
                <a:ea typeface="Avenir Next"/>
                <a:cs typeface="Avenir Next"/>
                <a:sym typeface="Avenir Next"/>
              </a:defRPr>
            </a:pPr>
            <a:r>
              <a:rPr cap="all"/>
              <a:t>Instituto de Promoción de Exportaciones e Inversiones (Pro Ecuador): </a:t>
            </a:r>
            <a:r>
              <a:rPr b="0"/>
              <a:t>Entregar boletines actualizados con información referente a productos de mayor demanda en el exterior, y las normativas vigentes de los países de destino.</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12"/>
                                        </p:tgtEl>
                                        <p:attrNameLst>
                                          <p:attrName>style.visibility</p:attrName>
                                        </p:attrNameLst>
                                      </p:cBhvr>
                                      <p:to>
                                        <p:strVal val="visible"/>
                                      </p:to>
                                    </p:set>
                                    <p:anim calcmode="lin" valueType="num">
                                      <p:cBhvr>
                                        <p:cTn id="7" dur="1000" fill="hold"/>
                                        <p:tgtEl>
                                          <p:spTgt spid="712"/>
                                        </p:tgtEl>
                                        <p:attrNameLst>
                                          <p:attrName>ppt_x</p:attrName>
                                        </p:attrNameLst>
                                      </p:cBhvr>
                                      <p:tavLst>
                                        <p:tav tm="0">
                                          <p:val>
                                            <p:strVal val="0-#ppt_w/2"/>
                                          </p:val>
                                        </p:tav>
                                        <p:tav tm="100000">
                                          <p:val>
                                            <p:strVal val="#ppt_x"/>
                                          </p:val>
                                        </p:tav>
                                      </p:tavLst>
                                    </p:anim>
                                    <p:anim calcmode="lin" valueType="num">
                                      <p:cBhvr>
                                        <p:cTn id="8" dur="1000" fill="hold"/>
                                        <p:tgtEl>
                                          <p:spTgt spid="7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713"/>
                                        </p:tgtEl>
                                        <p:attrNameLst>
                                          <p:attrName>style.visibility</p:attrName>
                                        </p:attrNameLst>
                                      </p:cBhvr>
                                      <p:to>
                                        <p:strVal val="visible"/>
                                      </p:to>
                                    </p:set>
                                    <p:anim calcmode="lin" valueType="num">
                                      <p:cBhvr>
                                        <p:cTn id="12" dur="1000" fill="hold"/>
                                        <p:tgtEl>
                                          <p:spTgt spid="713"/>
                                        </p:tgtEl>
                                        <p:attrNameLst>
                                          <p:attrName>ppt_x</p:attrName>
                                        </p:attrNameLst>
                                      </p:cBhvr>
                                      <p:tavLst>
                                        <p:tav tm="0">
                                          <p:val>
                                            <p:strVal val="0-#ppt_w/2"/>
                                          </p:val>
                                        </p:tav>
                                        <p:tav tm="100000">
                                          <p:val>
                                            <p:strVal val="#ppt_x"/>
                                          </p:val>
                                        </p:tav>
                                      </p:tavLst>
                                    </p:anim>
                                    <p:anim calcmode="lin" valueType="num">
                                      <p:cBhvr>
                                        <p:cTn id="13" dur="1000" fill="hold"/>
                                        <p:tgtEl>
                                          <p:spTgt spid="71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3" nodeType="afterEffect">
                                  <p:stCondLst>
                                    <p:cond delay="0"/>
                                  </p:stCondLst>
                                  <p:iterate>
                                    <p:tmAbs val="0"/>
                                  </p:iterate>
                                  <p:childTnLst>
                                    <p:set>
                                      <p:cBhvr>
                                        <p:cTn id="16" fill="hold"/>
                                        <p:tgtEl>
                                          <p:spTgt spid="714"/>
                                        </p:tgtEl>
                                        <p:attrNameLst>
                                          <p:attrName>style.visibility</p:attrName>
                                        </p:attrNameLst>
                                      </p:cBhvr>
                                      <p:to>
                                        <p:strVal val="visible"/>
                                      </p:to>
                                    </p:set>
                                    <p:anim calcmode="lin" valueType="num">
                                      <p:cBhvr>
                                        <p:cTn id="17" dur="1000" fill="hold"/>
                                        <p:tgtEl>
                                          <p:spTgt spid="714"/>
                                        </p:tgtEl>
                                        <p:attrNameLst>
                                          <p:attrName>ppt_x</p:attrName>
                                        </p:attrNameLst>
                                      </p:cBhvr>
                                      <p:tavLst>
                                        <p:tav tm="0">
                                          <p:val>
                                            <p:strVal val="0-#ppt_w/2"/>
                                          </p:val>
                                        </p:tav>
                                        <p:tav tm="100000">
                                          <p:val>
                                            <p:strVal val="#ppt_x"/>
                                          </p:val>
                                        </p:tav>
                                      </p:tavLst>
                                    </p:anim>
                                    <p:anim calcmode="lin" valueType="num">
                                      <p:cBhvr>
                                        <p:cTn id="18" dur="1000" fill="hold"/>
                                        <p:tgtEl>
                                          <p:spTgt spid="71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grpId="4" nodeType="afterEffect">
                                  <p:stCondLst>
                                    <p:cond delay="0"/>
                                  </p:stCondLst>
                                  <p:iterate>
                                    <p:tmAbs val="0"/>
                                  </p:iterate>
                                  <p:childTnLst>
                                    <p:set>
                                      <p:cBhvr>
                                        <p:cTn id="21" fill="hold"/>
                                        <p:tgtEl>
                                          <p:spTgt spid="715"/>
                                        </p:tgtEl>
                                        <p:attrNameLst>
                                          <p:attrName>style.visibility</p:attrName>
                                        </p:attrNameLst>
                                      </p:cBhvr>
                                      <p:to>
                                        <p:strVal val="visible"/>
                                      </p:to>
                                    </p:set>
                                    <p:anim calcmode="lin" valueType="num">
                                      <p:cBhvr>
                                        <p:cTn id="22" dur="1000" fill="hold"/>
                                        <p:tgtEl>
                                          <p:spTgt spid="715"/>
                                        </p:tgtEl>
                                        <p:attrNameLst>
                                          <p:attrName>ppt_x</p:attrName>
                                        </p:attrNameLst>
                                      </p:cBhvr>
                                      <p:tavLst>
                                        <p:tav tm="0">
                                          <p:val>
                                            <p:strVal val="0-#ppt_w/2"/>
                                          </p:val>
                                        </p:tav>
                                        <p:tav tm="100000">
                                          <p:val>
                                            <p:strVal val="#ppt_x"/>
                                          </p:val>
                                        </p:tav>
                                      </p:tavLst>
                                    </p:anim>
                                    <p:anim calcmode="lin" valueType="num">
                                      <p:cBhvr>
                                        <p:cTn id="23" dur="1000" fill="hold"/>
                                        <p:tgtEl>
                                          <p:spTgt spid="7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 grpId="1" animBg="1" advAuto="0"/>
      <p:bldP spid="713" grpId="2" animBg="1" advAuto="0"/>
      <p:bldP spid="714" grpId="3" animBg="1" advAuto="0"/>
      <p:bldP spid="715" grpId="4"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pic>
        <p:nvPicPr>
          <p:cNvPr id="718" name="Captura de pantalla 2019-02-04 a la(s) 16.19.50.png" descr="Captura de pantalla 2019-02-04 a la(s) 16.19.50.png"/>
          <p:cNvPicPr>
            <a:picLocks noChangeAspect="1"/>
          </p:cNvPicPr>
          <p:nvPr/>
        </p:nvPicPr>
        <p:blipFill>
          <a:blip r:embed="rId3">
            <a:extLst/>
          </a:blip>
          <a:srcRect l="7388"/>
          <a:stretch>
            <a:fillRect/>
          </a:stretch>
        </p:blipFill>
        <p:spPr>
          <a:xfrm flipH="1">
            <a:off x="-23419" y="-26591"/>
            <a:ext cx="8537654" cy="13768991"/>
          </a:xfrm>
          <a:prstGeom prst="rect">
            <a:avLst/>
          </a:prstGeom>
          <a:ln w="12700">
            <a:miter lim="400000"/>
          </a:ln>
        </p:spPr>
      </p:pic>
      <p:sp>
        <p:nvSpPr>
          <p:cNvPr id="719" name="Línea"/>
          <p:cNvSpPr/>
          <p:nvPr/>
        </p:nvSpPr>
        <p:spPr>
          <a:xfrm>
            <a:off x="6553537" y="5306556"/>
            <a:ext cx="12357063"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20" name="CONCLUSIONES"/>
          <p:cNvSpPr txBox="1"/>
          <p:nvPr/>
        </p:nvSpPr>
        <p:spPr>
          <a:xfrm>
            <a:off x="9284240" y="4267199"/>
            <a:ext cx="3674302"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defTabSz="449580">
              <a:defRPr sz="3500">
                <a:latin typeface="Avenir Next"/>
                <a:ea typeface="Avenir Next"/>
                <a:cs typeface="Avenir Next"/>
                <a:sym typeface="Avenir Next"/>
              </a:defRPr>
            </a:lvl1pPr>
          </a:lstStyle>
          <a:p>
            <a:r>
              <a:t>CONCLUSIONES</a:t>
            </a:r>
          </a:p>
        </p:txBody>
      </p:sp>
      <p:sp>
        <p:nvSpPr>
          <p:cNvPr id="721" name="importación y exportación"/>
          <p:cNvSpPr txBox="1"/>
          <p:nvPr/>
        </p:nvSpPr>
        <p:spPr>
          <a:xfrm>
            <a:off x="9376749" y="6828526"/>
            <a:ext cx="758093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sz="3500" cap="all">
                <a:latin typeface="Avenir Next"/>
                <a:ea typeface="Avenir Next"/>
                <a:cs typeface="Avenir Next"/>
                <a:sym typeface="Avenir Next"/>
              </a:defRPr>
            </a:lvl1pPr>
          </a:lstStyle>
          <a:p>
            <a:r>
              <a:t>importación y exportación</a:t>
            </a:r>
          </a:p>
        </p:txBody>
      </p:sp>
      <p:pic>
        <p:nvPicPr>
          <p:cNvPr id="722" name="Imagen" descr="Imagen"/>
          <p:cNvPicPr>
            <a:picLocks noChangeAspect="1"/>
          </p:cNvPicPr>
          <p:nvPr/>
        </p:nvPicPr>
        <p:blipFill>
          <a:blip r:embed="rId4">
            <a:extLst/>
          </a:blip>
          <a:stretch>
            <a:fillRect/>
          </a:stretch>
        </p:blipFill>
        <p:spPr>
          <a:xfrm>
            <a:off x="9404949" y="5947673"/>
            <a:ext cx="1144028" cy="670943"/>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18"/>
                                        </p:tgtEl>
                                        <p:attrNameLst>
                                          <p:attrName>style.visibility</p:attrName>
                                        </p:attrNameLst>
                                      </p:cBhvr>
                                      <p:to>
                                        <p:strVal val="visible"/>
                                      </p:to>
                                    </p:set>
                                    <p:anim calcmode="lin" valueType="num">
                                      <p:cBhvr>
                                        <p:cTn id="7" dur="1000" fill="hold"/>
                                        <p:tgtEl>
                                          <p:spTgt spid="718"/>
                                        </p:tgtEl>
                                        <p:attrNameLst>
                                          <p:attrName>ppt_x</p:attrName>
                                        </p:attrNameLst>
                                      </p:cBhvr>
                                      <p:tavLst>
                                        <p:tav tm="0">
                                          <p:val>
                                            <p:strVal val="0-#ppt_w/2"/>
                                          </p:val>
                                        </p:tav>
                                        <p:tav tm="100000">
                                          <p:val>
                                            <p:strVal val="#ppt_x"/>
                                          </p:val>
                                        </p:tav>
                                      </p:tavLst>
                                    </p:anim>
                                    <p:anim calcmode="lin" valueType="num">
                                      <p:cBhvr>
                                        <p:cTn id="8" dur="1000" fill="hold"/>
                                        <p:tgtEl>
                                          <p:spTgt spid="71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720"/>
                                        </p:tgtEl>
                                        <p:attrNameLst>
                                          <p:attrName>style.visibility</p:attrName>
                                        </p:attrNameLst>
                                      </p:cBhvr>
                                      <p:to>
                                        <p:strVal val="visible"/>
                                      </p:to>
                                    </p:set>
                                    <p:anim calcmode="lin" valueType="num">
                                      <p:cBhvr>
                                        <p:cTn id="12" dur="1000" fill="hold"/>
                                        <p:tgtEl>
                                          <p:spTgt spid="720"/>
                                        </p:tgtEl>
                                        <p:attrNameLst>
                                          <p:attrName>ppt_x</p:attrName>
                                        </p:attrNameLst>
                                      </p:cBhvr>
                                      <p:tavLst>
                                        <p:tav tm="0">
                                          <p:val>
                                            <p:strVal val="0-#ppt_w/2"/>
                                          </p:val>
                                        </p:tav>
                                        <p:tav tm="100000">
                                          <p:val>
                                            <p:strVal val="#ppt_x"/>
                                          </p:val>
                                        </p:tav>
                                      </p:tavLst>
                                    </p:anim>
                                    <p:anim calcmode="lin" valueType="num">
                                      <p:cBhvr>
                                        <p:cTn id="13" dur="1000" fill="hold"/>
                                        <p:tgtEl>
                                          <p:spTgt spid="72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3" nodeType="afterEffect">
                                  <p:stCondLst>
                                    <p:cond delay="0"/>
                                  </p:stCondLst>
                                  <p:iterate>
                                    <p:tmAbs val="0"/>
                                  </p:iterate>
                                  <p:childTnLst>
                                    <p:set>
                                      <p:cBhvr>
                                        <p:cTn id="16" fill="hold"/>
                                        <p:tgtEl>
                                          <p:spTgt spid="722"/>
                                        </p:tgtEl>
                                        <p:attrNameLst>
                                          <p:attrName>style.visibility</p:attrName>
                                        </p:attrNameLst>
                                      </p:cBhvr>
                                      <p:to>
                                        <p:strVal val="visible"/>
                                      </p:to>
                                    </p:set>
                                    <p:anim calcmode="lin" valueType="num">
                                      <p:cBhvr>
                                        <p:cTn id="17" dur="1000" fill="hold"/>
                                        <p:tgtEl>
                                          <p:spTgt spid="722"/>
                                        </p:tgtEl>
                                        <p:attrNameLst>
                                          <p:attrName>ppt_x</p:attrName>
                                        </p:attrNameLst>
                                      </p:cBhvr>
                                      <p:tavLst>
                                        <p:tav tm="0">
                                          <p:val>
                                            <p:strVal val="0-#ppt_w/2"/>
                                          </p:val>
                                        </p:tav>
                                        <p:tav tm="100000">
                                          <p:val>
                                            <p:strVal val="#ppt_x"/>
                                          </p:val>
                                        </p:tav>
                                      </p:tavLst>
                                    </p:anim>
                                    <p:anim calcmode="lin" valueType="num">
                                      <p:cBhvr>
                                        <p:cTn id="18" dur="1000" fill="hold"/>
                                        <p:tgtEl>
                                          <p:spTgt spid="722"/>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9" presetClass="entr" fill="hold" grpId="4" nodeType="afterEffect">
                                  <p:stCondLst>
                                    <p:cond delay="0"/>
                                  </p:stCondLst>
                                  <p:iterate>
                                    <p:tmAbs val="0"/>
                                  </p:iterate>
                                  <p:childTnLst>
                                    <p:set>
                                      <p:cBhvr>
                                        <p:cTn id="21" fill="hold"/>
                                        <p:tgtEl>
                                          <p:spTgt spid="721"/>
                                        </p:tgtEl>
                                        <p:attrNameLst>
                                          <p:attrName>style.visibility</p:attrName>
                                        </p:attrNameLst>
                                      </p:cBhvr>
                                      <p:to>
                                        <p:strVal val="visible"/>
                                      </p:to>
                                    </p:set>
                                    <p:animEffect transition="in" filter="dissolve">
                                      <p:cBhvr>
                                        <p:cTn id="22" dur="1000"/>
                                        <p:tgtEl>
                                          <p:spTgt spid="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 grpId="1" animBg="1" advAuto="0"/>
      <p:bldP spid="720" grpId="2" animBg="1" advAuto="0"/>
      <p:bldP spid="721" grpId="4" animBg="1" advAuto="0"/>
      <p:bldP spid="722" grpId="3"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4"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pic>
        <p:nvPicPr>
          <p:cNvPr id="725" name="Captura de pantalla 2019-02-04 a la(s) 16.19.50.png" descr="Captura de pantalla 2019-02-04 a la(s) 16.19.50.png"/>
          <p:cNvPicPr>
            <a:picLocks noChangeAspect="1"/>
          </p:cNvPicPr>
          <p:nvPr/>
        </p:nvPicPr>
        <p:blipFill>
          <a:blip r:embed="rId3">
            <a:extLst/>
          </a:blip>
          <a:srcRect l="7388"/>
          <a:stretch>
            <a:fillRect/>
          </a:stretch>
        </p:blipFill>
        <p:spPr>
          <a:xfrm flipH="1">
            <a:off x="-23419" y="-26591"/>
            <a:ext cx="8537654" cy="13768991"/>
          </a:xfrm>
          <a:prstGeom prst="rect">
            <a:avLst/>
          </a:prstGeom>
          <a:ln w="12700">
            <a:miter lim="400000"/>
          </a:ln>
        </p:spPr>
      </p:pic>
      <p:sp>
        <p:nvSpPr>
          <p:cNvPr id="726" name="Línea"/>
          <p:cNvSpPr/>
          <p:nvPr/>
        </p:nvSpPr>
        <p:spPr>
          <a:xfrm>
            <a:off x="6553537" y="5001756"/>
            <a:ext cx="12357063"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27" name="CONCLUSIONES"/>
          <p:cNvSpPr txBox="1"/>
          <p:nvPr/>
        </p:nvSpPr>
        <p:spPr>
          <a:xfrm>
            <a:off x="9284240" y="3962399"/>
            <a:ext cx="3674302"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defTabSz="449580">
              <a:defRPr sz="3500">
                <a:latin typeface="Avenir Next"/>
                <a:ea typeface="Avenir Next"/>
                <a:cs typeface="Avenir Next"/>
                <a:sym typeface="Avenir Next"/>
              </a:defRPr>
            </a:lvl1pPr>
          </a:lstStyle>
          <a:p>
            <a:r>
              <a:t>CONCLUSIONES</a:t>
            </a:r>
          </a:p>
        </p:txBody>
      </p:sp>
      <p:sp>
        <p:nvSpPr>
          <p:cNvPr id="728" name="importación y exportación"/>
          <p:cNvSpPr txBox="1"/>
          <p:nvPr/>
        </p:nvSpPr>
        <p:spPr>
          <a:xfrm>
            <a:off x="9325949" y="6523726"/>
            <a:ext cx="758093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sz="3500" b="0" cap="all">
                <a:latin typeface="Avenir Next"/>
                <a:ea typeface="Avenir Next"/>
                <a:cs typeface="Avenir Next"/>
                <a:sym typeface="Avenir Next"/>
              </a:defRPr>
            </a:lvl1pPr>
          </a:lstStyle>
          <a:p>
            <a:r>
              <a:t>importación y exportación</a:t>
            </a:r>
          </a:p>
        </p:txBody>
      </p:sp>
      <p:pic>
        <p:nvPicPr>
          <p:cNvPr id="729" name="Imagen" descr="Imagen"/>
          <p:cNvPicPr>
            <a:picLocks noChangeAspect="1"/>
          </p:cNvPicPr>
          <p:nvPr/>
        </p:nvPicPr>
        <p:blipFill>
          <a:blip r:embed="rId4">
            <a:extLst/>
          </a:blip>
          <a:stretch>
            <a:fillRect/>
          </a:stretch>
        </p:blipFill>
        <p:spPr>
          <a:xfrm>
            <a:off x="9404949" y="5642873"/>
            <a:ext cx="1144028" cy="670943"/>
          </a:xfrm>
          <a:prstGeom prst="rect">
            <a:avLst/>
          </a:prstGeom>
          <a:ln w="12700">
            <a:miter lim="400000"/>
          </a:ln>
        </p:spPr>
      </p:pic>
      <p:pic>
        <p:nvPicPr>
          <p:cNvPr id="730" name="Imagen" descr="Imagen"/>
          <p:cNvPicPr>
            <a:picLocks noChangeAspect="1"/>
          </p:cNvPicPr>
          <p:nvPr/>
        </p:nvPicPr>
        <p:blipFill>
          <a:blip r:embed="rId5">
            <a:extLst/>
          </a:blip>
          <a:stretch>
            <a:fillRect/>
          </a:stretch>
        </p:blipFill>
        <p:spPr>
          <a:xfrm>
            <a:off x="9423058" y="7609937"/>
            <a:ext cx="1199314" cy="670943"/>
          </a:xfrm>
          <a:prstGeom prst="rect">
            <a:avLst/>
          </a:prstGeom>
          <a:ln w="12700">
            <a:miter lim="400000"/>
          </a:ln>
        </p:spPr>
      </p:pic>
      <p:sp>
        <p:nvSpPr>
          <p:cNvPr id="731" name="socios comerciales"/>
          <p:cNvSpPr txBox="1"/>
          <p:nvPr/>
        </p:nvSpPr>
        <p:spPr>
          <a:xfrm>
            <a:off x="9325949" y="8490790"/>
            <a:ext cx="758093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sz="3500" cap="all">
                <a:latin typeface="Avenir Next"/>
                <a:ea typeface="Avenir Next"/>
                <a:cs typeface="Avenir Next"/>
                <a:sym typeface="Avenir Next"/>
              </a:defRPr>
            </a:lvl1pPr>
          </a:lstStyle>
          <a:p>
            <a:r>
              <a:t>socios comerciales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30"/>
                                        </p:tgtEl>
                                        <p:attrNameLst>
                                          <p:attrName>style.visibility</p:attrName>
                                        </p:attrNameLst>
                                      </p:cBhvr>
                                      <p:to>
                                        <p:strVal val="visible"/>
                                      </p:to>
                                    </p:set>
                                    <p:anim calcmode="lin" valueType="num">
                                      <p:cBhvr>
                                        <p:cTn id="7" dur="1000" fill="hold"/>
                                        <p:tgtEl>
                                          <p:spTgt spid="730"/>
                                        </p:tgtEl>
                                        <p:attrNameLst>
                                          <p:attrName>ppt_x</p:attrName>
                                        </p:attrNameLst>
                                      </p:cBhvr>
                                      <p:tavLst>
                                        <p:tav tm="0">
                                          <p:val>
                                            <p:strVal val="0-#ppt_w/2"/>
                                          </p:val>
                                        </p:tav>
                                        <p:tav tm="100000">
                                          <p:val>
                                            <p:strVal val="#ppt_x"/>
                                          </p:val>
                                        </p:tav>
                                      </p:tavLst>
                                    </p:anim>
                                    <p:anim calcmode="lin" valueType="num">
                                      <p:cBhvr>
                                        <p:cTn id="8" dur="1000" fill="hold"/>
                                        <p:tgtEl>
                                          <p:spTgt spid="73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9" presetClass="entr" fill="hold" grpId="2" nodeType="afterEffect">
                                  <p:stCondLst>
                                    <p:cond delay="0"/>
                                  </p:stCondLst>
                                  <p:iterate>
                                    <p:tmAbs val="0"/>
                                  </p:iterate>
                                  <p:childTnLst>
                                    <p:set>
                                      <p:cBhvr>
                                        <p:cTn id="11" fill="hold"/>
                                        <p:tgtEl>
                                          <p:spTgt spid="731"/>
                                        </p:tgtEl>
                                        <p:attrNameLst>
                                          <p:attrName>style.visibility</p:attrName>
                                        </p:attrNameLst>
                                      </p:cBhvr>
                                      <p:to>
                                        <p:strVal val="visible"/>
                                      </p:to>
                                    </p:set>
                                    <p:animEffect transition="in" filter="dissolve">
                                      <p:cBhvr>
                                        <p:cTn id="12" dur="1000"/>
                                        <p:tgtEl>
                                          <p:spTgt spid="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 grpId="1" animBg="1" advAuto="0"/>
      <p:bldP spid="731" grpId="2"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pic>
        <p:nvPicPr>
          <p:cNvPr id="734" name="Captura de pantalla 2019-02-04 a la(s) 16.19.50.png" descr="Captura de pantalla 2019-02-04 a la(s) 16.19.50.png"/>
          <p:cNvPicPr>
            <a:picLocks noChangeAspect="1"/>
          </p:cNvPicPr>
          <p:nvPr/>
        </p:nvPicPr>
        <p:blipFill>
          <a:blip r:embed="rId3">
            <a:extLst/>
          </a:blip>
          <a:srcRect l="7388"/>
          <a:stretch>
            <a:fillRect/>
          </a:stretch>
        </p:blipFill>
        <p:spPr>
          <a:xfrm flipH="1">
            <a:off x="-23419" y="-26591"/>
            <a:ext cx="8537654" cy="13768991"/>
          </a:xfrm>
          <a:prstGeom prst="rect">
            <a:avLst/>
          </a:prstGeom>
          <a:ln w="12700">
            <a:miter lim="400000"/>
          </a:ln>
        </p:spPr>
      </p:pic>
      <p:sp>
        <p:nvSpPr>
          <p:cNvPr id="735" name="Línea"/>
          <p:cNvSpPr/>
          <p:nvPr/>
        </p:nvSpPr>
        <p:spPr>
          <a:xfrm>
            <a:off x="6553537" y="4354056"/>
            <a:ext cx="12357063"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36" name="CONCLUSIONES"/>
          <p:cNvSpPr txBox="1"/>
          <p:nvPr/>
        </p:nvSpPr>
        <p:spPr>
          <a:xfrm>
            <a:off x="9284240" y="3314699"/>
            <a:ext cx="3674302"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defTabSz="449580">
              <a:defRPr sz="3500">
                <a:latin typeface="Avenir Next"/>
                <a:ea typeface="Avenir Next"/>
                <a:cs typeface="Avenir Next"/>
                <a:sym typeface="Avenir Next"/>
              </a:defRPr>
            </a:lvl1pPr>
          </a:lstStyle>
          <a:p>
            <a:r>
              <a:t>CONCLUSIONES</a:t>
            </a:r>
          </a:p>
        </p:txBody>
      </p:sp>
      <p:sp>
        <p:nvSpPr>
          <p:cNvPr id="737" name="importación y exportación"/>
          <p:cNvSpPr txBox="1"/>
          <p:nvPr/>
        </p:nvSpPr>
        <p:spPr>
          <a:xfrm>
            <a:off x="9325949" y="5876026"/>
            <a:ext cx="758093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sz="3500" b="0" cap="all">
                <a:latin typeface="Avenir Next"/>
                <a:ea typeface="Avenir Next"/>
                <a:cs typeface="Avenir Next"/>
                <a:sym typeface="Avenir Next"/>
              </a:defRPr>
            </a:lvl1pPr>
          </a:lstStyle>
          <a:p>
            <a:r>
              <a:t>importación y exportación</a:t>
            </a:r>
          </a:p>
        </p:txBody>
      </p:sp>
      <p:pic>
        <p:nvPicPr>
          <p:cNvPr id="738" name="Imagen" descr="Imagen"/>
          <p:cNvPicPr>
            <a:picLocks noChangeAspect="1"/>
          </p:cNvPicPr>
          <p:nvPr/>
        </p:nvPicPr>
        <p:blipFill>
          <a:blip r:embed="rId4">
            <a:extLst/>
          </a:blip>
          <a:stretch>
            <a:fillRect/>
          </a:stretch>
        </p:blipFill>
        <p:spPr>
          <a:xfrm>
            <a:off x="9404949" y="4995173"/>
            <a:ext cx="1144028" cy="670943"/>
          </a:xfrm>
          <a:prstGeom prst="rect">
            <a:avLst/>
          </a:prstGeom>
          <a:ln w="12700">
            <a:miter lim="400000"/>
          </a:ln>
        </p:spPr>
      </p:pic>
      <p:pic>
        <p:nvPicPr>
          <p:cNvPr id="739" name="Imagen" descr="Imagen"/>
          <p:cNvPicPr>
            <a:picLocks noChangeAspect="1"/>
          </p:cNvPicPr>
          <p:nvPr/>
        </p:nvPicPr>
        <p:blipFill>
          <a:blip r:embed="rId5">
            <a:extLst/>
          </a:blip>
          <a:stretch>
            <a:fillRect/>
          </a:stretch>
        </p:blipFill>
        <p:spPr>
          <a:xfrm>
            <a:off x="9423058" y="6962237"/>
            <a:ext cx="1199314" cy="670943"/>
          </a:xfrm>
          <a:prstGeom prst="rect">
            <a:avLst/>
          </a:prstGeom>
          <a:ln w="12700">
            <a:miter lim="400000"/>
          </a:ln>
        </p:spPr>
      </p:pic>
      <p:sp>
        <p:nvSpPr>
          <p:cNvPr id="740" name="socios comerciales"/>
          <p:cNvSpPr txBox="1"/>
          <p:nvPr/>
        </p:nvSpPr>
        <p:spPr>
          <a:xfrm>
            <a:off x="9325949" y="7843090"/>
            <a:ext cx="758093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sz="3500" b="0" cap="all">
                <a:latin typeface="Avenir Next"/>
                <a:ea typeface="Avenir Next"/>
                <a:cs typeface="Avenir Next"/>
                <a:sym typeface="Avenir Next"/>
              </a:defRPr>
            </a:lvl1pPr>
          </a:lstStyle>
          <a:p>
            <a:r>
              <a:t>socios comerciales</a:t>
            </a:r>
          </a:p>
        </p:txBody>
      </p:sp>
      <p:pic>
        <p:nvPicPr>
          <p:cNvPr id="741" name="Imagen" descr="Imagen"/>
          <p:cNvPicPr>
            <a:picLocks noChangeAspect="1"/>
          </p:cNvPicPr>
          <p:nvPr/>
        </p:nvPicPr>
        <p:blipFill>
          <a:blip r:embed="rId6">
            <a:extLst/>
          </a:blip>
          <a:stretch>
            <a:fillRect/>
          </a:stretch>
        </p:blipFill>
        <p:spPr>
          <a:xfrm>
            <a:off x="9423058" y="8929299"/>
            <a:ext cx="1199314" cy="757312"/>
          </a:xfrm>
          <a:prstGeom prst="rect">
            <a:avLst/>
          </a:prstGeom>
          <a:ln w="12700">
            <a:miter lim="400000"/>
          </a:ln>
        </p:spPr>
      </p:pic>
      <p:sp>
        <p:nvSpPr>
          <p:cNvPr id="742" name="GRADO DE APERTURA"/>
          <p:cNvSpPr txBox="1"/>
          <p:nvPr/>
        </p:nvSpPr>
        <p:spPr>
          <a:xfrm>
            <a:off x="9325949" y="9810153"/>
            <a:ext cx="758093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sz="3500" cap="all">
                <a:latin typeface="Avenir Next"/>
                <a:ea typeface="Avenir Next"/>
                <a:cs typeface="Avenir Next"/>
                <a:sym typeface="Avenir Next"/>
              </a:defRPr>
            </a:lvl1pPr>
          </a:lstStyle>
          <a:p>
            <a:r>
              <a:t>GRADO DE APERTURA</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41"/>
                                        </p:tgtEl>
                                        <p:attrNameLst>
                                          <p:attrName>style.visibility</p:attrName>
                                        </p:attrNameLst>
                                      </p:cBhvr>
                                      <p:to>
                                        <p:strVal val="visible"/>
                                      </p:to>
                                    </p:set>
                                    <p:anim calcmode="lin" valueType="num">
                                      <p:cBhvr>
                                        <p:cTn id="7" dur="1000" fill="hold"/>
                                        <p:tgtEl>
                                          <p:spTgt spid="741"/>
                                        </p:tgtEl>
                                        <p:attrNameLst>
                                          <p:attrName>ppt_x</p:attrName>
                                        </p:attrNameLst>
                                      </p:cBhvr>
                                      <p:tavLst>
                                        <p:tav tm="0">
                                          <p:val>
                                            <p:strVal val="0-#ppt_w/2"/>
                                          </p:val>
                                        </p:tav>
                                        <p:tav tm="100000">
                                          <p:val>
                                            <p:strVal val="#ppt_x"/>
                                          </p:val>
                                        </p:tav>
                                      </p:tavLst>
                                    </p:anim>
                                    <p:anim calcmode="lin" valueType="num">
                                      <p:cBhvr>
                                        <p:cTn id="8" dur="1000" fill="hold"/>
                                        <p:tgtEl>
                                          <p:spTgt spid="74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9" presetClass="entr" fill="hold" grpId="2" nodeType="afterEffect">
                                  <p:stCondLst>
                                    <p:cond delay="0"/>
                                  </p:stCondLst>
                                  <p:iterate>
                                    <p:tmAbs val="0"/>
                                  </p:iterate>
                                  <p:childTnLst>
                                    <p:set>
                                      <p:cBhvr>
                                        <p:cTn id="11" fill="hold"/>
                                        <p:tgtEl>
                                          <p:spTgt spid="742"/>
                                        </p:tgtEl>
                                        <p:attrNameLst>
                                          <p:attrName>style.visibility</p:attrName>
                                        </p:attrNameLst>
                                      </p:cBhvr>
                                      <p:to>
                                        <p:strVal val="visible"/>
                                      </p:to>
                                    </p:set>
                                    <p:animEffect transition="in" filter="dissolve">
                                      <p:cBhvr>
                                        <p:cTn id="12" dur="1000"/>
                                        <p:tgtEl>
                                          <p:spTgt spid="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 grpId="1" animBg="1" advAuto="0"/>
      <p:bldP spid="742" grpId="2"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pic>
        <p:nvPicPr>
          <p:cNvPr id="745" name="Captura de pantalla 2019-02-04 a la(s) 16.19.50.png" descr="Captura de pantalla 2019-02-04 a la(s) 16.19.50.png"/>
          <p:cNvPicPr>
            <a:picLocks noChangeAspect="1"/>
          </p:cNvPicPr>
          <p:nvPr/>
        </p:nvPicPr>
        <p:blipFill>
          <a:blip r:embed="rId3">
            <a:extLst/>
          </a:blip>
          <a:srcRect l="7388"/>
          <a:stretch>
            <a:fillRect/>
          </a:stretch>
        </p:blipFill>
        <p:spPr>
          <a:xfrm flipH="1">
            <a:off x="-23419" y="-26591"/>
            <a:ext cx="8537654" cy="13768991"/>
          </a:xfrm>
          <a:prstGeom prst="rect">
            <a:avLst/>
          </a:prstGeom>
          <a:ln w="12700">
            <a:miter lim="400000"/>
          </a:ln>
        </p:spPr>
      </p:pic>
      <p:sp>
        <p:nvSpPr>
          <p:cNvPr id="746" name="Línea"/>
          <p:cNvSpPr/>
          <p:nvPr/>
        </p:nvSpPr>
        <p:spPr>
          <a:xfrm>
            <a:off x="6553537" y="3198356"/>
            <a:ext cx="12357063"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47" name="CONCLUSIONES"/>
          <p:cNvSpPr txBox="1"/>
          <p:nvPr/>
        </p:nvSpPr>
        <p:spPr>
          <a:xfrm>
            <a:off x="9284240" y="2158999"/>
            <a:ext cx="3674302"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defTabSz="449580">
              <a:defRPr sz="3500">
                <a:latin typeface="Avenir Next"/>
                <a:ea typeface="Avenir Next"/>
                <a:cs typeface="Avenir Next"/>
                <a:sym typeface="Avenir Next"/>
              </a:defRPr>
            </a:lvl1pPr>
          </a:lstStyle>
          <a:p>
            <a:r>
              <a:t>CONCLUSIONES</a:t>
            </a:r>
          </a:p>
        </p:txBody>
      </p:sp>
      <p:sp>
        <p:nvSpPr>
          <p:cNvPr id="748" name="importación y exportación"/>
          <p:cNvSpPr txBox="1"/>
          <p:nvPr/>
        </p:nvSpPr>
        <p:spPr>
          <a:xfrm>
            <a:off x="9325949" y="4720326"/>
            <a:ext cx="758093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sz="3500" b="0" cap="all">
                <a:latin typeface="Avenir Next"/>
                <a:ea typeface="Avenir Next"/>
                <a:cs typeface="Avenir Next"/>
                <a:sym typeface="Avenir Next"/>
              </a:defRPr>
            </a:lvl1pPr>
          </a:lstStyle>
          <a:p>
            <a:r>
              <a:t>importación y exportación</a:t>
            </a:r>
          </a:p>
        </p:txBody>
      </p:sp>
      <p:pic>
        <p:nvPicPr>
          <p:cNvPr id="749" name="Imagen" descr="Imagen"/>
          <p:cNvPicPr>
            <a:picLocks noChangeAspect="1"/>
          </p:cNvPicPr>
          <p:nvPr/>
        </p:nvPicPr>
        <p:blipFill>
          <a:blip r:embed="rId4">
            <a:extLst/>
          </a:blip>
          <a:stretch>
            <a:fillRect/>
          </a:stretch>
        </p:blipFill>
        <p:spPr>
          <a:xfrm>
            <a:off x="9404949" y="3839473"/>
            <a:ext cx="1144028" cy="670943"/>
          </a:xfrm>
          <a:prstGeom prst="rect">
            <a:avLst/>
          </a:prstGeom>
          <a:ln w="12700">
            <a:miter lim="400000"/>
          </a:ln>
        </p:spPr>
      </p:pic>
      <p:pic>
        <p:nvPicPr>
          <p:cNvPr id="750" name="Imagen" descr="Imagen"/>
          <p:cNvPicPr>
            <a:picLocks noChangeAspect="1"/>
          </p:cNvPicPr>
          <p:nvPr/>
        </p:nvPicPr>
        <p:blipFill>
          <a:blip r:embed="rId5">
            <a:extLst/>
          </a:blip>
          <a:stretch>
            <a:fillRect/>
          </a:stretch>
        </p:blipFill>
        <p:spPr>
          <a:xfrm>
            <a:off x="9423058" y="5806537"/>
            <a:ext cx="1199314" cy="670943"/>
          </a:xfrm>
          <a:prstGeom prst="rect">
            <a:avLst/>
          </a:prstGeom>
          <a:ln w="12700">
            <a:miter lim="400000"/>
          </a:ln>
        </p:spPr>
      </p:pic>
      <p:sp>
        <p:nvSpPr>
          <p:cNvPr id="751" name="socios comerciales"/>
          <p:cNvSpPr txBox="1"/>
          <p:nvPr/>
        </p:nvSpPr>
        <p:spPr>
          <a:xfrm>
            <a:off x="9325949" y="6687390"/>
            <a:ext cx="758093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sz="3500" b="0" cap="all">
                <a:latin typeface="Avenir Next"/>
                <a:ea typeface="Avenir Next"/>
                <a:cs typeface="Avenir Next"/>
                <a:sym typeface="Avenir Next"/>
              </a:defRPr>
            </a:lvl1pPr>
          </a:lstStyle>
          <a:p>
            <a:r>
              <a:t>socios comerciales</a:t>
            </a:r>
          </a:p>
        </p:txBody>
      </p:sp>
      <p:pic>
        <p:nvPicPr>
          <p:cNvPr id="752" name="Imagen" descr="Imagen"/>
          <p:cNvPicPr>
            <a:picLocks noChangeAspect="1"/>
          </p:cNvPicPr>
          <p:nvPr/>
        </p:nvPicPr>
        <p:blipFill>
          <a:blip r:embed="rId6">
            <a:extLst/>
          </a:blip>
          <a:stretch>
            <a:fillRect/>
          </a:stretch>
        </p:blipFill>
        <p:spPr>
          <a:xfrm>
            <a:off x="9423058" y="7773599"/>
            <a:ext cx="1199314" cy="757312"/>
          </a:xfrm>
          <a:prstGeom prst="rect">
            <a:avLst/>
          </a:prstGeom>
          <a:ln w="12700">
            <a:miter lim="400000"/>
          </a:ln>
        </p:spPr>
      </p:pic>
      <p:sp>
        <p:nvSpPr>
          <p:cNvPr id="753" name="GRADO DE APERTURA"/>
          <p:cNvSpPr txBox="1"/>
          <p:nvPr/>
        </p:nvSpPr>
        <p:spPr>
          <a:xfrm>
            <a:off x="9325949" y="8654453"/>
            <a:ext cx="758093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sz="3500" b="0" cap="all">
                <a:latin typeface="Avenir Next"/>
                <a:ea typeface="Avenir Next"/>
                <a:cs typeface="Avenir Next"/>
                <a:sym typeface="Avenir Next"/>
              </a:defRPr>
            </a:lvl1pPr>
          </a:lstStyle>
          <a:p>
            <a:r>
              <a:t>GRADO DE APERTURA</a:t>
            </a:r>
          </a:p>
        </p:txBody>
      </p:sp>
      <p:pic>
        <p:nvPicPr>
          <p:cNvPr id="754" name="Imagen" descr="Imagen"/>
          <p:cNvPicPr>
            <a:picLocks noChangeAspect="1"/>
          </p:cNvPicPr>
          <p:nvPr/>
        </p:nvPicPr>
        <p:blipFill>
          <a:blip r:embed="rId7">
            <a:extLst/>
          </a:blip>
          <a:stretch>
            <a:fillRect/>
          </a:stretch>
        </p:blipFill>
        <p:spPr>
          <a:xfrm>
            <a:off x="9355156" y="9827031"/>
            <a:ext cx="1243614" cy="757312"/>
          </a:xfrm>
          <a:prstGeom prst="rect">
            <a:avLst/>
          </a:prstGeom>
          <a:ln w="12700">
            <a:miter lim="400000"/>
          </a:ln>
        </p:spPr>
      </p:pic>
      <p:sp>
        <p:nvSpPr>
          <p:cNvPr id="755" name="mayor producto de exportación e importación"/>
          <p:cNvSpPr txBox="1"/>
          <p:nvPr/>
        </p:nvSpPr>
        <p:spPr>
          <a:xfrm>
            <a:off x="9325949" y="10621517"/>
            <a:ext cx="7580930" cy="1198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lnSpc>
                <a:spcPct val="80000"/>
              </a:lnSpc>
              <a:defRPr sz="3500" cap="all">
                <a:latin typeface="Avenir Next"/>
                <a:ea typeface="Avenir Next"/>
                <a:cs typeface="Avenir Next"/>
                <a:sym typeface="Avenir Next"/>
              </a:defRPr>
            </a:lvl1pPr>
          </a:lstStyle>
          <a:p>
            <a:r>
              <a:t>mayor producto de exportación e importación</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54"/>
                                        </p:tgtEl>
                                        <p:attrNameLst>
                                          <p:attrName>style.visibility</p:attrName>
                                        </p:attrNameLst>
                                      </p:cBhvr>
                                      <p:to>
                                        <p:strVal val="visible"/>
                                      </p:to>
                                    </p:set>
                                    <p:anim calcmode="lin" valueType="num">
                                      <p:cBhvr>
                                        <p:cTn id="7" dur="1000" fill="hold"/>
                                        <p:tgtEl>
                                          <p:spTgt spid="754"/>
                                        </p:tgtEl>
                                        <p:attrNameLst>
                                          <p:attrName>ppt_x</p:attrName>
                                        </p:attrNameLst>
                                      </p:cBhvr>
                                      <p:tavLst>
                                        <p:tav tm="0">
                                          <p:val>
                                            <p:strVal val="0-#ppt_w/2"/>
                                          </p:val>
                                        </p:tav>
                                        <p:tav tm="100000">
                                          <p:val>
                                            <p:strVal val="#ppt_x"/>
                                          </p:val>
                                        </p:tav>
                                      </p:tavLst>
                                    </p:anim>
                                    <p:anim calcmode="lin" valueType="num">
                                      <p:cBhvr>
                                        <p:cTn id="8" dur="1000" fill="hold"/>
                                        <p:tgtEl>
                                          <p:spTgt spid="75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9" presetClass="entr" fill="hold" grpId="2" nodeType="afterEffect">
                                  <p:stCondLst>
                                    <p:cond delay="0"/>
                                  </p:stCondLst>
                                  <p:iterate>
                                    <p:tmAbs val="0"/>
                                  </p:iterate>
                                  <p:childTnLst>
                                    <p:set>
                                      <p:cBhvr>
                                        <p:cTn id="11" fill="hold"/>
                                        <p:tgtEl>
                                          <p:spTgt spid="755"/>
                                        </p:tgtEl>
                                        <p:attrNameLst>
                                          <p:attrName>style.visibility</p:attrName>
                                        </p:attrNameLst>
                                      </p:cBhvr>
                                      <p:to>
                                        <p:strVal val="visible"/>
                                      </p:to>
                                    </p:set>
                                    <p:animEffect transition="in" filter="dissolve">
                                      <p:cBhvr>
                                        <p:cTn id="12" dur="1000"/>
                                        <p:tgtEl>
                                          <p:spTgt spid="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 grpId="1" animBg="1" advAuto="0"/>
      <p:bldP spid="755"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Captura de pantalla 2019-02-04 a la(s) 15.09.40.png" descr="Captura de pantalla 2019-02-04 a la(s) 15.09.40.png"/>
          <p:cNvPicPr>
            <a:picLocks noChangeAspect="1"/>
          </p:cNvPicPr>
          <p:nvPr/>
        </p:nvPicPr>
        <p:blipFill>
          <a:blip r:embed="rId2">
            <a:extLst/>
          </a:blip>
          <a:stretch>
            <a:fillRect/>
          </a:stretch>
        </p:blipFill>
        <p:spPr>
          <a:xfrm>
            <a:off x="15284744" y="0"/>
            <a:ext cx="9088917" cy="13716001"/>
          </a:xfrm>
          <a:prstGeom prst="rect">
            <a:avLst/>
          </a:prstGeom>
          <a:ln w="12700">
            <a:miter lim="400000"/>
          </a:ln>
        </p:spPr>
      </p:pic>
      <p:sp>
        <p:nvSpPr>
          <p:cNvPr id="138" name="Línea"/>
          <p:cNvSpPr/>
          <p:nvPr/>
        </p:nvSpPr>
        <p:spPr>
          <a:xfrm>
            <a:off x="3498512" y="6771579"/>
            <a:ext cx="14583735"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9" name="ANTECEDENTES:…"/>
          <p:cNvSpPr txBox="1"/>
          <p:nvPr/>
        </p:nvSpPr>
        <p:spPr>
          <a:xfrm>
            <a:off x="3504643" y="5275780"/>
            <a:ext cx="11203902"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ANTECEDENTES:</a:t>
            </a:r>
          </a:p>
          <a:p>
            <a:pPr marR="331470" algn="l" defTabSz="449580">
              <a:defRPr sz="3500" b="0">
                <a:latin typeface="Avenir Next"/>
                <a:ea typeface="Avenir Next"/>
                <a:cs typeface="Avenir Next"/>
                <a:sym typeface="Avenir Next"/>
              </a:defRPr>
            </a:pPr>
            <a:r>
              <a:t>EXPORTACIÓN E IMPORTACIÓN DE HORTALIZAS</a:t>
            </a:r>
          </a:p>
        </p:txBody>
      </p:sp>
      <p:pic>
        <p:nvPicPr>
          <p:cNvPr id="140" name="LOGO-PRINCIPAL-NUEVO4.png" descr="LOGO-PRINCIPAL-NUEVO4.png"/>
          <p:cNvPicPr>
            <a:picLocks noChangeAspect="1"/>
          </p:cNvPicPr>
          <p:nvPr/>
        </p:nvPicPr>
        <p:blipFill>
          <a:blip r:embed="rId3">
            <a:extLst/>
          </a:blip>
          <a:stretch>
            <a:fillRect/>
          </a:stretch>
        </p:blipFill>
        <p:spPr>
          <a:xfrm>
            <a:off x="21229930" y="566966"/>
            <a:ext cx="2597856" cy="670943"/>
          </a:xfrm>
          <a:prstGeom prst="rect">
            <a:avLst/>
          </a:prstGeom>
          <a:ln w="12700">
            <a:miter lim="400000"/>
          </a:ln>
        </p:spPr>
      </p:pic>
      <p:sp>
        <p:nvSpPr>
          <p:cNvPr id="141" name="Fuente: Comunidad Andina, 2014"/>
          <p:cNvSpPr txBox="1"/>
          <p:nvPr/>
        </p:nvSpPr>
        <p:spPr>
          <a:xfrm>
            <a:off x="10175240" y="12558966"/>
            <a:ext cx="4033521"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algn="l" defTabSz="449580">
              <a:defRPr sz="2000" b="0">
                <a:solidFill>
                  <a:srgbClr val="D5D5D5"/>
                </a:solidFill>
                <a:latin typeface="Avenir Next"/>
                <a:ea typeface="Avenir Next"/>
                <a:cs typeface="Avenir Next"/>
                <a:sym typeface="Avenir Next"/>
              </a:defRPr>
            </a:lvl1pPr>
          </a:lstStyle>
          <a:p>
            <a:r>
              <a:t>Fuente: Comunidad Andina, 2014</a:t>
            </a:r>
          </a:p>
        </p:txBody>
      </p:sp>
      <p:sp>
        <p:nvSpPr>
          <p:cNvPr id="142" name="El tema a desarrollarse para el proyecto de investigación es Análisis comparativo de las exportaciones e importaciones de hortalizas entre Ecuador y la CAN desde 2015 al 2017."/>
          <p:cNvSpPr txBox="1"/>
          <p:nvPr/>
        </p:nvSpPr>
        <p:spPr>
          <a:xfrm>
            <a:off x="3504643" y="7408495"/>
            <a:ext cx="11203902" cy="166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b="0">
                <a:latin typeface="Avenir Next"/>
                <a:ea typeface="Avenir Next"/>
                <a:cs typeface="Avenir Next"/>
                <a:sym typeface="Avenir Next"/>
              </a:defRPr>
            </a:pPr>
            <a:r>
              <a:t>El tema a desarrollarse para el proyecto de investigación es </a:t>
            </a:r>
            <a:r>
              <a:rPr>
                <a:latin typeface="Avenir Next Medium"/>
                <a:ea typeface="Avenir Next Medium"/>
                <a:cs typeface="Avenir Next Medium"/>
                <a:sym typeface="Avenir Next Medium"/>
              </a:rPr>
              <a:t>Análisis comparativo de las exportaciones e importaciones de hortalizas entre Ecuador y la CAN desde 2015 al 2017.</a:t>
            </a:r>
          </a:p>
        </p:txBody>
      </p:sp>
      <p:sp>
        <p:nvSpPr>
          <p:cNvPr id="143" name="El crecimiento conjunto del PIB entre los miembros que conforma la Comunidad Andina de Naciones (CAN) registra un crecimiento del 2.3% en el año 2017, por esta razón es tan importante determinar cómo la exportación de hortalizas aporta al crecimiento de la economía de cada país miembro de la CAN."/>
          <p:cNvSpPr txBox="1"/>
          <p:nvPr/>
        </p:nvSpPr>
        <p:spPr>
          <a:xfrm>
            <a:off x="3504643" y="7410877"/>
            <a:ext cx="11203902" cy="322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b="0">
                <a:latin typeface="Avenir Next"/>
                <a:ea typeface="Avenir Next"/>
                <a:cs typeface="Avenir Next"/>
                <a:sym typeface="Avenir Next"/>
              </a:defRPr>
            </a:pPr>
            <a:r>
              <a:t>El crecimiento conjunto del PIB entre los miembros que conforma la </a:t>
            </a:r>
            <a:r>
              <a:rPr>
                <a:latin typeface="Avenir Next Medium"/>
                <a:ea typeface="Avenir Next Medium"/>
                <a:cs typeface="Avenir Next Medium"/>
                <a:sym typeface="Avenir Next Medium"/>
              </a:rPr>
              <a:t>Comunidad Andina de Naciones (CAN) registra un crecimiento del 2.3% en el año 2017</a:t>
            </a:r>
            <a:r>
              <a:t>, por esta razón es tan importante determinar cómo la exportación de hortalizas aporta al crecimiento de la economía de cada país miembro de la CAN.</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1" nodeType="afterEffect">
                                  <p:stCondLst>
                                    <p:cond delay="0"/>
                                  </p:stCondLst>
                                  <p:iterate>
                                    <p:tmAbs val="0"/>
                                  </p:iterate>
                                  <p:childTnLst>
                                    <p:anim calcmode="lin" valueType="num">
                                      <p:cBhvr>
                                        <p:cTn id="6" dur="1000" fill="hold"/>
                                        <p:tgtEl>
                                          <p:spTgt spid="142"/>
                                        </p:tgtEl>
                                        <p:attrNameLst>
                                          <p:attrName>ppt_x</p:attrName>
                                        </p:attrNameLst>
                                      </p:cBhvr>
                                      <p:tavLst>
                                        <p:tav tm="0">
                                          <p:val>
                                            <p:strVal val="ppt_x"/>
                                          </p:val>
                                        </p:tav>
                                        <p:tav tm="100000">
                                          <p:val>
                                            <p:strVal val="1+ppt_w/2"/>
                                          </p:val>
                                        </p:tav>
                                      </p:tavLst>
                                    </p:anim>
                                    <p:anim calcmode="lin" valueType="num">
                                      <p:cBhvr>
                                        <p:cTn id="7" dur="1000" fill="hold"/>
                                        <p:tgtEl>
                                          <p:spTgt spid="142"/>
                                        </p:tgtEl>
                                        <p:attrNameLst>
                                          <p:attrName>ppt_y</p:attrName>
                                        </p:attrNameLst>
                                      </p:cBhvr>
                                      <p:tavLst>
                                        <p:tav tm="0">
                                          <p:val>
                                            <p:strVal val="ppt_y"/>
                                          </p:val>
                                        </p:tav>
                                        <p:tav tm="100000">
                                          <p:val>
                                            <p:strVal val="ppt_y"/>
                                          </p:val>
                                        </p:tav>
                                      </p:tavLst>
                                    </p:anim>
                                    <p:set>
                                      <p:cBhvr>
                                        <p:cTn id="8" fill="hold">
                                          <p:stCondLst>
                                            <p:cond delay="999"/>
                                          </p:stCondLst>
                                        </p:cTn>
                                        <p:tgtEl>
                                          <p:spTgt spid="142"/>
                                        </p:tgtEl>
                                        <p:attrNameLst>
                                          <p:attrName>style.visibility</p:attrName>
                                        </p:attrNameLst>
                                      </p:cBhvr>
                                      <p:to>
                                        <p:strVal val="hidden"/>
                                      </p:to>
                                    </p:set>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143"/>
                                        </p:tgtEl>
                                        <p:attrNameLst>
                                          <p:attrName>style.visibility</p:attrName>
                                        </p:attrNameLst>
                                      </p:cBhvr>
                                      <p:to>
                                        <p:strVal val="visible"/>
                                      </p:to>
                                    </p:set>
                                    <p:anim calcmode="lin" valueType="num">
                                      <p:cBhvr>
                                        <p:cTn id="12" dur="1000" fill="hold"/>
                                        <p:tgtEl>
                                          <p:spTgt spid="143"/>
                                        </p:tgtEl>
                                        <p:attrNameLst>
                                          <p:attrName>ppt_x</p:attrName>
                                        </p:attrNameLst>
                                      </p:cBhvr>
                                      <p:tavLst>
                                        <p:tav tm="0">
                                          <p:val>
                                            <p:strVal val="0-#ppt_w/2"/>
                                          </p:val>
                                        </p:tav>
                                        <p:tav tm="100000">
                                          <p:val>
                                            <p:strVal val="#ppt_x"/>
                                          </p:val>
                                        </p:tav>
                                      </p:tavLst>
                                    </p:anim>
                                    <p:anim calcmode="lin" valueType="num">
                                      <p:cBhvr>
                                        <p:cTn id="13" dur="1000" fill="hold"/>
                                        <p:tgtEl>
                                          <p:spTgt spid="1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1" animBg="1" advAuto="0"/>
      <p:bldP spid="143" grpId="2"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757" name="Captura de pantalla 2019-02-11 a la(s) 01.13.09.png" descr="Captura de pantalla 2019-02-11 a la(s) 01.13.09.png"/>
          <p:cNvPicPr>
            <a:picLocks noChangeAspect="1"/>
          </p:cNvPicPr>
          <p:nvPr/>
        </p:nvPicPr>
        <p:blipFill>
          <a:blip r:embed="rId2">
            <a:extLst/>
          </a:blip>
          <a:srcRect l="30344" b="9129"/>
          <a:stretch>
            <a:fillRect/>
          </a:stretch>
        </p:blipFill>
        <p:spPr>
          <a:xfrm>
            <a:off x="8762788" y="98075"/>
            <a:ext cx="15678550" cy="13603654"/>
          </a:xfrm>
          <a:prstGeom prst="rect">
            <a:avLst/>
          </a:prstGeom>
          <a:ln w="12700">
            <a:miter lim="400000"/>
          </a:ln>
        </p:spPr>
      </p:pic>
      <p:pic>
        <p:nvPicPr>
          <p:cNvPr id="758" name="LOGO-PRINCIPAL-NUEVO4.png" descr="LOGO-PRINCIPAL-NUEVO4.png"/>
          <p:cNvPicPr>
            <a:picLocks noChangeAspect="1"/>
          </p:cNvPicPr>
          <p:nvPr/>
        </p:nvPicPr>
        <p:blipFill>
          <a:blip r:embed="rId3">
            <a:extLst/>
          </a:blip>
          <a:stretch>
            <a:fillRect/>
          </a:stretch>
        </p:blipFill>
        <p:spPr>
          <a:xfrm>
            <a:off x="21229930" y="566966"/>
            <a:ext cx="2597856" cy="670943"/>
          </a:xfrm>
          <a:prstGeom prst="rect">
            <a:avLst/>
          </a:prstGeom>
          <a:ln w="12700">
            <a:miter lim="400000"/>
          </a:ln>
        </p:spPr>
      </p:pic>
      <p:pic>
        <p:nvPicPr>
          <p:cNvPr id="759" name="Captura de pantalla 2019-02-04 a la(s) 16.19.50.png" descr="Captura de pantalla 2019-02-04 a la(s) 16.19.50.png"/>
          <p:cNvPicPr>
            <a:picLocks noChangeAspect="1"/>
          </p:cNvPicPr>
          <p:nvPr/>
        </p:nvPicPr>
        <p:blipFill>
          <a:blip r:embed="rId4">
            <a:extLst/>
          </a:blip>
          <a:srcRect l="7388"/>
          <a:stretch>
            <a:fillRect/>
          </a:stretch>
        </p:blipFill>
        <p:spPr>
          <a:xfrm flipH="1">
            <a:off x="-8646610" y="-26591"/>
            <a:ext cx="8537654" cy="13768991"/>
          </a:xfrm>
          <a:prstGeom prst="rect">
            <a:avLst/>
          </a:prstGeom>
          <a:ln w="12700">
            <a:miter lim="400000"/>
          </a:ln>
        </p:spPr>
      </p:pic>
      <p:sp>
        <p:nvSpPr>
          <p:cNvPr id="760" name="Línea"/>
          <p:cNvSpPr/>
          <p:nvPr/>
        </p:nvSpPr>
        <p:spPr>
          <a:xfrm>
            <a:off x="1310773" y="5136128"/>
            <a:ext cx="12357062"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61" name="RECOMENDACIONES"/>
          <p:cNvSpPr txBox="1"/>
          <p:nvPr/>
        </p:nvSpPr>
        <p:spPr>
          <a:xfrm>
            <a:off x="1595180" y="4031644"/>
            <a:ext cx="476866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defTabSz="449580">
              <a:defRPr sz="3500">
                <a:latin typeface="Avenir Next"/>
                <a:ea typeface="Avenir Next"/>
                <a:cs typeface="Avenir Next"/>
                <a:sym typeface="Avenir Next"/>
              </a:defRPr>
            </a:lvl1pPr>
          </a:lstStyle>
          <a:p>
            <a:r>
              <a:t>RECOMENDACIONES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757"/>
                                        </p:tgtEl>
                                        <p:attrNameLst>
                                          <p:attrName>style.visibility</p:attrName>
                                        </p:attrNameLst>
                                      </p:cBhvr>
                                      <p:to>
                                        <p:strVal val="visible"/>
                                      </p:to>
                                    </p:set>
                                    <p:anim calcmode="lin" valueType="num">
                                      <p:cBhvr>
                                        <p:cTn id="7" dur="1000" fill="hold"/>
                                        <p:tgtEl>
                                          <p:spTgt spid="757"/>
                                        </p:tgtEl>
                                        <p:attrNameLst>
                                          <p:attrName>ppt_x</p:attrName>
                                        </p:attrNameLst>
                                      </p:cBhvr>
                                      <p:tavLst>
                                        <p:tav tm="0">
                                          <p:val>
                                            <p:strVal val="1+#ppt_w/2"/>
                                          </p:val>
                                        </p:tav>
                                        <p:tav tm="100000">
                                          <p:val>
                                            <p:strVal val="#ppt_x"/>
                                          </p:val>
                                        </p:tav>
                                      </p:tavLst>
                                    </p:anim>
                                    <p:anim calcmode="lin" valueType="num">
                                      <p:cBhvr>
                                        <p:cTn id="8" dur="1000" fill="hold"/>
                                        <p:tgtEl>
                                          <p:spTgt spid="75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761"/>
                                        </p:tgtEl>
                                        <p:attrNameLst>
                                          <p:attrName>style.visibility</p:attrName>
                                        </p:attrNameLst>
                                      </p:cBhvr>
                                      <p:to>
                                        <p:strVal val="visible"/>
                                      </p:to>
                                    </p:set>
                                    <p:anim calcmode="lin" valueType="num">
                                      <p:cBhvr>
                                        <p:cTn id="12" dur="1000" fill="hold"/>
                                        <p:tgtEl>
                                          <p:spTgt spid="761"/>
                                        </p:tgtEl>
                                        <p:attrNameLst>
                                          <p:attrName>ppt_x</p:attrName>
                                        </p:attrNameLst>
                                      </p:cBhvr>
                                      <p:tavLst>
                                        <p:tav tm="0">
                                          <p:val>
                                            <p:strVal val="0-#ppt_w/2"/>
                                          </p:val>
                                        </p:tav>
                                        <p:tav tm="100000">
                                          <p:val>
                                            <p:strVal val="#ppt_x"/>
                                          </p:val>
                                        </p:tav>
                                      </p:tavLst>
                                    </p:anim>
                                    <p:anim calcmode="lin" valueType="num">
                                      <p:cBhvr>
                                        <p:cTn id="13" dur="1000" fill="hold"/>
                                        <p:tgtEl>
                                          <p:spTgt spid="7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 grpId="1" animBg="1" advAuto="0"/>
      <p:bldP spid="761" grpId="2"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763" name="Captura de pantalla 2019-02-11 a la(s) 01.13.09.png" descr="Captura de pantalla 2019-02-11 a la(s) 01.13.09.png"/>
          <p:cNvPicPr>
            <a:picLocks noChangeAspect="1"/>
          </p:cNvPicPr>
          <p:nvPr/>
        </p:nvPicPr>
        <p:blipFill>
          <a:blip r:embed="rId2">
            <a:extLst/>
          </a:blip>
          <a:srcRect l="30344" b="9129"/>
          <a:stretch>
            <a:fillRect/>
          </a:stretch>
        </p:blipFill>
        <p:spPr>
          <a:xfrm>
            <a:off x="8762788" y="98075"/>
            <a:ext cx="15678550" cy="13603654"/>
          </a:xfrm>
          <a:prstGeom prst="rect">
            <a:avLst/>
          </a:prstGeom>
          <a:ln w="12700">
            <a:miter lim="400000"/>
          </a:ln>
        </p:spPr>
      </p:pic>
      <p:pic>
        <p:nvPicPr>
          <p:cNvPr id="764" name="LOGO-PRINCIPAL-NUEVO4.png" descr="LOGO-PRINCIPAL-NUEVO4.png"/>
          <p:cNvPicPr>
            <a:picLocks noChangeAspect="1"/>
          </p:cNvPicPr>
          <p:nvPr/>
        </p:nvPicPr>
        <p:blipFill>
          <a:blip r:embed="rId3">
            <a:extLst/>
          </a:blip>
          <a:stretch>
            <a:fillRect/>
          </a:stretch>
        </p:blipFill>
        <p:spPr>
          <a:xfrm>
            <a:off x="21229930" y="566966"/>
            <a:ext cx="2597856" cy="670943"/>
          </a:xfrm>
          <a:prstGeom prst="rect">
            <a:avLst/>
          </a:prstGeom>
          <a:ln w="12700">
            <a:miter lim="400000"/>
          </a:ln>
        </p:spPr>
      </p:pic>
      <p:sp>
        <p:nvSpPr>
          <p:cNvPr id="765" name="Línea"/>
          <p:cNvSpPr/>
          <p:nvPr/>
        </p:nvSpPr>
        <p:spPr>
          <a:xfrm>
            <a:off x="1310773" y="2498464"/>
            <a:ext cx="12357062"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66" name="RECOMENDACIONES"/>
          <p:cNvSpPr txBox="1"/>
          <p:nvPr/>
        </p:nvSpPr>
        <p:spPr>
          <a:xfrm>
            <a:off x="1595180" y="1393980"/>
            <a:ext cx="476866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defTabSz="449580">
              <a:defRPr sz="3500">
                <a:latin typeface="Avenir Next"/>
                <a:ea typeface="Avenir Next"/>
                <a:cs typeface="Avenir Next"/>
                <a:sym typeface="Avenir Next"/>
              </a:defRPr>
            </a:lvl1pPr>
          </a:lstStyle>
          <a:p>
            <a:r>
              <a:t>RECOMENDACIONES</a:t>
            </a:r>
          </a:p>
        </p:txBody>
      </p:sp>
      <p:sp>
        <p:nvSpPr>
          <p:cNvPr id="767" name="Se debe conocer de manera periódica los productos que son de mayor demanda en el mercado internacional, específicamente de la Comunidad Andina de Naciones, además de aprovechar las ventajas de los acuerdos comerciales intracomunitarios para aumentar la producción nacional y tener una mayor participación en las exportaciones. Por otro lado, se debe analizar los costos de producción para cubrir la demanda interna y reducir las importaciones."/>
          <p:cNvSpPr txBox="1"/>
          <p:nvPr/>
        </p:nvSpPr>
        <p:spPr>
          <a:xfrm>
            <a:off x="1605792" y="3152098"/>
            <a:ext cx="11767025" cy="426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b="0">
                <a:latin typeface="Avenir Next"/>
                <a:ea typeface="Avenir Next"/>
                <a:cs typeface="Avenir Next"/>
                <a:sym typeface="Avenir Next"/>
              </a:defRPr>
            </a:lvl1pPr>
          </a:lstStyle>
          <a:p>
            <a:r>
              <a:t>Se debe conocer de manera periódica los productos que son de mayor demanda en el mercado internacional, específicamente de la Comunidad Andina de Naciones, además de aprovechar las ventajas de los acuerdos comerciales intracomunitarios para aumentar la producción nacional y tener una mayor participación en las exportaciones. Por otro lado, se debe analizar los costos de producción para cubrir la demanda interna y reducir las importaciones.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67"/>
                                        </p:tgtEl>
                                        <p:attrNameLst>
                                          <p:attrName>style.visibility</p:attrName>
                                        </p:attrNameLst>
                                      </p:cBhvr>
                                      <p:to>
                                        <p:strVal val="visible"/>
                                      </p:to>
                                    </p:set>
                                    <p:animEffect transition="in" filter="dissolve">
                                      <p:cBhvr>
                                        <p:cTn id="7" dur="1000"/>
                                        <p:tgtEl>
                                          <p:spTgt spid="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7" grpId="1"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769" name="Captura de pantalla 2019-02-11 a la(s) 01.13.09.png" descr="Captura de pantalla 2019-02-11 a la(s) 01.13.09.png"/>
          <p:cNvPicPr>
            <a:picLocks noChangeAspect="1"/>
          </p:cNvPicPr>
          <p:nvPr/>
        </p:nvPicPr>
        <p:blipFill>
          <a:blip r:embed="rId2">
            <a:extLst/>
          </a:blip>
          <a:srcRect l="30344" b="9129"/>
          <a:stretch>
            <a:fillRect/>
          </a:stretch>
        </p:blipFill>
        <p:spPr>
          <a:xfrm>
            <a:off x="8762788" y="98075"/>
            <a:ext cx="15678550" cy="13603654"/>
          </a:xfrm>
          <a:prstGeom prst="rect">
            <a:avLst/>
          </a:prstGeom>
          <a:ln w="12700">
            <a:miter lim="400000"/>
          </a:ln>
        </p:spPr>
      </p:pic>
      <p:pic>
        <p:nvPicPr>
          <p:cNvPr id="770" name="LOGO-PRINCIPAL-NUEVO4.png" descr="LOGO-PRINCIPAL-NUEVO4.png"/>
          <p:cNvPicPr>
            <a:picLocks noChangeAspect="1"/>
          </p:cNvPicPr>
          <p:nvPr/>
        </p:nvPicPr>
        <p:blipFill>
          <a:blip r:embed="rId3">
            <a:extLst/>
          </a:blip>
          <a:stretch>
            <a:fillRect/>
          </a:stretch>
        </p:blipFill>
        <p:spPr>
          <a:xfrm>
            <a:off x="21229930" y="566966"/>
            <a:ext cx="2597856" cy="670943"/>
          </a:xfrm>
          <a:prstGeom prst="rect">
            <a:avLst/>
          </a:prstGeom>
          <a:ln w="12700">
            <a:miter lim="400000"/>
          </a:ln>
        </p:spPr>
      </p:pic>
      <p:sp>
        <p:nvSpPr>
          <p:cNvPr id="771" name="Línea"/>
          <p:cNvSpPr/>
          <p:nvPr/>
        </p:nvSpPr>
        <p:spPr>
          <a:xfrm>
            <a:off x="1310773" y="2498464"/>
            <a:ext cx="12357062"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72" name="RECOMENDACIONES"/>
          <p:cNvSpPr txBox="1"/>
          <p:nvPr/>
        </p:nvSpPr>
        <p:spPr>
          <a:xfrm>
            <a:off x="1595180" y="1393980"/>
            <a:ext cx="476866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defTabSz="449580">
              <a:defRPr sz="3500">
                <a:latin typeface="Avenir Next"/>
                <a:ea typeface="Avenir Next"/>
                <a:cs typeface="Avenir Next"/>
                <a:sym typeface="Avenir Next"/>
              </a:defRPr>
            </a:lvl1pPr>
          </a:lstStyle>
          <a:p>
            <a:r>
              <a:t>RECOMENDACIONES</a:t>
            </a:r>
          </a:p>
        </p:txBody>
      </p:sp>
      <p:sp>
        <p:nvSpPr>
          <p:cNvPr id="773" name="Se debe conocer de manera periódica los productos que son de mayor demanda en el mercado internacional, específicamente de la Comunidad Andina de Naciones, además de aprovechar las ventajas de los acuerdos comerciales intracomunitarios para aumentar la producción nacional y tener una mayor participación en las exportaciones. Por otro lado, se debe analizar los costos de producción para cubrir la demanda interna y reducir las importaciones."/>
          <p:cNvSpPr txBox="1"/>
          <p:nvPr/>
        </p:nvSpPr>
        <p:spPr>
          <a:xfrm>
            <a:off x="1605792" y="3152098"/>
            <a:ext cx="11767025" cy="4267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b="0">
                <a:latin typeface="Avenir Next"/>
                <a:ea typeface="Avenir Next"/>
                <a:cs typeface="Avenir Next"/>
                <a:sym typeface="Avenir Next"/>
              </a:defRPr>
            </a:lvl1pPr>
          </a:lstStyle>
          <a:p>
            <a:r>
              <a:t>Se debe conocer de manera periódica los productos que son de mayor demanda en el mercado internacional, específicamente de la Comunidad Andina de Naciones, además de aprovechar las ventajas de los acuerdos comerciales intracomunitarios para aumentar la producción nacional y tener una mayor participación en las exportaciones. Por otro lado, se debe analizar los costos de producción para cubrir la demanda interna y reducir las importaciones.</a:t>
            </a:r>
          </a:p>
        </p:txBody>
      </p:sp>
      <p:sp>
        <p:nvSpPr>
          <p:cNvPr id="774" name="Firmar un acuerdo bilateral de desarrollo agrario entre los principales socios comerciales con el Ecuador, tanto en exportaciones como importaciones, asegurando la calidad de producción mediante el uso de tecnología actualizada, uso de insumos agroquímicos no perjudiciales para la salud, mano de obra calificada y asistencia técnica."/>
          <p:cNvSpPr txBox="1"/>
          <p:nvPr/>
        </p:nvSpPr>
        <p:spPr>
          <a:xfrm>
            <a:off x="1605792" y="3149600"/>
            <a:ext cx="11767025" cy="322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b="0">
                <a:latin typeface="Avenir Next"/>
                <a:ea typeface="Avenir Next"/>
                <a:cs typeface="Avenir Next"/>
                <a:sym typeface="Avenir Next"/>
              </a:defRPr>
            </a:lvl1pPr>
          </a:lstStyle>
          <a:p>
            <a:r>
              <a:t>Firmar un acuerdo bilateral de desarrollo agrario entre los principales socios comerciales con el Ecuador, tanto en exportaciones como importaciones, asegurando la calidad de producción mediante el uso de tecnología actualizada, uso de insumos agroquímicos no perjudiciales para la salud, mano de obra calificada y asistencia técnica.</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1" nodeType="afterEffect">
                                  <p:stCondLst>
                                    <p:cond delay="0"/>
                                  </p:stCondLst>
                                  <p:iterate>
                                    <p:tmAbs val="0"/>
                                  </p:iterate>
                                  <p:childTnLst>
                                    <p:anim calcmode="lin" valueType="num">
                                      <p:cBhvr>
                                        <p:cTn id="6" dur="1000" fill="hold"/>
                                        <p:tgtEl>
                                          <p:spTgt spid="773"/>
                                        </p:tgtEl>
                                        <p:attrNameLst>
                                          <p:attrName>ppt_x</p:attrName>
                                        </p:attrNameLst>
                                      </p:cBhvr>
                                      <p:tavLst>
                                        <p:tav tm="0">
                                          <p:val>
                                            <p:strVal val="ppt_x"/>
                                          </p:val>
                                        </p:tav>
                                        <p:tav tm="100000">
                                          <p:val>
                                            <p:strVal val="ppt_x"/>
                                          </p:val>
                                        </p:tav>
                                      </p:tavLst>
                                    </p:anim>
                                    <p:anim calcmode="lin" valueType="num">
                                      <p:cBhvr>
                                        <p:cTn id="7" dur="1000" fill="hold"/>
                                        <p:tgtEl>
                                          <p:spTgt spid="773"/>
                                        </p:tgtEl>
                                        <p:attrNameLst>
                                          <p:attrName>ppt_y</p:attrName>
                                        </p:attrNameLst>
                                      </p:cBhvr>
                                      <p:tavLst>
                                        <p:tav tm="0">
                                          <p:val>
                                            <p:strVal val="ppt_y"/>
                                          </p:val>
                                        </p:tav>
                                        <p:tav tm="100000">
                                          <p:val>
                                            <p:strVal val="0-ppt_h/2"/>
                                          </p:val>
                                        </p:tav>
                                      </p:tavLst>
                                    </p:anim>
                                    <p:set>
                                      <p:cBhvr>
                                        <p:cTn id="8" fill="hold">
                                          <p:stCondLst>
                                            <p:cond delay="999"/>
                                          </p:stCondLst>
                                        </p:cTn>
                                        <p:tgtEl>
                                          <p:spTgt spid="773"/>
                                        </p:tgtEl>
                                        <p:attrNameLst>
                                          <p:attrName>style.visibility</p:attrName>
                                        </p:attrNameLst>
                                      </p:cBhvr>
                                      <p:to>
                                        <p:strVal val="hidden"/>
                                      </p:to>
                                    </p:set>
                                  </p:childTnLst>
                                </p:cTn>
                              </p:par>
                            </p:childTnLst>
                          </p:cTn>
                        </p:par>
                        <p:par>
                          <p:cTn id="9" fill="hold">
                            <p:stCondLst>
                              <p:cond delay="1000"/>
                            </p:stCondLst>
                            <p:childTnLst>
                              <p:par>
                                <p:cTn id="10" presetID="2" presetClass="entr" presetSubtype="4" fill="hold" grpId="2" nodeType="afterEffect">
                                  <p:stCondLst>
                                    <p:cond delay="0"/>
                                  </p:stCondLst>
                                  <p:iterate>
                                    <p:tmAbs val="0"/>
                                  </p:iterate>
                                  <p:childTnLst>
                                    <p:set>
                                      <p:cBhvr>
                                        <p:cTn id="11" fill="hold"/>
                                        <p:tgtEl>
                                          <p:spTgt spid="774"/>
                                        </p:tgtEl>
                                        <p:attrNameLst>
                                          <p:attrName>style.visibility</p:attrName>
                                        </p:attrNameLst>
                                      </p:cBhvr>
                                      <p:to>
                                        <p:strVal val="visible"/>
                                      </p:to>
                                    </p:set>
                                    <p:anim calcmode="lin" valueType="num">
                                      <p:cBhvr>
                                        <p:cTn id="12" dur="1000" fill="hold"/>
                                        <p:tgtEl>
                                          <p:spTgt spid="774"/>
                                        </p:tgtEl>
                                        <p:attrNameLst>
                                          <p:attrName>ppt_x</p:attrName>
                                        </p:attrNameLst>
                                      </p:cBhvr>
                                      <p:tavLst>
                                        <p:tav tm="0">
                                          <p:val>
                                            <p:strVal val="#ppt_x"/>
                                          </p:val>
                                        </p:tav>
                                        <p:tav tm="100000">
                                          <p:val>
                                            <p:strVal val="#ppt_x"/>
                                          </p:val>
                                        </p:tav>
                                      </p:tavLst>
                                    </p:anim>
                                    <p:anim calcmode="lin" valueType="num">
                                      <p:cBhvr>
                                        <p:cTn id="13" dur="1000" fill="hold"/>
                                        <p:tgtEl>
                                          <p:spTgt spid="7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3" grpId="1" animBg="1" advAuto="0"/>
      <p:bldP spid="774" grpId="2"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776" name="Captura de pantalla 2019-02-11 a la(s) 01.13.09.png" descr="Captura de pantalla 2019-02-11 a la(s) 01.13.09.png"/>
          <p:cNvPicPr>
            <a:picLocks noChangeAspect="1"/>
          </p:cNvPicPr>
          <p:nvPr/>
        </p:nvPicPr>
        <p:blipFill>
          <a:blip r:embed="rId2">
            <a:extLst/>
          </a:blip>
          <a:srcRect l="30344" b="9129"/>
          <a:stretch>
            <a:fillRect/>
          </a:stretch>
        </p:blipFill>
        <p:spPr>
          <a:xfrm>
            <a:off x="8762788" y="98075"/>
            <a:ext cx="15678550" cy="13603654"/>
          </a:xfrm>
          <a:prstGeom prst="rect">
            <a:avLst/>
          </a:prstGeom>
          <a:ln w="12700">
            <a:miter lim="400000"/>
          </a:ln>
        </p:spPr>
      </p:pic>
      <p:pic>
        <p:nvPicPr>
          <p:cNvPr id="777" name="LOGO-PRINCIPAL-NUEVO4.png" descr="LOGO-PRINCIPAL-NUEVO4.png"/>
          <p:cNvPicPr>
            <a:picLocks noChangeAspect="1"/>
          </p:cNvPicPr>
          <p:nvPr/>
        </p:nvPicPr>
        <p:blipFill>
          <a:blip r:embed="rId3">
            <a:extLst/>
          </a:blip>
          <a:stretch>
            <a:fillRect/>
          </a:stretch>
        </p:blipFill>
        <p:spPr>
          <a:xfrm>
            <a:off x="21229930" y="566966"/>
            <a:ext cx="2597856" cy="670943"/>
          </a:xfrm>
          <a:prstGeom prst="rect">
            <a:avLst/>
          </a:prstGeom>
          <a:ln w="12700">
            <a:miter lim="400000"/>
          </a:ln>
        </p:spPr>
      </p:pic>
      <p:sp>
        <p:nvSpPr>
          <p:cNvPr id="778" name="Línea"/>
          <p:cNvSpPr/>
          <p:nvPr/>
        </p:nvSpPr>
        <p:spPr>
          <a:xfrm>
            <a:off x="1310773" y="2498464"/>
            <a:ext cx="12357062"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79" name="RECOMENDACIONES"/>
          <p:cNvSpPr txBox="1"/>
          <p:nvPr/>
        </p:nvSpPr>
        <p:spPr>
          <a:xfrm>
            <a:off x="1595180" y="1393980"/>
            <a:ext cx="476866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defTabSz="449580">
              <a:defRPr sz="3500">
                <a:latin typeface="Avenir Next"/>
                <a:ea typeface="Avenir Next"/>
                <a:cs typeface="Avenir Next"/>
                <a:sym typeface="Avenir Next"/>
              </a:defRPr>
            </a:lvl1pPr>
          </a:lstStyle>
          <a:p>
            <a:r>
              <a:t>RECOMENDACIONES</a:t>
            </a:r>
          </a:p>
        </p:txBody>
      </p:sp>
      <p:sp>
        <p:nvSpPr>
          <p:cNvPr id="780" name="Firmar un acuerdo bilateral de desarrollo agrario entre los principales socios comerciales con el Ecuador, tanto en exportaciones como importaciones, asegurando la calidad de producción mediante el uso de tecnología actualizada, uso de insumos agroquímicos no perjudiciales para la salud, mano de obra calificada y asistencia técnica."/>
          <p:cNvSpPr txBox="1"/>
          <p:nvPr/>
        </p:nvSpPr>
        <p:spPr>
          <a:xfrm>
            <a:off x="1605792" y="3164798"/>
            <a:ext cx="11767025" cy="322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b="0">
                <a:latin typeface="Avenir Next"/>
                <a:ea typeface="Avenir Next"/>
                <a:cs typeface="Avenir Next"/>
                <a:sym typeface="Avenir Next"/>
              </a:defRPr>
            </a:lvl1pPr>
          </a:lstStyle>
          <a:p>
            <a:r>
              <a:t>Firmar un acuerdo bilateral de desarrollo agrario entre los principales socios comerciales con el Ecuador, tanto en exportaciones como importaciones, asegurando la calidad de producción mediante el uso de tecnología actualizada, uso de insumos agroquímicos no perjudiciales para la salud, mano de obra calificada y asistencia técnica.</a:t>
            </a:r>
          </a:p>
        </p:txBody>
      </p:sp>
      <p:sp>
        <p:nvSpPr>
          <p:cNvPr id="781" name="Implementar nuevos métodos agrarios que garanticen la estabilidad de producción hortícola con el fin de aumentar la exportación contribuyendo a una variación positiva del PIB de cada país miembro de la Comunidad Andina de Naciones."/>
          <p:cNvSpPr txBox="1"/>
          <p:nvPr/>
        </p:nvSpPr>
        <p:spPr>
          <a:xfrm>
            <a:off x="1605792" y="3145304"/>
            <a:ext cx="11767025" cy="2184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b="0">
                <a:latin typeface="Avenir Next"/>
                <a:ea typeface="Avenir Next"/>
                <a:cs typeface="Avenir Next"/>
                <a:sym typeface="Avenir Next"/>
              </a:defRPr>
            </a:lvl1pPr>
          </a:lstStyle>
          <a:p>
            <a:r>
              <a:t>Implementar nuevos métodos agrarios que garanticen la estabilidad de producción hortícola con el fin de aumentar la exportación contribuyendo a una variación positiva del PIB de cada país miembro de la Comunidad Andina de Naciones.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1" nodeType="afterEffect">
                                  <p:stCondLst>
                                    <p:cond delay="0"/>
                                  </p:stCondLst>
                                  <p:iterate>
                                    <p:tmAbs val="0"/>
                                  </p:iterate>
                                  <p:childTnLst>
                                    <p:anim calcmode="lin" valueType="num">
                                      <p:cBhvr>
                                        <p:cTn id="6" dur="1000" fill="hold"/>
                                        <p:tgtEl>
                                          <p:spTgt spid="780"/>
                                        </p:tgtEl>
                                        <p:attrNameLst>
                                          <p:attrName>ppt_x</p:attrName>
                                        </p:attrNameLst>
                                      </p:cBhvr>
                                      <p:tavLst>
                                        <p:tav tm="0">
                                          <p:val>
                                            <p:strVal val="ppt_x"/>
                                          </p:val>
                                        </p:tav>
                                        <p:tav tm="100000">
                                          <p:val>
                                            <p:strVal val="ppt_x"/>
                                          </p:val>
                                        </p:tav>
                                      </p:tavLst>
                                    </p:anim>
                                    <p:anim calcmode="lin" valueType="num">
                                      <p:cBhvr>
                                        <p:cTn id="7" dur="1000" fill="hold"/>
                                        <p:tgtEl>
                                          <p:spTgt spid="780"/>
                                        </p:tgtEl>
                                        <p:attrNameLst>
                                          <p:attrName>ppt_y</p:attrName>
                                        </p:attrNameLst>
                                      </p:cBhvr>
                                      <p:tavLst>
                                        <p:tav tm="0">
                                          <p:val>
                                            <p:strVal val="ppt_y"/>
                                          </p:val>
                                        </p:tav>
                                        <p:tav tm="100000">
                                          <p:val>
                                            <p:strVal val="0-ppt_h/2"/>
                                          </p:val>
                                        </p:tav>
                                      </p:tavLst>
                                    </p:anim>
                                    <p:set>
                                      <p:cBhvr>
                                        <p:cTn id="8" fill="hold">
                                          <p:stCondLst>
                                            <p:cond delay="999"/>
                                          </p:stCondLst>
                                        </p:cTn>
                                        <p:tgtEl>
                                          <p:spTgt spid="780"/>
                                        </p:tgtEl>
                                        <p:attrNameLst>
                                          <p:attrName>style.visibility</p:attrName>
                                        </p:attrNameLst>
                                      </p:cBhvr>
                                      <p:to>
                                        <p:strVal val="hidden"/>
                                      </p:to>
                                    </p:set>
                                  </p:childTnLst>
                                </p:cTn>
                              </p:par>
                            </p:childTnLst>
                          </p:cTn>
                        </p:par>
                        <p:par>
                          <p:cTn id="9" fill="hold">
                            <p:stCondLst>
                              <p:cond delay="1000"/>
                            </p:stCondLst>
                            <p:childTnLst>
                              <p:par>
                                <p:cTn id="10" presetID="2" presetClass="entr" presetSubtype="4" fill="hold" grpId="2" nodeType="afterEffect">
                                  <p:stCondLst>
                                    <p:cond delay="0"/>
                                  </p:stCondLst>
                                  <p:iterate>
                                    <p:tmAbs val="0"/>
                                  </p:iterate>
                                  <p:childTnLst>
                                    <p:set>
                                      <p:cBhvr>
                                        <p:cTn id="11" fill="hold"/>
                                        <p:tgtEl>
                                          <p:spTgt spid="781"/>
                                        </p:tgtEl>
                                        <p:attrNameLst>
                                          <p:attrName>style.visibility</p:attrName>
                                        </p:attrNameLst>
                                      </p:cBhvr>
                                      <p:to>
                                        <p:strVal val="visible"/>
                                      </p:to>
                                    </p:set>
                                    <p:anim calcmode="lin" valueType="num">
                                      <p:cBhvr>
                                        <p:cTn id="12" dur="1000" fill="hold"/>
                                        <p:tgtEl>
                                          <p:spTgt spid="781"/>
                                        </p:tgtEl>
                                        <p:attrNameLst>
                                          <p:attrName>ppt_x</p:attrName>
                                        </p:attrNameLst>
                                      </p:cBhvr>
                                      <p:tavLst>
                                        <p:tav tm="0">
                                          <p:val>
                                            <p:strVal val="#ppt_x"/>
                                          </p:val>
                                        </p:tav>
                                        <p:tav tm="100000">
                                          <p:val>
                                            <p:strVal val="#ppt_x"/>
                                          </p:val>
                                        </p:tav>
                                      </p:tavLst>
                                    </p:anim>
                                    <p:anim calcmode="lin" valueType="num">
                                      <p:cBhvr>
                                        <p:cTn id="13" dur="1000" fill="hold"/>
                                        <p:tgtEl>
                                          <p:spTgt spid="7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 grpId="1" animBg="1" advAuto="0"/>
      <p:bldP spid="781" grpId="2"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783" name="Captura de pantalla 2019-02-11 a la(s) 01.13.09.png" descr="Captura de pantalla 2019-02-11 a la(s) 01.13.09.png"/>
          <p:cNvPicPr>
            <a:picLocks noChangeAspect="1"/>
          </p:cNvPicPr>
          <p:nvPr/>
        </p:nvPicPr>
        <p:blipFill>
          <a:blip r:embed="rId2">
            <a:extLst/>
          </a:blip>
          <a:srcRect l="30344" b="9129"/>
          <a:stretch>
            <a:fillRect/>
          </a:stretch>
        </p:blipFill>
        <p:spPr>
          <a:xfrm>
            <a:off x="8762788" y="98075"/>
            <a:ext cx="15678550" cy="13603654"/>
          </a:xfrm>
          <a:prstGeom prst="rect">
            <a:avLst/>
          </a:prstGeom>
          <a:ln w="12700">
            <a:miter lim="400000"/>
          </a:ln>
        </p:spPr>
      </p:pic>
      <p:pic>
        <p:nvPicPr>
          <p:cNvPr id="784" name="LOGO-PRINCIPAL-NUEVO4.png" descr="LOGO-PRINCIPAL-NUEVO4.png"/>
          <p:cNvPicPr>
            <a:picLocks noChangeAspect="1"/>
          </p:cNvPicPr>
          <p:nvPr/>
        </p:nvPicPr>
        <p:blipFill>
          <a:blip r:embed="rId3">
            <a:extLst/>
          </a:blip>
          <a:stretch>
            <a:fillRect/>
          </a:stretch>
        </p:blipFill>
        <p:spPr>
          <a:xfrm>
            <a:off x="21229930" y="566966"/>
            <a:ext cx="2597856" cy="670943"/>
          </a:xfrm>
          <a:prstGeom prst="rect">
            <a:avLst/>
          </a:prstGeom>
          <a:ln w="12700">
            <a:miter lim="400000"/>
          </a:ln>
        </p:spPr>
      </p:pic>
      <p:sp>
        <p:nvSpPr>
          <p:cNvPr id="785" name="Línea"/>
          <p:cNvSpPr/>
          <p:nvPr/>
        </p:nvSpPr>
        <p:spPr>
          <a:xfrm>
            <a:off x="1310773" y="2498464"/>
            <a:ext cx="12357062"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86" name="RECOMENDACIONES"/>
          <p:cNvSpPr txBox="1"/>
          <p:nvPr/>
        </p:nvSpPr>
        <p:spPr>
          <a:xfrm>
            <a:off x="1595180" y="1393980"/>
            <a:ext cx="476866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defTabSz="449580">
              <a:defRPr sz="3500">
                <a:latin typeface="Avenir Next"/>
                <a:ea typeface="Avenir Next"/>
                <a:cs typeface="Avenir Next"/>
                <a:sym typeface="Avenir Next"/>
              </a:defRPr>
            </a:lvl1pPr>
          </a:lstStyle>
          <a:p>
            <a:r>
              <a:t>RECOMENDACIONES</a:t>
            </a:r>
          </a:p>
        </p:txBody>
      </p:sp>
      <p:sp>
        <p:nvSpPr>
          <p:cNvPr id="787" name="Implementar nuevos métodos agrarios que garanticen la estabilidad de producción hortícola con el fin de aumentar la exportación contribuyendo a una variación positiva del PIB de cada país miembro de la Comunidad Andina de Naciones."/>
          <p:cNvSpPr txBox="1"/>
          <p:nvPr/>
        </p:nvSpPr>
        <p:spPr>
          <a:xfrm>
            <a:off x="1605792" y="3152098"/>
            <a:ext cx="11767025" cy="2184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b="0">
                <a:latin typeface="Avenir Next"/>
                <a:ea typeface="Avenir Next"/>
                <a:cs typeface="Avenir Next"/>
                <a:sym typeface="Avenir Next"/>
              </a:defRPr>
            </a:lvl1pPr>
          </a:lstStyle>
          <a:p>
            <a:r>
              <a:t>Implementar nuevos métodos agrarios que garanticen la estabilidad de producción hortícola con el fin de aumentar la exportación contribuyendo a una variación positiva del PIB de cada país miembro de la Comunidad Andina de Naciones.</a:t>
            </a:r>
          </a:p>
        </p:txBody>
      </p:sp>
      <p:sp>
        <p:nvSpPr>
          <p:cNvPr id="788" name="Fomentar la producción en el Ecuador de las hortalizas de mayor demanda en la Comunidad Andina de Naciones, mediante programas de capacitación al agricultor así como la entrega de facilidades para la adquisición de financiamiento y tecnificado de las tierras."/>
          <p:cNvSpPr txBox="1"/>
          <p:nvPr/>
        </p:nvSpPr>
        <p:spPr>
          <a:xfrm>
            <a:off x="1605792" y="3143249"/>
            <a:ext cx="11767025" cy="2705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b="0">
                <a:latin typeface="Avenir Next"/>
                <a:ea typeface="Avenir Next"/>
                <a:cs typeface="Avenir Next"/>
                <a:sym typeface="Avenir Next"/>
              </a:defRPr>
            </a:lvl1pPr>
          </a:lstStyle>
          <a:p>
            <a:r>
              <a:t>Fomentar la producción en el Ecuador de las hortalizas de mayor demanda en la Comunidad Andina de Naciones, mediante programas de capacitación al agricultor así como la entrega de facilidades para la adquisición de financiamiento y tecnificado de las tierras.</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grpId="1" nodeType="afterEffect">
                                  <p:stCondLst>
                                    <p:cond delay="0"/>
                                  </p:stCondLst>
                                  <p:iterate>
                                    <p:tmAbs val="0"/>
                                  </p:iterate>
                                  <p:childTnLst>
                                    <p:anim calcmode="lin" valueType="num">
                                      <p:cBhvr>
                                        <p:cTn id="6" dur="1000" fill="hold"/>
                                        <p:tgtEl>
                                          <p:spTgt spid="787"/>
                                        </p:tgtEl>
                                        <p:attrNameLst>
                                          <p:attrName>ppt_x</p:attrName>
                                        </p:attrNameLst>
                                      </p:cBhvr>
                                      <p:tavLst>
                                        <p:tav tm="0">
                                          <p:val>
                                            <p:strVal val="ppt_x"/>
                                          </p:val>
                                        </p:tav>
                                        <p:tav tm="100000">
                                          <p:val>
                                            <p:strVal val="ppt_x"/>
                                          </p:val>
                                        </p:tav>
                                      </p:tavLst>
                                    </p:anim>
                                    <p:anim calcmode="lin" valueType="num">
                                      <p:cBhvr>
                                        <p:cTn id="7" dur="1000" fill="hold"/>
                                        <p:tgtEl>
                                          <p:spTgt spid="787"/>
                                        </p:tgtEl>
                                        <p:attrNameLst>
                                          <p:attrName>ppt_y</p:attrName>
                                        </p:attrNameLst>
                                      </p:cBhvr>
                                      <p:tavLst>
                                        <p:tav tm="0">
                                          <p:val>
                                            <p:strVal val="ppt_y"/>
                                          </p:val>
                                        </p:tav>
                                        <p:tav tm="100000">
                                          <p:val>
                                            <p:strVal val="0-ppt_h/2"/>
                                          </p:val>
                                        </p:tav>
                                      </p:tavLst>
                                    </p:anim>
                                    <p:set>
                                      <p:cBhvr>
                                        <p:cTn id="8" fill="hold">
                                          <p:stCondLst>
                                            <p:cond delay="999"/>
                                          </p:stCondLst>
                                        </p:cTn>
                                        <p:tgtEl>
                                          <p:spTgt spid="787"/>
                                        </p:tgtEl>
                                        <p:attrNameLst>
                                          <p:attrName>style.visibility</p:attrName>
                                        </p:attrNameLst>
                                      </p:cBhvr>
                                      <p:to>
                                        <p:strVal val="hidden"/>
                                      </p:to>
                                    </p:set>
                                  </p:childTnLst>
                                </p:cTn>
                              </p:par>
                            </p:childTnLst>
                          </p:cTn>
                        </p:par>
                        <p:par>
                          <p:cTn id="9" fill="hold">
                            <p:stCondLst>
                              <p:cond delay="1000"/>
                            </p:stCondLst>
                            <p:childTnLst>
                              <p:par>
                                <p:cTn id="10" presetID="2" presetClass="entr" presetSubtype="4" fill="hold" grpId="2" nodeType="afterEffect">
                                  <p:stCondLst>
                                    <p:cond delay="0"/>
                                  </p:stCondLst>
                                  <p:iterate>
                                    <p:tmAbs val="0"/>
                                  </p:iterate>
                                  <p:childTnLst>
                                    <p:set>
                                      <p:cBhvr>
                                        <p:cTn id="11" fill="hold"/>
                                        <p:tgtEl>
                                          <p:spTgt spid="788"/>
                                        </p:tgtEl>
                                        <p:attrNameLst>
                                          <p:attrName>style.visibility</p:attrName>
                                        </p:attrNameLst>
                                      </p:cBhvr>
                                      <p:to>
                                        <p:strVal val="visible"/>
                                      </p:to>
                                    </p:set>
                                    <p:anim calcmode="lin" valueType="num">
                                      <p:cBhvr>
                                        <p:cTn id="12" dur="1000" fill="hold"/>
                                        <p:tgtEl>
                                          <p:spTgt spid="788"/>
                                        </p:tgtEl>
                                        <p:attrNameLst>
                                          <p:attrName>ppt_x</p:attrName>
                                        </p:attrNameLst>
                                      </p:cBhvr>
                                      <p:tavLst>
                                        <p:tav tm="0">
                                          <p:val>
                                            <p:strVal val="#ppt_x"/>
                                          </p:val>
                                        </p:tav>
                                        <p:tav tm="100000">
                                          <p:val>
                                            <p:strVal val="#ppt_x"/>
                                          </p:val>
                                        </p:tav>
                                      </p:tavLst>
                                    </p:anim>
                                    <p:anim calcmode="lin" valueType="num">
                                      <p:cBhvr>
                                        <p:cTn id="13" dur="1000" fill="hold"/>
                                        <p:tgtEl>
                                          <p:spTgt spid="7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 grpId="1" animBg="1" advAuto="0"/>
      <p:bldP spid="788" grpId="2"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 name="Captura de pantalla 2019-02-11 a la(s) 00.57.09.png" descr="Captura de pantalla 2019-02-11 a la(s) 00.57.09.png"/>
          <p:cNvPicPr>
            <a:picLocks noChangeAspect="1"/>
          </p:cNvPicPr>
          <p:nvPr/>
        </p:nvPicPr>
        <p:blipFill>
          <a:blip r:embed="rId2">
            <a:extLst/>
          </a:blip>
          <a:stretch>
            <a:fillRect/>
          </a:stretch>
        </p:blipFill>
        <p:spPr>
          <a:xfrm>
            <a:off x="-48230" y="25019"/>
            <a:ext cx="24480460" cy="16509063"/>
          </a:xfrm>
          <a:prstGeom prst="rect">
            <a:avLst/>
          </a:prstGeom>
          <a:ln w="12700">
            <a:miter lim="400000"/>
          </a:ln>
        </p:spPr>
      </p:pic>
      <p:pic>
        <p:nvPicPr>
          <p:cNvPr id="791" name="LOGO-PRINCIPAL-NUEVO4.png" descr="LOGO-PRINCIPAL-NUEVO4.png"/>
          <p:cNvPicPr>
            <a:picLocks noChangeAspect="1"/>
          </p:cNvPicPr>
          <p:nvPr/>
        </p:nvPicPr>
        <p:blipFill>
          <a:blip r:embed="rId3">
            <a:extLst/>
          </a:blip>
          <a:stretch>
            <a:fillRect/>
          </a:stretch>
        </p:blipFill>
        <p:spPr>
          <a:xfrm>
            <a:off x="21229930" y="566966"/>
            <a:ext cx="2597856" cy="670943"/>
          </a:xfrm>
          <a:prstGeom prst="rect">
            <a:avLst/>
          </a:prstGeom>
          <a:ln w="12700">
            <a:miter lim="400000"/>
          </a:ln>
        </p:spPr>
      </p:pic>
      <p:sp>
        <p:nvSpPr>
          <p:cNvPr id="792" name="Línea"/>
          <p:cNvSpPr/>
          <p:nvPr/>
        </p:nvSpPr>
        <p:spPr>
          <a:xfrm>
            <a:off x="6613235" y="4311573"/>
            <a:ext cx="11157530"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93" name="SI NO TE GUSTA LO QUE ESTAS COSECHANDO,…"/>
          <p:cNvSpPr txBox="1"/>
          <p:nvPr/>
        </p:nvSpPr>
        <p:spPr>
          <a:xfrm>
            <a:off x="5060514" y="2242630"/>
            <a:ext cx="14262971"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defTabSz="449580">
              <a:defRPr sz="3500">
                <a:latin typeface="Avenir Next"/>
                <a:ea typeface="Avenir Next"/>
                <a:cs typeface="Avenir Next"/>
                <a:sym typeface="Avenir Next"/>
              </a:defRPr>
            </a:pPr>
            <a:r>
              <a:t>SI NO TE GUSTA LO QUE ESTAS COSECHANDO, </a:t>
            </a:r>
          </a:p>
          <a:p>
            <a:pPr marR="331470" defTabSz="449580">
              <a:defRPr sz="3500">
                <a:latin typeface="Avenir Next"/>
                <a:ea typeface="Avenir Next"/>
                <a:cs typeface="Avenir Next"/>
                <a:sym typeface="Avenir Next"/>
              </a:defRPr>
            </a:pPr>
            <a:r>
              <a:rPr b="0"/>
              <a:t>ANALIZA Y PIENSA BIEN QUE ES LO QUE VA A SEMBRAR DESPUÉS</a:t>
            </a:r>
          </a:p>
        </p:txBody>
      </p:sp>
      <p:pic>
        <p:nvPicPr>
          <p:cNvPr id="794" name="Captura de pantalla 2019-02-11 a la(s) 01.13.09.png" descr="Captura de pantalla 2019-02-11 a la(s) 01.13.09.png"/>
          <p:cNvPicPr>
            <a:picLocks noChangeAspect="1"/>
          </p:cNvPicPr>
          <p:nvPr/>
        </p:nvPicPr>
        <p:blipFill>
          <a:blip r:embed="rId4">
            <a:extLst/>
          </a:blip>
          <a:srcRect l="30344" b="9129"/>
          <a:stretch>
            <a:fillRect/>
          </a:stretch>
        </p:blipFill>
        <p:spPr>
          <a:xfrm>
            <a:off x="24650714" y="16470388"/>
            <a:ext cx="15678549" cy="13603655"/>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iterate>
                                    <p:tmAbs val="0"/>
                                  </p:iterate>
                                  <p:childTnLst>
                                    <p:set>
                                      <p:cBhvr>
                                        <p:cTn id="6" fill="hold"/>
                                        <p:tgtEl>
                                          <p:spTgt spid="793"/>
                                        </p:tgtEl>
                                        <p:attrNameLst>
                                          <p:attrName>style.visibility</p:attrName>
                                        </p:attrNameLst>
                                      </p:cBhvr>
                                      <p:to>
                                        <p:strVal val="visible"/>
                                      </p:to>
                                    </p:set>
                                    <p:anim calcmode="lin" valueType="num">
                                      <p:cBhvr>
                                        <p:cTn id="7" dur="2500" fill="hold"/>
                                        <p:tgtEl>
                                          <p:spTgt spid="793"/>
                                        </p:tgtEl>
                                        <p:attrNameLst>
                                          <p:attrName>ppt_w</p:attrName>
                                        </p:attrNameLst>
                                      </p:cBhvr>
                                      <p:tavLst>
                                        <p:tav tm="0">
                                          <p:val>
                                            <p:strVal val="4*#ppt_w"/>
                                          </p:val>
                                        </p:tav>
                                        <p:tav tm="100000">
                                          <p:val>
                                            <p:strVal val="#ppt_w"/>
                                          </p:val>
                                        </p:tav>
                                      </p:tavLst>
                                    </p:anim>
                                    <p:anim calcmode="lin" valueType="num">
                                      <p:cBhvr>
                                        <p:cTn id="8" dur="2500" fill="hold"/>
                                        <p:tgtEl>
                                          <p:spTgt spid="79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Captura de pantalla 2019-02-04 a la(s) 15.09.40.png" descr="Captura de pantalla 2019-02-04 a la(s) 15.09.40.png"/>
          <p:cNvPicPr>
            <a:picLocks noChangeAspect="1"/>
          </p:cNvPicPr>
          <p:nvPr/>
        </p:nvPicPr>
        <p:blipFill>
          <a:blip r:embed="rId2">
            <a:extLst/>
          </a:blip>
          <a:stretch>
            <a:fillRect/>
          </a:stretch>
        </p:blipFill>
        <p:spPr>
          <a:xfrm>
            <a:off x="15284744" y="0"/>
            <a:ext cx="9088917" cy="13716001"/>
          </a:xfrm>
          <a:prstGeom prst="rect">
            <a:avLst/>
          </a:prstGeom>
          <a:ln w="12700">
            <a:miter lim="400000"/>
          </a:ln>
        </p:spPr>
      </p:pic>
      <p:sp>
        <p:nvSpPr>
          <p:cNvPr id="146" name="Línea"/>
          <p:cNvSpPr/>
          <p:nvPr/>
        </p:nvSpPr>
        <p:spPr>
          <a:xfrm>
            <a:off x="3498512" y="6771579"/>
            <a:ext cx="14583735"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7" name="ANTECEDENTES:…"/>
          <p:cNvSpPr txBox="1"/>
          <p:nvPr/>
        </p:nvSpPr>
        <p:spPr>
          <a:xfrm>
            <a:off x="3504643" y="5275780"/>
            <a:ext cx="11203902"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ANTECEDENTES:</a:t>
            </a:r>
          </a:p>
          <a:p>
            <a:pPr marR="331470" algn="l" defTabSz="449580">
              <a:defRPr sz="3500" b="0">
                <a:latin typeface="Avenir Next"/>
                <a:ea typeface="Avenir Next"/>
                <a:cs typeface="Avenir Next"/>
                <a:sym typeface="Avenir Next"/>
              </a:defRPr>
            </a:pPr>
            <a:r>
              <a:t>EXPORTACIÓN E IMPORTACIÓN DE HORTALIZAS</a:t>
            </a:r>
          </a:p>
        </p:txBody>
      </p:sp>
      <p:pic>
        <p:nvPicPr>
          <p:cNvPr id="148" name="LOGO-PRINCIPAL-NUEVO4.png" descr="LOGO-PRINCIPAL-NUEVO4.png"/>
          <p:cNvPicPr>
            <a:picLocks noChangeAspect="1"/>
          </p:cNvPicPr>
          <p:nvPr/>
        </p:nvPicPr>
        <p:blipFill>
          <a:blip r:embed="rId3">
            <a:extLst/>
          </a:blip>
          <a:stretch>
            <a:fillRect/>
          </a:stretch>
        </p:blipFill>
        <p:spPr>
          <a:xfrm>
            <a:off x="21229930" y="566966"/>
            <a:ext cx="2597856" cy="670943"/>
          </a:xfrm>
          <a:prstGeom prst="rect">
            <a:avLst/>
          </a:prstGeom>
          <a:ln w="12700">
            <a:miter lim="400000"/>
          </a:ln>
        </p:spPr>
      </p:pic>
      <p:sp>
        <p:nvSpPr>
          <p:cNvPr id="149" name="Fuente: Comunidad Andina, 2014"/>
          <p:cNvSpPr txBox="1"/>
          <p:nvPr/>
        </p:nvSpPr>
        <p:spPr>
          <a:xfrm>
            <a:off x="10175240" y="12558966"/>
            <a:ext cx="4033521"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algn="l" defTabSz="449580">
              <a:defRPr sz="2000" b="0">
                <a:solidFill>
                  <a:srgbClr val="D5D5D5"/>
                </a:solidFill>
                <a:latin typeface="Avenir Next"/>
                <a:ea typeface="Avenir Next"/>
                <a:cs typeface="Avenir Next"/>
                <a:sym typeface="Avenir Next"/>
              </a:defRPr>
            </a:lvl1pPr>
          </a:lstStyle>
          <a:p>
            <a:r>
              <a:t>Fuente: Comunidad Andina, 2014</a:t>
            </a:r>
          </a:p>
        </p:txBody>
      </p:sp>
      <p:sp>
        <p:nvSpPr>
          <p:cNvPr id="150" name="El crecimiento conjunto del PIB entre los miembros que conforma la Comunidad Andina de Naciones (CAN) registra un crecimiento del 2.3% en el año 2017, por esta razón es tan importante determinar cómo la exportación de hortalizas aporta al crecimiento de la economía de cada país miembro de la CAN."/>
          <p:cNvSpPr txBox="1"/>
          <p:nvPr/>
        </p:nvSpPr>
        <p:spPr>
          <a:xfrm>
            <a:off x="3504643" y="7393799"/>
            <a:ext cx="11203902" cy="322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b="0">
                <a:latin typeface="Avenir Next"/>
                <a:ea typeface="Avenir Next"/>
                <a:cs typeface="Avenir Next"/>
                <a:sym typeface="Avenir Next"/>
              </a:defRPr>
            </a:pPr>
            <a:r>
              <a:t>El crecimiento conjunto del PIB entre los miembros que conforma la </a:t>
            </a:r>
            <a:r>
              <a:rPr>
                <a:latin typeface="Avenir Next Medium"/>
                <a:ea typeface="Avenir Next Medium"/>
                <a:cs typeface="Avenir Next Medium"/>
                <a:sym typeface="Avenir Next Medium"/>
              </a:rPr>
              <a:t>Comunidad Andina de Naciones (CAN) registra un crecimiento del 2.3% en el año 2017</a:t>
            </a:r>
            <a:r>
              <a:t>, por esta razón es tan importante determinar cómo la exportación de hortalizas aporta al crecimiento de la economía de cada país miembro de la CAN.</a:t>
            </a:r>
          </a:p>
        </p:txBody>
      </p:sp>
      <p:sp>
        <p:nvSpPr>
          <p:cNvPr id="151" name="El auge existente en las relaciones comerciales entre los países miembros de la CAN, se debe en gran medida a:…"/>
          <p:cNvSpPr txBox="1"/>
          <p:nvPr/>
        </p:nvSpPr>
        <p:spPr>
          <a:xfrm>
            <a:off x="3504643" y="7394368"/>
            <a:ext cx="11203902" cy="3746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b="0">
                <a:latin typeface="Avenir Next"/>
                <a:ea typeface="Avenir Next"/>
                <a:cs typeface="Avenir Next"/>
                <a:sym typeface="Avenir Next"/>
              </a:defRPr>
            </a:pPr>
            <a:r>
              <a:t>El auge existente en las relaciones comerciales entre los países miembros de la CAN, se debe en gran medida a:</a:t>
            </a:r>
          </a:p>
          <a:p>
            <a:pPr marL="228600" marR="331470" indent="-228600" algn="l" defTabSz="449580">
              <a:buSzPct val="100000"/>
              <a:buChar char="-"/>
              <a:defRPr b="0">
                <a:latin typeface="Avenir Next"/>
                <a:ea typeface="Avenir Next"/>
                <a:cs typeface="Avenir Next"/>
                <a:sym typeface="Avenir Next"/>
              </a:defRPr>
            </a:pPr>
            <a:r>
              <a:t>La legislación y normativa actual andina.</a:t>
            </a:r>
          </a:p>
          <a:p>
            <a:pPr marL="228600" marR="331470" indent="-228600" algn="l" defTabSz="449580">
              <a:buSzPct val="100000"/>
              <a:buChar char="-"/>
              <a:defRPr b="0">
                <a:latin typeface="Avenir Next Medium"/>
                <a:ea typeface="Avenir Next Medium"/>
                <a:cs typeface="Avenir Next Medium"/>
                <a:sym typeface="Avenir Next Medium"/>
              </a:defRPr>
            </a:pPr>
            <a:r>
              <a:t>Tratamientos preferenciales a favor de Bolivia y el Ecuador</a:t>
            </a:r>
          </a:p>
          <a:p>
            <a:pPr marL="228600" marR="331470" indent="-228600" algn="l" defTabSz="449580">
              <a:buSzPct val="100000"/>
              <a:buChar char="-"/>
              <a:defRPr b="0">
                <a:latin typeface="Avenir Next"/>
                <a:ea typeface="Avenir Next"/>
                <a:cs typeface="Avenir Next"/>
                <a:sym typeface="Avenir Next"/>
              </a:defRPr>
            </a:pPr>
            <a:r>
              <a:t>Programa de liberación del intercambio comercial</a:t>
            </a:r>
          </a:p>
          <a:p>
            <a:pPr marL="228600" marR="331470" indent="-228600" algn="l" defTabSz="449580">
              <a:buSzPct val="100000"/>
              <a:buChar char="-"/>
              <a:defRPr b="0">
                <a:latin typeface="Avenir Next"/>
                <a:ea typeface="Avenir Next"/>
                <a:cs typeface="Avenir Next"/>
                <a:sym typeface="Avenir Next"/>
              </a:defRPr>
            </a:pPr>
            <a:r>
              <a:t>Intensificación de los procesos de industrialización subregional</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1" nodeType="afterEffect">
                                  <p:stCondLst>
                                    <p:cond delay="0"/>
                                  </p:stCondLst>
                                  <p:iterate>
                                    <p:tmAbs val="0"/>
                                  </p:iterate>
                                  <p:childTnLst>
                                    <p:anim calcmode="lin" valueType="num">
                                      <p:cBhvr>
                                        <p:cTn id="6" dur="1000" fill="hold"/>
                                        <p:tgtEl>
                                          <p:spTgt spid="150"/>
                                        </p:tgtEl>
                                        <p:attrNameLst>
                                          <p:attrName>ppt_x</p:attrName>
                                        </p:attrNameLst>
                                      </p:cBhvr>
                                      <p:tavLst>
                                        <p:tav tm="0">
                                          <p:val>
                                            <p:strVal val="ppt_x"/>
                                          </p:val>
                                        </p:tav>
                                        <p:tav tm="100000">
                                          <p:val>
                                            <p:strVal val="1+ppt_w/2"/>
                                          </p:val>
                                        </p:tav>
                                      </p:tavLst>
                                    </p:anim>
                                    <p:anim calcmode="lin" valueType="num">
                                      <p:cBhvr>
                                        <p:cTn id="7" dur="1000" fill="hold"/>
                                        <p:tgtEl>
                                          <p:spTgt spid="150"/>
                                        </p:tgtEl>
                                        <p:attrNameLst>
                                          <p:attrName>ppt_y</p:attrName>
                                        </p:attrNameLst>
                                      </p:cBhvr>
                                      <p:tavLst>
                                        <p:tav tm="0">
                                          <p:val>
                                            <p:strVal val="ppt_y"/>
                                          </p:val>
                                        </p:tav>
                                        <p:tav tm="100000">
                                          <p:val>
                                            <p:strVal val="ppt_y"/>
                                          </p:val>
                                        </p:tav>
                                      </p:tavLst>
                                    </p:anim>
                                    <p:set>
                                      <p:cBhvr>
                                        <p:cTn id="8" fill="hold">
                                          <p:stCondLst>
                                            <p:cond delay="999"/>
                                          </p:stCondLst>
                                        </p:cTn>
                                        <p:tgtEl>
                                          <p:spTgt spid="150"/>
                                        </p:tgtEl>
                                        <p:attrNameLst>
                                          <p:attrName>style.visibility</p:attrName>
                                        </p:attrNameLst>
                                      </p:cBhvr>
                                      <p:to>
                                        <p:strVal val="hidden"/>
                                      </p:to>
                                    </p:set>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151"/>
                                        </p:tgtEl>
                                        <p:attrNameLst>
                                          <p:attrName>style.visibility</p:attrName>
                                        </p:attrNameLst>
                                      </p:cBhvr>
                                      <p:to>
                                        <p:strVal val="visible"/>
                                      </p:to>
                                    </p:set>
                                    <p:anim calcmode="lin" valueType="num">
                                      <p:cBhvr>
                                        <p:cTn id="12" dur="1000" fill="hold"/>
                                        <p:tgtEl>
                                          <p:spTgt spid="151"/>
                                        </p:tgtEl>
                                        <p:attrNameLst>
                                          <p:attrName>ppt_x</p:attrName>
                                        </p:attrNameLst>
                                      </p:cBhvr>
                                      <p:tavLst>
                                        <p:tav tm="0">
                                          <p:val>
                                            <p:strVal val="0-#ppt_w/2"/>
                                          </p:val>
                                        </p:tav>
                                        <p:tav tm="100000">
                                          <p:val>
                                            <p:strVal val="#ppt_x"/>
                                          </p:val>
                                        </p:tav>
                                      </p:tavLst>
                                    </p:anim>
                                    <p:anim calcmode="lin" valueType="num">
                                      <p:cBhvr>
                                        <p:cTn id="13" dur="1000" fill="hold"/>
                                        <p:tgtEl>
                                          <p:spTgt spid="1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1" animBg="1" advAuto="0"/>
      <p:bldP spid="151"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Captura de pantalla 2019-02-04 a la(s) 15.09.40.png" descr="Captura de pantalla 2019-02-04 a la(s) 15.09.40.png"/>
          <p:cNvPicPr>
            <a:picLocks noChangeAspect="1"/>
          </p:cNvPicPr>
          <p:nvPr/>
        </p:nvPicPr>
        <p:blipFill>
          <a:blip r:embed="rId2">
            <a:extLst/>
          </a:blip>
          <a:stretch>
            <a:fillRect/>
          </a:stretch>
        </p:blipFill>
        <p:spPr>
          <a:xfrm>
            <a:off x="15284744" y="0"/>
            <a:ext cx="9088917" cy="13716001"/>
          </a:xfrm>
          <a:prstGeom prst="rect">
            <a:avLst/>
          </a:prstGeom>
          <a:ln w="12700">
            <a:miter lim="400000"/>
          </a:ln>
        </p:spPr>
      </p:pic>
      <p:sp>
        <p:nvSpPr>
          <p:cNvPr id="154" name="Línea"/>
          <p:cNvSpPr/>
          <p:nvPr/>
        </p:nvSpPr>
        <p:spPr>
          <a:xfrm>
            <a:off x="3498512" y="6771579"/>
            <a:ext cx="14583735"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5" name="ANTECEDENTES:…"/>
          <p:cNvSpPr txBox="1"/>
          <p:nvPr/>
        </p:nvSpPr>
        <p:spPr>
          <a:xfrm>
            <a:off x="3504643" y="5275780"/>
            <a:ext cx="11203902"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ANTECEDENTES:</a:t>
            </a:r>
          </a:p>
          <a:p>
            <a:pPr marR="331470" algn="l" defTabSz="449580">
              <a:defRPr sz="3500" b="0">
                <a:latin typeface="Avenir Next"/>
                <a:ea typeface="Avenir Next"/>
                <a:cs typeface="Avenir Next"/>
                <a:sym typeface="Avenir Next"/>
              </a:defRPr>
            </a:pPr>
            <a:r>
              <a:t>EXPORTACIÓN E IMPORTACIÓN DE HORTALIZAS</a:t>
            </a:r>
          </a:p>
        </p:txBody>
      </p:sp>
      <p:pic>
        <p:nvPicPr>
          <p:cNvPr id="156" name="LOGO-PRINCIPAL-NUEVO4.png" descr="LOGO-PRINCIPAL-NUEVO4.png"/>
          <p:cNvPicPr>
            <a:picLocks noChangeAspect="1"/>
          </p:cNvPicPr>
          <p:nvPr/>
        </p:nvPicPr>
        <p:blipFill>
          <a:blip r:embed="rId3">
            <a:extLst/>
          </a:blip>
          <a:stretch>
            <a:fillRect/>
          </a:stretch>
        </p:blipFill>
        <p:spPr>
          <a:xfrm>
            <a:off x="21229930" y="566966"/>
            <a:ext cx="2597856" cy="670943"/>
          </a:xfrm>
          <a:prstGeom prst="rect">
            <a:avLst/>
          </a:prstGeom>
          <a:ln w="12700">
            <a:miter lim="400000"/>
          </a:ln>
        </p:spPr>
      </p:pic>
      <p:sp>
        <p:nvSpPr>
          <p:cNvPr id="157" name="Fuente: Comunidad Andina, 2014"/>
          <p:cNvSpPr txBox="1"/>
          <p:nvPr/>
        </p:nvSpPr>
        <p:spPr>
          <a:xfrm>
            <a:off x="10175240" y="12558966"/>
            <a:ext cx="4033521" cy="44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331470" algn="l" defTabSz="449580">
              <a:defRPr sz="2000" b="0">
                <a:solidFill>
                  <a:srgbClr val="D5D5D5"/>
                </a:solidFill>
                <a:latin typeface="Avenir Next"/>
                <a:ea typeface="Avenir Next"/>
                <a:cs typeface="Avenir Next"/>
                <a:sym typeface="Avenir Next"/>
              </a:defRPr>
            </a:lvl1pPr>
          </a:lstStyle>
          <a:p>
            <a:r>
              <a:t>Fuente: Comunidad Andina, 2014</a:t>
            </a:r>
          </a:p>
        </p:txBody>
      </p:sp>
      <p:sp>
        <p:nvSpPr>
          <p:cNvPr id="158" name="El auge existente en las relaciones comerciales entre los países miembros de la CAN, se debe en gran medida a:…"/>
          <p:cNvSpPr txBox="1"/>
          <p:nvPr/>
        </p:nvSpPr>
        <p:spPr>
          <a:xfrm>
            <a:off x="3504643" y="7400149"/>
            <a:ext cx="11203902" cy="3746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b="0">
                <a:latin typeface="Avenir Next"/>
                <a:ea typeface="Avenir Next"/>
                <a:cs typeface="Avenir Next"/>
                <a:sym typeface="Avenir Next"/>
              </a:defRPr>
            </a:pPr>
            <a:r>
              <a:t>El auge existente en las relaciones comerciales entre los países miembros de la CAN, se debe en gran medida a:</a:t>
            </a:r>
          </a:p>
          <a:p>
            <a:pPr marL="228600" marR="331470" indent="-228600" algn="l" defTabSz="449580">
              <a:buSzPct val="100000"/>
              <a:buChar char="-"/>
              <a:defRPr b="0">
                <a:latin typeface="Avenir Next"/>
                <a:ea typeface="Avenir Next"/>
                <a:cs typeface="Avenir Next"/>
                <a:sym typeface="Avenir Next"/>
              </a:defRPr>
            </a:pPr>
            <a:r>
              <a:t>La legislación y normativa actual andina.</a:t>
            </a:r>
          </a:p>
          <a:p>
            <a:pPr marL="228600" marR="331470" indent="-228600" algn="l" defTabSz="449580">
              <a:buSzPct val="100000"/>
              <a:buChar char="-"/>
              <a:defRPr b="0">
                <a:latin typeface="Avenir Next Medium"/>
                <a:ea typeface="Avenir Next Medium"/>
                <a:cs typeface="Avenir Next Medium"/>
                <a:sym typeface="Avenir Next Medium"/>
              </a:defRPr>
            </a:pPr>
            <a:r>
              <a:t>Tratamientos preferenciales a favor de Bolivia y el Ecuador</a:t>
            </a:r>
          </a:p>
          <a:p>
            <a:pPr marL="228600" marR="331470" indent="-228600" algn="l" defTabSz="449580">
              <a:buSzPct val="100000"/>
              <a:buChar char="-"/>
              <a:defRPr b="0">
                <a:latin typeface="Avenir Next"/>
                <a:ea typeface="Avenir Next"/>
                <a:cs typeface="Avenir Next"/>
                <a:sym typeface="Avenir Next"/>
              </a:defRPr>
            </a:pPr>
            <a:r>
              <a:t>Programa de liberación del intercambio comercial</a:t>
            </a:r>
          </a:p>
          <a:p>
            <a:pPr marL="228600" marR="331470" indent="-228600" algn="l" defTabSz="449580">
              <a:buSzPct val="100000"/>
              <a:buChar char="-"/>
              <a:defRPr b="0">
                <a:latin typeface="Avenir Next"/>
                <a:ea typeface="Avenir Next"/>
                <a:cs typeface="Avenir Next"/>
                <a:sym typeface="Avenir Next"/>
              </a:defRPr>
            </a:pPr>
            <a:r>
              <a:t>Intensificación de los procesos de industrialización subregional</a:t>
            </a:r>
          </a:p>
        </p:txBody>
      </p:sp>
      <p:sp>
        <p:nvSpPr>
          <p:cNvPr id="159" name="Con lo que se abre oportunidades de crecimiento económico para cada uno de sus miembros."/>
          <p:cNvSpPr txBox="1"/>
          <p:nvPr/>
        </p:nvSpPr>
        <p:spPr>
          <a:xfrm>
            <a:off x="3504643" y="7378700"/>
            <a:ext cx="11203902"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b="0">
                <a:latin typeface="Avenir Next"/>
                <a:ea typeface="Avenir Next"/>
                <a:cs typeface="Avenir Next"/>
                <a:sym typeface="Avenir Next"/>
              </a:defRPr>
            </a:pPr>
            <a:r>
              <a:t>Con lo que </a:t>
            </a:r>
            <a:r>
              <a:rPr>
                <a:latin typeface="Avenir Next Medium"/>
                <a:ea typeface="Avenir Next Medium"/>
                <a:cs typeface="Avenir Next Medium"/>
                <a:sym typeface="Avenir Next Medium"/>
              </a:rPr>
              <a:t>se abre oportunidades de crecimiento económico</a:t>
            </a:r>
            <a:r>
              <a:t> para cada uno de sus miembros.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1" nodeType="afterEffect">
                                  <p:stCondLst>
                                    <p:cond delay="0"/>
                                  </p:stCondLst>
                                  <p:iterate>
                                    <p:tmAbs val="0"/>
                                  </p:iterate>
                                  <p:childTnLst>
                                    <p:anim calcmode="lin" valueType="num">
                                      <p:cBhvr>
                                        <p:cTn id="6" dur="1000" fill="hold"/>
                                        <p:tgtEl>
                                          <p:spTgt spid="158"/>
                                        </p:tgtEl>
                                        <p:attrNameLst>
                                          <p:attrName>ppt_x</p:attrName>
                                        </p:attrNameLst>
                                      </p:cBhvr>
                                      <p:tavLst>
                                        <p:tav tm="0">
                                          <p:val>
                                            <p:strVal val="ppt_x"/>
                                          </p:val>
                                        </p:tav>
                                        <p:tav tm="100000">
                                          <p:val>
                                            <p:strVal val="1+ppt_w/2"/>
                                          </p:val>
                                        </p:tav>
                                      </p:tavLst>
                                    </p:anim>
                                    <p:anim calcmode="lin" valueType="num">
                                      <p:cBhvr>
                                        <p:cTn id="7" dur="1000" fill="hold"/>
                                        <p:tgtEl>
                                          <p:spTgt spid="158"/>
                                        </p:tgtEl>
                                        <p:attrNameLst>
                                          <p:attrName>ppt_y</p:attrName>
                                        </p:attrNameLst>
                                      </p:cBhvr>
                                      <p:tavLst>
                                        <p:tav tm="0">
                                          <p:val>
                                            <p:strVal val="ppt_y"/>
                                          </p:val>
                                        </p:tav>
                                        <p:tav tm="100000">
                                          <p:val>
                                            <p:strVal val="ppt_y"/>
                                          </p:val>
                                        </p:tav>
                                      </p:tavLst>
                                    </p:anim>
                                    <p:set>
                                      <p:cBhvr>
                                        <p:cTn id="8" fill="hold">
                                          <p:stCondLst>
                                            <p:cond delay="999"/>
                                          </p:stCondLst>
                                        </p:cTn>
                                        <p:tgtEl>
                                          <p:spTgt spid="158"/>
                                        </p:tgtEl>
                                        <p:attrNameLst>
                                          <p:attrName>style.visibility</p:attrName>
                                        </p:attrNameLst>
                                      </p:cBhvr>
                                      <p:to>
                                        <p:strVal val="hidden"/>
                                      </p:to>
                                    </p:set>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159"/>
                                        </p:tgtEl>
                                        <p:attrNameLst>
                                          <p:attrName>style.visibility</p:attrName>
                                        </p:attrNameLst>
                                      </p:cBhvr>
                                      <p:to>
                                        <p:strVal val="visible"/>
                                      </p:to>
                                    </p:set>
                                    <p:anim calcmode="lin" valueType="num">
                                      <p:cBhvr>
                                        <p:cTn id="12" dur="1000" fill="hold"/>
                                        <p:tgtEl>
                                          <p:spTgt spid="159"/>
                                        </p:tgtEl>
                                        <p:attrNameLst>
                                          <p:attrName>ppt_x</p:attrName>
                                        </p:attrNameLst>
                                      </p:cBhvr>
                                      <p:tavLst>
                                        <p:tav tm="0">
                                          <p:val>
                                            <p:strVal val="0-#ppt_w/2"/>
                                          </p:val>
                                        </p:tav>
                                        <p:tav tm="100000">
                                          <p:val>
                                            <p:strVal val="#ppt_x"/>
                                          </p:val>
                                        </p:tav>
                                      </p:tavLst>
                                    </p:anim>
                                    <p:anim calcmode="lin" valueType="num">
                                      <p:cBhvr>
                                        <p:cTn id="13" dur="1000" fill="hold"/>
                                        <p:tgtEl>
                                          <p:spTgt spid="1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1" animBg="1" advAuto="0"/>
      <p:bldP spid="159"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162" name="Línea"/>
          <p:cNvSpPr/>
          <p:nvPr/>
        </p:nvSpPr>
        <p:spPr>
          <a:xfrm>
            <a:off x="6072681" y="10616117"/>
            <a:ext cx="12238638"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3" name="OBJETIVOS…"/>
          <p:cNvSpPr txBox="1"/>
          <p:nvPr/>
        </p:nvSpPr>
        <p:spPr>
          <a:xfrm>
            <a:off x="6078812" y="11100361"/>
            <a:ext cx="11203901" cy="132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331470" algn="l" defTabSz="449580">
              <a:defRPr sz="3500">
                <a:latin typeface="Avenir Next"/>
                <a:ea typeface="Avenir Next"/>
                <a:cs typeface="Avenir Next"/>
                <a:sym typeface="Avenir Next"/>
              </a:defRPr>
            </a:pPr>
            <a:r>
              <a:t>OBJETIVOS</a:t>
            </a:r>
          </a:p>
          <a:p>
            <a:pPr marR="331470" algn="l" defTabSz="449580">
              <a:defRPr sz="3500" b="0">
                <a:latin typeface="Avenir Next"/>
                <a:ea typeface="Avenir Next"/>
                <a:cs typeface="Avenir Next"/>
                <a:sym typeface="Avenir Next"/>
              </a:defRPr>
            </a:pPr>
            <a:r>
              <a:t>GENERALES Y ESPECÍFICOS</a:t>
            </a:r>
          </a:p>
        </p:txBody>
      </p:sp>
      <p:pic>
        <p:nvPicPr>
          <p:cNvPr id="164" name="Captura de pantalla 2019-02-10 a la(s) 18.23.58.png" descr="Captura de pantalla 2019-02-10 a la(s) 18.23.58.png"/>
          <p:cNvPicPr>
            <a:picLocks noChangeAspect="1"/>
          </p:cNvPicPr>
          <p:nvPr/>
        </p:nvPicPr>
        <p:blipFill>
          <a:blip r:embed="rId3">
            <a:extLst/>
          </a:blip>
          <a:srcRect b="37522"/>
          <a:stretch>
            <a:fillRect/>
          </a:stretch>
        </p:blipFill>
        <p:spPr>
          <a:xfrm>
            <a:off x="6082704" y="-94753"/>
            <a:ext cx="12218727" cy="10156703"/>
          </a:xfrm>
          <a:prstGeom prst="rect">
            <a:avLst/>
          </a:prstGeom>
          <a:ln w="12700">
            <a:miter lim="400000"/>
          </a:ln>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afterEffect">
                                  <p:stCondLst>
                                    <p:cond delay="0"/>
                                  </p:stCondLst>
                                  <p:iterate>
                                    <p:tmAbs val="0"/>
                                  </p:iterate>
                                  <p:childTnLst>
                                    <p:set>
                                      <p:cBhvr>
                                        <p:cTn id="6" fill="hold"/>
                                        <p:tgtEl>
                                          <p:spTgt spid="164"/>
                                        </p:tgtEl>
                                        <p:attrNameLst>
                                          <p:attrName>style.visibility</p:attrName>
                                        </p:attrNameLst>
                                      </p:cBhvr>
                                      <p:to>
                                        <p:strVal val="visible"/>
                                      </p:to>
                                    </p:set>
                                    <p:anim calcmode="lin" valueType="num">
                                      <p:cBhvr>
                                        <p:cTn id="7" dur="1000" fill="hold"/>
                                        <p:tgtEl>
                                          <p:spTgt spid="164"/>
                                        </p:tgtEl>
                                        <p:attrNameLst>
                                          <p:attrName>ppt_x</p:attrName>
                                        </p:attrNameLst>
                                      </p:cBhvr>
                                      <p:tavLst>
                                        <p:tav tm="0">
                                          <p:val>
                                            <p:strVal val="#ppt_x"/>
                                          </p:val>
                                        </p:tav>
                                        <p:tav tm="100000">
                                          <p:val>
                                            <p:strVal val="#ppt_x"/>
                                          </p:val>
                                        </p:tav>
                                      </p:tavLst>
                                    </p:anim>
                                    <p:anim calcmode="lin" valueType="num">
                                      <p:cBhvr>
                                        <p:cTn id="8" dur="1000" fill="hold"/>
                                        <p:tgtEl>
                                          <p:spTgt spid="16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163"/>
                                        </p:tgtEl>
                                        <p:attrNameLst>
                                          <p:attrName>style.visibility</p:attrName>
                                        </p:attrNameLst>
                                      </p:cBhvr>
                                      <p:to>
                                        <p:strVal val="visible"/>
                                      </p:to>
                                    </p:set>
                                    <p:anim calcmode="lin" valueType="num">
                                      <p:cBhvr>
                                        <p:cTn id="12" dur="1000" fill="hold"/>
                                        <p:tgtEl>
                                          <p:spTgt spid="163"/>
                                        </p:tgtEl>
                                        <p:attrNameLst>
                                          <p:attrName>ppt_x</p:attrName>
                                        </p:attrNameLst>
                                      </p:cBhvr>
                                      <p:tavLst>
                                        <p:tav tm="0">
                                          <p:val>
                                            <p:strVal val="0-#ppt_w/2"/>
                                          </p:val>
                                        </p:tav>
                                        <p:tav tm="100000">
                                          <p:val>
                                            <p:strVal val="#ppt_x"/>
                                          </p:val>
                                        </p:tav>
                                      </p:tavLst>
                                    </p:anim>
                                    <p:anim calcmode="lin" valueType="num">
                                      <p:cBhvr>
                                        <p:cTn id="13" dur="1000" fill="hold"/>
                                        <p:tgtEl>
                                          <p:spTgt spid="1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2" animBg="1" advAuto="0"/>
      <p:bldP spid="164"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LOGO-PRINCIPAL-NUEVO4.png" descr="LOGO-PRINCIPAL-NUEVO4.png"/>
          <p:cNvPicPr>
            <a:picLocks noChangeAspect="1"/>
          </p:cNvPicPr>
          <p:nvPr/>
        </p:nvPicPr>
        <p:blipFill>
          <a:blip r:embed="rId2">
            <a:extLst/>
          </a:blip>
          <a:stretch>
            <a:fillRect/>
          </a:stretch>
        </p:blipFill>
        <p:spPr>
          <a:xfrm>
            <a:off x="21229930" y="566966"/>
            <a:ext cx="2597856" cy="670943"/>
          </a:xfrm>
          <a:prstGeom prst="rect">
            <a:avLst/>
          </a:prstGeom>
          <a:ln w="12700">
            <a:miter lim="400000"/>
          </a:ln>
        </p:spPr>
      </p:pic>
      <p:sp>
        <p:nvSpPr>
          <p:cNvPr id="167" name="Línea"/>
          <p:cNvSpPr/>
          <p:nvPr/>
        </p:nvSpPr>
        <p:spPr>
          <a:xfrm>
            <a:off x="6072681" y="8118701"/>
            <a:ext cx="12238638" cy="1"/>
          </a:xfrm>
          <a:prstGeom prst="line">
            <a:avLst/>
          </a:prstGeom>
          <a:ln w="25400">
            <a:solidFill>
              <a:schemeClr val="accent3">
                <a:hueOff val="914337"/>
                <a:satOff val="31515"/>
                <a:lumOff val="-3079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8" name="OBJETIVO GENERAL"/>
          <p:cNvSpPr txBox="1"/>
          <p:nvPr/>
        </p:nvSpPr>
        <p:spPr>
          <a:xfrm>
            <a:off x="6078812" y="8672745"/>
            <a:ext cx="11203901"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sz="3500">
                <a:latin typeface="Avenir Next"/>
                <a:ea typeface="Avenir Next"/>
                <a:cs typeface="Avenir Next"/>
                <a:sym typeface="Avenir Next"/>
              </a:defRPr>
            </a:lvl1pPr>
          </a:lstStyle>
          <a:p>
            <a:r>
              <a:t>OBJETIVO GENERAL</a:t>
            </a:r>
          </a:p>
        </p:txBody>
      </p:sp>
      <p:pic>
        <p:nvPicPr>
          <p:cNvPr id="169" name="Captura de pantalla 2019-02-10 a la(s) 18.23.58.png" descr="Captura de pantalla 2019-02-10 a la(s) 18.23.58.png"/>
          <p:cNvPicPr>
            <a:picLocks noChangeAspect="1"/>
          </p:cNvPicPr>
          <p:nvPr/>
        </p:nvPicPr>
        <p:blipFill>
          <a:blip r:embed="rId3">
            <a:extLst/>
          </a:blip>
          <a:srcRect b="37522"/>
          <a:stretch>
            <a:fillRect/>
          </a:stretch>
        </p:blipFill>
        <p:spPr>
          <a:xfrm>
            <a:off x="6082704" y="-2592169"/>
            <a:ext cx="12218727" cy="10156702"/>
          </a:xfrm>
          <a:prstGeom prst="rect">
            <a:avLst/>
          </a:prstGeom>
          <a:ln w="12700">
            <a:miter lim="400000"/>
          </a:ln>
        </p:spPr>
      </p:pic>
      <p:sp>
        <p:nvSpPr>
          <p:cNvPr id="170" name="Realizar un análisis comparativo de las exportaciones e importaciones de hortalizas entre Ecuador y la Comunidad Andina de Naciones durante el periodo 2015-2017"/>
          <p:cNvSpPr txBox="1"/>
          <p:nvPr/>
        </p:nvSpPr>
        <p:spPr>
          <a:xfrm>
            <a:off x="6078812" y="9544496"/>
            <a:ext cx="11203901" cy="166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331470" algn="l" defTabSz="449580">
              <a:defRPr b="0">
                <a:latin typeface="Avenir Next"/>
                <a:ea typeface="Avenir Next"/>
                <a:cs typeface="Avenir Next"/>
                <a:sym typeface="Avenir Next"/>
              </a:defRPr>
            </a:lvl1pPr>
          </a:lstStyle>
          <a:p>
            <a:r>
              <a:t>Realizar un análisis comparativo de las exportaciones e importaciones de hortalizas entre Ecuador y la Comunidad Andina de Naciones durante el periodo 2015-2017</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68"/>
                                        </p:tgtEl>
                                        <p:attrNameLst>
                                          <p:attrName>style.visibility</p:attrName>
                                        </p:attrNameLst>
                                      </p:cBhvr>
                                      <p:to>
                                        <p:strVal val="visible"/>
                                      </p:to>
                                    </p:set>
                                    <p:anim calcmode="lin" valueType="num">
                                      <p:cBhvr>
                                        <p:cTn id="7" dur="1000" fill="hold"/>
                                        <p:tgtEl>
                                          <p:spTgt spid="168"/>
                                        </p:tgtEl>
                                        <p:attrNameLst>
                                          <p:attrName>ppt_x</p:attrName>
                                        </p:attrNameLst>
                                      </p:cBhvr>
                                      <p:tavLst>
                                        <p:tav tm="0">
                                          <p:val>
                                            <p:strVal val="0-#ppt_w/2"/>
                                          </p:val>
                                        </p:tav>
                                        <p:tav tm="100000">
                                          <p:val>
                                            <p:strVal val="#ppt_x"/>
                                          </p:val>
                                        </p:tav>
                                      </p:tavLst>
                                    </p:anim>
                                    <p:anim calcmode="lin" valueType="num">
                                      <p:cBhvr>
                                        <p:cTn id="8" dur="1000" fill="hold"/>
                                        <p:tgtEl>
                                          <p:spTgt spid="16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2" nodeType="afterEffect">
                                  <p:stCondLst>
                                    <p:cond delay="0"/>
                                  </p:stCondLst>
                                  <p:iterate>
                                    <p:tmAbs val="0"/>
                                  </p:iterate>
                                  <p:childTnLst>
                                    <p:set>
                                      <p:cBhvr>
                                        <p:cTn id="11" fill="hold"/>
                                        <p:tgtEl>
                                          <p:spTgt spid="170"/>
                                        </p:tgtEl>
                                        <p:attrNameLst>
                                          <p:attrName>style.visibility</p:attrName>
                                        </p:attrNameLst>
                                      </p:cBhvr>
                                      <p:to>
                                        <p:strVal val="visible"/>
                                      </p:to>
                                    </p:set>
                                    <p:anim calcmode="lin" valueType="num">
                                      <p:cBhvr>
                                        <p:cTn id="12" dur="1000" fill="hold"/>
                                        <p:tgtEl>
                                          <p:spTgt spid="170"/>
                                        </p:tgtEl>
                                        <p:attrNameLst>
                                          <p:attrName>ppt_x</p:attrName>
                                        </p:attrNameLst>
                                      </p:cBhvr>
                                      <p:tavLst>
                                        <p:tav tm="0">
                                          <p:val>
                                            <p:strVal val="0-#ppt_w/2"/>
                                          </p:val>
                                        </p:tav>
                                        <p:tav tm="100000">
                                          <p:val>
                                            <p:strVal val="#ppt_x"/>
                                          </p:val>
                                        </p:tav>
                                      </p:tavLst>
                                    </p:anim>
                                    <p:anim calcmode="lin" valueType="num">
                                      <p:cBhvr>
                                        <p:cTn id="13" dur="1000" fill="hold"/>
                                        <p:tgtEl>
                                          <p:spTgt spid="1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1" animBg="1" advAuto="0"/>
      <p:bldP spid="170" grpId="2" animBg="1" advAuto="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2630</Words>
  <Application>Microsoft Office PowerPoint</Application>
  <PresentationFormat>Personalizado</PresentationFormat>
  <Paragraphs>402</Paragraphs>
  <Slides>55</Slides>
  <Notes>0</Notes>
  <HiddenSlides>0</HiddenSlides>
  <MMClips>4</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55</vt:i4>
      </vt:variant>
    </vt:vector>
  </HeadingPairs>
  <TitlesOfParts>
    <vt:vector size="61" baseType="lpstr">
      <vt:lpstr>Avenir Next</vt:lpstr>
      <vt:lpstr>Avenir Next Medium</vt:lpstr>
      <vt:lpstr>Helvetica Neue</vt:lpstr>
      <vt:lpstr>Helvetica Neue Light</vt:lpstr>
      <vt:lpstr>Helvetica Neue Medium</vt:lpstr>
      <vt:lpstr>White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JOSE</dc:creator>
  <cp:lastModifiedBy>María José Buitrón Ibarra</cp:lastModifiedBy>
  <cp:revision>1</cp:revision>
  <dcterms:modified xsi:type="dcterms:W3CDTF">2019-05-06T20:15:17Z</dcterms:modified>
</cp:coreProperties>
</file>