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0" r:id="rId8"/>
    <p:sldId id="271" r:id="rId9"/>
    <p:sldId id="262" r:id="rId10"/>
    <p:sldId id="272" r:id="rId11"/>
    <p:sldId id="269" r:id="rId12"/>
    <p:sldId id="264" r:id="rId13"/>
    <p:sldId id="267" r:id="rId14"/>
    <p:sldId id="273" r:id="rId15"/>
    <p:sldId id="274" r:id="rId16"/>
    <p:sldId id="275" r:id="rId17"/>
    <p:sldId id="276" r:id="rId18"/>
    <p:sldId id="277" r:id="rId19"/>
    <p:sldId id="278" r:id="rId20"/>
    <p:sldId id="279" r:id="rId21"/>
    <p:sldId id="280" r:id="rId22"/>
    <p:sldId id="281" r:id="rId23"/>
    <p:sldId id="283" r:id="rId24"/>
    <p:sldId id="284"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3" autoAdjust="0"/>
    <p:restoredTop sz="94660"/>
  </p:normalViewPr>
  <p:slideViewPr>
    <p:cSldViewPr snapToGrid="0">
      <p:cViewPr>
        <p:scale>
          <a:sx n="50" d="100"/>
          <a:sy n="50" d="100"/>
        </p:scale>
        <p:origin x="-54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4/16/2019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4/16/2019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cn-cert.cni.es/herramientas-de-ciberseguridad/ear-pilar/upilar.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760" y="2636520"/>
            <a:ext cx="8791575" cy="2025902"/>
          </a:xfrm>
        </p:spPr>
        <p:txBody>
          <a:bodyPr>
            <a:noAutofit/>
          </a:bodyPr>
          <a:lstStyle/>
          <a:p>
            <a:pPr algn="ctr"/>
            <a:r>
              <a:rPr lang="es-ES" sz="2800" b="1" i="1" dirty="0" smtClean="0"/>
              <a:t>“APLICACIÓN DE LA METODOLOGÍA MAGERIT PARA EL ANÁLISIS DEL RIESGO INFORMÁTICO AL DEPARTAMENTO INFORMÁTICO DEL GOBIERNO AUTÓNOMO DESCENTRALIZO MUNICIPAL DEL CANTÓN LA LIBERTAD UTILIZANDO LA HERRAMIENTA PILAR”</a:t>
            </a:r>
            <a:endParaRPr lang="es-EC" sz="2800" i="1" dirty="0"/>
          </a:p>
        </p:txBody>
      </p:sp>
      <p:sp>
        <p:nvSpPr>
          <p:cNvPr id="3" name="Subtitle 2"/>
          <p:cNvSpPr>
            <a:spLocks noGrp="1"/>
          </p:cNvSpPr>
          <p:nvPr>
            <p:ph type="subTitle" idx="1"/>
          </p:nvPr>
        </p:nvSpPr>
        <p:spPr>
          <a:xfrm>
            <a:off x="5823584" y="5577840"/>
            <a:ext cx="6368416" cy="1066800"/>
          </a:xfrm>
        </p:spPr>
        <p:txBody>
          <a:bodyPr>
            <a:normAutofit fontScale="92500" lnSpcReduction="20000"/>
          </a:bodyPr>
          <a:lstStyle/>
          <a:p>
            <a:pPr>
              <a:lnSpc>
                <a:spcPct val="100000"/>
              </a:lnSpc>
            </a:pPr>
            <a:r>
              <a:rPr lang="en-US" dirty="0" err="1" smtClean="0"/>
              <a:t>Autora</a:t>
            </a:r>
            <a:r>
              <a:rPr lang="en-US" dirty="0" smtClean="0"/>
              <a:t>: </a:t>
            </a:r>
          </a:p>
          <a:p>
            <a:pPr>
              <a:lnSpc>
                <a:spcPct val="100000"/>
              </a:lnSpc>
            </a:pPr>
            <a:r>
              <a:rPr lang="en-US" dirty="0" err="1" smtClean="0"/>
              <a:t>Cinthya</a:t>
            </a:r>
            <a:r>
              <a:rPr lang="en-US" dirty="0" smtClean="0"/>
              <a:t> </a:t>
            </a:r>
            <a:r>
              <a:rPr lang="en-US" dirty="0" err="1" smtClean="0"/>
              <a:t>johanna</a:t>
            </a:r>
            <a:r>
              <a:rPr lang="en-US" dirty="0" smtClean="0"/>
              <a:t> </a:t>
            </a:r>
            <a:r>
              <a:rPr lang="en-US" dirty="0" err="1" smtClean="0"/>
              <a:t>gutiérrez</a:t>
            </a:r>
            <a:r>
              <a:rPr lang="en-US" dirty="0" smtClean="0"/>
              <a:t> </a:t>
            </a:r>
            <a:r>
              <a:rPr lang="en-US" dirty="0" err="1" smtClean="0"/>
              <a:t>quirumbay</a:t>
            </a:r>
            <a:endParaRPr lang="en-US" dirty="0" smtClean="0"/>
          </a:p>
          <a:p>
            <a:pPr>
              <a:lnSpc>
                <a:spcPct val="100000"/>
              </a:lnSpc>
            </a:pPr>
            <a:r>
              <a:rPr lang="en-US" dirty="0" err="1" smtClean="0"/>
              <a:t>Abril</a:t>
            </a:r>
            <a:r>
              <a:rPr lang="en-US" dirty="0" smtClean="0"/>
              <a:t>, 2019.</a:t>
            </a:r>
            <a:endParaRPr lang="en-US" dirty="0"/>
          </a:p>
        </p:txBody>
      </p:sp>
      <p:sp>
        <p:nvSpPr>
          <p:cNvPr id="6" name="1 Título"/>
          <p:cNvSpPr txBox="1">
            <a:spLocks/>
          </p:cNvSpPr>
          <p:nvPr/>
        </p:nvSpPr>
        <p:spPr>
          <a:xfrm>
            <a:off x="1127760" y="365760"/>
            <a:ext cx="10454639" cy="1859280"/>
          </a:xfrm>
          <a:prstGeom prst="rect">
            <a:avLst/>
          </a:prstGeom>
        </p:spPr>
        <p:txBody>
          <a:bodyPr vert="horz" lIns="91440" tIns="45720" rIns="91440" bIns="45720" rtlCol="0" anchor="b">
            <a:noAutofit/>
          </a:bodyPr>
          <a:lstStyle/>
          <a:p>
            <a:pPr marL="0" marR="0" lvl="0" indent="0" algn="ctr" defTabSz="914400" rtl="0" eaLnBrk="1" fontAlgn="auto" latinLnBrk="0" hangingPunct="1">
              <a:spcBef>
                <a:spcPct val="0"/>
              </a:spcBef>
              <a:spcAft>
                <a:spcPts val="0"/>
              </a:spcAft>
              <a:buClrTx/>
              <a:buSzTx/>
              <a:buFontTx/>
              <a:buNone/>
              <a:tabLst/>
              <a:defRPr/>
            </a:pPr>
            <a:r>
              <a:rPr kumimoji="0" lang="es-PE" altLang="es-PE" sz="2400" b="1" i="1" u="none" strike="noStrike" kern="1200" cap="all" spc="0" normalizeH="0" baseline="0" noProof="0" dirty="0" smtClean="0">
                <a:ln>
                  <a:noFill/>
                </a:ln>
                <a:effectLst/>
                <a:uLnTx/>
                <a:uFillTx/>
                <a:latin typeface="Arial" pitchFamily="34" charset="0"/>
                <a:ea typeface="+mj-ea"/>
                <a:cs typeface="Arial" pitchFamily="34" charset="0"/>
              </a:rPr>
              <a:t>Universidad</a:t>
            </a:r>
            <a:r>
              <a:rPr kumimoji="0" lang="es-PE" altLang="es-PE" sz="2400" b="1" i="1" u="none" strike="noStrike" kern="1200" cap="all" spc="0" normalizeH="0" noProof="0" dirty="0" smtClean="0">
                <a:ln>
                  <a:noFill/>
                </a:ln>
                <a:effectLst/>
                <a:uLnTx/>
                <a:uFillTx/>
                <a:latin typeface="Arial" pitchFamily="34" charset="0"/>
                <a:ea typeface="+mj-ea"/>
                <a:cs typeface="Arial" pitchFamily="34" charset="0"/>
              </a:rPr>
              <a:t> de las fuerzas armadas – espe</a:t>
            </a:r>
          </a:p>
          <a:p>
            <a:pPr algn="ctr"/>
            <a:r>
              <a:rPr lang="es-ES" sz="2400" b="1" i="1" dirty="0" smtClean="0">
                <a:latin typeface="Arial" pitchFamily="34" charset="0"/>
                <a:cs typeface="Arial" pitchFamily="34" charset="0"/>
              </a:rPr>
              <a:t>DEPARTAMENTO DE CIENCIAS DE LA COMPUTACIÓN </a:t>
            </a:r>
            <a:endParaRPr lang="es-EC" sz="2400" b="1" i="1" dirty="0" smtClean="0">
              <a:latin typeface="Arial" pitchFamily="34" charset="0"/>
              <a:cs typeface="Arial" pitchFamily="34" charset="0"/>
            </a:endParaRPr>
          </a:p>
          <a:p>
            <a:pPr algn="ctr"/>
            <a:r>
              <a:rPr lang="es-ES" sz="2400" b="1" i="1" dirty="0" smtClean="0">
                <a:latin typeface="Arial" pitchFamily="34" charset="0"/>
                <a:cs typeface="Arial" pitchFamily="34" charset="0"/>
              </a:rPr>
              <a:t>CARRERA TECNOLOGÍA EN COMPUTACIÓN</a:t>
            </a:r>
            <a:r>
              <a:rPr kumimoji="0" lang="es-PE" altLang="es-PE" sz="1100" b="1" i="1" u="none" strike="noStrike" kern="1200" cap="all" spc="0" normalizeH="0" baseline="0" noProof="0" dirty="0" smtClean="0">
                <a:ln>
                  <a:noFill/>
                </a:ln>
                <a:effectLst/>
                <a:uLnTx/>
                <a:uFillTx/>
                <a:latin typeface="Arial" pitchFamily="34" charset="0"/>
                <a:ea typeface="+mj-ea"/>
                <a:cs typeface="Arial" pitchFamily="34" charset="0"/>
              </a:rPr>
              <a:t/>
            </a:r>
            <a:br>
              <a:rPr kumimoji="0" lang="es-PE" altLang="es-PE" sz="1100" b="1" i="1" u="none" strike="noStrike" kern="1200" cap="all" spc="0" normalizeH="0" baseline="0" noProof="0" dirty="0" smtClean="0">
                <a:ln>
                  <a:noFill/>
                </a:ln>
                <a:effectLst/>
                <a:uLnTx/>
                <a:uFillTx/>
                <a:latin typeface="Arial" pitchFamily="34" charset="0"/>
                <a:ea typeface="+mj-ea"/>
                <a:cs typeface="Arial" pitchFamily="34" charset="0"/>
              </a:rPr>
            </a:br>
            <a:endParaRPr kumimoji="0" lang="es-ES" altLang="es-PE" sz="1100" b="1" i="1" u="none" strike="noStrike" kern="1200" cap="all" spc="0" normalizeH="0" baseline="0" noProof="0" dirty="0" smtClean="0">
              <a:ln>
                <a:noFill/>
              </a:ln>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856144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618518"/>
            <a:ext cx="9905998" cy="935962"/>
          </a:xfrm>
        </p:spPr>
        <p:txBody>
          <a:bodyPr/>
          <a:lstStyle/>
          <a:p>
            <a:pPr algn="ctr"/>
            <a:r>
              <a:rPr lang="es-EC" b="1" dirty="0" smtClean="0"/>
              <a:t>METODOLOGÍA MAGERIT</a:t>
            </a:r>
            <a:endParaRPr lang="es-EC" b="1" dirty="0"/>
          </a:p>
        </p:txBody>
      </p:sp>
      <p:sp>
        <p:nvSpPr>
          <p:cNvPr id="3" name="2 Marcador de contenido"/>
          <p:cNvSpPr>
            <a:spLocks noGrp="1"/>
          </p:cNvSpPr>
          <p:nvPr>
            <p:ph idx="1"/>
          </p:nvPr>
        </p:nvSpPr>
        <p:spPr>
          <a:xfrm>
            <a:off x="1126172" y="1517966"/>
            <a:ext cx="10623868" cy="4760914"/>
          </a:xfrm>
        </p:spPr>
        <p:txBody>
          <a:bodyPr>
            <a:normAutofit fontScale="92500" lnSpcReduction="10000"/>
          </a:bodyPr>
          <a:lstStyle/>
          <a:p>
            <a:pPr lvl="0"/>
            <a:endParaRPr lang="es-EC" dirty="0" smtClean="0"/>
          </a:p>
          <a:p>
            <a:pPr>
              <a:buNone/>
            </a:pPr>
            <a:r>
              <a:rPr lang="es-EC" dirty="0" smtClean="0"/>
              <a:t>Para la elección de la metodología se tomo en cuenta lo siguiente:</a:t>
            </a:r>
          </a:p>
          <a:p>
            <a:pPr algn="just"/>
            <a:r>
              <a:rPr lang="es-EC" dirty="0" smtClean="0"/>
              <a:t>MAGERIT es uno de los métodos de Análisis y Gestión de Riesgos de los Sistemas de Información más popular y más utilizado. Presenta unas guías muy completas donde se plantea el método, un catalogo de elementos (salvaguardas, amenazas, tipos de activos, etc.) y técnicas para el buen desarrollo, se llego a la conclusión de elegir este método para la comparación, ya que trae consigo muchos elementos que pueden servir de guía para realizar un buen análisis, adicionalmente también se escoge este método ya que está disponible en nuestro idioma (español), permitiéndonos así una mejor y más rápida comprensión de la misma. </a:t>
            </a:r>
          </a:p>
          <a:p>
            <a:pPr algn="just"/>
            <a:r>
              <a:rPr lang="es-EC" dirty="0" smtClean="0"/>
              <a:t> </a:t>
            </a:r>
          </a:p>
          <a:p>
            <a:pPr lvl="0">
              <a:buNone/>
            </a:pPr>
            <a:endParaRPr lang="es-EC" dirty="0" smtClean="0"/>
          </a:p>
          <a:p>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1893" y="267998"/>
            <a:ext cx="9905998" cy="1478570"/>
          </a:xfrm>
        </p:spPr>
        <p:txBody>
          <a:bodyPr/>
          <a:lstStyle/>
          <a:p>
            <a:pPr algn="ctr"/>
            <a:r>
              <a:rPr lang="es-EC" b="1" dirty="0" smtClean="0"/>
              <a:t>Herramienta pilar</a:t>
            </a:r>
            <a:endParaRPr lang="es-EC" b="1" dirty="0"/>
          </a:p>
        </p:txBody>
      </p:sp>
      <p:sp>
        <p:nvSpPr>
          <p:cNvPr id="3" name="2 Marcador de contenido"/>
          <p:cNvSpPr>
            <a:spLocks noGrp="1"/>
          </p:cNvSpPr>
          <p:nvPr>
            <p:ph idx="1"/>
          </p:nvPr>
        </p:nvSpPr>
        <p:spPr>
          <a:xfrm>
            <a:off x="1141413" y="1737360"/>
            <a:ext cx="5548947" cy="4770120"/>
          </a:xfrm>
        </p:spPr>
        <p:txBody>
          <a:bodyPr>
            <a:normAutofit fontScale="92500"/>
          </a:bodyPr>
          <a:lstStyle/>
          <a:p>
            <a:pPr algn="just"/>
            <a:r>
              <a:rPr lang="es-ES" dirty="0" smtClean="0">
                <a:hlinkClick r:id="rId2"/>
              </a:rPr>
              <a:t>PILAR</a:t>
            </a:r>
            <a:r>
              <a:rPr lang="es-ES" b="1" dirty="0" smtClean="0"/>
              <a:t> </a:t>
            </a:r>
            <a:r>
              <a:rPr lang="es-ES" dirty="0" smtClean="0"/>
              <a:t>es una herramienta EAR (Entorno de Análisis de Riesgos) que soporta el análisis y la gestión de riesgos de un sistema de información siguiendo la metodología MAGERIT (Metodología de Análisis y Gestión de Riesgos de los Sistemas de Información) y está desarrollada y financiada parcialmente por el CCN. Las siglas de PILAR provienen de “Procedimiento Informático Lógico para el Análisis de Riesgos” creado por el Centro Nacional de Inteligencia. (EAR/PILAR, 2013)</a:t>
            </a:r>
            <a:endParaRPr lang="es-EC" dirty="0" smtClean="0"/>
          </a:p>
          <a:p>
            <a:pPr algn="just"/>
            <a:endParaRPr lang="es-EC" dirty="0"/>
          </a:p>
        </p:txBody>
      </p:sp>
      <p:pic>
        <p:nvPicPr>
          <p:cNvPr id="4" name="3 Imagen"/>
          <p:cNvPicPr/>
          <p:nvPr/>
        </p:nvPicPr>
        <p:blipFill rotWithShape="1">
          <a:blip r:embed="rId3" cstate="print"/>
          <a:srcRect l="51862" t="33854" r="21656" b="19042"/>
          <a:stretch/>
        </p:blipFill>
        <p:spPr bwMode="auto">
          <a:xfrm>
            <a:off x="7011960" y="1859280"/>
            <a:ext cx="3823680" cy="438912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0453" y="0"/>
            <a:ext cx="9905998" cy="1301722"/>
          </a:xfrm>
        </p:spPr>
        <p:txBody>
          <a:bodyPr/>
          <a:lstStyle/>
          <a:p>
            <a:pPr algn="ctr"/>
            <a:r>
              <a:rPr lang="es-EC" b="1" i="1" dirty="0" smtClean="0"/>
              <a:t>Capitulo 3.- SITUACIÓN ACTUAL</a:t>
            </a:r>
            <a:endParaRPr lang="es-EC" b="1" i="1" dirty="0"/>
          </a:p>
        </p:txBody>
      </p:sp>
      <p:sp>
        <p:nvSpPr>
          <p:cNvPr id="3" name="2 Marcador de contenido"/>
          <p:cNvSpPr>
            <a:spLocks noGrp="1"/>
          </p:cNvSpPr>
          <p:nvPr>
            <p:ph idx="1"/>
          </p:nvPr>
        </p:nvSpPr>
        <p:spPr>
          <a:xfrm>
            <a:off x="1110932" y="1609406"/>
            <a:ext cx="9905999" cy="4623753"/>
          </a:xfrm>
        </p:spPr>
        <p:txBody>
          <a:bodyPr>
            <a:normAutofit/>
          </a:bodyPr>
          <a:lstStyle/>
          <a:p>
            <a:endParaRPr lang="es-EC" dirty="0" smtClean="0"/>
          </a:p>
          <a:p>
            <a:endParaRPr lang="es-EC" dirty="0" smtClean="0"/>
          </a:p>
          <a:p>
            <a:endParaRPr lang="es-EC" dirty="0"/>
          </a:p>
        </p:txBody>
      </p:sp>
      <p:pic>
        <p:nvPicPr>
          <p:cNvPr id="6145" name="Picture 1"/>
          <p:cNvPicPr>
            <a:picLocks noChangeAspect="1" noChangeArrowheads="1"/>
          </p:cNvPicPr>
          <p:nvPr/>
        </p:nvPicPr>
        <p:blipFill>
          <a:blip r:embed="rId2"/>
          <a:srcRect l="26281" t="33125" r="39458" b="21250"/>
          <a:stretch>
            <a:fillRect/>
          </a:stretch>
        </p:blipFill>
        <p:spPr bwMode="auto">
          <a:xfrm>
            <a:off x="2636520" y="1345339"/>
            <a:ext cx="6629400" cy="49635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26173" y="267998"/>
            <a:ext cx="9905998" cy="1393162"/>
          </a:xfrm>
        </p:spPr>
        <p:txBody>
          <a:bodyPr>
            <a:normAutofit/>
          </a:bodyPr>
          <a:lstStyle/>
          <a:p>
            <a:pPr algn="ctr"/>
            <a:r>
              <a:rPr lang="es-EC" sz="3200" b="1" i="1" dirty="0" smtClean="0">
                <a:latin typeface="Arial" pitchFamily="34" charset="0"/>
                <a:cs typeface="Arial" pitchFamily="34" charset="0"/>
              </a:rPr>
              <a:t>Organigrama del di</a:t>
            </a:r>
            <a:endParaRPr lang="es-EC" sz="3200" b="1" i="1" dirty="0">
              <a:latin typeface="Arial" pitchFamily="34" charset="0"/>
              <a:cs typeface="Arial" pitchFamily="34" charset="0"/>
            </a:endParaRPr>
          </a:p>
        </p:txBody>
      </p:sp>
      <p:pic>
        <p:nvPicPr>
          <p:cNvPr id="5122" name="Picture 2"/>
          <p:cNvPicPr>
            <a:picLocks noChangeAspect="1" noChangeArrowheads="1"/>
          </p:cNvPicPr>
          <p:nvPr/>
        </p:nvPicPr>
        <p:blipFill>
          <a:blip r:embed="rId2"/>
          <a:srcRect l="19253" t="33750" r="26281" b="32813"/>
          <a:stretch>
            <a:fillRect/>
          </a:stretch>
        </p:blipFill>
        <p:spPr bwMode="auto">
          <a:xfrm>
            <a:off x="2270760" y="1844040"/>
            <a:ext cx="8092440" cy="3703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i="1" dirty="0" smtClean="0"/>
              <a:t>Inventario de Equipos</a:t>
            </a:r>
            <a:endParaRPr lang="es-EC" i="1" dirty="0"/>
          </a:p>
        </p:txBody>
      </p:sp>
      <p:sp>
        <p:nvSpPr>
          <p:cNvPr id="3" name="2 Marcador de contenido"/>
          <p:cNvSpPr>
            <a:spLocks noGrp="1"/>
          </p:cNvSpPr>
          <p:nvPr>
            <p:ph idx="1"/>
          </p:nvPr>
        </p:nvSpPr>
        <p:spPr>
          <a:xfrm>
            <a:off x="1629093" y="2356167"/>
            <a:ext cx="4207828" cy="3541714"/>
          </a:xfrm>
        </p:spPr>
        <p:txBody>
          <a:bodyPr>
            <a:normAutofit/>
          </a:bodyPr>
          <a:lstStyle/>
          <a:p>
            <a:pPr>
              <a:lnSpc>
                <a:spcPct val="150000"/>
              </a:lnSpc>
              <a:buFont typeface="Wingdings" pitchFamily="2" charset="2"/>
              <a:buChar char="ü"/>
            </a:pPr>
            <a:r>
              <a:rPr lang="es-EC" i="1" dirty="0" smtClean="0">
                <a:latin typeface="Arial" pitchFamily="34" charset="0"/>
                <a:cs typeface="Arial" pitchFamily="34" charset="0"/>
              </a:rPr>
              <a:t>Hardware</a:t>
            </a:r>
            <a:endParaRPr lang="es-EC" dirty="0" smtClean="0">
              <a:latin typeface="Arial" pitchFamily="34" charset="0"/>
              <a:cs typeface="Arial" pitchFamily="34" charset="0"/>
            </a:endParaRPr>
          </a:p>
          <a:p>
            <a:pPr>
              <a:lnSpc>
                <a:spcPct val="150000"/>
              </a:lnSpc>
              <a:buFont typeface="Wingdings" pitchFamily="2" charset="2"/>
              <a:buChar char="ü"/>
            </a:pPr>
            <a:r>
              <a:rPr lang="es-ES" i="1" dirty="0" smtClean="0">
                <a:latin typeface="Arial" pitchFamily="34" charset="0"/>
                <a:cs typeface="Arial" pitchFamily="34" charset="0"/>
              </a:rPr>
              <a:t>Comunicaciones/Redes</a:t>
            </a:r>
          </a:p>
          <a:p>
            <a:pPr>
              <a:lnSpc>
                <a:spcPct val="150000"/>
              </a:lnSpc>
              <a:buFont typeface="Wingdings" pitchFamily="2" charset="2"/>
              <a:buChar char="ü"/>
            </a:pPr>
            <a:r>
              <a:rPr lang="es-ES" i="1" dirty="0" smtClean="0">
                <a:latin typeface="Arial" pitchFamily="34" charset="0"/>
                <a:cs typeface="Arial" pitchFamily="34" charset="0"/>
              </a:rPr>
              <a:t>Soporte de Información</a:t>
            </a:r>
          </a:p>
          <a:p>
            <a:pPr>
              <a:lnSpc>
                <a:spcPct val="150000"/>
              </a:lnSpc>
              <a:buFont typeface="Wingdings" pitchFamily="2" charset="2"/>
              <a:buChar char="ü"/>
            </a:pPr>
            <a:r>
              <a:rPr lang="es-EC" i="1" dirty="0" smtClean="0">
                <a:latin typeface="Arial" pitchFamily="34" charset="0"/>
                <a:cs typeface="Arial" pitchFamily="34" charset="0"/>
              </a:rPr>
              <a:t>Inventarios de Servicios</a:t>
            </a:r>
            <a:endParaRPr lang="es-EC" dirty="0" smtClean="0">
              <a:latin typeface="Arial" pitchFamily="34" charset="0"/>
              <a:cs typeface="Arial" pitchFamily="34" charset="0"/>
            </a:endParaRPr>
          </a:p>
          <a:p>
            <a:pPr>
              <a:lnSpc>
                <a:spcPct val="150000"/>
              </a:lnSpc>
              <a:buFont typeface="Wingdings" pitchFamily="2" charset="2"/>
              <a:buChar char="ü"/>
            </a:pPr>
            <a:r>
              <a:rPr lang="es-ES" i="1" dirty="0" smtClean="0">
                <a:latin typeface="Arial" pitchFamily="34" charset="0"/>
                <a:cs typeface="Arial" pitchFamily="34" charset="0"/>
              </a:rPr>
              <a:t>datos/información</a:t>
            </a:r>
          </a:p>
        </p:txBody>
      </p:sp>
      <p:sp>
        <p:nvSpPr>
          <p:cNvPr id="4" name="2 Marcador de contenido"/>
          <p:cNvSpPr txBox="1">
            <a:spLocks/>
          </p:cNvSpPr>
          <p:nvPr/>
        </p:nvSpPr>
        <p:spPr>
          <a:xfrm>
            <a:off x="6048692" y="2401887"/>
            <a:ext cx="4878387" cy="3541714"/>
          </a:xfrm>
          <a:prstGeom prst="rect">
            <a:avLst/>
          </a:prstGeom>
        </p:spPr>
        <p:txBody>
          <a:bodyPr vert="horz" lIns="91440" tIns="45720" rIns="91440" bIns="45720" rtlCol="0">
            <a:normAutofit/>
          </a:bodyPr>
          <a:lstStyle/>
          <a:p>
            <a:pPr>
              <a:lnSpc>
                <a:spcPct val="150000"/>
              </a:lnSpc>
              <a:buFont typeface="Wingdings" pitchFamily="2" charset="2"/>
              <a:buChar char="ü"/>
            </a:pPr>
            <a:r>
              <a:rPr lang="es-ES" sz="2400" b="1" i="1" dirty="0" smtClean="0"/>
              <a:t> </a:t>
            </a:r>
            <a:r>
              <a:rPr lang="es-ES" sz="2400" b="1" i="1" dirty="0" smtClean="0">
                <a:latin typeface="Arial" pitchFamily="34" charset="0"/>
                <a:cs typeface="Arial" pitchFamily="34" charset="0"/>
              </a:rPr>
              <a:t>Software/Aplicaciones</a:t>
            </a:r>
          </a:p>
          <a:p>
            <a:pPr>
              <a:lnSpc>
                <a:spcPct val="150000"/>
              </a:lnSpc>
              <a:buFont typeface="Wingdings" pitchFamily="2" charset="2"/>
              <a:buChar char="ü"/>
            </a:pPr>
            <a:r>
              <a:rPr lang="es-ES" sz="2400" b="1" i="1" dirty="0" smtClean="0">
                <a:latin typeface="Arial" pitchFamily="34" charset="0"/>
                <a:cs typeface="Arial" pitchFamily="34" charset="0"/>
              </a:rPr>
              <a:t> Equipo/Auxiliar</a:t>
            </a:r>
            <a:endParaRPr lang="es-EC" sz="2400" dirty="0" smtClean="0">
              <a:latin typeface="Arial" pitchFamily="34" charset="0"/>
              <a:cs typeface="Arial" pitchFamily="34" charset="0"/>
            </a:endParaRPr>
          </a:p>
          <a:p>
            <a:pPr marL="228600" lvl="0" indent="-228600" defTabSz="914400">
              <a:lnSpc>
                <a:spcPct val="150000"/>
              </a:lnSpc>
              <a:spcBef>
                <a:spcPts val="1000"/>
              </a:spcBef>
              <a:buSzPct val="125000"/>
              <a:buFont typeface="Wingdings" pitchFamily="2" charset="2"/>
              <a:buChar char="ü"/>
            </a:pPr>
            <a:r>
              <a:rPr lang="es-ES" sz="2400" b="1" i="1" dirty="0" smtClean="0">
                <a:latin typeface="Arial" pitchFamily="34" charset="0"/>
                <a:cs typeface="Arial" pitchFamily="34" charset="0"/>
              </a:rPr>
              <a:t>Instalaciones/Infraestructura</a:t>
            </a:r>
          </a:p>
          <a:p>
            <a:pPr marL="228600" indent="-228600" defTabSz="914400">
              <a:lnSpc>
                <a:spcPct val="150000"/>
              </a:lnSpc>
              <a:spcBef>
                <a:spcPts val="1000"/>
              </a:spcBef>
              <a:buSzPct val="125000"/>
              <a:buFont typeface="Wingdings" pitchFamily="2" charset="2"/>
              <a:buChar char="ü"/>
            </a:pPr>
            <a:r>
              <a:rPr lang="es-EC" sz="2400" i="1" dirty="0" smtClean="0">
                <a:latin typeface="Arial" pitchFamily="34" charset="0"/>
                <a:cs typeface="Arial" pitchFamily="34" charset="0"/>
              </a:rPr>
              <a:t>Personal del DI</a:t>
            </a:r>
            <a:endParaRPr lang="es-EC" sz="2400" b="1" dirty="0" smtClean="0">
              <a:latin typeface="Arial" pitchFamily="34" charset="0"/>
              <a:cs typeface="Arial" pitchFamily="34" charset="0"/>
            </a:endParaRPr>
          </a:p>
          <a:p>
            <a:pPr marL="228600" lvl="0" indent="-228600" defTabSz="914400">
              <a:lnSpc>
                <a:spcPct val="120000"/>
              </a:lnSpc>
              <a:spcBef>
                <a:spcPts val="1000"/>
              </a:spcBef>
              <a:buSzPct val="125000"/>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2373" y="435638"/>
            <a:ext cx="9905998" cy="1256002"/>
          </a:xfrm>
        </p:spPr>
        <p:txBody>
          <a:bodyPr>
            <a:normAutofit/>
          </a:bodyPr>
          <a:lstStyle/>
          <a:p>
            <a:pPr algn="ctr"/>
            <a:r>
              <a:rPr lang="es-EC" b="1" i="1" dirty="0" smtClean="0">
                <a:latin typeface="Arial" pitchFamily="34" charset="0"/>
                <a:cs typeface="Arial" pitchFamily="34" charset="0"/>
              </a:rPr>
              <a:t>Capitulo </a:t>
            </a:r>
            <a:r>
              <a:rPr lang="es-EC" b="1" i="1" dirty="0" smtClean="0">
                <a:latin typeface="Arial" pitchFamily="34" charset="0"/>
                <a:cs typeface="Arial" pitchFamily="34" charset="0"/>
              </a:rPr>
              <a:t>4.- ANÁLISIS DE RIESGO</a:t>
            </a:r>
            <a:r>
              <a:rPr lang="es-EC" b="1" i="1" dirty="0" smtClean="0">
                <a:latin typeface="Arial" pitchFamily="34" charset="0"/>
                <a:cs typeface="Arial" pitchFamily="34" charset="0"/>
              </a:rPr>
              <a:t/>
            </a:r>
            <a:br>
              <a:rPr lang="es-EC" b="1" i="1" dirty="0" smtClean="0">
                <a:latin typeface="Arial" pitchFamily="34" charset="0"/>
                <a:cs typeface="Arial" pitchFamily="34" charset="0"/>
              </a:rPr>
            </a:br>
            <a:endParaRPr lang="es-EC" i="1" dirty="0"/>
          </a:p>
        </p:txBody>
      </p:sp>
      <p:pic>
        <p:nvPicPr>
          <p:cNvPr id="53" name="52 Imagen"/>
          <p:cNvPicPr/>
          <p:nvPr/>
        </p:nvPicPr>
        <p:blipFill>
          <a:blip r:embed="rId2"/>
          <a:srcRect t="904" r="6197"/>
          <a:stretch>
            <a:fillRect/>
          </a:stretch>
        </p:blipFill>
        <p:spPr bwMode="auto">
          <a:xfrm>
            <a:off x="624840" y="1264920"/>
            <a:ext cx="11140440" cy="5212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5213" y="420398"/>
            <a:ext cx="9905998" cy="1478570"/>
          </a:xfrm>
        </p:spPr>
        <p:txBody>
          <a:bodyPr/>
          <a:lstStyle/>
          <a:p>
            <a:pPr algn="ctr"/>
            <a:r>
              <a:rPr lang="es-EC" b="1" dirty="0" smtClean="0"/>
              <a:t>Árbol de dependencia</a:t>
            </a:r>
            <a:endParaRPr lang="es-EC" b="1" dirty="0"/>
          </a:p>
        </p:txBody>
      </p:sp>
      <p:pic>
        <p:nvPicPr>
          <p:cNvPr id="33794" name="Picture 2"/>
          <p:cNvPicPr>
            <a:picLocks noChangeAspect="1" noChangeArrowheads="1"/>
          </p:cNvPicPr>
          <p:nvPr/>
        </p:nvPicPr>
        <p:blipFill>
          <a:blip r:embed="rId2"/>
          <a:srcRect l="19780" t="15937" r="26808" b="10000"/>
          <a:stretch>
            <a:fillRect/>
          </a:stretch>
        </p:blipFill>
        <p:spPr bwMode="auto">
          <a:xfrm>
            <a:off x="1905000" y="1737360"/>
            <a:ext cx="8260080" cy="4617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4910" y="246287"/>
            <a:ext cx="9905998" cy="1030288"/>
          </a:xfrm>
        </p:spPr>
        <p:txBody>
          <a:bodyPr>
            <a:normAutofit fontScale="90000"/>
          </a:bodyPr>
          <a:lstStyle/>
          <a:p>
            <a:pPr algn="ctr"/>
            <a:r>
              <a:rPr lang="es-EC" b="1" i="1" dirty="0" smtClean="0"/>
              <a:t>Identificación de activos</a:t>
            </a:r>
            <a:br>
              <a:rPr lang="es-EC" b="1" i="1" dirty="0" smtClean="0"/>
            </a:br>
            <a:r>
              <a:rPr lang="es-EC" b="1" i="1" dirty="0" smtClean="0"/>
              <a:t>clases de activos</a:t>
            </a:r>
            <a:endParaRPr lang="es-EC" b="1" i="1" dirty="0"/>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l="31306" t="5189" r="35625" b="26392"/>
          <a:stretch/>
        </p:blipFill>
        <p:spPr bwMode="auto">
          <a:xfrm>
            <a:off x="1078230" y="1844040"/>
            <a:ext cx="4648200" cy="4770120"/>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cstate="print"/>
          <a:srcRect l="39723" r="8535" b="5387"/>
          <a:stretch/>
        </p:blipFill>
        <p:spPr bwMode="auto">
          <a:xfrm>
            <a:off x="6390640" y="1844040"/>
            <a:ext cx="5080000" cy="477012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7613" y="0"/>
            <a:ext cx="9905998" cy="1478570"/>
          </a:xfrm>
        </p:spPr>
        <p:txBody>
          <a:bodyPr>
            <a:normAutofit/>
          </a:bodyPr>
          <a:lstStyle/>
          <a:p>
            <a:r>
              <a:rPr lang="es-EC" b="1" i="1" dirty="0" smtClean="0"/>
              <a:t>Identificación y valoración de la amenazas</a:t>
            </a:r>
            <a:br>
              <a:rPr lang="es-EC" b="1" i="1" dirty="0" smtClean="0"/>
            </a:br>
            <a:endParaRPr lang="es-EC" b="1" i="1" dirty="0"/>
          </a:p>
        </p:txBody>
      </p:sp>
      <p:graphicFrame>
        <p:nvGraphicFramePr>
          <p:cNvPr id="4" name="3 Tabla"/>
          <p:cNvGraphicFramePr>
            <a:graphicFrameLocks noGrp="1"/>
          </p:cNvGraphicFramePr>
          <p:nvPr>
            <p:extLst>
              <p:ext uri="{D42A27DB-BD31-4B8C-83A1-F6EECF244321}">
                <p14:modId xmlns:p14="http://schemas.microsoft.com/office/powerpoint/2010/main" val="236857172"/>
              </p:ext>
            </p:extLst>
          </p:nvPr>
        </p:nvGraphicFramePr>
        <p:xfrm>
          <a:off x="3189797" y="967119"/>
          <a:ext cx="5858510" cy="2346960"/>
        </p:xfrm>
        <a:graphic>
          <a:graphicData uri="http://schemas.openxmlformats.org/drawingml/2006/table">
            <a:tbl>
              <a:tblPr/>
              <a:tblGrid>
                <a:gridCol w="537186"/>
                <a:gridCol w="1989647"/>
                <a:gridCol w="3331677"/>
              </a:tblGrid>
              <a:tr h="326571">
                <a:tc gridSpan="2">
                  <a:txBody>
                    <a:bodyPr/>
                    <a:lstStyle/>
                    <a:p>
                      <a:pPr indent="180340" algn="ctr">
                        <a:lnSpc>
                          <a:spcPct val="200000"/>
                        </a:lnSpc>
                        <a:spcAft>
                          <a:spcPts val="0"/>
                        </a:spcAft>
                      </a:pPr>
                      <a:r>
                        <a:rPr lang="es-ES" sz="1100" b="1" dirty="0">
                          <a:solidFill>
                            <a:srgbClr val="000000"/>
                          </a:solidFill>
                          <a:latin typeface="Calibri"/>
                          <a:ea typeface="Times New Roman"/>
                          <a:cs typeface="Times New Roman"/>
                        </a:rPr>
                        <a:t>VALOR</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a:txBody>
                    <a:bodyPr/>
                    <a:lstStyle/>
                    <a:p>
                      <a:pPr indent="180340" algn="ctr">
                        <a:lnSpc>
                          <a:spcPct val="200000"/>
                        </a:lnSpc>
                        <a:spcAft>
                          <a:spcPts val="0"/>
                        </a:spcAft>
                      </a:pPr>
                      <a:r>
                        <a:rPr lang="es-ES" sz="1100" b="1" dirty="0">
                          <a:solidFill>
                            <a:srgbClr val="000000"/>
                          </a:solidFill>
                          <a:latin typeface="Calibri"/>
                          <a:ea typeface="Times New Roman"/>
                          <a:cs typeface="Times New Roman"/>
                        </a:rPr>
                        <a:t>CRITERIO</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6571">
                <a:tc>
                  <a:txBody>
                    <a:bodyPr/>
                    <a:lstStyle/>
                    <a:p>
                      <a:pPr indent="180340" algn="ctr">
                        <a:lnSpc>
                          <a:spcPct val="200000"/>
                        </a:lnSpc>
                        <a:spcAft>
                          <a:spcPts val="0"/>
                        </a:spcAft>
                      </a:pPr>
                      <a:r>
                        <a:rPr lang="es-ES" sz="1100">
                          <a:solidFill>
                            <a:srgbClr val="000000"/>
                          </a:solidFill>
                          <a:latin typeface="Calibri"/>
                          <a:ea typeface="Times New Roman"/>
                          <a:cs typeface="Times New Roman"/>
                        </a:rPr>
                        <a:t>10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indent="180340" algn="ctr">
                        <a:lnSpc>
                          <a:spcPct val="200000"/>
                        </a:lnSpc>
                        <a:spcAft>
                          <a:spcPts val="0"/>
                        </a:spcAft>
                      </a:pPr>
                      <a:r>
                        <a:rPr lang="es-ES" sz="1100">
                          <a:solidFill>
                            <a:srgbClr val="000000"/>
                          </a:solidFill>
                          <a:latin typeface="Calibri"/>
                          <a:ea typeface="Times New Roman"/>
                          <a:cs typeface="Times New Roman"/>
                        </a:rPr>
                        <a:t>Extremo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indent="180340">
                        <a:lnSpc>
                          <a:spcPct val="200000"/>
                        </a:lnSpc>
                        <a:spcAft>
                          <a:spcPts val="0"/>
                        </a:spcAft>
                      </a:pPr>
                      <a:r>
                        <a:rPr lang="es-ES" sz="1100">
                          <a:solidFill>
                            <a:srgbClr val="000000"/>
                          </a:solidFill>
                          <a:latin typeface="Calibri"/>
                          <a:ea typeface="Times New Roman"/>
                          <a:cs typeface="Times New Roman"/>
                        </a:rPr>
                        <a:t>Daño extremadamente grave</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r>
              <a:tr h="326571">
                <a:tc>
                  <a:txBody>
                    <a:bodyPr/>
                    <a:lstStyle/>
                    <a:p>
                      <a:pPr indent="180340" algn="ctr">
                        <a:lnSpc>
                          <a:spcPct val="200000"/>
                        </a:lnSpc>
                        <a:spcAft>
                          <a:spcPts val="0"/>
                        </a:spcAft>
                      </a:pPr>
                      <a:r>
                        <a:rPr lang="es-ES" sz="1100">
                          <a:solidFill>
                            <a:srgbClr val="000000"/>
                          </a:solidFill>
                          <a:latin typeface="Calibri"/>
                          <a:ea typeface="Times New Roman"/>
                          <a:cs typeface="Times New Roman"/>
                        </a:rPr>
                        <a:t>9</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indent="180340" algn="ctr">
                        <a:lnSpc>
                          <a:spcPct val="200000"/>
                        </a:lnSpc>
                        <a:spcAft>
                          <a:spcPts val="0"/>
                        </a:spcAft>
                      </a:pPr>
                      <a:r>
                        <a:rPr lang="es-ES" sz="1100" dirty="0">
                          <a:solidFill>
                            <a:srgbClr val="000000"/>
                          </a:solidFill>
                          <a:latin typeface="Calibri"/>
                          <a:ea typeface="Times New Roman"/>
                          <a:cs typeface="Times New Roman"/>
                        </a:rPr>
                        <a:t>Muy Alto</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indent="180340">
                        <a:lnSpc>
                          <a:spcPct val="200000"/>
                        </a:lnSpc>
                        <a:spcAft>
                          <a:spcPts val="0"/>
                        </a:spcAft>
                      </a:pPr>
                      <a:r>
                        <a:rPr lang="es-ES" sz="1100" dirty="0">
                          <a:solidFill>
                            <a:srgbClr val="000000"/>
                          </a:solidFill>
                          <a:latin typeface="Calibri"/>
                          <a:ea typeface="Times New Roman"/>
                          <a:cs typeface="Times New Roman"/>
                        </a:rPr>
                        <a:t>Daño muy grave</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r>
              <a:tr h="326571">
                <a:tc>
                  <a:txBody>
                    <a:bodyPr/>
                    <a:lstStyle/>
                    <a:p>
                      <a:pPr indent="180340" algn="ctr">
                        <a:lnSpc>
                          <a:spcPct val="200000"/>
                        </a:lnSpc>
                        <a:spcAft>
                          <a:spcPts val="0"/>
                        </a:spcAft>
                      </a:pPr>
                      <a:r>
                        <a:rPr lang="es-ES" sz="1100">
                          <a:solidFill>
                            <a:srgbClr val="000000"/>
                          </a:solidFill>
                          <a:latin typeface="Calibri"/>
                          <a:ea typeface="Times New Roman"/>
                          <a:cs typeface="Times New Roman"/>
                        </a:rPr>
                        <a:t>6-8</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indent="180340" algn="ctr">
                        <a:lnSpc>
                          <a:spcPct val="200000"/>
                        </a:lnSpc>
                        <a:spcAft>
                          <a:spcPts val="0"/>
                        </a:spcAft>
                      </a:pPr>
                      <a:r>
                        <a:rPr lang="es-ES" sz="1100" dirty="0">
                          <a:solidFill>
                            <a:srgbClr val="000000"/>
                          </a:solidFill>
                          <a:latin typeface="Calibri"/>
                          <a:ea typeface="Times New Roman"/>
                          <a:cs typeface="Times New Roman"/>
                        </a:rPr>
                        <a:t>Alto</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indent="180340">
                        <a:lnSpc>
                          <a:spcPct val="200000"/>
                        </a:lnSpc>
                        <a:spcAft>
                          <a:spcPts val="0"/>
                        </a:spcAft>
                      </a:pPr>
                      <a:r>
                        <a:rPr lang="es-ES" sz="1100">
                          <a:solidFill>
                            <a:srgbClr val="000000"/>
                          </a:solidFill>
                          <a:latin typeface="Calibri"/>
                          <a:ea typeface="Times New Roman"/>
                          <a:cs typeface="Times New Roman"/>
                        </a:rPr>
                        <a:t>Daño grave</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326571">
                <a:tc>
                  <a:txBody>
                    <a:bodyPr/>
                    <a:lstStyle/>
                    <a:p>
                      <a:pPr indent="180340" algn="ctr">
                        <a:lnSpc>
                          <a:spcPct val="200000"/>
                        </a:lnSpc>
                        <a:spcAft>
                          <a:spcPts val="0"/>
                        </a:spcAft>
                      </a:pPr>
                      <a:r>
                        <a:rPr lang="es-ES" sz="1100">
                          <a:solidFill>
                            <a:srgbClr val="000000"/>
                          </a:solidFill>
                          <a:latin typeface="Calibri"/>
                          <a:ea typeface="Times New Roman"/>
                          <a:cs typeface="Times New Roman"/>
                        </a:rPr>
                        <a:t>3-5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indent="180340" algn="ctr">
                        <a:lnSpc>
                          <a:spcPct val="200000"/>
                        </a:lnSpc>
                        <a:spcAft>
                          <a:spcPts val="0"/>
                        </a:spcAft>
                      </a:pPr>
                      <a:r>
                        <a:rPr lang="es-ES" sz="1100">
                          <a:solidFill>
                            <a:srgbClr val="000000"/>
                          </a:solidFill>
                          <a:latin typeface="Calibri"/>
                          <a:ea typeface="Times New Roman"/>
                          <a:cs typeface="Times New Roman"/>
                        </a:rPr>
                        <a:t>Medio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indent="180340">
                        <a:lnSpc>
                          <a:spcPct val="200000"/>
                        </a:lnSpc>
                        <a:spcAft>
                          <a:spcPts val="0"/>
                        </a:spcAft>
                      </a:pPr>
                      <a:r>
                        <a:rPr lang="es-ES" sz="1100" dirty="0">
                          <a:solidFill>
                            <a:srgbClr val="000000"/>
                          </a:solidFill>
                          <a:latin typeface="Calibri"/>
                          <a:ea typeface="Times New Roman"/>
                          <a:cs typeface="Times New Roman"/>
                        </a:rPr>
                        <a:t>Daño importante</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r h="326571">
                <a:tc>
                  <a:txBody>
                    <a:bodyPr/>
                    <a:lstStyle/>
                    <a:p>
                      <a:pPr indent="180340" algn="ctr">
                        <a:lnSpc>
                          <a:spcPct val="200000"/>
                        </a:lnSpc>
                        <a:spcAft>
                          <a:spcPts val="0"/>
                        </a:spcAft>
                      </a:pPr>
                      <a:r>
                        <a:rPr lang="es-ES" sz="1100">
                          <a:solidFill>
                            <a:srgbClr val="000000"/>
                          </a:solidFill>
                          <a:latin typeface="Calibri"/>
                          <a:ea typeface="Times New Roman"/>
                          <a:cs typeface="Times New Roman"/>
                        </a:rPr>
                        <a:t>1-2</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180340" algn="ctr">
                        <a:lnSpc>
                          <a:spcPct val="200000"/>
                        </a:lnSpc>
                        <a:spcAft>
                          <a:spcPts val="0"/>
                        </a:spcAft>
                      </a:pPr>
                      <a:r>
                        <a:rPr lang="es-ES" sz="1100">
                          <a:solidFill>
                            <a:srgbClr val="000000"/>
                          </a:solidFill>
                          <a:latin typeface="Calibri"/>
                          <a:ea typeface="Times New Roman"/>
                          <a:cs typeface="Times New Roman"/>
                        </a:rPr>
                        <a:t>Bajo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180340">
                        <a:lnSpc>
                          <a:spcPct val="200000"/>
                        </a:lnSpc>
                        <a:spcAft>
                          <a:spcPts val="0"/>
                        </a:spcAft>
                      </a:pPr>
                      <a:r>
                        <a:rPr lang="es-ES" sz="1100">
                          <a:solidFill>
                            <a:srgbClr val="000000"/>
                          </a:solidFill>
                          <a:latin typeface="Calibri"/>
                          <a:ea typeface="Times New Roman"/>
                          <a:cs typeface="Times New Roman"/>
                        </a:rPr>
                        <a:t>Daño menor</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6571">
                <a:tc>
                  <a:txBody>
                    <a:bodyPr/>
                    <a:lstStyle/>
                    <a:p>
                      <a:pPr indent="180340" algn="ctr">
                        <a:lnSpc>
                          <a:spcPct val="200000"/>
                        </a:lnSpc>
                        <a:spcAft>
                          <a:spcPts val="0"/>
                        </a:spcAft>
                      </a:pPr>
                      <a:r>
                        <a:rPr lang="es-ES" sz="1100">
                          <a:solidFill>
                            <a:srgbClr val="000000"/>
                          </a:solidFill>
                          <a:latin typeface="Calibri"/>
                          <a:ea typeface="Times New Roman"/>
                          <a:cs typeface="Times New Roman"/>
                        </a:rPr>
                        <a:t>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Aft>
                          <a:spcPts val="0"/>
                        </a:spcAft>
                      </a:pPr>
                      <a:r>
                        <a:rPr lang="es-ES" sz="1100">
                          <a:solidFill>
                            <a:srgbClr val="000000"/>
                          </a:solidFill>
                          <a:latin typeface="Calibri"/>
                          <a:ea typeface="Times New Roman"/>
                          <a:cs typeface="Times New Roman"/>
                        </a:rPr>
                        <a:t>Despreciable</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nSpc>
                          <a:spcPct val="200000"/>
                        </a:lnSpc>
                        <a:spcAft>
                          <a:spcPts val="0"/>
                        </a:spcAft>
                      </a:pPr>
                      <a:r>
                        <a:rPr lang="es-ES" sz="1100" dirty="0">
                          <a:solidFill>
                            <a:srgbClr val="000000"/>
                          </a:solidFill>
                          <a:latin typeface="Calibri"/>
                          <a:ea typeface="Times New Roman"/>
                          <a:cs typeface="Times New Roman"/>
                        </a:rPr>
                        <a:t>Irrelevante a efectos prácticos</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 y="3581400"/>
            <a:ext cx="5707380" cy="2857500"/>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094" y="3656979"/>
            <a:ext cx="5464426" cy="27063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2863" y="389918"/>
            <a:ext cx="9905998" cy="1478570"/>
          </a:xfrm>
        </p:spPr>
        <p:txBody>
          <a:bodyPr/>
          <a:lstStyle/>
          <a:p>
            <a:pPr algn="ctr"/>
            <a:r>
              <a:rPr lang="es-EC" b="1" i="1" dirty="0" smtClean="0"/>
              <a:t>Valoración de las amenazas</a:t>
            </a:r>
            <a:endParaRPr lang="es-EC" b="1" i="1" dirty="0"/>
          </a:p>
        </p:txBody>
      </p:sp>
      <p:pic>
        <p:nvPicPr>
          <p:cNvPr id="4" name="3 Imagen"/>
          <p:cNvPicPr/>
          <p:nvPr/>
        </p:nvPicPr>
        <p:blipFill rotWithShape="1">
          <a:blip r:embed="rId2" cstate="print"/>
          <a:srcRect l="34207" r="6759" b="5794"/>
          <a:stretch/>
        </p:blipFill>
        <p:spPr bwMode="auto">
          <a:xfrm>
            <a:off x="3276600" y="1815461"/>
            <a:ext cx="5619750" cy="4773929"/>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8093" y="603278"/>
            <a:ext cx="9905998" cy="1478570"/>
          </a:xfrm>
        </p:spPr>
        <p:txBody>
          <a:bodyPr/>
          <a:lstStyle/>
          <a:p>
            <a:r>
              <a:rPr lang="es-EC" b="1" dirty="0" smtClean="0"/>
              <a:t>INTRODUCCIÓN</a:t>
            </a:r>
            <a:endParaRPr lang="es-EC" b="1" dirty="0"/>
          </a:p>
        </p:txBody>
      </p:sp>
      <p:sp>
        <p:nvSpPr>
          <p:cNvPr id="3" name="2 Marcador de contenido"/>
          <p:cNvSpPr>
            <a:spLocks noGrp="1"/>
          </p:cNvSpPr>
          <p:nvPr>
            <p:ph idx="1"/>
          </p:nvPr>
        </p:nvSpPr>
        <p:spPr>
          <a:xfrm>
            <a:off x="1171892" y="2173287"/>
            <a:ext cx="9905999" cy="2413953"/>
          </a:xfrm>
        </p:spPr>
        <p:txBody>
          <a:bodyPr>
            <a:normAutofit fontScale="92500"/>
          </a:bodyPr>
          <a:lstStyle/>
          <a:p>
            <a:pPr algn="just"/>
            <a:r>
              <a:rPr lang="es-ES" dirty="0" smtClean="0"/>
              <a:t>En la actualidad el avance tecnológico </a:t>
            </a:r>
            <a:r>
              <a:rPr lang="es-ES" dirty="0" err="1" smtClean="0"/>
              <a:t>TIC´s</a:t>
            </a:r>
            <a:r>
              <a:rPr lang="es-ES" dirty="0" smtClean="0"/>
              <a:t> (Tecnología de la Información y Comunicación) y el acceso a todo tipo de información ha generado grandes oportunidades de desarrollo pero así mismo ha provocado la aparición de nuevas vulnerabilidades, amenazas y riesgos que si no son tratados a tiempo y de forma adecuada estas pueden materializarse y  causar daño a las empresas.</a:t>
            </a:r>
            <a:endParaRPr lang="es-EC" dirty="0"/>
          </a:p>
        </p:txBody>
      </p:sp>
      <p:pic>
        <p:nvPicPr>
          <p:cNvPr id="1026" name="Picture 2"/>
          <p:cNvPicPr>
            <a:picLocks noChangeAspect="1" noChangeArrowheads="1"/>
          </p:cNvPicPr>
          <p:nvPr/>
        </p:nvPicPr>
        <p:blipFill>
          <a:blip r:embed="rId2"/>
          <a:srcRect l="8536" t="35938" r="41918" b="20625"/>
          <a:stretch>
            <a:fillRect/>
          </a:stretch>
        </p:blipFill>
        <p:spPr bwMode="auto">
          <a:xfrm>
            <a:off x="3901440" y="4404360"/>
            <a:ext cx="4297680" cy="2118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i="1" dirty="0" smtClean="0"/>
              <a:t>Identificación de las salvaguardas</a:t>
            </a:r>
            <a:endParaRPr lang="es-EC" b="1" i="1" dirty="0"/>
          </a:p>
        </p:txBody>
      </p:sp>
      <p:pic>
        <p:nvPicPr>
          <p:cNvPr id="4" name="3 Imagen"/>
          <p:cNvPicPr/>
          <p:nvPr/>
        </p:nvPicPr>
        <p:blipFill rotWithShape="1">
          <a:blip r:embed="rId2" cstate="print"/>
          <a:srcRect l="18437" t="2597" r="20229" b="36039"/>
          <a:stretch/>
        </p:blipFill>
        <p:spPr bwMode="auto">
          <a:xfrm>
            <a:off x="274320" y="2499360"/>
            <a:ext cx="5469666" cy="3076687"/>
          </a:xfrm>
          <a:prstGeom prst="rect">
            <a:avLst/>
          </a:prstGeom>
          <a:ln>
            <a:noFill/>
          </a:ln>
          <a:extLst>
            <a:ext uri="{53640926-AAD7-44D8-BBD7-CCE9431645EC}">
              <a14:shadowObscured xmlns:a14="http://schemas.microsoft.com/office/drawing/2010/main"/>
            </a:ext>
          </a:extLst>
        </p:spPr>
      </p:pic>
      <p:pic>
        <p:nvPicPr>
          <p:cNvPr id="5" name="4 Marcador de contenido"/>
          <p:cNvPicPr>
            <a:picLocks noGrp="1"/>
          </p:cNvPicPr>
          <p:nvPr>
            <p:ph idx="1"/>
          </p:nvPr>
        </p:nvPicPr>
        <p:blipFill rotWithShape="1">
          <a:blip r:embed="rId3" cstate="print"/>
          <a:srcRect l="18496" t="15572" r="20468" b="23460"/>
          <a:stretch/>
        </p:blipFill>
        <p:spPr bwMode="auto">
          <a:xfrm>
            <a:off x="6126479" y="2499360"/>
            <a:ext cx="5364481" cy="313944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64659" y="171450"/>
            <a:ext cx="9905998" cy="1106488"/>
          </a:xfrm>
        </p:spPr>
        <p:txBody>
          <a:bodyPr/>
          <a:lstStyle/>
          <a:p>
            <a:pPr algn="ctr"/>
            <a:r>
              <a:rPr lang="es-EC" b="1" i="1" dirty="0" smtClean="0">
                <a:latin typeface="Arial" pitchFamily="34" charset="0"/>
                <a:cs typeface="Arial" pitchFamily="34" charset="0"/>
              </a:rPr>
              <a:t>Impacto y riesgo acumulado</a:t>
            </a:r>
            <a:endParaRPr lang="es-EC" b="1" i="1" dirty="0">
              <a:latin typeface="Arial" pitchFamily="34" charset="0"/>
              <a:cs typeface="Arial" pitchFamily="34" charset="0"/>
            </a:endParaRPr>
          </a:p>
        </p:txBody>
      </p:sp>
      <p:pic>
        <p:nvPicPr>
          <p:cNvPr id="4" name="3 Imagen"/>
          <p:cNvPicPr/>
          <p:nvPr/>
        </p:nvPicPr>
        <p:blipFill rotWithShape="1">
          <a:blip r:embed="rId2" cstate="print"/>
          <a:srcRect l="45980" t="4049" r="5764" b="23646"/>
          <a:stretch/>
        </p:blipFill>
        <p:spPr bwMode="auto">
          <a:xfrm>
            <a:off x="747285" y="1463959"/>
            <a:ext cx="4997669" cy="5202621"/>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cstate="print"/>
          <a:srcRect l="46094" t="1011" r="5992" b="37353"/>
          <a:stretch/>
        </p:blipFill>
        <p:spPr bwMode="auto">
          <a:xfrm>
            <a:off x="6117658" y="1468884"/>
            <a:ext cx="4862761" cy="519769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8563" y="447068"/>
            <a:ext cx="9905998" cy="1478570"/>
          </a:xfrm>
        </p:spPr>
        <p:txBody>
          <a:bodyPr/>
          <a:lstStyle/>
          <a:p>
            <a:pPr algn="ctr"/>
            <a:r>
              <a:rPr lang="es-EC" b="1" dirty="0" smtClean="0"/>
              <a:t>Impacto y riesgo repercutido</a:t>
            </a:r>
            <a:endParaRPr lang="es-EC" b="1" dirty="0"/>
          </a:p>
        </p:txBody>
      </p:sp>
      <p:pic>
        <p:nvPicPr>
          <p:cNvPr id="4" name="3 Imagen"/>
          <p:cNvPicPr/>
          <p:nvPr/>
        </p:nvPicPr>
        <p:blipFill rotWithShape="1">
          <a:blip r:embed="rId2" cstate="print"/>
          <a:srcRect l="26115" t="20844" r="25894" b="26812"/>
          <a:stretch/>
        </p:blipFill>
        <p:spPr bwMode="auto">
          <a:xfrm>
            <a:off x="666750" y="2151467"/>
            <a:ext cx="4872727" cy="45460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5 Imagen"/>
          <p:cNvPicPr/>
          <p:nvPr/>
        </p:nvPicPr>
        <p:blipFill rotWithShape="1">
          <a:blip r:embed="rId3" cstate="print"/>
          <a:srcRect r="51862" b="38668"/>
          <a:stretch/>
        </p:blipFill>
        <p:spPr bwMode="auto">
          <a:xfrm>
            <a:off x="6362701" y="2132417"/>
            <a:ext cx="4951412" cy="45460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9013" y="254705"/>
            <a:ext cx="9905998" cy="1478570"/>
          </a:xfrm>
        </p:spPr>
        <p:txBody>
          <a:bodyPr/>
          <a:lstStyle/>
          <a:p>
            <a:pPr algn="ctr"/>
            <a:r>
              <a:rPr lang="es-ES" b="1" dirty="0" smtClean="0"/>
              <a:t>Gráfica de Impacto acumulado</a:t>
            </a:r>
            <a:endParaRPr lang="es-ES" b="1" dirty="0"/>
          </a:p>
        </p:txBody>
      </p:sp>
      <p:pic>
        <p:nvPicPr>
          <p:cNvPr id="4" name="3 Imagen"/>
          <p:cNvPicPr/>
          <p:nvPr/>
        </p:nvPicPr>
        <p:blipFill rotWithShape="1">
          <a:blip r:embed="rId2" cstate="print"/>
          <a:srcRect l="4464" t="1390" r="20982" b="22582"/>
          <a:stretch/>
        </p:blipFill>
        <p:spPr bwMode="auto">
          <a:xfrm>
            <a:off x="3245484" y="2003852"/>
            <a:ext cx="5955666" cy="44159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7943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618518"/>
            <a:ext cx="9905998" cy="1478570"/>
          </a:xfrm>
        </p:spPr>
        <p:txBody>
          <a:bodyPr/>
          <a:lstStyle/>
          <a:p>
            <a:pPr algn="ctr"/>
            <a:r>
              <a:rPr lang="es-ES" b="1" i="1" dirty="0"/>
              <a:t>RESULTADOS DEL ANÁLISIS DE RIESGO</a:t>
            </a:r>
            <a:r>
              <a:rPr lang="es-ES" sz="4000" b="1" dirty="0">
                <a:solidFill>
                  <a:schemeClr val="accent3">
                    <a:lumMod val="75000"/>
                  </a:schemeClr>
                </a:solidFill>
              </a:rPr>
              <a:t/>
            </a:r>
            <a:br>
              <a:rPr lang="es-ES" sz="4000" b="1" dirty="0">
                <a:solidFill>
                  <a:schemeClr val="accent3">
                    <a:lumMod val="75000"/>
                  </a:schemeClr>
                </a:solidFill>
              </a:rPr>
            </a:br>
            <a:endParaRPr lang="es-ES" dirty="0">
              <a:solidFill>
                <a:schemeClr val="accent3">
                  <a:lumMod val="75000"/>
                </a:schemeClr>
              </a:solidFill>
            </a:endParaRPr>
          </a:p>
        </p:txBody>
      </p:sp>
      <p:sp>
        <p:nvSpPr>
          <p:cNvPr id="5" name="4 CuadroTexto"/>
          <p:cNvSpPr txBox="1"/>
          <p:nvPr/>
        </p:nvSpPr>
        <p:spPr>
          <a:xfrm>
            <a:off x="1104900" y="1702654"/>
            <a:ext cx="5314950" cy="4801314"/>
          </a:xfrm>
          <a:prstGeom prst="rect">
            <a:avLst/>
          </a:prstGeom>
          <a:noFill/>
        </p:spPr>
        <p:txBody>
          <a:bodyPr wrap="square" rtlCol="0">
            <a:spAutoFit/>
          </a:bodyPr>
          <a:lstStyle/>
          <a:p>
            <a:endParaRPr lang="es-ES" sz="2000" b="1" dirty="0"/>
          </a:p>
          <a:p>
            <a:r>
              <a:rPr lang="es-ES" dirty="0"/>
              <a:t>Los bienes informáticos más importantes a proteger son:</a:t>
            </a:r>
            <a:endParaRPr lang="es-ES" sz="2000" b="1" dirty="0"/>
          </a:p>
          <a:p>
            <a:pPr marL="285750" lvl="0" indent="-285750">
              <a:buFont typeface="Wingdings" pitchFamily="2" charset="2"/>
              <a:buChar char="ü"/>
            </a:pPr>
            <a:r>
              <a:rPr lang="es-ES" dirty="0"/>
              <a:t>La red de trabajo interno </a:t>
            </a:r>
            <a:endParaRPr lang="es-ES" sz="2000" b="1" dirty="0"/>
          </a:p>
          <a:p>
            <a:pPr marL="285750" lvl="0" indent="-285750">
              <a:buFont typeface="Wingdings" pitchFamily="2" charset="2"/>
              <a:buChar char="ü"/>
            </a:pPr>
            <a:r>
              <a:rPr lang="es-ES" dirty="0"/>
              <a:t>El servidor de aplicaciones.</a:t>
            </a:r>
            <a:endParaRPr lang="es-ES" sz="2000" b="1" dirty="0"/>
          </a:p>
          <a:p>
            <a:pPr marL="285750" lvl="0" indent="-285750">
              <a:buFont typeface="Wingdings" pitchFamily="2" charset="2"/>
              <a:buChar char="ü"/>
            </a:pPr>
            <a:r>
              <a:rPr lang="es-ES" dirty="0"/>
              <a:t>Las bases de datos del sistema ORACLE</a:t>
            </a:r>
            <a:endParaRPr lang="es-ES" sz="2000" b="1" dirty="0"/>
          </a:p>
          <a:p>
            <a:pPr marL="285750" lvl="0" indent="-285750">
              <a:buFont typeface="Wingdings" pitchFamily="2" charset="2"/>
              <a:buChar char="ü"/>
            </a:pPr>
            <a:r>
              <a:rPr lang="es-ES" dirty="0"/>
              <a:t>El servicio de correo electrónico</a:t>
            </a:r>
            <a:endParaRPr lang="es-ES" sz="2000" b="1" dirty="0"/>
          </a:p>
          <a:p>
            <a:pPr marL="285750" lvl="0" indent="-285750">
              <a:buFont typeface="Wingdings" pitchFamily="2" charset="2"/>
              <a:buChar char="ü"/>
            </a:pPr>
            <a:r>
              <a:rPr lang="es-ES" dirty="0"/>
              <a:t>El sistema Administrativo</a:t>
            </a:r>
            <a:endParaRPr lang="es-ES" sz="2000" b="1" dirty="0"/>
          </a:p>
          <a:p>
            <a:r>
              <a:rPr lang="es-ES" dirty="0"/>
              <a:t>Las amenazas más importantes a considerar de acuerdo al impacto que pudieran tener sobre la empresa son:</a:t>
            </a:r>
            <a:endParaRPr lang="es-ES" sz="2000" b="1" dirty="0"/>
          </a:p>
          <a:p>
            <a:pPr marL="285750" lvl="0" indent="-285750">
              <a:buFont typeface="Wingdings" pitchFamily="2" charset="2"/>
              <a:buChar char="ü"/>
            </a:pPr>
            <a:r>
              <a:rPr lang="es-ES" dirty="0"/>
              <a:t>El acceso no autorizado a la red, tanto producto de un ataque externo como interno.</a:t>
            </a:r>
            <a:endParaRPr lang="es-ES" sz="2000" b="1" dirty="0"/>
          </a:p>
          <a:p>
            <a:pPr marL="285750" lvl="0" indent="-285750">
              <a:buFont typeface="Wingdings" pitchFamily="2" charset="2"/>
              <a:buChar char="ü"/>
            </a:pPr>
            <a:r>
              <a:rPr lang="es-ES" dirty="0"/>
              <a:t>Pérdida de disponibilidad.</a:t>
            </a:r>
            <a:endParaRPr lang="es-ES" sz="2000" b="1" dirty="0"/>
          </a:p>
          <a:p>
            <a:pPr marL="285750" lvl="0" indent="-285750">
              <a:buFont typeface="Wingdings" pitchFamily="2" charset="2"/>
              <a:buChar char="ü"/>
            </a:pPr>
            <a:r>
              <a:rPr lang="es-ES" dirty="0"/>
              <a:t>La sustracción, alteración o pérdida de datos.</a:t>
            </a:r>
            <a:endParaRPr lang="es-ES" sz="2000" b="1" dirty="0"/>
          </a:p>
          <a:p>
            <a:pPr marL="285750" lvl="0" indent="-285750">
              <a:buFont typeface="Wingdings" pitchFamily="2" charset="2"/>
              <a:buChar char="ü"/>
            </a:pPr>
            <a:r>
              <a:rPr lang="es-ES" dirty="0"/>
              <a:t>Fuga de información clasificada</a:t>
            </a:r>
            <a:endParaRPr lang="es-ES" sz="2000" b="1" dirty="0"/>
          </a:p>
          <a:p>
            <a:pPr marL="285750" lvl="0" indent="-285750">
              <a:buFont typeface="Wingdings" pitchFamily="2" charset="2"/>
              <a:buChar char="ü"/>
            </a:pPr>
            <a:r>
              <a:rPr lang="es-ES" dirty="0"/>
              <a:t>La introducción de programas malignos.</a:t>
            </a:r>
            <a:endParaRPr lang="es-ES" sz="2000" b="1" dirty="0"/>
          </a:p>
          <a:p>
            <a:pPr marL="285750" lvl="0" indent="-285750">
              <a:buFont typeface="Wingdings" pitchFamily="2" charset="2"/>
              <a:buChar char="ü"/>
            </a:pPr>
            <a:r>
              <a:rPr lang="es-ES" dirty="0"/>
              <a:t>El empleo inadecuado de las tecnologías y sus servicios</a:t>
            </a:r>
            <a:r>
              <a:rPr lang="es-ES" dirty="0" smtClean="0"/>
              <a:t>.</a:t>
            </a:r>
            <a:endParaRPr lang="es-ES" sz="2000" b="1" dirty="0"/>
          </a:p>
        </p:txBody>
      </p:sp>
      <p:sp>
        <p:nvSpPr>
          <p:cNvPr id="8" name="7 CuadroTexto"/>
          <p:cNvSpPr txBox="1"/>
          <p:nvPr/>
        </p:nvSpPr>
        <p:spPr>
          <a:xfrm>
            <a:off x="7315200" y="2019300"/>
            <a:ext cx="4038600" cy="2862322"/>
          </a:xfrm>
          <a:prstGeom prst="rect">
            <a:avLst/>
          </a:prstGeom>
          <a:noFill/>
        </p:spPr>
        <p:txBody>
          <a:bodyPr wrap="square" rtlCol="0">
            <a:spAutoFit/>
          </a:bodyPr>
          <a:lstStyle/>
          <a:p>
            <a:r>
              <a:rPr lang="es-ES" dirty="0"/>
              <a:t>Las áreas sometidas a un mayor peso riesgo y las amenazas que lo motivan son:</a:t>
            </a:r>
            <a:endParaRPr lang="es-ES" sz="2000" b="1" dirty="0"/>
          </a:p>
          <a:p>
            <a:pPr marL="742950" lvl="1" indent="-285750">
              <a:buFont typeface="Wingdings" pitchFamily="2" charset="2"/>
              <a:buChar char="ü"/>
            </a:pPr>
            <a:r>
              <a:rPr lang="es-ES" dirty="0"/>
              <a:t>El local de los servidores de la red (acceso no autorizado y pérdida de disponibilidad).</a:t>
            </a:r>
            <a:endParaRPr lang="es-ES" sz="2000" b="1" dirty="0"/>
          </a:p>
          <a:p>
            <a:pPr marL="742950" lvl="1" indent="-285750">
              <a:buFont typeface="Wingdings" pitchFamily="2" charset="2"/>
              <a:buChar char="ü"/>
            </a:pPr>
            <a:r>
              <a:rPr lang="es-ES" dirty="0"/>
              <a:t>Servidores (alteración o pérdida de datos, pérdida de disponibilidad y la introducción de programas malignos)</a:t>
            </a:r>
            <a:endParaRPr lang="es-ES" sz="2000" b="1" dirty="0"/>
          </a:p>
          <a:p>
            <a:endParaRPr lang="es-ES" dirty="0"/>
          </a:p>
        </p:txBody>
      </p:sp>
    </p:spTree>
    <p:extLst>
      <p:ext uri="{BB962C8B-B14F-4D97-AF65-F5344CB8AC3E}">
        <p14:creationId xmlns:p14="http://schemas.microsoft.com/office/powerpoint/2010/main" val="300523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CAPITULO 5</a:t>
            </a:r>
            <a:br>
              <a:rPr lang="es-EC" b="1" dirty="0" smtClean="0"/>
            </a:br>
            <a:r>
              <a:rPr lang="es-EC" dirty="0"/>
              <a:t>CONCLUSIONES Y RECOMENDACIONES</a:t>
            </a:r>
            <a:br>
              <a:rPr lang="es-EC" dirty="0"/>
            </a:br>
            <a:endParaRPr lang="es-EC" b="1" dirty="0"/>
          </a:p>
        </p:txBody>
      </p:sp>
      <p:sp>
        <p:nvSpPr>
          <p:cNvPr id="3" name="2 Marcador de contenido"/>
          <p:cNvSpPr>
            <a:spLocks noGrp="1"/>
          </p:cNvSpPr>
          <p:nvPr>
            <p:ph idx="1"/>
          </p:nvPr>
        </p:nvSpPr>
        <p:spPr/>
        <p:txBody>
          <a:bodyPr/>
          <a:lstStyle/>
          <a:p>
            <a:pPr>
              <a:buFont typeface="Wingdings" pitchFamily="2" charset="2"/>
              <a:buChar char="ü"/>
            </a:pPr>
            <a:r>
              <a:rPr lang="es-EC" dirty="0" smtClean="0"/>
              <a:t>LINEAMIENTOS </a:t>
            </a:r>
            <a:r>
              <a:rPr lang="es-EC" dirty="0" smtClean="0"/>
              <a:t>DE SEGURIDAD</a:t>
            </a:r>
          </a:p>
          <a:p>
            <a:pPr>
              <a:buFont typeface="Wingdings" pitchFamily="2" charset="2"/>
              <a:buChar char="ü"/>
            </a:pPr>
            <a:r>
              <a:rPr lang="es-EC" dirty="0" smtClean="0"/>
              <a:t>POLITICAS DE SEGURIDAD</a:t>
            </a:r>
            <a:endParaRPr lang="es-EC" dirty="0"/>
          </a:p>
        </p:txBody>
      </p:sp>
      <p:pic>
        <p:nvPicPr>
          <p:cNvPr id="4" name="Picture 2"/>
          <p:cNvPicPr>
            <a:picLocks noChangeAspect="1" noChangeArrowheads="1"/>
          </p:cNvPicPr>
          <p:nvPr/>
        </p:nvPicPr>
        <p:blipFill>
          <a:blip r:embed="rId2"/>
          <a:srcRect l="4191" t="28570" r="42859" b="21945"/>
          <a:stretch>
            <a:fillRect/>
          </a:stretch>
        </p:blipFill>
        <p:spPr bwMode="auto">
          <a:xfrm>
            <a:off x="5794739" y="2185529"/>
            <a:ext cx="4918979" cy="2584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0853" y="1807238"/>
            <a:ext cx="2942907" cy="147857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s-EC" b="1" dirty="0" smtClean="0"/>
              <a:t>Capitulo 1</a:t>
            </a:r>
            <a:r>
              <a:rPr lang="es-EC" dirty="0" smtClean="0"/>
              <a:t/>
            </a:r>
            <a:br>
              <a:rPr lang="es-EC" dirty="0" smtClean="0"/>
            </a:br>
            <a:r>
              <a:rPr lang="es-EC" cap="none" dirty="0" smtClean="0"/>
              <a:t> Planteamiento </a:t>
            </a:r>
            <a:br>
              <a:rPr lang="es-EC" cap="none" dirty="0" smtClean="0"/>
            </a:br>
            <a:r>
              <a:rPr lang="es-EC" cap="none" dirty="0" smtClean="0"/>
              <a:t>del problema</a:t>
            </a:r>
            <a:endParaRPr lang="es-EC" dirty="0"/>
          </a:p>
        </p:txBody>
      </p:sp>
      <p:sp>
        <p:nvSpPr>
          <p:cNvPr id="4" name="1 Título"/>
          <p:cNvSpPr txBox="1">
            <a:spLocks/>
          </p:cNvSpPr>
          <p:nvPr/>
        </p:nvSpPr>
        <p:spPr>
          <a:xfrm>
            <a:off x="4707573" y="1776758"/>
            <a:ext cx="2820987" cy="147857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3600" b="1" i="0" u="none" strike="noStrike" kern="1200" cap="all" spc="0" normalizeH="0" baseline="0" noProof="0" dirty="0" smtClean="0">
                <a:ln>
                  <a:noFill/>
                </a:ln>
                <a:solidFill>
                  <a:schemeClr val="tx1"/>
                </a:solidFill>
                <a:effectLst/>
                <a:uLnTx/>
                <a:uFillTx/>
                <a:latin typeface="+mj-lt"/>
                <a:ea typeface="+mj-ea"/>
                <a:cs typeface="+mj-cs"/>
              </a:rPr>
              <a:t>Capitulo 2</a:t>
            </a:r>
            <a:r>
              <a:rPr kumimoji="0" lang="es-EC" sz="3600" b="0" i="0" u="none" strike="noStrike" kern="1200" cap="all" spc="0" normalizeH="0" baseline="0" noProof="0" dirty="0" smtClean="0">
                <a:ln>
                  <a:noFill/>
                </a:ln>
                <a:solidFill>
                  <a:schemeClr val="tx1"/>
                </a:solidFill>
                <a:effectLst/>
                <a:uLnTx/>
                <a:uFillTx/>
                <a:latin typeface="+mj-lt"/>
                <a:ea typeface="+mj-ea"/>
                <a:cs typeface="+mj-cs"/>
              </a:rPr>
              <a:t/>
            </a:r>
            <a:br>
              <a:rPr kumimoji="0" lang="es-EC" sz="3600" b="0" i="0" u="none" strike="noStrike" kern="1200" cap="all" spc="0" normalizeH="0" baseline="0" noProof="0" dirty="0" smtClean="0">
                <a:ln>
                  <a:noFill/>
                </a:ln>
                <a:solidFill>
                  <a:schemeClr val="tx1"/>
                </a:solidFill>
                <a:effectLst/>
                <a:uLnTx/>
                <a:uFillTx/>
                <a:latin typeface="+mj-lt"/>
                <a:ea typeface="+mj-ea"/>
                <a:cs typeface="+mj-cs"/>
              </a:rPr>
            </a:br>
            <a:r>
              <a:rPr kumimoji="0" lang="es-EC" sz="3300" b="0" i="0" u="none" strike="noStrike" kern="1200" cap="none" spc="0" normalizeH="0" baseline="0" noProof="0" dirty="0" smtClean="0">
                <a:ln>
                  <a:noFill/>
                </a:ln>
                <a:solidFill>
                  <a:schemeClr val="tx1"/>
                </a:solidFill>
                <a:effectLst/>
                <a:uLnTx/>
                <a:uFillTx/>
                <a:latin typeface="+mj-lt"/>
                <a:ea typeface="+mj-ea"/>
                <a:cs typeface="+mj-cs"/>
              </a:rPr>
              <a:t>Marco Teórico</a:t>
            </a:r>
            <a:endParaRPr kumimoji="0" lang="es-EC" sz="3600" b="0" i="0" u="none" strike="noStrike" kern="1200" cap="all" spc="0" normalizeH="0" baseline="0" noProof="0" dirty="0">
              <a:ln>
                <a:noFill/>
              </a:ln>
              <a:solidFill>
                <a:schemeClr val="tx1"/>
              </a:solidFill>
              <a:effectLst/>
              <a:uLnTx/>
              <a:uFillTx/>
              <a:latin typeface="+mj-lt"/>
              <a:ea typeface="+mj-ea"/>
              <a:cs typeface="+mj-cs"/>
            </a:endParaRPr>
          </a:p>
        </p:txBody>
      </p:sp>
      <p:sp>
        <p:nvSpPr>
          <p:cNvPr id="5" name="1 Título"/>
          <p:cNvSpPr txBox="1">
            <a:spLocks/>
          </p:cNvSpPr>
          <p:nvPr/>
        </p:nvSpPr>
        <p:spPr>
          <a:xfrm>
            <a:off x="8929053" y="4672358"/>
            <a:ext cx="2942907" cy="147857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3600" b="1" i="0" u="none" strike="noStrike" kern="1200" cap="all" spc="0" normalizeH="0" baseline="0" noProof="0" dirty="0" smtClean="0">
                <a:ln>
                  <a:noFill/>
                </a:ln>
                <a:solidFill>
                  <a:schemeClr val="tx1"/>
                </a:solidFill>
                <a:effectLst/>
                <a:uLnTx/>
                <a:uFillTx/>
                <a:latin typeface="+mj-lt"/>
                <a:ea typeface="+mj-ea"/>
                <a:cs typeface="+mj-cs"/>
              </a:rPr>
              <a:t>Capitulo 4</a:t>
            </a:r>
            <a:r>
              <a:rPr kumimoji="0" lang="es-EC" sz="3600" b="0" i="0" u="none" strike="noStrike" kern="1200" cap="all" spc="0" normalizeH="0" baseline="0" noProof="0" dirty="0" smtClean="0">
                <a:ln>
                  <a:noFill/>
                </a:ln>
                <a:solidFill>
                  <a:schemeClr val="tx1"/>
                </a:solidFill>
                <a:effectLst/>
                <a:uLnTx/>
                <a:uFillTx/>
                <a:latin typeface="+mj-lt"/>
                <a:ea typeface="+mj-ea"/>
                <a:cs typeface="+mj-cs"/>
              </a:rPr>
              <a:t/>
            </a:r>
            <a:br>
              <a:rPr kumimoji="0" lang="es-EC" sz="3600" b="0" i="0" u="none" strike="noStrike" kern="1200" cap="all" spc="0" normalizeH="0" baseline="0" noProof="0" dirty="0" smtClean="0">
                <a:ln>
                  <a:noFill/>
                </a:ln>
                <a:solidFill>
                  <a:schemeClr val="tx1"/>
                </a:solidFill>
                <a:effectLst/>
                <a:uLnTx/>
                <a:uFillTx/>
                <a:latin typeface="+mj-lt"/>
                <a:ea typeface="+mj-ea"/>
                <a:cs typeface="+mj-cs"/>
              </a:rPr>
            </a:br>
            <a:r>
              <a:rPr kumimoji="0" lang="es-EC" sz="3300" b="0" i="0" u="none" strike="noStrike" kern="1200" cap="none" spc="0" normalizeH="0" baseline="0" noProof="0" dirty="0" smtClean="0">
                <a:ln>
                  <a:noFill/>
                </a:ln>
                <a:solidFill>
                  <a:schemeClr val="tx1"/>
                </a:solidFill>
                <a:effectLst/>
                <a:uLnTx/>
                <a:uFillTx/>
                <a:latin typeface="+mj-lt"/>
                <a:ea typeface="+mj-ea"/>
                <a:cs typeface="+mj-cs"/>
              </a:rPr>
              <a:t>Análisis de Riesgo</a:t>
            </a:r>
            <a:endParaRPr kumimoji="0" lang="es-EC" sz="3600" b="0" i="0" u="none" strike="noStrike" kern="1200" cap="all" spc="0" normalizeH="0" baseline="0" noProof="0" dirty="0">
              <a:ln>
                <a:noFill/>
              </a:ln>
              <a:solidFill>
                <a:schemeClr val="tx1"/>
              </a:solidFill>
              <a:effectLst/>
              <a:uLnTx/>
              <a:uFillTx/>
              <a:latin typeface="+mj-lt"/>
              <a:ea typeface="+mj-ea"/>
              <a:cs typeface="+mj-cs"/>
            </a:endParaRPr>
          </a:p>
        </p:txBody>
      </p:sp>
      <p:sp>
        <p:nvSpPr>
          <p:cNvPr id="6" name="1 Título"/>
          <p:cNvSpPr txBox="1">
            <a:spLocks/>
          </p:cNvSpPr>
          <p:nvPr/>
        </p:nvSpPr>
        <p:spPr>
          <a:xfrm>
            <a:off x="8898573" y="1776758"/>
            <a:ext cx="2973387" cy="147857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3600" b="1" i="0" u="none" strike="noStrike" kern="1200" cap="all" spc="0" normalizeH="0" baseline="0" noProof="0" dirty="0" smtClean="0">
                <a:ln>
                  <a:noFill/>
                </a:ln>
                <a:solidFill>
                  <a:schemeClr val="tx1"/>
                </a:solidFill>
                <a:effectLst/>
                <a:uLnTx/>
                <a:uFillTx/>
                <a:latin typeface="+mj-lt"/>
                <a:ea typeface="+mj-ea"/>
                <a:cs typeface="+mj-cs"/>
              </a:rPr>
              <a:t>Capitulo 3</a:t>
            </a:r>
            <a:br>
              <a:rPr kumimoji="0" lang="es-EC" sz="3600" b="1" i="0" u="none" strike="noStrike" kern="1200" cap="all" spc="0" normalizeH="0" baseline="0" noProof="0" dirty="0" smtClean="0">
                <a:ln>
                  <a:noFill/>
                </a:ln>
                <a:solidFill>
                  <a:schemeClr val="tx1"/>
                </a:solidFill>
                <a:effectLst/>
                <a:uLnTx/>
                <a:uFillTx/>
                <a:latin typeface="+mj-lt"/>
                <a:ea typeface="+mj-ea"/>
                <a:cs typeface="+mj-cs"/>
              </a:rPr>
            </a:br>
            <a:r>
              <a:rPr kumimoji="0" lang="es-EC" sz="3300" b="0" i="0" u="none" strike="noStrike" kern="1200" cap="none" spc="0" normalizeH="0" noProof="0" dirty="0" smtClean="0">
                <a:ln>
                  <a:noFill/>
                </a:ln>
                <a:solidFill>
                  <a:schemeClr val="tx1"/>
                </a:solidFill>
                <a:effectLst/>
                <a:uLnTx/>
                <a:uFillTx/>
                <a:latin typeface="+mj-lt"/>
                <a:ea typeface="+mj-ea"/>
                <a:cs typeface="+mj-cs"/>
              </a:rPr>
              <a:t>Situación actual de la empresa</a:t>
            </a:r>
            <a:endParaRPr kumimoji="0" lang="es-EC" sz="3600" b="0" i="0" u="none" strike="noStrike" kern="1200" cap="all" spc="0" normalizeH="0" baseline="0" noProof="0" dirty="0">
              <a:ln>
                <a:noFill/>
              </a:ln>
              <a:solidFill>
                <a:schemeClr val="tx1"/>
              </a:solidFill>
              <a:effectLst/>
              <a:uLnTx/>
              <a:uFillTx/>
              <a:latin typeface="+mj-lt"/>
              <a:ea typeface="+mj-ea"/>
              <a:cs typeface="+mj-cs"/>
            </a:endParaRPr>
          </a:p>
        </p:txBody>
      </p:sp>
      <p:sp>
        <p:nvSpPr>
          <p:cNvPr id="7" name="1 Título"/>
          <p:cNvSpPr txBox="1">
            <a:spLocks/>
          </p:cNvSpPr>
          <p:nvPr/>
        </p:nvSpPr>
        <p:spPr>
          <a:xfrm>
            <a:off x="4677093" y="4693630"/>
            <a:ext cx="2851467" cy="147857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3200" b="1" i="0" u="none" strike="noStrike" kern="1200" cap="all" spc="0" normalizeH="0" baseline="0" noProof="0" dirty="0" smtClean="0">
                <a:ln>
                  <a:noFill/>
                </a:ln>
                <a:solidFill>
                  <a:schemeClr val="tx1"/>
                </a:solidFill>
                <a:effectLst/>
                <a:uLnTx/>
                <a:uFillTx/>
                <a:latin typeface="+mj-lt"/>
                <a:ea typeface="+mj-ea"/>
                <a:cs typeface="+mj-cs"/>
              </a:rPr>
              <a:t>Capitulo 5</a:t>
            </a:r>
            <a:r>
              <a:rPr kumimoji="0" lang="es-EC" sz="3200" b="0" i="0" u="none" strike="noStrike" kern="1200" cap="all" spc="0" normalizeH="0" baseline="0" noProof="0" dirty="0" smtClean="0">
                <a:ln>
                  <a:noFill/>
                </a:ln>
                <a:solidFill>
                  <a:schemeClr val="tx1"/>
                </a:solidFill>
                <a:effectLst/>
                <a:uLnTx/>
                <a:uFillTx/>
                <a:latin typeface="+mj-lt"/>
                <a:ea typeface="+mj-ea"/>
                <a:cs typeface="+mj-cs"/>
              </a:rPr>
              <a:t/>
            </a:r>
            <a:br>
              <a:rPr kumimoji="0" lang="es-EC" sz="3200" b="0" i="0" u="none" strike="noStrike" kern="1200" cap="all" spc="0" normalizeH="0" baseline="0" noProof="0" dirty="0" smtClean="0">
                <a:ln>
                  <a:noFill/>
                </a:ln>
                <a:solidFill>
                  <a:schemeClr val="tx1"/>
                </a:solidFill>
                <a:effectLst/>
                <a:uLnTx/>
                <a:uFillTx/>
                <a:latin typeface="+mj-lt"/>
                <a:ea typeface="+mj-ea"/>
                <a:cs typeface="+mj-cs"/>
              </a:rPr>
            </a:br>
            <a:r>
              <a:rPr kumimoji="0" lang="es-EC"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Conclusiones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y Recomendaciones </a:t>
            </a:r>
            <a:endParaRPr kumimoji="0" lang="es-EC" sz="2400" b="0" i="0" u="none" strike="noStrike" kern="1200" cap="all"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7 Flecha abajo"/>
          <p:cNvSpPr/>
          <p:nvPr/>
        </p:nvSpPr>
        <p:spPr>
          <a:xfrm rot="16200000">
            <a:off x="3825240" y="1981200"/>
            <a:ext cx="533400" cy="10820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9" name="8 Flecha abajo"/>
          <p:cNvSpPr/>
          <p:nvPr/>
        </p:nvSpPr>
        <p:spPr>
          <a:xfrm rot="16200000">
            <a:off x="7955280" y="2026920"/>
            <a:ext cx="533400" cy="10820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0" name="9 Flecha abajo"/>
          <p:cNvSpPr/>
          <p:nvPr/>
        </p:nvSpPr>
        <p:spPr>
          <a:xfrm>
            <a:off x="10134600" y="3459480"/>
            <a:ext cx="533400" cy="10820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1" name="10 Flecha abajo"/>
          <p:cNvSpPr/>
          <p:nvPr/>
        </p:nvSpPr>
        <p:spPr>
          <a:xfrm rot="5400000">
            <a:off x="7909560" y="4968240"/>
            <a:ext cx="533400" cy="10820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2" name="1 Título"/>
          <p:cNvSpPr txBox="1">
            <a:spLocks/>
          </p:cNvSpPr>
          <p:nvPr/>
        </p:nvSpPr>
        <p:spPr>
          <a:xfrm>
            <a:off x="4677093" y="182880"/>
            <a:ext cx="3278187" cy="9448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3600" b="1" i="0" u="none" strike="noStrike" kern="1200" cap="all" spc="0" normalizeH="0" baseline="0" noProof="0" dirty="0" smtClean="0">
                <a:ln>
                  <a:noFill/>
                </a:ln>
                <a:solidFill>
                  <a:schemeClr val="tx1"/>
                </a:solidFill>
                <a:effectLst/>
                <a:uLnTx/>
                <a:uFillTx/>
                <a:latin typeface="Arial" pitchFamily="34" charset="0"/>
                <a:ea typeface="+mj-ea"/>
                <a:cs typeface="Arial" pitchFamily="34" charset="0"/>
              </a:rPr>
              <a:t>CONTENIDO</a:t>
            </a:r>
            <a:endParaRPr kumimoji="0" lang="es-EC" sz="3600" b="0" i="0" u="none" strike="noStrike" kern="1200" cap="all" spc="0" normalizeH="0" baseline="0" noProof="0" dirty="0">
              <a:ln>
                <a:noFill/>
              </a:ln>
              <a:solidFill>
                <a:schemeClr val="tx1"/>
              </a:solidFill>
              <a:effectLst/>
              <a:uLnTx/>
              <a:uFillTx/>
              <a:latin typeface="Arial" pitchFamily="34" charset="0"/>
              <a:ea typeface="+mj-ea"/>
              <a:cs typeface="Arial" pitchFamily="34" charset="0"/>
            </a:endParaRPr>
          </a:p>
        </p:txBody>
      </p:sp>
      <p:pic>
        <p:nvPicPr>
          <p:cNvPr id="2050" name="Picture 2"/>
          <p:cNvPicPr>
            <a:picLocks noChangeAspect="1" noChangeArrowheads="1"/>
          </p:cNvPicPr>
          <p:nvPr/>
        </p:nvPicPr>
        <p:blipFill>
          <a:blip r:embed="rId2"/>
          <a:srcRect l="5549" t="41250" r="43851" b="23125"/>
          <a:stretch>
            <a:fillRect/>
          </a:stretch>
        </p:blipFill>
        <p:spPr bwMode="auto">
          <a:xfrm>
            <a:off x="563880" y="4632960"/>
            <a:ext cx="3688080" cy="1737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8" name="17 Conector recto"/>
          <p:cNvCxnSpPr/>
          <p:nvPr/>
        </p:nvCxnSpPr>
        <p:spPr>
          <a:xfrm rot="10800000">
            <a:off x="1280160" y="1219200"/>
            <a:ext cx="9845040" cy="0"/>
          </a:xfrm>
          <a:prstGeom prst="line">
            <a:avLst/>
          </a:prstGeom>
          <a:ln w="38100"/>
          <a:effectLst>
            <a:glow rad="63500">
              <a:schemeClr val="accent1">
                <a:satMod val="175000"/>
                <a:alpha val="40000"/>
              </a:schemeClr>
            </a:glow>
          </a:effectLst>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latin typeface="Arial" pitchFamily="34" charset="0"/>
                <a:cs typeface="Arial" pitchFamily="34" charset="0"/>
              </a:rPr>
              <a:t>CAPITULO 1</a:t>
            </a:r>
            <a:endParaRPr lang="es-EC" b="1" dirty="0">
              <a:latin typeface="Arial" pitchFamily="34" charset="0"/>
              <a:cs typeface="Arial" pitchFamily="34" charset="0"/>
            </a:endParaRPr>
          </a:p>
        </p:txBody>
      </p:sp>
      <p:sp>
        <p:nvSpPr>
          <p:cNvPr id="3" name="2 Marcador de contenido"/>
          <p:cNvSpPr>
            <a:spLocks noGrp="1"/>
          </p:cNvSpPr>
          <p:nvPr>
            <p:ph idx="1"/>
          </p:nvPr>
        </p:nvSpPr>
        <p:spPr/>
        <p:txBody>
          <a:bodyPr>
            <a:normAutofit fontScale="92500" lnSpcReduction="10000"/>
          </a:bodyPr>
          <a:lstStyle/>
          <a:p>
            <a:r>
              <a:rPr lang="es-EC" b="1" dirty="0" smtClean="0"/>
              <a:t>Planteamiento del problema</a:t>
            </a:r>
          </a:p>
          <a:p>
            <a:pPr marL="0" indent="0" algn="just">
              <a:buNone/>
            </a:pPr>
            <a:r>
              <a:rPr lang="es-ES" dirty="0" smtClean="0"/>
              <a:t>En los dos últimos años el GADMCLL adquirió equipos y sistemas informáticos para mejorar sus funciones y servicios, se pudo observar que no cuenta con buenas prácticas de la seguridad informática que permitan resguardar sus activos. El activo información es de alta prioridad y de vital importancia para la Institución, es por esta razón que el departamento informático del GADMCLL pretende resguardar y proteger de ciertas amenazas que pueden causar eventos adversos a los procesos llegando hasta la pérdida de información; iniciando con un análisis de riesgo informático que nos muestre la situación actual del departamento informático del GADMCLL.     </a:t>
            </a:r>
            <a:endParaRPr lang="es-EC" dirty="0" smtClean="0"/>
          </a:p>
          <a:p>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960120"/>
            <a:ext cx="9905998" cy="1136968"/>
          </a:xfrm>
        </p:spPr>
        <p:txBody>
          <a:bodyPr>
            <a:normAutofit fontScale="90000"/>
          </a:bodyPr>
          <a:lstStyle/>
          <a:p>
            <a:pPr algn="ctr"/>
            <a:r>
              <a:rPr lang="es-EC" b="1" dirty="0" smtClean="0">
                <a:latin typeface="Arial" pitchFamily="34" charset="0"/>
                <a:cs typeface="Arial" pitchFamily="34" charset="0"/>
              </a:rPr>
              <a:t>Capítulo 1.- Importancia y justificación</a:t>
            </a:r>
            <a:r>
              <a:rPr lang="es-EC" b="1" dirty="0" smtClean="0"/>
              <a:t/>
            </a:r>
            <a:br>
              <a:rPr lang="es-EC" b="1" dirty="0" smtClean="0"/>
            </a:br>
            <a:endParaRPr lang="es-EC" b="1" dirty="0"/>
          </a:p>
        </p:txBody>
      </p:sp>
      <p:sp>
        <p:nvSpPr>
          <p:cNvPr id="3" name="2 Marcador de contenido"/>
          <p:cNvSpPr>
            <a:spLocks noGrp="1"/>
          </p:cNvSpPr>
          <p:nvPr>
            <p:ph idx="1"/>
          </p:nvPr>
        </p:nvSpPr>
        <p:spPr>
          <a:xfrm>
            <a:off x="1156652" y="2026920"/>
            <a:ext cx="9905999" cy="4450080"/>
          </a:xfrm>
        </p:spPr>
        <p:txBody>
          <a:bodyPr>
            <a:noAutofit/>
          </a:bodyPr>
          <a:lstStyle/>
          <a:p>
            <a:pPr algn="just"/>
            <a:r>
              <a:rPr lang="es-ES" sz="2000" dirty="0" smtClean="0"/>
              <a:t>La seguridad informática merece un alto nivel de importancia en todas las empresas  y requiere una constante revisión, monitorización y aplicación de políticas, programas y estándares de protección permanentes ante las posibles amenazas que puedan afectar la confiabilidad, integridad y disponibilidad de la información.</a:t>
            </a:r>
          </a:p>
          <a:p>
            <a:pPr algn="just"/>
            <a:endParaRPr lang="es-EC" sz="2000" dirty="0" smtClean="0"/>
          </a:p>
          <a:p>
            <a:pPr algn="just"/>
            <a:r>
              <a:rPr lang="es-ES" sz="2000" dirty="0" smtClean="0"/>
              <a:t>La herramienta elegida será PILAR, ayudará a analizar el riesgo informático aplicando la metodología </a:t>
            </a:r>
            <a:r>
              <a:rPr lang="es-ES" sz="2000" dirty="0" err="1" smtClean="0"/>
              <a:t>Magerit</a:t>
            </a:r>
            <a:r>
              <a:rPr lang="es-ES" sz="2000" dirty="0" smtClean="0"/>
              <a:t>; donde se ha tomado como referencia la Norma ISO 27001 y las buenas prácticas de la seguridad de la información de la Norma ISO 27002, estas nos permitirán realizar sugerencias y soluciones referente  a la confidencialidad, integridad, autenticación y disponibilidad de la información. </a:t>
            </a:r>
            <a:endParaRPr lang="es-EC" sz="2000" dirty="0" smtClean="0"/>
          </a:p>
          <a:p>
            <a:endParaRPr lang="es-EC"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0933" y="374678"/>
            <a:ext cx="9905998" cy="1073122"/>
          </a:xfrm>
        </p:spPr>
        <p:txBody>
          <a:bodyPr/>
          <a:lstStyle/>
          <a:p>
            <a:r>
              <a:rPr lang="es-EC" b="1" dirty="0" smtClean="0"/>
              <a:t>Capitulo 1.- Objetivos</a:t>
            </a:r>
            <a:endParaRPr lang="es-EC" b="1" dirty="0"/>
          </a:p>
        </p:txBody>
      </p:sp>
      <p:sp>
        <p:nvSpPr>
          <p:cNvPr id="3" name="2 Marcador de contenido"/>
          <p:cNvSpPr>
            <a:spLocks noGrp="1"/>
          </p:cNvSpPr>
          <p:nvPr>
            <p:ph idx="1"/>
          </p:nvPr>
        </p:nvSpPr>
        <p:spPr>
          <a:xfrm>
            <a:off x="1141412" y="1584960"/>
            <a:ext cx="9905999" cy="4831080"/>
          </a:xfrm>
        </p:spPr>
        <p:txBody>
          <a:bodyPr>
            <a:normAutofit fontScale="25000" lnSpcReduction="20000"/>
          </a:bodyPr>
          <a:lstStyle/>
          <a:p>
            <a:pPr>
              <a:buNone/>
            </a:pPr>
            <a:r>
              <a:rPr lang="es-EC" sz="8000" b="1" dirty="0" smtClean="0">
                <a:latin typeface="Arial" pitchFamily="34" charset="0"/>
                <a:cs typeface="Arial" pitchFamily="34" charset="0"/>
              </a:rPr>
              <a:t>Objetivo General</a:t>
            </a:r>
          </a:p>
          <a:p>
            <a:pPr>
              <a:buNone/>
            </a:pPr>
            <a:r>
              <a:rPr lang="es-EC" b="1" dirty="0" smtClean="0"/>
              <a:t> </a:t>
            </a:r>
          </a:p>
          <a:p>
            <a:pPr>
              <a:lnSpc>
                <a:spcPct val="170000"/>
              </a:lnSpc>
              <a:buFont typeface="Wingdings" pitchFamily="2" charset="2"/>
              <a:buChar char="ü"/>
            </a:pPr>
            <a:r>
              <a:rPr lang="es-ES" sz="7200" dirty="0" smtClean="0">
                <a:latin typeface="Arial" pitchFamily="34" charset="0"/>
                <a:cs typeface="Arial" pitchFamily="34" charset="0"/>
              </a:rPr>
              <a:t>Efectuar un análisis del riesgo informático para el Departamento Informática del Gobierno Autónomo Descentralizado Municipal del Cantón La Libertad-GADMCLL utilizando la herramienta Pilar.</a:t>
            </a:r>
            <a:r>
              <a:rPr lang="es-ES" sz="7200" dirty="0" smtClean="0"/>
              <a:t> </a:t>
            </a:r>
          </a:p>
          <a:p>
            <a:pPr>
              <a:buNone/>
            </a:pPr>
            <a:endParaRPr lang="es-EC" dirty="0" smtClean="0"/>
          </a:p>
          <a:p>
            <a:pPr>
              <a:buNone/>
            </a:pPr>
            <a:r>
              <a:rPr lang="es-EC" sz="8000" b="1" dirty="0" smtClean="0">
                <a:latin typeface="Arial" pitchFamily="34" charset="0"/>
                <a:cs typeface="Arial" pitchFamily="34" charset="0"/>
              </a:rPr>
              <a:t>Objetivos Específicos</a:t>
            </a:r>
          </a:p>
          <a:p>
            <a:endParaRPr lang="es-EC" sz="5600" b="1" dirty="0" smtClean="0">
              <a:latin typeface="Arial" pitchFamily="34" charset="0"/>
              <a:cs typeface="Arial" pitchFamily="34" charset="0"/>
            </a:endParaRPr>
          </a:p>
          <a:p>
            <a:pPr lvl="0" algn="just">
              <a:buFont typeface="Wingdings" pitchFamily="2" charset="2"/>
              <a:buChar char="ü"/>
            </a:pPr>
            <a:r>
              <a:rPr lang="es-ES" sz="7200" dirty="0" smtClean="0">
                <a:latin typeface="Arial" pitchFamily="34" charset="0"/>
                <a:cs typeface="Arial" pitchFamily="34" charset="0"/>
              </a:rPr>
              <a:t>Detectar los activos críticos informáticos</a:t>
            </a:r>
            <a:endParaRPr lang="es-EC" sz="7200" dirty="0" smtClean="0">
              <a:latin typeface="Arial" pitchFamily="34" charset="0"/>
              <a:cs typeface="Arial" pitchFamily="34" charset="0"/>
            </a:endParaRPr>
          </a:p>
          <a:p>
            <a:pPr lvl="0" algn="just">
              <a:buFont typeface="Wingdings" pitchFamily="2" charset="2"/>
              <a:buChar char="ü"/>
            </a:pPr>
            <a:r>
              <a:rPr lang="es-ES" sz="7200" dirty="0" smtClean="0">
                <a:latin typeface="Arial" pitchFamily="34" charset="0"/>
                <a:cs typeface="Arial" pitchFamily="34" charset="0"/>
              </a:rPr>
              <a:t>Detectar las amenazas y vulnerabilidades – Metodología </a:t>
            </a:r>
            <a:r>
              <a:rPr lang="es-ES" sz="7200" dirty="0" err="1" smtClean="0">
                <a:latin typeface="Arial" pitchFamily="34" charset="0"/>
                <a:cs typeface="Arial" pitchFamily="34" charset="0"/>
              </a:rPr>
              <a:t>Magerit</a:t>
            </a:r>
            <a:r>
              <a:rPr lang="es-ES" sz="7200" dirty="0" smtClean="0">
                <a:latin typeface="Arial" pitchFamily="34" charset="0"/>
                <a:cs typeface="Arial" pitchFamily="34" charset="0"/>
              </a:rPr>
              <a:t> - PILAR</a:t>
            </a:r>
            <a:endParaRPr lang="es-EC" sz="7200" dirty="0" smtClean="0">
              <a:latin typeface="Arial" pitchFamily="34" charset="0"/>
              <a:cs typeface="Arial" pitchFamily="34" charset="0"/>
            </a:endParaRPr>
          </a:p>
          <a:p>
            <a:pPr lvl="0" algn="just">
              <a:buFont typeface="Wingdings" pitchFamily="2" charset="2"/>
              <a:buChar char="ü"/>
            </a:pPr>
            <a:r>
              <a:rPr lang="es-ES" sz="7200" dirty="0" smtClean="0">
                <a:latin typeface="Arial" pitchFamily="34" charset="0"/>
                <a:cs typeface="Arial" pitchFamily="34" charset="0"/>
              </a:rPr>
              <a:t>Valoración de las amenazas  – Metodología </a:t>
            </a:r>
            <a:r>
              <a:rPr lang="es-ES" sz="7200" dirty="0" err="1" smtClean="0">
                <a:latin typeface="Arial" pitchFamily="34" charset="0"/>
                <a:cs typeface="Arial" pitchFamily="34" charset="0"/>
              </a:rPr>
              <a:t>Magerit</a:t>
            </a:r>
            <a:r>
              <a:rPr lang="es-ES" sz="7200" dirty="0" smtClean="0">
                <a:latin typeface="Arial" pitchFamily="34" charset="0"/>
                <a:cs typeface="Arial" pitchFamily="34" charset="0"/>
              </a:rPr>
              <a:t> -PILAR</a:t>
            </a:r>
            <a:endParaRPr lang="es-EC" sz="7200" dirty="0" smtClean="0">
              <a:latin typeface="Arial" pitchFamily="34" charset="0"/>
              <a:cs typeface="Arial" pitchFamily="34" charset="0"/>
            </a:endParaRPr>
          </a:p>
          <a:p>
            <a:pPr lvl="0" algn="just">
              <a:buFont typeface="Wingdings" pitchFamily="2" charset="2"/>
              <a:buChar char="ü"/>
            </a:pPr>
            <a:r>
              <a:rPr lang="es-ES" sz="7200" dirty="0" smtClean="0">
                <a:latin typeface="Arial" pitchFamily="34" charset="0"/>
                <a:cs typeface="Arial" pitchFamily="34" charset="0"/>
              </a:rPr>
              <a:t>Estimar el riesgo informático</a:t>
            </a:r>
            <a:endParaRPr lang="es-EC" sz="7200" dirty="0" smtClean="0">
              <a:latin typeface="Arial" pitchFamily="34" charset="0"/>
              <a:cs typeface="Arial" pitchFamily="34" charset="0"/>
            </a:endParaRPr>
          </a:p>
          <a:p>
            <a:pPr algn="just"/>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413" y="115598"/>
            <a:ext cx="9905998" cy="1478570"/>
          </a:xfrm>
        </p:spPr>
        <p:txBody>
          <a:bodyPr/>
          <a:lstStyle/>
          <a:p>
            <a:r>
              <a:rPr lang="es-EC" b="1" dirty="0" smtClean="0"/>
              <a:t>CAPITULO 2.- CONCEPTOS </a:t>
            </a:r>
            <a:endParaRPr lang="es-EC" b="1" dirty="0"/>
          </a:p>
        </p:txBody>
      </p:sp>
      <p:sp>
        <p:nvSpPr>
          <p:cNvPr id="3" name="2 Marcador de contenido"/>
          <p:cNvSpPr>
            <a:spLocks noGrp="1"/>
          </p:cNvSpPr>
          <p:nvPr>
            <p:ph idx="1"/>
          </p:nvPr>
        </p:nvSpPr>
        <p:spPr>
          <a:xfrm>
            <a:off x="1141412" y="1371600"/>
            <a:ext cx="9905999" cy="5120640"/>
          </a:xfrm>
        </p:spPr>
        <p:txBody>
          <a:bodyPr>
            <a:normAutofit/>
          </a:bodyPr>
          <a:lstStyle/>
          <a:p>
            <a:r>
              <a:rPr lang="es-EC" sz="2000" dirty="0" smtClean="0"/>
              <a:t>SEGURIDAD INFORMÁTICA</a:t>
            </a:r>
          </a:p>
          <a:p>
            <a:r>
              <a:rPr lang="es-EC" sz="2000" dirty="0" smtClean="0"/>
              <a:t>VULNERABILIDADES</a:t>
            </a:r>
          </a:p>
          <a:p>
            <a:r>
              <a:rPr lang="es-EC" sz="2000" dirty="0" smtClean="0"/>
              <a:t>AMENAZAS</a:t>
            </a:r>
          </a:p>
          <a:p>
            <a:r>
              <a:rPr lang="es-EC" sz="2000" dirty="0" smtClean="0"/>
              <a:t>SEGURIDAD DE LA INFORMACIÓN</a:t>
            </a:r>
          </a:p>
          <a:p>
            <a:r>
              <a:rPr lang="es-EC" sz="2000" dirty="0" smtClean="0"/>
              <a:t>CONFIDENCIALIDAD</a:t>
            </a:r>
          </a:p>
          <a:p>
            <a:r>
              <a:rPr lang="es-EC" sz="2000" dirty="0" smtClean="0"/>
              <a:t>INTEGRIDAD</a:t>
            </a:r>
          </a:p>
          <a:p>
            <a:r>
              <a:rPr lang="es-EC" sz="2000" dirty="0" smtClean="0"/>
              <a:t>DISPONIBILIDAD</a:t>
            </a:r>
          </a:p>
          <a:p>
            <a:r>
              <a:rPr lang="es-EC" sz="2000" dirty="0" smtClean="0"/>
              <a:t>RIESGO INFORMÁTICO</a:t>
            </a:r>
          </a:p>
          <a:p>
            <a:r>
              <a:rPr lang="es-EC" sz="2000" dirty="0" smtClean="0"/>
              <a:t>ANÁLISIS DEL  RIESGO INFORMÁTICO</a:t>
            </a:r>
          </a:p>
          <a:p>
            <a:r>
              <a:rPr lang="es-EC" sz="2000" dirty="0" smtClean="0"/>
              <a:t>GESTIÓN DEL RIESGO INFORMÁTICO</a:t>
            </a:r>
          </a:p>
          <a:p>
            <a:endParaRPr lang="es-EC" dirty="0"/>
          </a:p>
        </p:txBody>
      </p:sp>
      <p:pic>
        <p:nvPicPr>
          <p:cNvPr id="5" name="Picture 2"/>
          <p:cNvPicPr>
            <a:picLocks noChangeAspect="1" noChangeArrowheads="1"/>
          </p:cNvPicPr>
          <p:nvPr/>
        </p:nvPicPr>
        <p:blipFill>
          <a:blip r:embed="rId2"/>
          <a:srcRect l="4191" t="28570" r="42859" b="21945"/>
          <a:stretch>
            <a:fillRect/>
          </a:stretch>
        </p:blipFill>
        <p:spPr bwMode="auto">
          <a:xfrm>
            <a:off x="6023340" y="2414129"/>
            <a:ext cx="4918979" cy="2584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2373" y="1045238"/>
            <a:ext cx="9905998" cy="1478570"/>
          </a:xfrm>
        </p:spPr>
        <p:txBody>
          <a:bodyPr>
            <a:noAutofit/>
          </a:bodyPr>
          <a:lstStyle/>
          <a:p>
            <a:pPr algn="ctr"/>
            <a:r>
              <a:rPr lang="es-EC" sz="2000" dirty="0" smtClean="0"/>
              <a:t>Las normas ISO son un modelo, un patrón, ejemplo o criterio a seguir. La finalidad de las normas ISO es orientar, simplificar y unificar los usos para conseguir menores costes y efectividad. </a:t>
            </a:r>
            <a:r>
              <a:rPr lang="es-ES" sz="2000" dirty="0" smtClean="0"/>
              <a:t>(</a:t>
            </a:r>
            <a:r>
              <a:rPr lang="es-ES" sz="2000" dirty="0" err="1" smtClean="0"/>
              <a:t>Intef</a:t>
            </a:r>
            <a:r>
              <a:rPr lang="es-ES" sz="2000" dirty="0" smtClean="0"/>
              <a:t>, 2018)</a:t>
            </a:r>
            <a:r>
              <a:rPr lang="es-EC" sz="2000" dirty="0" smtClean="0"/>
              <a:t/>
            </a:r>
            <a:br>
              <a:rPr lang="es-EC" sz="2000" dirty="0" smtClean="0"/>
            </a:br>
            <a:endParaRPr lang="es-EC" sz="2000" dirty="0"/>
          </a:p>
        </p:txBody>
      </p:sp>
      <p:pic>
        <p:nvPicPr>
          <p:cNvPr id="9" name="Picture 1"/>
          <p:cNvPicPr>
            <a:picLocks noChangeAspect="1" noChangeArrowheads="1"/>
          </p:cNvPicPr>
          <p:nvPr/>
        </p:nvPicPr>
        <p:blipFill>
          <a:blip r:embed="rId2"/>
          <a:srcRect l="24918" t="28690" r="29448" b="36250"/>
          <a:stretch>
            <a:fillRect/>
          </a:stretch>
        </p:blipFill>
        <p:spPr bwMode="auto">
          <a:xfrm>
            <a:off x="2697480" y="2773680"/>
            <a:ext cx="705612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7173" y="252758"/>
            <a:ext cx="9905998" cy="1478570"/>
          </a:xfrm>
        </p:spPr>
        <p:txBody>
          <a:bodyPr>
            <a:normAutofit/>
          </a:bodyPr>
          <a:lstStyle/>
          <a:p>
            <a:pPr algn="ctr"/>
            <a:r>
              <a:rPr lang="es-EC" b="1" dirty="0" smtClean="0"/>
              <a:t>Capitulo 2.- marco METODOLÓGICO</a:t>
            </a:r>
            <a:endParaRPr lang="es-EC" b="1" dirty="0"/>
          </a:p>
        </p:txBody>
      </p:sp>
      <p:pic>
        <p:nvPicPr>
          <p:cNvPr id="10" name="Picture 2"/>
          <p:cNvPicPr>
            <a:picLocks noChangeAspect="1" noChangeArrowheads="1"/>
          </p:cNvPicPr>
          <p:nvPr/>
        </p:nvPicPr>
        <p:blipFill>
          <a:blip r:embed="rId2"/>
          <a:srcRect/>
          <a:stretch>
            <a:fillRect/>
          </a:stretch>
        </p:blipFill>
        <p:spPr bwMode="auto">
          <a:xfrm>
            <a:off x="2301240" y="1478280"/>
            <a:ext cx="8000999"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p:cNvPicPr>
            <a:picLocks noGrp="1" noChangeAspect="1" noChangeArrowheads="1"/>
          </p:cNvPicPr>
          <p:nvPr>
            <p:ph idx="1"/>
          </p:nvPr>
        </p:nvPicPr>
        <p:blipFill>
          <a:blip r:embed="rId3"/>
          <a:srcRect/>
          <a:stretch>
            <a:fillRect/>
          </a:stretch>
        </p:blipFill>
        <p:spPr bwMode="auto">
          <a:xfrm>
            <a:off x="2834641" y="1454486"/>
            <a:ext cx="8564880" cy="51901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1261</TotalTime>
  <Words>819</Words>
  <Application>Microsoft Office PowerPoint</Application>
  <PresentationFormat>Personalizado</PresentationFormat>
  <Paragraphs>117</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Circuit</vt:lpstr>
      <vt:lpstr>“APLICACIÓN DE LA METODOLOGÍA MAGERIT PARA EL ANÁLISIS DEL RIESGO INFORMÁTICO AL DEPARTAMENTO INFORMÁTICO DEL GOBIERNO AUTÓNOMO DESCENTRALIZO MUNICIPAL DEL CANTÓN LA LIBERTAD UTILIZANDO LA HERRAMIENTA PILAR”</vt:lpstr>
      <vt:lpstr>INTRODUCCIÓN</vt:lpstr>
      <vt:lpstr>Capitulo 1  Planteamiento  del problema</vt:lpstr>
      <vt:lpstr>CAPITULO 1</vt:lpstr>
      <vt:lpstr>Capítulo 1.- Importancia y justificación </vt:lpstr>
      <vt:lpstr>Capitulo 1.- Objetivos</vt:lpstr>
      <vt:lpstr>CAPITULO 2.- CONCEPTOS </vt:lpstr>
      <vt:lpstr>Las normas ISO son un modelo, un patrón, ejemplo o criterio a seguir. La finalidad de las normas ISO es orientar, simplificar y unificar los usos para conseguir menores costes y efectividad. (Intef, 2018) </vt:lpstr>
      <vt:lpstr>Capitulo 2.- marco METODOLÓGICO</vt:lpstr>
      <vt:lpstr>METODOLOGÍA MAGERIT</vt:lpstr>
      <vt:lpstr>Herramienta pilar</vt:lpstr>
      <vt:lpstr>Capitulo 3.- SITUACIÓN ACTUAL</vt:lpstr>
      <vt:lpstr>Organigrama del di</vt:lpstr>
      <vt:lpstr>Inventario de Equipos</vt:lpstr>
      <vt:lpstr>Capitulo 4.- ANÁLISIS DE RIESGO </vt:lpstr>
      <vt:lpstr>Árbol de dependencia</vt:lpstr>
      <vt:lpstr>Identificación de activos clases de activos</vt:lpstr>
      <vt:lpstr>Identificación y valoración de la amenazas </vt:lpstr>
      <vt:lpstr>Valoración de las amenazas</vt:lpstr>
      <vt:lpstr>Identificación de las salvaguardas</vt:lpstr>
      <vt:lpstr>Impacto y riesgo acumulado</vt:lpstr>
      <vt:lpstr>Impacto y riesgo repercutido</vt:lpstr>
      <vt:lpstr>Gráfica de Impacto acumulado</vt:lpstr>
      <vt:lpstr>RESULTADOS DEL ANÁLISIS DE RIESGO </vt:lpstr>
      <vt:lpstr>CAPITULO 5 CONCLUSIONES Y RECOMENDACIONES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Cyber2</dc:creator>
  <cp:lastModifiedBy>Maria Vera</cp:lastModifiedBy>
  <cp:revision>138</cp:revision>
  <dcterms:created xsi:type="dcterms:W3CDTF">2014-08-26T23:43:54Z</dcterms:created>
  <dcterms:modified xsi:type="dcterms:W3CDTF">2019-04-16T14:02:53Z</dcterms:modified>
</cp:coreProperties>
</file>