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27" r:id="rId3"/>
    <p:sldId id="257" r:id="rId4"/>
    <p:sldId id="258" r:id="rId5"/>
    <p:sldId id="259" r:id="rId6"/>
    <p:sldId id="260" r:id="rId7"/>
    <p:sldId id="261" r:id="rId8"/>
    <p:sldId id="263" r:id="rId9"/>
    <p:sldId id="262" r:id="rId10"/>
    <p:sldId id="265" r:id="rId11"/>
    <p:sldId id="266" r:id="rId12"/>
    <p:sldId id="267" r:id="rId13"/>
    <p:sldId id="269" r:id="rId14"/>
    <p:sldId id="270" r:id="rId15"/>
    <p:sldId id="271" r:id="rId16"/>
    <p:sldId id="272" r:id="rId17"/>
    <p:sldId id="274" r:id="rId18"/>
    <p:sldId id="275" r:id="rId19"/>
    <p:sldId id="276" r:id="rId20"/>
    <p:sldId id="277" r:id="rId21"/>
    <p:sldId id="278" r:id="rId22"/>
    <p:sldId id="279" r:id="rId23"/>
    <p:sldId id="296" r:id="rId24"/>
    <p:sldId id="281" r:id="rId25"/>
    <p:sldId id="297" r:id="rId26"/>
    <p:sldId id="282" r:id="rId27"/>
    <p:sldId id="283" r:id="rId28"/>
    <p:sldId id="298" r:id="rId29"/>
    <p:sldId id="284" r:id="rId30"/>
    <p:sldId id="299" r:id="rId31"/>
    <p:sldId id="285" r:id="rId32"/>
    <p:sldId id="300" r:id="rId33"/>
    <p:sldId id="286" r:id="rId34"/>
    <p:sldId id="301" r:id="rId35"/>
    <p:sldId id="287" r:id="rId36"/>
    <p:sldId id="328" r:id="rId37"/>
    <p:sldId id="304" r:id="rId38"/>
    <p:sldId id="305" r:id="rId39"/>
    <p:sldId id="306" r:id="rId40"/>
    <p:sldId id="307" r:id="rId41"/>
    <p:sldId id="308" r:id="rId42"/>
    <p:sldId id="309" r:id="rId43"/>
    <p:sldId id="310" r:id="rId44"/>
    <p:sldId id="311" r:id="rId45"/>
    <p:sldId id="340" r:id="rId46"/>
    <p:sldId id="330" r:id="rId47"/>
    <p:sldId id="331" r:id="rId48"/>
    <p:sldId id="332" r:id="rId49"/>
    <p:sldId id="333" r:id="rId50"/>
    <p:sldId id="334" r:id="rId51"/>
    <p:sldId id="336" r:id="rId52"/>
    <p:sldId id="337" r:id="rId53"/>
    <p:sldId id="335" r:id="rId54"/>
    <p:sldId id="338" r:id="rId55"/>
    <p:sldId id="339" r:id="rId56"/>
    <p:sldId id="329" r:id="rId57"/>
    <p:sldId id="313" r:id="rId58"/>
    <p:sldId id="314" r:id="rId59"/>
    <p:sldId id="315" r:id="rId60"/>
    <p:sldId id="316" r:id="rId61"/>
    <p:sldId id="317" r:id="rId62"/>
    <p:sldId id="318" r:id="rId63"/>
    <p:sldId id="320" r:id="rId64"/>
    <p:sldId id="321" r:id="rId65"/>
    <p:sldId id="322" r:id="rId66"/>
    <p:sldId id="319" r:id="rId67"/>
    <p:sldId id="324" r:id="rId68"/>
    <p:sldId id="325" r:id="rId69"/>
    <p:sldId id="326" r:id="rId7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5C5EB"/>
    <a:srgbClr val="FF99CC"/>
    <a:srgbClr val="FFFFCC"/>
    <a:srgbClr val="EEA11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iagrams/_rels/data2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image" Target="../media/image72.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E3BED9-AE7A-4464-A58F-477CAD61CC17}" type="doc">
      <dgm:prSet loTypeId="urn:microsoft.com/office/officeart/2005/8/layout/hList9" loCatId="list" qsTypeId="urn:microsoft.com/office/officeart/2005/8/quickstyle/simple5" qsCatId="simple" csTypeId="urn:microsoft.com/office/officeart/2005/8/colors/accent3_2" csCatId="accent3" phldr="1"/>
      <dgm:spPr/>
      <dgm:t>
        <a:bodyPr/>
        <a:lstStyle/>
        <a:p>
          <a:endParaRPr lang="es-EC"/>
        </a:p>
      </dgm:t>
    </dgm:pt>
    <dgm:pt modelId="{4E843E1A-7EDC-4687-A29A-268C96545364}">
      <dgm:prSet phldrT="[Texto]"/>
      <dgm:spPr/>
      <dgm:t>
        <a:bodyPr/>
        <a:lstStyle/>
        <a:p>
          <a:r>
            <a:rPr lang="es-EC" dirty="0" smtClean="0"/>
            <a:t>OBJETIVO GENERAL</a:t>
          </a:r>
          <a:endParaRPr lang="es-EC" dirty="0"/>
        </a:p>
      </dgm:t>
    </dgm:pt>
    <dgm:pt modelId="{47E198B0-6BC4-47EF-8D92-C8F81424FD70}" type="parTrans" cxnId="{510CE66E-D098-4871-BB7F-1BD3ADE492BB}">
      <dgm:prSet/>
      <dgm:spPr/>
      <dgm:t>
        <a:bodyPr/>
        <a:lstStyle/>
        <a:p>
          <a:endParaRPr lang="es-EC"/>
        </a:p>
      </dgm:t>
    </dgm:pt>
    <dgm:pt modelId="{A07B3516-F0FF-4A11-8930-D0F391C0A40E}" type="sibTrans" cxnId="{510CE66E-D098-4871-BB7F-1BD3ADE492BB}">
      <dgm:prSet/>
      <dgm:spPr/>
      <dgm:t>
        <a:bodyPr/>
        <a:lstStyle/>
        <a:p>
          <a:endParaRPr lang="es-EC"/>
        </a:p>
      </dgm:t>
    </dgm:pt>
    <dgm:pt modelId="{D282665A-D4A2-4A5F-91AA-61A609409F7E}">
      <dgm:prSet phldrT="[Texto]" custT="1"/>
      <dgm:spPr/>
      <dgm:t>
        <a:bodyPr/>
        <a:lstStyle/>
        <a:p>
          <a:pPr algn="just"/>
          <a:r>
            <a:rPr lang="es-MX" sz="1600" dirty="0" smtClean="0"/>
            <a:t>Identificar los factores </a:t>
          </a:r>
          <a:r>
            <a:rPr lang="es-EC" sz="1600" dirty="0" smtClean="0"/>
            <a:t>que influyen en la sostenibilidad a largo plazo de los emprendimientos orientados al consumidor en el Distrito Metropolitano de Quito, con el fin de diseñar estrategias para mejorar la permanencia de los negocios en el tiempo.</a:t>
          </a:r>
          <a:endParaRPr lang="es-EC" sz="1600" dirty="0"/>
        </a:p>
      </dgm:t>
    </dgm:pt>
    <dgm:pt modelId="{C566C02F-39F5-4842-8A9E-0C1DD5D0F0C5}" type="parTrans" cxnId="{89691C58-0312-4B6A-B2F9-A53855A1CA6D}">
      <dgm:prSet/>
      <dgm:spPr/>
      <dgm:t>
        <a:bodyPr/>
        <a:lstStyle/>
        <a:p>
          <a:endParaRPr lang="es-EC"/>
        </a:p>
      </dgm:t>
    </dgm:pt>
    <dgm:pt modelId="{4036544B-4909-4596-B512-B169501D1AC3}" type="sibTrans" cxnId="{89691C58-0312-4B6A-B2F9-A53855A1CA6D}">
      <dgm:prSet/>
      <dgm:spPr/>
      <dgm:t>
        <a:bodyPr/>
        <a:lstStyle/>
        <a:p>
          <a:endParaRPr lang="es-EC"/>
        </a:p>
      </dgm:t>
    </dgm:pt>
    <dgm:pt modelId="{E4FE919E-6772-43C7-B944-ED904981883A}">
      <dgm:prSet phldrT="[Texto]"/>
      <dgm:spPr/>
      <dgm:t>
        <a:bodyPr/>
        <a:lstStyle/>
        <a:p>
          <a:r>
            <a:rPr lang="es-EC" dirty="0" smtClean="0"/>
            <a:t>OBJETIVOS ESPECIFICOS</a:t>
          </a:r>
          <a:endParaRPr lang="es-EC" dirty="0"/>
        </a:p>
      </dgm:t>
    </dgm:pt>
    <dgm:pt modelId="{DB4DA318-6D4C-43EB-82D0-C48FF8394FD5}" type="parTrans" cxnId="{009FFA67-33E8-4AD4-8524-5A1433801005}">
      <dgm:prSet/>
      <dgm:spPr/>
      <dgm:t>
        <a:bodyPr/>
        <a:lstStyle/>
        <a:p>
          <a:endParaRPr lang="es-EC"/>
        </a:p>
      </dgm:t>
    </dgm:pt>
    <dgm:pt modelId="{75EDC461-4644-4904-A52C-9F52460166ED}" type="sibTrans" cxnId="{009FFA67-33E8-4AD4-8524-5A1433801005}">
      <dgm:prSet/>
      <dgm:spPr/>
      <dgm:t>
        <a:bodyPr/>
        <a:lstStyle/>
        <a:p>
          <a:endParaRPr lang="es-EC"/>
        </a:p>
      </dgm:t>
    </dgm:pt>
    <dgm:pt modelId="{1B3BCFB6-4D2E-450D-9237-E260F018BA9C}">
      <dgm:prSet phldrT="[Texto]" custT="1"/>
      <dgm:spPr/>
      <dgm:t>
        <a:bodyPr/>
        <a:lstStyle/>
        <a:p>
          <a:pPr algn="just"/>
          <a:r>
            <a:rPr lang="es-MX" sz="1600" dirty="0" smtClean="0"/>
            <a:t>- Identificar </a:t>
          </a:r>
          <a:r>
            <a:rPr lang="es-EC" sz="1600" dirty="0" smtClean="0"/>
            <a:t>las teorías de soporte así como las referencias investigativas que constituyen el marco teórico de esta investigación.</a:t>
          </a:r>
        </a:p>
        <a:p>
          <a:pPr algn="just"/>
          <a:r>
            <a:rPr lang="es-EC" sz="1600" dirty="0" smtClean="0"/>
            <a:t>- Diseñar la metodología compuesta por los instrumentos, técnicas y procedimientos necesarios para llevar a cabo la investigación.</a:t>
          </a:r>
        </a:p>
        <a:p>
          <a:pPr algn="just"/>
          <a:r>
            <a:rPr lang="es-EC" sz="1600" dirty="0" smtClean="0"/>
            <a:t>- Analizar los resultados del proyecto y comprobar las hipótesis utilizando métodos estadísticos y de análisis de datos.</a:t>
          </a:r>
        </a:p>
        <a:p>
          <a:pPr algn="just"/>
          <a:r>
            <a:rPr lang="es-EC" sz="1600" dirty="0" smtClean="0"/>
            <a:t>- Crear de un modelo de </a:t>
          </a:r>
          <a:r>
            <a:rPr lang="es-EC" sz="1600" dirty="0" err="1" smtClean="0"/>
            <a:t>Asociatividad</a:t>
          </a:r>
          <a:r>
            <a:rPr lang="es-EC" sz="1600" dirty="0" smtClean="0"/>
            <a:t> de Economía Popular y Solidaria de los emprendimientos orientados a la cosmetología y belleza con el fin de eliminar la competencia directa y crear una competencia complementaria en donde todos los integrantes de la misma generen ganancias.</a:t>
          </a:r>
          <a:endParaRPr lang="es-EC" sz="1600" dirty="0"/>
        </a:p>
      </dgm:t>
    </dgm:pt>
    <dgm:pt modelId="{0C2AA85A-E13B-46A6-B431-FF9C2E29F709}" type="parTrans" cxnId="{0A0B68DB-933D-45F0-BA5F-17AE7E3799BD}">
      <dgm:prSet/>
      <dgm:spPr/>
      <dgm:t>
        <a:bodyPr/>
        <a:lstStyle/>
        <a:p>
          <a:endParaRPr lang="es-EC"/>
        </a:p>
      </dgm:t>
    </dgm:pt>
    <dgm:pt modelId="{4013831C-3B64-444E-B4CF-74175071F079}" type="sibTrans" cxnId="{0A0B68DB-933D-45F0-BA5F-17AE7E3799BD}">
      <dgm:prSet/>
      <dgm:spPr/>
      <dgm:t>
        <a:bodyPr/>
        <a:lstStyle/>
        <a:p>
          <a:endParaRPr lang="es-EC"/>
        </a:p>
      </dgm:t>
    </dgm:pt>
    <dgm:pt modelId="{6C5A1F50-5B56-4DD1-9B19-1F4373242B4B}" type="pres">
      <dgm:prSet presAssocID="{FCE3BED9-AE7A-4464-A58F-477CAD61CC17}" presName="list" presStyleCnt="0">
        <dgm:presLayoutVars>
          <dgm:dir/>
          <dgm:animLvl val="lvl"/>
        </dgm:presLayoutVars>
      </dgm:prSet>
      <dgm:spPr/>
      <dgm:t>
        <a:bodyPr/>
        <a:lstStyle/>
        <a:p>
          <a:endParaRPr lang="es-EC"/>
        </a:p>
      </dgm:t>
    </dgm:pt>
    <dgm:pt modelId="{01D44BC8-2A92-405B-8551-BE844D6592B7}" type="pres">
      <dgm:prSet presAssocID="{4E843E1A-7EDC-4687-A29A-268C96545364}" presName="posSpace" presStyleCnt="0"/>
      <dgm:spPr/>
    </dgm:pt>
    <dgm:pt modelId="{8BBEFE99-5785-4E66-BEE6-B43A2F7CB47A}" type="pres">
      <dgm:prSet presAssocID="{4E843E1A-7EDC-4687-A29A-268C96545364}" presName="vertFlow" presStyleCnt="0"/>
      <dgm:spPr/>
    </dgm:pt>
    <dgm:pt modelId="{D2D744AF-3CFA-422E-BC0C-9463809934BA}" type="pres">
      <dgm:prSet presAssocID="{4E843E1A-7EDC-4687-A29A-268C96545364}" presName="topSpace" presStyleCnt="0"/>
      <dgm:spPr/>
    </dgm:pt>
    <dgm:pt modelId="{4B04E1E9-07D1-44FA-98DC-C4AD392610D3}" type="pres">
      <dgm:prSet presAssocID="{4E843E1A-7EDC-4687-A29A-268C96545364}" presName="firstComp" presStyleCnt="0"/>
      <dgm:spPr/>
    </dgm:pt>
    <dgm:pt modelId="{8E027229-A191-4DDF-B7F4-8304E8D1C434}" type="pres">
      <dgm:prSet presAssocID="{4E843E1A-7EDC-4687-A29A-268C96545364}" presName="firstChild" presStyleLbl="bgAccFollowNode1" presStyleIdx="0" presStyleCnt="2" custScaleX="100022" custScaleY="121800" custLinFactNeighborX="-888" custLinFactNeighborY="15973"/>
      <dgm:spPr/>
      <dgm:t>
        <a:bodyPr/>
        <a:lstStyle/>
        <a:p>
          <a:endParaRPr lang="es-EC"/>
        </a:p>
      </dgm:t>
    </dgm:pt>
    <dgm:pt modelId="{2606C238-0970-45A0-8B9A-18B76190432F}" type="pres">
      <dgm:prSet presAssocID="{4E843E1A-7EDC-4687-A29A-268C96545364}" presName="firstChildTx" presStyleLbl="bgAccFollowNode1" presStyleIdx="0" presStyleCnt="2">
        <dgm:presLayoutVars>
          <dgm:bulletEnabled val="1"/>
        </dgm:presLayoutVars>
      </dgm:prSet>
      <dgm:spPr/>
      <dgm:t>
        <a:bodyPr/>
        <a:lstStyle/>
        <a:p>
          <a:endParaRPr lang="es-EC"/>
        </a:p>
      </dgm:t>
    </dgm:pt>
    <dgm:pt modelId="{7D290C20-414F-43A7-9F15-93932C9D7E1E}" type="pres">
      <dgm:prSet presAssocID="{4E843E1A-7EDC-4687-A29A-268C96545364}" presName="negSpace" presStyleCnt="0"/>
      <dgm:spPr/>
    </dgm:pt>
    <dgm:pt modelId="{6BF8BA9E-0131-46C4-9F7A-DC84F26FBF5F}" type="pres">
      <dgm:prSet presAssocID="{4E843E1A-7EDC-4687-A29A-268C96545364}" presName="circle" presStyleLbl="node1" presStyleIdx="0" presStyleCnt="2" custLinFactNeighborX="-888" custLinFactNeighborY="19967"/>
      <dgm:spPr/>
      <dgm:t>
        <a:bodyPr/>
        <a:lstStyle/>
        <a:p>
          <a:endParaRPr lang="es-EC"/>
        </a:p>
      </dgm:t>
    </dgm:pt>
    <dgm:pt modelId="{67E24E1B-18CD-486F-85B1-FB03222C24F8}" type="pres">
      <dgm:prSet presAssocID="{A07B3516-F0FF-4A11-8930-D0F391C0A40E}" presName="transSpace" presStyleCnt="0"/>
      <dgm:spPr/>
    </dgm:pt>
    <dgm:pt modelId="{4E5660DF-B7B2-4827-9AE6-B2E1E3B36467}" type="pres">
      <dgm:prSet presAssocID="{E4FE919E-6772-43C7-B944-ED904981883A}" presName="posSpace" presStyleCnt="0"/>
      <dgm:spPr/>
    </dgm:pt>
    <dgm:pt modelId="{1C107040-E017-48D5-815F-798D1CEB1B41}" type="pres">
      <dgm:prSet presAssocID="{E4FE919E-6772-43C7-B944-ED904981883A}" presName="vertFlow" presStyleCnt="0"/>
      <dgm:spPr/>
    </dgm:pt>
    <dgm:pt modelId="{1D8C1D26-F268-44F8-8959-7028C91B9D25}" type="pres">
      <dgm:prSet presAssocID="{E4FE919E-6772-43C7-B944-ED904981883A}" presName="topSpace" presStyleCnt="0"/>
      <dgm:spPr/>
    </dgm:pt>
    <dgm:pt modelId="{BA60C29D-09D8-436A-82C4-4A8205615CC6}" type="pres">
      <dgm:prSet presAssocID="{E4FE919E-6772-43C7-B944-ED904981883A}" presName="firstComp" presStyleCnt="0"/>
      <dgm:spPr/>
    </dgm:pt>
    <dgm:pt modelId="{5D78B527-42C9-4FAE-9C14-086364FDC5BA}" type="pres">
      <dgm:prSet presAssocID="{E4FE919E-6772-43C7-B944-ED904981883A}" presName="firstChild" presStyleLbl="bgAccFollowNode1" presStyleIdx="1" presStyleCnt="2" custScaleX="125147" custScaleY="239863"/>
      <dgm:spPr/>
      <dgm:t>
        <a:bodyPr/>
        <a:lstStyle/>
        <a:p>
          <a:endParaRPr lang="es-EC"/>
        </a:p>
      </dgm:t>
    </dgm:pt>
    <dgm:pt modelId="{E3C87CA5-72DF-40EE-B844-836AA36F16C1}" type="pres">
      <dgm:prSet presAssocID="{E4FE919E-6772-43C7-B944-ED904981883A}" presName="firstChildTx" presStyleLbl="bgAccFollowNode1" presStyleIdx="1" presStyleCnt="2">
        <dgm:presLayoutVars>
          <dgm:bulletEnabled val="1"/>
        </dgm:presLayoutVars>
      </dgm:prSet>
      <dgm:spPr/>
      <dgm:t>
        <a:bodyPr/>
        <a:lstStyle/>
        <a:p>
          <a:endParaRPr lang="es-EC"/>
        </a:p>
      </dgm:t>
    </dgm:pt>
    <dgm:pt modelId="{ECC4ADA9-D8DF-4D60-9CA1-BC02253975EB}" type="pres">
      <dgm:prSet presAssocID="{E4FE919E-6772-43C7-B944-ED904981883A}" presName="negSpace" presStyleCnt="0"/>
      <dgm:spPr/>
    </dgm:pt>
    <dgm:pt modelId="{E75B8BAB-51B6-4CA1-8962-F63110447F2B}" type="pres">
      <dgm:prSet presAssocID="{E4FE919E-6772-43C7-B944-ED904981883A}" presName="circle" presStyleLbl="node1" presStyleIdx="1" presStyleCnt="2" custLinFactNeighborX="-30439" custLinFactNeighborY="5904"/>
      <dgm:spPr/>
      <dgm:t>
        <a:bodyPr/>
        <a:lstStyle/>
        <a:p>
          <a:endParaRPr lang="es-EC"/>
        </a:p>
      </dgm:t>
    </dgm:pt>
  </dgm:ptLst>
  <dgm:cxnLst>
    <dgm:cxn modelId="{520DD702-4C64-4009-AB4E-41846719DD9B}" type="presOf" srcId="{D282665A-D4A2-4A5F-91AA-61A609409F7E}" destId="{8E027229-A191-4DDF-B7F4-8304E8D1C434}" srcOrd="0" destOrd="0" presId="urn:microsoft.com/office/officeart/2005/8/layout/hList9"/>
    <dgm:cxn modelId="{A7B19415-07D0-406B-A260-7B6FA96EA5D3}" type="presOf" srcId="{E4FE919E-6772-43C7-B944-ED904981883A}" destId="{E75B8BAB-51B6-4CA1-8962-F63110447F2B}" srcOrd="0" destOrd="0" presId="urn:microsoft.com/office/officeart/2005/8/layout/hList9"/>
    <dgm:cxn modelId="{89691C58-0312-4B6A-B2F9-A53855A1CA6D}" srcId="{4E843E1A-7EDC-4687-A29A-268C96545364}" destId="{D282665A-D4A2-4A5F-91AA-61A609409F7E}" srcOrd="0" destOrd="0" parTransId="{C566C02F-39F5-4842-8A9E-0C1DD5D0F0C5}" sibTransId="{4036544B-4909-4596-B512-B169501D1AC3}"/>
    <dgm:cxn modelId="{82CDA24F-ADB1-4F8B-932B-E16A01355862}" type="presOf" srcId="{1B3BCFB6-4D2E-450D-9237-E260F018BA9C}" destId="{E3C87CA5-72DF-40EE-B844-836AA36F16C1}" srcOrd="1" destOrd="0" presId="urn:microsoft.com/office/officeart/2005/8/layout/hList9"/>
    <dgm:cxn modelId="{CE1CF7E8-5D08-4F0D-A0D7-F11926E8DF5B}" type="presOf" srcId="{FCE3BED9-AE7A-4464-A58F-477CAD61CC17}" destId="{6C5A1F50-5B56-4DD1-9B19-1F4373242B4B}" srcOrd="0" destOrd="0" presId="urn:microsoft.com/office/officeart/2005/8/layout/hList9"/>
    <dgm:cxn modelId="{9D70BDD6-7ED5-4D49-AECE-D6AD828A3EAE}" type="presOf" srcId="{D282665A-D4A2-4A5F-91AA-61A609409F7E}" destId="{2606C238-0970-45A0-8B9A-18B76190432F}" srcOrd="1" destOrd="0" presId="urn:microsoft.com/office/officeart/2005/8/layout/hList9"/>
    <dgm:cxn modelId="{0A0B68DB-933D-45F0-BA5F-17AE7E3799BD}" srcId="{E4FE919E-6772-43C7-B944-ED904981883A}" destId="{1B3BCFB6-4D2E-450D-9237-E260F018BA9C}" srcOrd="0" destOrd="0" parTransId="{0C2AA85A-E13B-46A6-B431-FF9C2E29F709}" sibTransId="{4013831C-3B64-444E-B4CF-74175071F079}"/>
    <dgm:cxn modelId="{009FFA67-33E8-4AD4-8524-5A1433801005}" srcId="{FCE3BED9-AE7A-4464-A58F-477CAD61CC17}" destId="{E4FE919E-6772-43C7-B944-ED904981883A}" srcOrd="1" destOrd="0" parTransId="{DB4DA318-6D4C-43EB-82D0-C48FF8394FD5}" sibTransId="{75EDC461-4644-4904-A52C-9F52460166ED}"/>
    <dgm:cxn modelId="{0C116AE3-5664-4F61-9FB7-F274883FE43D}" type="presOf" srcId="{1B3BCFB6-4D2E-450D-9237-E260F018BA9C}" destId="{5D78B527-42C9-4FAE-9C14-086364FDC5BA}" srcOrd="0" destOrd="0" presId="urn:microsoft.com/office/officeart/2005/8/layout/hList9"/>
    <dgm:cxn modelId="{EDFEA930-7DE1-4445-8141-48417FF924BE}" type="presOf" srcId="{4E843E1A-7EDC-4687-A29A-268C96545364}" destId="{6BF8BA9E-0131-46C4-9F7A-DC84F26FBF5F}" srcOrd="0" destOrd="0" presId="urn:microsoft.com/office/officeart/2005/8/layout/hList9"/>
    <dgm:cxn modelId="{510CE66E-D098-4871-BB7F-1BD3ADE492BB}" srcId="{FCE3BED9-AE7A-4464-A58F-477CAD61CC17}" destId="{4E843E1A-7EDC-4687-A29A-268C96545364}" srcOrd="0" destOrd="0" parTransId="{47E198B0-6BC4-47EF-8D92-C8F81424FD70}" sibTransId="{A07B3516-F0FF-4A11-8930-D0F391C0A40E}"/>
    <dgm:cxn modelId="{C762A15B-9FA7-4C64-BD4F-E77F7E048D49}" type="presParOf" srcId="{6C5A1F50-5B56-4DD1-9B19-1F4373242B4B}" destId="{01D44BC8-2A92-405B-8551-BE844D6592B7}" srcOrd="0" destOrd="0" presId="urn:microsoft.com/office/officeart/2005/8/layout/hList9"/>
    <dgm:cxn modelId="{981FFE4F-762C-48A3-81B0-A24C7A4AC726}" type="presParOf" srcId="{6C5A1F50-5B56-4DD1-9B19-1F4373242B4B}" destId="{8BBEFE99-5785-4E66-BEE6-B43A2F7CB47A}" srcOrd="1" destOrd="0" presId="urn:microsoft.com/office/officeart/2005/8/layout/hList9"/>
    <dgm:cxn modelId="{BE3BDA39-858A-49F1-BD98-B250579A9E24}" type="presParOf" srcId="{8BBEFE99-5785-4E66-BEE6-B43A2F7CB47A}" destId="{D2D744AF-3CFA-422E-BC0C-9463809934BA}" srcOrd="0" destOrd="0" presId="urn:microsoft.com/office/officeart/2005/8/layout/hList9"/>
    <dgm:cxn modelId="{A896A2C6-5E0C-4E58-9FCA-F486A0DE4B18}" type="presParOf" srcId="{8BBEFE99-5785-4E66-BEE6-B43A2F7CB47A}" destId="{4B04E1E9-07D1-44FA-98DC-C4AD392610D3}" srcOrd="1" destOrd="0" presId="urn:microsoft.com/office/officeart/2005/8/layout/hList9"/>
    <dgm:cxn modelId="{B247384A-50EB-454E-BA4C-EAF41CD959B6}" type="presParOf" srcId="{4B04E1E9-07D1-44FA-98DC-C4AD392610D3}" destId="{8E027229-A191-4DDF-B7F4-8304E8D1C434}" srcOrd="0" destOrd="0" presId="urn:microsoft.com/office/officeart/2005/8/layout/hList9"/>
    <dgm:cxn modelId="{70EE5F1E-D84F-483D-B585-B7BB8E941727}" type="presParOf" srcId="{4B04E1E9-07D1-44FA-98DC-C4AD392610D3}" destId="{2606C238-0970-45A0-8B9A-18B76190432F}" srcOrd="1" destOrd="0" presId="urn:microsoft.com/office/officeart/2005/8/layout/hList9"/>
    <dgm:cxn modelId="{236A144E-9565-4366-BAB1-9BBFFA00E988}" type="presParOf" srcId="{6C5A1F50-5B56-4DD1-9B19-1F4373242B4B}" destId="{7D290C20-414F-43A7-9F15-93932C9D7E1E}" srcOrd="2" destOrd="0" presId="urn:microsoft.com/office/officeart/2005/8/layout/hList9"/>
    <dgm:cxn modelId="{D71DCA8B-D6CF-4C91-B8B2-9CA177814CFE}" type="presParOf" srcId="{6C5A1F50-5B56-4DD1-9B19-1F4373242B4B}" destId="{6BF8BA9E-0131-46C4-9F7A-DC84F26FBF5F}" srcOrd="3" destOrd="0" presId="urn:microsoft.com/office/officeart/2005/8/layout/hList9"/>
    <dgm:cxn modelId="{EBB874BF-7795-4FE9-AA86-B1835709DE2F}" type="presParOf" srcId="{6C5A1F50-5B56-4DD1-9B19-1F4373242B4B}" destId="{67E24E1B-18CD-486F-85B1-FB03222C24F8}" srcOrd="4" destOrd="0" presId="urn:microsoft.com/office/officeart/2005/8/layout/hList9"/>
    <dgm:cxn modelId="{31E5F4BC-780B-46AE-9B2F-59275F8F29D4}" type="presParOf" srcId="{6C5A1F50-5B56-4DD1-9B19-1F4373242B4B}" destId="{4E5660DF-B7B2-4827-9AE6-B2E1E3B36467}" srcOrd="5" destOrd="0" presId="urn:microsoft.com/office/officeart/2005/8/layout/hList9"/>
    <dgm:cxn modelId="{CD4ED5A4-904B-4C9C-9472-335815EEDCE0}" type="presParOf" srcId="{6C5A1F50-5B56-4DD1-9B19-1F4373242B4B}" destId="{1C107040-E017-48D5-815F-798D1CEB1B41}" srcOrd="6" destOrd="0" presId="urn:microsoft.com/office/officeart/2005/8/layout/hList9"/>
    <dgm:cxn modelId="{607D032E-E3D0-43D0-AB3F-6F779DE06DD0}" type="presParOf" srcId="{1C107040-E017-48D5-815F-798D1CEB1B41}" destId="{1D8C1D26-F268-44F8-8959-7028C91B9D25}" srcOrd="0" destOrd="0" presId="urn:microsoft.com/office/officeart/2005/8/layout/hList9"/>
    <dgm:cxn modelId="{0938C643-6C70-4C9D-ADC0-DD95425F010B}" type="presParOf" srcId="{1C107040-E017-48D5-815F-798D1CEB1B41}" destId="{BA60C29D-09D8-436A-82C4-4A8205615CC6}" srcOrd="1" destOrd="0" presId="urn:microsoft.com/office/officeart/2005/8/layout/hList9"/>
    <dgm:cxn modelId="{48499151-52BF-4F5B-A5E2-F74E4F2AAE39}" type="presParOf" srcId="{BA60C29D-09D8-436A-82C4-4A8205615CC6}" destId="{5D78B527-42C9-4FAE-9C14-086364FDC5BA}" srcOrd="0" destOrd="0" presId="urn:microsoft.com/office/officeart/2005/8/layout/hList9"/>
    <dgm:cxn modelId="{C8D62CE8-80BA-4783-85C7-00DEDC45ECA1}" type="presParOf" srcId="{BA60C29D-09D8-436A-82C4-4A8205615CC6}" destId="{E3C87CA5-72DF-40EE-B844-836AA36F16C1}" srcOrd="1" destOrd="0" presId="urn:microsoft.com/office/officeart/2005/8/layout/hList9"/>
    <dgm:cxn modelId="{418D2C6E-3DAF-4D32-87AE-6E2C02FC91A2}" type="presParOf" srcId="{6C5A1F50-5B56-4DD1-9B19-1F4373242B4B}" destId="{ECC4ADA9-D8DF-4D60-9CA1-BC02253975EB}" srcOrd="7" destOrd="0" presId="urn:microsoft.com/office/officeart/2005/8/layout/hList9"/>
    <dgm:cxn modelId="{56D9B95B-7E0A-43BA-BB5C-E836287A20A5}" type="presParOf" srcId="{6C5A1F50-5B56-4DD1-9B19-1F4373242B4B}" destId="{E75B8BAB-51B6-4CA1-8962-F63110447F2B}"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84ABDD9-62F0-489A-BB5D-EE4BF4F15939}" type="doc">
      <dgm:prSet loTypeId="urn:microsoft.com/office/officeart/2005/8/layout/hProcess11" loCatId="process" qsTypeId="urn:microsoft.com/office/officeart/2005/8/quickstyle/simple1" qsCatId="simple" csTypeId="urn:microsoft.com/office/officeart/2005/8/colors/accent2_3" csCatId="accent2" phldr="1"/>
      <dgm:spPr/>
      <dgm:t>
        <a:bodyPr/>
        <a:lstStyle/>
        <a:p>
          <a:endParaRPr lang="es-EC"/>
        </a:p>
      </dgm:t>
    </dgm:pt>
    <dgm:pt modelId="{8547C60C-CBC3-46F2-B935-8E6BBF240580}">
      <dgm:prSet custT="1"/>
      <dgm:spPr/>
      <dgm:t>
        <a:bodyPr/>
        <a:lstStyle/>
        <a:p>
          <a:pPr rtl="0"/>
          <a:r>
            <a:rPr lang="es-EC" sz="1800" dirty="0" smtClean="0"/>
            <a:t>Un emprendimiento consolidado en el mercado puede ser una fuente que ayude al país a salir de la crisis, esto es importante que el gobierno considere invertir y trabajar más en los mismos para generar fuentes de trabajo </a:t>
          </a:r>
          <a:endParaRPr lang="es-EC" sz="1800" dirty="0"/>
        </a:p>
      </dgm:t>
    </dgm:pt>
    <dgm:pt modelId="{A93FFDA4-79B6-4181-8070-636E871C8C3D}" type="parTrans" cxnId="{3D0CB865-05D1-414C-AC59-2FF5A543833A}">
      <dgm:prSet/>
      <dgm:spPr/>
      <dgm:t>
        <a:bodyPr/>
        <a:lstStyle/>
        <a:p>
          <a:endParaRPr lang="es-EC" sz="1600"/>
        </a:p>
      </dgm:t>
    </dgm:pt>
    <dgm:pt modelId="{0219BF72-0F45-4438-A1A1-22B3F8BE092B}" type="sibTrans" cxnId="{3D0CB865-05D1-414C-AC59-2FF5A543833A}">
      <dgm:prSet/>
      <dgm:spPr/>
      <dgm:t>
        <a:bodyPr/>
        <a:lstStyle/>
        <a:p>
          <a:endParaRPr lang="es-EC" sz="1600"/>
        </a:p>
      </dgm:t>
    </dgm:pt>
    <dgm:pt modelId="{682E41BE-E7DF-4DC8-AA64-BB8F033F9C86}">
      <dgm:prSet custT="1"/>
      <dgm:spPr/>
      <dgm:t>
        <a:bodyPr/>
        <a:lstStyle/>
        <a:p>
          <a:pPr rtl="0"/>
          <a:r>
            <a:rPr lang="es-EC" sz="1800" dirty="0" smtClean="0"/>
            <a:t>La mayoría de los emprendedores califican como malo, el proceso para obtener los permisos de funcionamiento de un negocio, puesto que las organizaciones encargadas solicitan mucho papeleo que es difícil obtenerlo en poco tiempo, por tal motivo,</a:t>
          </a:r>
          <a:endParaRPr lang="es-EC" sz="1800" dirty="0"/>
        </a:p>
      </dgm:t>
    </dgm:pt>
    <dgm:pt modelId="{CB30C423-B792-41B9-8B79-7DCA4561B71C}" type="parTrans" cxnId="{65AF8613-D8B7-4F91-AB77-DE6CAF450C81}">
      <dgm:prSet/>
      <dgm:spPr/>
      <dgm:t>
        <a:bodyPr/>
        <a:lstStyle/>
        <a:p>
          <a:endParaRPr lang="es-EC" sz="1600"/>
        </a:p>
      </dgm:t>
    </dgm:pt>
    <dgm:pt modelId="{1776FA68-F951-4CAE-AC39-E00F68A9C0D2}" type="sibTrans" cxnId="{65AF8613-D8B7-4F91-AB77-DE6CAF450C81}">
      <dgm:prSet/>
      <dgm:spPr/>
      <dgm:t>
        <a:bodyPr/>
        <a:lstStyle/>
        <a:p>
          <a:endParaRPr lang="es-EC" sz="1600"/>
        </a:p>
      </dgm:t>
    </dgm:pt>
    <dgm:pt modelId="{62F8FA93-4556-4003-A204-38D8F27C1722}" type="pres">
      <dgm:prSet presAssocID="{984ABDD9-62F0-489A-BB5D-EE4BF4F15939}" presName="Name0" presStyleCnt="0">
        <dgm:presLayoutVars>
          <dgm:dir/>
          <dgm:resizeHandles val="exact"/>
        </dgm:presLayoutVars>
      </dgm:prSet>
      <dgm:spPr/>
      <dgm:t>
        <a:bodyPr/>
        <a:lstStyle/>
        <a:p>
          <a:endParaRPr lang="es-EC"/>
        </a:p>
      </dgm:t>
    </dgm:pt>
    <dgm:pt modelId="{B2112DAD-E139-4A62-8AD1-FD2A8E6B0A69}" type="pres">
      <dgm:prSet presAssocID="{984ABDD9-62F0-489A-BB5D-EE4BF4F15939}" presName="arrow" presStyleLbl="bgShp" presStyleIdx="0" presStyleCnt="1"/>
      <dgm:spPr/>
    </dgm:pt>
    <dgm:pt modelId="{540F53C8-7168-4F7B-94EA-091BC3D8D93F}" type="pres">
      <dgm:prSet presAssocID="{984ABDD9-62F0-489A-BB5D-EE4BF4F15939}" presName="points" presStyleCnt="0"/>
      <dgm:spPr/>
    </dgm:pt>
    <dgm:pt modelId="{84CB17C7-431D-48EE-8B7A-7C0AAB5A34F8}" type="pres">
      <dgm:prSet presAssocID="{8547C60C-CBC3-46F2-B935-8E6BBF240580}" presName="compositeA" presStyleCnt="0"/>
      <dgm:spPr/>
    </dgm:pt>
    <dgm:pt modelId="{36335F13-8256-4CC9-9A58-BB0AB27BED53}" type="pres">
      <dgm:prSet presAssocID="{8547C60C-CBC3-46F2-B935-8E6BBF240580}" presName="textA" presStyleLbl="revTx" presStyleIdx="0" presStyleCnt="2" custScaleX="179614">
        <dgm:presLayoutVars>
          <dgm:bulletEnabled val="1"/>
        </dgm:presLayoutVars>
      </dgm:prSet>
      <dgm:spPr/>
      <dgm:t>
        <a:bodyPr/>
        <a:lstStyle/>
        <a:p>
          <a:endParaRPr lang="es-EC"/>
        </a:p>
      </dgm:t>
    </dgm:pt>
    <dgm:pt modelId="{83E4B256-3210-4219-8179-0C3B42AC8BCF}" type="pres">
      <dgm:prSet presAssocID="{8547C60C-CBC3-46F2-B935-8E6BBF240580}" presName="circleA" presStyleLbl="node1" presStyleIdx="0" presStyleCnt="2"/>
      <dgm:spPr/>
    </dgm:pt>
    <dgm:pt modelId="{770E1219-1D70-423B-A201-9DA81FA68EA8}" type="pres">
      <dgm:prSet presAssocID="{8547C60C-CBC3-46F2-B935-8E6BBF240580}" presName="spaceA" presStyleCnt="0"/>
      <dgm:spPr/>
    </dgm:pt>
    <dgm:pt modelId="{71DF2777-544A-4DF8-9C8F-1991FA08EFCF}" type="pres">
      <dgm:prSet presAssocID="{0219BF72-0F45-4438-A1A1-22B3F8BE092B}" presName="space" presStyleCnt="0"/>
      <dgm:spPr/>
    </dgm:pt>
    <dgm:pt modelId="{27E8B01E-CBF4-4BF7-907E-D64381079997}" type="pres">
      <dgm:prSet presAssocID="{682E41BE-E7DF-4DC8-AA64-BB8F033F9C86}" presName="compositeB" presStyleCnt="0"/>
      <dgm:spPr/>
    </dgm:pt>
    <dgm:pt modelId="{0E9F6845-EA97-487C-BE3B-1EF22B679AA9}" type="pres">
      <dgm:prSet presAssocID="{682E41BE-E7DF-4DC8-AA64-BB8F033F9C86}" presName="textB" presStyleLbl="revTx" presStyleIdx="1" presStyleCnt="2" custScaleX="165753">
        <dgm:presLayoutVars>
          <dgm:bulletEnabled val="1"/>
        </dgm:presLayoutVars>
      </dgm:prSet>
      <dgm:spPr/>
      <dgm:t>
        <a:bodyPr/>
        <a:lstStyle/>
        <a:p>
          <a:endParaRPr lang="es-EC"/>
        </a:p>
      </dgm:t>
    </dgm:pt>
    <dgm:pt modelId="{A1254E20-5B72-45EC-9BD0-31A231D98EE7}" type="pres">
      <dgm:prSet presAssocID="{682E41BE-E7DF-4DC8-AA64-BB8F033F9C86}" presName="circleB" presStyleLbl="node1" presStyleIdx="1" presStyleCnt="2"/>
      <dgm:spPr/>
    </dgm:pt>
    <dgm:pt modelId="{F5B8DBDB-0A03-4606-AF04-E992199B5763}" type="pres">
      <dgm:prSet presAssocID="{682E41BE-E7DF-4DC8-AA64-BB8F033F9C86}" presName="spaceB" presStyleCnt="0"/>
      <dgm:spPr/>
    </dgm:pt>
  </dgm:ptLst>
  <dgm:cxnLst>
    <dgm:cxn modelId="{65AF8613-D8B7-4F91-AB77-DE6CAF450C81}" srcId="{984ABDD9-62F0-489A-BB5D-EE4BF4F15939}" destId="{682E41BE-E7DF-4DC8-AA64-BB8F033F9C86}" srcOrd="1" destOrd="0" parTransId="{CB30C423-B792-41B9-8B79-7DCA4561B71C}" sibTransId="{1776FA68-F951-4CAE-AC39-E00F68A9C0D2}"/>
    <dgm:cxn modelId="{3D0CB865-05D1-414C-AC59-2FF5A543833A}" srcId="{984ABDD9-62F0-489A-BB5D-EE4BF4F15939}" destId="{8547C60C-CBC3-46F2-B935-8E6BBF240580}" srcOrd="0" destOrd="0" parTransId="{A93FFDA4-79B6-4181-8070-636E871C8C3D}" sibTransId="{0219BF72-0F45-4438-A1A1-22B3F8BE092B}"/>
    <dgm:cxn modelId="{3D54B32E-DF69-40D4-BE62-3A59BB319994}" type="presOf" srcId="{8547C60C-CBC3-46F2-B935-8E6BBF240580}" destId="{36335F13-8256-4CC9-9A58-BB0AB27BED53}" srcOrd="0" destOrd="0" presId="urn:microsoft.com/office/officeart/2005/8/layout/hProcess11"/>
    <dgm:cxn modelId="{6FBF512B-C888-4E8A-AB77-64F2EBDE9435}" type="presOf" srcId="{984ABDD9-62F0-489A-BB5D-EE4BF4F15939}" destId="{62F8FA93-4556-4003-A204-38D8F27C1722}" srcOrd="0" destOrd="0" presId="urn:microsoft.com/office/officeart/2005/8/layout/hProcess11"/>
    <dgm:cxn modelId="{ACA233D3-4123-4CE6-B397-5174B2EFC689}" type="presOf" srcId="{682E41BE-E7DF-4DC8-AA64-BB8F033F9C86}" destId="{0E9F6845-EA97-487C-BE3B-1EF22B679AA9}" srcOrd="0" destOrd="0" presId="urn:microsoft.com/office/officeart/2005/8/layout/hProcess11"/>
    <dgm:cxn modelId="{7F137CAB-BB59-4734-9213-669AF6D3F7A2}" type="presParOf" srcId="{62F8FA93-4556-4003-A204-38D8F27C1722}" destId="{B2112DAD-E139-4A62-8AD1-FD2A8E6B0A69}" srcOrd="0" destOrd="0" presId="urn:microsoft.com/office/officeart/2005/8/layout/hProcess11"/>
    <dgm:cxn modelId="{83F9428C-18EC-4B74-A688-8CC966DA1979}" type="presParOf" srcId="{62F8FA93-4556-4003-A204-38D8F27C1722}" destId="{540F53C8-7168-4F7B-94EA-091BC3D8D93F}" srcOrd="1" destOrd="0" presId="urn:microsoft.com/office/officeart/2005/8/layout/hProcess11"/>
    <dgm:cxn modelId="{F2EEC5E3-2BB9-461B-B2E9-16C9FBAEA381}" type="presParOf" srcId="{540F53C8-7168-4F7B-94EA-091BC3D8D93F}" destId="{84CB17C7-431D-48EE-8B7A-7C0AAB5A34F8}" srcOrd="0" destOrd="0" presId="urn:microsoft.com/office/officeart/2005/8/layout/hProcess11"/>
    <dgm:cxn modelId="{95823D59-3F70-4D1C-B314-DBA5406176D8}" type="presParOf" srcId="{84CB17C7-431D-48EE-8B7A-7C0AAB5A34F8}" destId="{36335F13-8256-4CC9-9A58-BB0AB27BED53}" srcOrd="0" destOrd="0" presId="urn:microsoft.com/office/officeart/2005/8/layout/hProcess11"/>
    <dgm:cxn modelId="{1DDFA043-CA59-4406-BC22-A279A44033C6}" type="presParOf" srcId="{84CB17C7-431D-48EE-8B7A-7C0AAB5A34F8}" destId="{83E4B256-3210-4219-8179-0C3B42AC8BCF}" srcOrd="1" destOrd="0" presId="urn:microsoft.com/office/officeart/2005/8/layout/hProcess11"/>
    <dgm:cxn modelId="{849FACE5-4AD9-47AF-85AF-F0CFF2E9C01C}" type="presParOf" srcId="{84CB17C7-431D-48EE-8B7A-7C0AAB5A34F8}" destId="{770E1219-1D70-423B-A201-9DA81FA68EA8}" srcOrd="2" destOrd="0" presId="urn:microsoft.com/office/officeart/2005/8/layout/hProcess11"/>
    <dgm:cxn modelId="{F46823C9-A9F0-4717-8B66-1DB25008116A}" type="presParOf" srcId="{540F53C8-7168-4F7B-94EA-091BC3D8D93F}" destId="{71DF2777-544A-4DF8-9C8F-1991FA08EFCF}" srcOrd="1" destOrd="0" presId="urn:microsoft.com/office/officeart/2005/8/layout/hProcess11"/>
    <dgm:cxn modelId="{4D31DA6E-53B3-4616-9C53-DB5298A62F2F}" type="presParOf" srcId="{540F53C8-7168-4F7B-94EA-091BC3D8D93F}" destId="{27E8B01E-CBF4-4BF7-907E-D64381079997}" srcOrd="2" destOrd="0" presId="urn:microsoft.com/office/officeart/2005/8/layout/hProcess11"/>
    <dgm:cxn modelId="{D02C45A6-367D-49F0-96A6-642139F99059}" type="presParOf" srcId="{27E8B01E-CBF4-4BF7-907E-D64381079997}" destId="{0E9F6845-EA97-487C-BE3B-1EF22B679AA9}" srcOrd="0" destOrd="0" presId="urn:microsoft.com/office/officeart/2005/8/layout/hProcess11"/>
    <dgm:cxn modelId="{F38BB34C-C2B8-4F10-A29E-DFA70C4464C3}" type="presParOf" srcId="{27E8B01E-CBF4-4BF7-907E-D64381079997}" destId="{A1254E20-5B72-45EC-9BD0-31A231D98EE7}" srcOrd="1" destOrd="0" presId="urn:microsoft.com/office/officeart/2005/8/layout/hProcess11"/>
    <dgm:cxn modelId="{0145AECE-ED54-4383-A3A4-17B1456E1C2B}" type="presParOf" srcId="{27E8B01E-CBF4-4BF7-907E-D64381079997}" destId="{F5B8DBDB-0A03-4606-AF04-E992199B5763}"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84ABDD9-62F0-489A-BB5D-EE4BF4F15939}"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s-EC"/>
        </a:p>
      </dgm:t>
    </dgm:pt>
    <dgm:pt modelId="{8547C60C-CBC3-46F2-B935-8E6BBF240580}">
      <dgm:prSet custT="1"/>
      <dgm:spPr/>
      <dgm:t>
        <a:bodyPr/>
        <a:lstStyle/>
        <a:p>
          <a:pPr rtl="0"/>
          <a:r>
            <a:rPr lang="es-EC" sz="1800" dirty="0" smtClean="0"/>
            <a:t>El financiamiento es un factor que puede ayudar a un negocio a crecer, pero también puede ser un obstáculo importante para el mismo si no se lo maneja de una manera correcta.</a:t>
          </a:r>
          <a:endParaRPr lang="es-EC" sz="1800" dirty="0"/>
        </a:p>
      </dgm:t>
    </dgm:pt>
    <dgm:pt modelId="{A93FFDA4-79B6-4181-8070-636E871C8C3D}" type="parTrans" cxnId="{3D0CB865-05D1-414C-AC59-2FF5A543833A}">
      <dgm:prSet/>
      <dgm:spPr/>
      <dgm:t>
        <a:bodyPr/>
        <a:lstStyle/>
        <a:p>
          <a:endParaRPr lang="es-EC" sz="1600"/>
        </a:p>
      </dgm:t>
    </dgm:pt>
    <dgm:pt modelId="{0219BF72-0F45-4438-A1A1-22B3F8BE092B}" type="sibTrans" cxnId="{3D0CB865-05D1-414C-AC59-2FF5A543833A}">
      <dgm:prSet/>
      <dgm:spPr/>
      <dgm:t>
        <a:bodyPr/>
        <a:lstStyle/>
        <a:p>
          <a:endParaRPr lang="es-EC" sz="1600"/>
        </a:p>
      </dgm:t>
    </dgm:pt>
    <dgm:pt modelId="{682E41BE-E7DF-4DC8-AA64-BB8F033F9C86}">
      <dgm:prSet custT="1"/>
      <dgm:spPr/>
      <dgm:t>
        <a:bodyPr/>
        <a:lstStyle/>
        <a:p>
          <a:pPr rtl="0"/>
          <a:r>
            <a:rPr lang="es-EC" sz="1800" dirty="0" smtClean="0"/>
            <a:t>Con la información recabada, la mayoría de encuestados asegura que sus emprendimientos fueron financiados con recursos propios y solo una pequeña parte lo financió con créditos financieros</a:t>
          </a:r>
          <a:endParaRPr lang="es-EC" sz="1800" dirty="0"/>
        </a:p>
      </dgm:t>
    </dgm:pt>
    <dgm:pt modelId="{CB30C423-B792-41B9-8B79-7DCA4561B71C}" type="parTrans" cxnId="{65AF8613-D8B7-4F91-AB77-DE6CAF450C81}">
      <dgm:prSet/>
      <dgm:spPr/>
      <dgm:t>
        <a:bodyPr/>
        <a:lstStyle/>
        <a:p>
          <a:endParaRPr lang="es-EC" sz="1600"/>
        </a:p>
      </dgm:t>
    </dgm:pt>
    <dgm:pt modelId="{1776FA68-F951-4CAE-AC39-E00F68A9C0D2}" type="sibTrans" cxnId="{65AF8613-D8B7-4F91-AB77-DE6CAF450C81}">
      <dgm:prSet/>
      <dgm:spPr/>
      <dgm:t>
        <a:bodyPr/>
        <a:lstStyle/>
        <a:p>
          <a:endParaRPr lang="es-EC" sz="1600"/>
        </a:p>
      </dgm:t>
    </dgm:pt>
    <dgm:pt modelId="{62F8FA93-4556-4003-A204-38D8F27C1722}" type="pres">
      <dgm:prSet presAssocID="{984ABDD9-62F0-489A-BB5D-EE4BF4F15939}" presName="Name0" presStyleCnt="0">
        <dgm:presLayoutVars>
          <dgm:dir/>
          <dgm:resizeHandles val="exact"/>
        </dgm:presLayoutVars>
      </dgm:prSet>
      <dgm:spPr/>
      <dgm:t>
        <a:bodyPr/>
        <a:lstStyle/>
        <a:p>
          <a:endParaRPr lang="es-EC"/>
        </a:p>
      </dgm:t>
    </dgm:pt>
    <dgm:pt modelId="{B2112DAD-E139-4A62-8AD1-FD2A8E6B0A69}" type="pres">
      <dgm:prSet presAssocID="{984ABDD9-62F0-489A-BB5D-EE4BF4F15939}" presName="arrow" presStyleLbl="bgShp" presStyleIdx="0" presStyleCnt="1"/>
      <dgm:spPr/>
    </dgm:pt>
    <dgm:pt modelId="{540F53C8-7168-4F7B-94EA-091BC3D8D93F}" type="pres">
      <dgm:prSet presAssocID="{984ABDD9-62F0-489A-BB5D-EE4BF4F15939}" presName="points" presStyleCnt="0"/>
      <dgm:spPr/>
    </dgm:pt>
    <dgm:pt modelId="{84CB17C7-431D-48EE-8B7A-7C0AAB5A34F8}" type="pres">
      <dgm:prSet presAssocID="{8547C60C-CBC3-46F2-B935-8E6BBF240580}" presName="compositeA" presStyleCnt="0"/>
      <dgm:spPr/>
    </dgm:pt>
    <dgm:pt modelId="{36335F13-8256-4CC9-9A58-BB0AB27BED53}" type="pres">
      <dgm:prSet presAssocID="{8547C60C-CBC3-46F2-B935-8E6BBF240580}" presName="textA" presStyleLbl="revTx" presStyleIdx="0" presStyleCnt="2" custScaleX="179614">
        <dgm:presLayoutVars>
          <dgm:bulletEnabled val="1"/>
        </dgm:presLayoutVars>
      </dgm:prSet>
      <dgm:spPr/>
      <dgm:t>
        <a:bodyPr/>
        <a:lstStyle/>
        <a:p>
          <a:endParaRPr lang="es-EC"/>
        </a:p>
      </dgm:t>
    </dgm:pt>
    <dgm:pt modelId="{83E4B256-3210-4219-8179-0C3B42AC8BCF}" type="pres">
      <dgm:prSet presAssocID="{8547C60C-CBC3-46F2-B935-8E6BBF240580}" presName="circleA" presStyleLbl="node1" presStyleIdx="0" presStyleCnt="2"/>
      <dgm:spPr/>
    </dgm:pt>
    <dgm:pt modelId="{770E1219-1D70-423B-A201-9DA81FA68EA8}" type="pres">
      <dgm:prSet presAssocID="{8547C60C-CBC3-46F2-B935-8E6BBF240580}" presName="spaceA" presStyleCnt="0"/>
      <dgm:spPr/>
    </dgm:pt>
    <dgm:pt modelId="{71DF2777-544A-4DF8-9C8F-1991FA08EFCF}" type="pres">
      <dgm:prSet presAssocID="{0219BF72-0F45-4438-A1A1-22B3F8BE092B}" presName="space" presStyleCnt="0"/>
      <dgm:spPr/>
    </dgm:pt>
    <dgm:pt modelId="{27E8B01E-CBF4-4BF7-907E-D64381079997}" type="pres">
      <dgm:prSet presAssocID="{682E41BE-E7DF-4DC8-AA64-BB8F033F9C86}" presName="compositeB" presStyleCnt="0"/>
      <dgm:spPr/>
    </dgm:pt>
    <dgm:pt modelId="{0E9F6845-EA97-487C-BE3B-1EF22B679AA9}" type="pres">
      <dgm:prSet presAssocID="{682E41BE-E7DF-4DC8-AA64-BB8F033F9C86}" presName="textB" presStyleLbl="revTx" presStyleIdx="1" presStyleCnt="2" custScaleX="165753">
        <dgm:presLayoutVars>
          <dgm:bulletEnabled val="1"/>
        </dgm:presLayoutVars>
      </dgm:prSet>
      <dgm:spPr/>
      <dgm:t>
        <a:bodyPr/>
        <a:lstStyle/>
        <a:p>
          <a:endParaRPr lang="es-EC"/>
        </a:p>
      </dgm:t>
    </dgm:pt>
    <dgm:pt modelId="{A1254E20-5B72-45EC-9BD0-31A231D98EE7}" type="pres">
      <dgm:prSet presAssocID="{682E41BE-E7DF-4DC8-AA64-BB8F033F9C86}" presName="circleB" presStyleLbl="node1" presStyleIdx="1" presStyleCnt="2"/>
      <dgm:spPr/>
    </dgm:pt>
    <dgm:pt modelId="{F5B8DBDB-0A03-4606-AF04-E992199B5763}" type="pres">
      <dgm:prSet presAssocID="{682E41BE-E7DF-4DC8-AA64-BB8F033F9C86}" presName="spaceB" presStyleCnt="0"/>
      <dgm:spPr/>
    </dgm:pt>
  </dgm:ptLst>
  <dgm:cxnLst>
    <dgm:cxn modelId="{F5CC0F1A-EB03-49B9-AB84-5F8BB3DC7D24}" type="presOf" srcId="{984ABDD9-62F0-489A-BB5D-EE4BF4F15939}" destId="{62F8FA93-4556-4003-A204-38D8F27C1722}" srcOrd="0" destOrd="0" presId="urn:microsoft.com/office/officeart/2005/8/layout/hProcess11"/>
    <dgm:cxn modelId="{A8C677A7-A474-4A8D-BD17-04BD35F42186}" type="presOf" srcId="{682E41BE-E7DF-4DC8-AA64-BB8F033F9C86}" destId="{0E9F6845-EA97-487C-BE3B-1EF22B679AA9}" srcOrd="0" destOrd="0" presId="urn:microsoft.com/office/officeart/2005/8/layout/hProcess11"/>
    <dgm:cxn modelId="{3D0CB865-05D1-414C-AC59-2FF5A543833A}" srcId="{984ABDD9-62F0-489A-BB5D-EE4BF4F15939}" destId="{8547C60C-CBC3-46F2-B935-8E6BBF240580}" srcOrd="0" destOrd="0" parTransId="{A93FFDA4-79B6-4181-8070-636E871C8C3D}" sibTransId="{0219BF72-0F45-4438-A1A1-22B3F8BE092B}"/>
    <dgm:cxn modelId="{43C65773-47F1-4A15-ACA5-F5A791B882A7}" type="presOf" srcId="{8547C60C-CBC3-46F2-B935-8E6BBF240580}" destId="{36335F13-8256-4CC9-9A58-BB0AB27BED53}" srcOrd="0" destOrd="0" presId="urn:microsoft.com/office/officeart/2005/8/layout/hProcess11"/>
    <dgm:cxn modelId="{65AF8613-D8B7-4F91-AB77-DE6CAF450C81}" srcId="{984ABDD9-62F0-489A-BB5D-EE4BF4F15939}" destId="{682E41BE-E7DF-4DC8-AA64-BB8F033F9C86}" srcOrd="1" destOrd="0" parTransId="{CB30C423-B792-41B9-8B79-7DCA4561B71C}" sibTransId="{1776FA68-F951-4CAE-AC39-E00F68A9C0D2}"/>
    <dgm:cxn modelId="{C4E805EA-1AE7-411D-AF26-76A2EAC09A55}" type="presParOf" srcId="{62F8FA93-4556-4003-A204-38D8F27C1722}" destId="{B2112DAD-E139-4A62-8AD1-FD2A8E6B0A69}" srcOrd="0" destOrd="0" presId="urn:microsoft.com/office/officeart/2005/8/layout/hProcess11"/>
    <dgm:cxn modelId="{2A4FDCFB-F47C-4CEE-A844-39165C4301E6}" type="presParOf" srcId="{62F8FA93-4556-4003-A204-38D8F27C1722}" destId="{540F53C8-7168-4F7B-94EA-091BC3D8D93F}" srcOrd="1" destOrd="0" presId="urn:microsoft.com/office/officeart/2005/8/layout/hProcess11"/>
    <dgm:cxn modelId="{8C2634EE-6B1A-494C-9249-D4043C611115}" type="presParOf" srcId="{540F53C8-7168-4F7B-94EA-091BC3D8D93F}" destId="{84CB17C7-431D-48EE-8B7A-7C0AAB5A34F8}" srcOrd="0" destOrd="0" presId="urn:microsoft.com/office/officeart/2005/8/layout/hProcess11"/>
    <dgm:cxn modelId="{3C734500-B296-484D-B084-8C5977E455A5}" type="presParOf" srcId="{84CB17C7-431D-48EE-8B7A-7C0AAB5A34F8}" destId="{36335F13-8256-4CC9-9A58-BB0AB27BED53}" srcOrd="0" destOrd="0" presId="urn:microsoft.com/office/officeart/2005/8/layout/hProcess11"/>
    <dgm:cxn modelId="{64865FB4-A1FD-4252-8DF7-09C24F59B9FC}" type="presParOf" srcId="{84CB17C7-431D-48EE-8B7A-7C0AAB5A34F8}" destId="{83E4B256-3210-4219-8179-0C3B42AC8BCF}" srcOrd="1" destOrd="0" presId="urn:microsoft.com/office/officeart/2005/8/layout/hProcess11"/>
    <dgm:cxn modelId="{227D8F50-84B5-4810-AFE2-E60B00127AD5}" type="presParOf" srcId="{84CB17C7-431D-48EE-8B7A-7C0AAB5A34F8}" destId="{770E1219-1D70-423B-A201-9DA81FA68EA8}" srcOrd="2" destOrd="0" presId="urn:microsoft.com/office/officeart/2005/8/layout/hProcess11"/>
    <dgm:cxn modelId="{26911CC7-6F41-47EC-A51B-2ACC1041A116}" type="presParOf" srcId="{540F53C8-7168-4F7B-94EA-091BC3D8D93F}" destId="{71DF2777-544A-4DF8-9C8F-1991FA08EFCF}" srcOrd="1" destOrd="0" presId="urn:microsoft.com/office/officeart/2005/8/layout/hProcess11"/>
    <dgm:cxn modelId="{23C626F3-D1F8-44EC-ACBA-7524EE0E455B}" type="presParOf" srcId="{540F53C8-7168-4F7B-94EA-091BC3D8D93F}" destId="{27E8B01E-CBF4-4BF7-907E-D64381079997}" srcOrd="2" destOrd="0" presId="urn:microsoft.com/office/officeart/2005/8/layout/hProcess11"/>
    <dgm:cxn modelId="{F6E4B534-36C2-4DDD-B28A-C0FF266AEF1E}" type="presParOf" srcId="{27E8B01E-CBF4-4BF7-907E-D64381079997}" destId="{0E9F6845-EA97-487C-BE3B-1EF22B679AA9}" srcOrd="0" destOrd="0" presId="urn:microsoft.com/office/officeart/2005/8/layout/hProcess11"/>
    <dgm:cxn modelId="{E6DFF143-E0E2-4A2E-9C1A-685C4A629A63}" type="presParOf" srcId="{27E8B01E-CBF4-4BF7-907E-D64381079997}" destId="{A1254E20-5B72-45EC-9BD0-31A231D98EE7}" srcOrd="1" destOrd="0" presId="urn:microsoft.com/office/officeart/2005/8/layout/hProcess11"/>
    <dgm:cxn modelId="{5D77A55F-8A85-453B-840E-BE1F20EB0280}" type="presParOf" srcId="{27E8B01E-CBF4-4BF7-907E-D64381079997}" destId="{F5B8DBDB-0A03-4606-AF04-E992199B5763}"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84ABDD9-62F0-489A-BB5D-EE4BF4F15939}"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s-EC"/>
        </a:p>
      </dgm:t>
    </dgm:pt>
    <dgm:pt modelId="{8547C60C-CBC3-46F2-B935-8E6BBF240580}">
      <dgm:prSet custT="1"/>
      <dgm:spPr/>
      <dgm:t>
        <a:bodyPr/>
        <a:lstStyle/>
        <a:p>
          <a:pPr rtl="0"/>
          <a:r>
            <a:rPr lang="es-EC" sz="1800" dirty="0" smtClean="0"/>
            <a:t>La mayoría de encuestados se mantienen al día con la actualización de sus conocimientos para aplicarlos en el negocio, aseguran que investigan por medios propios como libros, internet o tan solo con observar a la competencia  para poder crear ventaja con la misma</a:t>
          </a:r>
          <a:endParaRPr lang="es-EC" sz="1800" dirty="0"/>
        </a:p>
      </dgm:t>
    </dgm:pt>
    <dgm:pt modelId="{A93FFDA4-79B6-4181-8070-636E871C8C3D}" type="parTrans" cxnId="{3D0CB865-05D1-414C-AC59-2FF5A543833A}">
      <dgm:prSet/>
      <dgm:spPr/>
      <dgm:t>
        <a:bodyPr/>
        <a:lstStyle/>
        <a:p>
          <a:endParaRPr lang="es-EC" sz="1600"/>
        </a:p>
      </dgm:t>
    </dgm:pt>
    <dgm:pt modelId="{0219BF72-0F45-4438-A1A1-22B3F8BE092B}" type="sibTrans" cxnId="{3D0CB865-05D1-414C-AC59-2FF5A543833A}">
      <dgm:prSet/>
      <dgm:spPr/>
      <dgm:t>
        <a:bodyPr/>
        <a:lstStyle/>
        <a:p>
          <a:endParaRPr lang="es-EC" sz="1600"/>
        </a:p>
      </dgm:t>
    </dgm:pt>
    <dgm:pt modelId="{682E41BE-E7DF-4DC8-AA64-BB8F033F9C86}">
      <dgm:prSet custT="1"/>
      <dgm:spPr/>
      <dgm:t>
        <a:bodyPr/>
        <a:lstStyle/>
        <a:p>
          <a:pPr rtl="0"/>
          <a:r>
            <a:rPr lang="es-EC" sz="1800" dirty="0" smtClean="0"/>
            <a:t>La asesoría en menor proporción (9,8%) es considerada como un factor que influye en la consolidación de un negocio a largo plazo, puesto que estar actualizados de conocimientos del mercado ayudan al emprendedor a generar estrategias competitivas </a:t>
          </a:r>
          <a:endParaRPr lang="es-EC" sz="1800" dirty="0"/>
        </a:p>
      </dgm:t>
    </dgm:pt>
    <dgm:pt modelId="{CB30C423-B792-41B9-8B79-7DCA4561B71C}" type="parTrans" cxnId="{65AF8613-D8B7-4F91-AB77-DE6CAF450C81}">
      <dgm:prSet/>
      <dgm:spPr/>
      <dgm:t>
        <a:bodyPr/>
        <a:lstStyle/>
        <a:p>
          <a:endParaRPr lang="es-EC" sz="1600"/>
        </a:p>
      </dgm:t>
    </dgm:pt>
    <dgm:pt modelId="{1776FA68-F951-4CAE-AC39-E00F68A9C0D2}" type="sibTrans" cxnId="{65AF8613-D8B7-4F91-AB77-DE6CAF450C81}">
      <dgm:prSet/>
      <dgm:spPr/>
      <dgm:t>
        <a:bodyPr/>
        <a:lstStyle/>
        <a:p>
          <a:endParaRPr lang="es-EC" sz="1600"/>
        </a:p>
      </dgm:t>
    </dgm:pt>
    <dgm:pt modelId="{62F8FA93-4556-4003-A204-38D8F27C1722}" type="pres">
      <dgm:prSet presAssocID="{984ABDD9-62F0-489A-BB5D-EE4BF4F15939}" presName="Name0" presStyleCnt="0">
        <dgm:presLayoutVars>
          <dgm:dir/>
          <dgm:resizeHandles val="exact"/>
        </dgm:presLayoutVars>
      </dgm:prSet>
      <dgm:spPr/>
      <dgm:t>
        <a:bodyPr/>
        <a:lstStyle/>
        <a:p>
          <a:endParaRPr lang="es-EC"/>
        </a:p>
      </dgm:t>
    </dgm:pt>
    <dgm:pt modelId="{B2112DAD-E139-4A62-8AD1-FD2A8E6B0A69}" type="pres">
      <dgm:prSet presAssocID="{984ABDD9-62F0-489A-BB5D-EE4BF4F15939}" presName="arrow" presStyleLbl="bgShp" presStyleIdx="0" presStyleCnt="1"/>
      <dgm:spPr/>
    </dgm:pt>
    <dgm:pt modelId="{540F53C8-7168-4F7B-94EA-091BC3D8D93F}" type="pres">
      <dgm:prSet presAssocID="{984ABDD9-62F0-489A-BB5D-EE4BF4F15939}" presName="points" presStyleCnt="0"/>
      <dgm:spPr/>
    </dgm:pt>
    <dgm:pt modelId="{84CB17C7-431D-48EE-8B7A-7C0AAB5A34F8}" type="pres">
      <dgm:prSet presAssocID="{8547C60C-CBC3-46F2-B935-8E6BBF240580}" presName="compositeA" presStyleCnt="0"/>
      <dgm:spPr/>
    </dgm:pt>
    <dgm:pt modelId="{36335F13-8256-4CC9-9A58-BB0AB27BED53}" type="pres">
      <dgm:prSet presAssocID="{8547C60C-CBC3-46F2-B935-8E6BBF240580}" presName="textA" presStyleLbl="revTx" presStyleIdx="0" presStyleCnt="2" custScaleX="179614">
        <dgm:presLayoutVars>
          <dgm:bulletEnabled val="1"/>
        </dgm:presLayoutVars>
      </dgm:prSet>
      <dgm:spPr/>
      <dgm:t>
        <a:bodyPr/>
        <a:lstStyle/>
        <a:p>
          <a:endParaRPr lang="es-EC"/>
        </a:p>
      </dgm:t>
    </dgm:pt>
    <dgm:pt modelId="{83E4B256-3210-4219-8179-0C3B42AC8BCF}" type="pres">
      <dgm:prSet presAssocID="{8547C60C-CBC3-46F2-B935-8E6BBF240580}" presName="circleA" presStyleLbl="node1" presStyleIdx="0" presStyleCnt="2"/>
      <dgm:spPr/>
    </dgm:pt>
    <dgm:pt modelId="{770E1219-1D70-423B-A201-9DA81FA68EA8}" type="pres">
      <dgm:prSet presAssocID="{8547C60C-CBC3-46F2-B935-8E6BBF240580}" presName="spaceA" presStyleCnt="0"/>
      <dgm:spPr/>
    </dgm:pt>
    <dgm:pt modelId="{71DF2777-544A-4DF8-9C8F-1991FA08EFCF}" type="pres">
      <dgm:prSet presAssocID="{0219BF72-0F45-4438-A1A1-22B3F8BE092B}" presName="space" presStyleCnt="0"/>
      <dgm:spPr/>
    </dgm:pt>
    <dgm:pt modelId="{27E8B01E-CBF4-4BF7-907E-D64381079997}" type="pres">
      <dgm:prSet presAssocID="{682E41BE-E7DF-4DC8-AA64-BB8F033F9C86}" presName="compositeB" presStyleCnt="0"/>
      <dgm:spPr/>
    </dgm:pt>
    <dgm:pt modelId="{0E9F6845-EA97-487C-BE3B-1EF22B679AA9}" type="pres">
      <dgm:prSet presAssocID="{682E41BE-E7DF-4DC8-AA64-BB8F033F9C86}" presName="textB" presStyleLbl="revTx" presStyleIdx="1" presStyleCnt="2" custScaleX="165753">
        <dgm:presLayoutVars>
          <dgm:bulletEnabled val="1"/>
        </dgm:presLayoutVars>
      </dgm:prSet>
      <dgm:spPr/>
      <dgm:t>
        <a:bodyPr/>
        <a:lstStyle/>
        <a:p>
          <a:endParaRPr lang="es-EC"/>
        </a:p>
      </dgm:t>
    </dgm:pt>
    <dgm:pt modelId="{A1254E20-5B72-45EC-9BD0-31A231D98EE7}" type="pres">
      <dgm:prSet presAssocID="{682E41BE-E7DF-4DC8-AA64-BB8F033F9C86}" presName="circleB" presStyleLbl="node1" presStyleIdx="1" presStyleCnt="2"/>
      <dgm:spPr/>
    </dgm:pt>
    <dgm:pt modelId="{F5B8DBDB-0A03-4606-AF04-E992199B5763}" type="pres">
      <dgm:prSet presAssocID="{682E41BE-E7DF-4DC8-AA64-BB8F033F9C86}" presName="spaceB" presStyleCnt="0"/>
      <dgm:spPr/>
    </dgm:pt>
  </dgm:ptLst>
  <dgm:cxnLst>
    <dgm:cxn modelId="{65AF8613-D8B7-4F91-AB77-DE6CAF450C81}" srcId="{984ABDD9-62F0-489A-BB5D-EE4BF4F15939}" destId="{682E41BE-E7DF-4DC8-AA64-BB8F033F9C86}" srcOrd="1" destOrd="0" parTransId="{CB30C423-B792-41B9-8B79-7DCA4561B71C}" sibTransId="{1776FA68-F951-4CAE-AC39-E00F68A9C0D2}"/>
    <dgm:cxn modelId="{3D0CB865-05D1-414C-AC59-2FF5A543833A}" srcId="{984ABDD9-62F0-489A-BB5D-EE4BF4F15939}" destId="{8547C60C-CBC3-46F2-B935-8E6BBF240580}" srcOrd="0" destOrd="0" parTransId="{A93FFDA4-79B6-4181-8070-636E871C8C3D}" sibTransId="{0219BF72-0F45-4438-A1A1-22B3F8BE092B}"/>
    <dgm:cxn modelId="{37DD5015-D89A-4367-BBBA-8F5EC8CD54A5}" type="presOf" srcId="{682E41BE-E7DF-4DC8-AA64-BB8F033F9C86}" destId="{0E9F6845-EA97-487C-BE3B-1EF22B679AA9}" srcOrd="0" destOrd="0" presId="urn:microsoft.com/office/officeart/2005/8/layout/hProcess11"/>
    <dgm:cxn modelId="{1E995E21-0C39-407D-B11F-6E97EBAE794F}" type="presOf" srcId="{8547C60C-CBC3-46F2-B935-8E6BBF240580}" destId="{36335F13-8256-4CC9-9A58-BB0AB27BED53}" srcOrd="0" destOrd="0" presId="urn:microsoft.com/office/officeart/2005/8/layout/hProcess11"/>
    <dgm:cxn modelId="{D98B012F-AF17-46C1-AD56-C925ACD90DF7}" type="presOf" srcId="{984ABDD9-62F0-489A-BB5D-EE4BF4F15939}" destId="{62F8FA93-4556-4003-A204-38D8F27C1722}" srcOrd="0" destOrd="0" presId="urn:microsoft.com/office/officeart/2005/8/layout/hProcess11"/>
    <dgm:cxn modelId="{B0E0639B-0A04-41C0-A6B7-28F1B54F51B2}" type="presParOf" srcId="{62F8FA93-4556-4003-A204-38D8F27C1722}" destId="{B2112DAD-E139-4A62-8AD1-FD2A8E6B0A69}" srcOrd="0" destOrd="0" presId="urn:microsoft.com/office/officeart/2005/8/layout/hProcess11"/>
    <dgm:cxn modelId="{6B7D2874-44BA-4906-A88A-963858CA76A7}" type="presParOf" srcId="{62F8FA93-4556-4003-A204-38D8F27C1722}" destId="{540F53C8-7168-4F7B-94EA-091BC3D8D93F}" srcOrd="1" destOrd="0" presId="urn:microsoft.com/office/officeart/2005/8/layout/hProcess11"/>
    <dgm:cxn modelId="{64C59BCD-87C0-4056-9409-1FC42D967CF9}" type="presParOf" srcId="{540F53C8-7168-4F7B-94EA-091BC3D8D93F}" destId="{84CB17C7-431D-48EE-8B7A-7C0AAB5A34F8}" srcOrd="0" destOrd="0" presId="urn:microsoft.com/office/officeart/2005/8/layout/hProcess11"/>
    <dgm:cxn modelId="{E43480C5-13CA-4C63-A711-E90A13ED07F1}" type="presParOf" srcId="{84CB17C7-431D-48EE-8B7A-7C0AAB5A34F8}" destId="{36335F13-8256-4CC9-9A58-BB0AB27BED53}" srcOrd="0" destOrd="0" presId="urn:microsoft.com/office/officeart/2005/8/layout/hProcess11"/>
    <dgm:cxn modelId="{00FAC384-5FA8-485E-BDDB-E2430C347A71}" type="presParOf" srcId="{84CB17C7-431D-48EE-8B7A-7C0AAB5A34F8}" destId="{83E4B256-3210-4219-8179-0C3B42AC8BCF}" srcOrd="1" destOrd="0" presId="urn:microsoft.com/office/officeart/2005/8/layout/hProcess11"/>
    <dgm:cxn modelId="{03EF8A06-8966-4F0F-B1D5-4F095E153DE6}" type="presParOf" srcId="{84CB17C7-431D-48EE-8B7A-7C0AAB5A34F8}" destId="{770E1219-1D70-423B-A201-9DA81FA68EA8}" srcOrd="2" destOrd="0" presId="urn:microsoft.com/office/officeart/2005/8/layout/hProcess11"/>
    <dgm:cxn modelId="{AA957601-B13A-40DF-8533-9668C13B027D}" type="presParOf" srcId="{540F53C8-7168-4F7B-94EA-091BC3D8D93F}" destId="{71DF2777-544A-4DF8-9C8F-1991FA08EFCF}" srcOrd="1" destOrd="0" presId="urn:microsoft.com/office/officeart/2005/8/layout/hProcess11"/>
    <dgm:cxn modelId="{0011450A-F81B-4C89-8CC2-6222AE7750F1}" type="presParOf" srcId="{540F53C8-7168-4F7B-94EA-091BC3D8D93F}" destId="{27E8B01E-CBF4-4BF7-907E-D64381079997}" srcOrd="2" destOrd="0" presId="urn:microsoft.com/office/officeart/2005/8/layout/hProcess11"/>
    <dgm:cxn modelId="{9D257BDF-957D-4D33-A286-609BF74CA760}" type="presParOf" srcId="{27E8B01E-CBF4-4BF7-907E-D64381079997}" destId="{0E9F6845-EA97-487C-BE3B-1EF22B679AA9}" srcOrd="0" destOrd="0" presId="urn:microsoft.com/office/officeart/2005/8/layout/hProcess11"/>
    <dgm:cxn modelId="{735DCB3C-003F-474A-9E00-4205316877EA}" type="presParOf" srcId="{27E8B01E-CBF4-4BF7-907E-D64381079997}" destId="{A1254E20-5B72-45EC-9BD0-31A231D98EE7}" srcOrd="1" destOrd="0" presId="urn:microsoft.com/office/officeart/2005/8/layout/hProcess11"/>
    <dgm:cxn modelId="{17631ADD-F7DE-4F46-9531-FE655BA2A7FD}" type="presParOf" srcId="{27E8B01E-CBF4-4BF7-907E-D64381079997}" destId="{F5B8DBDB-0A03-4606-AF04-E992199B5763}"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84ABDD9-62F0-489A-BB5D-EE4BF4F15939}" type="doc">
      <dgm:prSet loTypeId="urn:microsoft.com/office/officeart/2005/8/layout/hProcess11" loCatId="process" qsTypeId="urn:microsoft.com/office/officeart/2005/8/quickstyle/simple1" qsCatId="simple" csTypeId="urn:microsoft.com/office/officeart/2005/8/colors/accent3_3" csCatId="accent3" phldr="1"/>
      <dgm:spPr/>
      <dgm:t>
        <a:bodyPr/>
        <a:lstStyle/>
        <a:p>
          <a:endParaRPr lang="es-EC"/>
        </a:p>
      </dgm:t>
    </dgm:pt>
    <dgm:pt modelId="{8547C60C-CBC3-46F2-B935-8E6BBF240580}">
      <dgm:prSet custT="1"/>
      <dgm:spPr/>
      <dgm:t>
        <a:bodyPr/>
        <a:lstStyle/>
        <a:p>
          <a:pPr rtl="0"/>
          <a:r>
            <a:rPr lang="es-EC" sz="1800" dirty="0" smtClean="0"/>
            <a:t>La mayoría de emprendedores se encuentran frecuentemente atentos a las oportunidades que aparecen en el mercado para trabajar día a día con las nuevas demandas del mercado</a:t>
          </a:r>
          <a:endParaRPr lang="es-EC" sz="1800" dirty="0"/>
        </a:p>
      </dgm:t>
    </dgm:pt>
    <dgm:pt modelId="{A93FFDA4-79B6-4181-8070-636E871C8C3D}" type="parTrans" cxnId="{3D0CB865-05D1-414C-AC59-2FF5A543833A}">
      <dgm:prSet/>
      <dgm:spPr/>
      <dgm:t>
        <a:bodyPr/>
        <a:lstStyle/>
        <a:p>
          <a:endParaRPr lang="es-EC" sz="1600"/>
        </a:p>
      </dgm:t>
    </dgm:pt>
    <dgm:pt modelId="{0219BF72-0F45-4438-A1A1-22B3F8BE092B}" type="sibTrans" cxnId="{3D0CB865-05D1-414C-AC59-2FF5A543833A}">
      <dgm:prSet/>
      <dgm:spPr/>
      <dgm:t>
        <a:bodyPr/>
        <a:lstStyle/>
        <a:p>
          <a:endParaRPr lang="es-EC" sz="1600"/>
        </a:p>
      </dgm:t>
    </dgm:pt>
    <dgm:pt modelId="{682E41BE-E7DF-4DC8-AA64-BB8F033F9C86}">
      <dgm:prSet custT="1"/>
      <dgm:spPr/>
      <dgm:t>
        <a:bodyPr/>
        <a:lstStyle/>
        <a:p>
          <a:pPr rtl="0"/>
          <a:r>
            <a:rPr lang="es-EC" sz="1800" dirty="0" smtClean="0"/>
            <a:t>El mercado es considerado el tercer factor (14,4%) que influye en la consolidación a largo plazo de un negocio pero la ventaja competitiva entre los mismos es muy fuerte, puesto que la competencia siempre está a la vista.</a:t>
          </a:r>
          <a:endParaRPr lang="es-EC" sz="1800" dirty="0"/>
        </a:p>
      </dgm:t>
    </dgm:pt>
    <dgm:pt modelId="{CB30C423-B792-41B9-8B79-7DCA4561B71C}" type="parTrans" cxnId="{65AF8613-D8B7-4F91-AB77-DE6CAF450C81}">
      <dgm:prSet/>
      <dgm:spPr/>
      <dgm:t>
        <a:bodyPr/>
        <a:lstStyle/>
        <a:p>
          <a:endParaRPr lang="es-EC" sz="1600"/>
        </a:p>
      </dgm:t>
    </dgm:pt>
    <dgm:pt modelId="{1776FA68-F951-4CAE-AC39-E00F68A9C0D2}" type="sibTrans" cxnId="{65AF8613-D8B7-4F91-AB77-DE6CAF450C81}">
      <dgm:prSet/>
      <dgm:spPr/>
      <dgm:t>
        <a:bodyPr/>
        <a:lstStyle/>
        <a:p>
          <a:endParaRPr lang="es-EC" sz="1600"/>
        </a:p>
      </dgm:t>
    </dgm:pt>
    <dgm:pt modelId="{4F5CB541-87EA-4E8E-AB86-B6758C0DEEB3}">
      <dgm:prSet/>
      <dgm:spPr/>
      <dgm:t>
        <a:bodyPr/>
        <a:lstStyle/>
        <a:p>
          <a:r>
            <a:rPr lang="es-EC" dirty="0" smtClean="0"/>
            <a:t>Un emprendimiento creado por necesidad o por aprovechar una oportunidad, tiene las mismas posibilidades de crecer, todo depende de la organización y enfoque dirigido al negocio</a:t>
          </a:r>
          <a:endParaRPr lang="es-EC" dirty="0"/>
        </a:p>
      </dgm:t>
    </dgm:pt>
    <dgm:pt modelId="{B0058DE2-0414-47C6-A77F-E10A6A200E5E}" type="parTrans" cxnId="{C8C7B810-FD53-40EC-B590-809625285DCB}">
      <dgm:prSet/>
      <dgm:spPr/>
      <dgm:t>
        <a:bodyPr/>
        <a:lstStyle/>
        <a:p>
          <a:endParaRPr lang="es-EC"/>
        </a:p>
      </dgm:t>
    </dgm:pt>
    <dgm:pt modelId="{A579EC20-21CE-417E-9136-3F6A549CD1B6}" type="sibTrans" cxnId="{C8C7B810-FD53-40EC-B590-809625285DCB}">
      <dgm:prSet/>
      <dgm:spPr/>
      <dgm:t>
        <a:bodyPr/>
        <a:lstStyle/>
        <a:p>
          <a:endParaRPr lang="es-EC"/>
        </a:p>
      </dgm:t>
    </dgm:pt>
    <dgm:pt modelId="{62F8FA93-4556-4003-A204-38D8F27C1722}" type="pres">
      <dgm:prSet presAssocID="{984ABDD9-62F0-489A-BB5D-EE4BF4F15939}" presName="Name0" presStyleCnt="0">
        <dgm:presLayoutVars>
          <dgm:dir/>
          <dgm:resizeHandles val="exact"/>
        </dgm:presLayoutVars>
      </dgm:prSet>
      <dgm:spPr/>
      <dgm:t>
        <a:bodyPr/>
        <a:lstStyle/>
        <a:p>
          <a:endParaRPr lang="es-EC"/>
        </a:p>
      </dgm:t>
    </dgm:pt>
    <dgm:pt modelId="{B2112DAD-E139-4A62-8AD1-FD2A8E6B0A69}" type="pres">
      <dgm:prSet presAssocID="{984ABDD9-62F0-489A-BB5D-EE4BF4F15939}" presName="arrow" presStyleLbl="bgShp" presStyleIdx="0" presStyleCnt="1"/>
      <dgm:spPr/>
    </dgm:pt>
    <dgm:pt modelId="{540F53C8-7168-4F7B-94EA-091BC3D8D93F}" type="pres">
      <dgm:prSet presAssocID="{984ABDD9-62F0-489A-BB5D-EE4BF4F15939}" presName="points" presStyleCnt="0"/>
      <dgm:spPr/>
    </dgm:pt>
    <dgm:pt modelId="{84CB17C7-431D-48EE-8B7A-7C0AAB5A34F8}" type="pres">
      <dgm:prSet presAssocID="{8547C60C-CBC3-46F2-B935-8E6BBF240580}" presName="compositeA" presStyleCnt="0"/>
      <dgm:spPr/>
    </dgm:pt>
    <dgm:pt modelId="{36335F13-8256-4CC9-9A58-BB0AB27BED53}" type="pres">
      <dgm:prSet presAssocID="{8547C60C-CBC3-46F2-B935-8E6BBF240580}" presName="textA" presStyleLbl="revTx" presStyleIdx="0" presStyleCnt="3" custScaleX="179614">
        <dgm:presLayoutVars>
          <dgm:bulletEnabled val="1"/>
        </dgm:presLayoutVars>
      </dgm:prSet>
      <dgm:spPr/>
      <dgm:t>
        <a:bodyPr/>
        <a:lstStyle/>
        <a:p>
          <a:endParaRPr lang="es-EC"/>
        </a:p>
      </dgm:t>
    </dgm:pt>
    <dgm:pt modelId="{83E4B256-3210-4219-8179-0C3B42AC8BCF}" type="pres">
      <dgm:prSet presAssocID="{8547C60C-CBC3-46F2-B935-8E6BBF240580}" presName="circleA" presStyleLbl="node1" presStyleIdx="0" presStyleCnt="3"/>
      <dgm:spPr/>
    </dgm:pt>
    <dgm:pt modelId="{770E1219-1D70-423B-A201-9DA81FA68EA8}" type="pres">
      <dgm:prSet presAssocID="{8547C60C-CBC3-46F2-B935-8E6BBF240580}" presName="spaceA" presStyleCnt="0"/>
      <dgm:spPr/>
    </dgm:pt>
    <dgm:pt modelId="{71DF2777-544A-4DF8-9C8F-1991FA08EFCF}" type="pres">
      <dgm:prSet presAssocID="{0219BF72-0F45-4438-A1A1-22B3F8BE092B}" presName="space" presStyleCnt="0"/>
      <dgm:spPr/>
    </dgm:pt>
    <dgm:pt modelId="{27E8B01E-CBF4-4BF7-907E-D64381079997}" type="pres">
      <dgm:prSet presAssocID="{682E41BE-E7DF-4DC8-AA64-BB8F033F9C86}" presName="compositeB" presStyleCnt="0"/>
      <dgm:spPr/>
    </dgm:pt>
    <dgm:pt modelId="{0E9F6845-EA97-487C-BE3B-1EF22B679AA9}" type="pres">
      <dgm:prSet presAssocID="{682E41BE-E7DF-4DC8-AA64-BB8F033F9C86}" presName="textB" presStyleLbl="revTx" presStyleIdx="1" presStyleCnt="3" custScaleX="165753">
        <dgm:presLayoutVars>
          <dgm:bulletEnabled val="1"/>
        </dgm:presLayoutVars>
      </dgm:prSet>
      <dgm:spPr/>
      <dgm:t>
        <a:bodyPr/>
        <a:lstStyle/>
        <a:p>
          <a:endParaRPr lang="es-EC"/>
        </a:p>
      </dgm:t>
    </dgm:pt>
    <dgm:pt modelId="{A1254E20-5B72-45EC-9BD0-31A231D98EE7}" type="pres">
      <dgm:prSet presAssocID="{682E41BE-E7DF-4DC8-AA64-BB8F033F9C86}" presName="circleB" presStyleLbl="node1" presStyleIdx="1" presStyleCnt="3"/>
      <dgm:spPr/>
    </dgm:pt>
    <dgm:pt modelId="{F5B8DBDB-0A03-4606-AF04-E992199B5763}" type="pres">
      <dgm:prSet presAssocID="{682E41BE-E7DF-4DC8-AA64-BB8F033F9C86}" presName="spaceB" presStyleCnt="0"/>
      <dgm:spPr/>
    </dgm:pt>
    <dgm:pt modelId="{E02BC07F-1A10-48E3-A9ED-B9161F1CF153}" type="pres">
      <dgm:prSet presAssocID="{1776FA68-F951-4CAE-AC39-E00F68A9C0D2}" presName="space" presStyleCnt="0"/>
      <dgm:spPr/>
    </dgm:pt>
    <dgm:pt modelId="{5567AD08-E11E-4495-A4FC-94D9D4921C15}" type="pres">
      <dgm:prSet presAssocID="{4F5CB541-87EA-4E8E-AB86-B6758C0DEEB3}" presName="compositeA" presStyleCnt="0"/>
      <dgm:spPr/>
    </dgm:pt>
    <dgm:pt modelId="{51058CAC-7BB5-4269-AFFD-D12B9957562C}" type="pres">
      <dgm:prSet presAssocID="{4F5CB541-87EA-4E8E-AB86-B6758C0DEEB3}" presName="textA" presStyleLbl="revTx" presStyleIdx="2" presStyleCnt="3" custScaleX="170193">
        <dgm:presLayoutVars>
          <dgm:bulletEnabled val="1"/>
        </dgm:presLayoutVars>
      </dgm:prSet>
      <dgm:spPr/>
      <dgm:t>
        <a:bodyPr/>
        <a:lstStyle/>
        <a:p>
          <a:endParaRPr lang="es-EC"/>
        </a:p>
      </dgm:t>
    </dgm:pt>
    <dgm:pt modelId="{F750DA68-030C-4C6D-8637-D8F433FF2DC6}" type="pres">
      <dgm:prSet presAssocID="{4F5CB541-87EA-4E8E-AB86-B6758C0DEEB3}" presName="circleA" presStyleLbl="node1" presStyleIdx="2" presStyleCnt="3"/>
      <dgm:spPr/>
    </dgm:pt>
    <dgm:pt modelId="{6129ED47-72B6-4C64-ABC3-F4B191BF993E}" type="pres">
      <dgm:prSet presAssocID="{4F5CB541-87EA-4E8E-AB86-B6758C0DEEB3}" presName="spaceA" presStyleCnt="0"/>
      <dgm:spPr/>
    </dgm:pt>
  </dgm:ptLst>
  <dgm:cxnLst>
    <dgm:cxn modelId="{C8C7B810-FD53-40EC-B590-809625285DCB}" srcId="{984ABDD9-62F0-489A-BB5D-EE4BF4F15939}" destId="{4F5CB541-87EA-4E8E-AB86-B6758C0DEEB3}" srcOrd="2" destOrd="0" parTransId="{B0058DE2-0414-47C6-A77F-E10A6A200E5E}" sibTransId="{A579EC20-21CE-417E-9136-3F6A549CD1B6}"/>
    <dgm:cxn modelId="{BF838E11-07EE-4A9F-B6CF-019A538846A2}" type="presOf" srcId="{984ABDD9-62F0-489A-BB5D-EE4BF4F15939}" destId="{62F8FA93-4556-4003-A204-38D8F27C1722}" srcOrd="0" destOrd="0" presId="urn:microsoft.com/office/officeart/2005/8/layout/hProcess11"/>
    <dgm:cxn modelId="{3D0CB865-05D1-414C-AC59-2FF5A543833A}" srcId="{984ABDD9-62F0-489A-BB5D-EE4BF4F15939}" destId="{8547C60C-CBC3-46F2-B935-8E6BBF240580}" srcOrd="0" destOrd="0" parTransId="{A93FFDA4-79B6-4181-8070-636E871C8C3D}" sibTransId="{0219BF72-0F45-4438-A1A1-22B3F8BE092B}"/>
    <dgm:cxn modelId="{48B8623E-5067-4707-9CF1-9D01AB9357D5}" type="presOf" srcId="{682E41BE-E7DF-4DC8-AA64-BB8F033F9C86}" destId="{0E9F6845-EA97-487C-BE3B-1EF22B679AA9}" srcOrd="0" destOrd="0" presId="urn:microsoft.com/office/officeart/2005/8/layout/hProcess11"/>
    <dgm:cxn modelId="{8951D3BF-7864-43B2-B9DD-DAF374C70AE3}" type="presOf" srcId="{8547C60C-CBC3-46F2-B935-8E6BBF240580}" destId="{36335F13-8256-4CC9-9A58-BB0AB27BED53}" srcOrd="0" destOrd="0" presId="urn:microsoft.com/office/officeart/2005/8/layout/hProcess11"/>
    <dgm:cxn modelId="{65AF8613-D8B7-4F91-AB77-DE6CAF450C81}" srcId="{984ABDD9-62F0-489A-BB5D-EE4BF4F15939}" destId="{682E41BE-E7DF-4DC8-AA64-BB8F033F9C86}" srcOrd="1" destOrd="0" parTransId="{CB30C423-B792-41B9-8B79-7DCA4561B71C}" sibTransId="{1776FA68-F951-4CAE-AC39-E00F68A9C0D2}"/>
    <dgm:cxn modelId="{7E989833-0A15-41B5-AE30-A418ED6843BB}" type="presOf" srcId="{4F5CB541-87EA-4E8E-AB86-B6758C0DEEB3}" destId="{51058CAC-7BB5-4269-AFFD-D12B9957562C}" srcOrd="0" destOrd="0" presId="urn:microsoft.com/office/officeart/2005/8/layout/hProcess11"/>
    <dgm:cxn modelId="{83BA317D-0C63-4858-B054-CDBEC83EBA7B}" type="presParOf" srcId="{62F8FA93-4556-4003-A204-38D8F27C1722}" destId="{B2112DAD-E139-4A62-8AD1-FD2A8E6B0A69}" srcOrd="0" destOrd="0" presId="urn:microsoft.com/office/officeart/2005/8/layout/hProcess11"/>
    <dgm:cxn modelId="{0BB2C8DA-396F-4FBC-AE8A-CB6497F30886}" type="presParOf" srcId="{62F8FA93-4556-4003-A204-38D8F27C1722}" destId="{540F53C8-7168-4F7B-94EA-091BC3D8D93F}" srcOrd="1" destOrd="0" presId="urn:microsoft.com/office/officeart/2005/8/layout/hProcess11"/>
    <dgm:cxn modelId="{59827A85-70EF-4A26-9138-F254B14CC726}" type="presParOf" srcId="{540F53C8-7168-4F7B-94EA-091BC3D8D93F}" destId="{84CB17C7-431D-48EE-8B7A-7C0AAB5A34F8}" srcOrd="0" destOrd="0" presId="urn:microsoft.com/office/officeart/2005/8/layout/hProcess11"/>
    <dgm:cxn modelId="{D4BFDEE5-7ABE-4BE7-A83C-8D09AF593741}" type="presParOf" srcId="{84CB17C7-431D-48EE-8B7A-7C0AAB5A34F8}" destId="{36335F13-8256-4CC9-9A58-BB0AB27BED53}" srcOrd="0" destOrd="0" presId="urn:microsoft.com/office/officeart/2005/8/layout/hProcess11"/>
    <dgm:cxn modelId="{35CC1733-6A41-4B8F-9299-9115D7979F9E}" type="presParOf" srcId="{84CB17C7-431D-48EE-8B7A-7C0AAB5A34F8}" destId="{83E4B256-3210-4219-8179-0C3B42AC8BCF}" srcOrd="1" destOrd="0" presId="urn:microsoft.com/office/officeart/2005/8/layout/hProcess11"/>
    <dgm:cxn modelId="{B1452BC1-0213-4AE9-86C8-40472585B928}" type="presParOf" srcId="{84CB17C7-431D-48EE-8B7A-7C0AAB5A34F8}" destId="{770E1219-1D70-423B-A201-9DA81FA68EA8}" srcOrd="2" destOrd="0" presId="urn:microsoft.com/office/officeart/2005/8/layout/hProcess11"/>
    <dgm:cxn modelId="{6253846F-7E08-4C4A-8A8C-3026D791B640}" type="presParOf" srcId="{540F53C8-7168-4F7B-94EA-091BC3D8D93F}" destId="{71DF2777-544A-4DF8-9C8F-1991FA08EFCF}" srcOrd="1" destOrd="0" presId="urn:microsoft.com/office/officeart/2005/8/layout/hProcess11"/>
    <dgm:cxn modelId="{DDF6246B-83AE-4D9D-99A6-66E4CC651778}" type="presParOf" srcId="{540F53C8-7168-4F7B-94EA-091BC3D8D93F}" destId="{27E8B01E-CBF4-4BF7-907E-D64381079997}" srcOrd="2" destOrd="0" presId="urn:microsoft.com/office/officeart/2005/8/layout/hProcess11"/>
    <dgm:cxn modelId="{F1506EB1-CA45-4C83-B82E-50099BFB621C}" type="presParOf" srcId="{27E8B01E-CBF4-4BF7-907E-D64381079997}" destId="{0E9F6845-EA97-487C-BE3B-1EF22B679AA9}" srcOrd="0" destOrd="0" presId="urn:microsoft.com/office/officeart/2005/8/layout/hProcess11"/>
    <dgm:cxn modelId="{1BFAC512-F008-4EB4-AC84-880AA447341A}" type="presParOf" srcId="{27E8B01E-CBF4-4BF7-907E-D64381079997}" destId="{A1254E20-5B72-45EC-9BD0-31A231D98EE7}" srcOrd="1" destOrd="0" presId="urn:microsoft.com/office/officeart/2005/8/layout/hProcess11"/>
    <dgm:cxn modelId="{8064C806-FAC3-4B6F-BF68-A38AB315C275}" type="presParOf" srcId="{27E8B01E-CBF4-4BF7-907E-D64381079997}" destId="{F5B8DBDB-0A03-4606-AF04-E992199B5763}" srcOrd="2" destOrd="0" presId="urn:microsoft.com/office/officeart/2005/8/layout/hProcess11"/>
    <dgm:cxn modelId="{2885C885-E96A-45B3-8CA3-52C3A367F32B}" type="presParOf" srcId="{540F53C8-7168-4F7B-94EA-091BC3D8D93F}" destId="{E02BC07F-1A10-48E3-A9ED-B9161F1CF153}" srcOrd="3" destOrd="0" presId="urn:microsoft.com/office/officeart/2005/8/layout/hProcess11"/>
    <dgm:cxn modelId="{0B2ADB96-57B9-4E59-9F46-9C008347FC9F}" type="presParOf" srcId="{540F53C8-7168-4F7B-94EA-091BC3D8D93F}" destId="{5567AD08-E11E-4495-A4FC-94D9D4921C15}" srcOrd="4" destOrd="0" presId="urn:microsoft.com/office/officeart/2005/8/layout/hProcess11"/>
    <dgm:cxn modelId="{CACC41B4-F950-4801-A515-8F4890B1F89E}" type="presParOf" srcId="{5567AD08-E11E-4495-A4FC-94D9D4921C15}" destId="{51058CAC-7BB5-4269-AFFD-D12B9957562C}" srcOrd="0" destOrd="0" presId="urn:microsoft.com/office/officeart/2005/8/layout/hProcess11"/>
    <dgm:cxn modelId="{04708464-1FC5-47EB-8A6C-DC9EC96BD856}" type="presParOf" srcId="{5567AD08-E11E-4495-A4FC-94D9D4921C15}" destId="{F750DA68-030C-4C6D-8637-D8F433FF2DC6}" srcOrd="1" destOrd="0" presId="urn:microsoft.com/office/officeart/2005/8/layout/hProcess11"/>
    <dgm:cxn modelId="{5668402B-A6AB-4339-8C84-DF2A32EE5631}" type="presParOf" srcId="{5567AD08-E11E-4495-A4FC-94D9D4921C15}" destId="{6129ED47-72B6-4C64-ABC3-F4B191BF993E}"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84ABDD9-62F0-489A-BB5D-EE4BF4F15939}"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s-EC"/>
        </a:p>
      </dgm:t>
    </dgm:pt>
    <dgm:pt modelId="{8547C60C-CBC3-46F2-B935-8E6BBF240580}">
      <dgm:prSet custT="1"/>
      <dgm:spPr/>
      <dgm:t>
        <a:bodyPr/>
        <a:lstStyle/>
        <a:p>
          <a:pPr rtl="0"/>
          <a:r>
            <a:rPr lang="es-EC" sz="1800" dirty="0" smtClean="0"/>
            <a:t>La mayoría de emprendimientos se crean para solventar las necesidades (24,5%) y un pequeño porcentaje (10,2%) lo hace por aprovechar una oportunidad</a:t>
          </a:r>
          <a:endParaRPr lang="es-EC" sz="1800" dirty="0"/>
        </a:p>
      </dgm:t>
    </dgm:pt>
    <dgm:pt modelId="{A93FFDA4-79B6-4181-8070-636E871C8C3D}" type="parTrans" cxnId="{3D0CB865-05D1-414C-AC59-2FF5A543833A}">
      <dgm:prSet/>
      <dgm:spPr/>
      <dgm:t>
        <a:bodyPr/>
        <a:lstStyle/>
        <a:p>
          <a:endParaRPr lang="es-EC" sz="1600"/>
        </a:p>
      </dgm:t>
    </dgm:pt>
    <dgm:pt modelId="{0219BF72-0F45-4438-A1A1-22B3F8BE092B}" type="sibTrans" cxnId="{3D0CB865-05D1-414C-AC59-2FF5A543833A}">
      <dgm:prSet/>
      <dgm:spPr/>
      <dgm:t>
        <a:bodyPr/>
        <a:lstStyle/>
        <a:p>
          <a:endParaRPr lang="es-EC" sz="1600"/>
        </a:p>
      </dgm:t>
    </dgm:pt>
    <dgm:pt modelId="{4F5CB541-87EA-4E8E-AB86-B6758C0DEEB3}">
      <dgm:prSet/>
      <dgm:spPr/>
      <dgm:t>
        <a:bodyPr/>
        <a:lstStyle/>
        <a:p>
          <a:r>
            <a:rPr lang="es-EC" dirty="0" smtClean="0"/>
            <a:t>Se puede evidenciar que entre los factores que ayudan en la sostenibilidad de un emprendimiento a largo plazo se encuentran la motivación, la innovación y el mercado </a:t>
          </a:r>
          <a:endParaRPr lang="es-EC" dirty="0"/>
        </a:p>
      </dgm:t>
    </dgm:pt>
    <dgm:pt modelId="{B0058DE2-0414-47C6-A77F-E10A6A200E5E}" type="parTrans" cxnId="{C8C7B810-FD53-40EC-B590-809625285DCB}">
      <dgm:prSet/>
      <dgm:spPr/>
      <dgm:t>
        <a:bodyPr/>
        <a:lstStyle/>
        <a:p>
          <a:endParaRPr lang="es-EC"/>
        </a:p>
      </dgm:t>
    </dgm:pt>
    <dgm:pt modelId="{A579EC20-21CE-417E-9136-3F6A549CD1B6}" type="sibTrans" cxnId="{C8C7B810-FD53-40EC-B590-809625285DCB}">
      <dgm:prSet/>
      <dgm:spPr/>
      <dgm:t>
        <a:bodyPr/>
        <a:lstStyle/>
        <a:p>
          <a:endParaRPr lang="es-EC"/>
        </a:p>
      </dgm:t>
    </dgm:pt>
    <dgm:pt modelId="{62F8FA93-4556-4003-A204-38D8F27C1722}" type="pres">
      <dgm:prSet presAssocID="{984ABDD9-62F0-489A-BB5D-EE4BF4F15939}" presName="Name0" presStyleCnt="0">
        <dgm:presLayoutVars>
          <dgm:dir/>
          <dgm:resizeHandles val="exact"/>
        </dgm:presLayoutVars>
      </dgm:prSet>
      <dgm:spPr/>
      <dgm:t>
        <a:bodyPr/>
        <a:lstStyle/>
        <a:p>
          <a:endParaRPr lang="es-EC"/>
        </a:p>
      </dgm:t>
    </dgm:pt>
    <dgm:pt modelId="{B2112DAD-E139-4A62-8AD1-FD2A8E6B0A69}" type="pres">
      <dgm:prSet presAssocID="{984ABDD9-62F0-489A-BB5D-EE4BF4F15939}" presName="arrow" presStyleLbl="bgShp" presStyleIdx="0" presStyleCnt="1"/>
      <dgm:spPr/>
    </dgm:pt>
    <dgm:pt modelId="{540F53C8-7168-4F7B-94EA-091BC3D8D93F}" type="pres">
      <dgm:prSet presAssocID="{984ABDD9-62F0-489A-BB5D-EE4BF4F15939}" presName="points" presStyleCnt="0"/>
      <dgm:spPr/>
    </dgm:pt>
    <dgm:pt modelId="{84CB17C7-431D-48EE-8B7A-7C0AAB5A34F8}" type="pres">
      <dgm:prSet presAssocID="{8547C60C-CBC3-46F2-B935-8E6BBF240580}" presName="compositeA" presStyleCnt="0"/>
      <dgm:spPr/>
    </dgm:pt>
    <dgm:pt modelId="{36335F13-8256-4CC9-9A58-BB0AB27BED53}" type="pres">
      <dgm:prSet presAssocID="{8547C60C-CBC3-46F2-B935-8E6BBF240580}" presName="textA" presStyleLbl="revTx" presStyleIdx="0" presStyleCnt="2" custScaleX="179614">
        <dgm:presLayoutVars>
          <dgm:bulletEnabled val="1"/>
        </dgm:presLayoutVars>
      </dgm:prSet>
      <dgm:spPr/>
      <dgm:t>
        <a:bodyPr/>
        <a:lstStyle/>
        <a:p>
          <a:endParaRPr lang="es-EC"/>
        </a:p>
      </dgm:t>
    </dgm:pt>
    <dgm:pt modelId="{83E4B256-3210-4219-8179-0C3B42AC8BCF}" type="pres">
      <dgm:prSet presAssocID="{8547C60C-CBC3-46F2-B935-8E6BBF240580}" presName="circleA" presStyleLbl="node1" presStyleIdx="0" presStyleCnt="2"/>
      <dgm:spPr/>
    </dgm:pt>
    <dgm:pt modelId="{770E1219-1D70-423B-A201-9DA81FA68EA8}" type="pres">
      <dgm:prSet presAssocID="{8547C60C-CBC3-46F2-B935-8E6BBF240580}" presName="spaceA" presStyleCnt="0"/>
      <dgm:spPr/>
    </dgm:pt>
    <dgm:pt modelId="{71DF2777-544A-4DF8-9C8F-1991FA08EFCF}" type="pres">
      <dgm:prSet presAssocID="{0219BF72-0F45-4438-A1A1-22B3F8BE092B}" presName="space" presStyleCnt="0"/>
      <dgm:spPr/>
    </dgm:pt>
    <dgm:pt modelId="{0F76BFE2-5B90-4416-9321-8E13D2ECC7DE}" type="pres">
      <dgm:prSet presAssocID="{4F5CB541-87EA-4E8E-AB86-B6758C0DEEB3}" presName="compositeB" presStyleCnt="0"/>
      <dgm:spPr/>
    </dgm:pt>
    <dgm:pt modelId="{EFF5AA35-E459-4B80-8893-58D3319D336F}" type="pres">
      <dgm:prSet presAssocID="{4F5CB541-87EA-4E8E-AB86-B6758C0DEEB3}" presName="textB" presStyleLbl="revTx" presStyleIdx="1" presStyleCnt="2">
        <dgm:presLayoutVars>
          <dgm:bulletEnabled val="1"/>
        </dgm:presLayoutVars>
      </dgm:prSet>
      <dgm:spPr/>
      <dgm:t>
        <a:bodyPr/>
        <a:lstStyle/>
        <a:p>
          <a:endParaRPr lang="es-EC"/>
        </a:p>
      </dgm:t>
    </dgm:pt>
    <dgm:pt modelId="{84C04EF0-6138-491E-A56F-09A8F943A689}" type="pres">
      <dgm:prSet presAssocID="{4F5CB541-87EA-4E8E-AB86-B6758C0DEEB3}" presName="circleB" presStyleLbl="node1" presStyleIdx="1" presStyleCnt="2"/>
      <dgm:spPr/>
    </dgm:pt>
    <dgm:pt modelId="{74FFDAE2-EB42-4D33-A930-D3170245D0EF}" type="pres">
      <dgm:prSet presAssocID="{4F5CB541-87EA-4E8E-AB86-B6758C0DEEB3}" presName="spaceB" presStyleCnt="0"/>
      <dgm:spPr/>
    </dgm:pt>
  </dgm:ptLst>
  <dgm:cxnLst>
    <dgm:cxn modelId="{BB547072-B00A-4A65-AA72-3979049B76A2}" type="presOf" srcId="{8547C60C-CBC3-46F2-B935-8E6BBF240580}" destId="{36335F13-8256-4CC9-9A58-BB0AB27BED53}" srcOrd="0" destOrd="0" presId="urn:microsoft.com/office/officeart/2005/8/layout/hProcess11"/>
    <dgm:cxn modelId="{3D0CB865-05D1-414C-AC59-2FF5A543833A}" srcId="{984ABDD9-62F0-489A-BB5D-EE4BF4F15939}" destId="{8547C60C-CBC3-46F2-B935-8E6BBF240580}" srcOrd="0" destOrd="0" parTransId="{A93FFDA4-79B6-4181-8070-636E871C8C3D}" sibTransId="{0219BF72-0F45-4438-A1A1-22B3F8BE092B}"/>
    <dgm:cxn modelId="{6569F958-5EAA-423A-B688-55371E91A1BA}" type="presOf" srcId="{984ABDD9-62F0-489A-BB5D-EE4BF4F15939}" destId="{62F8FA93-4556-4003-A204-38D8F27C1722}" srcOrd="0" destOrd="0" presId="urn:microsoft.com/office/officeart/2005/8/layout/hProcess11"/>
    <dgm:cxn modelId="{C8C7B810-FD53-40EC-B590-809625285DCB}" srcId="{984ABDD9-62F0-489A-BB5D-EE4BF4F15939}" destId="{4F5CB541-87EA-4E8E-AB86-B6758C0DEEB3}" srcOrd="1" destOrd="0" parTransId="{B0058DE2-0414-47C6-A77F-E10A6A200E5E}" sibTransId="{A579EC20-21CE-417E-9136-3F6A549CD1B6}"/>
    <dgm:cxn modelId="{C7E62056-2AB2-4E32-A569-4AC1BC4BE65C}" type="presOf" srcId="{4F5CB541-87EA-4E8E-AB86-B6758C0DEEB3}" destId="{EFF5AA35-E459-4B80-8893-58D3319D336F}" srcOrd="0" destOrd="0" presId="urn:microsoft.com/office/officeart/2005/8/layout/hProcess11"/>
    <dgm:cxn modelId="{CBCDB3F7-18B1-4023-B896-5F8CFB6A559C}" type="presParOf" srcId="{62F8FA93-4556-4003-A204-38D8F27C1722}" destId="{B2112DAD-E139-4A62-8AD1-FD2A8E6B0A69}" srcOrd="0" destOrd="0" presId="urn:microsoft.com/office/officeart/2005/8/layout/hProcess11"/>
    <dgm:cxn modelId="{AA4BBDF2-1414-4992-9650-FC0A5444BFCC}" type="presParOf" srcId="{62F8FA93-4556-4003-A204-38D8F27C1722}" destId="{540F53C8-7168-4F7B-94EA-091BC3D8D93F}" srcOrd="1" destOrd="0" presId="urn:microsoft.com/office/officeart/2005/8/layout/hProcess11"/>
    <dgm:cxn modelId="{3BC95011-58DB-4C41-89DA-0EF6170E5E8A}" type="presParOf" srcId="{540F53C8-7168-4F7B-94EA-091BC3D8D93F}" destId="{84CB17C7-431D-48EE-8B7A-7C0AAB5A34F8}" srcOrd="0" destOrd="0" presId="urn:microsoft.com/office/officeart/2005/8/layout/hProcess11"/>
    <dgm:cxn modelId="{9D5B8802-5ED1-4BAE-BCF6-C7F8A90A1D23}" type="presParOf" srcId="{84CB17C7-431D-48EE-8B7A-7C0AAB5A34F8}" destId="{36335F13-8256-4CC9-9A58-BB0AB27BED53}" srcOrd="0" destOrd="0" presId="urn:microsoft.com/office/officeart/2005/8/layout/hProcess11"/>
    <dgm:cxn modelId="{FA2987DE-DD4F-4B44-84CF-EE30A00B7658}" type="presParOf" srcId="{84CB17C7-431D-48EE-8B7A-7C0AAB5A34F8}" destId="{83E4B256-3210-4219-8179-0C3B42AC8BCF}" srcOrd="1" destOrd="0" presId="urn:microsoft.com/office/officeart/2005/8/layout/hProcess11"/>
    <dgm:cxn modelId="{440FAC74-4F2F-4549-9BC0-304EFF4DE797}" type="presParOf" srcId="{84CB17C7-431D-48EE-8B7A-7C0AAB5A34F8}" destId="{770E1219-1D70-423B-A201-9DA81FA68EA8}" srcOrd="2" destOrd="0" presId="urn:microsoft.com/office/officeart/2005/8/layout/hProcess11"/>
    <dgm:cxn modelId="{7E1014E2-DC5E-4EB3-ABE6-37C647B76809}" type="presParOf" srcId="{540F53C8-7168-4F7B-94EA-091BC3D8D93F}" destId="{71DF2777-544A-4DF8-9C8F-1991FA08EFCF}" srcOrd="1" destOrd="0" presId="urn:microsoft.com/office/officeart/2005/8/layout/hProcess11"/>
    <dgm:cxn modelId="{7FF830F2-E06E-4761-BBAE-5F16FABF737F}" type="presParOf" srcId="{540F53C8-7168-4F7B-94EA-091BC3D8D93F}" destId="{0F76BFE2-5B90-4416-9321-8E13D2ECC7DE}" srcOrd="2" destOrd="0" presId="urn:microsoft.com/office/officeart/2005/8/layout/hProcess11"/>
    <dgm:cxn modelId="{F4399256-19C3-4E3B-AA99-20B8EC42BE46}" type="presParOf" srcId="{0F76BFE2-5B90-4416-9321-8E13D2ECC7DE}" destId="{EFF5AA35-E459-4B80-8893-58D3319D336F}" srcOrd="0" destOrd="0" presId="urn:microsoft.com/office/officeart/2005/8/layout/hProcess11"/>
    <dgm:cxn modelId="{71149E77-BEDB-4176-BB72-46F70400A5D9}" type="presParOf" srcId="{0F76BFE2-5B90-4416-9321-8E13D2ECC7DE}" destId="{84C04EF0-6138-491E-A56F-09A8F943A689}" srcOrd="1" destOrd="0" presId="urn:microsoft.com/office/officeart/2005/8/layout/hProcess11"/>
    <dgm:cxn modelId="{63E049BA-176B-4848-8C31-7DCBD758E575}" type="presParOf" srcId="{0F76BFE2-5B90-4416-9321-8E13D2ECC7DE}" destId="{74FFDAE2-EB42-4D33-A930-D3170245D0EF}"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A444EB2-B32D-4158-878C-0ADE308DFAE9}" type="doc">
      <dgm:prSet loTypeId="urn:microsoft.com/office/officeart/2005/8/layout/chevron2" loCatId="process" qsTypeId="urn:microsoft.com/office/officeart/2005/8/quickstyle/simple5" qsCatId="simple" csTypeId="urn:microsoft.com/office/officeart/2005/8/colors/colorful3" csCatId="colorful" phldr="1"/>
      <dgm:spPr/>
      <dgm:t>
        <a:bodyPr/>
        <a:lstStyle/>
        <a:p>
          <a:endParaRPr lang="es-EC"/>
        </a:p>
      </dgm:t>
    </dgm:pt>
    <dgm:pt modelId="{409B4DD3-512D-42BB-AC6F-DFAFB7AAAA02}">
      <dgm:prSet phldrT="[Texto]"/>
      <dgm:spPr/>
      <dgm:t>
        <a:bodyPr/>
        <a:lstStyle/>
        <a:p>
          <a:r>
            <a:rPr lang="es-EC" dirty="0" smtClean="0"/>
            <a:t>MOTIVACION</a:t>
          </a:r>
          <a:endParaRPr lang="es-EC" dirty="0"/>
        </a:p>
      </dgm:t>
    </dgm:pt>
    <dgm:pt modelId="{8CEC9240-2964-4B44-96C7-6F3E4D61AAB1}" type="parTrans" cxnId="{049516FF-B4FA-427B-B9DE-5C78F3755F84}">
      <dgm:prSet/>
      <dgm:spPr/>
      <dgm:t>
        <a:bodyPr/>
        <a:lstStyle/>
        <a:p>
          <a:endParaRPr lang="es-EC"/>
        </a:p>
      </dgm:t>
    </dgm:pt>
    <dgm:pt modelId="{D2B6085D-E547-488C-ABF3-4303A0A557E1}" type="sibTrans" cxnId="{049516FF-B4FA-427B-B9DE-5C78F3755F84}">
      <dgm:prSet/>
      <dgm:spPr/>
      <dgm:t>
        <a:bodyPr/>
        <a:lstStyle/>
        <a:p>
          <a:endParaRPr lang="es-EC"/>
        </a:p>
      </dgm:t>
    </dgm:pt>
    <dgm:pt modelId="{6030A557-5D09-4DE4-9FF1-2ACCCF9F127A}">
      <dgm:prSet phldrT="[Texto]"/>
      <dgm:spPr/>
      <dgm:t>
        <a:bodyPr/>
        <a:lstStyle/>
        <a:p>
          <a:r>
            <a:rPr lang="es-EC" dirty="0" smtClean="0"/>
            <a:t>Promover programas de </a:t>
          </a:r>
          <a:r>
            <a:rPr lang="es-EC" dirty="0" err="1" smtClean="0"/>
            <a:t>coaching</a:t>
          </a:r>
          <a:r>
            <a:rPr lang="es-EC" dirty="0" smtClean="0"/>
            <a:t> y desarrollo personal para motivar a los emprendedores a mejorar sus ideas y motivarlos para que se comprometan con su trabajo.</a:t>
          </a:r>
          <a:endParaRPr lang="es-EC" dirty="0"/>
        </a:p>
      </dgm:t>
    </dgm:pt>
    <dgm:pt modelId="{ABF1CCCE-954D-4FE1-81C6-DD6184DFCC14}" type="parTrans" cxnId="{61A2C919-6129-4009-9EC7-5E3B009D2DCC}">
      <dgm:prSet/>
      <dgm:spPr/>
      <dgm:t>
        <a:bodyPr/>
        <a:lstStyle/>
        <a:p>
          <a:endParaRPr lang="es-EC"/>
        </a:p>
      </dgm:t>
    </dgm:pt>
    <dgm:pt modelId="{64159B40-DE9B-48F9-BFA7-DF8E27206EF7}" type="sibTrans" cxnId="{61A2C919-6129-4009-9EC7-5E3B009D2DCC}">
      <dgm:prSet/>
      <dgm:spPr/>
      <dgm:t>
        <a:bodyPr/>
        <a:lstStyle/>
        <a:p>
          <a:endParaRPr lang="es-EC"/>
        </a:p>
      </dgm:t>
    </dgm:pt>
    <dgm:pt modelId="{F6323BDF-F53D-429F-B76F-C9DFDDA27706}">
      <dgm:prSet phldrT="[Texto]"/>
      <dgm:spPr/>
      <dgm:t>
        <a:bodyPr/>
        <a:lstStyle/>
        <a:p>
          <a:r>
            <a:rPr lang="es-EC" dirty="0" smtClean="0"/>
            <a:t>INNOVACION</a:t>
          </a:r>
          <a:endParaRPr lang="es-EC" dirty="0"/>
        </a:p>
      </dgm:t>
    </dgm:pt>
    <dgm:pt modelId="{71FC342C-6258-460F-A8E8-7BD2766D395F}" type="parTrans" cxnId="{271957BA-07DE-4C9A-BED6-A6EB2047E01A}">
      <dgm:prSet/>
      <dgm:spPr/>
      <dgm:t>
        <a:bodyPr/>
        <a:lstStyle/>
        <a:p>
          <a:endParaRPr lang="es-EC"/>
        </a:p>
      </dgm:t>
    </dgm:pt>
    <dgm:pt modelId="{33B53A2D-46C0-4A6F-9257-A07C74960FF3}" type="sibTrans" cxnId="{271957BA-07DE-4C9A-BED6-A6EB2047E01A}">
      <dgm:prSet/>
      <dgm:spPr/>
      <dgm:t>
        <a:bodyPr/>
        <a:lstStyle/>
        <a:p>
          <a:endParaRPr lang="es-EC"/>
        </a:p>
      </dgm:t>
    </dgm:pt>
    <dgm:pt modelId="{795841AF-AFA3-4213-B9FE-1C929B9A7FCB}">
      <dgm:prSet phldrT="[Texto]"/>
      <dgm:spPr/>
      <dgm:t>
        <a:bodyPr/>
        <a:lstStyle/>
        <a:p>
          <a:r>
            <a:rPr lang="es-EC" dirty="0" smtClean="0"/>
            <a:t>Desarrollar un modelo de innovación para emprendedores con el fin de que los mismos puedan ayudar a crear ideas para mejorar el negocio y mantenerlo en constante desarrollo y a la vanguardia de las nuevas tendencias que aparecen en el mercado.</a:t>
          </a:r>
          <a:endParaRPr lang="es-EC" dirty="0"/>
        </a:p>
      </dgm:t>
    </dgm:pt>
    <dgm:pt modelId="{9189E453-3BB6-41EF-80A8-E98450112DE4}" type="parTrans" cxnId="{C2A54574-A6FF-4E17-BFBB-69CF6C74C77B}">
      <dgm:prSet/>
      <dgm:spPr/>
      <dgm:t>
        <a:bodyPr/>
        <a:lstStyle/>
        <a:p>
          <a:endParaRPr lang="es-EC"/>
        </a:p>
      </dgm:t>
    </dgm:pt>
    <dgm:pt modelId="{F85769BB-6C9A-4D15-AF4E-ABB289443172}" type="sibTrans" cxnId="{C2A54574-A6FF-4E17-BFBB-69CF6C74C77B}">
      <dgm:prSet/>
      <dgm:spPr/>
      <dgm:t>
        <a:bodyPr/>
        <a:lstStyle/>
        <a:p>
          <a:endParaRPr lang="es-EC"/>
        </a:p>
      </dgm:t>
    </dgm:pt>
    <dgm:pt modelId="{525B2FCD-4CAD-4F95-A5A8-CA2D559C4808}">
      <dgm:prSet phldrT="[Texto]"/>
      <dgm:spPr/>
      <dgm:t>
        <a:bodyPr/>
        <a:lstStyle/>
        <a:p>
          <a:r>
            <a:rPr lang="es-EC" dirty="0" smtClean="0"/>
            <a:t>POLITICA Y MARCO</a:t>
          </a:r>
          <a:endParaRPr lang="es-EC" dirty="0"/>
        </a:p>
      </dgm:t>
    </dgm:pt>
    <dgm:pt modelId="{1ED05691-019B-48C2-B569-5C4407DAF954}" type="parTrans" cxnId="{F988885B-F953-456F-981A-331CB4A991B5}">
      <dgm:prSet/>
      <dgm:spPr/>
      <dgm:t>
        <a:bodyPr/>
        <a:lstStyle/>
        <a:p>
          <a:endParaRPr lang="es-EC"/>
        </a:p>
      </dgm:t>
    </dgm:pt>
    <dgm:pt modelId="{6AE82BD6-67D6-49A0-BB1D-BA3CD37A22EC}" type="sibTrans" cxnId="{F988885B-F953-456F-981A-331CB4A991B5}">
      <dgm:prSet/>
      <dgm:spPr/>
      <dgm:t>
        <a:bodyPr/>
        <a:lstStyle/>
        <a:p>
          <a:endParaRPr lang="es-EC"/>
        </a:p>
      </dgm:t>
    </dgm:pt>
    <dgm:pt modelId="{0A074AA8-3878-4857-BD5F-D6A0686985BD}">
      <dgm:prSet phldrT="[Texto]"/>
      <dgm:spPr/>
      <dgm:t>
        <a:bodyPr/>
        <a:lstStyle/>
        <a:p>
          <a:r>
            <a:rPr lang="es-EC" dirty="0" smtClean="0"/>
            <a:t>Mejorar el proceso para </a:t>
          </a:r>
          <a:r>
            <a:rPr lang="es-EC" dirty="0" err="1" smtClean="0"/>
            <a:t>aperturar</a:t>
          </a:r>
          <a:r>
            <a:rPr lang="es-EC" dirty="0" smtClean="0"/>
            <a:t> un negocio haciendo uso de la tecnología y digitalizando la mayor parte del proceso, para evitar exceso papeleo y pérdida de tiempo de los emprendedores</a:t>
          </a:r>
          <a:endParaRPr lang="es-EC" dirty="0"/>
        </a:p>
      </dgm:t>
    </dgm:pt>
    <dgm:pt modelId="{196A0478-DFCC-4740-AC93-E8BEAC6CC7CE}" type="parTrans" cxnId="{BD3AE48F-4067-4AA4-A7E3-0AD1B4E833B8}">
      <dgm:prSet/>
      <dgm:spPr/>
      <dgm:t>
        <a:bodyPr/>
        <a:lstStyle/>
        <a:p>
          <a:endParaRPr lang="es-EC"/>
        </a:p>
      </dgm:t>
    </dgm:pt>
    <dgm:pt modelId="{52C886F4-0082-4CEC-85E0-40F53FF83346}" type="sibTrans" cxnId="{BD3AE48F-4067-4AA4-A7E3-0AD1B4E833B8}">
      <dgm:prSet/>
      <dgm:spPr/>
      <dgm:t>
        <a:bodyPr/>
        <a:lstStyle/>
        <a:p>
          <a:endParaRPr lang="es-EC"/>
        </a:p>
      </dgm:t>
    </dgm:pt>
    <dgm:pt modelId="{E3D1AA22-48B7-4C70-898C-DE99FF2154AF}" type="pres">
      <dgm:prSet presAssocID="{CA444EB2-B32D-4158-878C-0ADE308DFAE9}" presName="linearFlow" presStyleCnt="0">
        <dgm:presLayoutVars>
          <dgm:dir/>
          <dgm:animLvl val="lvl"/>
          <dgm:resizeHandles val="exact"/>
        </dgm:presLayoutVars>
      </dgm:prSet>
      <dgm:spPr/>
      <dgm:t>
        <a:bodyPr/>
        <a:lstStyle/>
        <a:p>
          <a:endParaRPr lang="es-EC"/>
        </a:p>
      </dgm:t>
    </dgm:pt>
    <dgm:pt modelId="{FA85193C-785C-4ABF-BBDF-4DDC1A412427}" type="pres">
      <dgm:prSet presAssocID="{409B4DD3-512D-42BB-AC6F-DFAFB7AAAA02}" presName="composite" presStyleCnt="0"/>
      <dgm:spPr/>
    </dgm:pt>
    <dgm:pt modelId="{5D6CFC3E-942A-4500-BA7A-D739742AFF8E}" type="pres">
      <dgm:prSet presAssocID="{409B4DD3-512D-42BB-AC6F-DFAFB7AAAA02}" presName="parentText" presStyleLbl="alignNode1" presStyleIdx="0" presStyleCnt="3">
        <dgm:presLayoutVars>
          <dgm:chMax val="1"/>
          <dgm:bulletEnabled val="1"/>
        </dgm:presLayoutVars>
      </dgm:prSet>
      <dgm:spPr/>
      <dgm:t>
        <a:bodyPr/>
        <a:lstStyle/>
        <a:p>
          <a:endParaRPr lang="es-EC"/>
        </a:p>
      </dgm:t>
    </dgm:pt>
    <dgm:pt modelId="{7F180639-4F70-48FD-BC1B-2D09C55D253E}" type="pres">
      <dgm:prSet presAssocID="{409B4DD3-512D-42BB-AC6F-DFAFB7AAAA02}" presName="descendantText" presStyleLbl="alignAcc1" presStyleIdx="0" presStyleCnt="3">
        <dgm:presLayoutVars>
          <dgm:bulletEnabled val="1"/>
        </dgm:presLayoutVars>
      </dgm:prSet>
      <dgm:spPr/>
      <dgm:t>
        <a:bodyPr/>
        <a:lstStyle/>
        <a:p>
          <a:endParaRPr lang="es-EC"/>
        </a:p>
      </dgm:t>
    </dgm:pt>
    <dgm:pt modelId="{0AD5779D-A58C-4408-8599-1BA1F60A924C}" type="pres">
      <dgm:prSet presAssocID="{D2B6085D-E547-488C-ABF3-4303A0A557E1}" presName="sp" presStyleCnt="0"/>
      <dgm:spPr/>
    </dgm:pt>
    <dgm:pt modelId="{6D919414-3F2A-45DF-AA7E-D9668CD08753}" type="pres">
      <dgm:prSet presAssocID="{F6323BDF-F53D-429F-B76F-C9DFDDA27706}" presName="composite" presStyleCnt="0"/>
      <dgm:spPr/>
    </dgm:pt>
    <dgm:pt modelId="{31F24EFB-3494-4056-BD70-95FCD8B76689}" type="pres">
      <dgm:prSet presAssocID="{F6323BDF-F53D-429F-B76F-C9DFDDA27706}" presName="parentText" presStyleLbl="alignNode1" presStyleIdx="1" presStyleCnt="3">
        <dgm:presLayoutVars>
          <dgm:chMax val="1"/>
          <dgm:bulletEnabled val="1"/>
        </dgm:presLayoutVars>
      </dgm:prSet>
      <dgm:spPr/>
      <dgm:t>
        <a:bodyPr/>
        <a:lstStyle/>
        <a:p>
          <a:endParaRPr lang="es-EC"/>
        </a:p>
      </dgm:t>
    </dgm:pt>
    <dgm:pt modelId="{7A1DD8CE-ABD9-4F90-B4BA-8D95AD3B3951}" type="pres">
      <dgm:prSet presAssocID="{F6323BDF-F53D-429F-B76F-C9DFDDA27706}" presName="descendantText" presStyleLbl="alignAcc1" presStyleIdx="1" presStyleCnt="3">
        <dgm:presLayoutVars>
          <dgm:bulletEnabled val="1"/>
        </dgm:presLayoutVars>
      </dgm:prSet>
      <dgm:spPr/>
      <dgm:t>
        <a:bodyPr/>
        <a:lstStyle/>
        <a:p>
          <a:endParaRPr lang="es-EC"/>
        </a:p>
      </dgm:t>
    </dgm:pt>
    <dgm:pt modelId="{BCBC9650-8CBD-4639-84C4-5ECF770D2853}" type="pres">
      <dgm:prSet presAssocID="{33B53A2D-46C0-4A6F-9257-A07C74960FF3}" presName="sp" presStyleCnt="0"/>
      <dgm:spPr/>
    </dgm:pt>
    <dgm:pt modelId="{2D2C50EE-13DC-41AA-89B6-D4101145FD33}" type="pres">
      <dgm:prSet presAssocID="{525B2FCD-4CAD-4F95-A5A8-CA2D559C4808}" presName="composite" presStyleCnt="0"/>
      <dgm:spPr/>
    </dgm:pt>
    <dgm:pt modelId="{8FE15BEF-6364-4840-B776-3210C5ABFE23}" type="pres">
      <dgm:prSet presAssocID="{525B2FCD-4CAD-4F95-A5A8-CA2D559C4808}" presName="parentText" presStyleLbl="alignNode1" presStyleIdx="2" presStyleCnt="3">
        <dgm:presLayoutVars>
          <dgm:chMax val="1"/>
          <dgm:bulletEnabled val="1"/>
        </dgm:presLayoutVars>
      </dgm:prSet>
      <dgm:spPr/>
      <dgm:t>
        <a:bodyPr/>
        <a:lstStyle/>
        <a:p>
          <a:endParaRPr lang="es-EC"/>
        </a:p>
      </dgm:t>
    </dgm:pt>
    <dgm:pt modelId="{2568C427-17DA-4936-9E00-C036D3908AD4}" type="pres">
      <dgm:prSet presAssocID="{525B2FCD-4CAD-4F95-A5A8-CA2D559C4808}" presName="descendantText" presStyleLbl="alignAcc1" presStyleIdx="2" presStyleCnt="3">
        <dgm:presLayoutVars>
          <dgm:bulletEnabled val="1"/>
        </dgm:presLayoutVars>
      </dgm:prSet>
      <dgm:spPr/>
      <dgm:t>
        <a:bodyPr/>
        <a:lstStyle/>
        <a:p>
          <a:endParaRPr lang="es-EC"/>
        </a:p>
      </dgm:t>
    </dgm:pt>
  </dgm:ptLst>
  <dgm:cxnLst>
    <dgm:cxn modelId="{E51DF610-CFA5-4889-9B88-BA1ACC9F6CBE}" type="presOf" srcId="{409B4DD3-512D-42BB-AC6F-DFAFB7AAAA02}" destId="{5D6CFC3E-942A-4500-BA7A-D739742AFF8E}" srcOrd="0" destOrd="0" presId="urn:microsoft.com/office/officeart/2005/8/layout/chevron2"/>
    <dgm:cxn modelId="{049516FF-B4FA-427B-B9DE-5C78F3755F84}" srcId="{CA444EB2-B32D-4158-878C-0ADE308DFAE9}" destId="{409B4DD3-512D-42BB-AC6F-DFAFB7AAAA02}" srcOrd="0" destOrd="0" parTransId="{8CEC9240-2964-4B44-96C7-6F3E4D61AAB1}" sibTransId="{D2B6085D-E547-488C-ABF3-4303A0A557E1}"/>
    <dgm:cxn modelId="{3C245DE0-2347-4B9D-8695-D0B38A680255}" type="presOf" srcId="{CA444EB2-B32D-4158-878C-0ADE308DFAE9}" destId="{E3D1AA22-48B7-4C70-898C-DE99FF2154AF}" srcOrd="0" destOrd="0" presId="urn:microsoft.com/office/officeart/2005/8/layout/chevron2"/>
    <dgm:cxn modelId="{F988885B-F953-456F-981A-331CB4A991B5}" srcId="{CA444EB2-B32D-4158-878C-0ADE308DFAE9}" destId="{525B2FCD-4CAD-4F95-A5A8-CA2D559C4808}" srcOrd="2" destOrd="0" parTransId="{1ED05691-019B-48C2-B569-5C4407DAF954}" sibTransId="{6AE82BD6-67D6-49A0-BB1D-BA3CD37A22EC}"/>
    <dgm:cxn modelId="{BAF9AB97-2BBC-4018-BE8E-0A8E3E0323E1}" type="presOf" srcId="{795841AF-AFA3-4213-B9FE-1C929B9A7FCB}" destId="{7A1DD8CE-ABD9-4F90-B4BA-8D95AD3B3951}" srcOrd="0" destOrd="0" presId="urn:microsoft.com/office/officeart/2005/8/layout/chevron2"/>
    <dgm:cxn modelId="{5E8C775E-960E-42BE-A34D-1C201E086721}" type="presOf" srcId="{525B2FCD-4CAD-4F95-A5A8-CA2D559C4808}" destId="{8FE15BEF-6364-4840-B776-3210C5ABFE23}" srcOrd="0" destOrd="0" presId="urn:microsoft.com/office/officeart/2005/8/layout/chevron2"/>
    <dgm:cxn modelId="{61A2C919-6129-4009-9EC7-5E3B009D2DCC}" srcId="{409B4DD3-512D-42BB-AC6F-DFAFB7AAAA02}" destId="{6030A557-5D09-4DE4-9FF1-2ACCCF9F127A}" srcOrd="0" destOrd="0" parTransId="{ABF1CCCE-954D-4FE1-81C6-DD6184DFCC14}" sibTransId="{64159B40-DE9B-48F9-BFA7-DF8E27206EF7}"/>
    <dgm:cxn modelId="{271957BA-07DE-4C9A-BED6-A6EB2047E01A}" srcId="{CA444EB2-B32D-4158-878C-0ADE308DFAE9}" destId="{F6323BDF-F53D-429F-B76F-C9DFDDA27706}" srcOrd="1" destOrd="0" parTransId="{71FC342C-6258-460F-A8E8-7BD2766D395F}" sibTransId="{33B53A2D-46C0-4A6F-9257-A07C74960FF3}"/>
    <dgm:cxn modelId="{FC3C281B-27C3-4DD5-A68F-0883CC4D6D0C}" type="presOf" srcId="{0A074AA8-3878-4857-BD5F-D6A0686985BD}" destId="{2568C427-17DA-4936-9E00-C036D3908AD4}" srcOrd="0" destOrd="0" presId="urn:microsoft.com/office/officeart/2005/8/layout/chevron2"/>
    <dgm:cxn modelId="{15DC6218-3524-41B1-A75E-D61749C3CA63}" type="presOf" srcId="{6030A557-5D09-4DE4-9FF1-2ACCCF9F127A}" destId="{7F180639-4F70-48FD-BC1B-2D09C55D253E}" srcOrd="0" destOrd="0" presId="urn:microsoft.com/office/officeart/2005/8/layout/chevron2"/>
    <dgm:cxn modelId="{C2A54574-A6FF-4E17-BFBB-69CF6C74C77B}" srcId="{F6323BDF-F53D-429F-B76F-C9DFDDA27706}" destId="{795841AF-AFA3-4213-B9FE-1C929B9A7FCB}" srcOrd="0" destOrd="0" parTransId="{9189E453-3BB6-41EF-80A8-E98450112DE4}" sibTransId="{F85769BB-6C9A-4D15-AF4E-ABB289443172}"/>
    <dgm:cxn modelId="{BD3AE48F-4067-4AA4-A7E3-0AD1B4E833B8}" srcId="{525B2FCD-4CAD-4F95-A5A8-CA2D559C4808}" destId="{0A074AA8-3878-4857-BD5F-D6A0686985BD}" srcOrd="0" destOrd="0" parTransId="{196A0478-DFCC-4740-AC93-E8BEAC6CC7CE}" sibTransId="{52C886F4-0082-4CEC-85E0-40F53FF83346}"/>
    <dgm:cxn modelId="{E2581A02-23C6-4E9F-BB9D-7EBB1E807540}" type="presOf" srcId="{F6323BDF-F53D-429F-B76F-C9DFDDA27706}" destId="{31F24EFB-3494-4056-BD70-95FCD8B76689}" srcOrd="0" destOrd="0" presId="urn:microsoft.com/office/officeart/2005/8/layout/chevron2"/>
    <dgm:cxn modelId="{80C0489B-FE62-400F-88E3-E2A519843453}" type="presParOf" srcId="{E3D1AA22-48B7-4C70-898C-DE99FF2154AF}" destId="{FA85193C-785C-4ABF-BBDF-4DDC1A412427}" srcOrd="0" destOrd="0" presId="urn:microsoft.com/office/officeart/2005/8/layout/chevron2"/>
    <dgm:cxn modelId="{060C8461-34A8-45E5-A0F7-3215DAD4B6DE}" type="presParOf" srcId="{FA85193C-785C-4ABF-BBDF-4DDC1A412427}" destId="{5D6CFC3E-942A-4500-BA7A-D739742AFF8E}" srcOrd="0" destOrd="0" presId="urn:microsoft.com/office/officeart/2005/8/layout/chevron2"/>
    <dgm:cxn modelId="{E2BE453E-5A34-41BB-9577-BB27E3737D64}" type="presParOf" srcId="{FA85193C-785C-4ABF-BBDF-4DDC1A412427}" destId="{7F180639-4F70-48FD-BC1B-2D09C55D253E}" srcOrd="1" destOrd="0" presId="urn:microsoft.com/office/officeart/2005/8/layout/chevron2"/>
    <dgm:cxn modelId="{3DF876F5-7464-41EC-BF7A-D11C6655D619}" type="presParOf" srcId="{E3D1AA22-48B7-4C70-898C-DE99FF2154AF}" destId="{0AD5779D-A58C-4408-8599-1BA1F60A924C}" srcOrd="1" destOrd="0" presId="urn:microsoft.com/office/officeart/2005/8/layout/chevron2"/>
    <dgm:cxn modelId="{74D6DEDA-C907-45E3-98CE-564CA5DA9295}" type="presParOf" srcId="{E3D1AA22-48B7-4C70-898C-DE99FF2154AF}" destId="{6D919414-3F2A-45DF-AA7E-D9668CD08753}" srcOrd="2" destOrd="0" presId="urn:microsoft.com/office/officeart/2005/8/layout/chevron2"/>
    <dgm:cxn modelId="{5114E15C-DD0C-4969-832E-0F3C70974CC1}" type="presParOf" srcId="{6D919414-3F2A-45DF-AA7E-D9668CD08753}" destId="{31F24EFB-3494-4056-BD70-95FCD8B76689}" srcOrd="0" destOrd="0" presId="urn:microsoft.com/office/officeart/2005/8/layout/chevron2"/>
    <dgm:cxn modelId="{E7DCFCF2-EF03-46C4-80A5-5FD32D01412D}" type="presParOf" srcId="{6D919414-3F2A-45DF-AA7E-D9668CD08753}" destId="{7A1DD8CE-ABD9-4F90-B4BA-8D95AD3B3951}" srcOrd="1" destOrd="0" presId="urn:microsoft.com/office/officeart/2005/8/layout/chevron2"/>
    <dgm:cxn modelId="{10B0D9AC-BEA7-47C5-B7B4-7CC38A45EF13}" type="presParOf" srcId="{E3D1AA22-48B7-4C70-898C-DE99FF2154AF}" destId="{BCBC9650-8CBD-4639-84C4-5ECF770D2853}" srcOrd="3" destOrd="0" presId="urn:microsoft.com/office/officeart/2005/8/layout/chevron2"/>
    <dgm:cxn modelId="{E532C144-D2AA-48F8-8402-C1EF3906B6A7}" type="presParOf" srcId="{E3D1AA22-48B7-4C70-898C-DE99FF2154AF}" destId="{2D2C50EE-13DC-41AA-89B6-D4101145FD33}" srcOrd="4" destOrd="0" presId="urn:microsoft.com/office/officeart/2005/8/layout/chevron2"/>
    <dgm:cxn modelId="{27ECE582-E3C8-48BA-A414-72C7FA64B13A}" type="presParOf" srcId="{2D2C50EE-13DC-41AA-89B6-D4101145FD33}" destId="{8FE15BEF-6364-4840-B776-3210C5ABFE23}" srcOrd="0" destOrd="0" presId="urn:microsoft.com/office/officeart/2005/8/layout/chevron2"/>
    <dgm:cxn modelId="{1F4712B7-E622-4A55-86D8-3373A6A1D2C4}" type="presParOf" srcId="{2D2C50EE-13DC-41AA-89B6-D4101145FD33}" destId="{2568C427-17DA-4936-9E00-C036D3908AD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A444EB2-B32D-4158-878C-0ADE308DFAE9}" type="doc">
      <dgm:prSet loTypeId="urn:microsoft.com/office/officeart/2005/8/layout/chevron2" loCatId="process" qsTypeId="urn:microsoft.com/office/officeart/2005/8/quickstyle/simple5" qsCatId="simple" csTypeId="urn:microsoft.com/office/officeart/2005/8/colors/colorful4" csCatId="colorful" phldr="1"/>
      <dgm:spPr/>
      <dgm:t>
        <a:bodyPr/>
        <a:lstStyle/>
        <a:p>
          <a:endParaRPr lang="es-EC"/>
        </a:p>
      </dgm:t>
    </dgm:pt>
    <dgm:pt modelId="{409B4DD3-512D-42BB-AC6F-DFAFB7AAAA02}">
      <dgm:prSet phldrT="[Texto]"/>
      <dgm:spPr/>
      <dgm:t>
        <a:bodyPr/>
        <a:lstStyle/>
        <a:p>
          <a:r>
            <a:rPr lang="es-EC" dirty="0" smtClean="0"/>
            <a:t>FINANCIAMIENTO</a:t>
          </a:r>
          <a:endParaRPr lang="es-EC" dirty="0"/>
        </a:p>
      </dgm:t>
    </dgm:pt>
    <dgm:pt modelId="{8CEC9240-2964-4B44-96C7-6F3E4D61AAB1}" type="parTrans" cxnId="{049516FF-B4FA-427B-B9DE-5C78F3755F84}">
      <dgm:prSet/>
      <dgm:spPr/>
      <dgm:t>
        <a:bodyPr/>
        <a:lstStyle/>
        <a:p>
          <a:endParaRPr lang="es-EC"/>
        </a:p>
      </dgm:t>
    </dgm:pt>
    <dgm:pt modelId="{D2B6085D-E547-488C-ABF3-4303A0A557E1}" type="sibTrans" cxnId="{049516FF-B4FA-427B-B9DE-5C78F3755F84}">
      <dgm:prSet/>
      <dgm:spPr/>
      <dgm:t>
        <a:bodyPr/>
        <a:lstStyle/>
        <a:p>
          <a:endParaRPr lang="es-EC"/>
        </a:p>
      </dgm:t>
    </dgm:pt>
    <dgm:pt modelId="{6030A557-5D09-4DE4-9FF1-2ACCCF9F127A}">
      <dgm:prSet phldrT="[Texto]"/>
      <dgm:spPr/>
      <dgm:t>
        <a:bodyPr/>
        <a:lstStyle/>
        <a:p>
          <a:r>
            <a:rPr lang="es-EC" dirty="0" smtClean="0"/>
            <a:t>Crear alianzas empresariales que financien prototipos, desarrollo de planes de negocio, etc., con el fin de trabajar mediante clústeres de empresas consolidadas con otras que se encuentran en la etapa de creación.</a:t>
          </a:r>
          <a:endParaRPr lang="es-EC" dirty="0"/>
        </a:p>
      </dgm:t>
    </dgm:pt>
    <dgm:pt modelId="{ABF1CCCE-954D-4FE1-81C6-DD6184DFCC14}" type="parTrans" cxnId="{61A2C919-6129-4009-9EC7-5E3B009D2DCC}">
      <dgm:prSet/>
      <dgm:spPr/>
      <dgm:t>
        <a:bodyPr/>
        <a:lstStyle/>
        <a:p>
          <a:endParaRPr lang="es-EC"/>
        </a:p>
      </dgm:t>
    </dgm:pt>
    <dgm:pt modelId="{64159B40-DE9B-48F9-BFA7-DF8E27206EF7}" type="sibTrans" cxnId="{61A2C919-6129-4009-9EC7-5E3B009D2DCC}">
      <dgm:prSet/>
      <dgm:spPr/>
      <dgm:t>
        <a:bodyPr/>
        <a:lstStyle/>
        <a:p>
          <a:endParaRPr lang="es-EC"/>
        </a:p>
      </dgm:t>
    </dgm:pt>
    <dgm:pt modelId="{F6323BDF-F53D-429F-B76F-C9DFDDA27706}">
      <dgm:prSet phldrT="[Texto]"/>
      <dgm:spPr/>
      <dgm:t>
        <a:bodyPr/>
        <a:lstStyle/>
        <a:p>
          <a:r>
            <a:rPr lang="es-EC" dirty="0" smtClean="0"/>
            <a:t>SOPORTE Y ASESORIA</a:t>
          </a:r>
          <a:endParaRPr lang="es-EC" dirty="0"/>
        </a:p>
      </dgm:t>
    </dgm:pt>
    <dgm:pt modelId="{71FC342C-6258-460F-A8E8-7BD2766D395F}" type="parTrans" cxnId="{271957BA-07DE-4C9A-BED6-A6EB2047E01A}">
      <dgm:prSet/>
      <dgm:spPr/>
      <dgm:t>
        <a:bodyPr/>
        <a:lstStyle/>
        <a:p>
          <a:endParaRPr lang="es-EC"/>
        </a:p>
      </dgm:t>
    </dgm:pt>
    <dgm:pt modelId="{33B53A2D-46C0-4A6F-9257-A07C74960FF3}" type="sibTrans" cxnId="{271957BA-07DE-4C9A-BED6-A6EB2047E01A}">
      <dgm:prSet/>
      <dgm:spPr/>
      <dgm:t>
        <a:bodyPr/>
        <a:lstStyle/>
        <a:p>
          <a:endParaRPr lang="es-EC"/>
        </a:p>
      </dgm:t>
    </dgm:pt>
    <dgm:pt modelId="{795841AF-AFA3-4213-B9FE-1C929B9A7FCB}">
      <dgm:prSet phldrT="[Texto]"/>
      <dgm:spPr/>
      <dgm:t>
        <a:bodyPr/>
        <a:lstStyle/>
        <a:p>
          <a:r>
            <a:rPr lang="es-EC" dirty="0" smtClean="0"/>
            <a:t>Fortalecer la enseñanza en los centros de apoyo a emprendedores, trabajando más en los factores que dificultan la consolidación del negocio y explotando las habilidades que los mismos tienen </a:t>
          </a:r>
          <a:endParaRPr lang="es-EC" dirty="0"/>
        </a:p>
      </dgm:t>
    </dgm:pt>
    <dgm:pt modelId="{9189E453-3BB6-41EF-80A8-E98450112DE4}" type="parTrans" cxnId="{C2A54574-A6FF-4E17-BFBB-69CF6C74C77B}">
      <dgm:prSet/>
      <dgm:spPr/>
      <dgm:t>
        <a:bodyPr/>
        <a:lstStyle/>
        <a:p>
          <a:endParaRPr lang="es-EC"/>
        </a:p>
      </dgm:t>
    </dgm:pt>
    <dgm:pt modelId="{F85769BB-6C9A-4D15-AF4E-ABB289443172}" type="sibTrans" cxnId="{C2A54574-A6FF-4E17-BFBB-69CF6C74C77B}">
      <dgm:prSet/>
      <dgm:spPr/>
      <dgm:t>
        <a:bodyPr/>
        <a:lstStyle/>
        <a:p>
          <a:endParaRPr lang="es-EC"/>
        </a:p>
      </dgm:t>
    </dgm:pt>
    <dgm:pt modelId="{525B2FCD-4CAD-4F95-A5A8-CA2D559C4808}">
      <dgm:prSet phldrT="[Texto]"/>
      <dgm:spPr/>
      <dgm:t>
        <a:bodyPr/>
        <a:lstStyle/>
        <a:p>
          <a:r>
            <a:rPr lang="es-EC" dirty="0" smtClean="0"/>
            <a:t>MERCADO</a:t>
          </a:r>
          <a:endParaRPr lang="es-EC" dirty="0"/>
        </a:p>
      </dgm:t>
    </dgm:pt>
    <dgm:pt modelId="{1ED05691-019B-48C2-B569-5C4407DAF954}" type="parTrans" cxnId="{F988885B-F953-456F-981A-331CB4A991B5}">
      <dgm:prSet/>
      <dgm:spPr/>
      <dgm:t>
        <a:bodyPr/>
        <a:lstStyle/>
        <a:p>
          <a:endParaRPr lang="es-EC"/>
        </a:p>
      </dgm:t>
    </dgm:pt>
    <dgm:pt modelId="{6AE82BD6-67D6-49A0-BB1D-BA3CD37A22EC}" type="sibTrans" cxnId="{F988885B-F953-456F-981A-331CB4A991B5}">
      <dgm:prSet/>
      <dgm:spPr/>
      <dgm:t>
        <a:bodyPr/>
        <a:lstStyle/>
        <a:p>
          <a:endParaRPr lang="es-EC"/>
        </a:p>
      </dgm:t>
    </dgm:pt>
    <dgm:pt modelId="{0A074AA8-3878-4857-BD5F-D6A0686985BD}">
      <dgm:prSet phldrT="[Texto]"/>
      <dgm:spPr/>
      <dgm:t>
        <a:bodyPr/>
        <a:lstStyle/>
        <a:p>
          <a:r>
            <a:rPr lang="es-EC" dirty="0" smtClean="0"/>
            <a:t>Mejorar la difusión de la marca “Primero Ecuador” con el fin de que las personas conozcan más sobre la Asociación, la visiten y mejoren las ventas. </a:t>
          </a:r>
          <a:endParaRPr lang="es-EC" dirty="0"/>
        </a:p>
      </dgm:t>
    </dgm:pt>
    <dgm:pt modelId="{196A0478-DFCC-4740-AC93-E8BEAC6CC7CE}" type="parTrans" cxnId="{BD3AE48F-4067-4AA4-A7E3-0AD1B4E833B8}">
      <dgm:prSet/>
      <dgm:spPr/>
      <dgm:t>
        <a:bodyPr/>
        <a:lstStyle/>
        <a:p>
          <a:endParaRPr lang="es-EC"/>
        </a:p>
      </dgm:t>
    </dgm:pt>
    <dgm:pt modelId="{52C886F4-0082-4CEC-85E0-40F53FF83346}" type="sibTrans" cxnId="{BD3AE48F-4067-4AA4-A7E3-0AD1B4E833B8}">
      <dgm:prSet/>
      <dgm:spPr/>
      <dgm:t>
        <a:bodyPr/>
        <a:lstStyle/>
        <a:p>
          <a:endParaRPr lang="es-EC"/>
        </a:p>
      </dgm:t>
    </dgm:pt>
    <dgm:pt modelId="{E3D1AA22-48B7-4C70-898C-DE99FF2154AF}" type="pres">
      <dgm:prSet presAssocID="{CA444EB2-B32D-4158-878C-0ADE308DFAE9}" presName="linearFlow" presStyleCnt="0">
        <dgm:presLayoutVars>
          <dgm:dir/>
          <dgm:animLvl val="lvl"/>
          <dgm:resizeHandles val="exact"/>
        </dgm:presLayoutVars>
      </dgm:prSet>
      <dgm:spPr/>
      <dgm:t>
        <a:bodyPr/>
        <a:lstStyle/>
        <a:p>
          <a:endParaRPr lang="es-EC"/>
        </a:p>
      </dgm:t>
    </dgm:pt>
    <dgm:pt modelId="{FA85193C-785C-4ABF-BBDF-4DDC1A412427}" type="pres">
      <dgm:prSet presAssocID="{409B4DD3-512D-42BB-AC6F-DFAFB7AAAA02}" presName="composite" presStyleCnt="0"/>
      <dgm:spPr/>
    </dgm:pt>
    <dgm:pt modelId="{5D6CFC3E-942A-4500-BA7A-D739742AFF8E}" type="pres">
      <dgm:prSet presAssocID="{409B4DD3-512D-42BB-AC6F-DFAFB7AAAA02}" presName="parentText" presStyleLbl="alignNode1" presStyleIdx="0" presStyleCnt="3">
        <dgm:presLayoutVars>
          <dgm:chMax val="1"/>
          <dgm:bulletEnabled val="1"/>
        </dgm:presLayoutVars>
      </dgm:prSet>
      <dgm:spPr/>
      <dgm:t>
        <a:bodyPr/>
        <a:lstStyle/>
        <a:p>
          <a:endParaRPr lang="es-EC"/>
        </a:p>
      </dgm:t>
    </dgm:pt>
    <dgm:pt modelId="{7F180639-4F70-48FD-BC1B-2D09C55D253E}" type="pres">
      <dgm:prSet presAssocID="{409B4DD3-512D-42BB-AC6F-DFAFB7AAAA02}" presName="descendantText" presStyleLbl="alignAcc1" presStyleIdx="0" presStyleCnt="3">
        <dgm:presLayoutVars>
          <dgm:bulletEnabled val="1"/>
        </dgm:presLayoutVars>
      </dgm:prSet>
      <dgm:spPr/>
      <dgm:t>
        <a:bodyPr/>
        <a:lstStyle/>
        <a:p>
          <a:endParaRPr lang="es-EC"/>
        </a:p>
      </dgm:t>
    </dgm:pt>
    <dgm:pt modelId="{0AD5779D-A58C-4408-8599-1BA1F60A924C}" type="pres">
      <dgm:prSet presAssocID="{D2B6085D-E547-488C-ABF3-4303A0A557E1}" presName="sp" presStyleCnt="0"/>
      <dgm:spPr/>
    </dgm:pt>
    <dgm:pt modelId="{6D919414-3F2A-45DF-AA7E-D9668CD08753}" type="pres">
      <dgm:prSet presAssocID="{F6323BDF-F53D-429F-B76F-C9DFDDA27706}" presName="composite" presStyleCnt="0"/>
      <dgm:spPr/>
    </dgm:pt>
    <dgm:pt modelId="{31F24EFB-3494-4056-BD70-95FCD8B76689}" type="pres">
      <dgm:prSet presAssocID="{F6323BDF-F53D-429F-B76F-C9DFDDA27706}" presName="parentText" presStyleLbl="alignNode1" presStyleIdx="1" presStyleCnt="3">
        <dgm:presLayoutVars>
          <dgm:chMax val="1"/>
          <dgm:bulletEnabled val="1"/>
        </dgm:presLayoutVars>
      </dgm:prSet>
      <dgm:spPr/>
      <dgm:t>
        <a:bodyPr/>
        <a:lstStyle/>
        <a:p>
          <a:endParaRPr lang="es-EC"/>
        </a:p>
      </dgm:t>
    </dgm:pt>
    <dgm:pt modelId="{7A1DD8CE-ABD9-4F90-B4BA-8D95AD3B3951}" type="pres">
      <dgm:prSet presAssocID="{F6323BDF-F53D-429F-B76F-C9DFDDA27706}" presName="descendantText" presStyleLbl="alignAcc1" presStyleIdx="1" presStyleCnt="3">
        <dgm:presLayoutVars>
          <dgm:bulletEnabled val="1"/>
        </dgm:presLayoutVars>
      </dgm:prSet>
      <dgm:spPr/>
      <dgm:t>
        <a:bodyPr/>
        <a:lstStyle/>
        <a:p>
          <a:endParaRPr lang="es-EC"/>
        </a:p>
      </dgm:t>
    </dgm:pt>
    <dgm:pt modelId="{BCBC9650-8CBD-4639-84C4-5ECF770D2853}" type="pres">
      <dgm:prSet presAssocID="{33B53A2D-46C0-4A6F-9257-A07C74960FF3}" presName="sp" presStyleCnt="0"/>
      <dgm:spPr/>
    </dgm:pt>
    <dgm:pt modelId="{2D2C50EE-13DC-41AA-89B6-D4101145FD33}" type="pres">
      <dgm:prSet presAssocID="{525B2FCD-4CAD-4F95-A5A8-CA2D559C4808}" presName="composite" presStyleCnt="0"/>
      <dgm:spPr/>
    </dgm:pt>
    <dgm:pt modelId="{8FE15BEF-6364-4840-B776-3210C5ABFE23}" type="pres">
      <dgm:prSet presAssocID="{525B2FCD-4CAD-4F95-A5A8-CA2D559C4808}" presName="parentText" presStyleLbl="alignNode1" presStyleIdx="2" presStyleCnt="3">
        <dgm:presLayoutVars>
          <dgm:chMax val="1"/>
          <dgm:bulletEnabled val="1"/>
        </dgm:presLayoutVars>
      </dgm:prSet>
      <dgm:spPr/>
      <dgm:t>
        <a:bodyPr/>
        <a:lstStyle/>
        <a:p>
          <a:endParaRPr lang="es-EC"/>
        </a:p>
      </dgm:t>
    </dgm:pt>
    <dgm:pt modelId="{2568C427-17DA-4936-9E00-C036D3908AD4}" type="pres">
      <dgm:prSet presAssocID="{525B2FCD-4CAD-4F95-A5A8-CA2D559C4808}" presName="descendantText" presStyleLbl="alignAcc1" presStyleIdx="2" presStyleCnt="3">
        <dgm:presLayoutVars>
          <dgm:bulletEnabled val="1"/>
        </dgm:presLayoutVars>
      </dgm:prSet>
      <dgm:spPr/>
      <dgm:t>
        <a:bodyPr/>
        <a:lstStyle/>
        <a:p>
          <a:endParaRPr lang="es-EC"/>
        </a:p>
      </dgm:t>
    </dgm:pt>
  </dgm:ptLst>
  <dgm:cxnLst>
    <dgm:cxn modelId="{049516FF-B4FA-427B-B9DE-5C78F3755F84}" srcId="{CA444EB2-B32D-4158-878C-0ADE308DFAE9}" destId="{409B4DD3-512D-42BB-AC6F-DFAFB7AAAA02}" srcOrd="0" destOrd="0" parTransId="{8CEC9240-2964-4B44-96C7-6F3E4D61AAB1}" sibTransId="{D2B6085D-E547-488C-ABF3-4303A0A557E1}"/>
    <dgm:cxn modelId="{F988885B-F953-456F-981A-331CB4A991B5}" srcId="{CA444EB2-B32D-4158-878C-0ADE308DFAE9}" destId="{525B2FCD-4CAD-4F95-A5A8-CA2D559C4808}" srcOrd="2" destOrd="0" parTransId="{1ED05691-019B-48C2-B569-5C4407DAF954}" sibTransId="{6AE82BD6-67D6-49A0-BB1D-BA3CD37A22EC}"/>
    <dgm:cxn modelId="{42BC524C-7A84-48FC-BB0D-5539F8FEECAD}" type="presOf" srcId="{795841AF-AFA3-4213-B9FE-1C929B9A7FCB}" destId="{7A1DD8CE-ABD9-4F90-B4BA-8D95AD3B3951}" srcOrd="0" destOrd="0" presId="urn:microsoft.com/office/officeart/2005/8/layout/chevron2"/>
    <dgm:cxn modelId="{61A2C919-6129-4009-9EC7-5E3B009D2DCC}" srcId="{409B4DD3-512D-42BB-AC6F-DFAFB7AAAA02}" destId="{6030A557-5D09-4DE4-9FF1-2ACCCF9F127A}" srcOrd="0" destOrd="0" parTransId="{ABF1CCCE-954D-4FE1-81C6-DD6184DFCC14}" sibTransId="{64159B40-DE9B-48F9-BFA7-DF8E27206EF7}"/>
    <dgm:cxn modelId="{3D099C59-2DCA-4C4E-B282-A90596EBECAC}" type="presOf" srcId="{0A074AA8-3878-4857-BD5F-D6A0686985BD}" destId="{2568C427-17DA-4936-9E00-C036D3908AD4}" srcOrd="0" destOrd="0" presId="urn:microsoft.com/office/officeart/2005/8/layout/chevron2"/>
    <dgm:cxn modelId="{271957BA-07DE-4C9A-BED6-A6EB2047E01A}" srcId="{CA444EB2-B32D-4158-878C-0ADE308DFAE9}" destId="{F6323BDF-F53D-429F-B76F-C9DFDDA27706}" srcOrd="1" destOrd="0" parTransId="{71FC342C-6258-460F-A8E8-7BD2766D395F}" sibTransId="{33B53A2D-46C0-4A6F-9257-A07C74960FF3}"/>
    <dgm:cxn modelId="{C2AC3F93-39CD-4C0E-9BA6-398A86C0C190}" type="presOf" srcId="{F6323BDF-F53D-429F-B76F-C9DFDDA27706}" destId="{31F24EFB-3494-4056-BD70-95FCD8B76689}" srcOrd="0" destOrd="0" presId="urn:microsoft.com/office/officeart/2005/8/layout/chevron2"/>
    <dgm:cxn modelId="{C2A54574-A6FF-4E17-BFBB-69CF6C74C77B}" srcId="{F6323BDF-F53D-429F-B76F-C9DFDDA27706}" destId="{795841AF-AFA3-4213-B9FE-1C929B9A7FCB}" srcOrd="0" destOrd="0" parTransId="{9189E453-3BB6-41EF-80A8-E98450112DE4}" sibTransId="{F85769BB-6C9A-4D15-AF4E-ABB289443172}"/>
    <dgm:cxn modelId="{E95CD46C-DB18-4549-A340-1E6EF51DFE70}" type="presOf" srcId="{CA444EB2-B32D-4158-878C-0ADE308DFAE9}" destId="{E3D1AA22-48B7-4C70-898C-DE99FF2154AF}" srcOrd="0" destOrd="0" presId="urn:microsoft.com/office/officeart/2005/8/layout/chevron2"/>
    <dgm:cxn modelId="{4AA92A25-EFA7-44BE-816E-DC73F9785E4F}" type="presOf" srcId="{409B4DD3-512D-42BB-AC6F-DFAFB7AAAA02}" destId="{5D6CFC3E-942A-4500-BA7A-D739742AFF8E}" srcOrd="0" destOrd="0" presId="urn:microsoft.com/office/officeart/2005/8/layout/chevron2"/>
    <dgm:cxn modelId="{B2F5D607-FD98-4C44-A140-456086D263DD}" type="presOf" srcId="{525B2FCD-4CAD-4F95-A5A8-CA2D559C4808}" destId="{8FE15BEF-6364-4840-B776-3210C5ABFE23}" srcOrd="0" destOrd="0" presId="urn:microsoft.com/office/officeart/2005/8/layout/chevron2"/>
    <dgm:cxn modelId="{4D2D7CD0-15FC-4C46-92AE-D52DC2E363A3}" type="presOf" srcId="{6030A557-5D09-4DE4-9FF1-2ACCCF9F127A}" destId="{7F180639-4F70-48FD-BC1B-2D09C55D253E}" srcOrd="0" destOrd="0" presId="urn:microsoft.com/office/officeart/2005/8/layout/chevron2"/>
    <dgm:cxn modelId="{BD3AE48F-4067-4AA4-A7E3-0AD1B4E833B8}" srcId="{525B2FCD-4CAD-4F95-A5A8-CA2D559C4808}" destId="{0A074AA8-3878-4857-BD5F-D6A0686985BD}" srcOrd="0" destOrd="0" parTransId="{196A0478-DFCC-4740-AC93-E8BEAC6CC7CE}" sibTransId="{52C886F4-0082-4CEC-85E0-40F53FF83346}"/>
    <dgm:cxn modelId="{4F6408B3-22CD-4B04-A872-4BEC7A2FFFD1}" type="presParOf" srcId="{E3D1AA22-48B7-4C70-898C-DE99FF2154AF}" destId="{FA85193C-785C-4ABF-BBDF-4DDC1A412427}" srcOrd="0" destOrd="0" presId="urn:microsoft.com/office/officeart/2005/8/layout/chevron2"/>
    <dgm:cxn modelId="{76B8EF41-6112-470F-AE46-148065C380AE}" type="presParOf" srcId="{FA85193C-785C-4ABF-BBDF-4DDC1A412427}" destId="{5D6CFC3E-942A-4500-BA7A-D739742AFF8E}" srcOrd="0" destOrd="0" presId="urn:microsoft.com/office/officeart/2005/8/layout/chevron2"/>
    <dgm:cxn modelId="{D6425564-B4B8-4345-9AEE-B0AE59FBB668}" type="presParOf" srcId="{FA85193C-785C-4ABF-BBDF-4DDC1A412427}" destId="{7F180639-4F70-48FD-BC1B-2D09C55D253E}" srcOrd="1" destOrd="0" presId="urn:microsoft.com/office/officeart/2005/8/layout/chevron2"/>
    <dgm:cxn modelId="{F730F321-6449-4724-BCF5-6F5D8C5AD2F8}" type="presParOf" srcId="{E3D1AA22-48B7-4C70-898C-DE99FF2154AF}" destId="{0AD5779D-A58C-4408-8599-1BA1F60A924C}" srcOrd="1" destOrd="0" presId="urn:microsoft.com/office/officeart/2005/8/layout/chevron2"/>
    <dgm:cxn modelId="{F1F49B08-569C-48D3-81AB-3012D2C5CDEA}" type="presParOf" srcId="{E3D1AA22-48B7-4C70-898C-DE99FF2154AF}" destId="{6D919414-3F2A-45DF-AA7E-D9668CD08753}" srcOrd="2" destOrd="0" presId="urn:microsoft.com/office/officeart/2005/8/layout/chevron2"/>
    <dgm:cxn modelId="{74DB8547-A0CA-4BE2-A19C-C28FF93A8887}" type="presParOf" srcId="{6D919414-3F2A-45DF-AA7E-D9668CD08753}" destId="{31F24EFB-3494-4056-BD70-95FCD8B76689}" srcOrd="0" destOrd="0" presId="urn:microsoft.com/office/officeart/2005/8/layout/chevron2"/>
    <dgm:cxn modelId="{A2587963-33CF-47E6-9F9B-F1D25CB1A909}" type="presParOf" srcId="{6D919414-3F2A-45DF-AA7E-D9668CD08753}" destId="{7A1DD8CE-ABD9-4F90-B4BA-8D95AD3B3951}" srcOrd="1" destOrd="0" presId="urn:microsoft.com/office/officeart/2005/8/layout/chevron2"/>
    <dgm:cxn modelId="{FE927945-ABF0-44D7-9E67-4392C0928F89}" type="presParOf" srcId="{E3D1AA22-48B7-4C70-898C-DE99FF2154AF}" destId="{BCBC9650-8CBD-4639-84C4-5ECF770D2853}" srcOrd="3" destOrd="0" presId="urn:microsoft.com/office/officeart/2005/8/layout/chevron2"/>
    <dgm:cxn modelId="{EC400F45-6B5A-41BF-8478-0D1683274721}" type="presParOf" srcId="{E3D1AA22-48B7-4C70-898C-DE99FF2154AF}" destId="{2D2C50EE-13DC-41AA-89B6-D4101145FD33}" srcOrd="4" destOrd="0" presId="urn:microsoft.com/office/officeart/2005/8/layout/chevron2"/>
    <dgm:cxn modelId="{31122153-C4D9-4FA1-AFDB-946226022411}" type="presParOf" srcId="{2D2C50EE-13DC-41AA-89B6-D4101145FD33}" destId="{8FE15BEF-6364-4840-B776-3210C5ABFE23}" srcOrd="0" destOrd="0" presId="urn:microsoft.com/office/officeart/2005/8/layout/chevron2"/>
    <dgm:cxn modelId="{27BE7188-DB67-4229-8D98-9E8DEADCF682}" type="presParOf" srcId="{2D2C50EE-13DC-41AA-89B6-D4101145FD33}" destId="{2568C427-17DA-4936-9E00-C036D3908AD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A444EB2-B32D-4158-878C-0ADE308DFAE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C"/>
        </a:p>
      </dgm:t>
    </dgm:pt>
    <dgm:pt modelId="{409B4DD3-512D-42BB-AC6F-DFAFB7AAAA02}">
      <dgm:prSet phldrT="[Texto]"/>
      <dgm:spPr/>
      <dgm:t>
        <a:bodyPr/>
        <a:lstStyle/>
        <a:p>
          <a:r>
            <a:rPr lang="es-EC" dirty="0" smtClean="0"/>
            <a:t>CULTURA</a:t>
          </a:r>
          <a:endParaRPr lang="es-EC" dirty="0"/>
        </a:p>
      </dgm:t>
    </dgm:pt>
    <dgm:pt modelId="{8CEC9240-2964-4B44-96C7-6F3E4D61AAB1}" type="parTrans" cxnId="{049516FF-B4FA-427B-B9DE-5C78F3755F84}">
      <dgm:prSet/>
      <dgm:spPr/>
      <dgm:t>
        <a:bodyPr/>
        <a:lstStyle/>
        <a:p>
          <a:endParaRPr lang="es-EC"/>
        </a:p>
      </dgm:t>
    </dgm:pt>
    <dgm:pt modelId="{D2B6085D-E547-488C-ABF3-4303A0A557E1}" type="sibTrans" cxnId="{049516FF-B4FA-427B-B9DE-5C78F3755F84}">
      <dgm:prSet/>
      <dgm:spPr/>
      <dgm:t>
        <a:bodyPr/>
        <a:lstStyle/>
        <a:p>
          <a:endParaRPr lang="es-EC"/>
        </a:p>
      </dgm:t>
    </dgm:pt>
    <dgm:pt modelId="{6030A557-5D09-4DE4-9FF1-2ACCCF9F127A}">
      <dgm:prSet phldrT="[Texto]"/>
      <dgm:spPr/>
      <dgm:t>
        <a:bodyPr/>
        <a:lstStyle/>
        <a:p>
          <a:r>
            <a:rPr lang="es-EC" dirty="0" smtClean="0"/>
            <a:t>Crear charlas y visitas con emprendedores extranjeros que hayan tenido éxito con sus negocios para que intercambiar información y así adoptar comportamientos de otras culturas.</a:t>
          </a:r>
          <a:endParaRPr lang="es-EC" dirty="0"/>
        </a:p>
      </dgm:t>
    </dgm:pt>
    <dgm:pt modelId="{ABF1CCCE-954D-4FE1-81C6-DD6184DFCC14}" type="parTrans" cxnId="{61A2C919-6129-4009-9EC7-5E3B009D2DCC}">
      <dgm:prSet/>
      <dgm:spPr/>
      <dgm:t>
        <a:bodyPr/>
        <a:lstStyle/>
        <a:p>
          <a:endParaRPr lang="es-EC"/>
        </a:p>
      </dgm:t>
    </dgm:pt>
    <dgm:pt modelId="{64159B40-DE9B-48F9-BFA7-DF8E27206EF7}" type="sibTrans" cxnId="{61A2C919-6129-4009-9EC7-5E3B009D2DCC}">
      <dgm:prSet/>
      <dgm:spPr/>
      <dgm:t>
        <a:bodyPr/>
        <a:lstStyle/>
        <a:p>
          <a:endParaRPr lang="es-EC"/>
        </a:p>
      </dgm:t>
    </dgm:pt>
    <dgm:pt modelId="{1B68A325-2218-4215-AE61-29602C0913CD}">
      <dgm:prSet phldrT="[Texto]"/>
      <dgm:spPr/>
      <dgm:t>
        <a:bodyPr/>
        <a:lstStyle/>
        <a:p>
          <a:r>
            <a:rPr lang="es-EC" dirty="0" smtClean="0"/>
            <a:t>Crear un modelo de </a:t>
          </a:r>
          <a:r>
            <a:rPr lang="es-EC" dirty="0" err="1" smtClean="0"/>
            <a:t>asociatividad</a:t>
          </a:r>
          <a:r>
            <a:rPr lang="es-EC" dirty="0" smtClean="0"/>
            <a:t> EPS que ayude a los negocios de belleza a eliminar la competencia directa, y asociarse para crear una competencia complementaria.</a:t>
          </a:r>
          <a:endParaRPr lang="es-EC" dirty="0"/>
        </a:p>
      </dgm:t>
    </dgm:pt>
    <dgm:pt modelId="{C1A8FABC-E9E7-444B-A033-EA83928DC06B}" type="parTrans" cxnId="{5FDEDAD2-CE05-43B9-9AB2-76221F7BC7DA}">
      <dgm:prSet/>
      <dgm:spPr/>
      <dgm:t>
        <a:bodyPr/>
        <a:lstStyle/>
        <a:p>
          <a:endParaRPr lang="es-EC"/>
        </a:p>
      </dgm:t>
    </dgm:pt>
    <dgm:pt modelId="{81B45342-E43F-49F8-BE3C-94CCAD7B32F5}" type="sibTrans" cxnId="{5FDEDAD2-CE05-43B9-9AB2-76221F7BC7DA}">
      <dgm:prSet/>
      <dgm:spPr/>
      <dgm:t>
        <a:bodyPr/>
        <a:lstStyle/>
        <a:p>
          <a:endParaRPr lang="es-EC"/>
        </a:p>
      </dgm:t>
    </dgm:pt>
    <dgm:pt modelId="{E3D1AA22-48B7-4C70-898C-DE99FF2154AF}" type="pres">
      <dgm:prSet presAssocID="{CA444EB2-B32D-4158-878C-0ADE308DFAE9}" presName="linearFlow" presStyleCnt="0">
        <dgm:presLayoutVars>
          <dgm:dir/>
          <dgm:animLvl val="lvl"/>
          <dgm:resizeHandles val="exact"/>
        </dgm:presLayoutVars>
      </dgm:prSet>
      <dgm:spPr/>
      <dgm:t>
        <a:bodyPr/>
        <a:lstStyle/>
        <a:p>
          <a:endParaRPr lang="es-EC"/>
        </a:p>
      </dgm:t>
    </dgm:pt>
    <dgm:pt modelId="{FA85193C-785C-4ABF-BBDF-4DDC1A412427}" type="pres">
      <dgm:prSet presAssocID="{409B4DD3-512D-42BB-AC6F-DFAFB7AAAA02}" presName="composite" presStyleCnt="0"/>
      <dgm:spPr/>
    </dgm:pt>
    <dgm:pt modelId="{5D6CFC3E-942A-4500-BA7A-D739742AFF8E}" type="pres">
      <dgm:prSet presAssocID="{409B4DD3-512D-42BB-AC6F-DFAFB7AAAA02}" presName="parentText" presStyleLbl="alignNode1" presStyleIdx="0" presStyleCnt="1">
        <dgm:presLayoutVars>
          <dgm:chMax val="1"/>
          <dgm:bulletEnabled val="1"/>
        </dgm:presLayoutVars>
      </dgm:prSet>
      <dgm:spPr/>
      <dgm:t>
        <a:bodyPr/>
        <a:lstStyle/>
        <a:p>
          <a:endParaRPr lang="es-EC"/>
        </a:p>
      </dgm:t>
    </dgm:pt>
    <dgm:pt modelId="{7F180639-4F70-48FD-BC1B-2D09C55D253E}" type="pres">
      <dgm:prSet presAssocID="{409B4DD3-512D-42BB-AC6F-DFAFB7AAAA02}" presName="descendantText" presStyleLbl="alignAcc1" presStyleIdx="0" presStyleCnt="1">
        <dgm:presLayoutVars>
          <dgm:bulletEnabled val="1"/>
        </dgm:presLayoutVars>
      </dgm:prSet>
      <dgm:spPr/>
      <dgm:t>
        <a:bodyPr/>
        <a:lstStyle/>
        <a:p>
          <a:endParaRPr lang="es-EC"/>
        </a:p>
      </dgm:t>
    </dgm:pt>
  </dgm:ptLst>
  <dgm:cxnLst>
    <dgm:cxn modelId="{88236A5B-528F-429A-9FE7-57C9AB0926DE}" type="presOf" srcId="{CA444EB2-B32D-4158-878C-0ADE308DFAE9}" destId="{E3D1AA22-48B7-4C70-898C-DE99FF2154AF}" srcOrd="0" destOrd="0" presId="urn:microsoft.com/office/officeart/2005/8/layout/chevron2"/>
    <dgm:cxn modelId="{049516FF-B4FA-427B-B9DE-5C78F3755F84}" srcId="{CA444EB2-B32D-4158-878C-0ADE308DFAE9}" destId="{409B4DD3-512D-42BB-AC6F-DFAFB7AAAA02}" srcOrd="0" destOrd="0" parTransId="{8CEC9240-2964-4B44-96C7-6F3E4D61AAB1}" sibTransId="{D2B6085D-E547-488C-ABF3-4303A0A557E1}"/>
    <dgm:cxn modelId="{2647E2F2-9C4F-45CE-B121-1D73C8FF4618}" type="presOf" srcId="{6030A557-5D09-4DE4-9FF1-2ACCCF9F127A}" destId="{7F180639-4F70-48FD-BC1B-2D09C55D253E}" srcOrd="0" destOrd="0" presId="urn:microsoft.com/office/officeart/2005/8/layout/chevron2"/>
    <dgm:cxn modelId="{8940EAD8-4E66-4D2C-A1A2-45E3D790818E}" type="presOf" srcId="{1B68A325-2218-4215-AE61-29602C0913CD}" destId="{7F180639-4F70-48FD-BC1B-2D09C55D253E}" srcOrd="0" destOrd="1" presId="urn:microsoft.com/office/officeart/2005/8/layout/chevron2"/>
    <dgm:cxn modelId="{5FDEDAD2-CE05-43B9-9AB2-76221F7BC7DA}" srcId="{409B4DD3-512D-42BB-AC6F-DFAFB7AAAA02}" destId="{1B68A325-2218-4215-AE61-29602C0913CD}" srcOrd="1" destOrd="0" parTransId="{C1A8FABC-E9E7-444B-A033-EA83928DC06B}" sibTransId="{81B45342-E43F-49F8-BE3C-94CCAD7B32F5}"/>
    <dgm:cxn modelId="{61A2C919-6129-4009-9EC7-5E3B009D2DCC}" srcId="{409B4DD3-512D-42BB-AC6F-DFAFB7AAAA02}" destId="{6030A557-5D09-4DE4-9FF1-2ACCCF9F127A}" srcOrd="0" destOrd="0" parTransId="{ABF1CCCE-954D-4FE1-81C6-DD6184DFCC14}" sibTransId="{64159B40-DE9B-48F9-BFA7-DF8E27206EF7}"/>
    <dgm:cxn modelId="{C913A263-74D4-4335-B40D-93603D83E04C}" type="presOf" srcId="{409B4DD3-512D-42BB-AC6F-DFAFB7AAAA02}" destId="{5D6CFC3E-942A-4500-BA7A-D739742AFF8E}" srcOrd="0" destOrd="0" presId="urn:microsoft.com/office/officeart/2005/8/layout/chevron2"/>
    <dgm:cxn modelId="{FE530B6E-EC7E-4437-9B10-9AD17ABFBC31}" type="presParOf" srcId="{E3D1AA22-48B7-4C70-898C-DE99FF2154AF}" destId="{FA85193C-785C-4ABF-BBDF-4DDC1A412427}" srcOrd="0" destOrd="0" presId="urn:microsoft.com/office/officeart/2005/8/layout/chevron2"/>
    <dgm:cxn modelId="{C567E501-53E9-4C94-871E-70621A53EF7A}" type="presParOf" srcId="{FA85193C-785C-4ABF-BBDF-4DDC1A412427}" destId="{5D6CFC3E-942A-4500-BA7A-D739742AFF8E}" srcOrd="0" destOrd="0" presId="urn:microsoft.com/office/officeart/2005/8/layout/chevron2"/>
    <dgm:cxn modelId="{256C9FCF-B0D7-44C2-B935-41FF62F4FBD2}" type="presParOf" srcId="{FA85193C-785C-4ABF-BBDF-4DDC1A412427}" destId="{7F180639-4F70-48FD-BC1B-2D09C55D253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7A60DCA-203B-46BE-A83E-7FFBDFD32DA9}" type="doc">
      <dgm:prSet loTypeId="urn:microsoft.com/office/officeart/2005/8/layout/cycle3" loCatId="cycle" qsTypeId="urn:microsoft.com/office/officeart/2005/8/quickstyle/simple4" qsCatId="simple" csTypeId="urn:microsoft.com/office/officeart/2005/8/colors/colorful3" csCatId="colorful" phldr="1"/>
      <dgm:spPr/>
      <dgm:t>
        <a:bodyPr/>
        <a:lstStyle/>
        <a:p>
          <a:endParaRPr lang="es-EC"/>
        </a:p>
      </dgm:t>
    </dgm:pt>
    <dgm:pt modelId="{564B7657-A03B-49B3-8AD8-40EBC32BBE08}">
      <dgm:prSet phldrT="[Texto]" custT="1"/>
      <dgm:spPr/>
      <dgm:t>
        <a:bodyPr/>
        <a:lstStyle/>
        <a:p>
          <a:pPr algn="ctr"/>
          <a:r>
            <a:rPr lang="es-EC" sz="1800" dirty="0">
              <a:latin typeface="Arial" panose="020B0604020202020204" pitchFamily="34" charset="0"/>
              <a:cs typeface="Arial" panose="020B0604020202020204" pitchFamily="34" charset="0"/>
            </a:rPr>
            <a:t>Análisis del Contexto</a:t>
          </a:r>
        </a:p>
      </dgm:t>
    </dgm:pt>
    <dgm:pt modelId="{4E5D11A1-91DD-4597-B398-B1B2EB29CBE3}" type="parTrans" cxnId="{65A38FC2-6FB0-410C-83D7-E38B9ABD3EF2}">
      <dgm:prSet/>
      <dgm:spPr/>
      <dgm:t>
        <a:bodyPr/>
        <a:lstStyle/>
        <a:p>
          <a:pPr algn="ctr"/>
          <a:endParaRPr lang="es-EC" sz="1800">
            <a:latin typeface="Arial" panose="020B0604020202020204" pitchFamily="34" charset="0"/>
            <a:cs typeface="Arial" panose="020B0604020202020204" pitchFamily="34" charset="0"/>
          </a:endParaRPr>
        </a:p>
      </dgm:t>
    </dgm:pt>
    <dgm:pt modelId="{3E504840-77EB-4C86-9DC4-929C77D0ACFC}" type="sibTrans" cxnId="{65A38FC2-6FB0-410C-83D7-E38B9ABD3EF2}">
      <dgm:prSet/>
      <dgm:spPr/>
      <dgm:t>
        <a:bodyPr/>
        <a:lstStyle/>
        <a:p>
          <a:pPr algn="ctr"/>
          <a:endParaRPr lang="es-EC" sz="1800">
            <a:latin typeface="Arial" panose="020B0604020202020204" pitchFamily="34" charset="0"/>
            <a:cs typeface="Arial" panose="020B0604020202020204" pitchFamily="34" charset="0"/>
          </a:endParaRPr>
        </a:p>
      </dgm:t>
    </dgm:pt>
    <dgm:pt modelId="{DB9C8D20-4DCF-47C9-8C3F-0B7DDAE77D71}">
      <dgm:prSet phldrT="[Texto]" custT="1"/>
      <dgm:spPr/>
      <dgm:t>
        <a:bodyPr/>
        <a:lstStyle/>
        <a:p>
          <a:pPr algn="ctr"/>
          <a:r>
            <a:rPr lang="es-EC" sz="1800" dirty="0">
              <a:latin typeface="Arial" panose="020B0604020202020204" pitchFamily="34" charset="0"/>
              <a:cs typeface="Arial" panose="020B0604020202020204" pitchFamily="34" charset="0"/>
            </a:rPr>
            <a:t>Organización</a:t>
          </a:r>
        </a:p>
      </dgm:t>
    </dgm:pt>
    <dgm:pt modelId="{28EC5B5B-5E2B-4A89-BC47-7DDC0E96BC51}" type="parTrans" cxnId="{7622CCBF-F7F4-4447-B7FF-973A9D7BBF2D}">
      <dgm:prSet/>
      <dgm:spPr/>
      <dgm:t>
        <a:bodyPr/>
        <a:lstStyle/>
        <a:p>
          <a:pPr algn="ctr"/>
          <a:endParaRPr lang="es-EC" sz="1800">
            <a:latin typeface="Arial" panose="020B0604020202020204" pitchFamily="34" charset="0"/>
            <a:cs typeface="Arial" panose="020B0604020202020204" pitchFamily="34" charset="0"/>
          </a:endParaRPr>
        </a:p>
      </dgm:t>
    </dgm:pt>
    <dgm:pt modelId="{EA00F66A-2D15-4C01-9BA5-65EBA91332BF}" type="sibTrans" cxnId="{7622CCBF-F7F4-4447-B7FF-973A9D7BBF2D}">
      <dgm:prSet/>
      <dgm:spPr/>
      <dgm:t>
        <a:bodyPr/>
        <a:lstStyle/>
        <a:p>
          <a:pPr algn="ctr"/>
          <a:endParaRPr lang="es-EC" sz="1800">
            <a:latin typeface="Arial" panose="020B0604020202020204" pitchFamily="34" charset="0"/>
            <a:cs typeface="Arial" panose="020B0604020202020204" pitchFamily="34" charset="0"/>
          </a:endParaRPr>
        </a:p>
      </dgm:t>
    </dgm:pt>
    <dgm:pt modelId="{8978C3C9-8527-4164-8CBA-8EB4E4F16744}">
      <dgm:prSet phldrT="[Texto]" custT="1"/>
      <dgm:spPr/>
      <dgm:t>
        <a:bodyPr/>
        <a:lstStyle/>
        <a:p>
          <a:pPr algn="ctr"/>
          <a:r>
            <a:rPr lang="es-EC" sz="1800">
              <a:latin typeface="Arial" panose="020B0604020202020204" pitchFamily="34" charset="0"/>
              <a:cs typeface="Arial" panose="020B0604020202020204" pitchFamily="34" charset="0"/>
            </a:rPr>
            <a:t>Puesta en marcha</a:t>
          </a:r>
        </a:p>
      </dgm:t>
    </dgm:pt>
    <dgm:pt modelId="{39EEF4C6-CA37-4B65-AAB9-2207883D7C34}" type="parTrans" cxnId="{0C67AEEC-9C64-4978-9D67-3C4B306F4CD1}">
      <dgm:prSet/>
      <dgm:spPr/>
      <dgm:t>
        <a:bodyPr/>
        <a:lstStyle/>
        <a:p>
          <a:pPr algn="ctr"/>
          <a:endParaRPr lang="es-EC" sz="1800">
            <a:latin typeface="Arial" panose="020B0604020202020204" pitchFamily="34" charset="0"/>
            <a:cs typeface="Arial" panose="020B0604020202020204" pitchFamily="34" charset="0"/>
          </a:endParaRPr>
        </a:p>
      </dgm:t>
    </dgm:pt>
    <dgm:pt modelId="{3FB9A7C3-264F-4AE8-951F-7139A00D4534}" type="sibTrans" cxnId="{0C67AEEC-9C64-4978-9D67-3C4B306F4CD1}">
      <dgm:prSet/>
      <dgm:spPr/>
      <dgm:t>
        <a:bodyPr/>
        <a:lstStyle/>
        <a:p>
          <a:pPr algn="ctr"/>
          <a:endParaRPr lang="es-EC" sz="1800">
            <a:latin typeface="Arial" panose="020B0604020202020204" pitchFamily="34" charset="0"/>
            <a:cs typeface="Arial" panose="020B0604020202020204" pitchFamily="34" charset="0"/>
          </a:endParaRPr>
        </a:p>
      </dgm:t>
    </dgm:pt>
    <dgm:pt modelId="{E40E0BBD-0F11-4FFA-BC05-F474B2D9350D}" type="pres">
      <dgm:prSet presAssocID="{C7A60DCA-203B-46BE-A83E-7FFBDFD32DA9}" presName="Name0" presStyleCnt="0">
        <dgm:presLayoutVars>
          <dgm:dir/>
          <dgm:resizeHandles val="exact"/>
        </dgm:presLayoutVars>
      </dgm:prSet>
      <dgm:spPr/>
      <dgm:t>
        <a:bodyPr/>
        <a:lstStyle/>
        <a:p>
          <a:endParaRPr lang="es-EC"/>
        </a:p>
      </dgm:t>
    </dgm:pt>
    <dgm:pt modelId="{29238905-90FB-4704-8F67-97F842430867}" type="pres">
      <dgm:prSet presAssocID="{C7A60DCA-203B-46BE-A83E-7FFBDFD32DA9}" presName="cycle" presStyleCnt="0"/>
      <dgm:spPr/>
      <dgm:t>
        <a:bodyPr/>
        <a:lstStyle/>
        <a:p>
          <a:endParaRPr lang="es-EC"/>
        </a:p>
      </dgm:t>
    </dgm:pt>
    <dgm:pt modelId="{9D2A287E-FD47-422E-BA11-D5A8C27CAC51}" type="pres">
      <dgm:prSet presAssocID="{564B7657-A03B-49B3-8AD8-40EBC32BBE08}" presName="nodeFirstNode" presStyleLbl="node1" presStyleIdx="0" presStyleCnt="3" custScaleX="87095" custScaleY="70026">
        <dgm:presLayoutVars>
          <dgm:bulletEnabled val="1"/>
        </dgm:presLayoutVars>
      </dgm:prSet>
      <dgm:spPr/>
      <dgm:t>
        <a:bodyPr/>
        <a:lstStyle/>
        <a:p>
          <a:endParaRPr lang="es-EC"/>
        </a:p>
      </dgm:t>
    </dgm:pt>
    <dgm:pt modelId="{7D5C11B2-D982-49BD-B5F9-68BE262F8B12}" type="pres">
      <dgm:prSet presAssocID="{3E504840-77EB-4C86-9DC4-929C77D0ACFC}" presName="sibTransFirstNode" presStyleLbl="bgShp" presStyleIdx="0" presStyleCnt="1"/>
      <dgm:spPr/>
      <dgm:t>
        <a:bodyPr/>
        <a:lstStyle/>
        <a:p>
          <a:endParaRPr lang="es-EC"/>
        </a:p>
      </dgm:t>
    </dgm:pt>
    <dgm:pt modelId="{34712E64-D9F9-4544-8F7B-F17D73CD9B53}" type="pres">
      <dgm:prSet presAssocID="{DB9C8D20-4DCF-47C9-8C3F-0B7DDAE77D71}" presName="nodeFollowingNodes" presStyleLbl="node1" presStyleIdx="1" presStyleCnt="3" custScaleX="87095" custScaleY="70026" custRadScaleRad="103450" custRadScaleInc="-29711">
        <dgm:presLayoutVars>
          <dgm:bulletEnabled val="1"/>
        </dgm:presLayoutVars>
      </dgm:prSet>
      <dgm:spPr/>
      <dgm:t>
        <a:bodyPr/>
        <a:lstStyle/>
        <a:p>
          <a:endParaRPr lang="es-EC"/>
        </a:p>
      </dgm:t>
    </dgm:pt>
    <dgm:pt modelId="{B665FABB-C947-4083-9529-5D2FDD4F9B81}" type="pres">
      <dgm:prSet presAssocID="{8978C3C9-8527-4164-8CBA-8EB4E4F16744}" presName="nodeFollowingNodes" presStyleLbl="node1" presStyleIdx="2" presStyleCnt="3" custScaleX="87095" custScaleY="70026" custRadScaleRad="112191" custRadScaleInc="27328">
        <dgm:presLayoutVars>
          <dgm:bulletEnabled val="1"/>
        </dgm:presLayoutVars>
      </dgm:prSet>
      <dgm:spPr/>
      <dgm:t>
        <a:bodyPr/>
        <a:lstStyle/>
        <a:p>
          <a:endParaRPr lang="es-EC"/>
        </a:p>
      </dgm:t>
    </dgm:pt>
  </dgm:ptLst>
  <dgm:cxnLst>
    <dgm:cxn modelId="{9DF479B2-70EF-4640-ACBC-83018351ECB0}" type="presOf" srcId="{564B7657-A03B-49B3-8AD8-40EBC32BBE08}" destId="{9D2A287E-FD47-422E-BA11-D5A8C27CAC51}" srcOrd="0" destOrd="0" presId="urn:microsoft.com/office/officeart/2005/8/layout/cycle3"/>
    <dgm:cxn modelId="{7622CCBF-F7F4-4447-B7FF-973A9D7BBF2D}" srcId="{C7A60DCA-203B-46BE-A83E-7FFBDFD32DA9}" destId="{DB9C8D20-4DCF-47C9-8C3F-0B7DDAE77D71}" srcOrd="1" destOrd="0" parTransId="{28EC5B5B-5E2B-4A89-BC47-7DDC0E96BC51}" sibTransId="{EA00F66A-2D15-4C01-9BA5-65EBA91332BF}"/>
    <dgm:cxn modelId="{294FE80C-A84C-438A-A4D3-0F1975FB3638}" type="presOf" srcId="{C7A60DCA-203B-46BE-A83E-7FFBDFD32DA9}" destId="{E40E0BBD-0F11-4FFA-BC05-F474B2D9350D}" srcOrd="0" destOrd="0" presId="urn:microsoft.com/office/officeart/2005/8/layout/cycle3"/>
    <dgm:cxn modelId="{90E4B1D8-6376-4726-A058-B3BD11369B4D}" type="presOf" srcId="{DB9C8D20-4DCF-47C9-8C3F-0B7DDAE77D71}" destId="{34712E64-D9F9-4544-8F7B-F17D73CD9B53}" srcOrd="0" destOrd="0" presId="urn:microsoft.com/office/officeart/2005/8/layout/cycle3"/>
    <dgm:cxn modelId="{65A38FC2-6FB0-410C-83D7-E38B9ABD3EF2}" srcId="{C7A60DCA-203B-46BE-A83E-7FFBDFD32DA9}" destId="{564B7657-A03B-49B3-8AD8-40EBC32BBE08}" srcOrd="0" destOrd="0" parTransId="{4E5D11A1-91DD-4597-B398-B1B2EB29CBE3}" sibTransId="{3E504840-77EB-4C86-9DC4-929C77D0ACFC}"/>
    <dgm:cxn modelId="{C38CAA4B-2F93-4893-94CA-D0238382CD20}" type="presOf" srcId="{3E504840-77EB-4C86-9DC4-929C77D0ACFC}" destId="{7D5C11B2-D982-49BD-B5F9-68BE262F8B12}" srcOrd="0" destOrd="0" presId="urn:microsoft.com/office/officeart/2005/8/layout/cycle3"/>
    <dgm:cxn modelId="{83267700-D06D-47C7-8839-319F1C5A20CF}" type="presOf" srcId="{8978C3C9-8527-4164-8CBA-8EB4E4F16744}" destId="{B665FABB-C947-4083-9529-5D2FDD4F9B81}" srcOrd="0" destOrd="0" presId="urn:microsoft.com/office/officeart/2005/8/layout/cycle3"/>
    <dgm:cxn modelId="{0C67AEEC-9C64-4978-9D67-3C4B306F4CD1}" srcId="{C7A60DCA-203B-46BE-A83E-7FFBDFD32DA9}" destId="{8978C3C9-8527-4164-8CBA-8EB4E4F16744}" srcOrd="2" destOrd="0" parTransId="{39EEF4C6-CA37-4B65-AAB9-2207883D7C34}" sibTransId="{3FB9A7C3-264F-4AE8-951F-7139A00D4534}"/>
    <dgm:cxn modelId="{ABA656B1-56A7-41FE-9BD5-302585C49111}" type="presParOf" srcId="{E40E0BBD-0F11-4FFA-BC05-F474B2D9350D}" destId="{29238905-90FB-4704-8F67-97F842430867}" srcOrd="0" destOrd="0" presId="urn:microsoft.com/office/officeart/2005/8/layout/cycle3"/>
    <dgm:cxn modelId="{8712EE54-59D6-4C57-B1DC-BC071593062D}" type="presParOf" srcId="{29238905-90FB-4704-8F67-97F842430867}" destId="{9D2A287E-FD47-422E-BA11-D5A8C27CAC51}" srcOrd="0" destOrd="0" presId="urn:microsoft.com/office/officeart/2005/8/layout/cycle3"/>
    <dgm:cxn modelId="{8AC9456C-80F7-4CC1-ADE0-F8C15F65E70B}" type="presParOf" srcId="{29238905-90FB-4704-8F67-97F842430867}" destId="{7D5C11B2-D982-49BD-B5F9-68BE262F8B12}" srcOrd="1" destOrd="0" presId="urn:microsoft.com/office/officeart/2005/8/layout/cycle3"/>
    <dgm:cxn modelId="{4503CC9A-822A-43A7-B6B8-8556BD8E7DA9}" type="presParOf" srcId="{29238905-90FB-4704-8F67-97F842430867}" destId="{34712E64-D9F9-4544-8F7B-F17D73CD9B53}" srcOrd="2" destOrd="0" presId="urn:microsoft.com/office/officeart/2005/8/layout/cycle3"/>
    <dgm:cxn modelId="{9AC89545-ABFE-49BB-8A03-8AFE1F3277AC}" type="presParOf" srcId="{29238905-90FB-4704-8F67-97F842430867}" destId="{B665FABB-C947-4083-9529-5D2FDD4F9B81}" srcOrd="3"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2F87234-AE54-477A-A89F-5108C9EF2DA5}" type="doc">
      <dgm:prSet loTypeId="urn:microsoft.com/office/officeart/2005/8/layout/hProcess4" loCatId="process" qsTypeId="urn:microsoft.com/office/officeart/2005/8/quickstyle/simple1" qsCatId="simple" csTypeId="urn:microsoft.com/office/officeart/2005/8/colors/colorful3" csCatId="colorful" phldr="1"/>
      <dgm:spPr/>
      <dgm:t>
        <a:bodyPr/>
        <a:lstStyle/>
        <a:p>
          <a:endParaRPr lang="es-EC"/>
        </a:p>
      </dgm:t>
    </dgm:pt>
    <dgm:pt modelId="{30CA73DE-1ED4-4F59-AF40-73057032CDE3}">
      <dgm:prSet phldrT="[Texto]" custT="1"/>
      <dgm:spPr/>
      <dgm:t>
        <a:bodyPr/>
        <a:lstStyle/>
        <a:p>
          <a:r>
            <a:rPr lang="es-EC" sz="3600" dirty="0" smtClean="0"/>
            <a:t>POLITICO</a:t>
          </a:r>
          <a:endParaRPr lang="es-EC" sz="3600" dirty="0"/>
        </a:p>
      </dgm:t>
    </dgm:pt>
    <dgm:pt modelId="{4EA141D1-1F9F-464D-A40B-70AAA27424C1}" type="parTrans" cxnId="{547E63C8-A9BB-41BF-AF20-BC028A0D1B04}">
      <dgm:prSet/>
      <dgm:spPr/>
      <dgm:t>
        <a:bodyPr/>
        <a:lstStyle/>
        <a:p>
          <a:endParaRPr lang="es-EC" sz="1400"/>
        </a:p>
      </dgm:t>
    </dgm:pt>
    <dgm:pt modelId="{ABE24F9F-EB5F-4995-BC19-608B91F73E3A}" type="sibTrans" cxnId="{547E63C8-A9BB-41BF-AF20-BC028A0D1B04}">
      <dgm:prSet/>
      <dgm:spPr/>
      <dgm:t>
        <a:bodyPr/>
        <a:lstStyle/>
        <a:p>
          <a:endParaRPr lang="es-EC" sz="1400"/>
        </a:p>
      </dgm:t>
    </dgm:pt>
    <dgm:pt modelId="{20BB7171-E320-4ADF-AB66-A568939D9822}">
      <dgm:prSet phldrT="[Texto]" custT="1"/>
      <dgm:spPr/>
      <dgm:t>
        <a:bodyPr/>
        <a:lstStyle/>
        <a:p>
          <a:r>
            <a:rPr lang="es-EC" sz="1600" dirty="0" smtClean="0"/>
            <a:t>El MIES ha impulsado la conformación de 982 asociaciones de emprendedores en Guayaquil, Durán y </a:t>
          </a:r>
          <a:r>
            <a:rPr lang="es-EC" sz="1600" dirty="0" err="1" smtClean="0"/>
            <a:t>Samborondón</a:t>
          </a:r>
          <a:r>
            <a:rPr lang="es-EC" sz="1600" dirty="0" smtClean="0"/>
            <a:t>.</a:t>
          </a:r>
          <a:endParaRPr lang="es-EC" sz="1600" dirty="0"/>
        </a:p>
      </dgm:t>
    </dgm:pt>
    <dgm:pt modelId="{71DF21F9-018E-4EB4-80DB-4F17492815A6}" type="parTrans" cxnId="{9729D7F9-61E9-4513-A8F6-C9990DE54D25}">
      <dgm:prSet/>
      <dgm:spPr/>
      <dgm:t>
        <a:bodyPr/>
        <a:lstStyle/>
        <a:p>
          <a:endParaRPr lang="es-EC" sz="1400"/>
        </a:p>
      </dgm:t>
    </dgm:pt>
    <dgm:pt modelId="{53A17D96-698F-4406-84AC-FA3AE718F40D}" type="sibTrans" cxnId="{9729D7F9-61E9-4513-A8F6-C9990DE54D25}">
      <dgm:prSet/>
      <dgm:spPr/>
      <dgm:t>
        <a:bodyPr/>
        <a:lstStyle/>
        <a:p>
          <a:endParaRPr lang="es-EC" sz="1400"/>
        </a:p>
      </dgm:t>
    </dgm:pt>
    <dgm:pt modelId="{61877858-F2B2-4D5F-B97F-C0B6E3EE854F}">
      <dgm:prSet phldrT="[Texto]" custT="1"/>
      <dgm:spPr/>
      <dgm:t>
        <a:bodyPr/>
        <a:lstStyle/>
        <a:p>
          <a:r>
            <a:rPr lang="es-EC" sz="1600" dirty="0" smtClean="0"/>
            <a:t>El Ministerio de Agricultura, Ganadería, Acuacultura y Pesca (MAGAP), fortalece el emprendimiento asociativo de los agricultores, a través de la feria ciudadana ‘Tungurahua Producción Limpia – Yo Prefiero’</a:t>
          </a:r>
          <a:endParaRPr lang="es-EC" sz="1600" dirty="0"/>
        </a:p>
      </dgm:t>
    </dgm:pt>
    <dgm:pt modelId="{22027927-A3C1-48F8-987B-445B83739744}" type="parTrans" cxnId="{CCB0CD4B-3FD6-419D-92FD-25806005EDEE}">
      <dgm:prSet/>
      <dgm:spPr/>
      <dgm:t>
        <a:bodyPr/>
        <a:lstStyle/>
        <a:p>
          <a:endParaRPr lang="es-EC" sz="1400"/>
        </a:p>
      </dgm:t>
    </dgm:pt>
    <dgm:pt modelId="{02CE96BD-C75E-4C25-97A5-4A2DDBEF3199}" type="sibTrans" cxnId="{CCB0CD4B-3FD6-419D-92FD-25806005EDEE}">
      <dgm:prSet/>
      <dgm:spPr/>
      <dgm:t>
        <a:bodyPr/>
        <a:lstStyle/>
        <a:p>
          <a:endParaRPr lang="es-EC" sz="1400"/>
        </a:p>
      </dgm:t>
    </dgm:pt>
    <dgm:pt modelId="{614DA38D-9470-41CC-A45C-FD1B417BE1E2}">
      <dgm:prSet phldrT="[Texto]" custT="1"/>
      <dgm:spPr/>
      <dgm:t>
        <a:bodyPr/>
        <a:lstStyle/>
        <a:p>
          <a:r>
            <a:rPr lang="es-EC" sz="3600" dirty="0" smtClean="0"/>
            <a:t>ECONÓMICO</a:t>
          </a:r>
          <a:endParaRPr lang="es-EC" sz="3600" dirty="0"/>
        </a:p>
      </dgm:t>
    </dgm:pt>
    <dgm:pt modelId="{BDD34704-38BA-4E6B-AB7C-7680F7EAD94B}" type="parTrans" cxnId="{553A1504-4D17-4B58-9A28-182A9846B80D}">
      <dgm:prSet/>
      <dgm:spPr/>
      <dgm:t>
        <a:bodyPr/>
        <a:lstStyle/>
        <a:p>
          <a:endParaRPr lang="es-EC" sz="1400"/>
        </a:p>
      </dgm:t>
    </dgm:pt>
    <dgm:pt modelId="{790A338F-0C0F-4F81-B653-CA18BE397760}" type="sibTrans" cxnId="{553A1504-4D17-4B58-9A28-182A9846B80D}">
      <dgm:prSet/>
      <dgm:spPr/>
      <dgm:t>
        <a:bodyPr/>
        <a:lstStyle/>
        <a:p>
          <a:endParaRPr lang="es-EC" sz="1400"/>
        </a:p>
      </dgm:t>
    </dgm:pt>
    <dgm:pt modelId="{B6E6DE05-17CB-4E9A-9CCE-D056222989D6}">
      <dgm:prSet phldrT="[Texto]" custT="1"/>
      <dgm:spPr/>
      <dgm:t>
        <a:bodyPr/>
        <a:lstStyle/>
        <a:p>
          <a:r>
            <a:rPr lang="es-EC" sz="1600" b="0" dirty="0" smtClean="0"/>
            <a:t>Los préstamos oscilan de mínimos de $500 a $2.000 a máximos desde $50.000 hasta $25 millones, </a:t>
          </a:r>
          <a:r>
            <a:rPr lang="es-EC" sz="1600" dirty="0" smtClean="0"/>
            <a:t>enfocados para emprendedores, microempresarios y empresarios</a:t>
          </a:r>
          <a:endParaRPr lang="es-EC" sz="1600" dirty="0"/>
        </a:p>
      </dgm:t>
    </dgm:pt>
    <dgm:pt modelId="{20D768C2-1CEA-435C-B3B4-9C5DDAABB7DE}" type="parTrans" cxnId="{34582566-B81A-46D4-80C2-53325BCE7340}">
      <dgm:prSet/>
      <dgm:spPr/>
      <dgm:t>
        <a:bodyPr/>
        <a:lstStyle/>
        <a:p>
          <a:endParaRPr lang="es-EC" sz="1400"/>
        </a:p>
      </dgm:t>
    </dgm:pt>
    <dgm:pt modelId="{78CB47DC-5597-4165-9619-C1AA9DE363FE}" type="sibTrans" cxnId="{34582566-B81A-46D4-80C2-53325BCE7340}">
      <dgm:prSet/>
      <dgm:spPr/>
      <dgm:t>
        <a:bodyPr/>
        <a:lstStyle/>
        <a:p>
          <a:endParaRPr lang="es-EC" sz="1400"/>
        </a:p>
      </dgm:t>
    </dgm:pt>
    <dgm:pt modelId="{98E29E6F-6564-4C7C-A236-94590A5F4442}">
      <dgm:prSet phldrT="[Texto]" custT="1"/>
      <dgm:spPr/>
      <dgm:t>
        <a:bodyPr/>
        <a:lstStyle/>
        <a:p>
          <a:r>
            <a:rPr lang="es-EC" sz="1600" dirty="0" smtClean="0"/>
            <a:t>A su vez, el Ministerio de Industrias y Productividad fomenta el emprendimiento y la creación de nuevas empresas como estrategia para democratizar el acceso al aparato productivo del país</a:t>
          </a:r>
          <a:endParaRPr lang="es-EC" sz="1600" dirty="0"/>
        </a:p>
      </dgm:t>
    </dgm:pt>
    <dgm:pt modelId="{ED6F3EB7-91E7-4445-9DDA-D2F110AE2467}" type="parTrans" cxnId="{65E50A9E-5ACD-47A7-8AD2-F69C157BA485}">
      <dgm:prSet/>
      <dgm:spPr/>
      <dgm:t>
        <a:bodyPr/>
        <a:lstStyle/>
        <a:p>
          <a:endParaRPr lang="es-EC" sz="1400"/>
        </a:p>
      </dgm:t>
    </dgm:pt>
    <dgm:pt modelId="{96944046-3934-449F-A825-01A91DF85134}" type="sibTrans" cxnId="{65E50A9E-5ACD-47A7-8AD2-F69C157BA485}">
      <dgm:prSet/>
      <dgm:spPr/>
      <dgm:t>
        <a:bodyPr/>
        <a:lstStyle/>
        <a:p>
          <a:endParaRPr lang="es-EC" sz="1400"/>
        </a:p>
      </dgm:t>
    </dgm:pt>
    <dgm:pt modelId="{F9A0EA52-D3A3-40FC-A583-E47D7B472023}">
      <dgm:prSet phldrT="[Texto]" custT="1"/>
      <dgm:spPr/>
      <dgm:t>
        <a:bodyPr/>
        <a:lstStyle/>
        <a:p>
          <a:r>
            <a:rPr lang="es-EC" sz="1600" dirty="0" smtClean="0"/>
            <a:t>Se ha creado también un Centro de Desarrollo Empresarial y Apoyo al Emprendimiento (CDEAE) en el sur de Quito, como una iniciativa de crecimiento económico alineada con las políticas del Gobierno Nacional, en concordancia con el Plan Nacional del Buen Vivir.</a:t>
          </a:r>
          <a:endParaRPr lang="es-EC" sz="1600" dirty="0"/>
        </a:p>
      </dgm:t>
    </dgm:pt>
    <dgm:pt modelId="{1325FC53-CD0F-4A37-8695-286D55C44D63}" type="parTrans" cxnId="{5528BABD-5088-45CD-954F-1800CD5A8DE5}">
      <dgm:prSet/>
      <dgm:spPr/>
      <dgm:t>
        <a:bodyPr/>
        <a:lstStyle/>
        <a:p>
          <a:endParaRPr lang="es-EC" sz="1400"/>
        </a:p>
      </dgm:t>
    </dgm:pt>
    <dgm:pt modelId="{4C5936ED-1B67-44B7-8074-2B15BA09CDCA}" type="sibTrans" cxnId="{5528BABD-5088-45CD-954F-1800CD5A8DE5}">
      <dgm:prSet/>
      <dgm:spPr/>
      <dgm:t>
        <a:bodyPr/>
        <a:lstStyle/>
        <a:p>
          <a:endParaRPr lang="es-EC" sz="1400"/>
        </a:p>
      </dgm:t>
    </dgm:pt>
    <dgm:pt modelId="{7435A273-3AC6-4EFD-B5D8-FFD104D13947}">
      <dgm:prSet phldrT="[Texto]" custT="1"/>
      <dgm:spPr/>
      <dgm:t>
        <a:bodyPr/>
        <a:lstStyle/>
        <a:p>
          <a:r>
            <a:rPr lang="es-MX" sz="1600" dirty="0" smtClean="0"/>
            <a:t>Según el Banco Central del Ecuador, existen alrededor de 1,9 millones de empleos en el sector de servicios, lo que significa el 49% total de empleo</a:t>
          </a:r>
          <a:endParaRPr lang="es-EC" sz="1600" dirty="0"/>
        </a:p>
      </dgm:t>
    </dgm:pt>
    <dgm:pt modelId="{72326284-336D-4CA9-9109-25CF6CA5E546}" type="parTrans" cxnId="{923E573C-25D5-4C1E-9C8B-CAE06C03DAB5}">
      <dgm:prSet/>
      <dgm:spPr/>
      <dgm:t>
        <a:bodyPr/>
        <a:lstStyle/>
        <a:p>
          <a:endParaRPr lang="es-EC" sz="1400"/>
        </a:p>
      </dgm:t>
    </dgm:pt>
    <dgm:pt modelId="{A7930711-87B0-4092-A5CC-62D791CB244D}" type="sibTrans" cxnId="{923E573C-25D5-4C1E-9C8B-CAE06C03DAB5}">
      <dgm:prSet/>
      <dgm:spPr/>
      <dgm:t>
        <a:bodyPr/>
        <a:lstStyle/>
        <a:p>
          <a:endParaRPr lang="es-EC" sz="1400"/>
        </a:p>
      </dgm:t>
    </dgm:pt>
    <dgm:pt modelId="{2ABCCCE5-67EF-42BA-938E-59A66B6AC6A8}">
      <dgm:prSet phldrT="[Texto]" custT="1"/>
      <dgm:spPr/>
      <dgm:t>
        <a:bodyPr/>
        <a:lstStyle/>
        <a:p>
          <a:r>
            <a:rPr lang="es-EC" sz="1600" dirty="0" smtClean="0"/>
            <a:t>Requisitos para acceder a créditos del gobierno: una figura asociativa, copia de cédula y papel de votación del presidente, administrador y del secretario de la asociación, RUC O RISE, vida jurídica, certificado de existencia legal y nombramiento de la directiva, entre otros.</a:t>
          </a:r>
          <a:endParaRPr lang="es-EC" sz="1600" dirty="0"/>
        </a:p>
      </dgm:t>
    </dgm:pt>
    <dgm:pt modelId="{633A4F81-CB47-4D17-81FE-5AE9339D8BF8}" type="parTrans" cxnId="{36DB1F72-743B-4101-B369-663E7ABC759C}">
      <dgm:prSet/>
      <dgm:spPr/>
      <dgm:t>
        <a:bodyPr/>
        <a:lstStyle/>
        <a:p>
          <a:endParaRPr lang="es-EC" sz="1400"/>
        </a:p>
      </dgm:t>
    </dgm:pt>
    <dgm:pt modelId="{B2C2145C-F071-46A9-8645-12C5425D20B2}" type="sibTrans" cxnId="{36DB1F72-743B-4101-B369-663E7ABC759C}">
      <dgm:prSet/>
      <dgm:spPr/>
      <dgm:t>
        <a:bodyPr/>
        <a:lstStyle/>
        <a:p>
          <a:endParaRPr lang="es-EC" sz="1400"/>
        </a:p>
      </dgm:t>
    </dgm:pt>
    <dgm:pt modelId="{5A2BA001-49D8-49F3-8C79-15F13A1381A7}" type="pres">
      <dgm:prSet presAssocID="{B2F87234-AE54-477A-A89F-5108C9EF2DA5}" presName="Name0" presStyleCnt="0">
        <dgm:presLayoutVars>
          <dgm:dir/>
          <dgm:animLvl val="lvl"/>
          <dgm:resizeHandles val="exact"/>
        </dgm:presLayoutVars>
      </dgm:prSet>
      <dgm:spPr/>
      <dgm:t>
        <a:bodyPr/>
        <a:lstStyle/>
        <a:p>
          <a:endParaRPr lang="es-EC"/>
        </a:p>
      </dgm:t>
    </dgm:pt>
    <dgm:pt modelId="{8F32C64B-D027-4EA4-9119-DD5348E4ECA0}" type="pres">
      <dgm:prSet presAssocID="{B2F87234-AE54-477A-A89F-5108C9EF2DA5}" presName="tSp" presStyleCnt="0"/>
      <dgm:spPr/>
    </dgm:pt>
    <dgm:pt modelId="{246F134E-4EA1-41EE-B3D1-4AA456D2A6AA}" type="pres">
      <dgm:prSet presAssocID="{B2F87234-AE54-477A-A89F-5108C9EF2DA5}" presName="bSp" presStyleCnt="0"/>
      <dgm:spPr/>
    </dgm:pt>
    <dgm:pt modelId="{C2A80BB9-7341-4758-915C-67D477291F59}" type="pres">
      <dgm:prSet presAssocID="{B2F87234-AE54-477A-A89F-5108C9EF2DA5}" presName="process" presStyleCnt="0"/>
      <dgm:spPr/>
    </dgm:pt>
    <dgm:pt modelId="{CD953DD8-8BA1-4703-9AE6-96DA093BA510}" type="pres">
      <dgm:prSet presAssocID="{30CA73DE-1ED4-4F59-AF40-73057032CDE3}" presName="composite1" presStyleCnt="0"/>
      <dgm:spPr/>
    </dgm:pt>
    <dgm:pt modelId="{61B831D7-EF4B-4E34-B3EB-CE85C3B66334}" type="pres">
      <dgm:prSet presAssocID="{30CA73DE-1ED4-4F59-AF40-73057032CDE3}" presName="dummyNode1" presStyleLbl="node1" presStyleIdx="0" presStyleCnt="2"/>
      <dgm:spPr/>
    </dgm:pt>
    <dgm:pt modelId="{19D01607-FF36-4332-B888-B71770EF83B8}" type="pres">
      <dgm:prSet presAssocID="{30CA73DE-1ED4-4F59-AF40-73057032CDE3}" presName="childNode1" presStyleLbl="bgAcc1" presStyleIdx="0" presStyleCnt="2" custScaleX="162555" custScaleY="178476">
        <dgm:presLayoutVars>
          <dgm:bulletEnabled val="1"/>
        </dgm:presLayoutVars>
      </dgm:prSet>
      <dgm:spPr/>
      <dgm:t>
        <a:bodyPr/>
        <a:lstStyle/>
        <a:p>
          <a:endParaRPr lang="es-EC"/>
        </a:p>
      </dgm:t>
    </dgm:pt>
    <dgm:pt modelId="{FFEA434E-8385-4EBB-8134-3F7FF558476D}" type="pres">
      <dgm:prSet presAssocID="{30CA73DE-1ED4-4F59-AF40-73057032CDE3}" presName="childNode1tx" presStyleLbl="bgAcc1" presStyleIdx="0" presStyleCnt="2">
        <dgm:presLayoutVars>
          <dgm:bulletEnabled val="1"/>
        </dgm:presLayoutVars>
      </dgm:prSet>
      <dgm:spPr/>
      <dgm:t>
        <a:bodyPr/>
        <a:lstStyle/>
        <a:p>
          <a:endParaRPr lang="es-EC"/>
        </a:p>
      </dgm:t>
    </dgm:pt>
    <dgm:pt modelId="{7D5764DF-6C82-42CA-9555-A5650C805C28}" type="pres">
      <dgm:prSet presAssocID="{30CA73DE-1ED4-4F59-AF40-73057032CDE3}" presName="parentNode1" presStyleLbl="node1" presStyleIdx="0" presStyleCnt="2" custScaleY="69739" custLinFactNeighborX="43208" custLinFactNeighborY="91801">
        <dgm:presLayoutVars>
          <dgm:chMax val="1"/>
          <dgm:bulletEnabled val="1"/>
        </dgm:presLayoutVars>
      </dgm:prSet>
      <dgm:spPr/>
      <dgm:t>
        <a:bodyPr/>
        <a:lstStyle/>
        <a:p>
          <a:endParaRPr lang="es-EC"/>
        </a:p>
      </dgm:t>
    </dgm:pt>
    <dgm:pt modelId="{A57FF5B4-CFAA-4A40-8EAC-88C12541DA16}" type="pres">
      <dgm:prSet presAssocID="{30CA73DE-1ED4-4F59-AF40-73057032CDE3}" presName="connSite1" presStyleCnt="0"/>
      <dgm:spPr/>
    </dgm:pt>
    <dgm:pt modelId="{AF1226BD-7EE1-4A02-B0FC-80F2FB43C553}" type="pres">
      <dgm:prSet presAssocID="{ABE24F9F-EB5F-4995-BC19-608B91F73E3A}" presName="Name9" presStyleLbl="sibTrans2D1" presStyleIdx="0" presStyleCnt="1"/>
      <dgm:spPr/>
      <dgm:t>
        <a:bodyPr/>
        <a:lstStyle/>
        <a:p>
          <a:endParaRPr lang="es-EC"/>
        </a:p>
      </dgm:t>
    </dgm:pt>
    <dgm:pt modelId="{8506839D-183C-4F26-99AA-29EF363169A6}" type="pres">
      <dgm:prSet presAssocID="{614DA38D-9470-41CC-A45C-FD1B417BE1E2}" presName="composite2" presStyleCnt="0"/>
      <dgm:spPr/>
    </dgm:pt>
    <dgm:pt modelId="{F108C560-3945-478F-97ED-32C30D9B7DDD}" type="pres">
      <dgm:prSet presAssocID="{614DA38D-9470-41CC-A45C-FD1B417BE1E2}" presName="dummyNode2" presStyleLbl="node1" presStyleIdx="0" presStyleCnt="2"/>
      <dgm:spPr/>
    </dgm:pt>
    <dgm:pt modelId="{A08068AF-9E0C-4100-A68F-1421586C9F67}" type="pres">
      <dgm:prSet presAssocID="{614DA38D-9470-41CC-A45C-FD1B417BE1E2}" presName="childNode2" presStyleLbl="bgAcc1" presStyleIdx="1" presStyleCnt="2" custScaleX="156974" custScaleY="161004" custLinFactNeighborX="7201" custLinFactNeighborY="-13581">
        <dgm:presLayoutVars>
          <dgm:bulletEnabled val="1"/>
        </dgm:presLayoutVars>
      </dgm:prSet>
      <dgm:spPr/>
      <dgm:t>
        <a:bodyPr/>
        <a:lstStyle/>
        <a:p>
          <a:endParaRPr lang="es-EC"/>
        </a:p>
      </dgm:t>
    </dgm:pt>
    <dgm:pt modelId="{4D9D98B5-198C-42F7-9153-3AEC7EEDAB45}" type="pres">
      <dgm:prSet presAssocID="{614DA38D-9470-41CC-A45C-FD1B417BE1E2}" presName="childNode2tx" presStyleLbl="bgAcc1" presStyleIdx="1" presStyleCnt="2">
        <dgm:presLayoutVars>
          <dgm:bulletEnabled val="1"/>
        </dgm:presLayoutVars>
      </dgm:prSet>
      <dgm:spPr/>
      <dgm:t>
        <a:bodyPr/>
        <a:lstStyle/>
        <a:p>
          <a:endParaRPr lang="es-EC"/>
        </a:p>
      </dgm:t>
    </dgm:pt>
    <dgm:pt modelId="{3B1ECEFB-B437-4761-8164-4FEFF8CC82F4}" type="pres">
      <dgm:prSet presAssocID="{614DA38D-9470-41CC-A45C-FD1B417BE1E2}" presName="parentNode2" presStyleLbl="node1" presStyleIdx="1" presStyleCnt="2" custScaleY="87320" custLinFactNeighborX="44009" custLinFactNeighborY="-71429">
        <dgm:presLayoutVars>
          <dgm:chMax val="0"/>
          <dgm:bulletEnabled val="1"/>
        </dgm:presLayoutVars>
      </dgm:prSet>
      <dgm:spPr/>
      <dgm:t>
        <a:bodyPr/>
        <a:lstStyle/>
        <a:p>
          <a:endParaRPr lang="es-EC"/>
        </a:p>
      </dgm:t>
    </dgm:pt>
    <dgm:pt modelId="{6F807124-AC3C-4568-8008-D9618CFE5E0F}" type="pres">
      <dgm:prSet presAssocID="{614DA38D-9470-41CC-A45C-FD1B417BE1E2}" presName="connSite2" presStyleCnt="0"/>
      <dgm:spPr/>
    </dgm:pt>
  </dgm:ptLst>
  <dgm:cxnLst>
    <dgm:cxn modelId="{96BFACB4-4703-4F31-ABAD-E324B449832B}" type="presOf" srcId="{30CA73DE-1ED4-4F59-AF40-73057032CDE3}" destId="{7D5764DF-6C82-42CA-9555-A5650C805C28}" srcOrd="0" destOrd="0" presId="urn:microsoft.com/office/officeart/2005/8/layout/hProcess4"/>
    <dgm:cxn modelId="{547E63C8-A9BB-41BF-AF20-BC028A0D1B04}" srcId="{B2F87234-AE54-477A-A89F-5108C9EF2DA5}" destId="{30CA73DE-1ED4-4F59-AF40-73057032CDE3}" srcOrd="0" destOrd="0" parTransId="{4EA141D1-1F9F-464D-A40B-70AAA27424C1}" sibTransId="{ABE24F9F-EB5F-4995-BC19-608B91F73E3A}"/>
    <dgm:cxn modelId="{34582566-B81A-46D4-80C2-53325BCE7340}" srcId="{614DA38D-9470-41CC-A45C-FD1B417BE1E2}" destId="{B6E6DE05-17CB-4E9A-9CCE-D056222989D6}" srcOrd="0" destOrd="0" parTransId="{20D768C2-1CEA-435C-B3B4-9C5DDAABB7DE}" sibTransId="{78CB47DC-5597-4165-9619-C1AA9DE363FE}"/>
    <dgm:cxn modelId="{CFD39250-68C0-4E9C-89B7-542CD43E46CC}" type="presOf" srcId="{7435A273-3AC6-4EFD-B5D8-FFD104D13947}" destId="{A08068AF-9E0C-4100-A68F-1421586C9F67}" srcOrd="0" destOrd="1" presId="urn:microsoft.com/office/officeart/2005/8/layout/hProcess4"/>
    <dgm:cxn modelId="{72377CB0-0E0F-44F7-ABC1-B607C4BC136E}" type="presOf" srcId="{20BB7171-E320-4ADF-AB66-A568939D9822}" destId="{19D01607-FF36-4332-B888-B71770EF83B8}" srcOrd="0" destOrd="0" presId="urn:microsoft.com/office/officeart/2005/8/layout/hProcess4"/>
    <dgm:cxn modelId="{E2DF795E-1C3E-4A1F-BCA8-D1F5F32FAB43}" type="presOf" srcId="{98E29E6F-6564-4C7C-A236-94590A5F4442}" destId="{FFEA434E-8385-4EBB-8134-3F7FF558476D}" srcOrd="1" destOrd="2" presId="urn:microsoft.com/office/officeart/2005/8/layout/hProcess4"/>
    <dgm:cxn modelId="{EDCF975D-B41F-466D-AA84-097EE979A149}" type="presOf" srcId="{2ABCCCE5-67EF-42BA-938E-59A66B6AC6A8}" destId="{A08068AF-9E0C-4100-A68F-1421586C9F67}" srcOrd="0" destOrd="2" presId="urn:microsoft.com/office/officeart/2005/8/layout/hProcess4"/>
    <dgm:cxn modelId="{EF7B8AF7-67BA-42FC-B2BA-0B90B82A3435}" type="presOf" srcId="{2ABCCCE5-67EF-42BA-938E-59A66B6AC6A8}" destId="{4D9D98B5-198C-42F7-9153-3AEC7EEDAB45}" srcOrd="1" destOrd="2" presId="urn:microsoft.com/office/officeart/2005/8/layout/hProcess4"/>
    <dgm:cxn modelId="{873929DA-1FEA-45B4-A49D-C6E4A9BC3047}" type="presOf" srcId="{F9A0EA52-D3A3-40FC-A583-E47D7B472023}" destId="{FFEA434E-8385-4EBB-8134-3F7FF558476D}" srcOrd="1" destOrd="3" presId="urn:microsoft.com/office/officeart/2005/8/layout/hProcess4"/>
    <dgm:cxn modelId="{1D885024-5E93-43FB-AD61-B9EC7BD1E815}" type="presOf" srcId="{61877858-F2B2-4D5F-B97F-C0B6E3EE854F}" destId="{FFEA434E-8385-4EBB-8134-3F7FF558476D}" srcOrd="1" destOrd="1" presId="urn:microsoft.com/office/officeart/2005/8/layout/hProcess4"/>
    <dgm:cxn modelId="{F992371E-326C-4EFC-8FCE-F6043EE18F2B}" type="presOf" srcId="{F9A0EA52-D3A3-40FC-A583-E47D7B472023}" destId="{19D01607-FF36-4332-B888-B71770EF83B8}" srcOrd="0" destOrd="3" presId="urn:microsoft.com/office/officeart/2005/8/layout/hProcess4"/>
    <dgm:cxn modelId="{2E2F4422-A92E-4330-AC88-B9085B43E77D}" type="presOf" srcId="{7435A273-3AC6-4EFD-B5D8-FFD104D13947}" destId="{4D9D98B5-198C-42F7-9153-3AEC7EEDAB45}" srcOrd="1" destOrd="1" presId="urn:microsoft.com/office/officeart/2005/8/layout/hProcess4"/>
    <dgm:cxn modelId="{2E53A9B4-6ADD-4B3C-B4A9-743469238A1A}" type="presOf" srcId="{B6E6DE05-17CB-4E9A-9CCE-D056222989D6}" destId="{4D9D98B5-198C-42F7-9153-3AEC7EEDAB45}" srcOrd="1" destOrd="0" presId="urn:microsoft.com/office/officeart/2005/8/layout/hProcess4"/>
    <dgm:cxn modelId="{9729D7F9-61E9-4513-A8F6-C9990DE54D25}" srcId="{30CA73DE-1ED4-4F59-AF40-73057032CDE3}" destId="{20BB7171-E320-4ADF-AB66-A568939D9822}" srcOrd="0" destOrd="0" parTransId="{71DF21F9-018E-4EB4-80DB-4F17492815A6}" sibTransId="{53A17D96-698F-4406-84AC-FA3AE718F40D}"/>
    <dgm:cxn modelId="{36DB1F72-743B-4101-B369-663E7ABC759C}" srcId="{614DA38D-9470-41CC-A45C-FD1B417BE1E2}" destId="{2ABCCCE5-67EF-42BA-938E-59A66B6AC6A8}" srcOrd="2" destOrd="0" parTransId="{633A4F81-CB47-4D17-81FE-5AE9339D8BF8}" sibTransId="{B2C2145C-F071-46A9-8645-12C5425D20B2}"/>
    <dgm:cxn modelId="{CCB0CD4B-3FD6-419D-92FD-25806005EDEE}" srcId="{30CA73DE-1ED4-4F59-AF40-73057032CDE3}" destId="{61877858-F2B2-4D5F-B97F-C0B6E3EE854F}" srcOrd="1" destOrd="0" parTransId="{22027927-A3C1-48F8-987B-445B83739744}" sibTransId="{02CE96BD-C75E-4C25-97A5-4A2DDBEF3199}"/>
    <dgm:cxn modelId="{5528BABD-5088-45CD-954F-1800CD5A8DE5}" srcId="{30CA73DE-1ED4-4F59-AF40-73057032CDE3}" destId="{F9A0EA52-D3A3-40FC-A583-E47D7B472023}" srcOrd="3" destOrd="0" parTransId="{1325FC53-CD0F-4A37-8695-286D55C44D63}" sibTransId="{4C5936ED-1B67-44B7-8074-2B15BA09CDCA}"/>
    <dgm:cxn modelId="{5A85F492-B451-4424-BC04-3C245C54F128}" type="presOf" srcId="{614DA38D-9470-41CC-A45C-FD1B417BE1E2}" destId="{3B1ECEFB-B437-4761-8164-4FEFF8CC82F4}" srcOrd="0" destOrd="0" presId="urn:microsoft.com/office/officeart/2005/8/layout/hProcess4"/>
    <dgm:cxn modelId="{553A1504-4D17-4B58-9A28-182A9846B80D}" srcId="{B2F87234-AE54-477A-A89F-5108C9EF2DA5}" destId="{614DA38D-9470-41CC-A45C-FD1B417BE1E2}" srcOrd="1" destOrd="0" parTransId="{BDD34704-38BA-4E6B-AB7C-7680F7EAD94B}" sibTransId="{790A338F-0C0F-4F81-B653-CA18BE397760}"/>
    <dgm:cxn modelId="{65E50A9E-5ACD-47A7-8AD2-F69C157BA485}" srcId="{30CA73DE-1ED4-4F59-AF40-73057032CDE3}" destId="{98E29E6F-6564-4C7C-A236-94590A5F4442}" srcOrd="2" destOrd="0" parTransId="{ED6F3EB7-91E7-4445-9DDA-D2F110AE2467}" sibTransId="{96944046-3934-449F-A825-01A91DF85134}"/>
    <dgm:cxn modelId="{A34B8BF0-24E1-4FC6-A15C-9FE2A36E95A9}" type="presOf" srcId="{ABE24F9F-EB5F-4995-BC19-608B91F73E3A}" destId="{AF1226BD-7EE1-4A02-B0FC-80F2FB43C553}" srcOrd="0" destOrd="0" presId="urn:microsoft.com/office/officeart/2005/8/layout/hProcess4"/>
    <dgm:cxn modelId="{FB04BC50-5C1F-4ACF-9EDB-1A9A83B29E9A}" type="presOf" srcId="{B2F87234-AE54-477A-A89F-5108C9EF2DA5}" destId="{5A2BA001-49D8-49F3-8C79-15F13A1381A7}" srcOrd="0" destOrd="0" presId="urn:microsoft.com/office/officeart/2005/8/layout/hProcess4"/>
    <dgm:cxn modelId="{DE3BEE9F-708D-45C1-A1C4-E2DF9AD17FE4}" type="presOf" srcId="{61877858-F2B2-4D5F-B97F-C0B6E3EE854F}" destId="{19D01607-FF36-4332-B888-B71770EF83B8}" srcOrd="0" destOrd="1" presId="urn:microsoft.com/office/officeart/2005/8/layout/hProcess4"/>
    <dgm:cxn modelId="{DBE8972E-6BB6-4931-BAC5-586E3692BF15}" type="presOf" srcId="{98E29E6F-6564-4C7C-A236-94590A5F4442}" destId="{19D01607-FF36-4332-B888-B71770EF83B8}" srcOrd="0" destOrd="2" presId="urn:microsoft.com/office/officeart/2005/8/layout/hProcess4"/>
    <dgm:cxn modelId="{E96FDA83-AACB-48D1-8826-FC456CE948AE}" type="presOf" srcId="{B6E6DE05-17CB-4E9A-9CCE-D056222989D6}" destId="{A08068AF-9E0C-4100-A68F-1421586C9F67}" srcOrd="0" destOrd="0" presId="urn:microsoft.com/office/officeart/2005/8/layout/hProcess4"/>
    <dgm:cxn modelId="{923E573C-25D5-4C1E-9C8B-CAE06C03DAB5}" srcId="{614DA38D-9470-41CC-A45C-FD1B417BE1E2}" destId="{7435A273-3AC6-4EFD-B5D8-FFD104D13947}" srcOrd="1" destOrd="0" parTransId="{72326284-336D-4CA9-9109-25CF6CA5E546}" sibTransId="{A7930711-87B0-4092-A5CC-62D791CB244D}"/>
    <dgm:cxn modelId="{52BF4A52-487B-47D2-9EB5-E4E938C127C3}" type="presOf" srcId="{20BB7171-E320-4ADF-AB66-A568939D9822}" destId="{FFEA434E-8385-4EBB-8134-3F7FF558476D}" srcOrd="1" destOrd="0" presId="urn:microsoft.com/office/officeart/2005/8/layout/hProcess4"/>
    <dgm:cxn modelId="{CA901042-BBE5-4B4B-9096-902C25229D28}" type="presParOf" srcId="{5A2BA001-49D8-49F3-8C79-15F13A1381A7}" destId="{8F32C64B-D027-4EA4-9119-DD5348E4ECA0}" srcOrd="0" destOrd="0" presId="urn:microsoft.com/office/officeart/2005/8/layout/hProcess4"/>
    <dgm:cxn modelId="{C3B7E257-D421-4FA8-8687-D689710CE368}" type="presParOf" srcId="{5A2BA001-49D8-49F3-8C79-15F13A1381A7}" destId="{246F134E-4EA1-41EE-B3D1-4AA456D2A6AA}" srcOrd="1" destOrd="0" presId="urn:microsoft.com/office/officeart/2005/8/layout/hProcess4"/>
    <dgm:cxn modelId="{BC59833C-01F9-4C18-BF88-ED4B3E15507A}" type="presParOf" srcId="{5A2BA001-49D8-49F3-8C79-15F13A1381A7}" destId="{C2A80BB9-7341-4758-915C-67D477291F59}" srcOrd="2" destOrd="0" presId="urn:microsoft.com/office/officeart/2005/8/layout/hProcess4"/>
    <dgm:cxn modelId="{BE614AEF-614A-4AFD-8FC7-4AECBD92DAF9}" type="presParOf" srcId="{C2A80BB9-7341-4758-915C-67D477291F59}" destId="{CD953DD8-8BA1-4703-9AE6-96DA093BA510}" srcOrd="0" destOrd="0" presId="urn:microsoft.com/office/officeart/2005/8/layout/hProcess4"/>
    <dgm:cxn modelId="{1B033D1A-9F75-4B76-8838-C8CEA75EDEF3}" type="presParOf" srcId="{CD953DD8-8BA1-4703-9AE6-96DA093BA510}" destId="{61B831D7-EF4B-4E34-B3EB-CE85C3B66334}" srcOrd="0" destOrd="0" presId="urn:microsoft.com/office/officeart/2005/8/layout/hProcess4"/>
    <dgm:cxn modelId="{40691011-EB77-4031-9747-C653BF1E41BE}" type="presParOf" srcId="{CD953DD8-8BA1-4703-9AE6-96DA093BA510}" destId="{19D01607-FF36-4332-B888-B71770EF83B8}" srcOrd="1" destOrd="0" presId="urn:microsoft.com/office/officeart/2005/8/layout/hProcess4"/>
    <dgm:cxn modelId="{8B2CEF76-9CF7-4E0D-88A9-A7C42B92F516}" type="presParOf" srcId="{CD953DD8-8BA1-4703-9AE6-96DA093BA510}" destId="{FFEA434E-8385-4EBB-8134-3F7FF558476D}" srcOrd="2" destOrd="0" presId="urn:microsoft.com/office/officeart/2005/8/layout/hProcess4"/>
    <dgm:cxn modelId="{BAE836AA-AD17-4AA9-AD21-1D257718E0E9}" type="presParOf" srcId="{CD953DD8-8BA1-4703-9AE6-96DA093BA510}" destId="{7D5764DF-6C82-42CA-9555-A5650C805C28}" srcOrd="3" destOrd="0" presId="urn:microsoft.com/office/officeart/2005/8/layout/hProcess4"/>
    <dgm:cxn modelId="{FB524518-A5F9-496E-8164-D185128AF75A}" type="presParOf" srcId="{CD953DD8-8BA1-4703-9AE6-96DA093BA510}" destId="{A57FF5B4-CFAA-4A40-8EAC-88C12541DA16}" srcOrd="4" destOrd="0" presId="urn:microsoft.com/office/officeart/2005/8/layout/hProcess4"/>
    <dgm:cxn modelId="{A06C4F74-BA35-4F7A-A053-7DFE3BB5BA73}" type="presParOf" srcId="{C2A80BB9-7341-4758-915C-67D477291F59}" destId="{AF1226BD-7EE1-4A02-B0FC-80F2FB43C553}" srcOrd="1" destOrd="0" presId="urn:microsoft.com/office/officeart/2005/8/layout/hProcess4"/>
    <dgm:cxn modelId="{143351D4-B6B7-4648-9077-C93166ED63F2}" type="presParOf" srcId="{C2A80BB9-7341-4758-915C-67D477291F59}" destId="{8506839D-183C-4F26-99AA-29EF363169A6}" srcOrd="2" destOrd="0" presId="urn:microsoft.com/office/officeart/2005/8/layout/hProcess4"/>
    <dgm:cxn modelId="{872579AE-128B-4491-BA69-046ECC213C96}" type="presParOf" srcId="{8506839D-183C-4F26-99AA-29EF363169A6}" destId="{F108C560-3945-478F-97ED-32C30D9B7DDD}" srcOrd="0" destOrd="0" presId="urn:microsoft.com/office/officeart/2005/8/layout/hProcess4"/>
    <dgm:cxn modelId="{E5078FB5-7A5A-4E16-B5BD-D91B711B44D3}" type="presParOf" srcId="{8506839D-183C-4F26-99AA-29EF363169A6}" destId="{A08068AF-9E0C-4100-A68F-1421586C9F67}" srcOrd="1" destOrd="0" presId="urn:microsoft.com/office/officeart/2005/8/layout/hProcess4"/>
    <dgm:cxn modelId="{C8CAB41A-DEE4-4671-826C-6092B2EA5264}" type="presParOf" srcId="{8506839D-183C-4F26-99AA-29EF363169A6}" destId="{4D9D98B5-198C-42F7-9153-3AEC7EEDAB45}" srcOrd="2" destOrd="0" presId="urn:microsoft.com/office/officeart/2005/8/layout/hProcess4"/>
    <dgm:cxn modelId="{55B6F37B-B0E9-47F4-8DF6-E672E540C79B}" type="presParOf" srcId="{8506839D-183C-4F26-99AA-29EF363169A6}" destId="{3B1ECEFB-B437-4761-8164-4FEFF8CC82F4}" srcOrd="3" destOrd="0" presId="urn:microsoft.com/office/officeart/2005/8/layout/hProcess4"/>
    <dgm:cxn modelId="{DAA07BFB-E10C-4533-A718-93A0CE9E7FEC}" type="presParOf" srcId="{8506839D-183C-4F26-99AA-29EF363169A6}" destId="{6F807124-AC3C-4568-8008-D9618CFE5E0F}"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879818-30C8-40F8-BF22-75140EFB41ED}" type="doc">
      <dgm:prSet loTypeId="urn:microsoft.com/office/officeart/2005/8/layout/process1" loCatId="process" qsTypeId="urn:microsoft.com/office/officeart/2005/8/quickstyle/simple2" qsCatId="simple" csTypeId="urn:microsoft.com/office/officeart/2005/8/colors/accent5_3" csCatId="accent5" phldr="1"/>
      <dgm:spPr/>
    </dgm:pt>
    <dgm:pt modelId="{54326C09-8F17-44D5-AAD0-EEA35CB2A045}">
      <dgm:prSet phldrT="[Texto]"/>
      <dgm:spPr>
        <a:solidFill>
          <a:srgbClr val="FFC000"/>
        </a:solidFill>
      </dgm:spPr>
      <dgm:t>
        <a:bodyPr/>
        <a:lstStyle/>
        <a:p>
          <a:r>
            <a:rPr lang="es-MX" dirty="0" smtClean="0">
              <a:solidFill>
                <a:schemeClr val="tx1"/>
              </a:solidFill>
            </a:rPr>
            <a:t>Emprender significa </a:t>
          </a:r>
          <a:r>
            <a:rPr lang="es-EC" dirty="0" smtClean="0">
              <a:solidFill>
                <a:schemeClr val="tx1"/>
              </a:solidFill>
            </a:rPr>
            <a:t>comenzar un nuevo reto asumiendo riesgos, proviene del Francés </a:t>
          </a:r>
          <a:r>
            <a:rPr lang="es-EC" dirty="0" err="1" smtClean="0">
              <a:solidFill>
                <a:schemeClr val="tx1"/>
              </a:solidFill>
            </a:rPr>
            <a:t>Entrepreneur</a:t>
          </a:r>
          <a:r>
            <a:rPr lang="es-EC" dirty="0" smtClean="0">
              <a:solidFill>
                <a:schemeClr val="tx1"/>
              </a:solidFill>
            </a:rPr>
            <a:t> que significa pionero, siendo utilizada para referirse a aventureros </a:t>
          </a:r>
          <a:endParaRPr lang="es-EC" dirty="0">
            <a:solidFill>
              <a:schemeClr val="tx1"/>
            </a:solidFill>
          </a:endParaRPr>
        </a:p>
      </dgm:t>
    </dgm:pt>
    <dgm:pt modelId="{D6F7A70B-3120-4758-8053-0C98707747C3}" type="parTrans" cxnId="{6AA6D123-E163-4852-880C-6ACF275CAB1A}">
      <dgm:prSet/>
      <dgm:spPr/>
      <dgm:t>
        <a:bodyPr/>
        <a:lstStyle/>
        <a:p>
          <a:endParaRPr lang="es-EC">
            <a:solidFill>
              <a:schemeClr val="tx1"/>
            </a:solidFill>
          </a:endParaRPr>
        </a:p>
      </dgm:t>
    </dgm:pt>
    <dgm:pt modelId="{733F9B0F-4FAD-4F2F-9C31-F4B15294DFD9}" type="sibTrans" cxnId="{6AA6D123-E163-4852-880C-6ACF275CAB1A}">
      <dgm:prSet/>
      <dgm:spPr/>
      <dgm:t>
        <a:bodyPr/>
        <a:lstStyle/>
        <a:p>
          <a:endParaRPr lang="es-EC">
            <a:solidFill>
              <a:schemeClr val="tx1"/>
            </a:solidFill>
          </a:endParaRPr>
        </a:p>
      </dgm:t>
    </dgm:pt>
    <dgm:pt modelId="{9E5A9AB4-DDC3-4A41-A4A8-4AC56980941B}">
      <dgm:prSet phldrT="[Texto]"/>
      <dgm:spPr/>
      <dgm:t>
        <a:bodyPr/>
        <a:lstStyle/>
        <a:p>
          <a:r>
            <a:rPr lang="es-EC" dirty="0" smtClean="0">
              <a:solidFill>
                <a:schemeClr val="tx1"/>
              </a:solidFill>
            </a:rPr>
            <a:t>Un emprendimiento es la manera de pensar y actuar, orientada a la creación de riqueza mediante el aprovechamiento de oportunidades que beneficiará a la empresa, economía y sociedad.</a:t>
          </a:r>
          <a:endParaRPr lang="es-EC" dirty="0">
            <a:solidFill>
              <a:schemeClr val="tx1"/>
            </a:solidFill>
          </a:endParaRPr>
        </a:p>
      </dgm:t>
    </dgm:pt>
    <dgm:pt modelId="{B90597A3-653A-4AF0-832E-9FF0DBF66D4E}" type="parTrans" cxnId="{1AC87D58-9B49-4380-95ED-DA73460DFD58}">
      <dgm:prSet/>
      <dgm:spPr/>
      <dgm:t>
        <a:bodyPr/>
        <a:lstStyle/>
        <a:p>
          <a:endParaRPr lang="es-EC">
            <a:solidFill>
              <a:schemeClr val="tx1"/>
            </a:solidFill>
          </a:endParaRPr>
        </a:p>
      </dgm:t>
    </dgm:pt>
    <dgm:pt modelId="{096E5DCA-7ABF-4ED9-A19E-2B8D2B3D215F}" type="sibTrans" cxnId="{1AC87D58-9B49-4380-95ED-DA73460DFD58}">
      <dgm:prSet/>
      <dgm:spPr/>
      <dgm:t>
        <a:bodyPr/>
        <a:lstStyle/>
        <a:p>
          <a:endParaRPr lang="es-EC">
            <a:solidFill>
              <a:schemeClr val="tx1"/>
            </a:solidFill>
          </a:endParaRPr>
        </a:p>
      </dgm:t>
    </dgm:pt>
    <dgm:pt modelId="{6EC5DDC9-11BC-46AC-A03A-6AF23BE5CE2E}" type="pres">
      <dgm:prSet presAssocID="{6D879818-30C8-40F8-BF22-75140EFB41ED}" presName="Name0" presStyleCnt="0">
        <dgm:presLayoutVars>
          <dgm:dir/>
          <dgm:resizeHandles val="exact"/>
        </dgm:presLayoutVars>
      </dgm:prSet>
      <dgm:spPr/>
    </dgm:pt>
    <dgm:pt modelId="{A45ABA4D-4B3B-46BB-9A72-77106AE11047}" type="pres">
      <dgm:prSet presAssocID="{54326C09-8F17-44D5-AAD0-EEA35CB2A045}" presName="node" presStyleLbl="node1" presStyleIdx="0" presStyleCnt="2">
        <dgm:presLayoutVars>
          <dgm:bulletEnabled val="1"/>
        </dgm:presLayoutVars>
      </dgm:prSet>
      <dgm:spPr/>
      <dgm:t>
        <a:bodyPr/>
        <a:lstStyle/>
        <a:p>
          <a:endParaRPr lang="es-EC"/>
        </a:p>
      </dgm:t>
    </dgm:pt>
    <dgm:pt modelId="{82F65E89-1134-4901-B7EE-EE5DFD541E9C}" type="pres">
      <dgm:prSet presAssocID="{733F9B0F-4FAD-4F2F-9C31-F4B15294DFD9}" presName="sibTrans" presStyleLbl="sibTrans2D1" presStyleIdx="0" presStyleCnt="1"/>
      <dgm:spPr/>
      <dgm:t>
        <a:bodyPr/>
        <a:lstStyle/>
        <a:p>
          <a:endParaRPr lang="es-EC"/>
        </a:p>
      </dgm:t>
    </dgm:pt>
    <dgm:pt modelId="{010DECAE-FA5C-41AC-B0C5-065C644FDC6E}" type="pres">
      <dgm:prSet presAssocID="{733F9B0F-4FAD-4F2F-9C31-F4B15294DFD9}" presName="connectorText" presStyleLbl="sibTrans2D1" presStyleIdx="0" presStyleCnt="1"/>
      <dgm:spPr/>
      <dgm:t>
        <a:bodyPr/>
        <a:lstStyle/>
        <a:p>
          <a:endParaRPr lang="es-EC"/>
        </a:p>
      </dgm:t>
    </dgm:pt>
    <dgm:pt modelId="{6F404269-25E3-490D-BF8E-4F318D97FEF5}" type="pres">
      <dgm:prSet presAssocID="{9E5A9AB4-DDC3-4A41-A4A8-4AC56980941B}" presName="node" presStyleLbl="node1" presStyleIdx="1" presStyleCnt="2">
        <dgm:presLayoutVars>
          <dgm:bulletEnabled val="1"/>
        </dgm:presLayoutVars>
      </dgm:prSet>
      <dgm:spPr/>
      <dgm:t>
        <a:bodyPr/>
        <a:lstStyle/>
        <a:p>
          <a:endParaRPr lang="es-EC"/>
        </a:p>
      </dgm:t>
    </dgm:pt>
  </dgm:ptLst>
  <dgm:cxnLst>
    <dgm:cxn modelId="{6AA6D123-E163-4852-880C-6ACF275CAB1A}" srcId="{6D879818-30C8-40F8-BF22-75140EFB41ED}" destId="{54326C09-8F17-44D5-AAD0-EEA35CB2A045}" srcOrd="0" destOrd="0" parTransId="{D6F7A70B-3120-4758-8053-0C98707747C3}" sibTransId="{733F9B0F-4FAD-4F2F-9C31-F4B15294DFD9}"/>
    <dgm:cxn modelId="{BE84B77D-3494-465C-A5D0-D0A36AC65934}" type="presOf" srcId="{9E5A9AB4-DDC3-4A41-A4A8-4AC56980941B}" destId="{6F404269-25E3-490D-BF8E-4F318D97FEF5}" srcOrd="0" destOrd="0" presId="urn:microsoft.com/office/officeart/2005/8/layout/process1"/>
    <dgm:cxn modelId="{C64C8ECC-F925-4EC4-9B60-8A7D0F8E8C0D}" type="presOf" srcId="{733F9B0F-4FAD-4F2F-9C31-F4B15294DFD9}" destId="{010DECAE-FA5C-41AC-B0C5-065C644FDC6E}" srcOrd="1" destOrd="0" presId="urn:microsoft.com/office/officeart/2005/8/layout/process1"/>
    <dgm:cxn modelId="{0AE0B16A-239F-41E2-B3F7-FE5273DDA9BF}" type="presOf" srcId="{733F9B0F-4FAD-4F2F-9C31-F4B15294DFD9}" destId="{82F65E89-1134-4901-B7EE-EE5DFD541E9C}" srcOrd="0" destOrd="0" presId="urn:microsoft.com/office/officeart/2005/8/layout/process1"/>
    <dgm:cxn modelId="{699A15C9-4565-4412-BB29-6898A83190BF}" type="presOf" srcId="{6D879818-30C8-40F8-BF22-75140EFB41ED}" destId="{6EC5DDC9-11BC-46AC-A03A-6AF23BE5CE2E}" srcOrd="0" destOrd="0" presId="urn:microsoft.com/office/officeart/2005/8/layout/process1"/>
    <dgm:cxn modelId="{3C3C142E-C5E1-4D6E-99ED-EC00378EAEC0}" type="presOf" srcId="{54326C09-8F17-44D5-AAD0-EEA35CB2A045}" destId="{A45ABA4D-4B3B-46BB-9A72-77106AE11047}" srcOrd="0" destOrd="0" presId="urn:microsoft.com/office/officeart/2005/8/layout/process1"/>
    <dgm:cxn modelId="{1AC87D58-9B49-4380-95ED-DA73460DFD58}" srcId="{6D879818-30C8-40F8-BF22-75140EFB41ED}" destId="{9E5A9AB4-DDC3-4A41-A4A8-4AC56980941B}" srcOrd="1" destOrd="0" parTransId="{B90597A3-653A-4AF0-832E-9FF0DBF66D4E}" sibTransId="{096E5DCA-7ABF-4ED9-A19E-2B8D2B3D215F}"/>
    <dgm:cxn modelId="{BD1B02B8-2B23-481C-93A3-82437CA1163D}" type="presParOf" srcId="{6EC5DDC9-11BC-46AC-A03A-6AF23BE5CE2E}" destId="{A45ABA4D-4B3B-46BB-9A72-77106AE11047}" srcOrd="0" destOrd="0" presId="urn:microsoft.com/office/officeart/2005/8/layout/process1"/>
    <dgm:cxn modelId="{CDEF96B1-4E62-4F6A-B9C3-AD4B8536407A}" type="presParOf" srcId="{6EC5DDC9-11BC-46AC-A03A-6AF23BE5CE2E}" destId="{82F65E89-1134-4901-B7EE-EE5DFD541E9C}" srcOrd="1" destOrd="0" presId="urn:microsoft.com/office/officeart/2005/8/layout/process1"/>
    <dgm:cxn modelId="{5436DA1B-E37A-4CD6-A914-8348632E9AE5}" type="presParOf" srcId="{82F65E89-1134-4901-B7EE-EE5DFD541E9C}" destId="{010DECAE-FA5C-41AC-B0C5-065C644FDC6E}" srcOrd="0" destOrd="0" presId="urn:microsoft.com/office/officeart/2005/8/layout/process1"/>
    <dgm:cxn modelId="{3708E777-8281-45FB-B951-0E8A69F0E327}" type="presParOf" srcId="{6EC5DDC9-11BC-46AC-A03A-6AF23BE5CE2E}" destId="{6F404269-25E3-490D-BF8E-4F318D97FEF5}"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2F87234-AE54-477A-A89F-5108C9EF2DA5}" type="doc">
      <dgm:prSet loTypeId="urn:microsoft.com/office/officeart/2005/8/layout/hProcess4" loCatId="process" qsTypeId="urn:microsoft.com/office/officeart/2005/8/quickstyle/simple1" qsCatId="simple" csTypeId="urn:microsoft.com/office/officeart/2005/8/colors/colorful3" csCatId="colorful" phldr="1"/>
      <dgm:spPr/>
      <dgm:t>
        <a:bodyPr/>
        <a:lstStyle/>
        <a:p>
          <a:endParaRPr lang="es-EC"/>
        </a:p>
      </dgm:t>
    </dgm:pt>
    <dgm:pt modelId="{30CA73DE-1ED4-4F59-AF40-73057032CDE3}">
      <dgm:prSet phldrT="[Texto]" custT="1"/>
      <dgm:spPr/>
      <dgm:t>
        <a:bodyPr/>
        <a:lstStyle/>
        <a:p>
          <a:r>
            <a:rPr lang="es-EC" sz="3600" dirty="0" smtClean="0"/>
            <a:t>SOCIAL</a:t>
          </a:r>
          <a:endParaRPr lang="es-EC" sz="3600" dirty="0"/>
        </a:p>
      </dgm:t>
    </dgm:pt>
    <dgm:pt modelId="{4EA141D1-1F9F-464D-A40B-70AAA27424C1}" type="parTrans" cxnId="{547E63C8-A9BB-41BF-AF20-BC028A0D1B04}">
      <dgm:prSet/>
      <dgm:spPr/>
      <dgm:t>
        <a:bodyPr/>
        <a:lstStyle/>
        <a:p>
          <a:endParaRPr lang="es-EC" sz="1400"/>
        </a:p>
      </dgm:t>
    </dgm:pt>
    <dgm:pt modelId="{ABE24F9F-EB5F-4995-BC19-608B91F73E3A}" type="sibTrans" cxnId="{547E63C8-A9BB-41BF-AF20-BC028A0D1B04}">
      <dgm:prSet/>
      <dgm:spPr/>
      <dgm:t>
        <a:bodyPr/>
        <a:lstStyle/>
        <a:p>
          <a:endParaRPr lang="es-EC" sz="1400"/>
        </a:p>
      </dgm:t>
    </dgm:pt>
    <dgm:pt modelId="{20BB7171-E320-4ADF-AB66-A568939D9822}">
      <dgm:prSet phldrT="[Texto]" custT="1"/>
      <dgm:spPr/>
      <dgm:t>
        <a:bodyPr/>
        <a:lstStyle/>
        <a:p>
          <a:r>
            <a:rPr lang="es-EC" sz="1600" b="0" i="0" dirty="0" smtClean="0"/>
            <a:t>El turismo receptor representa el 70% de las exportaciones de servicios; transporte marítimo, ciertos servicios profesionales, informática, aportan el restante 20%. Ecuador importa servicios similares a los que exporta.</a:t>
          </a:r>
          <a:endParaRPr lang="es-EC" sz="1600" dirty="0"/>
        </a:p>
      </dgm:t>
    </dgm:pt>
    <dgm:pt modelId="{71DF21F9-018E-4EB4-80DB-4F17492815A6}" type="parTrans" cxnId="{9729D7F9-61E9-4513-A8F6-C9990DE54D25}">
      <dgm:prSet/>
      <dgm:spPr/>
      <dgm:t>
        <a:bodyPr/>
        <a:lstStyle/>
        <a:p>
          <a:endParaRPr lang="es-EC" sz="1400"/>
        </a:p>
      </dgm:t>
    </dgm:pt>
    <dgm:pt modelId="{53A17D96-698F-4406-84AC-FA3AE718F40D}" type="sibTrans" cxnId="{9729D7F9-61E9-4513-A8F6-C9990DE54D25}">
      <dgm:prSet/>
      <dgm:spPr/>
      <dgm:t>
        <a:bodyPr/>
        <a:lstStyle/>
        <a:p>
          <a:endParaRPr lang="es-EC" sz="1400"/>
        </a:p>
      </dgm:t>
    </dgm:pt>
    <dgm:pt modelId="{614DA38D-9470-41CC-A45C-FD1B417BE1E2}">
      <dgm:prSet phldrT="[Texto]" custT="1"/>
      <dgm:spPr/>
      <dgm:t>
        <a:bodyPr/>
        <a:lstStyle/>
        <a:p>
          <a:r>
            <a:rPr lang="es-EC" sz="3600" dirty="0" smtClean="0"/>
            <a:t>TECNOLOGICO</a:t>
          </a:r>
          <a:endParaRPr lang="es-EC" sz="3600" dirty="0"/>
        </a:p>
      </dgm:t>
    </dgm:pt>
    <dgm:pt modelId="{BDD34704-38BA-4E6B-AB7C-7680F7EAD94B}" type="parTrans" cxnId="{553A1504-4D17-4B58-9A28-182A9846B80D}">
      <dgm:prSet/>
      <dgm:spPr/>
      <dgm:t>
        <a:bodyPr/>
        <a:lstStyle/>
        <a:p>
          <a:endParaRPr lang="es-EC" sz="1400"/>
        </a:p>
      </dgm:t>
    </dgm:pt>
    <dgm:pt modelId="{790A338F-0C0F-4F81-B653-CA18BE397760}" type="sibTrans" cxnId="{553A1504-4D17-4B58-9A28-182A9846B80D}">
      <dgm:prSet/>
      <dgm:spPr/>
      <dgm:t>
        <a:bodyPr/>
        <a:lstStyle/>
        <a:p>
          <a:endParaRPr lang="es-EC" sz="1400"/>
        </a:p>
      </dgm:t>
    </dgm:pt>
    <dgm:pt modelId="{B6E6DE05-17CB-4E9A-9CCE-D056222989D6}">
      <dgm:prSet phldrT="[Texto]" custT="1"/>
      <dgm:spPr/>
      <dgm:t>
        <a:bodyPr/>
        <a:lstStyle/>
        <a:p>
          <a:r>
            <a:rPr lang="es-EC" sz="1600" dirty="0" smtClean="0"/>
            <a:t>Utilización de equipos de tecnología de punta</a:t>
          </a:r>
          <a:endParaRPr lang="es-EC" sz="1600" dirty="0"/>
        </a:p>
      </dgm:t>
    </dgm:pt>
    <dgm:pt modelId="{20D768C2-1CEA-435C-B3B4-9C5DDAABB7DE}" type="parTrans" cxnId="{34582566-B81A-46D4-80C2-53325BCE7340}">
      <dgm:prSet/>
      <dgm:spPr/>
      <dgm:t>
        <a:bodyPr/>
        <a:lstStyle/>
        <a:p>
          <a:endParaRPr lang="es-EC" sz="1400"/>
        </a:p>
      </dgm:t>
    </dgm:pt>
    <dgm:pt modelId="{78CB47DC-5597-4165-9619-C1AA9DE363FE}" type="sibTrans" cxnId="{34582566-B81A-46D4-80C2-53325BCE7340}">
      <dgm:prSet/>
      <dgm:spPr/>
      <dgm:t>
        <a:bodyPr/>
        <a:lstStyle/>
        <a:p>
          <a:endParaRPr lang="es-EC" sz="1400"/>
        </a:p>
      </dgm:t>
    </dgm:pt>
    <dgm:pt modelId="{947DA676-E16B-40EF-B146-347B866708FB}">
      <dgm:prSet phldrT="[Texto]" custT="1"/>
      <dgm:spPr/>
      <dgm:t>
        <a:bodyPr/>
        <a:lstStyle/>
        <a:p>
          <a:r>
            <a:rPr lang="es-EC" sz="1600" dirty="0" smtClean="0"/>
            <a:t>Brindar asesorías de imagen con técnicas de belleza innovadoras</a:t>
          </a:r>
          <a:endParaRPr lang="es-EC" sz="1600" dirty="0"/>
        </a:p>
      </dgm:t>
    </dgm:pt>
    <dgm:pt modelId="{5B9C9996-73D6-4494-9618-948435A4C8CB}" type="parTrans" cxnId="{C1141F3F-C81A-492A-9E3C-D78E75ED7C08}">
      <dgm:prSet/>
      <dgm:spPr/>
      <dgm:t>
        <a:bodyPr/>
        <a:lstStyle/>
        <a:p>
          <a:endParaRPr lang="es-EC"/>
        </a:p>
      </dgm:t>
    </dgm:pt>
    <dgm:pt modelId="{406354F1-CCB4-4870-A3DF-CF1B43FC52B9}" type="sibTrans" cxnId="{C1141F3F-C81A-492A-9E3C-D78E75ED7C08}">
      <dgm:prSet/>
      <dgm:spPr/>
      <dgm:t>
        <a:bodyPr/>
        <a:lstStyle/>
        <a:p>
          <a:endParaRPr lang="es-EC"/>
        </a:p>
      </dgm:t>
    </dgm:pt>
    <dgm:pt modelId="{FC080D05-80CB-43B2-8914-0A1722794C4B}">
      <dgm:prSet phldrT="[Texto]" custT="1"/>
      <dgm:spPr/>
      <dgm:t>
        <a:bodyPr/>
        <a:lstStyle/>
        <a:p>
          <a:r>
            <a:rPr lang="es-EC" sz="1600" dirty="0" smtClean="0"/>
            <a:t>Trabajar en la publicidad mediante el uso de redes sociales y pagina web para dar a conocer de los servicios a los clientes.</a:t>
          </a:r>
          <a:endParaRPr lang="es-EC" sz="1600" dirty="0"/>
        </a:p>
      </dgm:t>
    </dgm:pt>
    <dgm:pt modelId="{9EB9290D-8CC3-4EF0-BACE-09A56918105D}" type="parTrans" cxnId="{4A02429A-3DD7-456A-8A4A-57A6DF84C9C7}">
      <dgm:prSet/>
      <dgm:spPr/>
      <dgm:t>
        <a:bodyPr/>
        <a:lstStyle/>
        <a:p>
          <a:endParaRPr lang="es-EC"/>
        </a:p>
      </dgm:t>
    </dgm:pt>
    <dgm:pt modelId="{02225D73-C19C-4B6C-96AC-549B2D1E53E7}" type="sibTrans" cxnId="{4A02429A-3DD7-456A-8A4A-57A6DF84C9C7}">
      <dgm:prSet/>
      <dgm:spPr/>
      <dgm:t>
        <a:bodyPr/>
        <a:lstStyle/>
        <a:p>
          <a:endParaRPr lang="es-EC"/>
        </a:p>
      </dgm:t>
    </dgm:pt>
    <dgm:pt modelId="{FC8CBFD6-0F7D-4780-AB2E-870E41A23F57}">
      <dgm:prSet phldrT="[Texto]" custT="1"/>
      <dgm:spPr/>
      <dgm:t>
        <a:bodyPr/>
        <a:lstStyle/>
        <a:p>
          <a:r>
            <a:rPr lang="es-EC" sz="1600" dirty="0" smtClean="0"/>
            <a:t>Los centros de belleza son un sector que se expande en Ecuador y enfrentan mayor competencia</a:t>
          </a:r>
          <a:endParaRPr lang="es-EC" sz="1600" dirty="0"/>
        </a:p>
      </dgm:t>
    </dgm:pt>
    <dgm:pt modelId="{6150089F-D0D0-404F-8F42-F54D73D2B038}" type="parTrans" cxnId="{FD0CB30F-04DB-4893-9B49-B2469B4D1BD4}">
      <dgm:prSet/>
      <dgm:spPr/>
      <dgm:t>
        <a:bodyPr/>
        <a:lstStyle/>
        <a:p>
          <a:endParaRPr lang="es-EC"/>
        </a:p>
      </dgm:t>
    </dgm:pt>
    <dgm:pt modelId="{51A0C329-8635-4707-BC3C-3F082A020B0E}" type="sibTrans" cxnId="{FD0CB30F-04DB-4893-9B49-B2469B4D1BD4}">
      <dgm:prSet/>
      <dgm:spPr/>
      <dgm:t>
        <a:bodyPr/>
        <a:lstStyle/>
        <a:p>
          <a:endParaRPr lang="es-EC"/>
        </a:p>
      </dgm:t>
    </dgm:pt>
    <dgm:pt modelId="{5A2BA001-49D8-49F3-8C79-15F13A1381A7}" type="pres">
      <dgm:prSet presAssocID="{B2F87234-AE54-477A-A89F-5108C9EF2DA5}" presName="Name0" presStyleCnt="0">
        <dgm:presLayoutVars>
          <dgm:dir/>
          <dgm:animLvl val="lvl"/>
          <dgm:resizeHandles val="exact"/>
        </dgm:presLayoutVars>
      </dgm:prSet>
      <dgm:spPr/>
      <dgm:t>
        <a:bodyPr/>
        <a:lstStyle/>
        <a:p>
          <a:endParaRPr lang="es-EC"/>
        </a:p>
      </dgm:t>
    </dgm:pt>
    <dgm:pt modelId="{8F32C64B-D027-4EA4-9119-DD5348E4ECA0}" type="pres">
      <dgm:prSet presAssocID="{B2F87234-AE54-477A-A89F-5108C9EF2DA5}" presName="tSp" presStyleCnt="0"/>
      <dgm:spPr/>
    </dgm:pt>
    <dgm:pt modelId="{246F134E-4EA1-41EE-B3D1-4AA456D2A6AA}" type="pres">
      <dgm:prSet presAssocID="{B2F87234-AE54-477A-A89F-5108C9EF2DA5}" presName="bSp" presStyleCnt="0"/>
      <dgm:spPr/>
    </dgm:pt>
    <dgm:pt modelId="{C2A80BB9-7341-4758-915C-67D477291F59}" type="pres">
      <dgm:prSet presAssocID="{B2F87234-AE54-477A-A89F-5108C9EF2DA5}" presName="process" presStyleCnt="0"/>
      <dgm:spPr/>
    </dgm:pt>
    <dgm:pt modelId="{CD953DD8-8BA1-4703-9AE6-96DA093BA510}" type="pres">
      <dgm:prSet presAssocID="{30CA73DE-1ED4-4F59-AF40-73057032CDE3}" presName="composite1" presStyleCnt="0"/>
      <dgm:spPr/>
    </dgm:pt>
    <dgm:pt modelId="{61B831D7-EF4B-4E34-B3EB-CE85C3B66334}" type="pres">
      <dgm:prSet presAssocID="{30CA73DE-1ED4-4F59-AF40-73057032CDE3}" presName="dummyNode1" presStyleLbl="node1" presStyleIdx="0" presStyleCnt="2"/>
      <dgm:spPr/>
    </dgm:pt>
    <dgm:pt modelId="{19D01607-FF36-4332-B888-B71770EF83B8}" type="pres">
      <dgm:prSet presAssocID="{30CA73DE-1ED4-4F59-AF40-73057032CDE3}" presName="childNode1" presStyleLbl="bgAcc1" presStyleIdx="0" presStyleCnt="2" custScaleX="162555" custScaleY="87659">
        <dgm:presLayoutVars>
          <dgm:bulletEnabled val="1"/>
        </dgm:presLayoutVars>
      </dgm:prSet>
      <dgm:spPr/>
      <dgm:t>
        <a:bodyPr/>
        <a:lstStyle/>
        <a:p>
          <a:endParaRPr lang="es-EC"/>
        </a:p>
      </dgm:t>
    </dgm:pt>
    <dgm:pt modelId="{FFEA434E-8385-4EBB-8134-3F7FF558476D}" type="pres">
      <dgm:prSet presAssocID="{30CA73DE-1ED4-4F59-AF40-73057032CDE3}" presName="childNode1tx" presStyleLbl="bgAcc1" presStyleIdx="0" presStyleCnt="2">
        <dgm:presLayoutVars>
          <dgm:bulletEnabled val="1"/>
        </dgm:presLayoutVars>
      </dgm:prSet>
      <dgm:spPr/>
      <dgm:t>
        <a:bodyPr/>
        <a:lstStyle/>
        <a:p>
          <a:endParaRPr lang="es-EC"/>
        </a:p>
      </dgm:t>
    </dgm:pt>
    <dgm:pt modelId="{7D5764DF-6C82-42CA-9555-A5650C805C28}" type="pres">
      <dgm:prSet presAssocID="{30CA73DE-1ED4-4F59-AF40-73057032CDE3}" presName="parentNode1" presStyleLbl="node1" presStyleIdx="0" presStyleCnt="2" custScaleX="124673" custScaleY="69739" custLinFactNeighborX="29256" custLinFactNeighborY="-14170">
        <dgm:presLayoutVars>
          <dgm:chMax val="1"/>
          <dgm:bulletEnabled val="1"/>
        </dgm:presLayoutVars>
      </dgm:prSet>
      <dgm:spPr/>
      <dgm:t>
        <a:bodyPr/>
        <a:lstStyle/>
        <a:p>
          <a:endParaRPr lang="es-EC"/>
        </a:p>
      </dgm:t>
    </dgm:pt>
    <dgm:pt modelId="{A57FF5B4-CFAA-4A40-8EAC-88C12541DA16}" type="pres">
      <dgm:prSet presAssocID="{30CA73DE-1ED4-4F59-AF40-73057032CDE3}" presName="connSite1" presStyleCnt="0"/>
      <dgm:spPr/>
    </dgm:pt>
    <dgm:pt modelId="{AF1226BD-7EE1-4A02-B0FC-80F2FB43C553}" type="pres">
      <dgm:prSet presAssocID="{ABE24F9F-EB5F-4995-BC19-608B91F73E3A}" presName="Name9" presStyleLbl="sibTrans2D1" presStyleIdx="0" presStyleCnt="1"/>
      <dgm:spPr/>
      <dgm:t>
        <a:bodyPr/>
        <a:lstStyle/>
        <a:p>
          <a:endParaRPr lang="es-EC"/>
        </a:p>
      </dgm:t>
    </dgm:pt>
    <dgm:pt modelId="{8506839D-183C-4F26-99AA-29EF363169A6}" type="pres">
      <dgm:prSet presAssocID="{614DA38D-9470-41CC-A45C-FD1B417BE1E2}" presName="composite2" presStyleCnt="0"/>
      <dgm:spPr/>
    </dgm:pt>
    <dgm:pt modelId="{F108C560-3945-478F-97ED-32C30D9B7DDD}" type="pres">
      <dgm:prSet presAssocID="{614DA38D-9470-41CC-A45C-FD1B417BE1E2}" presName="dummyNode2" presStyleLbl="node1" presStyleIdx="0" presStyleCnt="2"/>
      <dgm:spPr/>
    </dgm:pt>
    <dgm:pt modelId="{A08068AF-9E0C-4100-A68F-1421586C9F67}" type="pres">
      <dgm:prSet presAssocID="{614DA38D-9470-41CC-A45C-FD1B417BE1E2}" presName="childNode2" presStyleLbl="bgAcc1" presStyleIdx="1" presStyleCnt="2" custScaleX="156974" custScaleY="89621" custLinFactNeighborX="7201" custLinFactNeighborY="-13581">
        <dgm:presLayoutVars>
          <dgm:bulletEnabled val="1"/>
        </dgm:presLayoutVars>
      </dgm:prSet>
      <dgm:spPr/>
      <dgm:t>
        <a:bodyPr/>
        <a:lstStyle/>
        <a:p>
          <a:endParaRPr lang="es-EC"/>
        </a:p>
      </dgm:t>
    </dgm:pt>
    <dgm:pt modelId="{4D9D98B5-198C-42F7-9153-3AEC7EEDAB45}" type="pres">
      <dgm:prSet presAssocID="{614DA38D-9470-41CC-A45C-FD1B417BE1E2}" presName="childNode2tx" presStyleLbl="bgAcc1" presStyleIdx="1" presStyleCnt="2">
        <dgm:presLayoutVars>
          <dgm:bulletEnabled val="1"/>
        </dgm:presLayoutVars>
      </dgm:prSet>
      <dgm:spPr/>
      <dgm:t>
        <a:bodyPr/>
        <a:lstStyle/>
        <a:p>
          <a:endParaRPr lang="es-EC"/>
        </a:p>
      </dgm:t>
    </dgm:pt>
    <dgm:pt modelId="{3B1ECEFB-B437-4761-8164-4FEFF8CC82F4}" type="pres">
      <dgm:prSet presAssocID="{614DA38D-9470-41CC-A45C-FD1B417BE1E2}" presName="parentNode2" presStyleLbl="node1" presStyleIdx="1" presStyleCnt="2" custScaleX="109735" custScaleY="87320" custLinFactNeighborX="32090" custLinFactNeighborY="-23894">
        <dgm:presLayoutVars>
          <dgm:chMax val="0"/>
          <dgm:bulletEnabled val="1"/>
        </dgm:presLayoutVars>
      </dgm:prSet>
      <dgm:spPr/>
      <dgm:t>
        <a:bodyPr/>
        <a:lstStyle/>
        <a:p>
          <a:endParaRPr lang="es-EC"/>
        </a:p>
      </dgm:t>
    </dgm:pt>
    <dgm:pt modelId="{6F807124-AC3C-4568-8008-D9618CFE5E0F}" type="pres">
      <dgm:prSet presAssocID="{614DA38D-9470-41CC-A45C-FD1B417BE1E2}" presName="connSite2" presStyleCnt="0"/>
      <dgm:spPr/>
    </dgm:pt>
  </dgm:ptLst>
  <dgm:cxnLst>
    <dgm:cxn modelId="{4E4D92B2-BA34-4193-ACF7-4B4098C52D35}" type="presOf" srcId="{FC080D05-80CB-43B2-8914-0A1722794C4B}" destId="{A08068AF-9E0C-4100-A68F-1421586C9F67}" srcOrd="0" destOrd="2" presId="urn:microsoft.com/office/officeart/2005/8/layout/hProcess4"/>
    <dgm:cxn modelId="{FD0CB30F-04DB-4893-9B49-B2469B4D1BD4}" srcId="{30CA73DE-1ED4-4F59-AF40-73057032CDE3}" destId="{FC8CBFD6-0F7D-4780-AB2E-870E41A23F57}" srcOrd="1" destOrd="0" parTransId="{6150089F-D0D0-404F-8F42-F54D73D2B038}" sibTransId="{51A0C329-8635-4707-BC3C-3F082A020B0E}"/>
    <dgm:cxn modelId="{2BDF0670-5692-463C-A867-0D8554AE1EFC}" type="presOf" srcId="{ABE24F9F-EB5F-4995-BC19-608B91F73E3A}" destId="{AF1226BD-7EE1-4A02-B0FC-80F2FB43C553}" srcOrd="0" destOrd="0" presId="urn:microsoft.com/office/officeart/2005/8/layout/hProcess4"/>
    <dgm:cxn modelId="{547E63C8-A9BB-41BF-AF20-BC028A0D1B04}" srcId="{B2F87234-AE54-477A-A89F-5108C9EF2DA5}" destId="{30CA73DE-1ED4-4F59-AF40-73057032CDE3}" srcOrd="0" destOrd="0" parTransId="{4EA141D1-1F9F-464D-A40B-70AAA27424C1}" sibTransId="{ABE24F9F-EB5F-4995-BC19-608B91F73E3A}"/>
    <dgm:cxn modelId="{34582566-B81A-46D4-80C2-53325BCE7340}" srcId="{614DA38D-9470-41CC-A45C-FD1B417BE1E2}" destId="{B6E6DE05-17CB-4E9A-9CCE-D056222989D6}" srcOrd="0" destOrd="0" parTransId="{20D768C2-1CEA-435C-B3B4-9C5DDAABB7DE}" sibTransId="{78CB47DC-5597-4165-9619-C1AA9DE363FE}"/>
    <dgm:cxn modelId="{251E6F6D-F96F-4810-AE92-85BAD165244E}" type="presOf" srcId="{947DA676-E16B-40EF-B146-347B866708FB}" destId="{4D9D98B5-198C-42F7-9153-3AEC7EEDAB45}" srcOrd="1" destOrd="1" presId="urn:microsoft.com/office/officeart/2005/8/layout/hProcess4"/>
    <dgm:cxn modelId="{0B5F1138-D6FB-4213-95B4-95458581F5D3}" type="presOf" srcId="{20BB7171-E320-4ADF-AB66-A568939D9822}" destId="{FFEA434E-8385-4EBB-8134-3F7FF558476D}" srcOrd="1" destOrd="0" presId="urn:microsoft.com/office/officeart/2005/8/layout/hProcess4"/>
    <dgm:cxn modelId="{5017D8DC-4317-46EC-A38D-15B9C2FDD75E}" type="presOf" srcId="{30CA73DE-1ED4-4F59-AF40-73057032CDE3}" destId="{7D5764DF-6C82-42CA-9555-A5650C805C28}" srcOrd="0" destOrd="0" presId="urn:microsoft.com/office/officeart/2005/8/layout/hProcess4"/>
    <dgm:cxn modelId="{4FE49BD9-D5C4-44C5-8ADE-2D50D232C475}" type="presOf" srcId="{FC080D05-80CB-43B2-8914-0A1722794C4B}" destId="{4D9D98B5-198C-42F7-9153-3AEC7EEDAB45}" srcOrd="1" destOrd="2" presId="urn:microsoft.com/office/officeart/2005/8/layout/hProcess4"/>
    <dgm:cxn modelId="{D383406B-5F2B-4EE6-A430-354C7CAC9DA1}" type="presOf" srcId="{614DA38D-9470-41CC-A45C-FD1B417BE1E2}" destId="{3B1ECEFB-B437-4761-8164-4FEFF8CC82F4}" srcOrd="0" destOrd="0" presId="urn:microsoft.com/office/officeart/2005/8/layout/hProcess4"/>
    <dgm:cxn modelId="{9729D7F9-61E9-4513-A8F6-C9990DE54D25}" srcId="{30CA73DE-1ED4-4F59-AF40-73057032CDE3}" destId="{20BB7171-E320-4ADF-AB66-A568939D9822}" srcOrd="0" destOrd="0" parTransId="{71DF21F9-018E-4EB4-80DB-4F17492815A6}" sibTransId="{53A17D96-698F-4406-84AC-FA3AE718F40D}"/>
    <dgm:cxn modelId="{094C428A-E35B-4160-B131-B20085B35391}" type="presOf" srcId="{B6E6DE05-17CB-4E9A-9CCE-D056222989D6}" destId="{A08068AF-9E0C-4100-A68F-1421586C9F67}" srcOrd="0" destOrd="0" presId="urn:microsoft.com/office/officeart/2005/8/layout/hProcess4"/>
    <dgm:cxn modelId="{B69E072E-6328-4558-8DAF-460D6A2C8ED8}" type="presOf" srcId="{20BB7171-E320-4ADF-AB66-A568939D9822}" destId="{19D01607-FF36-4332-B888-B71770EF83B8}" srcOrd="0" destOrd="0" presId="urn:microsoft.com/office/officeart/2005/8/layout/hProcess4"/>
    <dgm:cxn modelId="{1DD2F278-21F4-4F7E-9455-2456DAF253B1}" type="presOf" srcId="{B6E6DE05-17CB-4E9A-9CCE-D056222989D6}" destId="{4D9D98B5-198C-42F7-9153-3AEC7EEDAB45}" srcOrd="1" destOrd="0" presId="urn:microsoft.com/office/officeart/2005/8/layout/hProcess4"/>
    <dgm:cxn modelId="{553A1504-4D17-4B58-9A28-182A9846B80D}" srcId="{B2F87234-AE54-477A-A89F-5108C9EF2DA5}" destId="{614DA38D-9470-41CC-A45C-FD1B417BE1E2}" srcOrd="1" destOrd="0" parTransId="{BDD34704-38BA-4E6B-AB7C-7680F7EAD94B}" sibTransId="{790A338F-0C0F-4F81-B653-CA18BE397760}"/>
    <dgm:cxn modelId="{B11601CB-70C0-4CD9-9E32-371895A16FFC}" type="presOf" srcId="{947DA676-E16B-40EF-B146-347B866708FB}" destId="{A08068AF-9E0C-4100-A68F-1421586C9F67}" srcOrd="0" destOrd="1" presId="urn:microsoft.com/office/officeart/2005/8/layout/hProcess4"/>
    <dgm:cxn modelId="{A7E0EF07-B6BC-471E-BB52-7EA81ED4230A}" type="presOf" srcId="{B2F87234-AE54-477A-A89F-5108C9EF2DA5}" destId="{5A2BA001-49D8-49F3-8C79-15F13A1381A7}" srcOrd="0" destOrd="0" presId="urn:microsoft.com/office/officeart/2005/8/layout/hProcess4"/>
    <dgm:cxn modelId="{FB62B3CD-29EB-4847-B155-FCBD325184E4}" type="presOf" srcId="{FC8CBFD6-0F7D-4780-AB2E-870E41A23F57}" destId="{FFEA434E-8385-4EBB-8134-3F7FF558476D}" srcOrd="1" destOrd="1" presId="urn:microsoft.com/office/officeart/2005/8/layout/hProcess4"/>
    <dgm:cxn modelId="{4699C7FF-04D9-4C85-ABE4-9D6DECF7A681}" type="presOf" srcId="{FC8CBFD6-0F7D-4780-AB2E-870E41A23F57}" destId="{19D01607-FF36-4332-B888-B71770EF83B8}" srcOrd="0" destOrd="1" presId="urn:microsoft.com/office/officeart/2005/8/layout/hProcess4"/>
    <dgm:cxn modelId="{4A02429A-3DD7-456A-8A4A-57A6DF84C9C7}" srcId="{614DA38D-9470-41CC-A45C-FD1B417BE1E2}" destId="{FC080D05-80CB-43B2-8914-0A1722794C4B}" srcOrd="2" destOrd="0" parTransId="{9EB9290D-8CC3-4EF0-BACE-09A56918105D}" sibTransId="{02225D73-C19C-4B6C-96AC-549B2D1E53E7}"/>
    <dgm:cxn modelId="{C1141F3F-C81A-492A-9E3C-D78E75ED7C08}" srcId="{614DA38D-9470-41CC-A45C-FD1B417BE1E2}" destId="{947DA676-E16B-40EF-B146-347B866708FB}" srcOrd="1" destOrd="0" parTransId="{5B9C9996-73D6-4494-9618-948435A4C8CB}" sibTransId="{406354F1-CCB4-4870-A3DF-CF1B43FC52B9}"/>
    <dgm:cxn modelId="{6D0EC26D-4179-45A8-B040-C2E3AA26536D}" type="presParOf" srcId="{5A2BA001-49D8-49F3-8C79-15F13A1381A7}" destId="{8F32C64B-D027-4EA4-9119-DD5348E4ECA0}" srcOrd="0" destOrd="0" presId="urn:microsoft.com/office/officeart/2005/8/layout/hProcess4"/>
    <dgm:cxn modelId="{0025EB50-A94E-45A6-A3F1-5CDC27F60E7D}" type="presParOf" srcId="{5A2BA001-49D8-49F3-8C79-15F13A1381A7}" destId="{246F134E-4EA1-41EE-B3D1-4AA456D2A6AA}" srcOrd="1" destOrd="0" presId="urn:microsoft.com/office/officeart/2005/8/layout/hProcess4"/>
    <dgm:cxn modelId="{25A0E33C-389F-4816-AA06-19F6664765D1}" type="presParOf" srcId="{5A2BA001-49D8-49F3-8C79-15F13A1381A7}" destId="{C2A80BB9-7341-4758-915C-67D477291F59}" srcOrd="2" destOrd="0" presId="urn:microsoft.com/office/officeart/2005/8/layout/hProcess4"/>
    <dgm:cxn modelId="{8D404DCD-B1B2-40F9-A0CA-2D227781E038}" type="presParOf" srcId="{C2A80BB9-7341-4758-915C-67D477291F59}" destId="{CD953DD8-8BA1-4703-9AE6-96DA093BA510}" srcOrd="0" destOrd="0" presId="urn:microsoft.com/office/officeart/2005/8/layout/hProcess4"/>
    <dgm:cxn modelId="{77755347-2068-454F-A4C1-263B9F8644A6}" type="presParOf" srcId="{CD953DD8-8BA1-4703-9AE6-96DA093BA510}" destId="{61B831D7-EF4B-4E34-B3EB-CE85C3B66334}" srcOrd="0" destOrd="0" presId="urn:microsoft.com/office/officeart/2005/8/layout/hProcess4"/>
    <dgm:cxn modelId="{F6C034F6-A4D7-49CF-BC4C-FC0234A27754}" type="presParOf" srcId="{CD953DD8-8BA1-4703-9AE6-96DA093BA510}" destId="{19D01607-FF36-4332-B888-B71770EF83B8}" srcOrd="1" destOrd="0" presId="urn:microsoft.com/office/officeart/2005/8/layout/hProcess4"/>
    <dgm:cxn modelId="{91C38FA6-1847-4087-B518-3A097F238292}" type="presParOf" srcId="{CD953DD8-8BA1-4703-9AE6-96DA093BA510}" destId="{FFEA434E-8385-4EBB-8134-3F7FF558476D}" srcOrd="2" destOrd="0" presId="urn:microsoft.com/office/officeart/2005/8/layout/hProcess4"/>
    <dgm:cxn modelId="{C37B33A8-C6EA-424D-928C-1976C06E59B5}" type="presParOf" srcId="{CD953DD8-8BA1-4703-9AE6-96DA093BA510}" destId="{7D5764DF-6C82-42CA-9555-A5650C805C28}" srcOrd="3" destOrd="0" presId="urn:microsoft.com/office/officeart/2005/8/layout/hProcess4"/>
    <dgm:cxn modelId="{1DC21F2B-755B-4BC7-92AD-FCAA27317C76}" type="presParOf" srcId="{CD953DD8-8BA1-4703-9AE6-96DA093BA510}" destId="{A57FF5B4-CFAA-4A40-8EAC-88C12541DA16}" srcOrd="4" destOrd="0" presId="urn:microsoft.com/office/officeart/2005/8/layout/hProcess4"/>
    <dgm:cxn modelId="{0E3AFDEA-4384-4AE5-8E0B-84ED98002620}" type="presParOf" srcId="{C2A80BB9-7341-4758-915C-67D477291F59}" destId="{AF1226BD-7EE1-4A02-B0FC-80F2FB43C553}" srcOrd="1" destOrd="0" presId="urn:microsoft.com/office/officeart/2005/8/layout/hProcess4"/>
    <dgm:cxn modelId="{7903F661-776A-4275-81B4-4B1B6A440892}" type="presParOf" srcId="{C2A80BB9-7341-4758-915C-67D477291F59}" destId="{8506839D-183C-4F26-99AA-29EF363169A6}" srcOrd="2" destOrd="0" presId="urn:microsoft.com/office/officeart/2005/8/layout/hProcess4"/>
    <dgm:cxn modelId="{6E25D64D-11A2-4CA0-81D7-FD76CCB7D2DE}" type="presParOf" srcId="{8506839D-183C-4F26-99AA-29EF363169A6}" destId="{F108C560-3945-478F-97ED-32C30D9B7DDD}" srcOrd="0" destOrd="0" presId="urn:microsoft.com/office/officeart/2005/8/layout/hProcess4"/>
    <dgm:cxn modelId="{A03848B8-D831-4D84-8284-5B680FFDDE29}" type="presParOf" srcId="{8506839D-183C-4F26-99AA-29EF363169A6}" destId="{A08068AF-9E0C-4100-A68F-1421586C9F67}" srcOrd="1" destOrd="0" presId="urn:microsoft.com/office/officeart/2005/8/layout/hProcess4"/>
    <dgm:cxn modelId="{17001A80-E6B2-4975-9FCE-F0C8FEF8D328}" type="presParOf" srcId="{8506839D-183C-4F26-99AA-29EF363169A6}" destId="{4D9D98B5-198C-42F7-9153-3AEC7EEDAB45}" srcOrd="2" destOrd="0" presId="urn:microsoft.com/office/officeart/2005/8/layout/hProcess4"/>
    <dgm:cxn modelId="{9D181B14-09ED-422A-97FA-F4FBABF7BA66}" type="presParOf" srcId="{8506839D-183C-4F26-99AA-29EF363169A6}" destId="{3B1ECEFB-B437-4761-8164-4FEFF8CC82F4}" srcOrd="3" destOrd="0" presId="urn:microsoft.com/office/officeart/2005/8/layout/hProcess4"/>
    <dgm:cxn modelId="{A3EA289F-030C-4200-BF3B-164B50BC3981}" type="presParOf" srcId="{8506839D-183C-4F26-99AA-29EF363169A6}" destId="{6F807124-AC3C-4568-8008-D9618CFE5E0F}"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DFA4111-8D0F-49B8-ABFD-7C27C1155BE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EC"/>
        </a:p>
      </dgm:t>
    </dgm:pt>
    <dgm:pt modelId="{26A5D537-CBC0-4AB1-80A7-5266D5767C77}">
      <dgm:prSet phldrT="[Texto]"/>
      <dgm:spPr/>
      <dgm:t>
        <a:bodyPr/>
        <a:lstStyle/>
        <a:p>
          <a:r>
            <a:rPr lang="es-EC" dirty="0" smtClean="0"/>
            <a:t>AMBIENTAL</a:t>
          </a:r>
          <a:endParaRPr lang="es-EC" dirty="0"/>
        </a:p>
      </dgm:t>
    </dgm:pt>
    <dgm:pt modelId="{8241F5BE-C76B-4866-90CB-E5D60B8D9258}" type="parTrans" cxnId="{5C4482B4-6E69-4DED-9564-9754D928D66E}">
      <dgm:prSet/>
      <dgm:spPr/>
      <dgm:t>
        <a:bodyPr/>
        <a:lstStyle/>
        <a:p>
          <a:endParaRPr lang="es-EC"/>
        </a:p>
      </dgm:t>
    </dgm:pt>
    <dgm:pt modelId="{D7338C75-A7BD-46DC-8267-BB552EB3276B}" type="sibTrans" cxnId="{5C4482B4-6E69-4DED-9564-9754D928D66E}">
      <dgm:prSet/>
      <dgm:spPr/>
      <dgm:t>
        <a:bodyPr/>
        <a:lstStyle/>
        <a:p>
          <a:endParaRPr lang="es-EC"/>
        </a:p>
      </dgm:t>
    </dgm:pt>
    <dgm:pt modelId="{E8876840-9AD8-46FB-8EC5-F66C9A89D0D3}">
      <dgm:prSet phldrT="[Texto]"/>
      <dgm:spPr/>
      <dgm:t>
        <a:bodyPr/>
        <a:lstStyle/>
        <a:p>
          <a:r>
            <a:rPr lang="es-EC" dirty="0" smtClean="0"/>
            <a:t>El 53% de empresas cuenta con estrategias de Responsabilidad Social Empresarial.</a:t>
          </a:r>
          <a:endParaRPr lang="es-EC" dirty="0"/>
        </a:p>
      </dgm:t>
    </dgm:pt>
    <dgm:pt modelId="{556B7740-797E-4694-A0B4-1EB2B18E5316}" type="parTrans" cxnId="{6317FBE2-8399-41F7-B881-BF34F98A6A03}">
      <dgm:prSet/>
      <dgm:spPr/>
      <dgm:t>
        <a:bodyPr/>
        <a:lstStyle/>
        <a:p>
          <a:endParaRPr lang="es-EC"/>
        </a:p>
      </dgm:t>
    </dgm:pt>
    <dgm:pt modelId="{DA883C66-D31C-4425-81EE-B9134C958A79}" type="sibTrans" cxnId="{6317FBE2-8399-41F7-B881-BF34F98A6A03}">
      <dgm:prSet/>
      <dgm:spPr/>
      <dgm:t>
        <a:bodyPr/>
        <a:lstStyle/>
        <a:p>
          <a:endParaRPr lang="es-EC"/>
        </a:p>
      </dgm:t>
    </dgm:pt>
    <dgm:pt modelId="{C593A6DE-DA68-4CA1-B99D-2CA00FDCEA90}">
      <dgm:prSet phldrT="[Texto]"/>
      <dgm:spPr>
        <a:solidFill>
          <a:srgbClr val="FFC000"/>
        </a:solidFill>
      </dgm:spPr>
      <dgm:t>
        <a:bodyPr/>
        <a:lstStyle/>
        <a:p>
          <a:r>
            <a:rPr lang="es-EC" dirty="0" smtClean="0"/>
            <a:t>LEGAL</a:t>
          </a:r>
          <a:endParaRPr lang="es-EC" dirty="0"/>
        </a:p>
      </dgm:t>
    </dgm:pt>
    <dgm:pt modelId="{C1969F55-6FCB-4FA4-8AEC-5DEA2F0AAC9D}" type="parTrans" cxnId="{4EA33937-2783-4810-9FB7-A9905D82DA97}">
      <dgm:prSet/>
      <dgm:spPr/>
      <dgm:t>
        <a:bodyPr/>
        <a:lstStyle/>
        <a:p>
          <a:endParaRPr lang="es-EC"/>
        </a:p>
      </dgm:t>
    </dgm:pt>
    <dgm:pt modelId="{9BFFECF6-5BA9-40BB-A3D6-B6E7D3E65DAD}" type="sibTrans" cxnId="{4EA33937-2783-4810-9FB7-A9905D82DA97}">
      <dgm:prSet/>
      <dgm:spPr/>
      <dgm:t>
        <a:bodyPr/>
        <a:lstStyle/>
        <a:p>
          <a:endParaRPr lang="es-EC"/>
        </a:p>
      </dgm:t>
    </dgm:pt>
    <dgm:pt modelId="{6AB5C9C0-3BA0-4FA1-9BE8-D0B5E44B3DDE}">
      <dgm:prSet phldrT="[Texto]"/>
      <dgm:spPr>
        <a:solidFill>
          <a:schemeClr val="accent2">
            <a:lumMod val="20000"/>
            <a:lumOff val="80000"/>
            <a:alpha val="90000"/>
          </a:schemeClr>
        </a:solidFill>
      </dgm:spPr>
      <dgm:t>
        <a:bodyPr/>
        <a:lstStyle/>
        <a:p>
          <a:r>
            <a:rPr lang="es-EC" dirty="0" smtClean="0"/>
            <a:t>La conformación según el Reglamento de EPS de las Organizaciones del Sector Asociativo son:</a:t>
          </a:r>
          <a:endParaRPr lang="es-EC" dirty="0"/>
        </a:p>
      </dgm:t>
    </dgm:pt>
    <dgm:pt modelId="{E905F8D2-AD8D-4F69-BF7B-7FCD614D53D1}" type="parTrans" cxnId="{F1C4F639-EFEE-4074-B6B4-272E2FB44322}">
      <dgm:prSet/>
      <dgm:spPr/>
      <dgm:t>
        <a:bodyPr/>
        <a:lstStyle/>
        <a:p>
          <a:endParaRPr lang="es-EC"/>
        </a:p>
      </dgm:t>
    </dgm:pt>
    <dgm:pt modelId="{7BECE6A8-C9AB-435F-869A-969CA2ED787A}" type="sibTrans" cxnId="{F1C4F639-EFEE-4074-B6B4-272E2FB44322}">
      <dgm:prSet/>
      <dgm:spPr/>
      <dgm:t>
        <a:bodyPr/>
        <a:lstStyle/>
        <a:p>
          <a:endParaRPr lang="es-EC"/>
        </a:p>
      </dgm:t>
    </dgm:pt>
    <dgm:pt modelId="{19B87081-D52E-4AB1-BC73-7344648180BC}">
      <dgm:prSet phldrT="[Texto]"/>
      <dgm:spPr/>
      <dgm:t>
        <a:bodyPr/>
        <a:lstStyle/>
        <a:p>
          <a:r>
            <a:rPr lang="es-EC" dirty="0" smtClean="0"/>
            <a:t>El 61% no tiene un porcentaje anual destinado a proyectos de sostenibilidad y responsabilidad corporativa.</a:t>
          </a:r>
          <a:endParaRPr lang="es-EC" dirty="0"/>
        </a:p>
      </dgm:t>
    </dgm:pt>
    <dgm:pt modelId="{7FFE2898-2DF4-4BBA-84C1-ECECCE7DD1C3}" type="parTrans" cxnId="{9A173AB6-28E0-4FBE-A67C-3614D1763C48}">
      <dgm:prSet/>
      <dgm:spPr/>
      <dgm:t>
        <a:bodyPr/>
        <a:lstStyle/>
        <a:p>
          <a:endParaRPr lang="es-EC"/>
        </a:p>
      </dgm:t>
    </dgm:pt>
    <dgm:pt modelId="{2790D71A-BDB9-4FCC-AA3A-458C52414093}" type="sibTrans" cxnId="{9A173AB6-28E0-4FBE-A67C-3614D1763C48}">
      <dgm:prSet/>
      <dgm:spPr/>
      <dgm:t>
        <a:bodyPr/>
        <a:lstStyle/>
        <a:p>
          <a:endParaRPr lang="es-EC"/>
        </a:p>
      </dgm:t>
    </dgm:pt>
    <dgm:pt modelId="{AB594840-2165-4CE9-A7BE-E7BD40849CD2}">
      <dgm:prSet phldrT="[Texto]"/>
      <dgm:spPr/>
      <dgm:t>
        <a:bodyPr/>
        <a:lstStyle/>
        <a:p>
          <a:r>
            <a:rPr lang="es-EC" dirty="0" smtClean="0"/>
            <a:t>Las </a:t>
          </a:r>
          <a:r>
            <a:rPr lang="es-EC" dirty="0" err="1" smtClean="0"/>
            <a:t>mipymes</a:t>
          </a:r>
          <a:r>
            <a:rPr lang="es-EC" dirty="0" smtClean="0"/>
            <a:t>, en su mayoría, desconocen los procesos de responsabilidad social</a:t>
          </a:r>
          <a:endParaRPr lang="es-EC" dirty="0"/>
        </a:p>
      </dgm:t>
    </dgm:pt>
    <dgm:pt modelId="{ADC8A2F6-025A-425E-A6CF-FCC443AC096C}" type="parTrans" cxnId="{4655C656-459E-428D-8B6D-20B427AC670A}">
      <dgm:prSet/>
      <dgm:spPr/>
      <dgm:t>
        <a:bodyPr/>
        <a:lstStyle/>
        <a:p>
          <a:endParaRPr lang="es-EC"/>
        </a:p>
      </dgm:t>
    </dgm:pt>
    <dgm:pt modelId="{C05FBE06-C01A-472C-A09B-E88E686FF705}" type="sibTrans" cxnId="{4655C656-459E-428D-8B6D-20B427AC670A}">
      <dgm:prSet/>
      <dgm:spPr/>
      <dgm:t>
        <a:bodyPr/>
        <a:lstStyle/>
        <a:p>
          <a:endParaRPr lang="es-EC"/>
        </a:p>
      </dgm:t>
    </dgm:pt>
    <dgm:pt modelId="{30B99F62-0E5B-4D49-BA38-D621426FE2BE}">
      <dgm:prSet phldrT="[Texto]"/>
      <dgm:spPr>
        <a:solidFill>
          <a:schemeClr val="accent2">
            <a:lumMod val="20000"/>
            <a:lumOff val="80000"/>
            <a:alpha val="90000"/>
          </a:schemeClr>
        </a:solidFill>
      </dgm:spPr>
      <dgm:t>
        <a:bodyPr/>
        <a:lstStyle/>
        <a:p>
          <a:r>
            <a:rPr lang="es-EC" dirty="0" err="1" smtClean="0"/>
            <a:t>Organo</a:t>
          </a:r>
          <a:r>
            <a:rPr lang="es-EC" dirty="0" smtClean="0"/>
            <a:t> de gobierno</a:t>
          </a:r>
          <a:endParaRPr lang="es-EC" dirty="0"/>
        </a:p>
      </dgm:t>
    </dgm:pt>
    <dgm:pt modelId="{D76BA9B1-8D27-45DA-A7D3-59FB34EDEEC5}" type="parTrans" cxnId="{B0492F76-1903-4B91-8CB4-17B1C4F73B5A}">
      <dgm:prSet/>
      <dgm:spPr/>
      <dgm:t>
        <a:bodyPr/>
        <a:lstStyle/>
        <a:p>
          <a:endParaRPr lang="es-EC"/>
        </a:p>
      </dgm:t>
    </dgm:pt>
    <dgm:pt modelId="{14CCB3D4-5669-4819-B8F1-36C0D01DAD2D}" type="sibTrans" cxnId="{B0492F76-1903-4B91-8CB4-17B1C4F73B5A}">
      <dgm:prSet/>
      <dgm:spPr/>
      <dgm:t>
        <a:bodyPr/>
        <a:lstStyle/>
        <a:p>
          <a:endParaRPr lang="es-EC"/>
        </a:p>
      </dgm:t>
    </dgm:pt>
    <dgm:pt modelId="{8AD378A2-9E00-474A-9850-875524AD256F}">
      <dgm:prSet phldrT="[Texto]"/>
      <dgm:spPr>
        <a:solidFill>
          <a:schemeClr val="accent2">
            <a:lumMod val="20000"/>
            <a:lumOff val="80000"/>
            <a:alpha val="90000"/>
          </a:schemeClr>
        </a:solidFill>
      </dgm:spPr>
      <dgm:t>
        <a:bodyPr/>
        <a:lstStyle/>
        <a:p>
          <a:r>
            <a:rPr lang="es-EC" dirty="0" err="1" smtClean="0"/>
            <a:t>Organo</a:t>
          </a:r>
          <a:r>
            <a:rPr lang="es-EC" dirty="0" smtClean="0"/>
            <a:t> directivo</a:t>
          </a:r>
          <a:endParaRPr lang="es-EC" dirty="0"/>
        </a:p>
      </dgm:t>
    </dgm:pt>
    <dgm:pt modelId="{3CD4C704-E0E5-4D46-BBFE-064D37BC2B55}" type="parTrans" cxnId="{B691DBF2-1D24-45BF-ADB2-AFE794AE8773}">
      <dgm:prSet/>
      <dgm:spPr/>
      <dgm:t>
        <a:bodyPr/>
        <a:lstStyle/>
        <a:p>
          <a:endParaRPr lang="es-EC"/>
        </a:p>
      </dgm:t>
    </dgm:pt>
    <dgm:pt modelId="{053ACD9B-8E56-4144-9070-2469D683238B}" type="sibTrans" cxnId="{B691DBF2-1D24-45BF-ADB2-AFE794AE8773}">
      <dgm:prSet/>
      <dgm:spPr/>
      <dgm:t>
        <a:bodyPr/>
        <a:lstStyle/>
        <a:p>
          <a:endParaRPr lang="es-EC"/>
        </a:p>
      </dgm:t>
    </dgm:pt>
    <dgm:pt modelId="{5604E54B-34EF-45E9-893B-E2177EE48D87}">
      <dgm:prSet phldrT="[Texto]"/>
      <dgm:spPr>
        <a:solidFill>
          <a:schemeClr val="accent2">
            <a:lumMod val="20000"/>
            <a:lumOff val="80000"/>
            <a:alpha val="90000"/>
          </a:schemeClr>
        </a:solidFill>
      </dgm:spPr>
      <dgm:t>
        <a:bodyPr/>
        <a:lstStyle/>
        <a:p>
          <a:r>
            <a:rPr lang="es-EC" dirty="0" err="1" smtClean="0"/>
            <a:t>Organo</a:t>
          </a:r>
          <a:r>
            <a:rPr lang="es-EC" dirty="0" smtClean="0"/>
            <a:t> de control</a:t>
          </a:r>
          <a:endParaRPr lang="es-EC" dirty="0"/>
        </a:p>
      </dgm:t>
    </dgm:pt>
    <dgm:pt modelId="{2A58679B-A626-44AD-8137-F2AA2D341C38}" type="parTrans" cxnId="{E31EF139-4E36-49C7-BC27-78502ED308E7}">
      <dgm:prSet/>
      <dgm:spPr/>
      <dgm:t>
        <a:bodyPr/>
        <a:lstStyle/>
        <a:p>
          <a:endParaRPr lang="es-EC"/>
        </a:p>
      </dgm:t>
    </dgm:pt>
    <dgm:pt modelId="{ED7488DB-58B1-4645-B693-EACE1AC0C8B5}" type="sibTrans" cxnId="{E31EF139-4E36-49C7-BC27-78502ED308E7}">
      <dgm:prSet/>
      <dgm:spPr/>
      <dgm:t>
        <a:bodyPr/>
        <a:lstStyle/>
        <a:p>
          <a:endParaRPr lang="es-EC"/>
        </a:p>
      </dgm:t>
    </dgm:pt>
    <dgm:pt modelId="{3AD277CC-F728-4B5C-A5DA-7FDAED7190EB}">
      <dgm:prSet phldrT="[Texto]"/>
      <dgm:spPr>
        <a:solidFill>
          <a:schemeClr val="accent2">
            <a:lumMod val="20000"/>
            <a:lumOff val="80000"/>
            <a:alpha val="90000"/>
          </a:schemeClr>
        </a:solidFill>
      </dgm:spPr>
      <dgm:t>
        <a:bodyPr/>
        <a:lstStyle/>
        <a:p>
          <a:r>
            <a:rPr lang="es-EC" dirty="0" smtClean="0"/>
            <a:t>Control Interno</a:t>
          </a:r>
          <a:endParaRPr lang="es-EC" dirty="0"/>
        </a:p>
      </dgm:t>
    </dgm:pt>
    <dgm:pt modelId="{86954702-E686-449F-8966-8CD0F3E0897D}" type="parTrans" cxnId="{5D4864A7-CA31-491E-87D1-D5F8B1A5230E}">
      <dgm:prSet/>
      <dgm:spPr/>
      <dgm:t>
        <a:bodyPr/>
        <a:lstStyle/>
        <a:p>
          <a:endParaRPr lang="es-EC"/>
        </a:p>
      </dgm:t>
    </dgm:pt>
    <dgm:pt modelId="{E522E477-C5B9-4A19-8D28-E78392D7A2F7}" type="sibTrans" cxnId="{5D4864A7-CA31-491E-87D1-D5F8B1A5230E}">
      <dgm:prSet/>
      <dgm:spPr/>
      <dgm:t>
        <a:bodyPr/>
        <a:lstStyle/>
        <a:p>
          <a:endParaRPr lang="es-EC"/>
        </a:p>
      </dgm:t>
    </dgm:pt>
    <dgm:pt modelId="{377AE8AB-D4FE-4134-B486-EB19BE15CC4A}">
      <dgm:prSet phldrT="[Texto]"/>
      <dgm:spPr>
        <a:solidFill>
          <a:schemeClr val="accent2">
            <a:lumMod val="20000"/>
            <a:lumOff val="80000"/>
            <a:alpha val="90000"/>
          </a:schemeClr>
        </a:solidFill>
      </dgm:spPr>
      <dgm:t>
        <a:bodyPr/>
        <a:lstStyle/>
        <a:p>
          <a:r>
            <a:rPr lang="es-EC" dirty="0" smtClean="0"/>
            <a:t>Administrador</a:t>
          </a:r>
          <a:endParaRPr lang="es-EC" dirty="0"/>
        </a:p>
      </dgm:t>
    </dgm:pt>
    <dgm:pt modelId="{E26CA496-69EC-4BBD-8861-48D30D5BAD97}" type="parTrans" cxnId="{6A4175C1-A0AE-4BFB-BCAF-FDB67D5D971C}">
      <dgm:prSet/>
      <dgm:spPr/>
      <dgm:t>
        <a:bodyPr/>
        <a:lstStyle/>
        <a:p>
          <a:endParaRPr lang="es-EC"/>
        </a:p>
      </dgm:t>
    </dgm:pt>
    <dgm:pt modelId="{90083A91-9BC2-4DE6-958C-B92EACBAE6D1}" type="sibTrans" cxnId="{6A4175C1-A0AE-4BFB-BCAF-FDB67D5D971C}">
      <dgm:prSet/>
      <dgm:spPr/>
      <dgm:t>
        <a:bodyPr/>
        <a:lstStyle/>
        <a:p>
          <a:endParaRPr lang="es-EC"/>
        </a:p>
      </dgm:t>
    </dgm:pt>
    <dgm:pt modelId="{6D9CFBC9-6F29-4C82-BCAC-8DEE592E08DB}" type="pres">
      <dgm:prSet presAssocID="{2DFA4111-8D0F-49B8-ABFD-7C27C1155BE9}" presName="Name0" presStyleCnt="0">
        <dgm:presLayoutVars>
          <dgm:dir/>
          <dgm:animLvl val="lvl"/>
          <dgm:resizeHandles/>
        </dgm:presLayoutVars>
      </dgm:prSet>
      <dgm:spPr/>
      <dgm:t>
        <a:bodyPr/>
        <a:lstStyle/>
        <a:p>
          <a:endParaRPr lang="es-EC"/>
        </a:p>
      </dgm:t>
    </dgm:pt>
    <dgm:pt modelId="{5A6649D4-5198-4AC2-94AC-7361DC6F465C}" type="pres">
      <dgm:prSet presAssocID="{26A5D537-CBC0-4AB1-80A7-5266D5767C77}" presName="linNode" presStyleCnt="0"/>
      <dgm:spPr/>
    </dgm:pt>
    <dgm:pt modelId="{64B7D985-2C85-44E2-9223-20FAEB9A4FA2}" type="pres">
      <dgm:prSet presAssocID="{26A5D537-CBC0-4AB1-80A7-5266D5767C77}" presName="parentShp" presStyleLbl="node1" presStyleIdx="0" presStyleCnt="2" custScaleY="71675">
        <dgm:presLayoutVars>
          <dgm:bulletEnabled val="1"/>
        </dgm:presLayoutVars>
      </dgm:prSet>
      <dgm:spPr/>
      <dgm:t>
        <a:bodyPr/>
        <a:lstStyle/>
        <a:p>
          <a:endParaRPr lang="es-EC"/>
        </a:p>
      </dgm:t>
    </dgm:pt>
    <dgm:pt modelId="{684400C9-CC00-4A38-9034-925D13234F08}" type="pres">
      <dgm:prSet presAssocID="{26A5D537-CBC0-4AB1-80A7-5266D5767C77}" presName="childShp" presStyleLbl="bgAccFollowNode1" presStyleIdx="0" presStyleCnt="2">
        <dgm:presLayoutVars>
          <dgm:bulletEnabled val="1"/>
        </dgm:presLayoutVars>
      </dgm:prSet>
      <dgm:spPr/>
      <dgm:t>
        <a:bodyPr/>
        <a:lstStyle/>
        <a:p>
          <a:endParaRPr lang="es-EC"/>
        </a:p>
      </dgm:t>
    </dgm:pt>
    <dgm:pt modelId="{697C7866-1DCF-405B-997B-71BB0D5519DA}" type="pres">
      <dgm:prSet presAssocID="{D7338C75-A7BD-46DC-8267-BB552EB3276B}" presName="spacing" presStyleCnt="0"/>
      <dgm:spPr/>
    </dgm:pt>
    <dgm:pt modelId="{87AD28F7-AB46-4E0E-BABD-27D5F5F11A7C}" type="pres">
      <dgm:prSet presAssocID="{C593A6DE-DA68-4CA1-B99D-2CA00FDCEA90}" presName="linNode" presStyleCnt="0"/>
      <dgm:spPr/>
    </dgm:pt>
    <dgm:pt modelId="{8A6A05B7-E525-4E43-9534-189B4AC27D3C}" type="pres">
      <dgm:prSet presAssocID="{C593A6DE-DA68-4CA1-B99D-2CA00FDCEA90}" presName="parentShp" presStyleLbl="node1" presStyleIdx="1" presStyleCnt="2" custScaleY="71675">
        <dgm:presLayoutVars>
          <dgm:bulletEnabled val="1"/>
        </dgm:presLayoutVars>
      </dgm:prSet>
      <dgm:spPr/>
      <dgm:t>
        <a:bodyPr/>
        <a:lstStyle/>
        <a:p>
          <a:endParaRPr lang="es-EC"/>
        </a:p>
      </dgm:t>
    </dgm:pt>
    <dgm:pt modelId="{8FEFEFF4-ADBC-4CB9-9D6E-AE1FB95A0D7D}" type="pres">
      <dgm:prSet presAssocID="{C593A6DE-DA68-4CA1-B99D-2CA00FDCEA90}" presName="childShp" presStyleLbl="bgAccFollowNode1" presStyleIdx="1" presStyleCnt="2">
        <dgm:presLayoutVars>
          <dgm:bulletEnabled val="1"/>
        </dgm:presLayoutVars>
      </dgm:prSet>
      <dgm:spPr/>
      <dgm:t>
        <a:bodyPr/>
        <a:lstStyle/>
        <a:p>
          <a:endParaRPr lang="es-EC"/>
        </a:p>
      </dgm:t>
    </dgm:pt>
  </dgm:ptLst>
  <dgm:cxnLst>
    <dgm:cxn modelId="{9A173AB6-28E0-4FBE-A67C-3614D1763C48}" srcId="{26A5D537-CBC0-4AB1-80A7-5266D5767C77}" destId="{19B87081-D52E-4AB1-BC73-7344648180BC}" srcOrd="1" destOrd="0" parTransId="{7FFE2898-2DF4-4BBA-84C1-ECECCE7DD1C3}" sibTransId="{2790D71A-BDB9-4FCC-AA3A-458C52414093}"/>
    <dgm:cxn modelId="{85639A1F-B629-4F6A-9E2D-38893BEDFE05}" type="presOf" srcId="{19B87081-D52E-4AB1-BC73-7344648180BC}" destId="{684400C9-CC00-4A38-9034-925D13234F08}" srcOrd="0" destOrd="1" presId="urn:microsoft.com/office/officeart/2005/8/layout/vList6"/>
    <dgm:cxn modelId="{B691DBF2-1D24-45BF-ADB2-AFE794AE8773}" srcId="{6AB5C9C0-3BA0-4FA1-9BE8-D0B5E44B3DDE}" destId="{8AD378A2-9E00-474A-9850-875524AD256F}" srcOrd="1" destOrd="0" parTransId="{3CD4C704-E0E5-4D46-BBFE-064D37BC2B55}" sibTransId="{053ACD9B-8E56-4144-9070-2469D683238B}"/>
    <dgm:cxn modelId="{017DBA0C-F993-4E80-B1B7-5B2E85949502}" type="presOf" srcId="{26A5D537-CBC0-4AB1-80A7-5266D5767C77}" destId="{64B7D985-2C85-44E2-9223-20FAEB9A4FA2}" srcOrd="0" destOrd="0" presId="urn:microsoft.com/office/officeart/2005/8/layout/vList6"/>
    <dgm:cxn modelId="{9DAE75C9-FD89-49C7-BE0D-46EA11CD80DF}" type="presOf" srcId="{C593A6DE-DA68-4CA1-B99D-2CA00FDCEA90}" destId="{8A6A05B7-E525-4E43-9534-189B4AC27D3C}" srcOrd="0" destOrd="0" presId="urn:microsoft.com/office/officeart/2005/8/layout/vList6"/>
    <dgm:cxn modelId="{B7F072E3-7B4C-4529-8534-FC23F30C0A10}" type="presOf" srcId="{5604E54B-34EF-45E9-893B-E2177EE48D87}" destId="{8FEFEFF4-ADBC-4CB9-9D6E-AE1FB95A0D7D}" srcOrd="0" destOrd="3" presId="urn:microsoft.com/office/officeart/2005/8/layout/vList6"/>
    <dgm:cxn modelId="{2DC70133-19D6-49C4-B8BC-C9F18C3FBC3D}" type="presOf" srcId="{30B99F62-0E5B-4D49-BA38-D621426FE2BE}" destId="{8FEFEFF4-ADBC-4CB9-9D6E-AE1FB95A0D7D}" srcOrd="0" destOrd="1" presId="urn:microsoft.com/office/officeart/2005/8/layout/vList6"/>
    <dgm:cxn modelId="{F1C4F639-EFEE-4074-B6B4-272E2FB44322}" srcId="{C593A6DE-DA68-4CA1-B99D-2CA00FDCEA90}" destId="{6AB5C9C0-3BA0-4FA1-9BE8-D0B5E44B3DDE}" srcOrd="0" destOrd="0" parTransId="{E905F8D2-AD8D-4F69-BF7B-7FCD614D53D1}" sibTransId="{7BECE6A8-C9AB-435F-869A-969CA2ED787A}"/>
    <dgm:cxn modelId="{4EA33937-2783-4810-9FB7-A9905D82DA97}" srcId="{2DFA4111-8D0F-49B8-ABFD-7C27C1155BE9}" destId="{C593A6DE-DA68-4CA1-B99D-2CA00FDCEA90}" srcOrd="1" destOrd="0" parTransId="{C1969F55-6FCB-4FA4-8AEC-5DEA2F0AAC9D}" sibTransId="{9BFFECF6-5BA9-40BB-A3D6-B6E7D3E65DAD}"/>
    <dgm:cxn modelId="{6317FBE2-8399-41F7-B881-BF34F98A6A03}" srcId="{26A5D537-CBC0-4AB1-80A7-5266D5767C77}" destId="{E8876840-9AD8-46FB-8EC5-F66C9A89D0D3}" srcOrd="0" destOrd="0" parTransId="{556B7740-797E-4694-A0B4-1EB2B18E5316}" sibTransId="{DA883C66-D31C-4425-81EE-B9134C958A79}"/>
    <dgm:cxn modelId="{5C4482B4-6E69-4DED-9564-9754D928D66E}" srcId="{2DFA4111-8D0F-49B8-ABFD-7C27C1155BE9}" destId="{26A5D537-CBC0-4AB1-80A7-5266D5767C77}" srcOrd="0" destOrd="0" parTransId="{8241F5BE-C76B-4866-90CB-E5D60B8D9258}" sibTransId="{D7338C75-A7BD-46DC-8267-BB552EB3276B}"/>
    <dgm:cxn modelId="{6A4175C1-A0AE-4BFB-BCAF-FDB67D5D971C}" srcId="{6AB5C9C0-3BA0-4FA1-9BE8-D0B5E44B3DDE}" destId="{377AE8AB-D4FE-4134-B486-EB19BE15CC4A}" srcOrd="4" destOrd="0" parTransId="{E26CA496-69EC-4BBD-8861-48D30D5BAD97}" sibTransId="{90083A91-9BC2-4DE6-958C-B92EACBAE6D1}"/>
    <dgm:cxn modelId="{AEE824D4-0E2F-4F91-ADB8-D7FF42497610}" type="presOf" srcId="{377AE8AB-D4FE-4134-B486-EB19BE15CC4A}" destId="{8FEFEFF4-ADBC-4CB9-9D6E-AE1FB95A0D7D}" srcOrd="0" destOrd="5" presId="urn:microsoft.com/office/officeart/2005/8/layout/vList6"/>
    <dgm:cxn modelId="{A08C706A-6480-485A-8313-35884B842696}" type="presOf" srcId="{6AB5C9C0-3BA0-4FA1-9BE8-D0B5E44B3DDE}" destId="{8FEFEFF4-ADBC-4CB9-9D6E-AE1FB95A0D7D}" srcOrd="0" destOrd="0" presId="urn:microsoft.com/office/officeart/2005/8/layout/vList6"/>
    <dgm:cxn modelId="{8904F402-2D85-4BB7-8186-5ED17BB7787E}" type="presOf" srcId="{8AD378A2-9E00-474A-9850-875524AD256F}" destId="{8FEFEFF4-ADBC-4CB9-9D6E-AE1FB95A0D7D}" srcOrd="0" destOrd="2" presId="urn:microsoft.com/office/officeart/2005/8/layout/vList6"/>
    <dgm:cxn modelId="{B0492F76-1903-4B91-8CB4-17B1C4F73B5A}" srcId="{6AB5C9C0-3BA0-4FA1-9BE8-D0B5E44B3DDE}" destId="{30B99F62-0E5B-4D49-BA38-D621426FE2BE}" srcOrd="0" destOrd="0" parTransId="{D76BA9B1-8D27-45DA-A7D3-59FB34EDEEC5}" sibTransId="{14CCB3D4-5669-4819-B8F1-36C0D01DAD2D}"/>
    <dgm:cxn modelId="{84FBB93D-A29D-4BC1-8B47-1B6D6E571A4A}" type="presOf" srcId="{2DFA4111-8D0F-49B8-ABFD-7C27C1155BE9}" destId="{6D9CFBC9-6F29-4C82-BCAC-8DEE592E08DB}" srcOrd="0" destOrd="0" presId="urn:microsoft.com/office/officeart/2005/8/layout/vList6"/>
    <dgm:cxn modelId="{5D4864A7-CA31-491E-87D1-D5F8B1A5230E}" srcId="{6AB5C9C0-3BA0-4FA1-9BE8-D0B5E44B3DDE}" destId="{3AD277CC-F728-4B5C-A5DA-7FDAED7190EB}" srcOrd="3" destOrd="0" parTransId="{86954702-E686-449F-8966-8CD0F3E0897D}" sibTransId="{E522E477-C5B9-4A19-8D28-E78392D7A2F7}"/>
    <dgm:cxn modelId="{4655C656-459E-428D-8B6D-20B427AC670A}" srcId="{26A5D537-CBC0-4AB1-80A7-5266D5767C77}" destId="{AB594840-2165-4CE9-A7BE-E7BD40849CD2}" srcOrd="2" destOrd="0" parTransId="{ADC8A2F6-025A-425E-A6CF-FCC443AC096C}" sibTransId="{C05FBE06-C01A-472C-A09B-E88E686FF705}"/>
    <dgm:cxn modelId="{E31EF139-4E36-49C7-BC27-78502ED308E7}" srcId="{6AB5C9C0-3BA0-4FA1-9BE8-D0B5E44B3DDE}" destId="{5604E54B-34EF-45E9-893B-E2177EE48D87}" srcOrd="2" destOrd="0" parTransId="{2A58679B-A626-44AD-8137-F2AA2D341C38}" sibTransId="{ED7488DB-58B1-4645-B693-EACE1AC0C8B5}"/>
    <dgm:cxn modelId="{E71B7A7D-0C3B-42E4-B24D-982F19C61406}" type="presOf" srcId="{3AD277CC-F728-4B5C-A5DA-7FDAED7190EB}" destId="{8FEFEFF4-ADBC-4CB9-9D6E-AE1FB95A0D7D}" srcOrd="0" destOrd="4" presId="urn:microsoft.com/office/officeart/2005/8/layout/vList6"/>
    <dgm:cxn modelId="{970236BA-119D-45A1-AD79-67429FFE1FED}" type="presOf" srcId="{E8876840-9AD8-46FB-8EC5-F66C9A89D0D3}" destId="{684400C9-CC00-4A38-9034-925D13234F08}" srcOrd="0" destOrd="0" presId="urn:microsoft.com/office/officeart/2005/8/layout/vList6"/>
    <dgm:cxn modelId="{CFE9A5C0-0EED-4B54-A1CF-BA8FF39B4AD7}" type="presOf" srcId="{AB594840-2165-4CE9-A7BE-E7BD40849CD2}" destId="{684400C9-CC00-4A38-9034-925D13234F08}" srcOrd="0" destOrd="2" presId="urn:microsoft.com/office/officeart/2005/8/layout/vList6"/>
    <dgm:cxn modelId="{2BD6ECEF-A709-4160-9288-AD341B32F410}" type="presParOf" srcId="{6D9CFBC9-6F29-4C82-BCAC-8DEE592E08DB}" destId="{5A6649D4-5198-4AC2-94AC-7361DC6F465C}" srcOrd="0" destOrd="0" presId="urn:microsoft.com/office/officeart/2005/8/layout/vList6"/>
    <dgm:cxn modelId="{597E6930-A6A4-485A-9345-03B582292114}" type="presParOf" srcId="{5A6649D4-5198-4AC2-94AC-7361DC6F465C}" destId="{64B7D985-2C85-44E2-9223-20FAEB9A4FA2}" srcOrd="0" destOrd="0" presId="urn:microsoft.com/office/officeart/2005/8/layout/vList6"/>
    <dgm:cxn modelId="{AAE03624-8FA4-40EC-949F-9B1F46AEE343}" type="presParOf" srcId="{5A6649D4-5198-4AC2-94AC-7361DC6F465C}" destId="{684400C9-CC00-4A38-9034-925D13234F08}" srcOrd="1" destOrd="0" presId="urn:microsoft.com/office/officeart/2005/8/layout/vList6"/>
    <dgm:cxn modelId="{44FDA73B-6AED-4D64-BB14-9E8B5EF544D3}" type="presParOf" srcId="{6D9CFBC9-6F29-4C82-BCAC-8DEE592E08DB}" destId="{697C7866-1DCF-405B-997B-71BB0D5519DA}" srcOrd="1" destOrd="0" presId="urn:microsoft.com/office/officeart/2005/8/layout/vList6"/>
    <dgm:cxn modelId="{CC3D7D9A-E1DA-4239-BB9B-EF430A3EB36D}" type="presParOf" srcId="{6D9CFBC9-6F29-4C82-BCAC-8DEE592E08DB}" destId="{87AD28F7-AB46-4E0E-BABD-27D5F5F11A7C}" srcOrd="2" destOrd="0" presId="urn:microsoft.com/office/officeart/2005/8/layout/vList6"/>
    <dgm:cxn modelId="{71C4357F-B9EA-4388-A602-0AE48D94A59D}" type="presParOf" srcId="{87AD28F7-AB46-4E0E-BABD-27D5F5F11A7C}" destId="{8A6A05B7-E525-4E43-9534-189B4AC27D3C}" srcOrd="0" destOrd="0" presId="urn:microsoft.com/office/officeart/2005/8/layout/vList6"/>
    <dgm:cxn modelId="{10C87347-556E-4A33-BBF8-F7222312A312}" type="presParOf" srcId="{87AD28F7-AB46-4E0E-BABD-27D5F5F11A7C}" destId="{8FEFEFF4-ADBC-4CB9-9D6E-AE1FB95A0D7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2743B7D-FCDA-47A3-B03A-743DF3F16611}" type="doc">
      <dgm:prSet loTypeId="urn:microsoft.com/office/officeart/2005/8/layout/arrow2" loCatId="process" qsTypeId="urn:microsoft.com/office/officeart/2005/8/quickstyle/simple5" qsCatId="simple" csTypeId="urn:microsoft.com/office/officeart/2005/8/colors/colorful3" csCatId="colorful" phldr="1"/>
      <dgm:spPr/>
    </dgm:pt>
    <dgm:pt modelId="{B3FDE4DC-B348-4248-8765-5E6C7BECEB5A}">
      <dgm:prSet phldrT="[Texto]" custT="1"/>
      <dgm:spPr/>
      <dgm:t>
        <a:bodyPr/>
        <a:lstStyle/>
        <a:p>
          <a:r>
            <a:rPr lang="es-EC" sz="1800" dirty="0" smtClean="0"/>
            <a:t>El objetivo de desarrollar un modelo de </a:t>
          </a:r>
          <a:r>
            <a:rPr lang="es-EC" sz="1800" dirty="0" err="1" smtClean="0"/>
            <a:t>Asociatividad</a:t>
          </a:r>
          <a:r>
            <a:rPr lang="es-EC" sz="1800" dirty="0" smtClean="0"/>
            <a:t> es incrementar el crecimiento y competitividad de los negocios de belleza</a:t>
          </a:r>
          <a:endParaRPr lang="es-EC" sz="1800" dirty="0"/>
        </a:p>
      </dgm:t>
    </dgm:pt>
    <dgm:pt modelId="{31B2D8FE-2B79-467F-8610-FA439AB593D5}" type="parTrans" cxnId="{D37832CF-BB66-4B11-8272-6A7905F16EFF}">
      <dgm:prSet/>
      <dgm:spPr/>
      <dgm:t>
        <a:bodyPr/>
        <a:lstStyle/>
        <a:p>
          <a:endParaRPr lang="es-EC" sz="1800"/>
        </a:p>
      </dgm:t>
    </dgm:pt>
    <dgm:pt modelId="{5BF13FC4-F398-4C47-908B-7835DB4194E3}" type="sibTrans" cxnId="{D37832CF-BB66-4B11-8272-6A7905F16EFF}">
      <dgm:prSet/>
      <dgm:spPr/>
      <dgm:t>
        <a:bodyPr/>
        <a:lstStyle/>
        <a:p>
          <a:endParaRPr lang="es-EC" sz="1800"/>
        </a:p>
      </dgm:t>
    </dgm:pt>
    <dgm:pt modelId="{DBD0B452-EABB-4451-A85C-064BC66C19C7}">
      <dgm:prSet phldrT="[Texto]" custT="1"/>
      <dgm:spPr/>
      <dgm:t>
        <a:bodyPr/>
        <a:lstStyle/>
        <a:p>
          <a:r>
            <a:rPr lang="es-EC" sz="1800" dirty="0" smtClean="0"/>
            <a:t>Peluquería</a:t>
          </a:r>
        </a:p>
        <a:p>
          <a:r>
            <a:rPr lang="es-EC" sz="1800" dirty="0" smtClean="0"/>
            <a:t>Estética</a:t>
          </a:r>
        </a:p>
        <a:p>
          <a:r>
            <a:rPr lang="es-EC" sz="1800" dirty="0" smtClean="0"/>
            <a:t>Maquillajes profesionales.</a:t>
          </a:r>
          <a:endParaRPr lang="es-EC" sz="1800" dirty="0"/>
        </a:p>
      </dgm:t>
    </dgm:pt>
    <dgm:pt modelId="{83FCA8AE-D140-4DAF-837C-B1C9B872A5C3}" type="parTrans" cxnId="{8DC19B24-FCA8-4BB7-99F7-AD8180E77BBF}">
      <dgm:prSet/>
      <dgm:spPr/>
      <dgm:t>
        <a:bodyPr/>
        <a:lstStyle/>
        <a:p>
          <a:endParaRPr lang="es-EC" sz="1800"/>
        </a:p>
      </dgm:t>
    </dgm:pt>
    <dgm:pt modelId="{1A7277F8-DB08-4B0C-9093-EF85B86E2FB5}" type="sibTrans" cxnId="{8DC19B24-FCA8-4BB7-99F7-AD8180E77BBF}">
      <dgm:prSet/>
      <dgm:spPr/>
      <dgm:t>
        <a:bodyPr/>
        <a:lstStyle/>
        <a:p>
          <a:endParaRPr lang="es-EC" sz="1800"/>
        </a:p>
      </dgm:t>
    </dgm:pt>
    <dgm:pt modelId="{82889145-6C06-4138-A942-EF1D3361410F}">
      <dgm:prSet phldrT="[Texto]" custT="1"/>
      <dgm:spPr/>
      <dgm:t>
        <a:bodyPr/>
        <a:lstStyle/>
        <a:p>
          <a:r>
            <a:rPr lang="es-EC" sz="1800" dirty="0" smtClean="0"/>
            <a:t>Áreas conformadas por la Asociación:</a:t>
          </a:r>
        </a:p>
        <a:p>
          <a:r>
            <a:rPr lang="es-EC" sz="1800" dirty="0" smtClean="0"/>
            <a:t>- Administrativa</a:t>
          </a:r>
        </a:p>
        <a:p>
          <a:r>
            <a:rPr lang="es-EC" sz="1800" dirty="0" smtClean="0"/>
            <a:t>- Peluquería</a:t>
          </a:r>
        </a:p>
        <a:p>
          <a:r>
            <a:rPr lang="es-EC" sz="1800" dirty="0" smtClean="0"/>
            <a:t>- Estética</a:t>
          </a:r>
          <a:endParaRPr lang="es-EC" sz="1800" dirty="0"/>
        </a:p>
      </dgm:t>
    </dgm:pt>
    <dgm:pt modelId="{DD923AB2-1E24-48B5-9E5E-EFA592B536B4}" type="parTrans" cxnId="{66BFB6DD-108A-4D51-BE19-D3A7DCD5FA83}">
      <dgm:prSet/>
      <dgm:spPr/>
      <dgm:t>
        <a:bodyPr/>
        <a:lstStyle/>
        <a:p>
          <a:endParaRPr lang="es-EC" sz="1800"/>
        </a:p>
      </dgm:t>
    </dgm:pt>
    <dgm:pt modelId="{48B9EDA0-9DEB-4E06-BC5A-6B7FFC158DBF}" type="sibTrans" cxnId="{66BFB6DD-108A-4D51-BE19-D3A7DCD5FA83}">
      <dgm:prSet/>
      <dgm:spPr/>
      <dgm:t>
        <a:bodyPr/>
        <a:lstStyle/>
        <a:p>
          <a:endParaRPr lang="es-EC" sz="1800"/>
        </a:p>
      </dgm:t>
    </dgm:pt>
    <dgm:pt modelId="{2E7FD1D7-6E05-4306-9C27-BFDA125D3D45}" type="pres">
      <dgm:prSet presAssocID="{52743B7D-FCDA-47A3-B03A-743DF3F16611}" presName="arrowDiagram" presStyleCnt="0">
        <dgm:presLayoutVars>
          <dgm:chMax val="5"/>
          <dgm:dir/>
          <dgm:resizeHandles val="exact"/>
        </dgm:presLayoutVars>
      </dgm:prSet>
      <dgm:spPr/>
    </dgm:pt>
    <dgm:pt modelId="{4320A8A9-1363-44BC-A67B-7BDCFC4B4F9E}" type="pres">
      <dgm:prSet presAssocID="{52743B7D-FCDA-47A3-B03A-743DF3F16611}" presName="arrow" presStyleLbl="bgShp" presStyleIdx="0" presStyleCnt="1"/>
      <dgm:spPr/>
    </dgm:pt>
    <dgm:pt modelId="{EA0F340D-D35D-47A9-9215-22BF6DE39A2D}" type="pres">
      <dgm:prSet presAssocID="{52743B7D-FCDA-47A3-B03A-743DF3F16611}" presName="arrowDiagram3" presStyleCnt="0"/>
      <dgm:spPr/>
    </dgm:pt>
    <dgm:pt modelId="{A986D49E-94EA-4220-9A5E-9BD9F0FFD300}" type="pres">
      <dgm:prSet presAssocID="{B3FDE4DC-B348-4248-8765-5E6C7BECEB5A}" presName="bullet3a" presStyleLbl="node1" presStyleIdx="0" presStyleCnt="3"/>
      <dgm:spPr/>
    </dgm:pt>
    <dgm:pt modelId="{F8002239-8F09-47A7-B415-CB91F1927C4D}" type="pres">
      <dgm:prSet presAssocID="{B3FDE4DC-B348-4248-8765-5E6C7BECEB5A}" presName="textBox3a" presStyleLbl="revTx" presStyleIdx="0" presStyleCnt="3" custScaleX="142213" custScaleY="85843">
        <dgm:presLayoutVars>
          <dgm:bulletEnabled val="1"/>
        </dgm:presLayoutVars>
      </dgm:prSet>
      <dgm:spPr/>
      <dgm:t>
        <a:bodyPr/>
        <a:lstStyle/>
        <a:p>
          <a:endParaRPr lang="es-EC"/>
        </a:p>
      </dgm:t>
    </dgm:pt>
    <dgm:pt modelId="{B153EF54-CDC5-48A8-BD2B-97D45C48DC28}" type="pres">
      <dgm:prSet presAssocID="{DBD0B452-EABB-4451-A85C-064BC66C19C7}" presName="bullet3b" presStyleLbl="node1" presStyleIdx="1" presStyleCnt="3"/>
      <dgm:spPr/>
    </dgm:pt>
    <dgm:pt modelId="{F506036F-5EAD-45C2-81F7-8880E5C52EBE}" type="pres">
      <dgm:prSet presAssocID="{DBD0B452-EABB-4451-A85C-064BC66C19C7}" presName="textBox3b" presStyleLbl="revTx" presStyleIdx="1" presStyleCnt="3">
        <dgm:presLayoutVars>
          <dgm:bulletEnabled val="1"/>
        </dgm:presLayoutVars>
      </dgm:prSet>
      <dgm:spPr/>
      <dgm:t>
        <a:bodyPr/>
        <a:lstStyle/>
        <a:p>
          <a:endParaRPr lang="es-EC"/>
        </a:p>
      </dgm:t>
    </dgm:pt>
    <dgm:pt modelId="{9591641A-9C92-483D-9EEB-F4DB370459E5}" type="pres">
      <dgm:prSet presAssocID="{82889145-6C06-4138-A942-EF1D3361410F}" presName="bullet3c" presStyleLbl="node1" presStyleIdx="2" presStyleCnt="3"/>
      <dgm:spPr/>
    </dgm:pt>
    <dgm:pt modelId="{E97FFDE0-E42A-4AD8-B3D1-09F0909786B7}" type="pres">
      <dgm:prSet presAssocID="{82889145-6C06-4138-A942-EF1D3361410F}" presName="textBox3c" presStyleLbl="revTx" presStyleIdx="2" presStyleCnt="3">
        <dgm:presLayoutVars>
          <dgm:bulletEnabled val="1"/>
        </dgm:presLayoutVars>
      </dgm:prSet>
      <dgm:spPr/>
      <dgm:t>
        <a:bodyPr/>
        <a:lstStyle/>
        <a:p>
          <a:endParaRPr lang="es-EC"/>
        </a:p>
      </dgm:t>
    </dgm:pt>
  </dgm:ptLst>
  <dgm:cxnLst>
    <dgm:cxn modelId="{8DC19B24-FCA8-4BB7-99F7-AD8180E77BBF}" srcId="{52743B7D-FCDA-47A3-B03A-743DF3F16611}" destId="{DBD0B452-EABB-4451-A85C-064BC66C19C7}" srcOrd="1" destOrd="0" parTransId="{83FCA8AE-D140-4DAF-837C-B1C9B872A5C3}" sibTransId="{1A7277F8-DB08-4B0C-9093-EF85B86E2FB5}"/>
    <dgm:cxn modelId="{66BFB6DD-108A-4D51-BE19-D3A7DCD5FA83}" srcId="{52743B7D-FCDA-47A3-B03A-743DF3F16611}" destId="{82889145-6C06-4138-A942-EF1D3361410F}" srcOrd="2" destOrd="0" parTransId="{DD923AB2-1E24-48B5-9E5E-EFA592B536B4}" sibTransId="{48B9EDA0-9DEB-4E06-BC5A-6B7FFC158DBF}"/>
    <dgm:cxn modelId="{A103203F-DD92-4A7E-AE38-47743AFEB5CB}" type="presOf" srcId="{DBD0B452-EABB-4451-A85C-064BC66C19C7}" destId="{F506036F-5EAD-45C2-81F7-8880E5C52EBE}" srcOrd="0" destOrd="0" presId="urn:microsoft.com/office/officeart/2005/8/layout/arrow2"/>
    <dgm:cxn modelId="{94B9CC55-1B0E-4365-A9F4-7EE8769A75CB}" type="presOf" srcId="{B3FDE4DC-B348-4248-8765-5E6C7BECEB5A}" destId="{F8002239-8F09-47A7-B415-CB91F1927C4D}" srcOrd="0" destOrd="0" presId="urn:microsoft.com/office/officeart/2005/8/layout/arrow2"/>
    <dgm:cxn modelId="{D37832CF-BB66-4B11-8272-6A7905F16EFF}" srcId="{52743B7D-FCDA-47A3-B03A-743DF3F16611}" destId="{B3FDE4DC-B348-4248-8765-5E6C7BECEB5A}" srcOrd="0" destOrd="0" parTransId="{31B2D8FE-2B79-467F-8610-FA439AB593D5}" sibTransId="{5BF13FC4-F398-4C47-908B-7835DB4194E3}"/>
    <dgm:cxn modelId="{759113F6-A249-48B1-A063-AF736FDD61AD}" type="presOf" srcId="{52743B7D-FCDA-47A3-B03A-743DF3F16611}" destId="{2E7FD1D7-6E05-4306-9C27-BFDA125D3D45}" srcOrd="0" destOrd="0" presId="urn:microsoft.com/office/officeart/2005/8/layout/arrow2"/>
    <dgm:cxn modelId="{ACCCE726-D174-485F-BDAA-AF69BAE75DC1}" type="presOf" srcId="{82889145-6C06-4138-A942-EF1D3361410F}" destId="{E97FFDE0-E42A-4AD8-B3D1-09F0909786B7}" srcOrd="0" destOrd="0" presId="urn:microsoft.com/office/officeart/2005/8/layout/arrow2"/>
    <dgm:cxn modelId="{431A0A2D-D17E-4039-9759-86FA4365A7E1}" type="presParOf" srcId="{2E7FD1D7-6E05-4306-9C27-BFDA125D3D45}" destId="{4320A8A9-1363-44BC-A67B-7BDCFC4B4F9E}" srcOrd="0" destOrd="0" presId="urn:microsoft.com/office/officeart/2005/8/layout/arrow2"/>
    <dgm:cxn modelId="{3F50441E-D3EB-4021-B6E8-3F7EC7AFE540}" type="presParOf" srcId="{2E7FD1D7-6E05-4306-9C27-BFDA125D3D45}" destId="{EA0F340D-D35D-47A9-9215-22BF6DE39A2D}" srcOrd="1" destOrd="0" presId="urn:microsoft.com/office/officeart/2005/8/layout/arrow2"/>
    <dgm:cxn modelId="{72417CB2-2A98-4E85-B430-47C0AD5E5647}" type="presParOf" srcId="{EA0F340D-D35D-47A9-9215-22BF6DE39A2D}" destId="{A986D49E-94EA-4220-9A5E-9BD9F0FFD300}" srcOrd="0" destOrd="0" presId="urn:microsoft.com/office/officeart/2005/8/layout/arrow2"/>
    <dgm:cxn modelId="{BDECF95A-D62D-42B7-9507-1D28E28E10F5}" type="presParOf" srcId="{EA0F340D-D35D-47A9-9215-22BF6DE39A2D}" destId="{F8002239-8F09-47A7-B415-CB91F1927C4D}" srcOrd="1" destOrd="0" presId="urn:microsoft.com/office/officeart/2005/8/layout/arrow2"/>
    <dgm:cxn modelId="{614FE290-57B9-4AC7-83F8-423912A25747}" type="presParOf" srcId="{EA0F340D-D35D-47A9-9215-22BF6DE39A2D}" destId="{B153EF54-CDC5-48A8-BD2B-97D45C48DC28}" srcOrd="2" destOrd="0" presId="urn:microsoft.com/office/officeart/2005/8/layout/arrow2"/>
    <dgm:cxn modelId="{B7F2952B-7FEC-4457-98D7-416E0D6B1CC2}" type="presParOf" srcId="{EA0F340D-D35D-47A9-9215-22BF6DE39A2D}" destId="{F506036F-5EAD-45C2-81F7-8880E5C52EBE}" srcOrd="3" destOrd="0" presId="urn:microsoft.com/office/officeart/2005/8/layout/arrow2"/>
    <dgm:cxn modelId="{31BC7B13-C48C-47A2-8908-141BA9CFA29A}" type="presParOf" srcId="{EA0F340D-D35D-47A9-9215-22BF6DE39A2D}" destId="{9591641A-9C92-483D-9EEB-F4DB370459E5}" srcOrd="4" destOrd="0" presId="urn:microsoft.com/office/officeart/2005/8/layout/arrow2"/>
    <dgm:cxn modelId="{8F200854-D8EA-4D62-8239-828BD5FCC958}" type="presParOf" srcId="{EA0F340D-D35D-47A9-9215-22BF6DE39A2D}" destId="{E97FFDE0-E42A-4AD8-B3D1-09F0909786B7}"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9775326-DDB7-4FE9-8A64-68BCA21C0F18}" type="doc">
      <dgm:prSet loTypeId="urn:microsoft.com/office/officeart/2005/8/layout/hList1" loCatId="list" qsTypeId="urn:microsoft.com/office/officeart/2005/8/quickstyle/simple4" qsCatId="simple" csTypeId="urn:microsoft.com/office/officeart/2005/8/colors/colorful1" csCatId="colorful" phldr="1"/>
      <dgm:spPr/>
      <dgm:t>
        <a:bodyPr/>
        <a:lstStyle/>
        <a:p>
          <a:endParaRPr lang="es-EC"/>
        </a:p>
      </dgm:t>
    </dgm:pt>
    <dgm:pt modelId="{3B061BB5-789E-4D26-9018-6E6A9D9A1910}">
      <dgm:prSet phldrT="[Texto]"/>
      <dgm:spPr/>
      <dgm:t>
        <a:bodyPr/>
        <a:lstStyle/>
        <a:p>
          <a:r>
            <a:rPr lang="es-EC" dirty="0" smtClean="0"/>
            <a:t>RECURSOS HUMANOS</a:t>
          </a:r>
          <a:endParaRPr lang="es-EC" dirty="0"/>
        </a:p>
      </dgm:t>
    </dgm:pt>
    <dgm:pt modelId="{431E75A6-1777-4992-B603-E858B13C7E25}" type="parTrans" cxnId="{AB72CA37-91C6-4F6E-B69A-DE5276598A86}">
      <dgm:prSet/>
      <dgm:spPr/>
      <dgm:t>
        <a:bodyPr/>
        <a:lstStyle/>
        <a:p>
          <a:endParaRPr lang="es-EC"/>
        </a:p>
      </dgm:t>
    </dgm:pt>
    <dgm:pt modelId="{2E9EEB50-1266-4259-A1CC-65C0FD9D96A5}" type="sibTrans" cxnId="{AB72CA37-91C6-4F6E-B69A-DE5276598A86}">
      <dgm:prSet/>
      <dgm:spPr/>
      <dgm:t>
        <a:bodyPr/>
        <a:lstStyle/>
        <a:p>
          <a:endParaRPr lang="es-EC"/>
        </a:p>
      </dgm:t>
    </dgm:pt>
    <dgm:pt modelId="{0AC9D525-E0AA-4010-8840-887C6946A7B1}">
      <dgm:prSet phldrT="[Texto]"/>
      <dgm:spPr/>
      <dgm:t>
        <a:bodyPr/>
        <a:lstStyle/>
        <a:p>
          <a:r>
            <a:rPr lang="es-EC" dirty="0" smtClean="0"/>
            <a:t>El perfil profesional manejado entre las personas de Recursos Humanos debe ser una instrucción profesional que certifique la experiencia en la rama del servicio.</a:t>
          </a:r>
          <a:endParaRPr lang="es-EC" dirty="0"/>
        </a:p>
      </dgm:t>
    </dgm:pt>
    <dgm:pt modelId="{1870A8FC-E749-4F2C-8444-AB18569E40A5}" type="parTrans" cxnId="{490AE5F1-7623-420A-A495-E27539D0A286}">
      <dgm:prSet/>
      <dgm:spPr/>
      <dgm:t>
        <a:bodyPr/>
        <a:lstStyle/>
        <a:p>
          <a:endParaRPr lang="es-EC"/>
        </a:p>
      </dgm:t>
    </dgm:pt>
    <dgm:pt modelId="{B84082AB-6D7C-4C97-AA52-C77BB2E0BEB4}" type="sibTrans" cxnId="{490AE5F1-7623-420A-A495-E27539D0A286}">
      <dgm:prSet/>
      <dgm:spPr/>
      <dgm:t>
        <a:bodyPr/>
        <a:lstStyle/>
        <a:p>
          <a:endParaRPr lang="es-EC"/>
        </a:p>
      </dgm:t>
    </dgm:pt>
    <dgm:pt modelId="{983548A9-B537-4E5F-A2D2-9D2FC7A96C04}">
      <dgm:prSet phldrT="[Texto]"/>
      <dgm:spPr/>
      <dgm:t>
        <a:bodyPr/>
        <a:lstStyle/>
        <a:p>
          <a:r>
            <a:rPr lang="es-EC" dirty="0" smtClean="0"/>
            <a:t>RECURSOS MATERIALES</a:t>
          </a:r>
          <a:endParaRPr lang="es-EC" dirty="0"/>
        </a:p>
      </dgm:t>
    </dgm:pt>
    <dgm:pt modelId="{B4C1B6F6-9B8C-4CAF-B41C-E60A5E185989}" type="parTrans" cxnId="{C81D283B-7E02-4ECF-9400-76ED595023B7}">
      <dgm:prSet/>
      <dgm:spPr/>
      <dgm:t>
        <a:bodyPr/>
        <a:lstStyle/>
        <a:p>
          <a:endParaRPr lang="es-EC"/>
        </a:p>
      </dgm:t>
    </dgm:pt>
    <dgm:pt modelId="{4B480ABA-0944-4FC0-9C57-79251C5D7C8D}" type="sibTrans" cxnId="{C81D283B-7E02-4ECF-9400-76ED595023B7}">
      <dgm:prSet/>
      <dgm:spPr/>
      <dgm:t>
        <a:bodyPr/>
        <a:lstStyle/>
        <a:p>
          <a:endParaRPr lang="es-EC"/>
        </a:p>
      </dgm:t>
    </dgm:pt>
    <dgm:pt modelId="{B8703334-D4D2-4D61-9D78-27D02B0B2CC5}">
      <dgm:prSet phldrT="[Texto]"/>
      <dgm:spPr/>
      <dgm:t>
        <a:bodyPr/>
        <a:lstStyle/>
        <a:p>
          <a:r>
            <a:rPr lang="es-EC" dirty="0" smtClean="0"/>
            <a:t>Infraestructura</a:t>
          </a:r>
          <a:endParaRPr lang="es-EC" dirty="0"/>
        </a:p>
      </dgm:t>
    </dgm:pt>
    <dgm:pt modelId="{5B0BD2B9-EE61-420C-A123-23EDC820A25B}" type="parTrans" cxnId="{30651F2F-6135-4929-8F81-2A9DDB12075A}">
      <dgm:prSet/>
      <dgm:spPr/>
      <dgm:t>
        <a:bodyPr/>
        <a:lstStyle/>
        <a:p>
          <a:endParaRPr lang="es-EC"/>
        </a:p>
      </dgm:t>
    </dgm:pt>
    <dgm:pt modelId="{F25E2B8C-6FE8-4F16-A654-4CDF1EF15A5D}" type="sibTrans" cxnId="{30651F2F-6135-4929-8F81-2A9DDB12075A}">
      <dgm:prSet/>
      <dgm:spPr/>
      <dgm:t>
        <a:bodyPr/>
        <a:lstStyle/>
        <a:p>
          <a:endParaRPr lang="es-EC"/>
        </a:p>
      </dgm:t>
    </dgm:pt>
    <dgm:pt modelId="{D39F4993-2BE9-453C-8170-ED0EA416C5F6}">
      <dgm:prSet phldrT="[Texto]"/>
      <dgm:spPr/>
      <dgm:t>
        <a:bodyPr/>
        <a:lstStyle/>
        <a:p>
          <a:r>
            <a:rPr lang="es-EC" dirty="0" smtClean="0"/>
            <a:t>RECURSOS TECNICOS</a:t>
          </a:r>
          <a:endParaRPr lang="es-EC" dirty="0"/>
        </a:p>
      </dgm:t>
    </dgm:pt>
    <dgm:pt modelId="{E31C8E10-D45A-4345-84DA-645228EAA266}" type="parTrans" cxnId="{0F7F1D08-7D5D-4130-91F3-6B093C103685}">
      <dgm:prSet/>
      <dgm:spPr/>
      <dgm:t>
        <a:bodyPr/>
        <a:lstStyle/>
        <a:p>
          <a:endParaRPr lang="es-EC"/>
        </a:p>
      </dgm:t>
    </dgm:pt>
    <dgm:pt modelId="{944CF235-E9AF-4628-A809-235F290367DC}" type="sibTrans" cxnId="{0F7F1D08-7D5D-4130-91F3-6B093C103685}">
      <dgm:prSet/>
      <dgm:spPr/>
      <dgm:t>
        <a:bodyPr/>
        <a:lstStyle/>
        <a:p>
          <a:endParaRPr lang="es-EC"/>
        </a:p>
      </dgm:t>
    </dgm:pt>
    <dgm:pt modelId="{035ECD44-8E32-4737-843E-D4A7CFE9F230}">
      <dgm:prSet phldrT="[Texto]"/>
      <dgm:spPr/>
      <dgm:t>
        <a:bodyPr/>
        <a:lstStyle/>
        <a:p>
          <a:r>
            <a:rPr lang="es-EC" dirty="0" smtClean="0"/>
            <a:t>Paquetes informáticos para el registro de la venta de los servicios ofertados.</a:t>
          </a:r>
          <a:endParaRPr lang="es-EC" dirty="0"/>
        </a:p>
      </dgm:t>
    </dgm:pt>
    <dgm:pt modelId="{166BC981-9B40-41AB-ABB5-D979595FC9D0}" type="parTrans" cxnId="{6C8EB82A-B76F-4CA2-9FAA-7831B8682D01}">
      <dgm:prSet/>
      <dgm:spPr/>
      <dgm:t>
        <a:bodyPr/>
        <a:lstStyle/>
        <a:p>
          <a:endParaRPr lang="es-EC"/>
        </a:p>
      </dgm:t>
    </dgm:pt>
    <dgm:pt modelId="{BD3237EB-F780-4727-A9B9-36E2F461DA10}" type="sibTrans" cxnId="{6C8EB82A-B76F-4CA2-9FAA-7831B8682D01}">
      <dgm:prSet/>
      <dgm:spPr/>
      <dgm:t>
        <a:bodyPr/>
        <a:lstStyle/>
        <a:p>
          <a:endParaRPr lang="es-EC"/>
        </a:p>
      </dgm:t>
    </dgm:pt>
    <dgm:pt modelId="{CDD2A55D-82AC-4F0C-BF72-0785CAF78C86}">
      <dgm:prSet phldrT="[Texto]"/>
      <dgm:spPr/>
      <dgm:t>
        <a:bodyPr/>
        <a:lstStyle/>
        <a:p>
          <a:r>
            <a:rPr lang="es-EC" dirty="0" smtClean="0"/>
            <a:t>Entre las características mas comunes: ser amable y educado, trabajar rápido y con precisión, tener sentido artístico y creativo, mantenerse actualizado de las nuevas tendencias</a:t>
          </a:r>
          <a:endParaRPr lang="es-EC" dirty="0"/>
        </a:p>
      </dgm:t>
    </dgm:pt>
    <dgm:pt modelId="{B43F9DD3-FB43-41B8-9768-44200CD9171F}" type="parTrans" cxnId="{7F2AEA2D-651F-47D4-BD1B-9D4DF8F4E011}">
      <dgm:prSet/>
      <dgm:spPr/>
      <dgm:t>
        <a:bodyPr/>
        <a:lstStyle/>
        <a:p>
          <a:endParaRPr lang="es-EC"/>
        </a:p>
      </dgm:t>
    </dgm:pt>
    <dgm:pt modelId="{EA129AE4-3A83-40F0-88E8-0EB3D3B706D9}" type="sibTrans" cxnId="{7F2AEA2D-651F-47D4-BD1B-9D4DF8F4E011}">
      <dgm:prSet/>
      <dgm:spPr/>
      <dgm:t>
        <a:bodyPr/>
        <a:lstStyle/>
        <a:p>
          <a:endParaRPr lang="es-EC"/>
        </a:p>
      </dgm:t>
    </dgm:pt>
    <dgm:pt modelId="{129C1985-FE8E-41CB-93EB-4A9F4C1014B0}">
      <dgm:prSet/>
      <dgm:spPr/>
      <dgm:t>
        <a:bodyPr/>
        <a:lstStyle/>
        <a:p>
          <a:r>
            <a:rPr lang="es-EC" dirty="0" smtClean="0"/>
            <a:t>Soporte audiovisual definido por base de videos y música.</a:t>
          </a:r>
          <a:endParaRPr lang="es-EC" dirty="0"/>
        </a:p>
      </dgm:t>
    </dgm:pt>
    <dgm:pt modelId="{F3507187-1175-4A4E-97AB-6CE06026995A}" type="parTrans" cxnId="{10A6A484-D125-41F9-A3E2-B10E873DABD6}">
      <dgm:prSet/>
      <dgm:spPr/>
      <dgm:t>
        <a:bodyPr/>
        <a:lstStyle/>
        <a:p>
          <a:endParaRPr lang="es-EC"/>
        </a:p>
      </dgm:t>
    </dgm:pt>
    <dgm:pt modelId="{F2B8245D-6E68-4899-8E25-68B2845B0FE3}" type="sibTrans" cxnId="{10A6A484-D125-41F9-A3E2-B10E873DABD6}">
      <dgm:prSet/>
      <dgm:spPr/>
      <dgm:t>
        <a:bodyPr/>
        <a:lstStyle/>
        <a:p>
          <a:endParaRPr lang="es-EC"/>
        </a:p>
      </dgm:t>
    </dgm:pt>
    <dgm:pt modelId="{0D979FCC-1704-4658-B593-51E9EFAEFAB2}">
      <dgm:prSet/>
      <dgm:spPr/>
      <dgm:t>
        <a:bodyPr/>
        <a:lstStyle/>
        <a:p>
          <a:r>
            <a:rPr lang="es-EC" smtClean="0"/>
            <a:t>Maquinaria</a:t>
          </a:r>
          <a:endParaRPr lang="es-EC"/>
        </a:p>
      </dgm:t>
    </dgm:pt>
    <dgm:pt modelId="{4733DBAE-ADE4-40D3-B442-0BEC54C77FB3}" type="parTrans" cxnId="{FDC26B0E-ADC9-4377-818C-6866B61D5CCE}">
      <dgm:prSet/>
      <dgm:spPr/>
      <dgm:t>
        <a:bodyPr/>
        <a:lstStyle/>
        <a:p>
          <a:endParaRPr lang="es-EC"/>
        </a:p>
      </dgm:t>
    </dgm:pt>
    <dgm:pt modelId="{48A07821-B299-4166-BD47-8CE1DB6B4874}" type="sibTrans" cxnId="{FDC26B0E-ADC9-4377-818C-6866B61D5CCE}">
      <dgm:prSet/>
      <dgm:spPr/>
      <dgm:t>
        <a:bodyPr/>
        <a:lstStyle/>
        <a:p>
          <a:endParaRPr lang="es-EC"/>
        </a:p>
      </dgm:t>
    </dgm:pt>
    <dgm:pt modelId="{B4893B75-DDE5-4EC2-A264-F14412923DD0}">
      <dgm:prSet/>
      <dgm:spPr/>
      <dgm:t>
        <a:bodyPr/>
        <a:lstStyle/>
        <a:p>
          <a:r>
            <a:rPr lang="es-EC" smtClean="0"/>
            <a:t>Equipamiento</a:t>
          </a:r>
          <a:endParaRPr lang="es-EC"/>
        </a:p>
      </dgm:t>
    </dgm:pt>
    <dgm:pt modelId="{39B45316-1A4B-48BA-845D-52E10CA98139}" type="parTrans" cxnId="{D03DB1EC-C3D9-4EEF-9465-6AA75AD61DBB}">
      <dgm:prSet/>
      <dgm:spPr/>
      <dgm:t>
        <a:bodyPr/>
        <a:lstStyle/>
        <a:p>
          <a:endParaRPr lang="es-EC"/>
        </a:p>
      </dgm:t>
    </dgm:pt>
    <dgm:pt modelId="{7C89393E-9C2F-4125-9CE2-A2724C874A72}" type="sibTrans" cxnId="{D03DB1EC-C3D9-4EEF-9465-6AA75AD61DBB}">
      <dgm:prSet/>
      <dgm:spPr/>
      <dgm:t>
        <a:bodyPr/>
        <a:lstStyle/>
        <a:p>
          <a:endParaRPr lang="es-EC"/>
        </a:p>
      </dgm:t>
    </dgm:pt>
    <dgm:pt modelId="{2BFD2573-89E1-4707-9D62-B5AF509F7E42}">
      <dgm:prSet/>
      <dgm:spPr/>
      <dgm:t>
        <a:bodyPr/>
        <a:lstStyle/>
        <a:p>
          <a:r>
            <a:rPr lang="es-EC" dirty="0" smtClean="0"/>
            <a:t>Mobiliario</a:t>
          </a:r>
          <a:endParaRPr lang="es-EC" dirty="0"/>
        </a:p>
      </dgm:t>
    </dgm:pt>
    <dgm:pt modelId="{FEBE61DA-5509-4893-ACDB-DD791DD0F260}" type="parTrans" cxnId="{B5010275-8C0D-4FC1-A965-659AA9C5DF0B}">
      <dgm:prSet/>
      <dgm:spPr/>
      <dgm:t>
        <a:bodyPr/>
        <a:lstStyle/>
        <a:p>
          <a:endParaRPr lang="es-EC"/>
        </a:p>
      </dgm:t>
    </dgm:pt>
    <dgm:pt modelId="{691EBF37-1C2F-4BB1-88A0-CCC2162927AE}" type="sibTrans" cxnId="{B5010275-8C0D-4FC1-A965-659AA9C5DF0B}">
      <dgm:prSet/>
      <dgm:spPr/>
      <dgm:t>
        <a:bodyPr/>
        <a:lstStyle/>
        <a:p>
          <a:endParaRPr lang="es-EC"/>
        </a:p>
      </dgm:t>
    </dgm:pt>
    <dgm:pt modelId="{FBDED28A-9EA9-4B02-B1A3-351237933ACC}">
      <dgm:prSet/>
      <dgm:spPr/>
      <dgm:t>
        <a:bodyPr/>
        <a:lstStyle/>
        <a:p>
          <a:r>
            <a:rPr lang="es-EC" dirty="0" smtClean="0"/>
            <a:t>Utillaje</a:t>
          </a:r>
          <a:endParaRPr lang="es-EC" dirty="0"/>
        </a:p>
      </dgm:t>
    </dgm:pt>
    <dgm:pt modelId="{C1740979-E2E4-46E4-B26D-1ABAEE90430F}" type="parTrans" cxnId="{AE81B35E-ABCF-43C2-9793-54B3323786BE}">
      <dgm:prSet/>
      <dgm:spPr/>
      <dgm:t>
        <a:bodyPr/>
        <a:lstStyle/>
        <a:p>
          <a:endParaRPr lang="es-EC"/>
        </a:p>
      </dgm:t>
    </dgm:pt>
    <dgm:pt modelId="{F71B1286-2416-4188-96C2-BD3DB7A9F46E}" type="sibTrans" cxnId="{AE81B35E-ABCF-43C2-9793-54B3323786BE}">
      <dgm:prSet/>
      <dgm:spPr/>
      <dgm:t>
        <a:bodyPr/>
        <a:lstStyle/>
        <a:p>
          <a:endParaRPr lang="es-EC"/>
        </a:p>
      </dgm:t>
    </dgm:pt>
    <dgm:pt modelId="{3D84BE49-6C80-47FD-973A-D9CB9477B75C}" type="pres">
      <dgm:prSet presAssocID="{39775326-DDB7-4FE9-8A64-68BCA21C0F18}" presName="Name0" presStyleCnt="0">
        <dgm:presLayoutVars>
          <dgm:dir/>
          <dgm:animLvl val="lvl"/>
          <dgm:resizeHandles val="exact"/>
        </dgm:presLayoutVars>
      </dgm:prSet>
      <dgm:spPr/>
      <dgm:t>
        <a:bodyPr/>
        <a:lstStyle/>
        <a:p>
          <a:endParaRPr lang="es-EC"/>
        </a:p>
      </dgm:t>
    </dgm:pt>
    <dgm:pt modelId="{A56ADFA2-A37A-44D1-A5DA-FA4DE1ED02D5}" type="pres">
      <dgm:prSet presAssocID="{3B061BB5-789E-4D26-9018-6E6A9D9A1910}" presName="composite" presStyleCnt="0"/>
      <dgm:spPr/>
    </dgm:pt>
    <dgm:pt modelId="{63327BC2-31DD-43BD-A31E-6B71EC16E83E}" type="pres">
      <dgm:prSet presAssocID="{3B061BB5-789E-4D26-9018-6E6A9D9A1910}" presName="parTx" presStyleLbl="alignNode1" presStyleIdx="0" presStyleCnt="3">
        <dgm:presLayoutVars>
          <dgm:chMax val="0"/>
          <dgm:chPref val="0"/>
          <dgm:bulletEnabled val="1"/>
        </dgm:presLayoutVars>
      </dgm:prSet>
      <dgm:spPr/>
      <dgm:t>
        <a:bodyPr/>
        <a:lstStyle/>
        <a:p>
          <a:endParaRPr lang="es-EC"/>
        </a:p>
      </dgm:t>
    </dgm:pt>
    <dgm:pt modelId="{972518A6-CCFA-4CE1-834A-B11207881133}" type="pres">
      <dgm:prSet presAssocID="{3B061BB5-789E-4D26-9018-6E6A9D9A1910}" presName="desTx" presStyleLbl="alignAccFollowNode1" presStyleIdx="0" presStyleCnt="3">
        <dgm:presLayoutVars>
          <dgm:bulletEnabled val="1"/>
        </dgm:presLayoutVars>
      </dgm:prSet>
      <dgm:spPr/>
      <dgm:t>
        <a:bodyPr/>
        <a:lstStyle/>
        <a:p>
          <a:endParaRPr lang="es-EC"/>
        </a:p>
      </dgm:t>
    </dgm:pt>
    <dgm:pt modelId="{C1B5E34A-27C0-4198-8057-C1E6089620FC}" type="pres">
      <dgm:prSet presAssocID="{2E9EEB50-1266-4259-A1CC-65C0FD9D96A5}" presName="space" presStyleCnt="0"/>
      <dgm:spPr/>
    </dgm:pt>
    <dgm:pt modelId="{D427B97B-4A1D-480F-8D4A-52B0F174C7E6}" type="pres">
      <dgm:prSet presAssocID="{983548A9-B537-4E5F-A2D2-9D2FC7A96C04}" presName="composite" presStyleCnt="0"/>
      <dgm:spPr/>
    </dgm:pt>
    <dgm:pt modelId="{9ADDACC7-C2F2-46F7-A01C-E5710B5FF94A}" type="pres">
      <dgm:prSet presAssocID="{983548A9-B537-4E5F-A2D2-9D2FC7A96C04}" presName="parTx" presStyleLbl="alignNode1" presStyleIdx="1" presStyleCnt="3">
        <dgm:presLayoutVars>
          <dgm:chMax val="0"/>
          <dgm:chPref val="0"/>
          <dgm:bulletEnabled val="1"/>
        </dgm:presLayoutVars>
      </dgm:prSet>
      <dgm:spPr/>
      <dgm:t>
        <a:bodyPr/>
        <a:lstStyle/>
        <a:p>
          <a:endParaRPr lang="es-EC"/>
        </a:p>
      </dgm:t>
    </dgm:pt>
    <dgm:pt modelId="{CBCDCC79-2702-4196-AC69-D72381E88636}" type="pres">
      <dgm:prSet presAssocID="{983548A9-B537-4E5F-A2D2-9D2FC7A96C04}" presName="desTx" presStyleLbl="alignAccFollowNode1" presStyleIdx="1" presStyleCnt="3">
        <dgm:presLayoutVars>
          <dgm:bulletEnabled val="1"/>
        </dgm:presLayoutVars>
      </dgm:prSet>
      <dgm:spPr/>
      <dgm:t>
        <a:bodyPr/>
        <a:lstStyle/>
        <a:p>
          <a:endParaRPr lang="es-EC"/>
        </a:p>
      </dgm:t>
    </dgm:pt>
    <dgm:pt modelId="{4D1357CC-BB93-4FD9-A22F-3E5A368FDE4E}" type="pres">
      <dgm:prSet presAssocID="{4B480ABA-0944-4FC0-9C57-79251C5D7C8D}" presName="space" presStyleCnt="0"/>
      <dgm:spPr/>
    </dgm:pt>
    <dgm:pt modelId="{9378F711-B26F-42CB-BB22-BE93E9EB4A6A}" type="pres">
      <dgm:prSet presAssocID="{D39F4993-2BE9-453C-8170-ED0EA416C5F6}" presName="composite" presStyleCnt="0"/>
      <dgm:spPr/>
    </dgm:pt>
    <dgm:pt modelId="{55182121-CB51-4BDD-9CF6-1448F013CC65}" type="pres">
      <dgm:prSet presAssocID="{D39F4993-2BE9-453C-8170-ED0EA416C5F6}" presName="parTx" presStyleLbl="alignNode1" presStyleIdx="2" presStyleCnt="3">
        <dgm:presLayoutVars>
          <dgm:chMax val="0"/>
          <dgm:chPref val="0"/>
          <dgm:bulletEnabled val="1"/>
        </dgm:presLayoutVars>
      </dgm:prSet>
      <dgm:spPr/>
      <dgm:t>
        <a:bodyPr/>
        <a:lstStyle/>
        <a:p>
          <a:endParaRPr lang="es-EC"/>
        </a:p>
      </dgm:t>
    </dgm:pt>
    <dgm:pt modelId="{11CDB42F-DADB-4231-A764-327B9C677395}" type="pres">
      <dgm:prSet presAssocID="{D39F4993-2BE9-453C-8170-ED0EA416C5F6}" presName="desTx" presStyleLbl="alignAccFollowNode1" presStyleIdx="2" presStyleCnt="3">
        <dgm:presLayoutVars>
          <dgm:bulletEnabled val="1"/>
        </dgm:presLayoutVars>
      </dgm:prSet>
      <dgm:spPr/>
      <dgm:t>
        <a:bodyPr/>
        <a:lstStyle/>
        <a:p>
          <a:endParaRPr lang="es-EC"/>
        </a:p>
      </dgm:t>
    </dgm:pt>
  </dgm:ptLst>
  <dgm:cxnLst>
    <dgm:cxn modelId="{C81D283B-7E02-4ECF-9400-76ED595023B7}" srcId="{39775326-DDB7-4FE9-8A64-68BCA21C0F18}" destId="{983548A9-B537-4E5F-A2D2-9D2FC7A96C04}" srcOrd="1" destOrd="0" parTransId="{B4C1B6F6-9B8C-4CAF-B41C-E60A5E185989}" sibTransId="{4B480ABA-0944-4FC0-9C57-79251C5D7C8D}"/>
    <dgm:cxn modelId="{B5010275-8C0D-4FC1-A965-659AA9C5DF0B}" srcId="{983548A9-B537-4E5F-A2D2-9D2FC7A96C04}" destId="{2BFD2573-89E1-4707-9D62-B5AF509F7E42}" srcOrd="3" destOrd="0" parTransId="{FEBE61DA-5509-4893-ACDB-DD791DD0F260}" sibTransId="{691EBF37-1C2F-4BB1-88A0-CCC2162927AE}"/>
    <dgm:cxn modelId="{30651F2F-6135-4929-8F81-2A9DDB12075A}" srcId="{983548A9-B537-4E5F-A2D2-9D2FC7A96C04}" destId="{B8703334-D4D2-4D61-9D78-27D02B0B2CC5}" srcOrd="0" destOrd="0" parTransId="{5B0BD2B9-EE61-420C-A123-23EDC820A25B}" sibTransId="{F25E2B8C-6FE8-4F16-A654-4CDF1EF15A5D}"/>
    <dgm:cxn modelId="{94385BC9-B88A-4894-9B9B-7BD3D8455900}" type="presOf" srcId="{0AC9D525-E0AA-4010-8840-887C6946A7B1}" destId="{972518A6-CCFA-4CE1-834A-B11207881133}" srcOrd="0" destOrd="0" presId="urn:microsoft.com/office/officeart/2005/8/layout/hList1"/>
    <dgm:cxn modelId="{94C28071-616C-4EB0-B27D-0AA693DEA8AA}" type="presOf" srcId="{CDD2A55D-82AC-4F0C-BF72-0785CAF78C86}" destId="{972518A6-CCFA-4CE1-834A-B11207881133}" srcOrd="0" destOrd="1" presId="urn:microsoft.com/office/officeart/2005/8/layout/hList1"/>
    <dgm:cxn modelId="{D03DB1EC-C3D9-4EEF-9465-6AA75AD61DBB}" srcId="{983548A9-B537-4E5F-A2D2-9D2FC7A96C04}" destId="{B4893B75-DDE5-4EC2-A264-F14412923DD0}" srcOrd="2" destOrd="0" parTransId="{39B45316-1A4B-48BA-845D-52E10CA98139}" sibTransId="{7C89393E-9C2F-4125-9CE2-A2724C874A72}"/>
    <dgm:cxn modelId="{355DE861-B433-47F6-BA57-37C646945C76}" type="presOf" srcId="{FBDED28A-9EA9-4B02-B1A3-351237933ACC}" destId="{CBCDCC79-2702-4196-AC69-D72381E88636}" srcOrd="0" destOrd="4" presId="urn:microsoft.com/office/officeart/2005/8/layout/hList1"/>
    <dgm:cxn modelId="{6BCE8A12-E2AA-463C-AEA9-CE6BBBD55CF0}" type="presOf" srcId="{2BFD2573-89E1-4707-9D62-B5AF509F7E42}" destId="{CBCDCC79-2702-4196-AC69-D72381E88636}" srcOrd="0" destOrd="3" presId="urn:microsoft.com/office/officeart/2005/8/layout/hList1"/>
    <dgm:cxn modelId="{490AE5F1-7623-420A-A495-E27539D0A286}" srcId="{3B061BB5-789E-4D26-9018-6E6A9D9A1910}" destId="{0AC9D525-E0AA-4010-8840-887C6946A7B1}" srcOrd="0" destOrd="0" parTransId="{1870A8FC-E749-4F2C-8444-AB18569E40A5}" sibTransId="{B84082AB-6D7C-4C97-AA52-C77BB2E0BEB4}"/>
    <dgm:cxn modelId="{8BCF39F0-7627-4B8B-9123-E31C2BC17014}" type="presOf" srcId="{3B061BB5-789E-4D26-9018-6E6A9D9A1910}" destId="{63327BC2-31DD-43BD-A31E-6B71EC16E83E}" srcOrd="0" destOrd="0" presId="urn:microsoft.com/office/officeart/2005/8/layout/hList1"/>
    <dgm:cxn modelId="{FDC26B0E-ADC9-4377-818C-6866B61D5CCE}" srcId="{983548A9-B537-4E5F-A2D2-9D2FC7A96C04}" destId="{0D979FCC-1704-4658-B593-51E9EFAEFAB2}" srcOrd="1" destOrd="0" parTransId="{4733DBAE-ADE4-40D3-B442-0BEC54C77FB3}" sibTransId="{48A07821-B299-4166-BD47-8CE1DB6B4874}"/>
    <dgm:cxn modelId="{1D2504C1-3D31-44EA-9102-EB4FBF9E3759}" type="presOf" srcId="{129C1985-FE8E-41CB-93EB-4A9F4C1014B0}" destId="{11CDB42F-DADB-4231-A764-327B9C677395}" srcOrd="0" destOrd="1" presId="urn:microsoft.com/office/officeart/2005/8/layout/hList1"/>
    <dgm:cxn modelId="{7F1AC7A6-2379-4410-B06E-22C81A8C6504}" type="presOf" srcId="{035ECD44-8E32-4737-843E-D4A7CFE9F230}" destId="{11CDB42F-DADB-4231-A764-327B9C677395}" srcOrd="0" destOrd="0" presId="urn:microsoft.com/office/officeart/2005/8/layout/hList1"/>
    <dgm:cxn modelId="{C16BDAED-E3B9-4D29-917E-4747AFA18E83}" type="presOf" srcId="{983548A9-B537-4E5F-A2D2-9D2FC7A96C04}" destId="{9ADDACC7-C2F2-46F7-A01C-E5710B5FF94A}" srcOrd="0" destOrd="0" presId="urn:microsoft.com/office/officeart/2005/8/layout/hList1"/>
    <dgm:cxn modelId="{7F2AEA2D-651F-47D4-BD1B-9D4DF8F4E011}" srcId="{3B061BB5-789E-4D26-9018-6E6A9D9A1910}" destId="{CDD2A55D-82AC-4F0C-BF72-0785CAF78C86}" srcOrd="1" destOrd="0" parTransId="{B43F9DD3-FB43-41B8-9768-44200CD9171F}" sibTransId="{EA129AE4-3A83-40F0-88E8-0EB3D3B706D9}"/>
    <dgm:cxn modelId="{AE81B35E-ABCF-43C2-9793-54B3323786BE}" srcId="{983548A9-B537-4E5F-A2D2-9D2FC7A96C04}" destId="{FBDED28A-9EA9-4B02-B1A3-351237933ACC}" srcOrd="4" destOrd="0" parTransId="{C1740979-E2E4-46E4-B26D-1ABAEE90430F}" sibTransId="{F71B1286-2416-4188-96C2-BD3DB7A9F46E}"/>
    <dgm:cxn modelId="{B31D9F6B-8BB9-4B3F-97CF-07705A196C8B}" type="presOf" srcId="{B4893B75-DDE5-4EC2-A264-F14412923DD0}" destId="{CBCDCC79-2702-4196-AC69-D72381E88636}" srcOrd="0" destOrd="2" presId="urn:microsoft.com/office/officeart/2005/8/layout/hList1"/>
    <dgm:cxn modelId="{6C8EB82A-B76F-4CA2-9FAA-7831B8682D01}" srcId="{D39F4993-2BE9-453C-8170-ED0EA416C5F6}" destId="{035ECD44-8E32-4737-843E-D4A7CFE9F230}" srcOrd="0" destOrd="0" parTransId="{166BC981-9B40-41AB-ABB5-D979595FC9D0}" sibTransId="{BD3237EB-F780-4727-A9B9-36E2F461DA10}"/>
    <dgm:cxn modelId="{46DF4FC5-D2F4-4440-B68B-E566ECFB65F8}" type="presOf" srcId="{B8703334-D4D2-4D61-9D78-27D02B0B2CC5}" destId="{CBCDCC79-2702-4196-AC69-D72381E88636}" srcOrd="0" destOrd="0" presId="urn:microsoft.com/office/officeart/2005/8/layout/hList1"/>
    <dgm:cxn modelId="{AB72CA37-91C6-4F6E-B69A-DE5276598A86}" srcId="{39775326-DDB7-4FE9-8A64-68BCA21C0F18}" destId="{3B061BB5-789E-4D26-9018-6E6A9D9A1910}" srcOrd="0" destOrd="0" parTransId="{431E75A6-1777-4992-B603-E858B13C7E25}" sibTransId="{2E9EEB50-1266-4259-A1CC-65C0FD9D96A5}"/>
    <dgm:cxn modelId="{E3BBB631-3D30-4B7C-B675-595F1165FD56}" type="presOf" srcId="{39775326-DDB7-4FE9-8A64-68BCA21C0F18}" destId="{3D84BE49-6C80-47FD-973A-D9CB9477B75C}" srcOrd="0" destOrd="0" presId="urn:microsoft.com/office/officeart/2005/8/layout/hList1"/>
    <dgm:cxn modelId="{0F7F1D08-7D5D-4130-91F3-6B093C103685}" srcId="{39775326-DDB7-4FE9-8A64-68BCA21C0F18}" destId="{D39F4993-2BE9-453C-8170-ED0EA416C5F6}" srcOrd="2" destOrd="0" parTransId="{E31C8E10-D45A-4345-84DA-645228EAA266}" sibTransId="{944CF235-E9AF-4628-A809-235F290367DC}"/>
    <dgm:cxn modelId="{10A6A484-D125-41F9-A3E2-B10E873DABD6}" srcId="{D39F4993-2BE9-453C-8170-ED0EA416C5F6}" destId="{129C1985-FE8E-41CB-93EB-4A9F4C1014B0}" srcOrd="1" destOrd="0" parTransId="{F3507187-1175-4A4E-97AB-6CE06026995A}" sibTransId="{F2B8245D-6E68-4899-8E25-68B2845B0FE3}"/>
    <dgm:cxn modelId="{5BA97BD2-3143-43AD-85EF-4FE9255F3489}" type="presOf" srcId="{0D979FCC-1704-4658-B593-51E9EFAEFAB2}" destId="{CBCDCC79-2702-4196-AC69-D72381E88636}" srcOrd="0" destOrd="1" presId="urn:microsoft.com/office/officeart/2005/8/layout/hList1"/>
    <dgm:cxn modelId="{FF0BB19B-AC0F-40D0-9315-D2D1C522286C}" type="presOf" srcId="{D39F4993-2BE9-453C-8170-ED0EA416C5F6}" destId="{55182121-CB51-4BDD-9CF6-1448F013CC65}" srcOrd="0" destOrd="0" presId="urn:microsoft.com/office/officeart/2005/8/layout/hList1"/>
    <dgm:cxn modelId="{29AD0E04-60C6-4F67-9454-3D243AF9E074}" type="presParOf" srcId="{3D84BE49-6C80-47FD-973A-D9CB9477B75C}" destId="{A56ADFA2-A37A-44D1-A5DA-FA4DE1ED02D5}" srcOrd="0" destOrd="0" presId="urn:microsoft.com/office/officeart/2005/8/layout/hList1"/>
    <dgm:cxn modelId="{37D41EB5-0EEC-47BF-AB45-25CE5D0E34FF}" type="presParOf" srcId="{A56ADFA2-A37A-44D1-A5DA-FA4DE1ED02D5}" destId="{63327BC2-31DD-43BD-A31E-6B71EC16E83E}" srcOrd="0" destOrd="0" presId="urn:microsoft.com/office/officeart/2005/8/layout/hList1"/>
    <dgm:cxn modelId="{1E1BFDA3-07FB-49DC-89E0-4B643FFB54B9}" type="presParOf" srcId="{A56ADFA2-A37A-44D1-A5DA-FA4DE1ED02D5}" destId="{972518A6-CCFA-4CE1-834A-B11207881133}" srcOrd="1" destOrd="0" presId="urn:microsoft.com/office/officeart/2005/8/layout/hList1"/>
    <dgm:cxn modelId="{F030F0E9-FD41-4F64-B479-BB275DA7B490}" type="presParOf" srcId="{3D84BE49-6C80-47FD-973A-D9CB9477B75C}" destId="{C1B5E34A-27C0-4198-8057-C1E6089620FC}" srcOrd="1" destOrd="0" presId="urn:microsoft.com/office/officeart/2005/8/layout/hList1"/>
    <dgm:cxn modelId="{5F68AAFC-7FF9-4EC3-9308-6677D42C04E2}" type="presParOf" srcId="{3D84BE49-6C80-47FD-973A-D9CB9477B75C}" destId="{D427B97B-4A1D-480F-8D4A-52B0F174C7E6}" srcOrd="2" destOrd="0" presId="urn:microsoft.com/office/officeart/2005/8/layout/hList1"/>
    <dgm:cxn modelId="{75DE6B76-7288-4312-80AF-F3BD87CC2C0B}" type="presParOf" srcId="{D427B97B-4A1D-480F-8D4A-52B0F174C7E6}" destId="{9ADDACC7-C2F2-46F7-A01C-E5710B5FF94A}" srcOrd="0" destOrd="0" presId="urn:microsoft.com/office/officeart/2005/8/layout/hList1"/>
    <dgm:cxn modelId="{81BEB456-6009-4CB5-ABC2-BE797B21B7F8}" type="presParOf" srcId="{D427B97B-4A1D-480F-8D4A-52B0F174C7E6}" destId="{CBCDCC79-2702-4196-AC69-D72381E88636}" srcOrd="1" destOrd="0" presId="urn:microsoft.com/office/officeart/2005/8/layout/hList1"/>
    <dgm:cxn modelId="{B6DA3139-E87D-447C-9F5E-C71B810166E5}" type="presParOf" srcId="{3D84BE49-6C80-47FD-973A-D9CB9477B75C}" destId="{4D1357CC-BB93-4FD9-A22F-3E5A368FDE4E}" srcOrd="3" destOrd="0" presId="urn:microsoft.com/office/officeart/2005/8/layout/hList1"/>
    <dgm:cxn modelId="{20E0B264-E098-4B82-8AC2-1CFA5395A227}" type="presParOf" srcId="{3D84BE49-6C80-47FD-973A-D9CB9477B75C}" destId="{9378F711-B26F-42CB-BB22-BE93E9EB4A6A}" srcOrd="4" destOrd="0" presId="urn:microsoft.com/office/officeart/2005/8/layout/hList1"/>
    <dgm:cxn modelId="{E5019B57-4BF5-4CCD-94DF-B64708464623}" type="presParOf" srcId="{9378F711-B26F-42CB-BB22-BE93E9EB4A6A}" destId="{55182121-CB51-4BDD-9CF6-1448F013CC65}" srcOrd="0" destOrd="0" presId="urn:microsoft.com/office/officeart/2005/8/layout/hList1"/>
    <dgm:cxn modelId="{8A7A82ED-EFF9-417D-9654-928985E97ADA}" type="presParOf" srcId="{9378F711-B26F-42CB-BB22-BE93E9EB4A6A}" destId="{11CDB42F-DADB-4231-A764-327B9C67739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5907B79-7005-4B92-BB57-22B1E49766CB}" type="doc">
      <dgm:prSet loTypeId="urn:microsoft.com/office/officeart/2005/8/layout/vProcess5" loCatId="process" qsTypeId="urn:microsoft.com/office/officeart/2005/8/quickstyle/simple3" qsCatId="simple" csTypeId="urn:microsoft.com/office/officeart/2005/8/colors/colorful5" csCatId="colorful" phldr="1"/>
      <dgm:spPr/>
      <dgm:t>
        <a:bodyPr/>
        <a:lstStyle/>
        <a:p>
          <a:endParaRPr lang="es-EC"/>
        </a:p>
      </dgm:t>
    </dgm:pt>
    <dgm:pt modelId="{68FD94BA-EAA1-4C73-807A-5F3374807C09}">
      <dgm:prSet phldrT="[Texto]"/>
      <dgm:spPr/>
      <dgm:t>
        <a:bodyPr/>
        <a:lstStyle/>
        <a:p>
          <a:r>
            <a:rPr lang="es-EC" b="1" dirty="0" smtClean="0"/>
            <a:t>Fuentes de Financiación Propia: </a:t>
          </a:r>
          <a:r>
            <a:rPr lang="es-EC" dirty="0" smtClean="0"/>
            <a:t>La fuente más clásica es la aportación de los socios que será invertido en el desarrollo de los procesos del negocio.</a:t>
          </a:r>
          <a:endParaRPr lang="es-EC" dirty="0"/>
        </a:p>
      </dgm:t>
    </dgm:pt>
    <dgm:pt modelId="{9063C930-5AE2-455D-BB57-E4C345FA9A24}" type="parTrans" cxnId="{3B1752A4-5D53-4581-8663-75F3AC636606}">
      <dgm:prSet/>
      <dgm:spPr/>
      <dgm:t>
        <a:bodyPr/>
        <a:lstStyle/>
        <a:p>
          <a:endParaRPr lang="es-EC"/>
        </a:p>
      </dgm:t>
    </dgm:pt>
    <dgm:pt modelId="{00BCA3E5-6496-40C0-9204-EAA601057B43}" type="sibTrans" cxnId="{3B1752A4-5D53-4581-8663-75F3AC636606}">
      <dgm:prSet/>
      <dgm:spPr/>
      <dgm:t>
        <a:bodyPr/>
        <a:lstStyle/>
        <a:p>
          <a:endParaRPr lang="es-EC"/>
        </a:p>
      </dgm:t>
    </dgm:pt>
    <dgm:pt modelId="{D766AF7C-CECB-4B83-9C67-CD1DF85C81C0}">
      <dgm:prSet phldrT="[Texto]"/>
      <dgm:spPr/>
      <dgm:t>
        <a:bodyPr/>
        <a:lstStyle/>
        <a:p>
          <a:r>
            <a:rPr lang="es-EC" b="1" dirty="0" smtClean="0"/>
            <a:t>Fuentes de Financiación Externa: </a:t>
          </a:r>
          <a:r>
            <a:rPr lang="es-EC" dirty="0" smtClean="0"/>
            <a:t>El financiamiento externo se puede dar mediante patrocinios de empresas que ayuden a dar publicidad a la asociación, así como financiamiento por medio de entidades financieras, ya sea bancos públicos o privados.</a:t>
          </a:r>
          <a:endParaRPr lang="es-EC" dirty="0"/>
        </a:p>
      </dgm:t>
    </dgm:pt>
    <dgm:pt modelId="{6AC2F000-D1D6-4CF1-8464-65ABE5ED753B}" type="parTrans" cxnId="{6952924B-670E-4750-855C-34DC3B381B8E}">
      <dgm:prSet/>
      <dgm:spPr/>
      <dgm:t>
        <a:bodyPr/>
        <a:lstStyle/>
        <a:p>
          <a:endParaRPr lang="es-EC"/>
        </a:p>
      </dgm:t>
    </dgm:pt>
    <dgm:pt modelId="{8D355CD2-65DE-4935-BB32-EF71987DAC37}" type="sibTrans" cxnId="{6952924B-670E-4750-855C-34DC3B381B8E}">
      <dgm:prSet/>
      <dgm:spPr/>
      <dgm:t>
        <a:bodyPr/>
        <a:lstStyle/>
        <a:p>
          <a:endParaRPr lang="es-EC"/>
        </a:p>
      </dgm:t>
    </dgm:pt>
    <dgm:pt modelId="{22EE1E26-DF26-4D05-B01E-04554E557C28}" type="pres">
      <dgm:prSet presAssocID="{A5907B79-7005-4B92-BB57-22B1E49766CB}" presName="outerComposite" presStyleCnt="0">
        <dgm:presLayoutVars>
          <dgm:chMax val="5"/>
          <dgm:dir/>
          <dgm:resizeHandles val="exact"/>
        </dgm:presLayoutVars>
      </dgm:prSet>
      <dgm:spPr/>
      <dgm:t>
        <a:bodyPr/>
        <a:lstStyle/>
        <a:p>
          <a:endParaRPr lang="es-EC"/>
        </a:p>
      </dgm:t>
    </dgm:pt>
    <dgm:pt modelId="{29994A47-C259-4270-9DFC-20F0B17611FF}" type="pres">
      <dgm:prSet presAssocID="{A5907B79-7005-4B92-BB57-22B1E49766CB}" presName="dummyMaxCanvas" presStyleCnt="0">
        <dgm:presLayoutVars/>
      </dgm:prSet>
      <dgm:spPr/>
    </dgm:pt>
    <dgm:pt modelId="{AB9E259E-DB4C-422C-9C3B-6824D3CBB9E1}" type="pres">
      <dgm:prSet presAssocID="{A5907B79-7005-4B92-BB57-22B1E49766CB}" presName="TwoNodes_1" presStyleLbl="node1" presStyleIdx="0" presStyleCnt="2">
        <dgm:presLayoutVars>
          <dgm:bulletEnabled val="1"/>
        </dgm:presLayoutVars>
      </dgm:prSet>
      <dgm:spPr/>
      <dgm:t>
        <a:bodyPr/>
        <a:lstStyle/>
        <a:p>
          <a:endParaRPr lang="es-EC"/>
        </a:p>
      </dgm:t>
    </dgm:pt>
    <dgm:pt modelId="{3C309AF0-AF3E-480A-9276-727724889081}" type="pres">
      <dgm:prSet presAssocID="{A5907B79-7005-4B92-BB57-22B1E49766CB}" presName="TwoNodes_2" presStyleLbl="node1" presStyleIdx="1" presStyleCnt="2">
        <dgm:presLayoutVars>
          <dgm:bulletEnabled val="1"/>
        </dgm:presLayoutVars>
      </dgm:prSet>
      <dgm:spPr/>
      <dgm:t>
        <a:bodyPr/>
        <a:lstStyle/>
        <a:p>
          <a:endParaRPr lang="es-EC"/>
        </a:p>
      </dgm:t>
    </dgm:pt>
    <dgm:pt modelId="{0707619B-EF2F-4323-A3E6-36D74EAD9C22}" type="pres">
      <dgm:prSet presAssocID="{A5907B79-7005-4B92-BB57-22B1E49766CB}" presName="TwoConn_1-2" presStyleLbl="fgAccFollowNode1" presStyleIdx="0" presStyleCnt="1">
        <dgm:presLayoutVars>
          <dgm:bulletEnabled val="1"/>
        </dgm:presLayoutVars>
      </dgm:prSet>
      <dgm:spPr/>
      <dgm:t>
        <a:bodyPr/>
        <a:lstStyle/>
        <a:p>
          <a:endParaRPr lang="es-EC"/>
        </a:p>
      </dgm:t>
    </dgm:pt>
    <dgm:pt modelId="{B048C84F-19F3-4409-9EDA-00A56C96A7A2}" type="pres">
      <dgm:prSet presAssocID="{A5907B79-7005-4B92-BB57-22B1E49766CB}" presName="TwoNodes_1_text" presStyleLbl="node1" presStyleIdx="1" presStyleCnt="2">
        <dgm:presLayoutVars>
          <dgm:bulletEnabled val="1"/>
        </dgm:presLayoutVars>
      </dgm:prSet>
      <dgm:spPr/>
      <dgm:t>
        <a:bodyPr/>
        <a:lstStyle/>
        <a:p>
          <a:endParaRPr lang="es-EC"/>
        </a:p>
      </dgm:t>
    </dgm:pt>
    <dgm:pt modelId="{8ECBC030-C995-46DD-AB34-6A64F2062FB9}" type="pres">
      <dgm:prSet presAssocID="{A5907B79-7005-4B92-BB57-22B1E49766CB}" presName="TwoNodes_2_text" presStyleLbl="node1" presStyleIdx="1" presStyleCnt="2">
        <dgm:presLayoutVars>
          <dgm:bulletEnabled val="1"/>
        </dgm:presLayoutVars>
      </dgm:prSet>
      <dgm:spPr/>
      <dgm:t>
        <a:bodyPr/>
        <a:lstStyle/>
        <a:p>
          <a:endParaRPr lang="es-EC"/>
        </a:p>
      </dgm:t>
    </dgm:pt>
  </dgm:ptLst>
  <dgm:cxnLst>
    <dgm:cxn modelId="{3B1752A4-5D53-4581-8663-75F3AC636606}" srcId="{A5907B79-7005-4B92-BB57-22B1E49766CB}" destId="{68FD94BA-EAA1-4C73-807A-5F3374807C09}" srcOrd="0" destOrd="0" parTransId="{9063C930-5AE2-455D-BB57-E4C345FA9A24}" sibTransId="{00BCA3E5-6496-40C0-9204-EAA601057B43}"/>
    <dgm:cxn modelId="{C24D9D74-42E5-4B87-98A6-5BB701C243C9}" type="presOf" srcId="{68FD94BA-EAA1-4C73-807A-5F3374807C09}" destId="{B048C84F-19F3-4409-9EDA-00A56C96A7A2}" srcOrd="1" destOrd="0" presId="urn:microsoft.com/office/officeart/2005/8/layout/vProcess5"/>
    <dgm:cxn modelId="{FDB82A25-45C6-47D7-BABA-60080397945E}" type="presOf" srcId="{A5907B79-7005-4B92-BB57-22B1E49766CB}" destId="{22EE1E26-DF26-4D05-B01E-04554E557C28}" srcOrd="0" destOrd="0" presId="urn:microsoft.com/office/officeart/2005/8/layout/vProcess5"/>
    <dgm:cxn modelId="{790A39AB-2C9E-416F-A286-3D7E84537785}" type="presOf" srcId="{68FD94BA-EAA1-4C73-807A-5F3374807C09}" destId="{AB9E259E-DB4C-422C-9C3B-6824D3CBB9E1}" srcOrd="0" destOrd="0" presId="urn:microsoft.com/office/officeart/2005/8/layout/vProcess5"/>
    <dgm:cxn modelId="{0F3C8477-22D4-4AEF-85D7-3C5264C2EE7B}" type="presOf" srcId="{D766AF7C-CECB-4B83-9C67-CD1DF85C81C0}" destId="{8ECBC030-C995-46DD-AB34-6A64F2062FB9}" srcOrd="1" destOrd="0" presId="urn:microsoft.com/office/officeart/2005/8/layout/vProcess5"/>
    <dgm:cxn modelId="{6952924B-670E-4750-855C-34DC3B381B8E}" srcId="{A5907B79-7005-4B92-BB57-22B1E49766CB}" destId="{D766AF7C-CECB-4B83-9C67-CD1DF85C81C0}" srcOrd="1" destOrd="0" parTransId="{6AC2F000-D1D6-4CF1-8464-65ABE5ED753B}" sibTransId="{8D355CD2-65DE-4935-BB32-EF71987DAC37}"/>
    <dgm:cxn modelId="{B9474C1E-47AD-4C3E-B579-FBD2FB6BD9EB}" type="presOf" srcId="{D766AF7C-CECB-4B83-9C67-CD1DF85C81C0}" destId="{3C309AF0-AF3E-480A-9276-727724889081}" srcOrd="0" destOrd="0" presId="urn:microsoft.com/office/officeart/2005/8/layout/vProcess5"/>
    <dgm:cxn modelId="{77C8DD68-9736-4D7D-91B5-B67D2BB4D85F}" type="presOf" srcId="{00BCA3E5-6496-40C0-9204-EAA601057B43}" destId="{0707619B-EF2F-4323-A3E6-36D74EAD9C22}" srcOrd="0" destOrd="0" presId="urn:microsoft.com/office/officeart/2005/8/layout/vProcess5"/>
    <dgm:cxn modelId="{D1275E57-78E9-4A77-A5CB-0F8DAA631EAB}" type="presParOf" srcId="{22EE1E26-DF26-4D05-B01E-04554E557C28}" destId="{29994A47-C259-4270-9DFC-20F0B17611FF}" srcOrd="0" destOrd="0" presId="urn:microsoft.com/office/officeart/2005/8/layout/vProcess5"/>
    <dgm:cxn modelId="{273A3978-D351-4DB1-926D-5A75C4E0C378}" type="presParOf" srcId="{22EE1E26-DF26-4D05-B01E-04554E557C28}" destId="{AB9E259E-DB4C-422C-9C3B-6824D3CBB9E1}" srcOrd="1" destOrd="0" presId="urn:microsoft.com/office/officeart/2005/8/layout/vProcess5"/>
    <dgm:cxn modelId="{641271C1-A83A-4793-B296-B39C477BDCAE}" type="presParOf" srcId="{22EE1E26-DF26-4D05-B01E-04554E557C28}" destId="{3C309AF0-AF3E-480A-9276-727724889081}" srcOrd="2" destOrd="0" presId="urn:microsoft.com/office/officeart/2005/8/layout/vProcess5"/>
    <dgm:cxn modelId="{1845365E-EE1E-46AD-A608-F6C3FC8C297B}" type="presParOf" srcId="{22EE1E26-DF26-4D05-B01E-04554E557C28}" destId="{0707619B-EF2F-4323-A3E6-36D74EAD9C22}" srcOrd="3" destOrd="0" presId="urn:microsoft.com/office/officeart/2005/8/layout/vProcess5"/>
    <dgm:cxn modelId="{54CCC747-211C-42E0-A585-9A6F48EEFDFC}" type="presParOf" srcId="{22EE1E26-DF26-4D05-B01E-04554E557C28}" destId="{B048C84F-19F3-4409-9EDA-00A56C96A7A2}" srcOrd="4" destOrd="0" presId="urn:microsoft.com/office/officeart/2005/8/layout/vProcess5"/>
    <dgm:cxn modelId="{1FE6EB95-135D-44C1-9A20-D18202DE2CA4}" type="presParOf" srcId="{22EE1E26-DF26-4D05-B01E-04554E557C28}" destId="{8ECBC030-C995-46DD-AB34-6A64F2062FB9}"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E79A3E0-65B5-4473-BB99-53A9DE367CDD}" type="doc">
      <dgm:prSet loTypeId="urn:microsoft.com/office/officeart/2005/8/layout/hProcess10" loCatId="process" qsTypeId="urn:microsoft.com/office/officeart/2005/8/quickstyle/simple5" qsCatId="simple" csTypeId="urn:microsoft.com/office/officeart/2005/8/colors/accent3_5" csCatId="accent3" phldr="1"/>
      <dgm:spPr/>
      <dgm:t>
        <a:bodyPr/>
        <a:lstStyle/>
        <a:p>
          <a:endParaRPr lang="es-EC"/>
        </a:p>
      </dgm:t>
    </dgm:pt>
    <dgm:pt modelId="{13B4D217-C79E-48B6-9A6B-F7FB0A8970F7}">
      <dgm:prSet phldrT="[Texto]" custT="1"/>
      <dgm:spPr/>
      <dgm:t>
        <a:bodyPr/>
        <a:lstStyle/>
        <a:p>
          <a:r>
            <a:rPr lang="es-EC" sz="1800" dirty="0" smtClean="0"/>
            <a:t>La conformación de clúster se realizará mediante la asociación de 6 negocios que se encuentran en competencia directa y cada uno especialista en diferentes áreas de belleza</a:t>
          </a:r>
          <a:endParaRPr lang="es-EC" sz="1800" dirty="0"/>
        </a:p>
      </dgm:t>
    </dgm:pt>
    <dgm:pt modelId="{EE2C4FF3-EA8F-4E38-B1F1-36A0DFE8161D}" type="parTrans" cxnId="{E8FAFB4F-B895-4686-AF4E-5BFFE6048BAD}">
      <dgm:prSet/>
      <dgm:spPr/>
      <dgm:t>
        <a:bodyPr/>
        <a:lstStyle/>
        <a:p>
          <a:endParaRPr lang="es-EC" sz="1400"/>
        </a:p>
      </dgm:t>
    </dgm:pt>
    <dgm:pt modelId="{BA626F14-71B8-4552-A24C-23AEC92F22F9}" type="sibTrans" cxnId="{E8FAFB4F-B895-4686-AF4E-5BFFE6048BAD}">
      <dgm:prSet/>
      <dgm:spPr/>
      <dgm:t>
        <a:bodyPr/>
        <a:lstStyle/>
        <a:p>
          <a:endParaRPr lang="es-EC" sz="1400"/>
        </a:p>
      </dgm:t>
    </dgm:pt>
    <dgm:pt modelId="{841178BC-1279-4CD8-B475-78317590FFF0}">
      <dgm:prSet phldrT="[Texto]" custT="1"/>
      <dgm:spPr/>
      <dgm:t>
        <a:bodyPr/>
        <a:lstStyle/>
        <a:p>
          <a:r>
            <a:rPr lang="es-EC" sz="1800" dirty="0" smtClean="0"/>
            <a:t>Con el progreso de la Asociación no solo se eliminara la competencia directa sino también se dará a conocer varios negocios de artesanías ubicados en dicho centro comercial, con el fin de </a:t>
          </a:r>
          <a:endParaRPr lang="es-EC" sz="1800" dirty="0"/>
        </a:p>
      </dgm:t>
    </dgm:pt>
    <dgm:pt modelId="{6D7DCC36-0C42-481E-8C0F-7B8D97A2C51B}" type="parTrans" cxnId="{09F03283-2A38-4E44-832D-F355A6D48456}">
      <dgm:prSet/>
      <dgm:spPr/>
      <dgm:t>
        <a:bodyPr/>
        <a:lstStyle/>
        <a:p>
          <a:endParaRPr lang="es-EC" sz="1400"/>
        </a:p>
      </dgm:t>
    </dgm:pt>
    <dgm:pt modelId="{CB44A1C8-835E-4F11-86D7-E20EC29286E5}" type="sibTrans" cxnId="{09F03283-2A38-4E44-832D-F355A6D48456}">
      <dgm:prSet/>
      <dgm:spPr/>
      <dgm:t>
        <a:bodyPr/>
        <a:lstStyle/>
        <a:p>
          <a:endParaRPr lang="es-EC" sz="1400"/>
        </a:p>
      </dgm:t>
    </dgm:pt>
    <dgm:pt modelId="{572545DD-36B2-4F7B-A286-6BF604BA3C13}">
      <dgm:prSet custT="1"/>
      <dgm:spPr/>
      <dgm:t>
        <a:bodyPr/>
        <a:lstStyle/>
        <a:p>
          <a:r>
            <a:rPr lang="es-EC" sz="1800" dirty="0" smtClean="0"/>
            <a:t>La Asociación se localizaría en el centro comercial Artesanal </a:t>
          </a:r>
          <a:r>
            <a:rPr lang="es-EC" sz="1800" dirty="0" err="1" smtClean="0"/>
            <a:t>Quitus</a:t>
          </a:r>
          <a:r>
            <a:rPr lang="es-EC" sz="1800" dirty="0" smtClean="0"/>
            <a:t> ubicado en el sector de la Universidad Central, un sector </a:t>
          </a:r>
          <a:r>
            <a:rPr lang="es-EC" sz="1800" dirty="0" err="1" smtClean="0"/>
            <a:t>sector</a:t>
          </a:r>
          <a:r>
            <a:rPr lang="es-EC" sz="1800" dirty="0" smtClean="0"/>
            <a:t> sumamente comercial y con afluencia de gente incentivar a la compra de productos ecuatorianos.</a:t>
          </a:r>
          <a:endParaRPr lang="es-EC" sz="1800" dirty="0"/>
        </a:p>
      </dgm:t>
    </dgm:pt>
    <dgm:pt modelId="{E90F682C-8E7E-48E2-A173-A39D0AA4848B}" type="parTrans" cxnId="{AFEDCDD4-6F3E-4E14-8BCE-C148EA9FCBB1}">
      <dgm:prSet/>
      <dgm:spPr/>
      <dgm:t>
        <a:bodyPr/>
        <a:lstStyle/>
        <a:p>
          <a:endParaRPr lang="es-EC" sz="1400"/>
        </a:p>
      </dgm:t>
    </dgm:pt>
    <dgm:pt modelId="{BDD966DE-8879-4528-840F-CD8264429A9C}" type="sibTrans" cxnId="{AFEDCDD4-6F3E-4E14-8BCE-C148EA9FCBB1}">
      <dgm:prSet/>
      <dgm:spPr/>
      <dgm:t>
        <a:bodyPr/>
        <a:lstStyle/>
        <a:p>
          <a:endParaRPr lang="es-EC" sz="1400"/>
        </a:p>
      </dgm:t>
    </dgm:pt>
    <dgm:pt modelId="{81AB4FB4-ABB8-474F-8C70-2DFD4025B2EE}" type="pres">
      <dgm:prSet presAssocID="{7E79A3E0-65B5-4473-BB99-53A9DE367CDD}" presName="Name0" presStyleCnt="0">
        <dgm:presLayoutVars>
          <dgm:dir/>
          <dgm:resizeHandles val="exact"/>
        </dgm:presLayoutVars>
      </dgm:prSet>
      <dgm:spPr/>
      <dgm:t>
        <a:bodyPr/>
        <a:lstStyle/>
        <a:p>
          <a:endParaRPr lang="es-EC"/>
        </a:p>
      </dgm:t>
    </dgm:pt>
    <dgm:pt modelId="{03F4AF33-6B72-4F70-A748-9A951645E465}" type="pres">
      <dgm:prSet presAssocID="{572545DD-36B2-4F7B-A286-6BF604BA3C13}" presName="composite" presStyleCnt="0"/>
      <dgm:spPr/>
    </dgm:pt>
    <dgm:pt modelId="{1C4A48F0-75DA-459B-A6A5-6BF814D2B335}" type="pres">
      <dgm:prSet presAssocID="{572545DD-36B2-4F7B-A286-6BF604BA3C13}" presName="imagSh" presStyleLbl="bgImgPlace1" presStyleIdx="0" presStyleCnt="3"/>
      <dgm:spPr>
        <a:blipFill rotWithShape="1">
          <a:blip xmlns:r="http://schemas.openxmlformats.org/officeDocument/2006/relationships" r:embed="rId1"/>
          <a:stretch>
            <a:fillRect/>
          </a:stretch>
        </a:blipFill>
      </dgm:spPr>
      <dgm:t>
        <a:bodyPr/>
        <a:lstStyle/>
        <a:p>
          <a:endParaRPr lang="es-EC"/>
        </a:p>
      </dgm:t>
    </dgm:pt>
    <dgm:pt modelId="{15C07647-EC49-4320-87BC-15369779A8F0}" type="pres">
      <dgm:prSet presAssocID="{572545DD-36B2-4F7B-A286-6BF604BA3C13}" presName="txNode" presStyleLbl="node1" presStyleIdx="0" presStyleCnt="3">
        <dgm:presLayoutVars>
          <dgm:bulletEnabled val="1"/>
        </dgm:presLayoutVars>
      </dgm:prSet>
      <dgm:spPr/>
      <dgm:t>
        <a:bodyPr/>
        <a:lstStyle/>
        <a:p>
          <a:endParaRPr lang="es-EC"/>
        </a:p>
      </dgm:t>
    </dgm:pt>
    <dgm:pt modelId="{8310B09B-44B0-44FD-81E5-39465FAA1D60}" type="pres">
      <dgm:prSet presAssocID="{BDD966DE-8879-4528-840F-CD8264429A9C}" presName="sibTrans" presStyleLbl="sibTrans2D1" presStyleIdx="0" presStyleCnt="2"/>
      <dgm:spPr/>
      <dgm:t>
        <a:bodyPr/>
        <a:lstStyle/>
        <a:p>
          <a:endParaRPr lang="es-EC"/>
        </a:p>
      </dgm:t>
    </dgm:pt>
    <dgm:pt modelId="{D1131743-7F17-4A20-8C89-B56749887B76}" type="pres">
      <dgm:prSet presAssocID="{BDD966DE-8879-4528-840F-CD8264429A9C}" presName="connTx" presStyleLbl="sibTrans2D1" presStyleIdx="0" presStyleCnt="2"/>
      <dgm:spPr/>
      <dgm:t>
        <a:bodyPr/>
        <a:lstStyle/>
        <a:p>
          <a:endParaRPr lang="es-EC"/>
        </a:p>
      </dgm:t>
    </dgm:pt>
    <dgm:pt modelId="{0422EDC2-7056-456C-8342-F4AAF3D2FCE2}" type="pres">
      <dgm:prSet presAssocID="{13B4D217-C79E-48B6-9A6B-F7FB0A8970F7}" presName="composite" presStyleCnt="0"/>
      <dgm:spPr/>
    </dgm:pt>
    <dgm:pt modelId="{A5414825-CD7A-459C-92B8-530BB9E49FB4}" type="pres">
      <dgm:prSet presAssocID="{13B4D217-C79E-48B6-9A6B-F7FB0A8970F7}" presName="imagSh" presStyleLbl="bgImgPlace1" presStyleIdx="1" presStyleCnt="3"/>
      <dgm:spPr>
        <a:blipFill rotWithShape="1">
          <a:blip xmlns:r="http://schemas.openxmlformats.org/officeDocument/2006/relationships" r:embed="rId2"/>
          <a:stretch>
            <a:fillRect/>
          </a:stretch>
        </a:blipFill>
      </dgm:spPr>
    </dgm:pt>
    <dgm:pt modelId="{A584859D-F42B-4088-BA43-328C8A03F45E}" type="pres">
      <dgm:prSet presAssocID="{13B4D217-C79E-48B6-9A6B-F7FB0A8970F7}" presName="txNode" presStyleLbl="node1" presStyleIdx="1" presStyleCnt="3">
        <dgm:presLayoutVars>
          <dgm:bulletEnabled val="1"/>
        </dgm:presLayoutVars>
      </dgm:prSet>
      <dgm:spPr/>
      <dgm:t>
        <a:bodyPr/>
        <a:lstStyle/>
        <a:p>
          <a:endParaRPr lang="es-EC"/>
        </a:p>
      </dgm:t>
    </dgm:pt>
    <dgm:pt modelId="{4029AC54-D915-48CF-A451-ECB637A71D21}" type="pres">
      <dgm:prSet presAssocID="{BA626F14-71B8-4552-A24C-23AEC92F22F9}" presName="sibTrans" presStyleLbl="sibTrans2D1" presStyleIdx="1" presStyleCnt="2"/>
      <dgm:spPr/>
      <dgm:t>
        <a:bodyPr/>
        <a:lstStyle/>
        <a:p>
          <a:endParaRPr lang="es-EC"/>
        </a:p>
      </dgm:t>
    </dgm:pt>
    <dgm:pt modelId="{D7F47E66-2757-4B8A-8D81-67935E3AA3BA}" type="pres">
      <dgm:prSet presAssocID="{BA626F14-71B8-4552-A24C-23AEC92F22F9}" presName="connTx" presStyleLbl="sibTrans2D1" presStyleIdx="1" presStyleCnt="2"/>
      <dgm:spPr/>
      <dgm:t>
        <a:bodyPr/>
        <a:lstStyle/>
        <a:p>
          <a:endParaRPr lang="es-EC"/>
        </a:p>
      </dgm:t>
    </dgm:pt>
    <dgm:pt modelId="{DD129EBB-B794-4F1D-B715-79466F07D4DC}" type="pres">
      <dgm:prSet presAssocID="{841178BC-1279-4CD8-B475-78317590FFF0}" presName="composite" presStyleCnt="0"/>
      <dgm:spPr/>
    </dgm:pt>
    <dgm:pt modelId="{E118AF22-8369-4CCC-AD0A-213D4F5BDCDA}" type="pres">
      <dgm:prSet presAssocID="{841178BC-1279-4CD8-B475-78317590FFF0}" presName="imagSh" presStyleLbl="bgImgPlace1" presStyleIdx="2" presStyleCnt="3"/>
      <dgm:spPr>
        <a:blipFill rotWithShape="1">
          <a:blip xmlns:r="http://schemas.openxmlformats.org/officeDocument/2006/relationships" r:embed="rId3"/>
          <a:stretch>
            <a:fillRect/>
          </a:stretch>
        </a:blipFill>
      </dgm:spPr>
    </dgm:pt>
    <dgm:pt modelId="{3624476F-D19C-4169-9C72-656AA2A0402E}" type="pres">
      <dgm:prSet presAssocID="{841178BC-1279-4CD8-B475-78317590FFF0}" presName="txNode" presStyleLbl="node1" presStyleIdx="2" presStyleCnt="3">
        <dgm:presLayoutVars>
          <dgm:bulletEnabled val="1"/>
        </dgm:presLayoutVars>
      </dgm:prSet>
      <dgm:spPr/>
      <dgm:t>
        <a:bodyPr/>
        <a:lstStyle/>
        <a:p>
          <a:endParaRPr lang="es-EC"/>
        </a:p>
      </dgm:t>
    </dgm:pt>
  </dgm:ptLst>
  <dgm:cxnLst>
    <dgm:cxn modelId="{06720520-E4C9-4DA5-A009-931D48ACA236}" type="presOf" srcId="{572545DD-36B2-4F7B-A286-6BF604BA3C13}" destId="{15C07647-EC49-4320-87BC-15369779A8F0}" srcOrd="0" destOrd="0" presId="urn:microsoft.com/office/officeart/2005/8/layout/hProcess10"/>
    <dgm:cxn modelId="{E8FAFB4F-B895-4686-AF4E-5BFFE6048BAD}" srcId="{7E79A3E0-65B5-4473-BB99-53A9DE367CDD}" destId="{13B4D217-C79E-48B6-9A6B-F7FB0A8970F7}" srcOrd="1" destOrd="0" parTransId="{EE2C4FF3-EA8F-4E38-B1F1-36A0DFE8161D}" sibTransId="{BA626F14-71B8-4552-A24C-23AEC92F22F9}"/>
    <dgm:cxn modelId="{09F03283-2A38-4E44-832D-F355A6D48456}" srcId="{7E79A3E0-65B5-4473-BB99-53A9DE367CDD}" destId="{841178BC-1279-4CD8-B475-78317590FFF0}" srcOrd="2" destOrd="0" parTransId="{6D7DCC36-0C42-481E-8C0F-7B8D97A2C51B}" sibTransId="{CB44A1C8-835E-4F11-86D7-E20EC29286E5}"/>
    <dgm:cxn modelId="{48B2C4E5-1043-4FA5-BA65-ABE2CF4CD1C1}" type="presOf" srcId="{13B4D217-C79E-48B6-9A6B-F7FB0A8970F7}" destId="{A584859D-F42B-4088-BA43-328C8A03F45E}" srcOrd="0" destOrd="0" presId="urn:microsoft.com/office/officeart/2005/8/layout/hProcess10"/>
    <dgm:cxn modelId="{6B915476-EC2A-4B46-877C-5805959A024A}" type="presOf" srcId="{BDD966DE-8879-4528-840F-CD8264429A9C}" destId="{D1131743-7F17-4A20-8C89-B56749887B76}" srcOrd="1" destOrd="0" presId="urn:microsoft.com/office/officeart/2005/8/layout/hProcess10"/>
    <dgm:cxn modelId="{D530BF18-1053-471A-82BA-39BBC81DB75C}" type="presOf" srcId="{BDD966DE-8879-4528-840F-CD8264429A9C}" destId="{8310B09B-44B0-44FD-81E5-39465FAA1D60}" srcOrd="0" destOrd="0" presId="urn:microsoft.com/office/officeart/2005/8/layout/hProcess10"/>
    <dgm:cxn modelId="{E14F9B42-D031-446D-95E7-D80C44BFD76B}" type="presOf" srcId="{BA626F14-71B8-4552-A24C-23AEC92F22F9}" destId="{4029AC54-D915-48CF-A451-ECB637A71D21}" srcOrd="0" destOrd="0" presId="urn:microsoft.com/office/officeart/2005/8/layout/hProcess10"/>
    <dgm:cxn modelId="{B69C030D-F742-48A5-8EA6-9A548627C4D3}" type="presOf" srcId="{7E79A3E0-65B5-4473-BB99-53A9DE367CDD}" destId="{81AB4FB4-ABB8-474F-8C70-2DFD4025B2EE}" srcOrd="0" destOrd="0" presId="urn:microsoft.com/office/officeart/2005/8/layout/hProcess10"/>
    <dgm:cxn modelId="{90CB27F0-7189-47F7-B1AA-1B7DC4998976}" type="presOf" srcId="{841178BC-1279-4CD8-B475-78317590FFF0}" destId="{3624476F-D19C-4169-9C72-656AA2A0402E}" srcOrd="0" destOrd="0" presId="urn:microsoft.com/office/officeart/2005/8/layout/hProcess10"/>
    <dgm:cxn modelId="{AFEDCDD4-6F3E-4E14-8BCE-C148EA9FCBB1}" srcId="{7E79A3E0-65B5-4473-BB99-53A9DE367CDD}" destId="{572545DD-36B2-4F7B-A286-6BF604BA3C13}" srcOrd="0" destOrd="0" parTransId="{E90F682C-8E7E-48E2-A173-A39D0AA4848B}" sibTransId="{BDD966DE-8879-4528-840F-CD8264429A9C}"/>
    <dgm:cxn modelId="{AEA0D15B-6E87-4F19-8982-0992BB8D5E85}" type="presOf" srcId="{BA626F14-71B8-4552-A24C-23AEC92F22F9}" destId="{D7F47E66-2757-4B8A-8D81-67935E3AA3BA}" srcOrd="1" destOrd="0" presId="urn:microsoft.com/office/officeart/2005/8/layout/hProcess10"/>
    <dgm:cxn modelId="{3B303AC5-E4CC-4A51-A4A0-4BF5656FDD48}" type="presParOf" srcId="{81AB4FB4-ABB8-474F-8C70-2DFD4025B2EE}" destId="{03F4AF33-6B72-4F70-A748-9A951645E465}" srcOrd="0" destOrd="0" presId="urn:microsoft.com/office/officeart/2005/8/layout/hProcess10"/>
    <dgm:cxn modelId="{21268F8B-AE3F-4F71-A118-18AED2461346}" type="presParOf" srcId="{03F4AF33-6B72-4F70-A748-9A951645E465}" destId="{1C4A48F0-75DA-459B-A6A5-6BF814D2B335}" srcOrd="0" destOrd="0" presId="urn:microsoft.com/office/officeart/2005/8/layout/hProcess10"/>
    <dgm:cxn modelId="{7FDB4AEE-DB80-4D9A-A2C3-681E41E7BF74}" type="presParOf" srcId="{03F4AF33-6B72-4F70-A748-9A951645E465}" destId="{15C07647-EC49-4320-87BC-15369779A8F0}" srcOrd="1" destOrd="0" presId="urn:microsoft.com/office/officeart/2005/8/layout/hProcess10"/>
    <dgm:cxn modelId="{E879CAE9-359C-4D5B-9A60-587BCD5E958B}" type="presParOf" srcId="{81AB4FB4-ABB8-474F-8C70-2DFD4025B2EE}" destId="{8310B09B-44B0-44FD-81E5-39465FAA1D60}" srcOrd="1" destOrd="0" presId="urn:microsoft.com/office/officeart/2005/8/layout/hProcess10"/>
    <dgm:cxn modelId="{1BD29226-BF79-47FF-9294-7BE18D7A5C70}" type="presParOf" srcId="{8310B09B-44B0-44FD-81E5-39465FAA1D60}" destId="{D1131743-7F17-4A20-8C89-B56749887B76}" srcOrd="0" destOrd="0" presId="urn:microsoft.com/office/officeart/2005/8/layout/hProcess10"/>
    <dgm:cxn modelId="{2F42F8E2-27F6-41FB-AD20-58131B73D193}" type="presParOf" srcId="{81AB4FB4-ABB8-474F-8C70-2DFD4025B2EE}" destId="{0422EDC2-7056-456C-8342-F4AAF3D2FCE2}" srcOrd="2" destOrd="0" presId="urn:microsoft.com/office/officeart/2005/8/layout/hProcess10"/>
    <dgm:cxn modelId="{025096B8-6442-401B-8FC0-460DC5B10642}" type="presParOf" srcId="{0422EDC2-7056-456C-8342-F4AAF3D2FCE2}" destId="{A5414825-CD7A-459C-92B8-530BB9E49FB4}" srcOrd="0" destOrd="0" presId="urn:microsoft.com/office/officeart/2005/8/layout/hProcess10"/>
    <dgm:cxn modelId="{C77F4DB6-59EC-4AB2-9461-21B24D66827B}" type="presParOf" srcId="{0422EDC2-7056-456C-8342-F4AAF3D2FCE2}" destId="{A584859D-F42B-4088-BA43-328C8A03F45E}" srcOrd="1" destOrd="0" presId="urn:microsoft.com/office/officeart/2005/8/layout/hProcess10"/>
    <dgm:cxn modelId="{FAFD4BC1-3610-4593-A53D-1A43264E9D1A}" type="presParOf" srcId="{81AB4FB4-ABB8-474F-8C70-2DFD4025B2EE}" destId="{4029AC54-D915-48CF-A451-ECB637A71D21}" srcOrd="3" destOrd="0" presId="urn:microsoft.com/office/officeart/2005/8/layout/hProcess10"/>
    <dgm:cxn modelId="{F87089D9-E748-4CA0-B9EC-A632FE5B1721}" type="presParOf" srcId="{4029AC54-D915-48CF-A451-ECB637A71D21}" destId="{D7F47E66-2757-4B8A-8D81-67935E3AA3BA}" srcOrd="0" destOrd="0" presId="urn:microsoft.com/office/officeart/2005/8/layout/hProcess10"/>
    <dgm:cxn modelId="{936F32F9-C120-4D1B-A7CD-5CB050DD37A1}" type="presParOf" srcId="{81AB4FB4-ABB8-474F-8C70-2DFD4025B2EE}" destId="{DD129EBB-B794-4F1D-B715-79466F07D4DC}" srcOrd="4" destOrd="0" presId="urn:microsoft.com/office/officeart/2005/8/layout/hProcess10"/>
    <dgm:cxn modelId="{1C9F5974-3500-4465-82B7-DE650D9406CD}" type="presParOf" srcId="{DD129EBB-B794-4F1D-B715-79466F07D4DC}" destId="{E118AF22-8369-4CCC-AD0A-213D4F5BDCDA}" srcOrd="0" destOrd="0" presId="urn:microsoft.com/office/officeart/2005/8/layout/hProcess10"/>
    <dgm:cxn modelId="{1BE85F6D-D42F-4325-B8AA-712FF20F1CC1}" type="presParOf" srcId="{DD129EBB-B794-4F1D-B715-79466F07D4DC}" destId="{3624476F-D19C-4169-9C72-656AA2A0402E}"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879818-30C8-40F8-BF22-75140EFB41ED}" type="doc">
      <dgm:prSet loTypeId="urn:microsoft.com/office/officeart/2005/8/layout/process1" loCatId="process" qsTypeId="urn:microsoft.com/office/officeart/2005/8/quickstyle/simple3" qsCatId="simple" csTypeId="urn:microsoft.com/office/officeart/2005/8/colors/accent2_5" csCatId="accent2" phldr="1"/>
      <dgm:spPr/>
    </dgm:pt>
    <dgm:pt modelId="{54326C09-8F17-44D5-AAD0-EEA35CB2A045}">
      <dgm:prSet phldrT="[Texto]"/>
      <dgm:spPr/>
      <dgm:t>
        <a:bodyPr/>
        <a:lstStyle/>
        <a:p>
          <a:r>
            <a:rPr lang="es-EC" smtClean="0"/>
            <a:t>En la actualidad, el mundo enfrenta la conocida era del emprendimiento, que es dominada no sólo por el aumento en las actividades que se realizan en cada país, sino que tratan de representar un cambio fundamental en la forma de pensar de las organizaciones</a:t>
          </a:r>
          <a:endParaRPr lang="es-EC" dirty="0"/>
        </a:p>
      </dgm:t>
    </dgm:pt>
    <dgm:pt modelId="{D6F7A70B-3120-4758-8053-0C98707747C3}" type="parTrans" cxnId="{6AA6D123-E163-4852-880C-6ACF275CAB1A}">
      <dgm:prSet/>
      <dgm:spPr/>
      <dgm:t>
        <a:bodyPr/>
        <a:lstStyle/>
        <a:p>
          <a:endParaRPr lang="es-EC">
            <a:solidFill>
              <a:schemeClr val="tx1"/>
            </a:solidFill>
          </a:endParaRPr>
        </a:p>
      </dgm:t>
    </dgm:pt>
    <dgm:pt modelId="{733F9B0F-4FAD-4F2F-9C31-F4B15294DFD9}" type="sibTrans" cxnId="{6AA6D123-E163-4852-880C-6ACF275CAB1A}">
      <dgm:prSet/>
      <dgm:spPr/>
      <dgm:t>
        <a:bodyPr/>
        <a:lstStyle/>
        <a:p>
          <a:endParaRPr lang="es-EC">
            <a:solidFill>
              <a:schemeClr val="tx1"/>
            </a:solidFill>
          </a:endParaRPr>
        </a:p>
      </dgm:t>
    </dgm:pt>
    <dgm:pt modelId="{9E5A9AB4-DDC3-4A41-A4A8-4AC56980941B}">
      <dgm:prSet phldrT="[Texto]"/>
      <dgm:spPr/>
      <dgm:t>
        <a:bodyPr/>
        <a:lstStyle/>
        <a:p>
          <a:r>
            <a:rPr lang="es-EC" smtClean="0"/>
            <a:t>El desarrollo y crecimiento de un país está basado en el número y calidad de empresas que se crean en él, identificando el impacto que las mismas generan en una economía.</a:t>
          </a:r>
          <a:endParaRPr lang="es-EC" dirty="0"/>
        </a:p>
      </dgm:t>
    </dgm:pt>
    <dgm:pt modelId="{B90597A3-653A-4AF0-832E-9FF0DBF66D4E}" type="parTrans" cxnId="{1AC87D58-9B49-4380-95ED-DA73460DFD58}">
      <dgm:prSet/>
      <dgm:spPr/>
      <dgm:t>
        <a:bodyPr/>
        <a:lstStyle/>
        <a:p>
          <a:endParaRPr lang="es-EC">
            <a:solidFill>
              <a:schemeClr val="tx1"/>
            </a:solidFill>
          </a:endParaRPr>
        </a:p>
      </dgm:t>
    </dgm:pt>
    <dgm:pt modelId="{096E5DCA-7ABF-4ED9-A19E-2B8D2B3D215F}" type="sibTrans" cxnId="{1AC87D58-9B49-4380-95ED-DA73460DFD58}">
      <dgm:prSet/>
      <dgm:spPr/>
      <dgm:t>
        <a:bodyPr/>
        <a:lstStyle/>
        <a:p>
          <a:endParaRPr lang="es-EC">
            <a:solidFill>
              <a:schemeClr val="tx1"/>
            </a:solidFill>
          </a:endParaRPr>
        </a:p>
      </dgm:t>
    </dgm:pt>
    <dgm:pt modelId="{6EC5DDC9-11BC-46AC-A03A-6AF23BE5CE2E}" type="pres">
      <dgm:prSet presAssocID="{6D879818-30C8-40F8-BF22-75140EFB41ED}" presName="Name0" presStyleCnt="0">
        <dgm:presLayoutVars>
          <dgm:dir/>
          <dgm:resizeHandles val="exact"/>
        </dgm:presLayoutVars>
      </dgm:prSet>
      <dgm:spPr/>
    </dgm:pt>
    <dgm:pt modelId="{A45ABA4D-4B3B-46BB-9A72-77106AE11047}" type="pres">
      <dgm:prSet presAssocID="{54326C09-8F17-44D5-AAD0-EEA35CB2A045}" presName="node" presStyleLbl="node1" presStyleIdx="0" presStyleCnt="2">
        <dgm:presLayoutVars>
          <dgm:bulletEnabled val="1"/>
        </dgm:presLayoutVars>
      </dgm:prSet>
      <dgm:spPr/>
      <dgm:t>
        <a:bodyPr/>
        <a:lstStyle/>
        <a:p>
          <a:endParaRPr lang="es-EC"/>
        </a:p>
      </dgm:t>
    </dgm:pt>
    <dgm:pt modelId="{82F65E89-1134-4901-B7EE-EE5DFD541E9C}" type="pres">
      <dgm:prSet presAssocID="{733F9B0F-4FAD-4F2F-9C31-F4B15294DFD9}" presName="sibTrans" presStyleLbl="sibTrans2D1" presStyleIdx="0" presStyleCnt="1"/>
      <dgm:spPr/>
      <dgm:t>
        <a:bodyPr/>
        <a:lstStyle/>
        <a:p>
          <a:endParaRPr lang="es-EC"/>
        </a:p>
      </dgm:t>
    </dgm:pt>
    <dgm:pt modelId="{010DECAE-FA5C-41AC-B0C5-065C644FDC6E}" type="pres">
      <dgm:prSet presAssocID="{733F9B0F-4FAD-4F2F-9C31-F4B15294DFD9}" presName="connectorText" presStyleLbl="sibTrans2D1" presStyleIdx="0" presStyleCnt="1"/>
      <dgm:spPr/>
      <dgm:t>
        <a:bodyPr/>
        <a:lstStyle/>
        <a:p>
          <a:endParaRPr lang="es-EC"/>
        </a:p>
      </dgm:t>
    </dgm:pt>
    <dgm:pt modelId="{6F404269-25E3-490D-BF8E-4F318D97FEF5}" type="pres">
      <dgm:prSet presAssocID="{9E5A9AB4-DDC3-4A41-A4A8-4AC56980941B}" presName="node" presStyleLbl="node1" presStyleIdx="1" presStyleCnt="2">
        <dgm:presLayoutVars>
          <dgm:bulletEnabled val="1"/>
        </dgm:presLayoutVars>
      </dgm:prSet>
      <dgm:spPr/>
      <dgm:t>
        <a:bodyPr/>
        <a:lstStyle/>
        <a:p>
          <a:endParaRPr lang="es-EC"/>
        </a:p>
      </dgm:t>
    </dgm:pt>
  </dgm:ptLst>
  <dgm:cxnLst>
    <dgm:cxn modelId="{6AA6D123-E163-4852-880C-6ACF275CAB1A}" srcId="{6D879818-30C8-40F8-BF22-75140EFB41ED}" destId="{54326C09-8F17-44D5-AAD0-EEA35CB2A045}" srcOrd="0" destOrd="0" parTransId="{D6F7A70B-3120-4758-8053-0C98707747C3}" sibTransId="{733F9B0F-4FAD-4F2F-9C31-F4B15294DFD9}"/>
    <dgm:cxn modelId="{4578AD24-46A3-472F-B318-0E62B301BF28}" type="presOf" srcId="{6D879818-30C8-40F8-BF22-75140EFB41ED}" destId="{6EC5DDC9-11BC-46AC-A03A-6AF23BE5CE2E}" srcOrd="0" destOrd="0" presId="urn:microsoft.com/office/officeart/2005/8/layout/process1"/>
    <dgm:cxn modelId="{2003F109-A379-42EE-8697-5D318325B454}" type="presOf" srcId="{54326C09-8F17-44D5-AAD0-EEA35CB2A045}" destId="{A45ABA4D-4B3B-46BB-9A72-77106AE11047}" srcOrd="0" destOrd="0" presId="urn:microsoft.com/office/officeart/2005/8/layout/process1"/>
    <dgm:cxn modelId="{41B801BE-43F6-4B59-B1B7-BA1232373FA8}" type="presOf" srcId="{733F9B0F-4FAD-4F2F-9C31-F4B15294DFD9}" destId="{82F65E89-1134-4901-B7EE-EE5DFD541E9C}" srcOrd="0" destOrd="0" presId="urn:microsoft.com/office/officeart/2005/8/layout/process1"/>
    <dgm:cxn modelId="{2219813F-D2AE-4780-8688-163A4E704BD7}" type="presOf" srcId="{733F9B0F-4FAD-4F2F-9C31-F4B15294DFD9}" destId="{010DECAE-FA5C-41AC-B0C5-065C644FDC6E}" srcOrd="1" destOrd="0" presId="urn:microsoft.com/office/officeart/2005/8/layout/process1"/>
    <dgm:cxn modelId="{1AC87D58-9B49-4380-95ED-DA73460DFD58}" srcId="{6D879818-30C8-40F8-BF22-75140EFB41ED}" destId="{9E5A9AB4-DDC3-4A41-A4A8-4AC56980941B}" srcOrd="1" destOrd="0" parTransId="{B90597A3-653A-4AF0-832E-9FF0DBF66D4E}" sibTransId="{096E5DCA-7ABF-4ED9-A19E-2B8D2B3D215F}"/>
    <dgm:cxn modelId="{23347D04-C889-44D2-9BB9-435B175474EC}" type="presOf" srcId="{9E5A9AB4-DDC3-4A41-A4A8-4AC56980941B}" destId="{6F404269-25E3-490D-BF8E-4F318D97FEF5}" srcOrd="0" destOrd="0" presId="urn:microsoft.com/office/officeart/2005/8/layout/process1"/>
    <dgm:cxn modelId="{7502E432-A530-4127-81B6-A3CB3324BA61}" type="presParOf" srcId="{6EC5DDC9-11BC-46AC-A03A-6AF23BE5CE2E}" destId="{A45ABA4D-4B3B-46BB-9A72-77106AE11047}" srcOrd="0" destOrd="0" presId="urn:microsoft.com/office/officeart/2005/8/layout/process1"/>
    <dgm:cxn modelId="{CA15AC33-EFF8-4269-AF24-2A5911C67E70}" type="presParOf" srcId="{6EC5DDC9-11BC-46AC-A03A-6AF23BE5CE2E}" destId="{82F65E89-1134-4901-B7EE-EE5DFD541E9C}" srcOrd="1" destOrd="0" presId="urn:microsoft.com/office/officeart/2005/8/layout/process1"/>
    <dgm:cxn modelId="{DF8C2782-F2DE-440C-BA0E-E185A791D4BD}" type="presParOf" srcId="{82F65E89-1134-4901-B7EE-EE5DFD541E9C}" destId="{010DECAE-FA5C-41AC-B0C5-065C644FDC6E}" srcOrd="0" destOrd="0" presId="urn:microsoft.com/office/officeart/2005/8/layout/process1"/>
    <dgm:cxn modelId="{8BA432EC-C8F5-43EB-A445-438B6F7EA17A}" type="presParOf" srcId="{6EC5DDC9-11BC-46AC-A03A-6AF23BE5CE2E}" destId="{6F404269-25E3-490D-BF8E-4F318D97FEF5}"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F83063-41BC-4249-BC98-5FC8D31EDA89}" type="doc">
      <dgm:prSet loTypeId="urn:microsoft.com/office/officeart/2005/8/layout/process3" loCatId="process" qsTypeId="urn:microsoft.com/office/officeart/2005/8/quickstyle/simple4" qsCatId="simple" csTypeId="urn:microsoft.com/office/officeart/2005/8/colors/colorful4" csCatId="colorful" phldr="1"/>
      <dgm:spPr/>
      <dgm:t>
        <a:bodyPr/>
        <a:lstStyle/>
        <a:p>
          <a:endParaRPr lang="es-EC"/>
        </a:p>
      </dgm:t>
    </dgm:pt>
    <dgm:pt modelId="{63A3E8CE-C699-40DD-81CE-FC8869453AA8}">
      <dgm:prSet phldrT="[Texto]" custT="1"/>
      <dgm:spPr/>
      <dgm:t>
        <a:bodyPr/>
        <a:lstStyle/>
        <a:p>
          <a:r>
            <a:rPr lang="es-EC" sz="1800" dirty="0" smtClean="0"/>
            <a:t>GEM</a:t>
          </a:r>
          <a:endParaRPr lang="es-EC" sz="1800" dirty="0"/>
        </a:p>
      </dgm:t>
    </dgm:pt>
    <dgm:pt modelId="{604A5FF1-621E-4871-BACD-CE21CB214171}" type="parTrans" cxnId="{3017C802-04B8-4F5C-8348-7168DC887E17}">
      <dgm:prSet/>
      <dgm:spPr/>
      <dgm:t>
        <a:bodyPr/>
        <a:lstStyle/>
        <a:p>
          <a:endParaRPr lang="es-EC"/>
        </a:p>
      </dgm:t>
    </dgm:pt>
    <dgm:pt modelId="{B396C989-D509-441A-8127-4493C64DCC84}" type="sibTrans" cxnId="{3017C802-04B8-4F5C-8348-7168DC887E17}">
      <dgm:prSet/>
      <dgm:spPr/>
      <dgm:t>
        <a:bodyPr/>
        <a:lstStyle/>
        <a:p>
          <a:endParaRPr lang="es-EC"/>
        </a:p>
      </dgm:t>
    </dgm:pt>
    <dgm:pt modelId="{CE90377A-859B-455C-9F42-5262F2D94448}">
      <dgm:prSet phldrT="[Texto]"/>
      <dgm:spPr/>
      <dgm:t>
        <a:bodyPr/>
        <a:lstStyle/>
        <a:p>
          <a:r>
            <a:rPr lang="es-EC" dirty="0" smtClean="0">
              <a:effectLst/>
              <a:latin typeface="+mn-lt"/>
              <a:ea typeface="Calibri" panose="020F0502020204030204" pitchFamily="34" charset="0"/>
              <a:cs typeface="Times New Roman" panose="02020603050405020304" pitchFamily="18" charset="0"/>
            </a:rPr>
            <a:t>Apoyo</a:t>
          </a:r>
          <a:r>
            <a:rPr lang="es-EC" baseline="0" dirty="0" smtClean="0">
              <a:effectLst/>
              <a:latin typeface="+mn-lt"/>
              <a:ea typeface="Calibri" panose="020F0502020204030204" pitchFamily="34" charset="0"/>
              <a:cs typeface="Times New Roman" panose="02020603050405020304" pitchFamily="18" charset="0"/>
            </a:rPr>
            <a:t> Financiero</a:t>
          </a:r>
          <a:endParaRPr lang="es-EC" dirty="0"/>
        </a:p>
      </dgm:t>
    </dgm:pt>
    <dgm:pt modelId="{0FADFE72-533D-4713-8E13-480BD8FDF05C}" type="parTrans" cxnId="{22B2D973-27C6-4045-83C7-2EE22F9A5625}">
      <dgm:prSet/>
      <dgm:spPr/>
      <dgm:t>
        <a:bodyPr/>
        <a:lstStyle/>
        <a:p>
          <a:endParaRPr lang="es-EC"/>
        </a:p>
      </dgm:t>
    </dgm:pt>
    <dgm:pt modelId="{CCB26453-449C-4B75-9919-80F45DC2E631}" type="sibTrans" cxnId="{22B2D973-27C6-4045-83C7-2EE22F9A5625}">
      <dgm:prSet/>
      <dgm:spPr/>
      <dgm:t>
        <a:bodyPr/>
        <a:lstStyle/>
        <a:p>
          <a:endParaRPr lang="es-EC"/>
        </a:p>
      </dgm:t>
    </dgm:pt>
    <dgm:pt modelId="{33177D64-89C1-438D-8DDD-FEA4D365D8AA}">
      <dgm:prSet phldrT="[Texto]" custT="1"/>
      <dgm:spPr/>
      <dgm:t>
        <a:bodyPr/>
        <a:lstStyle/>
        <a:p>
          <a:r>
            <a:rPr lang="es-EC" sz="1800" dirty="0" smtClean="0"/>
            <a:t>MARCH</a:t>
          </a:r>
          <a:endParaRPr lang="es-EC" sz="1800" dirty="0"/>
        </a:p>
      </dgm:t>
    </dgm:pt>
    <dgm:pt modelId="{8F397AF3-5F1B-4ADA-847B-D511B8589F05}" type="parTrans" cxnId="{2C2FAF13-611F-42F4-AA44-88FBFA3C4135}">
      <dgm:prSet/>
      <dgm:spPr/>
      <dgm:t>
        <a:bodyPr/>
        <a:lstStyle/>
        <a:p>
          <a:endParaRPr lang="es-EC"/>
        </a:p>
      </dgm:t>
    </dgm:pt>
    <dgm:pt modelId="{79E19683-8AB5-4734-ABC5-88D74DA6ED41}" type="sibTrans" cxnId="{2C2FAF13-611F-42F4-AA44-88FBFA3C4135}">
      <dgm:prSet/>
      <dgm:spPr/>
      <dgm:t>
        <a:bodyPr/>
        <a:lstStyle/>
        <a:p>
          <a:endParaRPr lang="es-EC"/>
        </a:p>
      </dgm:t>
    </dgm:pt>
    <dgm:pt modelId="{660B9B5B-6A95-4FBE-98E2-E2AE71955552}">
      <dgm:prSet phldrT="[Texto]"/>
      <dgm:spPr/>
      <dgm:t>
        <a:bodyPr/>
        <a:lstStyle/>
        <a:p>
          <a:r>
            <a:rPr lang="es-EC" dirty="0" smtClean="0">
              <a:effectLst/>
              <a:latin typeface="+mn-lt"/>
            </a:rPr>
            <a:t>Financiación</a:t>
          </a:r>
          <a:r>
            <a:rPr lang="es-EC" baseline="0" dirty="0" smtClean="0">
              <a:effectLst/>
              <a:latin typeface="+mn-lt"/>
            </a:rPr>
            <a:t> </a:t>
          </a:r>
          <a:endParaRPr lang="es-EC" dirty="0"/>
        </a:p>
      </dgm:t>
    </dgm:pt>
    <dgm:pt modelId="{94349492-565F-4C7E-A889-4718E2D464F5}" type="parTrans" cxnId="{51C611F2-ABB2-464E-962A-C5162130173B}">
      <dgm:prSet/>
      <dgm:spPr/>
      <dgm:t>
        <a:bodyPr/>
        <a:lstStyle/>
        <a:p>
          <a:endParaRPr lang="es-EC"/>
        </a:p>
      </dgm:t>
    </dgm:pt>
    <dgm:pt modelId="{E84E34AF-1CD0-47C8-898A-B8D6FEDC8DC3}" type="sibTrans" cxnId="{51C611F2-ABB2-464E-962A-C5162130173B}">
      <dgm:prSet/>
      <dgm:spPr/>
      <dgm:t>
        <a:bodyPr/>
        <a:lstStyle/>
        <a:p>
          <a:endParaRPr lang="es-EC"/>
        </a:p>
      </dgm:t>
    </dgm:pt>
    <dgm:pt modelId="{145A5F2B-F465-48D1-87C7-AA87337BA864}">
      <dgm:prSet phldrT="[Texto]" custT="1"/>
      <dgm:spPr/>
      <dgm:t>
        <a:bodyPr/>
        <a:lstStyle/>
        <a:p>
          <a:r>
            <a:rPr lang="es-EC" sz="1800" dirty="0" smtClean="0"/>
            <a:t>VECIANA</a:t>
          </a:r>
          <a:endParaRPr lang="es-EC" sz="1800" dirty="0"/>
        </a:p>
      </dgm:t>
    </dgm:pt>
    <dgm:pt modelId="{CC5BCB2C-E792-44FA-AFE6-871F2CACE615}" type="parTrans" cxnId="{5720B47E-24A3-4635-8619-034D5AE90642}">
      <dgm:prSet/>
      <dgm:spPr/>
      <dgm:t>
        <a:bodyPr/>
        <a:lstStyle/>
        <a:p>
          <a:endParaRPr lang="es-EC"/>
        </a:p>
      </dgm:t>
    </dgm:pt>
    <dgm:pt modelId="{7C73FB0B-B929-4B2F-90F6-036D27F8E8D7}" type="sibTrans" cxnId="{5720B47E-24A3-4635-8619-034D5AE90642}">
      <dgm:prSet/>
      <dgm:spPr/>
      <dgm:t>
        <a:bodyPr/>
        <a:lstStyle/>
        <a:p>
          <a:endParaRPr lang="es-EC"/>
        </a:p>
      </dgm:t>
    </dgm:pt>
    <dgm:pt modelId="{3CAF311D-320C-4CF4-AE3C-578D4090D117}">
      <dgm:prSet phldrT="[Texto]"/>
      <dgm:spPr/>
      <dgm:t>
        <a:bodyPr/>
        <a:lstStyle/>
        <a:p>
          <a:r>
            <a:rPr lang="es-EC" dirty="0" smtClean="0">
              <a:effectLst/>
              <a:latin typeface="+mn-lt"/>
              <a:ea typeface="Calibri" panose="020F0502020204030204" pitchFamily="34" charset="0"/>
              <a:cs typeface="Times New Roman" panose="02020603050405020304" pitchFamily="18" charset="0"/>
            </a:rPr>
            <a:t>Identificar una oportunidad empresarial</a:t>
          </a:r>
          <a:endParaRPr lang="es-EC" dirty="0"/>
        </a:p>
      </dgm:t>
    </dgm:pt>
    <dgm:pt modelId="{B984343F-2D11-4AE0-8F55-B09F6DEA32F8}" type="parTrans" cxnId="{69A1250E-DEE2-4A6C-870E-24BAB31BD8A1}">
      <dgm:prSet/>
      <dgm:spPr/>
      <dgm:t>
        <a:bodyPr/>
        <a:lstStyle/>
        <a:p>
          <a:endParaRPr lang="es-EC"/>
        </a:p>
      </dgm:t>
    </dgm:pt>
    <dgm:pt modelId="{2F8A99A3-674A-4B1E-9555-B915D8A3C889}" type="sibTrans" cxnId="{69A1250E-DEE2-4A6C-870E-24BAB31BD8A1}">
      <dgm:prSet/>
      <dgm:spPr/>
      <dgm:t>
        <a:bodyPr/>
        <a:lstStyle/>
        <a:p>
          <a:endParaRPr lang="es-EC"/>
        </a:p>
      </dgm:t>
    </dgm:pt>
    <dgm:pt modelId="{B7D48D24-ED3F-4233-AFA9-DDDC1FA03264}">
      <dgm:prSet custT="1"/>
      <dgm:spPr/>
      <dgm:t>
        <a:bodyPr/>
        <a:lstStyle/>
        <a:p>
          <a:r>
            <a:rPr lang="es-EC" sz="1800" dirty="0" smtClean="0"/>
            <a:t>PATUEL</a:t>
          </a:r>
          <a:endParaRPr lang="es-EC" sz="1800" dirty="0"/>
        </a:p>
      </dgm:t>
    </dgm:pt>
    <dgm:pt modelId="{DE5A2CD7-6BF8-4371-B23B-BCCF41AB8664}" type="parTrans" cxnId="{0745FF9B-5D2E-41A1-AE31-7E206F26EDDD}">
      <dgm:prSet/>
      <dgm:spPr/>
      <dgm:t>
        <a:bodyPr/>
        <a:lstStyle/>
        <a:p>
          <a:endParaRPr lang="es-EC"/>
        </a:p>
      </dgm:t>
    </dgm:pt>
    <dgm:pt modelId="{242B066A-2411-4006-8714-4F8C7F05CE9F}" type="sibTrans" cxnId="{0745FF9B-5D2E-41A1-AE31-7E206F26EDDD}">
      <dgm:prSet/>
      <dgm:spPr/>
      <dgm:t>
        <a:bodyPr/>
        <a:lstStyle/>
        <a:p>
          <a:endParaRPr lang="es-EC"/>
        </a:p>
      </dgm:t>
    </dgm:pt>
    <dgm:pt modelId="{96C80EFC-D4CF-420C-9F77-AF85E7133F1D}">
      <dgm:prSet/>
      <dgm:spPr/>
      <dgm:t>
        <a:bodyPr/>
        <a:lstStyle/>
        <a:p>
          <a:r>
            <a:rPr lang="es-EC" smtClean="0">
              <a:effectLst/>
              <a:latin typeface="+mn-lt"/>
              <a:ea typeface="Calibri" panose="020F0502020204030204" pitchFamily="34" charset="0"/>
              <a:cs typeface="Times New Roman" panose="02020603050405020304" pitchFamily="18" charset="0"/>
            </a:rPr>
            <a:t>Políticas Gubernamentales</a:t>
          </a:r>
          <a:endParaRPr lang="es-EC" dirty="0" smtClean="0">
            <a:effectLst/>
            <a:latin typeface="+mn-lt"/>
            <a:ea typeface="Calibri" panose="020F0502020204030204" pitchFamily="34" charset="0"/>
            <a:cs typeface="Times New Roman" panose="02020603050405020304" pitchFamily="18" charset="0"/>
          </a:endParaRPr>
        </a:p>
      </dgm:t>
    </dgm:pt>
    <dgm:pt modelId="{58C209F2-59A7-44B6-B220-338CC4A06E94}" type="parTrans" cxnId="{2D6B85B9-72DE-4869-9EA2-4C39900E4445}">
      <dgm:prSet/>
      <dgm:spPr/>
      <dgm:t>
        <a:bodyPr/>
        <a:lstStyle/>
        <a:p>
          <a:endParaRPr lang="es-EC"/>
        </a:p>
      </dgm:t>
    </dgm:pt>
    <dgm:pt modelId="{32EF2987-BAEF-4425-9A4F-73D0A42E5DD7}" type="sibTrans" cxnId="{2D6B85B9-72DE-4869-9EA2-4C39900E4445}">
      <dgm:prSet/>
      <dgm:spPr/>
      <dgm:t>
        <a:bodyPr/>
        <a:lstStyle/>
        <a:p>
          <a:endParaRPr lang="es-EC"/>
        </a:p>
      </dgm:t>
    </dgm:pt>
    <dgm:pt modelId="{5FD5CCF4-8B74-411F-9410-B82C022AD3DD}">
      <dgm:prSet/>
      <dgm:spPr/>
      <dgm:t>
        <a:bodyPr/>
        <a:lstStyle/>
        <a:p>
          <a:r>
            <a:rPr lang="es-EC" smtClean="0">
              <a:effectLst/>
              <a:latin typeface="+mn-lt"/>
              <a:ea typeface="Calibri" panose="020F0502020204030204" pitchFamily="34" charset="0"/>
              <a:cs typeface="Times New Roman" panose="02020603050405020304" pitchFamily="18" charset="0"/>
            </a:rPr>
            <a:t>Educación</a:t>
          </a:r>
          <a:r>
            <a:rPr lang="es-EC" baseline="0" smtClean="0">
              <a:effectLst/>
              <a:latin typeface="+mn-lt"/>
              <a:ea typeface="Calibri" panose="020F0502020204030204" pitchFamily="34" charset="0"/>
              <a:cs typeface="Times New Roman" panose="02020603050405020304" pitchFamily="18" charset="0"/>
            </a:rPr>
            <a:t> y formación</a:t>
          </a:r>
          <a:endParaRPr lang="es-EC" baseline="0" dirty="0" smtClean="0">
            <a:effectLst/>
            <a:latin typeface="+mn-lt"/>
            <a:ea typeface="Calibri" panose="020F0502020204030204" pitchFamily="34" charset="0"/>
            <a:cs typeface="Times New Roman" panose="02020603050405020304" pitchFamily="18" charset="0"/>
          </a:endParaRPr>
        </a:p>
      </dgm:t>
    </dgm:pt>
    <dgm:pt modelId="{D8955C6B-2357-402B-A3F4-9BCCCCF19971}" type="parTrans" cxnId="{6B5C1136-0B6C-469C-A265-B345B0255C60}">
      <dgm:prSet/>
      <dgm:spPr/>
      <dgm:t>
        <a:bodyPr/>
        <a:lstStyle/>
        <a:p>
          <a:endParaRPr lang="es-EC"/>
        </a:p>
      </dgm:t>
    </dgm:pt>
    <dgm:pt modelId="{907B5014-8075-4656-B3A8-5E45DB516B79}" type="sibTrans" cxnId="{6B5C1136-0B6C-469C-A265-B345B0255C60}">
      <dgm:prSet/>
      <dgm:spPr/>
      <dgm:t>
        <a:bodyPr/>
        <a:lstStyle/>
        <a:p>
          <a:endParaRPr lang="es-EC"/>
        </a:p>
      </dgm:t>
    </dgm:pt>
    <dgm:pt modelId="{B10EE458-E1CE-47DA-8C02-CAC270A17602}">
      <dgm:prSet/>
      <dgm:spPr/>
      <dgm:t>
        <a:bodyPr/>
        <a:lstStyle/>
        <a:p>
          <a:r>
            <a:rPr lang="es-EC" baseline="0" smtClean="0">
              <a:effectLst/>
              <a:latin typeface="+mn-lt"/>
              <a:ea typeface="Calibri" panose="020F0502020204030204" pitchFamily="34" charset="0"/>
              <a:cs typeface="Times New Roman" panose="02020603050405020304" pitchFamily="18" charset="0"/>
            </a:rPr>
            <a:t>Transferencia de I+D</a:t>
          </a:r>
          <a:endParaRPr lang="es-EC" baseline="0" dirty="0" smtClean="0">
            <a:effectLst/>
            <a:latin typeface="+mn-lt"/>
            <a:ea typeface="Calibri" panose="020F0502020204030204" pitchFamily="34" charset="0"/>
            <a:cs typeface="Times New Roman" panose="02020603050405020304" pitchFamily="18" charset="0"/>
          </a:endParaRPr>
        </a:p>
      </dgm:t>
    </dgm:pt>
    <dgm:pt modelId="{FC578662-A1A1-4C62-8608-17A486525A6A}" type="parTrans" cxnId="{B3C8B370-6C97-4B8C-836F-E19EE42B5ACC}">
      <dgm:prSet/>
      <dgm:spPr/>
      <dgm:t>
        <a:bodyPr/>
        <a:lstStyle/>
        <a:p>
          <a:endParaRPr lang="es-EC"/>
        </a:p>
      </dgm:t>
    </dgm:pt>
    <dgm:pt modelId="{91169F1C-7CFC-4237-A121-50D1F08C10B4}" type="sibTrans" cxnId="{B3C8B370-6C97-4B8C-836F-E19EE42B5ACC}">
      <dgm:prSet/>
      <dgm:spPr/>
      <dgm:t>
        <a:bodyPr/>
        <a:lstStyle/>
        <a:p>
          <a:endParaRPr lang="es-EC"/>
        </a:p>
      </dgm:t>
    </dgm:pt>
    <dgm:pt modelId="{DE704488-F26C-4D59-9DC9-C8E357BE6724}">
      <dgm:prSet/>
      <dgm:spPr/>
      <dgm:t>
        <a:bodyPr/>
        <a:lstStyle/>
        <a:p>
          <a:r>
            <a:rPr lang="es-EC" baseline="0" smtClean="0">
              <a:effectLst/>
              <a:latin typeface="+mn-lt"/>
              <a:ea typeface="Calibri" panose="020F0502020204030204" pitchFamily="34" charset="0"/>
              <a:cs typeface="Times New Roman" panose="02020603050405020304" pitchFamily="18" charset="0"/>
            </a:rPr>
            <a:t>Infraestructura comercial y profesional</a:t>
          </a:r>
          <a:endParaRPr lang="es-EC" baseline="0" dirty="0" smtClean="0">
            <a:effectLst/>
            <a:latin typeface="+mn-lt"/>
            <a:ea typeface="Calibri" panose="020F0502020204030204" pitchFamily="34" charset="0"/>
            <a:cs typeface="Times New Roman" panose="02020603050405020304" pitchFamily="18" charset="0"/>
          </a:endParaRPr>
        </a:p>
      </dgm:t>
    </dgm:pt>
    <dgm:pt modelId="{B68B2BD7-6ED4-4D96-AFAA-A03E44104C99}" type="parTrans" cxnId="{CFA1DC38-AA76-463D-AAE2-25D7EC756D0E}">
      <dgm:prSet/>
      <dgm:spPr/>
      <dgm:t>
        <a:bodyPr/>
        <a:lstStyle/>
        <a:p>
          <a:endParaRPr lang="es-EC"/>
        </a:p>
      </dgm:t>
    </dgm:pt>
    <dgm:pt modelId="{17506C9F-6DB4-4BB6-A5B5-9D5A15286F52}" type="sibTrans" cxnId="{CFA1DC38-AA76-463D-AAE2-25D7EC756D0E}">
      <dgm:prSet/>
      <dgm:spPr/>
      <dgm:t>
        <a:bodyPr/>
        <a:lstStyle/>
        <a:p>
          <a:endParaRPr lang="es-EC"/>
        </a:p>
      </dgm:t>
    </dgm:pt>
    <dgm:pt modelId="{13224351-3EF6-413B-9736-3F85D9CD9A8F}">
      <dgm:prSet/>
      <dgm:spPr/>
      <dgm:t>
        <a:bodyPr/>
        <a:lstStyle/>
        <a:p>
          <a:r>
            <a:rPr lang="es-EC" baseline="0" smtClean="0">
              <a:effectLst/>
              <a:latin typeface="+mn-lt"/>
              <a:ea typeface="Calibri" panose="020F0502020204030204" pitchFamily="34" charset="0"/>
              <a:cs typeface="Times New Roman" panose="02020603050405020304" pitchFamily="18" charset="0"/>
            </a:rPr>
            <a:t>Apertura del mercado</a:t>
          </a:r>
          <a:endParaRPr lang="es-EC" baseline="0" dirty="0" smtClean="0">
            <a:effectLst/>
            <a:latin typeface="+mn-lt"/>
            <a:ea typeface="Calibri" panose="020F0502020204030204" pitchFamily="34" charset="0"/>
            <a:cs typeface="Times New Roman" panose="02020603050405020304" pitchFamily="18" charset="0"/>
          </a:endParaRPr>
        </a:p>
      </dgm:t>
    </dgm:pt>
    <dgm:pt modelId="{A6A3F3A2-0ECD-4C5B-A106-E6944019CE0B}" type="parTrans" cxnId="{01771B97-8DEB-4147-80E4-17599B26EF19}">
      <dgm:prSet/>
      <dgm:spPr/>
      <dgm:t>
        <a:bodyPr/>
        <a:lstStyle/>
        <a:p>
          <a:endParaRPr lang="es-EC"/>
        </a:p>
      </dgm:t>
    </dgm:pt>
    <dgm:pt modelId="{69AA0278-F51C-4CC7-9F8D-565F04EBE549}" type="sibTrans" cxnId="{01771B97-8DEB-4147-80E4-17599B26EF19}">
      <dgm:prSet/>
      <dgm:spPr/>
      <dgm:t>
        <a:bodyPr/>
        <a:lstStyle/>
        <a:p>
          <a:endParaRPr lang="es-EC"/>
        </a:p>
      </dgm:t>
    </dgm:pt>
    <dgm:pt modelId="{8043D363-FB5F-468F-91A7-12126AFA26A2}">
      <dgm:prSet/>
      <dgm:spPr/>
      <dgm:t>
        <a:bodyPr/>
        <a:lstStyle/>
        <a:p>
          <a:r>
            <a:rPr lang="es-EC" baseline="0" smtClean="0">
              <a:effectLst/>
              <a:latin typeface="+mn-lt"/>
              <a:ea typeface="Calibri" panose="020F0502020204030204" pitchFamily="34" charset="0"/>
              <a:cs typeface="Times New Roman" panose="02020603050405020304" pitchFamily="18" charset="0"/>
            </a:rPr>
            <a:t>Acceso a infraestructura física</a:t>
          </a:r>
          <a:endParaRPr lang="es-EC" baseline="0" dirty="0" smtClean="0">
            <a:effectLst/>
            <a:latin typeface="+mn-lt"/>
            <a:ea typeface="Calibri" panose="020F0502020204030204" pitchFamily="34" charset="0"/>
            <a:cs typeface="Times New Roman" panose="02020603050405020304" pitchFamily="18" charset="0"/>
          </a:endParaRPr>
        </a:p>
      </dgm:t>
    </dgm:pt>
    <dgm:pt modelId="{DEAD8BB5-E8D0-4868-B42D-B208322C7FB4}" type="parTrans" cxnId="{BAAE1AEC-0EB8-4C23-95D6-63649112529C}">
      <dgm:prSet/>
      <dgm:spPr/>
      <dgm:t>
        <a:bodyPr/>
        <a:lstStyle/>
        <a:p>
          <a:endParaRPr lang="es-EC"/>
        </a:p>
      </dgm:t>
    </dgm:pt>
    <dgm:pt modelId="{BAE71914-3D8F-414C-8A37-F51BC0EDF9D9}" type="sibTrans" cxnId="{BAAE1AEC-0EB8-4C23-95D6-63649112529C}">
      <dgm:prSet/>
      <dgm:spPr/>
      <dgm:t>
        <a:bodyPr/>
        <a:lstStyle/>
        <a:p>
          <a:endParaRPr lang="es-EC"/>
        </a:p>
      </dgm:t>
    </dgm:pt>
    <dgm:pt modelId="{96E7ED0C-DC1D-4210-A7D6-5A95E9EDB0DF}">
      <dgm:prSet/>
      <dgm:spPr/>
      <dgm:t>
        <a:bodyPr/>
        <a:lstStyle/>
        <a:p>
          <a:r>
            <a:rPr lang="es-EC" baseline="0" dirty="0" smtClean="0">
              <a:effectLst/>
              <a:latin typeface="+mn-lt"/>
              <a:ea typeface="Calibri" panose="020F0502020204030204" pitchFamily="34" charset="0"/>
              <a:cs typeface="Times New Roman" panose="02020603050405020304" pitchFamily="18" charset="0"/>
            </a:rPr>
            <a:t>Normas sociales y culturales</a:t>
          </a:r>
          <a:endParaRPr lang="es-EC" dirty="0">
            <a:effectLst/>
            <a:latin typeface="+mn-lt"/>
            <a:ea typeface="Calibri" panose="020F0502020204030204" pitchFamily="34" charset="0"/>
            <a:cs typeface="Times New Roman" panose="02020603050405020304" pitchFamily="18" charset="0"/>
          </a:endParaRPr>
        </a:p>
      </dgm:t>
    </dgm:pt>
    <dgm:pt modelId="{D609F02C-E991-45A9-810D-0492206C31AC}" type="parTrans" cxnId="{24638070-DA65-4B8D-B719-12B9D68B335C}">
      <dgm:prSet/>
      <dgm:spPr/>
      <dgm:t>
        <a:bodyPr/>
        <a:lstStyle/>
        <a:p>
          <a:endParaRPr lang="es-EC"/>
        </a:p>
      </dgm:t>
    </dgm:pt>
    <dgm:pt modelId="{8D10CB2F-B63F-4643-B7E4-FF17717BBFD7}" type="sibTrans" cxnId="{24638070-DA65-4B8D-B719-12B9D68B335C}">
      <dgm:prSet/>
      <dgm:spPr/>
      <dgm:t>
        <a:bodyPr/>
        <a:lstStyle/>
        <a:p>
          <a:endParaRPr lang="es-EC"/>
        </a:p>
      </dgm:t>
    </dgm:pt>
    <dgm:pt modelId="{338F86D2-B37A-4DDA-814A-317599E75767}">
      <dgm:prSet/>
      <dgm:spPr/>
      <dgm:t>
        <a:bodyPr/>
        <a:lstStyle/>
        <a:p>
          <a:r>
            <a:rPr lang="es-EC" baseline="0" smtClean="0">
              <a:effectLst/>
              <a:latin typeface="+mn-lt"/>
            </a:rPr>
            <a:t>Gestión </a:t>
          </a:r>
          <a:endParaRPr lang="es-EC" baseline="0" dirty="0" smtClean="0">
            <a:effectLst/>
            <a:latin typeface="+mn-lt"/>
          </a:endParaRPr>
        </a:p>
      </dgm:t>
    </dgm:pt>
    <dgm:pt modelId="{E6A57D3D-3967-4A87-9FCB-DC6ACBEC4529}" type="parTrans" cxnId="{0B4E63CB-F56B-4ED5-9E67-8D09753EEB45}">
      <dgm:prSet/>
      <dgm:spPr/>
      <dgm:t>
        <a:bodyPr/>
        <a:lstStyle/>
        <a:p>
          <a:endParaRPr lang="es-EC"/>
        </a:p>
      </dgm:t>
    </dgm:pt>
    <dgm:pt modelId="{F9A39F14-6DDA-4363-9F33-C410F7E34C72}" type="sibTrans" cxnId="{0B4E63CB-F56B-4ED5-9E67-8D09753EEB45}">
      <dgm:prSet/>
      <dgm:spPr/>
      <dgm:t>
        <a:bodyPr/>
        <a:lstStyle/>
        <a:p>
          <a:endParaRPr lang="es-EC"/>
        </a:p>
      </dgm:t>
    </dgm:pt>
    <dgm:pt modelId="{3ECCE523-6466-47EB-AE63-A494B3A3895E}">
      <dgm:prSet/>
      <dgm:spPr/>
      <dgm:t>
        <a:bodyPr/>
        <a:lstStyle/>
        <a:p>
          <a:r>
            <a:rPr lang="es-EC" baseline="0" smtClean="0">
              <a:effectLst/>
              <a:latin typeface="+mn-lt"/>
            </a:rPr>
            <a:t>Campo de actividad</a:t>
          </a:r>
          <a:endParaRPr lang="es-EC" baseline="0" dirty="0" smtClean="0">
            <a:effectLst/>
            <a:latin typeface="+mn-lt"/>
          </a:endParaRPr>
        </a:p>
      </dgm:t>
    </dgm:pt>
    <dgm:pt modelId="{094A099F-B7EE-423E-BE26-D21A91B7533F}" type="parTrans" cxnId="{5A414D5A-F0B8-414A-8C05-C4EF9C25ACAF}">
      <dgm:prSet/>
      <dgm:spPr/>
      <dgm:t>
        <a:bodyPr/>
        <a:lstStyle/>
        <a:p>
          <a:endParaRPr lang="es-EC"/>
        </a:p>
      </dgm:t>
    </dgm:pt>
    <dgm:pt modelId="{820BC28F-16BB-44F3-BA07-12F342A6F4E5}" type="sibTrans" cxnId="{5A414D5A-F0B8-414A-8C05-C4EF9C25ACAF}">
      <dgm:prSet/>
      <dgm:spPr/>
      <dgm:t>
        <a:bodyPr/>
        <a:lstStyle/>
        <a:p>
          <a:endParaRPr lang="es-EC"/>
        </a:p>
      </dgm:t>
    </dgm:pt>
    <dgm:pt modelId="{4FCD56E4-95D4-43C5-A62B-2AFFDC84DA61}">
      <dgm:prSet/>
      <dgm:spPr/>
      <dgm:t>
        <a:bodyPr/>
        <a:lstStyle/>
        <a:p>
          <a:r>
            <a:rPr lang="es-EC" baseline="0" smtClean="0">
              <a:effectLst/>
              <a:latin typeface="+mn-lt"/>
            </a:rPr>
            <a:t>Perfil Personal </a:t>
          </a:r>
          <a:endParaRPr lang="es-EC" baseline="0" dirty="0" smtClean="0">
            <a:effectLst/>
            <a:latin typeface="+mn-lt"/>
          </a:endParaRPr>
        </a:p>
      </dgm:t>
    </dgm:pt>
    <dgm:pt modelId="{1DF42F9B-810C-4DE7-994C-F0B47838BDAF}" type="parTrans" cxnId="{F41B170C-2BF0-4FE5-BD62-624AB5023B46}">
      <dgm:prSet/>
      <dgm:spPr/>
      <dgm:t>
        <a:bodyPr/>
        <a:lstStyle/>
        <a:p>
          <a:endParaRPr lang="es-EC"/>
        </a:p>
      </dgm:t>
    </dgm:pt>
    <dgm:pt modelId="{993D9FBD-F5DD-49BD-9FA4-30179FF390DA}" type="sibTrans" cxnId="{F41B170C-2BF0-4FE5-BD62-624AB5023B46}">
      <dgm:prSet/>
      <dgm:spPr/>
      <dgm:t>
        <a:bodyPr/>
        <a:lstStyle/>
        <a:p>
          <a:endParaRPr lang="es-EC"/>
        </a:p>
      </dgm:t>
    </dgm:pt>
    <dgm:pt modelId="{78373DA3-DAEE-4A3F-BAF1-9E61EEDEF583}">
      <dgm:prSet/>
      <dgm:spPr/>
      <dgm:t>
        <a:bodyPr/>
        <a:lstStyle/>
        <a:p>
          <a:r>
            <a:rPr lang="es-EC" baseline="0" dirty="0" smtClean="0">
              <a:effectLst/>
              <a:latin typeface="+mn-lt"/>
            </a:rPr>
            <a:t>Objetivos y estrategias de crecimiento</a:t>
          </a:r>
        </a:p>
      </dgm:t>
    </dgm:pt>
    <dgm:pt modelId="{50A234C2-8BE2-4AF1-8D1B-C10E9C268AE7}" type="parTrans" cxnId="{B674574C-C626-474F-81FF-669E5417AFEE}">
      <dgm:prSet/>
      <dgm:spPr/>
      <dgm:t>
        <a:bodyPr/>
        <a:lstStyle/>
        <a:p>
          <a:endParaRPr lang="es-EC"/>
        </a:p>
      </dgm:t>
    </dgm:pt>
    <dgm:pt modelId="{5A432B45-1365-4BBA-832D-F2AA51D1EDEA}" type="sibTrans" cxnId="{B674574C-C626-474F-81FF-669E5417AFEE}">
      <dgm:prSet/>
      <dgm:spPr/>
      <dgm:t>
        <a:bodyPr/>
        <a:lstStyle/>
        <a:p>
          <a:endParaRPr lang="es-EC"/>
        </a:p>
      </dgm:t>
    </dgm:pt>
    <dgm:pt modelId="{1797B5F9-6538-451C-8876-8C827C30C627}">
      <dgm:prSet/>
      <dgm:spPr/>
      <dgm:t>
        <a:bodyPr/>
        <a:lstStyle/>
        <a:p>
          <a:r>
            <a:rPr lang="es-EC" smtClean="0">
              <a:effectLst/>
              <a:latin typeface="+mn-lt"/>
              <a:ea typeface="Calibri" panose="020F0502020204030204" pitchFamily="34" charset="0"/>
              <a:cs typeface="Times New Roman" panose="02020603050405020304" pitchFamily="18" charset="0"/>
            </a:rPr>
            <a:t>Motivación </a:t>
          </a:r>
          <a:endParaRPr lang="es-EC"/>
        </a:p>
      </dgm:t>
    </dgm:pt>
    <dgm:pt modelId="{7D4A5FDB-F179-4253-A5AC-A3F66D0875AA}" type="parTrans" cxnId="{5161175B-5824-4237-A961-74A128C15468}">
      <dgm:prSet/>
      <dgm:spPr/>
      <dgm:t>
        <a:bodyPr/>
        <a:lstStyle/>
        <a:p>
          <a:endParaRPr lang="es-EC"/>
        </a:p>
      </dgm:t>
    </dgm:pt>
    <dgm:pt modelId="{CBC59C01-3B40-4D76-B7DA-B5450C7A164C}" type="sibTrans" cxnId="{5161175B-5824-4237-A961-74A128C15468}">
      <dgm:prSet/>
      <dgm:spPr/>
      <dgm:t>
        <a:bodyPr/>
        <a:lstStyle/>
        <a:p>
          <a:endParaRPr lang="es-EC"/>
        </a:p>
      </dgm:t>
    </dgm:pt>
    <dgm:pt modelId="{C72D4069-7767-4B3B-9520-D1DDFCE925F7}">
      <dgm:prSet/>
      <dgm:spPr/>
      <dgm:t>
        <a:bodyPr/>
        <a:lstStyle/>
        <a:p>
          <a:r>
            <a:rPr lang="es-EC" smtClean="0">
              <a:effectLst/>
              <a:latin typeface="+mn-lt"/>
              <a:ea typeface="Calibri" panose="020F0502020204030204" pitchFamily="34" charset="0"/>
              <a:cs typeface="Times New Roman" panose="02020603050405020304" pitchFamily="18" charset="0"/>
            </a:rPr>
            <a:t>Competencia </a:t>
          </a:r>
          <a:endParaRPr lang="es-EC" dirty="0" smtClean="0">
            <a:effectLst/>
            <a:latin typeface="+mn-lt"/>
            <a:ea typeface="Calibri" panose="020F0502020204030204" pitchFamily="34" charset="0"/>
            <a:cs typeface="Times New Roman" panose="02020603050405020304" pitchFamily="18" charset="0"/>
          </a:endParaRPr>
        </a:p>
      </dgm:t>
    </dgm:pt>
    <dgm:pt modelId="{0E38C78B-98E4-4B58-82CE-D2B3B61FD018}" type="parTrans" cxnId="{63779C9A-3EE3-4B6D-B088-7A35F3AE5840}">
      <dgm:prSet/>
      <dgm:spPr/>
      <dgm:t>
        <a:bodyPr/>
        <a:lstStyle/>
        <a:p>
          <a:endParaRPr lang="es-EC"/>
        </a:p>
      </dgm:t>
    </dgm:pt>
    <dgm:pt modelId="{5DCB15B5-4198-4AD5-B8EB-580372DCAA5A}" type="sibTrans" cxnId="{63779C9A-3EE3-4B6D-B088-7A35F3AE5840}">
      <dgm:prSet/>
      <dgm:spPr/>
      <dgm:t>
        <a:bodyPr/>
        <a:lstStyle/>
        <a:p>
          <a:endParaRPr lang="es-EC"/>
        </a:p>
      </dgm:t>
    </dgm:pt>
    <dgm:pt modelId="{3375EB9B-1076-4A9C-90E7-38293824D0A8}">
      <dgm:prSet/>
      <dgm:spPr/>
      <dgm:t>
        <a:bodyPr/>
        <a:lstStyle/>
        <a:p>
          <a:r>
            <a:rPr lang="es-EC" smtClean="0">
              <a:effectLst/>
              <a:latin typeface="+mn-lt"/>
              <a:ea typeface="Calibri" panose="020F0502020204030204" pitchFamily="34" charset="0"/>
              <a:cs typeface="Times New Roman" panose="02020603050405020304" pitchFamily="18" charset="0"/>
            </a:rPr>
            <a:t>Ambiente</a:t>
          </a:r>
          <a:endParaRPr lang="es-EC" dirty="0" smtClean="0">
            <a:effectLst/>
            <a:latin typeface="+mn-lt"/>
            <a:ea typeface="Calibri" panose="020F0502020204030204" pitchFamily="34" charset="0"/>
            <a:cs typeface="Times New Roman" panose="02020603050405020304" pitchFamily="18" charset="0"/>
          </a:endParaRPr>
        </a:p>
      </dgm:t>
    </dgm:pt>
    <dgm:pt modelId="{41CA0D4B-42C9-4772-A28D-C1341E612D08}" type="parTrans" cxnId="{AA020446-B779-481C-8DD8-645C431F41D7}">
      <dgm:prSet/>
      <dgm:spPr/>
      <dgm:t>
        <a:bodyPr/>
        <a:lstStyle/>
        <a:p>
          <a:endParaRPr lang="es-EC"/>
        </a:p>
      </dgm:t>
    </dgm:pt>
    <dgm:pt modelId="{804E636F-1E5B-4956-BE12-673A17D2F4B2}" type="sibTrans" cxnId="{AA020446-B779-481C-8DD8-645C431F41D7}">
      <dgm:prSet/>
      <dgm:spPr/>
      <dgm:t>
        <a:bodyPr/>
        <a:lstStyle/>
        <a:p>
          <a:endParaRPr lang="es-EC"/>
        </a:p>
      </dgm:t>
    </dgm:pt>
    <dgm:pt modelId="{57815A7C-36BE-456F-8A37-F917E498F0B7}">
      <dgm:prSet/>
      <dgm:spPr/>
      <dgm:t>
        <a:bodyPr/>
        <a:lstStyle/>
        <a:p>
          <a:r>
            <a:rPr lang="es-EC" smtClean="0">
              <a:effectLst/>
              <a:latin typeface="+mn-lt"/>
              <a:ea typeface="Calibri" panose="020F0502020204030204" pitchFamily="34" charset="0"/>
              <a:cs typeface="Times New Roman" panose="02020603050405020304" pitchFamily="18" charset="0"/>
            </a:rPr>
            <a:t>Factores de producción </a:t>
          </a:r>
          <a:endParaRPr lang="es-EC" dirty="0" smtClean="0">
            <a:effectLst/>
            <a:latin typeface="+mn-lt"/>
            <a:ea typeface="Calibri" panose="020F0502020204030204" pitchFamily="34" charset="0"/>
            <a:cs typeface="Times New Roman" panose="02020603050405020304" pitchFamily="18" charset="0"/>
          </a:endParaRPr>
        </a:p>
      </dgm:t>
    </dgm:pt>
    <dgm:pt modelId="{7FB8B22E-6446-41D3-B567-62E0FCBD38D8}" type="parTrans" cxnId="{1840D6A0-2F5F-40F4-BD77-7F5362C73492}">
      <dgm:prSet/>
      <dgm:spPr/>
      <dgm:t>
        <a:bodyPr/>
        <a:lstStyle/>
        <a:p>
          <a:endParaRPr lang="es-EC"/>
        </a:p>
      </dgm:t>
    </dgm:pt>
    <dgm:pt modelId="{D048BB00-8496-4F2A-8773-7936E0B9C3BB}" type="sibTrans" cxnId="{1840D6A0-2F5F-40F4-BD77-7F5362C73492}">
      <dgm:prSet/>
      <dgm:spPr/>
      <dgm:t>
        <a:bodyPr/>
        <a:lstStyle/>
        <a:p>
          <a:endParaRPr lang="es-EC"/>
        </a:p>
      </dgm:t>
    </dgm:pt>
    <dgm:pt modelId="{B48982D9-84C6-4CFD-8621-2EFD2AAB5C00}">
      <dgm:prSet/>
      <dgm:spPr/>
      <dgm:t>
        <a:bodyPr/>
        <a:lstStyle/>
        <a:p>
          <a:r>
            <a:rPr lang="es-EC" smtClean="0">
              <a:effectLst/>
              <a:latin typeface="+mn-lt"/>
              <a:ea typeface="Calibri" panose="020F0502020204030204" pitchFamily="34" charset="0"/>
              <a:cs typeface="Times New Roman" panose="02020603050405020304" pitchFamily="18" charset="0"/>
            </a:rPr>
            <a:t>Mercado </a:t>
          </a:r>
          <a:endParaRPr lang="es-EC" dirty="0" smtClean="0">
            <a:effectLst/>
            <a:latin typeface="+mn-lt"/>
            <a:ea typeface="Calibri" panose="020F0502020204030204" pitchFamily="34" charset="0"/>
            <a:cs typeface="Times New Roman" panose="02020603050405020304" pitchFamily="18" charset="0"/>
          </a:endParaRPr>
        </a:p>
      </dgm:t>
    </dgm:pt>
    <dgm:pt modelId="{74F037CC-5C51-41DE-88BD-8E9E4C7E6EF2}" type="parTrans" cxnId="{CE640891-039F-4292-A83E-4E2EDBB10B45}">
      <dgm:prSet/>
      <dgm:spPr/>
      <dgm:t>
        <a:bodyPr/>
        <a:lstStyle/>
        <a:p>
          <a:endParaRPr lang="es-EC"/>
        </a:p>
      </dgm:t>
    </dgm:pt>
    <dgm:pt modelId="{11574EAD-2B97-4E41-BB8F-0A0D210CE66E}" type="sibTrans" cxnId="{CE640891-039F-4292-A83E-4E2EDBB10B45}">
      <dgm:prSet/>
      <dgm:spPr/>
      <dgm:t>
        <a:bodyPr/>
        <a:lstStyle/>
        <a:p>
          <a:endParaRPr lang="es-EC"/>
        </a:p>
      </dgm:t>
    </dgm:pt>
    <dgm:pt modelId="{B1A39216-CA88-4BF3-A737-6F78AE8B73A4}">
      <dgm:prSet/>
      <dgm:spPr/>
      <dgm:t>
        <a:bodyPr/>
        <a:lstStyle/>
        <a:p>
          <a:r>
            <a:rPr lang="es-EC" smtClean="0">
              <a:effectLst/>
              <a:latin typeface="+mn-lt"/>
              <a:ea typeface="Calibri" panose="020F0502020204030204" pitchFamily="34" charset="0"/>
              <a:cs typeface="Times New Roman" panose="02020603050405020304" pitchFamily="18" charset="0"/>
            </a:rPr>
            <a:t>Recursos </a:t>
          </a:r>
          <a:endParaRPr lang="es-EC" dirty="0" smtClean="0">
            <a:effectLst/>
            <a:latin typeface="+mn-lt"/>
            <a:ea typeface="Calibri" panose="020F0502020204030204" pitchFamily="34" charset="0"/>
            <a:cs typeface="Times New Roman" panose="02020603050405020304" pitchFamily="18" charset="0"/>
          </a:endParaRPr>
        </a:p>
      </dgm:t>
    </dgm:pt>
    <dgm:pt modelId="{AC708DE2-CCF3-4371-A615-CB60994E28EF}" type="parTrans" cxnId="{C7FB0B3A-638A-42E9-BB78-B58E0AD4DF6B}">
      <dgm:prSet/>
      <dgm:spPr/>
      <dgm:t>
        <a:bodyPr/>
        <a:lstStyle/>
        <a:p>
          <a:endParaRPr lang="es-EC"/>
        </a:p>
      </dgm:t>
    </dgm:pt>
    <dgm:pt modelId="{FA1EB838-939B-417B-9BD5-F2A4C198060F}" type="sibTrans" cxnId="{C7FB0B3A-638A-42E9-BB78-B58E0AD4DF6B}">
      <dgm:prSet/>
      <dgm:spPr/>
      <dgm:t>
        <a:bodyPr/>
        <a:lstStyle/>
        <a:p>
          <a:endParaRPr lang="es-EC"/>
        </a:p>
      </dgm:t>
    </dgm:pt>
    <dgm:pt modelId="{674E060A-8050-4522-892D-BA89D9684A7D}">
      <dgm:prSet/>
      <dgm:spPr/>
      <dgm:t>
        <a:bodyPr/>
        <a:lstStyle/>
        <a:p>
          <a:r>
            <a:rPr lang="es-EC" dirty="0" smtClean="0">
              <a:effectLst/>
              <a:latin typeface="+mn-lt"/>
              <a:ea typeface="Calibri" panose="020F0502020204030204" pitchFamily="34" charset="0"/>
              <a:cs typeface="Times New Roman" panose="02020603050405020304" pitchFamily="18" charset="0"/>
            </a:rPr>
            <a:t>Motivación</a:t>
          </a:r>
          <a:r>
            <a:rPr lang="es-EC" baseline="0" dirty="0" smtClean="0">
              <a:effectLst/>
              <a:latin typeface="+mn-lt"/>
              <a:ea typeface="Calibri" panose="020F0502020204030204" pitchFamily="34" charset="0"/>
              <a:cs typeface="Times New Roman" panose="02020603050405020304" pitchFamily="18" charset="0"/>
            </a:rPr>
            <a:t> y habilidades del emprendedor</a:t>
          </a:r>
          <a:endParaRPr lang="es-EC" dirty="0" smtClean="0">
            <a:effectLst/>
            <a:latin typeface="+mn-lt"/>
            <a:ea typeface="Calibri" panose="020F0502020204030204" pitchFamily="34" charset="0"/>
            <a:cs typeface="Times New Roman" panose="02020603050405020304" pitchFamily="18" charset="0"/>
          </a:endParaRPr>
        </a:p>
      </dgm:t>
    </dgm:pt>
    <dgm:pt modelId="{081F9CD1-AE87-4975-98F1-888FEC5CB02C}" type="parTrans" cxnId="{023E0874-E0B3-4246-B8FC-CEEB6DC3B8B1}">
      <dgm:prSet/>
      <dgm:spPr/>
      <dgm:t>
        <a:bodyPr/>
        <a:lstStyle/>
        <a:p>
          <a:endParaRPr lang="es-EC"/>
        </a:p>
      </dgm:t>
    </dgm:pt>
    <dgm:pt modelId="{74C6B2BA-15D0-4ACE-8905-0A2CFAAA259D}" type="sibTrans" cxnId="{023E0874-E0B3-4246-B8FC-CEEB6DC3B8B1}">
      <dgm:prSet/>
      <dgm:spPr/>
      <dgm:t>
        <a:bodyPr/>
        <a:lstStyle/>
        <a:p>
          <a:endParaRPr lang="es-EC"/>
        </a:p>
      </dgm:t>
    </dgm:pt>
    <dgm:pt modelId="{BFB00D39-C82E-4E05-882E-BE317C0ECC6D}" type="pres">
      <dgm:prSet presAssocID="{FFF83063-41BC-4249-BC98-5FC8D31EDA89}" presName="linearFlow" presStyleCnt="0">
        <dgm:presLayoutVars>
          <dgm:dir/>
          <dgm:animLvl val="lvl"/>
          <dgm:resizeHandles val="exact"/>
        </dgm:presLayoutVars>
      </dgm:prSet>
      <dgm:spPr/>
      <dgm:t>
        <a:bodyPr/>
        <a:lstStyle/>
        <a:p>
          <a:endParaRPr lang="es-EC"/>
        </a:p>
      </dgm:t>
    </dgm:pt>
    <dgm:pt modelId="{1F4BAF6C-CBDC-47C4-8D7F-294E9B1BB6BF}" type="pres">
      <dgm:prSet presAssocID="{63A3E8CE-C699-40DD-81CE-FC8869453AA8}" presName="composite" presStyleCnt="0"/>
      <dgm:spPr/>
    </dgm:pt>
    <dgm:pt modelId="{B17600EA-FE62-484B-B5A3-DD487A94E64E}" type="pres">
      <dgm:prSet presAssocID="{63A3E8CE-C699-40DD-81CE-FC8869453AA8}" presName="parTx" presStyleLbl="node1" presStyleIdx="0" presStyleCnt="4">
        <dgm:presLayoutVars>
          <dgm:chMax val="0"/>
          <dgm:chPref val="0"/>
          <dgm:bulletEnabled val="1"/>
        </dgm:presLayoutVars>
      </dgm:prSet>
      <dgm:spPr/>
      <dgm:t>
        <a:bodyPr/>
        <a:lstStyle/>
        <a:p>
          <a:endParaRPr lang="es-EC"/>
        </a:p>
      </dgm:t>
    </dgm:pt>
    <dgm:pt modelId="{65576FCC-CD7B-4D8C-9C8D-B12019E6BA85}" type="pres">
      <dgm:prSet presAssocID="{63A3E8CE-C699-40DD-81CE-FC8869453AA8}" presName="parSh" presStyleLbl="node1" presStyleIdx="0" presStyleCnt="4" custLinFactNeighborY="44727"/>
      <dgm:spPr/>
      <dgm:t>
        <a:bodyPr/>
        <a:lstStyle/>
        <a:p>
          <a:endParaRPr lang="es-EC"/>
        </a:p>
      </dgm:t>
    </dgm:pt>
    <dgm:pt modelId="{B5C20165-CB38-4826-9972-913917B855F0}" type="pres">
      <dgm:prSet presAssocID="{63A3E8CE-C699-40DD-81CE-FC8869453AA8}" presName="desTx" presStyleLbl="fgAcc1" presStyleIdx="0" presStyleCnt="4" custScaleX="127518" custScaleY="77637">
        <dgm:presLayoutVars>
          <dgm:bulletEnabled val="1"/>
        </dgm:presLayoutVars>
      </dgm:prSet>
      <dgm:spPr/>
      <dgm:t>
        <a:bodyPr/>
        <a:lstStyle/>
        <a:p>
          <a:endParaRPr lang="es-EC"/>
        </a:p>
      </dgm:t>
    </dgm:pt>
    <dgm:pt modelId="{D5EB5562-636E-4000-B25F-707FBE65AD1D}" type="pres">
      <dgm:prSet presAssocID="{B396C989-D509-441A-8127-4493C64DCC84}" presName="sibTrans" presStyleLbl="sibTrans2D1" presStyleIdx="0" presStyleCnt="3" custLinFactNeighborY="62002"/>
      <dgm:spPr/>
      <dgm:t>
        <a:bodyPr/>
        <a:lstStyle/>
        <a:p>
          <a:endParaRPr lang="es-EC"/>
        </a:p>
      </dgm:t>
    </dgm:pt>
    <dgm:pt modelId="{E17EA3AA-9731-49C4-AD54-E91FAB28D613}" type="pres">
      <dgm:prSet presAssocID="{B396C989-D509-441A-8127-4493C64DCC84}" presName="connTx" presStyleLbl="sibTrans2D1" presStyleIdx="0" presStyleCnt="3"/>
      <dgm:spPr/>
      <dgm:t>
        <a:bodyPr/>
        <a:lstStyle/>
        <a:p>
          <a:endParaRPr lang="es-EC"/>
        </a:p>
      </dgm:t>
    </dgm:pt>
    <dgm:pt modelId="{DA9D7795-D96E-4B61-94B0-592917DBA1E6}" type="pres">
      <dgm:prSet presAssocID="{33177D64-89C1-438D-8DDD-FEA4D365D8AA}" presName="composite" presStyleCnt="0"/>
      <dgm:spPr/>
    </dgm:pt>
    <dgm:pt modelId="{68044D46-61BB-4B94-B9CC-466FBA73C3DE}" type="pres">
      <dgm:prSet presAssocID="{33177D64-89C1-438D-8DDD-FEA4D365D8AA}" presName="parTx" presStyleLbl="node1" presStyleIdx="0" presStyleCnt="4">
        <dgm:presLayoutVars>
          <dgm:chMax val="0"/>
          <dgm:chPref val="0"/>
          <dgm:bulletEnabled val="1"/>
        </dgm:presLayoutVars>
      </dgm:prSet>
      <dgm:spPr/>
      <dgm:t>
        <a:bodyPr/>
        <a:lstStyle/>
        <a:p>
          <a:endParaRPr lang="es-EC"/>
        </a:p>
      </dgm:t>
    </dgm:pt>
    <dgm:pt modelId="{D54D753C-0915-4EB8-ABD2-3BD898597601}" type="pres">
      <dgm:prSet presAssocID="{33177D64-89C1-438D-8DDD-FEA4D365D8AA}" presName="parSh" presStyleLbl="node1" presStyleIdx="1" presStyleCnt="4" custLinFactNeighborY="44727"/>
      <dgm:spPr/>
      <dgm:t>
        <a:bodyPr/>
        <a:lstStyle/>
        <a:p>
          <a:endParaRPr lang="es-EC"/>
        </a:p>
      </dgm:t>
    </dgm:pt>
    <dgm:pt modelId="{B07D26E7-FEBB-4357-9FAE-F5018112DB71}" type="pres">
      <dgm:prSet presAssocID="{33177D64-89C1-438D-8DDD-FEA4D365D8AA}" presName="desTx" presStyleLbl="fgAcc1" presStyleIdx="1" presStyleCnt="4" custScaleX="127518" custScaleY="77637">
        <dgm:presLayoutVars>
          <dgm:bulletEnabled val="1"/>
        </dgm:presLayoutVars>
      </dgm:prSet>
      <dgm:spPr/>
      <dgm:t>
        <a:bodyPr/>
        <a:lstStyle/>
        <a:p>
          <a:endParaRPr lang="es-EC"/>
        </a:p>
      </dgm:t>
    </dgm:pt>
    <dgm:pt modelId="{A23A47F2-BB91-4727-A16A-E35307351C31}" type="pres">
      <dgm:prSet presAssocID="{79E19683-8AB5-4734-ABC5-88D74DA6ED41}" presName="sibTrans" presStyleLbl="sibTrans2D1" presStyleIdx="1" presStyleCnt="3" custLinFactNeighborY="62002"/>
      <dgm:spPr/>
      <dgm:t>
        <a:bodyPr/>
        <a:lstStyle/>
        <a:p>
          <a:endParaRPr lang="es-EC"/>
        </a:p>
      </dgm:t>
    </dgm:pt>
    <dgm:pt modelId="{CF587244-71F5-456F-A91D-B3FB87CC0B1E}" type="pres">
      <dgm:prSet presAssocID="{79E19683-8AB5-4734-ABC5-88D74DA6ED41}" presName="connTx" presStyleLbl="sibTrans2D1" presStyleIdx="1" presStyleCnt="3"/>
      <dgm:spPr/>
      <dgm:t>
        <a:bodyPr/>
        <a:lstStyle/>
        <a:p>
          <a:endParaRPr lang="es-EC"/>
        </a:p>
      </dgm:t>
    </dgm:pt>
    <dgm:pt modelId="{A41785E2-CC30-4C49-99C3-2FC50C823934}" type="pres">
      <dgm:prSet presAssocID="{B7D48D24-ED3F-4233-AFA9-DDDC1FA03264}" presName="composite" presStyleCnt="0"/>
      <dgm:spPr/>
    </dgm:pt>
    <dgm:pt modelId="{D4BBAB3C-2FB3-41D9-8620-ABD40A695FC7}" type="pres">
      <dgm:prSet presAssocID="{B7D48D24-ED3F-4233-AFA9-DDDC1FA03264}" presName="parTx" presStyleLbl="node1" presStyleIdx="1" presStyleCnt="4">
        <dgm:presLayoutVars>
          <dgm:chMax val="0"/>
          <dgm:chPref val="0"/>
          <dgm:bulletEnabled val="1"/>
        </dgm:presLayoutVars>
      </dgm:prSet>
      <dgm:spPr/>
      <dgm:t>
        <a:bodyPr/>
        <a:lstStyle/>
        <a:p>
          <a:endParaRPr lang="es-EC"/>
        </a:p>
      </dgm:t>
    </dgm:pt>
    <dgm:pt modelId="{40F183F0-F761-4C60-893E-ECECA6B7FB14}" type="pres">
      <dgm:prSet presAssocID="{B7D48D24-ED3F-4233-AFA9-DDDC1FA03264}" presName="parSh" presStyleLbl="node1" presStyleIdx="2" presStyleCnt="4" custLinFactNeighborY="44727"/>
      <dgm:spPr/>
      <dgm:t>
        <a:bodyPr/>
        <a:lstStyle/>
        <a:p>
          <a:endParaRPr lang="es-EC"/>
        </a:p>
      </dgm:t>
    </dgm:pt>
    <dgm:pt modelId="{D0A99A47-9C91-4C24-B2FF-19149BC62F6B}" type="pres">
      <dgm:prSet presAssocID="{B7D48D24-ED3F-4233-AFA9-DDDC1FA03264}" presName="desTx" presStyleLbl="fgAcc1" presStyleIdx="2" presStyleCnt="4" custScaleX="127518" custScaleY="77637">
        <dgm:presLayoutVars>
          <dgm:bulletEnabled val="1"/>
        </dgm:presLayoutVars>
      </dgm:prSet>
      <dgm:spPr/>
      <dgm:t>
        <a:bodyPr/>
        <a:lstStyle/>
        <a:p>
          <a:endParaRPr lang="es-EC"/>
        </a:p>
      </dgm:t>
    </dgm:pt>
    <dgm:pt modelId="{7AAF416D-A97A-4476-BB9B-67D3E43FC088}" type="pres">
      <dgm:prSet presAssocID="{242B066A-2411-4006-8714-4F8C7F05CE9F}" presName="sibTrans" presStyleLbl="sibTrans2D1" presStyleIdx="2" presStyleCnt="3" custLinFactNeighborY="62002"/>
      <dgm:spPr/>
      <dgm:t>
        <a:bodyPr/>
        <a:lstStyle/>
        <a:p>
          <a:endParaRPr lang="es-EC"/>
        </a:p>
      </dgm:t>
    </dgm:pt>
    <dgm:pt modelId="{0393D09B-567B-4F82-8AEA-207C49BC362A}" type="pres">
      <dgm:prSet presAssocID="{242B066A-2411-4006-8714-4F8C7F05CE9F}" presName="connTx" presStyleLbl="sibTrans2D1" presStyleIdx="2" presStyleCnt="3"/>
      <dgm:spPr/>
      <dgm:t>
        <a:bodyPr/>
        <a:lstStyle/>
        <a:p>
          <a:endParaRPr lang="es-EC"/>
        </a:p>
      </dgm:t>
    </dgm:pt>
    <dgm:pt modelId="{9D593259-D055-443B-888B-69671263EB22}" type="pres">
      <dgm:prSet presAssocID="{145A5F2B-F465-48D1-87C7-AA87337BA864}" presName="composite" presStyleCnt="0"/>
      <dgm:spPr/>
    </dgm:pt>
    <dgm:pt modelId="{35C21A12-BB21-4F3A-B41E-90FC3CEB00F6}" type="pres">
      <dgm:prSet presAssocID="{145A5F2B-F465-48D1-87C7-AA87337BA864}" presName="parTx" presStyleLbl="node1" presStyleIdx="2" presStyleCnt="4">
        <dgm:presLayoutVars>
          <dgm:chMax val="0"/>
          <dgm:chPref val="0"/>
          <dgm:bulletEnabled val="1"/>
        </dgm:presLayoutVars>
      </dgm:prSet>
      <dgm:spPr/>
      <dgm:t>
        <a:bodyPr/>
        <a:lstStyle/>
        <a:p>
          <a:endParaRPr lang="es-EC"/>
        </a:p>
      </dgm:t>
    </dgm:pt>
    <dgm:pt modelId="{C2C9D8DE-E396-4532-A92D-C646A4FA3B88}" type="pres">
      <dgm:prSet presAssocID="{145A5F2B-F465-48D1-87C7-AA87337BA864}" presName="parSh" presStyleLbl="node1" presStyleIdx="3" presStyleCnt="4" custLinFactNeighborY="44727"/>
      <dgm:spPr/>
      <dgm:t>
        <a:bodyPr/>
        <a:lstStyle/>
        <a:p>
          <a:endParaRPr lang="es-EC"/>
        </a:p>
      </dgm:t>
    </dgm:pt>
    <dgm:pt modelId="{F1490EDC-513A-4034-BAC3-B420C913FA78}" type="pres">
      <dgm:prSet presAssocID="{145A5F2B-F465-48D1-87C7-AA87337BA864}" presName="desTx" presStyleLbl="fgAcc1" presStyleIdx="3" presStyleCnt="4" custScaleX="127518" custScaleY="77637">
        <dgm:presLayoutVars>
          <dgm:bulletEnabled val="1"/>
        </dgm:presLayoutVars>
      </dgm:prSet>
      <dgm:spPr/>
      <dgm:t>
        <a:bodyPr/>
        <a:lstStyle/>
        <a:p>
          <a:endParaRPr lang="es-EC"/>
        </a:p>
      </dgm:t>
    </dgm:pt>
  </dgm:ptLst>
  <dgm:cxnLst>
    <dgm:cxn modelId="{68B2D7FE-EE31-44A7-8D20-0ED42C320325}" type="presOf" srcId="{DE704488-F26C-4D59-9DC9-C8E357BE6724}" destId="{B5C20165-CB38-4826-9972-913917B855F0}" srcOrd="0" destOrd="4" presId="urn:microsoft.com/office/officeart/2005/8/layout/process3"/>
    <dgm:cxn modelId="{69A1250E-DEE2-4A6C-870E-24BAB31BD8A1}" srcId="{145A5F2B-F465-48D1-87C7-AA87337BA864}" destId="{3CAF311D-320C-4CF4-AE3C-578D4090D117}" srcOrd="0" destOrd="0" parTransId="{B984343F-2D11-4AE0-8F55-B09F6DEA32F8}" sibTransId="{2F8A99A3-674A-4B1E-9555-B915D8A3C889}"/>
    <dgm:cxn modelId="{0101E29D-4375-4118-A06E-5CF0BB981ED6}" type="presOf" srcId="{79E19683-8AB5-4734-ABC5-88D74DA6ED41}" destId="{CF587244-71F5-456F-A91D-B3FB87CC0B1E}" srcOrd="1" destOrd="0" presId="urn:microsoft.com/office/officeart/2005/8/layout/process3"/>
    <dgm:cxn modelId="{B674574C-C626-474F-81FF-669E5417AFEE}" srcId="{33177D64-89C1-438D-8DDD-FEA4D365D8AA}" destId="{78373DA3-DAEE-4A3F-BAF1-9E61EEDEF583}" srcOrd="4" destOrd="0" parTransId="{50A234C2-8BE2-4AF1-8D1B-C10E9C268AE7}" sibTransId="{5A432B45-1365-4BBA-832D-F2AA51D1EDEA}"/>
    <dgm:cxn modelId="{AA020446-B779-481C-8DD8-645C431F41D7}" srcId="{B7D48D24-ED3F-4233-AFA9-DDDC1FA03264}" destId="{3375EB9B-1076-4A9C-90E7-38293824D0A8}" srcOrd="2" destOrd="0" parTransId="{41CA0D4B-42C9-4772-A28D-C1341E612D08}" sibTransId="{804E636F-1E5B-4956-BE12-673A17D2F4B2}"/>
    <dgm:cxn modelId="{B3C8B370-6C97-4B8C-836F-E19EE42B5ACC}" srcId="{63A3E8CE-C699-40DD-81CE-FC8869453AA8}" destId="{B10EE458-E1CE-47DA-8C02-CAC270A17602}" srcOrd="3" destOrd="0" parTransId="{FC578662-A1A1-4C62-8608-17A486525A6A}" sibTransId="{91169F1C-7CFC-4237-A121-50D1F08C10B4}"/>
    <dgm:cxn modelId="{6767A0CD-6579-4863-9A1D-CB99C85BCC01}" type="presOf" srcId="{B10EE458-E1CE-47DA-8C02-CAC270A17602}" destId="{B5C20165-CB38-4826-9972-913917B855F0}" srcOrd="0" destOrd="3" presId="urn:microsoft.com/office/officeart/2005/8/layout/process3"/>
    <dgm:cxn modelId="{5720B47E-24A3-4635-8619-034D5AE90642}" srcId="{FFF83063-41BC-4249-BC98-5FC8D31EDA89}" destId="{145A5F2B-F465-48D1-87C7-AA87337BA864}" srcOrd="3" destOrd="0" parTransId="{CC5BCB2C-E792-44FA-AFE6-871F2CACE615}" sibTransId="{7C73FB0B-B929-4B2F-90F6-036D27F8E8D7}"/>
    <dgm:cxn modelId="{023E0874-E0B3-4246-B8FC-CEEB6DC3B8B1}" srcId="{145A5F2B-F465-48D1-87C7-AA87337BA864}" destId="{674E060A-8050-4522-892D-BA89D9684A7D}" srcOrd="4" destOrd="0" parTransId="{081F9CD1-AE87-4975-98F1-888FEC5CB02C}" sibTransId="{74C6B2BA-15D0-4ACE-8905-0A2CFAAA259D}"/>
    <dgm:cxn modelId="{0B4E63CB-F56B-4ED5-9E67-8D09753EEB45}" srcId="{33177D64-89C1-438D-8DDD-FEA4D365D8AA}" destId="{338F86D2-B37A-4DDA-814A-317599E75767}" srcOrd="1" destOrd="0" parTransId="{E6A57D3D-3967-4A87-9FCB-DC6ACBEC4529}" sibTransId="{F9A39F14-6DDA-4363-9F33-C410F7E34C72}"/>
    <dgm:cxn modelId="{24638070-DA65-4B8D-B719-12B9D68B335C}" srcId="{63A3E8CE-C699-40DD-81CE-FC8869453AA8}" destId="{96E7ED0C-DC1D-4210-A7D6-5A95E9EDB0DF}" srcOrd="7" destOrd="0" parTransId="{D609F02C-E991-45A9-810D-0492206C31AC}" sibTransId="{8D10CB2F-B63F-4643-B7E4-FF17717BBFD7}"/>
    <dgm:cxn modelId="{63779C9A-3EE3-4B6D-B088-7A35F3AE5840}" srcId="{B7D48D24-ED3F-4233-AFA9-DDDC1FA03264}" destId="{C72D4069-7767-4B3B-9520-D1DDFCE925F7}" srcOrd="1" destOrd="0" parTransId="{0E38C78B-98E4-4B58-82CE-D2B3B61FD018}" sibTransId="{5DCB15B5-4198-4AD5-B8EB-580372DCAA5A}"/>
    <dgm:cxn modelId="{9D41869E-3A18-4C95-A8C3-A6D9061E1444}" type="presOf" srcId="{FFF83063-41BC-4249-BC98-5FC8D31EDA89}" destId="{BFB00D39-C82E-4E05-882E-BE317C0ECC6D}" srcOrd="0" destOrd="0" presId="urn:microsoft.com/office/officeart/2005/8/layout/process3"/>
    <dgm:cxn modelId="{D3D4C007-EA35-45D3-8A13-D05B7B773A63}" type="presOf" srcId="{8043D363-FB5F-468F-91A7-12126AFA26A2}" destId="{B5C20165-CB38-4826-9972-913917B855F0}" srcOrd="0" destOrd="6" presId="urn:microsoft.com/office/officeart/2005/8/layout/process3"/>
    <dgm:cxn modelId="{CFA1DC38-AA76-463D-AAE2-25D7EC756D0E}" srcId="{63A3E8CE-C699-40DD-81CE-FC8869453AA8}" destId="{DE704488-F26C-4D59-9DC9-C8E357BE6724}" srcOrd="4" destOrd="0" parTransId="{B68B2BD7-6ED4-4D96-AFAA-A03E44104C99}" sibTransId="{17506C9F-6DB4-4BB6-A5B5-9D5A15286F52}"/>
    <dgm:cxn modelId="{01771B97-8DEB-4147-80E4-17599B26EF19}" srcId="{63A3E8CE-C699-40DD-81CE-FC8869453AA8}" destId="{13224351-3EF6-413B-9736-3F85D9CD9A8F}" srcOrd="5" destOrd="0" parTransId="{A6A3F3A2-0ECD-4C5B-A106-E6944019CE0B}" sibTransId="{69AA0278-F51C-4CC7-9F8D-565F04EBE549}"/>
    <dgm:cxn modelId="{2A5878E3-02C2-4994-A8DC-6A89C676B351}" type="presOf" srcId="{242B066A-2411-4006-8714-4F8C7F05CE9F}" destId="{0393D09B-567B-4F82-8AEA-207C49BC362A}" srcOrd="1" destOrd="0" presId="urn:microsoft.com/office/officeart/2005/8/layout/process3"/>
    <dgm:cxn modelId="{4C5C2C6F-4488-4015-8BD7-CEA0391D88CF}" type="presOf" srcId="{63A3E8CE-C699-40DD-81CE-FC8869453AA8}" destId="{65576FCC-CD7B-4D8C-9C8D-B12019E6BA85}" srcOrd="1" destOrd="0" presId="urn:microsoft.com/office/officeart/2005/8/layout/process3"/>
    <dgm:cxn modelId="{266FC7AA-63FD-413C-B129-F30871087551}" type="presOf" srcId="{78373DA3-DAEE-4A3F-BAF1-9E61EEDEF583}" destId="{B07D26E7-FEBB-4357-9FAE-F5018112DB71}" srcOrd="0" destOrd="4" presId="urn:microsoft.com/office/officeart/2005/8/layout/process3"/>
    <dgm:cxn modelId="{C31E34E1-BD7D-45AC-BD29-7147741C2E4F}" type="presOf" srcId="{13224351-3EF6-413B-9736-3F85D9CD9A8F}" destId="{B5C20165-CB38-4826-9972-913917B855F0}" srcOrd="0" destOrd="5" presId="urn:microsoft.com/office/officeart/2005/8/layout/process3"/>
    <dgm:cxn modelId="{C04C68AA-B3FE-4B1E-82D0-7ADE4397D642}" type="presOf" srcId="{3375EB9B-1076-4A9C-90E7-38293824D0A8}" destId="{D0A99A47-9C91-4C24-B2FF-19149BC62F6B}" srcOrd="0" destOrd="2" presId="urn:microsoft.com/office/officeart/2005/8/layout/process3"/>
    <dgm:cxn modelId="{AED1B00A-6D99-4912-8C07-D43D8EB64911}" type="presOf" srcId="{145A5F2B-F465-48D1-87C7-AA87337BA864}" destId="{35C21A12-BB21-4F3A-B41E-90FC3CEB00F6}" srcOrd="0" destOrd="0" presId="urn:microsoft.com/office/officeart/2005/8/layout/process3"/>
    <dgm:cxn modelId="{D803B492-BE0A-46AD-9CA4-5EAAF8565257}" type="presOf" srcId="{3CAF311D-320C-4CF4-AE3C-578D4090D117}" destId="{F1490EDC-513A-4034-BAC3-B420C913FA78}" srcOrd="0" destOrd="0" presId="urn:microsoft.com/office/officeart/2005/8/layout/process3"/>
    <dgm:cxn modelId="{ED3E33B7-D375-4B88-931C-5253C483381B}" type="presOf" srcId="{B7D48D24-ED3F-4233-AFA9-DDDC1FA03264}" destId="{40F183F0-F761-4C60-893E-ECECA6B7FB14}" srcOrd="1" destOrd="0" presId="urn:microsoft.com/office/officeart/2005/8/layout/process3"/>
    <dgm:cxn modelId="{5161175B-5824-4237-A961-74A128C15468}" srcId="{B7D48D24-ED3F-4233-AFA9-DDDC1FA03264}" destId="{1797B5F9-6538-451C-8876-8C827C30C627}" srcOrd="0" destOrd="0" parTransId="{7D4A5FDB-F179-4253-A5AC-A3F66D0875AA}" sibTransId="{CBC59C01-3B40-4D76-B7DA-B5450C7A164C}"/>
    <dgm:cxn modelId="{2031683B-9B59-4347-BDA6-C0DB504BCB75}" type="presOf" srcId="{96E7ED0C-DC1D-4210-A7D6-5A95E9EDB0DF}" destId="{B5C20165-CB38-4826-9972-913917B855F0}" srcOrd="0" destOrd="7" presId="urn:microsoft.com/office/officeart/2005/8/layout/process3"/>
    <dgm:cxn modelId="{A8B73E00-BFFD-4627-97D3-40CE4F8DB835}" type="presOf" srcId="{674E060A-8050-4522-892D-BA89D9684A7D}" destId="{F1490EDC-513A-4034-BAC3-B420C913FA78}" srcOrd="0" destOrd="4" presId="urn:microsoft.com/office/officeart/2005/8/layout/process3"/>
    <dgm:cxn modelId="{4B4CFBDE-6997-4B62-8AB0-C3B7AE3F3C12}" type="presOf" srcId="{145A5F2B-F465-48D1-87C7-AA87337BA864}" destId="{C2C9D8DE-E396-4532-A92D-C646A4FA3B88}" srcOrd="1" destOrd="0" presId="urn:microsoft.com/office/officeart/2005/8/layout/process3"/>
    <dgm:cxn modelId="{EBFFF043-8390-476B-A07F-8B5BA21938F0}" type="presOf" srcId="{660B9B5B-6A95-4FBE-98E2-E2AE71955552}" destId="{B07D26E7-FEBB-4357-9FAE-F5018112DB71}" srcOrd="0" destOrd="0" presId="urn:microsoft.com/office/officeart/2005/8/layout/process3"/>
    <dgm:cxn modelId="{3017C802-04B8-4F5C-8348-7168DC887E17}" srcId="{FFF83063-41BC-4249-BC98-5FC8D31EDA89}" destId="{63A3E8CE-C699-40DD-81CE-FC8869453AA8}" srcOrd="0" destOrd="0" parTransId="{604A5FF1-621E-4871-BACD-CE21CB214171}" sibTransId="{B396C989-D509-441A-8127-4493C64DCC84}"/>
    <dgm:cxn modelId="{5004D6AB-69EE-493A-BD24-C281A8C9FD92}" type="presOf" srcId="{338F86D2-B37A-4DDA-814A-317599E75767}" destId="{B07D26E7-FEBB-4357-9FAE-F5018112DB71}" srcOrd="0" destOrd="1" presId="urn:microsoft.com/office/officeart/2005/8/layout/process3"/>
    <dgm:cxn modelId="{2D6B85B9-72DE-4869-9EA2-4C39900E4445}" srcId="{63A3E8CE-C699-40DD-81CE-FC8869453AA8}" destId="{96C80EFC-D4CF-420C-9F77-AF85E7133F1D}" srcOrd="1" destOrd="0" parTransId="{58C209F2-59A7-44B6-B220-338CC4A06E94}" sibTransId="{32EF2987-BAEF-4425-9A4F-73D0A42E5DD7}"/>
    <dgm:cxn modelId="{BAAE1AEC-0EB8-4C23-95D6-63649112529C}" srcId="{63A3E8CE-C699-40DD-81CE-FC8869453AA8}" destId="{8043D363-FB5F-468F-91A7-12126AFA26A2}" srcOrd="6" destOrd="0" parTransId="{DEAD8BB5-E8D0-4868-B42D-B208322C7FB4}" sibTransId="{BAE71914-3D8F-414C-8A37-F51BC0EDF9D9}"/>
    <dgm:cxn modelId="{1840D6A0-2F5F-40F4-BD77-7F5362C73492}" srcId="{145A5F2B-F465-48D1-87C7-AA87337BA864}" destId="{57815A7C-36BE-456F-8A37-F917E498F0B7}" srcOrd="1" destOrd="0" parTransId="{7FB8B22E-6446-41D3-B567-62E0FCBD38D8}" sibTransId="{D048BB00-8496-4F2A-8773-7936E0B9C3BB}"/>
    <dgm:cxn modelId="{4AA9ADD6-F689-4CB5-8617-E61407EF4137}" type="presOf" srcId="{B7D48D24-ED3F-4233-AFA9-DDDC1FA03264}" destId="{D4BBAB3C-2FB3-41D9-8620-ABD40A695FC7}" srcOrd="0" destOrd="0" presId="urn:microsoft.com/office/officeart/2005/8/layout/process3"/>
    <dgm:cxn modelId="{51C611F2-ABB2-464E-962A-C5162130173B}" srcId="{33177D64-89C1-438D-8DDD-FEA4D365D8AA}" destId="{660B9B5B-6A95-4FBE-98E2-E2AE71955552}" srcOrd="0" destOrd="0" parTransId="{94349492-565F-4C7E-A889-4718E2D464F5}" sibTransId="{E84E34AF-1CD0-47C8-898A-B8D6FEDC8DC3}"/>
    <dgm:cxn modelId="{4095E633-E5FC-42F9-B1E6-27FDCA364757}" type="presOf" srcId="{33177D64-89C1-438D-8DDD-FEA4D365D8AA}" destId="{D54D753C-0915-4EB8-ABD2-3BD898597601}" srcOrd="1" destOrd="0" presId="urn:microsoft.com/office/officeart/2005/8/layout/process3"/>
    <dgm:cxn modelId="{6221B940-3CD6-4AA8-BE37-9DA9C2DC98AF}" type="presOf" srcId="{57815A7C-36BE-456F-8A37-F917E498F0B7}" destId="{F1490EDC-513A-4034-BAC3-B420C913FA78}" srcOrd="0" destOrd="1" presId="urn:microsoft.com/office/officeart/2005/8/layout/process3"/>
    <dgm:cxn modelId="{85960501-2D54-4EE5-9128-A577B9BD1FAE}" type="presOf" srcId="{242B066A-2411-4006-8714-4F8C7F05CE9F}" destId="{7AAF416D-A97A-4476-BB9B-67D3E43FC088}" srcOrd="0" destOrd="0" presId="urn:microsoft.com/office/officeart/2005/8/layout/process3"/>
    <dgm:cxn modelId="{9BBA91A4-02A6-4780-8157-3810CAD84600}" type="presOf" srcId="{4FCD56E4-95D4-43C5-A62B-2AFFDC84DA61}" destId="{B07D26E7-FEBB-4357-9FAE-F5018112DB71}" srcOrd="0" destOrd="3" presId="urn:microsoft.com/office/officeart/2005/8/layout/process3"/>
    <dgm:cxn modelId="{F41B170C-2BF0-4FE5-BD62-624AB5023B46}" srcId="{33177D64-89C1-438D-8DDD-FEA4D365D8AA}" destId="{4FCD56E4-95D4-43C5-A62B-2AFFDC84DA61}" srcOrd="3" destOrd="0" parTransId="{1DF42F9B-810C-4DE7-994C-F0B47838BDAF}" sibTransId="{993D9FBD-F5DD-49BD-9FA4-30179FF390DA}"/>
    <dgm:cxn modelId="{BF058CB8-EA4B-451F-B566-0A3E1B422925}" type="presOf" srcId="{79E19683-8AB5-4734-ABC5-88D74DA6ED41}" destId="{A23A47F2-BB91-4727-A16A-E35307351C31}" srcOrd="0" destOrd="0" presId="urn:microsoft.com/office/officeart/2005/8/layout/process3"/>
    <dgm:cxn modelId="{D53A0E94-EE4E-495A-956D-DDE13623D39A}" type="presOf" srcId="{1797B5F9-6538-451C-8876-8C827C30C627}" destId="{D0A99A47-9C91-4C24-B2FF-19149BC62F6B}" srcOrd="0" destOrd="0" presId="urn:microsoft.com/office/officeart/2005/8/layout/process3"/>
    <dgm:cxn modelId="{5A414D5A-F0B8-414A-8C05-C4EF9C25ACAF}" srcId="{33177D64-89C1-438D-8DDD-FEA4D365D8AA}" destId="{3ECCE523-6466-47EB-AE63-A494B3A3895E}" srcOrd="2" destOrd="0" parTransId="{094A099F-B7EE-423E-BE26-D21A91B7533F}" sibTransId="{820BC28F-16BB-44F3-BA07-12F342A6F4E5}"/>
    <dgm:cxn modelId="{C7FB0B3A-638A-42E9-BB78-B58E0AD4DF6B}" srcId="{145A5F2B-F465-48D1-87C7-AA87337BA864}" destId="{B1A39216-CA88-4BF3-A737-6F78AE8B73A4}" srcOrd="3" destOrd="0" parTransId="{AC708DE2-CCF3-4371-A615-CB60994E28EF}" sibTransId="{FA1EB838-939B-417B-9BD5-F2A4C198060F}"/>
    <dgm:cxn modelId="{509B1A1C-D9F7-4214-AAD8-FEAB21E1A41A}" type="presOf" srcId="{33177D64-89C1-438D-8DDD-FEA4D365D8AA}" destId="{68044D46-61BB-4B94-B9CC-466FBA73C3DE}" srcOrd="0" destOrd="0" presId="urn:microsoft.com/office/officeart/2005/8/layout/process3"/>
    <dgm:cxn modelId="{6B6D98DD-49D5-4341-ACD8-E732C69A979F}" type="presOf" srcId="{B396C989-D509-441A-8127-4493C64DCC84}" destId="{D5EB5562-636E-4000-B25F-707FBE65AD1D}" srcOrd="0" destOrd="0" presId="urn:microsoft.com/office/officeart/2005/8/layout/process3"/>
    <dgm:cxn modelId="{6A326B57-A3AF-488E-B626-39598FE8708D}" type="presOf" srcId="{B48982D9-84C6-4CFD-8621-2EFD2AAB5C00}" destId="{F1490EDC-513A-4034-BAC3-B420C913FA78}" srcOrd="0" destOrd="2" presId="urn:microsoft.com/office/officeart/2005/8/layout/process3"/>
    <dgm:cxn modelId="{3581EA2B-E4A7-4A15-AD7D-97CE7B9330C5}" type="presOf" srcId="{B396C989-D509-441A-8127-4493C64DCC84}" destId="{E17EA3AA-9731-49C4-AD54-E91FAB28D613}" srcOrd="1" destOrd="0" presId="urn:microsoft.com/office/officeart/2005/8/layout/process3"/>
    <dgm:cxn modelId="{22B2D973-27C6-4045-83C7-2EE22F9A5625}" srcId="{63A3E8CE-C699-40DD-81CE-FC8869453AA8}" destId="{CE90377A-859B-455C-9F42-5262F2D94448}" srcOrd="0" destOrd="0" parTransId="{0FADFE72-533D-4713-8E13-480BD8FDF05C}" sibTransId="{CCB26453-449C-4B75-9919-80F45DC2E631}"/>
    <dgm:cxn modelId="{5788EB47-2F6D-4EE6-9BE2-68F573194289}" type="presOf" srcId="{63A3E8CE-C699-40DD-81CE-FC8869453AA8}" destId="{B17600EA-FE62-484B-B5A3-DD487A94E64E}" srcOrd="0" destOrd="0" presId="urn:microsoft.com/office/officeart/2005/8/layout/process3"/>
    <dgm:cxn modelId="{45C2E4AF-5608-4B8C-8E8E-913315AD2B6A}" type="presOf" srcId="{C72D4069-7767-4B3B-9520-D1DDFCE925F7}" destId="{D0A99A47-9C91-4C24-B2FF-19149BC62F6B}" srcOrd="0" destOrd="1" presId="urn:microsoft.com/office/officeart/2005/8/layout/process3"/>
    <dgm:cxn modelId="{B124FA29-5231-4C36-9EA4-1BADB173B5DC}" type="presOf" srcId="{3ECCE523-6466-47EB-AE63-A494B3A3895E}" destId="{B07D26E7-FEBB-4357-9FAE-F5018112DB71}" srcOrd="0" destOrd="2" presId="urn:microsoft.com/office/officeart/2005/8/layout/process3"/>
    <dgm:cxn modelId="{2C2FAF13-611F-42F4-AA44-88FBFA3C4135}" srcId="{FFF83063-41BC-4249-BC98-5FC8D31EDA89}" destId="{33177D64-89C1-438D-8DDD-FEA4D365D8AA}" srcOrd="1" destOrd="0" parTransId="{8F397AF3-5F1B-4ADA-847B-D511B8589F05}" sibTransId="{79E19683-8AB5-4734-ABC5-88D74DA6ED41}"/>
    <dgm:cxn modelId="{CE640891-039F-4292-A83E-4E2EDBB10B45}" srcId="{145A5F2B-F465-48D1-87C7-AA87337BA864}" destId="{B48982D9-84C6-4CFD-8621-2EFD2AAB5C00}" srcOrd="2" destOrd="0" parTransId="{74F037CC-5C51-41DE-88BD-8E9E4C7E6EF2}" sibTransId="{11574EAD-2B97-4E41-BB8F-0A0D210CE66E}"/>
    <dgm:cxn modelId="{6C1B5C81-80F5-4E90-AB1D-05E8E9189309}" type="presOf" srcId="{5FD5CCF4-8B74-411F-9410-B82C022AD3DD}" destId="{B5C20165-CB38-4826-9972-913917B855F0}" srcOrd="0" destOrd="2" presId="urn:microsoft.com/office/officeart/2005/8/layout/process3"/>
    <dgm:cxn modelId="{BAD55B12-3876-48A9-97D7-E80B6CBAB62B}" type="presOf" srcId="{CE90377A-859B-455C-9F42-5262F2D94448}" destId="{B5C20165-CB38-4826-9972-913917B855F0}" srcOrd="0" destOrd="0" presId="urn:microsoft.com/office/officeart/2005/8/layout/process3"/>
    <dgm:cxn modelId="{6B5C1136-0B6C-469C-A265-B345B0255C60}" srcId="{63A3E8CE-C699-40DD-81CE-FC8869453AA8}" destId="{5FD5CCF4-8B74-411F-9410-B82C022AD3DD}" srcOrd="2" destOrd="0" parTransId="{D8955C6B-2357-402B-A3F4-9BCCCCF19971}" sibTransId="{907B5014-8075-4656-B3A8-5E45DB516B79}"/>
    <dgm:cxn modelId="{54C7BCCA-3C53-4B4C-B0BC-CA75A474C6AB}" type="presOf" srcId="{B1A39216-CA88-4BF3-A737-6F78AE8B73A4}" destId="{F1490EDC-513A-4034-BAC3-B420C913FA78}" srcOrd="0" destOrd="3" presId="urn:microsoft.com/office/officeart/2005/8/layout/process3"/>
    <dgm:cxn modelId="{0745FF9B-5D2E-41A1-AE31-7E206F26EDDD}" srcId="{FFF83063-41BC-4249-BC98-5FC8D31EDA89}" destId="{B7D48D24-ED3F-4233-AFA9-DDDC1FA03264}" srcOrd="2" destOrd="0" parTransId="{DE5A2CD7-6BF8-4371-B23B-BCCF41AB8664}" sibTransId="{242B066A-2411-4006-8714-4F8C7F05CE9F}"/>
    <dgm:cxn modelId="{2C0CAF90-5C3E-4DF6-A206-D57C084BDA74}" type="presOf" srcId="{96C80EFC-D4CF-420C-9F77-AF85E7133F1D}" destId="{B5C20165-CB38-4826-9972-913917B855F0}" srcOrd="0" destOrd="1" presId="urn:microsoft.com/office/officeart/2005/8/layout/process3"/>
    <dgm:cxn modelId="{0CB5F172-09C6-4804-9340-44EBCD837AB6}" type="presParOf" srcId="{BFB00D39-C82E-4E05-882E-BE317C0ECC6D}" destId="{1F4BAF6C-CBDC-47C4-8D7F-294E9B1BB6BF}" srcOrd="0" destOrd="0" presId="urn:microsoft.com/office/officeart/2005/8/layout/process3"/>
    <dgm:cxn modelId="{8A55E6C8-43F5-456E-972D-333B728FBC75}" type="presParOf" srcId="{1F4BAF6C-CBDC-47C4-8D7F-294E9B1BB6BF}" destId="{B17600EA-FE62-484B-B5A3-DD487A94E64E}" srcOrd="0" destOrd="0" presId="urn:microsoft.com/office/officeart/2005/8/layout/process3"/>
    <dgm:cxn modelId="{6F07DB33-4C2D-47E6-901B-214A4B6E569B}" type="presParOf" srcId="{1F4BAF6C-CBDC-47C4-8D7F-294E9B1BB6BF}" destId="{65576FCC-CD7B-4D8C-9C8D-B12019E6BA85}" srcOrd="1" destOrd="0" presId="urn:microsoft.com/office/officeart/2005/8/layout/process3"/>
    <dgm:cxn modelId="{E52C2C18-921D-4965-9FF5-E318F14328D0}" type="presParOf" srcId="{1F4BAF6C-CBDC-47C4-8D7F-294E9B1BB6BF}" destId="{B5C20165-CB38-4826-9972-913917B855F0}" srcOrd="2" destOrd="0" presId="urn:microsoft.com/office/officeart/2005/8/layout/process3"/>
    <dgm:cxn modelId="{87E1533B-B724-4DC9-8E5C-AF3BB7E7A407}" type="presParOf" srcId="{BFB00D39-C82E-4E05-882E-BE317C0ECC6D}" destId="{D5EB5562-636E-4000-B25F-707FBE65AD1D}" srcOrd="1" destOrd="0" presId="urn:microsoft.com/office/officeart/2005/8/layout/process3"/>
    <dgm:cxn modelId="{258E43AF-9E0E-48D5-AE3E-796139294BDA}" type="presParOf" srcId="{D5EB5562-636E-4000-B25F-707FBE65AD1D}" destId="{E17EA3AA-9731-49C4-AD54-E91FAB28D613}" srcOrd="0" destOrd="0" presId="urn:microsoft.com/office/officeart/2005/8/layout/process3"/>
    <dgm:cxn modelId="{7D04640D-5E17-41F1-8622-537F2FDC11DF}" type="presParOf" srcId="{BFB00D39-C82E-4E05-882E-BE317C0ECC6D}" destId="{DA9D7795-D96E-4B61-94B0-592917DBA1E6}" srcOrd="2" destOrd="0" presId="urn:microsoft.com/office/officeart/2005/8/layout/process3"/>
    <dgm:cxn modelId="{D30E16C8-FE91-4FD3-B403-802438ED4B9C}" type="presParOf" srcId="{DA9D7795-D96E-4B61-94B0-592917DBA1E6}" destId="{68044D46-61BB-4B94-B9CC-466FBA73C3DE}" srcOrd="0" destOrd="0" presId="urn:microsoft.com/office/officeart/2005/8/layout/process3"/>
    <dgm:cxn modelId="{5D9BF64C-0146-4AA9-AFB5-05F8B7846EAE}" type="presParOf" srcId="{DA9D7795-D96E-4B61-94B0-592917DBA1E6}" destId="{D54D753C-0915-4EB8-ABD2-3BD898597601}" srcOrd="1" destOrd="0" presId="urn:microsoft.com/office/officeart/2005/8/layout/process3"/>
    <dgm:cxn modelId="{AE9282BD-0BD9-4EED-88F9-7AC68E56AFFC}" type="presParOf" srcId="{DA9D7795-D96E-4B61-94B0-592917DBA1E6}" destId="{B07D26E7-FEBB-4357-9FAE-F5018112DB71}" srcOrd="2" destOrd="0" presId="urn:microsoft.com/office/officeart/2005/8/layout/process3"/>
    <dgm:cxn modelId="{E3BACE1B-A7F5-4233-AF91-058AC08BB9E8}" type="presParOf" srcId="{BFB00D39-C82E-4E05-882E-BE317C0ECC6D}" destId="{A23A47F2-BB91-4727-A16A-E35307351C31}" srcOrd="3" destOrd="0" presId="urn:microsoft.com/office/officeart/2005/8/layout/process3"/>
    <dgm:cxn modelId="{6C26257D-0276-4FD6-9681-5FB499EAC25B}" type="presParOf" srcId="{A23A47F2-BB91-4727-A16A-E35307351C31}" destId="{CF587244-71F5-456F-A91D-B3FB87CC0B1E}" srcOrd="0" destOrd="0" presId="urn:microsoft.com/office/officeart/2005/8/layout/process3"/>
    <dgm:cxn modelId="{7F9DB443-CA5A-4A24-8A35-69E23BE92A2C}" type="presParOf" srcId="{BFB00D39-C82E-4E05-882E-BE317C0ECC6D}" destId="{A41785E2-CC30-4C49-99C3-2FC50C823934}" srcOrd="4" destOrd="0" presId="urn:microsoft.com/office/officeart/2005/8/layout/process3"/>
    <dgm:cxn modelId="{E00636A7-46CA-45E8-8251-2949B6F58ED3}" type="presParOf" srcId="{A41785E2-CC30-4C49-99C3-2FC50C823934}" destId="{D4BBAB3C-2FB3-41D9-8620-ABD40A695FC7}" srcOrd="0" destOrd="0" presId="urn:microsoft.com/office/officeart/2005/8/layout/process3"/>
    <dgm:cxn modelId="{AEE77408-5AA8-4B26-B55D-903C6753FBE1}" type="presParOf" srcId="{A41785E2-CC30-4C49-99C3-2FC50C823934}" destId="{40F183F0-F761-4C60-893E-ECECA6B7FB14}" srcOrd="1" destOrd="0" presId="urn:microsoft.com/office/officeart/2005/8/layout/process3"/>
    <dgm:cxn modelId="{867E57CF-4EE6-4BE3-A7FF-1B8DF4CC49D6}" type="presParOf" srcId="{A41785E2-CC30-4C49-99C3-2FC50C823934}" destId="{D0A99A47-9C91-4C24-B2FF-19149BC62F6B}" srcOrd="2" destOrd="0" presId="urn:microsoft.com/office/officeart/2005/8/layout/process3"/>
    <dgm:cxn modelId="{58BBE004-22B0-44B4-A8C4-85DF5F6554DE}" type="presParOf" srcId="{BFB00D39-C82E-4E05-882E-BE317C0ECC6D}" destId="{7AAF416D-A97A-4476-BB9B-67D3E43FC088}" srcOrd="5" destOrd="0" presId="urn:microsoft.com/office/officeart/2005/8/layout/process3"/>
    <dgm:cxn modelId="{8CCDB1D1-93D4-4894-9E27-7167DCD6292B}" type="presParOf" srcId="{7AAF416D-A97A-4476-BB9B-67D3E43FC088}" destId="{0393D09B-567B-4F82-8AEA-207C49BC362A}" srcOrd="0" destOrd="0" presId="urn:microsoft.com/office/officeart/2005/8/layout/process3"/>
    <dgm:cxn modelId="{4A02ECC4-3572-46D1-B767-F56D875C82DD}" type="presParOf" srcId="{BFB00D39-C82E-4E05-882E-BE317C0ECC6D}" destId="{9D593259-D055-443B-888B-69671263EB22}" srcOrd="6" destOrd="0" presId="urn:microsoft.com/office/officeart/2005/8/layout/process3"/>
    <dgm:cxn modelId="{F401E91A-4A0F-4CFB-B714-8569F1C5460C}" type="presParOf" srcId="{9D593259-D055-443B-888B-69671263EB22}" destId="{35C21A12-BB21-4F3A-B41E-90FC3CEB00F6}" srcOrd="0" destOrd="0" presId="urn:microsoft.com/office/officeart/2005/8/layout/process3"/>
    <dgm:cxn modelId="{089EA91D-BFA2-4E3E-9662-CAA89F9356AE}" type="presParOf" srcId="{9D593259-D055-443B-888B-69671263EB22}" destId="{C2C9D8DE-E396-4532-A92D-C646A4FA3B88}" srcOrd="1" destOrd="0" presId="urn:microsoft.com/office/officeart/2005/8/layout/process3"/>
    <dgm:cxn modelId="{886416CC-24B7-44B9-B370-E6E318D1DC24}" type="presParOf" srcId="{9D593259-D055-443B-888B-69671263EB22}" destId="{F1490EDC-513A-4034-BAC3-B420C913FA78}"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E06CCF-5159-4A22-8AA3-4DCAF7BEC15C}" type="doc">
      <dgm:prSet loTypeId="urn:microsoft.com/office/officeart/2005/8/layout/process5" loCatId="process" qsTypeId="urn:microsoft.com/office/officeart/2005/8/quickstyle/simple5" qsCatId="simple" csTypeId="urn:microsoft.com/office/officeart/2005/8/colors/accent0_1" csCatId="mainScheme" phldr="1"/>
      <dgm:spPr/>
      <dgm:t>
        <a:bodyPr/>
        <a:lstStyle/>
        <a:p>
          <a:endParaRPr lang="es-EC"/>
        </a:p>
      </dgm:t>
    </dgm:pt>
    <dgm:pt modelId="{829BA12D-13F4-4446-BD46-BCF7A270B2D3}">
      <dgm:prSet phldrT="[Texto]" custT="1"/>
      <dgm:spPr/>
      <dgm:t>
        <a:bodyPr/>
        <a:lstStyle/>
        <a:p>
          <a:r>
            <a:rPr lang="es-EC" sz="1800" dirty="0" smtClean="0"/>
            <a:t>H1: La motivación es un factor que tiene una relación significativa con el sostenimiento de los emprendimientos a largo plazo.</a:t>
          </a:r>
          <a:endParaRPr lang="es-EC" sz="1800" dirty="0"/>
        </a:p>
      </dgm:t>
    </dgm:pt>
    <dgm:pt modelId="{4FBBF72B-3B59-43E8-94F6-65BF3F4F32F4}" type="parTrans" cxnId="{FAA40E7D-E949-4896-B035-0C4C369DCE9D}">
      <dgm:prSet/>
      <dgm:spPr/>
      <dgm:t>
        <a:bodyPr/>
        <a:lstStyle/>
        <a:p>
          <a:endParaRPr lang="es-EC" sz="1800"/>
        </a:p>
      </dgm:t>
    </dgm:pt>
    <dgm:pt modelId="{739B0A7D-5AAB-43AB-BD2E-5A1A4B644049}" type="sibTrans" cxnId="{FAA40E7D-E949-4896-B035-0C4C369DCE9D}">
      <dgm:prSet custT="1"/>
      <dgm:spPr/>
      <dgm:t>
        <a:bodyPr/>
        <a:lstStyle/>
        <a:p>
          <a:endParaRPr lang="es-EC" sz="1800"/>
        </a:p>
      </dgm:t>
    </dgm:pt>
    <dgm:pt modelId="{6B36A363-3418-4D56-B9F3-E24EBA3E0B6F}">
      <dgm:prSet phldrT="[Texto]" custT="1"/>
      <dgm:spPr/>
      <dgm:t>
        <a:bodyPr/>
        <a:lstStyle/>
        <a:p>
          <a:r>
            <a:rPr lang="es-EC" sz="1800" dirty="0" smtClean="0"/>
            <a:t>H2: La innovación es un factor que tiene una relación significativa con el sostenimiento de los emprendimientos a largo plazo.</a:t>
          </a:r>
          <a:endParaRPr lang="es-EC" sz="1800" dirty="0"/>
        </a:p>
      </dgm:t>
    </dgm:pt>
    <dgm:pt modelId="{DA07E498-3670-4790-9B3A-46FFFFF017F0}" type="parTrans" cxnId="{B59AC0F6-90AE-4CAD-91A5-CDA29FF51613}">
      <dgm:prSet/>
      <dgm:spPr/>
      <dgm:t>
        <a:bodyPr/>
        <a:lstStyle/>
        <a:p>
          <a:endParaRPr lang="es-EC" sz="1800"/>
        </a:p>
      </dgm:t>
    </dgm:pt>
    <dgm:pt modelId="{30EBCF3E-5A83-4EDD-9A08-FFC7645AF196}" type="sibTrans" cxnId="{B59AC0F6-90AE-4CAD-91A5-CDA29FF51613}">
      <dgm:prSet custT="1"/>
      <dgm:spPr/>
      <dgm:t>
        <a:bodyPr/>
        <a:lstStyle/>
        <a:p>
          <a:endParaRPr lang="es-EC" sz="1800"/>
        </a:p>
      </dgm:t>
    </dgm:pt>
    <dgm:pt modelId="{42D373CD-7533-4EFB-88BE-5457013C0051}">
      <dgm:prSet phldrT="[Texto]" custT="1"/>
      <dgm:spPr/>
      <dgm:t>
        <a:bodyPr/>
        <a:lstStyle/>
        <a:p>
          <a:r>
            <a:rPr lang="es-EC" sz="1800" dirty="0" smtClean="0"/>
            <a:t>H3: Los incentivos del gobierno benefician la consolidación a largo plazo de los emprendimientos.</a:t>
          </a:r>
          <a:endParaRPr lang="es-EC" sz="1800" dirty="0"/>
        </a:p>
      </dgm:t>
    </dgm:pt>
    <dgm:pt modelId="{FBF4305A-A1E9-489E-92C8-C2278E161506}" type="parTrans" cxnId="{6E6BED7D-149D-4F64-B4BE-F4DD417E099F}">
      <dgm:prSet/>
      <dgm:spPr/>
      <dgm:t>
        <a:bodyPr/>
        <a:lstStyle/>
        <a:p>
          <a:endParaRPr lang="es-EC" sz="1800"/>
        </a:p>
      </dgm:t>
    </dgm:pt>
    <dgm:pt modelId="{41F303C5-DEB9-40B5-8B57-24C2C92A61F4}" type="sibTrans" cxnId="{6E6BED7D-149D-4F64-B4BE-F4DD417E099F}">
      <dgm:prSet custT="1"/>
      <dgm:spPr/>
      <dgm:t>
        <a:bodyPr/>
        <a:lstStyle/>
        <a:p>
          <a:endParaRPr lang="es-EC" sz="1800"/>
        </a:p>
      </dgm:t>
    </dgm:pt>
    <dgm:pt modelId="{5A90E32D-C088-4291-B4A7-6351C56BBEB7}">
      <dgm:prSet phldrT="[Texto]" custT="1"/>
      <dgm:spPr/>
      <dgm:t>
        <a:bodyPr/>
        <a:lstStyle/>
        <a:p>
          <a:r>
            <a:rPr lang="es-EC" sz="1800" dirty="0" smtClean="0"/>
            <a:t>H4: El financiamiento es un factor que facilita el sostenimiento de los emprendimientos a largo plazo.</a:t>
          </a:r>
          <a:endParaRPr lang="es-EC" sz="1800" dirty="0"/>
        </a:p>
      </dgm:t>
    </dgm:pt>
    <dgm:pt modelId="{CFA4937F-621B-49B5-B66A-54019B7A1242}" type="parTrans" cxnId="{F3D80595-80D5-4CE2-85AB-EAD1B9B11FE9}">
      <dgm:prSet/>
      <dgm:spPr/>
      <dgm:t>
        <a:bodyPr/>
        <a:lstStyle/>
        <a:p>
          <a:endParaRPr lang="es-EC" sz="1800"/>
        </a:p>
      </dgm:t>
    </dgm:pt>
    <dgm:pt modelId="{E0C1C1A2-CBE5-42EE-9164-F490D0005420}" type="sibTrans" cxnId="{F3D80595-80D5-4CE2-85AB-EAD1B9B11FE9}">
      <dgm:prSet custT="1"/>
      <dgm:spPr/>
      <dgm:t>
        <a:bodyPr/>
        <a:lstStyle/>
        <a:p>
          <a:endParaRPr lang="es-EC" sz="1800"/>
        </a:p>
      </dgm:t>
    </dgm:pt>
    <dgm:pt modelId="{247A65E1-635C-4A63-A185-6CA22EAE6A3F}">
      <dgm:prSet phldrT="[Texto]" custT="1"/>
      <dgm:spPr/>
      <dgm:t>
        <a:bodyPr/>
        <a:lstStyle/>
        <a:p>
          <a:r>
            <a:rPr lang="es-EC" sz="1800" dirty="0" smtClean="0"/>
            <a:t>H5: La asesoría es un factor que ayuda la consolidación de un emprendimiento a largo plazo.</a:t>
          </a:r>
          <a:endParaRPr lang="es-EC" sz="1800" dirty="0"/>
        </a:p>
      </dgm:t>
    </dgm:pt>
    <dgm:pt modelId="{09CDDB52-618B-4652-ACFA-31137EEFEC73}" type="parTrans" cxnId="{FC4428B4-659E-4E88-B13F-F940FF89A804}">
      <dgm:prSet/>
      <dgm:spPr/>
      <dgm:t>
        <a:bodyPr/>
        <a:lstStyle/>
        <a:p>
          <a:endParaRPr lang="es-EC" sz="1800"/>
        </a:p>
      </dgm:t>
    </dgm:pt>
    <dgm:pt modelId="{3A6CF7CA-DA9D-4C77-8CE5-4501D84005CB}" type="sibTrans" cxnId="{FC4428B4-659E-4E88-B13F-F940FF89A804}">
      <dgm:prSet custT="1"/>
      <dgm:spPr/>
      <dgm:t>
        <a:bodyPr/>
        <a:lstStyle/>
        <a:p>
          <a:endParaRPr lang="es-EC" sz="1800"/>
        </a:p>
      </dgm:t>
    </dgm:pt>
    <dgm:pt modelId="{C39C935D-1127-4CAB-897B-BBA051EDF0B6}">
      <dgm:prSet custT="1"/>
      <dgm:spPr/>
      <dgm:t>
        <a:bodyPr/>
        <a:lstStyle/>
        <a:p>
          <a:r>
            <a:rPr lang="es-EC" sz="1800" smtClean="0"/>
            <a:t>H:6 Estar atento a las oportunidades del mercado ayuda a un emprendimiento a consolidarse a largo plazo.</a:t>
          </a:r>
          <a:endParaRPr lang="es-EC" sz="1800"/>
        </a:p>
      </dgm:t>
    </dgm:pt>
    <dgm:pt modelId="{A509E4B6-D92C-4A4C-91A2-5B0F79E89B25}" type="parTrans" cxnId="{226BA2A8-288F-4036-8983-26DB132568FC}">
      <dgm:prSet/>
      <dgm:spPr/>
      <dgm:t>
        <a:bodyPr/>
        <a:lstStyle/>
        <a:p>
          <a:endParaRPr lang="es-EC" sz="1800"/>
        </a:p>
      </dgm:t>
    </dgm:pt>
    <dgm:pt modelId="{A2658E5E-E82C-430D-9109-70F9C0153346}" type="sibTrans" cxnId="{226BA2A8-288F-4036-8983-26DB132568FC}">
      <dgm:prSet custT="1"/>
      <dgm:spPr/>
      <dgm:t>
        <a:bodyPr/>
        <a:lstStyle/>
        <a:p>
          <a:endParaRPr lang="es-EC" sz="1800"/>
        </a:p>
      </dgm:t>
    </dgm:pt>
    <dgm:pt modelId="{085C6958-BD9C-4AD5-820F-D532CA592ECE}">
      <dgm:prSet custT="1"/>
      <dgm:spPr/>
      <dgm:t>
        <a:bodyPr/>
        <a:lstStyle/>
        <a:p>
          <a:r>
            <a:rPr lang="es-EC" sz="1800" smtClean="0"/>
            <a:t>H7: Los emprendimientos creados por necesidad si tienen permanencia en el mercado.</a:t>
          </a:r>
          <a:endParaRPr lang="es-EC" sz="1800"/>
        </a:p>
      </dgm:t>
    </dgm:pt>
    <dgm:pt modelId="{1519901B-F87D-4F66-87C9-02E9AD50A5B6}" type="parTrans" cxnId="{67E835F9-CF1D-4A05-BFD5-9D55DB31AF1A}">
      <dgm:prSet/>
      <dgm:spPr/>
      <dgm:t>
        <a:bodyPr/>
        <a:lstStyle/>
        <a:p>
          <a:endParaRPr lang="es-EC" sz="1800"/>
        </a:p>
      </dgm:t>
    </dgm:pt>
    <dgm:pt modelId="{A271B2BC-2B53-46D9-8C61-48A2F284987D}" type="sibTrans" cxnId="{67E835F9-CF1D-4A05-BFD5-9D55DB31AF1A}">
      <dgm:prSet/>
      <dgm:spPr/>
      <dgm:t>
        <a:bodyPr/>
        <a:lstStyle/>
        <a:p>
          <a:endParaRPr lang="es-EC" sz="1800"/>
        </a:p>
      </dgm:t>
    </dgm:pt>
    <dgm:pt modelId="{B4968C6D-20DC-4F98-BCC2-D9258F0BDFB2}">
      <dgm:prSet custT="1"/>
      <dgm:spPr/>
      <dgm:t>
        <a:bodyPr/>
        <a:lstStyle/>
        <a:p>
          <a:r>
            <a:rPr lang="es-EC" sz="1800" dirty="0" smtClean="0">
              <a:latin typeface="+mn-lt"/>
              <a:cs typeface="Arial" panose="020B0604020202020204" pitchFamily="34" charset="0"/>
            </a:rPr>
            <a:t>La </a:t>
          </a:r>
          <a:r>
            <a:rPr lang="es-EC" sz="1800" dirty="0" smtClean="0">
              <a:latin typeface="+mn-lt"/>
              <a:cs typeface="Arial" panose="020B0604020202020204" pitchFamily="34" charset="0"/>
            </a:rPr>
            <a:t>Innovación no depende del financiamiento que tenga un negocio. </a:t>
          </a:r>
          <a:endParaRPr lang="es-EC" sz="1800" dirty="0">
            <a:latin typeface="+mn-lt"/>
            <a:cs typeface="Arial" panose="020B0604020202020204" pitchFamily="34" charset="0"/>
          </a:endParaRPr>
        </a:p>
      </dgm:t>
    </dgm:pt>
    <dgm:pt modelId="{ADDC2026-F2A1-4859-991B-59CE9E133C95}" type="parTrans" cxnId="{AF35C6ED-0B70-4333-BFC9-E2D6391C9B1A}">
      <dgm:prSet/>
      <dgm:spPr/>
      <dgm:t>
        <a:bodyPr/>
        <a:lstStyle/>
        <a:p>
          <a:endParaRPr lang="es-EC"/>
        </a:p>
      </dgm:t>
    </dgm:pt>
    <dgm:pt modelId="{99EB9C66-29AE-4F05-B082-14C66E4216B1}" type="sibTrans" cxnId="{AF35C6ED-0B70-4333-BFC9-E2D6391C9B1A}">
      <dgm:prSet/>
      <dgm:spPr/>
      <dgm:t>
        <a:bodyPr/>
        <a:lstStyle/>
        <a:p>
          <a:endParaRPr lang="es-EC"/>
        </a:p>
      </dgm:t>
    </dgm:pt>
    <dgm:pt modelId="{6957ED04-C1DB-4374-BEAC-29A3A866CC55}" type="pres">
      <dgm:prSet presAssocID="{3FE06CCF-5159-4A22-8AA3-4DCAF7BEC15C}" presName="diagram" presStyleCnt="0">
        <dgm:presLayoutVars>
          <dgm:dir/>
          <dgm:resizeHandles val="exact"/>
        </dgm:presLayoutVars>
      </dgm:prSet>
      <dgm:spPr/>
      <dgm:t>
        <a:bodyPr/>
        <a:lstStyle/>
        <a:p>
          <a:endParaRPr lang="es-EC"/>
        </a:p>
      </dgm:t>
    </dgm:pt>
    <dgm:pt modelId="{20CF6B00-C54C-4C8E-B946-5D52AAB90611}" type="pres">
      <dgm:prSet presAssocID="{829BA12D-13F4-4446-BD46-BCF7A270B2D3}" presName="node" presStyleLbl="node1" presStyleIdx="0" presStyleCnt="8" custScaleX="257645" custScaleY="135769" custLinFactX="-62037" custLinFactNeighborX="-100000" custLinFactNeighborY="-3196">
        <dgm:presLayoutVars>
          <dgm:bulletEnabled val="1"/>
        </dgm:presLayoutVars>
      </dgm:prSet>
      <dgm:spPr/>
      <dgm:t>
        <a:bodyPr/>
        <a:lstStyle/>
        <a:p>
          <a:endParaRPr lang="es-EC"/>
        </a:p>
      </dgm:t>
    </dgm:pt>
    <dgm:pt modelId="{CD1272EC-2F63-4C33-B1D1-68E1BE6E276B}" type="pres">
      <dgm:prSet presAssocID="{739B0A7D-5AAB-43AB-BD2E-5A1A4B644049}" presName="sibTrans" presStyleLbl="sibTrans2D1" presStyleIdx="0" presStyleCnt="7"/>
      <dgm:spPr/>
      <dgm:t>
        <a:bodyPr/>
        <a:lstStyle/>
        <a:p>
          <a:endParaRPr lang="es-EC"/>
        </a:p>
      </dgm:t>
    </dgm:pt>
    <dgm:pt modelId="{E9A6E4A5-10A7-4DB5-B914-1C5F96D9470E}" type="pres">
      <dgm:prSet presAssocID="{739B0A7D-5AAB-43AB-BD2E-5A1A4B644049}" presName="connectorText" presStyleLbl="sibTrans2D1" presStyleIdx="0" presStyleCnt="7"/>
      <dgm:spPr/>
      <dgm:t>
        <a:bodyPr/>
        <a:lstStyle/>
        <a:p>
          <a:endParaRPr lang="es-EC"/>
        </a:p>
      </dgm:t>
    </dgm:pt>
    <dgm:pt modelId="{EE41AC65-EB7E-48A1-93DB-6D95FF68DD9B}" type="pres">
      <dgm:prSet presAssocID="{6B36A363-3418-4D56-B9F3-E24EBA3E0B6F}" presName="node" presStyleLbl="node1" presStyleIdx="1" presStyleCnt="8" custScaleX="257645" custScaleY="135769" custLinFactNeighborX="-4016" custLinFactNeighborY="-7940">
        <dgm:presLayoutVars>
          <dgm:bulletEnabled val="1"/>
        </dgm:presLayoutVars>
      </dgm:prSet>
      <dgm:spPr/>
      <dgm:t>
        <a:bodyPr/>
        <a:lstStyle/>
        <a:p>
          <a:endParaRPr lang="es-EC"/>
        </a:p>
      </dgm:t>
    </dgm:pt>
    <dgm:pt modelId="{05B62C84-3CD8-4706-924D-3DA20E558059}" type="pres">
      <dgm:prSet presAssocID="{30EBCF3E-5A83-4EDD-9A08-FFC7645AF196}" presName="sibTrans" presStyleLbl="sibTrans2D1" presStyleIdx="1" presStyleCnt="7"/>
      <dgm:spPr/>
      <dgm:t>
        <a:bodyPr/>
        <a:lstStyle/>
        <a:p>
          <a:endParaRPr lang="es-EC"/>
        </a:p>
      </dgm:t>
    </dgm:pt>
    <dgm:pt modelId="{376790F5-56EE-4001-BB04-18BE08C95D03}" type="pres">
      <dgm:prSet presAssocID="{30EBCF3E-5A83-4EDD-9A08-FFC7645AF196}" presName="connectorText" presStyleLbl="sibTrans2D1" presStyleIdx="1" presStyleCnt="7"/>
      <dgm:spPr/>
      <dgm:t>
        <a:bodyPr/>
        <a:lstStyle/>
        <a:p>
          <a:endParaRPr lang="es-EC"/>
        </a:p>
      </dgm:t>
    </dgm:pt>
    <dgm:pt modelId="{6EBC32CE-671F-4AD5-B79D-CD36890B4A66}" type="pres">
      <dgm:prSet presAssocID="{B4968C6D-20DC-4F98-BCC2-D9258F0BDFB2}" presName="node" presStyleLbl="node1" presStyleIdx="2" presStyleCnt="8" custScaleX="234756" custLinFactNeighborX="-5201" custLinFactNeighborY="-14349">
        <dgm:presLayoutVars>
          <dgm:bulletEnabled val="1"/>
        </dgm:presLayoutVars>
      </dgm:prSet>
      <dgm:spPr/>
      <dgm:t>
        <a:bodyPr/>
        <a:lstStyle/>
        <a:p>
          <a:endParaRPr lang="es-EC"/>
        </a:p>
      </dgm:t>
    </dgm:pt>
    <dgm:pt modelId="{305CD427-073A-408A-8561-C0B9D7485066}" type="pres">
      <dgm:prSet presAssocID="{99EB9C66-29AE-4F05-B082-14C66E4216B1}" presName="sibTrans" presStyleLbl="sibTrans2D1" presStyleIdx="2" presStyleCnt="7"/>
      <dgm:spPr/>
      <dgm:t>
        <a:bodyPr/>
        <a:lstStyle/>
        <a:p>
          <a:endParaRPr lang="es-EC"/>
        </a:p>
      </dgm:t>
    </dgm:pt>
    <dgm:pt modelId="{CA300445-D609-4372-941A-1C3288C11B81}" type="pres">
      <dgm:prSet presAssocID="{99EB9C66-29AE-4F05-B082-14C66E4216B1}" presName="connectorText" presStyleLbl="sibTrans2D1" presStyleIdx="2" presStyleCnt="7"/>
      <dgm:spPr/>
      <dgm:t>
        <a:bodyPr/>
        <a:lstStyle/>
        <a:p>
          <a:endParaRPr lang="es-EC"/>
        </a:p>
      </dgm:t>
    </dgm:pt>
    <dgm:pt modelId="{C5F4CB6B-334B-4479-B02F-F46937760E47}" type="pres">
      <dgm:prSet presAssocID="{42D373CD-7533-4EFB-88BE-5457013C0051}" presName="node" presStyleLbl="node1" presStyleIdx="3" presStyleCnt="8" custScaleX="257645" custScaleY="135769">
        <dgm:presLayoutVars>
          <dgm:bulletEnabled val="1"/>
        </dgm:presLayoutVars>
      </dgm:prSet>
      <dgm:spPr/>
      <dgm:t>
        <a:bodyPr/>
        <a:lstStyle/>
        <a:p>
          <a:endParaRPr lang="es-EC"/>
        </a:p>
      </dgm:t>
    </dgm:pt>
    <dgm:pt modelId="{4D1E2CB9-ED90-466B-87D8-1A2273C67AEE}" type="pres">
      <dgm:prSet presAssocID="{41F303C5-DEB9-40B5-8B57-24C2C92A61F4}" presName="sibTrans" presStyleLbl="sibTrans2D1" presStyleIdx="3" presStyleCnt="7"/>
      <dgm:spPr/>
      <dgm:t>
        <a:bodyPr/>
        <a:lstStyle/>
        <a:p>
          <a:endParaRPr lang="es-EC"/>
        </a:p>
      </dgm:t>
    </dgm:pt>
    <dgm:pt modelId="{73F1F728-EE63-4E76-B23A-C712E9C686D3}" type="pres">
      <dgm:prSet presAssocID="{41F303C5-DEB9-40B5-8B57-24C2C92A61F4}" presName="connectorText" presStyleLbl="sibTrans2D1" presStyleIdx="3" presStyleCnt="7"/>
      <dgm:spPr/>
      <dgm:t>
        <a:bodyPr/>
        <a:lstStyle/>
        <a:p>
          <a:endParaRPr lang="es-EC"/>
        </a:p>
      </dgm:t>
    </dgm:pt>
    <dgm:pt modelId="{73C6A34E-9214-4928-9D70-12493BF2D253}" type="pres">
      <dgm:prSet presAssocID="{5A90E32D-C088-4291-B4A7-6351C56BBEB7}" presName="node" presStyleLbl="node1" presStyleIdx="4" presStyleCnt="8" custScaleX="257645" custScaleY="135769">
        <dgm:presLayoutVars>
          <dgm:bulletEnabled val="1"/>
        </dgm:presLayoutVars>
      </dgm:prSet>
      <dgm:spPr/>
      <dgm:t>
        <a:bodyPr/>
        <a:lstStyle/>
        <a:p>
          <a:endParaRPr lang="es-EC"/>
        </a:p>
      </dgm:t>
    </dgm:pt>
    <dgm:pt modelId="{E561C6D2-5997-4A28-B9B6-5C7596DA029B}" type="pres">
      <dgm:prSet presAssocID="{E0C1C1A2-CBE5-42EE-9164-F490D0005420}" presName="sibTrans" presStyleLbl="sibTrans2D1" presStyleIdx="4" presStyleCnt="7"/>
      <dgm:spPr/>
      <dgm:t>
        <a:bodyPr/>
        <a:lstStyle/>
        <a:p>
          <a:endParaRPr lang="es-EC"/>
        </a:p>
      </dgm:t>
    </dgm:pt>
    <dgm:pt modelId="{499FBD67-5FA1-4C96-BA3B-B37B5C91FBBF}" type="pres">
      <dgm:prSet presAssocID="{E0C1C1A2-CBE5-42EE-9164-F490D0005420}" presName="connectorText" presStyleLbl="sibTrans2D1" presStyleIdx="4" presStyleCnt="7"/>
      <dgm:spPr/>
      <dgm:t>
        <a:bodyPr/>
        <a:lstStyle/>
        <a:p>
          <a:endParaRPr lang="es-EC"/>
        </a:p>
      </dgm:t>
    </dgm:pt>
    <dgm:pt modelId="{50C60D0A-45E9-496B-8957-09E7C08A0BCC}" type="pres">
      <dgm:prSet presAssocID="{247A65E1-635C-4A63-A185-6CA22EAE6A3F}" presName="node" presStyleLbl="node1" presStyleIdx="5" presStyleCnt="8" custScaleX="257645" custScaleY="135769">
        <dgm:presLayoutVars>
          <dgm:bulletEnabled val="1"/>
        </dgm:presLayoutVars>
      </dgm:prSet>
      <dgm:spPr/>
      <dgm:t>
        <a:bodyPr/>
        <a:lstStyle/>
        <a:p>
          <a:endParaRPr lang="es-EC"/>
        </a:p>
      </dgm:t>
    </dgm:pt>
    <dgm:pt modelId="{53304EFE-81BD-4C59-8CA7-59DBE5F727CC}" type="pres">
      <dgm:prSet presAssocID="{3A6CF7CA-DA9D-4C77-8CE5-4501D84005CB}" presName="sibTrans" presStyleLbl="sibTrans2D1" presStyleIdx="5" presStyleCnt="7"/>
      <dgm:spPr/>
      <dgm:t>
        <a:bodyPr/>
        <a:lstStyle/>
        <a:p>
          <a:endParaRPr lang="es-EC"/>
        </a:p>
      </dgm:t>
    </dgm:pt>
    <dgm:pt modelId="{CFB4D33B-7A1B-4D61-84D9-9A5CFBC09E4A}" type="pres">
      <dgm:prSet presAssocID="{3A6CF7CA-DA9D-4C77-8CE5-4501D84005CB}" presName="connectorText" presStyleLbl="sibTrans2D1" presStyleIdx="5" presStyleCnt="7"/>
      <dgm:spPr/>
      <dgm:t>
        <a:bodyPr/>
        <a:lstStyle/>
        <a:p>
          <a:endParaRPr lang="es-EC"/>
        </a:p>
      </dgm:t>
    </dgm:pt>
    <dgm:pt modelId="{9B009FF8-260C-419B-AA6E-83680BC1C53D}" type="pres">
      <dgm:prSet presAssocID="{C39C935D-1127-4CAB-897B-BBA051EDF0B6}" presName="node" presStyleLbl="node1" presStyleIdx="6" presStyleCnt="8" custScaleX="257645" custScaleY="135769">
        <dgm:presLayoutVars>
          <dgm:bulletEnabled val="1"/>
        </dgm:presLayoutVars>
      </dgm:prSet>
      <dgm:spPr/>
      <dgm:t>
        <a:bodyPr/>
        <a:lstStyle/>
        <a:p>
          <a:endParaRPr lang="es-EC"/>
        </a:p>
      </dgm:t>
    </dgm:pt>
    <dgm:pt modelId="{6929C52F-D7C2-4541-B2DE-EAED485F947D}" type="pres">
      <dgm:prSet presAssocID="{A2658E5E-E82C-430D-9109-70F9C0153346}" presName="sibTrans" presStyleLbl="sibTrans2D1" presStyleIdx="6" presStyleCnt="7"/>
      <dgm:spPr/>
      <dgm:t>
        <a:bodyPr/>
        <a:lstStyle/>
        <a:p>
          <a:endParaRPr lang="es-EC"/>
        </a:p>
      </dgm:t>
    </dgm:pt>
    <dgm:pt modelId="{3EF6C300-A398-455A-84D5-87ABE01A84F5}" type="pres">
      <dgm:prSet presAssocID="{A2658E5E-E82C-430D-9109-70F9C0153346}" presName="connectorText" presStyleLbl="sibTrans2D1" presStyleIdx="6" presStyleCnt="7"/>
      <dgm:spPr/>
      <dgm:t>
        <a:bodyPr/>
        <a:lstStyle/>
        <a:p>
          <a:endParaRPr lang="es-EC"/>
        </a:p>
      </dgm:t>
    </dgm:pt>
    <dgm:pt modelId="{DE449CBD-73B4-4DD7-8F2C-F154DEF3A61B}" type="pres">
      <dgm:prSet presAssocID="{085C6958-BD9C-4AD5-820F-D532CA592ECE}" presName="node" presStyleLbl="node1" presStyleIdx="7" presStyleCnt="8" custScaleX="257645" custScaleY="135769">
        <dgm:presLayoutVars>
          <dgm:bulletEnabled val="1"/>
        </dgm:presLayoutVars>
      </dgm:prSet>
      <dgm:spPr/>
      <dgm:t>
        <a:bodyPr/>
        <a:lstStyle/>
        <a:p>
          <a:endParaRPr lang="es-EC"/>
        </a:p>
      </dgm:t>
    </dgm:pt>
  </dgm:ptLst>
  <dgm:cxnLst>
    <dgm:cxn modelId="{226BA2A8-288F-4036-8983-26DB132568FC}" srcId="{3FE06CCF-5159-4A22-8AA3-4DCAF7BEC15C}" destId="{C39C935D-1127-4CAB-897B-BBA051EDF0B6}" srcOrd="6" destOrd="0" parTransId="{A509E4B6-D92C-4A4C-91A2-5B0F79E89B25}" sibTransId="{A2658E5E-E82C-430D-9109-70F9C0153346}"/>
    <dgm:cxn modelId="{6E6BED7D-149D-4F64-B4BE-F4DD417E099F}" srcId="{3FE06CCF-5159-4A22-8AA3-4DCAF7BEC15C}" destId="{42D373CD-7533-4EFB-88BE-5457013C0051}" srcOrd="3" destOrd="0" parTransId="{FBF4305A-A1E9-489E-92C8-C2278E161506}" sibTransId="{41F303C5-DEB9-40B5-8B57-24C2C92A61F4}"/>
    <dgm:cxn modelId="{F3D80595-80D5-4CE2-85AB-EAD1B9B11FE9}" srcId="{3FE06CCF-5159-4A22-8AA3-4DCAF7BEC15C}" destId="{5A90E32D-C088-4291-B4A7-6351C56BBEB7}" srcOrd="4" destOrd="0" parTransId="{CFA4937F-621B-49B5-B66A-54019B7A1242}" sibTransId="{E0C1C1A2-CBE5-42EE-9164-F490D0005420}"/>
    <dgm:cxn modelId="{FAA40E7D-E949-4896-B035-0C4C369DCE9D}" srcId="{3FE06CCF-5159-4A22-8AA3-4DCAF7BEC15C}" destId="{829BA12D-13F4-4446-BD46-BCF7A270B2D3}" srcOrd="0" destOrd="0" parTransId="{4FBBF72B-3B59-43E8-94F6-65BF3F4F32F4}" sibTransId="{739B0A7D-5AAB-43AB-BD2E-5A1A4B644049}"/>
    <dgm:cxn modelId="{34761A40-514F-43B7-B039-7416D62C87EF}" type="presOf" srcId="{B4968C6D-20DC-4F98-BCC2-D9258F0BDFB2}" destId="{6EBC32CE-671F-4AD5-B79D-CD36890B4A66}" srcOrd="0" destOrd="0" presId="urn:microsoft.com/office/officeart/2005/8/layout/process5"/>
    <dgm:cxn modelId="{BBC8DBCF-F165-4D59-9903-DBDA10C052AC}" type="presOf" srcId="{247A65E1-635C-4A63-A185-6CA22EAE6A3F}" destId="{50C60D0A-45E9-496B-8957-09E7C08A0BCC}" srcOrd="0" destOrd="0" presId="urn:microsoft.com/office/officeart/2005/8/layout/process5"/>
    <dgm:cxn modelId="{1EDA4E76-D6DC-4451-9A01-447F4C24AC58}" type="presOf" srcId="{99EB9C66-29AE-4F05-B082-14C66E4216B1}" destId="{305CD427-073A-408A-8561-C0B9D7485066}" srcOrd="0" destOrd="0" presId="urn:microsoft.com/office/officeart/2005/8/layout/process5"/>
    <dgm:cxn modelId="{F1A4DA05-ECBB-4380-A6D0-3791E30C8106}" type="presOf" srcId="{30EBCF3E-5A83-4EDD-9A08-FFC7645AF196}" destId="{05B62C84-3CD8-4706-924D-3DA20E558059}" srcOrd="0" destOrd="0" presId="urn:microsoft.com/office/officeart/2005/8/layout/process5"/>
    <dgm:cxn modelId="{F1ECC825-BD3E-4C59-9544-826D794A2DCC}" type="presOf" srcId="{30EBCF3E-5A83-4EDD-9A08-FFC7645AF196}" destId="{376790F5-56EE-4001-BB04-18BE08C95D03}" srcOrd="1" destOrd="0" presId="urn:microsoft.com/office/officeart/2005/8/layout/process5"/>
    <dgm:cxn modelId="{BC37D556-73C9-47A2-BD36-A5D7D3B3F3C5}" type="presOf" srcId="{99EB9C66-29AE-4F05-B082-14C66E4216B1}" destId="{CA300445-D609-4372-941A-1C3288C11B81}" srcOrd="1" destOrd="0" presId="urn:microsoft.com/office/officeart/2005/8/layout/process5"/>
    <dgm:cxn modelId="{6D593EF2-EA71-4408-BBA9-B87CE798BE84}" type="presOf" srcId="{739B0A7D-5AAB-43AB-BD2E-5A1A4B644049}" destId="{CD1272EC-2F63-4C33-B1D1-68E1BE6E276B}" srcOrd="0" destOrd="0" presId="urn:microsoft.com/office/officeart/2005/8/layout/process5"/>
    <dgm:cxn modelId="{1283FA8E-099A-46C8-A359-9BD842F36880}" type="presOf" srcId="{A2658E5E-E82C-430D-9109-70F9C0153346}" destId="{3EF6C300-A398-455A-84D5-87ABE01A84F5}" srcOrd="1" destOrd="0" presId="urn:microsoft.com/office/officeart/2005/8/layout/process5"/>
    <dgm:cxn modelId="{8D815EB8-D1C0-4875-977F-3C7C1BD206DA}" type="presOf" srcId="{085C6958-BD9C-4AD5-820F-D532CA592ECE}" destId="{DE449CBD-73B4-4DD7-8F2C-F154DEF3A61B}" srcOrd="0" destOrd="0" presId="urn:microsoft.com/office/officeart/2005/8/layout/process5"/>
    <dgm:cxn modelId="{B350DC85-1D27-4A76-8D1B-666F8D5A1F46}" type="presOf" srcId="{3A6CF7CA-DA9D-4C77-8CE5-4501D84005CB}" destId="{CFB4D33B-7A1B-4D61-84D9-9A5CFBC09E4A}" srcOrd="1" destOrd="0" presId="urn:microsoft.com/office/officeart/2005/8/layout/process5"/>
    <dgm:cxn modelId="{602E6BCB-FFBB-436A-B578-F4DC00626BB1}" type="presOf" srcId="{3FE06CCF-5159-4A22-8AA3-4DCAF7BEC15C}" destId="{6957ED04-C1DB-4374-BEAC-29A3A866CC55}" srcOrd="0" destOrd="0" presId="urn:microsoft.com/office/officeart/2005/8/layout/process5"/>
    <dgm:cxn modelId="{46CF0E33-BC67-430F-A881-1870DFB3442C}" type="presOf" srcId="{42D373CD-7533-4EFB-88BE-5457013C0051}" destId="{C5F4CB6B-334B-4479-B02F-F46937760E47}" srcOrd="0" destOrd="0" presId="urn:microsoft.com/office/officeart/2005/8/layout/process5"/>
    <dgm:cxn modelId="{8838495F-7E9D-4E88-B978-550DB61C800F}" type="presOf" srcId="{41F303C5-DEB9-40B5-8B57-24C2C92A61F4}" destId="{73F1F728-EE63-4E76-B23A-C712E9C686D3}" srcOrd="1" destOrd="0" presId="urn:microsoft.com/office/officeart/2005/8/layout/process5"/>
    <dgm:cxn modelId="{62AF4623-7ACF-4F36-9BF0-1F4CBC058F4E}" type="presOf" srcId="{3A6CF7CA-DA9D-4C77-8CE5-4501D84005CB}" destId="{53304EFE-81BD-4C59-8CA7-59DBE5F727CC}" srcOrd="0" destOrd="0" presId="urn:microsoft.com/office/officeart/2005/8/layout/process5"/>
    <dgm:cxn modelId="{ED1C7125-5506-4FA7-81D1-793EB75B4301}" type="presOf" srcId="{C39C935D-1127-4CAB-897B-BBA051EDF0B6}" destId="{9B009FF8-260C-419B-AA6E-83680BC1C53D}" srcOrd="0" destOrd="0" presId="urn:microsoft.com/office/officeart/2005/8/layout/process5"/>
    <dgm:cxn modelId="{2B486EDC-3F48-46B7-887F-98EE6C50BFC9}" type="presOf" srcId="{829BA12D-13F4-4446-BD46-BCF7A270B2D3}" destId="{20CF6B00-C54C-4C8E-B946-5D52AAB90611}" srcOrd="0" destOrd="0" presId="urn:microsoft.com/office/officeart/2005/8/layout/process5"/>
    <dgm:cxn modelId="{C7C28086-214D-4FBE-A797-834616821912}" type="presOf" srcId="{41F303C5-DEB9-40B5-8B57-24C2C92A61F4}" destId="{4D1E2CB9-ED90-466B-87D8-1A2273C67AEE}" srcOrd="0" destOrd="0" presId="urn:microsoft.com/office/officeart/2005/8/layout/process5"/>
    <dgm:cxn modelId="{6CEB40CE-536B-4A8C-9D2F-A399A7B5496A}" type="presOf" srcId="{E0C1C1A2-CBE5-42EE-9164-F490D0005420}" destId="{E561C6D2-5997-4A28-B9B6-5C7596DA029B}" srcOrd="0" destOrd="0" presId="urn:microsoft.com/office/officeart/2005/8/layout/process5"/>
    <dgm:cxn modelId="{541EEE66-7E16-4660-BAFE-A3F3108CD3B7}" type="presOf" srcId="{5A90E32D-C088-4291-B4A7-6351C56BBEB7}" destId="{73C6A34E-9214-4928-9D70-12493BF2D253}" srcOrd="0" destOrd="0" presId="urn:microsoft.com/office/officeart/2005/8/layout/process5"/>
    <dgm:cxn modelId="{67E835F9-CF1D-4A05-BFD5-9D55DB31AF1A}" srcId="{3FE06CCF-5159-4A22-8AA3-4DCAF7BEC15C}" destId="{085C6958-BD9C-4AD5-820F-D532CA592ECE}" srcOrd="7" destOrd="0" parTransId="{1519901B-F87D-4F66-87C9-02E9AD50A5B6}" sibTransId="{A271B2BC-2B53-46D9-8C61-48A2F284987D}"/>
    <dgm:cxn modelId="{AF35C6ED-0B70-4333-BFC9-E2D6391C9B1A}" srcId="{3FE06CCF-5159-4A22-8AA3-4DCAF7BEC15C}" destId="{B4968C6D-20DC-4F98-BCC2-D9258F0BDFB2}" srcOrd="2" destOrd="0" parTransId="{ADDC2026-F2A1-4859-991B-59CE9E133C95}" sibTransId="{99EB9C66-29AE-4F05-B082-14C66E4216B1}"/>
    <dgm:cxn modelId="{B5005D79-D5B0-4EDC-8A9F-0001EE96D2CD}" type="presOf" srcId="{A2658E5E-E82C-430D-9109-70F9C0153346}" destId="{6929C52F-D7C2-4541-B2DE-EAED485F947D}" srcOrd="0" destOrd="0" presId="urn:microsoft.com/office/officeart/2005/8/layout/process5"/>
    <dgm:cxn modelId="{A0CE127A-1A8E-451B-A8CB-904608B3C5C4}" type="presOf" srcId="{739B0A7D-5AAB-43AB-BD2E-5A1A4B644049}" destId="{E9A6E4A5-10A7-4DB5-B914-1C5F96D9470E}" srcOrd="1" destOrd="0" presId="urn:microsoft.com/office/officeart/2005/8/layout/process5"/>
    <dgm:cxn modelId="{1FEF1AEF-2B70-461A-9651-2684D2E59431}" type="presOf" srcId="{E0C1C1A2-CBE5-42EE-9164-F490D0005420}" destId="{499FBD67-5FA1-4C96-BA3B-B37B5C91FBBF}" srcOrd="1" destOrd="0" presId="urn:microsoft.com/office/officeart/2005/8/layout/process5"/>
    <dgm:cxn modelId="{B59AC0F6-90AE-4CAD-91A5-CDA29FF51613}" srcId="{3FE06CCF-5159-4A22-8AA3-4DCAF7BEC15C}" destId="{6B36A363-3418-4D56-B9F3-E24EBA3E0B6F}" srcOrd="1" destOrd="0" parTransId="{DA07E498-3670-4790-9B3A-46FFFFF017F0}" sibTransId="{30EBCF3E-5A83-4EDD-9A08-FFC7645AF196}"/>
    <dgm:cxn modelId="{B17D0ED9-76AD-48C5-8CEE-786C8E041D92}" type="presOf" srcId="{6B36A363-3418-4D56-B9F3-E24EBA3E0B6F}" destId="{EE41AC65-EB7E-48A1-93DB-6D95FF68DD9B}" srcOrd="0" destOrd="0" presId="urn:microsoft.com/office/officeart/2005/8/layout/process5"/>
    <dgm:cxn modelId="{FC4428B4-659E-4E88-B13F-F940FF89A804}" srcId="{3FE06CCF-5159-4A22-8AA3-4DCAF7BEC15C}" destId="{247A65E1-635C-4A63-A185-6CA22EAE6A3F}" srcOrd="5" destOrd="0" parTransId="{09CDDB52-618B-4652-ACFA-31137EEFEC73}" sibTransId="{3A6CF7CA-DA9D-4C77-8CE5-4501D84005CB}"/>
    <dgm:cxn modelId="{4D67A64A-0026-4AF2-9CE6-8EF83E7270B1}" type="presParOf" srcId="{6957ED04-C1DB-4374-BEAC-29A3A866CC55}" destId="{20CF6B00-C54C-4C8E-B946-5D52AAB90611}" srcOrd="0" destOrd="0" presId="urn:microsoft.com/office/officeart/2005/8/layout/process5"/>
    <dgm:cxn modelId="{3C96FA4B-D739-4CC9-92AC-B95997E56912}" type="presParOf" srcId="{6957ED04-C1DB-4374-BEAC-29A3A866CC55}" destId="{CD1272EC-2F63-4C33-B1D1-68E1BE6E276B}" srcOrd="1" destOrd="0" presId="urn:microsoft.com/office/officeart/2005/8/layout/process5"/>
    <dgm:cxn modelId="{08F17F0B-A406-4DDC-9819-3A0246DD934E}" type="presParOf" srcId="{CD1272EC-2F63-4C33-B1D1-68E1BE6E276B}" destId="{E9A6E4A5-10A7-4DB5-B914-1C5F96D9470E}" srcOrd="0" destOrd="0" presId="urn:microsoft.com/office/officeart/2005/8/layout/process5"/>
    <dgm:cxn modelId="{BFF90602-D423-460B-9265-05B387680584}" type="presParOf" srcId="{6957ED04-C1DB-4374-BEAC-29A3A866CC55}" destId="{EE41AC65-EB7E-48A1-93DB-6D95FF68DD9B}" srcOrd="2" destOrd="0" presId="urn:microsoft.com/office/officeart/2005/8/layout/process5"/>
    <dgm:cxn modelId="{0C9A96EA-4E02-4665-94B6-B618DAFBF387}" type="presParOf" srcId="{6957ED04-C1DB-4374-BEAC-29A3A866CC55}" destId="{05B62C84-3CD8-4706-924D-3DA20E558059}" srcOrd="3" destOrd="0" presId="urn:microsoft.com/office/officeart/2005/8/layout/process5"/>
    <dgm:cxn modelId="{C8173BDC-0195-4C8B-A3FA-8F7A61239957}" type="presParOf" srcId="{05B62C84-3CD8-4706-924D-3DA20E558059}" destId="{376790F5-56EE-4001-BB04-18BE08C95D03}" srcOrd="0" destOrd="0" presId="urn:microsoft.com/office/officeart/2005/8/layout/process5"/>
    <dgm:cxn modelId="{D5432CFF-16D7-42AC-AE9C-587A76312ED1}" type="presParOf" srcId="{6957ED04-C1DB-4374-BEAC-29A3A866CC55}" destId="{6EBC32CE-671F-4AD5-B79D-CD36890B4A66}" srcOrd="4" destOrd="0" presId="urn:microsoft.com/office/officeart/2005/8/layout/process5"/>
    <dgm:cxn modelId="{D97EC65E-B181-441F-81F6-A46FCC7647E0}" type="presParOf" srcId="{6957ED04-C1DB-4374-BEAC-29A3A866CC55}" destId="{305CD427-073A-408A-8561-C0B9D7485066}" srcOrd="5" destOrd="0" presId="urn:microsoft.com/office/officeart/2005/8/layout/process5"/>
    <dgm:cxn modelId="{5B5A86C8-D75F-42BD-BAE6-0F1B600B9D9E}" type="presParOf" srcId="{305CD427-073A-408A-8561-C0B9D7485066}" destId="{CA300445-D609-4372-941A-1C3288C11B81}" srcOrd="0" destOrd="0" presId="urn:microsoft.com/office/officeart/2005/8/layout/process5"/>
    <dgm:cxn modelId="{347367DF-3763-4E38-BA15-DCFCB77FC552}" type="presParOf" srcId="{6957ED04-C1DB-4374-BEAC-29A3A866CC55}" destId="{C5F4CB6B-334B-4479-B02F-F46937760E47}" srcOrd="6" destOrd="0" presId="urn:microsoft.com/office/officeart/2005/8/layout/process5"/>
    <dgm:cxn modelId="{ACB74DD3-4AAF-48FC-BD6C-39E19C9DDDB4}" type="presParOf" srcId="{6957ED04-C1DB-4374-BEAC-29A3A866CC55}" destId="{4D1E2CB9-ED90-466B-87D8-1A2273C67AEE}" srcOrd="7" destOrd="0" presId="urn:microsoft.com/office/officeart/2005/8/layout/process5"/>
    <dgm:cxn modelId="{AF098A9A-D0F2-40B4-A210-CEB03EFA90EA}" type="presParOf" srcId="{4D1E2CB9-ED90-466B-87D8-1A2273C67AEE}" destId="{73F1F728-EE63-4E76-B23A-C712E9C686D3}" srcOrd="0" destOrd="0" presId="urn:microsoft.com/office/officeart/2005/8/layout/process5"/>
    <dgm:cxn modelId="{C1DC19D4-73FB-472D-BFD5-4252202F23E8}" type="presParOf" srcId="{6957ED04-C1DB-4374-BEAC-29A3A866CC55}" destId="{73C6A34E-9214-4928-9D70-12493BF2D253}" srcOrd="8" destOrd="0" presId="urn:microsoft.com/office/officeart/2005/8/layout/process5"/>
    <dgm:cxn modelId="{CEA62E0D-AAF4-4C41-9508-6056747FB5E7}" type="presParOf" srcId="{6957ED04-C1DB-4374-BEAC-29A3A866CC55}" destId="{E561C6D2-5997-4A28-B9B6-5C7596DA029B}" srcOrd="9" destOrd="0" presId="urn:microsoft.com/office/officeart/2005/8/layout/process5"/>
    <dgm:cxn modelId="{07C5B3B9-3B02-4017-AACC-EADB310DA318}" type="presParOf" srcId="{E561C6D2-5997-4A28-B9B6-5C7596DA029B}" destId="{499FBD67-5FA1-4C96-BA3B-B37B5C91FBBF}" srcOrd="0" destOrd="0" presId="urn:microsoft.com/office/officeart/2005/8/layout/process5"/>
    <dgm:cxn modelId="{0D23F472-A3BE-4847-9C9A-8B49A2847E18}" type="presParOf" srcId="{6957ED04-C1DB-4374-BEAC-29A3A866CC55}" destId="{50C60D0A-45E9-496B-8957-09E7C08A0BCC}" srcOrd="10" destOrd="0" presId="urn:microsoft.com/office/officeart/2005/8/layout/process5"/>
    <dgm:cxn modelId="{D9FAE593-2E4D-4FD9-9A77-771D0E792F2D}" type="presParOf" srcId="{6957ED04-C1DB-4374-BEAC-29A3A866CC55}" destId="{53304EFE-81BD-4C59-8CA7-59DBE5F727CC}" srcOrd="11" destOrd="0" presId="urn:microsoft.com/office/officeart/2005/8/layout/process5"/>
    <dgm:cxn modelId="{9FFFA6BF-FEE1-4DE2-81C4-5CDF2D935196}" type="presParOf" srcId="{53304EFE-81BD-4C59-8CA7-59DBE5F727CC}" destId="{CFB4D33B-7A1B-4D61-84D9-9A5CFBC09E4A}" srcOrd="0" destOrd="0" presId="urn:microsoft.com/office/officeart/2005/8/layout/process5"/>
    <dgm:cxn modelId="{A659FB72-6807-442D-9C15-042F980FB2C9}" type="presParOf" srcId="{6957ED04-C1DB-4374-BEAC-29A3A866CC55}" destId="{9B009FF8-260C-419B-AA6E-83680BC1C53D}" srcOrd="12" destOrd="0" presId="urn:microsoft.com/office/officeart/2005/8/layout/process5"/>
    <dgm:cxn modelId="{17208EC6-38B9-489F-8140-05EB8671971F}" type="presParOf" srcId="{6957ED04-C1DB-4374-BEAC-29A3A866CC55}" destId="{6929C52F-D7C2-4541-B2DE-EAED485F947D}" srcOrd="13" destOrd="0" presId="urn:microsoft.com/office/officeart/2005/8/layout/process5"/>
    <dgm:cxn modelId="{07C92A90-35C1-40E2-B7A7-8E581CCFDB18}" type="presParOf" srcId="{6929C52F-D7C2-4541-B2DE-EAED485F947D}" destId="{3EF6C300-A398-455A-84D5-87ABE01A84F5}" srcOrd="0" destOrd="0" presId="urn:microsoft.com/office/officeart/2005/8/layout/process5"/>
    <dgm:cxn modelId="{72411113-DFFF-45ED-BF00-7A09745006DF}" type="presParOf" srcId="{6957ED04-C1DB-4374-BEAC-29A3A866CC55}" destId="{DE449CBD-73B4-4DD7-8F2C-F154DEF3A61B}" srcOrd="1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292B4A-E862-4FDC-9492-E7E66EEA44C1}" type="doc">
      <dgm:prSet loTypeId="urn:microsoft.com/office/officeart/2005/8/layout/vList6" loCatId="process" qsTypeId="urn:microsoft.com/office/officeart/2005/8/quickstyle/simple4" qsCatId="simple" csTypeId="urn:microsoft.com/office/officeart/2005/8/colors/accent1_2" csCatId="accent1" phldr="1"/>
      <dgm:spPr/>
      <dgm:t>
        <a:bodyPr/>
        <a:lstStyle/>
        <a:p>
          <a:endParaRPr lang="es-EC"/>
        </a:p>
      </dgm:t>
    </dgm:pt>
    <dgm:pt modelId="{67A9EE20-AB12-48C7-87A1-195A2CC6C5B4}">
      <dgm:prSet phldrT="[Texto]"/>
      <dgm:spPr>
        <a:solidFill>
          <a:srgbClr val="FF99CC"/>
        </a:solidFill>
      </dgm:spPr>
      <dgm:t>
        <a:bodyPr/>
        <a:lstStyle/>
        <a:p>
          <a:r>
            <a:rPr lang="es-EC" dirty="0" smtClean="0">
              <a:solidFill>
                <a:schemeClr val="tx1"/>
              </a:solidFill>
            </a:rPr>
            <a:t>ENFOQUE</a:t>
          </a:r>
          <a:endParaRPr lang="es-EC" dirty="0">
            <a:solidFill>
              <a:schemeClr val="tx1"/>
            </a:solidFill>
          </a:endParaRPr>
        </a:p>
      </dgm:t>
    </dgm:pt>
    <dgm:pt modelId="{471BF323-BD81-4E34-8A40-EF7E8115A796}" type="parTrans" cxnId="{958B189A-E15B-4834-9959-9EC304D11299}">
      <dgm:prSet/>
      <dgm:spPr/>
      <dgm:t>
        <a:bodyPr/>
        <a:lstStyle/>
        <a:p>
          <a:endParaRPr lang="es-EC"/>
        </a:p>
      </dgm:t>
    </dgm:pt>
    <dgm:pt modelId="{EA71900A-45A3-4422-9EA0-BA068FFC5601}" type="sibTrans" cxnId="{958B189A-E15B-4834-9959-9EC304D11299}">
      <dgm:prSet/>
      <dgm:spPr/>
      <dgm:t>
        <a:bodyPr/>
        <a:lstStyle/>
        <a:p>
          <a:endParaRPr lang="es-EC"/>
        </a:p>
      </dgm:t>
    </dgm:pt>
    <dgm:pt modelId="{0A7A7538-2D1B-4E50-9433-B6A3F9379C3E}">
      <dgm:prSet phldrT="[Texto]"/>
      <dgm:spPr>
        <a:solidFill>
          <a:srgbClr val="F5C5EB">
            <a:alpha val="89804"/>
          </a:srgbClr>
        </a:solidFill>
      </dgm:spPr>
      <dgm:t>
        <a:bodyPr/>
        <a:lstStyle/>
        <a:p>
          <a:r>
            <a:rPr lang="es-EC" dirty="0" err="1" smtClean="0"/>
            <a:t>Cuantitatitivo</a:t>
          </a:r>
          <a:endParaRPr lang="es-EC" dirty="0"/>
        </a:p>
      </dgm:t>
    </dgm:pt>
    <dgm:pt modelId="{297A7238-3760-4544-B644-B37C320AA7D8}" type="parTrans" cxnId="{E03D4080-A1DC-4DE0-8B1F-942982DC9F2C}">
      <dgm:prSet/>
      <dgm:spPr/>
      <dgm:t>
        <a:bodyPr/>
        <a:lstStyle/>
        <a:p>
          <a:endParaRPr lang="es-EC"/>
        </a:p>
      </dgm:t>
    </dgm:pt>
    <dgm:pt modelId="{0B822637-FA85-429C-AD54-E656F4833AF7}" type="sibTrans" cxnId="{E03D4080-A1DC-4DE0-8B1F-942982DC9F2C}">
      <dgm:prSet/>
      <dgm:spPr/>
      <dgm:t>
        <a:bodyPr/>
        <a:lstStyle/>
        <a:p>
          <a:endParaRPr lang="es-EC"/>
        </a:p>
      </dgm:t>
    </dgm:pt>
    <dgm:pt modelId="{A6F52573-20B4-432B-A32C-D26E9FE62545}">
      <dgm:prSet phldrT="[Texto]"/>
      <dgm:spPr>
        <a:solidFill>
          <a:srgbClr val="FF99CC"/>
        </a:solidFill>
      </dgm:spPr>
      <dgm:t>
        <a:bodyPr/>
        <a:lstStyle/>
        <a:p>
          <a:r>
            <a:rPr lang="es-EC" dirty="0" smtClean="0">
              <a:solidFill>
                <a:schemeClr val="tx1"/>
              </a:solidFill>
            </a:rPr>
            <a:t>TIPOLOGIA</a:t>
          </a:r>
          <a:endParaRPr lang="es-EC" dirty="0">
            <a:solidFill>
              <a:schemeClr val="tx1"/>
            </a:solidFill>
          </a:endParaRPr>
        </a:p>
      </dgm:t>
    </dgm:pt>
    <dgm:pt modelId="{F37D1277-1841-4D40-950E-8B448763ADB9}" type="parTrans" cxnId="{2B0FFCC0-9954-4160-82F3-A42936E8C1A9}">
      <dgm:prSet/>
      <dgm:spPr/>
      <dgm:t>
        <a:bodyPr/>
        <a:lstStyle/>
        <a:p>
          <a:endParaRPr lang="es-EC"/>
        </a:p>
      </dgm:t>
    </dgm:pt>
    <dgm:pt modelId="{70FFC7AA-B7B9-48D5-838F-CCDD589C99B8}" type="sibTrans" cxnId="{2B0FFCC0-9954-4160-82F3-A42936E8C1A9}">
      <dgm:prSet/>
      <dgm:spPr/>
      <dgm:t>
        <a:bodyPr/>
        <a:lstStyle/>
        <a:p>
          <a:endParaRPr lang="es-EC"/>
        </a:p>
      </dgm:t>
    </dgm:pt>
    <dgm:pt modelId="{5DD8F1E6-81C0-4685-A706-8CD4699F6E8A}">
      <dgm:prSet phldrT="[Texto]"/>
      <dgm:spPr>
        <a:solidFill>
          <a:srgbClr val="F5C5EB">
            <a:alpha val="89804"/>
          </a:srgbClr>
        </a:solidFill>
      </dgm:spPr>
      <dgm:t>
        <a:bodyPr/>
        <a:lstStyle/>
        <a:p>
          <a:r>
            <a:rPr lang="es-EC" dirty="0" smtClean="0"/>
            <a:t>Finalidad: Aplicada</a:t>
          </a:r>
          <a:endParaRPr lang="es-EC" dirty="0"/>
        </a:p>
      </dgm:t>
    </dgm:pt>
    <dgm:pt modelId="{ACF23DF6-6476-49B9-9FC2-658BB2F0CFB7}" type="parTrans" cxnId="{25B815DC-0247-42A0-8AC9-6E24D57CC1E6}">
      <dgm:prSet/>
      <dgm:spPr/>
      <dgm:t>
        <a:bodyPr/>
        <a:lstStyle/>
        <a:p>
          <a:endParaRPr lang="es-EC"/>
        </a:p>
      </dgm:t>
    </dgm:pt>
    <dgm:pt modelId="{B7259DE7-447E-4F70-B203-E01E818F8DA2}" type="sibTrans" cxnId="{25B815DC-0247-42A0-8AC9-6E24D57CC1E6}">
      <dgm:prSet/>
      <dgm:spPr/>
      <dgm:t>
        <a:bodyPr/>
        <a:lstStyle/>
        <a:p>
          <a:endParaRPr lang="es-EC"/>
        </a:p>
      </dgm:t>
    </dgm:pt>
    <dgm:pt modelId="{AD362672-7DAD-47DF-9553-713F1DEAB90F}">
      <dgm:prSet phldrT="[Texto]"/>
      <dgm:spPr>
        <a:solidFill>
          <a:srgbClr val="F5C5EB">
            <a:alpha val="89804"/>
          </a:srgbClr>
        </a:solidFill>
      </dgm:spPr>
      <dgm:t>
        <a:bodyPr/>
        <a:lstStyle/>
        <a:p>
          <a:r>
            <a:rPr lang="es-EC" dirty="0" smtClean="0"/>
            <a:t>Fuente de Información Mixta</a:t>
          </a:r>
          <a:endParaRPr lang="es-EC" dirty="0"/>
        </a:p>
      </dgm:t>
    </dgm:pt>
    <dgm:pt modelId="{8F6CE0ED-1A2A-482C-971F-381E15039326}" type="parTrans" cxnId="{2FFEC772-FBC5-4A56-8659-22DFB3201C3B}">
      <dgm:prSet/>
      <dgm:spPr/>
      <dgm:t>
        <a:bodyPr/>
        <a:lstStyle/>
        <a:p>
          <a:endParaRPr lang="es-EC"/>
        </a:p>
      </dgm:t>
    </dgm:pt>
    <dgm:pt modelId="{369C4F1F-40C0-431A-83CC-AAF5145263B2}" type="sibTrans" cxnId="{2FFEC772-FBC5-4A56-8659-22DFB3201C3B}">
      <dgm:prSet/>
      <dgm:spPr/>
      <dgm:t>
        <a:bodyPr/>
        <a:lstStyle/>
        <a:p>
          <a:endParaRPr lang="es-EC"/>
        </a:p>
      </dgm:t>
    </dgm:pt>
    <dgm:pt modelId="{21CC9CF1-1485-45F4-B63F-7326697C4F18}">
      <dgm:prSet phldrT="[Texto]"/>
      <dgm:spPr>
        <a:solidFill>
          <a:srgbClr val="F5C5EB">
            <a:alpha val="89804"/>
          </a:srgbClr>
        </a:solidFill>
      </dgm:spPr>
      <dgm:t>
        <a:bodyPr/>
        <a:lstStyle/>
        <a:p>
          <a:r>
            <a:rPr lang="es-EC" dirty="0" smtClean="0"/>
            <a:t>Unidad de Análisis </a:t>
          </a:r>
          <a:r>
            <a:rPr lang="es-EC" dirty="0" err="1" smtClean="0"/>
            <a:t>Insitu</a:t>
          </a:r>
          <a:endParaRPr lang="es-EC" dirty="0"/>
        </a:p>
      </dgm:t>
    </dgm:pt>
    <dgm:pt modelId="{AE827571-C9DB-4799-B03A-4D4B7DBE944C}" type="parTrans" cxnId="{46976F89-F630-415C-B9BE-5397DAE04CC1}">
      <dgm:prSet/>
      <dgm:spPr/>
      <dgm:t>
        <a:bodyPr/>
        <a:lstStyle/>
        <a:p>
          <a:endParaRPr lang="es-EC"/>
        </a:p>
      </dgm:t>
    </dgm:pt>
    <dgm:pt modelId="{3E003409-B88B-4DEF-84ED-852B2BC3B8B3}" type="sibTrans" cxnId="{46976F89-F630-415C-B9BE-5397DAE04CC1}">
      <dgm:prSet/>
      <dgm:spPr/>
      <dgm:t>
        <a:bodyPr/>
        <a:lstStyle/>
        <a:p>
          <a:endParaRPr lang="es-EC"/>
        </a:p>
      </dgm:t>
    </dgm:pt>
    <dgm:pt modelId="{01B72F6D-F665-4D57-95A5-2FDA0B005857}">
      <dgm:prSet phldrT="[Texto]"/>
      <dgm:spPr>
        <a:solidFill>
          <a:srgbClr val="F5C5EB">
            <a:alpha val="89804"/>
          </a:srgbClr>
        </a:solidFill>
      </dgm:spPr>
      <dgm:t>
        <a:bodyPr/>
        <a:lstStyle/>
        <a:p>
          <a:r>
            <a:rPr lang="es-EC" dirty="0" smtClean="0"/>
            <a:t>Control de Variables No Experimental</a:t>
          </a:r>
          <a:endParaRPr lang="es-EC" dirty="0"/>
        </a:p>
      </dgm:t>
    </dgm:pt>
    <dgm:pt modelId="{EFFFC7CF-A1FC-4996-BD25-5E0431108657}" type="parTrans" cxnId="{EE774E4A-384F-449B-B635-6FC47EEA1837}">
      <dgm:prSet/>
      <dgm:spPr/>
      <dgm:t>
        <a:bodyPr/>
        <a:lstStyle/>
        <a:p>
          <a:endParaRPr lang="es-EC"/>
        </a:p>
      </dgm:t>
    </dgm:pt>
    <dgm:pt modelId="{1C390EC9-FA0F-41F6-A318-B336A7634EF8}" type="sibTrans" cxnId="{EE774E4A-384F-449B-B635-6FC47EEA1837}">
      <dgm:prSet/>
      <dgm:spPr/>
      <dgm:t>
        <a:bodyPr/>
        <a:lstStyle/>
        <a:p>
          <a:endParaRPr lang="es-EC"/>
        </a:p>
      </dgm:t>
    </dgm:pt>
    <dgm:pt modelId="{2AE333F1-27B7-4FE7-A2EA-3C31D9A81CED}">
      <dgm:prSet phldrT="[Texto]"/>
      <dgm:spPr>
        <a:solidFill>
          <a:srgbClr val="F5C5EB">
            <a:alpha val="89804"/>
          </a:srgbClr>
        </a:solidFill>
      </dgm:spPr>
      <dgm:t>
        <a:bodyPr/>
        <a:lstStyle/>
        <a:p>
          <a:r>
            <a:rPr lang="es-EC" dirty="0" smtClean="0"/>
            <a:t>Alcance Correlacional</a:t>
          </a:r>
          <a:endParaRPr lang="es-EC" dirty="0"/>
        </a:p>
      </dgm:t>
    </dgm:pt>
    <dgm:pt modelId="{BCF1BE3E-6B4F-4DAA-9C93-5D32672D67BD}" type="parTrans" cxnId="{EA4ED463-0070-4B8D-BF91-E57650EB3170}">
      <dgm:prSet/>
      <dgm:spPr/>
      <dgm:t>
        <a:bodyPr/>
        <a:lstStyle/>
        <a:p>
          <a:endParaRPr lang="es-EC"/>
        </a:p>
      </dgm:t>
    </dgm:pt>
    <dgm:pt modelId="{C76426E3-C92D-48FD-A72C-FEB60A270E8D}" type="sibTrans" cxnId="{EA4ED463-0070-4B8D-BF91-E57650EB3170}">
      <dgm:prSet/>
      <dgm:spPr/>
      <dgm:t>
        <a:bodyPr/>
        <a:lstStyle/>
        <a:p>
          <a:endParaRPr lang="es-EC"/>
        </a:p>
      </dgm:t>
    </dgm:pt>
    <dgm:pt modelId="{E58466A8-7FAF-47AE-B769-09E723C0CCDF}" type="pres">
      <dgm:prSet presAssocID="{D1292B4A-E862-4FDC-9492-E7E66EEA44C1}" presName="Name0" presStyleCnt="0">
        <dgm:presLayoutVars>
          <dgm:dir/>
          <dgm:animLvl val="lvl"/>
          <dgm:resizeHandles/>
        </dgm:presLayoutVars>
      </dgm:prSet>
      <dgm:spPr/>
      <dgm:t>
        <a:bodyPr/>
        <a:lstStyle/>
        <a:p>
          <a:endParaRPr lang="es-EC"/>
        </a:p>
      </dgm:t>
    </dgm:pt>
    <dgm:pt modelId="{04C0E943-7ECB-44B4-A260-F020D8C9F11A}" type="pres">
      <dgm:prSet presAssocID="{67A9EE20-AB12-48C7-87A1-195A2CC6C5B4}" presName="linNode" presStyleCnt="0"/>
      <dgm:spPr/>
    </dgm:pt>
    <dgm:pt modelId="{D3087852-C930-491C-8D1C-F58EC10B25F4}" type="pres">
      <dgm:prSet presAssocID="{67A9EE20-AB12-48C7-87A1-195A2CC6C5B4}" presName="parentShp" presStyleLbl="node1" presStyleIdx="0" presStyleCnt="2" custScaleX="61863" custScaleY="77465" custLinFactNeighborX="-35531" custLinFactNeighborY="-6740">
        <dgm:presLayoutVars>
          <dgm:bulletEnabled val="1"/>
        </dgm:presLayoutVars>
      </dgm:prSet>
      <dgm:spPr/>
      <dgm:t>
        <a:bodyPr/>
        <a:lstStyle/>
        <a:p>
          <a:endParaRPr lang="es-EC"/>
        </a:p>
      </dgm:t>
    </dgm:pt>
    <dgm:pt modelId="{EE9E00F4-966E-4E4D-B71F-FF784F0850DF}" type="pres">
      <dgm:prSet presAssocID="{67A9EE20-AB12-48C7-87A1-195A2CC6C5B4}" presName="childShp" presStyleLbl="bgAccFollowNode1" presStyleIdx="0" presStyleCnt="2" custScaleX="54363" custLinFactNeighborX="-51817" custLinFactNeighborY="-2023">
        <dgm:presLayoutVars>
          <dgm:bulletEnabled val="1"/>
        </dgm:presLayoutVars>
      </dgm:prSet>
      <dgm:spPr/>
      <dgm:t>
        <a:bodyPr/>
        <a:lstStyle/>
        <a:p>
          <a:endParaRPr lang="es-EC"/>
        </a:p>
      </dgm:t>
    </dgm:pt>
    <dgm:pt modelId="{765E73DE-3817-4F79-A004-67C883E2B5D3}" type="pres">
      <dgm:prSet presAssocID="{EA71900A-45A3-4422-9EA0-BA068FFC5601}" presName="spacing" presStyleCnt="0"/>
      <dgm:spPr/>
    </dgm:pt>
    <dgm:pt modelId="{1BA7C556-C7E1-4514-9426-95DF59BE243D}" type="pres">
      <dgm:prSet presAssocID="{A6F52573-20B4-432B-A32C-D26E9FE62545}" presName="linNode" presStyleCnt="0"/>
      <dgm:spPr/>
    </dgm:pt>
    <dgm:pt modelId="{31B4592B-9AD0-414D-B20A-ADF572AAD70A}" type="pres">
      <dgm:prSet presAssocID="{A6F52573-20B4-432B-A32C-D26E9FE62545}" presName="parentShp" presStyleLbl="node1" presStyleIdx="1" presStyleCnt="2" custScaleX="61863" custScaleY="77465" custLinFactNeighborX="12041" custLinFactNeighborY="-4993">
        <dgm:presLayoutVars>
          <dgm:bulletEnabled val="1"/>
        </dgm:presLayoutVars>
      </dgm:prSet>
      <dgm:spPr/>
      <dgm:t>
        <a:bodyPr/>
        <a:lstStyle/>
        <a:p>
          <a:endParaRPr lang="es-EC"/>
        </a:p>
      </dgm:t>
    </dgm:pt>
    <dgm:pt modelId="{5425F26E-E4FA-44C0-B8CF-3E8A3668CE77}" type="pres">
      <dgm:prSet presAssocID="{A6F52573-20B4-432B-A32C-D26E9FE62545}" presName="childShp" presStyleLbl="bgAccFollowNode1" presStyleIdx="1" presStyleCnt="2" custLinFactNeighborX="18654" custLinFactNeighborY="-3994">
        <dgm:presLayoutVars>
          <dgm:bulletEnabled val="1"/>
        </dgm:presLayoutVars>
      </dgm:prSet>
      <dgm:spPr/>
      <dgm:t>
        <a:bodyPr/>
        <a:lstStyle/>
        <a:p>
          <a:endParaRPr lang="es-EC"/>
        </a:p>
      </dgm:t>
    </dgm:pt>
  </dgm:ptLst>
  <dgm:cxnLst>
    <dgm:cxn modelId="{E03D4080-A1DC-4DE0-8B1F-942982DC9F2C}" srcId="{67A9EE20-AB12-48C7-87A1-195A2CC6C5B4}" destId="{0A7A7538-2D1B-4E50-9433-B6A3F9379C3E}" srcOrd="0" destOrd="0" parTransId="{297A7238-3760-4544-B644-B37C320AA7D8}" sibTransId="{0B822637-FA85-429C-AD54-E656F4833AF7}"/>
    <dgm:cxn modelId="{46976F89-F630-415C-B9BE-5397DAE04CC1}" srcId="{A6F52573-20B4-432B-A32C-D26E9FE62545}" destId="{21CC9CF1-1485-45F4-B63F-7326697C4F18}" srcOrd="2" destOrd="0" parTransId="{AE827571-C9DB-4799-B03A-4D4B7DBE944C}" sibTransId="{3E003409-B88B-4DEF-84ED-852B2BC3B8B3}"/>
    <dgm:cxn modelId="{2B0FFCC0-9954-4160-82F3-A42936E8C1A9}" srcId="{D1292B4A-E862-4FDC-9492-E7E66EEA44C1}" destId="{A6F52573-20B4-432B-A32C-D26E9FE62545}" srcOrd="1" destOrd="0" parTransId="{F37D1277-1841-4D40-950E-8B448763ADB9}" sibTransId="{70FFC7AA-B7B9-48D5-838F-CCDD589C99B8}"/>
    <dgm:cxn modelId="{EA4ED463-0070-4B8D-BF91-E57650EB3170}" srcId="{A6F52573-20B4-432B-A32C-D26E9FE62545}" destId="{2AE333F1-27B7-4FE7-A2EA-3C31D9A81CED}" srcOrd="4" destOrd="0" parTransId="{BCF1BE3E-6B4F-4DAA-9C93-5D32672D67BD}" sibTransId="{C76426E3-C92D-48FD-A72C-FEB60A270E8D}"/>
    <dgm:cxn modelId="{2FFEC772-FBC5-4A56-8659-22DFB3201C3B}" srcId="{A6F52573-20B4-432B-A32C-D26E9FE62545}" destId="{AD362672-7DAD-47DF-9553-713F1DEAB90F}" srcOrd="1" destOrd="0" parTransId="{8F6CE0ED-1A2A-482C-971F-381E15039326}" sibTransId="{369C4F1F-40C0-431A-83CC-AAF5145263B2}"/>
    <dgm:cxn modelId="{35DBE43C-B30E-4925-AC93-7FB503DF4D24}" type="presOf" srcId="{67A9EE20-AB12-48C7-87A1-195A2CC6C5B4}" destId="{D3087852-C930-491C-8D1C-F58EC10B25F4}" srcOrd="0" destOrd="0" presId="urn:microsoft.com/office/officeart/2005/8/layout/vList6"/>
    <dgm:cxn modelId="{11CFAF10-015C-4613-99DC-6903D2B24712}" type="presOf" srcId="{0A7A7538-2D1B-4E50-9433-B6A3F9379C3E}" destId="{EE9E00F4-966E-4E4D-B71F-FF784F0850DF}" srcOrd="0" destOrd="0" presId="urn:microsoft.com/office/officeart/2005/8/layout/vList6"/>
    <dgm:cxn modelId="{25B815DC-0247-42A0-8AC9-6E24D57CC1E6}" srcId="{A6F52573-20B4-432B-A32C-D26E9FE62545}" destId="{5DD8F1E6-81C0-4685-A706-8CD4699F6E8A}" srcOrd="0" destOrd="0" parTransId="{ACF23DF6-6476-49B9-9FC2-658BB2F0CFB7}" sibTransId="{B7259DE7-447E-4F70-B203-E01E818F8DA2}"/>
    <dgm:cxn modelId="{AEEC852A-DF2D-42D2-AD8B-63044F048546}" type="presOf" srcId="{01B72F6D-F665-4D57-95A5-2FDA0B005857}" destId="{5425F26E-E4FA-44C0-B8CF-3E8A3668CE77}" srcOrd="0" destOrd="3" presId="urn:microsoft.com/office/officeart/2005/8/layout/vList6"/>
    <dgm:cxn modelId="{D6CF5D64-4A18-4B85-9774-BB09F15A9506}" type="presOf" srcId="{A6F52573-20B4-432B-A32C-D26E9FE62545}" destId="{31B4592B-9AD0-414D-B20A-ADF572AAD70A}" srcOrd="0" destOrd="0" presId="urn:microsoft.com/office/officeart/2005/8/layout/vList6"/>
    <dgm:cxn modelId="{C40687F3-39B3-4A9C-8C76-3BF55F7AC870}" type="presOf" srcId="{21CC9CF1-1485-45F4-B63F-7326697C4F18}" destId="{5425F26E-E4FA-44C0-B8CF-3E8A3668CE77}" srcOrd="0" destOrd="2" presId="urn:microsoft.com/office/officeart/2005/8/layout/vList6"/>
    <dgm:cxn modelId="{0CE2E568-8C79-45D5-A9D5-1B10D24327EB}" type="presOf" srcId="{AD362672-7DAD-47DF-9553-713F1DEAB90F}" destId="{5425F26E-E4FA-44C0-B8CF-3E8A3668CE77}" srcOrd="0" destOrd="1" presId="urn:microsoft.com/office/officeart/2005/8/layout/vList6"/>
    <dgm:cxn modelId="{8F7808BE-6755-429B-B5E1-EAD56E42A00A}" type="presOf" srcId="{5DD8F1E6-81C0-4685-A706-8CD4699F6E8A}" destId="{5425F26E-E4FA-44C0-B8CF-3E8A3668CE77}" srcOrd="0" destOrd="0" presId="urn:microsoft.com/office/officeart/2005/8/layout/vList6"/>
    <dgm:cxn modelId="{958B189A-E15B-4834-9959-9EC304D11299}" srcId="{D1292B4A-E862-4FDC-9492-E7E66EEA44C1}" destId="{67A9EE20-AB12-48C7-87A1-195A2CC6C5B4}" srcOrd="0" destOrd="0" parTransId="{471BF323-BD81-4E34-8A40-EF7E8115A796}" sibTransId="{EA71900A-45A3-4422-9EA0-BA068FFC5601}"/>
    <dgm:cxn modelId="{D43137B4-2071-4A84-B08D-9FE6AA73E46B}" type="presOf" srcId="{D1292B4A-E862-4FDC-9492-E7E66EEA44C1}" destId="{E58466A8-7FAF-47AE-B769-09E723C0CCDF}" srcOrd="0" destOrd="0" presId="urn:microsoft.com/office/officeart/2005/8/layout/vList6"/>
    <dgm:cxn modelId="{EE774E4A-384F-449B-B635-6FC47EEA1837}" srcId="{A6F52573-20B4-432B-A32C-D26E9FE62545}" destId="{01B72F6D-F665-4D57-95A5-2FDA0B005857}" srcOrd="3" destOrd="0" parTransId="{EFFFC7CF-A1FC-4996-BD25-5E0431108657}" sibTransId="{1C390EC9-FA0F-41F6-A318-B336A7634EF8}"/>
    <dgm:cxn modelId="{AD2EB2B0-C133-4359-83CB-2B0B0FFA699B}" type="presOf" srcId="{2AE333F1-27B7-4FE7-A2EA-3C31D9A81CED}" destId="{5425F26E-E4FA-44C0-B8CF-3E8A3668CE77}" srcOrd="0" destOrd="4" presId="urn:microsoft.com/office/officeart/2005/8/layout/vList6"/>
    <dgm:cxn modelId="{A2854490-5B48-4955-B1F7-AA3F4F981151}" type="presParOf" srcId="{E58466A8-7FAF-47AE-B769-09E723C0CCDF}" destId="{04C0E943-7ECB-44B4-A260-F020D8C9F11A}" srcOrd="0" destOrd="0" presId="urn:microsoft.com/office/officeart/2005/8/layout/vList6"/>
    <dgm:cxn modelId="{9BAE62BB-898E-467D-A114-3DFD59EC8286}" type="presParOf" srcId="{04C0E943-7ECB-44B4-A260-F020D8C9F11A}" destId="{D3087852-C930-491C-8D1C-F58EC10B25F4}" srcOrd="0" destOrd="0" presId="urn:microsoft.com/office/officeart/2005/8/layout/vList6"/>
    <dgm:cxn modelId="{A4271753-4D9B-4297-9DC3-6DE0CDED7B44}" type="presParOf" srcId="{04C0E943-7ECB-44B4-A260-F020D8C9F11A}" destId="{EE9E00F4-966E-4E4D-B71F-FF784F0850DF}" srcOrd="1" destOrd="0" presId="urn:microsoft.com/office/officeart/2005/8/layout/vList6"/>
    <dgm:cxn modelId="{DD9FF097-8353-47AD-ADB4-2132DF25F88E}" type="presParOf" srcId="{E58466A8-7FAF-47AE-B769-09E723C0CCDF}" destId="{765E73DE-3817-4F79-A004-67C883E2B5D3}" srcOrd="1" destOrd="0" presId="urn:microsoft.com/office/officeart/2005/8/layout/vList6"/>
    <dgm:cxn modelId="{BCC592FC-B933-4F66-8ED0-4003A9DC0B67}" type="presParOf" srcId="{E58466A8-7FAF-47AE-B769-09E723C0CCDF}" destId="{1BA7C556-C7E1-4514-9426-95DF59BE243D}" srcOrd="2" destOrd="0" presId="urn:microsoft.com/office/officeart/2005/8/layout/vList6"/>
    <dgm:cxn modelId="{92A6B61F-D0B7-40E5-AEB1-3C5FAE99C3A6}" type="presParOf" srcId="{1BA7C556-C7E1-4514-9426-95DF59BE243D}" destId="{31B4592B-9AD0-414D-B20A-ADF572AAD70A}" srcOrd="0" destOrd="0" presId="urn:microsoft.com/office/officeart/2005/8/layout/vList6"/>
    <dgm:cxn modelId="{4B845B0E-5A65-402B-85D1-343726FE63A9}" type="presParOf" srcId="{1BA7C556-C7E1-4514-9426-95DF59BE243D}" destId="{5425F26E-E4FA-44C0-B8CF-3E8A3668CE7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9253ED-0CAB-4B10-AF6A-7128DD528FDF}" type="doc">
      <dgm:prSet loTypeId="urn:microsoft.com/office/officeart/2005/8/layout/vList5" loCatId="list" qsTypeId="urn:microsoft.com/office/officeart/2005/8/quickstyle/simple5" qsCatId="simple" csTypeId="urn:microsoft.com/office/officeart/2005/8/colors/colorful4" csCatId="colorful" phldr="1"/>
      <dgm:spPr/>
      <dgm:t>
        <a:bodyPr/>
        <a:lstStyle/>
        <a:p>
          <a:endParaRPr lang="es-EC"/>
        </a:p>
      </dgm:t>
    </dgm:pt>
    <dgm:pt modelId="{68E2B541-4556-41D8-98D8-E902BD61CD7B}">
      <dgm:prSet phldrT="[Texto]" custT="1"/>
      <dgm:spPr/>
      <dgm:t>
        <a:bodyPr/>
        <a:lstStyle/>
        <a:p>
          <a:r>
            <a:rPr lang="es-EC" sz="2800" b="1" dirty="0" smtClean="0">
              <a:solidFill>
                <a:schemeClr val="tx1"/>
              </a:solidFill>
            </a:rPr>
            <a:t>RECOLECCION DE DATOS</a:t>
          </a:r>
          <a:endParaRPr lang="es-EC" sz="2800" b="1" dirty="0">
            <a:solidFill>
              <a:schemeClr val="tx1"/>
            </a:solidFill>
          </a:endParaRPr>
        </a:p>
      </dgm:t>
    </dgm:pt>
    <dgm:pt modelId="{580F1B9C-9778-4661-9044-26255AE834BD}" type="parTrans" cxnId="{B2A897B3-B3D3-4497-8FDF-A5359D011608}">
      <dgm:prSet/>
      <dgm:spPr/>
      <dgm:t>
        <a:bodyPr/>
        <a:lstStyle/>
        <a:p>
          <a:endParaRPr lang="es-EC" sz="2800"/>
        </a:p>
      </dgm:t>
    </dgm:pt>
    <dgm:pt modelId="{B6CD18FF-A64E-4066-9C62-00D63F50CF95}" type="sibTrans" cxnId="{B2A897B3-B3D3-4497-8FDF-A5359D011608}">
      <dgm:prSet/>
      <dgm:spPr/>
      <dgm:t>
        <a:bodyPr/>
        <a:lstStyle/>
        <a:p>
          <a:endParaRPr lang="es-EC" sz="2800"/>
        </a:p>
      </dgm:t>
    </dgm:pt>
    <dgm:pt modelId="{601B5790-DE85-412F-873B-34405CEF0355}">
      <dgm:prSet phldrT="[Texto]" custT="1"/>
      <dgm:spPr/>
      <dgm:t>
        <a:bodyPr/>
        <a:lstStyle/>
        <a:p>
          <a:r>
            <a:rPr lang="es-EC" sz="2800" dirty="0" smtClean="0">
              <a:solidFill>
                <a:schemeClr val="tx1"/>
              </a:solidFill>
            </a:rPr>
            <a:t>Técnica de Campo</a:t>
          </a:r>
          <a:endParaRPr lang="es-EC" sz="2800" dirty="0">
            <a:solidFill>
              <a:schemeClr val="tx1"/>
            </a:solidFill>
          </a:endParaRPr>
        </a:p>
      </dgm:t>
    </dgm:pt>
    <dgm:pt modelId="{CE5BE280-91A6-4BAD-AF68-D1CEC03DB0C8}" type="parTrans" cxnId="{E0C1B4F4-4251-465E-A696-F0EAC0F089B9}">
      <dgm:prSet/>
      <dgm:spPr/>
      <dgm:t>
        <a:bodyPr/>
        <a:lstStyle/>
        <a:p>
          <a:endParaRPr lang="es-EC" sz="2800"/>
        </a:p>
      </dgm:t>
    </dgm:pt>
    <dgm:pt modelId="{E5404E7D-E7D8-4B16-A238-BBBD8434B447}" type="sibTrans" cxnId="{E0C1B4F4-4251-465E-A696-F0EAC0F089B9}">
      <dgm:prSet/>
      <dgm:spPr/>
      <dgm:t>
        <a:bodyPr/>
        <a:lstStyle/>
        <a:p>
          <a:endParaRPr lang="es-EC" sz="2800"/>
        </a:p>
      </dgm:t>
    </dgm:pt>
    <dgm:pt modelId="{571E745D-1A9E-4D9D-BD2B-8505344EE882}">
      <dgm:prSet phldrT="[Texto]" custT="1"/>
      <dgm:spPr/>
      <dgm:t>
        <a:bodyPr/>
        <a:lstStyle/>
        <a:p>
          <a:r>
            <a:rPr lang="es-EC" sz="2800" b="1" dirty="0" smtClean="0">
              <a:solidFill>
                <a:schemeClr val="tx1"/>
              </a:solidFill>
            </a:rPr>
            <a:t>TRATAMIENTO Y ANALISIS DE INFORMACION</a:t>
          </a:r>
          <a:endParaRPr lang="es-EC" sz="2800" b="1" dirty="0">
            <a:solidFill>
              <a:schemeClr val="tx1"/>
            </a:solidFill>
          </a:endParaRPr>
        </a:p>
      </dgm:t>
    </dgm:pt>
    <dgm:pt modelId="{34C246FD-C763-4256-8F3D-A694C855A9A8}" type="parTrans" cxnId="{42C0F405-F900-4CA7-A419-B592B3B6D00D}">
      <dgm:prSet/>
      <dgm:spPr/>
      <dgm:t>
        <a:bodyPr/>
        <a:lstStyle/>
        <a:p>
          <a:endParaRPr lang="es-EC" sz="2800"/>
        </a:p>
      </dgm:t>
    </dgm:pt>
    <dgm:pt modelId="{ED41394F-9479-4336-943E-2A59CF3F4DC4}" type="sibTrans" cxnId="{42C0F405-F900-4CA7-A419-B592B3B6D00D}">
      <dgm:prSet/>
      <dgm:spPr/>
      <dgm:t>
        <a:bodyPr/>
        <a:lstStyle/>
        <a:p>
          <a:endParaRPr lang="es-EC" sz="2800"/>
        </a:p>
      </dgm:t>
    </dgm:pt>
    <dgm:pt modelId="{DB8683A1-4158-4790-AD13-EE04F6394A4F}">
      <dgm:prSet phldrT="[Texto]" custT="1"/>
      <dgm:spPr/>
      <dgm:t>
        <a:bodyPr/>
        <a:lstStyle/>
        <a:p>
          <a:r>
            <a:rPr lang="es-EC" sz="2800" dirty="0" smtClean="0"/>
            <a:t>Estadística Descriptiva</a:t>
          </a:r>
          <a:endParaRPr lang="es-EC" sz="2800" dirty="0"/>
        </a:p>
      </dgm:t>
    </dgm:pt>
    <dgm:pt modelId="{29887544-BE96-4B44-B094-B57B061BDB36}" type="parTrans" cxnId="{81DF1376-5AAC-42BF-9FF4-D1D52164442E}">
      <dgm:prSet/>
      <dgm:spPr/>
      <dgm:t>
        <a:bodyPr/>
        <a:lstStyle/>
        <a:p>
          <a:endParaRPr lang="es-EC" sz="2800"/>
        </a:p>
      </dgm:t>
    </dgm:pt>
    <dgm:pt modelId="{6031D1CE-E686-4ED3-8B23-72FD15ACF514}" type="sibTrans" cxnId="{81DF1376-5AAC-42BF-9FF4-D1D52164442E}">
      <dgm:prSet/>
      <dgm:spPr/>
      <dgm:t>
        <a:bodyPr/>
        <a:lstStyle/>
        <a:p>
          <a:endParaRPr lang="es-EC" sz="2800"/>
        </a:p>
      </dgm:t>
    </dgm:pt>
    <dgm:pt modelId="{D3F1655B-968A-4F76-9B18-89A36B962D38}">
      <dgm:prSet phldrT="[Texto]" custT="1"/>
      <dgm:spPr/>
      <dgm:t>
        <a:bodyPr/>
        <a:lstStyle/>
        <a:p>
          <a:r>
            <a:rPr lang="es-EC" sz="2800" dirty="0" smtClean="0"/>
            <a:t>Estadística Inferencial</a:t>
          </a:r>
          <a:endParaRPr lang="es-EC" sz="2800" dirty="0"/>
        </a:p>
      </dgm:t>
    </dgm:pt>
    <dgm:pt modelId="{A569D3CE-B0DF-4353-B95D-2D14686C55E4}" type="parTrans" cxnId="{F6F39667-6B27-4471-9179-4440F3A26CB5}">
      <dgm:prSet/>
      <dgm:spPr/>
      <dgm:t>
        <a:bodyPr/>
        <a:lstStyle/>
        <a:p>
          <a:endParaRPr lang="es-EC" sz="2800"/>
        </a:p>
      </dgm:t>
    </dgm:pt>
    <dgm:pt modelId="{4C7B50BA-D2C5-48D3-B298-C004BFB75FBC}" type="sibTrans" cxnId="{F6F39667-6B27-4471-9179-4440F3A26CB5}">
      <dgm:prSet/>
      <dgm:spPr/>
      <dgm:t>
        <a:bodyPr/>
        <a:lstStyle/>
        <a:p>
          <a:endParaRPr lang="es-EC" sz="2800"/>
        </a:p>
      </dgm:t>
    </dgm:pt>
    <dgm:pt modelId="{1E7963B7-A2E9-4238-AA24-4FF71A51D462}">
      <dgm:prSet phldrT="[Texto]" custT="1"/>
      <dgm:spPr/>
      <dgm:t>
        <a:bodyPr/>
        <a:lstStyle/>
        <a:p>
          <a:r>
            <a:rPr lang="es-EC" sz="2800" b="1" dirty="0" smtClean="0">
              <a:solidFill>
                <a:schemeClr val="tx1"/>
              </a:solidFill>
            </a:rPr>
            <a:t>INSTRUMENTO DE RECOLECCION</a:t>
          </a:r>
          <a:endParaRPr lang="es-EC" sz="2800" b="1" dirty="0">
            <a:solidFill>
              <a:schemeClr val="tx1"/>
            </a:solidFill>
          </a:endParaRPr>
        </a:p>
      </dgm:t>
    </dgm:pt>
    <dgm:pt modelId="{217C13DF-1A0A-493D-B640-21AD0B1AD5DF}" type="parTrans" cxnId="{3CFF1100-A170-430C-8B17-C5E98ED9DCEB}">
      <dgm:prSet/>
      <dgm:spPr/>
      <dgm:t>
        <a:bodyPr/>
        <a:lstStyle/>
        <a:p>
          <a:endParaRPr lang="es-EC" sz="2800"/>
        </a:p>
      </dgm:t>
    </dgm:pt>
    <dgm:pt modelId="{5528B1A7-8ABF-47D8-BBE7-1BD13F5ABA0A}" type="sibTrans" cxnId="{3CFF1100-A170-430C-8B17-C5E98ED9DCEB}">
      <dgm:prSet/>
      <dgm:spPr/>
      <dgm:t>
        <a:bodyPr/>
        <a:lstStyle/>
        <a:p>
          <a:endParaRPr lang="es-EC" sz="2800"/>
        </a:p>
      </dgm:t>
    </dgm:pt>
    <dgm:pt modelId="{091CFF77-16B7-4588-9B0C-B0F74A716544}">
      <dgm:prSet phldrT="[Texto]" custT="1"/>
      <dgm:spPr/>
      <dgm:t>
        <a:bodyPr/>
        <a:lstStyle/>
        <a:p>
          <a:r>
            <a:rPr lang="es-EC" sz="2800" dirty="0" smtClean="0"/>
            <a:t>Encuesta</a:t>
          </a:r>
          <a:endParaRPr lang="es-EC" sz="2800" dirty="0"/>
        </a:p>
      </dgm:t>
    </dgm:pt>
    <dgm:pt modelId="{B398A1E4-C913-4DB9-AA59-90633A561400}" type="parTrans" cxnId="{7556CC8E-C271-4462-B1C6-ADBDA2696FDF}">
      <dgm:prSet/>
      <dgm:spPr/>
      <dgm:t>
        <a:bodyPr/>
        <a:lstStyle/>
        <a:p>
          <a:endParaRPr lang="es-EC" sz="2800"/>
        </a:p>
      </dgm:t>
    </dgm:pt>
    <dgm:pt modelId="{B940DAE9-7C34-49A5-BD57-DAAA3EFBD195}" type="sibTrans" cxnId="{7556CC8E-C271-4462-B1C6-ADBDA2696FDF}">
      <dgm:prSet/>
      <dgm:spPr/>
      <dgm:t>
        <a:bodyPr/>
        <a:lstStyle/>
        <a:p>
          <a:endParaRPr lang="es-EC" sz="2800"/>
        </a:p>
      </dgm:t>
    </dgm:pt>
    <dgm:pt modelId="{D4F67BC6-106F-4441-91CF-57076579D552}">
      <dgm:prSet custT="1"/>
      <dgm:spPr/>
      <dgm:t>
        <a:bodyPr/>
        <a:lstStyle/>
        <a:p>
          <a:r>
            <a:rPr lang="es-EC" sz="2800" b="1" dirty="0" smtClean="0">
              <a:solidFill>
                <a:schemeClr val="tx1"/>
              </a:solidFill>
            </a:rPr>
            <a:t>TECNICA DE VALIDACION</a:t>
          </a:r>
          <a:endParaRPr lang="es-EC" sz="2800" b="1" dirty="0">
            <a:solidFill>
              <a:schemeClr val="tx1"/>
            </a:solidFill>
          </a:endParaRPr>
        </a:p>
      </dgm:t>
    </dgm:pt>
    <dgm:pt modelId="{EF1CA0D3-C2C3-475D-BD80-6F13C3C8EFA1}" type="parTrans" cxnId="{1A42F26D-C0A3-45F7-BAC9-BBC02CE31F64}">
      <dgm:prSet/>
      <dgm:spPr/>
      <dgm:t>
        <a:bodyPr/>
        <a:lstStyle/>
        <a:p>
          <a:endParaRPr lang="es-EC" sz="2800"/>
        </a:p>
      </dgm:t>
    </dgm:pt>
    <dgm:pt modelId="{9C684B31-E25C-4B13-BDFB-652E6F40FE6F}" type="sibTrans" cxnId="{1A42F26D-C0A3-45F7-BAC9-BBC02CE31F64}">
      <dgm:prSet/>
      <dgm:spPr/>
      <dgm:t>
        <a:bodyPr/>
        <a:lstStyle/>
        <a:p>
          <a:endParaRPr lang="es-EC" sz="2800"/>
        </a:p>
      </dgm:t>
    </dgm:pt>
    <dgm:pt modelId="{1A657F41-F44E-4555-B560-01EF0EC506C6}">
      <dgm:prSet custT="1"/>
      <dgm:spPr/>
      <dgm:t>
        <a:bodyPr/>
        <a:lstStyle/>
        <a:p>
          <a:r>
            <a:rPr lang="es-EC" sz="2800" dirty="0" err="1" smtClean="0"/>
            <a:t>Validacion</a:t>
          </a:r>
          <a:r>
            <a:rPr lang="es-EC" sz="2800" dirty="0" smtClean="0"/>
            <a:t> de Expertos</a:t>
          </a:r>
          <a:endParaRPr lang="es-EC" sz="2800" dirty="0"/>
        </a:p>
      </dgm:t>
    </dgm:pt>
    <dgm:pt modelId="{86BBF7E1-142F-4691-852A-0E27E4C81BE6}" type="parTrans" cxnId="{2C03C060-C51B-47EF-A480-85CAA7AA6C07}">
      <dgm:prSet/>
      <dgm:spPr/>
      <dgm:t>
        <a:bodyPr/>
        <a:lstStyle/>
        <a:p>
          <a:endParaRPr lang="es-EC" sz="2800"/>
        </a:p>
      </dgm:t>
    </dgm:pt>
    <dgm:pt modelId="{9FA846C9-E2CF-45CE-9B30-0190EDFA5F5F}" type="sibTrans" cxnId="{2C03C060-C51B-47EF-A480-85CAA7AA6C07}">
      <dgm:prSet/>
      <dgm:spPr/>
      <dgm:t>
        <a:bodyPr/>
        <a:lstStyle/>
        <a:p>
          <a:endParaRPr lang="es-EC" sz="2800"/>
        </a:p>
      </dgm:t>
    </dgm:pt>
    <dgm:pt modelId="{8CD8B238-F16F-44FC-9D0C-E3F52B57CEB1}" type="pres">
      <dgm:prSet presAssocID="{C69253ED-0CAB-4B10-AF6A-7128DD528FDF}" presName="Name0" presStyleCnt="0">
        <dgm:presLayoutVars>
          <dgm:dir/>
          <dgm:animLvl val="lvl"/>
          <dgm:resizeHandles val="exact"/>
        </dgm:presLayoutVars>
      </dgm:prSet>
      <dgm:spPr/>
      <dgm:t>
        <a:bodyPr/>
        <a:lstStyle/>
        <a:p>
          <a:endParaRPr lang="es-EC"/>
        </a:p>
      </dgm:t>
    </dgm:pt>
    <dgm:pt modelId="{3E66A041-B375-41B9-9A38-5A9E72CD49C8}" type="pres">
      <dgm:prSet presAssocID="{68E2B541-4556-41D8-98D8-E902BD61CD7B}" presName="linNode" presStyleCnt="0"/>
      <dgm:spPr/>
    </dgm:pt>
    <dgm:pt modelId="{B0C9ADDD-3856-4B8F-9A59-235CA309CC48}" type="pres">
      <dgm:prSet presAssocID="{68E2B541-4556-41D8-98D8-E902BD61CD7B}" presName="parentText" presStyleLbl="node1" presStyleIdx="0" presStyleCnt="4">
        <dgm:presLayoutVars>
          <dgm:chMax val="1"/>
          <dgm:bulletEnabled val="1"/>
        </dgm:presLayoutVars>
      </dgm:prSet>
      <dgm:spPr/>
      <dgm:t>
        <a:bodyPr/>
        <a:lstStyle/>
        <a:p>
          <a:endParaRPr lang="es-EC"/>
        </a:p>
      </dgm:t>
    </dgm:pt>
    <dgm:pt modelId="{D0E7F788-CA19-4938-9032-12D6256CD59C}" type="pres">
      <dgm:prSet presAssocID="{68E2B541-4556-41D8-98D8-E902BD61CD7B}" presName="descendantText" presStyleLbl="alignAccFollowNode1" presStyleIdx="0" presStyleCnt="4">
        <dgm:presLayoutVars>
          <dgm:bulletEnabled val="1"/>
        </dgm:presLayoutVars>
      </dgm:prSet>
      <dgm:spPr/>
      <dgm:t>
        <a:bodyPr/>
        <a:lstStyle/>
        <a:p>
          <a:endParaRPr lang="es-EC"/>
        </a:p>
      </dgm:t>
    </dgm:pt>
    <dgm:pt modelId="{C31490D5-15A3-49F7-B7B7-34CB27D3D7B8}" type="pres">
      <dgm:prSet presAssocID="{B6CD18FF-A64E-4066-9C62-00D63F50CF95}" presName="sp" presStyleCnt="0"/>
      <dgm:spPr/>
    </dgm:pt>
    <dgm:pt modelId="{7EFA073F-D935-4DF9-83B1-B0E0D6815301}" type="pres">
      <dgm:prSet presAssocID="{571E745D-1A9E-4D9D-BD2B-8505344EE882}" presName="linNode" presStyleCnt="0"/>
      <dgm:spPr/>
    </dgm:pt>
    <dgm:pt modelId="{F48A1924-3D41-4AF3-B270-65AA9FB012B9}" type="pres">
      <dgm:prSet presAssocID="{571E745D-1A9E-4D9D-BD2B-8505344EE882}" presName="parentText" presStyleLbl="node1" presStyleIdx="1" presStyleCnt="4">
        <dgm:presLayoutVars>
          <dgm:chMax val="1"/>
          <dgm:bulletEnabled val="1"/>
        </dgm:presLayoutVars>
      </dgm:prSet>
      <dgm:spPr/>
      <dgm:t>
        <a:bodyPr/>
        <a:lstStyle/>
        <a:p>
          <a:endParaRPr lang="es-EC"/>
        </a:p>
      </dgm:t>
    </dgm:pt>
    <dgm:pt modelId="{AFE9ACEC-6584-41C9-BCBA-4AEEDE97A383}" type="pres">
      <dgm:prSet presAssocID="{571E745D-1A9E-4D9D-BD2B-8505344EE882}" presName="descendantText" presStyleLbl="alignAccFollowNode1" presStyleIdx="1" presStyleCnt="4">
        <dgm:presLayoutVars>
          <dgm:bulletEnabled val="1"/>
        </dgm:presLayoutVars>
      </dgm:prSet>
      <dgm:spPr/>
      <dgm:t>
        <a:bodyPr/>
        <a:lstStyle/>
        <a:p>
          <a:endParaRPr lang="es-EC"/>
        </a:p>
      </dgm:t>
    </dgm:pt>
    <dgm:pt modelId="{F4F6A566-7E59-4A7C-8D26-3AB145C973EB}" type="pres">
      <dgm:prSet presAssocID="{ED41394F-9479-4336-943E-2A59CF3F4DC4}" presName="sp" presStyleCnt="0"/>
      <dgm:spPr/>
    </dgm:pt>
    <dgm:pt modelId="{DC4992FB-21FE-425B-963D-2154508CA0F7}" type="pres">
      <dgm:prSet presAssocID="{1E7963B7-A2E9-4238-AA24-4FF71A51D462}" presName="linNode" presStyleCnt="0"/>
      <dgm:spPr/>
    </dgm:pt>
    <dgm:pt modelId="{7DDDB80B-FC07-4D71-8735-56E1CDC34A1A}" type="pres">
      <dgm:prSet presAssocID="{1E7963B7-A2E9-4238-AA24-4FF71A51D462}" presName="parentText" presStyleLbl="node1" presStyleIdx="2" presStyleCnt="4">
        <dgm:presLayoutVars>
          <dgm:chMax val="1"/>
          <dgm:bulletEnabled val="1"/>
        </dgm:presLayoutVars>
      </dgm:prSet>
      <dgm:spPr/>
      <dgm:t>
        <a:bodyPr/>
        <a:lstStyle/>
        <a:p>
          <a:endParaRPr lang="es-EC"/>
        </a:p>
      </dgm:t>
    </dgm:pt>
    <dgm:pt modelId="{EE9E74F5-CC5C-441B-88C3-9B031E8588BF}" type="pres">
      <dgm:prSet presAssocID="{1E7963B7-A2E9-4238-AA24-4FF71A51D462}" presName="descendantText" presStyleLbl="alignAccFollowNode1" presStyleIdx="2" presStyleCnt="4" custLinFactNeighborY="0">
        <dgm:presLayoutVars>
          <dgm:bulletEnabled val="1"/>
        </dgm:presLayoutVars>
      </dgm:prSet>
      <dgm:spPr/>
      <dgm:t>
        <a:bodyPr/>
        <a:lstStyle/>
        <a:p>
          <a:endParaRPr lang="es-EC"/>
        </a:p>
      </dgm:t>
    </dgm:pt>
    <dgm:pt modelId="{3C9A3624-BFB8-4F8D-A962-34660668C685}" type="pres">
      <dgm:prSet presAssocID="{5528B1A7-8ABF-47D8-BBE7-1BD13F5ABA0A}" presName="sp" presStyleCnt="0"/>
      <dgm:spPr/>
    </dgm:pt>
    <dgm:pt modelId="{EBDD0C56-1348-497E-B3AA-C9B641835526}" type="pres">
      <dgm:prSet presAssocID="{D4F67BC6-106F-4441-91CF-57076579D552}" presName="linNode" presStyleCnt="0"/>
      <dgm:spPr/>
    </dgm:pt>
    <dgm:pt modelId="{BF8BC4DC-FBE3-4E4C-B6F2-F22AC353A3DD}" type="pres">
      <dgm:prSet presAssocID="{D4F67BC6-106F-4441-91CF-57076579D552}" presName="parentText" presStyleLbl="node1" presStyleIdx="3" presStyleCnt="4">
        <dgm:presLayoutVars>
          <dgm:chMax val="1"/>
          <dgm:bulletEnabled val="1"/>
        </dgm:presLayoutVars>
      </dgm:prSet>
      <dgm:spPr/>
      <dgm:t>
        <a:bodyPr/>
        <a:lstStyle/>
        <a:p>
          <a:endParaRPr lang="es-EC"/>
        </a:p>
      </dgm:t>
    </dgm:pt>
    <dgm:pt modelId="{88CA7962-5612-410F-B703-3716291BD72E}" type="pres">
      <dgm:prSet presAssocID="{D4F67BC6-106F-4441-91CF-57076579D552}" presName="descendantText" presStyleLbl="alignAccFollowNode1" presStyleIdx="3" presStyleCnt="4">
        <dgm:presLayoutVars>
          <dgm:bulletEnabled val="1"/>
        </dgm:presLayoutVars>
      </dgm:prSet>
      <dgm:spPr/>
      <dgm:t>
        <a:bodyPr/>
        <a:lstStyle/>
        <a:p>
          <a:endParaRPr lang="es-EC"/>
        </a:p>
      </dgm:t>
    </dgm:pt>
  </dgm:ptLst>
  <dgm:cxnLst>
    <dgm:cxn modelId="{7556CC8E-C271-4462-B1C6-ADBDA2696FDF}" srcId="{1E7963B7-A2E9-4238-AA24-4FF71A51D462}" destId="{091CFF77-16B7-4588-9B0C-B0F74A716544}" srcOrd="0" destOrd="0" parTransId="{B398A1E4-C913-4DB9-AA59-90633A561400}" sibTransId="{B940DAE9-7C34-49A5-BD57-DAAA3EFBD195}"/>
    <dgm:cxn modelId="{C7AB14E2-BD04-449A-ADB5-C2C9135C9CDC}" type="presOf" srcId="{1A657F41-F44E-4555-B560-01EF0EC506C6}" destId="{88CA7962-5612-410F-B703-3716291BD72E}" srcOrd="0" destOrd="0" presId="urn:microsoft.com/office/officeart/2005/8/layout/vList5"/>
    <dgm:cxn modelId="{090E2F21-0823-4ABF-B2A7-465A759E3FEA}" type="presOf" srcId="{C69253ED-0CAB-4B10-AF6A-7128DD528FDF}" destId="{8CD8B238-F16F-44FC-9D0C-E3F52B57CEB1}" srcOrd="0" destOrd="0" presId="urn:microsoft.com/office/officeart/2005/8/layout/vList5"/>
    <dgm:cxn modelId="{F6F39667-6B27-4471-9179-4440F3A26CB5}" srcId="{571E745D-1A9E-4D9D-BD2B-8505344EE882}" destId="{D3F1655B-968A-4F76-9B18-89A36B962D38}" srcOrd="1" destOrd="0" parTransId="{A569D3CE-B0DF-4353-B95D-2D14686C55E4}" sibTransId="{4C7B50BA-D2C5-48D3-B298-C004BFB75FBC}"/>
    <dgm:cxn modelId="{ABCA10DA-B419-47D0-9AFE-CF68B5F2A1C4}" type="presOf" srcId="{D4F67BC6-106F-4441-91CF-57076579D552}" destId="{BF8BC4DC-FBE3-4E4C-B6F2-F22AC353A3DD}" srcOrd="0" destOrd="0" presId="urn:microsoft.com/office/officeart/2005/8/layout/vList5"/>
    <dgm:cxn modelId="{7DB809FE-A904-4666-A0F2-E07DCE055A4B}" type="presOf" srcId="{DB8683A1-4158-4790-AD13-EE04F6394A4F}" destId="{AFE9ACEC-6584-41C9-BCBA-4AEEDE97A383}" srcOrd="0" destOrd="0" presId="urn:microsoft.com/office/officeart/2005/8/layout/vList5"/>
    <dgm:cxn modelId="{E60FCC35-E441-4C91-AB1B-2A0044CE488F}" type="presOf" srcId="{091CFF77-16B7-4588-9B0C-B0F74A716544}" destId="{EE9E74F5-CC5C-441B-88C3-9B031E8588BF}" srcOrd="0" destOrd="0" presId="urn:microsoft.com/office/officeart/2005/8/layout/vList5"/>
    <dgm:cxn modelId="{42C0F405-F900-4CA7-A419-B592B3B6D00D}" srcId="{C69253ED-0CAB-4B10-AF6A-7128DD528FDF}" destId="{571E745D-1A9E-4D9D-BD2B-8505344EE882}" srcOrd="1" destOrd="0" parTransId="{34C246FD-C763-4256-8F3D-A694C855A9A8}" sibTransId="{ED41394F-9479-4336-943E-2A59CF3F4DC4}"/>
    <dgm:cxn modelId="{F89E85AC-6666-460D-97C4-4324432BADAB}" type="presOf" srcId="{68E2B541-4556-41D8-98D8-E902BD61CD7B}" destId="{B0C9ADDD-3856-4B8F-9A59-235CA309CC48}" srcOrd="0" destOrd="0" presId="urn:microsoft.com/office/officeart/2005/8/layout/vList5"/>
    <dgm:cxn modelId="{2C03C060-C51B-47EF-A480-85CAA7AA6C07}" srcId="{D4F67BC6-106F-4441-91CF-57076579D552}" destId="{1A657F41-F44E-4555-B560-01EF0EC506C6}" srcOrd="0" destOrd="0" parTransId="{86BBF7E1-142F-4691-852A-0E27E4C81BE6}" sibTransId="{9FA846C9-E2CF-45CE-9B30-0190EDFA5F5F}"/>
    <dgm:cxn modelId="{81614167-42C3-4B15-BF6A-910FFA88AA5C}" type="presOf" srcId="{571E745D-1A9E-4D9D-BD2B-8505344EE882}" destId="{F48A1924-3D41-4AF3-B270-65AA9FB012B9}" srcOrd="0" destOrd="0" presId="urn:microsoft.com/office/officeart/2005/8/layout/vList5"/>
    <dgm:cxn modelId="{054D38CE-DF54-4DE4-86CB-34921303FBE7}" type="presOf" srcId="{601B5790-DE85-412F-873B-34405CEF0355}" destId="{D0E7F788-CA19-4938-9032-12D6256CD59C}" srcOrd="0" destOrd="0" presId="urn:microsoft.com/office/officeart/2005/8/layout/vList5"/>
    <dgm:cxn modelId="{94521795-CB86-4C19-9C43-B17EF93D9F7A}" type="presOf" srcId="{1E7963B7-A2E9-4238-AA24-4FF71A51D462}" destId="{7DDDB80B-FC07-4D71-8735-56E1CDC34A1A}" srcOrd="0" destOrd="0" presId="urn:microsoft.com/office/officeart/2005/8/layout/vList5"/>
    <dgm:cxn modelId="{E0C1B4F4-4251-465E-A696-F0EAC0F089B9}" srcId="{68E2B541-4556-41D8-98D8-E902BD61CD7B}" destId="{601B5790-DE85-412F-873B-34405CEF0355}" srcOrd="0" destOrd="0" parTransId="{CE5BE280-91A6-4BAD-AF68-D1CEC03DB0C8}" sibTransId="{E5404E7D-E7D8-4B16-A238-BBBD8434B447}"/>
    <dgm:cxn modelId="{1A42F26D-C0A3-45F7-BAC9-BBC02CE31F64}" srcId="{C69253ED-0CAB-4B10-AF6A-7128DD528FDF}" destId="{D4F67BC6-106F-4441-91CF-57076579D552}" srcOrd="3" destOrd="0" parTransId="{EF1CA0D3-C2C3-475D-BD80-6F13C3C8EFA1}" sibTransId="{9C684B31-E25C-4B13-BDFB-652E6F40FE6F}"/>
    <dgm:cxn modelId="{81DF1376-5AAC-42BF-9FF4-D1D52164442E}" srcId="{571E745D-1A9E-4D9D-BD2B-8505344EE882}" destId="{DB8683A1-4158-4790-AD13-EE04F6394A4F}" srcOrd="0" destOrd="0" parTransId="{29887544-BE96-4B44-B094-B57B061BDB36}" sibTransId="{6031D1CE-E686-4ED3-8B23-72FD15ACF514}"/>
    <dgm:cxn modelId="{B2A897B3-B3D3-4497-8FDF-A5359D011608}" srcId="{C69253ED-0CAB-4B10-AF6A-7128DD528FDF}" destId="{68E2B541-4556-41D8-98D8-E902BD61CD7B}" srcOrd="0" destOrd="0" parTransId="{580F1B9C-9778-4661-9044-26255AE834BD}" sibTransId="{B6CD18FF-A64E-4066-9C62-00D63F50CF95}"/>
    <dgm:cxn modelId="{1385A037-1F83-48BC-AE16-42CA8EB94EE9}" type="presOf" srcId="{D3F1655B-968A-4F76-9B18-89A36B962D38}" destId="{AFE9ACEC-6584-41C9-BCBA-4AEEDE97A383}" srcOrd="0" destOrd="1" presId="urn:microsoft.com/office/officeart/2005/8/layout/vList5"/>
    <dgm:cxn modelId="{3CFF1100-A170-430C-8B17-C5E98ED9DCEB}" srcId="{C69253ED-0CAB-4B10-AF6A-7128DD528FDF}" destId="{1E7963B7-A2E9-4238-AA24-4FF71A51D462}" srcOrd="2" destOrd="0" parTransId="{217C13DF-1A0A-493D-B640-21AD0B1AD5DF}" sibTransId="{5528B1A7-8ABF-47D8-BBE7-1BD13F5ABA0A}"/>
    <dgm:cxn modelId="{26F1FDD3-BFDC-4D68-9224-E542476735AC}" type="presParOf" srcId="{8CD8B238-F16F-44FC-9D0C-E3F52B57CEB1}" destId="{3E66A041-B375-41B9-9A38-5A9E72CD49C8}" srcOrd="0" destOrd="0" presId="urn:microsoft.com/office/officeart/2005/8/layout/vList5"/>
    <dgm:cxn modelId="{BDDF1B89-63FD-419B-A08F-43F61B82CCD8}" type="presParOf" srcId="{3E66A041-B375-41B9-9A38-5A9E72CD49C8}" destId="{B0C9ADDD-3856-4B8F-9A59-235CA309CC48}" srcOrd="0" destOrd="0" presId="urn:microsoft.com/office/officeart/2005/8/layout/vList5"/>
    <dgm:cxn modelId="{AB2050D2-F11A-4BF2-85DB-11F4E69F5F74}" type="presParOf" srcId="{3E66A041-B375-41B9-9A38-5A9E72CD49C8}" destId="{D0E7F788-CA19-4938-9032-12D6256CD59C}" srcOrd="1" destOrd="0" presId="urn:microsoft.com/office/officeart/2005/8/layout/vList5"/>
    <dgm:cxn modelId="{58C45036-CFCB-4557-A7CF-066B931C3EAF}" type="presParOf" srcId="{8CD8B238-F16F-44FC-9D0C-E3F52B57CEB1}" destId="{C31490D5-15A3-49F7-B7B7-34CB27D3D7B8}" srcOrd="1" destOrd="0" presId="urn:microsoft.com/office/officeart/2005/8/layout/vList5"/>
    <dgm:cxn modelId="{218A6DCB-EEFF-4673-BB14-0B6402276F8C}" type="presParOf" srcId="{8CD8B238-F16F-44FC-9D0C-E3F52B57CEB1}" destId="{7EFA073F-D935-4DF9-83B1-B0E0D6815301}" srcOrd="2" destOrd="0" presId="urn:microsoft.com/office/officeart/2005/8/layout/vList5"/>
    <dgm:cxn modelId="{11701A52-DC55-43DB-AE17-C3D2BDD6F9DD}" type="presParOf" srcId="{7EFA073F-D935-4DF9-83B1-B0E0D6815301}" destId="{F48A1924-3D41-4AF3-B270-65AA9FB012B9}" srcOrd="0" destOrd="0" presId="urn:microsoft.com/office/officeart/2005/8/layout/vList5"/>
    <dgm:cxn modelId="{E93C62D9-1544-4984-94EC-2BC38DB9E50A}" type="presParOf" srcId="{7EFA073F-D935-4DF9-83B1-B0E0D6815301}" destId="{AFE9ACEC-6584-41C9-BCBA-4AEEDE97A383}" srcOrd="1" destOrd="0" presId="urn:microsoft.com/office/officeart/2005/8/layout/vList5"/>
    <dgm:cxn modelId="{41BD9720-22F1-4404-8F45-4A6B3C067599}" type="presParOf" srcId="{8CD8B238-F16F-44FC-9D0C-E3F52B57CEB1}" destId="{F4F6A566-7E59-4A7C-8D26-3AB145C973EB}" srcOrd="3" destOrd="0" presId="urn:microsoft.com/office/officeart/2005/8/layout/vList5"/>
    <dgm:cxn modelId="{CB7ABF45-FB6D-4088-92B3-EF720037D574}" type="presParOf" srcId="{8CD8B238-F16F-44FC-9D0C-E3F52B57CEB1}" destId="{DC4992FB-21FE-425B-963D-2154508CA0F7}" srcOrd="4" destOrd="0" presId="urn:microsoft.com/office/officeart/2005/8/layout/vList5"/>
    <dgm:cxn modelId="{622B10AB-A585-450C-9991-A270B508CDD4}" type="presParOf" srcId="{DC4992FB-21FE-425B-963D-2154508CA0F7}" destId="{7DDDB80B-FC07-4D71-8735-56E1CDC34A1A}" srcOrd="0" destOrd="0" presId="urn:microsoft.com/office/officeart/2005/8/layout/vList5"/>
    <dgm:cxn modelId="{CF732D1E-7C34-496D-86B8-ACC47DEF1590}" type="presParOf" srcId="{DC4992FB-21FE-425B-963D-2154508CA0F7}" destId="{EE9E74F5-CC5C-441B-88C3-9B031E8588BF}" srcOrd="1" destOrd="0" presId="urn:microsoft.com/office/officeart/2005/8/layout/vList5"/>
    <dgm:cxn modelId="{584DA7E7-1791-45E0-99EA-C3B9126154A0}" type="presParOf" srcId="{8CD8B238-F16F-44FC-9D0C-E3F52B57CEB1}" destId="{3C9A3624-BFB8-4F8D-A962-34660668C685}" srcOrd="5" destOrd="0" presId="urn:microsoft.com/office/officeart/2005/8/layout/vList5"/>
    <dgm:cxn modelId="{AF801183-843E-44FE-A12A-81222A466852}" type="presParOf" srcId="{8CD8B238-F16F-44FC-9D0C-E3F52B57CEB1}" destId="{EBDD0C56-1348-497E-B3AA-C9B641835526}" srcOrd="6" destOrd="0" presId="urn:microsoft.com/office/officeart/2005/8/layout/vList5"/>
    <dgm:cxn modelId="{0D1362A9-81BB-4FB3-BBF8-14B6A57BA197}" type="presParOf" srcId="{EBDD0C56-1348-497E-B3AA-C9B641835526}" destId="{BF8BC4DC-FBE3-4E4C-B6F2-F22AC353A3DD}" srcOrd="0" destOrd="0" presId="urn:microsoft.com/office/officeart/2005/8/layout/vList5"/>
    <dgm:cxn modelId="{B629C654-FF2E-49CA-8485-210DB687A72D}" type="presParOf" srcId="{EBDD0C56-1348-497E-B3AA-C9B641835526}" destId="{88CA7962-5612-410F-B703-3716291BD72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4ABDD9-62F0-489A-BB5D-EE4BF4F15939}" type="doc">
      <dgm:prSet loTypeId="urn:microsoft.com/office/officeart/2005/8/layout/hProcess11" loCatId="process" qsTypeId="urn:microsoft.com/office/officeart/2005/8/quickstyle/simple5" qsCatId="simple" csTypeId="urn:microsoft.com/office/officeart/2005/8/colors/colorful1" csCatId="colorful" phldr="1"/>
      <dgm:spPr/>
      <dgm:t>
        <a:bodyPr/>
        <a:lstStyle/>
        <a:p>
          <a:endParaRPr lang="es-EC"/>
        </a:p>
      </dgm:t>
    </dgm:pt>
    <dgm:pt modelId="{8547C60C-CBC3-46F2-B935-8E6BBF240580}">
      <dgm:prSet custT="1"/>
      <dgm:spPr/>
      <dgm:t>
        <a:bodyPr/>
        <a:lstStyle/>
        <a:p>
          <a:pPr rtl="0"/>
          <a:r>
            <a:rPr lang="es-EC" sz="1800" dirty="0" smtClean="0"/>
            <a:t>Un emprendedor debe buscar siempre en su idea de negocio algo que le motive y le haga sentir satisfecho, debido a que este factor fue el segundo factor más destacado (24,4%) por los encuestados en cuanto a los factores que influyen en la consolidación de un negocio a largo plazo</a:t>
          </a:r>
          <a:endParaRPr lang="es-EC" sz="1800" dirty="0"/>
        </a:p>
      </dgm:t>
    </dgm:pt>
    <dgm:pt modelId="{A93FFDA4-79B6-4181-8070-636E871C8C3D}" type="parTrans" cxnId="{3D0CB865-05D1-414C-AC59-2FF5A543833A}">
      <dgm:prSet/>
      <dgm:spPr/>
      <dgm:t>
        <a:bodyPr/>
        <a:lstStyle/>
        <a:p>
          <a:endParaRPr lang="es-EC" sz="1800"/>
        </a:p>
      </dgm:t>
    </dgm:pt>
    <dgm:pt modelId="{0219BF72-0F45-4438-A1A1-22B3F8BE092B}" type="sibTrans" cxnId="{3D0CB865-05D1-414C-AC59-2FF5A543833A}">
      <dgm:prSet/>
      <dgm:spPr/>
      <dgm:t>
        <a:bodyPr/>
        <a:lstStyle/>
        <a:p>
          <a:endParaRPr lang="es-EC" sz="1800"/>
        </a:p>
      </dgm:t>
    </dgm:pt>
    <dgm:pt modelId="{682E41BE-E7DF-4DC8-AA64-BB8F033F9C86}">
      <dgm:prSet custT="1"/>
      <dgm:spPr/>
      <dgm:t>
        <a:bodyPr/>
        <a:lstStyle/>
        <a:p>
          <a:pPr rtl="0"/>
          <a:r>
            <a:rPr lang="es-EC" sz="1800" dirty="0" smtClean="0"/>
            <a:t>El motivo más destacado por el cual se crea un negocio, es con el fin de tener independencia económica, es decir, una persona emprende para tener su propio dinero y manejarlo a su manera, sin estar esperanzado de un sueldo o pago a fin de mes.</a:t>
          </a:r>
          <a:endParaRPr lang="es-EC" sz="1800" dirty="0"/>
        </a:p>
      </dgm:t>
    </dgm:pt>
    <dgm:pt modelId="{CB30C423-B792-41B9-8B79-7DCA4561B71C}" type="parTrans" cxnId="{65AF8613-D8B7-4F91-AB77-DE6CAF450C81}">
      <dgm:prSet/>
      <dgm:spPr/>
      <dgm:t>
        <a:bodyPr/>
        <a:lstStyle/>
        <a:p>
          <a:endParaRPr lang="es-EC" sz="1800"/>
        </a:p>
      </dgm:t>
    </dgm:pt>
    <dgm:pt modelId="{1776FA68-F951-4CAE-AC39-E00F68A9C0D2}" type="sibTrans" cxnId="{65AF8613-D8B7-4F91-AB77-DE6CAF450C81}">
      <dgm:prSet/>
      <dgm:spPr/>
      <dgm:t>
        <a:bodyPr/>
        <a:lstStyle/>
        <a:p>
          <a:endParaRPr lang="es-EC" sz="1800"/>
        </a:p>
      </dgm:t>
    </dgm:pt>
    <dgm:pt modelId="{A38A1415-3B03-4FBE-A37E-5E17FD92112C}">
      <dgm:prSet custT="1"/>
      <dgm:spPr/>
      <dgm:t>
        <a:bodyPr/>
        <a:lstStyle/>
        <a:p>
          <a:pPr rtl="0"/>
          <a:r>
            <a:rPr lang="es-EC" sz="1800" dirty="0" smtClean="0"/>
            <a:t>Una de las razones por las cuales los emprendedores se motivan es sentir que están realizando un buen trabajo, el mismo que es reconocido y elogiado por sus clientes.</a:t>
          </a:r>
          <a:endParaRPr lang="es-EC" sz="1800" dirty="0"/>
        </a:p>
      </dgm:t>
    </dgm:pt>
    <dgm:pt modelId="{E2D9524B-8EB0-4F95-9E0B-6A0F6ABD9D0C}" type="parTrans" cxnId="{438A8081-4B4D-4383-9889-B543EAD4D9CE}">
      <dgm:prSet/>
      <dgm:spPr/>
      <dgm:t>
        <a:bodyPr/>
        <a:lstStyle/>
        <a:p>
          <a:endParaRPr lang="es-EC" sz="1800"/>
        </a:p>
      </dgm:t>
    </dgm:pt>
    <dgm:pt modelId="{EA766087-4638-49E6-A8B0-58B710C72955}" type="sibTrans" cxnId="{438A8081-4B4D-4383-9889-B543EAD4D9CE}">
      <dgm:prSet/>
      <dgm:spPr/>
      <dgm:t>
        <a:bodyPr/>
        <a:lstStyle/>
        <a:p>
          <a:endParaRPr lang="es-EC" sz="1800"/>
        </a:p>
      </dgm:t>
    </dgm:pt>
    <dgm:pt modelId="{62F8FA93-4556-4003-A204-38D8F27C1722}" type="pres">
      <dgm:prSet presAssocID="{984ABDD9-62F0-489A-BB5D-EE4BF4F15939}" presName="Name0" presStyleCnt="0">
        <dgm:presLayoutVars>
          <dgm:dir/>
          <dgm:resizeHandles val="exact"/>
        </dgm:presLayoutVars>
      </dgm:prSet>
      <dgm:spPr/>
      <dgm:t>
        <a:bodyPr/>
        <a:lstStyle/>
        <a:p>
          <a:endParaRPr lang="es-EC"/>
        </a:p>
      </dgm:t>
    </dgm:pt>
    <dgm:pt modelId="{B2112DAD-E139-4A62-8AD1-FD2A8E6B0A69}" type="pres">
      <dgm:prSet presAssocID="{984ABDD9-62F0-489A-BB5D-EE4BF4F15939}" presName="arrow" presStyleLbl="bgShp" presStyleIdx="0" presStyleCnt="1"/>
      <dgm:spPr/>
    </dgm:pt>
    <dgm:pt modelId="{540F53C8-7168-4F7B-94EA-091BC3D8D93F}" type="pres">
      <dgm:prSet presAssocID="{984ABDD9-62F0-489A-BB5D-EE4BF4F15939}" presName="points" presStyleCnt="0"/>
      <dgm:spPr/>
    </dgm:pt>
    <dgm:pt modelId="{84CB17C7-431D-48EE-8B7A-7C0AAB5A34F8}" type="pres">
      <dgm:prSet presAssocID="{8547C60C-CBC3-46F2-B935-8E6BBF240580}" presName="compositeA" presStyleCnt="0"/>
      <dgm:spPr/>
    </dgm:pt>
    <dgm:pt modelId="{36335F13-8256-4CC9-9A58-BB0AB27BED53}" type="pres">
      <dgm:prSet presAssocID="{8547C60C-CBC3-46F2-B935-8E6BBF240580}" presName="textA" presStyleLbl="revTx" presStyleIdx="0" presStyleCnt="3" custScaleX="233997">
        <dgm:presLayoutVars>
          <dgm:bulletEnabled val="1"/>
        </dgm:presLayoutVars>
      </dgm:prSet>
      <dgm:spPr/>
      <dgm:t>
        <a:bodyPr/>
        <a:lstStyle/>
        <a:p>
          <a:endParaRPr lang="es-EC"/>
        </a:p>
      </dgm:t>
    </dgm:pt>
    <dgm:pt modelId="{83E4B256-3210-4219-8179-0C3B42AC8BCF}" type="pres">
      <dgm:prSet presAssocID="{8547C60C-CBC3-46F2-B935-8E6BBF240580}" presName="circleA" presStyleLbl="node1" presStyleIdx="0" presStyleCnt="3"/>
      <dgm:spPr/>
    </dgm:pt>
    <dgm:pt modelId="{770E1219-1D70-423B-A201-9DA81FA68EA8}" type="pres">
      <dgm:prSet presAssocID="{8547C60C-CBC3-46F2-B935-8E6BBF240580}" presName="spaceA" presStyleCnt="0"/>
      <dgm:spPr/>
    </dgm:pt>
    <dgm:pt modelId="{71DF2777-544A-4DF8-9C8F-1991FA08EFCF}" type="pres">
      <dgm:prSet presAssocID="{0219BF72-0F45-4438-A1A1-22B3F8BE092B}" presName="space" presStyleCnt="0"/>
      <dgm:spPr/>
    </dgm:pt>
    <dgm:pt modelId="{27E8B01E-CBF4-4BF7-907E-D64381079997}" type="pres">
      <dgm:prSet presAssocID="{682E41BE-E7DF-4DC8-AA64-BB8F033F9C86}" presName="compositeB" presStyleCnt="0"/>
      <dgm:spPr/>
    </dgm:pt>
    <dgm:pt modelId="{0E9F6845-EA97-487C-BE3B-1EF22B679AA9}" type="pres">
      <dgm:prSet presAssocID="{682E41BE-E7DF-4DC8-AA64-BB8F033F9C86}" presName="textB" presStyleLbl="revTx" presStyleIdx="1" presStyleCnt="3" custScaleX="189939">
        <dgm:presLayoutVars>
          <dgm:bulletEnabled val="1"/>
        </dgm:presLayoutVars>
      </dgm:prSet>
      <dgm:spPr/>
      <dgm:t>
        <a:bodyPr/>
        <a:lstStyle/>
        <a:p>
          <a:endParaRPr lang="es-EC"/>
        </a:p>
      </dgm:t>
    </dgm:pt>
    <dgm:pt modelId="{A1254E20-5B72-45EC-9BD0-31A231D98EE7}" type="pres">
      <dgm:prSet presAssocID="{682E41BE-E7DF-4DC8-AA64-BB8F033F9C86}" presName="circleB" presStyleLbl="node1" presStyleIdx="1" presStyleCnt="3"/>
      <dgm:spPr/>
    </dgm:pt>
    <dgm:pt modelId="{F5B8DBDB-0A03-4606-AF04-E992199B5763}" type="pres">
      <dgm:prSet presAssocID="{682E41BE-E7DF-4DC8-AA64-BB8F033F9C86}" presName="spaceB" presStyleCnt="0"/>
      <dgm:spPr/>
    </dgm:pt>
    <dgm:pt modelId="{E02BC07F-1A10-48E3-A9ED-B9161F1CF153}" type="pres">
      <dgm:prSet presAssocID="{1776FA68-F951-4CAE-AC39-E00F68A9C0D2}" presName="space" presStyleCnt="0"/>
      <dgm:spPr/>
    </dgm:pt>
    <dgm:pt modelId="{D91B87C6-7107-4F1C-AEC1-050B9BEFBEBA}" type="pres">
      <dgm:prSet presAssocID="{A38A1415-3B03-4FBE-A37E-5E17FD92112C}" presName="compositeA" presStyleCnt="0"/>
      <dgm:spPr/>
    </dgm:pt>
    <dgm:pt modelId="{F859954D-F834-43E2-835C-1F57AE4F7142}" type="pres">
      <dgm:prSet presAssocID="{A38A1415-3B03-4FBE-A37E-5E17FD92112C}" presName="textA" presStyleLbl="revTx" presStyleIdx="2" presStyleCnt="3" custScaleX="145063">
        <dgm:presLayoutVars>
          <dgm:bulletEnabled val="1"/>
        </dgm:presLayoutVars>
      </dgm:prSet>
      <dgm:spPr/>
      <dgm:t>
        <a:bodyPr/>
        <a:lstStyle/>
        <a:p>
          <a:endParaRPr lang="es-EC"/>
        </a:p>
      </dgm:t>
    </dgm:pt>
    <dgm:pt modelId="{140BFB63-D269-4607-A20A-B3AF92614238}" type="pres">
      <dgm:prSet presAssocID="{A38A1415-3B03-4FBE-A37E-5E17FD92112C}" presName="circleA" presStyleLbl="node1" presStyleIdx="2" presStyleCnt="3"/>
      <dgm:spPr/>
    </dgm:pt>
    <dgm:pt modelId="{C7B6A8FB-C3A5-4DA6-A1D2-FDA1BFAFC731}" type="pres">
      <dgm:prSet presAssocID="{A38A1415-3B03-4FBE-A37E-5E17FD92112C}" presName="spaceA" presStyleCnt="0"/>
      <dgm:spPr/>
    </dgm:pt>
  </dgm:ptLst>
  <dgm:cxnLst>
    <dgm:cxn modelId="{AE02BC8A-2583-4738-A820-1439A54A83A2}" type="presOf" srcId="{8547C60C-CBC3-46F2-B935-8E6BBF240580}" destId="{36335F13-8256-4CC9-9A58-BB0AB27BED53}" srcOrd="0" destOrd="0" presId="urn:microsoft.com/office/officeart/2005/8/layout/hProcess11"/>
    <dgm:cxn modelId="{65AF8613-D8B7-4F91-AB77-DE6CAF450C81}" srcId="{984ABDD9-62F0-489A-BB5D-EE4BF4F15939}" destId="{682E41BE-E7DF-4DC8-AA64-BB8F033F9C86}" srcOrd="1" destOrd="0" parTransId="{CB30C423-B792-41B9-8B79-7DCA4561B71C}" sibTransId="{1776FA68-F951-4CAE-AC39-E00F68A9C0D2}"/>
    <dgm:cxn modelId="{054C7EE5-28AF-4397-8FD3-50ED6D1B358A}" type="presOf" srcId="{682E41BE-E7DF-4DC8-AA64-BB8F033F9C86}" destId="{0E9F6845-EA97-487C-BE3B-1EF22B679AA9}" srcOrd="0" destOrd="0" presId="urn:microsoft.com/office/officeart/2005/8/layout/hProcess11"/>
    <dgm:cxn modelId="{6C689CAB-6715-4820-A306-A1792BEBAFB6}" type="presOf" srcId="{984ABDD9-62F0-489A-BB5D-EE4BF4F15939}" destId="{62F8FA93-4556-4003-A204-38D8F27C1722}" srcOrd="0" destOrd="0" presId="urn:microsoft.com/office/officeart/2005/8/layout/hProcess11"/>
    <dgm:cxn modelId="{3D0CB865-05D1-414C-AC59-2FF5A543833A}" srcId="{984ABDD9-62F0-489A-BB5D-EE4BF4F15939}" destId="{8547C60C-CBC3-46F2-B935-8E6BBF240580}" srcOrd="0" destOrd="0" parTransId="{A93FFDA4-79B6-4181-8070-636E871C8C3D}" sibTransId="{0219BF72-0F45-4438-A1A1-22B3F8BE092B}"/>
    <dgm:cxn modelId="{DAE10436-F4D1-4197-8365-B4BF69B3E3B2}" type="presOf" srcId="{A38A1415-3B03-4FBE-A37E-5E17FD92112C}" destId="{F859954D-F834-43E2-835C-1F57AE4F7142}" srcOrd="0" destOrd="0" presId="urn:microsoft.com/office/officeart/2005/8/layout/hProcess11"/>
    <dgm:cxn modelId="{438A8081-4B4D-4383-9889-B543EAD4D9CE}" srcId="{984ABDD9-62F0-489A-BB5D-EE4BF4F15939}" destId="{A38A1415-3B03-4FBE-A37E-5E17FD92112C}" srcOrd="2" destOrd="0" parTransId="{E2D9524B-8EB0-4F95-9E0B-6A0F6ABD9D0C}" sibTransId="{EA766087-4638-49E6-A8B0-58B710C72955}"/>
    <dgm:cxn modelId="{4D66CD84-3277-4D45-885C-7742CEB118EC}" type="presParOf" srcId="{62F8FA93-4556-4003-A204-38D8F27C1722}" destId="{B2112DAD-E139-4A62-8AD1-FD2A8E6B0A69}" srcOrd="0" destOrd="0" presId="urn:microsoft.com/office/officeart/2005/8/layout/hProcess11"/>
    <dgm:cxn modelId="{D244425A-3F81-425D-8289-71D1EDB049E0}" type="presParOf" srcId="{62F8FA93-4556-4003-A204-38D8F27C1722}" destId="{540F53C8-7168-4F7B-94EA-091BC3D8D93F}" srcOrd="1" destOrd="0" presId="urn:microsoft.com/office/officeart/2005/8/layout/hProcess11"/>
    <dgm:cxn modelId="{56D6AB6B-4D51-47DE-BE85-71DBD88DE48F}" type="presParOf" srcId="{540F53C8-7168-4F7B-94EA-091BC3D8D93F}" destId="{84CB17C7-431D-48EE-8B7A-7C0AAB5A34F8}" srcOrd="0" destOrd="0" presId="urn:microsoft.com/office/officeart/2005/8/layout/hProcess11"/>
    <dgm:cxn modelId="{5431AB07-1551-48C9-97BE-95F6693788B6}" type="presParOf" srcId="{84CB17C7-431D-48EE-8B7A-7C0AAB5A34F8}" destId="{36335F13-8256-4CC9-9A58-BB0AB27BED53}" srcOrd="0" destOrd="0" presId="urn:microsoft.com/office/officeart/2005/8/layout/hProcess11"/>
    <dgm:cxn modelId="{54C26870-51C1-4181-875E-DB1E1B86DFC2}" type="presParOf" srcId="{84CB17C7-431D-48EE-8B7A-7C0AAB5A34F8}" destId="{83E4B256-3210-4219-8179-0C3B42AC8BCF}" srcOrd="1" destOrd="0" presId="urn:microsoft.com/office/officeart/2005/8/layout/hProcess11"/>
    <dgm:cxn modelId="{17AB6288-52B8-4457-82C1-74CF2720D5F7}" type="presParOf" srcId="{84CB17C7-431D-48EE-8B7A-7C0AAB5A34F8}" destId="{770E1219-1D70-423B-A201-9DA81FA68EA8}" srcOrd="2" destOrd="0" presId="urn:microsoft.com/office/officeart/2005/8/layout/hProcess11"/>
    <dgm:cxn modelId="{0E7D5C40-1272-4172-9EBA-3DEBAAEDF7B3}" type="presParOf" srcId="{540F53C8-7168-4F7B-94EA-091BC3D8D93F}" destId="{71DF2777-544A-4DF8-9C8F-1991FA08EFCF}" srcOrd="1" destOrd="0" presId="urn:microsoft.com/office/officeart/2005/8/layout/hProcess11"/>
    <dgm:cxn modelId="{ACFE3C4C-ED99-4282-ADDF-9CACD0DB2C61}" type="presParOf" srcId="{540F53C8-7168-4F7B-94EA-091BC3D8D93F}" destId="{27E8B01E-CBF4-4BF7-907E-D64381079997}" srcOrd="2" destOrd="0" presId="urn:microsoft.com/office/officeart/2005/8/layout/hProcess11"/>
    <dgm:cxn modelId="{04E5C792-9399-48DB-9313-1AA7985E6B20}" type="presParOf" srcId="{27E8B01E-CBF4-4BF7-907E-D64381079997}" destId="{0E9F6845-EA97-487C-BE3B-1EF22B679AA9}" srcOrd="0" destOrd="0" presId="urn:microsoft.com/office/officeart/2005/8/layout/hProcess11"/>
    <dgm:cxn modelId="{B188FC05-949F-4842-8B53-4708BCF4440D}" type="presParOf" srcId="{27E8B01E-CBF4-4BF7-907E-D64381079997}" destId="{A1254E20-5B72-45EC-9BD0-31A231D98EE7}" srcOrd="1" destOrd="0" presId="urn:microsoft.com/office/officeart/2005/8/layout/hProcess11"/>
    <dgm:cxn modelId="{27C581E4-43F5-4956-BDBF-C558E0DC0C26}" type="presParOf" srcId="{27E8B01E-CBF4-4BF7-907E-D64381079997}" destId="{F5B8DBDB-0A03-4606-AF04-E992199B5763}" srcOrd="2" destOrd="0" presId="urn:microsoft.com/office/officeart/2005/8/layout/hProcess11"/>
    <dgm:cxn modelId="{D4D0AD79-341E-43B2-A5DA-25C343E9DC9D}" type="presParOf" srcId="{540F53C8-7168-4F7B-94EA-091BC3D8D93F}" destId="{E02BC07F-1A10-48E3-A9ED-B9161F1CF153}" srcOrd="3" destOrd="0" presId="urn:microsoft.com/office/officeart/2005/8/layout/hProcess11"/>
    <dgm:cxn modelId="{622EF874-233C-421C-83C2-2863458150B1}" type="presParOf" srcId="{540F53C8-7168-4F7B-94EA-091BC3D8D93F}" destId="{D91B87C6-7107-4F1C-AEC1-050B9BEFBEBA}" srcOrd="4" destOrd="0" presId="urn:microsoft.com/office/officeart/2005/8/layout/hProcess11"/>
    <dgm:cxn modelId="{2A1AAB43-DA5E-4EE5-AA55-3E64C66F0790}" type="presParOf" srcId="{D91B87C6-7107-4F1C-AEC1-050B9BEFBEBA}" destId="{F859954D-F834-43E2-835C-1F57AE4F7142}" srcOrd="0" destOrd="0" presId="urn:microsoft.com/office/officeart/2005/8/layout/hProcess11"/>
    <dgm:cxn modelId="{4BFF68AD-3F1A-4D10-9FA0-10BD6927C923}" type="presParOf" srcId="{D91B87C6-7107-4F1C-AEC1-050B9BEFBEBA}" destId="{140BFB63-D269-4607-A20A-B3AF92614238}" srcOrd="1" destOrd="0" presId="urn:microsoft.com/office/officeart/2005/8/layout/hProcess11"/>
    <dgm:cxn modelId="{E22441BC-72BB-47D3-9AB7-6C6FDB59CEC4}" type="presParOf" srcId="{D91B87C6-7107-4F1C-AEC1-050B9BEFBEBA}" destId="{C7B6A8FB-C3A5-4DA6-A1D2-FDA1BFAFC731}"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84ABDD9-62F0-489A-BB5D-EE4BF4F15939}" type="doc">
      <dgm:prSet loTypeId="urn:microsoft.com/office/officeart/2005/8/layout/hProcess11" loCatId="process" qsTypeId="urn:microsoft.com/office/officeart/2005/8/quickstyle/simple4" qsCatId="simple" csTypeId="urn:microsoft.com/office/officeart/2005/8/colors/colorful3" csCatId="colorful" phldr="1"/>
      <dgm:spPr/>
      <dgm:t>
        <a:bodyPr/>
        <a:lstStyle/>
        <a:p>
          <a:endParaRPr lang="es-EC"/>
        </a:p>
      </dgm:t>
    </dgm:pt>
    <dgm:pt modelId="{8547C60C-CBC3-46F2-B935-8E6BBF240580}">
      <dgm:prSet custT="1"/>
      <dgm:spPr/>
      <dgm:t>
        <a:bodyPr/>
        <a:lstStyle/>
        <a:p>
          <a:pPr rtl="0"/>
          <a:r>
            <a:rPr lang="es-EC" sz="1600" dirty="0" smtClean="0"/>
            <a:t>La innovación es un camino importante que lleva al éxito, a medida que el negocio crece, la creatividad debe mantenerse activa en todo momento puesto que la innovación permite al emprendedor interactuar con un mundo dinámico </a:t>
          </a:r>
          <a:endParaRPr lang="es-EC" sz="1600" dirty="0"/>
        </a:p>
      </dgm:t>
    </dgm:pt>
    <dgm:pt modelId="{A93FFDA4-79B6-4181-8070-636E871C8C3D}" type="parTrans" cxnId="{3D0CB865-05D1-414C-AC59-2FF5A543833A}">
      <dgm:prSet/>
      <dgm:spPr/>
      <dgm:t>
        <a:bodyPr/>
        <a:lstStyle/>
        <a:p>
          <a:endParaRPr lang="es-EC" sz="1600"/>
        </a:p>
      </dgm:t>
    </dgm:pt>
    <dgm:pt modelId="{0219BF72-0F45-4438-A1A1-22B3F8BE092B}" type="sibTrans" cxnId="{3D0CB865-05D1-414C-AC59-2FF5A543833A}">
      <dgm:prSet/>
      <dgm:spPr/>
      <dgm:t>
        <a:bodyPr/>
        <a:lstStyle/>
        <a:p>
          <a:endParaRPr lang="es-EC" sz="1600"/>
        </a:p>
      </dgm:t>
    </dgm:pt>
    <dgm:pt modelId="{682E41BE-E7DF-4DC8-AA64-BB8F033F9C86}">
      <dgm:prSet custT="1"/>
      <dgm:spPr/>
      <dgm:t>
        <a:bodyPr/>
        <a:lstStyle/>
        <a:p>
          <a:pPr rtl="0"/>
          <a:r>
            <a:rPr lang="es-EC" sz="1600" dirty="0" smtClean="0"/>
            <a:t>La innovación es el primer factor más destacado (27,3%) por los encuestados quienes aseguran que innovar ayuda a que el negocio se consolide a largo plazo, los mismos aseguran que sus negocios están en constante innovación </a:t>
          </a:r>
          <a:endParaRPr lang="es-EC" sz="1600" dirty="0"/>
        </a:p>
      </dgm:t>
    </dgm:pt>
    <dgm:pt modelId="{CB30C423-B792-41B9-8B79-7DCA4561B71C}" type="parTrans" cxnId="{65AF8613-D8B7-4F91-AB77-DE6CAF450C81}">
      <dgm:prSet/>
      <dgm:spPr/>
      <dgm:t>
        <a:bodyPr/>
        <a:lstStyle/>
        <a:p>
          <a:endParaRPr lang="es-EC" sz="1600"/>
        </a:p>
      </dgm:t>
    </dgm:pt>
    <dgm:pt modelId="{1776FA68-F951-4CAE-AC39-E00F68A9C0D2}" type="sibTrans" cxnId="{65AF8613-D8B7-4F91-AB77-DE6CAF450C81}">
      <dgm:prSet/>
      <dgm:spPr/>
      <dgm:t>
        <a:bodyPr/>
        <a:lstStyle/>
        <a:p>
          <a:endParaRPr lang="es-EC" sz="1600"/>
        </a:p>
      </dgm:t>
    </dgm:pt>
    <dgm:pt modelId="{A38A1415-3B03-4FBE-A37E-5E17FD92112C}">
      <dgm:prSet custT="1"/>
      <dgm:spPr/>
      <dgm:t>
        <a:bodyPr/>
        <a:lstStyle/>
        <a:p>
          <a:pPr rtl="0"/>
          <a:r>
            <a:rPr lang="es-EC" sz="1600" dirty="0" smtClean="0"/>
            <a:t>Cabe recalcar que la innovación no es una opción sino una obligación puesto que un emprendedor no puede quedarse sentado pensando que su idea será innovadora para siempre o que no requiere cambios o mejoras por el hecho que no se vende</a:t>
          </a:r>
          <a:endParaRPr lang="es-EC" sz="1600" dirty="0"/>
        </a:p>
      </dgm:t>
    </dgm:pt>
    <dgm:pt modelId="{E2D9524B-8EB0-4F95-9E0B-6A0F6ABD9D0C}" type="parTrans" cxnId="{438A8081-4B4D-4383-9889-B543EAD4D9CE}">
      <dgm:prSet/>
      <dgm:spPr/>
      <dgm:t>
        <a:bodyPr/>
        <a:lstStyle/>
        <a:p>
          <a:endParaRPr lang="es-EC" sz="1600"/>
        </a:p>
      </dgm:t>
    </dgm:pt>
    <dgm:pt modelId="{EA766087-4638-49E6-A8B0-58B710C72955}" type="sibTrans" cxnId="{438A8081-4B4D-4383-9889-B543EAD4D9CE}">
      <dgm:prSet/>
      <dgm:spPr/>
      <dgm:t>
        <a:bodyPr/>
        <a:lstStyle/>
        <a:p>
          <a:endParaRPr lang="es-EC" sz="1600"/>
        </a:p>
      </dgm:t>
    </dgm:pt>
    <dgm:pt modelId="{62F8FA93-4556-4003-A204-38D8F27C1722}" type="pres">
      <dgm:prSet presAssocID="{984ABDD9-62F0-489A-BB5D-EE4BF4F15939}" presName="Name0" presStyleCnt="0">
        <dgm:presLayoutVars>
          <dgm:dir/>
          <dgm:resizeHandles val="exact"/>
        </dgm:presLayoutVars>
      </dgm:prSet>
      <dgm:spPr/>
      <dgm:t>
        <a:bodyPr/>
        <a:lstStyle/>
        <a:p>
          <a:endParaRPr lang="es-EC"/>
        </a:p>
      </dgm:t>
    </dgm:pt>
    <dgm:pt modelId="{B2112DAD-E139-4A62-8AD1-FD2A8E6B0A69}" type="pres">
      <dgm:prSet presAssocID="{984ABDD9-62F0-489A-BB5D-EE4BF4F15939}" presName="arrow" presStyleLbl="bgShp" presStyleIdx="0" presStyleCnt="1"/>
      <dgm:spPr/>
    </dgm:pt>
    <dgm:pt modelId="{540F53C8-7168-4F7B-94EA-091BC3D8D93F}" type="pres">
      <dgm:prSet presAssocID="{984ABDD9-62F0-489A-BB5D-EE4BF4F15939}" presName="points" presStyleCnt="0"/>
      <dgm:spPr/>
    </dgm:pt>
    <dgm:pt modelId="{84CB17C7-431D-48EE-8B7A-7C0AAB5A34F8}" type="pres">
      <dgm:prSet presAssocID="{8547C60C-CBC3-46F2-B935-8E6BBF240580}" presName="compositeA" presStyleCnt="0"/>
      <dgm:spPr/>
    </dgm:pt>
    <dgm:pt modelId="{36335F13-8256-4CC9-9A58-BB0AB27BED53}" type="pres">
      <dgm:prSet presAssocID="{8547C60C-CBC3-46F2-B935-8E6BBF240580}" presName="textA" presStyleLbl="revTx" presStyleIdx="0" presStyleCnt="3" custScaleX="179614">
        <dgm:presLayoutVars>
          <dgm:bulletEnabled val="1"/>
        </dgm:presLayoutVars>
      </dgm:prSet>
      <dgm:spPr/>
      <dgm:t>
        <a:bodyPr/>
        <a:lstStyle/>
        <a:p>
          <a:endParaRPr lang="es-EC"/>
        </a:p>
      </dgm:t>
    </dgm:pt>
    <dgm:pt modelId="{83E4B256-3210-4219-8179-0C3B42AC8BCF}" type="pres">
      <dgm:prSet presAssocID="{8547C60C-CBC3-46F2-B935-8E6BBF240580}" presName="circleA" presStyleLbl="node1" presStyleIdx="0" presStyleCnt="3"/>
      <dgm:spPr/>
    </dgm:pt>
    <dgm:pt modelId="{770E1219-1D70-423B-A201-9DA81FA68EA8}" type="pres">
      <dgm:prSet presAssocID="{8547C60C-CBC3-46F2-B935-8E6BBF240580}" presName="spaceA" presStyleCnt="0"/>
      <dgm:spPr/>
    </dgm:pt>
    <dgm:pt modelId="{71DF2777-544A-4DF8-9C8F-1991FA08EFCF}" type="pres">
      <dgm:prSet presAssocID="{0219BF72-0F45-4438-A1A1-22B3F8BE092B}" presName="space" presStyleCnt="0"/>
      <dgm:spPr/>
    </dgm:pt>
    <dgm:pt modelId="{27E8B01E-CBF4-4BF7-907E-D64381079997}" type="pres">
      <dgm:prSet presAssocID="{682E41BE-E7DF-4DC8-AA64-BB8F033F9C86}" presName="compositeB" presStyleCnt="0"/>
      <dgm:spPr/>
    </dgm:pt>
    <dgm:pt modelId="{0E9F6845-EA97-487C-BE3B-1EF22B679AA9}" type="pres">
      <dgm:prSet presAssocID="{682E41BE-E7DF-4DC8-AA64-BB8F033F9C86}" presName="textB" presStyleLbl="revTx" presStyleIdx="1" presStyleCnt="3" custScaleX="165753">
        <dgm:presLayoutVars>
          <dgm:bulletEnabled val="1"/>
        </dgm:presLayoutVars>
      </dgm:prSet>
      <dgm:spPr/>
      <dgm:t>
        <a:bodyPr/>
        <a:lstStyle/>
        <a:p>
          <a:endParaRPr lang="es-EC"/>
        </a:p>
      </dgm:t>
    </dgm:pt>
    <dgm:pt modelId="{A1254E20-5B72-45EC-9BD0-31A231D98EE7}" type="pres">
      <dgm:prSet presAssocID="{682E41BE-E7DF-4DC8-AA64-BB8F033F9C86}" presName="circleB" presStyleLbl="node1" presStyleIdx="1" presStyleCnt="3"/>
      <dgm:spPr/>
    </dgm:pt>
    <dgm:pt modelId="{F5B8DBDB-0A03-4606-AF04-E992199B5763}" type="pres">
      <dgm:prSet presAssocID="{682E41BE-E7DF-4DC8-AA64-BB8F033F9C86}" presName="spaceB" presStyleCnt="0"/>
      <dgm:spPr/>
    </dgm:pt>
    <dgm:pt modelId="{E02BC07F-1A10-48E3-A9ED-B9161F1CF153}" type="pres">
      <dgm:prSet presAssocID="{1776FA68-F951-4CAE-AC39-E00F68A9C0D2}" presName="space" presStyleCnt="0"/>
      <dgm:spPr/>
    </dgm:pt>
    <dgm:pt modelId="{D91B87C6-7107-4F1C-AEC1-050B9BEFBEBA}" type="pres">
      <dgm:prSet presAssocID="{A38A1415-3B03-4FBE-A37E-5E17FD92112C}" presName="compositeA" presStyleCnt="0"/>
      <dgm:spPr/>
    </dgm:pt>
    <dgm:pt modelId="{F859954D-F834-43E2-835C-1F57AE4F7142}" type="pres">
      <dgm:prSet presAssocID="{A38A1415-3B03-4FBE-A37E-5E17FD92112C}" presName="textA" presStyleLbl="revTx" presStyleIdx="2" presStyleCnt="3" custScaleX="187755">
        <dgm:presLayoutVars>
          <dgm:bulletEnabled val="1"/>
        </dgm:presLayoutVars>
      </dgm:prSet>
      <dgm:spPr/>
      <dgm:t>
        <a:bodyPr/>
        <a:lstStyle/>
        <a:p>
          <a:endParaRPr lang="es-EC"/>
        </a:p>
      </dgm:t>
    </dgm:pt>
    <dgm:pt modelId="{140BFB63-D269-4607-A20A-B3AF92614238}" type="pres">
      <dgm:prSet presAssocID="{A38A1415-3B03-4FBE-A37E-5E17FD92112C}" presName="circleA" presStyleLbl="node1" presStyleIdx="2" presStyleCnt="3"/>
      <dgm:spPr/>
    </dgm:pt>
    <dgm:pt modelId="{C7B6A8FB-C3A5-4DA6-A1D2-FDA1BFAFC731}" type="pres">
      <dgm:prSet presAssocID="{A38A1415-3B03-4FBE-A37E-5E17FD92112C}" presName="spaceA" presStyleCnt="0"/>
      <dgm:spPr/>
    </dgm:pt>
  </dgm:ptLst>
  <dgm:cxnLst>
    <dgm:cxn modelId="{D186092F-66E3-466A-87CF-A28D4141AC0A}" type="presOf" srcId="{984ABDD9-62F0-489A-BB5D-EE4BF4F15939}" destId="{62F8FA93-4556-4003-A204-38D8F27C1722}" srcOrd="0" destOrd="0" presId="urn:microsoft.com/office/officeart/2005/8/layout/hProcess11"/>
    <dgm:cxn modelId="{E7E9225E-7F16-42D7-9F6B-3113F11CF756}" type="presOf" srcId="{682E41BE-E7DF-4DC8-AA64-BB8F033F9C86}" destId="{0E9F6845-EA97-487C-BE3B-1EF22B679AA9}" srcOrd="0" destOrd="0" presId="urn:microsoft.com/office/officeart/2005/8/layout/hProcess11"/>
    <dgm:cxn modelId="{7FCD1883-1707-436F-862D-A8E44C87FC4C}" type="presOf" srcId="{A38A1415-3B03-4FBE-A37E-5E17FD92112C}" destId="{F859954D-F834-43E2-835C-1F57AE4F7142}" srcOrd="0" destOrd="0" presId="urn:microsoft.com/office/officeart/2005/8/layout/hProcess11"/>
    <dgm:cxn modelId="{438A8081-4B4D-4383-9889-B543EAD4D9CE}" srcId="{984ABDD9-62F0-489A-BB5D-EE4BF4F15939}" destId="{A38A1415-3B03-4FBE-A37E-5E17FD92112C}" srcOrd="2" destOrd="0" parTransId="{E2D9524B-8EB0-4F95-9E0B-6A0F6ABD9D0C}" sibTransId="{EA766087-4638-49E6-A8B0-58B710C72955}"/>
    <dgm:cxn modelId="{86608AD4-8089-4382-ACFC-627068D34691}" type="presOf" srcId="{8547C60C-CBC3-46F2-B935-8E6BBF240580}" destId="{36335F13-8256-4CC9-9A58-BB0AB27BED53}" srcOrd="0" destOrd="0" presId="urn:microsoft.com/office/officeart/2005/8/layout/hProcess11"/>
    <dgm:cxn modelId="{3D0CB865-05D1-414C-AC59-2FF5A543833A}" srcId="{984ABDD9-62F0-489A-BB5D-EE4BF4F15939}" destId="{8547C60C-CBC3-46F2-B935-8E6BBF240580}" srcOrd="0" destOrd="0" parTransId="{A93FFDA4-79B6-4181-8070-636E871C8C3D}" sibTransId="{0219BF72-0F45-4438-A1A1-22B3F8BE092B}"/>
    <dgm:cxn modelId="{65AF8613-D8B7-4F91-AB77-DE6CAF450C81}" srcId="{984ABDD9-62F0-489A-BB5D-EE4BF4F15939}" destId="{682E41BE-E7DF-4DC8-AA64-BB8F033F9C86}" srcOrd="1" destOrd="0" parTransId="{CB30C423-B792-41B9-8B79-7DCA4561B71C}" sibTransId="{1776FA68-F951-4CAE-AC39-E00F68A9C0D2}"/>
    <dgm:cxn modelId="{B9A40676-A59A-4BFC-BF42-8EA9C3BA2A02}" type="presParOf" srcId="{62F8FA93-4556-4003-A204-38D8F27C1722}" destId="{B2112DAD-E139-4A62-8AD1-FD2A8E6B0A69}" srcOrd="0" destOrd="0" presId="urn:microsoft.com/office/officeart/2005/8/layout/hProcess11"/>
    <dgm:cxn modelId="{1B16209C-B7A2-4EEC-934E-12943B96AD03}" type="presParOf" srcId="{62F8FA93-4556-4003-A204-38D8F27C1722}" destId="{540F53C8-7168-4F7B-94EA-091BC3D8D93F}" srcOrd="1" destOrd="0" presId="urn:microsoft.com/office/officeart/2005/8/layout/hProcess11"/>
    <dgm:cxn modelId="{EE1A8C8E-5B78-4FC6-95AC-0760ECAB4F9E}" type="presParOf" srcId="{540F53C8-7168-4F7B-94EA-091BC3D8D93F}" destId="{84CB17C7-431D-48EE-8B7A-7C0AAB5A34F8}" srcOrd="0" destOrd="0" presId="urn:microsoft.com/office/officeart/2005/8/layout/hProcess11"/>
    <dgm:cxn modelId="{DBC46AAC-B6FE-4C8F-8805-99EE1A295367}" type="presParOf" srcId="{84CB17C7-431D-48EE-8B7A-7C0AAB5A34F8}" destId="{36335F13-8256-4CC9-9A58-BB0AB27BED53}" srcOrd="0" destOrd="0" presId="urn:microsoft.com/office/officeart/2005/8/layout/hProcess11"/>
    <dgm:cxn modelId="{BB42A6EE-5A45-43CE-9A72-71EAB039F529}" type="presParOf" srcId="{84CB17C7-431D-48EE-8B7A-7C0AAB5A34F8}" destId="{83E4B256-3210-4219-8179-0C3B42AC8BCF}" srcOrd="1" destOrd="0" presId="urn:microsoft.com/office/officeart/2005/8/layout/hProcess11"/>
    <dgm:cxn modelId="{A221A6C3-CA60-4E54-A56F-E14688A019D3}" type="presParOf" srcId="{84CB17C7-431D-48EE-8B7A-7C0AAB5A34F8}" destId="{770E1219-1D70-423B-A201-9DA81FA68EA8}" srcOrd="2" destOrd="0" presId="urn:microsoft.com/office/officeart/2005/8/layout/hProcess11"/>
    <dgm:cxn modelId="{630A486B-D0BC-4CCA-927C-9987FE473DC3}" type="presParOf" srcId="{540F53C8-7168-4F7B-94EA-091BC3D8D93F}" destId="{71DF2777-544A-4DF8-9C8F-1991FA08EFCF}" srcOrd="1" destOrd="0" presId="urn:microsoft.com/office/officeart/2005/8/layout/hProcess11"/>
    <dgm:cxn modelId="{0240477B-3A28-488A-B2DC-1EB7687CD693}" type="presParOf" srcId="{540F53C8-7168-4F7B-94EA-091BC3D8D93F}" destId="{27E8B01E-CBF4-4BF7-907E-D64381079997}" srcOrd="2" destOrd="0" presId="urn:microsoft.com/office/officeart/2005/8/layout/hProcess11"/>
    <dgm:cxn modelId="{77D882F3-95E9-4A72-A0B4-6D0B9C4B7F48}" type="presParOf" srcId="{27E8B01E-CBF4-4BF7-907E-D64381079997}" destId="{0E9F6845-EA97-487C-BE3B-1EF22B679AA9}" srcOrd="0" destOrd="0" presId="urn:microsoft.com/office/officeart/2005/8/layout/hProcess11"/>
    <dgm:cxn modelId="{2D2BF6A0-9113-44B3-A738-74AC3E502A2F}" type="presParOf" srcId="{27E8B01E-CBF4-4BF7-907E-D64381079997}" destId="{A1254E20-5B72-45EC-9BD0-31A231D98EE7}" srcOrd="1" destOrd="0" presId="urn:microsoft.com/office/officeart/2005/8/layout/hProcess11"/>
    <dgm:cxn modelId="{71085B06-5B70-49F2-8901-AC71A41648D3}" type="presParOf" srcId="{27E8B01E-CBF4-4BF7-907E-D64381079997}" destId="{F5B8DBDB-0A03-4606-AF04-E992199B5763}" srcOrd="2" destOrd="0" presId="urn:microsoft.com/office/officeart/2005/8/layout/hProcess11"/>
    <dgm:cxn modelId="{BD5A5C16-E2A5-4AC5-9E59-98AFAA1C5AEC}" type="presParOf" srcId="{540F53C8-7168-4F7B-94EA-091BC3D8D93F}" destId="{E02BC07F-1A10-48E3-A9ED-B9161F1CF153}" srcOrd="3" destOrd="0" presId="urn:microsoft.com/office/officeart/2005/8/layout/hProcess11"/>
    <dgm:cxn modelId="{8C506CB3-0F3A-44B6-A1C6-4AE7AAF10C7D}" type="presParOf" srcId="{540F53C8-7168-4F7B-94EA-091BC3D8D93F}" destId="{D91B87C6-7107-4F1C-AEC1-050B9BEFBEBA}" srcOrd="4" destOrd="0" presId="urn:microsoft.com/office/officeart/2005/8/layout/hProcess11"/>
    <dgm:cxn modelId="{A6A38967-258F-453E-B090-9D4CD5994C0F}" type="presParOf" srcId="{D91B87C6-7107-4F1C-AEC1-050B9BEFBEBA}" destId="{F859954D-F834-43E2-835C-1F57AE4F7142}" srcOrd="0" destOrd="0" presId="urn:microsoft.com/office/officeart/2005/8/layout/hProcess11"/>
    <dgm:cxn modelId="{C3DDA692-FA69-448F-AE67-3332ED6ECB38}" type="presParOf" srcId="{D91B87C6-7107-4F1C-AEC1-050B9BEFBEBA}" destId="{140BFB63-D269-4607-A20A-B3AF92614238}" srcOrd="1" destOrd="0" presId="urn:microsoft.com/office/officeart/2005/8/layout/hProcess11"/>
    <dgm:cxn modelId="{F9D6703F-3C07-4F8A-893F-E49AF4786A1F}" type="presParOf" srcId="{D91B87C6-7107-4F1C-AEC1-050B9BEFBEBA}" destId="{C7B6A8FB-C3A5-4DA6-A1D2-FDA1BFAFC731}"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027229-A191-4DDF-B7F4-8304E8D1C434}">
      <dsp:nvSpPr>
        <dsp:cNvPr id="0" name=""/>
        <dsp:cNvSpPr/>
      </dsp:nvSpPr>
      <dsp:spPr>
        <a:xfrm>
          <a:off x="1840311" y="1084464"/>
          <a:ext cx="2902466" cy="2356943"/>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just" defTabSz="711200">
            <a:lnSpc>
              <a:spcPct val="90000"/>
            </a:lnSpc>
            <a:spcBef>
              <a:spcPct val="0"/>
            </a:spcBef>
            <a:spcAft>
              <a:spcPct val="35000"/>
            </a:spcAft>
          </a:pPr>
          <a:r>
            <a:rPr lang="es-MX" sz="1600" kern="1200" dirty="0" smtClean="0"/>
            <a:t>Identificar los factores </a:t>
          </a:r>
          <a:r>
            <a:rPr lang="es-EC" sz="1600" kern="1200" dirty="0" smtClean="0"/>
            <a:t>que influyen en la sostenibilidad a largo plazo de los emprendimientos orientados al consumidor en el Distrito Metropolitano de Quito, con el fin de diseñar estrategias para mejorar la permanencia de los negocios en el tiempo.</a:t>
          </a:r>
          <a:endParaRPr lang="es-EC" sz="1600" kern="1200" dirty="0"/>
        </a:p>
      </dsp:txBody>
      <dsp:txXfrm>
        <a:off x="2304706" y="1084464"/>
        <a:ext cx="2438071" cy="2356943"/>
      </dsp:txXfrm>
    </dsp:sp>
    <dsp:sp modelId="{6BF8BA9E-0131-46C4-9F7A-DC84F26FBF5F}">
      <dsp:nvSpPr>
        <dsp:cNvPr id="0" name=""/>
        <dsp:cNvSpPr/>
      </dsp:nvSpPr>
      <dsp:spPr>
        <a:xfrm>
          <a:off x="294293" y="387908"/>
          <a:ext cx="1934126" cy="1934126"/>
        </a:xfrm>
        <a:prstGeom prst="ellipse">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s-EC" sz="2100" kern="1200" dirty="0" smtClean="0"/>
            <a:t>OBJETIVO GENERAL</a:t>
          </a:r>
          <a:endParaRPr lang="es-EC" sz="2100" kern="1200" dirty="0"/>
        </a:p>
      </dsp:txBody>
      <dsp:txXfrm>
        <a:off x="577539" y="671154"/>
        <a:ext cx="1367634" cy="1367634"/>
      </dsp:txXfrm>
    </dsp:sp>
    <dsp:sp modelId="{5D78B527-42C9-4FAE-9C14-086364FDC5BA}">
      <dsp:nvSpPr>
        <dsp:cNvPr id="0" name=""/>
        <dsp:cNvSpPr/>
      </dsp:nvSpPr>
      <dsp:spPr>
        <a:xfrm>
          <a:off x="6702672" y="775372"/>
          <a:ext cx="4543776" cy="4641572"/>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just" defTabSz="711200">
            <a:lnSpc>
              <a:spcPct val="90000"/>
            </a:lnSpc>
            <a:spcBef>
              <a:spcPct val="0"/>
            </a:spcBef>
            <a:spcAft>
              <a:spcPct val="35000"/>
            </a:spcAft>
          </a:pPr>
          <a:r>
            <a:rPr lang="es-MX" sz="1600" kern="1200" dirty="0" smtClean="0"/>
            <a:t>- Identificar </a:t>
          </a:r>
          <a:r>
            <a:rPr lang="es-EC" sz="1600" kern="1200" dirty="0" smtClean="0"/>
            <a:t>las teorías de soporte así como las referencias investigativas que constituyen el marco teórico de esta investigación.</a:t>
          </a:r>
        </a:p>
        <a:p>
          <a:pPr lvl="0" algn="just" defTabSz="711200">
            <a:lnSpc>
              <a:spcPct val="90000"/>
            </a:lnSpc>
            <a:spcBef>
              <a:spcPct val="0"/>
            </a:spcBef>
            <a:spcAft>
              <a:spcPct val="35000"/>
            </a:spcAft>
          </a:pPr>
          <a:r>
            <a:rPr lang="es-EC" sz="1600" kern="1200" dirty="0" smtClean="0"/>
            <a:t>- Diseñar la metodología compuesta por los instrumentos, técnicas y procedimientos necesarios para llevar a cabo la investigación.</a:t>
          </a:r>
        </a:p>
        <a:p>
          <a:pPr lvl="0" algn="just" defTabSz="711200">
            <a:lnSpc>
              <a:spcPct val="90000"/>
            </a:lnSpc>
            <a:spcBef>
              <a:spcPct val="0"/>
            </a:spcBef>
            <a:spcAft>
              <a:spcPct val="35000"/>
            </a:spcAft>
          </a:pPr>
          <a:r>
            <a:rPr lang="es-EC" sz="1600" kern="1200" dirty="0" smtClean="0"/>
            <a:t>- Analizar los resultados del proyecto y comprobar las hipótesis utilizando métodos estadísticos y de análisis de datos.</a:t>
          </a:r>
        </a:p>
        <a:p>
          <a:pPr lvl="0" algn="just" defTabSz="711200">
            <a:lnSpc>
              <a:spcPct val="90000"/>
            </a:lnSpc>
            <a:spcBef>
              <a:spcPct val="0"/>
            </a:spcBef>
            <a:spcAft>
              <a:spcPct val="35000"/>
            </a:spcAft>
          </a:pPr>
          <a:r>
            <a:rPr lang="es-EC" sz="1600" kern="1200" dirty="0" smtClean="0"/>
            <a:t>- Crear de un modelo de </a:t>
          </a:r>
          <a:r>
            <a:rPr lang="es-EC" sz="1600" kern="1200" dirty="0" err="1" smtClean="0"/>
            <a:t>Asociatividad</a:t>
          </a:r>
          <a:r>
            <a:rPr lang="es-EC" sz="1600" kern="1200" dirty="0" smtClean="0"/>
            <a:t> de Economía Popular y Solidaria de los emprendimientos orientados a la cosmetología y belleza con el fin de eliminar la competencia directa y crear una competencia complementaria en donde todos los integrantes de la misma generen ganancias.</a:t>
          </a:r>
          <a:endParaRPr lang="es-EC" sz="1600" kern="1200" dirty="0"/>
        </a:p>
      </dsp:txBody>
      <dsp:txXfrm>
        <a:off x="7429676" y="775372"/>
        <a:ext cx="3816772" cy="4641572"/>
      </dsp:txXfrm>
    </dsp:sp>
    <dsp:sp modelId="{E75B8BAB-51B6-4CA1-8962-F63110447F2B}">
      <dsp:nvSpPr>
        <dsp:cNvPr id="0" name=""/>
        <dsp:cNvSpPr/>
      </dsp:nvSpPr>
      <dsp:spPr>
        <a:xfrm>
          <a:off x="5443882" y="115912"/>
          <a:ext cx="1934126" cy="1934126"/>
        </a:xfrm>
        <a:prstGeom prst="ellipse">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s-EC" sz="2100" kern="1200" dirty="0" smtClean="0"/>
            <a:t>OBJETIVOS ESPECIFICOS</a:t>
          </a:r>
          <a:endParaRPr lang="es-EC" sz="2100" kern="1200" dirty="0"/>
        </a:p>
      </dsp:txBody>
      <dsp:txXfrm>
        <a:off x="5727128" y="399158"/>
        <a:ext cx="1367634" cy="13676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12DAD-E139-4A62-8AD1-FD2A8E6B0A69}">
      <dsp:nvSpPr>
        <dsp:cNvPr id="0" name=""/>
        <dsp:cNvSpPr/>
      </dsp:nvSpPr>
      <dsp:spPr>
        <a:xfrm>
          <a:off x="0" y="1495236"/>
          <a:ext cx="11359166" cy="1993649"/>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335F13-8256-4CC9-9A58-BB0AB27BED53}">
      <dsp:nvSpPr>
        <dsp:cNvPr id="0" name=""/>
        <dsp:cNvSpPr/>
      </dsp:nvSpPr>
      <dsp:spPr>
        <a:xfrm>
          <a:off x="4634" y="0"/>
          <a:ext cx="5236149" cy="1993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es-EC" sz="1800" kern="1200" dirty="0" smtClean="0"/>
            <a:t>Un emprendimiento consolidado en el mercado puede ser una fuente que ayude al país a salir de la crisis, esto es importante que el gobierno considere invertir y trabajar más en los mismos para generar fuentes de trabajo </a:t>
          </a:r>
          <a:endParaRPr lang="es-EC" sz="1800" kern="1200" dirty="0"/>
        </a:p>
      </dsp:txBody>
      <dsp:txXfrm>
        <a:off x="4634" y="0"/>
        <a:ext cx="5236149" cy="1993649"/>
      </dsp:txXfrm>
    </dsp:sp>
    <dsp:sp modelId="{83E4B256-3210-4219-8179-0C3B42AC8BCF}">
      <dsp:nvSpPr>
        <dsp:cNvPr id="0" name=""/>
        <dsp:cNvSpPr/>
      </dsp:nvSpPr>
      <dsp:spPr>
        <a:xfrm>
          <a:off x="2373502" y="2242855"/>
          <a:ext cx="498412" cy="498412"/>
        </a:xfrm>
        <a:prstGeom prst="ellipse">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9F6845-EA97-487C-BE3B-1EF22B679AA9}">
      <dsp:nvSpPr>
        <dsp:cNvPr id="0" name=""/>
        <dsp:cNvSpPr/>
      </dsp:nvSpPr>
      <dsp:spPr>
        <a:xfrm>
          <a:off x="5386544" y="2990473"/>
          <a:ext cx="4832070" cy="1993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rtl="0">
            <a:lnSpc>
              <a:spcPct val="90000"/>
            </a:lnSpc>
            <a:spcBef>
              <a:spcPct val="0"/>
            </a:spcBef>
            <a:spcAft>
              <a:spcPct val="35000"/>
            </a:spcAft>
          </a:pPr>
          <a:r>
            <a:rPr lang="es-EC" sz="1800" kern="1200" dirty="0" smtClean="0"/>
            <a:t>La mayoría de los emprendedores califican como malo, el proceso para obtener los permisos de funcionamiento de un negocio, puesto que las organizaciones encargadas solicitan mucho papeleo que es difícil obtenerlo en poco tiempo, por tal motivo,</a:t>
          </a:r>
          <a:endParaRPr lang="es-EC" sz="1800" kern="1200" dirty="0"/>
        </a:p>
      </dsp:txBody>
      <dsp:txXfrm>
        <a:off x="5386544" y="2990473"/>
        <a:ext cx="4832070" cy="1993649"/>
      </dsp:txXfrm>
    </dsp:sp>
    <dsp:sp modelId="{A1254E20-5B72-45EC-9BD0-31A231D98EE7}">
      <dsp:nvSpPr>
        <dsp:cNvPr id="0" name=""/>
        <dsp:cNvSpPr/>
      </dsp:nvSpPr>
      <dsp:spPr>
        <a:xfrm>
          <a:off x="7553373" y="2242855"/>
          <a:ext cx="498412" cy="498412"/>
        </a:xfrm>
        <a:prstGeom prst="ellipse">
          <a:avLst/>
        </a:prstGeom>
        <a:solidFill>
          <a:schemeClr val="accent2">
            <a:shade val="80000"/>
            <a:hueOff val="402250"/>
            <a:satOff val="-23308"/>
            <a:lumOff val="3031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12DAD-E139-4A62-8AD1-FD2A8E6B0A69}">
      <dsp:nvSpPr>
        <dsp:cNvPr id="0" name=""/>
        <dsp:cNvSpPr/>
      </dsp:nvSpPr>
      <dsp:spPr>
        <a:xfrm>
          <a:off x="0" y="1524578"/>
          <a:ext cx="11359166" cy="2032771"/>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335F13-8256-4CC9-9A58-BB0AB27BED53}">
      <dsp:nvSpPr>
        <dsp:cNvPr id="0" name=""/>
        <dsp:cNvSpPr/>
      </dsp:nvSpPr>
      <dsp:spPr>
        <a:xfrm>
          <a:off x="4634" y="0"/>
          <a:ext cx="5236149" cy="2032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es-EC" sz="1800" kern="1200" dirty="0" smtClean="0"/>
            <a:t>El financiamiento es un factor que puede ayudar a un negocio a crecer, pero también puede ser un obstáculo importante para el mismo si no se lo maneja de una manera correcta.</a:t>
          </a:r>
          <a:endParaRPr lang="es-EC" sz="1800" kern="1200" dirty="0"/>
        </a:p>
      </dsp:txBody>
      <dsp:txXfrm>
        <a:off x="4634" y="0"/>
        <a:ext cx="5236149" cy="2032771"/>
      </dsp:txXfrm>
    </dsp:sp>
    <dsp:sp modelId="{83E4B256-3210-4219-8179-0C3B42AC8BCF}">
      <dsp:nvSpPr>
        <dsp:cNvPr id="0" name=""/>
        <dsp:cNvSpPr/>
      </dsp:nvSpPr>
      <dsp:spPr>
        <a:xfrm>
          <a:off x="2368612" y="2286867"/>
          <a:ext cx="508192" cy="50819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9F6845-EA97-487C-BE3B-1EF22B679AA9}">
      <dsp:nvSpPr>
        <dsp:cNvPr id="0" name=""/>
        <dsp:cNvSpPr/>
      </dsp:nvSpPr>
      <dsp:spPr>
        <a:xfrm>
          <a:off x="5386544" y="3049156"/>
          <a:ext cx="4832070" cy="2032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rtl="0">
            <a:lnSpc>
              <a:spcPct val="90000"/>
            </a:lnSpc>
            <a:spcBef>
              <a:spcPct val="0"/>
            </a:spcBef>
            <a:spcAft>
              <a:spcPct val="35000"/>
            </a:spcAft>
          </a:pPr>
          <a:r>
            <a:rPr lang="es-EC" sz="1800" kern="1200" dirty="0" smtClean="0"/>
            <a:t>Con la información recabada, la mayoría de encuestados asegura que sus emprendimientos fueron financiados con recursos propios y solo una pequeña parte lo financió con créditos financieros</a:t>
          </a:r>
          <a:endParaRPr lang="es-EC" sz="1800" kern="1200" dirty="0"/>
        </a:p>
      </dsp:txBody>
      <dsp:txXfrm>
        <a:off x="5386544" y="3049156"/>
        <a:ext cx="4832070" cy="2032771"/>
      </dsp:txXfrm>
    </dsp:sp>
    <dsp:sp modelId="{A1254E20-5B72-45EC-9BD0-31A231D98EE7}">
      <dsp:nvSpPr>
        <dsp:cNvPr id="0" name=""/>
        <dsp:cNvSpPr/>
      </dsp:nvSpPr>
      <dsp:spPr>
        <a:xfrm>
          <a:off x="7548483" y="2286867"/>
          <a:ext cx="508192" cy="50819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12DAD-E139-4A62-8AD1-FD2A8E6B0A69}">
      <dsp:nvSpPr>
        <dsp:cNvPr id="0" name=""/>
        <dsp:cNvSpPr/>
      </dsp:nvSpPr>
      <dsp:spPr>
        <a:xfrm>
          <a:off x="0" y="1402509"/>
          <a:ext cx="11359166" cy="1870012"/>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335F13-8256-4CC9-9A58-BB0AB27BED53}">
      <dsp:nvSpPr>
        <dsp:cNvPr id="0" name=""/>
        <dsp:cNvSpPr/>
      </dsp:nvSpPr>
      <dsp:spPr>
        <a:xfrm>
          <a:off x="4634" y="0"/>
          <a:ext cx="5236149" cy="1870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es-EC" sz="1800" kern="1200" dirty="0" smtClean="0"/>
            <a:t>La mayoría de encuestados se mantienen al día con la actualización de sus conocimientos para aplicarlos en el negocio, aseguran que investigan por medios propios como libros, internet o tan solo con observar a la competencia  para poder crear ventaja con la misma</a:t>
          </a:r>
          <a:endParaRPr lang="es-EC" sz="1800" kern="1200" dirty="0"/>
        </a:p>
      </dsp:txBody>
      <dsp:txXfrm>
        <a:off x="4634" y="0"/>
        <a:ext cx="5236149" cy="1870012"/>
      </dsp:txXfrm>
    </dsp:sp>
    <dsp:sp modelId="{83E4B256-3210-4219-8179-0C3B42AC8BCF}">
      <dsp:nvSpPr>
        <dsp:cNvPr id="0" name=""/>
        <dsp:cNvSpPr/>
      </dsp:nvSpPr>
      <dsp:spPr>
        <a:xfrm>
          <a:off x="2388957" y="2103763"/>
          <a:ext cx="467503" cy="46750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9F6845-EA97-487C-BE3B-1EF22B679AA9}">
      <dsp:nvSpPr>
        <dsp:cNvPr id="0" name=""/>
        <dsp:cNvSpPr/>
      </dsp:nvSpPr>
      <dsp:spPr>
        <a:xfrm>
          <a:off x="5386544" y="2805018"/>
          <a:ext cx="4832070" cy="1870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rtl="0">
            <a:lnSpc>
              <a:spcPct val="90000"/>
            </a:lnSpc>
            <a:spcBef>
              <a:spcPct val="0"/>
            </a:spcBef>
            <a:spcAft>
              <a:spcPct val="35000"/>
            </a:spcAft>
          </a:pPr>
          <a:r>
            <a:rPr lang="es-EC" sz="1800" kern="1200" dirty="0" smtClean="0"/>
            <a:t>La asesoría en menor proporción (9,8%) es considerada como un factor que influye en la consolidación de un negocio a largo plazo, puesto que estar actualizados de conocimientos del mercado ayudan al emprendedor a generar estrategias competitivas </a:t>
          </a:r>
          <a:endParaRPr lang="es-EC" sz="1800" kern="1200" dirty="0"/>
        </a:p>
      </dsp:txBody>
      <dsp:txXfrm>
        <a:off x="5386544" y="2805018"/>
        <a:ext cx="4832070" cy="1870012"/>
      </dsp:txXfrm>
    </dsp:sp>
    <dsp:sp modelId="{A1254E20-5B72-45EC-9BD0-31A231D98EE7}">
      <dsp:nvSpPr>
        <dsp:cNvPr id="0" name=""/>
        <dsp:cNvSpPr/>
      </dsp:nvSpPr>
      <dsp:spPr>
        <a:xfrm>
          <a:off x="7568828" y="2103763"/>
          <a:ext cx="467503" cy="46750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12DAD-E139-4A62-8AD1-FD2A8E6B0A69}">
      <dsp:nvSpPr>
        <dsp:cNvPr id="0" name=""/>
        <dsp:cNvSpPr/>
      </dsp:nvSpPr>
      <dsp:spPr>
        <a:xfrm>
          <a:off x="0" y="1524578"/>
          <a:ext cx="11359166" cy="2032771"/>
        </a:xfrm>
        <a:prstGeom prst="notched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335F13-8256-4CC9-9A58-BB0AB27BED53}">
      <dsp:nvSpPr>
        <dsp:cNvPr id="0" name=""/>
        <dsp:cNvSpPr/>
      </dsp:nvSpPr>
      <dsp:spPr>
        <a:xfrm>
          <a:off x="2355" y="0"/>
          <a:ext cx="3492260" cy="2032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es-EC" sz="1800" kern="1200" dirty="0" smtClean="0"/>
            <a:t>La mayoría de emprendedores se encuentran frecuentemente atentos a las oportunidades que aparecen en el mercado para trabajar día a día con las nuevas demandas del mercado</a:t>
          </a:r>
          <a:endParaRPr lang="es-EC" sz="1800" kern="1200" dirty="0"/>
        </a:p>
      </dsp:txBody>
      <dsp:txXfrm>
        <a:off x="2355" y="0"/>
        <a:ext cx="3492260" cy="2032771"/>
      </dsp:txXfrm>
    </dsp:sp>
    <dsp:sp modelId="{83E4B256-3210-4219-8179-0C3B42AC8BCF}">
      <dsp:nvSpPr>
        <dsp:cNvPr id="0" name=""/>
        <dsp:cNvSpPr/>
      </dsp:nvSpPr>
      <dsp:spPr>
        <a:xfrm>
          <a:off x="1494389" y="2286867"/>
          <a:ext cx="508192" cy="508192"/>
        </a:xfrm>
        <a:prstGeom prst="ellipse">
          <a:avLst/>
        </a:prstGeom>
        <a:solidFill>
          <a:schemeClr val="accent3">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9F6845-EA97-487C-BE3B-1EF22B679AA9}">
      <dsp:nvSpPr>
        <dsp:cNvPr id="0" name=""/>
        <dsp:cNvSpPr/>
      </dsp:nvSpPr>
      <dsp:spPr>
        <a:xfrm>
          <a:off x="3591832" y="3049156"/>
          <a:ext cx="3222759" cy="2032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rtl="0">
            <a:lnSpc>
              <a:spcPct val="90000"/>
            </a:lnSpc>
            <a:spcBef>
              <a:spcPct val="0"/>
            </a:spcBef>
            <a:spcAft>
              <a:spcPct val="35000"/>
            </a:spcAft>
          </a:pPr>
          <a:r>
            <a:rPr lang="es-EC" sz="1800" kern="1200" dirty="0" smtClean="0"/>
            <a:t>El mercado es considerado el tercer factor (14,4%) que influye en la consolidación a largo plazo de un negocio pero la ventaja competitiva entre los mismos es muy fuerte, puesto que la competencia siempre está a la vista.</a:t>
          </a:r>
          <a:endParaRPr lang="es-EC" sz="1800" kern="1200" dirty="0"/>
        </a:p>
      </dsp:txBody>
      <dsp:txXfrm>
        <a:off x="3591832" y="3049156"/>
        <a:ext cx="3222759" cy="2032771"/>
      </dsp:txXfrm>
    </dsp:sp>
    <dsp:sp modelId="{A1254E20-5B72-45EC-9BD0-31A231D98EE7}">
      <dsp:nvSpPr>
        <dsp:cNvPr id="0" name=""/>
        <dsp:cNvSpPr/>
      </dsp:nvSpPr>
      <dsp:spPr>
        <a:xfrm>
          <a:off x="4949115" y="2286867"/>
          <a:ext cx="508192" cy="508192"/>
        </a:xfrm>
        <a:prstGeom prst="ellipse">
          <a:avLst/>
        </a:prstGeom>
        <a:solidFill>
          <a:schemeClr val="accent3">
            <a:shade val="80000"/>
            <a:hueOff val="-207231"/>
            <a:satOff val="-11427"/>
            <a:lumOff val="1508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058CAC-7BB5-4269-AFFD-D12B9957562C}">
      <dsp:nvSpPr>
        <dsp:cNvPr id="0" name=""/>
        <dsp:cNvSpPr/>
      </dsp:nvSpPr>
      <dsp:spPr>
        <a:xfrm>
          <a:off x="6911806" y="0"/>
          <a:ext cx="3309086" cy="2032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s-EC" sz="1800" kern="1200" dirty="0" smtClean="0"/>
            <a:t>Un emprendimiento creado por necesidad o por aprovechar una oportunidad, tiene las mismas posibilidades de crecer, todo depende de la organización y enfoque dirigido al negocio</a:t>
          </a:r>
          <a:endParaRPr lang="es-EC" sz="1800" kern="1200" dirty="0"/>
        </a:p>
      </dsp:txBody>
      <dsp:txXfrm>
        <a:off x="6911806" y="0"/>
        <a:ext cx="3309086" cy="2032771"/>
      </dsp:txXfrm>
    </dsp:sp>
    <dsp:sp modelId="{F750DA68-030C-4C6D-8637-D8F433FF2DC6}">
      <dsp:nvSpPr>
        <dsp:cNvPr id="0" name=""/>
        <dsp:cNvSpPr/>
      </dsp:nvSpPr>
      <dsp:spPr>
        <a:xfrm>
          <a:off x="8312253" y="2286867"/>
          <a:ext cx="508192" cy="508192"/>
        </a:xfrm>
        <a:prstGeom prst="ellipse">
          <a:avLst/>
        </a:prstGeom>
        <a:solidFill>
          <a:schemeClr val="accent3">
            <a:shade val="80000"/>
            <a:hueOff val="-414462"/>
            <a:satOff val="-22853"/>
            <a:lumOff val="3017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12DAD-E139-4A62-8AD1-FD2A8E6B0A69}">
      <dsp:nvSpPr>
        <dsp:cNvPr id="0" name=""/>
        <dsp:cNvSpPr/>
      </dsp:nvSpPr>
      <dsp:spPr>
        <a:xfrm>
          <a:off x="0" y="1402509"/>
          <a:ext cx="11359166" cy="1870012"/>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335F13-8256-4CC9-9A58-BB0AB27BED53}">
      <dsp:nvSpPr>
        <dsp:cNvPr id="0" name=""/>
        <dsp:cNvSpPr/>
      </dsp:nvSpPr>
      <dsp:spPr>
        <a:xfrm>
          <a:off x="4056" y="0"/>
          <a:ext cx="6446560" cy="1870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es-EC" sz="1800" kern="1200" dirty="0" smtClean="0"/>
            <a:t>La mayoría de emprendimientos se crean para solventar las necesidades (24,5%) y un pequeño porcentaje (10,2%) lo hace por aprovechar una oportunidad</a:t>
          </a:r>
          <a:endParaRPr lang="es-EC" sz="1800" kern="1200" dirty="0"/>
        </a:p>
      </dsp:txBody>
      <dsp:txXfrm>
        <a:off x="4056" y="0"/>
        <a:ext cx="6446560" cy="1870012"/>
      </dsp:txXfrm>
    </dsp:sp>
    <dsp:sp modelId="{83E4B256-3210-4219-8179-0C3B42AC8BCF}">
      <dsp:nvSpPr>
        <dsp:cNvPr id="0" name=""/>
        <dsp:cNvSpPr/>
      </dsp:nvSpPr>
      <dsp:spPr>
        <a:xfrm>
          <a:off x="2993585" y="2103763"/>
          <a:ext cx="467503" cy="46750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F5AA35-E459-4B80-8893-58D3319D336F}">
      <dsp:nvSpPr>
        <dsp:cNvPr id="0" name=""/>
        <dsp:cNvSpPr/>
      </dsp:nvSpPr>
      <dsp:spPr>
        <a:xfrm>
          <a:off x="6630073" y="2805018"/>
          <a:ext cx="3589119" cy="1870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r>
            <a:rPr lang="es-EC" sz="1900" kern="1200" dirty="0" smtClean="0"/>
            <a:t>Se puede evidenciar que entre los factores que ayudan en la sostenibilidad de un emprendimiento a largo plazo se encuentran la motivación, la innovación y el mercado </a:t>
          </a:r>
          <a:endParaRPr lang="es-EC" sz="1900" kern="1200" dirty="0"/>
        </a:p>
      </dsp:txBody>
      <dsp:txXfrm>
        <a:off x="6630073" y="2805018"/>
        <a:ext cx="3589119" cy="1870012"/>
      </dsp:txXfrm>
    </dsp:sp>
    <dsp:sp modelId="{84C04EF0-6138-491E-A56F-09A8F943A689}">
      <dsp:nvSpPr>
        <dsp:cNvPr id="0" name=""/>
        <dsp:cNvSpPr/>
      </dsp:nvSpPr>
      <dsp:spPr>
        <a:xfrm>
          <a:off x="8190881" y="2103763"/>
          <a:ext cx="467503" cy="46750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CFC3E-942A-4500-BA7A-D739742AFF8E}">
      <dsp:nvSpPr>
        <dsp:cNvPr id="0" name=""/>
        <dsp:cNvSpPr/>
      </dsp:nvSpPr>
      <dsp:spPr>
        <a:xfrm rot="5400000">
          <a:off x="-289718" y="292805"/>
          <a:ext cx="1931458" cy="1352020"/>
        </a:xfrm>
        <a:prstGeom prst="chevron">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w="12700" cap="flat" cmpd="sng" algn="ctr">
          <a:solidFill>
            <a:schemeClr val="accent3">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smtClean="0"/>
            <a:t>MOTIVACION</a:t>
          </a:r>
          <a:endParaRPr lang="es-EC" sz="1900" kern="1200" dirty="0"/>
        </a:p>
      </dsp:txBody>
      <dsp:txXfrm rot="-5400000">
        <a:off x="1" y="679096"/>
        <a:ext cx="1352020" cy="579438"/>
      </dsp:txXfrm>
    </dsp:sp>
    <dsp:sp modelId="{7F180639-4F70-48FD-BC1B-2D09C55D253E}">
      <dsp:nvSpPr>
        <dsp:cNvPr id="0" name=""/>
        <dsp:cNvSpPr/>
      </dsp:nvSpPr>
      <dsp:spPr>
        <a:xfrm rot="5400000">
          <a:off x="5697102" y="-4341995"/>
          <a:ext cx="1255447" cy="9945612"/>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C" sz="2100" kern="1200" dirty="0" smtClean="0"/>
            <a:t>Promover programas de </a:t>
          </a:r>
          <a:r>
            <a:rPr lang="es-EC" sz="2100" kern="1200" dirty="0" err="1" smtClean="0"/>
            <a:t>coaching</a:t>
          </a:r>
          <a:r>
            <a:rPr lang="es-EC" sz="2100" kern="1200" dirty="0" smtClean="0"/>
            <a:t> y desarrollo personal para motivar a los emprendedores a mejorar sus ideas y motivarlos para que se comprometan con su trabajo.</a:t>
          </a:r>
          <a:endParaRPr lang="es-EC" sz="2100" kern="1200" dirty="0"/>
        </a:p>
      </dsp:txBody>
      <dsp:txXfrm rot="-5400000">
        <a:off x="1352020" y="64373"/>
        <a:ext cx="9884326" cy="1132875"/>
      </dsp:txXfrm>
    </dsp:sp>
    <dsp:sp modelId="{31F24EFB-3494-4056-BD70-95FCD8B76689}">
      <dsp:nvSpPr>
        <dsp:cNvPr id="0" name=""/>
        <dsp:cNvSpPr/>
      </dsp:nvSpPr>
      <dsp:spPr>
        <a:xfrm rot="5400000">
          <a:off x="-289718" y="2033323"/>
          <a:ext cx="1931458" cy="1352020"/>
        </a:xfrm>
        <a:prstGeom prst="chevron">
          <a:avLst/>
        </a:prstGeom>
        <a:gradFill rotWithShape="0">
          <a:gsLst>
            <a:gs pos="0">
              <a:schemeClr val="accent3">
                <a:hueOff val="467956"/>
                <a:satOff val="-126"/>
                <a:lumOff val="3824"/>
                <a:alphaOff val="0"/>
                <a:shade val="85000"/>
                <a:satMod val="130000"/>
              </a:schemeClr>
            </a:gs>
            <a:gs pos="34000">
              <a:schemeClr val="accent3">
                <a:hueOff val="467956"/>
                <a:satOff val="-126"/>
                <a:lumOff val="3824"/>
                <a:alphaOff val="0"/>
                <a:shade val="87000"/>
                <a:satMod val="125000"/>
              </a:schemeClr>
            </a:gs>
            <a:gs pos="70000">
              <a:schemeClr val="accent3">
                <a:hueOff val="467956"/>
                <a:satOff val="-126"/>
                <a:lumOff val="3824"/>
                <a:alphaOff val="0"/>
                <a:tint val="100000"/>
                <a:shade val="90000"/>
                <a:satMod val="130000"/>
              </a:schemeClr>
            </a:gs>
            <a:gs pos="100000">
              <a:schemeClr val="accent3">
                <a:hueOff val="467956"/>
                <a:satOff val="-126"/>
                <a:lumOff val="3824"/>
                <a:alphaOff val="0"/>
                <a:tint val="100000"/>
                <a:shade val="100000"/>
                <a:satMod val="110000"/>
              </a:schemeClr>
            </a:gs>
          </a:gsLst>
          <a:path path="circle">
            <a:fillToRect l="100000" t="100000" r="100000" b="100000"/>
          </a:path>
        </a:gradFill>
        <a:ln w="12700" cap="flat" cmpd="sng" algn="ctr">
          <a:solidFill>
            <a:schemeClr val="accent3">
              <a:hueOff val="467956"/>
              <a:satOff val="-126"/>
              <a:lumOff val="3824"/>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smtClean="0"/>
            <a:t>INNOVACION</a:t>
          </a:r>
          <a:endParaRPr lang="es-EC" sz="1900" kern="1200" dirty="0"/>
        </a:p>
      </dsp:txBody>
      <dsp:txXfrm rot="-5400000">
        <a:off x="1" y="2419614"/>
        <a:ext cx="1352020" cy="579438"/>
      </dsp:txXfrm>
    </dsp:sp>
    <dsp:sp modelId="{7A1DD8CE-ABD9-4F90-B4BA-8D95AD3B3951}">
      <dsp:nvSpPr>
        <dsp:cNvPr id="0" name=""/>
        <dsp:cNvSpPr/>
      </dsp:nvSpPr>
      <dsp:spPr>
        <a:xfrm rot="5400000">
          <a:off x="5697102" y="-2601477"/>
          <a:ext cx="1255447" cy="9945612"/>
        </a:xfrm>
        <a:prstGeom prst="round2SameRect">
          <a:avLst/>
        </a:prstGeom>
        <a:solidFill>
          <a:schemeClr val="lt1">
            <a:alpha val="90000"/>
            <a:hueOff val="0"/>
            <a:satOff val="0"/>
            <a:lumOff val="0"/>
            <a:alphaOff val="0"/>
          </a:schemeClr>
        </a:solidFill>
        <a:ln w="12700" cap="flat" cmpd="sng" algn="ctr">
          <a:solidFill>
            <a:schemeClr val="accent3">
              <a:hueOff val="467956"/>
              <a:satOff val="-126"/>
              <a:lumOff val="3824"/>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C" sz="2100" kern="1200" dirty="0" smtClean="0"/>
            <a:t>Desarrollar un modelo de innovación para emprendedores con el fin de que los mismos puedan ayudar a crear ideas para mejorar el negocio y mantenerlo en constante desarrollo y a la vanguardia de las nuevas tendencias que aparecen en el mercado.</a:t>
          </a:r>
          <a:endParaRPr lang="es-EC" sz="2100" kern="1200" dirty="0"/>
        </a:p>
      </dsp:txBody>
      <dsp:txXfrm rot="-5400000">
        <a:off x="1352020" y="1804891"/>
        <a:ext cx="9884326" cy="1132875"/>
      </dsp:txXfrm>
    </dsp:sp>
    <dsp:sp modelId="{8FE15BEF-6364-4840-B776-3210C5ABFE23}">
      <dsp:nvSpPr>
        <dsp:cNvPr id="0" name=""/>
        <dsp:cNvSpPr/>
      </dsp:nvSpPr>
      <dsp:spPr>
        <a:xfrm rot="5400000">
          <a:off x="-289718" y="3773840"/>
          <a:ext cx="1931458" cy="1352020"/>
        </a:xfrm>
        <a:prstGeom prst="chevron">
          <a:avLst/>
        </a:prstGeom>
        <a:gradFill rotWithShape="0">
          <a:gsLst>
            <a:gs pos="0">
              <a:schemeClr val="accent3">
                <a:hueOff val="935912"/>
                <a:satOff val="-252"/>
                <a:lumOff val="7648"/>
                <a:alphaOff val="0"/>
                <a:shade val="85000"/>
                <a:satMod val="130000"/>
              </a:schemeClr>
            </a:gs>
            <a:gs pos="34000">
              <a:schemeClr val="accent3">
                <a:hueOff val="935912"/>
                <a:satOff val="-252"/>
                <a:lumOff val="7648"/>
                <a:alphaOff val="0"/>
                <a:shade val="87000"/>
                <a:satMod val="125000"/>
              </a:schemeClr>
            </a:gs>
            <a:gs pos="70000">
              <a:schemeClr val="accent3">
                <a:hueOff val="935912"/>
                <a:satOff val="-252"/>
                <a:lumOff val="7648"/>
                <a:alphaOff val="0"/>
                <a:tint val="100000"/>
                <a:shade val="90000"/>
                <a:satMod val="130000"/>
              </a:schemeClr>
            </a:gs>
            <a:gs pos="100000">
              <a:schemeClr val="accent3">
                <a:hueOff val="935912"/>
                <a:satOff val="-252"/>
                <a:lumOff val="7648"/>
                <a:alphaOff val="0"/>
                <a:tint val="100000"/>
                <a:shade val="100000"/>
                <a:satMod val="110000"/>
              </a:schemeClr>
            </a:gs>
          </a:gsLst>
          <a:path path="circle">
            <a:fillToRect l="100000" t="100000" r="100000" b="100000"/>
          </a:path>
        </a:gradFill>
        <a:ln w="12700" cap="flat" cmpd="sng" algn="ctr">
          <a:solidFill>
            <a:schemeClr val="accent3">
              <a:hueOff val="935912"/>
              <a:satOff val="-252"/>
              <a:lumOff val="7648"/>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smtClean="0"/>
            <a:t>POLITICA Y MARCO</a:t>
          </a:r>
          <a:endParaRPr lang="es-EC" sz="1900" kern="1200" dirty="0"/>
        </a:p>
      </dsp:txBody>
      <dsp:txXfrm rot="-5400000">
        <a:off x="1" y="4160131"/>
        <a:ext cx="1352020" cy="579438"/>
      </dsp:txXfrm>
    </dsp:sp>
    <dsp:sp modelId="{2568C427-17DA-4936-9E00-C036D3908AD4}">
      <dsp:nvSpPr>
        <dsp:cNvPr id="0" name=""/>
        <dsp:cNvSpPr/>
      </dsp:nvSpPr>
      <dsp:spPr>
        <a:xfrm rot="5400000">
          <a:off x="5697102" y="-860959"/>
          <a:ext cx="1255447" cy="9945612"/>
        </a:xfrm>
        <a:prstGeom prst="round2SameRect">
          <a:avLst/>
        </a:prstGeom>
        <a:solidFill>
          <a:schemeClr val="lt1">
            <a:alpha val="90000"/>
            <a:hueOff val="0"/>
            <a:satOff val="0"/>
            <a:lumOff val="0"/>
            <a:alphaOff val="0"/>
          </a:schemeClr>
        </a:solidFill>
        <a:ln w="12700" cap="flat" cmpd="sng" algn="ctr">
          <a:solidFill>
            <a:schemeClr val="accent3">
              <a:hueOff val="935912"/>
              <a:satOff val="-252"/>
              <a:lumOff val="7648"/>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C" sz="2100" kern="1200" dirty="0" smtClean="0"/>
            <a:t>Mejorar el proceso para </a:t>
          </a:r>
          <a:r>
            <a:rPr lang="es-EC" sz="2100" kern="1200" dirty="0" err="1" smtClean="0"/>
            <a:t>aperturar</a:t>
          </a:r>
          <a:r>
            <a:rPr lang="es-EC" sz="2100" kern="1200" dirty="0" smtClean="0"/>
            <a:t> un negocio haciendo uso de la tecnología y digitalizando la mayor parte del proceso, para evitar exceso papeleo y pérdida de tiempo de los emprendedores</a:t>
          </a:r>
          <a:endParaRPr lang="es-EC" sz="2100" kern="1200" dirty="0"/>
        </a:p>
      </dsp:txBody>
      <dsp:txXfrm rot="-5400000">
        <a:off x="1352020" y="3545409"/>
        <a:ext cx="9884326" cy="113287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CFC3E-942A-4500-BA7A-D739742AFF8E}">
      <dsp:nvSpPr>
        <dsp:cNvPr id="0" name=""/>
        <dsp:cNvSpPr/>
      </dsp:nvSpPr>
      <dsp:spPr>
        <a:xfrm rot="5400000">
          <a:off x="-299829" y="303540"/>
          <a:ext cx="1998864" cy="1399204"/>
        </a:xfrm>
        <a:prstGeom prst="chevron">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w="12700" cap="flat" cmpd="sng" algn="ctr">
          <a:solidFill>
            <a:schemeClr val="accent4">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FINANCIAMIENTO</a:t>
          </a:r>
          <a:endParaRPr lang="es-EC" sz="1400" kern="1200" dirty="0"/>
        </a:p>
      </dsp:txBody>
      <dsp:txXfrm rot="-5400000">
        <a:off x="1" y="703312"/>
        <a:ext cx="1399204" cy="599660"/>
      </dsp:txXfrm>
    </dsp:sp>
    <dsp:sp modelId="{7F180639-4F70-48FD-BC1B-2D09C55D253E}">
      <dsp:nvSpPr>
        <dsp:cNvPr id="0" name=""/>
        <dsp:cNvSpPr/>
      </dsp:nvSpPr>
      <dsp:spPr>
        <a:xfrm rot="5400000">
          <a:off x="5698788" y="-4295872"/>
          <a:ext cx="1299261" cy="9898428"/>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smtClean="0"/>
            <a:t>Crear alianzas empresariales que financien prototipos, desarrollo de planes de negocio, etc., con el fin de trabajar mediante clústeres de empresas consolidadas con otras que se encuentran en la etapa de creación.</a:t>
          </a:r>
          <a:endParaRPr lang="es-EC" sz="2400" kern="1200" dirty="0"/>
        </a:p>
      </dsp:txBody>
      <dsp:txXfrm rot="-5400000">
        <a:off x="1399205" y="67136"/>
        <a:ext cx="9835003" cy="1172411"/>
      </dsp:txXfrm>
    </dsp:sp>
    <dsp:sp modelId="{31F24EFB-3494-4056-BD70-95FCD8B76689}">
      <dsp:nvSpPr>
        <dsp:cNvPr id="0" name=""/>
        <dsp:cNvSpPr/>
      </dsp:nvSpPr>
      <dsp:spPr>
        <a:xfrm rot="5400000">
          <a:off x="-299829" y="2111986"/>
          <a:ext cx="1998864" cy="1399204"/>
        </a:xfrm>
        <a:prstGeom prst="chevron">
          <a:avLst/>
        </a:prstGeom>
        <a:gradFill rotWithShape="0">
          <a:gsLst>
            <a:gs pos="0">
              <a:schemeClr val="accent4">
                <a:hueOff val="822717"/>
                <a:satOff val="3566"/>
                <a:lumOff val="2353"/>
                <a:alphaOff val="0"/>
                <a:shade val="85000"/>
                <a:satMod val="130000"/>
              </a:schemeClr>
            </a:gs>
            <a:gs pos="34000">
              <a:schemeClr val="accent4">
                <a:hueOff val="822717"/>
                <a:satOff val="3566"/>
                <a:lumOff val="2353"/>
                <a:alphaOff val="0"/>
                <a:shade val="87000"/>
                <a:satMod val="125000"/>
              </a:schemeClr>
            </a:gs>
            <a:gs pos="70000">
              <a:schemeClr val="accent4">
                <a:hueOff val="822717"/>
                <a:satOff val="3566"/>
                <a:lumOff val="2353"/>
                <a:alphaOff val="0"/>
                <a:tint val="100000"/>
                <a:shade val="90000"/>
                <a:satMod val="130000"/>
              </a:schemeClr>
            </a:gs>
            <a:gs pos="100000">
              <a:schemeClr val="accent4">
                <a:hueOff val="822717"/>
                <a:satOff val="3566"/>
                <a:lumOff val="2353"/>
                <a:alphaOff val="0"/>
                <a:tint val="100000"/>
                <a:shade val="100000"/>
                <a:satMod val="110000"/>
              </a:schemeClr>
            </a:gs>
          </a:gsLst>
          <a:path path="circle">
            <a:fillToRect l="100000" t="100000" r="100000" b="100000"/>
          </a:path>
        </a:gradFill>
        <a:ln w="12700" cap="flat" cmpd="sng" algn="ctr">
          <a:solidFill>
            <a:schemeClr val="accent4">
              <a:hueOff val="822717"/>
              <a:satOff val="3566"/>
              <a:lumOff val="2353"/>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SOPORTE Y ASESORIA</a:t>
          </a:r>
          <a:endParaRPr lang="es-EC" sz="1400" kern="1200" dirty="0"/>
        </a:p>
      </dsp:txBody>
      <dsp:txXfrm rot="-5400000">
        <a:off x="1" y="2511758"/>
        <a:ext cx="1399204" cy="599660"/>
      </dsp:txXfrm>
    </dsp:sp>
    <dsp:sp modelId="{7A1DD8CE-ABD9-4F90-B4BA-8D95AD3B3951}">
      <dsp:nvSpPr>
        <dsp:cNvPr id="0" name=""/>
        <dsp:cNvSpPr/>
      </dsp:nvSpPr>
      <dsp:spPr>
        <a:xfrm rot="5400000">
          <a:off x="5698788" y="-2487426"/>
          <a:ext cx="1299261" cy="9898428"/>
        </a:xfrm>
        <a:prstGeom prst="round2SameRect">
          <a:avLst/>
        </a:prstGeom>
        <a:solidFill>
          <a:schemeClr val="lt1">
            <a:alpha val="90000"/>
            <a:hueOff val="0"/>
            <a:satOff val="0"/>
            <a:lumOff val="0"/>
            <a:alphaOff val="0"/>
          </a:schemeClr>
        </a:solidFill>
        <a:ln w="12700" cap="flat" cmpd="sng" algn="ctr">
          <a:solidFill>
            <a:schemeClr val="accent4">
              <a:hueOff val="822717"/>
              <a:satOff val="3566"/>
              <a:lumOff val="2353"/>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smtClean="0"/>
            <a:t>Fortalecer la enseñanza en los centros de apoyo a emprendedores, trabajando más en los factores que dificultan la consolidación del negocio y explotando las habilidades que los mismos tienen </a:t>
          </a:r>
          <a:endParaRPr lang="es-EC" sz="2400" kern="1200" dirty="0"/>
        </a:p>
      </dsp:txBody>
      <dsp:txXfrm rot="-5400000">
        <a:off x="1399205" y="1875582"/>
        <a:ext cx="9835003" cy="1172411"/>
      </dsp:txXfrm>
    </dsp:sp>
    <dsp:sp modelId="{8FE15BEF-6364-4840-B776-3210C5ABFE23}">
      <dsp:nvSpPr>
        <dsp:cNvPr id="0" name=""/>
        <dsp:cNvSpPr/>
      </dsp:nvSpPr>
      <dsp:spPr>
        <a:xfrm rot="5400000">
          <a:off x="-299829" y="3920433"/>
          <a:ext cx="1998864" cy="1399204"/>
        </a:xfrm>
        <a:prstGeom prst="chevron">
          <a:avLst/>
        </a:prstGeom>
        <a:gradFill rotWithShape="0">
          <a:gsLst>
            <a:gs pos="0">
              <a:schemeClr val="accent4">
                <a:hueOff val="1645434"/>
                <a:satOff val="7132"/>
                <a:lumOff val="4706"/>
                <a:alphaOff val="0"/>
                <a:shade val="85000"/>
                <a:satMod val="130000"/>
              </a:schemeClr>
            </a:gs>
            <a:gs pos="34000">
              <a:schemeClr val="accent4">
                <a:hueOff val="1645434"/>
                <a:satOff val="7132"/>
                <a:lumOff val="4706"/>
                <a:alphaOff val="0"/>
                <a:shade val="87000"/>
                <a:satMod val="125000"/>
              </a:schemeClr>
            </a:gs>
            <a:gs pos="70000">
              <a:schemeClr val="accent4">
                <a:hueOff val="1645434"/>
                <a:satOff val="7132"/>
                <a:lumOff val="4706"/>
                <a:alphaOff val="0"/>
                <a:tint val="100000"/>
                <a:shade val="90000"/>
                <a:satMod val="130000"/>
              </a:schemeClr>
            </a:gs>
            <a:gs pos="100000">
              <a:schemeClr val="accent4">
                <a:hueOff val="1645434"/>
                <a:satOff val="7132"/>
                <a:lumOff val="4706"/>
                <a:alphaOff val="0"/>
                <a:tint val="100000"/>
                <a:shade val="100000"/>
                <a:satMod val="110000"/>
              </a:schemeClr>
            </a:gs>
          </a:gsLst>
          <a:path path="circle">
            <a:fillToRect l="100000" t="100000" r="100000" b="100000"/>
          </a:path>
        </a:gradFill>
        <a:ln w="12700" cap="flat" cmpd="sng" algn="ctr">
          <a:solidFill>
            <a:schemeClr val="accent4">
              <a:hueOff val="1645434"/>
              <a:satOff val="7132"/>
              <a:lumOff val="4706"/>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MERCADO</a:t>
          </a:r>
          <a:endParaRPr lang="es-EC" sz="1400" kern="1200" dirty="0"/>
        </a:p>
      </dsp:txBody>
      <dsp:txXfrm rot="-5400000">
        <a:off x="1" y="4320205"/>
        <a:ext cx="1399204" cy="599660"/>
      </dsp:txXfrm>
    </dsp:sp>
    <dsp:sp modelId="{2568C427-17DA-4936-9E00-C036D3908AD4}">
      <dsp:nvSpPr>
        <dsp:cNvPr id="0" name=""/>
        <dsp:cNvSpPr/>
      </dsp:nvSpPr>
      <dsp:spPr>
        <a:xfrm rot="5400000">
          <a:off x="5698788" y="-678979"/>
          <a:ext cx="1299261" cy="9898428"/>
        </a:xfrm>
        <a:prstGeom prst="round2SameRect">
          <a:avLst/>
        </a:prstGeom>
        <a:solidFill>
          <a:schemeClr val="lt1">
            <a:alpha val="90000"/>
            <a:hueOff val="0"/>
            <a:satOff val="0"/>
            <a:lumOff val="0"/>
            <a:alphaOff val="0"/>
          </a:schemeClr>
        </a:solidFill>
        <a:ln w="12700" cap="flat" cmpd="sng" algn="ctr">
          <a:solidFill>
            <a:schemeClr val="accent4">
              <a:hueOff val="1645434"/>
              <a:satOff val="7132"/>
              <a:lumOff val="4706"/>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smtClean="0"/>
            <a:t>Mejorar la difusión de la marca “Primero Ecuador” con el fin de que las personas conozcan más sobre la Asociación, la visiten y mejoren las ventas. </a:t>
          </a:r>
          <a:endParaRPr lang="es-EC" sz="2400" kern="1200" dirty="0"/>
        </a:p>
      </dsp:txBody>
      <dsp:txXfrm rot="-5400000">
        <a:off x="1399205" y="3684029"/>
        <a:ext cx="9835003" cy="117241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CFC3E-942A-4500-BA7A-D739742AFF8E}">
      <dsp:nvSpPr>
        <dsp:cNvPr id="0" name=""/>
        <dsp:cNvSpPr/>
      </dsp:nvSpPr>
      <dsp:spPr>
        <a:xfrm rot="5400000">
          <a:off x="-812800" y="812800"/>
          <a:ext cx="5418667" cy="3793066"/>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s-EC" sz="6500" kern="1200" dirty="0" smtClean="0"/>
            <a:t>CULTURA</a:t>
          </a:r>
          <a:endParaRPr lang="es-EC" sz="6500" kern="1200" dirty="0"/>
        </a:p>
      </dsp:txBody>
      <dsp:txXfrm rot="-5400000">
        <a:off x="1" y="1896532"/>
        <a:ext cx="3793066" cy="1625601"/>
      </dsp:txXfrm>
    </dsp:sp>
    <dsp:sp modelId="{7F180639-4F70-48FD-BC1B-2D09C55D253E}">
      <dsp:nvSpPr>
        <dsp:cNvPr id="0" name=""/>
        <dsp:cNvSpPr/>
      </dsp:nvSpPr>
      <dsp:spPr>
        <a:xfrm rot="5400000">
          <a:off x="5784283" y="-1991216"/>
          <a:ext cx="3522133" cy="750456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Crear charlas y visitas con emprendedores extranjeros que hayan tenido éxito con sus negocios para que intercambiar información y así adoptar comportamientos de otras culturas.</a:t>
          </a:r>
          <a:endParaRPr lang="es-EC" sz="2700" kern="1200" dirty="0"/>
        </a:p>
        <a:p>
          <a:pPr marL="228600" lvl="1" indent="-228600" algn="l" defTabSz="1200150">
            <a:lnSpc>
              <a:spcPct val="90000"/>
            </a:lnSpc>
            <a:spcBef>
              <a:spcPct val="0"/>
            </a:spcBef>
            <a:spcAft>
              <a:spcPct val="15000"/>
            </a:spcAft>
            <a:buChar char="••"/>
          </a:pPr>
          <a:r>
            <a:rPr lang="es-EC" sz="2700" kern="1200" dirty="0" smtClean="0"/>
            <a:t>Crear un modelo de </a:t>
          </a:r>
          <a:r>
            <a:rPr lang="es-EC" sz="2700" kern="1200" dirty="0" err="1" smtClean="0"/>
            <a:t>asociatividad</a:t>
          </a:r>
          <a:r>
            <a:rPr lang="es-EC" sz="2700" kern="1200" dirty="0" smtClean="0"/>
            <a:t> EPS que ayude a los negocios de belleza a eliminar la competencia directa, y asociarse para crear una competencia complementaria.</a:t>
          </a:r>
          <a:endParaRPr lang="es-EC" sz="2700" kern="1200" dirty="0"/>
        </a:p>
      </dsp:txBody>
      <dsp:txXfrm rot="-5400000">
        <a:off x="3793067" y="171936"/>
        <a:ext cx="7332630" cy="317826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C11B2-D982-49BD-B5F9-68BE262F8B12}">
      <dsp:nvSpPr>
        <dsp:cNvPr id="0" name=""/>
        <dsp:cNvSpPr/>
      </dsp:nvSpPr>
      <dsp:spPr>
        <a:xfrm>
          <a:off x="1278084" y="-13512"/>
          <a:ext cx="3361673" cy="3361673"/>
        </a:xfrm>
        <a:prstGeom prst="circularArrow">
          <a:avLst>
            <a:gd name="adj1" fmla="val 5689"/>
            <a:gd name="adj2" fmla="val 340510"/>
            <a:gd name="adj3" fmla="val 13033642"/>
            <a:gd name="adj4" fmla="val 17849701"/>
            <a:gd name="adj5" fmla="val 5908"/>
          </a:avLst>
        </a:prstGeom>
        <a:solidFill>
          <a:schemeClr val="accent3">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9D2A287E-FD47-422E-BA11-D5A8C27CAC51}">
      <dsp:nvSpPr>
        <dsp:cNvPr id="0" name=""/>
        <dsp:cNvSpPr/>
      </dsp:nvSpPr>
      <dsp:spPr>
        <a:xfrm>
          <a:off x="1942185" y="175000"/>
          <a:ext cx="2033471" cy="817474"/>
        </a:xfrm>
        <a:prstGeom prst="round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a:latin typeface="Arial" panose="020B0604020202020204" pitchFamily="34" charset="0"/>
              <a:cs typeface="Arial" panose="020B0604020202020204" pitchFamily="34" charset="0"/>
            </a:rPr>
            <a:t>Análisis del Contexto</a:t>
          </a:r>
        </a:p>
      </dsp:txBody>
      <dsp:txXfrm>
        <a:off x="1982091" y="214906"/>
        <a:ext cx="1953659" cy="737662"/>
      </dsp:txXfrm>
    </dsp:sp>
    <dsp:sp modelId="{34712E64-D9F9-4544-8F7B-F17D73CD9B53}">
      <dsp:nvSpPr>
        <dsp:cNvPr id="0" name=""/>
        <dsp:cNvSpPr/>
      </dsp:nvSpPr>
      <dsp:spPr>
        <a:xfrm>
          <a:off x="3461670" y="1732744"/>
          <a:ext cx="2033471" cy="817474"/>
        </a:xfrm>
        <a:prstGeom prst="roundRect">
          <a:avLst/>
        </a:prstGeom>
        <a:gradFill rotWithShape="0">
          <a:gsLst>
            <a:gs pos="0">
              <a:schemeClr val="accent3">
                <a:hueOff val="467956"/>
                <a:satOff val="-126"/>
                <a:lumOff val="3824"/>
                <a:alphaOff val="0"/>
                <a:shade val="85000"/>
                <a:satMod val="130000"/>
              </a:schemeClr>
            </a:gs>
            <a:gs pos="34000">
              <a:schemeClr val="accent3">
                <a:hueOff val="467956"/>
                <a:satOff val="-126"/>
                <a:lumOff val="3824"/>
                <a:alphaOff val="0"/>
                <a:shade val="87000"/>
                <a:satMod val="125000"/>
              </a:schemeClr>
            </a:gs>
            <a:gs pos="70000">
              <a:schemeClr val="accent3">
                <a:hueOff val="467956"/>
                <a:satOff val="-126"/>
                <a:lumOff val="3824"/>
                <a:alphaOff val="0"/>
                <a:tint val="100000"/>
                <a:shade val="90000"/>
                <a:satMod val="130000"/>
              </a:schemeClr>
            </a:gs>
            <a:gs pos="100000">
              <a:schemeClr val="accent3">
                <a:hueOff val="467956"/>
                <a:satOff val="-126"/>
                <a:lumOff val="3824"/>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a:latin typeface="Arial" panose="020B0604020202020204" pitchFamily="34" charset="0"/>
              <a:cs typeface="Arial" panose="020B0604020202020204" pitchFamily="34" charset="0"/>
            </a:rPr>
            <a:t>Organización</a:t>
          </a:r>
        </a:p>
      </dsp:txBody>
      <dsp:txXfrm>
        <a:off x="3501576" y="1772650"/>
        <a:ext cx="1953659" cy="737662"/>
      </dsp:txXfrm>
    </dsp:sp>
    <dsp:sp modelId="{B665FABB-C947-4083-9529-5D2FDD4F9B81}">
      <dsp:nvSpPr>
        <dsp:cNvPr id="0" name=""/>
        <dsp:cNvSpPr/>
      </dsp:nvSpPr>
      <dsp:spPr>
        <a:xfrm>
          <a:off x="298979" y="1801660"/>
          <a:ext cx="2033471" cy="817474"/>
        </a:xfrm>
        <a:prstGeom prst="roundRect">
          <a:avLst/>
        </a:prstGeom>
        <a:gradFill rotWithShape="0">
          <a:gsLst>
            <a:gs pos="0">
              <a:schemeClr val="accent3">
                <a:hueOff val="935912"/>
                <a:satOff val="-252"/>
                <a:lumOff val="7648"/>
                <a:alphaOff val="0"/>
                <a:shade val="85000"/>
                <a:satMod val="130000"/>
              </a:schemeClr>
            </a:gs>
            <a:gs pos="34000">
              <a:schemeClr val="accent3">
                <a:hueOff val="935912"/>
                <a:satOff val="-252"/>
                <a:lumOff val="7648"/>
                <a:alphaOff val="0"/>
                <a:shade val="87000"/>
                <a:satMod val="125000"/>
              </a:schemeClr>
            </a:gs>
            <a:gs pos="70000">
              <a:schemeClr val="accent3">
                <a:hueOff val="935912"/>
                <a:satOff val="-252"/>
                <a:lumOff val="7648"/>
                <a:alphaOff val="0"/>
                <a:tint val="100000"/>
                <a:shade val="90000"/>
                <a:satMod val="130000"/>
              </a:schemeClr>
            </a:gs>
            <a:gs pos="100000">
              <a:schemeClr val="accent3">
                <a:hueOff val="935912"/>
                <a:satOff val="-252"/>
                <a:lumOff val="7648"/>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a:latin typeface="Arial" panose="020B0604020202020204" pitchFamily="34" charset="0"/>
              <a:cs typeface="Arial" panose="020B0604020202020204" pitchFamily="34" charset="0"/>
            </a:rPr>
            <a:t>Puesta en marcha</a:t>
          </a:r>
        </a:p>
      </dsp:txBody>
      <dsp:txXfrm>
        <a:off x="338885" y="1841566"/>
        <a:ext cx="1953659" cy="73766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01607-FF36-4332-B888-B71770EF83B8}">
      <dsp:nvSpPr>
        <dsp:cNvPr id="0" name=""/>
        <dsp:cNvSpPr/>
      </dsp:nvSpPr>
      <dsp:spPr>
        <a:xfrm>
          <a:off x="601199" y="339933"/>
          <a:ext cx="5232931" cy="4738799"/>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El MIES ha impulsado la conformación de 982 asociaciones de emprendedores en Guayaquil, Durán y </a:t>
          </a:r>
          <a:r>
            <a:rPr lang="es-EC" sz="1600" kern="1200" dirty="0" err="1" smtClean="0"/>
            <a:t>Samborondón</a:t>
          </a:r>
          <a:r>
            <a:rPr lang="es-EC" sz="1600" kern="1200" dirty="0" smtClean="0"/>
            <a:t>.</a:t>
          </a:r>
          <a:endParaRPr lang="es-EC" sz="1600" kern="1200" dirty="0"/>
        </a:p>
        <a:p>
          <a:pPr marL="171450" lvl="1" indent="-171450" algn="l" defTabSz="711200">
            <a:lnSpc>
              <a:spcPct val="90000"/>
            </a:lnSpc>
            <a:spcBef>
              <a:spcPct val="0"/>
            </a:spcBef>
            <a:spcAft>
              <a:spcPct val="15000"/>
            </a:spcAft>
            <a:buChar char="••"/>
          </a:pPr>
          <a:r>
            <a:rPr lang="es-EC" sz="1600" kern="1200" dirty="0" smtClean="0"/>
            <a:t>El Ministerio de Agricultura, Ganadería, Acuacultura y Pesca (MAGAP), fortalece el emprendimiento asociativo de los agricultores, a través de la feria ciudadana ‘Tungurahua Producción Limpia – Yo Prefiero’</a:t>
          </a:r>
          <a:endParaRPr lang="es-EC" sz="1600" kern="1200" dirty="0"/>
        </a:p>
        <a:p>
          <a:pPr marL="171450" lvl="1" indent="-171450" algn="l" defTabSz="711200">
            <a:lnSpc>
              <a:spcPct val="90000"/>
            </a:lnSpc>
            <a:spcBef>
              <a:spcPct val="0"/>
            </a:spcBef>
            <a:spcAft>
              <a:spcPct val="15000"/>
            </a:spcAft>
            <a:buChar char="••"/>
          </a:pPr>
          <a:r>
            <a:rPr lang="es-EC" sz="1600" kern="1200" dirty="0" smtClean="0"/>
            <a:t>A su vez, el Ministerio de Industrias y Productividad fomenta el emprendimiento y la creación de nuevas empresas como estrategia para democratizar el acceso al aparato productivo del país</a:t>
          </a:r>
          <a:endParaRPr lang="es-EC" sz="1600" kern="1200" dirty="0"/>
        </a:p>
        <a:p>
          <a:pPr marL="171450" lvl="1" indent="-171450" algn="l" defTabSz="711200">
            <a:lnSpc>
              <a:spcPct val="90000"/>
            </a:lnSpc>
            <a:spcBef>
              <a:spcPct val="0"/>
            </a:spcBef>
            <a:spcAft>
              <a:spcPct val="15000"/>
            </a:spcAft>
            <a:buChar char="••"/>
          </a:pPr>
          <a:r>
            <a:rPr lang="es-EC" sz="1600" kern="1200" dirty="0" smtClean="0"/>
            <a:t>Se ha creado también un Centro de Desarrollo Empresarial y Apoyo al Emprendimiento (CDEAE) en el sur de Quito, como una iniciativa de crecimiento económico alineada con las políticas del Gobierno Nacional, en concordancia con el Plan Nacional del Buen Vivir.</a:t>
          </a:r>
          <a:endParaRPr lang="es-EC" sz="1600" kern="1200" dirty="0"/>
        </a:p>
      </dsp:txBody>
      <dsp:txXfrm>
        <a:off x="710252" y="448986"/>
        <a:ext cx="5014825" cy="3505236"/>
      </dsp:txXfrm>
    </dsp:sp>
    <dsp:sp modelId="{AF1226BD-7EE1-4A02-B0FC-80F2FB43C553}">
      <dsp:nvSpPr>
        <dsp:cNvPr id="0" name=""/>
        <dsp:cNvSpPr/>
      </dsp:nvSpPr>
      <dsp:spPr>
        <a:xfrm>
          <a:off x="4152228" y="1578295"/>
          <a:ext cx="4526092" cy="4526092"/>
        </a:xfrm>
        <a:prstGeom prst="leftCircularArrow">
          <a:avLst>
            <a:gd name="adj1" fmla="val 2805"/>
            <a:gd name="adj2" fmla="val 342434"/>
            <a:gd name="adj3" fmla="val 1018814"/>
            <a:gd name="adj4" fmla="val 7925359"/>
            <a:gd name="adj5" fmla="val 327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5764DF-6C82-42CA-9555-A5650C805C28}">
      <dsp:nvSpPr>
        <dsp:cNvPr id="0" name=""/>
        <dsp:cNvSpPr/>
      </dsp:nvSpPr>
      <dsp:spPr>
        <a:xfrm>
          <a:off x="3559841" y="4625092"/>
          <a:ext cx="2861489" cy="79357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s-EC" sz="3600" kern="1200" dirty="0" smtClean="0"/>
            <a:t>POLITICO</a:t>
          </a:r>
          <a:endParaRPr lang="es-EC" sz="3600" kern="1200" dirty="0"/>
        </a:p>
      </dsp:txBody>
      <dsp:txXfrm>
        <a:off x="3583084" y="4648335"/>
        <a:ext cx="2815003" cy="747088"/>
      </dsp:txXfrm>
    </dsp:sp>
    <dsp:sp modelId="{A08068AF-9E0C-4100-A68F-1421586C9F67}">
      <dsp:nvSpPr>
        <dsp:cNvPr id="0" name=""/>
        <dsp:cNvSpPr/>
      </dsp:nvSpPr>
      <dsp:spPr>
        <a:xfrm>
          <a:off x="6670606" y="211291"/>
          <a:ext cx="5053269" cy="4274892"/>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935912"/>
              <a:satOff val="-252"/>
              <a:lumOff val="76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EC" sz="1600" b="0" kern="1200" dirty="0" smtClean="0"/>
            <a:t>Los préstamos oscilan de mínimos de $500 a $2.000 a máximos desde $50.000 hasta $25 millones, </a:t>
          </a:r>
          <a:r>
            <a:rPr lang="es-EC" sz="1600" kern="1200" dirty="0" smtClean="0"/>
            <a:t>enfocados para emprendedores, microempresarios y empresarios</a:t>
          </a:r>
          <a:endParaRPr lang="es-EC" sz="1600" kern="1200" dirty="0"/>
        </a:p>
        <a:p>
          <a:pPr marL="171450" lvl="1" indent="-171450" algn="l" defTabSz="711200">
            <a:lnSpc>
              <a:spcPct val="90000"/>
            </a:lnSpc>
            <a:spcBef>
              <a:spcPct val="0"/>
            </a:spcBef>
            <a:spcAft>
              <a:spcPct val="15000"/>
            </a:spcAft>
            <a:buChar char="••"/>
          </a:pPr>
          <a:r>
            <a:rPr lang="es-MX" sz="1600" kern="1200" dirty="0" smtClean="0"/>
            <a:t>Según el Banco Central del Ecuador, existen alrededor de 1,9 millones de empleos en el sector de servicios, lo que significa el 49% total de empleo</a:t>
          </a:r>
          <a:endParaRPr lang="es-EC" sz="1600" kern="1200" dirty="0"/>
        </a:p>
        <a:p>
          <a:pPr marL="171450" lvl="1" indent="-171450" algn="l" defTabSz="711200">
            <a:lnSpc>
              <a:spcPct val="90000"/>
            </a:lnSpc>
            <a:spcBef>
              <a:spcPct val="0"/>
            </a:spcBef>
            <a:spcAft>
              <a:spcPct val="15000"/>
            </a:spcAft>
            <a:buChar char="••"/>
          </a:pPr>
          <a:r>
            <a:rPr lang="es-EC" sz="1600" kern="1200" dirty="0" smtClean="0"/>
            <a:t>Requisitos para acceder a créditos del gobierno: una figura asociativa, copia de cédula y papel de votación del presidente, administrador y del secretario de la asociación, RUC O RISE, vida jurídica, certificado de existencia legal y nombramiento de la directiva, entre otros.</a:t>
          </a:r>
          <a:endParaRPr lang="es-EC" sz="1600" kern="1200" dirty="0"/>
        </a:p>
      </dsp:txBody>
      <dsp:txXfrm>
        <a:off x="6768983" y="1225717"/>
        <a:ext cx="4856515" cy="3162090"/>
      </dsp:txXfrm>
    </dsp:sp>
    <dsp:sp modelId="{3B1ECEFB-B437-4761-8164-4FEFF8CC82F4}">
      <dsp:nvSpPr>
        <dsp:cNvPr id="0" name=""/>
        <dsp:cNvSpPr/>
      </dsp:nvSpPr>
      <dsp:spPr>
        <a:xfrm>
          <a:off x="9231772" y="72139"/>
          <a:ext cx="2861489" cy="993631"/>
        </a:xfrm>
        <a:prstGeom prst="roundRect">
          <a:avLst>
            <a:gd name="adj" fmla="val 10000"/>
          </a:avLst>
        </a:prstGeom>
        <a:solidFill>
          <a:schemeClr val="accent3">
            <a:hueOff val="935912"/>
            <a:satOff val="-252"/>
            <a:lumOff val="764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s-EC" sz="3600" kern="1200" dirty="0" smtClean="0"/>
            <a:t>ECONÓMICO</a:t>
          </a:r>
          <a:endParaRPr lang="es-EC" sz="3600" kern="1200" dirty="0"/>
        </a:p>
      </dsp:txBody>
      <dsp:txXfrm>
        <a:off x="9260874" y="101241"/>
        <a:ext cx="2803285" cy="9354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ABA4D-4B3B-46BB-9A72-77106AE11047}">
      <dsp:nvSpPr>
        <dsp:cNvPr id="0" name=""/>
        <dsp:cNvSpPr/>
      </dsp:nvSpPr>
      <dsp:spPr>
        <a:xfrm>
          <a:off x="2204" y="882992"/>
          <a:ext cx="4700740" cy="2820444"/>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MX" sz="2500" kern="1200" dirty="0" smtClean="0">
              <a:solidFill>
                <a:schemeClr val="tx1"/>
              </a:solidFill>
            </a:rPr>
            <a:t>Emprender significa </a:t>
          </a:r>
          <a:r>
            <a:rPr lang="es-EC" sz="2500" kern="1200" dirty="0" smtClean="0">
              <a:solidFill>
                <a:schemeClr val="tx1"/>
              </a:solidFill>
            </a:rPr>
            <a:t>comenzar un nuevo reto asumiendo riesgos, proviene del Francés </a:t>
          </a:r>
          <a:r>
            <a:rPr lang="es-EC" sz="2500" kern="1200" dirty="0" err="1" smtClean="0">
              <a:solidFill>
                <a:schemeClr val="tx1"/>
              </a:solidFill>
            </a:rPr>
            <a:t>Entrepreneur</a:t>
          </a:r>
          <a:r>
            <a:rPr lang="es-EC" sz="2500" kern="1200" dirty="0" smtClean="0">
              <a:solidFill>
                <a:schemeClr val="tx1"/>
              </a:solidFill>
            </a:rPr>
            <a:t> que significa pionero, siendo utilizada para referirse a aventureros </a:t>
          </a:r>
          <a:endParaRPr lang="es-EC" sz="2500" kern="1200" dirty="0">
            <a:solidFill>
              <a:schemeClr val="tx1"/>
            </a:solidFill>
          </a:endParaRPr>
        </a:p>
      </dsp:txBody>
      <dsp:txXfrm>
        <a:off x="84812" y="965600"/>
        <a:ext cx="4535524" cy="2655228"/>
      </dsp:txXfrm>
    </dsp:sp>
    <dsp:sp modelId="{82F65E89-1134-4901-B7EE-EE5DFD541E9C}">
      <dsp:nvSpPr>
        <dsp:cNvPr id="0" name=""/>
        <dsp:cNvSpPr/>
      </dsp:nvSpPr>
      <dsp:spPr>
        <a:xfrm>
          <a:off x="5173018" y="1710323"/>
          <a:ext cx="996556" cy="1165783"/>
        </a:xfrm>
        <a:prstGeom prst="rightArrow">
          <a:avLst>
            <a:gd name="adj1" fmla="val 60000"/>
            <a:gd name="adj2" fmla="val 50000"/>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kern="1200">
            <a:solidFill>
              <a:schemeClr val="tx1"/>
            </a:solidFill>
          </a:endParaRPr>
        </a:p>
      </dsp:txBody>
      <dsp:txXfrm>
        <a:off x="5173018" y="1943480"/>
        <a:ext cx="697589" cy="699469"/>
      </dsp:txXfrm>
    </dsp:sp>
    <dsp:sp modelId="{6F404269-25E3-490D-BF8E-4F318D97FEF5}">
      <dsp:nvSpPr>
        <dsp:cNvPr id="0" name=""/>
        <dsp:cNvSpPr/>
      </dsp:nvSpPr>
      <dsp:spPr>
        <a:xfrm>
          <a:off x="6583241" y="882992"/>
          <a:ext cx="4700740" cy="2820444"/>
        </a:xfrm>
        <a:prstGeom prst="roundRect">
          <a:avLst>
            <a:gd name="adj" fmla="val 10000"/>
          </a:avLst>
        </a:prstGeom>
        <a:solidFill>
          <a:schemeClr val="accent5">
            <a:shade val="80000"/>
            <a:hueOff val="203550"/>
            <a:satOff val="2780"/>
            <a:lumOff val="24708"/>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kern="1200" dirty="0" smtClean="0">
              <a:solidFill>
                <a:schemeClr val="tx1"/>
              </a:solidFill>
            </a:rPr>
            <a:t>Un emprendimiento es la manera de pensar y actuar, orientada a la creación de riqueza mediante el aprovechamiento de oportunidades que beneficiará a la empresa, economía y sociedad.</a:t>
          </a:r>
          <a:endParaRPr lang="es-EC" sz="2500" kern="1200" dirty="0">
            <a:solidFill>
              <a:schemeClr val="tx1"/>
            </a:solidFill>
          </a:endParaRPr>
        </a:p>
      </dsp:txBody>
      <dsp:txXfrm>
        <a:off x="6665849" y="965600"/>
        <a:ext cx="4535524" cy="265522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ABA4D-4B3B-46BB-9A72-77106AE11047}">
      <dsp:nvSpPr>
        <dsp:cNvPr id="0" name=""/>
        <dsp:cNvSpPr/>
      </dsp:nvSpPr>
      <dsp:spPr>
        <a:xfrm>
          <a:off x="2204" y="1299111"/>
          <a:ext cx="4700740" cy="2820444"/>
        </a:xfrm>
        <a:prstGeom prst="roundRect">
          <a:avLst>
            <a:gd name="adj" fmla="val 10000"/>
          </a:avLst>
        </a:prstGeom>
        <a:gradFill rotWithShape="0">
          <a:gsLst>
            <a:gs pos="0">
              <a:schemeClr val="accent2">
                <a:alpha val="90000"/>
                <a:hueOff val="0"/>
                <a:satOff val="0"/>
                <a:lumOff val="0"/>
                <a:alphaOff val="0"/>
                <a:tint val="65000"/>
                <a:shade val="92000"/>
                <a:satMod val="130000"/>
              </a:schemeClr>
            </a:gs>
            <a:gs pos="45000">
              <a:schemeClr val="accent2">
                <a:alpha val="90000"/>
                <a:hueOff val="0"/>
                <a:satOff val="0"/>
                <a:lumOff val="0"/>
                <a:alphaOff val="0"/>
                <a:tint val="60000"/>
                <a:shade val="99000"/>
                <a:satMod val="120000"/>
              </a:schemeClr>
            </a:gs>
            <a:gs pos="100000">
              <a:schemeClr val="accent2">
                <a:alpha val="9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smtClean="0"/>
            <a:t>En la actualidad, el mundo enfrenta la conocida era del emprendimiento, que es dominada no sólo por el aumento en las actividades que se realizan en cada país, sino que tratan de representar un cambio fundamental en la forma de pensar de las organizaciones</a:t>
          </a:r>
          <a:endParaRPr lang="es-EC" sz="2200" kern="1200" dirty="0"/>
        </a:p>
      </dsp:txBody>
      <dsp:txXfrm>
        <a:off x="84812" y="1381719"/>
        <a:ext cx="4535524" cy="2655228"/>
      </dsp:txXfrm>
    </dsp:sp>
    <dsp:sp modelId="{82F65E89-1134-4901-B7EE-EE5DFD541E9C}">
      <dsp:nvSpPr>
        <dsp:cNvPr id="0" name=""/>
        <dsp:cNvSpPr/>
      </dsp:nvSpPr>
      <dsp:spPr>
        <a:xfrm>
          <a:off x="5173018" y="2126441"/>
          <a:ext cx="996556" cy="1165783"/>
        </a:xfrm>
        <a:prstGeom prst="rightArrow">
          <a:avLst>
            <a:gd name="adj1" fmla="val 60000"/>
            <a:gd name="adj2" fmla="val 50000"/>
          </a:avLst>
        </a:prstGeom>
        <a:gradFill rotWithShape="0">
          <a:gsLst>
            <a:gs pos="0">
              <a:schemeClr val="accent2">
                <a:shade val="90000"/>
                <a:hueOff val="0"/>
                <a:satOff val="0"/>
                <a:lumOff val="0"/>
                <a:alphaOff val="0"/>
                <a:tint val="65000"/>
                <a:shade val="92000"/>
                <a:satMod val="130000"/>
              </a:schemeClr>
            </a:gs>
            <a:gs pos="45000">
              <a:schemeClr val="accent2">
                <a:shade val="90000"/>
                <a:hueOff val="0"/>
                <a:satOff val="0"/>
                <a:lumOff val="0"/>
                <a:alphaOff val="0"/>
                <a:tint val="60000"/>
                <a:shade val="99000"/>
                <a:satMod val="120000"/>
              </a:schemeClr>
            </a:gs>
            <a:gs pos="100000">
              <a:schemeClr val="accent2">
                <a:shade val="90000"/>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solidFill>
              <a:schemeClr val="tx1"/>
            </a:solidFill>
          </a:endParaRPr>
        </a:p>
      </dsp:txBody>
      <dsp:txXfrm>
        <a:off x="5173018" y="2359598"/>
        <a:ext cx="697589" cy="699469"/>
      </dsp:txXfrm>
    </dsp:sp>
    <dsp:sp modelId="{6F404269-25E3-490D-BF8E-4F318D97FEF5}">
      <dsp:nvSpPr>
        <dsp:cNvPr id="0" name=""/>
        <dsp:cNvSpPr/>
      </dsp:nvSpPr>
      <dsp:spPr>
        <a:xfrm>
          <a:off x="6583241" y="1299111"/>
          <a:ext cx="4700740" cy="2820444"/>
        </a:xfrm>
        <a:prstGeom prst="roundRect">
          <a:avLst>
            <a:gd name="adj" fmla="val 10000"/>
          </a:avLst>
        </a:prstGeom>
        <a:gradFill rotWithShape="0">
          <a:gsLst>
            <a:gs pos="0">
              <a:schemeClr val="accent2">
                <a:alpha val="90000"/>
                <a:hueOff val="0"/>
                <a:satOff val="0"/>
                <a:lumOff val="0"/>
                <a:alphaOff val="-40000"/>
                <a:tint val="65000"/>
                <a:shade val="92000"/>
                <a:satMod val="130000"/>
              </a:schemeClr>
            </a:gs>
            <a:gs pos="45000">
              <a:schemeClr val="accent2">
                <a:alpha val="90000"/>
                <a:hueOff val="0"/>
                <a:satOff val="0"/>
                <a:lumOff val="0"/>
                <a:alphaOff val="-40000"/>
                <a:tint val="60000"/>
                <a:shade val="99000"/>
                <a:satMod val="120000"/>
              </a:schemeClr>
            </a:gs>
            <a:gs pos="100000">
              <a:schemeClr val="accent2">
                <a:alpha val="90000"/>
                <a:hueOff val="0"/>
                <a:satOff val="0"/>
                <a:lumOff val="0"/>
                <a:alphaOff val="-4000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smtClean="0"/>
            <a:t>El desarrollo y crecimiento de un país está basado en el número y calidad de empresas que se crean en él, identificando el impacto que las mismas generan en una economía.</a:t>
          </a:r>
          <a:endParaRPr lang="es-EC" sz="2200" kern="1200" dirty="0"/>
        </a:p>
      </dsp:txBody>
      <dsp:txXfrm>
        <a:off x="6665849" y="1381719"/>
        <a:ext cx="4535524" cy="26552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76FCC-CD7B-4D8C-9C8D-B12019E6BA85}">
      <dsp:nvSpPr>
        <dsp:cNvPr id="0" name=""/>
        <dsp:cNvSpPr/>
      </dsp:nvSpPr>
      <dsp:spPr>
        <a:xfrm>
          <a:off x="4891" y="1040375"/>
          <a:ext cx="1752218" cy="674570"/>
        </a:xfrm>
        <a:prstGeom prst="roundRect">
          <a:avLst>
            <a:gd name="adj" fmla="val 10000"/>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s-EC" sz="1800" kern="1200" dirty="0" smtClean="0"/>
            <a:t>GEM</a:t>
          </a:r>
          <a:endParaRPr lang="es-EC" sz="1800" kern="1200" dirty="0"/>
        </a:p>
      </dsp:txBody>
      <dsp:txXfrm>
        <a:off x="4891" y="1040375"/>
        <a:ext cx="1752218" cy="449713"/>
      </dsp:txXfrm>
    </dsp:sp>
    <dsp:sp modelId="{B5C20165-CB38-4826-9972-913917B855F0}">
      <dsp:nvSpPr>
        <dsp:cNvPr id="0" name=""/>
        <dsp:cNvSpPr/>
      </dsp:nvSpPr>
      <dsp:spPr>
        <a:xfrm>
          <a:off x="122692" y="1627941"/>
          <a:ext cx="2234393" cy="305206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effectLst/>
              <a:latin typeface="+mn-lt"/>
              <a:ea typeface="Calibri" panose="020F0502020204030204" pitchFamily="34" charset="0"/>
              <a:cs typeface="Times New Roman" panose="02020603050405020304" pitchFamily="18" charset="0"/>
            </a:rPr>
            <a:t>Apoyo</a:t>
          </a:r>
          <a:r>
            <a:rPr lang="es-EC" sz="1400" kern="1200" baseline="0" dirty="0" smtClean="0">
              <a:effectLst/>
              <a:latin typeface="+mn-lt"/>
              <a:ea typeface="Calibri" panose="020F0502020204030204" pitchFamily="34" charset="0"/>
              <a:cs typeface="Times New Roman" panose="02020603050405020304" pitchFamily="18" charset="0"/>
            </a:rPr>
            <a:t> Financiero</a:t>
          </a:r>
          <a:endParaRPr lang="es-EC" sz="1400" kern="1200" dirty="0"/>
        </a:p>
        <a:p>
          <a:pPr marL="114300" lvl="1" indent="-114300" algn="l" defTabSz="622300">
            <a:lnSpc>
              <a:spcPct val="90000"/>
            </a:lnSpc>
            <a:spcBef>
              <a:spcPct val="0"/>
            </a:spcBef>
            <a:spcAft>
              <a:spcPct val="15000"/>
            </a:spcAft>
            <a:buChar char="••"/>
          </a:pPr>
          <a:r>
            <a:rPr lang="es-EC" sz="1400" kern="1200" smtClean="0">
              <a:effectLst/>
              <a:latin typeface="+mn-lt"/>
              <a:ea typeface="Calibri" panose="020F0502020204030204" pitchFamily="34" charset="0"/>
              <a:cs typeface="Times New Roman" panose="02020603050405020304" pitchFamily="18" charset="0"/>
            </a:rPr>
            <a:t>Políticas Gubernamentales</a:t>
          </a:r>
          <a:endParaRPr lang="es-EC" sz="1400" kern="1200" dirty="0" smtClean="0">
            <a:effectLst/>
            <a:latin typeface="+mn-lt"/>
            <a:ea typeface="Calibri" panose="020F0502020204030204" pitchFamily="34"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kern="1200" smtClean="0">
              <a:effectLst/>
              <a:latin typeface="+mn-lt"/>
              <a:ea typeface="Calibri" panose="020F0502020204030204" pitchFamily="34" charset="0"/>
              <a:cs typeface="Times New Roman" panose="02020603050405020304" pitchFamily="18" charset="0"/>
            </a:rPr>
            <a:t>Educación</a:t>
          </a:r>
          <a:r>
            <a:rPr lang="es-EC" sz="1400" kern="1200" baseline="0" smtClean="0">
              <a:effectLst/>
              <a:latin typeface="+mn-lt"/>
              <a:ea typeface="Calibri" panose="020F0502020204030204" pitchFamily="34" charset="0"/>
              <a:cs typeface="Times New Roman" panose="02020603050405020304" pitchFamily="18" charset="0"/>
            </a:rPr>
            <a:t> y formación</a:t>
          </a:r>
          <a:endParaRPr lang="es-EC" sz="1400" kern="1200" baseline="0" dirty="0" smtClean="0">
            <a:effectLst/>
            <a:latin typeface="+mn-lt"/>
            <a:ea typeface="Calibri" panose="020F0502020204030204" pitchFamily="34"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kern="1200" baseline="0" smtClean="0">
              <a:effectLst/>
              <a:latin typeface="+mn-lt"/>
              <a:ea typeface="Calibri" panose="020F0502020204030204" pitchFamily="34" charset="0"/>
              <a:cs typeface="Times New Roman" panose="02020603050405020304" pitchFamily="18" charset="0"/>
            </a:rPr>
            <a:t>Transferencia de I+D</a:t>
          </a:r>
          <a:endParaRPr lang="es-EC" sz="1400" kern="1200" baseline="0" dirty="0" smtClean="0">
            <a:effectLst/>
            <a:latin typeface="+mn-lt"/>
            <a:ea typeface="Calibri" panose="020F0502020204030204" pitchFamily="34"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kern="1200" baseline="0" smtClean="0">
              <a:effectLst/>
              <a:latin typeface="+mn-lt"/>
              <a:ea typeface="Calibri" panose="020F0502020204030204" pitchFamily="34" charset="0"/>
              <a:cs typeface="Times New Roman" panose="02020603050405020304" pitchFamily="18" charset="0"/>
            </a:rPr>
            <a:t>Infraestructura comercial y profesional</a:t>
          </a:r>
          <a:endParaRPr lang="es-EC" sz="1400" kern="1200" baseline="0" dirty="0" smtClean="0">
            <a:effectLst/>
            <a:latin typeface="+mn-lt"/>
            <a:ea typeface="Calibri" panose="020F0502020204030204" pitchFamily="34"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kern="1200" baseline="0" smtClean="0">
              <a:effectLst/>
              <a:latin typeface="+mn-lt"/>
              <a:ea typeface="Calibri" panose="020F0502020204030204" pitchFamily="34" charset="0"/>
              <a:cs typeface="Times New Roman" panose="02020603050405020304" pitchFamily="18" charset="0"/>
            </a:rPr>
            <a:t>Apertura del mercado</a:t>
          </a:r>
          <a:endParaRPr lang="es-EC" sz="1400" kern="1200" baseline="0" dirty="0" smtClean="0">
            <a:effectLst/>
            <a:latin typeface="+mn-lt"/>
            <a:ea typeface="Calibri" panose="020F0502020204030204" pitchFamily="34"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kern="1200" baseline="0" smtClean="0">
              <a:effectLst/>
              <a:latin typeface="+mn-lt"/>
              <a:ea typeface="Calibri" panose="020F0502020204030204" pitchFamily="34" charset="0"/>
              <a:cs typeface="Times New Roman" panose="02020603050405020304" pitchFamily="18" charset="0"/>
            </a:rPr>
            <a:t>Acceso a infraestructura física</a:t>
          </a:r>
          <a:endParaRPr lang="es-EC" sz="1400" kern="1200" baseline="0" dirty="0" smtClean="0">
            <a:effectLst/>
            <a:latin typeface="+mn-lt"/>
            <a:ea typeface="Calibri" panose="020F0502020204030204" pitchFamily="34"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kern="1200" baseline="0" dirty="0" smtClean="0">
              <a:effectLst/>
              <a:latin typeface="+mn-lt"/>
              <a:ea typeface="Calibri" panose="020F0502020204030204" pitchFamily="34" charset="0"/>
              <a:cs typeface="Times New Roman" panose="02020603050405020304" pitchFamily="18" charset="0"/>
            </a:rPr>
            <a:t>Normas sociales y culturales</a:t>
          </a:r>
          <a:endParaRPr lang="es-EC" sz="1400" kern="1200" dirty="0">
            <a:effectLst/>
            <a:latin typeface="+mn-lt"/>
            <a:ea typeface="Calibri" panose="020F0502020204030204" pitchFamily="34" charset="0"/>
            <a:cs typeface="Times New Roman" panose="02020603050405020304" pitchFamily="18" charset="0"/>
          </a:endParaRPr>
        </a:p>
      </dsp:txBody>
      <dsp:txXfrm>
        <a:off x="188135" y="1693384"/>
        <a:ext cx="2103507" cy="2921179"/>
      </dsp:txXfrm>
    </dsp:sp>
    <dsp:sp modelId="{D5EB5562-636E-4000-B25F-707FBE65AD1D}">
      <dsp:nvSpPr>
        <dsp:cNvPr id="0" name=""/>
        <dsp:cNvSpPr/>
      </dsp:nvSpPr>
      <dsp:spPr>
        <a:xfrm>
          <a:off x="2083011" y="1317591"/>
          <a:ext cx="690911" cy="436251"/>
        </a:xfrm>
        <a:prstGeom prst="rightArrow">
          <a:avLst>
            <a:gd name="adj1" fmla="val 60000"/>
            <a:gd name="adj2" fmla="val 50000"/>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a:off x="2083011" y="1404841"/>
        <a:ext cx="560036" cy="261751"/>
      </dsp:txXfrm>
    </dsp:sp>
    <dsp:sp modelId="{D54D753C-0915-4EB8-ABD2-3BD898597601}">
      <dsp:nvSpPr>
        <dsp:cNvPr id="0" name=""/>
        <dsp:cNvSpPr/>
      </dsp:nvSpPr>
      <dsp:spPr>
        <a:xfrm>
          <a:off x="3060717" y="1040375"/>
          <a:ext cx="1752218" cy="674570"/>
        </a:xfrm>
        <a:prstGeom prst="roundRect">
          <a:avLst>
            <a:gd name="adj" fmla="val 10000"/>
          </a:avLst>
        </a:prstGeom>
        <a:gradFill rotWithShape="0">
          <a:gsLst>
            <a:gs pos="0">
              <a:schemeClr val="accent4">
                <a:hueOff val="548478"/>
                <a:satOff val="2377"/>
                <a:lumOff val="1569"/>
                <a:alphaOff val="0"/>
                <a:shade val="85000"/>
                <a:satMod val="130000"/>
              </a:schemeClr>
            </a:gs>
            <a:gs pos="34000">
              <a:schemeClr val="accent4">
                <a:hueOff val="548478"/>
                <a:satOff val="2377"/>
                <a:lumOff val="1569"/>
                <a:alphaOff val="0"/>
                <a:shade val="87000"/>
                <a:satMod val="125000"/>
              </a:schemeClr>
            </a:gs>
            <a:gs pos="70000">
              <a:schemeClr val="accent4">
                <a:hueOff val="548478"/>
                <a:satOff val="2377"/>
                <a:lumOff val="1569"/>
                <a:alphaOff val="0"/>
                <a:tint val="100000"/>
                <a:shade val="90000"/>
                <a:satMod val="130000"/>
              </a:schemeClr>
            </a:gs>
            <a:gs pos="100000">
              <a:schemeClr val="accent4">
                <a:hueOff val="548478"/>
                <a:satOff val="2377"/>
                <a:lumOff val="1569"/>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s-EC" sz="1800" kern="1200" dirty="0" smtClean="0"/>
            <a:t>MARCH</a:t>
          </a:r>
          <a:endParaRPr lang="es-EC" sz="1800" kern="1200" dirty="0"/>
        </a:p>
      </dsp:txBody>
      <dsp:txXfrm>
        <a:off x="3060717" y="1040375"/>
        <a:ext cx="1752218" cy="449713"/>
      </dsp:txXfrm>
    </dsp:sp>
    <dsp:sp modelId="{B07D26E7-FEBB-4357-9FAE-F5018112DB71}">
      <dsp:nvSpPr>
        <dsp:cNvPr id="0" name=""/>
        <dsp:cNvSpPr/>
      </dsp:nvSpPr>
      <dsp:spPr>
        <a:xfrm>
          <a:off x="3178517" y="1627941"/>
          <a:ext cx="2234393" cy="305206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548478"/>
              <a:satOff val="2377"/>
              <a:lumOff val="156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effectLst/>
              <a:latin typeface="+mn-lt"/>
            </a:rPr>
            <a:t>Financiación</a:t>
          </a:r>
          <a:r>
            <a:rPr lang="es-EC" sz="1400" kern="1200" baseline="0" dirty="0" smtClean="0">
              <a:effectLst/>
              <a:latin typeface="+mn-lt"/>
            </a:rPr>
            <a:t> </a:t>
          </a:r>
          <a:endParaRPr lang="es-EC" sz="1400" kern="1200" dirty="0"/>
        </a:p>
        <a:p>
          <a:pPr marL="114300" lvl="1" indent="-114300" algn="l" defTabSz="622300">
            <a:lnSpc>
              <a:spcPct val="90000"/>
            </a:lnSpc>
            <a:spcBef>
              <a:spcPct val="0"/>
            </a:spcBef>
            <a:spcAft>
              <a:spcPct val="15000"/>
            </a:spcAft>
            <a:buChar char="••"/>
          </a:pPr>
          <a:r>
            <a:rPr lang="es-EC" sz="1400" kern="1200" baseline="0" smtClean="0">
              <a:effectLst/>
              <a:latin typeface="+mn-lt"/>
            </a:rPr>
            <a:t>Gestión </a:t>
          </a:r>
          <a:endParaRPr lang="es-EC" sz="1400" kern="1200" baseline="0" dirty="0" smtClean="0">
            <a:effectLst/>
            <a:latin typeface="+mn-lt"/>
          </a:endParaRPr>
        </a:p>
        <a:p>
          <a:pPr marL="114300" lvl="1" indent="-114300" algn="l" defTabSz="622300">
            <a:lnSpc>
              <a:spcPct val="90000"/>
            </a:lnSpc>
            <a:spcBef>
              <a:spcPct val="0"/>
            </a:spcBef>
            <a:spcAft>
              <a:spcPct val="15000"/>
            </a:spcAft>
            <a:buChar char="••"/>
          </a:pPr>
          <a:r>
            <a:rPr lang="es-EC" sz="1400" kern="1200" baseline="0" smtClean="0">
              <a:effectLst/>
              <a:latin typeface="+mn-lt"/>
            </a:rPr>
            <a:t>Campo de actividad</a:t>
          </a:r>
          <a:endParaRPr lang="es-EC" sz="1400" kern="1200" baseline="0" dirty="0" smtClean="0">
            <a:effectLst/>
            <a:latin typeface="+mn-lt"/>
          </a:endParaRPr>
        </a:p>
        <a:p>
          <a:pPr marL="114300" lvl="1" indent="-114300" algn="l" defTabSz="622300">
            <a:lnSpc>
              <a:spcPct val="90000"/>
            </a:lnSpc>
            <a:spcBef>
              <a:spcPct val="0"/>
            </a:spcBef>
            <a:spcAft>
              <a:spcPct val="15000"/>
            </a:spcAft>
            <a:buChar char="••"/>
          </a:pPr>
          <a:r>
            <a:rPr lang="es-EC" sz="1400" kern="1200" baseline="0" smtClean="0">
              <a:effectLst/>
              <a:latin typeface="+mn-lt"/>
            </a:rPr>
            <a:t>Perfil Personal </a:t>
          </a:r>
          <a:endParaRPr lang="es-EC" sz="1400" kern="1200" baseline="0" dirty="0" smtClean="0">
            <a:effectLst/>
            <a:latin typeface="+mn-lt"/>
          </a:endParaRPr>
        </a:p>
        <a:p>
          <a:pPr marL="114300" lvl="1" indent="-114300" algn="l" defTabSz="622300">
            <a:lnSpc>
              <a:spcPct val="90000"/>
            </a:lnSpc>
            <a:spcBef>
              <a:spcPct val="0"/>
            </a:spcBef>
            <a:spcAft>
              <a:spcPct val="15000"/>
            </a:spcAft>
            <a:buChar char="••"/>
          </a:pPr>
          <a:r>
            <a:rPr lang="es-EC" sz="1400" kern="1200" baseline="0" dirty="0" smtClean="0">
              <a:effectLst/>
              <a:latin typeface="+mn-lt"/>
            </a:rPr>
            <a:t>Objetivos y estrategias de crecimiento</a:t>
          </a:r>
        </a:p>
      </dsp:txBody>
      <dsp:txXfrm>
        <a:off x="3243960" y="1693384"/>
        <a:ext cx="2103507" cy="2921179"/>
      </dsp:txXfrm>
    </dsp:sp>
    <dsp:sp modelId="{A23A47F2-BB91-4727-A16A-E35307351C31}">
      <dsp:nvSpPr>
        <dsp:cNvPr id="0" name=""/>
        <dsp:cNvSpPr/>
      </dsp:nvSpPr>
      <dsp:spPr>
        <a:xfrm>
          <a:off x="5138837" y="1317591"/>
          <a:ext cx="690911" cy="436251"/>
        </a:xfrm>
        <a:prstGeom prst="rightArrow">
          <a:avLst>
            <a:gd name="adj1" fmla="val 60000"/>
            <a:gd name="adj2" fmla="val 50000"/>
          </a:avLst>
        </a:prstGeom>
        <a:gradFill rotWithShape="0">
          <a:gsLst>
            <a:gs pos="0">
              <a:schemeClr val="accent4">
                <a:hueOff val="822717"/>
                <a:satOff val="3566"/>
                <a:lumOff val="2353"/>
                <a:alphaOff val="0"/>
                <a:shade val="85000"/>
                <a:satMod val="130000"/>
              </a:schemeClr>
            </a:gs>
            <a:gs pos="34000">
              <a:schemeClr val="accent4">
                <a:hueOff val="822717"/>
                <a:satOff val="3566"/>
                <a:lumOff val="2353"/>
                <a:alphaOff val="0"/>
                <a:shade val="87000"/>
                <a:satMod val="125000"/>
              </a:schemeClr>
            </a:gs>
            <a:gs pos="70000">
              <a:schemeClr val="accent4">
                <a:hueOff val="822717"/>
                <a:satOff val="3566"/>
                <a:lumOff val="2353"/>
                <a:alphaOff val="0"/>
                <a:tint val="100000"/>
                <a:shade val="90000"/>
                <a:satMod val="130000"/>
              </a:schemeClr>
            </a:gs>
            <a:gs pos="100000">
              <a:schemeClr val="accent4">
                <a:hueOff val="822717"/>
                <a:satOff val="3566"/>
                <a:lumOff val="2353"/>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a:off x="5138837" y="1404841"/>
        <a:ext cx="560036" cy="261751"/>
      </dsp:txXfrm>
    </dsp:sp>
    <dsp:sp modelId="{40F183F0-F761-4C60-893E-ECECA6B7FB14}">
      <dsp:nvSpPr>
        <dsp:cNvPr id="0" name=""/>
        <dsp:cNvSpPr/>
      </dsp:nvSpPr>
      <dsp:spPr>
        <a:xfrm>
          <a:off x="6116542" y="1040375"/>
          <a:ext cx="1752218" cy="674570"/>
        </a:xfrm>
        <a:prstGeom prst="roundRect">
          <a:avLst>
            <a:gd name="adj" fmla="val 10000"/>
          </a:avLst>
        </a:prstGeom>
        <a:gradFill rotWithShape="0">
          <a:gsLst>
            <a:gs pos="0">
              <a:schemeClr val="accent4">
                <a:hueOff val="1096956"/>
                <a:satOff val="4755"/>
                <a:lumOff val="3137"/>
                <a:alphaOff val="0"/>
                <a:shade val="85000"/>
                <a:satMod val="130000"/>
              </a:schemeClr>
            </a:gs>
            <a:gs pos="34000">
              <a:schemeClr val="accent4">
                <a:hueOff val="1096956"/>
                <a:satOff val="4755"/>
                <a:lumOff val="3137"/>
                <a:alphaOff val="0"/>
                <a:shade val="87000"/>
                <a:satMod val="125000"/>
              </a:schemeClr>
            </a:gs>
            <a:gs pos="70000">
              <a:schemeClr val="accent4">
                <a:hueOff val="1096956"/>
                <a:satOff val="4755"/>
                <a:lumOff val="3137"/>
                <a:alphaOff val="0"/>
                <a:tint val="100000"/>
                <a:shade val="90000"/>
                <a:satMod val="130000"/>
              </a:schemeClr>
            </a:gs>
            <a:gs pos="100000">
              <a:schemeClr val="accent4">
                <a:hueOff val="1096956"/>
                <a:satOff val="4755"/>
                <a:lumOff val="3137"/>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s-EC" sz="1800" kern="1200" dirty="0" smtClean="0"/>
            <a:t>PATUEL</a:t>
          </a:r>
          <a:endParaRPr lang="es-EC" sz="1800" kern="1200" dirty="0"/>
        </a:p>
      </dsp:txBody>
      <dsp:txXfrm>
        <a:off x="6116542" y="1040375"/>
        <a:ext cx="1752218" cy="449713"/>
      </dsp:txXfrm>
    </dsp:sp>
    <dsp:sp modelId="{D0A99A47-9C91-4C24-B2FF-19149BC62F6B}">
      <dsp:nvSpPr>
        <dsp:cNvPr id="0" name=""/>
        <dsp:cNvSpPr/>
      </dsp:nvSpPr>
      <dsp:spPr>
        <a:xfrm>
          <a:off x="6234343" y="1627941"/>
          <a:ext cx="2234393" cy="305206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096956"/>
              <a:satOff val="4755"/>
              <a:lumOff val="31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EC" sz="1400" kern="1200" smtClean="0">
              <a:effectLst/>
              <a:latin typeface="+mn-lt"/>
              <a:ea typeface="Calibri" panose="020F0502020204030204" pitchFamily="34" charset="0"/>
              <a:cs typeface="Times New Roman" panose="02020603050405020304" pitchFamily="18" charset="0"/>
            </a:rPr>
            <a:t>Motivación </a:t>
          </a:r>
          <a:endParaRPr lang="es-EC" sz="1400" kern="1200"/>
        </a:p>
        <a:p>
          <a:pPr marL="114300" lvl="1" indent="-114300" algn="l" defTabSz="622300">
            <a:lnSpc>
              <a:spcPct val="90000"/>
            </a:lnSpc>
            <a:spcBef>
              <a:spcPct val="0"/>
            </a:spcBef>
            <a:spcAft>
              <a:spcPct val="15000"/>
            </a:spcAft>
            <a:buChar char="••"/>
          </a:pPr>
          <a:r>
            <a:rPr lang="es-EC" sz="1400" kern="1200" smtClean="0">
              <a:effectLst/>
              <a:latin typeface="+mn-lt"/>
              <a:ea typeface="Calibri" panose="020F0502020204030204" pitchFamily="34" charset="0"/>
              <a:cs typeface="Times New Roman" panose="02020603050405020304" pitchFamily="18" charset="0"/>
            </a:rPr>
            <a:t>Competencia </a:t>
          </a:r>
          <a:endParaRPr lang="es-EC" sz="1400" kern="1200" dirty="0" smtClean="0">
            <a:effectLst/>
            <a:latin typeface="+mn-lt"/>
            <a:ea typeface="Calibri" panose="020F0502020204030204" pitchFamily="34"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kern="1200" smtClean="0">
              <a:effectLst/>
              <a:latin typeface="+mn-lt"/>
              <a:ea typeface="Calibri" panose="020F0502020204030204" pitchFamily="34" charset="0"/>
              <a:cs typeface="Times New Roman" panose="02020603050405020304" pitchFamily="18" charset="0"/>
            </a:rPr>
            <a:t>Ambiente</a:t>
          </a:r>
          <a:endParaRPr lang="es-EC" sz="1400" kern="1200" dirty="0" smtClean="0">
            <a:effectLst/>
            <a:latin typeface="+mn-lt"/>
            <a:ea typeface="Calibri" panose="020F0502020204030204" pitchFamily="34" charset="0"/>
            <a:cs typeface="Times New Roman" panose="02020603050405020304" pitchFamily="18" charset="0"/>
          </a:endParaRPr>
        </a:p>
      </dsp:txBody>
      <dsp:txXfrm>
        <a:off x="6299786" y="1693384"/>
        <a:ext cx="2103507" cy="2921179"/>
      </dsp:txXfrm>
    </dsp:sp>
    <dsp:sp modelId="{7AAF416D-A97A-4476-BB9B-67D3E43FC088}">
      <dsp:nvSpPr>
        <dsp:cNvPr id="0" name=""/>
        <dsp:cNvSpPr/>
      </dsp:nvSpPr>
      <dsp:spPr>
        <a:xfrm>
          <a:off x="8194662" y="1317591"/>
          <a:ext cx="690911" cy="436251"/>
        </a:xfrm>
        <a:prstGeom prst="rightArrow">
          <a:avLst>
            <a:gd name="adj1" fmla="val 60000"/>
            <a:gd name="adj2" fmla="val 50000"/>
          </a:avLst>
        </a:prstGeom>
        <a:gradFill rotWithShape="0">
          <a:gsLst>
            <a:gs pos="0">
              <a:schemeClr val="accent4">
                <a:hueOff val="1645434"/>
                <a:satOff val="7132"/>
                <a:lumOff val="4706"/>
                <a:alphaOff val="0"/>
                <a:shade val="85000"/>
                <a:satMod val="130000"/>
              </a:schemeClr>
            </a:gs>
            <a:gs pos="34000">
              <a:schemeClr val="accent4">
                <a:hueOff val="1645434"/>
                <a:satOff val="7132"/>
                <a:lumOff val="4706"/>
                <a:alphaOff val="0"/>
                <a:shade val="87000"/>
                <a:satMod val="125000"/>
              </a:schemeClr>
            </a:gs>
            <a:gs pos="70000">
              <a:schemeClr val="accent4">
                <a:hueOff val="1645434"/>
                <a:satOff val="7132"/>
                <a:lumOff val="4706"/>
                <a:alphaOff val="0"/>
                <a:tint val="100000"/>
                <a:shade val="90000"/>
                <a:satMod val="130000"/>
              </a:schemeClr>
            </a:gs>
            <a:gs pos="100000">
              <a:schemeClr val="accent4">
                <a:hueOff val="1645434"/>
                <a:satOff val="7132"/>
                <a:lumOff val="4706"/>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a:off x="8194662" y="1404841"/>
        <a:ext cx="560036" cy="261751"/>
      </dsp:txXfrm>
    </dsp:sp>
    <dsp:sp modelId="{C2C9D8DE-E396-4532-A92D-C646A4FA3B88}">
      <dsp:nvSpPr>
        <dsp:cNvPr id="0" name=""/>
        <dsp:cNvSpPr/>
      </dsp:nvSpPr>
      <dsp:spPr>
        <a:xfrm>
          <a:off x="9172368" y="1040375"/>
          <a:ext cx="1752218" cy="674570"/>
        </a:xfrm>
        <a:prstGeom prst="roundRect">
          <a:avLst>
            <a:gd name="adj" fmla="val 10000"/>
          </a:avLst>
        </a:prstGeom>
        <a:gradFill rotWithShape="0">
          <a:gsLst>
            <a:gs pos="0">
              <a:schemeClr val="accent4">
                <a:hueOff val="1645434"/>
                <a:satOff val="7132"/>
                <a:lumOff val="4706"/>
                <a:alphaOff val="0"/>
                <a:shade val="85000"/>
                <a:satMod val="130000"/>
              </a:schemeClr>
            </a:gs>
            <a:gs pos="34000">
              <a:schemeClr val="accent4">
                <a:hueOff val="1645434"/>
                <a:satOff val="7132"/>
                <a:lumOff val="4706"/>
                <a:alphaOff val="0"/>
                <a:shade val="87000"/>
                <a:satMod val="125000"/>
              </a:schemeClr>
            </a:gs>
            <a:gs pos="70000">
              <a:schemeClr val="accent4">
                <a:hueOff val="1645434"/>
                <a:satOff val="7132"/>
                <a:lumOff val="4706"/>
                <a:alphaOff val="0"/>
                <a:tint val="100000"/>
                <a:shade val="90000"/>
                <a:satMod val="130000"/>
              </a:schemeClr>
            </a:gs>
            <a:gs pos="100000">
              <a:schemeClr val="accent4">
                <a:hueOff val="1645434"/>
                <a:satOff val="7132"/>
                <a:lumOff val="4706"/>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s-EC" sz="1800" kern="1200" dirty="0" smtClean="0"/>
            <a:t>VECIANA</a:t>
          </a:r>
          <a:endParaRPr lang="es-EC" sz="1800" kern="1200" dirty="0"/>
        </a:p>
      </dsp:txBody>
      <dsp:txXfrm>
        <a:off x="9172368" y="1040375"/>
        <a:ext cx="1752218" cy="449713"/>
      </dsp:txXfrm>
    </dsp:sp>
    <dsp:sp modelId="{F1490EDC-513A-4034-BAC3-B420C913FA78}">
      <dsp:nvSpPr>
        <dsp:cNvPr id="0" name=""/>
        <dsp:cNvSpPr/>
      </dsp:nvSpPr>
      <dsp:spPr>
        <a:xfrm>
          <a:off x="9290168" y="1627941"/>
          <a:ext cx="2234393" cy="305206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645434"/>
              <a:satOff val="7132"/>
              <a:lumOff val="470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effectLst/>
              <a:latin typeface="+mn-lt"/>
              <a:ea typeface="Calibri" panose="020F0502020204030204" pitchFamily="34" charset="0"/>
              <a:cs typeface="Times New Roman" panose="02020603050405020304" pitchFamily="18" charset="0"/>
            </a:rPr>
            <a:t>Identificar una oportunidad empresarial</a:t>
          </a:r>
          <a:endParaRPr lang="es-EC" sz="1400" kern="1200" dirty="0"/>
        </a:p>
        <a:p>
          <a:pPr marL="114300" lvl="1" indent="-114300" algn="l" defTabSz="622300">
            <a:lnSpc>
              <a:spcPct val="90000"/>
            </a:lnSpc>
            <a:spcBef>
              <a:spcPct val="0"/>
            </a:spcBef>
            <a:spcAft>
              <a:spcPct val="15000"/>
            </a:spcAft>
            <a:buChar char="••"/>
          </a:pPr>
          <a:r>
            <a:rPr lang="es-EC" sz="1400" kern="1200" smtClean="0">
              <a:effectLst/>
              <a:latin typeface="+mn-lt"/>
              <a:ea typeface="Calibri" panose="020F0502020204030204" pitchFamily="34" charset="0"/>
              <a:cs typeface="Times New Roman" panose="02020603050405020304" pitchFamily="18" charset="0"/>
            </a:rPr>
            <a:t>Factores de producción </a:t>
          </a:r>
          <a:endParaRPr lang="es-EC" sz="1400" kern="1200" dirty="0" smtClean="0">
            <a:effectLst/>
            <a:latin typeface="+mn-lt"/>
            <a:ea typeface="Calibri" panose="020F0502020204030204" pitchFamily="34"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kern="1200" smtClean="0">
              <a:effectLst/>
              <a:latin typeface="+mn-lt"/>
              <a:ea typeface="Calibri" panose="020F0502020204030204" pitchFamily="34" charset="0"/>
              <a:cs typeface="Times New Roman" panose="02020603050405020304" pitchFamily="18" charset="0"/>
            </a:rPr>
            <a:t>Mercado </a:t>
          </a:r>
          <a:endParaRPr lang="es-EC" sz="1400" kern="1200" dirty="0" smtClean="0">
            <a:effectLst/>
            <a:latin typeface="+mn-lt"/>
            <a:ea typeface="Calibri" panose="020F0502020204030204" pitchFamily="34"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kern="1200" smtClean="0">
              <a:effectLst/>
              <a:latin typeface="+mn-lt"/>
              <a:ea typeface="Calibri" panose="020F0502020204030204" pitchFamily="34" charset="0"/>
              <a:cs typeface="Times New Roman" panose="02020603050405020304" pitchFamily="18" charset="0"/>
            </a:rPr>
            <a:t>Recursos </a:t>
          </a:r>
          <a:endParaRPr lang="es-EC" sz="1400" kern="1200" dirty="0" smtClean="0">
            <a:effectLst/>
            <a:latin typeface="+mn-lt"/>
            <a:ea typeface="Calibri" panose="020F0502020204030204" pitchFamily="34"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kern="1200" dirty="0" smtClean="0">
              <a:effectLst/>
              <a:latin typeface="+mn-lt"/>
              <a:ea typeface="Calibri" panose="020F0502020204030204" pitchFamily="34" charset="0"/>
              <a:cs typeface="Times New Roman" panose="02020603050405020304" pitchFamily="18" charset="0"/>
            </a:rPr>
            <a:t>Motivación</a:t>
          </a:r>
          <a:r>
            <a:rPr lang="es-EC" sz="1400" kern="1200" baseline="0" dirty="0" smtClean="0">
              <a:effectLst/>
              <a:latin typeface="+mn-lt"/>
              <a:ea typeface="Calibri" panose="020F0502020204030204" pitchFamily="34" charset="0"/>
              <a:cs typeface="Times New Roman" panose="02020603050405020304" pitchFamily="18" charset="0"/>
            </a:rPr>
            <a:t> y habilidades del emprendedor</a:t>
          </a:r>
          <a:endParaRPr lang="es-EC" sz="1400" kern="1200" dirty="0" smtClean="0">
            <a:effectLst/>
            <a:latin typeface="+mn-lt"/>
            <a:ea typeface="Calibri" panose="020F0502020204030204" pitchFamily="34" charset="0"/>
            <a:cs typeface="Times New Roman" panose="02020603050405020304" pitchFamily="18" charset="0"/>
          </a:endParaRPr>
        </a:p>
      </dsp:txBody>
      <dsp:txXfrm>
        <a:off x="9355611" y="1693384"/>
        <a:ext cx="2103507" cy="29211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F6B00-C54C-4C8E-B946-5D52AAB90611}">
      <dsp:nvSpPr>
        <dsp:cNvPr id="0" name=""/>
        <dsp:cNvSpPr/>
      </dsp:nvSpPr>
      <dsp:spPr>
        <a:xfrm>
          <a:off x="0" y="584686"/>
          <a:ext cx="3460755" cy="1094210"/>
        </a:xfrm>
        <a:prstGeom prst="roundRect">
          <a:avLst>
            <a:gd name="adj" fmla="val 10000"/>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H1: La motivación es un factor que tiene una relación significativa con el sostenimiento de los emprendimientos a largo plazo.</a:t>
          </a:r>
          <a:endParaRPr lang="es-EC" sz="1800" kern="1200" dirty="0"/>
        </a:p>
      </dsp:txBody>
      <dsp:txXfrm>
        <a:off x="32048" y="616734"/>
        <a:ext cx="3396659" cy="1030114"/>
      </dsp:txXfrm>
    </dsp:sp>
    <dsp:sp modelId="{CD1272EC-2F63-4C33-B1D1-68E1BE6E276B}">
      <dsp:nvSpPr>
        <dsp:cNvPr id="0" name=""/>
        <dsp:cNvSpPr/>
      </dsp:nvSpPr>
      <dsp:spPr>
        <a:xfrm rot="21569105">
          <a:off x="3635311" y="946222"/>
          <a:ext cx="420557" cy="333120"/>
        </a:xfrm>
        <a:prstGeom prst="rightArrow">
          <a:avLst>
            <a:gd name="adj1" fmla="val 60000"/>
            <a:gd name="adj2" fmla="val 50000"/>
          </a:avLst>
        </a:prstGeom>
        <a:gradFill rotWithShape="0">
          <a:gsLst>
            <a:gs pos="0">
              <a:schemeClr val="dk1">
                <a:tint val="60000"/>
                <a:hueOff val="0"/>
                <a:satOff val="0"/>
                <a:lumOff val="0"/>
                <a:alphaOff val="0"/>
                <a:shade val="85000"/>
                <a:satMod val="130000"/>
              </a:schemeClr>
            </a:gs>
            <a:gs pos="34000">
              <a:schemeClr val="dk1">
                <a:tint val="60000"/>
                <a:hueOff val="0"/>
                <a:satOff val="0"/>
                <a:lumOff val="0"/>
                <a:alphaOff val="0"/>
                <a:shade val="87000"/>
                <a:satMod val="125000"/>
              </a:schemeClr>
            </a:gs>
            <a:gs pos="70000">
              <a:schemeClr val="dk1">
                <a:tint val="60000"/>
                <a:hueOff val="0"/>
                <a:satOff val="0"/>
                <a:lumOff val="0"/>
                <a:alphaOff val="0"/>
                <a:tint val="100000"/>
                <a:shade val="90000"/>
                <a:satMod val="130000"/>
              </a:schemeClr>
            </a:gs>
            <a:gs pos="100000">
              <a:schemeClr val="dk1">
                <a:tint val="6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a:off x="3635313" y="1013295"/>
        <a:ext cx="320621" cy="199872"/>
      </dsp:txXfrm>
    </dsp:sp>
    <dsp:sp modelId="{EE41AC65-EB7E-48A1-93DB-6D95FF68DD9B}">
      <dsp:nvSpPr>
        <dsp:cNvPr id="0" name=""/>
        <dsp:cNvSpPr/>
      </dsp:nvSpPr>
      <dsp:spPr>
        <a:xfrm>
          <a:off x="4254228" y="546453"/>
          <a:ext cx="3460755" cy="1094210"/>
        </a:xfrm>
        <a:prstGeom prst="roundRect">
          <a:avLst>
            <a:gd name="adj" fmla="val 10000"/>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H2: La innovación es un factor que tiene una relación significativa con el sostenimiento de los emprendimientos a largo plazo.</a:t>
          </a:r>
          <a:endParaRPr lang="es-EC" sz="1800" kern="1200" dirty="0"/>
        </a:p>
      </dsp:txBody>
      <dsp:txXfrm>
        <a:off x="4286276" y="578501"/>
        <a:ext cx="3396659" cy="1030114"/>
      </dsp:txXfrm>
    </dsp:sp>
    <dsp:sp modelId="{05B62C84-3CD8-4706-924D-3DA20E558059}">
      <dsp:nvSpPr>
        <dsp:cNvPr id="0" name=""/>
        <dsp:cNvSpPr/>
      </dsp:nvSpPr>
      <dsp:spPr>
        <a:xfrm rot="21553621">
          <a:off x="7829673" y="900240"/>
          <a:ext cx="276352" cy="333120"/>
        </a:xfrm>
        <a:prstGeom prst="rightArrow">
          <a:avLst>
            <a:gd name="adj1" fmla="val 60000"/>
            <a:gd name="adj2" fmla="val 50000"/>
          </a:avLst>
        </a:prstGeom>
        <a:gradFill rotWithShape="0">
          <a:gsLst>
            <a:gs pos="0">
              <a:schemeClr val="dk1">
                <a:tint val="60000"/>
                <a:hueOff val="0"/>
                <a:satOff val="0"/>
                <a:lumOff val="0"/>
                <a:alphaOff val="0"/>
                <a:shade val="85000"/>
                <a:satMod val="130000"/>
              </a:schemeClr>
            </a:gs>
            <a:gs pos="34000">
              <a:schemeClr val="dk1">
                <a:tint val="60000"/>
                <a:hueOff val="0"/>
                <a:satOff val="0"/>
                <a:lumOff val="0"/>
                <a:alphaOff val="0"/>
                <a:shade val="87000"/>
                <a:satMod val="125000"/>
              </a:schemeClr>
            </a:gs>
            <a:gs pos="70000">
              <a:schemeClr val="dk1">
                <a:tint val="60000"/>
                <a:hueOff val="0"/>
                <a:satOff val="0"/>
                <a:lumOff val="0"/>
                <a:alphaOff val="0"/>
                <a:tint val="100000"/>
                <a:shade val="90000"/>
                <a:satMod val="130000"/>
              </a:schemeClr>
            </a:gs>
            <a:gs pos="100000">
              <a:schemeClr val="dk1">
                <a:tint val="6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a:off x="7829677" y="967423"/>
        <a:ext cx="193446" cy="199872"/>
      </dsp:txXfrm>
    </dsp:sp>
    <dsp:sp modelId="{6EBC32CE-671F-4AD5-B79D-CD36890B4A66}">
      <dsp:nvSpPr>
        <dsp:cNvPr id="0" name=""/>
        <dsp:cNvSpPr/>
      </dsp:nvSpPr>
      <dsp:spPr>
        <a:xfrm>
          <a:off x="8236357" y="638938"/>
          <a:ext cx="3153304" cy="805935"/>
        </a:xfrm>
        <a:prstGeom prst="roundRect">
          <a:avLst>
            <a:gd name="adj" fmla="val 10000"/>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latin typeface="+mn-lt"/>
              <a:cs typeface="Arial" panose="020B0604020202020204" pitchFamily="34" charset="0"/>
            </a:rPr>
            <a:t>La </a:t>
          </a:r>
          <a:r>
            <a:rPr lang="es-EC" sz="1800" kern="1200" dirty="0" smtClean="0">
              <a:latin typeface="+mn-lt"/>
              <a:cs typeface="Arial" panose="020B0604020202020204" pitchFamily="34" charset="0"/>
            </a:rPr>
            <a:t>Innovación no depende del financiamiento que tenga un negocio. </a:t>
          </a:r>
          <a:endParaRPr lang="es-EC" sz="1800" kern="1200" dirty="0">
            <a:latin typeface="+mn-lt"/>
            <a:cs typeface="Arial" panose="020B0604020202020204" pitchFamily="34" charset="0"/>
          </a:endParaRPr>
        </a:p>
      </dsp:txBody>
      <dsp:txXfrm>
        <a:off x="8259962" y="662543"/>
        <a:ext cx="3106094" cy="758725"/>
      </dsp:txXfrm>
    </dsp:sp>
    <dsp:sp modelId="{305CD427-073A-408A-8561-C0B9D7485066}">
      <dsp:nvSpPr>
        <dsp:cNvPr id="0" name=""/>
        <dsp:cNvSpPr/>
      </dsp:nvSpPr>
      <dsp:spPr>
        <a:xfrm rot="5564888">
          <a:off x="9563643" y="1664893"/>
          <a:ext cx="422934" cy="333120"/>
        </a:xfrm>
        <a:prstGeom prst="rightArrow">
          <a:avLst>
            <a:gd name="adj1" fmla="val 60000"/>
            <a:gd name="adj2" fmla="val 50000"/>
          </a:avLst>
        </a:prstGeom>
        <a:gradFill rotWithShape="0">
          <a:gsLst>
            <a:gs pos="0">
              <a:schemeClr val="dk1">
                <a:tint val="60000"/>
                <a:hueOff val="0"/>
                <a:satOff val="0"/>
                <a:lumOff val="0"/>
                <a:alphaOff val="0"/>
                <a:shade val="85000"/>
                <a:satMod val="130000"/>
              </a:schemeClr>
            </a:gs>
            <a:gs pos="34000">
              <a:schemeClr val="dk1">
                <a:tint val="60000"/>
                <a:hueOff val="0"/>
                <a:satOff val="0"/>
                <a:lumOff val="0"/>
                <a:alphaOff val="0"/>
                <a:shade val="87000"/>
                <a:satMod val="125000"/>
              </a:schemeClr>
            </a:gs>
            <a:gs pos="70000">
              <a:schemeClr val="dk1">
                <a:tint val="60000"/>
                <a:hueOff val="0"/>
                <a:satOff val="0"/>
                <a:lumOff val="0"/>
                <a:alphaOff val="0"/>
                <a:tint val="100000"/>
                <a:shade val="90000"/>
                <a:satMod val="130000"/>
              </a:schemeClr>
            </a:gs>
            <a:gs pos="100000">
              <a:schemeClr val="dk1">
                <a:tint val="6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a:p>
      </dsp:txBody>
      <dsp:txXfrm rot="-5400000">
        <a:off x="9677570" y="1620043"/>
        <a:ext cx="199872" cy="322998"/>
      </dsp:txXfrm>
    </dsp:sp>
    <dsp:sp modelId="{C5F4CB6B-334B-4479-B02F-F46937760E47}">
      <dsp:nvSpPr>
        <dsp:cNvPr id="0" name=""/>
        <dsp:cNvSpPr/>
      </dsp:nvSpPr>
      <dsp:spPr>
        <a:xfrm>
          <a:off x="7998767" y="2241946"/>
          <a:ext cx="3460755" cy="1094210"/>
        </a:xfrm>
        <a:prstGeom prst="roundRect">
          <a:avLst>
            <a:gd name="adj" fmla="val 10000"/>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H3: Los incentivos del gobierno benefician la consolidación a largo plazo de los emprendimientos.</a:t>
          </a:r>
          <a:endParaRPr lang="es-EC" sz="1800" kern="1200" dirty="0"/>
        </a:p>
      </dsp:txBody>
      <dsp:txXfrm>
        <a:off x="8030815" y="2273994"/>
        <a:ext cx="3396659" cy="1030114"/>
      </dsp:txXfrm>
    </dsp:sp>
    <dsp:sp modelId="{4D1E2CB9-ED90-466B-87D8-1A2273C67AEE}">
      <dsp:nvSpPr>
        <dsp:cNvPr id="0" name=""/>
        <dsp:cNvSpPr/>
      </dsp:nvSpPr>
      <dsp:spPr>
        <a:xfrm rot="10800000">
          <a:off x="7595799" y="2622491"/>
          <a:ext cx="284763" cy="333120"/>
        </a:xfrm>
        <a:prstGeom prst="rightArrow">
          <a:avLst>
            <a:gd name="adj1" fmla="val 60000"/>
            <a:gd name="adj2" fmla="val 50000"/>
          </a:avLst>
        </a:prstGeom>
        <a:gradFill rotWithShape="0">
          <a:gsLst>
            <a:gs pos="0">
              <a:schemeClr val="dk1">
                <a:tint val="60000"/>
                <a:hueOff val="0"/>
                <a:satOff val="0"/>
                <a:lumOff val="0"/>
                <a:alphaOff val="0"/>
                <a:shade val="85000"/>
                <a:satMod val="130000"/>
              </a:schemeClr>
            </a:gs>
            <a:gs pos="34000">
              <a:schemeClr val="dk1">
                <a:tint val="60000"/>
                <a:hueOff val="0"/>
                <a:satOff val="0"/>
                <a:lumOff val="0"/>
                <a:alphaOff val="0"/>
                <a:shade val="87000"/>
                <a:satMod val="125000"/>
              </a:schemeClr>
            </a:gs>
            <a:gs pos="70000">
              <a:schemeClr val="dk1">
                <a:tint val="60000"/>
                <a:hueOff val="0"/>
                <a:satOff val="0"/>
                <a:lumOff val="0"/>
                <a:alphaOff val="0"/>
                <a:tint val="100000"/>
                <a:shade val="90000"/>
                <a:satMod val="130000"/>
              </a:schemeClr>
            </a:gs>
            <a:gs pos="100000">
              <a:schemeClr val="dk1">
                <a:tint val="6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rot="10800000">
        <a:off x="7681228" y="2689115"/>
        <a:ext cx="199334" cy="199872"/>
      </dsp:txXfrm>
    </dsp:sp>
    <dsp:sp modelId="{73C6A34E-9214-4928-9D70-12493BF2D253}">
      <dsp:nvSpPr>
        <dsp:cNvPr id="0" name=""/>
        <dsp:cNvSpPr/>
      </dsp:nvSpPr>
      <dsp:spPr>
        <a:xfrm>
          <a:off x="4000721" y="2241946"/>
          <a:ext cx="3460755" cy="1094210"/>
        </a:xfrm>
        <a:prstGeom prst="roundRect">
          <a:avLst>
            <a:gd name="adj" fmla="val 10000"/>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H4: El financiamiento es un factor que facilita el sostenimiento de los emprendimientos a largo plazo.</a:t>
          </a:r>
          <a:endParaRPr lang="es-EC" sz="1800" kern="1200" dirty="0"/>
        </a:p>
      </dsp:txBody>
      <dsp:txXfrm>
        <a:off x="4032769" y="2273994"/>
        <a:ext cx="3396659" cy="1030114"/>
      </dsp:txXfrm>
    </dsp:sp>
    <dsp:sp modelId="{E561C6D2-5997-4A28-B9B6-5C7596DA029B}">
      <dsp:nvSpPr>
        <dsp:cNvPr id="0" name=""/>
        <dsp:cNvSpPr/>
      </dsp:nvSpPr>
      <dsp:spPr>
        <a:xfrm rot="10800000">
          <a:off x="3597753" y="2622491"/>
          <a:ext cx="284763" cy="333120"/>
        </a:xfrm>
        <a:prstGeom prst="rightArrow">
          <a:avLst>
            <a:gd name="adj1" fmla="val 60000"/>
            <a:gd name="adj2" fmla="val 50000"/>
          </a:avLst>
        </a:prstGeom>
        <a:gradFill rotWithShape="0">
          <a:gsLst>
            <a:gs pos="0">
              <a:schemeClr val="dk1">
                <a:tint val="60000"/>
                <a:hueOff val="0"/>
                <a:satOff val="0"/>
                <a:lumOff val="0"/>
                <a:alphaOff val="0"/>
                <a:shade val="85000"/>
                <a:satMod val="130000"/>
              </a:schemeClr>
            </a:gs>
            <a:gs pos="34000">
              <a:schemeClr val="dk1">
                <a:tint val="60000"/>
                <a:hueOff val="0"/>
                <a:satOff val="0"/>
                <a:lumOff val="0"/>
                <a:alphaOff val="0"/>
                <a:shade val="87000"/>
                <a:satMod val="125000"/>
              </a:schemeClr>
            </a:gs>
            <a:gs pos="70000">
              <a:schemeClr val="dk1">
                <a:tint val="60000"/>
                <a:hueOff val="0"/>
                <a:satOff val="0"/>
                <a:lumOff val="0"/>
                <a:alphaOff val="0"/>
                <a:tint val="100000"/>
                <a:shade val="90000"/>
                <a:satMod val="130000"/>
              </a:schemeClr>
            </a:gs>
            <a:gs pos="100000">
              <a:schemeClr val="dk1">
                <a:tint val="6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rot="10800000">
        <a:off x="3683182" y="2689115"/>
        <a:ext cx="199334" cy="199872"/>
      </dsp:txXfrm>
    </dsp:sp>
    <dsp:sp modelId="{50C60D0A-45E9-496B-8957-09E7C08A0BCC}">
      <dsp:nvSpPr>
        <dsp:cNvPr id="0" name=""/>
        <dsp:cNvSpPr/>
      </dsp:nvSpPr>
      <dsp:spPr>
        <a:xfrm>
          <a:off x="2675" y="2241946"/>
          <a:ext cx="3460755" cy="1094210"/>
        </a:xfrm>
        <a:prstGeom prst="roundRect">
          <a:avLst>
            <a:gd name="adj" fmla="val 10000"/>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H5: La asesoría es un factor que ayuda la consolidación de un emprendimiento a largo plazo.</a:t>
          </a:r>
          <a:endParaRPr lang="es-EC" sz="1800" kern="1200" dirty="0"/>
        </a:p>
      </dsp:txBody>
      <dsp:txXfrm>
        <a:off x="34723" y="2273994"/>
        <a:ext cx="3396659" cy="1030114"/>
      </dsp:txXfrm>
    </dsp:sp>
    <dsp:sp modelId="{53304EFE-81BD-4C59-8CA7-59DBE5F727CC}">
      <dsp:nvSpPr>
        <dsp:cNvPr id="0" name=""/>
        <dsp:cNvSpPr/>
      </dsp:nvSpPr>
      <dsp:spPr>
        <a:xfrm rot="5400000">
          <a:off x="1590671" y="3430182"/>
          <a:ext cx="284763" cy="333120"/>
        </a:xfrm>
        <a:prstGeom prst="rightArrow">
          <a:avLst>
            <a:gd name="adj1" fmla="val 60000"/>
            <a:gd name="adj2" fmla="val 50000"/>
          </a:avLst>
        </a:prstGeom>
        <a:gradFill rotWithShape="0">
          <a:gsLst>
            <a:gs pos="0">
              <a:schemeClr val="dk1">
                <a:tint val="60000"/>
                <a:hueOff val="0"/>
                <a:satOff val="0"/>
                <a:lumOff val="0"/>
                <a:alphaOff val="0"/>
                <a:shade val="85000"/>
                <a:satMod val="130000"/>
              </a:schemeClr>
            </a:gs>
            <a:gs pos="34000">
              <a:schemeClr val="dk1">
                <a:tint val="60000"/>
                <a:hueOff val="0"/>
                <a:satOff val="0"/>
                <a:lumOff val="0"/>
                <a:alphaOff val="0"/>
                <a:shade val="87000"/>
                <a:satMod val="125000"/>
              </a:schemeClr>
            </a:gs>
            <a:gs pos="70000">
              <a:schemeClr val="dk1">
                <a:tint val="60000"/>
                <a:hueOff val="0"/>
                <a:satOff val="0"/>
                <a:lumOff val="0"/>
                <a:alphaOff val="0"/>
                <a:tint val="100000"/>
                <a:shade val="90000"/>
                <a:satMod val="130000"/>
              </a:schemeClr>
            </a:gs>
            <a:gs pos="100000">
              <a:schemeClr val="dk1">
                <a:tint val="6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rot="-5400000">
        <a:off x="1633117" y="3454361"/>
        <a:ext cx="199872" cy="199334"/>
      </dsp:txXfrm>
    </dsp:sp>
    <dsp:sp modelId="{9B009FF8-260C-419B-AA6E-83680BC1C53D}">
      <dsp:nvSpPr>
        <dsp:cNvPr id="0" name=""/>
        <dsp:cNvSpPr/>
      </dsp:nvSpPr>
      <dsp:spPr>
        <a:xfrm>
          <a:off x="2675" y="3873447"/>
          <a:ext cx="3460755" cy="1094210"/>
        </a:xfrm>
        <a:prstGeom prst="roundRect">
          <a:avLst>
            <a:gd name="adj" fmla="val 10000"/>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smtClean="0"/>
            <a:t>H:6 Estar atento a las oportunidades del mercado ayuda a un emprendimiento a consolidarse a largo plazo.</a:t>
          </a:r>
          <a:endParaRPr lang="es-EC" sz="1800" kern="1200"/>
        </a:p>
      </dsp:txBody>
      <dsp:txXfrm>
        <a:off x="34723" y="3905495"/>
        <a:ext cx="3396659" cy="1030114"/>
      </dsp:txXfrm>
    </dsp:sp>
    <dsp:sp modelId="{6929C52F-D7C2-4541-B2DE-EAED485F947D}">
      <dsp:nvSpPr>
        <dsp:cNvPr id="0" name=""/>
        <dsp:cNvSpPr/>
      </dsp:nvSpPr>
      <dsp:spPr>
        <a:xfrm>
          <a:off x="3581634" y="4253992"/>
          <a:ext cx="284763" cy="333120"/>
        </a:xfrm>
        <a:prstGeom prst="rightArrow">
          <a:avLst>
            <a:gd name="adj1" fmla="val 60000"/>
            <a:gd name="adj2" fmla="val 50000"/>
          </a:avLst>
        </a:prstGeom>
        <a:gradFill rotWithShape="0">
          <a:gsLst>
            <a:gs pos="0">
              <a:schemeClr val="dk1">
                <a:tint val="60000"/>
                <a:hueOff val="0"/>
                <a:satOff val="0"/>
                <a:lumOff val="0"/>
                <a:alphaOff val="0"/>
                <a:shade val="85000"/>
                <a:satMod val="130000"/>
              </a:schemeClr>
            </a:gs>
            <a:gs pos="34000">
              <a:schemeClr val="dk1">
                <a:tint val="60000"/>
                <a:hueOff val="0"/>
                <a:satOff val="0"/>
                <a:lumOff val="0"/>
                <a:alphaOff val="0"/>
                <a:shade val="87000"/>
                <a:satMod val="125000"/>
              </a:schemeClr>
            </a:gs>
            <a:gs pos="70000">
              <a:schemeClr val="dk1">
                <a:tint val="60000"/>
                <a:hueOff val="0"/>
                <a:satOff val="0"/>
                <a:lumOff val="0"/>
                <a:alphaOff val="0"/>
                <a:tint val="100000"/>
                <a:shade val="90000"/>
                <a:satMod val="130000"/>
              </a:schemeClr>
            </a:gs>
            <a:gs pos="100000">
              <a:schemeClr val="dk1">
                <a:tint val="6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a:off x="3581634" y="4320616"/>
        <a:ext cx="199334" cy="199872"/>
      </dsp:txXfrm>
    </dsp:sp>
    <dsp:sp modelId="{DE449CBD-73B4-4DD7-8F2C-F154DEF3A61B}">
      <dsp:nvSpPr>
        <dsp:cNvPr id="0" name=""/>
        <dsp:cNvSpPr/>
      </dsp:nvSpPr>
      <dsp:spPr>
        <a:xfrm>
          <a:off x="4000721" y="3873447"/>
          <a:ext cx="3460755" cy="1094210"/>
        </a:xfrm>
        <a:prstGeom prst="roundRect">
          <a:avLst>
            <a:gd name="adj" fmla="val 10000"/>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smtClean="0"/>
            <a:t>H7: Los emprendimientos creados por necesidad si tienen permanencia en el mercado.</a:t>
          </a:r>
          <a:endParaRPr lang="es-EC" sz="1800" kern="1200"/>
        </a:p>
      </dsp:txBody>
      <dsp:txXfrm>
        <a:off x="4032769" y="3905495"/>
        <a:ext cx="3396659" cy="10301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E00F4-966E-4E4D-B71F-FF784F0850DF}">
      <dsp:nvSpPr>
        <dsp:cNvPr id="0" name=""/>
        <dsp:cNvSpPr/>
      </dsp:nvSpPr>
      <dsp:spPr>
        <a:xfrm>
          <a:off x="2755150" y="0"/>
          <a:ext cx="3546879" cy="2579687"/>
        </a:xfrm>
        <a:prstGeom prst="rightArrow">
          <a:avLst>
            <a:gd name="adj1" fmla="val 75000"/>
            <a:gd name="adj2" fmla="val 50000"/>
          </a:avLst>
        </a:prstGeom>
        <a:solidFill>
          <a:srgbClr val="F5C5EB">
            <a:alpha val="89804"/>
          </a:srgb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s-EC" sz="2400" kern="1200" dirty="0" err="1" smtClean="0"/>
            <a:t>Cuantitatitivo</a:t>
          </a:r>
          <a:endParaRPr lang="es-EC" sz="2400" kern="1200" dirty="0"/>
        </a:p>
      </dsp:txBody>
      <dsp:txXfrm>
        <a:off x="2755150" y="322461"/>
        <a:ext cx="2579496" cy="1934765"/>
      </dsp:txXfrm>
    </dsp:sp>
    <dsp:sp modelId="{D3087852-C930-491C-8D1C-F58EC10B25F4}">
      <dsp:nvSpPr>
        <dsp:cNvPr id="0" name=""/>
        <dsp:cNvSpPr/>
      </dsp:nvSpPr>
      <dsp:spPr>
        <a:xfrm>
          <a:off x="0" y="117456"/>
          <a:ext cx="2690808" cy="1998355"/>
        </a:xfrm>
        <a:prstGeom prst="roundRect">
          <a:avLst/>
        </a:prstGeom>
        <a:solidFill>
          <a:srgbClr val="FF99CC"/>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s-EC" sz="3700" kern="1200" dirty="0" smtClean="0">
              <a:solidFill>
                <a:schemeClr val="tx1"/>
              </a:solidFill>
            </a:rPr>
            <a:t>ENFOQUE</a:t>
          </a:r>
          <a:endParaRPr lang="es-EC" sz="3700" kern="1200" dirty="0">
            <a:solidFill>
              <a:schemeClr val="tx1"/>
            </a:solidFill>
          </a:endParaRPr>
        </a:p>
      </dsp:txBody>
      <dsp:txXfrm>
        <a:off x="97552" y="215008"/>
        <a:ext cx="2495704" cy="1803251"/>
      </dsp:txXfrm>
    </dsp:sp>
    <dsp:sp modelId="{5425F26E-E4FA-44C0-B8CF-3E8A3668CE77}">
      <dsp:nvSpPr>
        <dsp:cNvPr id="0" name=""/>
        <dsp:cNvSpPr/>
      </dsp:nvSpPr>
      <dsp:spPr>
        <a:xfrm>
          <a:off x="4331595" y="2735285"/>
          <a:ext cx="6524437" cy="2579687"/>
        </a:xfrm>
        <a:prstGeom prst="rightArrow">
          <a:avLst>
            <a:gd name="adj1" fmla="val 75000"/>
            <a:gd name="adj2" fmla="val 50000"/>
          </a:avLst>
        </a:prstGeom>
        <a:solidFill>
          <a:srgbClr val="F5C5EB">
            <a:alpha val="89804"/>
          </a:srgb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s-EC" sz="2400" kern="1200" dirty="0" smtClean="0"/>
            <a:t>Finalidad: Aplicada</a:t>
          </a:r>
          <a:endParaRPr lang="es-EC" sz="2400" kern="1200" dirty="0"/>
        </a:p>
        <a:p>
          <a:pPr marL="228600" lvl="1" indent="-228600" algn="l" defTabSz="1066800">
            <a:lnSpc>
              <a:spcPct val="90000"/>
            </a:lnSpc>
            <a:spcBef>
              <a:spcPct val="0"/>
            </a:spcBef>
            <a:spcAft>
              <a:spcPct val="15000"/>
            </a:spcAft>
            <a:buChar char="••"/>
          </a:pPr>
          <a:r>
            <a:rPr lang="es-EC" sz="2400" kern="1200" dirty="0" smtClean="0"/>
            <a:t>Fuente de Información Mixta</a:t>
          </a:r>
          <a:endParaRPr lang="es-EC" sz="2400" kern="1200" dirty="0"/>
        </a:p>
        <a:p>
          <a:pPr marL="228600" lvl="1" indent="-228600" algn="l" defTabSz="1066800">
            <a:lnSpc>
              <a:spcPct val="90000"/>
            </a:lnSpc>
            <a:spcBef>
              <a:spcPct val="0"/>
            </a:spcBef>
            <a:spcAft>
              <a:spcPct val="15000"/>
            </a:spcAft>
            <a:buChar char="••"/>
          </a:pPr>
          <a:r>
            <a:rPr lang="es-EC" sz="2400" kern="1200" dirty="0" smtClean="0"/>
            <a:t>Unidad de Análisis </a:t>
          </a:r>
          <a:r>
            <a:rPr lang="es-EC" sz="2400" kern="1200" dirty="0" err="1" smtClean="0"/>
            <a:t>Insitu</a:t>
          </a:r>
          <a:endParaRPr lang="es-EC" sz="2400" kern="1200" dirty="0"/>
        </a:p>
        <a:p>
          <a:pPr marL="228600" lvl="1" indent="-228600" algn="l" defTabSz="1066800">
            <a:lnSpc>
              <a:spcPct val="90000"/>
            </a:lnSpc>
            <a:spcBef>
              <a:spcPct val="0"/>
            </a:spcBef>
            <a:spcAft>
              <a:spcPct val="15000"/>
            </a:spcAft>
            <a:buChar char="••"/>
          </a:pPr>
          <a:r>
            <a:rPr lang="es-EC" sz="2400" kern="1200" dirty="0" smtClean="0"/>
            <a:t>Control de Variables No Experimental</a:t>
          </a:r>
          <a:endParaRPr lang="es-EC" sz="2400" kern="1200" dirty="0"/>
        </a:p>
        <a:p>
          <a:pPr marL="228600" lvl="1" indent="-228600" algn="l" defTabSz="1066800">
            <a:lnSpc>
              <a:spcPct val="90000"/>
            </a:lnSpc>
            <a:spcBef>
              <a:spcPct val="0"/>
            </a:spcBef>
            <a:spcAft>
              <a:spcPct val="15000"/>
            </a:spcAft>
            <a:buChar char="••"/>
          </a:pPr>
          <a:r>
            <a:rPr lang="es-EC" sz="2400" kern="1200" dirty="0" smtClean="0"/>
            <a:t>Alcance Correlacional</a:t>
          </a:r>
          <a:endParaRPr lang="es-EC" sz="2400" kern="1200" dirty="0"/>
        </a:p>
      </dsp:txBody>
      <dsp:txXfrm>
        <a:off x="4331595" y="3057746"/>
        <a:ext cx="5557054" cy="1934765"/>
      </dsp:txXfrm>
    </dsp:sp>
    <dsp:sp modelId="{31B4592B-9AD0-414D-B20A-ADF572AAD70A}">
      <dsp:nvSpPr>
        <dsp:cNvPr id="0" name=""/>
        <dsp:cNvSpPr/>
      </dsp:nvSpPr>
      <dsp:spPr>
        <a:xfrm>
          <a:off x="1615015" y="3000180"/>
          <a:ext cx="2690808" cy="1998355"/>
        </a:xfrm>
        <a:prstGeom prst="roundRect">
          <a:avLst/>
        </a:prstGeom>
        <a:solidFill>
          <a:srgbClr val="FF99CC"/>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s-EC" sz="3700" kern="1200" dirty="0" smtClean="0">
              <a:solidFill>
                <a:schemeClr val="tx1"/>
              </a:solidFill>
            </a:rPr>
            <a:t>TIPOLOGIA</a:t>
          </a:r>
          <a:endParaRPr lang="es-EC" sz="3700" kern="1200" dirty="0">
            <a:solidFill>
              <a:schemeClr val="tx1"/>
            </a:solidFill>
          </a:endParaRPr>
        </a:p>
      </dsp:txBody>
      <dsp:txXfrm>
        <a:off x="1712567" y="3097732"/>
        <a:ext cx="2495704" cy="18032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7F788-CA19-4938-9032-12D6256CD59C}">
      <dsp:nvSpPr>
        <dsp:cNvPr id="0" name=""/>
        <dsp:cNvSpPr/>
      </dsp:nvSpPr>
      <dsp:spPr>
        <a:xfrm rot="5400000">
          <a:off x="5079940" y="-2013040"/>
          <a:ext cx="962313" cy="5233973"/>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s-EC" sz="2800" kern="1200" dirty="0" smtClean="0">
              <a:solidFill>
                <a:schemeClr val="tx1"/>
              </a:solidFill>
            </a:rPr>
            <a:t>Técnica de Campo</a:t>
          </a:r>
          <a:endParaRPr lang="es-EC" sz="2800" kern="1200" dirty="0">
            <a:solidFill>
              <a:schemeClr val="tx1"/>
            </a:solidFill>
          </a:endParaRPr>
        </a:p>
      </dsp:txBody>
      <dsp:txXfrm rot="-5400000">
        <a:off x="2944110" y="169766"/>
        <a:ext cx="5186997" cy="868361"/>
      </dsp:txXfrm>
    </dsp:sp>
    <dsp:sp modelId="{B0C9ADDD-3856-4B8F-9A59-235CA309CC48}">
      <dsp:nvSpPr>
        <dsp:cNvPr id="0" name=""/>
        <dsp:cNvSpPr/>
      </dsp:nvSpPr>
      <dsp:spPr>
        <a:xfrm>
          <a:off x="0" y="2500"/>
          <a:ext cx="2944110" cy="1202891"/>
        </a:xfrm>
        <a:prstGeom prst="round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EC" sz="2800" b="1" kern="1200" dirty="0" smtClean="0">
              <a:solidFill>
                <a:schemeClr val="tx1"/>
              </a:solidFill>
            </a:rPr>
            <a:t>RECOLECCION DE DATOS</a:t>
          </a:r>
          <a:endParaRPr lang="es-EC" sz="2800" b="1" kern="1200" dirty="0">
            <a:solidFill>
              <a:schemeClr val="tx1"/>
            </a:solidFill>
          </a:endParaRPr>
        </a:p>
      </dsp:txBody>
      <dsp:txXfrm>
        <a:off x="58720" y="61220"/>
        <a:ext cx="2826670" cy="1085451"/>
      </dsp:txXfrm>
    </dsp:sp>
    <dsp:sp modelId="{AFE9ACEC-6584-41C9-BCBA-4AEEDE97A383}">
      <dsp:nvSpPr>
        <dsp:cNvPr id="0" name=""/>
        <dsp:cNvSpPr/>
      </dsp:nvSpPr>
      <dsp:spPr>
        <a:xfrm rot="5400000">
          <a:off x="5079940" y="-750003"/>
          <a:ext cx="962313" cy="5233973"/>
        </a:xfrm>
        <a:prstGeom prst="round2SameRect">
          <a:avLst/>
        </a:prstGeom>
        <a:solidFill>
          <a:schemeClr val="accent4">
            <a:tint val="40000"/>
            <a:alpha val="90000"/>
            <a:hueOff val="758242"/>
            <a:satOff val="2841"/>
            <a:lumOff val="367"/>
            <a:alphaOff val="0"/>
          </a:schemeClr>
        </a:solidFill>
        <a:ln w="12700" cap="flat" cmpd="sng" algn="ctr">
          <a:solidFill>
            <a:schemeClr val="accent4">
              <a:tint val="40000"/>
              <a:alpha val="90000"/>
              <a:hueOff val="758242"/>
              <a:satOff val="2841"/>
              <a:lumOff val="367"/>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s-EC" sz="2800" kern="1200" dirty="0" smtClean="0"/>
            <a:t>Estadística Descriptiva</a:t>
          </a:r>
          <a:endParaRPr lang="es-EC" sz="2800" kern="1200" dirty="0"/>
        </a:p>
        <a:p>
          <a:pPr marL="285750" lvl="1" indent="-285750" algn="l" defTabSz="1244600">
            <a:lnSpc>
              <a:spcPct val="90000"/>
            </a:lnSpc>
            <a:spcBef>
              <a:spcPct val="0"/>
            </a:spcBef>
            <a:spcAft>
              <a:spcPct val="15000"/>
            </a:spcAft>
            <a:buChar char="••"/>
          </a:pPr>
          <a:r>
            <a:rPr lang="es-EC" sz="2800" kern="1200" dirty="0" smtClean="0"/>
            <a:t>Estadística Inferencial</a:t>
          </a:r>
          <a:endParaRPr lang="es-EC" sz="2800" kern="1200" dirty="0"/>
        </a:p>
      </dsp:txBody>
      <dsp:txXfrm rot="-5400000">
        <a:off x="2944110" y="1432803"/>
        <a:ext cx="5186997" cy="868361"/>
      </dsp:txXfrm>
    </dsp:sp>
    <dsp:sp modelId="{F48A1924-3D41-4AF3-B270-65AA9FB012B9}">
      <dsp:nvSpPr>
        <dsp:cNvPr id="0" name=""/>
        <dsp:cNvSpPr/>
      </dsp:nvSpPr>
      <dsp:spPr>
        <a:xfrm>
          <a:off x="0" y="1265537"/>
          <a:ext cx="2944110" cy="1202891"/>
        </a:xfrm>
        <a:prstGeom prst="roundRect">
          <a:avLst/>
        </a:prstGeom>
        <a:gradFill rotWithShape="0">
          <a:gsLst>
            <a:gs pos="0">
              <a:schemeClr val="accent4">
                <a:hueOff val="548478"/>
                <a:satOff val="2377"/>
                <a:lumOff val="1569"/>
                <a:alphaOff val="0"/>
                <a:shade val="85000"/>
                <a:satMod val="130000"/>
              </a:schemeClr>
            </a:gs>
            <a:gs pos="34000">
              <a:schemeClr val="accent4">
                <a:hueOff val="548478"/>
                <a:satOff val="2377"/>
                <a:lumOff val="1569"/>
                <a:alphaOff val="0"/>
                <a:shade val="87000"/>
                <a:satMod val="125000"/>
              </a:schemeClr>
            </a:gs>
            <a:gs pos="70000">
              <a:schemeClr val="accent4">
                <a:hueOff val="548478"/>
                <a:satOff val="2377"/>
                <a:lumOff val="1569"/>
                <a:alphaOff val="0"/>
                <a:tint val="100000"/>
                <a:shade val="90000"/>
                <a:satMod val="130000"/>
              </a:schemeClr>
            </a:gs>
            <a:gs pos="100000">
              <a:schemeClr val="accent4">
                <a:hueOff val="548478"/>
                <a:satOff val="2377"/>
                <a:lumOff val="1569"/>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EC" sz="2800" b="1" kern="1200" dirty="0" smtClean="0">
              <a:solidFill>
                <a:schemeClr val="tx1"/>
              </a:solidFill>
            </a:rPr>
            <a:t>TRATAMIENTO Y ANALISIS DE INFORMACION</a:t>
          </a:r>
          <a:endParaRPr lang="es-EC" sz="2800" b="1" kern="1200" dirty="0">
            <a:solidFill>
              <a:schemeClr val="tx1"/>
            </a:solidFill>
          </a:endParaRPr>
        </a:p>
      </dsp:txBody>
      <dsp:txXfrm>
        <a:off x="58720" y="1324257"/>
        <a:ext cx="2826670" cy="1085451"/>
      </dsp:txXfrm>
    </dsp:sp>
    <dsp:sp modelId="{EE9E74F5-CC5C-441B-88C3-9B031E8588BF}">
      <dsp:nvSpPr>
        <dsp:cNvPr id="0" name=""/>
        <dsp:cNvSpPr/>
      </dsp:nvSpPr>
      <dsp:spPr>
        <a:xfrm rot="5400000">
          <a:off x="5079940" y="513032"/>
          <a:ext cx="962313" cy="5233973"/>
        </a:xfrm>
        <a:prstGeom prst="round2SameRect">
          <a:avLst/>
        </a:prstGeom>
        <a:solidFill>
          <a:schemeClr val="accent4">
            <a:tint val="40000"/>
            <a:alpha val="90000"/>
            <a:hueOff val="1516484"/>
            <a:satOff val="5681"/>
            <a:lumOff val="733"/>
            <a:alphaOff val="0"/>
          </a:schemeClr>
        </a:solidFill>
        <a:ln w="12700" cap="flat" cmpd="sng" algn="ctr">
          <a:solidFill>
            <a:schemeClr val="accent4">
              <a:tint val="40000"/>
              <a:alpha val="90000"/>
              <a:hueOff val="1516484"/>
              <a:satOff val="5681"/>
              <a:lumOff val="733"/>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s-EC" sz="2800" kern="1200" dirty="0" smtClean="0"/>
            <a:t>Encuesta</a:t>
          </a:r>
          <a:endParaRPr lang="es-EC" sz="2800" kern="1200" dirty="0"/>
        </a:p>
      </dsp:txBody>
      <dsp:txXfrm rot="-5400000">
        <a:off x="2944110" y="2695838"/>
        <a:ext cx="5186997" cy="868361"/>
      </dsp:txXfrm>
    </dsp:sp>
    <dsp:sp modelId="{7DDDB80B-FC07-4D71-8735-56E1CDC34A1A}">
      <dsp:nvSpPr>
        <dsp:cNvPr id="0" name=""/>
        <dsp:cNvSpPr/>
      </dsp:nvSpPr>
      <dsp:spPr>
        <a:xfrm>
          <a:off x="0" y="2528573"/>
          <a:ext cx="2944110" cy="1202891"/>
        </a:xfrm>
        <a:prstGeom prst="roundRect">
          <a:avLst/>
        </a:prstGeom>
        <a:gradFill rotWithShape="0">
          <a:gsLst>
            <a:gs pos="0">
              <a:schemeClr val="accent4">
                <a:hueOff val="1096956"/>
                <a:satOff val="4755"/>
                <a:lumOff val="3137"/>
                <a:alphaOff val="0"/>
                <a:shade val="85000"/>
                <a:satMod val="130000"/>
              </a:schemeClr>
            </a:gs>
            <a:gs pos="34000">
              <a:schemeClr val="accent4">
                <a:hueOff val="1096956"/>
                <a:satOff val="4755"/>
                <a:lumOff val="3137"/>
                <a:alphaOff val="0"/>
                <a:shade val="87000"/>
                <a:satMod val="125000"/>
              </a:schemeClr>
            </a:gs>
            <a:gs pos="70000">
              <a:schemeClr val="accent4">
                <a:hueOff val="1096956"/>
                <a:satOff val="4755"/>
                <a:lumOff val="3137"/>
                <a:alphaOff val="0"/>
                <a:tint val="100000"/>
                <a:shade val="90000"/>
                <a:satMod val="130000"/>
              </a:schemeClr>
            </a:gs>
            <a:gs pos="100000">
              <a:schemeClr val="accent4">
                <a:hueOff val="1096956"/>
                <a:satOff val="4755"/>
                <a:lumOff val="3137"/>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EC" sz="2800" b="1" kern="1200" dirty="0" smtClean="0">
              <a:solidFill>
                <a:schemeClr val="tx1"/>
              </a:solidFill>
            </a:rPr>
            <a:t>INSTRUMENTO DE RECOLECCION</a:t>
          </a:r>
          <a:endParaRPr lang="es-EC" sz="2800" b="1" kern="1200" dirty="0">
            <a:solidFill>
              <a:schemeClr val="tx1"/>
            </a:solidFill>
          </a:endParaRPr>
        </a:p>
      </dsp:txBody>
      <dsp:txXfrm>
        <a:off x="58720" y="2587293"/>
        <a:ext cx="2826670" cy="1085451"/>
      </dsp:txXfrm>
    </dsp:sp>
    <dsp:sp modelId="{88CA7962-5612-410F-B703-3716291BD72E}">
      <dsp:nvSpPr>
        <dsp:cNvPr id="0" name=""/>
        <dsp:cNvSpPr/>
      </dsp:nvSpPr>
      <dsp:spPr>
        <a:xfrm rot="5400000">
          <a:off x="5079940" y="1776068"/>
          <a:ext cx="962313" cy="5233973"/>
        </a:xfrm>
        <a:prstGeom prst="round2SameRect">
          <a:avLst/>
        </a:prstGeom>
        <a:solidFill>
          <a:schemeClr val="accent4">
            <a:tint val="40000"/>
            <a:alpha val="90000"/>
            <a:hueOff val="2274726"/>
            <a:satOff val="8522"/>
            <a:lumOff val="1100"/>
            <a:alphaOff val="0"/>
          </a:schemeClr>
        </a:solidFill>
        <a:ln w="12700" cap="flat" cmpd="sng" algn="ctr">
          <a:solidFill>
            <a:schemeClr val="accent4">
              <a:tint val="40000"/>
              <a:alpha val="90000"/>
              <a:hueOff val="2274726"/>
              <a:satOff val="8522"/>
              <a:lumOff val="110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s-EC" sz="2800" kern="1200" dirty="0" err="1" smtClean="0"/>
            <a:t>Validacion</a:t>
          </a:r>
          <a:r>
            <a:rPr lang="es-EC" sz="2800" kern="1200" dirty="0" smtClean="0"/>
            <a:t> de Expertos</a:t>
          </a:r>
          <a:endParaRPr lang="es-EC" sz="2800" kern="1200" dirty="0"/>
        </a:p>
      </dsp:txBody>
      <dsp:txXfrm rot="-5400000">
        <a:off x="2944110" y="3958874"/>
        <a:ext cx="5186997" cy="868361"/>
      </dsp:txXfrm>
    </dsp:sp>
    <dsp:sp modelId="{BF8BC4DC-FBE3-4E4C-B6F2-F22AC353A3DD}">
      <dsp:nvSpPr>
        <dsp:cNvPr id="0" name=""/>
        <dsp:cNvSpPr/>
      </dsp:nvSpPr>
      <dsp:spPr>
        <a:xfrm>
          <a:off x="0" y="3791609"/>
          <a:ext cx="2944110" cy="1202891"/>
        </a:xfrm>
        <a:prstGeom prst="roundRect">
          <a:avLst/>
        </a:prstGeom>
        <a:gradFill rotWithShape="0">
          <a:gsLst>
            <a:gs pos="0">
              <a:schemeClr val="accent4">
                <a:hueOff val="1645434"/>
                <a:satOff val="7132"/>
                <a:lumOff val="4706"/>
                <a:alphaOff val="0"/>
                <a:shade val="85000"/>
                <a:satMod val="130000"/>
              </a:schemeClr>
            </a:gs>
            <a:gs pos="34000">
              <a:schemeClr val="accent4">
                <a:hueOff val="1645434"/>
                <a:satOff val="7132"/>
                <a:lumOff val="4706"/>
                <a:alphaOff val="0"/>
                <a:shade val="87000"/>
                <a:satMod val="125000"/>
              </a:schemeClr>
            </a:gs>
            <a:gs pos="70000">
              <a:schemeClr val="accent4">
                <a:hueOff val="1645434"/>
                <a:satOff val="7132"/>
                <a:lumOff val="4706"/>
                <a:alphaOff val="0"/>
                <a:tint val="100000"/>
                <a:shade val="90000"/>
                <a:satMod val="130000"/>
              </a:schemeClr>
            </a:gs>
            <a:gs pos="100000">
              <a:schemeClr val="accent4">
                <a:hueOff val="1645434"/>
                <a:satOff val="7132"/>
                <a:lumOff val="4706"/>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EC" sz="2800" b="1" kern="1200" dirty="0" smtClean="0">
              <a:solidFill>
                <a:schemeClr val="tx1"/>
              </a:solidFill>
            </a:rPr>
            <a:t>TECNICA DE VALIDACION</a:t>
          </a:r>
          <a:endParaRPr lang="es-EC" sz="2800" b="1" kern="1200" dirty="0">
            <a:solidFill>
              <a:schemeClr val="tx1"/>
            </a:solidFill>
          </a:endParaRPr>
        </a:p>
      </dsp:txBody>
      <dsp:txXfrm>
        <a:off x="58720" y="3850329"/>
        <a:ext cx="2826670" cy="108545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12DAD-E139-4A62-8AD1-FD2A8E6B0A69}">
      <dsp:nvSpPr>
        <dsp:cNvPr id="0" name=""/>
        <dsp:cNvSpPr/>
      </dsp:nvSpPr>
      <dsp:spPr>
        <a:xfrm>
          <a:off x="0" y="1479782"/>
          <a:ext cx="11359166" cy="1973043"/>
        </a:xfrm>
        <a:prstGeom prst="notchedRightArrow">
          <a:avLst/>
        </a:prstGeom>
        <a:solidFill>
          <a:schemeClr val="accent2">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36335F13-8256-4CC9-9A58-BB0AB27BED53}">
      <dsp:nvSpPr>
        <dsp:cNvPr id="0" name=""/>
        <dsp:cNvSpPr/>
      </dsp:nvSpPr>
      <dsp:spPr>
        <a:xfrm>
          <a:off x="3091" y="0"/>
          <a:ext cx="4129131" cy="1973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es-EC" sz="1800" kern="1200" dirty="0" smtClean="0"/>
            <a:t>Un emprendedor debe buscar siempre en su idea de negocio algo que le motive y le haga sentir satisfecho, debido a que este factor fue el segundo factor más destacado (24,4%) por los encuestados en cuanto a los factores que influyen en la consolidación de un negocio a largo plazo</a:t>
          </a:r>
          <a:endParaRPr lang="es-EC" sz="1800" kern="1200" dirty="0"/>
        </a:p>
      </dsp:txBody>
      <dsp:txXfrm>
        <a:off x="3091" y="0"/>
        <a:ext cx="4129131" cy="1973043"/>
      </dsp:txXfrm>
    </dsp:sp>
    <dsp:sp modelId="{83E4B256-3210-4219-8179-0C3B42AC8BCF}">
      <dsp:nvSpPr>
        <dsp:cNvPr id="0" name=""/>
        <dsp:cNvSpPr/>
      </dsp:nvSpPr>
      <dsp:spPr>
        <a:xfrm>
          <a:off x="1821026" y="2219673"/>
          <a:ext cx="493260" cy="493260"/>
        </a:xfrm>
        <a:prstGeom prst="ellips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0E9F6845-EA97-487C-BE3B-1EF22B679AA9}">
      <dsp:nvSpPr>
        <dsp:cNvPr id="0" name=""/>
        <dsp:cNvSpPr/>
      </dsp:nvSpPr>
      <dsp:spPr>
        <a:xfrm>
          <a:off x="4220453" y="2959564"/>
          <a:ext cx="3351680" cy="1973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rtl="0">
            <a:lnSpc>
              <a:spcPct val="90000"/>
            </a:lnSpc>
            <a:spcBef>
              <a:spcPct val="0"/>
            </a:spcBef>
            <a:spcAft>
              <a:spcPct val="35000"/>
            </a:spcAft>
          </a:pPr>
          <a:r>
            <a:rPr lang="es-EC" sz="1800" kern="1200" dirty="0" smtClean="0"/>
            <a:t>El motivo más destacado por el cual se crea un negocio, es con el fin de tener independencia económica, es decir, una persona emprende para tener su propio dinero y manejarlo a su manera, sin estar esperanzado de un sueldo o pago a fin de mes.</a:t>
          </a:r>
          <a:endParaRPr lang="es-EC" sz="1800" kern="1200" dirty="0"/>
        </a:p>
      </dsp:txBody>
      <dsp:txXfrm>
        <a:off x="4220453" y="2959564"/>
        <a:ext cx="3351680" cy="1973043"/>
      </dsp:txXfrm>
    </dsp:sp>
    <dsp:sp modelId="{A1254E20-5B72-45EC-9BD0-31A231D98EE7}">
      <dsp:nvSpPr>
        <dsp:cNvPr id="0" name=""/>
        <dsp:cNvSpPr/>
      </dsp:nvSpPr>
      <dsp:spPr>
        <a:xfrm>
          <a:off x="5649662" y="2219673"/>
          <a:ext cx="493260" cy="493260"/>
        </a:xfrm>
        <a:prstGeom prst="ellipse">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F859954D-F834-43E2-835C-1F57AE4F7142}">
      <dsp:nvSpPr>
        <dsp:cNvPr id="0" name=""/>
        <dsp:cNvSpPr/>
      </dsp:nvSpPr>
      <dsp:spPr>
        <a:xfrm>
          <a:off x="7660363" y="0"/>
          <a:ext cx="2559794" cy="1973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es-EC" sz="1800" kern="1200" dirty="0" smtClean="0"/>
            <a:t>Una de las razones por las cuales los emprendedores se motivan es sentir que están realizando un buen trabajo, el mismo que es reconocido y elogiado por sus clientes.</a:t>
          </a:r>
          <a:endParaRPr lang="es-EC" sz="1800" kern="1200" dirty="0"/>
        </a:p>
      </dsp:txBody>
      <dsp:txXfrm>
        <a:off x="7660363" y="0"/>
        <a:ext cx="2559794" cy="1973043"/>
      </dsp:txXfrm>
    </dsp:sp>
    <dsp:sp modelId="{140BFB63-D269-4607-A20A-B3AF92614238}">
      <dsp:nvSpPr>
        <dsp:cNvPr id="0" name=""/>
        <dsp:cNvSpPr/>
      </dsp:nvSpPr>
      <dsp:spPr>
        <a:xfrm>
          <a:off x="8693630" y="2219673"/>
          <a:ext cx="493260" cy="493260"/>
        </a:xfrm>
        <a:prstGeom prst="ellipse">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20BF63C-CBD1-4413-9535-177938D5BAB2}" type="datetimeFigureOut">
              <a:rPr lang="es-EC" smtClean="0"/>
              <a:t>29/5/2019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9AB2418-D843-475A-8302-C85D1CE9CCC5}"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981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20BF63C-CBD1-4413-9535-177938D5BAB2}" type="datetimeFigureOut">
              <a:rPr lang="es-EC" smtClean="0"/>
              <a:t>29/5/2019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9AB2418-D843-475A-8302-C85D1CE9CCC5}" type="slidenum">
              <a:rPr lang="es-EC" smtClean="0"/>
              <a:t>‹Nº›</a:t>
            </a:fld>
            <a:endParaRPr lang="es-EC"/>
          </a:p>
        </p:txBody>
      </p:sp>
    </p:spTree>
    <p:extLst>
      <p:ext uri="{BB962C8B-B14F-4D97-AF65-F5344CB8AC3E}">
        <p14:creationId xmlns:p14="http://schemas.microsoft.com/office/powerpoint/2010/main" val="2020902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20BF63C-CBD1-4413-9535-177938D5BAB2}" type="datetimeFigureOut">
              <a:rPr lang="es-EC" smtClean="0"/>
              <a:t>29/5/2019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9AB2418-D843-475A-8302-C85D1CE9CCC5}" type="slidenum">
              <a:rPr lang="es-EC" smtClean="0"/>
              <a:t>‹Nº›</a:t>
            </a:fld>
            <a:endParaRPr lang="es-EC"/>
          </a:p>
        </p:txBody>
      </p:sp>
    </p:spTree>
    <p:extLst>
      <p:ext uri="{BB962C8B-B14F-4D97-AF65-F5344CB8AC3E}">
        <p14:creationId xmlns:p14="http://schemas.microsoft.com/office/powerpoint/2010/main" val="2573926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20BF63C-CBD1-4413-9535-177938D5BAB2}" type="datetimeFigureOut">
              <a:rPr lang="es-EC" smtClean="0"/>
              <a:t>29/5/2019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9AB2418-D843-475A-8302-C85D1CE9CCC5}" type="slidenum">
              <a:rPr lang="es-EC" smtClean="0"/>
              <a:t>‹Nº›</a:t>
            </a:fld>
            <a:endParaRPr lang="es-EC"/>
          </a:p>
        </p:txBody>
      </p:sp>
    </p:spTree>
    <p:extLst>
      <p:ext uri="{BB962C8B-B14F-4D97-AF65-F5344CB8AC3E}">
        <p14:creationId xmlns:p14="http://schemas.microsoft.com/office/powerpoint/2010/main" val="3130101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20BF63C-CBD1-4413-9535-177938D5BAB2}" type="datetimeFigureOut">
              <a:rPr lang="es-EC" smtClean="0"/>
              <a:t>29/5/2019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9AB2418-D843-475A-8302-C85D1CE9CCC5}"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0115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20BF63C-CBD1-4413-9535-177938D5BAB2}" type="datetimeFigureOut">
              <a:rPr lang="es-EC" smtClean="0"/>
              <a:t>29/5/2019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9AB2418-D843-475A-8302-C85D1CE9CCC5}" type="slidenum">
              <a:rPr lang="es-EC" smtClean="0"/>
              <a:t>‹Nº›</a:t>
            </a:fld>
            <a:endParaRPr lang="es-EC"/>
          </a:p>
        </p:txBody>
      </p:sp>
    </p:spTree>
    <p:extLst>
      <p:ext uri="{BB962C8B-B14F-4D97-AF65-F5344CB8AC3E}">
        <p14:creationId xmlns:p14="http://schemas.microsoft.com/office/powerpoint/2010/main" val="1239952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20BF63C-CBD1-4413-9535-177938D5BAB2}" type="datetimeFigureOut">
              <a:rPr lang="es-EC" smtClean="0"/>
              <a:t>29/5/2019</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49AB2418-D843-475A-8302-C85D1CE9CCC5}" type="slidenum">
              <a:rPr lang="es-EC" smtClean="0"/>
              <a:t>‹Nº›</a:t>
            </a:fld>
            <a:endParaRPr lang="es-EC"/>
          </a:p>
        </p:txBody>
      </p:sp>
    </p:spTree>
    <p:extLst>
      <p:ext uri="{BB962C8B-B14F-4D97-AF65-F5344CB8AC3E}">
        <p14:creationId xmlns:p14="http://schemas.microsoft.com/office/powerpoint/2010/main" val="3413522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20BF63C-CBD1-4413-9535-177938D5BAB2}" type="datetimeFigureOut">
              <a:rPr lang="es-EC" smtClean="0"/>
              <a:t>29/5/2019</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49AB2418-D843-475A-8302-C85D1CE9CCC5}" type="slidenum">
              <a:rPr lang="es-EC" smtClean="0"/>
              <a:t>‹Nº›</a:t>
            </a:fld>
            <a:endParaRPr lang="es-EC"/>
          </a:p>
        </p:txBody>
      </p:sp>
    </p:spTree>
    <p:extLst>
      <p:ext uri="{BB962C8B-B14F-4D97-AF65-F5344CB8AC3E}">
        <p14:creationId xmlns:p14="http://schemas.microsoft.com/office/powerpoint/2010/main" val="2254238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20BF63C-CBD1-4413-9535-177938D5BAB2}" type="datetimeFigureOut">
              <a:rPr lang="es-EC" smtClean="0"/>
              <a:t>29/5/2019</a:t>
            </a:fld>
            <a:endParaRPr lang="es-EC"/>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C"/>
          </a:p>
        </p:txBody>
      </p:sp>
      <p:sp>
        <p:nvSpPr>
          <p:cNvPr id="9" name="Slide Number Placeholder 8"/>
          <p:cNvSpPr>
            <a:spLocks noGrp="1"/>
          </p:cNvSpPr>
          <p:nvPr>
            <p:ph type="sldNum" sz="quarter" idx="12"/>
          </p:nvPr>
        </p:nvSpPr>
        <p:spPr/>
        <p:txBody>
          <a:bodyPr/>
          <a:lstStyle/>
          <a:p>
            <a:fld id="{49AB2418-D843-475A-8302-C85D1CE9CCC5}" type="slidenum">
              <a:rPr lang="es-EC" smtClean="0"/>
              <a:t>‹Nº›</a:t>
            </a:fld>
            <a:endParaRPr lang="es-EC"/>
          </a:p>
        </p:txBody>
      </p:sp>
    </p:spTree>
    <p:extLst>
      <p:ext uri="{BB962C8B-B14F-4D97-AF65-F5344CB8AC3E}">
        <p14:creationId xmlns:p14="http://schemas.microsoft.com/office/powerpoint/2010/main" val="58754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20BF63C-CBD1-4413-9535-177938D5BAB2}" type="datetimeFigureOut">
              <a:rPr lang="es-EC" smtClean="0"/>
              <a:t>29/5/2019</a:t>
            </a:fld>
            <a:endParaRPr lang="es-EC"/>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9AB2418-D843-475A-8302-C85D1CE9CCC5}" type="slidenum">
              <a:rPr lang="es-EC" smtClean="0"/>
              <a:t>‹Nº›</a:t>
            </a:fld>
            <a:endParaRPr lang="es-EC"/>
          </a:p>
        </p:txBody>
      </p:sp>
    </p:spTree>
    <p:extLst>
      <p:ext uri="{BB962C8B-B14F-4D97-AF65-F5344CB8AC3E}">
        <p14:creationId xmlns:p14="http://schemas.microsoft.com/office/powerpoint/2010/main" val="1689830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20BF63C-CBD1-4413-9535-177938D5BAB2}" type="datetimeFigureOut">
              <a:rPr lang="es-EC" smtClean="0"/>
              <a:t>29/5/2019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9AB2418-D843-475A-8302-C85D1CE9CCC5}" type="slidenum">
              <a:rPr lang="es-EC" smtClean="0"/>
              <a:t>‹Nº›</a:t>
            </a:fld>
            <a:endParaRPr lang="es-EC"/>
          </a:p>
        </p:txBody>
      </p:sp>
    </p:spTree>
    <p:extLst>
      <p:ext uri="{BB962C8B-B14F-4D97-AF65-F5344CB8AC3E}">
        <p14:creationId xmlns:p14="http://schemas.microsoft.com/office/powerpoint/2010/main" val="2530756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20BF63C-CBD1-4413-9535-177938D5BAB2}" type="datetimeFigureOut">
              <a:rPr lang="es-EC" smtClean="0"/>
              <a:t>29/5/2019</a:t>
            </a:fld>
            <a:endParaRPr lang="es-EC"/>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C"/>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9AB2418-D843-475A-8302-C85D1CE9CCC5}" type="slidenum">
              <a:rPr lang="es-EC" smtClean="0"/>
              <a:t>‹Nº›</a:t>
            </a:fld>
            <a:endParaRPr lang="es-EC"/>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24283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jpe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8.jpe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3.pn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64.jpeg"/><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66.jpeg"/><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68.jpeg"/><Relationship Id="rId1" Type="http://schemas.openxmlformats.org/officeDocument/2006/relationships/slideLayout" Target="../slideLayouts/slideLayout7.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7.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6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Resultado de imagen para esp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2036" y="280236"/>
            <a:ext cx="7665000" cy="1239471"/>
          </a:xfrm>
          <a:prstGeom prst="rect">
            <a:avLst/>
          </a:prstGeom>
          <a:noFill/>
          <a:ln>
            <a:noFill/>
          </a:ln>
        </p:spPr>
      </p:pic>
      <p:sp>
        <p:nvSpPr>
          <p:cNvPr id="5" name="Rectángulo 4"/>
          <p:cNvSpPr/>
          <p:nvPr/>
        </p:nvSpPr>
        <p:spPr>
          <a:xfrm>
            <a:off x="1415641" y="1857653"/>
            <a:ext cx="10110952" cy="2123658"/>
          </a:xfrm>
          <a:prstGeom prst="rect">
            <a:avLst/>
          </a:prstGeom>
        </p:spPr>
        <p:txBody>
          <a:bodyPr wrap="square">
            <a:spAutoFit/>
          </a:bodyPr>
          <a:lstStyle/>
          <a:p>
            <a:pPr algn="ctr">
              <a:spcBef>
                <a:spcPts val="1200"/>
              </a:spcBef>
              <a:spcAft>
                <a:spcPts val="0"/>
              </a:spcAft>
              <a:tabLst>
                <a:tab pos="2434590" algn="l"/>
              </a:tabLst>
            </a:pPr>
            <a:r>
              <a:rPr lang="es-EC" sz="2000" b="1" dirty="0">
                <a:latin typeface="Arial" panose="020B0604020202020204" pitchFamily="34" charset="0"/>
                <a:ea typeface="Times New Roman" panose="02020603050405020304" pitchFamily="18" charset="0"/>
                <a:cs typeface="Times New Roman" panose="02020603050405020304" pitchFamily="18" charset="0"/>
              </a:rPr>
              <a:t>D</a:t>
            </a:r>
            <a:r>
              <a:rPr lang="es-EC" sz="2000" b="1" dirty="0" smtClean="0">
                <a:latin typeface="Arial" panose="020B0604020202020204" pitchFamily="34" charset="0"/>
                <a:ea typeface="Times New Roman" panose="02020603050405020304" pitchFamily="18" charset="0"/>
                <a:cs typeface="Times New Roman" panose="02020603050405020304" pitchFamily="18" charset="0"/>
              </a:rPr>
              <a:t>EPARTAMENTO </a:t>
            </a:r>
            <a:r>
              <a:rPr lang="es-EC" sz="2000" b="1" dirty="0">
                <a:latin typeface="Arial" panose="020B0604020202020204" pitchFamily="34" charset="0"/>
                <a:ea typeface="Times New Roman" panose="02020603050405020304" pitchFamily="18" charset="0"/>
                <a:cs typeface="Times New Roman" panose="02020603050405020304" pitchFamily="18" charset="0"/>
              </a:rPr>
              <a:t>DE CIENCIAS ECONÓMICAS, ADMINISTRATIVAS Y DE COMERCIO</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2434590" algn="l"/>
                <a:tab pos="5177790" algn="l"/>
              </a:tabLst>
            </a:pPr>
            <a:r>
              <a:rPr lang="es-EC" sz="2000" b="1" dirty="0">
                <a:latin typeface="Arial" panose="020B0604020202020204" pitchFamily="34" charset="0"/>
                <a:ea typeface="Times New Roman" panose="02020603050405020304" pitchFamily="18" charset="0"/>
                <a:cs typeface="Times New Roman" panose="02020603050405020304" pitchFamily="18" charset="0"/>
              </a:rPr>
              <a:t>		</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tabLst>
                <a:tab pos="2434590" algn="l"/>
              </a:tabLst>
            </a:pPr>
            <a:r>
              <a:rPr lang="es-EC" b="1" dirty="0">
                <a:latin typeface="Arial" panose="020B0604020202020204" pitchFamily="34" charset="0"/>
                <a:ea typeface="Times New Roman" panose="02020603050405020304" pitchFamily="18" charset="0"/>
                <a:cs typeface="Times New Roman" panose="02020603050405020304" pitchFamily="18" charset="0"/>
              </a:rPr>
              <a:t>CARRERA DE INGENIERÍA COMERCIAL</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tabLst>
                <a:tab pos="2434590" algn="l"/>
              </a:tabLst>
            </a:pPr>
            <a:r>
              <a:rPr lang="es-EC" b="1" dirty="0">
                <a:latin typeface="Arial" panose="020B0604020202020204" pitchFamily="34" charset="0"/>
                <a:ea typeface="Times New Roman" panose="02020603050405020304" pitchFamily="18" charset="0"/>
                <a:cs typeface="Times New Roman" panose="02020603050405020304" pitchFamily="18" charset="0"/>
              </a:rPr>
              <a:t> </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tabLst>
                <a:tab pos="2434590" algn="l"/>
              </a:tabLst>
            </a:pPr>
            <a:r>
              <a:rPr lang="es-EC" b="1" dirty="0">
                <a:latin typeface="Arial" panose="020B0604020202020204" pitchFamily="34" charset="0"/>
                <a:ea typeface="Times New Roman" panose="02020603050405020304" pitchFamily="18" charset="0"/>
                <a:cs typeface="Times New Roman" panose="02020603050405020304" pitchFamily="18" charset="0"/>
              </a:rPr>
              <a:t>TRABAJO DE TITULACIÓN, PREVIO A LA OBTENCIÓN DEL TÍTULO DE INGENIERO COMERCIAL</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226491" y="4633154"/>
            <a:ext cx="11725103" cy="1446550"/>
          </a:xfrm>
          <a:prstGeom prst="rect">
            <a:avLst/>
          </a:prstGeom>
        </p:spPr>
        <p:txBody>
          <a:bodyPr wrap="square">
            <a:spAutoFit/>
          </a:bodyPr>
          <a:lstStyle/>
          <a:p>
            <a:pPr algn="ctr">
              <a:spcAft>
                <a:spcPts val="0"/>
              </a:spcAft>
              <a:tabLst>
                <a:tab pos="2434590" algn="l"/>
              </a:tabLst>
            </a:pP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tabLst>
                <a:tab pos="2434590" algn="l"/>
              </a:tabLst>
            </a:pPr>
            <a:r>
              <a:rPr lang="es-EC" b="1" dirty="0">
                <a:latin typeface="Arial" panose="020B0604020202020204" pitchFamily="34" charset="0"/>
                <a:ea typeface="Times New Roman" panose="02020603050405020304" pitchFamily="18" charset="0"/>
                <a:cs typeface="Times New Roman" panose="02020603050405020304" pitchFamily="18" charset="0"/>
              </a:rPr>
              <a:t> </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tabLst>
                <a:tab pos="2434590" algn="l"/>
              </a:tabLst>
            </a:pPr>
            <a:r>
              <a:rPr lang="es-EC" b="1" dirty="0">
                <a:latin typeface="Arial" panose="020B0604020202020204" pitchFamily="34" charset="0"/>
                <a:ea typeface="Times New Roman" panose="02020603050405020304" pitchFamily="18" charset="0"/>
                <a:cs typeface="Times New Roman" panose="02020603050405020304" pitchFamily="18" charset="0"/>
              </a:rPr>
              <a:t>AUTORA: JIMÉNEZ CHAMORRO, KAREN </a:t>
            </a:r>
            <a:r>
              <a:rPr lang="es-EC" b="1" dirty="0" smtClean="0">
                <a:latin typeface="Arial" panose="020B0604020202020204" pitchFamily="34" charset="0"/>
                <a:ea typeface="Times New Roman" panose="02020603050405020304" pitchFamily="18" charset="0"/>
                <a:cs typeface="Times New Roman" panose="02020603050405020304" pitchFamily="18" charset="0"/>
              </a:rPr>
              <a:t>NICOLE</a:t>
            </a:r>
          </a:p>
          <a:p>
            <a:pPr algn="ctr">
              <a:spcAft>
                <a:spcPts val="0"/>
              </a:spcAft>
              <a:tabLst>
                <a:tab pos="2434590" algn="l"/>
              </a:tabLst>
            </a:pPr>
            <a:endParaRPr lang="es-EC" sz="1400" b="1"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tabLst>
                <a:tab pos="2434590" algn="l"/>
              </a:tabLst>
            </a:pPr>
            <a:r>
              <a:rPr lang="es-EC" sz="2400" b="1" dirty="0" smtClean="0">
                <a:latin typeface="Arial" panose="020B0604020202020204" pitchFamily="34" charset="0"/>
                <a:ea typeface="Calibri" panose="020F0502020204030204" pitchFamily="34" charset="0"/>
                <a:cs typeface="Times New Roman" panose="02020603050405020304" pitchFamily="18" charset="0"/>
              </a:rPr>
              <a:t>2019</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3976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366888813"/>
              </p:ext>
            </p:extLst>
          </p:nvPr>
        </p:nvGraphicFramePr>
        <p:xfrm>
          <a:off x="241836" y="953037"/>
          <a:ext cx="1152945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1"/>
          <p:cNvSpPr txBox="1">
            <a:spLocks/>
          </p:cNvSpPr>
          <p:nvPr/>
        </p:nvSpPr>
        <p:spPr>
          <a:xfrm>
            <a:off x="523741" y="325975"/>
            <a:ext cx="10058400" cy="62706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4000" b="1" dirty="0" smtClean="0"/>
              <a:t>DOMINIOS DEL ECOSISTEMA EMPRENDEDOR</a:t>
            </a:r>
            <a:endParaRPr lang="es-EC" sz="4000" b="1" dirty="0"/>
          </a:p>
        </p:txBody>
      </p:sp>
    </p:spTree>
    <p:extLst>
      <p:ext uri="{BB962C8B-B14F-4D97-AF65-F5344CB8AC3E}">
        <p14:creationId xmlns:p14="http://schemas.microsoft.com/office/powerpoint/2010/main" val="9623412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23741" y="325975"/>
            <a:ext cx="10058400" cy="62706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4000" b="1" dirty="0" smtClean="0"/>
              <a:t>HIPOTESIS</a:t>
            </a:r>
            <a:endParaRPr lang="es-EC" sz="4000" b="1" dirty="0"/>
          </a:p>
        </p:txBody>
      </p:sp>
      <p:graphicFrame>
        <p:nvGraphicFramePr>
          <p:cNvPr id="3" name="Diagrama 2"/>
          <p:cNvGraphicFramePr/>
          <p:nvPr>
            <p:extLst>
              <p:ext uri="{D42A27DB-BD31-4B8C-83A1-F6EECF244321}">
                <p14:modId xmlns:p14="http://schemas.microsoft.com/office/powerpoint/2010/main" val="1620112777"/>
              </p:ext>
            </p:extLst>
          </p:nvPr>
        </p:nvGraphicFramePr>
        <p:xfrm>
          <a:off x="360608" y="719666"/>
          <a:ext cx="11462198" cy="5578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0" name="Picture 2" descr="Resultado de imagen para HIPOTESI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70513" y="4315191"/>
            <a:ext cx="2609402" cy="1853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7666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23741" y="325975"/>
            <a:ext cx="10058400" cy="62706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4000" b="1" dirty="0" smtClean="0"/>
              <a:t>MARCO METODOLÓGICO</a:t>
            </a:r>
            <a:endParaRPr lang="es-EC" sz="4000" b="1" dirty="0"/>
          </a:p>
        </p:txBody>
      </p:sp>
      <p:graphicFrame>
        <p:nvGraphicFramePr>
          <p:cNvPr id="3" name="Diagrama 2"/>
          <p:cNvGraphicFramePr/>
          <p:nvPr>
            <p:extLst>
              <p:ext uri="{D42A27DB-BD31-4B8C-83A1-F6EECF244321}">
                <p14:modId xmlns:p14="http://schemas.microsoft.com/office/powerpoint/2010/main" val="1048296604"/>
              </p:ext>
            </p:extLst>
          </p:nvPr>
        </p:nvGraphicFramePr>
        <p:xfrm>
          <a:off x="523741" y="835576"/>
          <a:ext cx="1087406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4" name="Picture 2" descr="Resultado de imagen para HIPOTESI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85655" y="206062"/>
            <a:ext cx="3760631" cy="3342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0951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82579" y="965915"/>
            <a:ext cx="11107739" cy="4984123"/>
          </a:xfrm>
          <a:prstGeom prst="rect">
            <a:avLst/>
          </a:prstGeom>
        </p:spPr>
      </p:pic>
      <p:sp>
        <p:nvSpPr>
          <p:cNvPr id="3" name="Título 1"/>
          <p:cNvSpPr txBox="1">
            <a:spLocks/>
          </p:cNvSpPr>
          <p:nvPr/>
        </p:nvSpPr>
        <p:spPr>
          <a:xfrm>
            <a:off x="523741" y="325975"/>
            <a:ext cx="10058400" cy="62706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4000" b="1" dirty="0" smtClean="0"/>
              <a:t>POBLACION</a:t>
            </a:r>
            <a:endParaRPr lang="es-EC" sz="4000" b="1" dirty="0"/>
          </a:p>
        </p:txBody>
      </p:sp>
    </p:spTree>
    <p:extLst>
      <p:ext uri="{BB962C8B-B14F-4D97-AF65-F5344CB8AC3E}">
        <p14:creationId xmlns:p14="http://schemas.microsoft.com/office/powerpoint/2010/main" val="26654231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23741" y="325975"/>
            <a:ext cx="10058400" cy="62706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4000" b="1" dirty="0" smtClean="0"/>
              <a:t>MUESTRA</a:t>
            </a:r>
            <a:endParaRPr lang="es-EC" sz="4000" b="1" dirty="0"/>
          </a:p>
        </p:txBody>
      </p:sp>
      <p:graphicFrame>
        <p:nvGraphicFramePr>
          <p:cNvPr id="3" name="Tabla 2"/>
          <p:cNvGraphicFramePr>
            <a:graphicFrameLocks noGrp="1"/>
          </p:cNvGraphicFramePr>
          <p:nvPr>
            <p:extLst>
              <p:ext uri="{D42A27DB-BD31-4B8C-83A1-F6EECF244321}">
                <p14:modId xmlns:p14="http://schemas.microsoft.com/office/powerpoint/2010/main" val="3275089656"/>
              </p:ext>
            </p:extLst>
          </p:nvPr>
        </p:nvGraphicFramePr>
        <p:xfrm>
          <a:off x="420732" y="1304818"/>
          <a:ext cx="5967189" cy="1682496"/>
        </p:xfrm>
        <a:graphic>
          <a:graphicData uri="http://schemas.openxmlformats.org/drawingml/2006/table">
            <a:tbl>
              <a:tblPr firstRow="1" firstCol="1" bandRow="1">
                <a:tableStyleId>{5940675A-B579-460E-94D1-54222C63F5DA}</a:tableStyleId>
              </a:tblPr>
              <a:tblGrid>
                <a:gridCol w="1748636"/>
                <a:gridCol w="4218553"/>
              </a:tblGrid>
              <a:tr h="0">
                <a:tc>
                  <a:txBody>
                    <a:bodyPr/>
                    <a:lstStyle/>
                    <a:p>
                      <a:pPr algn="ctr">
                        <a:lnSpc>
                          <a:spcPct val="115000"/>
                        </a:lnSpc>
                        <a:spcBef>
                          <a:spcPts val="1200"/>
                        </a:spcBef>
                        <a:spcAft>
                          <a:spcPts val="0"/>
                        </a:spcAft>
                      </a:pPr>
                      <a:r>
                        <a:rPr lang="es-EC" sz="1600" dirty="0">
                          <a:effectLst/>
                        </a:rPr>
                        <a:t>Población Meta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1200"/>
                        </a:spcBef>
                        <a:spcAft>
                          <a:spcPts val="0"/>
                        </a:spcAft>
                      </a:pPr>
                      <a:r>
                        <a:rPr lang="es-EC" sz="1600" dirty="0">
                          <a:effectLst/>
                        </a:rPr>
                        <a:t>Emprendedores que tienen su establecimiento en el Distrito Metropolitano de Quito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15000"/>
                        </a:lnSpc>
                        <a:spcBef>
                          <a:spcPts val="1200"/>
                        </a:spcBef>
                        <a:spcAft>
                          <a:spcPts val="0"/>
                        </a:spcAft>
                      </a:pPr>
                      <a:r>
                        <a:rPr lang="es-EC" sz="1600" dirty="0">
                          <a:effectLst/>
                        </a:rPr>
                        <a:t>Marco </a:t>
                      </a:r>
                      <a:r>
                        <a:rPr lang="es-EC" sz="1600" dirty="0" err="1">
                          <a:effectLst/>
                        </a:rPr>
                        <a:t>Muestral</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1200"/>
                        </a:spcBef>
                        <a:spcAft>
                          <a:spcPts val="0"/>
                        </a:spcAft>
                      </a:pPr>
                      <a:r>
                        <a:rPr lang="es-EC" sz="1600" dirty="0">
                          <a:effectLst/>
                        </a:rPr>
                        <a:t>Establecimientos que sobrepasan los 3 años de consolidación de su negocio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15000"/>
                        </a:lnSpc>
                        <a:spcBef>
                          <a:spcPts val="1200"/>
                        </a:spcBef>
                        <a:spcAft>
                          <a:spcPts val="0"/>
                        </a:spcAft>
                      </a:pPr>
                      <a:r>
                        <a:rPr lang="es-EC" sz="1600" dirty="0">
                          <a:effectLst/>
                        </a:rPr>
                        <a:t>Técnica de Muestreo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1200"/>
                        </a:spcBef>
                        <a:spcAft>
                          <a:spcPts val="0"/>
                        </a:spcAft>
                      </a:pPr>
                      <a:r>
                        <a:rPr lang="es-EC" sz="1600" dirty="0">
                          <a:effectLst/>
                        </a:rPr>
                        <a:t>Muestreo estratificado </a:t>
                      </a:r>
                      <a:r>
                        <a:rPr lang="es-EC" sz="1600" dirty="0" smtClean="0">
                          <a:effectLst/>
                        </a:rPr>
                        <a:t>geográficamente</a:t>
                      </a:r>
                      <a:r>
                        <a:rPr lang="es-EC" sz="1600" baseline="0" dirty="0" smtClean="0">
                          <a:effectLst/>
                        </a:rPr>
                        <a:t> </a:t>
                      </a:r>
                      <a:r>
                        <a:rPr lang="es-EC" sz="1600" dirty="0" smtClean="0">
                          <a:effectLst/>
                        </a:rPr>
                        <a:t>( </a:t>
                      </a:r>
                      <a:r>
                        <a:rPr lang="es-EC" sz="1600" dirty="0">
                          <a:effectLst/>
                        </a:rPr>
                        <a:t>Administraciones Zonales del DMQ)</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CuadroTexto 3"/>
          <p:cNvSpPr txBox="1"/>
          <p:nvPr/>
        </p:nvSpPr>
        <p:spPr>
          <a:xfrm>
            <a:off x="2756079" y="768371"/>
            <a:ext cx="1403798" cy="369332"/>
          </a:xfrm>
          <a:prstGeom prst="rect">
            <a:avLst/>
          </a:prstGeom>
          <a:noFill/>
        </p:spPr>
        <p:txBody>
          <a:bodyPr wrap="square" rtlCol="0">
            <a:spAutoFit/>
          </a:bodyPr>
          <a:lstStyle/>
          <a:p>
            <a:r>
              <a:rPr lang="es-EC" dirty="0" smtClean="0"/>
              <a:t>ELEMENTOS</a:t>
            </a:r>
            <a:endParaRPr lang="es-EC" dirty="0"/>
          </a:p>
        </p:txBody>
      </p:sp>
      <mc:AlternateContent xmlns:mc="http://schemas.openxmlformats.org/markup-compatibility/2006" xmlns:a14="http://schemas.microsoft.com/office/drawing/2010/main">
        <mc:Choice Requires="a14">
          <p:sp>
            <p:nvSpPr>
              <p:cNvPr id="5" name="Rectángulo 4"/>
              <p:cNvSpPr/>
              <p:nvPr/>
            </p:nvSpPr>
            <p:spPr>
              <a:xfrm>
                <a:off x="597135" y="4973541"/>
                <a:ext cx="5944512" cy="662617"/>
              </a:xfrm>
              <a:prstGeom prst="rect">
                <a:avLst/>
              </a:prstGeom>
            </p:spPr>
            <p:txBody>
              <a:bodyPr wrap="none">
                <a:spAutoFit/>
              </a:bodyPr>
              <a:lstStyle/>
              <a:p>
                <a14:m>
                  <m:oMath xmlns:m="http://schemas.openxmlformats.org/officeDocument/2006/math">
                    <m:r>
                      <m:rPr>
                        <m:nor/>
                      </m:rPr>
                      <a:rPr lang="es-EC" sz="2000">
                        <a:latin typeface="Arial" panose="020B0604020202020204" pitchFamily="34" charset="0"/>
                        <a:cs typeface="Arial" panose="020B0604020202020204" pitchFamily="34" charset="0"/>
                      </a:rPr>
                      <m:t>n</m:t>
                    </m:r>
                    <m:r>
                      <m:rPr>
                        <m:nor/>
                      </m:rPr>
                      <a:rPr lang="es-EC" sz="2000">
                        <a:latin typeface="Arial" panose="020B0604020202020204" pitchFamily="34" charset="0"/>
                        <a:cs typeface="Arial" panose="020B0604020202020204" pitchFamily="34" charset="0"/>
                      </a:rPr>
                      <m:t> =  </m:t>
                    </m:r>
                    <m:f>
                      <m:fPr>
                        <m:ctrlPr>
                          <a:rPr lang="es-EC" sz="2000" i="1">
                            <a:latin typeface="Cambria Math" panose="02040503050406030204" pitchFamily="18" charset="0"/>
                          </a:rPr>
                        </m:ctrlPr>
                      </m:fPr>
                      <m:num>
                        <m:d>
                          <m:dPr>
                            <m:ctrlPr>
                              <a:rPr lang="es-EC" sz="2000" i="1">
                                <a:latin typeface="Cambria Math" panose="02040503050406030204" pitchFamily="18" charset="0"/>
                              </a:rPr>
                            </m:ctrlPr>
                          </m:dPr>
                          <m:e>
                            <m:sSup>
                              <m:sSupPr>
                                <m:ctrlPr>
                                  <a:rPr lang="es-EC" sz="2000" i="1">
                                    <a:latin typeface="Cambria Math" panose="02040503050406030204" pitchFamily="18" charset="0"/>
                                  </a:rPr>
                                </m:ctrlPr>
                              </m:sSupPr>
                              <m:e>
                                <m:r>
                                  <a:rPr lang="es-EC" sz="2000" i="1">
                                    <a:latin typeface="Cambria Math" panose="02040503050406030204" pitchFamily="18" charset="0"/>
                                  </a:rPr>
                                  <m:t>1,96</m:t>
                                </m:r>
                              </m:e>
                              <m:sup>
                                <m:r>
                                  <a:rPr lang="es-EC" sz="2000" i="1">
                                    <a:latin typeface="Cambria Math" panose="02040503050406030204" pitchFamily="18" charset="0"/>
                                  </a:rPr>
                                  <m:t>2</m:t>
                                </m:r>
                              </m:sup>
                            </m:sSup>
                          </m:e>
                        </m:d>
                        <m:r>
                          <a:rPr lang="es-EC" sz="2000" i="1">
                            <a:latin typeface="Cambria Math" panose="02040503050406030204" pitchFamily="18" charset="0"/>
                          </a:rPr>
                          <m:t>∗</m:t>
                        </m:r>
                        <m:d>
                          <m:dPr>
                            <m:ctrlPr>
                              <a:rPr lang="es-EC" sz="2000" i="1">
                                <a:latin typeface="Cambria Math" panose="02040503050406030204" pitchFamily="18" charset="0"/>
                              </a:rPr>
                            </m:ctrlPr>
                          </m:dPr>
                          <m:e>
                            <m:r>
                              <a:rPr lang="es-EC" sz="2000" i="1">
                                <a:latin typeface="Cambria Math" panose="02040503050406030204" pitchFamily="18" charset="0"/>
                              </a:rPr>
                              <m:t>0,5</m:t>
                            </m:r>
                          </m:e>
                        </m:d>
                        <m:r>
                          <a:rPr lang="es-EC" sz="2000" i="1">
                            <a:latin typeface="Cambria Math" panose="02040503050406030204" pitchFamily="18" charset="0"/>
                          </a:rPr>
                          <m:t>∗</m:t>
                        </m:r>
                        <m:d>
                          <m:dPr>
                            <m:ctrlPr>
                              <a:rPr lang="es-EC" sz="2000" i="1">
                                <a:latin typeface="Cambria Math" panose="02040503050406030204" pitchFamily="18" charset="0"/>
                              </a:rPr>
                            </m:ctrlPr>
                          </m:dPr>
                          <m:e>
                            <m:r>
                              <a:rPr lang="es-EC" sz="2000" i="1">
                                <a:latin typeface="Cambria Math" panose="02040503050406030204" pitchFamily="18" charset="0"/>
                              </a:rPr>
                              <m:t>1−0.5</m:t>
                            </m:r>
                          </m:e>
                        </m:d>
                        <m:r>
                          <a:rPr lang="es-EC" sz="2000" i="1">
                            <a:latin typeface="Cambria Math" panose="02040503050406030204" pitchFamily="18" charset="0"/>
                          </a:rPr>
                          <m:t>∗</m:t>
                        </m:r>
                        <m:d>
                          <m:dPr>
                            <m:ctrlPr>
                              <a:rPr lang="es-EC" sz="2000" i="1">
                                <a:latin typeface="Cambria Math" panose="02040503050406030204" pitchFamily="18" charset="0"/>
                              </a:rPr>
                            </m:ctrlPr>
                          </m:dPr>
                          <m:e>
                            <m:r>
                              <a:rPr lang="es-EC" sz="2000" i="1">
                                <a:latin typeface="Cambria Math" panose="02040503050406030204" pitchFamily="18" charset="0"/>
                              </a:rPr>
                              <m:t>147.600</m:t>
                            </m:r>
                          </m:e>
                        </m:d>
                        <m:r>
                          <a:rPr lang="es-EC" sz="2000" i="1">
                            <a:latin typeface="Cambria Math" panose="02040503050406030204" pitchFamily="18" charset="0"/>
                          </a:rPr>
                          <m:t>)</m:t>
                        </m:r>
                      </m:num>
                      <m:den>
                        <m:sSup>
                          <m:sSupPr>
                            <m:ctrlPr>
                              <a:rPr lang="es-EC" sz="2000" i="1">
                                <a:latin typeface="Cambria Math" panose="02040503050406030204" pitchFamily="18" charset="0"/>
                              </a:rPr>
                            </m:ctrlPr>
                          </m:sSupPr>
                          <m:e>
                            <m:r>
                              <a:rPr lang="es-EC" sz="2000" i="1">
                                <a:latin typeface="Cambria Math" panose="02040503050406030204" pitchFamily="18" charset="0"/>
                              </a:rPr>
                              <m:t>0.05</m:t>
                            </m:r>
                          </m:e>
                          <m:sup>
                            <m:r>
                              <a:rPr lang="es-EC" sz="2000" i="1">
                                <a:latin typeface="Cambria Math" panose="02040503050406030204" pitchFamily="18" charset="0"/>
                              </a:rPr>
                              <m:t>2</m:t>
                            </m:r>
                          </m:sup>
                        </m:sSup>
                        <m:r>
                          <a:rPr lang="es-EC" sz="2000" i="1">
                            <a:latin typeface="Cambria Math" panose="02040503050406030204" pitchFamily="18" charset="0"/>
                          </a:rPr>
                          <m:t>(147.600−1)+ </m:t>
                        </m:r>
                        <m:sSup>
                          <m:sSupPr>
                            <m:ctrlPr>
                              <a:rPr lang="es-EC" sz="2000" i="1">
                                <a:latin typeface="Cambria Math" panose="02040503050406030204" pitchFamily="18" charset="0"/>
                              </a:rPr>
                            </m:ctrlPr>
                          </m:sSupPr>
                          <m:e>
                            <m:r>
                              <a:rPr lang="es-EC" sz="2000" i="1">
                                <a:latin typeface="Cambria Math" panose="02040503050406030204" pitchFamily="18" charset="0"/>
                              </a:rPr>
                              <m:t>(1.96</m:t>
                            </m:r>
                          </m:e>
                          <m:sup>
                            <m:r>
                              <a:rPr lang="es-EC" sz="2000" i="1">
                                <a:latin typeface="Cambria Math" panose="02040503050406030204" pitchFamily="18" charset="0"/>
                              </a:rPr>
                              <m:t>2</m:t>
                            </m:r>
                          </m:sup>
                        </m:sSup>
                        <m:r>
                          <a:rPr lang="es-EC" sz="2000" i="1">
                            <a:latin typeface="Cambria Math" panose="02040503050406030204" pitchFamily="18" charset="0"/>
                          </a:rPr>
                          <m:t>(0.5∗</m:t>
                        </m:r>
                        <m:d>
                          <m:dPr>
                            <m:ctrlPr>
                              <a:rPr lang="es-EC" sz="2000" i="1">
                                <a:latin typeface="Cambria Math" panose="02040503050406030204" pitchFamily="18" charset="0"/>
                              </a:rPr>
                            </m:ctrlPr>
                          </m:dPr>
                          <m:e>
                            <m:r>
                              <a:rPr lang="es-EC" sz="2000" i="1">
                                <a:latin typeface="Cambria Math" panose="02040503050406030204" pitchFamily="18" charset="0"/>
                              </a:rPr>
                              <m:t>1−0.5</m:t>
                            </m:r>
                          </m:e>
                        </m:d>
                        <m:r>
                          <a:rPr lang="es-EC" sz="2000" i="1">
                            <a:latin typeface="Cambria Math" panose="02040503050406030204" pitchFamily="18" charset="0"/>
                          </a:rPr>
                          <m:t>)</m:t>
                        </m:r>
                      </m:den>
                    </m:f>
                  </m:oMath>
                </a14:m>
                <a:r>
                  <a:rPr lang="es-EC" sz="2000" dirty="0" smtClean="0">
                    <a:latin typeface="Arial" panose="020B0604020202020204" pitchFamily="34" charset="0"/>
                    <a:cs typeface="Arial" panose="020B0604020202020204" pitchFamily="34" charset="0"/>
                  </a:rPr>
                  <a:t>=</a:t>
                </a:r>
                <a:r>
                  <a:rPr lang="es-EC" sz="2000" b="1" dirty="0" smtClean="0">
                    <a:latin typeface="Arial" panose="020B0604020202020204" pitchFamily="34" charset="0"/>
                    <a:cs typeface="Arial" panose="020B0604020202020204" pitchFamily="34" charset="0"/>
                  </a:rPr>
                  <a:t> </a:t>
                </a:r>
                <a:r>
                  <a:rPr lang="es-EC" sz="2000" b="1" dirty="0" smtClean="0">
                    <a:cs typeface="Arial" panose="020B0604020202020204" pitchFamily="34" charset="0"/>
                  </a:rPr>
                  <a:t>383 </a:t>
                </a:r>
                <a:r>
                  <a:rPr lang="es-EC" sz="2000" dirty="0" smtClean="0">
                    <a:cs typeface="Arial" panose="020B0604020202020204" pitchFamily="34" charset="0"/>
                  </a:rPr>
                  <a:t>ENCUESTAS</a:t>
                </a:r>
                <a:endParaRPr lang="es-EC" sz="2000" dirty="0">
                  <a:cs typeface="Arial" panose="020B0604020202020204" pitchFamily="34"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597135" y="4973541"/>
                <a:ext cx="5944512" cy="662617"/>
              </a:xfrm>
              <a:prstGeom prst="rect">
                <a:avLst/>
              </a:prstGeom>
              <a:blipFill rotWithShape="0">
                <a:blip r:embed="rId2"/>
                <a:stretch>
                  <a:fillRect r="-20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3906545" y="3731871"/>
                <a:ext cx="2513573" cy="697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𝑛</m:t>
                      </m:r>
                      <m:r>
                        <a:rPr lang="es-EC" i="0">
                          <a:latin typeface="Cambria Math" panose="02040503050406030204" pitchFamily="18" charset="0"/>
                        </a:rPr>
                        <m:t>=</m:t>
                      </m:r>
                      <m:f>
                        <m:fPr>
                          <m:ctrlPr>
                            <a:rPr lang="es-EC" i="1">
                              <a:latin typeface="Cambria Math" panose="02040503050406030204" pitchFamily="18" charset="0"/>
                            </a:rPr>
                          </m:ctrlPr>
                        </m:fPr>
                        <m:num>
                          <m:sSup>
                            <m:sSupPr>
                              <m:ctrlPr>
                                <a:rPr lang="es-EC" i="1">
                                  <a:latin typeface="Cambria Math" panose="02040503050406030204" pitchFamily="18" charset="0"/>
                                </a:rPr>
                              </m:ctrlPr>
                            </m:sSupPr>
                            <m:e>
                              <m:r>
                                <a:rPr lang="es-EC" i="1">
                                  <a:latin typeface="Cambria Math" panose="02040503050406030204" pitchFamily="18" charset="0"/>
                                </a:rPr>
                                <m:t>𝑍</m:t>
                              </m:r>
                            </m:e>
                            <m:sup>
                              <m:r>
                                <a:rPr lang="es-EC" i="0">
                                  <a:latin typeface="Cambria Math" panose="02040503050406030204" pitchFamily="18" charset="0"/>
                                </a:rPr>
                                <m:t>2</m:t>
                              </m:r>
                            </m:sup>
                          </m:sSup>
                          <m:r>
                            <a:rPr lang="es-EC" i="1">
                              <a:latin typeface="Cambria Math" panose="02040503050406030204" pitchFamily="18" charset="0"/>
                            </a:rPr>
                            <m:t>𝑃𝑄𝑁</m:t>
                          </m:r>
                        </m:num>
                        <m:den>
                          <m:sSup>
                            <m:sSupPr>
                              <m:ctrlPr>
                                <a:rPr lang="es-EC" i="1">
                                  <a:latin typeface="Cambria Math" panose="02040503050406030204" pitchFamily="18" charset="0"/>
                                </a:rPr>
                              </m:ctrlPr>
                            </m:sSupPr>
                            <m:e>
                              <m:r>
                                <a:rPr lang="es-EC" i="1">
                                  <a:latin typeface="Cambria Math" panose="02040503050406030204" pitchFamily="18" charset="0"/>
                                </a:rPr>
                                <m:t>𝑒</m:t>
                              </m:r>
                            </m:e>
                            <m:sup>
                              <m:r>
                                <a:rPr lang="es-EC" i="0">
                                  <a:latin typeface="Cambria Math" panose="02040503050406030204" pitchFamily="18" charset="0"/>
                                </a:rPr>
                                <m:t>2</m:t>
                              </m:r>
                            </m:sup>
                          </m:sSup>
                          <m:r>
                            <a:rPr lang="es-EC" i="0">
                              <a:latin typeface="Cambria Math" panose="02040503050406030204" pitchFamily="18" charset="0"/>
                            </a:rPr>
                            <m:t>(</m:t>
                          </m:r>
                          <m:r>
                            <a:rPr lang="es-EC" i="1">
                              <a:latin typeface="Cambria Math" panose="02040503050406030204" pitchFamily="18" charset="0"/>
                            </a:rPr>
                            <m:t>𝑁</m:t>
                          </m:r>
                          <m:r>
                            <a:rPr lang="es-EC" i="0">
                              <a:latin typeface="Cambria Math" panose="02040503050406030204" pitchFamily="18" charset="0"/>
                            </a:rPr>
                            <m:t>−1)+</m:t>
                          </m:r>
                          <m:sSup>
                            <m:sSupPr>
                              <m:ctrlPr>
                                <a:rPr lang="es-EC" i="1">
                                  <a:latin typeface="Cambria Math" panose="02040503050406030204" pitchFamily="18" charset="0"/>
                                </a:rPr>
                              </m:ctrlPr>
                            </m:sSupPr>
                            <m:e>
                              <m:r>
                                <a:rPr lang="es-EC" i="1">
                                  <a:latin typeface="Cambria Math" panose="02040503050406030204" pitchFamily="18" charset="0"/>
                                </a:rPr>
                                <m:t>𝑍</m:t>
                              </m:r>
                            </m:e>
                            <m:sup>
                              <m:r>
                                <a:rPr lang="es-EC" i="0">
                                  <a:latin typeface="Cambria Math" panose="02040503050406030204" pitchFamily="18" charset="0"/>
                                </a:rPr>
                                <m:t>2</m:t>
                              </m:r>
                            </m:sup>
                          </m:sSup>
                          <m:r>
                            <a:rPr lang="es-EC" i="1">
                              <a:latin typeface="Cambria Math" panose="02040503050406030204" pitchFamily="18" charset="0"/>
                            </a:rPr>
                            <m:t>𝑃𝑄</m:t>
                          </m:r>
                        </m:den>
                      </m:f>
                    </m:oMath>
                  </m:oMathPara>
                </a14:m>
                <a:endParaRPr lang="es-EC" dirty="0"/>
              </a:p>
            </p:txBody>
          </p:sp>
        </mc:Choice>
        <mc:Fallback xmlns="">
          <p:sp>
            <p:nvSpPr>
              <p:cNvPr id="6" name="Rectángulo 5"/>
              <p:cNvSpPr>
                <a:spLocks noRot="1" noChangeAspect="1" noMove="1" noResize="1" noEditPoints="1" noAdjustHandles="1" noChangeArrowheads="1" noChangeShapeType="1" noTextEdit="1"/>
              </p:cNvSpPr>
              <p:nvPr/>
            </p:nvSpPr>
            <p:spPr>
              <a:xfrm>
                <a:off x="3906545" y="3731871"/>
                <a:ext cx="2513573" cy="697307"/>
              </a:xfrm>
              <a:prstGeom prst="rect">
                <a:avLst/>
              </a:prstGeom>
              <a:blipFill rotWithShape="0">
                <a:blip r:embed="rId3"/>
                <a:stretch>
                  <a:fillRect/>
                </a:stretch>
              </a:blipFill>
            </p:spPr>
            <p:txBody>
              <a:bodyPr/>
              <a:lstStyle/>
              <a:p>
                <a:r>
                  <a:rPr lang="es-EC">
                    <a:noFill/>
                  </a:rPr>
                  <a:t> </a:t>
                </a:r>
              </a:p>
            </p:txBody>
          </p:sp>
        </mc:Fallback>
      </mc:AlternateContent>
      <p:graphicFrame>
        <p:nvGraphicFramePr>
          <p:cNvPr id="7" name="Tabla 6"/>
          <p:cNvGraphicFramePr>
            <a:graphicFrameLocks noGrp="1"/>
          </p:cNvGraphicFramePr>
          <p:nvPr>
            <p:extLst>
              <p:ext uri="{D42A27DB-BD31-4B8C-83A1-F6EECF244321}">
                <p14:modId xmlns:p14="http://schemas.microsoft.com/office/powerpoint/2010/main" val="420758352"/>
              </p:ext>
            </p:extLst>
          </p:nvPr>
        </p:nvGraphicFramePr>
        <p:xfrm>
          <a:off x="438828" y="3482155"/>
          <a:ext cx="3380436" cy="1226820"/>
        </p:xfrm>
        <a:graphic>
          <a:graphicData uri="http://schemas.openxmlformats.org/drawingml/2006/table">
            <a:tbl>
              <a:tblPr firstRow="1" firstCol="1" bandRow="1">
                <a:tableStyleId>{5940675A-B579-460E-94D1-54222C63F5DA}</a:tableStyleId>
              </a:tblPr>
              <a:tblGrid>
                <a:gridCol w="499439"/>
                <a:gridCol w="2111974"/>
                <a:gridCol w="769023"/>
              </a:tblGrid>
              <a:tr h="0">
                <a:tc>
                  <a:txBody>
                    <a:bodyPr/>
                    <a:lstStyle/>
                    <a:p>
                      <a:pPr algn="just">
                        <a:lnSpc>
                          <a:spcPct val="115000"/>
                        </a:lnSpc>
                        <a:spcBef>
                          <a:spcPts val="1200"/>
                        </a:spcBef>
                        <a:spcAft>
                          <a:spcPts val="0"/>
                        </a:spcAft>
                      </a:pPr>
                      <a:r>
                        <a:rPr lang="es-EC" sz="1400" dirty="0">
                          <a:effectLst/>
                        </a:rPr>
                        <a:t>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1200"/>
                        </a:spcBef>
                        <a:spcAft>
                          <a:spcPts val="0"/>
                        </a:spcAft>
                      </a:pPr>
                      <a:r>
                        <a:rPr lang="es-EC" sz="1400">
                          <a:effectLst/>
                        </a:rPr>
                        <a:t>Población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1200"/>
                        </a:spcBef>
                        <a:spcAft>
                          <a:spcPts val="0"/>
                        </a:spcAft>
                      </a:pPr>
                      <a:r>
                        <a:rPr lang="es-EC" sz="1400">
                          <a:effectLst/>
                        </a:rPr>
                        <a:t>147.600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15000"/>
                        </a:lnSpc>
                        <a:spcBef>
                          <a:spcPts val="1200"/>
                        </a:spcBef>
                        <a:spcAft>
                          <a:spcPts val="0"/>
                        </a:spcAft>
                      </a:pPr>
                      <a:r>
                        <a:rPr lang="es-EC" sz="1400">
                          <a:effectLst/>
                        </a:rPr>
                        <a:t>Z</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1200"/>
                        </a:spcBef>
                        <a:spcAft>
                          <a:spcPts val="0"/>
                        </a:spcAft>
                      </a:pPr>
                      <a:r>
                        <a:rPr lang="es-EC" sz="1400">
                          <a:effectLst/>
                        </a:rPr>
                        <a:t>Nivel de confianza (95%)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1200"/>
                        </a:spcBef>
                        <a:spcAft>
                          <a:spcPts val="0"/>
                        </a:spcAft>
                      </a:pPr>
                      <a:r>
                        <a:rPr lang="es-EC" sz="1400">
                          <a:effectLst/>
                        </a:rPr>
                        <a:t>1,96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15000"/>
                        </a:lnSpc>
                        <a:spcBef>
                          <a:spcPts val="1200"/>
                        </a:spcBef>
                        <a:spcAft>
                          <a:spcPts val="0"/>
                        </a:spcAft>
                      </a:pPr>
                      <a:r>
                        <a:rPr lang="es-EC" sz="1400">
                          <a:effectLst/>
                        </a:rPr>
                        <a:t>P</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1200"/>
                        </a:spcBef>
                        <a:spcAft>
                          <a:spcPts val="0"/>
                        </a:spcAft>
                      </a:pPr>
                      <a:r>
                        <a:rPr lang="es-EC" sz="1400">
                          <a:effectLst/>
                        </a:rPr>
                        <a:t>Probabilidad de éxito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1200"/>
                        </a:spcBef>
                        <a:spcAft>
                          <a:spcPts val="0"/>
                        </a:spcAft>
                      </a:pPr>
                      <a:r>
                        <a:rPr lang="es-EC" sz="1400">
                          <a:effectLst/>
                        </a:rPr>
                        <a:t>0,5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15000"/>
                        </a:lnSpc>
                        <a:spcBef>
                          <a:spcPts val="1200"/>
                        </a:spcBef>
                        <a:spcAft>
                          <a:spcPts val="0"/>
                        </a:spcAft>
                      </a:pPr>
                      <a:r>
                        <a:rPr lang="es-EC" sz="1400">
                          <a:effectLst/>
                        </a:rPr>
                        <a:t>Q</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1200"/>
                        </a:spcBef>
                        <a:spcAft>
                          <a:spcPts val="0"/>
                        </a:spcAft>
                      </a:pPr>
                      <a:r>
                        <a:rPr lang="es-EC" sz="1400">
                          <a:effectLst/>
                        </a:rPr>
                        <a:t>Probabilidad de fracaso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1200"/>
                        </a:spcBef>
                        <a:spcAft>
                          <a:spcPts val="0"/>
                        </a:spcAft>
                      </a:pPr>
                      <a:r>
                        <a:rPr lang="es-EC" sz="1400">
                          <a:effectLst/>
                        </a:rPr>
                        <a:t>0,5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15000"/>
                        </a:lnSpc>
                        <a:spcBef>
                          <a:spcPts val="1200"/>
                        </a:spcBef>
                        <a:spcAft>
                          <a:spcPts val="0"/>
                        </a:spcAft>
                      </a:pPr>
                      <a:r>
                        <a:rPr lang="es-EC" sz="1400">
                          <a:effectLst/>
                        </a:rPr>
                        <a:t>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1200"/>
                        </a:spcBef>
                        <a:spcAft>
                          <a:spcPts val="0"/>
                        </a:spcAft>
                      </a:pPr>
                      <a:r>
                        <a:rPr lang="es-EC" sz="1400" dirty="0">
                          <a:effectLst/>
                        </a:rPr>
                        <a:t>Error máximo aceptable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1200"/>
                        </a:spcBef>
                        <a:spcAft>
                          <a:spcPts val="0"/>
                        </a:spcAft>
                      </a:pPr>
                      <a:r>
                        <a:rPr lang="es-EC" sz="1400" dirty="0">
                          <a:effectLst/>
                        </a:rPr>
                        <a:t>0,05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768932041"/>
              </p:ext>
            </p:extLst>
          </p:nvPr>
        </p:nvGraphicFramePr>
        <p:xfrm>
          <a:off x="6842976" y="639506"/>
          <a:ext cx="5164428" cy="2453640"/>
        </p:xfrm>
        <a:graphic>
          <a:graphicData uri="http://schemas.openxmlformats.org/drawingml/2006/table">
            <a:tbl>
              <a:tblPr firstRow="1" firstCol="1" bandRow="1">
                <a:tableStyleId>{5940675A-B579-460E-94D1-54222C63F5DA}</a:tableStyleId>
              </a:tblPr>
              <a:tblGrid>
                <a:gridCol w="2438513"/>
                <a:gridCol w="1438544"/>
                <a:gridCol w="1287371"/>
              </a:tblGrid>
              <a:tr h="0">
                <a:tc>
                  <a:txBody>
                    <a:bodyPr/>
                    <a:lstStyle/>
                    <a:p>
                      <a:pPr algn="ctr">
                        <a:lnSpc>
                          <a:spcPct val="115000"/>
                        </a:lnSpc>
                        <a:spcAft>
                          <a:spcPts val="0"/>
                        </a:spcAft>
                      </a:pPr>
                      <a:r>
                        <a:rPr lang="es-EC" sz="1400" dirty="0">
                          <a:effectLst/>
                        </a:rPr>
                        <a:t>NEGOCIOS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dirty="0">
                          <a:effectLst/>
                        </a:rPr>
                        <a:t>ESTABLECIMIENTOS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dirty="0">
                          <a:effectLst/>
                        </a:rPr>
                        <a:t>ESTRATOS (NH)</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s-EC" sz="1400">
                          <a:effectLst/>
                        </a:rPr>
                        <a:t>Venta al por menor en comercios no especializados con predominio de la venta de alimentos, bebidas y tabaco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a:effectLst/>
                        </a:rPr>
                        <a:t>69.284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a:effectLst/>
                        </a:rPr>
                        <a:t>NH1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s-EC" sz="1400" dirty="0">
                          <a:effectLst/>
                        </a:rPr>
                        <a:t>Alojamiento y servicios de restaurantes, servicio móvil de comidas, actividades de belleza, actividades financieras, inmobiliarias, etc.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dirty="0">
                          <a:effectLst/>
                        </a:rPr>
                        <a:t>78.316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dirty="0">
                          <a:effectLst/>
                        </a:rPr>
                        <a:t>NH2</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mc:AlternateContent xmlns:mc="http://schemas.openxmlformats.org/markup-compatibility/2006" xmlns:a14="http://schemas.microsoft.com/office/drawing/2010/main">
        <mc:Choice Requires="a14">
          <p:sp>
            <p:nvSpPr>
              <p:cNvPr id="9" name="Rectángulo 8"/>
              <p:cNvSpPr/>
              <p:nvPr/>
            </p:nvSpPr>
            <p:spPr>
              <a:xfrm>
                <a:off x="6774286" y="3608379"/>
                <a:ext cx="2653049" cy="2262029"/>
              </a:xfrm>
              <a:prstGeom prst="rect">
                <a:avLst/>
              </a:prstGeom>
            </p:spPr>
            <p:txBody>
              <a:bodyPr wrap="squar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Times New Roman" panose="02020603050405020304" pitchFamily="18" charset="0"/>
                          <a:cs typeface="Arial" panose="020B0604020202020204" pitchFamily="34" charset="0"/>
                        </a:rPr>
                        <m:t>𝑁𝐻</m:t>
                      </m:r>
                      <m:r>
                        <a:rPr lang="es-EC">
                          <a:effectLst/>
                          <a:latin typeface="Cambria Math" panose="02040503050406030204" pitchFamily="18" charset="0"/>
                          <a:ea typeface="Times New Roman" panose="02020603050405020304" pitchFamily="18" charset="0"/>
                          <a:cs typeface="Arial" panose="020B0604020202020204" pitchFamily="34" charset="0"/>
                        </a:rPr>
                        <m:t>1=</m:t>
                      </m:r>
                      <m:r>
                        <a:rPr lang="es-EC" i="1">
                          <a:effectLst/>
                          <a:latin typeface="Cambria Math" panose="02040503050406030204" pitchFamily="18" charset="0"/>
                          <a:ea typeface="Times New Roman" panose="02020603050405020304" pitchFamily="18" charset="0"/>
                          <a:cs typeface="Arial" panose="020B0604020202020204" pitchFamily="34" charset="0"/>
                        </a:rPr>
                        <m:t>𝑛</m:t>
                      </m:r>
                      <m:f>
                        <m:fPr>
                          <m:ctrlPr>
                            <a:rPr lang="es-EC" i="1">
                              <a:effectLst/>
                              <a:latin typeface="Cambria Math" panose="02040503050406030204" pitchFamily="18" charset="0"/>
                              <a:ea typeface="Times New Roman" panose="02020603050405020304" pitchFamily="18" charset="0"/>
                              <a:cs typeface="Arial" panose="020B0604020202020204" pitchFamily="34" charset="0"/>
                            </a:rPr>
                          </m:ctrlPr>
                        </m:fPr>
                        <m:num>
                          <m:r>
                            <a:rPr lang="es-EC" i="1">
                              <a:effectLst/>
                              <a:latin typeface="Cambria Math" panose="02040503050406030204" pitchFamily="18" charset="0"/>
                              <a:ea typeface="Times New Roman" panose="02020603050405020304" pitchFamily="18" charset="0"/>
                              <a:cs typeface="Arial" panose="020B0604020202020204" pitchFamily="34" charset="0"/>
                            </a:rPr>
                            <m:t>𝑁𝐻</m:t>
                          </m:r>
                          <m:r>
                            <a:rPr lang="es-EC">
                              <a:effectLst/>
                              <a:latin typeface="Cambria Math" panose="02040503050406030204" pitchFamily="18" charset="0"/>
                              <a:ea typeface="Times New Roman" panose="02020603050405020304" pitchFamily="18" charset="0"/>
                              <a:cs typeface="Arial" panose="020B0604020202020204" pitchFamily="34" charset="0"/>
                            </a:rPr>
                            <m:t>1</m:t>
                          </m:r>
                        </m:num>
                        <m:den>
                          <m:r>
                            <a:rPr lang="es-EC" i="1">
                              <a:effectLst/>
                              <a:latin typeface="Cambria Math" panose="02040503050406030204" pitchFamily="18" charset="0"/>
                              <a:ea typeface="Times New Roman" panose="02020603050405020304" pitchFamily="18" charset="0"/>
                              <a:cs typeface="Arial" panose="020B0604020202020204" pitchFamily="34" charset="0"/>
                            </a:rPr>
                            <m:t>𝑁</m:t>
                          </m:r>
                        </m:den>
                      </m:f>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s-EC" i="1">
                          <a:effectLst/>
                          <a:latin typeface="Cambria Math" panose="02040503050406030204" pitchFamily="18" charset="0"/>
                          <a:ea typeface="Times New Roman" panose="02020603050405020304" pitchFamily="18" charset="0"/>
                          <a:cs typeface="Arial" panose="020B0604020202020204" pitchFamily="34" charset="0"/>
                        </a:rPr>
                        <m:t>𝑁𝐻</m:t>
                      </m:r>
                      <m:r>
                        <a:rPr lang="es-EC">
                          <a:effectLst/>
                          <a:latin typeface="Cambria Math" panose="02040503050406030204" pitchFamily="18" charset="0"/>
                          <a:ea typeface="Times New Roman" panose="02020603050405020304" pitchFamily="18" charset="0"/>
                          <a:cs typeface="Arial" panose="020B0604020202020204" pitchFamily="34" charset="0"/>
                        </a:rPr>
                        <m:t>1=383</m:t>
                      </m:r>
                      <m:f>
                        <m:fPr>
                          <m:ctrlPr>
                            <a:rPr lang="es-EC" i="1">
                              <a:effectLst/>
                              <a:latin typeface="Cambria Math" panose="02040503050406030204" pitchFamily="18" charset="0"/>
                              <a:ea typeface="Times New Roman" panose="02020603050405020304" pitchFamily="18" charset="0"/>
                              <a:cs typeface="Arial" panose="020B0604020202020204" pitchFamily="34" charset="0"/>
                            </a:rPr>
                          </m:ctrlPr>
                        </m:fPr>
                        <m:num>
                          <m:r>
                            <a:rPr lang="es-EC">
                              <a:effectLst/>
                              <a:latin typeface="Cambria Math" panose="02040503050406030204" pitchFamily="18" charset="0"/>
                              <a:ea typeface="Times New Roman" panose="02020603050405020304" pitchFamily="18" charset="0"/>
                              <a:cs typeface="Arial" panose="020B0604020202020204" pitchFamily="34" charset="0"/>
                            </a:rPr>
                            <m:t>69284</m:t>
                          </m:r>
                        </m:num>
                        <m:den>
                          <m:r>
                            <a:rPr lang="es-EC">
                              <a:effectLst/>
                              <a:latin typeface="Cambria Math" panose="02040503050406030204" pitchFamily="18" charset="0"/>
                              <a:ea typeface="Times New Roman" panose="02020603050405020304" pitchFamily="18" charset="0"/>
                              <a:cs typeface="Arial" panose="020B0604020202020204" pitchFamily="34" charset="0"/>
                            </a:rPr>
                            <m:t>147.600</m:t>
                          </m:r>
                        </m:den>
                      </m:f>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14:m>
                  <m:oMath xmlns:m="http://schemas.openxmlformats.org/officeDocument/2006/math">
                    <m:r>
                      <a:rPr lang="es-EC" i="1">
                        <a:effectLst/>
                        <a:latin typeface="Cambria Math" panose="02040503050406030204" pitchFamily="18" charset="0"/>
                        <a:ea typeface="Times New Roman" panose="02020603050405020304" pitchFamily="18" charset="0"/>
                        <a:cs typeface="Arial" panose="020B0604020202020204" pitchFamily="34" charset="0"/>
                      </a:rPr>
                      <m:t>𝑁𝐻</m:t>
                    </m:r>
                    <m:r>
                      <a:rPr lang="es-EC">
                        <a:effectLst/>
                        <a:latin typeface="Cambria Math" panose="02040503050406030204" pitchFamily="18" charset="0"/>
                        <a:ea typeface="Times New Roman" panose="02020603050405020304" pitchFamily="18" charset="0"/>
                        <a:cs typeface="Arial" panose="020B0604020202020204" pitchFamily="34" charset="0"/>
                      </a:rPr>
                      <m:t>1=180</m:t>
                    </m:r>
                  </m:oMath>
                </a14:m>
                <a:r>
                  <a:rPr lang="es-EC" sz="1600" dirty="0" smtClean="0">
                    <a:effectLst/>
                    <a:latin typeface="Calibri" panose="020F0502020204030204" pitchFamily="34" charset="0"/>
                    <a:ea typeface="Calibri" panose="020F0502020204030204" pitchFamily="34" charset="0"/>
                    <a:cs typeface="Times New Roman" panose="02020603050405020304" pitchFamily="18" charset="0"/>
                  </a:rPr>
                  <a:t> COMERCIO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ángulo 8"/>
              <p:cNvSpPr>
                <a:spLocks noRot="1" noChangeAspect="1" noMove="1" noResize="1" noEditPoints="1" noAdjustHandles="1" noChangeArrowheads="1" noChangeShapeType="1" noTextEdit="1"/>
              </p:cNvSpPr>
              <p:nvPr/>
            </p:nvSpPr>
            <p:spPr>
              <a:xfrm>
                <a:off x="6774286" y="3608379"/>
                <a:ext cx="2653049" cy="2262029"/>
              </a:xfrm>
              <a:prstGeom prst="rect">
                <a:avLst/>
              </a:prstGeom>
              <a:blipFill rotWithShape="0">
                <a:blip r:embed="rId4"/>
                <a:stretch>
                  <a:fillRect b="-53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9899560" y="3608378"/>
                <a:ext cx="2292440" cy="2262029"/>
              </a:xfrm>
              <a:prstGeom prst="rect">
                <a:avLst/>
              </a:prstGeom>
            </p:spPr>
            <p:txBody>
              <a:bodyPr wrap="squar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Times New Roman" panose="02020603050405020304" pitchFamily="18" charset="0"/>
                          <a:cs typeface="Arial" panose="020B0604020202020204" pitchFamily="34" charset="0"/>
                        </a:rPr>
                        <m:t>𝑁𝐻</m:t>
                      </m:r>
                      <m:r>
                        <a:rPr lang="es-EC">
                          <a:latin typeface="Cambria Math" panose="02040503050406030204" pitchFamily="18" charset="0"/>
                          <a:ea typeface="Times New Roman" panose="02020603050405020304" pitchFamily="18" charset="0"/>
                          <a:cs typeface="Arial" panose="020B0604020202020204" pitchFamily="34" charset="0"/>
                        </a:rPr>
                        <m:t>2=</m:t>
                      </m:r>
                      <m:r>
                        <a:rPr lang="es-EC" i="1">
                          <a:latin typeface="Cambria Math" panose="02040503050406030204" pitchFamily="18" charset="0"/>
                          <a:ea typeface="Times New Roman" panose="02020603050405020304" pitchFamily="18" charset="0"/>
                          <a:cs typeface="Arial" panose="020B0604020202020204" pitchFamily="34" charset="0"/>
                        </a:rPr>
                        <m:t>𝑛</m:t>
                      </m:r>
                      <m:f>
                        <m:fPr>
                          <m:ctrlPr>
                            <a:rPr lang="es-EC" i="1">
                              <a:latin typeface="Cambria Math" panose="02040503050406030204" pitchFamily="18" charset="0"/>
                              <a:ea typeface="Times New Roman" panose="02020603050405020304" pitchFamily="18" charset="0"/>
                              <a:cs typeface="Arial" panose="020B0604020202020204" pitchFamily="34" charset="0"/>
                            </a:rPr>
                          </m:ctrlPr>
                        </m:fPr>
                        <m:num>
                          <m:r>
                            <a:rPr lang="es-EC" i="1">
                              <a:latin typeface="Cambria Math" panose="02040503050406030204" pitchFamily="18" charset="0"/>
                              <a:ea typeface="Times New Roman" panose="02020603050405020304" pitchFamily="18" charset="0"/>
                              <a:cs typeface="Arial" panose="020B0604020202020204" pitchFamily="34" charset="0"/>
                            </a:rPr>
                            <m:t>𝑁𝐻</m:t>
                          </m:r>
                          <m:r>
                            <a:rPr lang="es-EC">
                              <a:latin typeface="Cambria Math" panose="02040503050406030204" pitchFamily="18" charset="0"/>
                              <a:ea typeface="Times New Roman" panose="02020603050405020304" pitchFamily="18" charset="0"/>
                              <a:cs typeface="Arial" panose="020B0604020202020204" pitchFamily="34" charset="0"/>
                            </a:rPr>
                            <m:t>2</m:t>
                          </m:r>
                        </m:num>
                        <m:den>
                          <m:r>
                            <a:rPr lang="es-EC" i="1">
                              <a:latin typeface="Cambria Math" panose="02040503050406030204" pitchFamily="18" charset="0"/>
                              <a:ea typeface="Times New Roman" panose="02020603050405020304" pitchFamily="18" charset="0"/>
                              <a:cs typeface="Arial" panose="020B0604020202020204" pitchFamily="34" charset="0"/>
                            </a:rPr>
                            <m:t>𝑁</m:t>
                          </m:r>
                        </m:den>
                      </m:f>
                    </m:oMath>
                  </m:oMathPara>
                </a14:m>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Times New Roman" panose="02020603050405020304" pitchFamily="18" charset="0"/>
                          <a:cs typeface="Arial" panose="020B0604020202020204" pitchFamily="34" charset="0"/>
                        </a:rPr>
                        <m:t>𝑁𝐻</m:t>
                      </m:r>
                      <m:r>
                        <a:rPr lang="es-EC">
                          <a:latin typeface="Cambria Math" panose="02040503050406030204" pitchFamily="18" charset="0"/>
                          <a:ea typeface="Times New Roman" panose="02020603050405020304" pitchFamily="18" charset="0"/>
                          <a:cs typeface="Arial" panose="020B0604020202020204" pitchFamily="34" charset="0"/>
                        </a:rPr>
                        <m:t>2=383</m:t>
                      </m:r>
                      <m:f>
                        <m:fPr>
                          <m:ctrlPr>
                            <a:rPr lang="es-EC" i="1">
                              <a:latin typeface="Cambria Math" panose="02040503050406030204" pitchFamily="18" charset="0"/>
                              <a:ea typeface="Times New Roman" panose="02020603050405020304" pitchFamily="18" charset="0"/>
                              <a:cs typeface="Arial" panose="020B0604020202020204" pitchFamily="34" charset="0"/>
                            </a:rPr>
                          </m:ctrlPr>
                        </m:fPr>
                        <m:num>
                          <m:r>
                            <a:rPr lang="es-EC">
                              <a:latin typeface="Cambria Math" panose="02040503050406030204" pitchFamily="18" charset="0"/>
                              <a:ea typeface="Times New Roman" panose="02020603050405020304" pitchFamily="18" charset="0"/>
                              <a:cs typeface="Arial" panose="020B0604020202020204" pitchFamily="34" charset="0"/>
                            </a:rPr>
                            <m:t>78.316</m:t>
                          </m:r>
                        </m:num>
                        <m:den>
                          <m:r>
                            <a:rPr lang="es-EC">
                              <a:latin typeface="Cambria Math" panose="02040503050406030204" pitchFamily="18" charset="0"/>
                              <a:ea typeface="Times New Roman" panose="02020603050405020304" pitchFamily="18" charset="0"/>
                              <a:cs typeface="Arial" panose="020B0604020202020204" pitchFamily="34" charset="0"/>
                            </a:rPr>
                            <m:t>147.600</m:t>
                          </m:r>
                        </m:den>
                      </m:f>
                    </m:oMath>
                  </m:oMathPara>
                </a14:m>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14:m>
                  <m:oMath xmlns:m="http://schemas.openxmlformats.org/officeDocument/2006/math">
                    <m:r>
                      <a:rPr lang="es-EC" i="1">
                        <a:latin typeface="Cambria Math" panose="02040503050406030204" pitchFamily="18" charset="0"/>
                        <a:ea typeface="Times New Roman" panose="02020603050405020304" pitchFamily="18" charset="0"/>
                        <a:cs typeface="Arial" panose="020B0604020202020204" pitchFamily="34" charset="0"/>
                      </a:rPr>
                      <m:t>𝑁𝐻</m:t>
                    </m:r>
                    <m:r>
                      <a:rPr lang="es-EC">
                        <a:latin typeface="Cambria Math" panose="02040503050406030204" pitchFamily="18" charset="0"/>
                        <a:ea typeface="Times New Roman" panose="02020603050405020304" pitchFamily="18" charset="0"/>
                        <a:cs typeface="Arial" panose="020B0604020202020204" pitchFamily="34" charset="0"/>
                      </a:rPr>
                      <m:t>2=203</m:t>
                    </m:r>
                  </m:oMath>
                </a14:m>
                <a:r>
                  <a:rPr lang="es-EC" sz="1600" dirty="0" smtClean="0">
                    <a:latin typeface="Calibri" panose="020F0502020204030204" pitchFamily="34" charset="0"/>
                    <a:ea typeface="Calibri" panose="020F0502020204030204" pitchFamily="34" charset="0"/>
                    <a:cs typeface="Times New Roman" panose="02020603050405020304" pitchFamily="18" charset="0"/>
                  </a:rPr>
                  <a:t> SERVICIOS</a:t>
                </a:r>
                <a:endParaRPr lang="es-EC" sz="16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ángulo 9"/>
              <p:cNvSpPr>
                <a:spLocks noRot="1" noChangeAspect="1" noMove="1" noResize="1" noEditPoints="1" noAdjustHandles="1" noChangeArrowheads="1" noChangeShapeType="1" noTextEdit="1"/>
              </p:cNvSpPr>
              <p:nvPr/>
            </p:nvSpPr>
            <p:spPr>
              <a:xfrm>
                <a:off x="9899560" y="3608378"/>
                <a:ext cx="2292440" cy="2262029"/>
              </a:xfrm>
              <a:prstGeom prst="rect">
                <a:avLst/>
              </a:prstGeom>
              <a:blipFill rotWithShape="0">
                <a:blip r:embed="rId5"/>
                <a:stretch>
                  <a:fillRect b="-539"/>
                </a:stretch>
              </a:blipFill>
            </p:spPr>
            <p:txBody>
              <a:bodyPr/>
              <a:lstStyle/>
              <a:p>
                <a:r>
                  <a:rPr lang="es-EC">
                    <a:noFill/>
                  </a:rPr>
                  <a:t> </a:t>
                </a:r>
              </a:p>
            </p:txBody>
          </p:sp>
        </mc:Fallback>
      </mc:AlternateContent>
      <p:sp>
        <p:nvSpPr>
          <p:cNvPr id="11" name="CuadroTexto 10"/>
          <p:cNvSpPr txBox="1"/>
          <p:nvPr/>
        </p:nvSpPr>
        <p:spPr>
          <a:xfrm>
            <a:off x="8100810" y="141309"/>
            <a:ext cx="2981459" cy="369332"/>
          </a:xfrm>
          <a:prstGeom prst="rect">
            <a:avLst/>
          </a:prstGeom>
          <a:noFill/>
        </p:spPr>
        <p:txBody>
          <a:bodyPr wrap="square" rtlCol="0">
            <a:spAutoFit/>
          </a:bodyPr>
          <a:lstStyle/>
          <a:p>
            <a:r>
              <a:rPr lang="es-EC" dirty="0" smtClean="0"/>
              <a:t>MUESTREO ESTRATIFICADO</a:t>
            </a:r>
            <a:endParaRPr lang="es-EC" dirty="0"/>
          </a:p>
        </p:txBody>
      </p:sp>
    </p:spTree>
    <p:extLst>
      <p:ext uri="{BB962C8B-B14F-4D97-AF65-F5344CB8AC3E}">
        <p14:creationId xmlns:p14="http://schemas.microsoft.com/office/powerpoint/2010/main" val="21779584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stretch>
            <a:fillRect/>
          </a:stretch>
        </p:blipFill>
        <p:spPr>
          <a:xfrm>
            <a:off x="167427" y="1202663"/>
            <a:ext cx="5087154" cy="3137517"/>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3560602531"/>
              </p:ext>
            </p:extLst>
          </p:nvPr>
        </p:nvGraphicFramePr>
        <p:xfrm>
          <a:off x="5254581" y="1093631"/>
          <a:ext cx="6658378" cy="3684431"/>
        </p:xfrm>
        <a:graphic>
          <a:graphicData uri="http://schemas.openxmlformats.org/drawingml/2006/table">
            <a:tbl>
              <a:tblPr firstRow="1" firstCol="1" bandRow="1">
                <a:tableStyleId>{5940675A-B579-460E-94D1-54222C63F5DA}</a:tableStyleId>
              </a:tblPr>
              <a:tblGrid>
                <a:gridCol w="2047740"/>
                <a:gridCol w="862885"/>
                <a:gridCol w="1378039"/>
                <a:gridCol w="1184856"/>
                <a:gridCol w="1184858"/>
              </a:tblGrid>
              <a:tr h="682562">
                <a:tc>
                  <a:txBody>
                    <a:bodyPr/>
                    <a:lstStyle/>
                    <a:p>
                      <a:pPr algn="ctr">
                        <a:lnSpc>
                          <a:spcPct val="107000"/>
                        </a:lnSpc>
                        <a:spcAft>
                          <a:spcPts val="0"/>
                        </a:spcAft>
                      </a:pPr>
                      <a:r>
                        <a:rPr lang="es-EC" sz="1800" b="1" dirty="0">
                          <a:effectLst/>
                        </a:rPr>
                        <a:t>ADMINISTRACION ZONAL</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b="1" dirty="0">
                          <a:effectLst/>
                        </a:rPr>
                        <a:t>%</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b="1" dirty="0">
                          <a:effectLst/>
                        </a:rPr>
                        <a:t># ENCUESTAS</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b="1" dirty="0">
                          <a:effectLst/>
                        </a:rPr>
                        <a:t>COMERCIO</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b="1" dirty="0">
                          <a:effectLst/>
                        </a:rPr>
                        <a:t>SERVICIO</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33541">
                <a:tc>
                  <a:txBody>
                    <a:bodyPr/>
                    <a:lstStyle/>
                    <a:p>
                      <a:pPr algn="ctr">
                        <a:lnSpc>
                          <a:spcPct val="107000"/>
                        </a:lnSpc>
                        <a:spcAft>
                          <a:spcPts val="0"/>
                        </a:spcAft>
                      </a:pPr>
                      <a:r>
                        <a:rPr lang="es-EC" sz="1800">
                          <a:effectLst/>
                        </a:rPr>
                        <a:t>AZ Eugenio Espejo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dirty="0">
                          <a:effectLst/>
                        </a:rPr>
                        <a:t>28%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107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57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33541">
                <a:tc>
                  <a:txBody>
                    <a:bodyPr/>
                    <a:lstStyle/>
                    <a:p>
                      <a:pPr algn="ctr">
                        <a:lnSpc>
                          <a:spcPct val="107000"/>
                        </a:lnSpc>
                        <a:spcAft>
                          <a:spcPts val="0"/>
                        </a:spcAft>
                      </a:pPr>
                      <a:r>
                        <a:rPr lang="es-EC" sz="1800">
                          <a:effectLst/>
                        </a:rPr>
                        <a:t>AZ Eloy Alfaro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20%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dirty="0">
                          <a:effectLst/>
                        </a:rPr>
                        <a:t>77</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36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41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33541">
                <a:tc>
                  <a:txBody>
                    <a:bodyPr/>
                    <a:lstStyle/>
                    <a:p>
                      <a:pPr algn="ctr">
                        <a:lnSpc>
                          <a:spcPct val="107000"/>
                        </a:lnSpc>
                        <a:spcAft>
                          <a:spcPts val="0"/>
                        </a:spcAft>
                      </a:pPr>
                      <a:r>
                        <a:rPr lang="es-EC" sz="1800">
                          <a:effectLst/>
                        </a:rPr>
                        <a:t> AZ Manuela Saenz</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16%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dirty="0">
                          <a:effectLst/>
                        </a:rPr>
                        <a:t>62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29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33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33541">
                <a:tc>
                  <a:txBody>
                    <a:bodyPr/>
                    <a:lstStyle/>
                    <a:p>
                      <a:pPr algn="ctr">
                        <a:lnSpc>
                          <a:spcPct val="107000"/>
                        </a:lnSpc>
                        <a:spcAft>
                          <a:spcPts val="0"/>
                        </a:spcAft>
                      </a:pPr>
                      <a:r>
                        <a:rPr lang="es-EC" sz="1800">
                          <a:effectLst/>
                        </a:rPr>
                        <a:t>AZ Quitumbe</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11%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dirty="0">
                          <a:effectLst/>
                        </a:rPr>
                        <a:t>42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20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22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33541">
                <a:tc>
                  <a:txBody>
                    <a:bodyPr/>
                    <a:lstStyle/>
                    <a:p>
                      <a:pPr algn="ctr">
                        <a:lnSpc>
                          <a:spcPct val="107000"/>
                        </a:lnSpc>
                        <a:spcAft>
                          <a:spcPts val="0"/>
                        </a:spcAft>
                      </a:pPr>
                      <a:r>
                        <a:rPr lang="es-EC" sz="1800">
                          <a:effectLst/>
                        </a:rPr>
                        <a:t> AZ La Delicia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12%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dirty="0">
                          <a:effectLst/>
                        </a:rPr>
                        <a:t>46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dirty="0">
                          <a:effectLst/>
                        </a:rPr>
                        <a:t>22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24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33541">
                <a:tc>
                  <a:txBody>
                    <a:bodyPr/>
                    <a:lstStyle/>
                    <a:p>
                      <a:pPr algn="ctr">
                        <a:lnSpc>
                          <a:spcPct val="107000"/>
                        </a:lnSpc>
                        <a:spcAft>
                          <a:spcPts val="0"/>
                        </a:spcAft>
                      </a:pPr>
                      <a:r>
                        <a:rPr lang="es-EC" sz="1800">
                          <a:effectLst/>
                        </a:rPr>
                        <a:t>AZ Tumbaco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19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dirty="0">
                          <a:effectLst/>
                        </a:rPr>
                        <a:t>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10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33541">
                <a:tc>
                  <a:txBody>
                    <a:bodyPr/>
                    <a:lstStyle/>
                    <a:p>
                      <a:pPr algn="ctr">
                        <a:lnSpc>
                          <a:spcPct val="107000"/>
                        </a:lnSpc>
                        <a:spcAft>
                          <a:spcPts val="0"/>
                        </a:spcAft>
                      </a:pPr>
                      <a:r>
                        <a:rPr lang="es-EC" sz="1800">
                          <a:effectLst/>
                        </a:rPr>
                        <a:t>AZ Los Chillos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11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dirty="0">
                          <a:effectLst/>
                        </a:rPr>
                        <a:t>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33541">
                <a:tc>
                  <a:txBody>
                    <a:bodyPr/>
                    <a:lstStyle/>
                    <a:p>
                      <a:pPr algn="ctr">
                        <a:lnSpc>
                          <a:spcPct val="107000"/>
                        </a:lnSpc>
                        <a:spcAft>
                          <a:spcPts val="0"/>
                        </a:spcAft>
                      </a:pPr>
                      <a:r>
                        <a:rPr lang="es-EC" sz="1800">
                          <a:effectLst/>
                        </a:rPr>
                        <a:t> AZ Calderón</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19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dirty="0">
                          <a:effectLst/>
                        </a:rPr>
                        <a:t>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10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33541">
                <a:tc>
                  <a:txBody>
                    <a:bodyPr/>
                    <a:lstStyle/>
                    <a:p>
                      <a:pPr algn="ctr">
                        <a:lnSpc>
                          <a:spcPct val="107000"/>
                        </a:lnSpc>
                        <a:spcAft>
                          <a:spcPts val="0"/>
                        </a:spcAft>
                      </a:pPr>
                      <a:r>
                        <a:rPr lang="es-EC" sz="1800">
                          <a:effectLst/>
                        </a:rPr>
                        <a:t>TOTAL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100%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383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180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dirty="0">
                          <a:effectLst/>
                        </a:rPr>
                        <a:t>203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6303793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23741" y="325975"/>
            <a:ext cx="10058400" cy="62706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4000" b="1" dirty="0" smtClean="0"/>
              <a:t>OPERACIONALIZACION DE VARIABLES</a:t>
            </a:r>
            <a:endParaRPr lang="es-EC" sz="4000" b="1" dirty="0"/>
          </a:p>
        </p:txBody>
      </p:sp>
      <p:graphicFrame>
        <p:nvGraphicFramePr>
          <p:cNvPr id="3" name="Tabla 2"/>
          <p:cNvGraphicFramePr>
            <a:graphicFrameLocks noGrp="1"/>
          </p:cNvGraphicFramePr>
          <p:nvPr>
            <p:extLst>
              <p:ext uri="{D42A27DB-BD31-4B8C-83A1-F6EECF244321}">
                <p14:modId xmlns:p14="http://schemas.microsoft.com/office/powerpoint/2010/main" val="1283005725"/>
              </p:ext>
            </p:extLst>
          </p:nvPr>
        </p:nvGraphicFramePr>
        <p:xfrm>
          <a:off x="347731" y="953040"/>
          <a:ext cx="11565226" cy="5165230"/>
        </p:xfrm>
        <a:graphic>
          <a:graphicData uri="http://schemas.openxmlformats.org/drawingml/2006/table">
            <a:tbl>
              <a:tblPr firstRow="1" firstCol="1" bandRow="1">
                <a:tableStyleId>{5940675A-B579-460E-94D1-54222C63F5DA}</a:tableStyleId>
              </a:tblPr>
              <a:tblGrid>
                <a:gridCol w="2394001"/>
                <a:gridCol w="2773342"/>
                <a:gridCol w="4415603"/>
                <a:gridCol w="1982280"/>
              </a:tblGrid>
              <a:tr h="273515">
                <a:tc>
                  <a:txBody>
                    <a:bodyPr/>
                    <a:lstStyle/>
                    <a:p>
                      <a:pPr algn="ctr">
                        <a:lnSpc>
                          <a:spcPct val="150000"/>
                        </a:lnSpc>
                        <a:spcBef>
                          <a:spcPts val="1200"/>
                        </a:spcBef>
                        <a:spcAft>
                          <a:spcPts val="0"/>
                        </a:spcAft>
                      </a:pPr>
                      <a:r>
                        <a:rPr lang="es-EC" sz="1200" b="1" dirty="0">
                          <a:effectLst/>
                        </a:rPr>
                        <a:t>DIMENSIONES</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3972" marR="23972" marT="0" marB="0"/>
                </a:tc>
                <a:tc>
                  <a:txBody>
                    <a:bodyPr/>
                    <a:lstStyle/>
                    <a:p>
                      <a:pPr algn="ctr">
                        <a:lnSpc>
                          <a:spcPct val="150000"/>
                        </a:lnSpc>
                        <a:spcBef>
                          <a:spcPts val="1200"/>
                        </a:spcBef>
                        <a:spcAft>
                          <a:spcPts val="0"/>
                        </a:spcAft>
                      </a:pPr>
                      <a:r>
                        <a:rPr lang="es-EC" sz="1200" b="1" dirty="0">
                          <a:effectLst/>
                        </a:rPr>
                        <a:t>SUBDIMENSIONES</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3972" marR="23972" marT="0" marB="0"/>
                </a:tc>
                <a:tc>
                  <a:txBody>
                    <a:bodyPr/>
                    <a:lstStyle/>
                    <a:p>
                      <a:pPr algn="ctr">
                        <a:lnSpc>
                          <a:spcPct val="150000"/>
                        </a:lnSpc>
                        <a:spcBef>
                          <a:spcPts val="1200"/>
                        </a:spcBef>
                        <a:spcAft>
                          <a:spcPts val="0"/>
                        </a:spcAft>
                      </a:pPr>
                      <a:r>
                        <a:rPr lang="es-EC" sz="1200" b="1" dirty="0">
                          <a:effectLst/>
                        </a:rPr>
                        <a:t>ÍTEMS BÁSICOS</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3972" marR="23972" marT="0" marB="0"/>
                </a:tc>
                <a:tc>
                  <a:txBody>
                    <a:bodyPr/>
                    <a:lstStyle/>
                    <a:p>
                      <a:pPr algn="ctr">
                        <a:lnSpc>
                          <a:spcPct val="150000"/>
                        </a:lnSpc>
                        <a:spcBef>
                          <a:spcPts val="1200"/>
                        </a:spcBef>
                        <a:spcAft>
                          <a:spcPts val="0"/>
                        </a:spcAft>
                      </a:pPr>
                      <a:r>
                        <a:rPr lang="es-EC" sz="1200" b="1" dirty="0">
                          <a:effectLst/>
                        </a:rPr>
                        <a:t>TÉCNICAS E INSTRUMENTOS</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3972" marR="23972" marT="0" marB="0"/>
                </a:tc>
              </a:tr>
              <a:tr h="1464813">
                <a:tc>
                  <a:txBody>
                    <a:bodyPr/>
                    <a:lstStyle/>
                    <a:p>
                      <a:pPr algn="ctr">
                        <a:lnSpc>
                          <a:spcPct val="150000"/>
                        </a:lnSpc>
                        <a:spcBef>
                          <a:spcPts val="1200"/>
                        </a:spcBef>
                        <a:spcAft>
                          <a:spcPts val="0"/>
                        </a:spcAft>
                      </a:pPr>
                      <a:r>
                        <a:rPr lang="es-EC" sz="1200" b="1" dirty="0">
                          <a:effectLst/>
                        </a:rPr>
                        <a:t>Motivación</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3972" marR="23972" marT="0" marB="0"/>
                </a:tc>
                <a:tc>
                  <a:txBody>
                    <a:bodyPr/>
                    <a:lstStyle/>
                    <a:p>
                      <a:pPr>
                        <a:lnSpc>
                          <a:spcPct val="107000"/>
                        </a:lnSpc>
                        <a:spcAft>
                          <a:spcPts val="0"/>
                        </a:spcAft>
                      </a:pPr>
                      <a:r>
                        <a:rPr lang="es-EC" sz="1200" dirty="0">
                          <a:effectLst/>
                        </a:rPr>
                        <a:t>Desarrollo personal</a:t>
                      </a:r>
                    </a:p>
                    <a:p>
                      <a:pPr>
                        <a:lnSpc>
                          <a:spcPct val="107000"/>
                        </a:lnSpc>
                        <a:spcAft>
                          <a:spcPts val="0"/>
                        </a:spcAft>
                      </a:pPr>
                      <a:r>
                        <a:rPr lang="es-EC" sz="1200" dirty="0">
                          <a:effectLst/>
                        </a:rPr>
                        <a:t>Trabajar en lo que interesa</a:t>
                      </a:r>
                    </a:p>
                    <a:p>
                      <a:pPr>
                        <a:lnSpc>
                          <a:spcPct val="107000"/>
                        </a:lnSpc>
                        <a:spcAft>
                          <a:spcPts val="0"/>
                        </a:spcAft>
                      </a:pPr>
                      <a:r>
                        <a:rPr lang="es-EC" sz="1200" dirty="0">
                          <a:effectLst/>
                        </a:rPr>
                        <a:t>Independencia Económica</a:t>
                      </a:r>
                    </a:p>
                    <a:p>
                      <a:pPr>
                        <a:lnSpc>
                          <a:spcPct val="107000"/>
                        </a:lnSpc>
                        <a:spcAft>
                          <a:spcPts val="0"/>
                        </a:spcAft>
                      </a:pPr>
                      <a:r>
                        <a:rPr lang="es-EC" sz="1200" dirty="0">
                          <a:effectLst/>
                        </a:rPr>
                        <a:t>Independencia laboral</a:t>
                      </a:r>
                    </a:p>
                    <a:p>
                      <a:pPr>
                        <a:lnSpc>
                          <a:spcPct val="107000"/>
                        </a:lnSpc>
                        <a:spcAft>
                          <a:spcPts val="0"/>
                        </a:spcAft>
                      </a:pPr>
                      <a:r>
                        <a:rPr lang="es-EC" sz="1200" dirty="0">
                          <a:effectLst/>
                        </a:rPr>
                        <a:t>Reconocimiento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3972" marR="23972" marT="0" marB="0"/>
                </a:tc>
                <a:tc>
                  <a:txBody>
                    <a:bodyPr/>
                    <a:lstStyle/>
                    <a:p>
                      <a:pPr algn="just">
                        <a:lnSpc>
                          <a:spcPct val="107000"/>
                        </a:lnSpc>
                        <a:spcAft>
                          <a:spcPts val="0"/>
                        </a:spcAft>
                      </a:pPr>
                      <a:r>
                        <a:rPr lang="es-EC" sz="1200" dirty="0">
                          <a:effectLst/>
                        </a:rPr>
                        <a:t>¿Emprender le ha ayudado a sentirse capaz de conseguir lo que se propongo?</a:t>
                      </a:r>
                    </a:p>
                    <a:p>
                      <a:pPr algn="just">
                        <a:lnSpc>
                          <a:spcPct val="107000"/>
                        </a:lnSpc>
                        <a:spcAft>
                          <a:spcPts val="0"/>
                        </a:spcAft>
                      </a:pPr>
                      <a:r>
                        <a:rPr lang="es-EC" sz="1200" dirty="0">
                          <a:effectLst/>
                        </a:rPr>
                        <a:t>¿Qué tan satisfecho está con el trabajo que realiza?</a:t>
                      </a:r>
                    </a:p>
                    <a:p>
                      <a:pPr algn="just">
                        <a:lnSpc>
                          <a:spcPct val="107000"/>
                        </a:lnSpc>
                        <a:spcAft>
                          <a:spcPts val="0"/>
                        </a:spcAft>
                      </a:pPr>
                      <a:r>
                        <a:rPr lang="es-EC" sz="1200" dirty="0">
                          <a:effectLst/>
                        </a:rPr>
                        <a:t>¿Cuál es el motivo por el cual decidió emprender su negocio propio?</a:t>
                      </a:r>
                    </a:p>
                    <a:p>
                      <a:pPr algn="just">
                        <a:lnSpc>
                          <a:spcPct val="107000"/>
                        </a:lnSpc>
                        <a:spcAft>
                          <a:spcPts val="0"/>
                        </a:spcAft>
                      </a:pPr>
                      <a:r>
                        <a:rPr lang="es-EC" sz="1200" dirty="0">
                          <a:effectLst/>
                        </a:rPr>
                        <a:t>¿Qué tan frecuente recibe reconocimientos o elogios por hacer un buen trabajo?</a:t>
                      </a:r>
                    </a:p>
                    <a:p>
                      <a:pPr algn="just">
                        <a:lnSpc>
                          <a:spcPct val="107000"/>
                        </a:lnSpc>
                        <a:spcAft>
                          <a:spcPts val="0"/>
                        </a:spcAft>
                      </a:pPr>
                      <a:r>
                        <a:rPr lang="es-EC" sz="1200" dirty="0">
                          <a:effectLst/>
                        </a:rPr>
                        <a:t>¿Considera que la motivación es un factor clave para emprender?</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3972" marR="23972" marT="0" marB="0"/>
                </a:tc>
                <a:tc rowSpan="4">
                  <a:txBody>
                    <a:bodyPr/>
                    <a:lstStyle/>
                    <a:p>
                      <a:pPr algn="ctr">
                        <a:lnSpc>
                          <a:spcPct val="150000"/>
                        </a:lnSpc>
                        <a:spcBef>
                          <a:spcPts val="1200"/>
                        </a:spcBef>
                        <a:spcAft>
                          <a:spcPts val="0"/>
                        </a:spcAft>
                      </a:pPr>
                      <a:r>
                        <a:rPr lang="es-EC" sz="1200" dirty="0">
                          <a:effectLst/>
                        </a:rPr>
                        <a:t>Encuesta – Cuestionario estructurado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3972" marR="23972" marT="0" marB="0"/>
                </a:tc>
              </a:tr>
              <a:tr h="1464813">
                <a:tc>
                  <a:txBody>
                    <a:bodyPr/>
                    <a:lstStyle/>
                    <a:p>
                      <a:pPr algn="ctr">
                        <a:lnSpc>
                          <a:spcPct val="150000"/>
                        </a:lnSpc>
                        <a:spcBef>
                          <a:spcPts val="1200"/>
                        </a:spcBef>
                        <a:spcAft>
                          <a:spcPts val="0"/>
                        </a:spcAft>
                      </a:pPr>
                      <a:r>
                        <a:rPr lang="es-EC" sz="1200" b="1" dirty="0">
                          <a:effectLst/>
                        </a:rPr>
                        <a:t>Innovación</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3972" marR="23972" marT="0" marB="0"/>
                </a:tc>
                <a:tc>
                  <a:txBody>
                    <a:bodyPr/>
                    <a:lstStyle/>
                    <a:p>
                      <a:pPr>
                        <a:lnSpc>
                          <a:spcPct val="107000"/>
                        </a:lnSpc>
                        <a:spcAft>
                          <a:spcPts val="0"/>
                        </a:spcAft>
                      </a:pPr>
                      <a:r>
                        <a:rPr lang="es-EC" sz="1200" dirty="0">
                          <a:effectLst/>
                        </a:rPr>
                        <a:t>Habilidades</a:t>
                      </a:r>
                    </a:p>
                    <a:p>
                      <a:pPr>
                        <a:lnSpc>
                          <a:spcPct val="107000"/>
                        </a:lnSpc>
                        <a:spcAft>
                          <a:spcPts val="0"/>
                        </a:spcAft>
                      </a:pPr>
                      <a:r>
                        <a:rPr lang="es-EC" sz="1200" dirty="0">
                          <a:effectLst/>
                        </a:rPr>
                        <a:t>Creatividad</a:t>
                      </a:r>
                    </a:p>
                    <a:p>
                      <a:pPr>
                        <a:lnSpc>
                          <a:spcPct val="107000"/>
                        </a:lnSpc>
                        <a:spcAft>
                          <a:spcPts val="0"/>
                        </a:spcAft>
                      </a:pPr>
                      <a:r>
                        <a:rPr lang="es-EC" sz="1200" dirty="0">
                          <a:effectLst/>
                        </a:rPr>
                        <a:t>Aprendizaje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3972" marR="23972" marT="0" marB="0"/>
                </a:tc>
                <a:tc>
                  <a:txBody>
                    <a:bodyPr/>
                    <a:lstStyle/>
                    <a:p>
                      <a:pPr algn="just">
                        <a:lnSpc>
                          <a:spcPct val="107000"/>
                        </a:lnSpc>
                        <a:spcAft>
                          <a:spcPts val="0"/>
                        </a:spcAft>
                      </a:pPr>
                      <a:r>
                        <a:rPr lang="es-EC" sz="1200">
                          <a:effectLst/>
                        </a:rPr>
                        <a:t>¿Mi negocio está en constante innovación y desarrollo?</a:t>
                      </a:r>
                    </a:p>
                    <a:p>
                      <a:pPr algn="just">
                        <a:lnSpc>
                          <a:spcPct val="107000"/>
                        </a:lnSpc>
                        <a:spcAft>
                          <a:spcPts val="0"/>
                        </a:spcAft>
                      </a:pPr>
                      <a:r>
                        <a:rPr lang="es-EC" sz="1200">
                          <a:effectLst/>
                        </a:rPr>
                        <a:t>En los últimos 3 años, ¿Ha implementado nuevas tecnologías en el negocio?</a:t>
                      </a:r>
                    </a:p>
                    <a:p>
                      <a:pPr algn="just">
                        <a:lnSpc>
                          <a:spcPct val="107000"/>
                        </a:lnSpc>
                        <a:spcAft>
                          <a:spcPts val="0"/>
                        </a:spcAft>
                      </a:pPr>
                      <a:r>
                        <a:rPr lang="es-EC" sz="1200">
                          <a:effectLst/>
                        </a:rPr>
                        <a:t>En los últimos 3 años, ¿Qué tipo de innovación ha realizado en el negocio?</a:t>
                      </a:r>
                    </a:p>
                    <a:p>
                      <a:pPr algn="just">
                        <a:lnSpc>
                          <a:spcPct val="107000"/>
                        </a:lnSpc>
                        <a:spcAft>
                          <a:spcPts val="0"/>
                        </a:spcAft>
                      </a:pPr>
                      <a:r>
                        <a:rPr lang="es-EC" sz="1200">
                          <a:effectLst/>
                        </a:rPr>
                        <a:t>¿Considera que la innovación es un factor clave para poder emprender?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72" marR="23972" marT="0" marB="0"/>
                </a:tc>
                <a:tc vMerge="1">
                  <a:txBody>
                    <a:bodyPr/>
                    <a:lstStyle/>
                    <a:p>
                      <a:endParaRPr lang="es-EC"/>
                    </a:p>
                  </a:txBody>
                  <a:tcPr/>
                </a:tc>
              </a:tr>
              <a:tr h="1128230">
                <a:tc>
                  <a:txBody>
                    <a:bodyPr/>
                    <a:lstStyle/>
                    <a:p>
                      <a:pPr algn="ctr">
                        <a:lnSpc>
                          <a:spcPct val="150000"/>
                        </a:lnSpc>
                        <a:spcBef>
                          <a:spcPts val="1200"/>
                        </a:spcBef>
                        <a:spcAft>
                          <a:spcPts val="0"/>
                        </a:spcAft>
                      </a:pPr>
                      <a:r>
                        <a:rPr lang="es-EC" sz="1200" b="1" dirty="0">
                          <a:effectLst/>
                        </a:rPr>
                        <a:t>Política y Marco Regulatorio</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3972" marR="23972" marT="0" marB="0"/>
                </a:tc>
                <a:tc>
                  <a:txBody>
                    <a:bodyPr/>
                    <a:lstStyle/>
                    <a:p>
                      <a:pPr algn="just">
                        <a:lnSpc>
                          <a:spcPct val="150000"/>
                        </a:lnSpc>
                        <a:spcBef>
                          <a:spcPts val="1200"/>
                        </a:spcBef>
                        <a:spcAft>
                          <a:spcPts val="0"/>
                        </a:spcAft>
                      </a:pPr>
                      <a:r>
                        <a:rPr lang="es-EC" sz="1200" baseline="30000">
                          <a:effectLst/>
                        </a:rPr>
                        <a:t> </a:t>
                      </a:r>
                      <a:endParaRPr lang="es-EC" sz="1200">
                        <a:effectLst/>
                      </a:endParaRPr>
                    </a:p>
                    <a:p>
                      <a:pPr>
                        <a:lnSpc>
                          <a:spcPct val="107000"/>
                        </a:lnSpc>
                        <a:spcAft>
                          <a:spcPts val="0"/>
                        </a:spcAft>
                      </a:pPr>
                      <a:r>
                        <a:rPr lang="es-EC" sz="1200">
                          <a:effectLst/>
                        </a:rPr>
                        <a:t>Conocimiento de políticas</a:t>
                      </a:r>
                    </a:p>
                    <a:p>
                      <a:pPr>
                        <a:lnSpc>
                          <a:spcPct val="107000"/>
                        </a:lnSpc>
                        <a:spcAft>
                          <a:spcPts val="0"/>
                        </a:spcAft>
                      </a:pPr>
                      <a:r>
                        <a:rPr lang="es-EC" sz="1200">
                          <a:effectLst/>
                        </a:rPr>
                        <a:t>Aplicabilidad de Políticas</a:t>
                      </a:r>
                    </a:p>
                    <a:p>
                      <a:pPr>
                        <a:lnSpc>
                          <a:spcPct val="107000"/>
                        </a:lnSpc>
                        <a:spcAft>
                          <a:spcPts val="0"/>
                        </a:spcAft>
                      </a:pPr>
                      <a:r>
                        <a:rPr lang="es-EC" sz="1200">
                          <a:effectLst/>
                        </a:rPr>
                        <a:t>Facilidad de gestión </a:t>
                      </a:r>
                    </a:p>
                    <a:p>
                      <a:pPr algn="ct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72" marR="23972" marT="0" marB="0"/>
                </a:tc>
                <a:tc>
                  <a:txBody>
                    <a:bodyPr/>
                    <a:lstStyle/>
                    <a:p>
                      <a:pPr algn="just">
                        <a:lnSpc>
                          <a:spcPct val="107000"/>
                        </a:lnSpc>
                        <a:spcAft>
                          <a:spcPts val="0"/>
                        </a:spcAft>
                      </a:pPr>
                      <a:r>
                        <a:rPr lang="es-EC" sz="1200">
                          <a:effectLst/>
                        </a:rPr>
                        <a:t>¿Conoce los beneficios que otorga el gobierno a los emprendedores?</a:t>
                      </a:r>
                    </a:p>
                    <a:p>
                      <a:pPr algn="just">
                        <a:lnSpc>
                          <a:spcPct val="107000"/>
                        </a:lnSpc>
                        <a:spcAft>
                          <a:spcPts val="0"/>
                        </a:spcAft>
                      </a:pPr>
                      <a:r>
                        <a:rPr lang="es-EC" sz="1200">
                          <a:effectLst/>
                        </a:rPr>
                        <a:t>¿Cómo calificaría el proceso para conseguir los permisos y registros para el funcionamiento del negocio?</a:t>
                      </a:r>
                    </a:p>
                    <a:p>
                      <a:pPr algn="just">
                        <a:lnSpc>
                          <a:spcPct val="107000"/>
                        </a:lnSpc>
                        <a:spcAft>
                          <a:spcPts val="0"/>
                        </a:spcAft>
                      </a:pPr>
                      <a:r>
                        <a:rPr lang="es-EC" sz="1200">
                          <a:effectLst/>
                        </a:rPr>
                        <a:t>¿Consideraría la opción de obtener los incentivos del gobierno para desarrollar mi emprendimiento?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72" marR="23972" marT="0" marB="0"/>
                </a:tc>
                <a:tc vMerge="1">
                  <a:txBody>
                    <a:bodyPr/>
                    <a:lstStyle/>
                    <a:p>
                      <a:endParaRPr lang="es-EC"/>
                    </a:p>
                  </a:txBody>
                  <a:tcPr/>
                </a:tc>
              </a:tr>
              <a:tr h="833054">
                <a:tc>
                  <a:txBody>
                    <a:bodyPr/>
                    <a:lstStyle/>
                    <a:p>
                      <a:pPr algn="ctr">
                        <a:lnSpc>
                          <a:spcPct val="150000"/>
                        </a:lnSpc>
                        <a:spcBef>
                          <a:spcPts val="1200"/>
                        </a:spcBef>
                        <a:spcAft>
                          <a:spcPts val="0"/>
                        </a:spcAft>
                        <a:tabLst>
                          <a:tab pos="647700" algn="l"/>
                        </a:tabLst>
                      </a:pPr>
                      <a:r>
                        <a:rPr lang="es-EC" sz="1200" b="1" dirty="0">
                          <a:effectLst/>
                        </a:rPr>
                        <a:t>Financiamiento</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3972" marR="23972" marT="0" marB="0"/>
                </a:tc>
                <a:tc>
                  <a:txBody>
                    <a:bodyPr/>
                    <a:lstStyle/>
                    <a:p>
                      <a:pPr>
                        <a:lnSpc>
                          <a:spcPct val="107000"/>
                        </a:lnSpc>
                        <a:spcAft>
                          <a:spcPts val="0"/>
                        </a:spcAft>
                      </a:pPr>
                      <a:r>
                        <a:rPr lang="es-EC" sz="1200">
                          <a:effectLst/>
                        </a:rPr>
                        <a:t> </a:t>
                      </a:r>
                    </a:p>
                    <a:p>
                      <a:pPr>
                        <a:lnSpc>
                          <a:spcPct val="107000"/>
                        </a:lnSpc>
                        <a:spcAft>
                          <a:spcPts val="0"/>
                        </a:spcAft>
                      </a:pPr>
                      <a:r>
                        <a:rPr lang="es-EC" sz="1200">
                          <a:effectLst/>
                        </a:rPr>
                        <a:t>Fuentes de financiamiento</a:t>
                      </a:r>
                    </a:p>
                    <a:p>
                      <a:pPr>
                        <a:lnSpc>
                          <a:spcPct val="107000"/>
                        </a:lnSpc>
                        <a:spcAft>
                          <a:spcPts val="0"/>
                        </a:spcAft>
                      </a:pPr>
                      <a:r>
                        <a:rPr lang="es-EC" sz="1200">
                          <a:effectLst/>
                        </a:rPr>
                        <a:t>Accesibilidad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3972" marR="23972" marT="0" marB="0"/>
                </a:tc>
                <a:tc>
                  <a:txBody>
                    <a:bodyPr/>
                    <a:lstStyle/>
                    <a:p>
                      <a:pPr algn="just">
                        <a:lnSpc>
                          <a:spcPct val="107000"/>
                        </a:lnSpc>
                        <a:spcAft>
                          <a:spcPts val="0"/>
                        </a:spcAft>
                      </a:pPr>
                      <a:r>
                        <a:rPr lang="es-EC" sz="1200" dirty="0">
                          <a:effectLst/>
                        </a:rPr>
                        <a:t>¿Cómo fue financiado su emprendimiento?</a:t>
                      </a:r>
                    </a:p>
                    <a:p>
                      <a:pPr algn="just">
                        <a:lnSpc>
                          <a:spcPct val="107000"/>
                        </a:lnSpc>
                        <a:spcAft>
                          <a:spcPts val="0"/>
                        </a:spcAft>
                      </a:pPr>
                      <a:r>
                        <a:rPr lang="es-EC" sz="1200" dirty="0">
                          <a:effectLst/>
                        </a:rPr>
                        <a:t>¿Existen fuentes de financiamiento para emprender (a excepción de los créditos financieros)?</a:t>
                      </a:r>
                    </a:p>
                    <a:p>
                      <a:pPr algn="just">
                        <a:lnSpc>
                          <a:spcPct val="107000"/>
                        </a:lnSpc>
                        <a:spcAft>
                          <a:spcPts val="0"/>
                        </a:spcAft>
                      </a:pPr>
                      <a:r>
                        <a:rPr lang="es-EC" sz="1200" dirty="0">
                          <a:effectLst/>
                        </a:rPr>
                        <a:t>¿El financiamiento es un factor clave para emprender?</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3972" marR="23972" marT="0" marB="0"/>
                </a:tc>
                <a:tc vMerge="1">
                  <a:txBody>
                    <a:bodyPr/>
                    <a:lstStyle/>
                    <a:p>
                      <a:endParaRPr lang="es-EC"/>
                    </a:p>
                  </a:txBody>
                  <a:tcPr/>
                </a:tc>
              </a:tr>
            </a:tbl>
          </a:graphicData>
        </a:graphic>
      </p:graphicFrame>
    </p:spTree>
    <p:extLst>
      <p:ext uri="{BB962C8B-B14F-4D97-AF65-F5344CB8AC3E}">
        <p14:creationId xmlns:p14="http://schemas.microsoft.com/office/powerpoint/2010/main" val="35277325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29819871"/>
              </p:ext>
            </p:extLst>
          </p:nvPr>
        </p:nvGraphicFramePr>
        <p:xfrm>
          <a:off x="206063" y="345947"/>
          <a:ext cx="11706894" cy="5384292"/>
        </p:xfrm>
        <a:graphic>
          <a:graphicData uri="http://schemas.openxmlformats.org/drawingml/2006/table">
            <a:tbl>
              <a:tblPr firstRow="1" firstCol="1" bandRow="1">
                <a:tableStyleId>{5940675A-B579-460E-94D1-54222C63F5DA}</a:tableStyleId>
              </a:tblPr>
              <a:tblGrid>
                <a:gridCol w="2423326"/>
                <a:gridCol w="2807314"/>
                <a:gridCol w="4469692"/>
                <a:gridCol w="2006562"/>
              </a:tblGrid>
              <a:tr h="273515">
                <a:tc>
                  <a:txBody>
                    <a:bodyPr/>
                    <a:lstStyle/>
                    <a:p>
                      <a:pPr algn="ctr">
                        <a:lnSpc>
                          <a:spcPct val="150000"/>
                        </a:lnSpc>
                        <a:spcBef>
                          <a:spcPts val="1200"/>
                        </a:spcBef>
                        <a:spcAft>
                          <a:spcPts val="0"/>
                        </a:spcAft>
                      </a:pPr>
                      <a:r>
                        <a:rPr lang="es-EC" sz="1300" b="1" dirty="0">
                          <a:effectLst/>
                        </a:rPr>
                        <a:t>DIMENSIONES</a:t>
                      </a:r>
                      <a:endParaRPr lang="es-EC"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23972" marR="23972" marT="0" marB="0"/>
                </a:tc>
                <a:tc>
                  <a:txBody>
                    <a:bodyPr/>
                    <a:lstStyle/>
                    <a:p>
                      <a:pPr algn="ctr">
                        <a:lnSpc>
                          <a:spcPct val="150000"/>
                        </a:lnSpc>
                        <a:spcBef>
                          <a:spcPts val="1200"/>
                        </a:spcBef>
                        <a:spcAft>
                          <a:spcPts val="0"/>
                        </a:spcAft>
                      </a:pPr>
                      <a:r>
                        <a:rPr lang="es-EC" sz="1300" b="1" dirty="0">
                          <a:effectLst/>
                        </a:rPr>
                        <a:t>SUBDIMENSIONES</a:t>
                      </a:r>
                      <a:endParaRPr lang="es-EC"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23972" marR="23972" marT="0" marB="0"/>
                </a:tc>
                <a:tc>
                  <a:txBody>
                    <a:bodyPr/>
                    <a:lstStyle/>
                    <a:p>
                      <a:pPr algn="ctr">
                        <a:lnSpc>
                          <a:spcPct val="150000"/>
                        </a:lnSpc>
                        <a:spcBef>
                          <a:spcPts val="1200"/>
                        </a:spcBef>
                        <a:spcAft>
                          <a:spcPts val="0"/>
                        </a:spcAft>
                      </a:pPr>
                      <a:r>
                        <a:rPr lang="es-EC" sz="1300" b="1" dirty="0">
                          <a:effectLst/>
                        </a:rPr>
                        <a:t>ÍTEMS BÁSICOS</a:t>
                      </a:r>
                      <a:endParaRPr lang="es-EC"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23972" marR="23972" marT="0" marB="0"/>
                </a:tc>
                <a:tc>
                  <a:txBody>
                    <a:bodyPr/>
                    <a:lstStyle/>
                    <a:p>
                      <a:pPr algn="ctr">
                        <a:lnSpc>
                          <a:spcPct val="150000"/>
                        </a:lnSpc>
                        <a:spcBef>
                          <a:spcPts val="1200"/>
                        </a:spcBef>
                        <a:spcAft>
                          <a:spcPts val="0"/>
                        </a:spcAft>
                      </a:pPr>
                      <a:r>
                        <a:rPr lang="es-EC" sz="1300" b="1" dirty="0">
                          <a:effectLst/>
                        </a:rPr>
                        <a:t>TÉCNICAS E INSTRUMENTOS</a:t>
                      </a:r>
                      <a:endParaRPr lang="es-EC"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23972" marR="23972" marT="0" marB="0"/>
                </a:tc>
              </a:tr>
              <a:tr h="1464813">
                <a:tc>
                  <a:txBody>
                    <a:bodyPr/>
                    <a:lstStyle/>
                    <a:p>
                      <a:pPr algn="ctr">
                        <a:lnSpc>
                          <a:spcPct val="150000"/>
                        </a:lnSpc>
                        <a:spcBef>
                          <a:spcPts val="1200"/>
                        </a:spcBef>
                        <a:spcAft>
                          <a:spcPts val="0"/>
                        </a:spcAft>
                      </a:pPr>
                      <a:r>
                        <a:rPr lang="es-EC" sz="1300" dirty="0">
                          <a:effectLst/>
                        </a:rPr>
                        <a:t>Soporte y Asesoría</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3972" marR="23972" marT="0" marB="0"/>
                </a:tc>
                <a:tc>
                  <a:txBody>
                    <a:bodyPr/>
                    <a:lstStyle/>
                    <a:p>
                      <a:pPr algn="ctr">
                        <a:lnSpc>
                          <a:spcPct val="107000"/>
                        </a:lnSpc>
                        <a:spcAft>
                          <a:spcPts val="0"/>
                        </a:spcAft>
                      </a:pPr>
                      <a:r>
                        <a:rPr lang="es-EC" sz="1300" dirty="0">
                          <a:effectLst/>
                        </a:rPr>
                        <a:t>Formación personal</a:t>
                      </a:r>
                    </a:p>
                    <a:p>
                      <a:pPr algn="ctr">
                        <a:lnSpc>
                          <a:spcPct val="107000"/>
                        </a:lnSpc>
                        <a:spcAft>
                          <a:spcPts val="0"/>
                        </a:spcAft>
                      </a:pPr>
                      <a:r>
                        <a:rPr lang="es-EC" sz="1300" dirty="0">
                          <a:effectLst/>
                        </a:rPr>
                        <a:t>Asesoramiento en la idea de negocio</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3972" marR="23972" marT="0" marB="0"/>
                </a:tc>
                <a:tc>
                  <a:txBody>
                    <a:bodyPr/>
                    <a:lstStyle/>
                    <a:p>
                      <a:pPr algn="just">
                        <a:lnSpc>
                          <a:spcPct val="107000"/>
                        </a:lnSpc>
                        <a:spcAft>
                          <a:spcPts val="0"/>
                        </a:spcAft>
                      </a:pPr>
                      <a:r>
                        <a:rPr lang="es-EC" sz="1300">
                          <a:effectLst/>
                        </a:rPr>
                        <a:t>¿Le gusta estar en constante actualización de sus conocimientos para aplicarlos en el negocio?</a:t>
                      </a:r>
                    </a:p>
                    <a:p>
                      <a:pPr algn="just">
                        <a:lnSpc>
                          <a:spcPct val="107000"/>
                        </a:lnSpc>
                        <a:spcAft>
                          <a:spcPts val="0"/>
                        </a:spcAft>
                      </a:pPr>
                      <a:r>
                        <a:rPr lang="es-EC" sz="1300">
                          <a:effectLst/>
                        </a:rPr>
                        <a:t>¿Ha asistido a centros de apoyo que ayudan al emprendedor a formar la idea de negocio?</a:t>
                      </a:r>
                    </a:p>
                    <a:p>
                      <a:pPr algn="just">
                        <a:lnSpc>
                          <a:spcPct val="107000"/>
                        </a:lnSpc>
                        <a:spcAft>
                          <a:spcPts val="0"/>
                        </a:spcAft>
                      </a:pPr>
                      <a:r>
                        <a:rPr lang="es-EC" sz="1300">
                          <a:effectLst/>
                        </a:rPr>
                        <a:t>¿Capacita a sus empleados para que desempeñen un buen trabajo?</a:t>
                      </a:r>
                    </a:p>
                    <a:p>
                      <a:pPr algn="just">
                        <a:lnSpc>
                          <a:spcPct val="107000"/>
                        </a:lnSpc>
                        <a:spcAft>
                          <a:spcPts val="0"/>
                        </a:spcAft>
                      </a:pPr>
                      <a:r>
                        <a:rPr lang="es-EC" sz="1300">
                          <a:effectLst/>
                        </a:rPr>
                        <a:t>¿Considera que la asesoría para poner en marcha un negocio es importante para emprender?</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23972" marR="23972" marT="0" marB="0"/>
                </a:tc>
                <a:tc rowSpan="3">
                  <a:txBody>
                    <a:bodyPr/>
                    <a:lstStyle/>
                    <a:p>
                      <a:pPr algn="ctr">
                        <a:lnSpc>
                          <a:spcPct val="150000"/>
                        </a:lnSpc>
                        <a:spcBef>
                          <a:spcPts val="1200"/>
                        </a:spcBef>
                        <a:spcAft>
                          <a:spcPts val="0"/>
                        </a:spcAft>
                      </a:pPr>
                      <a:r>
                        <a:rPr lang="es-EC" sz="1300" dirty="0">
                          <a:effectLst/>
                        </a:rPr>
                        <a:t>Encuesta – Cuestionario estructurado</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3972" marR="23972" marT="0" marB="0"/>
                </a:tc>
              </a:tr>
              <a:tr h="1464813">
                <a:tc>
                  <a:txBody>
                    <a:bodyPr/>
                    <a:lstStyle/>
                    <a:p>
                      <a:pPr algn="ctr">
                        <a:lnSpc>
                          <a:spcPct val="150000"/>
                        </a:lnSpc>
                        <a:spcBef>
                          <a:spcPts val="1200"/>
                        </a:spcBef>
                        <a:spcAft>
                          <a:spcPts val="0"/>
                        </a:spcAft>
                      </a:pPr>
                      <a:r>
                        <a:rPr lang="es-EC" sz="1300">
                          <a:effectLst/>
                        </a:rPr>
                        <a:t>Mercado</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23972" marR="23972" marT="0" marB="0"/>
                </a:tc>
                <a:tc>
                  <a:txBody>
                    <a:bodyPr/>
                    <a:lstStyle/>
                    <a:p>
                      <a:pPr algn="ctr">
                        <a:lnSpc>
                          <a:spcPct val="107000"/>
                        </a:lnSpc>
                        <a:spcAft>
                          <a:spcPts val="0"/>
                        </a:spcAft>
                      </a:pPr>
                      <a:r>
                        <a:rPr lang="es-EC" sz="1300" dirty="0">
                          <a:effectLst/>
                        </a:rPr>
                        <a:t>Servicio al cliente</a:t>
                      </a:r>
                    </a:p>
                    <a:p>
                      <a:pPr algn="ctr">
                        <a:lnSpc>
                          <a:spcPct val="107000"/>
                        </a:lnSpc>
                        <a:spcAft>
                          <a:spcPts val="0"/>
                        </a:spcAft>
                      </a:pPr>
                      <a:r>
                        <a:rPr lang="es-EC" sz="1300" dirty="0">
                          <a:effectLst/>
                        </a:rPr>
                        <a:t>Competencia</a:t>
                      </a:r>
                    </a:p>
                    <a:p>
                      <a:pPr algn="ctr">
                        <a:lnSpc>
                          <a:spcPct val="107000"/>
                        </a:lnSpc>
                        <a:spcAft>
                          <a:spcPts val="0"/>
                        </a:spcAft>
                      </a:pPr>
                      <a:r>
                        <a:rPr lang="es-EC" sz="1300" dirty="0">
                          <a:effectLst/>
                        </a:rPr>
                        <a:t>Mercado Meta</a:t>
                      </a:r>
                    </a:p>
                    <a:p>
                      <a:pPr algn="ctr">
                        <a:lnSpc>
                          <a:spcPct val="107000"/>
                        </a:lnSpc>
                        <a:spcAft>
                          <a:spcPts val="0"/>
                        </a:spcAft>
                      </a:pPr>
                      <a:r>
                        <a:rPr lang="es-EC" sz="1300" dirty="0">
                          <a:effectLst/>
                        </a:rPr>
                        <a:t>Oferta</a:t>
                      </a:r>
                    </a:p>
                    <a:p>
                      <a:pPr algn="ctr">
                        <a:lnSpc>
                          <a:spcPct val="107000"/>
                        </a:lnSpc>
                        <a:spcAft>
                          <a:spcPts val="0"/>
                        </a:spcAft>
                      </a:pPr>
                      <a:r>
                        <a:rPr lang="es-EC" sz="1300" dirty="0">
                          <a:effectLst/>
                        </a:rPr>
                        <a:t>Demanda</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3972" marR="23972" marT="0" marB="0"/>
                </a:tc>
                <a:tc>
                  <a:txBody>
                    <a:bodyPr/>
                    <a:lstStyle/>
                    <a:p>
                      <a:pPr algn="just">
                        <a:lnSpc>
                          <a:spcPct val="107000"/>
                        </a:lnSpc>
                        <a:spcAft>
                          <a:spcPts val="0"/>
                        </a:spcAft>
                      </a:pPr>
                      <a:r>
                        <a:rPr lang="es-EC" sz="1300" dirty="0">
                          <a:effectLst/>
                        </a:rPr>
                        <a:t>¿Qué tan atento está a las nuevas oportunidades que aparecen en el mercado?</a:t>
                      </a:r>
                    </a:p>
                    <a:p>
                      <a:pPr algn="just">
                        <a:lnSpc>
                          <a:spcPct val="107000"/>
                        </a:lnSpc>
                        <a:spcAft>
                          <a:spcPts val="0"/>
                        </a:spcAft>
                      </a:pPr>
                      <a:r>
                        <a:rPr lang="es-EC" sz="1300" dirty="0">
                          <a:effectLst/>
                        </a:rPr>
                        <a:t>¿Qué tan frecuente realiza investigaciones para conocer qué tan satisfechos están sus clientes de los productos o servicios que oferta?</a:t>
                      </a:r>
                    </a:p>
                    <a:p>
                      <a:pPr algn="just">
                        <a:lnSpc>
                          <a:spcPct val="107000"/>
                        </a:lnSpc>
                        <a:spcAft>
                          <a:spcPts val="0"/>
                        </a:spcAft>
                      </a:pPr>
                      <a:r>
                        <a:rPr lang="es-EC" sz="1300" dirty="0">
                          <a:effectLst/>
                        </a:rPr>
                        <a:t>¿Considera que su negocio tiene ventaja competitiva en relación con la competencia?</a:t>
                      </a:r>
                    </a:p>
                    <a:p>
                      <a:pPr algn="just">
                        <a:lnSpc>
                          <a:spcPct val="107000"/>
                        </a:lnSpc>
                        <a:spcAft>
                          <a:spcPts val="0"/>
                        </a:spcAft>
                      </a:pPr>
                      <a:r>
                        <a:rPr lang="es-EC" sz="1300" dirty="0">
                          <a:effectLst/>
                        </a:rPr>
                        <a:t>¿Qué tan frecuente aplica estrategias para mejorar sus ventas?</a:t>
                      </a:r>
                    </a:p>
                    <a:p>
                      <a:pPr algn="just">
                        <a:lnSpc>
                          <a:spcPct val="107000"/>
                        </a:lnSpc>
                        <a:spcAft>
                          <a:spcPts val="0"/>
                        </a:spcAft>
                      </a:pPr>
                      <a:r>
                        <a:rPr lang="es-EC" sz="1300" dirty="0">
                          <a:effectLst/>
                        </a:rPr>
                        <a:t>¿Está en constante investigación para satisfacer la demanda del mercado?</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3972" marR="23972" marT="0" marB="0"/>
                </a:tc>
                <a:tc vMerge="1">
                  <a:txBody>
                    <a:bodyPr/>
                    <a:lstStyle/>
                    <a:p>
                      <a:endParaRPr lang="es-EC"/>
                    </a:p>
                  </a:txBody>
                  <a:tcPr/>
                </a:tc>
              </a:tr>
              <a:tr h="738557">
                <a:tc>
                  <a:txBody>
                    <a:bodyPr/>
                    <a:lstStyle/>
                    <a:p>
                      <a:pPr algn="ctr">
                        <a:lnSpc>
                          <a:spcPct val="150000"/>
                        </a:lnSpc>
                        <a:spcBef>
                          <a:spcPts val="1200"/>
                        </a:spcBef>
                        <a:spcAft>
                          <a:spcPts val="0"/>
                        </a:spcAft>
                      </a:pPr>
                      <a:r>
                        <a:rPr lang="es-EC" sz="1300" dirty="0">
                          <a:effectLst/>
                        </a:rPr>
                        <a:t>Cultura</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3972" marR="23972" marT="0" marB="0"/>
                </a:tc>
                <a:tc>
                  <a:txBody>
                    <a:bodyPr/>
                    <a:lstStyle/>
                    <a:p>
                      <a:pPr algn="ctr">
                        <a:lnSpc>
                          <a:spcPct val="107000"/>
                        </a:lnSpc>
                        <a:spcAft>
                          <a:spcPts val="0"/>
                        </a:spcAft>
                      </a:pPr>
                      <a:r>
                        <a:rPr lang="es-EC" sz="1300">
                          <a:effectLst/>
                        </a:rPr>
                        <a:t>Propensión  a emprender</a:t>
                      </a:r>
                    </a:p>
                    <a:p>
                      <a:pPr algn="ctr">
                        <a:lnSpc>
                          <a:spcPct val="107000"/>
                        </a:lnSpc>
                        <a:spcAft>
                          <a:spcPts val="0"/>
                        </a:spcAft>
                      </a:pPr>
                      <a:r>
                        <a:rPr lang="es-EC" sz="1300">
                          <a:effectLst/>
                        </a:rPr>
                        <a:t>Tolerancia al riesgo</a:t>
                      </a:r>
                    </a:p>
                    <a:p>
                      <a:pPr algn="ctr">
                        <a:lnSpc>
                          <a:spcPct val="107000"/>
                        </a:lnSpc>
                        <a:spcAft>
                          <a:spcPts val="0"/>
                        </a:spcAft>
                      </a:pPr>
                      <a:r>
                        <a:rPr lang="es-EC" sz="1300">
                          <a:effectLst/>
                        </a:rPr>
                        <a:t>Ambición de crecimiento</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23972" marR="23972" marT="0" marB="0"/>
                </a:tc>
                <a:tc>
                  <a:txBody>
                    <a:bodyPr/>
                    <a:lstStyle/>
                    <a:p>
                      <a:pPr algn="just">
                        <a:lnSpc>
                          <a:spcPct val="107000"/>
                        </a:lnSpc>
                        <a:spcAft>
                          <a:spcPts val="0"/>
                        </a:spcAft>
                      </a:pPr>
                      <a:r>
                        <a:rPr lang="es-EC" sz="1300" dirty="0">
                          <a:effectLst/>
                        </a:rPr>
                        <a:t>¿Cuál fue la razón por la que se creó el negocio?</a:t>
                      </a:r>
                    </a:p>
                    <a:p>
                      <a:pPr algn="just">
                        <a:lnSpc>
                          <a:spcPct val="107000"/>
                        </a:lnSpc>
                        <a:spcAft>
                          <a:spcPts val="0"/>
                        </a:spcAft>
                      </a:pPr>
                      <a:r>
                        <a:rPr lang="es-EC" sz="1300" dirty="0">
                          <a:effectLst/>
                        </a:rPr>
                        <a:t>¿Está el negocio en constante crecimiento y desarrollo?</a:t>
                      </a:r>
                    </a:p>
                    <a:p>
                      <a:pPr algn="just">
                        <a:lnSpc>
                          <a:spcPct val="107000"/>
                        </a:lnSpc>
                        <a:spcAft>
                          <a:spcPts val="0"/>
                        </a:spcAft>
                      </a:pPr>
                      <a:r>
                        <a:rPr lang="es-EC" sz="1300" dirty="0">
                          <a:effectLst/>
                        </a:rPr>
                        <a:t>¿Qué tiempo le tomó poner en marcha el negocio?</a:t>
                      </a:r>
                    </a:p>
                    <a:p>
                      <a:pPr algn="just">
                        <a:lnSpc>
                          <a:spcPct val="107000"/>
                        </a:lnSpc>
                        <a:spcAft>
                          <a:spcPts val="0"/>
                        </a:spcAft>
                      </a:pPr>
                      <a:r>
                        <a:rPr lang="es-EC" sz="1300" dirty="0">
                          <a:effectLst/>
                        </a:rPr>
                        <a:t>¿Qué factor influye en el desarrollo y crecimiento del negocio?</a:t>
                      </a:r>
                    </a:p>
                    <a:p>
                      <a:pPr algn="just">
                        <a:lnSpc>
                          <a:spcPct val="107000"/>
                        </a:lnSpc>
                        <a:spcAft>
                          <a:spcPts val="0"/>
                        </a:spcAft>
                      </a:pPr>
                      <a:r>
                        <a:rPr lang="es-EC" sz="1300" dirty="0">
                          <a:effectLst/>
                        </a:rPr>
                        <a:t>¿Qué factor impide el desarrollo y crecimiento del negocio?</a:t>
                      </a:r>
                    </a:p>
                    <a:p>
                      <a:pPr algn="just">
                        <a:lnSpc>
                          <a:spcPct val="107000"/>
                        </a:lnSpc>
                        <a:spcAft>
                          <a:spcPts val="0"/>
                        </a:spcAft>
                      </a:pPr>
                      <a:r>
                        <a:rPr lang="es-EC" sz="1300" dirty="0">
                          <a:effectLst/>
                        </a:rPr>
                        <a:t> </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3972" marR="23972" marT="0" marB="0"/>
                </a:tc>
                <a:tc vMerge="1">
                  <a:txBody>
                    <a:bodyPr/>
                    <a:lstStyle/>
                    <a:p>
                      <a:endParaRPr lang="es-EC"/>
                    </a:p>
                  </a:txBody>
                  <a:tcPr/>
                </a:tc>
              </a:tr>
            </a:tbl>
          </a:graphicData>
        </a:graphic>
      </p:graphicFrame>
    </p:spTree>
    <p:extLst>
      <p:ext uri="{BB962C8B-B14F-4D97-AF65-F5344CB8AC3E}">
        <p14:creationId xmlns:p14="http://schemas.microsoft.com/office/powerpoint/2010/main" val="35914366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n para VALIDACION DE INFORMACION"/>
          <p:cNvPicPr>
            <a:picLocks noChangeAspect="1" noChangeArrowheads="1"/>
          </p:cNvPicPr>
          <p:nvPr/>
        </p:nvPicPr>
        <p:blipFill rotWithShape="1">
          <a:blip r:embed="rId2">
            <a:extLst>
              <a:ext uri="{28A0092B-C50C-407E-A947-70E740481C1C}">
                <a14:useLocalDpi xmlns:a14="http://schemas.microsoft.com/office/drawing/2010/main" val="0"/>
              </a:ext>
            </a:extLst>
          </a:blip>
          <a:srcRect l="19791" r="20139"/>
          <a:stretch/>
        </p:blipFill>
        <p:spPr bwMode="auto">
          <a:xfrm>
            <a:off x="7637171" y="1872580"/>
            <a:ext cx="4315393" cy="354942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txBox="1">
            <a:spLocks/>
          </p:cNvSpPr>
          <p:nvPr/>
        </p:nvSpPr>
        <p:spPr>
          <a:xfrm>
            <a:off x="321972" y="338854"/>
            <a:ext cx="12054625" cy="65282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3200" b="1" dirty="0" smtClean="0"/>
              <a:t>PROCEDIMIENTO PARA LA RECOLECCIÓN Y ANÁLISIS DE INFORMACIÓN</a:t>
            </a:r>
            <a:endParaRPr lang="es-EC" sz="3200" b="1" dirty="0"/>
          </a:p>
        </p:txBody>
      </p:sp>
      <p:graphicFrame>
        <p:nvGraphicFramePr>
          <p:cNvPr id="3" name="Diagrama 2"/>
          <p:cNvGraphicFramePr/>
          <p:nvPr>
            <p:extLst>
              <p:ext uri="{D42A27DB-BD31-4B8C-83A1-F6EECF244321}">
                <p14:modId xmlns:p14="http://schemas.microsoft.com/office/powerpoint/2010/main" val="2626313199"/>
              </p:ext>
            </p:extLst>
          </p:nvPr>
        </p:nvGraphicFramePr>
        <p:xfrm>
          <a:off x="321972" y="1146221"/>
          <a:ext cx="8178084" cy="4997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74442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82755" y="427030"/>
            <a:ext cx="8329523" cy="1477328"/>
          </a:xfrm>
          <a:prstGeom prst="rect">
            <a:avLst/>
          </a:prstGeom>
        </p:spPr>
        <p:txBody>
          <a:bodyPr wrap="none">
            <a:spAutoFit/>
          </a:bodyPr>
          <a:lstStyle/>
          <a:p>
            <a:pPr marL="342900" lvl="0" indent="-342900" algn="ctr">
              <a:spcBef>
                <a:spcPts val="1200"/>
              </a:spcBef>
              <a:spcAft>
                <a:spcPts val="0"/>
              </a:spcAft>
              <a:buClr>
                <a:srgbClr val="FFFFFF"/>
              </a:buClr>
              <a:buFont typeface="+mj-lt"/>
              <a:buAutoNum type="arabicPeriod"/>
            </a:pPr>
            <a:r>
              <a:rPr lang="es-MX" sz="4000" b="1" kern="0" dirty="0">
                <a:latin typeface="Arial" panose="020B0604020202020204" pitchFamily="34" charset="0"/>
                <a:ea typeface="Times New Roman" panose="02020603050405020304" pitchFamily="18" charset="0"/>
                <a:cs typeface="Arial" panose="020B0604020202020204" pitchFamily="34" charset="0"/>
              </a:rPr>
              <a:t>ANÁLISIS E INTERPRETACIÓN </a:t>
            </a:r>
            <a:endParaRPr lang="es-MX" sz="4000" b="1" kern="0" dirty="0" smtClean="0">
              <a:latin typeface="Arial" panose="020B0604020202020204" pitchFamily="34" charset="0"/>
              <a:ea typeface="Times New Roman" panose="02020603050405020304" pitchFamily="18" charset="0"/>
              <a:cs typeface="Arial" panose="020B0604020202020204" pitchFamily="34" charset="0"/>
            </a:endParaRPr>
          </a:p>
          <a:p>
            <a:pPr marL="342900" lvl="0" indent="-342900" algn="ctr">
              <a:spcBef>
                <a:spcPts val="1200"/>
              </a:spcBef>
              <a:spcAft>
                <a:spcPts val="0"/>
              </a:spcAft>
              <a:buClr>
                <a:srgbClr val="FFFFFF"/>
              </a:buClr>
              <a:buFont typeface="+mj-lt"/>
              <a:buAutoNum type="arabicPeriod"/>
            </a:pPr>
            <a:r>
              <a:rPr lang="es-MX" sz="4000" b="1" kern="0" dirty="0" smtClean="0">
                <a:latin typeface="Arial" panose="020B0604020202020204" pitchFamily="34" charset="0"/>
                <a:ea typeface="Times New Roman" panose="02020603050405020304" pitchFamily="18" charset="0"/>
                <a:cs typeface="Arial" panose="020B0604020202020204" pitchFamily="34" charset="0"/>
              </a:rPr>
              <a:t>DE </a:t>
            </a:r>
            <a:r>
              <a:rPr lang="es-MX" sz="4000" b="1" kern="0" dirty="0">
                <a:latin typeface="Arial" panose="020B0604020202020204" pitchFamily="34" charset="0"/>
                <a:ea typeface="Times New Roman" panose="02020603050405020304" pitchFamily="18" charset="0"/>
                <a:cs typeface="Arial" panose="020B0604020202020204" pitchFamily="34" charset="0"/>
              </a:rPr>
              <a:t>RESULTADOS</a:t>
            </a:r>
            <a:endParaRPr lang="es-EC" sz="4400" b="1" kern="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0242" name="Picture 2" descr="Resultado de imagen para ANALISIS E INTERPRETACION DE RESULTA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2409" y="1904358"/>
            <a:ext cx="7610385" cy="4287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0507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EMPRENDIMIENTOS"/>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9936" y="-38637"/>
            <a:ext cx="12092064" cy="634733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95759" y="0"/>
            <a:ext cx="10058400" cy="1450757"/>
          </a:xfrm>
        </p:spPr>
        <p:txBody>
          <a:bodyPr/>
          <a:lstStyle/>
          <a:p>
            <a:pPr algn="ctr"/>
            <a:r>
              <a:rPr lang="es-EC" b="1" dirty="0" smtClean="0"/>
              <a:t>TEMA</a:t>
            </a:r>
            <a:endParaRPr lang="es-EC" b="1" dirty="0"/>
          </a:p>
        </p:txBody>
      </p:sp>
      <p:sp>
        <p:nvSpPr>
          <p:cNvPr id="4" name="Rectángulo 3"/>
          <p:cNvSpPr/>
          <p:nvPr/>
        </p:nvSpPr>
        <p:spPr>
          <a:xfrm>
            <a:off x="708337" y="2690336"/>
            <a:ext cx="11101589" cy="2062103"/>
          </a:xfrm>
          <a:prstGeom prst="rect">
            <a:avLst/>
          </a:prstGeom>
        </p:spPr>
        <p:txBody>
          <a:bodyPr wrap="square">
            <a:spAutoFit/>
          </a:bodyPr>
          <a:lstStyle/>
          <a:p>
            <a:pPr algn="ctr"/>
            <a:r>
              <a:rPr lang="es-EC" sz="3200" b="1" dirty="0" smtClean="0">
                <a:latin typeface="Arial" panose="020B0604020202020204" pitchFamily="34" charset="0"/>
                <a:ea typeface="Times New Roman" panose="02020603050405020304" pitchFamily="18" charset="0"/>
                <a:cs typeface="Times New Roman" panose="02020603050405020304" pitchFamily="18" charset="0"/>
              </a:rPr>
              <a:t>“INCIDENCIA </a:t>
            </a:r>
            <a:r>
              <a:rPr lang="es-EC" sz="3200" b="1" dirty="0">
                <a:latin typeface="Arial" panose="020B0604020202020204" pitchFamily="34" charset="0"/>
                <a:ea typeface="Times New Roman" panose="02020603050405020304" pitchFamily="18" charset="0"/>
                <a:cs typeface="Times New Roman" panose="02020603050405020304" pitchFamily="18" charset="0"/>
              </a:rPr>
              <a:t>DE LOS FACTORES QUE INFLUYEN EN LA SOSTENIBILIDAD A LARGO PLAZO DE LOS EMPRENDIMIENTOS ORIENTADOS AL CONSUMIDOR DEL DISTRITO METROPOLITANO DE </a:t>
            </a:r>
            <a:r>
              <a:rPr lang="es-EC" sz="3200" b="1" dirty="0" smtClean="0">
                <a:latin typeface="Arial" panose="020B0604020202020204" pitchFamily="34" charset="0"/>
                <a:ea typeface="Times New Roman" panose="02020603050405020304" pitchFamily="18" charset="0"/>
                <a:cs typeface="Times New Roman" panose="02020603050405020304" pitchFamily="18" charset="0"/>
              </a:rPr>
              <a:t>QUITO”</a:t>
            </a:r>
            <a:endParaRPr lang="es-EC" sz="3200" dirty="0"/>
          </a:p>
        </p:txBody>
      </p:sp>
    </p:spTree>
    <p:extLst>
      <p:ext uri="{BB962C8B-B14F-4D97-AF65-F5344CB8AC3E}">
        <p14:creationId xmlns:p14="http://schemas.microsoft.com/office/powerpoint/2010/main" val="7112009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extLst>
              <a:ext uri="{28A0092B-C50C-407E-A947-70E740481C1C}">
                <a14:useLocalDpi xmlns:a14="http://schemas.microsoft.com/office/drawing/2010/main" val="0"/>
              </a:ext>
            </a:extLst>
          </a:blip>
          <a:srcRect l="1925" t="6399" r="7337" b="12550"/>
          <a:stretch/>
        </p:blipFill>
        <p:spPr bwMode="auto">
          <a:xfrm>
            <a:off x="6246254" y="890655"/>
            <a:ext cx="5945746" cy="4763170"/>
          </a:xfrm>
          <a:prstGeom prst="rect">
            <a:avLst/>
          </a:prstGeom>
          <a:noFill/>
          <a:ln>
            <a:noFill/>
          </a:ln>
          <a:extLst>
            <a:ext uri="{53640926-AAD7-44D8-BBD7-CCE9431645EC}">
              <a14:shadowObscured xmlns:a14="http://schemas.microsoft.com/office/drawing/2010/main"/>
            </a:ext>
          </a:extLst>
        </p:spPr>
      </p:pic>
      <p:pic>
        <p:nvPicPr>
          <p:cNvPr id="6" name="Imagen 5"/>
          <p:cNvPicPr/>
          <p:nvPr/>
        </p:nvPicPr>
        <p:blipFill rotWithShape="1">
          <a:blip r:embed="rId3">
            <a:extLst>
              <a:ext uri="{28A0092B-C50C-407E-A947-70E740481C1C}">
                <a14:useLocalDpi xmlns:a14="http://schemas.microsoft.com/office/drawing/2010/main" val="0"/>
              </a:ext>
            </a:extLst>
          </a:blip>
          <a:srcRect t="5891" r="8166"/>
          <a:stretch/>
        </p:blipFill>
        <p:spPr bwMode="auto">
          <a:xfrm>
            <a:off x="278160" y="890655"/>
            <a:ext cx="5968094" cy="49949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795938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21972" y="338854"/>
            <a:ext cx="12054625" cy="65282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3200" b="1" dirty="0" smtClean="0"/>
              <a:t>MOTIVACIÓN</a:t>
            </a:r>
            <a:endParaRPr lang="es-EC" sz="3200" b="1" dirty="0"/>
          </a:p>
        </p:txBody>
      </p:sp>
      <p:pic>
        <p:nvPicPr>
          <p:cNvPr id="3" name="Imagen 2"/>
          <p:cNvPicPr/>
          <p:nvPr/>
        </p:nvPicPr>
        <p:blipFill rotWithShape="1">
          <a:blip r:embed="rId2">
            <a:extLst>
              <a:ext uri="{28A0092B-C50C-407E-A947-70E740481C1C}">
                <a14:useLocalDpi xmlns:a14="http://schemas.microsoft.com/office/drawing/2010/main" val="0"/>
              </a:ext>
            </a:extLst>
          </a:blip>
          <a:srcRect t="6448"/>
          <a:stretch/>
        </p:blipFill>
        <p:spPr bwMode="auto">
          <a:xfrm>
            <a:off x="0" y="1563610"/>
            <a:ext cx="6181859" cy="4618247"/>
          </a:xfrm>
          <a:prstGeom prst="rect">
            <a:avLst/>
          </a:prstGeom>
          <a:noFill/>
          <a:ln>
            <a:noFill/>
          </a:ln>
          <a:extLst>
            <a:ext uri="{53640926-AAD7-44D8-BBD7-CCE9431645EC}">
              <a14:shadowObscured xmlns:a14="http://schemas.microsoft.com/office/drawing/2010/main"/>
            </a:ext>
          </a:extLst>
        </p:spPr>
      </p:pic>
      <p:pic>
        <p:nvPicPr>
          <p:cNvPr id="4" name="Imagen 3"/>
          <p:cNvPicPr/>
          <p:nvPr/>
        </p:nvPicPr>
        <p:blipFill rotWithShape="1">
          <a:blip r:embed="rId3">
            <a:extLst>
              <a:ext uri="{28A0092B-C50C-407E-A947-70E740481C1C}">
                <a14:useLocalDpi xmlns:a14="http://schemas.microsoft.com/office/drawing/2010/main" val="0"/>
              </a:ext>
            </a:extLst>
          </a:blip>
          <a:srcRect t="6119" r="7810"/>
          <a:stretch/>
        </p:blipFill>
        <p:spPr bwMode="auto">
          <a:xfrm>
            <a:off x="5854176" y="1331790"/>
            <a:ext cx="5878477" cy="461824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852180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t="6800"/>
          <a:stretch/>
        </p:blipFill>
        <p:spPr bwMode="auto">
          <a:xfrm>
            <a:off x="-1" y="1020113"/>
            <a:ext cx="6619741" cy="4620833"/>
          </a:xfrm>
          <a:prstGeom prst="rect">
            <a:avLst/>
          </a:prstGeom>
          <a:noFill/>
          <a:ln>
            <a:noFill/>
          </a:ln>
          <a:extLst>
            <a:ext uri="{53640926-AAD7-44D8-BBD7-CCE9431645EC}">
              <a14:shadowObscured xmlns:a14="http://schemas.microsoft.com/office/drawing/2010/main"/>
            </a:ext>
          </a:extLst>
        </p:spPr>
      </p:pic>
      <p:pic>
        <p:nvPicPr>
          <p:cNvPr id="3" name="Imagen 2"/>
          <p:cNvPicPr/>
          <p:nvPr/>
        </p:nvPicPr>
        <p:blipFill rotWithShape="1">
          <a:blip r:embed="rId3" cstate="print">
            <a:extLst>
              <a:ext uri="{28A0092B-C50C-407E-A947-70E740481C1C}">
                <a14:useLocalDpi xmlns:a14="http://schemas.microsoft.com/office/drawing/2010/main" val="0"/>
              </a:ext>
            </a:extLst>
          </a:blip>
          <a:srcRect t="5798" r="8187"/>
          <a:stretch/>
        </p:blipFill>
        <p:spPr bwMode="auto">
          <a:xfrm>
            <a:off x="5962919" y="1020114"/>
            <a:ext cx="6065949" cy="462083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140775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t="6561" b="12809"/>
          <a:stretch/>
        </p:blipFill>
        <p:spPr bwMode="auto">
          <a:xfrm>
            <a:off x="137374" y="1206581"/>
            <a:ext cx="6624033" cy="3854816"/>
          </a:xfrm>
          <a:prstGeom prst="rect">
            <a:avLst/>
          </a:prstGeom>
          <a:noFill/>
          <a:ln>
            <a:noFill/>
          </a:ln>
          <a:extLst>
            <a:ext uri="{53640926-AAD7-44D8-BBD7-CCE9431645EC}">
              <a14:shadowObscured xmlns:a14="http://schemas.microsoft.com/office/drawing/2010/main"/>
            </a:ext>
          </a:extLst>
        </p:spPr>
      </p:pic>
      <p:sp>
        <p:nvSpPr>
          <p:cNvPr id="3" name="Título 1"/>
          <p:cNvSpPr txBox="1">
            <a:spLocks/>
          </p:cNvSpPr>
          <p:nvPr/>
        </p:nvSpPr>
        <p:spPr>
          <a:xfrm>
            <a:off x="137375" y="145671"/>
            <a:ext cx="12054625" cy="65282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3200" b="1" dirty="0" smtClean="0"/>
              <a:t>ANALISIS BIVARIADO</a:t>
            </a:r>
            <a:endParaRPr lang="es-EC" sz="3200" b="1" dirty="0"/>
          </a:p>
        </p:txBody>
      </p:sp>
      <p:pic>
        <p:nvPicPr>
          <p:cNvPr id="4" name="Imagen 3"/>
          <p:cNvPicPr/>
          <p:nvPr/>
        </p:nvPicPr>
        <p:blipFill rotWithShape="1">
          <a:blip r:embed="rId3">
            <a:extLst>
              <a:ext uri="{28A0092B-C50C-407E-A947-70E740481C1C}">
                <a14:useLocalDpi xmlns:a14="http://schemas.microsoft.com/office/drawing/2010/main" val="0"/>
              </a:ext>
            </a:extLst>
          </a:blip>
          <a:srcRect t="6219" b="11935"/>
          <a:stretch/>
        </p:blipFill>
        <p:spPr bwMode="auto">
          <a:xfrm>
            <a:off x="6761407" y="1137622"/>
            <a:ext cx="5430593" cy="399273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250192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21972" y="338854"/>
            <a:ext cx="12054625" cy="65282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3200" b="1" dirty="0" smtClean="0"/>
              <a:t>INNOVACIÓN</a:t>
            </a:r>
            <a:endParaRPr lang="es-EC" sz="3200" b="1" dirty="0"/>
          </a:p>
        </p:txBody>
      </p:sp>
      <p:pic>
        <p:nvPicPr>
          <p:cNvPr id="3" name="Imagen 2"/>
          <p:cNvPicPr/>
          <p:nvPr/>
        </p:nvPicPr>
        <p:blipFill rotWithShape="1">
          <a:blip r:embed="rId2">
            <a:extLst>
              <a:ext uri="{28A0092B-C50C-407E-A947-70E740481C1C}">
                <a14:useLocalDpi xmlns:a14="http://schemas.microsoft.com/office/drawing/2010/main" val="0"/>
              </a:ext>
            </a:extLst>
          </a:blip>
          <a:srcRect t="5971"/>
          <a:stretch/>
        </p:blipFill>
        <p:spPr bwMode="auto">
          <a:xfrm>
            <a:off x="0" y="1330883"/>
            <a:ext cx="6933207" cy="4181274"/>
          </a:xfrm>
          <a:prstGeom prst="rect">
            <a:avLst/>
          </a:prstGeom>
          <a:noFill/>
          <a:ln>
            <a:noFill/>
          </a:ln>
          <a:extLst>
            <a:ext uri="{53640926-AAD7-44D8-BBD7-CCE9431645EC}">
              <a14:shadowObscured xmlns:a14="http://schemas.microsoft.com/office/drawing/2010/main"/>
            </a:ext>
          </a:extLst>
        </p:spPr>
      </p:pic>
      <p:pic>
        <p:nvPicPr>
          <p:cNvPr id="4" name="Imagen 3"/>
          <p:cNvPicPr/>
          <p:nvPr/>
        </p:nvPicPr>
        <p:blipFill rotWithShape="1">
          <a:blip r:embed="rId3">
            <a:extLst>
              <a:ext uri="{28A0092B-C50C-407E-A947-70E740481C1C}">
                <a14:useLocalDpi xmlns:a14="http://schemas.microsoft.com/office/drawing/2010/main" val="0"/>
              </a:ext>
            </a:extLst>
          </a:blip>
          <a:srcRect t="6675" r="7534"/>
          <a:stretch/>
        </p:blipFill>
        <p:spPr bwMode="auto">
          <a:xfrm>
            <a:off x="6349283" y="1330883"/>
            <a:ext cx="5731100" cy="427142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393094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37375" y="145671"/>
            <a:ext cx="12054625" cy="65282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3200" b="1" dirty="0" smtClean="0"/>
              <a:t>ANALISIS BIVARIADO</a:t>
            </a:r>
            <a:endParaRPr lang="es-EC" sz="3200" b="1" dirty="0"/>
          </a:p>
        </p:txBody>
      </p:sp>
      <p:pic>
        <p:nvPicPr>
          <p:cNvPr id="5" name="Imagen 4"/>
          <p:cNvPicPr/>
          <p:nvPr/>
        </p:nvPicPr>
        <p:blipFill rotWithShape="1">
          <a:blip r:embed="rId2">
            <a:extLst>
              <a:ext uri="{28A0092B-C50C-407E-A947-70E740481C1C}">
                <a14:useLocalDpi xmlns:a14="http://schemas.microsoft.com/office/drawing/2010/main" val="0"/>
              </a:ext>
            </a:extLst>
          </a:blip>
          <a:srcRect t="6219" b="13677"/>
          <a:stretch/>
        </p:blipFill>
        <p:spPr bwMode="auto">
          <a:xfrm>
            <a:off x="137375" y="1246799"/>
            <a:ext cx="6688952" cy="3904749"/>
          </a:xfrm>
          <a:prstGeom prst="rect">
            <a:avLst/>
          </a:prstGeom>
          <a:noFill/>
          <a:ln>
            <a:noFill/>
          </a:ln>
          <a:extLst>
            <a:ext uri="{53640926-AAD7-44D8-BBD7-CCE9431645EC}">
              <a14:shadowObscured xmlns:a14="http://schemas.microsoft.com/office/drawing/2010/main"/>
            </a:ext>
          </a:extLst>
        </p:spPr>
      </p:pic>
      <p:pic>
        <p:nvPicPr>
          <p:cNvPr id="6" name="Imagen 5"/>
          <p:cNvPicPr/>
          <p:nvPr/>
        </p:nvPicPr>
        <p:blipFill rotWithShape="1">
          <a:blip r:embed="rId3">
            <a:extLst>
              <a:ext uri="{28A0092B-C50C-407E-A947-70E740481C1C}">
                <a14:useLocalDpi xmlns:a14="http://schemas.microsoft.com/office/drawing/2010/main" val="0"/>
              </a:ext>
            </a:extLst>
          </a:blip>
          <a:srcRect t="6716" b="13931"/>
          <a:stretch/>
        </p:blipFill>
        <p:spPr bwMode="auto">
          <a:xfrm>
            <a:off x="6134636" y="1100494"/>
            <a:ext cx="5932868" cy="420560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93802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21972" y="338854"/>
            <a:ext cx="12054625" cy="65282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3200" b="1" dirty="0" smtClean="0"/>
              <a:t>POLITICA Y MARCO REGULATORIO</a:t>
            </a:r>
            <a:endParaRPr lang="es-EC" sz="3200" b="1" dirty="0"/>
          </a:p>
        </p:txBody>
      </p:sp>
      <p:pic>
        <p:nvPicPr>
          <p:cNvPr id="3" name="Imagen 2"/>
          <p:cNvPicPr/>
          <p:nvPr/>
        </p:nvPicPr>
        <p:blipFill rotWithShape="1">
          <a:blip r:embed="rId2">
            <a:extLst>
              <a:ext uri="{28A0092B-C50C-407E-A947-70E740481C1C}">
                <a14:useLocalDpi xmlns:a14="http://schemas.microsoft.com/office/drawing/2010/main" val="0"/>
              </a:ext>
            </a:extLst>
          </a:blip>
          <a:srcRect t="5948"/>
          <a:stretch/>
        </p:blipFill>
        <p:spPr bwMode="auto">
          <a:xfrm>
            <a:off x="162645" y="1205248"/>
            <a:ext cx="6315428" cy="4577366"/>
          </a:xfrm>
          <a:prstGeom prst="rect">
            <a:avLst/>
          </a:prstGeom>
          <a:noFill/>
          <a:ln>
            <a:noFill/>
          </a:ln>
          <a:extLst>
            <a:ext uri="{53640926-AAD7-44D8-BBD7-CCE9431645EC}">
              <a14:shadowObscured xmlns:a14="http://schemas.microsoft.com/office/drawing/2010/main"/>
            </a:ext>
          </a:extLst>
        </p:spPr>
      </p:pic>
      <p:pic>
        <p:nvPicPr>
          <p:cNvPr id="4" name="Imagen 3"/>
          <p:cNvPicPr/>
          <p:nvPr/>
        </p:nvPicPr>
        <p:blipFill rotWithShape="1">
          <a:blip r:embed="rId3">
            <a:extLst>
              <a:ext uri="{28A0092B-C50C-407E-A947-70E740481C1C}">
                <a14:useLocalDpi xmlns:a14="http://schemas.microsoft.com/office/drawing/2010/main" val="0"/>
              </a:ext>
            </a:extLst>
          </a:blip>
          <a:srcRect t="6613"/>
          <a:stretch/>
        </p:blipFill>
        <p:spPr bwMode="auto">
          <a:xfrm>
            <a:off x="5979552" y="1205247"/>
            <a:ext cx="6212447" cy="43584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734659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21972" y="338854"/>
            <a:ext cx="12054625" cy="65282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3200" b="1" dirty="0" smtClean="0"/>
              <a:t>FINANCIAMIENTO</a:t>
            </a:r>
            <a:endParaRPr lang="es-EC" sz="3200" b="1" dirty="0"/>
          </a:p>
        </p:txBody>
      </p:sp>
      <p:pic>
        <p:nvPicPr>
          <p:cNvPr id="3" name="Imagen 2"/>
          <p:cNvPicPr/>
          <p:nvPr/>
        </p:nvPicPr>
        <p:blipFill rotWithShape="1">
          <a:blip r:embed="rId2">
            <a:extLst>
              <a:ext uri="{28A0092B-C50C-407E-A947-70E740481C1C}">
                <a14:useLocalDpi xmlns:a14="http://schemas.microsoft.com/office/drawing/2010/main" val="0"/>
              </a:ext>
            </a:extLst>
          </a:blip>
          <a:srcRect t="6438"/>
          <a:stretch/>
        </p:blipFill>
        <p:spPr bwMode="auto">
          <a:xfrm>
            <a:off x="160650" y="1297828"/>
            <a:ext cx="6884094" cy="4652211"/>
          </a:xfrm>
          <a:prstGeom prst="rect">
            <a:avLst/>
          </a:prstGeom>
          <a:noFill/>
          <a:ln>
            <a:noFill/>
          </a:ln>
          <a:extLst>
            <a:ext uri="{53640926-AAD7-44D8-BBD7-CCE9431645EC}">
              <a14:shadowObscured xmlns:a14="http://schemas.microsoft.com/office/drawing/2010/main"/>
            </a:ext>
          </a:extLst>
        </p:spPr>
      </p:pic>
      <p:pic>
        <p:nvPicPr>
          <p:cNvPr id="4" name="Imagen 3"/>
          <p:cNvPicPr/>
          <p:nvPr/>
        </p:nvPicPr>
        <p:blipFill rotWithShape="1">
          <a:blip r:embed="rId3">
            <a:extLst>
              <a:ext uri="{28A0092B-C50C-407E-A947-70E740481C1C}">
                <a14:useLocalDpi xmlns:a14="http://schemas.microsoft.com/office/drawing/2010/main" val="0"/>
              </a:ext>
            </a:extLst>
          </a:blip>
          <a:srcRect t="5976" r="8134"/>
          <a:stretch/>
        </p:blipFill>
        <p:spPr bwMode="auto">
          <a:xfrm>
            <a:off x="6480018" y="1297828"/>
            <a:ext cx="5523092" cy="455561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945630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37375" y="145671"/>
            <a:ext cx="12054625" cy="65282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3200" b="1" dirty="0" smtClean="0"/>
              <a:t>ANALISIS BIVARIADO</a:t>
            </a:r>
            <a:endParaRPr lang="es-EC" sz="3200" b="1" dirty="0"/>
          </a:p>
        </p:txBody>
      </p:sp>
      <p:pic>
        <p:nvPicPr>
          <p:cNvPr id="7" name="Imagen 6"/>
          <p:cNvPicPr/>
          <p:nvPr/>
        </p:nvPicPr>
        <p:blipFill rotWithShape="1">
          <a:blip r:embed="rId2">
            <a:extLst>
              <a:ext uri="{28A0092B-C50C-407E-A947-70E740481C1C}">
                <a14:useLocalDpi xmlns:a14="http://schemas.microsoft.com/office/drawing/2010/main" val="0"/>
              </a:ext>
            </a:extLst>
          </a:blip>
          <a:srcRect l="2585" t="6467" r="6553" b="13669"/>
          <a:stretch/>
        </p:blipFill>
        <p:spPr bwMode="auto">
          <a:xfrm>
            <a:off x="0" y="1087616"/>
            <a:ext cx="6233376" cy="4179843"/>
          </a:xfrm>
          <a:prstGeom prst="rect">
            <a:avLst/>
          </a:prstGeom>
          <a:noFill/>
          <a:ln>
            <a:noFill/>
          </a:ln>
          <a:extLst>
            <a:ext uri="{53640926-AAD7-44D8-BBD7-CCE9431645EC}">
              <a14:shadowObscured xmlns:a14="http://schemas.microsoft.com/office/drawing/2010/main"/>
            </a:ext>
          </a:extLst>
        </p:spPr>
      </p:pic>
      <p:pic>
        <p:nvPicPr>
          <p:cNvPr id="8" name="Imagen 7"/>
          <p:cNvPicPr/>
          <p:nvPr/>
        </p:nvPicPr>
        <p:blipFill rotWithShape="1">
          <a:blip r:embed="rId3">
            <a:extLst>
              <a:ext uri="{28A0092B-C50C-407E-A947-70E740481C1C}">
                <a14:useLocalDpi xmlns:a14="http://schemas.microsoft.com/office/drawing/2010/main" val="0"/>
              </a:ext>
            </a:extLst>
          </a:blip>
          <a:srcRect l="2187" t="6467" r="1184" b="12430"/>
          <a:stretch/>
        </p:blipFill>
        <p:spPr bwMode="auto">
          <a:xfrm>
            <a:off x="6164687" y="920191"/>
            <a:ext cx="5838423" cy="408969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71332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321972" y="338854"/>
            <a:ext cx="12054625" cy="65282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3200" b="1" dirty="0" smtClean="0"/>
              <a:t>SOPORTE Y ASESORIA</a:t>
            </a:r>
            <a:endParaRPr lang="es-EC" sz="3200" b="1" dirty="0"/>
          </a:p>
        </p:txBody>
      </p:sp>
      <p:pic>
        <p:nvPicPr>
          <p:cNvPr id="4" name="Imagen 3"/>
          <p:cNvPicPr/>
          <p:nvPr/>
        </p:nvPicPr>
        <p:blipFill rotWithShape="1">
          <a:blip r:embed="rId2">
            <a:extLst>
              <a:ext uri="{28A0092B-C50C-407E-A947-70E740481C1C}">
                <a14:useLocalDpi xmlns:a14="http://schemas.microsoft.com/office/drawing/2010/main" val="0"/>
              </a:ext>
            </a:extLst>
          </a:blip>
          <a:srcRect t="6095"/>
          <a:stretch/>
        </p:blipFill>
        <p:spPr bwMode="auto">
          <a:xfrm>
            <a:off x="321971" y="1235902"/>
            <a:ext cx="6658377" cy="4392166"/>
          </a:xfrm>
          <a:prstGeom prst="rect">
            <a:avLst/>
          </a:prstGeom>
          <a:noFill/>
          <a:ln>
            <a:noFill/>
          </a:ln>
          <a:extLst>
            <a:ext uri="{53640926-AAD7-44D8-BBD7-CCE9431645EC}">
              <a14:shadowObscured xmlns:a14="http://schemas.microsoft.com/office/drawing/2010/main"/>
            </a:ext>
          </a:extLst>
        </p:spPr>
      </p:pic>
      <p:pic>
        <p:nvPicPr>
          <p:cNvPr id="5" name="Imagen 4"/>
          <p:cNvPicPr/>
          <p:nvPr/>
        </p:nvPicPr>
        <p:blipFill rotWithShape="1">
          <a:blip r:embed="rId3">
            <a:extLst>
              <a:ext uri="{28A0092B-C50C-407E-A947-70E740481C1C}">
                <a14:useLocalDpi xmlns:a14="http://schemas.microsoft.com/office/drawing/2010/main" val="0"/>
              </a:ext>
            </a:extLst>
          </a:blip>
          <a:srcRect t="6636" r="8333"/>
          <a:stretch/>
        </p:blipFill>
        <p:spPr bwMode="auto">
          <a:xfrm>
            <a:off x="6349284" y="1235901"/>
            <a:ext cx="5731099" cy="412170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2058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523741" y="325975"/>
            <a:ext cx="10058400" cy="627062"/>
          </a:xfrm>
        </p:spPr>
        <p:txBody>
          <a:bodyPr>
            <a:normAutofit/>
          </a:bodyPr>
          <a:lstStyle/>
          <a:p>
            <a:r>
              <a:rPr lang="es-EC" sz="4000" b="1" dirty="0" smtClean="0"/>
              <a:t>PLANTEAMIENTO DEL PROBLEMA</a:t>
            </a:r>
            <a:endParaRPr lang="es-EC" sz="4000" b="1" dirty="0"/>
          </a:p>
        </p:txBody>
      </p:sp>
      <p:pic>
        <p:nvPicPr>
          <p:cNvPr id="4" name="Imagen 3"/>
          <p:cNvPicPr/>
          <p:nvPr/>
        </p:nvPicPr>
        <p:blipFill>
          <a:blip r:embed="rId2"/>
          <a:stretch>
            <a:fillRect/>
          </a:stretch>
        </p:blipFill>
        <p:spPr>
          <a:xfrm>
            <a:off x="695458" y="1159099"/>
            <a:ext cx="11075831" cy="4881093"/>
          </a:xfrm>
          <a:prstGeom prst="rect">
            <a:avLst/>
          </a:prstGeom>
        </p:spPr>
      </p:pic>
    </p:spTree>
    <p:extLst>
      <p:ext uri="{BB962C8B-B14F-4D97-AF65-F5344CB8AC3E}">
        <p14:creationId xmlns:p14="http://schemas.microsoft.com/office/powerpoint/2010/main" val="41651914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37375" y="145671"/>
            <a:ext cx="12054625" cy="65282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3200" b="1" dirty="0" smtClean="0"/>
              <a:t>ANALISIS BIVARIADO</a:t>
            </a:r>
            <a:endParaRPr lang="es-EC" sz="3200" b="1" dirty="0"/>
          </a:p>
        </p:txBody>
      </p:sp>
      <p:pic>
        <p:nvPicPr>
          <p:cNvPr id="5" name="Imagen 4"/>
          <p:cNvPicPr/>
          <p:nvPr/>
        </p:nvPicPr>
        <p:blipFill rotWithShape="1">
          <a:blip r:embed="rId2">
            <a:extLst>
              <a:ext uri="{28A0092B-C50C-407E-A947-70E740481C1C}">
                <a14:useLocalDpi xmlns:a14="http://schemas.microsoft.com/office/drawing/2010/main" val="0"/>
              </a:ext>
            </a:extLst>
          </a:blip>
          <a:srcRect t="6467" r="1970" b="13177"/>
          <a:stretch/>
        </p:blipFill>
        <p:spPr bwMode="auto">
          <a:xfrm>
            <a:off x="0" y="1061858"/>
            <a:ext cx="6040192" cy="4179843"/>
          </a:xfrm>
          <a:prstGeom prst="rect">
            <a:avLst/>
          </a:prstGeom>
          <a:noFill/>
          <a:ln>
            <a:noFill/>
          </a:ln>
          <a:extLst>
            <a:ext uri="{53640926-AAD7-44D8-BBD7-CCE9431645EC}">
              <a14:shadowObscured xmlns:a14="http://schemas.microsoft.com/office/drawing/2010/main"/>
            </a:ext>
          </a:extLst>
        </p:spPr>
      </p:pic>
      <p:pic>
        <p:nvPicPr>
          <p:cNvPr id="6" name="Imagen 5"/>
          <p:cNvPicPr/>
          <p:nvPr/>
        </p:nvPicPr>
        <p:blipFill rotWithShape="1">
          <a:blip r:embed="rId3">
            <a:extLst>
              <a:ext uri="{28A0092B-C50C-407E-A947-70E740481C1C}">
                <a14:useLocalDpi xmlns:a14="http://schemas.microsoft.com/office/drawing/2010/main" val="0"/>
              </a:ext>
            </a:extLst>
          </a:blip>
          <a:srcRect t="5971" b="13182"/>
          <a:stretch/>
        </p:blipFill>
        <p:spPr bwMode="auto">
          <a:xfrm>
            <a:off x="6314453" y="1061858"/>
            <a:ext cx="5753051" cy="390938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51061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321972" y="338854"/>
            <a:ext cx="12054625" cy="65282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3200" b="1" dirty="0" smtClean="0"/>
              <a:t>MERCADO</a:t>
            </a:r>
            <a:endParaRPr lang="es-EC" sz="3200" b="1" dirty="0"/>
          </a:p>
        </p:txBody>
      </p:sp>
      <p:pic>
        <p:nvPicPr>
          <p:cNvPr id="4" name="Imagen 3"/>
          <p:cNvPicPr/>
          <p:nvPr/>
        </p:nvPicPr>
        <p:blipFill rotWithShape="1">
          <a:blip r:embed="rId2">
            <a:extLst>
              <a:ext uri="{28A0092B-C50C-407E-A947-70E740481C1C}">
                <a14:useLocalDpi xmlns:a14="http://schemas.microsoft.com/office/drawing/2010/main" val="0"/>
              </a:ext>
            </a:extLst>
          </a:blip>
          <a:srcRect t="5651" r="8686"/>
          <a:stretch/>
        </p:blipFill>
        <p:spPr bwMode="auto">
          <a:xfrm>
            <a:off x="0" y="1458810"/>
            <a:ext cx="6555346" cy="3834407"/>
          </a:xfrm>
          <a:prstGeom prst="rect">
            <a:avLst/>
          </a:prstGeom>
          <a:noFill/>
          <a:ln>
            <a:noFill/>
          </a:ln>
          <a:extLst>
            <a:ext uri="{53640926-AAD7-44D8-BBD7-CCE9431645EC}">
              <a14:shadowObscured xmlns:a14="http://schemas.microsoft.com/office/drawing/2010/main"/>
            </a:ext>
          </a:extLst>
        </p:spPr>
      </p:pic>
      <p:pic>
        <p:nvPicPr>
          <p:cNvPr id="5" name="Imagen 4"/>
          <p:cNvPicPr/>
          <p:nvPr/>
        </p:nvPicPr>
        <p:blipFill rotWithShape="1">
          <a:blip r:embed="rId3">
            <a:extLst>
              <a:ext uri="{28A0092B-C50C-407E-A947-70E740481C1C}">
                <a14:useLocalDpi xmlns:a14="http://schemas.microsoft.com/office/drawing/2010/main" val="0"/>
              </a:ext>
            </a:extLst>
          </a:blip>
          <a:srcRect t="6015" r="8027"/>
          <a:stretch/>
        </p:blipFill>
        <p:spPr bwMode="auto">
          <a:xfrm>
            <a:off x="6555345" y="1421572"/>
            <a:ext cx="5525037" cy="38716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622658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37375" y="145671"/>
            <a:ext cx="12054625" cy="65282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3200" b="1" dirty="0" smtClean="0"/>
              <a:t>ANALISIS BIVARIADO</a:t>
            </a:r>
            <a:endParaRPr lang="es-EC" sz="3200" b="1" dirty="0"/>
          </a:p>
        </p:txBody>
      </p:sp>
      <p:pic>
        <p:nvPicPr>
          <p:cNvPr id="7" name="Imagen 6"/>
          <p:cNvPicPr/>
          <p:nvPr/>
        </p:nvPicPr>
        <p:blipFill rotWithShape="1">
          <a:blip r:embed="rId2">
            <a:extLst>
              <a:ext uri="{28A0092B-C50C-407E-A947-70E740481C1C}">
                <a14:useLocalDpi xmlns:a14="http://schemas.microsoft.com/office/drawing/2010/main" val="0"/>
              </a:ext>
            </a:extLst>
          </a:blip>
          <a:srcRect t="6467" r="5360"/>
          <a:stretch/>
        </p:blipFill>
        <p:spPr bwMode="auto">
          <a:xfrm>
            <a:off x="137375" y="1216405"/>
            <a:ext cx="6005848" cy="3960902"/>
          </a:xfrm>
          <a:prstGeom prst="rect">
            <a:avLst/>
          </a:prstGeom>
          <a:noFill/>
          <a:ln>
            <a:noFill/>
          </a:ln>
          <a:extLst>
            <a:ext uri="{53640926-AAD7-44D8-BBD7-CCE9431645EC}">
              <a14:shadowObscured xmlns:a14="http://schemas.microsoft.com/office/drawing/2010/main"/>
            </a:ext>
          </a:extLst>
        </p:spPr>
      </p:pic>
      <p:pic>
        <p:nvPicPr>
          <p:cNvPr id="8" name="Imagen 7"/>
          <p:cNvPicPr/>
          <p:nvPr/>
        </p:nvPicPr>
        <p:blipFill rotWithShape="1">
          <a:blip r:embed="rId3">
            <a:extLst>
              <a:ext uri="{28A0092B-C50C-407E-A947-70E740481C1C}">
                <a14:useLocalDpi xmlns:a14="http://schemas.microsoft.com/office/drawing/2010/main" val="0"/>
              </a:ext>
            </a:extLst>
          </a:blip>
          <a:srcRect t="6467" r="5161" b="13669"/>
          <a:stretch/>
        </p:blipFill>
        <p:spPr bwMode="auto">
          <a:xfrm>
            <a:off x="6390475" y="1216405"/>
            <a:ext cx="5801525" cy="414120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34105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321972" y="338854"/>
            <a:ext cx="12054625" cy="65282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3200" b="1" dirty="0" smtClean="0"/>
              <a:t>CULTURA</a:t>
            </a:r>
            <a:endParaRPr lang="es-EC" sz="3200" b="1" dirty="0"/>
          </a:p>
        </p:txBody>
      </p:sp>
      <p:pic>
        <p:nvPicPr>
          <p:cNvPr id="6" name="Imagen 5"/>
          <p:cNvPicPr/>
          <p:nvPr/>
        </p:nvPicPr>
        <p:blipFill rotWithShape="1">
          <a:blip r:embed="rId2">
            <a:extLst>
              <a:ext uri="{28A0092B-C50C-407E-A947-70E740481C1C}">
                <a14:useLocalDpi xmlns:a14="http://schemas.microsoft.com/office/drawing/2010/main" val="0"/>
              </a:ext>
            </a:extLst>
          </a:blip>
          <a:srcRect t="5777" r="8772"/>
          <a:stretch/>
        </p:blipFill>
        <p:spPr bwMode="auto">
          <a:xfrm>
            <a:off x="-1" y="1363945"/>
            <a:ext cx="6297769" cy="4173970"/>
          </a:xfrm>
          <a:prstGeom prst="rect">
            <a:avLst/>
          </a:prstGeom>
          <a:noFill/>
          <a:ln>
            <a:noFill/>
          </a:ln>
          <a:extLst>
            <a:ext uri="{53640926-AAD7-44D8-BBD7-CCE9431645EC}">
              <a14:shadowObscured xmlns:a14="http://schemas.microsoft.com/office/drawing/2010/main"/>
            </a:ext>
          </a:extLst>
        </p:spPr>
      </p:pic>
      <p:pic>
        <p:nvPicPr>
          <p:cNvPr id="8" name="Imagen 7"/>
          <p:cNvPicPr/>
          <p:nvPr/>
        </p:nvPicPr>
        <p:blipFill rotWithShape="1">
          <a:blip r:embed="rId3">
            <a:extLst>
              <a:ext uri="{28A0092B-C50C-407E-A947-70E740481C1C}">
                <a14:useLocalDpi xmlns:a14="http://schemas.microsoft.com/office/drawing/2010/main" val="0"/>
              </a:ext>
            </a:extLst>
          </a:blip>
          <a:srcRect t="5976" r="7177"/>
          <a:stretch/>
        </p:blipFill>
        <p:spPr bwMode="auto">
          <a:xfrm>
            <a:off x="6297769" y="1089136"/>
            <a:ext cx="5705342" cy="429423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64914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37375" y="145671"/>
            <a:ext cx="12054625" cy="65282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3200" b="1" dirty="0" smtClean="0"/>
              <a:t>ANALISIS BIVARIADO</a:t>
            </a:r>
            <a:endParaRPr lang="es-EC" sz="3200" b="1" dirty="0"/>
          </a:p>
        </p:txBody>
      </p:sp>
      <p:pic>
        <p:nvPicPr>
          <p:cNvPr id="5" name="Imagen 4"/>
          <p:cNvPicPr/>
          <p:nvPr/>
        </p:nvPicPr>
        <p:blipFill rotWithShape="1">
          <a:blip r:embed="rId2">
            <a:extLst>
              <a:ext uri="{28A0092B-C50C-407E-A947-70E740481C1C}">
                <a14:useLocalDpi xmlns:a14="http://schemas.microsoft.com/office/drawing/2010/main" val="0"/>
              </a:ext>
            </a:extLst>
          </a:blip>
          <a:srcRect t="6467" b="13674"/>
          <a:stretch/>
        </p:blipFill>
        <p:spPr bwMode="auto">
          <a:xfrm>
            <a:off x="137375" y="1061858"/>
            <a:ext cx="6727064" cy="4385905"/>
          </a:xfrm>
          <a:prstGeom prst="rect">
            <a:avLst/>
          </a:prstGeom>
          <a:noFill/>
          <a:ln>
            <a:noFill/>
          </a:ln>
          <a:extLst>
            <a:ext uri="{53640926-AAD7-44D8-BBD7-CCE9431645EC}">
              <a14:shadowObscured xmlns:a14="http://schemas.microsoft.com/office/drawing/2010/main"/>
            </a:ext>
          </a:extLst>
        </p:spPr>
      </p:pic>
      <p:pic>
        <p:nvPicPr>
          <p:cNvPr id="6" name="Imagen 5"/>
          <p:cNvPicPr/>
          <p:nvPr/>
        </p:nvPicPr>
        <p:blipFill rotWithShape="1">
          <a:blip r:embed="rId3">
            <a:extLst>
              <a:ext uri="{28A0092B-C50C-407E-A947-70E740481C1C}">
                <a14:useLocalDpi xmlns:a14="http://schemas.microsoft.com/office/drawing/2010/main" val="0"/>
              </a:ext>
            </a:extLst>
          </a:blip>
          <a:srcRect t="5969" r="12115" b="12913"/>
          <a:stretch/>
        </p:blipFill>
        <p:spPr bwMode="auto">
          <a:xfrm>
            <a:off x="6722772" y="1061858"/>
            <a:ext cx="5327561" cy="411544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8011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a:blip r:embed="rId2"/>
          <a:stretch>
            <a:fillRect/>
          </a:stretch>
        </p:blipFill>
        <p:spPr>
          <a:xfrm>
            <a:off x="412122" y="229874"/>
            <a:ext cx="11294773" cy="3041360"/>
          </a:xfrm>
          <a:prstGeom prst="rect">
            <a:avLst/>
          </a:prstGeom>
        </p:spPr>
      </p:pic>
      <p:pic>
        <p:nvPicPr>
          <p:cNvPr id="4" name="Imagen 3"/>
          <p:cNvPicPr/>
          <p:nvPr/>
        </p:nvPicPr>
        <p:blipFill>
          <a:blip r:embed="rId3"/>
          <a:stretch>
            <a:fillRect/>
          </a:stretch>
        </p:blipFill>
        <p:spPr>
          <a:xfrm>
            <a:off x="289772" y="3549619"/>
            <a:ext cx="11539472" cy="2889818"/>
          </a:xfrm>
          <a:prstGeom prst="rect">
            <a:avLst/>
          </a:prstGeom>
        </p:spPr>
      </p:pic>
    </p:spTree>
    <p:extLst>
      <p:ext uri="{BB962C8B-B14F-4D97-AF65-F5344CB8AC3E}">
        <p14:creationId xmlns:p14="http://schemas.microsoft.com/office/powerpoint/2010/main" val="29522295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10432" y="427030"/>
            <a:ext cx="8674170" cy="707886"/>
          </a:xfrm>
          <a:prstGeom prst="rect">
            <a:avLst/>
          </a:prstGeom>
        </p:spPr>
        <p:txBody>
          <a:bodyPr wrap="none">
            <a:spAutoFit/>
          </a:bodyPr>
          <a:lstStyle/>
          <a:p>
            <a:pPr marL="342900" lvl="0" indent="-342900" algn="ctr">
              <a:spcBef>
                <a:spcPts val="1200"/>
              </a:spcBef>
              <a:spcAft>
                <a:spcPts val="0"/>
              </a:spcAft>
              <a:buClr>
                <a:srgbClr val="FFFFFF"/>
              </a:buClr>
              <a:buFont typeface="+mj-lt"/>
              <a:buAutoNum type="arabicPeriod"/>
            </a:pPr>
            <a:r>
              <a:rPr lang="es-MX" sz="4000" b="1" kern="0" dirty="0" smtClean="0">
                <a:latin typeface="Arial" panose="020B0604020202020204" pitchFamily="34" charset="0"/>
                <a:ea typeface="Times New Roman" panose="02020603050405020304" pitchFamily="18" charset="0"/>
                <a:cs typeface="Arial" panose="020B0604020202020204" pitchFamily="34" charset="0"/>
              </a:rPr>
              <a:t>COMPROBACIÓN DE HIPÓTESIS</a:t>
            </a:r>
          </a:p>
        </p:txBody>
      </p:sp>
      <p:pic>
        <p:nvPicPr>
          <p:cNvPr id="11266" name="Picture 2" descr="Resultado de imagen para HIPOTE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9074" y="1410548"/>
            <a:ext cx="8473270" cy="4695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6788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37375" y="145671"/>
            <a:ext cx="12054625" cy="65282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3200" b="1" dirty="0" smtClean="0"/>
              <a:t>MOTIVACION</a:t>
            </a:r>
            <a:endParaRPr lang="es-EC" sz="3200" b="1" dirty="0"/>
          </a:p>
        </p:txBody>
      </p:sp>
      <p:sp>
        <p:nvSpPr>
          <p:cNvPr id="2" name="Rectángulo 1"/>
          <p:cNvSpPr/>
          <p:nvPr/>
        </p:nvSpPr>
        <p:spPr>
          <a:xfrm>
            <a:off x="137375" y="798491"/>
            <a:ext cx="11526591" cy="2092881"/>
          </a:xfrm>
          <a:prstGeom prst="rect">
            <a:avLst/>
          </a:prstGeom>
        </p:spPr>
        <p:txBody>
          <a:bodyPr wrap="square">
            <a:spAutoFit/>
          </a:bodyPr>
          <a:lstStyle/>
          <a:p>
            <a:pPr algn="just">
              <a:spcAft>
                <a:spcPts val="0"/>
              </a:spcAft>
            </a:pPr>
            <a:r>
              <a:rPr lang="es-EC" sz="2000" b="1" dirty="0">
                <a:ea typeface="Calibri" panose="020F0502020204030204" pitchFamily="34" charset="0"/>
                <a:cs typeface="Times New Roman" panose="02020603050405020304" pitchFamily="18" charset="0"/>
              </a:rPr>
              <a:t>Planteamiento de la </a:t>
            </a:r>
            <a:r>
              <a:rPr lang="es-EC" sz="2000" b="1" dirty="0" smtClean="0">
                <a:ea typeface="Calibri" panose="020F0502020204030204" pitchFamily="34" charset="0"/>
                <a:cs typeface="Times New Roman" panose="02020603050405020304" pitchFamily="18" charset="0"/>
              </a:rPr>
              <a:t>Hipótesis</a:t>
            </a:r>
          </a:p>
          <a:p>
            <a:pPr algn="just">
              <a:spcAft>
                <a:spcPts val="0"/>
              </a:spcAft>
            </a:pPr>
            <a:endParaRPr lang="es-EC" sz="2000" dirty="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EC" sz="2000" dirty="0">
                <a:ea typeface="Calibri" panose="020F0502020204030204" pitchFamily="34" charset="0"/>
                <a:cs typeface="Times New Roman" panose="02020603050405020304" pitchFamily="18" charset="0"/>
              </a:rPr>
              <a:t>H0: La motivación es un factor que tiene una relación significativa con el sostenimiento de los emprendimientos a largo plazo.</a:t>
            </a:r>
          </a:p>
          <a:p>
            <a:pPr marL="342900" lvl="0" indent="-342900" algn="just">
              <a:spcBef>
                <a:spcPts val="1200"/>
              </a:spcBef>
              <a:spcAft>
                <a:spcPts val="1000"/>
              </a:spcAft>
              <a:buFont typeface="Symbol" panose="05050102010706020507" pitchFamily="18" charset="2"/>
              <a:buChar char=""/>
            </a:pPr>
            <a:r>
              <a:rPr lang="es-EC" sz="2000" dirty="0">
                <a:ea typeface="Calibri" panose="020F0502020204030204" pitchFamily="34" charset="0"/>
                <a:cs typeface="Times New Roman" panose="02020603050405020304" pitchFamily="18" charset="0"/>
              </a:rPr>
              <a:t>Ha: La motivación es un factor que no tiene una relación significativa con el sostenimiento de los emprendimientos a largo plazo.</a:t>
            </a:r>
            <a:endParaRPr lang="es-EC" sz="2000" dirty="0">
              <a:effectLst/>
              <a:ea typeface="Calibri" panose="020F0502020204030204" pitchFamily="34" charset="0"/>
              <a:cs typeface="Times New Roman" panose="02020603050405020304" pitchFamily="18" charset="0"/>
            </a:endParaRPr>
          </a:p>
        </p:txBody>
      </p:sp>
      <p:pic>
        <p:nvPicPr>
          <p:cNvPr id="7" name="Imagen 6"/>
          <p:cNvPicPr>
            <a:picLocks noChangeAspect="1"/>
          </p:cNvPicPr>
          <p:nvPr/>
        </p:nvPicPr>
        <p:blipFill>
          <a:blip r:embed="rId2"/>
          <a:stretch>
            <a:fillRect/>
          </a:stretch>
        </p:blipFill>
        <p:spPr>
          <a:xfrm>
            <a:off x="982415" y="3030727"/>
            <a:ext cx="4140763" cy="2296063"/>
          </a:xfrm>
          <a:prstGeom prst="rect">
            <a:avLst/>
          </a:prstGeom>
        </p:spPr>
      </p:pic>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6065948" y="3131006"/>
            <a:ext cx="4494728" cy="2195783"/>
          </a:xfrm>
          <a:prstGeom prst="rect">
            <a:avLst/>
          </a:prstGeom>
          <a:noFill/>
          <a:ln>
            <a:noFill/>
          </a:ln>
        </p:spPr>
      </p:pic>
      <p:sp>
        <p:nvSpPr>
          <p:cNvPr id="9" name="Rectángulo 8"/>
          <p:cNvSpPr/>
          <p:nvPr/>
        </p:nvSpPr>
        <p:spPr>
          <a:xfrm>
            <a:off x="137375" y="5566425"/>
            <a:ext cx="12054625" cy="646331"/>
          </a:xfrm>
          <a:prstGeom prst="rect">
            <a:avLst/>
          </a:prstGeom>
        </p:spPr>
        <p:txBody>
          <a:bodyPr wrap="square">
            <a:spAutoFit/>
          </a:bodyPr>
          <a:lstStyle/>
          <a:p>
            <a:r>
              <a:rPr lang="es-EC" dirty="0" smtClean="0">
                <a:latin typeface="Arial" panose="020B0604020202020204" pitchFamily="34" charset="0"/>
                <a:ea typeface="Calibri" panose="020F0502020204030204" pitchFamily="34" charset="0"/>
              </a:rPr>
              <a:t>CONCLUSION: La </a:t>
            </a:r>
            <a:r>
              <a:rPr lang="es-EC" dirty="0">
                <a:latin typeface="Arial" panose="020B0604020202020204" pitchFamily="34" charset="0"/>
                <a:ea typeface="Calibri" panose="020F0502020204030204" pitchFamily="34" charset="0"/>
              </a:rPr>
              <a:t>motivación se convierte en un impulso que permite al emprendedor mejorar sus habilidades y su desempeño en el trabajo, permitiendo así que el mismo crezca y se desarrolle a lo largo del tiempo,</a:t>
            </a:r>
            <a:endParaRPr lang="es-EC" dirty="0"/>
          </a:p>
        </p:txBody>
      </p:sp>
    </p:spTree>
    <p:extLst>
      <p:ext uri="{BB962C8B-B14F-4D97-AF65-F5344CB8AC3E}">
        <p14:creationId xmlns:p14="http://schemas.microsoft.com/office/powerpoint/2010/main" val="1057979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37375" y="145671"/>
            <a:ext cx="12054625" cy="65282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3200" b="1" dirty="0" smtClean="0"/>
              <a:t>INNOVACIÓN</a:t>
            </a:r>
            <a:endParaRPr lang="es-EC" sz="3200" b="1" dirty="0"/>
          </a:p>
        </p:txBody>
      </p:sp>
      <p:sp>
        <p:nvSpPr>
          <p:cNvPr id="9" name="Rectángulo 8"/>
          <p:cNvSpPr/>
          <p:nvPr/>
        </p:nvSpPr>
        <p:spPr>
          <a:xfrm>
            <a:off x="137375" y="5357820"/>
            <a:ext cx="12054625" cy="923330"/>
          </a:xfrm>
          <a:prstGeom prst="rect">
            <a:avLst/>
          </a:prstGeom>
        </p:spPr>
        <p:txBody>
          <a:bodyPr wrap="square">
            <a:spAutoFit/>
          </a:bodyPr>
          <a:lstStyle/>
          <a:p>
            <a:r>
              <a:rPr lang="es-EC" dirty="0" smtClean="0">
                <a:latin typeface="Arial" panose="020B0604020202020204" pitchFamily="34" charset="0"/>
                <a:ea typeface="Calibri" panose="020F0502020204030204" pitchFamily="34" charset="0"/>
                <a:cs typeface="Arial" panose="020B0604020202020204" pitchFamily="34" charset="0"/>
              </a:rPr>
              <a:t>CONCLUSION: </a:t>
            </a:r>
            <a:r>
              <a:rPr lang="es-EC" dirty="0" smtClean="0">
                <a:latin typeface="Arial" panose="020B0604020202020204" pitchFamily="34" charset="0"/>
                <a:cs typeface="Arial" panose="020B0604020202020204" pitchFamily="34" charset="0"/>
              </a:rPr>
              <a:t>Innovación </a:t>
            </a:r>
            <a:r>
              <a:rPr lang="es-EC" dirty="0">
                <a:latin typeface="Arial" panose="020B0604020202020204" pitchFamily="34" charset="0"/>
                <a:cs typeface="Arial" panose="020B0604020202020204" pitchFamily="34" charset="0"/>
              </a:rPr>
              <a:t>es un factor que permitirá que un negocio se mantenga en el tiempo, puesto que ayuda al negocio a crear ventaja competitiva al estar a la par con el cambio que se genera día a día en el mercado sino también ayuda a que los clientes se sientan más satisfechos de lo que él mismo ofrece</a:t>
            </a:r>
            <a:r>
              <a:rPr lang="es-EC" dirty="0" smtClean="0">
                <a:latin typeface="Arial" panose="020B0604020202020204" pitchFamily="34" charset="0"/>
                <a:cs typeface="Arial" panose="020B0604020202020204" pitchFamily="34" charset="0"/>
              </a:rPr>
              <a:t>.</a:t>
            </a:r>
            <a:endParaRPr lang="es-EC" dirty="0">
              <a:latin typeface="Arial" panose="020B0604020202020204" pitchFamily="34" charset="0"/>
              <a:cs typeface="Arial" panose="020B0604020202020204" pitchFamily="34" charset="0"/>
            </a:endParaRPr>
          </a:p>
        </p:txBody>
      </p:sp>
      <p:sp>
        <p:nvSpPr>
          <p:cNvPr id="4" name="Rectángulo 3"/>
          <p:cNvSpPr/>
          <p:nvPr/>
        </p:nvSpPr>
        <p:spPr>
          <a:xfrm>
            <a:off x="107323" y="798491"/>
            <a:ext cx="11917250" cy="1877437"/>
          </a:xfrm>
          <a:prstGeom prst="rect">
            <a:avLst/>
          </a:prstGeom>
        </p:spPr>
        <p:txBody>
          <a:bodyPr wrap="square">
            <a:spAutoFit/>
          </a:bodyPr>
          <a:lstStyle/>
          <a:p>
            <a:pPr algn="just">
              <a:spcAft>
                <a:spcPts val="0"/>
              </a:spcAft>
            </a:pPr>
            <a:r>
              <a:rPr lang="es-EC" b="1" dirty="0">
                <a:latin typeface="Arial" panose="020B0604020202020204" pitchFamily="34" charset="0"/>
                <a:ea typeface="Calibri" panose="020F0502020204030204" pitchFamily="34" charset="0"/>
                <a:cs typeface="Times New Roman" panose="02020603050405020304" pitchFamily="18" charset="0"/>
              </a:rPr>
              <a:t>Planteamiento de la </a:t>
            </a:r>
            <a:r>
              <a:rPr lang="es-EC" b="1" dirty="0" smtClean="0">
                <a:latin typeface="Arial" panose="020B0604020202020204" pitchFamily="34" charset="0"/>
                <a:ea typeface="Calibri" panose="020F0502020204030204" pitchFamily="34" charset="0"/>
                <a:cs typeface="Times New Roman" panose="02020603050405020304" pitchFamily="18" charset="0"/>
              </a:rPr>
              <a:t>Hipótesis</a:t>
            </a:r>
          </a:p>
          <a:p>
            <a:pPr algn="just">
              <a:spcAft>
                <a:spcPts val="0"/>
              </a:spcAft>
            </a:pP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EC" dirty="0">
                <a:latin typeface="Arial" panose="020B0604020202020204" pitchFamily="34" charset="0"/>
                <a:ea typeface="Calibri" panose="020F0502020204030204" pitchFamily="34" charset="0"/>
                <a:cs typeface="Times New Roman" panose="02020603050405020304" pitchFamily="18" charset="0"/>
              </a:rPr>
              <a:t>H0: La innovación es un factor que tiene una relación significativa con el sostenimiento de los emprendimientos a largo plazo.</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1200"/>
              </a:spcBef>
              <a:spcAft>
                <a:spcPts val="1000"/>
              </a:spcAft>
              <a:buFont typeface="Symbol" panose="05050102010706020507" pitchFamily="18" charset="2"/>
              <a:buChar char=""/>
            </a:pPr>
            <a:r>
              <a:rPr lang="es-EC" dirty="0">
                <a:latin typeface="Arial" panose="020B0604020202020204" pitchFamily="34" charset="0"/>
                <a:ea typeface="Calibri" panose="020F0502020204030204" pitchFamily="34" charset="0"/>
                <a:cs typeface="Times New Roman" panose="02020603050405020304" pitchFamily="18" charset="0"/>
              </a:rPr>
              <a:t>Ha: La innovación es un factor que no tiene una relación significativa con el sostenimiento de los emprendimientos a largo plazo.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p:cNvPicPr>
            <a:picLocks noChangeAspect="1"/>
          </p:cNvPicPr>
          <p:nvPr/>
        </p:nvPicPr>
        <p:blipFill>
          <a:blip r:embed="rId2"/>
          <a:stretch>
            <a:fillRect/>
          </a:stretch>
        </p:blipFill>
        <p:spPr>
          <a:xfrm>
            <a:off x="595178" y="2675928"/>
            <a:ext cx="4124325" cy="2266950"/>
          </a:xfrm>
          <a:prstGeom prst="rect">
            <a:avLst/>
          </a:prstGeom>
        </p:spPr>
      </p:pic>
      <p:pic>
        <p:nvPicPr>
          <p:cNvPr id="10" name="Imagen 9"/>
          <p:cNvPicPr/>
          <p:nvPr/>
        </p:nvPicPr>
        <p:blipFill>
          <a:blip r:embed="rId3">
            <a:extLst>
              <a:ext uri="{28A0092B-C50C-407E-A947-70E740481C1C}">
                <a14:useLocalDpi xmlns:a14="http://schemas.microsoft.com/office/drawing/2010/main" val="0"/>
              </a:ext>
            </a:extLst>
          </a:blip>
          <a:srcRect/>
          <a:stretch>
            <a:fillRect/>
          </a:stretch>
        </p:blipFill>
        <p:spPr bwMode="auto">
          <a:xfrm>
            <a:off x="5691254" y="2920835"/>
            <a:ext cx="5217152" cy="2192078"/>
          </a:xfrm>
          <a:prstGeom prst="rect">
            <a:avLst/>
          </a:prstGeom>
          <a:noFill/>
          <a:ln>
            <a:noFill/>
          </a:ln>
        </p:spPr>
      </p:pic>
    </p:spTree>
    <p:extLst>
      <p:ext uri="{BB962C8B-B14F-4D97-AF65-F5344CB8AC3E}">
        <p14:creationId xmlns:p14="http://schemas.microsoft.com/office/powerpoint/2010/main" val="29158092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37375" y="5173176"/>
            <a:ext cx="12054625" cy="1200329"/>
          </a:xfrm>
          <a:prstGeom prst="rect">
            <a:avLst/>
          </a:prstGeom>
        </p:spPr>
        <p:txBody>
          <a:bodyPr wrap="square">
            <a:spAutoFit/>
          </a:bodyPr>
          <a:lstStyle/>
          <a:p>
            <a:r>
              <a:rPr lang="es-EC" dirty="0" smtClean="0">
                <a:latin typeface="Arial" panose="020B0604020202020204" pitchFamily="34" charset="0"/>
                <a:ea typeface="Calibri" panose="020F0502020204030204" pitchFamily="34" charset="0"/>
                <a:cs typeface="Arial" panose="020B0604020202020204" pitchFamily="34" charset="0"/>
              </a:rPr>
              <a:t>CONCLUSION: </a:t>
            </a:r>
            <a:r>
              <a:rPr lang="es-EC" dirty="0">
                <a:latin typeface="Arial" panose="020B0604020202020204" pitchFamily="34" charset="0"/>
                <a:cs typeface="Arial" panose="020B0604020202020204" pitchFamily="34" charset="0"/>
              </a:rPr>
              <a:t>la Innovación no depende del financiamiento que tenga un negocio, puesto que muchos de los emprendedores encuestados aseguran no innovar sus negocio porque no tienen los recursos monetarios suficientes </a:t>
            </a:r>
            <a:r>
              <a:rPr lang="es-EC" dirty="0" smtClean="0">
                <a:latin typeface="Arial" panose="020B0604020202020204" pitchFamily="34" charset="0"/>
                <a:cs typeface="Arial" panose="020B0604020202020204" pitchFamily="34" charset="0"/>
              </a:rPr>
              <a:t>pero </a:t>
            </a:r>
            <a:r>
              <a:rPr lang="es-EC" dirty="0">
                <a:latin typeface="Arial" panose="020B0604020202020204" pitchFamily="34" charset="0"/>
                <a:cs typeface="Arial" panose="020B0604020202020204" pitchFamily="34" charset="0"/>
              </a:rPr>
              <a:t>no estudian o investigan sobre las diferentes maneras por las cuales un negocio puede ser </a:t>
            </a:r>
            <a:r>
              <a:rPr lang="es-EC" dirty="0" smtClean="0">
                <a:latin typeface="Arial" panose="020B0604020202020204" pitchFamily="34" charset="0"/>
                <a:cs typeface="Arial" panose="020B0604020202020204" pitchFamily="34" charset="0"/>
              </a:rPr>
              <a:t>innovado como </a:t>
            </a:r>
            <a:r>
              <a:rPr lang="es-EC" dirty="0">
                <a:latin typeface="Arial" panose="020B0604020202020204" pitchFamily="34" charset="0"/>
                <a:cs typeface="Arial" panose="020B0604020202020204" pitchFamily="34" charset="0"/>
              </a:rPr>
              <a:t>diseñando estrategias de ahorro de </a:t>
            </a:r>
            <a:r>
              <a:rPr lang="es-EC" dirty="0" smtClean="0">
                <a:latin typeface="Arial" panose="020B0604020202020204" pitchFamily="34" charset="0"/>
                <a:cs typeface="Arial" panose="020B0604020202020204" pitchFamily="34" charset="0"/>
              </a:rPr>
              <a:t>costos, mejora de la logística, etc. </a:t>
            </a:r>
            <a:endParaRPr lang="es-EC" dirty="0">
              <a:latin typeface="Arial" panose="020B0604020202020204" pitchFamily="34" charset="0"/>
              <a:cs typeface="Arial" panose="020B0604020202020204" pitchFamily="34" charset="0"/>
            </a:endParaRPr>
          </a:p>
        </p:txBody>
      </p:sp>
      <p:sp>
        <p:nvSpPr>
          <p:cNvPr id="2" name="Rectángulo 1"/>
          <p:cNvSpPr/>
          <p:nvPr/>
        </p:nvSpPr>
        <p:spPr>
          <a:xfrm>
            <a:off x="309093" y="489954"/>
            <a:ext cx="11711188" cy="1461939"/>
          </a:xfrm>
          <a:prstGeom prst="rect">
            <a:avLst/>
          </a:prstGeom>
        </p:spPr>
        <p:txBody>
          <a:bodyPr wrap="square">
            <a:spAutoFit/>
          </a:bodyPr>
          <a:lstStyle/>
          <a:p>
            <a:pPr algn="just">
              <a:spcBef>
                <a:spcPts val="1200"/>
              </a:spcBef>
              <a:spcAft>
                <a:spcPts val="800"/>
              </a:spcAft>
            </a:pPr>
            <a:r>
              <a:rPr lang="es-EC" b="1" dirty="0">
                <a:latin typeface="Arial" panose="020B0604020202020204" pitchFamily="34" charset="0"/>
                <a:ea typeface="Calibri" panose="020F0502020204030204" pitchFamily="34" charset="0"/>
                <a:cs typeface="Times New Roman" panose="02020603050405020304" pitchFamily="18" charset="0"/>
              </a:rPr>
              <a:t>Planteamiento de la Hipótesis</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1200"/>
              </a:spcBef>
              <a:spcAft>
                <a:spcPts val="1000"/>
              </a:spcAft>
              <a:buFont typeface="Symbol" panose="05050102010706020507" pitchFamily="18" charset="2"/>
              <a:buChar char=""/>
            </a:pPr>
            <a:r>
              <a:rPr lang="es-EC" dirty="0">
                <a:latin typeface="Arial" panose="020B0604020202020204" pitchFamily="34" charset="0"/>
                <a:ea typeface="Calibri" panose="020F0502020204030204" pitchFamily="34" charset="0"/>
                <a:cs typeface="Times New Roman" panose="02020603050405020304" pitchFamily="18" charset="0"/>
              </a:rPr>
              <a:t>H0: La Innovación no depende del financiamiento que tenga un negocio. </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1200"/>
              </a:spcBef>
              <a:spcAft>
                <a:spcPts val="1000"/>
              </a:spcAft>
              <a:buFont typeface="Symbol" panose="05050102010706020507" pitchFamily="18" charset="2"/>
              <a:buChar char=""/>
            </a:pPr>
            <a:r>
              <a:rPr lang="es-EC" dirty="0">
                <a:latin typeface="Arial" panose="020B0604020202020204" pitchFamily="34" charset="0"/>
                <a:ea typeface="Calibri" panose="020F0502020204030204" pitchFamily="34" charset="0"/>
                <a:cs typeface="Times New Roman" panose="02020603050405020304" pitchFamily="18" charset="0"/>
              </a:rPr>
              <a:t>Ha: La Innovación depende del financiamiento que tenga un negocio.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a:picLocks noChangeAspect="1"/>
          </p:cNvPicPr>
          <p:nvPr/>
        </p:nvPicPr>
        <p:blipFill>
          <a:blip r:embed="rId2"/>
          <a:stretch>
            <a:fillRect/>
          </a:stretch>
        </p:blipFill>
        <p:spPr>
          <a:xfrm>
            <a:off x="604703" y="2505893"/>
            <a:ext cx="4105275" cy="2447925"/>
          </a:xfrm>
          <a:prstGeom prst="rect">
            <a:avLst/>
          </a:prstGeom>
        </p:spPr>
      </p:pic>
      <p:pic>
        <p:nvPicPr>
          <p:cNvPr id="11"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5370557" y="2664988"/>
            <a:ext cx="5524970" cy="2288830"/>
          </a:xfrm>
          <a:prstGeom prst="rect">
            <a:avLst/>
          </a:prstGeom>
          <a:noFill/>
          <a:ln>
            <a:noFill/>
          </a:ln>
        </p:spPr>
      </p:pic>
    </p:spTree>
    <p:extLst>
      <p:ext uri="{BB962C8B-B14F-4D97-AF65-F5344CB8AC3E}">
        <p14:creationId xmlns:p14="http://schemas.microsoft.com/office/powerpoint/2010/main" val="40370419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23741" y="325975"/>
            <a:ext cx="10058400" cy="62706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4000" b="1" dirty="0" smtClean="0"/>
              <a:t>OBJETIVOS</a:t>
            </a:r>
            <a:endParaRPr lang="es-EC" sz="4000" b="1" dirty="0"/>
          </a:p>
        </p:txBody>
      </p:sp>
      <p:graphicFrame>
        <p:nvGraphicFramePr>
          <p:cNvPr id="3" name="Diagrama 2"/>
          <p:cNvGraphicFramePr/>
          <p:nvPr>
            <p:extLst>
              <p:ext uri="{D42A27DB-BD31-4B8C-83A1-F6EECF244321}">
                <p14:modId xmlns:p14="http://schemas.microsoft.com/office/powerpoint/2010/main" val="1127766985"/>
              </p:ext>
            </p:extLst>
          </p:nvPr>
        </p:nvGraphicFramePr>
        <p:xfrm>
          <a:off x="425003" y="719666"/>
          <a:ext cx="1156522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35229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37375" y="145671"/>
            <a:ext cx="12054625" cy="65282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3200" b="1" dirty="0" smtClean="0"/>
              <a:t>POLITICA Y MARCO REGULATORIO</a:t>
            </a:r>
            <a:endParaRPr lang="es-EC" sz="3200" b="1" dirty="0"/>
          </a:p>
        </p:txBody>
      </p:sp>
      <p:sp>
        <p:nvSpPr>
          <p:cNvPr id="9" name="Rectángulo 8"/>
          <p:cNvSpPr/>
          <p:nvPr/>
        </p:nvSpPr>
        <p:spPr>
          <a:xfrm>
            <a:off x="137375" y="5173176"/>
            <a:ext cx="12054625" cy="646331"/>
          </a:xfrm>
          <a:prstGeom prst="rect">
            <a:avLst/>
          </a:prstGeom>
        </p:spPr>
        <p:txBody>
          <a:bodyPr wrap="square">
            <a:spAutoFit/>
          </a:bodyPr>
          <a:lstStyle/>
          <a:p>
            <a:pPr algn="just"/>
            <a:r>
              <a:rPr lang="es-EC" dirty="0" smtClean="0">
                <a:latin typeface="Arial" panose="020B0604020202020204" pitchFamily="34" charset="0"/>
                <a:ea typeface="Calibri" panose="020F0502020204030204" pitchFamily="34" charset="0"/>
                <a:cs typeface="Arial" panose="020B0604020202020204" pitchFamily="34" charset="0"/>
              </a:rPr>
              <a:t>CONCLUSION:</a:t>
            </a:r>
            <a:r>
              <a:rPr lang="es-EC" dirty="0">
                <a:latin typeface="Arial" panose="020B0604020202020204" pitchFamily="34" charset="0"/>
                <a:cs typeface="Arial" panose="020B0604020202020204" pitchFamily="34" charset="0"/>
              </a:rPr>
              <a:t> L</a:t>
            </a:r>
            <a:r>
              <a:rPr lang="es-EC" dirty="0" smtClean="0">
                <a:latin typeface="Arial" panose="020B0604020202020204" pitchFamily="34" charset="0"/>
                <a:cs typeface="Arial" panose="020B0604020202020204" pitchFamily="34" charset="0"/>
              </a:rPr>
              <a:t>os </a:t>
            </a:r>
            <a:r>
              <a:rPr lang="es-EC" dirty="0">
                <a:latin typeface="Arial" panose="020B0604020202020204" pitchFamily="34" charset="0"/>
                <a:cs typeface="Arial" panose="020B0604020202020204" pitchFamily="34" charset="0"/>
              </a:rPr>
              <a:t>incentivos del gobierno no benefician la consolidación a largo plazo de los emprendimientos puesto que los mismos se encuentran en proceso de aprobación y aun no están en vigencia</a:t>
            </a:r>
          </a:p>
        </p:txBody>
      </p:sp>
      <p:sp>
        <p:nvSpPr>
          <p:cNvPr id="6" name="Rectángulo 5"/>
          <p:cNvSpPr/>
          <p:nvPr/>
        </p:nvSpPr>
        <p:spPr>
          <a:xfrm>
            <a:off x="291921" y="792925"/>
            <a:ext cx="11745532" cy="1461939"/>
          </a:xfrm>
          <a:prstGeom prst="rect">
            <a:avLst/>
          </a:prstGeom>
        </p:spPr>
        <p:txBody>
          <a:bodyPr wrap="square">
            <a:spAutoFit/>
          </a:bodyPr>
          <a:lstStyle/>
          <a:p>
            <a:pPr algn="just">
              <a:spcBef>
                <a:spcPts val="1200"/>
              </a:spcBef>
              <a:spcAft>
                <a:spcPts val="800"/>
              </a:spcAft>
            </a:pPr>
            <a:r>
              <a:rPr lang="es-EC" b="1" dirty="0">
                <a:latin typeface="Arial" panose="020B0604020202020204" pitchFamily="34" charset="0"/>
                <a:ea typeface="Calibri" panose="020F0502020204030204" pitchFamily="34" charset="0"/>
                <a:cs typeface="Arial" panose="020B0604020202020204" pitchFamily="34" charset="0"/>
              </a:rPr>
              <a:t>Planteamiento de la Hipótesis</a:t>
            </a:r>
            <a:endParaRPr lang="es-EC" sz="16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Bef>
                <a:spcPts val="1200"/>
              </a:spcBef>
              <a:spcAft>
                <a:spcPts val="1000"/>
              </a:spcAft>
              <a:buFont typeface="Symbol" panose="05050102010706020507" pitchFamily="18" charset="2"/>
              <a:buChar char=""/>
            </a:pPr>
            <a:r>
              <a:rPr lang="es-EC" dirty="0">
                <a:latin typeface="Arial" panose="020B0604020202020204" pitchFamily="34" charset="0"/>
                <a:ea typeface="Calibri" panose="020F0502020204030204" pitchFamily="34" charset="0"/>
                <a:cs typeface="Arial" panose="020B0604020202020204" pitchFamily="34" charset="0"/>
              </a:rPr>
              <a:t>H0: Los incentivos del gobierno benefician la consolidación a largo plazo de los emprendimientos. </a:t>
            </a:r>
            <a:endParaRPr lang="es-EC" sz="16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Bef>
                <a:spcPts val="1200"/>
              </a:spcBef>
              <a:spcAft>
                <a:spcPts val="1000"/>
              </a:spcAft>
              <a:buFont typeface="Symbol" panose="05050102010706020507" pitchFamily="18" charset="2"/>
              <a:buChar char=""/>
            </a:pPr>
            <a:r>
              <a:rPr lang="es-EC" dirty="0">
                <a:latin typeface="Arial" panose="020B0604020202020204" pitchFamily="34" charset="0"/>
                <a:ea typeface="Calibri" panose="020F0502020204030204" pitchFamily="34" charset="0"/>
                <a:cs typeface="Arial" panose="020B0604020202020204" pitchFamily="34" charset="0"/>
              </a:rPr>
              <a:t>Ha: Los incentivos del gobierno no benefician la consolidación a largo plazo de los emprendimientos.</a:t>
            </a:r>
            <a:endParaRPr lang="es-EC" sz="16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7" name="Imagen 6"/>
          <p:cNvPicPr>
            <a:picLocks noChangeAspect="1"/>
          </p:cNvPicPr>
          <p:nvPr/>
        </p:nvPicPr>
        <p:blipFill>
          <a:blip r:embed="rId2"/>
          <a:stretch>
            <a:fillRect/>
          </a:stretch>
        </p:blipFill>
        <p:spPr>
          <a:xfrm>
            <a:off x="812711" y="2590070"/>
            <a:ext cx="4152900" cy="2247900"/>
          </a:xfrm>
          <a:prstGeom prst="rect">
            <a:avLst/>
          </a:prstGeom>
        </p:spPr>
      </p:pic>
      <p:pic>
        <p:nvPicPr>
          <p:cNvPr id="10" name="Imagen 9"/>
          <p:cNvPicPr/>
          <p:nvPr/>
        </p:nvPicPr>
        <p:blipFill>
          <a:blip r:embed="rId3">
            <a:extLst>
              <a:ext uri="{28A0092B-C50C-407E-A947-70E740481C1C}">
                <a14:useLocalDpi xmlns:a14="http://schemas.microsoft.com/office/drawing/2010/main" val="0"/>
              </a:ext>
            </a:extLst>
          </a:blip>
          <a:srcRect/>
          <a:stretch>
            <a:fillRect/>
          </a:stretch>
        </p:blipFill>
        <p:spPr bwMode="auto">
          <a:xfrm>
            <a:off x="5371228" y="2607853"/>
            <a:ext cx="5369752" cy="2080057"/>
          </a:xfrm>
          <a:prstGeom prst="rect">
            <a:avLst/>
          </a:prstGeom>
          <a:noFill/>
          <a:ln>
            <a:noFill/>
          </a:ln>
        </p:spPr>
      </p:pic>
    </p:spTree>
    <p:extLst>
      <p:ext uri="{BB962C8B-B14F-4D97-AF65-F5344CB8AC3E}">
        <p14:creationId xmlns:p14="http://schemas.microsoft.com/office/powerpoint/2010/main" val="32909092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37375" y="145671"/>
            <a:ext cx="12054625" cy="65282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3200" b="1" dirty="0" smtClean="0"/>
              <a:t>FINANCIAMIENTO</a:t>
            </a:r>
            <a:endParaRPr lang="es-EC" sz="3200" b="1" dirty="0"/>
          </a:p>
        </p:txBody>
      </p:sp>
      <p:sp>
        <p:nvSpPr>
          <p:cNvPr id="9" name="Rectángulo 8"/>
          <p:cNvSpPr/>
          <p:nvPr/>
        </p:nvSpPr>
        <p:spPr>
          <a:xfrm>
            <a:off x="137375" y="5173176"/>
            <a:ext cx="12054625" cy="923330"/>
          </a:xfrm>
          <a:prstGeom prst="rect">
            <a:avLst/>
          </a:prstGeom>
        </p:spPr>
        <p:txBody>
          <a:bodyPr wrap="square">
            <a:spAutoFit/>
          </a:bodyPr>
          <a:lstStyle/>
          <a:p>
            <a:pPr algn="just"/>
            <a:r>
              <a:rPr lang="es-EC" dirty="0" smtClean="0">
                <a:latin typeface="Arial" panose="020B0604020202020204" pitchFamily="34" charset="0"/>
                <a:ea typeface="Calibri" panose="020F0502020204030204" pitchFamily="34" charset="0"/>
                <a:cs typeface="Arial" panose="020B0604020202020204" pitchFamily="34" charset="0"/>
              </a:rPr>
              <a:t>CONCLUSION:</a:t>
            </a:r>
            <a:r>
              <a:rPr lang="es-EC" dirty="0">
                <a:latin typeface="Arial" panose="020B0604020202020204" pitchFamily="34" charset="0"/>
                <a:cs typeface="Arial" panose="020B0604020202020204" pitchFamily="34" charset="0"/>
              </a:rPr>
              <a:t> E</a:t>
            </a:r>
            <a:r>
              <a:rPr lang="es-EC" dirty="0" smtClean="0">
                <a:latin typeface="Arial" panose="020B0604020202020204" pitchFamily="34" charset="0"/>
                <a:cs typeface="Arial" panose="020B0604020202020204" pitchFamily="34" charset="0"/>
              </a:rPr>
              <a:t>l </a:t>
            </a:r>
            <a:r>
              <a:rPr lang="es-EC" dirty="0">
                <a:latin typeface="Arial" panose="020B0604020202020204" pitchFamily="34" charset="0"/>
                <a:cs typeface="Arial" panose="020B0604020202020204" pitchFamily="34" charset="0"/>
              </a:rPr>
              <a:t>financiamiento es un factor que dificulta el sostenimiento de los emprendimientos a largo </a:t>
            </a:r>
            <a:r>
              <a:rPr lang="es-EC" dirty="0" smtClean="0">
                <a:latin typeface="Arial" panose="020B0604020202020204" pitchFamily="34" charset="0"/>
                <a:cs typeface="Arial" panose="020B0604020202020204" pitchFamily="34" charset="0"/>
              </a:rPr>
              <a:t>plazo, </a:t>
            </a:r>
            <a:r>
              <a:rPr lang="es-EC" dirty="0">
                <a:latin typeface="Arial" panose="020B0604020202020204" pitchFamily="34" charset="0"/>
                <a:cs typeface="Arial" panose="020B0604020202020204" pitchFamily="34" charset="0"/>
              </a:rPr>
              <a:t>siendo la falta de fuentes de financiamiento para emprendedores un factor que impide que un negocio crezca </a:t>
            </a:r>
            <a:r>
              <a:rPr lang="es-EC" dirty="0" smtClean="0">
                <a:latin typeface="Arial" panose="020B0604020202020204" pitchFamily="34" charset="0"/>
                <a:cs typeface="Arial" panose="020B0604020202020204" pitchFamily="34" charset="0"/>
              </a:rPr>
              <a:t>por la solvencia de algunos negocios para invertir y mantenerse en el mercado.</a:t>
            </a:r>
            <a:endParaRPr lang="es-EC" dirty="0">
              <a:latin typeface="Arial" panose="020B0604020202020204" pitchFamily="34" charset="0"/>
              <a:cs typeface="Arial" panose="020B0604020202020204" pitchFamily="34" charset="0"/>
            </a:endParaRPr>
          </a:p>
        </p:txBody>
      </p:sp>
      <p:sp>
        <p:nvSpPr>
          <p:cNvPr id="2" name="Rectángulo 1"/>
          <p:cNvSpPr/>
          <p:nvPr/>
        </p:nvSpPr>
        <p:spPr>
          <a:xfrm>
            <a:off x="375633" y="798491"/>
            <a:ext cx="11578107" cy="1461939"/>
          </a:xfrm>
          <a:prstGeom prst="rect">
            <a:avLst/>
          </a:prstGeom>
        </p:spPr>
        <p:txBody>
          <a:bodyPr wrap="square">
            <a:spAutoFit/>
          </a:bodyPr>
          <a:lstStyle/>
          <a:p>
            <a:pPr algn="just">
              <a:spcBef>
                <a:spcPts val="1200"/>
              </a:spcBef>
              <a:spcAft>
                <a:spcPts val="800"/>
              </a:spcAft>
            </a:pPr>
            <a:r>
              <a:rPr lang="es-EC" b="1" dirty="0">
                <a:latin typeface="Arial" panose="020B0604020202020204" pitchFamily="34" charset="0"/>
                <a:ea typeface="Calibri" panose="020F0502020204030204" pitchFamily="34" charset="0"/>
                <a:cs typeface="Times New Roman" panose="02020603050405020304" pitchFamily="18" charset="0"/>
              </a:rPr>
              <a:t>Planteamiento de la Hipótesis</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1200"/>
              </a:spcBef>
              <a:spcAft>
                <a:spcPts val="1000"/>
              </a:spcAft>
              <a:buFont typeface="Symbol" panose="05050102010706020507" pitchFamily="18" charset="2"/>
              <a:buChar char=""/>
            </a:pPr>
            <a:r>
              <a:rPr lang="es-EC" dirty="0">
                <a:latin typeface="Arial" panose="020B0604020202020204" pitchFamily="34" charset="0"/>
                <a:ea typeface="Calibri" panose="020F0502020204030204" pitchFamily="34" charset="0"/>
                <a:cs typeface="Times New Roman" panose="02020603050405020304" pitchFamily="18" charset="0"/>
              </a:rPr>
              <a:t>H0: El financiamiento es un factor que facilita el sostenimiento de los emprendimientos a largo plazo.</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1200"/>
              </a:spcBef>
              <a:spcAft>
                <a:spcPts val="1000"/>
              </a:spcAft>
              <a:buFont typeface="Symbol" panose="05050102010706020507" pitchFamily="18" charset="2"/>
              <a:buChar char=""/>
            </a:pPr>
            <a:r>
              <a:rPr lang="es-EC" dirty="0">
                <a:latin typeface="Arial" panose="020B0604020202020204" pitchFamily="34" charset="0"/>
                <a:ea typeface="Calibri" panose="020F0502020204030204" pitchFamily="34" charset="0"/>
                <a:cs typeface="Times New Roman" panose="02020603050405020304" pitchFamily="18" charset="0"/>
              </a:rPr>
              <a:t>Ha: El financiamiento es un factor que dificulta el sostenimiento de los emprendimientos a largo plazo.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2"/>
          <a:stretch>
            <a:fillRect/>
          </a:stretch>
        </p:blipFill>
        <p:spPr>
          <a:xfrm>
            <a:off x="963367" y="2463568"/>
            <a:ext cx="4057650" cy="2466975"/>
          </a:xfrm>
          <a:prstGeom prst="rect">
            <a:avLst/>
          </a:prstGeom>
        </p:spPr>
      </p:pic>
      <p:pic>
        <p:nvPicPr>
          <p:cNvPr id="11"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5450446" y="2614276"/>
            <a:ext cx="5161745" cy="2163785"/>
          </a:xfrm>
          <a:prstGeom prst="rect">
            <a:avLst/>
          </a:prstGeom>
          <a:noFill/>
          <a:ln>
            <a:noFill/>
          </a:ln>
        </p:spPr>
      </p:pic>
    </p:spTree>
    <p:extLst>
      <p:ext uri="{BB962C8B-B14F-4D97-AF65-F5344CB8AC3E}">
        <p14:creationId xmlns:p14="http://schemas.microsoft.com/office/powerpoint/2010/main" val="37956651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37375" y="145671"/>
            <a:ext cx="12054625" cy="65282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3200" b="1" dirty="0" smtClean="0"/>
              <a:t>SOPORTE Y ASESORIA</a:t>
            </a:r>
            <a:endParaRPr lang="es-EC" sz="3200" b="1" dirty="0"/>
          </a:p>
        </p:txBody>
      </p:sp>
      <p:sp>
        <p:nvSpPr>
          <p:cNvPr id="9" name="Rectángulo 8"/>
          <p:cNvSpPr/>
          <p:nvPr/>
        </p:nvSpPr>
        <p:spPr>
          <a:xfrm>
            <a:off x="137375" y="5173176"/>
            <a:ext cx="12054625" cy="646331"/>
          </a:xfrm>
          <a:prstGeom prst="rect">
            <a:avLst/>
          </a:prstGeom>
        </p:spPr>
        <p:txBody>
          <a:bodyPr wrap="square">
            <a:spAutoFit/>
          </a:bodyPr>
          <a:lstStyle/>
          <a:p>
            <a:pPr algn="just"/>
            <a:r>
              <a:rPr lang="es-EC" dirty="0" smtClean="0">
                <a:latin typeface="Arial" panose="020B0604020202020204" pitchFamily="34" charset="0"/>
                <a:ea typeface="Calibri" panose="020F0502020204030204" pitchFamily="34" charset="0"/>
                <a:cs typeface="Arial" panose="020B0604020202020204" pitchFamily="34" charset="0"/>
              </a:rPr>
              <a:t>CONCLUSION:</a:t>
            </a:r>
            <a:r>
              <a:rPr lang="es-EC" dirty="0">
                <a:latin typeface="Arial" panose="020B0604020202020204" pitchFamily="34" charset="0"/>
                <a:cs typeface="Arial" panose="020B0604020202020204" pitchFamily="34" charset="0"/>
              </a:rPr>
              <a:t> L</a:t>
            </a:r>
            <a:r>
              <a:rPr lang="es-EC" dirty="0" smtClean="0">
                <a:latin typeface="Arial" panose="020B0604020202020204" pitchFamily="34" charset="0"/>
                <a:cs typeface="Arial" panose="020B0604020202020204" pitchFamily="34" charset="0"/>
              </a:rPr>
              <a:t>a </a:t>
            </a:r>
            <a:r>
              <a:rPr lang="es-EC" dirty="0">
                <a:latin typeface="Arial" panose="020B0604020202020204" pitchFamily="34" charset="0"/>
                <a:cs typeface="Arial" panose="020B0604020202020204" pitchFamily="34" charset="0"/>
              </a:rPr>
              <a:t>asesoría es un factor que ayuda la consolidación de un emprendimiento a largo plazo puesto que día a día se generan nuevos conocimientos que el emprendedor deberá adoptar a su negocio</a:t>
            </a:r>
          </a:p>
        </p:txBody>
      </p:sp>
      <p:sp>
        <p:nvSpPr>
          <p:cNvPr id="5" name="Rectángulo 4"/>
          <p:cNvSpPr/>
          <p:nvPr/>
        </p:nvSpPr>
        <p:spPr>
          <a:xfrm>
            <a:off x="517301" y="757222"/>
            <a:ext cx="11294772" cy="1461939"/>
          </a:xfrm>
          <a:prstGeom prst="rect">
            <a:avLst/>
          </a:prstGeom>
        </p:spPr>
        <p:txBody>
          <a:bodyPr wrap="square">
            <a:spAutoFit/>
          </a:bodyPr>
          <a:lstStyle/>
          <a:p>
            <a:pPr algn="just">
              <a:spcBef>
                <a:spcPts val="1200"/>
              </a:spcBef>
              <a:spcAft>
                <a:spcPts val="800"/>
              </a:spcAft>
            </a:pPr>
            <a:r>
              <a:rPr lang="es-EC" b="1" dirty="0">
                <a:latin typeface="Arial" panose="020B0604020202020204" pitchFamily="34" charset="0"/>
                <a:ea typeface="Calibri" panose="020F0502020204030204" pitchFamily="34" charset="0"/>
                <a:cs typeface="Times New Roman" panose="02020603050405020304" pitchFamily="18" charset="0"/>
              </a:rPr>
              <a:t>Planteamiento de la Hipótesis</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1200"/>
              </a:spcBef>
              <a:spcAft>
                <a:spcPts val="1000"/>
              </a:spcAft>
              <a:buFont typeface="Symbol" panose="05050102010706020507" pitchFamily="18" charset="2"/>
              <a:buChar char=""/>
            </a:pPr>
            <a:r>
              <a:rPr lang="es-EC" dirty="0">
                <a:latin typeface="Arial" panose="020B0604020202020204" pitchFamily="34" charset="0"/>
                <a:ea typeface="Calibri" panose="020F0502020204030204" pitchFamily="34" charset="0"/>
                <a:cs typeface="Times New Roman" panose="02020603050405020304" pitchFamily="18" charset="0"/>
              </a:rPr>
              <a:t>H0: La asesoría es un factor que ayuda la consolidación de un emprendimiento a largo plazo.</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1200"/>
              </a:spcBef>
              <a:spcAft>
                <a:spcPts val="1000"/>
              </a:spcAft>
              <a:buFont typeface="Symbol" panose="05050102010706020507" pitchFamily="18" charset="2"/>
              <a:buChar char=""/>
            </a:pPr>
            <a:r>
              <a:rPr lang="es-EC" dirty="0">
                <a:latin typeface="Arial" panose="020B0604020202020204" pitchFamily="34" charset="0"/>
                <a:ea typeface="Calibri" panose="020F0502020204030204" pitchFamily="34" charset="0"/>
                <a:cs typeface="Times New Roman" panose="02020603050405020304" pitchFamily="18" charset="0"/>
              </a:rPr>
              <a:t>Ha: La asesoría es un factor que impide  la consolidación de un emprendimiento a largo plazo.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p:cNvPicPr>
            <a:picLocks noChangeAspect="1"/>
          </p:cNvPicPr>
          <p:nvPr/>
        </p:nvPicPr>
        <p:blipFill>
          <a:blip r:embed="rId2"/>
          <a:stretch>
            <a:fillRect/>
          </a:stretch>
        </p:blipFill>
        <p:spPr>
          <a:xfrm>
            <a:off x="709679" y="2501586"/>
            <a:ext cx="4152900" cy="2276475"/>
          </a:xfrm>
          <a:prstGeom prst="rect">
            <a:avLst/>
          </a:prstGeom>
        </p:spPr>
      </p:pic>
      <p:pic>
        <p:nvPicPr>
          <p:cNvPr id="10" name="Imagen 9"/>
          <p:cNvPicPr/>
          <p:nvPr/>
        </p:nvPicPr>
        <p:blipFill>
          <a:blip r:embed="rId3">
            <a:extLst>
              <a:ext uri="{28A0092B-C50C-407E-A947-70E740481C1C}">
                <a14:useLocalDpi xmlns:a14="http://schemas.microsoft.com/office/drawing/2010/main" val="0"/>
              </a:ext>
            </a:extLst>
          </a:blip>
          <a:srcRect/>
          <a:stretch>
            <a:fillRect/>
          </a:stretch>
        </p:blipFill>
        <p:spPr bwMode="auto">
          <a:xfrm>
            <a:off x="5339499" y="2501586"/>
            <a:ext cx="5053751" cy="2163785"/>
          </a:xfrm>
          <a:prstGeom prst="rect">
            <a:avLst/>
          </a:prstGeom>
          <a:noFill/>
          <a:ln>
            <a:noFill/>
          </a:ln>
        </p:spPr>
      </p:pic>
    </p:spTree>
    <p:extLst>
      <p:ext uri="{BB962C8B-B14F-4D97-AF65-F5344CB8AC3E}">
        <p14:creationId xmlns:p14="http://schemas.microsoft.com/office/powerpoint/2010/main" val="10156063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37375" y="145671"/>
            <a:ext cx="12054625" cy="65282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3200" b="1" dirty="0" smtClean="0"/>
              <a:t>MERCADO</a:t>
            </a:r>
            <a:endParaRPr lang="es-EC" sz="3200" b="1" dirty="0"/>
          </a:p>
        </p:txBody>
      </p:sp>
      <p:sp>
        <p:nvSpPr>
          <p:cNvPr id="9" name="Rectángulo 8"/>
          <p:cNvSpPr/>
          <p:nvPr/>
        </p:nvSpPr>
        <p:spPr>
          <a:xfrm>
            <a:off x="407831" y="5160298"/>
            <a:ext cx="11054366" cy="646331"/>
          </a:xfrm>
          <a:prstGeom prst="rect">
            <a:avLst/>
          </a:prstGeom>
        </p:spPr>
        <p:txBody>
          <a:bodyPr wrap="square">
            <a:spAutoFit/>
          </a:bodyPr>
          <a:lstStyle/>
          <a:p>
            <a:pPr algn="just"/>
            <a:r>
              <a:rPr lang="es-EC" dirty="0" smtClean="0">
                <a:latin typeface="Arial" panose="020B0604020202020204" pitchFamily="34" charset="0"/>
                <a:ea typeface="Calibri" panose="020F0502020204030204" pitchFamily="34" charset="0"/>
                <a:cs typeface="Arial" panose="020B0604020202020204" pitchFamily="34" charset="0"/>
              </a:rPr>
              <a:t>CONCLUSION:</a:t>
            </a:r>
            <a:r>
              <a:rPr lang="es-EC" dirty="0">
                <a:latin typeface="Arial" panose="020B0604020202020204" pitchFamily="34" charset="0"/>
                <a:cs typeface="Arial" panose="020B0604020202020204" pitchFamily="34" charset="0"/>
              </a:rPr>
              <a:t> E</a:t>
            </a:r>
            <a:r>
              <a:rPr lang="es-EC" dirty="0" smtClean="0">
                <a:latin typeface="Arial" panose="020B0604020202020204" pitchFamily="34" charset="0"/>
                <a:cs typeface="Arial" panose="020B0604020202020204" pitchFamily="34" charset="0"/>
              </a:rPr>
              <a:t>s </a:t>
            </a:r>
            <a:r>
              <a:rPr lang="es-EC" dirty="0">
                <a:latin typeface="Arial" panose="020B0604020202020204" pitchFamily="34" charset="0"/>
                <a:cs typeface="Arial" panose="020B0604020202020204" pitchFamily="34" charset="0"/>
              </a:rPr>
              <a:t>necesario analizar las condiciones de mercado para poder romper las barreras que el mismo tiene para que el producto o servicio tenga éxito y se desarrolle a lo largo del tiempo,</a:t>
            </a:r>
          </a:p>
        </p:txBody>
      </p:sp>
      <p:sp>
        <p:nvSpPr>
          <p:cNvPr id="2" name="Rectángulo 1"/>
          <p:cNvSpPr/>
          <p:nvPr/>
        </p:nvSpPr>
        <p:spPr>
          <a:xfrm>
            <a:off x="137375" y="762648"/>
            <a:ext cx="11595278" cy="1738938"/>
          </a:xfrm>
          <a:prstGeom prst="rect">
            <a:avLst/>
          </a:prstGeom>
        </p:spPr>
        <p:txBody>
          <a:bodyPr wrap="square">
            <a:spAutoFit/>
          </a:bodyPr>
          <a:lstStyle/>
          <a:p>
            <a:pPr algn="just">
              <a:spcBef>
                <a:spcPts val="1200"/>
              </a:spcBef>
              <a:spcAft>
                <a:spcPts val="800"/>
              </a:spcAft>
            </a:pPr>
            <a:r>
              <a:rPr lang="es-EC" b="1" dirty="0">
                <a:latin typeface="Arial" panose="020B0604020202020204" pitchFamily="34" charset="0"/>
                <a:ea typeface="Calibri" panose="020F0502020204030204" pitchFamily="34" charset="0"/>
                <a:cs typeface="Times New Roman" panose="02020603050405020304" pitchFamily="18" charset="0"/>
              </a:rPr>
              <a:t>Planteamiento de la Hipótesis</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1200"/>
              </a:spcBef>
              <a:spcAft>
                <a:spcPts val="1000"/>
              </a:spcAft>
              <a:buFont typeface="Symbol" panose="05050102010706020507" pitchFamily="18" charset="2"/>
              <a:buChar char=""/>
            </a:pPr>
            <a:r>
              <a:rPr lang="es-EC" dirty="0">
                <a:latin typeface="Arial" panose="020B0604020202020204" pitchFamily="34" charset="0"/>
                <a:ea typeface="Calibri" panose="020F0502020204030204" pitchFamily="34" charset="0"/>
                <a:cs typeface="Times New Roman" panose="02020603050405020304" pitchFamily="18" charset="0"/>
              </a:rPr>
              <a:t>H0: Estar atento a las oportunidades del mercado ayuda a un emprendimiento a consolidarse a largo plazo.</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1200"/>
              </a:spcBef>
              <a:spcAft>
                <a:spcPts val="1000"/>
              </a:spcAft>
              <a:buFont typeface="Symbol" panose="05050102010706020507" pitchFamily="18" charset="2"/>
              <a:buChar char=""/>
            </a:pPr>
            <a:r>
              <a:rPr lang="es-EC" dirty="0">
                <a:latin typeface="Arial" panose="020B0604020202020204" pitchFamily="34" charset="0"/>
                <a:ea typeface="Calibri" panose="020F0502020204030204" pitchFamily="34" charset="0"/>
                <a:cs typeface="Times New Roman" panose="02020603050405020304" pitchFamily="18" charset="0"/>
              </a:rPr>
              <a:t>Ha: No estar atento a las oportunidades del mercado dificulta a un emprendimiento a consolidarse a largo plazo.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2"/>
          <a:stretch>
            <a:fillRect/>
          </a:stretch>
        </p:blipFill>
        <p:spPr>
          <a:xfrm>
            <a:off x="676275" y="2501586"/>
            <a:ext cx="4124325" cy="2247900"/>
          </a:xfrm>
          <a:prstGeom prst="rect">
            <a:avLst/>
          </a:prstGeom>
        </p:spPr>
      </p:pic>
      <p:pic>
        <p:nvPicPr>
          <p:cNvPr id="11"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5339500" y="2592408"/>
            <a:ext cx="5259813" cy="2157078"/>
          </a:xfrm>
          <a:prstGeom prst="rect">
            <a:avLst/>
          </a:prstGeom>
          <a:noFill/>
          <a:ln>
            <a:noFill/>
          </a:ln>
        </p:spPr>
      </p:pic>
    </p:spTree>
    <p:extLst>
      <p:ext uri="{BB962C8B-B14F-4D97-AF65-F5344CB8AC3E}">
        <p14:creationId xmlns:p14="http://schemas.microsoft.com/office/powerpoint/2010/main" val="5210874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37375" y="145671"/>
            <a:ext cx="12054625" cy="65282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3200" b="1" dirty="0" smtClean="0"/>
              <a:t>CULTURA</a:t>
            </a:r>
            <a:endParaRPr lang="es-EC" sz="3200" b="1" dirty="0"/>
          </a:p>
        </p:txBody>
      </p:sp>
      <p:sp>
        <p:nvSpPr>
          <p:cNvPr id="9" name="Rectángulo 8"/>
          <p:cNvSpPr/>
          <p:nvPr/>
        </p:nvSpPr>
        <p:spPr>
          <a:xfrm>
            <a:off x="407830" y="5134540"/>
            <a:ext cx="11453611" cy="923330"/>
          </a:xfrm>
          <a:prstGeom prst="rect">
            <a:avLst/>
          </a:prstGeom>
        </p:spPr>
        <p:txBody>
          <a:bodyPr wrap="square">
            <a:spAutoFit/>
          </a:bodyPr>
          <a:lstStyle/>
          <a:p>
            <a:pPr algn="just"/>
            <a:r>
              <a:rPr lang="es-EC" dirty="0" smtClean="0">
                <a:latin typeface="Arial" panose="020B0604020202020204" pitchFamily="34" charset="0"/>
                <a:ea typeface="Calibri" panose="020F0502020204030204" pitchFamily="34" charset="0"/>
                <a:cs typeface="Arial" panose="020B0604020202020204" pitchFamily="34" charset="0"/>
              </a:rPr>
              <a:t>CONCLUSION:</a:t>
            </a:r>
            <a:r>
              <a:rPr lang="es-EC" dirty="0">
                <a:latin typeface="Arial" panose="020B0604020202020204" pitchFamily="34" charset="0"/>
                <a:cs typeface="Arial" panose="020B0604020202020204" pitchFamily="34" charset="0"/>
              </a:rPr>
              <a:t> L</a:t>
            </a:r>
            <a:r>
              <a:rPr lang="es-EC" dirty="0" smtClean="0">
                <a:latin typeface="Arial" panose="020B0604020202020204" pitchFamily="34" charset="0"/>
                <a:cs typeface="Arial" panose="020B0604020202020204" pitchFamily="34" charset="0"/>
              </a:rPr>
              <a:t>os </a:t>
            </a:r>
            <a:r>
              <a:rPr lang="es-EC" dirty="0">
                <a:latin typeface="Arial" panose="020B0604020202020204" pitchFamily="34" charset="0"/>
                <a:cs typeface="Arial" panose="020B0604020202020204" pitchFamily="34" charset="0"/>
              </a:rPr>
              <a:t>emprendimientos creados por necesidad no tienen permanencia en el mercado, lo que afirma las ideas de los expertos que aseguran que este tipo de negocios son los que fracasan con frecuencia debido a que su giro del negocio se centra más en obtener ganancias y solventar sus necesidades </a:t>
            </a:r>
          </a:p>
        </p:txBody>
      </p:sp>
      <p:sp>
        <p:nvSpPr>
          <p:cNvPr id="5" name="Rectángulo 4"/>
          <p:cNvSpPr/>
          <p:nvPr/>
        </p:nvSpPr>
        <p:spPr>
          <a:xfrm>
            <a:off x="317678" y="824958"/>
            <a:ext cx="11440732" cy="1461939"/>
          </a:xfrm>
          <a:prstGeom prst="rect">
            <a:avLst/>
          </a:prstGeom>
        </p:spPr>
        <p:txBody>
          <a:bodyPr wrap="square">
            <a:spAutoFit/>
          </a:bodyPr>
          <a:lstStyle/>
          <a:p>
            <a:pPr algn="just">
              <a:spcBef>
                <a:spcPts val="1200"/>
              </a:spcBef>
              <a:spcAft>
                <a:spcPts val="800"/>
              </a:spcAft>
            </a:pPr>
            <a:r>
              <a:rPr lang="es-EC" b="1" dirty="0">
                <a:latin typeface="Arial" panose="020B0604020202020204" pitchFamily="34" charset="0"/>
                <a:ea typeface="Calibri" panose="020F0502020204030204" pitchFamily="34" charset="0"/>
                <a:cs typeface="Times New Roman" panose="02020603050405020304" pitchFamily="18" charset="0"/>
              </a:rPr>
              <a:t>Planteamiento de la Hipótesis</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1200"/>
              </a:spcBef>
              <a:spcAft>
                <a:spcPts val="1000"/>
              </a:spcAft>
              <a:buFont typeface="Symbol" panose="05050102010706020507" pitchFamily="18" charset="2"/>
              <a:buChar char=""/>
            </a:pPr>
            <a:r>
              <a:rPr lang="es-EC" dirty="0">
                <a:latin typeface="Arial" panose="020B0604020202020204" pitchFamily="34" charset="0"/>
                <a:ea typeface="Calibri" panose="020F0502020204030204" pitchFamily="34" charset="0"/>
                <a:cs typeface="Times New Roman" panose="02020603050405020304" pitchFamily="18" charset="0"/>
              </a:rPr>
              <a:t>H0: Los emprendimientos creados por necesidad si tienen permanencia en el mercado.</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1200"/>
              </a:spcBef>
              <a:spcAft>
                <a:spcPts val="1000"/>
              </a:spcAft>
              <a:buFont typeface="Symbol" panose="05050102010706020507" pitchFamily="18" charset="2"/>
              <a:buChar char=""/>
            </a:pPr>
            <a:r>
              <a:rPr lang="es-EC" dirty="0">
                <a:latin typeface="Arial" panose="020B0604020202020204" pitchFamily="34" charset="0"/>
                <a:ea typeface="Calibri" panose="020F0502020204030204" pitchFamily="34" charset="0"/>
                <a:cs typeface="Times New Roman" panose="02020603050405020304" pitchFamily="18" charset="0"/>
              </a:rPr>
              <a:t>Ha: Los emprendimientos creados por necesidad no tienen permanencia en el mercado.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p:cNvPicPr>
            <a:picLocks noChangeAspect="1"/>
          </p:cNvPicPr>
          <p:nvPr/>
        </p:nvPicPr>
        <p:blipFill>
          <a:blip r:embed="rId2"/>
          <a:stretch>
            <a:fillRect/>
          </a:stretch>
        </p:blipFill>
        <p:spPr>
          <a:xfrm>
            <a:off x="651121" y="2371047"/>
            <a:ext cx="4295775" cy="2705100"/>
          </a:xfrm>
          <a:prstGeom prst="rect">
            <a:avLst/>
          </a:prstGeom>
        </p:spPr>
      </p:pic>
      <p:pic>
        <p:nvPicPr>
          <p:cNvPr id="10" name="Imagen 9"/>
          <p:cNvPicPr/>
          <p:nvPr/>
        </p:nvPicPr>
        <p:blipFill>
          <a:blip r:embed="rId3">
            <a:extLst>
              <a:ext uri="{28A0092B-C50C-407E-A947-70E740481C1C}">
                <a14:useLocalDpi xmlns:a14="http://schemas.microsoft.com/office/drawing/2010/main" val="0"/>
              </a:ext>
            </a:extLst>
          </a:blip>
          <a:srcRect/>
          <a:stretch>
            <a:fillRect/>
          </a:stretch>
        </p:blipFill>
        <p:spPr bwMode="auto">
          <a:xfrm>
            <a:off x="5237675" y="2771779"/>
            <a:ext cx="4833603" cy="2044920"/>
          </a:xfrm>
          <a:prstGeom prst="rect">
            <a:avLst/>
          </a:prstGeom>
          <a:noFill/>
          <a:ln>
            <a:noFill/>
          </a:ln>
        </p:spPr>
      </p:pic>
    </p:spTree>
    <p:extLst>
      <p:ext uri="{BB962C8B-B14F-4D97-AF65-F5344CB8AC3E}">
        <p14:creationId xmlns:p14="http://schemas.microsoft.com/office/powerpoint/2010/main" val="10092343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181080" y="412124"/>
            <a:ext cx="6413680" cy="1754326"/>
          </a:xfrm>
          <a:prstGeom prst="rect">
            <a:avLst/>
          </a:prstGeom>
          <a:noFill/>
        </p:spPr>
        <p:txBody>
          <a:bodyPr wrap="square" rtlCol="0">
            <a:spAutoFit/>
          </a:bodyPr>
          <a:lstStyle/>
          <a:p>
            <a:r>
              <a:rPr lang="es-EC" sz="5400" dirty="0" smtClean="0"/>
              <a:t>CONCLUSIONES Y RECOMENDACIONES</a:t>
            </a:r>
            <a:endParaRPr lang="es-EC" sz="5400" dirty="0"/>
          </a:p>
        </p:txBody>
      </p:sp>
      <p:pic>
        <p:nvPicPr>
          <p:cNvPr id="3" name="Picture 2" descr="Resultado de imagen para VALIDACION DE INFORMACION"/>
          <p:cNvPicPr>
            <a:picLocks noChangeAspect="1" noChangeArrowheads="1"/>
          </p:cNvPicPr>
          <p:nvPr/>
        </p:nvPicPr>
        <p:blipFill rotWithShape="1">
          <a:blip r:embed="rId2">
            <a:extLst>
              <a:ext uri="{28A0092B-C50C-407E-A947-70E740481C1C}">
                <a14:useLocalDpi xmlns:a14="http://schemas.microsoft.com/office/drawing/2010/main" val="0"/>
              </a:ext>
            </a:extLst>
          </a:blip>
          <a:srcRect l="19791" r="20139"/>
          <a:stretch/>
        </p:blipFill>
        <p:spPr bwMode="auto">
          <a:xfrm>
            <a:off x="3979571" y="2333876"/>
            <a:ext cx="4315393" cy="3549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5744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066197030"/>
              </p:ext>
            </p:extLst>
          </p:nvPr>
        </p:nvGraphicFramePr>
        <p:xfrm>
          <a:off x="386366" y="1171978"/>
          <a:ext cx="11359166" cy="493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1043189" y="437882"/>
            <a:ext cx="3232597" cy="584775"/>
          </a:xfrm>
          <a:prstGeom prst="rect">
            <a:avLst/>
          </a:prstGeom>
          <a:noFill/>
        </p:spPr>
        <p:txBody>
          <a:bodyPr wrap="square" rtlCol="0">
            <a:spAutoFit/>
          </a:bodyPr>
          <a:lstStyle/>
          <a:p>
            <a:r>
              <a:rPr lang="es-EC" sz="3200" b="1" dirty="0" smtClean="0"/>
              <a:t>MOTIVACIÓN</a:t>
            </a:r>
            <a:endParaRPr lang="es-EC" sz="3200" b="1" dirty="0"/>
          </a:p>
        </p:txBody>
      </p:sp>
    </p:spTree>
    <p:extLst>
      <p:ext uri="{BB962C8B-B14F-4D97-AF65-F5344CB8AC3E}">
        <p14:creationId xmlns:p14="http://schemas.microsoft.com/office/powerpoint/2010/main" val="19910314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716295269"/>
              </p:ext>
            </p:extLst>
          </p:nvPr>
        </p:nvGraphicFramePr>
        <p:xfrm>
          <a:off x="386366" y="1197736"/>
          <a:ext cx="11359166" cy="490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1043189" y="437882"/>
            <a:ext cx="3232597" cy="584775"/>
          </a:xfrm>
          <a:prstGeom prst="rect">
            <a:avLst/>
          </a:prstGeom>
          <a:noFill/>
        </p:spPr>
        <p:txBody>
          <a:bodyPr wrap="square" rtlCol="0">
            <a:spAutoFit/>
          </a:bodyPr>
          <a:lstStyle/>
          <a:p>
            <a:r>
              <a:rPr lang="es-EC" sz="3200" b="1" dirty="0" smtClean="0"/>
              <a:t>INNOVACIÓN</a:t>
            </a:r>
            <a:endParaRPr lang="es-EC" sz="3200" b="1" dirty="0"/>
          </a:p>
        </p:txBody>
      </p:sp>
    </p:spTree>
    <p:extLst>
      <p:ext uri="{BB962C8B-B14F-4D97-AF65-F5344CB8AC3E}">
        <p14:creationId xmlns:p14="http://schemas.microsoft.com/office/powerpoint/2010/main" val="41551152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61197978"/>
              </p:ext>
            </p:extLst>
          </p:nvPr>
        </p:nvGraphicFramePr>
        <p:xfrm>
          <a:off x="386366" y="1120462"/>
          <a:ext cx="11359166" cy="4984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1043189" y="437882"/>
            <a:ext cx="6787166" cy="584775"/>
          </a:xfrm>
          <a:prstGeom prst="rect">
            <a:avLst/>
          </a:prstGeom>
          <a:noFill/>
        </p:spPr>
        <p:txBody>
          <a:bodyPr wrap="square" rtlCol="0">
            <a:spAutoFit/>
          </a:bodyPr>
          <a:lstStyle/>
          <a:p>
            <a:r>
              <a:rPr lang="es-EC" sz="3200" b="1" dirty="0" smtClean="0"/>
              <a:t>POLÍTICA Y MARCO REGULATORIO</a:t>
            </a:r>
            <a:endParaRPr lang="es-EC" sz="3200" b="1" dirty="0"/>
          </a:p>
        </p:txBody>
      </p:sp>
    </p:spTree>
    <p:extLst>
      <p:ext uri="{BB962C8B-B14F-4D97-AF65-F5344CB8AC3E}">
        <p14:creationId xmlns:p14="http://schemas.microsoft.com/office/powerpoint/2010/main" val="1332384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356196264"/>
              </p:ext>
            </p:extLst>
          </p:nvPr>
        </p:nvGraphicFramePr>
        <p:xfrm>
          <a:off x="386366" y="1022658"/>
          <a:ext cx="11359166" cy="5081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1043189" y="437882"/>
            <a:ext cx="6787166" cy="584775"/>
          </a:xfrm>
          <a:prstGeom prst="rect">
            <a:avLst/>
          </a:prstGeom>
          <a:noFill/>
        </p:spPr>
        <p:txBody>
          <a:bodyPr wrap="square" rtlCol="0">
            <a:spAutoFit/>
          </a:bodyPr>
          <a:lstStyle/>
          <a:p>
            <a:r>
              <a:rPr lang="es-EC" sz="3200" b="1" dirty="0" smtClean="0"/>
              <a:t>FINANCIAMIENTO</a:t>
            </a:r>
            <a:endParaRPr lang="es-EC" sz="3200" b="1" dirty="0"/>
          </a:p>
        </p:txBody>
      </p:sp>
    </p:spTree>
    <p:extLst>
      <p:ext uri="{BB962C8B-B14F-4D97-AF65-F5344CB8AC3E}">
        <p14:creationId xmlns:p14="http://schemas.microsoft.com/office/powerpoint/2010/main" val="14676567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EMPRENDIMIEN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741" y="1068946"/>
            <a:ext cx="11530883" cy="5215943"/>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txBox="1">
            <a:spLocks/>
          </p:cNvSpPr>
          <p:nvPr/>
        </p:nvSpPr>
        <p:spPr>
          <a:xfrm>
            <a:off x="523741" y="325975"/>
            <a:ext cx="10058400" cy="62706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4000" b="1" dirty="0" smtClean="0"/>
              <a:t>MARCO TEÓRICO</a:t>
            </a:r>
            <a:endParaRPr lang="es-EC" sz="4000" b="1" dirty="0"/>
          </a:p>
        </p:txBody>
      </p:sp>
      <p:graphicFrame>
        <p:nvGraphicFramePr>
          <p:cNvPr id="3" name="Diagrama 2"/>
          <p:cNvGraphicFramePr/>
          <p:nvPr>
            <p:extLst>
              <p:ext uri="{D42A27DB-BD31-4B8C-83A1-F6EECF244321}">
                <p14:modId xmlns:p14="http://schemas.microsoft.com/office/powerpoint/2010/main" val="579170364"/>
              </p:ext>
            </p:extLst>
          </p:nvPr>
        </p:nvGraphicFramePr>
        <p:xfrm>
          <a:off x="523741" y="629515"/>
          <a:ext cx="11286186" cy="4586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36742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8325529"/>
              </p:ext>
            </p:extLst>
          </p:nvPr>
        </p:nvGraphicFramePr>
        <p:xfrm>
          <a:off x="386366" y="1429554"/>
          <a:ext cx="11359166" cy="46750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1043189" y="437882"/>
            <a:ext cx="6787166" cy="584775"/>
          </a:xfrm>
          <a:prstGeom prst="rect">
            <a:avLst/>
          </a:prstGeom>
          <a:noFill/>
        </p:spPr>
        <p:txBody>
          <a:bodyPr wrap="square" rtlCol="0">
            <a:spAutoFit/>
          </a:bodyPr>
          <a:lstStyle/>
          <a:p>
            <a:r>
              <a:rPr lang="es-EC" sz="3200" b="1" dirty="0" smtClean="0"/>
              <a:t>SOPORTE Y ASESORIA</a:t>
            </a:r>
            <a:endParaRPr lang="es-EC" sz="3200" b="1" dirty="0"/>
          </a:p>
        </p:txBody>
      </p:sp>
    </p:spTree>
    <p:extLst>
      <p:ext uri="{BB962C8B-B14F-4D97-AF65-F5344CB8AC3E}">
        <p14:creationId xmlns:p14="http://schemas.microsoft.com/office/powerpoint/2010/main" val="23950686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504045600"/>
              </p:ext>
            </p:extLst>
          </p:nvPr>
        </p:nvGraphicFramePr>
        <p:xfrm>
          <a:off x="386366" y="1022658"/>
          <a:ext cx="11359166" cy="5081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1043189" y="437882"/>
            <a:ext cx="6787166" cy="584775"/>
          </a:xfrm>
          <a:prstGeom prst="rect">
            <a:avLst/>
          </a:prstGeom>
          <a:noFill/>
        </p:spPr>
        <p:txBody>
          <a:bodyPr wrap="square" rtlCol="0">
            <a:spAutoFit/>
          </a:bodyPr>
          <a:lstStyle/>
          <a:p>
            <a:r>
              <a:rPr lang="es-EC" sz="3200" b="1" dirty="0" smtClean="0"/>
              <a:t>MERCADO</a:t>
            </a:r>
            <a:endParaRPr lang="es-EC" sz="3200" b="1" dirty="0"/>
          </a:p>
        </p:txBody>
      </p:sp>
    </p:spTree>
    <p:extLst>
      <p:ext uri="{BB962C8B-B14F-4D97-AF65-F5344CB8AC3E}">
        <p14:creationId xmlns:p14="http://schemas.microsoft.com/office/powerpoint/2010/main" val="40335969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712699491"/>
              </p:ext>
            </p:extLst>
          </p:nvPr>
        </p:nvGraphicFramePr>
        <p:xfrm>
          <a:off x="386366" y="1429554"/>
          <a:ext cx="11359166" cy="46750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1043189" y="437882"/>
            <a:ext cx="6787166" cy="584775"/>
          </a:xfrm>
          <a:prstGeom prst="rect">
            <a:avLst/>
          </a:prstGeom>
          <a:noFill/>
        </p:spPr>
        <p:txBody>
          <a:bodyPr wrap="square" rtlCol="0">
            <a:spAutoFit/>
          </a:bodyPr>
          <a:lstStyle/>
          <a:p>
            <a:r>
              <a:rPr lang="es-EC" sz="3200" b="1" dirty="0" smtClean="0"/>
              <a:t>CULTURA</a:t>
            </a:r>
            <a:endParaRPr lang="es-EC" sz="3200" b="1" dirty="0"/>
          </a:p>
        </p:txBody>
      </p:sp>
    </p:spTree>
    <p:extLst>
      <p:ext uri="{BB962C8B-B14F-4D97-AF65-F5344CB8AC3E}">
        <p14:creationId xmlns:p14="http://schemas.microsoft.com/office/powerpoint/2010/main" val="21703121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493414119"/>
              </p:ext>
            </p:extLst>
          </p:nvPr>
        </p:nvGraphicFramePr>
        <p:xfrm>
          <a:off x="370625" y="925728"/>
          <a:ext cx="1129763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631065" y="167425"/>
            <a:ext cx="2975020" cy="461665"/>
          </a:xfrm>
          <a:prstGeom prst="rect">
            <a:avLst/>
          </a:prstGeom>
          <a:noFill/>
        </p:spPr>
        <p:txBody>
          <a:bodyPr wrap="square" rtlCol="0">
            <a:spAutoFit/>
          </a:bodyPr>
          <a:lstStyle/>
          <a:p>
            <a:r>
              <a:rPr lang="es-EC" sz="2400" b="1" dirty="0" smtClean="0"/>
              <a:t>RECOMENDACIONES</a:t>
            </a:r>
            <a:endParaRPr lang="es-EC" sz="2400" b="1" dirty="0"/>
          </a:p>
        </p:txBody>
      </p:sp>
    </p:spTree>
    <p:extLst>
      <p:ext uri="{BB962C8B-B14F-4D97-AF65-F5344CB8AC3E}">
        <p14:creationId xmlns:p14="http://schemas.microsoft.com/office/powerpoint/2010/main" val="8255134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099278669"/>
              </p:ext>
            </p:extLst>
          </p:nvPr>
        </p:nvGraphicFramePr>
        <p:xfrm>
          <a:off x="370625" y="515156"/>
          <a:ext cx="11297633" cy="5623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74764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211978406"/>
              </p:ext>
            </p:extLst>
          </p:nvPr>
        </p:nvGraphicFramePr>
        <p:xfrm>
          <a:off x="370625" y="719666"/>
          <a:ext cx="1129763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26638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Resultado de imagen para SALONES DE BELLEZA"/>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34852" y="90153"/>
            <a:ext cx="11857148" cy="603732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313644" y="839154"/>
            <a:ext cx="9362941" cy="5170646"/>
          </a:xfrm>
          <a:prstGeom prst="rect">
            <a:avLst/>
          </a:prstGeom>
        </p:spPr>
        <p:txBody>
          <a:bodyPr wrap="square">
            <a:spAutoFit/>
          </a:bodyPr>
          <a:lstStyle/>
          <a:p>
            <a:pPr marL="342900" lvl="0" indent="-342900" algn="ctr">
              <a:spcBef>
                <a:spcPts val="1200"/>
              </a:spcBef>
              <a:spcAft>
                <a:spcPts val="0"/>
              </a:spcAft>
              <a:buClr>
                <a:srgbClr val="FFFFFF"/>
              </a:buClr>
              <a:buFont typeface="+mj-lt"/>
              <a:buAutoNum type="arabicPeriod"/>
            </a:pPr>
            <a:r>
              <a:rPr lang="es-MX" sz="4000" b="1" kern="0" dirty="0" smtClean="0">
                <a:latin typeface="Arial" panose="020B0604020202020204" pitchFamily="34" charset="0"/>
                <a:ea typeface="Times New Roman" panose="02020603050405020304" pitchFamily="18" charset="0"/>
                <a:cs typeface="Arial" panose="020B0604020202020204" pitchFamily="34" charset="0"/>
              </a:rPr>
              <a:t>PROPUESTA</a:t>
            </a:r>
          </a:p>
          <a:p>
            <a:pPr marL="342900" lvl="0" indent="-342900" algn="ctr">
              <a:spcBef>
                <a:spcPts val="1200"/>
              </a:spcBef>
              <a:spcAft>
                <a:spcPts val="0"/>
              </a:spcAft>
              <a:buClr>
                <a:srgbClr val="FFFFFF"/>
              </a:buClr>
              <a:buFont typeface="+mj-lt"/>
              <a:buAutoNum type="arabicPeriod"/>
            </a:pPr>
            <a:endParaRPr lang="es-MX" sz="4000" b="1" kern="0" dirty="0" smtClean="0">
              <a:latin typeface="Arial" panose="020B0604020202020204" pitchFamily="34" charset="0"/>
              <a:ea typeface="Times New Roman" panose="02020603050405020304" pitchFamily="18" charset="0"/>
              <a:cs typeface="Arial" panose="020B0604020202020204" pitchFamily="34" charset="0"/>
            </a:endParaRPr>
          </a:p>
          <a:p>
            <a:pPr marL="342900" indent="-342900" algn="ctr">
              <a:spcBef>
                <a:spcPts val="1200"/>
              </a:spcBef>
              <a:buClr>
                <a:srgbClr val="FFFFFF"/>
              </a:buClr>
              <a:buFont typeface="+mj-lt"/>
              <a:buAutoNum type="arabicPeriod"/>
            </a:pPr>
            <a:r>
              <a:rPr lang="es-MX" sz="4000" dirty="0">
                <a:latin typeface="Arial" panose="020B0604020202020204" pitchFamily="34" charset="0"/>
                <a:ea typeface="Calibri" panose="020F0502020204030204" pitchFamily="34" charset="0"/>
                <a:cs typeface="Times New Roman" panose="02020603050405020304" pitchFamily="18" charset="0"/>
              </a:rPr>
              <a:t>ASOCIACIÓN DE ECONOMÍA POPULAR Y SOLIDARIA</a:t>
            </a:r>
            <a:r>
              <a:rPr lang="es-EC" sz="4000" dirty="0">
                <a:latin typeface="Arial" panose="020B0604020202020204" pitchFamily="34" charset="0"/>
                <a:ea typeface="Calibri" panose="020F0502020204030204" pitchFamily="34" charset="0"/>
                <a:cs typeface="Times New Roman" panose="02020603050405020304" pitchFamily="18" charset="0"/>
              </a:rPr>
              <a:t> </a:t>
            </a:r>
            <a:endParaRPr lang="es-EC" sz="4000" dirty="0" smtClean="0">
              <a:latin typeface="Arial" panose="020B0604020202020204" pitchFamily="34" charset="0"/>
              <a:ea typeface="Calibri" panose="020F0502020204030204" pitchFamily="34" charset="0"/>
              <a:cs typeface="Times New Roman" panose="02020603050405020304" pitchFamily="18" charset="0"/>
            </a:endParaRPr>
          </a:p>
          <a:p>
            <a:pPr marL="342900" indent="-342900" algn="ctr">
              <a:spcBef>
                <a:spcPts val="1200"/>
              </a:spcBef>
              <a:buClr>
                <a:srgbClr val="FFFFFF"/>
              </a:buClr>
              <a:buFont typeface="+mj-lt"/>
              <a:buAutoNum type="arabicPeriod"/>
            </a:pPr>
            <a:r>
              <a:rPr lang="es-EC" sz="4000" dirty="0" smtClean="0">
                <a:latin typeface="Arial" panose="020B0604020202020204" pitchFamily="34" charset="0"/>
                <a:ea typeface="Calibri" panose="020F0502020204030204" pitchFamily="34" charset="0"/>
                <a:cs typeface="Times New Roman" panose="02020603050405020304" pitchFamily="18" charset="0"/>
              </a:rPr>
              <a:t>PARA EMPRENDIMIENTOS </a:t>
            </a:r>
            <a:r>
              <a:rPr lang="es-EC" sz="4000" dirty="0">
                <a:latin typeface="Arial" panose="020B0604020202020204" pitchFamily="34" charset="0"/>
                <a:ea typeface="Calibri" panose="020F0502020204030204" pitchFamily="34" charset="0"/>
                <a:cs typeface="Times New Roman" panose="02020603050405020304" pitchFamily="18" charset="0"/>
              </a:rPr>
              <a:t>DEL </a:t>
            </a:r>
            <a:endParaRPr lang="es-EC" sz="4000" dirty="0" smtClean="0">
              <a:latin typeface="Arial" panose="020B0604020202020204" pitchFamily="34" charset="0"/>
              <a:ea typeface="Calibri" panose="020F0502020204030204" pitchFamily="34" charset="0"/>
              <a:cs typeface="Times New Roman" panose="02020603050405020304" pitchFamily="18" charset="0"/>
            </a:endParaRPr>
          </a:p>
          <a:p>
            <a:pPr marL="342900" indent="-342900" algn="ctr">
              <a:spcBef>
                <a:spcPts val="1200"/>
              </a:spcBef>
              <a:buClr>
                <a:srgbClr val="FFFFFF"/>
              </a:buClr>
              <a:buFont typeface="+mj-lt"/>
              <a:buAutoNum type="arabicPeriod"/>
            </a:pPr>
            <a:r>
              <a:rPr lang="es-EC" sz="4000" dirty="0" smtClean="0">
                <a:latin typeface="Arial" panose="020B0604020202020204" pitchFamily="34" charset="0"/>
                <a:ea typeface="Calibri" panose="020F0502020204030204" pitchFamily="34" charset="0"/>
                <a:cs typeface="Times New Roman" panose="02020603050405020304" pitchFamily="18" charset="0"/>
              </a:rPr>
              <a:t>SECTOR </a:t>
            </a:r>
            <a:r>
              <a:rPr lang="es-EC" sz="4000" dirty="0">
                <a:latin typeface="Arial" panose="020B0604020202020204" pitchFamily="34" charset="0"/>
                <a:ea typeface="Calibri" panose="020F0502020204030204" pitchFamily="34" charset="0"/>
                <a:cs typeface="Times New Roman" panose="02020603050405020304" pitchFamily="18" charset="0"/>
              </a:rPr>
              <a:t>SERVICIOS DE BELLEZA.</a:t>
            </a:r>
            <a:endParaRPr lang="es-EC" sz="3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spcBef>
                <a:spcPts val="1200"/>
              </a:spcBef>
              <a:spcAft>
                <a:spcPts val="0"/>
              </a:spcAft>
              <a:buClr>
                <a:srgbClr val="FFFFFF"/>
              </a:buClr>
              <a:buFont typeface="+mj-lt"/>
              <a:buAutoNum type="arabicPeriod"/>
            </a:pPr>
            <a:endParaRPr lang="es-MX" sz="4000" b="1" kern="0" dirty="0" smtClean="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059795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72226" y="200357"/>
            <a:ext cx="12054625" cy="65282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3200" b="1" dirty="0" smtClean="0"/>
              <a:t>SECTOR ASOCIATIVO</a:t>
            </a:r>
            <a:endParaRPr lang="es-EC" sz="3200" b="1" dirty="0"/>
          </a:p>
        </p:txBody>
      </p:sp>
      <p:sp>
        <p:nvSpPr>
          <p:cNvPr id="3" name="Rectángulo 2"/>
          <p:cNvSpPr/>
          <p:nvPr/>
        </p:nvSpPr>
        <p:spPr>
          <a:xfrm>
            <a:off x="1026017" y="2197564"/>
            <a:ext cx="4292958" cy="4401205"/>
          </a:xfrm>
          <a:prstGeom prst="rect">
            <a:avLst/>
          </a:prstGeom>
        </p:spPr>
        <p:txBody>
          <a:bodyPr wrap="square">
            <a:spAutoFit/>
          </a:bodyPr>
          <a:lstStyle/>
          <a:p>
            <a:pPr algn="just"/>
            <a:r>
              <a:rPr lang="es-EC" sz="2000" dirty="0">
                <a:latin typeface="Arial" panose="020B0604020202020204" pitchFamily="34" charset="0"/>
                <a:ea typeface="Calibri" panose="020F0502020204030204" pitchFamily="34" charset="0"/>
              </a:rPr>
              <a:t>Se entiende por Asociaciones de Economía Popular y Solidaria al conjunto de organizaciones como emprendimientos unipersonales, familiares, barriales, comerciantes, etc., constituidos por personas naturales con actividades económicas productivas similares o complementarias, con el objeto de producir o comercializar bienes y servicios, con el fin de generar ingresos mediante el </a:t>
            </a:r>
            <a:r>
              <a:rPr lang="es-EC" sz="2000" dirty="0" smtClean="0">
                <a:latin typeface="Arial" panose="020B0604020202020204" pitchFamily="34" charset="0"/>
                <a:ea typeface="Calibri" panose="020F0502020204030204" pitchFamily="34" charset="0"/>
              </a:rPr>
              <a:t>autoempleo. </a:t>
            </a:r>
            <a:r>
              <a:rPr lang="es-EC" sz="2000" dirty="0"/>
              <a:t>(Instituto Nacional de EPS, 2013).</a:t>
            </a:r>
          </a:p>
          <a:p>
            <a:pPr algn="just"/>
            <a:endParaRPr lang="es-EC" sz="2000" dirty="0"/>
          </a:p>
        </p:txBody>
      </p:sp>
      <p:graphicFrame>
        <p:nvGraphicFramePr>
          <p:cNvPr id="4" name="Diagrama 3"/>
          <p:cNvGraphicFramePr/>
          <p:nvPr>
            <p:extLst>
              <p:ext uri="{D42A27DB-BD31-4B8C-83A1-F6EECF244321}">
                <p14:modId xmlns:p14="http://schemas.microsoft.com/office/powerpoint/2010/main" val="2997951135"/>
              </p:ext>
            </p:extLst>
          </p:nvPr>
        </p:nvGraphicFramePr>
        <p:xfrm>
          <a:off x="6164687" y="1274112"/>
          <a:ext cx="5917843" cy="3374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1833093" y="1205640"/>
            <a:ext cx="2678806" cy="584775"/>
          </a:xfrm>
          <a:prstGeom prst="rect">
            <a:avLst/>
          </a:prstGeom>
          <a:solidFill>
            <a:srgbClr val="FFC000"/>
          </a:solidFill>
        </p:spPr>
        <p:txBody>
          <a:bodyPr wrap="square" rtlCol="0">
            <a:spAutoFit/>
          </a:bodyPr>
          <a:lstStyle/>
          <a:p>
            <a:pPr algn="ctr"/>
            <a:r>
              <a:rPr lang="es-EC" sz="3200" dirty="0" smtClean="0"/>
              <a:t>CONCEPTO</a:t>
            </a:r>
            <a:endParaRPr lang="es-EC" sz="3200" dirty="0"/>
          </a:p>
        </p:txBody>
      </p:sp>
      <p:sp>
        <p:nvSpPr>
          <p:cNvPr id="6" name="CuadroTexto 5"/>
          <p:cNvSpPr txBox="1"/>
          <p:nvPr/>
        </p:nvSpPr>
        <p:spPr>
          <a:xfrm>
            <a:off x="6687354" y="5379609"/>
            <a:ext cx="5256727" cy="584775"/>
          </a:xfrm>
          <a:prstGeom prst="rect">
            <a:avLst/>
          </a:prstGeom>
          <a:solidFill>
            <a:srgbClr val="FFC000"/>
          </a:solidFill>
        </p:spPr>
        <p:txBody>
          <a:bodyPr wrap="square" rtlCol="0">
            <a:spAutoFit/>
          </a:bodyPr>
          <a:lstStyle/>
          <a:p>
            <a:pPr algn="ctr"/>
            <a:r>
              <a:rPr lang="es-EC" sz="3200" dirty="0" smtClean="0"/>
              <a:t>MODELO DE ASOCIATIVIDAD</a:t>
            </a:r>
            <a:endParaRPr lang="es-EC" sz="3200" dirty="0"/>
          </a:p>
        </p:txBody>
      </p:sp>
      <p:sp>
        <p:nvSpPr>
          <p:cNvPr id="7" name="Rectángulo 6"/>
          <p:cNvSpPr/>
          <p:nvPr/>
        </p:nvSpPr>
        <p:spPr>
          <a:xfrm>
            <a:off x="6966325" y="4638450"/>
            <a:ext cx="4698786" cy="388696"/>
          </a:xfrm>
          <a:prstGeom prst="rect">
            <a:avLst/>
          </a:prstGeom>
        </p:spPr>
        <p:txBody>
          <a:bodyPr wrap="none">
            <a:spAutoFit/>
          </a:bodyPr>
          <a:lstStyle/>
          <a:p>
            <a:pPr algn="ctr">
              <a:lnSpc>
                <a:spcPct val="107000"/>
              </a:lnSpc>
              <a:spcAft>
                <a:spcPts val="0"/>
              </a:spcAft>
            </a:pPr>
            <a:r>
              <a:rPr lang="es-EC" dirty="0">
                <a:latin typeface="Arial" panose="020B0604020202020204" pitchFamily="34" charset="0"/>
                <a:ea typeface="Calibri" panose="020F0502020204030204" pitchFamily="34" charset="0"/>
                <a:cs typeface="Times New Roman" panose="02020603050405020304" pitchFamily="18" charset="0"/>
              </a:rPr>
              <a:t>Fuente: Guía Metodológica de Asociaciones</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4829577" y="66951"/>
            <a:ext cx="7114504" cy="1302921"/>
          </a:xfrm>
          <a:prstGeom prst="rect">
            <a:avLst/>
          </a:prstGeom>
        </p:spPr>
        <p:txBody>
          <a:bodyPr wrap="square">
            <a:spAutoFit/>
          </a:bodyPr>
          <a:lstStyle/>
          <a:p>
            <a:pPr marL="180340" indent="450215" algn="just">
              <a:spcAft>
                <a:spcPts val="800"/>
              </a:spcAft>
            </a:pPr>
            <a:r>
              <a:rPr lang="es-EC" dirty="0">
                <a:latin typeface="Arial" panose="020B0604020202020204" pitchFamily="34" charset="0"/>
                <a:ea typeface="Calibri" panose="020F0502020204030204" pitchFamily="34" charset="0"/>
                <a:cs typeface="Times New Roman" panose="02020603050405020304" pitchFamily="18" charset="0"/>
              </a:rPr>
              <a:t>Según el CIIU, los negocios de belleza están dentro de la siguiente clasificación:</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algn="just"/>
            <a:r>
              <a:rPr lang="es-EC" dirty="0">
                <a:latin typeface="Arial" panose="020B0604020202020204" pitchFamily="34" charset="0"/>
                <a:ea typeface="Calibri" panose="020F0502020204030204" pitchFamily="34" charset="0"/>
              </a:rPr>
              <a:t>“S9602 – Actividades de Peluquería y otros tratamientos de Belleza” (INEC, 2012)</a:t>
            </a:r>
            <a:endParaRPr lang="es-EC" dirty="0"/>
          </a:p>
        </p:txBody>
      </p:sp>
    </p:spTree>
    <p:extLst>
      <p:ext uri="{BB962C8B-B14F-4D97-AF65-F5344CB8AC3E}">
        <p14:creationId xmlns:p14="http://schemas.microsoft.com/office/powerpoint/2010/main" val="36406839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72226" y="174600"/>
            <a:ext cx="12054625" cy="65282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3200" b="1" dirty="0" smtClean="0"/>
              <a:t>ANÁLISIS DEL CONTEXTO</a:t>
            </a:r>
            <a:endParaRPr lang="es-EC" sz="3200" b="1" dirty="0"/>
          </a:p>
        </p:txBody>
      </p:sp>
      <p:graphicFrame>
        <p:nvGraphicFramePr>
          <p:cNvPr id="3" name="Diagrama 2"/>
          <p:cNvGraphicFramePr/>
          <p:nvPr>
            <p:extLst>
              <p:ext uri="{D42A27DB-BD31-4B8C-83A1-F6EECF244321}">
                <p14:modId xmlns:p14="http://schemas.microsoft.com/office/powerpoint/2010/main" val="54023041"/>
              </p:ext>
            </p:extLst>
          </p:nvPr>
        </p:nvGraphicFramePr>
        <p:xfrm>
          <a:off x="0" y="853177"/>
          <a:ext cx="1209326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08948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eltelegrafo.com.ec/images/eltelegrafo/Economia/2015/02-07-15-eco-emple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093" y="232678"/>
            <a:ext cx="11333408" cy="5562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5888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28647718"/>
              </p:ext>
            </p:extLst>
          </p:nvPr>
        </p:nvGraphicFramePr>
        <p:xfrm>
          <a:off x="347731" y="259178"/>
          <a:ext cx="11552348" cy="5942738"/>
        </p:xfrm>
        <a:graphic>
          <a:graphicData uri="http://schemas.openxmlformats.org/drawingml/2006/table">
            <a:tbl>
              <a:tblPr firstRow="1" firstCol="1" bandRow="1">
                <a:tableStyleId>{5C22544A-7EE6-4342-B048-85BDC9FD1C3A}</a:tableStyleId>
              </a:tblPr>
              <a:tblGrid>
                <a:gridCol w="1390917"/>
                <a:gridCol w="2614412"/>
                <a:gridCol w="7547019"/>
              </a:tblGrid>
              <a:tr h="437532">
                <a:tc>
                  <a:txBody>
                    <a:bodyPr/>
                    <a:lstStyle/>
                    <a:p>
                      <a:pPr algn="ctr">
                        <a:lnSpc>
                          <a:spcPct val="115000"/>
                        </a:lnSpc>
                        <a:spcAft>
                          <a:spcPts val="0"/>
                        </a:spcAft>
                      </a:pPr>
                      <a:r>
                        <a:rPr lang="es-EC" sz="1400" dirty="0" smtClean="0">
                          <a:effectLst/>
                        </a:rPr>
                        <a:t>TEORÍA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315" marR="42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A116"/>
                    </a:solidFill>
                  </a:tcPr>
                </a:tc>
                <a:tc>
                  <a:txBody>
                    <a:bodyPr/>
                    <a:lstStyle/>
                    <a:p>
                      <a:pPr algn="ctr">
                        <a:lnSpc>
                          <a:spcPct val="115000"/>
                        </a:lnSpc>
                        <a:spcAft>
                          <a:spcPts val="0"/>
                        </a:spcAft>
                      </a:pPr>
                      <a:r>
                        <a:rPr lang="es-EC" sz="1400" dirty="0" smtClean="0">
                          <a:effectLst/>
                        </a:rPr>
                        <a:t>EXPONENTE</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315" marR="42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A116"/>
                    </a:solidFill>
                  </a:tcPr>
                </a:tc>
                <a:tc>
                  <a:txBody>
                    <a:bodyPr/>
                    <a:lstStyle/>
                    <a:p>
                      <a:pPr algn="ctr">
                        <a:lnSpc>
                          <a:spcPct val="115000"/>
                        </a:lnSpc>
                        <a:spcAft>
                          <a:spcPts val="0"/>
                        </a:spcAft>
                      </a:pPr>
                      <a:r>
                        <a:rPr lang="es-EC" sz="1400" dirty="0" smtClean="0">
                          <a:effectLst/>
                        </a:rPr>
                        <a:t>PLANTEAMIENTOS PRINCIPALES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315" marR="42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A116"/>
                    </a:solidFill>
                  </a:tcPr>
                </a:tc>
              </a:tr>
              <a:tr h="1176252">
                <a:tc>
                  <a:txBody>
                    <a:bodyPr/>
                    <a:lstStyle/>
                    <a:p>
                      <a:pPr algn="ctr">
                        <a:lnSpc>
                          <a:spcPct val="115000"/>
                        </a:lnSpc>
                        <a:spcAft>
                          <a:spcPts val="0"/>
                        </a:spcAft>
                      </a:pPr>
                      <a:r>
                        <a:rPr lang="es-EC" sz="1400" dirty="0">
                          <a:effectLst/>
                        </a:rPr>
                        <a:t>Teoría de Andy Freire</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315" marR="42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A116"/>
                    </a:solidFill>
                  </a:tcPr>
                </a:tc>
                <a:tc>
                  <a:txBody>
                    <a:bodyPr/>
                    <a:lstStyle/>
                    <a:p>
                      <a:pPr>
                        <a:lnSpc>
                          <a:spcPct val="115000"/>
                        </a:lnSpc>
                        <a:spcAft>
                          <a:spcPts val="0"/>
                        </a:spcAft>
                      </a:pPr>
                      <a:r>
                        <a:rPr lang="es-EC" sz="1400" dirty="0">
                          <a:effectLst/>
                        </a:rPr>
                        <a:t>SENA (2007). Mentalidad Emprendedora, Un proyecto de Vida. Publicaciones Dinero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315" marR="42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nSpc>
                          <a:spcPct val="115000"/>
                        </a:lnSpc>
                        <a:spcAft>
                          <a:spcPts val="0"/>
                        </a:spcAft>
                      </a:pPr>
                      <a:r>
                        <a:rPr lang="es-EC" sz="1400" dirty="0">
                          <a:effectLst/>
                        </a:rPr>
                        <a:t>Plantea 3 claves del emprendimiento en un negocio conocida como el triángulo invertido conformada por: </a:t>
                      </a:r>
                    </a:p>
                    <a:p>
                      <a:pPr marL="0" lvl="0" indent="0">
                        <a:lnSpc>
                          <a:spcPct val="115000"/>
                        </a:lnSpc>
                        <a:spcAft>
                          <a:spcPts val="0"/>
                        </a:spcAft>
                        <a:buFont typeface="Arial" panose="020B0604020202020204" pitchFamily="34" charset="0"/>
                        <a:buNone/>
                      </a:pPr>
                      <a:r>
                        <a:rPr lang="es-EC" sz="1400" dirty="0" smtClean="0">
                          <a:effectLst/>
                        </a:rPr>
                        <a:t>- El </a:t>
                      </a:r>
                      <a:r>
                        <a:rPr lang="es-EC" sz="1400" dirty="0">
                          <a:effectLst/>
                        </a:rPr>
                        <a:t>emprendedor, </a:t>
                      </a:r>
                      <a:r>
                        <a:rPr lang="es-EC" sz="1400" dirty="0" smtClean="0">
                          <a:effectLst/>
                        </a:rPr>
                        <a:t>la </a:t>
                      </a:r>
                      <a:r>
                        <a:rPr lang="es-EC" sz="1400" dirty="0">
                          <a:effectLst/>
                        </a:rPr>
                        <a:t>idea negocio (proyecto) y </a:t>
                      </a:r>
                      <a:r>
                        <a:rPr lang="es-EC" sz="1400" dirty="0" smtClean="0">
                          <a:effectLst/>
                        </a:rPr>
                        <a:t>el </a:t>
                      </a:r>
                      <a:r>
                        <a:rPr lang="es-EC" sz="1400" dirty="0">
                          <a:effectLst/>
                        </a:rPr>
                        <a:t>capital.</a:t>
                      </a:r>
                    </a:p>
                    <a:p>
                      <a:pPr>
                        <a:lnSpc>
                          <a:spcPct val="115000"/>
                        </a:lnSpc>
                        <a:spcAft>
                          <a:spcPts val="0"/>
                        </a:spcAft>
                      </a:pPr>
                      <a:r>
                        <a:rPr lang="es-EC" sz="1400" dirty="0">
                          <a:effectLst/>
                        </a:rPr>
                        <a:t> </a:t>
                      </a:r>
                      <a:r>
                        <a:rPr lang="es-EC" sz="1400" dirty="0" smtClean="0">
                          <a:effectLst/>
                        </a:rPr>
                        <a:t>Freire </a:t>
                      </a:r>
                      <a:r>
                        <a:rPr lang="es-EC" sz="1400" dirty="0">
                          <a:effectLst/>
                        </a:rPr>
                        <a:t>señala que el emprendedor debe conseguir un equilibrio entre el proyecto y capital para poner en marcha su negocio.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315" marR="42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1890393">
                <a:tc>
                  <a:txBody>
                    <a:bodyPr/>
                    <a:lstStyle/>
                    <a:p>
                      <a:pPr algn="ctr">
                        <a:lnSpc>
                          <a:spcPct val="115000"/>
                        </a:lnSpc>
                        <a:spcAft>
                          <a:spcPts val="0"/>
                        </a:spcAft>
                      </a:pPr>
                      <a:r>
                        <a:rPr lang="es-EC" sz="1400" dirty="0">
                          <a:effectLst/>
                        </a:rPr>
                        <a:t>Modelo de Alan </a:t>
                      </a:r>
                      <a:r>
                        <a:rPr lang="es-EC" sz="1400" dirty="0" err="1">
                          <a:effectLst/>
                        </a:rPr>
                        <a:t>Gibbs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315" marR="42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A116"/>
                    </a:solidFill>
                  </a:tcPr>
                </a:tc>
                <a:tc>
                  <a:txBody>
                    <a:bodyPr/>
                    <a:lstStyle/>
                    <a:p>
                      <a:pPr>
                        <a:lnSpc>
                          <a:spcPct val="115000"/>
                        </a:lnSpc>
                        <a:spcAft>
                          <a:spcPts val="0"/>
                        </a:spcAft>
                      </a:pPr>
                      <a:r>
                        <a:rPr lang="es-EC" sz="1400" dirty="0">
                          <a:effectLst/>
                        </a:rPr>
                        <a:t>Gaitán, Hernán (2012). Innovación Empresarial, Colección Alta Gerencia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315" marR="42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nSpc>
                          <a:spcPct val="115000"/>
                        </a:lnSpc>
                        <a:spcAft>
                          <a:spcPts val="0"/>
                        </a:spcAft>
                      </a:pPr>
                      <a:r>
                        <a:rPr lang="es-EC" sz="1400" dirty="0">
                          <a:effectLst/>
                        </a:rPr>
                        <a:t>Creó un modelo de 4 factores que ayudan a la constitución y desarrollo de una nueva empresa definidas como:</a:t>
                      </a:r>
                    </a:p>
                    <a:p>
                      <a:pPr marL="342900" lvl="0" indent="-342900">
                        <a:lnSpc>
                          <a:spcPct val="115000"/>
                        </a:lnSpc>
                        <a:spcAft>
                          <a:spcPts val="0"/>
                        </a:spcAft>
                        <a:buFont typeface="Arial" panose="020B0604020202020204" pitchFamily="34" charset="0"/>
                        <a:buChar char="-"/>
                      </a:pPr>
                      <a:r>
                        <a:rPr lang="es-EC" sz="1400" dirty="0">
                          <a:effectLst/>
                        </a:rPr>
                        <a:t>Motivación y determinación</a:t>
                      </a:r>
                    </a:p>
                    <a:p>
                      <a:pPr marL="342900" lvl="0" indent="-342900">
                        <a:lnSpc>
                          <a:spcPct val="115000"/>
                        </a:lnSpc>
                        <a:spcAft>
                          <a:spcPts val="0"/>
                        </a:spcAft>
                        <a:buFont typeface="Arial" panose="020B0604020202020204" pitchFamily="34" charset="0"/>
                        <a:buChar char="-"/>
                      </a:pPr>
                      <a:r>
                        <a:rPr lang="es-EC" sz="1400" dirty="0">
                          <a:effectLst/>
                        </a:rPr>
                        <a:t>Idea y Mercado</a:t>
                      </a:r>
                    </a:p>
                    <a:p>
                      <a:pPr marL="342900" lvl="0" indent="-342900">
                        <a:lnSpc>
                          <a:spcPct val="115000"/>
                        </a:lnSpc>
                        <a:spcAft>
                          <a:spcPts val="0"/>
                        </a:spcAft>
                        <a:buFont typeface="Arial" panose="020B0604020202020204" pitchFamily="34" charset="0"/>
                        <a:buChar char="-"/>
                      </a:pPr>
                      <a:r>
                        <a:rPr lang="es-EC" sz="1400" dirty="0">
                          <a:effectLst/>
                        </a:rPr>
                        <a:t>Recursos</a:t>
                      </a:r>
                    </a:p>
                    <a:p>
                      <a:pPr marL="342900" lvl="0" indent="-342900">
                        <a:lnSpc>
                          <a:spcPct val="115000"/>
                        </a:lnSpc>
                        <a:spcAft>
                          <a:spcPts val="0"/>
                        </a:spcAft>
                        <a:buFont typeface="Arial" panose="020B0604020202020204" pitchFamily="34" charset="0"/>
                        <a:buChar char="-"/>
                      </a:pPr>
                      <a:r>
                        <a:rPr lang="es-EC" sz="1400" dirty="0">
                          <a:effectLst/>
                        </a:rPr>
                        <a:t>Habilidades</a:t>
                      </a:r>
                    </a:p>
                    <a:p>
                      <a:pPr>
                        <a:lnSpc>
                          <a:spcPct val="115000"/>
                        </a:lnSpc>
                        <a:spcAft>
                          <a:spcPts val="0"/>
                        </a:spcAft>
                      </a:pPr>
                      <a:r>
                        <a:rPr lang="es-EC" sz="1400" dirty="0">
                          <a:effectLst/>
                        </a:rPr>
                        <a:t>Es así que, una organización une de forma </a:t>
                      </a:r>
                      <a:r>
                        <a:rPr lang="es-EC" sz="1400" dirty="0" err="1">
                          <a:effectLst/>
                        </a:rPr>
                        <a:t>interrelacional</a:t>
                      </a:r>
                      <a:r>
                        <a:rPr lang="es-EC" sz="1400" dirty="0">
                          <a:effectLst/>
                        </a:rPr>
                        <a:t> varios elementos e individuos que conforman un todo asegurando la permanencia en el mercado de una organización.</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315" marR="42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2315474">
                <a:tc>
                  <a:txBody>
                    <a:bodyPr/>
                    <a:lstStyle/>
                    <a:p>
                      <a:pPr algn="ctr">
                        <a:lnSpc>
                          <a:spcPct val="115000"/>
                        </a:lnSpc>
                        <a:spcAft>
                          <a:spcPts val="0"/>
                        </a:spcAft>
                      </a:pPr>
                      <a:r>
                        <a:rPr lang="es-EC" sz="1400" dirty="0">
                          <a:effectLst/>
                        </a:rPr>
                        <a:t>Emprendimiento según </a:t>
                      </a:r>
                      <a:r>
                        <a:rPr lang="es-EC" sz="1400" dirty="0" err="1">
                          <a:effectLst/>
                        </a:rPr>
                        <a:t>Schumpeter</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315" marR="42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A116"/>
                    </a:solidFill>
                  </a:tcPr>
                </a:tc>
                <a:tc>
                  <a:txBody>
                    <a:bodyPr/>
                    <a:lstStyle/>
                    <a:p>
                      <a:pPr>
                        <a:lnSpc>
                          <a:spcPct val="115000"/>
                        </a:lnSpc>
                        <a:spcAft>
                          <a:spcPts val="0"/>
                        </a:spcAft>
                      </a:pPr>
                      <a:r>
                        <a:rPr lang="es-EC" sz="1400">
                          <a:effectLst/>
                        </a:rPr>
                        <a:t>Castillo, Alicia (1999). Estado del Arte en la Enseñanza del Emprendimiento. Intec-Chile</a:t>
                      </a:r>
                    </a:p>
                    <a:p>
                      <a:pPr>
                        <a:lnSpc>
                          <a:spcPct val="115000"/>
                        </a:lnSpc>
                        <a:spcAft>
                          <a:spcPts val="0"/>
                        </a:spcAft>
                      </a:pPr>
                      <a:r>
                        <a:rPr lang="es-EC" sz="1400">
                          <a:effectLst/>
                        </a:rPr>
                        <a:t> </a:t>
                      </a:r>
                    </a:p>
                    <a:p>
                      <a:pPr>
                        <a:lnSpc>
                          <a:spcPct val="115000"/>
                        </a:lnSpc>
                        <a:spcAft>
                          <a:spcPts val="0"/>
                        </a:spcAft>
                      </a:pPr>
                      <a:r>
                        <a:rPr lang="es-EC" sz="1400">
                          <a:effectLst/>
                        </a:rPr>
                        <a:t> </a:t>
                      </a:r>
                    </a:p>
                    <a:p>
                      <a:pPr>
                        <a:lnSpc>
                          <a:spcPct val="115000"/>
                        </a:lnSpc>
                        <a:spcAft>
                          <a:spcPts val="0"/>
                        </a:spcAft>
                      </a:pPr>
                      <a:r>
                        <a:rPr lang="es-EC" sz="1400">
                          <a:effectLst/>
                        </a:rPr>
                        <a:t>Carrasco, Inmaculada &amp; Castaño, Soledad. (2008). El Emprendedor Schumpeteriano y el Contexto Social. ICE.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2315" marR="42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nSpc>
                          <a:spcPct val="115000"/>
                        </a:lnSpc>
                        <a:spcAft>
                          <a:spcPts val="0"/>
                        </a:spcAft>
                      </a:pPr>
                      <a:r>
                        <a:rPr lang="es-EC" sz="1400" dirty="0">
                          <a:effectLst/>
                        </a:rPr>
                        <a:t>Define al emprendedor como una persona capaz de innovar, mediante la creación de un nuevo invento, mejorando productos antiguos, o proveer una nueva fuente de </a:t>
                      </a:r>
                      <a:r>
                        <a:rPr lang="es-EC" sz="1400" dirty="0" smtClean="0">
                          <a:effectLst/>
                        </a:rPr>
                        <a:t>insumos.</a:t>
                      </a:r>
                    </a:p>
                    <a:p>
                      <a:pPr>
                        <a:lnSpc>
                          <a:spcPct val="115000"/>
                        </a:lnSpc>
                        <a:spcAft>
                          <a:spcPts val="0"/>
                        </a:spcAft>
                      </a:pPr>
                      <a:r>
                        <a:rPr lang="es-EC" sz="1400" dirty="0" smtClean="0">
                          <a:effectLst/>
                        </a:rPr>
                        <a:t>Es </a:t>
                      </a:r>
                      <a:r>
                        <a:rPr lang="es-EC" sz="1400" dirty="0">
                          <a:effectLst/>
                        </a:rPr>
                        <a:t>por esa razón que identifica 3 elementos que afectan el comportamiento del consumidor:</a:t>
                      </a:r>
                    </a:p>
                    <a:p>
                      <a:pPr marL="342900" lvl="0" indent="-342900">
                        <a:lnSpc>
                          <a:spcPct val="115000"/>
                        </a:lnSpc>
                        <a:spcAft>
                          <a:spcPts val="0"/>
                        </a:spcAft>
                        <a:buFont typeface="Arial" panose="020B0604020202020204" pitchFamily="34" charset="0"/>
                        <a:buChar char="-"/>
                      </a:pPr>
                      <a:r>
                        <a:rPr lang="es-EC" sz="1400" dirty="0">
                          <a:effectLst/>
                        </a:rPr>
                        <a:t>Introducción de un nuevo bien o proceso a un nuevo mercado.</a:t>
                      </a:r>
                    </a:p>
                    <a:p>
                      <a:pPr marL="342900" lvl="0" indent="-342900">
                        <a:lnSpc>
                          <a:spcPct val="115000"/>
                        </a:lnSpc>
                        <a:spcAft>
                          <a:spcPts val="0"/>
                        </a:spcAft>
                        <a:buFont typeface="Arial" panose="020B0604020202020204" pitchFamily="34" charset="0"/>
                        <a:buChar char="-"/>
                      </a:pPr>
                      <a:r>
                        <a:rPr lang="es-EC" sz="1400" dirty="0">
                          <a:effectLst/>
                        </a:rPr>
                        <a:t>Motivación Empresarial: fundar un reino privado, ganar combatir, conquistar y el disfrute de la solución de problemas.</a:t>
                      </a:r>
                    </a:p>
                    <a:p>
                      <a:pPr marL="342900" lvl="0" indent="-342900">
                        <a:lnSpc>
                          <a:spcPct val="115000"/>
                        </a:lnSpc>
                        <a:spcAft>
                          <a:spcPts val="0"/>
                        </a:spcAft>
                        <a:buFont typeface="Arial" panose="020B0604020202020204" pitchFamily="34" charset="0"/>
                        <a:buChar char="-"/>
                      </a:pPr>
                      <a:r>
                        <a:rPr lang="es-EC" sz="1400" dirty="0">
                          <a:effectLst/>
                        </a:rPr>
                        <a:t>Factores que inhiben la actividad emprendedora: Dificultad para planear y entender una nueva actividad.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315" marR="42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bl>
          </a:graphicData>
        </a:graphic>
      </p:graphicFrame>
    </p:spTree>
    <p:extLst>
      <p:ext uri="{BB962C8B-B14F-4D97-AF65-F5344CB8AC3E}">
        <p14:creationId xmlns:p14="http://schemas.microsoft.com/office/powerpoint/2010/main" val="26402576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esultado de imagen para TECNOLOGIA"/>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83335" y="1017431"/>
            <a:ext cx="11487955" cy="524728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txBox="1">
            <a:spLocks/>
          </p:cNvSpPr>
          <p:nvPr/>
        </p:nvSpPr>
        <p:spPr>
          <a:xfrm>
            <a:off x="472226" y="174600"/>
            <a:ext cx="12054625" cy="65282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3200" b="1" dirty="0" smtClean="0"/>
              <a:t>ANÁLISIS DEL CONTEXTO</a:t>
            </a:r>
            <a:endParaRPr lang="es-EC" sz="3200" b="1" dirty="0"/>
          </a:p>
        </p:txBody>
      </p:sp>
      <p:graphicFrame>
        <p:nvGraphicFramePr>
          <p:cNvPr id="3" name="Diagrama 2"/>
          <p:cNvGraphicFramePr/>
          <p:nvPr>
            <p:extLst>
              <p:ext uri="{D42A27DB-BD31-4B8C-83A1-F6EECF244321}">
                <p14:modId xmlns:p14="http://schemas.microsoft.com/office/powerpoint/2010/main" val="2119358662"/>
              </p:ext>
            </p:extLst>
          </p:nvPr>
        </p:nvGraphicFramePr>
        <p:xfrm>
          <a:off x="0" y="853177"/>
          <a:ext cx="1209326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96075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esultado de imagen para LEG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5014" y="827420"/>
            <a:ext cx="8512935" cy="5364767"/>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txBox="1">
            <a:spLocks/>
          </p:cNvSpPr>
          <p:nvPr/>
        </p:nvSpPr>
        <p:spPr>
          <a:xfrm>
            <a:off x="472226" y="174600"/>
            <a:ext cx="12054625" cy="65282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3200" b="1" dirty="0" smtClean="0"/>
              <a:t>ANÁLISIS DEL CONTEXTO</a:t>
            </a:r>
            <a:endParaRPr lang="es-EC" sz="3200" b="1" dirty="0"/>
          </a:p>
        </p:txBody>
      </p:sp>
      <p:graphicFrame>
        <p:nvGraphicFramePr>
          <p:cNvPr id="5" name="Diagrama 4"/>
          <p:cNvGraphicFramePr/>
          <p:nvPr>
            <p:extLst>
              <p:ext uri="{D42A27DB-BD31-4B8C-83A1-F6EECF244321}">
                <p14:modId xmlns:p14="http://schemas.microsoft.com/office/powerpoint/2010/main" val="4137863782"/>
              </p:ext>
            </p:extLst>
          </p:nvPr>
        </p:nvGraphicFramePr>
        <p:xfrm>
          <a:off x="267593" y="827420"/>
          <a:ext cx="1142642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87201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933719" y="303389"/>
            <a:ext cx="10075571" cy="65282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C" sz="3200" b="1" dirty="0" smtClean="0"/>
              <a:t>REQUSITOS PARA LA CONSTITUCION DE UNA ASOCIACION EPS</a:t>
            </a:r>
            <a:endParaRPr lang="es-EC" sz="3200" b="1" dirty="0"/>
          </a:p>
        </p:txBody>
      </p:sp>
      <p:sp>
        <p:nvSpPr>
          <p:cNvPr id="3" name="Rectángulo 2"/>
          <p:cNvSpPr/>
          <p:nvPr/>
        </p:nvSpPr>
        <p:spPr>
          <a:xfrm>
            <a:off x="472226" y="1171978"/>
            <a:ext cx="10998558" cy="3139321"/>
          </a:xfrm>
          <a:prstGeom prst="rect">
            <a:avLst/>
          </a:prstGeom>
        </p:spPr>
        <p:txBody>
          <a:bodyPr wrap="square">
            <a:spAutoFit/>
          </a:bodyPr>
          <a:lstStyle/>
          <a:p>
            <a:pPr marL="342900" lvl="0" indent="-342900" algn="just">
              <a:spcAft>
                <a:spcPts val="0"/>
              </a:spcAft>
              <a:buFont typeface="Arial" panose="020B0604020202020204" pitchFamily="34" charset="0"/>
              <a:buChar char="-"/>
            </a:pPr>
            <a:r>
              <a:rPr lang="es-EC" dirty="0">
                <a:latin typeface="Arial" panose="020B0604020202020204" pitchFamily="34" charset="0"/>
                <a:ea typeface="Calibri" panose="020F0502020204030204" pitchFamily="34" charset="0"/>
                <a:cs typeface="Times New Roman" panose="02020603050405020304" pitchFamily="18" charset="0"/>
              </a:rPr>
              <a:t>Solicitud de constitución</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Arial" panose="020B0604020202020204" pitchFamily="34" charset="0"/>
              <a:buChar char="-"/>
            </a:pPr>
            <a:r>
              <a:rPr lang="es-EC" dirty="0">
                <a:latin typeface="Arial" panose="020B0604020202020204" pitchFamily="34" charset="0"/>
                <a:ea typeface="Calibri" panose="020F0502020204030204" pitchFamily="34" charset="0"/>
                <a:cs typeface="Times New Roman" panose="02020603050405020304" pitchFamily="18" charset="0"/>
              </a:rPr>
              <a:t>Reserva de denominación</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Arial" panose="020B0604020202020204" pitchFamily="34" charset="0"/>
              <a:buChar char="-"/>
            </a:pPr>
            <a:r>
              <a:rPr lang="es-EC" dirty="0">
                <a:latin typeface="Arial" panose="020B0604020202020204" pitchFamily="34" charset="0"/>
                <a:ea typeface="Calibri" panose="020F0502020204030204" pitchFamily="34" charset="0"/>
                <a:cs typeface="Times New Roman" panose="02020603050405020304" pitchFamily="18" charset="0"/>
              </a:rPr>
              <a:t>Acta constitutiva, suscrita por un </a:t>
            </a:r>
            <a:r>
              <a:rPr lang="es-EC" dirty="0" err="1">
                <a:latin typeface="Arial" panose="020B0604020202020204" pitchFamily="34" charset="0"/>
                <a:ea typeface="Calibri" panose="020F0502020204030204" pitchFamily="34" charset="0"/>
                <a:cs typeface="Times New Roman" panose="02020603050405020304" pitchFamily="18" charset="0"/>
              </a:rPr>
              <a:t>minimo</a:t>
            </a:r>
            <a:r>
              <a:rPr lang="es-EC" dirty="0">
                <a:latin typeface="Arial" panose="020B0604020202020204" pitchFamily="34" charset="0"/>
                <a:ea typeface="Calibri" panose="020F0502020204030204" pitchFamily="34" charset="0"/>
                <a:cs typeface="Times New Roman" panose="02020603050405020304" pitchFamily="18" charset="0"/>
              </a:rPr>
              <a:t> de diez asociados fundadores</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Arial" panose="020B0604020202020204" pitchFamily="34" charset="0"/>
              <a:buChar char="-"/>
            </a:pPr>
            <a:r>
              <a:rPr lang="es-EC" dirty="0">
                <a:latin typeface="Arial" panose="020B0604020202020204" pitchFamily="34" charset="0"/>
                <a:ea typeface="Calibri" panose="020F0502020204030204" pitchFamily="34" charset="0"/>
                <a:cs typeface="Times New Roman" panose="02020603050405020304" pitchFamily="18" charset="0"/>
              </a:rPr>
              <a:t>Lista de fundadores (incluyendo nombres, apellidos, ocupación, numero de identidad, aporte inicial y firmas)</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Arial" panose="020B0604020202020204" pitchFamily="34" charset="0"/>
              <a:buChar char="-"/>
            </a:pPr>
            <a:r>
              <a:rPr lang="es-EC" dirty="0">
                <a:latin typeface="Arial" panose="020B0604020202020204" pitchFamily="34" charset="0"/>
                <a:ea typeface="Calibri" panose="020F0502020204030204" pitchFamily="34" charset="0"/>
                <a:cs typeface="Times New Roman" panose="02020603050405020304" pitchFamily="18" charset="0"/>
              </a:rPr>
              <a:t>Estatuto social, en dos ejemplares</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Arial" panose="020B0604020202020204" pitchFamily="34" charset="0"/>
              <a:buChar char="-"/>
            </a:pPr>
            <a:r>
              <a:rPr lang="es-EC" dirty="0">
                <a:latin typeface="Arial" panose="020B0604020202020204" pitchFamily="34" charset="0"/>
                <a:ea typeface="Calibri" panose="020F0502020204030204" pitchFamily="34" charset="0"/>
                <a:cs typeface="Times New Roman" panose="02020603050405020304" pitchFamily="18" charset="0"/>
              </a:rPr>
              <a:t>Certificado de depósito del aporte del capital social inicial, por el monto fijado por el Ministerio de Coordinación de Desarrollo Social, efectuado, preferentemente, en una cooperativa de ahorro y crédito.</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C" dirty="0">
                <a:latin typeface="Arial" panose="020B0604020202020204" pitchFamily="34" charset="0"/>
                <a:ea typeface="Calibri" panose="020F0502020204030204" pitchFamily="34" charset="0"/>
                <a:cs typeface="Times New Roman" panose="02020603050405020304" pitchFamily="18" charset="0"/>
              </a:rPr>
              <a:t>Si la documentación cumple con todos los requisitos enviados a la Superintendencia, el trámite de constitución se efectuara en treinta días.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38879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Resultado de imagen para PELUQUER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8953" y="4134148"/>
            <a:ext cx="3044607" cy="2031583"/>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txBox="1">
            <a:spLocks/>
          </p:cNvSpPr>
          <p:nvPr/>
        </p:nvSpPr>
        <p:spPr>
          <a:xfrm>
            <a:off x="472226" y="174600"/>
            <a:ext cx="12054625" cy="65282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3200" b="1" dirty="0" smtClean="0"/>
              <a:t>ORGANIZACIÓN</a:t>
            </a:r>
            <a:endParaRPr lang="es-EC" sz="3200" b="1" dirty="0"/>
          </a:p>
        </p:txBody>
      </p:sp>
      <p:graphicFrame>
        <p:nvGraphicFramePr>
          <p:cNvPr id="3" name="Diagrama 2"/>
          <p:cNvGraphicFramePr/>
          <p:nvPr>
            <p:extLst>
              <p:ext uri="{D42A27DB-BD31-4B8C-83A1-F6EECF244321}">
                <p14:modId xmlns:p14="http://schemas.microsoft.com/office/powerpoint/2010/main" val="3215951696"/>
              </p:ext>
            </p:extLst>
          </p:nvPr>
        </p:nvGraphicFramePr>
        <p:xfrm>
          <a:off x="164562" y="399246"/>
          <a:ext cx="11658244" cy="5846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366" name="Picture 6" descr="Resultado de imagen para PELUQUERI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6215" y="1081300"/>
            <a:ext cx="3240966" cy="1893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4402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Resultado de imagen para PELUQUE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608" y="931884"/>
            <a:ext cx="10778589" cy="512863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txBox="1">
            <a:spLocks/>
          </p:cNvSpPr>
          <p:nvPr/>
        </p:nvSpPr>
        <p:spPr>
          <a:xfrm>
            <a:off x="472226" y="174600"/>
            <a:ext cx="12054625" cy="65282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3200" b="1" dirty="0" smtClean="0"/>
              <a:t>ORGANIZACIÓN</a:t>
            </a:r>
            <a:endParaRPr lang="es-EC" sz="3200" b="1" dirty="0"/>
          </a:p>
        </p:txBody>
      </p:sp>
      <p:graphicFrame>
        <p:nvGraphicFramePr>
          <p:cNvPr id="4" name="Diagrama 3"/>
          <p:cNvGraphicFramePr/>
          <p:nvPr>
            <p:extLst>
              <p:ext uri="{D42A27DB-BD31-4B8C-83A1-F6EECF244321}">
                <p14:modId xmlns:p14="http://schemas.microsoft.com/office/powerpoint/2010/main" val="2520987568"/>
              </p:ext>
            </p:extLst>
          </p:nvPr>
        </p:nvGraphicFramePr>
        <p:xfrm>
          <a:off x="472226" y="1313645"/>
          <a:ext cx="11324822" cy="4798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53039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Resultado de imagen para RECURSOS ECONOMIC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81" y="2144109"/>
            <a:ext cx="4404575" cy="4152405"/>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txBox="1">
            <a:spLocks/>
          </p:cNvSpPr>
          <p:nvPr/>
        </p:nvSpPr>
        <p:spPr>
          <a:xfrm>
            <a:off x="330558" y="264752"/>
            <a:ext cx="12054625" cy="65282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3200" b="1" dirty="0" smtClean="0"/>
              <a:t>RECURSOS ECONOMICOS</a:t>
            </a:r>
            <a:endParaRPr lang="es-EC" sz="3200" b="1" dirty="0"/>
          </a:p>
        </p:txBody>
      </p:sp>
      <p:graphicFrame>
        <p:nvGraphicFramePr>
          <p:cNvPr id="3" name="Diagrama 2"/>
          <p:cNvGraphicFramePr/>
          <p:nvPr>
            <p:extLst>
              <p:ext uri="{D42A27DB-BD31-4B8C-83A1-F6EECF244321}">
                <p14:modId xmlns:p14="http://schemas.microsoft.com/office/powerpoint/2010/main" val="432286948"/>
              </p:ext>
            </p:extLst>
          </p:nvPr>
        </p:nvGraphicFramePr>
        <p:xfrm>
          <a:off x="2444124" y="1184857"/>
          <a:ext cx="9018073" cy="4855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05585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275866618"/>
              </p:ext>
            </p:extLst>
          </p:nvPr>
        </p:nvGraphicFramePr>
        <p:xfrm>
          <a:off x="244700" y="283334"/>
          <a:ext cx="11642500" cy="5788117"/>
        </p:xfrm>
        <a:graphic>
          <a:graphicData uri="http://schemas.openxmlformats.org/drawingml/2006/table">
            <a:tbl>
              <a:tblPr firstRow="1" firstCol="1" bandRow="1">
                <a:tableStyleId>{5C22544A-7EE6-4342-B048-85BDC9FD1C3A}</a:tableStyleId>
              </a:tblPr>
              <a:tblGrid>
                <a:gridCol w="1851324"/>
                <a:gridCol w="4053861"/>
                <a:gridCol w="5737315"/>
              </a:tblGrid>
              <a:tr h="504519">
                <a:tc>
                  <a:txBody>
                    <a:bodyPr/>
                    <a:lstStyle/>
                    <a:p>
                      <a:pPr algn="ctr">
                        <a:lnSpc>
                          <a:spcPct val="200000"/>
                        </a:lnSpc>
                        <a:spcAft>
                          <a:spcPts val="0"/>
                        </a:spcAft>
                      </a:pPr>
                      <a:r>
                        <a:rPr lang="es-EC" sz="1600">
                          <a:effectLst/>
                        </a:rPr>
                        <a:t>ENTIDAD</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9216" marR="59216" marT="0" marB="0"/>
                </a:tc>
                <a:tc>
                  <a:txBody>
                    <a:bodyPr/>
                    <a:lstStyle/>
                    <a:p>
                      <a:pPr algn="ctr">
                        <a:lnSpc>
                          <a:spcPct val="200000"/>
                        </a:lnSpc>
                        <a:spcAft>
                          <a:spcPts val="0"/>
                        </a:spcAft>
                      </a:pPr>
                      <a:r>
                        <a:rPr lang="es-EC" sz="1600">
                          <a:effectLst/>
                        </a:rPr>
                        <a:t>BENEFICIOS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9216" marR="59216" marT="0" marB="0"/>
                </a:tc>
                <a:tc>
                  <a:txBody>
                    <a:bodyPr/>
                    <a:lstStyle/>
                    <a:p>
                      <a:pPr algn="ctr">
                        <a:lnSpc>
                          <a:spcPct val="200000"/>
                        </a:lnSpc>
                        <a:spcAft>
                          <a:spcPts val="0"/>
                        </a:spcAft>
                      </a:pPr>
                      <a:r>
                        <a:rPr lang="es-EC" sz="1600">
                          <a:effectLst/>
                        </a:rPr>
                        <a:t>REQUISITOS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9216" marR="59216" marT="0" marB="0"/>
                </a:tc>
              </a:tr>
              <a:tr h="1349654">
                <a:tc>
                  <a:txBody>
                    <a:bodyPr/>
                    <a:lstStyle/>
                    <a:p>
                      <a:pPr algn="ctr">
                        <a:lnSpc>
                          <a:spcPct val="115000"/>
                        </a:lnSpc>
                        <a:spcAft>
                          <a:spcPts val="0"/>
                        </a:spcAft>
                      </a:pPr>
                      <a:r>
                        <a:rPr lang="es-EC" sz="1600">
                          <a:effectLst/>
                        </a:rPr>
                        <a:t>BAN ECUADOR</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9216" marR="59216" marT="0" marB="0"/>
                </a:tc>
                <a:tc>
                  <a:txBody>
                    <a:bodyPr/>
                    <a:lstStyle/>
                    <a:p>
                      <a:pPr marL="342900" lvl="0" indent="-342900" fontAlgn="base">
                        <a:lnSpc>
                          <a:spcPct val="107000"/>
                        </a:lnSpc>
                        <a:spcAft>
                          <a:spcPts val="0"/>
                        </a:spcAft>
                        <a:buFont typeface="Arial" panose="020B0604020202020204" pitchFamily="34" charset="0"/>
                        <a:buChar char="-"/>
                      </a:pPr>
                      <a:r>
                        <a:rPr lang="es-EC" sz="1600">
                          <a:effectLst/>
                        </a:rPr>
                        <a:t>Monto desde $500 a $3.000.000</a:t>
                      </a:r>
                    </a:p>
                    <a:p>
                      <a:pPr marL="342900" lvl="0" indent="-342900" fontAlgn="base">
                        <a:lnSpc>
                          <a:spcPct val="107000"/>
                        </a:lnSpc>
                        <a:spcAft>
                          <a:spcPts val="0"/>
                        </a:spcAft>
                        <a:buFont typeface="Arial" panose="020B0604020202020204" pitchFamily="34" charset="0"/>
                        <a:buChar char="-"/>
                      </a:pPr>
                      <a:r>
                        <a:rPr lang="es-EC" sz="1600">
                          <a:effectLst/>
                        </a:rPr>
                        <a:t>Frecuencia de pago personalizado de acuerdo al flujo de caja y ciclo productivo.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9216" marR="59216" marT="0" marB="0"/>
                </a:tc>
                <a:tc>
                  <a:txBody>
                    <a:bodyPr/>
                    <a:lstStyle/>
                    <a:p>
                      <a:pPr marL="342900" lvl="0" indent="-342900" fontAlgn="base">
                        <a:lnSpc>
                          <a:spcPct val="107000"/>
                        </a:lnSpc>
                        <a:spcAft>
                          <a:spcPts val="0"/>
                        </a:spcAft>
                        <a:buFont typeface="Arial" panose="020B0604020202020204" pitchFamily="34" charset="0"/>
                        <a:buChar char="-"/>
                      </a:pPr>
                      <a:r>
                        <a:rPr lang="es-EC" sz="1600">
                          <a:effectLst/>
                        </a:rPr>
                        <a:t>Copia de certificado de legalización de la Asociación </a:t>
                      </a:r>
                    </a:p>
                    <a:p>
                      <a:pPr marL="342900" lvl="0" indent="-342900" fontAlgn="base">
                        <a:lnSpc>
                          <a:spcPct val="107000"/>
                        </a:lnSpc>
                        <a:spcAft>
                          <a:spcPts val="0"/>
                        </a:spcAft>
                        <a:buFont typeface="Arial" panose="020B0604020202020204" pitchFamily="34" charset="0"/>
                        <a:buChar char="-"/>
                      </a:pPr>
                      <a:r>
                        <a:rPr lang="es-EC" sz="1600">
                          <a:effectLst/>
                        </a:rPr>
                        <a:t>Cedula de ciudadanía del representante legal</a:t>
                      </a:r>
                    </a:p>
                    <a:p>
                      <a:pPr marL="342900" lvl="0" indent="-342900" fontAlgn="base">
                        <a:lnSpc>
                          <a:spcPct val="107000"/>
                        </a:lnSpc>
                        <a:spcAft>
                          <a:spcPts val="0"/>
                        </a:spcAft>
                        <a:buFont typeface="Arial" panose="020B0604020202020204" pitchFamily="34" charset="0"/>
                        <a:buChar char="-"/>
                      </a:pPr>
                      <a:r>
                        <a:rPr lang="es-EC" sz="1600">
                          <a:effectLst/>
                        </a:rPr>
                        <a:t>Acta de la junta de socios</a:t>
                      </a:r>
                    </a:p>
                    <a:p>
                      <a:pPr marL="342900" lvl="0" indent="-342900" fontAlgn="base">
                        <a:lnSpc>
                          <a:spcPct val="107000"/>
                        </a:lnSpc>
                        <a:spcAft>
                          <a:spcPts val="0"/>
                        </a:spcAft>
                        <a:buFont typeface="Arial" panose="020B0604020202020204" pitchFamily="34" charset="0"/>
                        <a:buChar char="-"/>
                      </a:pPr>
                      <a:r>
                        <a:rPr lang="es-EC" sz="1600">
                          <a:effectLst/>
                        </a:rPr>
                        <a:t>Copia de la planilla de servicios básicos</a:t>
                      </a:r>
                    </a:p>
                    <a:p>
                      <a:pPr marL="342900" lvl="0" indent="-342900" fontAlgn="base">
                        <a:lnSpc>
                          <a:spcPct val="107000"/>
                        </a:lnSpc>
                        <a:spcAft>
                          <a:spcPts val="0"/>
                        </a:spcAft>
                        <a:buFont typeface="Arial" panose="020B0604020202020204" pitchFamily="34" charset="0"/>
                        <a:buChar char="-"/>
                      </a:pPr>
                      <a:r>
                        <a:rPr lang="es-EC" sz="1600">
                          <a:effectLst/>
                        </a:rPr>
                        <a:t>Copia de la carta del impuesto predial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9216" marR="59216" marT="0" marB="0"/>
                </a:tc>
              </a:tr>
              <a:tr h="2699306">
                <a:tc>
                  <a:txBody>
                    <a:bodyPr/>
                    <a:lstStyle/>
                    <a:p>
                      <a:pPr algn="ctr">
                        <a:lnSpc>
                          <a:spcPct val="115000"/>
                        </a:lnSpc>
                        <a:spcAft>
                          <a:spcPts val="0"/>
                        </a:spcAft>
                      </a:pPr>
                      <a:r>
                        <a:rPr lang="es-EC" sz="1600">
                          <a:effectLst/>
                        </a:rPr>
                        <a:t>BANCO PICHINCHA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9216" marR="59216" marT="0" marB="0"/>
                </a:tc>
                <a:tc>
                  <a:txBody>
                    <a:bodyPr/>
                    <a:lstStyle/>
                    <a:p>
                      <a:pPr marL="342900" lvl="0" indent="-342900" fontAlgn="base">
                        <a:lnSpc>
                          <a:spcPct val="107000"/>
                        </a:lnSpc>
                        <a:spcAft>
                          <a:spcPts val="0"/>
                        </a:spcAft>
                        <a:buFont typeface="Arial" panose="020B0604020202020204" pitchFamily="34" charset="0"/>
                        <a:buChar char="-"/>
                      </a:pPr>
                      <a:r>
                        <a:rPr lang="es-EC" sz="1600">
                          <a:effectLst/>
                        </a:rPr>
                        <a:t>Monto hasta USD. 200.000 o el 65% del bien o inmueble.</a:t>
                      </a:r>
                    </a:p>
                    <a:p>
                      <a:pPr marL="342900" lvl="0" indent="-342900" fontAlgn="base">
                        <a:lnSpc>
                          <a:spcPct val="107000"/>
                        </a:lnSpc>
                        <a:spcAft>
                          <a:spcPts val="0"/>
                        </a:spcAft>
                        <a:buFont typeface="Arial" panose="020B0604020202020204" pitchFamily="34" charset="0"/>
                        <a:buChar char="-"/>
                      </a:pPr>
                      <a:r>
                        <a:rPr lang="es-EC" sz="1600">
                          <a:effectLst/>
                        </a:rPr>
                        <a:t>Selecciona el día de pago de tu preferencia.</a:t>
                      </a:r>
                    </a:p>
                    <a:p>
                      <a:pPr marL="342900" lvl="0" indent="-342900" fontAlgn="base">
                        <a:lnSpc>
                          <a:spcPct val="107000"/>
                        </a:lnSpc>
                        <a:spcAft>
                          <a:spcPts val="0"/>
                        </a:spcAft>
                        <a:buFont typeface="Arial" panose="020B0604020202020204" pitchFamily="34" charset="0"/>
                        <a:buChar char="-"/>
                      </a:pPr>
                      <a:r>
                        <a:rPr lang="es-EC" sz="1600">
                          <a:effectLst/>
                        </a:rPr>
                        <a:t>Incluye gastos legales y gestión de constitución de la hipoteca.</a:t>
                      </a:r>
                    </a:p>
                    <a:p>
                      <a:pPr marL="342900" lvl="0" indent="-342900" fontAlgn="base">
                        <a:lnSpc>
                          <a:spcPct val="107000"/>
                        </a:lnSpc>
                        <a:spcAft>
                          <a:spcPts val="0"/>
                        </a:spcAft>
                        <a:buFont typeface="Arial" panose="020B0604020202020204" pitchFamily="34" charset="0"/>
                        <a:buChar char="-"/>
                      </a:pPr>
                      <a:r>
                        <a:rPr lang="es-EC" sz="1600">
                          <a:effectLst/>
                        </a:rPr>
                        <a:t>La garantía hipotecaria del inmueble objeto del financiamiento, te da  la posibilidad de respaldar otras operaciones crediticias.</a:t>
                      </a:r>
                    </a:p>
                    <a:p>
                      <a:pPr algn="just">
                        <a:lnSpc>
                          <a:spcPct val="200000"/>
                        </a:lnSpc>
                        <a:spcAft>
                          <a:spcPts val="0"/>
                        </a:spcAft>
                      </a:pPr>
                      <a:r>
                        <a:rPr lang="es-EC" sz="16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9216" marR="59216" marT="0" marB="0"/>
                </a:tc>
                <a:tc>
                  <a:txBody>
                    <a:bodyPr/>
                    <a:lstStyle/>
                    <a:p>
                      <a:pPr marL="342900" lvl="0" indent="-342900" fontAlgn="base">
                        <a:lnSpc>
                          <a:spcPct val="107000"/>
                        </a:lnSpc>
                        <a:spcAft>
                          <a:spcPts val="0"/>
                        </a:spcAft>
                        <a:buFont typeface="Arial" panose="020B0604020202020204" pitchFamily="34" charset="0"/>
                        <a:buChar char="-"/>
                      </a:pPr>
                      <a:r>
                        <a:rPr lang="es-EC" sz="1600">
                          <a:effectLst/>
                        </a:rPr>
                        <a:t>Solicitud de crédito completa.</a:t>
                      </a:r>
                    </a:p>
                    <a:p>
                      <a:pPr marL="342900" lvl="0" indent="-342900" fontAlgn="base">
                        <a:lnSpc>
                          <a:spcPct val="107000"/>
                        </a:lnSpc>
                        <a:spcAft>
                          <a:spcPts val="0"/>
                        </a:spcAft>
                        <a:buFont typeface="Arial" panose="020B0604020202020204" pitchFamily="34" charset="0"/>
                        <a:buChar char="-"/>
                      </a:pPr>
                      <a:r>
                        <a:rPr lang="es-EC" sz="1600">
                          <a:effectLst/>
                        </a:rPr>
                        <a:t>Copia legible de cédula de identidad y papeleta de votación.</a:t>
                      </a:r>
                    </a:p>
                    <a:p>
                      <a:pPr marL="342900" lvl="0" indent="-342900" fontAlgn="base">
                        <a:lnSpc>
                          <a:spcPct val="107000"/>
                        </a:lnSpc>
                        <a:spcAft>
                          <a:spcPts val="0"/>
                        </a:spcAft>
                        <a:buFont typeface="Arial" panose="020B0604020202020204" pitchFamily="34" charset="0"/>
                        <a:buChar char="-"/>
                      </a:pPr>
                      <a:r>
                        <a:rPr lang="es-EC" sz="1600">
                          <a:effectLst/>
                        </a:rPr>
                        <a:t>Referencias bancarias.</a:t>
                      </a:r>
                    </a:p>
                    <a:p>
                      <a:pPr marL="342900" lvl="0" indent="-342900" fontAlgn="base">
                        <a:lnSpc>
                          <a:spcPct val="107000"/>
                        </a:lnSpc>
                        <a:spcAft>
                          <a:spcPts val="0"/>
                        </a:spcAft>
                        <a:buFont typeface="Arial" panose="020B0604020202020204" pitchFamily="34" charset="0"/>
                        <a:buChar char="-"/>
                      </a:pPr>
                      <a:r>
                        <a:rPr lang="es-EC" sz="1600">
                          <a:effectLst/>
                        </a:rPr>
                        <a:t>Declaración del Impuesto a la Renta de los tres últimos años o carta que indique que no tiene declaraciones.</a:t>
                      </a:r>
                    </a:p>
                    <a:p>
                      <a:pPr marL="342900" lvl="0" indent="-342900" fontAlgn="base">
                        <a:lnSpc>
                          <a:spcPct val="107000"/>
                        </a:lnSpc>
                        <a:spcAft>
                          <a:spcPts val="0"/>
                        </a:spcAft>
                        <a:buFont typeface="Arial" panose="020B0604020202020204" pitchFamily="34" charset="0"/>
                        <a:buChar char="-"/>
                      </a:pPr>
                      <a:r>
                        <a:rPr lang="es-EC" sz="1600">
                          <a:effectLst/>
                        </a:rPr>
                        <a:t>Copias de impuestos prediales y/o copias de matrículas de vehículos en caso de poseerlos.</a:t>
                      </a:r>
                    </a:p>
                    <a:p>
                      <a:pPr marL="342900" lvl="0" indent="-342900" fontAlgn="base">
                        <a:lnSpc>
                          <a:spcPct val="107000"/>
                        </a:lnSpc>
                        <a:spcAft>
                          <a:spcPts val="0"/>
                        </a:spcAft>
                        <a:buFont typeface="Arial" panose="020B0604020202020204" pitchFamily="34" charset="0"/>
                        <a:buChar char="-"/>
                      </a:pPr>
                      <a:r>
                        <a:rPr lang="es-EC" sz="1600">
                          <a:effectLst/>
                        </a:rPr>
                        <a:t>Copia de contratos de arrendamiento notariados y copia del pago del impuesto predial de los inmuebles arrendados en caso de tenerlos.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9216" marR="59216" marT="0" marB="0"/>
                </a:tc>
              </a:tr>
              <a:tr h="1234638">
                <a:tc>
                  <a:txBody>
                    <a:bodyPr/>
                    <a:lstStyle/>
                    <a:p>
                      <a:pPr algn="ctr">
                        <a:lnSpc>
                          <a:spcPct val="115000"/>
                        </a:lnSpc>
                        <a:spcAft>
                          <a:spcPts val="0"/>
                        </a:spcAft>
                      </a:pPr>
                      <a:r>
                        <a:rPr lang="es-EC" sz="1600">
                          <a:effectLst/>
                        </a:rPr>
                        <a:t>BANCO SOLIDARIO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9216" marR="59216" marT="0" marB="0"/>
                </a:tc>
                <a:tc>
                  <a:txBody>
                    <a:bodyPr/>
                    <a:lstStyle/>
                    <a:p>
                      <a:pPr marL="342900" lvl="0" indent="-342900">
                        <a:lnSpc>
                          <a:spcPct val="107000"/>
                        </a:lnSpc>
                        <a:spcAft>
                          <a:spcPts val="300"/>
                        </a:spcAft>
                        <a:buFont typeface="Arial" panose="020B0604020202020204" pitchFamily="34" charset="0"/>
                        <a:buChar char="-"/>
                      </a:pPr>
                      <a:r>
                        <a:rPr lang="es-EC" sz="1600">
                          <a:effectLst/>
                        </a:rPr>
                        <a:t>Oferta de crédito desde $1000 hasta $20.000 y a plazos de hasta 48 meses.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9216" marR="59216" marT="0" marB="0"/>
                </a:tc>
                <a:tc>
                  <a:txBody>
                    <a:bodyPr/>
                    <a:lstStyle/>
                    <a:p>
                      <a:pPr marL="342900" lvl="0" indent="-342900">
                        <a:lnSpc>
                          <a:spcPct val="107000"/>
                        </a:lnSpc>
                        <a:spcAft>
                          <a:spcPts val="300"/>
                        </a:spcAft>
                        <a:buFont typeface="Arial" panose="020B0604020202020204" pitchFamily="34" charset="0"/>
                        <a:buChar char="-"/>
                      </a:pPr>
                      <a:r>
                        <a:rPr lang="es-EC" sz="1600" dirty="0">
                          <a:effectLst/>
                        </a:rPr>
                        <a:t>Edad mínima: 21 años. Edad máxima: 70 años.</a:t>
                      </a:r>
                    </a:p>
                    <a:p>
                      <a:pPr marL="342900" lvl="0" indent="-342900">
                        <a:lnSpc>
                          <a:spcPct val="107000"/>
                        </a:lnSpc>
                        <a:spcAft>
                          <a:spcPts val="300"/>
                        </a:spcAft>
                        <a:buFont typeface="Arial" panose="020B0604020202020204" pitchFamily="34" charset="0"/>
                        <a:buChar char="-"/>
                      </a:pPr>
                      <a:r>
                        <a:rPr lang="es-EC" sz="1600" dirty="0">
                          <a:effectLst/>
                        </a:rPr>
                        <a:t>Antigüedad mínimo de 1 año del negocio.</a:t>
                      </a:r>
                    </a:p>
                    <a:p>
                      <a:pPr marL="342900" lvl="0" indent="-342900">
                        <a:lnSpc>
                          <a:spcPct val="107000"/>
                        </a:lnSpc>
                        <a:spcAft>
                          <a:spcPts val="300"/>
                        </a:spcAft>
                        <a:buFont typeface="Arial" panose="020B0604020202020204" pitchFamily="34" charset="0"/>
                        <a:buChar char="-"/>
                      </a:pPr>
                      <a:r>
                        <a:rPr lang="es-EC" sz="1600" dirty="0">
                          <a:effectLst/>
                        </a:rPr>
                        <a:t>Original  y copia de la cédula de identidad.</a:t>
                      </a:r>
                    </a:p>
                    <a:p>
                      <a:pPr marL="342900" lvl="0" indent="-342900">
                        <a:lnSpc>
                          <a:spcPct val="107000"/>
                        </a:lnSpc>
                        <a:spcAft>
                          <a:spcPts val="300"/>
                        </a:spcAft>
                        <a:buFont typeface="Arial" panose="020B0604020202020204" pitchFamily="34" charset="0"/>
                        <a:buChar char="-"/>
                      </a:pPr>
                      <a:r>
                        <a:rPr lang="es-EC" sz="1600" dirty="0">
                          <a:effectLst/>
                        </a:rPr>
                        <a:t>Original y copia de un pago de servicio básico.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16" marR="59216" marT="0" marB="0"/>
                </a:tc>
              </a:tr>
            </a:tbl>
          </a:graphicData>
        </a:graphic>
      </p:graphicFrame>
    </p:spTree>
    <p:extLst>
      <p:ext uri="{BB962C8B-B14F-4D97-AF65-F5344CB8AC3E}">
        <p14:creationId xmlns:p14="http://schemas.microsoft.com/office/powerpoint/2010/main" val="9121127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94952" y="303388"/>
            <a:ext cx="12054625" cy="65282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3200" b="1" dirty="0" smtClean="0"/>
              <a:t>PROCESOS</a:t>
            </a:r>
            <a:endParaRPr lang="es-EC" sz="3200" b="1" dirty="0"/>
          </a:p>
        </p:txBody>
      </p:sp>
      <p:pic>
        <p:nvPicPr>
          <p:cNvPr id="4" name="Imagen 3"/>
          <p:cNvPicPr/>
          <p:nvPr/>
        </p:nvPicPr>
        <p:blipFill>
          <a:blip r:embed="rId2"/>
          <a:stretch>
            <a:fillRect/>
          </a:stretch>
        </p:blipFill>
        <p:spPr>
          <a:xfrm>
            <a:off x="218337" y="956208"/>
            <a:ext cx="5899128" cy="5058226"/>
          </a:xfrm>
          <a:prstGeom prst="rect">
            <a:avLst/>
          </a:prstGeom>
        </p:spPr>
      </p:pic>
      <p:pic>
        <p:nvPicPr>
          <p:cNvPr id="6" name="Imagen 5"/>
          <p:cNvPicPr>
            <a:picLocks noChangeAspect="1"/>
          </p:cNvPicPr>
          <p:nvPr/>
        </p:nvPicPr>
        <p:blipFill>
          <a:blip r:embed="rId3"/>
          <a:stretch>
            <a:fillRect/>
          </a:stretch>
        </p:blipFill>
        <p:spPr>
          <a:xfrm>
            <a:off x="6422265" y="862885"/>
            <a:ext cx="5344398" cy="5151549"/>
          </a:xfrm>
          <a:prstGeom prst="rect">
            <a:avLst/>
          </a:prstGeom>
        </p:spPr>
      </p:pic>
    </p:spTree>
    <p:extLst>
      <p:ext uri="{BB962C8B-B14F-4D97-AF65-F5344CB8AC3E}">
        <p14:creationId xmlns:p14="http://schemas.microsoft.com/office/powerpoint/2010/main" val="20817607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72226" y="174600"/>
            <a:ext cx="12054625" cy="65282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3200" b="1" dirty="0" smtClean="0"/>
              <a:t>EJECUCIÓN</a:t>
            </a:r>
            <a:endParaRPr lang="es-EC" sz="3200" b="1" dirty="0"/>
          </a:p>
        </p:txBody>
      </p:sp>
      <p:graphicFrame>
        <p:nvGraphicFramePr>
          <p:cNvPr id="4" name="Diagrama 3"/>
          <p:cNvGraphicFramePr/>
          <p:nvPr>
            <p:extLst>
              <p:ext uri="{D42A27DB-BD31-4B8C-83A1-F6EECF244321}">
                <p14:modId xmlns:p14="http://schemas.microsoft.com/office/powerpoint/2010/main" val="442824492"/>
              </p:ext>
            </p:extLst>
          </p:nvPr>
        </p:nvGraphicFramePr>
        <p:xfrm>
          <a:off x="125927" y="655272"/>
          <a:ext cx="1195445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43151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5898524" y="1439750"/>
            <a:ext cx="6043076" cy="3673163"/>
          </a:xfrm>
          <a:prstGeom prst="rect">
            <a:avLst/>
          </a:prstGeom>
        </p:spPr>
      </p:pic>
      <p:sp>
        <p:nvSpPr>
          <p:cNvPr id="4" name="Rectángulo 3"/>
          <p:cNvSpPr/>
          <p:nvPr/>
        </p:nvSpPr>
        <p:spPr>
          <a:xfrm>
            <a:off x="407830" y="1439750"/>
            <a:ext cx="4782355" cy="3785652"/>
          </a:xfrm>
          <a:prstGeom prst="rect">
            <a:avLst/>
          </a:prstGeom>
        </p:spPr>
        <p:txBody>
          <a:bodyPr wrap="square">
            <a:spAutoFit/>
          </a:bodyPr>
          <a:lstStyle/>
          <a:p>
            <a:pPr indent="449580" algn="just">
              <a:spcAft>
                <a:spcPts val="800"/>
              </a:spcAft>
            </a:pPr>
            <a:r>
              <a:rPr lang="es-EC" sz="2400" dirty="0">
                <a:latin typeface="Arial" panose="020B0604020202020204" pitchFamily="34" charset="0"/>
                <a:ea typeface="Calibri" panose="020F0502020204030204" pitchFamily="34" charset="0"/>
                <a:cs typeface="Times New Roman" panose="02020603050405020304" pitchFamily="18" charset="0"/>
              </a:rPr>
              <a:t>El control y evaluación del negocio se lo realiza para verificar el cumplimiento de todo lo planificado y poder crear estrategias de mejora en caso de que no se estén cumpliendo las metas establecidas o que los clientes no se encuentren satisfechos con alguno de los servicios que se oferta.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ítulo 1"/>
          <p:cNvSpPr txBox="1">
            <a:spLocks/>
          </p:cNvSpPr>
          <p:nvPr/>
        </p:nvSpPr>
        <p:spPr>
          <a:xfrm>
            <a:off x="407830" y="200358"/>
            <a:ext cx="4202805" cy="65282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3200" b="1" dirty="0" smtClean="0"/>
              <a:t>CONTROL Y EVALUACION </a:t>
            </a:r>
            <a:endParaRPr lang="es-EC" sz="3200" b="1" dirty="0"/>
          </a:p>
        </p:txBody>
      </p:sp>
      <p:sp>
        <p:nvSpPr>
          <p:cNvPr id="6" name="Título 1"/>
          <p:cNvSpPr txBox="1">
            <a:spLocks/>
          </p:cNvSpPr>
          <p:nvPr/>
        </p:nvSpPr>
        <p:spPr>
          <a:xfrm>
            <a:off x="6098146" y="200358"/>
            <a:ext cx="4202805" cy="65282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3200" b="1" dirty="0" smtClean="0"/>
              <a:t>CRONOGRAMA</a:t>
            </a:r>
            <a:endParaRPr lang="es-EC" sz="3200" b="1" dirty="0"/>
          </a:p>
        </p:txBody>
      </p:sp>
    </p:spTree>
    <p:extLst>
      <p:ext uri="{BB962C8B-B14F-4D97-AF65-F5344CB8AC3E}">
        <p14:creationId xmlns:p14="http://schemas.microsoft.com/office/powerpoint/2010/main" val="18564524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937532141"/>
              </p:ext>
            </p:extLst>
          </p:nvPr>
        </p:nvGraphicFramePr>
        <p:xfrm>
          <a:off x="476520" y="438339"/>
          <a:ext cx="11410679" cy="5666246"/>
        </p:xfrm>
        <a:graphic>
          <a:graphicData uri="http://schemas.openxmlformats.org/drawingml/2006/table">
            <a:tbl>
              <a:tblPr firstRow="1" firstCol="1" bandRow="1">
                <a:tableStyleId>{5C22544A-7EE6-4342-B048-85BDC9FD1C3A}</a:tableStyleId>
              </a:tblPr>
              <a:tblGrid>
                <a:gridCol w="2234138"/>
                <a:gridCol w="2797803"/>
                <a:gridCol w="6378738"/>
              </a:tblGrid>
              <a:tr h="374088">
                <a:tc>
                  <a:txBody>
                    <a:bodyPr/>
                    <a:lstStyle/>
                    <a:p>
                      <a:pPr algn="ctr">
                        <a:lnSpc>
                          <a:spcPct val="115000"/>
                        </a:lnSpc>
                        <a:spcAft>
                          <a:spcPts val="0"/>
                        </a:spcAft>
                      </a:pPr>
                      <a:r>
                        <a:rPr lang="es-EC" sz="1400" dirty="0" smtClean="0">
                          <a:effectLst/>
                        </a:rPr>
                        <a:t>TEORÍA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315" marR="42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A116"/>
                    </a:solidFill>
                  </a:tcPr>
                </a:tc>
                <a:tc>
                  <a:txBody>
                    <a:bodyPr/>
                    <a:lstStyle/>
                    <a:p>
                      <a:pPr algn="ctr">
                        <a:lnSpc>
                          <a:spcPct val="115000"/>
                        </a:lnSpc>
                        <a:spcAft>
                          <a:spcPts val="0"/>
                        </a:spcAft>
                      </a:pPr>
                      <a:r>
                        <a:rPr lang="es-EC" sz="1400" dirty="0" smtClean="0">
                          <a:effectLst/>
                        </a:rPr>
                        <a:t>EXPONENTE</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315" marR="42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A116"/>
                    </a:solidFill>
                  </a:tcPr>
                </a:tc>
                <a:tc>
                  <a:txBody>
                    <a:bodyPr/>
                    <a:lstStyle/>
                    <a:p>
                      <a:pPr algn="ctr">
                        <a:lnSpc>
                          <a:spcPct val="115000"/>
                        </a:lnSpc>
                        <a:spcAft>
                          <a:spcPts val="0"/>
                        </a:spcAft>
                      </a:pPr>
                      <a:r>
                        <a:rPr lang="es-EC" sz="1400" dirty="0" smtClean="0">
                          <a:effectLst/>
                        </a:rPr>
                        <a:t>PLANTEAMIENTOS PRINCIPALES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315" marR="42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A116"/>
                    </a:solidFill>
                  </a:tcPr>
                </a:tc>
              </a:tr>
              <a:tr h="1769043">
                <a:tc>
                  <a:txBody>
                    <a:bodyPr/>
                    <a:lstStyle/>
                    <a:p>
                      <a:pPr algn="ctr">
                        <a:lnSpc>
                          <a:spcPct val="115000"/>
                        </a:lnSpc>
                        <a:spcAft>
                          <a:spcPts val="0"/>
                        </a:spcAft>
                      </a:pPr>
                      <a:r>
                        <a:rPr lang="es-EC" sz="1400" dirty="0">
                          <a:effectLst/>
                        </a:rPr>
                        <a:t>Concepción de la Escuela Austriaca de Emprendimiento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033" marR="570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A116"/>
                    </a:solidFill>
                  </a:tcPr>
                </a:tc>
                <a:tc>
                  <a:txBody>
                    <a:bodyPr/>
                    <a:lstStyle/>
                    <a:p>
                      <a:pPr>
                        <a:lnSpc>
                          <a:spcPct val="115000"/>
                        </a:lnSpc>
                        <a:spcAft>
                          <a:spcPts val="0"/>
                        </a:spcAft>
                      </a:pPr>
                      <a:r>
                        <a:rPr lang="es-EC" sz="1400" dirty="0">
                          <a:effectLst/>
                        </a:rPr>
                        <a:t>Castillo, Alicia (1999). Estado del Arte en la Enseñanza del Emprendimiento. </a:t>
                      </a:r>
                      <a:r>
                        <a:rPr lang="es-EC" sz="1400" dirty="0" err="1">
                          <a:effectLst/>
                        </a:rPr>
                        <a:t>Intec</a:t>
                      </a:r>
                      <a:r>
                        <a:rPr lang="es-EC" sz="1400" dirty="0">
                          <a:effectLst/>
                        </a:rPr>
                        <a:t>-Chile</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033" marR="570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nSpc>
                          <a:spcPct val="115000"/>
                        </a:lnSpc>
                        <a:spcAft>
                          <a:spcPts val="0"/>
                        </a:spcAft>
                      </a:pPr>
                      <a:r>
                        <a:rPr lang="es-EC" sz="1400" dirty="0">
                          <a:effectLst/>
                        </a:rPr>
                        <a:t>Moisés considera que el factor emprendedor está presente en todas las acciones humanas, centrándose en la satisfacción de las necesidades de una sociedad.</a:t>
                      </a:r>
                    </a:p>
                    <a:p>
                      <a:pPr>
                        <a:lnSpc>
                          <a:spcPct val="115000"/>
                        </a:lnSpc>
                        <a:spcAft>
                          <a:spcPts val="0"/>
                        </a:spcAft>
                      </a:pPr>
                      <a:r>
                        <a:rPr lang="es-EC" sz="1400" dirty="0">
                          <a:effectLst/>
                        </a:rPr>
                        <a:t> </a:t>
                      </a:r>
                    </a:p>
                    <a:p>
                      <a:pPr>
                        <a:lnSpc>
                          <a:spcPct val="115000"/>
                        </a:lnSpc>
                        <a:spcAft>
                          <a:spcPts val="0"/>
                        </a:spcAft>
                      </a:pPr>
                      <a:r>
                        <a:rPr lang="es-EC" sz="1400" dirty="0" err="1">
                          <a:effectLst/>
                        </a:rPr>
                        <a:t>Kizner</a:t>
                      </a:r>
                      <a:r>
                        <a:rPr lang="es-EC" sz="1400" dirty="0">
                          <a:effectLst/>
                        </a:rPr>
                        <a:t> afirma que un emprendedor gana cuando esta alerta de las oportunidades que el mercado le ofrece, obteniendo ventaja competitiva a relación con la competencia.</a:t>
                      </a:r>
                    </a:p>
                    <a:p>
                      <a:pPr>
                        <a:lnSpc>
                          <a:spcPct val="115000"/>
                        </a:lnSpc>
                        <a:spcAft>
                          <a:spcPts val="0"/>
                        </a:spcAft>
                      </a:pPr>
                      <a:r>
                        <a:rPr lang="es-EC" sz="1400" dirty="0">
                          <a:effectLst/>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033" marR="570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1004465">
                <a:tc>
                  <a:txBody>
                    <a:bodyPr/>
                    <a:lstStyle/>
                    <a:p>
                      <a:pPr algn="ctr">
                        <a:lnSpc>
                          <a:spcPct val="115000"/>
                        </a:lnSpc>
                        <a:spcAft>
                          <a:spcPts val="0"/>
                        </a:spcAft>
                      </a:pPr>
                      <a:r>
                        <a:rPr lang="es-EC" sz="1400" dirty="0">
                          <a:effectLst/>
                        </a:rPr>
                        <a:t>Modelo del Proceso Emprendedor de </a:t>
                      </a:r>
                      <a:r>
                        <a:rPr lang="es-EC" sz="1400" dirty="0" err="1">
                          <a:effectLst/>
                        </a:rPr>
                        <a:t>Brazeal</a:t>
                      </a:r>
                      <a:r>
                        <a:rPr lang="es-EC" sz="1400" dirty="0">
                          <a:effectLst/>
                        </a:rPr>
                        <a:t> y Herbert</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033" marR="570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A116"/>
                    </a:solidFill>
                  </a:tcPr>
                </a:tc>
                <a:tc>
                  <a:txBody>
                    <a:bodyPr/>
                    <a:lstStyle/>
                    <a:p>
                      <a:pPr>
                        <a:lnSpc>
                          <a:spcPct val="115000"/>
                        </a:lnSpc>
                        <a:spcAft>
                          <a:spcPts val="0"/>
                        </a:spcAft>
                      </a:pPr>
                      <a:r>
                        <a:rPr lang="es-EC" sz="1400">
                          <a:effectLst/>
                        </a:rPr>
                        <a:t>González, Carlos &amp; Gálvez, Edgar (2008). Modelo de Emprendimiento en Red –Mer.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7033" marR="570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nSpc>
                          <a:spcPct val="115000"/>
                        </a:lnSpc>
                        <a:spcAft>
                          <a:spcPts val="0"/>
                        </a:spcAft>
                      </a:pPr>
                      <a:r>
                        <a:rPr lang="es-EC" sz="1400" dirty="0">
                          <a:effectLst/>
                        </a:rPr>
                        <a:t>Se considera que el emprendedor es un agente de cambio que debe estar pendiente de las transformaciones de su entorno para adaptarse. Así mismo, considera que la creatividad es una característica fundamental del emprendedor y la innovación como ventaja competitiva.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033" marR="570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1259325">
                <a:tc>
                  <a:txBody>
                    <a:bodyPr/>
                    <a:lstStyle/>
                    <a:p>
                      <a:pPr algn="ctr">
                        <a:lnSpc>
                          <a:spcPct val="115000"/>
                        </a:lnSpc>
                        <a:spcAft>
                          <a:spcPts val="0"/>
                        </a:spcAft>
                      </a:pPr>
                      <a:r>
                        <a:rPr lang="es-EC" sz="1400">
                          <a:effectLst/>
                        </a:rPr>
                        <a:t>Emprendedor según Howard Stevenson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7033" marR="570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A116"/>
                    </a:solidFill>
                  </a:tcPr>
                </a:tc>
                <a:tc>
                  <a:txBody>
                    <a:bodyPr/>
                    <a:lstStyle/>
                    <a:p>
                      <a:pPr>
                        <a:lnSpc>
                          <a:spcPct val="115000"/>
                        </a:lnSpc>
                        <a:spcAft>
                          <a:spcPts val="0"/>
                        </a:spcAft>
                      </a:pPr>
                      <a:r>
                        <a:rPr lang="es-EC" sz="1400">
                          <a:effectLst/>
                        </a:rPr>
                        <a:t>Carrasco, Inmaculada &amp; Castaño, Soledad. (2008). El Emprendedor Schumpeteriano y el Contexto Social. ICE.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7033" marR="570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nSpc>
                          <a:spcPct val="115000"/>
                        </a:lnSpc>
                        <a:spcAft>
                          <a:spcPts val="0"/>
                        </a:spcAft>
                      </a:pPr>
                      <a:r>
                        <a:rPr lang="es-EC" sz="1400" dirty="0">
                          <a:effectLst/>
                        </a:rPr>
                        <a:t>La enseñanza del emprendimiento no está ligada al número de empresas creadas, sino a la facultad de crecer y crear riqueza, haciendo énfasis en:</a:t>
                      </a:r>
                    </a:p>
                    <a:p>
                      <a:pPr marL="342900" lvl="0" indent="-342900">
                        <a:lnSpc>
                          <a:spcPct val="115000"/>
                        </a:lnSpc>
                        <a:spcAft>
                          <a:spcPts val="0"/>
                        </a:spcAft>
                        <a:buFont typeface="Arial" panose="020B0604020202020204" pitchFamily="34" charset="0"/>
                        <a:buChar char="-"/>
                      </a:pPr>
                      <a:r>
                        <a:rPr lang="es-EC" sz="1400" dirty="0">
                          <a:effectLst/>
                        </a:rPr>
                        <a:t>Mercado</a:t>
                      </a:r>
                    </a:p>
                    <a:p>
                      <a:pPr marL="342900" lvl="0" indent="-342900">
                        <a:lnSpc>
                          <a:spcPct val="115000"/>
                        </a:lnSpc>
                        <a:spcAft>
                          <a:spcPts val="0"/>
                        </a:spcAft>
                        <a:buFont typeface="Arial" panose="020B0604020202020204" pitchFamily="34" charset="0"/>
                        <a:buChar char="-"/>
                      </a:pPr>
                      <a:r>
                        <a:rPr lang="es-EC" sz="1400" dirty="0">
                          <a:effectLst/>
                        </a:rPr>
                        <a:t>Personas </a:t>
                      </a:r>
                    </a:p>
                    <a:p>
                      <a:pPr marL="342900" lvl="0" indent="-342900">
                        <a:lnSpc>
                          <a:spcPct val="115000"/>
                        </a:lnSpc>
                        <a:spcAft>
                          <a:spcPts val="0"/>
                        </a:spcAft>
                        <a:buFont typeface="Arial" panose="020B0604020202020204" pitchFamily="34" charset="0"/>
                        <a:buChar char="-"/>
                      </a:pPr>
                      <a:r>
                        <a:rPr lang="es-EC" sz="1400" dirty="0">
                          <a:effectLst/>
                        </a:rPr>
                        <a:t>Recursos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033" marR="570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1259325">
                <a:tc>
                  <a:txBody>
                    <a:bodyPr/>
                    <a:lstStyle/>
                    <a:p>
                      <a:pPr algn="ctr">
                        <a:lnSpc>
                          <a:spcPct val="115000"/>
                        </a:lnSpc>
                        <a:spcAft>
                          <a:spcPts val="0"/>
                        </a:spcAft>
                      </a:pPr>
                      <a:r>
                        <a:rPr lang="es-EC" sz="1400" dirty="0" err="1">
                          <a:effectLst/>
                        </a:rPr>
                        <a:t>Knight</a:t>
                      </a:r>
                      <a:r>
                        <a:rPr lang="es-EC" sz="1400" dirty="0">
                          <a:effectLst/>
                        </a:rPr>
                        <a:t> y sus aportes a la Teoría del Emprendedor</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033" marR="570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A116"/>
                    </a:solidFill>
                  </a:tcPr>
                </a:tc>
                <a:tc>
                  <a:txBody>
                    <a:bodyPr/>
                    <a:lstStyle/>
                    <a:p>
                      <a:pPr>
                        <a:lnSpc>
                          <a:spcPct val="115000"/>
                        </a:lnSpc>
                        <a:spcAft>
                          <a:spcPts val="0"/>
                        </a:spcAft>
                      </a:pPr>
                      <a:r>
                        <a:rPr lang="es-EC" sz="1400">
                          <a:effectLst/>
                        </a:rPr>
                        <a:t>Tarapuez, Edwin,  Zapata, Jairo &amp; Agreda, Esperanza. (2008). Knight y sus aportes a la Teoría del Emprendedor. Estudios Gerenciales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7033" marR="570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nSpc>
                          <a:spcPct val="115000"/>
                        </a:lnSpc>
                        <a:spcAft>
                          <a:spcPts val="0"/>
                        </a:spcAft>
                      </a:pPr>
                      <a:r>
                        <a:rPr lang="es-EC" sz="1400" dirty="0" err="1">
                          <a:effectLst/>
                        </a:rPr>
                        <a:t>Knight</a:t>
                      </a:r>
                      <a:r>
                        <a:rPr lang="es-EC" sz="1400" dirty="0">
                          <a:effectLst/>
                        </a:rPr>
                        <a:t> afirma que el emprendedor es quien afronta la incertidumbre del futuro y aporta parte del capital necesario a la empresa, se define como un agente dinámico que impulsa el desarrollo y promueve la innovación en el mercado, marcada por:</a:t>
                      </a:r>
                    </a:p>
                    <a:p>
                      <a:pPr marL="342900" lvl="0" indent="-342900">
                        <a:lnSpc>
                          <a:spcPct val="115000"/>
                        </a:lnSpc>
                        <a:spcAft>
                          <a:spcPts val="0"/>
                        </a:spcAft>
                        <a:buFont typeface="Arial" panose="020B0604020202020204" pitchFamily="34" charset="0"/>
                        <a:buChar char="-"/>
                      </a:pPr>
                      <a:r>
                        <a:rPr lang="es-EC" sz="1400" dirty="0">
                          <a:effectLst/>
                        </a:rPr>
                        <a:t>La capacidad de emprender</a:t>
                      </a:r>
                    </a:p>
                    <a:p>
                      <a:pPr marL="342900" lvl="0" indent="-342900">
                        <a:lnSpc>
                          <a:spcPct val="115000"/>
                        </a:lnSpc>
                        <a:spcAft>
                          <a:spcPts val="0"/>
                        </a:spcAft>
                        <a:buFont typeface="Arial" panose="020B0604020202020204" pitchFamily="34" charset="0"/>
                        <a:buChar char="-"/>
                      </a:pPr>
                      <a:r>
                        <a:rPr lang="es-EC" sz="1400" dirty="0">
                          <a:effectLst/>
                        </a:rPr>
                        <a:t>El esfuerzo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033" marR="570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bl>
          </a:graphicData>
        </a:graphic>
      </p:graphicFrame>
    </p:spTree>
    <p:extLst>
      <p:ext uri="{BB962C8B-B14F-4D97-AF65-F5344CB8AC3E}">
        <p14:creationId xmlns:p14="http://schemas.microsoft.com/office/powerpoint/2010/main" val="10895426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para EMPRENDIMIENTOS"/>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96213" y="1085045"/>
            <a:ext cx="11552349" cy="514292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txBox="1">
            <a:spLocks/>
          </p:cNvSpPr>
          <p:nvPr/>
        </p:nvSpPr>
        <p:spPr>
          <a:xfrm>
            <a:off x="523741" y="325975"/>
            <a:ext cx="10058400" cy="62706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4000" b="1" dirty="0" smtClean="0"/>
              <a:t>MARCO REFERENCIAL</a:t>
            </a:r>
            <a:endParaRPr lang="es-EC" sz="4000" b="1" dirty="0"/>
          </a:p>
        </p:txBody>
      </p:sp>
      <p:graphicFrame>
        <p:nvGraphicFramePr>
          <p:cNvPr id="3" name="Diagrama 2"/>
          <p:cNvGraphicFramePr/>
          <p:nvPr>
            <p:extLst>
              <p:ext uri="{D42A27DB-BD31-4B8C-83A1-F6EECF244321}">
                <p14:modId xmlns:p14="http://schemas.microsoft.com/office/powerpoint/2010/main" val="4252990983"/>
              </p:ext>
            </p:extLst>
          </p:nvPr>
        </p:nvGraphicFramePr>
        <p:xfrm>
          <a:off x="523741" y="629514"/>
          <a:ext cx="1128618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13159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291492779"/>
              </p:ext>
            </p:extLst>
          </p:nvPr>
        </p:nvGraphicFramePr>
        <p:xfrm>
          <a:off x="296215" y="184888"/>
          <a:ext cx="11423560" cy="3213037"/>
        </p:xfrm>
        <a:graphic>
          <a:graphicData uri="http://schemas.openxmlformats.org/drawingml/2006/table">
            <a:tbl>
              <a:tblPr firstRow="1" firstCol="1" bandRow="1">
                <a:tableStyleId>{00A15C55-8517-42AA-B614-E9B94910E393}</a:tableStyleId>
              </a:tblPr>
              <a:tblGrid>
                <a:gridCol w="1700010"/>
                <a:gridCol w="1802684"/>
                <a:gridCol w="2627649"/>
                <a:gridCol w="5293217"/>
              </a:tblGrid>
              <a:tr h="195832">
                <a:tc>
                  <a:txBody>
                    <a:bodyPr/>
                    <a:lstStyle/>
                    <a:p>
                      <a:pPr algn="ctr">
                        <a:lnSpc>
                          <a:spcPct val="115000"/>
                        </a:lnSpc>
                        <a:spcAft>
                          <a:spcPts val="0"/>
                        </a:spcAft>
                      </a:pPr>
                      <a:r>
                        <a:rPr lang="es-EC" sz="1400" dirty="0" smtClean="0">
                          <a:effectLst/>
                        </a:rPr>
                        <a:t>SOPORTE</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858" marR="63858" marT="0" marB="0"/>
                </a:tc>
                <a:tc>
                  <a:txBody>
                    <a:bodyPr/>
                    <a:lstStyle/>
                    <a:p>
                      <a:pPr algn="ctr">
                        <a:lnSpc>
                          <a:spcPct val="115000"/>
                        </a:lnSpc>
                        <a:spcAft>
                          <a:spcPts val="0"/>
                        </a:spcAft>
                      </a:pPr>
                      <a:r>
                        <a:rPr lang="es-EC" sz="1400">
                          <a:effectLst/>
                        </a:rPr>
                        <a:t>PARTICIPANTES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3858" marR="63858" marT="0" marB="0"/>
                </a:tc>
                <a:tc>
                  <a:txBody>
                    <a:bodyPr/>
                    <a:lstStyle/>
                    <a:p>
                      <a:pPr algn="ctr">
                        <a:lnSpc>
                          <a:spcPct val="115000"/>
                        </a:lnSpc>
                        <a:spcAft>
                          <a:spcPts val="0"/>
                        </a:spcAft>
                      </a:pPr>
                      <a:r>
                        <a:rPr lang="es-EC" sz="1400">
                          <a:effectLst/>
                        </a:rPr>
                        <a:t>OBJETIVO DE ESTUDIO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3858" marR="63858" marT="0" marB="0"/>
                </a:tc>
                <a:tc>
                  <a:txBody>
                    <a:bodyPr/>
                    <a:lstStyle/>
                    <a:p>
                      <a:pPr algn="ctr">
                        <a:lnSpc>
                          <a:spcPct val="115000"/>
                        </a:lnSpc>
                        <a:spcAft>
                          <a:spcPts val="0"/>
                        </a:spcAft>
                      </a:pPr>
                      <a:r>
                        <a:rPr lang="es-EC" sz="1400" dirty="0" smtClean="0">
                          <a:effectLst/>
                        </a:rPr>
                        <a:t>PLANTEAMIENTOS</a:t>
                      </a:r>
                      <a:r>
                        <a:rPr lang="es-EC" sz="1400" baseline="0" dirty="0" smtClean="0">
                          <a:effectLst/>
                        </a:rPr>
                        <a:t> PRINCIPALES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858" marR="63858" marT="0" marB="0"/>
                </a:tc>
              </a:tr>
              <a:tr h="1654142">
                <a:tc>
                  <a:txBody>
                    <a:bodyPr/>
                    <a:lstStyle/>
                    <a:p>
                      <a:pPr>
                        <a:lnSpc>
                          <a:spcPct val="107000"/>
                        </a:lnSpc>
                        <a:spcAft>
                          <a:spcPts val="0"/>
                        </a:spcAft>
                      </a:pPr>
                      <a:r>
                        <a:rPr lang="es-EC" sz="1400" dirty="0">
                          <a:effectLst/>
                        </a:rPr>
                        <a:t>GLOBAL ENTREPRENEURSHIP MONITOR (GEM)</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858" marR="63858" marT="0" marB="0"/>
                </a:tc>
                <a:tc>
                  <a:txBody>
                    <a:bodyPr/>
                    <a:lstStyle/>
                    <a:p>
                      <a:pPr>
                        <a:lnSpc>
                          <a:spcPct val="107000"/>
                        </a:lnSpc>
                        <a:spcAft>
                          <a:spcPts val="0"/>
                        </a:spcAft>
                      </a:pPr>
                      <a:r>
                        <a:rPr lang="es-EC" sz="1400">
                          <a:effectLst/>
                        </a:rPr>
                        <a:t>66 economías participaron en un estudio que mide la actividad emprendedora mediante fases de actividad empresarial.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3858" marR="63858" marT="0" marB="0"/>
                </a:tc>
                <a:tc>
                  <a:txBody>
                    <a:bodyPr/>
                    <a:lstStyle/>
                    <a:p>
                      <a:pPr>
                        <a:lnSpc>
                          <a:spcPct val="107000"/>
                        </a:lnSpc>
                        <a:spcAft>
                          <a:spcPts val="0"/>
                        </a:spcAft>
                      </a:pPr>
                      <a:r>
                        <a:rPr lang="es-EC" sz="1400" dirty="0">
                          <a:effectLst/>
                        </a:rPr>
                        <a:t>Proveer una perspectiva del emprendimiento mediante la medición de las actitudes de la población</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858" marR="63858" marT="0" marB="0"/>
                </a:tc>
                <a:tc>
                  <a:txBody>
                    <a:bodyPr/>
                    <a:lstStyle/>
                    <a:p>
                      <a:pPr marL="342900" lvl="0" indent="-342900">
                        <a:lnSpc>
                          <a:spcPct val="107000"/>
                        </a:lnSpc>
                        <a:spcAft>
                          <a:spcPts val="0"/>
                        </a:spcAft>
                        <a:buFont typeface="Arial" panose="020B0604020202020204" pitchFamily="34" charset="0"/>
                        <a:buChar char="-"/>
                      </a:pPr>
                      <a:r>
                        <a:rPr lang="es-EC" sz="1400" dirty="0">
                          <a:effectLst/>
                        </a:rPr>
                        <a:t>La actividad emprendedora se define por las fases del ciclo de vida de un negocio, el impacto y el tipo de negocio.</a:t>
                      </a:r>
                    </a:p>
                    <a:p>
                      <a:pPr marL="342900" lvl="0" indent="-342900">
                        <a:lnSpc>
                          <a:spcPct val="107000"/>
                        </a:lnSpc>
                        <a:spcAft>
                          <a:spcPts val="0"/>
                        </a:spcAft>
                        <a:buFont typeface="Arial" panose="020B0604020202020204" pitchFamily="34" charset="0"/>
                        <a:buChar char="-"/>
                      </a:pPr>
                      <a:r>
                        <a:rPr lang="es-EC" sz="1400" dirty="0">
                          <a:effectLst/>
                        </a:rPr>
                        <a:t>Ecuador se encuentra en el puesto 1 del ranking de empresas nacientes y una TEA del 31,8% </a:t>
                      </a:r>
                    </a:p>
                    <a:p>
                      <a:pPr marL="342900" lvl="0" indent="-342900">
                        <a:lnSpc>
                          <a:spcPct val="107000"/>
                        </a:lnSpc>
                        <a:spcAft>
                          <a:spcPts val="0"/>
                        </a:spcAft>
                        <a:buFont typeface="Arial" panose="020B0604020202020204" pitchFamily="34" charset="0"/>
                        <a:buChar char="-"/>
                      </a:pPr>
                      <a:r>
                        <a:rPr lang="es-EC" sz="1400" dirty="0">
                          <a:effectLst/>
                        </a:rPr>
                        <a:t>Solo una minoría de nuevas empresas alcanzan elevadas tasas de crecimiento a corto plazo.</a:t>
                      </a:r>
                    </a:p>
                    <a:p>
                      <a:pPr marL="342900" lvl="0" indent="-342900">
                        <a:lnSpc>
                          <a:spcPct val="107000"/>
                        </a:lnSpc>
                        <a:spcAft>
                          <a:spcPts val="0"/>
                        </a:spcAft>
                        <a:buFont typeface="Arial" panose="020B0604020202020204" pitchFamily="34" charset="0"/>
                        <a:buChar char="-"/>
                      </a:pPr>
                      <a:r>
                        <a:rPr lang="es-EC" sz="1400" dirty="0">
                          <a:effectLst/>
                        </a:rPr>
                        <a:t>Las empresas innovadoras son las que presentan mejores perspectivas de supervivencia y consolidación.</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858" marR="63858" marT="0" marB="0"/>
                </a:tc>
              </a:tr>
              <a:tr h="728932">
                <a:tc>
                  <a:txBody>
                    <a:bodyPr/>
                    <a:lstStyle/>
                    <a:p>
                      <a:pPr>
                        <a:lnSpc>
                          <a:spcPct val="107000"/>
                        </a:lnSpc>
                        <a:spcAft>
                          <a:spcPts val="0"/>
                        </a:spcAft>
                      </a:pPr>
                      <a:r>
                        <a:rPr lang="es-EC" sz="1400" dirty="0">
                          <a:effectLst/>
                        </a:rPr>
                        <a:t>DOING BUSINESS 2016</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858" marR="63858" marT="0" marB="0"/>
                </a:tc>
                <a:tc>
                  <a:txBody>
                    <a:bodyPr/>
                    <a:lstStyle/>
                    <a:p>
                      <a:pPr>
                        <a:lnSpc>
                          <a:spcPct val="107000"/>
                        </a:lnSpc>
                        <a:spcAft>
                          <a:spcPts val="0"/>
                        </a:spcAft>
                      </a:pPr>
                      <a:r>
                        <a:rPr lang="es-EC" sz="1400">
                          <a:effectLst/>
                        </a:rPr>
                        <a:t>Participación de 190 economías, y la puntuación de cada índice respecto a la frontera.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3858" marR="63858" marT="0" marB="0"/>
                </a:tc>
                <a:tc>
                  <a:txBody>
                    <a:bodyPr/>
                    <a:lstStyle/>
                    <a:p>
                      <a:pPr>
                        <a:lnSpc>
                          <a:spcPct val="107000"/>
                        </a:lnSpc>
                        <a:spcAft>
                          <a:spcPts val="0"/>
                        </a:spcAft>
                      </a:pPr>
                      <a:r>
                        <a:rPr lang="es-EC" sz="1400">
                          <a:effectLst/>
                        </a:rPr>
                        <a:t>Medición de normas que regulan la actividad empresarial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3858" marR="63858" marT="0" marB="0"/>
                </a:tc>
                <a:tc>
                  <a:txBody>
                    <a:bodyPr/>
                    <a:lstStyle/>
                    <a:p>
                      <a:pPr marL="342900" lvl="0" indent="-342900">
                        <a:lnSpc>
                          <a:spcPct val="107000"/>
                        </a:lnSpc>
                        <a:spcAft>
                          <a:spcPts val="0"/>
                        </a:spcAft>
                        <a:buFont typeface="Arial" panose="020B0604020202020204" pitchFamily="34" charset="0"/>
                        <a:buChar char="-"/>
                      </a:pPr>
                      <a:r>
                        <a:rPr lang="es-EC" sz="1400" dirty="0">
                          <a:effectLst/>
                        </a:rPr>
                        <a:t>Ecuador ha pasado del puesto 114 al 118 del ranking general.</a:t>
                      </a:r>
                    </a:p>
                    <a:p>
                      <a:pPr>
                        <a:lnSpc>
                          <a:spcPct val="107000"/>
                        </a:lnSpc>
                        <a:spcAft>
                          <a:spcPts val="0"/>
                        </a:spcAft>
                      </a:pPr>
                      <a:r>
                        <a:rPr lang="es-EC" sz="1400" dirty="0">
                          <a:effectLst/>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858" marR="63858" marT="0" marB="0"/>
                </a:tc>
              </a:tr>
            </a:tbl>
          </a:graphicData>
        </a:graphic>
      </p:graphicFrame>
      <p:pic>
        <p:nvPicPr>
          <p:cNvPr id="3" name="Imagen 2"/>
          <p:cNvPicPr/>
          <p:nvPr/>
        </p:nvPicPr>
        <p:blipFill>
          <a:blip r:embed="rId2"/>
          <a:stretch>
            <a:fillRect/>
          </a:stretch>
        </p:blipFill>
        <p:spPr>
          <a:xfrm>
            <a:off x="1809499" y="3520427"/>
            <a:ext cx="8454963" cy="2661433"/>
          </a:xfrm>
          <a:prstGeom prst="rect">
            <a:avLst/>
          </a:prstGeom>
        </p:spPr>
      </p:pic>
    </p:spTree>
    <p:extLst>
      <p:ext uri="{BB962C8B-B14F-4D97-AF65-F5344CB8AC3E}">
        <p14:creationId xmlns:p14="http://schemas.microsoft.com/office/powerpoint/2010/main" val="15482165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22891</TotalTime>
  <Words>4773</Words>
  <Application>Microsoft Office PowerPoint</Application>
  <PresentationFormat>Panorámica</PresentationFormat>
  <Paragraphs>525</Paragraphs>
  <Slides>69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69</vt:i4>
      </vt:variant>
    </vt:vector>
  </HeadingPairs>
  <TitlesOfParts>
    <vt:vector size="76" baseType="lpstr">
      <vt:lpstr>Arial</vt:lpstr>
      <vt:lpstr>Calibri</vt:lpstr>
      <vt:lpstr>Calibri Light</vt:lpstr>
      <vt:lpstr>Cambria Math</vt:lpstr>
      <vt:lpstr>Symbol</vt:lpstr>
      <vt:lpstr>Times New Roman</vt:lpstr>
      <vt:lpstr>Retrospección</vt:lpstr>
      <vt:lpstr>Presentación de PowerPoint</vt:lpstr>
      <vt:lpstr>TEMA</vt:lpstr>
      <vt:lpstr>PLANTEAMIENTO DEL PROBLEMA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Karen Nicole Jiménez Chamorro</dc:creator>
  <cp:lastModifiedBy>Karen Nicole Jiménez Chamorro</cp:lastModifiedBy>
  <cp:revision>58</cp:revision>
  <dcterms:created xsi:type="dcterms:W3CDTF">2019-01-20T22:03:41Z</dcterms:created>
  <dcterms:modified xsi:type="dcterms:W3CDTF">2019-05-29T16:25:00Z</dcterms:modified>
</cp:coreProperties>
</file>