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0" r:id="rId2"/>
    <p:sldId id="283" r:id="rId3"/>
    <p:sldId id="272" r:id="rId4"/>
    <p:sldId id="280" r:id="rId5"/>
    <p:sldId id="273" r:id="rId6"/>
    <p:sldId id="274" r:id="rId7"/>
    <p:sldId id="275" r:id="rId8"/>
    <p:sldId id="276" r:id="rId9"/>
    <p:sldId id="281" r:id="rId10"/>
    <p:sldId id="284" r:id="rId11"/>
    <p:sldId id="277" r:id="rId12"/>
    <p:sldId id="282" r:id="rId13"/>
    <p:sldId id="278" r:id="rId14"/>
    <p:sldId id="271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>
        <p:scale>
          <a:sx n="59" d="100"/>
          <a:sy n="59" d="100"/>
        </p:scale>
        <p:origin x="96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C0697-C0F7-4826-A1FB-1A7087A3EB4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ED3682-C427-4A96-98DC-0D83FC24AD92}">
      <dgm:prSet phldrT="[Texto]"/>
      <dgm:spPr/>
      <dgm:t>
        <a:bodyPr/>
        <a:lstStyle/>
        <a:p>
          <a:r>
            <a:rPr lang="es-ES" dirty="0"/>
            <a:t>Antecedentes Investigativos</a:t>
          </a:r>
        </a:p>
        <a:p>
          <a:r>
            <a:rPr lang="es-ES" dirty="0"/>
            <a:t>Fin Guerra Fría /Seguridad </a:t>
          </a:r>
        </a:p>
        <a:p>
          <a:r>
            <a:rPr lang="es-ES" dirty="0"/>
            <a:t>Torres Gemelas/ Defensa</a:t>
          </a:r>
        </a:p>
        <a:p>
          <a:r>
            <a:rPr lang="es-ES" dirty="0"/>
            <a:t>Estado</a:t>
          </a:r>
        </a:p>
        <a:p>
          <a:r>
            <a:rPr lang="es-ES" dirty="0"/>
            <a:t>Poder /Relacionamiento Internacional</a:t>
          </a:r>
        </a:p>
      </dgm:t>
    </dgm:pt>
    <dgm:pt modelId="{DADD9B33-B88C-4F4B-A6B1-1A317C5159B2}" type="parTrans" cxnId="{F998B475-62F6-4E43-BF96-8169316D2206}">
      <dgm:prSet/>
      <dgm:spPr/>
      <dgm:t>
        <a:bodyPr/>
        <a:lstStyle/>
        <a:p>
          <a:endParaRPr lang="es-ES"/>
        </a:p>
      </dgm:t>
    </dgm:pt>
    <dgm:pt modelId="{F035C5CC-FAF0-49FC-98B4-8824F241D1FA}" type="sibTrans" cxnId="{F998B475-62F6-4E43-BF96-8169316D2206}">
      <dgm:prSet/>
      <dgm:spPr/>
      <dgm:t>
        <a:bodyPr/>
        <a:lstStyle/>
        <a:p>
          <a:endParaRPr lang="es-ES"/>
        </a:p>
      </dgm:t>
    </dgm:pt>
    <dgm:pt modelId="{441B17C8-DF70-4E86-BA49-78FA931D088E}">
      <dgm:prSet phldrT="[Texto]"/>
      <dgm:spPr/>
      <dgm:t>
        <a:bodyPr/>
        <a:lstStyle/>
        <a:p>
          <a:r>
            <a:rPr lang="es-ES" dirty="0"/>
            <a:t>Fundamentación teórica general y específica: Dimensión política Lineamientos estratégicos Organización del sistema de convenios. Normativa , formulación y difusión; militar y amenazas</a:t>
          </a:r>
        </a:p>
      </dgm:t>
    </dgm:pt>
    <dgm:pt modelId="{05BBF6EC-68A4-4449-A41F-B08F507FBA23}" type="parTrans" cxnId="{84368F13-41D3-4442-9A5E-676C92A137E3}">
      <dgm:prSet/>
      <dgm:spPr/>
      <dgm:t>
        <a:bodyPr/>
        <a:lstStyle/>
        <a:p>
          <a:endParaRPr lang="es-ES"/>
        </a:p>
      </dgm:t>
    </dgm:pt>
    <dgm:pt modelId="{368712FB-CCFE-4712-833B-6821415206C0}" type="sibTrans" cxnId="{84368F13-41D3-4442-9A5E-676C92A137E3}">
      <dgm:prSet/>
      <dgm:spPr/>
      <dgm:t>
        <a:bodyPr/>
        <a:lstStyle/>
        <a:p>
          <a:endParaRPr lang="es-ES"/>
        </a:p>
      </dgm:t>
    </dgm:pt>
    <dgm:pt modelId="{3BACDBEF-D69C-4535-8B43-983DDA79578F}">
      <dgm:prSet phldrT="[Texto]"/>
      <dgm:spPr/>
      <dgm:t>
        <a:bodyPr/>
        <a:lstStyle/>
        <a:p>
          <a:r>
            <a:rPr lang="es-ES" dirty="0"/>
            <a:t>Fundamentación conceptual, bases teóricas, fundamentación legal</a:t>
          </a:r>
        </a:p>
        <a:p>
          <a:endParaRPr lang="es-ES" dirty="0"/>
        </a:p>
      </dgm:t>
    </dgm:pt>
    <dgm:pt modelId="{5BF874E7-DDFD-470A-B7D4-836526DB11D4}" type="parTrans" cxnId="{2F2B50E2-0950-4A72-B046-05D8F785E139}">
      <dgm:prSet/>
      <dgm:spPr/>
      <dgm:t>
        <a:bodyPr/>
        <a:lstStyle/>
        <a:p>
          <a:endParaRPr lang="es-ES"/>
        </a:p>
      </dgm:t>
    </dgm:pt>
    <dgm:pt modelId="{B4C54D73-9E77-4562-A7B6-D6B335CE29B8}" type="sibTrans" cxnId="{2F2B50E2-0950-4A72-B046-05D8F785E139}">
      <dgm:prSet/>
      <dgm:spPr/>
      <dgm:t>
        <a:bodyPr/>
        <a:lstStyle/>
        <a:p>
          <a:endParaRPr lang="es-ES"/>
        </a:p>
      </dgm:t>
    </dgm:pt>
    <dgm:pt modelId="{5F684E4F-430A-4065-B07B-B5322938837D}" type="pres">
      <dgm:prSet presAssocID="{356C0697-C0F7-4826-A1FB-1A7087A3EB43}" presName="rootnode" presStyleCnt="0">
        <dgm:presLayoutVars>
          <dgm:chMax/>
          <dgm:chPref/>
          <dgm:dir/>
          <dgm:animLvl val="lvl"/>
        </dgm:presLayoutVars>
      </dgm:prSet>
      <dgm:spPr/>
    </dgm:pt>
    <dgm:pt modelId="{227F03B7-DD83-4B19-8F66-AA4B06F13867}" type="pres">
      <dgm:prSet presAssocID="{A6ED3682-C427-4A96-98DC-0D83FC24AD92}" presName="composite" presStyleCnt="0"/>
      <dgm:spPr/>
    </dgm:pt>
    <dgm:pt modelId="{9A70306D-CAD3-4169-B654-96DB087BED69}" type="pres">
      <dgm:prSet presAssocID="{A6ED3682-C427-4A96-98DC-0D83FC24AD92}" presName="LShape" presStyleLbl="alignNode1" presStyleIdx="0" presStyleCnt="5"/>
      <dgm:spPr>
        <a:solidFill>
          <a:srgbClr val="FFC000"/>
        </a:solidFill>
      </dgm:spPr>
    </dgm:pt>
    <dgm:pt modelId="{DD470355-06B2-4778-9E28-2F0A6C81B152}" type="pres">
      <dgm:prSet presAssocID="{A6ED3682-C427-4A96-98DC-0D83FC24AD9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B586731-61FA-4392-A237-432B7637854C}" type="pres">
      <dgm:prSet presAssocID="{A6ED3682-C427-4A96-98DC-0D83FC24AD92}" presName="Triangle" presStyleLbl="alignNode1" presStyleIdx="1" presStyleCnt="5"/>
      <dgm:spPr>
        <a:solidFill>
          <a:srgbClr val="FFFF00"/>
        </a:solidFill>
      </dgm:spPr>
    </dgm:pt>
    <dgm:pt modelId="{EED8C7B0-BBED-4A28-A50B-18B884009A7E}" type="pres">
      <dgm:prSet presAssocID="{F035C5CC-FAF0-49FC-98B4-8824F241D1FA}" presName="sibTrans" presStyleCnt="0"/>
      <dgm:spPr/>
    </dgm:pt>
    <dgm:pt modelId="{D961BE98-7E1B-4D8B-A786-FD0B67487532}" type="pres">
      <dgm:prSet presAssocID="{F035C5CC-FAF0-49FC-98B4-8824F241D1FA}" presName="space" presStyleCnt="0"/>
      <dgm:spPr/>
    </dgm:pt>
    <dgm:pt modelId="{498EC18A-E01A-4163-969E-FE7DAAE0F2D2}" type="pres">
      <dgm:prSet presAssocID="{441B17C8-DF70-4E86-BA49-78FA931D088E}" presName="composite" presStyleCnt="0"/>
      <dgm:spPr/>
    </dgm:pt>
    <dgm:pt modelId="{5B7E18E0-9637-4C48-9C86-F79DC923F503}" type="pres">
      <dgm:prSet presAssocID="{441B17C8-DF70-4E86-BA49-78FA931D088E}" presName="LShape" presStyleLbl="alignNode1" presStyleIdx="2" presStyleCnt="5"/>
      <dgm:spPr>
        <a:solidFill>
          <a:schemeClr val="accent3"/>
        </a:solidFill>
      </dgm:spPr>
    </dgm:pt>
    <dgm:pt modelId="{DBD4E93A-448A-4886-9599-E91B1132E638}" type="pres">
      <dgm:prSet presAssocID="{441B17C8-DF70-4E86-BA49-78FA931D088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7F00136-FCD1-4AE6-9F21-30D5558A0ACA}" type="pres">
      <dgm:prSet presAssocID="{441B17C8-DF70-4E86-BA49-78FA931D088E}" presName="Triangle" presStyleLbl="alignNode1" presStyleIdx="3" presStyleCnt="5"/>
      <dgm:spPr>
        <a:solidFill>
          <a:schemeClr val="accent3">
            <a:lumMod val="50000"/>
          </a:schemeClr>
        </a:solidFill>
      </dgm:spPr>
    </dgm:pt>
    <dgm:pt modelId="{40921F26-A841-4775-8797-705F47BA7756}" type="pres">
      <dgm:prSet presAssocID="{368712FB-CCFE-4712-833B-6821415206C0}" presName="sibTrans" presStyleCnt="0"/>
      <dgm:spPr/>
    </dgm:pt>
    <dgm:pt modelId="{AFD7D031-96FB-405C-A0DB-4C315778077B}" type="pres">
      <dgm:prSet presAssocID="{368712FB-CCFE-4712-833B-6821415206C0}" presName="space" presStyleCnt="0"/>
      <dgm:spPr/>
    </dgm:pt>
    <dgm:pt modelId="{2970B5D2-9FC2-486B-9887-4A0D0B164BCA}" type="pres">
      <dgm:prSet presAssocID="{3BACDBEF-D69C-4535-8B43-983DDA79578F}" presName="composite" presStyleCnt="0"/>
      <dgm:spPr/>
    </dgm:pt>
    <dgm:pt modelId="{48682A6B-A3ED-4AB0-A716-BF81FDFA2D99}" type="pres">
      <dgm:prSet presAssocID="{3BACDBEF-D69C-4535-8B43-983DDA79578F}" presName="LShape" presStyleLbl="align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5D1AD7C1-2002-49B6-9806-3F3C251EC371}" type="pres">
      <dgm:prSet presAssocID="{3BACDBEF-D69C-4535-8B43-983DDA79578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4368F13-41D3-4442-9A5E-676C92A137E3}" srcId="{356C0697-C0F7-4826-A1FB-1A7087A3EB43}" destId="{441B17C8-DF70-4E86-BA49-78FA931D088E}" srcOrd="1" destOrd="0" parTransId="{05BBF6EC-68A4-4449-A41F-B08F507FBA23}" sibTransId="{368712FB-CCFE-4712-833B-6821415206C0}"/>
    <dgm:cxn modelId="{9FC61F71-46F3-46B0-AC49-47EAA56165BB}" type="presOf" srcId="{3BACDBEF-D69C-4535-8B43-983DDA79578F}" destId="{5D1AD7C1-2002-49B6-9806-3F3C251EC371}" srcOrd="0" destOrd="0" presId="urn:microsoft.com/office/officeart/2009/3/layout/StepUpProcess"/>
    <dgm:cxn modelId="{F998B475-62F6-4E43-BF96-8169316D2206}" srcId="{356C0697-C0F7-4826-A1FB-1A7087A3EB43}" destId="{A6ED3682-C427-4A96-98DC-0D83FC24AD92}" srcOrd="0" destOrd="0" parTransId="{DADD9B33-B88C-4F4B-A6B1-1A317C5159B2}" sibTransId="{F035C5CC-FAF0-49FC-98B4-8824F241D1FA}"/>
    <dgm:cxn modelId="{4AFD1A88-26F3-4C9F-950F-F3C53E66E412}" type="presOf" srcId="{A6ED3682-C427-4A96-98DC-0D83FC24AD92}" destId="{DD470355-06B2-4778-9E28-2F0A6C81B152}" srcOrd="0" destOrd="0" presId="urn:microsoft.com/office/officeart/2009/3/layout/StepUpProcess"/>
    <dgm:cxn modelId="{6842ADDE-16CA-48DD-9677-D0382B50801A}" type="presOf" srcId="{356C0697-C0F7-4826-A1FB-1A7087A3EB43}" destId="{5F684E4F-430A-4065-B07B-B5322938837D}" srcOrd="0" destOrd="0" presId="urn:microsoft.com/office/officeart/2009/3/layout/StepUpProcess"/>
    <dgm:cxn modelId="{2F2B50E2-0950-4A72-B046-05D8F785E139}" srcId="{356C0697-C0F7-4826-A1FB-1A7087A3EB43}" destId="{3BACDBEF-D69C-4535-8B43-983DDA79578F}" srcOrd="2" destOrd="0" parTransId="{5BF874E7-DDFD-470A-B7D4-836526DB11D4}" sibTransId="{B4C54D73-9E77-4562-A7B6-D6B335CE29B8}"/>
    <dgm:cxn modelId="{F7053EF6-8607-4476-BDBA-5CDBE5F017D9}" type="presOf" srcId="{441B17C8-DF70-4E86-BA49-78FA931D088E}" destId="{DBD4E93A-448A-4886-9599-E91B1132E638}" srcOrd="0" destOrd="0" presId="urn:microsoft.com/office/officeart/2009/3/layout/StepUpProcess"/>
    <dgm:cxn modelId="{868D4086-4A25-4233-BACE-CD119674CEE9}" type="presParOf" srcId="{5F684E4F-430A-4065-B07B-B5322938837D}" destId="{227F03B7-DD83-4B19-8F66-AA4B06F13867}" srcOrd="0" destOrd="0" presId="urn:microsoft.com/office/officeart/2009/3/layout/StepUpProcess"/>
    <dgm:cxn modelId="{F260891E-224B-442D-98FA-33A8259093D1}" type="presParOf" srcId="{227F03B7-DD83-4B19-8F66-AA4B06F13867}" destId="{9A70306D-CAD3-4169-B654-96DB087BED69}" srcOrd="0" destOrd="0" presId="urn:microsoft.com/office/officeart/2009/3/layout/StepUpProcess"/>
    <dgm:cxn modelId="{A8CBC479-E3E7-4E0E-949D-1F32D66EBE90}" type="presParOf" srcId="{227F03B7-DD83-4B19-8F66-AA4B06F13867}" destId="{DD470355-06B2-4778-9E28-2F0A6C81B152}" srcOrd="1" destOrd="0" presId="urn:microsoft.com/office/officeart/2009/3/layout/StepUpProcess"/>
    <dgm:cxn modelId="{1EF4F547-4416-4288-9F7B-118FB646654C}" type="presParOf" srcId="{227F03B7-DD83-4B19-8F66-AA4B06F13867}" destId="{CB586731-61FA-4392-A237-432B7637854C}" srcOrd="2" destOrd="0" presId="urn:microsoft.com/office/officeart/2009/3/layout/StepUpProcess"/>
    <dgm:cxn modelId="{ACBA37AD-949A-4B1A-B89C-7041801B923A}" type="presParOf" srcId="{5F684E4F-430A-4065-B07B-B5322938837D}" destId="{EED8C7B0-BBED-4A28-A50B-18B884009A7E}" srcOrd="1" destOrd="0" presId="urn:microsoft.com/office/officeart/2009/3/layout/StepUpProcess"/>
    <dgm:cxn modelId="{CE2BB3D9-9495-4E88-B9C5-DF2B65FB01AD}" type="presParOf" srcId="{EED8C7B0-BBED-4A28-A50B-18B884009A7E}" destId="{D961BE98-7E1B-4D8B-A786-FD0B67487532}" srcOrd="0" destOrd="0" presId="urn:microsoft.com/office/officeart/2009/3/layout/StepUpProcess"/>
    <dgm:cxn modelId="{20141FF8-F820-484C-B832-959080B3994B}" type="presParOf" srcId="{5F684E4F-430A-4065-B07B-B5322938837D}" destId="{498EC18A-E01A-4163-969E-FE7DAAE0F2D2}" srcOrd="2" destOrd="0" presId="urn:microsoft.com/office/officeart/2009/3/layout/StepUpProcess"/>
    <dgm:cxn modelId="{C37420D5-2942-4D61-A7D5-5B7EAF2B21EF}" type="presParOf" srcId="{498EC18A-E01A-4163-969E-FE7DAAE0F2D2}" destId="{5B7E18E0-9637-4C48-9C86-F79DC923F503}" srcOrd="0" destOrd="0" presId="urn:microsoft.com/office/officeart/2009/3/layout/StepUpProcess"/>
    <dgm:cxn modelId="{67A6114B-063E-42BF-B42F-084359222735}" type="presParOf" srcId="{498EC18A-E01A-4163-969E-FE7DAAE0F2D2}" destId="{DBD4E93A-448A-4886-9599-E91B1132E638}" srcOrd="1" destOrd="0" presId="urn:microsoft.com/office/officeart/2009/3/layout/StepUpProcess"/>
    <dgm:cxn modelId="{ABEBC34F-3E9D-4B05-B816-90975F26218D}" type="presParOf" srcId="{498EC18A-E01A-4163-969E-FE7DAAE0F2D2}" destId="{27F00136-FCD1-4AE6-9F21-30D5558A0ACA}" srcOrd="2" destOrd="0" presId="urn:microsoft.com/office/officeart/2009/3/layout/StepUpProcess"/>
    <dgm:cxn modelId="{70CAE295-FCC3-4361-9784-EECF74862061}" type="presParOf" srcId="{5F684E4F-430A-4065-B07B-B5322938837D}" destId="{40921F26-A841-4775-8797-705F47BA7756}" srcOrd="3" destOrd="0" presId="urn:microsoft.com/office/officeart/2009/3/layout/StepUpProcess"/>
    <dgm:cxn modelId="{8D2DD922-B97B-42BA-A084-F252F28C7197}" type="presParOf" srcId="{40921F26-A841-4775-8797-705F47BA7756}" destId="{AFD7D031-96FB-405C-A0DB-4C315778077B}" srcOrd="0" destOrd="0" presId="urn:microsoft.com/office/officeart/2009/3/layout/StepUpProcess"/>
    <dgm:cxn modelId="{9D43BC07-1126-4418-8887-CD22697A9835}" type="presParOf" srcId="{5F684E4F-430A-4065-B07B-B5322938837D}" destId="{2970B5D2-9FC2-486B-9887-4A0D0B164BCA}" srcOrd="4" destOrd="0" presId="urn:microsoft.com/office/officeart/2009/3/layout/StepUpProcess"/>
    <dgm:cxn modelId="{B5E2C196-9C8C-4746-A601-C16D5D58AE9E}" type="presParOf" srcId="{2970B5D2-9FC2-486B-9887-4A0D0B164BCA}" destId="{48682A6B-A3ED-4AB0-A716-BF81FDFA2D99}" srcOrd="0" destOrd="0" presId="urn:microsoft.com/office/officeart/2009/3/layout/StepUpProcess"/>
    <dgm:cxn modelId="{79E9E5EA-AB8E-464E-9AB7-32172FE8EE3B}" type="presParOf" srcId="{2970B5D2-9FC2-486B-9887-4A0D0B164BCA}" destId="{5D1AD7C1-2002-49B6-9806-3F3C251EC37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FC7129-50D5-4C18-A7A7-B3290EEB398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237880D-99E1-4A35-9590-F2046C47F275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/>
            <a:t>Metodología cualitativa</a:t>
          </a:r>
        </a:p>
      </dgm:t>
    </dgm:pt>
    <dgm:pt modelId="{DF429787-6270-449C-BC5D-74B4ED054D0B}" type="parTrans" cxnId="{929F7418-D443-4E3D-BDD3-714D864D73EB}">
      <dgm:prSet/>
      <dgm:spPr/>
      <dgm:t>
        <a:bodyPr/>
        <a:lstStyle/>
        <a:p>
          <a:endParaRPr lang="es-ES"/>
        </a:p>
      </dgm:t>
    </dgm:pt>
    <dgm:pt modelId="{8614F488-FBC1-4CED-ABBE-0D005CBDD0D3}" type="sibTrans" cxnId="{929F7418-D443-4E3D-BDD3-714D864D73EB}">
      <dgm:prSet/>
      <dgm:spPr/>
      <dgm:t>
        <a:bodyPr/>
        <a:lstStyle/>
        <a:p>
          <a:endParaRPr lang="es-ES"/>
        </a:p>
      </dgm:t>
    </dgm:pt>
    <dgm:pt modelId="{E1E2FC0A-5577-4979-980E-DDF929A8F848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/>
            <a:t>Revisión bibliográfica y documental</a:t>
          </a:r>
        </a:p>
      </dgm:t>
    </dgm:pt>
    <dgm:pt modelId="{48B590C4-612B-4334-892F-D85CEDBB26A5}" type="parTrans" cxnId="{87292B15-9CD0-4E41-AA59-7262A0EE445F}">
      <dgm:prSet/>
      <dgm:spPr/>
      <dgm:t>
        <a:bodyPr/>
        <a:lstStyle/>
        <a:p>
          <a:endParaRPr lang="es-ES"/>
        </a:p>
      </dgm:t>
    </dgm:pt>
    <dgm:pt modelId="{8A585C71-8672-4F6A-A8F6-557AEADE8FDD}" type="sibTrans" cxnId="{87292B15-9CD0-4E41-AA59-7262A0EE445F}">
      <dgm:prSet/>
      <dgm:spPr/>
      <dgm:t>
        <a:bodyPr/>
        <a:lstStyle/>
        <a:p>
          <a:endParaRPr lang="es-ES"/>
        </a:p>
      </dgm:t>
    </dgm:pt>
    <dgm:pt modelId="{B62FEB54-A7C4-4E37-B7D5-BC738945F82F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/>
            <a:t>Entrevistas a profundidad</a:t>
          </a:r>
        </a:p>
      </dgm:t>
    </dgm:pt>
    <dgm:pt modelId="{91A1848A-B035-4556-A746-1E367F6D3AF3}" type="parTrans" cxnId="{33EF8D5D-75B3-4B33-A1E9-3102A2A18CA1}">
      <dgm:prSet/>
      <dgm:spPr/>
      <dgm:t>
        <a:bodyPr/>
        <a:lstStyle/>
        <a:p>
          <a:endParaRPr lang="es-ES"/>
        </a:p>
      </dgm:t>
    </dgm:pt>
    <dgm:pt modelId="{AB86E101-F3F0-4691-B281-00435F2AC2CD}" type="sibTrans" cxnId="{33EF8D5D-75B3-4B33-A1E9-3102A2A18CA1}">
      <dgm:prSet/>
      <dgm:spPr/>
      <dgm:t>
        <a:bodyPr/>
        <a:lstStyle/>
        <a:p>
          <a:endParaRPr lang="es-ES"/>
        </a:p>
      </dgm:t>
    </dgm:pt>
    <dgm:pt modelId="{EB20E242-2EAD-4D37-827E-A4AE3DEF9051}" type="pres">
      <dgm:prSet presAssocID="{E5FC7129-50D5-4C18-A7A7-B3290EEB398D}" presName="compositeShape" presStyleCnt="0">
        <dgm:presLayoutVars>
          <dgm:chMax val="7"/>
          <dgm:dir/>
          <dgm:resizeHandles val="exact"/>
        </dgm:presLayoutVars>
      </dgm:prSet>
      <dgm:spPr/>
    </dgm:pt>
    <dgm:pt modelId="{2088B150-1C23-4D47-8DD3-A18E026E859B}" type="pres">
      <dgm:prSet presAssocID="{E5FC7129-50D5-4C18-A7A7-B3290EEB398D}" presName="wedge1" presStyleLbl="node1" presStyleIdx="0" presStyleCnt="3"/>
      <dgm:spPr/>
    </dgm:pt>
    <dgm:pt modelId="{28EB66A4-FB05-4116-9DEE-5B252D9CC34A}" type="pres">
      <dgm:prSet presAssocID="{E5FC7129-50D5-4C18-A7A7-B3290EEB398D}" presName="dummy1a" presStyleCnt="0"/>
      <dgm:spPr/>
    </dgm:pt>
    <dgm:pt modelId="{9B28AD9D-1C2A-4617-9D0F-55013667597D}" type="pres">
      <dgm:prSet presAssocID="{E5FC7129-50D5-4C18-A7A7-B3290EEB398D}" presName="dummy1b" presStyleCnt="0"/>
      <dgm:spPr/>
    </dgm:pt>
    <dgm:pt modelId="{E4F13A12-69BE-42E7-BA1B-4E0A67F0447E}" type="pres">
      <dgm:prSet presAssocID="{E5FC7129-50D5-4C18-A7A7-B3290EEB398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234FF4D-AB6E-46D0-9E17-A5A1389FE1F2}" type="pres">
      <dgm:prSet presAssocID="{E5FC7129-50D5-4C18-A7A7-B3290EEB398D}" presName="wedge2" presStyleLbl="node1" presStyleIdx="1" presStyleCnt="3"/>
      <dgm:spPr/>
    </dgm:pt>
    <dgm:pt modelId="{9CA3044D-A842-4752-813B-D8968162D6B1}" type="pres">
      <dgm:prSet presAssocID="{E5FC7129-50D5-4C18-A7A7-B3290EEB398D}" presName="dummy2a" presStyleCnt="0"/>
      <dgm:spPr/>
    </dgm:pt>
    <dgm:pt modelId="{AC102CD2-A13E-403F-B9A4-E154A032A456}" type="pres">
      <dgm:prSet presAssocID="{E5FC7129-50D5-4C18-A7A7-B3290EEB398D}" presName="dummy2b" presStyleCnt="0"/>
      <dgm:spPr/>
    </dgm:pt>
    <dgm:pt modelId="{A2D8B1F3-9E00-44B3-8A6F-8547A3FB3A9F}" type="pres">
      <dgm:prSet presAssocID="{E5FC7129-50D5-4C18-A7A7-B3290EEB398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58BA3EB-2387-4D81-ABC2-C91A14E476B0}" type="pres">
      <dgm:prSet presAssocID="{E5FC7129-50D5-4C18-A7A7-B3290EEB398D}" presName="wedge3" presStyleLbl="node1" presStyleIdx="2" presStyleCnt="3"/>
      <dgm:spPr/>
    </dgm:pt>
    <dgm:pt modelId="{84555A4D-6EB4-441B-A7C7-EDC19CA4A68F}" type="pres">
      <dgm:prSet presAssocID="{E5FC7129-50D5-4C18-A7A7-B3290EEB398D}" presName="dummy3a" presStyleCnt="0"/>
      <dgm:spPr/>
    </dgm:pt>
    <dgm:pt modelId="{1293FE9F-9C90-4043-9A99-90CAE3C0AA64}" type="pres">
      <dgm:prSet presAssocID="{E5FC7129-50D5-4C18-A7A7-B3290EEB398D}" presName="dummy3b" presStyleCnt="0"/>
      <dgm:spPr/>
    </dgm:pt>
    <dgm:pt modelId="{9C71BF56-C927-42F9-97B6-46BFAC22082E}" type="pres">
      <dgm:prSet presAssocID="{E5FC7129-50D5-4C18-A7A7-B3290EEB398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12E53D1-34E7-49D6-93D2-F2102196DE9A}" type="pres">
      <dgm:prSet presAssocID="{8614F488-FBC1-4CED-ABBE-0D005CBDD0D3}" presName="arrowWedge1" presStyleLbl="fgSibTrans2D1" presStyleIdx="0" presStyleCnt="3"/>
      <dgm:spPr/>
    </dgm:pt>
    <dgm:pt modelId="{82D3D02B-9E0C-4E27-8766-5A0BFDD327B1}" type="pres">
      <dgm:prSet presAssocID="{8A585C71-8672-4F6A-A8F6-557AEADE8FDD}" presName="arrowWedge2" presStyleLbl="fgSibTrans2D1" presStyleIdx="1" presStyleCnt="3"/>
      <dgm:spPr/>
    </dgm:pt>
    <dgm:pt modelId="{AE48567C-A041-4877-A4B1-8655F133D1EA}" type="pres">
      <dgm:prSet presAssocID="{AB86E101-F3F0-4691-B281-00435F2AC2CD}" presName="arrowWedge3" presStyleLbl="fgSibTrans2D1" presStyleIdx="2" presStyleCnt="3"/>
      <dgm:spPr/>
    </dgm:pt>
  </dgm:ptLst>
  <dgm:cxnLst>
    <dgm:cxn modelId="{87292B15-9CD0-4E41-AA59-7262A0EE445F}" srcId="{E5FC7129-50D5-4C18-A7A7-B3290EEB398D}" destId="{E1E2FC0A-5577-4979-980E-DDF929A8F848}" srcOrd="1" destOrd="0" parTransId="{48B590C4-612B-4334-892F-D85CEDBB26A5}" sibTransId="{8A585C71-8672-4F6A-A8F6-557AEADE8FDD}"/>
    <dgm:cxn modelId="{929F7418-D443-4E3D-BDD3-714D864D73EB}" srcId="{E5FC7129-50D5-4C18-A7A7-B3290EEB398D}" destId="{5237880D-99E1-4A35-9590-F2046C47F275}" srcOrd="0" destOrd="0" parTransId="{DF429787-6270-449C-BC5D-74B4ED054D0B}" sibTransId="{8614F488-FBC1-4CED-ABBE-0D005CBDD0D3}"/>
    <dgm:cxn modelId="{739ACE18-A21A-4DD0-839C-823A8FDC8CD2}" type="presOf" srcId="{E1E2FC0A-5577-4979-980E-DDF929A8F848}" destId="{6234FF4D-AB6E-46D0-9E17-A5A1389FE1F2}" srcOrd="0" destOrd="0" presId="urn:microsoft.com/office/officeart/2005/8/layout/cycle8"/>
    <dgm:cxn modelId="{994EFC3B-4138-498F-AE54-83F6EE4769D3}" type="presOf" srcId="{E5FC7129-50D5-4C18-A7A7-B3290EEB398D}" destId="{EB20E242-2EAD-4D37-827E-A4AE3DEF9051}" srcOrd="0" destOrd="0" presId="urn:microsoft.com/office/officeart/2005/8/layout/cycle8"/>
    <dgm:cxn modelId="{33EF8D5D-75B3-4B33-A1E9-3102A2A18CA1}" srcId="{E5FC7129-50D5-4C18-A7A7-B3290EEB398D}" destId="{B62FEB54-A7C4-4E37-B7D5-BC738945F82F}" srcOrd="2" destOrd="0" parTransId="{91A1848A-B035-4556-A746-1E367F6D3AF3}" sibTransId="{AB86E101-F3F0-4691-B281-00435F2AC2CD}"/>
    <dgm:cxn modelId="{BB91714F-3654-4AAF-89BA-C53A1E7F6E13}" type="presOf" srcId="{E1E2FC0A-5577-4979-980E-DDF929A8F848}" destId="{A2D8B1F3-9E00-44B3-8A6F-8547A3FB3A9F}" srcOrd="1" destOrd="0" presId="urn:microsoft.com/office/officeart/2005/8/layout/cycle8"/>
    <dgm:cxn modelId="{CC5ACE82-BFE9-4B1D-9CAE-7F911533E748}" type="presOf" srcId="{B62FEB54-A7C4-4E37-B7D5-BC738945F82F}" destId="{658BA3EB-2387-4D81-ABC2-C91A14E476B0}" srcOrd="0" destOrd="0" presId="urn:microsoft.com/office/officeart/2005/8/layout/cycle8"/>
    <dgm:cxn modelId="{068235B3-35B9-4E1E-A9D6-03FF8F7BD66B}" type="presOf" srcId="{B62FEB54-A7C4-4E37-B7D5-BC738945F82F}" destId="{9C71BF56-C927-42F9-97B6-46BFAC22082E}" srcOrd="1" destOrd="0" presId="urn:microsoft.com/office/officeart/2005/8/layout/cycle8"/>
    <dgm:cxn modelId="{1E182CB7-90D7-4798-BB94-C8B4BE13C9C6}" type="presOf" srcId="{5237880D-99E1-4A35-9590-F2046C47F275}" destId="{2088B150-1C23-4D47-8DD3-A18E026E859B}" srcOrd="0" destOrd="0" presId="urn:microsoft.com/office/officeart/2005/8/layout/cycle8"/>
    <dgm:cxn modelId="{55B978F9-1F2A-44C1-B3E5-78D7D08C14F2}" type="presOf" srcId="{5237880D-99E1-4A35-9590-F2046C47F275}" destId="{E4F13A12-69BE-42E7-BA1B-4E0A67F0447E}" srcOrd="1" destOrd="0" presId="urn:microsoft.com/office/officeart/2005/8/layout/cycle8"/>
    <dgm:cxn modelId="{0B603C46-7D3D-4CF0-A901-6111B7D3BE88}" type="presParOf" srcId="{EB20E242-2EAD-4D37-827E-A4AE3DEF9051}" destId="{2088B150-1C23-4D47-8DD3-A18E026E859B}" srcOrd="0" destOrd="0" presId="urn:microsoft.com/office/officeart/2005/8/layout/cycle8"/>
    <dgm:cxn modelId="{A7532436-A746-4ED5-9278-A3F8E8C87EAB}" type="presParOf" srcId="{EB20E242-2EAD-4D37-827E-A4AE3DEF9051}" destId="{28EB66A4-FB05-4116-9DEE-5B252D9CC34A}" srcOrd="1" destOrd="0" presId="urn:microsoft.com/office/officeart/2005/8/layout/cycle8"/>
    <dgm:cxn modelId="{31972C84-7958-4508-B768-E8EAA27CB98D}" type="presParOf" srcId="{EB20E242-2EAD-4D37-827E-A4AE3DEF9051}" destId="{9B28AD9D-1C2A-4617-9D0F-55013667597D}" srcOrd="2" destOrd="0" presId="urn:microsoft.com/office/officeart/2005/8/layout/cycle8"/>
    <dgm:cxn modelId="{7B708B8C-851B-4417-AEF1-83C94F74F27A}" type="presParOf" srcId="{EB20E242-2EAD-4D37-827E-A4AE3DEF9051}" destId="{E4F13A12-69BE-42E7-BA1B-4E0A67F0447E}" srcOrd="3" destOrd="0" presId="urn:microsoft.com/office/officeart/2005/8/layout/cycle8"/>
    <dgm:cxn modelId="{53ADFE4F-BE55-430F-B3E2-3176972AEE6E}" type="presParOf" srcId="{EB20E242-2EAD-4D37-827E-A4AE3DEF9051}" destId="{6234FF4D-AB6E-46D0-9E17-A5A1389FE1F2}" srcOrd="4" destOrd="0" presId="urn:microsoft.com/office/officeart/2005/8/layout/cycle8"/>
    <dgm:cxn modelId="{D9BEDD0C-9ED6-4B58-9BD7-AB3082C37A4C}" type="presParOf" srcId="{EB20E242-2EAD-4D37-827E-A4AE3DEF9051}" destId="{9CA3044D-A842-4752-813B-D8968162D6B1}" srcOrd="5" destOrd="0" presId="urn:microsoft.com/office/officeart/2005/8/layout/cycle8"/>
    <dgm:cxn modelId="{493E70E2-6C90-46CE-B047-92D4E8283A17}" type="presParOf" srcId="{EB20E242-2EAD-4D37-827E-A4AE3DEF9051}" destId="{AC102CD2-A13E-403F-B9A4-E154A032A456}" srcOrd="6" destOrd="0" presId="urn:microsoft.com/office/officeart/2005/8/layout/cycle8"/>
    <dgm:cxn modelId="{293108E0-DF8B-49CE-BDD7-93DAECB5E775}" type="presParOf" srcId="{EB20E242-2EAD-4D37-827E-A4AE3DEF9051}" destId="{A2D8B1F3-9E00-44B3-8A6F-8547A3FB3A9F}" srcOrd="7" destOrd="0" presId="urn:microsoft.com/office/officeart/2005/8/layout/cycle8"/>
    <dgm:cxn modelId="{B3E7AE1E-A609-4715-97EA-DE8F67251343}" type="presParOf" srcId="{EB20E242-2EAD-4D37-827E-A4AE3DEF9051}" destId="{658BA3EB-2387-4D81-ABC2-C91A14E476B0}" srcOrd="8" destOrd="0" presId="urn:microsoft.com/office/officeart/2005/8/layout/cycle8"/>
    <dgm:cxn modelId="{2811C2DF-07A4-4EF3-A7AA-97F770EE80B5}" type="presParOf" srcId="{EB20E242-2EAD-4D37-827E-A4AE3DEF9051}" destId="{84555A4D-6EB4-441B-A7C7-EDC19CA4A68F}" srcOrd="9" destOrd="0" presId="urn:microsoft.com/office/officeart/2005/8/layout/cycle8"/>
    <dgm:cxn modelId="{6D6CBE3F-CC9F-4C14-B162-7C30FC05C4A7}" type="presParOf" srcId="{EB20E242-2EAD-4D37-827E-A4AE3DEF9051}" destId="{1293FE9F-9C90-4043-9A99-90CAE3C0AA64}" srcOrd="10" destOrd="0" presId="urn:microsoft.com/office/officeart/2005/8/layout/cycle8"/>
    <dgm:cxn modelId="{23D19A20-D097-4833-A266-DE002716F92D}" type="presParOf" srcId="{EB20E242-2EAD-4D37-827E-A4AE3DEF9051}" destId="{9C71BF56-C927-42F9-97B6-46BFAC22082E}" srcOrd="11" destOrd="0" presId="urn:microsoft.com/office/officeart/2005/8/layout/cycle8"/>
    <dgm:cxn modelId="{D4BA64D0-A3F9-4D4C-9DF1-67A6D9BAA645}" type="presParOf" srcId="{EB20E242-2EAD-4D37-827E-A4AE3DEF9051}" destId="{812E53D1-34E7-49D6-93D2-F2102196DE9A}" srcOrd="12" destOrd="0" presId="urn:microsoft.com/office/officeart/2005/8/layout/cycle8"/>
    <dgm:cxn modelId="{A1E4CF54-C122-45A8-AFD1-D10447A4BD7B}" type="presParOf" srcId="{EB20E242-2EAD-4D37-827E-A4AE3DEF9051}" destId="{82D3D02B-9E0C-4E27-8766-5A0BFDD327B1}" srcOrd="13" destOrd="0" presId="urn:microsoft.com/office/officeart/2005/8/layout/cycle8"/>
    <dgm:cxn modelId="{5B473B4D-8A89-4DC6-A6F3-34BC90BCF135}" type="presParOf" srcId="{EB20E242-2EAD-4D37-827E-A4AE3DEF9051}" destId="{AE48567C-A041-4877-A4B1-8655F133D1E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0306D-CAD3-4169-B654-96DB087BED69}">
      <dsp:nvSpPr>
        <dsp:cNvPr id="0" name=""/>
        <dsp:cNvSpPr/>
      </dsp:nvSpPr>
      <dsp:spPr>
        <a:xfrm rot="5400000">
          <a:off x="496092" y="942543"/>
          <a:ext cx="1486761" cy="2473937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70355-06B2-4778-9E28-2F0A6C81B152}">
      <dsp:nvSpPr>
        <dsp:cNvPr id="0" name=""/>
        <dsp:cNvSpPr/>
      </dsp:nvSpPr>
      <dsp:spPr>
        <a:xfrm>
          <a:off x="247914" y="1681717"/>
          <a:ext cx="2233484" cy="195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Antecedentes Investigativos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Fin Guerra Fría /Seguridad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Torres Gemelas/ Defensa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Estado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Poder /Relacionamiento Internacional</a:t>
          </a:r>
        </a:p>
      </dsp:txBody>
      <dsp:txXfrm>
        <a:off x="247914" y="1681717"/>
        <a:ext cx="2233484" cy="1957780"/>
      </dsp:txXfrm>
    </dsp:sp>
    <dsp:sp modelId="{CB586731-61FA-4392-A237-432B7637854C}">
      <dsp:nvSpPr>
        <dsp:cNvPr id="0" name=""/>
        <dsp:cNvSpPr/>
      </dsp:nvSpPr>
      <dsp:spPr>
        <a:xfrm>
          <a:off x="2059987" y="760409"/>
          <a:ext cx="421412" cy="421412"/>
        </a:xfrm>
        <a:prstGeom prst="triangle">
          <a:avLst>
            <a:gd name="adj" fmla="val 100000"/>
          </a:avLst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E18E0-9637-4C48-9C86-F79DC923F503}">
      <dsp:nvSpPr>
        <dsp:cNvPr id="0" name=""/>
        <dsp:cNvSpPr/>
      </dsp:nvSpPr>
      <dsp:spPr>
        <a:xfrm rot="5400000">
          <a:off x="3230313" y="265957"/>
          <a:ext cx="1486761" cy="2473937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4E93A-448A-4886-9599-E91B1132E638}">
      <dsp:nvSpPr>
        <dsp:cNvPr id="0" name=""/>
        <dsp:cNvSpPr/>
      </dsp:nvSpPr>
      <dsp:spPr>
        <a:xfrm>
          <a:off x="2982136" y="1005132"/>
          <a:ext cx="2233484" cy="195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Fundamentación teórica general y específica: Dimensión política Lineamientos estratégicos Organización del sistema de convenios. Normativa , formulación y difusión; militar y amenazas</a:t>
          </a:r>
        </a:p>
      </dsp:txBody>
      <dsp:txXfrm>
        <a:off x="2982136" y="1005132"/>
        <a:ext cx="2233484" cy="1957780"/>
      </dsp:txXfrm>
    </dsp:sp>
    <dsp:sp modelId="{27F00136-FCD1-4AE6-9F21-30D5558A0ACA}">
      <dsp:nvSpPr>
        <dsp:cNvPr id="0" name=""/>
        <dsp:cNvSpPr/>
      </dsp:nvSpPr>
      <dsp:spPr>
        <a:xfrm>
          <a:off x="4794208" y="83823"/>
          <a:ext cx="421412" cy="421412"/>
        </a:xfrm>
        <a:prstGeom prst="triangle">
          <a:avLst>
            <a:gd name="adj" fmla="val 10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82A6B-A3ED-4AB0-A716-BF81FDFA2D99}">
      <dsp:nvSpPr>
        <dsp:cNvPr id="0" name=""/>
        <dsp:cNvSpPr/>
      </dsp:nvSpPr>
      <dsp:spPr>
        <a:xfrm rot="5400000">
          <a:off x="5964535" y="-410628"/>
          <a:ext cx="1486761" cy="2473937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AD7C1-2002-49B6-9806-3F3C251EC371}">
      <dsp:nvSpPr>
        <dsp:cNvPr id="0" name=""/>
        <dsp:cNvSpPr/>
      </dsp:nvSpPr>
      <dsp:spPr>
        <a:xfrm>
          <a:off x="5716357" y="328546"/>
          <a:ext cx="2233484" cy="195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Fundamentación conceptual, bases teóricas, fundamentación legal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 dirty="0"/>
        </a:p>
      </dsp:txBody>
      <dsp:txXfrm>
        <a:off x="5716357" y="328546"/>
        <a:ext cx="2233484" cy="1957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8B150-1C23-4D47-8DD3-A18E026E859B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Metodología cualitativa</a:t>
          </a:r>
        </a:p>
      </dsp:txBody>
      <dsp:txXfrm>
        <a:off x="3210560" y="987551"/>
        <a:ext cx="1219200" cy="1016000"/>
      </dsp:txXfrm>
    </dsp:sp>
    <dsp:sp modelId="{6234FF4D-AB6E-46D0-9E17-A5A1389FE1F2}">
      <dsp:nvSpPr>
        <dsp:cNvPr id="0" name=""/>
        <dsp:cNvSpPr/>
      </dsp:nvSpPr>
      <dsp:spPr>
        <a:xfrm>
          <a:off x="1341119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Revisión bibliográfica y documental</a:t>
          </a:r>
        </a:p>
      </dsp:txBody>
      <dsp:txXfrm>
        <a:off x="2153920" y="2600960"/>
        <a:ext cx="1828800" cy="894080"/>
      </dsp:txXfrm>
    </dsp:sp>
    <dsp:sp modelId="{658BA3EB-2387-4D81-ABC2-C91A14E476B0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Entrevistas a profundidad</a:t>
          </a:r>
        </a:p>
      </dsp:txBody>
      <dsp:txXfrm>
        <a:off x="1666239" y="987551"/>
        <a:ext cx="1219200" cy="1016000"/>
      </dsp:txXfrm>
    </dsp:sp>
    <dsp:sp modelId="{812E53D1-34E7-49D6-93D2-F2102196DE9A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3D02B-9E0C-4E27-8766-5A0BFDD327B1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8567C-A041-4877-A4B1-8655F133D1EA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46103-ECA5-4C79-9D2C-2186FEF4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F80129-5EAB-4268-BA87-7D75E7522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D04AB6-5FAE-4AD8-9197-3C71BD40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17/11/2018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1D9FD-9458-442A-B009-1F1919E2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4FF32B-D16E-4E70-B011-4FADBAD5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949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B5BAC-E268-45C5-82C6-2B49CDD7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920C6D-FFE8-4F1D-A7AB-FE17FD942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B122E-89E1-4039-80A2-E8314F95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17/11/2018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AF05D8-336D-4C89-9411-C669A1CC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411516-ACEA-43AC-9CE6-7D5EFEB5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665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C49066-A412-40C4-BD95-829E9F2FF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2351C9-08B1-4615-B1E1-48956BF64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823EE-B5CE-4741-ABC4-B194F5D4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17/11/2018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89202-82E9-4B9A-9623-BFA23441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4A244E-04CB-41EC-BA6F-31A8B679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894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C97B2-6FFD-408C-AC6C-058D7FEB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D09135-5D61-4E02-B826-4A76A0E1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136471-4A5F-4145-AAD7-81EC1164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17/11/2018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414A98-4CD5-4D25-88D9-C72F51FC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39C52-8126-4A3D-AC31-64D8C833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326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2390C-34D6-4A47-8320-70F6CAE8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955FCE-9D3F-4C0E-8577-3541472EA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0EE94C-02C5-47AE-974C-09DB3F53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17/11/2018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641A72-B2BA-456D-900F-C37BD948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D030E8-0B18-4054-A4AB-F524998B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024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3DCF7-68A8-46AC-A4BB-F5628029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E6961A-3083-45E9-B4B8-56FCF3661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E676F4-5D93-4C5E-83A3-200154E98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2CEEB1-4D60-475A-8F28-EC53FCF6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17/11/2018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D088D5-613D-4143-B99D-05BCB017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2C2D60-95E8-4560-82AF-ED21DD54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545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3F7A1-11AC-4DBA-88FD-68ED5DE4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A1AAEF-9E7D-4469-BB6B-47DD799A1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39712D-24AF-445D-9127-B9DA8E44F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006B26-7C1B-4063-9255-C883C0D00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C2A1FC-0143-4BB5-8BA1-A96C8A58C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04EC91-F488-4AD3-A25D-DB8A5633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17/11/2018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ED4CE5-4D92-49DE-9439-3FADDD1E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2A2E81-3B11-4762-A2CB-9BAB5BD9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020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A39F6-A982-4B8E-85EB-6E8909BE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15BDBD-BBE8-49C5-9BA9-B35779C0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17/11/2018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3A3138D-D9AC-4263-A42B-F086269B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5C40F3-4885-4621-9874-F5E39A9D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132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E17306-B2FE-46FC-A9BB-BB12B960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17/11/2018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7AF92F-6D15-4146-9025-4B466925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395E4A-EAFA-4CE3-9214-597C1BF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849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EAEFF-954C-49A7-8E3A-885530AD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F7EF6F-50C8-4643-9D64-F19AC9BF8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1EA43F-4274-4986-BD51-9D3E8134D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B6637A-A081-48C0-9B86-5EAF3470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17/11/2018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A48DFA-775C-4489-B8EA-3D444FBE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2F5AB1-0434-4A50-978C-DE8EC7DF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110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EDCEE-EEF3-4E7B-B7FD-71B2AB59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E5DE7-7A11-4E19-B2A4-1ED9390C8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46286A-8413-4932-A3EE-43627CDF3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A7E08C-E6DA-40C9-9127-92EDDDF0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7FED-42C6-45A6-BEF7-7C9C992BD8D8}" type="datetimeFigureOut">
              <a:rPr lang="es-EC" smtClean="0"/>
              <a:t>17/11/2018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615DA1-CB9E-4202-9520-B799B2BB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EBC71B-C936-4D11-AD7B-B3CE7BC3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290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2F32673-3E4D-4E60-9572-F0E4054C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67D084-BFAF-48EB-A8D5-DA70A73AC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7D2578-AE60-4B1B-955A-D3FF041CE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7FED-42C6-45A6-BEF7-7C9C992BD8D8}" type="datetimeFigureOut">
              <a:rPr lang="es-EC" smtClean="0"/>
              <a:t>17/11/2018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E0AC9E-BE02-4442-9E32-9A73AE895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7CCE0F-F860-4B29-A628-32B61FA90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66D3-E3C1-4838-A936-847949C7E8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686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4000" y="1263994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2036190" y="254087"/>
            <a:ext cx="8484123" cy="5372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UNIVERSIDAD DE FUERZAS ARMADAS “ESPE”</a:t>
            </a:r>
          </a:p>
        </p:txBody>
      </p:sp>
      <p:pic>
        <p:nvPicPr>
          <p:cNvPr id="8" name="Imagen 47">
            <a:extLst>
              <a:ext uri="{FF2B5EF4-FFF2-40B4-BE49-F238E27FC236}">
                <a16:creationId xmlns:a16="http://schemas.microsoft.com/office/drawing/2014/main" id="{5CFB559B-DD59-4019-A57A-AE131AC4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3" y="313794"/>
            <a:ext cx="1622074" cy="41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espe">
            <a:extLst>
              <a:ext uri="{FF2B5EF4-FFF2-40B4-BE49-F238E27FC236}">
                <a16:creationId xmlns:a16="http://schemas.microsoft.com/office/drawing/2014/main" id="{E29D7D52-46E2-4C4E-AFD3-A3CA54DA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71" y="1616972"/>
            <a:ext cx="7502600" cy="41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9DBC8A2-6D54-4090-9617-EAAE1503A9CF}"/>
              </a:ext>
            </a:extLst>
          </p:cNvPr>
          <p:cNvSpPr txBox="1"/>
          <p:nvPr/>
        </p:nvSpPr>
        <p:spPr>
          <a:xfrm>
            <a:off x="3326771" y="843022"/>
            <a:ext cx="590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MAESTRÍA EN ESTRATEGIA MILITAR TERRESTRE COHORTE IV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73157FF-CA13-4F08-8F81-307D9F16C16E}"/>
              </a:ext>
            </a:extLst>
          </p:cNvPr>
          <p:cNvSpPr/>
          <p:nvPr/>
        </p:nvSpPr>
        <p:spPr>
          <a:xfrm>
            <a:off x="2036190" y="5957582"/>
            <a:ext cx="8631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ctr"/>
                <a:tab pos="3533775" algn="l"/>
              </a:tabLst>
            </a:pPr>
            <a:r>
              <a:rPr lang="es-ES" altLang="es-EC" b="1" dirty="0" bmk="_Hlk528303602">
                <a:latin typeface="Arial" panose="020B0604020202020204" pitchFamily="34" charset="0"/>
                <a:ea typeface="Times New Roman" panose="02020603050405020304" pitchFamily="18" charset="0"/>
              </a:rPr>
              <a:t>LAS RELACIONES TRANSNACIONALES Y MULTILATERALES DEL ECUADOR EN MATERIA DE DEFENSA</a:t>
            </a:r>
          </a:p>
        </p:txBody>
      </p:sp>
    </p:spTree>
    <p:extLst>
      <p:ext uri="{BB962C8B-B14F-4D97-AF65-F5344CB8AC3E}">
        <p14:creationId xmlns:p14="http://schemas.microsoft.com/office/powerpoint/2010/main" val="260712145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MARCO TEÓRICO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229853" y="6240162"/>
            <a:ext cx="7672029" cy="61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16FC79DE-DAEC-4B8C-ADEE-84C8254F4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455605"/>
              </p:ext>
            </p:extLst>
          </p:nvPr>
        </p:nvGraphicFramePr>
        <p:xfrm>
          <a:off x="1523999" y="1502560"/>
          <a:ext cx="9280045" cy="4905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" r:id="rId3" imgW="8258862" imgH="4364918" progId="Word.Document.12">
                  <p:embed/>
                </p:oleObj>
              </mc:Choice>
              <mc:Fallback>
                <p:oleObj name="Document" r:id="rId3" imgW="8258862" imgH="43649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3999" y="1502560"/>
                        <a:ext cx="9280045" cy="4905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26210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MARCO METODOLÓGICO</a:t>
            </a:r>
          </a:p>
        </p:txBody>
      </p:sp>
      <p:graphicFrame>
        <p:nvGraphicFramePr>
          <p:cNvPr id="14" name="4 Diagrama"/>
          <p:cNvGraphicFramePr/>
          <p:nvPr>
            <p:extLst/>
          </p:nvPr>
        </p:nvGraphicFramePr>
        <p:xfrm>
          <a:off x="422533" y="21208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2209801" y="6166928"/>
            <a:ext cx="8193373" cy="691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49" y="4468007"/>
            <a:ext cx="2960925" cy="222069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5511800" y="1834180"/>
          <a:ext cx="47879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TIPO</a:t>
                      </a:r>
                      <a:r>
                        <a:rPr lang="es-ES" sz="1200" baseline="0" dirty="0"/>
                        <a:t> DE INVESTIGACIÓN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CUALI/CUANTI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DISEÑO DE INVESTIGACIÓN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PROCEDIMIENTO NO EXPERIMENTAL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NIVEL DE INVESTIGACIÓN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DESCRIPTIVO/ SE EVIDENCIA LOS HECHOS TAL Y COMO 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TÉCNICA DE RECOLECCIÓN</a:t>
                      </a:r>
                      <a:r>
                        <a:rPr lang="es-ES" sz="1200" baseline="0" dirty="0"/>
                        <a:t> DE DATOS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REVISIÓN BIBLIOGRÁFICA</a:t>
                      </a:r>
                    </a:p>
                    <a:p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TÉCNICA DE COMPROBACIÓN DE HIPÓTESIS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INFORMACIÓN DE AUTORES /APOYO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Conector angular 5"/>
          <p:cNvCxnSpPr>
            <a:stCxn id="10" idx="1"/>
          </p:cNvCxnSpPr>
          <p:nvPr/>
        </p:nvCxnSpPr>
        <p:spPr>
          <a:xfrm rot="10800000">
            <a:off x="5257800" y="4672373"/>
            <a:ext cx="2184448" cy="9059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/>
          <p:nvPr/>
        </p:nvCxnSpPr>
        <p:spPr>
          <a:xfrm rot="10800000" flipV="1">
            <a:off x="3476884" y="1677324"/>
            <a:ext cx="4428867" cy="28665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18695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INSTRUMENTOS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209801" y="6166928"/>
            <a:ext cx="8193373" cy="691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45" y="1512138"/>
            <a:ext cx="2345854" cy="285937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81" y="1527111"/>
            <a:ext cx="4335327" cy="207271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81" y="3892043"/>
            <a:ext cx="4522679" cy="284131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989" y="4565607"/>
            <a:ext cx="3756057" cy="2090352"/>
          </a:xfrm>
          <a:prstGeom prst="rect">
            <a:avLst/>
          </a:prstGeom>
        </p:spPr>
      </p:pic>
      <p:cxnSp>
        <p:nvCxnSpPr>
          <p:cNvPr id="18" name="Conector angular 17"/>
          <p:cNvCxnSpPr>
            <a:stCxn id="11" idx="3"/>
          </p:cNvCxnSpPr>
          <p:nvPr/>
        </p:nvCxnSpPr>
        <p:spPr>
          <a:xfrm flipV="1">
            <a:off x="4205799" y="2563468"/>
            <a:ext cx="1087012" cy="3783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stCxn id="12" idx="3"/>
          </p:cNvCxnSpPr>
          <p:nvPr/>
        </p:nvCxnSpPr>
        <p:spPr>
          <a:xfrm>
            <a:off x="9764607" y="2563469"/>
            <a:ext cx="458550" cy="29970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/>
          <p:nvPr/>
        </p:nvCxnSpPr>
        <p:spPr>
          <a:xfrm flipV="1">
            <a:off x="3575223" y="5700085"/>
            <a:ext cx="1717589" cy="1033275"/>
          </a:xfrm>
          <a:prstGeom prst="bentConnector3">
            <a:avLst>
              <a:gd name="adj1" fmla="val 874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1673224" y="5723415"/>
            <a:ext cx="3273599" cy="202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49300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BIBLIOGRAFÍA</a:t>
            </a:r>
          </a:p>
        </p:txBody>
      </p:sp>
      <p:sp>
        <p:nvSpPr>
          <p:cNvPr id="12" name="1 CuadroTexto"/>
          <p:cNvSpPr txBox="1"/>
          <p:nvPr/>
        </p:nvSpPr>
        <p:spPr>
          <a:xfrm>
            <a:off x="2279576" y="1925368"/>
            <a:ext cx="770485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Durán,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Cesarar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. Ecuador: Geografía, Geopolítica y Gobernabilidad. Quito, Ecuador 2016.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Granssow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Bettina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. Inversiones Chinas en infraestructura: ¿Una situación en la que todos ganan? Revista nueva sociedad 259. Buenos Aires, Argentina 2015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Hernández, Roberto. Metodología de la Investigación. Mc Graw- Hill. México. 2007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Joseph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Nye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 &amp; Robert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Keohanne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. La interdependencia compleja. Buenos Aires. Argentina 2001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Marsh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McLennan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Commited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worl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Forum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. Informe de riesgos mundiales 2017. 12ª. Edición. Ginebra 2017.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Mogollón, Francis. Desafíos de la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Ciberseguridad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 y respuestas Estatales: El caso del Estado ecuatoriano en el periodo 2008-2015. Pontificia Universidad Católica del Ecuador. Quito, 2017.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Moncayo, Paco. Geopolítica, Espacio y Poder. Colección Estudios Estratégico y Geopolíticos. Universidad de las Fuerzas Armadas “ESPE”.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Sangolquí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, Ecuador 2016.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Prado, Belén. Geopolítica del Ciberespacio: Hacia el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heartland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 cibernético. Revista digital del grupo de estudios sobre Geografía y Análisis Espacial. Buenos Aires, Argentina 2018.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Red de Seguridad y Defensa de América Latina. Atlas comparativo de la Defensa en América Latina y Caribe. Buenos Aires, Argentina 2014.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Secretaría Técnica de Cooperación Internacional. Diccionario de Cooperación Internacional. Ministerio de Relaciones Exteriores y Movilidad Humana. Quito, Ecuador 2015.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13686" y="6425514"/>
            <a:ext cx="7475838" cy="432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31" y="4805250"/>
            <a:ext cx="1770584" cy="176096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52934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AFAC0B6-CA16-472C-BB52-6C48DBA42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105" y="2264551"/>
            <a:ext cx="1798476" cy="257273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2C1D451-0881-41BA-A8C9-5824077DE25F}"/>
              </a:ext>
            </a:extLst>
          </p:cNvPr>
          <p:cNvSpPr/>
          <p:nvPr/>
        </p:nvSpPr>
        <p:spPr>
          <a:xfrm>
            <a:off x="4641450" y="2828835"/>
            <a:ext cx="5355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C" i="1" dirty="0" bmk="_Hlk528303602">
                <a:latin typeface="Arial" panose="020B0604020202020204" pitchFamily="34" charset="0"/>
                <a:ea typeface="Times New Roman" panose="02020603050405020304" pitchFamily="18" charset="0"/>
              </a:rPr>
              <a:t>LAS RELACIONES TRANSNACIONALES Y MULTILATERALES DEL ECUADOR EN MATERIA DE DEFENSA</a:t>
            </a:r>
          </a:p>
          <a:p>
            <a:pPr algn="ctr"/>
            <a:endParaRPr lang="es-EC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07B26B-2CCD-4195-9BEC-26C9796E562B}"/>
              </a:ext>
            </a:extLst>
          </p:cNvPr>
          <p:cNvSpPr txBox="1"/>
          <p:nvPr/>
        </p:nvSpPr>
        <p:spPr>
          <a:xfrm>
            <a:off x="2776583" y="4568677"/>
            <a:ext cx="72208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i="1" dirty="0"/>
              <a:t>Tcrn. E.M. Marco Antonio Criollo</a:t>
            </a:r>
          </a:p>
          <a:p>
            <a:pPr algn="r"/>
            <a:r>
              <a:rPr lang="es-EC" i="1" dirty="0"/>
              <a:t>Tcrn. E.M. Oscar Edison Pisco</a:t>
            </a:r>
          </a:p>
          <a:p>
            <a:pPr algn="r"/>
            <a:endParaRPr lang="es-EC" i="1" dirty="0"/>
          </a:p>
          <a:p>
            <a:pPr algn="r"/>
            <a:endParaRPr lang="es-EC" i="1" dirty="0"/>
          </a:p>
          <a:p>
            <a:pPr algn="r"/>
            <a:r>
              <a:rPr lang="es-EC" sz="1000" i="1" dirty="0"/>
              <a:t>24 de noviembre de 2018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CDFADEF-BF79-46F5-9966-BF160A677067}"/>
              </a:ext>
            </a:extLst>
          </p:cNvPr>
          <p:cNvSpPr txBox="1">
            <a:spLocks/>
          </p:cNvSpPr>
          <p:nvPr/>
        </p:nvSpPr>
        <p:spPr bwMode="auto">
          <a:xfrm>
            <a:off x="2497104" y="1101435"/>
            <a:ext cx="7500335" cy="510778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4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7119361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8C91FA-7CF9-4F0B-9C7D-65762920C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70" y="829563"/>
            <a:ext cx="11142482" cy="5769200"/>
          </a:xfrm>
        </p:spPr>
        <p:txBody>
          <a:bodyPr>
            <a:normAutofit fontScale="85000" lnSpcReduction="20000"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r>
              <a:rPr kumimoji="0" lang="es-ES" altLang="es-EC" sz="2400" i="0" u="none" strike="noStrike" cap="none" normalizeH="0" baseline="0" dirty="0" bmk="_Hlk528303602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VICERRECTORADO DE INVESTIGACIÓN, INNOVACIÓN Y TRANSFERENCIA TECNOLÓGICA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endParaRPr kumimoji="0" lang="es-EC" altLang="es-EC" sz="2400" b="0" i="0" u="none" strike="noStrike" cap="none" normalizeH="0" baseline="0" dirty="0" bmk="_Hlk528303602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r>
              <a:rPr lang="es-ES" altLang="es-EC" sz="2400" dirty="0" bmk="_Hlk528303602">
                <a:latin typeface="Arial" panose="020B0604020202020204" pitchFamily="34" charset="0"/>
                <a:ea typeface="Cambria" panose="02040503050406030204" pitchFamily="18" charset="0"/>
              </a:rPr>
              <a:t>CENTRO DE ESTUDIOS DE POSGRADO</a:t>
            </a:r>
            <a:endParaRPr kumimoji="0" lang="es-EC" altLang="es-EC" sz="2400" i="0" u="none" strike="noStrike" cap="none" normalizeH="0" baseline="0" dirty="0" bmk="_Hlk528303602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r>
              <a:rPr lang="es-ES" altLang="es-EC" sz="2400" dirty="0" bmk="_Hlk528303602">
                <a:latin typeface="Arial" panose="020B0604020202020204" pitchFamily="34" charset="0"/>
                <a:ea typeface="Cambria" panose="02040503050406030204" pitchFamily="18" charset="0"/>
              </a:rPr>
              <a:t>DEPARTAMENTO DE SEGURIDAD Y DEFENSA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endParaRPr kumimoji="0" lang="es-EC" altLang="es-EC" sz="2400" i="0" u="none" strike="noStrike" cap="none" normalizeH="0" baseline="0" dirty="0" bmk="_Hlk528303602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r>
              <a:rPr lang="es-ES" altLang="es-EC" sz="2400" dirty="0" bmk="_Hlk528303602">
                <a:latin typeface="Arial" panose="020B0604020202020204" pitchFamily="34" charset="0"/>
                <a:ea typeface="Cambria" panose="02040503050406030204" pitchFamily="18" charset="0"/>
              </a:rPr>
              <a:t>MAESTRÍA ESTRATEGIA MILITAR TERRESTRE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endParaRPr kumimoji="0" lang="es-EC" altLang="es-EC" sz="2000" i="0" u="none" strike="noStrike" cap="none" normalizeH="0" baseline="0" dirty="0" bmk="_Hlk528303602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endParaRPr kumimoji="0" lang="es-EC" altLang="es-EC" sz="2000" b="0" i="0" u="none" strike="noStrike" cap="none" normalizeH="0" baseline="0" dirty="0" bmk="_Hlk528303602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r>
              <a:rPr lang="es-ES" altLang="es-EC" b="1" dirty="0" bmk="_Hlk528303602">
                <a:latin typeface="Arial" panose="020B0604020202020204" pitchFamily="34" charset="0"/>
                <a:ea typeface="Times New Roman" panose="02020603050405020304" pitchFamily="18" charset="0"/>
              </a:rPr>
              <a:t>LAS RELACIONES TRANSNACIONALES Y MULTILATERALES DEL ECUADOR EN MATERIA DE DEFENSA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endParaRPr kumimoji="0" lang="es-ES" altLang="es-EC" sz="2000" b="1" i="0" u="none" strike="noStrike" cap="none" normalizeH="0" baseline="0" dirty="0" bmk="_Hlk528303602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endParaRPr kumimoji="0" lang="es-EC" altLang="es-EC" sz="2000" i="0" u="none" strike="noStrike" cap="none" normalizeH="0" baseline="0" dirty="0" bmk="_Hlk528303602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r>
              <a:rPr lang="es-ES" altLang="es-EC" sz="2100" dirty="0" bmk="_Hlk528303602">
                <a:latin typeface="Arial" panose="020B0604020202020204" pitchFamily="34" charset="0"/>
                <a:ea typeface="Times New Roman" panose="02020603050405020304" pitchFamily="18" charset="0"/>
              </a:rPr>
              <a:t>	AUTORES: 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endParaRPr kumimoji="0" lang="es-EC" altLang="es-EC" sz="2100" i="0" u="none" strike="noStrike" cap="none" normalizeH="0" baseline="0" dirty="0" bmk="_Hlk528303602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r>
              <a:rPr lang="es-ES" altLang="es-EC" sz="2100" dirty="0" bmk="_Hlk528303602">
                <a:latin typeface="Arial" panose="020B0604020202020204" pitchFamily="34" charset="0"/>
                <a:ea typeface="Times New Roman" panose="02020603050405020304" pitchFamily="18" charset="0"/>
              </a:rPr>
              <a:t>TCRN. E.M  MARCO ANTONIO CRIOLLO ASIMBAYA</a:t>
            </a:r>
            <a:endParaRPr kumimoji="0" lang="es-EC" altLang="es-EC" sz="2100" i="0" u="none" strike="noStrike" cap="none" normalizeH="0" baseline="0" dirty="0" bmk="_Hlk528303602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r>
              <a:rPr lang="es-ES" altLang="es-EC" sz="2100" dirty="0" bmk="_Hlk528303602">
                <a:latin typeface="Arial" panose="020B0604020202020204" pitchFamily="34" charset="0"/>
                <a:ea typeface="Times New Roman" panose="02020603050405020304" pitchFamily="18" charset="0"/>
              </a:rPr>
              <a:t>	TCRN. E.M  OSCAR EDISON PISCO ZAMBRANO	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endParaRPr kumimoji="0" lang="es-EC" altLang="es-EC" sz="2100" i="0" u="none" strike="noStrike" cap="none" normalizeH="0" baseline="0" dirty="0" bmk="_Hlk528303602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r>
              <a:rPr lang="es-ES" altLang="es-EC" sz="2100" dirty="0" bmk="_Hlk528303602">
                <a:latin typeface="Arial" panose="020B0604020202020204" pitchFamily="34" charset="0"/>
                <a:ea typeface="Times New Roman" panose="02020603050405020304" pitchFamily="18" charset="0"/>
              </a:rPr>
              <a:t>	DIRECTOR:</a:t>
            </a:r>
            <a:endParaRPr kumimoji="0" lang="es-EC" altLang="es-EC" sz="2100" i="0" u="none" strike="noStrike" cap="none" normalizeH="0" baseline="0" dirty="0" bmk="_Hlk528303602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r>
              <a:rPr lang="es-ES" altLang="es-EC" sz="2100" dirty="0" bmk="_Hlk528303602">
                <a:latin typeface="Arial" panose="020B0604020202020204" pitchFamily="34" charset="0"/>
                <a:ea typeface="Times New Roman" panose="02020603050405020304" pitchFamily="18" charset="0"/>
              </a:rPr>
              <a:t>TCRN. E.M FERNANDO MORENO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endParaRPr kumimoji="0" lang="es-EC" altLang="es-EC" sz="2000" i="0" u="none" strike="noStrike" cap="none" normalizeH="0" baseline="0" dirty="0" bmk="_Hlk528303602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endParaRPr lang="es-EC" altLang="es-EC" sz="2000" dirty="0" bmk="_Hlk528303602"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endParaRPr kumimoji="0" lang="es-EC" altLang="es-EC" sz="2000" i="0" u="none" strike="noStrike" cap="none" normalizeH="0" baseline="0" dirty="0" bmk="_Hlk528303602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r>
              <a:rPr lang="es-ES" altLang="es-EC" sz="1900" dirty="0" bmk="_Hlk528303602">
                <a:latin typeface="Arial" panose="020B0604020202020204" pitchFamily="34" charset="0"/>
                <a:ea typeface="Times New Roman" panose="02020603050405020304" pitchFamily="18" charset="0"/>
              </a:rPr>
              <a:t>SANGOLQUÍ</a:t>
            </a:r>
            <a:endParaRPr kumimoji="0" lang="es-EC" altLang="es-EC" sz="1900" i="0" u="none" strike="noStrike" cap="none" normalizeH="0" baseline="0" dirty="0" bmk="_Hlk528303602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689225" algn="ctr"/>
                <a:tab pos="3533775" algn="l"/>
              </a:tabLst>
            </a:pPr>
            <a:r>
              <a:rPr lang="es-ES" altLang="es-EC" sz="1900" dirty="0" bmk="_Hlk528303602">
                <a:latin typeface="Arial" panose="020B0604020202020204" pitchFamily="34" charset="0"/>
                <a:ea typeface="Times New Roman" panose="02020603050405020304" pitchFamily="18" charset="0"/>
              </a:rPr>
              <a:t>24 DE NOVIEMBRE DE 2018</a:t>
            </a:r>
            <a:endParaRPr kumimoji="0" lang="es-EC" altLang="es-EC" sz="19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s-EC" dirty="0"/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01AB8191-D5F0-4144-BA7A-B8D68ACF1651}"/>
              </a:ext>
            </a:extLst>
          </p:cNvPr>
          <p:cNvGrpSpPr>
            <a:grpSpLocks/>
          </p:cNvGrpSpPr>
          <p:nvPr/>
        </p:nvGrpSpPr>
        <p:grpSpPr bwMode="auto">
          <a:xfrm>
            <a:off x="1232535" y="2995930"/>
            <a:ext cx="5372735" cy="1371600"/>
            <a:chOff x="1455" y="4425"/>
            <a:chExt cx="9675" cy="1395"/>
          </a:xfrm>
        </p:grpSpPr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4BD373C3-40E3-4918-83D8-33C58A219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" y="4425"/>
              <a:ext cx="9675" cy="1395"/>
            </a:xfrm>
            <a:custGeom>
              <a:avLst/>
              <a:gdLst>
                <a:gd name="T0" fmla="+- 0 1455 1455"/>
                <a:gd name="T1" fmla="*/ T0 w 9675"/>
                <a:gd name="T2" fmla="+- 0 5820 4425"/>
                <a:gd name="T3" fmla="*/ 5820 h 1395"/>
                <a:gd name="T4" fmla="+- 0 11130 1455"/>
                <a:gd name="T5" fmla="*/ T4 w 9675"/>
                <a:gd name="T6" fmla="+- 0 5820 4425"/>
                <a:gd name="T7" fmla="*/ 5820 h 1395"/>
                <a:gd name="T8" fmla="+- 0 11130 1455"/>
                <a:gd name="T9" fmla="*/ T8 w 9675"/>
                <a:gd name="T10" fmla="+- 0 4425 4425"/>
                <a:gd name="T11" fmla="*/ 4425 h 1395"/>
                <a:gd name="T12" fmla="+- 0 1455 1455"/>
                <a:gd name="T13" fmla="*/ T12 w 9675"/>
                <a:gd name="T14" fmla="+- 0 4425 4425"/>
                <a:gd name="T15" fmla="*/ 4425 h 1395"/>
                <a:gd name="T16" fmla="+- 0 1455 1455"/>
                <a:gd name="T17" fmla="*/ T16 w 9675"/>
                <a:gd name="T18" fmla="+- 0 5820 4425"/>
                <a:gd name="T19" fmla="*/ 5820 h 13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675" h="1395">
                  <a:moveTo>
                    <a:pt x="0" y="1395"/>
                  </a:moveTo>
                  <a:lnTo>
                    <a:pt x="9675" y="1395"/>
                  </a:lnTo>
                  <a:lnTo>
                    <a:pt x="9675" y="0"/>
                  </a:lnTo>
                  <a:lnTo>
                    <a:pt x="0" y="0"/>
                  </a:lnTo>
                  <a:lnTo>
                    <a:pt x="0" y="139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C"/>
            </a:p>
          </p:txBody>
        </p:sp>
      </p:grpSp>
      <p:pic>
        <p:nvPicPr>
          <p:cNvPr id="2053" name="Imagen 2">
            <a:extLst>
              <a:ext uri="{FF2B5EF4-FFF2-40B4-BE49-F238E27FC236}">
                <a16:creationId xmlns:a16="http://schemas.microsoft.com/office/drawing/2014/main" id="{39AFF951-4775-487C-A8BC-5418668A4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73"/>
          <a:stretch/>
        </p:blipFill>
        <p:spPr bwMode="auto">
          <a:xfrm>
            <a:off x="131312" y="609600"/>
            <a:ext cx="321175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47">
            <a:extLst>
              <a:ext uri="{FF2B5EF4-FFF2-40B4-BE49-F238E27FC236}">
                <a16:creationId xmlns:a16="http://schemas.microsoft.com/office/drawing/2014/main" id="{7F5ABD50-98CB-4D88-814A-95995A71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3" y="162266"/>
            <a:ext cx="1622074" cy="41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B5D1C31F-AF32-4D68-928F-1E90A290D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12" y="1622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2E16623-B72E-4B69-86E0-492B12B1C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B443955-11D3-4724-94D3-110742CAD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731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2551ACFE-E2C1-47B9-9C71-89BB42B43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731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162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SUMARIO</a:t>
            </a:r>
          </a:p>
        </p:txBody>
      </p:sp>
      <p:sp>
        <p:nvSpPr>
          <p:cNvPr id="11" name="12 CuadroTexto">
            <a:extLst>
              <a:ext uri="{FF2B5EF4-FFF2-40B4-BE49-F238E27FC236}">
                <a16:creationId xmlns:a16="http://schemas.microsoft.com/office/drawing/2014/main" id="{864D25CE-7AE4-444A-BE94-42C3B3913716}"/>
              </a:ext>
            </a:extLst>
          </p:cNvPr>
          <p:cNvSpPr txBox="1"/>
          <p:nvPr/>
        </p:nvSpPr>
        <p:spPr>
          <a:xfrm>
            <a:off x="2783632" y="1962451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/>
              <a:t>ANTECEDENTES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PLANTEAMIENTO DEL PROBLEMA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OBJETIVOS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dirty="0"/>
              <a:t>OBJETIVO GENERAL 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dirty="0"/>
              <a:t>OBJETIVOS ESPECÍFICOS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JUSTIFICACIÓN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MARCO TEÓRICO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MARCO METODOLÓGICO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INSTRUMENTOS DE INVESTIGACIÓN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BIBLIOGRAFÍA</a:t>
            </a:r>
          </a:p>
          <a:p>
            <a:endParaRPr lang="es-E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043ABD4-3313-4DB8-9CDB-49B1B5B3D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21" y="3670610"/>
            <a:ext cx="2960925" cy="222069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47">
            <a:extLst>
              <a:ext uri="{FF2B5EF4-FFF2-40B4-BE49-F238E27FC236}">
                <a16:creationId xmlns:a16="http://schemas.microsoft.com/office/drawing/2014/main" id="{3F10D684-CD38-47CE-9419-502C7A395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3" y="162266"/>
            <a:ext cx="1622074" cy="41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4875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ANTECEDENTES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74C495-6367-4180-AC99-33B158D4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572" y="4611252"/>
            <a:ext cx="1463033" cy="141811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631986B-A888-4170-9B8C-56DBD125E7B0}"/>
              </a:ext>
            </a:extLst>
          </p:cNvPr>
          <p:cNvSpPr/>
          <p:nvPr/>
        </p:nvSpPr>
        <p:spPr>
          <a:xfrm>
            <a:off x="2593795" y="241781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8C37E66-5750-4F36-BD5C-CC6CF4B45D77}"/>
              </a:ext>
            </a:extLst>
          </p:cNvPr>
          <p:cNvSpPr txBox="1"/>
          <p:nvPr/>
        </p:nvSpPr>
        <p:spPr>
          <a:xfrm>
            <a:off x="3010138" y="1174310"/>
            <a:ext cx="67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2007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F97C197-1EB9-4E14-AEA1-D98D33791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833" y="1783569"/>
            <a:ext cx="2969420" cy="222706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00B4523-C0F4-43D4-88BB-4D461BDC1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888" y="4352950"/>
            <a:ext cx="3094382" cy="206292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0BE8D83-6D00-43C6-A33B-A48A8F1DF6C1}"/>
              </a:ext>
            </a:extLst>
          </p:cNvPr>
          <p:cNvSpPr txBox="1"/>
          <p:nvPr/>
        </p:nvSpPr>
        <p:spPr>
          <a:xfrm>
            <a:off x="5241236" y="2602482"/>
            <a:ext cx="116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BILATERAL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97C6A45-9EA3-4B4D-ADA8-26AB7EA7C05B}"/>
              </a:ext>
            </a:extLst>
          </p:cNvPr>
          <p:cNvSpPr txBox="1"/>
          <p:nvPr/>
        </p:nvSpPr>
        <p:spPr>
          <a:xfrm>
            <a:off x="5271016" y="5273177"/>
            <a:ext cx="157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MULTILATERAL</a:t>
            </a:r>
          </a:p>
        </p:txBody>
      </p:sp>
      <p:pic>
        <p:nvPicPr>
          <p:cNvPr id="19" name="Picture 2" descr="Resultado de imagen para ecuador IN THE WORLD">
            <a:extLst>
              <a:ext uri="{FF2B5EF4-FFF2-40B4-BE49-F238E27FC236}">
                <a16:creationId xmlns:a16="http://schemas.microsoft.com/office/drawing/2014/main" id="{60B20E91-D3EA-4E94-9DE0-24927907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97" y="1779452"/>
            <a:ext cx="3573370" cy="22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2ABA5B6-0B91-4C70-8E59-B9F5F840F5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444" y1="6667" x2="36444" y2="6667"/>
                        <a14:foregroundMark x1="40444" y1="1778" x2="40444" y2="1778"/>
                        <a14:foregroundMark x1="92889" y1="25778" x2="92889" y2="25778"/>
                        <a14:foregroundMark x1="94667" y1="34667" x2="94667" y2="34667"/>
                        <a14:foregroundMark x1="96889" y1="39556" x2="96889" y2="39556"/>
                        <a14:foregroundMark x1="93333" y1="61333" x2="93333" y2="61333"/>
                        <a14:foregroundMark x1="89778" y1="74222" x2="89778" y2="74222"/>
                        <a14:foregroundMark x1="84000" y1="82222" x2="84000" y2="82222"/>
                        <a14:foregroundMark x1="78222" y1="87556" x2="78222" y2="87556"/>
                        <a14:foregroundMark x1="72000" y1="93778" x2="72000" y2="93778"/>
                        <a14:foregroundMark x1="62667" y1="97333" x2="62667" y2="97333"/>
                        <a14:foregroundMark x1="48444" y1="98667" x2="48444" y2="98667"/>
                        <a14:foregroundMark x1="34222" y1="95111" x2="34222" y2="95111"/>
                        <a14:foregroundMark x1="27111" y1="92889" x2="27111" y2="92889"/>
                        <a14:foregroundMark x1="18222" y1="87556" x2="18222" y2="87556"/>
                        <a14:foregroundMark x1="14222" y1="82667" x2="14222" y2="82667"/>
                        <a14:foregroundMark x1="6667" y1="73333" x2="6667" y2="73333"/>
                        <a14:foregroundMark x1="4000" y1="63556" x2="4000" y2="63556"/>
                        <a14:foregroundMark x1="1333" y1="55111" x2="1333" y2="55111"/>
                        <a14:foregroundMark x1="2667" y1="41778" x2="2667" y2="41778"/>
                        <a14:foregroundMark x1="2667" y1="36000" x2="2667" y2="36000"/>
                        <a14:foregroundMark x1="5333" y1="31111" x2="5333" y2="31111"/>
                        <a14:foregroundMark x1="8000" y1="27111" x2="8000" y2="27111"/>
                        <a14:foregroundMark x1="9778" y1="22667" x2="9778" y2="22667"/>
                        <a14:foregroundMark x1="12000" y1="20444" x2="12000" y2="20444"/>
                        <a14:foregroundMark x1="14667" y1="16889" x2="14667" y2="16889"/>
                        <a14:foregroundMark x1="18667" y1="13333" x2="18667" y2="13333"/>
                        <a14:foregroundMark x1="20889" y1="10667" x2="20889" y2="10667"/>
                        <a14:foregroundMark x1="2222" y1="46222" x2="2222" y2="46222"/>
                        <a14:foregroundMark x1="2222" y1="58667" x2="2222" y2="58667"/>
                        <a14:foregroundMark x1="2222" y1="60889" x2="2222" y2="60889"/>
                        <a14:foregroundMark x1="4444" y1="68000" x2="4444" y2="68000"/>
                        <a14:foregroundMark x1="8000" y1="76000" x2="8000" y2="76000"/>
                        <a14:foregroundMark x1="10222" y1="79111" x2="10222" y2="79111"/>
                        <a14:foregroundMark x1="11556" y1="80000" x2="11556" y2="80000"/>
                        <a14:foregroundMark x1="15111" y1="84889" x2="15111" y2="84889"/>
                        <a14:foregroundMark x1="20889" y1="89778" x2="20889" y2="89778"/>
                        <a14:foregroundMark x1="23111" y1="92444" x2="23111" y2="92444"/>
                        <a14:foregroundMark x1="28889" y1="95111" x2="28889" y2="95111"/>
                        <a14:foregroundMark x1="36889" y1="96889" x2="36889" y2="96889"/>
                        <a14:foregroundMark x1="41778" y1="96000" x2="41778" y2="96000"/>
                        <a14:foregroundMark x1="43556" y1="96889" x2="43556" y2="96889"/>
                        <a14:foregroundMark x1="65333" y1="96444" x2="65333" y2="96444"/>
                        <a14:foregroundMark x1="68000" y1="95556" x2="68000" y2="95556"/>
                        <a14:foregroundMark x1="75111" y1="91556" x2="75111" y2="91556"/>
                        <a14:foregroundMark x1="79556" y1="87556" x2="79556" y2="87556"/>
                        <a14:foregroundMark x1="83556" y1="85778" x2="83556" y2="85778"/>
                        <a14:foregroundMark x1="87556" y1="81333" x2="87556" y2="81333"/>
                        <a14:foregroundMark x1="89778" y1="79111" x2="89778" y2="79111"/>
                        <a14:foregroundMark x1="92000" y1="75556" x2="92000" y2="75556"/>
                        <a14:foregroundMark x1="94667" y1="71111" x2="94667" y2="71111"/>
                        <a14:foregroundMark x1="98667" y1="64444" x2="98667" y2="64444"/>
                        <a14:foregroundMark x1="96889" y1="45333" x2="96889" y2="45333"/>
                        <a14:foregroundMark x1="94222" y1="32000" x2="94222" y2="32000"/>
                        <a14:foregroundMark x1="95556" y1="68000" x2="95556" y2="68000"/>
                        <a14:foregroundMark x1="97778" y1="66667" x2="97778" y2="66667"/>
                        <a14:foregroundMark x1="88000" y1="20444" x2="88000" y2="20444"/>
                        <a14:foregroundMark x1="84889" y1="17778" x2="84889" y2="17778"/>
                        <a14:foregroundMark x1="81778" y1="14667" x2="81778" y2="14667"/>
                        <a14:foregroundMark x1="80000" y1="12000" x2="80000" y2="12000"/>
                        <a14:foregroundMark x1="75556" y1="8889" x2="75556" y2="8889"/>
                        <a14:foregroundMark x1="72889" y1="8889" x2="72889" y2="8889"/>
                        <a14:foregroundMark x1="68444" y1="4444" x2="68444" y2="4444"/>
                        <a14:foregroundMark x1="71111" y1="7556" x2="71111" y2="7556"/>
                        <a14:foregroundMark x1="64444" y1="3111" x2="64444" y2="3111"/>
                        <a14:foregroundMark x1="23556" y1="9333" x2="23556" y2="9333"/>
                        <a14:foregroundMark x1="26667" y1="8000" x2="26667" y2="8000"/>
                        <a14:foregroundMark x1="29333" y1="5778" x2="29333" y2="5778"/>
                        <a14:foregroundMark x1="13778" y1="32444" x2="13778" y2="32444"/>
                        <a14:foregroundMark x1="19556" y1="32000" x2="19556" y2="32000"/>
                        <a14:foregroundMark x1="25778" y1="30222" x2="25778" y2="30222"/>
                        <a14:foregroundMark x1="31556" y1="32000" x2="31556" y2="32000"/>
                        <a14:foregroundMark x1="46667" y1="32444" x2="46667" y2="32444"/>
                        <a14:foregroundMark x1="58667" y1="32444" x2="58667" y2="32444"/>
                        <a14:foregroundMark x1="63556" y1="32000" x2="63556" y2="32000"/>
                        <a14:foregroundMark x1="75556" y1="32889" x2="75556" y2="32889"/>
                        <a14:foregroundMark x1="84889" y1="32444" x2="84889" y2="32444"/>
                        <a14:foregroundMark x1="88889" y1="33778" x2="88889" y2="33778"/>
                        <a14:foregroundMark x1="11556" y1="68889" x2="11556" y2="68889"/>
                        <a14:foregroundMark x1="21333" y1="68444" x2="21333" y2="68444"/>
                        <a14:foregroundMark x1="28889" y1="68444" x2="28889" y2="68444"/>
                        <a14:foregroundMark x1="40889" y1="69778" x2="40889" y2="69778"/>
                        <a14:foregroundMark x1="49333" y1="69333" x2="49333" y2="69333"/>
                        <a14:foregroundMark x1="56444" y1="68444" x2="56444" y2="68444"/>
                        <a14:foregroundMark x1="63556" y1="69333" x2="63556" y2="69333"/>
                        <a14:foregroundMark x1="68444" y1="68889" x2="68444" y2="68889"/>
                        <a14:foregroundMark x1="75111" y1="68889" x2="75111" y2="68889"/>
                        <a14:foregroundMark x1="83556" y1="70222" x2="83556" y2="70222"/>
                        <a14:foregroundMark x1="90667" y1="69778" x2="90667" y2="69778"/>
                        <a14:foregroundMark x1="77778" y1="69333" x2="77778" y2="69333"/>
                        <a14:foregroundMark x1="52444" y1="54667" x2="52444" y2="54667"/>
                        <a14:foregroundMark x1="38222" y1="48000" x2="38222" y2="48000"/>
                        <a14:foregroundMark x1="62222" y1="49778" x2="62222" y2="49778"/>
                        <a14:foregroundMark x1="49333" y1="41333" x2="49333" y2="41333"/>
                        <a14:foregroundMark x1="60000" y1="44000" x2="60000" y2="44000"/>
                        <a14:foregroundMark x1="40889" y1="44000" x2="40889" y2="44000"/>
                        <a14:foregroundMark x1="40000" y1="53778" x2="40000" y2="53778"/>
                        <a14:foregroundMark x1="444" y1="53778" x2="444" y2="53778"/>
                        <a14:foregroundMark x1="38667" y1="31556" x2="38667" y2="31556"/>
                        <a14:foregroundMark x1="54667" y1="33333" x2="54667" y2="33333"/>
                        <a14:foregroundMark x1="66667" y1="32444" x2="66667" y2="32444"/>
                        <a14:foregroundMark x1="71111" y1="32889" x2="71111" y2="32889"/>
                        <a14:foregroundMark x1="76889" y1="32444" x2="76889" y2="32444"/>
                        <a14:foregroundMark x1="32444" y1="4000" x2="32444" y2="4000"/>
                        <a14:foregroundMark x1="35111" y1="3111" x2="35111" y2="3111"/>
                        <a14:foregroundMark x1="9333" y1="73333" x2="9333" y2="73333"/>
                        <a14:foregroundMark x1="13333" y1="72889" x2="15556" y2="72889"/>
                        <a14:foregroundMark x1="16000" y1="72889" x2="16000" y2="72889"/>
                        <a14:foregroundMark x1="20000" y1="73333" x2="20000" y2="73333"/>
                        <a14:foregroundMark x1="25333" y1="73333" x2="25333" y2="73333"/>
                        <a14:foregroundMark x1="29778" y1="73333" x2="29778" y2="73333"/>
                        <a14:foregroundMark x1="32889" y1="73333" x2="32889" y2="73333"/>
                        <a14:foregroundMark x1="36444" y1="73333" x2="36444" y2="73333"/>
                        <a14:foregroundMark x1="41333" y1="73778" x2="41333" y2="73778"/>
                        <a14:foregroundMark x1="47111" y1="73778" x2="47111" y2="73778"/>
                        <a14:foregroundMark x1="50667" y1="73778" x2="50667" y2="73778"/>
                        <a14:foregroundMark x1="55111" y1="73333" x2="55111" y2="73333"/>
                        <a14:foregroundMark x1="60000" y1="74667" x2="60000" y2="74667"/>
                        <a14:foregroundMark x1="68000" y1="73778" x2="68000" y2="73778"/>
                        <a14:foregroundMark x1="63556" y1="73778" x2="63556" y2="73778"/>
                        <a14:foregroundMark x1="73333" y1="73778" x2="73333" y2="73778"/>
                        <a14:foregroundMark x1="78222" y1="73778" x2="78222" y2="73778"/>
                        <a14:foregroundMark x1="84444" y1="72889" x2="84444" y2="72889"/>
                        <a14:foregroundMark x1="80889" y1="75111" x2="80889" y2="75111"/>
                        <a14:foregroundMark x1="87556" y1="72889" x2="87556" y2="72889"/>
                        <a14:foregroundMark x1="93778" y1="75111" x2="93778" y2="75111"/>
                        <a14:foregroundMark x1="80444" y1="68000" x2="80444" y2="68000"/>
                        <a14:foregroundMark x1="84889" y1="68000" x2="84889" y2="68000"/>
                        <a14:foregroundMark x1="89333" y1="68000" x2="89333" y2="68000"/>
                        <a14:foregroundMark x1="8000" y1="68444" x2="8000" y2="68444"/>
                        <a14:foregroundMark x1="16000" y1="68889" x2="16000" y2="68889"/>
                        <a14:foregroundMark x1="24444" y1="68444" x2="24444" y2="68444"/>
                        <a14:foregroundMark x1="32889" y1="68000" x2="32889" y2="68000"/>
                        <a14:foregroundMark x1="36889" y1="68889" x2="36889" y2="68889"/>
                        <a14:foregroundMark x1="44889" y1="68889" x2="44889" y2="68889"/>
                        <a14:foregroundMark x1="51556" y1="68889" x2="51556" y2="68889"/>
                        <a14:foregroundMark x1="59111" y1="69778" x2="59111" y2="69778"/>
                        <a14:foregroundMark x1="71111" y1="68889" x2="71111" y2="68889"/>
                        <a14:foregroundMark x1="11111" y1="28000" x2="11111" y2="28000"/>
                        <a14:foregroundMark x1="16000" y1="27556" x2="16000" y2="27556"/>
                        <a14:foregroundMark x1="19556" y1="27111" x2="19556" y2="27111"/>
                        <a14:foregroundMark x1="22667" y1="27111" x2="22667" y2="27111"/>
                        <a14:foregroundMark x1="26667" y1="27556" x2="26667" y2="27556"/>
                        <a14:foregroundMark x1="29778" y1="27556" x2="29778" y2="27556"/>
                        <a14:foregroundMark x1="32000" y1="27556" x2="32000" y2="27556"/>
                        <a14:foregroundMark x1="36889" y1="28000" x2="36889" y2="28000"/>
                        <a14:foregroundMark x1="42667" y1="28000" x2="42667" y2="28000"/>
                        <a14:foregroundMark x1="46667" y1="28000" x2="46667" y2="28000"/>
                        <a14:foregroundMark x1="52444" y1="28000" x2="52444" y2="28000"/>
                        <a14:foregroundMark x1="57778" y1="28000" x2="57778" y2="28000"/>
                        <a14:foregroundMark x1="62667" y1="28000" x2="62667" y2="28000"/>
                        <a14:foregroundMark x1="68000" y1="28889" x2="68000" y2="28889"/>
                        <a14:foregroundMark x1="72444" y1="28444" x2="72444" y2="28444"/>
                        <a14:foregroundMark x1="76444" y1="27111" x2="76444" y2="27111"/>
                        <a14:foregroundMark x1="80444" y1="28444" x2="80444" y2="28444"/>
                        <a14:foregroundMark x1="84444" y1="28889" x2="84444" y2="28889"/>
                        <a14:foregroundMark x1="87111" y1="28889" x2="87111" y2="28889"/>
                        <a14:foregroundMark x1="90667" y1="30222" x2="90667" y2="30222"/>
                        <a14:foregroundMark x1="52000" y1="97333" x2="52000" y2="97333"/>
                        <a14:foregroundMark x1="54222" y1="98222" x2="54222" y2="98222"/>
                        <a14:foregroundMark x1="56889" y1="97333" x2="56889" y2="97333"/>
                        <a14:foregroundMark x1="60000" y1="97778" x2="60000" y2="97778"/>
                        <a14:foregroundMark x1="76889" y1="90667" x2="76889" y2="90667"/>
                        <a14:foregroundMark x1="86667" y1="84444" x2="86667" y2="84444"/>
                        <a14:foregroundMark x1="98667" y1="57333" x2="98667" y2="57333"/>
                        <a14:foregroundMark x1="98667" y1="47111" x2="98667" y2="47111"/>
                        <a14:foregroundMark x1="90222" y1="24444" x2="90222" y2="24444"/>
                        <a14:foregroundMark x1="16889" y1="14222" x2="16889" y2="14222"/>
                        <a14:foregroundMark x1="12889" y1="28889" x2="12889" y2="28889"/>
                        <a14:foregroundMark x1="40000" y1="97778" x2="40000" y2="97778"/>
                        <a14:foregroundMark x1="45333" y1="98667" x2="45333" y2="98667"/>
                        <a14:foregroundMark x1="53778" y1="1778" x2="53778" y2="1778"/>
                        <a14:foregroundMark x1="56444" y1="3111" x2="56444" y2="3111"/>
                        <a14:foregroundMark x1="60889" y1="1778" x2="60889" y2="1778"/>
                        <a14:foregroundMark x1="57333" y1="1333" x2="57333" y2="1333"/>
                        <a14:foregroundMark x1="43111" y1="1778" x2="43111" y2="1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5004" y="2566306"/>
            <a:ext cx="543182" cy="54318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68431A3-DD3D-4344-A841-8D6E1386D1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653" r="89575">
                        <a14:foregroundMark x1="22780" y1="50000" x2="22780" y2="50000"/>
                        <a14:foregroundMark x1="26255" y1="23196" x2="26255" y2="23196"/>
                        <a14:foregroundMark x1="28571" y1="15464" x2="28571" y2="15464"/>
                        <a14:foregroundMark x1="28571" y1="72165" x2="28571" y2="72165"/>
                        <a14:foregroundMark x1="22008" y1="68041" x2="22008" y2="68041"/>
                        <a14:foregroundMark x1="19691" y1="33505" x2="19691" y2="33505"/>
                        <a14:foregroundMark x1="30888" y1="39175" x2="30888" y2="39175"/>
                        <a14:foregroundMark x1="27027" y1="32474" x2="27027" y2="32474"/>
                        <a14:foregroundMark x1="29344" y1="58247" x2="29344" y2="58247"/>
                        <a14:foregroundMark x1="29344" y1="45361" x2="29344" y2="45361"/>
                        <a14:foregroundMark x1="27799" y1="43299" x2="27799" y2="43299"/>
                        <a14:foregroundMark x1="24324" y1="39175" x2="24324" y2="39175"/>
                        <a14:foregroundMark x1="29730" y1="23196" x2="29730" y2="23196"/>
                        <a14:foregroundMark x1="31660" y1="17010" x2="31660" y2="17010"/>
                        <a14:foregroundMark x1="32046" y1="11856" x2="32046" y2="11856"/>
                        <a14:foregroundMark x1="23938" y1="25773" x2="23938" y2="25773"/>
                        <a14:foregroundMark x1="23552" y1="29897" x2="23552" y2="29897"/>
                        <a14:foregroundMark x1="20463" y1="62887" x2="20463" y2="62887"/>
                        <a14:foregroundMark x1="24324" y1="72680" x2="24324" y2="72680"/>
                        <a14:foregroundMark x1="17375" y1="47423" x2="17375" y2="47423"/>
                        <a14:foregroundMark x1="18147" y1="41237" x2="18147" y2="41237"/>
                        <a14:foregroundMark x1="17761" y1="56701" x2="17761" y2="56701"/>
                        <a14:foregroundMark x1="18533" y1="59278" x2="18533" y2="59278"/>
                        <a14:foregroundMark x1="32819" y1="9278" x2="32819" y2="9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9306" y="1961572"/>
            <a:ext cx="855649" cy="64091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677F7F2-3CCD-4533-86E1-F59A882FA3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00" b="98800" l="2000" r="98800">
                        <a14:foregroundMark x1="44800" y1="6800" x2="44800" y2="6800"/>
                        <a14:foregroundMark x1="53600" y1="3600" x2="53600" y2="3600"/>
                        <a14:foregroundMark x1="92800" y1="30000" x2="92800" y2="30000"/>
                        <a14:foregroundMark x1="96800" y1="40800" x2="96800" y2="40800"/>
                        <a14:foregroundMark x1="98800" y1="52400" x2="98800" y2="52400"/>
                        <a14:foregroundMark x1="67200" y1="97200" x2="67200" y2="97200"/>
                        <a14:foregroundMark x1="35600" y1="98800" x2="35600" y2="98800"/>
                        <a14:foregroundMark x1="17200" y1="83200" x2="17200" y2="83200"/>
                        <a14:foregroundMark x1="18400" y1="88000" x2="18400" y2="88000"/>
                        <a14:foregroundMark x1="11600" y1="80800" x2="11600" y2="80800"/>
                        <a14:foregroundMark x1="5200" y1="72400" x2="5200" y2="72400"/>
                        <a14:foregroundMark x1="2000" y1="61600" x2="2000" y2="61600"/>
                        <a14:foregroundMark x1="41600" y1="96400" x2="41600" y2="96400"/>
                        <a14:foregroundMark x1="43600" y1="98800" x2="43600" y2="98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0944" y="2662975"/>
            <a:ext cx="460017" cy="46001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EE722D3-FDCA-4013-8B58-A25B7C78D5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67" b="97778" l="6222" r="97778">
                        <a14:foregroundMark x1="51556" y1="8000" x2="51556" y2="8000"/>
                        <a14:foregroundMark x1="30222" y1="5778" x2="30222" y2="5778"/>
                        <a14:foregroundMark x1="39111" y1="3111" x2="39111" y2="3111"/>
                        <a14:foregroundMark x1="92444" y1="28444" x2="92444" y2="28444"/>
                        <a14:foregroundMark x1="94667" y1="34667" x2="94667" y2="34667"/>
                        <a14:foregroundMark x1="97333" y1="46222" x2="97333" y2="46222"/>
                        <a14:foregroundMark x1="98222" y1="52000" x2="98222" y2="52000"/>
                        <a14:foregroundMark x1="96000" y1="58222" x2="96000" y2="58222"/>
                        <a14:foregroundMark x1="93778" y1="67111" x2="93778" y2="67111"/>
                        <a14:foregroundMark x1="88000" y1="78667" x2="88000" y2="78667"/>
                        <a14:foregroundMark x1="82222" y1="84889" x2="82222" y2="84889"/>
                        <a14:foregroundMark x1="78667" y1="88000" x2="78667" y2="88000"/>
                        <a14:foregroundMark x1="72444" y1="92000" x2="72444" y2="92000"/>
                        <a14:foregroundMark x1="68889" y1="92889" x2="68889" y2="92889"/>
                        <a14:foregroundMark x1="62667" y1="96444" x2="62667" y2="96444"/>
                        <a14:foregroundMark x1="57333" y1="98222" x2="57333" y2="98222"/>
                        <a14:foregroundMark x1="51111" y1="96000" x2="51111" y2="96000"/>
                        <a14:foregroundMark x1="46667" y1="96000" x2="46667" y2="96000"/>
                        <a14:foregroundMark x1="24000" y1="88889" x2="24000" y2="88889"/>
                        <a14:foregroundMark x1="10667" y1="76444" x2="10667" y2="76444"/>
                        <a14:foregroundMark x1="6222" y1="68889" x2="6222" y2="6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3174" y="4952838"/>
            <a:ext cx="1463033" cy="1463033"/>
          </a:xfrm>
          <a:prstGeom prst="rect">
            <a:avLst/>
          </a:prstGeom>
        </p:spPr>
      </p:pic>
      <p:cxnSp>
        <p:nvCxnSpPr>
          <p:cNvPr id="24" name="Conector: angular 22">
            <a:extLst>
              <a:ext uri="{FF2B5EF4-FFF2-40B4-BE49-F238E27FC236}">
                <a16:creationId xmlns:a16="http://schemas.microsoft.com/office/drawing/2014/main" id="{A0A25B9C-17D2-4C4A-A326-A14BAE491578}"/>
              </a:ext>
            </a:extLst>
          </p:cNvPr>
          <p:cNvCxnSpPr/>
          <p:nvPr/>
        </p:nvCxnSpPr>
        <p:spPr>
          <a:xfrm rot="5400000">
            <a:off x="1207311" y="1914206"/>
            <a:ext cx="2483004" cy="1372547"/>
          </a:xfrm>
          <a:prstGeom prst="bentConnector3">
            <a:avLst>
              <a:gd name="adj1" fmla="val 11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r 25">
            <a:extLst>
              <a:ext uri="{FF2B5EF4-FFF2-40B4-BE49-F238E27FC236}">
                <a16:creationId xmlns:a16="http://schemas.microsoft.com/office/drawing/2014/main" id="{FD9DFFB9-4DCC-4139-91F8-423A30F5BAEC}"/>
              </a:ext>
            </a:extLst>
          </p:cNvPr>
          <p:cNvCxnSpPr>
            <a:stCxn id="17" idx="0"/>
            <a:endCxn id="17" idx="0"/>
          </p:cNvCxnSpPr>
          <p:nvPr/>
        </p:nvCxnSpPr>
        <p:spPr>
          <a:xfrm rot="5400000" flipH="1" flipV="1">
            <a:off x="5821491" y="2602482"/>
            <a:ext cx="12700" cy="12700"/>
          </a:xfrm>
          <a:prstGeom prst="bentConnector3">
            <a:avLst>
              <a:gd name="adj1" fmla="val 83739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angular 29">
            <a:extLst>
              <a:ext uri="{FF2B5EF4-FFF2-40B4-BE49-F238E27FC236}">
                <a16:creationId xmlns:a16="http://schemas.microsoft.com/office/drawing/2014/main" id="{09CC3AEC-AB0E-45B3-A3B3-1FF1BC5820F1}"/>
              </a:ext>
            </a:extLst>
          </p:cNvPr>
          <p:cNvCxnSpPr>
            <a:cxnSpLocks/>
            <a:stCxn id="19" idx="0"/>
          </p:cNvCxnSpPr>
          <p:nvPr/>
        </p:nvCxnSpPr>
        <p:spPr>
          <a:xfrm rot="16200000" flipV="1">
            <a:off x="7041109" y="332078"/>
            <a:ext cx="240456" cy="265429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r 1027">
            <a:extLst>
              <a:ext uri="{FF2B5EF4-FFF2-40B4-BE49-F238E27FC236}">
                <a16:creationId xmlns:a16="http://schemas.microsoft.com/office/drawing/2014/main" id="{E1A1D722-D936-4A53-A678-A59E8442CC8F}"/>
              </a:ext>
            </a:extLst>
          </p:cNvPr>
          <p:cNvCxnSpPr>
            <a:stCxn id="15" idx="3"/>
          </p:cNvCxnSpPr>
          <p:nvPr/>
        </p:nvCxnSpPr>
        <p:spPr>
          <a:xfrm>
            <a:off x="4886254" y="2897102"/>
            <a:ext cx="1209747" cy="228025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448814" y="6415870"/>
            <a:ext cx="73777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7832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CuadroTexto"/>
          <p:cNvSpPr txBox="1"/>
          <p:nvPr/>
        </p:nvSpPr>
        <p:spPr>
          <a:xfrm>
            <a:off x="2167610" y="3337363"/>
            <a:ext cx="4937499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Necesario contextualizar la verdadera necesidad del Estado ecuatoriano, y cuales serán los nuevos actores que incrementaran el relacionamiento internacional de manera eficiente.</a:t>
            </a:r>
          </a:p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PLANTEAMIENTO DEL PROBLEMA</a:t>
            </a:r>
          </a:p>
        </p:txBody>
      </p:sp>
      <p:sp>
        <p:nvSpPr>
          <p:cNvPr id="10" name="1 CuadroTexto"/>
          <p:cNvSpPr txBox="1"/>
          <p:nvPr/>
        </p:nvSpPr>
        <p:spPr>
          <a:xfrm>
            <a:off x="2167609" y="1794690"/>
            <a:ext cx="760095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Determinar cuál es la situación actual referente a los compromisos internacionales adquiridos con los Estados de manera bilateral y multilateral, considerando,  que el Ecuador en la última década ha modificado sus normas constitucionales.</a:t>
            </a:r>
          </a:p>
        </p:txBody>
      </p:sp>
      <p:sp>
        <p:nvSpPr>
          <p:cNvPr id="15" name="Elipse 14"/>
          <p:cNvSpPr/>
          <p:nvPr/>
        </p:nvSpPr>
        <p:spPr>
          <a:xfrm>
            <a:off x="3889333" y="4441114"/>
            <a:ext cx="1040933" cy="1278160"/>
          </a:xfrm>
          <a:prstGeom prst="ellipse">
            <a:avLst/>
          </a:prstGeom>
          <a:blipFill rotWithShape="1">
            <a:blip r:embed="rId2"/>
            <a:srcRect/>
            <a:stretch>
              <a:fillRect l="-17000" r="-17000"/>
            </a:stretch>
          </a:blipFill>
          <a:ln>
            <a:noFill/>
          </a:ln>
          <a:effectLst/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</p:sp>
      <p:sp>
        <p:nvSpPr>
          <p:cNvPr id="16" name="Elipse 15"/>
          <p:cNvSpPr/>
          <p:nvPr/>
        </p:nvSpPr>
        <p:spPr>
          <a:xfrm>
            <a:off x="5183291" y="4503645"/>
            <a:ext cx="1100281" cy="1153101"/>
          </a:xfrm>
          <a:prstGeom prst="ellipse">
            <a:avLst/>
          </a:prstGeom>
          <a:blipFill rotWithShape="1">
            <a:blip r:embed="rId3"/>
            <a:srcRect/>
            <a:stretch>
              <a:fillRect t="-32000" b="-3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Elipse 16"/>
          <p:cNvSpPr/>
          <p:nvPr/>
        </p:nvSpPr>
        <p:spPr>
          <a:xfrm>
            <a:off x="6494860" y="4467069"/>
            <a:ext cx="1137024" cy="1189677"/>
          </a:xfrm>
          <a:prstGeom prst="ellipse">
            <a:avLst/>
          </a:prstGeom>
          <a:blipFill rotWithShape="1">
            <a:blip r:embed="rId4"/>
            <a:srcRect/>
            <a:stretch>
              <a:fillRect t="-1000" b="-1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24" y="3235439"/>
            <a:ext cx="2979415" cy="197791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angular 2"/>
          <p:cNvCxnSpPr>
            <a:stCxn id="10" idx="1"/>
            <a:endCxn id="18" idx="1"/>
          </p:cNvCxnSpPr>
          <p:nvPr/>
        </p:nvCxnSpPr>
        <p:spPr>
          <a:xfrm rot="10800000" flipV="1">
            <a:off x="2167609" y="2394854"/>
            <a:ext cx="12700" cy="1630211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6182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OBJETIVOS</a:t>
            </a:r>
          </a:p>
        </p:txBody>
      </p:sp>
      <p:sp>
        <p:nvSpPr>
          <p:cNvPr id="11" name="5 CuadroTexto"/>
          <p:cNvSpPr txBox="1"/>
          <p:nvPr/>
        </p:nvSpPr>
        <p:spPr>
          <a:xfrm>
            <a:off x="2135560" y="1432599"/>
            <a:ext cx="3528392" cy="400110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/>
              <a:t>GENERAL</a:t>
            </a:r>
          </a:p>
        </p:txBody>
      </p:sp>
      <p:sp>
        <p:nvSpPr>
          <p:cNvPr id="12" name="1 CuadroTexto"/>
          <p:cNvSpPr txBox="1"/>
          <p:nvPr/>
        </p:nvSpPr>
        <p:spPr>
          <a:xfrm>
            <a:off x="2135560" y="2030414"/>
            <a:ext cx="806489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Determinar la incidencia del relacionamiento transnacional y multilateral del Ecuador en materia de Defensa, que influyen en el lineamiento político estratégico del Estado ecuatoriano.</a:t>
            </a:r>
          </a:p>
        </p:txBody>
      </p:sp>
      <p:sp>
        <p:nvSpPr>
          <p:cNvPr id="13" name="9 CuadroTexto"/>
          <p:cNvSpPr txBox="1"/>
          <p:nvPr/>
        </p:nvSpPr>
        <p:spPr>
          <a:xfrm>
            <a:off x="2135560" y="3258370"/>
            <a:ext cx="3528392" cy="400110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/>
              <a:t>ESPECÍFICOS</a:t>
            </a:r>
          </a:p>
        </p:txBody>
      </p:sp>
      <p:sp>
        <p:nvSpPr>
          <p:cNvPr id="15" name="10 CuadroTexto"/>
          <p:cNvSpPr txBox="1"/>
          <p:nvPr/>
        </p:nvSpPr>
        <p:spPr>
          <a:xfrm>
            <a:off x="2224658" y="4178308"/>
            <a:ext cx="7886700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Determinar la importancia del relacionamiento transnacional del Estado ecuatoriano, acorde a la ejecución e implementación de acuerdos y convenios con Estados amigos.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Determinar la importancia del relacionamiento multilateral del Estado ecuatoriano bajo la perspectiva de la OEA y UNASUR, como instituciones excluyentes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Diseñar una propuesta de integración para el Estado ecuatoriano en materia de Defensa, en base a los resultados obtenidos sobre el relacionamiento transnacional y  supranacional de Ecuador.</a:t>
            </a:r>
          </a:p>
        </p:txBody>
      </p:sp>
      <p:cxnSp>
        <p:nvCxnSpPr>
          <p:cNvPr id="3" name="Conector angular 2"/>
          <p:cNvCxnSpPr>
            <a:stCxn id="12" idx="1"/>
          </p:cNvCxnSpPr>
          <p:nvPr/>
        </p:nvCxnSpPr>
        <p:spPr>
          <a:xfrm rot="10800000" flipH="1" flipV="1">
            <a:off x="2135560" y="2492079"/>
            <a:ext cx="89098" cy="3186826"/>
          </a:xfrm>
          <a:prstGeom prst="bentConnector4">
            <a:avLst>
              <a:gd name="adj1" fmla="val -256571"/>
              <a:gd name="adj2" fmla="val 572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37071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JUSTIFICACIÓN</a:t>
            </a:r>
          </a:p>
        </p:txBody>
      </p:sp>
      <p:sp>
        <p:nvSpPr>
          <p:cNvPr id="10" name="1 CuadroTexto"/>
          <p:cNvSpPr txBox="1"/>
          <p:nvPr/>
        </p:nvSpPr>
        <p:spPr>
          <a:xfrm>
            <a:off x="2516108" y="1921786"/>
            <a:ext cx="7099675" cy="230832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dirty="0"/>
              <a:t>Evidenciar cuales fueron las estrategias implementadas durante el periodo </a:t>
            </a:r>
            <a:r>
              <a:rPr lang="es-ES_tradnl" dirty="0">
                <a:solidFill>
                  <a:schemeClr val="accent2"/>
                </a:solidFill>
              </a:rPr>
              <a:t>2007-2018</a:t>
            </a:r>
            <a:r>
              <a:rPr lang="es-ES_tradnl" dirty="0"/>
              <a:t> en lo correspondiente al RELACIONAMIENTO BILATERAL Y SUPRANACIONAL DEL ESTADO ecuatoriano en el ámbito de la Defensa, lo que servirá de insumo a las carteras de Estado correspondientes (Seguridad y Defensa), para la adecuada toma de decisiones.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Por lo que será de gran utilidad esta investigación, tanto desde el campo académico y social para las Fuerzas Armadas, especialmente.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2516108" y="6232358"/>
            <a:ext cx="7405935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956" y="4673624"/>
            <a:ext cx="2902826" cy="218437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7078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MARCO TEÓRICO</a:t>
            </a:r>
          </a:p>
        </p:txBody>
      </p:sp>
      <p:graphicFrame>
        <p:nvGraphicFramePr>
          <p:cNvPr id="13" name="2 Diagrama"/>
          <p:cNvGraphicFramePr/>
          <p:nvPr>
            <p:extLst>
              <p:ext uri="{D42A27DB-BD31-4B8C-83A1-F6EECF244321}">
                <p14:modId xmlns:p14="http://schemas.microsoft.com/office/powerpoint/2010/main" val="3425342022"/>
              </p:ext>
            </p:extLst>
          </p:nvPr>
        </p:nvGraphicFramePr>
        <p:xfrm>
          <a:off x="2229853" y="1882921"/>
          <a:ext cx="7952347" cy="372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2229853" y="6240162"/>
            <a:ext cx="7672029" cy="61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26" y="4106050"/>
            <a:ext cx="3006080" cy="261153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0037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3999" y="1059048"/>
            <a:ext cx="9144000" cy="175846"/>
          </a:xfrm>
          <a:prstGeom prst="rect">
            <a:avLst/>
          </a:prstGeom>
          <a:gradFill>
            <a:gsLst>
              <a:gs pos="0">
                <a:srgbClr val="FFFF00"/>
              </a:gs>
              <a:gs pos="36000">
                <a:srgbClr val="FFFF00"/>
              </a:gs>
              <a:gs pos="49000">
                <a:srgbClr val="0033CC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92" dirty="0">
              <a:solidFill>
                <a:prstClr val="white"/>
              </a:solidFill>
            </a:endParaRPr>
          </a:p>
        </p:txBody>
      </p:sp>
      <p:sp>
        <p:nvSpPr>
          <p:cNvPr id="9" name="Title 1">
            <a:extLst/>
          </p:cNvPr>
          <p:cNvSpPr txBox="1">
            <a:spLocks/>
          </p:cNvSpPr>
          <p:nvPr/>
        </p:nvSpPr>
        <p:spPr bwMode="auto">
          <a:xfrm>
            <a:off x="3032873" y="254087"/>
            <a:ext cx="6126253" cy="537295"/>
          </a:xfrm>
          <a:prstGeom prst="rect">
            <a:avLst/>
          </a:prstGeom>
          <a:gradFill>
            <a:gsLst>
              <a:gs pos="500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_tradnl"/>
            </a:defPPr>
            <a:lvl1pPr algn="ctr" defTabSz="914400" eaLnBrk="1" fontAlgn="auto" latinLnBrk="0" hangingPunct="1">
              <a:spcAft>
                <a:spcPts val="0"/>
              </a:spcAft>
              <a:buNone/>
              <a:defRPr sz="44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17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4" b="1" dirty="0">
                <a:solidFill>
                  <a:prstClr val="white"/>
                </a:solidFill>
              </a:rPr>
              <a:t>MARCO TEÓRICO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229853" y="6240162"/>
            <a:ext cx="7672029" cy="61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01C96AC-5F12-405F-ACDC-1E880ADBC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2"/>
          <a:stretch/>
        </p:blipFill>
        <p:spPr>
          <a:xfrm>
            <a:off x="1600201" y="1505693"/>
            <a:ext cx="9072890" cy="508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8021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720</Words>
  <Application>Microsoft Office PowerPoint</Application>
  <PresentationFormat>Panorámica</PresentationFormat>
  <Paragraphs>99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Cambria</vt:lpstr>
      <vt:lpstr>Times New Roman</vt:lpstr>
      <vt:lpstr>Tema de Office</vt:lpstr>
      <vt:lpstr>Documento de Microsoft Word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Yady Proaño</dc:creator>
  <cp:lastModifiedBy>Yady Proaño</cp:lastModifiedBy>
  <cp:revision>8</cp:revision>
  <dcterms:created xsi:type="dcterms:W3CDTF">2018-11-17T10:52:42Z</dcterms:created>
  <dcterms:modified xsi:type="dcterms:W3CDTF">2018-11-17T11:59:02Z</dcterms:modified>
</cp:coreProperties>
</file>