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sldIdLst>
    <p:sldId id="256" r:id="rId2"/>
    <p:sldId id="336" r:id="rId3"/>
    <p:sldId id="307" r:id="rId4"/>
    <p:sldId id="310" r:id="rId5"/>
    <p:sldId id="337" r:id="rId6"/>
    <p:sldId id="257" r:id="rId7"/>
    <p:sldId id="275" r:id="rId8"/>
    <p:sldId id="258" r:id="rId9"/>
    <p:sldId id="276" r:id="rId10"/>
    <p:sldId id="338" r:id="rId11"/>
    <p:sldId id="339" r:id="rId12"/>
    <p:sldId id="282" r:id="rId13"/>
    <p:sldId id="284" r:id="rId14"/>
    <p:sldId id="283" r:id="rId15"/>
    <p:sldId id="316" r:id="rId16"/>
    <p:sldId id="274" r:id="rId17"/>
    <p:sldId id="287" r:id="rId18"/>
    <p:sldId id="288" r:id="rId19"/>
    <p:sldId id="289" r:id="rId20"/>
    <p:sldId id="290" r:id="rId21"/>
    <p:sldId id="291" r:id="rId22"/>
    <p:sldId id="332" r:id="rId23"/>
    <p:sldId id="293" r:id="rId24"/>
    <p:sldId id="313" r:id="rId25"/>
    <p:sldId id="325" r:id="rId26"/>
    <p:sldId id="296" r:id="rId27"/>
    <p:sldId id="326" r:id="rId28"/>
    <p:sldId id="318" r:id="rId29"/>
    <p:sldId id="327" r:id="rId30"/>
    <p:sldId id="320" r:id="rId31"/>
    <p:sldId id="322" r:id="rId32"/>
    <p:sldId id="300" r:id="rId33"/>
    <p:sldId id="301" r:id="rId34"/>
    <p:sldId id="340" r:id="rId35"/>
    <p:sldId id="341" r:id="rId36"/>
    <p:sldId id="342" r:id="rId37"/>
    <p:sldId id="343" r:id="rId38"/>
    <p:sldId id="344" r:id="rId39"/>
    <p:sldId id="345" r:id="rId40"/>
    <p:sldId id="346" r:id="rId41"/>
    <p:sldId id="347" r:id="rId42"/>
    <p:sldId id="348" r:id="rId43"/>
    <p:sldId id="34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erson Patricio Chugcho Chipantiza" initials="APCC" lastIdx="1" clrIdx="0">
    <p:extLst>
      <p:ext uri="{19B8F6BF-5375-455C-9EA6-DF929625EA0E}">
        <p15:presenceInfo xmlns:p15="http://schemas.microsoft.com/office/powerpoint/2012/main" userId="9194b7731de94ba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0855" autoAdjust="0"/>
  </p:normalViewPr>
  <p:slideViewPr>
    <p:cSldViewPr snapToGrid="0">
      <p:cViewPr varScale="1">
        <p:scale>
          <a:sx n="71" d="100"/>
          <a:sy n="71"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Libro3"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Libro4"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a:t>TEMPERATURA VS TIEMPO</a:t>
            </a:r>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s-ES"/>
        </a:p>
      </c:txPr>
    </c:title>
    <c:autoTitleDeleted val="0"/>
    <c:plotArea>
      <c:layout/>
      <c:scatterChart>
        <c:scatterStyle val="smoothMarker"/>
        <c:varyColors val="0"/>
        <c:ser>
          <c:idx val="0"/>
          <c:order val="0"/>
          <c:tx>
            <c:strRef>
              <c:f>Hoja1!$B$1</c:f>
              <c:strCache>
                <c:ptCount val="1"/>
                <c:pt idx="0">
                  <c:v>TEMPERATURA</c:v>
                </c:pt>
              </c:strCache>
            </c:strRef>
          </c:tx>
          <c:spPr>
            <a:ln w="22225" cap="rnd">
              <a:solidFill>
                <a:schemeClr val="accent1"/>
              </a:solidFill>
            </a:ln>
            <a:effectLst>
              <a:glow rad="139700">
                <a:schemeClr val="accent1">
                  <a:satMod val="175000"/>
                  <a:alpha val="14000"/>
                </a:schemeClr>
              </a:glow>
            </a:effectLst>
          </c:spPr>
          <c:marker>
            <c:symbol val="none"/>
          </c:marker>
          <c:xVal>
            <c:numRef>
              <c:f>Hoja1!$A$2:$A$51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Hoja1!$B$2:$B$51</c:f>
              <c:numCache>
                <c:formatCode>General</c:formatCode>
                <c:ptCount val="50"/>
                <c:pt idx="0">
                  <c:v>202</c:v>
                </c:pt>
                <c:pt idx="1">
                  <c:v>201</c:v>
                </c:pt>
                <c:pt idx="2">
                  <c:v>199</c:v>
                </c:pt>
                <c:pt idx="3">
                  <c:v>199</c:v>
                </c:pt>
                <c:pt idx="4">
                  <c:v>201</c:v>
                </c:pt>
                <c:pt idx="5">
                  <c:v>201</c:v>
                </c:pt>
                <c:pt idx="6">
                  <c:v>202</c:v>
                </c:pt>
                <c:pt idx="7">
                  <c:v>203</c:v>
                </c:pt>
                <c:pt idx="8">
                  <c:v>204</c:v>
                </c:pt>
                <c:pt idx="9">
                  <c:v>204</c:v>
                </c:pt>
                <c:pt idx="10">
                  <c:v>306</c:v>
                </c:pt>
                <c:pt idx="11">
                  <c:v>308</c:v>
                </c:pt>
                <c:pt idx="12">
                  <c:v>310</c:v>
                </c:pt>
                <c:pt idx="13">
                  <c:v>312</c:v>
                </c:pt>
                <c:pt idx="14">
                  <c:v>315</c:v>
                </c:pt>
                <c:pt idx="15">
                  <c:v>318</c:v>
                </c:pt>
                <c:pt idx="16">
                  <c:v>321</c:v>
                </c:pt>
                <c:pt idx="17">
                  <c:v>325</c:v>
                </c:pt>
                <c:pt idx="18">
                  <c:v>327</c:v>
                </c:pt>
                <c:pt idx="19">
                  <c:v>432</c:v>
                </c:pt>
                <c:pt idx="20">
                  <c:v>436</c:v>
                </c:pt>
                <c:pt idx="21">
                  <c:v>441</c:v>
                </c:pt>
                <c:pt idx="22">
                  <c:v>445</c:v>
                </c:pt>
                <c:pt idx="23">
                  <c:v>450</c:v>
                </c:pt>
                <c:pt idx="24">
                  <c:v>456</c:v>
                </c:pt>
                <c:pt idx="25">
                  <c:v>461</c:v>
                </c:pt>
                <c:pt idx="26">
                  <c:v>467</c:v>
                </c:pt>
                <c:pt idx="27">
                  <c:v>472</c:v>
                </c:pt>
                <c:pt idx="28">
                  <c:v>479</c:v>
                </c:pt>
                <c:pt idx="29">
                  <c:v>586</c:v>
                </c:pt>
                <c:pt idx="30">
                  <c:v>593</c:v>
                </c:pt>
                <c:pt idx="31">
                  <c:v>599</c:v>
                </c:pt>
                <c:pt idx="32">
                  <c:v>506</c:v>
                </c:pt>
                <c:pt idx="33">
                  <c:v>512</c:v>
                </c:pt>
                <c:pt idx="34">
                  <c:v>519</c:v>
                </c:pt>
                <c:pt idx="35">
                  <c:v>526</c:v>
                </c:pt>
                <c:pt idx="36">
                  <c:v>532</c:v>
                </c:pt>
                <c:pt idx="37">
                  <c:v>539</c:v>
                </c:pt>
                <c:pt idx="38">
                  <c:v>546</c:v>
                </c:pt>
                <c:pt idx="39">
                  <c:v>653</c:v>
                </c:pt>
                <c:pt idx="40">
                  <c:v>660</c:v>
                </c:pt>
                <c:pt idx="41">
                  <c:v>666</c:v>
                </c:pt>
                <c:pt idx="42">
                  <c:v>672</c:v>
                </c:pt>
                <c:pt idx="43">
                  <c:v>679</c:v>
                </c:pt>
                <c:pt idx="44">
                  <c:v>686</c:v>
                </c:pt>
                <c:pt idx="45">
                  <c:v>691</c:v>
                </c:pt>
                <c:pt idx="46">
                  <c:v>698</c:v>
                </c:pt>
                <c:pt idx="47">
                  <c:v>703</c:v>
                </c:pt>
                <c:pt idx="48">
                  <c:v>708</c:v>
                </c:pt>
                <c:pt idx="49">
                  <c:v>730</c:v>
                </c:pt>
              </c:numCache>
            </c:numRef>
          </c:yVal>
          <c:smooth val="1"/>
          <c:extLst>
            <c:ext xmlns:c16="http://schemas.microsoft.com/office/drawing/2014/chart" uri="{C3380CC4-5D6E-409C-BE32-E72D297353CC}">
              <c16:uniqueId val="{00000000-4E70-4BDD-AD30-C80908D75F19}"/>
            </c:ext>
          </c:extLst>
        </c:ser>
        <c:dLbls>
          <c:showLegendKey val="0"/>
          <c:showVal val="0"/>
          <c:showCatName val="0"/>
          <c:showSerName val="0"/>
          <c:showPercent val="0"/>
          <c:showBubbleSize val="0"/>
        </c:dLbls>
        <c:axId val="297803120"/>
        <c:axId val="300943312"/>
      </c:scatterChart>
      <c:valAx>
        <c:axId val="297803120"/>
        <c:scaling>
          <c:orientation val="minMax"/>
        </c:scaling>
        <c:delete val="0"/>
        <c:axPos val="b"/>
        <c:majorGridlines>
          <c:spPr>
            <a:ln w="9525" cap="flat" cmpd="sng" algn="ctr">
              <a:solidFill>
                <a:schemeClr val="dk1">
                  <a:lumMod val="65000"/>
                  <a:lumOff val="35000"/>
                  <a:alpha val="7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s-ES"/>
                  <a:t>Tiempo de calentamiento </a:t>
                </a:r>
                <a:r>
                  <a:rPr lang="es-ES">
                    <a:latin typeface="Arial" panose="020B0604020202020204" pitchFamily="34" charset="0"/>
                    <a:cs typeface="Arial" panose="020B0604020202020204" pitchFamily="34" charset="0"/>
                  </a:rPr>
                  <a:t>[seg]</a:t>
                </a:r>
                <a:endParaRPr lang="es-ES"/>
              </a:p>
            </c:rich>
          </c:tx>
          <c:overlay val="0"/>
          <c:spPr>
            <a:noFill/>
            <a:ln>
              <a:noFill/>
            </a:ln>
            <a:effectLst/>
          </c:spPr>
          <c:txPr>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S"/>
          </a:p>
        </c:txPr>
        <c:crossAx val="300943312"/>
        <c:crosses val="autoZero"/>
        <c:crossBetween val="midCat"/>
      </c:valAx>
      <c:valAx>
        <c:axId val="300943312"/>
        <c:scaling>
          <c:orientation val="minMax"/>
        </c:scaling>
        <c:delete val="0"/>
        <c:axPos val="l"/>
        <c:majorGridlines>
          <c:spPr>
            <a:ln w="9525" cap="flat" cmpd="sng" algn="ctr">
              <a:solidFill>
                <a:schemeClr val="dk1">
                  <a:lumMod val="65000"/>
                  <a:lumOff val="35000"/>
                  <a:alpha val="7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s-ES"/>
                  <a:t>Temperatura </a:t>
                </a:r>
                <a:r>
                  <a:rPr lang="es-ES">
                    <a:latin typeface="Arial" panose="020B0604020202020204" pitchFamily="34" charset="0"/>
                    <a:cs typeface="Arial" panose="020B0604020202020204" pitchFamily="34" charset="0"/>
                  </a:rPr>
                  <a:t>ᵒC</a:t>
                </a:r>
                <a:endParaRPr lang="es-ES"/>
              </a:p>
            </c:rich>
          </c:tx>
          <c:layout>
            <c:manualLayout>
              <c:xMode val="edge"/>
              <c:yMode val="edge"/>
              <c:x val="2.2222222222222223E-2"/>
              <c:y val="0.41277677639692628"/>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S"/>
          </a:p>
        </c:txPr>
        <c:crossAx val="29780312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s-ES"/>
              <a:t>TEMPERATURA VS TIEMPO</a:t>
            </a:r>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s-ES"/>
        </a:p>
      </c:txPr>
    </c:title>
    <c:autoTitleDeleted val="0"/>
    <c:plotArea>
      <c:layout/>
      <c:scatterChart>
        <c:scatterStyle val="lineMarker"/>
        <c:varyColors val="0"/>
        <c:ser>
          <c:idx val="0"/>
          <c:order val="0"/>
          <c:spPr>
            <a:ln w="22225" cap="rnd">
              <a:solidFill>
                <a:schemeClr val="accent1"/>
              </a:solidFill>
            </a:ln>
            <a:effectLst>
              <a:glow rad="139700">
                <a:schemeClr val="accent1">
                  <a:satMod val="175000"/>
                  <a:alpha val="14000"/>
                </a:schemeClr>
              </a:glow>
            </a:effectLst>
          </c:spPr>
          <c:marker>
            <c:symbol val="none"/>
          </c:marker>
          <c:xVal>
            <c:numRef>
              <c:f>Hoja1!$A$1:$A$48</c:f>
              <c:numCache>
                <c:formatCode>General</c:formatCode>
                <c:ptCount val="4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numCache>
            </c:numRef>
          </c:xVal>
          <c:yVal>
            <c:numRef>
              <c:f>Hoja1!$B$1:$B$48</c:f>
              <c:numCache>
                <c:formatCode>General</c:formatCode>
                <c:ptCount val="48"/>
                <c:pt idx="0">
                  <c:v>256</c:v>
                </c:pt>
                <c:pt idx="1">
                  <c:v>255</c:v>
                </c:pt>
                <c:pt idx="2">
                  <c:v>254</c:v>
                </c:pt>
                <c:pt idx="3">
                  <c:v>253</c:v>
                </c:pt>
                <c:pt idx="4">
                  <c:v>254</c:v>
                </c:pt>
                <c:pt idx="5">
                  <c:v>255</c:v>
                </c:pt>
                <c:pt idx="6">
                  <c:v>255</c:v>
                </c:pt>
                <c:pt idx="7">
                  <c:v>255</c:v>
                </c:pt>
                <c:pt idx="8">
                  <c:v>257</c:v>
                </c:pt>
                <c:pt idx="9">
                  <c:v>357</c:v>
                </c:pt>
                <c:pt idx="10">
                  <c:v>358</c:v>
                </c:pt>
                <c:pt idx="11">
                  <c:v>358</c:v>
                </c:pt>
                <c:pt idx="12">
                  <c:v>360</c:v>
                </c:pt>
                <c:pt idx="13">
                  <c:v>361</c:v>
                </c:pt>
                <c:pt idx="14">
                  <c:v>362</c:v>
                </c:pt>
                <c:pt idx="15">
                  <c:v>356</c:v>
                </c:pt>
                <c:pt idx="16">
                  <c:v>365</c:v>
                </c:pt>
                <c:pt idx="17">
                  <c:v>366</c:v>
                </c:pt>
                <c:pt idx="18">
                  <c:v>368</c:v>
                </c:pt>
                <c:pt idx="19">
                  <c:v>471</c:v>
                </c:pt>
                <c:pt idx="20">
                  <c:v>473</c:v>
                </c:pt>
                <c:pt idx="21">
                  <c:v>475</c:v>
                </c:pt>
                <c:pt idx="22">
                  <c:v>477</c:v>
                </c:pt>
                <c:pt idx="23">
                  <c:v>479</c:v>
                </c:pt>
                <c:pt idx="24">
                  <c:v>482</c:v>
                </c:pt>
                <c:pt idx="25">
                  <c:v>484</c:v>
                </c:pt>
                <c:pt idx="26">
                  <c:v>487</c:v>
                </c:pt>
                <c:pt idx="27">
                  <c:v>490</c:v>
                </c:pt>
                <c:pt idx="28">
                  <c:v>494</c:v>
                </c:pt>
                <c:pt idx="29">
                  <c:v>596</c:v>
                </c:pt>
                <c:pt idx="30">
                  <c:v>599</c:v>
                </c:pt>
                <c:pt idx="31">
                  <c:v>502</c:v>
                </c:pt>
                <c:pt idx="32">
                  <c:v>506</c:v>
                </c:pt>
                <c:pt idx="33">
                  <c:v>508</c:v>
                </c:pt>
                <c:pt idx="34">
                  <c:v>513</c:v>
                </c:pt>
                <c:pt idx="35">
                  <c:v>515</c:v>
                </c:pt>
                <c:pt idx="36">
                  <c:v>520</c:v>
                </c:pt>
                <c:pt idx="37">
                  <c:v>523</c:v>
                </c:pt>
                <c:pt idx="38">
                  <c:v>526</c:v>
                </c:pt>
                <c:pt idx="39">
                  <c:v>629</c:v>
                </c:pt>
                <c:pt idx="40">
                  <c:v>633</c:v>
                </c:pt>
                <c:pt idx="41">
                  <c:v>637</c:v>
                </c:pt>
                <c:pt idx="42">
                  <c:v>641</c:v>
                </c:pt>
                <c:pt idx="43">
                  <c:v>644</c:v>
                </c:pt>
                <c:pt idx="44">
                  <c:v>648</c:v>
                </c:pt>
                <c:pt idx="45">
                  <c:v>651</c:v>
                </c:pt>
                <c:pt idx="46">
                  <c:v>655</c:v>
                </c:pt>
                <c:pt idx="47">
                  <c:v>659</c:v>
                </c:pt>
              </c:numCache>
            </c:numRef>
          </c:yVal>
          <c:smooth val="0"/>
          <c:extLst>
            <c:ext xmlns:c16="http://schemas.microsoft.com/office/drawing/2014/chart" uri="{C3380CC4-5D6E-409C-BE32-E72D297353CC}">
              <c16:uniqueId val="{00000000-64E5-4A41-BA20-1A8A0B92582A}"/>
            </c:ext>
          </c:extLst>
        </c:ser>
        <c:dLbls>
          <c:showLegendKey val="0"/>
          <c:showVal val="0"/>
          <c:showCatName val="0"/>
          <c:showSerName val="0"/>
          <c:showPercent val="0"/>
          <c:showBubbleSize val="0"/>
        </c:dLbls>
        <c:axId val="373051584"/>
        <c:axId val="426600672"/>
      </c:scatterChart>
      <c:valAx>
        <c:axId val="373051584"/>
        <c:scaling>
          <c:orientation val="minMax"/>
        </c:scaling>
        <c:delete val="0"/>
        <c:axPos val="b"/>
        <c:majorGridlines>
          <c:spPr>
            <a:ln w="9525" cap="flat" cmpd="sng" algn="ctr">
              <a:solidFill>
                <a:schemeClr val="dk1">
                  <a:lumMod val="65000"/>
                  <a:lumOff val="35000"/>
                  <a:alpha val="7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s-ES"/>
                  <a:t>Tiempo de calentamiento [seg]</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S"/>
          </a:p>
        </c:txPr>
        <c:crossAx val="426600672"/>
        <c:crosses val="autoZero"/>
        <c:crossBetween val="midCat"/>
      </c:valAx>
      <c:valAx>
        <c:axId val="426600672"/>
        <c:scaling>
          <c:orientation val="minMax"/>
        </c:scaling>
        <c:delete val="0"/>
        <c:axPos val="l"/>
        <c:majorGridlines>
          <c:spPr>
            <a:ln w="9525" cap="flat" cmpd="sng" algn="ctr">
              <a:solidFill>
                <a:schemeClr val="dk1">
                  <a:lumMod val="65000"/>
                  <a:lumOff val="35000"/>
                  <a:alpha val="7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s-ES"/>
                  <a:t>Temperatura </a:t>
                </a:r>
                <a:r>
                  <a:rPr lang="es-ES">
                    <a:latin typeface="Arial" panose="020B0604020202020204" pitchFamily="34" charset="0"/>
                    <a:cs typeface="Arial" panose="020B0604020202020204" pitchFamily="34" charset="0"/>
                  </a:rPr>
                  <a:t>ᵒC</a:t>
                </a:r>
                <a:endParaRPr lang="es-ES"/>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S"/>
          </a:p>
        </c:txPr>
        <c:crossAx val="37305158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s-ES"/>
              <a:t>TEMPERATURA VS TIEMPO</a:t>
            </a:r>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s-ES"/>
        </a:p>
      </c:txPr>
    </c:title>
    <c:autoTitleDeleted val="0"/>
    <c:plotArea>
      <c:layout/>
      <c:scatterChart>
        <c:scatterStyle val="lineMarker"/>
        <c:varyColors val="0"/>
        <c:ser>
          <c:idx val="0"/>
          <c:order val="0"/>
          <c:tx>
            <c:strRef>
              <c:f>Hoja1!$B$1</c:f>
              <c:strCache>
                <c:ptCount val="1"/>
              </c:strCache>
            </c:strRef>
          </c:tx>
          <c:spPr>
            <a:ln w="22225" cap="rnd">
              <a:solidFill>
                <a:schemeClr val="accent1"/>
              </a:solidFill>
            </a:ln>
            <a:effectLst>
              <a:glow rad="139700">
                <a:schemeClr val="accent1">
                  <a:satMod val="175000"/>
                  <a:alpha val="14000"/>
                </a:schemeClr>
              </a:glow>
            </a:effectLst>
          </c:spPr>
          <c:marker>
            <c:symbol val="none"/>
          </c:marker>
          <c:xVal>
            <c:numRef>
              <c:f>Hoja1!$A$2:$A$51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Hoja1!$B$2:$B$51</c:f>
              <c:numCache>
                <c:formatCode>General</c:formatCode>
                <c:ptCount val="50"/>
                <c:pt idx="0">
                  <c:v>225</c:v>
                </c:pt>
                <c:pt idx="1">
                  <c:v>224</c:v>
                </c:pt>
                <c:pt idx="2">
                  <c:v>223</c:v>
                </c:pt>
                <c:pt idx="3">
                  <c:v>222</c:v>
                </c:pt>
                <c:pt idx="4">
                  <c:v>223</c:v>
                </c:pt>
                <c:pt idx="5">
                  <c:v>224</c:v>
                </c:pt>
                <c:pt idx="6">
                  <c:v>223</c:v>
                </c:pt>
                <c:pt idx="7">
                  <c:v>224</c:v>
                </c:pt>
                <c:pt idx="8">
                  <c:v>224</c:v>
                </c:pt>
                <c:pt idx="9">
                  <c:v>225</c:v>
                </c:pt>
                <c:pt idx="10">
                  <c:v>325</c:v>
                </c:pt>
                <c:pt idx="11">
                  <c:v>327</c:v>
                </c:pt>
                <c:pt idx="12">
                  <c:v>327</c:v>
                </c:pt>
                <c:pt idx="13">
                  <c:v>329</c:v>
                </c:pt>
                <c:pt idx="14">
                  <c:v>329</c:v>
                </c:pt>
                <c:pt idx="15">
                  <c:v>331</c:v>
                </c:pt>
                <c:pt idx="16">
                  <c:v>300</c:v>
                </c:pt>
                <c:pt idx="17">
                  <c:v>334</c:v>
                </c:pt>
                <c:pt idx="18">
                  <c:v>335</c:v>
                </c:pt>
                <c:pt idx="19">
                  <c:v>437</c:v>
                </c:pt>
                <c:pt idx="20">
                  <c:v>439</c:v>
                </c:pt>
                <c:pt idx="21">
                  <c:v>441</c:v>
                </c:pt>
                <c:pt idx="22">
                  <c:v>442</c:v>
                </c:pt>
                <c:pt idx="23">
                  <c:v>445</c:v>
                </c:pt>
                <c:pt idx="24">
                  <c:v>448</c:v>
                </c:pt>
                <c:pt idx="25">
                  <c:v>450</c:v>
                </c:pt>
                <c:pt idx="26">
                  <c:v>452</c:v>
                </c:pt>
                <c:pt idx="27">
                  <c:v>455</c:v>
                </c:pt>
                <c:pt idx="28">
                  <c:v>458</c:v>
                </c:pt>
                <c:pt idx="29">
                  <c:v>561</c:v>
                </c:pt>
                <c:pt idx="30">
                  <c:v>564</c:v>
                </c:pt>
                <c:pt idx="31">
                  <c:v>567</c:v>
                </c:pt>
                <c:pt idx="32">
                  <c:v>569</c:v>
                </c:pt>
                <c:pt idx="33">
                  <c:v>538</c:v>
                </c:pt>
                <c:pt idx="34">
                  <c:v>511</c:v>
                </c:pt>
                <c:pt idx="35">
                  <c:v>582</c:v>
                </c:pt>
                <c:pt idx="36">
                  <c:v>585</c:v>
                </c:pt>
                <c:pt idx="37">
                  <c:v>588</c:v>
                </c:pt>
                <c:pt idx="38">
                  <c:v>591</c:v>
                </c:pt>
                <c:pt idx="39">
                  <c:v>594</c:v>
                </c:pt>
                <c:pt idx="40">
                  <c:v>596</c:v>
                </c:pt>
                <c:pt idx="41">
                  <c:v>599</c:v>
                </c:pt>
                <c:pt idx="42">
                  <c:v>602</c:v>
                </c:pt>
                <c:pt idx="43">
                  <c:v>604</c:v>
                </c:pt>
                <c:pt idx="44">
                  <c:v>607</c:v>
                </c:pt>
                <c:pt idx="45">
                  <c:v>609</c:v>
                </c:pt>
                <c:pt idx="46">
                  <c:v>612</c:v>
                </c:pt>
                <c:pt idx="47">
                  <c:v>614</c:v>
                </c:pt>
                <c:pt idx="48">
                  <c:v>617</c:v>
                </c:pt>
                <c:pt idx="49">
                  <c:v>619</c:v>
                </c:pt>
              </c:numCache>
            </c:numRef>
          </c:yVal>
          <c:smooth val="0"/>
          <c:extLst>
            <c:ext xmlns:c16="http://schemas.microsoft.com/office/drawing/2014/chart" uri="{C3380CC4-5D6E-409C-BE32-E72D297353CC}">
              <c16:uniqueId val="{00000000-06B9-4E89-A6A9-6C768FBB9BCF}"/>
            </c:ext>
          </c:extLst>
        </c:ser>
        <c:ser>
          <c:idx val="1"/>
          <c:order val="1"/>
          <c:tx>
            <c:strRef>
              <c:f>Hoja1!$C$1</c:f>
              <c:strCache>
                <c:ptCount val="1"/>
                <c:pt idx="0">
                  <c:v>TEMPERATURA[ᵒC]</c:v>
                </c:pt>
              </c:strCache>
            </c:strRef>
          </c:tx>
          <c:spPr>
            <a:ln w="22225" cap="rnd">
              <a:solidFill>
                <a:schemeClr val="accent2"/>
              </a:solidFill>
            </a:ln>
            <a:effectLst>
              <a:glow rad="139700">
                <a:schemeClr val="accent2">
                  <a:satMod val="175000"/>
                  <a:alpha val="14000"/>
                </a:schemeClr>
              </a:glow>
            </a:effectLst>
          </c:spPr>
          <c:marker>
            <c:symbol val="none"/>
          </c:marker>
          <c:xVal>
            <c:numRef>
              <c:f>Hoja1!$A$2:$A$51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Hoja1!$C$2:$C$51</c:f>
              <c:numCache>
                <c:formatCode>General</c:formatCode>
                <c:ptCount val="50"/>
              </c:numCache>
            </c:numRef>
          </c:yVal>
          <c:smooth val="0"/>
          <c:extLst>
            <c:ext xmlns:c16="http://schemas.microsoft.com/office/drawing/2014/chart" uri="{C3380CC4-5D6E-409C-BE32-E72D297353CC}">
              <c16:uniqueId val="{00000001-06B9-4E89-A6A9-6C768FBB9BCF}"/>
            </c:ext>
          </c:extLst>
        </c:ser>
        <c:dLbls>
          <c:showLegendKey val="0"/>
          <c:showVal val="0"/>
          <c:showCatName val="0"/>
          <c:showSerName val="0"/>
          <c:showPercent val="0"/>
          <c:showBubbleSize val="0"/>
        </c:dLbls>
        <c:axId val="370722704"/>
        <c:axId val="381885248"/>
      </c:scatterChart>
      <c:valAx>
        <c:axId val="370722704"/>
        <c:scaling>
          <c:orientation val="minMax"/>
        </c:scaling>
        <c:delete val="0"/>
        <c:axPos val="b"/>
        <c:majorGridlines>
          <c:spPr>
            <a:ln w="9525" cap="flat" cmpd="sng" algn="ctr">
              <a:solidFill>
                <a:schemeClr val="dk1">
                  <a:lumMod val="65000"/>
                  <a:lumOff val="35000"/>
                  <a:alpha val="7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s-ES"/>
                  <a:t>Tiempo [seg]</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S"/>
          </a:p>
        </c:txPr>
        <c:crossAx val="381885248"/>
        <c:crosses val="autoZero"/>
        <c:crossBetween val="midCat"/>
      </c:valAx>
      <c:valAx>
        <c:axId val="381885248"/>
        <c:scaling>
          <c:orientation val="minMax"/>
        </c:scaling>
        <c:delete val="0"/>
        <c:axPos val="l"/>
        <c:majorGridlines>
          <c:spPr>
            <a:ln w="9525" cap="flat" cmpd="sng" algn="ctr">
              <a:solidFill>
                <a:schemeClr val="dk1">
                  <a:lumMod val="65000"/>
                  <a:lumOff val="35000"/>
                  <a:alpha val="7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s-ES"/>
                  <a:t>Temperatuta ᵒC</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S"/>
          </a:p>
        </c:txPr>
        <c:crossAx val="37072270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s-ES"/>
              <a:t>Temperatura VS Tiempo</a:t>
            </a:r>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s-ES"/>
        </a:p>
      </c:txPr>
    </c:title>
    <c:autoTitleDeleted val="0"/>
    <c:plotArea>
      <c:layout/>
      <c:scatterChart>
        <c:scatterStyle val="lineMarker"/>
        <c:varyColors val="0"/>
        <c:ser>
          <c:idx val="0"/>
          <c:order val="0"/>
          <c:spPr>
            <a:ln w="22225" cap="rnd">
              <a:solidFill>
                <a:schemeClr val="accent1"/>
              </a:solidFill>
            </a:ln>
            <a:effectLst>
              <a:glow rad="139700">
                <a:schemeClr val="accent1">
                  <a:satMod val="175000"/>
                  <a:alpha val="14000"/>
                </a:schemeClr>
              </a:glow>
            </a:effectLst>
          </c:spPr>
          <c:marker>
            <c:symbol val="none"/>
          </c:marker>
          <c:xVal>
            <c:numRef>
              <c:f>Hoja1!$A$1:$A$50</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Hoja1!$B$1:$B$50</c:f>
              <c:numCache>
                <c:formatCode>General</c:formatCode>
                <c:ptCount val="50"/>
                <c:pt idx="0">
                  <c:v>202</c:v>
                </c:pt>
                <c:pt idx="1">
                  <c:v>201</c:v>
                </c:pt>
                <c:pt idx="2">
                  <c:v>199</c:v>
                </c:pt>
                <c:pt idx="3">
                  <c:v>199</c:v>
                </c:pt>
                <c:pt idx="4">
                  <c:v>201</c:v>
                </c:pt>
                <c:pt idx="5">
                  <c:v>201</c:v>
                </c:pt>
                <c:pt idx="6">
                  <c:v>202</c:v>
                </c:pt>
                <c:pt idx="7">
                  <c:v>203</c:v>
                </c:pt>
                <c:pt idx="8">
                  <c:v>204</c:v>
                </c:pt>
                <c:pt idx="9">
                  <c:v>204</c:v>
                </c:pt>
                <c:pt idx="10">
                  <c:v>306</c:v>
                </c:pt>
                <c:pt idx="11">
                  <c:v>308</c:v>
                </c:pt>
                <c:pt idx="12">
                  <c:v>310</c:v>
                </c:pt>
                <c:pt idx="13">
                  <c:v>312</c:v>
                </c:pt>
                <c:pt idx="14">
                  <c:v>315</c:v>
                </c:pt>
                <c:pt idx="15">
                  <c:v>318</c:v>
                </c:pt>
                <c:pt idx="16">
                  <c:v>321</c:v>
                </c:pt>
                <c:pt idx="17">
                  <c:v>325</c:v>
                </c:pt>
                <c:pt idx="18">
                  <c:v>327</c:v>
                </c:pt>
                <c:pt idx="19">
                  <c:v>432</c:v>
                </c:pt>
                <c:pt idx="20">
                  <c:v>436</c:v>
                </c:pt>
                <c:pt idx="21">
                  <c:v>441</c:v>
                </c:pt>
                <c:pt idx="22">
                  <c:v>445</c:v>
                </c:pt>
                <c:pt idx="23">
                  <c:v>450</c:v>
                </c:pt>
                <c:pt idx="24">
                  <c:v>456</c:v>
                </c:pt>
                <c:pt idx="25">
                  <c:v>461</c:v>
                </c:pt>
                <c:pt idx="26">
                  <c:v>467</c:v>
                </c:pt>
                <c:pt idx="27">
                  <c:v>472</c:v>
                </c:pt>
                <c:pt idx="28">
                  <c:v>479</c:v>
                </c:pt>
                <c:pt idx="29">
                  <c:v>586</c:v>
                </c:pt>
                <c:pt idx="30">
                  <c:v>593</c:v>
                </c:pt>
                <c:pt idx="31">
                  <c:v>599</c:v>
                </c:pt>
                <c:pt idx="32">
                  <c:v>506</c:v>
                </c:pt>
                <c:pt idx="33">
                  <c:v>512</c:v>
                </c:pt>
                <c:pt idx="34">
                  <c:v>519</c:v>
                </c:pt>
                <c:pt idx="35">
                  <c:v>526</c:v>
                </c:pt>
                <c:pt idx="36">
                  <c:v>532</c:v>
                </c:pt>
                <c:pt idx="37">
                  <c:v>539</c:v>
                </c:pt>
                <c:pt idx="38">
                  <c:v>546</c:v>
                </c:pt>
                <c:pt idx="39">
                  <c:v>653</c:v>
                </c:pt>
                <c:pt idx="40">
                  <c:v>660</c:v>
                </c:pt>
                <c:pt idx="41">
                  <c:v>666</c:v>
                </c:pt>
                <c:pt idx="42">
                  <c:v>672</c:v>
                </c:pt>
                <c:pt idx="43">
                  <c:v>679</c:v>
                </c:pt>
                <c:pt idx="44">
                  <c:v>686</c:v>
                </c:pt>
                <c:pt idx="45">
                  <c:v>691</c:v>
                </c:pt>
                <c:pt idx="46">
                  <c:v>698</c:v>
                </c:pt>
                <c:pt idx="47">
                  <c:v>703</c:v>
                </c:pt>
                <c:pt idx="48">
                  <c:v>708</c:v>
                </c:pt>
                <c:pt idx="49">
                  <c:v>730</c:v>
                </c:pt>
              </c:numCache>
            </c:numRef>
          </c:yVal>
          <c:smooth val="0"/>
          <c:extLst>
            <c:ext xmlns:c16="http://schemas.microsoft.com/office/drawing/2014/chart" uri="{C3380CC4-5D6E-409C-BE32-E72D297353CC}">
              <c16:uniqueId val="{00000000-B4F2-48C4-A43E-B7A5BADC2339}"/>
            </c:ext>
          </c:extLst>
        </c:ser>
        <c:ser>
          <c:idx val="1"/>
          <c:order val="1"/>
          <c:spPr>
            <a:ln w="22225" cap="rnd">
              <a:solidFill>
                <a:schemeClr val="accent2"/>
              </a:solidFill>
            </a:ln>
            <a:effectLst>
              <a:glow rad="139700">
                <a:schemeClr val="accent2">
                  <a:satMod val="175000"/>
                  <a:alpha val="14000"/>
                </a:schemeClr>
              </a:glow>
            </a:effectLst>
          </c:spPr>
          <c:marker>
            <c:symbol val="none"/>
          </c:marker>
          <c:xVal>
            <c:numRef>
              <c:f>Hoja1!$A$1:$A$50</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Hoja1!$C$1:$C$50</c:f>
              <c:numCache>
                <c:formatCode>General</c:formatCode>
                <c:ptCount val="50"/>
                <c:pt idx="0">
                  <c:v>256</c:v>
                </c:pt>
                <c:pt idx="1">
                  <c:v>255</c:v>
                </c:pt>
                <c:pt idx="2">
                  <c:v>254</c:v>
                </c:pt>
                <c:pt idx="3">
                  <c:v>253</c:v>
                </c:pt>
                <c:pt idx="4">
                  <c:v>254</c:v>
                </c:pt>
                <c:pt idx="5">
                  <c:v>255</c:v>
                </c:pt>
                <c:pt idx="6">
                  <c:v>255</c:v>
                </c:pt>
                <c:pt idx="7">
                  <c:v>255</c:v>
                </c:pt>
                <c:pt idx="8">
                  <c:v>257</c:v>
                </c:pt>
                <c:pt idx="9">
                  <c:v>357</c:v>
                </c:pt>
                <c:pt idx="10">
                  <c:v>358</c:v>
                </c:pt>
                <c:pt idx="11">
                  <c:v>358</c:v>
                </c:pt>
                <c:pt idx="12">
                  <c:v>360</c:v>
                </c:pt>
                <c:pt idx="13">
                  <c:v>361</c:v>
                </c:pt>
                <c:pt idx="14">
                  <c:v>362</c:v>
                </c:pt>
                <c:pt idx="15">
                  <c:v>356</c:v>
                </c:pt>
                <c:pt idx="16">
                  <c:v>365</c:v>
                </c:pt>
                <c:pt idx="17">
                  <c:v>366</c:v>
                </c:pt>
                <c:pt idx="18">
                  <c:v>368</c:v>
                </c:pt>
                <c:pt idx="19">
                  <c:v>471</c:v>
                </c:pt>
                <c:pt idx="20">
                  <c:v>473</c:v>
                </c:pt>
                <c:pt idx="21">
                  <c:v>475</c:v>
                </c:pt>
                <c:pt idx="22">
                  <c:v>477</c:v>
                </c:pt>
                <c:pt idx="23">
                  <c:v>479</c:v>
                </c:pt>
                <c:pt idx="24">
                  <c:v>482</c:v>
                </c:pt>
                <c:pt idx="25">
                  <c:v>484</c:v>
                </c:pt>
                <c:pt idx="26">
                  <c:v>487</c:v>
                </c:pt>
                <c:pt idx="27">
                  <c:v>490</c:v>
                </c:pt>
                <c:pt idx="28">
                  <c:v>494</c:v>
                </c:pt>
                <c:pt idx="29">
                  <c:v>596</c:v>
                </c:pt>
                <c:pt idx="30">
                  <c:v>599</c:v>
                </c:pt>
                <c:pt idx="31">
                  <c:v>502</c:v>
                </c:pt>
                <c:pt idx="32">
                  <c:v>506</c:v>
                </c:pt>
                <c:pt idx="33">
                  <c:v>508</c:v>
                </c:pt>
                <c:pt idx="34">
                  <c:v>513</c:v>
                </c:pt>
                <c:pt idx="35">
                  <c:v>515</c:v>
                </c:pt>
                <c:pt idx="36">
                  <c:v>520</c:v>
                </c:pt>
                <c:pt idx="37">
                  <c:v>523</c:v>
                </c:pt>
                <c:pt idx="38">
                  <c:v>526</c:v>
                </c:pt>
                <c:pt idx="39">
                  <c:v>629</c:v>
                </c:pt>
                <c:pt idx="40">
                  <c:v>633</c:v>
                </c:pt>
                <c:pt idx="41">
                  <c:v>637</c:v>
                </c:pt>
                <c:pt idx="42">
                  <c:v>641</c:v>
                </c:pt>
                <c:pt idx="43">
                  <c:v>644</c:v>
                </c:pt>
                <c:pt idx="44">
                  <c:v>648</c:v>
                </c:pt>
                <c:pt idx="45">
                  <c:v>651</c:v>
                </c:pt>
                <c:pt idx="46">
                  <c:v>655</c:v>
                </c:pt>
                <c:pt idx="47">
                  <c:v>659</c:v>
                </c:pt>
                <c:pt idx="48">
                  <c:v>663</c:v>
                </c:pt>
                <c:pt idx="49">
                  <c:v>666</c:v>
                </c:pt>
              </c:numCache>
            </c:numRef>
          </c:yVal>
          <c:smooth val="0"/>
          <c:extLst>
            <c:ext xmlns:c16="http://schemas.microsoft.com/office/drawing/2014/chart" uri="{C3380CC4-5D6E-409C-BE32-E72D297353CC}">
              <c16:uniqueId val="{00000001-B4F2-48C4-A43E-B7A5BADC2339}"/>
            </c:ext>
          </c:extLst>
        </c:ser>
        <c:ser>
          <c:idx val="2"/>
          <c:order val="2"/>
          <c:spPr>
            <a:ln w="22225" cap="rnd">
              <a:solidFill>
                <a:schemeClr val="accent3"/>
              </a:solidFill>
            </a:ln>
            <a:effectLst>
              <a:glow rad="139700">
                <a:schemeClr val="accent3">
                  <a:satMod val="175000"/>
                  <a:alpha val="14000"/>
                </a:schemeClr>
              </a:glow>
            </a:effectLst>
          </c:spPr>
          <c:marker>
            <c:symbol val="none"/>
          </c:marker>
          <c:xVal>
            <c:numRef>
              <c:f>Hoja1!$A$1:$A$50</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Hoja1!$D$1:$D$50</c:f>
              <c:numCache>
                <c:formatCode>General</c:formatCode>
                <c:ptCount val="50"/>
                <c:pt idx="0">
                  <c:v>225</c:v>
                </c:pt>
                <c:pt idx="1">
                  <c:v>224</c:v>
                </c:pt>
                <c:pt idx="2">
                  <c:v>223</c:v>
                </c:pt>
                <c:pt idx="3">
                  <c:v>222</c:v>
                </c:pt>
                <c:pt idx="4">
                  <c:v>223</c:v>
                </c:pt>
                <c:pt idx="5">
                  <c:v>224</c:v>
                </c:pt>
                <c:pt idx="6">
                  <c:v>223</c:v>
                </c:pt>
                <c:pt idx="7">
                  <c:v>224</c:v>
                </c:pt>
                <c:pt idx="8">
                  <c:v>224</c:v>
                </c:pt>
                <c:pt idx="9">
                  <c:v>225</c:v>
                </c:pt>
                <c:pt idx="10">
                  <c:v>325</c:v>
                </c:pt>
                <c:pt idx="11">
                  <c:v>327</c:v>
                </c:pt>
                <c:pt idx="12">
                  <c:v>327</c:v>
                </c:pt>
                <c:pt idx="13">
                  <c:v>329</c:v>
                </c:pt>
                <c:pt idx="14">
                  <c:v>329</c:v>
                </c:pt>
                <c:pt idx="15">
                  <c:v>331</c:v>
                </c:pt>
                <c:pt idx="16">
                  <c:v>300</c:v>
                </c:pt>
                <c:pt idx="17">
                  <c:v>334</c:v>
                </c:pt>
                <c:pt idx="18">
                  <c:v>335</c:v>
                </c:pt>
                <c:pt idx="19">
                  <c:v>437</c:v>
                </c:pt>
                <c:pt idx="20">
                  <c:v>439</c:v>
                </c:pt>
                <c:pt idx="21">
                  <c:v>441</c:v>
                </c:pt>
                <c:pt idx="22">
                  <c:v>442</c:v>
                </c:pt>
                <c:pt idx="23">
                  <c:v>445</c:v>
                </c:pt>
                <c:pt idx="24">
                  <c:v>448</c:v>
                </c:pt>
                <c:pt idx="25">
                  <c:v>450</c:v>
                </c:pt>
                <c:pt idx="26">
                  <c:v>452</c:v>
                </c:pt>
                <c:pt idx="27">
                  <c:v>455</c:v>
                </c:pt>
                <c:pt idx="28">
                  <c:v>458</c:v>
                </c:pt>
                <c:pt idx="29">
                  <c:v>561</c:v>
                </c:pt>
                <c:pt idx="30">
                  <c:v>564</c:v>
                </c:pt>
                <c:pt idx="31">
                  <c:v>567</c:v>
                </c:pt>
                <c:pt idx="32">
                  <c:v>569</c:v>
                </c:pt>
                <c:pt idx="33">
                  <c:v>538</c:v>
                </c:pt>
                <c:pt idx="34">
                  <c:v>511</c:v>
                </c:pt>
                <c:pt idx="35">
                  <c:v>582</c:v>
                </c:pt>
                <c:pt idx="36">
                  <c:v>585</c:v>
                </c:pt>
                <c:pt idx="37">
                  <c:v>588</c:v>
                </c:pt>
                <c:pt idx="38">
                  <c:v>591</c:v>
                </c:pt>
                <c:pt idx="39">
                  <c:v>594</c:v>
                </c:pt>
                <c:pt idx="40">
                  <c:v>596</c:v>
                </c:pt>
                <c:pt idx="41">
                  <c:v>599</c:v>
                </c:pt>
                <c:pt idx="42">
                  <c:v>602</c:v>
                </c:pt>
                <c:pt idx="43">
                  <c:v>604</c:v>
                </c:pt>
                <c:pt idx="44">
                  <c:v>607</c:v>
                </c:pt>
                <c:pt idx="45">
                  <c:v>609</c:v>
                </c:pt>
                <c:pt idx="46">
                  <c:v>612</c:v>
                </c:pt>
                <c:pt idx="47">
                  <c:v>614</c:v>
                </c:pt>
                <c:pt idx="48">
                  <c:v>617</c:v>
                </c:pt>
                <c:pt idx="49">
                  <c:v>619</c:v>
                </c:pt>
              </c:numCache>
            </c:numRef>
          </c:yVal>
          <c:smooth val="0"/>
          <c:extLst>
            <c:ext xmlns:c16="http://schemas.microsoft.com/office/drawing/2014/chart" uri="{C3380CC4-5D6E-409C-BE32-E72D297353CC}">
              <c16:uniqueId val="{00000002-B4F2-48C4-A43E-B7A5BADC2339}"/>
            </c:ext>
          </c:extLst>
        </c:ser>
        <c:dLbls>
          <c:showLegendKey val="0"/>
          <c:showVal val="0"/>
          <c:showCatName val="0"/>
          <c:showSerName val="0"/>
          <c:showPercent val="0"/>
          <c:showBubbleSize val="0"/>
        </c:dLbls>
        <c:axId val="487891424"/>
        <c:axId val="487926992"/>
      </c:scatterChart>
      <c:valAx>
        <c:axId val="487891424"/>
        <c:scaling>
          <c:orientation val="minMax"/>
        </c:scaling>
        <c:delete val="0"/>
        <c:axPos val="b"/>
        <c:majorGridlines>
          <c:spPr>
            <a:ln w="9525" cap="flat" cmpd="sng" algn="ctr">
              <a:solidFill>
                <a:schemeClr val="dk1">
                  <a:lumMod val="65000"/>
                  <a:lumOff val="35000"/>
                  <a:alpha val="7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s-ES"/>
                  <a:t>Tiempo [seg]</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S"/>
          </a:p>
        </c:txPr>
        <c:crossAx val="487926992"/>
        <c:crosses val="autoZero"/>
        <c:crossBetween val="midCat"/>
      </c:valAx>
      <c:valAx>
        <c:axId val="487926992"/>
        <c:scaling>
          <c:orientation val="minMax"/>
        </c:scaling>
        <c:delete val="0"/>
        <c:axPos val="l"/>
        <c:majorGridlines>
          <c:spPr>
            <a:ln w="9525" cap="flat" cmpd="sng" algn="ctr">
              <a:solidFill>
                <a:schemeClr val="dk1">
                  <a:lumMod val="65000"/>
                  <a:lumOff val="35000"/>
                  <a:alpha val="7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s-ES"/>
                  <a:t>Temperatura ᵒC</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S"/>
          </a:p>
        </c:txPr>
        <c:crossAx val="487891424"/>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900" kern="1200"/>
    <cs:bodyPr/>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900" kern="1200"/>
    <cs:bodyPr/>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900" kern="1200"/>
    <cs:bodyPr/>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900" kern="1200"/>
    <cs:bodyPr/>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A791C9-D964-4727-A027-919A34893150}" type="doc">
      <dgm:prSet loTypeId="urn:microsoft.com/office/officeart/2005/8/layout/radial3" loCatId="cycle" qsTypeId="urn:microsoft.com/office/officeart/2005/8/quickstyle/3d3" qsCatId="3D" csTypeId="urn:microsoft.com/office/officeart/2005/8/colors/accent0_1" csCatId="mainScheme" phldr="1"/>
      <dgm:spPr/>
      <dgm:t>
        <a:bodyPr/>
        <a:lstStyle/>
        <a:p>
          <a:endParaRPr lang="es-ES"/>
        </a:p>
      </dgm:t>
    </dgm:pt>
    <dgm:pt modelId="{B3849212-820E-478E-869E-B918F72A2600}">
      <dgm:prSet phldrT="[Texto]"/>
      <dgm:spPr/>
      <dgm:t>
        <a:bodyPr/>
        <a:lstStyle/>
        <a:p>
          <a:r>
            <a:rPr lang="es-ES_tradnl" dirty="0">
              <a:latin typeface="Arial" panose="020B0604020202020204" pitchFamily="34" charset="0"/>
              <a:cs typeface="Arial" panose="020B0604020202020204" pitchFamily="34" charset="0"/>
            </a:rPr>
            <a:t>Según el procedimiento a utilizar, se pueden diferenciar los siguientes tipos.</a:t>
          </a:r>
          <a:endParaRPr lang="es-ES" dirty="0">
            <a:latin typeface="Arial" panose="020B0604020202020204" pitchFamily="34" charset="0"/>
            <a:cs typeface="Arial" panose="020B0604020202020204" pitchFamily="34" charset="0"/>
          </a:endParaRPr>
        </a:p>
      </dgm:t>
    </dgm:pt>
    <dgm:pt modelId="{21D237A9-16A4-4DBF-A37F-57189FD50DDE}" type="parTrans" cxnId="{3E2747A2-9B5F-4696-8E74-1D00B5D34AD5}">
      <dgm:prSet/>
      <dgm:spPr/>
      <dgm:t>
        <a:bodyPr/>
        <a:lstStyle/>
        <a:p>
          <a:endParaRPr lang="es-ES"/>
        </a:p>
      </dgm:t>
    </dgm:pt>
    <dgm:pt modelId="{7E0A11B6-B70E-4584-9E7E-199A27436874}" type="sibTrans" cxnId="{3E2747A2-9B5F-4696-8E74-1D00B5D34AD5}">
      <dgm:prSet/>
      <dgm:spPr/>
      <dgm:t>
        <a:bodyPr/>
        <a:lstStyle/>
        <a:p>
          <a:endParaRPr lang="es-ES"/>
        </a:p>
      </dgm:t>
    </dgm:pt>
    <dgm:pt modelId="{85477BCA-C7E5-44EF-8EE0-D318DA0451A3}">
      <dgm:prSet phldrT="[Texto]" custT="1"/>
      <dgm:spPr/>
      <dgm:t>
        <a:bodyPr/>
        <a:lstStyle/>
        <a:p>
          <a:r>
            <a:rPr lang="es-ES_tradnl" sz="1600" dirty="0">
              <a:latin typeface="Arial" panose="020B0604020202020204" pitchFamily="34" charset="0"/>
              <a:cs typeface="Arial" panose="020B0604020202020204" pitchFamily="34" charset="0"/>
            </a:rPr>
            <a:t>Temple superficial a la llama</a:t>
          </a:r>
          <a:endParaRPr lang="es-ES" sz="1600" dirty="0">
            <a:latin typeface="Arial" panose="020B0604020202020204" pitchFamily="34" charset="0"/>
            <a:cs typeface="Arial" panose="020B0604020202020204" pitchFamily="34" charset="0"/>
          </a:endParaRPr>
        </a:p>
      </dgm:t>
    </dgm:pt>
    <dgm:pt modelId="{3A5E5036-4D8B-4F5F-9BFE-E033276EF204}" type="parTrans" cxnId="{6F0F1C7D-9D46-44BB-87C2-F058343E8D1A}">
      <dgm:prSet/>
      <dgm:spPr/>
      <dgm:t>
        <a:bodyPr/>
        <a:lstStyle/>
        <a:p>
          <a:endParaRPr lang="es-ES"/>
        </a:p>
      </dgm:t>
    </dgm:pt>
    <dgm:pt modelId="{7AFFD76F-A8EC-45C9-B83A-A9E2A7CED40D}" type="sibTrans" cxnId="{6F0F1C7D-9D46-44BB-87C2-F058343E8D1A}">
      <dgm:prSet/>
      <dgm:spPr/>
      <dgm:t>
        <a:bodyPr/>
        <a:lstStyle/>
        <a:p>
          <a:endParaRPr lang="es-ES"/>
        </a:p>
      </dgm:t>
    </dgm:pt>
    <dgm:pt modelId="{6EFB091A-C9DB-4865-AAAA-8367AE06986E}">
      <dgm:prSet phldrT="[Texto]" custT="1"/>
      <dgm:spPr/>
      <dgm:t>
        <a:bodyPr/>
        <a:lstStyle/>
        <a:p>
          <a:r>
            <a:rPr lang="es-ES_tradnl" sz="1600" dirty="0">
              <a:latin typeface="Arial" panose="020B0604020202020204" pitchFamily="34" charset="0"/>
              <a:cs typeface="Arial" panose="020B0604020202020204" pitchFamily="34" charset="0"/>
            </a:rPr>
            <a:t>Temple por rayo láser</a:t>
          </a:r>
          <a:endParaRPr lang="es-ES" sz="1600" dirty="0">
            <a:latin typeface="Arial" panose="020B0604020202020204" pitchFamily="34" charset="0"/>
            <a:cs typeface="Arial" panose="020B0604020202020204" pitchFamily="34" charset="0"/>
          </a:endParaRPr>
        </a:p>
      </dgm:t>
    </dgm:pt>
    <dgm:pt modelId="{B6EBB500-2603-47D2-A62F-3F571CB59CD6}" type="parTrans" cxnId="{EDDB40BF-CCB6-4BE2-8D2F-E01D587B13FF}">
      <dgm:prSet/>
      <dgm:spPr/>
      <dgm:t>
        <a:bodyPr/>
        <a:lstStyle/>
        <a:p>
          <a:endParaRPr lang="es-ES"/>
        </a:p>
      </dgm:t>
    </dgm:pt>
    <dgm:pt modelId="{26215214-EEFF-469A-8D5F-1DE416F81A05}" type="sibTrans" cxnId="{EDDB40BF-CCB6-4BE2-8D2F-E01D587B13FF}">
      <dgm:prSet/>
      <dgm:spPr/>
      <dgm:t>
        <a:bodyPr/>
        <a:lstStyle/>
        <a:p>
          <a:endParaRPr lang="es-ES"/>
        </a:p>
      </dgm:t>
    </dgm:pt>
    <dgm:pt modelId="{B92A7277-554A-459A-83AE-27FB82168FE4}">
      <dgm:prSet phldrT="[Texto]" custT="1"/>
      <dgm:spPr/>
      <dgm:t>
        <a:bodyPr/>
        <a:lstStyle/>
        <a:p>
          <a:r>
            <a:rPr lang="es-ES_tradnl" sz="1600" dirty="0">
              <a:latin typeface="Arial" panose="020B0604020202020204" pitchFamily="34" charset="0"/>
              <a:cs typeface="Arial" panose="020B0604020202020204" pitchFamily="34" charset="0"/>
            </a:rPr>
            <a:t>Temple por bombardeo electrónico</a:t>
          </a:r>
          <a:endParaRPr lang="es-ES" sz="1600" dirty="0">
            <a:latin typeface="Arial" panose="020B0604020202020204" pitchFamily="34" charset="0"/>
            <a:cs typeface="Arial" panose="020B0604020202020204" pitchFamily="34" charset="0"/>
          </a:endParaRPr>
        </a:p>
      </dgm:t>
    </dgm:pt>
    <dgm:pt modelId="{A6ABFF19-08AE-4E2D-8E7F-BDCCB7C90364}" type="parTrans" cxnId="{7AC25704-3E37-40C1-BA85-077F10584FDA}">
      <dgm:prSet/>
      <dgm:spPr/>
      <dgm:t>
        <a:bodyPr/>
        <a:lstStyle/>
        <a:p>
          <a:endParaRPr lang="es-ES"/>
        </a:p>
      </dgm:t>
    </dgm:pt>
    <dgm:pt modelId="{36E95239-FB2A-43FA-B585-BED79788E1FE}" type="sibTrans" cxnId="{7AC25704-3E37-40C1-BA85-077F10584FDA}">
      <dgm:prSet/>
      <dgm:spPr/>
      <dgm:t>
        <a:bodyPr/>
        <a:lstStyle/>
        <a:p>
          <a:endParaRPr lang="es-ES"/>
        </a:p>
      </dgm:t>
    </dgm:pt>
    <dgm:pt modelId="{9743D833-CC4A-4612-8E16-3FFE10C2AB3C}">
      <dgm:prSet phldrT="[Texto]" custT="1">
        <dgm:style>
          <a:lnRef idx="3">
            <a:schemeClr val="lt1"/>
          </a:lnRef>
          <a:fillRef idx="1">
            <a:schemeClr val="accent4"/>
          </a:fillRef>
          <a:effectRef idx="1">
            <a:schemeClr val="accent4"/>
          </a:effectRef>
          <a:fontRef idx="minor">
            <a:schemeClr val="lt1"/>
          </a:fontRef>
        </dgm:style>
      </dgm:prSet>
      <dgm:spPr>
        <a:solidFill>
          <a:srgbClr val="FF0000"/>
        </a:solidFill>
      </dgm:spPr>
      <dgm:t>
        <a:bodyPr/>
        <a:lstStyle/>
        <a:p>
          <a:pPr>
            <a:lnSpc>
              <a:spcPct val="100000"/>
            </a:lnSpc>
          </a:pPr>
          <a:r>
            <a:rPr lang="es-ES_tradnl" sz="1600" b="0" dirty="0">
              <a:solidFill>
                <a:schemeClr val="tx1"/>
              </a:solidFill>
              <a:latin typeface="Arial" panose="020B0604020202020204" pitchFamily="34" charset="0"/>
              <a:cs typeface="Arial" panose="020B0604020202020204" pitchFamily="34" charset="0"/>
            </a:rPr>
            <a:t>Temple por inducción</a:t>
          </a:r>
        </a:p>
        <a:p>
          <a:pPr>
            <a:lnSpc>
              <a:spcPct val="100000"/>
            </a:lnSpc>
          </a:pPr>
          <a:r>
            <a:rPr lang="es-ES_tradnl" sz="1600" dirty="0"/>
            <a:t> </a:t>
          </a:r>
          <a:endParaRPr lang="es-ES" sz="1600" dirty="0"/>
        </a:p>
      </dgm:t>
    </dgm:pt>
    <dgm:pt modelId="{31A81E02-DA00-401C-9449-686456C2F80E}" type="sibTrans" cxnId="{B732F0CD-2F0D-4727-8A2D-01099C3B8227}">
      <dgm:prSet/>
      <dgm:spPr/>
      <dgm:t>
        <a:bodyPr/>
        <a:lstStyle/>
        <a:p>
          <a:endParaRPr lang="es-ES"/>
        </a:p>
      </dgm:t>
    </dgm:pt>
    <dgm:pt modelId="{B92C6D7D-E46D-4E05-A476-74606AC7BCBA}" type="parTrans" cxnId="{B732F0CD-2F0D-4727-8A2D-01099C3B8227}">
      <dgm:prSet/>
      <dgm:spPr/>
      <dgm:t>
        <a:bodyPr/>
        <a:lstStyle/>
        <a:p>
          <a:endParaRPr lang="es-ES"/>
        </a:p>
      </dgm:t>
    </dgm:pt>
    <dgm:pt modelId="{C942E49C-96A7-46AB-B5BD-67B21E3084C5}" type="pres">
      <dgm:prSet presAssocID="{02A791C9-D964-4727-A027-919A34893150}" presName="composite" presStyleCnt="0">
        <dgm:presLayoutVars>
          <dgm:chMax val="1"/>
          <dgm:dir/>
          <dgm:resizeHandles val="exact"/>
        </dgm:presLayoutVars>
      </dgm:prSet>
      <dgm:spPr/>
    </dgm:pt>
    <dgm:pt modelId="{9A7F0B4F-6929-4A22-B9E9-031210FA0D5A}" type="pres">
      <dgm:prSet presAssocID="{02A791C9-D964-4727-A027-919A34893150}" presName="radial" presStyleCnt="0">
        <dgm:presLayoutVars>
          <dgm:animLvl val="ctr"/>
        </dgm:presLayoutVars>
      </dgm:prSet>
      <dgm:spPr/>
    </dgm:pt>
    <dgm:pt modelId="{0529DE79-9C37-425D-824F-9095A817FDBD}" type="pres">
      <dgm:prSet presAssocID="{B3849212-820E-478E-869E-B918F72A2600}" presName="centerShape" presStyleLbl="vennNode1" presStyleIdx="0" presStyleCnt="5" custScaleX="84893" custScaleY="78041" custLinFactNeighborX="5202" custLinFactNeighborY="-2517"/>
      <dgm:spPr/>
    </dgm:pt>
    <dgm:pt modelId="{CBD65C52-EC93-4B14-9560-F51F383176D3}" type="pres">
      <dgm:prSet presAssocID="{85477BCA-C7E5-44EF-8EE0-D318DA0451A3}" presName="node" presStyleLbl="vennNode1" presStyleIdx="1" presStyleCnt="5" custScaleX="121454" custScaleY="106410" custRadScaleRad="110520" custRadScaleInc="7551">
        <dgm:presLayoutVars>
          <dgm:bulletEnabled val="1"/>
        </dgm:presLayoutVars>
      </dgm:prSet>
      <dgm:spPr/>
    </dgm:pt>
    <dgm:pt modelId="{C51FA0BC-4D3E-45CC-9CBC-ADB253EBFC71}" type="pres">
      <dgm:prSet presAssocID="{9743D833-CC4A-4612-8E16-3FFE10C2AB3C}" presName="node" presStyleLbl="vennNode1" presStyleIdx="2" presStyleCnt="5" custScaleX="132370" custScaleY="122136" custRadScaleRad="113773" custRadScaleInc="-2774">
        <dgm:presLayoutVars>
          <dgm:bulletEnabled val="1"/>
        </dgm:presLayoutVars>
      </dgm:prSet>
      <dgm:spPr/>
    </dgm:pt>
    <dgm:pt modelId="{CB8CBBA7-13A3-423D-8E2C-704257DFBF92}" type="pres">
      <dgm:prSet presAssocID="{6EFB091A-C9DB-4865-AAAA-8367AE06986E}" presName="node" presStyleLbl="vennNode1" presStyleIdx="3" presStyleCnt="5" custScaleX="139874" custScaleY="135687" custRadScaleRad="102389" custRadScaleInc="-8381">
        <dgm:presLayoutVars>
          <dgm:bulletEnabled val="1"/>
        </dgm:presLayoutVars>
      </dgm:prSet>
      <dgm:spPr/>
    </dgm:pt>
    <dgm:pt modelId="{C434406C-7FA3-408A-8789-750573EE11EB}" type="pres">
      <dgm:prSet presAssocID="{B92A7277-554A-459A-83AE-27FB82168FE4}" presName="node" presStyleLbl="vennNode1" presStyleIdx="4" presStyleCnt="5" custScaleX="132062" custScaleY="122966" custRadScaleRad="100615" custRadScaleInc="1573">
        <dgm:presLayoutVars>
          <dgm:bulletEnabled val="1"/>
        </dgm:presLayoutVars>
      </dgm:prSet>
      <dgm:spPr/>
    </dgm:pt>
  </dgm:ptLst>
  <dgm:cxnLst>
    <dgm:cxn modelId="{8E431802-5DAB-4C6F-91F9-83194E6E95A8}" type="presOf" srcId="{9743D833-CC4A-4612-8E16-3FFE10C2AB3C}" destId="{C51FA0BC-4D3E-45CC-9CBC-ADB253EBFC71}" srcOrd="0" destOrd="0" presId="urn:microsoft.com/office/officeart/2005/8/layout/radial3"/>
    <dgm:cxn modelId="{7AC25704-3E37-40C1-BA85-077F10584FDA}" srcId="{B3849212-820E-478E-869E-B918F72A2600}" destId="{B92A7277-554A-459A-83AE-27FB82168FE4}" srcOrd="3" destOrd="0" parTransId="{A6ABFF19-08AE-4E2D-8E7F-BDCCB7C90364}" sibTransId="{36E95239-FB2A-43FA-B585-BED79788E1FE}"/>
    <dgm:cxn modelId="{9DE7C019-5565-47C2-BD9B-C91EB513921D}" type="presOf" srcId="{85477BCA-C7E5-44EF-8EE0-D318DA0451A3}" destId="{CBD65C52-EC93-4B14-9560-F51F383176D3}" srcOrd="0" destOrd="0" presId="urn:microsoft.com/office/officeart/2005/8/layout/radial3"/>
    <dgm:cxn modelId="{8821C378-B326-4020-ADC6-EB0C725E2C4A}" type="presOf" srcId="{6EFB091A-C9DB-4865-AAAA-8367AE06986E}" destId="{CB8CBBA7-13A3-423D-8E2C-704257DFBF92}" srcOrd="0" destOrd="0" presId="urn:microsoft.com/office/officeart/2005/8/layout/radial3"/>
    <dgm:cxn modelId="{6F0F1C7D-9D46-44BB-87C2-F058343E8D1A}" srcId="{B3849212-820E-478E-869E-B918F72A2600}" destId="{85477BCA-C7E5-44EF-8EE0-D318DA0451A3}" srcOrd="0" destOrd="0" parTransId="{3A5E5036-4D8B-4F5F-9BFE-E033276EF204}" sibTransId="{7AFFD76F-A8EC-45C9-B83A-A9E2A7CED40D}"/>
    <dgm:cxn modelId="{8940688B-B7FC-42FC-B557-DAABBB394280}" type="presOf" srcId="{B3849212-820E-478E-869E-B918F72A2600}" destId="{0529DE79-9C37-425D-824F-9095A817FDBD}" srcOrd="0" destOrd="0" presId="urn:microsoft.com/office/officeart/2005/8/layout/radial3"/>
    <dgm:cxn modelId="{84E82E97-1942-4D72-8F42-6B1BAE244F19}" type="presOf" srcId="{B92A7277-554A-459A-83AE-27FB82168FE4}" destId="{C434406C-7FA3-408A-8789-750573EE11EB}" srcOrd="0" destOrd="0" presId="urn:microsoft.com/office/officeart/2005/8/layout/radial3"/>
    <dgm:cxn modelId="{340450A1-42A8-4981-9DBA-BEC12E6A6877}" type="presOf" srcId="{02A791C9-D964-4727-A027-919A34893150}" destId="{C942E49C-96A7-46AB-B5BD-67B21E3084C5}" srcOrd="0" destOrd="0" presId="urn:microsoft.com/office/officeart/2005/8/layout/radial3"/>
    <dgm:cxn modelId="{3E2747A2-9B5F-4696-8E74-1D00B5D34AD5}" srcId="{02A791C9-D964-4727-A027-919A34893150}" destId="{B3849212-820E-478E-869E-B918F72A2600}" srcOrd="0" destOrd="0" parTransId="{21D237A9-16A4-4DBF-A37F-57189FD50DDE}" sibTransId="{7E0A11B6-B70E-4584-9E7E-199A27436874}"/>
    <dgm:cxn modelId="{EDDB40BF-CCB6-4BE2-8D2F-E01D587B13FF}" srcId="{B3849212-820E-478E-869E-B918F72A2600}" destId="{6EFB091A-C9DB-4865-AAAA-8367AE06986E}" srcOrd="2" destOrd="0" parTransId="{B6EBB500-2603-47D2-A62F-3F571CB59CD6}" sibTransId="{26215214-EEFF-469A-8D5F-1DE416F81A05}"/>
    <dgm:cxn modelId="{B732F0CD-2F0D-4727-8A2D-01099C3B8227}" srcId="{B3849212-820E-478E-869E-B918F72A2600}" destId="{9743D833-CC4A-4612-8E16-3FFE10C2AB3C}" srcOrd="1" destOrd="0" parTransId="{B92C6D7D-E46D-4E05-A476-74606AC7BCBA}" sibTransId="{31A81E02-DA00-401C-9449-686456C2F80E}"/>
    <dgm:cxn modelId="{F1D80CE9-ABF1-4731-B713-BCEFBE0D82D9}" type="presParOf" srcId="{C942E49C-96A7-46AB-B5BD-67B21E3084C5}" destId="{9A7F0B4F-6929-4A22-B9E9-031210FA0D5A}" srcOrd="0" destOrd="0" presId="urn:microsoft.com/office/officeart/2005/8/layout/radial3"/>
    <dgm:cxn modelId="{12DFB755-F221-47C8-9DCD-60042E57D4C9}" type="presParOf" srcId="{9A7F0B4F-6929-4A22-B9E9-031210FA0D5A}" destId="{0529DE79-9C37-425D-824F-9095A817FDBD}" srcOrd="0" destOrd="0" presId="urn:microsoft.com/office/officeart/2005/8/layout/radial3"/>
    <dgm:cxn modelId="{45741053-6E66-4D8A-BE3B-F813854FD5E6}" type="presParOf" srcId="{9A7F0B4F-6929-4A22-B9E9-031210FA0D5A}" destId="{CBD65C52-EC93-4B14-9560-F51F383176D3}" srcOrd="1" destOrd="0" presId="urn:microsoft.com/office/officeart/2005/8/layout/radial3"/>
    <dgm:cxn modelId="{689B8974-B767-460D-A147-57014B92FC9E}" type="presParOf" srcId="{9A7F0B4F-6929-4A22-B9E9-031210FA0D5A}" destId="{C51FA0BC-4D3E-45CC-9CBC-ADB253EBFC71}" srcOrd="2" destOrd="0" presId="urn:microsoft.com/office/officeart/2005/8/layout/radial3"/>
    <dgm:cxn modelId="{84775FC1-7BC1-49E6-BD37-958CA9C9AFD0}" type="presParOf" srcId="{9A7F0B4F-6929-4A22-B9E9-031210FA0D5A}" destId="{CB8CBBA7-13A3-423D-8E2C-704257DFBF92}" srcOrd="3" destOrd="0" presId="urn:microsoft.com/office/officeart/2005/8/layout/radial3"/>
    <dgm:cxn modelId="{B5109CDF-C1BE-44EC-A957-DC0851007C19}" type="presParOf" srcId="{9A7F0B4F-6929-4A22-B9E9-031210FA0D5A}" destId="{C434406C-7FA3-408A-8789-750573EE11EB}"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3177EE-560D-4BF1-ADAB-5E38A326C0A6}" type="doc">
      <dgm:prSet loTypeId="urn:microsoft.com/office/officeart/2005/8/layout/hProcess9" loCatId="process" qsTypeId="urn:microsoft.com/office/officeart/2005/8/quickstyle/simple5" qsCatId="simple" csTypeId="urn:microsoft.com/office/officeart/2005/8/colors/accent3_1" csCatId="accent3" phldr="1"/>
      <dgm:spPr/>
    </dgm:pt>
    <dgm:pt modelId="{B0D9748F-1867-443D-AD94-0C648A9B8ADE}">
      <dgm:prSet phldrT="[Texto]" custT="1"/>
      <dgm:spPr/>
      <dgm:t>
        <a:bodyPr/>
        <a:lstStyle/>
        <a:p>
          <a:pPr algn="ctr"/>
          <a:r>
            <a:rPr lang="es-ES_tradnl" sz="1600" dirty="0">
              <a:latin typeface="Arial" panose="020B0604020202020204" pitchFamily="34" charset="0"/>
              <a:cs typeface="Arial" panose="020B0604020202020204" pitchFamily="34" charset="0"/>
            </a:rPr>
            <a:t>Procesos industriales donde se emplea un conjunto de operaciones de calentamiento y enfriamiento.</a:t>
          </a:r>
          <a:endParaRPr lang="es-ES" sz="1600" dirty="0">
            <a:latin typeface="Arial" panose="020B0604020202020204" pitchFamily="34" charset="0"/>
            <a:cs typeface="Arial" panose="020B0604020202020204" pitchFamily="34" charset="0"/>
          </a:endParaRPr>
        </a:p>
      </dgm:t>
    </dgm:pt>
    <dgm:pt modelId="{595FCDA0-BDE9-4B72-B2AC-21FECB08241B}" type="parTrans" cxnId="{5CBB4014-E71C-4F7E-8E04-6771FA035A79}">
      <dgm:prSet/>
      <dgm:spPr/>
      <dgm:t>
        <a:bodyPr/>
        <a:lstStyle/>
        <a:p>
          <a:endParaRPr lang="es-ES"/>
        </a:p>
      </dgm:t>
    </dgm:pt>
    <dgm:pt modelId="{9B0B0DFC-1BB5-432E-9E8E-CC4734322A4A}" type="sibTrans" cxnId="{5CBB4014-E71C-4F7E-8E04-6771FA035A79}">
      <dgm:prSet/>
      <dgm:spPr/>
      <dgm:t>
        <a:bodyPr/>
        <a:lstStyle/>
        <a:p>
          <a:endParaRPr lang="es-ES"/>
        </a:p>
      </dgm:t>
    </dgm:pt>
    <dgm:pt modelId="{1861F46C-59DE-4BF5-8A3F-D7C38DED3C1D}">
      <dgm:prSet phldrT="[Texto]" custT="1"/>
      <dgm:spPr/>
      <dgm:t>
        <a:bodyPr/>
        <a:lstStyle/>
        <a:p>
          <a:r>
            <a:rPr lang="es-ES_tradnl" sz="1600" dirty="0">
              <a:latin typeface="Arial" panose="020B0604020202020204" pitchFamily="34" charset="0"/>
              <a:cs typeface="Arial" panose="020B0604020202020204" pitchFamily="34" charset="0"/>
            </a:rPr>
            <a:t>Se puede observar temperatura, tiempo de permanencia, a las que se someten los metales o las aleaciones en estado sólido.</a:t>
          </a:r>
          <a:r>
            <a:rPr lang="es-ES_tradnl" sz="1400" dirty="0">
              <a:latin typeface="Arial" panose="020B0604020202020204" pitchFamily="34" charset="0"/>
              <a:cs typeface="Arial" panose="020B0604020202020204" pitchFamily="34" charset="0"/>
            </a:rPr>
            <a:t> </a:t>
          </a:r>
          <a:endParaRPr lang="es-ES" sz="1400" dirty="0">
            <a:latin typeface="Arial" panose="020B0604020202020204" pitchFamily="34" charset="0"/>
            <a:cs typeface="Arial" panose="020B0604020202020204" pitchFamily="34" charset="0"/>
          </a:endParaRPr>
        </a:p>
      </dgm:t>
    </dgm:pt>
    <dgm:pt modelId="{4F8EF07B-B12D-4DA5-A05F-CAC46832C01A}" type="parTrans" cxnId="{0518D183-FC7B-43FC-B55E-80D3D6E1351E}">
      <dgm:prSet/>
      <dgm:spPr/>
      <dgm:t>
        <a:bodyPr/>
        <a:lstStyle/>
        <a:p>
          <a:endParaRPr lang="es-ES"/>
        </a:p>
      </dgm:t>
    </dgm:pt>
    <dgm:pt modelId="{865C9BCC-A0FC-45AD-B53D-9943BC5B7795}" type="sibTrans" cxnId="{0518D183-FC7B-43FC-B55E-80D3D6E1351E}">
      <dgm:prSet/>
      <dgm:spPr/>
      <dgm:t>
        <a:bodyPr/>
        <a:lstStyle/>
        <a:p>
          <a:endParaRPr lang="es-ES"/>
        </a:p>
      </dgm:t>
    </dgm:pt>
    <dgm:pt modelId="{5A1032B5-E9CC-4DA8-889F-A24CAD5D606B}">
      <dgm:prSet phldrT="[Texto]" custT="1"/>
      <dgm:spPr/>
      <dgm:t>
        <a:bodyPr/>
        <a:lstStyle/>
        <a:p>
          <a:r>
            <a:rPr lang="es-ES_tradnl" sz="1600" dirty="0">
              <a:latin typeface="Arial" panose="020B0604020202020204" pitchFamily="34" charset="0"/>
              <a:cs typeface="Arial" panose="020B0604020202020204" pitchFamily="34" charset="0"/>
            </a:rPr>
            <a:t>La finalidad es mejorar sus propiedades mecánicas especialmente en lo que se refiere a dureza, resistencia y elasticidad.</a:t>
          </a:r>
          <a:endParaRPr lang="es-ES" sz="1600" dirty="0">
            <a:latin typeface="Arial" panose="020B0604020202020204" pitchFamily="34" charset="0"/>
            <a:cs typeface="Arial" panose="020B0604020202020204" pitchFamily="34" charset="0"/>
          </a:endParaRPr>
        </a:p>
      </dgm:t>
    </dgm:pt>
    <dgm:pt modelId="{3C83C6DC-F7F9-464A-BBC5-0EC63CBD547E}" type="parTrans" cxnId="{1669D793-F9B8-4E44-8AEA-D68542A62571}">
      <dgm:prSet/>
      <dgm:spPr/>
      <dgm:t>
        <a:bodyPr/>
        <a:lstStyle/>
        <a:p>
          <a:endParaRPr lang="es-ES"/>
        </a:p>
      </dgm:t>
    </dgm:pt>
    <dgm:pt modelId="{FAD0AF1F-7F46-4241-AD92-C5C343A0FBA4}" type="sibTrans" cxnId="{1669D793-F9B8-4E44-8AEA-D68542A62571}">
      <dgm:prSet/>
      <dgm:spPr/>
      <dgm:t>
        <a:bodyPr/>
        <a:lstStyle/>
        <a:p>
          <a:endParaRPr lang="es-ES"/>
        </a:p>
      </dgm:t>
    </dgm:pt>
    <dgm:pt modelId="{796045E0-134C-40E9-88BB-0FE2CBCFF928}" type="pres">
      <dgm:prSet presAssocID="{A43177EE-560D-4BF1-ADAB-5E38A326C0A6}" presName="CompostProcess" presStyleCnt="0">
        <dgm:presLayoutVars>
          <dgm:dir/>
          <dgm:resizeHandles val="exact"/>
        </dgm:presLayoutVars>
      </dgm:prSet>
      <dgm:spPr/>
    </dgm:pt>
    <dgm:pt modelId="{6955B7D1-3DDF-406B-A417-32C7ECA37ECF}" type="pres">
      <dgm:prSet presAssocID="{A43177EE-560D-4BF1-ADAB-5E38A326C0A6}" presName="arrow" presStyleLbl="bgShp" presStyleIdx="0" presStyleCnt="1" custScaleX="117647" custLinFactNeighborX="-3501"/>
      <dgm:spPr/>
    </dgm:pt>
    <dgm:pt modelId="{44A7998D-0C52-40C3-8D2B-935F9A07578C}" type="pres">
      <dgm:prSet presAssocID="{A43177EE-560D-4BF1-ADAB-5E38A326C0A6}" presName="linearProcess" presStyleCnt="0"/>
      <dgm:spPr/>
    </dgm:pt>
    <dgm:pt modelId="{F871DD90-4104-4B01-8E44-AD369C1077C6}" type="pres">
      <dgm:prSet presAssocID="{B0D9748F-1867-443D-AD94-0C648A9B8ADE}" presName="textNode" presStyleLbl="node1" presStyleIdx="0" presStyleCnt="3" custScaleY="116195" custLinFactX="-8578" custLinFactNeighborX="-100000" custLinFactNeighborY="234">
        <dgm:presLayoutVars>
          <dgm:bulletEnabled val="1"/>
        </dgm:presLayoutVars>
      </dgm:prSet>
      <dgm:spPr/>
    </dgm:pt>
    <dgm:pt modelId="{D01D63E8-CFF7-4D25-8BEC-C6FF8DE643E0}" type="pres">
      <dgm:prSet presAssocID="{9B0B0DFC-1BB5-432E-9E8E-CC4734322A4A}" presName="sibTrans" presStyleCnt="0"/>
      <dgm:spPr/>
    </dgm:pt>
    <dgm:pt modelId="{67F35A52-427C-4746-B429-F7D826ACC773}" type="pres">
      <dgm:prSet presAssocID="{1861F46C-59DE-4BF5-8A3F-D7C38DED3C1D}" presName="textNode" presStyleLbl="node1" presStyleIdx="1" presStyleCnt="3" custScaleX="109923" custScaleY="115682" custLinFactX="-265" custLinFactNeighborX="-100000" custLinFactNeighborY="685">
        <dgm:presLayoutVars>
          <dgm:bulletEnabled val="1"/>
        </dgm:presLayoutVars>
      </dgm:prSet>
      <dgm:spPr/>
    </dgm:pt>
    <dgm:pt modelId="{DA0873A6-6A2F-4652-849E-AD5EE8D69583}" type="pres">
      <dgm:prSet presAssocID="{865C9BCC-A0FC-45AD-B53D-9943BC5B7795}" presName="sibTrans" presStyleCnt="0"/>
      <dgm:spPr/>
    </dgm:pt>
    <dgm:pt modelId="{6A6CDCB8-4C7A-487B-8E6C-FF350CB47CC1}" type="pres">
      <dgm:prSet presAssocID="{5A1032B5-E9CC-4DA8-889F-A24CAD5D606B}" presName="textNode" presStyleLbl="node1" presStyleIdx="2" presStyleCnt="3" custScaleY="115682" custLinFactX="-15934" custLinFactNeighborX="-100000" custLinFactNeighborY="685">
        <dgm:presLayoutVars>
          <dgm:bulletEnabled val="1"/>
        </dgm:presLayoutVars>
      </dgm:prSet>
      <dgm:spPr/>
    </dgm:pt>
  </dgm:ptLst>
  <dgm:cxnLst>
    <dgm:cxn modelId="{5CBB4014-E71C-4F7E-8E04-6771FA035A79}" srcId="{A43177EE-560D-4BF1-ADAB-5E38A326C0A6}" destId="{B0D9748F-1867-443D-AD94-0C648A9B8ADE}" srcOrd="0" destOrd="0" parTransId="{595FCDA0-BDE9-4B72-B2AC-21FECB08241B}" sibTransId="{9B0B0DFC-1BB5-432E-9E8E-CC4734322A4A}"/>
    <dgm:cxn modelId="{97898817-F3BC-4EED-864C-969519AA7280}" type="presOf" srcId="{1861F46C-59DE-4BF5-8A3F-D7C38DED3C1D}" destId="{67F35A52-427C-4746-B429-F7D826ACC773}" srcOrd="0" destOrd="0" presId="urn:microsoft.com/office/officeart/2005/8/layout/hProcess9"/>
    <dgm:cxn modelId="{B085FD3A-1DAB-407C-9343-577AEDB76307}" type="presOf" srcId="{5A1032B5-E9CC-4DA8-889F-A24CAD5D606B}" destId="{6A6CDCB8-4C7A-487B-8E6C-FF350CB47CC1}" srcOrd="0" destOrd="0" presId="urn:microsoft.com/office/officeart/2005/8/layout/hProcess9"/>
    <dgm:cxn modelId="{36D90A5F-F65F-40E7-865F-8B202B7F6CA9}" type="presOf" srcId="{A43177EE-560D-4BF1-ADAB-5E38A326C0A6}" destId="{796045E0-134C-40E9-88BB-0FE2CBCFF928}" srcOrd="0" destOrd="0" presId="urn:microsoft.com/office/officeart/2005/8/layout/hProcess9"/>
    <dgm:cxn modelId="{1982F76F-870E-48DA-8CF4-B4519DE9F15F}" type="presOf" srcId="{B0D9748F-1867-443D-AD94-0C648A9B8ADE}" destId="{F871DD90-4104-4B01-8E44-AD369C1077C6}" srcOrd="0" destOrd="0" presId="urn:microsoft.com/office/officeart/2005/8/layout/hProcess9"/>
    <dgm:cxn modelId="{0518D183-FC7B-43FC-B55E-80D3D6E1351E}" srcId="{A43177EE-560D-4BF1-ADAB-5E38A326C0A6}" destId="{1861F46C-59DE-4BF5-8A3F-D7C38DED3C1D}" srcOrd="1" destOrd="0" parTransId="{4F8EF07B-B12D-4DA5-A05F-CAC46832C01A}" sibTransId="{865C9BCC-A0FC-45AD-B53D-9943BC5B7795}"/>
    <dgm:cxn modelId="{1669D793-F9B8-4E44-8AEA-D68542A62571}" srcId="{A43177EE-560D-4BF1-ADAB-5E38A326C0A6}" destId="{5A1032B5-E9CC-4DA8-889F-A24CAD5D606B}" srcOrd="2" destOrd="0" parTransId="{3C83C6DC-F7F9-464A-BBC5-0EC63CBD547E}" sibTransId="{FAD0AF1F-7F46-4241-AD92-C5C343A0FBA4}"/>
    <dgm:cxn modelId="{43329233-C4B5-4ABC-82CA-D2C96389B4C3}" type="presParOf" srcId="{796045E0-134C-40E9-88BB-0FE2CBCFF928}" destId="{6955B7D1-3DDF-406B-A417-32C7ECA37ECF}" srcOrd="0" destOrd="0" presId="urn:microsoft.com/office/officeart/2005/8/layout/hProcess9"/>
    <dgm:cxn modelId="{29B6EBF2-D030-442A-A5D6-1FE54DF64D86}" type="presParOf" srcId="{796045E0-134C-40E9-88BB-0FE2CBCFF928}" destId="{44A7998D-0C52-40C3-8D2B-935F9A07578C}" srcOrd="1" destOrd="0" presId="urn:microsoft.com/office/officeart/2005/8/layout/hProcess9"/>
    <dgm:cxn modelId="{88E0E99E-7815-4A81-BA64-3221A76CB4E9}" type="presParOf" srcId="{44A7998D-0C52-40C3-8D2B-935F9A07578C}" destId="{F871DD90-4104-4B01-8E44-AD369C1077C6}" srcOrd="0" destOrd="0" presId="urn:microsoft.com/office/officeart/2005/8/layout/hProcess9"/>
    <dgm:cxn modelId="{028FD926-A7D2-4BF0-9601-F47185376D6A}" type="presParOf" srcId="{44A7998D-0C52-40C3-8D2B-935F9A07578C}" destId="{D01D63E8-CFF7-4D25-8BEC-C6FF8DE643E0}" srcOrd="1" destOrd="0" presId="urn:microsoft.com/office/officeart/2005/8/layout/hProcess9"/>
    <dgm:cxn modelId="{77938D4D-7D5D-4B4C-A0FC-83681D65D210}" type="presParOf" srcId="{44A7998D-0C52-40C3-8D2B-935F9A07578C}" destId="{67F35A52-427C-4746-B429-F7D826ACC773}" srcOrd="2" destOrd="0" presId="urn:microsoft.com/office/officeart/2005/8/layout/hProcess9"/>
    <dgm:cxn modelId="{14055CFA-0ABD-440A-8348-93E3A707C27C}" type="presParOf" srcId="{44A7998D-0C52-40C3-8D2B-935F9A07578C}" destId="{DA0873A6-6A2F-4652-849E-AD5EE8D69583}" srcOrd="3" destOrd="0" presId="urn:microsoft.com/office/officeart/2005/8/layout/hProcess9"/>
    <dgm:cxn modelId="{1E1DDA77-8648-4369-8CA4-8EF0702E5230}" type="presParOf" srcId="{44A7998D-0C52-40C3-8D2B-935F9A07578C}" destId="{6A6CDCB8-4C7A-487B-8E6C-FF350CB47CC1}"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9DE79-9C37-425D-824F-9095A817FDBD}">
      <dsp:nvSpPr>
        <dsp:cNvPr id="0" name=""/>
        <dsp:cNvSpPr/>
      </dsp:nvSpPr>
      <dsp:spPr>
        <a:xfrm>
          <a:off x="2000177" y="1123592"/>
          <a:ext cx="2158893" cy="1984642"/>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_tradnl" sz="1600" kern="1200" dirty="0">
              <a:latin typeface="Arial" panose="020B0604020202020204" pitchFamily="34" charset="0"/>
              <a:cs typeface="Arial" panose="020B0604020202020204" pitchFamily="34" charset="0"/>
            </a:rPr>
            <a:t>Según el procedimiento a utilizar, se pueden diferenciar los siguientes tipos.</a:t>
          </a:r>
          <a:endParaRPr lang="es-ES" sz="1600" kern="1200" dirty="0">
            <a:latin typeface="Arial" panose="020B0604020202020204" pitchFamily="34" charset="0"/>
            <a:cs typeface="Arial" panose="020B0604020202020204" pitchFamily="34" charset="0"/>
          </a:endParaRPr>
        </a:p>
      </dsp:txBody>
      <dsp:txXfrm>
        <a:off x="2316340" y="1414236"/>
        <a:ext cx="1526567" cy="1403354"/>
      </dsp:txXfrm>
    </dsp:sp>
    <dsp:sp modelId="{CBD65C52-EC93-4B14-9560-F51F383176D3}">
      <dsp:nvSpPr>
        <dsp:cNvPr id="0" name=""/>
        <dsp:cNvSpPr/>
      </dsp:nvSpPr>
      <dsp:spPr>
        <a:xfrm>
          <a:off x="2351744" y="-133365"/>
          <a:ext cx="1544333" cy="1353043"/>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_tradnl" sz="1600" kern="1200" dirty="0">
              <a:latin typeface="Arial" panose="020B0604020202020204" pitchFamily="34" charset="0"/>
              <a:cs typeface="Arial" panose="020B0604020202020204" pitchFamily="34" charset="0"/>
            </a:rPr>
            <a:t>Temple superficial a la llama</a:t>
          </a:r>
          <a:endParaRPr lang="es-ES" sz="1600" kern="1200" dirty="0">
            <a:latin typeface="Arial" panose="020B0604020202020204" pitchFamily="34" charset="0"/>
            <a:cs typeface="Arial" panose="020B0604020202020204" pitchFamily="34" charset="0"/>
          </a:endParaRPr>
        </a:p>
      </dsp:txBody>
      <dsp:txXfrm>
        <a:off x="2577906" y="64784"/>
        <a:ext cx="1092009" cy="956745"/>
      </dsp:txXfrm>
    </dsp:sp>
    <dsp:sp modelId="{C51FA0BC-4D3E-45CC-9CBC-ADB253EBFC71}">
      <dsp:nvSpPr>
        <dsp:cNvPr id="0" name=""/>
        <dsp:cNvSpPr/>
      </dsp:nvSpPr>
      <dsp:spPr>
        <a:xfrm>
          <a:off x="3948190" y="1340703"/>
          <a:ext cx="1683135" cy="1553005"/>
        </a:xfrm>
        <a:prstGeom prst="ellipse">
          <a:avLst/>
        </a:prstGeom>
        <a:solidFill>
          <a:srgbClr val="FF0000"/>
        </a:solidFill>
        <a:ln w="19050" cap="flat" cmpd="sng" algn="ctr">
          <a:solidFill>
            <a:schemeClr val="lt1"/>
          </a:solidFill>
          <a:prstDash val="solid"/>
        </a:ln>
        <a:effectLst/>
        <a:scene3d>
          <a:camera prst="orthographicFront">
            <a:rot lat="0" lon="0" rev="0"/>
          </a:camera>
          <a:lightRig rig="contrasting" dir="t">
            <a:rot lat="0" lon="0" rev="1200000"/>
          </a:lightRig>
        </a:scene3d>
        <a:sp3d/>
      </dsp:spPr>
      <dsp:style>
        <a:lnRef idx="3">
          <a:schemeClr val="lt1"/>
        </a:lnRef>
        <a:fillRef idx="1">
          <a:schemeClr val="accent4"/>
        </a:fillRef>
        <a:effectRef idx="1">
          <a:schemeClr val="accent4"/>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100000"/>
            </a:lnSpc>
            <a:spcBef>
              <a:spcPct val="0"/>
            </a:spcBef>
            <a:spcAft>
              <a:spcPct val="35000"/>
            </a:spcAft>
            <a:buNone/>
          </a:pPr>
          <a:r>
            <a:rPr lang="es-ES_tradnl" sz="1600" b="0" kern="1200" dirty="0">
              <a:solidFill>
                <a:schemeClr val="tx1"/>
              </a:solidFill>
              <a:latin typeface="Arial" panose="020B0604020202020204" pitchFamily="34" charset="0"/>
              <a:cs typeface="Arial" panose="020B0604020202020204" pitchFamily="34" charset="0"/>
            </a:rPr>
            <a:t>Temple por inducción</a:t>
          </a:r>
        </a:p>
        <a:p>
          <a:pPr marL="0" lvl="0" indent="0" algn="ctr" defTabSz="711200">
            <a:lnSpc>
              <a:spcPct val="100000"/>
            </a:lnSpc>
            <a:spcBef>
              <a:spcPct val="0"/>
            </a:spcBef>
            <a:spcAft>
              <a:spcPct val="35000"/>
            </a:spcAft>
            <a:buNone/>
          </a:pPr>
          <a:r>
            <a:rPr lang="es-ES_tradnl" sz="1600" kern="1200" dirty="0"/>
            <a:t> </a:t>
          </a:r>
          <a:endParaRPr lang="es-ES" sz="1600" kern="1200" dirty="0"/>
        </a:p>
      </dsp:txBody>
      <dsp:txXfrm>
        <a:off x="4194679" y="1568135"/>
        <a:ext cx="1190157" cy="1098141"/>
      </dsp:txXfrm>
    </dsp:sp>
    <dsp:sp modelId="{CB8CBBA7-13A3-423D-8E2C-704257DFBF92}">
      <dsp:nvSpPr>
        <dsp:cNvPr id="0" name=""/>
        <dsp:cNvSpPr/>
      </dsp:nvSpPr>
      <dsp:spPr>
        <a:xfrm>
          <a:off x="2240636" y="2992754"/>
          <a:ext cx="1778551" cy="1725311"/>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_tradnl" sz="1600" kern="1200" dirty="0">
              <a:latin typeface="Arial" panose="020B0604020202020204" pitchFamily="34" charset="0"/>
              <a:cs typeface="Arial" panose="020B0604020202020204" pitchFamily="34" charset="0"/>
            </a:rPr>
            <a:t>Temple por rayo láser</a:t>
          </a:r>
          <a:endParaRPr lang="es-ES" sz="1600" kern="1200" dirty="0">
            <a:latin typeface="Arial" panose="020B0604020202020204" pitchFamily="34" charset="0"/>
            <a:cs typeface="Arial" panose="020B0604020202020204" pitchFamily="34" charset="0"/>
          </a:endParaRPr>
        </a:p>
      </dsp:txBody>
      <dsp:txXfrm>
        <a:off x="2501099" y="3245420"/>
        <a:ext cx="1257625" cy="1219979"/>
      </dsp:txXfrm>
    </dsp:sp>
    <dsp:sp modelId="{C434406C-7FA3-408A-8789-750573EE11EB}">
      <dsp:nvSpPr>
        <dsp:cNvPr id="0" name=""/>
        <dsp:cNvSpPr/>
      </dsp:nvSpPr>
      <dsp:spPr>
        <a:xfrm>
          <a:off x="401907" y="1376335"/>
          <a:ext cx="1679218" cy="1563559"/>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_tradnl" sz="1600" kern="1200" dirty="0">
              <a:latin typeface="Arial" panose="020B0604020202020204" pitchFamily="34" charset="0"/>
              <a:cs typeface="Arial" panose="020B0604020202020204" pitchFamily="34" charset="0"/>
            </a:rPr>
            <a:t>Temple por bombardeo electrónico</a:t>
          </a:r>
          <a:endParaRPr lang="es-ES" sz="1600" kern="1200" dirty="0">
            <a:latin typeface="Arial" panose="020B0604020202020204" pitchFamily="34" charset="0"/>
            <a:cs typeface="Arial" panose="020B0604020202020204" pitchFamily="34" charset="0"/>
          </a:endParaRPr>
        </a:p>
      </dsp:txBody>
      <dsp:txXfrm>
        <a:off x="647823" y="1605313"/>
        <a:ext cx="1187386" cy="1105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5B7D1-3DDF-406B-A417-32C7ECA37ECF}">
      <dsp:nvSpPr>
        <dsp:cNvPr id="0" name=""/>
        <dsp:cNvSpPr/>
      </dsp:nvSpPr>
      <dsp:spPr>
        <a:xfrm>
          <a:off x="0" y="0"/>
          <a:ext cx="6159497" cy="4749198"/>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871DD90-4104-4B01-8E44-AD369C1077C6}">
      <dsp:nvSpPr>
        <dsp:cNvPr id="0" name=""/>
        <dsp:cNvSpPr/>
      </dsp:nvSpPr>
      <dsp:spPr>
        <a:xfrm>
          <a:off x="0" y="1275378"/>
          <a:ext cx="1824022" cy="2207332"/>
        </a:xfrm>
        <a:prstGeom prst="roundRect">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_tradnl" sz="1600" kern="1200" dirty="0">
              <a:latin typeface="Arial" panose="020B0604020202020204" pitchFamily="34" charset="0"/>
              <a:cs typeface="Arial" panose="020B0604020202020204" pitchFamily="34" charset="0"/>
            </a:rPr>
            <a:t>Procesos industriales donde se emplea un conjunto de operaciones de calentamiento y enfriamiento.</a:t>
          </a:r>
          <a:endParaRPr lang="es-ES" sz="1600" kern="1200" dirty="0">
            <a:latin typeface="Arial" panose="020B0604020202020204" pitchFamily="34" charset="0"/>
            <a:cs typeface="Arial" panose="020B0604020202020204" pitchFamily="34" charset="0"/>
          </a:endParaRPr>
        </a:p>
      </dsp:txBody>
      <dsp:txXfrm>
        <a:off x="89041" y="1364419"/>
        <a:ext cx="1645940" cy="2029250"/>
      </dsp:txXfrm>
    </dsp:sp>
    <dsp:sp modelId="{67F35A52-427C-4746-B429-F7D826ACC773}">
      <dsp:nvSpPr>
        <dsp:cNvPr id="0" name=""/>
        <dsp:cNvSpPr/>
      </dsp:nvSpPr>
      <dsp:spPr>
        <a:xfrm>
          <a:off x="1821575" y="1288818"/>
          <a:ext cx="2005020" cy="2197586"/>
        </a:xfrm>
        <a:prstGeom prst="roundRect">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_tradnl" sz="1600" kern="1200" dirty="0">
              <a:latin typeface="Arial" panose="020B0604020202020204" pitchFamily="34" charset="0"/>
              <a:cs typeface="Arial" panose="020B0604020202020204" pitchFamily="34" charset="0"/>
            </a:rPr>
            <a:t>Se puede observar temperatura, tiempo de permanencia, a las que se someten los metales o las aleaciones en estado sólido.</a:t>
          </a:r>
          <a:r>
            <a:rPr lang="es-ES_tradnl" sz="1400" kern="1200" dirty="0">
              <a:latin typeface="Arial" panose="020B0604020202020204" pitchFamily="34" charset="0"/>
              <a:cs typeface="Arial" panose="020B0604020202020204" pitchFamily="34" charset="0"/>
            </a:rPr>
            <a:t> </a:t>
          </a:r>
          <a:endParaRPr lang="es-ES" sz="1400" kern="1200" dirty="0">
            <a:latin typeface="Arial" panose="020B0604020202020204" pitchFamily="34" charset="0"/>
            <a:cs typeface="Arial" panose="020B0604020202020204" pitchFamily="34" charset="0"/>
          </a:endParaRPr>
        </a:p>
      </dsp:txBody>
      <dsp:txXfrm>
        <a:off x="1919452" y="1386695"/>
        <a:ext cx="1809266" cy="2001832"/>
      </dsp:txXfrm>
    </dsp:sp>
    <dsp:sp modelId="{6A6CDCB8-4C7A-487B-8E6C-FF350CB47CC1}">
      <dsp:nvSpPr>
        <dsp:cNvPr id="0" name=""/>
        <dsp:cNvSpPr/>
      </dsp:nvSpPr>
      <dsp:spPr>
        <a:xfrm>
          <a:off x="3791620" y="1288818"/>
          <a:ext cx="1824022" cy="2197586"/>
        </a:xfrm>
        <a:prstGeom prst="roundRect">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_tradnl" sz="1600" kern="1200" dirty="0">
              <a:latin typeface="Arial" panose="020B0604020202020204" pitchFamily="34" charset="0"/>
              <a:cs typeface="Arial" panose="020B0604020202020204" pitchFamily="34" charset="0"/>
            </a:rPr>
            <a:t>La finalidad es mejorar sus propiedades mecánicas especialmente en lo que se refiere a dureza, resistencia y elasticidad.</a:t>
          </a:r>
          <a:endParaRPr lang="es-ES" sz="1600" kern="1200" dirty="0">
            <a:latin typeface="Arial" panose="020B0604020202020204" pitchFamily="34" charset="0"/>
            <a:cs typeface="Arial" panose="020B0604020202020204" pitchFamily="34" charset="0"/>
          </a:endParaRPr>
        </a:p>
      </dsp:txBody>
      <dsp:txXfrm>
        <a:off x="3880661" y="1377859"/>
        <a:ext cx="1645940" cy="201950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596EE71-A4EB-4672-A841-3FF654E5E8B5}" type="datetimeFigureOut">
              <a:rPr lang="es-EC" smtClean="0"/>
              <a:t>24/06/2019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219D4F0-C9CB-4B0F-ACA2-39251B538D07}" type="slidenum">
              <a:rPr lang="es-EC" smtClean="0"/>
              <a:t>‹Nº›</a:t>
            </a:fld>
            <a:endParaRPr lang="es-EC"/>
          </a:p>
        </p:txBody>
      </p:sp>
    </p:spTree>
    <p:extLst>
      <p:ext uri="{BB962C8B-B14F-4D97-AF65-F5344CB8AC3E}">
        <p14:creationId xmlns:p14="http://schemas.microsoft.com/office/powerpoint/2010/main" val="313156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596EE71-A4EB-4672-A841-3FF654E5E8B5}" type="datetimeFigureOut">
              <a:rPr lang="es-EC" smtClean="0"/>
              <a:t>24/06/2019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219D4F0-C9CB-4B0F-ACA2-39251B538D07}" type="slidenum">
              <a:rPr lang="es-EC" smtClean="0"/>
              <a:t>‹Nº›</a:t>
            </a:fld>
            <a:endParaRPr lang="es-EC"/>
          </a:p>
        </p:txBody>
      </p:sp>
    </p:spTree>
    <p:extLst>
      <p:ext uri="{BB962C8B-B14F-4D97-AF65-F5344CB8AC3E}">
        <p14:creationId xmlns:p14="http://schemas.microsoft.com/office/powerpoint/2010/main" val="120002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E596EE71-A4EB-4672-A841-3FF654E5E8B5}" type="datetimeFigureOut">
              <a:rPr lang="es-EC" smtClean="0"/>
              <a:t>24/06/2019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219D4F0-C9CB-4B0F-ACA2-39251B538D07}" type="slidenum">
              <a:rPr lang="es-EC" smtClean="0"/>
              <a:t>‹Nº›</a:t>
            </a:fld>
            <a:endParaRPr lang="es-EC"/>
          </a:p>
        </p:txBody>
      </p:sp>
    </p:spTree>
    <p:extLst>
      <p:ext uri="{BB962C8B-B14F-4D97-AF65-F5344CB8AC3E}">
        <p14:creationId xmlns:p14="http://schemas.microsoft.com/office/powerpoint/2010/main" val="382581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596EE71-A4EB-4672-A841-3FF654E5E8B5}" type="datetimeFigureOut">
              <a:rPr lang="es-EC" smtClean="0"/>
              <a:t>24/06/2019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219D4F0-C9CB-4B0F-ACA2-39251B538D07}" type="slidenum">
              <a:rPr lang="es-EC" smtClean="0"/>
              <a:t>‹Nº›</a:t>
            </a:fld>
            <a:endParaRPr lang="es-EC"/>
          </a:p>
        </p:txBody>
      </p:sp>
    </p:spTree>
    <p:extLst>
      <p:ext uri="{BB962C8B-B14F-4D97-AF65-F5344CB8AC3E}">
        <p14:creationId xmlns:p14="http://schemas.microsoft.com/office/powerpoint/2010/main" val="282645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596EE71-A4EB-4672-A841-3FF654E5E8B5}" type="datetimeFigureOut">
              <a:rPr lang="es-EC" smtClean="0"/>
              <a:t>24/06/2019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219D4F0-C9CB-4B0F-ACA2-39251B538D07}" type="slidenum">
              <a:rPr lang="es-EC" smtClean="0"/>
              <a:t>‹Nº›</a:t>
            </a:fld>
            <a:endParaRPr lang="es-EC"/>
          </a:p>
        </p:txBody>
      </p:sp>
    </p:spTree>
    <p:extLst>
      <p:ext uri="{BB962C8B-B14F-4D97-AF65-F5344CB8AC3E}">
        <p14:creationId xmlns:p14="http://schemas.microsoft.com/office/powerpoint/2010/main" val="397043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596EE71-A4EB-4672-A841-3FF654E5E8B5}" type="datetimeFigureOut">
              <a:rPr lang="es-EC" smtClean="0"/>
              <a:t>24/06/2019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219D4F0-C9CB-4B0F-ACA2-39251B538D07}" type="slidenum">
              <a:rPr lang="es-EC" smtClean="0"/>
              <a:t>‹Nº›</a:t>
            </a:fld>
            <a:endParaRPr lang="es-EC"/>
          </a:p>
        </p:txBody>
      </p:sp>
    </p:spTree>
    <p:extLst>
      <p:ext uri="{BB962C8B-B14F-4D97-AF65-F5344CB8AC3E}">
        <p14:creationId xmlns:p14="http://schemas.microsoft.com/office/powerpoint/2010/main" val="84037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45127" y="2507550"/>
            <a:ext cx="5156200" cy="368052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7550"/>
            <a:ext cx="5181601" cy="368052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E596EE71-A4EB-4672-A841-3FF654E5E8B5}" type="datetimeFigureOut">
              <a:rPr lang="es-EC" smtClean="0"/>
              <a:t>24/06/2019</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9219D4F0-C9CB-4B0F-ACA2-39251B538D07}" type="slidenum">
              <a:rPr lang="es-EC" smtClean="0"/>
              <a:t>‹Nº›</a:t>
            </a:fld>
            <a:endParaRPr lang="es-EC"/>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413601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596EE71-A4EB-4672-A841-3FF654E5E8B5}" type="datetimeFigureOut">
              <a:rPr lang="es-EC" smtClean="0"/>
              <a:t>24/06/2019</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9219D4F0-C9CB-4B0F-ACA2-39251B538D07}" type="slidenum">
              <a:rPr lang="es-EC" smtClean="0"/>
              <a:t>‹Nº›</a:t>
            </a:fld>
            <a:endParaRPr lang="es-EC"/>
          </a:p>
        </p:txBody>
      </p:sp>
      <p:sp>
        <p:nvSpPr>
          <p:cNvPr id="6" name="Title 5"/>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34003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6EE71-A4EB-4672-A841-3FF654E5E8B5}" type="datetimeFigureOut">
              <a:rPr lang="es-EC" smtClean="0"/>
              <a:t>24/06/2019</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9219D4F0-C9CB-4B0F-ACA2-39251B538D07}" type="slidenum">
              <a:rPr lang="es-EC" smtClean="0"/>
              <a:t>‹Nº›</a:t>
            </a:fld>
            <a:endParaRPr lang="es-EC"/>
          </a:p>
        </p:txBody>
      </p:sp>
    </p:spTree>
    <p:extLst>
      <p:ext uri="{BB962C8B-B14F-4D97-AF65-F5344CB8AC3E}">
        <p14:creationId xmlns:p14="http://schemas.microsoft.com/office/powerpoint/2010/main" val="428404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596EE71-A4EB-4672-A841-3FF654E5E8B5}" type="datetimeFigureOut">
              <a:rPr lang="es-EC" smtClean="0"/>
              <a:t>24/06/2019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219D4F0-C9CB-4B0F-ACA2-39251B538D07}" type="slidenum">
              <a:rPr lang="es-EC" smtClean="0"/>
              <a:t>‹Nº›</a:t>
            </a:fld>
            <a:endParaRPr lang="es-EC"/>
          </a:p>
        </p:txBody>
      </p:sp>
    </p:spTree>
    <p:extLst>
      <p:ext uri="{BB962C8B-B14F-4D97-AF65-F5344CB8AC3E}">
        <p14:creationId xmlns:p14="http://schemas.microsoft.com/office/powerpoint/2010/main" val="34580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596EE71-A4EB-4672-A841-3FF654E5E8B5}" type="datetimeFigureOut">
              <a:rPr lang="es-EC" smtClean="0"/>
              <a:t>24/06/2019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219D4F0-C9CB-4B0F-ACA2-39251B538D07}" type="slidenum">
              <a:rPr lang="es-EC" smtClean="0"/>
              <a:t>‹Nº›</a:t>
            </a:fld>
            <a:endParaRPr lang="es-EC"/>
          </a:p>
        </p:txBody>
      </p:sp>
    </p:spTree>
    <p:extLst>
      <p:ext uri="{BB962C8B-B14F-4D97-AF65-F5344CB8AC3E}">
        <p14:creationId xmlns:p14="http://schemas.microsoft.com/office/powerpoint/2010/main" val="5757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E596EE71-A4EB-4672-A841-3FF654E5E8B5}" type="datetimeFigureOut">
              <a:rPr lang="es-EC" smtClean="0"/>
              <a:t>24/06/2019</a:t>
            </a:fld>
            <a:endParaRPr lang="es-EC"/>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s-EC"/>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9219D4F0-C9CB-4B0F-ACA2-39251B538D07}" type="slidenum">
              <a:rPr lang="es-EC" smtClean="0"/>
              <a:t>‹Nº›</a:t>
            </a:fld>
            <a:endParaRPr lang="es-EC"/>
          </a:p>
        </p:txBody>
      </p:sp>
    </p:spTree>
    <p:extLst>
      <p:ext uri="{BB962C8B-B14F-4D97-AF65-F5344CB8AC3E}">
        <p14:creationId xmlns:p14="http://schemas.microsoft.com/office/powerpoint/2010/main" val="301608693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4.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2.jpe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35778" y="1353050"/>
            <a:ext cx="9186917" cy="1024156"/>
          </a:xfrm>
        </p:spPr>
        <p:txBody>
          <a:bodyPr>
            <a:normAutofit/>
          </a:bodyPr>
          <a:lstStyle/>
          <a:p>
            <a:pPr algn="ctr"/>
            <a:r>
              <a:rPr lang="es-ES_tradnl" sz="2200" b="1" dirty="0">
                <a:latin typeface="Arial" panose="020B0604020202020204" pitchFamily="34" charset="0"/>
                <a:cs typeface="Arial" panose="020B0604020202020204" pitchFamily="34" charset="0"/>
              </a:rPr>
              <a:t>CARRERA DE INGENIERÍA ELECTRÓNICA EN </a:t>
            </a:r>
            <a:br>
              <a:rPr lang="es-EC" sz="2200" dirty="0">
                <a:latin typeface="Arial" panose="020B0604020202020204" pitchFamily="34" charset="0"/>
                <a:cs typeface="Arial" panose="020B0604020202020204" pitchFamily="34" charset="0"/>
              </a:rPr>
            </a:br>
            <a:r>
              <a:rPr lang="es-ES_tradnl" sz="2200" b="1" dirty="0">
                <a:latin typeface="Arial" panose="020B0604020202020204" pitchFamily="34" charset="0"/>
                <a:cs typeface="Arial" panose="020B0604020202020204" pitchFamily="34" charset="0"/>
              </a:rPr>
              <a:t>AUTOMATIZACIÓN Y CONTROL</a:t>
            </a:r>
            <a:endParaRPr lang="es-EC" sz="2200"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1187512" y="2791544"/>
            <a:ext cx="9901748" cy="1302921"/>
          </a:xfrm>
        </p:spPr>
        <p:txBody>
          <a:bodyPr>
            <a:noAutofit/>
          </a:bodyPr>
          <a:lstStyle/>
          <a:p>
            <a:pPr algn="ctr"/>
            <a:r>
              <a:rPr lang="es-ES_tradnl" sz="3000" b="1" dirty="0">
                <a:solidFill>
                  <a:schemeClr val="tx1"/>
                </a:solidFill>
                <a:latin typeface="Arial" panose="020B0604020202020204" pitchFamily="34" charset="0"/>
                <a:cs typeface="Arial" panose="020B0604020202020204" pitchFamily="34" charset="0"/>
              </a:rPr>
              <a:t>DISEÑO Y CONSTRUCCIÓN DE UNA FUENTE TÉRMICA DE INDUCCIÓN PARA EL TRATAMIENTO SUPERFICIAL DE EJES METÁLICOS</a:t>
            </a:r>
            <a:endParaRPr lang="es-EC" sz="3000" dirty="0">
              <a:solidFill>
                <a:schemeClr val="tx1"/>
              </a:solidFill>
              <a:latin typeface="Arial" panose="020B0604020202020204" pitchFamily="34" charset="0"/>
              <a:cs typeface="Arial" panose="020B0604020202020204" pitchFamily="34" charset="0"/>
            </a:endParaRPr>
          </a:p>
        </p:txBody>
      </p:sp>
      <p:sp>
        <p:nvSpPr>
          <p:cNvPr id="7" name="Rectángulo 6"/>
          <p:cNvSpPr/>
          <p:nvPr/>
        </p:nvSpPr>
        <p:spPr>
          <a:xfrm>
            <a:off x="3213915" y="4382608"/>
            <a:ext cx="5630641" cy="1302921"/>
          </a:xfrm>
          <a:prstGeom prst="rect">
            <a:avLst/>
          </a:prstGeom>
        </p:spPr>
        <p:txBody>
          <a:bodyPr wrap="square">
            <a:spAutoFit/>
          </a:bodyPr>
          <a:lstStyle/>
          <a:p>
            <a:pPr indent="180340" algn="just">
              <a:lnSpc>
                <a:spcPct val="150000"/>
              </a:lnSpc>
              <a:tabLst>
                <a:tab pos="90170" algn="l"/>
              </a:tabLst>
            </a:pPr>
            <a:r>
              <a:rPr lang="es-ES_tradnl" b="1" kern="50" dirty="0">
                <a:latin typeface="Arial" panose="020B0604020202020204" pitchFamily="34" charset="0"/>
                <a:ea typeface="Times New Roman" panose="02020603050405020304" pitchFamily="18" charset="0"/>
                <a:cs typeface="Arial" panose="020B0604020202020204" pitchFamily="34" charset="0"/>
              </a:rPr>
              <a:t>AUTOR: Chugcho Chipantiza, Anderson Patricio</a:t>
            </a:r>
          </a:p>
          <a:p>
            <a:pPr indent="180340" algn="just">
              <a:lnSpc>
                <a:spcPct val="150000"/>
              </a:lnSpc>
              <a:tabLst>
                <a:tab pos="90170" algn="l"/>
              </a:tabLst>
            </a:pPr>
            <a:r>
              <a:rPr lang="es-ES_tradnl" b="1" kern="50" dirty="0">
                <a:latin typeface="Arial" panose="020B0604020202020204" pitchFamily="34" charset="0"/>
                <a:ea typeface="Times New Roman" panose="02020603050405020304" pitchFamily="18" charset="0"/>
                <a:cs typeface="Arial" panose="020B0604020202020204" pitchFamily="34" charset="0"/>
              </a:rPr>
              <a:t>DIRECTOR: </a:t>
            </a:r>
            <a:r>
              <a:rPr lang="en-US" b="1" dirty="0">
                <a:latin typeface="Arial" panose="020B0604020202020204" pitchFamily="34" charset="0"/>
                <a:cs typeface="Arial" panose="020B0604020202020204" pitchFamily="34" charset="0"/>
              </a:rPr>
              <a:t>Ing. Morocho Checa, Derlin M.Sc.</a:t>
            </a:r>
            <a:endParaRPr lang="es-ES" dirty="0">
              <a:latin typeface="Arial" panose="020B0604020202020204" pitchFamily="34" charset="0"/>
              <a:cs typeface="Arial" panose="020B0604020202020204" pitchFamily="34" charset="0"/>
            </a:endParaRPr>
          </a:p>
          <a:p>
            <a:pPr indent="180340" algn="just">
              <a:lnSpc>
                <a:spcPct val="150000"/>
              </a:lnSpc>
              <a:tabLst>
                <a:tab pos="90170" algn="l"/>
              </a:tabLst>
            </a:pPr>
            <a:endParaRPr lang="es-EC" kern="50" dirty="0">
              <a:latin typeface="Arial" panose="020B0604020202020204" pitchFamily="34" charset="0"/>
              <a:ea typeface="Times New Roman" panose="02020603050405020304" pitchFamily="18" charset="0"/>
              <a:cs typeface="Arial" panose="020B0604020202020204" pitchFamily="34" charset="0"/>
            </a:endParaRPr>
          </a:p>
        </p:txBody>
      </p:sp>
      <p:sp>
        <p:nvSpPr>
          <p:cNvPr id="8" name="Rectángulo 7"/>
          <p:cNvSpPr/>
          <p:nvPr/>
        </p:nvSpPr>
        <p:spPr>
          <a:xfrm>
            <a:off x="4933890" y="5557612"/>
            <a:ext cx="2408993" cy="508344"/>
          </a:xfrm>
          <a:prstGeom prst="rect">
            <a:avLst/>
          </a:prstGeom>
        </p:spPr>
        <p:txBody>
          <a:bodyPr wrap="none">
            <a:spAutoFit/>
          </a:bodyPr>
          <a:lstStyle/>
          <a:p>
            <a:pPr indent="180340" algn="just">
              <a:lnSpc>
                <a:spcPct val="200000"/>
              </a:lnSpc>
              <a:spcAft>
                <a:spcPts val="1200"/>
              </a:spcAft>
              <a:tabLst>
                <a:tab pos="90170" algn="l"/>
              </a:tabLst>
            </a:pPr>
            <a:r>
              <a:rPr lang="es-ES_tradnl" sz="1600" b="1" kern="50" dirty="0">
                <a:latin typeface="Arial" panose="020B0604020202020204" pitchFamily="34" charset="0"/>
                <a:ea typeface="Times New Roman" panose="02020603050405020304" pitchFamily="18" charset="0"/>
                <a:cs typeface="Arial" panose="020B0604020202020204" pitchFamily="34" charset="0"/>
              </a:rPr>
              <a:t>Sangolquí, julio 2019</a:t>
            </a:r>
            <a:endParaRPr lang="es-EC" sz="1600" b="1" kern="5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028" name="Picture 4" descr="http://automatizacion.espe.edu.ec/wp-content/uploads/2014/07/cropped-Espe-Control-Logo-2.png"/>
          <p:cNvPicPr>
            <a:picLocks noChangeAspect="1" noChangeArrowheads="1"/>
          </p:cNvPicPr>
          <p:nvPr/>
        </p:nvPicPr>
        <p:blipFill rotWithShape="1">
          <a:blip r:embed="rId2">
            <a:extLst>
              <a:ext uri="{28A0092B-C50C-407E-A947-70E740481C1C}">
                <a14:useLocalDpi xmlns:a14="http://schemas.microsoft.com/office/drawing/2010/main" val="0"/>
              </a:ext>
            </a:extLst>
          </a:blip>
          <a:srcRect l="31684" t="26663" r="39558" b="5699"/>
          <a:stretch/>
        </p:blipFill>
        <p:spPr bwMode="auto">
          <a:xfrm>
            <a:off x="10192871" y="4675683"/>
            <a:ext cx="1382114" cy="13913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 name="Imagen 9" descr="No hay ninguna descripciÃ³n de la foto disponible.">
            <a:extLst>
              <a:ext uri="{FF2B5EF4-FFF2-40B4-BE49-F238E27FC236}">
                <a16:creationId xmlns:a16="http://schemas.microsoft.com/office/drawing/2014/main" id="{3E5836BD-F64B-4095-9DE8-A80CC6893E1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017327" y="214255"/>
            <a:ext cx="1382114" cy="1302921"/>
          </a:xfrm>
          <a:prstGeom prst="rect">
            <a:avLst/>
          </a:prstGeom>
          <a:noFill/>
          <a:ln>
            <a:noFill/>
          </a:ln>
        </p:spPr>
      </p:pic>
      <p:pic>
        <p:nvPicPr>
          <p:cNvPr id="11" name="Imagen 10" descr="DSpace logo">
            <a:extLst>
              <a:ext uri="{FF2B5EF4-FFF2-40B4-BE49-F238E27FC236}">
                <a16:creationId xmlns:a16="http://schemas.microsoft.com/office/drawing/2014/main" id="{EDD6AA07-D0F0-476B-B0FB-5BB14C78CB3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54053" y="125229"/>
            <a:ext cx="1382114" cy="1391947"/>
          </a:xfrm>
          <a:prstGeom prst="rect">
            <a:avLst/>
          </a:prstGeom>
          <a:noFill/>
          <a:ln>
            <a:noFill/>
          </a:ln>
        </p:spPr>
      </p:pic>
    </p:spTree>
    <p:extLst>
      <p:ext uri="{BB962C8B-B14F-4D97-AF65-F5344CB8AC3E}">
        <p14:creationId xmlns:p14="http://schemas.microsoft.com/office/powerpoint/2010/main" val="168490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5EE580-71BF-4843-94F7-615448A84D1E}"/>
              </a:ext>
            </a:extLst>
          </p:cNvPr>
          <p:cNvSpPr>
            <a:spLocks noGrp="1"/>
          </p:cNvSpPr>
          <p:nvPr>
            <p:ph type="title"/>
          </p:nvPr>
        </p:nvSpPr>
        <p:spPr>
          <a:xfrm>
            <a:off x="347586" y="204396"/>
            <a:ext cx="6093555" cy="1325562"/>
          </a:xfrm>
        </p:spPr>
        <p:txBody>
          <a:bodyPr>
            <a:normAutofit/>
          </a:bodyPr>
          <a:lstStyle/>
          <a:p>
            <a:r>
              <a:rPr lang="es-ES" sz="3600" b="1" dirty="0"/>
              <a:t>6.1.2.- Mosfet  IRFP260N</a:t>
            </a:r>
          </a:p>
        </p:txBody>
      </p:sp>
      <p:pic>
        <p:nvPicPr>
          <p:cNvPr id="3" name="Imagen 2">
            <a:extLst>
              <a:ext uri="{FF2B5EF4-FFF2-40B4-BE49-F238E27FC236}">
                <a16:creationId xmlns:a16="http://schemas.microsoft.com/office/drawing/2014/main" id="{5445B934-C93D-4618-971D-5DDE5D891AF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325" y="2343923"/>
            <a:ext cx="5807675" cy="3274542"/>
          </a:xfrm>
          <a:prstGeom prst="rect">
            <a:avLst/>
          </a:prstGeom>
          <a:noFill/>
          <a:ln>
            <a:noFill/>
          </a:ln>
        </p:spPr>
      </p:pic>
      <p:sp>
        <p:nvSpPr>
          <p:cNvPr id="4" name="CuadroTexto 3">
            <a:extLst>
              <a:ext uri="{FF2B5EF4-FFF2-40B4-BE49-F238E27FC236}">
                <a16:creationId xmlns:a16="http://schemas.microsoft.com/office/drawing/2014/main" id="{5B472F99-6776-4EC0-9EFA-669A2B05DE7A}"/>
              </a:ext>
            </a:extLst>
          </p:cNvPr>
          <p:cNvSpPr txBox="1"/>
          <p:nvPr/>
        </p:nvSpPr>
        <p:spPr>
          <a:xfrm>
            <a:off x="6309433" y="2049513"/>
            <a:ext cx="4554929" cy="1015663"/>
          </a:xfrm>
          <a:prstGeom prst="rect">
            <a:avLst/>
          </a:prstGeom>
          <a:noFill/>
        </p:spPr>
        <p:txBody>
          <a:bodyPr wrap="square" rtlCol="0">
            <a:spAutoFit/>
          </a:bodyPr>
          <a:lstStyle/>
          <a:p>
            <a:pPr algn="just"/>
            <a:r>
              <a:rPr lang="es-ES" sz="2000" dirty="0">
                <a:latin typeface="Arial" panose="020B0604020202020204" pitchFamily="34" charset="0"/>
                <a:ea typeface="Calibri" panose="020F0502020204030204" pitchFamily="34" charset="0"/>
              </a:rPr>
              <a:t>1.- Tiene como función, controlar corrientes muy elevadas.</a:t>
            </a:r>
          </a:p>
          <a:p>
            <a:endParaRPr lang="es-ES" sz="2000" dirty="0"/>
          </a:p>
        </p:txBody>
      </p:sp>
      <p:sp>
        <p:nvSpPr>
          <p:cNvPr id="5" name="CuadroTexto 4">
            <a:extLst>
              <a:ext uri="{FF2B5EF4-FFF2-40B4-BE49-F238E27FC236}">
                <a16:creationId xmlns:a16="http://schemas.microsoft.com/office/drawing/2014/main" id="{BCD47F55-6C4D-43E0-BC79-AD4006B4ECDD}"/>
              </a:ext>
            </a:extLst>
          </p:cNvPr>
          <p:cNvSpPr txBox="1"/>
          <p:nvPr/>
        </p:nvSpPr>
        <p:spPr>
          <a:xfrm>
            <a:off x="6353336" y="2827547"/>
            <a:ext cx="4467124" cy="1015663"/>
          </a:xfrm>
          <a:prstGeom prst="rect">
            <a:avLst/>
          </a:prstGeom>
          <a:noFill/>
        </p:spPr>
        <p:txBody>
          <a:bodyPr wrap="square" rtlCol="0">
            <a:spAutoFit/>
          </a:bodyPr>
          <a:lstStyle/>
          <a:p>
            <a:pPr algn="just"/>
            <a:r>
              <a:rPr lang="es-ES" sz="2000" dirty="0">
                <a:latin typeface="Arial" panose="020B0604020202020204" pitchFamily="34" charset="0"/>
                <a:ea typeface="Calibri" panose="020F0502020204030204" pitchFamily="34" charset="0"/>
              </a:rPr>
              <a:t>2.- Amplifica señales analógicas tal es el caso del voltaje.</a:t>
            </a:r>
          </a:p>
          <a:p>
            <a:endParaRPr lang="es-ES" sz="2000" dirty="0"/>
          </a:p>
        </p:txBody>
      </p:sp>
      <p:sp>
        <p:nvSpPr>
          <p:cNvPr id="6" name="CuadroTexto 5">
            <a:extLst>
              <a:ext uri="{FF2B5EF4-FFF2-40B4-BE49-F238E27FC236}">
                <a16:creationId xmlns:a16="http://schemas.microsoft.com/office/drawing/2014/main" id="{54531759-1968-4990-B76E-0A4B044AE994}"/>
              </a:ext>
            </a:extLst>
          </p:cNvPr>
          <p:cNvSpPr txBox="1"/>
          <p:nvPr/>
        </p:nvSpPr>
        <p:spPr>
          <a:xfrm>
            <a:off x="6353335" y="3680830"/>
            <a:ext cx="4467124" cy="2246769"/>
          </a:xfrm>
          <a:prstGeom prst="rect">
            <a:avLst/>
          </a:prstGeom>
          <a:noFill/>
        </p:spPr>
        <p:txBody>
          <a:bodyPr wrap="square" rtlCol="0">
            <a:spAutoFit/>
          </a:bodyPr>
          <a:lstStyle/>
          <a:p>
            <a:pPr algn="just"/>
            <a:r>
              <a:rPr lang="es-ES" sz="2000" dirty="0">
                <a:latin typeface="Arial" panose="020B0604020202020204" pitchFamily="34" charset="0"/>
                <a:ea typeface="Calibri" panose="020F0502020204030204" pitchFamily="34" charset="0"/>
              </a:rPr>
              <a:t>3.- Se hace necesario, para  amplificar el nivel de voltaje y de corriente, para una vez así, aumentar el valor de la potencia, y por consiguiente garantizar el calentamiento de la pieza.</a:t>
            </a:r>
            <a:endParaRPr lang="es-ES" sz="2000" dirty="0"/>
          </a:p>
          <a:p>
            <a:pPr algn="just"/>
            <a:endParaRPr lang="es-ES" sz="2000" dirty="0"/>
          </a:p>
        </p:txBody>
      </p:sp>
      <p:pic>
        <p:nvPicPr>
          <p:cNvPr id="7" name="Picture 4" descr="http://automatizacion.espe.edu.ec/wp-content/uploads/2014/07/cropped-Espe-Control-Logo-2.png">
            <a:extLst>
              <a:ext uri="{FF2B5EF4-FFF2-40B4-BE49-F238E27FC236}">
                <a16:creationId xmlns:a16="http://schemas.microsoft.com/office/drawing/2014/main" id="{BD894BCC-C248-4768-AC1F-F00D1560F8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684" t="26663" r="39558" b="5699"/>
          <a:stretch/>
        </p:blipFill>
        <p:spPr bwMode="auto">
          <a:xfrm>
            <a:off x="10893679" y="5618465"/>
            <a:ext cx="887082" cy="8340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8" name="Imagen 7" descr="No hay ninguna descripciÃ³n de la foto disponible.">
            <a:extLst>
              <a:ext uri="{FF2B5EF4-FFF2-40B4-BE49-F238E27FC236}">
                <a16:creationId xmlns:a16="http://schemas.microsoft.com/office/drawing/2014/main" id="{2412E237-826F-4545-814C-3BD22C0292E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820459" y="445655"/>
            <a:ext cx="945717" cy="988204"/>
          </a:xfrm>
          <a:prstGeom prst="rect">
            <a:avLst/>
          </a:prstGeom>
          <a:noFill/>
          <a:ln>
            <a:noFill/>
          </a:ln>
        </p:spPr>
      </p:pic>
    </p:spTree>
    <p:extLst>
      <p:ext uri="{BB962C8B-B14F-4D97-AF65-F5344CB8AC3E}">
        <p14:creationId xmlns:p14="http://schemas.microsoft.com/office/powerpoint/2010/main" val="197215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E24D82-587F-4A0E-A15C-6E09B147684A}"/>
              </a:ext>
            </a:extLst>
          </p:cNvPr>
          <p:cNvSpPr>
            <a:spLocks noGrp="1"/>
          </p:cNvSpPr>
          <p:nvPr>
            <p:ph type="title"/>
          </p:nvPr>
        </p:nvSpPr>
        <p:spPr>
          <a:xfrm>
            <a:off x="226246" y="379207"/>
            <a:ext cx="7895461" cy="1325562"/>
          </a:xfrm>
        </p:spPr>
        <p:txBody>
          <a:bodyPr>
            <a:normAutofit/>
          </a:bodyPr>
          <a:lstStyle/>
          <a:p>
            <a:r>
              <a:rPr lang="es-ES" sz="3200" b="1" dirty="0"/>
              <a:t>6.1.3.- Batería de capacitores de compensación</a:t>
            </a:r>
          </a:p>
        </p:txBody>
      </p:sp>
      <p:pic>
        <p:nvPicPr>
          <p:cNvPr id="4" name="Imagen 3">
            <a:extLst>
              <a:ext uri="{FF2B5EF4-FFF2-40B4-BE49-F238E27FC236}">
                <a16:creationId xmlns:a16="http://schemas.microsoft.com/office/drawing/2014/main" id="{A3745D38-47F0-4BA0-BE55-ECA4BD6D4D2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704" y="2878602"/>
            <a:ext cx="5528993" cy="2193340"/>
          </a:xfrm>
          <a:prstGeom prst="rect">
            <a:avLst/>
          </a:prstGeom>
          <a:noFill/>
          <a:ln>
            <a:noFill/>
          </a:ln>
        </p:spPr>
      </p:pic>
      <p:sp>
        <p:nvSpPr>
          <p:cNvPr id="5" name="CuadroTexto 4">
            <a:extLst>
              <a:ext uri="{FF2B5EF4-FFF2-40B4-BE49-F238E27FC236}">
                <a16:creationId xmlns:a16="http://schemas.microsoft.com/office/drawing/2014/main" id="{E484589E-1012-4059-B5CA-BA3B8B2B1366}"/>
              </a:ext>
            </a:extLst>
          </p:cNvPr>
          <p:cNvSpPr txBox="1"/>
          <p:nvPr/>
        </p:nvSpPr>
        <p:spPr>
          <a:xfrm>
            <a:off x="5930154" y="1473937"/>
            <a:ext cx="3966882" cy="1292662"/>
          </a:xfrm>
          <a:prstGeom prst="rect">
            <a:avLst/>
          </a:prstGeom>
          <a:noFill/>
        </p:spPr>
        <p:txBody>
          <a:bodyPr wrap="square" rtlCol="0">
            <a:spAutoFit/>
          </a:bodyPr>
          <a:lstStyle/>
          <a:p>
            <a:pPr marL="285750" indent="-285750" algn="just">
              <a:buFont typeface="Wingdings" panose="05000000000000000000" pitchFamily="2" charset="2"/>
              <a:buChar char="§"/>
            </a:pPr>
            <a:r>
              <a:rPr lang="es-ES" sz="2000" dirty="0">
                <a:latin typeface="Arial" panose="020B0604020202020204" pitchFamily="34" charset="0"/>
                <a:ea typeface="Calibri" panose="020F0502020204030204" pitchFamily="34" charset="0"/>
              </a:rPr>
              <a:t>Mejora el factor de potencia de la instalación de la fuente de calor por inducción.</a:t>
            </a:r>
          </a:p>
          <a:p>
            <a:endParaRPr lang="es-ES" dirty="0"/>
          </a:p>
        </p:txBody>
      </p:sp>
      <p:sp>
        <p:nvSpPr>
          <p:cNvPr id="6" name="CuadroTexto 5">
            <a:extLst>
              <a:ext uri="{FF2B5EF4-FFF2-40B4-BE49-F238E27FC236}">
                <a16:creationId xmlns:a16="http://schemas.microsoft.com/office/drawing/2014/main" id="{3DD31338-9929-47C4-B828-15738FD24252}"/>
              </a:ext>
            </a:extLst>
          </p:cNvPr>
          <p:cNvSpPr txBox="1"/>
          <p:nvPr/>
        </p:nvSpPr>
        <p:spPr>
          <a:xfrm>
            <a:off x="5943652" y="2474085"/>
            <a:ext cx="3966882" cy="1292662"/>
          </a:xfrm>
          <a:prstGeom prst="rect">
            <a:avLst/>
          </a:prstGeom>
          <a:noFill/>
        </p:spPr>
        <p:txBody>
          <a:bodyPr wrap="square" rtlCol="0">
            <a:spAutoFit/>
          </a:bodyPr>
          <a:lstStyle/>
          <a:p>
            <a:pPr marL="285750" indent="-285750" algn="just">
              <a:buFont typeface="Wingdings" panose="05000000000000000000" pitchFamily="2" charset="2"/>
              <a:buChar char="§"/>
            </a:pPr>
            <a:r>
              <a:rPr lang="es-CO" sz="2000" dirty="0">
                <a:latin typeface="Arial" panose="020B0604020202020204" pitchFamily="34" charset="0"/>
                <a:ea typeface="Calibri" panose="020F0502020204030204" pitchFamily="34" charset="0"/>
              </a:rPr>
              <a:t>Evita la necesidad de cambiar un transformador en el caso de un aumento de </a:t>
            </a:r>
            <a:r>
              <a:rPr lang="es-ES" sz="2000" dirty="0">
                <a:latin typeface="Arial" panose="020B0604020202020204" pitchFamily="34" charset="0"/>
                <a:ea typeface="Calibri" panose="020F0502020204030204" pitchFamily="34" charset="0"/>
              </a:rPr>
              <a:t>carga.</a:t>
            </a:r>
          </a:p>
          <a:p>
            <a:endParaRPr lang="es-ES" dirty="0"/>
          </a:p>
        </p:txBody>
      </p:sp>
      <p:sp>
        <p:nvSpPr>
          <p:cNvPr id="7" name="CuadroTexto 6">
            <a:extLst>
              <a:ext uri="{FF2B5EF4-FFF2-40B4-BE49-F238E27FC236}">
                <a16:creationId xmlns:a16="http://schemas.microsoft.com/office/drawing/2014/main" id="{0544D5C7-1873-4BB8-B4E9-08750F264A91}"/>
              </a:ext>
            </a:extLst>
          </p:cNvPr>
          <p:cNvSpPr txBox="1"/>
          <p:nvPr/>
        </p:nvSpPr>
        <p:spPr>
          <a:xfrm>
            <a:off x="5930154" y="3429000"/>
            <a:ext cx="4518211" cy="1908215"/>
          </a:xfrm>
          <a:prstGeom prst="rect">
            <a:avLst/>
          </a:prstGeom>
          <a:noFill/>
        </p:spPr>
        <p:txBody>
          <a:bodyPr wrap="square" rtlCol="0">
            <a:spAutoFit/>
          </a:bodyPr>
          <a:lstStyle/>
          <a:p>
            <a:pPr marL="285750" indent="-285750" algn="just">
              <a:buFont typeface="Wingdings" panose="05000000000000000000" pitchFamily="2" charset="2"/>
              <a:buChar char="§"/>
            </a:pPr>
            <a:r>
              <a:rPr lang="es-CO" sz="2000" dirty="0">
                <a:latin typeface="Arial" panose="020B0604020202020204" pitchFamily="34" charset="0"/>
                <a:ea typeface="Calibri" panose="020F0502020204030204" pitchFamily="34" charset="0"/>
              </a:rPr>
              <a:t>4 capacitores de nominación MKPH 0.33 [µF] ±5%, con capacidad para soportar 630 [V] en corriente alterna, y 1200 [V] en corriente directa.</a:t>
            </a:r>
            <a:endParaRPr lang="es-ES" sz="2000" dirty="0"/>
          </a:p>
          <a:p>
            <a:pPr algn="just"/>
            <a:endParaRPr lang="es-ES" dirty="0"/>
          </a:p>
        </p:txBody>
      </p:sp>
      <p:sp>
        <p:nvSpPr>
          <p:cNvPr id="8" name="CuadroTexto 7">
            <a:extLst>
              <a:ext uri="{FF2B5EF4-FFF2-40B4-BE49-F238E27FC236}">
                <a16:creationId xmlns:a16="http://schemas.microsoft.com/office/drawing/2014/main" id="{4CB8D925-A669-469B-98AF-CE4584AF0DCE}"/>
              </a:ext>
            </a:extLst>
          </p:cNvPr>
          <p:cNvSpPr txBox="1"/>
          <p:nvPr/>
        </p:nvSpPr>
        <p:spPr>
          <a:xfrm>
            <a:off x="5916415" y="4948147"/>
            <a:ext cx="4410583" cy="1600438"/>
          </a:xfrm>
          <a:prstGeom prst="rect">
            <a:avLst/>
          </a:prstGeom>
          <a:noFill/>
        </p:spPr>
        <p:txBody>
          <a:bodyPr wrap="square" rtlCol="0">
            <a:spAutoFit/>
          </a:bodyPr>
          <a:lstStyle/>
          <a:p>
            <a:pPr marL="285750" indent="-285750" algn="just">
              <a:buFont typeface="Wingdings" panose="05000000000000000000" pitchFamily="2" charset="2"/>
              <a:buChar char="§"/>
            </a:pPr>
            <a:r>
              <a:rPr lang="es-ES" sz="2000" dirty="0">
                <a:latin typeface="Arial" panose="020B0604020202020204" pitchFamily="34" charset="0"/>
                <a:cs typeface="Arial" panose="020B0604020202020204" pitchFamily="34" charset="0"/>
              </a:rPr>
              <a:t>Reducción de potencia aparente, como para la mejora de la calidad de tensión, así como la economía en el uso de energía.</a:t>
            </a:r>
          </a:p>
          <a:p>
            <a:endParaRPr lang="es-ES" dirty="0"/>
          </a:p>
        </p:txBody>
      </p:sp>
      <p:pic>
        <p:nvPicPr>
          <p:cNvPr id="9" name="Picture 4" descr="http://automatizacion.espe.edu.ec/wp-content/uploads/2014/07/cropped-Espe-Control-Logo-2.png">
            <a:extLst>
              <a:ext uri="{FF2B5EF4-FFF2-40B4-BE49-F238E27FC236}">
                <a16:creationId xmlns:a16="http://schemas.microsoft.com/office/drawing/2014/main" id="{5CC39688-A9C3-48FE-BB35-2CFAE2F4C6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684" t="26663" r="39558" b="5699"/>
          <a:stretch/>
        </p:blipFill>
        <p:spPr bwMode="auto">
          <a:xfrm>
            <a:off x="10861745" y="5731004"/>
            <a:ext cx="812179" cy="8175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 name="Imagen 9" descr="No hay ninguna descripciÃ³n de la foto disponible.">
            <a:extLst>
              <a:ext uri="{FF2B5EF4-FFF2-40B4-BE49-F238E27FC236}">
                <a16:creationId xmlns:a16="http://schemas.microsoft.com/office/drawing/2014/main" id="{1FAC3EB6-0FA4-4246-858C-386BF378B8F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730753" y="399219"/>
            <a:ext cx="943171" cy="918593"/>
          </a:xfrm>
          <a:prstGeom prst="rect">
            <a:avLst/>
          </a:prstGeom>
          <a:noFill/>
          <a:ln>
            <a:noFill/>
          </a:ln>
        </p:spPr>
      </p:pic>
    </p:spTree>
    <p:extLst>
      <p:ext uri="{BB962C8B-B14F-4D97-AF65-F5344CB8AC3E}">
        <p14:creationId xmlns:p14="http://schemas.microsoft.com/office/powerpoint/2010/main" val="180090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6C51FD-9455-4C28-9177-D0B8477FA9C5}"/>
              </a:ext>
            </a:extLst>
          </p:cNvPr>
          <p:cNvSpPr>
            <a:spLocks noGrp="1"/>
          </p:cNvSpPr>
          <p:nvPr>
            <p:ph type="title"/>
          </p:nvPr>
        </p:nvSpPr>
        <p:spPr>
          <a:xfrm>
            <a:off x="430199" y="275968"/>
            <a:ext cx="8969295" cy="737286"/>
          </a:xfrm>
        </p:spPr>
        <p:txBody>
          <a:bodyPr>
            <a:normAutofit/>
          </a:bodyPr>
          <a:lstStyle/>
          <a:p>
            <a:r>
              <a:rPr lang="es-ES" sz="3200" b="1" dirty="0"/>
              <a:t>6.1.4.- Bobina de inducción</a:t>
            </a:r>
          </a:p>
        </p:txBody>
      </p:sp>
      <p:sp>
        <p:nvSpPr>
          <p:cNvPr id="4" name="Rectángulo 3">
            <a:extLst>
              <a:ext uri="{FF2B5EF4-FFF2-40B4-BE49-F238E27FC236}">
                <a16:creationId xmlns:a16="http://schemas.microsoft.com/office/drawing/2014/main" id="{F24AB8C8-EBB2-48D0-B560-93DECE631793}"/>
              </a:ext>
            </a:extLst>
          </p:cNvPr>
          <p:cNvSpPr/>
          <p:nvPr/>
        </p:nvSpPr>
        <p:spPr>
          <a:xfrm>
            <a:off x="430199" y="1594022"/>
            <a:ext cx="248786" cy="369332"/>
          </a:xfrm>
          <a:prstGeom prst="rect">
            <a:avLst/>
          </a:prstGeom>
        </p:spPr>
        <p:txBody>
          <a:bodyPr wrap="none">
            <a:spAutoFit/>
          </a:bodyPr>
          <a:lstStyle/>
          <a:p>
            <a:r>
              <a:rPr lang="es-ES" dirty="0">
                <a:latin typeface="Arial" panose="020B0604020202020204" pitchFamily="34" charset="0"/>
                <a:ea typeface="Calibri" panose="020F0502020204030204" pitchFamily="34" charset="0"/>
              </a:rPr>
              <a:t> </a:t>
            </a:r>
            <a:endParaRPr lang="es-ES" dirty="0"/>
          </a:p>
        </p:txBody>
      </p:sp>
      <p:sp>
        <p:nvSpPr>
          <p:cNvPr id="5" name="Rectángulo 4">
            <a:extLst>
              <a:ext uri="{FF2B5EF4-FFF2-40B4-BE49-F238E27FC236}">
                <a16:creationId xmlns:a16="http://schemas.microsoft.com/office/drawing/2014/main" id="{927E66A6-A6EB-4238-A05B-7C72650F1ABB}"/>
              </a:ext>
            </a:extLst>
          </p:cNvPr>
          <p:cNvSpPr/>
          <p:nvPr/>
        </p:nvSpPr>
        <p:spPr>
          <a:xfrm>
            <a:off x="5020235" y="2059383"/>
            <a:ext cx="3850220" cy="3170099"/>
          </a:xfrm>
          <a:prstGeom prst="rect">
            <a:avLst/>
          </a:prstGeom>
        </p:spPr>
        <p:txBody>
          <a:bodyPr wrap="square">
            <a:spAutoFit/>
          </a:bodyPr>
          <a:lstStyle/>
          <a:p>
            <a:pPr algn="just"/>
            <a:r>
              <a:rPr lang="es-EC" sz="2000" dirty="0">
                <a:solidFill>
                  <a:srgbClr val="000000"/>
                </a:solidFill>
                <a:latin typeface="Arial" panose="020B0604020202020204" pitchFamily="34" charset="0"/>
                <a:ea typeface="Calibri" panose="020F0502020204030204" pitchFamily="34" charset="0"/>
              </a:rPr>
              <a:t>Es de geometría solenoide, y consta de 6 espiras de cobre hueco, y se la eligió de tipo hueca, con el propósito de que por allí pase el refrigerante como lo es el agua. Es la encargada de generar el calor a través de campos electromagnéticos que se originan a su alrededor .</a:t>
            </a:r>
            <a:endParaRPr lang="es-ES" sz="2000" dirty="0"/>
          </a:p>
        </p:txBody>
      </p:sp>
      <p:pic>
        <p:nvPicPr>
          <p:cNvPr id="6" name="Imagen 5" descr="C:\Users\USUARIO\Desktop\Fotos del proyecto de investigación calentamiento por inducción\FOTO TESIS\IMG_20190315_213135.jpg">
            <a:extLst>
              <a:ext uri="{FF2B5EF4-FFF2-40B4-BE49-F238E27FC236}">
                <a16:creationId xmlns:a16="http://schemas.microsoft.com/office/drawing/2014/main" id="{B8E038A3-1D27-4E96-BF29-5D5C50DEADB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039" y="1594022"/>
            <a:ext cx="4034118" cy="3986866"/>
          </a:xfrm>
          <a:prstGeom prst="rect">
            <a:avLst/>
          </a:prstGeom>
          <a:noFill/>
          <a:ln>
            <a:noFill/>
          </a:ln>
        </p:spPr>
      </p:pic>
      <p:pic>
        <p:nvPicPr>
          <p:cNvPr id="7" name="Picture 4" descr="http://automatizacion.espe.edu.ec/wp-content/uploads/2014/07/cropped-Espe-Control-Logo-2.png">
            <a:extLst>
              <a:ext uri="{FF2B5EF4-FFF2-40B4-BE49-F238E27FC236}">
                <a16:creationId xmlns:a16="http://schemas.microsoft.com/office/drawing/2014/main" id="{C2718A49-5461-4C39-B725-0569CCF673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684" t="26663" r="39558" b="5699"/>
          <a:stretch/>
        </p:blipFill>
        <p:spPr bwMode="auto">
          <a:xfrm>
            <a:off x="10567115" y="5587079"/>
            <a:ext cx="821235" cy="8266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8" name="Imagen 7" descr="No hay ninguna descripciÃ³n de la foto disponible.">
            <a:extLst>
              <a:ext uri="{FF2B5EF4-FFF2-40B4-BE49-F238E27FC236}">
                <a16:creationId xmlns:a16="http://schemas.microsoft.com/office/drawing/2014/main" id="{100D2BA0-D1F2-4018-B566-3A4814CA93B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461812" y="581446"/>
            <a:ext cx="926538" cy="826698"/>
          </a:xfrm>
          <a:prstGeom prst="rect">
            <a:avLst/>
          </a:prstGeom>
          <a:noFill/>
          <a:ln>
            <a:noFill/>
          </a:ln>
        </p:spPr>
      </p:pic>
    </p:spTree>
    <p:extLst>
      <p:ext uri="{BB962C8B-B14F-4D97-AF65-F5344CB8AC3E}">
        <p14:creationId xmlns:p14="http://schemas.microsoft.com/office/powerpoint/2010/main" val="214173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18F80E-7F9A-4C27-880D-A8D965B5A543}"/>
              </a:ext>
            </a:extLst>
          </p:cNvPr>
          <p:cNvSpPr>
            <a:spLocks noGrp="1"/>
          </p:cNvSpPr>
          <p:nvPr>
            <p:ph type="title"/>
          </p:nvPr>
        </p:nvSpPr>
        <p:spPr>
          <a:xfrm>
            <a:off x="475628" y="488576"/>
            <a:ext cx="8709710" cy="923330"/>
          </a:xfrm>
        </p:spPr>
        <p:txBody>
          <a:bodyPr>
            <a:normAutofit/>
          </a:bodyPr>
          <a:lstStyle/>
          <a:p>
            <a:r>
              <a:rPr lang="es-ES" sz="3200" b="1" dirty="0"/>
              <a:t>6.1.5.- Carga, elemento, o material a tratar</a:t>
            </a:r>
          </a:p>
        </p:txBody>
      </p:sp>
      <p:sp>
        <p:nvSpPr>
          <p:cNvPr id="3" name="Rectángulo 2">
            <a:extLst>
              <a:ext uri="{FF2B5EF4-FFF2-40B4-BE49-F238E27FC236}">
                <a16:creationId xmlns:a16="http://schemas.microsoft.com/office/drawing/2014/main" id="{67CFDBDB-4419-4F4E-BC3A-82D1B4BD8EB7}"/>
              </a:ext>
            </a:extLst>
          </p:cNvPr>
          <p:cNvSpPr/>
          <p:nvPr/>
        </p:nvSpPr>
        <p:spPr>
          <a:xfrm>
            <a:off x="5037412" y="2041586"/>
            <a:ext cx="3178002" cy="3170099"/>
          </a:xfrm>
          <a:prstGeom prst="rect">
            <a:avLst/>
          </a:prstGeom>
        </p:spPr>
        <p:txBody>
          <a:bodyPr wrap="square">
            <a:spAutoFit/>
          </a:bodyPr>
          <a:lstStyle/>
          <a:p>
            <a:pPr algn="just"/>
            <a:r>
              <a:rPr lang="es-ES" sz="2000" dirty="0">
                <a:latin typeface="Arial" panose="020B0604020202020204" pitchFamily="34" charset="0"/>
                <a:ea typeface="Calibri" panose="020F0502020204030204" pitchFamily="34" charset="0"/>
              </a:rPr>
              <a:t>En este presente proyecto de investigación se lo realizará el tratamiento superficial a tres barras cilíndricas de acero de AISI 4340. La primera de 5[mm], la segunda de 8[mm] de diámetro, una tercera de 10[mm] de diámetro.</a:t>
            </a:r>
            <a:endParaRPr lang="es-ES" sz="2000" dirty="0"/>
          </a:p>
        </p:txBody>
      </p:sp>
      <p:pic>
        <p:nvPicPr>
          <p:cNvPr id="14" name="Imagen 13" descr="C:\Users\USUARIO\Desktop\Fotos del proyecto de investigación calentamiento por inducción\FOTO TESIS\IMG_20190613_183623.jpg">
            <a:extLst>
              <a:ext uri="{FF2B5EF4-FFF2-40B4-BE49-F238E27FC236}">
                <a16:creationId xmlns:a16="http://schemas.microsoft.com/office/drawing/2014/main" id="{475DCDCC-E46E-4EC1-885A-33620939E647}"/>
              </a:ext>
            </a:extLst>
          </p:cNvPr>
          <p:cNvPicPr/>
          <p:nvPr/>
        </p:nvPicPr>
        <p:blipFill rotWithShape="1">
          <a:blip r:embed="rId2" cstate="print">
            <a:extLst>
              <a:ext uri="{28A0092B-C50C-407E-A947-70E740481C1C}">
                <a14:useLocalDpi xmlns:a14="http://schemas.microsoft.com/office/drawing/2010/main" val="0"/>
              </a:ext>
            </a:extLst>
          </a:blip>
          <a:srcRect l="7975" t="16857" r="12760" b="23694"/>
          <a:stretch/>
        </p:blipFill>
        <p:spPr bwMode="auto">
          <a:xfrm>
            <a:off x="1143000" y="1921311"/>
            <a:ext cx="3178001" cy="3296147"/>
          </a:xfrm>
          <a:prstGeom prst="rect">
            <a:avLst/>
          </a:prstGeom>
          <a:noFill/>
          <a:ln>
            <a:noFill/>
          </a:ln>
          <a:extLst>
            <a:ext uri="{53640926-AAD7-44D8-BBD7-CCE9431645EC}">
              <a14:shadowObscured xmlns:a14="http://schemas.microsoft.com/office/drawing/2010/main"/>
            </a:ext>
          </a:extLst>
        </p:spPr>
      </p:pic>
      <p:pic>
        <p:nvPicPr>
          <p:cNvPr id="6" name="Picture 4" descr="http://automatizacion.espe.edu.ec/wp-content/uploads/2014/07/cropped-Espe-Control-Logo-2.png">
            <a:extLst>
              <a:ext uri="{FF2B5EF4-FFF2-40B4-BE49-F238E27FC236}">
                <a16:creationId xmlns:a16="http://schemas.microsoft.com/office/drawing/2014/main" id="{4BBC1D53-5716-4F0F-9099-FC71991F9A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684" t="26663" r="39558" b="5699"/>
          <a:stretch/>
        </p:blipFill>
        <p:spPr bwMode="auto">
          <a:xfrm>
            <a:off x="10625547" y="5608980"/>
            <a:ext cx="799479" cy="8047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Imagen 6" descr="No hay ninguna descripciÃ³n de la foto disponible.">
            <a:extLst>
              <a:ext uri="{FF2B5EF4-FFF2-40B4-BE49-F238E27FC236}">
                <a16:creationId xmlns:a16="http://schemas.microsoft.com/office/drawing/2014/main" id="{8CE9368F-EB5D-489F-8C9D-A686E831EF5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434918" y="607109"/>
            <a:ext cx="990108" cy="923330"/>
          </a:xfrm>
          <a:prstGeom prst="rect">
            <a:avLst/>
          </a:prstGeom>
          <a:noFill/>
          <a:ln>
            <a:noFill/>
          </a:ln>
        </p:spPr>
      </p:pic>
    </p:spTree>
    <p:extLst>
      <p:ext uri="{BB962C8B-B14F-4D97-AF65-F5344CB8AC3E}">
        <p14:creationId xmlns:p14="http://schemas.microsoft.com/office/powerpoint/2010/main" val="2373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E9E652-AD81-4967-82E7-CB43483B6A9A}"/>
              </a:ext>
            </a:extLst>
          </p:cNvPr>
          <p:cNvSpPr>
            <a:spLocks noGrp="1"/>
          </p:cNvSpPr>
          <p:nvPr>
            <p:ph type="title"/>
          </p:nvPr>
        </p:nvSpPr>
        <p:spPr>
          <a:xfrm>
            <a:off x="343699" y="226541"/>
            <a:ext cx="9472653" cy="910281"/>
          </a:xfrm>
        </p:spPr>
        <p:txBody>
          <a:bodyPr>
            <a:normAutofit/>
          </a:bodyPr>
          <a:lstStyle/>
          <a:p>
            <a:r>
              <a:rPr lang="es-ES" sz="3200" b="1" dirty="0"/>
              <a:t>6.1.6.- Equipo de refrigeración para la bobina</a:t>
            </a:r>
          </a:p>
        </p:txBody>
      </p:sp>
      <p:sp>
        <p:nvSpPr>
          <p:cNvPr id="3" name="Rectángulo 2">
            <a:extLst>
              <a:ext uri="{FF2B5EF4-FFF2-40B4-BE49-F238E27FC236}">
                <a16:creationId xmlns:a16="http://schemas.microsoft.com/office/drawing/2014/main" id="{6215F178-EE55-448D-B1AB-0877363AF130}"/>
              </a:ext>
            </a:extLst>
          </p:cNvPr>
          <p:cNvSpPr/>
          <p:nvPr/>
        </p:nvSpPr>
        <p:spPr>
          <a:xfrm>
            <a:off x="4622825" y="1682231"/>
            <a:ext cx="4757351" cy="4197624"/>
          </a:xfrm>
          <a:prstGeom prst="rect">
            <a:avLst/>
          </a:prstGeom>
        </p:spPr>
        <p:txBody>
          <a:bodyPr wrap="square">
            <a:spAutoFit/>
          </a:bodyPr>
          <a:lstStyle/>
          <a:p>
            <a:pPr algn="just">
              <a:lnSpc>
                <a:spcPct val="150000"/>
              </a:lnSpc>
              <a:spcAft>
                <a:spcPts val="800"/>
              </a:spcAft>
            </a:pPr>
            <a:r>
              <a:rPr lang="es-ES" sz="2000" dirty="0">
                <a:latin typeface="Arial" panose="020B0604020202020204" pitchFamily="34" charset="0"/>
                <a:ea typeface="Calibri" panose="020F0502020204030204" pitchFamily="34" charset="0"/>
                <a:cs typeface="Times New Roman" panose="02020603050405020304" pitchFamily="18" charset="0"/>
              </a:rPr>
              <a:t>Durante el proceso de calentamiento, la bobina de inducción, en su tubería de cobre incrementa su temperatura lo que influye en el rendimiento de la fuente de calor por inducción. Por tal razón, se necesita pasar un flujo de agua dentro de la bobina de tubo de cobre para poder refrigerarla, evitando el deterioro en la calidad del material de la bobina.</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descr="C:\Users\USUARIO\Desktop\FOTOS KEYS CALENTADOR POR INDUCCIÓN\IMG_20190520_170754.jpg">
            <a:extLst>
              <a:ext uri="{FF2B5EF4-FFF2-40B4-BE49-F238E27FC236}">
                <a16:creationId xmlns:a16="http://schemas.microsoft.com/office/drawing/2014/main" id="{1DABE967-8867-4A9A-B21E-B5F206FD91F9}"/>
              </a:ext>
            </a:extLst>
          </p:cNvPr>
          <p:cNvPicPr/>
          <p:nvPr/>
        </p:nvPicPr>
        <p:blipFill rotWithShape="1">
          <a:blip r:embed="rId2" cstate="print">
            <a:extLst>
              <a:ext uri="{28A0092B-C50C-407E-A947-70E740481C1C}">
                <a14:useLocalDpi xmlns:a14="http://schemas.microsoft.com/office/drawing/2010/main" val="0"/>
              </a:ext>
            </a:extLst>
          </a:blip>
          <a:srcRect t="10063" b="16819"/>
          <a:stretch/>
        </p:blipFill>
        <p:spPr bwMode="auto">
          <a:xfrm>
            <a:off x="343699" y="1894336"/>
            <a:ext cx="3998371" cy="3736322"/>
          </a:xfrm>
          <a:prstGeom prst="rect">
            <a:avLst/>
          </a:prstGeom>
          <a:noFill/>
          <a:ln>
            <a:noFill/>
          </a:ln>
          <a:extLst>
            <a:ext uri="{53640926-AAD7-44D8-BBD7-CCE9431645EC}">
              <a14:shadowObscured xmlns:a14="http://schemas.microsoft.com/office/drawing/2010/main"/>
            </a:ext>
          </a:extLst>
        </p:spPr>
      </p:pic>
      <p:pic>
        <p:nvPicPr>
          <p:cNvPr id="6" name="Picture 4" descr="http://automatizacion.espe.edu.ec/wp-content/uploads/2014/07/cropped-Espe-Control-Logo-2.png">
            <a:extLst>
              <a:ext uri="{FF2B5EF4-FFF2-40B4-BE49-F238E27FC236}">
                <a16:creationId xmlns:a16="http://schemas.microsoft.com/office/drawing/2014/main" id="{43E7823D-A8A6-423A-9375-04564328B8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684" t="26663" r="39558" b="5699"/>
          <a:stretch/>
        </p:blipFill>
        <p:spPr bwMode="auto">
          <a:xfrm>
            <a:off x="10625067" y="5608497"/>
            <a:ext cx="799959" cy="8052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Imagen 6" descr="No hay ninguna descripciÃ³n de la foto disponible.">
            <a:extLst>
              <a:ext uri="{FF2B5EF4-FFF2-40B4-BE49-F238E27FC236}">
                <a16:creationId xmlns:a16="http://schemas.microsoft.com/office/drawing/2014/main" id="{EC4A8895-3EFC-4AE8-85A3-3FFB4074658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448365" y="444223"/>
            <a:ext cx="976661" cy="910281"/>
          </a:xfrm>
          <a:prstGeom prst="rect">
            <a:avLst/>
          </a:prstGeom>
          <a:noFill/>
          <a:ln>
            <a:noFill/>
          </a:ln>
        </p:spPr>
      </p:pic>
    </p:spTree>
    <p:extLst>
      <p:ext uri="{BB962C8B-B14F-4D97-AF65-F5344CB8AC3E}">
        <p14:creationId xmlns:p14="http://schemas.microsoft.com/office/powerpoint/2010/main" val="412840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94A42A-4534-442A-82EA-9001E06D2AA5}"/>
              </a:ext>
            </a:extLst>
          </p:cNvPr>
          <p:cNvSpPr>
            <a:spLocks noGrp="1"/>
          </p:cNvSpPr>
          <p:nvPr>
            <p:ph type="title"/>
          </p:nvPr>
        </p:nvSpPr>
        <p:spPr>
          <a:xfrm>
            <a:off x="287369" y="182807"/>
            <a:ext cx="8596668" cy="1320800"/>
          </a:xfrm>
        </p:spPr>
        <p:txBody>
          <a:bodyPr>
            <a:normAutofit/>
          </a:bodyPr>
          <a:lstStyle/>
          <a:p>
            <a:r>
              <a:rPr lang="es-ES" sz="3200" b="1" dirty="0"/>
              <a:t>6.1.7.- Construcción del sistema de una fuente térmica de inducción</a:t>
            </a:r>
          </a:p>
        </p:txBody>
      </p:sp>
      <p:pic>
        <p:nvPicPr>
          <p:cNvPr id="3" name="Imagen 2" descr="C:\Users\USUARIO\Desktop\Fotos del proyecto de investigación calentamiento por inducción\FOTO TESIS\IMG_20190315_212417.jpg">
            <a:extLst>
              <a:ext uri="{FF2B5EF4-FFF2-40B4-BE49-F238E27FC236}">
                <a16:creationId xmlns:a16="http://schemas.microsoft.com/office/drawing/2014/main" id="{5A6EB566-B3E5-4E27-8740-927DD44F8C3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306" y="1691867"/>
            <a:ext cx="6602506" cy="4278628"/>
          </a:xfrm>
          <a:prstGeom prst="rect">
            <a:avLst/>
          </a:prstGeom>
          <a:noFill/>
          <a:ln>
            <a:noFill/>
          </a:ln>
        </p:spPr>
      </p:pic>
      <p:graphicFrame>
        <p:nvGraphicFramePr>
          <p:cNvPr id="4" name="Tabla 3">
            <a:extLst>
              <a:ext uri="{FF2B5EF4-FFF2-40B4-BE49-F238E27FC236}">
                <a16:creationId xmlns:a16="http://schemas.microsoft.com/office/drawing/2014/main" id="{9CA1EFF1-D226-4F4B-A82F-6B78BA7D9F62}"/>
              </a:ext>
            </a:extLst>
          </p:cNvPr>
          <p:cNvGraphicFramePr>
            <a:graphicFrameLocks noGrp="1"/>
          </p:cNvGraphicFramePr>
          <p:nvPr>
            <p:extLst>
              <p:ext uri="{D42A27DB-BD31-4B8C-83A1-F6EECF244321}">
                <p14:modId xmlns:p14="http://schemas.microsoft.com/office/powerpoint/2010/main" val="2694415195"/>
              </p:ext>
            </p:extLst>
          </p:nvPr>
        </p:nvGraphicFramePr>
        <p:xfrm>
          <a:off x="7198861" y="1900482"/>
          <a:ext cx="4029433" cy="3591035"/>
        </p:xfrm>
        <a:graphic>
          <a:graphicData uri="http://schemas.openxmlformats.org/drawingml/2006/table">
            <a:tbl>
              <a:tblPr firstRow="1" firstCol="1" bandRow="1">
                <a:tableStyleId>{5C22544A-7EE6-4342-B048-85BDC9FD1C3A}</a:tableStyleId>
              </a:tblPr>
              <a:tblGrid>
                <a:gridCol w="1809752">
                  <a:extLst>
                    <a:ext uri="{9D8B030D-6E8A-4147-A177-3AD203B41FA5}">
                      <a16:colId xmlns:a16="http://schemas.microsoft.com/office/drawing/2014/main" val="3996856315"/>
                    </a:ext>
                  </a:extLst>
                </a:gridCol>
                <a:gridCol w="2219681">
                  <a:extLst>
                    <a:ext uri="{9D8B030D-6E8A-4147-A177-3AD203B41FA5}">
                      <a16:colId xmlns:a16="http://schemas.microsoft.com/office/drawing/2014/main" val="2576663803"/>
                    </a:ext>
                  </a:extLst>
                </a:gridCol>
              </a:tblGrid>
              <a:tr h="718207">
                <a:tc>
                  <a:txBody>
                    <a:bodyPr/>
                    <a:lstStyle/>
                    <a:p>
                      <a:pPr>
                        <a:lnSpc>
                          <a:spcPct val="100000"/>
                        </a:lnSpc>
                        <a:spcAft>
                          <a:spcPts val="0"/>
                        </a:spcAft>
                      </a:pPr>
                      <a:r>
                        <a:rPr lang="es-ES" sz="1800" dirty="0">
                          <a:solidFill>
                            <a:schemeClr val="tx1"/>
                          </a:solidFill>
                          <a:effectLst/>
                          <a:latin typeface="Arial" panose="020B0604020202020204" pitchFamily="34" charset="0"/>
                          <a:cs typeface="Arial" panose="020B0604020202020204" pitchFamily="34" charset="0"/>
                        </a:rPr>
                        <a:t>Peso aproximado</a:t>
                      </a:r>
                    </a:p>
                  </a:txBody>
                  <a:tcPr marL="68580" marR="68580" marT="0" marB="0">
                    <a:solidFill>
                      <a:schemeClr val="bg1"/>
                    </a:solidFill>
                  </a:tcPr>
                </a:tc>
                <a:tc>
                  <a:txBody>
                    <a:bodyPr/>
                    <a:lstStyle/>
                    <a:p>
                      <a:pPr>
                        <a:lnSpc>
                          <a:spcPct val="100000"/>
                        </a:lnSpc>
                        <a:spcAft>
                          <a:spcPts val="0"/>
                        </a:spcAft>
                      </a:pPr>
                      <a:r>
                        <a:rPr lang="es-ES" sz="1800" b="0" dirty="0">
                          <a:solidFill>
                            <a:schemeClr val="tx1"/>
                          </a:solidFill>
                          <a:effectLst/>
                          <a:latin typeface="Arial" panose="020B0604020202020204" pitchFamily="34" charset="0"/>
                          <a:cs typeface="Arial" panose="020B0604020202020204" pitchFamily="34" charset="0"/>
                        </a:rPr>
                        <a:t>2.5Kg</a:t>
                      </a:r>
                      <a:endParaRPr lang="es-E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2315357208"/>
                  </a:ext>
                </a:extLst>
              </a:tr>
              <a:tr h="718207">
                <a:tc>
                  <a:txBody>
                    <a:bodyPr/>
                    <a:lstStyle/>
                    <a:p>
                      <a:pPr>
                        <a:lnSpc>
                          <a:spcPct val="100000"/>
                        </a:lnSpc>
                        <a:spcAft>
                          <a:spcPts val="0"/>
                        </a:spcAft>
                      </a:pPr>
                      <a:r>
                        <a:rPr lang="es-ES" sz="1800" dirty="0">
                          <a:solidFill>
                            <a:schemeClr val="tx1"/>
                          </a:solidFill>
                          <a:effectLst/>
                          <a:latin typeface="Arial" panose="020B0604020202020204" pitchFamily="34" charset="0"/>
                          <a:cs typeface="Arial" panose="020B0604020202020204" pitchFamily="34" charset="0"/>
                        </a:rPr>
                        <a:t>Voltaje de arranque</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nSpc>
                          <a:spcPct val="100000"/>
                        </a:lnSpc>
                        <a:spcAft>
                          <a:spcPts val="0"/>
                        </a:spcAft>
                      </a:pPr>
                      <a:r>
                        <a:rPr lang="es-ES" sz="1800" dirty="0">
                          <a:solidFill>
                            <a:schemeClr val="tx1"/>
                          </a:solidFill>
                          <a:effectLst/>
                          <a:latin typeface="Arial" panose="020B0604020202020204" pitchFamily="34" charset="0"/>
                          <a:cs typeface="Arial" panose="020B0604020202020204" pitchFamily="34" charset="0"/>
                        </a:rPr>
                        <a:t>120[VAC] a 60 [Hz]</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351134641"/>
                  </a:ext>
                </a:extLst>
              </a:tr>
              <a:tr h="718207">
                <a:tc>
                  <a:txBody>
                    <a:bodyPr/>
                    <a:lstStyle/>
                    <a:p>
                      <a:pPr>
                        <a:lnSpc>
                          <a:spcPct val="100000"/>
                        </a:lnSpc>
                        <a:spcAft>
                          <a:spcPts val="0"/>
                        </a:spcAft>
                      </a:pPr>
                      <a:r>
                        <a:rPr lang="es-ES" sz="1800" dirty="0">
                          <a:solidFill>
                            <a:schemeClr val="tx1"/>
                          </a:solidFill>
                          <a:effectLst/>
                          <a:latin typeface="Arial" panose="020B0604020202020204" pitchFamily="34" charset="0"/>
                          <a:cs typeface="Arial" panose="020B0604020202020204" pitchFamily="34" charset="0"/>
                        </a:rPr>
                        <a:t>Corriente de salida</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nSpc>
                          <a:spcPct val="100000"/>
                        </a:lnSpc>
                        <a:spcAft>
                          <a:spcPts val="0"/>
                        </a:spcAft>
                      </a:pPr>
                      <a:r>
                        <a:rPr lang="es-ES" sz="1800" dirty="0">
                          <a:solidFill>
                            <a:schemeClr val="tx1"/>
                          </a:solidFill>
                          <a:effectLst/>
                          <a:latin typeface="Arial" panose="020B0604020202020204" pitchFamily="34" charset="0"/>
                          <a:cs typeface="Arial" panose="020B0604020202020204" pitchFamily="34" charset="0"/>
                        </a:rPr>
                        <a:t>20 [A]</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1537504715"/>
                  </a:ext>
                </a:extLst>
              </a:tr>
              <a:tr h="718207">
                <a:tc>
                  <a:txBody>
                    <a:bodyPr/>
                    <a:lstStyle/>
                    <a:p>
                      <a:pPr>
                        <a:lnSpc>
                          <a:spcPct val="100000"/>
                        </a:lnSpc>
                        <a:spcAft>
                          <a:spcPts val="0"/>
                        </a:spcAft>
                      </a:pPr>
                      <a:r>
                        <a:rPr lang="es-ES" sz="1800" dirty="0">
                          <a:solidFill>
                            <a:schemeClr val="tx1"/>
                          </a:solidFill>
                          <a:effectLst/>
                          <a:latin typeface="Arial" panose="020B0604020202020204" pitchFamily="34" charset="0"/>
                          <a:cs typeface="Arial" panose="020B0604020202020204" pitchFamily="34" charset="0"/>
                        </a:rPr>
                        <a:t>Voltaje de salida</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nSpc>
                          <a:spcPct val="150000"/>
                        </a:lnSpc>
                        <a:spcAft>
                          <a:spcPts val="0"/>
                        </a:spcAft>
                      </a:pPr>
                      <a:r>
                        <a:rPr lang="es-ES" sz="1800" dirty="0">
                          <a:solidFill>
                            <a:schemeClr val="tx1"/>
                          </a:solidFill>
                          <a:effectLst/>
                          <a:latin typeface="Arial" panose="020B0604020202020204" pitchFamily="34" charset="0"/>
                          <a:cs typeface="Arial" panose="020B0604020202020204" pitchFamily="34" charset="0"/>
                        </a:rPr>
                        <a:t>12-36[V]</a:t>
                      </a:r>
                    </a:p>
                  </a:txBody>
                  <a:tcPr marL="68580" marR="68580" marT="0" marB="0">
                    <a:solidFill>
                      <a:schemeClr val="bg1"/>
                    </a:solidFill>
                  </a:tcPr>
                </a:tc>
                <a:extLst>
                  <a:ext uri="{0D108BD9-81ED-4DB2-BD59-A6C34878D82A}">
                    <a16:rowId xmlns:a16="http://schemas.microsoft.com/office/drawing/2014/main" val="3540465267"/>
                  </a:ext>
                </a:extLst>
              </a:tr>
              <a:tr h="718207">
                <a:tc>
                  <a:txBody>
                    <a:bodyPr/>
                    <a:lstStyle/>
                    <a:p>
                      <a:pPr>
                        <a:lnSpc>
                          <a:spcPct val="100000"/>
                        </a:lnSpc>
                        <a:spcAft>
                          <a:spcPts val="0"/>
                        </a:spcAft>
                      </a:pPr>
                      <a:r>
                        <a:rPr lang="es-ES" sz="1800" dirty="0">
                          <a:solidFill>
                            <a:schemeClr val="tx1"/>
                          </a:solidFill>
                          <a:effectLst/>
                          <a:latin typeface="Arial" panose="020B0604020202020204" pitchFamily="34" charset="0"/>
                          <a:cs typeface="Arial" panose="020B0604020202020204" pitchFamily="34" charset="0"/>
                        </a:rPr>
                        <a:t>Potencia de salida</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nSpc>
                          <a:spcPct val="150000"/>
                        </a:lnSpc>
                        <a:spcAft>
                          <a:spcPts val="0"/>
                        </a:spcAft>
                      </a:pPr>
                      <a:r>
                        <a:rPr lang="es-ES" sz="1800" dirty="0">
                          <a:solidFill>
                            <a:schemeClr val="tx1"/>
                          </a:solidFill>
                          <a:effectLst/>
                          <a:latin typeface="Arial" panose="020B0604020202020204" pitchFamily="34" charset="0"/>
                          <a:cs typeface="Arial" panose="020B0604020202020204" pitchFamily="34" charset="0"/>
                        </a:rPr>
                        <a:t>1000 [W]</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3506749041"/>
                  </a:ext>
                </a:extLst>
              </a:tr>
            </a:tbl>
          </a:graphicData>
        </a:graphic>
      </p:graphicFrame>
      <p:pic>
        <p:nvPicPr>
          <p:cNvPr id="5" name="Picture 4" descr="http://automatizacion.espe.edu.ec/wp-content/uploads/2014/07/cropped-Espe-Control-Logo-2.png">
            <a:extLst>
              <a:ext uri="{FF2B5EF4-FFF2-40B4-BE49-F238E27FC236}">
                <a16:creationId xmlns:a16="http://schemas.microsoft.com/office/drawing/2014/main" id="{8591A999-FFE9-4AE0-A4CD-F5B96113EE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684" t="26663" r="39558" b="5699"/>
          <a:stretch/>
        </p:blipFill>
        <p:spPr bwMode="auto">
          <a:xfrm>
            <a:off x="10672154" y="5581574"/>
            <a:ext cx="872006" cy="8778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 name="Imagen 5" descr="No hay ninguna descripciÃ³n de la foto disponible.">
            <a:extLst>
              <a:ext uri="{FF2B5EF4-FFF2-40B4-BE49-F238E27FC236}">
                <a16:creationId xmlns:a16="http://schemas.microsoft.com/office/drawing/2014/main" id="{4AF67233-6229-42E0-8363-0577D3CCEE5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421471" y="444223"/>
            <a:ext cx="1003555" cy="922260"/>
          </a:xfrm>
          <a:prstGeom prst="rect">
            <a:avLst/>
          </a:prstGeom>
          <a:noFill/>
          <a:ln>
            <a:noFill/>
          </a:ln>
        </p:spPr>
      </p:pic>
    </p:spTree>
    <p:extLst>
      <p:ext uri="{BB962C8B-B14F-4D97-AF65-F5344CB8AC3E}">
        <p14:creationId xmlns:p14="http://schemas.microsoft.com/office/powerpoint/2010/main" val="348517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7FCBE61-683D-4A5E-B3DB-0554BBD38B0C}"/>
              </a:ext>
            </a:extLst>
          </p:cNvPr>
          <p:cNvPicPr>
            <a:picLocks noChangeAspect="1"/>
          </p:cNvPicPr>
          <p:nvPr/>
        </p:nvPicPr>
        <p:blipFill>
          <a:blip r:embed="rId2"/>
          <a:stretch>
            <a:fillRect/>
          </a:stretch>
        </p:blipFill>
        <p:spPr>
          <a:xfrm>
            <a:off x="1345269" y="1174360"/>
            <a:ext cx="6713517" cy="5599802"/>
          </a:xfrm>
          <a:prstGeom prst="rect">
            <a:avLst/>
          </a:prstGeom>
        </p:spPr>
      </p:pic>
      <p:sp>
        <p:nvSpPr>
          <p:cNvPr id="2" name="Rectángulo 1">
            <a:extLst>
              <a:ext uri="{FF2B5EF4-FFF2-40B4-BE49-F238E27FC236}">
                <a16:creationId xmlns:a16="http://schemas.microsoft.com/office/drawing/2014/main" id="{4869BB88-28E8-4C7A-90BF-930DFE6F6F11}"/>
              </a:ext>
            </a:extLst>
          </p:cNvPr>
          <p:cNvSpPr/>
          <p:nvPr/>
        </p:nvSpPr>
        <p:spPr>
          <a:xfrm>
            <a:off x="459581" y="160772"/>
            <a:ext cx="9101278" cy="1077218"/>
          </a:xfrm>
          <a:prstGeom prst="rect">
            <a:avLst/>
          </a:prstGeom>
        </p:spPr>
        <p:txBody>
          <a:bodyPr wrap="square">
            <a:spAutoFit/>
          </a:bodyPr>
          <a:lstStyle/>
          <a:p>
            <a:r>
              <a:rPr lang="es-ES_tradnl" sz="3200" b="1" dirty="0">
                <a:latin typeface="+mj-lt"/>
                <a:cs typeface="Arial" panose="020B0604020202020204" pitchFamily="34" charset="0"/>
              </a:rPr>
              <a:t>6.2.- Diseño y construcción del sistema de adquisición de datos </a:t>
            </a:r>
            <a:endParaRPr lang="es-ES" sz="3200" b="1" dirty="0">
              <a:latin typeface="+mj-lt"/>
            </a:endParaRPr>
          </a:p>
        </p:txBody>
      </p:sp>
      <p:pic>
        <p:nvPicPr>
          <p:cNvPr id="5" name="Picture 4" descr="http://automatizacion.espe.edu.ec/wp-content/uploads/2014/07/cropped-Espe-Control-Logo-2.png">
            <a:extLst>
              <a:ext uri="{FF2B5EF4-FFF2-40B4-BE49-F238E27FC236}">
                <a16:creationId xmlns:a16="http://schemas.microsoft.com/office/drawing/2014/main" id="{7A844F48-FAF4-4154-9180-678A9DA134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684" t="26663" r="39558" b="5699"/>
          <a:stretch/>
        </p:blipFill>
        <p:spPr bwMode="auto">
          <a:xfrm>
            <a:off x="10567115" y="5522198"/>
            <a:ext cx="885687" cy="8915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 name="Imagen 5" descr="No hay ninguna descripciÃ³n de la foto disponible.">
            <a:extLst>
              <a:ext uri="{FF2B5EF4-FFF2-40B4-BE49-F238E27FC236}">
                <a16:creationId xmlns:a16="http://schemas.microsoft.com/office/drawing/2014/main" id="{62577D2E-8491-41C1-9F86-F296CB6C363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434919" y="444223"/>
            <a:ext cx="990108" cy="891579"/>
          </a:xfrm>
          <a:prstGeom prst="rect">
            <a:avLst/>
          </a:prstGeom>
          <a:noFill/>
          <a:ln>
            <a:noFill/>
          </a:ln>
        </p:spPr>
      </p:pic>
    </p:spTree>
    <p:extLst>
      <p:ext uri="{BB962C8B-B14F-4D97-AF65-F5344CB8AC3E}">
        <p14:creationId xmlns:p14="http://schemas.microsoft.com/office/powerpoint/2010/main" val="218809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E5456F-117D-4DDC-96EE-D93A06F88581}"/>
              </a:ext>
            </a:extLst>
          </p:cNvPr>
          <p:cNvSpPr>
            <a:spLocks noGrp="1"/>
          </p:cNvSpPr>
          <p:nvPr>
            <p:ph type="title"/>
          </p:nvPr>
        </p:nvSpPr>
        <p:spPr>
          <a:xfrm>
            <a:off x="309283" y="363181"/>
            <a:ext cx="9084759" cy="786714"/>
          </a:xfrm>
        </p:spPr>
        <p:txBody>
          <a:bodyPr>
            <a:normAutofit/>
          </a:bodyPr>
          <a:lstStyle/>
          <a:p>
            <a:r>
              <a:rPr lang="es-ES" sz="3200" b="1" dirty="0"/>
              <a:t>6.2.1- Sensor de temperatura o termocupla tipo K </a:t>
            </a:r>
          </a:p>
        </p:txBody>
      </p:sp>
      <p:sp>
        <p:nvSpPr>
          <p:cNvPr id="3" name="Rectángulo 2">
            <a:extLst>
              <a:ext uri="{FF2B5EF4-FFF2-40B4-BE49-F238E27FC236}">
                <a16:creationId xmlns:a16="http://schemas.microsoft.com/office/drawing/2014/main" id="{1E603E85-928A-42D4-AB9C-362F7413D273}"/>
              </a:ext>
            </a:extLst>
          </p:cNvPr>
          <p:cNvSpPr/>
          <p:nvPr/>
        </p:nvSpPr>
        <p:spPr>
          <a:xfrm>
            <a:off x="6096000" y="2403104"/>
            <a:ext cx="3962400" cy="3170099"/>
          </a:xfrm>
          <a:prstGeom prst="rect">
            <a:avLst/>
          </a:prstGeom>
        </p:spPr>
        <p:txBody>
          <a:bodyPr wrap="square">
            <a:spAutoFit/>
          </a:bodyPr>
          <a:lstStyle/>
          <a:p>
            <a:pPr algn="just"/>
            <a:r>
              <a:rPr lang="es-ES" sz="2000" dirty="0">
                <a:latin typeface="Arial" panose="020B0604020202020204" pitchFamily="34" charset="0"/>
                <a:ea typeface="Calibri" panose="020F0502020204030204" pitchFamily="34" charset="0"/>
                <a:cs typeface="Arial" panose="020B0604020202020204" pitchFamily="34" charset="0"/>
              </a:rPr>
              <a:t>La función está en determinar el valor de la temperatura de las tres barras de acero de AISI 4340 con sus respectivos  diámetros que provee la fuente de calor por inducción, para luego estos valores sean acondicionados para su posterior análisis y estudio del proceso de calentamiento inductivo.</a:t>
            </a:r>
            <a:endParaRPr lang="es-ES" sz="2000" dirty="0">
              <a:latin typeface="Arial" panose="020B0604020202020204" pitchFamily="34" charset="0"/>
              <a:cs typeface="Arial" panose="020B0604020202020204" pitchFamily="34" charset="0"/>
            </a:endParaRPr>
          </a:p>
        </p:txBody>
      </p:sp>
      <p:pic>
        <p:nvPicPr>
          <p:cNvPr id="4" name="Imagen 3" descr="C:\Users\USUARIO\Desktop\Fotos del proyecto de investigación calentamiento por inducción\FOTO TESIS\IMG_20190315_214919.jpg">
            <a:extLst>
              <a:ext uri="{FF2B5EF4-FFF2-40B4-BE49-F238E27FC236}">
                <a16:creationId xmlns:a16="http://schemas.microsoft.com/office/drawing/2014/main" id="{194332C5-BCAB-4DEB-A9E2-F45D53C24E3E}"/>
              </a:ext>
            </a:extLst>
          </p:cNvPr>
          <p:cNvPicPr/>
          <p:nvPr/>
        </p:nvPicPr>
        <p:blipFill rotWithShape="1">
          <a:blip r:embed="rId2" cstate="print">
            <a:extLst>
              <a:ext uri="{28A0092B-C50C-407E-A947-70E740481C1C}">
                <a14:useLocalDpi xmlns:a14="http://schemas.microsoft.com/office/drawing/2010/main" val="0"/>
              </a:ext>
            </a:extLst>
          </a:blip>
          <a:srcRect l="3750" t="4485" r="5900"/>
          <a:stretch/>
        </p:blipFill>
        <p:spPr bwMode="auto">
          <a:xfrm>
            <a:off x="309283" y="2268203"/>
            <a:ext cx="5647764" cy="3439902"/>
          </a:xfrm>
          <a:prstGeom prst="rect">
            <a:avLst/>
          </a:prstGeom>
          <a:noFill/>
          <a:ln>
            <a:noFill/>
          </a:ln>
          <a:extLst>
            <a:ext uri="{53640926-AAD7-44D8-BBD7-CCE9431645EC}">
              <a14:shadowObscured xmlns:a14="http://schemas.microsoft.com/office/drawing/2010/main"/>
            </a:ext>
          </a:extLst>
        </p:spPr>
      </p:pic>
      <p:pic>
        <p:nvPicPr>
          <p:cNvPr id="5" name="Picture 4" descr="http://automatizacion.espe.edu.ec/wp-content/uploads/2014/07/cropped-Espe-Control-Logo-2.png">
            <a:extLst>
              <a:ext uri="{FF2B5EF4-FFF2-40B4-BE49-F238E27FC236}">
                <a16:creationId xmlns:a16="http://schemas.microsoft.com/office/drawing/2014/main" id="{C0D17CAF-DD45-4589-BFC7-DCF4C3B87B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684" t="26663" r="39558" b="5699"/>
          <a:stretch/>
        </p:blipFill>
        <p:spPr bwMode="auto">
          <a:xfrm>
            <a:off x="10567115" y="5708105"/>
            <a:ext cx="840300" cy="8458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 name="Imagen 5" descr="No hay ninguna descripciÃ³n de la foto disponible.">
            <a:extLst>
              <a:ext uri="{FF2B5EF4-FFF2-40B4-BE49-F238E27FC236}">
                <a16:creationId xmlns:a16="http://schemas.microsoft.com/office/drawing/2014/main" id="{5BBEC1E0-A7DC-4CF7-9E13-B4574E1C463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434919" y="444223"/>
            <a:ext cx="990108" cy="940824"/>
          </a:xfrm>
          <a:prstGeom prst="rect">
            <a:avLst/>
          </a:prstGeom>
          <a:noFill/>
          <a:ln>
            <a:noFill/>
          </a:ln>
        </p:spPr>
      </p:pic>
    </p:spTree>
    <p:extLst>
      <p:ext uri="{BB962C8B-B14F-4D97-AF65-F5344CB8AC3E}">
        <p14:creationId xmlns:p14="http://schemas.microsoft.com/office/powerpoint/2010/main" val="375287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382F0D-5C12-45B0-89F3-8F0F440F3DDC}"/>
              </a:ext>
            </a:extLst>
          </p:cNvPr>
          <p:cNvSpPr>
            <a:spLocks noGrp="1"/>
          </p:cNvSpPr>
          <p:nvPr>
            <p:ph type="title"/>
          </p:nvPr>
        </p:nvSpPr>
        <p:spPr>
          <a:xfrm>
            <a:off x="677334" y="374822"/>
            <a:ext cx="8596668" cy="786714"/>
          </a:xfrm>
        </p:spPr>
        <p:txBody>
          <a:bodyPr>
            <a:normAutofit/>
          </a:bodyPr>
          <a:lstStyle/>
          <a:p>
            <a:r>
              <a:rPr lang="es-ES" sz="3200" b="1" dirty="0"/>
              <a:t>6.2.2.- Circuito integrado MAX66-75 </a:t>
            </a:r>
          </a:p>
        </p:txBody>
      </p:sp>
      <p:sp>
        <p:nvSpPr>
          <p:cNvPr id="3" name="Rectángulo 2">
            <a:extLst>
              <a:ext uri="{FF2B5EF4-FFF2-40B4-BE49-F238E27FC236}">
                <a16:creationId xmlns:a16="http://schemas.microsoft.com/office/drawing/2014/main" id="{68DF625C-1EBC-47F6-AA39-177C73E1D7D1}"/>
              </a:ext>
            </a:extLst>
          </p:cNvPr>
          <p:cNvSpPr/>
          <p:nvPr/>
        </p:nvSpPr>
        <p:spPr>
          <a:xfrm>
            <a:off x="6547084" y="2386414"/>
            <a:ext cx="4129881" cy="2246769"/>
          </a:xfrm>
          <a:prstGeom prst="rect">
            <a:avLst/>
          </a:prstGeom>
        </p:spPr>
        <p:txBody>
          <a:bodyPr wrap="square">
            <a:spAutoFit/>
          </a:bodyPr>
          <a:lstStyle/>
          <a:p>
            <a:pPr algn="just"/>
            <a:r>
              <a:rPr lang="es-ES" sz="2000" dirty="0">
                <a:latin typeface="Arial" panose="020B0604020202020204" pitchFamily="34" charset="0"/>
                <a:ea typeface="Calibri" panose="020F0502020204030204" pitchFamily="34" charset="0"/>
              </a:rPr>
              <a:t>Se acondicionan los  valores temperatura que provee la fuente térmica medidos  por la termocupla tipo k, mediante el circuito integrado MAX66-75, cumpliendo con el procedimiento de adquisición de datos. </a:t>
            </a:r>
            <a:endParaRPr lang="es-ES" sz="2000" dirty="0"/>
          </a:p>
        </p:txBody>
      </p:sp>
      <p:pic>
        <p:nvPicPr>
          <p:cNvPr id="4" name="Imagen 3" descr="C:\Users\USUARIO\Desktop\Fotos del proyecto de investigación calentamiento por inducción\FOTO TESIS\IMG_20190315_215007.jpg">
            <a:extLst>
              <a:ext uri="{FF2B5EF4-FFF2-40B4-BE49-F238E27FC236}">
                <a16:creationId xmlns:a16="http://schemas.microsoft.com/office/drawing/2014/main" id="{E8C3E526-14AD-430B-BA6B-99DC25A9E9B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9382" y="2386414"/>
            <a:ext cx="5325761" cy="2310712"/>
          </a:xfrm>
          <a:prstGeom prst="rect">
            <a:avLst/>
          </a:prstGeom>
          <a:noFill/>
          <a:ln>
            <a:noFill/>
          </a:ln>
        </p:spPr>
      </p:pic>
      <p:pic>
        <p:nvPicPr>
          <p:cNvPr id="5" name="Picture 4" descr="http://automatizacion.espe.edu.ec/wp-content/uploads/2014/07/cropped-Espe-Control-Logo-2.png">
            <a:extLst>
              <a:ext uri="{FF2B5EF4-FFF2-40B4-BE49-F238E27FC236}">
                <a16:creationId xmlns:a16="http://schemas.microsoft.com/office/drawing/2014/main" id="{A7D2904E-1A39-4A18-9DC9-4AB1283C95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684" t="26663" r="39558" b="5699"/>
          <a:stretch/>
        </p:blipFill>
        <p:spPr bwMode="auto">
          <a:xfrm>
            <a:off x="10567115" y="5314195"/>
            <a:ext cx="880643" cy="886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 name="Imagen 5" descr="No hay ninguna descripciÃ³n de la foto disponible.">
            <a:extLst>
              <a:ext uri="{FF2B5EF4-FFF2-40B4-BE49-F238E27FC236}">
                <a16:creationId xmlns:a16="http://schemas.microsoft.com/office/drawing/2014/main" id="{5963A0DA-D565-4DC7-ABAA-41B377919DE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448365" y="444222"/>
            <a:ext cx="976661" cy="981165"/>
          </a:xfrm>
          <a:prstGeom prst="rect">
            <a:avLst/>
          </a:prstGeom>
          <a:noFill/>
          <a:ln>
            <a:noFill/>
          </a:ln>
        </p:spPr>
      </p:pic>
    </p:spTree>
    <p:extLst>
      <p:ext uri="{BB962C8B-B14F-4D97-AF65-F5344CB8AC3E}">
        <p14:creationId xmlns:p14="http://schemas.microsoft.com/office/powerpoint/2010/main" val="287507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66AD2-975C-4886-BFBB-50914E640E41}"/>
              </a:ext>
            </a:extLst>
          </p:cNvPr>
          <p:cNvSpPr>
            <a:spLocks noGrp="1"/>
          </p:cNvSpPr>
          <p:nvPr>
            <p:ph type="title"/>
          </p:nvPr>
        </p:nvSpPr>
        <p:spPr>
          <a:xfrm>
            <a:off x="677334" y="609600"/>
            <a:ext cx="8596668" cy="762000"/>
          </a:xfrm>
        </p:spPr>
        <p:txBody>
          <a:bodyPr>
            <a:normAutofit/>
          </a:bodyPr>
          <a:lstStyle/>
          <a:p>
            <a:r>
              <a:rPr lang="es-ES" sz="3200" b="1" dirty="0"/>
              <a:t>6.2.3.- Placa electrónica ARDUINO UNO </a:t>
            </a:r>
          </a:p>
        </p:txBody>
      </p:sp>
      <p:sp>
        <p:nvSpPr>
          <p:cNvPr id="3" name="Rectángulo 2">
            <a:extLst>
              <a:ext uri="{FF2B5EF4-FFF2-40B4-BE49-F238E27FC236}">
                <a16:creationId xmlns:a16="http://schemas.microsoft.com/office/drawing/2014/main" id="{CE6E8607-852F-40B9-900D-76AC8F57ED2A}"/>
              </a:ext>
            </a:extLst>
          </p:cNvPr>
          <p:cNvSpPr/>
          <p:nvPr/>
        </p:nvSpPr>
        <p:spPr>
          <a:xfrm>
            <a:off x="5834826" y="1794567"/>
            <a:ext cx="3439176" cy="3785652"/>
          </a:xfrm>
          <a:prstGeom prst="rect">
            <a:avLst/>
          </a:prstGeom>
        </p:spPr>
        <p:txBody>
          <a:bodyPr wrap="square">
            <a:spAutoFit/>
          </a:bodyPr>
          <a:lstStyle/>
          <a:p>
            <a:pPr algn="just">
              <a:spcAft>
                <a:spcPts val="800"/>
              </a:spcAft>
            </a:pPr>
            <a:r>
              <a:rPr lang="es-ES" sz="2000" dirty="0">
                <a:latin typeface="Arial" panose="020B0604020202020204" pitchFamily="34" charset="0"/>
                <a:ea typeface="Calibri" panose="020F0502020204030204" pitchFamily="34" charset="0"/>
                <a:cs typeface="Times New Roman" panose="02020603050405020304" pitchFamily="18" charset="0"/>
              </a:rPr>
              <a:t>Después de que lo valores de temperatura han sido acondicionados mediante el circuito integrado MAX66-75, estos valores fueron adquiridos  por una tarjeta electrónica conocida como ARDUINO UNO, los mismos que fueron transformados a una forma digital para luego ser procesados a una nueva etapa de procedimiento.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descr="C:\Users\USUARIO\Desktop\Fotos del proyecto de investigación calentamiento por inducción\FOTO TESIS\IMG_20190315_215032.jpg">
            <a:extLst>
              <a:ext uri="{FF2B5EF4-FFF2-40B4-BE49-F238E27FC236}">
                <a16:creationId xmlns:a16="http://schemas.microsoft.com/office/drawing/2014/main" id="{E3E818BE-86F7-485C-91E0-BBC22C2143D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321651" y="1435495"/>
            <a:ext cx="3511000" cy="4503798"/>
          </a:xfrm>
          <a:prstGeom prst="rect">
            <a:avLst/>
          </a:prstGeom>
          <a:noFill/>
          <a:ln>
            <a:noFill/>
          </a:ln>
        </p:spPr>
      </p:pic>
      <p:pic>
        <p:nvPicPr>
          <p:cNvPr id="5" name="Picture 4" descr="http://automatizacion.espe.edu.ec/wp-content/uploads/2014/07/cropped-Espe-Control-Logo-2.png">
            <a:extLst>
              <a:ext uri="{FF2B5EF4-FFF2-40B4-BE49-F238E27FC236}">
                <a16:creationId xmlns:a16="http://schemas.microsoft.com/office/drawing/2014/main" id="{C9177793-4383-45CF-8526-6B38E2A074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684" t="26663" r="39558" b="5699"/>
          <a:stretch/>
        </p:blipFill>
        <p:spPr bwMode="auto">
          <a:xfrm>
            <a:off x="10544384" y="5442894"/>
            <a:ext cx="880642" cy="8864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 name="Imagen 5" descr="No hay ninguna descripciÃ³n de la foto disponible.">
            <a:extLst>
              <a:ext uri="{FF2B5EF4-FFF2-40B4-BE49-F238E27FC236}">
                <a16:creationId xmlns:a16="http://schemas.microsoft.com/office/drawing/2014/main" id="{FDEA71AB-0F3B-4170-B1E2-A0F68C8AB32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448365" y="444223"/>
            <a:ext cx="976661" cy="927377"/>
          </a:xfrm>
          <a:prstGeom prst="rect">
            <a:avLst/>
          </a:prstGeom>
          <a:noFill/>
          <a:ln>
            <a:noFill/>
          </a:ln>
        </p:spPr>
      </p:pic>
    </p:spTree>
    <p:extLst>
      <p:ext uri="{BB962C8B-B14F-4D97-AF65-F5344CB8AC3E}">
        <p14:creationId xmlns:p14="http://schemas.microsoft.com/office/powerpoint/2010/main" val="361922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486EF2-BEE3-4E81-8518-3A6A006F8FE1}"/>
              </a:ext>
            </a:extLst>
          </p:cNvPr>
          <p:cNvSpPr>
            <a:spLocks noGrp="1"/>
          </p:cNvSpPr>
          <p:nvPr>
            <p:ph type="title"/>
          </p:nvPr>
        </p:nvSpPr>
        <p:spPr>
          <a:xfrm>
            <a:off x="831273" y="137360"/>
            <a:ext cx="3902092" cy="863617"/>
          </a:xfrm>
        </p:spPr>
        <p:txBody>
          <a:bodyPr/>
          <a:lstStyle/>
          <a:p>
            <a:r>
              <a:rPr lang="es-ES" dirty="0"/>
              <a:t>ÍNDICE</a:t>
            </a:r>
          </a:p>
        </p:txBody>
      </p:sp>
      <p:sp>
        <p:nvSpPr>
          <p:cNvPr id="3" name="Marcador de contenido 2">
            <a:extLst>
              <a:ext uri="{FF2B5EF4-FFF2-40B4-BE49-F238E27FC236}">
                <a16:creationId xmlns:a16="http://schemas.microsoft.com/office/drawing/2014/main" id="{9DE68CBE-DB72-4F1C-B417-B419E6A5B82A}"/>
              </a:ext>
            </a:extLst>
          </p:cNvPr>
          <p:cNvSpPr>
            <a:spLocks noGrp="1"/>
          </p:cNvSpPr>
          <p:nvPr>
            <p:ph idx="1"/>
          </p:nvPr>
        </p:nvSpPr>
        <p:spPr>
          <a:xfrm>
            <a:off x="831273" y="1181984"/>
            <a:ext cx="10515600" cy="618565"/>
          </a:xfrm>
        </p:spPr>
        <p:txBody>
          <a:bodyPr/>
          <a:lstStyle/>
          <a:p>
            <a:pPr marL="0" indent="0">
              <a:buNone/>
            </a:pPr>
            <a:r>
              <a:rPr lang="es-ES" dirty="0"/>
              <a:t>1.- Justificación e Importancia </a:t>
            </a:r>
          </a:p>
          <a:p>
            <a:endParaRPr lang="es-ES" dirty="0"/>
          </a:p>
        </p:txBody>
      </p:sp>
      <p:sp>
        <p:nvSpPr>
          <p:cNvPr id="6" name="CuadroTexto 5">
            <a:extLst>
              <a:ext uri="{FF2B5EF4-FFF2-40B4-BE49-F238E27FC236}">
                <a16:creationId xmlns:a16="http://schemas.microsoft.com/office/drawing/2014/main" id="{BF0F8CD7-A26B-472D-A108-38C28826A614}"/>
              </a:ext>
            </a:extLst>
          </p:cNvPr>
          <p:cNvSpPr txBox="1"/>
          <p:nvPr/>
        </p:nvSpPr>
        <p:spPr>
          <a:xfrm>
            <a:off x="831273" y="1747143"/>
            <a:ext cx="4506802" cy="800219"/>
          </a:xfrm>
          <a:prstGeom prst="rect">
            <a:avLst/>
          </a:prstGeom>
          <a:noFill/>
        </p:spPr>
        <p:txBody>
          <a:bodyPr wrap="square" rtlCol="0">
            <a:spAutoFit/>
          </a:bodyPr>
          <a:lstStyle/>
          <a:p>
            <a:r>
              <a:rPr lang="es-ES" sz="2800" dirty="0"/>
              <a:t>2.- Alcance</a:t>
            </a:r>
          </a:p>
          <a:p>
            <a:endParaRPr lang="es-ES" dirty="0"/>
          </a:p>
        </p:txBody>
      </p:sp>
      <p:sp>
        <p:nvSpPr>
          <p:cNvPr id="7" name="CuadroTexto 6">
            <a:extLst>
              <a:ext uri="{FF2B5EF4-FFF2-40B4-BE49-F238E27FC236}">
                <a16:creationId xmlns:a16="http://schemas.microsoft.com/office/drawing/2014/main" id="{05015777-38EF-4DE0-99F4-3349868C9DD0}"/>
              </a:ext>
            </a:extLst>
          </p:cNvPr>
          <p:cNvSpPr txBox="1"/>
          <p:nvPr/>
        </p:nvSpPr>
        <p:spPr>
          <a:xfrm>
            <a:off x="831273" y="2375380"/>
            <a:ext cx="4492948" cy="800219"/>
          </a:xfrm>
          <a:prstGeom prst="rect">
            <a:avLst/>
          </a:prstGeom>
          <a:noFill/>
        </p:spPr>
        <p:txBody>
          <a:bodyPr wrap="square" rtlCol="0">
            <a:spAutoFit/>
          </a:bodyPr>
          <a:lstStyle/>
          <a:p>
            <a:r>
              <a:rPr lang="es-ES" sz="2800" dirty="0"/>
              <a:t>3.- Objetivos</a:t>
            </a:r>
          </a:p>
          <a:p>
            <a:endParaRPr lang="es-ES" dirty="0"/>
          </a:p>
        </p:txBody>
      </p:sp>
      <p:sp>
        <p:nvSpPr>
          <p:cNvPr id="8" name="CuadroTexto 7">
            <a:extLst>
              <a:ext uri="{FF2B5EF4-FFF2-40B4-BE49-F238E27FC236}">
                <a16:creationId xmlns:a16="http://schemas.microsoft.com/office/drawing/2014/main" id="{986899ED-1057-4FF9-B1D2-17EB1E5F398E}"/>
              </a:ext>
            </a:extLst>
          </p:cNvPr>
          <p:cNvSpPr txBox="1"/>
          <p:nvPr/>
        </p:nvSpPr>
        <p:spPr>
          <a:xfrm>
            <a:off x="831273" y="2950211"/>
            <a:ext cx="8352661" cy="800219"/>
          </a:xfrm>
          <a:prstGeom prst="rect">
            <a:avLst/>
          </a:prstGeom>
          <a:noFill/>
        </p:spPr>
        <p:txBody>
          <a:bodyPr wrap="square" rtlCol="0">
            <a:spAutoFit/>
          </a:bodyPr>
          <a:lstStyle/>
          <a:p>
            <a:r>
              <a:rPr lang="es-ES" sz="2800" dirty="0"/>
              <a:t>4.- Introducción a tratamiento superficial de metales</a:t>
            </a:r>
          </a:p>
          <a:p>
            <a:endParaRPr lang="es-ES" dirty="0"/>
          </a:p>
        </p:txBody>
      </p:sp>
      <p:sp>
        <p:nvSpPr>
          <p:cNvPr id="9" name="CuadroTexto 8">
            <a:extLst>
              <a:ext uri="{FF2B5EF4-FFF2-40B4-BE49-F238E27FC236}">
                <a16:creationId xmlns:a16="http://schemas.microsoft.com/office/drawing/2014/main" id="{3505B2FA-8E8D-4E60-A197-59478B8859E3}"/>
              </a:ext>
            </a:extLst>
          </p:cNvPr>
          <p:cNvSpPr txBox="1"/>
          <p:nvPr/>
        </p:nvSpPr>
        <p:spPr>
          <a:xfrm>
            <a:off x="858979" y="3578448"/>
            <a:ext cx="8041341" cy="800219"/>
          </a:xfrm>
          <a:prstGeom prst="rect">
            <a:avLst/>
          </a:prstGeom>
          <a:noFill/>
        </p:spPr>
        <p:txBody>
          <a:bodyPr wrap="square" rtlCol="0">
            <a:spAutoFit/>
          </a:bodyPr>
          <a:lstStyle/>
          <a:p>
            <a:r>
              <a:rPr lang="es-ES" sz="2800" dirty="0"/>
              <a:t>5.- Sistemas integrados</a:t>
            </a:r>
          </a:p>
          <a:p>
            <a:endParaRPr lang="es-ES" dirty="0"/>
          </a:p>
        </p:txBody>
      </p:sp>
      <p:sp>
        <p:nvSpPr>
          <p:cNvPr id="10" name="CuadroTexto 9">
            <a:extLst>
              <a:ext uri="{FF2B5EF4-FFF2-40B4-BE49-F238E27FC236}">
                <a16:creationId xmlns:a16="http://schemas.microsoft.com/office/drawing/2014/main" id="{84020C29-B3C7-4E6D-8A4E-1E7CC1CCDD01}"/>
              </a:ext>
            </a:extLst>
          </p:cNvPr>
          <p:cNvSpPr txBox="1"/>
          <p:nvPr/>
        </p:nvSpPr>
        <p:spPr>
          <a:xfrm>
            <a:off x="858979" y="4170653"/>
            <a:ext cx="8352661" cy="800219"/>
          </a:xfrm>
          <a:prstGeom prst="rect">
            <a:avLst/>
          </a:prstGeom>
          <a:noFill/>
        </p:spPr>
        <p:txBody>
          <a:bodyPr wrap="square" rtlCol="0">
            <a:spAutoFit/>
          </a:bodyPr>
          <a:lstStyle/>
          <a:p>
            <a:r>
              <a:rPr lang="es-ES" sz="2800" dirty="0"/>
              <a:t>6.- Diseño y Construcción de los sistemas integrados</a:t>
            </a:r>
          </a:p>
          <a:p>
            <a:endParaRPr lang="es-ES" dirty="0"/>
          </a:p>
        </p:txBody>
      </p:sp>
      <p:sp>
        <p:nvSpPr>
          <p:cNvPr id="11" name="CuadroTexto 10">
            <a:extLst>
              <a:ext uri="{FF2B5EF4-FFF2-40B4-BE49-F238E27FC236}">
                <a16:creationId xmlns:a16="http://schemas.microsoft.com/office/drawing/2014/main" id="{75A2B586-78D6-405D-ABB8-6DE66BE1798E}"/>
              </a:ext>
            </a:extLst>
          </p:cNvPr>
          <p:cNvSpPr txBox="1"/>
          <p:nvPr/>
        </p:nvSpPr>
        <p:spPr>
          <a:xfrm>
            <a:off x="831273" y="4798890"/>
            <a:ext cx="8041341" cy="800219"/>
          </a:xfrm>
          <a:prstGeom prst="rect">
            <a:avLst/>
          </a:prstGeom>
          <a:noFill/>
        </p:spPr>
        <p:txBody>
          <a:bodyPr wrap="square" rtlCol="0">
            <a:spAutoFit/>
          </a:bodyPr>
          <a:lstStyle/>
          <a:p>
            <a:r>
              <a:rPr lang="es-ES" sz="2800" dirty="0"/>
              <a:t>7.- Integración general de los sistemas integrados</a:t>
            </a:r>
          </a:p>
          <a:p>
            <a:endParaRPr lang="es-ES" dirty="0"/>
          </a:p>
        </p:txBody>
      </p:sp>
      <p:sp>
        <p:nvSpPr>
          <p:cNvPr id="12" name="CuadroTexto 11">
            <a:extLst>
              <a:ext uri="{FF2B5EF4-FFF2-40B4-BE49-F238E27FC236}">
                <a16:creationId xmlns:a16="http://schemas.microsoft.com/office/drawing/2014/main" id="{90683757-B439-4A44-BD8B-4806F1EEB858}"/>
              </a:ext>
            </a:extLst>
          </p:cNvPr>
          <p:cNvSpPr txBox="1"/>
          <p:nvPr/>
        </p:nvSpPr>
        <p:spPr>
          <a:xfrm>
            <a:off x="831273" y="5391095"/>
            <a:ext cx="7518539" cy="800219"/>
          </a:xfrm>
          <a:prstGeom prst="rect">
            <a:avLst/>
          </a:prstGeom>
          <a:noFill/>
        </p:spPr>
        <p:txBody>
          <a:bodyPr wrap="square" rtlCol="0">
            <a:spAutoFit/>
          </a:bodyPr>
          <a:lstStyle/>
          <a:p>
            <a:r>
              <a:rPr lang="es-ES" sz="2800" dirty="0"/>
              <a:t>8.- Conclusiones y recomendaciones </a:t>
            </a:r>
          </a:p>
          <a:p>
            <a:endParaRPr lang="es-ES" dirty="0"/>
          </a:p>
        </p:txBody>
      </p:sp>
      <p:pic>
        <p:nvPicPr>
          <p:cNvPr id="13" name="Picture 4" descr="http://automatizacion.espe.edu.ec/wp-content/uploads/2014/07/cropped-Espe-Control-Logo-2.png">
            <a:extLst>
              <a:ext uri="{FF2B5EF4-FFF2-40B4-BE49-F238E27FC236}">
                <a16:creationId xmlns:a16="http://schemas.microsoft.com/office/drawing/2014/main" id="{026ED929-568C-4B0E-9815-58E63C078F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684" t="26663" r="39558" b="5699"/>
          <a:stretch/>
        </p:blipFill>
        <p:spPr bwMode="auto">
          <a:xfrm>
            <a:off x="10569388" y="5391095"/>
            <a:ext cx="882277" cy="8881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4" name="Imagen 13" descr="No hay ninguna descripciÃ³n de la foto disponible.">
            <a:extLst>
              <a:ext uri="{FF2B5EF4-FFF2-40B4-BE49-F238E27FC236}">
                <a16:creationId xmlns:a16="http://schemas.microsoft.com/office/drawing/2014/main" id="{9697E1CF-1221-4867-AB2C-426732781D3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34919" y="444223"/>
            <a:ext cx="990108" cy="1021506"/>
          </a:xfrm>
          <a:prstGeom prst="rect">
            <a:avLst/>
          </a:prstGeom>
          <a:noFill/>
          <a:ln>
            <a:noFill/>
          </a:ln>
        </p:spPr>
      </p:pic>
    </p:spTree>
    <p:extLst>
      <p:ext uri="{BB962C8B-B14F-4D97-AF65-F5344CB8AC3E}">
        <p14:creationId xmlns:p14="http://schemas.microsoft.com/office/powerpoint/2010/main" val="269212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7" grpId="0"/>
      <p:bldP spid="8" grpId="0"/>
      <p:bldP spid="9"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4EC0FA-1009-4508-9D97-3E5237611DB0}"/>
              </a:ext>
            </a:extLst>
          </p:cNvPr>
          <p:cNvSpPr>
            <a:spLocks noGrp="1"/>
          </p:cNvSpPr>
          <p:nvPr>
            <p:ph type="title"/>
          </p:nvPr>
        </p:nvSpPr>
        <p:spPr>
          <a:xfrm>
            <a:off x="677333" y="426558"/>
            <a:ext cx="8596668" cy="724930"/>
          </a:xfrm>
        </p:spPr>
        <p:txBody>
          <a:bodyPr>
            <a:normAutofit/>
          </a:bodyPr>
          <a:lstStyle/>
          <a:p>
            <a:r>
              <a:rPr lang="es-ES" sz="3200" b="1" dirty="0"/>
              <a:t>6.2.4.- IDE VISUAL STUDIO </a:t>
            </a:r>
          </a:p>
        </p:txBody>
      </p:sp>
      <p:sp>
        <p:nvSpPr>
          <p:cNvPr id="3" name="Rectángulo 2">
            <a:extLst>
              <a:ext uri="{FF2B5EF4-FFF2-40B4-BE49-F238E27FC236}">
                <a16:creationId xmlns:a16="http://schemas.microsoft.com/office/drawing/2014/main" id="{6144D92F-09BF-4960-BDAA-AC429D7C0B28}"/>
              </a:ext>
            </a:extLst>
          </p:cNvPr>
          <p:cNvSpPr/>
          <p:nvPr/>
        </p:nvSpPr>
        <p:spPr>
          <a:xfrm>
            <a:off x="5558616" y="1506072"/>
            <a:ext cx="3988796" cy="4093428"/>
          </a:xfrm>
          <a:prstGeom prst="rect">
            <a:avLst/>
          </a:prstGeom>
        </p:spPr>
        <p:txBody>
          <a:bodyPr wrap="square">
            <a:spAutoFit/>
          </a:bodyPr>
          <a:lstStyle/>
          <a:p>
            <a:pPr algn="just"/>
            <a:r>
              <a:rPr lang="es-ES" sz="2000" dirty="0">
                <a:latin typeface="Arial" panose="020B0604020202020204" pitchFamily="34" charset="0"/>
                <a:ea typeface="Calibri" panose="020F0502020204030204" pitchFamily="34" charset="0"/>
              </a:rPr>
              <a:t>Una vez que los valores han sido digitalizados con las debidas normas de funcionabilidad, esto son receptados por un computador para ser estudiados y analizados mediante un software denominado IDE VISUAL STUDIO, el mismo que permite mediante una gama de programación, poder visualizar las gráficas o curvas de funcionalidad de la fuente de calor por inducción.</a:t>
            </a:r>
            <a:endParaRPr lang="es-ES" sz="2000" dirty="0"/>
          </a:p>
        </p:txBody>
      </p:sp>
      <p:pic>
        <p:nvPicPr>
          <p:cNvPr id="4" name="Imagen 3" descr="C:\Users\USUARIO\Desktop\Fotos del proyecto de investigación calentamiento por inducción\FOTO TESIS\IMG_20190315_215337.jpg">
            <a:extLst>
              <a:ext uri="{FF2B5EF4-FFF2-40B4-BE49-F238E27FC236}">
                <a16:creationId xmlns:a16="http://schemas.microsoft.com/office/drawing/2014/main" id="{DD19D4E0-D7B7-40F5-9847-9ED11469766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333" y="1506072"/>
            <a:ext cx="4620807" cy="4519528"/>
          </a:xfrm>
          <a:prstGeom prst="rect">
            <a:avLst/>
          </a:prstGeom>
          <a:noFill/>
          <a:ln>
            <a:noFill/>
          </a:ln>
        </p:spPr>
      </p:pic>
      <p:pic>
        <p:nvPicPr>
          <p:cNvPr id="5" name="Picture 4" descr="http://automatizacion.espe.edu.ec/wp-content/uploads/2014/07/cropped-Espe-Control-Logo-2.png">
            <a:extLst>
              <a:ext uri="{FF2B5EF4-FFF2-40B4-BE49-F238E27FC236}">
                <a16:creationId xmlns:a16="http://schemas.microsoft.com/office/drawing/2014/main" id="{6042A6CD-AE9F-4065-8789-F19975CC0A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684" t="26663" r="39558" b="5699"/>
          <a:stretch/>
        </p:blipFill>
        <p:spPr bwMode="auto">
          <a:xfrm>
            <a:off x="10499586" y="5375076"/>
            <a:ext cx="925440" cy="9315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 name="Imagen 5" descr="No hay ninguna descripciÃ³n de la foto disponible.">
            <a:extLst>
              <a:ext uri="{FF2B5EF4-FFF2-40B4-BE49-F238E27FC236}">
                <a16:creationId xmlns:a16="http://schemas.microsoft.com/office/drawing/2014/main" id="{327D5EF6-57ED-44DC-A772-1CAD14D96D8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499587" y="444223"/>
            <a:ext cx="925440" cy="931595"/>
          </a:xfrm>
          <a:prstGeom prst="rect">
            <a:avLst/>
          </a:prstGeom>
          <a:noFill/>
          <a:ln>
            <a:noFill/>
          </a:ln>
        </p:spPr>
      </p:pic>
    </p:spTree>
    <p:extLst>
      <p:ext uri="{BB962C8B-B14F-4D97-AF65-F5344CB8AC3E}">
        <p14:creationId xmlns:p14="http://schemas.microsoft.com/office/powerpoint/2010/main" val="8431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BF39C2-AE33-4CD3-9EA7-8616C54AB916}"/>
              </a:ext>
            </a:extLst>
          </p:cNvPr>
          <p:cNvSpPr>
            <a:spLocks noGrp="1"/>
          </p:cNvSpPr>
          <p:nvPr>
            <p:ph type="title"/>
          </p:nvPr>
        </p:nvSpPr>
        <p:spPr>
          <a:xfrm>
            <a:off x="578480" y="151382"/>
            <a:ext cx="8596668" cy="1320800"/>
          </a:xfrm>
        </p:spPr>
        <p:txBody>
          <a:bodyPr>
            <a:normAutofit/>
          </a:bodyPr>
          <a:lstStyle/>
          <a:p>
            <a:r>
              <a:rPr lang="es-ES" sz="3200" b="1" dirty="0"/>
              <a:t>6.2.5.- Construcción del sistema de adquisición de datos</a:t>
            </a:r>
          </a:p>
        </p:txBody>
      </p:sp>
      <p:sp>
        <p:nvSpPr>
          <p:cNvPr id="3" name="Rectángulo 2">
            <a:extLst>
              <a:ext uri="{FF2B5EF4-FFF2-40B4-BE49-F238E27FC236}">
                <a16:creationId xmlns:a16="http://schemas.microsoft.com/office/drawing/2014/main" id="{F2FEAEF8-7C93-4393-A9E1-AA00F40BD20E}"/>
              </a:ext>
            </a:extLst>
          </p:cNvPr>
          <p:cNvSpPr/>
          <p:nvPr/>
        </p:nvSpPr>
        <p:spPr>
          <a:xfrm>
            <a:off x="6539159" y="2513672"/>
            <a:ext cx="2954464" cy="3477875"/>
          </a:xfrm>
          <a:prstGeom prst="rect">
            <a:avLst/>
          </a:prstGeom>
        </p:spPr>
        <p:txBody>
          <a:bodyPr wrap="square">
            <a:spAutoFit/>
          </a:bodyPr>
          <a:lstStyle/>
          <a:p>
            <a:pPr algn="just"/>
            <a:r>
              <a:rPr lang="es-ES" sz="2000" dirty="0">
                <a:latin typeface="Arial" panose="020B0604020202020204" pitchFamily="34" charset="0"/>
                <a:ea typeface="Calibri" panose="020F0502020204030204" pitchFamily="34" charset="0"/>
              </a:rPr>
              <a:t>La implementación práctica y experimental de todo el sistema integrado de adquisición de datos, con cada uno de sus componentes, los mismos que fueron estudiados y analizados anteriormente, para el diseño y la construcción de dicho sistema.</a:t>
            </a:r>
            <a:endParaRPr lang="es-ES" sz="2000" dirty="0"/>
          </a:p>
        </p:txBody>
      </p:sp>
      <p:pic>
        <p:nvPicPr>
          <p:cNvPr id="4" name="Imagen 3" descr="C:\Users\USUARIO\Desktop\Fotos del proyecto de investigación calentamiento por inducción\FOTO TESIS\IMG_20190315_215230.jpg">
            <a:extLst>
              <a:ext uri="{FF2B5EF4-FFF2-40B4-BE49-F238E27FC236}">
                <a16:creationId xmlns:a16="http://schemas.microsoft.com/office/drawing/2014/main" id="{EF00BFA1-0092-4B07-892E-424B79F30A9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480" y="1638919"/>
            <a:ext cx="5689600" cy="4267200"/>
          </a:xfrm>
          <a:prstGeom prst="rect">
            <a:avLst/>
          </a:prstGeom>
          <a:noFill/>
          <a:ln>
            <a:noFill/>
          </a:ln>
        </p:spPr>
      </p:pic>
      <p:pic>
        <p:nvPicPr>
          <p:cNvPr id="5" name="Picture 4" descr="http://automatizacion.espe.edu.ec/wp-content/uploads/2014/07/cropped-Espe-Control-Logo-2.png">
            <a:extLst>
              <a:ext uri="{FF2B5EF4-FFF2-40B4-BE49-F238E27FC236}">
                <a16:creationId xmlns:a16="http://schemas.microsoft.com/office/drawing/2014/main" id="{C11481E9-D898-45E7-9B4E-E723A74D1F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684" t="26663" r="39558" b="5699"/>
          <a:stretch/>
        </p:blipFill>
        <p:spPr bwMode="auto">
          <a:xfrm>
            <a:off x="10518139" y="5499848"/>
            <a:ext cx="969658" cy="9139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 name="Imagen 5" descr="No hay ninguna descripciÃ³n de la foto disponible.">
            <a:extLst>
              <a:ext uri="{FF2B5EF4-FFF2-40B4-BE49-F238E27FC236}">
                <a16:creationId xmlns:a16="http://schemas.microsoft.com/office/drawing/2014/main" id="{D0CF674F-2BCE-4FCB-BD50-534F7953352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408025" y="444223"/>
            <a:ext cx="1017002" cy="1027959"/>
          </a:xfrm>
          <a:prstGeom prst="rect">
            <a:avLst/>
          </a:prstGeom>
          <a:noFill/>
          <a:ln>
            <a:noFill/>
          </a:ln>
        </p:spPr>
      </p:pic>
    </p:spTree>
    <p:extLst>
      <p:ext uri="{BB962C8B-B14F-4D97-AF65-F5344CB8AC3E}">
        <p14:creationId xmlns:p14="http://schemas.microsoft.com/office/powerpoint/2010/main" val="206077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9105E4-CD97-4393-89A0-C642C084B367}"/>
              </a:ext>
            </a:extLst>
          </p:cNvPr>
          <p:cNvSpPr>
            <a:spLocks noGrp="1"/>
          </p:cNvSpPr>
          <p:nvPr>
            <p:ph type="title"/>
          </p:nvPr>
        </p:nvSpPr>
        <p:spPr>
          <a:xfrm>
            <a:off x="376517" y="28943"/>
            <a:ext cx="10109709" cy="697198"/>
          </a:xfrm>
        </p:spPr>
        <p:txBody>
          <a:bodyPr>
            <a:normAutofit/>
          </a:bodyPr>
          <a:lstStyle/>
          <a:p>
            <a:r>
              <a:rPr lang="es-ES" sz="3200" b="1" dirty="0"/>
              <a:t>7.- Integración general de los sistemas</a:t>
            </a:r>
          </a:p>
        </p:txBody>
      </p:sp>
      <p:pic>
        <p:nvPicPr>
          <p:cNvPr id="3" name="Imagen 2">
            <a:extLst>
              <a:ext uri="{FF2B5EF4-FFF2-40B4-BE49-F238E27FC236}">
                <a16:creationId xmlns:a16="http://schemas.microsoft.com/office/drawing/2014/main" id="{0A690FAB-BBAB-4C08-B551-5184BADEBC2F}"/>
              </a:ext>
            </a:extLst>
          </p:cNvPr>
          <p:cNvPicPr>
            <a:picLocks noChangeAspect="1"/>
          </p:cNvPicPr>
          <p:nvPr/>
        </p:nvPicPr>
        <p:blipFill>
          <a:blip r:embed="rId2"/>
          <a:stretch>
            <a:fillRect/>
          </a:stretch>
        </p:blipFill>
        <p:spPr>
          <a:xfrm>
            <a:off x="15946" y="726141"/>
            <a:ext cx="10830850" cy="5983941"/>
          </a:xfrm>
          <a:prstGeom prst="rect">
            <a:avLst/>
          </a:prstGeom>
        </p:spPr>
      </p:pic>
      <p:pic>
        <p:nvPicPr>
          <p:cNvPr id="4" name="Picture 4" descr="http://automatizacion.espe.edu.ec/wp-content/uploads/2014/07/cropped-Espe-Control-Logo-2.png">
            <a:extLst>
              <a:ext uri="{FF2B5EF4-FFF2-40B4-BE49-F238E27FC236}">
                <a16:creationId xmlns:a16="http://schemas.microsoft.com/office/drawing/2014/main" id="{BB01F9D7-1C5A-46BB-BA70-4B217E3E22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684" t="26663" r="39558" b="5699"/>
          <a:stretch/>
        </p:blipFill>
        <p:spPr bwMode="auto">
          <a:xfrm>
            <a:off x="11073394" y="5783259"/>
            <a:ext cx="857911" cy="7992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Imagen 4" descr="No hay ninguna descripciÃ³n de la foto disponible.">
            <a:extLst>
              <a:ext uri="{FF2B5EF4-FFF2-40B4-BE49-F238E27FC236}">
                <a16:creationId xmlns:a16="http://schemas.microsoft.com/office/drawing/2014/main" id="{13EBD53D-DE23-41DF-AB48-246586E6AF0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073394" y="498566"/>
            <a:ext cx="857911" cy="863617"/>
          </a:xfrm>
          <a:prstGeom prst="rect">
            <a:avLst/>
          </a:prstGeom>
          <a:noFill/>
          <a:ln>
            <a:noFill/>
          </a:ln>
        </p:spPr>
      </p:pic>
    </p:spTree>
    <p:extLst>
      <p:ext uri="{BB962C8B-B14F-4D97-AF65-F5344CB8AC3E}">
        <p14:creationId xmlns:p14="http://schemas.microsoft.com/office/powerpoint/2010/main" val="195615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85278E-64C4-4310-B70F-472AB189650B}"/>
              </a:ext>
            </a:extLst>
          </p:cNvPr>
          <p:cNvSpPr>
            <a:spLocks noGrp="1"/>
          </p:cNvSpPr>
          <p:nvPr>
            <p:ph type="title"/>
          </p:nvPr>
        </p:nvSpPr>
        <p:spPr>
          <a:xfrm>
            <a:off x="477445" y="189834"/>
            <a:ext cx="9325462" cy="1320800"/>
          </a:xfrm>
        </p:spPr>
        <p:txBody>
          <a:bodyPr>
            <a:noAutofit/>
          </a:bodyPr>
          <a:lstStyle/>
          <a:p>
            <a:r>
              <a:rPr lang="es-ES" sz="3200" b="1" dirty="0"/>
              <a:t>7.1.- Construcción de la integración de los sistemas</a:t>
            </a:r>
          </a:p>
        </p:txBody>
      </p:sp>
      <p:pic>
        <p:nvPicPr>
          <p:cNvPr id="3" name="Imagen 2" descr="C:\Users\USUARIO\Desktop\Fotos del proyecto de investigación calentamiento por inducción\FOTO TESIS\IMG_20190315_215956.jpg">
            <a:extLst>
              <a:ext uri="{FF2B5EF4-FFF2-40B4-BE49-F238E27FC236}">
                <a16:creationId xmlns:a16="http://schemas.microsoft.com/office/drawing/2014/main" id="{821EB836-F658-4A74-85CB-FDB1AC8F309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5996" y="1627094"/>
            <a:ext cx="7429745" cy="5041072"/>
          </a:xfrm>
          <a:prstGeom prst="rect">
            <a:avLst/>
          </a:prstGeom>
          <a:noFill/>
          <a:ln>
            <a:noFill/>
          </a:ln>
        </p:spPr>
      </p:pic>
      <p:pic>
        <p:nvPicPr>
          <p:cNvPr id="4" name="Picture 4" descr="http://automatizacion.espe.edu.ec/wp-content/uploads/2014/07/cropped-Espe-Control-Logo-2.png">
            <a:extLst>
              <a:ext uri="{FF2B5EF4-FFF2-40B4-BE49-F238E27FC236}">
                <a16:creationId xmlns:a16="http://schemas.microsoft.com/office/drawing/2014/main" id="{C7186C74-BA8C-4C6B-9F42-EE519535DE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684" t="26663" r="39558" b="5699"/>
          <a:stretch/>
        </p:blipFill>
        <p:spPr bwMode="auto">
          <a:xfrm>
            <a:off x="10499586" y="5509546"/>
            <a:ext cx="925440" cy="9315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Imagen 4" descr="No hay ninguna descripciÃ³n de la foto disponible.">
            <a:extLst>
              <a:ext uri="{FF2B5EF4-FFF2-40B4-BE49-F238E27FC236}">
                <a16:creationId xmlns:a16="http://schemas.microsoft.com/office/drawing/2014/main" id="{00ADA729-22DA-4664-BE4D-0EE24F52B04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394577" y="444223"/>
            <a:ext cx="1030450" cy="1066411"/>
          </a:xfrm>
          <a:prstGeom prst="rect">
            <a:avLst/>
          </a:prstGeom>
          <a:noFill/>
          <a:ln>
            <a:noFill/>
          </a:ln>
        </p:spPr>
      </p:pic>
    </p:spTree>
    <p:extLst>
      <p:ext uri="{BB962C8B-B14F-4D97-AF65-F5344CB8AC3E}">
        <p14:creationId xmlns:p14="http://schemas.microsoft.com/office/powerpoint/2010/main" val="417791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D5D202-F8EF-42BD-B873-A1BA9B751094}"/>
              </a:ext>
            </a:extLst>
          </p:cNvPr>
          <p:cNvSpPr>
            <a:spLocks noGrp="1"/>
          </p:cNvSpPr>
          <p:nvPr>
            <p:ph type="title"/>
          </p:nvPr>
        </p:nvSpPr>
        <p:spPr>
          <a:xfrm>
            <a:off x="209502" y="161782"/>
            <a:ext cx="9270674" cy="1492207"/>
          </a:xfrm>
        </p:spPr>
        <p:txBody>
          <a:bodyPr>
            <a:normAutofit/>
          </a:bodyPr>
          <a:lstStyle/>
          <a:p>
            <a:pPr algn="just"/>
            <a:r>
              <a:rPr lang="es-ES" sz="3200" b="1" dirty="0"/>
              <a:t>7.2.- Construcción de la integración general los sistemas para el tratamiento superficial de ejes metálicos tipo Keys de PC </a:t>
            </a:r>
          </a:p>
        </p:txBody>
      </p:sp>
      <p:pic>
        <p:nvPicPr>
          <p:cNvPr id="3" name="Imagen 2" descr="C:\Users\USUARIO\Desktop\FOTOS KEYS CALENTADOR POR INDUCCIÓN\IMG_20190520_153632.jpg">
            <a:extLst>
              <a:ext uri="{FF2B5EF4-FFF2-40B4-BE49-F238E27FC236}">
                <a16:creationId xmlns:a16="http://schemas.microsoft.com/office/drawing/2014/main" id="{7C16DA12-431B-4F9D-A62D-0A1E0A0BADE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5412" y="1882589"/>
            <a:ext cx="4504764" cy="4706053"/>
          </a:xfrm>
          <a:prstGeom prst="rect">
            <a:avLst/>
          </a:prstGeom>
          <a:noFill/>
          <a:ln>
            <a:noFill/>
          </a:ln>
        </p:spPr>
      </p:pic>
      <p:pic>
        <p:nvPicPr>
          <p:cNvPr id="4" name="Imagen 3" descr="C:\Users\USUARIO\Desktop\FOTOS KEYS CALENTADOR POR INDUCCIÓN\IMG_20190520_153424.jpg">
            <a:extLst>
              <a:ext uri="{FF2B5EF4-FFF2-40B4-BE49-F238E27FC236}">
                <a16:creationId xmlns:a16="http://schemas.microsoft.com/office/drawing/2014/main" id="{32A4723B-D60B-4C52-834F-DC91421694A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852" y="1897227"/>
            <a:ext cx="3653155" cy="4676775"/>
          </a:xfrm>
          <a:prstGeom prst="rect">
            <a:avLst/>
          </a:prstGeom>
          <a:noFill/>
          <a:ln>
            <a:noFill/>
          </a:ln>
        </p:spPr>
      </p:pic>
      <p:pic>
        <p:nvPicPr>
          <p:cNvPr id="5" name="Picture 4" descr="http://automatizacion.espe.edu.ec/wp-content/uploads/2014/07/cropped-Espe-Control-Logo-2.png">
            <a:extLst>
              <a:ext uri="{FF2B5EF4-FFF2-40B4-BE49-F238E27FC236}">
                <a16:creationId xmlns:a16="http://schemas.microsoft.com/office/drawing/2014/main" id="{6EB910E9-06D0-4B74-AF0F-6C217D59F3A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684" t="26663" r="39558" b="5699"/>
          <a:stretch/>
        </p:blipFill>
        <p:spPr bwMode="auto">
          <a:xfrm>
            <a:off x="10449101" y="5615513"/>
            <a:ext cx="975925" cy="9584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 name="Imagen 5" descr="No hay ninguna descripciÃ³n de la foto disponible.">
            <a:extLst>
              <a:ext uri="{FF2B5EF4-FFF2-40B4-BE49-F238E27FC236}">
                <a16:creationId xmlns:a16="http://schemas.microsoft.com/office/drawing/2014/main" id="{1C9DB582-7A9C-4132-97FA-C47A156F157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449101" y="444223"/>
            <a:ext cx="975925" cy="958489"/>
          </a:xfrm>
          <a:prstGeom prst="rect">
            <a:avLst/>
          </a:prstGeom>
          <a:noFill/>
          <a:ln>
            <a:noFill/>
          </a:ln>
        </p:spPr>
      </p:pic>
    </p:spTree>
    <p:extLst>
      <p:ext uri="{BB962C8B-B14F-4D97-AF65-F5344CB8AC3E}">
        <p14:creationId xmlns:p14="http://schemas.microsoft.com/office/powerpoint/2010/main" val="49960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2E499E-CFF0-4A5D-AFB4-7842412215E5}"/>
              </a:ext>
            </a:extLst>
          </p:cNvPr>
          <p:cNvSpPr>
            <a:spLocks noGrp="1"/>
          </p:cNvSpPr>
          <p:nvPr>
            <p:ph type="title"/>
          </p:nvPr>
        </p:nvSpPr>
        <p:spPr>
          <a:xfrm>
            <a:off x="280350" y="336774"/>
            <a:ext cx="8514026" cy="1325562"/>
          </a:xfrm>
        </p:spPr>
        <p:txBody>
          <a:bodyPr>
            <a:noAutofit/>
          </a:bodyPr>
          <a:lstStyle/>
          <a:p>
            <a:pPr algn="just"/>
            <a:r>
              <a:rPr lang="es-ES" sz="3200" b="1" dirty="0"/>
              <a:t>7.3.- Templado superficial de ejes metálicos o tratamiento superficial de ejes metálicos para la barra de acero de AISI 4340 de 5[mm] de diámetro </a:t>
            </a:r>
          </a:p>
        </p:txBody>
      </p:sp>
      <p:pic>
        <p:nvPicPr>
          <p:cNvPr id="3" name="Imagen 2" descr="C:\Users\USUARIO\Desktop\Fotos del proyecto de investigación calentamiento por inducción\FOTO TESIS\IMG_20190521_103722.jpg">
            <a:extLst>
              <a:ext uri="{FF2B5EF4-FFF2-40B4-BE49-F238E27FC236}">
                <a16:creationId xmlns:a16="http://schemas.microsoft.com/office/drawing/2014/main" id="{02C46EF5-8856-4F65-92A1-FE13488F8A23}"/>
              </a:ext>
            </a:extLst>
          </p:cNvPr>
          <p:cNvPicPr/>
          <p:nvPr/>
        </p:nvPicPr>
        <p:blipFill rotWithShape="1">
          <a:blip r:embed="rId2" cstate="print">
            <a:extLst>
              <a:ext uri="{28A0092B-C50C-407E-A947-70E740481C1C}">
                <a14:useLocalDpi xmlns:a14="http://schemas.microsoft.com/office/drawing/2010/main" val="0"/>
              </a:ext>
            </a:extLst>
          </a:blip>
          <a:srcRect b="13926"/>
          <a:stretch/>
        </p:blipFill>
        <p:spPr bwMode="auto">
          <a:xfrm>
            <a:off x="3054475" y="1936975"/>
            <a:ext cx="3842385" cy="4409440"/>
          </a:xfrm>
          <a:prstGeom prst="rect">
            <a:avLst/>
          </a:prstGeom>
          <a:noFill/>
          <a:ln>
            <a:noFill/>
          </a:ln>
          <a:extLst>
            <a:ext uri="{53640926-AAD7-44D8-BBD7-CCE9431645EC}">
              <a14:shadowObscured xmlns:a14="http://schemas.microsoft.com/office/drawing/2010/main"/>
            </a:ext>
          </a:extLst>
        </p:spPr>
      </p:pic>
      <p:pic>
        <p:nvPicPr>
          <p:cNvPr id="4" name="Picture 4" descr="http://automatizacion.espe.edu.ec/wp-content/uploads/2014/07/cropped-Espe-Control-Logo-2.png">
            <a:extLst>
              <a:ext uri="{FF2B5EF4-FFF2-40B4-BE49-F238E27FC236}">
                <a16:creationId xmlns:a16="http://schemas.microsoft.com/office/drawing/2014/main" id="{35B63707-C2B2-4F03-8C7F-65A1DAD171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684" t="26663" r="39558" b="5699"/>
          <a:stretch/>
        </p:blipFill>
        <p:spPr bwMode="auto">
          <a:xfrm>
            <a:off x="10588717" y="5404833"/>
            <a:ext cx="935360" cy="9415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Imagen 4" descr="No hay ninguna descripciÃ³n de la foto disponible.">
            <a:extLst>
              <a:ext uri="{FF2B5EF4-FFF2-40B4-BE49-F238E27FC236}">
                <a16:creationId xmlns:a16="http://schemas.microsoft.com/office/drawing/2014/main" id="{59DEE048-45FF-43F0-82CC-8F747D85D26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394577" y="444222"/>
            <a:ext cx="1030450" cy="1048401"/>
          </a:xfrm>
          <a:prstGeom prst="rect">
            <a:avLst/>
          </a:prstGeom>
          <a:noFill/>
          <a:ln>
            <a:noFill/>
          </a:ln>
        </p:spPr>
      </p:pic>
    </p:spTree>
    <p:extLst>
      <p:ext uri="{BB962C8B-B14F-4D97-AF65-F5344CB8AC3E}">
        <p14:creationId xmlns:p14="http://schemas.microsoft.com/office/powerpoint/2010/main" val="213415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09849-A820-4DA2-AE50-7347AEC7C352}"/>
              </a:ext>
            </a:extLst>
          </p:cNvPr>
          <p:cNvSpPr>
            <a:spLocks noGrp="1"/>
          </p:cNvSpPr>
          <p:nvPr>
            <p:ph type="title"/>
          </p:nvPr>
        </p:nvSpPr>
        <p:spPr>
          <a:xfrm>
            <a:off x="206686" y="170510"/>
            <a:ext cx="8923867" cy="1100404"/>
          </a:xfrm>
        </p:spPr>
        <p:txBody>
          <a:bodyPr>
            <a:noAutofit/>
          </a:bodyPr>
          <a:lstStyle/>
          <a:p>
            <a:r>
              <a:rPr lang="es-ES" sz="2800" b="1" dirty="0"/>
              <a:t>7.4.- Pruebas globales de funcionamiento de la barra cilíndrica de acero de AISI 4340 de 5[mm] de diámetro</a:t>
            </a:r>
          </a:p>
        </p:txBody>
      </p:sp>
      <p:graphicFrame>
        <p:nvGraphicFramePr>
          <p:cNvPr id="8" name="Tabla 7">
            <a:extLst>
              <a:ext uri="{FF2B5EF4-FFF2-40B4-BE49-F238E27FC236}">
                <a16:creationId xmlns:a16="http://schemas.microsoft.com/office/drawing/2014/main" id="{F311EAC2-7DE4-49D7-AC65-CB5F5525F92D}"/>
              </a:ext>
            </a:extLst>
          </p:cNvPr>
          <p:cNvGraphicFramePr>
            <a:graphicFrameLocks noGrp="1"/>
          </p:cNvGraphicFramePr>
          <p:nvPr>
            <p:extLst>
              <p:ext uri="{D42A27DB-BD31-4B8C-83A1-F6EECF244321}">
                <p14:modId xmlns:p14="http://schemas.microsoft.com/office/powerpoint/2010/main" val="1557017333"/>
              </p:ext>
            </p:extLst>
          </p:nvPr>
        </p:nvGraphicFramePr>
        <p:xfrm>
          <a:off x="312746" y="2460813"/>
          <a:ext cx="3788607" cy="3967480"/>
        </p:xfrm>
        <a:graphic>
          <a:graphicData uri="http://schemas.openxmlformats.org/drawingml/2006/table">
            <a:tbl>
              <a:tblPr firstRow="1" firstCol="1" bandRow="1">
                <a:tableStyleId>{5C22544A-7EE6-4342-B048-85BDC9FD1C3A}</a:tableStyleId>
              </a:tblPr>
              <a:tblGrid>
                <a:gridCol w="1333961">
                  <a:extLst>
                    <a:ext uri="{9D8B030D-6E8A-4147-A177-3AD203B41FA5}">
                      <a16:colId xmlns:a16="http://schemas.microsoft.com/office/drawing/2014/main" val="2171975213"/>
                    </a:ext>
                  </a:extLst>
                </a:gridCol>
                <a:gridCol w="2454646">
                  <a:extLst>
                    <a:ext uri="{9D8B030D-6E8A-4147-A177-3AD203B41FA5}">
                      <a16:colId xmlns:a16="http://schemas.microsoft.com/office/drawing/2014/main" val="2478007105"/>
                    </a:ext>
                  </a:extLst>
                </a:gridCol>
              </a:tblGrid>
              <a:tr h="0">
                <a:tc>
                  <a:txBody>
                    <a:bodyPr/>
                    <a:lstStyle/>
                    <a:p>
                      <a:pPr algn="ctr">
                        <a:lnSpc>
                          <a:spcPct val="150000"/>
                        </a:lnSpc>
                        <a:spcAft>
                          <a:spcPts val="0"/>
                        </a:spcAft>
                      </a:pPr>
                      <a:r>
                        <a:rPr lang="es-ES" sz="1800" dirty="0">
                          <a:solidFill>
                            <a:schemeClr val="tx1"/>
                          </a:solidFill>
                          <a:effectLst/>
                          <a:latin typeface="Arial" panose="020B0604020202020204" pitchFamily="34" charset="0"/>
                          <a:cs typeface="Arial" panose="020B0604020202020204" pitchFamily="34" charset="0"/>
                        </a:rPr>
                        <a:t>TIEMPO[s]</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ctr">
                        <a:lnSpc>
                          <a:spcPct val="150000"/>
                        </a:lnSpc>
                        <a:spcAft>
                          <a:spcPts val="0"/>
                        </a:spcAft>
                      </a:pPr>
                      <a:r>
                        <a:rPr lang="es-ES" sz="1800" dirty="0">
                          <a:solidFill>
                            <a:schemeClr val="tx1"/>
                          </a:solidFill>
                          <a:effectLst/>
                          <a:latin typeface="Arial" panose="020B0604020202020204" pitchFamily="34" charset="0"/>
                          <a:cs typeface="Arial" panose="020B0604020202020204" pitchFamily="34" charset="0"/>
                        </a:rPr>
                        <a:t>TEMPERATURA [ᵒC]</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366288831"/>
                  </a:ext>
                </a:extLst>
              </a:tr>
              <a:tr h="190500">
                <a:tc>
                  <a:txBody>
                    <a:bodyPr/>
                    <a:lstStyle/>
                    <a:p>
                      <a:pPr algn="ctr">
                        <a:lnSpc>
                          <a:spcPct val="150000"/>
                        </a:lnSpc>
                        <a:spcAft>
                          <a:spcPts val="0"/>
                        </a:spcAft>
                      </a:pPr>
                      <a:r>
                        <a:rPr lang="es-ES" sz="1800" dirty="0">
                          <a:solidFill>
                            <a:schemeClr val="tx1"/>
                          </a:solidFill>
                          <a:effectLst/>
                          <a:latin typeface="Arial" panose="020B0604020202020204" pitchFamily="34" charset="0"/>
                          <a:cs typeface="Arial" panose="020B0604020202020204" pitchFamily="34" charset="0"/>
                        </a:rPr>
                        <a:t>5</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ctr">
                        <a:lnSpc>
                          <a:spcPct val="150000"/>
                        </a:lnSpc>
                        <a:spcAft>
                          <a:spcPts val="0"/>
                        </a:spcAft>
                      </a:pPr>
                      <a:r>
                        <a:rPr lang="es-ES" sz="1800" b="1" dirty="0">
                          <a:solidFill>
                            <a:schemeClr val="tx1"/>
                          </a:solidFill>
                          <a:effectLst/>
                          <a:latin typeface="Arial" panose="020B0604020202020204" pitchFamily="34" charset="0"/>
                          <a:cs typeface="Arial" panose="020B0604020202020204" pitchFamily="34" charset="0"/>
                        </a:rPr>
                        <a:t>201</a:t>
                      </a:r>
                      <a:endParaRPr lang="es-E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2552405435"/>
                  </a:ext>
                </a:extLst>
              </a:tr>
              <a:tr h="190500">
                <a:tc>
                  <a:txBody>
                    <a:bodyPr/>
                    <a:lstStyle/>
                    <a:p>
                      <a:pPr algn="ctr">
                        <a:lnSpc>
                          <a:spcPct val="150000"/>
                        </a:lnSpc>
                        <a:spcAft>
                          <a:spcPts val="0"/>
                        </a:spcAft>
                      </a:pPr>
                      <a:r>
                        <a:rPr lang="es-ES" sz="1800" dirty="0">
                          <a:solidFill>
                            <a:schemeClr val="tx1"/>
                          </a:solidFill>
                          <a:effectLst/>
                          <a:latin typeface="Arial" panose="020B0604020202020204" pitchFamily="34" charset="0"/>
                          <a:cs typeface="Arial" panose="020B0604020202020204" pitchFamily="34" charset="0"/>
                        </a:rPr>
                        <a:t>10</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ctr">
                        <a:lnSpc>
                          <a:spcPct val="150000"/>
                        </a:lnSpc>
                        <a:spcAft>
                          <a:spcPts val="0"/>
                        </a:spcAft>
                      </a:pPr>
                      <a:r>
                        <a:rPr lang="es-ES" sz="1800" b="1" dirty="0">
                          <a:solidFill>
                            <a:schemeClr val="tx1"/>
                          </a:solidFill>
                          <a:effectLst/>
                          <a:latin typeface="Arial" panose="020B0604020202020204" pitchFamily="34" charset="0"/>
                          <a:cs typeface="Arial" panose="020B0604020202020204" pitchFamily="34" charset="0"/>
                        </a:rPr>
                        <a:t>204</a:t>
                      </a:r>
                      <a:endParaRPr lang="es-E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4209996856"/>
                  </a:ext>
                </a:extLst>
              </a:tr>
              <a:tr h="190500">
                <a:tc>
                  <a:txBody>
                    <a:bodyPr/>
                    <a:lstStyle/>
                    <a:p>
                      <a:pPr algn="ctr">
                        <a:lnSpc>
                          <a:spcPct val="150000"/>
                        </a:lnSpc>
                        <a:spcAft>
                          <a:spcPts val="0"/>
                        </a:spcAft>
                      </a:pPr>
                      <a:r>
                        <a:rPr lang="es-ES" sz="1800" dirty="0">
                          <a:solidFill>
                            <a:schemeClr val="tx1"/>
                          </a:solidFill>
                          <a:effectLst/>
                          <a:latin typeface="Arial" panose="020B0604020202020204" pitchFamily="34" charset="0"/>
                          <a:cs typeface="Arial" panose="020B0604020202020204" pitchFamily="34" charset="0"/>
                        </a:rPr>
                        <a:t>15</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ctr">
                        <a:lnSpc>
                          <a:spcPct val="150000"/>
                        </a:lnSpc>
                        <a:spcAft>
                          <a:spcPts val="0"/>
                        </a:spcAft>
                      </a:pPr>
                      <a:r>
                        <a:rPr lang="es-ES" sz="1800" b="1" dirty="0">
                          <a:solidFill>
                            <a:schemeClr val="tx1"/>
                          </a:solidFill>
                          <a:effectLst/>
                          <a:latin typeface="Arial" panose="020B0604020202020204" pitchFamily="34" charset="0"/>
                          <a:cs typeface="Arial" panose="020B0604020202020204" pitchFamily="34" charset="0"/>
                        </a:rPr>
                        <a:t>315</a:t>
                      </a:r>
                      <a:endParaRPr lang="es-E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3288260672"/>
                  </a:ext>
                </a:extLst>
              </a:tr>
              <a:tr h="190500">
                <a:tc>
                  <a:txBody>
                    <a:bodyPr/>
                    <a:lstStyle/>
                    <a:p>
                      <a:pPr algn="ctr">
                        <a:lnSpc>
                          <a:spcPct val="150000"/>
                        </a:lnSpc>
                        <a:spcAft>
                          <a:spcPts val="0"/>
                        </a:spcAft>
                      </a:pPr>
                      <a:r>
                        <a:rPr lang="es-ES" sz="1800" dirty="0">
                          <a:solidFill>
                            <a:schemeClr val="tx1"/>
                          </a:solidFill>
                          <a:effectLst/>
                          <a:latin typeface="Arial" panose="020B0604020202020204" pitchFamily="34" charset="0"/>
                          <a:cs typeface="Arial" panose="020B0604020202020204" pitchFamily="34" charset="0"/>
                        </a:rPr>
                        <a:t>20</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ctr">
                        <a:lnSpc>
                          <a:spcPct val="150000"/>
                        </a:lnSpc>
                        <a:spcAft>
                          <a:spcPts val="0"/>
                        </a:spcAft>
                      </a:pPr>
                      <a:r>
                        <a:rPr lang="es-ES" sz="1800" b="1" dirty="0">
                          <a:solidFill>
                            <a:schemeClr val="tx1"/>
                          </a:solidFill>
                          <a:effectLst/>
                          <a:latin typeface="Arial" panose="020B0604020202020204" pitchFamily="34" charset="0"/>
                          <a:cs typeface="Arial" panose="020B0604020202020204" pitchFamily="34" charset="0"/>
                        </a:rPr>
                        <a:t>432</a:t>
                      </a:r>
                      <a:endParaRPr lang="es-E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261247026"/>
                  </a:ext>
                </a:extLst>
              </a:tr>
              <a:tr h="190500">
                <a:tc>
                  <a:txBody>
                    <a:bodyPr/>
                    <a:lstStyle/>
                    <a:p>
                      <a:pPr algn="ctr">
                        <a:lnSpc>
                          <a:spcPct val="150000"/>
                        </a:lnSpc>
                        <a:spcAft>
                          <a:spcPts val="0"/>
                        </a:spcAft>
                      </a:pPr>
                      <a:r>
                        <a:rPr lang="es-ES" sz="1800" dirty="0">
                          <a:solidFill>
                            <a:schemeClr val="tx1"/>
                          </a:solidFill>
                          <a:effectLst/>
                          <a:latin typeface="Arial" panose="020B0604020202020204" pitchFamily="34" charset="0"/>
                          <a:cs typeface="Arial" panose="020B0604020202020204" pitchFamily="34" charset="0"/>
                        </a:rPr>
                        <a:t>25</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ctr">
                        <a:lnSpc>
                          <a:spcPct val="150000"/>
                        </a:lnSpc>
                        <a:spcAft>
                          <a:spcPts val="0"/>
                        </a:spcAft>
                      </a:pPr>
                      <a:r>
                        <a:rPr lang="es-E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456</a:t>
                      </a:r>
                    </a:p>
                  </a:txBody>
                  <a:tcPr marL="68580" marR="68580" marT="0" marB="0">
                    <a:solidFill>
                      <a:schemeClr val="bg1"/>
                    </a:solidFill>
                  </a:tcPr>
                </a:tc>
                <a:extLst>
                  <a:ext uri="{0D108BD9-81ED-4DB2-BD59-A6C34878D82A}">
                    <a16:rowId xmlns:a16="http://schemas.microsoft.com/office/drawing/2014/main" val="477321010"/>
                  </a:ext>
                </a:extLst>
              </a:tr>
              <a:tr h="190500">
                <a:tc>
                  <a:txBody>
                    <a:bodyPr/>
                    <a:lstStyle/>
                    <a:p>
                      <a:pPr algn="ctr">
                        <a:lnSpc>
                          <a:spcPct val="150000"/>
                        </a:lnSpc>
                        <a:spcAft>
                          <a:spcPts val="0"/>
                        </a:spcAft>
                      </a:pPr>
                      <a:r>
                        <a:rPr lang="es-ES" sz="1800" dirty="0">
                          <a:solidFill>
                            <a:schemeClr val="tx1"/>
                          </a:solidFill>
                          <a:effectLst/>
                          <a:latin typeface="Arial" panose="020B0604020202020204" pitchFamily="34" charset="0"/>
                          <a:cs typeface="Arial" panose="020B0604020202020204" pitchFamily="34" charset="0"/>
                        </a:rPr>
                        <a:t>30</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ctr">
                        <a:lnSpc>
                          <a:spcPct val="150000"/>
                        </a:lnSpc>
                        <a:spcAft>
                          <a:spcPts val="0"/>
                        </a:spcAft>
                      </a:pPr>
                      <a:r>
                        <a:rPr lang="es-ES" sz="1800" b="1" dirty="0">
                          <a:solidFill>
                            <a:schemeClr val="tx1"/>
                          </a:solidFill>
                          <a:effectLst/>
                          <a:latin typeface="Arial" panose="020B0604020202020204" pitchFamily="34" charset="0"/>
                          <a:cs typeface="Arial" panose="020B0604020202020204" pitchFamily="34" charset="0"/>
                        </a:rPr>
                        <a:t>586</a:t>
                      </a:r>
                      <a:endParaRPr lang="es-E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1256277981"/>
                  </a:ext>
                </a:extLst>
              </a:tr>
              <a:tr h="190500">
                <a:tc>
                  <a:txBody>
                    <a:bodyPr/>
                    <a:lstStyle/>
                    <a:p>
                      <a:pPr algn="ctr">
                        <a:lnSpc>
                          <a:spcPct val="150000"/>
                        </a:lnSpc>
                        <a:spcAft>
                          <a:spcPts val="0"/>
                        </a:spcAft>
                      </a:pPr>
                      <a:r>
                        <a:rPr lang="es-ES" sz="1800" dirty="0">
                          <a:solidFill>
                            <a:schemeClr val="tx1"/>
                          </a:solidFill>
                          <a:effectLst/>
                          <a:latin typeface="Arial" panose="020B0604020202020204" pitchFamily="34" charset="0"/>
                          <a:cs typeface="Arial" panose="020B0604020202020204" pitchFamily="34" charset="0"/>
                        </a:rPr>
                        <a:t>35</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ctr">
                        <a:lnSpc>
                          <a:spcPct val="150000"/>
                        </a:lnSpc>
                        <a:spcAft>
                          <a:spcPts val="0"/>
                        </a:spcAft>
                      </a:pPr>
                      <a:r>
                        <a:rPr lang="es-ES" sz="1800" b="1" dirty="0">
                          <a:solidFill>
                            <a:schemeClr val="tx1"/>
                          </a:solidFill>
                          <a:effectLst/>
                          <a:latin typeface="Arial" panose="020B0604020202020204" pitchFamily="34" charset="0"/>
                          <a:cs typeface="Arial" panose="020B0604020202020204" pitchFamily="34" charset="0"/>
                        </a:rPr>
                        <a:t>519</a:t>
                      </a:r>
                      <a:endParaRPr lang="es-E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3437160394"/>
                  </a:ext>
                </a:extLst>
              </a:tr>
              <a:tr h="190500">
                <a:tc>
                  <a:txBody>
                    <a:bodyPr/>
                    <a:lstStyle/>
                    <a:p>
                      <a:pPr algn="ctr">
                        <a:lnSpc>
                          <a:spcPct val="150000"/>
                        </a:lnSpc>
                        <a:spcAft>
                          <a:spcPts val="0"/>
                        </a:spcAft>
                      </a:pPr>
                      <a:r>
                        <a:rPr lang="es-ES" sz="1800" dirty="0">
                          <a:solidFill>
                            <a:schemeClr val="tx1"/>
                          </a:solidFill>
                          <a:effectLst/>
                          <a:latin typeface="Arial" panose="020B0604020202020204" pitchFamily="34" charset="0"/>
                          <a:cs typeface="Arial" panose="020B0604020202020204" pitchFamily="34" charset="0"/>
                        </a:rPr>
                        <a:t>40</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ctr">
                        <a:lnSpc>
                          <a:spcPct val="150000"/>
                        </a:lnSpc>
                        <a:spcAft>
                          <a:spcPts val="0"/>
                        </a:spcAft>
                      </a:pPr>
                      <a:r>
                        <a:rPr lang="es-ES" sz="1800" b="1" dirty="0">
                          <a:solidFill>
                            <a:schemeClr val="tx1"/>
                          </a:solidFill>
                          <a:effectLst/>
                          <a:latin typeface="Arial" panose="020B0604020202020204" pitchFamily="34" charset="0"/>
                          <a:cs typeface="Arial" panose="020B0604020202020204" pitchFamily="34" charset="0"/>
                        </a:rPr>
                        <a:t>653</a:t>
                      </a:r>
                      <a:endParaRPr lang="es-E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2008098870"/>
                  </a:ext>
                </a:extLst>
              </a:tr>
              <a:tr h="190500">
                <a:tc>
                  <a:txBody>
                    <a:bodyPr/>
                    <a:lstStyle/>
                    <a:p>
                      <a:pPr algn="ctr">
                        <a:lnSpc>
                          <a:spcPct val="150000"/>
                        </a:lnSpc>
                        <a:spcAft>
                          <a:spcPts val="0"/>
                        </a:spcAft>
                      </a:pPr>
                      <a:r>
                        <a:rPr lang="es-ES" sz="1800" dirty="0">
                          <a:solidFill>
                            <a:schemeClr val="tx1"/>
                          </a:solidFill>
                          <a:effectLst/>
                          <a:latin typeface="Arial" panose="020B0604020202020204" pitchFamily="34" charset="0"/>
                          <a:cs typeface="Arial" panose="020B0604020202020204" pitchFamily="34" charset="0"/>
                        </a:rPr>
                        <a:t>45</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ctr">
                        <a:lnSpc>
                          <a:spcPct val="150000"/>
                        </a:lnSpc>
                        <a:spcAft>
                          <a:spcPts val="0"/>
                        </a:spcAft>
                      </a:pPr>
                      <a:r>
                        <a:rPr lang="es-ES" sz="1800" b="1" dirty="0">
                          <a:solidFill>
                            <a:schemeClr val="tx1"/>
                          </a:solidFill>
                          <a:effectLst/>
                          <a:latin typeface="Arial" panose="020B0604020202020204" pitchFamily="34" charset="0"/>
                          <a:cs typeface="Arial" panose="020B0604020202020204" pitchFamily="34" charset="0"/>
                        </a:rPr>
                        <a:t>686</a:t>
                      </a:r>
                      <a:endParaRPr lang="es-E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765934650"/>
                  </a:ext>
                </a:extLst>
              </a:tr>
              <a:tr h="190500">
                <a:tc>
                  <a:txBody>
                    <a:bodyPr/>
                    <a:lstStyle/>
                    <a:p>
                      <a:pPr algn="ctr">
                        <a:lnSpc>
                          <a:spcPct val="150000"/>
                        </a:lnSpc>
                        <a:spcAft>
                          <a:spcPts val="0"/>
                        </a:spcAft>
                      </a:pPr>
                      <a:r>
                        <a:rPr lang="es-ES" sz="1800" dirty="0">
                          <a:solidFill>
                            <a:schemeClr val="tx1"/>
                          </a:solidFill>
                          <a:effectLst/>
                          <a:latin typeface="Arial" panose="020B0604020202020204" pitchFamily="34" charset="0"/>
                          <a:cs typeface="Arial" panose="020B0604020202020204" pitchFamily="34" charset="0"/>
                        </a:rPr>
                        <a:t>50</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ctr">
                        <a:lnSpc>
                          <a:spcPct val="150000"/>
                        </a:lnSpc>
                        <a:spcAft>
                          <a:spcPts val="0"/>
                        </a:spcAft>
                      </a:pPr>
                      <a:r>
                        <a:rPr lang="es-ES" sz="1800" b="1" dirty="0">
                          <a:solidFill>
                            <a:schemeClr val="tx1"/>
                          </a:solidFill>
                          <a:effectLst/>
                          <a:latin typeface="Arial" panose="020B0604020202020204" pitchFamily="34" charset="0"/>
                          <a:cs typeface="Arial" panose="020B0604020202020204" pitchFamily="34" charset="0"/>
                        </a:rPr>
                        <a:t>730</a:t>
                      </a:r>
                      <a:endParaRPr lang="es-E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1812495847"/>
                  </a:ext>
                </a:extLst>
              </a:tr>
            </a:tbl>
          </a:graphicData>
        </a:graphic>
      </p:graphicFrame>
      <p:sp>
        <p:nvSpPr>
          <p:cNvPr id="9" name="Rectángulo 8">
            <a:extLst>
              <a:ext uri="{FF2B5EF4-FFF2-40B4-BE49-F238E27FC236}">
                <a16:creationId xmlns:a16="http://schemas.microsoft.com/office/drawing/2014/main" id="{147832E3-6445-476C-A296-C3A931420A54}"/>
              </a:ext>
            </a:extLst>
          </p:cNvPr>
          <p:cNvSpPr/>
          <p:nvPr/>
        </p:nvSpPr>
        <p:spPr>
          <a:xfrm>
            <a:off x="206687" y="1270914"/>
            <a:ext cx="9017996" cy="1015663"/>
          </a:xfrm>
          <a:prstGeom prst="rect">
            <a:avLst/>
          </a:prstGeom>
        </p:spPr>
        <p:txBody>
          <a:bodyPr wrap="square">
            <a:spAutoFit/>
          </a:bodyPr>
          <a:lstStyle/>
          <a:p>
            <a:pPr algn="just">
              <a:spcAft>
                <a:spcPts val="800"/>
              </a:spcAft>
            </a:pPr>
            <a:r>
              <a:rPr lang="es-ES" sz="2000" dirty="0">
                <a:latin typeface="Arial" panose="020B0604020202020204" pitchFamily="34" charset="0"/>
                <a:ea typeface="Calibri" panose="020F0502020204030204" pitchFamily="34" charset="0"/>
                <a:cs typeface="Times New Roman" panose="02020603050405020304" pitchFamily="18" charset="0"/>
              </a:rPr>
              <a:t>El sistema integrado de adquisición de datos, a través de las pruebas globales para la barra cilíndrica metálica de acero de AISI 4340 de 5[mm] de diámetro, han definido los siguientes valores en cuanto a tiempo y temperatura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Gráfico 4">
            <a:extLst>
              <a:ext uri="{FF2B5EF4-FFF2-40B4-BE49-F238E27FC236}">
                <a16:creationId xmlns:a16="http://schemas.microsoft.com/office/drawing/2014/main" id="{94E1B95E-E6B9-457E-9244-B394E720400C}"/>
              </a:ext>
            </a:extLst>
          </p:cNvPr>
          <p:cNvGraphicFramePr/>
          <p:nvPr>
            <p:extLst>
              <p:ext uri="{D42A27DB-BD31-4B8C-83A1-F6EECF244321}">
                <p14:modId xmlns:p14="http://schemas.microsoft.com/office/powerpoint/2010/main" val="1643606416"/>
              </p:ext>
            </p:extLst>
          </p:nvPr>
        </p:nvGraphicFramePr>
        <p:xfrm>
          <a:off x="4141695" y="2677178"/>
          <a:ext cx="4719918" cy="3788491"/>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4" descr="http://automatizacion.espe.edu.ec/wp-content/uploads/2014/07/cropped-Espe-Control-Logo-2.png">
            <a:extLst>
              <a:ext uri="{FF2B5EF4-FFF2-40B4-BE49-F238E27FC236}">
                <a16:creationId xmlns:a16="http://schemas.microsoft.com/office/drawing/2014/main" id="{0DA23732-E78A-49B7-803D-551666F6A8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684" t="26663" r="39558" b="5699"/>
          <a:stretch/>
        </p:blipFill>
        <p:spPr bwMode="auto">
          <a:xfrm>
            <a:off x="10567115" y="5450006"/>
            <a:ext cx="1035751" cy="10156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Imagen 6" descr="No hay ninguna descripciÃ³n de la foto disponible.">
            <a:extLst>
              <a:ext uri="{FF2B5EF4-FFF2-40B4-BE49-F238E27FC236}">
                <a16:creationId xmlns:a16="http://schemas.microsoft.com/office/drawing/2014/main" id="{26BF6280-C9DC-4FB1-8C39-F08A5C7D602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389275" y="444223"/>
            <a:ext cx="1035751" cy="1015663"/>
          </a:xfrm>
          <a:prstGeom prst="rect">
            <a:avLst/>
          </a:prstGeom>
          <a:noFill/>
          <a:ln>
            <a:noFill/>
          </a:ln>
        </p:spPr>
      </p:pic>
    </p:spTree>
    <p:extLst>
      <p:ext uri="{BB962C8B-B14F-4D97-AF65-F5344CB8AC3E}">
        <p14:creationId xmlns:p14="http://schemas.microsoft.com/office/powerpoint/2010/main" val="99042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Graphic spid="5"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B08902-33E8-452B-9C6B-B72FB173B014}"/>
              </a:ext>
            </a:extLst>
          </p:cNvPr>
          <p:cNvSpPr>
            <a:spLocks noGrp="1"/>
          </p:cNvSpPr>
          <p:nvPr>
            <p:ph type="title"/>
          </p:nvPr>
        </p:nvSpPr>
        <p:spPr>
          <a:xfrm>
            <a:off x="334139" y="217843"/>
            <a:ext cx="8527473" cy="1325562"/>
          </a:xfrm>
        </p:spPr>
        <p:txBody>
          <a:bodyPr>
            <a:noAutofit/>
          </a:bodyPr>
          <a:lstStyle/>
          <a:p>
            <a:pPr algn="just"/>
            <a:r>
              <a:rPr lang="es-ES" sz="3200" b="1" dirty="0"/>
              <a:t>7.5.- Templado superficial de ejes metálicos o tratamiento superficial de ejes metálicos para la barra de acero de AISI 4340 de 8[mm] de diámetro </a:t>
            </a:r>
            <a:endParaRPr lang="es-ES" sz="3200" dirty="0"/>
          </a:p>
        </p:txBody>
      </p:sp>
      <p:pic>
        <p:nvPicPr>
          <p:cNvPr id="3" name="Imagen 2" descr="C:\Users\USUARIO\Desktop\FOTOS KEYS CALENTADOR POR INDUCCIÓN\IMG_20190613_130040.jpg">
            <a:extLst>
              <a:ext uri="{FF2B5EF4-FFF2-40B4-BE49-F238E27FC236}">
                <a16:creationId xmlns:a16="http://schemas.microsoft.com/office/drawing/2014/main" id="{395D5853-4417-4615-858F-5A26328417C8}"/>
              </a:ext>
            </a:extLst>
          </p:cNvPr>
          <p:cNvPicPr/>
          <p:nvPr/>
        </p:nvPicPr>
        <p:blipFill rotWithShape="1">
          <a:blip r:embed="rId2" cstate="print">
            <a:extLst>
              <a:ext uri="{28A0092B-C50C-407E-A947-70E740481C1C}">
                <a14:useLocalDpi xmlns:a14="http://schemas.microsoft.com/office/drawing/2010/main" val="0"/>
              </a:ext>
            </a:extLst>
          </a:blip>
          <a:srcRect t="4177" b="7940"/>
          <a:stretch/>
        </p:blipFill>
        <p:spPr bwMode="auto">
          <a:xfrm>
            <a:off x="2789395" y="1887911"/>
            <a:ext cx="3616960" cy="4238625"/>
          </a:xfrm>
          <a:prstGeom prst="rect">
            <a:avLst/>
          </a:prstGeom>
          <a:noFill/>
          <a:ln>
            <a:noFill/>
          </a:ln>
          <a:extLst>
            <a:ext uri="{53640926-AAD7-44D8-BBD7-CCE9431645EC}">
              <a14:shadowObscured xmlns:a14="http://schemas.microsoft.com/office/drawing/2010/main"/>
            </a:ext>
          </a:extLst>
        </p:spPr>
      </p:pic>
      <p:pic>
        <p:nvPicPr>
          <p:cNvPr id="4" name="Picture 4" descr="http://automatizacion.espe.edu.ec/wp-content/uploads/2014/07/cropped-Espe-Control-Logo-2.png">
            <a:extLst>
              <a:ext uri="{FF2B5EF4-FFF2-40B4-BE49-F238E27FC236}">
                <a16:creationId xmlns:a16="http://schemas.microsoft.com/office/drawing/2014/main" id="{05BA1CBD-5B6B-42C2-9BD8-7DC172E865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684" t="26663" r="39558" b="5699"/>
          <a:stretch/>
        </p:blipFill>
        <p:spPr bwMode="auto">
          <a:xfrm>
            <a:off x="10567115" y="5404924"/>
            <a:ext cx="1002187" cy="10088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Imagen 4" descr="No hay ninguna descripciÃ³n de la foto disponible.">
            <a:extLst>
              <a:ext uri="{FF2B5EF4-FFF2-40B4-BE49-F238E27FC236}">
                <a16:creationId xmlns:a16="http://schemas.microsoft.com/office/drawing/2014/main" id="{7FE5AB1B-D445-45B4-A49A-3717488FC57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422839" y="444223"/>
            <a:ext cx="1002187" cy="1008853"/>
          </a:xfrm>
          <a:prstGeom prst="rect">
            <a:avLst/>
          </a:prstGeom>
          <a:noFill/>
          <a:ln>
            <a:noFill/>
          </a:ln>
        </p:spPr>
      </p:pic>
    </p:spTree>
    <p:extLst>
      <p:ext uri="{BB962C8B-B14F-4D97-AF65-F5344CB8AC3E}">
        <p14:creationId xmlns:p14="http://schemas.microsoft.com/office/powerpoint/2010/main" val="60585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11DE2C-A53C-483C-92AE-F37B52FA556D}"/>
              </a:ext>
            </a:extLst>
          </p:cNvPr>
          <p:cNvSpPr>
            <a:spLocks noGrp="1"/>
          </p:cNvSpPr>
          <p:nvPr>
            <p:ph type="title"/>
          </p:nvPr>
        </p:nvSpPr>
        <p:spPr>
          <a:xfrm>
            <a:off x="239267" y="300316"/>
            <a:ext cx="8931627" cy="1030943"/>
          </a:xfrm>
        </p:spPr>
        <p:txBody>
          <a:bodyPr>
            <a:noAutofit/>
          </a:bodyPr>
          <a:lstStyle/>
          <a:p>
            <a:r>
              <a:rPr lang="es-ES" sz="2800" b="1" dirty="0"/>
              <a:t>7.6.- Pruebas globales de funcionamiento de la barra cilíndrica de acero de AISI 4340 de 8[mm] de diámetro</a:t>
            </a:r>
          </a:p>
        </p:txBody>
      </p:sp>
      <p:sp>
        <p:nvSpPr>
          <p:cNvPr id="3" name="Rectángulo 2">
            <a:extLst>
              <a:ext uri="{FF2B5EF4-FFF2-40B4-BE49-F238E27FC236}">
                <a16:creationId xmlns:a16="http://schemas.microsoft.com/office/drawing/2014/main" id="{CF229ECC-F1BE-4831-AE6F-727BFDC17C8F}"/>
              </a:ext>
            </a:extLst>
          </p:cNvPr>
          <p:cNvSpPr/>
          <p:nvPr/>
        </p:nvSpPr>
        <p:spPr>
          <a:xfrm>
            <a:off x="239267" y="1331259"/>
            <a:ext cx="8931627" cy="1323439"/>
          </a:xfrm>
          <a:prstGeom prst="rect">
            <a:avLst/>
          </a:prstGeom>
        </p:spPr>
        <p:txBody>
          <a:bodyPr wrap="square">
            <a:spAutoFit/>
          </a:bodyPr>
          <a:lstStyle/>
          <a:p>
            <a:pPr algn="just">
              <a:spcAft>
                <a:spcPts val="800"/>
              </a:spcAft>
            </a:pPr>
            <a:r>
              <a:rPr lang="es-ES" sz="2000" dirty="0">
                <a:latin typeface="Arial" panose="020B0604020202020204" pitchFamily="34" charset="0"/>
                <a:ea typeface="Calibri" panose="020F0502020204030204" pitchFamily="34" charset="0"/>
                <a:cs typeface="Times New Roman" panose="02020603050405020304" pitchFamily="18" charset="0"/>
              </a:rPr>
              <a:t>El sistema integrado de adquisición de datos, a través de las pruebas globales para la barra cilíndrica metálica de acero de AISI 4340 de 8[mm] de diámetro, han definido los siguientes valores en cuanto a tiempo y temperatura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a 3">
            <a:extLst>
              <a:ext uri="{FF2B5EF4-FFF2-40B4-BE49-F238E27FC236}">
                <a16:creationId xmlns:a16="http://schemas.microsoft.com/office/drawing/2014/main" id="{84CA4634-008B-424D-AD20-67E96AE84CD0}"/>
              </a:ext>
            </a:extLst>
          </p:cNvPr>
          <p:cNvGraphicFramePr>
            <a:graphicFrameLocks noGrp="1"/>
          </p:cNvGraphicFramePr>
          <p:nvPr>
            <p:extLst>
              <p:ext uri="{D42A27DB-BD31-4B8C-83A1-F6EECF244321}">
                <p14:modId xmlns:p14="http://schemas.microsoft.com/office/powerpoint/2010/main" val="4250421626"/>
              </p:ext>
            </p:extLst>
          </p:nvPr>
        </p:nvGraphicFramePr>
        <p:xfrm>
          <a:off x="239267" y="2654698"/>
          <a:ext cx="3802053" cy="3967480"/>
        </p:xfrm>
        <a:graphic>
          <a:graphicData uri="http://schemas.openxmlformats.org/drawingml/2006/table">
            <a:tbl>
              <a:tblPr firstRow="1" firstCol="1" bandRow="1">
                <a:tableStyleId>{5C22544A-7EE6-4342-B048-85BDC9FD1C3A}</a:tableStyleId>
              </a:tblPr>
              <a:tblGrid>
                <a:gridCol w="1338695">
                  <a:extLst>
                    <a:ext uri="{9D8B030D-6E8A-4147-A177-3AD203B41FA5}">
                      <a16:colId xmlns:a16="http://schemas.microsoft.com/office/drawing/2014/main" val="2171975213"/>
                    </a:ext>
                  </a:extLst>
                </a:gridCol>
                <a:gridCol w="2463358">
                  <a:extLst>
                    <a:ext uri="{9D8B030D-6E8A-4147-A177-3AD203B41FA5}">
                      <a16:colId xmlns:a16="http://schemas.microsoft.com/office/drawing/2014/main" val="2478007105"/>
                    </a:ext>
                  </a:extLst>
                </a:gridCol>
              </a:tblGrid>
              <a:tr h="0">
                <a:tc>
                  <a:txBody>
                    <a:bodyPr/>
                    <a:lstStyle/>
                    <a:p>
                      <a:pPr algn="ctr">
                        <a:lnSpc>
                          <a:spcPct val="150000"/>
                        </a:lnSpc>
                        <a:spcAft>
                          <a:spcPts val="0"/>
                        </a:spcAft>
                      </a:pPr>
                      <a:r>
                        <a:rPr lang="es-ES" sz="1800" dirty="0">
                          <a:solidFill>
                            <a:schemeClr val="tx1"/>
                          </a:solidFill>
                          <a:effectLst/>
                          <a:latin typeface="Arial" panose="020B0604020202020204" pitchFamily="34" charset="0"/>
                          <a:cs typeface="Arial" panose="020B0604020202020204" pitchFamily="34" charset="0"/>
                        </a:rPr>
                        <a:t>TIEMPO[s]</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ctr">
                        <a:lnSpc>
                          <a:spcPct val="150000"/>
                        </a:lnSpc>
                        <a:spcAft>
                          <a:spcPts val="0"/>
                        </a:spcAft>
                      </a:pPr>
                      <a:r>
                        <a:rPr lang="es-ES" sz="1800" dirty="0">
                          <a:solidFill>
                            <a:schemeClr val="tx1"/>
                          </a:solidFill>
                          <a:effectLst/>
                          <a:latin typeface="Arial" panose="020B0604020202020204" pitchFamily="34" charset="0"/>
                          <a:cs typeface="Arial" panose="020B0604020202020204" pitchFamily="34" charset="0"/>
                        </a:rPr>
                        <a:t>TEMPERATURA [ᵒC]</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366288831"/>
                  </a:ext>
                </a:extLst>
              </a:tr>
              <a:tr h="190500">
                <a:tc>
                  <a:txBody>
                    <a:bodyPr/>
                    <a:lstStyle/>
                    <a:p>
                      <a:pPr algn="ctr">
                        <a:lnSpc>
                          <a:spcPct val="150000"/>
                        </a:lnSpc>
                        <a:spcAft>
                          <a:spcPts val="0"/>
                        </a:spcAft>
                      </a:pPr>
                      <a:r>
                        <a:rPr lang="es-ES" sz="1800" dirty="0">
                          <a:solidFill>
                            <a:schemeClr val="tx1"/>
                          </a:solidFill>
                          <a:effectLst/>
                          <a:latin typeface="Arial" panose="020B0604020202020204" pitchFamily="34" charset="0"/>
                          <a:cs typeface="Arial" panose="020B0604020202020204" pitchFamily="34" charset="0"/>
                        </a:rPr>
                        <a:t>5</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ctr">
                        <a:lnSpc>
                          <a:spcPct val="150000"/>
                        </a:lnSpc>
                        <a:spcAft>
                          <a:spcPts val="0"/>
                        </a:spcAft>
                      </a:pPr>
                      <a:r>
                        <a:rPr lang="es-ES" sz="1800" b="1" dirty="0">
                          <a:solidFill>
                            <a:schemeClr val="tx1"/>
                          </a:solidFill>
                          <a:effectLst/>
                          <a:latin typeface="Arial" panose="020B0604020202020204" pitchFamily="34" charset="0"/>
                          <a:cs typeface="Arial" panose="020B0604020202020204" pitchFamily="34" charset="0"/>
                        </a:rPr>
                        <a:t>254</a:t>
                      </a:r>
                      <a:endParaRPr lang="es-E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2552405435"/>
                  </a:ext>
                </a:extLst>
              </a:tr>
              <a:tr h="190500">
                <a:tc>
                  <a:txBody>
                    <a:bodyPr/>
                    <a:lstStyle/>
                    <a:p>
                      <a:pPr algn="ctr">
                        <a:lnSpc>
                          <a:spcPct val="150000"/>
                        </a:lnSpc>
                        <a:spcAft>
                          <a:spcPts val="0"/>
                        </a:spcAft>
                      </a:pPr>
                      <a:r>
                        <a:rPr lang="es-ES" sz="1800" dirty="0">
                          <a:solidFill>
                            <a:schemeClr val="tx1"/>
                          </a:solidFill>
                          <a:effectLst/>
                          <a:latin typeface="Arial" panose="020B0604020202020204" pitchFamily="34" charset="0"/>
                          <a:cs typeface="Arial" panose="020B0604020202020204" pitchFamily="34" charset="0"/>
                        </a:rPr>
                        <a:t>10</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ctr">
                        <a:lnSpc>
                          <a:spcPct val="150000"/>
                        </a:lnSpc>
                        <a:spcAft>
                          <a:spcPts val="0"/>
                        </a:spcAft>
                      </a:pPr>
                      <a:r>
                        <a:rPr lang="es-ES" sz="1800" b="1" dirty="0">
                          <a:solidFill>
                            <a:schemeClr val="tx1"/>
                          </a:solidFill>
                          <a:effectLst/>
                          <a:latin typeface="Arial" panose="020B0604020202020204" pitchFamily="34" charset="0"/>
                          <a:cs typeface="Arial" panose="020B0604020202020204" pitchFamily="34" charset="0"/>
                        </a:rPr>
                        <a:t>357</a:t>
                      </a:r>
                      <a:endParaRPr lang="es-E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4209996856"/>
                  </a:ext>
                </a:extLst>
              </a:tr>
              <a:tr h="190500">
                <a:tc>
                  <a:txBody>
                    <a:bodyPr/>
                    <a:lstStyle/>
                    <a:p>
                      <a:pPr algn="ctr">
                        <a:lnSpc>
                          <a:spcPct val="150000"/>
                        </a:lnSpc>
                        <a:spcAft>
                          <a:spcPts val="0"/>
                        </a:spcAft>
                      </a:pPr>
                      <a:r>
                        <a:rPr lang="es-ES" sz="1800" dirty="0">
                          <a:solidFill>
                            <a:schemeClr val="tx1"/>
                          </a:solidFill>
                          <a:effectLst/>
                          <a:latin typeface="Arial" panose="020B0604020202020204" pitchFamily="34" charset="0"/>
                          <a:cs typeface="Arial" panose="020B0604020202020204" pitchFamily="34" charset="0"/>
                        </a:rPr>
                        <a:t>15</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ctr">
                        <a:lnSpc>
                          <a:spcPct val="150000"/>
                        </a:lnSpc>
                        <a:spcAft>
                          <a:spcPts val="0"/>
                        </a:spcAft>
                      </a:pPr>
                      <a:r>
                        <a:rPr lang="es-ES" sz="1800" b="1" dirty="0">
                          <a:solidFill>
                            <a:schemeClr val="tx1"/>
                          </a:solidFill>
                          <a:effectLst/>
                          <a:latin typeface="Arial" panose="020B0604020202020204" pitchFamily="34" charset="0"/>
                          <a:cs typeface="Arial" panose="020B0604020202020204" pitchFamily="34" charset="0"/>
                        </a:rPr>
                        <a:t>362</a:t>
                      </a:r>
                      <a:endParaRPr lang="es-E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3288260672"/>
                  </a:ext>
                </a:extLst>
              </a:tr>
              <a:tr h="190500">
                <a:tc>
                  <a:txBody>
                    <a:bodyPr/>
                    <a:lstStyle/>
                    <a:p>
                      <a:pPr algn="ctr">
                        <a:lnSpc>
                          <a:spcPct val="150000"/>
                        </a:lnSpc>
                        <a:spcAft>
                          <a:spcPts val="0"/>
                        </a:spcAft>
                      </a:pPr>
                      <a:r>
                        <a:rPr lang="es-ES" sz="1800" dirty="0">
                          <a:solidFill>
                            <a:schemeClr val="tx1"/>
                          </a:solidFill>
                          <a:effectLst/>
                          <a:latin typeface="Arial" panose="020B0604020202020204" pitchFamily="34" charset="0"/>
                          <a:cs typeface="Arial" panose="020B0604020202020204" pitchFamily="34" charset="0"/>
                        </a:rPr>
                        <a:t>20</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ctr">
                        <a:lnSpc>
                          <a:spcPct val="150000"/>
                        </a:lnSpc>
                        <a:spcAft>
                          <a:spcPts val="0"/>
                        </a:spcAft>
                      </a:pPr>
                      <a:r>
                        <a:rPr lang="es-ES" sz="1800" b="1" dirty="0">
                          <a:solidFill>
                            <a:schemeClr val="tx1"/>
                          </a:solidFill>
                          <a:effectLst/>
                          <a:latin typeface="Arial" panose="020B0604020202020204" pitchFamily="34" charset="0"/>
                          <a:cs typeface="Arial" panose="020B0604020202020204" pitchFamily="34" charset="0"/>
                        </a:rPr>
                        <a:t>461</a:t>
                      </a:r>
                      <a:endParaRPr lang="es-E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261247026"/>
                  </a:ext>
                </a:extLst>
              </a:tr>
              <a:tr h="190500">
                <a:tc>
                  <a:txBody>
                    <a:bodyPr/>
                    <a:lstStyle/>
                    <a:p>
                      <a:pPr algn="ctr">
                        <a:lnSpc>
                          <a:spcPct val="150000"/>
                        </a:lnSpc>
                        <a:spcAft>
                          <a:spcPts val="0"/>
                        </a:spcAft>
                      </a:pPr>
                      <a:r>
                        <a:rPr lang="es-ES" sz="1800" dirty="0">
                          <a:solidFill>
                            <a:schemeClr val="tx1"/>
                          </a:solidFill>
                          <a:effectLst/>
                          <a:latin typeface="Arial" panose="020B0604020202020204" pitchFamily="34" charset="0"/>
                          <a:cs typeface="Arial" panose="020B0604020202020204" pitchFamily="34" charset="0"/>
                        </a:rPr>
                        <a:t>25</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ctr">
                        <a:lnSpc>
                          <a:spcPct val="150000"/>
                        </a:lnSpc>
                        <a:spcAft>
                          <a:spcPts val="0"/>
                        </a:spcAft>
                      </a:pPr>
                      <a:r>
                        <a:rPr lang="es-E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482</a:t>
                      </a:r>
                    </a:p>
                  </a:txBody>
                  <a:tcPr marL="68580" marR="68580" marT="0" marB="0">
                    <a:solidFill>
                      <a:schemeClr val="bg1"/>
                    </a:solidFill>
                  </a:tcPr>
                </a:tc>
                <a:extLst>
                  <a:ext uri="{0D108BD9-81ED-4DB2-BD59-A6C34878D82A}">
                    <a16:rowId xmlns:a16="http://schemas.microsoft.com/office/drawing/2014/main" val="477321010"/>
                  </a:ext>
                </a:extLst>
              </a:tr>
              <a:tr h="190500">
                <a:tc>
                  <a:txBody>
                    <a:bodyPr/>
                    <a:lstStyle/>
                    <a:p>
                      <a:pPr algn="ctr">
                        <a:lnSpc>
                          <a:spcPct val="150000"/>
                        </a:lnSpc>
                        <a:spcAft>
                          <a:spcPts val="0"/>
                        </a:spcAft>
                      </a:pPr>
                      <a:r>
                        <a:rPr lang="es-ES" sz="1800" dirty="0">
                          <a:solidFill>
                            <a:schemeClr val="tx1"/>
                          </a:solidFill>
                          <a:effectLst/>
                          <a:latin typeface="Arial" panose="020B0604020202020204" pitchFamily="34" charset="0"/>
                          <a:cs typeface="Arial" panose="020B0604020202020204" pitchFamily="34" charset="0"/>
                        </a:rPr>
                        <a:t>30</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ctr">
                        <a:lnSpc>
                          <a:spcPct val="150000"/>
                        </a:lnSpc>
                        <a:spcAft>
                          <a:spcPts val="0"/>
                        </a:spcAft>
                      </a:pPr>
                      <a:r>
                        <a:rPr lang="es-ES" sz="1800" b="1" dirty="0">
                          <a:solidFill>
                            <a:schemeClr val="tx1"/>
                          </a:solidFill>
                          <a:effectLst/>
                          <a:latin typeface="Arial" panose="020B0604020202020204" pitchFamily="34" charset="0"/>
                          <a:cs typeface="Arial" panose="020B0604020202020204" pitchFamily="34" charset="0"/>
                        </a:rPr>
                        <a:t>596</a:t>
                      </a:r>
                      <a:endParaRPr lang="es-E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1256277981"/>
                  </a:ext>
                </a:extLst>
              </a:tr>
              <a:tr h="190500">
                <a:tc>
                  <a:txBody>
                    <a:bodyPr/>
                    <a:lstStyle/>
                    <a:p>
                      <a:pPr algn="ctr">
                        <a:lnSpc>
                          <a:spcPct val="150000"/>
                        </a:lnSpc>
                        <a:spcAft>
                          <a:spcPts val="0"/>
                        </a:spcAft>
                      </a:pPr>
                      <a:r>
                        <a:rPr lang="es-ES" sz="1800" dirty="0">
                          <a:solidFill>
                            <a:schemeClr val="tx1"/>
                          </a:solidFill>
                          <a:effectLst/>
                          <a:latin typeface="Arial" panose="020B0604020202020204" pitchFamily="34" charset="0"/>
                          <a:cs typeface="Arial" panose="020B0604020202020204" pitchFamily="34" charset="0"/>
                        </a:rPr>
                        <a:t>35</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ctr">
                        <a:lnSpc>
                          <a:spcPct val="150000"/>
                        </a:lnSpc>
                        <a:spcAft>
                          <a:spcPts val="0"/>
                        </a:spcAft>
                      </a:pPr>
                      <a:r>
                        <a:rPr lang="es-ES" sz="1800" b="1" dirty="0">
                          <a:solidFill>
                            <a:schemeClr val="tx1"/>
                          </a:solidFill>
                          <a:effectLst/>
                          <a:latin typeface="Arial" panose="020B0604020202020204" pitchFamily="34" charset="0"/>
                          <a:cs typeface="Arial" panose="020B0604020202020204" pitchFamily="34" charset="0"/>
                        </a:rPr>
                        <a:t>513</a:t>
                      </a:r>
                      <a:endParaRPr lang="es-E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3437160394"/>
                  </a:ext>
                </a:extLst>
              </a:tr>
              <a:tr h="190500">
                <a:tc>
                  <a:txBody>
                    <a:bodyPr/>
                    <a:lstStyle/>
                    <a:p>
                      <a:pPr algn="ctr">
                        <a:lnSpc>
                          <a:spcPct val="150000"/>
                        </a:lnSpc>
                        <a:spcAft>
                          <a:spcPts val="0"/>
                        </a:spcAft>
                      </a:pPr>
                      <a:r>
                        <a:rPr lang="es-ES" sz="1800" dirty="0">
                          <a:solidFill>
                            <a:schemeClr val="tx1"/>
                          </a:solidFill>
                          <a:effectLst/>
                          <a:latin typeface="Arial" panose="020B0604020202020204" pitchFamily="34" charset="0"/>
                          <a:cs typeface="Arial" panose="020B0604020202020204" pitchFamily="34" charset="0"/>
                        </a:rPr>
                        <a:t>40</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ctr">
                        <a:lnSpc>
                          <a:spcPct val="150000"/>
                        </a:lnSpc>
                        <a:spcAft>
                          <a:spcPts val="0"/>
                        </a:spcAft>
                      </a:pPr>
                      <a:r>
                        <a:rPr lang="es-ES" sz="1800" b="1" dirty="0">
                          <a:solidFill>
                            <a:schemeClr val="tx1"/>
                          </a:solidFill>
                          <a:effectLst/>
                          <a:latin typeface="Arial" panose="020B0604020202020204" pitchFamily="34" charset="0"/>
                          <a:cs typeface="Arial" panose="020B0604020202020204" pitchFamily="34" charset="0"/>
                        </a:rPr>
                        <a:t>629</a:t>
                      </a:r>
                      <a:endParaRPr lang="es-E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2008098870"/>
                  </a:ext>
                </a:extLst>
              </a:tr>
              <a:tr h="190500">
                <a:tc>
                  <a:txBody>
                    <a:bodyPr/>
                    <a:lstStyle/>
                    <a:p>
                      <a:pPr algn="ctr">
                        <a:lnSpc>
                          <a:spcPct val="150000"/>
                        </a:lnSpc>
                        <a:spcAft>
                          <a:spcPts val="0"/>
                        </a:spcAft>
                      </a:pPr>
                      <a:r>
                        <a:rPr lang="es-ES" sz="1800" dirty="0">
                          <a:solidFill>
                            <a:schemeClr val="tx1"/>
                          </a:solidFill>
                          <a:effectLst/>
                          <a:latin typeface="Arial" panose="020B0604020202020204" pitchFamily="34" charset="0"/>
                          <a:cs typeface="Arial" panose="020B0604020202020204" pitchFamily="34" charset="0"/>
                        </a:rPr>
                        <a:t>45</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ctr">
                        <a:lnSpc>
                          <a:spcPct val="150000"/>
                        </a:lnSpc>
                        <a:spcAft>
                          <a:spcPts val="0"/>
                        </a:spcAft>
                      </a:pPr>
                      <a:r>
                        <a:rPr lang="es-ES" sz="1800" b="1" dirty="0">
                          <a:solidFill>
                            <a:schemeClr val="tx1"/>
                          </a:solidFill>
                          <a:effectLst/>
                          <a:latin typeface="Arial" panose="020B0604020202020204" pitchFamily="34" charset="0"/>
                          <a:cs typeface="Arial" panose="020B0604020202020204" pitchFamily="34" charset="0"/>
                        </a:rPr>
                        <a:t>648</a:t>
                      </a:r>
                      <a:endParaRPr lang="es-E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765934650"/>
                  </a:ext>
                </a:extLst>
              </a:tr>
              <a:tr h="190500">
                <a:tc>
                  <a:txBody>
                    <a:bodyPr/>
                    <a:lstStyle/>
                    <a:p>
                      <a:pPr algn="ctr">
                        <a:lnSpc>
                          <a:spcPct val="150000"/>
                        </a:lnSpc>
                        <a:spcAft>
                          <a:spcPts val="0"/>
                        </a:spcAft>
                      </a:pPr>
                      <a:r>
                        <a:rPr lang="es-ES" sz="1800" dirty="0">
                          <a:solidFill>
                            <a:schemeClr val="tx1"/>
                          </a:solidFill>
                          <a:effectLst/>
                          <a:latin typeface="Arial" panose="020B0604020202020204" pitchFamily="34" charset="0"/>
                          <a:cs typeface="Arial" panose="020B0604020202020204" pitchFamily="34" charset="0"/>
                        </a:rPr>
                        <a:t>50</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ctr">
                        <a:lnSpc>
                          <a:spcPct val="150000"/>
                        </a:lnSpc>
                        <a:spcAft>
                          <a:spcPts val="0"/>
                        </a:spcAft>
                      </a:pPr>
                      <a:r>
                        <a:rPr lang="es-ES" sz="1800" b="1" dirty="0">
                          <a:solidFill>
                            <a:schemeClr val="tx1"/>
                          </a:solidFill>
                          <a:effectLst/>
                          <a:latin typeface="Arial" panose="020B0604020202020204" pitchFamily="34" charset="0"/>
                          <a:cs typeface="Arial" panose="020B0604020202020204" pitchFamily="34" charset="0"/>
                        </a:rPr>
                        <a:t>666</a:t>
                      </a:r>
                      <a:endParaRPr lang="es-E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1812495847"/>
                  </a:ext>
                </a:extLst>
              </a:tr>
            </a:tbl>
          </a:graphicData>
        </a:graphic>
      </p:graphicFrame>
      <p:pic>
        <p:nvPicPr>
          <p:cNvPr id="5" name="Picture 4" descr="http://automatizacion.espe.edu.ec/wp-content/uploads/2014/07/cropped-Espe-Control-Logo-2.png">
            <a:extLst>
              <a:ext uri="{FF2B5EF4-FFF2-40B4-BE49-F238E27FC236}">
                <a16:creationId xmlns:a16="http://schemas.microsoft.com/office/drawing/2014/main" id="{B04E8114-9951-44B5-8E69-80849285A3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684" t="26663" r="39558" b="5699"/>
          <a:stretch/>
        </p:blipFill>
        <p:spPr bwMode="auto">
          <a:xfrm>
            <a:off x="10461812" y="5450539"/>
            <a:ext cx="963214" cy="969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aphicFrame>
        <p:nvGraphicFramePr>
          <p:cNvPr id="6" name="Gráfico 5">
            <a:extLst>
              <a:ext uri="{FF2B5EF4-FFF2-40B4-BE49-F238E27FC236}">
                <a16:creationId xmlns:a16="http://schemas.microsoft.com/office/drawing/2014/main" id="{830AB44F-1CF4-463D-9EEA-30AD2A94E164}"/>
              </a:ext>
            </a:extLst>
          </p:cNvPr>
          <p:cNvGraphicFramePr/>
          <p:nvPr>
            <p:extLst>
              <p:ext uri="{D42A27DB-BD31-4B8C-83A1-F6EECF244321}">
                <p14:modId xmlns:p14="http://schemas.microsoft.com/office/powerpoint/2010/main" val="1497169947"/>
              </p:ext>
            </p:extLst>
          </p:nvPr>
        </p:nvGraphicFramePr>
        <p:xfrm>
          <a:off x="4218910" y="2888377"/>
          <a:ext cx="5031977" cy="3733801"/>
        </p:xfrm>
        <a:graphic>
          <a:graphicData uri="http://schemas.openxmlformats.org/drawingml/2006/chart">
            <c:chart xmlns:c="http://schemas.openxmlformats.org/drawingml/2006/chart" xmlns:r="http://schemas.openxmlformats.org/officeDocument/2006/relationships" r:id="rId3"/>
          </a:graphicData>
        </a:graphic>
      </p:graphicFrame>
      <p:pic>
        <p:nvPicPr>
          <p:cNvPr id="7" name="Imagen 6" descr="No hay ninguna descripciÃ³n de la foto disponible.">
            <a:extLst>
              <a:ext uri="{FF2B5EF4-FFF2-40B4-BE49-F238E27FC236}">
                <a16:creationId xmlns:a16="http://schemas.microsoft.com/office/drawing/2014/main" id="{2A68D144-E0FD-4634-A6DE-D21D6980D87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461812" y="444223"/>
            <a:ext cx="963215" cy="969620"/>
          </a:xfrm>
          <a:prstGeom prst="rect">
            <a:avLst/>
          </a:prstGeom>
          <a:noFill/>
          <a:ln>
            <a:noFill/>
          </a:ln>
        </p:spPr>
      </p:pic>
    </p:spTree>
    <p:extLst>
      <p:ext uri="{BB962C8B-B14F-4D97-AF65-F5344CB8AC3E}">
        <p14:creationId xmlns:p14="http://schemas.microsoft.com/office/powerpoint/2010/main" val="3620192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6"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1D5F4E-36B1-4707-A3F0-3AAB40C7CFBE}"/>
              </a:ext>
            </a:extLst>
          </p:cNvPr>
          <p:cNvSpPr>
            <a:spLocks noGrp="1"/>
          </p:cNvSpPr>
          <p:nvPr>
            <p:ph type="title"/>
          </p:nvPr>
        </p:nvSpPr>
        <p:spPr>
          <a:xfrm>
            <a:off x="389965" y="459889"/>
            <a:ext cx="8579223" cy="1325562"/>
          </a:xfrm>
        </p:spPr>
        <p:txBody>
          <a:bodyPr>
            <a:noAutofit/>
          </a:bodyPr>
          <a:lstStyle/>
          <a:p>
            <a:pPr algn="just"/>
            <a:r>
              <a:rPr lang="es-ES" sz="3200" b="1" dirty="0"/>
              <a:t>7.7.- Templado superficial o tratamiento superficial de ejes metálicos para la barra de acero de AISI 4340 de 10[mm] de diámetro </a:t>
            </a:r>
            <a:endParaRPr lang="es-ES" sz="3200" dirty="0"/>
          </a:p>
        </p:txBody>
      </p:sp>
      <p:pic>
        <p:nvPicPr>
          <p:cNvPr id="3" name="Imagen 2" descr="C:\Users\USUARIO\Desktop\FOTOS KEYS CALENTADOR POR INDUCCIÓN\IMG_20190613_130956.jpg">
            <a:extLst>
              <a:ext uri="{FF2B5EF4-FFF2-40B4-BE49-F238E27FC236}">
                <a16:creationId xmlns:a16="http://schemas.microsoft.com/office/drawing/2014/main" id="{8191EC25-DA49-4759-B91E-BF283A93F4B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0802" y="2063899"/>
            <a:ext cx="3392170" cy="4522470"/>
          </a:xfrm>
          <a:prstGeom prst="rect">
            <a:avLst/>
          </a:prstGeom>
          <a:noFill/>
          <a:ln>
            <a:noFill/>
          </a:ln>
        </p:spPr>
      </p:pic>
      <p:pic>
        <p:nvPicPr>
          <p:cNvPr id="4" name="Picture 4" descr="http://automatizacion.espe.edu.ec/wp-content/uploads/2014/07/cropped-Espe-Control-Logo-2.png">
            <a:extLst>
              <a:ext uri="{FF2B5EF4-FFF2-40B4-BE49-F238E27FC236}">
                <a16:creationId xmlns:a16="http://schemas.microsoft.com/office/drawing/2014/main" id="{9AC34702-F3DE-4D6A-8A75-91DAE7EDC4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684" t="26663" r="39558" b="5699"/>
          <a:stretch/>
        </p:blipFill>
        <p:spPr bwMode="auto">
          <a:xfrm>
            <a:off x="10487323" y="5467978"/>
            <a:ext cx="1017494" cy="10242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Imagen 4" descr="No hay ninguna descripciÃ³n de la foto disponible.">
            <a:extLst>
              <a:ext uri="{FF2B5EF4-FFF2-40B4-BE49-F238E27FC236}">
                <a16:creationId xmlns:a16="http://schemas.microsoft.com/office/drawing/2014/main" id="{4978ED9F-5191-41E2-8C2D-2A9C7E40F94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487323" y="578299"/>
            <a:ext cx="937703" cy="900483"/>
          </a:xfrm>
          <a:prstGeom prst="rect">
            <a:avLst/>
          </a:prstGeom>
          <a:noFill/>
          <a:ln>
            <a:noFill/>
          </a:ln>
        </p:spPr>
      </p:pic>
    </p:spTree>
    <p:extLst>
      <p:ext uri="{BB962C8B-B14F-4D97-AF65-F5344CB8AC3E}">
        <p14:creationId xmlns:p14="http://schemas.microsoft.com/office/powerpoint/2010/main" val="324128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83DD6D-347C-44E0-824F-419219377245}"/>
              </a:ext>
            </a:extLst>
          </p:cNvPr>
          <p:cNvSpPr>
            <a:spLocks noGrp="1"/>
          </p:cNvSpPr>
          <p:nvPr>
            <p:ph type="title"/>
          </p:nvPr>
        </p:nvSpPr>
        <p:spPr>
          <a:xfrm>
            <a:off x="445920" y="289711"/>
            <a:ext cx="8596668" cy="687572"/>
          </a:xfrm>
        </p:spPr>
        <p:txBody>
          <a:bodyPr>
            <a:normAutofit fontScale="90000"/>
          </a:bodyPr>
          <a:lstStyle/>
          <a:p>
            <a:r>
              <a:rPr lang="es-ES" b="1" dirty="0"/>
              <a:t>1.- Justificación e importancia</a:t>
            </a:r>
          </a:p>
        </p:txBody>
      </p:sp>
      <p:sp>
        <p:nvSpPr>
          <p:cNvPr id="3" name="Rectángulo 2">
            <a:extLst>
              <a:ext uri="{FF2B5EF4-FFF2-40B4-BE49-F238E27FC236}">
                <a16:creationId xmlns:a16="http://schemas.microsoft.com/office/drawing/2014/main" id="{0503C018-58E2-4453-BEA2-AA85D32E1A82}"/>
              </a:ext>
            </a:extLst>
          </p:cNvPr>
          <p:cNvSpPr/>
          <p:nvPr/>
        </p:nvSpPr>
        <p:spPr>
          <a:xfrm>
            <a:off x="445920" y="1449162"/>
            <a:ext cx="9529922" cy="1938992"/>
          </a:xfrm>
          <a:prstGeom prst="rect">
            <a:avLst/>
          </a:prstGeom>
        </p:spPr>
        <p:txBody>
          <a:bodyPr wrap="square">
            <a:spAutoFit/>
          </a:bodyPr>
          <a:lstStyle/>
          <a:p>
            <a:pPr algn="just"/>
            <a:r>
              <a:rPr lang="es-ES_tradnl" sz="2400" kern="50" dirty="0">
                <a:solidFill>
                  <a:srgbClr val="000000"/>
                </a:solidFill>
                <a:latin typeface="Arial" panose="020B0604020202020204" pitchFamily="34" charset="0"/>
                <a:ea typeface="Times New Roman" panose="02020603050405020304" pitchFamily="18" charset="0"/>
                <a:cs typeface="Arial" panose="020B0604020202020204" pitchFamily="34" charset="0"/>
              </a:rPr>
              <a:t>Su Justificativo radica en que el calentamiento por inducción, es un proceso térmico que se utiliza para endurecer, unir o amortiguar metales vitales para la industria como lo es el acero, debido a que las piezas con mayores solicitaciones al impacto o fatiga solo se pueden soportar con este tipo de materia</a:t>
            </a:r>
            <a:r>
              <a:rPr lang="es-ES_tradnl" sz="2400" kern="50" dirty="0">
                <a:solidFill>
                  <a:srgbClr val="000000"/>
                </a:solidFill>
                <a:latin typeface="Times New Roman" panose="02020603050405020304" pitchFamily="18" charset="0"/>
                <a:ea typeface="Times New Roman" panose="02020603050405020304" pitchFamily="18" charset="0"/>
              </a:rPr>
              <a:t>l.</a:t>
            </a:r>
            <a:endParaRPr lang="es-ES" sz="2400" dirty="0"/>
          </a:p>
        </p:txBody>
      </p:sp>
      <p:sp>
        <p:nvSpPr>
          <p:cNvPr id="4" name="Rectángulo 3">
            <a:extLst>
              <a:ext uri="{FF2B5EF4-FFF2-40B4-BE49-F238E27FC236}">
                <a16:creationId xmlns:a16="http://schemas.microsoft.com/office/drawing/2014/main" id="{717E65FA-93F2-44F7-AA04-7F55868F7CCB}"/>
              </a:ext>
            </a:extLst>
          </p:cNvPr>
          <p:cNvSpPr/>
          <p:nvPr/>
        </p:nvSpPr>
        <p:spPr>
          <a:xfrm>
            <a:off x="445920" y="3834487"/>
            <a:ext cx="9529922" cy="1938992"/>
          </a:xfrm>
          <a:prstGeom prst="rect">
            <a:avLst/>
          </a:prstGeom>
        </p:spPr>
        <p:txBody>
          <a:bodyPr wrap="square">
            <a:spAutoFit/>
          </a:bodyPr>
          <a:lstStyle/>
          <a:p>
            <a:pPr algn="just">
              <a:spcAft>
                <a:spcPts val="1400"/>
              </a:spcAft>
            </a:pPr>
            <a:r>
              <a:rPr lang="es-ES_tradnl" sz="2400" kern="50" dirty="0">
                <a:solidFill>
                  <a:srgbClr val="000000"/>
                </a:solidFill>
                <a:latin typeface="Arial" panose="020B0604020202020204" pitchFamily="34" charset="0"/>
                <a:ea typeface="Times New Roman" panose="02020603050405020304" pitchFamily="18" charset="0"/>
                <a:cs typeface="Arial" panose="020B0604020202020204" pitchFamily="34" charset="0"/>
              </a:rPr>
              <a:t>La importancia del presente proyecto que radica en las principales ventajas que se obtienen mediante este tipo de calentamiento en comparación a otras técnicas, que lo hace más competitivo, productivo, eficiente, precisa, resistente, pero sobre todo más ambiental y fiable para la integridad física. </a:t>
            </a:r>
            <a:endParaRPr lang="es-ES" sz="2400" kern="50" dirty="0">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descr="http://automatizacion.espe.edu.ec/wp-content/uploads/2014/07/cropped-Espe-Control-Logo-2.png">
            <a:extLst>
              <a:ext uri="{FF2B5EF4-FFF2-40B4-BE49-F238E27FC236}">
                <a16:creationId xmlns:a16="http://schemas.microsoft.com/office/drawing/2014/main" id="{DA0F897C-C7A6-4290-92B1-2B6EA97CC8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684" t="26663" r="39558" b="5699"/>
          <a:stretch/>
        </p:blipFill>
        <p:spPr bwMode="auto">
          <a:xfrm>
            <a:off x="10575912" y="5567873"/>
            <a:ext cx="840315" cy="8459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 name="Imagen 5" descr="No hay ninguna descripciÃ³n de la foto disponible.">
            <a:extLst>
              <a:ext uri="{FF2B5EF4-FFF2-40B4-BE49-F238E27FC236}">
                <a16:creationId xmlns:a16="http://schemas.microsoft.com/office/drawing/2014/main" id="{E7EB3776-1B90-4B75-8518-4D30518DC7C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48365" y="444223"/>
            <a:ext cx="976661" cy="1004939"/>
          </a:xfrm>
          <a:prstGeom prst="rect">
            <a:avLst/>
          </a:prstGeom>
          <a:noFill/>
          <a:ln>
            <a:noFill/>
          </a:ln>
        </p:spPr>
      </p:pic>
    </p:spTree>
    <p:extLst>
      <p:ext uri="{BB962C8B-B14F-4D97-AF65-F5344CB8AC3E}">
        <p14:creationId xmlns:p14="http://schemas.microsoft.com/office/powerpoint/2010/main" val="153302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CCDD28-B9F7-47E5-8D50-77B66E44E989}"/>
              </a:ext>
            </a:extLst>
          </p:cNvPr>
          <p:cNvSpPr>
            <a:spLocks noGrp="1"/>
          </p:cNvSpPr>
          <p:nvPr>
            <p:ph type="title"/>
          </p:nvPr>
        </p:nvSpPr>
        <p:spPr>
          <a:xfrm>
            <a:off x="314263" y="286870"/>
            <a:ext cx="9206255" cy="1098177"/>
          </a:xfrm>
        </p:spPr>
        <p:txBody>
          <a:bodyPr>
            <a:normAutofit/>
          </a:bodyPr>
          <a:lstStyle/>
          <a:p>
            <a:r>
              <a:rPr lang="es-ES" sz="2800" b="1" dirty="0"/>
              <a:t>7.8.- Pruebas globales de funcionamiento de la barra cilíndrica de acero de AISI 4340 de 10[mm] de diámetro</a:t>
            </a:r>
          </a:p>
        </p:txBody>
      </p:sp>
      <p:sp>
        <p:nvSpPr>
          <p:cNvPr id="3" name="Rectángulo 2">
            <a:extLst>
              <a:ext uri="{FF2B5EF4-FFF2-40B4-BE49-F238E27FC236}">
                <a16:creationId xmlns:a16="http://schemas.microsoft.com/office/drawing/2014/main" id="{5AC70A4C-C6BE-4E13-8503-2E8BAF03F8C7}"/>
              </a:ext>
            </a:extLst>
          </p:cNvPr>
          <p:cNvSpPr/>
          <p:nvPr/>
        </p:nvSpPr>
        <p:spPr>
          <a:xfrm>
            <a:off x="314263" y="1399724"/>
            <a:ext cx="8964208" cy="1323439"/>
          </a:xfrm>
          <a:prstGeom prst="rect">
            <a:avLst/>
          </a:prstGeom>
        </p:spPr>
        <p:txBody>
          <a:bodyPr wrap="square">
            <a:spAutoFit/>
          </a:bodyPr>
          <a:lstStyle/>
          <a:p>
            <a:pPr algn="just">
              <a:spcAft>
                <a:spcPts val="800"/>
              </a:spcAft>
            </a:pPr>
            <a:r>
              <a:rPr lang="es-ES" sz="2000" dirty="0">
                <a:latin typeface="Arial" panose="020B0604020202020204" pitchFamily="34" charset="0"/>
                <a:ea typeface="Calibri" panose="020F0502020204030204" pitchFamily="34" charset="0"/>
                <a:cs typeface="Times New Roman" panose="02020603050405020304" pitchFamily="18" charset="0"/>
              </a:rPr>
              <a:t>El sistema integrado de adquisición de datos, a través de las pruebas globales para la barra cilíndrica metálica de acero de AISI 4340 de 10[mm] de diámetro, han definido los siguientes valores en cuanto a tiempo y temperatura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a 3">
            <a:extLst>
              <a:ext uri="{FF2B5EF4-FFF2-40B4-BE49-F238E27FC236}">
                <a16:creationId xmlns:a16="http://schemas.microsoft.com/office/drawing/2014/main" id="{C77334C7-D2D2-4625-9FFB-3492C796CDF0}"/>
              </a:ext>
            </a:extLst>
          </p:cNvPr>
          <p:cNvGraphicFramePr>
            <a:graphicFrameLocks noGrp="1"/>
          </p:cNvGraphicFramePr>
          <p:nvPr>
            <p:extLst>
              <p:ext uri="{D42A27DB-BD31-4B8C-83A1-F6EECF244321}">
                <p14:modId xmlns:p14="http://schemas.microsoft.com/office/powerpoint/2010/main" val="2932937684"/>
              </p:ext>
            </p:extLst>
          </p:nvPr>
        </p:nvGraphicFramePr>
        <p:xfrm>
          <a:off x="170329" y="2723163"/>
          <a:ext cx="4044100" cy="3967480"/>
        </p:xfrm>
        <a:graphic>
          <a:graphicData uri="http://schemas.openxmlformats.org/drawingml/2006/table">
            <a:tbl>
              <a:tblPr firstRow="1" firstCol="1" bandRow="1">
                <a:tableStyleId>{5C22544A-7EE6-4342-B048-85BDC9FD1C3A}</a:tableStyleId>
              </a:tblPr>
              <a:tblGrid>
                <a:gridCol w="1423920">
                  <a:extLst>
                    <a:ext uri="{9D8B030D-6E8A-4147-A177-3AD203B41FA5}">
                      <a16:colId xmlns:a16="http://schemas.microsoft.com/office/drawing/2014/main" val="2171975213"/>
                    </a:ext>
                  </a:extLst>
                </a:gridCol>
                <a:gridCol w="2620180">
                  <a:extLst>
                    <a:ext uri="{9D8B030D-6E8A-4147-A177-3AD203B41FA5}">
                      <a16:colId xmlns:a16="http://schemas.microsoft.com/office/drawing/2014/main" val="2478007105"/>
                    </a:ext>
                  </a:extLst>
                </a:gridCol>
              </a:tblGrid>
              <a:tr h="0">
                <a:tc>
                  <a:txBody>
                    <a:bodyPr/>
                    <a:lstStyle/>
                    <a:p>
                      <a:pPr algn="ctr">
                        <a:lnSpc>
                          <a:spcPct val="150000"/>
                        </a:lnSpc>
                        <a:spcAft>
                          <a:spcPts val="0"/>
                        </a:spcAft>
                      </a:pPr>
                      <a:r>
                        <a:rPr lang="es-ES" sz="1800" dirty="0">
                          <a:solidFill>
                            <a:schemeClr val="tx1"/>
                          </a:solidFill>
                          <a:effectLst/>
                          <a:latin typeface="Arial" panose="020B0604020202020204" pitchFamily="34" charset="0"/>
                          <a:cs typeface="Arial" panose="020B0604020202020204" pitchFamily="34" charset="0"/>
                        </a:rPr>
                        <a:t>TIEMPO[s]</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ctr">
                        <a:lnSpc>
                          <a:spcPct val="150000"/>
                        </a:lnSpc>
                        <a:spcAft>
                          <a:spcPts val="0"/>
                        </a:spcAft>
                      </a:pPr>
                      <a:r>
                        <a:rPr lang="es-ES" sz="1800" dirty="0">
                          <a:solidFill>
                            <a:schemeClr val="tx1"/>
                          </a:solidFill>
                          <a:effectLst/>
                          <a:latin typeface="Arial" panose="020B0604020202020204" pitchFamily="34" charset="0"/>
                          <a:cs typeface="Arial" panose="020B0604020202020204" pitchFamily="34" charset="0"/>
                        </a:rPr>
                        <a:t>TEMPERATURA [ᵒC]</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366288831"/>
                  </a:ext>
                </a:extLst>
              </a:tr>
              <a:tr h="190500">
                <a:tc>
                  <a:txBody>
                    <a:bodyPr/>
                    <a:lstStyle/>
                    <a:p>
                      <a:pPr algn="ctr">
                        <a:lnSpc>
                          <a:spcPct val="150000"/>
                        </a:lnSpc>
                        <a:spcAft>
                          <a:spcPts val="0"/>
                        </a:spcAft>
                      </a:pPr>
                      <a:r>
                        <a:rPr lang="es-ES" sz="1800" dirty="0">
                          <a:solidFill>
                            <a:schemeClr val="tx1"/>
                          </a:solidFill>
                          <a:effectLst/>
                          <a:latin typeface="Arial" panose="020B0604020202020204" pitchFamily="34" charset="0"/>
                          <a:cs typeface="Arial" panose="020B0604020202020204" pitchFamily="34" charset="0"/>
                        </a:rPr>
                        <a:t>5</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ctr">
                        <a:lnSpc>
                          <a:spcPct val="150000"/>
                        </a:lnSpc>
                        <a:spcAft>
                          <a:spcPts val="0"/>
                        </a:spcAft>
                      </a:pPr>
                      <a:r>
                        <a:rPr lang="es-ES" sz="1800" b="1" dirty="0">
                          <a:solidFill>
                            <a:schemeClr val="tx1"/>
                          </a:solidFill>
                          <a:effectLst/>
                          <a:latin typeface="Arial" panose="020B0604020202020204" pitchFamily="34" charset="0"/>
                          <a:cs typeface="Arial" panose="020B0604020202020204" pitchFamily="34" charset="0"/>
                        </a:rPr>
                        <a:t>223</a:t>
                      </a:r>
                      <a:endParaRPr lang="es-E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2552405435"/>
                  </a:ext>
                </a:extLst>
              </a:tr>
              <a:tr h="190500">
                <a:tc>
                  <a:txBody>
                    <a:bodyPr/>
                    <a:lstStyle/>
                    <a:p>
                      <a:pPr algn="ctr">
                        <a:lnSpc>
                          <a:spcPct val="150000"/>
                        </a:lnSpc>
                        <a:spcAft>
                          <a:spcPts val="0"/>
                        </a:spcAft>
                      </a:pPr>
                      <a:r>
                        <a:rPr lang="es-ES" sz="1800" dirty="0">
                          <a:solidFill>
                            <a:schemeClr val="tx1"/>
                          </a:solidFill>
                          <a:effectLst/>
                          <a:latin typeface="Arial" panose="020B0604020202020204" pitchFamily="34" charset="0"/>
                          <a:cs typeface="Arial" panose="020B0604020202020204" pitchFamily="34" charset="0"/>
                        </a:rPr>
                        <a:t>10</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ctr">
                        <a:lnSpc>
                          <a:spcPct val="150000"/>
                        </a:lnSpc>
                        <a:spcAft>
                          <a:spcPts val="0"/>
                        </a:spcAft>
                      </a:pPr>
                      <a:r>
                        <a:rPr lang="es-ES" sz="1800" b="1" dirty="0">
                          <a:solidFill>
                            <a:schemeClr val="tx1"/>
                          </a:solidFill>
                          <a:effectLst/>
                          <a:latin typeface="Arial" panose="020B0604020202020204" pitchFamily="34" charset="0"/>
                          <a:cs typeface="Arial" panose="020B0604020202020204" pitchFamily="34" charset="0"/>
                        </a:rPr>
                        <a:t>225</a:t>
                      </a:r>
                      <a:endParaRPr lang="es-E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4209996856"/>
                  </a:ext>
                </a:extLst>
              </a:tr>
              <a:tr h="190500">
                <a:tc>
                  <a:txBody>
                    <a:bodyPr/>
                    <a:lstStyle/>
                    <a:p>
                      <a:pPr algn="ctr">
                        <a:lnSpc>
                          <a:spcPct val="150000"/>
                        </a:lnSpc>
                        <a:spcAft>
                          <a:spcPts val="0"/>
                        </a:spcAft>
                      </a:pPr>
                      <a:r>
                        <a:rPr lang="es-ES" sz="1800" dirty="0">
                          <a:solidFill>
                            <a:schemeClr val="tx1"/>
                          </a:solidFill>
                          <a:effectLst/>
                          <a:latin typeface="Arial" panose="020B0604020202020204" pitchFamily="34" charset="0"/>
                          <a:cs typeface="Arial" panose="020B0604020202020204" pitchFamily="34" charset="0"/>
                        </a:rPr>
                        <a:t>15</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ctr">
                        <a:lnSpc>
                          <a:spcPct val="150000"/>
                        </a:lnSpc>
                        <a:spcAft>
                          <a:spcPts val="0"/>
                        </a:spcAft>
                      </a:pPr>
                      <a:r>
                        <a:rPr lang="es-ES" sz="1800" b="1" dirty="0">
                          <a:solidFill>
                            <a:schemeClr val="tx1"/>
                          </a:solidFill>
                          <a:effectLst/>
                          <a:latin typeface="Arial" panose="020B0604020202020204" pitchFamily="34" charset="0"/>
                          <a:cs typeface="Arial" panose="020B0604020202020204" pitchFamily="34" charset="0"/>
                        </a:rPr>
                        <a:t>329</a:t>
                      </a:r>
                      <a:endParaRPr lang="es-E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3288260672"/>
                  </a:ext>
                </a:extLst>
              </a:tr>
              <a:tr h="190500">
                <a:tc>
                  <a:txBody>
                    <a:bodyPr/>
                    <a:lstStyle/>
                    <a:p>
                      <a:pPr algn="ctr">
                        <a:lnSpc>
                          <a:spcPct val="150000"/>
                        </a:lnSpc>
                        <a:spcAft>
                          <a:spcPts val="0"/>
                        </a:spcAft>
                      </a:pPr>
                      <a:r>
                        <a:rPr lang="es-ES" sz="1800" dirty="0">
                          <a:solidFill>
                            <a:schemeClr val="tx1"/>
                          </a:solidFill>
                          <a:effectLst/>
                          <a:latin typeface="Arial" panose="020B0604020202020204" pitchFamily="34" charset="0"/>
                          <a:cs typeface="Arial" panose="020B0604020202020204" pitchFamily="34" charset="0"/>
                        </a:rPr>
                        <a:t>20</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ctr">
                        <a:lnSpc>
                          <a:spcPct val="150000"/>
                        </a:lnSpc>
                        <a:spcAft>
                          <a:spcPts val="0"/>
                        </a:spcAft>
                      </a:pPr>
                      <a:r>
                        <a:rPr lang="es-ES" sz="1800" b="1" dirty="0">
                          <a:solidFill>
                            <a:schemeClr val="tx1"/>
                          </a:solidFill>
                          <a:effectLst/>
                          <a:latin typeface="Arial" panose="020B0604020202020204" pitchFamily="34" charset="0"/>
                          <a:cs typeface="Arial" panose="020B0604020202020204" pitchFamily="34" charset="0"/>
                        </a:rPr>
                        <a:t>437</a:t>
                      </a:r>
                      <a:endParaRPr lang="es-E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261247026"/>
                  </a:ext>
                </a:extLst>
              </a:tr>
              <a:tr h="190500">
                <a:tc>
                  <a:txBody>
                    <a:bodyPr/>
                    <a:lstStyle/>
                    <a:p>
                      <a:pPr algn="ctr">
                        <a:lnSpc>
                          <a:spcPct val="150000"/>
                        </a:lnSpc>
                        <a:spcAft>
                          <a:spcPts val="0"/>
                        </a:spcAft>
                      </a:pPr>
                      <a:r>
                        <a:rPr lang="es-ES" sz="1800" dirty="0">
                          <a:solidFill>
                            <a:schemeClr val="tx1"/>
                          </a:solidFill>
                          <a:effectLst/>
                          <a:latin typeface="Arial" panose="020B0604020202020204" pitchFamily="34" charset="0"/>
                          <a:cs typeface="Arial" panose="020B0604020202020204" pitchFamily="34" charset="0"/>
                        </a:rPr>
                        <a:t>25</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ctr">
                        <a:lnSpc>
                          <a:spcPct val="150000"/>
                        </a:lnSpc>
                        <a:spcAft>
                          <a:spcPts val="0"/>
                        </a:spcAft>
                      </a:pPr>
                      <a:r>
                        <a:rPr lang="es-E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448</a:t>
                      </a:r>
                    </a:p>
                  </a:txBody>
                  <a:tcPr marL="68580" marR="68580" marT="0" marB="0">
                    <a:solidFill>
                      <a:schemeClr val="bg1"/>
                    </a:solidFill>
                  </a:tcPr>
                </a:tc>
                <a:extLst>
                  <a:ext uri="{0D108BD9-81ED-4DB2-BD59-A6C34878D82A}">
                    <a16:rowId xmlns:a16="http://schemas.microsoft.com/office/drawing/2014/main" val="477321010"/>
                  </a:ext>
                </a:extLst>
              </a:tr>
              <a:tr h="190500">
                <a:tc>
                  <a:txBody>
                    <a:bodyPr/>
                    <a:lstStyle/>
                    <a:p>
                      <a:pPr algn="ctr">
                        <a:lnSpc>
                          <a:spcPct val="150000"/>
                        </a:lnSpc>
                        <a:spcAft>
                          <a:spcPts val="0"/>
                        </a:spcAft>
                      </a:pPr>
                      <a:r>
                        <a:rPr lang="es-ES" sz="1800" dirty="0">
                          <a:solidFill>
                            <a:schemeClr val="tx1"/>
                          </a:solidFill>
                          <a:effectLst/>
                          <a:latin typeface="Arial" panose="020B0604020202020204" pitchFamily="34" charset="0"/>
                          <a:cs typeface="Arial" panose="020B0604020202020204" pitchFamily="34" charset="0"/>
                        </a:rPr>
                        <a:t>30</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ctr">
                        <a:lnSpc>
                          <a:spcPct val="150000"/>
                        </a:lnSpc>
                        <a:spcAft>
                          <a:spcPts val="0"/>
                        </a:spcAft>
                      </a:pPr>
                      <a:r>
                        <a:rPr lang="es-ES" sz="1800" b="1" dirty="0">
                          <a:solidFill>
                            <a:schemeClr val="tx1"/>
                          </a:solidFill>
                          <a:effectLst/>
                          <a:latin typeface="Arial" panose="020B0604020202020204" pitchFamily="34" charset="0"/>
                          <a:cs typeface="Arial" panose="020B0604020202020204" pitchFamily="34" charset="0"/>
                        </a:rPr>
                        <a:t>561</a:t>
                      </a:r>
                      <a:endParaRPr lang="es-E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1256277981"/>
                  </a:ext>
                </a:extLst>
              </a:tr>
              <a:tr h="190500">
                <a:tc>
                  <a:txBody>
                    <a:bodyPr/>
                    <a:lstStyle/>
                    <a:p>
                      <a:pPr algn="ctr">
                        <a:lnSpc>
                          <a:spcPct val="150000"/>
                        </a:lnSpc>
                        <a:spcAft>
                          <a:spcPts val="0"/>
                        </a:spcAft>
                      </a:pPr>
                      <a:r>
                        <a:rPr lang="es-ES" sz="1800" dirty="0">
                          <a:solidFill>
                            <a:schemeClr val="tx1"/>
                          </a:solidFill>
                          <a:effectLst/>
                          <a:latin typeface="Arial" panose="020B0604020202020204" pitchFamily="34" charset="0"/>
                          <a:cs typeface="Arial" panose="020B0604020202020204" pitchFamily="34" charset="0"/>
                        </a:rPr>
                        <a:t>35</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ctr">
                        <a:lnSpc>
                          <a:spcPct val="150000"/>
                        </a:lnSpc>
                        <a:spcAft>
                          <a:spcPts val="0"/>
                        </a:spcAft>
                      </a:pPr>
                      <a:r>
                        <a:rPr lang="es-ES" sz="1800" b="1" dirty="0">
                          <a:solidFill>
                            <a:schemeClr val="tx1"/>
                          </a:solidFill>
                          <a:effectLst/>
                          <a:latin typeface="Arial" panose="020B0604020202020204" pitchFamily="34" charset="0"/>
                          <a:cs typeface="Arial" panose="020B0604020202020204" pitchFamily="34" charset="0"/>
                        </a:rPr>
                        <a:t>511</a:t>
                      </a:r>
                      <a:endParaRPr lang="es-E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3437160394"/>
                  </a:ext>
                </a:extLst>
              </a:tr>
              <a:tr h="190500">
                <a:tc>
                  <a:txBody>
                    <a:bodyPr/>
                    <a:lstStyle/>
                    <a:p>
                      <a:pPr algn="ctr">
                        <a:lnSpc>
                          <a:spcPct val="150000"/>
                        </a:lnSpc>
                        <a:spcAft>
                          <a:spcPts val="0"/>
                        </a:spcAft>
                      </a:pPr>
                      <a:r>
                        <a:rPr lang="es-ES" sz="1800" dirty="0">
                          <a:solidFill>
                            <a:schemeClr val="tx1"/>
                          </a:solidFill>
                          <a:effectLst/>
                          <a:latin typeface="Arial" panose="020B0604020202020204" pitchFamily="34" charset="0"/>
                          <a:cs typeface="Arial" panose="020B0604020202020204" pitchFamily="34" charset="0"/>
                        </a:rPr>
                        <a:t>40</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ctr">
                        <a:lnSpc>
                          <a:spcPct val="150000"/>
                        </a:lnSpc>
                        <a:spcAft>
                          <a:spcPts val="0"/>
                        </a:spcAft>
                      </a:pPr>
                      <a:r>
                        <a:rPr lang="es-ES" sz="1800" b="1" dirty="0">
                          <a:solidFill>
                            <a:schemeClr val="tx1"/>
                          </a:solidFill>
                          <a:effectLst/>
                          <a:latin typeface="Arial" panose="020B0604020202020204" pitchFamily="34" charset="0"/>
                          <a:cs typeface="Arial" panose="020B0604020202020204" pitchFamily="34" charset="0"/>
                        </a:rPr>
                        <a:t>594</a:t>
                      </a:r>
                      <a:endParaRPr lang="es-E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2008098870"/>
                  </a:ext>
                </a:extLst>
              </a:tr>
              <a:tr h="190500">
                <a:tc>
                  <a:txBody>
                    <a:bodyPr/>
                    <a:lstStyle/>
                    <a:p>
                      <a:pPr algn="ctr">
                        <a:lnSpc>
                          <a:spcPct val="150000"/>
                        </a:lnSpc>
                        <a:spcAft>
                          <a:spcPts val="0"/>
                        </a:spcAft>
                      </a:pPr>
                      <a:r>
                        <a:rPr lang="es-ES" sz="1800" dirty="0">
                          <a:solidFill>
                            <a:schemeClr val="tx1"/>
                          </a:solidFill>
                          <a:effectLst/>
                          <a:latin typeface="Arial" panose="020B0604020202020204" pitchFamily="34" charset="0"/>
                          <a:cs typeface="Arial" panose="020B0604020202020204" pitchFamily="34" charset="0"/>
                        </a:rPr>
                        <a:t>45</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ctr">
                        <a:lnSpc>
                          <a:spcPct val="150000"/>
                        </a:lnSpc>
                        <a:spcAft>
                          <a:spcPts val="0"/>
                        </a:spcAft>
                      </a:pPr>
                      <a:r>
                        <a:rPr lang="es-ES" sz="1800" b="1" dirty="0">
                          <a:solidFill>
                            <a:schemeClr val="tx1"/>
                          </a:solidFill>
                          <a:effectLst/>
                          <a:latin typeface="Arial" panose="020B0604020202020204" pitchFamily="34" charset="0"/>
                          <a:cs typeface="Arial" panose="020B0604020202020204" pitchFamily="34" charset="0"/>
                        </a:rPr>
                        <a:t>607</a:t>
                      </a:r>
                      <a:endParaRPr lang="es-E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765934650"/>
                  </a:ext>
                </a:extLst>
              </a:tr>
              <a:tr h="190500">
                <a:tc>
                  <a:txBody>
                    <a:bodyPr/>
                    <a:lstStyle/>
                    <a:p>
                      <a:pPr algn="ctr">
                        <a:lnSpc>
                          <a:spcPct val="150000"/>
                        </a:lnSpc>
                        <a:spcAft>
                          <a:spcPts val="0"/>
                        </a:spcAft>
                      </a:pPr>
                      <a:r>
                        <a:rPr lang="es-ES" sz="1800" dirty="0">
                          <a:solidFill>
                            <a:schemeClr val="tx1"/>
                          </a:solidFill>
                          <a:effectLst/>
                          <a:latin typeface="Arial" panose="020B0604020202020204" pitchFamily="34" charset="0"/>
                          <a:cs typeface="Arial" panose="020B0604020202020204" pitchFamily="34" charset="0"/>
                        </a:rPr>
                        <a:t>50</a:t>
                      </a:r>
                      <a:endParaRPr lang="es-E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gn="ctr">
                        <a:lnSpc>
                          <a:spcPct val="150000"/>
                        </a:lnSpc>
                        <a:spcAft>
                          <a:spcPts val="0"/>
                        </a:spcAft>
                      </a:pPr>
                      <a:r>
                        <a:rPr lang="es-ES" sz="1800" b="1" dirty="0">
                          <a:solidFill>
                            <a:schemeClr val="tx1"/>
                          </a:solidFill>
                          <a:effectLst/>
                          <a:latin typeface="Arial" panose="020B0604020202020204" pitchFamily="34" charset="0"/>
                          <a:cs typeface="Arial" panose="020B0604020202020204" pitchFamily="34" charset="0"/>
                        </a:rPr>
                        <a:t>619</a:t>
                      </a:r>
                      <a:endParaRPr lang="es-E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1812495847"/>
                  </a:ext>
                </a:extLst>
              </a:tr>
            </a:tbl>
          </a:graphicData>
        </a:graphic>
      </p:graphicFrame>
      <p:graphicFrame>
        <p:nvGraphicFramePr>
          <p:cNvPr id="5" name="Gráfico 4">
            <a:extLst>
              <a:ext uri="{FF2B5EF4-FFF2-40B4-BE49-F238E27FC236}">
                <a16:creationId xmlns:a16="http://schemas.microsoft.com/office/drawing/2014/main" id="{117E88BA-C030-42E0-AF64-E2AFF6E3B387}"/>
              </a:ext>
            </a:extLst>
          </p:cNvPr>
          <p:cNvGraphicFramePr/>
          <p:nvPr>
            <p:extLst>
              <p:ext uri="{D42A27DB-BD31-4B8C-83A1-F6EECF244321}">
                <p14:modId xmlns:p14="http://schemas.microsoft.com/office/powerpoint/2010/main" val="870399888"/>
              </p:ext>
            </p:extLst>
          </p:nvPr>
        </p:nvGraphicFramePr>
        <p:xfrm>
          <a:off x="4433556" y="2981928"/>
          <a:ext cx="4625789" cy="37338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4" descr="http://automatizacion.espe.edu.ec/wp-content/uploads/2014/07/cropped-Espe-Control-Logo-2.png">
            <a:extLst>
              <a:ext uri="{FF2B5EF4-FFF2-40B4-BE49-F238E27FC236}">
                <a16:creationId xmlns:a16="http://schemas.microsoft.com/office/drawing/2014/main" id="{4E68EC1C-426B-4B8C-9FC6-D860BD1F10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684" t="26663" r="39558" b="5699"/>
          <a:stretch/>
        </p:blipFill>
        <p:spPr bwMode="auto">
          <a:xfrm>
            <a:off x="10416497" y="5385563"/>
            <a:ext cx="1008529" cy="10152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Imagen 6" descr="No hay ninguna descripciÃ³n de la foto disponible.">
            <a:extLst>
              <a:ext uri="{FF2B5EF4-FFF2-40B4-BE49-F238E27FC236}">
                <a16:creationId xmlns:a16="http://schemas.microsoft.com/office/drawing/2014/main" id="{C91DDB0F-753D-4A6D-A834-C9B3F29265A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416497" y="444223"/>
            <a:ext cx="1008529" cy="940824"/>
          </a:xfrm>
          <a:prstGeom prst="rect">
            <a:avLst/>
          </a:prstGeom>
          <a:noFill/>
          <a:ln>
            <a:noFill/>
          </a:ln>
        </p:spPr>
      </p:pic>
    </p:spTree>
    <p:extLst>
      <p:ext uri="{BB962C8B-B14F-4D97-AF65-F5344CB8AC3E}">
        <p14:creationId xmlns:p14="http://schemas.microsoft.com/office/powerpoint/2010/main" val="369888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C95EBC-FEBF-4C95-B21E-446CA6D2E425}"/>
              </a:ext>
            </a:extLst>
          </p:cNvPr>
          <p:cNvSpPr>
            <a:spLocks noGrp="1"/>
          </p:cNvSpPr>
          <p:nvPr>
            <p:ph type="title"/>
          </p:nvPr>
        </p:nvSpPr>
        <p:spPr>
          <a:xfrm>
            <a:off x="489075" y="273423"/>
            <a:ext cx="8596668" cy="1098177"/>
          </a:xfrm>
        </p:spPr>
        <p:txBody>
          <a:bodyPr>
            <a:noAutofit/>
          </a:bodyPr>
          <a:lstStyle/>
          <a:p>
            <a:pPr algn="just"/>
            <a:r>
              <a:rPr lang="es-ES" sz="2400" b="1" dirty="0"/>
              <a:t>7.9.- Relación entre las curvas de funcionamiento de las tres barras cilíndricas de acero de AISI 4340 de 5[mm] de diámetro (series 1), de 8[mm] de diámetro (series 2), y de 10 [mm] de diámetro (series 3)</a:t>
            </a:r>
          </a:p>
        </p:txBody>
      </p:sp>
      <p:graphicFrame>
        <p:nvGraphicFramePr>
          <p:cNvPr id="3" name="Gráfico 2">
            <a:extLst>
              <a:ext uri="{FF2B5EF4-FFF2-40B4-BE49-F238E27FC236}">
                <a16:creationId xmlns:a16="http://schemas.microsoft.com/office/drawing/2014/main" id="{ADB3B767-FD58-41D6-956A-4ADC38012FD9}"/>
              </a:ext>
            </a:extLst>
          </p:cNvPr>
          <p:cNvGraphicFramePr/>
          <p:nvPr>
            <p:extLst>
              <p:ext uri="{D42A27DB-BD31-4B8C-83A1-F6EECF244321}">
                <p14:modId xmlns:p14="http://schemas.microsoft.com/office/powerpoint/2010/main" val="1606453593"/>
              </p:ext>
            </p:extLst>
          </p:nvPr>
        </p:nvGraphicFramePr>
        <p:xfrm>
          <a:off x="1102659" y="1627094"/>
          <a:ext cx="7126941" cy="4787153"/>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4" descr="http://automatizacion.espe.edu.ec/wp-content/uploads/2014/07/cropped-Espe-Control-Logo-2.png">
            <a:extLst>
              <a:ext uri="{FF2B5EF4-FFF2-40B4-BE49-F238E27FC236}">
                <a16:creationId xmlns:a16="http://schemas.microsoft.com/office/drawing/2014/main" id="{2BD06455-9EE2-41FD-AD30-853C6CF0E7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684" t="26663" r="39558" b="5699"/>
          <a:stretch/>
        </p:blipFill>
        <p:spPr bwMode="auto">
          <a:xfrm>
            <a:off x="10348750" y="5427827"/>
            <a:ext cx="966078" cy="9725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Imagen 4" descr="No hay ninguna descripciÃ³n de la foto disponible.">
            <a:extLst>
              <a:ext uri="{FF2B5EF4-FFF2-40B4-BE49-F238E27FC236}">
                <a16:creationId xmlns:a16="http://schemas.microsoft.com/office/drawing/2014/main" id="{D7FD046B-2187-4409-88BD-F1C3DD0361C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458949" y="551800"/>
            <a:ext cx="966077" cy="927377"/>
          </a:xfrm>
          <a:prstGeom prst="rect">
            <a:avLst/>
          </a:prstGeom>
          <a:noFill/>
          <a:ln>
            <a:noFill/>
          </a:ln>
        </p:spPr>
      </p:pic>
    </p:spTree>
    <p:extLst>
      <p:ext uri="{BB962C8B-B14F-4D97-AF65-F5344CB8AC3E}">
        <p14:creationId xmlns:p14="http://schemas.microsoft.com/office/powerpoint/2010/main" val="234774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ECF311-9A17-45F8-BF2F-72E71ABBFDBD}"/>
              </a:ext>
            </a:extLst>
          </p:cNvPr>
          <p:cNvSpPr>
            <a:spLocks noGrp="1"/>
          </p:cNvSpPr>
          <p:nvPr>
            <p:ph type="title"/>
          </p:nvPr>
        </p:nvSpPr>
        <p:spPr>
          <a:xfrm>
            <a:off x="225583" y="231988"/>
            <a:ext cx="8596668" cy="682412"/>
          </a:xfrm>
        </p:spPr>
        <p:txBody>
          <a:bodyPr>
            <a:normAutofit/>
          </a:bodyPr>
          <a:lstStyle/>
          <a:p>
            <a:r>
              <a:rPr lang="es-ES" sz="3200" b="1" dirty="0"/>
              <a:t>7.10.- Aplicación de protocolo de prueba</a:t>
            </a:r>
          </a:p>
        </p:txBody>
      </p:sp>
      <mc:AlternateContent xmlns:mc="http://schemas.openxmlformats.org/markup-compatibility/2006" xmlns:a14="http://schemas.microsoft.com/office/drawing/2010/main">
        <mc:Choice Requires="a14">
          <p:graphicFrame>
            <p:nvGraphicFramePr>
              <p:cNvPr id="3" name="Tabla 2">
                <a:extLst>
                  <a:ext uri="{FF2B5EF4-FFF2-40B4-BE49-F238E27FC236}">
                    <a16:creationId xmlns:a16="http://schemas.microsoft.com/office/drawing/2014/main" id="{E6642BFF-A12E-437E-A496-B5E12B440688}"/>
                  </a:ext>
                </a:extLst>
              </p:cNvPr>
              <p:cNvGraphicFramePr>
                <a:graphicFrameLocks noGrp="1"/>
              </p:cNvGraphicFramePr>
              <p:nvPr>
                <p:extLst>
                  <p:ext uri="{D42A27DB-BD31-4B8C-83A1-F6EECF244321}">
                    <p14:modId xmlns:p14="http://schemas.microsoft.com/office/powerpoint/2010/main" val="25276106"/>
                  </p:ext>
                </p:extLst>
              </p:nvPr>
            </p:nvGraphicFramePr>
            <p:xfrm>
              <a:off x="504359" y="1223682"/>
              <a:ext cx="7792476" cy="5572329"/>
            </p:xfrm>
            <a:graphic>
              <a:graphicData uri="http://schemas.openxmlformats.org/drawingml/2006/table">
                <a:tbl>
                  <a:tblPr firstRow="1" firstCol="1" bandRow="1">
                    <a:tableStyleId>{5C22544A-7EE6-4342-B048-85BDC9FD1C3A}</a:tableStyleId>
                  </a:tblPr>
                  <a:tblGrid>
                    <a:gridCol w="3131960">
                      <a:extLst>
                        <a:ext uri="{9D8B030D-6E8A-4147-A177-3AD203B41FA5}">
                          <a16:colId xmlns:a16="http://schemas.microsoft.com/office/drawing/2014/main" val="3706087552"/>
                        </a:ext>
                      </a:extLst>
                    </a:gridCol>
                    <a:gridCol w="4660516">
                      <a:extLst>
                        <a:ext uri="{9D8B030D-6E8A-4147-A177-3AD203B41FA5}">
                          <a16:colId xmlns:a16="http://schemas.microsoft.com/office/drawing/2014/main" val="1730656130"/>
                        </a:ext>
                      </a:extLst>
                    </a:gridCol>
                  </a:tblGrid>
                  <a:tr h="689591">
                    <a:tc gridSpan="2">
                      <a:txBody>
                        <a:bodyPr/>
                        <a:lstStyle/>
                        <a:p>
                          <a:pPr algn="ctr">
                            <a:lnSpc>
                              <a:spcPct val="150000"/>
                            </a:lnSpc>
                            <a:spcAft>
                              <a:spcPts val="0"/>
                            </a:spcAft>
                          </a:pPr>
                          <a:r>
                            <a:rPr lang="es-ES_tradnl" sz="1800" dirty="0">
                              <a:solidFill>
                                <a:schemeClr val="tx1"/>
                              </a:solidFill>
                              <a:effectLst/>
                            </a:rPr>
                            <a:t>CARACTERÍSTICAS TÉCNICAS PARA UNA FUENTE DE CALOR POR INDUCCIÓN</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00" marR="59600" marT="0" marB="0">
                        <a:solidFill>
                          <a:schemeClr val="bg1"/>
                        </a:solidFill>
                      </a:tcPr>
                    </a:tc>
                    <a:tc hMerge="1">
                      <a:txBody>
                        <a:bodyPr/>
                        <a:lstStyle/>
                        <a:p>
                          <a:endParaRPr lang="es-ES"/>
                        </a:p>
                      </a:txBody>
                      <a:tcPr/>
                    </a:tc>
                    <a:extLst>
                      <a:ext uri="{0D108BD9-81ED-4DB2-BD59-A6C34878D82A}">
                        <a16:rowId xmlns:a16="http://schemas.microsoft.com/office/drawing/2014/main" val="522375371"/>
                      </a:ext>
                    </a:extLst>
                  </a:tr>
                  <a:tr h="485919">
                    <a:tc>
                      <a:txBody>
                        <a:bodyPr/>
                        <a:lstStyle/>
                        <a:p>
                          <a:pPr algn="just">
                            <a:lnSpc>
                              <a:spcPct val="150000"/>
                            </a:lnSpc>
                            <a:spcAft>
                              <a:spcPts val="0"/>
                            </a:spcAft>
                          </a:pPr>
                          <a:r>
                            <a:rPr lang="es-ES_tradnl" sz="1800" dirty="0">
                              <a:solidFill>
                                <a:schemeClr val="tx1"/>
                              </a:solidFill>
                              <a:effectLst/>
                            </a:rPr>
                            <a:t>Nominación</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00" marR="59600" marT="0" marB="0">
                        <a:solidFill>
                          <a:schemeClr val="bg1"/>
                        </a:solidFill>
                      </a:tcPr>
                    </a:tc>
                    <a:tc>
                      <a:txBody>
                        <a:bodyPr/>
                        <a:lstStyle/>
                        <a:p>
                          <a:pPr algn="just">
                            <a:lnSpc>
                              <a:spcPct val="150000"/>
                            </a:lnSpc>
                            <a:spcAft>
                              <a:spcPts val="0"/>
                            </a:spcAft>
                          </a:pPr>
                          <a:r>
                            <a:rPr lang="es-ES_tradnl" sz="1800" dirty="0">
                              <a:solidFill>
                                <a:schemeClr val="tx1"/>
                              </a:solidFill>
                              <a:effectLst/>
                            </a:rPr>
                            <a:t>Fuente de calor por inducción</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00" marR="59600" marT="0" marB="0">
                        <a:solidFill>
                          <a:schemeClr val="bg1"/>
                        </a:solidFill>
                      </a:tcPr>
                    </a:tc>
                    <a:extLst>
                      <a:ext uri="{0D108BD9-81ED-4DB2-BD59-A6C34878D82A}">
                        <a16:rowId xmlns:a16="http://schemas.microsoft.com/office/drawing/2014/main" val="2345338306"/>
                      </a:ext>
                    </a:extLst>
                  </a:tr>
                  <a:tr h="446257">
                    <a:tc>
                      <a:txBody>
                        <a:bodyPr/>
                        <a:lstStyle/>
                        <a:p>
                          <a:pPr algn="just">
                            <a:lnSpc>
                              <a:spcPct val="200000"/>
                            </a:lnSpc>
                            <a:spcAft>
                              <a:spcPts val="0"/>
                            </a:spcAft>
                          </a:pPr>
                          <a:r>
                            <a:rPr lang="es-ES_tradnl" sz="1800" dirty="0">
                              <a:solidFill>
                                <a:schemeClr val="tx1"/>
                              </a:solidFill>
                              <a:effectLst/>
                            </a:rPr>
                            <a:t>Peso aproximado</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00" marR="59600" marT="0" marB="0">
                        <a:solidFill>
                          <a:schemeClr val="bg1"/>
                        </a:solidFill>
                      </a:tcPr>
                    </a:tc>
                    <a:tc>
                      <a:txBody>
                        <a:bodyPr/>
                        <a:lstStyle/>
                        <a:p>
                          <a:pPr algn="just">
                            <a:lnSpc>
                              <a:spcPct val="150000"/>
                            </a:lnSpc>
                            <a:spcAft>
                              <a:spcPts val="0"/>
                            </a:spcAft>
                          </a:pPr>
                          <a:r>
                            <a:rPr lang="es-ES_tradnl" sz="1800" dirty="0">
                              <a:solidFill>
                                <a:schemeClr val="tx1"/>
                              </a:solidFill>
                              <a:effectLst/>
                            </a:rPr>
                            <a:t>15 [Kg]</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00" marR="59600" marT="0" marB="0">
                        <a:solidFill>
                          <a:schemeClr val="bg1"/>
                        </a:solidFill>
                      </a:tcPr>
                    </a:tc>
                    <a:extLst>
                      <a:ext uri="{0D108BD9-81ED-4DB2-BD59-A6C34878D82A}">
                        <a16:rowId xmlns:a16="http://schemas.microsoft.com/office/drawing/2014/main" val="3266939618"/>
                      </a:ext>
                    </a:extLst>
                  </a:tr>
                  <a:tr h="446257">
                    <a:tc>
                      <a:txBody>
                        <a:bodyPr/>
                        <a:lstStyle/>
                        <a:p>
                          <a:pPr algn="just">
                            <a:lnSpc>
                              <a:spcPct val="200000"/>
                            </a:lnSpc>
                            <a:spcAft>
                              <a:spcPts val="0"/>
                            </a:spcAft>
                          </a:pPr>
                          <a:r>
                            <a:rPr lang="es-ES_tradnl" sz="1800" dirty="0">
                              <a:solidFill>
                                <a:schemeClr val="tx1"/>
                              </a:solidFill>
                              <a:effectLst/>
                            </a:rPr>
                            <a:t>Voltaje de arranque</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00" marR="59600" marT="0" marB="0">
                        <a:solidFill>
                          <a:schemeClr val="bg1"/>
                        </a:solidFill>
                      </a:tcPr>
                    </a:tc>
                    <a:tc>
                      <a:txBody>
                        <a:bodyPr/>
                        <a:lstStyle/>
                        <a:p>
                          <a:pPr algn="just">
                            <a:lnSpc>
                              <a:spcPct val="150000"/>
                            </a:lnSpc>
                            <a:spcAft>
                              <a:spcPts val="0"/>
                            </a:spcAft>
                          </a:pPr>
                          <a:r>
                            <a:rPr lang="es-ES_tradnl" sz="1800" dirty="0">
                              <a:solidFill>
                                <a:schemeClr val="tx1"/>
                              </a:solidFill>
                              <a:effectLst/>
                            </a:rPr>
                            <a:t>120 [V] a 60 [Hz]</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00" marR="59600" marT="0" marB="0">
                        <a:solidFill>
                          <a:schemeClr val="bg1"/>
                        </a:solidFill>
                      </a:tcPr>
                    </a:tc>
                    <a:extLst>
                      <a:ext uri="{0D108BD9-81ED-4DB2-BD59-A6C34878D82A}">
                        <a16:rowId xmlns:a16="http://schemas.microsoft.com/office/drawing/2014/main" val="1432101358"/>
                      </a:ext>
                    </a:extLst>
                  </a:tr>
                  <a:tr h="446257">
                    <a:tc>
                      <a:txBody>
                        <a:bodyPr/>
                        <a:lstStyle/>
                        <a:p>
                          <a:pPr algn="just">
                            <a:lnSpc>
                              <a:spcPct val="200000"/>
                            </a:lnSpc>
                            <a:spcAft>
                              <a:spcPts val="0"/>
                            </a:spcAft>
                          </a:pPr>
                          <a:r>
                            <a:rPr lang="es-ES_tradnl" sz="1800" dirty="0">
                              <a:solidFill>
                                <a:schemeClr val="tx1"/>
                              </a:solidFill>
                              <a:effectLst/>
                            </a:rPr>
                            <a:t>Corriente de salida</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00" marR="59600" marT="0" marB="0">
                        <a:solidFill>
                          <a:schemeClr val="bg1"/>
                        </a:solidFill>
                      </a:tcPr>
                    </a:tc>
                    <a:tc>
                      <a:txBody>
                        <a:bodyPr/>
                        <a:lstStyle/>
                        <a:p>
                          <a:pPr algn="just">
                            <a:lnSpc>
                              <a:spcPct val="150000"/>
                            </a:lnSpc>
                            <a:spcAft>
                              <a:spcPts val="0"/>
                            </a:spcAft>
                          </a:pPr>
                          <a:r>
                            <a:rPr lang="es-ES_tradnl" sz="1800" dirty="0">
                              <a:solidFill>
                                <a:schemeClr val="tx1"/>
                              </a:solidFill>
                              <a:effectLst/>
                            </a:rPr>
                            <a:t>20 [A]</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00" marR="59600" marT="0" marB="0">
                        <a:solidFill>
                          <a:schemeClr val="bg1"/>
                        </a:solidFill>
                      </a:tcPr>
                    </a:tc>
                    <a:extLst>
                      <a:ext uri="{0D108BD9-81ED-4DB2-BD59-A6C34878D82A}">
                        <a16:rowId xmlns:a16="http://schemas.microsoft.com/office/drawing/2014/main" val="1341479477"/>
                      </a:ext>
                    </a:extLst>
                  </a:tr>
                  <a:tr h="446257">
                    <a:tc>
                      <a:txBody>
                        <a:bodyPr/>
                        <a:lstStyle/>
                        <a:p>
                          <a:pPr algn="just">
                            <a:lnSpc>
                              <a:spcPct val="200000"/>
                            </a:lnSpc>
                            <a:spcAft>
                              <a:spcPts val="0"/>
                            </a:spcAft>
                          </a:pPr>
                          <a:r>
                            <a:rPr lang="es-ES_tradnl" sz="1800">
                              <a:solidFill>
                                <a:schemeClr val="tx1"/>
                              </a:solidFill>
                              <a:effectLst/>
                            </a:rPr>
                            <a:t>Voltaje de salida</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00" marR="59600" marT="0" marB="0">
                        <a:solidFill>
                          <a:schemeClr val="bg1"/>
                        </a:solidFill>
                      </a:tcPr>
                    </a:tc>
                    <a:tc>
                      <a:txBody>
                        <a:bodyPr/>
                        <a:lstStyle/>
                        <a:p>
                          <a:pPr algn="just">
                            <a:lnSpc>
                              <a:spcPct val="150000"/>
                            </a:lnSpc>
                            <a:spcAft>
                              <a:spcPts val="0"/>
                            </a:spcAft>
                          </a:pPr>
                          <a:r>
                            <a:rPr lang="es-ES_tradnl" sz="1800" dirty="0">
                              <a:solidFill>
                                <a:schemeClr val="tx1"/>
                              </a:solidFill>
                              <a:effectLst/>
                            </a:rPr>
                            <a:t>12-36[V]</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00" marR="59600" marT="0" marB="0">
                        <a:solidFill>
                          <a:schemeClr val="bg1"/>
                        </a:solidFill>
                      </a:tcPr>
                    </a:tc>
                    <a:extLst>
                      <a:ext uri="{0D108BD9-81ED-4DB2-BD59-A6C34878D82A}">
                        <a16:rowId xmlns:a16="http://schemas.microsoft.com/office/drawing/2014/main" val="2994193296"/>
                      </a:ext>
                    </a:extLst>
                  </a:tr>
                  <a:tr h="446257">
                    <a:tc>
                      <a:txBody>
                        <a:bodyPr/>
                        <a:lstStyle/>
                        <a:p>
                          <a:pPr algn="just">
                            <a:lnSpc>
                              <a:spcPct val="200000"/>
                            </a:lnSpc>
                            <a:spcAft>
                              <a:spcPts val="0"/>
                            </a:spcAft>
                          </a:pPr>
                          <a:r>
                            <a:rPr lang="es-ES_tradnl" sz="1800">
                              <a:solidFill>
                                <a:schemeClr val="tx1"/>
                              </a:solidFill>
                              <a:effectLst/>
                            </a:rPr>
                            <a:t>Potencia de salida</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00" marR="59600" marT="0" marB="0">
                        <a:solidFill>
                          <a:schemeClr val="bg1"/>
                        </a:solidFill>
                      </a:tcPr>
                    </a:tc>
                    <a:tc>
                      <a:txBody>
                        <a:bodyPr/>
                        <a:lstStyle/>
                        <a:p>
                          <a:pPr algn="just">
                            <a:lnSpc>
                              <a:spcPct val="150000"/>
                            </a:lnSpc>
                            <a:spcAft>
                              <a:spcPts val="0"/>
                            </a:spcAft>
                          </a:pPr>
                          <a:r>
                            <a:rPr lang="es-ES_tradnl" sz="1800" dirty="0">
                              <a:solidFill>
                                <a:schemeClr val="tx1"/>
                              </a:solidFill>
                              <a:effectLst/>
                            </a:rPr>
                            <a:t>1000 [W]</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00" marR="59600" marT="0" marB="0">
                        <a:solidFill>
                          <a:schemeClr val="bg1"/>
                        </a:solidFill>
                      </a:tcPr>
                    </a:tc>
                    <a:extLst>
                      <a:ext uri="{0D108BD9-81ED-4DB2-BD59-A6C34878D82A}">
                        <a16:rowId xmlns:a16="http://schemas.microsoft.com/office/drawing/2014/main" val="2609350193"/>
                      </a:ext>
                    </a:extLst>
                  </a:tr>
                  <a:tr h="738156">
                    <a:tc>
                      <a:txBody>
                        <a:bodyPr/>
                        <a:lstStyle/>
                        <a:p>
                          <a:pPr algn="just">
                            <a:lnSpc>
                              <a:spcPct val="200000"/>
                            </a:lnSpc>
                            <a:spcAft>
                              <a:spcPts val="0"/>
                            </a:spcAft>
                          </a:pPr>
                          <a:r>
                            <a:rPr lang="es-ES_tradnl" sz="1800">
                              <a:solidFill>
                                <a:schemeClr val="tx1"/>
                              </a:solidFill>
                              <a:effectLst/>
                            </a:rPr>
                            <a:t>Inductor de calentamiento</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00" marR="59600" marT="0" marB="0">
                        <a:solidFill>
                          <a:schemeClr val="bg1"/>
                        </a:solidFill>
                      </a:tcPr>
                    </a:tc>
                    <a:tc>
                      <a:txBody>
                        <a:bodyPr/>
                        <a:lstStyle/>
                        <a:p>
                          <a:pPr algn="just">
                            <a:lnSpc>
                              <a:spcPct val="150000"/>
                            </a:lnSpc>
                            <a:spcAft>
                              <a:spcPts val="0"/>
                            </a:spcAft>
                          </a:pPr>
                          <a:r>
                            <a:rPr lang="es-ES_tradnl" sz="1800" dirty="0">
                              <a:solidFill>
                                <a:schemeClr val="tx1"/>
                              </a:solidFill>
                              <a:effectLst/>
                            </a:rPr>
                            <a:t>Bobina de cobre de geometría solenoidal, en forma de tubo hueco de 6 espiras</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00" marR="59600" marT="0" marB="0">
                        <a:solidFill>
                          <a:schemeClr val="bg1"/>
                        </a:solidFill>
                      </a:tcPr>
                    </a:tc>
                    <a:extLst>
                      <a:ext uri="{0D108BD9-81ED-4DB2-BD59-A6C34878D82A}">
                        <a16:rowId xmlns:a16="http://schemas.microsoft.com/office/drawing/2014/main" val="3537145778"/>
                      </a:ext>
                    </a:extLst>
                  </a:tr>
                  <a:tr h="485919">
                    <a:tc>
                      <a:txBody>
                        <a:bodyPr/>
                        <a:lstStyle/>
                        <a:p>
                          <a:pPr algn="just">
                            <a:lnSpc>
                              <a:spcPct val="150000"/>
                            </a:lnSpc>
                            <a:spcAft>
                              <a:spcPts val="0"/>
                            </a:spcAft>
                          </a:pPr>
                          <a:r>
                            <a:rPr lang="es-ES_tradnl" sz="1800">
                              <a:solidFill>
                                <a:schemeClr val="tx1"/>
                              </a:solidFill>
                              <a:effectLst/>
                            </a:rPr>
                            <a:t>Tipo de material a calentar</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00" marR="59600" marT="0" marB="0">
                        <a:solidFill>
                          <a:schemeClr val="bg1"/>
                        </a:solidFill>
                      </a:tcPr>
                    </a:tc>
                    <a:tc>
                      <a:txBody>
                        <a:bodyPr/>
                        <a:lstStyle/>
                        <a:p>
                          <a:pPr algn="just">
                            <a:lnSpc>
                              <a:spcPct val="150000"/>
                            </a:lnSpc>
                            <a:spcAft>
                              <a:spcPts val="0"/>
                            </a:spcAft>
                          </a:pPr>
                          <a:r>
                            <a:rPr lang="es-ES_tradnl" sz="1800" dirty="0">
                              <a:solidFill>
                                <a:schemeClr val="tx1"/>
                              </a:solidFill>
                              <a:effectLst/>
                            </a:rPr>
                            <a:t>Acero de AISI 4340</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00" marR="59600" marT="0" marB="0">
                        <a:solidFill>
                          <a:schemeClr val="bg1"/>
                        </a:solidFill>
                      </a:tcPr>
                    </a:tc>
                    <a:extLst>
                      <a:ext uri="{0D108BD9-81ED-4DB2-BD59-A6C34878D82A}">
                        <a16:rowId xmlns:a16="http://schemas.microsoft.com/office/drawing/2014/main" val="2081498671"/>
                      </a:ext>
                    </a:extLst>
                  </a:tr>
                  <a:tr h="771460">
                    <a:tc>
                      <a:txBody>
                        <a:bodyPr/>
                        <a:lstStyle/>
                        <a:p>
                          <a:pPr algn="just">
                            <a:lnSpc>
                              <a:spcPct val="150000"/>
                            </a:lnSpc>
                            <a:spcAft>
                              <a:spcPts val="0"/>
                            </a:spcAft>
                          </a:pPr>
                          <a:r>
                            <a:rPr lang="es-ES_tradnl" sz="1800" dirty="0">
                              <a:solidFill>
                                <a:schemeClr val="tx1"/>
                              </a:solidFill>
                              <a:effectLst/>
                            </a:rPr>
                            <a:t>Diámetros de las cargas, </a:t>
                          </a:r>
                          <a:endParaRPr lang="es-ES" sz="1800" dirty="0">
                            <a:solidFill>
                              <a:schemeClr val="tx1"/>
                            </a:solidFill>
                            <a:effectLst/>
                          </a:endParaRPr>
                        </a:p>
                      </a:txBody>
                      <a:tcPr marL="59600" marR="59600" marT="0" marB="0">
                        <a:solidFill>
                          <a:schemeClr val="bg1"/>
                        </a:solidFill>
                      </a:tcPr>
                    </a:tc>
                    <a:tc>
                      <a:txBody>
                        <a:bodyPr/>
                        <a:lstStyle/>
                        <a:p>
                          <a:pPr algn="just">
                            <a:lnSpc>
                              <a:spcPct val="150000"/>
                            </a:lnSpc>
                            <a:spcAft>
                              <a:spcPts val="0"/>
                            </a:spcAft>
                          </a:pPr>
                          <a14:m>
                            <m:oMathPara xmlns:m="http://schemas.openxmlformats.org/officeDocument/2006/math">
                              <m:oMathParaPr>
                                <m:jc m:val="center"/>
                              </m:oMathParaPr>
                              <m:oMath xmlns:m="http://schemas.openxmlformats.org/officeDocument/2006/math">
                                <m:sSub>
                                  <m:sSubPr>
                                    <m:ctrlPr>
                                      <a:rPr lang="es-ES" sz="1800" b="0" i="1" smtClean="0">
                                        <a:solidFill>
                                          <a:schemeClr val="tx1"/>
                                        </a:solidFill>
                                        <a:effectLst/>
                                        <a:latin typeface="Cambria Math" panose="02040503050406030204" pitchFamily="18" charset="0"/>
                                      </a:rPr>
                                    </m:ctrlPr>
                                  </m:sSubPr>
                                  <m:e>
                                    <m:r>
                                      <a:rPr lang="es-ES_tradnl" sz="1800" b="0">
                                        <a:solidFill>
                                          <a:schemeClr val="tx1"/>
                                        </a:solidFill>
                                        <a:effectLst/>
                                        <a:latin typeface="Cambria Math" panose="02040503050406030204" pitchFamily="18" charset="0"/>
                                      </a:rPr>
                                      <m:t>∅</m:t>
                                    </m:r>
                                  </m:e>
                                  <m:sub>
                                    <m:r>
                                      <a:rPr lang="es-ES_tradnl" sz="1800" b="0" i="1">
                                        <a:solidFill>
                                          <a:schemeClr val="tx1"/>
                                        </a:solidFill>
                                        <a:effectLst/>
                                        <a:latin typeface="Cambria Math" panose="02040503050406030204" pitchFamily="18" charset="0"/>
                                      </a:rPr>
                                      <m:t>1</m:t>
                                    </m:r>
                                  </m:sub>
                                </m:sSub>
                                <m:r>
                                  <a:rPr lang="es-ES_tradnl" sz="1800" b="0">
                                    <a:solidFill>
                                      <a:schemeClr val="tx1"/>
                                    </a:solidFill>
                                    <a:effectLst/>
                                    <a:latin typeface="Cambria Math" panose="02040503050406030204" pitchFamily="18" charset="0"/>
                                  </a:rPr>
                                  <m:t>=</m:t>
                                </m:r>
                                <m:r>
                                  <a:rPr lang="es-ES" sz="1800" b="0" i="0" smtClean="0">
                                    <a:solidFill>
                                      <a:schemeClr val="tx1"/>
                                    </a:solidFill>
                                    <a:effectLst/>
                                    <a:latin typeface="Cambria Math" panose="02040503050406030204" pitchFamily="18" charset="0"/>
                                  </a:rPr>
                                  <m:t>5 </m:t>
                                </m:r>
                                <m:d>
                                  <m:dPr>
                                    <m:begChr m:val="["/>
                                    <m:endChr m:val="]"/>
                                    <m:ctrlPr>
                                      <a:rPr lang="es-ES" sz="1800" b="0" i="1">
                                        <a:solidFill>
                                          <a:schemeClr val="tx1"/>
                                        </a:solidFill>
                                        <a:effectLst/>
                                        <a:latin typeface="Cambria Math" panose="02040503050406030204" pitchFamily="18" charset="0"/>
                                      </a:rPr>
                                    </m:ctrlPr>
                                  </m:dPr>
                                  <m:e>
                                    <m:r>
                                      <a:rPr lang="es-ES_tradnl" sz="1800" b="0" i="1">
                                        <a:solidFill>
                                          <a:schemeClr val="tx1"/>
                                        </a:solidFill>
                                        <a:effectLst/>
                                        <a:latin typeface="Cambria Math" panose="02040503050406030204" pitchFamily="18" charset="0"/>
                                      </a:rPr>
                                      <m:t>𝑚𝑚</m:t>
                                    </m:r>
                                  </m:e>
                                </m:d>
                                <m:r>
                                  <a:rPr lang="es-ES_tradnl" sz="1800" b="0">
                                    <a:solidFill>
                                      <a:schemeClr val="tx1"/>
                                    </a:solidFill>
                                    <a:effectLst/>
                                    <a:latin typeface="Cambria Math" panose="02040503050406030204" pitchFamily="18" charset="0"/>
                                  </a:rPr>
                                  <m:t>;</m:t>
                                </m:r>
                                <m:sSub>
                                  <m:sSubPr>
                                    <m:ctrlPr>
                                      <a:rPr lang="es-ES" sz="1800" b="0" i="1" smtClean="0">
                                        <a:solidFill>
                                          <a:schemeClr val="tx1"/>
                                        </a:solidFill>
                                        <a:effectLst/>
                                        <a:latin typeface="Cambria Math" panose="02040503050406030204" pitchFamily="18" charset="0"/>
                                      </a:rPr>
                                    </m:ctrlPr>
                                  </m:sSubPr>
                                  <m:e>
                                    <m:r>
                                      <a:rPr lang="es-ES_tradnl" sz="1800" b="0">
                                        <a:solidFill>
                                          <a:schemeClr val="tx1"/>
                                        </a:solidFill>
                                        <a:effectLst/>
                                        <a:latin typeface="Cambria Math" panose="02040503050406030204" pitchFamily="18" charset="0"/>
                                      </a:rPr>
                                      <m:t>∅</m:t>
                                    </m:r>
                                  </m:e>
                                  <m:sub>
                                    <m:r>
                                      <a:rPr lang="es-ES" sz="1800" b="0" i="0" smtClean="0">
                                        <a:solidFill>
                                          <a:schemeClr val="tx1"/>
                                        </a:solidFill>
                                        <a:effectLst/>
                                        <a:latin typeface="Cambria Math" panose="02040503050406030204" pitchFamily="18" charset="0"/>
                                      </a:rPr>
                                      <m:t>2</m:t>
                                    </m:r>
                                  </m:sub>
                                </m:sSub>
                                <m:r>
                                  <a:rPr lang="es-ES_tradnl" sz="1800" b="0">
                                    <a:solidFill>
                                      <a:schemeClr val="tx1"/>
                                    </a:solidFill>
                                    <a:effectLst/>
                                    <a:latin typeface="Cambria Math" panose="02040503050406030204" pitchFamily="18" charset="0"/>
                                  </a:rPr>
                                  <m:t>=</m:t>
                                </m:r>
                                <m:r>
                                  <a:rPr lang="es-ES" sz="1800" b="0" i="0" smtClean="0">
                                    <a:solidFill>
                                      <a:schemeClr val="tx1"/>
                                    </a:solidFill>
                                    <a:effectLst/>
                                    <a:latin typeface="Cambria Math" panose="02040503050406030204" pitchFamily="18" charset="0"/>
                                  </a:rPr>
                                  <m:t>8 </m:t>
                                </m:r>
                                <m:d>
                                  <m:dPr>
                                    <m:begChr m:val="["/>
                                    <m:endChr m:val="]"/>
                                    <m:ctrlPr>
                                      <a:rPr lang="es-ES" sz="1800" b="0" i="1">
                                        <a:solidFill>
                                          <a:schemeClr val="tx1"/>
                                        </a:solidFill>
                                        <a:effectLst/>
                                        <a:latin typeface="Cambria Math" panose="02040503050406030204" pitchFamily="18" charset="0"/>
                                      </a:rPr>
                                    </m:ctrlPr>
                                  </m:dPr>
                                  <m:e>
                                    <m:r>
                                      <a:rPr lang="es-ES_tradnl" sz="1800" b="0" i="1">
                                        <a:solidFill>
                                          <a:schemeClr val="tx1"/>
                                        </a:solidFill>
                                        <a:effectLst/>
                                        <a:latin typeface="Cambria Math" panose="02040503050406030204" pitchFamily="18" charset="0"/>
                                      </a:rPr>
                                      <m:t>𝑚𝑚</m:t>
                                    </m:r>
                                  </m:e>
                                </m:d>
                                <m:r>
                                  <a:rPr lang="es-ES_tradnl" sz="1800" b="0">
                                    <a:solidFill>
                                      <a:schemeClr val="tx1"/>
                                    </a:solidFill>
                                    <a:effectLst/>
                                    <a:latin typeface="Cambria Math" panose="02040503050406030204" pitchFamily="18" charset="0"/>
                                  </a:rPr>
                                  <m:t>;</m:t>
                                </m:r>
                                <m:sSub>
                                  <m:sSubPr>
                                    <m:ctrlPr>
                                      <a:rPr lang="es-ES" sz="1800" b="0" i="1" smtClean="0">
                                        <a:solidFill>
                                          <a:schemeClr val="tx1"/>
                                        </a:solidFill>
                                        <a:effectLst/>
                                        <a:latin typeface="Cambria Math" panose="02040503050406030204" pitchFamily="18" charset="0"/>
                                      </a:rPr>
                                    </m:ctrlPr>
                                  </m:sSubPr>
                                  <m:e>
                                    <m:r>
                                      <a:rPr lang="es-ES_tradnl" sz="1800" b="0">
                                        <a:solidFill>
                                          <a:schemeClr val="tx1"/>
                                        </a:solidFill>
                                        <a:effectLst/>
                                        <a:latin typeface="Cambria Math" panose="02040503050406030204" pitchFamily="18" charset="0"/>
                                      </a:rPr>
                                      <m:t>∅</m:t>
                                    </m:r>
                                  </m:e>
                                  <m:sub>
                                    <m:r>
                                      <a:rPr lang="es-ES" sz="1800" b="0" i="0" smtClean="0">
                                        <a:solidFill>
                                          <a:schemeClr val="tx1"/>
                                        </a:solidFill>
                                        <a:effectLst/>
                                        <a:latin typeface="Cambria Math" panose="02040503050406030204" pitchFamily="18" charset="0"/>
                                      </a:rPr>
                                      <m:t>3</m:t>
                                    </m:r>
                                  </m:sub>
                                </m:sSub>
                                <m:r>
                                  <a:rPr lang="es-ES_tradnl" sz="1800" b="0">
                                    <a:solidFill>
                                      <a:schemeClr val="tx1"/>
                                    </a:solidFill>
                                    <a:effectLst/>
                                    <a:latin typeface="Cambria Math" panose="02040503050406030204" pitchFamily="18" charset="0"/>
                                  </a:rPr>
                                  <m:t>=</m:t>
                                </m:r>
                                <m:r>
                                  <a:rPr lang="es-ES" sz="1800" b="0" i="0" smtClean="0">
                                    <a:solidFill>
                                      <a:schemeClr val="tx1"/>
                                    </a:solidFill>
                                    <a:effectLst/>
                                    <a:latin typeface="Cambria Math" panose="02040503050406030204" pitchFamily="18" charset="0"/>
                                  </a:rPr>
                                  <m:t>10 </m:t>
                                </m:r>
                                <m:d>
                                  <m:dPr>
                                    <m:begChr m:val="["/>
                                    <m:endChr m:val="]"/>
                                    <m:ctrlPr>
                                      <a:rPr lang="es-ES" sz="1800" b="0" i="1">
                                        <a:solidFill>
                                          <a:schemeClr val="tx1"/>
                                        </a:solidFill>
                                        <a:effectLst/>
                                        <a:latin typeface="Cambria Math" panose="02040503050406030204" pitchFamily="18" charset="0"/>
                                      </a:rPr>
                                    </m:ctrlPr>
                                  </m:dPr>
                                  <m:e>
                                    <m:r>
                                      <a:rPr lang="es-ES_tradnl" sz="1800" b="0" i="1">
                                        <a:solidFill>
                                          <a:schemeClr val="tx1"/>
                                        </a:solidFill>
                                        <a:effectLst/>
                                        <a:latin typeface="Cambria Math" panose="02040503050406030204" pitchFamily="18" charset="0"/>
                                      </a:rPr>
                                      <m:t>𝑚𝑚</m:t>
                                    </m:r>
                                  </m:e>
                                </m:d>
                                <m:r>
                                  <a:rPr lang="es-ES_tradnl" sz="1800" b="0">
                                    <a:solidFill>
                                      <a:schemeClr val="tx1"/>
                                    </a:solidFill>
                                    <a:effectLst/>
                                    <a:latin typeface="Cambria Math" panose="02040503050406030204" pitchFamily="18" charset="0"/>
                                  </a:rPr>
                                  <m:t>;</m:t>
                                </m:r>
                              </m:oMath>
                            </m:oMathPara>
                          </a14:m>
                          <a:endParaRPr lang="es-ES" sz="1800" b="0" dirty="0">
                            <a:solidFill>
                              <a:schemeClr val="tx1"/>
                            </a:solidFill>
                            <a:effectLst/>
                          </a:endParaRPr>
                        </a:p>
                      </a:txBody>
                      <a:tcPr marL="59600" marR="59600" marT="0" marB="0">
                        <a:solidFill>
                          <a:schemeClr val="bg1"/>
                        </a:solidFill>
                      </a:tcPr>
                    </a:tc>
                    <a:extLst>
                      <a:ext uri="{0D108BD9-81ED-4DB2-BD59-A6C34878D82A}">
                        <a16:rowId xmlns:a16="http://schemas.microsoft.com/office/drawing/2014/main" val="2836991031"/>
                      </a:ext>
                    </a:extLst>
                  </a:tr>
                </a:tbl>
              </a:graphicData>
            </a:graphic>
          </p:graphicFrame>
        </mc:Choice>
        <mc:Fallback xmlns="">
          <p:graphicFrame>
            <p:nvGraphicFramePr>
              <p:cNvPr id="3" name="Tabla 2">
                <a:extLst>
                  <a:ext uri="{FF2B5EF4-FFF2-40B4-BE49-F238E27FC236}">
                    <a16:creationId xmlns:a16="http://schemas.microsoft.com/office/drawing/2014/main" id="{E6642BFF-A12E-437E-A496-B5E12B440688}"/>
                  </a:ext>
                </a:extLst>
              </p:cNvPr>
              <p:cNvGraphicFramePr>
                <a:graphicFrameLocks noGrp="1"/>
              </p:cNvGraphicFramePr>
              <p:nvPr>
                <p:extLst>
                  <p:ext uri="{D42A27DB-BD31-4B8C-83A1-F6EECF244321}">
                    <p14:modId xmlns:p14="http://schemas.microsoft.com/office/powerpoint/2010/main" val="25276106"/>
                  </p:ext>
                </p:extLst>
              </p:nvPr>
            </p:nvGraphicFramePr>
            <p:xfrm>
              <a:off x="504359" y="1223682"/>
              <a:ext cx="7792476" cy="5572329"/>
            </p:xfrm>
            <a:graphic>
              <a:graphicData uri="http://schemas.openxmlformats.org/drawingml/2006/table">
                <a:tbl>
                  <a:tblPr firstRow="1" firstCol="1" bandRow="1">
                    <a:tableStyleId>{5C22544A-7EE6-4342-B048-85BDC9FD1C3A}</a:tableStyleId>
                  </a:tblPr>
                  <a:tblGrid>
                    <a:gridCol w="3131960">
                      <a:extLst>
                        <a:ext uri="{9D8B030D-6E8A-4147-A177-3AD203B41FA5}">
                          <a16:colId xmlns:a16="http://schemas.microsoft.com/office/drawing/2014/main" val="3706087552"/>
                        </a:ext>
                      </a:extLst>
                    </a:gridCol>
                    <a:gridCol w="4660516">
                      <a:extLst>
                        <a:ext uri="{9D8B030D-6E8A-4147-A177-3AD203B41FA5}">
                          <a16:colId xmlns:a16="http://schemas.microsoft.com/office/drawing/2014/main" val="1730656130"/>
                        </a:ext>
                      </a:extLst>
                    </a:gridCol>
                  </a:tblGrid>
                  <a:tr h="689591">
                    <a:tc gridSpan="2">
                      <a:txBody>
                        <a:bodyPr/>
                        <a:lstStyle/>
                        <a:p>
                          <a:pPr algn="ctr">
                            <a:lnSpc>
                              <a:spcPct val="150000"/>
                            </a:lnSpc>
                            <a:spcAft>
                              <a:spcPts val="0"/>
                            </a:spcAft>
                          </a:pPr>
                          <a:r>
                            <a:rPr lang="es-ES_tradnl" sz="1800" dirty="0">
                              <a:solidFill>
                                <a:schemeClr val="tx1"/>
                              </a:solidFill>
                              <a:effectLst/>
                            </a:rPr>
                            <a:t>CARACTERÍSTICAS TÉCNICAS PARA UNA FUENTE DE CALOR POR INDUCCIÓN</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00" marR="59600" marT="0" marB="0">
                        <a:solidFill>
                          <a:schemeClr val="bg1"/>
                        </a:solidFill>
                      </a:tcPr>
                    </a:tc>
                    <a:tc hMerge="1">
                      <a:txBody>
                        <a:bodyPr/>
                        <a:lstStyle/>
                        <a:p>
                          <a:endParaRPr lang="es-ES"/>
                        </a:p>
                      </a:txBody>
                      <a:tcPr/>
                    </a:tc>
                    <a:extLst>
                      <a:ext uri="{0D108BD9-81ED-4DB2-BD59-A6C34878D82A}">
                        <a16:rowId xmlns:a16="http://schemas.microsoft.com/office/drawing/2014/main" val="522375371"/>
                      </a:ext>
                    </a:extLst>
                  </a:tr>
                  <a:tr h="485919">
                    <a:tc>
                      <a:txBody>
                        <a:bodyPr/>
                        <a:lstStyle/>
                        <a:p>
                          <a:pPr algn="just">
                            <a:lnSpc>
                              <a:spcPct val="150000"/>
                            </a:lnSpc>
                            <a:spcAft>
                              <a:spcPts val="0"/>
                            </a:spcAft>
                          </a:pPr>
                          <a:r>
                            <a:rPr lang="es-ES_tradnl" sz="1800" dirty="0">
                              <a:solidFill>
                                <a:schemeClr val="tx1"/>
                              </a:solidFill>
                              <a:effectLst/>
                            </a:rPr>
                            <a:t>Nominación</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00" marR="59600" marT="0" marB="0">
                        <a:solidFill>
                          <a:schemeClr val="bg1"/>
                        </a:solidFill>
                      </a:tcPr>
                    </a:tc>
                    <a:tc>
                      <a:txBody>
                        <a:bodyPr/>
                        <a:lstStyle/>
                        <a:p>
                          <a:pPr algn="just">
                            <a:lnSpc>
                              <a:spcPct val="150000"/>
                            </a:lnSpc>
                            <a:spcAft>
                              <a:spcPts val="0"/>
                            </a:spcAft>
                          </a:pPr>
                          <a:r>
                            <a:rPr lang="es-ES_tradnl" sz="1800" dirty="0">
                              <a:solidFill>
                                <a:schemeClr val="tx1"/>
                              </a:solidFill>
                              <a:effectLst/>
                            </a:rPr>
                            <a:t>Fuente de calor por inducción</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00" marR="59600" marT="0" marB="0">
                        <a:solidFill>
                          <a:schemeClr val="bg1"/>
                        </a:solidFill>
                      </a:tcPr>
                    </a:tc>
                    <a:extLst>
                      <a:ext uri="{0D108BD9-81ED-4DB2-BD59-A6C34878D82A}">
                        <a16:rowId xmlns:a16="http://schemas.microsoft.com/office/drawing/2014/main" val="2345338306"/>
                      </a:ext>
                    </a:extLst>
                  </a:tr>
                  <a:tr h="471805">
                    <a:tc>
                      <a:txBody>
                        <a:bodyPr/>
                        <a:lstStyle/>
                        <a:p>
                          <a:pPr algn="just">
                            <a:lnSpc>
                              <a:spcPct val="200000"/>
                            </a:lnSpc>
                            <a:spcAft>
                              <a:spcPts val="0"/>
                            </a:spcAft>
                          </a:pPr>
                          <a:r>
                            <a:rPr lang="es-ES_tradnl" sz="1800" dirty="0">
                              <a:solidFill>
                                <a:schemeClr val="tx1"/>
                              </a:solidFill>
                              <a:effectLst/>
                            </a:rPr>
                            <a:t>Peso aproximado</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00" marR="59600" marT="0" marB="0">
                        <a:solidFill>
                          <a:schemeClr val="bg1"/>
                        </a:solidFill>
                      </a:tcPr>
                    </a:tc>
                    <a:tc>
                      <a:txBody>
                        <a:bodyPr/>
                        <a:lstStyle/>
                        <a:p>
                          <a:pPr algn="just">
                            <a:lnSpc>
                              <a:spcPct val="150000"/>
                            </a:lnSpc>
                            <a:spcAft>
                              <a:spcPts val="0"/>
                            </a:spcAft>
                          </a:pPr>
                          <a:r>
                            <a:rPr lang="es-ES_tradnl" sz="1800" dirty="0">
                              <a:solidFill>
                                <a:schemeClr val="tx1"/>
                              </a:solidFill>
                              <a:effectLst/>
                            </a:rPr>
                            <a:t>15 [Kg]</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00" marR="59600" marT="0" marB="0">
                        <a:solidFill>
                          <a:schemeClr val="bg1"/>
                        </a:solidFill>
                      </a:tcPr>
                    </a:tc>
                    <a:extLst>
                      <a:ext uri="{0D108BD9-81ED-4DB2-BD59-A6C34878D82A}">
                        <a16:rowId xmlns:a16="http://schemas.microsoft.com/office/drawing/2014/main" val="3266939618"/>
                      </a:ext>
                    </a:extLst>
                  </a:tr>
                  <a:tr h="471805">
                    <a:tc>
                      <a:txBody>
                        <a:bodyPr/>
                        <a:lstStyle/>
                        <a:p>
                          <a:pPr algn="just">
                            <a:lnSpc>
                              <a:spcPct val="200000"/>
                            </a:lnSpc>
                            <a:spcAft>
                              <a:spcPts val="0"/>
                            </a:spcAft>
                          </a:pPr>
                          <a:r>
                            <a:rPr lang="es-ES_tradnl" sz="1800" dirty="0">
                              <a:solidFill>
                                <a:schemeClr val="tx1"/>
                              </a:solidFill>
                              <a:effectLst/>
                            </a:rPr>
                            <a:t>Voltaje de arranque</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00" marR="59600" marT="0" marB="0">
                        <a:solidFill>
                          <a:schemeClr val="bg1"/>
                        </a:solidFill>
                      </a:tcPr>
                    </a:tc>
                    <a:tc>
                      <a:txBody>
                        <a:bodyPr/>
                        <a:lstStyle/>
                        <a:p>
                          <a:pPr algn="just">
                            <a:lnSpc>
                              <a:spcPct val="150000"/>
                            </a:lnSpc>
                            <a:spcAft>
                              <a:spcPts val="0"/>
                            </a:spcAft>
                          </a:pPr>
                          <a:r>
                            <a:rPr lang="es-ES_tradnl" sz="1800" dirty="0">
                              <a:solidFill>
                                <a:schemeClr val="tx1"/>
                              </a:solidFill>
                              <a:effectLst/>
                            </a:rPr>
                            <a:t>120 [V] a 60 [Hz]</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00" marR="59600" marT="0" marB="0">
                        <a:solidFill>
                          <a:schemeClr val="bg1"/>
                        </a:solidFill>
                      </a:tcPr>
                    </a:tc>
                    <a:extLst>
                      <a:ext uri="{0D108BD9-81ED-4DB2-BD59-A6C34878D82A}">
                        <a16:rowId xmlns:a16="http://schemas.microsoft.com/office/drawing/2014/main" val="1432101358"/>
                      </a:ext>
                    </a:extLst>
                  </a:tr>
                  <a:tr h="471805">
                    <a:tc>
                      <a:txBody>
                        <a:bodyPr/>
                        <a:lstStyle/>
                        <a:p>
                          <a:pPr algn="just">
                            <a:lnSpc>
                              <a:spcPct val="200000"/>
                            </a:lnSpc>
                            <a:spcAft>
                              <a:spcPts val="0"/>
                            </a:spcAft>
                          </a:pPr>
                          <a:r>
                            <a:rPr lang="es-ES_tradnl" sz="1800" dirty="0">
                              <a:solidFill>
                                <a:schemeClr val="tx1"/>
                              </a:solidFill>
                              <a:effectLst/>
                            </a:rPr>
                            <a:t>Corriente de salida</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00" marR="59600" marT="0" marB="0">
                        <a:solidFill>
                          <a:schemeClr val="bg1"/>
                        </a:solidFill>
                      </a:tcPr>
                    </a:tc>
                    <a:tc>
                      <a:txBody>
                        <a:bodyPr/>
                        <a:lstStyle/>
                        <a:p>
                          <a:pPr algn="just">
                            <a:lnSpc>
                              <a:spcPct val="150000"/>
                            </a:lnSpc>
                            <a:spcAft>
                              <a:spcPts val="0"/>
                            </a:spcAft>
                          </a:pPr>
                          <a:r>
                            <a:rPr lang="es-ES_tradnl" sz="1800" dirty="0">
                              <a:solidFill>
                                <a:schemeClr val="tx1"/>
                              </a:solidFill>
                              <a:effectLst/>
                            </a:rPr>
                            <a:t>20 [A]</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00" marR="59600" marT="0" marB="0">
                        <a:solidFill>
                          <a:schemeClr val="bg1"/>
                        </a:solidFill>
                      </a:tcPr>
                    </a:tc>
                    <a:extLst>
                      <a:ext uri="{0D108BD9-81ED-4DB2-BD59-A6C34878D82A}">
                        <a16:rowId xmlns:a16="http://schemas.microsoft.com/office/drawing/2014/main" val="1341479477"/>
                      </a:ext>
                    </a:extLst>
                  </a:tr>
                  <a:tr h="471805">
                    <a:tc>
                      <a:txBody>
                        <a:bodyPr/>
                        <a:lstStyle/>
                        <a:p>
                          <a:pPr algn="just">
                            <a:lnSpc>
                              <a:spcPct val="200000"/>
                            </a:lnSpc>
                            <a:spcAft>
                              <a:spcPts val="0"/>
                            </a:spcAft>
                          </a:pPr>
                          <a:r>
                            <a:rPr lang="es-ES_tradnl" sz="1800">
                              <a:solidFill>
                                <a:schemeClr val="tx1"/>
                              </a:solidFill>
                              <a:effectLst/>
                            </a:rPr>
                            <a:t>Voltaje de salida</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00" marR="59600" marT="0" marB="0">
                        <a:solidFill>
                          <a:schemeClr val="bg1"/>
                        </a:solidFill>
                      </a:tcPr>
                    </a:tc>
                    <a:tc>
                      <a:txBody>
                        <a:bodyPr/>
                        <a:lstStyle/>
                        <a:p>
                          <a:pPr algn="just">
                            <a:lnSpc>
                              <a:spcPct val="150000"/>
                            </a:lnSpc>
                            <a:spcAft>
                              <a:spcPts val="0"/>
                            </a:spcAft>
                          </a:pPr>
                          <a:r>
                            <a:rPr lang="es-ES_tradnl" sz="1800" dirty="0">
                              <a:solidFill>
                                <a:schemeClr val="tx1"/>
                              </a:solidFill>
                              <a:effectLst/>
                            </a:rPr>
                            <a:t>12-36[V]</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00" marR="59600" marT="0" marB="0">
                        <a:solidFill>
                          <a:schemeClr val="bg1"/>
                        </a:solidFill>
                      </a:tcPr>
                    </a:tc>
                    <a:extLst>
                      <a:ext uri="{0D108BD9-81ED-4DB2-BD59-A6C34878D82A}">
                        <a16:rowId xmlns:a16="http://schemas.microsoft.com/office/drawing/2014/main" val="2994193296"/>
                      </a:ext>
                    </a:extLst>
                  </a:tr>
                  <a:tr h="471805">
                    <a:tc>
                      <a:txBody>
                        <a:bodyPr/>
                        <a:lstStyle/>
                        <a:p>
                          <a:pPr algn="just">
                            <a:lnSpc>
                              <a:spcPct val="200000"/>
                            </a:lnSpc>
                            <a:spcAft>
                              <a:spcPts val="0"/>
                            </a:spcAft>
                          </a:pPr>
                          <a:r>
                            <a:rPr lang="es-ES_tradnl" sz="1800">
                              <a:solidFill>
                                <a:schemeClr val="tx1"/>
                              </a:solidFill>
                              <a:effectLst/>
                            </a:rPr>
                            <a:t>Potencia de salida</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00" marR="59600" marT="0" marB="0">
                        <a:solidFill>
                          <a:schemeClr val="bg1"/>
                        </a:solidFill>
                      </a:tcPr>
                    </a:tc>
                    <a:tc>
                      <a:txBody>
                        <a:bodyPr/>
                        <a:lstStyle/>
                        <a:p>
                          <a:pPr algn="just">
                            <a:lnSpc>
                              <a:spcPct val="150000"/>
                            </a:lnSpc>
                            <a:spcAft>
                              <a:spcPts val="0"/>
                            </a:spcAft>
                          </a:pPr>
                          <a:r>
                            <a:rPr lang="es-ES_tradnl" sz="1800" dirty="0">
                              <a:solidFill>
                                <a:schemeClr val="tx1"/>
                              </a:solidFill>
                              <a:effectLst/>
                            </a:rPr>
                            <a:t>1000 [W]</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00" marR="59600" marT="0" marB="0">
                        <a:solidFill>
                          <a:schemeClr val="bg1"/>
                        </a:solidFill>
                      </a:tcPr>
                    </a:tc>
                    <a:extLst>
                      <a:ext uri="{0D108BD9-81ED-4DB2-BD59-A6C34878D82A}">
                        <a16:rowId xmlns:a16="http://schemas.microsoft.com/office/drawing/2014/main" val="2609350193"/>
                      </a:ext>
                    </a:extLst>
                  </a:tr>
                  <a:tr h="780415">
                    <a:tc>
                      <a:txBody>
                        <a:bodyPr/>
                        <a:lstStyle/>
                        <a:p>
                          <a:pPr algn="just">
                            <a:lnSpc>
                              <a:spcPct val="200000"/>
                            </a:lnSpc>
                            <a:spcAft>
                              <a:spcPts val="0"/>
                            </a:spcAft>
                          </a:pPr>
                          <a:r>
                            <a:rPr lang="es-ES_tradnl" sz="1800">
                              <a:solidFill>
                                <a:schemeClr val="tx1"/>
                              </a:solidFill>
                              <a:effectLst/>
                            </a:rPr>
                            <a:t>Inductor de calentamiento</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00" marR="59600" marT="0" marB="0">
                        <a:solidFill>
                          <a:schemeClr val="bg1"/>
                        </a:solidFill>
                      </a:tcPr>
                    </a:tc>
                    <a:tc>
                      <a:txBody>
                        <a:bodyPr/>
                        <a:lstStyle/>
                        <a:p>
                          <a:pPr algn="just">
                            <a:lnSpc>
                              <a:spcPct val="150000"/>
                            </a:lnSpc>
                            <a:spcAft>
                              <a:spcPts val="0"/>
                            </a:spcAft>
                          </a:pPr>
                          <a:r>
                            <a:rPr lang="es-ES_tradnl" sz="1800" dirty="0">
                              <a:solidFill>
                                <a:schemeClr val="tx1"/>
                              </a:solidFill>
                              <a:effectLst/>
                            </a:rPr>
                            <a:t>Bobina de cobre de geometría solenoidal, en forma de tubo hueco de 6 espiras</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00" marR="59600" marT="0" marB="0">
                        <a:solidFill>
                          <a:schemeClr val="bg1"/>
                        </a:solidFill>
                      </a:tcPr>
                    </a:tc>
                    <a:extLst>
                      <a:ext uri="{0D108BD9-81ED-4DB2-BD59-A6C34878D82A}">
                        <a16:rowId xmlns:a16="http://schemas.microsoft.com/office/drawing/2014/main" val="3537145778"/>
                      </a:ext>
                    </a:extLst>
                  </a:tr>
                  <a:tr h="485919">
                    <a:tc>
                      <a:txBody>
                        <a:bodyPr/>
                        <a:lstStyle/>
                        <a:p>
                          <a:pPr algn="just">
                            <a:lnSpc>
                              <a:spcPct val="150000"/>
                            </a:lnSpc>
                            <a:spcAft>
                              <a:spcPts val="0"/>
                            </a:spcAft>
                          </a:pPr>
                          <a:r>
                            <a:rPr lang="es-ES_tradnl" sz="1800">
                              <a:solidFill>
                                <a:schemeClr val="tx1"/>
                              </a:solidFill>
                              <a:effectLst/>
                            </a:rPr>
                            <a:t>Tipo de material a calentar</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00" marR="59600" marT="0" marB="0">
                        <a:solidFill>
                          <a:schemeClr val="bg1"/>
                        </a:solidFill>
                      </a:tcPr>
                    </a:tc>
                    <a:tc>
                      <a:txBody>
                        <a:bodyPr/>
                        <a:lstStyle/>
                        <a:p>
                          <a:pPr algn="just">
                            <a:lnSpc>
                              <a:spcPct val="150000"/>
                            </a:lnSpc>
                            <a:spcAft>
                              <a:spcPts val="0"/>
                            </a:spcAft>
                          </a:pPr>
                          <a:r>
                            <a:rPr lang="es-ES_tradnl" sz="1800" dirty="0">
                              <a:solidFill>
                                <a:schemeClr val="tx1"/>
                              </a:solidFill>
                              <a:effectLst/>
                            </a:rPr>
                            <a:t>Acero de AISI 4340</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00" marR="59600" marT="0" marB="0">
                        <a:solidFill>
                          <a:schemeClr val="bg1"/>
                        </a:solidFill>
                      </a:tcPr>
                    </a:tc>
                    <a:extLst>
                      <a:ext uri="{0D108BD9-81ED-4DB2-BD59-A6C34878D82A}">
                        <a16:rowId xmlns:a16="http://schemas.microsoft.com/office/drawing/2014/main" val="2081498671"/>
                      </a:ext>
                    </a:extLst>
                  </a:tr>
                  <a:tr h="771460">
                    <a:tc>
                      <a:txBody>
                        <a:bodyPr/>
                        <a:lstStyle/>
                        <a:p>
                          <a:pPr algn="just">
                            <a:lnSpc>
                              <a:spcPct val="150000"/>
                            </a:lnSpc>
                            <a:spcAft>
                              <a:spcPts val="0"/>
                            </a:spcAft>
                          </a:pPr>
                          <a:r>
                            <a:rPr lang="es-ES_tradnl" sz="1800" dirty="0">
                              <a:solidFill>
                                <a:schemeClr val="tx1"/>
                              </a:solidFill>
                              <a:effectLst/>
                            </a:rPr>
                            <a:t>Diámetros de las cargas, </a:t>
                          </a:r>
                          <a:endParaRPr lang="es-ES" sz="1800" dirty="0">
                            <a:solidFill>
                              <a:schemeClr val="tx1"/>
                            </a:solidFill>
                            <a:effectLst/>
                          </a:endParaRPr>
                        </a:p>
                      </a:txBody>
                      <a:tcPr marL="59600" marR="59600" marT="0" marB="0">
                        <a:solidFill>
                          <a:schemeClr val="bg1"/>
                        </a:solidFill>
                      </a:tcPr>
                    </a:tc>
                    <a:tc>
                      <a:txBody>
                        <a:bodyPr/>
                        <a:lstStyle/>
                        <a:p>
                          <a:endParaRPr lang="es-ES"/>
                        </a:p>
                      </a:txBody>
                      <a:tcPr marL="59600" marR="59600" marT="0" marB="0">
                        <a:blipFill>
                          <a:blip r:embed="rId2"/>
                          <a:stretch>
                            <a:fillRect l="-67232" t="-621260" r="-522" b="-1575"/>
                          </a:stretch>
                        </a:blipFill>
                      </a:tcPr>
                    </a:tc>
                    <a:extLst>
                      <a:ext uri="{0D108BD9-81ED-4DB2-BD59-A6C34878D82A}">
                        <a16:rowId xmlns:a16="http://schemas.microsoft.com/office/drawing/2014/main" val="2836991031"/>
                      </a:ext>
                    </a:extLst>
                  </a:tr>
                </a:tbl>
              </a:graphicData>
            </a:graphic>
          </p:graphicFrame>
        </mc:Fallback>
      </mc:AlternateContent>
      <p:pic>
        <p:nvPicPr>
          <p:cNvPr id="4" name="Picture 4" descr="http://automatizacion.espe.edu.ec/wp-content/uploads/2014/07/cropped-Espe-Control-Logo-2.png">
            <a:extLst>
              <a:ext uri="{FF2B5EF4-FFF2-40B4-BE49-F238E27FC236}">
                <a16:creationId xmlns:a16="http://schemas.microsoft.com/office/drawing/2014/main" id="{6CE7BEE6-0407-42F9-90E7-FCB669CEEC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684" t="26663" r="39558" b="5699"/>
          <a:stretch/>
        </p:blipFill>
        <p:spPr bwMode="auto">
          <a:xfrm>
            <a:off x="10517626" y="5348182"/>
            <a:ext cx="956887" cy="9632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Imagen 4" descr="No hay ninguna descripciÃ³n de la foto disponible.">
            <a:extLst>
              <a:ext uri="{FF2B5EF4-FFF2-40B4-BE49-F238E27FC236}">
                <a16:creationId xmlns:a16="http://schemas.microsoft.com/office/drawing/2014/main" id="{8AEE6741-5501-404A-848A-A24FF014BF9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517626" y="546567"/>
            <a:ext cx="956886" cy="963251"/>
          </a:xfrm>
          <a:prstGeom prst="rect">
            <a:avLst/>
          </a:prstGeom>
          <a:noFill/>
          <a:ln>
            <a:noFill/>
          </a:ln>
        </p:spPr>
      </p:pic>
    </p:spTree>
    <p:extLst>
      <p:ext uri="{BB962C8B-B14F-4D97-AF65-F5344CB8AC3E}">
        <p14:creationId xmlns:p14="http://schemas.microsoft.com/office/powerpoint/2010/main" val="241934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4E0771-3D10-46CF-8CDC-9E85BD91D23C}"/>
              </a:ext>
            </a:extLst>
          </p:cNvPr>
          <p:cNvSpPr>
            <a:spLocks noGrp="1"/>
          </p:cNvSpPr>
          <p:nvPr>
            <p:ph type="title"/>
          </p:nvPr>
        </p:nvSpPr>
        <p:spPr>
          <a:xfrm>
            <a:off x="457200" y="163998"/>
            <a:ext cx="9171001" cy="672353"/>
          </a:xfrm>
        </p:spPr>
        <p:txBody>
          <a:bodyPr>
            <a:normAutofit fontScale="90000"/>
          </a:bodyPr>
          <a:lstStyle/>
          <a:p>
            <a:br>
              <a:rPr lang="es-ES" sz="3600" b="1" dirty="0"/>
            </a:br>
            <a:br>
              <a:rPr lang="es-ES" sz="3600" b="1" dirty="0"/>
            </a:br>
            <a:r>
              <a:rPr lang="es-ES" sz="3600" b="1" dirty="0"/>
              <a:t>7.11.- Análisis de costo</a:t>
            </a:r>
            <a:br>
              <a:rPr lang="es-ES" b="1" dirty="0"/>
            </a:br>
            <a:endParaRPr lang="es-ES" dirty="0"/>
          </a:p>
        </p:txBody>
      </p:sp>
      <p:graphicFrame>
        <p:nvGraphicFramePr>
          <p:cNvPr id="4" name="Tabla 3">
            <a:extLst>
              <a:ext uri="{FF2B5EF4-FFF2-40B4-BE49-F238E27FC236}">
                <a16:creationId xmlns:a16="http://schemas.microsoft.com/office/drawing/2014/main" id="{EC7783C9-1353-46A6-8ABC-1D3D0641E604}"/>
              </a:ext>
            </a:extLst>
          </p:cNvPr>
          <p:cNvGraphicFramePr>
            <a:graphicFrameLocks noGrp="1"/>
          </p:cNvGraphicFramePr>
          <p:nvPr>
            <p:extLst>
              <p:ext uri="{D42A27DB-BD31-4B8C-83A1-F6EECF244321}">
                <p14:modId xmlns:p14="http://schemas.microsoft.com/office/powerpoint/2010/main" val="4217566013"/>
              </p:ext>
            </p:extLst>
          </p:nvPr>
        </p:nvGraphicFramePr>
        <p:xfrm>
          <a:off x="457200" y="1276546"/>
          <a:ext cx="8816974" cy="5308954"/>
        </p:xfrm>
        <a:graphic>
          <a:graphicData uri="http://schemas.openxmlformats.org/drawingml/2006/table">
            <a:tbl>
              <a:tblPr firstRow="1" firstCol="1" bandRow="1">
                <a:tableStyleId>{5C22544A-7EE6-4342-B048-85BDC9FD1C3A}</a:tableStyleId>
              </a:tblPr>
              <a:tblGrid>
                <a:gridCol w="4246255">
                  <a:extLst>
                    <a:ext uri="{9D8B030D-6E8A-4147-A177-3AD203B41FA5}">
                      <a16:colId xmlns:a16="http://schemas.microsoft.com/office/drawing/2014/main" val="575073408"/>
                    </a:ext>
                  </a:extLst>
                </a:gridCol>
                <a:gridCol w="1862145">
                  <a:extLst>
                    <a:ext uri="{9D8B030D-6E8A-4147-A177-3AD203B41FA5}">
                      <a16:colId xmlns:a16="http://schemas.microsoft.com/office/drawing/2014/main" val="3286895827"/>
                    </a:ext>
                  </a:extLst>
                </a:gridCol>
                <a:gridCol w="1345470">
                  <a:extLst>
                    <a:ext uri="{9D8B030D-6E8A-4147-A177-3AD203B41FA5}">
                      <a16:colId xmlns:a16="http://schemas.microsoft.com/office/drawing/2014/main" val="3238199347"/>
                    </a:ext>
                  </a:extLst>
                </a:gridCol>
                <a:gridCol w="1363104">
                  <a:extLst>
                    <a:ext uri="{9D8B030D-6E8A-4147-A177-3AD203B41FA5}">
                      <a16:colId xmlns:a16="http://schemas.microsoft.com/office/drawing/2014/main" val="3368336195"/>
                    </a:ext>
                  </a:extLst>
                </a:gridCol>
              </a:tblGrid>
              <a:tr h="648107">
                <a:tc>
                  <a:txBody>
                    <a:bodyPr/>
                    <a:lstStyle/>
                    <a:p>
                      <a:pPr>
                        <a:lnSpc>
                          <a:spcPct val="115000"/>
                        </a:lnSpc>
                        <a:spcAft>
                          <a:spcPts val="0"/>
                        </a:spcAft>
                      </a:pPr>
                      <a:r>
                        <a:rPr lang="es-ES" sz="1800" dirty="0">
                          <a:solidFill>
                            <a:schemeClr val="tx1"/>
                          </a:solidFill>
                          <a:effectLst/>
                        </a:rPr>
                        <a:t>ELEMENTO</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15000"/>
                        </a:lnSpc>
                        <a:spcAft>
                          <a:spcPts val="0"/>
                        </a:spcAft>
                      </a:pPr>
                      <a:r>
                        <a:rPr lang="es-ES" sz="1800">
                          <a:solidFill>
                            <a:schemeClr val="tx1"/>
                          </a:solidFill>
                          <a:effectLst/>
                        </a:rPr>
                        <a:t>CANTIDAD DE ELEMENTOS</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15000"/>
                        </a:lnSpc>
                        <a:spcAft>
                          <a:spcPts val="0"/>
                        </a:spcAft>
                      </a:pPr>
                      <a:r>
                        <a:rPr lang="es-ES" sz="1800">
                          <a:solidFill>
                            <a:schemeClr val="tx1"/>
                          </a:solidFill>
                          <a:effectLst/>
                        </a:rPr>
                        <a:t>VALOR UNITARIO (USD)</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15000"/>
                        </a:lnSpc>
                        <a:spcAft>
                          <a:spcPts val="0"/>
                        </a:spcAft>
                      </a:pPr>
                      <a:r>
                        <a:rPr lang="es-ES" sz="1800">
                          <a:solidFill>
                            <a:schemeClr val="tx1"/>
                          </a:solidFill>
                          <a:effectLst/>
                        </a:rPr>
                        <a:t>VALOR TOTAL</a:t>
                      </a:r>
                    </a:p>
                    <a:p>
                      <a:pPr>
                        <a:lnSpc>
                          <a:spcPct val="115000"/>
                        </a:lnSpc>
                        <a:spcAft>
                          <a:spcPts val="0"/>
                        </a:spcAft>
                      </a:pPr>
                      <a:r>
                        <a:rPr lang="es-ES" sz="1800">
                          <a:solidFill>
                            <a:schemeClr val="tx1"/>
                          </a:solidFill>
                          <a:effectLst/>
                        </a:rPr>
                        <a:t>(USD)</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532811878"/>
                  </a:ext>
                </a:extLst>
              </a:tr>
              <a:tr h="389754">
                <a:tc>
                  <a:txBody>
                    <a:bodyPr/>
                    <a:lstStyle/>
                    <a:p>
                      <a:pPr>
                        <a:lnSpc>
                          <a:spcPct val="150000"/>
                        </a:lnSpc>
                        <a:spcAft>
                          <a:spcPts val="0"/>
                        </a:spcAft>
                      </a:pPr>
                      <a:r>
                        <a:rPr lang="es-ES" sz="1800">
                          <a:solidFill>
                            <a:schemeClr val="tx1"/>
                          </a:solidFill>
                          <a:effectLst/>
                        </a:rPr>
                        <a:t>Fuente de alimentación eléctrica</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50000"/>
                        </a:lnSpc>
                        <a:spcAft>
                          <a:spcPts val="0"/>
                        </a:spcAft>
                      </a:pPr>
                      <a:r>
                        <a:rPr lang="es-ES" sz="1800">
                          <a:solidFill>
                            <a:schemeClr val="tx1"/>
                          </a:solidFill>
                          <a:effectLst/>
                        </a:rPr>
                        <a:t>1</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50000"/>
                        </a:lnSpc>
                        <a:spcAft>
                          <a:spcPts val="0"/>
                        </a:spcAft>
                      </a:pPr>
                      <a:r>
                        <a:rPr lang="es-ES" sz="1800">
                          <a:solidFill>
                            <a:schemeClr val="tx1"/>
                          </a:solidFill>
                          <a:effectLst/>
                        </a:rPr>
                        <a:t>165</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50000"/>
                        </a:lnSpc>
                        <a:spcAft>
                          <a:spcPts val="0"/>
                        </a:spcAft>
                      </a:pPr>
                      <a:r>
                        <a:rPr lang="es-ES" sz="1800">
                          <a:solidFill>
                            <a:schemeClr val="tx1"/>
                          </a:solidFill>
                          <a:effectLst/>
                        </a:rPr>
                        <a:t>165</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520581193"/>
                  </a:ext>
                </a:extLst>
              </a:tr>
              <a:tr h="389754">
                <a:tc>
                  <a:txBody>
                    <a:bodyPr/>
                    <a:lstStyle/>
                    <a:p>
                      <a:pPr>
                        <a:lnSpc>
                          <a:spcPct val="150000"/>
                        </a:lnSpc>
                        <a:spcAft>
                          <a:spcPts val="0"/>
                        </a:spcAft>
                      </a:pPr>
                      <a:r>
                        <a:rPr lang="es-ES" sz="1800">
                          <a:solidFill>
                            <a:schemeClr val="tx1"/>
                          </a:solidFill>
                          <a:effectLst/>
                        </a:rPr>
                        <a:t>Motor de agua</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50000"/>
                        </a:lnSpc>
                        <a:spcAft>
                          <a:spcPts val="0"/>
                        </a:spcAft>
                      </a:pPr>
                      <a:r>
                        <a:rPr lang="es-ES" sz="1800">
                          <a:solidFill>
                            <a:schemeClr val="tx1"/>
                          </a:solidFill>
                          <a:effectLst/>
                        </a:rPr>
                        <a:t>1</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50000"/>
                        </a:lnSpc>
                        <a:spcAft>
                          <a:spcPts val="0"/>
                        </a:spcAft>
                      </a:pPr>
                      <a:r>
                        <a:rPr lang="es-ES" sz="1800">
                          <a:solidFill>
                            <a:schemeClr val="tx1"/>
                          </a:solidFill>
                          <a:effectLst/>
                        </a:rPr>
                        <a:t>12</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50000"/>
                        </a:lnSpc>
                        <a:spcAft>
                          <a:spcPts val="0"/>
                        </a:spcAft>
                      </a:pPr>
                      <a:r>
                        <a:rPr lang="es-ES" sz="1800">
                          <a:solidFill>
                            <a:schemeClr val="tx1"/>
                          </a:solidFill>
                          <a:effectLst/>
                        </a:rPr>
                        <a:t>12</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703545141"/>
                  </a:ext>
                </a:extLst>
              </a:tr>
              <a:tr h="389754">
                <a:tc>
                  <a:txBody>
                    <a:bodyPr/>
                    <a:lstStyle/>
                    <a:p>
                      <a:pPr>
                        <a:lnSpc>
                          <a:spcPct val="150000"/>
                        </a:lnSpc>
                        <a:spcAft>
                          <a:spcPts val="0"/>
                        </a:spcAft>
                      </a:pPr>
                      <a:r>
                        <a:rPr lang="es-ES" sz="1800">
                          <a:solidFill>
                            <a:schemeClr val="tx1"/>
                          </a:solidFill>
                          <a:effectLst/>
                        </a:rPr>
                        <a:t>Módulo calentador por inducción</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50000"/>
                        </a:lnSpc>
                        <a:spcAft>
                          <a:spcPts val="0"/>
                        </a:spcAft>
                      </a:pPr>
                      <a:r>
                        <a:rPr lang="es-ES" sz="1800">
                          <a:solidFill>
                            <a:schemeClr val="tx1"/>
                          </a:solidFill>
                          <a:effectLst/>
                        </a:rPr>
                        <a:t>1</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50000"/>
                        </a:lnSpc>
                        <a:spcAft>
                          <a:spcPts val="0"/>
                        </a:spcAft>
                      </a:pPr>
                      <a:r>
                        <a:rPr lang="es-ES" sz="1800">
                          <a:solidFill>
                            <a:schemeClr val="tx1"/>
                          </a:solidFill>
                          <a:effectLst/>
                        </a:rPr>
                        <a:t>69</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50000"/>
                        </a:lnSpc>
                        <a:spcAft>
                          <a:spcPts val="0"/>
                        </a:spcAft>
                      </a:pPr>
                      <a:r>
                        <a:rPr lang="es-ES" sz="1800" dirty="0">
                          <a:solidFill>
                            <a:schemeClr val="tx1"/>
                          </a:solidFill>
                          <a:effectLst/>
                        </a:rPr>
                        <a:t>69</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462832976"/>
                  </a:ext>
                </a:extLst>
              </a:tr>
              <a:tr h="389754">
                <a:tc>
                  <a:txBody>
                    <a:bodyPr/>
                    <a:lstStyle/>
                    <a:p>
                      <a:pPr>
                        <a:lnSpc>
                          <a:spcPct val="150000"/>
                        </a:lnSpc>
                        <a:spcAft>
                          <a:spcPts val="0"/>
                        </a:spcAft>
                      </a:pPr>
                      <a:r>
                        <a:rPr lang="es-ES" sz="1800">
                          <a:solidFill>
                            <a:schemeClr val="tx1"/>
                          </a:solidFill>
                          <a:effectLst/>
                        </a:rPr>
                        <a:t>Módulo Adquisición de datos</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50000"/>
                        </a:lnSpc>
                        <a:spcAft>
                          <a:spcPts val="0"/>
                        </a:spcAft>
                      </a:pPr>
                      <a:r>
                        <a:rPr lang="es-ES" sz="1800">
                          <a:solidFill>
                            <a:schemeClr val="tx1"/>
                          </a:solidFill>
                          <a:effectLst/>
                        </a:rPr>
                        <a:t>1</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50000"/>
                        </a:lnSpc>
                        <a:spcAft>
                          <a:spcPts val="0"/>
                        </a:spcAft>
                      </a:pPr>
                      <a:r>
                        <a:rPr lang="es-ES" sz="1800">
                          <a:solidFill>
                            <a:schemeClr val="tx1"/>
                          </a:solidFill>
                          <a:effectLst/>
                        </a:rPr>
                        <a:t>50</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50000"/>
                        </a:lnSpc>
                        <a:spcAft>
                          <a:spcPts val="0"/>
                        </a:spcAft>
                      </a:pPr>
                      <a:r>
                        <a:rPr lang="es-ES" sz="1800">
                          <a:solidFill>
                            <a:schemeClr val="tx1"/>
                          </a:solidFill>
                          <a:effectLst/>
                        </a:rPr>
                        <a:t>50</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817982418"/>
                  </a:ext>
                </a:extLst>
              </a:tr>
              <a:tr h="826407">
                <a:tc>
                  <a:txBody>
                    <a:bodyPr/>
                    <a:lstStyle/>
                    <a:p>
                      <a:pPr>
                        <a:lnSpc>
                          <a:spcPct val="150000"/>
                        </a:lnSpc>
                        <a:spcAft>
                          <a:spcPts val="0"/>
                        </a:spcAft>
                      </a:pPr>
                      <a:r>
                        <a:rPr lang="es-ES" sz="1800">
                          <a:solidFill>
                            <a:schemeClr val="tx1"/>
                          </a:solidFill>
                          <a:effectLst/>
                        </a:rPr>
                        <a:t>Keys</a:t>
                      </a:r>
                      <a:r>
                        <a:rPr lang="es-EC" sz="1800">
                          <a:solidFill>
                            <a:schemeClr val="tx1"/>
                          </a:solidFill>
                          <a:effectLst/>
                        </a:rPr>
                        <a:t> de presentación para la fuente de calor por inducción  </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50000"/>
                        </a:lnSpc>
                        <a:spcAft>
                          <a:spcPts val="0"/>
                        </a:spcAft>
                      </a:pPr>
                      <a:r>
                        <a:rPr lang="es-EC" sz="1800">
                          <a:solidFill>
                            <a:schemeClr val="tx1"/>
                          </a:solidFill>
                          <a:effectLst/>
                        </a:rPr>
                        <a:t>1</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50000"/>
                        </a:lnSpc>
                        <a:spcAft>
                          <a:spcPts val="0"/>
                        </a:spcAft>
                      </a:pPr>
                      <a:r>
                        <a:rPr lang="es-ES" sz="1800" dirty="0">
                          <a:solidFill>
                            <a:schemeClr val="tx1"/>
                          </a:solidFill>
                          <a:effectLst/>
                        </a:rPr>
                        <a:t>245</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50000"/>
                        </a:lnSpc>
                        <a:spcAft>
                          <a:spcPts val="0"/>
                        </a:spcAft>
                      </a:pPr>
                      <a:r>
                        <a:rPr lang="es-ES" sz="1800">
                          <a:solidFill>
                            <a:schemeClr val="tx1"/>
                          </a:solidFill>
                          <a:effectLst/>
                        </a:rPr>
                        <a:t>245</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860658585"/>
                  </a:ext>
                </a:extLst>
              </a:tr>
              <a:tr h="389754">
                <a:tc>
                  <a:txBody>
                    <a:bodyPr/>
                    <a:lstStyle/>
                    <a:p>
                      <a:pPr>
                        <a:lnSpc>
                          <a:spcPct val="150000"/>
                        </a:lnSpc>
                        <a:spcAft>
                          <a:spcPts val="0"/>
                        </a:spcAft>
                      </a:pPr>
                      <a:r>
                        <a:rPr lang="es-EC" sz="1800" dirty="0">
                          <a:solidFill>
                            <a:schemeClr val="tx1"/>
                          </a:solidFill>
                          <a:effectLst/>
                        </a:rPr>
                        <a:t>Placa baquelita</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50000"/>
                        </a:lnSpc>
                        <a:spcAft>
                          <a:spcPts val="0"/>
                        </a:spcAft>
                      </a:pPr>
                      <a:r>
                        <a:rPr lang="es-EC" sz="1800">
                          <a:solidFill>
                            <a:schemeClr val="tx1"/>
                          </a:solidFill>
                          <a:effectLst/>
                        </a:rPr>
                        <a:t>1</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50000"/>
                        </a:lnSpc>
                        <a:spcAft>
                          <a:spcPts val="0"/>
                        </a:spcAft>
                      </a:pPr>
                      <a:r>
                        <a:rPr lang="es-ES" sz="1800">
                          <a:solidFill>
                            <a:schemeClr val="tx1"/>
                          </a:solidFill>
                          <a:effectLst/>
                        </a:rPr>
                        <a:t>5</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50000"/>
                        </a:lnSpc>
                        <a:spcAft>
                          <a:spcPts val="0"/>
                        </a:spcAft>
                      </a:pPr>
                      <a:r>
                        <a:rPr lang="es-ES" sz="1800">
                          <a:solidFill>
                            <a:schemeClr val="tx1"/>
                          </a:solidFill>
                          <a:effectLst/>
                        </a:rPr>
                        <a:t>5</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827952431"/>
                  </a:ext>
                </a:extLst>
              </a:tr>
              <a:tr h="826407">
                <a:tc>
                  <a:txBody>
                    <a:bodyPr/>
                    <a:lstStyle/>
                    <a:p>
                      <a:pPr>
                        <a:lnSpc>
                          <a:spcPct val="150000"/>
                        </a:lnSpc>
                        <a:spcAft>
                          <a:spcPts val="0"/>
                        </a:spcAft>
                      </a:pPr>
                      <a:r>
                        <a:rPr lang="es-EC" sz="1800">
                          <a:solidFill>
                            <a:schemeClr val="tx1"/>
                          </a:solidFill>
                          <a:effectLst/>
                        </a:rPr>
                        <a:t>Carga, elementos, o materiales para el tratamiento superficial de metales</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50000"/>
                        </a:lnSpc>
                        <a:spcAft>
                          <a:spcPts val="0"/>
                        </a:spcAft>
                      </a:pPr>
                      <a:r>
                        <a:rPr lang="es-EC" sz="1800">
                          <a:solidFill>
                            <a:schemeClr val="tx1"/>
                          </a:solidFill>
                          <a:effectLst/>
                        </a:rPr>
                        <a:t>1</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50000"/>
                        </a:lnSpc>
                        <a:spcAft>
                          <a:spcPts val="0"/>
                        </a:spcAft>
                      </a:pPr>
                      <a:r>
                        <a:rPr lang="es-ES" sz="1800">
                          <a:solidFill>
                            <a:schemeClr val="tx1"/>
                          </a:solidFill>
                          <a:effectLst/>
                        </a:rPr>
                        <a:t>8</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50000"/>
                        </a:lnSpc>
                        <a:spcAft>
                          <a:spcPts val="0"/>
                        </a:spcAft>
                      </a:pPr>
                      <a:r>
                        <a:rPr lang="es-ES" sz="1800">
                          <a:solidFill>
                            <a:schemeClr val="tx1"/>
                          </a:solidFill>
                          <a:effectLst/>
                        </a:rPr>
                        <a:t>8</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4227588133"/>
                  </a:ext>
                </a:extLst>
              </a:tr>
              <a:tr h="389754">
                <a:tc>
                  <a:txBody>
                    <a:bodyPr/>
                    <a:lstStyle/>
                    <a:p>
                      <a:pPr>
                        <a:lnSpc>
                          <a:spcPct val="150000"/>
                        </a:lnSpc>
                        <a:spcAft>
                          <a:spcPts val="0"/>
                        </a:spcAft>
                      </a:pPr>
                      <a:r>
                        <a:rPr lang="es-EC" sz="1800">
                          <a:solidFill>
                            <a:schemeClr val="tx1"/>
                          </a:solidFill>
                          <a:effectLst/>
                        </a:rPr>
                        <a:t>Cableado de los sistemas integrados</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50000"/>
                        </a:lnSpc>
                        <a:spcAft>
                          <a:spcPts val="0"/>
                        </a:spcAft>
                      </a:pPr>
                      <a:r>
                        <a:rPr lang="es-EC" sz="1800">
                          <a:solidFill>
                            <a:schemeClr val="tx1"/>
                          </a:solidFill>
                          <a:effectLst/>
                        </a:rPr>
                        <a:t>1</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50000"/>
                        </a:lnSpc>
                        <a:spcAft>
                          <a:spcPts val="0"/>
                        </a:spcAft>
                      </a:pPr>
                      <a:r>
                        <a:rPr lang="es-ES" sz="1800">
                          <a:solidFill>
                            <a:schemeClr val="tx1"/>
                          </a:solidFill>
                          <a:effectLst/>
                        </a:rPr>
                        <a:t>10</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50000"/>
                        </a:lnSpc>
                        <a:spcAft>
                          <a:spcPts val="0"/>
                        </a:spcAft>
                      </a:pPr>
                      <a:r>
                        <a:rPr lang="es-ES" sz="1800">
                          <a:solidFill>
                            <a:schemeClr val="tx1"/>
                          </a:solidFill>
                          <a:effectLst/>
                        </a:rPr>
                        <a:t>10</a:t>
                      </a:r>
                      <a:endParaRPr lang="es-E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594850953"/>
                  </a:ext>
                </a:extLst>
              </a:tr>
              <a:tr h="389754">
                <a:tc gridSpan="3">
                  <a:txBody>
                    <a:bodyPr/>
                    <a:lstStyle/>
                    <a:p>
                      <a:pPr>
                        <a:lnSpc>
                          <a:spcPct val="150000"/>
                        </a:lnSpc>
                        <a:spcAft>
                          <a:spcPts val="0"/>
                        </a:spcAft>
                      </a:pPr>
                      <a:r>
                        <a:rPr lang="es-EC" sz="1800" dirty="0">
                          <a:solidFill>
                            <a:schemeClr val="tx1"/>
                          </a:solidFill>
                          <a:effectLst/>
                        </a:rPr>
                        <a:t>COSTO ESTIMADO DE LA CONSTRUCCIÓN: </a:t>
                      </a:r>
                      <a:endParaRPr lang="es-E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hMerge="1">
                  <a:txBody>
                    <a:bodyPr/>
                    <a:lstStyle/>
                    <a:p>
                      <a:endParaRPr lang="es-ES"/>
                    </a:p>
                  </a:txBody>
                  <a:tcPr/>
                </a:tc>
                <a:tc hMerge="1">
                  <a:txBody>
                    <a:bodyPr/>
                    <a:lstStyle/>
                    <a:p>
                      <a:endParaRPr lang="es-ES"/>
                    </a:p>
                  </a:txBody>
                  <a:tcPr/>
                </a:tc>
                <a:tc>
                  <a:txBody>
                    <a:bodyPr/>
                    <a:lstStyle/>
                    <a:p>
                      <a:pPr algn="ctr">
                        <a:lnSpc>
                          <a:spcPct val="150000"/>
                        </a:lnSpc>
                        <a:spcAft>
                          <a:spcPts val="0"/>
                        </a:spcAft>
                      </a:pPr>
                      <a:r>
                        <a:rPr lang="es-ES" sz="1800" b="1" dirty="0">
                          <a:solidFill>
                            <a:schemeClr val="tx1"/>
                          </a:solidFill>
                          <a:effectLst/>
                        </a:rPr>
                        <a:t>564</a:t>
                      </a:r>
                      <a:endParaRPr lang="es-E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895293949"/>
                  </a:ext>
                </a:extLst>
              </a:tr>
            </a:tbl>
          </a:graphicData>
        </a:graphic>
      </p:graphicFrame>
      <p:pic>
        <p:nvPicPr>
          <p:cNvPr id="6" name="Picture 4" descr="http://automatizacion.espe.edu.ec/wp-content/uploads/2014/07/cropped-Espe-Control-Logo-2.png">
            <a:extLst>
              <a:ext uri="{FF2B5EF4-FFF2-40B4-BE49-F238E27FC236}">
                <a16:creationId xmlns:a16="http://schemas.microsoft.com/office/drawing/2014/main" id="{4EDEFFEB-DD60-45DB-9122-861771E39E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684" t="26663" r="39558" b="5699"/>
          <a:stretch/>
        </p:blipFill>
        <p:spPr bwMode="auto">
          <a:xfrm>
            <a:off x="10504405" y="5487032"/>
            <a:ext cx="920621" cy="9267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Imagen 4" descr="No hay ninguna descripciÃ³n de la foto disponible.">
            <a:extLst>
              <a:ext uri="{FF2B5EF4-FFF2-40B4-BE49-F238E27FC236}">
                <a16:creationId xmlns:a16="http://schemas.microsoft.com/office/drawing/2014/main" id="{E7728CF0-FA5C-4A9D-A7A9-7BA8B2AB02C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04404" y="632482"/>
            <a:ext cx="920622" cy="926745"/>
          </a:xfrm>
          <a:prstGeom prst="rect">
            <a:avLst/>
          </a:prstGeom>
          <a:noFill/>
          <a:ln>
            <a:noFill/>
          </a:ln>
        </p:spPr>
      </p:pic>
    </p:spTree>
    <p:extLst>
      <p:ext uri="{BB962C8B-B14F-4D97-AF65-F5344CB8AC3E}">
        <p14:creationId xmlns:p14="http://schemas.microsoft.com/office/powerpoint/2010/main" val="49743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BA9B51-429E-47BC-9AEF-6C6AF52A615F}"/>
              </a:ext>
            </a:extLst>
          </p:cNvPr>
          <p:cNvSpPr>
            <a:spLocks noGrp="1"/>
          </p:cNvSpPr>
          <p:nvPr>
            <p:ph type="title"/>
          </p:nvPr>
        </p:nvSpPr>
        <p:spPr>
          <a:xfrm>
            <a:off x="845127" y="365760"/>
            <a:ext cx="3955473" cy="1325562"/>
          </a:xfrm>
        </p:spPr>
        <p:txBody>
          <a:bodyPr>
            <a:normAutofit/>
          </a:bodyPr>
          <a:lstStyle/>
          <a:p>
            <a:r>
              <a:rPr lang="es-EC" sz="3200" b="1" dirty="0"/>
              <a:t>8.1.- Conclusiones</a:t>
            </a:r>
            <a:endParaRPr lang="es-ES" sz="3200" dirty="0"/>
          </a:p>
        </p:txBody>
      </p:sp>
      <p:sp>
        <p:nvSpPr>
          <p:cNvPr id="5" name="CuadroTexto 4">
            <a:extLst>
              <a:ext uri="{FF2B5EF4-FFF2-40B4-BE49-F238E27FC236}">
                <a16:creationId xmlns:a16="http://schemas.microsoft.com/office/drawing/2014/main" id="{59CB2E9A-0C4C-4AF4-A1DC-415EB444A633}"/>
              </a:ext>
            </a:extLst>
          </p:cNvPr>
          <p:cNvSpPr txBox="1"/>
          <p:nvPr/>
        </p:nvSpPr>
        <p:spPr>
          <a:xfrm>
            <a:off x="887506" y="1828800"/>
            <a:ext cx="7974106" cy="2523768"/>
          </a:xfrm>
          <a:prstGeom prst="rect">
            <a:avLst/>
          </a:prstGeom>
          <a:noFill/>
        </p:spPr>
        <p:txBody>
          <a:bodyPr wrap="square" rtlCol="0">
            <a:spAutoFit/>
          </a:bodyPr>
          <a:lstStyle/>
          <a:p>
            <a:pPr marL="342900" indent="-342900" algn="just">
              <a:buFont typeface="Wingdings" panose="05000000000000000000" pitchFamily="2" charset="2"/>
              <a:buChar char="§"/>
            </a:pPr>
            <a:r>
              <a:rPr lang="es-EC" sz="2000" dirty="0"/>
              <a:t>El proceso de templado superficial del metal o comercialmente conocido como calentamiento por inducción electromagnética, consiste en calentar la pieza cilíndrica metálica de acero AISI 4340 a una temperatura elevada, hasta el punto de forzar una transformación, para luego realizar un enfriamiento rápido y controlado, con el objetivo de obtener una estructura estable, para se encuentre en óptima y eficaz condición para su aplicación.</a:t>
            </a:r>
            <a:endParaRPr lang="es-ES" sz="2000" dirty="0"/>
          </a:p>
          <a:p>
            <a:endParaRPr lang="es-ES" dirty="0"/>
          </a:p>
        </p:txBody>
      </p:sp>
      <p:sp>
        <p:nvSpPr>
          <p:cNvPr id="6" name="CuadroTexto 5">
            <a:extLst>
              <a:ext uri="{FF2B5EF4-FFF2-40B4-BE49-F238E27FC236}">
                <a16:creationId xmlns:a16="http://schemas.microsoft.com/office/drawing/2014/main" id="{C6F70CC7-96ED-488F-BB04-BAC9E1269C3F}"/>
              </a:ext>
            </a:extLst>
          </p:cNvPr>
          <p:cNvSpPr txBox="1"/>
          <p:nvPr/>
        </p:nvSpPr>
        <p:spPr>
          <a:xfrm>
            <a:off x="887506" y="4276249"/>
            <a:ext cx="7974106" cy="2215991"/>
          </a:xfrm>
          <a:prstGeom prst="rect">
            <a:avLst/>
          </a:prstGeom>
          <a:noFill/>
        </p:spPr>
        <p:txBody>
          <a:bodyPr wrap="square" rtlCol="0">
            <a:spAutoFit/>
          </a:bodyPr>
          <a:lstStyle/>
          <a:p>
            <a:pPr marL="342900" indent="-342900" algn="just">
              <a:buFont typeface="Wingdings" panose="05000000000000000000" pitchFamily="2" charset="2"/>
              <a:buChar char="§"/>
            </a:pPr>
            <a:r>
              <a:rPr lang="es-ES" sz="2000" dirty="0"/>
              <a:t>La comprobación de la dureza de la barra cilíndrica metálica de acero de acuerdo a lo definido en el trabajo investigativo de Torres Castillo, y Ojeda Pontón en el 2010, permite demostrar la importancia y el realce que presenta la realización del presente proyecto de investigación, para el avance y desarrollo de la industria metalúrgica, e industria de materiales para la construcción.</a:t>
            </a:r>
          </a:p>
          <a:p>
            <a:endParaRPr lang="es-ES" dirty="0"/>
          </a:p>
        </p:txBody>
      </p:sp>
      <p:pic>
        <p:nvPicPr>
          <p:cNvPr id="7" name="Picture 4" descr="http://automatizacion.espe.edu.ec/wp-content/uploads/2014/07/cropped-Espe-Control-Logo-2.png">
            <a:extLst>
              <a:ext uri="{FF2B5EF4-FFF2-40B4-BE49-F238E27FC236}">
                <a16:creationId xmlns:a16="http://schemas.microsoft.com/office/drawing/2014/main" id="{B0F79C7C-45BB-48A0-B4D5-77E005C9BD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684" t="26663" r="39558" b="5699"/>
          <a:stretch/>
        </p:blipFill>
        <p:spPr bwMode="auto">
          <a:xfrm>
            <a:off x="10567115" y="5384244"/>
            <a:ext cx="960594" cy="9669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8" name="Imagen 7" descr="No hay ninguna descripciÃ³n de la foto disponible.">
            <a:extLst>
              <a:ext uri="{FF2B5EF4-FFF2-40B4-BE49-F238E27FC236}">
                <a16:creationId xmlns:a16="http://schemas.microsoft.com/office/drawing/2014/main" id="{EA312475-23EA-447E-B0EF-A52622E1FFB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67115" y="724338"/>
            <a:ext cx="960593" cy="966984"/>
          </a:xfrm>
          <a:prstGeom prst="rect">
            <a:avLst/>
          </a:prstGeom>
          <a:noFill/>
          <a:ln>
            <a:noFill/>
          </a:ln>
        </p:spPr>
      </p:pic>
    </p:spTree>
    <p:extLst>
      <p:ext uri="{BB962C8B-B14F-4D97-AF65-F5344CB8AC3E}">
        <p14:creationId xmlns:p14="http://schemas.microsoft.com/office/powerpoint/2010/main" val="375414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BF5DA9C-9184-4385-89CF-95FD5DE06F4F}"/>
              </a:ext>
            </a:extLst>
          </p:cNvPr>
          <p:cNvSpPr txBox="1"/>
          <p:nvPr/>
        </p:nvSpPr>
        <p:spPr>
          <a:xfrm>
            <a:off x="941294" y="1129553"/>
            <a:ext cx="7718612" cy="1908215"/>
          </a:xfrm>
          <a:prstGeom prst="rect">
            <a:avLst/>
          </a:prstGeom>
          <a:noFill/>
        </p:spPr>
        <p:txBody>
          <a:bodyPr wrap="square" rtlCol="0">
            <a:spAutoFit/>
          </a:bodyPr>
          <a:lstStyle/>
          <a:p>
            <a:pPr marL="342900" indent="-342900" algn="just">
              <a:buFont typeface="Wingdings" panose="05000000000000000000" pitchFamily="2" charset="2"/>
              <a:buChar char="§"/>
            </a:pPr>
            <a:r>
              <a:rPr lang="es-EC" sz="2000" dirty="0"/>
              <a:t>Durante el proceso de calentamiento inductivo, y de acuerdo a los estudios y análisis de la composición interna del acero AISI 4340, se demostró que cuanto mayor sea el contenido de carbono dentro de la estructura interna de la barra cilíndrica de acero AISI 4340, mayor es la dureza de dicha barra cilíndrica metálica.</a:t>
            </a:r>
            <a:endParaRPr lang="es-ES" sz="2000" dirty="0"/>
          </a:p>
          <a:p>
            <a:endParaRPr lang="es-ES" dirty="0"/>
          </a:p>
        </p:txBody>
      </p:sp>
      <p:sp>
        <p:nvSpPr>
          <p:cNvPr id="3" name="CuadroTexto 2">
            <a:extLst>
              <a:ext uri="{FF2B5EF4-FFF2-40B4-BE49-F238E27FC236}">
                <a16:creationId xmlns:a16="http://schemas.microsoft.com/office/drawing/2014/main" id="{825E5853-6985-4943-A869-A89D689196D8}"/>
              </a:ext>
            </a:extLst>
          </p:cNvPr>
          <p:cNvSpPr txBox="1"/>
          <p:nvPr/>
        </p:nvSpPr>
        <p:spPr>
          <a:xfrm>
            <a:off x="941294" y="3429000"/>
            <a:ext cx="7718612" cy="2523768"/>
          </a:xfrm>
          <a:prstGeom prst="rect">
            <a:avLst/>
          </a:prstGeom>
          <a:noFill/>
        </p:spPr>
        <p:txBody>
          <a:bodyPr wrap="square" rtlCol="0">
            <a:spAutoFit/>
          </a:bodyPr>
          <a:lstStyle/>
          <a:p>
            <a:pPr marL="342900" indent="-342900" algn="just">
              <a:buFont typeface="Wingdings" panose="05000000000000000000" pitchFamily="2" charset="2"/>
              <a:buChar char="§"/>
            </a:pPr>
            <a:r>
              <a:rPr lang="es-EC" sz="2000" dirty="0"/>
              <a:t>Cuando la pieza es muy gruesa, considerando un diámetro mayor, entonces, la velocidad de enfriamiento a temperatura ambiente es inferior a la velocidad crítica, y, por consiguiente, el núcleo de la pieza queda si haberse realizado el templado. Por tal razón, se optó por una barra cilíndrica metálica de acero de AISI 4340 de 5[mm] diámetro como prueba de funcionamiento para calentamiento inductivo.</a:t>
            </a:r>
            <a:endParaRPr lang="es-ES" sz="2000" dirty="0"/>
          </a:p>
          <a:p>
            <a:endParaRPr lang="es-ES" dirty="0"/>
          </a:p>
        </p:txBody>
      </p:sp>
      <p:pic>
        <p:nvPicPr>
          <p:cNvPr id="4" name="Picture 4" descr="http://automatizacion.espe.edu.ec/wp-content/uploads/2014/07/cropped-Espe-Control-Logo-2.png">
            <a:extLst>
              <a:ext uri="{FF2B5EF4-FFF2-40B4-BE49-F238E27FC236}">
                <a16:creationId xmlns:a16="http://schemas.microsoft.com/office/drawing/2014/main" id="{8FAB3200-5007-49B5-AC28-74C484B3BF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684" t="26663" r="39558" b="5699"/>
          <a:stretch/>
        </p:blipFill>
        <p:spPr bwMode="auto">
          <a:xfrm>
            <a:off x="10475258" y="5052347"/>
            <a:ext cx="949767" cy="9560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Imagen 4" descr="No hay ninguna descripciÃ³n de la foto disponible.">
            <a:extLst>
              <a:ext uri="{FF2B5EF4-FFF2-40B4-BE49-F238E27FC236}">
                <a16:creationId xmlns:a16="http://schemas.microsoft.com/office/drawing/2014/main" id="{A4D2E57D-6581-4112-A691-79BF28B1373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75258" y="538352"/>
            <a:ext cx="949767" cy="954271"/>
          </a:xfrm>
          <a:prstGeom prst="rect">
            <a:avLst/>
          </a:prstGeom>
          <a:noFill/>
          <a:ln>
            <a:noFill/>
          </a:ln>
        </p:spPr>
      </p:pic>
    </p:spTree>
    <p:extLst>
      <p:ext uri="{BB962C8B-B14F-4D97-AF65-F5344CB8AC3E}">
        <p14:creationId xmlns:p14="http://schemas.microsoft.com/office/powerpoint/2010/main" val="245911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66657E9-C48D-4D94-A5D7-971B728B6741}"/>
              </a:ext>
            </a:extLst>
          </p:cNvPr>
          <p:cNvSpPr txBox="1"/>
          <p:nvPr/>
        </p:nvSpPr>
        <p:spPr>
          <a:xfrm>
            <a:off x="645460" y="784209"/>
            <a:ext cx="7792571" cy="2523768"/>
          </a:xfrm>
          <a:prstGeom prst="rect">
            <a:avLst/>
          </a:prstGeom>
          <a:noFill/>
        </p:spPr>
        <p:txBody>
          <a:bodyPr wrap="square" rtlCol="0">
            <a:spAutoFit/>
          </a:bodyPr>
          <a:lstStyle/>
          <a:p>
            <a:pPr marL="285750" indent="-285750" algn="just">
              <a:buFont typeface="Wingdings" panose="05000000000000000000" pitchFamily="2" charset="2"/>
              <a:buChar char="§"/>
            </a:pPr>
            <a:r>
              <a:rPr lang="es-EC" sz="2000" dirty="0"/>
              <a:t>Los resultados de las pruebas globales del equipo de calentamiento inductivo, demuestran que, para aumentar la temperatura de la fuente térmica de inducción electromagnética, se hace necesario el uso de una fuente de alimentación de mayor voltaje y corriente, debido a que una fuente de mayor voltaje provocaría un aumento en la potencia en el sistema de inducción, y por consiguiente, se hace mayor la temperatura de calentamiento de dicha fuente térmica.</a:t>
            </a:r>
            <a:endParaRPr lang="es-ES" sz="2000" dirty="0"/>
          </a:p>
          <a:p>
            <a:endParaRPr lang="es-ES" dirty="0"/>
          </a:p>
        </p:txBody>
      </p:sp>
      <p:sp>
        <p:nvSpPr>
          <p:cNvPr id="3" name="CuadroTexto 2">
            <a:extLst>
              <a:ext uri="{FF2B5EF4-FFF2-40B4-BE49-F238E27FC236}">
                <a16:creationId xmlns:a16="http://schemas.microsoft.com/office/drawing/2014/main" id="{2E9F704B-573C-4663-B79E-D057E6B9B8A1}"/>
              </a:ext>
            </a:extLst>
          </p:cNvPr>
          <p:cNvSpPr txBox="1"/>
          <p:nvPr/>
        </p:nvSpPr>
        <p:spPr>
          <a:xfrm>
            <a:off x="645460" y="3307977"/>
            <a:ext cx="8498541" cy="3447098"/>
          </a:xfrm>
          <a:prstGeom prst="rect">
            <a:avLst/>
          </a:prstGeom>
          <a:noFill/>
        </p:spPr>
        <p:txBody>
          <a:bodyPr wrap="square" rtlCol="0">
            <a:spAutoFit/>
          </a:bodyPr>
          <a:lstStyle/>
          <a:p>
            <a:pPr marL="342900" indent="-342900" algn="just">
              <a:buFont typeface="Wingdings" panose="05000000000000000000" pitchFamily="2" charset="2"/>
              <a:buChar char="§"/>
            </a:pPr>
            <a:r>
              <a:rPr lang="es-EC" sz="2000" dirty="0"/>
              <a:t>Si bien el aumento drástico de la dureza y resistencia al desgaste de la barra cilíndrica metálica  ha permito comprobar la importancia para el avance y desarrollo de la industria metalúrgica, e industria de metales de construcción masiva, sin embargo la aplicación más común de un sistema de calentamiento por inducción al menos en nuestro país el Ecuador, son las cocinas de inducción, las mismas se pretendían  instalar en todos los hogares con un funcionamiento eficientemente, pero en la actualidad, debido a los serios problemas que enfrenta el país en cuanto al funcionamiento óptimo y efectivo  de plantas  hidroeléctricas y termoeléctricas  se demuestra que el proyecto no avanzó y quedo cancelado.</a:t>
            </a:r>
            <a:endParaRPr lang="es-ES" sz="2000" dirty="0"/>
          </a:p>
          <a:p>
            <a:endParaRPr lang="es-ES" dirty="0"/>
          </a:p>
        </p:txBody>
      </p:sp>
      <p:pic>
        <p:nvPicPr>
          <p:cNvPr id="4" name="Picture 4" descr="http://automatizacion.espe.edu.ec/wp-content/uploads/2014/07/cropped-Espe-Control-Logo-2.png">
            <a:extLst>
              <a:ext uri="{FF2B5EF4-FFF2-40B4-BE49-F238E27FC236}">
                <a16:creationId xmlns:a16="http://schemas.microsoft.com/office/drawing/2014/main" id="{0A58E962-42F9-41AF-8E44-BA0599F98D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684" t="26663" r="39558" b="5699"/>
          <a:stretch/>
        </p:blipFill>
        <p:spPr bwMode="auto">
          <a:xfrm>
            <a:off x="10410642" y="5271624"/>
            <a:ext cx="1014383" cy="10211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Imagen 4" descr="No hay ninguna descripciÃ³n de la foto disponible.">
            <a:extLst>
              <a:ext uri="{FF2B5EF4-FFF2-40B4-BE49-F238E27FC236}">
                <a16:creationId xmlns:a16="http://schemas.microsoft.com/office/drawing/2014/main" id="{84727B10-3F62-46A3-B683-8C8E8016A0D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10643" y="444223"/>
            <a:ext cx="1014383" cy="1021130"/>
          </a:xfrm>
          <a:prstGeom prst="rect">
            <a:avLst/>
          </a:prstGeom>
          <a:noFill/>
          <a:ln>
            <a:noFill/>
          </a:ln>
        </p:spPr>
      </p:pic>
    </p:spTree>
    <p:extLst>
      <p:ext uri="{BB962C8B-B14F-4D97-AF65-F5344CB8AC3E}">
        <p14:creationId xmlns:p14="http://schemas.microsoft.com/office/powerpoint/2010/main" val="2182319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351BE85-9666-41F3-8331-CDFE4D58F081}"/>
              </a:ext>
            </a:extLst>
          </p:cNvPr>
          <p:cNvSpPr txBox="1"/>
          <p:nvPr/>
        </p:nvSpPr>
        <p:spPr>
          <a:xfrm>
            <a:off x="658905" y="1121890"/>
            <a:ext cx="7906871" cy="2831544"/>
          </a:xfrm>
          <a:prstGeom prst="rect">
            <a:avLst/>
          </a:prstGeom>
          <a:noFill/>
        </p:spPr>
        <p:txBody>
          <a:bodyPr wrap="square" rtlCol="0">
            <a:spAutoFit/>
          </a:bodyPr>
          <a:lstStyle/>
          <a:p>
            <a:pPr marL="342900" indent="-342900" algn="just">
              <a:buFont typeface="Wingdings" panose="05000000000000000000" pitchFamily="2" charset="2"/>
              <a:buChar char="§"/>
            </a:pPr>
            <a:r>
              <a:rPr lang="es-EC" sz="2000" dirty="0"/>
              <a:t>Cuando el radio de la barra cilíndrica metálica de acero de AISI 4340 de 5[mm] es semejante a la profundidad de penetración al instante de realizar el proceso de templado superficial o calentamiento por inducción, entonces la barra cilíndrica metálica de acero de AISI 4340 de 5[mm] queda totalmente templada, y automáticamente por estudios y análisis de pruebas para calentamiento por inducción, dicha barra cilíndrica de acero aumenta en dureza, tenacidad y ductilidad, la cual se coloca en condiciones óptimas para su aplicación. </a:t>
            </a:r>
            <a:endParaRPr lang="es-ES" sz="2000" dirty="0"/>
          </a:p>
          <a:p>
            <a:endParaRPr lang="es-ES" dirty="0"/>
          </a:p>
        </p:txBody>
      </p:sp>
      <p:sp>
        <p:nvSpPr>
          <p:cNvPr id="3" name="CuadroTexto 2">
            <a:extLst>
              <a:ext uri="{FF2B5EF4-FFF2-40B4-BE49-F238E27FC236}">
                <a16:creationId xmlns:a16="http://schemas.microsoft.com/office/drawing/2014/main" id="{2E545161-1542-4911-A4B1-3E4DAE442A85}"/>
              </a:ext>
            </a:extLst>
          </p:cNvPr>
          <p:cNvSpPr txBox="1"/>
          <p:nvPr/>
        </p:nvSpPr>
        <p:spPr>
          <a:xfrm>
            <a:off x="658905" y="3953434"/>
            <a:ext cx="7906871" cy="1908215"/>
          </a:xfrm>
          <a:prstGeom prst="rect">
            <a:avLst/>
          </a:prstGeom>
          <a:noFill/>
        </p:spPr>
        <p:txBody>
          <a:bodyPr wrap="square" rtlCol="0">
            <a:spAutoFit/>
          </a:bodyPr>
          <a:lstStyle/>
          <a:p>
            <a:pPr marL="342900" indent="-342900" algn="just">
              <a:buFont typeface="Wingdings" panose="05000000000000000000" pitchFamily="2" charset="2"/>
              <a:buChar char="§"/>
            </a:pPr>
            <a:r>
              <a:rPr lang="es-EC" sz="2000" dirty="0"/>
              <a:t>El sistema integrado para la fuente de calor por inducción electromagnética, constituye la primera parte de diseño y construcción, con el propósito es obtener una fuente de servicio inductivo que cumpla con las expectativas y alcance del presente proyecto de investigación.</a:t>
            </a:r>
            <a:endParaRPr lang="es-ES" sz="2000" dirty="0"/>
          </a:p>
          <a:p>
            <a:endParaRPr lang="es-ES" dirty="0"/>
          </a:p>
        </p:txBody>
      </p:sp>
      <p:pic>
        <p:nvPicPr>
          <p:cNvPr id="4" name="Picture 4" descr="http://automatizacion.espe.edu.ec/wp-content/uploads/2014/07/cropped-Espe-Control-Logo-2.png">
            <a:extLst>
              <a:ext uri="{FF2B5EF4-FFF2-40B4-BE49-F238E27FC236}">
                <a16:creationId xmlns:a16="http://schemas.microsoft.com/office/drawing/2014/main" id="{8A777104-2848-452B-9D44-9F11392B71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684" t="26663" r="39558" b="5699"/>
          <a:stretch/>
        </p:blipFill>
        <p:spPr bwMode="auto">
          <a:xfrm>
            <a:off x="10459513" y="5146477"/>
            <a:ext cx="965513" cy="9719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Imagen 4" descr="No hay ninguna descripciÃ³n de la foto disponible.">
            <a:extLst>
              <a:ext uri="{FF2B5EF4-FFF2-40B4-BE49-F238E27FC236}">
                <a16:creationId xmlns:a16="http://schemas.microsoft.com/office/drawing/2014/main" id="{62896F05-65CA-45BB-83CE-337DADC3114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354235" y="444223"/>
            <a:ext cx="1070791" cy="1115636"/>
          </a:xfrm>
          <a:prstGeom prst="rect">
            <a:avLst/>
          </a:prstGeom>
          <a:noFill/>
          <a:ln>
            <a:noFill/>
          </a:ln>
        </p:spPr>
      </p:pic>
    </p:spTree>
    <p:extLst>
      <p:ext uri="{BB962C8B-B14F-4D97-AF65-F5344CB8AC3E}">
        <p14:creationId xmlns:p14="http://schemas.microsoft.com/office/powerpoint/2010/main" val="148165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624C951-CE89-4FEF-AD2E-1D7CCEF7C35A}"/>
              </a:ext>
            </a:extLst>
          </p:cNvPr>
          <p:cNvSpPr txBox="1"/>
          <p:nvPr/>
        </p:nvSpPr>
        <p:spPr>
          <a:xfrm>
            <a:off x="658905" y="1206404"/>
            <a:ext cx="7785848" cy="2831544"/>
          </a:xfrm>
          <a:prstGeom prst="rect">
            <a:avLst/>
          </a:prstGeom>
          <a:noFill/>
        </p:spPr>
        <p:txBody>
          <a:bodyPr wrap="square" rtlCol="0">
            <a:spAutoFit/>
          </a:bodyPr>
          <a:lstStyle/>
          <a:p>
            <a:pPr marL="342900" indent="-342900" algn="just">
              <a:buFont typeface="Wingdings" panose="05000000000000000000" pitchFamily="2" charset="2"/>
              <a:buChar char="§"/>
            </a:pPr>
            <a:r>
              <a:rPr lang="es-EC" sz="2000" dirty="0"/>
              <a:t>El sistema integrado de adquisición de datos, tiene como finalidad automatizar el diseño y la construcción de la fuente de calor por inducción electromagnética, lo que permite optimizar su funcionabilidad, observando el tiempo de calentamiento y la temperatura que tiene las tres barras cilíndricas de acero AISI 4340 de 5, 8 y 10 [mm] de diámetro al momento de llegar a un templado superficial, lo que ha permitido graficar las respectivas curvas de funcionabilidad que poseen dichas barras de acero.</a:t>
            </a:r>
            <a:endParaRPr lang="es-ES" sz="2000" dirty="0"/>
          </a:p>
          <a:p>
            <a:endParaRPr lang="es-ES" dirty="0"/>
          </a:p>
        </p:txBody>
      </p:sp>
      <p:sp>
        <p:nvSpPr>
          <p:cNvPr id="3" name="CuadroTexto 2">
            <a:extLst>
              <a:ext uri="{FF2B5EF4-FFF2-40B4-BE49-F238E27FC236}">
                <a16:creationId xmlns:a16="http://schemas.microsoft.com/office/drawing/2014/main" id="{79B9072F-B1EA-40C9-BAA4-6C359EB0F0E5}"/>
              </a:ext>
            </a:extLst>
          </p:cNvPr>
          <p:cNvSpPr txBox="1"/>
          <p:nvPr/>
        </p:nvSpPr>
        <p:spPr>
          <a:xfrm>
            <a:off x="658905" y="4037948"/>
            <a:ext cx="7785848" cy="2215991"/>
          </a:xfrm>
          <a:prstGeom prst="rect">
            <a:avLst/>
          </a:prstGeom>
          <a:noFill/>
        </p:spPr>
        <p:txBody>
          <a:bodyPr wrap="square" rtlCol="0">
            <a:spAutoFit/>
          </a:bodyPr>
          <a:lstStyle/>
          <a:p>
            <a:pPr marL="342900" indent="-342900" algn="just">
              <a:buFont typeface="Wingdings" panose="05000000000000000000" pitchFamily="2" charset="2"/>
              <a:buChar char="§"/>
            </a:pPr>
            <a:r>
              <a:rPr lang="es-EC" sz="2000" dirty="0"/>
              <a:t>El tiempo de templado superficial o calentamiento inductivo de la barra cilíndrica metálica de acero de AISI 4340 de 5[mm] de diámetro es de 50 segundos y su temperatura aproximada es de 730 ᵒC, lo que permite un completo templado superficial de dicha barra cilíndrica metálica de acero, y automáticamente se produce una mejora en cuanto a su endurecimiento, tenacidad y ductilidad. </a:t>
            </a:r>
            <a:endParaRPr lang="es-ES" sz="2000" dirty="0"/>
          </a:p>
          <a:p>
            <a:endParaRPr lang="es-ES" dirty="0"/>
          </a:p>
        </p:txBody>
      </p:sp>
      <p:pic>
        <p:nvPicPr>
          <p:cNvPr id="4" name="Picture 4" descr="http://automatizacion.espe.edu.ec/wp-content/uploads/2014/07/cropped-Espe-Control-Logo-2.png">
            <a:extLst>
              <a:ext uri="{FF2B5EF4-FFF2-40B4-BE49-F238E27FC236}">
                <a16:creationId xmlns:a16="http://schemas.microsoft.com/office/drawing/2014/main" id="{0B937108-E1AF-419E-90FA-D6B682F7CB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684" t="26663" r="39558" b="5699"/>
          <a:stretch/>
        </p:blipFill>
        <p:spPr bwMode="auto">
          <a:xfrm>
            <a:off x="10410815" y="5232981"/>
            <a:ext cx="1014212" cy="10209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Imagen 4" descr="No hay ninguna descripciÃ³n de la foto disponible.">
            <a:extLst>
              <a:ext uri="{FF2B5EF4-FFF2-40B4-BE49-F238E27FC236}">
                <a16:creationId xmlns:a16="http://schemas.microsoft.com/office/drawing/2014/main" id="{A7091EE3-062C-4B46-B0B0-B733A9963D5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10815" y="604061"/>
            <a:ext cx="1014211" cy="1020958"/>
          </a:xfrm>
          <a:prstGeom prst="rect">
            <a:avLst/>
          </a:prstGeom>
          <a:noFill/>
          <a:ln>
            <a:noFill/>
          </a:ln>
        </p:spPr>
      </p:pic>
    </p:spTree>
    <p:extLst>
      <p:ext uri="{BB962C8B-B14F-4D97-AF65-F5344CB8AC3E}">
        <p14:creationId xmlns:p14="http://schemas.microsoft.com/office/powerpoint/2010/main" val="58262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8278AD6-D8B9-43C6-A5FF-7C32562F4FD4}"/>
              </a:ext>
            </a:extLst>
          </p:cNvPr>
          <p:cNvSpPr txBox="1"/>
          <p:nvPr/>
        </p:nvSpPr>
        <p:spPr>
          <a:xfrm>
            <a:off x="806824" y="1213009"/>
            <a:ext cx="7691718" cy="2215991"/>
          </a:xfrm>
          <a:prstGeom prst="rect">
            <a:avLst/>
          </a:prstGeom>
          <a:noFill/>
        </p:spPr>
        <p:txBody>
          <a:bodyPr wrap="square" rtlCol="0">
            <a:spAutoFit/>
          </a:bodyPr>
          <a:lstStyle/>
          <a:p>
            <a:pPr marL="342900" indent="-342900" algn="just">
              <a:buFont typeface="Wingdings" panose="05000000000000000000" pitchFamily="2" charset="2"/>
              <a:buChar char="§"/>
            </a:pPr>
            <a:r>
              <a:rPr lang="es-EC" sz="2000" dirty="0"/>
              <a:t>Las pruebas globales de funcionamiento, y las curvas o gráficas de funcionamiento de dichas barras de acero de AISI 4340,  demuestran que mientras más pequeño sea el diámetro de la pieza a calentar, entonces, mayor es la rapidez con la que se realiza dicho calentamiento, así mismo, mientras más grande sea es el diámetro de la pieza a calentar, entonces, más lento resulta su calentamiento</a:t>
            </a:r>
            <a:r>
              <a:rPr lang="es-EC" dirty="0"/>
              <a:t>. </a:t>
            </a:r>
            <a:endParaRPr lang="es-ES" dirty="0"/>
          </a:p>
          <a:p>
            <a:endParaRPr lang="es-ES" dirty="0"/>
          </a:p>
        </p:txBody>
      </p:sp>
      <p:pic>
        <p:nvPicPr>
          <p:cNvPr id="3" name="Picture 4" descr="http://automatizacion.espe.edu.ec/wp-content/uploads/2014/07/cropped-Espe-Control-Logo-2.png">
            <a:extLst>
              <a:ext uri="{FF2B5EF4-FFF2-40B4-BE49-F238E27FC236}">
                <a16:creationId xmlns:a16="http://schemas.microsoft.com/office/drawing/2014/main" id="{E3654417-64EF-4FD7-9962-A2C848CA2F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684" t="26663" r="39558" b="5699"/>
          <a:stretch/>
        </p:blipFill>
        <p:spPr bwMode="auto">
          <a:xfrm>
            <a:off x="10466559" y="5173371"/>
            <a:ext cx="1059021" cy="10660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 name="Imagen 3" descr="No hay ninguna descripciÃ³n de la foto disponible.">
            <a:extLst>
              <a:ext uri="{FF2B5EF4-FFF2-40B4-BE49-F238E27FC236}">
                <a16:creationId xmlns:a16="http://schemas.microsoft.com/office/drawing/2014/main" id="{BFCBDCD5-1714-476E-ACA2-2787790FF9E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326155" y="618564"/>
            <a:ext cx="1059021" cy="1066065"/>
          </a:xfrm>
          <a:prstGeom prst="rect">
            <a:avLst/>
          </a:prstGeom>
          <a:noFill/>
          <a:ln>
            <a:noFill/>
          </a:ln>
        </p:spPr>
      </p:pic>
    </p:spTree>
    <p:extLst>
      <p:ext uri="{BB962C8B-B14F-4D97-AF65-F5344CB8AC3E}">
        <p14:creationId xmlns:p14="http://schemas.microsoft.com/office/powerpoint/2010/main" val="392080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CD3CF3-2123-4358-9BB2-6E2B4A0794E4}"/>
              </a:ext>
            </a:extLst>
          </p:cNvPr>
          <p:cNvSpPr>
            <a:spLocks noGrp="1"/>
          </p:cNvSpPr>
          <p:nvPr>
            <p:ph type="title"/>
          </p:nvPr>
        </p:nvSpPr>
        <p:spPr>
          <a:xfrm>
            <a:off x="529728" y="396949"/>
            <a:ext cx="8596668" cy="793898"/>
          </a:xfrm>
        </p:spPr>
        <p:txBody>
          <a:bodyPr>
            <a:normAutofit/>
          </a:bodyPr>
          <a:lstStyle/>
          <a:p>
            <a:r>
              <a:rPr lang="es-ES" sz="4000" b="1" dirty="0"/>
              <a:t>2.- Alcance</a:t>
            </a:r>
          </a:p>
        </p:txBody>
      </p:sp>
      <p:sp>
        <p:nvSpPr>
          <p:cNvPr id="3" name="Rectángulo 2">
            <a:extLst>
              <a:ext uri="{FF2B5EF4-FFF2-40B4-BE49-F238E27FC236}">
                <a16:creationId xmlns:a16="http://schemas.microsoft.com/office/drawing/2014/main" id="{163DF786-DD20-48DE-848E-8CC35C9740A0}"/>
              </a:ext>
            </a:extLst>
          </p:cNvPr>
          <p:cNvSpPr/>
          <p:nvPr/>
        </p:nvSpPr>
        <p:spPr>
          <a:xfrm>
            <a:off x="496580" y="1327289"/>
            <a:ext cx="9317270" cy="707886"/>
          </a:xfrm>
          <a:prstGeom prst="rect">
            <a:avLst/>
          </a:prstGeom>
        </p:spPr>
        <p:txBody>
          <a:bodyPr wrap="square">
            <a:spAutoFit/>
          </a:bodyPr>
          <a:lstStyle/>
          <a:p>
            <a:pPr algn="just"/>
            <a:r>
              <a:rPr lang="es-ES_tradnl" sz="2000" kern="50" dirty="0">
                <a:latin typeface="Arial" panose="020B0604020202020204" pitchFamily="34" charset="0"/>
                <a:ea typeface="Times New Roman" panose="02020603050405020304" pitchFamily="18" charset="0"/>
                <a:cs typeface="Arial" panose="020B0604020202020204" pitchFamily="34" charset="0"/>
              </a:rPr>
              <a:t>D</a:t>
            </a:r>
            <a:r>
              <a:rPr lang="es-ES_tradnl" sz="2000" kern="50" dirty="0">
                <a:solidFill>
                  <a:srgbClr val="000000"/>
                </a:solidFill>
                <a:latin typeface="Arial" panose="020B0604020202020204" pitchFamily="34" charset="0"/>
                <a:ea typeface="Times New Roman" panose="02020603050405020304" pitchFamily="18" charset="0"/>
                <a:cs typeface="Arial" panose="020B0604020202020204" pitchFamily="34" charset="0"/>
              </a:rPr>
              <a:t>iseño y  construcción de los sistemas integrados para el tratamiento superficial de ejes metálicos</a:t>
            </a:r>
            <a:r>
              <a:rPr lang="es-ES_tradnl" sz="2000" kern="50" dirty="0">
                <a:latin typeface="Arial" panose="020B0604020202020204" pitchFamily="34" charset="0"/>
                <a:ea typeface="Times New Roman" panose="02020603050405020304" pitchFamily="18" charset="0"/>
                <a:cs typeface="Arial" panose="020B0604020202020204" pitchFamily="34" charset="0"/>
              </a:rPr>
              <a:t>:</a:t>
            </a:r>
            <a:endParaRPr lang="es-ES" sz="2000" dirty="0">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288141AC-D6F4-424B-8583-62DC0FCE2AB8}"/>
              </a:ext>
            </a:extLst>
          </p:cNvPr>
          <p:cNvSpPr/>
          <p:nvPr/>
        </p:nvSpPr>
        <p:spPr>
          <a:xfrm>
            <a:off x="496579" y="2424819"/>
            <a:ext cx="9317271" cy="1077218"/>
          </a:xfrm>
          <a:prstGeom prst="rect">
            <a:avLst/>
          </a:prstGeom>
        </p:spPr>
        <p:txBody>
          <a:bodyPr wrap="square">
            <a:spAutoFit/>
          </a:bodyPr>
          <a:lstStyle/>
          <a:p>
            <a:pPr algn="just"/>
            <a:r>
              <a:rPr lang="es-ES_tradnl" sz="2000" dirty="0">
                <a:latin typeface="Arial" panose="020B0604020202020204" pitchFamily="34" charset="0"/>
                <a:cs typeface="Arial" panose="020B0604020202020204" pitchFamily="34" charset="0"/>
              </a:rPr>
              <a:t>Diseño y construcción de una fuente de calor por inducción electromagnética, para el tratamiento superficial de ejes metálicos. </a:t>
            </a:r>
            <a:endParaRPr lang="es-ES" sz="2000" dirty="0">
              <a:latin typeface="Arial" panose="020B0604020202020204" pitchFamily="34" charset="0"/>
              <a:cs typeface="Arial" panose="020B0604020202020204" pitchFamily="34" charset="0"/>
            </a:endParaRPr>
          </a:p>
          <a:p>
            <a:pPr algn="just"/>
            <a:endParaRPr lang="es-ES" sz="2400" dirty="0">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6A711B55-4958-466B-9211-2E175E1780F1}"/>
              </a:ext>
            </a:extLst>
          </p:cNvPr>
          <p:cNvSpPr/>
          <p:nvPr/>
        </p:nvSpPr>
        <p:spPr>
          <a:xfrm>
            <a:off x="496579" y="3586675"/>
            <a:ext cx="9168415" cy="1077218"/>
          </a:xfrm>
          <a:prstGeom prst="rect">
            <a:avLst/>
          </a:prstGeom>
        </p:spPr>
        <p:txBody>
          <a:bodyPr wrap="square">
            <a:spAutoFit/>
          </a:bodyPr>
          <a:lstStyle/>
          <a:p>
            <a:pPr algn="just"/>
            <a:r>
              <a:rPr lang="es-ES_tradnl" sz="2000" dirty="0">
                <a:latin typeface="Arial" panose="020B0604020202020204" pitchFamily="34" charset="0"/>
                <a:cs typeface="Arial" panose="020B0604020202020204" pitchFamily="34" charset="0"/>
              </a:rPr>
              <a:t>Diseño y construcción de un sistema integrado de adquisición de datos para </a:t>
            </a:r>
            <a:r>
              <a:rPr lang="es-ES" sz="2000" dirty="0">
                <a:latin typeface="Arial" panose="020B0604020202020204" pitchFamily="34" charset="0"/>
                <a:cs typeface="Arial" panose="020B0604020202020204" pitchFamily="34" charset="0"/>
              </a:rPr>
              <a:t>la un óptimo funcionamiento de la fuente térmica de inducción.</a:t>
            </a:r>
          </a:p>
          <a:p>
            <a:pPr algn="just"/>
            <a:endParaRPr lang="es-ES" sz="2400" dirty="0">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1C4EC1D1-94C3-43FF-AC1C-7D42F0F9921E}"/>
              </a:ext>
            </a:extLst>
          </p:cNvPr>
          <p:cNvSpPr/>
          <p:nvPr/>
        </p:nvSpPr>
        <p:spPr>
          <a:xfrm>
            <a:off x="529728" y="4748531"/>
            <a:ext cx="9317269" cy="1077218"/>
          </a:xfrm>
          <a:prstGeom prst="rect">
            <a:avLst/>
          </a:prstGeom>
        </p:spPr>
        <p:txBody>
          <a:bodyPr wrap="square">
            <a:spAutoFit/>
          </a:bodyPr>
          <a:lstStyle/>
          <a:p>
            <a:pPr algn="just">
              <a:spcAft>
                <a:spcPts val="1200"/>
              </a:spcAft>
            </a:pPr>
            <a:r>
              <a:rPr lang="es-ES_tradnl" sz="2000" kern="50" dirty="0">
                <a:solidFill>
                  <a:srgbClr val="000000"/>
                </a:solidFill>
                <a:latin typeface="Arial" panose="020B0604020202020204" pitchFamily="34" charset="0"/>
                <a:ea typeface="Times New Roman" panose="02020603050405020304" pitchFamily="18" charset="0"/>
                <a:cs typeface="Arial" panose="020B0604020202020204" pitchFamily="34" charset="0"/>
              </a:rPr>
              <a:t>Integración los respectivos sistemas integrados para una operación en conjunto que como resultado de las respectivas pruebas globales</a:t>
            </a:r>
            <a:r>
              <a:rPr lang="es-ES_tradnl" sz="2400" kern="5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r>
              <a:rPr lang="es-ES_tradnl" sz="2400" kern="50" dirty="0">
                <a:solidFill>
                  <a:srgbClr val="000000"/>
                </a:solidFill>
                <a:latin typeface="Times New Roman" panose="02020603050405020304" pitchFamily="18" charset="0"/>
                <a:ea typeface="Times New Roman" panose="02020603050405020304" pitchFamily="18" charset="0"/>
              </a:rPr>
              <a:t> </a:t>
            </a:r>
            <a:r>
              <a:rPr lang="es-ES_tradnl" sz="2000" kern="50" dirty="0">
                <a:solidFill>
                  <a:srgbClr val="000000"/>
                </a:solidFill>
                <a:latin typeface="Arial" panose="020B0604020202020204" pitchFamily="34" charset="0"/>
                <a:ea typeface="Times New Roman" panose="02020603050405020304" pitchFamily="18" charset="0"/>
                <a:cs typeface="Arial" panose="020B0604020202020204" pitchFamily="34" charset="0"/>
              </a:rPr>
              <a:t>permitan llegar al objetivo principal del presente proyecto de investigación </a:t>
            </a:r>
            <a:endParaRPr lang="es-ES" sz="2400" kern="50" dirty="0">
              <a:latin typeface="Times New Roman" panose="02020603050405020304" pitchFamily="18" charset="0"/>
              <a:ea typeface="Times New Roman" panose="02020603050405020304" pitchFamily="18" charset="0"/>
            </a:endParaRPr>
          </a:p>
        </p:txBody>
      </p:sp>
      <p:pic>
        <p:nvPicPr>
          <p:cNvPr id="7" name="Picture 4" descr="http://automatizacion.espe.edu.ec/wp-content/uploads/2014/07/cropped-Espe-Control-Logo-2.png">
            <a:extLst>
              <a:ext uri="{FF2B5EF4-FFF2-40B4-BE49-F238E27FC236}">
                <a16:creationId xmlns:a16="http://schemas.microsoft.com/office/drawing/2014/main" id="{CEBBCC45-6D53-467D-9321-07088579A8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684" t="26663" r="39558" b="5699"/>
          <a:stretch/>
        </p:blipFill>
        <p:spPr bwMode="auto">
          <a:xfrm>
            <a:off x="10567115" y="5584353"/>
            <a:ext cx="823943" cy="8294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8" name="Imagen 7" descr="No hay ninguna descripciÃ³n de la foto disponible.">
            <a:extLst>
              <a:ext uri="{FF2B5EF4-FFF2-40B4-BE49-F238E27FC236}">
                <a16:creationId xmlns:a16="http://schemas.microsoft.com/office/drawing/2014/main" id="{E7FB7D33-B7F1-4B1F-8FC4-3253C3EF0B5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34919" y="444222"/>
            <a:ext cx="990108" cy="981165"/>
          </a:xfrm>
          <a:prstGeom prst="rect">
            <a:avLst/>
          </a:prstGeom>
          <a:noFill/>
          <a:ln>
            <a:noFill/>
          </a:ln>
        </p:spPr>
      </p:pic>
    </p:spTree>
    <p:extLst>
      <p:ext uri="{BB962C8B-B14F-4D97-AF65-F5344CB8AC3E}">
        <p14:creationId xmlns:p14="http://schemas.microsoft.com/office/powerpoint/2010/main" val="289516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4E5C9B-D4B8-4854-A4A2-32A9B5966194}"/>
              </a:ext>
            </a:extLst>
          </p:cNvPr>
          <p:cNvSpPr>
            <a:spLocks noGrp="1"/>
          </p:cNvSpPr>
          <p:nvPr>
            <p:ph type="title"/>
          </p:nvPr>
        </p:nvSpPr>
        <p:spPr>
          <a:xfrm>
            <a:off x="845127" y="365760"/>
            <a:ext cx="4278202" cy="1325562"/>
          </a:xfrm>
        </p:spPr>
        <p:txBody>
          <a:bodyPr>
            <a:normAutofit/>
          </a:bodyPr>
          <a:lstStyle/>
          <a:p>
            <a:r>
              <a:rPr lang="es-EC" sz="3200" b="1" dirty="0"/>
              <a:t>8.2.- Recomendaciones</a:t>
            </a:r>
            <a:endParaRPr lang="es-ES" sz="3200" dirty="0"/>
          </a:p>
        </p:txBody>
      </p:sp>
      <p:sp>
        <p:nvSpPr>
          <p:cNvPr id="5" name="CuadroTexto 4">
            <a:extLst>
              <a:ext uri="{FF2B5EF4-FFF2-40B4-BE49-F238E27FC236}">
                <a16:creationId xmlns:a16="http://schemas.microsoft.com/office/drawing/2014/main" id="{748705B5-6D9A-45CF-B4F7-910375B70302}"/>
              </a:ext>
            </a:extLst>
          </p:cNvPr>
          <p:cNvSpPr txBox="1"/>
          <p:nvPr/>
        </p:nvSpPr>
        <p:spPr>
          <a:xfrm>
            <a:off x="473759" y="1634073"/>
            <a:ext cx="8083720" cy="2215991"/>
          </a:xfrm>
          <a:prstGeom prst="rect">
            <a:avLst/>
          </a:prstGeom>
          <a:noFill/>
        </p:spPr>
        <p:txBody>
          <a:bodyPr wrap="square" rtlCol="0">
            <a:spAutoFit/>
          </a:bodyPr>
          <a:lstStyle/>
          <a:p>
            <a:pPr marL="342900" indent="-342900" algn="just">
              <a:buFont typeface="Wingdings" panose="05000000000000000000" pitchFamily="2" charset="2"/>
              <a:buChar char="§"/>
            </a:pPr>
            <a:r>
              <a:rPr lang="es-ES" sz="2000" dirty="0"/>
              <a:t>Es recomendable utilizar el acero de AISI 4340 para el templado superficial o más conocido como calentamiento por inducción, ya que con otro tipo de acero el templado superficial o calentamiento por inducción no funciona, y por consiguiente, no se produce el templado superficial o calentamiento inductivo de la pieza, elemento, o material a tratar, debido a que el templado solo se realiza con este tipo de acero. </a:t>
            </a:r>
          </a:p>
          <a:p>
            <a:endParaRPr lang="es-ES" dirty="0"/>
          </a:p>
        </p:txBody>
      </p:sp>
      <p:sp>
        <p:nvSpPr>
          <p:cNvPr id="6" name="CuadroTexto 5">
            <a:extLst>
              <a:ext uri="{FF2B5EF4-FFF2-40B4-BE49-F238E27FC236}">
                <a16:creationId xmlns:a16="http://schemas.microsoft.com/office/drawing/2014/main" id="{5884312A-742D-4A2E-820F-ECE73E0F3958}"/>
              </a:ext>
            </a:extLst>
          </p:cNvPr>
          <p:cNvSpPr txBox="1"/>
          <p:nvPr/>
        </p:nvSpPr>
        <p:spPr>
          <a:xfrm>
            <a:off x="473759" y="3968472"/>
            <a:ext cx="8083720" cy="2523768"/>
          </a:xfrm>
          <a:prstGeom prst="rect">
            <a:avLst/>
          </a:prstGeom>
          <a:noFill/>
        </p:spPr>
        <p:txBody>
          <a:bodyPr wrap="square" rtlCol="0">
            <a:spAutoFit/>
          </a:bodyPr>
          <a:lstStyle/>
          <a:p>
            <a:pPr marL="342900" indent="-342900" algn="just">
              <a:buFont typeface="Wingdings" panose="05000000000000000000" pitchFamily="2" charset="2"/>
              <a:buChar char="§"/>
            </a:pPr>
            <a:r>
              <a:rPr lang="es-ES" sz="2000" dirty="0"/>
              <a:t>Una vez realizado la técnica de templado sobre la pieza cilíndrica metálica de acero, es recomendable realizar un revenido, debido a que la martensita es una microestructura muy inestable, lo que hace que disminuya los esfuerzos internos, permitiendo la obtención de la tenacidad y ductilidad, las mismas que son necesarias para que materiales como el acero sean útiles en sus aplicaciones para la industria metalúrgica. </a:t>
            </a:r>
          </a:p>
          <a:p>
            <a:endParaRPr lang="es-ES" dirty="0"/>
          </a:p>
        </p:txBody>
      </p:sp>
      <p:pic>
        <p:nvPicPr>
          <p:cNvPr id="7" name="Picture 4" descr="http://automatizacion.espe.edu.ec/wp-content/uploads/2014/07/cropped-Espe-Control-Logo-2.png">
            <a:extLst>
              <a:ext uri="{FF2B5EF4-FFF2-40B4-BE49-F238E27FC236}">
                <a16:creationId xmlns:a16="http://schemas.microsoft.com/office/drawing/2014/main" id="{93B58671-16F3-4199-9ADD-387BFB89AE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684" t="26663" r="39558" b="5699"/>
          <a:stretch/>
        </p:blipFill>
        <p:spPr bwMode="auto">
          <a:xfrm>
            <a:off x="10397198" y="5339242"/>
            <a:ext cx="1027828" cy="10346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8" name="Imagen 7" descr="No hay ninguna descripciÃ³n de la foto disponible.">
            <a:extLst>
              <a:ext uri="{FF2B5EF4-FFF2-40B4-BE49-F238E27FC236}">
                <a16:creationId xmlns:a16="http://schemas.microsoft.com/office/drawing/2014/main" id="{FCD4F442-9C0F-41FF-80DA-798C4813755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397198" y="599409"/>
            <a:ext cx="1027828" cy="1034664"/>
          </a:xfrm>
          <a:prstGeom prst="rect">
            <a:avLst/>
          </a:prstGeom>
          <a:noFill/>
          <a:ln>
            <a:noFill/>
          </a:ln>
        </p:spPr>
      </p:pic>
    </p:spTree>
    <p:extLst>
      <p:ext uri="{BB962C8B-B14F-4D97-AF65-F5344CB8AC3E}">
        <p14:creationId xmlns:p14="http://schemas.microsoft.com/office/powerpoint/2010/main" val="62848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1EA6649-0861-420C-A31D-5386F9D06FDC}"/>
              </a:ext>
            </a:extLst>
          </p:cNvPr>
          <p:cNvSpPr txBox="1"/>
          <p:nvPr/>
        </p:nvSpPr>
        <p:spPr>
          <a:xfrm>
            <a:off x="632011" y="1223682"/>
            <a:ext cx="8108577" cy="2523768"/>
          </a:xfrm>
          <a:prstGeom prst="rect">
            <a:avLst/>
          </a:prstGeom>
          <a:noFill/>
        </p:spPr>
        <p:txBody>
          <a:bodyPr wrap="square" rtlCol="0">
            <a:spAutoFit/>
          </a:bodyPr>
          <a:lstStyle/>
          <a:p>
            <a:pPr marL="342900" indent="-342900" algn="just">
              <a:buFont typeface="Wingdings" panose="05000000000000000000" pitchFamily="2" charset="2"/>
              <a:buChar char="§"/>
            </a:pPr>
            <a:r>
              <a:rPr lang="es-ES" sz="2000" dirty="0"/>
              <a:t>Los inductores se construyen generalmente con cobre electrolítico para reducir el máximo las perdidas por efecto Joule. Aun así, estas pérdidas son grandes y es necesario utilizar perfiles de cobre que permitan el paso de agua de refrigeración ya que la mayoría de los casos la refrigeración por aire es insuficiente, y la bobina de inducción se podría sobrecalentar y sufrir serios daños en cuanto a su conservación para nuevas aplicaciones.</a:t>
            </a:r>
          </a:p>
          <a:p>
            <a:endParaRPr lang="es-ES" dirty="0"/>
          </a:p>
        </p:txBody>
      </p:sp>
      <p:sp>
        <p:nvSpPr>
          <p:cNvPr id="3" name="CuadroTexto 2">
            <a:extLst>
              <a:ext uri="{FF2B5EF4-FFF2-40B4-BE49-F238E27FC236}">
                <a16:creationId xmlns:a16="http://schemas.microsoft.com/office/drawing/2014/main" id="{28CD2CB8-BC90-4121-90E1-B8F7616AB802}"/>
              </a:ext>
            </a:extLst>
          </p:cNvPr>
          <p:cNvSpPr txBox="1"/>
          <p:nvPr/>
        </p:nvSpPr>
        <p:spPr>
          <a:xfrm>
            <a:off x="632011" y="3845859"/>
            <a:ext cx="7933765" cy="2215991"/>
          </a:xfrm>
          <a:prstGeom prst="rect">
            <a:avLst/>
          </a:prstGeom>
          <a:noFill/>
        </p:spPr>
        <p:txBody>
          <a:bodyPr wrap="square" rtlCol="0">
            <a:spAutoFit/>
          </a:bodyPr>
          <a:lstStyle/>
          <a:p>
            <a:pPr marL="342900" indent="-342900" algn="just">
              <a:buFont typeface="Wingdings" panose="05000000000000000000" pitchFamily="2" charset="2"/>
              <a:buChar char="§"/>
            </a:pPr>
            <a:r>
              <a:rPr lang="es-EC" sz="2000" dirty="0"/>
              <a:t>Es necesario que la pieza cilíndrica de acero a tratar necesite un aumento en sus propiedades mecánicas tal es el caso de la dureza, tenacidad, o resistencia la desgaste entre otras necesidades. Por tal razón, mejorando dichas características mecánicas la pieza cilíndrica de acero estará apta para el desarrollo de la aplicación para la cual fue construido.</a:t>
            </a:r>
            <a:endParaRPr lang="es-ES" sz="2000" dirty="0"/>
          </a:p>
          <a:p>
            <a:endParaRPr lang="es-ES" dirty="0"/>
          </a:p>
        </p:txBody>
      </p:sp>
      <p:pic>
        <p:nvPicPr>
          <p:cNvPr id="4" name="Picture 4" descr="http://automatizacion.espe.edu.ec/wp-content/uploads/2014/07/cropped-Espe-Control-Logo-2.png">
            <a:extLst>
              <a:ext uri="{FF2B5EF4-FFF2-40B4-BE49-F238E27FC236}">
                <a16:creationId xmlns:a16="http://schemas.microsoft.com/office/drawing/2014/main" id="{0657C300-6D49-4006-B199-D681833C40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684" t="26663" r="39558" b="5699"/>
          <a:stretch/>
        </p:blipFill>
        <p:spPr bwMode="auto">
          <a:xfrm>
            <a:off x="10376157" y="5255926"/>
            <a:ext cx="1048869" cy="10179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Imagen 4" descr="No hay ninguna descripciÃ³n de la foto disponible.">
            <a:extLst>
              <a:ext uri="{FF2B5EF4-FFF2-40B4-BE49-F238E27FC236}">
                <a16:creationId xmlns:a16="http://schemas.microsoft.com/office/drawing/2014/main" id="{5F25280A-4075-4626-851A-F36997A14AF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376156" y="584082"/>
            <a:ext cx="1048869" cy="1017992"/>
          </a:xfrm>
          <a:prstGeom prst="rect">
            <a:avLst/>
          </a:prstGeom>
          <a:noFill/>
          <a:ln>
            <a:noFill/>
          </a:ln>
        </p:spPr>
      </p:pic>
    </p:spTree>
    <p:extLst>
      <p:ext uri="{BB962C8B-B14F-4D97-AF65-F5344CB8AC3E}">
        <p14:creationId xmlns:p14="http://schemas.microsoft.com/office/powerpoint/2010/main" val="356502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88437E9-6F53-4901-B293-4153AF8D9A93}"/>
              </a:ext>
            </a:extLst>
          </p:cNvPr>
          <p:cNvSpPr txBox="1"/>
          <p:nvPr/>
        </p:nvSpPr>
        <p:spPr>
          <a:xfrm>
            <a:off x="473759" y="1145140"/>
            <a:ext cx="7597588" cy="2523768"/>
          </a:xfrm>
          <a:prstGeom prst="rect">
            <a:avLst/>
          </a:prstGeom>
          <a:noFill/>
        </p:spPr>
        <p:txBody>
          <a:bodyPr wrap="square" rtlCol="0">
            <a:spAutoFit/>
          </a:bodyPr>
          <a:lstStyle/>
          <a:p>
            <a:pPr marL="342900" indent="-342900" algn="just">
              <a:buFont typeface="Wingdings" panose="05000000000000000000" pitchFamily="2" charset="2"/>
              <a:buChar char="§"/>
            </a:pPr>
            <a:r>
              <a:rPr lang="es-ES" sz="2000" dirty="0"/>
              <a:t>La concepción geométrica del inductor según sea su dificultad de diseño dependiendo de la necesidad, juega un papel importante en el campo de la industria metalúrgica, debido a que se puede optar por la reconstrucción de piezas de gran valor e interés para la integración de nuevas piezas metálicas, las mismas que son necesarias en todo tipo de industria de metales e ingeniería de materiales. </a:t>
            </a:r>
          </a:p>
          <a:p>
            <a:endParaRPr lang="es-ES" dirty="0"/>
          </a:p>
        </p:txBody>
      </p:sp>
      <p:sp>
        <p:nvSpPr>
          <p:cNvPr id="3" name="CuadroTexto 2">
            <a:extLst>
              <a:ext uri="{FF2B5EF4-FFF2-40B4-BE49-F238E27FC236}">
                <a16:creationId xmlns:a16="http://schemas.microsoft.com/office/drawing/2014/main" id="{720D3DD0-08CD-4185-8CF3-4C9B4A2621AA}"/>
              </a:ext>
            </a:extLst>
          </p:cNvPr>
          <p:cNvSpPr txBox="1"/>
          <p:nvPr/>
        </p:nvSpPr>
        <p:spPr>
          <a:xfrm>
            <a:off x="473759" y="3429000"/>
            <a:ext cx="7577418" cy="1600438"/>
          </a:xfrm>
          <a:prstGeom prst="rect">
            <a:avLst/>
          </a:prstGeom>
          <a:noFill/>
        </p:spPr>
        <p:txBody>
          <a:bodyPr wrap="square" rtlCol="0">
            <a:spAutoFit/>
          </a:bodyPr>
          <a:lstStyle/>
          <a:p>
            <a:pPr marL="285750" indent="-285750" algn="just">
              <a:buFont typeface="Wingdings" panose="05000000000000000000" pitchFamily="2" charset="2"/>
              <a:buChar char="§"/>
            </a:pPr>
            <a:r>
              <a:rPr lang="es-EC" sz="2000" dirty="0"/>
              <a:t>La frecuencia de la corriente que se emplee en el circuito debe ser muy elevada, para que de esta manera se generen mayores pérdidas por corrientes parásitas y por magnetización y así se pueda calentar al material en un menor tiempo.</a:t>
            </a:r>
            <a:endParaRPr lang="es-ES" sz="2000" dirty="0"/>
          </a:p>
          <a:p>
            <a:endParaRPr lang="es-ES" dirty="0"/>
          </a:p>
        </p:txBody>
      </p:sp>
      <p:sp>
        <p:nvSpPr>
          <p:cNvPr id="4" name="CuadroTexto 3">
            <a:extLst>
              <a:ext uri="{FF2B5EF4-FFF2-40B4-BE49-F238E27FC236}">
                <a16:creationId xmlns:a16="http://schemas.microsoft.com/office/drawing/2014/main" id="{FBF398B3-DB60-4ECD-87F6-A0583758DE5F}"/>
              </a:ext>
            </a:extLst>
          </p:cNvPr>
          <p:cNvSpPr txBox="1"/>
          <p:nvPr/>
        </p:nvSpPr>
        <p:spPr>
          <a:xfrm>
            <a:off x="473759" y="4912641"/>
            <a:ext cx="7597588" cy="1600438"/>
          </a:xfrm>
          <a:prstGeom prst="rect">
            <a:avLst/>
          </a:prstGeom>
          <a:noFill/>
        </p:spPr>
        <p:txBody>
          <a:bodyPr wrap="square" rtlCol="0">
            <a:spAutoFit/>
          </a:bodyPr>
          <a:lstStyle/>
          <a:p>
            <a:pPr marL="285750" indent="-285750" algn="just">
              <a:buFont typeface="Wingdings" panose="05000000000000000000" pitchFamily="2" charset="2"/>
              <a:buChar char="§"/>
            </a:pPr>
            <a:r>
              <a:rPr lang="es-EC" sz="2000" dirty="0"/>
              <a:t>No es recomendable tratar térmicamente a metales que no sean férricos debido a que no se generará un campo electromagnético, por tal razón en el presente proyecto se calentaron elementos ferromagnéticos como son las barras cilíndricas de acero.</a:t>
            </a:r>
            <a:endParaRPr lang="es-ES" sz="2000" dirty="0"/>
          </a:p>
          <a:p>
            <a:endParaRPr lang="es-ES" dirty="0"/>
          </a:p>
        </p:txBody>
      </p:sp>
      <p:pic>
        <p:nvPicPr>
          <p:cNvPr id="5" name="Picture 4" descr="http://automatizacion.espe.edu.ec/wp-content/uploads/2014/07/cropped-Espe-Control-Logo-2.png">
            <a:extLst>
              <a:ext uri="{FF2B5EF4-FFF2-40B4-BE49-F238E27FC236}">
                <a16:creationId xmlns:a16="http://schemas.microsoft.com/office/drawing/2014/main" id="{33D67CBB-5D2D-467D-BE5D-0D2854DAFA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684" t="26663" r="39558" b="5699"/>
          <a:stretch/>
        </p:blipFill>
        <p:spPr bwMode="auto">
          <a:xfrm>
            <a:off x="10479917" y="5193274"/>
            <a:ext cx="1032305" cy="10391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 name="Imagen 5" descr="No hay ninguna descripciÃ³n de la foto disponible.">
            <a:extLst>
              <a:ext uri="{FF2B5EF4-FFF2-40B4-BE49-F238E27FC236}">
                <a16:creationId xmlns:a16="http://schemas.microsoft.com/office/drawing/2014/main" id="{783D93AD-0F8C-4334-BC32-3987F1EA048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79916" y="625554"/>
            <a:ext cx="1032305" cy="1039172"/>
          </a:xfrm>
          <a:prstGeom prst="rect">
            <a:avLst/>
          </a:prstGeom>
          <a:noFill/>
          <a:ln>
            <a:noFill/>
          </a:ln>
        </p:spPr>
      </p:pic>
    </p:spTree>
    <p:extLst>
      <p:ext uri="{BB962C8B-B14F-4D97-AF65-F5344CB8AC3E}">
        <p14:creationId xmlns:p14="http://schemas.microsoft.com/office/powerpoint/2010/main" val="33092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0F02140-782A-48AF-8E4A-63FE81170335}"/>
              </a:ext>
            </a:extLst>
          </p:cNvPr>
          <p:cNvSpPr txBox="1"/>
          <p:nvPr/>
        </p:nvSpPr>
        <p:spPr>
          <a:xfrm>
            <a:off x="1008530" y="1398923"/>
            <a:ext cx="7194176" cy="3139321"/>
          </a:xfrm>
          <a:prstGeom prst="rect">
            <a:avLst/>
          </a:prstGeom>
          <a:noFill/>
        </p:spPr>
        <p:txBody>
          <a:bodyPr wrap="square" rtlCol="0">
            <a:spAutoFit/>
          </a:bodyPr>
          <a:lstStyle/>
          <a:p>
            <a:pPr marL="342900" indent="-342900" algn="just">
              <a:buFont typeface="Wingdings" panose="05000000000000000000" pitchFamily="2" charset="2"/>
              <a:buChar char="§"/>
            </a:pPr>
            <a:r>
              <a:rPr lang="es-ES" sz="2000" dirty="0"/>
              <a:t>El inductor o bobina de inducción causa un verdadero interés enel campo investigativo de la ingeniería de materiales, debido a que se puede realizar este tipo de tratamiento superficial de metales, con cualquier tipo de elemento, material, o pieza a tratar, debido a que esta técnica de tratamiento superficial abarca  en su gran mayoría,  a dar solución a los grandes desafíos o retos que presenta en la actualidad la industria metalúrgica, dando como resultado, desarrollo en productividad a un menor costo. </a:t>
            </a:r>
          </a:p>
          <a:p>
            <a:endParaRPr lang="es-ES" dirty="0"/>
          </a:p>
        </p:txBody>
      </p:sp>
      <p:pic>
        <p:nvPicPr>
          <p:cNvPr id="3" name="Picture 4" descr="http://automatizacion.espe.edu.ec/wp-content/uploads/2014/07/cropped-Espe-Control-Logo-2.png">
            <a:extLst>
              <a:ext uri="{FF2B5EF4-FFF2-40B4-BE49-F238E27FC236}">
                <a16:creationId xmlns:a16="http://schemas.microsoft.com/office/drawing/2014/main" id="{63B42745-DC34-4260-84EE-D4201D6A28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684" t="26663" r="39558" b="5699"/>
          <a:stretch/>
        </p:blipFill>
        <p:spPr bwMode="auto">
          <a:xfrm>
            <a:off x="10339289" y="5320818"/>
            <a:ext cx="1085737" cy="10929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 name="Imagen 3" descr="No hay ninguna descripciÃ³n de la foto disponible.">
            <a:extLst>
              <a:ext uri="{FF2B5EF4-FFF2-40B4-BE49-F238E27FC236}">
                <a16:creationId xmlns:a16="http://schemas.microsoft.com/office/drawing/2014/main" id="{FD8AAC20-6A02-4817-9103-E51E55B8513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339289" y="659376"/>
            <a:ext cx="1085737" cy="1092958"/>
          </a:xfrm>
          <a:prstGeom prst="rect">
            <a:avLst/>
          </a:prstGeom>
          <a:noFill/>
          <a:ln>
            <a:noFill/>
          </a:ln>
        </p:spPr>
      </p:pic>
    </p:spTree>
    <p:extLst>
      <p:ext uri="{BB962C8B-B14F-4D97-AF65-F5344CB8AC3E}">
        <p14:creationId xmlns:p14="http://schemas.microsoft.com/office/powerpoint/2010/main" val="323559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0383E9A-EBAD-4D72-87D0-8D995DE9D55B}"/>
              </a:ext>
            </a:extLst>
          </p:cNvPr>
          <p:cNvSpPr txBox="1"/>
          <p:nvPr/>
        </p:nvSpPr>
        <p:spPr>
          <a:xfrm>
            <a:off x="1160930" y="404026"/>
            <a:ext cx="5262282" cy="646331"/>
          </a:xfrm>
          <a:prstGeom prst="rect">
            <a:avLst/>
          </a:prstGeom>
          <a:noFill/>
        </p:spPr>
        <p:txBody>
          <a:bodyPr wrap="square" rtlCol="0">
            <a:spAutoFit/>
          </a:bodyPr>
          <a:lstStyle/>
          <a:p>
            <a:r>
              <a:rPr lang="es-ES" sz="3600" b="1" dirty="0"/>
              <a:t>3.- Objetivos</a:t>
            </a:r>
            <a:endParaRPr lang="es-ES" sz="3600" dirty="0"/>
          </a:p>
        </p:txBody>
      </p:sp>
      <p:sp>
        <p:nvSpPr>
          <p:cNvPr id="5" name="CuadroTexto 4">
            <a:extLst>
              <a:ext uri="{FF2B5EF4-FFF2-40B4-BE49-F238E27FC236}">
                <a16:creationId xmlns:a16="http://schemas.microsoft.com/office/drawing/2014/main" id="{7209B8A5-5DD6-4967-A071-36925B3F39B9}"/>
              </a:ext>
            </a:extLst>
          </p:cNvPr>
          <p:cNvSpPr txBox="1"/>
          <p:nvPr/>
        </p:nvSpPr>
        <p:spPr>
          <a:xfrm>
            <a:off x="1160930" y="1143000"/>
            <a:ext cx="4935070" cy="400110"/>
          </a:xfrm>
          <a:prstGeom prst="rect">
            <a:avLst/>
          </a:prstGeom>
          <a:noFill/>
        </p:spPr>
        <p:txBody>
          <a:bodyPr wrap="square" rtlCol="0">
            <a:spAutoFit/>
          </a:bodyPr>
          <a:lstStyle/>
          <a:p>
            <a:r>
              <a:rPr lang="es-ES_tradnl" sz="2000" b="1" kern="50" dirty="0">
                <a:latin typeface="Arial" panose="020B0604020202020204" pitchFamily="34" charset="0"/>
                <a:ea typeface="Times New Roman" panose="02020603050405020304" pitchFamily="18" charset="0"/>
                <a:cs typeface="Arial" panose="020B0604020202020204" pitchFamily="34" charset="0"/>
              </a:rPr>
              <a:t>Objetivo General</a:t>
            </a:r>
            <a:endParaRPr lang="es-ES" sz="2000" dirty="0"/>
          </a:p>
        </p:txBody>
      </p:sp>
      <p:sp>
        <p:nvSpPr>
          <p:cNvPr id="6" name="CuadroTexto 5">
            <a:extLst>
              <a:ext uri="{FF2B5EF4-FFF2-40B4-BE49-F238E27FC236}">
                <a16:creationId xmlns:a16="http://schemas.microsoft.com/office/drawing/2014/main" id="{A56D8DA1-D2AC-4B5C-8B8F-04D92FEBB100}"/>
              </a:ext>
            </a:extLst>
          </p:cNvPr>
          <p:cNvSpPr txBox="1"/>
          <p:nvPr/>
        </p:nvSpPr>
        <p:spPr>
          <a:xfrm>
            <a:off x="1160930" y="1614861"/>
            <a:ext cx="8682317" cy="984885"/>
          </a:xfrm>
          <a:prstGeom prst="rect">
            <a:avLst/>
          </a:prstGeom>
          <a:noFill/>
        </p:spPr>
        <p:txBody>
          <a:bodyPr wrap="square" rtlCol="0">
            <a:spAutoFit/>
          </a:bodyPr>
          <a:lstStyle/>
          <a:p>
            <a:pPr algn="just"/>
            <a:r>
              <a:rPr lang="es-ES_tradnl" sz="2000" kern="50" dirty="0">
                <a:latin typeface="Arial" panose="020B0604020202020204" pitchFamily="34" charset="0"/>
                <a:ea typeface="Times New Roman" panose="02020603050405020304" pitchFamily="18" charset="0"/>
                <a:cs typeface="Arial" panose="020B0604020202020204" pitchFamily="34" charset="0"/>
              </a:rPr>
              <a:t>Diseño y construcción de una fuente prototipo experimental de calentamiento por inducción para tratamiento superficial de ejes metálicos.</a:t>
            </a:r>
            <a:endParaRPr lang="es-ES" sz="2000" kern="50" dirty="0">
              <a:latin typeface="Arial" panose="020B0604020202020204" pitchFamily="34" charset="0"/>
              <a:ea typeface="Times New Roman" panose="02020603050405020304" pitchFamily="18" charset="0"/>
              <a:cs typeface="Arial" panose="020B0604020202020204" pitchFamily="34" charset="0"/>
            </a:endParaRPr>
          </a:p>
          <a:p>
            <a:pPr algn="just"/>
            <a:endParaRPr lang="es-ES" dirty="0"/>
          </a:p>
        </p:txBody>
      </p:sp>
      <p:sp>
        <p:nvSpPr>
          <p:cNvPr id="7" name="CuadroTexto 6">
            <a:extLst>
              <a:ext uri="{FF2B5EF4-FFF2-40B4-BE49-F238E27FC236}">
                <a16:creationId xmlns:a16="http://schemas.microsoft.com/office/drawing/2014/main" id="{7A4BD807-17C3-46C4-B528-8CD6A3F8F6B3}"/>
              </a:ext>
            </a:extLst>
          </p:cNvPr>
          <p:cNvSpPr txBox="1"/>
          <p:nvPr/>
        </p:nvSpPr>
        <p:spPr>
          <a:xfrm>
            <a:off x="1160930" y="2648198"/>
            <a:ext cx="2958353" cy="400110"/>
          </a:xfrm>
          <a:prstGeom prst="rect">
            <a:avLst/>
          </a:prstGeom>
          <a:noFill/>
        </p:spPr>
        <p:txBody>
          <a:bodyPr wrap="square" rtlCol="0">
            <a:spAutoFit/>
          </a:bodyPr>
          <a:lstStyle/>
          <a:p>
            <a:r>
              <a:rPr lang="es-ES_tradnl" sz="2000" b="1" kern="50" dirty="0">
                <a:latin typeface="Arial" panose="020B0604020202020204" pitchFamily="34" charset="0"/>
                <a:ea typeface="Times New Roman" panose="02020603050405020304" pitchFamily="18" charset="0"/>
                <a:cs typeface="Arial" panose="020B0604020202020204" pitchFamily="34" charset="0"/>
              </a:rPr>
              <a:t>Objetivos Específicos</a:t>
            </a:r>
            <a:endParaRPr lang="es-ES" sz="2000" dirty="0"/>
          </a:p>
        </p:txBody>
      </p:sp>
      <p:sp>
        <p:nvSpPr>
          <p:cNvPr id="8" name="CuadroTexto 7">
            <a:extLst>
              <a:ext uri="{FF2B5EF4-FFF2-40B4-BE49-F238E27FC236}">
                <a16:creationId xmlns:a16="http://schemas.microsoft.com/office/drawing/2014/main" id="{4473F941-FF34-43E2-8BA8-69141A33A190}"/>
              </a:ext>
            </a:extLst>
          </p:cNvPr>
          <p:cNvSpPr txBox="1"/>
          <p:nvPr/>
        </p:nvSpPr>
        <p:spPr>
          <a:xfrm>
            <a:off x="1160930" y="3294529"/>
            <a:ext cx="8350623" cy="677108"/>
          </a:xfrm>
          <a:prstGeom prst="rect">
            <a:avLst/>
          </a:prstGeom>
          <a:noFill/>
        </p:spPr>
        <p:txBody>
          <a:bodyPr wrap="square" rtlCol="0">
            <a:spAutoFit/>
          </a:bodyPr>
          <a:lstStyle/>
          <a:p>
            <a:r>
              <a:rPr lang="es-ES_tradnl" sz="2000" kern="50" dirty="0">
                <a:latin typeface="Arial" panose="020B0604020202020204" pitchFamily="34" charset="0"/>
                <a:ea typeface="Times New Roman" panose="02020603050405020304" pitchFamily="18" charset="0"/>
                <a:cs typeface="Arial" panose="020B0604020202020204" pitchFamily="34" charset="0"/>
              </a:rPr>
              <a:t>1.- Estudio teórico de los principios de calentamiento por inducción.</a:t>
            </a:r>
            <a:endParaRPr lang="es-ES" sz="2000" kern="50" dirty="0">
              <a:latin typeface="Arial" panose="020B0604020202020204" pitchFamily="34" charset="0"/>
              <a:ea typeface="Times New Roman" panose="02020603050405020304" pitchFamily="18" charset="0"/>
              <a:cs typeface="Arial" panose="020B0604020202020204" pitchFamily="34" charset="0"/>
            </a:endParaRPr>
          </a:p>
          <a:p>
            <a:endParaRPr lang="es-ES" dirty="0"/>
          </a:p>
        </p:txBody>
      </p:sp>
      <p:sp>
        <p:nvSpPr>
          <p:cNvPr id="9" name="CuadroTexto 8">
            <a:extLst>
              <a:ext uri="{FF2B5EF4-FFF2-40B4-BE49-F238E27FC236}">
                <a16:creationId xmlns:a16="http://schemas.microsoft.com/office/drawing/2014/main" id="{B2D62891-0E20-419E-BB96-441E71552ECA}"/>
              </a:ext>
            </a:extLst>
          </p:cNvPr>
          <p:cNvSpPr txBox="1"/>
          <p:nvPr/>
        </p:nvSpPr>
        <p:spPr>
          <a:xfrm>
            <a:off x="1160930" y="3878943"/>
            <a:ext cx="7395882" cy="707886"/>
          </a:xfrm>
          <a:prstGeom prst="rect">
            <a:avLst/>
          </a:prstGeom>
          <a:noFill/>
        </p:spPr>
        <p:txBody>
          <a:bodyPr wrap="square" rtlCol="0">
            <a:spAutoFit/>
          </a:bodyPr>
          <a:lstStyle/>
          <a:p>
            <a:r>
              <a:rPr lang="es-ES_tradnl" sz="2000" kern="50" dirty="0">
                <a:latin typeface="Arial" panose="020B0604020202020204" pitchFamily="34" charset="0"/>
                <a:ea typeface="Times New Roman" panose="02020603050405020304" pitchFamily="18" charset="0"/>
                <a:cs typeface="Arial" panose="020B0604020202020204" pitchFamily="34" charset="0"/>
              </a:rPr>
              <a:t>2.- Definición de los sistemas.</a:t>
            </a:r>
            <a:endParaRPr lang="es-ES" sz="2000" kern="50" dirty="0">
              <a:latin typeface="Arial" panose="020B0604020202020204" pitchFamily="34" charset="0"/>
              <a:ea typeface="Times New Roman" panose="02020603050405020304" pitchFamily="18" charset="0"/>
              <a:cs typeface="Arial" panose="020B0604020202020204" pitchFamily="34" charset="0"/>
            </a:endParaRPr>
          </a:p>
          <a:p>
            <a:endParaRPr lang="es-ES" sz="2000" dirty="0"/>
          </a:p>
        </p:txBody>
      </p:sp>
      <p:sp>
        <p:nvSpPr>
          <p:cNvPr id="10" name="CuadroTexto 9">
            <a:extLst>
              <a:ext uri="{FF2B5EF4-FFF2-40B4-BE49-F238E27FC236}">
                <a16:creationId xmlns:a16="http://schemas.microsoft.com/office/drawing/2014/main" id="{92A8FD98-501D-4964-825A-BAAEB87F6854}"/>
              </a:ext>
            </a:extLst>
          </p:cNvPr>
          <p:cNvSpPr txBox="1"/>
          <p:nvPr/>
        </p:nvSpPr>
        <p:spPr>
          <a:xfrm>
            <a:off x="1160930" y="4494134"/>
            <a:ext cx="8444753" cy="707886"/>
          </a:xfrm>
          <a:prstGeom prst="rect">
            <a:avLst/>
          </a:prstGeom>
          <a:noFill/>
        </p:spPr>
        <p:txBody>
          <a:bodyPr wrap="square" rtlCol="0">
            <a:spAutoFit/>
          </a:bodyPr>
          <a:lstStyle/>
          <a:p>
            <a:r>
              <a:rPr lang="es-ES_tradnl" sz="2000" kern="50" dirty="0">
                <a:latin typeface="Arial" panose="020B0604020202020204" pitchFamily="34" charset="0"/>
                <a:ea typeface="Times New Roman" panose="02020603050405020304" pitchFamily="18" charset="0"/>
                <a:cs typeface="Arial" panose="020B0604020202020204" pitchFamily="34" charset="0"/>
              </a:rPr>
              <a:t>3.- Diseño y construcción de los sistemas.</a:t>
            </a:r>
            <a:endParaRPr lang="es-ES" sz="2000" kern="50" dirty="0">
              <a:latin typeface="Arial" panose="020B0604020202020204" pitchFamily="34" charset="0"/>
              <a:ea typeface="Times New Roman" panose="02020603050405020304" pitchFamily="18" charset="0"/>
              <a:cs typeface="Arial" panose="020B0604020202020204" pitchFamily="34" charset="0"/>
            </a:endParaRPr>
          </a:p>
          <a:p>
            <a:endParaRPr lang="es-ES" sz="2000" dirty="0"/>
          </a:p>
        </p:txBody>
      </p:sp>
      <p:sp>
        <p:nvSpPr>
          <p:cNvPr id="11" name="CuadroTexto 10">
            <a:extLst>
              <a:ext uri="{FF2B5EF4-FFF2-40B4-BE49-F238E27FC236}">
                <a16:creationId xmlns:a16="http://schemas.microsoft.com/office/drawing/2014/main" id="{58052712-9201-46E5-B9F6-D00740DD01CA}"/>
              </a:ext>
            </a:extLst>
          </p:cNvPr>
          <p:cNvSpPr txBox="1"/>
          <p:nvPr/>
        </p:nvSpPr>
        <p:spPr>
          <a:xfrm>
            <a:off x="1160930" y="5058638"/>
            <a:ext cx="9072282" cy="707886"/>
          </a:xfrm>
          <a:prstGeom prst="rect">
            <a:avLst/>
          </a:prstGeom>
          <a:noFill/>
        </p:spPr>
        <p:txBody>
          <a:bodyPr wrap="square" rtlCol="0">
            <a:spAutoFit/>
          </a:bodyPr>
          <a:lstStyle/>
          <a:p>
            <a:r>
              <a:rPr lang="es-ES_tradnl" sz="2000" kern="50" dirty="0">
                <a:latin typeface="Arial" panose="020B0604020202020204" pitchFamily="34" charset="0"/>
                <a:ea typeface="Times New Roman" panose="02020603050405020304" pitchFamily="18" charset="0"/>
                <a:cs typeface="Arial" panose="020B0604020202020204" pitchFamily="34" charset="0"/>
              </a:rPr>
              <a:t>4.- Integración de sistemas y sus respectivas pruebas globales.</a:t>
            </a:r>
          </a:p>
          <a:p>
            <a:endParaRPr lang="es-ES" sz="2000" dirty="0"/>
          </a:p>
        </p:txBody>
      </p:sp>
      <p:sp>
        <p:nvSpPr>
          <p:cNvPr id="12" name="CuadroTexto 11">
            <a:extLst>
              <a:ext uri="{FF2B5EF4-FFF2-40B4-BE49-F238E27FC236}">
                <a16:creationId xmlns:a16="http://schemas.microsoft.com/office/drawing/2014/main" id="{6CD79060-B775-4F26-9162-FBB042F82FE4}"/>
              </a:ext>
            </a:extLst>
          </p:cNvPr>
          <p:cNvSpPr txBox="1"/>
          <p:nvPr/>
        </p:nvSpPr>
        <p:spPr>
          <a:xfrm>
            <a:off x="1160930" y="5623141"/>
            <a:ext cx="7718612" cy="707886"/>
          </a:xfrm>
          <a:prstGeom prst="rect">
            <a:avLst/>
          </a:prstGeom>
          <a:noFill/>
        </p:spPr>
        <p:txBody>
          <a:bodyPr wrap="square" rtlCol="0">
            <a:spAutoFit/>
          </a:bodyPr>
          <a:lstStyle/>
          <a:p>
            <a:r>
              <a:rPr lang="es-ES_tradnl" sz="2000" kern="50" dirty="0">
                <a:latin typeface="Arial" panose="020B0604020202020204" pitchFamily="34" charset="0"/>
                <a:ea typeface="Times New Roman" panose="02020603050405020304" pitchFamily="18" charset="0"/>
                <a:cs typeface="Arial" panose="020B0604020202020204" pitchFamily="34" charset="0"/>
              </a:rPr>
              <a:t>5.- Conclusiones y recomendaciones.</a:t>
            </a:r>
            <a:endParaRPr lang="es-ES" sz="2000" kern="50" dirty="0">
              <a:latin typeface="Arial" panose="020B0604020202020204" pitchFamily="34" charset="0"/>
              <a:ea typeface="Times New Roman" panose="02020603050405020304" pitchFamily="18" charset="0"/>
              <a:cs typeface="Arial" panose="020B0604020202020204" pitchFamily="34" charset="0"/>
            </a:endParaRPr>
          </a:p>
          <a:p>
            <a:endParaRPr lang="es-ES" sz="2000" dirty="0"/>
          </a:p>
        </p:txBody>
      </p:sp>
      <p:pic>
        <p:nvPicPr>
          <p:cNvPr id="13" name="Picture 4" descr="http://automatizacion.espe.edu.ec/wp-content/uploads/2014/07/cropped-Espe-Control-Logo-2.png">
            <a:extLst>
              <a:ext uri="{FF2B5EF4-FFF2-40B4-BE49-F238E27FC236}">
                <a16:creationId xmlns:a16="http://schemas.microsoft.com/office/drawing/2014/main" id="{ABDFC4B2-4AC7-4D20-9FDF-094540B323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684" t="26663" r="39558" b="5699"/>
          <a:stretch/>
        </p:blipFill>
        <p:spPr bwMode="auto">
          <a:xfrm>
            <a:off x="10591005" y="5623141"/>
            <a:ext cx="810129" cy="8155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4" name="Imagen 13" descr="No hay ninguna descripciÃ³n de la foto disponible.">
            <a:extLst>
              <a:ext uri="{FF2B5EF4-FFF2-40B4-BE49-F238E27FC236}">
                <a16:creationId xmlns:a16="http://schemas.microsoft.com/office/drawing/2014/main" id="{BDCAF746-E325-41F9-B0C8-B9AEAC4651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75259" y="444223"/>
            <a:ext cx="949767" cy="913930"/>
          </a:xfrm>
          <a:prstGeom prst="rect">
            <a:avLst/>
          </a:prstGeom>
          <a:noFill/>
          <a:ln>
            <a:noFill/>
          </a:ln>
        </p:spPr>
      </p:pic>
    </p:spTree>
    <p:extLst>
      <p:ext uri="{BB962C8B-B14F-4D97-AF65-F5344CB8AC3E}">
        <p14:creationId xmlns:p14="http://schemas.microsoft.com/office/powerpoint/2010/main" val="360225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3922" y="253251"/>
            <a:ext cx="9246596" cy="809066"/>
          </a:xfrm>
        </p:spPr>
        <p:txBody>
          <a:bodyPr>
            <a:normAutofit fontScale="90000"/>
          </a:bodyPr>
          <a:lstStyle/>
          <a:p>
            <a:r>
              <a:rPr lang="es-EC" sz="3200" dirty="0">
                <a:latin typeface="Arial" panose="020B0604020202020204" pitchFamily="34" charset="0"/>
                <a:cs typeface="Arial" panose="020B0604020202020204" pitchFamily="34" charset="0"/>
              </a:rPr>
              <a:t>4.- Introducción al tratamiento superficial de metales </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961218509"/>
              </p:ext>
            </p:extLst>
          </p:nvPr>
        </p:nvGraphicFramePr>
        <p:xfrm>
          <a:off x="5716494" y="1739899"/>
          <a:ext cx="5816600" cy="4584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val="3662368034"/>
              </p:ext>
            </p:extLst>
          </p:nvPr>
        </p:nvGraphicFramePr>
        <p:xfrm>
          <a:off x="273922" y="1575402"/>
          <a:ext cx="6159501" cy="47491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4" descr="http://automatizacion.espe.edu.ec/wp-content/uploads/2014/07/cropped-Espe-Control-Logo-2.png">
            <a:extLst>
              <a:ext uri="{FF2B5EF4-FFF2-40B4-BE49-F238E27FC236}">
                <a16:creationId xmlns:a16="http://schemas.microsoft.com/office/drawing/2014/main" id="{D005C365-57B1-46FD-85DE-1C62A1BFD8ED}"/>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31684" t="26663" r="39558" b="5699"/>
          <a:stretch/>
        </p:blipFill>
        <p:spPr bwMode="auto">
          <a:xfrm>
            <a:off x="10595391" y="5515532"/>
            <a:ext cx="803722" cy="8090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Imagen 6" descr="No hay ninguna descripciÃ³n de la foto disponible.">
            <a:extLst>
              <a:ext uri="{FF2B5EF4-FFF2-40B4-BE49-F238E27FC236}">
                <a16:creationId xmlns:a16="http://schemas.microsoft.com/office/drawing/2014/main" id="{2C9320A5-D3A7-4E11-955C-6565C967298B}"/>
              </a:ext>
            </a:extLst>
          </p:cNvPr>
          <p:cNvPicPr/>
          <p:nvPr/>
        </p:nvPicPr>
        <p:blipFill>
          <a:blip r:embed="rId13">
            <a:extLst>
              <a:ext uri="{28A0092B-C50C-407E-A947-70E740481C1C}">
                <a14:useLocalDpi xmlns:a14="http://schemas.microsoft.com/office/drawing/2010/main" val="0"/>
              </a:ext>
            </a:extLst>
          </a:blip>
          <a:srcRect/>
          <a:stretch>
            <a:fillRect/>
          </a:stretch>
        </p:blipFill>
        <p:spPr bwMode="auto">
          <a:xfrm>
            <a:off x="10515600" y="533401"/>
            <a:ext cx="963305" cy="905434"/>
          </a:xfrm>
          <a:prstGeom prst="rect">
            <a:avLst/>
          </a:prstGeom>
          <a:noFill/>
          <a:ln>
            <a:noFill/>
          </a:ln>
        </p:spPr>
      </p:pic>
    </p:spTree>
    <p:extLst>
      <p:ext uri="{BB962C8B-B14F-4D97-AF65-F5344CB8AC3E}">
        <p14:creationId xmlns:p14="http://schemas.microsoft.com/office/powerpoint/2010/main" val="254201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1070" y="210913"/>
            <a:ext cx="7831636" cy="1320800"/>
          </a:xfrm>
        </p:spPr>
        <p:txBody>
          <a:bodyPr>
            <a:noAutofit/>
          </a:bodyPr>
          <a:lstStyle/>
          <a:p>
            <a:r>
              <a:rPr lang="es-ES_tradnl" sz="3200" dirty="0">
                <a:latin typeface="Arial" panose="020B0604020202020204" pitchFamily="34" charset="0"/>
                <a:cs typeface="Arial" panose="020B0604020202020204" pitchFamily="34" charset="0"/>
              </a:rPr>
              <a:t>5.- Definición de Sistemas</a:t>
            </a:r>
            <a:endParaRPr lang="es-EC" sz="3200" dirty="0">
              <a:latin typeface="Arial" panose="020B0604020202020204" pitchFamily="34" charset="0"/>
              <a:cs typeface="Arial" panose="020B0604020202020204" pitchFamily="34" charset="0"/>
            </a:endParaRPr>
          </a:p>
        </p:txBody>
      </p:sp>
      <p:sp>
        <p:nvSpPr>
          <p:cNvPr id="3" name="Rectángulo: esquinas redondeadas 2">
            <a:extLst>
              <a:ext uri="{FF2B5EF4-FFF2-40B4-BE49-F238E27FC236}">
                <a16:creationId xmlns:a16="http://schemas.microsoft.com/office/drawing/2014/main" id="{776BFE76-909B-4DA2-BC20-8FB4D7E58BB0}"/>
              </a:ext>
            </a:extLst>
          </p:cNvPr>
          <p:cNvSpPr/>
          <p:nvPr/>
        </p:nvSpPr>
        <p:spPr>
          <a:xfrm>
            <a:off x="773207" y="2261721"/>
            <a:ext cx="4127500" cy="2844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tx1"/>
                </a:solidFill>
                <a:latin typeface="Arial" panose="020B0604020202020204" pitchFamily="34" charset="0"/>
                <a:cs typeface="Arial" panose="020B0604020202020204" pitchFamily="34" charset="0"/>
              </a:rPr>
              <a:t>Sistema de una fuente térmica de inducción </a:t>
            </a:r>
          </a:p>
        </p:txBody>
      </p:sp>
      <p:sp>
        <p:nvSpPr>
          <p:cNvPr id="5" name="Cruz 4">
            <a:extLst>
              <a:ext uri="{FF2B5EF4-FFF2-40B4-BE49-F238E27FC236}">
                <a16:creationId xmlns:a16="http://schemas.microsoft.com/office/drawing/2014/main" id="{7FB69D76-6B23-433B-862E-C9E415C9F0CF}"/>
              </a:ext>
            </a:extLst>
          </p:cNvPr>
          <p:cNvSpPr/>
          <p:nvPr/>
        </p:nvSpPr>
        <p:spPr>
          <a:xfrm>
            <a:off x="5376581" y="3300880"/>
            <a:ext cx="863600" cy="876300"/>
          </a:xfrm>
          <a:prstGeom prst="plus">
            <a:avLst>
              <a:gd name="adj" fmla="val 4117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esquinas redondeadas 5">
            <a:extLst>
              <a:ext uri="{FF2B5EF4-FFF2-40B4-BE49-F238E27FC236}">
                <a16:creationId xmlns:a16="http://schemas.microsoft.com/office/drawing/2014/main" id="{0109B8E8-759B-4BF0-8451-FEFEA0BE8CF6}"/>
              </a:ext>
            </a:extLst>
          </p:cNvPr>
          <p:cNvSpPr/>
          <p:nvPr/>
        </p:nvSpPr>
        <p:spPr>
          <a:xfrm>
            <a:off x="6842314" y="2261721"/>
            <a:ext cx="3479800" cy="2844800"/>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tx1"/>
                </a:solidFill>
                <a:latin typeface="Arial" panose="020B0604020202020204" pitchFamily="34" charset="0"/>
                <a:cs typeface="Arial" panose="020B0604020202020204" pitchFamily="34" charset="0"/>
              </a:rPr>
              <a:t>Sistema de adquisición de datos</a:t>
            </a:r>
          </a:p>
        </p:txBody>
      </p:sp>
      <p:pic>
        <p:nvPicPr>
          <p:cNvPr id="7" name="Picture 4" descr="http://automatizacion.espe.edu.ec/wp-content/uploads/2014/07/cropped-Espe-Control-Logo-2.png">
            <a:extLst>
              <a:ext uri="{FF2B5EF4-FFF2-40B4-BE49-F238E27FC236}">
                <a16:creationId xmlns:a16="http://schemas.microsoft.com/office/drawing/2014/main" id="{8C054BC9-7D1E-4CDE-BBB9-C423204430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684" t="26663" r="39558" b="5699"/>
          <a:stretch/>
        </p:blipFill>
        <p:spPr bwMode="auto">
          <a:xfrm>
            <a:off x="10567115" y="5687062"/>
            <a:ext cx="861577" cy="8673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8" name="Imagen 7" descr="No hay ninguna descripciÃ³n de la foto disponible.">
            <a:extLst>
              <a:ext uri="{FF2B5EF4-FFF2-40B4-BE49-F238E27FC236}">
                <a16:creationId xmlns:a16="http://schemas.microsoft.com/office/drawing/2014/main" id="{4E5C237B-EC77-473F-8152-1F7298E3E26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61813" y="444223"/>
            <a:ext cx="963214" cy="867307"/>
          </a:xfrm>
          <a:prstGeom prst="rect">
            <a:avLst/>
          </a:prstGeom>
          <a:noFill/>
          <a:ln>
            <a:noFill/>
          </a:ln>
        </p:spPr>
      </p:pic>
    </p:spTree>
    <p:extLst>
      <p:ext uri="{BB962C8B-B14F-4D97-AF65-F5344CB8AC3E}">
        <p14:creationId xmlns:p14="http://schemas.microsoft.com/office/powerpoint/2010/main" val="302576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647B2AE-7972-48E1-B055-1146B10550E4}"/>
              </a:ext>
            </a:extLst>
          </p:cNvPr>
          <p:cNvPicPr>
            <a:picLocks noChangeAspect="1"/>
          </p:cNvPicPr>
          <p:nvPr/>
        </p:nvPicPr>
        <p:blipFill rotWithShape="1">
          <a:blip r:embed="rId2"/>
          <a:srcRect b="10153"/>
          <a:stretch/>
        </p:blipFill>
        <p:spPr>
          <a:xfrm>
            <a:off x="2465327" y="1249653"/>
            <a:ext cx="5764233" cy="5161925"/>
          </a:xfrm>
          <a:prstGeom prst="rect">
            <a:avLst/>
          </a:prstGeom>
        </p:spPr>
      </p:pic>
      <p:sp>
        <p:nvSpPr>
          <p:cNvPr id="4" name="Título 1">
            <a:extLst>
              <a:ext uri="{FF2B5EF4-FFF2-40B4-BE49-F238E27FC236}">
                <a16:creationId xmlns:a16="http://schemas.microsoft.com/office/drawing/2014/main" id="{BDBA8F9C-C13A-4CE3-A972-DA7C11CB70DD}"/>
              </a:ext>
            </a:extLst>
          </p:cNvPr>
          <p:cNvSpPr>
            <a:spLocks noGrp="1"/>
          </p:cNvSpPr>
          <p:nvPr>
            <p:ph type="title"/>
          </p:nvPr>
        </p:nvSpPr>
        <p:spPr>
          <a:xfrm>
            <a:off x="371070" y="210913"/>
            <a:ext cx="9337706" cy="797616"/>
          </a:xfrm>
        </p:spPr>
        <p:txBody>
          <a:bodyPr>
            <a:noAutofit/>
          </a:bodyPr>
          <a:lstStyle/>
          <a:p>
            <a:r>
              <a:rPr lang="es-ES_tradnl" sz="2800" dirty="0">
                <a:latin typeface="Arial" panose="020B0604020202020204" pitchFamily="34" charset="0"/>
                <a:cs typeface="Arial" panose="020B0604020202020204" pitchFamily="34" charset="0"/>
              </a:rPr>
              <a:t>6.1.- Diseño y construcción del sistema de una fuente térmica de inducción</a:t>
            </a:r>
            <a:endParaRPr lang="es-EC" sz="2800" dirty="0">
              <a:latin typeface="Arial" panose="020B0604020202020204" pitchFamily="34" charset="0"/>
              <a:cs typeface="Arial" panose="020B0604020202020204" pitchFamily="34" charset="0"/>
            </a:endParaRPr>
          </a:p>
        </p:txBody>
      </p:sp>
      <p:pic>
        <p:nvPicPr>
          <p:cNvPr id="5" name="Picture 4" descr="http://automatizacion.espe.edu.ec/wp-content/uploads/2014/07/cropped-Espe-Control-Logo-2.png">
            <a:extLst>
              <a:ext uri="{FF2B5EF4-FFF2-40B4-BE49-F238E27FC236}">
                <a16:creationId xmlns:a16="http://schemas.microsoft.com/office/drawing/2014/main" id="{14EF95C2-6C75-4399-BBE5-325572889B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684" t="26663" r="39558" b="5699"/>
          <a:stretch/>
        </p:blipFill>
        <p:spPr bwMode="auto">
          <a:xfrm>
            <a:off x="10635314" y="5571346"/>
            <a:ext cx="789712" cy="8402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Imagen 6" descr="No hay ninguna descripciÃ³n de la foto disponible.">
            <a:extLst>
              <a:ext uri="{FF2B5EF4-FFF2-40B4-BE49-F238E27FC236}">
                <a16:creationId xmlns:a16="http://schemas.microsoft.com/office/drawing/2014/main" id="{2079E8E5-01E4-423B-A86E-B5D993831EA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567115" y="444223"/>
            <a:ext cx="857911" cy="863617"/>
          </a:xfrm>
          <a:prstGeom prst="rect">
            <a:avLst/>
          </a:prstGeom>
          <a:noFill/>
          <a:ln>
            <a:noFill/>
          </a:ln>
        </p:spPr>
      </p:pic>
    </p:spTree>
    <p:extLst>
      <p:ext uri="{BB962C8B-B14F-4D97-AF65-F5344CB8AC3E}">
        <p14:creationId xmlns:p14="http://schemas.microsoft.com/office/powerpoint/2010/main" val="136835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A9A8A4-BE37-47D9-A32F-2A622EE2CFBD}"/>
              </a:ext>
            </a:extLst>
          </p:cNvPr>
          <p:cNvSpPr>
            <a:spLocks noGrp="1"/>
          </p:cNvSpPr>
          <p:nvPr>
            <p:ph type="title"/>
          </p:nvPr>
        </p:nvSpPr>
        <p:spPr>
          <a:xfrm>
            <a:off x="338621" y="392654"/>
            <a:ext cx="7537620" cy="992393"/>
          </a:xfrm>
        </p:spPr>
        <p:txBody>
          <a:bodyPr>
            <a:normAutofit/>
          </a:bodyPr>
          <a:lstStyle/>
          <a:p>
            <a:r>
              <a:rPr lang="es-ES" sz="3600" dirty="0"/>
              <a:t>6.1.1.- Fuente de alimentación eléctrica</a:t>
            </a:r>
          </a:p>
        </p:txBody>
      </p:sp>
      <p:pic>
        <p:nvPicPr>
          <p:cNvPr id="3" name="Imagen 2">
            <a:extLst>
              <a:ext uri="{FF2B5EF4-FFF2-40B4-BE49-F238E27FC236}">
                <a16:creationId xmlns:a16="http://schemas.microsoft.com/office/drawing/2014/main" id="{6A2A562B-D6EB-4EE5-B63E-AE2EC9F1E56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9965" y="1845519"/>
            <a:ext cx="6817659" cy="4287794"/>
          </a:xfrm>
          <a:prstGeom prst="rect">
            <a:avLst/>
          </a:prstGeom>
          <a:noFill/>
          <a:ln>
            <a:noFill/>
          </a:ln>
        </p:spPr>
      </p:pic>
      <p:graphicFrame>
        <p:nvGraphicFramePr>
          <p:cNvPr id="4" name="Tabla 3">
            <a:extLst>
              <a:ext uri="{FF2B5EF4-FFF2-40B4-BE49-F238E27FC236}">
                <a16:creationId xmlns:a16="http://schemas.microsoft.com/office/drawing/2014/main" id="{155EF224-D41D-4712-9420-7DBD5AEAE742}"/>
              </a:ext>
            </a:extLst>
          </p:cNvPr>
          <p:cNvGraphicFramePr>
            <a:graphicFrameLocks noGrp="1"/>
          </p:cNvGraphicFramePr>
          <p:nvPr>
            <p:extLst>
              <p:ext uri="{D42A27DB-BD31-4B8C-83A1-F6EECF244321}">
                <p14:modId xmlns:p14="http://schemas.microsoft.com/office/powerpoint/2010/main" val="1255835781"/>
              </p:ext>
            </p:extLst>
          </p:nvPr>
        </p:nvGraphicFramePr>
        <p:xfrm>
          <a:off x="7434542" y="1794851"/>
          <a:ext cx="4492999" cy="4389130"/>
        </p:xfrm>
        <a:graphic>
          <a:graphicData uri="http://schemas.openxmlformats.org/drawingml/2006/table">
            <a:tbl>
              <a:tblPr firstRow="1" firstCol="1" bandRow="1">
                <a:tableStyleId>{5C22544A-7EE6-4342-B048-85BDC9FD1C3A}</a:tableStyleId>
              </a:tblPr>
              <a:tblGrid>
                <a:gridCol w="2021553">
                  <a:extLst>
                    <a:ext uri="{9D8B030D-6E8A-4147-A177-3AD203B41FA5}">
                      <a16:colId xmlns:a16="http://schemas.microsoft.com/office/drawing/2014/main" val="641095379"/>
                    </a:ext>
                  </a:extLst>
                </a:gridCol>
                <a:gridCol w="2471446">
                  <a:extLst>
                    <a:ext uri="{9D8B030D-6E8A-4147-A177-3AD203B41FA5}">
                      <a16:colId xmlns:a16="http://schemas.microsoft.com/office/drawing/2014/main" val="3401040295"/>
                    </a:ext>
                  </a:extLst>
                </a:gridCol>
              </a:tblGrid>
              <a:tr h="559767">
                <a:tc>
                  <a:txBody>
                    <a:bodyPr/>
                    <a:lstStyle/>
                    <a:p>
                      <a:pPr algn="l">
                        <a:lnSpc>
                          <a:spcPct val="150000"/>
                        </a:lnSpc>
                        <a:spcAft>
                          <a:spcPts val="0"/>
                        </a:spcAft>
                      </a:pPr>
                      <a:r>
                        <a:rPr lang="es-ES" sz="1600" dirty="0">
                          <a:solidFill>
                            <a:schemeClr val="tx1"/>
                          </a:solidFill>
                          <a:effectLst/>
                          <a:latin typeface="Arial" panose="020B0604020202020204" pitchFamily="34" charset="0"/>
                          <a:cs typeface="Arial" panose="020B0604020202020204" pitchFamily="34" charset="0"/>
                        </a:rPr>
                        <a:t>Marca de fabricante</a:t>
                      </a:r>
                      <a:endParaRPr lang="es-E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650" marR="53650" marT="0" marB="0">
                    <a:solidFill>
                      <a:schemeClr val="bg1"/>
                    </a:solidFill>
                  </a:tcPr>
                </a:tc>
                <a:tc>
                  <a:txBody>
                    <a:bodyPr/>
                    <a:lstStyle/>
                    <a:p>
                      <a:pPr algn="l">
                        <a:lnSpc>
                          <a:spcPct val="150000"/>
                        </a:lnSpc>
                        <a:spcAft>
                          <a:spcPts val="0"/>
                        </a:spcAft>
                      </a:pPr>
                      <a:r>
                        <a:rPr lang="es-ES" sz="1600" b="0" dirty="0">
                          <a:solidFill>
                            <a:schemeClr val="tx1"/>
                          </a:solidFill>
                          <a:effectLst/>
                          <a:latin typeface="Arial" panose="020B0604020202020204" pitchFamily="34" charset="0"/>
                          <a:cs typeface="Arial" panose="020B0604020202020204" pitchFamily="34" charset="0"/>
                        </a:rPr>
                        <a:t>SANPU</a:t>
                      </a:r>
                      <a:endParaRPr lang="es-E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650" marR="53650" marT="0" marB="0">
                    <a:solidFill>
                      <a:schemeClr val="bg1"/>
                    </a:solidFill>
                  </a:tcPr>
                </a:tc>
                <a:extLst>
                  <a:ext uri="{0D108BD9-81ED-4DB2-BD59-A6C34878D82A}">
                    <a16:rowId xmlns:a16="http://schemas.microsoft.com/office/drawing/2014/main" val="100382255"/>
                  </a:ext>
                </a:extLst>
              </a:tr>
              <a:tr h="347479">
                <a:tc>
                  <a:txBody>
                    <a:bodyPr/>
                    <a:lstStyle/>
                    <a:p>
                      <a:pPr algn="l">
                        <a:lnSpc>
                          <a:spcPct val="150000"/>
                        </a:lnSpc>
                        <a:spcAft>
                          <a:spcPts val="0"/>
                        </a:spcAft>
                      </a:pPr>
                      <a:r>
                        <a:rPr lang="es-ES" sz="1600" dirty="0">
                          <a:solidFill>
                            <a:schemeClr val="tx1"/>
                          </a:solidFill>
                          <a:effectLst/>
                          <a:latin typeface="Arial" panose="020B0604020202020204" pitchFamily="34" charset="0"/>
                          <a:cs typeface="Arial" panose="020B0604020202020204" pitchFamily="34" charset="0"/>
                        </a:rPr>
                        <a:t>Corriente de salida</a:t>
                      </a:r>
                      <a:endParaRPr lang="es-E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650" marR="53650" marT="0" marB="0">
                    <a:solidFill>
                      <a:schemeClr val="bg1"/>
                    </a:solidFill>
                  </a:tcPr>
                </a:tc>
                <a:tc>
                  <a:txBody>
                    <a:bodyPr/>
                    <a:lstStyle/>
                    <a:p>
                      <a:pPr algn="l">
                        <a:lnSpc>
                          <a:spcPct val="150000"/>
                        </a:lnSpc>
                        <a:spcAft>
                          <a:spcPts val="0"/>
                        </a:spcAft>
                      </a:pPr>
                      <a:r>
                        <a:rPr lang="es-ES" sz="1600" dirty="0">
                          <a:solidFill>
                            <a:schemeClr val="tx1"/>
                          </a:solidFill>
                          <a:effectLst/>
                          <a:latin typeface="Arial" panose="020B0604020202020204" pitchFamily="34" charset="0"/>
                          <a:cs typeface="Arial" panose="020B0604020202020204" pitchFamily="34" charset="0"/>
                        </a:rPr>
                        <a:t>0 [A] -25 [A]</a:t>
                      </a:r>
                      <a:endParaRPr lang="es-E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650" marR="53650" marT="0" marB="0">
                    <a:solidFill>
                      <a:schemeClr val="bg1"/>
                    </a:solidFill>
                  </a:tcPr>
                </a:tc>
                <a:extLst>
                  <a:ext uri="{0D108BD9-81ED-4DB2-BD59-A6C34878D82A}">
                    <a16:rowId xmlns:a16="http://schemas.microsoft.com/office/drawing/2014/main" val="3089429631"/>
                  </a:ext>
                </a:extLst>
              </a:tr>
              <a:tr h="347479">
                <a:tc>
                  <a:txBody>
                    <a:bodyPr/>
                    <a:lstStyle/>
                    <a:p>
                      <a:pPr algn="l">
                        <a:lnSpc>
                          <a:spcPct val="150000"/>
                        </a:lnSpc>
                        <a:spcAft>
                          <a:spcPts val="0"/>
                        </a:spcAft>
                      </a:pPr>
                      <a:r>
                        <a:rPr lang="es-ES" sz="1600" dirty="0">
                          <a:solidFill>
                            <a:schemeClr val="tx1"/>
                          </a:solidFill>
                          <a:effectLst/>
                          <a:latin typeface="Arial" panose="020B0604020202020204" pitchFamily="34" charset="0"/>
                          <a:cs typeface="Arial" panose="020B0604020202020204" pitchFamily="34" charset="0"/>
                        </a:rPr>
                        <a:t>Voltaje de salida</a:t>
                      </a:r>
                      <a:endParaRPr lang="es-E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650" marR="53650" marT="0" marB="0">
                    <a:solidFill>
                      <a:schemeClr val="bg1"/>
                    </a:solidFill>
                  </a:tcPr>
                </a:tc>
                <a:tc>
                  <a:txBody>
                    <a:bodyPr/>
                    <a:lstStyle/>
                    <a:p>
                      <a:pPr algn="l">
                        <a:lnSpc>
                          <a:spcPct val="150000"/>
                        </a:lnSpc>
                        <a:spcAft>
                          <a:spcPts val="0"/>
                        </a:spcAft>
                      </a:pPr>
                      <a:r>
                        <a:rPr lang="es-ES" sz="1600" dirty="0">
                          <a:solidFill>
                            <a:schemeClr val="tx1"/>
                          </a:solidFill>
                          <a:effectLst/>
                          <a:latin typeface="Arial" panose="020B0604020202020204" pitchFamily="34" charset="0"/>
                          <a:cs typeface="Arial" panose="020B0604020202020204" pitchFamily="34" charset="0"/>
                        </a:rPr>
                        <a:t>24[V]</a:t>
                      </a:r>
                      <a:endParaRPr lang="es-E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650" marR="53650" marT="0" marB="0">
                    <a:solidFill>
                      <a:schemeClr val="bg1"/>
                    </a:solidFill>
                  </a:tcPr>
                </a:tc>
                <a:extLst>
                  <a:ext uri="{0D108BD9-81ED-4DB2-BD59-A6C34878D82A}">
                    <a16:rowId xmlns:a16="http://schemas.microsoft.com/office/drawing/2014/main" val="3661151587"/>
                  </a:ext>
                </a:extLst>
              </a:tr>
              <a:tr h="347479">
                <a:tc>
                  <a:txBody>
                    <a:bodyPr/>
                    <a:lstStyle/>
                    <a:p>
                      <a:pPr algn="l">
                        <a:lnSpc>
                          <a:spcPct val="150000"/>
                        </a:lnSpc>
                        <a:spcAft>
                          <a:spcPts val="0"/>
                        </a:spcAft>
                      </a:pPr>
                      <a:r>
                        <a:rPr lang="es-ES" sz="1600" dirty="0">
                          <a:solidFill>
                            <a:schemeClr val="tx1"/>
                          </a:solidFill>
                          <a:effectLst/>
                          <a:latin typeface="Arial" panose="020B0604020202020204" pitchFamily="34" charset="0"/>
                          <a:cs typeface="Arial" panose="020B0604020202020204" pitchFamily="34" charset="0"/>
                        </a:rPr>
                        <a:t>Potencia de salida</a:t>
                      </a:r>
                      <a:endParaRPr lang="es-E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650" marR="53650" marT="0" marB="0">
                    <a:solidFill>
                      <a:schemeClr val="bg1"/>
                    </a:solidFill>
                  </a:tcPr>
                </a:tc>
                <a:tc>
                  <a:txBody>
                    <a:bodyPr/>
                    <a:lstStyle/>
                    <a:p>
                      <a:pPr algn="l">
                        <a:lnSpc>
                          <a:spcPct val="150000"/>
                        </a:lnSpc>
                        <a:spcAft>
                          <a:spcPts val="0"/>
                        </a:spcAft>
                      </a:pPr>
                      <a:r>
                        <a:rPr lang="es-ES" sz="1600" dirty="0">
                          <a:solidFill>
                            <a:schemeClr val="tx1"/>
                          </a:solidFill>
                          <a:effectLst/>
                          <a:latin typeface="Arial" panose="020B0604020202020204" pitchFamily="34" charset="0"/>
                          <a:cs typeface="Arial" panose="020B0604020202020204" pitchFamily="34" charset="0"/>
                        </a:rPr>
                        <a:t>&gt;500 ≈ 600[W]</a:t>
                      </a:r>
                      <a:endParaRPr lang="es-E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650" marR="53650" marT="0" marB="0">
                    <a:solidFill>
                      <a:schemeClr val="bg1"/>
                    </a:solidFill>
                  </a:tcPr>
                </a:tc>
                <a:extLst>
                  <a:ext uri="{0D108BD9-81ED-4DB2-BD59-A6C34878D82A}">
                    <a16:rowId xmlns:a16="http://schemas.microsoft.com/office/drawing/2014/main" val="860739797"/>
                  </a:ext>
                </a:extLst>
              </a:tr>
              <a:tr h="699317">
                <a:tc>
                  <a:txBody>
                    <a:bodyPr/>
                    <a:lstStyle/>
                    <a:p>
                      <a:pPr algn="l">
                        <a:lnSpc>
                          <a:spcPct val="150000"/>
                        </a:lnSpc>
                        <a:spcAft>
                          <a:spcPts val="0"/>
                        </a:spcAft>
                      </a:pPr>
                      <a:r>
                        <a:rPr lang="es-ES" sz="1600">
                          <a:solidFill>
                            <a:schemeClr val="tx1"/>
                          </a:solidFill>
                          <a:effectLst/>
                          <a:latin typeface="Arial" panose="020B0604020202020204" pitchFamily="34" charset="0"/>
                          <a:cs typeface="Arial" panose="020B0604020202020204" pitchFamily="34" charset="0"/>
                        </a:rPr>
                        <a:t>Frecuencia de salida</a:t>
                      </a:r>
                      <a:endParaRPr lang="es-ES"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650" marR="53650" marT="0" marB="0">
                    <a:solidFill>
                      <a:schemeClr val="bg1"/>
                    </a:solidFill>
                  </a:tcPr>
                </a:tc>
                <a:tc>
                  <a:txBody>
                    <a:bodyPr/>
                    <a:lstStyle/>
                    <a:p>
                      <a:pPr algn="l">
                        <a:lnSpc>
                          <a:spcPct val="150000"/>
                        </a:lnSpc>
                        <a:spcAft>
                          <a:spcPts val="0"/>
                        </a:spcAft>
                      </a:pPr>
                      <a:r>
                        <a:rPr lang="es-ES" sz="1600" dirty="0">
                          <a:solidFill>
                            <a:schemeClr val="tx1"/>
                          </a:solidFill>
                          <a:effectLst/>
                          <a:latin typeface="Arial" panose="020B0604020202020204" pitchFamily="34" charset="0"/>
                          <a:cs typeface="Arial" panose="020B0604020202020204" pitchFamily="34" charset="0"/>
                        </a:rPr>
                        <a:t>47 [Hz] – 63 [Hz]</a:t>
                      </a:r>
                      <a:endParaRPr lang="es-E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650" marR="53650" marT="0" marB="0">
                    <a:solidFill>
                      <a:schemeClr val="bg1"/>
                    </a:solidFill>
                  </a:tcPr>
                </a:tc>
                <a:extLst>
                  <a:ext uri="{0D108BD9-81ED-4DB2-BD59-A6C34878D82A}">
                    <a16:rowId xmlns:a16="http://schemas.microsoft.com/office/drawing/2014/main" val="2284992685"/>
                  </a:ext>
                </a:extLst>
              </a:tr>
              <a:tr h="347479">
                <a:tc>
                  <a:txBody>
                    <a:bodyPr/>
                    <a:lstStyle/>
                    <a:p>
                      <a:pPr algn="l">
                        <a:lnSpc>
                          <a:spcPct val="150000"/>
                        </a:lnSpc>
                        <a:spcAft>
                          <a:spcPts val="0"/>
                        </a:spcAft>
                      </a:pPr>
                      <a:r>
                        <a:rPr lang="es-ES" sz="1600">
                          <a:solidFill>
                            <a:schemeClr val="tx1"/>
                          </a:solidFill>
                          <a:effectLst/>
                          <a:latin typeface="Arial" panose="020B0604020202020204" pitchFamily="34" charset="0"/>
                          <a:cs typeface="Arial" panose="020B0604020202020204" pitchFamily="34" charset="0"/>
                        </a:rPr>
                        <a:t>Tiempo de inicio</a:t>
                      </a:r>
                      <a:endParaRPr lang="es-ES"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650" marR="53650" marT="0" marB="0">
                    <a:solidFill>
                      <a:schemeClr val="bg1"/>
                    </a:solidFill>
                  </a:tcPr>
                </a:tc>
                <a:tc>
                  <a:txBody>
                    <a:bodyPr/>
                    <a:lstStyle/>
                    <a:p>
                      <a:pPr algn="l">
                        <a:lnSpc>
                          <a:spcPct val="150000"/>
                        </a:lnSpc>
                        <a:spcAft>
                          <a:spcPts val="0"/>
                        </a:spcAft>
                      </a:pPr>
                      <a:r>
                        <a:rPr lang="es-ES" sz="1600" dirty="0">
                          <a:solidFill>
                            <a:schemeClr val="tx1"/>
                          </a:solidFill>
                          <a:effectLst/>
                          <a:latin typeface="Arial" panose="020B0604020202020204" pitchFamily="34" charset="0"/>
                          <a:cs typeface="Arial" panose="020B0604020202020204" pitchFamily="34" charset="0"/>
                        </a:rPr>
                        <a:t>&lt;3s</a:t>
                      </a:r>
                      <a:endParaRPr lang="es-E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650" marR="53650" marT="0" marB="0">
                    <a:solidFill>
                      <a:schemeClr val="bg1"/>
                    </a:solidFill>
                  </a:tcPr>
                </a:tc>
                <a:extLst>
                  <a:ext uri="{0D108BD9-81ED-4DB2-BD59-A6C34878D82A}">
                    <a16:rowId xmlns:a16="http://schemas.microsoft.com/office/drawing/2014/main" val="2761840529"/>
                  </a:ext>
                </a:extLst>
              </a:tr>
              <a:tr h="347479">
                <a:tc>
                  <a:txBody>
                    <a:bodyPr/>
                    <a:lstStyle/>
                    <a:p>
                      <a:pPr algn="l">
                        <a:lnSpc>
                          <a:spcPct val="150000"/>
                        </a:lnSpc>
                        <a:spcAft>
                          <a:spcPts val="0"/>
                        </a:spcAft>
                      </a:pPr>
                      <a:r>
                        <a:rPr lang="es-ES" sz="1600">
                          <a:solidFill>
                            <a:schemeClr val="tx1"/>
                          </a:solidFill>
                          <a:effectLst/>
                          <a:latin typeface="Arial" panose="020B0604020202020204" pitchFamily="34" charset="0"/>
                          <a:cs typeface="Arial" panose="020B0604020202020204" pitchFamily="34" charset="0"/>
                        </a:rPr>
                        <a:t>Tipo de salida</a:t>
                      </a:r>
                      <a:endParaRPr lang="es-ES"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650" marR="53650" marT="0" marB="0">
                    <a:solidFill>
                      <a:schemeClr val="bg1"/>
                    </a:solidFill>
                  </a:tcPr>
                </a:tc>
                <a:tc>
                  <a:txBody>
                    <a:bodyPr/>
                    <a:lstStyle/>
                    <a:p>
                      <a:pPr algn="l">
                        <a:lnSpc>
                          <a:spcPct val="150000"/>
                        </a:lnSpc>
                        <a:spcAft>
                          <a:spcPts val="0"/>
                        </a:spcAft>
                      </a:pPr>
                      <a:r>
                        <a:rPr lang="es-ES" sz="1600" dirty="0">
                          <a:solidFill>
                            <a:schemeClr val="tx1"/>
                          </a:solidFill>
                          <a:effectLst/>
                          <a:latin typeface="Arial" panose="020B0604020202020204" pitchFamily="34" charset="0"/>
                          <a:cs typeface="Arial" panose="020B0604020202020204" pitchFamily="34" charset="0"/>
                        </a:rPr>
                        <a:t>Individual</a:t>
                      </a:r>
                      <a:endParaRPr lang="es-E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650" marR="53650" marT="0" marB="0">
                    <a:solidFill>
                      <a:schemeClr val="bg1"/>
                    </a:solidFill>
                  </a:tcPr>
                </a:tc>
                <a:extLst>
                  <a:ext uri="{0D108BD9-81ED-4DB2-BD59-A6C34878D82A}">
                    <a16:rowId xmlns:a16="http://schemas.microsoft.com/office/drawing/2014/main" val="937048191"/>
                  </a:ext>
                </a:extLst>
              </a:tr>
              <a:tr h="697693">
                <a:tc>
                  <a:txBody>
                    <a:bodyPr/>
                    <a:lstStyle/>
                    <a:p>
                      <a:pPr algn="l">
                        <a:lnSpc>
                          <a:spcPct val="150000"/>
                        </a:lnSpc>
                        <a:spcAft>
                          <a:spcPts val="0"/>
                        </a:spcAft>
                      </a:pPr>
                      <a:r>
                        <a:rPr lang="es-ES" sz="1600" dirty="0">
                          <a:solidFill>
                            <a:schemeClr val="tx1"/>
                          </a:solidFill>
                          <a:effectLst/>
                          <a:latin typeface="Arial" panose="020B0604020202020204" pitchFamily="34" charset="0"/>
                          <a:cs typeface="Arial" panose="020B0604020202020204" pitchFamily="34" charset="0"/>
                        </a:rPr>
                        <a:t>Protección</a:t>
                      </a:r>
                    </a:p>
                  </a:txBody>
                  <a:tcPr marL="53650" marR="53650" marT="0" marB="0">
                    <a:solidFill>
                      <a:schemeClr val="bg1"/>
                    </a:solidFill>
                  </a:tcPr>
                </a:tc>
                <a:tc>
                  <a:txBody>
                    <a:bodyPr/>
                    <a:lstStyle/>
                    <a:p>
                      <a:pPr algn="l">
                        <a:lnSpc>
                          <a:spcPct val="150000"/>
                        </a:lnSpc>
                        <a:spcAft>
                          <a:spcPts val="0"/>
                        </a:spcAft>
                      </a:pPr>
                      <a:r>
                        <a:rPr lang="es-ES" sz="1600" dirty="0">
                          <a:solidFill>
                            <a:schemeClr val="tx1"/>
                          </a:solidFill>
                          <a:effectLst/>
                          <a:latin typeface="Arial" panose="020B0604020202020204" pitchFamily="34" charset="0"/>
                          <a:cs typeface="Arial" panose="020B0604020202020204" pitchFamily="34" charset="0"/>
                        </a:rPr>
                        <a:t>Cortocircuito, Sobrecarga</a:t>
                      </a:r>
                    </a:p>
                  </a:txBody>
                  <a:tcPr marL="53650" marR="53650" marT="0" marB="0">
                    <a:solidFill>
                      <a:schemeClr val="bg1"/>
                    </a:solidFill>
                  </a:tcPr>
                </a:tc>
                <a:extLst>
                  <a:ext uri="{0D108BD9-81ED-4DB2-BD59-A6C34878D82A}">
                    <a16:rowId xmlns:a16="http://schemas.microsoft.com/office/drawing/2014/main" val="1377865732"/>
                  </a:ext>
                </a:extLst>
              </a:tr>
              <a:tr h="347479">
                <a:tc>
                  <a:txBody>
                    <a:bodyPr/>
                    <a:lstStyle/>
                    <a:p>
                      <a:pPr algn="l">
                        <a:lnSpc>
                          <a:spcPct val="150000"/>
                        </a:lnSpc>
                        <a:spcAft>
                          <a:spcPts val="0"/>
                        </a:spcAft>
                      </a:pPr>
                      <a:r>
                        <a:rPr lang="es-ES" sz="1600">
                          <a:solidFill>
                            <a:schemeClr val="tx1"/>
                          </a:solidFill>
                          <a:effectLst/>
                          <a:latin typeface="Arial" panose="020B0604020202020204" pitchFamily="34" charset="0"/>
                          <a:cs typeface="Arial" panose="020B0604020202020204" pitchFamily="34" charset="0"/>
                        </a:rPr>
                        <a:t>Material</a:t>
                      </a:r>
                      <a:endParaRPr lang="es-ES"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650" marR="53650" marT="0" marB="0">
                    <a:solidFill>
                      <a:schemeClr val="bg1"/>
                    </a:solidFill>
                  </a:tcPr>
                </a:tc>
                <a:tc>
                  <a:txBody>
                    <a:bodyPr/>
                    <a:lstStyle/>
                    <a:p>
                      <a:pPr algn="l">
                        <a:lnSpc>
                          <a:spcPct val="150000"/>
                        </a:lnSpc>
                        <a:spcAft>
                          <a:spcPts val="0"/>
                        </a:spcAft>
                      </a:pPr>
                      <a:r>
                        <a:rPr lang="es-ES" sz="1600" dirty="0">
                          <a:solidFill>
                            <a:schemeClr val="tx1"/>
                          </a:solidFill>
                          <a:effectLst/>
                          <a:latin typeface="Arial" panose="020B0604020202020204" pitchFamily="34" charset="0"/>
                          <a:cs typeface="Arial" panose="020B0604020202020204" pitchFamily="34" charset="0"/>
                        </a:rPr>
                        <a:t>Aluminio</a:t>
                      </a:r>
                      <a:endParaRPr lang="es-E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650" marR="53650" marT="0" marB="0">
                    <a:solidFill>
                      <a:schemeClr val="bg1"/>
                    </a:solidFill>
                  </a:tcPr>
                </a:tc>
                <a:extLst>
                  <a:ext uri="{0D108BD9-81ED-4DB2-BD59-A6C34878D82A}">
                    <a16:rowId xmlns:a16="http://schemas.microsoft.com/office/drawing/2014/main" val="2224823128"/>
                  </a:ext>
                </a:extLst>
              </a:tr>
              <a:tr h="347479">
                <a:tc>
                  <a:txBody>
                    <a:bodyPr/>
                    <a:lstStyle/>
                    <a:p>
                      <a:pPr algn="l">
                        <a:lnSpc>
                          <a:spcPct val="150000"/>
                        </a:lnSpc>
                        <a:spcAft>
                          <a:spcPts val="0"/>
                        </a:spcAft>
                      </a:pPr>
                      <a:r>
                        <a:rPr lang="es-ES" sz="1600">
                          <a:solidFill>
                            <a:schemeClr val="tx1"/>
                          </a:solidFill>
                          <a:effectLst/>
                          <a:latin typeface="Arial" panose="020B0604020202020204" pitchFamily="34" charset="0"/>
                          <a:cs typeface="Arial" panose="020B0604020202020204" pitchFamily="34" charset="0"/>
                        </a:rPr>
                        <a:t>Salida</a:t>
                      </a:r>
                      <a:endParaRPr lang="es-ES"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650" marR="53650" marT="0" marB="0">
                    <a:solidFill>
                      <a:schemeClr val="bg1"/>
                    </a:solidFill>
                  </a:tcPr>
                </a:tc>
                <a:tc>
                  <a:txBody>
                    <a:bodyPr/>
                    <a:lstStyle/>
                    <a:p>
                      <a:pPr algn="l">
                        <a:lnSpc>
                          <a:spcPct val="150000"/>
                        </a:lnSpc>
                        <a:spcAft>
                          <a:spcPts val="0"/>
                        </a:spcAft>
                      </a:pPr>
                      <a:r>
                        <a:rPr lang="es-ES" sz="1600" dirty="0">
                          <a:solidFill>
                            <a:schemeClr val="tx1"/>
                          </a:solidFill>
                          <a:effectLst/>
                          <a:latin typeface="Arial" panose="020B0604020202020204" pitchFamily="34" charset="0"/>
                          <a:cs typeface="Arial" panose="020B0604020202020204" pitchFamily="34" charset="0"/>
                        </a:rPr>
                        <a:t>24V</a:t>
                      </a:r>
                      <a:endParaRPr lang="es-E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650" marR="53650" marT="0" marB="0">
                    <a:solidFill>
                      <a:schemeClr val="bg1"/>
                    </a:solidFill>
                  </a:tcPr>
                </a:tc>
                <a:extLst>
                  <a:ext uri="{0D108BD9-81ED-4DB2-BD59-A6C34878D82A}">
                    <a16:rowId xmlns:a16="http://schemas.microsoft.com/office/drawing/2014/main" val="2601470010"/>
                  </a:ext>
                </a:extLst>
              </a:tr>
            </a:tbl>
          </a:graphicData>
        </a:graphic>
      </p:graphicFrame>
      <p:pic>
        <p:nvPicPr>
          <p:cNvPr id="5" name="Picture 4" descr="http://automatizacion.espe.edu.ec/wp-content/uploads/2014/07/cropped-Espe-Control-Logo-2.png">
            <a:extLst>
              <a:ext uri="{FF2B5EF4-FFF2-40B4-BE49-F238E27FC236}">
                <a16:creationId xmlns:a16="http://schemas.microsoft.com/office/drawing/2014/main" id="{813370DA-BC38-4EAD-87A8-1E4BFE76B3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684" t="26663" r="39558" b="5699"/>
          <a:stretch/>
        </p:blipFill>
        <p:spPr bwMode="auto">
          <a:xfrm>
            <a:off x="10996070" y="5732434"/>
            <a:ext cx="796460" cy="8017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 name="Imagen 5" descr="No hay ninguna descripciÃ³n de la foto disponible.">
            <a:extLst>
              <a:ext uri="{FF2B5EF4-FFF2-40B4-BE49-F238E27FC236}">
                <a16:creationId xmlns:a16="http://schemas.microsoft.com/office/drawing/2014/main" id="{CAB83437-BD50-43F0-97EF-6917F40341E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865224" y="457041"/>
            <a:ext cx="905053" cy="928006"/>
          </a:xfrm>
          <a:prstGeom prst="rect">
            <a:avLst/>
          </a:prstGeom>
          <a:noFill/>
          <a:ln>
            <a:noFill/>
          </a:ln>
        </p:spPr>
      </p:pic>
    </p:spTree>
    <p:extLst>
      <p:ext uri="{BB962C8B-B14F-4D97-AF65-F5344CB8AC3E}">
        <p14:creationId xmlns:p14="http://schemas.microsoft.com/office/powerpoint/2010/main" val="271908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2632</TotalTime>
  <Words>3292</Words>
  <Application>Microsoft Office PowerPoint</Application>
  <PresentationFormat>Panorámica</PresentationFormat>
  <Paragraphs>276</Paragraphs>
  <Slides>43</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43</vt:i4>
      </vt:variant>
    </vt:vector>
  </HeadingPairs>
  <TitlesOfParts>
    <vt:vector size="51" baseType="lpstr">
      <vt:lpstr>Arial</vt:lpstr>
      <vt:lpstr>Calibri</vt:lpstr>
      <vt:lpstr>Calibri Light</vt:lpstr>
      <vt:lpstr>Cambria Math</vt:lpstr>
      <vt:lpstr>Times New Roman</vt:lpstr>
      <vt:lpstr>Wingdings</vt:lpstr>
      <vt:lpstr>Wingdings 2</vt:lpstr>
      <vt:lpstr>HDOfficeLightV0</vt:lpstr>
      <vt:lpstr>CARRERA DE INGENIERÍA ELECTRÓNICA EN  AUTOMATIZACIÓN Y CONTROL</vt:lpstr>
      <vt:lpstr>ÍNDICE</vt:lpstr>
      <vt:lpstr>1.- Justificación e importancia</vt:lpstr>
      <vt:lpstr>2.- Alcance</vt:lpstr>
      <vt:lpstr>Presentación de PowerPoint</vt:lpstr>
      <vt:lpstr>4.- Introducción al tratamiento superficial de metales </vt:lpstr>
      <vt:lpstr>5.- Definición de Sistemas</vt:lpstr>
      <vt:lpstr>6.1.- Diseño y construcción del sistema de una fuente térmica de inducción</vt:lpstr>
      <vt:lpstr>6.1.1.- Fuente de alimentación eléctrica</vt:lpstr>
      <vt:lpstr>6.1.2.- Mosfet  IRFP260N</vt:lpstr>
      <vt:lpstr>6.1.3.- Batería de capacitores de compensación</vt:lpstr>
      <vt:lpstr>6.1.4.- Bobina de inducción</vt:lpstr>
      <vt:lpstr>6.1.5.- Carga, elemento, o material a tratar</vt:lpstr>
      <vt:lpstr>6.1.6.- Equipo de refrigeración para la bobina</vt:lpstr>
      <vt:lpstr>6.1.7.- Construcción del sistema de una fuente térmica de inducción</vt:lpstr>
      <vt:lpstr>Presentación de PowerPoint</vt:lpstr>
      <vt:lpstr>6.2.1- Sensor de temperatura o termocupla tipo K </vt:lpstr>
      <vt:lpstr>6.2.2.- Circuito integrado MAX66-75 </vt:lpstr>
      <vt:lpstr>6.2.3.- Placa electrónica ARDUINO UNO </vt:lpstr>
      <vt:lpstr>6.2.4.- IDE VISUAL STUDIO </vt:lpstr>
      <vt:lpstr>6.2.5.- Construcción del sistema de adquisición de datos</vt:lpstr>
      <vt:lpstr>7.- Integración general de los sistemas</vt:lpstr>
      <vt:lpstr>7.1.- Construcción de la integración de los sistemas</vt:lpstr>
      <vt:lpstr>7.2.- Construcción de la integración general los sistemas para el tratamiento superficial de ejes metálicos tipo Keys de PC </vt:lpstr>
      <vt:lpstr>7.3.- Templado superficial de ejes metálicos o tratamiento superficial de ejes metálicos para la barra de acero de AISI 4340 de 5[mm] de diámetro </vt:lpstr>
      <vt:lpstr>7.4.- Pruebas globales de funcionamiento de la barra cilíndrica de acero de AISI 4340 de 5[mm] de diámetro</vt:lpstr>
      <vt:lpstr>7.5.- Templado superficial de ejes metálicos o tratamiento superficial de ejes metálicos para la barra de acero de AISI 4340 de 8[mm] de diámetro </vt:lpstr>
      <vt:lpstr>7.6.- Pruebas globales de funcionamiento de la barra cilíndrica de acero de AISI 4340 de 8[mm] de diámetro</vt:lpstr>
      <vt:lpstr>7.7.- Templado superficial o tratamiento superficial de ejes metálicos para la barra de acero de AISI 4340 de 10[mm] de diámetro </vt:lpstr>
      <vt:lpstr>7.8.- Pruebas globales de funcionamiento de la barra cilíndrica de acero de AISI 4340 de 10[mm] de diámetro</vt:lpstr>
      <vt:lpstr>7.9.- Relación entre las curvas de funcionamiento de las tres barras cilíndricas de acero de AISI 4340 de 5[mm] de diámetro (series 1), de 8[mm] de diámetro (series 2), y de 10 [mm] de diámetro (series 3)</vt:lpstr>
      <vt:lpstr>7.10.- Aplicación de protocolo de prueba</vt:lpstr>
      <vt:lpstr>  7.11.- Análisis de costo </vt:lpstr>
      <vt:lpstr>8.1.- Conclusiones</vt:lpstr>
      <vt:lpstr>Presentación de PowerPoint</vt:lpstr>
      <vt:lpstr>Presentación de PowerPoint</vt:lpstr>
      <vt:lpstr>Presentación de PowerPoint</vt:lpstr>
      <vt:lpstr>Presentación de PowerPoint</vt:lpstr>
      <vt:lpstr>Presentación de PowerPoint</vt:lpstr>
      <vt:lpstr>8.2.- Recomendaciones</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CARRERA DE INGENIERÍA ELECTRÓNICA EN  AUTOMATIZACIÓN Y CONTROL</dc:title>
  <dc:creator>EQPM_014</dc:creator>
  <cp:lastModifiedBy>Anderson Patricio Chugcho Chipantiza</cp:lastModifiedBy>
  <cp:revision>154</cp:revision>
  <dcterms:created xsi:type="dcterms:W3CDTF">2016-07-11T15:47:55Z</dcterms:created>
  <dcterms:modified xsi:type="dcterms:W3CDTF">2019-06-25T04:42:01Z</dcterms:modified>
</cp:coreProperties>
</file>