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3"/>
  </p:notesMasterIdLst>
  <p:sldIdLst>
    <p:sldId id="256" r:id="rId2"/>
    <p:sldId id="257" r:id="rId3"/>
    <p:sldId id="258" r:id="rId4"/>
    <p:sldId id="287" r:id="rId5"/>
    <p:sldId id="259" r:id="rId6"/>
    <p:sldId id="261" r:id="rId7"/>
    <p:sldId id="288" r:id="rId8"/>
    <p:sldId id="262" r:id="rId9"/>
    <p:sldId id="266" r:id="rId10"/>
    <p:sldId id="265" r:id="rId11"/>
    <p:sldId id="286" r:id="rId12"/>
    <p:sldId id="321" r:id="rId13"/>
    <p:sldId id="290" r:id="rId14"/>
    <p:sldId id="322" r:id="rId15"/>
    <p:sldId id="323" r:id="rId16"/>
    <p:sldId id="324" r:id="rId17"/>
    <p:sldId id="292" r:id="rId18"/>
    <p:sldId id="293" r:id="rId19"/>
    <p:sldId id="294" r:id="rId20"/>
    <p:sldId id="295" r:id="rId21"/>
    <p:sldId id="296" r:id="rId22"/>
    <p:sldId id="297" r:id="rId23"/>
    <p:sldId id="302" r:id="rId24"/>
    <p:sldId id="309" r:id="rId25"/>
    <p:sldId id="301" r:id="rId26"/>
    <p:sldId id="303" r:id="rId27"/>
    <p:sldId id="304" r:id="rId28"/>
    <p:sldId id="305" r:id="rId29"/>
    <p:sldId id="306" r:id="rId30"/>
    <p:sldId id="307" r:id="rId31"/>
    <p:sldId id="308" r:id="rId32"/>
    <p:sldId id="311" r:id="rId33"/>
    <p:sldId id="312" r:id="rId34"/>
    <p:sldId id="313" r:id="rId35"/>
    <p:sldId id="314" r:id="rId36"/>
    <p:sldId id="315" r:id="rId37"/>
    <p:sldId id="316" r:id="rId38"/>
    <p:sldId id="317" r:id="rId39"/>
    <p:sldId id="318" r:id="rId40"/>
    <p:sldId id="319" r:id="rId41"/>
    <p:sldId id="320"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C87FA9-F1E0-4D2D-8136-AA02E735003C}">
  <a:tblStyle styleId="{23C87FA9-F1E0-4D2D-8136-AA02E735003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0" autoAdjust="0"/>
  </p:normalViewPr>
  <p:slideViewPr>
    <p:cSldViewPr snapToGrid="0">
      <p:cViewPr varScale="1">
        <p:scale>
          <a:sx n="67" d="100"/>
          <a:sy n="67"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3911A-68D4-4B1F-B95F-1D3C2063AC1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ES"/>
        </a:p>
      </dgm:t>
    </dgm:pt>
    <dgm:pt modelId="{815D67FA-B0D4-42E7-9283-674B8E907A1C}">
      <dgm:prSet phldrT="[Texto]" custT="1"/>
      <dgm:spPr/>
      <dgm:t>
        <a:bodyPr/>
        <a:lstStyle/>
        <a:p>
          <a:r>
            <a:rPr lang="es-EC" sz="1400" dirty="0" smtClean="0">
              <a:latin typeface="Times New Roman" panose="02020603050405020304" pitchFamily="18" charset="0"/>
              <a:cs typeface="Times New Roman" panose="02020603050405020304" pitchFamily="18" charset="0"/>
            </a:rPr>
            <a:t>- Tipos de bonos y de pensiones que son más propensos a ser vulnerados por cobros </a:t>
          </a:r>
          <a:r>
            <a:rPr lang="es-EC" sz="1400" dirty="0" smtClean="0">
              <a:latin typeface="Times New Roman" panose="02020603050405020304" pitchFamily="18" charset="0"/>
              <a:cs typeface="Times New Roman" panose="02020603050405020304" pitchFamily="18" charset="0"/>
            </a:rPr>
            <a:t>indebidos.</a:t>
          </a:r>
          <a:endParaRPr lang="es-ES" sz="1400" dirty="0" smtClean="0">
            <a:latin typeface="Times New Roman" panose="02020603050405020304" pitchFamily="18" charset="0"/>
            <a:cs typeface="Times New Roman" panose="02020603050405020304" pitchFamily="18" charset="0"/>
          </a:endParaRPr>
        </a:p>
        <a:p>
          <a:r>
            <a:rPr lang="es-EC" sz="1400" dirty="0" smtClean="0">
              <a:latin typeface="Times New Roman" panose="02020603050405020304" pitchFamily="18" charset="0"/>
              <a:cs typeface="Times New Roman" panose="02020603050405020304" pitchFamily="18" charset="0"/>
            </a:rPr>
            <a:t>- Desequilibrio del número de puntos de pago.</a:t>
          </a:r>
          <a:endParaRPr lang="es-ES" sz="1400" dirty="0">
            <a:latin typeface="Times New Roman" panose="02020603050405020304" pitchFamily="18" charset="0"/>
            <a:cs typeface="Times New Roman" panose="02020603050405020304" pitchFamily="18" charset="0"/>
          </a:endParaRPr>
        </a:p>
      </dgm:t>
    </dgm:pt>
    <dgm:pt modelId="{218DC13F-CCAE-4D19-BF9C-6C959C21FB8C}" type="parTrans" cxnId="{5A92F4F8-7ED3-423D-947F-78DAC32F6539}">
      <dgm:prSet/>
      <dgm:spPr/>
      <dgm:t>
        <a:bodyPr/>
        <a:lstStyle/>
        <a:p>
          <a:endParaRPr lang="es-ES"/>
        </a:p>
      </dgm:t>
    </dgm:pt>
    <dgm:pt modelId="{BCEE185C-DCDE-4070-868B-137FA949DF0B}" type="sibTrans" cxnId="{5A92F4F8-7ED3-423D-947F-78DAC32F6539}">
      <dgm:prSet/>
      <dgm:spPr/>
      <dgm:t>
        <a:bodyPr/>
        <a:lstStyle/>
        <a:p>
          <a:endParaRPr lang="es-ES"/>
        </a:p>
      </dgm:t>
    </dgm:pt>
    <dgm:pt modelId="{95CB34EA-AAC5-49AE-8D87-4AEAB19A9F82}">
      <dgm:prSet phldrT="[Texto]" custT="1"/>
      <dgm:spPr/>
      <dgm:t>
        <a:bodyPr/>
        <a:lstStyle/>
        <a:p>
          <a:r>
            <a:rPr lang="es-EC" sz="1400" dirty="0" smtClean="0">
              <a:latin typeface="Times New Roman" panose="02020603050405020304" pitchFamily="18" charset="0"/>
              <a:cs typeface="Times New Roman" panose="02020603050405020304" pitchFamily="18" charset="0"/>
            </a:rPr>
            <a:t>Un panorama real del comportamiento de los beneficiarios del BDH y de Pensiones</a:t>
          </a:r>
          <a:endParaRPr lang="es-ES" sz="1400" dirty="0">
            <a:latin typeface="Times New Roman" panose="02020603050405020304" pitchFamily="18" charset="0"/>
            <a:cs typeface="Times New Roman" panose="02020603050405020304" pitchFamily="18" charset="0"/>
          </a:endParaRPr>
        </a:p>
      </dgm:t>
    </dgm:pt>
    <dgm:pt modelId="{5FAD9D77-1085-4887-B83D-E91EF90A6B29}" type="parTrans" cxnId="{D2D2BE2D-0808-41BC-B513-B975DB38D631}">
      <dgm:prSet/>
      <dgm:spPr/>
      <dgm:t>
        <a:bodyPr/>
        <a:lstStyle/>
        <a:p>
          <a:endParaRPr lang="es-ES"/>
        </a:p>
      </dgm:t>
    </dgm:pt>
    <dgm:pt modelId="{B8B9C11E-4196-45C2-B0BA-376EB4E79F5A}" type="sibTrans" cxnId="{D2D2BE2D-0808-41BC-B513-B975DB38D631}">
      <dgm:prSet/>
      <dgm:spPr/>
      <dgm:t>
        <a:bodyPr/>
        <a:lstStyle/>
        <a:p>
          <a:endParaRPr lang="es-ES"/>
        </a:p>
      </dgm:t>
    </dgm:pt>
    <dgm:pt modelId="{EFB7A078-77B2-4DCF-9E01-6160B9858792}">
      <dgm:prSet phldrT="[Texto]" custT="1"/>
      <dgm:spPr/>
      <dgm:t>
        <a:bodyPr/>
        <a:lstStyle/>
        <a:p>
          <a:r>
            <a:rPr lang="es-ES" sz="1400" dirty="0" smtClean="0">
              <a:latin typeface="Times New Roman" panose="02020603050405020304" pitchFamily="18" charset="0"/>
              <a:cs typeface="Times New Roman" panose="02020603050405020304" pitchFamily="18" charset="0"/>
            </a:rPr>
            <a:t>Mejorar y generar cambios en el Ecuador</a:t>
          </a:r>
          <a:endParaRPr lang="es-ES" sz="1400" dirty="0">
            <a:latin typeface="Times New Roman" panose="02020603050405020304" pitchFamily="18" charset="0"/>
            <a:cs typeface="Times New Roman" panose="02020603050405020304" pitchFamily="18" charset="0"/>
          </a:endParaRPr>
        </a:p>
      </dgm:t>
    </dgm:pt>
    <dgm:pt modelId="{9E3EB278-29A0-486E-85EF-3D8F306D5317}" type="parTrans" cxnId="{15669503-02F7-466B-BF87-F935F20788B6}">
      <dgm:prSet/>
      <dgm:spPr/>
      <dgm:t>
        <a:bodyPr/>
        <a:lstStyle/>
        <a:p>
          <a:endParaRPr lang="es-ES"/>
        </a:p>
      </dgm:t>
    </dgm:pt>
    <dgm:pt modelId="{3BD71EC0-5FBC-401F-A350-3F42D321278B}" type="sibTrans" cxnId="{15669503-02F7-466B-BF87-F935F20788B6}">
      <dgm:prSet/>
      <dgm:spPr/>
      <dgm:t>
        <a:bodyPr/>
        <a:lstStyle/>
        <a:p>
          <a:endParaRPr lang="es-ES"/>
        </a:p>
      </dgm:t>
    </dgm:pt>
    <dgm:pt modelId="{BEB607A6-0833-4577-9797-53350C939208}" type="pres">
      <dgm:prSet presAssocID="{1AC3911A-68D4-4B1F-B95F-1D3C2063AC14}" presName="Name0" presStyleCnt="0">
        <dgm:presLayoutVars>
          <dgm:chMax val="1"/>
          <dgm:dir/>
          <dgm:animLvl val="ctr"/>
          <dgm:resizeHandles val="exact"/>
        </dgm:presLayoutVars>
      </dgm:prSet>
      <dgm:spPr/>
      <dgm:t>
        <a:bodyPr/>
        <a:lstStyle/>
        <a:p>
          <a:endParaRPr lang="es-ES"/>
        </a:p>
      </dgm:t>
    </dgm:pt>
    <dgm:pt modelId="{3198009E-ECAD-46FB-A861-6F6F1E9685D4}" type="pres">
      <dgm:prSet presAssocID="{815D67FA-B0D4-42E7-9283-674B8E907A1C}" presName="centerShape" presStyleLbl="node0" presStyleIdx="0" presStyleCnt="1" custScaleX="276745" custScaleY="278392" custLinFactNeighborX="-1427" custLinFactNeighborY="-34081"/>
      <dgm:spPr/>
      <dgm:t>
        <a:bodyPr/>
        <a:lstStyle/>
        <a:p>
          <a:endParaRPr lang="es-ES"/>
        </a:p>
      </dgm:t>
    </dgm:pt>
    <dgm:pt modelId="{9BE25437-F20F-4F18-B44B-EA013D434577}" type="pres">
      <dgm:prSet presAssocID="{5FAD9D77-1085-4887-B83D-E91EF90A6B29}" presName="parTrans" presStyleLbl="sibTrans2D1" presStyleIdx="0" presStyleCnt="2" custAng="11527578" custScaleX="138666" custLinFactNeighborX="-56850" custLinFactNeighborY="-25798"/>
      <dgm:spPr/>
      <dgm:t>
        <a:bodyPr/>
        <a:lstStyle/>
        <a:p>
          <a:endParaRPr lang="es-ES"/>
        </a:p>
      </dgm:t>
    </dgm:pt>
    <dgm:pt modelId="{C069341C-6814-4C50-9425-5D58595B50C3}" type="pres">
      <dgm:prSet presAssocID="{5FAD9D77-1085-4887-B83D-E91EF90A6B29}" presName="connectorText" presStyleLbl="sibTrans2D1" presStyleIdx="0" presStyleCnt="2"/>
      <dgm:spPr/>
      <dgm:t>
        <a:bodyPr/>
        <a:lstStyle/>
        <a:p>
          <a:endParaRPr lang="es-ES"/>
        </a:p>
      </dgm:t>
    </dgm:pt>
    <dgm:pt modelId="{3BC78B8A-8BDE-4994-9682-41955864E8D1}" type="pres">
      <dgm:prSet presAssocID="{95CB34EA-AAC5-49AE-8D87-4AEAB19A9F82}" presName="node" presStyleLbl="node1" presStyleIdx="0" presStyleCnt="2" custScaleX="150185" custScaleY="160272" custRadScaleRad="145439" custRadScaleInc="-136105">
        <dgm:presLayoutVars>
          <dgm:bulletEnabled val="1"/>
        </dgm:presLayoutVars>
      </dgm:prSet>
      <dgm:spPr/>
      <dgm:t>
        <a:bodyPr/>
        <a:lstStyle/>
        <a:p>
          <a:endParaRPr lang="es-ES"/>
        </a:p>
      </dgm:t>
    </dgm:pt>
    <dgm:pt modelId="{6776F3F7-6948-497F-8273-6DE64C2C197D}" type="pres">
      <dgm:prSet presAssocID="{9E3EB278-29A0-486E-85EF-3D8F306D5317}" presName="parTrans" presStyleLbl="sibTrans2D1" presStyleIdx="1" presStyleCnt="2" custAng="11408913" custLinFactNeighborX="32138" custLinFactNeighborY="-29847"/>
      <dgm:spPr/>
      <dgm:t>
        <a:bodyPr/>
        <a:lstStyle/>
        <a:p>
          <a:endParaRPr lang="es-ES"/>
        </a:p>
      </dgm:t>
    </dgm:pt>
    <dgm:pt modelId="{C4F1A99E-4AA3-42CB-B83A-DCCD18F881F6}" type="pres">
      <dgm:prSet presAssocID="{9E3EB278-29A0-486E-85EF-3D8F306D5317}" presName="connectorText" presStyleLbl="sibTrans2D1" presStyleIdx="1" presStyleCnt="2"/>
      <dgm:spPr/>
      <dgm:t>
        <a:bodyPr/>
        <a:lstStyle/>
        <a:p>
          <a:endParaRPr lang="es-ES"/>
        </a:p>
      </dgm:t>
    </dgm:pt>
    <dgm:pt modelId="{811BD68A-FF9E-4FA8-ADBB-C7A40375923A}" type="pres">
      <dgm:prSet presAssocID="{EFB7A078-77B2-4DCF-9E01-6160B9858792}" presName="node" presStyleLbl="node1" presStyleIdx="1" presStyleCnt="2" custScaleX="132435" custScaleY="127592" custRadScaleRad="187812" custRadScaleInc="-68532">
        <dgm:presLayoutVars>
          <dgm:bulletEnabled val="1"/>
        </dgm:presLayoutVars>
      </dgm:prSet>
      <dgm:spPr/>
      <dgm:t>
        <a:bodyPr/>
        <a:lstStyle/>
        <a:p>
          <a:endParaRPr lang="es-ES"/>
        </a:p>
      </dgm:t>
    </dgm:pt>
  </dgm:ptLst>
  <dgm:cxnLst>
    <dgm:cxn modelId="{3573B114-D1B0-462A-B899-19AF58AB0DAD}" type="presOf" srcId="{95CB34EA-AAC5-49AE-8D87-4AEAB19A9F82}" destId="{3BC78B8A-8BDE-4994-9682-41955864E8D1}" srcOrd="0" destOrd="0" presId="urn:microsoft.com/office/officeart/2005/8/layout/radial5"/>
    <dgm:cxn modelId="{C612071F-4B85-40C5-B4ED-96E98E72F8A6}" type="presOf" srcId="{9E3EB278-29A0-486E-85EF-3D8F306D5317}" destId="{6776F3F7-6948-497F-8273-6DE64C2C197D}" srcOrd="0" destOrd="0" presId="urn:microsoft.com/office/officeart/2005/8/layout/radial5"/>
    <dgm:cxn modelId="{5A92F4F8-7ED3-423D-947F-78DAC32F6539}" srcId="{1AC3911A-68D4-4B1F-B95F-1D3C2063AC14}" destId="{815D67FA-B0D4-42E7-9283-674B8E907A1C}" srcOrd="0" destOrd="0" parTransId="{218DC13F-CCAE-4D19-BF9C-6C959C21FB8C}" sibTransId="{BCEE185C-DCDE-4070-868B-137FA949DF0B}"/>
    <dgm:cxn modelId="{BF1E3093-1957-4202-BBBA-6A21E447EFA7}" type="presOf" srcId="{5FAD9D77-1085-4887-B83D-E91EF90A6B29}" destId="{9BE25437-F20F-4F18-B44B-EA013D434577}" srcOrd="0" destOrd="0" presId="urn:microsoft.com/office/officeart/2005/8/layout/radial5"/>
    <dgm:cxn modelId="{19D57B82-8ADA-48BE-859B-25879370B357}" type="presOf" srcId="{1AC3911A-68D4-4B1F-B95F-1D3C2063AC14}" destId="{BEB607A6-0833-4577-9797-53350C939208}" srcOrd="0" destOrd="0" presId="urn:microsoft.com/office/officeart/2005/8/layout/radial5"/>
    <dgm:cxn modelId="{0B88D958-F90A-4035-9FAC-BEF9C7B0A0FD}" type="presOf" srcId="{5FAD9D77-1085-4887-B83D-E91EF90A6B29}" destId="{C069341C-6814-4C50-9425-5D58595B50C3}" srcOrd="1" destOrd="0" presId="urn:microsoft.com/office/officeart/2005/8/layout/radial5"/>
    <dgm:cxn modelId="{E46DC14E-4286-4DF7-810B-AFF5B051CD89}" type="presOf" srcId="{9E3EB278-29A0-486E-85EF-3D8F306D5317}" destId="{C4F1A99E-4AA3-42CB-B83A-DCCD18F881F6}" srcOrd="1" destOrd="0" presId="urn:microsoft.com/office/officeart/2005/8/layout/radial5"/>
    <dgm:cxn modelId="{D2D2BE2D-0808-41BC-B513-B975DB38D631}" srcId="{815D67FA-B0D4-42E7-9283-674B8E907A1C}" destId="{95CB34EA-AAC5-49AE-8D87-4AEAB19A9F82}" srcOrd="0" destOrd="0" parTransId="{5FAD9D77-1085-4887-B83D-E91EF90A6B29}" sibTransId="{B8B9C11E-4196-45C2-B0BA-376EB4E79F5A}"/>
    <dgm:cxn modelId="{15669503-02F7-466B-BF87-F935F20788B6}" srcId="{815D67FA-B0D4-42E7-9283-674B8E907A1C}" destId="{EFB7A078-77B2-4DCF-9E01-6160B9858792}" srcOrd="1" destOrd="0" parTransId="{9E3EB278-29A0-486E-85EF-3D8F306D5317}" sibTransId="{3BD71EC0-5FBC-401F-A350-3F42D321278B}"/>
    <dgm:cxn modelId="{3587542E-E989-447C-B301-CA999EC60F75}" type="presOf" srcId="{815D67FA-B0D4-42E7-9283-674B8E907A1C}" destId="{3198009E-ECAD-46FB-A861-6F6F1E9685D4}" srcOrd="0" destOrd="0" presId="urn:microsoft.com/office/officeart/2005/8/layout/radial5"/>
    <dgm:cxn modelId="{AE851CB4-DB02-4472-92D3-9B5B900AF2E7}" type="presOf" srcId="{EFB7A078-77B2-4DCF-9E01-6160B9858792}" destId="{811BD68A-FF9E-4FA8-ADBB-C7A40375923A}" srcOrd="0" destOrd="0" presId="urn:microsoft.com/office/officeart/2005/8/layout/radial5"/>
    <dgm:cxn modelId="{8C623B2E-D6E4-4840-8990-69C2DDFAC4FE}" type="presParOf" srcId="{BEB607A6-0833-4577-9797-53350C939208}" destId="{3198009E-ECAD-46FB-A861-6F6F1E9685D4}" srcOrd="0" destOrd="0" presId="urn:microsoft.com/office/officeart/2005/8/layout/radial5"/>
    <dgm:cxn modelId="{67A424BD-CE73-4D2F-B5EA-4C2382CBD9DB}" type="presParOf" srcId="{BEB607A6-0833-4577-9797-53350C939208}" destId="{9BE25437-F20F-4F18-B44B-EA013D434577}" srcOrd="1" destOrd="0" presId="urn:microsoft.com/office/officeart/2005/8/layout/radial5"/>
    <dgm:cxn modelId="{4D07399B-31E1-47E6-B5F5-31BA3DB0E145}" type="presParOf" srcId="{9BE25437-F20F-4F18-B44B-EA013D434577}" destId="{C069341C-6814-4C50-9425-5D58595B50C3}" srcOrd="0" destOrd="0" presId="urn:microsoft.com/office/officeart/2005/8/layout/radial5"/>
    <dgm:cxn modelId="{EDDEFEC7-3244-4BD4-8D9E-C4433D837D2E}" type="presParOf" srcId="{BEB607A6-0833-4577-9797-53350C939208}" destId="{3BC78B8A-8BDE-4994-9682-41955864E8D1}" srcOrd="2" destOrd="0" presId="urn:microsoft.com/office/officeart/2005/8/layout/radial5"/>
    <dgm:cxn modelId="{807C7263-1D84-49FB-A468-D3B967FA950E}" type="presParOf" srcId="{BEB607A6-0833-4577-9797-53350C939208}" destId="{6776F3F7-6948-497F-8273-6DE64C2C197D}" srcOrd="3" destOrd="0" presId="urn:microsoft.com/office/officeart/2005/8/layout/radial5"/>
    <dgm:cxn modelId="{27E9F38B-CEA8-49BD-A7AA-2C483F9078AC}" type="presParOf" srcId="{6776F3F7-6948-497F-8273-6DE64C2C197D}" destId="{C4F1A99E-4AA3-42CB-B83A-DCCD18F881F6}" srcOrd="0" destOrd="0" presId="urn:microsoft.com/office/officeart/2005/8/layout/radial5"/>
    <dgm:cxn modelId="{2F58EEAB-5ACC-4C19-AEB8-992AFDEFB5B8}" type="presParOf" srcId="{BEB607A6-0833-4577-9797-53350C939208}" destId="{811BD68A-FF9E-4FA8-ADBB-C7A40375923A}" srcOrd="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8861B-A95D-4986-924C-CC045BBF7A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B9DF21F6-89BD-4C28-8127-0B8A2E50EF09}">
      <dgm:prSet phldrT="[Texto]"/>
      <dgm:spPr/>
      <dgm:t>
        <a:bodyPr/>
        <a:lstStyle/>
        <a:p>
          <a:r>
            <a:rPr lang="es-ES" dirty="0" smtClean="0"/>
            <a:t>E1</a:t>
          </a:r>
          <a:endParaRPr lang="es-ES" dirty="0"/>
        </a:p>
      </dgm:t>
    </dgm:pt>
    <dgm:pt modelId="{1C1CAD94-7BB3-45B0-84DA-13EFA03F8083}" type="parTrans" cxnId="{784158B4-7AC5-4F1B-B6DB-A472E213E135}">
      <dgm:prSet/>
      <dgm:spPr/>
      <dgm:t>
        <a:bodyPr/>
        <a:lstStyle/>
        <a:p>
          <a:endParaRPr lang="es-ES"/>
        </a:p>
      </dgm:t>
    </dgm:pt>
    <dgm:pt modelId="{AD499670-CE8B-4503-8205-C6D21C3ABCE9}" type="sibTrans" cxnId="{784158B4-7AC5-4F1B-B6DB-A472E213E135}">
      <dgm:prSet/>
      <dgm:spPr/>
      <dgm:t>
        <a:bodyPr/>
        <a:lstStyle/>
        <a:p>
          <a:endParaRPr lang="es-ES"/>
        </a:p>
      </dgm:t>
    </dgm:pt>
    <dgm:pt modelId="{1A2327D8-1C56-4F54-961B-19BC8066C356}">
      <dgm:prSet phldrT="[Texto]" custT="1"/>
      <dgm:spPr/>
      <dgm:t>
        <a:bodyPr/>
        <a:lstStyle/>
        <a:p>
          <a:pPr algn="just"/>
          <a:r>
            <a:rPr lang="es-EC" sz="1400" b="1" dirty="0" smtClean="0">
              <a:latin typeface="Times New Roman" panose="02020603050405020304" pitchFamily="18" charset="0"/>
              <a:cs typeface="Times New Roman" panose="02020603050405020304" pitchFamily="18" charset="0"/>
            </a:rPr>
            <a:t>Realizar un análisis de la literatura </a:t>
          </a:r>
          <a:r>
            <a:rPr lang="es-EC" sz="1400" dirty="0" smtClean="0">
              <a:latin typeface="Times New Roman" panose="02020603050405020304" pitchFamily="18" charset="0"/>
              <a:cs typeface="Times New Roman" panose="02020603050405020304" pitchFamily="18" charset="0"/>
            </a:rPr>
            <a:t>mediante una revisión inicial, para determinar los algoritmos de minería de datos y herramientas, más adecuadas para crear el modelo de clasificación del BDH y de Pensiones. </a:t>
          </a:r>
          <a:endParaRPr lang="es-ES" sz="1400" dirty="0">
            <a:latin typeface="Times New Roman" panose="02020603050405020304" pitchFamily="18" charset="0"/>
            <a:cs typeface="Times New Roman" panose="02020603050405020304" pitchFamily="18" charset="0"/>
          </a:endParaRPr>
        </a:p>
      </dgm:t>
    </dgm:pt>
    <dgm:pt modelId="{82BC1F02-C5FB-401C-8030-4B82670BF6BB}" type="parTrans" cxnId="{049BE9FF-E5AF-48ED-AD12-D855451F497B}">
      <dgm:prSet/>
      <dgm:spPr/>
      <dgm:t>
        <a:bodyPr/>
        <a:lstStyle/>
        <a:p>
          <a:endParaRPr lang="es-ES"/>
        </a:p>
      </dgm:t>
    </dgm:pt>
    <dgm:pt modelId="{AD95184D-67A6-4448-B61D-01361B4BAD0E}" type="sibTrans" cxnId="{049BE9FF-E5AF-48ED-AD12-D855451F497B}">
      <dgm:prSet/>
      <dgm:spPr/>
      <dgm:t>
        <a:bodyPr/>
        <a:lstStyle/>
        <a:p>
          <a:endParaRPr lang="es-ES"/>
        </a:p>
      </dgm:t>
    </dgm:pt>
    <dgm:pt modelId="{0C5777AA-4116-474F-844A-0B1C50EAC010}">
      <dgm:prSet phldrT="[Texto]"/>
      <dgm:spPr/>
      <dgm:t>
        <a:bodyPr/>
        <a:lstStyle/>
        <a:p>
          <a:r>
            <a:rPr lang="es-ES" dirty="0" smtClean="0"/>
            <a:t>E2</a:t>
          </a:r>
          <a:endParaRPr lang="es-ES" dirty="0"/>
        </a:p>
      </dgm:t>
    </dgm:pt>
    <dgm:pt modelId="{DC02644F-E82C-4CED-9687-3566D20B2630}" type="parTrans" cxnId="{4184CA7C-E792-4788-9767-E4AF5B00F6A8}">
      <dgm:prSet/>
      <dgm:spPr/>
      <dgm:t>
        <a:bodyPr/>
        <a:lstStyle/>
        <a:p>
          <a:endParaRPr lang="es-ES"/>
        </a:p>
      </dgm:t>
    </dgm:pt>
    <dgm:pt modelId="{5EC5C1C9-3BA4-4804-BFAB-7BDA83605934}" type="sibTrans" cxnId="{4184CA7C-E792-4788-9767-E4AF5B00F6A8}">
      <dgm:prSet/>
      <dgm:spPr/>
      <dgm:t>
        <a:bodyPr/>
        <a:lstStyle/>
        <a:p>
          <a:endParaRPr lang="es-ES"/>
        </a:p>
      </dgm:t>
    </dgm:pt>
    <dgm:pt modelId="{D7E38D0D-6110-4758-BED6-910D51443C91}">
      <dgm:prSet phldrT="[Texto]" custT="1"/>
      <dgm:spPr/>
      <dgm:t>
        <a:bodyPr/>
        <a:lstStyle/>
        <a:p>
          <a:pPr algn="just"/>
          <a:r>
            <a:rPr lang="es-EC" sz="1400" b="1" dirty="0" smtClean="0">
              <a:latin typeface="Times New Roman" panose="02020603050405020304" pitchFamily="18" charset="0"/>
              <a:cs typeface="Times New Roman" panose="02020603050405020304" pitchFamily="18" charset="0"/>
            </a:rPr>
            <a:t>Recolectar y depurar los datos </a:t>
          </a:r>
          <a:r>
            <a:rPr lang="es-EC" sz="1400" dirty="0" smtClean="0">
              <a:latin typeface="Times New Roman" panose="02020603050405020304" pitchFamily="18" charset="0"/>
              <a:cs typeface="Times New Roman" panose="02020603050405020304" pitchFamily="18" charset="0"/>
            </a:rPr>
            <a:t>existentes en la base de datos de la Institución Pública para estructurar una nueva BDD, con la cual se </a:t>
          </a:r>
          <a:r>
            <a:rPr lang="es-EC" sz="1400" b="1" dirty="0" smtClean="0">
              <a:latin typeface="Times New Roman" panose="02020603050405020304" pitchFamily="18" charset="0"/>
              <a:cs typeface="Times New Roman" panose="02020603050405020304" pitchFamily="18" charset="0"/>
            </a:rPr>
            <a:t>procederá a formatear </a:t>
          </a:r>
          <a:r>
            <a:rPr lang="es-EC" sz="1400" dirty="0" smtClean="0">
              <a:latin typeface="Times New Roman" panose="02020603050405020304" pitchFamily="18" charset="0"/>
              <a:cs typeface="Times New Roman" panose="02020603050405020304" pitchFamily="18" charset="0"/>
            </a:rPr>
            <a:t>los datos para garantizar el correcto funcionamiento del modelo de minería de datos a ser implementado.</a:t>
          </a:r>
          <a:endParaRPr lang="es-ES" sz="1400" dirty="0">
            <a:latin typeface="Times New Roman" panose="02020603050405020304" pitchFamily="18" charset="0"/>
            <a:cs typeface="Times New Roman" panose="02020603050405020304" pitchFamily="18" charset="0"/>
          </a:endParaRPr>
        </a:p>
      </dgm:t>
    </dgm:pt>
    <dgm:pt modelId="{39BC8854-2C46-444B-B49A-6760717EC6DC}" type="parTrans" cxnId="{8CF3B04F-A763-4F30-8EB2-292BA324F414}">
      <dgm:prSet/>
      <dgm:spPr/>
      <dgm:t>
        <a:bodyPr/>
        <a:lstStyle/>
        <a:p>
          <a:endParaRPr lang="es-ES"/>
        </a:p>
      </dgm:t>
    </dgm:pt>
    <dgm:pt modelId="{1768445D-E011-462F-9458-75EA364EEB06}" type="sibTrans" cxnId="{8CF3B04F-A763-4F30-8EB2-292BA324F414}">
      <dgm:prSet/>
      <dgm:spPr/>
      <dgm:t>
        <a:bodyPr/>
        <a:lstStyle/>
        <a:p>
          <a:endParaRPr lang="es-ES"/>
        </a:p>
      </dgm:t>
    </dgm:pt>
    <dgm:pt modelId="{76B857E3-AA5A-4E91-8942-8E3D94AD69B2}">
      <dgm:prSet phldrT="[Texto]"/>
      <dgm:spPr/>
      <dgm:t>
        <a:bodyPr/>
        <a:lstStyle/>
        <a:p>
          <a:r>
            <a:rPr lang="es-ES" dirty="0" smtClean="0"/>
            <a:t>E3</a:t>
          </a:r>
          <a:endParaRPr lang="es-ES" dirty="0"/>
        </a:p>
      </dgm:t>
    </dgm:pt>
    <dgm:pt modelId="{F91591FF-269D-4A72-80E5-56F00113FC44}" type="parTrans" cxnId="{D5EC5564-5DD7-4CB8-9627-212CA1C9D726}">
      <dgm:prSet/>
      <dgm:spPr/>
      <dgm:t>
        <a:bodyPr/>
        <a:lstStyle/>
        <a:p>
          <a:endParaRPr lang="es-ES"/>
        </a:p>
      </dgm:t>
    </dgm:pt>
    <dgm:pt modelId="{85187EAE-C524-4A0F-A6E6-1E1661E73542}" type="sibTrans" cxnId="{D5EC5564-5DD7-4CB8-9627-212CA1C9D726}">
      <dgm:prSet/>
      <dgm:spPr/>
      <dgm:t>
        <a:bodyPr/>
        <a:lstStyle/>
        <a:p>
          <a:endParaRPr lang="es-ES"/>
        </a:p>
      </dgm:t>
    </dgm:pt>
    <dgm:pt modelId="{F03E379A-131D-41EB-B004-5C6217626E62}">
      <dgm:prSet phldrT="[Texto]" custT="1"/>
      <dgm:spPr/>
      <dgm:t>
        <a:bodyPr/>
        <a:lstStyle/>
        <a:p>
          <a:pPr algn="just"/>
          <a:r>
            <a:rPr lang="es-ES" sz="1400" b="1" dirty="0" smtClean="0">
              <a:latin typeface="Times New Roman" panose="02020603050405020304" pitchFamily="18" charset="0"/>
              <a:cs typeface="Times New Roman" panose="02020603050405020304" pitchFamily="18" charset="0"/>
            </a:rPr>
            <a:t>Crear y configurar un modelo de minería de datos </a:t>
          </a:r>
          <a:r>
            <a:rPr lang="es-ES" sz="1400" dirty="0" smtClean="0">
              <a:latin typeface="Times New Roman" panose="02020603050405020304" pitchFamily="18" charset="0"/>
              <a:cs typeface="Times New Roman" panose="02020603050405020304" pitchFamily="18" charset="0"/>
            </a:rPr>
            <a:t>que determine los </a:t>
          </a:r>
          <a:r>
            <a:rPr lang="es-EC" sz="1400" dirty="0" smtClean="0">
              <a:latin typeface="Times New Roman" panose="02020603050405020304" pitchFamily="18" charset="0"/>
              <a:cs typeface="Times New Roman" panose="02020603050405020304" pitchFamily="18" charset="0"/>
            </a:rPr>
            <a:t>patrones de comportamiento de los beneficiarios del BDH y de Pensiones, para clasificarlos de acuerdo a las vulnerabilidades detectadas siguiendo los lineamientos de la metodología.</a:t>
          </a:r>
          <a:endParaRPr lang="es-ES" sz="1400" dirty="0">
            <a:latin typeface="Times New Roman" panose="02020603050405020304" pitchFamily="18" charset="0"/>
            <a:cs typeface="Times New Roman" panose="02020603050405020304" pitchFamily="18" charset="0"/>
          </a:endParaRPr>
        </a:p>
      </dgm:t>
    </dgm:pt>
    <dgm:pt modelId="{B189FD09-715B-4212-A83E-09D6375972F8}" type="parTrans" cxnId="{FFA44C51-79D5-44AE-96ED-F1A5CB32CF18}">
      <dgm:prSet/>
      <dgm:spPr/>
      <dgm:t>
        <a:bodyPr/>
        <a:lstStyle/>
        <a:p>
          <a:endParaRPr lang="es-ES"/>
        </a:p>
      </dgm:t>
    </dgm:pt>
    <dgm:pt modelId="{254F9879-F38F-45EF-8B6D-13186D4C6CAD}" type="sibTrans" cxnId="{FFA44C51-79D5-44AE-96ED-F1A5CB32CF18}">
      <dgm:prSet/>
      <dgm:spPr/>
      <dgm:t>
        <a:bodyPr/>
        <a:lstStyle/>
        <a:p>
          <a:endParaRPr lang="es-ES"/>
        </a:p>
      </dgm:t>
    </dgm:pt>
    <dgm:pt modelId="{B48B27E3-85C3-4860-A063-774C86A87AD3}" type="pres">
      <dgm:prSet presAssocID="{EF28861B-A95D-4986-924C-CC045BBF7AA0}" presName="linearFlow" presStyleCnt="0">
        <dgm:presLayoutVars>
          <dgm:dir/>
          <dgm:animLvl val="lvl"/>
          <dgm:resizeHandles val="exact"/>
        </dgm:presLayoutVars>
      </dgm:prSet>
      <dgm:spPr/>
      <dgm:t>
        <a:bodyPr/>
        <a:lstStyle/>
        <a:p>
          <a:endParaRPr lang="es-ES"/>
        </a:p>
      </dgm:t>
    </dgm:pt>
    <dgm:pt modelId="{80B1BDCE-382E-44C5-8945-8D0122B2B93E}" type="pres">
      <dgm:prSet presAssocID="{B9DF21F6-89BD-4C28-8127-0B8A2E50EF09}" presName="composite" presStyleCnt="0"/>
      <dgm:spPr/>
    </dgm:pt>
    <dgm:pt modelId="{1D864676-2313-4309-93D0-C92595C8BE17}" type="pres">
      <dgm:prSet presAssocID="{B9DF21F6-89BD-4C28-8127-0B8A2E50EF09}" presName="parentText" presStyleLbl="alignNode1" presStyleIdx="0" presStyleCnt="3">
        <dgm:presLayoutVars>
          <dgm:chMax val="1"/>
          <dgm:bulletEnabled val="1"/>
        </dgm:presLayoutVars>
      </dgm:prSet>
      <dgm:spPr/>
      <dgm:t>
        <a:bodyPr/>
        <a:lstStyle/>
        <a:p>
          <a:endParaRPr lang="es-ES"/>
        </a:p>
      </dgm:t>
    </dgm:pt>
    <dgm:pt modelId="{5B59E72E-A697-4292-BB3B-0E74F1F4334B}" type="pres">
      <dgm:prSet presAssocID="{B9DF21F6-89BD-4C28-8127-0B8A2E50EF09}" presName="descendantText" presStyleLbl="alignAcc1" presStyleIdx="0" presStyleCnt="3" custScaleX="100694" custLinFactNeighborX="269" custLinFactNeighborY="-707">
        <dgm:presLayoutVars>
          <dgm:bulletEnabled val="1"/>
        </dgm:presLayoutVars>
      </dgm:prSet>
      <dgm:spPr/>
      <dgm:t>
        <a:bodyPr/>
        <a:lstStyle/>
        <a:p>
          <a:endParaRPr lang="es-ES"/>
        </a:p>
      </dgm:t>
    </dgm:pt>
    <dgm:pt modelId="{6BA82A8D-6DC3-4AD9-B5A2-B9EC96FE01A0}" type="pres">
      <dgm:prSet presAssocID="{AD499670-CE8B-4503-8205-C6D21C3ABCE9}" presName="sp" presStyleCnt="0"/>
      <dgm:spPr/>
    </dgm:pt>
    <dgm:pt modelId="{4CF47365-D6D8-4691-BB1F-C5F7FCFB8385}" type="pres">
      <dgm:prSet presAssocID="{0C5777AA-4116-474F-844A-0B1C50EAC010}" presName="composite" presStyleCnt="0"/>
      <dgm:spPr/>
    </dgm:pt>
    <dgm:pt modelId="{798ED1DF-3B6B-4FAE-A7C1-AEA5D49AB47E}" type="pres">
      <dgm:prSet presAssocID="{0C5777AA-4116-474F-844A-0B1C50EAC010}" presName="parentText" presStyleLbl="alignNode1" presStyleIdx="1" presStyleCnt="3">
        <dgm:presLayoutVars>
          <dgm:chMax val="1"/>
          <dgm:bulletEnabled val="1"/>
        </dgm:presLayoutVars>
      </dgm:prSet>
      <dgm:spPr/>
      <dgm:t>
        <a:bodyPr/>
        <a:lstStyle/>
        <a:p>
          <a:endParaRPr lang="es-ES"/>
        </a:p>
      </dgm:t>
    </dgm:pt>
    <dgm:pt modelId="{DB0FC503-F400-402A-8C13-853743B1E70D}" type="pres">
      <dgm:prSet presAssocID="{0C5777AA-4116-474F-844A-0B1C50EAC010}" presName="descendantText" presStyleLbl="alignAcc1" presStyleIdx="1" presStyleCnt="3">
        <dgm:presLayoutVars>
          <dgm:bulletEnabled val="1"/>
        </dgm:presLayoutVars>
      </dgm:prSet>
      <dgm:spPr/>
      <dgm:t>
        <a:bodyPr/>
        <a:lstStyle/>
        <a:p>
          <a:endParaRPr lang="es-ES"/>
        </a:p>
      </dgm:t>
    </dgm:pt>
    <dgm:pt modelId="{DA9CD696-C152-4579-B7A4-E5BFE7908BE5}" type="pres">
      <dgm:prSet presAssocID="{5EC5C1C9-3BA4-4804-BFAB-7BDA83605934}" presName="sp" presStyleCnt="0"/>
      <dgm:spPr/>
    </dgm:pt>
    <dgm:pt modelId="{E9DD1061-BD29-42CE-9A83-527F110CB2E6}" type="pres">
      <dgm:prSet presAssocID="{76B857E3-AA5A-4E91-8942-8E3D94AD69B2}" presName="composite" presStyleCnt="0"/>
      <dgm:spPr/>
    </dgm:pt>
    <dgm:pt modelId="{E5C21C61-72EA-4CB0-B40C-8FC9A70CFBC3}" type="pres">
      <dgm:prSet presAssocID="{76B857E3-AA5A-4E91-8942-8E3D94AD69B2}" presName="parentText" presStyleLbl="alignNode1" presStyleIdx="2" presStyleCnt="3">
        <dgm:presLayoutVars>
          <dgm:chMax val="1"/>
          <dgm:bulletEnabled val="1"/>
        </dgm:presLayoutVars>
      </dgm:prSet>
      <dgm:spPr/>
      <dgm:t>
        <a:bodyPr/>
        <a:lstStyle/>
        <a:p>
          <a:endParaRPr lang="es-ES"/>
        </a:p>
      </dgm:t>
    </dgm:pt>
    <dgm:pt modelId="{FF7107DF-784C-4C08-A038-C30EA9040188}" type="pres">
      <dgm:prSet presAssocID="{76B857E3-AA5A-4E91-8942-8E3D94AD69B2}" presName="descendantText" presStyleLbl="alignAcc1" presStyleIdx="2" presStyleCnt="3">
        <dgm:presLayoutVars>
          <dgm:bulletEnabled val="1"/>
        </dgm:presLayoutVars>
      </dgm:prSet>
      <dgm:spPr/>
      <dgm:t>
        <a:bodyPr/>
        <a:lstStyle/>
        <a:p>
          <a:endParaRPr lang="es-ES"/>
        </a:p>
      </dgm:t>
    </dgm:pt>
  </dgm:ptLst>
  <dgm:cxnLst>
    <dgm:cxn modelId="{BF8C169D-43D8-4845-9D55-D09548FE7AD3}" type="presOf" srcId="{EF28861B-A95D-4986-924C-CC045BBF7AA0}" destId="{B48B27E3-85C3-4860-A063-774C86A87AD3}" srcOrd="0" destOrd="0" presId="urn:microsoft.com/office/officeart/2005/8/layout/chevron2"/>
    <dgm:cxn modelId="{A0258241-FC8C-48B9-8F34-E84BA206BCEA}" type="presOf" srcId="{B9DF21F6-89BD-4C28-8127-0B8A2E50EF09}" destId="{1D864676-2313-4309-93D0-C92595C8BE17}" srcOrd="0" destOrd="0" presId="urn:microsoft.com/office/officeart/2005/8/layout/chevron2"/>
    <dgm:cxn modelId="{FFA44C51-79D5-44AE-96ED-F1A5CB32CF18}" srcId="{76B857E3-AA5A-4E91-8942-8E3D94AD69B2}" destId="{F03E379A-131D-41EB-B004-5C6217626E62}" srcOrd="0" destOrd="0" parTransId="{B189FD09-715B-4212-A83E-09D6375972F8}" sibTransId="{254F9879-F38F-45EF-8B6D-13186D4C6CAD}"/>
    <dgm:cxn modelId="{8CF3B04F-A763-4F30-8EB2-292BA324F414}" srcId="{0C5777AA-4116-474F-844A-0B1C50EAC010}" destId="{D7E38D0D-6110-4758-BED6-910D51443C91}" srcOrd="0" destOrd="0" parTransId="{39BC8854-2C46-444B-B49A-6760717EC6DC}" sibTransId="{1768445D-E011-462F-9458-75EA364EEB06}"/>
    <dgm:cxn modelId="{044CA416-14E6-433D-83FD-5FF64164724D}" type="presOf" srcId="{76B857E3-AA5A-4E91-8942-8E3D94AD69B2}" destId="{E5C21C61-72EA-4CB0-B40C-8FC9A70CFBC3}" srcOrd="0" destOrd="0" presId="urn:microsoft.com/office/officeart/2005/8/layout/chevron2"/>
    <dgm:cxn modelId="{D61814CD-FF9A-4636-A714-2A5778756C45}" type="presOf" srcId="{D7E38D0D-6110-4758-BED6-910D51443C91}" destId="{DB0FC503-F400-402A-8C13-853743B1E70D}" srcOrd="0" destOrd="0" presId="urn:microsoft.com/office/officeart/2005/8/layout/chevron2"/>
    <dgm:cxn modelId="{1224655B-DBDB-4235-BEB3-E794EE5A6F9E}" type="presOf" srcId="{0C5777AA-4116-474F-844A-0B1C50EAC010}" destId="{798ED1DF-3B6B-4FAE-A7C1-AEA5D49AB47E}" srcOrd="0" destOrd="0" presId="urn:microsoft.com/office/officeart/2005/8/layout/chevron2"/>
    <dgm:cxn modelId="{406D6AE0-3692-40BB-9600-9DE1F71E2C2B}" type="presOf" srcId="{1A2327D8-1C56-4F54-961B-19BC8066C356}" destId="{5B59E72E-A697-4292-BB3B-0E74F1F4334B}" srcOrd="0" destOrd="0" presId="urn:microsoft.com/office/officeart/2005/8/layout/chevron2"/>
    <dgm:cxn modelId="{4184CA7C-E792-4788-9767-E4AF5B00F6A8}" srcId="{EF28861B-A95D-4986-924C-CC045BBF7AA0}" destId="{0C5777AA-4116-474F-844A-0B1C50EAC010}" srcOrd="1" destOrd="0" parTransId="{DC02644F-E82C-4CED-9687-3566D20B2630}" sibTransId="{5EC5C1C9-3BA4-4804-BFAB-7BDA83605934}"/>
    <dgm:cxn modelId="{D5EC5564-5DD7-4CB8-9627-212CA1C9D726}" srcId="{EF28861B-A95D-4986-924C-CC045BBF7AA0}" destId="{76B857E3-AA5A-4E91-8942-8E3D94AD69B2}" srcOrd="2" destOrd="0" parTransId="{F91591FF-269D-4A72-80E5-56F00113FC44}" sibTransId="{85187EAE-C524-4A0F-A6E6-1E1661E73542}"/>
    <dgm:cxn modelId="{F73A6580-B5DF-4DF1-A30C-986C13430799}" type="presOf" srcId="{F03E379A-131D-41EB-B004-5C6217626E62}" destId="{FF7107DF-784C-4C08-A038-C30EA9040188}" srcOrd="0" destOrd="0" presId="urn:microsoft.com/office/officeart/2005/8/layout/chevron2"/>
    <dgm:cxn modelId="{049BE9FF-E5AF-48ED-AD12-D855451F497B}" srcId="{B9DF21F6-89BD-4C28-8127-0B8A2E50EF09}" destId="{1A2327D8-1C56-4F54-961B-19BC8066C356}" srcOrd="0" destOrd="0" parTransId="{82BC1F02-C5FB-401C-8030-4B82670BF6BB}" sibTransId="{AD95184D-67A6-4448-B61D-01361B4BAD0E}"/>
    <dgm:cxn modelId="{784158B4-7AC5-4F1B-B6DB-A472E213E135}" srcId="{EF28861B-A95D-4986-924C-CC045BBF7AA0}" destId="{B9DF21F6-89BD-4C28-8127-0B8A2E50EF09}" srcOrd="0" destOrd="0" parTransId="{1C1CAD94-7BB3-45B0-84DA-13EFA03F8083}" sibTransId="{AD499670-CE8B-4503-8205-C6D21C3ABCE9}"/>
    <dgm:cxn modelId="{85973CE2-74EE-4C80-9E8C-766F47129AC5}" type="presParOf" srcId="{B48B27E3-85C3-4860-A063-774C86A87AD3}" destId="{80B1BDCE-382E-44C5-8945-8D0122B2B93E}" srcOrd="0" destOrd="0" presId="urn:microsoft.com/office/officeart/2005/8/layout/chevron2"/>
    <dgm:cxn modelId="{280D3DD7-629F-41AE-A7FC-AA34F0F7529F}" type="presParOf" srcId="{80B1BDCE-382E-44C5-8945-8D0122B2B93E}" destId="{1D864676-2313-4309-93D0-C92595C8BE17}" srcOrd="0" destOrd="0" presId="urn:microsoft.com/office/officeart/2005/8/layout/chevron2"/>
    <dgm:cxn modelId="{8F57997E-CC7C-4365-ADCE-EC6E9B2E0AF4}" type="presParOf" srcId="{80B1BDCE-382E-44C5-8945-8D0122B2B93E}" destId="{5B59E72E-A697-4292-BB3B-0E74F1F4334B}" srcOrd="1" destOrd="0" presId="urn:microsoft.com/office/officeart/2005/8/layout/chevron2"/>
    <dgm:cxn modelId="{54A4EFA4-0865-4638-8024-F35469C3A748}" type="presParOf" srcId="{B48B27E3-85C3-4860-A063-774C86A87AD3}" destId="{6BA82A8D-6DC3-4AD9-B5A2-B9EC96FE01A0}" srcOrd="1" destOrd="0" presId="urn:microsoft.com/office/officeart/2005/8/layout/chevron2"/>
    <dgm:cxn modelId="{0630C3F5-3E1D-4BC5-8DAF-AFB6D4A0FA90}" type="presParOf" srcId="{B48B27E3-85C3-4860-A063-774C86A87AD3}" destId="{4CF47365-D6D8-4691-BB1F-C5F7FCFB8385}" srcOrd="2" destOrd="0" presId="urn:microsoft.com/office/officeart/2005/8/layout/chevron2"/>
    <dgm:cxn modelId="{4B322625-AE3E-4ED2-988B-DF02DA4ADB56}" type="presParOf" srcId="{4CF47365-D6D8-4691-BB1F-C5F7FCFB8385}" destId="{798ED1DF-3B6B-4FAE-A7C1-AEA5D49AB47E}" srcOrd="0" destOrd="0" presId="urn:microsoft.com/office/officeart/2005/8/layout/chevron2"/>
    <dgm:cxn modelId="{208CEC37-BD82-4EF3-A497-B446A7806B04}" type="presParOf" srcId="{4CF47365-D6D8-4691-BB1F-C5F7FCFB8385}" destId="{DB0FC503-F400-402A-8C13-853743B1E70D}" srcOrd="1" destOrd="0" presId="urn:microsoft.com/office/officeart/2005/8/layout/chevron2"/>
    <dgm:cxn modelId="{1EB22023-5C0E-475B-BA91-50CDCF401326}" type="presParOf" srcId="{B48B27E3-85C3-4860-A063-774C86A87AD3}" destId="{DA9CD696-C152-4579-B7A4-E5BFE7908BE5}" srcOrd="3" destOrd="0" presId="urn:microsoft.com/office/officeart/2005/8/layout/chevron2"/>
    <dgm:cxn modelId="{6FAF6AE0-83AA-4DC1-AD84-9959063E6732}" type="presParOf" srcId="{B48B27E3-85C3-4860-A063-774C86A87AD3}" destId="{E9DD1061-BD29-42CE-9A83-527F110CB2E6}" srcOrd="4" destOrd="0" presId="urn:microsoft.com/office/officeart/2005/8/layout/chevron2"/>
    <dgm:cxn modelId="{6B337867-8266-4199-B2A4-86E7DA255712}" type="presParOf" srcId="{E9DD1061-BD29-42CE-9A83-527F110CB2E6}" destId="{E5C21C61-72EA-4CB0-B40C-8FC9A70CFBC3}" srcOrd="0" destOrd="0" presId="urn:microsoft.com/office/officeart/2005/8/layout/chevron2"/>
    <dgm:cxn modelId="{7AA40007-192E-4528-A29C-AEB0443F5123}" type="presParOf" srcId="{E9DD1061-BD29-42CE-9A83-527F110CB2E6}" destId="{FF7107DF-784C-4C08-A038-C30EA904018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8009E-ECAD-46FB-A861-6F6F1E9685D4}">
      <dsp:nvSpPr>
        <dsp:cNvPr id="0" name=""/>
        <dsp:cNvSpPr/>
      </dsp:nvSpPr>
      <dsp:spPr>
        <a:xfrm>
          <a:off x="1634560" y="0"/>
          <a:ext cx="2627449" cy="26430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 Tipos de bonos y de pensiones que son más propensos a ser vulnerados por cobros </a:t>
          </a:r>
          <a:r>
            <a:rPr lang="es-EC" sz="1400" kern="1200" dirty="0" smtClean="0">
              <a:latin typeface="Times New Roman" panose="02020603050405020304" pitchFamily="18" charset="0"/>
              <a:cs typeface="Times New Roman" panose="02020603050405020304" pitchFamily="18" charset="0"/>
            </a:rPr>
            <a:t>indebidos.</a:t>
          </a:r>
          <a:endParaRPr lang="es-ES" sz="140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 Desequilibrio del número de puntos de pago.</a:t>
          </a:r>
          <a:endParaRPr lang="es-ES" sz="1400" kern="1200" dirty="0">
            <a:latin typeface="Times New Roman" panose="02020603050405020304" pitchFamily="18" charset="0"/>
            <a:cs typeface="Times New Roman" panose="02020603050405020304" pitchFamily="18" charset="0"/>
          </a:endParaRPr>
        </a:p>
      </dsp:txBody>
      <dsp:txXfrm>
        <a:off x="2019341" y="387071"/>
        <a:ext cx="1857887" cy="1868944"/>
      </dsp:txXfrm>
    </dsp:sp>
    <dsp:sp modelId="{9BE25437-F20F-4F18-B44B-EA013D434577}">
      <dsp:nvSpPr>
        <dsp:cNvPr id="0" name=""/>
        <dsp:cNvSpPr/>
      </dsp:nvSpPr>
      <dsp:spPr>
        <a:xfrm rot="19437879">
          <a:off x="1364305" y="2259058"/>
          <a:ext cx="522008" cy="397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1375707" y="2373568"/>
        <a:ext cx="402827" cy="238361"/>
      </dsp:txXfrm>
    </dsp:sp>
    <dsp:sp modelId="{3BC78B8A-8BDE-4994-9682-41955864E8D1}">
      <dsp:nvSpPr>
        <dsp:cNvPr id="0" name=""/>
        <dsp:cNvSpPr/>
      </dsp:nvSpPr>
      <dsp:spPr>
        <a:xfrm>
          <a:off x="111785" y="2573373"/>
          <a:ext cx="1754821" cy="1872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Un panorama real del comportamiento de los beneficiarios del BDH y de Pensiones</a:t>
          </a:r>
          <a:endParaRPr lang="es-ES" sz="1400" kern="1200" dirty="0">
            <a:latin typeface="Times New Roman" panose="02020603050405020304" pitchFamily="18" charset="0"/>
            <a:cs typeface="Times New Roman" panose="02020603050405020304" pitchFamily="18" charset="0"/>
          </a:endParaRPr>
        </a:p>
      </dsp:txBody>
      <dsp:txXfrm>
        <a:off x="368773" y="2847621"/>
        <a:ext cx="1240845" cy="1324186"/>
      </dsp:txXfrm>
    </dsp:sp>
    <dsp:sp modelId="{6776F3F7-6948-497F-8273-6DE64C2C197D}">
      <dsp:nvSpPr>
        <dsp:cNvPr id="0" name=""/>
        <dsp:cNvSpPr/>
      </dsp:nvSpPr>
      <dsp:spPr>
        <a:xfrm rot="14244203">
          <a:off x="4139564" y="2422882"/>
          <a:ext cx="670643" cy="397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4231257" y="2552540"/>
        <a:ext cx="551462" cy="238361"/>
      </dsp:txXfrm>
    </dsp:sp>
    <dsp:sp modelId="{811BD68A-FF9E-4FA8-ADBB-C7A40375923A}">
      <dsp:nvSpPr>
        <dsp:cNvPr id="0" name=""/>
        <dsp:cNvSpPr/>
      </dsp:nvSpPr>
      <dsp:spPr>
        <a:xfrm>
          <a:off x="4442477" y="3029944"/>
          <a:ext cx="1547423" cy="14908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Mejorar y generar cambios en el Ecuador</a:t>
          </a:r>
          <a:endParaRPr lang="es-ES" sz="1400" kern="1200" dirty="0">
            <a:latin typeface="Times New Roman" panose="02020603050405020304" pitchFamily="18" charset="0"/>
            <a:cs typeface="Times New Roman" panose="02020603050405020304" pitchFamily="18" charset="0"/>
          </a:endParaRPr>
        </a:p>
      </dsp:txBody>
      <dsp:txXfrm>
        <a:off x="4669092" y="3248272"/>
        <a:ext cx="1094193" cy="1054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058231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68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272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3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10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26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02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44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01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41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24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63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23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169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01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918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10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13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376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814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80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502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46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343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967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458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560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192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744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955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40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495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272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50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d2061351b_17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d2061351b_17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473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736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81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75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12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70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55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11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62" name="Google Shape;162;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3" name="Google Shape;163;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4" name="Google Shape;164;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5" name="Google Shape;165;p5"/>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5"/>
          <p:cNvGrpSpPr/>
          <p:nvPr/>
        </p:nvGrpSpPr>
        <p:grpSpPr>
          <a:xfrm>
            <a:off x="-9525" y="4462475"/>
            <a:ext cx="9167825" cy="595300"/>
            <a:chOff x="-9525" y="4462475"/>
            <a:chExt cx="9167825" cy="595300"/>
          </a:xfrm>
        </p:grpSpPr>
        <p:sp>
          <p:nvSpPr>
            <p:cNvPr id="169" name="Google Shape;169;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70" name="Google Shape;170;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71" name="Google Shape;171;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72" name="Google Shape;172;p5"/>
          <p:cNvGrpSpPr/>
          <p:nvPr/>
        </p:nvGrpSpPr>
        <p:grpSpPr>
          <a:xfrm>
            <a:off x="-42837" y="4443488"/>
            <a:ext cx="9229575" cy="642787"/>
            <a:chOff x="-42837" y="4443488"/>
            <a:chExt cx="9229575" cy="642787"/>
          </a:xfrm>
        </p:grpSpPr>
        <p:sp>
          <p:nvSpPr>
            <p:cNvPr id="173" name="Google Shape;173;p5"/>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5" name="Google Shape;205;p6"/>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6" name="Google Shape;206;p6"/>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7" name="Google Shape;207;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8" name="Google Shape;208;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9" name="Google Shape;209;p6"/>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6"/>
          <p:cNvGrpSpPr/>
          <p:nvPr/>
        </p:nvGrpSpPr>
        <p:grpSpPr>
          <a:xfrm>
            <a:off x="-9525" y="4462475"/>
            <a:ext cx="9167825" cy="595300"/>
            <a:chOff x="-9525" y="4462475"/>
            <a:chExt cx="9167825" cy="595300"/>
          </a:xfrm>
        </p:grpSpPr>
        <p:sp>
          <p:nvSpPr>
            <p:cNvPr id="213" name="Google Shape;213;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14" name="Google Shape;214;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15" name="Google Shape;215;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16" name="Google Shape;216;p6"/>
          <p:cNvGrpSpPr/>
          <p:nvPr/>
        </p:nvGrpSpPr>
        <p:grpSpPr>
          <a:xfrm>
            <a:off x="-42837" y="4443488"/>
            <a:ext cx="9229575" cy="642787"/>
            <a:chOff x="-42837" y="4443488"/>
            <a:chExt cx="9229575" cy="642787"/>
          </a:xfrm>
        </p:grpSpPr>
        <p:sp>
          <p:nvSpPr>
            <p:cNvPr id="217" name="Google Shape;217;p6"/>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6"/>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47"/>
        <p:cNvGrpSpPr/>
        <p:nvPr/>
      </p:nvGrpSpPr>
      <p:grpSpPr>
        <a:xfrm>
          <a:off x="0" y="0"/>
          <a:ext cx="0" cy="0"/>
          <a:chOff x="0" y="0"/>
          <a:chExt cx="0" cy="0"/>
        </a:xfrm>
      </p:grpSpPr>
      <p:sp>
        <p:nvSpPr>
          <p:cNvPr id="248" name="Google Shape;248;p7"/>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249" name="Google Shape;249;p7"/>
          <p:cNvSpPr txBox="1">
            <a:spLocks noGrp="1"/>
          </p:cNvSpPr>
          <p:nvPr>
            <p:ph type="body" idx="1"/>
          </p:nvPr>
        </p:nvSpPr>
        <p:spPr>
          <a:xfrm>
            <a:off x="705900" y="1626600"/>
            <a:ext cx="2471700" cy="3299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50" name="Google Shape;250;p7"/>
          <p:cNvSpPr txBox="1">
            <a:spLocks noGrp="1"/>
          </p:cNvSpPr>
          <p:nvPr>
            <p:ph type="body" idx="2"/>
          </p:nvPr>
        </p:nvSpPr>
        <p:spPr>
          <a:xfrm>
            <a:off x="3304125" y="1626600"/>
            <a:ext cx="2471700" cy="3299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51" name="Google Shape;251;p7"/>
          <p:cNvSpPr txBox="1">
            <a:spLocks noGrp="1"/>
          </p:cNvSpPr>
          <p:nvPr>
            <p:ph type="body" idx="3"/>
          </p:nvPr>
        </p:nvSpPr>
        <p:spPr>
          <a:xfrm>
            <a:off x="5902350" y="1626600"/>
            <a:ext cx="2471700" cy="32994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52" name="Google Shape;252;p7"/>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53" name="Google Shape;253;p7"/>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4" name="Google Shape;254;p7"/>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7"/>
          <p:cNvGrpSpPr/>
          <p:nvPr/>
        </p:nvGrpSpPr>
        <p:grpSpPr>
          <a:xfrm>
            <a:off x="-9525" y="4462475"/>
            <a:ext cx="9167825" cy="595300"/>
            <a:chOff x="-9525" y="4462475"/>
            <a:chExt cx="9167825" cy="595300"/>
          </a:xfrm>
        </p:grpSpPr>
        <p:sp>
          <p:nvSpPr>
            <p:cNvPr id="258" name="Google Shape;258;p7"/>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59" name="Google Shape;259;p7"/>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60" name="Google Shape;260;p7"/>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61" name="Google Shape;261;p7"/>
          <p:cNvGrpSpPr/>
          <p:nvPr/>
        </p:nvGrpSpPr>
        <p:grpSpPr>
          <a:xfrm>
            <a:off x="-42837" y="4443488"/>
            <a:ext cx="9229575" cy="642787"/>
            <a:chOff x="-42837" y="4443488"/>
            <a:chExt cx="9229575" cy="642787"/>
          </a:xfrm>
        </p:grpSpPr>
        <p:sp>
          <p:nvSpPr>
            <p:cNvPr id="262" name="Google Shape;262;p7"/>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94" name="Google Shape;294;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95" name="Google Shape;295;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6" name="Google Shape;296;p8"/>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8"/>
          <p:cNvGrpSpPr/>
          <p:nvPr/>
        </p:nvGrpSpPr>
        <p:grpSpPr>
          <a:xfrm>
            <a:off x="-9525" y="4462475"/>
            <a:ext cx="9167825" cy="595300"/>
            <a:chOff x="-9525" y="4462475"/>
            <a:chExt cx="9167825" cy="595300"/>
          </a:xfrm>
        </p:grpSpPr>
        <p:sp>
          <p:nvSpPr>
            <p:cNvPr id="300" name="Google Shape;300;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01" name="Google Shape;301;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02" name="Google Shape;302;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03" name="Google Shape;303;p8"/>
          <p:cNvGrpSpPr/>
          <p:nvPr/>
        </p:nvGrpSpPr>
        <p:grpSpPr>
          <a:xfrm>
            <a:off x="-42837" y="4443488"/>
            <a:ext cx="9229575" cy="642787"/>
            <a:chOff x="-42837" y="4443488"/>
            <a:chExt cx="9229575" cy="642787"/>
          </a:xfrm>
        </p:grpSpPr>
        <p:sp>
          <p:nvSpPr>
            <p:cNvPr id="304" name="Google Shape;304;p8"/>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8"/>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86" name="Google Shape;386;p10"/>
          <p:cNvGrpSpPr/>
          <p:nvPr/>
        </p:nvGrpSpPr>
        <p:grpSpPr>
          <a:xfrm>
            <a:off x="-42837" y="4443488"/>
            <a:ext cx="9229575" cy="642787"/>
            <a:chOff x="-42837" y="4443488"/>
            <a:chExt cx="9229575" cy="642787"/>
          </a:xfrm>
        </p:grpSpPr>
        <p:sp>
          <p:nvSpPr>
            <p:cNvPr id="387" name="Google Shape;387;p10"/>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458"/>
        <p:cNvGrpSpPr/>
        <p:nvPr/>
      </p:nvGrpSpPr>
      <p:grpSpPr>
        <a:xfrm>
          <a:off x="0" y="0"/>
          <a:ext cx="0" cy="0"/>
          <a:chOff x="0" y="0"/>
          <a:chExt cx="0" cy="0"/>
        </a:xfrm>
      </p:grpSpPr>
      <p:sp>
        <p:nvSpPr>
          <p:cNvPr id="459" name="Google Shape;459;p1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marL="914400" lvl="1"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marL="1371600" lvl="2"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marL="1828800" lvl="3"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marL="2286000" lvl="4"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marL="2743200" lvl="5"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marL="3200400" lvl="6"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marL="3657600" lvl="7"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marL="4114800" lvl="8"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554804" y="3390471"/>
            <a:ext cx="7903471" cy="1263721"/>
          </a:xfrm>
          <a:prstGeom prst="rect">
            <a:avLst/>
          </a:prstGeom>
        </p:spPr>
        <p:txBody>
          <a:bodyPr spcFirstLastPara="1" wrap="square" lIns="91425" tIns="91425" rIns="91425" bIns="91425" anchor="ctr" anchorCtr="0">
            <a:noAutofit/>
          </a:bodyPr>
          <a:lstStyle/>
          <a:p>
            <a:r>
              <a:rPr lang="es-EC" sz="1400" dirty="0">
                <a:latin typeface="Times New Roman" panose="02020603050405020304" pitchFamily="18" charset="0"/>
                <a:cs typeface="Times New Roman" panose="02020603050405020304" pitchFamily="18" charset="0"/>
              </a:rPr>
              <a:t>MODELO DE DATOS PARA DETERMINAR LOS PATRONES DE COMPORTAMIENTO DE LOS BENEFICIARIOS DEL BONO DE DESARROLLO HUMANO (BDH) Y DE PENSIONES.</a:t>
            </a:r>
            <a:r>
              <a:rPr lang="es-ES" dirty="0"/>
              <a:t/>
            </a:r>
            <a:br>
              <a:rPr lang="es-ES" dirty="0"/>
            </a:br>
            <a:endParaRPr dirty="0"/>
          </a:p>
        </p:txBody>
      </p:sp>
      <p:pic>
        <p:nvPicPr>
          <p:cNvPr id="3" name="Imagen 2">
            <a:extLst>
              <a:ext uri="{FF2B5EF4-FFF2-40B4-BE49-F238E27FC236}">
                <a16:creationId xmlns="" xmlns:a16="http://schemas.microsoft.com/office/drawing/2014/main" id="{9D5DE8C5-C6A2-3E4A-A433-1A5E4B3CD6F3}"/>
              </a:ext>
            </a:extLst>
          </p:cNvPr>
          <p:cNvPicPr>
            <a:picLocks noChangeAspect="1"/>
          </p:cNvPicPr>
          <p:nvPr/>
        </p:nvPicPr>
        <p:blipFill rotWithShape="1">
          <a:blip r:embed="rId3"/>
          <a:srcRect l="3031" r="9091" b="12291"/>
          <a:stretch/>
        </p:blipFill>
        <p:spPr>
          <a:xfrm>
            <a:off x="2391922" y="0"/>
            <a:ext cx="3584395" cy="976045"/>
          </a:xfrm>
          <a:prstGeom prst="rect">
            <a:avLst/>
          </a:prstGeom>
        </p:spPr>
      </p:pic>
      <p:sp>
        <p:nvSpPr>
          <p:cNvPr id="2" name="Rectángulo 1"/>
          <p:cNvSpPr/>
          <p:nvPr/>
        </p:nvSpPr>
        <p:spPr>
          <a:xfrm>
            <a:off x="854076" y="1112398"/>
            <a:ext cx="7304926" cy="2246769"/>
          </a:xfrm>
          <a:prstGeom prst="rect">
            <a:avLst/>
          </a:prstGeom>
        </p:spPr>
        <p:txBody>
          <a:bodyPr wrap="square">
            <a:spAutoFit/>
          </a:bodyPr>
          <a:lstStyle/>
          <a:p>
            <a:pPr algn="ctr"/>
            <a:r>
              <a:rPr lang="es-ES_tradnl" b="1" dirty="0">
                <a:latin typeface="Times New Roman" panose="02020603050405020304" pitchFamily="18" charset="0"/>
                <a:ea typeface="Times New Roman" panose="02020603050405020304" pitchFamily="18" charset="0"/>
              </a:rPr>
              <a:t>VICERRECTORADO DE INVESTIGACIÓN, INNOVACIÓN Y TRANSFERENCIA DE TECNOLÓGÍA</a:t>
            </a:r>
            <a:endParaRPr lang="es-EC" dirty="0">
              <a:latin typeface="Arial" panose="020B0604020202020204" pitchFamily="34" charset="0"/>
              <a:ea typeface="Times New Roman" panose="02020603050405020304" pitchFamily="18" charset="0"/>
            </a:endParaRPr>
          </a:p>
          <a:p>
            <a:pPr algn="ctr"/>
            <a:r>
              <a:rPr lang="es-ES_tradnl" b="1" dirty="0">
                <a:latin typeface="Times New Roman" panose="02020603050405020304" pitchFamily="18" charset="0"/>
                <a:ea typeface="Times New Roman" panose="02020603050405020304" pitchFamily="18" charset="0"/>
              </a:rPr>
              <a:t>CENTRO DE POSGRADOS </a:t>
            </a:r>
            <a:endParaRPr lang="es-EC" dirty="0">
              <a:latin typeface="Arial" panose="020B0604020202020204" pitchFamily="34" charset="0"/>
              <a:ea typeface="Times New Roman" panose="02020603050405020304" pitchFamily="18" charset="0"/>
            </a:endParaRPr>
          </a:p>
          <a:p>
            <a:endParaRPr lang="es-EC" dirty="0">
              <a:latin typeface="Arial" panose="020B0604020202020204" pitchFamily="34" charset="0"/>
              <a:ea typeface="Times New Roman" panose="02020603050405020304" pitchFamily="18" charset="0"/>
            </a:endParaRPr>
          </a:p>
          <a:p>
            <a:pPr algn="ctr"/>
            <a:r>
              <a:rPr lang="es-ES_tradnl" b="1" dirty="0">
                <a:latin typeface="Times New Roman" panose="02020603050405020304" pitchFamily="18" charset="0"/>
                <a:ea typeface="Times New Roman" panose="02020603050405020304" pitchFamily="18" charset="0"/>
              </a:rPr>
              <a:t>MAESTRÍA EN GESTIÓN DE SISTEMAS DE</a:t>
            </a:r>
            <a:endParaRPr lang="es-EC" dirty="0">
              <a:latin typeface="Arial" panose="020B0604020202020204" pitchFamily="34" charset="0"/>
              <a:ea typeface="Times New Roman" panose="02020603050405020304" pitchFamily="18" charset="0"/>
            </a:endParaRPr>
          </a:p>
          <a:p>
            <a:pPr algn="ctr"/>
            <a:r>
              <a:rPr lang="es-ES_tradnl" b="1" dirty="0">
                <a:latin typeface="Times New Roman" panose="02020603050405020304" pitchFamily="18" charset="0"/>
                <a:ea typeface="Times New Roman" panose="02020603050405020304" pitchFamily="18" charset="0"/>
              </a:rPr>
              <a:t>INFORMACIÓN E INTELIGENCIA DE NEGOCIOS</a:t>
            </a:r>
            <a:endParaRPr lang="es-EC" dirty="0">
              <a:latin typeface="Arial" panose="020B0604020202020204" pitchFamily="34" charset="0"/>
              <a:ea typeface="Times New Roman" panose="02020603050405020304" pitchFamily="18" charset="0"/>
            </a:endParaRPr>
          </a:p>
          <a:p>
            <a:pPr algn="ctr"/>
            <a:r>
              <a:rPr lang="es-ES_tradnl" b="1" dirty="0">
                <a:latin typeface="Times New Roman" panose="02020603050405020304" pitchFamily="18" charset="0"/>
                <a:ea typeface="Times New Roman" panose="02020603050405020304" pitchFamily="18" charset="0"/>
              </a:rPr>
              <a:t> </a:t>
            </a:r>
            <a:endParaRPr lang="es-EC" dirty="0">
              <a:latin typeface="Arial" panose="020B0604020202020204" pitchFamily="34" charset="0"/>
              <a:ea typeface="Times New Roman" panose="02020603050405020304" pitchFamily="18" charset="0"/>
            </a:endParaRPr>
          </a:p>
          <a:p>
            <a:pPr algn="ctr"/>
            <a:r>
              <a:rPr lang="es-ES_tradnl" b="1" dirty="0">
                <a:latin typeface="Times New Roman" panose="02020603050405020304" pitchFamily="18" charset="0"/>
                <a:ea typeface="Times New Roman" panose="02020603050405020304" pitchFamily="18" charset="0"/>
              </a:rPr>
              <a:t>TRABAJO DE TITULACIÓN PREVIO A LA OBTENCIÓN DEL TÍTULO DE MAGÍSTER EN: GESTIÓN DE SISTEMAS DE INFORMACIÓN E INTELIGENCIA DE NEGOCIOS</a:t>
            </a:r>
            <a:endParaRPr lang="es-EC" dirty="0">
              <a:latin typeface="Arial" panose="020B0604020202020204" pitchFamily="34" charset="0"/>
              <a:ea typeface="Times New Roman" panose="02020603050405020304" pitchFamily="18" charset="0"/>
            </a:endParaRPr>
          </a:p>
        </p:txBody>
      </p:sp>
      <p:sp>
        <p:nvSpPr>
          <p:cNvPr id="4" name="Rectángulo 3"/>
          <p:cNvSpPr/>
          <p:nvPr/>
        </p:nvSpPr>
        <p:spPr>
          <a:xfrm>
            <a:off x="1737653" y="4022331"/>
            <a:ext cx="5711110" cy="954107"/>
          </a:xfrm>
          <a:prstGeom prst="rect">
            <a:avLst/>
          </a:prstGeom>
        </p:spPr>
        <p:txBody>
          <a:bodyPr wrap="square">
            <a:spAutoFit/>
          </a:bodyPr>
          <a:lstStyle/>
          <a:p>
            <a:pPr algn="ctr"/>
            <a:r>
              <a:rPr lang="es-ES_tradnl" dirty="0" smtClean="0">
                <a:latin typeface="Times New Roman" panose="02020603050405020304" pitchFamily="18" charset="0"/>
                <a:cs typeface="Times New Roman" panose="02020603050405020304" pitchFamily="18" charset="0"/>
              </a:rPr>
              <a:t>AUTOR: SOSA ZÙÑIGA , DAVID ISMAEL</a:t>
            </a:r>
            <a:endParaRPr lang="es-ES_tradnl" dirty="0">
              <a:latin typeface="Times New Roman" panose="02020603050405020304" pitchFamily="18" charset="0"/>
              <a:cs typeface="Times New Roman" panose="02020603050405020304" pitchFamily="18" charset="0"/>
            </a:endParaRPr>
          </a:p>
          <a:p>
            <a:pPr algn="ctr"/>
            <a:r>
              <a:rPr lang="es-EC" dirty="0">
                <a:latin typeface="Times New Roman" panose="02020603050405020304" pitchFamily="18" charset="0"/>
                <a:cs typeface="Times New Roman" panose="02020603050405020304" pitchFamily="18" charset="0"/>
              </a:rPr>
              <a:t>DIRECTOR: MSC. </a:t>
            </a:r>
            <a:r>
              <a:rPr lang="es-ES_tradnl" dirty="0">
                <a:latin typeface="Times New Roman" panose="02020603050405020304" pitchFamily="18" charset="0"/>
                <a:cs typeface="Times New Roman" panose="02020603050405020304" pitchFamily="18" charset="0"/>
              </a:rPr>
              <a:t>PARRAGA VILLAMAR, VIVIANA </a:t>
            </a:r>
            <a:r>
              <a:rPr lang="es-ES_tradnl" dirty="0" smtClean="0">
                <a:latin typeface="Times New Roman" panose="02020603050405020304" pitchFamily="18" charset="0"/>
                <a:cs typeface="Times New Roman" panose="02020603050405020304" pitchFamily="18" charset="0"/>
              </a:rPr>
              <a:t>CRISTINA</a:t>
            </a:r>
            <a:endParaRPr lang="es-EC" dirty="0">
              <a:latin typeface="Times New Roman" panose="02020603050405020304" pitchFamily="18" charset="0"/>
              <a:cs typeface="Times New Roman" panose="02020603050405020304" pitchFamily="18" charset="0"/>
            </a:endParaRPr>
          </a:p>
          <a:p>
            <a:pPr algn="ctr"/>
            <a:r>
              <a:rPr lang="es-EC" dirty="0">
                <a:latin typeface="Times New Roman" panose="02020603050405020304" pitchFamily="18" charset="0"/>
                <a:cs typeface="Times New Roman" panose="02020603050405020304" pitchFamily="18" charset="0"/>
              </a:rPr>
              <a:t>SANGOLQUÍ</a:t>
            </a:r>
          </a:p>
          <a:p>
            <a:pPr algn="ctr"/>
            <a:r>
              <a:rPr lang="es-EC" dirty="0" smtClean="0">
                <a:latin typeface="Times New Roman" panose="02020603050405020304" pitchFamily="18" charset="0"/>
                <a:cs typeface="Times New Roman" panose="02020603050405020304" pitchFamily="18" charset="0"/>
              </a:rPr>
              <a:t>2019</a:t>
            </a:r>
            <a:endParaRPr lang="es-EC"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2"/>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p>
            <a:r>
              <a:rPr lang="es-ES" dirty="0" smtClean="0"/>
              <a:t>ANÁLISIS </a:t>
            </a:r>
            <a:r>
              <a:rPr lang="es-ES" dirty="0"/>
              <a:t>Y SELECCIÓN DE DATOS.</a:t>
            </a:r>
            <a:br>
              <a:rPr lang="es-ES" dirty="0"/>
            </a:br>
            <a:r>
              <a:rPr lang="es-ES" dirty="0"/>
              <a:t/>
            </a:r>
            <a:br>
              <a:rPr lang="es-ES" dirty="0"/>
            </a:br>
            <a:endParaRPr dirty="0"/>
          </a:p>
        </p:txBody>
      </p:sp>
      <p:pic>
        <p:nvPicPr>
          <p:cNvPr id="542" name="Google Shape;542;p22"/>
          <p:cNvPicPr preferRelativeResize="0"/>
          <p:nvPr/>
        </p:nvPicPr>
        <p:blipFill>
          <a:blip r:embed="rId3">
            <a:alphaModFix/>
          </a:blip>
          <a:stretch>
            <a:fillRect/>
          </a:stretch>
        </p:blipFill>
        <p:spPr>
          <a:xfrm>
            <a:off x="5469524" y="1238604"/>
            <a:ext cx="2765700" cy="2765700"/>
          </a:xfrm>
          <a:prstGeom prst="ellipse">
            <a:avLst/>
          </a:prstGeom>
          <a:noFill/>
          <a:ln>
            <a:noFill/>
          </a:ln>
        </p:spPr>
      </p:pic>
      <p:sp>
        <p:nvSpPr>
          <p:cNvPr id="544" name="Google Shape;544;p2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4" name="Tabla 3"/>
          <p:cNvGraphicFramePr>
            <a:graphicFrameLocks noGrp="1"/>
          </p:cNvGraphicFramePr>
          <p:nvPr>
            <p:extLst>
              <p:ext uri="{D42A27DB-BD31-4B8C-83A1-F6EECF244321}">
                <p14:modId xmlns:p14="http://schemas.microsoft.com/office/powerpoint/2010/main" val="2119841425"/>
              </p:ext>
            </p:extLst>
          </p:nvPr>
        </p:nvGraphicFramePr>
        <p:xfrm>
          <a:off x="1746607" y="1349925"/>
          <a:ext cx="2044558" cy="2372360"/>
        </p:xfrm>
        <a:graphic>
          <a:graphicData uri="http://schemas.openxmlformats.org/drawingml/2006/table">
            <a:tbl>
              <a:tblPr firstRow="1" bandRow="1">
                <a:tableStyleId>{D113A9D2-9D6B-4929-AA2D-F23B5EE8CBE7}</a:tableStyleId>
              </a:tblPr>
              <a:tblGrid>
                <a:gridCol w="1022279"/>
                <a:gridCol w="1022279"/>
              </a:tblGrid>
              <a:tr h="370840">
                <a:tc>
                  <a:txBody>
                    <a:bodyPr/>
                    <a:lstStyle/>
                    <a:p>
                      <a:r>
                        <a:rPr lang="es-ES" dirty="0" smtClean="0">
                          <a:latin typeface="Times New Roman" panose="02020603050405020304" pitchFamily="18" charset="0"/>
                          <a:cs typeface="Times New Roman" panose="02020603050405020304" pitchFamily="18" charset="0"/>
                        </a:rPr>
                        <a:t>DATOS</a:t>
                      </a:r>
                      <a:endParaRPr lang="es-ES" dirty="0">
                        <a:latin typeface="Times New Roman" panose="02020603050405020304" pitchFamily="18" charset="0"/>
                        <a:cs typeface="Times New Roman" panose="02020603050405020304" pitchFamily="18" charset="0"/>
                      </a:endParaRPr>
                    </a:p>
                  </a:txBody>
                  <a:tcPr/>
                </a:tc>
                <a:tc>
                  <a:txBody>
                    <a:bodyPr/>
                    <a:lstStyle/>
                    <a:p>
                      <a:endParaRPr lang="es-ES" dirty="0">
                        <a:latin typeface="Times New Roman" panose="02020603050405020304" pitchFamily="18" charset="0"/>
                        <a:cs typeface="Times New Roman" panose="02020603050405020304" pitchFamily="18" charset="0"/>
                      </a:endParaRPr>
                    </a:p>
                  </a:txBody>
                  <a:tcPr/>
                </a:tc>
              </a:tr>
              <a:tr h="370840">
                <a:tc gridSpan="2">
                  <a:txBody>
                    <a:bodyPr/>
                    <a:lstStyle/>
                    <a:p>
                      <a:r>
                        <a:rPr lang="es-ES" dirty="0" smtClean="0">
                          <a:latin typeface="Times New Roman" panose="02020603050405020304" pitchFamily="18" charset="0"/>
                          <a:cs typeface="Times New Roman" panose="02020603050405020304" pitchFamily="18" charset="0"/>
                        </a:rPr>
                        <a:t>BENEFICIARIOS</a:t>
                      </a:r>
                      <a:endParaRPr lang="es-ES" dirty="0">
                        <a:latin typeface="Times New Roman" panose="02020603050405020304" pitchFamily="18" charset="0"/>
                        <a:cs typeface="Times New Roman" panose="02020603050405020304" pitchFamily="18" charset="0"/>
                      </a:endParaRPr>
                    </a:p>
                  </a:txBody>
                  <a:tcPr/>
                </a:tc>
                <a:tc hMerge="1">
                  <a:txBody>
                    <a:bodyPr/>
                    <a:lstStyle/>
                    <a:p>
                      <a:endParaRPr lang="es-ES"/>
                    </a:p>
                  </a:txBody>
                  <a:tcPr/>
                </a:tc>
              </a:tr>
              <a:tr h="370840">
                <a:tc gridSpan="2">
                  <a:txBody>
                    <a:bodyPr/>
                    <a:lstStyle/>
                    <a:p>
                      <a:r>
                        <a:rPr lang="es-ES" dirty="0" smtClean="0">
                          <a:latin typeface="Times New Roman" panose="02020603050405020304" pitchFamily="18" charset="0"/>
                          <a:cs typeface="Times New Roman" panose="02020603050405020304" pitchFamily="18" charset="0"/>
                        </a:rPr>
                        <a:t>DENUNCIAS</a:t>
                      </a:r>
                      <a:endParaRPr lang="es-ES" dirty="0">
                        <a:latin typeface="Times New Roman" panose="02020603050405020304" pitchFamily="18" charset="0"/>
                        <a:cs typeface="Times New Roman" panose="02020603050405020304" pitchFamily="18" charset="0"/>
                      </a:endParaRPr>
                    </a:p>
                  </a:txBody>
                  <a:tcPr/>
                </a:tc>
                <a:tc hMerge="1">
                  <a:txBody>
                    <a:bodyPr/>
                    <a:lstStyle/>
                    <a:p>
                      <a:endParaRPr lang="es-ES"/>
                    </a:p>
                  </a:txBody>
                  <a:tcPr/>
                </a:tc>
              </a:tr>
              <a:tr h="370840">
                <a:tc gridSpan="2">
                  <a:txBody>
                    <a:bodyPr/>
                    <a:lstStyle/>
                    <a:p>
                      <a:r>
                        <a:rPr lang="es-ES" dirty="0" smtClean="0">
                          <a:latin typeface="Times New Roman" panose="02020603050405020304" pitchFamily="18" charset="0"/>
                          <a:cs typeface="Times New Roman" panose="02020603050405020304" pitchFamily="18" charset="0"/>
                        </a:rPr>
                        <a:t>BONO</a:t>
                      </a:r>
                      <a:endParaRPr lang="es-ES" dirty="0">
                        <a:latin typeface="Times New Roman" panose="02020603050405020304" pitchFamily="18" charset="0"/>
                        <a:cs typeface="Times New Roman" panose="02020603050405020304" pitchFamily="18" charset="0"/>
                      </a:endParaRPr>
                    </a:p>
                  </a:txBody>
                  <a:tcPr/>
                </a:tc>
                <a:tc hMerge="1">
                  <a:txBody>
                    <a:bodyPr/>
                    <a:lstStyle/>
                    <a:p>
                      <a:endParaRPr lang="es-ES"/>
                    </a:p>
                  </a:txBody>
                  <a:tcPr/>
                </a:tc>
              </a:tr>
              <a:tr h="370840">
                <a:tc gridSpan="2">
                  <a:txBody>
                    <a:bodyPr/>
                    <a:lstStyle/>
                    <a:p>
                      <a:r>
                        <a:rPr lang="es-ES" dirty="0" smtClean="0">
                          <a:latin typeface="Times New Roman" panose="02020603050405020304" pitchFamily="18" charset="0"/>
                          <a:cs typeface="Times New Roman" panose="02020603050405020304" pitchFamily="18" charset="0"/>
                        </a:rPr>
                        <a:t>UBICACIÒN</a:t>
                      </a:r>
                      <a:endParaRPr lang="es-ES" dirty="0">
                        <a:latin typeface="Times New Roman" panose="02020603050405020304" pitchFamily="18" charset="0"/>
                        <a:cs typeface="Times New Roman" panose="02020603050405020304" pitchFamily="18" charset="0"/>
                      </a:endParaRPr>
                    </a:p>
                  </a:txBody>
                  <a:tcPr/>
                </a:tc>
                <a:tc hMerge="1">
                  <a:txBody>
                    <a:bodyPr/>
                    <a:lstStyle/>
                    <a:p>
                      <a:endParaRPr lang="es-ES"/>
                    </a:p>
                  </a:txBody>
                  <a:tcPr/>
                </a:tc>
              </a:tr>
              <a:tr h="370840">
                <a:tc gridSpan="2">
                  <a:txBody>
                    <a:bodyPr/>
                    <a:lstStyle/>
                    <a:p>
                      <a:r>
                        <a:rPr lang="es-ES" dirty="0" smtClean="0">
                          <a:latin typeface="Times New Roman" panose="02020603050405020304" pitchFamily="18" charset="0"/>
                          <a:cs typeface="Times New Roman" panose="02020603050405020304" pitchFamily="18" charset="0"/>
                        </a:rPr>
                        <a:t>PUNTO</a:t>
                      </a:r>
                      <a:r>
                        <a:rPr lang="es-ES" baseline="0" dirty="0" smtClean="0">
                          <a:latin typeface="Times New Roman" panose="02020603050405020304" pitchFamily="18" charset="0"/>
                          <a:cs typeface="Times New Roman" panose="02020603050405020304" pitchFamily="18" charset="0"/>
                        </a:rPr>
                        <a:t> PAGO</a:t>
                      </a:r>
                    </a:p>
                    <a:p>
                      <a:r>
                        <a:rPr lang="es-ES" baseline="0" dirty="0" smtClean="0">
                          <a:latin typeface="Times New Roman" panose="02020603050405020304" pitchFamily="18" charset="0"/>
                          <a:cs typeface="Times New Roman" panose="02020603050405020304" pitchFamily="18" charset="0"/>
                        </a:rPr>
                        <a:t>TRANSACCION</a:t>
                      </a:r>
                      <a:endParaRPr lang="es-ES" dirty="0">
                        <a:latin typeface="Times New Roman" panose="02020603050405020304" pitchFamily="18" charset="0"/>
                        <a:cs typeface="Times New Roman" panose="02020603050405020304" pitchFamily="18" charset="0"/>
                      </a:endParaRPr>
                    </a:p>
                  </a:txBody>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4"/>
          <p:cNvSpPr txBox="1">
            <a:spLocks noGrp="1"/>
          </p:cNvSpPr>
          <p:nvPr>
            <p:ph type="title"/>
          </p:nvPr>
        </p:nvSpPr>
        <p:spPr>
          <a:xfrm>
            <a:off x="1047750" y="0"/>
            <a:ext cx="6996600" cy="943200"/>
          </a:xfrm>
          <a:prstGeom prst="rect">
            <a:avLst/>
          </a:prstGeom>
        </p:spPr>
        <p:txBody>
          <a:bodyPr spcFirstLastPara="1" wrap="square" lIns="91425" tIns="91425" rIns="91425" bIns="91425" anchor="ctr" anchorCtr="0">
            <a:noAutofit/>
          </a:bodyPr>
          <a:lstStyle/>
          <a:p>
            <a:r>
              <a:rPr lang="es-ES" dirty="0"/>
              <a:t>PREPARACIÓN DE LOS DATOS</a:t>
            </a:r>
            <a:br>
              <a:rPr lang="es-ES" dirty="0"/>
            </a:br>
            <a:r>
              <a:rPr lang="en" dirty="0" smtClean="0"/>
              <a:t> </a:t>
            </a:r>
            <a:endParaRPr dirty="0"/>
          </a:p>
        </p:txBody>
      </p:sp>
      <p:sp>
        <p:nvSpPr>
          <p:cNvPr id="561" name="Google Shape;561;p24"/>
          <p:cNvSpPr/>
          <p:nvPr/>
        </p:nvSpPr>
        <p:spPr>
          <a:xfrm>
            <a:off x="3485050" y="1567267"/>
            <a:ext cx="929494" cy="548374"/>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 name="Google Shape;562;p24"/>
          <p:cNvGrpSpPr/>
          <p:nvPr/>
        </p:nvGrpSpPr>
        <p:grpSpPr>
          <a:xfrm>
            <a:off x="3844549" y="3126202"/>
            <a:ext cx="599842" cy="589958"/>
            <a:chOff x="1244325" y="4999400"/>
            <a:chExt cx="444525" cy="437200"/>
          </a:xfrm>
        </p:grpSpPr>
        <p:sp>
          <p:nvSpPr>
            <p:cNvPr id="563" name="Google Shape;563;p24"/>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4"/>
          <p:cNvGrpSpPr/>
          <p:nvPr/>
        </p:nvGrpSpPr>
        <p:grpSpPr>
          <a:xfrm>
            <a:off x="5266889" y="3113863"/>
            <a:ext cx="409140" cy="420402"/>
            <a:chOff x="2605300" y="5003050"/>
            <a:chExt cx="418900" cy="430475"/>
          </a:xfrm>
        </p:grpSpPr>
        <p:sp>
          <p:nvSpPr>
            <p:cNvPr id="569" name="Google Shape;569;p24"/>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24"/>
          <p:cNvSpPr/>
          <p:nvPr/>
        </p:nvSpPr>
        <p:spPr>
          <a:xfrm>
            <a:off x="5213649" y="2080225"/>
            <a:ext cx="300114" cy="273023"/>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2" name="Imagen 1"/>
          <p:cNvPicPr>
            <a:picLocks noChangeAspect="1"/>
          </p:cNvPicPr>
          <p:nvPr/>
        </p:nvPicPr>
        <p:blipFill>
          <a:blip r:embed="rId3"/>
          <a:stretch>
            <a:fillRect/>
          </a:stretch>
        </p:blipFill>
        <p:spPr>
          <a:xfrm>
            <a:off x="6712948" y="83522"/>
            <a:ext cx="2056003" cy="624067"/>
          </a:xfrm>
          <a:prstGeom prst="rect">
            <a:avLst/>
          </a:prstGeom>
        </p:spPr>
      </p:pic>
      <p:pic>
        <p:nvPicPr>
          <p:cNvPr id="18" name="Imagen 17"/>
          <p:cNvPicPr/>
          <p:nvPr/>
        </p:nvPicPr>
        <p:blipFill>
          <a:blip r:embed="rId4"/>
          <a:stretch>
            <a:fillRect/>
          </a:stretch>
        </p:blipFill>
        <p:spPr>
          <a:xfrm>
            <a:off x="739739" y="596329"/>
            <a:ext cx="7479587" cy="3965397"/>
          </a:xfrm>
          <a:prstGeom prst="rect">
            <a:avLst/>
          </a:prstGeom>
        </p:spPr>
      </p:pic>
    </p:spTree>
    <p:extLst>
      <p:ext uri="{BB962C8B-B14F-4D97-AF65-F5344CB8AC3E}">
        <p14:creationId xmlns:p14="http://schemas.microsoft.com/office/powerpoint/2010/main" val="53191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9"/>
          <p:cNvSpPr txBox="1">
            <a:spLocks noGrp="1"/>
          </p:cNvSpPr>
          <p:nvPr>
            <p:ph type="ctrTitle" idx="4294967295"/>
          </p:nvPr>
        </p:nvSpPr>
        <p:spPr>
          <a:xfrm>
            <a:off x="511138" y="786242"/>
            <a:ext cx="8211621" cy="894900"/>
          </a:xfrm>
          <a:prstGeom prst="rect">
            <a:avLst/>
          </a:prstGeom>
        </p:spPr>
        <p:txBody>
          <a:bodyPr spcFirstLastPara="1" wrap="square" lIns="91425" tIns="91425" rIns="91425" bIns="91425" anchor="b" anchorCtr="0">
            <a:noAutofit/>
          </a:bodyPr>
          <a:lstStyle/>
          <a:p>
            <a:pPr algn="l"/>
            <a:r>
              <a:rPr lang="es-EC" dirty="0"/>
              <a:t>DIMENSIÓN </a:t>
            </a:r>
            <a:r>
              <a:rPr lang="es-EC" dirty="0" smtClean="0"/>
              <a:t>BONO</a:t>
            </a:r>
            <a:r>
              <a:rPr lang="es-ES" dirty="0"/>
              <a:t> </a:t>
            </a:r>
            <a:r>
              <a:rPr lang="es-ES" dirty="0" smtClean="0"/>
              <a:t>                             </a:t>
            </a:r>
            <a:r>
              <a:rPr lang="es-EC" dirty="0" smtClean="0"/>
              <a:t>DIMENSIÓN PUNTO PAGO</a:t>
            </a:r>
            <a:r>
              <a:rPr lang="es-ES" sz="4800" dirty="0"/>
              <a:t/>
            </a:r>
            <a:br>
              <a:rPr lang="es-ES" sz="4800" dirty="0"/>
            </a:br>
            <a:endParaRPr sz="4800" dirty="0">
              <a:solidFill>
                <a:srgbClr val="3C78D8"/>
              </a:solidFill>
            </a:endParaRPr>
          </a:p>
        </p:txBody>
      </p:sp>
      <p:sp>
        <p:nvSpPr>
          <p:cNvPr id="675" name="Google Shape;675;p29"/>
          <p:cNvSpPr txBox="1">
            <a:spLocks noGrp="1"/>
          </p:cNvSpPr>
          <p:nvPr>
            <p:ph type="subTitle" idx="4294967295"/>
          </p:nvPr>
        </p:nvSpPr>
        <p:spPr>
          <a:xfrm>
            <a:off x="685800" y="1250979"/>
            <a:ext cx="3105364" cy="463200"/>
          </a:xfrm>
          <a:prstGeom prst="rect">
            <a:avLst/>
          </a:prstGeom>
        </p:spPr>
        <p:txBody>
          <a:bodyPr spcFirstLastPara="1" wrap="square" lIns="91425" tIns="91425" rIns="91425" bIns="91425" anchor="t" anchorCtr="0">
            <a:noAutofit/>
          </a:bodyPr>
          <a:lstStyle/>
          <a:p>
            <a:pPr lvl="0"/>
            <a:endParaRPr sz="1400" dirty="0">
              <a:solidFill>
                <a:schemeClr val="tx1"/>
              </a:solidFill>
              <a:latin typeface="Times New Roman" panose="02020603050405020304" pitchFamily="18" charset="0"/>
              <a:cs typeface="Times New Roman" panose="02020603050405020304" pitchFamily="18" charset="0"/>
            </a:endParaRPr>
          </a:p>
        </p:txBody>
      </p:sp>
      <p:sp>
        <p:nvSpPr>
          <p:cNvPr id="680" name="Google Shape;680;p2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7" name="Imagen 6"/>
          <p:cNvPicPr/>
          <p:nvPr/>
        </p:nvPicPr>
        <p:blipFill>
          <a:blip r:embed="rId3"/>
          <a:stretch>
            <a:fillRect/>
          </a:stretch>
        </p:blipFill>
        <p:spPr>
          <a:xfrm>
            <a:off x="110410" y="1069623"/>
            <a:ext cx="4412788" cy="4001181"/>
          </a:xfrm>
          <a:prstGeom prst="rect">
            <a:avLst/>
          </a:prstGeom>
        </p:spPr>
      </p:pic>
      <p:sp>
        <p:nvSpPr>
          <p:cNvPr id="5" name="Rectángulo 4"/>
          <p:cNvSpPr/>
          <p:nvPr/>
        </p:nvSpPr>
        <p:spPr>
          <a:xfrm>
            <a:off x="620731" y="196325"/>
            <a:ext cx="1617751" cy="400110"/>
          </a:xfrm>
          <a:prstGeom prst="rect">
            <a:avLst/>
          </a:prstGeom>
        </p:spPr>
        <p:txBody>
          <a:bodyPr wrap="none">
            <a:spAutoFit/>
          </a:bodyPr>
          <a:lstStyle/>
          <a:p>
            <a:r>
              <a:rPr lang="es-EC" sz="2000" b="1" dirty="0">
                <a:solidFill>
                  <a:srgbClr val="00CEF6"/>
                </a:solidFill>
                <a:latin typeface="Times New Roman" panose="02020603050405020304" pitchFamily="18" charset="0"/>
                <a:cs typeface="Times New Roman" panose="02020603050405020304" pitchFamily="18" charset="0"/>
                <a:sym typeface="Oswald"/>
              </a:rPr>
              <a:t>Proceso ETL</a:t>
            </a:r>
            <a:endParaRPr lang="es-ES" dirty="0"/>
          </a:p>
        </p:txBody>
      </p:sp>
      <p:pic>
        <p:nvPicPr>
          <p:cNvPr id="9" name="Imagen 8"/>
          <p:cNvPicPr/>
          <p:nvPr/>
        </p:nvPicPr>
        <p:blipFill>
          <a:blip r:embed="rId4"/>
          <a:stretch>
            <a:fillRect/>
          </a:stretch>
        </p:blipFill>
        <p:spPr>
          <a:xfrm>
            <a:off x="4556592" y="1009098"/>
            <a:ext cx="4548883" cy="4061706"/>
          </a:xfrm>
          <a:prstGeom prst="rect">
            <a:avLst/>
          </a:prstGeom>
        </p:spPr>
      </p:pic>
    </p:spTree>
    <p:extLst>
      <p:ext uri="{BB962C8B-B14F-4D97-AF65-F5344CB8AC3E}">
        <p14:creationId xmlns:p14="http://schemas.microsoft.com/office/powerpoint/2010/main" val="1065465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9"/>
          <p:cNvSpPr txBox="1">
            <a:spLocks noGrp="1"/>
          </p:cNvSpPr>
          <p:nvPr>
            <p:ph type="ctrTitle" idx="4294967295"/>
          </p:nvPr>
        </p:nvSpPr>
        <p:spPr>
          <a:xfrm>
            <a:off x="613881" y="887388"/>
            <a:ext cx="7772400" cy="894900"/>
          </a:xfrm>
          <a:prstGeom prst="rect">
            <a:avLst/>
          </a:prstGeom>
        </p:spPr>
        <p:txBody>
          <a:bodyPr spcFirstLastPara="1" wrap="square" lIns="91425" tIns="91425" rIns="91425" bIns="91425" anchor="b" anchorCtr="0">
            <a:noAutofit/>
          </a:bodyPr>
          <a:lstStyle/>
          <a:p>
            <a:pPr algn="l"/>
            <a:r>
              <a:rPr lang="es-EC" dirty="0"/>
              <a:t>DIMENSIÓN </a:t>
            </a:r>
            <a:r>
              <a:rPr lang="es-EC" dirty="0" smtClean="0"/>
              <a:t>UBICACI</a:t>
            </a:r>
            <a:r>
              <a:rPr lang="es-EC" dirty="0"/>
              <a:t>Ó</a:t>
            </a:r>
            <a:r>
              <a:rPr lang="es-EC" dirty="0" smtClean="0"/>
              <a:t>N</a:t>
            </a:r>
            <a:r>
              <a:rPr lang="es-ES" dirty="0" smtClean="0"/>
              <a:t>                              </a:t>
            </a:r>
            <a:r>
              <a:rPr lang="es-EC" dirty="0" smtClean="0"/>
              <a:t>DIMENSIÓN TIEMPO</a:t>
            </a:r>
            <a:r>
              <a:rPr lang="es-EC" dirty="0" smtClean="0">
                <a:latin typeface="Times New Roman" panose="02020603050405020304" pitchFamily="18" charset="0"/>
                <a:cs typeface="Times New Roman" panose="02020603050405020304" pitchFamily="18" charset="0"/>
              </a:rPr>
              <a:t> </a:t>
            </a:r>
            <a:r>
              <a:rPr lang="es-ES" sz="4800" dirty="0"/>
              <a:t/>
            </a:r>
            <a:br>
              <a:rPr lang="es-ES" sz="4800" dirty="0"/>
            </a:br>
            <a:endParaRPr sz="4800" dirty="0">
              <a:solidFill>
                <a:srgbClr val="3C78D8"/>
              </a:solidFill>
            </a:endParaRPr>
          </a:p>
        </p:txBody>
      </p:sp>
      <p:sp>
        <p:nvSpPr>
          <p:cNvPr id="675" name="Google Shape;675;p29"/>
          <p:cNvSpPr txBox="1">
            <a:spLocks noGrp="1"/>
          </p:cNvSpPr>
          <p:nvPr>
            <p:ph type="subTitle" idx="4294967295"/>
          </p:nvPr>
        </p:nvSpPr>
        <p:spPr>
          <a:xfrm>
            <a:off x="685800" y="1250979"/>
            <a:ext cx="3105364" cy="463200"/>
          </a:xfrm>
          <a:prstGeom prst="rect">
            <a:avLst/>
          </a:prstGeom>
        </p:spPr>
        <p:txBody>
          <a:bodyPr spcFirstLastPara="1" wrap="square" lIns="91425" tIns="91425" rIns="91425" bIns="91425" anchor="t" anchorCtr="0">
            <a:noAutofit/>
          </a:bodyPr>
          <a:lstStyle/>
          <a:p>
            <a:pPr lvl="0"/>
            <a:endParaRPr sz="1400" dirty="0">
              <a:solidFill>
                <a:schemeClr val="tx1"/>
              </a:solidFill>
              <a:latin typeface="Times New Roman" panose="02020603050405020304" pitchFamily="18" charset="0"/>
              <a:cs typeface="Times New Roman" panose="02020603050405020304" pitchFamily="18" charset="0"/>
            </a:endParaRPr>
          </a:p>
        </p:txBody>
      </p:sp>
      <p:sp>
        <p:nvSpPr>
          <p:cNvPr id="680" name="Google Shape;680;p2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5" name="Rectángulo 4"/>
          <p:cNvSpPr/>
          <p:nvPr/>
        </p:nvSpPr>
        <p:spPr>
          <a:xfrm>
            <a:off x="620731" y="196325"/>
            <a:ext cx="1617751" cy="400110"/>
          </a:xfrm>
          <a:prstGeom prst="rect">
            <a:avLst/>
          </a:prstGeom>
        </p:spPr>
        <p:txBody>
          <a:bodyPr wrap="none">
            <a:spAutoFit/>
          </a:bodyPr>
          <a:lstStyle/>
          <a:p>
            <a:r>
              <a:rPr lang="es-EC" sz="2000" b="1" dirty="0">
                <a:solidFill>
                  <a:srgbClr val="00CEF6"/>
                </a:solidFill>
                <a:latin typeface="Times New Roman" panose="02020603050405020304" pitchFamily="18" charset="0"/>
                <a:cs typeface="Times New Roman" panose="02020603050405020304" pitchFamily="18" charset="0"/>
                <a:sym typeface="Oswald"/>
              </a:rPr>
              <a:t>Proceso ETL</a:t>
            </a:r>
            <a:endParaRPr lang="es-ES" dirty="0"/>
          </a:p>
        </p:txBody>
      </p:sp>
      <p:pic>
        <p:nvPicPr>
          <p:cNvPr id="9" name="Imagen 8"/>
          <p:cNvPicPr/>
          <p:nvPr/>
        </p:nvPicPr>
        <p:blipFill>
          <a:blip r:embed="rId3"/>
          <a:stretch>
            <a:fillRect/>
          </a:stretch>
        </p:blipFill>
        <p:spPr>
          <a:xfrm>
            <a:off x="5026635" y="1068513"/>
            <a:ext cx="4078840" cy="3499642"/>
          </a:xfrm>
          <a:prstGeom prst="rect">
            <a:avLst/>
          </a:prstGeom>
        </p:spPr>
      </p:pic>
      <p:pic>
        <p:nvPicPr>
          <p:cNvPr id="10" name="Imagen 9"/>
          <p:cNvPicPr/>
          <p:nvPr/>
        </p:nvPicPr>
        <p:blipFill>
          <a:blip r:embed="rId4"/>
          <a:stretch>
            <a:fillRect/>
          </a:stretch>
        </p:blipFill>
        <p:spPr>
          <a:xfrm>
            <a:off x="175038" y="1068513"/>
            <a:ext cx="4777106" cy="3665484"/>
          </a:xfrm>
          <a:prstGeom prst="rect">
            <a:avLst/>
          </a:prstGeom>
        </p:spPr>
      </p:pic>
    </p:spTree>
    <p:extLst>
      <p:ext uri="{BB962C8B-B14F-4D97-AF65-F5344CB8AC3E}">
        <p14:creationId xmlns:p14="http://schemas.microsoft.com/office/powerpoint/2010/main" val="1216847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9"/>
          <p:cNvSpPr txBox="1">
            <a:spLocks noGrp="1"/>
          </p:cNvSpPr>
          <p:nvPr>
            <p:ph type="ctrTitle" idx="4294967295"/>
          </p:nvPr>
        </p:nvSpPr>
        <p:spPr>
          <a:xfrm>
            <a:off x="613881" y="887388"/>
            <a:ext cx="8180798" cy="894900"/>
          </a:xfrm>
          <a:prstGeom prst="rect">
            <a:avLst/>
          </a:prstGeom>
        </p:spPr>
        <p:txBody>
          <a:bodyPr spcFirstLastPara="1" wrap="square" lIns="91425" tIns="91425" rIns="91425" bIns="91425" anchor="b" anchorCtr="0">
            <a:noAutofit/>
          </a:bodyPr>
          <a:lstStyle/>
          <a:p>
            <a:pPr algn="l"/>
            <a:r>
              <a:rPr lang="es-EC" dirty="0"/>
              <a:t>DIMENSIÓN </a:t>
            </a:r>
            <a:r>
              <a:rPr lang="es-EC" dirty="0" smtClean="0"/>
              <a:t>BENEFICIARIO</a:t>
            </a:r>
            <a:r>
              <a:rPr lang="es-ES" dirty="0" smtClean="0"/>
              <a:t>                     </a:t>
            </a:r>
            <a:r>
              <a:rPr lang="es-EC" dirty="0" smtClean="0"/>
              <a:t>DIMENSIÓN DENUNCIAS</a:t>
            </a:r>
            <a:r>
              <a:rPr lang="es-EC" dirty="0" smtClean="0">
                <a:latin typeface="Times New Roman" panose="02020603050405020304" pitchFamily="18" charset="0"/>
                <a:cs typeface="Times New Roman" panose="02020603050405020304" pitchFamily="18" charset="0"/>
              </a:rPr>
              <a:t> </a:t>
            </a:r>
            <a:r>
              <a:rPr lang="es-ES" sz="4800" dirty="0"/>
              <a:t/>
            </a:r>
            <a:br>
              <a:rPr lang="es-ES" sz="4800" dirty="0"/>
            </a:br>
            <a:endParaRPr sz="4800" dirty="0">
              <a:solidFill>
                <a:srgbClr val="3C78D8"/>
              </a:solidFill>
            </a:endParaRPr>
          </a:p>
        </p:txBody>
      </p:sp>
      <p:sp>
        <p:nvSpPr>
          <p:cNvPr id="675" name="Google Shape;675;p29"/>
          <p:cNvSpPr txBox="1">
            <a:spLocks noGrp="1"/>
          </p:cNvSpPr>
          <p:nvPr>
            <p:ph type="subTitle" idx="4294967295"/>
          </p:nvPr>
        </p:nvSpPr>
        <p:spPr>
          <a:xfrm>
            <a:off x="685800" y="1250979"/>
            <a:ext cx="3105364" cy="463200"/>
          </a:xfrm>
          <a:prstGeom prst="rect">
            <a:avLst/>
          </a:prstGeom>
        </p:spPr>
        <p:txBody>
          <a:bodyPr spcFirstLastPara="1" wrap="square" lIns="91425" tIns="91425" rIns="91425" bIns="91425" anchor="t" anchorCtr="0">
            <a:noAutofit/>
          </a:bodyPr>
          <a:lstStyle/>
          <a:p>
            <a:pPr lvl="0"/>
            <a:endParaRPr sz="1400" dirty="0">
              <a:solidFill>
                <a:schemeClr val="tx1"/>
              </a:solidFill>
              <a:latin typeface="Times New Roman" panose="02020603050405020304" pitchFamily="18" charset="0"/>
              <a:cs typeface="Times New Roman" panose="02020603050405020304" pitchFamily="18" charset="0"/>
            </a:endParaRPr>
          </a:p>
        </p:txBody>
      </p:sp>
      <p:sp>
        <p:nvSpPr>
          <p:cNvPr id="680" name="Google Shape;680;p2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 name="Rectángulo 4"/>
          <p:cNvSpPr/>
          <p:nvPr/>
        </p:nvSpPr>
        <p:spPr>
          <a:xfrm>
            <a:off x="620731" y="196325"/>
            <a:ext cx="1617751" cy="400110"/>
          </a:xfrm>
          <a:prstGeom prst="rect">
            <a:avLst/>
          </a:prstGeom>
        </p:spPr>
        <p:txBody>
          <a:bodyPr wrap="none">
            <a:spAutoFit/>
          </a:bodyPr>
          <a:lstStyle/>
          <a:p>
            <a:r>
              <a:rPr lang="es-EC" sz="2000" b="1" dirty="0">
                <a:solidFill>
                  <a:srgbClr val="00CEF6"/>
                </a:solidFill>
                <a:latin typeface="Times New Roman" panose="02020603050405020304" pitchFamily="18" charset="0"/>
                <a:cs typeface="Times New Roman" panose="02020603050405020304" pitchFamily="18" charset="0"/>
                <a:sym typeface="Oswald"/>
              </a:rPr>
              <a:t>Proceso ETL</a:t>
            </a:r>
            <a:endParaRPr lang="es-ES" dirty="0"/>
          </a:p>
        </p:txBody>
      </p:sp>
      <p:pic>
        <p:nvPicPr>
          <p:cNvPr id="8" name="Imagen 7"/>
          <p:cNvPicPr/>
          <p:nvPr/>
        </p:nvPicPr>
        <p:blipFill>
          <a:blip r:embed="rId3"/>
          <a:stretch>
            <a:fillRect/>
          </a:stretch>
        </p:blipFill>
        <p:spPr>
          <a:xfrm>
            <a:off x="118526" y="1068513"/>
            <a:ext cx="4327613" cy="3977906"/>
          </a:xfrm>
          <a:prstGeom prst="rect">
            <a:avLst/>
          </a:prstGeom>
        </p:spPr>
      </p:pic>
      <p:pic>
        <p:nvPicPr>
          <p:cNvPr id="11" name="Imagen 10"/>
          <p:cNvPicPr/>
          <p:nvPr/>
        </p:nvPicPr>
        <p:blipFill>
          <a:blip r:embed="rId4"/>
          <a:stretch>
            <a:fillRect/>
          </a:stretch>
        </p:blipFill>
        <p:spPr>
          <a:xfrm>
            <a:off x="4489808" y="1068512"/>
            <a:ext cx="4571999" cy="3977907"/>
          </a:xfrm>
          <a:prstGeom prst="rect">
            <a:avLst/>
          </a:prstGeom>
        </p:spPr>
      </p:pic>
    </p:spTree>
    <p:extLst>
      <p:ext uri="{BB962C8B-B14F-4D97-AF65-F5344CB8AC3E}">
        <p14:creationId xmlns:p14="http://schemas.microsoft.com/office/powerpoint/2010/main" val="160617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9"/>
          <p:cNvSpPr txBox="1">
            <a:spLocks noGrp="1"/>
          </p:cNvSpPr>
          <p:nvPr>
            <p:ph type="ctrTitle" idx="4294967295"/>
          </p:nvPr>
        </p:nvSpPr>
        <p:spPr>
          <a:xfrm>
            <a:off x="613881" y="887388"/>
            <a:ext cx="8180798" cy="894900"/>
          </a:xfrm>
          <a:prstGeom prst="rect">
            <a:avLst/>
          </a:prstGeom>
        </p:spPr>
        <p:txBody>
          <a:bodyPr spcFirstLastPara="1" wrap="square" lIns="91425" tIns="91425" rIns="91425" bIns="91425" anchor="b" anchorCtr="0">
            <a:noAutofit/>
          </a:bodyPr>
          <a:lstStyle/>
          <a:p>
            <a:pPr algn="l"/>
            <a:r>
              <a:rPr lang="es-EC" dirty="0" smtClean="0"/>
              <a:t>FAC TRANSACCION_2016</a:t>
            </a:r>
            <a:r>
              <a:rPr lang="es-ES" dirty="0" smtClean="0"/>
              <a:t>                  </a:t>
            </a:r>
            <a:r>
              <a:rPr lang="es-EC" dirty="0" smtClean="0"/>
              <a:t>FAC TRANSACCION_2017</a:t>
            </a:r>
            <a:r>
              <a:rPr lang="es-EC" dirty="0" smtClean="0">
                <a:latin typeface="Times New Roman" panose="02020603050405020304" pitchFamily="18" charset="0"/>
                <a:cs typeface="Times New Roman" panose="02020603050405020304" pitchFamily="18" charset="0"/>
              </a:rPr>
              <a:t> </a:t>
            </a:r>
            <a:r>
              <a:rPr lang="es-ES" sz="4800" dirty="0"/>
              <a:t/>
            </a:r>
            <a:br>
              <a:rPr lang="es-ES" sz="4800" dirty="0"/>
            </a:br>
            <a:endParaRPr sz="4800" dirty="0">
              <a:solidFill>
                <a:srgbClr val="3C78D8"/>
              </a:solidFill>
            </a:endParaRPr>
          </a:p>
        </p:txBody>
      </p:sp>
      <p:sp>
        <p:nvSpPr>
          <p:cNvPr id="675" name="Google Shape;675;p29"/>
          <p:cNvSpPr txBox="1">
            <a:spLocks noGrp="1"/>
          </p:cNvSpPr>
          <p:nvPr>
            <p:ph type="subTitle" idx="4294967295"/>
          </p:nvPr>
        </p:nvSpPr>
        <p:spPr>
          <a:xfrm>
            <a:off x="685800" y="1250979"/>
            <a:ext cx="3105364" cy="463200"/>
          </a:xfrm>
          <a:prstGeom prst="rect">
            <a:avLst/>
          </a:prstGeom>
        </p:spPr>
        <p:txBody>
          <a:bodyPr spcFirstLastPara="1" wrap="square" lIns="91425" tIns="91425" rIns="91425" bIns="91425" anchor="t" anchorCtr="0">
            <a:noAutofit/>
          </a:bodyPr>
          <a:lstStyle/>
          <a:p>
            <a:pPr lvl="0"/>
            <a:endParaRPr sz="1400" dirty="0">
              <a:solidFill>
                <a:schemeClr val="tx1"/>
              </a:solidFill>
              <a:latin typeface="Times New Roman" panose="02020603050405020304" pitchFamily="18" charset="0"/>
              <a:cs typeface="Times New Roman" panose="02020603050405020304" pitchFamily="18" charset="0"/>
            </a:endParaRPr>
          </a:p>
        </p:txBody>
      </p:sp>
      <p:sp>
        <p:nvSpPr>
          <p:cNvPr id="680" name="Google Shape;680;p2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5" name="Rectángulo 4"/>
          <p:cNvSpPr/>
          <p:nvPr/>
        </p:nvSpPr>
        <p:spPr>
          <a:xfrm>
            <a:off x="620731" y="196325"/>
            <a:ext cx="1617751" cy="400110"/>
          </a:xfrm>
          <a:prstGeom prst="rect">
            <a:avLst/>
          </a:prstGeom>
        </p:spPr>
        <p:txBody>
          <a:bodyPr wrap="none">
            <a:spAutoFit/>
          </a:bodyPr>
          <a:lstStyle/>
          <a:p>
            <a:r>
              <a:rPr lang="es-EC" sz="2000" b="1" dirty="0">
                <a:solidFill>
                  <a:srgbClr val="00CEF6"/>
                </a:solidFill>
                <a:latin typeface="Times New Roman" panose="02020603050405020304" pitchFamily="18" charset="0"/>
                <a:cs typeface="Times New Roman" panose="02020603050405020304" pitchFamily="18" charset="0"/>
                <a:sym typeface="Oswald"/>
              </a:rPr>
              <a:t>Proceso ETL</a:t>
            </a:r>
            <a:endParaRPr lang="es-ES" dirty="0"/>
          </a:p>
        </p:txBody>
      </p:sp>
      <p:pic>
        <p:nvPicPr>
          <p:cNvPr id="9" name="Imagen 8"/>
          <p:cNvPicPr/>
          <p:nvPr/>
        </p:nvPicPr>
        <p:blipFill>
          <a:blip r:embed="rId3"/>
          <a:stretch>
            <a:fillRect/>
          </a:stretch>
        </p:blipFill>
        <p:spPr>
          <a:xfrm>
            <a:off x="127109" y="925936"/>
            <a:ext cx="4318767" cy="4058964"/>
          </a:xfrm>
          <a:prstGeom prst="rect">
            <a:avLst/>
          </a:prstGeom>
        </p:spPr>
      </p:pic>
      <p:pic>
        <p:nvPicPr>
          <p:cNvPr id="10" name="Imagen 9"/>
          <p:cNvPicPr/>
          <p:nvPr/>
        </p:nvPicPr>
        <p:blipFill>
          <a:blip r:embed="rId3"/>
          <a:stretch>
            <a:fillRect/>
          </a:stretch>
        </p:blipFill>
        <p:spPr>
          <a:xfrm>
            <a:off x="4517795" y="956173"/>
            <a:ext cx="4587680" cy="3998489"/>
          </a:xfrm>
          <a:prstGeom prst="rect">
            <a:avLst/>
          </a:prstGeom>
        </p:spPr>
      </p:pic>
    </p:spTree>
    <p:extLst>
      <p:ext uri="{BB962C8B-B14F-4D97-AF65-F5344CB8AC3E}">
        <p14:creationId xmlns:p14="http://schemas.microsoft.com/office/powerpoint/2010/main" val="3139995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29"/>
          <p:cNvSpPr txBox="1">
            <a:spLocks noGrp="1"/>
          </p:cNvSpPr>
          <p:nvPr>
            <p:ph type="ctrTitle" idx="4294967295"/>
          </p:nvPr>
        </p:nvSpPr>
        <p:spPr>
          <a:xfrm>
            <a:off x="613881" y="887388"/>
            <a:ext cx="8180798" cy="894900"/>
          </a:xfrm>
          <a:prstGeom prst="rect">
            <a:avLst/>
          </a:prstGeom>
        </p:spPr>
        <p:txBody>
          <a:bodyPr spcFirstLastPara="1" wrap="square" lIns="91425" tIns="91425" rIns="91425" bIns="91425" anchor="b" anchorCtr="0">
            <a:noAutofit/>
          </a:bodyPr>
          <a:lstStyle/>
          <a:p>
            <a:pPr algn="l"/>
            <a:r>
              <a:rPr lang="es-EC" dirty="0" smtClean="0"/>
              <a:t>                               FAC TRANSACCION_2018</a:t>
            </a:r>
            <a:r>
              <a:rPr lang="es-ES" sz="4800" dirty="0"/>
              <a:t/>
            </a:r>
            <a:br>
              <a:rPr lang="es-ES" sz="4800" dirty="0"/>
            </a:br>
            <a:endParaRPr sz="4800" dirty="0">
              <a:solidFill>
                <a:srgbClr val="3C78D8"/>
              </a:solidFill>
            </a:endParaRPr>
          </a:p>
        </p:txBody>
      </p:sp>
      <p:sp>
        <p:nvSpPr>
          <p:cNvPr id="675" name="Google Shape;675;p29"/>
          <p:cNvSpPr txBox="1">
            <a:spLocks noGrp="1"/>
          </p:cNvSpPr>
          <p:nvPr>
            <p:ph type="subTitle" idx="4294967295"/>
          </p:nvPr>
        </p:nvSpPr>
        <p:spPr>
          <a:xfrm>
            <a:off x="685800" y="1250979"/>
            <a:ext cx="3105364" cy="463200"/>
          </a:xfrm>
          <a:prstGeom prst="rect">
            <a:avLst/>
          </a:prstGeom>
        </p:spPr>
        <p:txBody>
          <a:bodyPr spcFirstLastPara="1" wrap="square" lIns="91425" tIns="91425" rIns="91425" bIns="91425" anchor="t" anchorCtr="0">
            <a:noAutofit/>
          </a:bodyPr>
          <a:lstStyle/>
          <a:p>
            <a:pPr lvl="0"/>
            <a:endParaRPr sz="1400" dirty="0">
              <a:solidFill>
                <a:schemeClr val="tx1"/>
              </a:solidFill>
              <a:latin typeface="Times New Roman" panose="02020603050405020304" pitchFamily="18" charset="0"/>
              <a:cs typeface="Times New Roman" panose="02020603050405020304" pitchFamily="18" charset="0"/>
            </a:endParaRPr>
          </a:p>
        </p:txBody>
      </p:sp>
      <p:sp>
        <p:nvSpPr>
          <p:cNvPr id="680" name="Google Shape;680;p2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5" name="Rectángulo 4"/>
          <p:cNvSpPr/>
          <p:nvPr/>
        </p:nvSpPr>
        <p:spPr>
          <a:xfrm>
            <a:off x="620731" y="196325"/>
            <a:ext cx="1617751" cy="400110"/>
          </a:xfrm>
          <a:prstGeom prst="rect">
            <a:avLst/>
          </a:prstGeom>
        </p:spPr>
        <p:txBody>
          <a:bodyPr wrap="none">
            <a:spAutoFit/>
          </a:bodyPr>
          <a:lstStyle/>
          <a:p>
            <a:r>
              <a:rPr lang="es-EC" sz="2000" b="1" dirty="0">
                <a:solidFill>
                  <a:srgbClr val="00CEF6"/>
                </a:solidFill>
                <a:latin typeface="Times New Roman" panose="02020603050405020304" pitchFamily="18" charset="0"/>
                <a:cs typeface="Times New Roman" panose="02020603050405020304" pitchFamily="18" charset="0"/>
                <a:sym typeface="Oswald"/>
              </a:rPr>
              <a:t>Proceso ETL</a:t>
            </a:r>
            <a:endParaRPr lang="es-ES" dirty="0"/>
          </a:p>
        </p:txBody>
      </p:sp>
      <p:pic>
        <p:nvPicPr>
          <p:cNvPr id="8" name="Imagen 7"/>
          <p:cNvPicPr/>
          <p:nvPr/>
        </p:nvPicPr>
        <p:blipFill>
          <a:blip r:embed="rId3"/>
          <a:stretch>
            <a:fillRect/>
          </a:stretch>
        </p:blipFill>
        <p:spPr>
          <a:xfrm>
            <a:off x="1854583" y="989327"/>
            <a:ext cx="5476875" cy="3995573"/>
          </a:xfrm>
          <a:prstGeom prst="rect">
            <a:avLst/>
          </a:prstGeom>
        </p:spPr>
      </p:pic>
    </p:spTree>
    <p:extLst>
      <p:ext uri="{BB962C8B-B14F-4D97-AF65-F5344CB8AC3E}">
        <p14:creationId xmlns:p14="http://schemas.microsoft.com/office/powerpoint/2010/main" val="1474369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smtClean="0">
                <a:latin typeface="Times New Roman" panose="02020603050405020304" pitchFamily="18" charset="0"/>
                <a:cs typeface="Times New Roman" panose="02020603050405020304" pitchFamily="18" charset="0"/>
              </a:rPr>
              <a:t>Auto </a:t>
            </a:r>
            <a:r>
              <a:rPr lang="es-EC" dirty="0" err="1">
                <a:latin typeface="Times New Roman" panose="02020603050405020304" pitchFamily="18" charset="0"/>
                <a:cs typeface="Times New Roman" panose="02020603050405020304" pitchFamily="18" charset="0"/>
              </a:rPr>
              <a:t>Model</a:t>
            </a:r>
            <a:r>
              <a:rPr lang="es-EC" dirty="0">
                <a:latin typeface="Times New Roman" panose="02020603050405020304" pitchFamily="18" charset="0"/>
                <a:cs typeface="Times New Roman" panose="02020603050405020304" pitchFamily="18" charset="0"/>
              </a:rPr>
              <a:t> </a:t>
            </a:r>
            <a:r>
              <a:rPr lang="es-EC" dirty="0" err="1" smtClean="0">
                <a:latin typeface="Times New Roman" panose="02020603050405020304" pitchFamily="18" charset="0"/>
                <a:cs typeface="Times New Roman" panose="02020603050405020304" pitchFamily="18" charset="0"/>
              </a:rPr>
              <a:t>RapidMiner</a:t>
            </a:r>
            <a:r>
              <a:rPr lang="es-EC" dirty="0" smtClean="0">
                <a:latin typeface="Times New Roman" panose="02020603050405020304" pitchFamily="18" charset="0"/>
                <a:cs typeface="Times New Roman" panose="02020603050405020304" pitchFamily="18" charset="0"/>
              </a:rPr>
              <a:t> CON TIPO DE BONO</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Imagen 1"/>
          <p:cNvPicPr>
            <a:picLocks noChangeAspect="1"/>
          </p:cNvPicPr>
          <p:nvPr/>
        </p:nvPicPr>
        <p:blipFill>
          <a:blip r:embed="rId3"/>
          <a:stretch>
            <a:fillRect/>
          </a:stretch>
        </p:blipFill>
        <p:spPr>
          <a:xfrm>
            <a:off x="7355758" y="0"/>
            <a:ext cx="1475367" cy="743272"/>
          </a:xfrm>
          <a:prstGeom prst="rect">
            <a:avLst/>
          </a:prstGeom>
        </p:spPr>
      </p:pic>
      <p:pic>
        <p:nvPicPr>
          <p:cNvPr id="6" name="Imagen 5"/>
          <p:cNvPicPr/>
          <p:nvPr/>
        </p:nvPicPr>
        <p:blipFill>
          <a:blip r:embed="rId4"/>
          <a:stretch>
            <a:fillRect/>
          </a:stretch>
        </p:blipFill>
        <p:spPr>
          <a:xfrm>
            <a:off x="363286" y="743272"/>
            <a:ext cx="3500064" cy="2144442"/>
          </a:xfrm>
          <a:prstGeom prst="rect">
            <a:avLst/>
          </a:prstGeom>
        </p:spPr>
      </p:pic>
      <p:pic>
        <p:nvPicPr>
          <p:cNvPr id="7" name="Imagen 6"/>
          <p:cNvPicPr/>
          <p:nvPr/>
        </p:nvPicPr>
        <p:blipFill>
          <a:blip r:embed="rId5"/>
          <a:stretch>
            <a:fillRect/>
          </a:stretch>
        </p:blipFill>
        <p:spPr>
          <a:xfrm>
            <a:off x="4095567" y="653889"/>
            <a:ext cx="4756935" cy="2233825"/>
          </a:xfrm>
          <a:prstGeom prst="rect">
            <a:avLst/>
          </a:prstGeom>
        </p:spPr>
      </p:pic>
      <p:pic>
        <p:nvPicPr>
          <p:cNvPr id="8" name="Imagen 7"/>
          <p:cNvPicPr/>
          <p:nvPr/>
        </p:nvPicPr>
        <p:blipFill>
          <a:blip r:embed="rId6"/>
          <a:stretch>
            <a:fillRect/>
          </a:stretch>
        </p:blipFill>
        <p:spPr>
          <a:xfrm>
            <a:off x="210833" y="2888229"/>
            <a:ext cx="3804971" cy="2076450"/>
          </a:xfrm>
          <a:prstGeom prst="rect">
            <a:avLst/>
          </a:prstGeom>
        </p:spPr>
      </p:pic>
      <p:pic>
        <p:nvPicPr>
          <p:cNvPr id="9" name="Imagen 8"/>
          <p:cNvPicPr/>
          <p:nvPr/>
        </p:nvPicPr>
        <p:blipFill>
          <a:blip r:embed="rId7"/>
          <a:stretch>
            <a:fillRect/>
          </a:stretch>
        </p:blipFill>
        <p:spPr>
          <a:xfrm>
            <a:off x="4095567" y="3000054"/>
            <a:ext cx="4756935" cy="1964625"/>
          </a:xfrm>
          <a:prstGeom prst="rect">
            <a:avLst/>
          </a:prstGeom>
        </p:spPr>
      </p:pic>
    </p:spTree>
    <p:extLst>
      <p:ext uri="{BB962C8B-B14F-4D97-AF65-F5344CB8AC3E}">
        <p14:creationId xmlns:p14="http://schemas.microsoft.com/office/powerpoint/2010/main" val="779850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smtClean="0">
                <a:latin typeface="Times New Roman" panose="02020603050405020304" pitchFamily="18" charset="0"/>
                <a:cs typeface="Times New Roman" panose="02020603050405020304" pitchFamily="18" charset="0"/>
              </a:rPr>
              <a:t>Auto </a:t>
            </a:r>
            <a:r>
              <a:rPr lang="es-EC" dirty="0" err="1">
                <a:latin typeface="Times New Roman" panose="02020603050405020304" pitchFamily="18" charset="0"/>
                <a:cs typeface="Times New Roman" panose="02020603050405020304" pitchFamily="18" charset="0"/>
              </a:rPr>
              <a:t>Model</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RapidMiner</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2" name="Imagen 1"/>
          <p:cNvPicPr>
            <a:picLocks noChangeAspect="1"/>
          </p:cNvPicPr>
          <p:nvPr/>
        </p:nvPicPr>
        <p:blipFill>
          <a:blip r:embed="rId3"/>
          <a:stretch>
            <a:fillRect/>
          </a:stretch>
        </p:blipFill>
        <p:spPr>
          <a:xfrm>
            <a:off x="6828460" y="0"/>
            <a:ext cx="1475367" cy="743272"/>
          </a:xfrm>
          <a:prstGeom prst="rect">
            <a:avLst/>
          </a:prstGeom>
        </p:spPr>
      </p:pic>
      <p:pic>
        <p:nvPicPr>
          <p:cNvPr id="10" name="Imagen 9"/>
          <p:cNvPicPr/>
          <p:nvPr/>
        </p:nvPicPr>
        <p:blipFill>
          <a:blip r:embed="rId4"/>
          <a:stretch>
            <a:fillRect/>
          </a:stretch>
        </p:blipFill>
        <p:spPr>
          <a:xfrm>
            <a:off x="195475" y="743272"/>
            <a:ext cx="4068300" cy="2603533"/>
          </a:xfrm>
          <a:prstGeom prst="rect">
            <a:avLst/>
          </a:prstGeom>
        </p:spPr>
      </p:pic>
      <p:pic>
        <p:nvPicPr>
          <p:cNvPr id="11" name="Imagen 10"/>
          <p:cNvPicPr/>
          <p:nvPr/>
        </p:nvPicPr>
        <p:blipFill>
          <a:blip r:embed="rId5"/>
          <a:stretch>
            <a:fillRect/>
          </a:stretch>
        </p:blipFill>
        <p:spPr>
          <a:xfrm>
            <a:off x="4263775" y="1993187"/>
            <a:ext cx="4567350" cy="2424701"/>
          </a:xfrm>
          <a:prstGeom prst="rect">
            <a:avLst/>
          </a:prstGeom>
        </p:spPr>
      </p:pic>
    </p:spTree>
    <p:extLst>
      <p:ext uri="{BB962C8B-B14F-4D97-AF65-F5344CB8AC3E}">
        <p14:creationId xmlns:p14="http://schemas.microsoft.com/office/powerpoint/2010/main" val="2866601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err="1">
                <a:latin typeface="Times New Roman" panose="02020603050405020304" pitchFamily="18" charset="0"/>
                <a:ea typeface="Times New Roman" panose="02020603050405020304" pitchFamily="18" charset="0"/>
              </a:rPr>
              <a:t>Naive</a:t>
            </a:r>
            <a:r>
              <a:rPr lang="es-EC" dirty="0">
                <a:latin typeface="Times New Roman" panose="02020603050405020304" pitchFamily="18" charset="0"/>
                <a:ea typeface="Times New Roman" panose="02020603050405020304" pitchFamily="18" charset="0"/>
              </a:rPr>
              <a:t> </a:t>
            </a:r>
            <a:r>
              <a:rPr lang="es-EC" dirty="0" err="1">
                <a:latin typeface="Times New Roman" panose="02020603050405020304" pitchFamily="18" charset="0"/>
                <a:ea typeface="Times New Roman" panose="02020603050405020304" pitchFamily="18" charset="0"/>
              </a:rPr>
              <a:t>Bayes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43763" y="1098104"/>
            <a:ext cx="7460064" cy="523220"/>
          </a:xfrm>
          <a:prstGeom prst="rect">
            <a:avLst/>
          </a:prstGeom>
        </p:spPr>
        <p:txBody>
          <a:bodyPr wrap="square">
            <a:spAutoFit/>
          </a:bodyPr>
          <a:lstStyle/>
          <a:p>
            <a:r>
              <a:rPr lang="es-EC" dirty="0" smtClean="0">
                <a:latin typeface="Times New Roman" panose="02020603050405020304" pitchFamily="18" charset="0"/>
                <a:ea typeface="Times New Roman" panose="02020603050405020304" pitchFamily="18" charset="0"/>
              </a:rPr>
              <a:t>Se </a:t>
            </a:r>
            <a:r>
              <a:rPr lang="es-EC" dirty="0">
                <a:latin typeface="Times New Roman" panose="02020603050405020304" pitchFamily="18" charset="0"/>
                <a:ea typeface="Times New Roman" panose="02020603050405020304" pitchFamily="18" charset="0"/>
              </a:rPr>
              <a:t>puede visualizar que en las Provincias de Pichincha, Guayas, Manabí, Los Ríos, Esmeraldas tiene mayor índice de denuncias por la entrega de bonos y pensiones a nivel nacional.</a:t>
            </a:r>
            <a:endParaRPr lang="es-ES" dirty="0"/>
          </a:p>
        </p:txBody>
      </p:sp>
      <p:pic>
        <p:nvPicPr>
          <p:cNvPr id="8" name="Imagen 7"/>
          <p:cNvPicPr/>
          <p:nvPr/>
        </p:nvPicPr>
        <p:blipFill>
          <a:blip r:embed="rId4"/>
          <a:stretch>
            <a:fillRect/>
          </a:stretch>
        </p:blipFill>
        <p:spPr>
          <a:xfrm>
            <a:off x="843763" y="1621324"/>
            <a:ext cx="7087886" cy="2704465"/>
          </a:xfrm>
          <a:prstGeom prst="rect">
            <a:avLst/>
          </a:prstGeom>
        </p:spPr>
      </p:pic>
    </p:spTree>
    <p:extLst>
      <p:ext uri="{BB962C8B-B14F-4D97-AF65-F5344CB8AC3E}">
        <p14:creationId xmlns:p14="http://schemas.microsoft.com/office/powerpoint/2010/main" val="332030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4"/>
          <p:cNvSpPr txBox="1">
            <a:spLocks noGrp="1"/>
          </p:cNvSpPr>
          <p:nvPr>
            <p:ph type="title"/>
          </p:nvPr>
        </p:nvSpPr>
        <p:spPr>
          <a:xfrm>
            <a:off x="1047750" y="100725"/>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latin typeface="Times New Roman" panose="02020603050405020304" pitchFamily="18" charset="0"/>
                <a:cs typeface="Times New Roman" panose="02020603050405020304" pitchFamily="18" charset="0"/>
              </a:rPr>
              <a:t>CONTENIDOS</a:t>
            </a:r>
            <a:endParaRPr dirty="0">
              <a:latin typeface="Times New Roman" panose="02020603050405020304" pitchFamily="18" charset="0"/>
              <a:cs typeface="Times New Roman" panose="02020603050405020304" pitchFamily="18" charset="0"/>
            </a:endParaRPr>
          </a:p>
        </p:txBody>
      </p:sp>
      <p:sp>
        <p:nvSpPr>
          <p:cNvPr id="470" name="Google Shape;470;p14"/>
          <p:cNvSpPr txBox="1"/>
          <p:nvPr/>
        </p:nvSpPr>
        <p:spPr>
          <a:xfrm>
            <a:off x="3173652" y="876675"/>
            <a:ext cx="3234600" cy="2207100"/>
          </a:xfrm>
          <a:prstGeom prst="rect">
            <a:avLst/>
          </a:prstGeom>
          <a:noFill/>
          <a:ln>
            <a:noFill/>
          </a:ln>
        </p:spPr>
        <p:txBody>
          <a:bodyPr spcFirstLastPara="1" wrap="square" lIns="91425" tIns="91425" rIns="91425" bIns="91425" anchor="t" anchorCtr="0">
            <a:noAutofit/>
          </a:bodyPr>
          <a:lstStyle/>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Introducción</a:t>
            </a:r>
          </a:p>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Planteamiento del problema</a:t>
            </a:r>
          </a:p>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Justificación</a:t>
            </a:r>
          </a:p>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Objetivos</a:t>
            </a:r>
          </a:p>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Metodología</a:t>
            </a:r>
          </a:p>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Resultados</a:t>
            </a:r>
          </a:p>
          <a:p>
            <a:pPr marL="285750" indent="-285750">
              <a:lnSpc>
                <a:spcPct val="200000"/>
              </a:lnSpc>
              <a:buFont typeface="Arial" panose="020B0604020202020204" pitchFamily="34" charset="0"/>
              <a:buChar char="•"/>
            </a:pPr>
            <a:r>
              <a:rPr lang="es-ES_tradnl" dirty="0">
                <a:latin typeface="Times New Roman" panose="02020603050405020304" pitchFamily="18" charset="0"/>
                <a:cs typeface="Times New Roman" panose="02020603050405020304" pitchFamily="18" charset="0"/>
              </a:rPr>
              <a:t>Conclusiones y recomendaciones</a:t>
            </a:r>
          </a:p>
          <a:p>
            <a:pPr marL="0" lvl="0" indent="0" algn="l" rtl="0">
              <a:spcBef>
                <a:spcPts val="600"/>
              </a:spcBef>
              <a:spcAft>
                <a:spcPts val="0"/>
              </a:spcAft>
              <a:buNone/>
            </a:pPr>
            <a:endParaRPr sz="1200" dirty="0">
              <a:solidFill>
                <a:srgbClr val="28324A"/>
              </a:solidFill>
              <a:latin typeface="Source Sans Pro"/>
              <a:ea typeface="Source Sans Pro"/>
              <a:cs typeface="Source Sans Pro"/>
              <a:sym typeface="Source Sans Pro"/>
            </a:endParaRPr>
          </a:p>
        </p:txBody>
      </p:sp>
      <p:sp>
        <p:nvSpPr>
          <p:cNvPr id="471" name="Google Shape;471;p14"/>
          <p:cNvSpPr txBox="1"/>
          <p:nvPr/>
        </p:nvSpPr>
        <p:spPr>
          <a:xfrm>
            <a:off x="4720152" y="968550"/>
            <a:ext cx="337620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dirty="0">
              <a:solidFill>
                <a:srgbClr val="28324A"/>
              </a:solidFill>
              <a:latin typeface="Source Sans Pro"/>
              <a:ea typeface="Source Sans Pro"/>
              <a:cs typeface="Source Sans Pro"/>
              <a:sym typeface="Source Sans Pro"/>
            </a:endParaRPr>
          </a:p>
        </p:txBody>
      </p:sp>
      <p:sp>
        <p:nvSpPr>
          <p:cNvPr id="472" name="Google Shape;472;p14"/>
          <p:cNvSpPr txBox="1"/>
          <p:nvPr/>
        </p:nvSpPr>
        <p:spPr>
          <a:xfrm>
            <a:off x="1047750" y="3143925"/>
            <a:ext cx="7048500" cy="826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rgbClr val="28324A"/>
              </a:solidFill>
              <a:latin typeface="Source Sans Pro"/>
              <a:ea typeface="Source Sans Pro"/>
              <a:cs typeface="Source Sans Pro"/>
              <a:sym typeface="Source Sans Pro"/>
            </a:endParaRPr>
          </a:p>
          <a:p>
            <a:pPr marL="0" lvl="0" indent="0" algn="l" rtl="0">
              <a:spcBef>
                <a:spcPts val="1000"/>
              </a:spcBef>
              <a:spcAft>
                <a:spcPts val="1000"/>
              </a:spcAft>
              <a:buNone/>
            </a:pPr>
            <a:endParaRPr sz="1200" dirty="0">
              <a:solidFill>
                <a:srgbClr val="28324A"/>
              </a:solidFill>
              <a:latin typeface="Source Sans Pro"/>
              <a:ea typeface="Source Sans Pro"/>
              <a:cs typeface="Source Sans Pro"/>
              <a:sym typeface="Source Sans Pro"/>
            </a:endParaRPr>
          </a:p>
        </p:txBody>
      </p:sp>
      <p:sp>
        <p:nvSpPr>
          <p:cNvPr id="473" name="Google Shape;473;p1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err="1">
                <a:latin typeface="Times New Roman" panose="02020603050405020304" pitchFamily="18" charset="0"/>
                <a:ea typeface="Times New Roman" panose="02020603050405020304" pitchFamily="18" charset="0"/>
              </a:rPr>
              <a:t>Naive</a:t>
            </a:r>
            <a:r>
              <a:rPr lang="es-EC" dirty="0">
                <a:latin typeface="Times New Roman" panose="02020603050405020304" pitchFamily="18" charset="0"/>
                <a:ea typeface="Times New Roman" panose="02020603050405020304" pitchFamily="18" charset="0"/>
              </a:rPr>
              <a:t> </a:t>
            </a:r>
            <a:r>
              <a:rPr lang="es-EC" dirty="0" err="1">
                <a:latin typeface="Times New Roman" panose="02020603050405020304" pitchFamily="18" charset="0"/>
                <a:ea typeface="Times New Roman" panose="02020603050405020304" pitchFamily="18" charset="0"/>
              </a:rPr>
              <a:t>Bayes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8" y="875739"/>
            <a:ext cx="7460064" cy="1169551"/>
          </a:xfrm>
          <a:prstGeom prst="rect">
            <a:avLst/>
          </a:prstGeom>
        </p:spPr>
        <p:txBody>
          <a:bodyPr wrap="square">
            <a:spAutoFit/>
          </a:bodyPr>
          <a:lstStyle/>
          <a:p>
            <a:r>
              <a:rPr lang="es-EC" dirty="0"/>
              <a:t>Con los datos obtenidos anteriormente se creó una simulación  para el año 2016 y 2017 dando como resultado que el 51% son denuncias por Pensión Adulto Mayor  y 40 %  son denuncias del Bono Desarrollo Humano en Provincia de Pichincha con el concentrador </a:t>
            </a:r>
            <a:r>
              <a:rPr lang="es-EC" dirty="0" err="1"/>
              <a:t>Banred</a:t>
            </a:r>
            <a:r>
              <a:rPr lang="es-EC" dirty="0"/>
              <a:t>.</a:t>
            </a:r>
            <a:endParaRPr lang="es-ES" dirty="0"/>
          </a:p>
          <a:p>
            <a:endParaRPr lang="es-ES" dirty="0"/>
          </a:p>
        </p:txBody>
      </p:sp>
      <p:pic>
        <p:nvPicPr>
          <p:cNvPr id="7" name="Imagen 6"/>
          <p:cNvPicPr/>
          <p:nvPr/>
        </p:nvPicPr>
        <p:blipFill>
          <a:blip r:embed="rId4"/>
          <a:stretch>
            <a:fillRect/>
          </a:stretch>
        </p:blipFill>
        <p:spPr>
          <a:xfrm>
            <a:off x="1615771" y="1633551"/>
            <a:ext cx="5997380" cy="2990850"/>
          </a:xfrm>
          <a:prstGeom prst="rect">
            <a:avLst/>
          </a:prstGeom>
        </p:spPr>
      </p:pic>
    </p:spTree>
    <p:extLst>
      <p:ext uri="{BB962C8B-B14F-4D97-AF65-F5344CB8AC3E}">
        <p14:creationId xmlns:p14="http://schemas.microsoft.com/office/powerpoint/2010/main" val="1689007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err="1">
                <a:latin typeface="Times New Roman" panose="02020603050405020304" pitchFamily="18" charset="0"/>
                <a:ea typeface="Times New Roman" panose="02020603050405020304" pitchFamily="18" charset="0"/>
              </a:rPr>
              <a:t>Naive</a:t>
            </a:r>
            <a:r>
              <a:rPr lang="es-EC" dirty="0">
                <a:latin typeface="Times New Roman" panose="02020603050405020304" pitchFamily="18" charset="0"/>
                <a:ea typeface="Times New Roman" panose="02020603050405020304" pitchFamily="18" charset="0"/>
              </a:rPr>
              <a:t> </a:t>
            </a:r>
            <a:r>
              <a:rPr lang="es-EC" dirty="0" err="1">
                <a:latin typeface="Times New Roman" panose="02020603050405020304" pitchFamily="18" charset="0"/>
                <a:ea typeface="Times New Roman" panose="02020603050405020304" pitchFamily="18" charset="0"/>
              </a:rPr>
              <a:t>Bayes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8" y="875739"/>
            <a:ext cx="7460064" cy="1169551"/>
          </a:xfrm>
          <a:prstGeom prst="rect">
            <a:avLst/>
          </a:prstGeom>
        </p:spPr>
        <p:txBody>
          <a:bodyPr wrap="square">
            <a:spAutoFit/>
          </a:bodyPr>
          <a:lstStyle/>
          <a:p>
            <a:r>
              <a:rPr lang="es-EC" dirty="0"/>
              <a:t>Mientras que en el año 2018 surge una variación con un incremento de denuncias del 56% para Mis Mejores Años y 44% para el Bono Variable. Dando nuevamente una tendencia del vulnerabilidad a los adultos mayores frente a los dos diferentes bonos que reciben (Pensión Adulto Mayor y Mis Mejores años</a:t>
            </a:r>
            <a:r>
              <a:rPr lang="es-EC" dirty="0" smtClean="0"/>
              <a:t>).</a:t>
            </a:r>
            <a:endParaRPr lang="es-ES" dirty="0"/>
          </a:p>
          <a:p>
            <a:endParaRPr lang="es-ES" dirty="0"/>
          </a:p>
        </p:txBody>
      </p:sp>
      <p:pic>
        <p:nvPicPr>
          <p:cNvPr id="8" name="Imagen 7"/>
          <p:cNvPicPr/>
          <p:nvPr/>
        </p:nvPicPr>
        <p:blipFill>
          <a:blip r:embed="rId4"/>
          <a:stretch>
            <a:fillRect/>
          </a:stretch>
        </p:blipFill>
        <p:spPr>
          <a:xfrm>
            <a:off x="1634822" y="1818526"/>
            <a:ext cx="5648325" cy="2713715"/>
          </a:xfrm>
          <a:prstGeom prst="rect">
            <a:avLst/>
          </a:prstGeom>
        </p:spPr>
      </p:pic>
    </p:spTree>
    <p:extLst>
      <p:ext uri="{BB962C8B-B14F-4D97-AF65-F5344CB8AC3E}">
        <p14:creationId xmlns:p14="http://schemas.microsoft.com/office/powerpoint/2010/main" val="830063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a:t>Decisión </a:t>
            </a:r>
            <a:r>
              <a:rPr lang="es-EC" dirty="0" err="1"/>
              <a:t>Tree</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8" y="875739"/>
            <a:ext cx="7460064" cy="738664"/>
          </a:xfrm>
          <a:prstGeom prst="rect">
            <a:avLst/>
          </a:prstGeom>
        </p:spPr>
        <p:txBody>
          <a:bodyPr wrap="square">
            <a:spAutoFit/>
          </a:bodyPr>
          <a:lstStyle/>
          <a:p>
            <a:r>
              <a:rPr lang="es-EC" dirty="0"/>
              <a:t>En el modelo de Decisión </a:t>
            </a:r>
            <a:r>
              <a:rPr lang="es-EC" dirty="0" err="1"/>
              <a:t>Tree</a:t>
            </a:r>
            <a:r>
              <a:rPr lang="es-EC" dirty="0"/>
              <a:t> se pudo observar que los nodos van por el año, fecha de transacción y los tipos de bonos y pensiones que se </a:t>
            </a:r>
            <a:r>
              <a:rPr lang="es-EC" dirty="0" smtClean="0"/>
              <a:t>entrega determinando el tipo de bono de acuerdo al comportamiento de los datos.</a:t>
            </a:r>
            <a:endParaRPr lang="es-ES" dirty="0"/>
          </a:p>
        </p:txBody>
      </p:sp>
      <p:pic>
        <p:nvPicPr>
          <p:cNvPr id="7" name="Imagen 6"/>
          <p:cNvPicPr/>
          <p:nvPr/>
        </p:nvPicPr>
        <p:blipFill rotWithShape="1">
          <a:blip r:embed="rId4"/>
          <a:srcRect t="44418" b="1076"/>
          <a:stretch/>
        </p:blipFill>
        <p:spPr>
          <a:xfrm>
            <a:off x="582789" y="1614403"/>
            <a:ext cx="7554343" cy="2639098"/>
          </a:xfrm>
          <a:prstGeom prst="rect">
            <a:avLst/>
          </a:prstGeom>
        </p:spPr>
      </p:pic>
    </p:spTree>
    <p:extLst>
      <p:ext uri="{BB962C8B-B14F-4D97-AF65-F5344CB8AC3E}">
        <p14:creationId xmlns:p14="http://schemas.microsoft.com/office/powerpoint/2010/main" val="359946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err="1" smtClean="0">
                <a:cs typeface="Times New Roman" panose="02020603050405020304" pitchFamily="18" charset="0"/>
              </a:rPr>
              <a:t>Naive</a:t>
            </a:r>
            <a:r>
              <a:rPr lang="es-EC" dirty="0" smtClean="0">
                <a:cs typeface="Times New Roman" panose="02020603050405020304" pitchFamily="18" charset="0"/>
              </a:rPr>
              <a:t> </a:t>
            </a:r>
            <a:r>
              <a:rPr lang="es-EC" dirty="0" err="1" smtClean="0">
                <a:cs typeface="Times New Roman" panose="02020603050405020304" pitchFamily="18" charset="0"/>
              </a:rPr>
              <a:t>Bayes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7" y="875739"/>
            <a:ext cx="7740758" cy="1169551"/>
          </a:xfrm>
          <a:prstGeom prst="rect">
            <a:avLst/>
          </a:prstGeom>
        </p:spPr>
        <p:txBody>
          <a:bodyPr wrap="square">
            <a:spAutoFit/>
          </a:bodyPr>
          <a:lstStyle/>
          <a:p>
            <a:pPr algn="just"/>
            <a:r>
              <a:rPr lang="es-EC" dirty="0"/>
              <a:t>Se abre el proceso para visualizar el flujo que se creó y se verifica que los datos sean confiables para poder trabajar con este modelo. En la primera parte se carga los datos, se realiza la depuración, se selecciona la columna a predecir tipos de bonos y pensiones, entrada de factores ubicación, puntos de pago, hora, año con el modelo </a:t>
            </a:r>
            <a:r>
              <a:rPr lang="es-EC" dirty="0" err="1"/>
              <a:t>Naive</a:t>
            </a:r>
            <a:r>
              <a:rPr lang="es-EC" dirty="0"/>
              <a:t> </a:t>
            </a:r>
            <a:r>
              <a:rPr lang="es-EC" dirty="0" err="1"/>
              <a:t>Bayes</a:t>
            </a:r>
            <a:r>
              <a:rPr lang="es-EC" dirty="0"/>
              <a:t>, pasando por el modelo de simulación y posterior de </a:t>
            </a:r>
            <a:r>
              <a:rPr lang="es-EC" dirty="0" smtClean="0"/>
              <a:t>predicción </a:t>
            </a:r>
            <a:r>
              <a:rPr lang="es-EC" dirty="0"/>
              <a:t>como se demuestra a continuación:</a:t>
            </a:r>
            <a:endParaRPr lang="es-ES" dirty="0"/>
          </a:p>
        </p:txBody>
      </p:sp>
      <p:pic>
        <p:nvPicPr>
          <p:cNvPr id="7" name="Imagen 6"/>
          <p:cNvPicPr/>
          <p:nvPr/>
        </p:nvPicPr>
        <p:blipFill>
          <a:blip r:embed="rId4"/>
          <a:stretch>
            <a:fillRect/>
          </a:stretch>
        </p:blipFill>
        <p:spPr>
          <a:xfrm>
            <a:off x="893852" y="2045290"/>
            <a:ext cx="7662923" cy="2706370"/>
          </a:xfrm>
          <a:prstGeom prst="rect">
            <a:avLst/>
          </a:prstGeom>
        </p:spPr>
      </p:pic>
    </p:spTree>
    <p:extLst>
      <p:ext uri="{BB962C8B-B14F-4D97-AF65-F5344CB8AC3E}">
        <p14:creationId xmlns:p14="http://schemas.microsoft.com/office/powerpoint/2010/main" val="878397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C" dirty="0" err="1" smtClean="0">
                <a:cs typeface="Times New Roman" panose="02020603050405020304" pitchFamily="18" charset="0"/>
              </a:rPr>
              <a:t>Naive</a:t>
            </a:r>
            <a:r>
              <a:rPr lang="es-EC" dirty="0" smtClean="0">
                <a:cs typeface="Times New Roman" panose="02020603050405020304" pitchFamily="18" charset="0"/>
              </a:rPr>
              <a:t> </a:t>
            </a:r>
            <a:r>
              <a:rPr lang="es-EC" dirty="0" err="1" smtClean="0">
                <a:cs typeface="Times New Roman" panose="02020603050405020304" pitchFamily="18" charset="0"/>
              </a:rPr>
              <a:t>Bayes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7" y="875739"/>
            <a:ext cx="7740758" cy="307777"/>
          </a:xfrm>
          <a:prstGeom prst="rect">
            <a:avLst/>
          </a:prstGeom>
        </p:spPr>
        <p:txBody>
          <a:bodyPr wrap="square">
            <a:spAutoFit/>
          </a:bodyPr>
          <a:lstStyle/>
          <a:p>
            <a:pPr algn="just"/>
            <a:r>
              <a:rPr lang="es-EC" dirty="0" smtClean="0"/>
              <a:t>:</a:t>
            </a:r>
            <a:endParaRPr lang="es-ES" dirty="0"/>
          </a:p>
        </p:txBody>
      </p:sp>
      <p:pic>
        <p:nvPicPr>
          <p:cNvPr id="6" name="Imagen 5"/>
          <p:cNvPicPr/>
          <p:nvPr/>
        </p:nvPicPr>
        <p:blipFill>
          <a:blip r:embed="rId4"/>
          <a:stretch>
            <a:fillRect/>
          </a:stretch>
        </p:blipFill>
        <p:spPr>
          <a:xfrm>
            <a:off x="816017" y="1019174"/>
            <a:ext cx="7487809" cy="3384659"/>
          </a:xfrm>
          <a:prstGeom prst="rect">
            <a:avLst/>
          </a:prstGeom>
        </p:spPr>
      </p:pic>
    </p:spTree>
    <p:extLst>
      <p:ext uri="{BB962C8B-B14F-4D97-AF65-F5344CB8AC3E}">
        <p14:creationId xmlns:p14="http://schemas.microsoft.com/office/powerpoint/2010/main" val="93716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S"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Auto </a:t>
            </a:r>
            <a:r>
              <a:rPr lang="es-EC" dirty="0" err="1">
                <a:latin typeface="Times New Roman" panose="02020603050405020304" pitchFamily="18" charset="0"/>
                <a:cs typeface="Times New Roman" panose="02020603050405020304" pitchFamily="18" charset="0"/>
              </a:rPr>
              <a:t>Model</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RapidMiner</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CON </a:t>
            </a:r>
            <a:r>
              <a:rPr lang="es-ES" dirty="0" smtClean="0">
                <a:latin typeface="Times New Roman" panose="02020603050405020304" pitchFamily="18" charset="0"/>
                <a:cs typeface="Times New Roman" panose="02020603050405020304" pitchFamily="18" charset="0"/>
              </a:rPr>
              <a:t>ZONAS GEOGRAFICAS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2" name="Imagen 1"/>
          <p:cNvPicPr>
            <a:picLocks noChangeAspect="1"/>
          </p:cNvPicPr>
          <p:nvPr/>
        </p:nvPicPr>
        <p:blipFill>
          <a:blip r:embed="rId3"/>
          <a:stretch>
            <a:fillRect/>
          </a:stretch>
        </p:blipFill>
        <p:spPr>
          <a:xfrm>
            <a:off x="7822996" y="137669"/>
            <a:ext cx="1166412" cy="587624"/>
          </a:xfrm>
          <a:prstGeom prst="rect">
            <a:avLst/>
          </a:prstGeom>
        </p:spPr>
      </p:pic>
      <p:sp>
        <p:nvSpPr>
          <p:cNvPr id="3" name="Rectángulo 2"/>
          <p:cNvSpPr/>
          <p:nvPr/>
        </p:nvSpPr>
        <p:spPr>
          <a:xfrm>
            <a:off x="816017" y="809022"/>
            <a:ext cx="7740758" cy="738664"/>
          </a:xfrm>
          <a:prstGeom prst="rect">
            <a:avLst/>
          </a:prstGeom>
        </p:spPr>
        <p:txBody>
          <a:bodyPr wrap="square">
            <a:spAutoFit/>
          </a:bodyPr>
          <a:lstStyle/>
          <a:p>
            <a:pPr algn="just"/>
            <a:r>
              <a:rPr lang="es-EC" dirty="0"/>
              <a:t>Además, </a:t>
            </a:r>
            <a:r>
              <a:rPr lang="es-EC" dirty="0" smtClean="0"/>
              <a:t>para determinar </a:t>
            </a:r>
            <a:r>
              <a:rPr lang="es-EC" dirty="0"/>
              <a:t>las zonas geográficas que presenta mayor número de beneficiarios </a:t>
            </a:r>
            <a:r>
              <a:rPr lang="es-EC" dirty="0" smtClean="0"/>
              <a:t>se </a:t>
            </a:r>
            <a:r>
              <a:rPr lang="es-EC" dirty="0"/>
              <a:t>cargó los datos a la extensión auto </a:t>
            </a:r>
            <a:r>
              <a:rPr lang="es-EC" dirty="0" err="1"/>
              <a:t>model</a:t>
            </a:r>
            <a:r>
              <a:rPr lang="es-EC" dirty="0"/>
              <a:t> con los puntos de pago, ubicaciones, beneficiarios, tipos de </a:t>
            </a:r>
            <a:r>
              <a:rPr lang="es-EC" dirty="0" smtClean="0"/>
              <a:t>transacciones tomando como atributo de análisis Comisionista.</a:t>
            </a:r>
            <a:endParaRPr lang="es-ES" dirty="0"/>
          </a:p>
        </p:txBody>
      </p:sp>
      <p:pic>
        <p:nvPicPr>
          <p:cNvPr id="9" name="Imagen 8"/>
          <p:cNvPicPr/>
          <p:nvPr/>
        </p:nvPicPr>
        <p:blipFill>
          <a:blip r:embed="rId4"/>
          <a:stretch>
            <a:fillRect/>
          </a:stretch>
        </p:blipFill>
        <p:spPr>
          <a:xfrm>
            <a:off x="1189659" y="1763128"/>
            <a:ext cx="7114167" cy="2695855"/>
          </a:xfrm>
          <a:prstGeom prst="rect">
            <a:avLst/>
          </a:prstGeom>
        </p:spPr>
      </p:pic>
    </p:spTree>
    <p:extLst>
      <p:ext uri="{BB962C8B-B14F-4D97-AF65-F5344CB8AC3E}">
        <p14:creationId xmlns:p14="http://schemas.microsoft.com/office/powerpoint/2010/main" val="558074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S" dirty="0" smtClean="0">
                <a:latin typeface="Times New Roman" panose="02020603050405020304" pitchFamily="18" charset="0"/>
                <a:cs typeface="Times New Roman" panose="02020603050405020304" pitchFamily="18" charset="0"/>
              </a:rPr>
              <a:t>ZONAS GEOGRAFICAS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pic>
        <p:nvPicPr>
          <p:cNvPr id="6" name="Imagen 5"/>
          <p:cNvPicPr/>
          <p:nvPr/>
        </p:nvPicPr>
        <p:blipFill>
          <a:blip r:embed="rId4"/>
          <a:stretch>
            <a:fillRect/>
          </a:stretch>
        </p:blipFill>
        <p:spPr>
          <a:xfrm>
            <a:off x="1743075" y="1141095"/>
            <a:ext cx="5657850" cy="2861310"/>
          </a:xfrm>
          <a:prstGeom prst="rect">
            <a:avLst/>
          </a:prstGeom>
        </p:spPr>
      </p:pic>
    </p:spTree>
    <p:extLst>
      <p:ext uri="{BB962C8B-B14F-4D97-AF65-F5344CB8AC3E}">
        <p14:creationId xmlns:p14="http://schemas.microsoft.com/office/powerpoint/2010/main" val="2901908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S" dirty="0" smtClean="0">
                <a:latin typeface="Times New Roman" panose="02020603050405020304" pitchFamily="18" charset="0"/>
                <a:cs typeface="Times New Roman" panose="02020603050405020304" pitchFamily="18" charset="0"/>
              </a:rPr>
              <a:t>ZONAS GEOGRAFICAS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7" y="809022"/>
            <a:ext cx="7740758" cy="954107"/>
          </a:xfrm>
          <a:prstGeom prst="rect">
            <a:avLst/>
          </a:prstGeom>
        </p:spPr>
        <p:txBody>
          <a:bodyPr wrap="square">
            <a:spAutoFit/>
          </a:bodyPr>
          <a:lstStyle/>
          <a:p>
            <a:pPr algn="just"/>
            <a:r>
              <a:rPr lang="es-EC" dirty="0" smtClean="0"/>
              <a:t>En el flujo creado se </a:t>
            </a:r>
            <a:r>
              <a:rPr lang="es-EC" dirty="0"/>
              <a:t>visualiza la carga de datos, selección de la variable a predecir </a:t>
            </a:r>
            <a:r>
              <a:rPr lang="es-EC" dirty="0" err="1"/>
              <a:t>DPUN_Comisionista</a:t>
            </a:r>
            <a:r>
              <a:rPr lang="es-EC" dirty="0"/>
              <a:t>, </a:t>
            </a:r>
            <a:r>
              <a:rPr lang="es-EC" dirty="0" smtClean="0"/>
              <a:t>la selección de </a:t>
            </a:r>
            <a:r>
              <a:rPr lang="es-EC" dirty="0"/>
              <a:t>los factores de entrada como ubicación, tipo de transacción, beneficiarios, </a:t>
            </a:r>
            <a:r>
              <a:rPr lang="es-EC" dirty="0" smtClean="0"/>
              <a:t>periodo y por último la creación del modelo </a:t>
            </a:r>
            <a:r>
              <a:rPr lang="es-EC" dirty="0" err="1" smtClean="0"/>
              <a:t>Naive</a:t>
            </a:r>
            <a:r>
              <a:rPr lang="es-EC" dirty="0" smtClean="0"/>
              <a:t> </a:t>
            </a:r>
            <a:r>
              <a:rPr lang="es-EC" dirty="0" err="1"/>
              <a:t>Bayes</a:t>
            </a:r>
            <a:r>
              <a:rPr lang="es-EC" dirty="0"/>
              <a:t> recomendado por la herramienta y se analiza los resultados </a:t>
            </a:r>
            <a:r>
              <a:rPr lang="es-EC" dirty="0" smtClean="0"/>
              <a:t>obtenidos.</a:t>
            </a:r>
            <a:endParaRPr lang="es-ES" dirty="0"/>
          </a:p>
        </p:txBody>
      </p:sp>
      <p:pic>
        <p:nvPicPr>
          <p:cNvPr id="8" name="Imagen 7"/>
          <p:cNvPicPr/>
          <p:nvPr/>
        </p:nvPicPr>
        <p:blipFill>
          <a:blip r:embed="rId4"/>
          <a:stretch>
            <a:fillRect/>
          </a:stretch>
        </p:blipFill>
        <p:spPr>
          <a:xfrm>
            <a:off x="1130157" y="1763130"/>
            <a:ext cx="6914193" cy="2870516"/>
          </a:xfrm>
          <a:prstGeom prst="rect">
            <a:avLst/>
          </a:prstGeom>
        </p:spPr>
      </p:pic>
    </p:spTree>
    <p:extLst>
      <p:ext uri="{BB962C8B-B14F-4D97-AF65-F5344CB8AC3E}">
        <p14:creationId xmlns:p14="http://schemas.microsoft.com/office/powerpoint/2010/main" val="1184820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426"/>
            <a:ext cx="6996600" cy="715800"/>
          </a:xfrm>
          <a:prstGeom prst="rect">
            <a:avLst/>
          </a:prstGeom>
        </p:spPr>
        <p:txBody>
          <a:bodyPr spcFirstLastPara="1" wrap="square" lIns="91425" tIns="91425" rIns="91425" bIns="91425" anchor="b" anchorCtr="0">
            <a:noAutofit/>
          </a:bodyPr>
          <a:lstStyle/>
          <a:p>
            <a:pPr lvl="0"/>
            <a:r>
              <a:rPr lang="es-ES" dirty="0" smtClean="0">
                <a:latin typeface="Times New Roman" panose="02020603050405020304" pitchFamily="18" charset="0"/>
                <a:cs typeface="Times New Roman" panose="02020603050405020304" pitchFamily="18" charset="0"/>
              </a:rPr>
              <a:t>ZONAS GEOGRAFICAS</a:t>
            </a: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pic>
        <p:nvPicPr>
          <p:cNvPr id="7" name="Imagen 6"/>
          <p:cNvPicPr/>
          <p:nvPr/>
        </p:nvPicPr>
        <p:blipFill>
          <a:blip r:embed="rId4"/>
          <a:stretch>
            <a:fillRect/>
          </a:stretch>
        </p:blipFill>
        <p:spPr>
          <a:xfrm>
            <a:off x="1047750" y="1031387"/>
            <a:ext cx="7181850" cy="3109098"/>
          </a:xfrm>
          <a:prstGeom prst="rect">
            <a:avLst/>
          </a:prstGeom>
        </p:spPr>
      </p:pic>
    </p:spTree>
    <p:extLst>
      <p:ext uri="{BB962C8B-B14F-4D97-AF65-F5344CB8AC3E}">
        <p14:creationId xmlns:p14="http://schemas.microsoft.com/office/powerpoint/2010/main" val="776715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159940"/>
            <a:ext cx="6996600" cy="715800"/>
          </a:xfrm>
          <a:prstGeom prst="rect">
            <a:avLst/>
          </a:prstGeom>
        </p:spPr>
        <p:txBody>
          <a:bodyPr spcFirstLastPara="1" wrap="square" lIns="91425" tIns="91425" rIns="91425" bIns="91425" anchor="b" anchorCtr="0">
            <a:noAutofit/>
          </a:bodyPr>
          <a:lstStyle/>
          <a:p>
            <a:r>
              <a:rPr lang="es-ES" dirty="0"/>
              <a:t>EVALUACIÓN DEL MODELO</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pic>
        <p:nvPicPr>
          <p:cNvPr id="2" name="Imagen 1"/>
          <p:cNvPicPr>
            <a:picLocks noChangeAspect="1"/>
          </p:cNvPicPr>
          <p:nvPr/>
        </p:nvPicPr>
        <p:blipFill>
          <a:blip r:embed="rId3"/>
          <a:stretch>
            <a:fillRect/>
          </a:stretch>
        </p:blipFill>
        <p:spPr>
          <a:xfrm>
            <a:off x="6828460" y="132467"/>
            <a:ext cx="1475367" cy="743272"/>
          </a:xfrm>
          <a:prstGeom prst="rect">
            <a:avLst/>
          </a:prstGeom>
        </p:spPr>
      </p:pic>
      <p:sp>
        <p:nvSpPr>
          <p:cNvPr id="3" name="Rectángulo 2"/>
          <p:cNvSpPr/>
          <p:nvPr/>
        </p:nvSpPr>
        <p:spPr>
          <a:xfrm>
            <a:off x="816017" y="809022"/>
            <a:ext cx="7740758" cy="738664"/>
          </a:xfrm>
          <a:prstGeom prst="rect">
            <a:avLst/>
          </a:prstGeom>
        </p:spPr>
        <p:txBody>
          <a:bodyPr wrap="square">
            <a:spAutoFit/>
          </a:bodyPr>
          <a:lstStyle/>
          <a:p>
            <a:pPr algn="just"/>
            <a:r>
              <a:rPr lang="es-EC" dirty="0"/>
              <a:t>Con los parámetros de la matriz de confusión se pudo observar  el número de aciertos por el factor tipo de bono o pensión y un 75.55% de precisión. </a:t>
            </a:r>
            <a:endParaRPr lang="es-ES" dirty="0"/>
          </a:p>
          <a:p>
            <a:pPr algn="just"/>
            <a:endParaRPr lang="es-ES" dirty="0"/>
          </a:p>
        </p:txBody>
      </p:sp>
      <p:pic>
        <p:nvPicPr>
          <p:cNvPr id="7" name="Imagen 6"/>
          <p:cNvPicPr/>
          <p:nvPr/>
        </p:nvPicPr>
        <p:blipFill>
          <a:blip r:embed="rId4"/>
          <a:stretch>
            <a:fillRect/>
          </a:stretch>
        </p:blipFill>
        <p:spPr>
          <a:xfrm>
            <a:off x="174075" y="1326913"/>
            <a:ext cx="4371975" cy="2192020"/>
          </a:xfrm>
          <a:prstGeom prst="rect">
            <a:avLst/>
          </a:prstGeom>
        </p:spPr>
      </p:pic>
      <p:pic>
        <p:nvPicPr>
          <p:cNvPr id="9" name="Imagen 8"/>
          <p:cNvPicPr/>
          <p:nvPr/>
        </p:nvPicPr>
        <p:blipFill>
          <a:blip r:embed="rId5"/>
          <a:stretch>
            <a:fillRect/>
          </a:stretch>
        </p:blipFill>
        <p:spPr>
          <a:xfrm>
            <a:off x="3971448" y="2846509"/>
            <a:ext cx="4859677" cy="1885950"/>
          </a:xfrm>
          <a:prstGeom prst="rect">
            <a:avLst/>
          </a:prstGeom>
        </p:spPr>
      </p:pic>
    </p:spTree>
    <p:extLst>
      <p:ext uri="{BB962C8B-B14F-4D97-AF65-F5344CB8AC3E}">
        <p14:creationId xmlns:p14="http://schemas.microsoft.com/office/powerpoint/2010/main" val="1194532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5"/>
          <p:cNvSpPr txBox="1">
            <a:spLocks noGrp="1"/>
          </p:cNvSpPr>
          <p:nvPr>
            <p:ph type="ctrTitle" idx="4294967295"/>
          </p:nvPr>
        </p:nvSpPr>
        <p:spPr>
          <a:xfrm>
            <a:off x="1275150" y="107296"/>
            <a:ext cx="6593700" cy="75573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latin typeface="Times New Roman" panose="02020603050405020304" pitchFamily="18" charset="0"/>
                <a:cs typeface="Times New Roman" panose="02020603050405020304" pitchFamily="18" charset="0"/>
              </a:rPr>
              <a:t>INTRODUCCIÓN</a:t>
            </a:r>
            <a:endParaRPr dirty="0">
              <a:latin typeface="Times New Roman" panose="02020603050405020304" pitchFamily="18" charset="0"/>
              <a:cs typeface="Times New Roman" panose="02020603050405020304" pitchFamily="18" charset="0"/>
            </a:endParaRPr>
          </a:p>
        </p:txBody>
      </p:sp>
      <p:sp>
        <p:nvSpPr>
          <p:cNvPr id="480" name="Google Shape;480;p1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Google Shape;479;p15"/>
          <p:cNvSpPr txBox="1">
            <a:spLocks/>
          </p:cNvSpPr>
          <p:nvPr/>
        </p:nvSpPr>
        <p:spPr>
          <a:xfrm>
            <a:off x="760286" y="3452117"/>
            <a:ext cx="6616558" cy="33246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8324A"/>
              </a:buClr>
              <a:buSzPts val="2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marL="0" indent="0" algn="ctr">
              <a:buNone/>
            </a:pPr>
            <a:r>
              <a:rPr lang="es-EC" sz="1600" dirty="0" smtClean="0">
                <a:latin typeface="Times New Roman" panose="02020603050405020304" pitchFamily="18" charset="0"/>
                <a:cs typeface="Times New Roman" panose="02020603050405020304" pitchFamily="18" charset="0"/>
              </a:rPr>
              <a:t>Se han detectado denuncias </a:t>
            </a:r>
            <a:r>
              <a:rPr lang="es-EC" sz="1600" dirty="0">
                <a:latin typeface="Times New Roman" panose="02020603050405020304" pitchFamily="18" charset="0"/>
                <a:cs typeface="Times New Roman" panose="02020603050405020304" pitchFamily="18" charset="0"/>
              </a:rPr>
              <a:t>sobre cobros indebidos y desequilibrio de los puntos de pago a nivel </a:t>
            </a:r>
            <a:r>
              <a:rPr lang="es-EC" sz="1600" dirty="0" smtClean="0">
                <a:latin typeface="Times New Roman" panose="02020603050405020304" pitchFamily="18" charset="0"/>
                <a:cs typeface="Times New Roman" panose="02020603050405020304" pitchFamily="18" charset="0"/>
              </a:rPr>
              <a:t>nacional en  </a:t>
            </a:r>
            <a:r>
              <a:rPr lang="es-EC" sz="1600" dirty="0">
                <a:latin typeface="Times New Roman" panose="02020603050405020304" pitchFamily="18" charset="0"/>
                <a:cs typeface="Times New Roman" panose="02020603050405020304" pitchFamily="18" charset="0"/>
              </a:rPr>
              <a:t>los últimos 3 </a:t>
            </a:r>
            <a:r>
              <a:rPr lang="es-EC" sz="1600" dirty="0" smtClean="0">
                <a:latin typeface="Times New Roman" panose="02020603050405020304" pitchFamily="18" charset="0"/>
                <a:cs typeface="Times New Roman" panose="02020603050405020304" pitchFamily="18" charset="0"/>
              </a:rPr>
              <a:t>años.</a:t>
            </a:r>
            <a:endParaRPr lang="es-ES" sz="16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883579" y="1444244"/>
            <a:ext cx="2301411" cy="1371600"/>
          </a:xfrm>
          <a:prstGeom prst="rect">
            <a:avLst/>
          </a:prstGeom>
        </p:spPr>
      </p:pic>
      <p:pic>
        <p:nvPicPr>
          <p:cNvPr id="7" name="Imagen 6"/>
          <p:cNvPicPr/>
          <p:nvPr/>
        </p:nvPicPr>
        <p:blipFill>
          <a:blip r:embed="rId4">
            <a:extLst>
              <a:ext uri="{28A0092B-C50C-407E-A947-70E740481C1C}">
                <a14:useLocalDpi xmlns:a14="http://schemas.microsoft.com/office/drawing/2010/main" val="0"/>
              </a:ext>
            </a:extLst>
          </a:blip>
          <a:stretch>
            <a:fillRect/>
          </a:stretch>
        </p:blipFill>
        <p:spPr>
          <a:xfrm>
            <a:off x="4239440" y="1024098"/>
            <a:ext cx="4591685" cy="22669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411548"/>
            <a:ext cx="6996600" cy="715800"/>
          </a:xfrm>
          <a:prstGeom prst="rect">
            <a:avLst/>
          </a:prstGeom>
        </p:spPr>
        <p:txBody>
          <a:bodyPr spcFirstLastPara="1" wrap="square" lIns="91425" tIns="91425" rIns="91425" bIns="91425" anchor="b" anchorCtr="0">
            <a:noAutofit/>
          </a:bodyPr>
          <a:lstStyle/>
          <a:p>
            <a:r>
              <a:rPr lang="es-EC" dirty="0" smtClean="0"/>
              <a:t>RESUMEN COMPARATIVO</a:t>
            </a:r>
            <a:br>
              <a:rPr lang="es-EC" dirty="0" smtClean="0"/>
            </a:br>
            <a:r>
              <a:rPr lang="es-EC" dirty="0"/>
              <a:t>Denuncias sobre cobros indebidos.</a:t>
            </a: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3" name="Rectángulo 2"/>
          <p:cNvSpPr/>
          <p:nvPr/>
        </p:nvSpPr>
        <p:spPr>
          <a:xfrm>
            <a:off x="816017" y="809022"/>
            <a:ext cx="7740758" cy="738664"/>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Mediante esta investigación se detectó que las  Pensiones Adulto </a:t>
            </a:r>
            <a:r>
              <a:rPr lang="es-EC" dirty="0" smtClean="0">
                <a:latin typeface="Times New Roman" panose="02020603050405020304" pitchFamily="18" charset="0"/>
                <a:cs typeface="Times New Roman" panose="02020603050405020304" pitchFamily="18" charset="0"/>
              </a:rPr>
              <a:t>Mayor </a:t>
            </a:r>
            <a:r>
              <a:rPr lang="es-EC" dirty="0">
                <a:latin typeface="Times New Roman" panose="02020603050405020304" pitchFamily="18" charset="0"/>
                <a:cs typeface="Times New Roman" panose="02020603050405020304" pitchFamily="18" charset="0"/>
              </a:rPr>
              <a:t>y Mis Mejores </a:t>
            </a:r>
            <a:r>
              <a:rPr lang="es-EC" dirty="0" smtClean="0">
                <a:latin typeface="Times New Roman" panose="02020603050405020304" pitchFamily="18" charset="0"/>
                <a:cs typeface="Times New Roman" panose="02020603050405020304" pitchFamily="18" charset="0"/>
              </a:rPr>
              <a:t>Años, </a:t>
            </a:r>
            <a:r>
              <a:rPr lang="es-EC" dirty="0">
                <a:latin typeface="Times New Roman" panose="02020603050405020304" pitchFamily="18" charset="0"/>
                <a:cs typeface="Times New Roman" panose="02020603050405020304" pitchFamily="18" charset="0"/>
              </a:rPr>
              <a:t>destinadas a personas que  tienen 65 años en </a:t>
            </a:r>
            <a:r>
              <a:rPr lang="es-EC" dirty="0" smtClean="0">
                <a:latin typeface="Times New Roman" panose="02020603050405020304" pitchFamily="18" charset="0"/>
                <a:cs typeface="Times New Roman" panose="02020603050405020304" pitchFamily="18" charset="0"/>
              </a:rPr>
              <a:t>adelante, se </a:t>
            </a:r>
            <a:r>
              <a:rPr lang="es-EC" dirty="0">
                <a:latin typeface="Times New Roman" panose="02020603050405020304" pitchFamily="18" charset="0"/>
                <a:cs typeface="Times New Roman" panose="02020603050405020304" pitchFamily="18" charset="0"/>
              </a:rPr>
              <a:t>encuentran  en extrema </a:t>
            </a:r>
            <a:r>
              <a:rPr lang="es-EC" dirty="0" smtClean="0">
                <a:latin typeface="Times New Roman" panose="02020603050405020304" pitchFamily="18" charset="0"/>
                <a:cs typeface="Times New Roman" panose="02020603050405020304" pitchFamily="18" charset="0"/>
              </a:rPr>
              <a:t>pobreza y el Bono </a:t>
            </a:r>
            <a:r>
              <a:rPr lang="es-EC" dirty="0">
                <a:latin typeface="Times New Roman" panose="02020603050405020304" pitchFamily="18" charset="0"/>
                <a:cs typeface="Times New Roman" panose="02020603050405020304" pitchFamily="18" charset="0"/>
              </a:rPr>
              <a:t>Desarrollo Humano </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tienen tendencia a cobros </a:t>
            </a:r>
            <a:r>
              <a:rPr lang="es-EC" dirty="0" smtClean="0">
                <a:latin typeface="Times New Roman" panose="02020603050405020304" pitchFamily="18" charset="0"/>
                <a:cs typeface="Times New Roman" panose="02020603050405020304" pitchFamily="18" charset="0"/>
              </a:rPr>
              <a:t>indebidos.</a:t>
            </a:r>
            <a:endParaRPr lang="es-ES" dirty="0">
              <a:latin typeface="Times New Roman" panose="02020603050405020304" pitchFamily="18" charset="0"/>
              <a:cs typeface="Times New Roman" panose="02020603050405020304" pitchFamily="18" charset="0"/>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755225" y="1547686"/>
            <a:ext cx="5581650" cy="3301379"/>
          </a:xfrm>
          <a:prstGeom prst="rect">
            <a:avLst/>
          </a:prstGeom>
          <a:noFill/>
          <a:ln>
            <a:noFill/>
          </a:ln>
        </p:spPr>
      </p:pic>
      <p:pic>
        <p:nvPicPr>
          <p:cNvPr id="4" name="Imagen 3"/>
          <p:cNvPicPr>
            <a:picLocks noChangeAspect="1"/>
          </p:cNvPicPr>
          <p:nvPr/>
        </p:nvPicPr>
        <p:blipFill>
          <a:blip r:embed="rId4"/>
          <a:stretch>
            <a:fillRect/>
          </a:stretch>
        </p:blipFill>
        <p:spPr>
          <a:xfrm>
            <a:off x="7725738" y="1496680"/>
            <a:ext cx="1295400" cy="1400175"/>
          </a:xfrm>
          <a:prstGeom prst="rect">
            <a:avLst/>
          </a:prstGeom>
        </p:spPr>
      </p:pic>
    </p:spTree>
    <p:extLst>
      <p:ext uri="{BB962C8B-B14F-4D97-AF65-F5344CB8AC3E}">
        <p14:creationId xmlns:p14="http://schemas.microsoft.com/office/powerpoint/2010/main" val="1360293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159940"/>
            <a:ext cx="6996600" cy="715800"/>
          </a:xfrm>
          <a:prstGeom prst="rect">
            <a:avLst/>
          </a:prstGeom>
        </p:spPr>
        <p:txBody>
          <a:bodyPr spcFirstLastPara="1" wrap="square" lIns="91425" tIns="91425" rIns="91425" bIns="91425" anchor="b" anchorCtr="0">
            <a:noAutofit/>
          </a:bodyPr>
          <a:lstStyle/>
          <a:p>
            <a:r>
              <a:rPr lang="es-EC" dirty="0"/>
              <a:t>Denuncias sobre cobros indebidos.</a:t>
            </a: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3" name="Rectángulo 2"/>
          <p:cNvSpPr/>
          <p:nvPr/>
        </p:nvSpPr>
        <p:spPr>
          <a:xfrm>
            <a:off x="816017" y="809022"/>
            <a:ext cx="7740758" cy="1169551"/>
          </a:xfrm>
          <a:prstGeom prst="rect">
            <a:avLst/>
          </a:prstGeom>
        </p:spPr>
        <p:txBody>
          <a:bodyPr wrap="square">
            <a:spAutoFit/>
          </a:bodyPr>
          <a:lstStyle/>
          <a:p>
            <a:pPr algn="just"/>
            <a:r>
              <a:rPr lang="es-EC" dirty="0"/>
              <a:t>En el siguiente gráfico se verifica las Provincias que registran mayor número de denuncias a nivel nacional, en base a esta información se sugiere  realizar campañas informativas para evitar cobros indebidos. Por lo que, la campaña informativa de manera correctiva se recomienda sea realizada en las Provincias con mayor índice de denuncias (Pichincha, Guayas, Manabí, Los Ríos, Esmeraldas, Tungurahua) y la campaña preventiva en las demás.</a:t>
            </a:r>
            <a:endParaRPr lang="es-ES"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7420968" y="135219"/>
            <a:ext cx="623382" cy="673803"/>
          </a:xfrm>
          <a:prstGeom prst="rect">
            <a:avLst/>
          </a:prstGeom>
        </p:spPr>
      </p:pic>
      <p:pic>
        <p:nvPicPr>
          <p:cNvPr id="7" name="Imagen 6"/>
          <p:cNvPicPr/>
          <p:nvPr/>
        </p:nvPicPr>
        <p:blipFill>
          <a:blip r:embed="rId4"/>
          <a:stretch>
            <a:fillRect/>
          </a:stretch>
        </p:blipFill>
        <p:spPr>
          <a:xfrm>
            <a:off x="1047751" y="1978572"/>
            <a:ext cx="6996600" cy="2747539"/>
          </a:xfrm>
          <a:prstGeom prst="rect">
            <a:avLst/>
          </a:prstGeom>
        </p:spPr>
      </p:pic>
    </p:spTree>
    <p:extLst>
      <p:ext uri="{BB962C8B-B14F-4D97-AF65-F5344CB8AC3E}">
        <p14:creationId xmlns:p14="http://schemas.microsoft.com/office/powerpoint/2010/main" val="3591803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159940"/>
            <a:ext cx="6996600" cy="715800"/>
          </a:xfrm>
          <a:prstGeom prst="rect">
            <a:avLst/>
          </a:prstGeom>
        </p:spPr>
        <p:txBody>
          <a:bodyPr spcFirstLastPara="1" wrap="square" lIns="91425" tIns="91425" rIns="91425" bIns="91425" anchor="b" anchorCtr="0">
            <a:noAutofit/>
          </a:bodyPr>
          <a:lstStyle/>
          <a:p>
            <a:r>
              <a:rPr lang="es-EC" dirty="0" smtClean="0"/>
              <a:t> </a:t>
            </a:r>
            <a:r>
              <a:rPr lang="es-EC" dirty="0"/>
              <a:t>Denuncias sobre cobros </a:t>
            </a:r>
            <a:r>
              <a:rPr lang="es-EC" dirty="0" smtClean="0"/>
              <a:t>indebidos 2016.</a:t>
            </a: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pic>
        <p:nvPicPr>
          <p:cNvPr id="4" name="Imagen 3"/>
          <p:cNvPicPr>
            <a:picLocks noChangeAspect="1"/>
          </p:cNvPicPr>
          <p:nvPr/>
        </p:nvPicPr>
        <p:blipFill>
          <a:blip r:embed="rId3"/>
          <a:stretch>
            <a:fillRect/>
          </a:stretch>
        </p:blipFill>
        <p:spPr>
          <a:xfrm>
            <a:off x="7420968" y="135219"/>
            <a:ext cx="623382" cy="673803"/>
          </a:xfrm>
          <a:prstGeom prst="rect">
            <a:avLst/>
          </a:prstGeom>
        </p:spPr>
      </p:pic>
      <p:pic>
        <p:nvPicPr>
          <p:cNvPr id="8" name="Imagen 7"/>
          <p:cNvPicPr/>
          <p:nvPr/>
        </p:nvPicPr>
        <p:blipFill>
          <a:blip r:embed="rId4"/>
          <a:stretch>
            <a:fillRect/>
          </a:stretch>
        </p:blipFill>
        <p:spPr>
          <a:xfrm>
            <a:off x="1707600" y="1583301"/>
            <a:ext cx="5676900" cy="3242899"/>
          </a:xfrm>
          <a:prstGeom prst="rect">
            <a:avLst/>
          </a:prstGeom>
        </p:spPr>
      </p:pic>
      <p:sp>
        <p:nvSpPr>
          <p:cNvPr id="2" name="Rectángulo 1"/>
          <p:cNvSpPr/>
          <p:nvPr/>
        </p:nvSpPr>
        <p:spPr>
          <a:xfrm>
            <a:off x="1674372" y="531129"/>
            <a:ext cx="6369978" cy="954107"/>
          </a:xfrm>
          <a:prstGeom prst="rect">
            <a:avLst/>
          </a:prstGeom>
        </p:spPr>
        <p:txBody>
          <a:bodyPr wrap="square">
            <a:spAutoFit/>
          </a:bodyPr>
          <a:lstStyle/>
          <a:p>
            <a:pPr marL="285750" indent="-285750" algn="just">
              <a:buFont typeface="Arial" panose="020B0604020202020204" pitchFamily="34" charset="0"/>
              <a:buChar char="•"/>
            </a:pPr>
            <a:r>
              <a:rPr lang="es-EC" dirty="0">
                <a:latin typeface="Times New Roman" panose="02020603050405020304" pitchFamily="18" charset="0"/>
                <a:ea typeface="Times New Roman" panose="02020603050405020304" pitchFamily="18" charset="0"/>
                <a:cs typeface="Times New Roman" panose="02020603050405020304" pitchFamily="18" charset="0"/>
              </a:rPr>
              <a:t>Portoviejo, El Carmen</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Quevedo, </a:t>
            </a:r>
            <a:r>
              <a:rPr lang="es-EC" dirty="0" err="1" smtClean="0">
                <a:latin typeface="Times New Roman" panose="02020603050405020304" pitchFamily="18" charset="0"/>
                <a:cs typeface="Times New Roman" panose="02020603050405020304" pitchFamily="18" charset="0"/>
              </a:rPr>
              <a:t>Andres</a:t>
            </a:r>
            <a:r>
              <a:rPr lang="es-EC" dirty="0" smtClean="0">
                <a:latin typeface="Times New Roman" panose="02020603050405020304" pitchFamily="18" charset="0"/>
                <a:cs typeface="Times New Roman" panose="02020603050405020304" pitchFamily="18" charset="0"/>
              </a:rPr>
              <a:t> de Vera, Manta(Provincia </a:t>
            </a:r>
            <a:r>
              <a:rPr lang="es-EC" dirty="0">
                <a:latin typeface="Times New Roman" panose="02020603050405020304" pitchFamily="18" charset="0"/>
                <a:cs typeface="Times New Roman" panose="02020603050405020304" pitchFamily="18" charset="0"/>
              </a:rPr>
              <a:t>de </a:t>
            </a:r>
            <a:r>
              <a:rPr lang="es-EC" dirty="0" smtClean="0">
                <a:latin typeface="Times New Roman" panose="02020603050405020304" pitchFamily="18" charset="0"/>
                <a:cs typeface="Times New Roman" panose="02020603050405020304" pitchFamily="18" charset="0"/>
              </a:rPr>
              <a:t>Manabí) </a:t>
            </a:r>
            <a:endParaRPr lang="es-EC"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Parroquia de </a:t>
            </a:r>
            <a:r>
              <a:rPr lang="es-EC" dirty="0" err="1" smtClean="0">
                <a:latin typeface="Times New Roman" panose="02020603050405020304" pitchFamily="18" charset="0"/>
                <a:ea typeface="Times New Roman" panose="02020603050405020304" pitchFamily="18" charset="0"/>
                <a:cs typeface="Times New Roman" panose="02020603050405020304" pitchFamily="18" charset="0"/>
              </a:rPr>
              <a:t>Tarqui</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Febres </a:t>
            </a:r>
            <a:r>
              <a:rPr lang="es-EC" dirty="0" smtClean="0">
                <a:latin typeface="Times New Roman" panose="02020603050405020304" pitchFamily="18" charset="0"/>
                <a:cs typeface="Times New Roman" panose="02020603050405020304" pitchFamily="18" charset="0"/>
              </a:rPr>
              <a:t>Cordero,</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Palestina,</a:t>
            </a: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Rocafuerte.(Provincia de Guayas)</a:t>
            </a:r>
          </a:p>
          <a:p>
            <a:pPr marL="285750" indent="-285750" algn="jus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Iñaquito,</a:t>
            </a:r>
            <a:r>
              <a:rPr lang="es-EC" dirty="0">
                <a:latin typeface="Times New Roman" panose="02020603050405020304" pitchFamily="18" charset="0"/>
                <a:cs typeface="Times New Roman" panose="02020603050405020304" pitchFamily="18" charset="0"/>
              </a:rPr>
              <a:t> Puerto </a:t>
            </a:r>
            <a:r>
              <a:rPr lang="es-EC" dirty="0" smtClean="0">
                <a:latin typeface="Times New Roman" panose="02020603050405020304" pitchFamily="18" charset="0"/>
                <a:cs typeface="Times New Roman" panose="02020603050405020304" pitchFamily="18" charset="0"/>
              </a:rPr>
              <a:t>Quito(Provincia de Pichincha)</a:t>
            </a: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La Concordia(Provincia de Santo Domingo de los Tsáchilas)</a:t>
            </a:r>
            <a:endParaRPr lang="es-ES"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477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159940"/>
            <a:ext cx="6996600" cy="715800"/>
          </a:xfrm>
          <a:prstGeom prst="rect">
            <a:avLst/>
          </a:prstGeom>
        </p:spPr>
        <p:txBody>
          <a:bodyPr spcFirstLastPara="1" wrap="square" lIns="91425" tIns="91425" rIns="91425" bIns="91425" anchor="b" anchorCtr="0">
            <a:noAutofit/>
          </a:bodyPr>
          <a:lstStyle/>
          <a:p>
            <a:r>
              <a:rPr lang="es-EC" dirty="0"/>
              <a:t>Denuncias sobre cobros </a:t>
            </a:r>
            <a:r>
              <a:rPr lang="es-EC" dirty="0" smtClean="0"/>
              <a:t>indebidos 2017</a:t>
            </a: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pic>
        <p:nvPicPr>
          <p:cNvPr id="4" name="Imagen 3"/>
          <p:cNvPicPr>
            <a:picLocks noChangeAspect="1"/>
          </p:cNvPicPr>
          <p:nvPr/>
        </p:nvPicPr>
        <p:blipFill>
          <a:blip r:embed="rId3"/>
          <a:stretch>
            <a:fillRect/>
          </a:stretch>
        </p:blipFill>
        <p:spPr>
          <a:xfrm>
            <a:off x="7420968" y="135219"/>
            <a:ext cx="623382" cy="673803"/>
          </a:xfrm>
          <a:prstGeom prst="rect">
            <a:avLst/>
          </a:prstGeom>
        </p:spPr>
      </p:pic>
      <p:pic>
        <p:nvPicPr>
          <p:cNvPr id="6" name="Imagen 5"/>
          <p:cNvPicPr/>
          <p:nvPr/>
        </p:nvPicPr>
        <p:blipFill>
          <a:blip r:embed="rId4"/>
          <a:stretch>
            <a:fillRect/>
          </a:stretch>
        </p:blipFill>
        <p:spPr>
          <a:xfrm>
            <a:off x="1396595" y="1163524"/>
            <a:ext cx="5667375" cy="2686050"/>
          </a:xfrm>
          <a:prstGeom prst="rect">
            <a:avLst/>
          </a:prstGeom>
        </p:spPr>
      </p:pic>
    </p:spTree>
    <p:extLst>
      <p:ext uri="{BB962C8B-B14F-4D97-AF65-F5344CB8AC3E}">
        <p14:creationId xmlns:p14="http://schemas.microsoft.com/office/powerpoint/2010/main" val="3941764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159940"/>
            <a:ext cx="6996600" cy="715800"/>
          </a:xfrm>
          <a:prstGeom prst="rect">
            <a:avLst/>
          </a:prstGeom>
        </p:spPr>
        <p:txBody>
          <a:bodyPr spcFirstLastPara="1" wrap="square" lIns="91425" tIns="91425" rIns="91425" bIns="91425" anchor="b" anchorCtr="0">
            <a:noAutofit/>
          </a:bodyPr>
          <a:lstStyle/>
          <a:p>
            <a:r>
              <a:rPr lang="es-EC" dirty="0"/>
              <a:t>Denuncias sobre cobros </a:t>
            </a:r>
            <a:r>
              <a:rPr lang="es-EC" dirty="0" smtClean="0"/>
              <a:t>indebidos 2018</a:t>
            </a: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pic>
        <p:nvPicPr>
          <p:cNvPr id="4" name="Imagen 3"/>
          <p:cNvPicPr>
            <a:picLocks noChangeAspect="1"/>
          </p:cNvPicPr>
          <p:nvPr/>
        </p:nvPicPr>
        <p:blipFill>
          <a:blip r:embed="rId3"/>
          <a:stretch>
            <a:fillRect/>
          </a:stretch>
        </p:blipFill>
        <p:spPr>
          <a:xfrm>
            <a:off x="7420968" y="135219"/>
            <a:ext cx="623382" cy="673803"/>
          </a:xfrm>
          <a:prstGeom prst="rect">
            <a:avLst/>
          </a:prstGeom>
        </p:spPr>
      </p:pic>
      <p:pic>
        <p:nvPicPr>
          <p:cNvPr id="7" name="Imagen 6"/>
          <p:cNvPicPr/>
          <p:nvPr/>
        </p:nvPicPr>
        <p:blipFill>
          <a:blip r:embed="rId4"/>
          <a:stretch>
            <a:fillRect/>
          </a:stretch>
        </p:blipFill>
        <p:spPr>
          <a:xfrm>
            <a:off x="1638300" y="1295400"/>
            <a:ext cx="5867400" cy="2552700"/>
          </a:xfrm>
          <a:prstGeom prst="rect">
            <a:avLst/>
          </a:prstGeom>
        </p:spPr>
      </p:pic>
    </p:spTree>
    <p:extLst>
      <p:ext uri="{BB962C8B-B14F-4D97-AF65-F5344CB8AC3E}">
        <p14:creationId xmlns:p14="http://schemas.microsoft.com/office/powerpoint/2010/main" val="2431387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6008"/>
            <a:ext cx="6996600" cy="715800"/>
          </a:xfrm>
          <a:prstGeom prst="rect">
            <a:avLst/>
          </a:prstGeom>
        </p:spPr>
        <p:txBody>
          <a:bodyPr spcFirstLastPara="1" wrap="square" lIns="91425" tIns="91425" rIns="91425" bIns="91425" anchor="b" anchorCtr="0">
            <a:noAutofit/>
          </a:bodyPr>
          <a:lstStyle/>
          <a:p>
            <a:r>
              <a:rPr lang="es-EC" dirty="0" smtClean="0">
                <a:latin typeface="Times New Roman" panose="02020603050405020304" pitchFamily="18" charset="0"/>
                <a:ea typeface="Times New Roman" panose="02020603050405020304" pitchFamily="18" charset="0"/>
              </a:rPr>
              <a:t>Distribución </a:t>
            </a:r>
            <a:r>
              <a:rPr lang="es-EC" dirty="0">
                <a:latin typeface="Times New Roman" panose="02020603050405020304" pitchFamily="18" charset="0"/>
                <a:ea typeface="Times New Roman" panose="02020603050405020304" pitchFamily="18" charset="0"/>
              </a:rPr>
              <a:t>de puntos de pago en los años </a:t>
            </a:r>
            <a:r>
              <a:rPr lang="es-EC" dirty="0" smtClean="0">
                <a:latin typeface="Times New Roman" panose="02020603050405020304" pitchFamily="18" charset="0"/>
                <a:ea typeface="Times New Roman" panose="02020603050405020304" pitchFamily="18" charset="0"/>
              </a:rPr>
              <a:t>2016</a:t>
            </a:r>
            <a:r>
              <a:rPr lang="es-ES" dirty="0"/>
              <a:t/>
            </a:r>
            <a:br>
              <a:rPr lang="es-ES" dirty="0"/>
            </a:b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pic>
        <p:nvPicPr>
          <p:cNvPr id="4" name="Imagen 3"/>
          <p:cNvPicPr>
            <a:picLocks noChangeAspect="1"/>
          </p:cNvPicPr>
          <p:nvPr/>
        </p:nvPicPr>
        <p:blipFill>
          <a:blip r:embed="rId3"/>
          <a:stretch>
            <a:fillRect/>
          </a:stretch>
        </p:blipFill>
        <p:spPr>
          <a:xfrm>
            <a:off x="8044350" y="212163"/>
            <a:ext cx="623382" cy="673803"/>
          </a:xfrm>
          <a:prstGeom prst="rect">
            <a:avLst/>
          </a:prstGeom>
        </p:spPr>
      </p:pic>
      <p:pic>
        <p:nvPicPr>
          <p:cNvPr id="8" name="Imagen 7"/>
          <p:cNvPicPr/>
          <p:nvPr/>
        </p:nvPicPr>
        <p:blipFill>
          <a:blip r:embed="rId4"/>
          <a:stretch>
            <a:fillRect/>
          </a:stretch>
        </p:blipFill>
        <p:spPr>
          <a:xfrm>
            <a:off x="1878227" y="647454"/>
            <a:ext cx="5262726" cy="4303344"/>
          </a:xfrm>
          <a:prstGeom prst="rect">
            <a:avLst/>
          </a:prstGeom>
        </p:spPr>
      </p:pic>
    </p:spTree>
    <p:extLst>
      <p:ext uri="{BB962C8B-B14F-4D97-AF65-F5344CB8AC3E}">
        <p14:creationId xmlns:p14="http://schemas.microsoft.com/office/powerpoint/2010/main" val="1460524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6008"/>
            <a:ext cx="6996600" cy="715800"/>
          </a:xfrm>
          <a:prstGeom prst="rect">
            <a:avLst/>
          </a:prstGeom>
        </p:spPr>
        <p:txBody>
          <a:bodyPr spcFirstLastPara="1" wrap="square" lIns="91425" tIns="91425" rIns="91425" bIns="91425" anchor="b" anchorCtr="0">
            <a:noAutofit/>
          </a:bodyPr>
          <a:lstStyle/>
          <a:p>
            <a:r>
              <a:rPr lang="es-EC" dirty="0" smtClean="0">
                <a:latin typeface="Times New Roman" panose="02020603050405020304" pitchFamily="18" charset="0"/>
                <a:ea typeface="Times New Roman" panose="02020603050405020304" pitchFamily="18" charset="0"/>
              </a:rPr>
              <a:t>Distribución </a:t>
            </a:r>
            <a:r>
              <a:rPr lang="es-EC" dirty="0">
                <a:latin typeface="Times New Roman" panose="02020603050405020304" pitchFamily="18" charset="0"/>
                <a:ea typeface="Times New Roman" panose="02020603050405020304" pitchFamily="18" charset="0"/>
              </a:rPr>
              <a:t>de puntos de pago en los años </a:t>
            </a:r>
            <a:r>
              <a:rPr lang="es-EC" dirty="0" smtClean="0">
                <a:latin typeface="Times New Roman" panose="02020603050405020304" pitchFamily="18" charset="0"/>
                <a:ea typeface="Times New Roman" panose="02020603050405020304" pitchFamily="18" charset="0"/>
              </a:rPr>
              <a:t>2017</a:t>
            </a:r>
            <a:r>
              <a:rPr lang="es-ES" dirty="0"/>
              <a:t/>
            </a:r>
            <a:br>
              <a:rPr lang="es-ES" dirty="0"/>
            </a:b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pic>
        <p:nvPicPr>
          <p:cNvPr id="4" name="Imagen 3"/>
          <p:cNvPicPr>
            <a:picLocks noChangeAspect="1"/>
          </p:cNvPicPr>
          <p:nvPr/>
        </p:nvPicPr>
        <p:blipFill>
          <a:blip r:embed="rId3"/>
          <a:stretch>
            <a:fillRect/>
          </a:stretch>
        </p:blipFill>
        <p:spPr>
          <a:xfrm>
            <a:off x="8044350" y="212163"/>
            <a:ext cx="623382" cy="673803"/>
          </a:xfrm>
          <a:prstGeom prst="rect">
            <a:avLst/>
          </a:prstGeom>
        </p:spPr>
      </p:pic>
      <p:pic>
        <p:nvPicPr>
          <p:cNvPr id="6" name="Imagen 5"/>
          <p:cNvPicPr/>
          <p:nvPr/>
        </p:nvPicPr>
        <p:blipFill>
          <a:blip r:embed="rId4"/>
          <a:stretch>
            <a:fillRect/>
          </a:stretch>
        </p:blipFill>
        <p:spPr>
          <a:xfrm>
            <a:off x="2453834" y="687748"/>
            <a:ext cx="5067300" cy="4138452"/>
          </a:xfrm>
          <a:prstGeom prst="rect">
            <a:avLst/>
          </a:prstGeom>
        </p:spPr>
      </p:pic>
    </p:spTree>
    <p:extLst>
      <p:ext uri="{BB962C8B-B14F-4D97-AF65-F5344CB8AC3E}">
        <p14:creationId xmlns:p14="http://schemas.microsoft.com/office/powerpoint/2010/main" val="1851727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626008"/>
            <a:ext cx="6996600" cy="715800"/>
          </a:xfrm>
          <a:prstGeom prst="rect">
            <a:avLst/>
          </a:prstGeom>
        </p:spPr>
        <p:txBody>
          <a:bodyPr spcFirstLastPara="1" wrap="square" lIns="91425" tIns="91425" rIns="91425" bIns="91425" anchor="b" anchorCtr="0">
            <a:noAutofit/>
          </a:bodyPr>
          <a:lstStyle/>
          <a:p>
            <a:r>
              <a:rPr lang="es-EC" dirty="0" smtClean="0">
                <a:latin typeface="Times New Roman" panose="02020603050405020304" pitchFamily="18" charset="0"/>
                <a:ea typeface="Times New Roman" panose="02020603050405020304" pitchFamily="18" charset="0"/>
              </a:rPr>
              <a:t>Distribución </a:t>
            </a:r>
            <a:r>
              <a:rPr lang="es-EC" dirty="0">
                <a:latin typeface="Times New Roman" panose="02020603050405020304" pitchFamily="18" charset="0"/>
                <a:ea typeface="Times New Roman" panose="02020603050405020304" pitchFamily="18" charset="0"/>
              </a:rPr>
              <a:t>de puntos de pago en los años </a:t>
            </a:r>
            <a:r>
              <a:rPr lang="es-EC" dirty="0" smtClean="0">
                <a:latin typeface="Times New Roman" panose="02020603050405020304" pitchFamily="18" charset="0"/>
                <a:ea typeface="Times New Roman" panose="02020603050405020304" pitchFamily="18" charset="0"/>
              </a:rPr>
              <a:t>2018</a:t>
            </a:r>
            <a:r>
              <a:rPr lang="es-ES" dirty="0"/>
              <a:t/>
            </a:r>
            <a:br>
              <a:rPr lang="es-ES" dirty="0"/>
            </a:br>
            <a:r>
              <a:rPr lang="es-ES" dirty="0"/>
              <a:t/>
            </a:r>
            <a:br>
              <a:rPr lang="es-ES" dirty="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pic>
        <p:nvPicPr>
          <p:cNvPr id="4" name="Imagen 3"/>
          <p:cNvPicPr>
            <a:picLocks noChangeAspect="1"/>
          </p:cNvPicPr>
          <p:nvPr/>
        </p:nvPicPr>
        <p:blipFill>
          <a:blip r:embed="rId3"/>
          <a:stretch>
            <a:fillRect/>
          </a:stretch>
        </p:blipFill>
        <p:spPr>
          <a:xfrm>
            <a:off x="8044350" y="212163"/>
            <a:ext cx="623382" cy="673803"/>
          </a:xfrm>
          <a:prstGeom prst="rect">
            <a:avLst/>
          </a:prstGeom>
        </p:spPr>
      </p:pic>
      <p:pic>
        <p:nvPicPr>
          <p:cNvPr id="2" name="Imagen 1"/>
          <p:cNvPicPr>
            <a:picLocks noChangeAspect="1"/>
          </p:cNvPicPr>
          <p:nvPr/>
        </p:nvPicPr>
        <p:blipFill>
          <a:blip r:embed="rId4"/>
          <a:stretch>
            <a:fillRect/>
          </a:stretch>
        </p:blipFill>
        <p:spPr>
          <a:xfrm>
            <a:off x="2063146" y="626008"/>
            <a:ext cx="5133975" cy="4255047"/>
          </a:xfrm>
          <a:prstGeom prst="rect">
            <a:avLst/>
          </a:prstGeom>
        </p:spPr>
      </p:pic>
    </p:spTree>
    <p:extLst>
      <p:ext uri="{BB962C8B-B14F-4D97-AF65-F5344CB8AC3E}">
        <p14:creationId xmlns:p14="http://schemas.microsoft.com/office/powerpoint/2010/main" val="3611714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885966"/>
            <a:ext cx="6996600" cy="715800"/>
          </a:xfrm>
          <a:prstGeom prst="rect">
            <a:avLst/>
          </a:prstGeom>
        </p:spPr>
        <p:txBody>
          <a:bodyPr spcFirstLastPara="1" wrap="square" lIns="91425" tIns="91425" rIns="91425" bIns="91425" anchor="b" anchorCtr="0">
            <a:noAutofit/>
          </a:bodyPr>
          <a:lstStyle/>
          <a:p>
            <a:r>
              <a:rPr lang="es-EC" dirty="0" smtClean="0"/>
              <a:t>CONCLUSIONES</a:t>
            </a:r>
            <a:r>
              <a:rPr lang="es-ES" dirty="0" smtClean="0"/>
              <a:t/>
            </a:r>
            <a:br>
              <a:rPr lang="es-ES" dirty="0" smtClean="0"/>
            </a:br>
            <a:r>
              <a:rPr lang="es-ES" dirty="0" smtClean="0"/>
              <a:t/>
            </a:r>
            <a:br>
              <a:rPr lang="es-ES" dirty="0" smtClean="0"/>
            </a:br>
            <a:r>
              <a:rPr lang="es-ES" dirty="0" smtClean="0"/>
              <a:t/>
            </a:r>
            <a:br>
              <a:rPr lang="es-ES" dirty="0" smtClean="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pic>
        <p:nvPicPr>
          <p:cNvPr id="4" name="Imagen 3"/>
          <p:cNvPicPr>
            <a:picLocks noChangeAspect="1"/>
          </p:cNvPicPr>
          <p:nvPr/>
        </p:nvPicPr>
        <p:blipFill>
          <a:blip r:embed="rId3"/>
          <a:stretch>
            <a:fillRect/>
          </a:stretch>
        </p:blipFill>
        <p:spPr>
          <a:xfrm>
            <a:off x="8044350" y="212163"/>
            <a:ext cx="623382" cy="673803"/>
          </a:xfrm>
          <a:prstGeom prst="rect">
            <a:avLst/>
          </a:prstGeom>
        </p:spPr>
      </p:pic>
      <p:sp>
        <p:nvSpPr>
          <p:cNvPr id="2" name="Rectángulo 1"/>
          <p:cNvSpPr/>
          <p:nvPr/>
        </p:nvSpPr>
        <p:spPr>
          <a:xfrm>
            <a:off x="1047750" y="985088"/>
            <a:ext cx="6904448" cy="3970318"/>
          </a:xfrm>
          <a:prstGeom prst="rect">
            <a:avLst/>
          </a:prstGeom>
        </p:spPr>
        <p:txBody>
          <a:bodyPr wrap="square">
            <a:spAutoFit/>
          </a:bodyPr>
          <a:lstStyle/>
          <a:p>
            <a:pPr marL="285750" indent="-285750" algn="just">
              <a:buFont typeface="Arial" panose="020B0604020202020204" pitchFamily="34" charset="0"/>
              <a:buChar char="•"/>
            </a:pPr>
            <a:r>
              <a:rPr lang="es-ES" dirty="0" smtClean="0">
                <a:latin typeface="Times New Roman" panose="02020603050405020304" pitchFamily="18" charset="0"/>
                <a:ea typeface="Times New Roman" panose="02020603050405020304" pitchFamily="18" charset="0"/>
                <a:cs typeface="Times New Roman" panose="02020603050405020304" pitchFamily="18" charset="0"/>
              </a:rPr>
              <a:t>Todos </a:t>
            </a:r>
            <a:r>
              <a:rPr lang="es-ES" dirty="0">
                <a:latin typeface="Times New Roman" panose="02020603050405020304" pitchFamily="18" charset="0"/>
                <a:ea typeface="Times New Roman" panose="02020603050405020304" pitchFamily="18" charset="0"/>
                <a:cs typeface="Times New Roman" panose="02020603050405020304" pitchFamily="18" charset="0"/>
              </a:rPr>
              <a:t>estos datos son</a:t>
            </a:r>
            <a:r>
              <a:rPr lang="es-EC" dirty="0">
                <a:latin typeface="Times New Roman" panose="02020603050405020304" pitchFamily="18" charset="0"/>
                <a:ea typeface="Times New Roman" panose="02020603050405020304" pitchFamily="18" charset="0"/>
                <a:cs typeface="Times New Roman" panose="02020603050405020304" pitchFamily="18" charset="0"/>
              </a:rPr>
              <a:t> traídos y comparados desde </a:t>
            </a:r>
            <a:r>
              <a:rPr lang="es-EC" b="1" dirty="0">
                <a:latin typeface="Times New Roman" panose="02020603050405020304" pitchFamily="18" charset="0"/>
                <a:ea typeface="Times New Roman" panose="02020603050405020304" pitchFamily="18" charset="0"/>
                <a:cs typeface="Times New Roman" panose="02020603050405020304" pitchFamily="18" charset="0"/>
              </a:rPr>
              <a:t>diferentes parte del país </a:t>
            </a:r>
            <a:r>
              <a:rPr lang="es-EC" dirty="0">
                <a:latin typeface="Times New Roman" panose="02020603050405020304" pitchFamily="18" charset="0"/>
                <a:ea typeface="Times New Roman" panose="02020603050405020304" pitchFamily="18" charset="0"/>
                <a:cs typeface="Times New Roman" panose="02020603050405020304" pitchFamily="18" charset="0"/>
              </a:rPr>
              <a:t>para formar grandes volúmenes de datos, los cuales tienen que ser un aporte de información y posterior </a:t>
            </a:r>
            <a:r>
              <a:rPr lang="es-EC" b="1" dirty="0">
                <a:latin typeface="Times New Roman" panose="02020603050405020304" pitchFamily="18" charset="0"/>
                <a:ea typeface="Times New Roman" panose="02020603050405020304" pitchFamily="18" charset="0"/>
                <a:cs typeface="Times New Roman" panose="02020603050405020304" pitchFamily="18" charset="0"/>
              </a:rPr>
              <a:t>conocimiento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real.</a:t>
            </a:r>
          </a:p>
          <a:p>
            <a:pPr marL="285750" indent="-285750" algn="just">
              <a:buFont typeface="Arial" panose="020B0604020202020204" pitchFamily="34" charset="0"/>
              <a:buChar char="•"/>
            </a:pPr>
            <a:r>
              <a:rPr lang="es-EC" b="1" dirty="0">
                <a:latin typeface="Times New Roman" panose="02020603050405020304" pitchFamily="18" charset="0"/>
                <a:cs typeface="Times New Roman" panose="02020603050405020304" pitchFamily="18" charset="0"/>
              </a:rPr>
              <a:t>L</a:t>
            </a:r>
            <a:r>
              <a:rPr lang="es-EC" b="1" dirty="0" smtClean="0">
                <a:latin typeface="Times New Roman" panose="02020603050405020304" pitchFamily="18" charset="0"/>
                <a:cs typeface="Times New Roman" panose="02020603050405020304" pitchFamily="18" charset="0"/>
              </a:rPr>
              <a:t>a </a:t>
            </a:r>
            <a:r>
              <a:rPr lang="es-EC" b="1" dirty="0">
                <a:latin typeface="Times New Roman" panose="02020603050405020304" pitchFamily="18" charset="0"/>
                <a:cs typeface="Times New Roman" panose="02020603050405020304" pitchFamily="18" charset="0"/>
              </a:rPr>
              <a:t>herramienta </a:t>
            </a:r>
            <a:r>
              <a:rPr lang="es-EC" b="1" dirty="0" err="1" smtClean="0">
                <a:latin typeface="Times New Roman" panose="02020603050405020304" pitchFamily="18" charset="0"/>
                <a:cs typeface="Times New Roman" panose="02020603050405020304" pitchFamily="18" charset="0"/>
              </a:rPr>
              <a:t>Rapidminer</a:t>
            </a:r>
            <a:r>
              <a:rPr lang="es-EC" b="1" dirty="0" smtClean="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brinda </a:t>
            </a:r>
            <a:r>
              <a:rPr lang="es-EC" dirty="0">
                <a:latin typeface="Times New Roman" panose="02020603050405020304" pitchFamily="18" charset="0"/>
                <a:cs typeface="Times New Roman" panose="02020603050405020304" pitchFamily="18" charset="0"/>
              </a:rPr>
              <a:t>las facilidades técnicas para poder obtener los datos validados y ordenados </a:t>
            </a:r>
            <a:r>
              <a:rPr lang="es-EC" dirty="0" smtClean="0">
                <a:latin typeface="Times New Roman" panose="02020603050405020304" pitchFamily="18" charset="0"/>
                <a:cs typeface="Times New Roman" panose="02020603050405020304" pitchFamily="18" charset="0"/>
              </a:rPr>
              <a:t>para posteriormente </a:t>
            </a:r>
            <a:r>
              <a:rPr lang="es-EC" dirty="0">
                <a:latin typeface="Times New Roman" panose="02020603050405020304" pitchFamily="18" charset="0"/>
                <a:cs typeface="Times New Roman" panose="02020603050405020304" pitchFamily="18" charset="0"/>
              </a:rPr>
              <a:t>crear el modelo multidimensional en el motor de base de datos SQL </a:t>
            </a:r>
            <a:r>
              <a:rPr lang="es-EC" dirty="0" smtClean="0">
                <a:latin typeface="Times New Roman" panose="02020603050405020304" pitchFamily="18" charset="0"/>
                <a:cs typeface="Times New Roman" panose="02020603050405020304" pitchFamily="18" charset="0"/>
              </a:rPr>
              <a:t>Server.</a:t>
            </a: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a:t>
            </a:r>
            <a:r>
              <a:rPr lang="es-EC" dirty="0" smtClean="0">
                <a:latin typeface="Times New Roman" panose="02020603050405020304" pitchFamily="18" charset="0"/>
                <a:cs typeface="Times New Roman" panose="02020603050405020304" pitchFamily="18" charset="0"/>
              </a:rPr>
              <a:t>n </a:t>
            </a:r>
            <a:r>
              <a:rPr lang="es-EC" dirty="0">
                <a:latin typeface="Times New Roman" panose="02020603050405020304" pitchFamily="18" charset="0"/>
                <a:cs typeface="Times New Roman" panose="02020603050405020304" pitchFamily="18" charset="0"/>
              </a:rPr>
              <a:t>los resultados </a:t>
            </a:r>
            <a:r>
              <a:rPr lang="es-EC" dirty="0" smtClean="0">
                <a:latin typeface="Times New Roman" panose="02020603050405020304" pitchFamily="18" charset="0"/>
                <a:cs typeface="Times New Roman" panose="02020603050405020304" pitchFamily="18" charset="0"/>
              </a:rPr>
              <a:t>obtenidos para el tipo de bono, se </a:t>
            </a:r>
            <a:r>
              <a:rPr lang="es-EC" dirty="0">
                <a:latin typeface="Times New Roman" panose="02020603050405020304" pitchFamily="18" charset="0"/>
                <a:cs typeface="Times New Roman" panose="02020603050405020304" pitchFamily="18" charset="0"/>
              </a:rPr>
              <a:t>pudo observar que el porcentaje de precisión es del 56% para el modelo </a:t>
            </a:r>
            <a:r>
              <a:rPr lang="es-EC" dirty="0" err="1">
                <a:latin typeface="Times New Roman" panose="02020603050405020304" pitchFamily="18" charset="0"/>
                <a:cs typeface="Times New Roman" panose="02020603050405020304" pitchFamily="18" charset="0"/>
              </a:rPr>
              <a:t>Naive</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Bayes</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Generalized</a:t>
            </a:r>
            <a:r>
              <a:rPr lang="es-EC" dirty="0">
                <a:latin typeface="Times New Roman" panose="02020603050405020304" pitchFamily="18" charset="0"/>
                <a:cs typeface="Times New Roman" panose="02020603050405020304" pitchFamily="18" charset="0"/>
              </a:rPr>
              <a:t> Linear </a:t>
            </a:r>
            <a:r>
              <a:rPr lang="es-EC" dirty="0" err="1">
                <a:latin typeface="Times New Roman" panose="02020603050405020304" pitchFamily="18" charset="0"/>
                <a:cs typeface="Times New Roman" panose="02020603050405020304" pitchFamily="18" charset="0"/>
              </a:rPr>
              <a:t>Model</a:t>
            </a:r>
            <a:r>
              <a:rPr lang="es-EC" dirty="0">
                <a:latin typeface="Times New Roman" panose="02020603050405020304" pitchFamily="18" charset="0"/>
                <a:cs typeface="Times New Roman" panose="02020603050405020304" pitchFamily="18" charset="0"/>
              </a:rPr>
              <a:t> con un 27,9%, </a:t>
            </a:r>
            <a:r>
              <a:rPr lang="es-EC" dirty="0" err="1">
                <a:latin typeface="Times New Roman" panose="02020603050405020304" pitchFamily="18" charset="0"/>
                <a:cs typeface="Times New Roman" panose="02020603050405020304" pitchFamily="18" charset="0"/>
              </a:rPr>
              <a:t>Logistic</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Regression</a:t>
            </a:r>
            <a:r>
              <a:rPr lang="es-EC" dirty="0">
                <a:latin typeface="Times New Roman" panose="02020603050405020304" pitchFamily="18" charset="0"/>
                <a:cs typeface="Times New Roman" panose="02020603050405020304" pitchFamily="18" charset="0"/>
              </a:rPr>
              <a:t> con un 49,3%, </a:t>
            </a:r>
            <a:r>
              <a:rPr lang="es-EC" dirty="0" err="1">
                <a:latin typeface="Times New Roman" panose="02020603050405020304" pitchFamily="18" charset="0"/>
                <a:cs typeface="Times New Roman" panose="02020603050405020304" pitchFamily="18" charset="0"/>
              </a:rPr>
              <a:t>Decision</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Tree</a:t>
            </a:r>
            <a:r>
              <a:rPr lang="es-EC" dirty="0">
                <a:latin typeface="Times New Roman" panose="02020603050405020304" pitchFamily="18" charset="0"/>
                <a:cs typeface="Times New Roman" panose="02020603050405020304" pitchFamily="18" charset="0"/>
              </a:rPr>
              <a:t> con un 75,5%, con lo cual se escoge el modelo </a:t>
            </a:r>
            <a:r>
              <a:rPr lang="es-EC" dirty="0" err="1">
                <a:latin typeface="Times New Roman" panose="02020603050405020304" pitchFamily="18" charset="0"/>
                <a:cs typeface="Times New Roman" panose="02020603050405020304" pitchFamily="18" charset="0"/>
              </a:rPr>
              <a:t>Naive</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Bayes</a:t>
            </a:r>
            <a:r>
              <a:rPr lang="es-EC" dirty="0">
                <a:latin typeface="Times New Roman" panose="02020603050405020304" pitchFamily="18" charset="0"/>
                <a:cs typeface="Times New Roman" panose="02020603050405020304" pitchFamily="18" charset="0"/>
              </a:rPr>
              <a:t> y </a:t>
            </a:r>
            <a:r>
              <a:rPr lang="es-EC" dirty="0" err="1">
                <a:latin typeface="Times New Roman" panose="02020603050405020304" pitchFamily="18" charset="0"/>
                <a:cs typeface="Times New Roman" panose="02020603050405020304" pitchFamily="18" charset="0"/>
              </a:rPr>
              <a:t>Decision</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Tree</a:t>
            </a:r>
            <a:r>
              <a:rPr lang="es-EC" dirty="0">
                <a:latin typeface="Times New Roman" panose="02020603050405020304" pitchFamily="18" charset="0"/>
                <a:cs typeface="Times New Roman" panose="02020603050405020304" pitchFamily="18" charset="0"/>
              </a:rPr>
              <a:t> que ayudaron a resolver las vulnerabilidades detectadas en el sistema de cobros. </a:t>
            </a: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modelo </a:t>
            </a:r>
            <a:r>
              <a:rPr lang="es-EC" dirty="0" err="1">
                <a:latin typeface="Times New Roman" panose="02020603050405020304" pitchFamily="18" charset="0"/>
                <a:cs typeface="Times New Roman" panose="02020603050405020304" pitchFamily="18" charset="0"/>
              </a:rPr>
              <a:t>Naive</a:t>
            </a:r>
            <a:r>
              <a:rPr lang="es-EC" dirty="0">
                <a:latin typeface="Times New Roman" panose="02020603050405020304" pitchFamily="18" charset="0"/>
                <a:cs typeface="Times New Roman" panose="02020603050405020304" pitchFamily="18" charset="0"/>
              </a:rPr>
              <a:t> </a:t>
            </a:r>
            <a:r>
              <a:rPr lang="es-EC" dirty="0" err="1">
                <a:latin typeface="Times New Roman" panose="02020603050405020304" pitchFamily="18" charset="0"/>
                <a:cs typeface="Times New Roman" panose="02020603050405020304" pitchFamily="18" charset="0"/>
              </a:rPr>
              <a:t>Bayes</a:t>
            </a:r>
            <a:r>
              <a:rPr lang="es-EC" dirty="0">
                <a:latin typeface="Times New Roman" panose="02020603050405020304" pitchFamily="18" charset="0"/>
                <a:cs typeface="Times New Roman" panose="02020603050405020304" pitchFamily="18" charset="0"/>
              </a:rPr>
              <a:t> deriva la probabilidad de predicción basado en la evidencia subyacente, para lo cual las entradas del modelo son la ubicación, hora de transacción, año, los Sistemas Auxiliares de Pago y el atributo a predecir es el tipo de bono y pensión que otorga por el </a:t>
            </a:r>
            <a:r>
              <a:rPr lang="es-EC" dirty="0" smtClean="0">
                <a:latin typeface="Times New Roman" panose="02020603050405020304" pitchFamily="18" charset="0"/>
                <a:cs typeface="Times New Roman" panose="02020603050405020304" pitchFamily="18" charset="0"/>
              </a:rPr>
              <a:t>estado.</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3659740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885966"/>
            <a:ext cx="6996600" cy="715800"/>
          </a:xfrm>
          <a:prstGeom prst="rect">
            <a:avLst/>
          </a:prstGeom>
        </p:spPr>
        <p:txBody>
          <a:bodyPr spcFirstLastPara="1" wrap="square" lIns="91425" tIns="91425" rIns="91425" bIns="91425" anchor="b" anchorCtr="0">
            <a:noAutofit/>
          </a:bodyPr>
          <a:lstStyle/>
          <a:p>
            <a:r>
              <a:rPr lang="es-EC" dirty="0" smtClean="0"/>
              <a:t>CONCLUSIONES</a:t>
            </a:r>
            <a:r>
              <a:rPr lang="es-ES" dirty="0" smtClean="0"/>
              <a:t/>
            </a:r>
            <a:br>
              <a:rPr lang="es-ES" dirty="0" smtClean="0"/>
            </a:br>
            <a:r>
              <a:rPr lang="es-ES" dirty="0" smtClean="0"/>
              <a:t/>
            </a:r>
            <a:br>
              <a:rPr lang="es-ES" dirty="0" smtClean="0"/>
            </a:br>
            <a:r>
              <a:rPr lang="es-ES" dirty="0" smtClean="0"/>
              <a:t/>
            </a:r>
            <a:br>
              <a:rPr lang="es-ES" dirty="0" smtClean="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pic>
        <p:nvPicPr>
          <p:cNvPr id="4" name="Imagen 3"/>
          <p:cNvPicPr>
            <a:picLocks noChangeAspect="1"/>
          </p:cNvPicPr>
          <p:nvPr/>
        </p:nvPicPr>
        <p:blipFill>
          <a:blip r:embed="rId3"/>
          <a:stretch>
            <a:fillRect/>
          </a:stretch>
        </p:blipFill>
        <p:spPr>
          <a:xfrm>
            <a:off x="8044350" y="212163"/>
            <a:ext cx="623382" cy="673803"/>
          </a:xfrm>
          <a:prstGeom prst="rect">
            <a:avLst/>
          </a:prstGeom>
        </p:spPr>
      </p:pic>
      <p:sp>
        <p:nvSpPr>
          <p:cNvPr id="2" name="Rectángulo 1"/>
          <p:cNvSpPr/>
          <p:nvPr/>
        </p:nvSpPr>
        <p:spPr>
          <a:xfrm>
            <a:off x="1047750" y="799139"/>
            <a:ext cx="6904448" cy="4185761"/>
          </a:xfrm>
          <a:prstGeom prst="rect">
            <a:avLst/>
          </a:prstGeom>
        </p:spPr>
        <p:txBody>
          <a:bodyPr wrap="square">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a:t>
            </a:r>
            <a:r>
              <a:rPr lang="es-EC" dirty="0" smtClean="0">
                <a:latin typeface="Times New Roman" panose="02020603050405020304" pitchFamily="18" charset="0"/>
                <a:cs typeface="Times New Roman" panose="02020603050405020304" pitchFamily="18" charset="0"/>
              </a:rPr>
              <a:t>e identificó </a:t>
            </a:r>
            <a:r>
              <a:rPr lang="es-EC" b="1" dirty="0">
                <a:latin typeface="Times New Roman" panose="02020603050405020304" pitchFamily="18" charset="0"/>
                <a:cs typeface="Times New Roman" panose="02020603050405020304" pitchFamily="18" charset="0"/>
              </a:rPr>
              <a:t>los patrones de comportamiento de los beneficiarios en los últimos 3 años</a:t>
            </a:r>
            <a:r>
              <a:rPr lang="es-EC" dirty="0">
                <a:latin typeface="Times New Roman" panose="02020603050405020304" pitchFamily="18" charset="0"/>
                <a:cs typeface="Times New Roman" panose="02020603050405020304" pitchFamily="18" charset="0"/>
              </a:rPr>
              <a:t>, se </a:t>
            </a:r>
            <a:r>
              <a:rPr lang="es-EC" dirty="0" smtClean="0">
                <a:latin typeface="Times New Roman" panose="02020603050405020304" pitchFamily="18" charset="0"/>
                <a:cs typeface="Times New Roman" panose="02020603050405020304" pitchFamily="18" charset="0"/>
              </a:rPr>
              <a:t>detectó </a:t>
            </a:r>
            <a:r>
              <a:rPr lang="es-EC" dirty="0">
                <a:latin typeface="Times New Roman" panose="02020603050405020304" pitchFamily="18" charset="0"/>
                <a:cs typeface="Times New Roman" panose="02020603050405020304" pitchFamily="18" charset="0"/>
              </a:rPr>
              <a:t>que la Pensión Adulto Mayor y Mis Mejores Años destinadas a personas que  tienen 65 años en adelante</a:t>
            </a:r>
            <a:r>
              <a:rPr lang="es-EC" dirty="0" smtClean="0">
                <a:latin typeface="Times New Roman" panose="02020603050405020304" pitchFamily="18" charset="0"/>
                <a:cs typeface="Times New Roman" panose="02020603050405020304" pitchFamily="18" charset="0"/>
              </a:rPr>
              <a:t>, se </a:t>
            </a:r>
            <a:r>
              <a:rPr lang="es-EC" dirty="0">
                <a:latin typeface="Times New Roman" panose="02020603050405020304" pitchFamily="18" charset="0"/>
                <a:cs typeface="Times New Roman" panose="02020603050405020304" pitchFamily="18" charset="0"/>
              </a:rPr>
              <a:t>encuentran  en extrema pobreza y </a:t>
            </a: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Bono Desarrollo Humano tienen tendencia a cobros indebidos, por lo que es necesario establecer campañas informativas en las Parroqu</a:t>
            </a:r>
            <a:r>
              <a:rPr lang="es-EC" dirty="0" smtClean="0">
                <a:latin typeface="Times New Roman" panose="02020603050405020304" pitchFamily="18" charset="0"/>
                <a:cs typeface="Times New Roman" panose="02020603050405020304" pitchFamily="18" charset="0"/>
              </a:rPr>
              <a:t>ias </a:t>
            </a:r>
            <a:r>
              <a:rPr lang="es-EC" dirty="0">
                <a:latin typeface="Times New Roman" panose="02020603050405020304" pitchFamily="18" charset="0"/>
                <a:cs typeface="Times New Roman" panose="02020603050405020304" pitchFamily="18" charset="0"/>
              </a:rPr>
              <a:t>de </a:t>
            </a:r>
            <a:r>
              <a:rPr lang="es-EC" dirty="0" err="1">
                <a:latin typeface="Times New Roman" panose="02020603050405020304" pitchFamily="18" charset="0"/>
                <a:cs typeface="Times New Roman" panose="02020603050405020304" pitchFamily="18" charset="0"/>
              </a:rPr>
              <a:t>Tarqui</a:t>
            </a:r>
            <a:r>
              <a:rPr lang="es-EC" dirty="0">
                <a:latin typeface="Times New Roman" panose="02020603050405020304" pitchFamily="18" charset="0"/>
                <a:cs typeface="Times New Roman" panose="02020603050405020304" pitchFamily="18" charset="0"/>
              </a:rPr>
              <a:t>, Palestina, Puerto Quito, Portoviejo, Iñaquito, Pedro Vicente Maldonado, </a:t>
            </a:r>
            <a:r>
              <a:rPr lang="es-EC" dirty="0" err="1">
                <a:latin typeface="Times New Roman" panose="02020603050405020304" pitchFamily="18" charset="0"/>
                <a:cs typeface="Times New Roman" panose="02020603050405020304" pitchFamily="18" charset="0"/>
              </a:rPr>
              <a:t>Bomboli</a:t>
            </a:r>
            <a:r>
              <a:rPr lang="es-EC" dirty="0">
                <a:latin typeface="Times New Roman" panose="02020603050405020304" pitchFamily="18" charset="0"/>
                <a:cs typeface="Times New Roman" panose="02020603050405020304" pitchFamily="18" charset="0"/>
              </a:rPr>
              <a:t>, Febres Cordero, Quevedo, Rocafuerte, La Concordia, Andrés de Vera, El Carmen, Cayambe, Manta, Lomas de Sargentillo, Andrés de </a:t>
            </a:r>
            <a:r>
              <a:rPr lang="es-EC" dirty="0" smtClean="0">
                <a:latin typeface="Times New Roman" panose="02020603050405020304" pitchFamily="18" charset="0"/>
                <a:cs typeface="Times New Roman" panose="02020603050405020304" pitchFamily="18" charset="0"/>
              </a:rPr>
              <a:t>Vera.</a:t>
            </a:r>
          </a:p>
          <a:p>
            <a:pPr marL="285750" indent="-285750" algn="just">
              <a:buFont typeface="Arial" panose="020B0604020202020204" pitchFamily="34" charset="0"/>
              <a:buChar char="•"/>
            </a:pPr>
            <a:endParaRPr lang="es-E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determinó las zonas geográficas que presenta </a:t>
            </a:r>
            <a:r>
              <a:rPr lang="es-EC" b="1" dirty="0">
                <a:latin typeface="Times New Roman" panose="02020603050405020304" pitchFamily="18" charset="0"/>
                <a:cs typeface="Times New Roman" panose="02020603050405020304" pitchFamily="18" charset="0"/>
              </a:rPr>
              <a:t>mayor</a:t>
            </a:r>
            <a:r>
              <a:rPr lang="es-EC" dirty="0">
                <a:latin typeface="Times New Roman" panose="02020603050405020304" pitchFamily="18" charset="0"/>
                <a:cs typeface="Times New Roman" panose="02020603050405020304" pitchFamily="18" charset="0"/>
              </a:rPr>
              <a:t> </a:t>
            </a:r>
            <a:r>
              <a:rPr lang="es-EC" b="1" dirty="0">
                <a:latin typeface="Times New Roman" panose="02020603050405020304" pitchFamily="18" charset="0"/>
                <a:cs typeface="Times New Roman" panose="02020603050405020304" pitchFamily="18" charset="0"/>
              </a:rPr>
              <a:t>número de beneficiarios es en la región Costa y </a:t>
            </a:r>
            <a:r>
              <a:rPr lang="es-EC" b="1" dirty="0" smtClean="0">
                <a:latin typeface="Times New Roman" panose="02020603050405020304" pitchFamily="18" charset="0"/>
                <a:cs typeface="Times New Roman" panose="02020603050405020304" pitchFamily="18" charset="0"/>
              </a:rPr>
              <a:t>Sierra</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y se identificó que la cantidad de</a:t>
            </a:r>
            <a:r>
              <a:rPr lang="es-EC" b="1" dirty="0">
                <a:latin typeface="Times New Roman" panose="02020603050405020304" pitchFamily="18" charset="0"/>
                <a:cs typeface="Times New Roman" panose="02020603050405020304" pitchFamily="18" charset="0"/>
              </a:rPr>
              <a:t> puntos de pago no satisface la demanda de usuarios en el Oriente y Región Insular</a:t>
            </a:r>
            <a:r>
              <a:rPr lang="es-EC" b="1"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Se realizó la </a:t>
            </a:r>
            <a:r>
              <a:rPr lang="es-EC" b="1" dirty="0">
                <a:latin typeface="Times New Roman" panose="02020603050405020304" pitchFamily="18" charset="0"/>
                <a:cs typeface="Times New Roman" panose="02020603050405020304" pitchFamily="18" charset="0"/>
              </a:rPr>
              <a:t>evaluación del modelo analítico predictivo </a:t>
            </a:r>
            <a:r>
              <a:rPr lang="es-EC" dirty="0">
                <a:latin typeface="Times New Roman" panose="02020603050405020304" pitchFamily="18" charset="0"/>
                <a:cs typeface="Times New Roman" panose="02020603050405020304" pitchFamily="18" charset="0"/>
              </a:rPr>
              <a:t>utilizando una matriz de confusión, se tomó un porcentaje de todos los datos para testeo y grupo de entrenamiento con el operando validación cruzada que es propio de la herramienta </a:t>
            </a:r>
            <a:r>
              <a:rPr lang="es-EC" dirty="0" err="1">
                <a:latin typeface="Times New Roman" panose="02020603050405020304" pitchFamily="18" charset="0"/>
                <a:cs typeface="Times New Roman" panose="02020603050405020304" pitchFamily="18" charset="0"/>
              </a:rPr>
              <a:t>Rapidminer</a:t>
            </a:r>
            <a:r>
              <a:rPr lang="es-EC" dirty="0">
                <a:latin typeface="Times New Roman" panose="02020603050405020304" pitchFamily="18" charset="0"/>
                <a:cs typeface="Times New Roman" panose="02020603050405020304" pitchFamily="18" charset="0"/>
              </a:rPr>
              <a:t>, el cual dio como resultado un porcentaje de precisión del modelo implementado.</a:t>
            </a: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312616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73" name="Google Shape;601;p25"/>
          <p:cNvSpPr/>
          <p:nvPr/>
        </p:nvSpPr>
        <p:spPr>
          <a:xfrm>
            <a:off x="4154556" y="973116"/>
            <a:ext cx="525300" cy="5253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72" name="Google Shape;601;p25"/>
          <p:cNvSpPr/>
          <p:nvPr/>
        </p:nvSpPr>
        <p:spPr>
          <a:xfrm>
            <a:off x="5604202" y="2842598"/>
            <a:ext cx="525300" cy="5253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78" name="Google Shape;578;p25"/>
          <p:cNvSpPr/>
          <p:nvPr/>
        </p:nvSpPr>
        <p:spPr>
          <a:xfrm>
            <a:off x="3021959" y="1214200"/>
            <a:ext cx="2903100" cy="2903100"/>
          </a:xfrm>
          <a:prstGeom prst="ellipse">
            <a:avLst/>
          </a:prstGeom>
          <a:noFill/>
          <a:ln w="9525" cap="flat" cmpd="sng">
            <a:solidFill>
              <a:srgbClr val="7F7F7F"/>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79" name="Google Shape;579;p25"/>
          <p:cNvSpPr txBox="1">
            <a:spLocks noGrp="1"/>
          </p:cNvSpPr>
          <p:nvPr>
            <p:ph type="title"/>
          </p:nvPr>
        </p:nvSpPr>
        <p:spPr>
          <a:xfrm>
            <a:off x="1073700" y="0"/>
            <a:ext cx="6996600" cy="9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PLANTEAMIENTO DEL PROBLEMA</a:t>
            </a:r>
            <a:endParaRPr dirty="0"/>
          </a:p>
        </p:txBody>
      </p:sp>
      <p:sp>
        <p:nvSpPr>
          <p:cNvPr id="580" name="Google Shape;580;p25"/>
          <p:cNvSpPr/>
          <p:nvPr/>
        </p:nvSpPr>
        <p:spPr>
          <a:xfrm rot="2700000">
            <a:off x="2658025" y="1637234"/>
            <a:ext cx="2481945" cy="907501"/>
          </a:xfrm>
          <a:prstGeom prst="roundRect">
            <a:avLst>
              <a:gd name="adj" fmla="val 50000"/>
            </a:avLst>
          </a:prstGeom>
          <a:solidFill>
            <a:srgbClr val="AFF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581" name="Google Shape;581;p25"/>
          <p:cNvSpPr/>
          <p:nvPr/>
        </p:nvSpPr>
        <p:spPr>
          <a:xfrm rot="5400000">
            <a:off x="3289296" y="3109130"/>
            <a:ext cx="2481945" cy="907501"/>
          </a:xfrm>
          <a:prstGeom prst="roundRect">
            <a:avLst>
              <a:gd name="adj" fmla="val 50000"/>
            </a:avLst>
          </a:prstGeom>
          <a:solidFill>
            <a:srgbClr val="2832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583" name="Google Shape;583;p25"/>
          <p:cNvSpPr/>
          <p:nvPr/>
        </p:nvSpPr>
        <p:spPr>
          <a:xfrm rot="-2700000">
            <a:off x="3807555" y="1637165"/>
            <a:ext cx="2481945" cy="907501"/>
          </a:xfrm>
          <a:prstGeom prst="roundRect">
            <a:avLst>
              <a:gd name="adj" fmla="val 50000"/>
            </a:avLst>
          </a:prstGeom>
          <a:solidFill>
            <a:srgbClr val="00CEF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584" name="Google Shape;584;p25"/>
          <p:cNvSpPr/>
          <p:nvPr/>
        </p:nvSpPr>
        <p:spPr>
          <a:xfrm>
            <a:off x="3623950" y="1867145"/>
            <a:ext cx="1694400" cy="1694400"/>
          </a:xfrm>
          <a:prstGeom prst="ellipse">
            <a:avLst/>
          </a:prstGeom>
          <a:noFill/>
          <a:ln w="76200" cap="flat" cmpd="sng">
            <a:solidFill>
              <a:srgbClr val="7F7F7F">
                <a:alpha val="2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sp>
        <p:nvSpPr>
          <p:cNvPr id="585" name="Google Shape;585;p25"/>
          <p:cNvSpPr/>
          <p:nvPr/>
        </p:nvSpPr>
        <p:spPr>
          <a:xfrm>
            <a:off x="3632411" y="1824888"/>
            <a:ext cx="840300" cy="841500"/>
          </a:xfrm>
          <a:custGeom>
            <a:avLst/>
            <a:gdLst/>
            <a:ahLst/>
            <a:cxnLst/>
            <a:rect l="l" t="t" r="r" b="b"/>
            <a:pathLst>
              <a:path w="120000" h="120000" extrusionOk="0">
                <a:moveTo>
                  <a:pt x="120000" y="0"/>
                </a:moveTo>
                <a:cubicBezTo>
                  <a:pt x="53743" y="0"/>
                  <a:pt x="0" y="53743"/>
                  <a:pt x="0" y="120000"/>
                </a:cubicBezTo>
                <a:cubicBezTo>
                  <a:pt x="120000" y="120000"/>
                  <a:pt x="120000" y="120000"/>
                  <a:pt x="120000" y="120000"/>
                </a:cubicBezTo>
                <a:lnTo>
                  <a:pt x="120000" y="0"/>
                </a:lnTo>
                <a:close/>
              </a:path>
            </a:pathLst>
          </a:custGeom>
          <a:solidFill>
            <a:srgbClr val="8EC4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586" name="Google Shape;586;p25"/>
          <p:cNvSpPr/>
          <p:nvPr/>
        </p:nvSpPr>
        <p:spPr>
          <a:xfrm>
            <a:off x="3632411" y="2666172"/>
            <a:ext cx="840300" cy="840300"/>
          </a:xfrm>
          <a:custGeom>
            <a:avLst/>
            <a:gdLst/>
            <a:ahLst/>
            <a:cxnLst/>
            <a:rect l="l" t="t" r="r" b="b"/>
            <a:pathLst>
              <a:path w="120000" h="120000" extrusionOk="0">
                <a:moveTo>
                  <a:pt x="0" y="0"/>
                </a:moveTo>
                <a:cubicBezTo>
                  <a:pt x="0" y="66256"/>
                  <a:pt x="53743" y="120000"/>
                  <a:pt x="120000" y="120000"/>
                </a:cubicBezTo>
                <a:cubicBezTo>
                  <a:pt x="120000" y="0"/>
                  <a:pt x="120000" y="0"/>
                  <a:pt x="120000" y="0"/>
                </a:cubicBezTo>
                <a:lnTo>
                  <a:pt x="0" y="0"/>
                </a:lnTo>
                <a:close/>
              </a:path>
            </a:pathLst>
          </a:custGeom>
          <a:solidFill>
            <a:srgbClr val="3468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87" name="Google Shape;587;p25"/>
          <p:cNvSpPr/>
          <p:nvPr/>
        </p:nvSpPr>
        <p:spPr>
          <a:xfrm>
            <a:off x="4472916" y="1824888"/>
            <a:ext cx="841500" cy="841500"/>
          </a:xfrm>
          <a:custGeom>
            <a:avLst/>
            <a:gdLst/>
            <a:ahLst/>
            <a:cxnLst/>
            <a:rect l="l" t="t" r="r" b="b"/>
            <a:pathLst>
              <a:path w="120000" h="120000" extrusionOk="0">
                <a:moveTo>
                  <a:pt x="0" y="0"/>
                </a:moveTo>
                <a:cubicBezTo>
                  <a:pt x="0" y="120000"/>
                  <a:pt x="0" y="120000"/>
                  <a:pt x="0" y="120000"/>
                </a:cubicBezTo>
                <a:cubicBezTo>
                  <a:pt x="120000" y="120000"/>
                  <a:pt x="120000" y="120000"/>
                  <a:pt x="120000" y="120000"/>
                </a:cubicBezTo>
                <a:cubicBezTo>
                  <a:pt x="120000" y="53743"/>
                  <a:pt x="66256" y="0"/>
                  <a:pt x="0" y="0"/>
                </a:cubicBezTo>
                <a:close/>
              </a:path>
            </a:pathLst>
          </a:custGeom>
          <a:solidFill>
            <a:srgbClr val="00A7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88" name="Google Shape;588;p25"/>
          <p:cNvSpPr/>
          <p:nvPr/>
        </p:nvSpPr>
        <p:spPr>
          <a:xfrm>
            <a:off x="4472916" y="2666172"/>
            <a:ext cx="841500" cy="840300"/>
          </a:xfrm>
          <a:custGeom>
            <a:avLst/>
            <a:gdLst/>
            <a:ahLst/>
            <a:cxnLst/>
            <a:rect l="l" t="t" r="r" b="b"/>
            <a:pathLst>
              <a:path w="120000" h="120000" extrusionOk="0">
                <a:moveTo>
                  <a:pt x="0" y="120000"/>
                </a:moveTo>
                <a:cubicBezTo>
                  <a:pt x="66256" y="120000"/>
                  <a:pt x="120000" y="66256"/>
                  <a:pt x="120000" y="0"/>
                </a:cubicBezTo>
                <a:cubicBezTo>
                  <a:pt x="0" y="0"/>
                  <a:pt x="0" y="0"/>
                  <a:pt x="0" y="0"/>
                </a:cubicBezTo>
                <a:lnTo>
                  <a:pt x="0" y="120000"/>
                </a:lnTo>
                <a:close/>
              </a:path>
            </a:pathLst>
          </a:custGeom>
          <a:solidFill>
            <a:srgbClr val="1F27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89" name="Google Shape;589;p25"/>
          <p:cNvSpPr/>
          <p:nvPr/>
        </p:nvSpPr>
        <p:spPr>
          <a:xfrm>
            <a:off x="3852560" y="2045785"/>
            <a:ext cx="1240800" cy="1240800"/>
          </a:xfrm>
          <a:prstGeom prst="ellipse">
            <a:avLst/>
          </a:prstGeom>
          <a:gradFill>
            <a:gsLst>
              <a:gs pos="0">
                <a:srgbClr val="FFFFFF"/>
              </a:gs>
              <a:gs pos="81000">
                <a:srgbClr val="EEEEEE"/>
              </a:gs>
              <a:gs pos="100000">
                <a:srgbClr val="D8D8D8"/>
              </a:gs>
            </a:gsLst>
            <a:path path="circle">
              <a:fillToRect l="50000" t="50000" r="50000" b="50000"/>
            </a:path>
            <a:tileRect/>
          </a:gradFill>
          <a:ln>
            <a:noFill/>
          </a:ln>
        </p:spPr>
        <p:txBody>
          <a:bodyPr spcFirstLastPara="1" wrap="square" lIns="91425" tIns="1005825" rIns="91425" bIns="45700" anchor="ctr" anchorCtr="1">
            <a:noAutofit/>
          </a:bodyPr>
          <a:lstStyle/>
          <a:p>
            <a:pPr marL="0" marR="0" lvl="0" indent="0" algn="ctr" rtl="0">
              <a:spcBef>
                <a:spcPts val="0"/>
              </a:spcBef>
              <a:spcAft>
                <a:spcPts val="0"/>
              </a:spcAft>
              <a:buNone/>
            </a:pPr>
            <a:r>
              <a:rPr lang="en" sz="1000" b="0" i="0" u="none" strike="noStrike" cap="none">
                <a:solidFill>
                  <a:srgbClr val="28324A"/>
                </a:solidFill>
                <a:latin typeface="Source Sans Pro"/>
                <a:ea typeface="Source Sans Pro"/>
                <a:cs typeface="Source Sans Pro"/>
                <a:sym typeface="Source Sans Pro"/>
              </a:rPr>
              <a:t>Sample text</a:t>
            </a:r>
            <a:endParaRPr sz="1000" b="0" i="0" u="none" strike="noStrike" cap="none">
              <a:solidFill>
                <a:srgbClr val="28324A"/>
              </a:solidFill>
              <a:latin typeface="Source Sans Pro"/>
              <a:ea typeface="Source Sans Pro"/>
              <a:cs typeface="Source Sans Pro"/>
              <a:sym typeface="Source Sans Pro"/>
            </a:endParaRPr>
          </a:p>
        </p:txBody>
      </p:sp>
      <p:sp>
        <p:nvSpPr>
          <p:cNvPr id="590" name="Google Shape;590;p25"/>
          <p:cNvSpPr txBox="1"/>
          <p:nvPr/>
        </p:nvSpPr>
        <p:spPr>
          <a:xfrm rot="-2700000">
            <a:off x="2867939" y="3520645"/>
            <a:ext cx="1142967" cy="324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b="0" i="0" u="none" strike="noStrike" cap="none">
                <a:solidFill>
                  <a:srgbClr val="FFFFFF"/>
                </a:solidFill>
                <a:latin typeface="Source Sans Pro"/>
                <a:ea typeface="Source Sans Pro"/>
                <a:cs typeface="Source Sans Pro"/>
                <a:sym typeface="Source Sans Pro"/>
              </a:rPr>
              <a:t>Insert your desired</a:t>
            </a:r>
            <a:endParaRPr sz="800">
              <a:latin typeface="Source Sans Pro"/>
              <a:ea typeface="Source Sans Pro"/>
              <a:cs typeface="Source Sans Pro"/>
              <a:sym typeface="Source Sans Pro"/>
            </a:endParaRPr>
          </a:p>
          <a:p>
            <a:pPr marL="0" marR="0" lvl="0" indent="0" algn="l" rtl="0">
              <a:spcBef>
                <a:spcPts val="0"/>
              </a:spcBef>
              <a:spcAft>
                <a:spcPts val="0"/>
              </a:spcAft>
              <a:buNone/>
            </a:pPr>
            <a:r>
              <a:rPr lang="en" sz="800" b="0" i="0" u="none" strike="noStrike" cap="none">
                <a:solidFill>
                  <a:srgbClr val="FFFFFF"/>
                </a:solidFill>
                <a:latin typeface="Source Sans Pro"/>
                <a:ea typeface="Source Sans Pro"/>
                <a:cs typeface="Source Sans Pro"/>
                <a:sym typeface="Source Sans Pro"/>
              </a:rPr>
              <a:t>text here.</a:t>
            </a:r>
            <a:endParaRPr sz="800" b="0" i="0" u="none" strike="noStrike" cap="none">
              <a:solidFill>
                <a:srgbClr val="FFFFFF"/>
              </a:solidFill>
              <a:latin typeface="Source Sans Pro"/>
              <a:ea typeface="Source Sans Pro"/>
              <a:cs typeface="Source Sans Pro"/>
              <a:sym typeface="Source Sans Pro"/>
            </a:endParaRPr>
          </a:p>
        </p:txBody>
      </p:sp>
      <p:sp>
        <p:nvSpPr>
          <p:cNvPr id="591" name="Google Shape;591;p25"/>
          <p:cNvSpPr/>
          <p:nvPr/>
        </p:nvSpPr>
        <p:spPr>
          <a:xfrm>
            <a:off x="3751657" y="1311701"/>
            <a:ext cx="123900" cy="123900"/>
          </a:xfrm>
          <a:prstGeom prst="ellipse">
            <a:avLst/>
          </a:prstGeom>
          <a:solidFill>
            <a:srgbClr val="AFF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92" name="Google Shape;592;p25"/>
          <p:cNvSpPr/>
          <p:nvPr/>
        </p:nvSpPr>
        <p:spPr>
          <a:xfrm>
            <a:off x="5066754" y="1311701"/>
            <a:ext cx="123900" cy="123900"/>
          </a:xfrm>
          <a:prstGeom prst="ellipse">
            <a:avLst/>
          </a:prstGeom>
          <a:solidFill>
            <a:srgbClr val="00CEF6"/>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93" name="Google Shape;593;p25"/>
          <p:cNvSpPr/>
          <p:nvPr/>
        </p:nvSpPr>
        <p:spPr>
          <a:xfrm>
            <a:off x="5708039" y="1943931"/>
            <a:ext cx="123900" cy="123900"/>
          </a:xfrm>
          <a:prstGeom prst="ellipse">
            <a:avLst/>
          </a:prstGeom>
          <a:solidFill>
            <a:srgbClr val="00CEF6"/>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94" name="Google Shape;594;p25"/>
          <p:cNvSpPr/>
          <p:nvPr/>
        </p:nvSpPr>
        <p:spPr>
          <a:xfrm>
            <a:off x="5708039" y="3251593"/>
            <a:ext cx="123900" cy="123900"/>
          </a:xfrm>
          <a:prstGeom prst="ellipse">
            <a:avLst/>
          </a:prstGeom>
          <a:solidFill>
            <a:srgbClr val="28324A"/>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2400" b="0" i="0" u="none" strike="noStrike" cap="none">
              <a:solidFill>
                <a:srgbClr val="FFFFFF"/>
              </a:solidFill>
              <a:latin typeface="Arial"/>
              <a:ea typeface="Arial"/>
              <a:cs typeface="Arial"/>
              <a:sym typeface="Arial"/>
            </a:endParaRPr>
          </a:p>
        </p:txBody>
      </p:sp>
      <p:sp>
        <p:nvSpPr>
          <p:cNvPr id="595" name="Google Shape;595;p25"/>
          <p:cNvSpPr/>
          <p:nvPr/>
        </p:nvSpPr>
        <p:spPr>
          <a:xfrm>
            <a:off x="3751657" y="3890258"/>
            <a:ext cx="123900" cy="123900"/>
          </a:xfrm>
          <a:prstGeom prst="ellipse">
            <a:avLst/>
          </a:prstGeom>
          <a:solidFill>
            <a:srgbClr val="3C78D8"/>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96" name="Google Shape;596;p25"/>
          <p:cNvSpPr/>
          <p:nvPr/>
        </p:nvSpPr>
        <p:spPr>
          <a:xfrm>
            <a:off x="5066754" y="3890258"/>
            <a:ext cx="123900" cy="123900"/>
          </a:xfrm>
          <a:prstGeom prst="ellipse">
            <a:avLst/>
          </a:prstGeom>
          <a:solidFill>
            <a:srgbClr val="28324A"/>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97" name="Google Shape;597;p25"/>
          <p:cNvSpPr/>
          <p:nvPr/>
        </p:nvSpPr>
        <p:spPr>
          <a:xfrm>
            <a:off x="3108648" y="1943931"/>
            <a:ext cx="123900" cy="123900"/>
          </a:xfrm>
          <a:prstGeom prst="ellipse">
            <a:avLst/>
          </a:prstGeom>
          <a:solidFill>
            <a:srgbClr val="AFF000"/>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598" name="Google Shape;598;p25"/>
          <p:cNvSpPr/>
          <p:nvPr/>
        </p:nvSpPr>
        <p:spPr>
          <a:xfrm>
            <a:off x="3108648" y="3251593"/>
            <a:ext cx="123900" cy="123900"/>
          </a:xfrm>
          <a:prstGeom prst="ellipse">
            <a:avLst/>
          </a:prstGeom>
          <a:solidFill>
            <a:srgbClr val="3C78D8"/>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600" name="Google Shape;600;p25"/>
          <p:cNvSpPr/>
          <p:nvPr/>
        </p:nvSpPr>
        <p:spPr>
          <a:xfrm rot="5400000">
            <a:off x="2806057" y="2764835"/>
            <a:ext cx="525300" cy="5253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603" name="Google Shape;603;p25"/>
          <p:cNvSpPr txBox="1"/>
          <p:nvPr/>
        </p:nvSpPr>
        <p:spPr>
          <a:xfrm rot="-2700000">
            <a:off x="4809484" y="1348199"/>
            <a:ext cx="1151028" cy="324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r>
              <a:rPr lang="es-ES" sz="1100" b="0" i="0" u="none" strike="noStrike" cap="none" dirty="0" smtClean="0">
                <a:solidFill>
                  <a:srgbClr val="FFFFFF"/>
                </a:solidFill>
                <a:latin typeface="Source Sans Pro"/>
                <a:ea typeface="Source Sans Pro"/>
                <a:cs typeface="Source Sans Pro"/>
                <a:sym typeface="Source Sans Pro"/>
              </a:rPr>
              <a:t>Puntos de pago a nivel nacional.</a:t>
            </a:r>
            <a:endParaRPr sz="1100" b="0" i="0" u="none" strike="noStrike" cap="none" dirty="0">
              <a:solidFill>
                <a:srgbClr val="FFFFFF"/>
              </a:solidFill>
              <a:latin typeface="Source Sans Pro"/>
              <a:ea typeface="Source Sans Pro"/>
              <a:cs typeface="Source Sans Pro"/>
              <a:sym typeface="Source Sans Pro"/>
            </a:endParaRPr>
          </a:p>
        </p:txBody>
      </p:sp>
      <p:sp>
        <p:nvSpPr>
          <p:cNvPr id="604" name="Google Shape;604;p25"/>
          <p:cNvSpPr txBox="1"/>
          <p:nvPr/>
        </p:nvSpPr>
        <p:spPr>
          <a:xfrm rot="2700000">
            <a:off x="3125279" y="1433835"/>
            <a:ext cx="1170969" cy="324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dirty="0">
              <a:latin typeface="Source Sans Pro"/>
              <a:ea typeface="Source Sans Pro"/>
              <a:cs typeface="Source Sans Pro"/>
              <a:sym typeface="Source Sans Pro"/>
            </a:endParaRPr>
          </a:p>
          <a:p>
            <a:pPr marL="0" marR="0" lvl="0" indent="0" algn="l" rtl="0">
              <a:spcBef>
                <a:spcPts val="0"/>
              </a:spcBef>
              <a:spcAft>
                <a:spcPts val="0"/>
              </a:spcAft>
              <a:buNone/>
            </a:pPr>
            <a:r>
              <a:rPr lang="en" sz="1100" dirty="0" smtClean="0">
                <a:solidFill>
                  <a:srgbClr val="FFFFFF"/>
                </a:solidFill>
                <a:latin typeface="Source Sans Pro"/>
                <a:ea typeface="Source Sans Pro"/>
                <a:cs typeface="Source Sans Pro"/>
                <a:sym typeface="Source Sans Pro"/>
              </a:rPr>
              <a:t>Denuncias sobre cobros indebidos</a:t>
            </a:r>
            <a:endParaRPr sz="1100" b="0" i="0" u="none" strike="noStrike" cap="none" dirty="0">
              <a:solidFill>
                <a:srgbClr val="FFFFFF"/>
              </a:solidFill>
              <a:latin typeface="Source Sans Pro"/>
              <a:ea typeface="Source Sans Pro"/>
              <a:cs typeface="Source Sans Pro"/>
              <a:sym typeface="Source Sans Pro"/>
            </a:endParaRPr>
          </a:p>
        </p:txBody>
      </p:sp>
      <p:sp>
        <p:nvSpPr>
          <p:cNvPr id="605" name="Google Shape;605;p25"/>
          <p:cNvSpPr txBox="1"/>
          <p:nvPr/>
        </p:nvSpPr>
        <p:spPr>
          <a:xfrm rot="2700000">
            <a:off x="4890331" y="3529022"/>
            <a:ext cx="1166726" cy="324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b="0" i="0" u="none" strike="noStrike" cap="none">
                <a:solidFill>
                  <a:srgbClr val="FFFFFF"/>
                </a:solidFill>
                <a:latin typeface="Source Sans Pro"/>
                <a:ea typeface="Source Sans Pro"/>
                <a:cs typeface="Source Sans Pro"/>
                <a:sym typeface="Source Sans Pro"/>
              </a:rPr>
              <a:t>Insert your desired</a:t>
            </a:r>
            <a:endParaRPr sz="800">
              <a:latin typeface="Source Sans Pro"/>
              <a:ea typeface="Source Sans Pro"/>
              <a:cs typeface="Source Sans Pro"/>
              <a:sym typeface="Source Sans Pro"/>
            </a:endParaRPr>
          </a:p>
          <a:p>
            <a:pPr marL="0" marR="0" lvl="0" indent="0" algn="l" rtl="0">
              <a:spcBef>
                <a:spcPts val="0"/>
              </a:spcBef>
              <a:spcAft>
                <a:spcPts val="0"/>
              </a:spcAft>
              <a:buNone/>
            </a:pPr>
            <a:r>
              <a:rPr lang="en" sz="800" b="0" i="0" u="none" strike="noStrike" cap="none">
                <a:solidFill>
                  <a:srgbClr val="FFFFFF"/>
                </a:solidFill>
                <a:latin typeface="Source Sans Pro"/>
                <a:ea typeface="Source Sans Pro"/>
                <a:cs typeface="Source Sans Pro"/>
                <a:sym typeface="Source Sans Pro"/>
              </a:rPr>
              <a:t>text here.</a:t>
            </a:r>
            <a:endParaRPr sz="800" b="0" i="0" u="none" strike="noStrike" cap="none">
              <a:solidFill>
                <a:srgbClr val="FFFFFF"/>
              </a:solidFill>
              <a:latin typeface="Source Sans Pro"/>
              <a:ea typeface="Source Sans Pro"/>
              <a:cs typeface="Source Sans Pro"/>
              <a:sym typeface="Source Sans Pro"/>
            </a:endParaRPr>
          </a:p>
        </p:txBody>
      </p:sp>
      <p:grpSp>
        <p:nvGrpSpPr>
          <p:cNvPr id="607" name="Google Shape;607;p25"/>
          <p:cNvGrpSpPr/>
          <p:nvPr/>
        </p:nvGrpSpPr>
        <p:grpSpPr>
          <a:xfrm>
            <a:off x="6297333" y="891272"/>
            <a:ext cx="1976564" cy="686479"/>
            <a:chOff x="8595038" y="1186718"/>
            <a:chExt cx="2874165" cy="998225"/>
          </a:xfrm>
        </p:grpSpPr>
        <p:sp>
          <p:nvSpPr>
            <p:cNvPr id="608" name="Google Shape;608;p25"/>
            <p:cNvSpPr txBox="1"/>
            <p:nvPr/>
          </p:nvSpPr>
          <p:spPr>
            <a:xfrm>
              <a:off x="8595038" y="1600243"/>
              <a:ext cx="2800799" cy="584700"/>
            </a:xfrm>
            <a:prstGeom prst="rect">
              <a:avLst/>
            </a:prstGeom>
            <a:noFill/>
            <a:ln>
              <a:noFill/>
            </a:ln>
          </p:spPr>
          <p:txBody>
            <a:bodyPr spcFirstLastPara="1" wrap="square" lIns="91425" tIns="45700" rIns="91425" bIns="45700" anchor="t" anchorCtr="0">
              <a:noAutofit/>
            </a:bodyPr>
            <a:lstStyle/>
            <a:p>
              <a:pPr algn="ctr"/>
              <a:r>
                <a:rPr lang="es-EC" dirty="0">
                  <a:latin typeface="Times New Roman" panose="02020603050405020304" pitchFamily="18" charset="0"/>
                  <a:cs typeface="Times New Roman" panose="02020603050405020304" pitchFamily="18" charset="0"/>
                </a:rPr>
                <a:t>U</a:t>
              </a:r>
              <a:r>
                <a:rPr lang="es-EC" dirty="0" smtClean="0">
                  <a:latin typeface="Times New Roman" panose="02020603050405020304" pitchFamily="18" charset="0"/>
                  <a:cs typeface="Times New Roman" panose="02020603050405020304" pitchFamily="18" charset="0"/>
                </a:rPr>
                <a:t>n </a:t>
              </a:r>
              <a:r>
                <a:rPr lang="es-EC" dirty="0">
                  <a:latin typeface="Times New Roman" panose="02020603050405020304" pitchFamily="18" charset="0"/>
                  <a:cs typeface="Times New Roman" panose="02020603050405020304" pitchFamily="18" charset="0"/>
                </a:rPr>
                <a:t>desequilibrio de puntos de pagos para la entrega del BDH y de Pensiones</a:t>
              </a:r>
              <a:r>
                <a:rPr lang="es-EC"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endParaRPr b="0" i="0" u="none" strike="noStrike" cap="none" dirty="0">
                <a:solidFill>
                  <a:srgbClr val="3F3F3F"/>
                </a:solidFill>
                <a:latin typeface="Times New Roman" panose="02020603050405020304" pitchFamily="18" charset="0"/>
                <a:ea typeface="Source Sans Pro"/>
                <a:cs typeface="Times New Roman" panose="02020603050405020304" pitchFamily="18" charset="0"/>
                <a:sym typeface="Source Sans Pro"/>
              </a:endParaRPr>
            </a:p>
          </p:txBody>
        </p:sp>
        <p:sp>
          <p:nvSpPr>
            <p:cNvPr id="609" name="Google Shape;609;p25"/>
            <p:cNvSpPr txBox="1"/>
            <p:nvPr/>
          </p:nvSpPr>
          <p:spPr>
            <a:xfrm>
              <a:off x="8659103" y="1186718"/>
              <a:ext cx="2810100" cy="4002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smtClean="0">
                  <a:solidFill>
                    <a:srgbClr val="00CEF6"/>
                  </a:solidFill>
                  <a:latin typeface="Source Sans Pro"/>
                  <a:ea typeface="Source Sans Pro"/>
                  <a:cs typeface="Source Sans Pro"/>
                  <a:sym typeface="Source Sans Pro"/>
                </a:rPr>
                <a:t>Puntos de pago</a:t>
              </a:r>
              <a:endParaRPr sz="1800" b="0" i="0" u="none" strike="noStrike" cap="none" dirty="0">
                <a:solidFill>
                  <a:srgbClr val="00CEF6"/>
                </a:solidFill>
                <a:latin typeface="Source Sans Pro"/>
                <a:ea typeface="Source Sans Pro"/>
                <a:cs typeface="Source Sans Pro"/>
                <a:sym typeface="Source Sans Pro"/>
              </a:endParaRPr>
            </a:p>
          </p:txBody>
        </p:sp>
      </p:grpSp>
      <p:grpSp>
        <p:nvGrpSpPr>
          <p:cNvPr id="610" name="Google Shape;610;p25"/>
          <p:cNvGrpSpPr/>
          <p:nvPr/>
        </p:nvGrpSpPr>
        <p:grpSpPr>
          <a:xfrm>
            <a:off x="6290957" y="2184242"/>
            <a:ext cx="2102153" cy="973521"/>
            <a:chOff x="6402836" y="2606689"/>
            <a:chExt cx="2320257" cy="1074527"/>
          </a:xfrm>
        </p:grpSpPr>
        <p:sp>
          <p:nvSpPr>
            <p:cNvPr id="611" name="Google Shape;611;p25"/>
            <p:cNvSpPr txBox="1"/>
            <p:nvPr/>
          </p:nvSpPr>
          <p:spPr>
            <a:xfrm>
              <a:off x="6402836" y="3237516"/>
              <a:ext cx="2126100" cy="443700"/>
            </a:xfrm>
            <a:prstGeom prst="rect">
              <a:avLst/>
            </a:prstGeom>
            <a:noFill/>
            <a:ln>
              <a:noFill/>
            </a:ln>
          </p:spPr>
          <p:txBody>
            <a:bodyPr spcFirstLastPara="1" wrap="square" lIns="91425" tIns="45700" rIns="91425" bIns="45700" anchor="t" anchorCtr="0">
              <a:noAutofit/>
            </a:bodyPr>
            <a:lstStyle/>
            <a:p>
              <a:pPr lvl="0" algn="ctr"/>
              <a:r>
                <a:rPr lang="es-EC" dirty="0" smtClean="0">
                  <a:latin typeface="Times New Roman" panose="02020603050405020304" pitchFamily="18" charset="0"/>
                  <a:cs typeface="Times New Roman" panose="02020603050405020304" pitchFamily="18" charset="0"/>
                </a:rPr>
                <a:t>Los datos almacenados no han </a:t>
              </a:r>
              <a:r>
                <a:rPr lang="es-EC" dirty="0">
                  <a:latin typeface="Times New Roman" panose="02020603050405020304" pitchFamily="18" charset="0"/>
                  <a:cs typeface="Times New Roman" panose="02020603050405020304" pitchFamily="18" charset="0"/>
                </a:rPr>
                <a:t>sido </a:t>
              </a:r>
              <a:r>
                <a:rPr lang="es-EC" dirty="0" smtClean="0">
                  <a:latin typeface="Times New Roman" panose="02020603050405020304" pitchFamily="18" charset="0"/>
                  <a:cs typeface="Times New Roman" panose="02020603050405020304" pitchFamily="18" charset="0"/>
                </a:rPr>
                <a:t>utilizados para </a:t>
              </a:r>
              <a:r>
                <a:rPr lang="es-EC" dirty="0">
                  <a:latin typeface="Times New Roman" panose="02020603050405020304" pitchFamily="18" charset="0"/>
                  <a:cs typeface="Times New Roman" panose="02020603050405020304" pitchFamily="18" charset="0"/>
                </a:rPr>
                <a:t>la toma de decisiones, detectándose vulnerabilidades en el sistema de cobros</a:t>
              </a:r>
              <a:r>
                <a:rPr lang="en" b="0" i="0" u="none" strike="noStrike" cap="none" dirty="0" smtClean="0">
                  <a:solidFill>
                    <a:srgbClr val="3F3F3F"/>
                  </a:solidFill>
                  <a:latin typeface="Times New Roman" panose="02020603050405020304" pitchFamily="18" charset="0"/>
                  <a:ea typeface="Source Sans Pro"/>
                  <a:cs typeface="Times New Roman" panose="02020603050405020304" pitchFamily="18" charset="0"/>
                  <a:sym typeface="Source Sans Pro"/>
                </a:rPr>
                <a:t>.</a:t>
              </a:r>
              <a:endParaRPr b="0" i="0" u="none" strike="noStrike" cap="none" dirty="0">
                <a:solidFill>
                  <a:srgbClr val="3F3F3F"/>
                </a:solidFill>
                <a:latin typeface="Times New Roman" panose="02020603050405020304" pitchFamily="18" charset="0"/>
                <a:ea typeface="Source Sans Pro"/>
                <a:cs typeface="Times New Roman" panose="02020603050405020304" pitchFamily="18" charset="0"/>
                <a:sym typeface="Source Sans Pro"/>
              </a:endParaRPr>
            </a:p>
          </p:txBody>
        </p:sp>
        <p:sp>
          <p:nvSpPr>
            <p:cNvPr id="612" name="Google Shape;612;p25"/>
            <p:cNvSpPr txBox="1"/>
            <p:nvPr/>
          </p:nvSpPr>
          <p:spPr>
            <a:xfrm>
              <a:off x="6590094" y="2606689"/>
              <a:ext cx="2132999" cy="30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dirty="0" smtClean="0">
                  <a:solidFill>
                    <a:srgbClr val="28324A"/>
                  </a:solidFill>
                  <a:latin typeface="Source Sans Pro"/>
                  <a:ea typeface="Source Sans Pro"/>
                  <a:cs typeface="Source Sans Pro"/>
                  <a:sym typeface="Source Sans Pro"/>
                </a:rPr>
                <a:t>Datos almacenados.</a:t>
              </a:r>
              <a:endParaRPr sz="1800" b="0" i="0" u="none" strike="noStrike" cap="none" dirty="0">
                <a:solidFill>
                  <a:srgbClr val="28324A"/>
                </a:solidFill>
                <a:latin typeface="Source Sans Pro"/>
                <a:ea typeface="Source Sans Pro"/>
                <a:cs typeface="Source Sans Pro"/>
                <a:sym typeface="Source Sans Pro"/>
              </a:endParaRPr>
            </a:p>
          </p:txBody>
        </p:sp>
      </p:grpSp>
      <p:grpSp>
        <p:nvGrpSpPr>
          <p:cNvPr id="613" name="Google Shape;613;p25"/>
          <p:cNvGrpSpPr/>
          <p:nvPr/>
        </p:nvGrpSpPr>
        <p:grpSpPr>
          <a:xfrm>
            <a:off x="723393" y="864699"/>
            <a:ext cx="2081498" cy="647163"/>
            <a:chOff x="8578272" y="1488369"/>
            <a:chExt cx="2810100" cy="941054"/>
          </a:xfrm>
        </p:grpSpPr>
        <p:sp>
          <p:nvSpPr>
            <p:cNvPr id="614" name="Google Shape;614;p25"/>
            <p:cNvSpPr txBox="1"/>
            <p:nvPr/>
          </p:nvSpPr>
          <p:spPr>
            <a:xfrm>
              <a:off x="8578272" y="1844723"/>
              <a:ext cx="2800800" cy="584700"/>
            </a:xfrm>
            <a:prstGeom prst="rect">
              <a:avLst/>
            </a:prstGeom>
            <a:noFill/>
            <a:ln>
              <a:noFill/>
            </a:ln>
          </p:spPr>
          <p:txBody>
            <a:bodyPr spcFirstLastPara="1" wrap="square" lIns="91425" tIns="45700" rIns="91425" bIns="45700" anchor="t" anchorCtr="0">
              <a:noAutofit/>
            </a:bodyPr>
            <a:lstStyle/>
            <a:p>
              <a:pPr lvl="0" algn="r"/>
              <a:endParaRPr lang="es-EC" sz="1100" dirty="0" smtClean="0"/>
            </a:p>
            <a:p>
              <a:pPr lvl="0" algn="r"/>
              <a:endParaRPr lang="es-EC" sz="1100" dirty="0"/>
            </a:p>
            <a:p>
              <a:pPr lvl="0" algn="r"/>
              <a:endParaRPr lang="es-EC" sz="1100" dirty="0" smtClean="0"/>
            </a:p>
            <a:p>
              <a:pPr lvl="0" algn="ctr"/>
              <a:r>
                <a:rPr lang="es-EC" dirty="0" smtClean="0"/>
                <a:t>La </a:t>
              </a:r>
              <a:r>
                <a:rPr lang="es-EC" dirty="0"/>
                <a:t>Institución Pública recibe denuncias sobre cobros indebidos de los diferentes tipos bonos y </a:t>
              </a:r>
              <a:r>
                <a:rPr lang="es-EC" dirty="0" smtClean="0"/>
                <a:t>de pensiones </a:t>
              </a:r>
              <a:r>
                <a:rPr lang="es-EC" dirty="0"/>
                <a:t>que entrega el </a:t>
              </a:r>
              <a:r>
                <a:rPr lang="es-EC" dirty="0" smtClean="0"/>
                <a:t>Estado.</a:t>
              </a:r>
              <a:endParaRPr sz="1100" b="0" i="0" u="none" strike="noStrike" cap="none" dirty="0">
                <a:solidFill>
                  <a:srgbClr val="3F3F3F"/>
                </a:solidFill>
                <a:latin typeface="Source Sans Pro"/>
                <a:ea typeface="Source Sans Pro"/>
                <a:cs typeface="Source Sans Pro"/>
                <a:sym typeface="Source Sans Pro"/>
              </a:endParaRPr>
            </a:p>
          </p:txBody>
        </p:sp>
        <p:sp>
          <p:nvSpPr>
            <p:cNvPr id="615" name="Google Shape;615;p25"/>
            <p:cNvSpPr txBox="1"/>
            <p:nvPr/>
          </p:nvSpPr>
          <p:spPr>
            <a:xfrm>
              <a:off x="8578272" y="1488369"/>
              <a:ext cx="2810100" cy="400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1800" dirty="0" smtClean="0">
                  <a:solidFill>
                    <a:srgbClr val="8EC400"/>
                  </a:solidFill>
                  <a:latin typeface="Source Sans Pro"/>
                  <a:ea typeface="Source Sans Pro"/>
                  <a:cs typeface="Source Sans Pro"/>
                  <a:sym typeface="Source Sans Pro"/>
                </a:rPr>
                <a:t>Denuncias sobre cobros indebidos.</a:t>
              </a:r>
              <a:endParaRPr sz="1800" b="0" i="0" u="none" strike="noStrike" cap="none" dirty="0">
                <a:solidFill>
                  <a:srgbClr val="8EC400"/>
                </a:solidFill>
                <a:latin typeface="Source Sans Pro"/>
                <a:ea typeface="Source Sans Pro"/>
                <a:cs typeface="Source Sans Pro"/>
                <a:sym typeface="Source Sans Pro"/>
              </a:endParaRPr>
            </a:p>
          </p:txBody>
        </p:sp>
      </p:grpSp>
      <p:grpSp>
        <p:nvGrpSpPr>
          <p:cNvPr id="619" name="Google Shape;619;p25"/>
          <p:cNvGrpSpPr/>
          <p:nvPr/>
        </p:nvGrpSpPr>
        <p:grpSpPr>
          <a:xfrm>
            <a:off x="2938662" y="2852731"/>
            <a:ext cx="258711" cy="313123"/>
            <a:chOff x="584925" y="922575"/>
            <a:chExt cx="415200" cy="502525"/>
          </a:xfrm>
        </p:grpSpPr>
        <p:sp>
          <p:nvSpPr>
            <p:cNvPr id="620" name="Google Shape;620;p25"/>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25"/>
          <p:cNvGrpSpPr/>
          <p:nvPr/>
        </p:nvGrpSpPr>
        <p:grpSpPr>
          <a:xfrm>
            <a:off x="4290253" y="2353334"/>
            <a:ext cx="367377" cy="598937"/>
            <a:chOff x="6730350" y="2315900"/>
            <a:chExt cx="257700" cy="420100"/>
          </a:xfrm>
        </p:grpSpPr>
        <p:sp>
          <p:nvSpPr>
            <p:cNvPr id="636" name="Google Shape;636;p25"/>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2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66" name="Google Shape;603;p25"/>
          <p:cNvSpPr txBox="1"/>
          <p:nvPr/>
        </p:nvSpPr>
        <p:spPr>
          <a:xfrm rot="16200000">
            <a:off x="3955224" y="3955231"/>
            <a:ext cx="1151028" cy="324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r>
              <a:rPr lang="es-ES" sz="1100" b="0" i="0" u="none" strike="noStrike" cap="none" dirty="0" smtClean="0">
                <a:solidFill>
                  <a:srgbClr val="FFFFFF"/>
                </a:solidFill>
                <a:latin typeface="Source Sans Pro"/>
                <a:ea typeface="Source Sans Pro"/>
                <a:cs typeface="Source Sans Pro"/>
                <a:sym typeface="Source Sans Pro"/>
              </a:rPr>
              <a:t>Datos almacenados</a:t>
            </a:r>
            <a:r>
              <a:rPr lang="es-ES" sz="1100" dirty="0" smtClean="0">
                <a:solidFill>
                  <a:srgbClr val="FFFFFF"/>
                </a:solidFill>
                <a:latin typeface="Source Sans Pro"/>
                <a:ea typeface="Source Sans Pro"/>
                <a:cs typeface="Source Sans Pro"/>
                <a:sym typeface="Source Sans Pro"/>
              </a:rPr>
              <a:t>.</a:t>
            </a:r>
            <a:endParaRPr sz="1100" b="0" i="0" u="none" strike="noStrike" cap="none" dirty="0">
              <a:solidFill>
                <a:srgbClr val="FFFFFF"/>
              </a:solidFill>
              <a:latin typeface="Source Sans Pro"/>
              <a:ea typeface="Source Sans Pro"/>
              <a:cs typeface="Source Sans Pro"/>
              <a:sym typeface="Source Sans Pro"/>
            </a:endParaRPr>
          </a:p>
        </p:txBody>
      </p:sp>
      <p:sp>
        <p:nvSpPr>
          <p:cNvPr id="67" name="Google Shape;802;p40"/>
          <p:cNvSpPr/>
          <p:nvPr/>
        </p:nvSpPr>
        <p:spPr>
          <a:xfrm>
            <a:off x="4290253" y="1092961"/>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945;p40"/>
          <p:cNvGrpSpPr/>
          <p:nvPr/>
        </p:nvGrpSpPr>
        <p:grpSpPr>
          <a:xfrm>
            <a:off x="5736462" y="2971767"/>
            <a:ext cx="331523" cy="314818"/>
            <a:chOff x="3955900" y="2984500"/>
            <a:chExt cx="414000" cy="422525"/>
          </a:xfrm>
        </p:grpSpPr>
        <p:sp>
          <p:nvSpPr>
            <p:cNvPr id="69" name="Google Shape;946;p40"/>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7;p40"/>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8;p40"/>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3055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a:spLocks noGrp="1"/>
          </p:cNvSpPr>
          <p:nvPr>
            <p:ph type="title"/>
          </p:nvPr>
        </p:nvSpPr>
        <p:spPr>
          <a:xfrm>
            <a:off x="1047750" y="885966"/>
            <a:ext cx="6996600" cy="715800"/>
          </a:xfrm>
          <a:prstGeom prst="rect">
            <a:avLst/>
          </a:prstGeom>
        </p:spPr>
        <p:txBody>
          <a:bodyPr spcFirstLastPara="1" wrap="square" lIns="91425" tIns="91425" rIns="91425" bIns="91425" anchor="b" anchorCtr="0">
            <a:noAutofit/>
          </a:bodyPr>
          <a:lstStyle/>
          <a:p>
            <a:r>
              <a:rPr lang="es-EC" dirty="0" smtClean="0"/>
              <a:t>RECOMENDACIONES</a:t>
            </a:r>
            <a:r>
              <a:rPr lang="es-ES" dirty="0" smtClean="0"/>
              <a:t/>
            </a:r>
            <a:br>
              <a:rPr lang="es-ES" dirty="0" smtClean="0"/>
            </a:br>
            <a:r>
              <a:rPr lang="es-ES" dirty="0" smtClean="0"/>
              <a:t/>
            </a:r>
            <a:br>
              <a:rPr lang="es-ES" dirty="0" smtClean="0"/>
            </a:br>
            <a:r>
              <a:rPr lang="es-ES" dirty="0" smtClean="0"/>
              <a:t/>
            </a:r>
            <a:br>
              <a:rPr lang="es-ES" dirty="0" smtClean="0"/>
            </a:br>
            <a:endParaRPr dirty="0">
              <a:latin typeface="Times New Roman" panose="02020603050405020304" pitchFamily="18" charset="0"/>
              <a:cs typeface="Times New Roman" panose="02020603050405020304" pitchFamily="18" charset="0"/>
            </a:endParaRPr>
          </a:p>
        </p:txBody>
      </p:sp>
      <p:sp>
        <p:nvSpPr>
          <p:cNvPr id="535" name="Google Shape;535;p2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pic>
        <p:nvPicPr>
          <p:cNvPr id="4" name="Imagen 3"/>
          <p:cNvPicPr>
            <a:picLocks noChangeAspect="1"/>
          </p:cNvPicPr>
          <p:nvPr/>
        </p:nvPicPr>
        <p:blipFill>
          <a:blip r:embed="rId3"/>
          <a:stretch>
            <a:fillRect/>
          </a:stretch>
        </p:blipFill>
        <p:spPr>
          <a:xfrm>
            <a:off x="8044350" y="212163"/>
            <a:ext cx="623382" cy="673803"/>
          </a:xfrm>
          <a:prstGeom prst="rect">
            <a:avLst/>
          </a:prstGeom>
        </p:spPr>
      </p:pic>
      <p:sp>
        <p:nvSpPr>
          <p:cNvPr id="2" name="Rectángulo 1"/>
          <p:cNvSpPr/>
          <p:nvPr/>
        </p:nvSpPr>
        <p:spPr>
          <a:xfrm>
            <a:off x="1047750" y="985088"/>
            <a:ext cx="6904448" cy="3754874"/>
          </a:xfrm>
          <a:prstGeom prst="rect">
            <a:avLst/>
          </a:prstGeom>
        </p:spPr>
        <p:txBody>
          <a:bodyPr wrap="square">
            <a:spAutoFit/>
          </a:bodyPr>
          <a:lstStyle/>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Tener </a:t>
            </a:r>
            <a:r>
              <a:rPr lang="es-EC" dirty="0">
                <a:latin typeface="Times New Roman" panose="02020603050405020304" pitchFamily="18" charset="0"/>
                <a:cs typeface="Times New Roman" panose="02020603050405020304" pitchFamily="18" charset="0"/>
              </a:rPr>
              <a:t>en cuenta los resultados obtenidos de esta </a:t>
            </a:r>
            <a:r>
              <a:rPr lang="es-EC" b="1" dirty="0">
                <a:latin typeface="Times New Roman" panose="02020603050405020304" pitchFamily="18" charset="0"/>
                <a:cs typeface="Times New Roman" panose="02020603050405020304" pitchFamily="18" charset="0"/>
              </a:rPr>
              <a:t>investigación como una guía</a:t>
            </a:r>
            <a:r>
              <a:rPr lang="es-EC" dirty="0">
                <a:latin typeface="Times New Roman" panose="02020603050405020304" pitchFamily="18" charset="0"/>
                <a:cs typeface="Times New Roman" panose="02020603050405020304" pitchFamily="18" charset="0"/>
              </a:rPr>
              <a:t>, para que puedan realizar más  análisis al gran volumen de datos que se maneja en la Institución diariamente.</a:t>
            </a: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b="1" dirty="0" smtClean="0">
                <a:latin typeface="Times New Roman" panose="02020603050405020304" pitchFamily="18" charset="0"/>
                <a:cs typeface="Times New Roman" panose="02020603050405020304" pitchFamily="18" charset="0"/>
              </a:rPr>
              <a:t>Capacitar </a:t>
            </a:r>
            <a:r>
              <a:rPr lang="es-EC" b="1" dirty="0">
                <a:latin typeface="Times New Roman" panose="02020603050405020304" pitchFamily="18" charset="0"/>
                <a:cs typeface="Times New Roman" panose="02020603050405020304" pitchFamily="18" charset="0"/>
              </a:rPr>
              <a:t>al personal </a:t>
            </a:r>
            <a:r>
              <a:rPr lang="es-EC" dirty="0">
                <a:latin typeface="Times New Roman" panose="02020603050405020304" pitchFamily="18" charset="0"/>
                <a:cs typeface="Times New Roman" panose="02020603050405020304" pitchFamily="18" charset="0"/>
              </a:rPr>
              <a:t>que maneja los datos de la Institución, para que de esta forma generen conocimiento inmediato a las autoridades y estos puedan tomar las mejores decisiones. </a:t>
            </a: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recomienda un </a:t>
            </a:r>
            <a:r>
              <a:rPr lang="es-EC" b="1" dirty="0">
                <a:latin typeface="Times New Roman" panose="02020603050405020304" pitchFamily="18" charset="0"/>
                <a:cs typeface="Times New Roman" panose="02020603050405020304" pitchFamily="18" charset="0"/>
              </a:rPr>
              <a:t>sistema detector de posibles denuncias </a:t>
            </a:r>
            <a:r>
              <a:rPr lang="es-EC" dirty="0">
                <a:latin typeface="Times New Roman" panose="02020603050405020304" pitchFamily="18" charset="0"/>
                <a:cs typeface="Times New Roman" panose="02020603050405020304" pitchFamily="18" charset="0"/>
              </a:rPr>
              <a:t>por cobros indebidos en base a los datos de denuncia analizados.</a:t>
            </a: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En </a:t>
            </a:r>
            <a:r>
              <a:rPr lang="es-EC" dirty="0">
                <a:latin typeface="Times New Roman" panose="02020603050405020304" pitchFamily="18" charset="0"/>
                <a:cs typeface="Times New Roman" panose="02020603050405020304" pitchFamily="18" charset="0"/>
              </a:rPr>
              <a:t>base al gran volumen de datos se recomienda trabajar con </a:t>
            </a:r>
            <a:r>
              <a:rPr lang="es-EC" b="1" dirty="0">
                <a:latin typeface="Times New Roman" panose="02020603050405020304" pitchFamily="18" charset="0"/>
                <a:cs typeface="Times New Roman" panose="02020603050405020304" pitchFamily="18" charset="0"/>
              </a:rPr>
              <a:t>servidores robustos y distribuidos</a:t>
            </a:r>
            <a:r>
              <a:rPr lang="es-EC" dirty="0">
                <a:latin typeface="Times New Roman" panose="02020603050405020304" pitchFamily="18" charset="0"/>
                <a:cs typeface="Times New Roman" panose="02020603050405020304" pitchFamily="18" charset="0"/>
              </a:rPr>
              <a:t>  para que al momento de realizar minería de datos, estos puedan procesarse sin novedades.   </a:t>
            </a: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cs typeface="Times New Roman" panose="02020603050405020304" pitchFamily="18" charset="0"/>
              </a:rPr>
              <a:t>La </a:t>
            </a:r>
            <a:r>
              <a:rPr lang="es-EC" dirty="0">
                <a:latin typeface="Times New Roman" panose="02020603050405020304" pitchFamily="18" charset="0"/>
                <a:cs typeface="Times New Roman" panose="02020603050405020304" pitchFamily="18" charset="0"/>
              </a:rPr>
              <a:t>herramienta </a:t>
            </a:r>
            <a:r>
              <a:rPr lang="es-EC" dirty="0" err="1">
                <a:latin typeface="Times New Roman" panose="02020603050405020304" pitchFamily="18" charset="0"/>
                <a:cs typeface="Times New Roman" panose="02020603050405020304" pitchFamily="18" charset="0"/>
              </a:rPr>
              <a:t>Rapidminer</a:t>
            </a:r>
            <a:r>
              <a:rPr lang="es-EC" dirty="0">
                <a:latin typeface="Times New Roman" panose="02020603050405020304" pitchFamily="18" charset="0"/>
                <a:cs typeface="Times New Roman" panose="02020603050405020304" pitchFamily="18" charset="0"/>
              </a:rPr>
              <a:t> tiene </a:t>
            </a:r>
            <a:r>
              <a:rPr lang="es-EC" b="1" dirty="0">
                <a:latin typeface="Times New Roman" panose="02020603050405020304" pitchFamily="18" charset="0"/>
                <a:cs typeface="Times New Roman" panose="02020603050405020304" pitchFamily="18" charset="0"/>
              </a:rPr>
              <a:t>interesantes</a:t>
            </a:r>
            <a:r>
              <a:rPr lang="es-EC" dirty="0">
                <a:latin typeface="Times New Roman" panose="02020603050405020304" pitchFamily="18" charset="0"/>
                <a:cs typeface="Times New Roman" panose="02020603050405020304" pitchFamily="18" charset="0"/>
              </a:rPr>
              <a:t> </a:t>
            </a:r>
            <a:r>
              <a:rPr lang="es-EC" b="1" dirty="0" smtClean="0">
                <a:latin typeface="Times New Roman" panose="02020603050405020304" pitchFamily="18" charset="0"/>
                <a:cs typeface="Times New Roman" panose="02020603050405020304" pitchFamily="18" charset="0"/>
              </a:rPr>
              <a:t>extensiones </a:t>
            </a:r>
            <a:r>
              <a:rPr lang="es-EC" b="1" dirty="0">
                <a:latin typeface="Times New Roman" panose="02020603050405020304" pitchFamily="18" charset="0"/>
                <a:cs typeface="Times New Roman" panose="02020603050405020304" pitchFamily="18" charset="0"/>
              </a:rPr>
              <a:t>(Turbo Pre, Auto </a:t>
            </a:r>
            <a:r>
              <a:rPr lang="es-EC" b="1" dirty="0" err="1">
                <a:latin typeface="Times New Roman" panose="02020603050405020304" pitchFamily="18" charset="0"/>
                <a:cs typeface="Times New Roman" panose="02020603050405020304" pitchFamily="18" charset="0"/>
              </a:rPr>
              <a:t>Model</a:t>
            </a:r>
            <a:r>
              <a:rPr lang="es-EC" b="1" dirty="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entre otras, que ayuda a optimizar tiempo de trabajo y entrega diferentes modelos para poder resolver problemas con mayor precisión.</a:t>
            </a:r>
            <a:endParaRPr lang="es-E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2100233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Google Shape;549;p23"/>
          <p:cNvSpPr txBox="1">
            <a:spLocks noGrp="1"/>
          </p:cNvSpPr>
          <p:nvPr>
            <p:ph type="title" idx="4294967295"/>
          </p:nvPr>
        </p:nvSpPr>
        <p:spPr>
          <a:xfrm>
            <a:off x="0" y="1881750"/>
            <a:ext cx="9144000" cy="138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3600" dirty="0" smtClean="0">
                <a:solidFill>
                  <a:srgbClr val="28324A"/>
                </a:solidFill>
              </a:rPr>
              <a:t> FIN</a:t>
            </a:r>
            <a:endParaRPr sz="3600" dirty="0">
              <a:solidFill>
                <a:srgbClr val="28324A"/>
              </a:solidFill>
            </a:endParaRPr>
          </a:p>
        </p:txBody>
      </p:sp>
      <p:sp>
        <p:nvSpPr>
          <p:cNvPr id="550" name="Google Shape;550;p2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248522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616449" y="113288"/>
            <a:ext cx="1801244"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ES" sz="2000" dirty="0">
                <a:solidFill>
                  <a:srgbClr val="00CEF6"/>
                </a:solidFill>
                <a:latin typeface="Times New Roman" panose="02020603050405020304" pitchFamily="18" charset="0"/>
                <a:cs typeface="Times New Roman" panose="02020603050405020304" pitchFamily="18" charset="0"/>
              </a:rPr>
              <a:t>Justificación</a:t>
            </a:r>
            <a:r>
              <a:rPr lang="es-ES" dirty="0" smtClean="0"/>
              <a:t> </a:t>
            </a:r>
            <a:endParaRPr dirty="0"/>
          </a:p>
        </p:txBody>
      </p:sp>
      <p:sp>
        <p:nvSpPr>
          <p:cNvPr id="486" name="Google Shape;486;p16"/>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graphicFrame>
        <p:nvGraphicFramePr>
          <p:cNvPr id="3" name="Diagrama 2"/>
          <p:cNvGraphicFramePr/>
          <p:nvPr>
            <p:extLst>
              <p:ext uri="{D42A27DB-BD31-4B8C-83A1-F6EECF244321}">
                <p14:modId xmlns:p14="http://schemas.microsoft.com/office/powerpoint/2010/main" val="2399328507"/>
              </p:ext>
            </p:extLst>
          </p:nvPr>
        </p:nvGraphicFramePr>
        <p:xfrm>
          <a:off x="1534140" y="380144"/>
          <a:ext cx="5989901" cy="444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OBJETIVO GENERAL</a:t>
            </a:r>
            <a:endParaRPr dirty="0">
              <a:solidFill>
                <a:srgbClr val="3C78D8"/>
              </a:solidFill>
              <a:latin typeface="Times New Roman" panose="02020603050405020304" pitchFamily="18" charset="0"/>
              <a:cs typeface="Times New Roman" panose="02020603050405020304" pitchFamily="18" charset="0"/>
            </a:endParaRPr>
          </a:p>
        </p:txBody>
      </p:sp>
      <p:sp>
        <p:nvSpPr>
          <p:cNvPr id="500" name="Google Shape;500;p18"/>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p>
            <a:pPr lvl="0" algn="just"/>
            <a:r>
              <a:rPr lang="es-EC" dirty="0" smtClean="0">
                <a:latin typeface="Times New Roman" panose="02020603050405020304" pitchFamily="18" charset="0"/>
                <a:cs typeface="Times New Roman" panose="02020603050405020304" pitchFamily="18" charset="0"/>
              </a:rPr>
              <a:t>Construir </a:t>
            </a:r>
            <a:r>
              <a:rPr lang="es-EC" dirty="0">
                <a:latin typeface="Times New Roman" panose="02020603050405020304" pitchFamily="18" charset="0"/>
                <a:cs typeface="Times New Roman" panose="02020603050405020304" pitchFamily="18" charset="0"/>
              </a:rPr>
              <a:t>un modelo de datos mediante el análisis de información de los beneficiarios del Bono de Desarrollo Humano y de Pensiones, para identificar sus patrones de comportamiento y reducir vulnerabilidades detectadas</a:t>
            </a:r>
            <a:endParaRPr dirty="0">
              <a:latin typeface="Times New Roman" panose="02020603050405020304" pitchFamily="18" charset="0"/>
              <a:cs typeface="Times New Roman" panose="02020603050405020304" pitchFamily="18" charset="0"/>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graphicFrame>
        <p:nvGraphicFramePr>
          <p:cNvPr id="3" name="Diagrama 2"/>
          <p:cNvGraphicFramePr/>
          <p:nvPr>
            <p:extLst>
              <p:ext uri="{D42A27DB-BD31-4B8C-83A1-F6EECF244321}">
                <p14:modId xmlns:p14="http://schemas.microsoft.com/office/powerpoint/2010/main" val="4187327781"/>
              </p:ext>
            </p:extLst>
          </p:nvPr>
        </p:nvGraphicFramePr>
        <p:xfrm>
          <a:off x="708917" y="831163"/>
          <a:ext cx="7705618" cy="2782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dondear rectángulo de esquina del mismo lado 4"/>
          <p:cNvSpPr/>
          <p:nvPr/>
        </p:nvSpPr>
        <p:spPr>
          <a:xfrm>
            <a:off x="2447281" y="3281345"/>
            <a:ext cx="4320019" cy="5945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es-ES" sz="1900" kern="1200"/>
          </a:p>
          <a:p>
            <a:pPr marL="171450" lvl="1" indent="-171450" algn="l" defTabSz="844550">
              <a:lnSpc>
                <a:spcPct val="90000"/>
              </a:lnSpc>
              <a:spcBef>
                <a:spcPct val="0"/>
              </a:spcBef>
              <a:spcAft>
                <a:spcPct val="15000"/>
              </a:spcAft>
              <a:buChar char="••"/>
            </a:pPr>
            <a:endParaRPr lang="es-ES" sz="1900" kern="1200"/>
          </a:p>
        </p:txBody>
      </p:sp>
      <p:grpSp>
        <p:nvGrpSpPr>
          <p:cNvPr id="17" name="Grupo 16"/>
          <p:cNvGrpSpPr/>
          <p:nvPr/>
        </p:nvGrpSpPr>
        <p:grpSpPr>
          <a:xfrm>
            <a:off x="692974" y="3397757"/>
            <a:ext cx="709552" cy="1013646"/>
            <a:chOff x="1" y="808732"/>
            <a:chExt cx="709552" cy="1013646"/>
          </a:xfrm>
        </p:grpSpPr>
        <p:sp>
          <p:nvSpPr>
            <p:cNvPr id="18" name="Cheurón 17"/>
            <p:cNvSpPr/>
            <p:nvPr/>
          </p:nvSpPr>
          <p:spPr>
            <a:xfrm rot="5400000">
              <a:off x="-152046" y="960779"/>
              <a:ext cx="1013646" cy="709552"/>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urón 4"/>
            <p:cNvSpPr/>
            <p:nvPr/>
          </p:nvSpPr>
          <p:spPr>
            <a:xfrm>
              <a:off x="1" y="1163508"/>
              <a:ext cx="709552" cy="304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E4</a:t>
              </a:r>
              <a:endParaRPr lang="es-ES" sz="2100" kern="1200" dirty="0"/>
            </a:p>
          </p:txBody>
        </p:sp>
      </p:grpSp>
      <p:grpSp>
        <p:nvGrpSpPr>
          <p:cNvPr id="21" name="Grupo 20"/>
          <p:cNvGrpSpPr/>
          <p:nvPr/>
        </p:nvGrpSpPr>
        <p:grpSpPr>
          <a:xfrm>
            <a:off x="1402526" y="3423098"/>
            <a:ext cx="7042831" cy="658870"/>
            <a:chOff x="709552" y="1616006"/>
            <a:chExt cx="4352182" cy="658870"/>
          </a:xfrm>
        </p:grpSpPr>
        <p:sp>
          <p:nvSpPr>
            <p:cNvPr id="22" name="Redondear rectángulo de esquina del mismo lado 21"/>
            <p:cNvSpPr/>
            <p:nvPr/>
          </p:nvSpPr>
          <p:spPr>
            <a:xfrm rot="5400000">
              <a:off x="2556208" y="-230650"/>
              <a:ext cx="658870" cy="435218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dondear rectángulo de esquina del mismo lado 4"/>
            <p:cNvSpPr/>
            <p:nvPr/>
          </p:nvSpPr>
          <p:spPr>
            <a:xfrm>
              <a:off x="709553" y="1648168"/>
              <a:ext cx="4320019" cy="5945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080" rIns="5080" bIns="5080" numCol="1" spcCol="1270" anchor="ctr" anchorCtr="0">
              <a:noAutofit/>
            </a:bodyPr>
            <a:lstStyle/>
            <a:p>
              <a:pPr marL="57150" lvl="1" indent="-57150" defTabSz="355600">
                <a:lnSpc>
                  <a:spcPct val="90000"/>
                </a:lnSpc>
                <a:spcBef>
                  <a:spcPct val="0"/>
                </a:spcBef>
                <a:spcAft>
                  <a:spcPct val="15000"/>
                </a:spcAft>
                <a:buFont typeface="Arial"/>
                <a:buChar char="••"/>
              </a:pPr>
              <a:r>
                <a:rPr lang="es-EC" b="1" dirty="0">
                  <a:latin typeface="Times New Roman" panose="02020603050405020304" pitchFamily="18" charset="0"/>
                  <a:cs typeface="Times New Roman" panose="02020603050405020304" pitchFamily="18" charset="0"/>
                </a:rPr>
                <a:t>Evaluar el modelo analítico </a:t>
              </a:r>
              <a:r>
                <a:rPr lang="es-EC" dirty="0">
                  <a:latin typeface="Times New Roman" panose="02020603050405020304" pitchFamily="18" charset="0"/>
                  <a:cs typeface="Times New Roman" panose="02020603050405020304" pitchFamily="18" charset="0"/>
                </a:rPr>
                <a:t>a través del uso de técnicas de validación implementadas en minería de datos, para determinar el nivel de confianza del modelo. </a:t>
              </a:r>
              <a:endParaRPr lang="es-ES" dirty="0">
                <a:latin typeface="Times New Roman" panose="02020603050405020304" pitchFamily="18" charset="0"/>
                <a:cs typeface="Times New Roman" panose="02020603050405020304" pitchFamily="18" charset="0"/>
              </a:endParaRPr>
            </a:p>
            <a:p>
              <a:pPr lvl="1" algn="l" defTabSz="355600">
                <a:lnSpc>
                  <a:spcPct val="90000"/>
                </a:lnSpc>
                <a:spcBef>
                  <a:spcPct val="0"/>
                </a:spcBef>
                <a:spcAft>
                  <a:spcPct val="15000"/>
                </a:spcAft>
              </a:pPr>
              <a:endParaRPr lang="es-ES" sz="800" kern="1200" dirty="0"/>
            </a:p>
          </p:txBody>
        </p:sp>
      </p:grpSp>
      <p:sp>
        <p:nvSpPr>
          <p:cNvPr id="6" name="Rectángulo 5"/>
          <p:cNvSpPr/>
          <p:nvPr/>
        </p:nvSpPr>
        <p:spPr>
          <a:xfrm>
            <a:off x="466664" y="321326"/>
            <a:ext cx="3143810" cy="400110"/>
          </a:xfrm>
          <a:prstGeom prst="rect">
            <a:avLst/>
          </a:prstGeom>
        </p:spPr>
        <p:txBody>
          <a:bodyPr wrap="none">
            <a:spAutoFit/>
          </a:bodyPr>
          <a:lstStyle/>
          <a:p>
            <a:pPr algn="ctr">
              <a:buClr>
                <a:srgbClr val="00CEF6"/>
              </a:buClr>
              <a:buSzPts val="2000"/>
            </a:pPr>
            <a:r>
              <a:rPr lang="en" sz="2000" b="1" dirty="0">
                <a:solidFill>
                  <a:srgbClr val="00CEF6"/>
                </a:solidFill>
                <a:latin typeface="Times New Roman" panose="02020603050405020304" pitchFamily="18" charset="0"/>
                <a:ea typeface="Oswald"/>
                <a:cs typeface="Times New Roman" panose="02020603050405020304" pitchFamily="18" charset="0"/>
                <a:sym typeface="Oswald"/>
              </a:rPr>
              <a:t>OBJETIVO </a:t>
            </a:r>
            <a:r>
              <a:rPr lang="en" sz="2000" b="1" dirty="0" smtClean="0">
                <a:solidFill>
                  <a:srgbClr val="00CEF6"/>
                </a:solidFill>
                <a:latin typeface="Times New Roman" panose="02020603050405020304" pitchFamily="18" charset="0"/>
                <a:ea typeface="Oswald"/>
                <a:cs typeface="Times New Roman" panose="02020603050405020304" pitchFamily="18" charset="0"/>
                <a:sym typeface="Oswald"/>
              </a:rPr>
              <a:t>ESPECIFICO</a:t>
            </a:r>
            <a:endParaRPr lang="es-ES" sz="2000" b="1" dirty="0">
              <a:solidFill>
                <a:srgbClr val="00CEF6"/>
              </a:solidFill>
              <a:latin typeface="Times New Roman" panose="02020603050405020304" pitchFamily="18" charset="0"/>
              <a:ea typeface="Oswald"/>
              <a:cs typeface="Times New Roman" panose="02020603050405020304" pitchFamily="18" charset="0"/>
              <a:sym typeface="Oswald"/>
            </a:endParaRPr>
          </a:p>
        </p:txBody>
      </p:sp>
    </p:spTree>
    <p:extLst>
      <p:ext uri="{BB962C8B-B14F-4D97-AF65-F5344CB8AC3E}">
        <p14:creationId xmlns:p14="http://schemas.microsoft.com/office/powerpoint/2010/main" val="210660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9"/>
          <p:cNvSpPr txBox="1">
            <a:spLocks noGrp="1"/>
          </p:cNvSpPr>
          <p:nvPr>
            <p:ph type="ctrTitle" idx="4294967295"/>
          </p:nvPr>
        </p:nvSpPr>
        <p:spPr>
          <a:xfrm>
            <a:off x="153945" y="199104"/>
            <a:ext cx="2260482" cy="1159800"/>
          </a:xfrm>
          <a:prstGeom prst="rect">
            <a:avLst/>
          </a:prstGeom>
        </p:spPr>
        <p:txBody>
          <a:bodyPr spcFirstLastPara="1" wrap="square" lIns="91425" tIns="91425" rIns="91425" bIns="91425" anchor="b" anchorCtr="0">
            <a:noAutofit/>
          </a:bodyPr>
          <a:lstStyle/>
          <a:p>
            <a:r>
              <a:rPr lang="es-ES" dirty="0" smtClean="0">
                <a:latin typeface="Times New Roman" panose="02020603050405020304" pitchFamily="18" charset="0"/>
                <a:cs typeface="Times New Roman" panose="02020603050405020304" pitchFamily="18" charset="0"/>
              </a:rPr>
              <a:t>METODOLOGIA </a:t>
            </a:r>
            <a:endParaRPr dirty="0">
              <a:latin typeface="Times New Roman" panose="02020603050405020304" pitchFamily="18" charset="0"/>
              <a:cs typeface="Times New Roman" panose="02020603050405020304" pitchFamily="18" charset="0"/>
            </a:endParaRPr>
          </a:p>
        </p:txBody>
      </p:sp>
      <p:sp>
        <p:nvSpPr>
          <p:cNvPr id="507" name="Google Shape;507;p19"/>
          <p:cNvSpPr txBox="1">
            <a:spLocks noGrp="1"/>
          </p:cNvSpPr>
          <p:nvPr>
            <p:ph type="subTitle" idx="4294967295"/>
          </p:nvPr>
        </p:nvSpPr>
        <p:spPr>
          <a:xfrm>
            <a:off x="443306" y="1368246"/>
            <a:ext cx="7983020" cy="784800"/>
          </a:xfrm>
          <a:prstGeom prst="rect">
            <a:avLst/>
          </a:prstGeom>
        </p:spPr>
        <p:txBody>
          <a:bodyPr spcFirstLastPara="1" wrap="square" lIns="91425" tIns="91425" rIns="91425" bIns="91425" anchor="t" anchorCtr="0">
            <a:noAutofit/>
          </a:bodyPr>
          <a:lstStyle/>
          <a:p>
            <a:pPr marL="0" lvl="0" indent="0" algn="ctr">
              <a:buNone/>
            </a:pPr>
            <a:r>
              <a:rPr lang="es-EC" sz="1400" dirty="0">
                <a:latin typeface="Times New Roman" panose="02020603050405020304" pitchFamily="18" charset="0"/>
                <a:cs typeface="Times New Roman" panose="02020603050405020304" pitchFamily="18" charset="0"/>
              </a:rPr>
              <a:t>La presente investigación utilizó la  metodología de investigación científica orientada </a:t>
            </a:r>
            <a:r>
              <a:rPr lang="es-EC" sz="1400" dirty="0" smtClean="0">
                <a:latin typeface="Times New Roman" panose="02020603050405020304" pitchFamily="18" charset="0"/>
                <a:cs typeface="Times New Roman" panose="02020603050405020304" pitchFamily="18" charset="0"/>
              </a:rPr>
              <a:t>al diseño.</a:t>
            </a:r>
            <a:endParaRPr sz="1400" dirty="0">
              <a:latin typeface="Times New Roman" panose="02020603050405020304" pitchFamily="18" charset="0"/>
              <a:cs typeface="Times New Roman" panose="02020603050405020304" pitchFamily="18" charset="0"/>
            </a:endParaRPr>
          </a:p>
        </p:txBody>
      </p:sp>
      <p:grpSp>
        <p:nvGrpSpPr>
          <p:cNvPr id="511" name="Google Shape;511;p19"/>
          <p:cNvGrpSpPr/>
          <p:nvPr/>
        </p:nvGrpSpPr>
        <p:grpSpPr>
          <a:xfrm rot="1940693">
            <a:off x="990373" y="243657"/>
            <a:ext cx="587626" cy="587659"/>
            <a:chOff x="570875" y="4322250"/>
            <a:chExt cx="443300" cy="443325"/>
          </a:xfrm>
        </p:grpSpPr>
        <p:sp>
          <p:nvSpPr>
            <p:cNvPr id="512" name="Google Shape;512;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9"/>
          <p:cNvSpPr/>
          <p:nvPr/>
        </p:nvSpPr>
        <p:spPr>
          <a:xfrm>
            <a:off x="285051" y="132053"/>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rot="1793658">
            <a:off x="2109926" y="537922"/>
            <a:ext cx="225078" cy="2149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5" name="Imagen 14"/>
          <p:cNvPicPr/>
          <p:nvPr/>
        </p:nvPicPr>
        <p:blipFill>
          <a:blip r:embed="rId3"/>
          <a:stretch>
            <a:fillRect/>
          </a:stretch>
        </p:blipFill>
        <p:spPr>
          <a:xfrm>
            <a:off x="1543525" y="2057978"/>
            <a:ext cx="6238268" cy="249347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Google Shape;549;p23"/>
          <p:cNvSpPr txBox="1">
            <a:spLocks noGrp="1"/>
          </p:cNvSpPr>
          <p:nvPr>
            <p:ph type="title" idx="4294967295"/>
          </p:nvPr>
        </p:nvSpPr>
        <p:spPr>
          <a:xfrm>
            <a:off x="0" y="1881750"/>
            <a:ext cx="9144000" cy="138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smtClean="0">
                <a:solidFill>
                  <a:srgbClr val="28324A"/>
                </a:solidFill>
              </a:rPr>
              <a:t>RESULTADOS</a:t>
            </a:r>
            <a:endParaRPr sz="3600" dirty="0">
              <a:solidFill>
                <a:srgbClr val="28324A"/>
              </a:solidFill>
            </a:endParaRPr>
          </a:p>
        </p:txBody>
      </p:sp>
      <p:sp>
        <p:nvSpPr>
          <p:cNvPr id="550" name="Google Shape;550;p2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1724</Words>
  <Application>Microsoft Office PowerPoint</Application>
  <PresentationFormat>Presentación en pantalla (16:9)</PresentationFormat>
  <Paragraphs>175</Paragraphs>
  <Slides>41</Slides>
  <Notes>41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41</vt:i4>
      </vt:variant>
    </vt:vector>
  </HeadingPairs>
  <TitlesOfParts>
    <vt:vector size="47" baseType="lpstr">
      <vt:lpstr>Arial</vt:lpstr>
      <vt:lpstr>Calibri</vt:lpstr>
      <vt:lpstr>Oswald</vt:lpstr>
      <vt:lpstr>Source Sans Pro</vt:lpstr>
      <vt:lpstr>Times New Roman</vt:lpstr>
      <vt:lpstr>Quince template</vt:lpstr>
      <vt:lpstr>MODELO DE DATOS PARA DETERMINAR LOS PATRONES DE COMPORTAMIENTO DE LOS BENEFICIARIOS DEL BONO DE DESARROLLO HUMANO (BDH) Y DE PENSIONES. </vt:lpstr>
      <vt:lpstr>CONTENIDOS</vt:lpstr>
      <vt:lpstr>INTRODUCCIÓN</vt:lpstr>
      <vt:lpstr>PLANTEAMIENTO DEL PROBLEMA</vt:lpstr>
      <vt:lpstr>Justificación </vt:lpstr>
      <vt:lpstr>OBJETIVO GENERAL</vt:lpstr>
      <vt:lpstr>Presentación de PowerPoint</vt:lpstr>
      <vt:lpstr>METODOLOGIA </vt:lpstr>
      <vt:lpstr>RESULTADOS</vt:lpstr>
      <vt:lpstr>ANÁLISIS Y SELECCIÓN DE DATOS.  </vt:lpstr>
      <vt:lpstr>PREPARACIÓN DE LOS DATOS  </vt:lpstr>
      <vt:lpstr>DIMENSIÓN BONO                              DIMENSIÓN PUNTO PAGO </vt:lpstr>
      <vt:lpstr>DIMENSIÓN UBICACIÓN                              DIMENSIÓN TIEMPO  </vt:lpstr>
      <vt:lpstr>DIMENSIÓN BENEFICIARIO                     DIMENSIÓN DENUNCIAS  </vt:lpstr>
      <vt:lpstr>FAC TRANSACCION_2016                  FAC TRANSACCION_2017  </vt:lpstr>
      <vt:lpstr>                               FAC TRANSACCION_2018 </vt:lpstr>
      <vt:lpstr>Auto Model RapidMiner CON TIPO DE BONO</vt:lpstr>
      <vt:lpstr>Auto Model RapidMiner</vt:lpstr>
      <vt:lpstr>Naive Bayes</vt:lpstr>
      <vt:lpstr>Naive Bayes</vt:lpstr>
      <vt:lpstr>Naive Bayes</vt:lpstr>
      <vt:lpstr>Decisión Tree</vt:lpstr>
      <vt:lpstr>Naive Bayes</vt:lpstr>
      <vt:lpstr>Naive Bayes</vt:lpstr>
      <vt:lpstr> Auto Model RapidMiner CON ZONAS GEOGRAFICAS</vt:lpstr>
      <vt:lpstr>ZONAS GEOGRAFICAS</vt:lpstr>
      <vt:lpstr>ZONAS GEOGRAFICAS</vt:lpstr>
      <vt:lpstr>ZONAS GEOGRAFICAS</vt:lpstr>
      <vt:lpstr>EVALUACIÓN DEL MODELO </vt:lpstr>
      <vt:lpstr>RESUMEN COMPARATIVO Denuncias sobre cobros indebidos. </vt:lpstr>
      <vt:lpstr>Denuncias sobre cobros indebidos. </vt:lpstr>
      <vt:lpstr> Denuncias sobre cobros indebidos 2016. </vt:lpstr>
      <vt:lpstr>Denuncias sobre cobros indebidos 2017 </vt:lpstr>
      <vt:lpstr>Denuncias sobre cobros indebidos 2018 </vt:lpstr>
      <vt:lpstr>Distribución de puntos de pago en los años 2016  </vt:lpstr>
      <vt:lpstr>Distribución de puntos de pago en los años 2017  </vt:lpstr>
      <vt:lpstr>Distribución de puntos de pago en los años 2018  </vt:lpstr>
      <vt:lpstr>CONCLUSIONES   </vt:lpstr>
      <vt:lpstr>CONCLUSIONES   </vt:lpstr>
      <vt:lpstr>RECOMENDACIONES   </vt:lpstr>
      <vt:lpstr> 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David Ismael Sosa Zuñiga</dc:creator>
  <cp:lastModifiedBy>David Ismael Sosa Zuñiga</cp:lastModifiedBy>
  <cp:revision>59</cp:revision>
  <dcterms:modified xsi:type="dcterms:W3CDTF">2019-06-19T17:17:23Z</dcterms:modified>
</cp:coreProperties>
</file>