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85" r:id="rId2"/>
    <p:sldId id="280" r:id="rId3"/>
    <p:sldId id="281" r:id="rId4"/>
    <p:sldId id="282" r:id="rId5"/>
    <p:sldId id="260" r:id="rId6"/>
    <p:sldId id="271" r:id="rId7"/>
    <p:sldId id="263" r:id="rId8"/>
    <p:sldId id="283" r:id="rId9"/>
    <p:sldId id="284" r:id="rId10"/>
    <p:sldId id="264" r:id="rId11"/>
    <p:sldId id="272" r:id="rId12"/>
    <p:sldId id="269" r:id="rId13"/>
    <p:sldId id="279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756AB-3F10-42D7-B401-7D018400CD4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61FD5E9-265E-4FE0-8B2A-4D0763F79A3B}">
      <dgm:prSet phldrT="[Texto]" custT="1"/>
      <dgm:spPr/>
      <dgm:t>
        <a:bodyPr/>
        <a:lstStyle/>
        <a:p>
          <a:pPr algn="ctr"/>
          <a:r>
            <a:rPr lang="es-EC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Misión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F4295-8564-418D-8460-7A1CFBDBBF50}" type="parTrans" cxnId="{5A9DBCA8-FC7C-4D10-9381-E1689EACB4E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BDF8C-3314-4E15-A0D6-57B49DF0D3ED}" type="sibTrans" cxnId="{5A9DBCA8-FC7C-4D10-9381-E1689EACB4E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25938-18DA-4E3D-8F63-9F229F84CAC2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“Ofrecer un servicio de transporte público que cumpla con las expectativas y necesidades de nuestros usuarios, mediante una gestión de excelencia operativa basada en políticas comerciales y actitudes orientadas a la satisfacción del cliente y a la mejora continua”.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4CB37-799F-4959-B388-349FBFE25E02}" type="parTrans" cxnId="{04261974-4904-4E2A-8291-DCBBDBFD336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66BA2-3DE3-49D7-BD4F-1B1452F5A4B8}" type="sibTrans" cxnId="{04261974-4904-4E2A-8291-DCBBDBFD336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A93C8-ED9A-4550-9207-083A22E7C23F}">
      <dgm:prSet phldrT="[Texto]" custT="1"/>
      <dgm:spPr/>
      <dgm:t>
        <a:bodyPr/>
        <a:lstStyle/>
        <a:p>
          <a:pPr algn="ctr"/>
          <a:r>
            <a:rPr lang="es-EC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Visión</a:t>
          </a:r>
          <a:endParaRPr lang="es-EC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0C276-695C-4D65-838E-F3E5DB4BE4EA}" type="parTrans" cxnId="{4F354A16-4436-4E02-BE6D-B635911B091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A3FC2-C4A9-410A-9D56-A39D7DED5C01}" type="sibTrans" cxnId="{4F354A16-4436-4E02-BE6D-B635911B091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F867E-4FE2-4CA2-BAF9-9E83317D1CA0}">
      <dgm:prSet phldrT="[Texto]" custT="1"/>
      <dgm:spPr/>
      <dgm:t>
        <a:bodyPr/>
        <a:lstStyle/>
        <a:p>
          <a:pPr algn="l"/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36AA0-4333-410D-9CE3-CD479870CC46}" type="parTrans" cxnId="{C3E775B6-3965-4EE3-9EF7-7DEFF777158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A5690-8AD7-4FF6-B23A-B72838B93652}" type="sibTrans" cxnId="{C3E775B6-3965-4EE3-9EF7-7DEFF777158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B3B0E-C925-4452-8A8E-D5ADE43D1195}">
      <dgm:prSet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“Llegar a convertir al Consorcio de transporte de pasajeros Mejía-Brito, como líder del transporte en la provincia de Pichincha, considerándose como sinónimo de excelencia y calidad en el servicio”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381AE-EF8D-4B28-BEB3-E9DAE44C9BF8}" type="parTrans" cxnId="{953CB399-480F-4A4A-B07F-588B2672189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93651-78E2-4451-8FC2-76EB5D4654E9}" type="sibTrans" cxnId="{953CB399-480F-4A4A-B07F-588B2672189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76BD2-D71B-4F4B-B6E1-9D9D6E97337E}">
      <dgm:prSet phldrT="[Texto]" custT="1"/>
      <dgm:spPr/>
      <dgm:t>
        <a:bodyPr/>
        <a:lstStyle/>
        <a:p>
          <a:pPr algn="just"/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85296-D7B3-440C-A862-459CE1AEF0B9}" type="parTrans" cxnId="{9CC2DD9F-B3D2-4DDC-99F3-F2FC7135082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DE89D-9084-4EFD-9F6B-B5CA87D6124F}" type="sibTrans" cxnId="{9CC2DD9F-B3D2-4DDC-99F3-F2FC7135082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C9A99-1380-421E-B03C-1E2AB3B18D71}" type="pres">
      <dgm:prSet presAssocID="{8E1756AB-3F10-42D7-B401-7D018400C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09C4FF-7BE9-40BA-9CD4-62BB6446A0B5}" type="pres">
      <dgm:prSet presAssocID="{061FD5E9-265E-4FE0-8B2A-4D0763F79A3B}" presName="parentText" presStyleLbl="node1" presStyleIdx="0" presStyleCnt="2" custScaleY="28939" custLinFactNeighborY="-418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071987-08E8-4FEF-A431-BEF736F937B3}" type="pres">
      <dgm:prSet presAssocID="{061FD5E9-265E-4FE0-8B2A-4D0763F79A3B}" presName="childText" presStyleLbl="revTx" presStyleIdx="0" presStyleCnt="2" custLinFactNeighborY="-32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3BCD4-34B0-408F-B6A8-A6E9A86D67C4}" type="pres">
      <dgm:prSet presAssocID="{DA7A93C8-ED9A-4550-9207-083A22E7C23F}" presName="parentText" presStyleLbl="node1" presStyleIdx="1" presStyleCnt="2" custScaleY="264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D52317-4D6E-4272-8486-A4CE7AFAF6F4}" type="pres">
      <dgm:prSet presAssocID="{DA7A93C8-ED9A-4550-9207-083A22E7C23F}" presName="childText" presStyleLbl="revTx" presStyleIdx="1" presStyleCnt="2" custLinFactNeighborY="118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E775B6-3965-4EE3-9EF7-7DEFF7771584}" srcId="{DA7A93C8-ED9A-4550-9207-083A22E7C23F}" destId="{77BF867E-4FE2-4CA2-BAF9-9E83317D1CA0}" srcOrd="0" destOrd="0" parTransId="{FB736AA0-4333-410D-9CE3-CD479870CC46}" sibTransId="{938A5690-8AD7-4FF6-B23A-B72838B93652}"/>
    <dgm:cxn modelId="{5A9DBCA8-FC7C-4D10-9381-E1689EACB4EF}" srcId="{8E1756AB-3F10-42D7-B401-7D018400CD4B}" destId="{061FD5E9-265E-4FE0-8B2A-4D0763F79A3B}" srcOrd="0" destOrd="0" parTransId="{E6CF4295-8564-418D-8460-7A1CFBDBBF50}" sibTransId="{A60BDF8C-3314-4E15-A0D6-57B49DF0D3ED}"/>
    <dgm:cxn modelId="{542E8672-B087-4F2F-B392-4329CF0766FF}" type="presOf" srcId="{1E725938-18DA-4E3D-8F63-9F229F84CAC2}" destId="{62071987-08E8-4FEF-A431-BEF736F937B3}" srcOrd="0" destOrd="1" presId="urn:microsoft.com/office/officeart/2005/8/layout/vList2"/>
    <dgm:cxn modelId="{953CB399-480F-4A4A-B07F-588B26721897}" srcId="{DA7A93C8-ED9A-4550-9207-083A22E7C23F}" destId="{91CB3B0E-C925-4452-8A8E-D5ADE43D1195}" srcOrd="1" destOrd="0" parTransId="{603381AE-EF8D-4B28-BEB3-E9DAE44C9BF8}" sibTransId="{ACE93651-78E2-4451-8FC2-76EB5D4654E9}"/>
    <dgm:cxn modelId="{89809B01-E71E-4A51-BAE8-8E5FDA1C0E08}" type="presOf" srcId="{91CB3B0E-C925-4452-8A8E-D5ADE43D1195}" destId="{62D52317-4D6E-4272-8486-A4CE7AFAF6F4}" srcOrd="0" destOrd="1" presId="urn:microsoft.com/office/officeart/2005/8/layout/vList2"/>
    <dgm:cxn modelId="{4F354A16-4436-4E02-BE6D-B635911B0911}" srcId="{8E1756AB-3F10-42D7-B401-7D018400CD4B}" destId="{DA7A93C8-ED9A-4550-9207-083A22E7C23F}" srcOrd="1" destOrd="0" parTransId="{4660C276-695C-4D65-838E-F3E5DB4BE4EA}" sibTransId="{CF4A3FC2-C4A9-410A-9D56-A39D7DED5C01}"/>
    <dgm:cxn modelId="{04261974-4904-4E2A-8291-DCBBDBFD336D}" srcId="{061FD5E9-265E-4FE0-8B2A-4D0763F79A3B}" destId="{1E725938-18DA-4E3D-8F63-9F229F84CAC2}" srcOrd="1" destOrd="0" parTransId="{B3B4CB37-799F-4959-B388-349FBFE25E02}" sibTransId="{79B66BA2-3DE3-49D7-BD4F-1B1452F5A4B8}"/>
    <dgm:cxn modelId="{9CC2DD9F-B3D2-4DDC-99F3-F2FC71350825}" srcId="{061FD5E9-265E-4FE0-8B2A-4D0763F79A3B}" destId="{1E976BD2-D71B-4F4B-B6E1-9D9D6E97337E}" srcOrd="0" destOrd="0" parTransId="{E6885296-D7B3-440C-A862-459CE1AEF0B9}" sibTransId="{373DE89D-9084-4EFD-9F6B-B5CA87D6124F}"/>
    <dgm:cxn modelId="{A5D1F60C-C8DF-4F5E-8402-EF5540C6CAD4}" type="presOf" srcId="{8E1756AB-3F10-42D7-B401-7D018400CD4B}" destId="{B20C9A99-1380-421E-B03C-1E2AB3B18D71}" srcOrd="0" destOrd="0" presId="urn:microsoft.com/office/officeart/2005/8/layout/vList2"/>
    <dgm:cxn modelId="{3DD03FC4-5737-4A43-B919-5CE8BEE0D44B}" type="presOf" srcId="{DA7A93C8-ED9A-4550-9207-083A22E7C23F}" destId="{1D53BCD4-34B0-408F-B6A8-A6E9A86D67C4}" srcOrd="0" destOrd="0" presId="urn:microsoft.com/office/officeart/2005/8/layout/vList2"/>
    <dgm:cxn modelId="{BCC123BD-90D7-4193-8797-A40710340DAF}" type="presOf" srcId="{061FD5E9-265E-4FE0-8B2A-4D0763F79A3B}" destId="{5B09C4FF-7BE9-40BA-9CD4-62BB6446A0B5}" srcOrd="0" destOrd="0" presId="urn:microsoft.com/office/officeart/2005/8/layout/vList2"/>
    <dgm:cxn modelId="{1A0A630C-407C-4AF9-9CE8-B90DB1A3C5C8}" type="presOf" srcId="{77BF867E-4FE2-4CA2-BAF9-9E83317D1CA0}" destId="{62D52317-4D6E-4272-8486-A4CE7AFAF6F4}" srcOrd="0" destOrd="0" presId="urn:microsoft.com/office/officeart/2005/8/layout/vList2"/>
    <dgm:cxn modelId="{110DDCAB-A9B9-4D96-AAA0-998D1A6686E2}" type="presOf" srcId="{1E976BD2-D71B-4F4B-B6E1-9D9D6E97337E}" destId="{62071987-08E8-4FEF-A431-BEF736F937B3}" srcOrd="0" destOrd="0" presId="urn:microsoft.com/office/officeart/2005/8/layout/vList2"/>
    <dgm:cxn modelId="{636A6E55-59D1-46A4-99A5-ABB5E45614F8}" type="presParOf" srcId="{B20C9A99-1380-421E-B03C-1E2AB3B18D71}" destId="{5B09C4FF-7BE9-40BA-9CD4-62BB6446A0B5}" srcOrd="0" destOrd="0" presId="urn:microsoft.com/office/officeart/2005/8/layout/vList2"/>
    <dgm:cxn modelId="{9217F122-EB09-4E6F-ACF3-3C04F8CB289A}" type="presParOf" srcId="{B20C9A99-1380-421E-B03C-1E2AB3B18D71}" destId="{62071987-08E8-4FEF-A431-BEF736F937B3}" srcOrd="1" destOrd="0" presId="urn:microsoft.com/office/officeart/2005/8/layout/vList2"/>
    <dgm:cxn modelId="{2170C6F4-6222-4338-9E86-72A9C20A5370}" type="presParOf" srcId="{B20C9A99-1380-421E-B03C-1E2AB3B18D71}" destId="{1D53BCD4-34B0-408F-B6A8-A6E9A86D67C4}" srcOrd="2" destOrd="0" presId="urn:microsoft.com/office/officeart/2005/8/layout/vList2"/>
    <dgm:cxn modelId="{5CACCDC1-AEA1-4B09-8A8C-1011878D052F}" type="presParOf" srcId="{B20C9A99-1380-421E-B03C-1E2AB3B18D71}" destId="{62D52317-4D6E-4272-8486-A4CE7AFAF6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756AB-3F10-42D7-B401-7D018400CD4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E976BD2-D71B-4F4B-B6E1-9D9D6E97337E}">
      <dgm:prSet phldrT="[Texto]" custT="1"/>
      <dgm:spPr/>
      <dgm:t>
        <a:bodyPr/>
        <a:lstStyle/>
        <a:p>
          <a:pPr algn="just"/>
          <a:r>
            <a:rPr lang="es-EC" sz="18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Valores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85296-D7B3-440C-A862-459CE1AEF0B9}" type="parTrans" cxnId="{9CC2DD9F-B3D2-4DDC-99F3-F2FC7135082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DE89D-9084-4EFD-9F6B-B5CA87D6124F}" type="sibTrans" cxnId="{9CC2DD9F-B3D2-4DDC-99F3-F2FC7135082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83BAB-2DA2-47E2-9086-D9587E2176D4}">
      <dgm:prSet custT="1"/>
      <dgm:spPr/>
      <dgm:t>
        <a:bodyPr/>
        <a:lstStyle/>
        <a:p>
          <a:pPr algn="just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Total: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Alcanzar los objetivos estratégicos establecidos por el Consorcio, creando conciencia de calidad en todos los procesos de la organización en los diferentes niveles jerárquicos.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9B4DC-887C-4FA9-AF5A-583E40BC80BA}" type="sibTrans" cxnId="{B27BBE4A-96E7-4029-BDC4-1AE8319B56C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E9072-F19D-4022-ADB8-6A4BD1634E51}" type="parTrans" cxnId="{B27BBE4A-96E7-4029-BDC4-1AE8319B56C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4F3B3-B507-4A47-AA4E-DE5AE356012A}">
      <dgm:prSet custT="1"/>
      <dgm:spPr/>
      <dgm:t>
        <a:bodyPr/>
        <a:lstStyle/>
        <a:p>
          <a:pPr algn="just"/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5F0F1-8783-4471-8721-F0A2D5A2F41E}" type="sibTrans" cxnId="{673D7E20-EBD2-4237-81AD-1E184686973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DF7E-69D1-486B-9B71-41CF6C1124FB}" type="parTrans" cxnId="{673D7E20-EBD2-4237-81AD-1E184686973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24E6A-26C5-403E-B9C7-442939F14B61}">
      <dgm:prSet custT="1"/>
      <dgm:spPr/>
      <dgm:t>
        <a:bodyPr/>
        <a:lstStyle/>
        <a:p>
          <a:pPr algn="just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Calidad: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Satisfacer las expectativas de los usuarios que día a día ocupan las unidades del Consorcio.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41E8D-3684-4A90-A6A5-CA4134CB75EA}" type="parTrans" cxnId="{EE87D411-2EDC-46BF-87E0-E7E40818D494}">
      <dgm:prSet/>
      <dgm:spPr/>
      <dgm:t>
        <a:bodyPr/>
        <a:lstStyle/>
        <a:p>
          <a:endParaRPr lang="es-EC"/>
        </a:p>
      </dgm:t>
    </dgm:pt>
    <dgm:pt modelId="{602B7BC1-EDD8-4FCC-8607-59A327D0D3AD}" type="sibTrans" cxnId="{EE87D411-2EDC-46BF-87E0-E7E40818D494}">
      <dgm:prSet/>
      <dgm:spPr/>
      <dgm:t>
        <a:bodyPr/>
        <a:lstStyle/>
        <a:p>
          <a:endParaRPr lang="es-EC"/>
        </a:p>
      </dgm:t>
    </dgm:pt>
    <dgm:pt modelId="{8C267970-67C9-4BB7-A663-2BC4E24120DC}">
      <dgm:prSet custT="1"/>
      <dgm:spPr/>
      <dgm:t>
        <a:bodyPr/>
        <a:lstStyle/>
        <a:p>
          <a:pPr algn="just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Transparencia: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sinceridad, la pulcritud, las acciones e intenciones y el cumplimiento de las leyes.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00A6B-1F4C-4628-904C-A3E171D62838}" type="parTrans" cxnId="{5DEC1FD2-C8AE-4AAE-AC29-5C70F843BDF1}">
      <dgm:prSet/>
      <dgm:spPr/>
      <dgm:t>
        <a:bodyPr/>
        <a:lstStyle/>
        <a:p>
          <a:endParaRPr lang="es-EC"/>
        </a:p>
      </dgm:t>
    </dgm:pt>
    <dgm:pt modelId="{42150594-24AA-4440-8CF2-2BF81FC6817B}" type="sibTrans" cxnId="{5DEC1FD2-C8AE-4AAE-AC29-5C70F843BDF1}">
      <dgm:prSet/>
      <dgm:spPr/>
      <dgm:t>
        <a:bodyPr/>
        <a:lstStyle/>
        <a:p>
          <a:endParaRPr lang="es-EC"/>
        </a:p>
      </dgm:t>
    </dgm:pt>
    <dgm:pt modelId="{2C72A5A8-7D83-4B9D-9CB0-BDE273FA1A61}">
      <dgm:prSet custT="1"/>
      <dgm:spPr/>
      <dgm:t>
        <a:bodyPr/>
        <a:lstStyle/>
        <a:p>
          <a:pPr algn="just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Celeridad: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comunidad es lo primero, todos nuestros esfuerzo deberán ser; en satisfacer oportunamente las necesidades con rapidez y calidad.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BEBF0-79E1-48E2-958D-3F4DFBF1869E}" type="parTrans" cxnId="{ABB04E6E-1EF8-4CE8-A6C1-8D39173FCE4D}">
      <dgm:prSet/>
      <dgm:spPr/>
      <dgm:t>
        <a:bodyPr/>
        <a:lstStyle/>
        <a:p>
          <a:endParaRPr lang="es-EC"/>
        </a:p>
      </dgm:t>
    </dgm:pt>
    <dgm:pt modelId="{5E499A1A-5FD4-4835-AB79-F43C0C7524A8}" type="sibTrans" cxnId="{ABB04E6E-1EF8-4CE8-A6C1-8D39173FCE4D}">
      <dgm:prSet/>
      <dgm:spPr/>
      <dgm:t>
        <a:bodyPr/>
        <a:lstStyle/>
        <a:p>
          <a:endParaRPr lang="es-EC"/>
        </a:p>
      </dgm:t>
    </dgm:pt>
    <dgm:pt modelId="{69A4EB3C-F9B3-4365-A800-24C799BAC791}">
      <dgm:prSet custT="1"/>
      <dgm:spPr/>
      <dgm:t>
        <a:bodyPr/>
        <a:lstStyle/>
        <a:p>
          <a:pPr algn="just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Honestidad: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basará y se ajustará a la decencia, recato, pudor, integridad, responsabilidad, igualdad, justicia y transparencia en todos sus actos.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AB107-BB9A-492F-86C3-E8E7C692CB66}" type="parTrans" cxnId="{6897AC22-C362-4FBE-A0A0-23BAFD844DC6}">
      <dgm:prSet/>
      <dgm:spPr/>
      <dgm:t>
        <a:bodyPr/>
        <a:lstStyle/>
        <a:p>
          <a:endParaRPr lang="es-EC"/>
        </a:p>
      </dgm:t>
    </dgm:pt>
    <dgm:pt modelId="{DF872B04-5698-47FA-83C4-EEBA6C2818D1}" type="sibTrans" cxnId="{6897AC22-C362-4FBE-A0A0-23BAFD844DC6}">
      <dgm:prSet/>
      <dgm:spPr/>
      <dgm:t>
        <a:bodyPr/>
        <a:lstStyle/>
        <a:p>
          <a:endParaRPr lang="es-EC"/>
        </a:p>
      </dgm:t>
    </dgm:pt>
    <dgm:pt modelId="{98C4CDB2-EA83-45D6-8286-13B21D5CF07B}">
      <dgm:prSet custT="1"/>
      <dgm:spPr/>
      <dgm:t>
        <a:bodyPr/>
        <a:lstStyle/>
        <a:p>
          <a:pPr algn="just"/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Eficiencia: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anejo óptimo de los recursos.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B7300-1D06-450A-AA6D-269CB6994EE5}" type="parTrans" cxnId="{9FD4FD36-C666-4D0E-949B-354555BD7B12}">
      <dgm:prSet/>
      <dgm:spPr/>
      <dgm:t>
        <a:bodyPr/>
        <a:lstStyle/>
        <a:p>
          <a:endParaRPr lang="es-EC"/>
        </a:p>
      </dgm:t>
    </dgm:pt>
    <dgm:pt modelId="{3094021C-7328-434C-B1C3-74D0079A959E}" type="sibTrans" cxnId="{9FD4FD36-C666-4D0E-949B-354555BD7B12}">
      <dgm:prSet/>
      <dgm:spPr/>
      <dgm:t>
        <a:bodyPr/>
        <a:lstStyle/>
        <a:p>
          <a:endParaRPr lang="es-EC"/>
        </a:p>
      </dgm:t>
    </dgm:pt>
    <dgm:pt modelId="{CDD8CFC2-EB44-49F7-B69B-1E834F77443A}">
      <dgm:prSet custT="1"/>
      <dgm:spPr/>
      <dgm:t>
        <a:bodyPr/>
        <a:lstStyle/>
        <a:p>
          <a:pPr algn="just"/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96627-B7AA-479A-9CCB-A49A2B55AB79}" type="parTrans" cxnId="{A5D3DB06-CCA4-4D2D-B265-4831AA441E73}">
      <dgm:prSet/>
      <dgm:spPr/>
      <dgm:t>
        <a:bodyPr/>
        <a:lstStyle/>
        <a:p>
          <a:endParaRPr lang="es-EC"/>
        </a:p>
      </dgm:t>
    </dgm:pt>
    <dgm:pt modelId="{B2AA7F12-13A3-467A-AF35-24CDF97ABEDD}" type="sibTrans" cxnId="{A5D3DB06-CCA4-4D2D-B265-4831AA441E73}">
      <dgm:prSet/>
      <dgm:spPr/>
      <dgm:t>
        <a:bodyPr/>
        <a:lstStyle/>
        <a:p>
          <a:endParaRPr lang="es-EC"/>
        </a:p>
      </dgm:t>
    </dgm:pt>
    <dgm:pt modelId="{1F798425-DAB1-4569-B8EA-250A79E367F5}">
      <dgm:prSet custT="1"/>
      <dgm:spPr/>
      <dgm:t>
        <a:bodyPr/>
        <a:lstStyle/>
        <a:p>
          <a:pPr algn="just"/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8D743-3C16-4B7A-8C9F-C97036547244}" type="parTrans" cxnId="{AB5C7D87-105E-4D45-9D45-FD1758B0166E}">
      <dgm:prSet/>
      <dgm:spPr/>
      <dgm:t>
        <a:bodyPr/>
        <a:lstStyle/>
        <a:p>
          <a:endParaRPr lang="es-EC"/>
        </a:p>
      </dgm:t>
    </dgm:pt>
    <dgm:pt modelId="{D348853F-59F0-4C66-A45E-09669DBBA547}" type="sibTrans" cxnId="{AB5C7D87-105E-4D45-9D45-FD1758B0166E}">
      <dgm:prSet/>
      <dgm:spPr/>
      <dgm:t>
        <a:bodyPr/>
        <a:lstStyle/>
        <a:p>
          <a:endParaRPr lang="es-EC"/>
        </a:p>
      </dgm:t>
    </dgm:pt>
    <dgm:pt modelId="{5B31AE93-08F0-4946-ABFF-D06BABBDCC6C}">
      <dgm:prSet custT="1"/>
      <dgm:spPr/>
      <dgm:t>
        <a:bodyPr/>
        <a:lstStyle/>
        <a:p>
          <a:pPr algn="just"/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0323F-F0F5-46AF-995D-74C33E7545C1}" type="parTrans" cxnId="{03F10FEC-1C7F-4FEF-92A3-F9CB8F845A95}">
      <dgm:prSet/>
      <dgm:spPr/>
      <dgm:t>
        <a:bodyPr/>
        <a:lstStyle/>
        <a:p>
          <a:endParaRPr lang="es-EC"/>
        </a:p>
      </dgm:t>
    </dgm:pt>
    <dgm:pt modelId="{1D2DA9E0-C3C5-4191-A345-69F6A177FB2E}" type="sibTrans" cxnId="{03F10FEC-1C7F-4FEF-92A3-F9CB8F845A95}">
      <dgm:prSet/>
      <dgm:spPr/>
      <dgm:t>
        <a:bodyPr/>
        <a:lstStyle/>
        <a:p>
          <a:endParaRPr lang="es-EC"/>
        </a:p>
      </dgm:t>
    </dgm:pt>
    <dgm:pt modelId="{D44E3577-2B80-46A1-9C77-E223363D589F}">
      <dgm:prSet custT="1"/>
      <dgm:spPr/>
      <dgm:t>
        <a:bodyPr/>
        <a:lstStyle/>
        <a:p>
          <a:pPr algn="just"/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93006-EBA4-478A-BD37-9BE8B3354B3C}" type="parTrans" cxnId="{7261164C-4505-4E30-BD05-7DBB3A567702}">
      <dgm:prSet/>
      <dgm:spPr/>
      <dgm:t>
        <a:bodyPr/>
        <a:lstStyle/>
        <a:p>
          <a:endParaRPr lang="es-EC"/>
        </a:p>
      </dgm:t>
    </dgm:pt>
    <dgm:pt modelId="{74905428-E510-49D0-9F8A-0B31EA32B9E5}" type="sibTrans" cxnId="{7261164C-4505-4E30-BD05-7DBB3A567702}">
      <dgm:prSet/>
      <dgm:spPr/>
      <dgm:t>
        <a:bodyPr/>
        <a:lstStyle/>
        <a:p>
          <a:endParaRPr lang="es-EC"/>
        </a:p>
      </dgm:t>
    </dgm:pt>
    <dgm:pt modelId="{7AF5DB24-5D73-4CB8-AD5A-FB3E213D22A4}">
      <dgm:prSet custT="1"/>
      <dgm:spPr/>
      <dgm:t>
        <a:bodyPr/>
        <a:lstStyle/>
        <a:p>
          <a:pPr algn="just"/>
          <a:endParaRPr lang="es-EC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9DA73-BCE0-4894-B765-EF21D08D916E}" type="parTrans" cxnId="{21707E73-B75B-4993-91BB-23E04B30AE9A}">
      <dgm:prSet/>
      <dgm:spPr/>
      <dgm:t>
        <a:bodyPr/>
        <a:lstStyle/>
        <a:p>
          <a:endParaRPr lang="es-EC"/>
        </a:p>
      </dgm:t>
    </dgm:pt>
    <dgm:pt modelId="{9F27CCAA-9D8A-4C7F-A653-B8885563484B}" type="sibTrans" cxnId="{21707E73-B75B-4993-91BB-23E04B30AE9A}">
      <dgm:prSet/>
      <dgm:spPr/>
      <dgm:t>
        <a:bodyPr/>
        <a:lstStyle/>
        <a:p>
          <a:endParaRPr lang="es-EC"/>
        </a:p>
      </dgm:t>
    </dgm:pt>
    <dgm:pt modelId="{B20C9A99-1380-421E-B03C-1E2AB3B18D71}" type="pres">
      <dgm:prSet presAssocID="{8E1756AB-3F10-42D7-B401-7D018400CD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ECC876-F4ED-455E-84E8-2E32F6450CD8}" type="pres">
      <dgm:prSet presAssocID="{1E976BD2-D71B-4F4B-B6E1-9D9D6E97337E}" presName="parentText" presStyleLbl="node1" presStyleIdx="0" presStyleCnt="1" custScaleY="140146" custLinFactNeighborY="474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506514-143E-4D0E-8AB1-6254807831BA}" type="pres">
      <dgm:prSet presAssocID="{1E976BD2-D71B-4F4B-B6E1-9D9D6E97337E}" presName="childText" presStyleLbl="revTx" presStyleIdx="0" presStyleCnt="1" custScaleY="145115" custLinFactNeighborX="224" custLinFactNeighborY="646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5EDA1E9-7DCE-4648-BEDC-BED4CE8130E0}" type="presOf" srcId="{44E4F3B3-B507-4A47-AA4E-DE5AE356012A}" destId="{4D506514-143E-4D0E-8AB1-6254807831BA}" srcOrd="0" destOrd="0" presId="urn:microsoft.com/office/officeart/2005/8/layout/vList2"/>
    <dgm:cxn modelId="{AB5C7D87-105E-4D45-9D45-FD1758B0166E}" srcId="{1E976BD2-D71B-4F4B-B6E1-9D9D6E97337E}" destId="{1F798425-DAB1-4569-B8EA-250A79E367F5}" srcOrd="4" destOrd="0" parTransId="{DD48D743-3C16-4B7A-8C9F-C97036547244}" sibTransId="{D348853F-59F0-4C66-A45E-09669DBBA547}"/>
    <dgm:cxn modelId="{C8437E28-154A-4714-BC56-B6A93392E342}" type="presOf" srcId="{8C267970-67C9-4BB7-A663-2BC4E24120DC}" destId="{4D506514-143E-4D0E-8AB1-6254807831BA}" srcOrd="0" destOrd="7" presId="urn:microsoft.com/office/officeart/2005/8/layout/vList2"/>
    <dgm:cxn modelId="{21707E73-B75B-4993-91BB-23E04B30AE9A}" srcId="{1E976BD2-D71B-4F4B-B6E1-9D9D6E97337E}" destId="{7AF5DB24-5D73-4CB8-AD5A-FB3E213D22A4}" srcOrd="10" destOrd="0" parTransId="{E089DA73-BCE0-4894-B765-EF21D08D916E}" sibTransId="{9F27CCAA-9D8A-4C7F-A653-B8885563484B}"/>
    <dgm:cxn modelId="{5DEC1FD2-C8AE-4AAE-AC29-5C70F843BDF1}" srcId="{1E976BD2-D71B-4F4B-B6E1-9D9D6E97337E}" destId="{8C267970-67C9-4BB7-A663-2BC4E24120DC}" srcOrd="7" destOrd="0" parTransId="{77F00A6B-1F4C-4628-904C-A3E171D62838}" sibTransId="{42150594-24AA-4440-8CF2-2BF81FC6817B}"/>
    <dgm:cxn modelId="{46B05F5F-B9CC-45D9-A3B0-95FF38EB6AF6}" type="presOf" srcId="{C7124E6A-26C5-403E-B9C7-442939F14B61}" destId="{4D506514-143E-4D0E-8AB1-6254807831BA}" srcOrd="0" destOrd="3" presId="urn:microsoft.com/office/officeart/2005/8/layout/vList2"/>
    <dgm:cxn modelId="{B27BBE4A-96E7-4029-BDC4-1AE8319B56C2}" srcId="{1E976BD2-D71B-4F4B-B6E1-9D9D6E97337E}" destId="{FE583BAB-2DA2-47E2-9086-D9587E2176D4}" srcOrd="1" destOrd="0" parTransId="{F6BE9072-F19D-4022-ADB8-6A4BD1634E51}" sibTransId="{2319B4DC-887C-4FA9-AF5A-583E40BC80BA}"/>
    <dgm:cxn modelId="{262E0C47-6252-400C-80AA-693B720D4C4A}" type="presOf" srcId="{8E1756AB-3F10-42D7-B401-7D018400CD4B}" destId="{B20C9A99-1380-421E-B03C-1E2AB3B18D71}" srcOrd="0" destOrd="0" presId="urn:microsoft.com/office/officeart/2005/8/layout/vList2"/>
    <dgm:cxn modelId="{5D232FEE-B3FF-45D1-AF01-8AD67BCF2132}" type="presOf" srcId="{FE583BAB-2DA2-47E2-9086-D9587E2176D4}" destId="{4D506514-143E-4D0E-8AB1-6254807831BA}" srcOrd="0" destOrd="1" presId="urn:microsoft.com/office/officeart/2005/8/layout/vList2"/>
    <dgm:cxn modelId="{8EE2E3E4-F317-4554-9ACC-F3F884A7373D}" type="presOf" srcId="{D44E3577-2B80-46A1-9C77-E223363D589F}" destId="{4D506514-143E-4D0E-8AB1-6254807831BA}" srcOrd="0" destOrd="8" presId="urn:microsoft.com/office/officeart/2005/8/layout/vList2"/>
    <dgm:cxn modelId="{57F4AF80-5EAA-49A0-8E65-D7ECC1C2C287}" type="presOf" srcId="{69A4EB3C-F9B3-4365-A800-24C799BAC791}" destId="{4D506514-143E-4D0E-8AB1-6254807831BA}" srcOrd="0" destOrd="11" presId="urn:microsoft.com/office/officeart/2005/8/layout/vList2"/>
    <dgm:cxn modelId="{E7777D5A-7BC4-4B8B-8A30-E3CB8EF606F1}" type="presOf" srcId="{1F798425-DAB1-4569-B8EA-250A79E367F5}" destId="{4D506514-143E-4D0E-8AB1-6254807831BA}" srcOrd="0" destOrd="4" presId="urn:microsoft.com/office/officeart/2005/8/layout/vList2"/>
    <dgm:cxn modelId="{673D7E20-EBD2-4237-81AD-1E184686973F}" srcId="{1E976BD2-D71B-4F4B-B6E1-9D9D6E97337E}" destId="{44E4F3B3-B507-4A47-AA4E-DE5AE356012A}" srcOrd="0" destOrd="0" parTransId="{1640DF7E-69D1-486B-9B71-41CF6C1124FB}" sibTransId="{A995F0F1-8783-4471-8721-F0A2D5A2F41E}"/>
    <dgm:cxn modelId="{9CC2DD9F-B3D2-4DDC-99F3-F2FC71350825}" srcId="{8E1756AB-3F10-42D7-B401-7D018400CD4B}" destId="{1E976BD2-D71B-4F4B-B6E1-9D9D6E97337E}" srcOrd="0" destOrd="0" parTransId="{E6885296-D7B3-440C-A862-459CE1AEF0B9}" sibTransId="{373DE89D-9084-4EFD-9F6B-B5CA87D6124F}"/>
    <dgm:cxn modelId="{6897AC22-C362-4FBE-A0A0-23BAFD844DC6}" srcId="{1E976BD2-D71B-4F4B-B6E1-9D9D6E97337E}" destId="{69A4EB3C-F9B3-4365-A800-24C799BAC791}" srcOrd="11" destOrd="0" parTransId="{833AB107-BB9A-492F-86C3-E8E7C692CB66}" sibTransId="{DF872B04-5698-47FA-83C4-EEBA6C2818D1}"/>
    <dgm:cxn modelId="{ABB04E6E-1EF8-4CE8-A6C1-8D39173FCE4D}" srcId="{1E976BD2-D71B-4F4B-B6E1-9D9D6E97337E}" destId="{2C72A5A8-7D83-4B9D-9CB0-BDE273FA1A61}" srcOrd="9" destOrd="0" parTransId="{932BEBF0-79E1-48E2-958D-3F4DFBF1869E}" sibTransId="{5E499A1A-5FD4-4835-AB79-F43C0C7524A8}"/>
    <dgm:cxn modelId="{C8D38893-96AA-42AC-9FF6-23A4FD029901}" type="presOf" srcId="{5B31AE93-08F0-4946-ABFF-D06BABBDCC6C}" destId="{4D506514-143E-4D0E-8AB1-6254807831BA}" srcOrd="0" destOrd="6" presId="urn:microsoft.com/office/officeart/2005/8/layout/vList2"/>
    <dgm:cxn modelId="{7261164C-4505-4E30-BD05-7DBB3A567702}" srcId="{1E976BD2-D71B-4F4B-B6E1-9D9D6E97337E}" destId="{D44E3577-2B80-46A1-9C77-E223363D589F}" srcOrd="8" destOrd="0" parTransId="{31293006-EBA4-478A-BD37-9BE8B3354B3C}" sibTransId="{74905428-E510-49D0-9F8A-0B31EA32B9E5}"/>
    <dgm:cxn modelId="{380DB78F-4314-4F36-8D36-A1AA5F387E2A}" type="presOf" srcId="{2C72A5A8-7D83-4B9D-9CB0-BDE273FA1A61}" destId="{4D506514-143E-4D0E-8AB1-6254807831BA}" srcOrd="0" destOrd="9" presId="urn:microsoft.com/office/officeart/2005/8/layout/vList2"/>
    <dgm:cxn modelId="{9FD4FD36-C666-4D0E-949B-354555BD7B12}" srcId="{1E976BD2-D71B-4F4B-B6E1-9D9D6E97337E}" destId="{98C4CDB2-EA83-45D6-8286-13B21D5CF07B}" srcOrd="5" destOrd="0" parTransId="{C79B7300-1D06-450A-AA6D-269CB6994EE5}" sibTransId="{3094021C-7328-434C-B1C3-74D0079A959E}"/>
    <dgm:cxn modelId="{03F10FEC-1C7F-4FEF-92A3-F9CB8F845A95}" srcId="{1E976BD2-D71B-4F4B-B6E1-9D9D6E97337E}" destId="{5B31AE93-08F0-4946-ABFF-D06BABBDCC6C}" srcOrd="6" destOrd="0" parTransId="{A410323F-F0F5-46AF-995D-74C33E7545C1}" sibTransId="{1D2DA9E0-C3C5-4191-A345-69F6A177FB2E}"/>
    <dgm:cxn modelId="{8A075EAF-E8DD-4909-9433-B5FDA8D49A30}" type="presOf" srcId="{7AF5DB24-5D73-4CB8-AD5A-FB3E213D22A4}" destId="{4D506514-143E-4D0E-8AB1-6254807831BA}" srcOrd="0" destOrd="10" presId="urn:microsoft.com/office/officeart/2005/8/layout/vList2"/>
    <dgm:cxn modelId="{EE87D411-2EDC-46BF-87E0-E7E40818D494}" srcId="{1E976BD2-D71B-4F4B-B6E1-9D9D6E97337E}" destId="{C7124E6A-26C5-403E-B9C7-442939F14B61}" srcOrd="3" destOrd="0" parTransId="{B4841E8D-3684-4A90-A6A5-CA4134CB75EA}" sibTransId="{602B7BC1-EDD8-4FCC-8607-59A327D0D3AD}"/>
    <dgm:cxn modelId="{A5D3DB06-CCA4-4D2D-B265-4831AA441E73}" srcId="{1E976BD2-D71B-4F4B-B6E1-9D9D6E97337E}" destId="{CDD8CFC2-EB44-49F7-B69B-1E834F77443A}" srcOrd="2" destOrd="0" parTransId="{B1E96627-B7AA-479A-9CCB-A49A2B55AB79}" sibTransId="{B2AA7F12-13A3-467A-AF35-24CDF97ABEDD}"/>
    <dgm:cxn modelId="{825BE68F-A179-40DF-B4BB-D70546E8678D}" type="presOf" srcId="{98C4CDB2-EA83-45D6-8286-13B21D5CF07B}" destId="{4D506514-143E-4D0E-8AB1-6254807831BA}" srcOrd="0" destOrd="5" presId="urn:microsoft.com/office/officeart/2005/8/layout/vList2"/>
    <dgm:cxn modelId="{94D8AE14-BD38-44A5-9960-3979769FA9AA}" type="presOf" srcId="{CDD8CFC2-EB44-49F7-B69B-1E834F77443A}" destId="{4D506514-143E-4D0E-8AB1-6254807831BA}" srcOrd="0" destOrd="2" presId="urn:microsoft.com/office/officeart/2005/8/layout/vList2"/>
    <dgm:cxn modelId="{D5D4144C-A907-4F1D-9176-47580FDBA25E}" type="presOf" srcId="{1E976BD2-D71B-4F4B-B6E1-9D9D6E97337E}" destId="{22ECC876-F4ED-455E-84E8-2E32F6450CD8}" srcOrd="0" destOrd="0" presId="urn:microsoft.com/office/officeart/2005/8/layout/vList2"/>
    <dgm:cxn modelId="{4B697074-990B-428A-910B-63CD140D41D8}" type="presParOf" srcId="{B20C9A99-1380-421E-B03C-1E2AB3B18D71}" destId="{22ECC876-F4ED-455E-84E8-2E32F6450CD8}" srcOrd="0" destOrd="0" presId="urn:microsoft.com/office/officeart/2005/8/layout/vList2"/>
    <dgm:cxn modelId="{EA8CD99E-F950-4176-9822-4B939628CE8B}" type="presParOf" srcId="{B20C9A99-1380-421E-B03C-1E2AB3B18D71}" destId="{4D506514-143E-4D0E-8AB1-6254807831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1B98D-14EC-46B4-A248-BF212367659C}" type="doc">
      <dgm:prSet loTypeId="urn:microsoft.com/office/officeart/2005/8/layout/chevron2" loCatId="process" qsTypeId="urn:microsoft.com/office/officeart/2005/8/quickstyle/simple3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EC"/>
        </a:p>
      </dgm:t>
    </dgm:pt>
    <dgm:pt modelId="{AF765506-1229-4A48-A174-4268A9BC791B}">
      <dgm:prSet phldrT="[Texto]" phldr="1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42305-6DD4-4793-95BC-6D902AEB9497}" type="parTrans" cxnId="{899DDE69-8DD2-45E3-8D9D-EF06FE4225B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BD8C8-BF33-449D-B42B-40833F79F280}" type="sibTrans" cxnId="{899DDE69-8DD2-45E3-8D9D-EF06FE4225B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E6F2F-739B-4F4C-84CC-B1801EA37EA8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manejo de la organización, debe estar basada en los tres actores del servicio que son: El Estado, la Organización y el Usuario, a través de la  implementación de un sistema de gestión de calidad  que optimice los procesos de cada área, brindando así un servicio eficiente y de calidad al usuario final.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43A67-F212-49D3-A1EB-97C00A6ABBBB}" type="parTrans" cxnId="{B56A23C0-D3BD-40BC-9C0D-9106F2924C4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D570F-E335-49D5-855C-EACD320189B4}" type="sibTrans" cxnId="{B56A23C0-D3BD-40BC-9C0D-9106F2924C4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E4337-4BCC-4FF0-81F0-C4371B39B4FC}">
      <dgm:prSet phldrT="[Texto]" phldr="1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5ED41-C197-42F4-9A98-98B75016DF78}" type="parTrans" cxnId="{24860142-B120-4B53-83FE-5C6E6AC1E1F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7471F-8A19-4C91-99B6-2434DEF66C54}" type="sibTrans" cxnId="{24860142-B120-4B53-83FE-5C6E6AC1E1F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EC454-DB21-4FC4-BD7E-FBF7FE9CDE03}">
      <dgm:prSet phldrT="[Texto]" phldr="1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990E5-4A63-46D8-A3E7-5AF2A355E453}" type="parTrans" cxnId="{588530AE-0620-4E12-A950-55D11F591AA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24743D-6728-4101-8CA7-A4BCFE3305D9}" type="sibTrans" cxnId="{588530AE-0620-4E12-A950-55D11F591AA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3484-7B42-423D-9471-616DB73B43C3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Dentro de la investigación se identificó y se documentó los procesos estratégicos, agregadores de valor y de apoyo que son indispensables para definir los </a:t>
          </a:r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roles y las responsabilidades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dentro de la organización, dando como resultado que todos los niveles </a:t>
          </a:r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encuentren alineados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la visión general del Consorcio.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A3264-CB8F-4EB2-AE4D-DED5FA58B91B}" type="parTrans" cxnId="{FE9F5A0D-A51E-49DA-AA89-3DB06B2D9FC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A71E6-0DF9-4A96-AB16-E3E95B361962}" type="sibTrans" cxnId="{FE9F5A0D-A51E-49DA-AA89-3DB06B2D9FC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80705F-6273-43D9-9E37-C44FEB913FBD}">
      <dgm:prSet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27E9D-15B2-4A53-821A-C42178CFBBB4}" type="parTrans" cxnId="{029206AE-29E5-462C-935D-8E1DB1B3F4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A1EA5-1CB7-445A-BDDE-7B95B027876C}" type="sibTrans" cxnId="{029206AE-29E5-462C-935D-8E1DB1B3F40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B5DBB-0A51-4943-9A6E-0A6ADAC88B70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 propuesta mencionada, toda la estructuración organizacional y de procesos, servirá al Consorcio Mejía Brito para implementar estrategias funcionales, dirigidas a los procesos agregadores de valor, dando como resultado el cumplimiento de las necesidades y sobrepasando las expectativas de los usuarios que se trasladan por temas de trabajo y estudios a los cantones aledaños.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52F77-A50C-4C95-8EC6-AEBA77192B68}" type="parTrans" cxnId="{78093FB6-D4C4-4627-8A8D-A10C5F2CB40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86F69-29E6-4E0F-967E-7785774CB6AF}" type="sibTrans" cxnId="{78093FB6-D4C4-4627-8A8D-A10C5F2CB40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4D873-E79B-4219-A8BC-1B1AAC376BF2}" type="pres">
      <dgm:prSet presAssocID="{7A51B98D-14EC-46B4-A248-BF21236765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02D5D1-EE4C-45BC-968F-28AFC2CB25E6}" type="pres">
      <dgm:prSet presAssocID="{AF765506-1229-4A48-A174-4268A9BC791B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237F4314-96C2-4976-A539-521CE7A1A585}" type="pres">
      <dgm:prSet presAssocID="{AF765506-1229-4A48-A174-4268A9BC791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58062C-3ED4-418E-851A-F218224EF0D0}" type="pres">
      <dgm:prSet presAssocID="{AF765506-1229-4A48-A174-4268A9BC791B}" presName="descendantText" presStyleLbl="alignAcc1" presStyleIdx="0" presStyleCnt="3" custScaleY="132958" custLinFactY="46197" custLinFactNeighborX="-386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B89E8D-7B67-4FC8-AFA8-5BEBA337919A}" type="pres">
      <dgm:prSet presAssocID="{3B2BD8C8-BF33-449D-B42B-40833F79F280}" presName="sp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97DF82E6-F398-4EA8-8214-8C74BE361CE5}" type="pres">
      <dgm:prSet presAssocID="{87BE4337-4BCC-4FF0-81F0-C4371B39B4FC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656672F3-D00F-445D-A305-53A9511C9E94}" type="pres">
      <dgm:prSet presAssocID="{87BE4337-4BCC-4FF0-81F0-C4371B39B4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E6699F-E337-4C63-BD4D-9E6E463FB94B}" type="pres">
      <dgm:prSet presAssocID="{87BE4337-4BCC-4FF0-81F0-C4371B39B4FC}" presName="descendantText" presStyleLbl="alignAcc1" presStyleIdx="1" presStyleCnt="3" custLinFactY="56199" custLinFactNeighborX="45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319BE4-6D9D-4760-B657-796F6E61838A}" type="pres">
      <dgm:prSet presAssocID="{7647471F-8A19-4C91-99B6-2434DEF66C54}" presName="sp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83E00906-0364-42FE-B0CB-3ECC48B58D51}" type="pres">
      <dgm:prSet presAssocID="{850EC454-DB21-4FC4-BD7E-FBF7FE9CDE03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A1907527-3A2D-4FF0-9D71-FB1CAF59492A}" type="pres">
      <dgm:prSet presAssocID="{850EC454-DB21-4FC4-BD7E-FBF7FE9CDE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C259BD-2A7D-407C-9017-C138D6AD4386}" type="pres">
      <dgm:prSet presAssocID="{850EC454-DB21-4FC4-BD7E-FBF7FE9CDE03}" presName="descendantText" presStyleLbl="alignAcc1" presStyleIdx="2" presStyleCnt="3" custScaleY="110500" custLinFactY="-100000" custLinFactNeighborY="-1735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E393B5-86B4-4D11-BB65-D95C73D42A0B}" type="presOf" srcId="{1480705F-6273-43D9-9E37-C44FEB913FBD}" destId="{80C259BD-2A7D-407C-9017-C138D6AD4386}" srcOrd="0" destOrd="0" presId="urn:microsoft.com/office/officeart/2005/8/layout/chevron2"/>
    <dgm:cxn modelId="{8B3C017F-A26D-45F1-AE61-642AF30CE8C2}" type="presOf" srcId="{F33F3484-7B42-423D-9471-616DB73B43C3}" destId="{35E6699F-E337-4C63-BD4D-9E6E463FB94B}" srcOrd="0" destOrd="0" presId="urn:microsoft.com/office/officeart/2005/8/layout/chevron2"/>
    <dgm:cxn modelId="{E75F0463-6F43-40AD-BD5A-9BF7717E84F5}" type="presOf" srcId="{AF765506-1229-4A48-A174-4268A9BC791B}" destId="{237F4314-96C2-4976-A539-521CE7A1A585}" srcOrd="0" destOrd="0" presId="urn:microsoft.com/office/officeart/2005/8/layout/chevron2"/>
    <dgm:cxn modelId="{B56A23C0-D3BD-40BC-9C0D-9106F2924C43}" srcId="{AF765506-1229-4A48-A174-4268A9BC791B}" destId="{472E6F2F-739B-4F4C-84CC-B1801EA37EA8}" srcOrd="0" destOrd="0" parTransId="{09243A67-F212-49D3-A1EB-97C00A6ABBBB}" sibTransId="{E0FD570F-E335-49D5-855C-EACD320189B4}"/>
    <dgm:cxn modelId="{49141B40-3E3F-4388-8AE6-F0B9523AEBF1}" type="presOf" srcId="{87BE4337-4BCC-4FF0-81F0-C4371B39B4FC}" destId="{656672F3-D00F-445D-A305-53A9511C9E94}" srcOrd="0" destOrd="0" presId="urn:microsoft.com/office/officeart/2005/8/layout/chevron2"/>
    <dgm:cxn modelId="{A1F5D36F-7BA3-432A-9901-4934D134705E}" type="presOf" srcId="{850EC454-DB21-4FC4-BD7E-FBF7FE9CDE03}" destId="{A1907527-3A2D-4FF0-9D71-FB1CAF59492A}" srcOrd="0" destOrd="0" presId="urn:microsoft.com/office/officeart/2005/8/layout/chevron2"/>
    <dgm:cxn modelId="{FE9F5A0D-A51E-49DA-AA89-3DB06B2D9FCB}" srcId="{87BE4337-4BCC-4FF0-81F0-C4371B39B4FC}" destId="{F33F3484-7B42-423D-9471-616DB73B43C3}" srcOrd="0" destOrd="0" parTransId="{90DA3264-CB8F-4EB2-AE4D-DED5FA58B91B}" sibTransId="{C82A71E6-0DF9-4A96-AB16-E3E95B361962}"/>
    <dgm:cxn modelId="{2361F04A-2F2C-434D-BFFF-E6CDF5D6DCB0}" type="presOf" srcId="{472E6F2F-739B-4F4C-84CC-B1801EA37EA8}" destId="{CC58062C-3ED4-418E-851A-F218224EF0D0}" srcOrd="0" destOrd="0" presId="urn:microsoft.com/office/officeart/2005/8/layout/chevron2"/>
    <dgm:cxn modelId="{D105BC87-937D-45E9-B537-AAB2EE27B68F}" type="presOf" srcId="{51FB5DBB-0A51-4943-9A6E-0A6ADAC88B70}" destId="{80C259BD-2A7D-407C-9017-C138D6AD4386}" srcOrd="0" destOrd="1" presId="urn:microsoft.com/office/officeart/2005/8/layout/chevron2"/>
    <dgm:cxn modelId="{24860142-B120-4B53-83FE-5C6E6AC1E1F2}" srcId="{7A51B98D-14EC-46B4-A248-BF212367659C}" destId="{87BE4337-4BCC-4FF0-81F0-C4371B39B4FC}" srcOrd="1" destOrd="0" parTransId="{9D45ED41-C197-42F4-9A98-98B75016DF78}" sibTransId="{7647471F-8A19-4C91-99B6-2434DEF66C54}"/>
    <dgm:cxn modelId="{AF1E7F50-6761-40D5-8215-572286C0169C}" type="presOf" srcId="{7A51B98D-14EC-46B4-A248-BF212367659C}" destId="{F8E4D873-E79B-4219-A8BC-1B1AAC376BF2}" srcOrd="0" destOrd="0" presId="urn:microsoft.com/office/officeart/2005/8/layout/chevron2"/>
    <dgm:cxn modelId="{899DDE69-8DD2-45E3-8D9D-EF06FE4225BE}" srcId="{7A51B98D-14EC-46B4-A248-BF212367659C}" destId="{AF765506-1229-4A48-A174-4268A9BC791B}" srcOrd="0" destOrd="0" parTransId="{21342305-6DD4-4793-95BC-6D902AEB9497}" sibTransId="{3B2BD8C8-BF33-449D-B42B-40833F79F280}"/>
    <dgm:cxn modelId="{029206AE-29E5-462C-935D-8E1DB1B3F406}" srcId="{850EC454-DB21-4FC4-BD7E-FBF7FE9CDE03}" destId="{1480705F-6273-43D9-9E37-C44FEB913FBD}" srcOrd="0" destOrd="0" parTransId="{07A27E9D-15B2-4A53-821A-C42178CFBBB4}" sibTransId="{13EA1EA5-1CB7-445A-BDDE-7B95B027876C}"/>
    <dgm:cxn modelId="{78093FB6-D4C4-4627-8A8D-A10C5F2CB402}" srcId="{850EC454-DB21-4FC4-BD7E-FBF7FE9CDE03}" destId="{51FB5DBB-0A51-4943-9A6E-0A6ADAC88B70}" srcOrd="1" destOrd="0" parTransId="{01D52F77-A50C-4C95-8EC6-AEBA77192B68}" sibTransId="{CB286F69-29E6-4E0F-967E-7785774CB6AF}"/>
    <dgm:cxn modelId="{588530AE-0620-4E12-A950-55D11F591AA3}" srcId="{7A51B98D-14EC-46B4-A248-BF212367659C}" destId="{850EC454-DB21-4FC4-BD7E-FBF7FE9CDE03}" srcOrd="2" destOrd="0" parTransId="{C0F990E5-4A63-46D8-A3E7-5AF2A355E453}" sibTransId="{B024743D-6728-4101-8CA7-A4BCFE3305D9}"/>
    <dgm:cxn modelId="{4520E800-C934-48E8-99F3-16D6BC251ABE}" type="presParOf" srcId="{F8E4D873-E79B-4219-A8BC-1B1AAC376BF2}" destId="{9602D5D1-EE4C-45BC-968F-28AFC2CB25E6}" srcOrd="0" destOrd="0" presId="urn:microsoft.com/office/officeart/2005/8/layout/chevron2"/>
    <dgm:cxn modelId="{2A58CC86-BD12-4C4C-BA85-90B78ABC88C1}" type="presParOf" srcId="{9602D5D1-EE4C-45BC-968F-28AFC2CB25E6}" destId="{237F4314-96C2-4976-A539-521CE7A1A585}" srcOrd="0" destOrd="0" presId="urn:microsoft.com/office/officeart/2005/8/layout/chevron2"/>
    <dgm:cxn modelId="{134B5583-111B-4B70-8033-87C2229B181D}" type="presParOf" srcId="{9602D5D1-EE4C-45BC-968F-28AFC2CB25E6}" destId="{CC58062C-3ED4-418E-851A-F218224EF0D0}" srcOrd="1" destOrd="0" presId="urn:microsoft.com/office/officeart/2005/8/layout/chevron2"/>
    <dgm:cxn modelId="{C0B0993F-95BF-4A72-BA78-8D6AFFE88D3D}" type="presParOf" srcId="{F8E4D873-E79B-4219-A8BC-1B1AAC376BF2}" destId="{13B89E8D-7B67-4FC8-AFA8-5BEBA337919A}" srcOrd="1" destOrd="0" presId="urn:microsoft.com/office/officeart/2005/8/layout/chevron2"/>
    <dgm:cxn modelId="{F7412ACE-61CA-4057-8C62-7593A66D0A0C}" type="presParOf" srcId="{F8E4D873-E79B-4219-A8BC-1B1AAC376BF2}" destId="{97DF82E6-F398-4EA8-8214-8C74BE361CE5}" srcOrd="2" destOrd="0" presId="urn:microsoft.com/office/officeart/2005/8/layout/chevron2"/>
    <dgm:cxn modelId="{5DBC3CDD-9F3C-4B2A-9626-479B278679F6}" type="presParOf" srcId="{97DF82E6-F398-4EA8-8214-8C74BE361CE5}" destId="{656672F3-D00F-445D-A305-53A9511C9E94}" srcOrd="0" destOrd="0" presId="urn:microsoft.com/office/officeart/2005/8/layout/chevron2"/>
    <dgm:cxn modelId="{1065B839-D794-4904-8860-C60B4DA29439}" type="presParOf" srcId="{97DF82E6-F398-4EA8-8214-8C74BE361CE5}" destId="{35E6699F-E337-4C63-BD4D-9E6E463FB94B}" srcOrd="1" destOrd="0" presId="urn:microsoft.com/office/officeart/2005/8/layout/chevron2"/>
    <dgm:cxn modelId="{4809E88F-2761-4D96-AA96-B1988C617B75}" type="presParOf" srcId="{F8E4D873-E79B-4219-A8BC-1B1AAC376BF2}" destId="{D1319BE4-6D9D-4760-B657-796F6E61838A}" srcOrd="3" destOrd="0" presId="urn:microsoft.com/office/officeart/2005/8/layout/chevron2"/>
    <dgm:cxn modelId="{79DC3793-2463-48F3-B819-C9E8DC18C1C1}" type="presParOf" srcId="{F8E4D873-E79B-4219-A8BC-1B1AAC376BF2}" destId="{83E00906-0364-42FE-B0CB-3ECC48B58D51}" srcOrd="4" destOrd="0" presId="urn:microsoft.com/office/officeart/2005/8/layout/chevron2"/>
    <dgm:cxn modelId="{62DB1CB7-7079-4370-B9ED-B198329A4E88}" type="presParOf" srcId="{83E00906-0364-42FE-B0CB-3ECC48B58D51}" destId="{A1907527-3A2D-4FF0-9D71-FB1CAF59492A}" srcOrd="0" destOrd="0" presId="urn:microsoft.com/office/officeart/2005/8/layout/chevron2"/>
    <dgm:cxn modelId="{3ACB2842-1158-41DE-B984-2AF550FF8123}" type="presParOf" srcId="{83E00906-0364-42FE-B0CB-3ECC48B58D51}" destId="{80C259BD-2A7D-407C-9017-C138D6AD43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1B98D-14EC-46B4-A248-BF212367659C}" type="doc">
      <dgm:prSet loTypeId="urn:microsoft.com/office/officeart/2005/8/layout/chevron2" loCatId="process" qsTypeId="urn:microsoft.com/office/officeart/2005/8/quickstyle/simple3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EC"/>
        </a:p>
      </dgm:t>
    </dgm:pt>
    <dgm:pt modelId="{AF765506-1229-4A48-A174-4268A9BC791B}">
      <dgm:prSet phldrT="[Texto]" phldr="1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42305-6DD4-4793-95BC-6D902AEB9497}" type="parTrans" cxnId="{899DDE69-8DD2-45E3-8D9D-EF06FE4225B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BD8C8-BF33-449D-B42B-40833F79F280}" type="sibTrans" cxnId="{899DDE69-8DD2-45E3-8D9D-EF06FE4225BE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E6F2F-739B-4F4C-84CC-B1801EA37EA8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Implementar un sistema de monitoreo de indicadores de gestión, el cual dará a conocer en qué aspectos técnicos, operativos o administrativos se tiene un porcentaje bajo, incumpliendo las necesidades y expectativas del usuario.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43A67-F212-49D3-A1EB-97C00A6ABBBB}" type="parTrans" cxnId="{B56A23C0-D3BD-40BC-9C0D-9106F2924C4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D570F-E335-49D5-855C-EACD320189B4}" type="sibTrans" cxnId="{B56A23C0-D3BD-40BC-9C0D-9106F2924C4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E4337-4BCC-4FF0-81F0-C4371B39B4FC}">
      <dgm:prSet phldrT="[Texto]" phldr="1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5ED41-C197-42F4-9A98-98B75016DF78}" type="parTrans" cxnId="{24860142-B120-4B53-83FE-5C6E6AC1E1F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7471F-8A19-4C91-99B6-2434DEF66C54}" type="sibTrans" cxnId="{24860142-B120-4B53-83FE-5C6E6AC1E1F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594CA-BBC8-4B00-8452-13BEE5A68265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 la implantación del Manual de procesos en el Consorcio Mejía Brito,  los impactos serán positivos en el ámbito social, educativo, económico y ético, siendo beneficioso no solo para la imagen del Consorcio, sino también para incrementar el servicio de transporte de calidad total.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CE18C-4407-4354-A9FF-36B165271F49}" type="parTrans" cxnId="{EE43C9B1-6E52-46AA-AA75-3DA06826FE3F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9583C-30FB-47AC-AF3D-4BE096061DED}" type="sibTrans" cxnId="{EE43C9B1-6E52-46AA-AA75-3DA06826FE3F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DE3F9-483B-462B-80E4-C75E114494DB}">
      <dgm:prSet phldrT="[Texto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958F9-C5C3-43AD-BE01-7C64F18C94E0}" type="parTrans" cxnId="{E523FE74-6FF4-4AC0-889D-D8047157390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3828B-9B01-4E0B-A1C7-4274614E65A3}" type="sibTrans" cxnId="{E523FE74-6FF4-4AC0-889D-D8047157390B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A93F1-26A9-43E6-9AB6-552DD2B83FCA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Lograr certificar a la organización con las Norma ISO 9001:2015, la misma que establecerá estándares de calidad, seguridad y eficacia del servicio de transporte de pasajeros.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F2FA7-A144-4DC7-92D1-305D7C18FE48}" type="parTrans" cxnId="{2D08DAF8-EB2F-4AC6-A83E-696B34290F1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BA197-A35E-4287-A642-0606A73C877E}" type="sibTrans" cxnId="{2D08DAF8-EB2F-4AC6-A83E-696B34290F12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DD5BA-11C1-4000-8F91-AEB9AAB0F144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Una segunda fase, se implementara el Manual de Procesos desarrollado en esta investigación, para determinar la eficiencia y eficacia de los procesos determinados y proponer una mejora de procesos si es necesario.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B96E0-D6BA-474B-86BF-C46B73EC51CA}" type="parTrans" cxnId="{2BED4F4C-8D95-4DBE-AAD7-D713B4921178}">
      <dgm:prSet/>
      <dgm:spPr/>
      <dgm:t>
        <a:bodyPr/>
        <a:lstStyle/>
        <a:p>
          <a:endParaRPr lang="es-EC" sz="1600"/>
        </a:p>
      </dgm:t>
    </dgm:pt>
    <dgm:pt modelId="{25DADBA2-5A3B-423E-905F-DA34AB064622}" type="sibTrans" cxnId="{2BED4F4C-8D95-4DBE-AAD7-D713B4921178}">
      <dgm:prSet/>
      <dgm:spPr/>
      <dgm:t>
        <a:bodyPr/>
        <a:lstStyle/>
        <a:p>
          <a:endParaRPr lang="es-EC" sz="1600"/>
        </a:p>
      </dgm:t>
    </dgm:pt>
    <dgm:pt modelId="{63471543-3091-48F1-A079-465A3F9EB9F5}">
      <dgm:prSet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2220E-DFB0-443E-AC7E-BF3A9DB15C4F}" type="parTrans" cxnId="{72F967CA-686C-497A-9DE3-6BFE0F7F37D5}">
      <dgm:prSet/>
      <dgm:spPr/>
      <dgm:t>
        <a:bodyPr/>
        <a:lstStyle/>
        <a:p>
          <a:endParaRPr lang="es-EC" sz="1600"/>
        </a:p>
      </dgm:t>
    </dgm:pt>
    <dgm:pt modelId="{8D37E127-4B34-49BA-847C-67BEDE1BC192}" type="sibTrans" cxnId="{72F967CA-686C-497A-9DE3-6BFE0F7F37D5}">
      <dgm:prSet/>
      <dgm:spPr/>
      <dgm:t>
        <a:bodyPr/>
        <a:lstStyle/>
        <a:p>
          <a:endParaRPr lang="es-EC" sz="1600"/>
        </a:p>
      </dgm:t>
    </dgm:pt>
    <dgm:pt modelId="{F8E4D873-E79B-4219-A8BC-1B1AAC376BF2}" type="pres">
      <dgm:prSet presAssocID="{7A51B98D-14EC-46B4-A248-BF21236765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02D5D1-EE4C-45BC-968F-28AFC2CB25E6}" type="pres">
      <dgm:prSet presAssocID="{AF765506-1229-4A48-A174-4268A9BC791B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237F4314-96C2-4976-A539-521CE7A1A585}" type="pres">
      <dgm:prSet presAssocID="{AF765506-1229-4A48-A174-4268A9BC791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58062C-3ED4-418E-851A-F218224EF0D0}" type="pres">
      <dgm:prSet presAssocID="{AF765506-1229-4A48-A174-4268A9BC791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B89E8D-7B67-4FC8-AFA8-5BEBA337919A}" type="pres">
      <dgm:prSet presAssocID="{3B2BD8C8-BF33-449D-B42B-40833F79F280}" presName="sp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97DF82E6-F398-4EA8-8214-8C74BE361CE5}" type="pres">
      <dgm:prSet presAssocID="{87BE4337-4BCC-4FF0-81F0-C4371B39B4FC}" presName="composite" presStyleCnt="0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EC"/>
        </a:p>
      </dgm:t>
    </dgm:pt>
    <dgm:pt modelId="{656672F3-D00F-445D-A305-53A9511C9E94}" type="pres">
      <dgm:prSet presAssocID="{87BE4337-4BCC-4FF0-81F0-C4371B39B4F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E6699F-E337-4C63-BD4D-9E6E463FB94B}" type="pres">
      <dgm:prSet presAssocID="{87BE4337-4BCC-4FF0-81F0-C4371B39B4F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8F315F-AE06-486C-B74C-5E19188C5791}" type="pres">
      <dgm:prSet presAssocID="{7647471F-8A19-4C91-99B6-2434DEF66C54}" presName="sp" presStyleCnt="0"/>
      <dgm:spPr/>
      <dgm:t>
        <a:bodyPr/>
        <a:lstStyle/>
        <a:p>
          <a:endParaRPr lang="es-EC"/>
        </a:p>
      </dgm:t>
    </dgm:pt>
    <dgm:pt modelId="{D7E8C411-3199-4AFF-B1D1-E348D32D0853}" type="pres">
      <dgm:prSet presAssocID="{7E8DE3F9-483B-462B-80E4-C75E114494DB}" presName="composite" presStyleCnt="0"/>
      <dgm:spPr/>
      <dgm:t>
        <a:bodyPr/>
        <a:lstStyle/>
        <a:p>
          <a:endParaRPr lang="es-EC"/>
        </a:p>
      </dgm:t>
    </dgm:pt>
    <dgm:pt modelId="{0D18438D-5F8F-4769-87EF-BB1062136128}" type="pres">
      <dgm:prSet presAssocID="{7E8DE3F9-483B-462B-80E4-C75E114494D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6712B2-3604-40FC-BA3F-61193B0992A3}" type="pres">
      <dgm:prSet presAssocID="{7E8DE3F9-483B-462B-80E4-C75E114494D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48020-7322-45C9-9551-9B69E2CC2F73}" type="pres">
      <dgm:prSet presAssocID="{0533828B-9B01-4E0B-A1C7-4274614E65A3}" presName="sp" presStyleCnt="0"/>
      <dgm:spPr/>
      <dgm:t>
        <a:bodyPr/>
        <a:lstStyle/>
        <a:p>
          <a:endParaRPr lang="es-EC"/>
        </a:p>
      </dgm:t>
    </dgm:pt>
    <dgm:pt modelId="{50D74C5D-DEDA-4392-BF85-56E081D1442B}" type="pres">
      <dgm:prSet presAssocID="{63471543-3091-48F1-A079-465A3F9EB9F5}" presName="composite" presStyleCnt="0"/>
      <dgm:spPr/>
      <dgm:t>
        <a:bodyPr/>
        <a:lstStyle/>
        <a:p>
          <a:endParaRPr lang="es-EC"/>
        </a:p>
      </dgm:t>
    </dgm:pt>
    <dgm:pt modelId="{03DB6F45-08C4-487E-A252-DD135E2CC3AC}" type="pres">
      <dgm:prSet presAssocID="{63471543-3091-48F1-A079-465A3F9EB9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530CCC-E748-4F31-883F-BA40B4E723D7}" type="pres">
      <dgm:prSet presAssocID="{63471543-3091-48F1-A079-465A3F9EB9F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2E5FEF-9DA1-4D08-B117-3ADFD6D0378E}" type="presOf" srcId="{5A5594CA-BBC8-4B00-8452-13BEE5A68265}" destId="{35E6699F-E337-4C63-BD4D-9E6E463FB94B}" srcOrd="0" destOrd="0" presId="urn:microsoft.com/office/officeart/2005/8/layout/chevron2"/>
    <dgm:cxn modelId="{2D08DAF8-EB2F-4AC6-A83E-696B34290F12}" srcId="{7E8DE3F9-483B-462B-80E4-C75E114494DB}" destId="{E6EA93F1-26A9-43E6-9AB6-552DD2B83FCA}" srcOrd="0" destOrd="0" parTransId="{87CF2FA7-A144-4DC7-92D1-305D7C18FE48}" sibTransId="{2CBBA197-A35E-4287-A642-0606A73C877E}"/>
    <dgm:cxn modelId="{B56A23C0-D3BD-40BC-9C0D-9106F2924C43}" srcId="{AF765506-1229-4A48-A174-4268A9BC791B}" destId="{472E6F2F-739B-4F4C-84CC-B1801EA37EA8}" srcOrd="0" destOrd="0" parTransId="{09243A67-F212-49D3-A1EB-97C00A6ABBBB}" sibTransId="{E0FD570F-E335-49D5-855C-EACD320189B4}"/>
    <dgm:cxn modelId="{F468F939-DB92-4B3F-BA7F-006A5030DF63}" type="presOf" srcId="{472E6F2F-739B-4F4C-84CC-B1801EA37EA8}" destId="{CC58062C-3ED4-418E-851A-F218224EF0D0}" srcOrd="0" destOrd="0" presId="urn:microsoft.com/office/officeart/2005/8/layout/chevron2"/>
    <dgm:cxn modelId="{2BED4F4C-8D95-4DBE-AAD7-D713B4921178}" srcId="{63471543-3091-48F1-A079-465A3F9EB9F5}" destId="{C80DD5BA-11C1-4000-8F91-AEB9AAB0F144}" srcOrd="0" destOrd="0" parTransId="{1E3B96E0-D6BA-474B-86BF-C46B73EC51CA}" sibTransId="{25DADBA2-5A3B-423E-905F-DA34AB064622}"/>
    <dgm:cxn modelId="{D207CDDD-F24B-458A-9920-819735023235}" type="presOf" srcId="{63471543-3091-48F1-A079-465A3F9EB9F5}" destId="{03DB6F45-08C4-487E-A252-DD135E2CC3AC}" srcOrd="0" destOrd="0" presId="urn:microsoft.com/office/officeart/2005/8/layout/chevron2"/>
    <dgm:cxn modelId="{899DDE69-8DD2-45E3-8D9D-EF06FE4225BE}" srcId="{7A51B98D-14EC-46B4-A248-BF212367659C}" destId="{AF765506-1229-4A48-A174-4268A9BC791B}" srcOrd="0" destOrd="0" parTransId="{21342305-6DD4-4793-95BC-6D902AEB9497}" sibTransId="{3B2BD8C8-BF33-449D-B42B-40833F79F280}"/>
    <dgm:cxn modelId="{115258A7-DEA0-4CBD-937B-9D934F496FDB}" type="presOf" srcId="{7E8DE3F9-483B-462B-80E4-C75E114494DB}" destId="{0D18438D-5F8F-4769-87EF-BB1062136128}" srcOrd="0" destOrd="0" presId="urn:microsoft.com/office/officeart/2005/8/layout/chevron2"/>
    <dgm:cxn modelId="{336F8D80-D720-4212-8D98-CA66F91D59DA}" type="presOf" srcId="{AF765506-1229-4A48-A174-4268A9BC791B}" destId="{237F4314-96C2-4976-A539-521CE7A1A585}" srcOrd="0" destOrd="0" presId="urn:microsoft.com/office/officeart/2005/8/layout/chevron2"/>
    <dgm:cxn modelId="{24860142-B120-4B53-83FE-5C6E6AC1E1F2}" srcId="{7A51B98D-14EC-46B4-A248-BF212367659C}" destId="{87BE4337-4BCC-4FF0-81F0-C4371B39B4FC}" srcOrd="1" destOrd="0" parTransId="{9D45ED41-C197-42F4-9A98-98B75016DF78}" sibTransId="{7647471F-8A19-4C91-99B6-2434DEF66C54}"/>
    <dgm:cxn modelId="{D1289E25-BC0B-4013-AD58-17A92D5B5C1A}" type="presOf" srcId="{87BE4337-4BCC-4FF0-81F0-C4371B39B4FC}" destId="{656672F3-D00F-445D-A305-53A9511C9E94}" srcOrd="0" destOrd="0" presId="urn:microsoft.com/office/officeart/2005/8/layout/chevron2"/>
    <dgm:cxn modelId="{E523FE74-6FF4-4AC0-889D-D8047157390B}" srcId="{7A51B98D-14EC-46B4-A248-BF212367659C}" destId="{7E8DE3F9-483B-462B-80E4-C75E114494DB}" srcOrd="2" destOrd="0" parTransId="{B90958F9-C5C3-43AD-BE01-7C64F18C94E0}" sibTransId="{0533828B-9B01-4E0B-A1C7-4274614E65A3}"/>
    <dgm:cxn modelId="{4057B1F0-C985-40A9-9D0F-DD05C6E55DA3}" type="presOf" srcId="{7A51B98D-14EC-46B4-A248-BF212367659C}" destId="{F8E4D873-E79B-4219-A8BC-1B1AAC376BF2}" srcOrd="0" destOrd="0" presId="urn:microsoft.com/office/officeart/2005/8/layout/chevron2"/>
    <dgm:cxn modelId="{FEE209B6-6689-4F9C-A5A3-23F97B7A36D0}" type="presOf" srcId="{E6EA93F1-26A9-43E6-9AB6-552DD2B83FCA}" destId="{566712B2-3604-40FC-BA3F-61193B0992A3}" srcOrd="0" destOrd="0" presId="urn:microsoft.com/office/officeart/2005/8/layout/chevron2"/>
    <dgm:cxn modelId="{72843FC1-131C-4B90-B695-765D142D62BD}" type="presOf" srcId="{C80DD5BA-11C1-4000-8F91-AEB9AAB0F144}" destId="{4A530CCC-E748-4F31-883F-BA40B4E723D7}" srcOrd="0" destOrd="0" presId="urn:microsoft.com/office/officeart/2005/8/layout/chevron2"/>
    <dgm:cxn modelId="{EE43C9B1-6E52-46AA-AA75-3DA06826FE3F}" srcId="{87BE4337-4BCC-4FF0-81F0-C4371B39B4FC}" destId="{5A5594CA-BBC8-4B00-8452-13BEE5A68265}" srcOrd="0" destOrd="0" parTransId="{BA4CE18C-4407-4354-A9FF-36B165271F49}" sibTransId="{93B9583C-30FB-47AC-AF3D-4BE096061DED}"/>
    <dgm:cxn modelId="{72F967CA-686C-497A-9DE3-6BFE0F7F37D5}" srcId="{7A51B98D-14EC-46B4-A248-BF212367659C}" destId="{63471543-3091-48F1-A079-465A3F9EB9F5}" srcOrd="3" destOrd="0" parTransId="{C2A2220E-DFB0-443E-AC7E-BF3A9DB15C4F}" sibTransId="{8D37E127-4B34-49BA-847C-67BEDE1BC192}"/>
    <dgm:cxn modelId="{0B2DF4D1-6EF5-444D-B7EE-E65B3E8121E7}" type="presParOf" srcId="{F8E4D873-E79B-4219-A8BC-1B1AAC376BF2}" destId="{9602D5D1-EE4C-45BC-968F-28AFC2CB25E6}" srcOrd="0" destOrd="0" presId="urn:microsoft.com/office/officeart/2005/8/layout/chevron2"/>
    <dgm:cxn modelId="{29919E30-C85F-4866-A8FD-72EEF31EE5DA}" type="presParOf" srcId="{9602D5D1-EE4C-45BC-968F-28AFC2CB25E6}" destId="{237F4314-96C2-4976-A539-521CE7A1A585}" srcOrd="0" destOrd="0" presId="urn:microsoft.com/office/officeart/2005/8/layout/chevron2"/>
    <dgm:cxn modelId="{344F2BEA-8890-4CB4-9B75-4EC406D461FC}" type="presParOf" srcId="{9602D5D1-EE4C-45BC-968F-28AFC2CB25E6}" destId="{CC58062C-3ED4-418E-851A-F218224EF0D0}" srcOrd="1" destOrd="0" presId="urn:microsoft.com/office/officeart/2005/8/layout/chevron2"/>
    <dgm:cxn modelId="{0A0A41FC-5DA1-46FC-8690-29B4CBA93040}" type="presParOf" srcId="{F8E4D873-E79B-4219-A8BC-1B1AAC376BF2}" destId="{13B89E8D-7B67-4FC8-AFA8-5BEBA337919A}" srcOrd="1" destOrd="0" presId="urn:microsoft.com/office/officeart/2005/8/layout/chevron2"/>
    <dgm:cxn modelId="{0636C221-D715-492A-AD88-3EA690A49D60}" type="presParOf" srcId="{F8E4D873-E79B-4219-A8BC-1B1AAC376BF2}" destId="{97DF82E6-F398-4EA8-8214-8C74BE361CE5}" srcOrd="2" destOrd="0" presId="urn:microsoft.com/office/officeart/2005/8/layout/chevron2"/>
    <dgm:cxn modelId="{52F8C622-77D0-481B-BC83-139E9152BA63}" type="presParOf" srcId="{97DF82E6-F398-4EA8-8214-8C74BE361CE5}" destId="{656672F3-D00F-445D-A305-53A9511C9E94}" srcOrd="0" destOrd="0" presId="urn:microsoft.com/office/officeart/2005/8/layout/chevron2"/>
    <dgm:cxn modelId="{AE5DBEEF-D333-499C-B7E1-21286EA6B18A}" type="presParOf" srcId="{97DF82E6-F398-4EA8-8214-8C74BE361CE5}" destId="{35E6699F-E337-4C63-BD4D-9E6E463FB94B}" srcOrd="1" destOrd="0" presId="urn:microsoft.com/office/officeart/2005/8/layout/chevron2"/>
    <dgm:cxn modelId="{063223F6-816A-409E-8511-F32E442E9684}" type="presParOf" srcId="{F8E4D873-E79B-4219-A8BC-1B1AAC376BF2}" destId="{E18F315F-AE06-486C-B74C-5E19188C5791}" srcOrd="3" destOrd="0" presId="urn:microsoft.com/office/officeart/2005/8/layout/chevron2"/>
    <dgm:cxn modelId="{0AB3F6FD-A709-4349-9B15-FBE5B377E3D3}" type="presParOf" srcId="{F8E4D873-E79B-4219-A8BC-1B1AAC376BF2}" destId="{D7E8C411-3199-4AFF-B1D1-E348D32D0853}" srcOrd="4" destOrd="0" presId="urn:microsoft.com/office/officeart/2005/8/layout/chevron2"/>
    <dgm:cxn modelId="{34363D2C-F5E6-4D69-AEA2-FBC5FAC1392E}" type="presParOf" srcId="{D7E8C411-3199-4AFF-B1D1-E348D32D0853}" destId="{0D18438D-5F8F-4769-87EF-BB1062136128}" srcOrd="0" destOrd="0" presId="urn:microsoft.com/office/officeart/2005/8/layout/chevron2"/>
    <dgm:cxn modelId="{D973F8BC-D6C5-4AC3-A0EA-FB80455B6E14}" type="presParOf" srcId="{D7E8C411-3199-4AFF-B1D1-E348D32D0853}" destId="{566712B2-3604-40FC-BA3F-61193B0992A3}" srcOrd="1" destOrd="0" presId="urn:microsoft.com/office/officeart/2005/8/layout/chevron2"/>
    <dgm:cxn modelId="{6FFD13F3-6F26-48D6-BC30-D8F3699BCA11}" type="presParOf" srcId="{F8E4D873-E79B-4219-A8BC-1B1AAC376BF2}" destId="{3BE48020-7322-45C9-9551-9B69E2CC2F73}" srcOrd="5" destOrd="0" presId="urn:microsoft.com/office/officeart/2005/8/layout/chevron2"/>
    <dgm:cxn modelId="{7EEEE17B-3DB8-4327-BB2A-D6755E68B194}" type="presParOf" srcId="{F8E4D873-E79B-4219-A8BC-1B1AAC376BF2}" destId="{50D74C5D-DEDA-4392-BF85-56E081D1442B}" srcOrd="6" destOrd="0" presId="urn:microsoft.com/office/officeart/2005/8/layout/chevron2"/>
    <dgm:cxn modelId="{EBCE2D67-1B44-4F15-BDF5-9DACE200ADDB}" type="presParOf" srcId="{50D74C5D-DEDA-4392-BF85-56E081D1442B}" destId="{03DB6F45-08C4-487E-A252-DD135E2CC3AC}" srcOrd="0" destOrd="0" presId="urn:microsoft.com/office/officeart/2005/8/layout/chevron2"/>
    <dgm:cxn modelId="{71444E3B-D386-407F-BA77-28E604EF3ACC}" type="presParOf" srcId="{50D74C5D-DEDA-4392-BF85-56E081D1442B}" destId="{4A530CCC-E748-4F31-883F-BA40B4E723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9C4FF-7BE9-40BA-9CD4-62BB6446A0B5}">
      <dsp:nvSpPr>
        <dsp:cNvPr id="0" name=""/>
        <dsp:cNvSpPr/>
      </dsp:nvSpPr>
      <dsp:spPr>
        <a:xfrm>
          <a:off x="0" y="483710"/>
          <a:ext cx="4906485" cy="3467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Misión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25" y="500635"/>
        <a:ext cx="4872635" cy="312862"/>
      </dsp:txXfrm>
    </dsp:sp>
    <dsp:sp modelId="{62071987-08E8-4FEF-A431-BEF736F937B3}">
      <dsp:nvSpPr>
        <dsp:cNvPr id="0" name=""/>
        <dsp:cNvSpPr/>
      </dsp:nvSpPr>
      <dsp:spPr>
        <a:xfrm>
          <a:off x="0" y="997847"/>
          <a:ext cx="4906485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81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“Ofrecer un servicio de transporte público que cumpla con las expectativas y necesidades de nuestros usuarios, mediante una gestión de excelencia operativa basada en políticas comerciales y actitudes orientadas a la satisfacción del cliente y a la mejora continua”.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7847"/>
        <a:ext cx="4906485" cy="1324800"/>
      </dsp:txXfrm>
    </dsp:sp>
    <dsp:sp modelId="{1D53BCD4-34B0-408F-B6A8-A6E9A86D67C4}">
      <dsp:nvSpPr>
        <dsp:cNvPr id="0" name=""/>
        <dsp:cNvSpPr/>
      </dsp:nvSpPr>
      <dsp:spPr>
        <a:xfrm>
          <a:off x="0" y="2709015"/>
          <a:ext cx="4906485" cy="316664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Visión</a:t>
          </a:r>
          <a:endParaRPr lang="es-EC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58" y="2724473"/>
        <a:ext cx="4875569" cy="285748"/>
      </dsp:txXfrm>
    </dsp:sp>
    <dsp:sp modelId="{62D52317-4D6E-4272-8486-A4CE7AFAF6F4}">
      <dsp:nvSpPr>
        <dsp:cNvPr id="0" name=""/>
        <dsp:cNvSpPr/>
      </dsp:nvSpPr>
      <dsp:spPr>
        <a:xfrm>
          <a:off x="0" y="3167353"/>
          <a:ext cx="4906485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8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“Llegar a convertir al Consorcio de transporte de pasajeros Mejía-Brito, como líder del transporte en la provincia de Pichincha, considerándose como sinónimo de excelencia y calidad en el servicio”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67353"/>
        <a:ext cx="4906485" cy="115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CC876-F4ED-455E-84E8-2E32F6450CD8}">
      <dsp:nvSpPr>
        <dsp:cNvPr id="0" name=""/>
        <dsp:cNvSpPr/>
      </dsp:nvSpPr>
      <dsp:spPr>
        <a:xfrm>
          <a:off x="0" y="132404"/>
          <a:ext cx="6130343" cy="5222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Valores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95" y="157899"/>
        <a:ext cx="6079353" cy="471282"/>
      </dsp:txXfrm>
    </dsp:sp>
    <dsp:sp modelId="{4D506514-143E-4D0E-8AB1-6254807831BA}">
      <dsp:nvSpPr>
        <dsp:cNvPr id="0" name=""/>
        <dsp:cNvSpPr/>
      </dsp:nvSpPr>
      <dsp:spPr>
        <a:xfrm>
          <a:off x="0" y="524130"/>
          <a:ext cx="6130343" cy="4024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38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 Total: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Alcanzar los objetivos estratégicos establecidos por el Consorcio, creando conciencia de calidad en todos los procesos de la organización en los diferentes niveles jerárquicos.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Calidad: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Satisfacer las expectativas de los usuarios que día a día ocupan las unidades del Consorcio.</a:t>
          </a: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Eficiencia: </a:t>
          </a: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anejo óptimo de los recursos.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Transparencia: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sinceridad, la pulcritud, las acciones e intenciones y el cumplimiento de las leyes.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Celeridad: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comunidad es lo primero, todos nuestros esfuerzo deberán ser; en satisfacer oportunamente las necesidades con rapidez y calidad.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Honestidad: </a:t>
          </a:r>
          <a:r>
            <a:rPr lang="es-EC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basará y se ajustará a la decencia, recato, pudor, integridad, responsabilidad, igualdad, justicia y transparencia en todos sus actos.</a:t>
          </a:r>
          <a:endParaRPr lang="es-EC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24130"/>
        <a:ext cx="6130343" cy="4024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066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96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87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192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772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46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902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024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587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325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12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3A5CF-84A7-4077-B1D4-E7B5DE13D20B}" type="datetimeFigureOut">
              <a:rPr lang="es-EC" smtClean="0"/>
              <a:t>13/06/2019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A7B7-7F0C-41AD-94C2-18954D890E7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657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Dibujo_de_Microsoft_Visio11.vsd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49" t="19850" r="8460" b="1043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472192" y="484516"/>
            <a:ext cx="340002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 GESTIÓN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redondeado 3"/>
          <p:cNvSpPr/>
          <p:nvPr/>
        </p:nvSpPr>
        <p:spPr>
          <a:xfrm>
            <a:off x="1849090" y="1154059"/>
            <a:ext cx="2369713" cy="3799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Financiero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213162" y="1130611"/>
            <a:ext cx="2369713" cy="37992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09375"/>
              </p:ext>
            </p:extLst>
          </p:nvPr>
        </p:nvGraphicFramePr>
        <p:xfrm>
          <a:off x="288808" y="1943251"/>
          <a:ext cx="5490276" cy="5029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88861"/>
                <a:gridCol w="3901415"/>
              </a:tblGrid>
              <a:tr h="30919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 DE INDICADOR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REFERENCIA: GAF.1.3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3091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FICHA:   1.1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61838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Verificar y controlar de forma  mensual el presupuesto de los Planes y Proyectos.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61838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Jefe administrativo financiero y talento humano.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927571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Indicador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Determinar </a:t>
                      </a: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variación de gastos de los planes y proyectos de transporte, tránsito y seguridad vial del Consorcio de un periodo con respecto al anterior.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61838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 o Fórmula de Cálculo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planes y proyectos periodo actual / Gastos de planes y proyectos del año anterior.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30919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medida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61838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 Información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POA del Consorcio, Planes y Proyectos de transporte, tránsito y seguridad vial.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  <a:tr h="30919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Semestral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9" marR="34059" marT="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41394"/>
              </p:ext>
            </p:extLst>
          </p:nvPr>
        </p:nvGraphicFramePr>
        <p:xfrm>
          <a:off x="6172203" y="1942512"/>
          <a:ext cx="5815205" cy="47666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24703"/>
                <a:gridCol w="4090502"/>
              </a:tblGrid>
              <a:tr h="314750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 DE INDICADOR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REFERENCIA: MQ.3.1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3147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FICHA: 1.25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62950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Captar la denuncias del usuario por medio de canales de comunicación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62950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y Comunicaciones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1060367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Indicador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Receptar la denuncia o sugerencia del usuario a través de redes sociales, canales de comunicación o en las oficinas sobre el mal servicio de las unidades.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62950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 o Fórmula de Cálculo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#de denuncias receptadas/#de denuncias solucionadas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31475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medida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353455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 Información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Documento de la denuncia escrita, denuncia en el sitio web.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  <a:tr h="31475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962" marR="279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9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4404569" y="502859"/>
            <a:ext cx="340002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 GESTIÓN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75026" y="1072788"/>
            <a:ext cx="2369713" cy="48910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477092" y="1061024"/>
            <a:ext cx="2369713" cy="50086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del RRHH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58645"/>
              </p:ext>
            </p:extLst>
          </p:nvPr>
        </p:nvGraphicFramePr>
        <p:xfrm>
          <a:off x="230672" y="1955673"/>
          <a:ext cx="5622071" cy="4780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689"/>
                <a:gridCol w="4369382"/>
              </a:tblGrid>
              <a:tr h="31079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 DE INDICADOR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REFERENCIA: MR.3.3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  <a:tr h="3107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FICHA: 1.14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  <a:tr h="614965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Designación de la ruta y frecuencia de las unidades </a:t>
                      </a:r>
                    </a:p>
                  </a:txBody>
                  <a:tcPr marL="6980" marR="6980" marT="6980" marB="0" anchor="ctr"/>
                </a:tc>
              </a:tr>
              <a:tr h="726021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Jefatura de planificación y operaciones de transporte terrestre / Planificador de la Flota Vehicular/ Despachadores.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  <a:tr h="726021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Indicador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Verificar en la tabla de trabajo del día, la ruta y frecuencia determinada para cada unidad que está prestando servicio.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  <a:tr h="726021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 o Fórmula de Cálculo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De </a:t>
                      </a: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designación </a:t>
                      </a: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s-EC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ruta </a:t>
                      </a: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frecuencia de las 82 unidades planificadas/#de </a:t>
                      </a:r>
                      <a:r>
                        <a:rPr lang="es-EC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designaciones </a:t>
                      </a: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ruta y frecuencias reales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  <a:tr h="31079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medida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  <a:tr h="614965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 Información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Tabla de trabajo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  <a:tr h="31079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0" marR="6980" marT="698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93073"/>
              </p:ext>
            </p:extLst>
          </p:nvPr>
        </p:nvGraphicFramePr>
        <p:xfrm>
          <a:off x="6308294" y="1906073"/>
          <a:ext cx="5513010" cy="4725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778"/>
                <a:gridCol w="4080232"/>
              </a:tblGrid>
              <a:tr h="314245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 DE INDICADOR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REFERENCIA: GAF.1.6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3142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FICHA: 1.4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62848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del Indicador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los Planes de Mejora Continua de las áreas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62848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del Indicador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Jefatura administrativo Financiero y talento humano/Talento Humano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942734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del Indicador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si la difusión de los planes y proyectos de mejora organizacional, aumentan la cultura hacia el servicio al cliente con calidad y calidez.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62848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 o Fórmula de Cálculo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de empleados con conocimientos de la cultura y planes de mejora continua de la organización /Total de empleados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314245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medida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62848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 Información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Encuestas sobre el conocimiento de la cultura organizacional y planes de mejora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  <a:tr h="314245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Trimestral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40" marR="242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05445850"/>
              </p:ext>
            </p:extLst>
          </p:nvPr>
        </p:nvGraphicFramePr>
        <p:xfrm>
          <a:off x="521447" y="1171977"/>
          <a:ext cx="11231282" cy="534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911524" y="573384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CONCLUSIONES </a:t>
            </a:r>
            <a:endParaRPr lang="es-EC" b="1" dirty="0"/>
          </a:p>
        </p:txBody>
      </p:sp>
      <p:pic>
        <p:nvPicPr>
          <p:cNvPr id="4" name="Imagen 3" descr="Resultado de imagen para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4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4370040"/>
              </p:ext>
            </p:extLst>
          </p:nvPr>
        </p:nvGraphicFramePr>
        <p:xfrm>
          <a:off x="379779" y="1790241"/>
          <a:ext cx="10889235" cy="450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675822" y="88507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RECOMENDACIONES</a:t>
            </a:r>
            <a:endParaRPr lang="es-EC" b="1" dirty="0"/>
          </a:p>
        </p:txBody>
      </p:sp>
      <p:pic>
        <p:nvPicPr>
          <p:cNvPr id="9" name="Imagen 8" descr="Resultado de imagen para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24"/>
            <a:ext cx="3966692" cy="770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3979571" y="1021730"/>
            <a:ext cx="3835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PLANIFICACIÓN ESTRATÉGICA </a:t>
            </a:r>
          </a:p>
          <a:p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CONSORCIO MEJÍA BRITO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48250709"/>
              </p:ext>
            </p:extLst>
          </p:nvPr>
        </p:nvGraphicFramePr>
        <p:xfrm>
          <a:off x="289956" y="1648640"/>
          <a:ext cx="4906485" cy="522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03530766"/>
              </p:ext>
            </p:extLst>
          </p:nvPr>
        </p:nvGraphicFramePr>
        <p:xfrm>
          <a:off x="5589431" y="1955444"/>
          <a:ext cx="6130343" cy="454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67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4676071" y="486718"/>
            <a:ext cx="478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PLANIFICACIÓN ESTRATÉGICA </a:t>
            </a: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MATRIZ DE ESFUERZOS ESTRATÉGICOS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55122" y="1629036"/>
            <a:ext cx="4211391" cy="7598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                       PROCESOS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740191" y="1639625"/>
            <a:ext cx="1544697" cy="75985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Financiero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432688" y="1667673"/>
            <a:ext cx="1544697" cy="75985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Cliente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237157" y="1705377"/>
            <a:ext cx="1544697" cy="75985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0041626" y="1667673"/>
            <a:ext cx="1544697" cy="759854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 del RRHH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64972" y="2483611"/>
            <a:ext cx="4355512" cy="927422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Mejorar la rentabilidad de la organización a través de la minimización de costos generada por la alianza entre las dos operadoras Mejía y Carlos Brito, aprovechando la infraestructura de las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mismas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64972" y="3647869"/>
            <a:ext cx="4355512" cy="778452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Ubicar  al CMB, en un referente nacional en el servicio de calidad en el transporte público de pasajeros, cumpliendo las expectativas de los usuarios del servicio.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4030" y="4663157"/>
            <a:ext cx="4355513" cy="900516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indicadores de gestión, que permitan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monitorear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forma permanente el cumplimiento de metas y objetivos establecidos en cada una de las áreas del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Consorcio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64972" y="5765168"/>
            <a:ext cx="4355512" cy="835988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 y desarrollar un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TTHH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altamente calificado y motivado para alcanzar los objetivos y metas del Consorcio,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través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Planes de Capacitación.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ultiplicar 15"/>
          <p:cNvSpPr/>
          <p:nvPr/>
        </p:nvSpPr>
        <p:spPr>
          <a:xfrm>
            <a:off x="5003824" y="2652608"/>
            <a:ext cx="1017430" cy="759850"/>
          </a:xfrm>
          <a:prstGeom prst="mathMultiply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Multiplicar 16"/>
          <p:cNvSpPr/>
          <p:nvPr/>
        </p:nvSpPr>
        <p:spPr>
          <a:xfrm>
            <a:off x="6696321" y="3666471"/>
            <a:ext cx="1017430" cy="759850"/>
          </a:xfrm>
          <a:prstGeom prst="mathMultiply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Multiplicar 17"/>
          <p:cNvSpPr/>
          <p:nvPr/>
        </p:nvSpPr>
        <p:spPr>
          <a:xfrm>
            <a:off x="8603822" y="4657853"/>
            <a:ext cx="1017430" cy="759850"/>
          </a:xfrm>
          <a:prstGeom prst="mathMultiply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Multiplicar 18"/>
          <p:cNvSpPr/>
          <p:nvPr/>
        </p:nvSpPr>
        <p:spPr>
          <a:xfrm>
            <a:off x="10306547" y="5765168"/>
            <a:ext cx="1017430" cy="759850"/>
          </a:xfrm>
          <a:prstGeom prst="mathMultiply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" name="Conector recto 2"/>
          <p:cNvCxnSpPr/>
          <p:nvPr/>
        </p:nvCxnSpPr>
        <p:spPr>
          <a:xfrm>
            <a:off x="255122" y="1705377"/>
            <a:ext cx="4211391" cy="60364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7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 derecha 1"/>
          <p:cNvSpPr/>
          <p:nvPr/>
        </p:nvSpPr>
        <p:spPr>
          <a:xfrm>
            <a:off x="548936" y="1150964"/>
            <a:ext cx="1980966" cy="101743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 SUPERIOR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517536" y="5326576"/>
            <a:ext cx="2083996" cy="101743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 OPERATIVO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17535" y="4133401"/>
            <a:ext cx="2083997" cy="101743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 MEDIO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48936" y="2845026"/>
            <a:ext cx="1980966" cy="1017431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NIVEL ASESOR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39753"/>
              </p:ext>
            </p:extLst>
          </p:nvPr>
        </p:nvGraphicFramePr>
        <p:xfrm>
          <a:off x="2722204" y="1016579"/>
          <a:ext cx="8263121" cy="569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Visio" r:id="rId5" imgW="8848845" imgH="6486564" progId="Visio.Drawing.15">
                  <p:embed/>
                </p:oleObj>
              </mc:Choice>
              <mc:Fallback>
                <p:oleObj name="Visio" r:id="rId5" imgW="8848845" imgH="6486564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204" y="1016579"/>
                        <a:ext cx="8263121" cy="56917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>
          <a:xfrm>
            <a:off x="4777769" y="225860"/>
            <a:ext cx="387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PLANIFICACIÓN ESTRATÉGICA </a:t>
            </a:r>
          </a:p>
          <a:p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ESTRUCTURA ORGÁNICA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69770" y="520273"/>
            <a:ext cx="340002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CADENA DE VALOR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2" t="24705" r="8681" b="11885"/>
          <a:stretch/>
        </p:blipFill>
        <p:spPr bwMode="auto">
          <a:xfrm>
            <a:off x="1019907" y="989556"/>
            <a:ext cx="10767085" cy="5868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9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t="25322" r="12616" b="11474"/>
          <a:stretch/>
        </p:blipFill>
        <p:spPr bwMode="auto">
          <a:xfrm>
            <a:off x="1672971" y="1146220"/>
            <a:ext cx="10356426" cy="5711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726316" y="687525"/>
            <a:ext cx="252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MAPA DE PROCESOS</a:t>
            </a:r>
            <a:endParaRPr lang="es-EC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730810" y="5614114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696432" y="6042874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539573" y="2307462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5539573" y="2598300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095784" y="2017663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0198514" y="1710461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998922" y="6452134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0194155" y="2039409"/>
            <a:ext cx="502277" cy="199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ORH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0730809" y="6450255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5998921" y="5715359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585167" y="2311732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021516" y="6674567"/>
            <a:ext cx="373487" cy="1931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endParaRPr lang="es-EC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76398" y="1710461"/>
            <a:ext cx="1561989" cy="981224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ESTRATÉGICOS</a:t>
            </a:r>
            <a:endParaRPr lang="es-EC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76399" y="3103808"/>
            <a:ext cx="1596572" cy="1040207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AGREGADORES DE VALOR</a:t>
            </a:r>
            <a:endParaRPr lang="es-EC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57445" y="5094010"/>
            <a:ext cx="1615526" cy="1040207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APOYO</a:t>
            </a:r>
            <a:endParaRPr lang="es-EC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966692" cy="7709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543886" y="486718"/>
            <a:ext cx="340002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INVENTARIO DE PROCESOS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55068"/>
              </p:ext>
            </p:extLst>
          </p:nvPr>
        </p:nvGraphicFramePr>
        <p:xfrm>
          <a:off x="442689" y="1865884"/>
          <a:ext cx="4563839" cy="447193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35784"/>
                <a:gridCol w="2485623"/>
                <a:gridCol w="1442432"/>
              </a:tblGrid>
              <a:tr h="1756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No.-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SUBPROCESO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5270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PLANIFICACIÓN ESTRATÉGICA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3513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MEJORA CONTINUA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3513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OPERACIONES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5270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TÉCNICA DEL MANTENIMIENTO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7730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ADMINISTRATIVA FINANCIERA Y RECURSOS HUMANOS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3513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 RECAUDACIÓN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5270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SISTEMAS DE INFORMACIÓN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35139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 NORMATIVA LEGAL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</a:tr>
              <a:tr h="535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MARKETING Y COMUNICACIÓN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49" marR="8549" marT="854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41611"/>
              </p:ext>
            </p:extLst>
          </p:nvPr>
        </p:nvGraphicFramePr>
        <p:xfrm>
          <a:off x="440170" y="6300591"/>
          <a:ext cx="4572001" cy="304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72001"/>
              </a:tblGrid>
              <a:tr h="296214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                                    </a:t>
                      </a:r>
                      <a:r>
                        <a:rPr lang="es-EC" sz="1400" b="1" dirty="0" smtClean="0"/>
                        <a:t>TOTAL             73</a:t>
                      </a:r>
                      <a:endParaRPr lang="es-EC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ángulo redondeado 16"/>
          <p:cNvSpPr/>
          <p:nvPr/>
        </p:nvSpPr>
        <p:spPr>
          <a:xfrm>
            <a:off x="7792007" y="1173132"/>
            <a:ext cx="2511380" cy="4111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Agregado de Valor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20364"/>
              </p:ext>
            </p:extLst>
          </p:nvPr>
        </p:nvGraphicFramePr>
        <p:xfrm>
          <a:off x="5872766" y="2047362"/>
          <a:ext cx="6078342" cy="37089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37588"/>
                <a:gridCol w="541950"/>
                <a:gridCol w="924503"/>
                <a:gridCol w="1059054"/>
                <a:gridCol w="2915247"/>
              </a:tblGrid>
              <a:tr h="392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CODIGO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CODIGO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SUBPROCESO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715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AGREGADO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G.O.1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OPERACIONES</a:t>
                      </a:r>
                      <a:b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G.O 1.1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Diseño y </a:t>
                      </a:r>
                      <a:r>
                        <a:rPr lang="es-E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</a:t>
                      </a:r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tablas de trabajo de las unidades.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71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G.O 1.2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Verificación de la operatividad de las unidades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71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G.O 1.3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Designación de la ruta y frecuencia de las unidades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21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G.O 1.4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Despacho de la salida de las unidades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21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G.O 1.5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en ruta de las unidades por algún inconveniente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21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G.O.1.6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Seguimiento de la operación del servicio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76056" y="1378724"/>
            <a:ext cx="340002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Procesos/Subprocesos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6399" y="3056237"/>
            <a:ext cx="3093285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CARACTERIZACIÓN DE LOS PROCESOS </a:t>
            </a:r>
            <a:endParaRPr lang="es-EC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104683" cy="6070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0" y="1884075"/>
            <a:ext cx="340002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INVENTARIO DE PROCESOS</a:t>
            </a:r>
            <a:endPara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30644"/>
              </p:ext>
            </p:extLst>
          </p:nvPr>
        </p:nvGraphicFramePr>
        <p:xfrm>
          <a:off x="3400022" y="202495"/>
          <a:ext cx="8701825" cy="71323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69800"/>
                <a:gridCol w="7232025"/>
              </a:tblGrid>
              <a:tr h="383125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ELEMENTOS DEL PROCESO </a:t>
                      </a:r>
                      <a:endParaRPr lang="es-EC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24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Operaciones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Jefe de Operaciones/ Despachadores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590462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Administrar y controlar la flota operativa del Consorcio Mejía Brito de manera eficiente, con el fin de prestar un servicio de calidad, ágil, cómodo y oportuno a los usuarios del cantón Mejía.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Requisitos Legales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 de Operación / necesidades de los usuarios/ LOTTTSV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rowSpan="2"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Alcance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Planificación de las tablas de trabajo.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FIN: Estandarización de la estructura de las tablas de trabajo.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Proveedor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 de Planificación Estratégica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Entrada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 de Operación y requerimientos de los usuarios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Procedimiento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Diseño y desarrollo de las tablas de trabajo de las unidades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Verificación de la operatividad de las unidades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Designación de la ruta y frecuencia de las unidades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Despacho de la salida de las unidades.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en ruta de las unidades por algún inconveniente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Seguimiento de la operación del servicio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Salida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 operativa de la flota vehicular del Consorcio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Cliente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Socios del Consorcio/usuarios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Documentos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Informe de asignación de frecuencias a cada unidad con su destino, Informe de flota vehicular para cada ruta.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  <a:tr h="292409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Formato de tablas de trabajo, formato de seguimiento de la operación, formato del monitoreo de servicio de transporte.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60" marR="12560" marT="0" marB="0" anchor="ctr"/>
                </a:tc>
              </a:tr>
            </a:tbl>
          </a:graphicData>
        </a:graphic>
      </p:graphicFrame>
      <p:pic>
        <p:nvPicPr>
          <p:cNvPr id="3073" name="Imagen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 t="39607" r="31367" b="29807"/>
          <a:stretch>
            <a:fillRect/>
          </a:stretch>
        </p:blipFill>
        <p:spPr bwMode="auto">
          <a:xfrm>
            <a:off x="3783958" y="244698"/>
            <a:ext cx="580836" cy="3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8633" y="2912083"/>
            <a:ext cx="3400022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DIAGRAMA DE FLUJO DE PROCESOS</a:t>
            </a:r>
            <a:endParaRPr lang="es-EC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" y="101245"/>
            <a:ext cx="3104683" cy="60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1417"/>
          <a:stretch/>
        </p:blipFill>
        <p:spPr>
          <a:xfrm>
            <a:off x="5046906" y="0"/>
            <a:ext cx="6350897" cy="67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</Template>
  <TotalTime>4366</TotalTime>
  <Words>1499</Words>
  <Application>Microsoft Office PowerPoint</Application>
  <PresentationFormat>Personalizado</PresentationFormat>
  <Paragraphs>221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Equipo 1</cp:lastModifiedBy>
  <cp:revision>185</cp:revision>
  <dcterms:created xsi:type="dcterms:W3CDTF">2019-02-24T23:22:58Z</dcterms:created>
  <dcterms:modified xsi:type="dcterms:W3CDTF">2019-06-13T14:15:28Z</dcterms:modified>
</cp:coreProperties>
</file>