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405" r:id="rId3"/>
    <p:sldId id="259" r:id="rId4"/>
    <p:sldId id="419" r:id="rId5"/>
    <p:sldId id="443" r:id="rId6"/>
    <p:sldId id="286" r:id="rId7"/>
    <p:sldId id="344" r:id="rId8"/>
    <p:sldId id="471" r:id="rId9"/>
    <p:sldId id="472" r:id="rId10"/>
    <p:sldId id="473" r:id="rId11"/>
    <p:sldId id="446" r:id="rId12"/>
    <p:sldId id="448" r:id="rId13"/>
    <p:sldId id="408" r:id="rId14"/>
    <p:sldId id="449" r:id="rId15"/>
    <p:sldId id="409" r:id="rId16"/>
    <p:sldId id="450" r:id="rId17"/>
    <p:sldId id="451" r:id="rId18"/>
    <p:sldId id="454" r:id="rId19"/>
    <p:sldId id="453" r:id="rId20"/>
    <p:sldId id="455" r:id="rId21"/>
    <p:sldId id="457" r:id="rId22"/>
    <p:sldId id="456" r:id="rId23"/>
    <p:sldId id="431" r:id="rId24"/>
    <p:sldId id="458" r:id="rId25"/>
    <p:sldId id="459" r:id="rId26"/>
    <p:sldId id="460" r:id="rId27"/>
    <p:sldId id="461" r:id="rId28"/>
    <p:sldId id="462" r:id="rId29"/>
    <p:sldId id="465" r:id="rId30"/>
    <p:sldId id="466" r:id="rId31"/>
    <p:sldId id="467" r:id="rId32"/>
    <p:sldId id="468" r:id="rId33"/>
    <p:sldId id="469" r:id="rId34"/>
    <p:sldId id="422" r:id="rId35"/>
    <p:sldId id="262" r:id="rId36"/>
    <p:sldId id="424" r:id="rId37"/>
    <p:sldId id="425" r:id="rId38"/>
    <p:sldId id="463" r:id="rId39"/>
    <p:sldId id="464" r:id="rId4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icio Stalin Salcedo Peña" initials="VSSP" lastIdx="1" clrIdx="0">
    <p:extLst>
      <p:ext uri="{19B8F6BF-5375-455C-9EA6-DF929625EA0E}">
        <p15:presenceInfo xmlns:p15="http://schemas.microsoft.com/office/powerpoint/2012/main" userId="009ffeb92c7ab65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18EA5-AF80-434E-9A3F-EDD149309734}" type="doc">
      <dgm:prSet loTypeId="urn:microsoft.com/office/officeart/2005/8/layout/vList2" loCatId="list" qsTypeId="urn:microsoft.com/office/officeart/2005/8/quickstyle/simple2" qsCatId="simple" csTypeId="urn:microsoft.com/office/officeart/2005/8/colors/accent5_1" csCatId="accent5" phldr="1"/>
      <dgm:spPr/>
      <dgm:t>
        <a:bodyPr/>
        <a:lstStyle/>
        <a:p>
          <a:endParaRPr lang="es-ES"/>
        </a:p>
      </dgm:t>
    </dgm:pt>
    <dgm:pt modelId="{3C526556-6379-496C-8400-5F0D0055C0FD}">
      <dgm:prSet phldrT="[Texto]"/>
      <dgm:spPr/>
      <dgm:t>
        <a:bodyPr/>
        <a:lstStyle/>
        <a:p>
          <a:r>
            <a:rPr lang="es-ES" dirty="0"/>
            <a:t>Marco Conceptual</a:t>
          </a:r>
        </a:p>
      </dgm:t>
    </dgm:pt>
    <dgm:pt modelId="{D7F8AC25-3178-4E5F-B609-0BC5C25EEE3B}" type="parTrans" cxnId="{5023B47A-33B2-465F-8C91-EDE7D692AC9D}">
      <dgm:prSet/>
      <dgm:spPr/>
      <dgm:t>
        <a:bodyPr/>
        <a:lstStyle/>
        <a:p>
          <a:endParaRPr lang="es-ES"/>
        </a:p>
      </dgm:t>
    </dgm:pt>
    <dgm:pt modelId="{27AF88E5-B8D6-46BD-B184-DCE46200B7B4}" type="sibTrans" cxnId="{5023B47A-33B2-465F-8C91-EDE7D692AC9D}">
      <dgm:prSet/>
      <dgm:spPr/>
      <dgm:t>
        <a:bodyPr/>
        <a:lstStyle/>
        <a:p>
          <a:endParaRPr lang="es-ES"/>
        </a:p>
      </dgm:t>
    </dgm:pt>
    <dgm:pt modelId="{90A22E66-EC9F-450F-A86D-79FEE62329EA}">
      <dgm:prSet phldrT="[Texto]"/>
      <dgm:spPr/>
      <dgm:t>
        <a:bodyPr/>
        <a:lstStyle/>
        <a:p>
          <a:r>
            <a:rPr lang="es-ES" b="0" i="0" dirty="0" smtClean="0"/>
            <a:t>Descripción General </a:t>
          </a:r>
          <a:r>
            <a:rPr lang="es-ES" b="0" i="0" dirty="0"/>
            <a:t>del Sistema</a:t>
          </a:r>
          <a:endParaRPr lang="es-ES" dirty="0"/>
        </a:p>
      </dgm:t>
    </dgm:pt>
    <dgm:pt modelId="{E33FA7A7-86AA-416E-961B-3278B9214B3A}" type="parTrans" cxnId="{BCA463FB-C3AE-4C91-9FAC-79F048A9E6B2}">
      <dgm:prSet/>
      <dgm:spPr/>
      <dgm:t>
        <a:bodyPr/>
        <a:lstStyle/>
        <a:p>
          <a:endParaRPr lang="es-ES"/>
        </a:p>
      </dgm:t>
    </dgm:pt>
    <dgm:pt modelId="{39EA5CE8-9614-4323-9134-5A80E74FBE6F}" type="sibTrans" cxnId="{BCA463FB-C3AE-4C91-9FAC-79F048A9E6B2}">
      <dgm:prSet/>
      <dgm:spPr/>
      <dgm:t>
        <a:bodyPr/>
        <a:lstStyle/>
        <a:p>
          <a:endParaRPr lang="es-ES"/>
        </a:p>
      </dgm:t>
    </dgm:pt>
    <dgm:pt modelId="{51C8A675-006A-441F-9FE7-B9B06547EF33}">
      <dgm:prSet phldrT="[Texto]"/>
      <dgm:spPr/>
      <dgm:t>
        <a:bodyPr/>
        <a:lstStyle/>
        <a:p>
          <a:r>
            <a:rPr lang="es-ES" baseline="0" dirty="0" smtClean="0"/>
            <a:t>Pruebas y Resultados</a:t>
          </a:r>
          <a:endParaRPr lang="es-ES" baseline="0" dirty="0"/>
        </a:p>
      </dgm:t>
    </dgm:pt>
    <dgm:pt modelId="{EFCE9294-456B-4235-A267-D17713E371CA}" type="parTrans" cxnId="{E61B9D87-0ED5-462C-A2B5-71D896B3D6DC}">
      <dgm:prSet/>
      <dgm:spPr/>
      <dgm:t>
        <a:bodyPr/>
        <a:lstStyle/>
        <a:p>
          <a:endParaRPr lang="es-EC"/>
        </a:p>
      </dgm:t>
    </dgm:pt>
    <dgm:pt modelId="{2156CDC9-3CEB-4C54-A821-199C2FF0BBA2}" type="sibTrans" cxnId="{E61B9D87-0ED5-462C-A2B5-71D896B3D6DC}">
      <dgm:prSet/>
      <dgm:spPr/>
      <dgm:t>
        <a:bodyPr/>
        <a:lstStyle/>
        <a:p>
          <a:endParaRPr lang="es-EC"/>
        </a:p>
      </dgm:t>
    </dgm:pt>
    <dgm:pt modelId="{F0D03855-60B9-4B82-BD2B-E0B19F1E0B54}">
      <dgm:prSet phldrT="[Texto]"/>
      <dgm:spPr/>
      <dgm:t>
        <a:bodyPr/>
        <a:lstStyle/>
        <a:p>
          <a:r>
            <a:rPr lang="es-ES" baseline="0" dirty="0"/>
            <a:t>Conclusiones y </a:t>
          </a:r>
          <a:r>
            <a:rPr lang="es-ES" baseline="0" dirty="0" smtClean="0"/>
            <a:t>Recomendaciones</a:t>
          </a:r>
          <a:endParaRPr lang="es-ES" baseline="0" dirty="0"/>
        </a:p>
      </dgm:t>
    </dgm:pt>
    <dgm:pt modelId="{5D8019EF-B05B-4B26-80AF-47EEAF29FBEF}" type="parTrans" cxnId="{6045750D-503C-42B4-AFE0-B60ADFF4CF11}">
      <dgm:prSet/>
      <dgm:spPr/>
      <dgm:t>
        <a:bodyPr/>
        <a:lstStyle/>
        <a:p>
          <a:endParaRPr lang="es-EC"/>
        </a:p>
      </dgm:t>
    </dgm:pt>
    <dgm:pt modelId="{A17ABA3B-1CA6-4FE1-8EB5-E27449A6D996}" type="sibTrans" cxnId="{6045750D-503C-42B4-AFE0-B60ADFF4CF11}">
      <dgm:prSet/>
      <dgm:spPr/>
      <dgm:t>
        <a:bodyPr/>
        <a:lstStyle/>
        <a:p>
          <a:endParaRPr lang="es-EC"/>
        </a:p>
      </dgm:t>
    </dgm:pt>
    <dgm:pt modelId="{0023C012-3B67-4DD0-B45C-39A6B4178571}">
      <dgm:prSet phldrT="[Texto]"/>
      <dgm:spPr/>
      <dgm:t>
        <a:bodyPr/>
        <a:lstStyle/>
        <a:p>
          <a:r>
            <a:rPr lang="es-ES" dirty="0"/>
            <a:t>Introducción</a:t>
          </a:r>
        </a:p>
      </dgm:t>
    </dgm:pt>
    <dgm:pt modelId="{8C05AA12-6BF9-443D-B632-5550514BDA14}" type="parTrans" cxnId="{DC6F855F-77FA-48EE-BF4E-43FAD85C6B26}">
      <dgm:prSet/>
      <dgm:spPr/>
      <dgm:t>
        <a:bodyPr/>
        <a:lstStyle/>
        <a:p>
          <a:endParaRPr lang="es-EC"/>
        </a:p>
      </dgm:t>
    </dgm:pt>
    <dgm:pt modelId="{FF6973E7-85D5-49B2-9943-A37FDD1E14A4}" type="sibTrans" cxnId="{DC6F855F-77FA-48EE-BF4E-43FAD85C6B26}">
      <dgm:prSet/>
      <dgm:spPr/>
      <dgm:t>
        <a:bodyPr/>
        <a:lstStyle/>
        <a:p>
          <a:endParaRPr lang="es-EC"/>
        </a:p>
      </dgm:t>
    </dgm:pt>
    <dgm:pt modelId="{E64C0806-9198-4A7A-A827-31ED4AB3A113}">
      <dgm:prSet/>
      <dgm:spPr/>
      <dgm:t>
        <a:bodyPr/>
        <a:lstStyle/>
        <a:p>
          <a:r>
            <a:rPr lang="es-ES" dirty="0" smtClean="0"/>
            <a:t>Formulación del problema</a:t>
          </a:r>
          <a:endParaRPr lang="es-ES" dirty="0"/>
        </a:p>
      </dgm:t>
    </dgm:pt>
    <dgm:pt modelId="{72136D6B-D7E5-4A28-B756-DB1E21D67D83}" type="parTrans" cxnId="{A9CE90A6-CB84-4147-8336-51FDB2C553AE}">
      <dgm:prSet/>
      <dgm:spPr/>
      <dgm:t>
        <a:bodyPr/>
        <a:lstStyle/>
        <a:p>
          <a:endParaRPr lang="es-ES"/>
        </a:p>
      </dgm:t>
    </dgm:pt>
    <dgm:pt modelId="{728BCB2F-E6DD-4E43-B8CB-B636F466962A}" type="sibTrans" cxnId="{A9CE90A6-CB84-4147-8336-51FDB2C553AE}">
      <dgm:prSet/>
      <dgm:spPr/>
      <dgm:t>
        <a:bodyPr/>
        <a:lstStyle/>
        <a:p>
          <a:endParaRPr lang="es-ES"/>
        </a:p>
      </dgm:t>
    </dgm:pt>
    <dgm:pt modelId="{651F1983-72D9-483D-AD64-0F9134B2E13B}">
      <dgm:prSet/>
      <dgm:spPr/>
      <dgm:t>
        <a:bodyPr/>
        <a:lstStyle/>
        <a:p>
          <a:r>
            <a:rPr lang="es-ES" dirty="0" smtClean="0"/>
            <a:t>Diseño del EMS basado en controlador FLC</a:t>
          </a:r>
          <a:endParaRPr lang="es-ES" dirty="0"/>
        </a:p>
      </dgm:t>
    </dgm:pt>
    <dgm:pt modelId="{9A94815D-B2E4-43DC-8513-21960BD6A562}" type="parTrans" cxnId="{5E1BF215-8082-41AA-8202-25ED789E4D44}">
      <dgm:prSet/>
      <dgm:spPr/>
      <dgm:t>
        <a:bodyPr/>
        <a:lstStyle/>
        <a:p>
          <a:endParaRPr lang="es-ES"/>
        </a:p>
      </dgm:t>
    </dgm:pt>
    <dgm:pt modelId="{4F1ED531-5BDF-42EF-90FD-7AE7ABD1EB81}" type="sibTrans" cxnId="{5E1BF215-8082-41AA-8202-25ED789E4D44}">
      <dgm:prSet/>
      <dgm:spPr/>
      <dgm:t>
        <a:bodyPr/>
        <a:lstStyle/>
        <a:p>
          <a:endParaRPr lang="es-ES"/>
        </a:p>
      </dgm:t>
    </dgm:pt>
    <dgm:pt modelId="{4E626E47-481C-4DE8-BA4D-F141969C42A3}" type="pres">
      <dgm:prSet presAssocID="{FF718EA5-AF80-434E-9A3F-EDD149309734}" presName="linear" presStyleCnt="0">
        <dgm:presLayoutVars>
          <dgm:animLvl val="lvl"/>
          <dgm:resizeHandles val="exact"/>
        </dgm:presLayoutVars>
      </dgm:prSet>
      <dgm:spPr/>
      <dgm:t>
        <a:bodyPr/>
        <a:lstStyle/>
        <a:p>
          <a:endParaRPr lang="es-EC"/>
        </a:p>
      </dgm:t>
    </dgm:pt>
    <dgm:pt modelId="{2E1E6642-30BA-4AD4-A691-4430D6194B48}" type="pres">
      <dgm:prSet presAssocID="{0023C012-3B67-4DD0-B45C-39A6B4178571}" presName="parentText" presStyleLbl="node1" presStyleIdx="0" presStyleCnt="7">
        <dgm:presLayoutVars>
          <dgm:chMax val="0"/>
          <dgm:bulletEnabled val="1"/>
        </dgm:presLayoutVars>
      </dgm:prSet>
      <dgm:spPr/>
      <dgm:t>
        <a:bodyPr/>
        <a:lstStyle/>
        <a:p>
          <a:endParaRPr lang="es-EC"/>
        </a:p>
      </dgm:t>
    </dgm:pt>
    <dgm:pt modelId="{3F81BBEA-C02A-4087-A329-2436A59D8F3B}" type="pres">
      <dgm:prSet presAssocID="{FF6973E7-85D5-49B2-9943-A37FDD1E14A4}" presName="spacer" presStyleCnt="0"/>
      <dgm:spPr/>
      <dgm:t>
        <a:bodyPr/>
        <a:lstStyle/>
        <a:p>
          <a:endParaRPr lang="es-EC"/>
        </a:p>
      </dgm:t>
    </dgm:pt>
    <dgm:pt modelId="{C1B5AB00-1BF1-4641-AFBD-E5CC965A94A4}" type="pres">
      <dgm:prSet presAssocID="{3C526556-6379-496C-8400-5F0D0055C0FD}" presName="parentText" presStyleLbl="node1" presStyleIdx="1" presStyleCnt="7" custLinFactNeighborX="-2042" custLinFactNeighborY="13852">
        <dgm:presLayoutVars>
          <dgm:chMax val="0"/>
          <dgm:bulletEnabled val="1"/>
        </dgm:presLayoutVars>
      </dgm:prSet>
      <dgm:spPr/>
      <dgm:t>
        <a:bodyPr/>
        <a:lstStyle/>
        <a:p>
          <a:endParaRPr lang="es-EC"/>
        </a:p>
      </dgm:t>
    </dgm:pt>
    <dgm:pt modelId="{D7379513-F0BD-4F71-9436-E35CAA6CD84B}" type="pres">
      <dgm:prSet presAssocID="{27AF88E5-B8D6-46BD-B184-DCE46200B7B4}" presName="spacer" presStyleCnt="0"/>
      <dgm:spPr/>
      <dgm:t>
        <a:bodyPr/>
        <a:lstStyle/>
        <a:p>
          <a:endParaRPr lang="es-EC"/>
        </a:p>
      </dgm:t>
    </dgm:pt>
    <dgm:pt modelId="{7D997CAE-2DE0-4F49-865B-0C2E48F91FF2}" type="pres">
      <dgm:prSet presAssocID="{90A22E66-EC9F-450F-A86D-79FEE62329EA}" presName="parentText" presStyleLbl="node1" presStyleIdx="2" presStyleCnt="7">
        <dgm:presLayoutVars>
          <dgm:chMax val="0"/>
          <dgm:bulletEnabled val="1"/>
        </dgm:presLayoutVars>
      </dgm:prSet>
      <dgm:spPr/>
      <dgm:t>
        <a:bodyPr/>
        <a:lstStyle/>
        <a:p>
          <a:endParaRPr lang="es-EC"/>
        </a:p>
      </dgm:t>
    </dgm:pt>
    <dgm:pt modelId="{BC5CB495-56AE-4E68-8AE0-82BA7AF406F3}" type="pres">
      <dgm:prSet presAssocID="{39EA5CE8-9614-4323-9134-5A80E74FBE6F}" presName="spacer" presStyleCnt="0"/>
      <dgm:spPr/>
      <dgm:t>
        <a:bodyPr/>
        <a:lstStyle/>
        <a:p>
          <a:endParaRPr lang="es-EC"/>
        </a:p>
      </dgm:t>
    </dgm:pt>
    <dgm:pt modelId="{6D7BE8E2-7385-4D51-AF38-9C59F70DBA8A}" type="pres">
      <dgm:prSet presAssocID="{E64C0806-9198-4A7A-A827-31ED4AB3A113}" presName="parentText" presStyleLbl="node1" presStyleIdx="3" presStyleCnt="7">
        <dgm:presLayoutVars>
          <dgm:chMax val="0"/>
          <dgm:bulletEnabled val="1"/>
        </dgm:presLayoutVars>
      </dgm:prSet>
      <dgm:spPr/>
      <dgm:t>
        <a:bodyPr/>
        <a:lstStyle/>
        <a:p>
          <a:endParaRPr lang="es-ES"/>
        </a:p>
      </dgm:t>
    </dgm:pt>
    <dgm:pt modelId="{6703ECD4-6AC5-4ED1-9A8C-19D96354D8FD}" type="pres">
      <dgm:prSet presAssocID="{728BCB2F-E6DD-4E43-B8CB-B636F466962A}" presName="spacer" presStyleCnt="0"/>
      <dgm:spPr/>
    </dgm:pt>
    <dgm:pt modelId="{975CE2FC-FB4B-4D3E-B775-2AAA0808C1D4}" type="pres">
      <dgm:prSet presAssocID="{651F1983-72D9-483D-AD64-0F9134B2E13B}" presName="parentText" presStyleLbl="node1" presStyleIdx="4" presStyleCnt="7">
        <dgm:presLayoutVars>
          <dgm:chMax val="0"/>
          <dgm:bulletEnabled val="1"/>
        </dgm:presLayoutVars>
      </dgm:prSet>
      <dgm:spPr/>
      <dgm:t>
        <a:bodyPr/>
        <a:lstStyle/>
        <a:p>
          <a:endParaRPr lang="es-ES"/>
        </a:p>
      </dgm:t>
    </dgm:pt>
    <dgm:pt modelId="{4CD4D3F0-3360-4381-A6EB-46260356A072}" type="pres">
      <dgm:prSet presAssocID="{4F1ED531-5BDF-42EF-90FD-7AE7ABD1EB81}" presName="spacer" presStyleCnt="0"/>
      <dgm:spPr/>
    </dgm:pt>
    <dgm:pt modelId="{5D7E917A-0EED-4A77-8B4F-9AC0EF6213B3}" type="pres">
      <dgm:prSet presAssocID="{51C8A675-006A-441F-9FE7-B9B06547EF33}" presName="parentText" presStyleLbl="node1" presStyleIdx="5" presStyleCnt="7">
        <dgm:presLayoutVars>
          <dgm:chMax val="0"/>
          <dgm:bulletEnabled val="1"/>
        </dgm:presLayoutVars>
      </dgm:prSet>
      <dgm:spPr/>
      <dgm:t>
        <a:bodyPr/>
        <a:lstStyle/>
        <a:p>
          <a:endParaRPr lang="es-EC"/>
        </a:p>
      </dgm:t>
    </dgm:pt>
    <dgm:pt modelId="{9A10B4B3-4E7C-4B31-9160-6731EF6FC551}" type="pres">
      <dgm:prSet presAssocID="{2156CDC9-3CEB-4C54-A821-199C2FF0BBA2}" presName="spacer" presStyleCnt="0"/>
      <dgm:spPr/>
      <dgm:t>
        <a:bodyPr/>
        <a:lstStyle/>
        <a:p>
          <a:endParaRPr lang="es-EC"/>
        </a:p>
      </dgm:t>
    </dgm:pt>
    <dgm:pt modelId="{BAD7BD59-757D-4829-9950-6B4DAA16A6D2}" type="pres">
      <dgm:prSet presAssocID="{F0D03855-60B9-4B82-BD2B-E0B19F1E0B54}" presName="parentText" presStyleLbl="node1" presStyleIdx="6" presStyleCnt="7">
        <dgm:presLayoutVars>
          <dgm:chMax val="0"/>
          <dgm:bulletEnabled val="1"/>
        </dgm:presLayoutVars>
      </dgm:prSet>
      <dgm:spPr/>
      <dgm:t>
        <a:bodyPr/>
        <a:lstStyle/>
        <a:p>
          <a:endParaRPr lang="es-EC"/>
        </a:p>
      </dgm:t>
    </dgm:pt>
  </dgm:ptLst>
  <dgm:cxnLst>
    <dgm:cxn modelId="{5E1BF215-8082-41AA-8202-25ED789E4D44}" srcId="{FF718EA5-AF80-434E-9A3F-EDD149309734}" destId="{651F1983-72D9-483D-AD64-0F9134B2E13B}" srcOrd="4" destOrd="0" parTransId="{9A94815D-B2E4-43DC-8513-21960BD6A562}" sibTransId="{4F1ED531-5BDF-42EF-90FD-7AE7ABD1EB81}"/>
    <dgm:cxn modelId="{E112D261-E2FC-4CC4-AA8D-92072A9F739E}" type="presOf" srcId="{FF718EA5-AF80-434E-9A3F-EDD149309734}" destId="{4E626E47-481C-4DE8-BA4D-F141969C42A3}" srcOrd="0" destOrd="0" presId="urn:microsoft.com/office/officeart/2005/8/layout/vList2"/>
    <dgm:cxn modelId="{DC6F855F-77FA-48EE-BF4E-43FAD85C6B26}" srcId="{FF718EA5-AF80-434E-9A3F-EDD149309734}" destId="{0023C012-3B67-4DD0-B45C-39A6B4178571}" srcOrd="0" destOrd="0" parTransId="{8C05AA12-6BF9-443D-B632-5550514BDA14}" sibTransId="{FF6973E7-85D5-49B2-9943-A37FDD1E14A4}"/>
    <dgm:cxn modelId="{6045750D-503C-42B4-AFE0-B60ADFF4CF11}" srcId="{FF718EA5-AF80-434E-9A3F-EDD149309734}" destId="{F0D03855-60B9-4B82-BD2B-E0B19F1E0B54}" srcOrd="6" destOrd="0" parTransId="{5D8019EF-B05B-4B26-80AF-47EEAF29FBEF}" sibTransId="{A17ABA3B-1CA6-4FE1-8EB5-E27449A6D996}"/>
    <dgm:cxn modelId="{E023EDFE-6F56-47D4-B25D-E213D4DC37DE}" type="presOf" srcId="{0023C012-3B67-4DD0-B45C-39A6B4178571}" destId="{2E1E6642-30BA-4AD4-A691-4430D6194B48}" srcOrd="0" destOrd="0" presId="urn:microsoft.com/office/officeart/2005/8/layout/vList2"/>
    <dgm:cxn modelId="{BCA463FB-C3AE-4C91-9FAC-79F048A9E6B2}" srcId="{FF718EA5-AF80-434E-9A3F-EDD149309734}" destId="{90A22E66-EC9F-450F-A86D-79FEE62329EA}" srcOrd="2" destOrd="0" parTransId="{E33FA7A7-86AA-416E-961B-3278B9214B3A}" sibTransId="{39EA5CE8-9614-4323-9134-5A80E74FBE6F}"/>
    <dgm:cxn modelId="{7FE39D0E-A307-40EF-B9F2-419255376352}" type="presOf" srcId="{651F1983-72D9-483D-AD64-0F9134B2E13B}" destId="{975CE2FC-FB4B-4D3E-B775-2AAA0808C1D4}" srcOrd="0" destOrd="0" presId="urn:microsoft.com/office/officeart/2005/8/layout/vList2"/>
    <dgm:cxn modelId="{35910303-FB02-4C2C-9D4F-179447B3D296}" type="presOf" srcId="{F0D03855-60B9-4B82-BD2B-E0B19F1E0B54}" destId="{BAD7BD59-757D-4829-9950-6B4DAA16A6D2}" srcOrd="0" destOrd="0" presId="urn:microsoft.com/office/officeart/2005/8/layout/vList2"/>
    <dgm:cxn modelId="{E61B9D87-0ED5-462C-A2B5-71D896B3D6DC}" srcId="{FF718EA5-AF80-434E-9A3F-EDD149309734}" destId="{51C8A675-006A-441F-9FE7-B9B06547EF33}" srcOrd="5" destOrd="0" parTransId="{EFCE9294-456B-4235-A267-D17713E371CA}" sibTransId="{2156CDC9-3CEB-4C54-A821-199C2FF0BBA2}"/>
    <dgm:cxn modelId="{5FFF7558-A4EA-47D4-9249-0C6AE6E998BF}" type="presOf" srcId="{3C526556-6379-496C-8400-5F0D0055C0FD}" destId="{C1B5AB00-1BF1-4641-AFBD-E5CC965A94A4}" srcOrd="0" destOrd="0" presId="urn:microsoft.com/office/officeart/2005/8/layout/vList2"/>
    <dgm:cxn modelId="{AD0AE9A4-328F-41B4-AEF3-48E78F14FFB0}" type="presOf" srcId="{E64C0806-9198-4A7A-A827-31ED4AB3A113}" destId="{6D7BE8E2-7385-4D51-AF38-9C59F70DBA8A}" srcOrd="0" destOrd="0" presId="urn:microsoft.com/office/officeart/2005/8/layout/vList2"/>
    <dgm:cxn modelId="{5000EEF8-29AB-40C3-B1D5-6BD2F4B350E2}" type="presOf" srcId="{51C8A675-006A-441F-9FE7-B9B06547EF33}" destId="{5D7E917A-0EED-4A77-8B4F-9AC0EF6213B3}" srcOrd="0" destOrd="0" presId="urn:microsoft.com/office/officeart/2005/8/layout/vList2"/>
    <dgm:cxn modelId="{5023B47A-33B2-465F-8C91-EDE7D692AC9D}" srcId="{FF718EA5-AF80-434E-9A3F-EDD149309734}" destId="{3C526556-6379-496C-8400-5F0D0055C0FD}" srcOrd="1" destOrd="0" parTransId="{D7F8AC25-3178-4E5F-B609-0BC5C25EEE3B}" sibTransId="{27AF88E5-B8D6-46BD-B184-DCE46200B7B4}"/>
    <dgm:cxn modelId="{A9CE90A6-CB84-4147-8336-51FDB2C553AE}" srcId="{FF718EA5-AF80-434E-9A3F-EDD149309734}" destId="{E64C0806-9198-4A7A-A827-31ED4AB3A113}" srcOrd="3" destOrd="0" parTransId="{72136D6B-D7E5-4A28-B756-DB1E21D67D83}" sibTransId="{728BCB2F-E6DD-4E43-B8CB-B636F466962A}"/>
    <dgm:cxn modelId="{99FE6596-744E-4F9F-B61D-EF30AC0FEAAE}" type="presOf" srcId="{90A22E66-EC9F-450F-A86D-79FEE62329EA}" destId="{7D997CAE-2DE0-4F49-865B-0C2E48F91FF2}" srcOrd="0" destOrd="0" presId="urn:microsoft.com/office/officeart/2005/8/layout/vList2"/>
    <dgm:cxn modelId="{2E12A567-8409-4949-885B-F06ADD7B1CB6}" type="presParOf" srcId="{4E626E47-481C-4DE8-BA4D-F141969C42A3}" destId="{2E1E6642-30BA-4AD4-A691-4430D6194B48}" srcOrd="0" destOrd="0" presId="urn:microsoft.com/office/officeart/2005/8/layout/vList2"/>
    <dgm:cxn modelId="{DAEF2954-C06D-4435-9BCB-C59B18F649C4}" type="presParOf" srcId="{4E626E47-481C-4DE8-BA4D-F141969C42A3}" destId="{3F81BBEA-C02A-4087-A329-2436A59D8F3B}" srcOrd="1" destOrd="0" presId="urn:microsoft.com/office/officeart/2005/8/layout/vList2"/>
    <dgm:cxn modelId="{4BB900CE-5CA6-44E9-ACA2-183806A39E65}" type="presParOf" srcId="{4E626E47-481C-4DE8-BA4D-F141969C42A3}" destId="{C1B5AB00-1BF1-4641-AFBD-E5CC965A94A4}" srcOrd="2" destOrd="0" presId="urn:microsoft.com/office/officeart/2005/8/layout/vList2"/>
    <dgm:cxn modelId="{5EC042C4-CC29-45DC-8E83-40D7A44E4824}" type="presParOf" srcId="{4E626E47-481C-4DE8-BA4D-F141969C42A3}" destId="{D7379513-F0BD-4F71-9436-E35CAA6CD84B}" srcOrd="3" destOrd="0" presId="urn:microsoft.com/office/officeart/2005/8/layout/vList2"/>
    <dgm:cxn modelId="{FC965771-9851-4514-B7C6-AD8A24A8F4AD}" type="presParOf" srcId="{4E626E47-481C-4DE8-BA4D-F141969C42A3}" destId="{7D997CAE-2DE0-4F49-865B-0C2E48F91FF2}" srcOrd="4" destOrd="0" presId="urn:microsoft.com/office/officeart/2005/8/layout/vList2"/>
    <dgm:cxn modelId="{C7A3CFA3-3533-47D2-9993-812D2D4B433A}" type="presParOf" srcId="{4E626E47-481C-4DE8-BA4D-F141969C42A3}" destId="{BC5CB495-56AE-4E68-8AE0-82BA7AF406F3}" srcOrd="5" destOrd="0" presId="urn:microsoft.com/office/officeart/2005/8/layout/vList2"/>
    <dgm:cxn modelId="{F9D54A4B-1A02-4E83-A360-BE2F2680AD78}" type="presParOf" srcId="{4E626E47-481C-4DE8-BA4D-F141969C42A3}" destId="{6D7BE8E2-7385-4D51-AF38-9C59F70DBA8A}" srcOrd="6" destOrd="0" presId="urn:microsoft.com/office/officeart/2005/8/layout/vList2"/>
    <dgm:cxn modelId="{A176E55D-13FD-447E-B68C-C6565F91D6FB}" type="presParOf" srcId="{4E626E47-481C-4DE8-BA4D-F141969C42A3}" destId="{6703ECD4-6AC5-4ED1-9A8C-19D96354D8FD}" srcOrd="7" destOrd="0" presId="urn:microsoft.com/office/officeart/2005/8/layout/vList2"/>
    <dgm:cxn modelId="{485D841B-C58C-4296-87A1-C0280BAC71FB}" type="presParOf" srcId="{4E626E47-481C-4DE8-BA4D-F141969C42A3}" destId="{975CE2FC-FB4B-4D3E-B775-2AAA0808C1D4}" srcOrd="8" destOrd="0" presId="urn:microsoft.com/office/officeart/2005/8/layout/vList2"/>
    <dgm:cxn modelId="{B06F43F4-4034-450B-BCA8-75F05A7A77C4}" type="presParOf" srcId="{4E626E47-481C-4DE8-BA4D-F141969C42A3}" destId="{4CD4D3F0-3360-4381-A6EB-46260356A072}" srcOrd="9" destOrd="0" presId="urn:microsoft.com/office/officeart/2005/8/layout/vList2"/>
    <dgm:cxn modelId="{A0FC330D-57A6-4224-8750-4C2514B66A9D}" type="presParOf" srcId="{4E626E47-481C-4DE8-BA4D-F141969C42A3}" destId="{5D7E917A-0EED-4A77-8B4F-9AC0EF6213B3}" srcOrd="10" destOrd="0" presId="urn:microsoft.com/office/officeart/2005/8/layout/vList2"/>
    <dgm:cxn modelId="{10AB835E-7017-426E-A639-E37C24E69722}" type="presParOf" srcId="{4E626E47-481C-4DE8-BA4D-F141969C42A3}" destId="{9A10B4B3-4E7C-4B31-9160-6731EF6FC551}" srcOrd="11" destOrd="0" presId="urn:microsoft.com/office/officeart/2005/8/layout/vList2"/>
    <dgm:cxn modelId="{3964C3D1-148C-41C2-B2B4-D9982559FE29}" type="presParOf" srcId="{4E626E47-481C-4DE8-BA4D-F141969C42A3}" destId="{BAD7BD59-757D-4829-9950-6B4DAA16A6D2}"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E17BEE9-4425-4A3F-9906-52018625F334}"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s-ES"/>
        </a:p>
      </dgm:t>
    </dgm:pt>
    <dgm:pt modelId="{514CFF92-52C7-4F10-9F1C-9461C8694F95}">
      <dgm:prSet phldrT="[Text]" custT="1"/>
      <dgm:spPr/>
      <dgm:t>
        <a:bodyPr/>
        <a:lstStyle/>
        <a:p>
          <a:r>
            <a:rPr lang="es-ES" sz="2400" dirty="0" smtClean="0"/>
            <a:t>Conectado a la red eléctrica</a:t>
          </a:r>
          <a:endParaRPr lang="es-ES" sz="2400" dirty="0"/>
        </a:p>
      </dgm:t>
    </dgm:pt>
    <dgm:pt modelId="{6D9F3B1E-C12A-4D9A-B40D-539BEC6304EF}" type="parTrans" cxnId="{BE2B26A9-4B92-4FFF-B66A-BB2B8912764A}">
      <dgm:prSet/>
      <dgm:spPr/>
      <dgm:t>
        <a:bodyPr/>
        <a:lstStyle/>
        <a:p>
          <a:endParaRPr lang="es-ES"/>
        </a:p>
      </dgm:t>
    </dgm:pt>
    <dgm:pt modelId="{27D66D6E-1919-4624-A2FD-00B6E20EB768}" type="sibTrans" cxnId="{BE2B26A9-4B92-4FFF-B66A-BB2B8912764A}">
      <dgm:prSet/>
      <dgm:spPr/>
      <dgm:t>
        <a:bodyPr/>
        <a:lstStyle/>
        <a:p>
          <a:endParaRPr lang="es-ES"/>
        </a:p>
      </dgm:t>
    </dgm:pt>
    <dgm:pt modelId="{A4F31E98-506B-4900-8B35-5915DFB0943A}">
      <dgm:prSet phldrT="[Text]" custT="1"/>
      <dgm:spPr/>
      <dgm:t>
        <a:bodyPr/>
        <a:lstStyle/>
        <a:p>
          <a:r>
            <a:rPr lang="es-ES" sz="1600" dirty="0" smtClean="0"/>
            <a:t>La red eléctrica se encarga del balance de potencia entre la generación y demanda.</a:t>
          </a:r>
          <a:endParaRPr lang="es-ES" sz="1600" dirty="0"/>
        </a:p>
      </dgm:t>
    </dgm:pt>
    <dgm:pt modelId="{9323BAC6-C00C-4113-ABD8-17F990BF4B04}" type="parTrans" cxnId="{954E6F32-2F6D-4C58-8947-62A5DD2D47F8}">
      <dgm:prSet/>
      <dgm:spPr/>
      <dgm:t>
        <a:bodyPr/>
        <a:lstStyle/>
        <a:p>
          <a:endParaRPr lang="es-ES"/>
        </a:p>
      </dgm:t>
    </dgm:pt>
    <dgm:pt modelId="{A4DD88CA-FA58-4B81-A8F6-F35FEC0794CF}" type="sibTrans" cxnId="{954E6F32-2F6D-4C58-8947-62A5DD2D47F8}">
      <dgm:prSet/>
      <dgm:spPr/>
      <dgm:t>
        <a:bodyPr/>
        <a:lstStyle/>
        <a:p>
          <a:endParaRPr lang="es-ES"/>
        </a:p>
      </dgm:t>
    </dgm:pt>
    <dgm:pt modelId="{5270D6B5-F69B-4855-855B-E70F20E9A8D0}" type="pres">
      <dgm:prSet presAssocID="{7E17BEE9-4425-4A3F-9906-52018625F334}" presName="Name0" presStyleCnt="0">
        <dgm:presLayoutVars>
          <dgm:chMax val="1"/>
          <dgm:chPref val="1"/>
          <dgm:dir/>
          <dgm:animOne val="branch"/>
          <dgm:animLvl val="lvl"/>
        </dgm:presLayoutVars>
      </dgm:prSet>
      <dgm:spPr/>
      <dgm:t>
        <a:bodyPr/>
        <a:lstStyle/>
        <a:p>
          <a:endParaRPr lang="es-ES"/>
        </a:p>
      </dgm:t>
    </dgm:pt>
    <dgm:pt modelId="{C7938A52-ED54-4D22-824A-98F6DEE6E1F5}" type="pres">
      <dgm:prSet presAssocID="{514CFF92-52C7-4F10-9F1C-9461C8694F95}" presName="Parent" presStyleLbl="node0" presStyleIdx="0" presStyleCnt="1">
        <dgm:presLayoutVars>
          <dgm:chMax val="6"/>
          <dgm:chPref val="6"/>
        </dgm:presLayoutVars>
      </dgm:prSet>
      <dgm:spPr/>
      <dgm:t>
        <a:bodyPr/>
        <a:lstStyle/>
        <a:p>
          <a:endParaRPr lang="es-ES"/>
        </a:p>
      </dgm:t>
    </dgm:pt>
    <dgm:pt modelId="{67A04942-2171-40EA-8EA7-A3546C5C3E60}" type="pres">
      <dgm:prSet presAssocID="{A4F31E98-506B-4900-8B35-5915DFB0943A}" presName="Accent1" presStyleCnt="0"/>
      <dgm:spPr/>
    </dgm:pt>
    <dgm:pt modelId="{5399C556-FAD0-4740-89B3-578CB8FB5CB4}" type="pres">
      <dgm:prSet presAssocID="{A4F31E98-506B-4900-8B35-5915DFB0943A}" presName="Accent" presStyleLbl="bgShp" presStyleIdx="0" presStyleCnt="1"/>
      <dgm:spPr/>
    </dgm:pt>
    <dgm:pt modelId="{A10E4C30-C9D0-4081-8CB6-C4F1B4E404C8}" type="pres">
      <dgm:prSet presAssocID="{A4F31E98-506B-4900-8B35-5915DFB0943A}" presName="Child1" presStyleLbl="node1" presStyleIdx="0" presStyleCnt="1">
        <dgm:presLayoutVars>
          <dgm:chMax val="0"/>
          <dgm:chPref val="0"/>
          <dgm:bulletEnabled val="1"/>
        </dgm:presLayoutVars>
      </dgm:prSet>
      <dgm:spPr/>
      <dgm:t>
        <a:bodyPr/>
        <a:lstStyle/>
        <a:p>
          <a:endParaRPr lang="es-ES"/>
        </a:p>
      </dgm:t>
    </dgm:pt>
  </dgm:ptLst>
  <dgm:cxnLst>
    <dgm:cxn modelId="{954E6F32-2F6D-4C58-8947-62A5DD2D47F8}" srcId="{514CFF92-52C7-4F10-9F1C-9461C8694F95}" destId="{A4F31E98-506B-4900-8B35-5915DFB0943A}" srcOrd="0" destOrd="0" parTransId="{9323BAC6-C00C-4113-ABD8-17F990BF4B04}" sibTransId="{A4DD88CA-FA58-4B81-A8F6-F35FEC0794CF}"/>
    <dgm:cxn modelId="{6CA81B56-D9D9-4F6C-8F00-33C0C0EA28AB}" type="presOf" srcId="{7E17BEE9-4425-4A3F-9906-52018625F334}" destId="{5270D6B5-F69B-4855-855B-E70F20E9A8D0}" srcOrd="0" destOrd="0" presId="urn:microsoft.com/office/officeart/2011/layout/HexagonRadial"/>
    <dgm:cxn modelId="{BE2B26A9-4B92-4FFF-B66A-BB2B8912764A}" srcId="{7E17BEE9-4425-4A3F-9906-52018625F334}" destId="{514CFF92-52C7-4F10-9F1C-9461C8694F95}" srcOrd="0" destOrd="0" parTransId="{6D9F3B1E-C12A-4D9A-B40D-539BEC6304EF}" sibTransId="{27D66D6E-1919-4624-A2FD-00B6E20EB768}"/>
    <dgm:cxn modelId="{354C66AF-8AD3-4C03-988B-A15EC83CC057}" type="presOf" srcId="{514CFF92-52C7-4F10-9F1C-9461C8694F95}" destId="{C7938A52-ED54-4D22-824A-98F6DEE6E1F5}" srcOrd="0" destOrd="0" presId="urn:microsoft.com/office/officeart/2011/layout/HexagonRadial"/>
    <dgm:cxn modelId="{A23846DD-7F30-439B-8975-E877D02DA3D8}" type="presOf" srcId="{A4F31E98-506B-4900-8B35-5915DFB0943A}" destId="{A10E4C30-C9D0-4081-8CB6-C4F1B4E404C8}" srcOrd="0" destOrd="0" presId="urn:microsoft.com/office/officeart/2011/layout/HexagonRadial"/>
    <dgm:cxn modelId="{FE67175B-AC45-4316-9777-889BA703BDBB}" type="presParOf" srcId="{5270D6B5-F69B-4855-855B-E70F20E9A8D0}" destId="{C7938A52-ED54-4D22-824A-98F6DEE6E1F5}" srcOrd="0" destOrd="0" presId="urn:microsoft.com/office/officeart/2011/layout/HexagonRadial"/>
    <dgm:cxn modelId="{C57288E9-A702-49D0-B4AF-9244C231E58D}" type="presParOf" srcId="{5270D6B5-F69B-4855-855B-E70F20E9A8D0}" destId="{67A04942-2171-40EA-8EA7-A3546C5C3E60}" srcOrd="1" destOrd="0" presId="urn:microsoft.com/office/officeart/2011/layout/HexagonRadial"/>
    <dgm:cxn modelId="{7692DB58-C308-40D2-BCF7-E7C1193F6769}" type="presParOf" srcId="{67A04942-2171-40EA-8EA7-A3546C5C3E60}" destId="{5399C556-FAD0-4740-89B3-578CB8FB5CB4}" srcOrd="0" destOrd="0" presId="urn:microsoft.com/office/officeart/2011/layout/HexagonRadial"/>
    <dgm:cxn modelId="{70C648AD-AE1A-453D-BB8B-B9DCEBAD8428}" type="presParOf" srcId="{5270D6B5-F69B-4855-855B-E70F20E9A8D0}" destId="{A10E4C30-C9D0-4081-8CB6-C4F1B4E404C8}" srcOrd="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17BEE9-4425-4A3F-9906-52018625F334}"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s-ES"/>
        </a:p>
      </dgm:t>
    </dgm:pt>
    <dgm:pt modelId="{514CFF92-52C7-4F10-9F1C-9461C8694F95}">
      <dgm:prSet phldrT="[Text]" custT="1"/>
      <dgm:spPr/>
      <dgm:t>
        <a:bodyPr/>
        <a:lstStyle/>
        <a:p>
          <a:r>
            <a:rPr lang="es-ES" sz="2400" dirty="0" smtClean="0"/>
            <a:t>Aislado de la red eléctrica</a:t>
          </a:r>
          <a:endParaRPr lang="es-ES" sz="2400" dirty="0"/>
        </a:p>
      </dgm:t>
    </dgm:pt>
    <dgm:pt modelId="{6D9F3B1E-C12A-4D9A-B40D-539BEC6304EF}" type="parTrans" cxnId="{BE2B26A9-4B92-4FFF-B66A-BB2B8912764A}">
      <dgm:prSet/>
      <dgm:spPr/>
      <dgm:t>
        <a:bodyPr/>
        <a:lstStyle/>
        <a:p>
          <a:endParaRPr lang="es-ES"/>
        </a:p>
      </dgm:t>
    </dgm:pt>
    <dgm:pt modelId="{27D66D6E-1919-4624-A2FD-00B6E20EB768}" type="sibTrans" cxnId="{BE2B26A9-4B92-4FFF-B66A-BB2B8912764A}">
      <dgm:prSet/>
      <dgm:spPr/>
      <dgm:t>
        <a:bodyPr/>
        <a:lstStyle/>
        <a:p>
          <a:endParaRPr lang="es-ES"/>
        </a:p>
      </dgm:t>
    </dgm:pt>
    <dgm:pt modelId="{A4F31E98-506B-4900-8B35-5915DFB0943A}">
      <dgm:prSet phldrT="[Text]" custT="1"/>
      <dgm:spPr/>
      <dgm:t>
        <a:bodyPr/>
        <a:lstStyle/>
        <a:p>
          <a:r>
            <a:rPr lang="es-ES" sz="1600" dirty="0" smtClean="0"/>
            <a:t>El ESS  mantiene el balance de potencia.</a:t>
          </a:r>
          <a:endParaRPr lang="es-ES" sz="1600" dirty="0"/>
        </a:p>
      </dgm:t>
    </dgm:pt>
    <dgm:pt modelId="{9323BAC6-C00C-4113-ABD8-17F990BF4B04}" type="parTrans" cxnId="{954E6F32-2F6D-4C58-8947-62A5DD2D47F8}">
      <dgm:prSet/>
      <dgm:spPr/>
      <dgm:t>
        <a:bodyPr/>
        <a:lstStyle/>
        <a:p>
          <a:endParaRPr lang="es-ES"/>
        </a:p>
      </dgm:t>
    </dgm:pt>
    <dgm:pt modelId="{A4DD88CA-FA58-4B81-A8F6-F35FEC0794CF}" type="sibTrans" cxnId="{954E6F32-2F6D-4C58-8947-62A5DD2D47F8}">
      <dgm:prSet/>
      <dgm:spPr/>
      <dgm:t>
        <a:bodyPr/>
        <a:lstStyle/>
        <a:p>
          <a:endParaRPr lang="es-ES"/>
        </a:p>
      </dgm:t>
    </dgm:pt>
    <dgm:pt modelId="{4B1F4043-3DDB-4D23-8D07-E3859FB7FFF2}">
      <dgm:prSet custT="1"/>
      <dgm:spPr/>
      <dgm:t>
        <a:bodyPr/>
        <a:lstStyle/>
        <a:p>
          <a:r>
            <a:rPr lang="es-ES" sz="1600" dirty="0" smtClean="0"/>
            <a:t>Evitar desequilibrios de potencia repentinos</a:t>
          </a:r>
          <a:endParaRPr lang="es-ES" sz="1600" dirty="0"/>
        </a:p>
      </dgm:t>
    </dgm:pt>
    <dgm:pt modelId="{96274D58-4E79-411B-80C9-FCB21E7A4075}" type="parTrans" cxnId="{DD5EE140-1E1D-4604-B7B9-E782ED35C603}">
      <dgm:prSet/>
      <dgm:spPr/>
      <dgm:t>
        <a:bodyPr/>
        <a:lstStyle/>
        <a:p>
          <a:endParaRPr lang="es-ES"/>
        </a:p>
      </dgm:t>
    </dgm:pt>
    <dgm:pt modelId="{9BFE34BA-B22B-496B-A908-439F232D263F}" type="sibTrans" cxnId="{DD5EE140-1E1D-4604-B7B9-E782ED35C603}">
      <dgm:prSet/>
      <dgm:spPr/>
      <dgm:t>
        <a:bodyPr/>
        <a:lstStyle/>
        <a:p>
          <a:endParaRPr lang="es-ES"/>
        </a:p>
      </dgm:t>
    </dgm:pt>
    <dgm:pt modelId="{EAF29CC8-E8E9-48F4-874E-3A9D947597E6}">
      <dgm:prSet custT="1"/>
      <dgm:spPr/>
      <dgm:t>
        <a:bodyPr/>
        <a:lstStyle/>
        <a:p>
          <a:r>
            <a:rPr lang="es-ES" sz="1600" dirty="0" smtClean="0"/>
            <a:t>Evitar desviaciones de frecuencias  y voltajes </a:t>
          </a:r>
          <a:endParaRPr lang="es-ES" sz="1600" dirty="0"/>
        </a:p>
      </dgm:t>
    </dgm:pt>
    <dgm:pt modelId="{32C88841-CEA8-406F-8B0A-F1D9D5B95ECC}" type="parTrans" cxnId="{BBD6474F-4C63-46FE-8E9C-A2AB1B09DFC9}">
      <dgm:prSet/>
      <dgm:spPr/>
      <dgm:t>
        <a:bodyPr/>
        <a:lstStyle/>
        <a:p>
          <a:endParaRPr lang="es-ES"/>
        </a:p>
      </dgm:t>
    </dgm:pt>
    <dgm:pt modelId="{0F894D87-663E-4F83-AE58-AB18DC8DC000}" type="sibTrans" cxnId="{BBD6474F-4C63-46FE-8E9C-A2AB1B09DFC9}">
      <dgm:prSet/>
      <dgm:spPr/>
      <dgm:t>
        <a:bodyPr/>
        <a:lstStyle/>
        <a:p>
          <a:endParaRPr lang="es-ES"/>
        </a:p>
      </dgm:t>
    </dgm:pt>
    <dgm:pt modelId="{EE0641AC-B67C-4981-AB1A-86C2C6118538}">
      <dgm:prSet custT="1"/>
      <dgm:spPr/>
      <dgm:t>
        <a:bodyPr/>
        <a:lstStyle/>
        <a:p>
          <a:r>
            <a:rPr lang="es-ES" sz="1600" dirty="0" smtClean="0"/>
            <a:t> Garantizar confiabilidad y seguridad a los usuarios conectados</a:t>
          </a:r>
          <a:endParaRPr lang="es-ES" sz="1600" dirty="0"/>
        </a:p>
      </dgm:t>
    </dgm:pt>
    <dgm:pt modelId="{6537F75A-BB0F-4D45-A78C-6412EDF8C3A8}" type="parTrans" cxnId="{5FA20273-0CA6-4AFF-8F84-CF46ED11E940}">
      <dgm:prSet/>
      <dgm:spPr/>
      <dgm:t>
        <a:bodyPr/>
        <a:lstStyle/>
        <a:p>
          <a:endParaRPr lang="es-ES"/>
        </a:p>
      </dgm:t>
    </dgm:pt>
    <dgm:pt modelId="{0A39CACA-8EAB-43BC-83AD-15AC2E2B3CAD}" type="sibTrans" cxnId="{5FA20273-0CA6-4AFF-8F84-CF46ED11E940}">
      <dgm:prSet/>
      <dgm:spPr/>
      <dgm:t>
        <a:bodyPr/>
        <a:lstStyle/>
        <a:p>
          <a:endParaRPr lang="es-ES"/>
        </a:p>
      </dgm:t>
    </dgm:pt>
    <dgm:pt modelId="{513876FB-919F-420D-A4DB-C07D21433EFC}" type="pres">
      <dgm:prSet presAssocID="{7E17BEE9-4425-4A3F-9906-52018625F334}" presName="composite" presStyleCnt="0">
        <dgm:presLayoutVars>
          <dgm:chMax val="1"/>
          <dgm:dir/>
          <dgm:resizeHandles val="exact"/>
        </dgm:presLayoutVars>
      </dgm:prSet>
      <dgm:spPr/>
      <dgm:t>
        <a:bodyPr/>
        <a:lstStyle/>
        <a:p>
          <a:endParaRPr lang="es-ES"/>
        </a:p>
      </dgm:t>
    </dgm:pt>
    <dgm:pt modelId="{A4BF1379-57F3-4518-AB38-F1551C1B56FD}" type="pres">
      <dgm:prSet presAssocID="{7E17BEE9-4425-4A3F-9906-52018625F334}" presName="radial" presStyleCnt="0">
        <dgm:presLayoutVars>
          <dgm:animLvl val="ctr"/>
        </dgm:presLayoutVars>
      </dgm:prSet>
      <dgm:spPr/>
    </dgm:pt>
    <dgm:pt modelId="{848E8009-367E-49FA-B9E5-A3AFDB79D6BF}" type="pres">
      <dgm:prSet presAssocID="{514CFF92-52C7-4F10-9F1C-9461C8694F95}" presName="centerShape" presStyleLbl="vennNode1" presStyleIdx="0" presStyleCnt="5" custScaleX="82834" custScaleY="79807"/>
      <dgm:spPr/>
      <dgm:t>
        <a:bodyPr/>
        <a:lstStyle/>
        <a:p>
          <a:endParaRPr lang="es-ES"/>
        </a:p>
      </dgm:t>
    </dgm:pt>
    <dgm:pt modelId="{09F73787-5BD6-48E4-98C0-9F8EFCB3A100}" type="pres">
      <dgm:prSet presAssocID="{A4F31E98-506B-4900-8B35-5915DFB0943A}" presName="node" presStyleLbl="vennNode1" presStyleIdx="1" presStyleCnt="5" custScaleX="131047" custScaleY="132013">
        <dgm:presLayoutVars>
          <dgm:bulletEnabled val="1"/>
        </dgm:presLayoutVars>
      </dgm:prSet>
      <dgm:spPr/>
      <dgm:t>
        <a:bodyPr/>
        <a:lstStyle/>
        <a:p>
          <a:endParaRPr lang="es-ES"/>
        </a:p>
      </dgm:t>
    </dgm:pt>
    <dgm:pt modelId="{5E8ABF4A-F33B-441C-BEF1-267DA0DF6E3C}" type="pres">
      <dgm:prSet presAssocID="{EAF29CC8-E8E9-48F4-874E-3A9D947597E6}" presName="node" presStyleLbl="vennNode1" presStyleIdx="2" presStyleCnt="5" custScaleX="110993" custScaleY="109096">
        <dgm:presLayoutVars>
          <dgm:bulletEnabled val="1"/>
        </dgm:presLayoutVars>
      </dgm:prSet>
      <dgm:spPr/>
      <dgm:t>
        <a:bodyPr/>
        <a:lstStyle/>
        <a:p>
          <a:endParaRPr lang="es-ES"/>
        </a:p>
      </dgm:t>
    </dgm:pt>
    <dgm:pt modelId="{7F9EE557-208B-4BC8-B090-DFE040EB632E}" type="pres">
      <dgm:prSet presAssocID="{EE0641AC-B67C-4981-AB1A-86C2C6118538}" presName="node" presStyleLbl="vennNode1" presStyleIdx="3" presStyleCnt="5" custScaleX="136209" custScaleY="116350">
        <dgm:presLayoutVars>
          <dgm:bulletEnabled val="1"/>
        </dgm:presLayoutVars>
      </dgm:prSet>
      <dgm:spPr/>
      <dgm:t>
        <a:bodyPr/>
        <a:lstStyle/>
        <a:p>
          <a:endParaRPr lang="es-ES"/>
        </a:p>
      </dgm:t>
    </dgm:pt>
    <dgm:pt modelId="{A53C23AB-B15A-4446-8B0A-ADCD51DC01E9}" type="pres">
      <dgm:prSet presAssocID="{4B1F4043-3DDB-4D23-8D07-E3859FB7FFF2}" presName="node" presStyleLbl="vennNode1" presStyleIdx="4" presStyleCnt="5" custScaleX="128242" custScaleY="117896">
        <dgm:presLayoutVars>
          <dgm:bulletEnabled val="1"/>
        </dgm:presLayoutVars>
      </dgm:prSet>
      <dgm:spPr/>
      <dgm:t>
        <a:bodyPr/>
        <a:lstStyle/>
        <a:p>
          <a:endParaRPr lang="es-ES"/>
        </a:p>
      </dgm:t>
    </dgm:pt>
  </dgm:ptLst>
  <dgm:cxnLst>
    <dgm:cxn modelId="{F2CB059D-F365-41D1-8462-979A7B79F4C7}" type="presOf" srcId="{7E17BEE9-4425-4A3F-9906-52018625F334}" destId="{513876FB-919F-420D-A4DB-C07D21433EFC}" srcOrd="0" destOrd="0" presId="urn:microsoft.com/office/officeart/2005/8/layout/radial3"/>
    <dgm:cxn modelId="{6E307C86-500A-4198-A5F3-0131D4C850E2}" type="presOf" srcId="{EAF29CC8-E8E9-48F4-874E-3A9D947597E6}" destId="{5E8ABF4A-F33B-441C-BEF1-267DA0DF6E3C}" srcOrd="0" destOrd="0" presId="urn:microsoft.com/office/officeart/2005/8/layout/radial3"/>
    <dgm:cxn modelId="{E4442B6A-ED5B-483F-80C0-D6AF9DBABCCA}" type="presOf" srcId="{4B1F4043-3DDB-4D23-8D07-E3859FB7FFF2}" destId="{A53C23AB-B15A-4446-8B0A-ADCD51DC01E9}" srcOrd="0" destOrd="0" presId="urn:microsoft.com/office/officeart/2005/8/layout/radial3"/>
    <dgm:cxn modelId="{0F8EEDAD-A2FF-45CF-886A-7D7B2D828134}" type="presOf" srcId="{A4F31E98-506B-4900-8B35-5915DFB0943A}" destId="{09F73787-5BD6-48E4-98C0-9F8EFCB3A100}" srcOrd="0" destOrd="0" presId="urn:microsoft.com/office/officeart/2005/8/layout/radial3"/>
    <dgm:cxn modelId="{CE342095-95FE-496B-80FC-384177D24361}" type="presOf" srcId="{EE0641AC-B67C-4981-AB1A-86C2C6118538}" destId="{7F9EE557-208B-4BC8-B090-DFE040EB632E}" srcOrd="0" destOrd="0" presId="urn:microsoft.com/office/officeart/2005/8/layout/radial3"/>
    <dgm:cxn modelId="{954E6F32-2F6D-4C58-8947-62A5DD2D47F8}" srcId="{514CFF92-52C7-4F10-9F1C-9461C8694F95}" destId="{A4F31E98-506B-4900-8B35-5915DFB0943A}" srcOrd="0" destOrd="0" parTransId="{9323BAC6-C00C-4113-ABD8-17F990BF4B04}" sibTransId="{A4DD88CA-FA58-4B81-A8F6-F35FEC0794CF}"/>
    <dgm:cxn modelId="{BC8175D9-D48E-426A-8700-C2711750F784}" type="presOf" srcId="{514CFF92-52C7-4F10-9F1C-9461C8694F95}" destId="{848E8009-367E-49FA-B9E5-A3AFDB79D6BF}" srcOrd="0" destOrd="0" presId="urn:microsoft.com/office/officeart/2005/8/layout/radial3"/>
    <dgm:cxn modelId="{DD5EE140-1E1D-4604-B7B9-E782ED35C603}" srcId="{514CFF92-52C7-4F10-9F1C-9461C8694F95}" destId="{4B1F4043-3DDB-4D23-8D07-E3859FB7FFF2}" srcOrd="3" destOrd="0" parTransId="{96274D58-4E79-411B-80C9-FCB21E7A4075}" sibTransId="{9BFE34BA-B22B-496B-A908-439F232D263F}"/>
    <dgm:cxn modelId="{BBD6474F-4C63-46FE-8E9C-A2AB1B09DFC9}" srcId="{514CFF92-52C7-4F10-9F1C-9461C8694F95}" destId="{EAF29CC8-E8E9-48F4-874E-3A9D947597E6}" srcOrd="1" destOrd="0" parTransId="{32C88841-CEA8-406F-8B0A-F1D9D5B95ECC}" sibTransId="{0F894D87-663E-4F83-AE58-AB18DC8DC000}"/>
    <dgm:cxn modelId="{BE2B26A9-4B92-4FFF-B66A-BB2B8912764A}" srcId="{7E17BEE9-4425-4A3F-9906-52018625F334}" destId="{514CFF92-52C7-4F10-9F1C-9461C8694F95}" srcOrd="0" destOrd="0" parTransId="{6D9F3B1E-C12A-4D9A-B40D-539BEC6304EF}" sibTransId="{27D66D6E-1919-4624-A2FD-00B6E20EB768}"/>
    <dgm:cxn modelId="{5FA20273-0CA6-4AFF-8F84-CF46ED11E940}" srcId="{514CFF92-52C7-4F10-9F1C-9461C8694F95}" destId="{EE0641AC-B67C-4981-AB1A-86C2C6118538}" srcOrd="2" destOrd="0" parTransId="{6537F75A-BB0F-4D45-A78C-6412EDF8C3A8}" sibTransId="{0A39CACA-8EAB-43BC-83AD-15AC2E2B3CAD}"/>
    <dgm:cxn modelId="{7723278B-2EE3-48D0-9D1F-93FF7579A010}" type="presParOf" srcId="{513876FB-919F-420D-A4DB-C07D21433EFC}" destId="{A4BF1379-57F3-4518-AB38-F1551C1B56FD}" srcOrd="0" destOrd="0" presId="urn:microsoft.com/office/officeart/2005/8/layout/radial3"/>
    <dgm:cxn modelId="{6233884E-7DF5-4449-AA45-314D9B37F720}" type="presParOf" srcId="{A4BF1379-57F3-4518-AB38-F1551C1B56FD}" destId="{848E8009-367E-49FA-B9E5-A3AFDB79D6BF}" srcOrd="0" destOrd="0" presId="urn:microsoft.com/office/officeart/2005/8/layout/radial3"/>
    <dgm:cxn modelId="{C152B93A-0613-40AA-BE56-0D6FF63F21FF}" type="presParOf" srcId="{A4BF1379-57F3-4518-AB38-F1551C1B56FD}" destId="{09F73787-5BD6-48E4-98C0-9F8EFCB3A100}" srcOrd="1" destOrd="0" presId="urn:microsoft.com/office/officeart/2005/8/layout/radial3"/>
    <dgm:cxn modelId="{7DA88BBA-29A2-4E11-94E3-6A6A9140E68C}" type="presParOf" srcId="{A4BF1379-57F3-4518-AB38-F1551C1B56FD}" destId="{5E8ABF4A-F33B-441C-BEF1-267DA0DF6E3C}" srcOrd="2" destOrd="0" presId="urn:microsoft.com/office/officeart/2005/8/layout/radial3"/>
    <dgm:cxn modelId="{31DBC7B9-1979-472D-A832-A10A0D9F710C}" type="presParOf" srcId="{A4BF1379-57F3-4518-AB38-F1551C1B56FD}" destId="{7F9EE557-208B-4BC8-B090-DFE040EB632E}" srcOrd="3" destOrd="0" presId="urn:microsoft.com/office/officeart/2005/8/layout/radial3"/>
    <dgm:cxn modelId="{1EEF78B8-551A-4CAC-A3D9-98BFB9BCFB78}" type="presParOf" srcId="{A4BF1379-57F3-4518-AB38-F1551C1B56FD}" destId="{A53C23AB-B15A-4446-8B0A-ADCD51DC01E9}" srcOrd="4" destOrd="0" presId="urn:microsoft.com/office/officeart/2005/8/layout/radial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8B3581-EE09-4417-AE6A-D70C95E8BB6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ES"/>
        </a:p>
      </dgm:t>
    </dgm:pt>
    <dgm:pt modelId="{CADF47E5-4B97-43A1-BC2C-0609ACD36B1D}">
      <dgm:prSet phldrT="[Text]"/>
      <dgm:spPr/>
      <dgm:t>
        <a:bodyPr/>
        <a:lstStyle/>
        <a:p>
          <a:r>
            <a:rPr lang="es-ES" dirty="0" smtClean="0"/>
            <a:t>Intercambiar potencia entre MGs</a:t>
          </a:r>
          <a:endParaRPr lang="es-ES" dirty="0"/>
        </a:p>
      </dgm:t>
    </dgm:pt>
    <dgm:pt modelId="{5CA2BB82-6B1C-4238-B64E-729472235582}" type="parTrans" cxnId="{32472F4E-4099-4AC7-BBAE-D922DB2816A1}">
      <dgm:prSet/>
      <dgm:spPr/>
      <dgm:t>
        <a:bodyPr/>
        <a:lstStyle/>
        <a:p>
          <a:endParaRPr lang="es-ES"/>
        </a:p>
      </dgm:t>
    </dgm:pt>
    <dgm:pt modelId="{2BBAF82D-059C-4C6F-B2AD-6FC80041739D}" type="sibTrans" cxnId="{32472F4E-4099-4AC7-BBAE-D922DB2816A1}">
      <dgm:prSet/>
      <dgm:spPr/>
      <dgm:t>
        <a:bodyPr/>
        <a:lstStyle/>
        <a:p>
          <a:endParaRPr lang="es-ES"/>
        </a:p>
      </dgm:t>
    </dgm:pt>
    <dgm:pt modelId="{2FECF9E9-BF80-4744-A6B6-9A47A549D38B}">
      <dgm:prSet phldrT="[Text]"/>
      <dgm:spPr/>
      <dgm:t>
        <a:bodyPr/>
        <a:lstStyle/>
        <a:p>
          <a:r>
            <a:rPr lang="es-ES" dirty="0" smtClean="0"/>
            <a:t>Mejorar las prestaciones individuales al trabajar de manera conjunta</a:t>
          </a:r>
          <a:endParaRPr lang="es-ES" dirty="0"/>
        </a:p>
      </dgm:t>
    </dgm:pt>
    <dgm:pt modelId="{FD6E5593-9445-4D54-B237-0FDA1925926A}" type="parTrans" cxnId="{F4CA905C-EC6E-4B94-8CC8-A5E010D43BF3}">
      <dgm:prSet/>
      <dgm:spPr/>
      <dgm:t>
        <a:bodyPr/>
        <a:lstStyle/>
        <a:p>
          <a:endParaRPr lang="es-ES"/>
        </a:p>
      </dgm:t>
    </dgm:pt>
    <dgm:pt modelId="{061A7987-8EC7-427C-B954-CB9F6B4211E6}" type="sibTrans" cxnId="{F4CA905C-EC6E-4B94-8CC8-A5E010D43BF3}">
      <dgm:prSet/>
      <dgm:spPr/>
      <dgm:t>
        <a:bodyPr/>
        <a:lstStyle/>
        <a:p>
          <a:endParaRPr lang="es-ES"/>
        </a:p>
      </dgm:t>
    </dgm:pt>
    <dgm:pt modelId="{B8053FEA-FCA4-4F07-AAA6-D214FBEF38F2}">
      <dgm:prSet phldrT="[Text]"/>
      <dgm:spPr/>
      <dgm:t>
        <a:bodyPr/>
        <a:lstStyle/>
        <a:p>
          <a:r>
            <a:rPr lang="es-ES" dirty="0" smtClean="0"/>
            <a:t>Mejorar el perfil de potencia intercambiado con la red eléctrica</a:t>
          </a:r>
          <a:endParaRPr lang="es-ES" dirty="0"/>
        </a:p>
      </dgm:t>
    </dgm:pt>
    <dgm:pt modelId="{419CBD28-17A0-4D0E-B1B3-EE16AD129CA6}" type="parTrans" cxnId="{B34CFFFF-3899-4A65-80ED-08D2A1C347E6}">
      <dgm:prSet/>
      <dgm:spPr/>
      <dgm:t>
        <a:bodyPr/>
        <a:lstStyle/>
        <a:p>
          <a:endParaRPr lang="es-ES"/>
        </a:p>
      </dgm:t>
    </dgm:pt>
    <dgm:pt modelId="{19E9A397-757B-4015-990D-B08485B9D90E}" type="sibTrans" cxnId="{B34CFFFF-3899-4A65-80ED-08D2A1C347E6}">
      <dgm:prSet/>
      <dgm:spPr/>
      <dgm:t>
        <a:bodyPr/>
        <a:lstStyle/>
        <a:p>
          <a:endParaRPr lang="es-ES"/>
        </a:p>
      </dgm:t>
    </dgm:pt>
    <dgm:pt modelId="{CC28E657-3367-4876-A71E-6D1CC70F7D57}">
      <dgm:prSet phldrT="[Text]"/>
      <dgm:spPr/>
      <dgm:t>
        <a:bodyPr/>
        <a:lstStyle/>
        <a:p>
          <a:r>
            <a:rPr lang="es-ES" dirty="0" smtClean="0"/>
            <a:t>Optimizar los índices de calidad</a:t>
          </a:r>
          <a:endParaRPr lang="es-ES" dirty="0"/>
        </a:p>
      </dgm:t>
    </dgm:pt>
    <dgm:pt modelId="{10BBDA89-2869-426C-B93E-E8B3261BBFB2}" type="parTrans" cxnId="{1F8DE374-27B4-45FC-8AF7-756D73637D58}">
      <dgm:prSet/>
      <dgm:spPr/>
      <dgm:t>
        <a:bodyPr/>
        <a:lstStyle/>
        <a:p>
          <a:endParaRPr lang="es-ES"/>
        </a:p>
      </dgm:t>
    </dgm:pt>
    <dgm:pt modelId="{B81D803F-3195-4EF2-827E-DA9F76288193}" type="sibTrans" cxnId="{1F8DE374-27B4-45FC-8AF7-756D73637D58}">
      <dgm:prSet/>
      <dgm:spPr/>
      <dgm:t>
        <a:bodyPr/>
        <a:lstStyle/>
        <a:p>
          <a:endParaRPr lang="es-ES"/>
        </a:p>
      </dgm:t>
    </dgm:pt>
    <dgm:pt modelId="{4C2EDDB8-8B9E-49F2-9048-146893177DF7}" type="pres">
      <dgm:prSet presAssocID="{288B3581-EE09-4417-AE6A-D70C95E8BB6B}" presName="diagram" presStyleCnt="0">
        <dgm:presLayoutVars>
          <dgm:dir/>
          <dgm:resizeHandles val="exact"/>
        </dgm:presLayoutVars>
      </dgm:prSet>
      <dgm:spPr/>
      <dgm:t>
        <a:bodyPr/>
        <a:lstStyle/>
        <a:p>
          <a:endParaRPr lang="es-ES"/>
        </a:p>
      </dgm:t>
    </dgm:pt>
    <dgm:pt modelId="{D9579150-F8B8-419D-9EA7-1B7A114C2F4B}" type="pres">
      <dgm:prSet presAssocID="{CADF47E5-4B97-43A1-BC2C-0609ACD36B1D}" presName="node" presStyleLbl="node1" presStyleIdx="0" presStyleCnt="4">
        <dgm:presLayoutVars>
          <dgm:bulletEnabled val="1"/>
        </dgm:presLayoutVars>
      </dgm:prSet>
      <dgm:spPr/>
      <dgm:t>
        <a:bodyPr/>
        <a:lstStyle/>
        <a:p>
          <a:endParaRPr lang="es-ES"/>
        </a:p>
      </dgm:t>
    </dgm:pt>
    <dgm:pt modelId="{E0A2DDC2-96C4-48D4-9559-4E6490CF6F8A}" type="pres">
      <dgm:prSet presAssocID="{2BBAF82D-059C-4C6F-B2AD-6FC80041739D}" presName="sibTrans" presStyleCnt="0"/>
      <dgm:spPr/>
    </dgm:pt>
    <dgm:pt modelId="{30F95C46-B4BA-4FC7-8F6D-ABF02B97EA78}" type="pres">
      <dgm:prSet presAssocID="{2FECF9E9-BF80-4744-A6B6-9A47A549D38B}" presName="node" presStyleLbl="node1" presStyleIdx="1" presStyleCnt="4">
        <dgm:presLayoutVars>
          <dgm:bulletEnabled val="1"/>
        </dgm:presLayoutVars>
      </dgm:prSet>
      <dgm:spPr/>
      <dgm:t>
        <a:bodyPr/>
        <a:lstStyle/>
        <a:p>
          <a:endParaRPr lang="es-ES"/>
        </a:p>
      </dgm:t>
    </dgm:pt>
    <dgm:pt modelId="{4AD538FD-5D23-4216-8F51-DB70F930A78B}" type="pres">
      <dgm:prSet presAssocID="{061A7987-8EC7-427C-B954-CB9F6B4211E6}" presName="sibTrans" presStyleCnt="0"/>
      <dgm:spPr/>
    </dgm:pt>
    <dgm:pt modelId="{5A679D54-05F2-488E-AC8B-B825C10530DC}" type="pres">
      <dgm:prSet presAssocID="{B8053FEA-FCA4-4F07-AAA6-D214FBEF38F2}" presName="node" presStyleLbl="node1" presStyleIdx="2" presStyleCnt="4">
        <dgm:presLayoutVars>
          <dgm:bulletEnabled val="1"/>
        </dgm:presLayoutVars>
      </dgm:prSet>
      <dgm:spPr/>
      <dgm:t>
        <a:bodyPr/>
        <a:lstStyle/>
        <a:p>
          <a:endParaRPr lang="es-ES"/>
        </a:p>
      </dgm:t>
    </dgm:pt>
    <dgm:pt modelId="{0C63783E-7419-4563-AAD0-D819E9B1F492}" type="pres">
      <dgm:prSet presAssocID="{19E9A397-757B-4015-990D-B08485B9D90E}" presName="sibTrans" presStyleCnt="0"/>
      <dgm:spPr/>
    </dgm:pt>
    <dgm:pt modelId="{1253974A-D65E-43C6-8554-EF7A3A43F594}" type="pres">
      <dgm:prSet presAssocID="{CC28E657-3367-4876-A71E-6D1CC70F7D57}" presName="node" presStyleLbl="node1" presStyleIdx="3" presStyleCnt="4">
        <dgm:presLayoutVars>
          <dgm:bulletEnabled val="1"/>
        </dgm:presLayoutVars>
      </dgm:prSet>
      <dgm:spPr/>
      <dgm:t>
        <a:bodyPr/>
        <a:lstStyle/>
        <a:p>
          <a:endParaRPr lang="es-ES"/>
        </a:p>
      </dgm:t>
    </dgm:pt>
  </dgm:ptLst>
  <dgm:cxnLst>
    <dgm:cxn modelId="{4F13B644-F22C-44D2-B678-0E196D0201E5}" type="presOf" srcId="{CADF47E5-4B97-43A1-BC2C-0609ACD36B1D}" destId="{D9579150-F8B8-419D-9EA7-1B7A114C2F4B}" srcOrd="0" destOrd="0" presId="urn:microsoft.com/office/officeart/2005/8/layout/default"/>
    <dgm:cxn modelId="{1F8DE374-27B4-45FC-8AF7-756D73637D58}" srcId="{288B3581-EE09-4417-AE6A-D70C95E8BB6B}" destId="{CC28E657-3367-4876-A71E-6D1CC70F7D57}" srcOrd="3" destOrd="0" parTransId="{10BBDA89-2869-426C-B93E-E8B3261BBFB2}" sibTransId="{B81D803F-3195-4EF2-827E-DA9F76288193}"/>
    <dgm:cxn modelId="{C3109B6D-9324-4493-ADF8-BF8230E0E714}" type="presOf" srcId="{288B3581-EE09-4417-AE6A-D70C95E8BB6B}" destId="{4C2EDDB8-8B9E-49F2-9048-146893177DF7}" srcOrd="0" destOrd="0" presId="urn:microsoft.com/office/officeart/2005/8/layout/default"/>
    <dgm:cxn modelId="{E5FCD2F0-3E58-47AA-BE37-F48C5AD99FD7}" type="presOf" srcId="{CC28E657-3367-4876-A71E-6D1CC70F7D57}" destId="{1253974A-D65E-43C6-8554-EF7A3A43F594}" srcOrd="0" destOrd="0" presId="urn:microsoft.com/office/officeart/2005/8/layout/default"/>
    <dgm:cxn modelId="{24241CBE-3BEF-4867-A5CD-9C76A7C58065}" type="presOf" srcId="{2FECF9E9-BF80-4744-A6B6-9A47A549D38B}" destId="{30F95C46-B4BA-4FC7-8F6D-ABF02B97EA78}" srcOrd="0" destOrd="0" presId="urn:microsoft.com/office/officeart/2005/8/layout/default"/>
    <dgm:cxn modelId="{F4CA905C-EC6E-4B94-8CC8-A5E010D43BF3}" srcId="{288B3581-EE09-4417-AE6A-D70C95E8BB6B}" destId="{2FECF9E9-BF80-4744-A6B6-9A47A549D38B}" srcOrd="1" destOrd="0" parTransId="{FD6E5593-9445-4D54-B237-0FDA1925926A}" sibTransId="{061A7987-8EC7-427C-B954-CB9F6B4211E6}"/>
    <dgm:cxn modelId="{B34CFFFF-3899-4A65-80ED-08D2A1C347E6}" srcId="{288B3581-EE09-4417-AE6A-D70C95E8BB6B}" destId="{B8053FEA-FCA4-4F07-AAA6-D214FBEF38F2}" srcOrd="2" destOrd="0" parTransId="{419CBD28-17A0-4D0E-B1B3-EE16AD129CA6}" sibTransId="{19E9A397-757B-4015-990D-B08485B9D90E}"/>
    <dgm:cxn modelId="{248986DB-1762-4227-B89A-260EDD717204}" type="presOf" srcId="{B8053FEA-FCA4-4F07-AAA6-D214FBEF38F2}" destId="{5A679D54-05F2-488E-AC8B-B825C10530DC}" srcOrd="0" destOrd="0" presId="urn:microsoft.com/office/officeart/2005/8/layout/default"/>
    <dgm:cxn modelId="{32472F4E-4099-4AC7-BBAE-D922DB2816A1}" srcId="{288B3581-EE09-4417-AE6A-D70C95E8BB6B}" destId="{CADF47E5-4B97-43A1-BC2C-0609ACD36B1D}" srcOrd="0" destOrd="0" parTransId="{5CA2BB82-6B1C-4238-B64E-729472235582}" sibTransId="{2BBAF82D-059C-4C6F-B2AD-6FC80041739D}"/>
    <dgm:cxn modelId="{05414271-D07D-4C52-96A3-C2E7CF84A386}" type="presParOf" srcId="{4C2EDDB8-8B9E-49F2-9048-146893177DF7}" destId="{D9579150-F8B8-419D-9EA7-1B7A114C2F4B}" srcOrd="0" destOrd="0" presId="urn:microsoft.com/office/officeart/2005/8/layout/default"/>
    <dgm:cxn modelId="{28348683-A3B5-492A-A183-634C8A262D4F}" type="presParOf" srcId="{4C2EDDB8-8B9E-49F2-9048-146893177DF7}" destId="{E0A2DDC2-96C4-48D4-9559-4E6490CF6F8A}" srcOrd="1" destOrd="0" presId="urn:microsoft.com/office/officeart/2005/8/layout/default"/>
    <dgm:cxn modelId="{F6879B64-E7D7-4DC6-AC41-4D59650F10AD}" type="presParOf" srcId="{4C2EDDB8-8B9E-49F2-9048-146893177DF7}" destId="{30F95C46-B4BA-4FC7-8F6D-ABF02B97EA78}" srcOrd="2" destOrd="0" presId="urn:microsoft.com/office/officeart/2005/8/layout/default"/>
    <dgm:cxn modelId="{6188A81D-7B7D-427F-90F4-DE8C1C18E245}" type="presParOf" srcId="{4C2EDDB8-8B9E-49F2-9048-146893177DF7}" destId="{4AD538FD-5D23-4216-8F51-DB70F930A78B}" srcOrd="3" destOrd="0" presId="urn:microsoft.com/office/officeart/2005/8/layout/default"/>
    <dgm:cxn modelId="{6C314FFE-EB68-42E9-A54A-6E24E81E7B81}" type="presParOf" srcId="{4C2EDDB8-8B9E-49F2-9048-146893177DF7}" destId="{5A679D54-05F2-488E-AC8B-B825C10530DC}" srcOrd="4" destOrd="0" presId="urn:microsoft.com/office/officeart/2005/8/layout/default"/>
    <dgm:cxn modelId="{5CE30DC8-E6AE-4A67-AFA1-54D22B830B67}" type="presParOf" srcId="{4C2EDDB8-8B9E-49F2-9048-146893177DF7}" destId="{0C63783E-7419-4563-AAD0-D819E9B1F492}" srcOrd="5" destOrd="0" presId="urn:microsoft.com/office/officeart/2005/8/layout/default"/>
    <dgm:cxn modelId="{DF31EB51-1E6A-4A0D-958E-9E6F2B896F6A}" type="presParOf" srcId="{4C2EDDB8-8B9E-49F2-9048-146893177DF7}" destId="{1253974A-D65E-43C6-8554-EF7A3A43F59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E9253E-A145-4870-87B5-15F6FCD0FEE7}"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s-ES"/>
        </a:p>
      </dgm:t>
    </dgm:pt>
    <dgm:pt modelId="{E31BE555-551E-415A-9FDA-5877FDC4D65C}">
      <dgm:prSet phldrT="[Text]"/>
      <dgm:spPr/>
      <dgm:t>
        <a:bodyPr/>
        <a:lstStyle/>
        <a:p>
          <a:r>
            <a:rPr lang="es-ES" dirty="0" smtClean="0"/>
            <a:t>Intercambio de potencia entre perfiles de red.</a:t>
          </a:r>
          <a:endParaRPr lang="es-ES" dirty="0"/>
        </a:p>
      </dgm:t>
    </dgm:pt>
    <dgm:pt modelId="{8E5D93B4-77AF-4332-9ED5-56F40E5E7B45}" type="parTrans" cxnId="{D207B879-087B-465C-822F-FC7E724D08F3}">
      <dgm:prSet/>
      <dgm:spPr/>
      <dgm:t>
        <a:bodyPr/>
        <a:lstStyle/>
        <a:p>
          <a:endParaRPr lang="es-ES"/>
        </a:p>
      </dgm:t>
    </dgm:pt>
    <dgm:pt modelId="{5985BE44-117D-4477-84BF-CCA8124AB7FA}" type="sibTrans" cxnId="{D207B879-087B-465C-822F-FC7E724D08F3}">
      <dgm:prSet/>
      <dgm:spPr/>
      <dgm:t>
        <a:bodyPr/>
        <a:lstStyle/>
        <a:p>
          <a:endParaRPr lang="es-ES"/>
        </a:p>
      </dgm:t>
    </dgm:pt>
    <dgm:pt modelId="{E3F5059E-5030-45BF-AA54-D5DF3EF7D9C1}">
      <dgm:prSet phldrT="[Text]" custT="1"/>
      <dgm:spPr/>
      <dgm:t>
        <a:bodyPr/>
        <a:lstStyle/>
        <a:p>
          <a:r>
            <a:rPr lang="es-ES" sz="2400" dirty="0" smtClean="0"/>
            <a:t>Intercambio de MG1 a MG2, cuando </a:t>
          </a:r>
          <a:r>
            <a:rPr lang="es-ES" sz="2400" i="1" dirty="0" smtClean="0"/>
            <a:t>P</a:t>
          </a:r>
          <a:r>
            <a:rPr lang="es-ES" sz="1800" i="1" dirty="0" smtClean="0"/>
            <a:t>GRID</a:t>
          </a:r>
          <a:r>
            <a:rPr lang="es-ES" sz="1800" dirty="0" smtClean="0"/>
            <a:t>1</a:t>
          </a:r>
          <a:r>
            <a:rPr lang="es-ES" sz="2400" dirty="0" smtClean="0"/>
            <a:t>&lt;0 y </a:t>
          </a:r>
          <a:r>
            <a:rPr lang="es-ES" sz="2400" i="1" dirty="0" smtClean="0"/>
            <a:t>P</a:t>
          </a:r>
          <a:r>
            <a:rPr lang="es-ES" sz="1800" i="1" dirty="0" smtClean="0"/>
            <a:t>GRID2</a:t>
          </a:r>
          <a:r>
            <a:rPr lang="es-ES" sz="2400" dirty="0" smtClean="0"/>
            <a:t>&gt;0</a:t>
          </a:r>
          <a:endParaRPr lang="es-ES" sz="1600" dirty="0"/>
        </a:p>
      </dgm:t>
    </dgm:pt>
    <dgm:pt modelId="{828C70E8-C7FC-4771-82E4-DD00A4EACAB3}" type="parTrans" cxnId="{C46F5422-0AEB-40C3-A1A5-B46128A9A76C}">
      <dgm:prSet/>
      <dgm:spPr/>
      <dgm:t>
        <a:bodyPr/>
        <a:lstStyle/>
        <a:p>
          <a:endParaRPr lang="es-ES"/>
        </a:p>
      </dgm:t>
    </dgm:pt>
    <dgm:pt modelId="{0BF04663-67D9-4FB8-BB3F-3276599699D9}" type="sibTrans" cxnId="{C46F5422-0AEB-40C3-A1A5-B46128A9A76C}">
      <dgm:prSet/>
      <dgm:spPr/>
      <dgm:t>
        <a:bodyPr/>
        <a:lstStyle/>
        <a:p>
          <a:endParaRPr lang="es-ES"/>
        </a:p>
      </dgm:t>
    </dgm:pt>
    <dgm:pt modelId="{92324C87-7BE1-4BC1-93E5-A32F77A474A0}">
      <dgm:prSet phldrT="[Text]"/>
      <dgm:spPr/>
      <dgm:t>
        <a:bodyPr/>
        <a:lstStyle/>
        <a:p>
          <a:r>
            <a:rPr lang="es-ES" dirty="0" smtClean="0"/>
            <a:t>Intercambio de potencia hacia  las baterías</a:t>
          </a:r>
          <a:endParaRPr lang="es-ES" dirty="0"/>
        </a:p>
      </dgm:t>
    </dgm:pt>
    <dgm:pt modelId="{65F6BA34-FBAF-448F-B845-2819BD708F15}" type="parTrans" cxnId="{E5B9AA8A-D2D3-44A2-AFA0-60EE86CB118A}">
      <dgm:prSet/>
      <dgm:spPr/>
      <dgm:t>
        <a:bodyPr/>
        <a:lstStyle/>
        <a:p>
          <a:endParaRPr lang="es-ES"/>
        </a:p>
      </dgm:t>
    </dgm:pt>
    <dgm:pt modelId="{4E9241FC-D72B-45A9-9340-A6D06DF795DE}" type="sibTrans" cxnId="{E5B9AA8A-D2D3-44A2-AFA0-60EE86CB118A}">
      <dgm:prSet/>
      <dgm:spPr/>
      <dgm:t>
        <a:bodyPr/>
        <a:lstStyle/>
        <a:p>
          <a:endParaRPr lang="es-ES"/>
        </a:p>
      </dgm:t>
    </dgm:pt>
    <dgm:pt modelId="{3D560F3A-BC74-4ECD-91AB-911939939158}">
      <dgm:prSet phldrT="[Text]" custT="1"/>
      <dgm:spPr/>
      <dgm:t>
        <a:bodyPr/>
        <a:lstStyle/>
        <a:p>
          <a:pPr algn="just"/>
          <a:r>
            <a:rPr lang="es-ES" sz="2400" dirty="0" smtClean="0"/>
            <a:t>Intercambio de MG1 a MG2, cuando </a:t>
          </a:r>
          <a:r>
            <a:rPr lang="es-ES" sz="2400" i="1" dirty="0" smtClean="0"/>
            <a:t>P</a:t>
          </a:r>
          <a:r>
            <a:rPr lang="es-ES" sz="1800" i="1" dirty="0" smtClean="0"/>
            <a:t>GRID</a:t>
          </a:r>
          <a:r>
            <a:rPr lang="es-ES" sz="1800" dirty="0" smtClean="0"/>
            <a:t>1</a:t>
          </a:r>
          <a:r>
            <a:rPr lang="es-ES" sz="2400" dirty="0" smtClean="0"/>
            <a:t>&lt;0, </a:t>
          </a:r>
          <a:r>
            <a:rPr lang="es-ES" sz="2400" i="1" dirty="0" smtClean="0"/>
            <a:t>P</a:t>
          </a:r>
          <a:r>
            <a:rPr lang="es-ES" sz="1800" i="1" dirty="0" smtClean="0"/>
            <a:t>GRID2</a:t>
          </a:r>
          <a:r>
            <a:rPr lang="es-ES" sz="2400" dirty="0" smtClean="0"/>
            <a:t>&lt;0, </a:t>
          </a:r>
          <a:r>
            <a:rPr lang="es-ES" sz="2400" i="1" dirty="0" smtClean="0"/>
            <a:t>SOC</a:t>
          </a:r>
          <a:r>
            <a:rPr lang="es-ES" sz="1800" dirty="0" smtClean="0"/>
            <a:t>1</a:t>
          </a:r>
          <a:r>
            <a:rPr lang="es-ES" sz="2400" dirty="0" smtClean="0"/>
            <a:t>&gt;87.5%, </a:t>
          </a:r>
          <a:r>
            <a:rPr lang="es-ES" sz="2400" i="1" dirty="0" smtClean="0"/>
            <a:t>SOC</a:t>
          </a:r>
          <a:r>
            <a:rPr lang="es-ES" sz="1800" dirty="0" smtClean="0"/>
            <a:t>2</a:t>
          </a:r>
          <a:r>
            <a:rPr lang="es-ES" sz="2400" dirty="0" smtClean="0"/>
            <a:t>&lt;62.5%, </a:t>
          </a:r>
          <a:r>
            <a:rPr lang="es-ES" sz="2400" i="1" dirty="0" smtClean="0"/>
            <a:t>P</a:t>
          </a:r>
          <a:r>
            <a:rPr lang="es-ES" sz="1800" i="1" dirty="0" smtClean="0"/>
            <a:t>CTR</a:t>
          </a:r>
          <a:r>
            <a:rPr lang="es-ES" sz="1800" dirty="0" smtClean="0"/>
            <a:t>1</a:t>
          </a:r>
          <a:r>
            <a:rPr lang="es-ES" sz="2400" dirty="0" smtClean="0"/>
            <a:t>&lt;0 y (</a:t>
          </a:r>
          <a:r>
            <a:rPr lang="es-ES" sz="2400" i="1" dirty="0" smtClean="0"/>
            <a:t>P</a:t>
          </a:r>
          <a:r>
            <a:rPr lang="es-ES" sz="1800" i="1" dirty="0" smtClean="0"/>
            <a:t>CTR</a:t>
          </a:r>
          <a:r>
            <a:rPr lang="es-ES" sz="1800" dirty="0" smtClean="0"/>
            <a:t>2</a:t>
          </a:r>
          <a:r>
            <a:rPr lang="es-ES" sz="2400" dirty="0" smtClean="0"/>
            <a:t>&gt;0 o </a:t>
          </a:r>
          <a:r>
            <a:rPr lang="es-ES" sz="2400" i="1" dirty="0" smtClean="0"/>
            <a:t>P</a:t>
          </a:r>
          <a:r>
            <a:rPr lang="es-ES" sz="1800" i="1" dirty="0" smtClean="0"/>
            <a:t>CTR</a:t>
          </a:r>
          <a:r>
            <a:rPr lang="es-ES" sz="1800" dirty="0" smtClean="0"/>
            <a:t>2</a:t>
          </a:r>
          <a:r>
            <a:rPr lang="es-ES" sz="2400" dirty="0" smtClean="0"/>
            <a:t>&lt;0).</a:t>
          </a:r>
          <a:endParaRPr lang="es-ES" sz="2400" dirty="0"/>
        </a:p>
      </dgm:t>
    </dgm:pt>
    <dgm:pt modelId="{6BCD52F4-B1A6-486A-9FD5-5FE18A23E6C0}" type="parTrans" cxnId="{7D24672F-C519-4588-A0C5-A74EA8CEC077}">
      <dgm:prSet/>
      <dgm:spPr/>
      <dgm:t>
        <a:bodyPr/>
        <a:lstStyle/>
        <a:p>
          <a:endParaRPr lang="es-ES"/>
        </a:p>
      </dgm:t>
    </dgm:pt>
    <dgm:pt modelId="{2C8B9E0D-F877-4B75-9115-EC0004B4922C}" type="sibTrans" cxnId="{7D24672F-C519-4588-A0C5-A74EA8CEC077}">
      <dgm:prSet/>
      <dgm:spPr/>
      <dgm:t>
        <a:bodyPr/>
        <a:lstStyle/>
        <a:p>
          <a:endParaRPr lang="es-ES"/>
        </a:p>
      </dgm:t>
    </dgm:pt>
    <dgm:pt modelId="{2DC331A2-9D4E-4C1A-B740-7016A693489F}">
      <dgm:prSet phldrT="[Text]" custT="1"/>
      <dgm:spPr/>
      <dgm:t>
        <a:bodyPr/>
        <a:lstStyle/>
        <a:p>
          <a:r>
            <a:rPr lang="es-ES" sz="2400" dirty="0" smtClean="0"/>
            <a:t>Intercambio de MG2 a MG1, cuando </a:t>
          </a:r>
          <a:r>
            <a:rPr lang="es-ES" sz="2400" i="1" dirty="0" smtClean="0"/>
            <a:t>P</a:t>
          </a:r>
          <a:r>
            <a:rPr lang="es-ES" sz="1800" i="1" dirty="0" smtClean="0"/>
            <a:t>GRID</a:t>
          </a:r>
          <a:r>
            <a:rPr lang="es-ES" sz="1800" dirty="0" smtClean="0"/>
            <a:t>2</a:t>
          </a:r>
          <a:r>
            <a:rPr lang="es-ES" sz="2400" dirty="0" smtClean="0"/>
            <a:t>&lt;0 y </a:t>
          </a:r>
          <a:r>
            <a:rPr lang="es-ES" sz="2400" i="1" dirty="0" smtClean="0"/>
            <a:t>P</a:t>
          </a:r>
          <a:r>
            <a:rPr lang="es-ES" sz="1800" i="1" dirty="0" smtClean="0"/>
            <a:t>GRID1</a:t>
          </a:r>
          <a:r>
            <a:rPr lang="es-ES" sz="2400" dirty="0" smtClean="0"/>
            <a:t>&gt;0</a:t>
          </a:r>
          <a:endParaRPr lang="es-ES" sz="2400" dirty="0"/>
        </a:p>
      </dgm:t>
    </dgm:pt>
    <dgm:pt modelId="{A59A9DCA-C46C-47C7-8B39-1081CE2C58C7}" type="parTrans" cxnId="{C4E8F9B4-8723-45A6-B65C-FA90F9EA01DA}">
      <dgm:prSet/>
      <dgm:spPr/>
      <dgm:t>
        <a:bodyPr/>
        <a:lstStyle/>
        <a:p>
          <a:endParaRPr lang="es-ES"/>
        </a:p>
      </dgm:t>
    </dgm:pt>
    <dgm:pt modelId="{6B26B819-D3EB-4A23-9916-3977A83D125F}" type="sibTrans" cxnId="{C4E8F9B4-8723-45A6-B65C-FA90F9EA01DA}">
      <dgm:prSet/>
      <dgm:spPr/>
      <dgm:t>
        <a:bodyPr/>
        <a:lstStyle/>
        <a:p>
          <a:endParaRPr lang="es-ES"/>
        </a:p>
      </dgm:t>
    </dgm:pt>
    <dgm:pt modelId="{186B3092-F5D3-4FA1-8D72-D710F2239C6F}">
      <dgm:prSet phldrT="[Text]" custT="1"/>
      <dgm:spPr/>
      <dgm:t>
        <a:bodyPr/>
        <a:lstStyle/>
        <a:p>
          <a:pPr algn="just"/>
          <a:r>
            <a:rPr lang="es-ES" sz="2400" dirty="0" smtClean="0"/>
            <a:t>Intercambio de MG2 a MG1, cuando </a:t>
          </a:r>
          <a:r>
            <a:rPr lang="es-ES" sz="2400" i="1" dirty="0" smtClean="0"/>
            <a:t>P</a:t>
          </a:r>
          <a:r>
            <a:rPr lang="es-ES" sz="1800" i="1" dirty="0" smtClean="0"/>
            <a:t>GRID</a:t>
          </a:r>
          <a:r>
            <a:rPr lang="es-ES" sz="1800" dirty="0" smtClean="0"/>
            <a:t>1</a:t>
          </a:r>
          <a:r>
            <a:rPr lang="es-ES" sz="2400" dirty="0" smtClean="0"/>
            <a:t>&lt;0, </a:t>
          </a:r>
          <a:r>
            <a:rPr lang="es-ES" sz="2400" i="1" dirty="0" smtClean="0"/>
            <a:t>P</a:t>
          </a:r>
          <a:r>
            <a:rPr lang="es-ES" sz="1800" i="1" dirty="0" smtClean="0"/>
            <a:t>GRID2</a:t>
          </a:r>
          <a:r>
            <a:rPr lang="es-ES" sz="2400" dirty="0" smtClean="0"/>
            <a:t>&lt;0, </a:t>
          </a:r>
          <a:r>
            <a:rPr lang="es-ES" sz="2400" i="1" dirty="0" smtClean="0"/>
            <a:t>SOC</a:t>
          </a:r>
          <a:r>
            <a:rPr lang="es-ES" sz="1800" dirty="0" smtClean="0"/>
            <a:t>2</a:t>
          </a:r>
          <a:r>
            <a:rPr lang="es-ES" sz="2400" dirty="0" smtClean="0"/>
            <a:t>&gt;87.5%, </a:t>
          </a:r>
          <a:r>
            <a:rPr lang="es-ES" sz="2400" i="1" dirty="0" smtClean="0"/>
            <a:t>SOC</a:t>
          </a:r>
          <a:r>
            <a:rPr lang="es-ES" sz="1800" dirty="0" smtClean="0"/>
            <a:t>1</a:t>
          </a:r>
          <a:r>
            <a:rPr lang="es-ES" sz="2400" dirty="0" smtClean="0"/>
            <a:t>&lt;62.5%, </a:t>
          </a:r>
          <a:r>
            <a:rPr lang="es-ES" sz="2400" i="1" dirty="0" smtClean="0"/>
            <a:t>P</a:t>
          </a:r>
          <a:r>
            <a:rPr lang="es-ES" sz="1800" i="1" dirty="0" smtClean="0"/>
            <a:t>CTR</a:t>
          </a:r>
          <a:r>
            <a:rPr lang="es-ES" sz="1800" dirty="0" smtClean="0"/>
            <a:t>2</a:t>
          </a:r>
          <a:r>
            <a:rPr lang="es-ES" sz="2400" dirty="0" smtClean="0"/>
            <a:t>&lt;0 y (</a:t>
          </a:r>
          <a:r>
            <a:rPr lang="es-ES" sz="2400" i="1" dirty="0" smtClean="0"/>
            <a:t>P</a:t>
          </a:r>
          <a:r>
            <a:rPr lang="es-ES" sz="1800" i="1" dirty="0" smtClean="0"/>
            <a:t>CTR</a:t>
          </a:r>
          <a:r>
            <a:rPr lang="es-ES" sz="1800" dirty="0" smtClean="0"/>
            <a:t>1</a:t>
          </a:r>
          <a:r>
            <a:rPr lang="es-ES" sz="2400" dirty="0" smtClean="0"/>
            <a:t>&gt;0 o </a:t>
          </a:r>
          <a:r>
            <a:rPr lang="es-ES" sz="2400" i="1" dirty="0" smtClean="0"/>
            <a:t>P</a:t>
          </a:r>
          <a:r>
            <a:rPr lang="es-ES" sz="1800" i="1" dirty="0" smtClean="0"/>
            <a:t>CTR</a:t>
          </a:r>
          <a:r>
            <a:rPr lang="es-ES" sz="1800" dirty="0" smtClean="0"/>
            <a:t>1</a:t>
          </a:r>
          <a:r>
            <a:rPr lang="es-ES" sz="2400" dirty="0" smtClean="0"/>
            <a:t>&lt;0).</a:t>
          </a:r>
          <a:endParaRPr lang="es-ES" sz="2400" dirty="0"/>
        </a:p>
      </dgm:t>
    </dgm:pt>
    <dgm:pt modelId="{EEDEE8CF-5615-439B-A87A-7A153E09B657}" type="parTrans" cxnId="{A0E50CB7-7C6C-44FF-BDAE-BD6559B76304}">
      <dgm:prSet/>
      <dgm:spPr/>
      <dgm:t>
        <a:bodyPr/>
        <a:lstStyle/>
        <a:p>
          <a:endParaRPr lang="es-ES"/>
        </a:p>
      </dgm:t>
    </dgm:pt>
    <dgm:pt modelId="{F5F6151A-E722-41ED-B25C-5F850B8AD5FD}" type="sibTrans" cxnId="{A0E50CB7-7C6C-44FF-BDAE-BD6559B76304}">
      <dgm:prSet/>
      <dgm:spPr/>
      <dgm:t>
        <a:bodyPr/>
        <a:lstStyle/>
        <a:p>
          <a:endParaRPr lang="es-ES"/>
        </a:p>
      </dgm:t>
    </dgm:pt>
    <dgm:pt modelId="{3FF154E2-914D-4737-857C-54F6DC7BF77A}" type="pres">
      <dgm:prSet presAssocID="{7DE9253E-A145-4870-87B5-15F6FCD0FEE7}" presName="linearFlow" presStyleCnt="0">
        <dgm:presLayoutVars>
          <dgm:dir/>
          <dgm:animLvl val="lvl"/>
          <dgm:resizeHandles val="exact"/>
        </dgm:presLayoutVars>
      </dgm:prSet>
      <dgm:spPr/>
      <dgm:t>
        <a:bodyPr/>
        <a:lstStyle/>
        <a:p>
          <a:endParaRPr lang="es-ES"/>
        </a:p>
      </dgm:t>
    </dgm:pt>
    <dgm:pt modelId="{3D69DD6D-DCCD-49F4-B8FD-BD7F447A379A}" type="pres">
      <dgm:prSet presAssocID="{E31BE555-551E-415A-9FDA-5877FDC4D65C}" presName="composite" presStyleCnt="0"/>
      <dgm:spPr/>
    </dgm:pt>
    <dgm:pt modelId="{1DEF7B22-A243-4999-9F49-5841319C933E}" type="pres">
      <dgm:prSet presAssocID="{E31BE555-551E-415A-9FDA-5877FDC4D65C}" presName="parentText" presStyleLbl="alignNode1" presStyleIdx="0" presStyleCnt="2">
        <dgm:presLayoutVars>
          <dgm:chMax val="1"/>
          <dgm:bulletEnabled val="1"/>
        </dgm:presLayoutVars>
      </dgm:prSet>
      <dgm:spPr/>
      <dgm:t>
        <a:bodyPr/>
        <a:lstStyle/>
        <a:p>
          <a:endParaRPr lang="es-ES"/>
        </a:p>
      </dgm:t>
    </dgm:pt>
    <dgm:pt modelId="{D5C68B06-BE1F-49DC-93AB-4054DA2045F2}" type="pres">
      <dgm:prSet presAssocID="{E31BE555-551E-415A-9FDA-5877FDC4D65C}" presName="descendantText" presStyleLbl="alignAcc1" presStyleIdx="0" presStyleCnt="2" custLinFactNeighborY="1502">
        <dgm:presLayoutVars>
          <dgm:bulletEnabled val="1"/>
        </dgm:presLayoutVars>
      </dgm:prSet>
      <dgm:spPr/>
      <dgm:t>
        <a:bodyPr/>
        <a:lstStyle/>
        <a:p>
          <a:endParaRPr lang="es-ES"/>
        </a:p>
      </dgm:t>
    </dgm:pt>
    <dgm:pt modelId="{BAF338AE-EBCD-483D-88AD-D6B95EFC7654}" type="pres">
      <dgm:prSet presAssocID="{5985BE44-117D-4477-84BF-CCA8124AB7FA}" presName="sp" presStyleCnt="0"/>
      <dgm:spPr/>
    </dgm:pt>
    <dgm:pt modelId="{3175618E-9117-438D-8DE1-5D26C5B45E9B}" type="pres">
      <dgm:prSet presAssocID="{92324C87-7BE1-4BC1-93E5-A32F77A474A0}" presName="composite" presStyleCnt="0"/>
      <dgm:spPr/>
    </dgm:pt>
    <dgm:pt modelId="{A03BAAA1-4F34-4889-811E-E39D79161A0A}" type="pres">
      <dgm:prSet presAssocID="{92324C87-7BE1-4BC1-93E5-A32F77A474A0}" presName="parentText" presStyleLbl="alignNode1" presStyleIdx="1" presStyleCnt="2">
        <dgm:presLayoutVars>
          <dgm:chMax val="1"/>
          <dgm:bulletEnabled val="1"/>
        </dgm:presLayoutVars>
      </dgm:prSet>
      <dgm:spPr/>
      <dgm:t>
        <a:bodyPr/>
        <a:lstStyle/>
        <a:p>
          <a:endParaRPr lang="es-ES"/>
        </a:p>
      </dgm:t>
    </dgm:pt>
    <dgm:pt modelId="{EC939572-38D4-4BA0-B3D4-BF118F59D514}" type="pres">
      <dgm:prSet presAssocID="{92324C87-7BE1-4BC1-93E5-A32F77A474A0}" presName="descendantText" presStyleLbl="alignAcc1" presStyleIdx="1" presStyleCnt="2" custScaleY="104816" custLinFactNeighborY="6680">
        <dgm:presLayoutVars>
          <dgm:bulletEnabled val="1"/>
        </dgm:presLayoutVars>
      </dgm:prSet>
      <dgm:spPr/>
      <dgm:t>
        <a:bodyPr/>
        <a:lstStyle/>
        <a:p>
          <a:endParaRPr lang="es-ES"/>
        </a:p>
      </dgm:t>
    </dgm:pt>
  </dgm:ptLst>
  <dgm:cxnLst>
    <dgm:cxn modelId="{A0E50CB7-7C6C-44FF-BDAE-BD6559B76304}" srcId="{92324C87-7BE1-4BC1-93E5-A32F77A474A0}" destId="{186B3092-F5D3-4FA1-8D72-D710F2239C6F}" srcOrd="1" destOrd="0" parTransId="{EEDEE8CF-5615-439B-A87A-7A153E09B657}" sibTransId="{F5F6151A-E722-41ED-B25C-5F850B8AD5FD}"/>
    <dgm:cxn modelId="{4A16E4F4-03E6-4940-9572-D407C8FFC5C5}" type="presOf" srcId="{E3F5059E-5030-45BF-AA54-D5DF3EF7D9C1}" destId="{D5C68B06-BE1F-49DC-93AB-4054DA2045F2}" srcOrd="0" destOrd="0" presId="urn:microsoft.com/office/officeart/2005/8/layout/chevron2"/>
    <dgm:cxn modelId="{7D24672F-C519-4588-A0C5-A74EA8CEC077}" srcId="{92324C87-7BE1-4BC1-93E5-A32F77A474A0}" destId="{3D560F3A-BC74-4ECD-91AB-911939939158}" srcOrd="0" destOrd="0" parTransId="{6BCD52F4-B1A6-486A-9FD5-5FE18A23E6C0}" sibTransId="{2C8B9E0D-F877-4B75-9115-EC0004B4922C}"/>
    <dgm:cxn modelId="{8693ECFC-51CF-4044-B117-5064FB58188A}" type="presOf" srcId="{2DC331A2-9D4E-4C1A-B740-7016A693489F}" destId="{D5C68B06-BE1F-49DC-93AB-4054DA2045F2}" srcOrd="0" destOrd="1" presId="urn:microsoft.com/office/officeart/2005/8/layout/chevron2"/>
    <dgm:cxn modelId="{D207B879-087B-465C-822F-FC7E724D08F3}" srcId="{7DE9253E-A145-4870-87B5-15F6FCD0FEE7}" destId="{E31BE555-551E-415A-9FDA-5877FDC4D65C}" srcOrd="0" destOrd="0" parTransId="{8E5D93B4-77AF-4332-9ED5-56F40E5E7B45}" sibTransId="{5985BE44-117D-4477-84BF-CCA8124AB7FA}"/>
    <dgm:cxn modelId="{C4E8F9B4-8723-45A6-B65C-FA90F9EA01DA}" srcId="{E31BE555-551E-415A-9FDA-5877FDC4D65C}" destId="{2DC331A2-9D4E-4C1A-B740-7016A693489F}" srcOrd="1" destOrd="0" parTransId="{A59A9DCA-C46C-47C7-8B39-1081CE2C58C7}" sibTransId="{6B26B819-D3EB-4A23-9916-3977A83D125F}"/>
    <dgm:cxn modelId="{436DAD97-7940-4BE6-AEEC-2C6D28C26872}" type="presOf" srcId="{E31BE555-551E-415A-9FDA-5877FDC4D65C}" destId="{1DEF7B22-A243-4999-9F49-5841319C933E}" srcOrd="0" destOrd="0" presId="urn:microsoft.com/office/officeart/2005/8/layout/chevron2"/>
    <dgm:cxn modelId="{C46F5422-0AEB-40C3-A1A5-B46128A9A76C}" srcId="{E31BE555-551E-415A-9FDA-5877FDC4D65C}" destId="{E3F5059E-5030-45BF-AA54-D5DF3EF7D9C1}" srcOrd="0" destOrd="0" parTransId="{828C70E8-C7FC-4771-82E4-DD00A4EACAB3}" sibTransId="{0BF04663-67D9-4FB8-BB3F-3276599699D9}"/>
    <dgm:cxn modelId="{ADCD0FEC-B9D4-448C-AD8E-E6EB2680D5FB}" type="presOf" srcId="{92324C87-7BE1-4BC1-93E5-A32F77A474A0}" destId="{A03BAAA1-4F34-4889-811E-E39D79161A0A}" srcOrd="0" destOrd="0" presId="urn:microsoft.com/office/officeart/2005/8/layout/chevron2"/>
    <dgm:cxn modelId="{8FC5A692-935C-4704-8A02-C8C0232F8B4E}" type="presOf" srcId="{186B3092-F5D3-4FA1-8D72-D710F2239C6F}" destId="{EC939572-38D4-4BA0-B3D4-BF118F59D514}" srcOrd="0" destOrd="1" presId="urn:microsoft.com/office/officeart/2005/8/layout/chevron2"/>
    <dgm:cxn modelId="{E5B9AA8A-D2D3-44A2-AFA0-60EE86CB118A}" srcId="{7DE9253E-A145-4870-87B5-15F6FCD0FEE7}" destId="{92324C87-7BE1-4BC1-93E5-A32F77A474A0}" srcOrd="1" destOrd="0" parTransId="{65F6BA34-FBAF-448F-B845-2819BD708F15}" sibTransId="{4E9241FC-D72B-45A9-9340-A6D06DF795DE}"/>
    <dgm:cxn modelId="{1B6873D8-5873-4355-85E8-A988C87D5CB0}" type="presOf" srcId="{7DE9253E-A145-4870-87B5-15F6FCD0FEE7}" destId="{3FF154E2-914D-4737-857C-54F6DC7BF77A}" srcOrd="0" destOrd="0" presId="urn:microsoft.com/office/officeart/2005/8/layout/chevron2"/>
    <dgm:cxn modelId="{B558DAE2-23D2-4A9A-9EBA-50CBB320B4F6}" type="presOf" srcId="{3D560F3A-BC74-4ECD-91AB-911939939158}" destId="{EC939572-38D4-4BA0-B3D4-BF118F59D514}" srcOrd="0" destOrd="0" presId="urn:microsoft.com/office/officeart/2005/8/layout/chevron2"/>
    <dgm:cxn modelId="{26414174-E690-421C-9C79-059B1D1A1E6D}" type="presParOf" srcId="{3FF154E2-914D-4737-857C-54F6DC7BF77A}" destId="{3D69DD6D-DCCD-49F4-B8FD-BD7F447A379A}" srcOrd="0" destOrd="0" presId="urn:microsoft.com/office/officeart/2005/8/layout/chevron2"/>
    <dgm:cxn modelId="{F28EADC1-E11E-4697-8AE0-2A4607C04016}" type="presParOf" srcId="{3D69DD6D-DCCD-49F4-B8FD-BD7F447A379A}" destId="{1DEF7B22-A243-4999-9F49-5841319C933E}" srcOrd="0" destOrd="0" presId="urn:microsoft.com/office/officeart/2005/8/layout/chevron2"/>
    <dgm:cxn modelId="{9B08CAFD-4F90-4F79-9C84-3358B83C6BF8}" type="presParOf" srcId="{3D69DD6D-DCCD-49F4-B8FD-BD7F447A379A}" destId="{D5C68B06-BE1F-49DC-93AB-4054DA2045F2}" srcOrd="1" destOrd="0" presId="urn:microsoft.com/office/officeart/2005/8/layout/chevron2"/>
    <dgm:cxn modelId="{87042A59-7776-4FD1-904A-7F04A950E080}" type="presParOf" srcId="{3FF154E2-914D-4737-857C-54F6DC7BF77A}" destId="{BAF338AE-EBCD-483D-88AD-D6B95EFC7654}" srcOrd="1" destOrd="0" presId="urn:microsoft.com/office/officeart/2005/8/layout/chevron2"/>
    <dgm:cxn modelId="{16B154B0-8C88-4126-B920-576DE8DB9603}" type="presParOf" srcId="{3FF154E2-914D-4737-857C-54F6DC7BF77A}" destId="{3175618E-9117-438D-8DE1-5D26C5B45E9B}" srcOrd="2" destOrd="0" presId="urn:microsoft.com/office/officeart/2005/8/layout/chevron2"/>
    <dgm:cxn modelId="{F633A982-6343-41D1-A4CA-B2B5F6872855}" type="presParOf" srcId="{3175618E-9117-438D-8DE1-5D26C5B45E9B}" destId="{A03BAAA1-4F34-4889-811E-E39D79161A0A}" srcOrd="0" destOrd="0" presId="urn:microsoft.com/office/officeart/2005/8/layout/chevron2"/>
    <dgm:cxn modelId="{09BD1C71-2340-4EB3-ADCC-BB6F22DB3A3E}" type="presParOf" srcId="{3175618E-9117-438D-8DE1-5D26C5B45E9B}" destId="{EC939572-38D4-4BA0-B3D4-BF118F59D514}"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F9B73E-1E90-4826-A568-90AA1F0F5EB8}"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es-ES"/>
        </a:p>
      </dgm:t>
    </dgm:pt>
    <dgm:pt modelId="{99608918-F13C-4387-9916-0FC8271E27D9}">
      <dgm:prSet phldrT="[Texto]"/>
      <dgm:spPr/>
      <dgm:t>
        <a:bodyPr/>
        <a:lstStyle/>
        <a:p>
          <a:r>
            <a:rPr lang="es-EC" b="1" dirty="0" smtClean="0">
              <a:latin typeface="Arial" panose="020B0604020202020204" pitchFamily="34" charset="0"/>
              <a:ea typeface="Inconsolata"/>
            </a:rPr>
            <a:t>1</a:t>
          </a:r>
          <a:endParaRPr lang="es-ES" dirty="0"/>
        </a:p>
      </dgm:t>
    </dgm:pt>
    <dgm:pt modelId="{DA6853BF-C15A-4099-BFB7-1ADFEDA1A8A7}" type="parTrans" cxnId="{B272FA10-D13C-4812-8EFB-4F5DA2496559}">
      <dgm:prSet/>
      <dgm:spPr/>
      <dgm:t>
        <a:bodyPr/>
        <a:lstStyle/>
        <a:p>
          <a:endParaRPr lang="es-ES"/>
        </a:p>
      </dgm:t>
    </dgm:pt>
    <dgm:pt modelId="{B346EBD5-E700-4B39-ABB0-8275BE5C0754}" type="sibTrans" cxnId="{B272FA10-D13C-4812-8EFB-4F5DA2496559}">
      <dgm:prSet/>
      <dgm:spPr/>
      <dgm:t>
        <a:bodyPr/>
        <a:lstStyle/>
        <a:p>
          <a:endParaRPr lang="es-ES"/>
        </a:p>
      </dgm:t>
    </dgm:pt>
    <dgm:pt modelId="{49CDAFCB-1237-4FF0-A3DF-D0EF08605027}">
      <dgm:prSet/>
      <dgm:spPr/>
      <dgm:t>
        <a:bodyPr/>
        <a:lstStyle/>
        <a:p>
          <a:r>
            <a:rPr lang="es-ES" b="1" dirty="0" smtClean="0">
              <a:latin typeface="Arial" panose="020B0604020202020204" pitchFamily="34" charset="0"/>
              <a:ea typeface="Inconsolata"/>
            </a:rPr>
            <a:t>2</a:t>
          </a:r>
        </a:p>
      </dgm:t>
    </dgm:pt>
    <dgm:pt modelId="{660EF15D-0025-41FF-92EC-40288D4E2BE5}" type="parTrans" cxnId="{070E49EB-085D-4943-B060-E2669D9EAEBD}">
      <dgm:prSet/>
      <dgm:spPr/>
      <dgm:t>
        <a:bodyPr/>
        <a:lstStyle/>
        <a:p>
          <a:endParaRPr lang="es-ES"/>
        </a:p>
      </dgm:t>
    </dgm:pt>
    <dgm:pt modelId="{52ED750D-7B65-439F-B14B-F0B67CC27874}" type="sibTrans" cxnId="{070E49EB-085D-4943-B060-E2669D9EAEBD}">
      <dgm:prSet/>
      <dgm:spPr/>
      <dgm:t>
        <a:bodyPr/>
        <a:lstStyle/>
        <a:p>
          <a:endParaRPr lang="es-ES"/>
        </a:p>
      </dgm:t>
    </dgm:pt>
    <dgm:pt modelId="{55EB9812-A607-4FC1-99C9-9FB8CBA209AD}">
      <dgm:prSet/>
      <dgm:spPr/>
      <dgm:t>
        <a:bodyPr/>
        <a:lstStyle/>
        <a:p>
          <a:r>
            <a:rPr lang="es-EC" b="1" dirty="0" smtClean="0">
              <a:latin typeface="Arial" panose="020B0604020202020204" pitchFamily="34" charset="0"/>
              <a:ea typeface="Inconsolata"/>
              <a:cs typeface="Times New Roman" panose="02020603050405020304" pitchFamily="18" charset="0"/>
            </a:rPr>
            <a:t>3</a:t>
          </a:r>
          <a:endParaRPr lang="es-ES" dirty="0">
            <a:latin typeface="Calibri" panose="020F0502020204030204" pitchFamily="34" charset="0"/>
            <a:ea typeface="Calibri" panose="020F0502020204030204" pitchFamily="34" charset="0"/>
            <a:cs typeface="Times New Roman" panose="02020603050405020304" pitchFamily="18" charset="0"/>
          </a:endParaRPr>
        </a:p>
      </dgm:t>
    </dgm:pt>
    <dgm:pt modelId="{CC000598-4665-4CFA-BF0E-4FA64452FD96}" type="parTrans" cxnId="{5FB5668B-BA17-4020-BBF5-1C44D6B0FCB5}">
      <dgm:prSet/>
      <dgm:spPr/>
      <dgm:t>
        <a:bodyPr/>
        <a:lstStyle/>
        <a:p>
          <a:endParaRPr lang="es-ES"/>
        </a:p>
      </dgm:t>
    </dgm:pt>
    <dgm:pt modelId="{ADFF8720-C931-4695-B050-20F9AC878938}" type="sibTrans" cxnId="{5FB5668B-BA17-4020-BBF5-1C44D6B0FCB5}">
      <dgm:prSet/>
      <dgm:spPr/>
      <dgm:t>
        <a:bodyPr/>
        <a:lstStyle/>
        <a:p>
          <a:endParaRPr lang="es-ES"/>
        </a:p>
      </dgm:t>
    </dgm:pt>
    <dgm:pt modelId="{92CE21BC-4792-4F2C-B8FC-3F20FA8ECC9A}">
      <dgm:prSet/>
      <dgm:spPr/>
      <dgm:t>
        <a:bodyPr/>
        <a:lstStyle/>
        <a:p>
          <a:r>
            <a:rPr lang="es-EC" b="1" dirty="0" smtClean="0">
              <a:latin typeface="Arial" panose="020B0604020202020204" pitchFamily="34" charset="0"/>
              <a:ea typeface="Times New Roman" panose="02020603050405020304" pitchFamily="18" charset="0"/>
              <a:cs typeface="Times New Roman" panose="02020603050405020304" pitchFamily="18" charset="0"/>
            </a:rPr>
            <a:t>4</a:t>
          </a:r>
          <a:endParaRPr lang="es-ES" dirty="0">
            <a:latin typeface="Calibri" panose="020F0502020204030204" pitchFamily="34" charset="0"/>
            <a:ea typeface="Calibri" panose="020F0502020204030204" pitchFamily="34" charset="0"/>
            <a:cs typeface="Times New Roman" panose="02020603050405020304" pitchFamily="18" charset="0"/>
          </a:endParaRPr>
        </a:p>
      </dgm:t>
    </dgm:pt>
    <dgm:pt modelId="{5AB4C0B3-2593-4AD6-A505-833A931E4787}" type="parTrans" cxnId="{3913625F-34EC-4882-BC84-E030A60AB805}">
      <dgm:prSet/>
      <dgm:spPr/>
      <dgm:t>
        <a:bodyPr/>
        <a:lstStyle/>
        <a:p>
          <a:endParaRPr lang="es-ES"/>
        </a:p>
      </dgm:t>
    </dgm:pt>
    <dgm:pt modelId="{0EC53774-8ADF-461A-A687-4F2DB42C73A2}" type="sibTrans" cxnId="{3913625F-34EC-4882-BC84-E030A60AB805}">
      <dgm:prSet/>
      <dgm:spPr/>
      <dgm:t>
        <a:bodyPr/>
        <a:lstStyle/>
        <a:p>
          <a:endParaRPr lang="es-ES"/>
        </a:p>
      </dgm:t>
    </dgm:pt>
    <dgm:pt modelId="{0784CFB6-031D-4AB1-91CB-D0FE9345C06A}">
      <dgm:prSet/>
      <dgm:spPr/>
      <dgm:t>
        <a:bodyPr/>
        <a:lstStyle/>
        <a:p>
          <a:r>
            <a:rPr lang="es-EC" b="1" dirty="0" smtClean="0">
              <a:latin typeface="Arial" panose="020B0604020202020204" pitchFamily="34" charset="0"/>
              <a:ea typeface="Inconsolata"/>
            </a:rPr>
            <a:t>5</a:t>
          </a:r>
        </a:p>
      </dgm:t>
    </dgm:pt>
    <dgm:pt modelId="{FB5F9E0D-0C41-4969-BEFB-4E0BAC35D53B}" type="parTrans" cxnId="{C0CA9FC9-A3EF-4CE1-8500-D1CD1DC1BB99}">
      <dgm:prSet/>
      <dgm:spPr/>
      <dgm:t>
        <a:bodyPr/>
        <a:lstStyle/>
        <a:p>
          <a:endParaRPr lang="es-ES"/>
        </a:p>
      </dgm:t>
    </dgm:pt>
    <dgm:pt modelId="{53B01976-67B3-40AB-BA57-66A3B35B931B}" type="sibTrans" cxnId="{C0CA9FC9-A3EF-4CE1-8500-D1CD1DC1BB99}">
      <dgm:prSet/>
      <dgm:spPr/>
      <dgm:t>
        <a:bodyPr/>
        <a:lstStyle/>
        <a:p>
          <a:endParaRPr lang="es-ES"/>
        </a:p>
      </dgm:t>
    </dgm:pt>
    <dgm:pt modelId="{E14BF83A-A040-4B7B-AD26-4AF16BC9DD9D}">
      <dgm:prSet phldrT="[Texto]" custT="1"/>
      <dgm:spPr/>
      <dgm:t>
        <a:bodyPr/>
        <a:lstStyle/>
        <a:p>
          <a:r>
            <a:rPr lang="es-EC" sz="2000" b="0" dirty="0" smtClean="0">
              <a:latin typeface="Arial" panose="020B0604020202020204" pitchFamily="34" charset="0"/>
              <a:ea typeface="Inconsolata"/>
            </a:rPr>
            <a:t>Sistema interpretativo de acuerdo a la percepción de las personas en el entorno que los rodea.</a:t>
          </a:r>
          <a:endParaRPr lang="es-ES" sz="2000" b="0" dirty="0"/>
        </a:p>
      </dgm:t>
    </dgm:pt>
    <dgm:pt modelId="{F16B8221-2BFB-48E7-B283-735CAF2481E4}" type="parTrans" cxnId="{58DBF896-B6A9-453D-B976-5EB87BD72C65}">
      <dgm:prSet/>
      <dgm:spPr/>
      <dgm:t>
        <a:bodyPr/>
        <a:lstStyle/>
        <a:p>
          <a:endParaRPr lang="es-ES"/>
        </a:p>
      </dgm:t>
    </dgm:pt>
    <dgm:pt modelId="{08B094B5-9D5A-41F5-BEF6-761D027AAEE5}" type="sibTrans" cxnId="{58DBF896-B6A9-453D-B976-5EB87BD72C65}">
      <dgm:prSet/>
      <dgm:spPr/>
      <dgm:t>
        <a:bodyPr/>
        <a:lstStyle/>
        <a:p>
          <a:endParaRPr lang="es-ES"/>
        </a:p>
      </dgm:t>
    </dgm:pt>
    <dgm:pt modelId="{148602A5-1F23-4766-A2A4-793C51F817C6}">
      <dgm:prSet custT="1"/>
      <dgm:spPr/>
      <dgm:t>
        <a:bodyPr/>
        <a:lstStyle/>
        <a:p>
          <a:r>
            <a:rPr lang="es-ES" sz="2000" b="0" dirty="0" smtClean="0">
              <a:latin typeface="Arial" panose="020B0604020202020204" pitchFamily="34" charset="0"/>
            </a:rPr>
            <a:t>Técnica de control capaz de lidiar con la no linealidad de sistemas complejos.</a:t>
          </a:r>
          <a:endParaRPr lang="es-ES" sz="2000" b="0" dirty="0" smtClean="0">
            <a:latin typeface="Arial" panose="020B0604020202020204" pitchFamily="34" charset="0"/>
            <a:ea typeface="Inconsolata"/>
          </a:endParaRPr>
        </a:p>
      </dgm:t>
    </dgm:pt>
    <dgm:pt modelId="{6DC072A9-BAAD-41FB-A7B8-17E06AAF58EF}" type="parTrans" cxnId="{ADB56C51-554A-45AD-ABAA-4634A62383C5}">
      <dgm:prSet/>
      <dgm:spPr/>
      <dgm:t>
        <a:bodyPr/>
        <a:lstStyle/>
        <a:p>
          <a:endParaRPr lang="es-ES"/>
        </a:p>
      </dgm:t>
    </dgm:pt>
    <dgm:pt modelId="{25A6920F-BB7F-4CC0-8390-C22D42D950C2}" type="sibTrans" cxnId="{ADB56C51-554A-45AD-ABAA-4634A62383C5}">
      <dgm:prSet/>
      <dgm:spPr/>
      <dgm:t>
        <a:bodyPr/>
        <a:lstStyle/>
        <a:p>
          <a:endParaRPr lang="es-ES"/>
        </a:p>
      </dgm:t>
    </dgm:pt>
    <dgm:pt modelId="{0E0AAC12-7CA0-41E1-84A4-9BCB0E11BF1A}">
      <dgm:prSet custT="1"/>
      <dgm:spPr/>
      <dgm:t>
        <a:bodyPr/>
        <a:lstStyle/>
        <a:p>
          <a:r>
            <a:rPr lang="es-ES" sz="2000" b="0" dirty="0" smtClean="0">
              <a:latin typeface="Arial" panose="020B0604020202020204" pitchFamily="34" charset="0"/>
              <a:ea typeface="Calibri" panose="020F0502020204030204" pitchFamily="34" charset="0"/>
              <a:cs typeface="Arial" panose="020B0604020202020204" pitchFamily="34" charset="0"/>
            </a:rPr>
            <a:t>Maneja de variables lingüísticas</a:t>
          </a:r>
          <a:endParaRPr lang="es-ES" sz="2000" b="0" dirty="0">
            <a:latin typeface="Arial" panose="020B0604020202020204" pitchFamily="34" charset="0"/>
            <a:ea typeface="Calibri" panose="020F0502020204030204" pitchFamily="34" charset="0"/>
            <a:cs typeface="Arial" panose="020B0604020202020204" pitchFamily="34" charset="0"/>
          </a:endParaRPr>
        </a:p>
      </dgm:t>
    </dgm:pt>
    <dgm:pt modelId="{4F0ADF89-EA2A-4C22-9C42-163E729E0A76}" type="parTrans" cxnId="{AB75F27F-3C09-497D-94C2-0B4BD95D88B5}">
      <dgm:prSet/>
      <dgm:spPr/>
      <dgm:t>
        <a:bodyPr/>
        <a:lstStyle/>
        <a:p>
          <a:endParaRPr lang="es-ES"/>
        </a:p>
      </dgm:t>
    </dgm:pt>
    <dgm:pt modelId="{3B33397C-ABA6-4549-9A59-2D95F24BF95D}" type="sibTrans" cxnId="{AB75F27F-3C09-497D-94C2-0B4BD95D88B5}">
      <dgm:prSet/>
      <dgm:spPr/>
      <dgm:t>
        <a:bodyPr/>
        <a:lstStyle/>
        <a:p>
          <a:endParaRPr lang="es-ES"/>
        </a:p>
      </dgm:t>
    </dgm:pt>
    <dgm:pt modelId="{E22D74E8-4072-4381-8046-27B2813A709F}">
      <dgm:prSet custT="1"/>
      <dgm:spPr/>
      <dgm:t>
        <a:bodyPr/>
        <a:lstStyle/>
        <a:p>
          <a:r>
            <a:rPr lang="es-EC" sz="2000" b="0" dirty="0" smtClean="0">
              <a:latin typeface="Arial" panose="020B0604020202020204" pitchFamily="34" charset="0"/>
              <a:ea typeface="Times New Roman" panose="02020603050405020304" pitchFamily="18" charset="0"/>
              <a:cs typeface="Times New Roman" panose="02020603050405020304" pitchFamily="18" charset="0"/>
            </a:rPr>
            <a:t>Se basa en reglas de forma IF(antecedente) THEN(consecuente)</a:t>
          </a:r>
          <a:endParaRPr lang="es-ES" sz="2000" b="0" dirty="0">
            <a:latin typeface="Calibri" panose="020F0502020204030204" pitchFamily="34" charset="0"/>
            <a:ea typeface="Calibri" panose="020F0502020204030204" pitchFamily="34" charset="0"/>
            <a:cs typeface="Times New Roman" panose="02020603050405020304" pitchFamily="18" charset="0"/>
          </a:endParaRPr>
        </a:p>
      </dgm:t>
    </dgm:pt>
    <dgm:pt modelId="{41357C70-F7D7-4267-91FD-DCF46AA6C45B}" type="parTrans" cxnId="{596B9596-D52C-485E-B32E-7F4FCFEFD6A0}">
      <dgm:prSet/>
      <dgm:spPr/>
      <dgm:t>
        <a:bodyPr/>
        <a:lstStyle/>
        <a:p>
          <a:endParaRPr lang="es-ES"/>
        </a:p>
      </dgm:t>
    </dgm:pt>
    <dgm:pt modelId="{0EA88E82-8548-49DB-B512-769DA1AC7BB8}" type="sibTrans" cxnId="{596B9596-D52C-485E-B32E-7F4FCFEFD6A0}">
      <dgm:prSet/>
      <dgm:spPr/>
      <dgm:t>
        <a:bodyPr/>
        <a:lstStyle/>
        <a:p>
          <a:endParaRPr lang="es-ES"/>
        </a:p>
      </dgm:t>
    </dgm:pt>
    <dgm:pt modelId="{C4F86BAD-907A-4622-B76C-FF9A69F76544}">
      <dgm:prSet custT="1"/>
      <dgm:spPr/>
      <dgm:t>
        <a:bodyPr/>
        <a:lstStyle/>
        <a:p>
          <a:r>
            <a:rPr lang="es-EC" sz="2000" b="0" dirty="0" smtClean="0">
              <a:latin typeface="Arial" panose="020B0604020202020204" pitchFamily="34" charset="0"/>
              <a:ea typeface="Inconsolata"/>
            </a:rPr>
            <a:t>Sistemas basados en lógica difusa son estables, fáciles de implementar y ajustar</a:t>
          </a:r>
        </a:p>
      </dgm:t>
    </dgm:pt>
    <dgm:pt modelId="{236CAC32-9CAB-4EA0-9F7F-025F4A87BB9C}" type="parTrans" cxnId="{8A4D5B66-6462-4B7D-A501-06D6A9E0507A}">
      <dgm:prSet/>
      <dgm:spPr/>
      <dgm:t>
        <a:bodyPr/>
        <a:lstStyle/>
        <a:p>
          <a:endParaRPr lang="es-ES"/>
        </a:p>
      </dgm:t>
    </dgm:pt>
    <dgm:pt modelId="{C3BF5104-2277-4C4D-A55B-61E0E6E56E2F}" type="sibTrans" cxnId="{8A4D5B66-6462-4B7D-A501-06D6A9E0507A}">
      <dgm:prSet/>
      <dgm:spPr/>
      <dgm:t>
        <a:bodyPr/>
        <a:lstStyle/>
        <a:p>
          <a:endParaRPr lang="es-ES"/>
        </a:p>
      </dgm:t>
    </dgm:pt>
    <dgm:pt modelId="{8E4668D9-1E90-4701-A5DD-6148B7EBD7B6}" type="pres">
      <dgm:prSet presAssocID="{5FF9B73E-1E90-4826-A568-90AA1F0F5EB8}" presName="linearFlow" presStyleCnt="0">
        <dgm:presLayoutVars>
          <dgm:dir/>
          <dgm:animLvl val="lvl"/>
          <dgm:resizeHandles val="exact"/>
        </dgm:presLayoutVars>
      </dgm:prSet>
      <dgm:spPr/>
      <dgm:t>
        <a:bodyPr/>
        <a:lstStyle/>
        <a:p>
          <a:endParaRPr lang="es-ES"/>
        </a:p>
      </dgm:t>
    </dgm:pt>
    <dgm:pt modelId="{DF1B3972-F2C4-466E-909B-B6D01D0B55C0}" type="pres">
      <dgm:prSet presAssocID="{99608918-F13C-4387-9916-0FC8271E27D9}" presName="composite" presStyleCnt="0"/>
      <dgm:spPr/>
      <dgm:t>
        <a:bodyPr/>
        <a:lstStyle/>
        <a:p>
          <a:endParaRPr lang="es-ES"/>
        </a:p>
      </dgm:t>
    </dgm:pt>
    <dgm:pt modelId="{F089B3F5-5C7B-44F5-B8B7-E2734F033E70}" type="pres">
      <dgm:prSet presAssocID="{99608918-F13C-4387-9916-0FC8271E27D9}" presName="parentText" presStyleLbl="alignNode1" presStyleIdx="0" presStyleCnt="5">
        <dgm:presLayoutVars>
          <dgm:chMax val="1"/>
          <dgm:bulletEnabled val="1"/>
        </dgm:presLayoutVars>
      </dgm:prSet>
      <dgm:spPr/>
      <dgm:t>
        <a:bodyPr/>
        <a:lstStyle/>
        <a:p>
          <a:endParaRPr lang="es-ES"/>
        </a:p>
      </dgm:t>
    </dgm:pt>
    <dgm:pt modelId="{C622015D-8EDD-402F-A76A-7C77DD45B5EF}" type="pres">
      <dgm:prSet presAssocID="{99608918-F13C-4387-9916-0FC8271E27D9}" presName="descendantText" presStyleLbl="alignAcc1" presStyleIdx="0" presStyleCnt="5">
        <dgm:presLayoutVars>
          <dgm:bulletEnabled val="1"/>
        </dgm:presLayoutVars>
      </dgm:prSet>
      <dgm:spPr/>
      <dgm:t>
        <a:bodyPr/>
        <a:lstStyle/>
        <a:p>
          <a:endParaRPr lang="es-ES"/>
        </a:p>
      </dgm:t>
    </dgm:pt>
    <dgm:pt modelId="{2AFA1B95-61BC-4F9A-A599-863116A4869E}" type="pres">
      <dgm:prSet presAssocID="{B346EBD5-E700-4B39-ABB0-8275BE5C0754}" presName="sp" presStyleCnt="0"/>
      <dgm:spPr/>
      <dgm:t>
        <a:bodyPr/>
        <a:lstStyle/>
        <a:p>
          <a:endParaRPr lang="es-ES"/>
        </a:p>
      </dgm:t>
    </dgm:pt>
    <dgm:pt modelId="{4E3E65CC-6AC3-4A59-9716-0B3148CE5CAA}" type="pres">
      <dgm:prSet presAssocID="{49CDAFCB-1237-4FF0-A3DF-D0EF08605027}" presName="composite" presStyleCnt="0"/>
      <dgm:spPr/>
      <dgm:t>
        <a:bodyPr/>
        <a:lstStyle/>
        <a:p>
          <a:endParaRPr lang="es-ES"/>
        </a:p>
      </dgm:t>
    </dgm:pt>
    <dgm:pt modelId="{9872A1DB-C1FB-406F-BEE0-4895BBD0EBC1}" type="pres">
      <dgm:prSet presAssocID="{49CDAFCB-1237-4FF0-A3DF-D0EF08605027}" presName="parentText" presStyleLbl="alignNode1" presStyleIdx="1" presStyleCnt="5">
        <dgm:presLayoutVars>
          <dgm:chMax val="1"/>
          <dgm:bulletEnabled val="1"/>
        </dgm:presLayoutVars>
      </dgm:prSet>
      <dgm:spPr/>
      <dgm:t>
        <a:bodyPr/>
        <a:lstStyle/>
        <a:p>
          <a:endParaRPr lang="es-ES"/>
        </a:p>
      </dgm:t>
    </dgm:pt>
    <dgm:pt modelId="{72C8DDF4-6188-486E-ACA8-AA592809E75D}" type="pres">
      <dgm:prSet presAssocID="{49CDAFCB-1237-4FF0-A3DF-D0EF08605027}" presName="descendantText" presStyleLbl="alignAcc1" presStyleIdx="1" presStyleCnt="5">
        <dgm:presLayoutVars>
          <dgm:bulletEnabled val="1"/>
        </dgm:presLayoutVars>
      </dgm:prSet>
      <dgm:spPr/>
      <dgm:t>
        <a:bodyPr/>
        <a:lstStyle/>
        <a:p>
          <a:endParaRPr lang="es-ES"/>
        </a:p>
      </dgm:t>
    </dgm:pt>
    <dgm:pt modelId="{E4399475-0850-4439-BC4B-630D0204D6F1}" type="pres">
      <dgm:prSet presAssocID="{52ED750D-7B65-439F-B14B-F0B67CC27874}" presName="sp" presStyleCnt="0"/>
      <dgm:spPr/>
      <dgm:t>
        <a:bodyPr/>
        <a:lstStyle/>
        <a:p>
          <a:endParaRPr lang="es-ES"/>
        </a:p>
      </dgm:t>
    </dgm:pt>
    <dgm:pt modelId="{7A8503E7-8C83-4709-A9EB-555AA4164567}" type="pres">
      <dgm:prSet presAssocID="{55EB9812-A607-4FC1-99C9-9FB8CBA209AD}" presName="composite" presStyleCnt="0"/>
      <dgm:spPr/>
      <dgm:t>
        <a:bodyPr/>
        <a:lstStyle/>
        <a:p>
          <a:endParaRPr lang="es-ES"/>
        </a:p>
      </dgm:t>
    </dgm:pt>
    <dgm:pt modelId="{6299A45E-A9DF-4C61-A4D3-D015811B0F97}" type="pres">
      <dgm:prSet presAssocID="{55EB9812-A607-4FC1-99C9-9FB8CBA209AD}" presName="parentText" presStyleLbl="alignNode1" presStyleIdx="2" presStyleCnt="5">
        <dgm:presLayoutVars>
          <dgm:chMax val="1"/>
          <dgm:bulletEnabled val="1"/>
        </dgm:presLayoutVars>
      </dgm:prSet>
      <dgm:spPr/>
      <dgm:t>
        <a:bodyPr/>
        <a:lstStyle/>
        <a:p>
          <a:endParaRPr lang="es-ES"/>
        </a:p>
      </dgm:t>
    </dgm:pt>
    <dgm:pt modelId="{F0468AB7-F6F3-4816-BD42-6D556516AFC5}" type="pres">
      <dgm:prSet presAssocID="{55EB9812-A607-4FC1-99C9-9FB8CBA209AD}" presName="descendantText" presStyleLbl="alignAcc1" presStyleIdx="2" presStyleCnt="5">
        <dgm:presLayoutVars>
          <dgm:bulletEnabled val="1"/>
        </dgm:presLayoutVars>
      </dgm:prSet>
      <dgm:spPr/>
      <dgm:t>
        <a:bodyPr/>
        <a:lstStyle/>
        <a:p>
          <a:endParaRPr lang="es-ES"/>
        </a:p>
      </dgm:t>
    </dgm:pt>
    <dgm:pt modelId="{49C63BF7-8788-41B0-A49E-3520D66B3641}" type="pres">
      <dgm:prSet presAssocID="{ADFF8720-C931-4695-B050-20F9AC878938}" presName="sp" presStyleCnt="0"/>
      <dgm:spPr/>
      <dgm:t>
        <a:bodyPr/>
        <a:lstStyle/>
        <a:p>
          <a:endParaRPr lang="es-ES"/>
        </a:p>
      </dgm:t>
    </dgm:pt>
    <dgm:pt modelId="{0C2A561B-47B2-4B7A-8A48-342565D90AEA}" type="pres">
      <dgm:prSet presAssocID="{92CE21BC-4792-4F2C-B8FC-3F20FA8ECC9A}" presName="composite" presStyleCnt="0"/>
      <dgm:spPr/>
      <dgm:t>
        <a:bodyPr/>
        <a:lstStyle/>
        <a:p>
          <a:endParaRPr lang="es-ES"/>
        </a:p>
      </dgm:t>
    </dgm:pt>
    <dgm:pt modelId="{A9A77C72-D423-4DC7-87C8-02D7CD076231}" type="pres">
      <dgm:prSet presAssocID="{92CE21BC-4792-4F2C-B8FC-3F20FA8ECC9A}" presName="parentText" presStyleLbl="alignNode1" presStyleIdx="3" presStyleCnt="5">
        <dgm:presLayoutVars>
          <dgm:chMax val="1"/>
          <dgm:bulletEnabled val="1"/>
        </dgm:presLayoutVars>
      </dgm:prSet>
      <dgm:spPr/>
      <dgm:t>
        <a:bodyPr/>
        <a:lstStyle/>
        <a:p>
          <a:endParaRPr lang="es-ES"/>
        </a:p>
      </dgm:t>
    </dgm:pt>
    <dgm:pt modelId="{841AEE5E-6808-4BC6-B8AB-ABE06EE1A755}" type="pres">
      <dgm:prSet presAssocID="{92CE21BC-4792-4F2C-B8FC-3F20FA8ECC9A}" presName="descendantText" presStyleLbl="alignAcc1" presStyleIdx="3" presStyleCnt="5">
        <dgm:presLayoutVars>
          <dgm:bulletEnabled val="1"/>
        </dgm:presLayoutVars>
      </dgm:prSet>
      <dgm:spPr/>
      <dgm:t>
        <a:bodyPr/>
        <a:lstStyle/>
        <a:p>
          <a:endParaRPr lang="es-ES"/>
        </a:p>
      </dgm:t>
    </dgm:pt>
    <dgm:pt modelId="{9D7151D5-4E13-49F8-AEBA-60130FBF7620}" type="pres">
      <dgm:prSet presAssocID="{0EC53774-8ADF-461A-A687-4F2DB42C73A2}" presName="sp" presStyleCnt="0"/>
      <dgm:spPr/>
      <dgm:t>
        <a:bodyPr/>
        <a:lstStyle/>
        <a:p>
          <a:endParaRPr lang="es-ES"/>
        </a:p>
      </dgm:t>
    </dgm:pt>
    <dgm:pt modelId="{3814FA4D-4C06-4889-BF52-2E14D3B6DBB5}" type="pres">
      <dgm:prSet presAssocID="{0784CFB6-031D-4AB1-91CB-D0FE9345C06A}" presName="composite" presStyleCnt="0"/>
      <dgm:spPr/>
      <dgm:t>
        <a:bodyPr/>
        <a:lstStyle/>
        <a:p>
          <a:endParaRPr lang="es-ES"/>
        </a:p>
      </dgm:t>
    </dgm:pt>
    <dgm:pt modelId="{11A4D41F-0E89-422E-93F8-926B0227882E}" type="pres">
      <dgm:prSet presAssocID="{0784CFB6-031D-4AB1-91CB-D0FE9345C06A}" presName="parentText" presStyleLbl="alignNode1" presStyleIdx="4" presStyleCnt="5">
        <dgm:presLayoutVars>
          <dgm:chMax val="1"/>
          <dgm:bulletEnabled val="1"/>
        </dgm:presLayoutVars>
      </dgm:prSet>
      <dgm:spPr/>
      <dgm:t>
        <a:bodyPr/>
        <a:lstStyle/>
        <a:p>
          <a:endParaRPr lang="es-ES"/>
        </a:p>
      </dgm:t>
    </dgm:pt>
    <dgm:pt modelId="{142701C1-763D-4C97-BEEB-3017B6F9567C}" type="pres">
      <dgm:prSet presAssocID="{0784CFB6-031D-4AB1-91CB-D0FE9345C06A}" presName="descendantText" presStyleLbl="alignAcc1" presStyleIdx="4" presStyleCnt="5">
        <dgm:presLayoutVars>
          <dgm:bulletEnabled val="1"/>
        </dgm:presLayoutVars>
      </dgm:prSet>
      <dgm:spPr/>
      <dgm:t>
        <a:bodyPr/>
        <a:lstStyle/>
        <a:p>
          <a:endParaRPr lang="es-ES"/>
        </a:p>
      </dgm:t>
    </dgm:pt>
  </dgm:ptLst>
  <dgm:cxnLst>
    <dgm:cxn modelId="{96463550-F06A-475D-BBBD-C90E8B7BCEFF}" type="presOf" srcId="{99608918-F13C-4387-9916-0FC8271E27D9}" destId="{F089B3F5-5C7B-44F5-B8B7-E2734F033E70}" srcOrd="0" destOrd="0" presId="urn:microsoft.com/office/officeart/2005/8/layout/chevron2"/>
    <dgm:cxn modelId="{46F50770-EB24-4A3E-92A0-7FE224BF693F}" type="presOf" srcId="{148602A5-1F23-4766-A2A4-793C51F817C6}" destId="{72C8DDF4-6188-486E-ACA8-AA592809E75D}" srcOrd="0" destOrd="0" presId="urn:microsoft.com/office/officeart/2005/8/layout/chevron2"/>
    <dgm:cxn modelId="{070E49EB-085D-4943-B060-E2669D9EAEBD}" srcId="{5FF9B73E-1E90-4826-A568-90AA1F0F5EB8}" destId="{49CDAFCB-1237-4FF0-A3DF-D0EF08605027}" srcOrd="1" destOrd="0" parTransId="{660EF15D-0025-41FF-92EC-40288D4E2BE5}" sibTransId="{52ED750D-7B65-439F-B14B-F0B67CC27874}"/>
    <dgm:cxn modelId="{B272FA10-D13C-4812-8EFB-4F5DA2496559}" srcId="{5FF9B73E-1E90-4826-A568-90AA1F0F5EB8}" destId="{99608918-F13C-4387-9916-0FC8271E27D9}" srcOrd="0" destOrd="0" parTransId="{DA6853BF-C15A-4099-BFB7-1ADFEDA1A8A7}" sibTransId="{B346EBD5-E700-4B39-ABB0-8275BE5C0754}"/>
    <dgm:cxn modelId="{BF126753-2AED-4B06-8F10-C2DC8D4F8D6A}" type="presOf" srcId="{92CE21BC-4792-4F2C-B8FC-3F20FA8ECC9A}" destId="{A9A77C72-D423-4DC7-87C8-02D7CD076231}" srcOrd="0" destOrd="0" presId="urn:microsoft.com/office/officeart/2005/8/layout/chevron2"/>
    <dgm:cxn modelId="{C0CA9FC9-A3EF-4CE1-8500-D1CD1DC1BB99}" srcId="{5FF9B73E-1E90-4826-A568-90AA1F0F5EB8}" destId="{0784CFB6-031D-4AB1-91CB-D0FE9345C06A}" srcOrd="4" destOrd="0" parTransId="{FB5F9E0D-0C41-4969-BEFB-4E0BAC35D53B}" sibTransId="{53B01976-67B3-40AB-BA57-66A3B35B931B}"/>
    <dgm:cxn modelId="{A24DAF6E-B721-4B25-A84A-530C5DFACE30}" type="presOf" srcId="{5FF9B73E-1E90-4826-A568-90AA1F0F5EB8}" destId="{8E4668D9-1E90-4701-A5DD-6148B7EBD7B6}" srcOrd="0" destOrd="0" presId="urn:microsoft.com/office/officeart/2005/8/layout/chevron2"/>
    <dgm:cxn modelId="{4FE48864-958F-41EE-8F0E-619B46504431}" type="presOf" srcId="{55EB9812-A607-4FC1-99C9-9FB8CBA209AD}" destId="{6299A45E-A9DF-4C61-A4D3-D015811B0F97}" srcOrd="0" destOrd="0" presId="urn:microsoft.com/office/officeart/2005/8/layout/chevron2"/>
    <dgm:cxn modelId="{ADB56C51-554A-45AD-ABAA-4634A62383C5}" srcId="{49CDAFCB-1237-4FF0-A3DF-D0EF08605027}" destId="{148602A5-1F23-4766-A2A4-793C51F817C6}" srcOrd="0" destOrd="0" parTransId="{6DC072A9-BAAD-41FB-A7B8-17E06AAF58EF}" sibTransId="{25A6920F-BB7F-4CC0-8390-C22D42D950C2}"/>
    <dgm:cxn modelId="{6819D43F-7E49-49C2-99B0-A0D202A88325}" type="presOf" srcId="{49CDAFCB-1237-4FF0-A3DF-D0EF08605027}" destId="{9872A1DB-C1FB-406F-BEE0-4895BBD0EBC1}" srcOrd="0" destOrd="0" presId="urn:microsoft.com/office/officeart/2005/8/layout/chevron2"/>
    <dgm:cxn modelId="{8A4D5B66-6462-4B7D-A501-06D6A9E0507A}" srcId="{0784CFB6-031D-4AB1-91CB-D0FE9345C06A}" destId="{C4F86BAD-907A-4622-B76C-FF9A69F76544}" srcOrd="0" destOrd="0" parTransId="{236CAC32-9CAB-4EA0-9F7F-025F4A87BB9C}" sibTransId="{C3BF5104-2277-4C4D-A55B-61E0E6E56E2F}"/>
    <dgm:cxn modelId="{5FB5668B-BA17-4020-BBF5-1C44D6B0FCB5}" srcId="{5FF9B73E-1E90-4826-A568-90AA1F0F5EB8}" destId="{55EB9812-A607-4FC1-99C9-9FB8CBA209AD}" srcOrd="2" destOrd="0" parTransId="{CC000598-4665-4CFA-BF0E-4FA64452FD96}" sibTransId="{ADFF8720-C931-4695-B050-20F9AC878938}"/>
    <dgm:cxn modelId="{AB75F27F-3C09-497D-94C2-0B4BD95D88B5}" srcId="{55EB9812-A607-4FC1-99C9-9FB8CBA209AD}" destId="{0E0AAC12-7CA0-41E1-84A4-9BCB0E11BF1A}" srcOrd="0" destOrd="0" parTransId="{4F0ADF89-EA2A-4C22-9C42-163E729E0A76}" sibTransId="{3B33397C-ABA6-4549-9A59-2D95F24BF95D}"/>
    <dgm:cxn modelId="{E9017B4B-CC30-4234-85A3-72F05B5949D5}" type="presOf" srcId="{0784CFB6-031D-4AB1-91CB-D0FE9345C06A}" destId="{11A4D41F-0E89-422E-93F8-926B0227882E}" srcOrd="0" destOrd="0" presId="urn:microsoft.com/office/officeart/2005/8/layout/chevron2"/>
    <dgm:cxn modelId="{87B59AB5-CD94-4A21-96C5-4A2905D6E4C5}" type="presOf" srcId="{0E0AAC12-7CA0-41E1-84A4-9BCB0E11BF1A}" destId="{F0468AB7-F6F3-4816-BD42-6D556516AFC5}" srcOrd="0" destOrd="0" presId="urn:microsoft.com/office/officeart/2005/8/layout/chevron2"/>
    <dgm:cxn modelId="{3913625F-34EC-4882-BC84-E030A60AB805}" srcId="{5FF9B73E-1E90-4826-A568-90AA1F0F5EB8}" destId="{92CE21BC-4792-4F2C-B8FC-3F20FA8ECC9A}" srcOrd="3" destOrd="0" parTransId="{5AB4C0B3-2593-4AD6-A505-833A931E4787}" sibTransId="{0EC53774-8ADF-461A-A687-4F2DB42C73A2}"/>
    <dgm:cxn modelId="{22004362-A2F6-4FA0-A53B-102B9638A549}" type="presOf" srcId="{C4F86BAD-907A-4622-B76C-FF9A69F76544}" destId="{142701C1-763D-4C97-BEEB-3017B6F9567C}" srcOrd="0" destOrd="0" presId="urn:microsoft.com/office/officeart/2005/8/layout/chevron2"/>
    <dgm:cxn modelId="{5519A3FE-B6C4-4418-80A3-FEFE3B708C46}" type="presOf" srcId="{E14BF83A-A040-4B7B-AD26-4AF16BC9DD9D}" destId="{C622015D-8EDD-402F-A76A-7C77DD45B5EF}" srcOrd="0" destOrd="0" presId="urn:microsoft.com/office/officeart/2005/8/layout/chevron2"/>
    <dgm:cxn modelId="{E12D6EF5-EE71-45A6-A435-123BDBC50F29}" type="presOf" srcId="{E22D74E8-4072-4381-8046-27B2813A709F}" destId="{841AEE5E-6808-4BC6-B8AB-ABE06EE1A755}" srcOrd="0" destOrd="0" presId="urn:microsoft.com/office/officeart/2005/8/layout/chevron2"/>
    <dgm:cxn modelId="{596B9596-D52C-485E-B32E-7F4FCFEFD6A0}" srcId="{92CE21BC-4792-4F2C-B8FC-3F20FA8ECC9A}" destId="{E22D74E8-4072-4381-8046-27B2813A709F}" srcOrd="0" destOrd="0" parTransId="{41357C70-F7D7-4267-91FD-DCF46AA6C45B}" sibTransId="{0EA88E82-8548-49DB-B512-769DA1AC7BB8}"/>
    <dgm:cxn modelId="{58DBF896-B6A9-453D-B976-5EB87BD72C65}" srcId="{99608918-F13C-4387-9916-0FC8271E27D9}" destId="{E14BF83A-A040-4B7B-AD26-4AF16BC9DD9D}" srcOrd="0" destOrd="0" parTransId="{F16B8221-2BFB-48E7-B283-735CAF2481E4}" sibTransId="{08B094B5-9D5A-41F5-BEF6-761D027AAEE5}"/>
    <dgm:cxn modelId="{CA057A0D-5D21-4E5B-B7FD-38CA5F8DF853}" type="presParOf" srcId="{8E4668D9-1E90-4701-A5DD-6148B7EBD7B6}" destId="{DF1B3972-F2C4-466E-909B-B6D01D0B55C0}" srcOrd="0" destOrd="0" presId="urn:microsoft.com/office/officeart/2005/8/layout/chevron2"/>
    <dgm:cxn modelId="{6DB53F3A-6CD0-4AE9-BF9B-FA6283F964EA}" type="presParOf" srcId="{DF1B3972-F2C4-466E-909B-B6D01D0B55C0}" destId="{F089B3F5-5C7B-44F5-B8B7-E2734F033E70}" srcOrd="0" destOrd="0" presId="urn:microsoft.com/office/officeart/2005/8/layout/chevron2"/>
    <dgm:cxn modelId="{CAF4E84A-AAFD-4C32-B1FD-C01C4ABD40C8}" type="presParOf" srcId="{DF1B3972-F2C4-466E-909B-B6D01D0B55C0}" destId="{C622015D-8EDD-402F-A76A-7C77DD45B5EF}" srcOrd="1" destOrd="0" presId="urn:microsoft.com/office/officeart/2005/8/layout/chevron2"/>
    <dgm:cxn modelId="{FF7D50EA-8FF6-45D9-895A-E17A6B08C632}" type="presParOf" srcId="{8E4668D9-1E90-4701-A5DD-6148B7EBD7B6}" destId="{2AFA1B95-61BC-4F9A-A599-863116A4869E}" srcOrd="1" destOrd="0" presId="urn:microsoft.com/office/officeart/2005/8/layout/chevron2"/>
    <dgm:cxn modelId="{8E7EBCBA-41A3-4099-9E86-130F7E6D4878}" type="presParOf" srcId="{8E4668D9-1E90-4701-A5DD-6148B7EBD7B6}" destId="{4E3E65CC-6AC3-4A59-9716-0B3148CE5CAA}" srcOrd="2" destOrd="0" presId="urn:microsoft.com/office/officeart/2005/8/layout/chevron2"/>
    <dgm:cxn modelId="{8AD31500-43C2-4C2D-A2AC-8C9EE06BADF4}" type="presParOf" srcId="{4E3E65CC-6AC3-4A59-9716-0B3148CE5CAA}" destId="{9872A1DB-C1FB-406F-BEE0-4895BBD0EBC1}" srcOrd="0" destOrd="0" presId="urn:microsoft.com/office/officeart/2005/8/layout/chevron2"/>
    <dgm:cxn modelId="{778B6A8E-1D30-4A7C-B416-0D80B1B92F09}" type="presParOf" srcId="{4E3E65CC-6AC3-4A59-9716-0B3148CE5CAA}" destId="{72C8DDF4-6188-486E-ACA8-AA592809E75D}" srcOrd="1" destOrd="0" presId="urn:microsoft.com/office/officeart/2005/8/layout/chevron2"/>
    <dgm:cxn modelId="{1EEE896C-8D0B-4F24-9BBE-7F2F63EF5E22}" type="presParOf" srcId="{8E4668D9-1E90-4701-A5DD-6148B7EBD7B6}" destId="{E4399475-0850-4439-BC4B-630D0204D6F1}" srcOrd="3" destOrd="0" presId="urn:microsoft.com/office/officeart/2005/8/layout/chevron2"/>
    <dgm:cxn modelId="{A5CE516A-8473-4713-9153-4B655F68B083}" type="presParOf" srcId="{8E4668D9-1E90-4701-A5DD-6148B7EBD7B6}" destId="{7A8503E7-8C83-4709-A9EB-555AA4164567}" srcOrd="4" destOrd="0" presId="urn:microsoft.com/office/officeart/2005/8/layout/chevron2"/>
    <dgm:cxn modelId="{4DACF626-4001-4F6C-8727-DF9F6C80F085}" type="presParOf" srcId="{7A8503E7-8C83-4709-A9EB-555AA4164567}" destId="{6299A45E-A9DF-4C61-A4D3-D015811B0F97}" srcOrd="0" destOrd="0" presId="urn:microsoft.com/office/officeart/2005/8/layout/chevron2"/>
    <dgm:cxn modelId="{6125F8F6-E7AD-426A-BCD3-5F2DA0CC76E0}" type="presParOf" srcId="{7A8503E7-8C83-4709-A9EB-555AA4164567}" destId="{F0468AB7-F6F3-4816-BD42-6D556516AFC5}" srcOrd="1" destOrd="0" presId="urn:microsoft.com/office/officeart/2005/8/layout/chevron2"/>
    <dgm:cxn modelId="{E4BE2325-1898-4368-905B-E1E1EB5C373B}" type="presParOf" srcId="{8E4668D9-1E90-4701-A5DD-6148B7EBD7B6}" destId="{49C63BF7-8788-41B0-A49E-3520D66B3641}" srcOrd="5" destOrd="0" presId="urn:microsoft.com/office/officeart/2005/8/layout/chevron2"/>
    <dgm:cxn modelId="{703F3E32-1C46-4393-89D0-99D18B52EA53}" type="presParOf" srcId="{8E4668D9-1E90-4701-A5DD-6148B7EBD7B6}" destId="{0C2A561B-47B2-4B7A-8A48-342565D90AEA}" srcOrd="6" destOrd="0" presId="urn:microsoft.com/office/officeart/2005/8/layout/chevron2"/>
    <dgm:cxn modelId="{E77DDE0B-A864-47A4-9E9C-8D346AEA46BB}" type="presParOf" srcId="{0C2A561B-47B2-4B7A-8A48-342565D90AEA}" destId="{A9A77C72-D423-4DC7-87C8-02D7CD076231}" srcOrd="0" destOrd="0" presId="urn:microsoft.com/office/officeart/2005/8/layout/chevron2"/>
    <dgm:cxn modelId="{B2A34315-442E-435C-84C3-B0AED889D2EB}" type="presParOf" srcId="{0C2A561B-47B2-4B7A-8A48-342565D90AEA}" destId="{841AEE5E-6808-4BC6-B8AB-ABE06EE1A755}" srcOrd="1" destOrd="0" presId="urn:microsoft.com/office/officeart/2005/8/layout/chevron2"/>
    <dgm:cxn modelId="{AAF89DCE-2A69-4312-8883-95AB4059324D}" type="presParOf" srcId="{8E4668D9-1E90-4701-A5DD-6148B7EBD7B6}" destId="{9D7151D5-4E13-49F8-AEBA-60130FBF7620}" srcOrd="7" destOrd="0" presId="urn:microsoft.com/office/officeart/2005/8/layout/chevron2"/>
    <dgm:cxn modelId="{C8ED512D-38BB-45B9-979F-F09A1B6E93D4}" type="presParOf" srcId="{8E4668D9-1E90-4701-A5DD-6148B7EBD7B6}" destId="{3814FA4D-4C06-4889-BF52-2E14D3B6DBB5}" srcOrd="8" destOrd="0" presId="urn:microsoft.com/office/officeart/2005/8/layout/chevron2"/>
    <dgm:cxn modelId="{B8C1A9D0-A147-4AE6-A04B-20D522E1F295}" type="presParOf" srcId="{3814FA4D-4C06-4889-BF52-2E14D3B6DBB5}" destId="{11A4D41F-0E89-422E-93F8-926B0227882E}" srcOrd="0" destOrd="0" presId="urn:microsoft.com/office/officeart/2005/8/layout/chevron2"/>
    <dgm:cxn modelId="{842F40F4-075A-4BB8-9F92-4D38FDC73498}" type="presParOf" srcId="{3814FA4D-4C06-4889-BF52-2E14D3B6DBB5}" destId="{142701C1-763D-4C97-BEEB-3017B6F9567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E9253E-A145-4870-87B5-15F6FCD0FEE7}"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s-ES"/>
        </a:p>
      </dgm:t>
    </dgm:pt>
    <dgm:pt modelId="{3D560F3A-BC74-4ECD-91AB-911939939158}">
      <dgm:prSet phldrT="[Text]" custT="1"/>
      <dgm:spPr/>
      <dgm:t>
        <a:bodyPr/>
        <a:lstStyle/>
        <a:p>
          <a:pPr algn="just"/>
          <a:r>
            <a:rPr lang="es-ES" sz="2400" dirty="0" smtClean="0"/>
            <a:t>Intercambio de MG2 a MG1, cuando </a:t>
          </a:r>
          <a:r>
            <a:rPr lang="es-ES" sz="2400" i="1" dirty="0" smtClean="0"/>
            <a:t>P</a:t>
          </a:r>
          <a:r>
            <a:rPr lang="es-ES" sz="1800" i="1" dirty="0" smtClean="0"/>
            <a:t>GRID</a:t>
          </a:r>
          <a:r>
            <a:rPr lang="es-ES" sz="1800" dirty="0" smtClean="0"/>
            <a:t>1</a:t>
          </a:r>
          <a:r>
            <a:rPr lang="es-ES" sz="2400" dirty="0" smtClean="0"/>
            <a:t>&lt;0, </a:t>
          </a:r>
          <a:r>
            <a:rPr lang="es-ES" sz="2400" i="1" dirty="0" smtClean="0"/>
            <a:t>P</a:t>
          </a:r>
          <a:r>
            <a:rPr lang="es-ES" sz="1800" i="1" dirty="0" smtClean="0"/>
            <a:t>GRID</a:t>
          </a:r>
          <a:r>
            <a:rPr lang="es-ES" sz="1800" i="0" dirty="0" smtClean="0"/>
            <a:t>2</a:t>
          </a:r>
          <a:r>
            <a:rPr lang="es-ES" sz="2400" dirty="0" smtClean="0"/>
            <a:t>&lt;0, </a:t>
          </a:r>
          <a:r>
            <a:rPr lang="es-ES" sz="2400" i="1" dirty="0" smtClean="0"/>
            <a:t>SOC</a:t>
          </a:r>
          <a:r>
            <a:rPr lang="es-ES" sz="1800" dirty="0" smtClean="0"/>
            <a:t>1</a:t>
          </a:r>
          <a:r>
            <a:rPr lang="es-ES" sz="2400" dirty="0" smtClean="0"/>
            <a:t>&gt;87.5%, </a:t>
          </a:r>
          <a:r>
            <a:rPr lang="es-ES" sz="2400" i="1" dirty="0" smtClean="0"/>
            <a:t>SOC</a:t>
          </a:r>
          <a:r>
            <a:rPr lang="es-ES" sz="1800" dirty="0" smtClean="0"/>
            <a:t>2</a:t>
          </a:r>
          <a:r>
            <a:rPr lang="es-ES" sz="2400" dirty="0" smtClean="0"/>
            <a:t>&gt;87.5%, </a:t>
          </a:r>
          <a:r>
            <a:rPr lang="es-ES" sz="2400" i="1" dirty="0" smtClean="0"/>
            <a:t>P</a:t>
          </a:r>
          <a:r>
            <a:rPr lang="es-ES" sz="1800" i="1" dirty="0" smtClean="0"/>
            <a:t>CTR</a:t>
          </a:r>
          <a:r>
            <a:rPr lang="es-ES" sz="1800" dirty="0" smtClean="0"/>
            <a:t>1</a:t>
          </a:r>
          <a:r>
            <a:rPr lang="es-ES" sz="2400" dirty="0" smtClean="0"/>
            <a:t>&lt;0 y </a:t>
          </a:r>
          <a:r>
            <a:rPr lang="es-ES" sz="2400" i="1" dirty="0" smtClean="0"/>
            <a:t>P</a:t>
          </a:r>
          <a:r>
            <a:rPr lang="es-ES" sz="1800" i="1" dirty="0" smtClean="0"/>
            <a:t>CTR</a:t>
          </a:r>
          <a:r>
            <a:rPr lang="es-ES" sz="1800" dirty="0" smtClean="0"/>
            <a:t>2</a:t>
          </a:r>
          <a:r>
            <a:rPr lang="es-ES" sz="2400" dirty="0" smtClean="0"/>
            <a:t>&lt;0.</a:t>
          </a:r>
          <a:endParaRPr lang="es-ES" sz="2400" dirty="0"/>
        </a:p>
      </dgm:t>
    </dgm:pt>
    <dgm:pt modelId="{6BCD52F4-B1A6-486A-9FD5-5FE18A23E6C0}" type="parTrans" cxnId="{7D24672F-C519-4588-A0C5-A74EA8CEC077}">
      <dgm:prSet/>
      <dgm:spPr/>
      <dgm:t>
        <a:bodyPr/>
        <a:lstStyle/>
        <a:p>
          <a:endParaRPr lang="es-ES"/>
        </a:p>
      </dgm:t>
    </dgm:pt>
    <dgm:pt modelId="{2C8B9E0D-F877-4B75-9115-EC0004B4922C}" type="sibTrans" cxnId="{7D24672F-C519-4588-A0C5-A74EA8CEC077}">
      <dgm:prSet/>
      <dgm:spPr/>
      <dgm:t>
        <a:bodyPr/>
        <a:lstStyle/>
        <a:p>
          <a:endParaRPr lang="es-ES"/>
        </a:p>
      </dgm:t>
    </dgm:pt>
    <dgm:pt modelId="{92324C87-7BE1-4BC1-93E5-A32F77A474A0}">
      <dgm:prSet phldrT="[Text]"/>
      <dgm:spPr/>
      <dgm:t>
        <a:bodyPr/>
        <a:lstStyle/>
        <a:p>
          <a:r>
            <a:rPr lang="es-ES" dirty="0" smtClean="0"/>
            <a:t>Intercambio de potencia hacia  las baterías</a:t>
          </a:r>
          <a:endParaRPr lang="es-ES" dirty="0"/>
        </a:p>
      </dgm:t>
    </dgm:pt>
    <dgm:pt modelId="{4E9241FC-D72B-45A9-9340-A6D06DF795DE}" type="sibTrans" cxnId="{E5B9AA8A-D2D3-44A2-AFA0-60EE86CB118A}">
      <dgm:prSet/>
      <dgm:spPr/>
      <dgm:t>
        <a:bodyPr/>
        <a:lstStyle/>
        <a:p>
          <a:endParaRPr lang="es-ES"/>
        </a:p>
      </dgm:t>
    </dgm:pt>
    <dgm:pt modelId="{65F6BA34-FBAF-448F-B845-2819BD708F15}" type="parTrans" cxnId="{E5B9AA8A-D2D3-44A2-AFA0-60EE86CB118A}">
      <dgm:prSet/>
      <dgm:spPr/>
      <dgm:t>
        <a:bodyPr/>
        <a:lstStyle/>
        <a:p>
          <a:endParaRPr lang="es-ES"/>
        </a:p>
      </dgm:t>
    </dgm:pt>
    <dgm:pt modelId="{3FF154E2-914D-4737-857C-54F6DC7BF77A}" type="pres">
      <dgm:prSet presAssocID="{7DE9253E-A145-4870-87B5-15F6FCD0FEE7}" presName="linearFlow" presStyleCnt="0">
        <dgm:presLayoutVars>
          <dgm:dir/>
          <dgm:animLvl val="lvl"/>
          <dgm:resizeHandles val="exact"/>
        </dgm:presLayoutVars>
      </dgm:prSet>
      <dgm:spPr/>
      <dgm:t>
        <a:bodyPr/>
        <a:lstStyle/>
        <a:p>
          <a:endParaRPr lang="es-ES"/>
        </a:p>
      </dgm:t>
    </dgm:pt>
    <dgm:pt modelId="{3175618E-9117-438D-8DE1-5D26C5B45E9B}" type="pres">
      <dgm:prSet presAssocID="{92324C87-7BE1-4BC1-93E5-A32F77A474A0}" presName="composite" presStyleCnt="0"/>
      <dgm:spPr/>
    </dgm:pt>
    <dgm:pt modelId="{A03BAAA1-4F34-4889-811E-E39D79161A0A}" type="pres">
      <dgm:prSet presAssocID="{92324C87-7BE1-4BC1-93E5-A32F77A474A0}" presName="parentText" presStyleLbl="alignNode1" presStyleIdx="0" presStyleCnt="1">
        <dgm:presLayoutVars>
          <dgm:chMax val="1"/>
          <dgm:bulletEnabled val="1"/>
        </dgm:presLayoutVars>
      </dgm:prSet>
      <dgm:spPr/>
      <dgm:t>
        <a:bodyPr/>
        <a:lstStyle/>
        <a:p>
          <a:endParaRPr lang="es-ES"/>
        </a:p>
      </dgm:t>
    </dgm:pt>
    <dgm:pt modelId="{EC939572-38D4-4BA0-B3D4-BF118F59D514}" type="pres">
      <dgm:prSet presAssocID="{92324C87-7BE1-4BC1-93E5-A32F77A474A0}" presName="descendantText" presStyleLbl="alignAcc1" presStyleIdx="0" presStyleCnt="1" custScaleY="104816" custLinFactNeighborY="6680">
        <dgm:presLayoutVars>
          <dgm:bulletEnabled val="1"/>
        </dgm:presLayoutVars>
      </dgm:prSet>
      <dgm:spPr/>
      <dgm:t>
        <a:bodyPr/>
        <a:lstStyle/>
        <a:p>
          <a:endParaRPr lang="es-ES"/>
        </a:p>
      </dgm:t>
    </dgm:pt>
  </dgm:ptLst>
  <dgm:cxnLst>
    <dgm:cxn modelId="{6ACFB47D-E069-4080-9B12-73FAFD156FFA}" type="presOf" srcId="{3D560F3A-BC74-4ECD-91AB-911939939158}" destId="{EC939572-38D4-4BA0-B3D4-BF118F59D514}" srcOrd="0" destOrd="0" presId="urn:microsoft.com/office/officeart/2005/8/layout/chevron2"/>
    <dgm:cxn modelId="{1D3DE417-4884-4231-8A48-87BD90D471FC}" type="presOf" srcId="{7DE9253E-A145-4870-87B5-15F6FCD0FEE7}" destId="{3FF154E2-914D-4737-857C-54F6DC7BF77A}" srcOrd="0" destOrd="0" presId="urn:microsoft.com/office/officeart/2005/8/layout/chevron2"/>
    <dgm:cxn modelId="{E5B9AA8A-D2D3-44A2-AFA0-60EE86CB118A}" srcId="{7DE9253E-A145-4870-87B5-15F6FCD0FEE7}" destId="{92324C87-7BE1-4BC1-93E5-A32F77A474A0}" srcOrd="0" destOrd="0" parTransId="{65F6BA34-FBAF-448F-B845-2819BD708F15}" sibTransId="{4E9241FC-D72B-45A9-9340-A6D06DF795DE}"/>
    <dgm:cxn modelId="{C78EADEC-1033-4071-BF14-C57F2C444774}" type="presOf" srcId="{92324C87-7BE1-4BC1-93E5-A32F77A474A0}" destId="{A03BAAA1-4F34-4889-811E-E39D79161A0A}" srcOrd="0" destOrd="0" presId="urn:microsoft.com/office/officeart/2005/8/layout/chevron2"/>
    <dgm:cxn modelId="{7D24672F-C519-4588-A0C5-A74EA8CEC077}" srcId="{92324C87-7BE1-4BC1-93E5-A32F77A474A0}" destId="{3D560F3A-BC74-4ECD-91AB-911939939158}" srcOrd="0" destOrd="0" parTransId="{6BCD52F4-B1A6-486A-9FD5-5FE18A23E6C0}" sibTransId="{2C8B9E0D-F877-4B75-9115-EC0004B4922C}"/>
    <dgm:cxn modelId="{25F271F8-9A6D-4372-9051-C49D4E95951C}" type="presParOf" srcId="{3FF154E2-914D-4737-857C-54F6DC7BF77A}" destId="{3175618E-9117-438D-8DE1-5D26C5B45E9B}" srcOrd="0" destOrd="0" presId="urn:microsoft.com/office/officeart/2005/8/layout/chevron2"/>
    <dgm:cxn modelId="{E41BC567-7B85-4BE9-ADEE-90A8795BE0C5}" type="presParOf" srcId="{3175618E-9117-438D-8DE1-5D26C5B45E9B}" destId="{A03BAAA1-4F34-4889-811E-E39D79161A0A}" srcOrd="0" destOrd="0" presId="urn:microsoft.com/office/officeart/2005/8/layout/chevron2"/>
    <dgm:cxn modelId="{084E1A40-F286-4F19-8E73-A732FD8A3A8B}" type="presParOf" srcId="{3175618E-9117-438D-8DE1-5D26C5B45E9B}" destId="{EC939572-38D4-4BA0-B3D4-BF118F59D514}"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9C556-FAD0-4740-89B3-578CB8FB5CB4}">
      <dsp:nvSpPr>
        <dsp:cNvPr id="0" name=""/>
        <dsp:cNvSpPr/>
      </dsp:nvSpPr>
      <dsp:spPr>
        <a:xfrm>
          <a:off x="729243" y="1126230"/>
          <a:ext cx="1999469" cy="173114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938A52-ED54-4D22-824A-98F6DEE6E1F5}">
      <dsp:nvSpPr>
        <dsp:cNvPr id="0" name=""/>
        <dsp:cNvSpPr/>
      </dsp:nvSpPr>
      <dsp:spPr>
        <a:xfrm>
          <a:off x="0" y="1106932"/>
          <a:ext cx="2602340" cy="225092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t>Conectado a la red eléctrica</a:t>
          </a:r>
          <a:endParaRPr lang="es-ES" sz="2400" kern="1200" dirty="0"/>
        </a:p>
      </dsp:txBody>
      <dsp:txXfrm>
        <a:off x="431225" y="1479926"/>
        <a:ext cx="1739890" cy="1504940"/>
      </dsp:txXfrm>
    </dsp:sp>
    <dsp:sp modelId="{A10E4C30-C9D0-4081-8CB6-C4F1B4E404C8}">
      <dsp:nvSpPr>
        <dsp:cNvPr id="0" name=""/>
        <dsp:cNvSpPr/>
      </dsp:nvSpPr>
      <dsp:spPr>
        <a:xfrm>
          <a:off x="2195521" y="194222"/>
          <a:ext cx="2132335" cy="1844717"/>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La red eléctrica se encarga del balance de potencia entre la generación y demanda.</a:t>
          </a:r>
          <a:endParaRPr lang="es-ES" sz="1600" kern="1200" dirty="0"/>
        </a:p>
      </dsp:txBody>
      <dsp:txXfrm>
        <a:off x="2548894" y="499931"/>
        <a:ext cx="1425589" cy="12332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E8009-367E-49FA-B9E5-A3AFDB79D6BF}">
      <dsp:nvSpPr>
        <dsp:cNvPr id="0" name=""/>
        <dsp:cNvSpPr/>
      </dsp:nvSpPr>
      <dsp:spPr>
        <a:xfrm>
          <a:off x="2069274" y="1496150"/>
          <a:ext cx="2374395" cy="2287628"/>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t>Aislado de la red eléctrica</a:t>
          </a:r>
          <a:endParaRPr lang="es-ES" sz="2400" kern="1200" dirty="0"/>
        </a:p>
      </dsp:txBody>
      <dsp:txXfrm>
        <a:off x="2416996" y="1831165"/>
        <a:ext cx="1678951" cy="1617598"/>
      </dsp:txXfrm>
    </dsp:sp>
    <dsp:sp modelId="{09F73787-5BD6-48E4-98C0-9F8EFCB3A100}">
      <dsp:nvSpPr>
        <dsp:cNvPr id="0" name=""/>
        <dsp:cNvSpPr/>
      </dsp:nvSpPr>
      <dsp:spPr>
        <a:xfrm>
          <a:off x="2317372" y="-172776"/>
          <a:ext cx="1878198" cy="1892043"/>
        </a:xfrm>
        <a:prstGeom prst="ellipse">
          <a:avLst/>
        </a:prstGeom>
        <a:solidFill>
          <a:schemeClr val="accent5">
            <a:alpha val="50000"/>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El ESS  mantiene el balance de potencia.</a:t>
          </a:r>
          <a:endParaRPr lang="es-ES" sz="1600" kern="1200" dirty="0"/>
        </a:p>
      </dsp:txBody>
      <dsp:txXfrm>
        <a:off x="2592428" y="104307"/>
        <a:ext cx="1328086" cy="1337877"/>
      </dsp:txXfrm>
    </dsp:sp>
    <dsp:sp modelId="{5E8ABF4A-F33B-441C-BEF1-267DA0DF6E3C}">
      <dsp:nvSpPr>
        <dsp:cNvPr id="0" name=""/>
        <dsp:cNvSpPr/>
      </dsp:nvSpPr>
      <dsp:spPr>
        <a:xfrm>
          <a:off x="4327800" y="1858168"/>
          <a:ext cx="1590779" cy="1563591"/>
        </a:xfrm>
        <a:prstGeom prst="ellipse">
          <a:avLst/>
        </a:prstGeom>
        <a:solidFill>
          <a:schemeClr val="accent5">
            <a:alpha val="50000"/>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Evitar desviaciones de frecuencias  y voltajes </a:t>
          </a:r>
          <a:endParaRPr lang="es-ES" sz="1600" kern="1200" dirty="0"/>
        </a:p>
      </dsp:txBody>
      <dsp:txXfrm>
        <a:off x="4560764" y="2087151"/>
        <a:ext cx="1124851" cy="1105625"/>
      </dsp:txXfrm>
    </dsp:sp>
    <dsp:sp modelId="{7F9EE557-208B-4BC8-B090-DFE040EB632E}">
      <dsp:nvSpPr>
        <dsp:cNvPr id="0" name=""/>
        <dsp:cNvSpPr/>
      </dsp:nvSpPr>
      <dsp:spPr>
        <a:xfrm>
          <a:off x="2280381" y="3672904"/>
          <a:ext cx="1952182" cy="1667557"/>
        </a:xfrm>
        <a:prstGeom prst="ellipse">
          <a:avLst/>
        </a:prstGeom>
        <a:solidFill>
          <a:schemeClr val="accent5">
            <a:alpha val="50000"/>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 Garantizar confiabilidad y seguridad a los usuarios conectados</a:t>
          </a:r>
          <a:endParaRPr lang="es-ES" sz="1600" kern="1200" dirty="0"/>
        </a:p>
      </dsp:txBody>
      <dsp:txXfrm>
        <a:off x="2566271" y="3917112"/>
        <a:ext cx="1380402" cy="1179141"/>
      </dsp:txXfrm>
    </dsp:sp>
    <dsp:sp modelId="{A53C23AB-B15A-4446-8B0A-ADCD51DC01E9}">
      <dsp:nvSpPr>
        <dsp:cNvPr id="0" name=""/>
        <dsp:cNvSpPr/>
      </dsp:nvSpPr>
      <dsp:spPr>
        <a:xfrm>
          <a:off x="470755" y="1795106"/>
          <a:ext cx="1837996" cy="1689715"/>
        </a:xfrm>
        <a:prstGeom prst="ellipse">
          <a:avLst/>
        </a:prstGeom>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Evitar desequilibrios de potencia repentinos</a:t>
          </a:r>
          <a:endParaRPr lang="es-ES" sz="1600" kern="1200" dirty="0"/>
        </a:p>
      </dsp:txBody>
      <dsp:txXfrm>
        <a:off x="739923" y="2042559"/>
        <a:ext cx="1299660" cy="11948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BAAA1-4F34-4889-811E-E39D79161A0A}">
      <dsp:nvSpPr>
        <dsp:cNvPr id="0" name=""/>
        <dsp:cNvSpPr/>
      </dsp:nvSpPr>
      <dsp:spPr>
        <a:xfrm rot="5400000">
          <a:off x="-326900" y="364556"/>
          <a:ext cx="2179337" cy="1525536"/>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Intercambio de potencia hacia  las baterías</a:t>
          </a:r>
          <a:endParaRPr lang="es-ES" sz="1500" kern="1200" dirty="0"/>
        </a:p>
      </dsp:txBody>
      <dsp:txXfrm rot="-5400000">
        <a:off x="1" y="800423"/>
        <a:ext cx="1525536" cy="653801"/>
      </dsp:txXfrm>
    </dsp:sp>
    <dsp:sp modelId="{EC939572-38D4-4BA0-B3D4-BF118F59D514}">
      <dsp:nvSpPr>
        <dsp:cNvPr id="0" name=""/>
        <dsp:cNvSpPr/>
      </dsp:nvSpPr>
      <dsp:spPr>
        <a:xfrm rot="5400000">
          <a:off x="4198234" y="-2574526"/>
          <a:ext cx="1484791" cy="6830187"/>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es-ES" sz="2400" kern="1200" dirty="0" smtClean="0"/>
            <a:t>Intercambio de MG2 a MG1, cuando </a:t>
          </a:r>
          <a:r>
            <a:rPr lang="es-ES" sz="2400" i="1" kern="1200" dirty="0" smtClean="0"/>
            <a:t>P</a:t>
          </a:r>
          <a:r>
            <a:rPr lang="es-ES" sz="1800" i="1" kern="1200" dirty="0" smtClean="0"/>
            <a:t>GRID</a:t>
          </a:r>
          <a:r>
            <a:rPr lang="es-ES" sz="1800" kern="1200" dirty="0" smtClean="0"/>
            <a:t>1</a:t>
          </a:r>
          <a:r>
            <a:rPr lang="es-ES" sz="2400" kern="1200" dirty="0" smtClean="0"/>
            <a:t>&lt;0, </a:t>
          </a:r>
          <a:r>
            <a:rPr lang="es-ES" sz="2400" i="1" kern="1200" dirty="0" smtClean="0"/>
            <a:t>P</a:t>
          </a:r>
          <a:r>
            <a:rPr lang="es-ES" sz="1800" i="1" kern="1200" dirty="0" smtClean="0"/>
            <a:t>GRID</a:t>
          </a:r>
          <a:r>
            <a:rPr lang="es-ES" sz="1800" i="0" kern="1200" dirty="0" smtClean="0"/>
            <a:t>2</a:t>
          </a:r>
          <a:r>
            <a:rPr lang="es-ES" sz="2400" kern="1200" dirty="0" smtClean="0"/>
            <a:t>&lt;0, </a:t>
          </a:r>
          <a:r>
            <a:rPr lang="es-ES" sz="2400" i="1" kern="1200" dirty="0" smtClean="0"/>
            <a:t>SOC</a:t>
          </a:r>
          <a:r>
            <a:rPr lang="es-ES" sz="1800" kern="1200" dirty="0" smtClean="0"/>
            <a:t>1</a:t>
          </a:r>
          <a:r>
            <a:rPr lang="es-ES" sz="2400" kern="1200" dirty="0" smtClean="0"/>
            <a:t>&gt;87.5%, </a:t>
          </a:r>
          <a:r>
            <a:rPr lang="es-ES" sz="2400" i="1" kern="1200" dirty="0" smtClean="0"/>
            <a:t>SOC</a:t>
          </a:r>
          <a:r>
            <a:rPr lang="es-ES" sz="1800" kern="1200" dirty="0" smtClean="0"/>
            <a:t>2</a:t>
          </a:r>
          <a:r>
            <a:rPr lang="es-ES" sz="2400" kern="1200" dirty="0" smtClean="0"/>
            <a:t>&gt;87.5%, </a:t>
          </a:r>
          <a:r>
            <a:rPr lang="es-ES" sz="2400" i="1" kern="1200" dirty="0" smtClean="0"/>
            <a:t>P</a:t>
          </a:r>
          <a:r>
            <a:rPr lang="es-ES" sz="1800" i="1" kern="1200" dirty="0" smtClean="0"/>
            <a:t>CTR</a:t>
          </a:r>
          <a:r>
            <a:rPr lang="es-ES" sz="1800" kern="1200" dirty="0" smtClean="0"/>
            <a:t>1</a:t>
          </a:r>
          <a:r>
            <a:rPr lang="es-ES" sz="2400" kern="1200" dirty="0" smtClean="0"/>
            <a:t>&lt;0 y </a:t>
          </a:r>
          <a:r>
            <a:rPr lang="es-ES" sz="2400" i="1" kern="1200" dirty="0" smtClean="0"/>
            <a:t>P</a:t>
          </a:r>
          <a:r>
            <a:rPr lang="es-ES" sz="1800" i="1" kern="1200" dirty="0" smtClean="0"/>
            <a:t>CTR</a:t>
          </a:r>
          <a:r>
            <a:rPr lang="es-ES" sz="1800" kern="1200" dirty="0" smtClean="0"/>
            <a:t>2</a:t>
          </a:r>
          <a:r>
            <a:rPr lang="es-ES" sz="2400" kern="1200" dirty="0" smtClean="0"/>
            <a:t>&lt;0.</a:t>
          </a:r>
          <a:endParaRPr lang="es-ES" sz="2400" kern="1200" dirty="0"/>
        </a:p>
      </dsp:txBody>
      <dsp:txXfrm rot="-5400000">
        <a:off x="1525536" y="170654"/>
        <a:ext cx="6757705" cy="13398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image" Target="../media/image8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image" Target="../media/image57.wmf"/><Relationship Id="rId3" Type="http://schemas.openxmlformats.org/officeDocument/2006/relationships/image" Target="../media/image47.wmf"/><Relationship Id="rId7" Type="http://schemas.openxmlformats.org/officeDocument/2006/relationships/image" Target="../media/image51.wmf"/><Relationship Id="rId12" Type="http://schemas.openxmlformats.org/officeDocument/2006/relationships/image" Target="../media/image56.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11" Type="http://schemas.openxmlformats.org/officeDocument/2006/relationships/image" Target="../media/image55.wmf"/><Relationship Id="rId5" Type="http://schemas.openxmlformats.org/officeDocument/2006/relationships/image" Target="../media/image49.wmf"/><Relationship Id="rId10" Type="http://schemas.openxmlformats.org/officeDocument/2006/relationships/image" Target="../media/image54.wmf"/><Relationship Id="rId4" Type="http://schemas.openxmlformats.org/officeDocument/2006/relationships/image" Target="../media/image48.wmf"/><Relationship Id="rId9" Type="http://schemas.openxmlformats.org/officeDocument/2006/relationships/image" Target="../media/image5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image" Target="../media/image64.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image" Target="../media/image66.emf"/><Relationship Id="rId4" Type="http://schemas.openxmlformats.org/officeDocument/2006/relationships/image" Target="../media/image6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image" Target="../media/image7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53324-D1F8-4464-8461-F145C10357A1}" type="datetimeFigureOut">
              <a:rPr lang="es-EC" smtClean="0"/>
              <a:t>28/6/2019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D904C-292C-4206-A77C-19FABFD93EE0}" type="slidenum">
              <a:rPr lang="es-EC" smtClean="0"/>
              <a:t>‹Nº›</a:t>
            </a:fld>
            <a:endParaRPr lang="es-EC"/>
          </a:p>
        </p:txBody>
      </p:sp>
    </p:spTree>
    <p:extLst>
      <p:ext uri="{BB962C8B-B14F-4D97-AF65-F5344CB8AC3E}">
        <p14:creationId xmlns:p14="http://schemas.microsoft.com/office/powerpoint/2010/main" val="4725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C"/>
          </a:p>
        </p:txBody>
      </p:sp>
      <p:sp>
        <p:nvSpPr>
          <p:cNvPr id="4" name="Marcador de fecha 3"/>
          <p:cNvSpPr>
            <a:spLocks noGrp="1"/>
          </p:cNvSpPr>
          <p:nvPr>
            <p:ph type="dt" sz="half" idx="10"/>
          </p:nvPr>
        </p:nvSpPr>
        <p:spPr/>
        <p:txBody>
          <a:bodyPr/>
          <a:lstStyle/>
          <a:p>
            <a:fld id="{DF137F82-B3B8-4EF1-979D-771E1CC70171}" type="datetimeFigureOut">
              <a:rPr lang="es-EC" smtClean="0"/>
              <a:t>28/6/2019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1047560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DF137F82-B3B8-4EF1-979D-771E1CC70171}" type="datetimeFigureOut">
              <a:rPr lang="es-EC" smtClean="0"/>
              <a:t>28/6/2019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947130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DF137F82-B3B8-4EF1-979D-771E1CC70171}" type="datetimeFigureOut">
              <a:rPr lang="es-EC" smtClean="0"/>
              <a:t>28/6/2019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4206460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DF137F82-B3B8-4EF1-979D-771E1CC70171}" type="datetimeFigureOut">
              <a:rPr lang="es-EC" smtClean="0"/>
              <a:t>28/6/2019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103833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DF137F82-B3B8-4EF1-979D-771E1CC70171}" type="datetimeFigureOut">
              <a:rPr lang="es-EC" smtClean="0"/>
              <a:t>28/6/2019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2242386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DF137F82-B3B8-4EF1-979D-771E1CC70171}" type="datetimeFigureOut">
              <a:rPr lang="es-EC" smtClean="0"/>
              <a:t>28/6/2019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122326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DF137F82-B3B8-4EF1-979D-771E1CC70171}" type="datetimeFigureOut">
              <a:rPr lang="es-EC" smtClean="0"/>
              <a:t>28/6/2019</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407008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DF137F82-B3B8-4EF1-979D-771E1CC70171}" type="datetimeFigureOut">
              <a:rPr lang="es-EC" smtClean="0"/>
              <a:t>28/6/2019</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107992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F137F82-B3B8-4EF1-979D-771E1CC70171}" type="datetimeFigureOut">
              <a:rPr lang="es-EC" smtClean="0"/>
              <a:t>28/6/2019</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2011889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F137F82-B3B8-4EF1-979D-771E1CC70171}" type="datetimeFigureOut">
              <a:rPr lang="es-EC" smtClean="0"/>
              <a:t>28/6/2019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58219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F137F82-B3B8-4EF1-979D-771E1CC70171}" type="datetimeFigureOut">
              <a:rPr lang="es-EC" smtClean="0"/>
              <a:t>28/6/2019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4218534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37F82-B3B8-4EF1-979D-771E1CC70171}" type="datetimeFigureOut">
              <a:rPr lang="es-EC" smtClean="0"/>
              <a:t>28/6/2019</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768AD1-2A9A-4533-A501-FD2C2D4BAB3D}" type="slidenum">
              <a:rPr lang="es-EC" smtClean="0"/>
              <a:t>‹Nº›</a:t>
            </a:fld>
            <a:endParaRPr lang="es-EC"/>
          </a:p>
        </p:txBody>
      </p:sp>
    </p:spTree>
    <p:extLst>
      <p:ext uri="{BB962C8B-B14F-4D97-AF65-F5344CB8AC3E}">
        <p14:creationId xmlns:p14="http://schemas.microsoft.com/office/powerpoint/2010/main" val="2525635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slideLayout" Target="../slideLayouts/slideLayout7.xml"/><Relationship Id="rId16" Type="http://schemas.openxmlformats.org/officeDocument/2006/relationships/image" Target="../media/image15.wmf"/><Relationship Id="rId1" Type="http://schemas.openxmlformats.org/officeDocument/2006/relationships/vmlDrawing" Target="../drawings/vmlDrawing1.v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openxmlformats.org/officeDocument/2006/relationships/oleObject" Target="../embeddings/oleObject1.bin"/><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image" Target="../media/image24.emf"/><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4.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1.wmf"/><Relationship Id="rId3" Type="http://schemas.openxmlformats.org/officeDocument/2006/relationships/image" Target="../media/image4.jpeg"/><Relationship Id="rId7" Type="http://schemas.openxmlformats.org/officeDocument/2006/relationships/image" Target="../media/image28.wmf"/><Relationship Id="rId12" Type="http://schemas.openxmlformats.org/officeDocument/2006/relationships/oleObject" Target="../embeddings/oleObject5.bin"/><Relationship Id="rId17" Type="http://schemas.openxmlformats.org/officeDocument/2006/relationships/image" Target="../media/image33.wmf"/><Relationship Id="rId2" Type="http://schemas.openxmlformats.org/officeDocument/2006/relationships/slideLayout" Target="../slideLayouts/slideLayout7.xml"/><Relationship Id="rId16" Type="http://schemas.openxmlformats.org/officeDocument/2006/relationships/oleObject" Target="../embeddings/oleObject7.bin"/><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30.wmf"/><Relationship Id="rId5" Type="http://schemas.microsoft.com/office/2007/relationships/hdphoto" Target="../media/hdphoto3.wdp"/><Relationship Id="rId15" Type="http://schemas.openxmlformats.org/officeDocument/2006/relationships/image" Target="../media/image32.wmf"/><Relationship Id="rId10" Type="http://schemas.openxmlformats.org/officeDocument/2006/relationships/oleObject" Target="../embeddings/oleObject4.bin"/><Relationship Id="rId4" Type="http://schemas.openxmlformats.org/officeDocument/2006/relationships/image" Target="../media/image34.png"/><Relationship Id="rId9" Type="http://schemas.openxmlformats.org/officeDocument/2006/relationships/image" Target="../media/image29.wmf"/><Relationship Id="rId1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1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12.bin"/><Relationship Id="rId3" Type="http://schemas.openxmlformats.org/officeDocument/2006/relationships/image" Target="../media/image4.jpeg"/><Relationship Id="rId7" Type="http://schemas.openxmlformats.org/officeDocument/2006/relationships/oleObject" Target="../embeddings/oleObject9.bin"/><Relationship Id="rId12" Type="http://schemas.openxmlformats.org/officeDocument/2006/relationships/image" Target="../media/image41.wmf"/><Relationship Id="rId2" Type="http://schemas.openxmlformats.org/officeDocument/2006/relationships/slideLayout" Target="../slideLayouts/slideLayout7.xml"/><Relationship Id="rId16" Type="http://schemas.openxmlformats.org/officeDocument/2006/relationships/image" Target="../media/image43.wmf"/><Relationship Id="rId1" Type="http://schemas.openxmlformats.org/officeDocument/2006/relationships/vmlDrawing" Target="../drawings/vmlDrawing3.vml"/><Relationship Id="rId6" Type="http://schemas.openxmlformats.org/officeDocument/2006/relationships/image" Target="../media/image38.w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40.wmf"/><Relationship Id="rId4" Type="http://schemas.openxmlformats.org/officeDocument/2006/relationships/image" Target="../media/image44.png"/><Relationship Id="rId9" Type="http://schemas.openxmlformats.org/officeDocument/2006/relationships/oleObject" Target="../embeddings/oleObject10.bin"/><Relationship Id="rId14" Type="http://schemas.openxmlformats.org/officeDocument/2006/relationships/image" Target="../media/image42.wmf"/></Relationships>
</file>

<file path=ppt/slides/_rels/slide22.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18.bin"/><Relationship Id="rId18" Type="http://schemas.openxmlformats.org/officeDocument/2006/relationships/image" Target="../media/image51.wmf"/><Relationship Id="rId26" Type="http://schemas.openxmlformats.org/officeDocument/2006/relationships/image" Target="../media/image55.wmf"/><Relationship Id="rId3" Type="http://schemas.openxmlformats.org/officeDocument/2006/relationships/image" Target="../media/image58.png"/><Relationship Id="rId21" Type="http://schemas.openxmlformats.org/officeDocument/2006/relationships/oleObject" Target="../embeddings/oleObject22.bin"/><Relationship Id="rId7" Type="http://schemas.openxmlformats.org/officeDocument/2006/relationships/oleObject" Target="../embeddings/oleObject15.bin"/><Relationship Id="rId12" Type="http://schemas.openxmlformats.org/officeDocument/2006/relationships/image" Target="../media/image48.wmf"/><Relationship Id="rId17" Type="http://schemas.openxmlformats.org/officeDocument/2006/relationships/oleObject" Target="../embeddings/oleObject20.bin"/><Relationship Id="rId25" Type="http://schemas.openxmlformats.org/officeDocument/2006/relationships/oleObject" Target="../embeddings/oleObject24.bin"/><Relationship Id="rId2" Type="http://schemas.openxmlformats.org/officeDocument/2006/relationships/slideLayout" Target="../slideLayouts/slideLayout7.xml"/><Relationship Id="rId16" Type="http://schemas.openxmlformats.org/officeDocument/2006/relationships/image" Target="../media/image50.wmf"/><Relationship Id="rId20" Type="http://schemas.openxmlformats.org/officeDocument/2006/relationships/image" Target="../media/image52.wmf"/><Relationship Id="rId29" Type="http://schemas.openxmlformats.org/officeDocument/2006/relationships/oleObject" Target="../embeddings/oleObject26.bin"/><Relationship Id="rId1" Type="http://schemas.openxmlformats.org/officeDocument/2006/relationships/vmlDrawing" Target="../drawings/vmlDrawing4.vml"/><Relationship Id="rId6" Type="http://schemas.openxmlformats.org/officeDocument/2006/relationships/image" Target="../media/image45.wmf"/><Relationship Id="rId11" Type="http://schemas.openxmlformats.org/officeDocument/2006/relationships/oleObject" Target="../embeddings/oleObject17.bin"/><Relationship Id="rId24" Type="http://schemas.openxmlformats.org/officeDocument/2006/relationships/image" Target="../media/image54.wmf"/><Relationship Id="rId5" Type="http://schemas.openxmlformats.org/officeDocument/2006/relationships/oleObject" Target="../embeddings/oleObject14.bin"/><Relationship Id="rId15" Type="http://schemas.openxmlformats.org/officeDocument/2006/relationships/oleObject" Target="../embeddings/oleObject19.bin"/><Relationship Id="rId23" Type="http://schemas.openxmlformats.org/officeDocument/2006/relationships/oleObject" Target="../embeddings/oleObject23.bin"/><Relationship Id="rId28" Type="http://schemas.openxmlformats.org/officeDocument/2006/relationships/image" Target="../media/image56.wmf"/><Relationship Id="rId10" Type="http://schemas.openxmlformats.org/officeDocument/2006/relationships/image" Target="../media/image47.wmf"/><Relationship Id="rId19" Type="http://schemas.openxmlformats.org/officeDocument/2006/relationships/oleObject" Target="../embeddings/oleObject21.bin"/><Relationship Id="rId4" Type="http://schemas.openxmlformats.org/officeDocument/2006/relationships/image" Target="../media/image4.jpeg"/><Relationship Id="rId9" Type="http://schemas.openxmlformats.org/officeDocument/2006/relationships/oleObject" Target="../embeddings/oleObject16.bin"/><Relationship Id="rId14" Type="http://schemas.openxmlformats.org/officeDocument/2006/relationships/image" Target="../media/image49.wmf"/><Relationship Id="rId22" Type="http://schemas.openxmlformats.org/officeDocument/2006/relationships/image" Target="../media/image53.wmf"/><Relationship Id="rId27" Type="http://schemas.openxmlformats.org/officeDocument/2006/relationships/oleObject" Target="../embeddings/oleObject25.bin"/><Relationship Id="rId30" Type="http://schemas.openxmlformats.org/officeDocument/2006/relationships/image" Target="../media/image57.wmf"/></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4.jpeg"/><Relationship Id="rId7" Type="http://schemas.openxmlformats.org/officeDocument/2006/relationships/image" Target="../media/image60.wmf"/><Relationship Id="rId12" Type="http://schemas.openxmlformats.org/officeDocument/2006/relationships/image" Target="../media/image66.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27.bin"/><Relationship Id="rId11" Type="http://schemas.openxmlformats.org/officeDocument/2006/relationships/image" Target="../media/image65.png"/><Relationship Id="rId5" Type="http://schemas.openxmlformats.org/officeDocument/2006/relationships/image" Target="../media/image62.emf"/><Relationship Id="rId15" Type="http://schemas.openxmlformats.org/officeDocument/2006/relationships/image" Target="../media/image69.png"/><Relationship Id="rId10" Type="http://schemas.openxmlformats.org/officeDocument/2006/relationships/image" Target="../media/image63.emf"/><Relationship Id="rId4" Type="http://schemas.openxmlformats.org/officeDocument/2006/relationships/image" Target="../media/image61.emf"/><Relationship Id="rId9" Type="http://schemas.openxmlformats.org/officeDocument/2006/relationships/image" Target="../media/image63.png"/><Relationship Id="rId14" Type="http://schemas.openxmlformats.org/officeDocument/2006/relationships/image" Target="../media/image68.png"/></Relationships>
</file>

<file path=ppt/slides/_rels/slide26.xml.rels><?xml version="1.0" encoding="UTF-8" standalone="yes"?>
<Relationships xmlns="http://schemas.openxmlformats.org/package/2006/relationships"><Relationship Id="rId8" Type="http://schemas.openxmlformats.org/officeDocument/2006/relationships/package" Target="../embeddings/Documento_de_Microsoft_Word2.docx"/><Relationship Id="rId13" Type="http://schemas.openxmlformats.org/officeDocument/2006/relationships/image" Target="../media/image71.png"/><Relationship Id="rId3" Type="http://schemas.openxmlformats.org/officeDocument/2006/relationships/image" Target="../media/image4.jpeg"/><Relationship Id="rId7" Type="http://schemas.openxmlformats.org/officeDocument/2006/relationships/oleObject" Target="../embeddings/oleObject29.bin"/><Relationship Id="rId12"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64.emf"/><Relationship Id="rId11" Type="http://schemas.openxmlformats.org/officeDocument/2006/relationships/image" Target="../media/image690.png"/><Relationship Id="rId5" Type="http://schemas.openxmlformats.org/officeDocument/2006/relationships/package" Target="../embeddings/Documento_de_Microsoft_Word1.docx"/><Relationship Id="rId15" Type="http://schemas.openxmlformats.org/officeDocument/2006/relationships/image" Target="../media/image73.png"/><Relationship Id="rId10" Type="http://schemas.openxmlformats.org/officeDocument/2006/relationships/image" Target="../media/image680.png"/><Relationship Id="rId4" Type="http://schemas.openxmlformats.org/officeDocument/2006/relationships/oleObject" Target="../embeddings/oleObject28.bin"/><Relationship Id="rId9" Type="http://schemas.openxmlformats.org/officeDocument/2006/relationships/image" Target="../media/image65.emf"/><Relationship Id="rId14" Type="http://schemas.openxmlformats.org/officeDocument/2006/relationships/image" Target="../media/image72.png"/></Relationships>
</file>

<file path=ppt/slides/_rels/slide27.xml.rels><?xml version="1.0" encoding="UTF-8" standalone="yes"?>
<Relationships xmlns="http://schemas.openxmlformats.org/package/2006/relationships"><Relationship Id="rId8" Type="http://schemas.openxmlformats.org/officeDocument/2006/relationships/image" Target="../media/image66.emf"/><Relationship Id="rId13" Type="http://schemas.openxmlformats.org/officeDocument/2006/relationships/package" Target="../embeddings/Documento_de_Microsoft_Word5.docx"/><Relationship Id="rId3" Type="http://schemas.openxmlformats.org/officeDocument/2006/relationships/image" Target="../media/image70.emf"/><Relationship Id="rId7" Type="http://schemas.openxmlformats.org/officeDocument/2006/relationships/package" Target="../embeddings/Documento_de_Microsoft_Word3.docx"/><Relationship Id="rId12" Type="http://schemas.openxmlformats.org/officeDocument/2006/relationships/oleObject" Target="../embeddings/oleObject32.bin"/><Relationship Id="rId17" Type="http://schemas.openxmlformats.org/officeDocument/2006/relationships/image" Target="../media/image69.emf"/><Relationship Id="rId2" Type="http://schemas.openxmlformats.org/officeDocument/2006/relationships/slideLayout" Target="../slideLayouts/slideLayout7.xml"/><Relationship Id="rId16" Type="http://schemas.openxmlformats.org/officeDocument/2006/relationships/package" Target="../embeddings/Documento_de_Microsoft_Word6.docx"/><Relationship Id="rId1" Type="http://schemas.openxmlformats.org/officeDocument/2006/relationships/vmlDrawing" Target="../drawings/vmlDrawing7.vml"/><Relationship Id="rId6" Type="http://schemas.openxmlformats.org/officeDocument/2006/relationships/oleObject" Target="../embeddings/oleObject30.bin"/><Relationship Id="rId11" Type="http://schemas.openxmlformats.org/officeDocument/2006/relationships/image" Target="../media/image67.emf"/><Relationship Id="rId5" Type="http://schemas.openxmlformats.org/officeDocument/2006/relationships/image" Target="../media/image4.jpeg"/><Relationship Id="rId15" Type="http://schemas.openxmlformats.org/officeDocument/2006/relationships/oleObject" Target="../embeddings/oleObject33.bin"/><Relationship Id="rId10" Type="http://schemas.openxmlformats.org/officeDocument/2006/relationships/package" Target="../embeddings/Documento_de_Microsoft_Word4.docx"/><Relationship Id="rId4" Type="http://schemas.openxmlformats.org/officeDocument/2006/relationships/image" Target="../media/image71.emf"/><Relationship Id="rId9" Type="http://schemas.openxmlformats.org/officeDocument/2006/relationships/oleObject" Target="../embeddings/oleObject31.bin"/><Relationship Id="rId14" Type="http://schemas.openxmlformats.org/officeDocument/2006/relationships/image" Target="../media/image68.emf"/></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4.jpeg"/><Relationship Id="rId7" Type="http://schemas.openxmlformats.org/officeDocument/2006/relationships/diagramLayout" Target="../diagrams/layout7.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diagramData" Target="../diagrams/data7.xml"/><Relationship Id="rId5" Type="http://schemas.openxmlformats.org/officeDocument/2006/relationships/image" Target="../media/image72.wmf"/><Relationship Id="rId10" Type="http://schemas.microsoft.com/office/2007/relationships/diagramDrawing" Target="../diagrams/drawing7.xml"/><Relationship Id="rId4" Type="http://schemas.openxmlformats.org/officeDocument/2006/relationships/oleObject" Target="../embeddings/oleObject34.bin"/><Relationship Id="rId9" Type="http://schemas.openxmlformats.org/officeDocument/2006/relationships/diagramColors" Target="../diagrams/colors7.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74.emf"/><Relationship Id="rId3" Type="http://schemas.openxmlformats.org/officeDocument/2006/relationships/image" Target="../media/image4.jpeg"/><Relationship Id="rId7" Type="http://schemas.openxmlformats.org/officeDocument/2006/relationships/image" Target="../media/image78.emf"/><Relationship Id="rId12" Type="http://schemas.openxmlformats.org/officeDocument/2006/relationships/package" Target="../embeddings/Documento_de_Microsoft_Word8.docx"/><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77.emf"/><Relationship Id="rId11" Type="http://schemas.openxmlformats.org/officeDocument/2006/relationships/oleObject" Target="../embeddings/oleObject36.bin"/><Relationship Id="rId5" Type="http://schemas.openxmlformats.org/officeDocument/2006/relationships/image" Target="../media/image76.emf"/><Relationship Id="rId10" Type="http://schemas.openxmlformats.org/officeDocument/2006/relationships/image" Target="../media/image73.emf"/><Relationship Id="rId4" Type="http://schemas.openxmlformats.org/officeDocument/2006/relationships/image" Target="../media/image75.emf"/><Relationship Id="rId9" Type="http://schemas.openxmlformats.org/officeDocument/2006/relationships/package" Target="../embeddings/Documento_de_Microsoft_Word7.docx"/></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image" Target="../media/image79.emf"/><Relationship Id="rId7" Type="http://schemas.openxmlformats.org/officeDocument/2006/relationships/image" Target="../media/image83.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2.emf"/><Relationship Id="rId5" Type="http://schemas.openxmlformats.org/officeDocument/2006/relationships/image" Target="../media/image81.emf"/><Relationship Id="rId4" Type="http://schemas.openxmlformats.org/officeDocument/2006/relationships/image" Target="../media/image80.emf"/></Relationships>
</file>

<file path=ppt/slides/_rels/slide31.xml.rels><?xml version="1.0" encoding="UTF-8" standalone="yes"?>
<Relationships xmlns="http://schemas.openxmlformats.org/package/2006/relationships"><Relationship Id="rId8" Type="http://schemas.openxmlformats.org/officeDocument/2006/relationships/package" Target="../embeddings/Documento_de_Microsoft_Word10.docx"/><Relationship Id="rId3" Type="http://schemas.openxmlformats.org/officeDocument/2006/relationships/image" Target="../media/image4.jpeg"/><Relationship Id="rId7"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85.emf"/><Relationship Id="rId11" Type="http://schemas.openxmlformats.org/officeDocument/2006/relationships/image" Target="../media/image88.emf"/><Relationship Id="rId5" Type="http://schemas.openxmlformats.org/officeDocument/2006/relationships/package" Target="../embeddings/Documento_de_Microsoft_Word9.docx"/><Relationship Id="rId10" Type="http://schemas.openxmlformats.org/officeDocument/2006/relationships/image" Target="../media/image87.emf"/><Relationship Id="rId4" Type="http://schemas.openxmlformats.org/officeDocument/2006/relationships/oleObject" Target="../embeddings/oleObject37.bin"/><Relationship Id="rId9" Type="http://schemas.openxmlformats.org/officeDocument/2006/relationships/image" Target="../media/image86.emf"/></Relationships>
</file>

<file path=ppt/slides/_rels/slide32.xml.rels><?xml version="1.0" encoding="UTF-8" standalone="yes"?>
<Relationships xmlns="http://schemas.openxmlformats.org/package/2006/relationships"><Relationship Id="rId8" Type="http://schemas.openxmlformats.org/officeDocument/2006/relationships/image" Target="../media/image94.emf"/><Relationship Id="rId3" Type="http://schemas.openxmlformats.org/officeDocument/2006/relationships/image" Target="../media/image89.emf"/><Relationship Id="rId7" Type="http://schemas.openxmlformats.org/officeDocument/2006/relationships/image" Target="../media/image93.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2.emf"/><Relationship Id="rId5" Type="http://schemas.openxmlformats.org/officeDocument/2006/relationships/image" Target="../media/image91.emf"/><Relationship Id="rId4" Type="http://schemas.openxmlformats.org/officeDocument/2006/relationships/image" Target="../media/image90.emf"/></Relationships>
</file>

<file path=ppt/slides/_rels/slide33.xml.rels><?xml version="1.0" encoding="UTF-8" standalone="yes"?>
<Relationships xmlns="http://schemas.openxmlformats.org/package/2006/relationships"><Relationship Id="rId8" Type="http://schemas.openxmlformats.org/officeDocument/2006/relationships/image" Target="../media/image100.emf"/><Relationship Id="rId3" Type="http://schemas.openxmlformats.org/officeDocument/2006/relationships/image" Target="../media/image95.emf"/><Relationship Id="rId7" Type="http://schemas.openxmlformats.org/officeDocument/2006/relationships/image" Target="../media/image99.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8.emf"/><Relationship Id="rId5" Type="http://schemas.openxmlformats.org/officeDocument/2006/relationships/image" Target="../media/image97.emf"/><Relationship Id="rId4" Type="http://schemas.openxmlformats.org/officeDocument/2006/relationships/image" Target="../media/image96.emf"/></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p:cNvSpPr>
          <p:nvPr/>
        </p:nvSpPr>
        <p:spPr bwMode="auto">
          <a:xfrm>
            <a:off x="503717" y="2836149"/>
            <a:ext cx="11184566" cy="9570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es-ES" sz="2800" dirty="0" smtClean="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a:t>
            </a:r>
            <a:r>
              <a:rPr lang="es-ES" sz="2800" b="1" dirty="0">
                <a:latin typeface="Times New Roman" panose="02020603050405020304" pitchFamily="18" charset="0"/>
                <a:cs typeface="Times New Roman" panose="02020603050405020304" pitchFamily="18" charset="0"/>
              </a:rPr>
              <a:t>DISEÑO Y SIMULACIÓN DE UNA ESTRATEGIA DE GESTIÓN ENERGÉTICA PARA MICRORREDES ELÉCTRICAS </a:t>
            </a:r>
            <a:r>
              <a:rPr lang="es-ES" sz="2800" b="1" dirty="0" smtClean="0">
                <a:latin typeface="Times New Roman" panose="02020603050405020304" pitchFamily="18" charset="0"/>
                <a:cs typeface="Times New Roman" panose="02020603050405020304" pitchFamily="18" charset="0"/>
              </a:rPr>
              <a:t>INTERCONECTADAS </a:t>
            </a:r>
            <a:r>
              <a:rPr lang="es-ES" sz="2800" b="1" dirty="0" smtClean="0">
                <a:latin typeface="Times New Roman" panose="02020603050405020304" pitchFamily="18" charset="0"/>
                <a:ea typeface="Helvetica Light" charset="0"/>
                <a:cs typeface="Times New Roman" panose="02020603050405020304" pitchFamily="18" charset="0"/>
              </a:rPr>
              <a:t>”</a:t>
            </a:r>
          </a:p>
          <a:p>
            <a:pPr algn="ctr"/>
            <a:endParaRPr lang="es-ES" sz="2667" b="1" dirty="0">
              <a:latin typeface="Helvetica Light" charset="0"/>
              <a:ea typeface="Helvetica Light" charset="0"/>
              <a:cs typeface="Helvetica Light" charset="0"/>
            </a:endParaRPr>
          </a:p>
        </p:txBody>
      </p:sp>
      <p:sp>
        <p:nvSpPr>
          <p:cNvPr id="2" name="Rectangle 1"/>
          <p:cNvSpPr/>
          <p:nvPr/>
        </p:nvSpPr>
        <p:spPr>
          <a:xfrm>
            <a:off x="0" y="1508787"/>
            <a:ext cx="12192000" cy="769441"/>
          </a:xfrm>
          <a:prstGeom prst="rect">
            <a:avLst/>
          </a:prstGeom>
        </p:spPr>
        <p:txBody>
          <a:bodyPr wrap="square">
            <a:spAutoFit/>
          </a:bodyPr>
          <a:lstStyle/>
          <a:p>
            <a:pPr algn="ctr"/>
            <a:r>
              <a:rPr lang="es-ES" sz="2200" dirty="0">
                <a:latin typeface="Times New Roman" panose="02020603050405020304" pitchFamily="18" charset="0"/>
                <a:cs typeface="Times New Roman" panose="02020603050405020304" pitchFamily="18" charset="0"/>
              </a:rPr>
              <a:t>Departamento de Eléctrica y Electrónica </a:t>
            </a:r>
          </a:p>
          <a:p>
            <a:pPr algn="ctr"/>
            <a:r>
              <a:rPr lang="es-ES" sz="2200" dirty="0">
                <a:latin typeface="Times New Roman" panose="02020603050405020304" pitchFamily="18" charset="0"/>
                <a:cs typeface="Times New Roman" panose="02020603050405020304" pitchFamily="18" charset="0"/>
              </a:rPr>
              <a:t>Carrera de Ingeniería en Electrónica, Automatización y Control</a:t>
            </a:r>
            <a:endParaRPr lang="en-US" sz="2200" dirty="0">
              <a:latin typeface="Times New Roman" panose="02020603050405020304" pitchFamily="18" charset="0"/>
              <a:cs typeface="Times New Roman" panose="02020603050405020304" pitchFamily="18" charset="0"/>
            </a:endParaRPr>
          </a:p>
        </p:txBody>
      </p:sp>
      <p:cxnSp>
        <p:nvCxnSpPr>
          <p:cNvPr id="4" name="Straight Connector 3"/>
          <p:cNvCxnSpPr/>
          <p:nvPr/>
        </p:nvCxnSpPr>
        <p:spPr bwMode="auto">
          <a:xfrm>
            <a:off x="1007435" y="3763711"/>
            <a:ext cx="10177131" cy="0"/>
          </a:xfrm>
          <a:prstGeom prst="line">
            <a:avLst/>
          </a:prstGeom>
          <a:solidFill>
            <a:srgbClr val="FFFFFF"/>
          </a:solidFill>
          <a:ln w="28575" cap="flat" cmpd="sng" algn="ctr">
            <a:solidFill>
              <a:schemeClr val="tx1">
                <a:lumMod val="50000"/>
                <a:lumOff val="50000"/>
              </a:schemeClr>
            </a:solidFill>
            <a:prstDash val="solid"/>
            <a:round/>
            <a:headEnd type="none" w="med" len="med"/>
            <a:tailEnd type="none" w="med" len="med"/>
          </a:ln>
          <a:effectLst/>
        </p:spPr>
      </p:cxnSp>
      <p:pic>
        <p:nvPicPr>
          <p:cNvPr id="1026"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3373101" y="190446"/>
            <a:ext cx="5400000" cy="1318299"/>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2"/>
          <p:cNvSpPr>
            <a:spLocks/>
          </p:cNvSpPr>
          <p:nvPr/>
        </p:nvSpPr>
        <p:spPr bwMode="auto">
          <a:xfrm>
            <a:off x="3177153" y="3793287"/>
            <a:ext cx="5905047" cy="24495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50000"/>
              </a:lnSpc>
            </a:pPr>
            <a:r>
              <a:rPr lang="es-ES" sz="1867" b="1" dirty="0">
                <a:latin typeface="Times New Roman" panose="02020603050405020304" pitchFamily="18" charset="0"/>
                <a:ea typeface="Helvetica Light" charset="0"/>
                <a:cs typeface="Times New Roman" panose="02020603050405020304" pitchFamily="18" charset="0"/>
              </a:rPr>
              <a:t>Presentado por:</a:t>
            </a:r>
          </a:p>
          <a:p>
            <a:pPr lvl="3">
              <a:lnSpc>
                <a:spcPct val="150000"/>
              </a:lnSpc>
            </a:pPr>
            <a:r>
              <a:rPr lang="es-ES" sz="1867" dirty="0" err="1" smtClean="0">
                <a:latin typeface="Times New Roman" panose="02020603050405020304" pitchFamily="18" charset="0"/>
                <a:ea typeface="Helvetica Light" charset="0"/>
                <a:cs typeface="Times New Roman" panose="02020603050405020304" pitchFamily="18" charset="0"/>
              </a:rPr>
              <a:t>Bermeo</a:t>
            </a:r>
            <a:r>
              <a:rPr lang="es-ES" sz="1867" dirty="0" smtClean="0">
                <a:latin typeface="Times New Roman" panose="02020603050405020304" pitchFamily="18" charset="0"/>
                <a:ea typeface="Helvetica Light" charset="0"/>
                <a:cs typeface="Times New Roman" panose="02020603050405020304" pitchFamily="18" charset="0"/>
              </a:rPr>
              <a:t> Ramón, Michael Alonso</a:t>
            </a:r>
          </a:p>
          <a:p>
            <a:pPr lvl="3">
              <a:lnSpc>
                <a:spcPct val="150000"/>
              </a:lnSpc>
            </a:pPr>
            <a:r>
              <a:rPr lang="es-ES" sz="1867" dirty="0" smtClean="0">
                <a:latin typeface="Times New Roman" panose="02020603050405020304" pitchFamily="18" charset="0"/>
                <a:ea typeface="Helvetica Light" charset="0"/>
                <a:cs typeface="Times New Roman" panose="02020603050405020304" pitchFamily="18" charset="0"/>
              </a:rPr>
              <a:t>Bravo </a:t>
            </a:r>
            <a:r>
              <a:rPr lang="es-ES" sz="1867" dirty="0" err="1" smtClean="0">
                <a:latin typeface="Times New Roman" panose="02020603050405020304" pitchFamily="18" charset="0"/>
                <a:ea typeface="Helvetica Light" charset="0"/>
                <a:cs typeface="Times New Roman" panose="02020603050405020304" pitchFamily="18" charset="0"/>
              </a:rPr>
              <a:t>Quinga</a:t>
            </a:r>
            <a:r>
              <a:rPr lang="es-ES" sz="1867" dirty="0" smtClean="0">
                <a:latin typeface="Times New Roman" panose="02020603050405020304" pitchFamily="18" charset="0"/>
                <a:ea typeface="Helvetica Light" charset="0"/>
                <a:cs typeface="Times New Roman" panose="02020603050405020304" pitchFamily="18" charset="0"/>
              </a:rPr>
              <a:t>, </a:t>
            </a:r>
            <a:r>
              <a:rPr lang="es-ES" sz="1867" smtClean="0">
                <a:latin typeface="Times New Roman" panose="02020603050405020304" pitchFamily="18" charset="0"/>
                <a:ea typeface="Helvetica Light" charset="0"/>
                <a:cs typeface="Times New Roman" panose="02020603050405020304" pitchFamily="18" charset="0"/>
              </a:rPr>
              <a:t>Bryan </a:t>
            </a:r>
            <a:r>
              <a:rPr lang="es-ES" sz="1867" smtClean="0">
                <a:latin typeface="Times New Roman" panose="02020603050405020304" pitchFamily="18" charset="0"/>
                <a:ea typeface="Helvetica Light" charset="0"/>
                <a:cs typeface="Times New Roman" panose="02020603050405020304" pitchFamily="18" charset="0"/>
              </a:rPr>
              <a:t>Darwin</a:t>
            </a:r>
            <a:endParaRPr lang="es-ES" sz="1867" dirty="0">
              <a:latin typeface="Times New Roman" panose="02020603050405020304" pitchFamily="18" charset="0"/>
              <a:ea typeface="Helvetica Light" charset="0"/>
              <a:cs typeface="Times New Roman" panose="02020603050405020304" pitchFamily="18" charset="0"/>
            </a:endParaRPr>
          </a:p>
          <a:p>
            <a:pPr>
              <a:lnSpc>
                <a:spcPct val="150000"/>
              </a:lnSpc>
            </a:pPr>
            <a:r>
              <a:rPr lang="es-ES" sz="1867" b="1" dirty="0" smtClean="0">
                <a:latin typeface="Times New Roman" panose="02020603050405020304" pitchFamily="18" charset="0"/>
                <a:ea typeface="Helvetica Light" charset="0"/>
                <a:cs typeface="Times New Roman" panose="02020603050405020304" pitchFamily="18" charset="0"/>
              </a:rPr>
              <a:t>Director</a:t>
            </a:r>
            <a:r>
              <a:rPr lang="es-ES" sz="1867" b="1" dirty="0">
                <a:latin typeface="Times New Roman" panose="02020603050405020304" pitchFamily="18" charset="0"/>
                <a:ea typeface="Helvetica Light" charset="0"/>
                <a:cs typeface="Times New Roman" panose="02020603050405020304" pitchFamily="18" charset="0"/>
              </a:rPr>
              <a:t>:</a:t>
            </a:r>
          </a:p>
          <a:p>
            <a:pPr>
              <a:lnSpc>
                <a:spcPct val="150000"/>
              </a:lnSpc>
            </a:pPr>
            <a:r>
              <a:rPr lang="es-ES" sz="1867" dirty="0">
                <a:latin typeface="Times New Roman" panose="02020603050405020304" pitchFamily="18" charset="0"/>
                <a:ea typeface="Helvetica Light" charset="0"/>
                <a:cs typeface="Times New Roman" panose="02020603050405020304" pitchFamily="18" charset="0"/>
              </a:rPr>
              <a:t>	       </a:t>
            </a:r>
            <a:r>
              <a:rPr lang="es-ES" sz="1867" dirty="0" smtClean="0">
                <a:latin typeface="Times New Roman" panose="02020603050405020304" pitchFamily="18" charset="0"/>
                <a:ea typeface="Helvetica Light" charset="0"/>
                <a:cs typeface="Times New Roman" panose="02020603050405020304" pitchFamily="18" charset="0"/>
              </a:rPr>
              <a:t>Dr. Arcos Avilés, Diego Gustavo.</a:t>
            </a:r>
            <a:endParaRPr lang="es-ES" sz="1867" dirty="0">
              <a:latin typeface="Times New Roman" panose="02020603050405020304" pitchFamily="18" charset="0"/>
              <a:ea typeface="Helvetica Light" charset="0"/>
              <a:cs typeface="Times New Roman" panose="02020603050405020304" pitchFamily="18" charset="0"/>
            </a:endParaRPr>
          </a:p>
        </p:txBody>
      </p:sp>
      <p:sp>
        <p:nvSpPr>
          <p:cNvPr id="12" name="AutoShape 2"/>
          <p:cNvSpPr>
            <a:spLocks/>
          </p:cNvSpPr>
          <p:nvPr/>
        </p:nvSpPr>
        <p:spPr bwMode="auto">
          <a:xfrm>
            <a:off x="4530941" y="6145411"/>
            <a:ext cx="3084320" cy="576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endParaRPr>
          </a:p>
          <a:p>
            <a:pPr algn="ctr"/>
            <a:r>
              <a:rPr lang="es-ES" sz="1867" dirty="0" smtClean="0">
                <a:latin typeface="Times New Roman" panose="02020603050405020304" pitchFamily="18" charset="0"/>
                <a:ea typeface="Tahoma" panose="020B0604030504040204" pitchFamily="34" charset="0"/>
                <a:cs typeface="Times New Roman" panose="02020603050405020304" pitchFamily="18" charset="0"/>
              </a:rPr>
              <a:t>Sangolquí - 2019</a:t>
            </a:r>
            <a:endParaRPr lang="es-ES" sz="1867" dirty="0">
              <a:latin typeface="Times New Roman" panose="02020603050405020304" pitchFamily="18" charset="0"/>
              <a:ea typeface="Tahoma" panose="020B0604030504040204" pitchFamily="34" charset="0"/>
              <a:cs typeface="Times New Roman" panose="02020603050405020304" pitchFamily="18" charset="0"/>
            </a:endParaRPr>
          </a:p>
          <a:p>
            <a:pPr algn="ctr"/>
            <a:endParaRPr lang="es-ES" sz="2667" dirty="0">
              <a:solidFill>
                <a:schemeClr val="tx1">
                  <a:lumMod val="75000"/>
                  <a:lumOff val="25000"/>
                </a:schemeClr>
              </a:solidFill>
              <a:latin typeface="Helvetica Light" charset="0"/>
              <a:ea typeface="Helvetica Light" charset="0"/>
              <a:cs typeface="Helvetica Light" charset="0"/>
            </a:endParaRPr>
          </a:p>
        </p:txBody>
      </p:sp>
      <p:sp>
        <p:nvSpPr>
          <p:cNvPr id="13" name="Marcador de número de diapositiva 4"/>
          <p:cNvSpPr txBox="1">
            <a:spLocks/>
          </p:cNvSpPr>
          <p:nvPr/>
        </p:nvSpPr>
        <p:spPr>
          <a:xfrm>
            <a:off x="8610600" y="6356350"/>
            <a:ext cx="27432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7F7B47-9D3E-2748-9CA4-B6C213F26F84}" type="slidenum">
              <a:rPr lang="es-ES" smtClean="0">
                <a:solidFill>
                  <a:schemeClr val="bg1"/>
                </a:solidFill>
              </a:rPr>
              <a:pPr>
                <a:defRPr/>
              </a:pPr>
              <a:t>1</a:t>
            </a:fld>
            <a:endParaRPr lang="es-ES" sz="1600" dirty="0">
              <a:solidFill>
                <a:schemeClr val="bg1"/>
              </a:solidFill>
            </a:endParaRPr>
          </a:p>
        </p:txBody>
      </p:sp>
      <p:pic>
        <p:nvPicPr>
          <p:cNvPr id="14" name="Picture 2" descr="Resultado de imagen para ELECTRONICA CONTROL ESPE">
            <a:extLst>
              <a:ext uri="{FF2B5EF4-FFF2-40B4-BE49-F238E27FC236}">
                <a16:creationId xmlns="" xmlns:a16="http://schemas.microsoft.com/office/drawing/2014/main" id="{9A272134-3245-43A7-8FCA-B26D26F3E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2200" y="4208159"/>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esultado de imagen para DEPARTAMENTO ELECTRONICA ESPE">
            <a:extLst>
              <a:ext uri="{FF2B5EF4-FFF2-40B4-BE49-F238E27FC236}">
                <a16:creationId xmlns="" xmlns:a16="http://schemas.microsoft.com/office/drawing/2014/main" id="{5DCB6A56-2281-4C14-9E64-EA0F1BD3E4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928" y="4137387"/>
            <a:ext cx="1896428"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237005"/>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10</a:t>
            </a:fld>
            <a:endParaRPr lang="es-ES" sz="1600">
              <a:solidFill>
                <a:srgbClr val="888888"/>
              </a:solidFill>
            </a:endParaRPr>
          </a:p>
        </p:txBody>
      </p:sp>
      <p:sp>
        <p:nvSpPr>
          <p:cNvPr id="7" name="18 Rectángulo"/>
          <p:cNvSpPr/>
          <p:nvPr/>
        </p:nvSpPr>
        <p:spPr bwMode="auto">
          <a:xfrm>
            <a:off x="466802" y="967801"/>
            <a:ext cx="2505780"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Eólica</a:t>
            </a:r>
            <a:endParaRPr lang="es-EC" sz="2000" b="1" dirty="0"/>
          </a:p>
        </p:txBody>
      </p:sp>
      <p:sp>
        <p:nvSpPr>
          <p:cNvPr id="25" name="18 Rectángulo"/>
          <p:cNvSpPr/>
          <p:nvPr/>
        </p:nvSpPr>
        <p:spPr bwMode="auto">
          <a:xfrm>
            <a:off x="173831" y="205871"/>
            <a:ext cx="7447691"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MARCO CONCEPTUAL</a:t>
            </a:r>
            <a:endParaRPr lang="es-EC" sz="3200" b="1" dirty="0">
              <a:solidFill>
                <a:schemeClr val="bg1"/>
              </a:solidFill>
              <a:latin typeface="Calibri" panose="020F0502020204030204" pitchFamily="34" charset="0"/>
            </a:endParaRPr>
          </a:p>
        </p:txBody>
      </p:sp>
      <p:sp>
        <p:nvSpPr>
          <p:cNvPr id="26"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2. Conceptos básicos</a:t>
            </a:r>
            <a:endParaRPr lang="es-EC" b="1" dirty="0"/>
          </a:p>
        </p:txBody>
      </p:sp>
      <p:sp>
        <p:nvSpPr>
          <p:cNvPr id="21" name="Rectángulo 1"/>
          <p:cNvSpPr/>
          <p:nvPr/>
        </p:nvSpPr>
        <p:spPr>
          <a:xfrm>
            <a:off x="4854233" y="5899352"/>
            <a:ext cx="2355260" cy="338554"/>
          </a:xfrm>
          <a:prstGeom prst="rect">
            <a:avLst/>
          </a:prstGeom>
        </p:spPr>
        <p:txBody>
          <a:bodyPr wrap="none">
            <a:spAutoFit/>
          </a:bodyPr>
          <a:lstStyle/>
          <a:p>
            <a:r>
              <a:rPr lang="es-EC" sz="1600" dirty="0"/>
              <a:t>Fuente: </a:t>
            </a:r>
            <a:r>
              <a:rPr lang="es-EC" sz="1600" dirty="0" smtClean="0"/>
              <a:t>(</a:t>
            </a:r>
            <a:r>
              <a:rPr lang="es-EC" sz="1600" dirty="0" err="1" smtClean="0"/>
              <a:t>Artefactes</a:t>
            </a:r>
            <a:r>
              <a:rPr lang="es-EC" sz="1600" dirty="0" smtClean="0"/>
              <a:t>, 2019)</a:t>
            </a:r>
            <a:endParaRPr lang="es-EC" sz="1600" dirty="0"/>
          </a:p>
        </p:txBody>
      </p:sp>
      <p:grpSp>
        <p:nvGrpSpPr>
          <p:cNvPr id="23" name="Group 22"/>
          <p:cNvGrpSpPr/>
          <p:nvPr/>
        </p:nvGrpSpPr>
        <p:grpSpPr>
          <a:xfrm>
            <a:off x="2962801" y="2294125"/>
            <a:ext cx="1928516" cy="1802235"/>
            <a:chOff x="2495032" y="4272729"/>
            <a:chExt cx="1816596" cy="1569385"/>
          </a:xfrm>
          <a:solidFill>
            <a:schemeClr val="accent6">
              <a:lumMod val="60000"/>
              <a:lumOff val="40000"/>
            </a:schemeClr>
          </a:solidFill>
        </p:grpSpPr>
        <p:sp>
          <p:nvSpPr>
            <p:cNvPr id="36" name="Oval 35"/>
            <p:cNvSpPr/>
            <p:nvPr/>
          </p:nvSpPr>
          <p:spPr>
            <a:xfrm>
              <a:off x="2495032" y="4272729"/>
              <a:ext cx="1816596" cy="156938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Oval 4"/>
            <p:cNvSpPr/>
            <p:nvPr/>
          </p:nvSpPr>
          <p:spPr>
            <a:xfrm>
              <a:off x="2849247" y="4461567"/>
              <a:ext cx="1118884" cy="11097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S" kern="1200" dirty="0" smtClean="0"/>
                <a:t>Sistema de </a:t>
              </a:r>
              <a:r>
                <a:rPr lang="es-ES" dirty="0" smtClean="0"/>
                <a:t>regulación de carga</a:t>
              </a:r>
              <a:r>
                <a:rPr lang="es-ES" kern="1200" dirty="0" smtClean="0"/>
                <a:t> </a:t>
              </a:r>
              <a:endParaRPr lang="es-ES" kern="1200" dirty="0"/>
            </a:p>
          </p:txBody>
        </p:sp>
      </p:grpSp>
      <p:grpSp>
        <p:nvGrpSpPr>
          <p:cNvPr id="29" name="Group 28"/>
          <p:cNvGrpSpPr/>
          <p:nvPr/>
        </p:nvGrpSpPr>
        <p:grpSpPr>
          <a:xfrm rot="613611">
            <a:off x="2449347" y="2599133"/>
            <a:ext cx="406966" cy="756597"/>
            <a:chOff x="2026701" y="4539943"/>
            <a:chExt cx="406966" cy="756597"/>
          </a:xfrm>
          <a:solidFill>
            <a:schemeClr val="accent6">
              <a:lumMod val="40000"/>
              <a:lumOff val="60000"/>
            </a:schemeClr>
          </a:solidFill>
        </p:grpSpPr>
        <p:sp>
          <p:nvSpPr>
            <p:cNvPr id="34" name="Right Arrow 33"/>
            <p:cNvSpPr/>
            <p:nvPr/>
          </p:nvSpPr>
          <p:spPr>
            <a:xfrm rot="11338740">
              <a:off x="2026701" y="4539943"/>
              <a:ext cx="406966" cy="756597"/>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5" name="Right Arrow 6"/>
            <p:cNvSpPr/>
            <p:nvPr/>
          </p:nvSpPr>
          <p:spPr>
            <a:xfrm rot="22138740">
              <a:off x="2148043" y="4700789"/>
              <a:ext cx="284876" cy="4539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p:txBody>
        </p:sp>
      </p:grpSp>
      <p:grpSp>
        <p:nvGrpSpPr>
          <p:cNvPr id="30" name="Group 29"/>
          <p:cNvGrpSpPr/>
          <p:nvPr/>
        </p:nvGrpSpPr>
        <p:grpSpPr>
          <a:xfrm>
            <a:off x="363076" y="1694817"/>
            <a:ext cx="2095079" cy="1877068"/>
            <a:chOff x="-11643" y="3868246"/>
            <a:chExt cx="1864859" cy="1741923"/>
          </a:xfrm>
          <a:solidFill>
            <a:schemeClr val="accent6">
              <a:lumMod val="60000"/>
              <a:lumOff val="40000"/>
            </a:schemeClr>
          </a:solidFill>
        </p:grpSpPr>
        <p:sp>
          <p:nvSpPr>
            <p:cNvPr id="32" name="Oval 31"/>
            <p:cNvSpPr/>
            <p:nvPr/>
          </p:nvSpPr>
          <p:spPr>
            <a:xfrm>
              <a:off x="-11643" y="3868246"/>
              <a:ext cx="1864859" cy="174192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Oval 8"/>
            <p:cNvSpPr/>
            <p:nvPr/>
          </p:nvSpPr>
          <p:spPr>
            <a:xfrm>
              <a:off x="271397" y="4115453"/>
              <a:ext cx="1310422" cy="11936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dirty="0" smtClean="0"/>
                <a:t>Protege la batería  y la deriva a la resistencia</a:t>
              </a:r>
              <a:endParaRPr lang="es-ES" kern="1200" dirty="0"/>
            </a:p>
          </p:txBody>
        </p:sp>
      </p:grpSp>
      <p:grpSp>
        <p:nvGrpSpPr>
          <p:cNvPr id="38" name="Group 37"/>
          <p:cNvGrpSpPr/>
          <p:nvPr/>
        </p:nvGrpSpPr>
        <p:grpSpPr>
          <a:xfrm>
            <a:off x="2629451" y="4609436"/>
            <a:ext cx="1943585" cy="1884114"/>
            <a:chOff x="2545508" y="4332850"/>
            <a:chExt cx="1816596" cy="1569385"/>
          </a:xfrm>
        </p:grpSpPr>
        <p:sp>
          <p:nvSpPr>
            <p:cNvPr id="39" name="Oval 38"/>
            <p:cNvSpPr/>
            <p:nvPr/>
          </p:nvSpPr>
          <p:spPr>
            <a:xfrm>
              <a:off x="2545508" y="4332850"/>
              <a:ext cx="1816596" cy="156938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Oval 4"/>
            <p:cNvSpPr/>
            <p:nvPr/>
          </p:nvSpPr>
          <p:spPr>
            <a:xfrm>
              <a:off x="2849246" y="4562681"/>
              <a:ext cx="1235961" cy="11323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S" kern="1200" dirty="0" smtClean="0"/>
                <a:t>Sistema de </a:t>
              </a:r>
              <a:r>
                <a:rPr lang="es-ES" dirty="0" smtClean="0"/>
                <a:t>generación</a:t>
              </a:r>
              <a:endParaRPr lang="es-ES" kern="1200" dirty="0"/>
            </a:p>
          </p:txBody>
        </p:sp>
      </p:grpSp>
      <p:grpSp>
        <p:nvGrpSpPr>
          <p:cNvPr id="41" name="Group 40"/>
          <p:cNvGrpSpPr/>
          <p:nvPr/>
        </p:nvGrpSpPr>
        <p:grpSpPr>
          <a:xfrm>
            <a:off x="2116230" y="4943130"/>
            <a:ext cx="406966" cy="756597"/>
            <a:chOff x="2026701" y="4539943"/>
            <a:chExt cx="406966" cy="756597"/>
          </a:xfrm>
        </p:grpSpPr>
        <p:sp>
          <p:nvSpPr>
            <p:cNvPr id="42" name="Right Arrow 41"/>
            <p:cNvSpPr/>
            <p:nvPr/>
          </p:nvSpPr>
          <p:spPr>
            <a:xfrm rot="11338740">
              <a:off x="2026701" y="4539943"/>
              <a:ext cx="406966" cy="75659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3" name="Right Arrow 6"/>
            <p:cNvSpPr/>
            <p:nvPr/>
          </p:nvSpPr>
          <p:spPr>
            <a:xfrm rot="22138740">
              <a:off x="2148043" y="4700789"/>
              <a:ext cx="284876" cy="4539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p:txBody>
        </p:sp>
      </p:grpSp>
      <p:grpSp>
        <p:nvGrpSpPr>
          <p:cNvPr id="44" name="Group 43"/>
          <p:cNvGrpSpPr/>
          <p:nvPr/>
        </p:nvGrpSpPr>
        <p:grpSpPr>
          <a:xfrm>
            <a:off x="56455" y="4066139"/>
            <a:ext cx="2075746" cy="2002490"/>
            <a:chOff x="-11643" y="3868246"/>
            <a:chExt cx="1864859" cy="1741923"/>
          </a:xfrm>
        </p:grpSpPr>
        <p:sp>
          <p:nvSpPr>
            <p:cNvPr id="45" name="Oval 44"/>
            <p:cNvSpPr/>
            <p:nvPr/>
          </p:nvSpPr>
          <p:spPr>
            <a:xfrm>
              <a:off x="-11643" y="3868246"/>
              <a:ext cx="1864859" cy="174192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8"/>
            <p:cNvSpPr/>
            <p:nvPr/>
          </p:nvSpPr>
          <p:spPr>
            <a:xfrm>
              <a:off x="271397" y="4115453"/>
              <a:ext cx="1310422" cy="11936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dirty="0" smtClean="0"/>
                <a:t>Conformado por el aerogenerador</a:t>
              </a:r>
              <a:endParaRPr lang="es-ES" kern="1200" dirty="0"/>
            </a:p>
          </p:txBody>
        </p:sp>
      </p:grpSp>
      <p:grpSp>
        <p:nvGrpSpPr>
          <p:cNvPr id="47" name="Group 46"/>
          <p:cNvGrpSpPr/>
          <p:nvPr/>
        </p:nvGrpSpPr>
        <p:grpSpPr>
          <a:xfrm>
            <a:off x="6927773" y="2294125"/>
            <a:ext cx="1930263" cy="1877068"/>
            <a:chOff x="2583212" y="4332850"/>
            <a:chExt cx="1816596" cy="1569385"/>
          </a:xfrm>
          <a:solidFill>
            <a:schemeClr val="accent4">
              <a:lumMod val="75000"/>
            </a:schemeClr>
          </a:solidFill>
        </p:grpSpPr>
        <p:sp>
          <p:nvSpPr>
            <p:cNvPr id="48" name="Oval 47"/>
            <p:cNvSpPr/>
            <p:nvPr/>
          </p:nvSpPr>
          <p:spPr>
            <a:xfrm>
              <a:off x="2583212" y="4332850"/>
              <a:ext cx="1816596" cy="156938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
            <p:cNvSpPr/>
            <p:nvPr/>
          </p:nvSpPr>
          <p:spPr>
            <a:xfrm>
              <a:off x="2849246" y="4562681"/>
              <a:ext cx="1284528" cy="11097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S" kern="1200" dirty="0" smtClean="0"/>
                <a:t>Sistema de </a:t>
              </a:r>
              <a:r>
                <a:rPr lang="es-ES" dirty="0" smtClean="0"/>
                <a:t>acumulación</a:t>
              </a:r>
              <a:endParaRPr lang="es-ES" kern="1200" dirty="0"/>
            </a:p>
          </p:txBody>
        </p:sp>
      </p:grpSp>
      <p:grpSp>
        <p:nvGrpSpPr>
          <p:cNvPr id="50" name="Group 49"/>
          <p:cNvGrpSpPr/>
          <p:nvPr/>
        </p:nvGrpSpPr>
        <p:grpSpPr>
          <a:xfrm rot="9016111">
            <a:off x="8925260" y="2291422"/>
            <a:ext cx="406966" cy="756597"/>
            <a:chOff x="2026701" y="4539943"/>
            <a:chExt cx="406966" cy="756597"/>
          </a:xfrm>
          <a:solidFill>
            <a:schemeClr val="accent4">
              <a:lumMod val="40000"/>
              <a:lumOff val="60000"/>
            </a:schemeClr>
          </a:solidFill>
        </p:grpSpPr>
        <p:sp>
          <p:nvSpPr>
            <p:cNvPr id="51" name="Right Arrow 50"/>
            <p:cNvSpPr/>
            <p:nvPr/>
          </p:nvSpPr>
          <p:spPr>
            <a:xfrm rot="11338740">
              <a:off x="2026701" y="4539943"/>
              <a:ext cx="406966" cy="756597"/>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2" name="Right Arrow 6"/>
            <p:cNvSpPr/>
            <p:nvPr/>
          </p:nvSpPr>
          <p:spPr>
            <a:xfrm rot="22138740">
              <a:off x="2148043" y="4700789"/>
              <a:ext cx="284876" cy="4539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p:txBody>
        </p:sp>
      </p:grpSp>
      <p:grpSp>
        <p:nvGrpSpPr>
          <p:cNvPr id="53" name="Group 52"/>
          <p:cNvGrpSpPr/>
          <p:nvPr/>
        </p:nvGrpSpPr>
        <p:grpSpPr>
          <a:xfrm>
            <a:off x="9567942" y="1540297"/>
            <a:ext cx="1968451" cy="1801218"/>
            <a:chOff x="-11643" y="3868246"/>
            <a:chExt cx="1864859" cy="1741923"/>
          </a:xfrm>
          <a:solidFill>
            <a:schemeClr val="accent4">
              <a:lumMod val="75000"/>
            </a:schemeClr>
          </a:solidFill>
        </p:grpSpPr>
        <p:sp>
          <p:nvSpPr>
            <p:cNvPr id="54" name="Oval 53"/>
            <p:cNvSpPr/>
            <p:nvPr/>
          </p:nvSpPr>
          <p:spPr>
            <a:xfrm>
              <a:off x="-11643" y="3868246"/>
              <a:ext cx="1864859" cy="174192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Oval 8"/>
            <p:cNvSpPr/>
            <p:nvPr/>
          </p:nvSpPr>
          <p:spPr>
            <a:xfrm>
              <a:off x="271397" y="4115453"/>
              <a:ext cx="1310422" cy="11936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dirty="0" smtClean="0"/>
                <a:t>Almacena el excedente de la generación</a:t>
              </a:r>
              <a:endParaRPr lang="es-ES" kern="1200" dirty="0"/>
            </a:p>
          </p:txBody>
        </p:sp>
      </p:grpSp>
      <p:grpSp>
        <p:nvGrpSpPr>
          <p:cNvPr id="65" name="Group 64"/>
          <p:cNvGrpSpPr/>
          <p:nvPr/>
        </p:nvGrpSpPr>
        <p:grpSpPr>
          <a:xfrm rot="9565932">
            <a:off x="9639789" y="4909964"/>
            <a:ext cx="406966" cy="756597"/>
            <a:chOff x="2026701" y="4539943"/>
            <a:chExt cx="406966" cy="756597"/>
          </a:xfrm>
          <a:solidFill>
            <a:schemeClr val="accent3">
              <a:lumMod val="60000"/>
              <a:lumOff val="40000"/>
            </a:schemeClr>
          </a:solidFill>
        </p:grpSpPr>
        <p:sp>
          <p:nvSpPr>
            <p:cNvPr id="66" name="Right Arrow 65"/>
            <p:cNvSpPr/>
            <p:nvPr/>
          </p:nvSpPr>
          <p:spPr>
            <a:xfrm rot="11338740">
              <a:off x="2026701" y="4539943"/>
              <a:ext cx="406966" cy="756597"/>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7" name="Right Arrow 6"/>
            <p:cNvSpPr/>
            <p:nvPr/>
          </p:nvSpPr>
          <p:spPr>
            <a:xfrm rot="22138740">
              <a:off x="2148043" y="4700789"/>
              <a:ext cx="284876" cy="4539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p:txBody>
        </p:sp>
      </p:grpSp>
      <p:grpSp>
        <p:nvGrpSpPr>
          <p:cNvPr id="68" name="Group 67"/>
          <p:cNvGrpSpPr/>
          <p:nvPr/>
        </p:nvGrpSpPr>
        <p:grpSpPr>
          <a:xfrm>
            <a:off x="7461416" y="4601068"/>
            <a:ext cx="1996891" cy="1872124"/>
            <a:chOff x="2583212" y="4332850"/>
            <a:chExt cx="1816596" cy="1569385"/>
          </a:xfrm>
          <a:solidFill>
            <a:schemeClr val="accent3">
              <a:lumMod val="75000"/>
            </a:schemeClr>
          </a:solidFill>
        </p:grpSpPr>
        <p:sp>
          <p:nvSpPr>
            <p:cNvPr id="69" name="Oval 68"/>
            <p:cNvSpPr/>
            <p:nvPr/>
          </p:nvSpPr>
          <p:spPr>
            <a:xfrm>
              <a:off x="2583212" y="4332850"/>
              <a:ext cx="1816596" cy="156938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0" name="Oval 4"/>
            <p:cNvSpPr/>
            <p:nvPr/>
          </p:nvSpPr>
          <p:spPr>
            <a:xfrm>
              <a:off x="2849246" y="4562681"/>
              <a:ext cx="1284528" cy="11097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S" kern="1200" dirty="0" smtClean="0"/>
                <a:t>Sistema de </a:t>
              </a:r>
              <a:r>
                <a:rPr lang="es-ES" dirty="0" smtClean="0"/>
                <a:t>interconexión</a:t>
              </a:r>
              <a:endParaRPr lang="es-ES" kern="1200" dirty="0"/>
            </a:p>
          </p:txBody>
        </p:sp>
      </p:grpSp>
      <p:grpSp>
        <p:nvGrpSpPr>
          <p:cNvPr id="71" name="Group 70"/>
          <p:cNvGrpSpPr/>
          <p:nvPr/>
        </p:nvGrpSpPr>
        <p:grpSpPr>
          <a:xfrm>
            <a:off x="10082749" y="4017064"/>
            <a:ext cx="1885133" cy="1909411"/>
            <a:chOff x="-11643" y="3868246"/>
            <a:chExt cx="1864859" cy="1741923"/>
          </a:xfrm>
          <a:solidFill>
            <a:schemeClr val="accent3">
              <a:lumMod val="75000"/>
            </a:schemeClr>
          </a:solidFill>
        </p:grpSpPr>
        <p:sp>
          <p:nvSpPr>
            <p:cNvPr id="72" name="Oval 71"/>
            <p:cNvSpPr/>
            <p:nvPr/>
          </p:nvSpPr>
          <p:spPr>
            <a:xfrm>
              <a:off x="-11643" y="3868246"/>
              <a:ext cx="1864859" cy="174192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3" name="Oval 8"/>
            <p:cNvSpPr/>
            <p:nvPr/>
          </p:nvSpPr>
          <p:spPr>
            <a:xfrm>
              <a:off x="271397" y="4141935"/>
              <a:ext cx="1310422" cy="11936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dirty="0" smtClean="0"/>
                <a:t>Inversores, protecciones y contadores</a:t>
              </a:r>
              <a:endParaRPr lang="es-ES" kern="1200" dirty="0"/>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0632" y="4297251"/>
            <a:ext cx="2868233" cy="1372123"/>
          </a:xfrm>
          <a:prstGeom prst="rect">
            <a:avLst/>
          </a:prstGeom>
          <a:noFill/>
        </p:spPr>
      </p:pic>
    </p:spTree>
    <p:extLst>
      <p:ext uri="{BB962C8B-B14F-4D97-AF65-F5344CB8AC3E}">
        <p14:creationId xmlns:p14="http://schemas.microsoft.com/office/powerpoint/2010/main" val="62215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ppt_x"/>
                                          </p:val>
                                        </p:tav>
                                        <p:tav tm="100000">
                                          <p:val>
                                            <p:strVal val="#ppt_x"/>
                                          </p:val>
                                        </p:tav>
                                      </p:tavLst>
                                    </p:anim>
                                    <p:anim calcmode="lin" valueType="num">
                                      <p:cBhvr additive="base">
                                        <p:cTn id="18" dur="500" fill="hold"/>
                                        <p:tgtEl>
                                          <p:spTgt spid="3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ppt_x"/>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ppt_x"/>
                                          </p:val>
                                        </p:tav>
                                        <p:tav tm="100000">
                                          <p:val>
                                            <p:strVal val="#ppt_x"/>
                                          </p:val>
                                        </p:tav>
                                      </p:tavLst>
                                    </p:anim>
                                    <p:anim calcmode="lin" valueType="num">
                                      <p:cBhvr additive="base">
                                        <p:cTn id="2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500" fill="hold"/>
                                        <p:tgtEl>
                                          <p:spTgt spid="47"/>
                                        </p:tgtEl>
                                        <p:attrNameLst>
                                          <p:attrName>ppt_x</p:attrName>
                                        </p:attrNameLst>
                                      </p:cBhvr>
                                      <p:tavLst>
                                        <p:tav tm="0">
                                          <p:val>
                                            <p:strVal val="#ppt_x"/>
                                          </p:val>
                                        </p:tav>
                                        <p:tav tm="100000">
                                          <p:val>
                                            <p:strVal val="#ppt_x"/>
                                          </p:val>
                                        </p:tav>
                                      </p:tavLst>
                                    </p:anim>
                                    <p:anim calcmode="lin" valueType="num">
                                      <p:cBhvr additive="base">
                                        <p:cTn id="46" dur="500" fill="hold"/>
                                        <p:tgtEl>
                                          <p:spTgt spid="4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500" fill="hold"/>
                                        <p:tgtEl>
                                          <p:spTgt spid="50"/>
                                        </p:tgtEl>
                                        <p:attrNameLst>
                                          <p:attrName>ppt_x</p:attrName>
                                        </p:attrNameLst>
                                      </p:cBhvr>
                                      <p:tavLst>
                                        <p:tav tm="0">
                                          <p:val>
                                            <p:strVal val="#ppt_x"/>
                                          </p:val>
                                        </p:tav>
                                        <p:tav tm="100000">
                                          <p:val>
                                            <p:strVal val="#ppt_x"/>
                                          </p:val>
                                        </p:tav>
                                      </p:tavLst>
                                    </p:anim>
                                    <p:anim calcmode="lin" valueType="num">
                                      <p:cBhvr additive="base">
                                        <p:cTn id="50" dur="500" fill="hold"/>
                                        <p:tgtEl>
                                          <p:spTgt spid="50"/>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ppt_x"/>
                                          </p:val>
                                        </p:tav>
                                        <p:tav tm="100000">
                                          <p:val>
                                            <p:strVal val="#ppt_x"/>
                                          </p:val>
                                        </p:tav>
                                      </p:tavLst>
                                    </p:anim>
                                    <p:anim calcmode="lin" valueType="num">
                                      <p:cBhvr additive="base">
                                        <p:cTn id="5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additive="base">
                                        <p:cTn id="59" dur="500" fill="hold"/>
                                        <p:tgtEl>
                                          <p:spTgt spid="68"/>
                                        </p:tgtEl>
                                        <p:attrNameLst>
                                          <p:attrName>ppt_x</p:attrName>
                                        </p:attrNameLst>
                                      </p:cBhvr>
                                      <p:tavLst>
                                        <p:tav tm="0">
                                          <p:val>
                                            <p:strVal val="#ppt_x"/>
                                          </p:val>
                                        </p:tav>
                                        <p:tav tm="100000">
                                          <p:val>
                                            <p:strVal val="#ppt_x"/>
                                          </p:val>
                                        </p:tav>
                                      </p:tavLst>
                                    </p:anim>
                                    <p:anim calcmode="lin" valueType="num">
                                      <p:cBhvr additive="base">
                                        <p:cTn id="60" dur="500" fill="hold"/>
                                        <p:tgtEl>
                                          <p:spTgt spid="6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5"/>
                                        </p:tgtEl>
                                        <p:attrNameLst>
                                          <p:attrName>style.visibility</p:attrName>
                                        </p:attrNameLst>
                                      </p:cBhvr>
                                      <p:to>
                                        <p:strVal val="visible"/>
                                      </p:to>
                                    </p:set>
                                    <p:anim calcmode="lin" valueType="num">
                                      <p:cBhvr additive="base">
                                        <p:cTn id="63" dur="500" fill="hold"/>
                                        <p:tgtEl>
                                          <p:spTgt spid="65"/>
                                        </p:tgtEl>
                                        <p:attrNameLst>
                                          <p:attrName>ppt_x</p:attrName>
                                        </p:attrNameLst>
                                      </p:cBhvr>
                                      <p:tavLst>
                                        <p:tav tm="0">
                                          <p:val>
                                            <p:strVal val="#ppt_x"/>
                                          </p:val>
                                        </p:tav>
                                        <p:tav tm="100000">
                                          <p:val>
                                            <p:strVal val="#ppt_x"/>
                                          </p:val>
                                        </p:tav>
                                      </p:tavLst>
                                    </p:anim>
                                    <p:anim calcmode="lin" valueType="num">
                                      <p:cBhvr additive="base">
                                        <p:cTn id="64" dur="500" fill="hold"/>
                                        <p:tgtEl>
                                          <p:spTgt spid="65"/>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additive="base">
                                        <p:cTn id="67" dur="500" fill="hold"/>
                                        <p:tgtEl>
                                          <p:spTgt spid="71"/>
                                        </p:tgtEl>
                                        <p:attrNameLst>
                                          <p:attrName>ppt_x</p:attrName>
                                        </p:attrNameLst>
                                      </p:cBhvr>
                                      <p:tavLst>
                                        <p:tav tm="0">
                                          <p:val>
                                            <p:strVal val="#ppt_x"/>
                                          </p:val>
                                        </p:tav>
                                        <p:tav tm="100000">
                                          <p:val>
                                            <p:strVal val="#ppt_x"/>
                                          </p:val>
                                        </p:tav>
                                      </p:tavLst>
                                    </p:anim>
                                    <p:anim calcmode="lin" valueType="num">
                                      <p:cBhvr additive="base">
                                        <p:cTn id="6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11</a:t>
            </a:fld>
            <a:endParaRPr lang="es-ES" sz="1600">
              <a:solidFill>
                <a:srgbClr val="888888"/>
              </a:solidFill>
            </a:endParaRPr>
          </a:p>
        </p:txBody>
      </p:sp>
      <p:sp>
        <p:nvSpPr>
          <p:cNvPr id="7" name="18 Rectángulo"/>
          <p:cNvSpPr/>
          <p:nvPr/>
        </p:nvSpPr>
        <p:spPr bwMode="auto">
          <a:xfrm>
            <a:off x="532567" y="981293"/>
            <a:ext cx="3959402"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Sistema de almacenamiento de energía (ESS)</a:t>
            </a:r>
            <a:endParaRPr lang="es-EC" sz="2000" b="1" dirty="0"/>
          </a:p>
        </p:txBody>
      </p:sp>
      <p:sp>
        <p:nvSpPr>
          <p:cNvPr id="25" name="18 Rectángulo"/>
          <p:cNvSpPr/>
          <p:nvPr/>
        </p:nvSpPr>
        <p:spPr bwMode="auto">
          <a:xfrm>
            <a:off x="173831" y="205871"/>
            <a:ext cx="7447691"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MARCO CONCEPTUAL</a:t>
            </a:r>
            <a:endParaRPr lang="es-EC" sz="3200" b="1" dirty="0">
              <a:solidFill>
                <a:schemeClr val="bg1"/>
              </a:solidFill>
              <a:latin typeface="Calibri" panose="020F0502020204030204" pitchFamily="34" charset="0"/>
            </a:endParaRPr>
          </a:p>
        </p:txBody>
      </p:sp>
      <p:sp>
        <p:nvSpPr>
          <p:cNvPr id="26"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2. Conceptos básicos</a:t>
            </a:r>
            <a:endParaRPr lang="es-EC" b="1" dirty="0"/>
          </a:p>
        </p:txBody>
      </p:sp>
      <p:sp>
        <p:nvSpPr>
          <p:cNvPr id="2" name="Rectángulo 1"/>
          <p:cNvSpPr/>
          <p:nvPr/>
        </p:nvSpPr>
        <p:spPr>
          <a:xfrm>
            <a:off x="527784" y="4789748"/>
            <a:ext cx="2170915" cy="338554"/>
          </a:xfrm>
          <a:prstGeom prst="rect">
            <a:avLst/>
          </a:prstGeom>
        </p:spPr>
        <p:txBody>
          <a:bodyPr wrap="none">
            <a:spAutoFit/>
          </a:bodyPr>
          <a:lstStyle/>
          <a:p>
            <a:r>
              <a:rPr lang="es-EC" sz="1600" dirty="0"/>
              <a:t>Fuente: (</a:t>
            </a:r>
            <a:r>
              <a:rPr lang="es-EC" sz="1600" dirty="0" err="1"/>
              <a:t>Tecnalia</a:t>
            </a:r>
            <a:r>
              <a:rPr lang="es-EC" sz="1600" dirty="0"/>
              <a:t>, 2007)</a:t>
            </a:r>
          </a:p>
        </p:txBody>
      </p:sp>
      <p:sp>
        <p:nvSpPr>
          <p:cNvPr id="19" name="TextBox 18"/>
          <p:cNvSpPr txBox="1"/>
          <p:nvPr/>
        </p:nvSpPr>
        <p:spPr>
          <a:xfrm>
            <a:off x="622379" y="1809175"/>
            <a:ext cx="4481450" cy="646331"/>
          </a:xfrm>
          <a:prstGeom prst="rect">
            <a:avLst/>
          </a:prstGeom>
          <a:noFill/>
          <a:ln>
            <a:solidFill>
              <a:srgbClr val="002060"/>
            </a:solidFill>
          </a:ln>
        </p:spPr>
        <p:txBody>
          <a:bodyPr wrap="square" rtlCol="0">
            <a:spAutoFit/>
          </a:bodyPr>
          <a:lstStyle/>
          <a:p>
            <a:pPr algn="just"/>
            <a:r>
              <a:rPr lang="es-EC" dirty="0" smtClean="0"/>
              <a:t>Permite </a:t>
            </a:r>
            <a:r>
              <a:rPr lang="es-EC" dirty="0"/>
              <a:t>la disponibilidad de energía eléctrica de forma continua. </a:t>
            </a:r>
            <a:endParaRPr lang="es-ES" dirty="0"/>
          </a:p>
        </p:txBody>
      </p:sp>
      <p:sp>
        <p:nvSpPr>
          <p:cNvPr id="31" name="TextBox 30"/>
          <p:cNvSpPr txBox="1"/>
          <p:nvPr/>
        </p:nvSpPr>
        <p:spPr>
          <a:xfrm>
            <a:off x="6475629" y="1865343"/>
            <a:ext cx="4551269" cy="923330"/>
          </a:xfrm>
          <a:prstGeom prst="rect">
            <a:avLst/>
          </a:prstGeom>
          <a:noFill/>
          <a:ln>
            <a:solidFill>
              <a:srgbClr val="002060"/>
            </a:solidFill>
          </a:ln>
        </p:spPr>
        <p:txBody>
          <a:bodyPr wrap="square" rtlCol="0">
            <a:spAutoFit/>
          </a:bodyPr>
          <a:lstStyle/>
          <a:p>
            <a:pPr algn="just"/>
            <a:r>
              <a:rPr lang="es-EC" dirty="0" smtClean="0"/>
              <a:t>Cubrir </a:t>
            </a:r>
            <a:r>
              <a:rPr lang="es-EC" dirty="0"/>
              <a:t>la demanda de las cargas cuando existen irregularidades en el suministro eléctrico</a:t>
            </a:r>
            <a:endParaRPr lang="es-ES" dirty="0"/>
          </a:p>
        </p:txBody>
      </p:sp>
      <p:grpSp>
        <p:nvGrpSpPr>
          <p:cNvPr id="4" name="Group 3"/>
          <p:cNvGrpSpPr/>
          <p:nvPr/>
        </p:nvGrpSpPr>
        <p:grpSpPr>
          <a:xfrm>
            <a:off x="527784" y="2826638"/>
            <a:ext cx="5176980" cy="1961605"/>
            <a:chOff x="6287713" y="3103914"/>
            <a:chExt cx="4857750" cy="1558927"/>
          </a:xfrm>
        </p:grpSpPr>
        <p:pic>
          <p:nvPicPr>
            <p:cNvPr id="23" name="Imagen 4"/>
            <p:cNvPicPr/>
            <p:nvPr/>
          </p:nvPicPr>
          <p:blipFill rotWithShape="1">
            <a:blip r:embed="rId3">
              <a:extLst>
                <a:ext uri="{28A0092B-C50C-407E-A947-70E740481C1C}">
                  <a14:useLocalDpi xmlns:a14="http://schemas.microsoft.com/office/drawing/2010/main" val="0"/>
                </a:ext>
              </a:extLst>
            </a:blip>
            <a:srcRect t="46032" b="31630"/>
            <a:stretch/>
          </p:blipFill>
          <p:spPr>
            <a:xfrm>
              <a:off x="6287713" y="3499945"/>
              <a:ext cx="4857750" cy="1162896"/>
            </a:xfrm>
            <a:prstGeom prst="rect">
              <a:avLst/>
            </a:prstGeom>
          </p:spPr>
        </p:pic>
        <p:pic>
          <p:nvPicPr>
            <p:cNvPr id="29" name="Imagen 4"/>
            <p:cNvPicPr/>
            <p:nvPr/>
          </p:nvPicPr>
          <p:blipFill rotWithShape="1">
            <a:blip r:embed="rId3">
              <a:extLst>
                <a:ext uri="{28A0092B-C50C-407E-A947-70E740481C1C}">
                  <a14:useLocalDpi xmlns:a14="http://schemas.microsoft.com/office/drawing/2010/main" val="0"/>
                </a:ext>
              </a:extLst>
            </a:blip>
            <a:srcRect b="92026"/>
            <a:stretch/>
          </p:blipFill>
          <p:spPr>
            <a:xfrm>
              <a:off x="6287713" y="3103914"/>
              <a:ext cx="4857750" cy="415080"/>
            </a:xfrm>
            <a:prstGeom prst="rect">
              <a:avLst/>
            </a:prstGeom>
          </p:spPr>
        </p:pic>
      </p:grpSp>
      <p:sp>
        <p:nvSpPr>
          <p:cNvPr id="5" name="Rectangle 4"/>
          <p:cNvSpPr/>
          <p:nvPr/>
        </p:nvSpPr>
        <p:spPr>
          <a:xfrm>
            <a:off x="6475629" y="3237937"/>
            <a:ext cx="4481916" cy="2031325"/>
          </a:xfrm>
          <a:prstGeom prst="rect">
            <a:avLst/>
          </a:prstGeom>
          <a:ln>
            <a:solidFill>
              <a:srgbClr val="002060"/>
            </a:solidFill>
          </a:ln>
        </p:spPr>
        <p:txBody>
          <a:bodyPr wrap="square">
            <a:spAutoFit/>
          </a:bodyPr>
          <a:lstStyle/>
          <a:p>
            <a:pPr lvl="0" algn="just">
              <a:spcAft>
                <a:spcPts val="0"/>
              </a:spcAft>
              <a:tabLst>
                <a:tab pos="2101850" algn="l"/>
              </a:tabLst>
            </a:pPr>
            <a:r>
              <a:rPr lang="es-EC" dirty="0" smtClean="0">
                <a:ea typeface="Calibri" panose="020F0502020204030204" pitchFamily="34" charset="0"/>
                <a:cs typeface="Times New Roman" panose="02020603050405020304" pitchFamily="18" charset="0"/>
              </a:rPr>
              <a:t>Características de selección</a:t>
            </a:r>
          </a:p>
          <a:p>
            <a:pPr marL="342900" lvl="0" indent="-342900" algn="just">
              <a:spcAft>
                <a:spcPts val="0"/>
              </a:spcAft>
              <a:buFont typeface="Symbol" panose="05050102010706020507" pitchFamily="18" charset="2"/>
              <a:buChar char=""/>
              <a:tabLst>
                <a:tab pos="2101850" algn="l"/>
              </a:tabLst>
            </a:pPr>
            <a:r>
              <a:rPr lang="es-EC" dirty="0" smtClean="0">
                <a:ea typeface="Calibri" panose="020F0502020204030204" pitchFamily="34" charset="0"/>
                <a:cs typeface="Times New Roman" panose="02020603050405020304" pitchFamily="18" charset="0"/>
              </a:rPr>
              <a:t>Capacidad </a:t>
            </a:r>
            <a:r>
              <a:rPr lang="es-EC" dirty="0">
                <a:ea typeface="Calibri" panose="020F0502020204030204" pitchFamily="34" charset="0"/>
                <a:cs typeface="Times New Roman" panose="02020603050405020304" pitchFamily="18" charset="0"/>
              </a:rPr>
              <a:t>de </a:t>
            </a:r>
            <a:r>
              <a:rPr lang="es-EC" dirty="0" smtClean="0">
                <a:ea typeface="Calibri" panose="020F0502020204030204" pitchFamily="34" charset="0"/>
                <a:cs typeface="Times New Roman" panose="02020603050405020304" pitchFamily="18" charset="0"/>
              </a:rPr>
              <a:t>almacenamiento.</a:t>
            </a:r>
          </a:p>
          <a:p>
            <a:pPr marL="342900" lvl="0" indent="-342900" algn="just">
              <a:spcAft>
                <a:spcPts val="0"/>
              </a:spcAft>
              <a:buFont typeface="Symbol" panose="05050102010706020507" pitchFamily="18" charset="2"/>
              <a:buChar char=""/>
              <a:tabLst>
                <a:tab pos="2101850" algn="l"/>
              </a:tabLst>
            </a:pPr>
            <a:r>
              <a:rPr lang="es-EC" dirty="0" smtClean="0">
                <a:ea typeface="Calibri" panose="020F0502020204030204" pitchFamily="34" charset="0"/>
                <a:cs typeface="Times New Roman" panose="02020603050405020304" pitchFamily="18" charset="0"/>
              </a:rPr>
              <a:t>Potencia </a:t>
            </a:r>
            <a:r>
              <a:rPr lang="es-EC" dirty="0">
                <a:ea typeface="Calibri" panose="020F0502020204030204" pitchFamily="34" charset="0"/>
                <a:cs typeface="Times New Roman" panose="02020603050405020304" pitchFamily="18" charset="0"/>
              </a:rPr>
              <a:t>aportada</a:t>
            </a:r>
            <a:r>
              <a:rPr lang="es-EC" dirty="0" smtClean="0">
                <a:ea typeface="Calibri" panose="020F0502020204030204" pitchFamily="34" charset="0"/>
                <a:cs typeface="Times New Roman" panose="02020603050405020304" pitchFamily="18" charset="0"/>
              </a:rPr>
              <a:t>.</a:t>
            </a:r>
            <a:endParaRPr lang="es-ES" dirty="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tabLst>
                <a:tab pos="2101850" algn="l"/>
              </a:tabLst>
            </a:pPr>
            <a:r>
              <a:rPr lang="es-EC" dirty="0">
                <a:ea typeface="Calibri" panose="020F0502020204030204" pitchFamily="34" charset="0"/>
                <a:cs typeface="Times New Roman" panose="02020603050405020304" pitchFamily="18" charset="0"/>
              </a:rPr>
              <a:t>Respuesta rápida, modulada y controlada.</a:t>
            </a:r>
            <a:endParaRPr lang="es-ES" dirty="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tabLst>
                <a:tab pos="2101850" algn="l"/>
              </a:tabLst>
            </a:pPr>
            <a:r>
              <a:rPr lang="es-EC" dirty="0">
                <a:ea typeface="Calibri" panose="020F0502020204030204" pitchFamily="34" charset="0"/>
                <a:cs typeface="Times New Roman" panose="02020603050405020304" pitchFamily="18" charset="0"/>
              </a:rPr>
              <a:t>Vida útil.</a:t>
            </a:r>
            <a:endParaRPr lang="es-ES" dirty="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tabLst>
                <a:tab pos="2101850" algn="l"/>
              </a:tabLst>
            </a:pPr>
            <a:r>
              <a:rPr lang="es-EC" dirty="0">
                <a:ea typeface="Calibri" panose="020F0502020204030204" pitchFamily="34" charset="0"/>
                <a:cs typeface="Times New Roman" panose="02020603050405020304" pitchFamily="18" charset="0"/>
              </a:rPr>
              <a:t>Coste compatible y de mantenimiento.</a:t>
            </a:r>
            <a:endParaRPr lang="es-ES" dirty="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tabLst>
                <a:tab pos="2101850" algn="l"/>
              </a:tabLst>
            </a:pPr>
            <a:r>
              <a:rPr lang="es-EC" dirty="0">
                <a:ea typeface="Calibri" panose="020F0502020204030204" pitchFamily="34" charset="0"/>
                <a:cs typeface="Times New Roman" panose="02020603050405020304" pitchFamily="18" charset="0"/>
              </a:rPr>
              <a:t>Bajo impacto ambiental.</a:t>
            </a:r>
            <a:endParaRPr lang="es-ES"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188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31"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12</a:t>
            </a:fld>
            <a:endParaRPr lang="es-ES" sz="1600">
              <a:solidFill>
                <a:srgbClr val="888888"/>
              </a:solidFill>
            </a:endParaRPr>
          </a:p>
        </p:txBody>
      </p:sp>
      <p:sp>
        <p:nvSpPr>
          <p:cNvPr id="7" name="18 Rectángulo"/>
          <p:cNvSpPr/>
          <p:nvPr/>
        </p:nvSpPr>
        <p:spPr bwMode="auto">
          <a:xfrm>
            <a:off x="732671" y="1017409"/>
            <a:ext cx="3959402"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Balance de potencia</a:t>
            </a:r>
            <a:endParaRPr lang="es-EC" sz="2000" b="1" dirty="0"/>
          </a:p>
        </p:txBody>
      </p:sp>
      <p:sp>
        <p:nvSpPr>
          <p:cNvPr id="25" name="18 Rectángulo"/>
          <p:cNvSpPr/>
          <p:nvPr/>
        </p:nvSpPr>
        <p:spPr bwMode="auto">
          <a:xfrm>
            <a:off x="173831" y="205871"/>
            <a:ext cx="7447691"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MARCO CONCEPTUAL</a:t>
            </a:r>
            <a:endParaRPr lang="es-EC" sz="3200" b="1" dirty="0">
              <a:solidFill>
                <a:schemeClr val="bg1"/>
              </a:solidFill>
              <a:latin typeface="Calibri" panose="020F0502020204030204" pitchFamily="34" charset="0"/>
            </a:endParaRPr>
          </a:p>
        </p:txBody>
      </p:sp>
      <p:sp>
        <p:nvSpPr>
          <p:cNvPr id="26"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2. Conceptos básicos</a:t>
            </a:r>
            <a:endParaRPr lang="es-EC" b="1" dirty="0"/>
          </a:p>
        </p:txBody>
      </p:sp>
      <p:graphicFrame>
        <p:nvGraphicFramePr>
          <p:cNvPr id="6" name="Diagram 5"/>
          <p:cNvGraphicFramePr/>
          <p:nvPr>
            <p:extLst>
              <p:ext uri="{D42A27DB-BD31-4B8C-83A1-F6EECF244321}">
                <p14:modId xmlns:p14="http://schemas.microsoft.com/office/powerpoint/2010/main" val="1978940834"/>
              </p:ext>
            </p:extLst>
          </p:nvPr>
        </p:nvGraphicFramePr>
        <p:xfrm>
          <a:off x="964415" y="2209625"/>
          <a:ext cx="4327857" cy="35520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 name="Diagram 15"/>
          <p:cNvGraphicFramePr/>
          <p:nvPr>
            <p:extLst>
              <p:ext uri="{D42A27DB-BD31-4B8C-83A1-F6EECF244321}">
                <p14:modId xmlns:p14="http://schemas.microsoft.com/office/powerpoint/2010/main" val="1660203795"/>
              </p:ext>
            </p:extLst>
          </p:nvPr>
        </p:nvGraphicFramePr>
        <p:xfrm>
          <a:off x="5415932" y="1427665"/>
          <a:ext cx="6389336" cy="516768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56796" y="1921390"/>
            <a:ext cx="9735086" cy="3533782"/>
          </a:xfrm>
          <a:prstGeom prst="rect">
            <a:avLst/>
          </a:prstGeom>
        </p:spPr>
      </p:pic>
      <p:sp>
        <p:nvSpPr>
          <p:cNvPr id="10" name="Rectangle 2"/>
          <p:cNvSpPr>
            <a:spLocks noChangeArrowheads="1"/>
          </p:cNvSpPr>
          <p:nvPr/>
        </p:nvSpPr>
        <p:spPr bwMode="auto">
          <a:xfrm>
            <a:off x="2355865" y="5488483"/>
            <a:ext cx="4672416" cy="134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sz="1400"/>
          </a:p>
        </p:txBody>
      </p:sp>
      <p:graphicFrame>
        <p:nvGraphicFramePr>
          <p:cNvPr id="11" name="Object 10"/>
          <p:cNvGraphicFramePr>
            <a:graphicFrameLocks noChangeAspect="1"/>
          </p:cNvGraphicFramePr>
          <p:nvPr>
            <p:extLst>
              <p:ext uri="{D42A27DB-BD31-4B8C-83A1-F6EECF244321}">
                <p14:modId xmlns:p14="http://schemas.microsoft.com/office/powerpoint/2010/main" val="2540459486"/>
              </p:ext>
            </p:extLst>
          </p:nvPr>
        </p:nvGraphicFramePr>
        <p:xfrm>
          <a:off x="3536699" y="5619512"/>
          <a:ext cx="3589315" cy="428575"/>
        </p:xfrm>
        <a:graphic>
          <a:graphicData uri="http://schemas.openxmlformats.org/presentationml/2006/ole">
            <mc:AlternateContent xmlns:mc="http://schemas.openxmlformats.org/markup-compatibility/2006">
              <mc:Choice xmlns:v="urn:schemas-microsoft-com:vml" Requires="v">
                <p:oleObj spid="_x0000_s18498" name="Equation" r:id="rId15" imgW="1917700" imgH="228600" progId="Equation.DSMT4">
                  <p:embed/>
                </p:oleObj>
              </mc:Choice>
              <mc:Fallback>
                <p:oleObj name="Equation" r:id="rId15" imgW="1917700" imgH="228600" progId="Equation.DSMT4">
                  <p:embed/>
                  <p:pic>
                    <p:nvPicPr>
                      <p:cNvPr id="0" name="Object 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36699" y="5619512"/>
                        <a:ext cx="3589315" cy="428575"/>
                      </a:xfrm>
                      <a:prstGeom prst="rect">
                        <a:avLst/>
                      </a:prstGeom>
                      <a:noFill/>
                    </p:spPr>
                  </p:pic>
                </p:oleObj>
              </mc:Fallback>
            </mc:AlternateContent>
          </a:graphicData>
        </a:graphic>
      </p:graphicFrame>
    </p:spTree>
    <p:extLst>
      <p:ext uri="{BB962C8B-B14F-4D97-AF65-F5344CB8AC3E}">
        <p14:creationId xmlns:p14="http://schemas.microsoft.com/office/powerpoint/2010/main" val="329869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16"/>
                                        </p:tgtEl>
                                        <p:attrNameLst>
                                          <p:attrName>ppt_x</p:attrName>
                                        </p:attrNameLst>
                                      </p:cBhvr>
                                      <p:tavLst>
                                        <p:tav tm="0">
                                          <p:val>
                                            <p:strVal val="ppt_x"/>
                                          </p:val>
                                        </p:tav>
                                        <p:tav tm="100000">
                                          <p:val>
                                            <p:strVal val="ppt_x"/>
                                          </p:val>
                                        </p:tav>
                                      </p:tavLst>
                                    </p:anim>
                                    <p:anim calcmode="lin" valueType="num">
                                      <p:cBhvr additive="base">
                                        <p:cTn id="23" dur="500"/>
                                        <p:tgtEl>
                                          <p:spTgt spid="16"/>
                                        </p:tgtEl>
                                        <p:attrNameLst>
                                          <p:attrName>ppt_y</p:attrName>
                                        </p:attrNameLst>
                                      </p:cBhvr>
                                      <p:tavLst>
                                        <p:tav tm="0">
                                          <p:val>
                                            <p:strVal val="ppt_y"/>
                                          </p:val>
                                        </p:tav>
                                        <p:tav tm="100000">
                                          <p:val>
                                            <p:strVal val="1+ppt_h/2"/>
                                          </p:val>
                                        </p:tav>
                                      </p:tavLst>
                                    </p:anim>
                                    <p:set>
                                      <p:cBhvr>
                                        <p:cTn id="24" dur="1" fill="hold">
                                          <p:stCondLst>
                                            <p:cond delay="499"/>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Graphic spid="16" grpId="0">
        <p:bldAsOne/>
      </p:bldGraphic>
      <p:bldGraphic spid="16" grpId="1">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13</a:t>
            </a:fld>
            <a:endParaRPr lang="es-ES" sz="1600">
              <a:solidFill>
                <a:srgbClr val="888888"/>
              </a:solidFill>
            </a:endParaRPr>
          </a:p>
        </p:txBody>
      </p:sp>
      <p:sp>
        <p:nvSpPr>
          <p:cNvPr id="7" name="18 Rectángulo"/>
          <p:cNvSpPr/>
          <p:nvPr/>
        </p:nvSpPr>
        <p:spPr bwMode="auto">
          <a:xfrm>
            <a:off x="173831" y="872805"/>
            <a:ext cx="5381896"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Criterios de calidad</a:t>
            </a:r>
            <a:endParaRPr lang="es-EC" sz="2000" b="1" dirty="0"/>
          </a:p>
        </p:txBody>
      </p:sp>
      <p:sp>
        <p:nvSpPr>
          <p:cNvPr id="25" name="18 Rectángulo"/>
          <p:cNvSpPr/>
          <p:nvPr/>
        </p:nvSpPr>
        <p:spPr bwMode="auto">
          <a:xfrm>
            <a:off x="173831" y="205871"/>
            <a:ext cx="7447691"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rPr>
              <a:t>MARCO CONCEPTUAL</a:t>
            </a:r>
            <a:endParaRPr lang="es-EC" sz="3200" b="1" dirty="0">
              <a:solidFill>
                <a:schemeClr val="bg1"/>
              </a:solidFill>
            </a:endParaRPr>
          </a:p>
        </p:txBody>
      </p:sp>
      <p:sp>
        <p:nvSpPr>
          <p:cNvPr id="26"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2. Conceptos básicos</a:t>
            </a:r>
            <a:endParaRPr lang="es-EC" b="1" dirty="0"/>
          </a:p>
        </p:txBody>
      </p:sp>
      <p:sp>
        <p:nvSpPr>
          <p:cNvPr id="13" name="Rectángulo 1"/>
          <p:cNvSpPr/>
          <p:nvPr/>
        </p:nvSpPr>
        <p:spPr>
          <a:xfrm>
            <a:off x="865074" y="1568952"/>
            <a:ext cx="9296400" cy="369332"/>
          </a:xfrm>
          <a:prstGeom prst="rect">
            <a:avLst/>
          </a:prstGeom>
        </p:spPr>
        <p:txBody>
          <a:bodyPr wrap="square">
            <a:spAutoFit/>
          </a:bodyPr>
          <a:lstStyle/>
          <a:p>
            <a:r>
              <a:rPr lang="es-EC" dirty="0" smtClean="0"/>
              <a:t>Permiten </a:t>
            </a:r>
            <a:r>
              <a:rPr lang="es-EC" dirty="0"/>
              <a:t>e</a:t>
            </a:r>
            <a:r>
              <a:rPr lang="es-EC" dirty="0" smtClean="0"/>
              <a:t>valuar, cuantificar y comparar el perfil de potencia de la red de diferentes estrategias.</a:t>
            </a:r>
            <a:endParaRPr lang="es-EC" dirty="0"/>
          </a:p>
        </p:txBody>
      </p:sp>
      <p:pic>
        <p:nvPicPr>
          <p:cNvPr id="21" name="Imagen 8"/>
          <p:cNvPicPr>
            <a:picLocks noChangeAspect="1"/>
          </p:cNvPicPr>
          <p:nvPr/>
        </p:nvPicPr>
        <p:blipFill>
          <a:blip r:embed="rId3"/>
          <a:stretch>
            <a:fillRect/>
          </a:stretch>
        </p:blipFill>
        <p:spPr>
          <a:xfrm>
            <a:off x="723110" y="4070281"/>
            <a:ext cx="1936963" cy="351075"/>
          </a:xfrm>
          <a:prstGeom prst="rect">
            <a:avLst/>
          </a:prstGeom>
          <a:ln>
            <a:noFill/>
          </a:ln>
        </p:spPr>
      </p:pic>
      <p:pic>
        <p:nvPicPr>
          <p:cNvPr id="28" name="Imagen 14"/>
          <p:cNvPicPr>
            <a:picLocks noChangeAspect="1"/>
          </p:cNvPicPr>
          <p:nvPr/>
        </p:nvPicPr>
        <p:blipFill>
          <a:blip r:embed="rId4"/>
          <a:stretch>
            <a:fillRect/>
          </a:stretch>
        </p:blipFill>
        <p:spPr>
          <a:xfrm>
            <a:off x="723110" y="5363691"/>
            <a:ext cx="2061654" cy="319066"/>
          </a:xfrm>
          <a:prstGeom prst="rect">
            <a:avLst/>
          </a:prstGeom>
          <a:ln>
            <a:noFill/>
          </a:ln>
        </p:spPr>
      </p:pic>
      <p:pic>
        <p:nvPicPr>
          <p:cNvPr id="29" name="Imagen 15"/>
          <p:cNvPicPr>
            <a:picLocks noChangeAspect="1"/>
          </p:cNvPicPr>
          <p:nvPr/>
        </p:nvPicPr>
        <p:blipFill>
          <a:blip r:embed="rId5"/>
          <a:stretch>
            <a:fillRect/>
          </a:stretch>
        </p:blipFill>
        <p:spPr>
          <a:xfrm>
            <a:off x="723110" y="5805932"/>
            <a:ext cx="3211326" cy="317845"/>
          </a:xfrm>
          <a:prstGeom prst="rect">
            <a:avLst/>
          </a:prstGeom>
          <a:ln>
            <a:noFill/>
          </a:ln>
        </p:spPr>
      </p:pic>
      <p:sp>
        <p:nvSpPr>
          <p:cNvPr id="31" name="18 Rectángulo"/>
          <p:cNvSpPr/>
          <p:nvPr/>
        </p:nvSpPr>
        <p:spPr bwMode="auto">
          <a:xfrm>
            <a:off x="469163" y="2039692"/>
            <a:ext cx="3936581"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r>
              <a:rPr lang="es-EC" altLang="es-EC" b="1" dirty="0"/>
              <a:t>Pico de potencia de red positivo </a:t>
            </a:r>
            <a:r>
              <a:rPr lang="en-US" altLang="es-EC" b="1" dirty="0"/>
              <a:t>(kW)</a:t>
            </a:r>
          </a:p>
        </p:txBody>
      </p:sp>
      <p:sp>
        <p:nvSpPr>
          <p:cNvPr id="32" name="18 Rectángulo"/>
          <p:cNvSpPr/>
          <p:nvPr/>
        </p:nvSpPr>
        <p:spPr bwMode="auto">
          <a:xfrm>
            <a:off x="469163" y="3404694"/>
            <a:ext cx="3936581"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r>
              <a:rPr lang="es-EC" altLang="es-EC" b="1" dirty="0"/>
              <a:t>Pico de potencia de red negativa </a:t>
            </a:r>
            <a:r>
              <a:rPr lang="en-US" altLang="es-EC" b="1" dirty="0"/>
              <a:t>(kW) </a:t>
            </a:r>
          </a:p>
        </p:txBody>
      </p:sp>
      <p:sp>
        <p:nvSpPr>
          <p:cNvPr id="33" name="18 Rectángulo"/>
          <p:cNvSpPr/>
          <p:nvPr/>
        </p:nvSpPr>
        <p:spPr bwMode="auto">
          <a:xfrm>
            <a:off x="469163" y="4618940"/>
            <a:ext cx="4476910" cy="468297"/>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r>
              <a:rPr lang="en-US" altLang="es-EC" b="1" dirty="0" err="1"/>
              <a:t>Derivada</a:t>
            </a:r>
            <a:r>
              <a:rPr lang="en-US" altLang="es-EC" b="1" dirty="0"/>
              <a:t> de la </a:t>
            </a:r>
            <a:r>
              <a:rPr lang="en-US" altLang="es-EC" b="1" dirty="0" err="1"/>
              <a:t>potencia</a:t>
            </a:r>
            <a:r>
              <a:rPr lang="en-US" altLang="es-EC" b="1" dirty="0"/>
              <a:t> </a:t>
            </a:r>
            <a:r>
              <a:rPr lang="en-US" altLang="es-EC" b="1" dirty="0" err="1"/>
              <a:t>máxima</a:t>
            </a:r>
            <a:r>
              <a:rPr lang="en-US" altLang="es-EC" b="1" dirty="0"/>
              <a:t> (MPD</a:t>
            </a:r>
            <a:r>
              <a:rPr lang="es-ES" altLang="es-EC" b="1" dirty="0"/>
              <a:t>) (W/h)</a:t>
            </a:r>
          </a:p>
        </p:txBody>
      </p:sp>
      <p:pic>
        <p:nvPicPr>
          <p:cNvPr id="35" name="Imagen 9"/>
          <p:cNvPicPr>
            <a:picLocks noChangeAspect="1"/>
          </p:cNvPicPr>
          <p:nvPr/>
        </p:nvPicPr>
        <p:blipFill>
          <a:blip r:embed="rId6"/>
          <a:stretch>
            <a:fillRect/>
          </a:stretch>
        </p:blipFill>
        <p:spPr>
          <a:xfrm>
            <a:off x="723110" y="2800242"/>
            <a:ext cx="1936963" cy="340436"/>
          </a:xfrm>
          <a:prstGeom prst="rect">
            <a:avLst/>
          </a:prstGeom>
          <a:ln>
            <a:noFill/>
          </a:ln>
        </p:spPr>
      </p:pic>
      <p:sp>
        <p:nvSpPr>
          <p:cNvPr id="36" name="Rectángulo redondeado 20"/>
          <p:cNvSpPr/>
          <p:nvPr/>
        </p:nvSpPr>
        <p:spPr>
          <a:xfrm>
            <a:off x="5555727" y="2137874"/>
            <a:ext cx="5362544" cy="681038"/>
          </a:xfrm>
          <a:prstGeom prst="roundRect">
            <a:avLst/>
          </a:prstGeom>
          <a:ln w="28575">
            <a:solidFill>
              <a:schemeClr val="tx1"/>
            </a:solidFill>
          </a:ln>
        </p:spPr>
        <p:txBody>
          <a:bodyPr wrap="square">
            <a:spAutoFit/>
          </a:bodyPr>
          <a:lstStyle/>
          <a:p>
            <a:pPr algn="just"/>
            <a:r>
              <a:rPr lang="es-EC" sz="1700" dirty="0"/>
              <a:t>Potencia máxima entregada por la red eléctrica durante un año.</a:t>
            </a:r>
          </a:p>
        </p:txBody>
      </p:sp>
      <p:sp>
        <p:nvSpPr>
          <p:cNvPr id="37" name="Rectángulo redondeado 20"/>
          <p:cNvSpPr/>
          <p:nvPr/>
        </p:nvSpPr>
        <p:spPr>
          <a:xfrm>
            <a:off x="5513274" y="3348365"/>
            <a:ext cx="5362544" cy="681038"/>
          </a:xfrm>
          <a:prstGeom prst="roundRect">
            <a:avLst/>
          </a:prstGeom>
          <a:ln w="28575">
            <a:solidFill>
              <a:schemeClr val="tx1"/>
            </a:solidFill>
          </a:ln>
        </p:spPr>
        <p:txBody>
          <a:bodyPr wrap="square">
            <a:spAutoFit/>
          </a:bodyPr>
          <a:lstStyle/>
          <a:p>
            <a:pPr algn="just"/>
            <a:r>
              <a:rPr lang="es-EC" sz="1700" dirty="0"/>
              <a:t>Potencia máxima absorbida por la red eléctrica durante un año</a:t>
            </a:r>
            <a:r>
              <a:rPr lang="es-EC" sz="1700" dirty="0" smtClean="0"/>
              <a:t>.</a:t>
            </a:r>
            <a:endParaRPr lang="es-EC" sz="1700" dirty="0"/>
          </a:p>
        </p:txBody>
      </p:sp>
      <p:sp>
        <p:nvSpPr>
          <p:cNvPr id="38" name="Rectángulo redondeado 20"/>
          <p:cNvSpPr/>
          <p:nvPr/>
        </p:nvSpPr>
        <p:spPr>
          <a:xfrm>
            <a:off x="5513274" y="4574781"/>
            <a:ext cx="5362544" cy="681038"/>
          </a:xfrm>
          <a:prstGeom prst="roundRect">
            <a:avLst/>
          </a:prstGeom>
          <a:ln w="28575">
            <a:solidFill>
              <a:schemeClr val="tx1"/>
            </a:solidFill>
          </a:ln>
        </p:spPr>
        <p:txBody>
          <a:bodyPr wrap="square">
            <a:spAutoFit/>
          </a:bodyPr>
          <a:lstStyle/>
          <a:p>
            <a:pPr algn="just"/>
            <a:r>
              <a:rPr lang="es-EC" sz="1700" dirty="0"/>
              <a:t>Es la tasa de cambio máxima, en valor absoluto, del perfil de potencia de la red en el año de estudio. </a:t>
            </a:r>
          </a:p>
        </p:txBody>
      </p:sp>
      <p:sp>
        <p:nvSpPr>
          <p:cNvPr id="39" name="Rectángulo redondeado 20"/>
          <p:cNvSpPr/>
          <p:nvPr/>
        </p:nvSpPr>
        <p:spPr>
          <a:xfrm>
            <a:off x="5485984" y="5523224"/>
            <a:ext cx="5362544" cy="681038"/>
          </a:xfrm>
          <a:prstGeom prst="roundRect">
            <a:avLst/>
          </a:prstGeom>
          <a:ln w="28575">
            <a:solidFill>
              <a:schemeClr val="tx1"/>
            </a:solidFill>
          </a:ln>
        </p:spPr>
        <p:txBody>
          <a:bodyPr wrap="square">
            <a:spAutoFit/>
          </a:bodyPr>
          <a:lstStyle/>
          <a:p>
            <a:pPr algn="just"/>
            <a:r>
              <a:rPr lang="es-EC" sz="1700" dirty="0"/>
              <a:t>Pendiente de dos muestras consecutivas, siendo el periodo de muestreo </a:t>
            </a:r>
            <a:r>
              <a:rPr lang="es-EC" sz="1700" i="1" dirty="0"/>
              <a:t>Ts </a:t>
            </a:r>
            <a:r>
              <a:rPr lang="es-EC" sz="1700" dirty="0"/>
              <a:t>= 900 s</a:t>
            </a:r>
          </a:p>
        </p:txBody>
      </p:sp>
    </p:spTree>
    <p:extLst>
      <p:ext uri="{BB962C8B-B14F-4D97-AF65-F5344CB8AC3E}">
        <p14:creationId xmlns:p14="http://schemas.microsoft.com/office/powerpoint/2010/main" val="269567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ppt_x"/>
                                          </p:val>
                                        </p:tav>
                                        <p:tav tm="100000">
                                          <p:val>
                                            <p:strVal val="#ppt_x"/>
                                          </p:val>
                                        </p:tav>
                                      </p:tavLst>
                                    </p:anim>
                                    <p:anim calcmode="lin" valueType="num">
                                      <p:cBhvr additive="base">
                                        <p:cTn id="3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ppt_x"/>
                                          </p:val>
                                        </p:tav>
                                        <p:tav tm="100000">
                                          <p:val>
                                            <p:strVal val="#ppt_x"/>
                                          </p:val>
                                        </p:tav>
                                      </p:tavLst>
                                    </p:anim>
                                    <p:anim calcmode="lin" valueType="num">
                                      <p:cBhvr additive="base">
                                        <p:cTn id="46" dur="500" fill="hold"/>
                                        <p:tgtEl>
                                          <p:spTgt spid="2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500" fill="hold"/>
                                        <p:tgtEl>
                                          <p:spTgt spid="39"/>
                                        </p:tgtEl>
                                        <p:attrNameLst>
                                          <p:attrName>ppt_x</p:attrName>
                                        </p:attrNameLst>
                                      </p:cBhvr>
                                      <p:tavLst>
                                        <p:tav tm="0">
                                          <p:val>
                                            <p:strVal val="#ppt_x"/>
                                          </p:val>
                                        </p:tav>
                                        <p:tav tm="100000">
                                          <p:val>
                                            <p:strVal val="#ppt_x"/>
                                          </p:val>
                                        </p:tav>
                                      </p:tavLst>
                                    </p:anim>
                                    <p:anim calcmode="lin" valueType="num">
                                      <p:cBhvr additive="base">
                                        <p:cTn id="5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1" grpId="0" animBg="1"/>
      <p:bldP spid="32" grpId="0" animBg="1"/>
      <p:bldP spid="33" grpId="0" animBg="1"/>
      <p:bldP spid="36" grpId="0" animBg="1"/>
      <p:bldP spid="37" grpId="0" animBg="1"/>
      <p:bldP spid="38" grpId="0" animBg="1"/>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14</a:t>
            </a:fld>
            <a:endParaRPr lang="es-ES" sz="1600">
              <a:solidFill>
                <a:srgbClr val="888888"/>
              </a:solidFill>
            </a:endParaRPr>
          </a:p>
        </p:txBody>
      </p:sp>
      <p:sp>
        <p:nvSpPr>
          <p:cNvPr id="7" name="18 Rectángulo"/>
          <p:cNvSpPr/>
          <p:nvPr/>
        </p:nvSpPr>
        <p:spPr bwMode="auto">
          <a:xfrm>
            <a:off x="173831" y="872805"/>
            <a:ext cx="5381896"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Criterios de calidad</a:t>
            </a:r>
            <a:endParaRPr lang="es-EC" sz="2000" b="1" dirty="0"/>
          </a:p>
        </p:txBody>
      </p:sp>
      <p:sp>
        <p:nvSpPr>
          <p:cNvPr id="25" name="18 Rectángulo"/>
          <p:cNvSpPr/>
          <p:nvPr/>
        </p:nvSpPr>
        <p:spPr bwMode="auto">
          <a:xfrm>
            <a:off x="173831" y="205871"/>
            <a:ext cx="7447691"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MARCO CONCEPTUAL</a:t>
            </a:r>
            <a:endParaRPr lang="es-EC" sz="3200" b="1" dirty="0">
              <a:solidFill>
                <a:schemeClr val="bg1"/>
              </a:solidFill>
              <a:latin typeface="Calibri" panose="020F0502020204030204" pitchFamily="34" charset="0"/>
            </a:endParaRPr>
          </a:p>
        </p:txBody>
      </p:sp>
      <p:sp>
        <p:nvSpPr>
          <p:cNvPr id="26"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2. Conceptos básicos</a:t>
            </a:r>
            <a:endParaRPr lang="es-EC" b="1" dirty="0"/>
          </a:p>
        </p:txBody>
      </p:sp>
      <p:sp>
        <p:nvSpPr>
          <p:cNvPr id="31" name="18 Rectángulo"/>
          <p:cNvSpPr/>
          <p:nvPr/>
        </p:nvSpPr>
        <p:spPr bwMode="auto">
          <a:xfrm>
            <a:off x="346365" y="2142525"/>
            <a:ext cx="4213274"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r>
              <a:rPr lang="en-US" altLang="es-EC" b="1" dirty="0" err="1" smtClean="0">
                <a:latin typeface="Arial Narrow" pitchFamily="34" charset="0"/>
              </a:rPr>
              <a:t>Derivada</a:t>
            </a:r>
            <a:r>
              <a:rPr lang="en-US" altLang="es-EC" b="1" dirty="0" smtClean="0">
                <a:latin typeface="Arial Narrow" pitchFamily="34" charset="0"/>
              </a:rPr>
              <a:t> </a:t>
            </a:r>
            <a:r>
              <a:rPr lang="en-US" altLang="es-EC" b="1" dirty="0">
                <a:latin typeface="Arial Narrow" pitchFamily="34" charset="0"/>
              </a:rPr>
              <a:t>de </a:t>
            </a:r>
            <a:r>
              <a:rPr lang="en-US" altLang="es-EC" b="1" dirty="0" err="1">
                <a:latin typeface="Arial Narrow" pitchFamily="34" charset="0"/>
              </a:rPr>
              <a:t>potencia</a:t>
            </a:r>
            <a:r>
              <a:rPr lang="en-US" altLang="es-EC" b="1" dirty="0">
                <a:latin typeface="Arial Narrow" pitchFamily="34" charset="0"/>
              </a:rPr>
              <a:t> </a:t>
            </a:r>
            <a:r>
              <a:rPr lang="en-US" altLang="es-EC" b="1" dirty="0" err="1">
                <a:latin typeface="Arial Narrow" pitchFamily="34" charset="0"/>
              </a:rPr>
              <a:t>promedio</a:t>
            </a:r>
            <a:r>
              <a:rPr lang="en-US" altLang="es-EC" b="1" dirty="0">
                <a:latin typeface="Arial Narrow" pitchFamily="34" charset="0"/>
              </a:rPr>
              <a:t> (APD) (</a:t>
            </a:r>
            <a:r>
              <a:rPr lang="en-US" altLang="es-EC" b="1" dirty="0" smtClean="0">
                <a:latin typeface="Arial Narrow" pitchFamily="34" charset="0"/>
              </a:rPr>
              <a:t>W/h)</a:t>
            </a:r>
            <a:endParaRPr lang="en-US" altLang="es-EC" b="1" dirty="0">
              <a:latin typeface="Arial Narrow" pitchFamily="34" charset="0"/>
            </a:endParaRPr>
          </a:p>
        </p:txBody>
      </p:sp>
      <p:sp>
        <p:nvSpPr>
          <p:cNvPr id="32" name="18 Rectángulo"/>
          <p:cNvSpPr/>
          <p:nvPr/>
        </p:nvSpPr>
        <p:spPr bwMode="auto">
          <a:xfrm>
            <a:off x="469163" y="3983090"/>
            <a:ext cx="3936581"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r>
              <a:rPr lang="es-EC" altLang="es-EC" b="1" dirty="0">
                <a:latin typeface="Arial Narrow" pitchFamily="34" charset="0"/>
              </a:rPr>
              <a:t>Variabilidad del perfil de potencia (PPV)</a:t>
            </a:r>
            <a:endParaRPr lang="en-US" altLang="es-EC" b="1" dirty="0">
              <a:latin typeface="Arial Narrow" pitchFamily="34" charset="0"/>
            </a:endParaRPr>
          </a:p>
        </p:txBody>
      </p:sp>
      <p:sp>
        <p:nvSpPr>
          <p:cNvPr id="19" name="Rectángulo 2"/>
          <p:cNvSpPr/>
          <p:nvPr/>
        </p:nvSpPr>
        <p:spPr>
          <a:xfrm>
            <a:off x="346365" y="6005335"/>
            <a:ext cx="10737272" cy="430887"/>
          </a:xfrm>
          <a:prstGeom prst="rect">
            <a:avLst/>
          </a:prstGeom>
        </p:spPr>
        <p:txBody>
          <a:bodyPr wrap="square">
            <a:spAutoFit/>
          </a:bodyPr>
          <a:lstStyle/>
          <a:p>
            <a:r>
              <a:rPr lang="es-EC" sz="1100" dirty="0" smtClean="0"/>
              <a:t>D. Arcos-</a:t>
            </a:r>
            <a:r>
              <a:rPr lang="es-EC" sz="1100" dirty="0" err="1" smtClean="0"/>
              <a:t>Aviles</a:t>
            </a:r>
            <a:r>
              <a:rPr lang="es-EC" sz="1100" dirty="0" smtClean="0"/>
              <a:t>, J. Pascual, F. </a:t>
            </a:r>
            <a:r>
              <a:rPr lang="es-EC" sz="1100" dirty="0" err="1" smtClean="0"/>
              <a:t>Guinjoan</a:t>
            </a:r>
            <a:r>
              <a:rPr lang="es-EC" sz="1100" dirty="0" smtClean="0"/>
              <a:t>, L. </a:t>
            </a:r>
            <a:r>
              <a:rPr lang="es-EC" sz="1100" dirty="0" err="1" smtClean="0"/>
              <a:t>Marroyo</a:t>
            </a:r>
            <a:r>
              <a:rPr lang="es-EC" sz="1100" dirty="0" smtClean="0"/>
              <a:t>, P. </a:t>
            </a:r>
            <a:r>
              <a:rPr lang="es-EC" sz="1100" dirty="0" err="1" smtClean="0"/>
              <a:t>Sanchis</a:t>
            </a:r>
            <a:r>
              <a:rPr lang="es-EC" sz="1100" dirty="0" smtClean="0"/>
              <a:t>, and M. P. Marietta, “</a:t>
            </a:r>
            <a:r>
              <a:rPr lang="es-EC" sz="1100" dirty="0" err="1" smtClean="0"/>
              <a:t>Low</a:t>
            </a:r>
            <a:r>
              <a:rPr lang="es-EC" sz="1100" dirty="0" smtClean="0"/>
              <a:t> </a:t>
            </a:r>
            <a:r>
              <a:rPr lang="es-EC" sz="1100" dirty="0" err="1" smtClean="0"/>
              <a:t>complexity</a:t>
            </a:r>
            <a:r>
              <a:rPr lang="es-EC" sz="1100" dirty="0" smtClean="0"/>
              <a:t> </a:t>
            </a:r>
            <a:r>
              <a:rPr lang="es-EC" sz="1100" dirty="0" err="1" smtClean="0"/>
              <a:t>energy</a:t>
            </a:r>
            <a:r>
              <a:rPr lang="es-EC" sz="1100" dirty="0" smtClean="0"/>
              <a:t> </a:t>
            </a:r>
            <a:r>
              <a:rPr lang="es-EC" sz="1100" dirty="0" err="1" smtClean="0"/>
              <a:t>management</a:t>
            </a:r>
            <a:r>
              <a:rPr lang="es-EC" sz="1100" dirty="0" smtClean="0"/>
              <a:t> </a:t>
            </a:r>
            <a:r>
              <a:rPr lang="es-EC" sz="1100" dirty="0" err="1" smtClean="0"/>
              <a:t>strategy</a:t>
            </a:r>
            <a:r>
              <a:rPr lang="es-EC" sz="1100" dirty="0" smtClean="0"/>
              <a:t> </a:t>
            </a:r>
            <a:r>
              <a:rPr lang="es-EC" sz="1100" dirty="0" err="1" smtClean="0"/>
              <a:t>for</a:t>
            </a:r>
            <a:r>
              <a:rPr lang="es-EC" sz="1100" dirty="0" smtClean="0"/>
              <a:t> </a:t>
            </a:r>
            <a:r>
              <a:rPr lang="es-EC" sz="1100" dirty="0" err="1" smtClean="0"/>
              <a:t>grid</a:t>
            </a:r>
            <a:r>
              <a:rPr lang="es-EC" sz="1100" dirty="0" smtClean="0"/>
              <a:t> </a:t>
            </a:r>
            <a:r>
              <a:rPr lang="es-EC" sz="1100" dirty="0" err="1" smtClean="0"/>
              <a:t>profile</a:t>
            </a:r>
            <a:r>
              <a:rPr lang="es-EC" sz="1100" dirty="0" smtClean="0"/>
              <a:t> </a:t>
            </a:r>
            <a:r>
              <a:rPr lang="es-EC" sz="1100" dirty="0" err="1" smtClean="0"/>
              <a:t>smoothing</a:t>
            </a:r>
            <a:r>
              <a:rPr lang="es-EC" sz="1100" dirty="0" smtClean="0"/>
              <a:t> of a </a:t>
            </a:r>
            <a:r>
              <a:rPr lang="es-EC" sz="1100" dirty="0" err="1" smtClean="0"/>
              <a:t>residential</a:t>
            </a:r>
            <a:r>
              <a:rPr lang="es-EC" sz="1100" dirty="0" smtClean="0"/>
              <a:t> </a:t>
            </a:r>
            <a:r>
              <a:rPr lang="es-EC" sz="1100" dirty="0" err="1" smtClean="0"/>
              <a:t>grid-connected</a:t>
            </a:r>
            <a:r>
              <a:rPr lang="es-EC" sz="1100" dirty="0" smtClean="0"/>
              <a:t> </a:t>
            </a:r>
            <a:r>
              <a:rPr lang="es-EC" sz="1100" dirty="0" err="1" smtClean="0"/>
              <a:t>microgrid</a:t>
            </a:r>
            <a:r>
              <a:rPr lang="es-EC" sz="1100" dirty="0" smtClean="0"/>
              <a:t> </a:t>
            </a:r>
            <a:r>
              <a:rPr lang="es-EC" sz="1100" dirty="0" err="1" smtClean="0"/>
              <a:t>using</a:t>
            </a:r>
            <a:r>
              <a:rPr lang="es-EC" sz="1100" dirty="0" smtClean="0"/>
              <a:t> </a:t>
            </a:r>
            <a:r>
              <a:rPr lang="es-EC" sz="1100" dirty="0" err="1" smtClean="0"/>
              <a:t>generation</a:t>
            </a:r>
            <a:r>
              <a:rPr lang="es-EC" sz="1100" dirty="0" smtClean="0"/>
              <a:t> and </a:t>
            </a:r>
            <a:r>
              <a:rPr lang="es-EC" sz="1100" dirty="0" err="1" smtClean="0"/>
              <a:t>demand</a:t>
            </a:r>
            <a:r>
              <a:rPr lang="es-EC" sz="1100" dirty="0" smtClean="0"/>
              <a:t> </a:t>
            </a:r>
            <a:r>
              <a:rPr lang="es-EC" sz="1100" dirty="0" err="1" smtClean="0"/>
              <a:t>forecasting</a:t>
            </a:r>
            <a:r>
              <a:rPr lang="es-EC" sz="1100" dirty="0" smtClean="0"/>
              <a:t>,” </a:t>
            </a:r>
            <a:r>
              <a:rPr lang="es-EC" sz="1100" dirty="0" err="1" smtClean="0"/>
              <a:t>Appl</a:t>
            </a:r>
            <a:r>
              <a:rPr lang="es-EC" sz="1100" dirty="0" smtClean="0"/>
              <a:t>. </a:t>
            </a:r>
            <a:r>
              <a:rPr lang="es-EC" sz="1100" dirty="0" err="1" smtClean="0"/>
              <a:t>Energy</a:t>
            </a:r>
            <a:r>
              <a:rPr lang="es-EC" sz="1100" dirty="0" smtClean="0"/>
              <a:t>, vol. 205, no. </a:t>
            </a:r>
            <a:r>
              <a:rPr lang="es-EC" sz="1100" dirty="0" err="1" smtClean="0"/>
              <a:t>July</a:t>
            </a:r>
            <a:r>
              <a:rPr lang="es-EC" sz="1100" dirty="0" smtClean="0"/>
              <a:t>, pp. 69–84, 2017</a:t>
            </a:r>
            <a:endParaRPr lang="es-EC" sz="1100" dirty="0"/>
          </a:p>
        </p:txBody>
      </p:sp>
      <p:pic>
        <p:nvPicPr>
          <p:cNvPr id="22" name="Imagen 19"/>
          <p:cNvPicPr>
            <a:picLocks noChangeAspect="1"/>
          </p:cNvPicPr>
          <p:nvPr/>
        </p:nvPicPr>
        <p:blipFill rotWithShape="1">
          <a:blip r:embed="rId3"/>
          <a:srcRect r="3115"/>
          <a:stretch/>
        </p:blipFill>
        <p:spPr>
          <a:xfrm>
            <a:off x="1183714" y="2882975"/>
            <a:ext cx="1891993" cy="627694"/>
          </a:xfrm>
          <a:prstGeom prst="rect">
            <a:avLst/>
          </a:prstGeom>
          <a:ln>
            <a:noFill/>
          </a:ln>
        </p:spPr>
      </p:pic>
      <p:sp>
        <p:nvSpPr>
          <p:cNvPr id="24" name="Rectángulo 21"/>
          <p:cNvSpPr/>
          <p:nvPr/>
        </p:nvSpPr>
        <p:spPr>
          <a:xfrm>
            <a:off x="5880039" y="3116314"/>
            <a:ext cx="3427541" cy="369332"/>
          </a:xfrm>
          <a:prstGeom prst="rect">
            <a:avLst/>
          </a:prstGeom>
        </p:spPr>
        <p:txBody>
          <a:bodyPr wrap="none">
            <a:spAutoFit/>
          </a:bodyPr>
          <a:lstStyle/>
          <a:p>
            <a:pPr lvl="0"/>
            <a:r>
              <a:rPr lang="en-US" i="1" dirty="0" smtClean="0">
                <a:latin typeface="Arial Narrow" pitchFamily="34" charset="0"/>
              </a:rPr>
              <a:t>N </a:t>
            </a:r>
            <a:r>
              <a:rPr lang="en-US" i="1" dirty="0">
                <a:latin typeface="Arial Narrow" pitchFamily="34" charset="0"/>
                <a:sym typeface="Wingdings" panose="05000000000000000000" pitchFamily="2" charset="2"/>
              </a:rPr>
              <a:t> </a:t>
            </a:r>
            <a:r>
              <a:rPr lang="en-US" i="1" dirty="0" smtClean="0">
                <a:latin typeface="Arial Narrow" pitchFamily="34" charset="0"/>
              </a:rPr>
              <a:t>Número de muestras en un año.</a:t>
            </a:r>
            <a:endParaRPr lang="en-US" i="1" dirty="0">
              <a:latin typeface="Arial Narrow" pitchFamily="34" charset="0"/>
            </a:endParaRPr>
          </a:p>
        </p:txBody>
      </p:sp>
      <p:pic>
        <p:nvPicPr>
          <p:cNvPr id="34" name="Imagen 25"/>
          <p:cNvPicPr>
            <a:picLocks noChangeAspect="1"/>
          </p:cNvPicPr>
          <p:nvPr/>
        </p:nvPicPr>
        <p:blipFill rotWithShape="1">
          <a:blip r:embed="rId4"/>
          <a:srcRect r="1293"/>
          <a:stretch/>
        </p:blipFill>
        <p:spPr>
          <a:xfrm>
            <a:off x="1183714" y="4737680"/>
            <a:ext cx="1891993" cy="785565"/>
          </a:xfrm>
          <a:prstGeom prst="rect">
            <a:avLst/>
          </a:prstGeom>
          <a:ln>
            <a:noFill/>
          </a:ln>
        </p:spPr>
      </p:pic>
      <p:sp>
        <p:nvSpPr>
          <p:cNvPr id="40" name="Rectángulo redondeado 20"/>
          <p:cNvSpPr/>
          <p:nvPr/>
        </p:nvSpPr>
        <p:spPr>
          <a:xfrm>
            <a:off x="5513273" y="2180322"/>
            <a:ext cx="5362544" cy="715089"/>
          </a:xfrm>
          <a:prstGeom prst="roundRect">
            <a:avLst/>
          </a:prstGeom>
          <a:ln w="28575">
            <a:solidFill>
              <a:schemeClr val="tx1"/>
            </a:solidFill>
          </a:ln>
        </p:spPr>
        <p:txBody>
          <a:bodyPr wrap="square">
            <a:spAutoFit/>
          </a:bodyPr>
          <a:lstStyle/>
          <a:p>
            <a:r>
              <a:rPr lang="es-EC" dirty="0"/>
              <a:t>Es el valor promedio anual de las tasas de rampa del perfil de potencia de la red en un año.</a:t>
            </a:r>
          </a:p>
        </p:txBody>
      </p:sp>
      <p:sp>
        <p:nvSpPr>
          <p:cNvPr id="41" name="Rectángulo redondeado 20"/>
          <p:cNvSpPr/>
          <p:nvPr/>
        </p:nvSpPr>
        <p:spPr>
          <a:xfrm>
            <a:off x="5513273" y="3914061"/>
            <a:ext cx="5362544" cy="408623"/>
          </a:xfrm>
          <a:prstGeom prst="roundRect">
            <a:avLst/>
          </a:prstGeom>
          <a:ln w="28575">
            <a:solidFill>
              <a:schemeClr val="tx1"/>
            </a:solidFill>
          </a:ln>
        </p:spPr>
        <p:txBody>
          <a:bodyPr wrap="square">
            <a:spAutoFit/>
          </a:bodyPr>
          <a:lstStyle/>
          <a:p>
            <a:r>
              <a:rPr lang="es-EC" dirty="0"/>
              <a:t>Mide la estabilidad del perfil de potencia de la red</a:t>
            </a:r>
            <a:r>
              <a:rPr lang="es-EC" dirty="0" smtClean="0"/>
              <a:t>.</a:t>
            </a:r>
            <a:endParaRPr lang="es-EC" dirty="0"/>
          </a:p>
        </p:txBody>
      </p:sp>
      <p:sp>
        <p:nvSpPr>
          <p:cNvPr id="42" name="Rectángulo redondeado 20"/>
          <p:cNvSpPr/>
          <p:nvPr/>
        </p:nvSpPr>
        <p:spPr>
          <a:xfrm>
            <a:off x="5715001" y="4564757"/>
            <a:ext cx="5362544" cy="715089"/>
          </a:xfrm>
          <a:prstGeom prst="roundRect">
            <a:avLst>
              <a:gd name="adj" fmla="val 6980"/>
            </a:avLst>
          </a:prstGeom>
          <a:ln w="28575">
            <a:noFill/>
          </a:ln>
        </p:spPr>
        <p:txBody>
          <a:bodyPr wrap="square">
            <a:spAutoFit/>
          </a:bodyPr>
          <a:lstStyle/>
          <a:p>
            <a:r>
              <a:rPr lang="es-EC" i="1" dirty="0" smtClean="0"/>
              <a:t>Evalúa frecuencias con periodos de variación de una semana o menos.</a:t>
            </a:r>
            <a:endParaRPr lang="es-EC" i="1" dirty="0"/>
          </a:p>
        </p:txBody>
      </p:sp>
    </p:spTree>
    <p:extLst>
      <p:ext uri="{BB962C8B-B14F-4D97-AF65-F5344CB8AC3E}">
        <p14:creationId xmlns:p14="http://schemas.microsoft.com/office/powerpoint/2010/main" val="111659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ppt_x"/>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500" fill="hold"/>
                                        <p:tgtEl>
                                          <p:spTgt spid="41"/>
                                        </p:tgtEl>
                                        <p:attrNameLst>
                                          <p:attrName>ppt_x</p:attrName>
                                        </p:attrNameLst>
                                      </p:cBhvr>
                                      <p:tavLst>
                                        <p:tav tm="0">
                                          <p:val>
                                            <p:strVal val="#ppt_x"/>
                                          </p:val>
                                        </p:tav>
                                        <p:tav tm="100000">
                                          <p:val>
                                            <p:strVal val="#ppt_x"/>
                                          </p:val>
                                        </p:tav>
                                      </p:tavLst>
                                    </p:anim>
                                    <p:anim calcmode="lin" valueType="num">
                                      <p:cBhvr additive="base">
                                        <p:cTn id="34" dur="500" fill="hold"/>
                                        <p:tgtEl>
                                          <p:spTgt spid="4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fill="hold"/>
                                        <p:tgtEl>
                                          <p:spTgt spid="42"/>
                                        </p:tgtEl>
                                        <p:attrNameLst>
                                          <p:attrName>ppt_x</p:attrName>
                                        </p:attrNameLst>
                                      </p:cBhvr>
                                      <p:tavLst>
                                        <p:tav tm="0">
                                          <p:val>
                                            <p:strVal val="#ppt_x"/>
                                          </p:val>
                                        </p:tav>
                                        <p:tav tm="100000">
                                          <p:val>
                                            <p:strVal val="#ppt_x"/>
                                          </p:val>
                                        </p:tav>
                                      </p:tavLst>
                                    </p:anim>
                                    <p:anim calcmode="lin" valueType="num">
                                      <p:cBhvr additive="base">
                                        <p:cTn id="38" dur="500" fill="hold"/>
                                        <p:tgtEl>
                                          <p:spTgt spid="4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19" grpId="0"/>
      <p:bldP spid="24" grpId="0"/>
      <p:bldP spid="40" grpId="0" animBg="1"/>
      <p:bldP spid="41" grpId="0" animBg="1"/>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15</a:t>
            </a:fld>
            <a:endParaRPr lang="es-ES" sz="1600">
              <a:solidFill>
                <a:srgbClr val="888888"/>
              </a:solidFill>
            </a:endParaRPr>
          </a:p>
        </p:txBody>
      </p:sp>
      <p:sp>
        <p:nvSpPr>
          <p:cNvPr id="7" name="18 Rectángulo"/>
          <p:cNvSpPr/>
          <p:nvPr/>
        </p:nvSpPr>
        <p:spPr bwMode="auto">
          <a:xfrm>
            <a:off x="367794" y="839324"/>
            <a:ext cx="3793735"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Configuración de la microrred 1</a:t>
            </a:r>
            <a:endParaRPr lang="es-EC" sz="2000" b="1" dirty="0"/>
          </a:p>
        </p:txBody>
      </p:sp>
      <p:sp>
        <p:nvSpPr>
          <p:cNvPr id="25" name="18 Rectángulo"/>
          <p:cNvSpPr/>
          <p:nvPr/>
        </p:nvSpPr>
        <p:spPr bwMode="auto">
          <a:xfrm>
            <a:off x="173831" y="205871"/>
            <a:ext cx="7447691" cy="480053"/>
          </a:xfrm>
          <a:prstGeom prst="rect">
            <a:avLst/>
          </a:prstGeom>
          <a:solidFill>
            <a:schemeClr val="accent1">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DESCRIPCIÓN GENERAL DEL SISTEMA</a:t>
            </a:r>
            <a:endParaRPr lang="es-EC" sz="3200" b="1" dirty="0">
              <a:solidFill>
                <a:schemeClr val="bg1"/>
              </a:solidFill>
              <a:latin typeface="Calibri" panose="020F0502020204030204" pitchFamily="34" charset="0"/>
            </a:endParaRPr>
          </a:p>
        </p:txBody>
      </p:sp>
      <p:sp>
        <p:nvSpPr>
          <p:cNvPr id="26"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Microrred 1</a:t>
            </a:r>
            <a:endParaRPr lang="es-EC" b="1"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456106" y="1405815"/>
            <a:ext cx="5897694" cy="2144615"/>
          </a:xfrm>
          <a:prstGeom prst="rect">
            <a:avLst/>
          </a:prstGeom>
        </p:spPr>
      </p:pic>
      <p:sp>
        <p:nvSpPr>
          <p:cNvPr id="16" name="8 CuadroTexto"/>
          <p:cNvSpPr txBox="1">
            <a:spLocks noChangeArrowheads="1"/>
          </p:cNvSpPr>
          <p:nvPr/>
        </p:nvSpPr>
        <p:spPr bwMode="auto">
          <a:xfrm>
            <a:off x="955613" y="1595194"/>
            <a:ext cx="5040560"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ts val="600"/>
              </a:spcAft>
              <a:buFont typeface="Arial" panose="020B0604020202020204" pitchFamily="34" charset="0"/>
              <a:buChar char="•"/>
            </a:pPr>
            <a:r>
              <a:rPr lang="en-US" altLang="es-EC" sz="1600" dirty="0" smtClean="0">
                <a:latin typeface="+mn-lt"/>
              </a:rPr>
              <a:t>Sistemas de Energía Renovable (RES):</a:t>
            </a:r>
          </a:p>
          <a:p>
            <a:pPr lvl="1" eaLnBrk="1" hangingPunct="1">
              <a:buFont typeface="Wingdings" panose="05000000000000000000" pitchFamily="2" charset="2"/>
              <a:buChar char="§"/>
            </a:pPr>
            <a:r>
              <a:rPr lang="en-US" altLang="es-EC" sz="1600" dirty="0" smtClean="0">
                <a:latin typeface="+mn-lt"/>
              </a:rPr>
              <a:t>Generador Fotovoltaico (PV) </a:t>
            </a:r>
            <a:r>
              <a:rPr lang="en-US" altLang="es-EC" sz="1600" dirty="0" smtClean="0">
                <a:latin typeface="+mn-lt"/>
                <a:sym typeface="Wingdings" panose="05000000000000000000" pitchFamily="2" charset="2"/>
              </a:rPr>
              <a:t></a:t>
            </a:r>
            <a:r>
              <a:rPr lang="en-US" altLang="es-EC" sz="1600" dirty="0" smtClean="0">
                <a:latin typeface="+mn-lt"/>
              </a:rPr>
              <a:t> </a:t>
            </a:r>
            <a:r>
              <a:rPr lang="en-US" altLang="es-EC" sz="1600" dirty="0" smtClean="0">
                <a:latin typeface="+mn-lt"/>
                <a:sym typeface="Wingdings" panose="05000000000000000000" pitchFamily="2" charset="2"/>
              </a:rPr>
              <a:t>6 kWp</a:t>
            </a:r>
            <a:endParaRPr lang="en-US" altLang="es-EC" sz="1600" dirty="0" smtClean="0">
              <a:latin typeface="+mn-lt"/>
            </a:endParaRPr>
          </a:p>
          <a:p>
            <a:pPr lvl="1" eaLnBrk="1" hangingPunct="1">
              <a:buFont typeface="Wingdings" panose="05000000000000000000" pitchFamily="2" charset="2"/>
              <a:buChar char="§"/>
            </a:pPr>
            <a:r>
              <a:rPr lang="en-US" altLang="es-EC" sz="1600" dirty="0" smtClean="0">
                <a:latin typeface="+mn-lt"/>
              </a:rPr>
              <a:t>Turbina Eólica (WT) </a:t>
            </a:r>
            <a:r>
              <a:rPr lang="en-US" altLang="es-EC" sz="1600" dirty="0" smtClean="0">
                <a:latin typeface="+mn-lt"/>
                <a:sym typeface="Wingdings" panose="05000000000000000000" pitchFamily="2" charset="2"/>
              </a:rPr>
              <a:t></a:t>
            </a:r>
            <a:r>
              <a:rPr lang="en-US" altLang="es-EC" sz="1600" dirty="0" smtClean="0">
                <a:latin typeface="+mn-lt"/>
              </a:rPr>
              <a:t> </a:t>
            </a:r>
            <a:r>
              <a:rPr lang="en-US" altLang="es-EC" sz="1600" dirty="0" smtClean="0">
                <a:latin typeface="+mn-lt"/>
                <a:sym typeface="Wingdings" panose="05000000000000000000" pitchFamily="2" charset="2"/>
              </a:rPr>
              <a:t>4 kW</a:t>
            </a:r>
            <a:endParaRPr lang="en-US" altLang="es-EC" sz="1600" dirty="0" smtClean="0">
              <a:latin typeface="+mn-lt"/>
            </a:endParaRPr>
          </a:p>
          <a:p>
            <a:pPr eaLnBrk="1" hangingPunct="1">
              <a:spcBef>
                <a:spcPts val="600"/>
              </a:spcBef>
              <a:spcAft>
                <a:spcPts val="600"/>
              </a:spcAft>
              <a:buFont typeface="Arial" panose="020B0604020202020204" pitchFamily="34" charset="0"/>
              <a:buChar char="•"/>
            </a:pPr>
            <a:r>
              <a:rPr lang="en-US" altLang="es-EC" sz="1600" dirty="0" smtClean="0">
                <a:latin typeface="+mn-lt"/>
              </a:rPr>
              <a:t>Sistema de Almacenamiento de Energía (ESS)</a:t>
            </a:r>
          </a:p>
          <a:p>
            <a:pPr lvl="1" eaLnBrk="1" hangingPunct="1">
              <a:buFont typeface="Wingdings" panose="05000000000000000000" pitchFamily="2" charset="2"/>
              <a:buChar char="§"/>
            </a:pPr>
            <a:r>
              <a:rPr lang="en-US" altLang="es-EC" sz="1600" dirty="0" smtClean="0">
                <a:latin typeface="+mn-lt"/>
              </a:rPr>
              <a:t>Banco de baterias plomo-acido</a:t>
            </a:r>
            <a:r>
              <a:rPr lang="en-US" altLang="es-EC" sz="1600" dirty="0" smtClean="0">
                <a:latin typeface="+mn-lt"/>
                <a:sym typeface="Wingdings" panose="05000000000000000000" pitchFamily="2" charset="2"/>
              </a:rPr>
              <a:t></a:t>
            </a:r>
            <a:r>
              <a:rPr lang="en-US" altLang="es-EC" sz="1600" dirty="0" smtClean="0">
                <a:latin typeface="+mn-lt"/>
              </a:rPr>
              <a:t> 72 kWh, </a:t>
            </a:r>
            <a:r>
              <a:rPr lang="en-US" altLang="es-EC" sz="1600" i="1" dirty="0" smtClean="0">
                <a:latin typeface="+mn-lt"/>
              </a:rPr>
              <a:t>DOD</a:t>
            </a:r>
            <a:r>
              <a:rPr lang="en-US" altLang="es-EC" sz="1600" dirty="0" smtClean="0">
                <a:latin typeface="+mn-lt"/>
              </a:rPr>
              <a:t>=50%.</a:t>
            </a:r>
          </a:p>
          <a:p>
            <a:pPr eaLnBrk="1" hangingPunct="1">
              <a:spcBef>
                <a:spcPts val="600"/>
              </a:spcBef>
              <a:spcAft>
                <a:spcPts val="600"/>
              </a:spcAft>
              <a:buFont typeface="Arial" panose="020B0604020202020204" pitchFamily="34" charset="0"/>
              <a:buChar char="•"/>
            </a:pPr>
            <a:r>
              <a:rPr lang="en-US" altLang="es-EC" sz="1600" dirty="0" smtClean="0">
                <a:latin typeface="+mn-lt"/>
              </a:rPr>
              <a:t>Carga</a:t>
            </a:r>
          </a:p>
          <a:p>
            <a:pPr lvl="1" eaLnBrk="1" hangingPunct="1">
              <a:spcBef>
                <a:spcPts val="0"/>
              </a:spcBef>
              <a:spcAft>
                <a:spcPts val="0"/>
              </a:spcAft>
              <a:buFont typeface="Wingdings" panose="05000000000000000000" pitchFamily="2" charset="2"/>
              <a:buChar char="§"/>
            </a:pPr>
            <a:r>
              <a:rPr lang="en-US" altLang="es-EC" sz="1600" dirty="0" smtClean="0">
                <a:latin typeface="+mn-lt"/>
              </a:rPr>
              <a:t>Residencial </a:t>
            </a:r>
            <a:r>
              <a:rPr lang="en-US" altLang="es-EC" sz="1600" dirty="0" smtClean="0">
                <a:latin typeface="+mn-lt"/>
                <a:sym typeface="Wingdings" panose="05000000000000000000" pitchFamily="2" charset="2"/>
              </a:rPr>
              <a:t> 6 kW</a:t>
            </a:r>
            <a:endParaRPr lang="en-US" altLang="es-EC" sz="1600" dirty="0">
              <a:latin typeface="+mn-lt"/>
            </a:endParaRPr>
          </a:p>
        </p:txBody>
      </p:sp>
      <p:sp>
        <p:nvSpPr>
          <p:cNvPr id="17" name="6 CuadroTexto"/>
          <p:cNvSpPr txBox="1">
            <a:spLocks noChangeArrowheads="1"/>
          </p:cNvSpPr>
          <p:nvPr/>
        </p:nvSpPr>
        <p:spPr bwMode="auto">
          <a:xfrm>
            <a:off x="3221146" y="5924682"/>
            <a:ext cx="58583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s-EC" altLang="es-EC" sz="1200" b="1" dirty="0" smtClean="0">
                <a:latin typeface="Arial Narrow" pitchFamily="34" charset="0"/>
              </a:rPr>
              <a:t>Periodo de muestreo</a:t>
            </a:r>
            <a:r>
              <a:rPr lang="es-ES" altLang="es-EC" sz="1200" b="1" dirty="0" smtClean="0">
                <a:latin typeface="Arial Narrow" pitchFamily="34" charset="0"/>
              </a:rPr>
              <a:t>: 15 min, </a:t>
            </a:r>
            <a:r>
              <a:rPr lang="es-ES" altLang="es-EC" sz="1200" b="1" dirty="0" smtClean="0">
                <a:latin typeface="Arial Narrow" pitchFamily="34" charset="0"/>
                <a:cs typeface="Times New Roman" pitchFamily="18" charset="0"/>
              </a:rPr>
              <a:t>Pamplona (</a:t>
            </a:r>
            <a:r>
              <a:rPr lang="en-US" altLang="es-EC" sz="1200" b="1" dirty="0" smtClean="0">
                <a:latin typeface="Arial Narrow" pitchFamily="34" charset="0"/>
                <a:cs typeface="Times New Roman" pitchFamily="18" charset="0"/>
              </a:rPr>
              <a:t>42°49’06</a:t>
            </a:r>
            <a:r>
              <a:rPr lang="es-ES" altLang="es-EC" sz="1200" b="1" dirty="0" smtClean="0">
                <a:latin typeface="Arial Narrow" pitchFamily="34" charset="0"/>
                <a:cs typeface="Times New Roman" pitchFamily="18" charset="0"/>
              </a:rPr>
              <a:t>’’N 1°38’39’’O),  </a:t>
            </a:r>
            <a:r>
              <a:rPr lang="en-US" altLang="es-EC" sz="1200" b="1" dirty="0" smtClean="0">
                <a:latin typeface="Arial Narrow" pitchFamily="34" charset="0"/>
                <a:cs typeface="Times New Roman" pitchFamily="18" charset="0"/>
              </a:rPr>
              <a:t>July</a:t>
            </a:r>
            <a:r>
              <a:rPr lang="es-ES" altLang="es-EC" sz="1200" b="1" dirty="0" smtClean="0">
                <a:latin typeface="Arial Narrow" pitchFamily="34" charset="0"/>
                <a:cs typeface="Times New Roman" pitchFamily="18" charset="0"/>
              </a:rPr>
              <a:t> 2013 – </a:t>
            </a:r>
            <a:r>
              <a:rPr lang="en-US" altLang="es-EC" sz="1200" b="1" dirty="0" smtClean="0">
                <a:latin typeface="Arial Narrow" pitchFamily="34" charset="0"/>
                <a:cs typeface="Times New Roman" pitchFamily="18" charset="0"/>
              </a:rPr>
              <a:t>July</a:t>
            </a:r>
            <a:r>
              <a:rPr lang="es-ES" altLang="es-EC" sz="1200" b="1" dirty="0" smtClean="0">
                <a:latin typeface="Arial Narrow" pitchFamily="34" charset="0"/>
                <a:cs typeface="Times New Roman" pitchFamily="18" charset="0"/>
              </a:rPr>
              <a:t> 2014</a:t>
            </a:r>
            <a:endParaRPr lang="es-ES" altLang="es-EC" sz="1200" b="1" dirty="0">
              <a:latin typeface="Times New Roman" pitchFamily="18" charset="0"/>
              <a:cs typeface="Times New Roman" pitchFamily="18" charset="0"/>
            </a:endParaRPr>
          </a:p>
        </p:txBody>
      </p:sp>
      <p:sp>
        <p:nvSpPr>
          <p:cNvPr id="21" name="Rectángulo 2"/>
          <p:cNvSpPr/>
          <p:nvPr/>
        </p:nvSpPr>
        <p:spPr>
          <a:xfrm>
            <a:off x="173831" y="6414940"/>
            <a:ext cx="10740541" cy="400110"/>
          </a:xfrm>
          <a:prstGeom prst="rect">
            <a:avLst/>
          </a:prstGeom>
        </p:spPr>
        <p:txBody>
          <a:bodyPr wrap="square">
            <a:spAutoFit/>
          </a:bodyPr>
          <a:lstStyle/>
          <a:p>
            <a:r>
              <a:rPr lang="es-EC" sz="1000" dirty="0" smtClean="0"/>
              <a:t>Fuente: D. Arcos-</a:t>
            </a:r>
            <a:r>
              <a:rPr lang="es-EC" sz="1000" dirty="0" err="1" smtClean="0"/>
              <a:t>Aviles</a:t>
            </a:r>
            <a:r>
              <a:rPr lang="es-EC" sz="1000" dirty="0" smtClean="0"/>
              <a:t>, J. Pascual, F. </a:t>
            </a:r>
            <a:r>
              <a:rPr lang="es-EC" sz="1000" dirty="0" err="1" smtClean="0"/>
              <a:t>Guinjoan</a:t>
            </a:r>
            <a:r>
              <a:rPr lang="es-EC" sz="1000" dirty="0" smtClean="0"/>
              <a:t>, L. </a:t>
            </a:r>
            <a:r>
              <a:rPr lang="es-EC" sz="1000" dirty="0" err="1" smtClean="0"/>
              <a:t>Marroyo</a:t>
            </a:r>
            <a:r>
              <a:rPr lang="es-EC" sz="1000" dirty="0" smtClean="0"/>
              <a:t>, P. </a:t>
            </a:r>
            <a:r>
              <a:rPr lang="es-EC" sz="1000" dirty="0" err="1" smtClean="0"/>
              <a:t>Sanchis</a:t>
            </a:r>
            <a:r>
              <a:rPr lang="es-EC" sz="1000" dirty="0" smtClean="0"/>
              <a:t>, and M. P. Marietta, “</a:t>
            </a:r>
            <a:r>
              <a:rPr lang="es-EC" sz="1000" dirty="0" err="1" smtClean="0"/>
              <a:t>Low</a:t>
            </a:r>
            <a:r>
              <a:rPr lang="es-EC" sz="1000" dirty="0" smtClean="0"/>
              <a:t> </a:t>
            </a:r>
            <a:r>
              <a:rPr lang="es-EC" sz="1000" dirty="0" err="1" smtClean="0"/>
              <a:t>complexity</a:t>
            </a:r>
            <a:r>
              <a:rPr lang="es-EC" sz="1000" dirty="0" smtClean="0"/>
              <a:t> </a:t>
            </a:r>
            <a:r>
              <a:rPr lang="es-EC" sz="1000" dirty="0" err="1" smtClean="0"/>
              <a:t>energy</a:t>
            </a:r>
            <a:r>
              <a:rPr lang="es-EC" sz="1000" dirty="0" smtClean="0"/>
              <a:t> </a:t>
            </a:r>
            <a:r>
              <a:rPr lang="es-EC" sz="1000" dirty="0" err="1" smtClean="0"/>
              <a:t>management</a:t>
            </a:r>
            <a:r>
              <a:rPr lang="es-EC" sz="1000" dirty="0" smtClean="0"/>
              <a:t> </a:t>
            </a:r>
            <a:r>
              <a:rPr lang="es-EC" sz="1000" dirty="0" err="1" smtClean="0"/>
              <a:t>strategy</a:t>
            </a:r>
            <a:r>
              <a:rPr lang="es-EC" sz="1000" dirty="0" smtClean="0"/>
              <a:t> </a:t>
            </a:r>
            <a:r>
              <a:rPr lang="es-EC" sz="1000" dirty="0" err="1" smtClean="0"/>
              <a:t>for</a:t>
            </a:r>
            <a:r>
              <a:rPr lang="es-EC" sz="1000" dirty="0" smtClean="0"/>
              <a:t> </a:t>
            </a:r>
            <a:r>
              <a:rPr lang="es-EC" sz="1000" dirty="0" err="1" smtClean="0"/>
              <a:t>grid</a:t>
            </a:r>
            <a:r>
              <a:rPr lang="es-EC" sz="1000" dirty="0" smtClean="0"/>
              <a:t> </a:t>
            </a:r>
            <a:r>
              <a:rPr lang="es-EC" sz="1000" dirty="0" err="1" smtClean="0"/>
              <a:t>profile</a:t>
            </a:r>
            <a:r>
              <a:rPr lang="es-EC" sz="1000" dirty="0" smtClean="0"/>
              <a:t> </a:t>
            </a:r>
            <a:r>
              <a:rPr lang="es-EC" sz="1000" dirty="0" err="1" smtClean="0"/>
              <a:t>smoothing</a:t>
            </a:r>
            <a:r>
              <a:rPr lang="es-EC" sz="1000" dirty="0" smtClean="0"/>
              <a:t> of a </a:t>
            </a:r>
            <a:r>
              <a:rPr lang="es-EC" sz="1000" dirty="0" err="1" smtClean="0"/>
              <a:t>residential</a:t>
            </a:r>
            <a:r>
              <a:rPr lang="es-EC" sz="1000" dirty="0" smtClean="0"/>
              <a:t> </a:t>
            </a:r>
            <a:r>
              <a:rPr lang="es-EC" sz="1000" dirty="0" err="1" smtClean="0"/>
              <a:t>grid-connected</a:t>
            </a:r>
            <a:r>
              <a:rPr lang="es-EC" sz="1000" dirty="0" smtClean="0"/>
              <a:t> </a:t>
            </a:r>
            <a:r>
              <a:rPr lang="es-EC" sz="1000" dirty="0" err="1" smtClean="0"/>
              <a:t>microgrid</a:t>
            </a:r>
            <a:r>
              <a:rPr lang="es-EC" sz="1000" dirty="0" smtClean="0"/>
              <a:t> </a:t>
            </a:r>
            <a:r>
              <a:rPr lang="es-EC" sz="1000" dirty="0" err="1" smtClean="0"/>
              <a:t>using</a:t>
            </a:r>
            <a:r>
              <a:rPr lang="es-EC" sz="1000" dirty="0" smtClean="0"/>
              <a:t> </a:t>
            </a:r>
            <a:r>
              <a:rPr lang="es-EC" sz="1000" dirty="0" err="1" smtClean="0"/>
              <a:t>generation</a:t>
            </a:r>
            <a:r>
              <a:rPr lang="es-EC" sz="1000" dirty="0" smtClean="0"/>
              <a:t> and </a:t>
            </a:r>
            <a:r>
              <a:rPr lang="es-EC" sz="1000" dirty="0" err="1" smtClean="0"/>
              <a:t>demand</a:t>
            </a:r>
            <a:r>
              <a:rPr lang="es-EC" sz="1000" dirty="0" smtClean="0"/>
              <a:t> </a:t>
            </a:r>
            <a:r>
              <a:rPr lang="es-EC" sz="1000" dirty="0" err="1" smtClean="0"/>
              <a:t>forecasting</a:t>
            </a:r>
            <a:r>
              <a:rPr lang="es-EC" sz="1000" dirty="0" smtClean="0"/>
              <a:t>,” </a:t>
            </a:r>
            <a:r>
              <a:rPr lang="es-EC" sz="1000" dirty="0" err="1" smtClean="0"/>
              <a:t>Appl</a:t>
            </a:r>
            <a:r>
              <a:rPr lang="es-EC" sz="1000" dirty="0" smtClean="0"/>
              <a:t>. </a:t>
            </a:r>
            <a:r>
              <a:rPr lang="es-EC" sz="1000" dirty="0" err="1" smtClean="0"/>
              <a:t>Energy</a:t>
            </a:r>
            <a:r>
              <a:rPr lang="es-EC" sz="1000" dirty="0" smtClean="0"/>
              <a:t>, vol. 205, no. </a:t>
            </a:r>
            <a:r>
              <a:rPr lang="es-EC" sz="1000" dirty="0" err="1" smtClean="0"/>
              <a:t>July</a:t>
            </a:r>
            <a:r>
              <a:rPr lang="es-EC" sz="1000" dirty="0" smtClean="0"/>
              <a:t>, pp. 69–84, 2017</a:t>
            </a:r>
            <a:endParaRPr lang="es-EC" sz="1000" dirty="0"/>
          </a:p>
        </p:txBody>
      </p:sp>
      <p:pic>
        <p:nvPicPr>
          <p:cNvPr id="22" name="Picture 21"/>
          <p:cNvPicPr/>
          <p:nvPr/>
        </p:nvPicPr>
        <p:blipFill rotWithShape="1">
          <a:blip r:embed="rId5">
            <a:extLst>
              <a:ext uri="{28A0092B-C50C-407E-A947-70E740481C1C}">
                <a14:useLocalDpi xmlns:a14="http://schemas.microsoft.com/office/drawing/2010/main" val="0"/>
              </a:ext>
            </a:extLst>
          </a:blip>
          <a:srcRect l="9569" t="5687" r="51994" b="50836"/>
          <a:stretch/>
        </p:blipFill>
        <p:spPr bwMode="auto">
          <a:xfrm>
            <a:off x="367794" y="3938889"/>
            <a:ext cx="3672840" cy="1981200"/>
          </a:xfrm>
          <a:prstGeom prst="rect">
            <a:avLst/>
          </a:prstGeom>
          <a:noFill/>
          <a:ln>
            <a:noFill/>
          </a:ln>
          <a:extLst>
            <a:ext uri="{53640926-AAD7-44D8-BBD7-CCE9431645EC}">
              <a14:shadowObscured xmlns:a14="http://schemas.microsoft.com/office/drawing/2010/main"/>
            </a:ext>
          </a:extLst>
        </p:spPr>
      </p:pic>
      <p:pic>
        <p:nvPicPr>
          <p:cNvPr id="23" name="Picture 22"/>
          <p:cNvPicPr/>
          <p:nvPr/>
        </p:nvPicPr>
        <p:blipFill rotWithShape="1">
          <a:blip r:embed="rId6">
            <a:extLst>
              <a:ext uri="{28A0092B-C50C-407E-A947-70E740481C1C}">
                <a14:useLocalDpi xmlns:a14="http://schemas.microsoft.com/office/drawing/2010/main" val="0"/>
              </a:ext>
            </a:extLst>
          </a:blip>
          <a:srcRect l="53895" t="5351" r="8323" b="51839"/>
          <a:stretch/>
        </p:blipFill>
        <p:spPr bwMode="auto">
          <a:xfrm>
            <a:off x="4207895" y="3950392"/>
            <a:ext cx="3594901" cy="1944995"/>
          </a:xfrm>
          <a:prstGeom prst="rect">
            <a:avLst/>
          </a:prstGeom>
          <a:noFill/>
          <a:ln>
            <a:noFill/>
          </a:ln>
          <a:extLst>
            <a:ext uri="{53640926-AAD7-44D8-BBD7-CCE9431645EC}">
              <a14:shadowObscured xmlns:a14="http://schemas.microsoft.com/office/drawing/2010/main"/>
            </a:ext>
          </a:extLst>
        </p:spPr>
      </p:pic>
      <p:pic>
        <p:nvPicPr>
          <p:cNvPr id="24" name="Picture 23"/>
          <p:cNvPicPr/>
          <p:nvPr/>
        </p:nvPicPr>
        <p:blipFill rotWithShape="1">
          <a:blip r:embed="rId6">
            <a:extLst>
              <a:ext uri="{28A0092B-C50C-407E-A947-70E740481C1C}">
                <a14:useLocalDpi xmlns:a14="http://schemas.microsoft.com/office/drawing/2010/main" val="0"/>
              </a:ext>
            </a:extLst>
          </a:blip>
          <a:srcRect l="10159" t="53495" r="52660" b="2624"/>
          <a:stretch/>
        </p:blipFill>
        <p:spPr bwMode="auto">
          <a:xfrm>
            <a:off x="7970058" y="4000069"/>
            <a:ext cx="3505200" cy="1972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443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16</a:t>
            </a:fld>
            <a:endParaRPr lang="es-ES" sz="1600" dirty="0">
              <a:solidFill>
                <a:srgbClr val="888888"/>
              </a:solidFill>
            </a:endParaRPr>
          </a:p>
        </p:txBody>
      </p:sp>
      <p:sp>
        <p:nvSpPr>
          <p:cNvPr id="7" name="18 Rectángulo"/>
          <p:cNvSpPr/>
          <p:nvPr/>
        </p:nvSpPr>
        <p:spPr bwMode="auto">
          <a:xfrm>
            <a:off x="367794" y="839324"/>
            <a:ext cx="3793735"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Configuración de la microrred 2</a:t>
            </a:r>
            <a:endParaRPr lang="es-EC" sz="2000" b="1" dirty="0"/>
          </a:p>
        </p:txBody>
      </p:sp>
      <p:sp>
        <p:nvSpPr>
          <p:cNvPr id="25" name="18 Rectángulo"/>
          <p:cNvSpPr/>
          <p:nvPr/>
        </p:nvSpPr>
        <p:spPr bwMode="auto">
          <a:xfrm>
            <a:off x="173831" y="205871"/>
            <a:ext cx="7447691" cy="480053"/>
          </a:xfrm>
          <a:prstGeom prst="rect">
            <a:avLst/>
          </a:prstGeom>
          <a:solidFill>
            <a:schemeClr val="accent1">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DESCRIPCIÓN GENERAL DEL SISTEMA</a:t>
            </a:r>
            <a:endParaRPr lang="es-EC" sz="3200" b="1" dirty="0">
              <a:solidFill>
                <a:schemeClr val="bg1"/>
              </a:solidFill>
              <a:latin typeface="Calibri" panose="020F0502020204030204" pitchFamily="34" charset="0"/>
            </a:endParaRPr>
          </a:p>
        </p:txBody>
      </p:sp>
      <p:sp>
        <p:nvSpPr>
          <p:cNvPr id="26"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Microrred 2</a:t>
            </a:r>
            <a:endParaRPr lang="es-EC" b="1" dirty="0"/>
          </a:p>
        </p:txBody>
      </p:sp>
      <p:sp>
        <p:nvSpPr>
          <p:cNvPr id="16" name="8 CuadroTexto"/>
          <p:cNvSpPr txBox="1">
            <a:spLocks noChangeArrowheads="1"/>
          </p:cNvSpPr>
          <p:nvPr/>
        </p:nvSpPr>
        <p:spPr bwMode="auto">
          <a:xfrm>
            <a:off x="955613" y="1595194"/>
            <a:ext cx="5040560" cy="220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ts val="600"/>
              </a:spcAft>
              <a:buFont typeface="Arial" panose="020B0604020202020204" pitchFamily="34" charset="0"/>
              <a:buChar char="•"/>
            </a:pPr>
            <a:r>
              <a:rPr lang="en-US" altLang="es-EC" sz="1600" dirty="0" smtClean="0">
                <a:latin typeface="+mn-lt"/>
              </a:rPr>
              <a:t>Sistemas de Energía Renovable (RES):</a:t>
            </a:r>
          </a:p>
          <a:p>
            <a:pPr lvl="1" eaLnBrk="1" hangingPunct="1">
              <a:buFont typeface="Wingdings" panose="05000000000000000000" pitchFamily="2" charset="2"/>
              <a:buChar char="§"/>
            </a:pPr>
            <a:r>
              <a:rPr lang="en-US" altLang="es-EC" sz="1600" dirty="0" smtClean="0">
                <a:latin typeface="+mn-lt"/>
              </a:rPr>
              <a:t>Generador Fotovoltaico (PV) </a:t>
            </a:r>
            <a:r>
              <a:rPr lang="en-US" altLang="es-EC" sz="1600" dirty="0" smtClean="0">
                <a:latin typeface="+mn-lt"/>
                <a:sym typeface="Wingdings" panose="05000000000000000000" pitchFamily="2" charset="2"/>
              </a:rPr>
              <a:t></a:t>
            </a:r>
            <a:r>
              <a:rPr lang="en-US" altLang="es-EC" sz="1600" dirty="0" smtClean="0">
                <a:latin typeface="+mn-lt"/>
              </a:rPr>
              <a:t> </a:t>
            </a:r>
            <a:r>
              <a:rPr lang="en-US" altLang="es-EC" sz="1600" dirty="0" smtClean="0">
                <a:latin typeface="+mn-lt"/>
                <a:sym typeface="Wingdings" panose="05000000000000000000" pitchFamily="2" charset="2"/>
              </a:rPr>
              <a:t>7 kWp</a:t>
            </a:r>
            <a:endParaRPr lang="en-US" altLang="es-EC" sz="1600" dirty="0" smtClean="0">
              <a:latin typeface="+mn-lt"/>
            </a:endParaRPr>
          </a:p>
          <a:p>
            <a:pPr lvl="1" eaLnBrk="1" hangingPunct="1">
              <a:buFont typeface="Wingdings" panose="05000000000000000000" pitchFamily="2" charset="2"/>
              <a:buChar char="§"/>
            </a:pPr>
            <a:r>
              <a:rPr lang="en-US" altLang="es-EC" sz="1600" dirty="0" smtClean="0">
                <a:latin typeface="+mn-lt"/>
              </a:rPr>
              <a:t>Turbina Eólica (WT) </a:t>
            </a:r>
            <a:r>
              <a:rPr lang="en-US" altLang="es-EC" sz="1600" dirty="0" smtClean="0">
                <a:latin typeface="+mn-lt"/>
                <a:sym typeface="Wingdings" panose="05000000000000000000" pitchFamily="2" charset="2"/>
              </a:rPr>
              <a:t></a:t>
            </a:r>
            <a:r>
              <a:rPr lang="en-US" altLang="es-EC" sz="1600" dirty="0" smtClean="0">
                <a:latin typeface="+mn-lt"/>
              </a:rPr>
              <a:t> </a:t>
            </a:r>
            <a:r>
              <a:rPr lang="en-US" altLang="es-EC" sz="1600" dirty="0" smtClean="0">
                <a:latin typeface="+mn-lt"/>
                <a:sym typeface="Wingdings" panose="05000000000000000000" pitchFamily="2" charset="2"/>
              </a:rPr>
              <a:t>4.6 kW</a:t>
            </a:r>
            <a:endParaRPr lang="en-US" altLang="es-EC" sz="1600" dirty="0" smtClean="0">
              <a:latin typeface="+mn-lt"/>
            </a:endParaRPr>
          </a:p>
          <a:p>
            <a:pPr eaLnBrk="1" hangingPunct="1">
              <a:spcBef>
                <a:spcPts val="600"/>
              </a:spcBef>
              <a:spcAft>
                <a:spcPts val="600"/>
              </a:spcAft>
              <a:buFont typeface="Arial" panose="020B0604020202020204" pitchFamily="34" charset="0"/>
              <a:buChar char="•"/>
            </a:pPr>
            <a:r>
              <a:rPr lang="en-US" altLang="es-EC" sz="1600" dirty="0" smtClean="0">
                <a:latin typeface="+mn-lt"/>
              </a:rPr>
              <a:t>Sistema de Almacenamiento de Energía (ESS)</a:t>
            </a:r>
          </a:p>
          <a:p>
            <a:pPr lvl="1" eaLnBrk="1" hangingPunct="1">
              <a:buFont typeface="Wingdings" panose="05000000000000000000" pitchFamily="2" charset="2"/>
              <a:buChar char="§"/>
            </a:pPr>
            <a:r>
              <a:rPr lang="en-US" altLang="es-EC" sz="1600" dirty="0" smtClean="0">
                <a:latin typeface="+mn-lt"/>
              </a:rPr>
              <a:t>Banco de baterias plomo-acido</a:t>
            </a:r>
            <a:r>
              <a:rPr lang="en-US" altLang="es-EC" sz="1600" dirty="0" smtClean="0">
                <a:latin typeface="+mn-lt"/>
                <a:sym typeface="Wingdings" panose="05000000000000000000" pitchFamily="2" charset="2"/>
              </a:rPr>
              <a:t></a:t>
            </a:r>
            <a:r>
              <a:rPr lang="en-US" altLang="es-EC" sz="1600" dirty="0" smtClean="0">
                <a:latin typeface="+mn-lt"/>
              </a:rPr>
              <a:t> 72 kWh</a:t>
            </a:r>
          </a:p>
          <a:p>
            <a:pPr eaLnBrk="1" hangingPunct="1">
              <a:spcBef>
                <a:spcPts val="600"/>
              </a:spcBef>
              <a:spcAft>
                <a:spcPts val="600"/>
              </a:spcAft>
              <a:buFont typeface="Arial" panose="020B0604020202020204" pitchFamily="34" charset="0"/>
              <a:buChar char="•"/>
            </a:pPr>
            <a:r>
              <a:rPr lang="en-US" altLang="es-EC" sz="1600" dirty="0" smtClean="0">
                <a:latin typeface="+mn-lt"/>
              </a:rPr>
              <a:t>Carga</a:t>
            </a:r>
          </a:p>
          <a:p>
            <a:pPr lvl="1" eaLnBrk="1" hangingPunct="1">
              <a:spcBef>
                <a:spcPts val="0"/>
              </a:spcBef>
              <a:spcAft>
                <a:spcPts val="0"/>
              </a:spcAft>
              <a:buFont typeface="Wingdings" panose="05000000000000000000" pitchFamily="2" charset="2"/>
              <a:buChar char="§"/>
            </a:pPr>
            <a:r>
              <a:rPr lang="en-US" altLang="es-EC" sz="1600" dirty="0" smtClean="0">
                <a:latin typeface="+mn-lt"/>
              </a:rPr>
              <a:t>Residencial </a:t>
            </a:r>
            <a:r>
              <a:rPr lang="en-US" altLang="es-EC" sz="1600" dirty="0" smtClean="0">
                <a:latin typeface="+mn-lt"/>
                <a:sym typeface="Wingdings" panose="05000000000000000000" pitchFamily="2" charset="2"/>
              </a:rPr>
              <a:t> 3 kW</a:t>
            </a:r>
            <a:endParaRPr lang="en-US" altLang="es-EC" sz="1600" dirty="0">
              <a:latin typeface="+mn-lt"/>
            </a:endParaRPr>
          </a:p>
        </p:txBody>
      </p:sp>
      <p:sp>
        <p:nvSpPr>
          <p:cNvPr id="17" name="6 CuadroTexto"/>
          <p:cNvSpPr txBox="1">
            <a:spLocks noChangeArrowheads="1"/>
          </p:cNvSpPr>
          <p:nvPr/>
        </p:nvSpPr>
        <p:spPr bwMode="auto">
          <a:xfrm>
            <a:off x="3221146" y="6032258"/>
            <a:ext cx="58583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s-EC" altLang="es-EC" sz="1200" b="1" dirty="0" smtClean="0">
                <a:latin typeface="Arial Narrow" pitchFamily="34" charset="0"/>
              </a:rPr>
              <a:t>Periodo de muestreo</a:t>
            </a:r>
            <a:r>
              <a:rPr lang="es-ES" altLang="es-EC" sz="1200" b="1" dirty="0" smtClean="0">
                <a:latin typeface="Arial Narrow" pitchFamily="34" charset="0"/>
              </a:rPr>
              <a:t>: 15 min, </a:t>
            </a:r>
            <a:r>
              <a:rPr lang="en-US" altLang="es-EC" sz="1200" b="1" dirty="0" smtClean="0">
                <a:latin typeface="Arial Narrow" pitchFamily="34" charset="0"/>
                <a:cs typeface="Times New Roman" pitchFamily="18" charset="0"/>
              </a:rPr>
              <a:t>July</a:t>
            </a:r>
            <a:r>
              <a:rPr lang="es-ES" altLang="es-EC" sz="1200" b="1" dirty="0" smtClean="0">
                <a:latin typeface="Arial Narrow" pitchFamily="34" charset="0"/>
                <a:cs typeface="Times New Roman" pitchFamily="18" charset="0"/>
              </a:rPr>
              <a:t> 2013 – </a:t>
            </a:r>
            <a:r>
              <a:rPr lang="en-US" altLang="es-EC" sz="1200" b="1" dirty="0" smtClean="0">
                <a:latin typeface="Arial Narrow" pitchFamily="34" charset="0"/>
                <a:cs typeface="Times New Roman" pitchFamily="18" charset="0"/>
              </a:rPr>
              <a:t>July</a:t>
            </a:r>
            <a:r>
              <a:rPr lang="es-ES" altLang="es-EC" sz="1200" b="1" dirty="0" smtClean="0">
                <a:latin typeface="Arial Narrow" pitchFamily="34" charset="0"/>
                <a:cs typeface="Times New Roman" pitchFamily="18" charset="0"/>
              </a:rPr>
              <a:t> 2014</a:t>
            </a:r>
            <a:endParaRPr lang="es-ES" altLang="es-EC" sz="1200" b="1" dirty="0">
              <a:latin typeface="Times New Roman" pitchFamily="18" charset="0"/>
              <a:cs typeface="Times New Roman" pitchFamily="18" charset="0"/>
            </a:endParaRPr>
          </a:p>
        </p:txBody>
      </p:sp>
      <p:pic>
        <p:nvPicPr>
          <p:cNvPr id="14" name="Picture 13"/>
          <p:cNvPicPr/>
          <p:nvPr/>
        </p:nvPicPr>
        <p:blipFill rotWithShape="1">
          <a:blip r:embed="rId3">
            <a:extLst>
              <a:ext uri="{28A0092B-C50C-407E-A947-70E740481C1C}">
                <a14:useLocalDpi xmlns:a14="http://schemas.microsoft.com/office/drawing/2010/main" val="0"/>
              </a:ext>
            </a:extLst>
          </a:blip>
          <a:srcRect l="10207" t="6021" r="52472" b="50500"/>
          <a:stretch/>
        </p:blipFill>
        <p:spPr bwMode="auto">
          <a:xfrm>
            <a:off x="367794" y="3950369"/>
            <a:ext cx="3633470" cy="2018665"/>
          </a:xfrm>
          <a:prstGeom prst="rect">
            <a:avLst/>
          </a:prstGeom>
          <a:noFill/>
          <a:ln>
            <a:noFill/>
          </a:ln>
          <a:extLst>
            <a:ext uri="{53640926-AAD7-44D8-BBD7-CCE9431645EC}">
              <a14:shadowObscured xmlns:a14="http://schemas.microsoft.com/office/drawing/2010/main"/>
            </a:ext>
          </a:extLst>
        </p:spPr>
      </p:pic>
      <p:pic>
        <p:nvPicPr>
          <p:cNvPr id="15" name="Picture 14"/>
          <p:cNvPicPr/>
          <p:nvPr/>
        </p:nvPicPr>
        <p:blipFill rotWithShape="1">
          <a:blip r:embed="rId3">
            <a:extLst>
              <a:ext uri="{28A0092B-C50C-407E-A947-70E740481C1C}">
                <a14:useLocalDpi xmlns:a14="http://schemas.microsoft.com/office/drawing/2010/main" val="0"/>
              </a:ext>
            </a:extLst>
          </a:blip>
          <a:srcRect l="53893" t="6021" r="8497" b="50500"/>
          <a:stretch/>
        </p:blipFill>
        <p:spPr bwMode="auto">
          <a:xfrm>
            <a:off x="4130109" y="3950369"/>
            <a:ext cx="3661410" cy="2018665"/>
          </a:xfrm>
          <a:prstGeom prst="rect">
            <a:avLst/>
          </a:prstGeom>
          <a:noFill/>
          <a:ln>
            <a:noFill/>
          </a:ln>
          <a:extLst>
            <a:ext uri="{53640926-AAD7-44D8-BBD7-CCE9431645EC}">
              <a14:shadowObscured xmlns:a14="http://schemas.microsoft.com/office/drawing/2010/main"/>
            </a:ext>
          </a:extLst>
        </p:spPr>
      </p:pic>
      <p:pic>
        <p:nvPicPr>
          <p:cNvPr id="19" name="Picture 18"/>
          <p:cNvPicPr/>
          <p:nvPr/>
        </p:nvPicPr>
        <p:blipFill rotWithShape="1">
          <a:blip r:embed="rId3">
            <a:extLst>
              <a:ext uri="{28A0092B-C50C-407E-A947-70E740481C1C}">
                <a14:useLocalDpi xmlns:a14="http://schemas.microsoft.com/office/drawing/2010/main" val="0"/>
              </a:ext>
            </a:extLst>
          </a:blip>
          <a:srcRect l="9521" t="51926" r="52243" b="2775"/>
          <a:stretch/>
        </p:blipFill>
        <p:spPr bwMode="auto">
          <a:xfrm>
            <a:off x="7798608" y="3950369"/>
            <a:ext cx="3676650" cy="2077720"/>
          </a:xfrm>
          <a:prstGeom prst="rect">
            <a:avLst/>
          </a:prstGeom>
          <a:noFill/>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5498473" y="1411820"/>
            <a:ext cx="5855327" cy="2210288"/>
          </a:xfrm>
          <a:prstGeom prst="rect">
            <a:avLst/>
          </a:prstGeom>
        </p:spPr>
      </p:pic>
    </p:spTree>
    <p:extLst>
      <p:ext uri="{BB962C8B-B14F-4D97-AF65-F5344CB8AC3E}">
        <p14:creationId xmlns:p14="http://schemas.microsoft.com/office/powerpoint/2010/main" val="428840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17</a:t>
            </a:fld>
            <a:endParaRPr lang="es-ES" sz="1600" dirty="0">
              <a:solidFill>
                <a:srgbClr val="888888"/>
              </a:solidFill>
            </a:endParaRPr>
          </a:p>
        </p:txBody>
      </p:sp>
      <p:sp>
        <p:nvSpPr>
          <p:cNvPr id="7" name="18 Rectángulo"/>
          <p:cNvSpPr/>
          <p:nvPr/>
        </p:nvSpPr>
        <p:spPr bwMode="auto">
          <a:xfrm>
            <a:off x="367794" y="839324"/>
            <a:ext cx="4916900"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Diagrama de bloques del EMS-FC </a:t>
            </a:r>
            <a:endParaRPr lang="es-EC" sz="2000" b="1" dirty="0"/>
          </a:p>
        </p:txBody>
      </p:sp>
      <p:sp>
        <p:nvSpPr>
          <p:cNvPr id="25" name="18 Rectángulo"/>
          <p:cNvSpPr/>
          <p:nvPr/>
        </p:nvSpPr>
        <p:spPr bwMode="auto">
          <a:xfrm>
            <a:off x="173831" y="205871"/>
            <a:ext cx="7447691" cy="480053"/>
          </a:xfrm>
          <a:prstGeom prst="rect">
            <a:avLst/>
          </a:prstGeom>
          <a:solidFill>
            <a:schemeClr val="accent1">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DESCRIPCIÓN GENERAL DEL SISTEMA</a:t>
            </a:r>
            <a:endParaRPr lang="es-EC" sz="3200" b="1" dirty="0">
              <a:solidFill>
                <a:schemeClr val="bg1"/>
              </a:solidFill>
              <a:latin typeface="Calibri" panose="020F0502020204030204" pitchFamily="34" charset="0"/>
            </a:endParaRPr>
          </a:p>
        </p:txBody>
      </p:sp>
      <p:sp>
        <p:nvSpPr>
          <p:cNvPr id="26"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EMS-FC</a:t>
            </a:r>
            <a:endParaRPr lang="es-EC" b="1" dirty="0"/>
          </a:p>
        </p:txBody>
      </p:sp>
      <p:pic>
        <p:nvPicPr>
          <p:cNvPr id="20" name="Picture 8"/>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7955" y="1565220"/>
            <a:ext cx="5789572" cy="3343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ángulo 2"/>
          <p:cNvSpPr/>
          <p:nvPr/>
        </p:nvSpPr>
        <p:spPr>
          <a:xfrm>
            <a:off x="543993" y="4859629"/>
            <a:ext cx="5950936" cy="707886"/>
          </a:xfrm>
          <a:prstGeom prst="rect">
            <a:avLst/>
          </a:prstGeom>
        </p:spPr>
        <p:txBody>
          <a:bodyPr wrap="square">
            <a:spAutoFit/>
          </a:bodyPr>
          <a:lstStyle/>
          <a:p>
            <a:pPr algn="just"/>
            <a:r>
              <a:rPr lang="es-EC" sz="1000" dirty="0" smtClean="0"/>
              <a:t>Fuente: </a:t>
            </a:r>
            <a:r>
              <a:rPr lang="en-US" sz="1000" dirty="0"/>
              <a:t>(©2016 IEEE, Reprinted, with permission, from Arcos-Aviles D, </a:t>
            </a:r>
            <a:r>
              <a:rPr lang="en-US" sz="1000" dirty="0" err="1"/>
              <a:t>Guinjoan</a:t>
            </a:r>
            <a:r>
              <a:rPr lang="en-US" sz="1000" dirty="0"/>
              <a:t> F, Marietta </a:t>
            </a:r>
            <a:r>
              <a:rPr lang="en-US" sz="1000" dirty="0" smtClean="0"/>
              <a:t>MP, </a:t>
            </a:r>
            <a:r>
              <a:rPr lang="en-US" sz="1000" dirty="0" err="1" smtClean="0"/>
              <a:t>Pascual</a:t>
            </a:r>
            <a:r>
              <a:rPr lang="en-US" sz="1000" dirty="0" smtClean="0"/>
              <a:t> </a:t>
            </a:r>
            <a:r>
              <a:rPr lang="en-US" sz="1000" dirty="0"/>
              <a:t>J, </a:t>
            </a:r>
            <a:r>
              <a:rPr lang="en-US" sz="1000" dirty="0" err="1"/>
              <a:t>Marroyo</a:t>
            </a:r>
            <a:r>
              <a:rPr lang="en-US" sz="1000" dirty="0"/>
              <a:t> L, </a:t>
            </a:r>
            <a:r>
              <a:rPr lang="en-US" sz="1000" dirty="0" err="1"/>
              <a:t>Sanchis</a:t>
            </a:r>
            <a:r>
              <a:rPr lang="en-US" sz="1000" dirty="0"/>
              <a:t> P. Energy management strategy for a grid-tied </a:t>
            </a:r>
            <a:r>
              <a:rPr lang="en-US" sz="1000" dirty="0" smtClean="0"/>
              <a:t>residential microgrid </a:t>
            </a:r>
            <a:r>
              <a:rPr lang="en-US" sz="1000" dirty="0"/>
              <a:t>based on Fuzzy Logic and power forecasting. IECON 2016 - 42nd </a:t>
            </a:r>
            <a:r>
              <a:rPr lang="en-US" sz="1000" dirty="0" err="1"/>
              <a:t>Annu</a:t>
            </a:r>
            <a:r>
              <a:rPr lang="en-US" sz="1000" dirty="0"/>
              <a:t>. </a:t>
            </a:r>
            <a:r>
              <a:rPr lang="en-US" sz="1000" dirty="0" smtClean="0"/>
              <a:t>Conf. IEEE </a:t>
            </a:r>
            <a:r>
              <a:rPr lang="en-US" sz="1000" dirty="0"/>
              <a:t>Ind. Electron. Soc., Florence, Italy: IEEE; 2016, p. 4103–8).</a:t>
            </a:r>
            <a:endParaRPr lang="es-ES" sz="1000" dirty="0"/>
          </a:p>
        </p:txBody>
      </p:sp>
      <p:graphicFrame>
        <p:nvGraphicFramePr>
          <p:cNvPr id="22" name="21 Objeto"/>
          <p:cNvGraphicFramePr>
            <a:graphicFrameLocks noChangeAspect="1"/>
          </p:cNvGraphicFramePr>
          <p:nvPr>
            <p:extLst>
              <p:ext uri="{D42A27DB-BD31-4B8C-83A1-F6EECF244321}">
                <p14:modId xmlns:p14="http://schemas.microsoft.com/office/powerpoint/2010/main" val="2058273973"/>
              </p:ext>
            </p:extLst>
          </p:nvPr>
        </p:nvGraphicFramePr>
        <p:xfrm>
          <a:off x="1108567" y="5696280"/>
          <a:ext cx="3256589" cy="391634"/>
        </p:xfrm>
        <a:graphic>
          <a:graphicData uri="http://schemas.openxmlformats.org/presentationml/2006/ole">
            <mc:AlternateContent xmlns:mc="http://schemas.openxmlformats.org/markup-compatibility/2006">
              <mc:Choice xmlns:v="urn:schemas-microsoft-com:vml" Requires="v">
                <p:oleObj spid="_x0000_s20788" name="Equation" r:id="rId6" imgW="1905000" imgH="228600" progId="Equation.DSMT4">
                  <p:embed/>
                </p:oleObj>
              </mc:Choice>
              <mc:Fallback>
                <p:oleObj name="Equation" r:id="rId6" imgW="19050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8567" y="5696280"/>
                        <a:ext cx="3256589" cy="391634"/>
                      </a:xfrm>
                      <a:prstGeom prst="rect">
                        <a:avLst/>
                      </a:prstGeom>
                      <a:solidFill>
                        <a:sysClr val="window" lastClr="FFFFFF"/>
                      </a:solidFill>
                      <a:ln w="28575">
                        <a:solidFill>
                          <a:schemeClr val="accent5"/>
                        </a:solidFill>
                        <a:miter lim="800000"/>
                        <a:headEnd/>
                        <a:tailEnd/>
                      </a:ln>
                    </p:spPr>
                  </p:pic>
                </p:oleObj>
              </mc:Fallback>
            </mc:AlternateContent>
          </a:graphicData>
        </a:graphic>
      </p:graphicFrame>
      <p:sp>
        <p:nvSpPr>
          <p:cNvPr id="23" name="6 CuadroTexto"/>
          <p:cNvSpPr txBox="1">
            <a:spLocks noChangeArrowheads="1"/>
          </p:cNvSpPr>
          <p:nvPr/>
        </p:nvSpPr>
        <p:spPr bwMode="auto">
          <a:xfrm>
            <a:off x="7121468" y="1208682"/>
            <a:ext cx="43025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spcAft>
                <a:spcPts val="600"/>
              </a:spcAft>
            </a:pPr>
            <a:r>
              <a:rPr lang="es-ES" altLang="es-EC" b="1" dirty="0" smtClean="0">
                <a:latin typeface="+mn-lt"/>
              </a:rPr>
              <a:t>P</a:t>
            </a:r>
            <a:r>
              <a:rPr lang="es-ES" altLang="es-EC" b="1" baseline="-25000" dirty="0" smtClean="0">
                <a:latin typeface="+mn-lt"/>
              </a:rPr>
              <a:t>CTR</a:t>
            </a:r>
            <a:r>
              <a:rPr lang="es-ES" altLang="es-EC" b="1" dirty="0" smtClean="0">
                <a:latin typeface="+mn-lt"/>
              </a:rPr>
              <a:t>: </a:t>
            </a:r>
            <a:r>
              <a:rPr lang="en-US" altLang="es-EC" sz="1600" dirty="0" smtClean="0">
                <a:latin typeface="+mn-lt"/>
              </a:rPr>
              <a:t>Calculado por un filtro CMA de 24 h.</a:t>
            </a:r>
          </a:p>
          <a:p>
            <a:pPr marL="1028700" lvl="1" eaLnBrk="1" hangingPunct="1">
              <a:spcAft>
                <a:spcPts val="600"/>
              </a:spcAft>
              <a:buFont typeface="Wingdings" panose="05000000000000000000" pitchFamily="2" charset="2"/>
              <a:buChar char="§"/>
            </a:pPr>
            <a:r>
              <a:rPr lang="es-ES" altLang="es-EC" sz="1600" dirty="0" smtClean="0">
                <a:latin typeface="+mn-lt"/>
              </a:rPr>
              <a:t>P</a:t>
            </a:r>
            <a:r>
              <a:rPr lang="es-ES" altLang="es-EC" sz="1600" baseline="-25000" dirty="0" smtClean="0">
                <a:latin typeface="+mn-lt"/>
              </a:rPr>
              <a:t>LG</a:t>
            </a:r>
            <a:r>
              <a:rPr lang="es-ES" altLang="es-EC" sz="1600" dirty="0" smtClean="0">
                <a:latin typeface="+mn-lt"/>
              </a:rPr>
              <a:t> </a:t>
            </a:r>
            <a:r>
              <a:rPr lang="es-EC" altLang="es-EC" sz="1600" dirty="0" smtClean="0">
                <a:latin typeface="+mn-lt"/>
              </a:rPr>
              <a:t>de las </a:t>
            </a:r>
            <a:r>
              <a:rPr lang="en-US" altLang="es-EC" sz="1600" dirty="0" smtClean="0">
                <a:latin typeface="+mn-lt"/>
              </a:rPr>
              <a:t>12 h anteriores</a:t>
            </a:r>
          </a:p>
          <a:p>
            <a:pPr marL="1028700" lvl="1" eaLnBrk="1" hangingPunct="1">
              <a:spcAft>
                <a:spcPts val="600"/>
              </a:spcAft>
              <a:buFont typeface="Wingdings" panose="05000000000000000000" pitchFamily="2" charset="2"/>
              <a:buChar char="§"/>
            </a:pPr>
            <a:r>
              <a:rPr lang="es-ES" altLang="es-EC" sz="1600" dirty="0" smtClean="0">
                <a:latin typeface="+mn-lt"/>
              </a:rPr>
              <a:t>P</a:t>
            </a:r>
            <a:r>
              <a:rPr lang="es-ES" altLang="es-EC" sz="1600" baseline="-25000" dirty="0" smtClean="0">
                <a:latin typeface="+mn-lt"/>
              </a:rPr>
              <a:t>LG,FC </a:t>
            </a:r>
            <a:r>
              <a:rPr lang="en-US" altLang="es-EC" sz="1600" dirty="0" smtClean="0">
                <a:latin typeface="+mn-lt"/>
              </a:rPr>
              <a:t> de las 12 h siguientes</a:t>
            </a:r>
          </a:p>
        </p:txBody>
      </p:sp>
      <p:graphicFrame>
        <p:nvGraphicFramePr>
          <p:cNvPr id="24" name="11 Objeto"/>
          <p:cNvGraphicFramePr>
            <a:graphicFrameLocks noChangeAspect="1"/>
          </p:cNvGraphicFramePr>
          <p:nvPr>
            <p:extLst>
              <p:ext uri="{D42A27DB-BD31-4B8C-83A1-F6EECF244321}">
                <p14:modId xmlns:p14="http://schemas.microsoft.com/office/powerpoint/2010/main" val="3623440868"/>
              </p:ext>
            </p:extLst>
          </p:nvPr>
        </p:nvGraphicFramePr>
        <p:xfrm>
          <a:off x="8011135" y="2335295"/>
          <a:ext cx="2490373" cy="536222"/>
        </p:xfrm>
        <a:graphic>
          <a:graphicData uri="http://schemas.openxmlformats.org/presentationml/2006/ole">
            <mc:AlternateContent xmlns:mc="http://schemas.openxmlformats.org/markup-compatibility/2006">
              <mc:Choice xmlns:v="urn:schemas-microsoft-com:vml" Requires="v">
                <p:oleObj spid="_x0000_s20789" name="Equation" r:id="rId8" imgW="1828800" imgH="393700" progId="">
                  <p:embed/>
                </p:oleObj>
              </mc:Choice>
              <mc:Fallback>
                <p:oleObj name="Equation" r:id="rId8" imgW="1828800" imgH="3937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11135" y="2335295"/>
                        <a:ext cx="2490373" cy="536222"/>
                      </a:xfrm>
                      <a:prstGeom prst="rect">
                        <a:avLst/>
                      </a:prstGeom>
                      <a:solidFill>
                        <a:sysClr val="window" lastClr="FFFFFF"/>
                      </a:solidFill>
                      <a:ln w="38100">
                        <a:solidFill>
                          <a:srgbClr val="4F81BD"/>
                        </a:solidFill>
                        <a:miter lim="800000"/>
                        <a:headEnd/>
                        <a:tailEnd/>
                      </a:ln>
                    </p:spPr>
                  </p:pic>
                </p:oleObj>
              </mc:Fallback>
            </mc:AlternateContent>
          </a:graphicData>
        </a:graphic>
      </p:graphicFrame>
      <p:sp>
        <p:nvSpPr>
          <p:cNvPr id="27" name="6 CuadroTexto"/>
          <p:cNvSpPr txBox="1">
            <a:spLocks noChangeArrowheads="1"/>
          </p:cNvSpPr>
          <p:nvPr/>
        </p:nvSpPr>
        <p:spPr bwMode="auto">
          <a:xfrm>
            <a:off x="7105060" y="3067008"/>
            <a:ext cx="43025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spcAft>
                <a:spcPts val="600"/>
              </a:spcAft>
            </a:pPr>
            <a:r>
              <a:rPr lang="es-ES" altLang="es-EC" b="1" dirty="0" smtClean="0">
                <a:latin typeface="+mn-lt"/>
              </a:rPr>
              <a:t>P</a:t>
            </a:r>
            <a:r>
              <a:rPr lang="es-ES" altLang="es-EC" b="1" baseline="-25000" dirty="0" smtClean="0">
                <a:latin typeface="+mn-lt"/>
              </a:rPr>
              <a:t>FLC</a:t>
            </a:r>
            <a:r>
              <a:rPr lang="es-ES" altLang="es-EC" b="1" dirty="0" smtClean="0">
                <a:latin typeface="+mn-lt"/>
              </a:rPr>
              <a:t>: </a:t>
            </a:r>
            <a:r>
              <a:rPr lang="es-ES" altLang="es-EC" sz="1600" dirty="0" smtClean="0">
                <a:latin typeface="+mn-lt"/>
              </a:rPr>
              <a:t>Se utiliza para mejorar el </a:t>
            </a:r>
            <a:r>
              <a:rPr lang="en-US" altLang="es-EC" sz="1600" dirty="0" smtClean="0">
                <a:latin typeface="+mn-lt"/>
              </a:rPr>
              <a:t>P</a:t>
            </a:r>
            <a:r>
              <a:rPr lang="en-US" altLang="es-EC" sz="1600" baseline="-25000" dirty="0" smtClean="0">
                <a:latin typeface="+mn-lt"/>
              </a:rPr>
              <a:t>GRID</a:t>
            </a:r>
            <a:r>
              <a:rPr lang="es-ES" altLang="es-EC" sz="1600" dirty="0">
                <a:latin typeface="+mn-lt"/>
              </a:rPr>
              <a:t> </a:t>
            </a:r>
            <a:r>
              <a:rPr lang="es-ES" altLang="es-EC" sz="1600" dirty="0" smtClean="0">
                <a:latin typeface="+mn-lt"/>
              </a:rPr>
              <a:t>según el SOC de la batería y el Error de pronóstico de la MG</a:t>
            </a:r>
            <a:r>
              <a:rPr lang="es-ES" altLang="es-EC" sz="2000" dirty="0" smtClean="0">
                <a:latin typeface="+mn-lt"/>
              </a:rPr>
              <a:t>. </a:t>
            </a:r>
          </a:p>
        </p:txBody>
      </p:sp>
      <p:graphicFrame>
        <p:nvGraphicFramePr>
          <p:cNvPr id="28" name="13 Objeto"/>
          <p:cNvGraphicFramePr>
            <a:graphicFrameLocks noChangeAspect="1"/>
          </p:cNvGraphicFramePr>
          <p:nvPr>
            <p:extLst>
              <p:ext uri="{D42A27DB-BD31-4B8C-83A1-F6EECF244321}">
                <p14:modId xmlns:p14="http://schemas.microsoft.com/office/powerpoint/2010/main" val="1358772458"/>
              </p:ext>
            </p:extLst>
          </p:nvPr>
        </p:nvGraphicFramePr>
        <p:xfrm>
          <a:off x="8263519" y="3852140"/>
          <a:ext cx="2063246" cy="653773"/>
        </p:xfrm>
        <a:graphic>
          <a:graphicData uri="http://schemas.openxmlformats.org/presentationml/2006/ole">
            <mc:AlternateContent xmlns:mc="http://schemas.openxmlformats.org/markup-compatibility/2006">
              <mc:Choice xmlns:v="urn:schemas-microsoft-com:vml" Requires="v">
                <p:oleObj spid="_x0000_s20790" name="Equation" r:id="rId10" imgW="1396394" imgH="444307" progId="">
                  <p:embed/>
                </p:oleObj>
              </mc:Choice>
              <mc:Fallback>
                <p:oleObj name="Equation" r:id="rId10" imgW="1396394" imgH="444307"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63519" y="3852140"/>
                        <a:ext cx="2063246" cy="653773"/>
                      </a:xfrm>
                      <a:prstGeom prst="rect">
                        <a:avLst/>
                      </a:prstGeom>
                      <a:solidFill>
                        <a:sysClr val="window" lastClr="FFFFFF"/>
                      </a:solidFill>
                      <a:ln w="38100">
                        <a:solidFill>
                          <a:srgbClr val="4F81BD"/>
                        </a:solidFill>
                        <a:miter lim="800000"/>
                        <a:headEnd/>
                        <a:tailEnd/>
                      </a:ln>
                    </p:spPr>
                  </p:pic>
                </p:oleObj>
              </mc:Fallback>
            </mc:AlternateContent>
          </a:graphicData>
        </a:graphic>
      </p:graphicFrame>
      <p:sp>
        <p:nvSpPr>
          <p:cNvPr id="29" name="6 CuadroTexto"/>
          <p:cNvSpPr txBox="1">
            <a:spLocks noChangeArrowheads="1"/>
          </p:cNvSpPr>
          <p:nvPr/>
        </p:nvSpPr>
        <p:spPr bwMode="auto">
          <a:xfrm>
            <a:off x="7143880" y="4759438"/>
            <a:ext cx="4302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spcAft>
                <a:spcPts val="600"/>
              </a:spcAft>
            </a:pPr>
            <a:r>
              <a:rPr lang="es-ES" altLang="es-EC" b="1" dirty="0" smtClean="0">
                <a:latin typeface="+mn-lt"/>
              </a:rPr>
              <a:t>P</a:t>
            </a:r>
            <a:r>
              <a:rPr lang="es-ES" altLang="es-EC" b="1" baseline="-25000" dirty="0" smtClean="0">
                <a:latin typeface="+mn-lt"/>
              </a:rPr>
              <a:t>SOC</a:t>
            </a:r>
            <a:r>
              <a:rPr lang="es-ES" altLang="es-EC" b="1" dirty="0" smtClean="0">
                <a:latin typeface="+mn-lt"/>
              </a:rPr>
              <a:t>: </a:t>
            </a:r>
            <a:r>
              <a:rPr lang="es-ES" altLang="es-EC" sz="1600" dirty="0" smtClean="0">
                <a:latin typeface="+mn-lt"/>
              </a:rPr>
              <a:t>Empleado para mantener el SOC de la batería cerca del 75% de la capacidad nominal.</a:t>
            </a:r>
          </a:p>
        </p:txBody>
      </p:sp>
      <p:graphicFrame>
        <p:nvGraphicFramePr>
          <p:cNvPr id="30" name="12 Objeto"/>
          <p:cNvGraphicFramePr>
            <a:graphicFrameLocks noChangeAspect="1"/>
          </p:cNvGraphicFramePr>
          <p:nvPr>
            <p:extLst>
              <p:ext uri="{D42A27DB-BD31-4B8C-83A1-F6EECF244321}">
                <p14:modId xmlns:p14="http://schemas.microsoft.com/office/powerpoint/2010/main" val="236339472"/>
              </p:ext>
            </p:extLst>
          </p:nvPr>
        </p:nvGraphicFramePr>
        <p:xfrm>
          <a:off x="7863218" y="5551095"/>
          <a:ext cx="3079750" cy="375227"/>
        </p:xfrm>
        <a:graphic>
          <a:graphicData uri="http://schemas.openxmlformats.org/presentationml/2006/ole">
            <mc:AlternateContent xmlns:mc="http://schemas.openxmlformats.org/markup-compatibility/2006">
              <mc:Choice xmlns:v="urn:schemas-microsoft-com:vml" Requires="v">
                <p:oleObj spid="_x0000_s20791" name="Equation" r:id="rId12" imgW="1879600" imgH="228600" progId="">
                  <p:embed/>
                </p:oleObj>
              </mc:Choice>
              <mc:Fallback>
                <p:oleObj name="Equation" r:id="rId12" imgW="1879600" imgH="22860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63218" y="5551095"/>
                        <a:ext cx="3079750" cy="375227"/>
                      </a:xfrm>
                      <a:prstGeom prst="rect">
                        <a:avLst/>
                      </a:prstGeom>
                      <a:solidFill>
                        <a:sysClr val="window" lastClr="FFFFFF"/>
                      </a:solidFill>
                      <a:ln w="38100">
                        <a:solidFill>
                          <a:srgbClr val="4F81BD"/>
                        </a:solidFill>
                        <a:miter lim="800000"/>
                        <a:headEnd/>
                        <a:tailEnd/>
                      </a:ln>
                    </p:spPr>
                  </p:pic>
                </p:oleObj>
              </mc:Fallback>
            </mc:AlternateContent>
          </a:graphicData>
        </a:graphic>
      </p:graphicFrame>
      <p:graphicFrame>
        <p:nvGraphicFramePr>
          <p:cNvPr id="31" name="8 Objeto"/>
          <p:cNvGraphicFramePr>
            <a:graphicFrameLocks noChangeAspect="1"/>
          </p:cNvGraphicFramePr>
          <p:nvPr>
            <p:extLst>
              <p:ext uri="{D42A27DB-BD31-4B8C-83A1-F6EECF244321}">
                <p14:modId xmlns:p14="http://schemas.microsoft.com/office/powerpoint/2010/main" val="1895546043"/>
              </p:ext>
            </p:extLst>
          </p:nvPr>
        </p:nvGraphicFramePr>
        <p:xfrm>
          <a:off x="1108567" y="6257624"/>
          <a:ext cx="1854200" cy="377575"/>
        </p:xfrm>
        <a:graphic>
          <a:graphicData uri="http://schemas.openxmlformats.org/presentationml/2006/ole">
            <mc:AlternateContent xmlns:mc="http://schemas.openxmlformats.org/markup-compatibility/2006">
              <mc:Choice xmlns:v="urn:schemas-microsoft-com:vml" Requires="v">
                <p:oleObj spid="_x0000_s20792" name="Equation" r:id="rId14" imgW="1028700" imgH="228600" progId="">
                  <p:embed/>
                </p:oleObj>
              </mc:Choice>
              <mc:Fallback>
                <p:oleObj name="Equation" r:id="rId14" imgW="1028700" imgH="22860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08567" y="6257624"/>
                        <a:ext cx="1854200" cy="377575"/>
                      </a:xfrm>
                      <a:prstGeom prst="rect">
                        <a:avLst/>
                      </a:prstGeom>
                      <a:solidFill>
                        <a:sysClr val="window" lastClr="FFFFFF"/>
                      </a:solidFill>
                      <a:ln w="28575">
                        <a:solidFill>
                          <a:srgbClr val="0070C0"/>
                        </a:solidFill>
                      </a:ln>
                    </p:spPr>
                  </p:pic>
                </p:oleObj>
              </mc:Fallback>
            </mc:AlternateContent>
          </a:graphicData>
        </a:graphic>
      </p:graphicFrame>
      <p:graphicFrame>
        <p:nvGraphicFramePr>
          <p:cNvPr id="32" name="22 Objeto"/>
          <p:cNvGraphicFramePr>
            <a:graphicFrameLocks noChangeAspect="1"/>
          </p:cNvGraphicFramePr>
          <p:nvPr>
            <p:extLst>
              <p:ext uri="{D42A27DB-BD31-4B8C-83A1-F6EECF244321}">
                <p14:modId xmlns:p14="http://schemas.microsoft.com/office/powerpoint/2010/main" val="1245706476"/>
              </p:ext>
            </p:extLst>
          </p:nvPr>
        </p:nvGraphicFramePr>
        <p:xfrm>
          <a:off x="3339780" y="6257624"/>
          <a:ext cx="2284211" cy="378036"/>
        </p:xfrm>
        <a:graphic>
          <a:graphicData uri="http://schemas.openxmlformats.org/presentationml/2006/ole">
            <mc:AlternateContent xmlns:mc="http://schemas.openxmlformats.org/markup-compatibility/2006">
              <mc:Choice xmlns:v="urn:schemas-microsoft-com:vml" Requires="v">
                <p:oleObj spid="_x0000_s20793" name="Equation" r:id="rId16" imgW="1384300" imgH="228600" progId="">
                  <p:embed/>
                </p:oleObj>
              </mc:Choice>
              <mc:Fallback>
                <p:oleObj name="Equation" r:id="rId16" imgW="1384300" imgH="228600"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39780" y="6257624"/>
                        <a:ext cx="2284211" cy="378036"/>
                      </a:xfrm>
                      <a:prstGeom prst="rect">
                        <a:avLst/>
                      </a:prstGeom>
                      <a:solidFill>
                        <a:sysClr val="window" lastClr="FFFFFF"/>
                      </a:solidFill>
                      <a:ln w="38100">
                        <a:solidFill>
                          <a:srgbClr val="4F81BD"/>
                        </a:solidFill>
                        <a:miter lim="800000"/>
                        <a:headEnd/>
                        <a:tailEnd/>
                      </a:ln>
                    </p:spPr>
                  </p:pic>
                </p:oleObj>
              </mc:Fallback>
            </mc:AlternateContent>
          </a:graphicData>
        </a:graphic>
      </p:graphicFrame>
    </p:spTree>
    <p:extLst>
      <p:ext uri="{BB962C8B-B14F-4D97-AF65-F5344CB8AC3E}">
        <p14:creationId xmlns:p14="http://schemas.microsoft.com/office/powerpoint/2010/main" val="310814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ppt_x"/>
                                          </p:val>
                                        </p:tav>
                                        <p:tav tm="100000">
                                          <p:val>
                                            <p:strVal val="#ppt_x"/>
                                          </p:val>
                                        </p:tav>
                                      </p:tavLst>
                                    </p:anim>
                                    <p:anim calcmode="lin" valueType="num">
                                      <p:cBhvr additive="base">
                                        <p:cTn id="5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7"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18</a:t>
            </a:fld>
            <a:endParaRPr lang="es-ES" sz="1600" dirty="0">
              <a:solidFill>
                <a:srgbClr val="888888"/>
              </a:solidFill>
            </a:endParaRPr>
          </a:p>
        </p:txBody>
      </p:sp>
      <p:sp>
        <p:nvSpPr>
          <p:cNvPr id="7" name="18 Rectángulo"/>
          <p:cNvSpPr/>
          <p:nvPr/>
        </p:nvSpPr>
        <p:spPr bwMode="auto">
          <a:xfrm>
            <a:off x="367794" y="839324"/>
            <a:ext cx="4916900"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MG1</a:t>
            </a:r>
            <a:endParaRPr lang="es-EC" sz="2000" b="1" dirty="0"/>
          </a:p>
        </p:txBody>
      </p:sp>
      <p:sp>
        <p:nvSpPr>
          <p:cNvPr id="25" name="18 Rectángulo"/>
          <p:cNvSpPr/>
          <p:nvPr/>
        </p:nvSpPr>
        <p:spPr bwMode="auto">
          <a:xfrm>
            <a:off x="173831" y="205871"/>
            <a:ext cx="7447691" cy="480053"/>
          </a:xfrm>
          <a:prstGeom prst="rect">
            <a:avLst/>
          </a:prstGeom>
          <a:solidFill>
            <a:schemeClr val="accent1">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DESCRIPCIÓN GENERAL DEL SISTEMA</a:t>
            </a:r>
            <a:endParaRPr lang="es-EC" sz="3200" b="1" dirty="0">
              <a:solidFill>
                <a:schemeClr val="bg1"/>
              </a:solidFill>
              <a:latin typeface="Calibri" panose="020F0502020204030204" pitchFamily="34" charset="0"/>
            </a:endParaRPr>
          </a:p>
        </p:txBody>
      </p:sp>
      <p:sp>
        <p:nvSpPr>
          <p:cNvPr id="26"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Perfiles de red</a:t>
            </a:r>
            <a:endParaRPr lang="es-EC" b="1" dirty="0"/>
          </a:p>
        </p:txBody>
      </p:sp>
      <p:sp>
        <p:nvSpPr>
          <p:cNvPr id="19" name="18 Rectángulo"/>
          <p:cNvSpPr/>
          <p:nvPr/>
        </p:nvSpPr>
        <p:spPr bwMode="auto">
          <a:xfrm>
            <a:off x="367794" y="3774346"/>
            <a:ext cx="4916900"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MG2</a:t>
            </a:r>
            <a:endParaRPr lang="es-EC" sz="2000" b="1" dirty="0"/>
          </a:p>
        </p:txBody>
      </p:sp>
      <p:pic>
        <p:nvPicPr>
          <p:cNvPr id="33" name="Picture 32"/>
          <p:cNvPicPr/>
          <p:nvPr/>
        </p:nvPicPr>
        <p:blipFill rotWithShape="1">
          <a:blip r:embed="rId3">
            <a:extLst>
              <a:ext uri="{28A0092B-C50C-407E-A947-70E740481C1C}">
                <a14:useLocalDpi xmlns:a14="http://schemas.microsoft.com/office/drawing/2010/main" val="0"/>
              </a:ext>
            </a:extLst>
          </a:blip>
          <a:srcRect t="6515" b="65283"/>
          <a:stretch/>
        </p:blipFill>
        <p:spPr bwMode="auto">
          <a:xfrm>
            <a:off x="173831" y="1824590"/>
            <a:ext cx="5903259" cy="1606360"/>
          </a:xfrm>
          <a:prstGeom prst="rect">
            <a:avLst/>
          </a:prstGeom>
          <a:noFill/>
          <a:ln>
            <a:noFill/>
          </a:ln>
          <a:extLst>
            <a:ext uri="{53640926-AAD7-44D8-BBD7-CCE9431645EC}">
              <a14:shadowObscured xmlns:a14="http://schemas.microsoft.com/office/drawing/2010/main"/>
            </a:ext>
          </a:extLst>
        </p:spPr>
      </p:pic>
      <p:pic>
        <p:nvPicPr>
          <p:cNvPr id="34" name="Picture 33"/>
          <p:cNvPicPr/>
          <p:nvPr/>
        </p:nvPicPr>
        <p:blipFill rotWithShape="1">
          <a:blip r:embed="rId3">
            <a:extLst>
              <a:ext uri="{28A0092B-C50C-407E-A947-70E740481C1C}">
                <a14:useLocalDpi xmlns:a14="http://schemas.microsoft.com/office/drawing/2010/main" val="0"/>
              </a:ext>
            </a:extLst>
          </a:blip>
          <a:srcRect t="35953" b="35530"/>
          <a:stretch/>
        </p:blipFill>
        <p:spPr bwMode="auto">
          <a:xfrm>
            <a:off x="5619572" y="1780226"/>
            <a:ext cx="5982056" cy="1695089"/>
          </a:xfrm>
          <a:prstGeom prst="rect">
            <a:avLst/>
          </a:prstGeom>
          <a:noFill/>
          <a:ln>
            <a:noFill/>
          </a:ln>
          <a:extLst>
            <a:ext uri="{53640926-AAD7-44D8-BBD7-CCE9431645EC}">
              <a14:shadowObscured xmlns:a14="http://schemas.microsoft.com/office/drawing/2010/main"/>
            </a:ext>
          </a:extLst>
        </p:spPr>
      </p:pic>
      <p:pic>
        <p:nvPicPr>
          <p:cNvPr id="35" name="Picture 34"/>
          <p:cNvPicPr/>
          <p:nvPr/>
        </p:nvPicPr>
        <p:blipFill rotWithShape="1">
          <a:blip r:embed="rId4">
            <a:extLst>
              <a:ext uri="{28A0092B-C50C-407E-A947-70E740481C1C}">
                <a14:useLocalDpi xmlns:a14="http://schemas.microsoft.com/office/drawing/2010/main" val="0"/>
              </a:ext>
            </a:extLst>
          </a:blip>
          <a:srcRect t="6445" b="65324"/>
          <a:stretch/>
        </p:blipFill>
        <p:spPr bwMode="auto">
          <a:xfrm>
            <a:off x="173830" y="4623003"/>
            <a:ext cx="5903259" cy="1641704"/>
          </a:xfrm>
          <a:prstGeom prst="rect">
            <a:avLst/>
          </a:prstGeom>
          <a:noFill/>
          <a:ln>
            <a:noFill/>
          </a:ln>
          <a:extLst>
            <a:ext uri="{53640926-AAD7-44D8-BBD7-CCE9431645EC}">
              <a14:shadowObscured xmlns:a14="http://schemas.microsoft.com/office/drawing/2010/main"/>
            </a:ext>
          </a:extLst>
        </p:spPr>
      </p:pic>
      <p:pic>
        <p:nvPicPr>
          <p:cNvPr id="36" name="Picture 35"/>
          <p:cNvPicPr/>
          <p:nvPr/>
        </p:nvPicPr>
        <p:blipFill rotWithShape="1">
          <a:blip r:embed="rId4">
            <a:extLst>
              <a:ext uri="{28A0092B-C50C-407E-A947-70E740481C1C}">
                <a14:useLocalDpi xmlns:a14="http://schemas.microsoft.com/office/drawing/2010/main" val="0"/>
              </a:ext>
            </a:extLst>
          </a:blip>
          <a:srcRect t="36120" b="35717"/>
          <a:stretch/>
        </p:blipFill>
        <p:spPr bwMode="auto">
          <a:xfrm>
            <a:off x="5570041" y="4640875"/>
            <a:ext cx="6081117" cy="1677620"/>
          </a:xfrm>
          <a:prstGeom prst="rect">
            <a:avLst/>
          </a:prstGeom>
          <a:noFill/>
          <a:ln>
            <a:noFill/>
          </a:ln>
          <a:extLst>
            <a:ext uri="{53640926-AAD7-44D8-BBD7-CCE9431645EC}">
              <a14:shadowObscured xmlns:a14="http://schemas.microsoft.com/office/drawing/2010/main"/>
            </a:ext>
          </a:extLst>
        </p:spPr>
      </p:pic>
      <p:graphicFrame>
        <p:nvGraphicFramePr>
          <p:cNvPr id="37" name="Table 36"/>
          <p:cNvGraphicFramePr>
            <a:graphicFrameLocks noGrp="1"/>
          </p:cNvGraphicFramePr>
          <p:nvPr>
            <p:extLst>
              <p:ext uri="{D42A27DB-BD31-4B8C-83A1-F6EECF244321}">
                <p14:modId xmlns:p14="http://schemas.microsoft.com/office/powerpoint/2010/main" val="3782704594"/>
              </p:ext>
            </p:extLst>
          </p:nvPr>
        </p:nvGraphicFramePr>
        <p:xfrm>
          <a:off x="2733870" y="4640875"/>
          <a:ext cx="5771403" cy="1124707"/>
        </p:xfrm>
        <a:graphic>
          <a:graphicData uri="http://schemas.openxmlformats.org/drawingml/2006/table">
            <a:tbl>
              <a:tblPr firstRow="1" firstCol="1" bandRow="1"/>
              <a:tblGrid>
                <a:gridCol w="1153723"/>
                <a:gridCol w="1154420"/>
                <a:gridCol w="1154420"/>
                <a:gridCol w="1154420"/>
                <a:gridCol w="1154420"/>
              </a:tblGrid>
              <a:tr h="271267">
                <a:tc gridSpan="5">
                  <a:txBody>
                    <a:bodyPr/>
                    <a:lstStyle/>
                    <a:p>
                      <a:pPr marL="457200" indent="180340" algn="ctr">
                        <a:spcAft>
                          <a:spcPts val="0"/>
                        </a:spcAft>
                      </a:pPr>
                      <a:r>
                        <a:rPr lang="es-ES" sz="1400" b="1" dirty="0">
                          <a:solidFill>
                            <a:srgbClr val="FFFFFF"/>
                          </a:solidFill>
                          <a:effectLst/>
                          <a:latin typeface="Times New Roman" panose="02020603050405020304" pitchFamily="18" charset="0"/>
                          <a:ea typeface="Times New Roman" panose="02020603050405020304" pitchFamily="18" charset="0"/>
                        </a:rPr>
                        <a:t>Índices de </a:t>
                      </a:r>
                      <a:r>
                        <a:rPr lang="es-EC" sz="1400" b="1" dirty="0">
                          <a:solidFill>
                            <a:srgbClr val="FFFFFF"/>
                          </a:solidFill>
                          <a:effectLst/>
                          <a:latin typeface="Times New Roman" panose="02020603050405020304" pitchFamily="18" charset="0"/>
                          <a:ea typeface="Times New Roman" panose="02020603050405020304" pitchFamily="18" charset="0"/>
                        </a:rPr>
                        <a:t>calidad</a:t>
                      </a:r>
                      <a:r>
                        <a:rPr lang="es-ES" sz="1400" b="1" dirty="0">
                          <a:solidFill>
                            <a:srgbClr val="FFFFFF"/>
                          </a:solidFill>
                          <a:effectLst/>
                          <a:latin typeface="Times New Roman" panose="02020603050405020304" pitchFamily="18" charset="0"/>
                          <a:ea typeface="Times New Roman" panose="02020603050405020304" pitchFamily="18" charset="0"/>
                        </a:rPr>
                        <a:t> </a:t>
                      </a:r>
                      <a:r>
                        <a:rPr lang="es-ES" sz="1400" b="1" dirty="0" smtClean="0">
                          <a:solidFill>
                            <a:srgbClr val="FFFFFF"/>
                          </a:solidFill>
                          <a:effectLst/>
                          <a:latin typeface="Times New Roman" panose="02020603050405020304" pitchFamily="18" charset="0"/>
                          <a:ea typeface="Times New Roman" panose="02020603050405020304" pitchFamily="18" charset="0"/>
                        </a:rPr>
                        <a:t>MG2</a:t>
                      </a:r>
                      <a:endParaRPr lang="es-E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8915">
                <a:tc>
                  <a:txBody>
                    <a:bodyPr/>
                    <a:lstStyle/>
                    <a:p>
                      <a:pPr marL="0" indent="0" algn="ctr">
                        <a:spcAft>
                          <a:spcPts val="0"/>
                        </a:spcAft>
                      </a:pPr>
                      <a:r>
                        <a:rPr lang="es-ES" sz="1400" b="1" i="1" dirty="0">
                          <a:effectLst/>
                          <a:latin typeface="Times New Roman" panose="02020603050405020304" pitchFamily="18" charset="0"/>
                          <a:ea typeface="Calibri" panose="020F0502020204030204" pitchFamily="34" charset="0"/>
                        </a:rPr>
                        <a:t>P</a:t>
                      </a:r>
                      <a:r>
                        <a:rPr lang="es-ES" sz="1400" b="1" i="1" baseline="-25000" dirty="0">
                          <a:effectLst/>
                          <a:latin typeface="Times New Roman" panose="02020603050405020304" pitchFamily="18" charset="0"/>
                          <a:ea typeface="Calibri" panose="020F0502020204030204" pitchFamily="34" charset="0"/>
                        </a:rPr>
                        <a:t>G</a:t>
                      </a:r>
                      <a:r>
                        <a:rPr lang="es-ES" sz="1400" b="1" baseline="-25000" dirty="0">
                          <a:effectLst/>
                          <a:latin typeface="Times New Roman" panose="02020603050405020304" pitchFamily="18" charset="0"/>
                          <a:ea typeface="Calibri" panose="020F0502020204030204" pitchFamily="34" charset="0"/>
                        </a:rPr>
                        <a:t>1</a:t>
                      </a:r>
                      <a:r>
                        <a:rPr lang="es-ES" sz="1400" b="1" i="1" baseline="-25000" dirty="0">
                          <a:effectLst/>
                          <a:latin typeface="Times New Roman" panose="02020603050405020304" pitchFamily="18" charset="0"/>
                          <a:ea typeface="Calibri" panose="020F0502020204030204" pitchFamily="34" charset="0"/>
                        </a:rPr>
                        <a:t>,MAX</a:t>
                      </a:r>
                      <a:r>
                        <a:rPr lang="es-ES" sz="1400" b="1" baseline="-25000" dirty="0">
                          <a:effectLst/>
                          <a:latin typeface="Times New Roman" panose="02020603050405020304" pitchFamily="18" charset="0"/>
                          <a:ea typeface="Calibri" panose="020F0502020204030204" pitchFamily="34" charset="0"/>
                        </a:rPr>
                        <a:t>  </a:t>
                      </a:r>
                      <a:r>
                        <a:rPr lang="es-ES" sz="1400" b="1" dirty="0">
                          <a:effectLst/>
                          <a:latin typeface="Times New Roman" panose="02020603050405020304" pitchFamily="18" charset="0"/>
                          <a:ea typeface="Calibri" panose="020F0502020204030204" pitchFamily="34" charset="0"/>
                        </a:rPr>
                        <a:t>(kW)</a:t>
                      </a:r>
                      <a:endParaRPr lang="es-E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marL="0" indent="0" algn="ctr">
                        <a:spcAft>
                          <a:spcPts val="0"/>
                        </a:spcAft>
                      </a:pPr>
                      <a:r>
                        <a:rPr lang="es-ES" sz="1400" b="1" i="1" dirty="0">
                          <a:effectLst/>
                          <a:latin typeface="Times New Roman" panose="02020603050405020304" pitchFamily="18" charset="0"/>
                          <a:ea typeface="Calibri" panose="020F0502020204030204" pitchFamily="34" charset="0"/>
                        </a:rPr>
                        <a:t>P</a:t>
                      </a:r>
                      <a:r>
                        <a:rPr lang="es-ES" sz="1400" b="1" i="1" baseline="-25000" dirty="0">
                          <a:effectLst/>
                          <a:latin typeface="Times New Roman" panose="02020603050405020304" pitchFamily="18" charset="0"/>
                          <a:ea typeface="Calibri" panose="020F0502020204030204" pitchFamily="34" charset="0"/>
                        </a:rPr>
                        <a:t>G</a:t>
                      </a:r>
                      <a:r>
                        <a:rPr lang="es-ES" sz="1400" b="1" baseline="-25000" dirty="0">
                          <a:effectLst/>
                          <a:latin typeface="Times New Roman" panose="02020603050405020304" pitchFamily="18" charset="0"/>
                          <a:ea typeface="Calibri" panose="020F0502020204030204" pitchFamily="34" charset="0"/>
                        </a:rPr>
                        <a:t>1</a:t>
                      </a:r>
                      <a:r>
                        <a:rPr lang="es-ES" sz="1400" b="1" i="1" baseline="-25000" dirty="0">
                          <a:effectLst/>
                          <a:latin typeface="Times New Roman" panose="02020603050405020304" pitchFamily="18" charset="0"/>
                          <a:ea typeface="Calibri" panose="020F0502020204030204" pitchFamily="34" charset="0"/>
                        </a:rPr>
                        <a:t>,MIN</a:t>
                      </a:r>
                      <a:r>
                        <a:rPr lang="es-ES" sz="1400" b="1" baseline="-25000" dirty="0">
                          <a:effectLst/>
                          <a:latin typeface="Times New Roman" panose="02020603050405020304" pitchFamily="18" charset="0"/>
                          <a:ea typeface="Calibri" panose="020F0502020204030204" pitchFamily="34" charset="0"/>
                        </a:rPr>
                        <a:t>  </a:t>
                      </a:r>
                      <a:r>
                        <a:rPr lang="es-ES" sz="1400" b="1" dirty="0">
                          <a:effectLst/>
                          <a:latin typeface="Times New Roman" panose="02020603050405020304" pitchFamily="18" charset="0"/>
                          <a:ea typeface="Calibri" panose="020F0502020204030204" pitchFamily="34" charset="0"/>
                        </a:rPr>
                        <a:t>(kW)</a:t>
                      </a:r>
                      <a:endParaRPr lang="es-ES" sz="14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indent="0" algn="ctr">
                        <a:lnSpc>
                          <a:spcPct val="200000"/>
                        </a:lnSpc>
                        <a:spcAft>
                          <a:spcPts val="0"/>
                        </a:spcAft>
                      </a:pPr>
                      <a:r>
                        <a:rPr lang="es-ES" sz="1400" b="1" i="1" dirty="0">
                          <a:effectLst/>
                          <a:latin typeface="Times New Roman" panose="02020603050405020304" pitchFamily="18" charset="0"/>
                          <a:ea typeface="Calibri" panose="020F0502020204030204" pitchFamily="34" charset="0"/>
                          <a:cs typeface="Times New Roman" panose="02020603050405020304" pitchFamily="18" charset="0"/>
                        </a:rPr>
                        <a:t>MPD </a:t>
                      </a:r>
                      <a:r>
                        <a:rPr lang="es-ES" sz="1400" b="1" dirty="0">
                          <a:effectLst/>
                          <a:latin typeface="Times New Roman" panose="02020603050405020304" pitchFamily="18" charset="0"/>
                          <a:ea typeface="Calibri" panose="020F0502020204030204" pitchFamily="34" charset="0"/>
                          <a:cs typeface="Times New Roman" panose="02020603050405020304" pitchFamily="18" charset="0"/>
                        </a:rPr>
                        <a:t>(W/h)</a:t>
                      </a:r>
                      <a:r>
                        <a:rPr lang="es-ES" sz="1400" b="1" baseline="-25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180340" algn="ctr">
                        <a:spcAft>
                          <a:spcPts val="0"/>
                        </a:spcAft>
                      </a:pPr>
                      <a:r>
                        <a:rPr lang="en-US" sz="1400" b="1" dirty="0">
                          <a:effectLst/>
                          <a:latin typeface="Times New Roman" panose="02020603050405020304" pitchFamily="18" charset="0"/>
                          <a:ea typeface="Times New Roman" panose="02020603050405020304" pitchFamily="18" charset="0"/>
                        </a:rPr>
                        <a:t> </a:t>
                      </a:r>
                      <a:endParaRPr lang="es-ES" sz="14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indent="0" algn="ctr">
                        <a:lnSpc>
                          <a:spcPct val="200000"/>
                        </a:lnSpc>
                        <a:spcAft>
                          <a:spcPts val="0"/>
                        </a:spcAft>
                      </a:pPr>
                      <a:r>
                        <a:rPr lang="es-ES" sz="1400" b="1" i="1" dirty="0">
                          <a:effectLst/>
                          <a:latin typeface="Times New Roman" panose="02020603050405020304" pitchFamily="18" charset="0"/>
                          <a:ea typeface="Calibri" panose="020F0502020204030204" pitchFamily="34" charset="0"/>
                          <a:cs typeface="Times New Roman" panose="02020603050405020304" pitchFamily="18" charset="0"/>
                        </a:rPr>
                        <a:t>APD </a:t>
                      </a:r>
                      <a:r>
                        <a:rPr lang="es-ES" sz="1400" b="1" dirty="0">
                          <a:effectLst/>
                          <a:latin typeface="Times New Roman" panose="02020603050405020304" pitchFamily="18" charset="0"/>
                          <a:ea typeface="Calibri" panose="020F0502020204030204" pitchFamily="34" charset="0"/>
                          <a:cs typeface="Times New Roman" panose="02020603050405020304" pitchFamily="18" charset="0"/>
                        </a:rPr>
                        <a:t>(W/h)</a:t>
                      </a:r>
                      <a:r>
                        <a:rPr lang="es-ES" sz="1400" b="1" baseline="-25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180340" algn="ctr">
                        <a:spcAft>
                          <a:spcPts val="0"/>
                        </a:spcAft>
                      </a:pPr>
                      <a:r>
                        <a:rPr lang="en-US" sz="1400" b="1" dirty="0">
                          <a:effectLst/>
                          <a:latin typeface="Times New Roman" panose="02020603050405020304" pitchFamily="18" charset="0"/>
                          <a:ea typeface="Times New Roman" panose="02020603050405020304" pitchFamily="18" charset="0"/>
                        </a:rPr>
                        <a:t> </a:t>
                      </a:r>
                      <a:endParaRPr lang="es-ES" sz="14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indent="0" algn="ctr">
                        <a:lnSpc>
                          <a:spcPct val="200000"/>
                        </a:lnSpc>
                        <a:spcAft>
                          <a:spcPts val="0"/>
                        </a:spcAft>
                      </a:pPr>
                      <a:r>
                        <a:rPr lang="es-ES" sz="1400" b="1" i="1" dirty="0">
                          <a:effectLst/>
                          <a:latin typeface="Times New Roman" panose="02020603050405020304" pitchFamily="18" charset="0"/>
                          <a:ea typeface="Calibri" panose="020F0502020204030204" pitchFamily="34" charset="0"/>
                          <a:cs typeface="Times New Roman" panose="02020603050405020304" pitchFamily="18" charset="0"/>
                        </a:rPr>
                        <a:t>PPV</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180340" algn="ctr">
                        <a:spcAft>
                          <a:spcPts val="0"/>
                        </a:spcAft>
                      </a:pPr>
                      <a:r>
                        <a:rPr lang="en-US" sz="1400" b="1" dirty="0">
                          <a:effectLst/>
                          <a:latin typeface="Times New Roman" panose="02020603050405020304" pitchFamily="18" charset="0"/>
                          <a:ea typeface="Times New Roman" panose="02020603050405020304" pitchFamily="18" charset="0"/>
                        </a:rPr>
                        <a:t> </a:t>
                      </a:r>
                      <a:endParaRPr lang="es-ES" sz="1400" dirty="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r>
              <a:tr h="100965">
                <a:tc>
                  <a:txBody>
                    <a:bodyPr/>
                    <a:lstStyle/>
                    <a:p>
                      <a:pPr marL="0" indent="0" algn="ctr">
                        <a:spcAft>
                          <a:spcPts val="0"/>
                        </a:spcAft>
                      </a:pPr>
                      <a:r>
                        <a:rPr lang="en-US" sz="1400" dirty="0" smtClean="0">
                          <a:effectLst/>
                          <a:latin typeface="Times New Roman" panose="02020603050405020304" pitchFamily="18" charset="0"/>
                          <a:ea typeface="Times New Roman" panose="02020603050405020304" pitchFamily="18" charset="0"/>
                        </a:rPr>
                        <a:t>1.58</a:t>
                      </a:r>
                      <a:endParaRPr lang="es-E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marL="0" indent="0" algn="ctr">
                        <a:spcAft>
                          <a:spcPts val="0"/>
                        </a:spcAft>
                      </a:pPr>
                      <a:r>
                        <a:rPr lang="en-US" sz="1400" dirty="0" smtClean="0">
                          <a:effectLst/>
                          <a:latin typeface="Times New Roman" panose="02020603050405020304" pitchFamily="18" charset="0"/>
                          <a:ea typeface="Times New Roman" panose="02020603050405020304" pitchFamily="18" charset="0"/>
                        </a:rPr>
                        <a:t>-1.67</a:t>
                      </a:r>
                      <a:endParaRPr lang="es-ES" sz="14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indent="0" algn="ctr">
                        <a:spcAft>
                          <a:spcPts val="0"/>
                        </a:spcAft>
                      </a:pPr>
                      <a:r>
                        <a:rPr lang="en-US" sz="1400" dirty="0" smtClean="0">
                          <a:effectLst/>
                          <a:latin typeface="Times New Roman" panose="02020603050405020304" pitchFamily="18" charset="0"/>
                          <a:ea typeface="Times New Roman" panose="02020603050405020304" pitchFamily="18" charset="0"/>
                        </a:rPr>
                        <a:t>503.97</a:t>
                      </a:r>
                      <a:endParaRPr lang="es-ES" sz="14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indent="0" algn="ctr">
                        <a:spcAft>
                          <a:spcPts val="0"/>
                        </a:spcAft>
                      </a:pPr>
                      <a:r>
                        <a:rPr lang="en-US" sz="1400" dirty="0" smtClean="0">
                          <a:effectLst/>
                          <a:latin typeface="Times New Roman" panose="02020603050405020304" pitchFamily="18" charset="0"/>
                          <a:ea typeface="Times New Roman" panose="02020603050405020304" pitchFamily="18" charset="0"/>
                        </a:rPr>
                        <a:t>52.50</a:t>
                      </a:r>
                      <a:endParaRPr lang="es-ES" sz="14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indent="0" algn="ctr">
                        <a:spcAft>
                          <a:spcPts val="0"/>
                        </a:spcAft>
                      </a:pPr>
                      <a:r>
                        <a:rPr lang="en-US" sz="1400" dirty="0" smtClean="0">
                          <a:effectLst/>
                          <a:latin typeface="Times New Roman" panose="02020603050405020304" pitchFamily="18" charset="0"/>
                          <a:ea typeface="Times New Roman" panose="02020603050405020304" pitchFamily="18" charset="0"/>
                        </a:rPr>
                        <a:t>3.19</a:t>
                      </a:r>
                      <a:endParaRPr lang="es-ES" sz="1400" dirty="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60388772"/>
              </p:ext>
            </p:extLst>
          </p:nvPr>
        </p:nvGraphicFramePr>
        <p:xfrm>
          <a:off x="2826244" y="1950275"/>
          <a:ext cx="5771403" cy="1124707"/>
        </p:xfrm>
        <a:graphic>
          <a:graphicData uri="http://schemas.openxmlformats.org/drawingml/2006/table">
            <a:tbl>
              <a:tblPr firstRow="1" firstCol="1" bandRow="1"/>
              <a:tblGrid>
                <a:gridCol w="1153723"/>
                <a:gridCol w="1154420"/>
                <a:gridCol w="1154420"/>
                <a:gridCol w="1154420"/>
                <a:gridCol w="1154420"/>
              </a:tblGrid>
              <a:tr h="271267">
                <a:tc gridSpan="5">
                  <a:txBody>
                    <a:bodyPr/>
                    <a:lstStyle/>
                    <a:p>
                      <a:pPr marL="457200" indent="180340" algn="ctr">
                        <a:spcAft>
                          <a:spcPts val="0"/>
                        </a:spcAft>
                      </a:pPr>
                      <a:r>
                        <a:rPr lang="es-ES" sz="1400" b="1" dirty="0">
                          <a:solidFill>
                            <a:srgbClr val="FFFFFF"/>
                          </a:solidFill>
                          <a:effectLst/>
                          <a:latin typeface="Times New Roman" panose="02020603050405020304" pitchFamily="18" charset="0"/>
                          <a:ea typeface="Times New Roman" panose="02020603050405020304" pitchFamily="18" charset="0"/>
                        </a:rPr>
                        <a:t>Índices de </a:t>
                      </a:r>
                      <a:r>
                        <a:rPr lang="es-EC" sz="1400" b="1" dirty="0">
                          <a:solidFill>
                            <a:srgbClr val="FFFFFF"/>
                          </a:solidFill>
                          <a:effectLst/>
                          <a:latin typeface="Times New Roman" panose="02020603050405020304" pitchFamily="18" charset="0"/>
                          <a:ea typeface="Times New Roman" panose="02020603050405020304" pitchFamily="18" charset="0"/>
                        </a:rPr>
                        <a:t>calidad</a:t>
                      </a:r>
                      <a:r>
                        <a:rPr lang="es-ES" sz="1400" b="1" dirty="0">
                          <a:solidFill>
                            <a:srgbClr val="FFFFFF"/>
                          </a:solidFill>
                          <a:effectLst/>
                          <a:latin typeface="Times New Roman" panose="02020603050405020304" pitchFamily="18" charset="0"/>
                          <a:ea typeface="Times New Roman" panose="02020603050405020304" pitchFamily="18" charset="0"/>
                        </a:rPr>
                        <a:t> MG1</a:t>
                      </a:r>
                      <a:endParaRPr lang="es-E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8915">
                <a:tc>
                  <a:txBody>
                    <a:bodyPr/>
                    <a:lstStyle/>
                    <a:p>
                      <a:pPr marL="0" indent="0" algn="ctr">
                        <a:spcAft>
                          <a:spcPts val="0"/>
                        </a:spcAft>
                      </a:pPr>
                      <a:r>
                        <a:rPr lang="es-ES" sz="1400" b="1" i="1" dirty="0">
                          <a:effectLst/>
                          <a:latin typeface="Times New Roman" panose="02020603050405020304" pitchFamily="18" charset="0"/>
                          <a:ea typeface="Calibri" panose="020F0502020204030204" pitchFamily="34" charset="0"/>
                        </a:rPr>
                        <a:t>P</a:t>
                      </a:r>
                      <a:r>
                        <a:rPr lang="es-ES" sz="1400" b="1" i="1" baseline="-25000" dirty="0">
                          <a:effectLst/>
                          <a:latin typeface="Times New Roman" panose="02020603050405020304" pitchFamily="18" charset="0"/>
                          <a:ea typeface="Calibri" panose="020F0502020204030204" pitchFamily="34" charset="0"/>
                        </a:rPr>
                        <a:t>G</a:t>
                      </a:r>
                      <a:r>
                        <a:rPr lang="es-ES" sz="1400" b="1" baseline="-25000" dirty="0">
                          <a:effectLst/>
                          <a:latin typeface="Times New Roman" panose="02020603050405020304" pitchFamily="18" charset="0"/>
                          <a:ea typeface="Calibri" panose="020F0502020204030204" pitchFamily="34" charset="0"/>
                        </a:rPr>
                        <a:t>1</a:t>
                      </a:r>
                      <a:r>
                        <a:rPr lang="es-ES" sz="1400" b="1" i="1" baseline="-25000" dirty="0">
                          <a:effectLst/>
                          <a:latin typeface="Times New Roman" panose="02020603050405020304" pitchFamily="18" charset="0"/>
                          <a:ea typeface="Calibri" panose="020F0502020204030204" pitchFamily="34" charset="0"/>
                        </a:rPr>
                        <a:t>,MAX</a:t>
                      </a:r>
                      <a:r>
                        <a:rPr lang="es-ES" sz="1400" b="1" baseline="-25000" dirty="0">
                          <a:effectLst/>
                          <a:latin typeface="Times New Roman" panose="02020603050405020304" pitchFamily="18" charset="0"/>
                          <a:ea typeface="Calibri" panose="020F0502020204030204" pitchFamily="34" charset="0"/>
                        </a:rPr>
                        <a:t>  </a:t>
                      </a:r>
                      <a:r>
                        <a:rPr lang="es-ES" sz="1400" b="1" dirty="0">
                          <a:effectLst/>
                          <a:latin typeface="Times New Roman" panose="02020603050405020304" pitchFamily="18" charset="0"/>
                          <a:ea typeface="Calibri" panose="020F0502020204030204" pitchFamily="34" charset="0"/>
                        </a:rPr>
                        <a:t>(kW)</a:t>
                      </a:r>
                      <a:endParaRPr lang="es-E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marL="0" indent="0" algn="ctr">
                        <a:spcAft>
                          <a:spcPts val="0"/>
                        </a:spcAft>
                      </a:pPr>
                      <a:r>
                        <a:rPr lang="es-ES" sz="1400" b="1" i="1" dirty="0">
                          <a:effectLst/>
                          <a:latin typeface="Times New Roman" panose="02020603050405020304" pitchFamily="18" charset="0"/>
                          <a:ea typeface="Calibri" panose="020F0502020204030204" pitchFamily="34" charset="0"/>
                        </a:rPr>
                        <a:t>P</a:t>
                      </a:r>
                      <a:r>
                        <a:rPr lang="es-ES" sz="1400" b="1" i="1" baseline="-25000" dirty="0">
                          <a:effectLst/>
                          <a:latin typeface="Times New Roman" panose="02020603050405020304" pitchFamily="18" charset="0"/>
                          <a:ea typeface="Calibri" panose="020F0502020204030204" pitchFamily="34" charset="0"/>
                        </a:rPr>
                        <a:t>G</a:t>
                      </a:r>
                      <a:r>
                        <a:rPr lang="es-ES" sz="1400" b="1" baseline="-25000" dirty="0">
                          <a:effectLst/>
                          <a:latin typeface="Times New Roman" panose="02020603050405020304" pitchFamily="18" charset="0"/>
                          <a:ea typeface="Calibri" panose="020F0502020204030204" pitchFamily="34" charset="0"/>
                        </a:rPr>
                        <a:t>1</a:t>
                      </a:r>
                      <a:r>
                        <a:rPr lang="es-ES" sz="1400" b="1" i="1" baseline="-25000" dirty="0">
                          <a:effectLst/>
                          <a:latin typeface="Times New Roman" panose="02020603050405020304" pitchFamily="18" charset="0"/>
                          <a:ea typeface="Calibri" panose="020F0502020204030204" pitchFamily="34" charset="0"/>
                        </a:rPr>
                        <a:t>,MIN</a:t>
                      </a:r>
                      <a:r>
                        <a:rPr lang="es-ES" sz="1400" b="1" baseline="-25000" dirty="0">
                          <a:effectLst/>
                          <a:latin typeface="Times New Roman" panose="02020603050405020304" pitchFamily="18" charset="0"/>
                          <a:ea typeface="Calibri" panose="020F0502020204030204" pitchFamily="34" charset="0"/>
                        </a:rPr>
                        <a:t>  </a:t>
                      </a:r>
                      <a:r>
                        <a:rPr lang="es-ES" sz="1400" b="1" dirty="0">
                          <a:effectLst/>
                          <a:latin typeface="Times New Roman" panose="02020603050405020304" pitchFamily="18" charset="0"/>
                          <a:ea typeface="Calibri" panose="020F0502020204030204" pitchFamily="34" charset="0"/>
                        </a:rPr>
                        <a:t>(kW)</a:t>
                      </a:r>
                      <a:endParaRPr lang="es-ES" sz="14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indent="0" algn="ctr">
                        <a:lnSpc>
                          <a:spcPct val="200000"/>
                        </a:lnSpc>
                        <a:spcAft>
                          <a:spcPts val="0"/>
                        </a:spcAft>
                      </a:pPr>
                      <a:r>
                        <a:rPr lang="es-ES" sz="1400" b="1" i="1" dirty="0">
                          <a:effectLst/>
                          <a:latin typeface="Times New Roman" panose="02020603050405020304" pitchFamily="18" charset="0"/>
                          <a:ea typeface="Calibri" panose="020F0502020204030204" pitchFamily="34" charset="0"/>
                          <a:cs typeface="Times New Roman" panose="02020603050405020304" pitchFamily="18" charset="0"/>
                        </a:rPr>
                        <a:t>MPD </a:t>
                      </a:r>
                      <a:r>
                        <a:rPr lang="es-ES" sz="1400" b="1" dirty="0">
                          <a:effectLst/>
                          <a:latin typeface="Times New Roman" panose="02020603050405020304" pitchFamily="18" charset="0"/>
                          <a:ea typeface="Calibri" panose="020F0502020204030204" pitchFamily="34" charset="0"/>
                          <a:cs typeface="Times New Roman" panose="02020603050405020304" pitchFamily="18" charset="0"/>
                        </a:rPr>
                        <a:t>(W/h)</a:t>
                      </a:r>
                      <a:r>
                        <a:rPr lang="es-ES" sz="1400" b="1" baseline="-25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180340" algn="ctr">
                        <a:spcAft>
                          <a:spcPts val="0"/>
                        </a:spcAft>
                      </a:pPr>
                      <a:r>
                        <a:rPr lang="en-US" sz="1400" b="1" dirty="0">
                          <a:effectLst/>
                          <a:latin typeface="Times New Roman" panose="02020603050405020304" pitchFamily="18" charset="0"/>
                          <a:ea typeface="Times New Roman" panose="02020603050405020304" pitchFamily="18" charset="0"/>
                        </a:rPr>
                        <a:t> </a:t>
                      </a:r>
                      <a:endParaRPr lang="es-ES" sz="14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indent="0" algn="ctr">
                        <a:lnSpc>
                          <a:spcPct val="200000"/>
                        </a:lnSpc>
                        <a:spcAft>
                          <a:spcPts val="0"/>
                        </a:spcAft>
                      </a:pPr>
                      <a:r>
                        <a:rPr lang="es-ES" sz="1400" b="1" i="1" dirty="0">
                          <a:effectLst/>
                          <a:latin typeface="Times New Roman" panose="02020603050405020304" pitchFamily="18" charset="0"/>
                          <a:ea typeface="Calibri" panose="020F0502020204030204" pitchFamily="34" charset="0"/>
                          <a:cs typeface="Times New Roman" panose="02020603050405020304" pitchFamily="18" charset="0"/>
                        </a:rPr>
                        <a:t>APD </a:t>
                      </a:r>
                      <a:r>
                        <a:rPr lang="es-ES" sz="1400" b="1" dirty="0">
                          <a:effectLst/>
                          <a:latin typeface="Times New Roman" panose="02020603050405020304" pitchFamily="18" charset="0"/>
                          <a:ea typeface="Calibri" panose="020F0502020204030204" pitchFamily="34" charset="0"/>
                          <a:cs typeface="Times New Roman" panose="02020603050405020304" pitchFamily="18" charset="0"/>
                        </a:rPr>
                        <a:t>(W/h)</a:t>
                      </a:r>
                      <a:r>
                        <a:rPr lang="es-ES" sz="1400" b="1" baseline="-25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180340" algn="ctr">
                        <a:spcAft>
                          <a:spcPts val="0"/>
                        </a:spcAft>
                      </a:pPr>
                      <a:r>
                        <a:rPr lang="en-US" sz="1400" b="1" dirty="0">
                          <a:effectLst/>
                          <a:latin typeface="Times New Roman" panose="02020603050405020304" pitchFamily="18" charset="0"/>
                          <a:ea typeface="Times New Roman" panose="02020603050405020304" pitchFamily="18" charset="0"/>
                        </a:rPr>
                        <a:t> </a:t>
                      </a:r>
                      <a:endParaRPr lang="es-ES" sz="14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indent="0" algn="ctr">
                        <a:lnSpc>
                          <a:spcPct val="200000"/>
                        </a:lnSpc>
                        <a:spcAft>
                          <a:spcPts val="0"/>
                        </a:spcAft>
                      </a:pPr>
                      <a:r>
                        <a:rPr lang="es-ES" sz="1400" b="1" i="1" dirty="0">
                          <a:effectLst/>
                          <a:latin typeface="Times New Roman" panose="02020603050405020304" pitchFamily="18" charset="0"/>
                          <a:ea typeface="Calibri" panose="020F0502020204030204" pitchFamily="34" charset="0"/>
                          <a:cs typeface="Times New Roman" panose="02020603050405020304" pitchFamily="18" charset="0"/>
                        </a:rPr>
                        <a:t>PPV</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180340" algn="ctr">
                        <a:spcAft>
                          <a:spcPts val="0"/>
                        </a:spcAft>
                      </a:pPr>
                      <a:r>
                        <a:rPr lang="en-US" sz="1400" b="1" dirty="0">
                          <a:effectLst/>
                          <a:latin typeface="Times New Roman" panose="02020603050405020304" pitchFamily="18" charset="0"/>
                          <a:ea typeface="Times New Roman" panose="02020603050405020304" pitchFamily="18" charset="0"/>
                        </a:rPr>
                        <a:t> </a:t>
                      </a:r>
                      <a:endParaRPr lang="es-ES" sz="1400" dirty="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r>
              <a:tr h="100965">
                <a:tc>
                  <a:txBody>
                    <a:bodyPr/>
                    <a:lstStyle/>
                    <a:p>
                      <a:pPr marL="0" indent="0" algn="ctr">
                        <a:spcAft>
                          <a:spcPts val="0"/>
                        </a:spcAft>
                      </a:pPr>
                      <a:r>
                        <a:rPr lang="en-US" sz="1400" dirty="0">
                          <a:effectLst/>
                          <a:latin typeface="Times New Roman" panose="02020603050405020304" pitchFamily="18" charset="0"/>
                          <a:ea typeface="Times New Roman" panose="02020603050405020304" pitchFamily="18" charset="0"/>
                        </a:rPr>
                        <a:t>1.89</a:t>
                      </a:r>
                      <a:endParaRPr lang="es-E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marL="0" indent="0" algn="ctr">
                        <a:spcAft>
                          <a:spcPts val="0"/>
                        </a:spcAft>
                      </a:pPr>
                      <a:r>
                        <a:rPr lang="en-US" sz="1400" dirty="0">
                          <a:effectLst/>
                          <a:latin typeface="Times New Roman" panose="02020603050405020304" pitchFamily="18" charset="0"/>
                          <a:ea typeface="Times New Roman" panose="02020603050405020304" pitchFamily="18" charset="0"/>
                        </a:rPr>
                        <a:t>-1.48</a:t>
                      </a:r>
                      <a:endParaRPr lang="es-ES" sz="14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indent="0" algn="ctr">
                        <a:spcAft>
                          <a:spcPts val="0"/>
                        </a:spcAft>
                      </a:pPr>
                      <a:r>
                        <a:rPr lang="en-US" sz="1400" dirty="0">
                          <a:effectLst/>
                          <a:latin typeface="Times New Roman" panose="02020603050405020304" pitchFamily="18" charset="0"/>
                          <a:ea typeface="Times New Roman" panose="02020603050405020304" pitchFamily="18" charset="0"/>
                        </a:rPr>
                        <a:t>480.5</a:t>
                      </a:r>
                      <a:endParaRPr lang="es-ES" sz="14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indent="0" algn="ctr">
                        <a:spcAft>
                          <a:spcPts val="0"/>
                        </a:spcAft>
                      </a:pPr>
                      <a:r>
                        <a:rPr lang="en-US" sz="1400" dirty="0">
                          <a:effectLst/>
                          <a:latin typeface="Times New Roman" panose="02020603050405020304" pitchFamily="18" charset="0"/>
                          <a:ea typeface="Times New Roman" panose="02020603050405020304" pitchFamily="18" charset="0"/>
                        </a:rPr>
                        <a:t>51.79</a:t>
                      </a:r>
                      <a:endParaRPr lang="es-ES" sz="14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indent="0" algn="ctr">
                        <a:spcAft>
                          <a:spcPts val="0"/>
                        </a:spcAft>
                      </a:pPr>
                      <a:r>
                        <a:rPr lang="en-US" sz="1400" dirty="0">
                          <a:effectLst/>
                          <a:latin typeface="Times New Roman" panose="02020603050405020304" pitchFamily="18" charset="0"/>
                          <a:ea typeface="Times New Roman" panose="02020603050405020304" pitchFamily="18" charset="0"/>
                        </a:rPr>
                        <a:t>2.76</a:t>
                      </a:r>
                      <a:endParaRPr lang="es-ES" sz="1400" dirty="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0761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33"/>
                                        </p:tgtEl>
                                        <p:attrNameLst>
                                          <p:attrName>ppt_x</p:attrName>
                                        </p:attrNameLst>
                                      </p:cBhvr>
                                      <p:tavLst>
                                        <p:tav tm="0">
                                          <p:val>
                                            <p:strVal val="ppt_x"/>
                                          </p:val>
                                        </p:tav>
                                        <p:tav tm="100000">
                                          <p:val>
                                            <p:strVal val="ppt_x"/>
                                          </p:val>
                                        </p:tav>
                                      </p:tavLst>
                                    </p:anim>
                                    <p:anim calcmode="lin" valueType="num">
                                      <p:cBhvr additive="base">
                                        <p:cTn id="23" dur="500"/>
                                        <p:tgtEl>
                                          <p:spTgt spid="33"/>
                                        </p:tgtEl>
                                        <p:attrNameLst>
                                          <p:attrName>ppt_y</p:attrName>
                                        </p:attrNameLst>
                                      </p:cBhvr>
                                      <p:tavLst>
                                        <p:tav tm="0">
                                          <p:val>
                                            <p:strVal val="ppt_y"/>
                                          </p:val>
                                        </p:tav>
                                        <p:tav tm="100000">
                                          <p:val>
                                            <p:strVal val="1+ppt_h/2"/>
                                          </p:val>
                                        </p:tav>
                                      </p:tavLst>
                                    </p:anim>
                                    <p:set>
                                      <p:cBhvr>
                                        <p:cTn id="24" dur="1" fill="hold">
                                          <p:stCondLst>
                                            <p:cond delay="499"/>
                                          </p:stCondLst>
                                        </p:cTn>
                                        <p:tgtEl>
                                          <p:spTgt spid="33"/>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34"/>
                                        </p:tgtEl>
                                        <p:attrNameLst>
                                          <p:attrName>ppt_x</p:attrName>
                                        </p:attrNameLst>
                                      </p:cBhvr>
                                      <p:tavLst>
                                        <p:tav tm="0">
                                          <p:val>
                                            <p:strVal val="ppt_x"/>
                                          </p:val>
                                        </p:tav>
                                        <p:tav tm="100000">
                                          <p:val>
                                            <p:strVal val="ppt_x"/>
                                          </p:val>
                                        </p:tav>
                                      </p:tavLst>
                                    </p:anim>
                                    <p:anim calcmode="lin" valueType="num">
                                      <p:cBhvr additive="base">
                                        <p:cTn id="27" dur="500"/>
                                        <p:tgtEl>
                                          <p:spTgt spid="34"/>
                                        </p:tgtEl>
                                        <p:attrNameLst>
                                          <p:attrName>ppt_y</p:attrName>
                                        </p:attrNameLst>
                                      </p:cBhvr>
                                      <p:tavLst>
                                        <p:tav tm="0">
                                          <p:val>
                                            <p:strVal val="ppt_y"/>
                                          </p:val>
                                        </p:tav>
                                        <p:tav tm="100000">
                                          <p:val>
                                            <p:strVal val="1+ppt_h/2"/>
                                          </p:val>
                                        </p:tav>
                                      </p:tavLst>
                                    </p:anim>
                                    <p:set>
                                      <p:cBhvr>
                                        <p:cTn id="28" dur="1" fill="hold">
                                          <p:stCondLst>
                                            <p:cond delay="499"/>
                                          </p:stCondLst>
                                        </p:cTn>
                                        <p:tgtEl>
                                          <p:spTgt spid="3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ppt_x"/>
                                          </p:val>
                                        </p:tav>
                                        <p:tav tm="100000">
                                          <p:val>
                                            <p:strVal val="#ppt_x"/>
                                          </p:val>
                                        </p:tav>
                                      </p:tavLst>
                                    </p:anim>
                                    <p:anim calcmode="lin" valueType="num">
                                      <p:cBhvr additive="base">
                                        <p:cTn id="46" dur="500" fill="hold"/>
                                        <p:tgtEl>
                                          <p:spTgt spid="3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35"/>
                                        </p:tgtEl>
                                        <p:attrNameLst>
                                          <p:attrName>ppt_x</p:attrName>
                                        </p:attrNameLst>
                                      </p:cBhvr>
                                      <p:tavLst>
                                        <p:tav tm="0">
                                          <p:val>
                                            <p:strVal val="ppt_x"/>
                                          </p:val>
                                        </p:tav>
                                        <p:tav tm="100000">
                                          <p:val>
                                            <p:strVal val="ppt_x"/>
                                          </p:val>
                                        </p:tav>
                                      </p:tavLst>
                                    </p:anim>
                                    <p:anim calcmode="lin" valueType="num">
                                      <p:cBhvr additive="base">
                                        <p:cTn id="55" dur="500"/>
                                        <p:tgtEl>
                                          <p:spTgt spid="35"/>
                                        </p:tgtEl>
                                        <p:attrNameLst>
                                          <p:attrName>ppt_y</p:attrName>
                                        </p:attrNameLst>
                                      </p:cBhvr>
                                      <p:tavLst>
                                        <p:tav tm="0">
                                          <p:val>
                                            <p:strVal val="ppt_y"/>
                                          </p:val>
                                        </p:tav>
                                        <p:tav tm="100000">
                                          <p:val>
                                            <p:strVal val="1+ppt_h/2"/>
                                          </p:val>
                                        </p:tav>
                                      </p:tavLst>
                                    </p:anim>
                                    <p:set>
                                      <p:cBhvr>
                                        <p:cTn id="56" dur="1" fill="hold">
                                          <p:stCondLst>
                                            <p:cond delay="499"/>
                                          </p:stCondLst>
                                        </p:cTn>
                                        <p:tgtEl>
                                          <p:spTgt spid="35"/>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36"/>
                                        </p:tgtEl>
                                        <p:attrNameLst>
                                          <p:attrName>ppt_x</p:attrName>
                                        </p:attrNameLst>
                                      </p:cBhvr>
                                      <p:tavLst>
                                        <p:tav tm="0">
                                          <p:val>
                                            <p:strVal val="ppt_x"/>
                                          </p:val>
                                        </p:tav>
                                        <p:tav tm="100000">
                                          <p:val>
                                            <p:strVal val="ppt_x"/>
                                          </p:val>
                                        </p:tav>
                                      </p:tavLst>
                                    </p:anim>
                                    <p:anim calcmode="lin" valueType="num">
                                      <p:cBhvr additive="base">
                                        <p:cTn id="59" dur="500"/>
                                        <p:tgtEl>
                                          <p:spTgt spid="36"/>
                                        </p:tgtEl>
                                        <p:attrNameLst>
                                          <p:attrName>ppt_y</p:attrName>
                                        </p:attrNameLst>
                                      </p:cBhvr>
                                      <p:tavLst>
                                        <p:tav tm="0">
                                          <p:val>
                                            <p:strVal val="ppt_y"/>
                                          </p:val>
                                        </p:tav>
                                        <p:tav tm="100000">
                                          <p:val>
                                            <p:strVal val="1+ppt_h/2"/>
                                          </p:val>
                                        </p:tav>
                                      </p:tavLst>
                                    </p:anim>
                                    <p:set>
                                      <p:cBhvr>
                                        <p:cTn id="60" dur="1" fill="hold">
                                          <p:stCondLst>
                                            <p:cond delay="499"/>
                                          </p:stCondLst>
                                        </p:cTn>
                                        <p:tgtEl>
                                          <p:spTgt spid="3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ppt_x"/>
                                          </p:val>
                                        </p:tav>
                                        <p:tav tm="100000">
                                          <p:val>
                                            <p:strVal val="#ppt_x"/>
                                          </p:val>
                                        </p:tav>
                                      </p:tavLst>
                                    </p:anim>
                                    <p:anim calcmode="lin" valueType="num">
                                      <p:cBhvr additive="base">
                                        <p:cTn id="6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19</a:t>
            </a:fld>
            <a:endParaRPr lang="es-ES" sz="1600" dirty="0">
              <a:solidFill>
                <a:srgbClr val="888888"/>
              </a:solidFill>
            </a:endParaRPr>
          </a:p>
        </p:txBody>
      </p:sp>
      <p:sp>
        <p:nvSpPr>
          <p:cNvPr id="7" name="18 Rectángulo"/>
          <p:cNvSpPr/>
          <p:nvPr/>
        </p:nvSpPr>
        <p:spPr bwMode="auto">
          <a:xfrm>
            <a:off x="2367159" y="834930"/>
            <a:ext cx="6190661"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Estrategia de gestión de energética de intercambio</a:t>
            </a:r>
            <a:endParaRPr lang="es-EC" sz="2000" b="1" dirty="0"/>
          </a:p>
        </p:txBody>
      </p:sp>
      <p:sp>
        <p:nvSpPr>
          <p:cNvPr id="25" name="18 Rectángulo"/>
          <p:cNvSpPr/>
          <p:nvPr/>
        </p:nvSpPr>
        <p:spPr bwMode="auto">
          <a:xfrm>
            <a:off x="173831" y="205871"/>
            <a:ext cx="7447691" cy="480053"/>
          </a:xfrm>
          <a:prstGeom prst="rect">
            <a:avLst/>
          </a:prstGeom>
          <a:solidFill>
            <a:schemeClr val="accent1">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FORMULACIÓN DEL PROBLEMA</a:t>
            </a:r>
            <a:endParaRPr lang="es-EC" sz="3200" b="1" dirty="0">
              <a:solidFill>
                <a:schemeClr val="bg1"/>
              </a:solidFill>
              <a:latin typeface="Calibri" panose="020F0502020204030204" pitchFamily="34" charset="0"/>
            </a:endParaRPr>
          </a:p>
        </p:txBody>
      </p:sp>
      <p:sp>
        <p:nvSpPr>
          <p:cNvPr id="26"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EMS-EXG</a:t>
            </a:r>
            <a:endParaRPr lang="es-EC" b="1" dirty="0"/>
          </a:p>
        </p:txBody>
      </p:sp>
      <p:pic>
        <p:nvPicPr>
          <p:cNvPr id="2" name="Picture 1"/>
          <p:cNvPicPr>
            <a:picLocks noChangeAspect="1"/>
          </p:cNvPicPr>
          <p:nvPr/>
        </p:nvPicPr>
        <p:blipFill rotWithShape="1">
          <a:blip r:embed="rId3"/>
          <a:srcRect b="3752"/>
          <a:stretch/>
        </p:blipFill>
        <p:spPr>
          <a:xfrm>
            <a:off x="2672152" y="1507481"/>
            <a:ext cx="5580676" cy="5350519"/>
          </a:xfrm>
          <a:prstGeom prst="rect">
            <a:avLst/>
          </a:prstGeom>
        </p:spPr>
      </p:pic>
    </p:spTree>
    <p:extLst>
      <p:ext uri="{BB962C8B-B14F-4D97-AF65-F5344CB8AC3E}">
        <p14:creationId xmlns:p14="http://schemas.microsoft.com/office/powerpoint/2010/main" val="1872744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Contenido</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8953500" y="6356350"/>
            <a:ext cx="2743200" cy="365125"/>
          </a:xfrm>
        </p:spPr>
        <p:txBody>
          <a:bodyPr/>
          <a:lstStyle/>
          <a:p>
            <a:pPr>
              <a:defRPr/>
            </a:pPr>
            <a:fld id="{E8D88C74-0DDE-8F40-A44E-D6CE8BB2242F}" type="slidenum">
              <a:rPr lang="es-ES" smtClean="0"/>
              <a:pPr>
                <a:defRPr/>
              </a:pPr>
              <a:t>2</a:t>
            </a:fld>
            <a:endParaRPr lang="es-ES" sz="1600">
              <a:solidFill>
                <a:srgbClr val="888888"/>
              </a:solidFill>
            </a:endParaRPr>
          </a:p>
        </p:txBody>
      </p:sp>
      <p:graphicFrame>
        <p:nvGraphicFramePr>
          <p:cNvPr id="15" name="Diagrama 14"/>
          <p:cNvGraphicFramePr/>
          <p:nvPr>
            <p:extLst>
              <p:ext uri="{D42A27DB-BD31-4B8C-83A1-F6EECF244321}">
                <p14:modId xmlns:p14="http://schemas.microsoft.com/office/powerpoint/2010/main" val="1986671250"/>
              </p:ext>
            </p:extLst>
          </p:nvPr>
        </p:nvGraphicFramePr>
        <p:xfrm>
          <a:off x="2416324" y="1555748"/>
          <a:ext cx="6609142" cy="4800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31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20</a:t>
            </a:fld>
            <a:endParaRPr lang="es-ES" sz="1600" dirty="0">
              <a:solidFill>
                <a:srgbClr val="888888"/>
              </a:solidFill>
            </a:endParaRPr>
          </a:p>
        </p:txBody>
      </p:sp>
      <p:sp>
        <p:nvSpPr>
          <p:cNvPr id="7" name="18 Rectángulo"/>
          <p:cNvSpPr/>
          <p:nvPr/>
        </p:nvSpPr>
        <p:spPr bwMode="auto">
          <a:xfrm>
            <a:off x="443766" y="1055076"/>
            <a:ext cx="2472856" cy="45448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Política de control</a:t>
            </a:r>
            <a:endParaRPr lang="es-EC" sz="2000" b="1" dirty="0"/>
          </a:p>
        </p:txBody>
      </p:sp>
      <p:sp>
        <p:nvSpPr>
          <p:cNvPr id="25" name="18 Rectángulo"/>
          <p:cNvSpPr/>
          <p:nvPr/>
        </p:nvSpPr>
        <p:spPr bwMode="auto">
          <a:xfrm>
            <a:off x="173830" y="56272"/>
            <a:ext cx="7633739" cy="908930"/>
          </a:xfrm>
          <a:prstGeom prst="rect">
            <a:avLst/>
          </a:prstGeom>
          <a:solidFill>
            <a:schemeClr val="accent1">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100" b="1" dirty="0" smtClean="0">
                <a:solidFill>
                  <a:schemeClr val="bg1"/>
                </a:solidFill>
                <a:latin typeface="Calibri" panose="020F0502020204030204" pitchFamily="34" charset="0"/>
              </a:rPr>
              <a:t>DISEÑO DEL EMS BASADO EN CONTROLADOR FLC</a:t>
            </a:r>
            <a:endParaRPr lang="es-EC" sz="3100" b="1" dirty="0">
              <a:solidFill>
                <a:schemeClr val="bg1"/>
              </a:solidFill>
              <a:latin typeface="Calibri" panose="020F0502020204030204" pitchFamily="34" charset="0"/>
            </a:endParaRPr>
          </a:p>
        </p:txBody>
      </p:sp>
      <p:sp>
        <p:nvSpPr>
          <p:cNvPr id="26" name="18 Rectángulo"/>
          <p:cNvSpPr/>
          <p:nvPr/>
        </p:nvSpPr>
        <p:spPr bwMode="auto">
          <a:xfrm>
            <a:off x="7933259" y="205871"/>
            <a:ext cx="1877478"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EMS-EXG</a:t>
            </a:r>
            <a:endParaRPr lang="es-EC" b="1" dirty="0"/>
          </a:p>
        </p:txBody>
      </p:sp>
      <p:graphicFrame>
        <p:nvGraphicFramePr>
          <p:cNvPr id="4" name="Diagram 3"/>
          <p:cNvGraphicFramePr/>
          <p:nvPr>
            <p:extLst>
              <p:ext uri="{D42A27DB-BD31-4B8C-83A1-F6EECF244321}">
                <p14:modId xmlns:p14="http://schemas.microsoft.com/office/powerpoint/2010/main" val="195129586"/>
              </p:ext>
            </p:extLst>
          </p:nvPr>
        </p:nvGraphicFramePr>
        <p:xfrm>
          <a:off x="2916621" y="1966080"/>
          <a:ext cx="7416799" cy="4559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1613109167"/>
              </p:ext>
            </p:extLst>
          </p:nvPr>
        </p:nvGraphicFramePr>
        <p:xfrm>
          <a:off x="845195" y="1720410"/>
          <a:ext cx="10508605" cy="50010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7882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D9579150-F8B8-419D-9EA7-1B7A114C2F4B}"/>
                                            </p:graphicEl>
                                          </p:spTgt>
                                        </p:tgtEl>
                                        <p:attrNameLst>
                                          <p:attrName>style.visibility</p:attrName>
                                        </p:attrNameLst>
                                      </p:cBhvr>
                                      <p:to>
                                        <p:strVal val="visible"/>
                                      </p:to>
                                    </p:set>
                                    <p:anim calcmode="lin" valueType="num">
                                      <p:cBhvr additive="base">
                                        <p:cTn id="7" dur="500" fill="hold"/>
                                        <p:tgtEl>
                                          <p:spTgt spid="4">
                                            <p:graphicEl>
                                              <a:dgm id="{D9579150-F8B8-419D-9EA7-1B7A114C2F4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D9579150-F8B8-419D-9EA7-1B7A114C2F4B}"/>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30F95C46-B4BA-4FC7-8F6D-ABF02B97EA78}"/>
                                            </p:graphicEl>
                                          </p:spTgt>
                                        </p:tgtEl>
                                        <p:attrNameLst>
                                          <p:attrName>style.visibility</p:attrName>
                                        </p:attrNameLst>
                                      </p:cBhvr>
                                      <p:to>
                                        <p:strVal val="visible"/>
                                      </p:to>
                                    </p:set>
                                    <p:anim calcmode="lin" valueType="num">
                                      <p:cBhvr additive="base">
                                        <p:cTn id="13" dur="500" fill="hold"/>
                                        <p:tgtEl>
                                          <p:spTgt spid="4">
                                            <p:graphicEl>
                                              <a:dgm id="{30F95C46-B4BA-4FC7-8F6D-ABF02B97EA78}"/>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30F95C46-B4BA-4FC7-8F6D-ABF02B97EA78}"/>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5A679D54-05F2-488E-AC8B-B825C10530DC}"/>
                                            </p:graphicEl>
                                          </p:spTgt>
                                        </p:tgtEl>
                                        <p:attrNameLst>
                                          <p:attrName>style.visibility</p:attrName>
                                        </p:attrNameLst>
                                      </p:cBhvr>
                                      <p:to>
                                        <p:strVal val="visible"/>
                                      </p:to>
                                    </p:set>
                                    <p:anim calcmode="lin" valueType="num">
                                      <p:cBhvr additive="base">
                                        <p:cTn id="19" dur="500" fill="hold"/>
                                        <p:tgtEl>
                                          <p:spTgt spid="4">
                                            <p:graphicEl>
                                              <a:dgm id="{5A679D54-05F2-488E-AC8B-B825C10530DC}"/>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5A679D54-05F2-488E-AC8B-B825C10530DC}"/>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1253974A-D65E-43C6-8554-EF7A3A43F594}"/>
                                            </p:graphicEl>
                                          </p:spTgt>
                                        </p:tgtEl>
                                        <p:attrNameLst>
                                          <p:attrName>style.visibility</p:attrName>
                                        </p:attrNameLst>
                                      </p:cBhvr>
                                      <p:to>
                                        <p:strVal val="visible"/>
                                      </p:to>
                                    </p:set>
                                    <p:anim calcmode="lin" valueType="num">
                                      <p:cBhvr additive="base">
                                        <p:cTn id="25" dur="500" fill="hold"/>
                                        <p:tgtEl>
                                          <p:spTgt spid="4">
                                            <p:graphicEl>
                                              <a:dgm id="{1253974A-D65E-43C6-8554-EF7A3A43F594}"/>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1253974A-D65E-43C6-8554-EF7A3A43F594}"/>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4">
                                            <p:graphicEl>
                                              <a:dgm id="{D9579150-F8B8-419D-9EA7-1B7A114C2F4B}"/>
                                            </p:graphicEl>
                                          </p:spTgt>
                                        </p:tgtEl>
                                        <p:attrNameLst>
                                          <p:attrName>ppt_x</p:attrName>
                                        </p:attrNameLst>
                                      </p:cBhvr>
                                      <p:tavLst>
                                        <p:tav tm="0">
                                          <p:val>
                                            <p:strVal val="ppt_x"/>
                                          </p:val>
                                        </p:tav>
                                        <p:tav tm="100000">
                                          <p:val>
                                            <p:strVal val="ppt_x"/>
                                          </p:val>
                                        </p:tav>
                                      </p:tavLst>
                                    </p:anim>
                                    <p:anim calcmode="lin" valueType="num">
                                      <p:cBhvr additive="base">
                                        <p:cTn id="31" dur="500"/>
                                        <p:tgtEl>
                                          <p:spTgt spid="4">
                                            <p:graphicEl>
                                              <a:dgm id="{D9579150-F8B8-419D-9EA7-1B7A114C2F4B}"/>
                                            </p:graphic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4">
                                            <p:graphicEl>
                                              <a:dgm id="{D9579150-F8B8-419D-9EA7-1B7A114C2F4B}"/>
                                            </p:graphicEl>
                                          </p:spTgt>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4">
                                            <p:graphicEl>
                                              <a:dgm id="{30F95C46-B4BA-4FC7-8F6D-ABF02B97EA78}"/>
                                            </p:graphicEl>
                                          </p:spTgt>
                                        </p:tgtEl>
                                        <p:attrNameLst>
                                          <p:attrName>ppt_x</p:attrName>
                                        </p:attrNameLst>
                                      </p:cBhvr>
                                      <p:tavLst>
                                        <p:tav tm="0">
                                          <p:val>
                                            <p:strVal val="ppt_x"/>
                                          </p:val>
                                        </p:tav>
                                        <p:tav tm="100000">
                                          <p:val>
                                            <p:strVal val="ppt_x"/>
                                          </p:val>
                                        </p:tav>
                                      </p:tavLst>
                                    </p:anim>
                                    <p:anim calcmode="lin" valueType="num">
                                      <p:cBhvr additive="base">
                                        <p:cTn id="35" dur="500"/>
                                        <p:tgtEl>
                                          <p:spTgt spid="4">
                                            <p:graphicEl>
                                              <a:dgm id="{30F95C46-B4BA-4FC7-8F6D-ABF02B97EA78}"/>
                                            </p:graphicEl>
                                          </p:spTgt>
                                        </p:tgtEl>
                                        <p:attrNameLst>
                                          <p:attrName>ppt_y</p:attrName>
                                        </p:attrNameLst>
                                      </p:cBhvr>
                                      <p:tavLst>
                                        <p:tav tm="0">
                                          <p:val>
                                            <p:strVal val="ppt_y"/>
                                          </p:val>
                                        </p:tav>
                                        <p:tav tm="100000">
                                          <p:val>
                                            <p:strVal val="1+ppt_h/2"/>
                                          </p:val>
                                        </p:tav>
                                      </p:tavLst>
                                    </p:anim>
                                    <p:set>
                                      <p:cBhvr>
                                        <p:cTn id="36" dur="1" fill="hold">
                                          <p:stCondLst>
                                            <p:cond delay="499"/>
                                          </p:stCondLst>
                                        </p:cTn>
                                        <p:tgtEl>
                                          <p:spTgt spid="4">
                                            <p:graphicEl>
                                              <a:dgm id="{30F95C46-B4BA-4FC7-8F6D-ABF02B97EA78}"/>
                                            </p:graphicEl>
                                          </p:spTgt>
                                        </p:tgtEl>
                                        <p:attrNameLst>
                                          <p:attrName>style.visibility</p:attrName>
                                        </p:attrNameLst>
                                      </p:cBhvr>
                                      <p:to>
                                        <p:strVal val="hidden"/>
                                      </p:to>
                                    </p:set>
                                  </p:childTnLst>
                                </p:cTn>
                              </p:par>
                              <p:par>
                                <p:cTn id="37" presetID="2" presetClass="exit" presetSubtype="4" fill="hold" grpId="1" nodeType="withEffect">
                                  <p:stCondLst>
                                    <p:cond delay="0"/>
                                  </p:stCondLst>
                                  <p:childTnLst>
                                    <p:anim calcmode="lin" valueType="num">
                                      <p:cBhvr additive="base">
                                        <p:cTn id="38" dur="500"/>
                                        <p:tgtEl>
                                          <p:spTgt spid="4">
                                            <p:graphicEl>
                                              <a:dgm id="{5A679D54-05F2-488E-AC8B-B825C10530DC}"/>
                                            </p:graphicEl>
                                          </p:spTgt>
                                        </p:tgtEl>
                                        <p:attrNameLst>
                                          <p:attrName>ppt_x</p:attrName>
                                        </p:attrNameLst>
                                      </p:cBhvr>
                                      <p:tavLst>
                                        <p:tav tm="0">
                                          <p:val>
                                            <p:strVal val="ppt_x"/>
                                          </p:val>
                                        </p:tav>
                                        <p:tav tm="100000">
                                          <p:val>
                                            <p:strVal val="ppt_x"/>
                                          </p:val>
                                        </p:tav>
                                      </p:tavLst>
                                    </p:anim>
                                    <p:anim calcmode="lin" valueType="num">
                                      <p:cBhvr additive="base">
                                        <p:cTn id="39" dur="500"/>
                                        <p:tgtEl>
                                          <p:spTgt spid="4">
                                            <p:graphicEl>
                                              <a:dgm id="{5A679D54-05F2-488E-AC8B-B825C10530DC}"/>
                                            </p:graphicEl>
                                          </p:spTgt>
                                        </p:tgtEl>
                                        <p:attrNameLst>
                                          <p:attrName>ppt_y</p:attrName>
                                        </p:attrNameLst>
                                      </p:cBhvr>
                                      <p:tavLst>
                                        <p:tav tm="0">
                                          <p:val>
                                            <p:strVal val="ppt_y"/>
                                          </p:val>
                                        </p:tav>
                                        <p:tav tm="100000">
                                          <p:val>
                                            <p:strVal val="1+ppt_h/2"/>
                                          </p:val>
                                        </p:tav>
                                      </p:tavLst>
                                    </p:anim>
                                    <p:set>
                                      <p:cBhvr>
                                        <p:cTn id="40" dur="1" fill="hold">
                                          <p:stCondLst>
                                            <p:cond delay="499"/>
                                          </p:stCondLst>
                                        </p:cTn>
                                        <p:tgtEl>
                                          <p:spTgt spid="4">
                                            <p:graphicEl>
                                              <a:dgm id="{5A679D54-05F2-488E-AC8B-B825C10530DC}"/>
                                            </p:graphicEl>
                                          </p:spTgt>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4">
                                            <p:graphicEl>
                                              <a:dgm id="{1253974A-D65E-43C6-8554-EF7A3A43F594}"/>
                                            </p:graphicEl>
                                          </p:spTgt>
                                        </p:tgtEl>
                                        <p:attrNameLst>
                                          <p:attrName>ppt_x</p:attrName>
                                        </p:attrNameLst>
                                      </p:cBhvr>
                                      <p:tavLst>
                                        <p:tav tm="0">
                                          <p:val>
                                            <p:strVal val="ppt_x"/>
                                          </p:val>
                                        </p:tav>
                                        <p:tav tm="100000">
                                          <p:val>
                                            <p:strVal val="ppt_x"/>
                                          </p:val>
                                        </p:tav>
                                      </p:tavLst>
                                    </p:anim>
                                    <p:anim calcmode="lin" valueType="num">
                                      <p:cBhvr additive="base">
                                        <p:cTn id="43" dur="500"/>
                                        <p:tgtEl>
                                          <p:spTgt spid="4">
                                            <p:graphicEl>
                                              <a:dgm id="{1253974A-D65E-43C6-8554-EF7A3A43F594}"/>
                                            </p:graphic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4">
                                            <p:graphicEl>
                                              <a:dgm id="{1253974A-D65E-43C6-8554-EF7A3A43F594}"/>
                                            </p:graphic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graphicEl>
                                              <a:dgm id="{1DEF7B22-A243-4999-9F49-5841319C933E}"/>
                                            </p:graphicEl>
                                          </p:spTgt>
                                        </p:tgtEl>
                                        <p:attrNameLst>
                                          <p:attrName>style.visibility</p:attrName>
                                        </p:attrNameLst>
                                      </p:cBhvr>
                                      <p:to>
                                        <p:strVal val="visible"/>
                                      </p:to>
                                    </p:set>
                                    <p:anim calcmode="lin" valueType="num">
                                      <p:cBhvr additive="base">
                                        <p:cTn id="49" dur="500" fill="hold"/>
                                        <p:tgtEl>
                                          <p:spTgt spid="5">
                                            <p:graphicEl>
                                              <a:dgm id="{1DEF7B22-A243-4999-9F49-5841319C933E}"/>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graphicEl>
                                              <a:dgm id="{1DEF7B22-A243-4999-9F49-5841319C933E}"/>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graphicEl>
                                              <a:dgm id="{D5C68B06-BE1F-49DC-93AB-4054DA2045F2}"/>
                                            </p:graphicEl>
                                          </p:spTgt>
                                        </p:tgtEl>
                                        <p:attrNameLst>
                                          <p:attrName>style.visibility</p:attrName>
                                        </p:attrNameLst>
                                      </p:cBhvr>
                                      <p:to>
                                        <p:strVal val="visible"/>
                                      </p:to>
                                    </p:set>
                                    <p:anim calcmode="lin" valueType="num">
                                      <p:cBhvr additive="base">
                                        <p:cTn id="55" dur="500" fill="hold"/>
                                        <p:tgtEl>
                                          <p:spTgt spid="5">
                                            <p:graphicEl>
                                              <a:dgm id="{D5C68B06-BE1F-49DC-93AB-4054DA2045F2}"/>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graphicEl>
                                              <a:dgm id="{D5C68B06-BE1F-49DC-93AB-4054DA2045F2}"/>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graphicEl>
                                              <a:dgm id="{A03BAAA1-4F34-4889-811E-E39D79161A0A}"/>
                                            </p:graphicEl>
                                          </p:spTgt>
                                        </p:tgtEl>
                                        <p:attrNameLst>
                                          <p:attrName>style.visibility</p:attrName>
                                        </p:attrNameLst>
                                      </p:cBhvr>
                                      <p:to>
                                        <p:strVal val="visible"/>
                                      </p:to>
                                    </p:set>
                                    <p:anim calcmode="lin" valueType="num">
                                      <p:cBhvr additive="base">
                                        <p:cTn id="61" dur="500" fill="hold"/>
                                        <p:tgtEl>
                                          <p:spTgt spid="5">
                                            <p:graphicEl>
                                              <a:dgm id="{A03BAAA1-4F34-4889-811E-E39D79161A0A}"/>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graphicEl>
                                              <a:dgm id="{A03BAAA1-4F34-4889-811E-E39D79161A0A}"/>
                                            </p:graphic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graphicEl>
                                              <a:dgm id="{EC939572-38D4-4BA0-B3D4-BF118F59D514}"/>
                                            </p:graphicEl>
                                          </p:spTgt>
                                        </p:tgtEl>
                                        <p:attrNameLst>
                                          <p:attrName>style.visibility</p:attrName>
                                        </p:attrNameLst>
                                      </p:cBhvr>
                                      <p:to>
                                        <p:strVal val="visible"/>
                                      </p:to>
                                    </p:set>
                                    <p:anim calcmode="lin" valueType="num">
                                      <p:cBhvr additive="base">
                                        <p:cTn id="67" dur="500" fill="hold"/>
                                        <p:tgtEl>
                                          <p:spTgt spid="5">
                                            <p:graphicEl>
                                              <a:dgm id="{EC939572-38D4-4BA0-B3D4-BF118F59D514}"/>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graphicEl>
                                              <a:dgm id="{EC939572-38D4-4BA0-B3D4-BF118F59D51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4" grpId="1">
        <p:bldSub>
          <a:bldDgm/>
        </p:bldSub>
      </p:bldGraphic>
      <p:bldGraphic spid="5"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21</a:t>
            </a:fld>
            <a:endParaRPr lang="es-ES" sz="1600" dirty="0">
              <a:solidFill>
                <a:srgbClr val="888888"/>
              </a:solidFill>
            </a:endParaRPr>
          </a:p>
        </p:txBody>
      </p:sp>
      <p:sp>
        <p:nvSpPr>
          <p:cNvPr id="7" name="18 Rectángulo"/>
          <p:cNvSpPr/>
          <p:nvPr/>
        </p:nvSpPr>
        <p:spPr bwMode="auto">
          <a:xfrm>
            <a:off x="443765" y="1130582"/>
            <a:ext cx="3702565"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Diagrama de bloques EMS-EXG</a:t>
            </a:r>
            <a:endParaRPr lang="es-EC" sz="2000" b="1" dirty="0"/>
          </a:p>
        </p:txBody>
      </p:sp>
      <p:sp>
        <p:nvSpPr>
          <p:cNvPr id="26"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EMS-EXG</a:t>
            </a:r>
            <a:endParaRPr lang="es-EC" b="1" dirty="0"/>
          </a:p>
        </p:txBody>
      </p:sp>
      <p:pic>
        <p:nvPicPr>
          <p:cNvPr id="2" name="Picture 1"/>
          <p:cNvPicPr>
            <a:picLocks noChangeAspect="1"/>
          </p:cNvPicPr>
          <p:nvPr/>
        </p:nvPicPr>
        <p:blipFill rotWithShape="1">
          <a:blip r:embed="rId4"/>
          <a:srcRect b="2996"/>
          <a:stretch/>
        </p:blipFill>
        <p:spPr>
          <a:xfrm>
            <a:off x="720522" y="1082850"/>
            <a:ext cx="10945514" cy="5775150"/>
          </a:xfrm>
          <a:prstGeom prst="rect">
            <a:avLst/>
          </a:prstGeom>
        </p:spPr>
      </p:pic>
      <p:sp>
        <p:nvSpPr>
          <p:cNvPr id="35" name="Rectangle 18"/>
          <p:cNvSpPr>
            <a:spLocks noChangeArrowheads="1"/>
          </p:cNvSpPr>
          <p:nvPr/>
        </p:nvSpPr>
        <p:spPr bwMode="auto">
          <a:xfrm>
            <a:off x="-540837" y="-2995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pSp>
        <p:nvGrpSpPr>
          <p:cNvPr id="46" name="Group 45"/>
          <p:cNvGrpSpPr/>
          <p:nvPr/>
        </p:nvGrpSpPr>
        <p:grpSpPr>
          <a:xfrm>
            <a:off x="6405136" y="1011232"/>
            <a:ext cx="5355494" cy="5398031"/>
            <a:chOff x="6357840" y="958319"/>
            <a:chExt cx="5355494" cy="5398031"/>
          </a:xfrm>
        </p:grpSpPr>
        <p:sp>
          <p:nvSpPr>
            <p:cNvPr id="42" name="Rectangle 41"/>
            <p:cNvSpPr/>
            <p:nvPr/>
          </p:nvSpPr>
          <p:spPr>
            <a:xfrm>
              <a:off x="6357840" y="958319"/>
              <a:ext cx="5355494" cy="539803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S" dirty="0"/>
            </a:p>
          </p:txBody>
        </p:sp>
        <p:sp>
          <p:nvSpPr>
            <p:cNvPr id="8" name="Rounded Rectangle 7"/>
            <p:cNvSpPr/>
            <p:nvPr/>
          </p:nvSpPr>
          <p:spPr>
            <a:xfrm>
              <a:off x="6595768" y="1354072"/>
              <a:ext cx="4887310" cy="1231785"/>
            </a:xfrm>
            <a:prstGeom prst="roundRect">
              <a:avLst/>
            </a:prstGeom>
            <a:ln>
              <a:solidFill>
                <a:schemeClr val="dk1"/>
              </a:solidFill>
            </a:ln>
          </p:spPr>
          <p:style>
            <a:lnRef idx="2">
              <a:schemeClr val="dk1"/>
            </a:lnRef>
            <a:fillRef idx="1">
              <a:schemeClr val="lt1"/>
            </a:fillRef>
            <a:effectRef idx="0">
              <a:schemeClr val="dk1"/>
            </a:effectRef>
            <a:fontRef idx="minor">
              <a:schemeClr val="dk1"/>
            </a:fontRef>
          </p:style>
          <p:txBody>
            <a:bodyPr rtlCol="0" anchor="ctr"/>
            <a:lstStyle/>
            <a:p>
              <a:pPr algn="just"/>
              <a:r>
                <a:rPr lang="es-ES" dirty="0" smtClean="0"/>
                <a:t>BLK1 y BLK2: Bloques correspondientes a MG1 y MG2 respectivamente</a:t>
              </a:r>
            </a:p>
            <a:p>
              <a:pPr algn="just"/>
              <a:r>
                <a:rPr lang="es-ES" dirty="0" smtClean="0"/>
                <a:t>BLK8: </a:t>
              </a:r>
              <a:r>
                <a:rPr lang="es-ES" dirty="0"/>
                <a:t>es el controlador FLC usado para el intercambio de </a:t>
              </a:r>
              <a:r>
                <a:rPr lang="es-ES" dirty="0" smtClean="0"/>
                <a:t>potencia.</a:t>
              </a:r>
              <a:endParaRPr lang="es-ES" dirty="0"/>
            </a:p>
          </p:txBody>
        </p:sp>
        <p:grpSp>
          <p:nvGrpSpPr>
            <p:cNvPr id="41" name="Group 40"/>
            <p:cNvGrpSpPr/>
            <p:nvPr/>
          </p:nvGrpSpPr>
          <p:grpSpPr>
            <a:xfrm>
              <a:off x="6595767" y="2978765"/>
              <a:ext cx="4887310" cy="2935581"/>
              <a:chOff x="6361197" y="2333727"/>
              <a:chExt cx="4887310" cy="3038338"/>
            </a:xfrm>
          </p:grpSpPr>
          <p:sp>
            <p:nvSpPr>
              <p:cNvPr id="13" name="Rounded Rectangle 12"/>
              <p:cNvSpPr/>
              <p:nvPr/>
            </p:nvSpPr>
            <p:spPr>
              <a:xfrm>
                <a:off x="6361197" y="2333727"/>
                <a:ext cx="4887310" cy="3026852"/>
              </a:xfrm>
              <a:prstGeom prst="roundRect">
                <a:avLst/>
              </a:prstGeom>
              <a:ln>
                <a:solidFill>
                  <a:schemeClr val="dk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S" dirty="0"/>
              </a:p>
            </p:txBody>
          </p:sp>
          <p:graphicFrame>
            <p:nvGraphicFramePr>
              <p:cNvPr id="11" name="Object 10"/>
              <p:cNvGraphicFramePr>
                <a:graphicFrameLocks noChangeAspect="1"/>
              </p:cNvGraphicFramePr>
              <p:nvPr/>
            </p:nvGraphicFramePr>
            <p:xfrm>
              <a:off x="6706873" y="2456034"/>
              <a:ext cx="4104373" cy="428154"/>
            </p:xfrm>
            <a:graphic>
              <a:graphicData uri="http://schemas.openxmlformats.org/presentationml/2006/ole">
                <mc:AlternateContent xmlns:mc="http://schemas.openxmlformats.org/markup-compatibility/2006">
                  <mc:Choice xmlns:v="urn:schemas-microsoft-com:vml" Requires="v">
                    <p:oleObj spid="_x0000_s25854" name="Equation" r:id="rId5" imgW="2654300" imgH="254000" progId="Equation.DSMT4">
                      <p:embed/>
                    </p:oleObj>
                  </mc:Choice>
                  <mc:Fallback>
                    <p:oleObj name="Equation" r:id="rId5" imgW="2654300" imgH="254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6873" y="2456034"/>
                            <a:ext cx="4104373" cy="428154"/>
                          </a:xfrm>
                          <a:prstGeom prst="rect">
                            <a:avLst/>
                          </a:prstGeom>
                          <a:noFill/>
                        </p:spPr>
                      </p:pic>
                    </p:oleObj>
                  </mc:Fallback>
                </mc:AlternateContent>
              </a:graphicData>
            </a:graphic>
          </p:graphicFrame>
          <p:graphicFrame>
            <p:nvGraphicFramePr>
              <p:cNvPr id="21" name="Object 20"/>
              <p:cNvGraphicFramePr>
                <a:graphicFrameLocks noChangeAspect="1"/>
              </p:cNvGraphicFramePr>
              <p:nvPr/>
            </p:nvGraphicFramePr>
            <p:xfrm>
              <a:off x="6691106" y="2942307"/>
              <a:ext cx="4121141" cy="414974"/>
            </p:xfrm>
            <a:graphic>
              <a:graphicData uri="http://schemas.openxmlformats.org/presentationml/2006/ole">
                <mc:AlternateContent xmlns:mc="http://schemas.openxmlformats.org/markup-compatibility/2006">
                  <mc:Choice xmlns:v="urn:schemas-microsoft-com:vml" Requires="v">
                    <p:oleObj spid="_x0000_s25855" name="Equation" r:id="rId7" imgW="2717800" imgH="254000" progId="Equation.DSMT4">
                      <p:embed/>
                    </p:oleObj>
                  </mc:Choice>
                  <mc:Fallback>
                    <p:oleObj name="Equation" r:id="rId7" imgW="2717800" imgH="2540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1106" y="2942307"/>
                            <a:ext cx="4121141" cy="414974"/>
                          </a:xfrm>
                          <a:prstGeom prst="rect">
                            <a:avLst/>
                          </a:prstGeom>
                          <a:noFill/>
                        </p:spPr>
                      </p:pic>
                    </p:oleObj>
                  </mc:Fallback>
                </mc:AlternateContent>
              </a:graphicData>
            </a:graphic>
          </p:graphicFrame>
          <p:graphicFrame>
            <p:nvGraphicFramePr>
              <p:cNvPr id="23" name="Object 22"/>
              <p:cNvGraphicFramePr>
                <a:graphicFrameLocks noChangeAspect="1"/>
              </p:cNvGraphicFramePr>
              <p:nvPr/>
            </p:nvGraphicFramePr>
            <p:xfrm>
              <a:off x="6691106" y="3491565"/>
              <a:ext cx="3324151" cy="436201"/>
            </p:xfrm>
            <a:graphic>
              <a:graphicData uri="http://schemas.openxmlformats.org/presentationml/2006/ole">
                <mc:AlternateContent xmlns:mc="http://schemas.openxmlformats.org/markup-compatibility/2006">
                  <mc:Choice xmlns:v="urn:schemas-microsoft-com:vml" Requires="v">
                    <p:oleObj spid="_x0000_s25856" name="Equation" r:id="rId9" imgW="2120900" imgH="254000" progId="Equation.DSMT4">
                      <p:embed/>
                    </p:oleObj>
                  </mc:Choice>
                  <mc:Fallback>
                    <p:oleObj name="Equation" r:id="rId9" imgW="2120900" imgH="254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91106" y="3491565"/>
                            <a:ext cx="3324151" cy="436201"/>
                          </a:xfrm>
                          <a:prstGeom prst="rect">
                            <a:avLst/>
                          </a:prstGeom>
                          <a:noFill/>
                        </p:spPr>
                      </p:pic>
                    </p:oleObj>
                  </mc:Fallback>
                </mc:AlternateContent>
              </a:graphicData>
            </a:graphic>
          </p:graphicFrame>
          <p:graphicFrame>
            <p:nvGraphicFramePr>
              <p:cNvPr id="27" name="Object 26"/>
              <p:cNvGraphicFramePr>
                <a:graphicFrameLocks noChangeAspect="1"/>
              </p:cNvGraphicFramePr>
              <p:nvPr/>
            </p:nvGraphicFramePr>
            <p:xfrm>
              <a:off x="6706874" y="4005776"/>
              <a:ext cx="3308384" cy="415339"/>
            </p:xfrm>
            <a:graphic>
              <a:graphicData uri="http://schemas.openxmlformats.org/presentationml/2006/ole">
                <mc:AlternateContent xmlns:mc="http://schemas.openxmlformats.org/markup-compatibility/2006">
                  <mc:Choice xmlns:v="urn:schemas-microsoft-com:vml" Requires="v">
                    <p:oleObj spid="_x0000_s25857" name="Equation" r:id="rId11" imgW="2159000" imgH="254000" progId="Equation.DSMT4">
                      <p:embed/>
                    </p:oleObj>
                  </mc:Choice>
                  <mc:Fallback>
                    <p:oleObj name="Equation" r:id="rId11" imgW="2159000" imgH="2540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06874" y="4005776"/>
                            <a:ext cx="3308384" cy="415339"/>
                          </a:xfrm>
                          <a:prstGeom prst="rect">
                            <a:avLst/>
                          </a:prstGeom>
                          <a:noFill/>
                        </p:spPr>
                      </p:pic>
                    </p:oleObj>
                  </mc:Fallback>
                </mc:AlternateContent>
              </a:graphicData>
            </a:graphic>
          </p:graphicFrame>
          <p:graphicFrame>
            <p:nvGraphicFramePr>
              <p:cNvPr id="38" name="8 Objeto"/>
              <p:cNvGraphicFramePr>
                <a:graphicFrameLocks noChangeAspect="1"/>
              </p:cNvGraphicFramePr>
              <p:nvPr>
                <p:extLst/>
              </p:nvPr>
            </p:nvGraphicFramePr>
            <p:xfrm>
              <a:off x="6691107" y="4469852"/>
              <a:ext cx="2287588" cy="428625"/>
            </p:xfrm>
            <a:graphic>
              <a:graphicData uri="http://schemas.openxmlformats.org/presentationml/2006/ole">
                <mc:AlternateContent xmlns:mc="http://schemas.openxmlformats.org/markup-compatibility/2006">
                  <mc:Choice xmlns:v="urn:schemas-microsoft-com:vml" Requires="v">
                    <p:oleObj spid="_x0000_s25858" name="Equation" r:id="rId13" imgW="1117440" imgH="228600" progId="Equation.DSMT4">
                      <p:embed/>
                    </p:oleObj>
                  </mc:Choice>
                  <mc:Fallback>
                    <p:oleObj name="Equation" r:id="rId13" imgW="1117440" imgH="228600" progId="Equation.DSMT4">
                      <p:embed/>
                      <p:pic>
                        <p:nvPicPr>
                          <p:cNvPr id="0" name=""/>
                          <p:cNvPicPr>
                            <a:picLocks noChangeAspect="1" noChangeArrowheads="1"/>
                          </p:cNvPicPr>
                          <p:nvPr/>
                        </p:nvPicPr>
                        <p:blipFill>
                          <a:blip r:embed="rId14"/>
                          <a:srcRect/>
                          <a:stretch>
                            <a:fillRect/>
                          </a:stretch>
                        </p:blipFill>
                        <p:spPr bwMode="auto">
                          <a:xfrm>
                            <a:off x="6691107" y="4469852"/>
                            <a:ext cx="2287588" cy="428625"/>
                          </a:xfrm>
                          <a:prstGeom prst="rect">
                            <a:avLst/>
                          </a:prstGeom>
                          <a:noFill/>
                          <a:ln w="28575">
                            <a:noFill/>
                          </a:ln>
                        </p:spPr>
                      </p:pic>
                    </p:oleObj>
                  </mc:Fallback>
                </mc:AlternateContent>
              </a:graphicData>
            </a:graphic>
          </p:graphicFrame>
          <p:graphicFrame>
            <p:nvGraphicFramePr>
              <p:cNvPr id="40" name="8 Objeto"/>
              <p:cNvGraphicFramePr>
                <a:graphicFrameLocks noChangeAspect="1"/>
              </p:cNvGraphicFramePr>
              <p:nvPr>
                <p:extLst/>
              </p:nvPr>
            </p:nvGraphicFramePr>
            <p:xfrm>
              <a:off x="6684309" y="4943440"/>
              <a:ext cx="2365375" cy="428625"/>
            </p:xfrm>
            <a:graphic>
              <a:graphicData uri="http://schemas.openxmlformats.org/presentationml/2006/ole">
                <mc:AlternateContent xmlns:mc="http://schemas.openxmlformats.org/markup-compatibility/2006">
                  <mc:Choice xmlns:v="urn:schemas-microsoft-com:vml" Requires="v">
                    <p:oleObj spid="_x0000_s25859" name="Equation" r:id="rId15" imgW="1155600" imgH="228600" progId="Equation.DSMT4">
                      <p:embed/>
                    </p:oleObj>
                  </mc:Choice>
                  <mc:Fallback>
                    <p:oleObj name="Equation" r:id="rId15" imgW="1155600" imgH="228600" progId="Equation.DSMT4">
                      <p:embed/>
                      <p:pic>
                        <p:nvPicPr>
                          <p:cNvPr id="0" name=""/>
                          <p:cNvPicPr>
                            <a:picLocks noChangeAspect="1" noChangeArrowheads="1"/>
                          </p:cNvPicPr>
                          <p:nvPr/>
                        </p:nvPicPr>
                        <p:blipFill>
                          <a:blip r:embed="rId16"/>
                          <a:srcRect/>
                          <a:stretch>
                            <a:fillRect/>
                          </a:stretch>
                        </p:blipFill>
                        <p:spPr bwMode="auto">
                          <a:xfrm>
                            <a:off x="6684309" y="4943440"/>
                            <a:ext cx="2365375" cy="428625"/>
                          </a:xfrm>
                          <a:prstGeom prst="rect">
                            <a:avLst/>
                          </a:prstGeom>
                          <a:noFill/>
                          <a:ln w="28575">
                            <a:noFill/>
                          </a:ln>
                        </p:spPr>
                      </p:pic>
                    </p:oleObj>
                  </mc:Fallback>
                </mc:AlternateContent>
              </a:graphicData>
            </a:graphic>
          </p:graphicFrame>
        </p:grpSp>
      </p:grpSp>
      <p:sp>
        <p:nvSpPr>
          <p:cNvPr id="58" name="Rectangle 44"/>
          <p:cNvSpPr>
            <a:spLocks noChangeArrowheads="1"/>
          </p:cNvSpPr>
          <p:nvPr/>
        </p:nvSpPr>
        <p:spPr bwMode="auto">
          <a:xfrm>
            <a:off x="-488734"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0" name="Rectangle 4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4" name="18 Rectángulo"/>
          <p:cNvSpPr/>
          <p:nvPr/>
        </p:nvSpPr>
        <p:spPr bwMode="auto">
          <a:xfrm>
            <a:off x="173830" y="56272"/>
            <a:ext cx="7633739" cy="908930"/>
          </a:xfrm>
          <a:prstGeom prst="rect">
            <a:avLst/>
          </a:prstGeom>
          <a:solidFill>
            <a:schemeClr val="accent1">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100" b="1" dirty="0" smtClean="0">
                <a:solidFill>
                  <a:schemeClr val="bg1"/>
                </a:solidFill>
                <a:latin typeface="Calibri" panose="020F0502020204030204" pitchFamily="34" charset="0"/>
              </a:rPr>
              <a:t>DISEÑO DEL EMS BASADO EN CONTROLADOR FLC</a:t>
            </a:r>
            <a:endParaRPr lang="es-EC" sz="31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07335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1000"/>
                                        <p:tgtEl>
                                          <p:spTgt spid="46"/>
                                        </p:tgtEl>
                                      </p:cBhvr>
                                    </p:animEffect>
                                    <p:anim calcmode="lin" valueType="num">
                                      <p:cBhvr>
                                        <p:cTn id="14" dur="1000" fill="hold"/>
                                        <p:tgtEl>
                                          <p:spTgt spid="46"/>
                                        </p:tgtEl>
                                        <p:attrNameLst>
                                          <p:attrName>ppt_x</p:attrName>
                                        </p:attrNameLst>
                                      </p:cBhvr>
                                      <p:tavLst>
                                        <p:tav tm="0">
                                          <p:val>
                                            <p:strVal val="#ppt_x"/>
                                          </p:val>
                                        </p:tav>
                                        <p:tav tm="100000">
                                          <p:val>
                                            <p:strVal val="#ppt_x"/>
                                          </p:val>
                                        </p:tav>
                                      </p:tavLst>
                                    </p:anim>
                                    <p:anim calcmode="lin" valueType="num">
                                      <p:cBhvr>
                                        <p:cTn id="1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p:cNvPicPr>
            <a:picLocks noChangeAspect="1"/>
          </p:cNvPicPr>
          <p:nvPr/>
        </p:nvPicPr>
        <p:blipFill>
          <a:blip r:embed="rId3"/>
          <a:stretch>
            <a:fillRect/>
          </a:stretch>
        </p:blipFill>
        <p:spPr>
          <a:xfrm>
            <a:off x="6096000" y="940999"/>
            <a:ext cx="5695950" cy="5524500"/>
          </a:xfrm>
          <a:prstGeom prst="rect">
            <a:avLst/>
          </a:prstGeom>
        </p:spPr>
      </p:pic>
      <p:pic>
        <p:nvPicPr>
          <p:cNvPr id="18" name="Picture 2" descr="http://blogs.espe.edu.ec/wp-content/uploads/2013/09/Logo-RP-UFA-ESP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22</a:t>
            </a:fld>
            <a:endParaRPr lang="es-ES" sz="1600" dirty="0">
              <a:solidFill>
                <a:srgbClr val="888888"/>
              </a:solidFill>
            </a:endParaRPr>
          </a:p>
        </p:txBody>
      </p:sp>
      <p:sp>
        <p:nvSpPr>
          <p:cNvPr id="7" name="18 Rectángulo"/>
          <p:cNvSpPr/>
          <p:nvPr/>
        </p:nvSpPr>
        <p:spPr bwMode="auto">
          <a:xfrm>
            <a:off x="405657" y="1028258"/>
            <a:ext cx="3702565"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Diagrama de bloques EMS-EXG</a:t>
            </a:r>
            <a:endParaRPr lang="es-EC" sz="2000" b="1" dirty="0"/>
          </a:p>
        </p:txBody>
      </p:sp>
      <p:sp>
        <p:nvSpPr>
          <p:cNvPr id="26"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EMS-EXG</a:t>
            </a:r>
            <a:endParaRPr lang="es-EC" b="1" dirty="0"/>
          </a:p>
        </p:txBody>
      </p:sp>
      <p:sp>
        <p:nvSpPr>
          <p:cNvPr id="35" name="Rectangle 18"/>
          <p:cNvSpPr>
            <a:spLocks noChangeArrowheads="1"/>
          </p:cNvSpPr>
          <p:nvPr/>
        </p:nvSpPr>
        <p:spPr bwMode="auto">
          <a:xfrm>
            <a:off x="-540837" y="-2995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9" name="Object 58"/>
          <p:cNvGraphicFramePr>
            <a:graphicFrameLocks noChangeAspect="1"/>
          </p:cNvGraphicFramePr>
          <p:nvPr>
            <p:extLst>
              <p:ext uri="{D42A27DB-BD31-4B8C-83A1-F6EECF244321}">
                <p14:modId xmlns:p14="http://schemas.microsoft.com/office/powerpoint/2010/main" val="20565746"/>
              </p:ext>
            </p:extLst>
          </p:nvPr>
        </p:nvGraphicFramePr>
        <p:xfrm>
          <a:off x="649672" y="3037841"/>
          <a:ext cx="3354769" cy="1330817"/>
        </p:xfrm>
        <a:graphic>
          <a:graphicData uri="http://schemas.openxmlformats.org/presentationml/2006/ole">
            <mc:AlternateContent xmlns:mc="http://schemas.openxmlformats.org/markup-compatibility/2006">
              <mc:Choice xmlns:v="urn:schemas-microsoft-com:vml" Requires="v">
                <p:oleObj spid="_x0000_s24244" name="Equation" r:id="rId5" imgW="2298700" imgH="914400" progId="Equation.DSMT4">
                  <p:embed/>
                </p:oleObj>
              </mc:Choice>
              <mc:Fallback>
                <p:oleObj name="Equation" r:id="rId5" imgW="2298700" imgH="914400" progId="Equation.DSMT4">
                  <p:embed/>
                  <p:pic>
                    <p:nvPicPr>
                      <p:cNvPr id="0" name="Object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672" y="3037841"/>
                        <a:ext cx="3354769" cy="1330817"/>
                      </a:xfrm>
                      <a:prstGeom prst="rect">
                        <a:avLst/>
                      </a:prstGeom>
                      <a:solidFill>
                        <a:schemeClr val="bg1"/>
                      </a:solidFill>
                    </p:spPr>
                  </p:pic>
                </p:oleObj>
              </mc:Fallback>
            </mc:AlternateContent>
          </a:graphicData>
        </a:graphic>
      </p:graphicFrame>
      <p:sp>
        <p:nvSpPr>
          <p:cNvPr id="49" name="Rounded Rectangle 48"/>
          <p:cNvSpPr/>
          <p:nvPr/>
        </p:nvSpPr>
        <p:spPr>
          <a:xfrm>
            <a:off x="798052" y="1918419"/>
            <a:ext cx="5024957" cy="583953"/>
          </a:xfrm>
          <a:prstGeom prst="roundRect">
            <a:avLst/>
          </a:prstGeom>
          <a:ln>
            <a:solidFill>
              <a:schemeClr val="dk1"/>
            </a:solidFill>
          </a:ln>
        </p:spPr>
        <p:style>
          <a:lnRef idx="2">
            <a:schemeClr val="dk1"/>
          </a:lnRef>
          <a:fillRef idx="1">
            <a:schemeClr val="lt1"/>
          </a:fillRef>
          <a:effectRef idx="0">
            <a:schemeClr val="dk1"/>
          </a:effectRef>
          <a:fontRef idx="minor">
            <a:schemeClr val="dk1"/>
          </a:fontRef>
        </p:style>
        <p:txBody>
          <a:bodyPr rtlCol="0" anchor="ctr"/>
          <a:lstStyle/>
          <a:p>
            <a:pPr algn="just"/>
            <a:r>
              <a:rPr lang="es-ES" dirty="0" smtClean="0"/>
              <a:t>BLK3 (</a:t>
            </a:r>
            <a:r>
              <a:rPr lang="es-ES" i="1" dirty="0" err="1" smtClean="0"/>
              <a:t>Power</a:t>
            </a:r>
            <a:r>
              <a:rPr lang="es-ES" i="1" dirty="0" smtClean="0"/>
              <a:t> </a:t>
            </a:r>
            <a:r>
              <a:rPr lang="es-ES" i="1" dirty="0" err="1"/>
              <a:t>exchange</a:t>
            </a:r>
            <a:r>
              <a:rPr lang="es-ES" i="1" dirty="0"/>
              <a:t> cases </a:t>
            </a:r>
            <a:r>
              <a:rPr lang="es-ES" i="1" dirty="0" err="1" smtClean="0"/>
              <a:t>selection</a:t>
            </a:r>
            <a:r>
              <a:rPr lang="es-ES" i="1" dirty="0" smtClean="0"/>
              <a:t>) </a:t>
            </a:r>
            <a:r>
              <a:rPr lang="es-ES" dirty="0" smtClean="0"/>
              <a:t>: Define </a:t>
            </a:r>
            <a:r>
              <a:rPr lang="es-ES" dirty="0"/>
              <a:t>las variables </a:t>
            </a:r>
            <a:r>
              <a:rPr lang="es-ES" i="1" dirty="0"/>
              <a:t>P</a:t>
            </a:r>
            <a:r>
              <a:rPr lang="es-ES" i="1" baseline="-25000" dirty="0"/>
              <a:t>XC</a:t>
            </a:r>
            <a:r>
              <a:rPr lang="es-ES" baseline="-25000" dirty="0"/>
              <a:t>1</a:t>
            </a:r>
            <a:r>
              <a:rPr lang="es-ES" dirty="0"/>
              <a:t> y </a:t>
            </a:r>
            <a:r>
              <a:rPr lang="es-ES" i="1" dirty="0"/>
              <a:t>P</a:t>
            </a:r>
            <a:r>
              <a:rPr lang="es-ES" i="1" baseline="-25000" dirty="0"/>
              <a:t>XC</a:t>
            </a:r>
            <a:r>
              <a:rPr lang="es-ES" baseline="-25000" dirty="0"/>
              <a:t>2</a:t>
            </a:r>
            <a:r>
              <a:rPr lang="es-ES" dirty="0"/>
              <a:t> </a:t>
            </a:r>
          </a:p>
        </p:txBody>
      </p:sp>
      <p:graphicFrame>
        <p:nvGraphicFramePr>
          <p:cNvPr id="68" name="Object 67"/>
          <p:cNvGraphicFramePr>
            <a:graphicFrameLocks noChangeAspect="1"/>
          </p:cNvGraphicFramePr>
          <p:nvPr>
            <p:extLst>
              <p:ext uri="{D42A27DB-BD31-4B8C-83A1-F6EECF244321}">
                <p14:modId xmlns:p14="http://schemas.microsoft.com/office/powerpoint/2010/main" val="3386808318"/>
              </p:ext>
            </p:extLst>
          </p:nvPr>
        </p:nvGraphicFramePr>
        <p:xfrm>
          <a:off x="649672" y="4855237"/>
          <a:ext cx="6335407" cy="1501113"/>
        </p:xfrm>
        <a:graphic>
          <a:graphicData uri="http://schemas.openxmlformats.org/presentationml/2006/ole">
            <mc:AlternateContent xmlns:mc="http://schemas.openxmlformats.org/markup-compatibility/2006">
              <mc:Choice xmlns:v="urn:schemas-microsoft-com:vml" Requires="v">
                <p:oleObj spid="_x0000_s24245" name="Equation" r:id="rId7" imgW="6057900" imgH="1371600" progId="Equation.DSMT4">
                  <p:embed/>
                </p:oleObj>
              </mc:Choice>
              <mc:Fallback>
                <p:oleObj name="Equation" r:id="rId7" imgW="6057900" imgH="1371600" progId="Equation.DSMT4">
                  <p:embed/>
                  <p:pic>
                    <p:nvPicPr>
                      <p:cNvPr id="0" name="Object 5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672" y="4855237"/>
                        <a:ext cx="6335407" cy="1501113"/>
                      </a:xfrm>
                      <a:prstGeom prst="rect">
                        <a:avLst/>
                      </a:prstGeom>
                      <a:solidFill>
                        <a:schemeClr val="lt1"/>
                      </a:solidFill>
                    </p:spPr>
                  </p:pic>
                </p:oleObj>
              </mc:Fallback>
            </mc:AlternateContent>
          </a:graphicData>
        </a:graphic>
      </p:graphicFrame>
      <p:sp>
        <p:nvSpPr>
          <p:cNvPr id="79" name="Rounded Rectangle 78"/>
          <p:cNvSpPr/>
          <p:nvPr/>
        </p:nvSpPr>
        <p:spPr>
          <a:xfrm>
            <a:off x="727663" y="1677980"/>
            <a:ext cx="5095346" cy="1119423"/>
          </a:xfrm>
          <a:prstGeom prst="roundRect">
            <a:avLst/>
          </a:prstGeom>
          <a:ln>
            <a:solidFill>
              <a:schemeClr val="dk1"/>
            </a:solidFill>
          </a:ln>
        </p:spPr>
        <p:style>
          <a:lnRef idx="2">
            <a:schemeClr val="dk1"/>
          </a:lnRef>
          <a:fillRef idx="1">
            <a:schemeClr val="lt1"/>
          </a:fillRef>
          <a:effectRef idx="0">
            <a:schemeClr val="dk1"/>
          </a:effectRef>
          <a:fontRef idx="minor">
            <a:schemeClr val="dk1"/>
          </a:fontRef>
        </p:style>
        <p:txBody>
          <a:bodyPr rtlCol="0" anchor="ctr"/>
          <a:lstStyle/>
          <a:p>
            <a:pPr algn="just"/>
            <a:r>
              <a:rPr lang="es-ES" dirty="0" smtClean="0"/>
              <a:t>BLK4 (</a:t>
            </a:r>
            <a:r>
              <a:rPr lang="es-ES" i="1" dirty="0" err="1" smtClean="0"/>
              <a:t>Grid</a:t>
            </a:r>
            <a:r>
              <a:rPr lang="es-ES" i="1" dirty="0" smtClean="0"/>
              <a:t> </a:t>
            </a:r>
            <a:r>
              <a:rPr lang="es-ES" i="1" dirty="0" err="1"/>
              <a:t>power</a:t>
            </a:r>
            <a:r>
              <a:rPr lang="es-ES" i="1" dirty="0"/>
              <a:t> </a:t>
            </a:r>
            <a:r>
              <a:rPr lang="es-ES" i="1" dirty="0" err="1"/>
              <a:t>profile</a:t>
            </a:r>
            <a:r>
              <a:rPr lang="es-ES" i="1" dirty="0"/>
              <a:t> </a:t>
            </a:r>
            <a:r>
              <a:rPr lang="es-ES" i="1" dirty="0" err="1"/>
              <a:t>exchange</a:t>
            </a:r>
            <a:r>
              <a:rPr lang="es-ES" i="1" dirty="0"/>
              <a:t> </a:t>
            </a:r>
            <a:r>
              <a:rPr lang="es-ES" i="1" dirty="0" err="1"/>
              <a:t>selection</a:t>
            </a:r>
            <a:r>
              <a:rPr lang="es-ES" dirty="0"/>
              <a:t>)</a:t>
            </a:r>
            <a:r>
              <a:rPr lang="es-ES" dirty="0" smtClean="0"/>
              <a:t>: </a:t>
            </a:r>
            <a:r>
              <a:rPr lang="es-ES" dirty="0"/>
              <a:t>define cuál perfil de red,  (</a:t>
            </a:r>
            <a:r>
              <a:rPr lang="es-ES" i="1" dirty="0"/>
              <a:t>P</a:t>
            </a:r>
            <a:r>
              <a:rPr lang="es-ES" i="1" baseline="-25000" dirty="0"/>
              <a:t>GRID</a:t>
            </a:r>
            <a:r>
              <a:rPr lang="es-ES" baseline="-25000" dirty="0"/>
              <a:t>1</a:t>
            </a:r>
            <a:r>
              <a:rPr lang="es-ES" i="1" baseline="-25000" dirty="0"/>
              <a:t>_X</a:t>
            </a:r>
            <a:r>
              <a:rPr lang="es-ES" baseline="-25000" dirty="0"/>
              <a:t>  </a:t>
            </a:r>
            <a:r>
              <a:rPr lang="es-ES" dirty="0"/>
              <a:t>o </a:t>
            </a:r>
            <a:r>
              <a:rPr lang="es-ES" i="1" dirty="0"/>
              <a:t>P</a:t>
            </a:r>
            <a:r>
              <a:rPr lang="es-ES" i="1" baseline="-25000" dirty="0"/>
              <a:t>GRID</a:t>
            </a:r>
            <a:r>
              <a:rPr lang="es-ES" baseline="-25000" dirty="0"/>
              <a:t>2</a:t>
            </a:r>
            <a:r>
              <a:rPr lang="es-ES" i="1" baseline="-25000" dirty="0"/>
              <a:t>_X</a:t>
            </a:r>
            <a:r>
              <a:rPr lang="es-ES" dirty="0"/>
              <a:t>) efectuará el intercambio de potencia de acuerdo al signo de </a:t>
            </a:r>
            <a:r>
              <a:rPr lang="es-ES" i="1" dirty="0"/>
              <a:t>P</a:t>
            </a:r>
            <a:r>
              <a:rPr lang="es-ES" i="1" baseline="-25000" dirty="0"/>
              <a:t>XC</a:t>
            </a:r>
            <a:r>
              <a:rPr lang="es-ES" baseline="-25000" dirty="0"/>
              <a:t>1</a:t>
            </a:r>
            <a:r>
              <a:rPr lang="es-ES" dirty="0"/>
              <a:t> y </a:t>
            </a:r>
            <a:r>
              <a:rPr lang="es-ES" i="1" dirty="0"/>
              <a:t>P</a:t>
            </a:r>
            <a:r>
              <a:rPr lang="es-ES" i="1" baseline="-25000" dirty="0"/>
              <a:t>XC</a:t>
            </a:r>
            <a:r>
              <a:rPr lang="es-ES" baseline="-25000" dirty="0"/>
              <a:t>2</a:t>
            </a:r>
            <a:r>
              <a:rPr lang="es-ES" dirty="0"/>
              <a:t>.</a:t>
            </a:r>
            <a:r>
              <a:rPr lang="es-ES" baseline="-25000" dirty="0"/>
              <a:t> </a:t>
            </a:r>
            <a:endParaRPr lang="es-ES" dirty="0"/>
          </a:p>
        </p:txBody>
      </p:sp>
      <p:graphicFrame>
        <p:nvGraphicFramePr>
          <p:cNvPr id="81" name="Object 80"/>
          <p:cNvGraphicFramePr>
            <a:graphicFrameLocks noChangeAspect="1"/>
          </p:cNvGraphicFramePr>
          <p:nvPr>
            <p:extLst>
              <p:ext uri="{D42A27DB-BD31-4B8C-83A1-F6EECF244321}">
                <p14:modId xmlns:p14="http://schemas.microsoft.com/office/powerpoint/2010/main" val="794751567"/>
              </p:ext>
            </p:extLst>
          </p:nvPr>
        </p:nvGraphicFramePr>
        <p:xfrm>
          <a:off x="710401" y="3113113"/>
          <a:ext cx="2662435" cy="1089178"/>
        </p:xfrm>
        <a:graphic>
          <a:graphicData uri="http://schemas.openxmlformats.org/presentationml/2006/ole">
            <mc:AlternateContent xmlns:mc="http://schemas.openxmlformats.org/markup-compatibility/2006">
              <mc:Choice xmlns:v="urn:schemas-microsoft-com:vml" Requires="v">
                <p:oleObj spid="_x0000_s24246" name="Equation" r:id="rId9" imgW="1663700" imgH="685800" progId="Equation.DSMT4">
                  <p:embed/>
                </p:oleObj>
              </mc:Choice>
              <mc:Fallback>
                <p:oleObj name="Equation" r:id="rId9" imgW="1663700" imgH="685800" progId="Equation.DSMT4">
                  <p:embed/>
                  <p:pic>
                    <p:nvPicPr>
                      <p:cNvPr id="0" name="Object 7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0401" y="3113113"/>
                        <a:ext cx="2662435" cy="1089178"/>
                      </a:xfrm>
                      <a:prstGeom prst="rect">
                        <a:avLst/>
                      </a:prstGeom>
                      <a:solidFill>
                        <a:schemeClr val="bg1"/>
                      </a:solidFill>
                    </p:spPr>
                  </p:pic>
                </p:oleObj>
              </mc:Fallback>
            </mc:AlternateContent>
          </a:graphicData>
        </a:graphic>
      </p:graphicFrame>
      <p:graphicFrame>
        <p:nvGraphicFramePr>
          <p:cNvPr id="83" name="Object 82"/>
          <p:cNvGraphicFramePr>
            <a:graphicFrameLocks noChangeAspect="1"/>
          </p:cNvGraphicFramePr>
          <p:nvPr>
            <p:extLst>
              <p:ext uri="{D42A27DB-BD31-4B8C-83A1-F6EECF244321}">
                <p14:modId xmlns:p14="http://schemas.microsoft.com/office/powerpoint/2010/main" val="3320205180"/>
              </p:ext>
            </p:extLst>
          </p:nvPr>
        </p:nvGraphicFramePr>
        <p:xfrm>
          <a:off x="3313288" y="3046237"/>
          <a:ext cx="2735825" cy="1059029"/>
        </p:xfrm>
        <a:graphic>
          <a:graphicData uri="http://schemas.openxmlformats.org/presentationml/2006/ole">
            <mc:AlternateContent xmlns:mc="http://schemas.openxmlformats.org/markup-compatibility/2006">
              <mc:Choice xmlns:v="urn:schemas-microsoft-com:vml" Requires="v">
                <p:oleObj spid="_x0000_s24247" name="Equation" r:id="rId11" imgW="1765300" imgH="685800" progId="Equation.DSMT4">
                  <p:embed/>
                </p:oleObj>
              </mc:Choice>
              <mc:Fallback>
                <p:oleObj name="Equation" r:id="rId11" imgW="1765300" imgH="685800" progId="Equation.DSMT4">
                  <p:embed/>
                  <p:pic>
                    <p:nvPicPr>
                      <p:cNvPr id="0" name="Object 7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13288" y="3046237"/>
                        <a:ext cx="2735825" cy="1059029"/>
                      </a:xfrm>
                      <a:prstGeom prst="rect">
                        <a:avLst/>
                      </a:prstGeom>
                      <a:solidFill>
                        <a:schemeClr val="bg1"/>
                      </a:solidFill>
                    </p:spPr>
                  </p:pic>
                </p:oleObj>
              </mc:Fallback>
            </mc:AlternateContent>
          </a:graphicData>
        </a:graphic>
      </p:graphicFrame>
      <p:sp>
        <p:nvSpPr>
          <p:cNvPr id="84" name="Rectangle 82"/>
          <p:cNvSpPr>
            <a:spLocks noChangeArrowheads="1"/>
          </p:cNvSpPr>
          <p:nvPr/>
        </p:nvSpPr>
        <p:spPr bwMode="auto">
          <a:xfrm>
            <a:off x="441436" y="56756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5" name="Object 84"/>
          <p:cNvGraphicFramePr>
            <a:graphicFrameLocks noChangeAspect="1"/>
          </p:cNvGraphicFramePr>
          <p:nvPr>
            <p:extLst>
              <p:ext uri="{D42A27DB-BD31-4B8C-83A1-F6EECF244321}">
                <p14:modId xmlns:p14="http://schemas.microsoft.com/office/powerpoint/2010/main" val="2916302030"/>
              </p:ext>
            </p:extLst>
          </p:nvPr>
        </p:nvGraphicFramePr>
        <p:xfrm>
          <a:off x="705395" y="4456139"/>
          <a:ext cx="2805125" cy="1141067"/>
        </p:xfrm>
        <a:graphic>
          <a:graphicData uri="http://schemas.openxmlformats.org/presentationml/2006/ole">
            <mc:AlternateContent xmlns:mc="http://schemas.openxmlformats.org/markup-compatibility/2006">
              <mc:Choice xmlns:v="urn:schemas-microsoft-com:vml" Requires="v">
                <p:oleObj spid="_x0000_s24248" name="Equation" r:id="rId13" imgW="1689100" imgH="685800" progId="Equation.DSMT4">
                  <p:embed/>
                </p:oleObj>
              </mc:Choice>
              <mc:Fallback>
                <p:oleObj name="Equation" r:id="rId13" imgW="1689100" imgH="685800" progId="Equation.DSMT4">
                  <p:embed/>
                  <p:pic>
                    <p:nvPicPr>
                      <p:cNvPr id="0" name="Object 8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5395" y="4456139"/>
                        <a:ext cx="2805125" cy="1141067"/>
                      </a:xfrm>
                      <a:prstGeom prst="rect">
                        <a:avLst/>
                      </a:prstGeom>
                      <a:solidFill>
                        <a:schemeClr val="bg1"/>
                      </a:solidFill>
                    </p:spPr>
                  </p:pic>
                </p:oleObj>
              </mc:Fallback>
            </mc:AlternateContent>
          </a:graphicData>
        </a:graphic>
      </p:graphicFrame>
      <p:graphicFrame>
        <p:nvGraphicFramePr>
          <p:cNvPr id="87" name="Object 86"/>
          <p:cNvGraphicFramePr>
            <a:graphicFrameLocks noChangeAspect="1"/>
          </p:cNvGraphicFramePr>
          <p:nvPr>
            <p:extLst>
              <p:ext uri="{D42A27DB-BD31-4B8C-83A1-F6EECF244321}">
                <p14:modId xmlns:p14="http://schemas.microsoft.com/office/powerpoint/2010/main" val="3296678455"/>
              </p:ext>
            </p:extLst>
          </p:nvPr>
        </p:nvGraphicFramePr>
        <p:xfrm>
          <a:off x="3271355" y="4509642"/>
          <a:ext cx="2824645" cy="1087564"/>
        </p:xfrm>
        <a:graphic>
          <a:graphicData uri="http://schemas.openxmlformats.org/presentationml/2006/ole">
            <mc:AlternateContent xmlns:mc="http://schemas.openxmlformats.org/markup-compatibility/2006">
              <mc:Choice xmlns:v="urn:schemas-microsoft-com:vml" Requires="v">
                <p:oleObj spid="_x0000_s24249" name="Equation" r:id="rId15" imgW="1778000" imgH="685800" progId="Equation.DSMT4">
                  <p:embed/>
                </p:oleObj>
              </mc:Choice>
              <mc:Fallback>
                <p:oleObj name="Equation" r:id="rId15" imgW="1778000" imgH="685800" progId="Equation.DSMT4">
                  <p:embed/>
                  <p:pic>
                    <p:nvPicPr>
                      <p:cNvPr id="0" name="Object 8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71355" y="4509642"/>
                        <a:ext cx="2824645" cy="1087564"/>
                      </a:xfrm>
                      <a:prstGeom prst="rect">
                        <a:avLst/>
                      </a:prstGeom>
                      <a:solidFill>
                        <a:schemeClr val="lt1"/>
                      </a:solidFill>
                    </p:spPr>
                  </p:pic>
                </p:oleObj>
              </mc:Fallback>
            </mc:AlternateContent>
          </a:graphicData>
        </a:graphic>
      </p:graphicFrame>
      <p:sp>
        <p:nvSpPr>
          <p:cNvPr id="88" name="Rounded Rectangle 87"/>
          <p:cNvSpPr/>
          <p:nvPr/>
        </p:nvSpPr>
        <p:spPr>
          <a:xfrm>
            <a:off x="727663" y="1686376"/>
            <a:ext cx="5040724" cy="1119423"/>
          </a:xfrm>
          <a:prstGeom prst="roundRect">
            <a:avLst/>
          </a:prstGeom>
          <a:ln>
            <a:solidFill>
              <a:schemeClr val="dk1"/>
            </a:solidFill>
          </a:ln>
        </p:spPr>
        <p:style>
          <a:lnRef idx="2">
            <a:schemeClr val="dk1"/>
          </a:lnRef>
          <a:fillRef idx="1">
            <a:schemeClr val="lt1"/>
          </a:fillRef>
          <a:effectRef idx="0">
            <a:schemeClr val="dk1"/>
          </a:effectRef>
          <a:fontRef idx="minor">
            <a:schemeClr val="dk1"/>
          </a:fontRef>
        </p:style>
        <p:txBody>
          <a:bodyPr rtlCol="0" anchor="ctr"/>
          <a:lstStyle/>
          <a:p>
            <a:pPr algn="just"/>
            <a:r>
              <a:rPr lang="es-ES" dirty="0" smtClean="0"/>
              <a:t>BLK5 </a:t>
            </a:r>
            <a:r>
              <a:rPr lang="es-ES" dirty="0"/>
              <a:t>define el valor de </a:t>
            </a:r>
            <a:r>
              <a:rPr lang="es-ES" i="1" dirty="0"/>
              <a:t>P</a:t>
            </a:r>
            <a:r>
              <a:rPr lang="es-ES" i="1" baseline="-25000" dirty="0"/>
              <a:t>EXG</a:t>
            </a:r>
            <a:r>
              <a:rPr lang="es-ES" dirty="0"/>
              <a:t> </a:t>
            </a:r>
            <a:r>
              <a:rPr lang="es-ES" i="1" dirty="0"/>
              <a:t>,</a:t>
            </a:r>
            <a:r>
              <a:rPr lang="es-ES" dirty="0"/>
              <a:t> correspondiente a la cantidad de potencia a ser intercambiada entre </a:t>
            </a:r>
            <a:r>
              <a:rPr lang="es-ES" i="1" dirty="0"/>
              <a:t>P</a:t>
            </a:r>
            <a:r>
              <a:rPr lang="es-ES" i="1" baseline="-25000" dirty="0"/>
              <a:t>GRID</a:t>
            </a:r>
            <a:r>
              <a:rPr lang="es-ES" baseline="-25000" dirty="0"/>
              <a:t>1</a:t>
            </a:r>
            <a:r>
              <a:rPr lang="es-ES" i="1" baseline="-25000" dirty="0"/>
              <a:t>_X</a:t>
            </a:r>
            <a:r>
              <a:rPr lang="es-ES" baseline="-25000" dirty="0"/>
              <a:t>   </a:t>
            </a:r>
            <a:r>
              <a:rPr lang="es-ES" dirty="0"/>
              <a:t>y </a:t>
            </a:r>
            <a:r>
              <a:rPr lang="es-ES" i="1" dirty="0" smtClean="0"/>
              <a:t>P</a:t>
            </a:r>
            <a:r>
              <a:rPr lang="es-ES" i="1" baseline="-25000" dirty="0" smtClean="0"/>
              <a:t>GRID</a:t>
            </a:r>
            <a:r>
              <a:rPr lang="es-ES" baseline="-25000" dirty="0" smtClean="0"/>
              <a:t>2</a:t>
            </a:r>
            <a:r>
              <a:rPr lang="es-ES" i="1" baseline="-25000" dirty="0" smtClean="0"/>
              <a:t>_X</a:t>
            </a:r>
            <a:endParaRPr lang="es-ES" dirty="0"/>
          </a:p>
        </p:txBody>
      </p:sp>
      <p:graphicFrame>
        <p:nvGraphicFramePr>
          <p:cNvPr id="90" name="Object 89"/>
          <p:cNvGraphicFramePr>
            <a:graphicFrameLocks noChangeAspect="1"/>
          </p:cNvGraphicFramePr>
          <p:nvPr>
            <p:extLst>
              <p:ext uri="{D42A27DB-BD31-4B8C-83A1-F6EECF244321}">
                <p14:modId xmlns:p14="http://schemas.microsoft.com/office/powerpoint/2010/main" val="2342295003"/>
              </p:ext>
            </p:extLst>
          </p:nvPr>
        </p:nvGraphicFramePr>
        <p:xfrm>
          <a:off x="710401" y="3176178"/>
          <a:ext cx="3060279" cy="401348"/>
        </p:xfrm>
        <a:graphic>
          <a:graphicData uri="http://schemas.openxmlformats.org/presentationml/2006/ole">
            <mc:AlternateContent xmlns:mc="http://schemas.openxmlformats.org/markup-compatibility/2006">
              <mc:Choice xmlns:v="urn:schemas-microsoft-com:vml" Requires="v">
                <p:oleObj spid="_x0000_s24250" name="Equation" r:id="rId17" imgW="1739900" imgH="228600" progId="Equation.DSMT4">
                  <p:embed/>
                </p:oleObj>
              </mc:Choice>
              <mc:Fallback>
                <p:oleObj name="Equation" r:id="rId17" imgW="1739900" imgH="228600" progId="Equation.DSMT4">
                  <p:embed/>
                  <p:pic>
                    <p:nvPicPr>
                      <p:cNvPr id="0" name="Object 9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0401" y="3176178"/>
                        <a:ext cx="3060279" cy="401348"/>
                      </a:xfrm>
                      <a:prstGeom prst="rect">
                        <a:avLst/>
                      </a:prstGeom>
                      <a:solidFill>
                        <a:schemeClr val="lt1"/>
                      </a:solidFill>
                      <a:ln>
                        <a:noFill/>
                      </a:ln>
                    </p:spPr>
                  </p:pic>
                </p:oleObj>
              </mc:Fallback>
            </mc:AlternateContent>
          </a:graphicData>
        </a:graphic>
      </p:graphicFrame>
      <p:graphicFrame>
        <p:nvGraphicFramePr>
          <p:cNvPr id="92" name="Object 91"/>
          <p:cNvGraphicFramePr>
            <a:graphicFrameLocks noChangeAspect="1"/>
          </p:cNvGraphicFramePr>
          <p:nvPr>
            <p:extLst>
              <p:ext uri="{D42A27DB-BD31-4B8C-83A1-F6EECF244321}">
                <p14:modId xmlns:p14="http://schemas.microsoft.com/office/powerpoint/2010/main" val="4222598851"/>
              </p:ext>
            </p:extLst>
          </p:nvPr>
        </p:nvGraphicFramePr>
        <p:xfrm>
          <a:off x="710401" y="3956094"/>
          <a:ext cx="3411082" cy="424264"/>
        </p:xfrm>
        <a:graphic>
          <a:graphicData uri="http://schemas.openxmlformats.org/presentationml/2006/ole">
            <mc:AlternateContent xmlns:mc="http://schemas.openxmlformats.org/markup-compatibility/2006">
              <mc:Choice xmlns:v="urn:schemas-microsoft-com:vml" Requires="v">
                <p:oleObj spid="_x0000_s24251" name="Equation" r:id="rId19" imgW="1905000" imgH="241300" progId="Equation.DSMT4">
                  <p:embed/>
                </p:oleObj>
              </mc:Choice>
              <mc:Fallback>
                <p:oleObj name="Equation" r:id="rId19" imgW="1905000" imgH="241300" progId="Equation.DSMT4">
                  <p:embed/>
                  <p:pic>
                    <p:nvPicPr>
                      <p:cNvPr id="0" name="Object 9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0401" y="3956094"/>
                        <a:ext cx="3411082" cy="424264"/>
                      </a:xfrm>
                      <a:prstGeom prst="rect">
                        <a:avLst/>
                      </a:prstGeom>
                      <a:solidFill>
                        <a:schemeClr val="bg1"/>
                      </a:solidFill>
                    </p:spPr>
                  </p:pic>
                </p:oleObj>
              </mc:Fallback>
            </mc:AlternateContent>
          </a:graphicData>
        </a:graphic>
      </p:graphicFrame>
      <p:graphicFrame>
        <p:nvGraphicFramePr>
          <p:cNvPr id="94" name="Object 93"/>
          <p:cNvGraphicFramePr>
            <a:graphicFrameLocks noChangeAspect="1"/>
          </p:cNvGraphicFramePr>
          <p:nvPr>
            <p:extLst>
              <p:ext uri="{D42A27DB-BD31-4B8C-83A1-F6EECF244321}">
                <p14:modId xmlns:p14="http://schemas.microsoft.com/office/powerpoint/2010/main" val="266868512"/>
              </p:ext>
            </p:extLst>
          </p:nvPr>
        </p:nvGraphicFramePr>
        <p:xfrm>
          <a:off x="710401" y="4791972"/>
          <a:ext cx="3411082" cy="420084"/>
        </p:xfrm>
        <a:graphic>
          <a:graphicData uri="http://schemas.openxmlformats.org/presentationml/2006/ole">
            <mc:AlternateContent xmlns:mc="http://schemas.openxmlformats.org/markup-compatibility/2006">
              <mc:Choice xmlns:v="urn:schemas-microsoft-com:vml" Requires="v">
                <p:oleObj spid="_x0000_s24252" name="Equation" r:id="rId21" imgW="1943100" imgH="241300" progId="Equation.DSMT4">
                  <p:embed/>
                </p:oleObj>
              </mc:Choice>
              <mc:Fallback>
                <p:oleObj name="Equation" r:id="rId21" imgW="1943100" imgH="241300" progId="Equation.DSMT4">
                  <p:embed/>
                  <p:pic>
                    <p:nvPicPr>
                      <p:cNvPr id="0" name="Object 10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10401" y="4791972"/>
                        <a:ext cx="3411082" cy="420084"/>
                      </a:xfrm>
                      <a:prstGeom prst="rect">
                        <a:avLst/>
                      </a:prstGeom>
                      <a:solidFill>
                        <a:schemeClr val="bg1"/>
                      </a:solidFill>
                    </p:spPr>
                  </p:pic>
                </p:oleObj>
              </mc:Fallback>
            </mc:AlternateContent>
          </a:graphicData>
        </a:graphic>
      </p:graphicFrame>
      <p:sp>
        <p:nvSpPr>
          <p:cNvPr id="95" name="Rounded Rectangle 94"/>
          <p:cNvSpPr/>
          <p:nvPr/>
        </p:nvSpPr>
        <p:spPr>
          <a:xfrm>
            <a:off x="705395" y="1926815"/>
            <a:ext cx="4088151" cy="469710"/>
          </a:xfrm>
          <a:prstGeom prst="roundRect">
            <a:avLst/>
          </a:prstGeom>
          <a:ln>
            <a:solidFill>
              <a:schemeClr val="dk1"/>
            </a:solidFill>
          </a:ln>
        </p:spPr>
        <p:style>
          <a:lnRef idx="2">
            <a:schemeClr val="dk1"/>
          </a:lnRef>
          <a:fillRef idx="1">
            <a:schemeClr val="lt1"/>
          </a:fillRef>
          <a:effectRef idx="0">
            <a:schemeClr val="dk1"/>
          </a:effectRef>
          <a:fontRef idx="minor">
            <a:schemeClr val="dk1"/>
          </a:fontRef>
        </p:style>
        <p:txBody>
          <a:bodyPr rtlCol="0" anchor="ctr"/>
          <a:lstStyle/>
          <a:p>
            <a:pPr algn="just"/>
            <a:r>
              <a:rPr lang="es-ES" dirty="0" smtClean="0"/>
              <a:t>BLK6 </a:t>
            </a:r>
            <a:r>
              <a:rPr lang="es-ES" dirty="0"/>
              <a:t>se calculan las variables </a:t>
            </a:r>
            <a:r>
              <a:rPr lang="es-ES" i="1" dirty="0"/>
              <a:t>P</a:t>
            </a:r>
            <a:r>
              <a:rPr lang="es-ES" i="1" baseline="-25000" dirty="0"/>
              <a:t>XIB</a:t>
            </a:r>
            <a:r>
              <a:rPr lang="es-ES" baseline="-25000" dirty="0"/>
              <a:t>1</a:t>
            </a:r>
            <a:r>
              <a:rPr lang="es-ES" dirty="0"/>
              <a:t> y </a:t>
            </a:r>
            <a:r>
              <a:rPr lang="es-ES" i="1" dirty="0"/>
              <a:t>P</a:t>
            </a:r>
            <a:r>
              <a:rPr lang="es-ES" i="1" baseline="-25000" dirty="0"/>
              <a:t>XIB</a:t>
            </a:r>
            <a:r>
              <a:rPr lang="es-ES" baseline="-25000" dirty="0"/>
              <a:t>2</a:t>
            </a:r>
            <a:r>
              <a:rPr lang="es-ES" dirty="0"/>
              <a:t> </a:t>
            </a:r>
          </a:p>
        </p:txBody>
      </p:sp>
      <p:graphicFrame>
        <p:nvGraphicFramePr>
          <p:cNvPr id="97" name="Object 96"/>
          <p:cNvGraphicFramePr>
            <a:graphicFrameLocks noChangeAspect="1"/>
          </p:cNvGraphicFramePr>
          <p:nvPr>
            <p:extLst>
              <p:ext uri="{D42A27DB-BD31-4B8C-83A1-F6EECF244321}">
                <p14:modId xmlns:p14="http://schemas.microsoft.com/office/powerpoint/2010/main" val="2690295176"/>
              </p:ext>
            </p:extLst>
          </p:nvPr>
        </p:nvGraphicFramePr>
        <p:xfrm>
          <a:off x="710403" y="3146979"/>
          <a:ext cx="3294038" cy="418025"/>
        </p:xfrm>
        <a:graphic>
          <a:graphicData uri="http://schemas.openxmlformats.org/presentationml/2006/ole">
            <mc:AlternateContent xmlns:mc="http://schemas.openxmlformats.org/markup-compatibility/2006">
              <mc:Choice xmlns:v="urn:schemas-microsoft-com:vml" Requires="v">
                <p:oleObj spid="_x0000_s24253" name="Equation" r:id="rId23" imgW="1879600" imgH="241300" progId="Equation.DSMT4">
                  <p:embed/>
                </p:oleObj>
              </mc:Choice>
              <mc:Fallback>
                <p:oleObj name="Equation" r:id="rId23" imgW="1879600" imgH="241300" progId="Equation.DSMT4">
                  <p:embed/>
                  <p:pic>
                    <p:nvPicPr>
                      <p:cNvPr id="0" name="Object 1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10403" y="3146979"/>
                        <a:ext cx="3294038" cy="418025"/>
                      </a:xfrm>
                      <a:prstGeom prst="rect">
                        <a:avLst/>
                      </a:prstGeom>
                      <a:solidFill>
                        <a:schemeClr val="bg1"/>
                      </a:solidFill>
                    </p:spPr>
                  </p:pic>
                </p:oleObj>
              </mc:Fallback>
            </mc:AlternateContent>
          </a:graphicData>
        </a:graphic>
      </p:graphicFrame>
      <p:graphicFrame>
        <p:nvGraphicFramePr>
          <p:cNvPr id="99" name="Object 98"/>
          <p:cNvGraphicFramePr>
            <a:graphicFrameLocks noChangeAspect="1"/>
          </p:cNvGraphicFramePr>
          <p:nvPr>
            <p:extLst>
              <p:ext uri="{D42A27DB-BD31-4B8C-83A1-F6EECF244321}">
                <p14:modId xmlns:p14="http://schemas.microsoft.com/office/powerpoint/2010/main" val="105090324"/>
              </p:ext>
            </p:extLst>
          </p:nvPr>
        </p:nvGraphicFramePr>
        <p:xfrm>
          <a:off x="727663" y="3950944"/>
          <a:ext cx="3294038" cy="405670"/>
        </p:xfrm>
        <a:graphic>
          <a:graphicData uri="http://schemas.openxmlformats.org/presentationml/2006/ole">
            <mc:AlternateContent xmlns:mc="http://schemas.openxmlformats.org/markup-compatibility/2006">
              <mc:Choice xmlns:v="urn:schemas-microsoft-com:vml" Requires="v">
                <p:oleObj spid="_x0000_s24254" name="Equation" r:id="rId25" imgW="1930400" imgH="241300" progId="Equation.DSMT4">
                  <p:embed/>
                </p:oleObj>
              </mc:Choice>
              <mc:Fallback>
                <p:oleObj name="Equation" r:id="rId25" imgW="1930400" imgH="241300" progId="Equation.DSMT4">
                  <p:embed/>
                  <p:pic>
                    <p:nvPicPr>
                      <p:cNvPr id="0" name="Object 11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27663" y="3950944"/>
                        <a:ext cx="3294038" cy="405670"/>
                      </a:xfrm>
                      <a:prstGeom prst="rect">
                        <a:avLst/>
                      </a:prstGeom>
                      <a:solidFill>
                        <a:schemeClr val="bg1"/>
                      </a:solidFill>
                    </p:spPr>
                  </p:pic>
                </p:oleObj>
              </mc:Fallback>
            </mc:AlternateContent>
          </a:graphicData>
        </a:graphic>
      </p:graphicFrame>
      <p:sp>
        <p:nvSpPr>
          <p:cNvPr id="100" name="Rounded Rectangle 99"/>
          <p:cNvSpPr/>
          <p:nvPr/>
        </p:nvSpPr>
        <p:spPr>
          <a:xfrm>
            <a:off x="727663" y="1685061"/>
            <a:ext cx="5014019" cy="872477"/>
          </a:xfrm>
          <a:prstGeom prst="roundRect">
            <a:avLst/>
          </a:prstGeom>
          <a:ln>
            <a:solidFill>
              <a:schemeClr val="dk1"/>
            </a:solidFill>
          </a:ln>
        </p:spPr>
        <p:style>
          <a:lnRef idx="2">
            <a:schemeClr val="dk1"/>
          </a:lnRef>
          <a:fillRef idx="1">
            <a:schemeClr val="lt1"/>
          </a:fillRef>
          <a:effectRef idx="0">
            <a:schemeClr val="dk1"/>
          </a:effectRef>
          <a:fontRef idx="minor">
            <a:schemeClr val="dk1"/>
          </a:fontRef>
        </p:style>
        <p:txBody>
          <a:bodyPr rtlCol="0" anchor="ctr"/>
          <a:lstStyle/>
          <a:p>
            <a:pPr algn="just"/>
            <a:r>
              <a:rPr lang="es-ES" dirty="0" smtClean="0"/>
              <a:t>BLK7 </a:t>
            </a:r>
            <a:r>
              <a:rPr lang="es-ES" dirty="0"/>
              <a:t>corresponde a la obtención de los perfiles de potencia de red </a:t>
            </a:r>
            <a:r>
              <a:rPr lang="es-ES" i="1" dirty="0"/>
              <a:t>P</a:t>
            </a:r>
            <a:r>
              <a:rPr lang="es-ES" i="1" baseline="-25000" dirty="0"/>
              <a:t>GRID</a:t>
            </a:r>
            <a:r>
              <a:rPr lang="es-ES" baseline="-25000" dirty="0"/>
              <a:t>1</a:t>
            </a:r>
            <a:r>
              <a:rPr lang="es-ES" dirty="0"/>
              <a:t> y </a:t>
            </a:r>
            <a:r>
              <a:rPr lang="es-ES" i="1" dirty="0"/>
              <a:t>P</a:t>
            </a:r>
            <a:r>
              <a:rPr lang="es-ES" i="1" baseline="-25000" dirty="0"/>
              <a:t>GRID</a:t>
            </a:r>
            <a:r>
              <a:rPr lang="es-ES" baseline="-25000" dirty="0"/>
              <a:t>2</a:t>
            </a:r>
            <a:r>
              <a:rPr lang="es-ES" dirty="0"/>
              <a:t> </a:t>
            </a:r>
          </a:p>
        </p:txBody>
      </p:sp>
      <p:graphicFrame>
        <p:nvGraphicFramePr>
          <p:cNvPr id="102" name="Object 101"/>
          <p:cNvGraphicFramePr>
            <a:graphicFrameLocks noChangeAspect="1"/>
          </p:cNvGraphicFramePr>
          <p:nvPr>
            <p:extLst>
              <p:ext uri="{D42A27DB-BD31-4B8C-83A1-F6EECF244321}">
                <p14:modId xmlns:p14="http://schemas.microsoft.com/office/powerpoint/2010/main" val="899605095"/>
              </p:ext>
            </p:extLst>
          </p:nvPr>
        </p:nvGraphicFramePr>
        <p:xfrm>
          <a:off x="705395" y="3206455"/>
          <a:ext cx="4363752" cy="464718"/>
        </p:xfrm>
        <a:graphic>
          <a:graphicData uri="http://schemas.openxmlformats.org/presentationml/2006/ole">
            <mc:AlternateContent xmlns:mc="http://schemas.openxmlformats.org/markup-compatibility/2006">
              <mc:Choice xmlns:v="urn:schemas-microsoft-com:vml" Requires="v">
                <p:oleObj spid="_x0000_s24255" name="Equation" r:id="rId27" imgW="2209800" imgH="254000" progId="Equation.DSMT4">
                  <p:embed/>
                </p:oleObj>
              </mc:Choice>
              <mc:Fallback>
                <p:oleObj name="Equation" r:id="rId27" imgW="2209800" imgH="254000" progId="Equation.DSMT4">
                  <p:embed/>
                  <p:pic>
                    <p:nvPicPr>
                      <p:cNvPr id="0" name="Object 11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05395" y="3206455"/>
                        <a:ext cx="4363752" cy="464718"/>
                      </a:xfrm>
                      <a:prstGeom prst="rect">
                        <a:avLst/>
                      </a:prstGeom>
                      <a:solidFill>
                        <a:schemeClr val="bg1"/>
                      </a:solidFill>
                    </p:spPr>
                  </p:pic>
                </p:oleObj>
              </mc:Fallback>
            </mc:AlternateContent>
          </a:graphicData>
        </a:graphic>
      </p:graphicFrame>
      <p:graphicFrame>
        <p:nvGraphicFramePr>
          <p:cNvPr id="104" name="Object 103"/>
          <p:cNvGraphicFramePr>
            <a:graphicFrameLocks noChangeAspect="1"/>
          </p:cNvGraphicFramePr>
          <p:nvPr>
            <p:extLst>
              <p:ext uri="{D42A27DB-BD31-4B8C-83A1-F6EECF244321}">
                <p14:modId xmlns:p14="http://schemas.microsoft.com/office/powerpoint/2010/main" val="394885933"/>
              </p:ext>
            </p:extLst>
          </p:nvPr>
        </p:nvGraphicFramePr>
        <p:xfrm>
          <a:off x="705395" y="4052654"/>
          <a:ext cx="4370730" cy="429147"/>
        </p:xfrm>
        <a:graphic>
          <a:graphicData uri="http://schemas.openxmlformats.org/presentationml/2006/ole">
            <mc:AlternateContent xmlns:mc="http://schemas.openxmlformats.org/markup-compatibility/2006">
              <mc:Choice xmlns:v="urn:schemas-microsoft-com:vml" Requires="v">
                <p:oleObj spid="_x0000_s24256" name="Equation" r:id="rId29" imgW="2235200" imgH="254000" progId="Equation.DSMT4">
                  <p:embed/>
                </p:oleObj>
              </mc:Choice>
              <mc:Fallback>
                <p:oleObj name="Equation" r:id="rId29" imgW="2235200" imgH="254000" progId="Equation.DSMT4">
                  <p:embed/>
                  <p:pic>
                    <p:nvPicPr>
                      <p:cNvPr id="0" name="Object 11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05395" y="4052654"/>
                        <a:ext cx="4370730" cy="429147"/>
                      </a:xfrm>
                      <a:prstGeom prst="rect">
                        <a:avLst/>
                      </a:prstGeom>
                      <a:solidFill>
                        <a:schemeClr val="bg1"/>
                      </a:solidFill>
                    </p:spPr>
                  </p:pic>
                </p:oleObj>
              </mc:Fallback>
            </mc:AlternateContent>
          </a:graphicData>
        </a:graphic>
      </p:graphicFrame>
      <p:sp>
        <p:nvSpPr>
          <p:cNvPr id="28" name="18 Rectángulo"/>
          <p:cNvSpPr/>
          <p:nvPr/>
        </p:nvSpPr>
        <p:spPr bwMode="auto">
          <a:xfrm>
            <a:off x="173830" y="56272"/>
            <a:ext cx="7633739" cy="908930"/>
          </a:xfrm>
          <a:prstGeom prst="rect">
            <a:avLst/>
          </a:prstGeom>
          <a:solidFill>
            <a:schemeClr val="accent1">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100" b="1" dirty="0" smtClean="0">
                <a:solidFill>
                  <a:schemeClr val="bg1"/>
                </a:solidFill>
                <a:latin typeface="Calibri" panose="020F0502020204030204" pitchFamily="34" charset="0"/>
              </a:rPr>
              <a:t>DISEÑO DEL EMS BASADO EN CONTROLADOR FLC</a:t>
            </a:r>
            <a:endParaRPr lang="es-EC" sz="31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21471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ppt_x"/>
                                          </p:val>
                                        </p:tav>
                                        <p:tav tm="100000">
                                          <p:val>
                                            <p:strVal val="#ppt_x"/>
                                          </p:val>
                                        </p:tav>
                                      </p:tavLst>
                                    </p:anim>
                                    <p:anim calcmode="lin" valueType="num">
                                      <p:cBhvr additive="base">
                                        <p:cTn id="16" dur="500" fill="hold"/>
                                        <p:tgtEl>
                                          <p:spTgt spid="5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500" fill="hold"/>
                                        <p:tgtEl>
                                          <p:spTgt spid="68"/>
                                        </p:tgtEl>
                                        <p:attrNameLst>
                                          <p:attrName>ppt_x</p:attrName>
                                        </p:attrNameLst>
                                      </p:cBhvr>
                                      <p:tavLst>
                                        <p:tav tm="0">
                                          <p:val>
                                            <p:strVal val="#ppt_x"/>
                                          </p:val>
                                        </p:tav>
                                        <p:tav tm="100000">
                                          <p:val>
                                            <p:strVal val="#ppt_x"/>
                                          </p:val>
                                        </p:tav>
                                      </p:tavLst>
                                    </p:anim>
                                    <p:anim calcmode="lin" valueType="num">
                                      <p:cBhvr additive="base">
                                        <p:cTn id="2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59"/>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9"/>
                                        </p:tgtEl>
                                        <p:attrNameLst>
                                          <p:attrName>style.visibility</p:attrName>
                                        </p:attrNameLst>
                                      </p:cBhvr>
                                      <p:to>
                                        <p:strVal val="visible"/>
                                      </p:to>
                                    </p:set>
                                    <p:anim calcmode="lin" valueType="num">
                                      <p:cBhvr additive="base">
                                        <p:cTn id="33" dur="500" fill="hold"/>
                                        <p:tgtEl>
                                          <p:spTgt spid="79"/>
                                        </p:tgtEl>
                                        <p:attrNameLst>
                                          <p:attrName>ppt_x</p:attrName>
                                        </p:attrNameLst>
                                      </p:cBhvr>
                                      <p:tavLst>
                                        <p:tav tm="0">
                                          <p:val>
                                            <p:strVal val="#ppt_x"/>
                                          </p:val>
                                        </p:tav>
                                        <p:tav tm="100000">
                                          <p:val>
                                            <p:strVal val="#ppt_x"/>
                                          </p:val>
                                        </p:tav>
                                      </p:tavLst>
                                    </p:anim>
                                    <p:anim calcmode="lin" valueType="num">
                                      <p:cBhvr additive="base">
                                        <p:cTn id="34" dur="500" fill="hold"/>
                                        <p:tgtEl>
                                          <p:spTgt spid="7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1"/>
                                        </p:tgtEl>
                                        <p:attrNameLst>
                                          <p:attrName>style.visibility</p:attrName>
                                        </p:attrNameLst>
                                      </p:cBhvr>
                                      <p:to>
                                        <p:strVal val="visible"/>
                                      </p:to>
                                    </p:set>
                                    <p:anim calcmode="lin" valueType="num">
                                      <p:cBhvr additive="base">
                                        <p:cTn id="37" dur="500" fill="hold"/>
                                        <p:tgtEl>
                                          <p:spTgt spid="81"/>
                                        </p:tgtEl>
                                        <p:attrNameLst>
                                          <p:attrName>ppt_x</p:attrName>
                                        </p:attrNameLst>
                                      </p:cBhvr>
                                      <p:tavLst>
                                        <p:tav tm="0">
                                          <p:val>
                                            <p:strVal val="#ppt_x"/>
                                          </p:val>
                                        </p:tav>
                                        <p:tav tm="100000">
                                          <p:val>
                                            <p:strVal val="#ppt_x"/>
                                          </p:val>
                                        </p:tav>
                                      </p:tavLst>
                                    </p:anim>
                                    <p:anim calcmode="lin" valueType="num">
                                      <p:cBhvr additive="base">
                                        <p:cTn id="38" dur="500" fill="hold"/>
                                        <p:tgtEl>
                                          <p:spTgt spid="8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ppt_x"/>
                                          </p:val>
                                        </p:tav>
                                        <p:tav tm="100000">
                                          <p:val>
                                            <p:strVal val="#ppt_x"/>
                                          </p:val>
                                        </p:tav>
                                      </p:tavLst>
                                    </p:anim>
                                    <p:anim calcmode="lin" valueType="num">
                                      <p:cBhvr additive="base">
                                        <p:cTn id="42" dur="500" fill="hold"/>
                                        <p:tgtEl>
                                          <p:spTgt spid="8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5"/>
                                        </p:tgtEl>
                                        <p:attrNameLst>
                                          <p:attrName>style.visibility</p:attrName>
                                        </p:attrNameLst>
                                      </p:cBhvr>
                                      <p:to>
                                        <p:strVal val="visible"/>
                                      </p:to>
                                    </p:set>
                                    <p:anim calcmode="lin" valueType="num">
                                      <p:cBhvr additive="base">
                                        <p:cTn id="45" dur="500" fill="hold"/>
                                        <p:tgtEl>
                                          <p:spTgt spid="85"/>
                                        </p:tgtEl>
                                        <p:attrNameLst>
                                          <p:attrName>ppt_x</p:attrName>
                                        </p:attrNameLst>
                                      </p:cBhvr>
                                      <p:tavLst>
                                        <p:tav tm="0">
                                          <p:val>
                                            <p:strVal val="#ppt_x"/>
                                          </p:val>
                                        </p:tav>
                                        <p:tav tm="100000">
                                          <p:val>
                                            <p:strVal val="#ppt_x"/>
                                          </p:val>
                                        </p:tav>
                                      </p:tavLst>
                                    </p:anim>
                                    <p:anim calcmode="lin" valueType="num">
                                      <p:cBhvr additive="base">
                                        <p:cTn id="46" dur="500" fill="hold"/>
                                        <p:tgtEl>
                                          <p:spTgt spid="8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anim calcmode="lin" valueType="num">
                                      <p:cBhvr additive="base">
                                        <p:cTn id="49" dur="500" fill="hold"/>
                                        <p:tgtEl>
                                          <p:spTgt spid="87"/>
                                        </p:tgtEl>
                                        <p:attrNameLst>
                                          <p:attrName>ppt_x</p:attrName>
                                        </p:attrNameLst>
                                      </p:cBhvr>
                                      <p:tavLst>
                                        <p:tav tm="0">
                                          <p:val>
                                            <p:strVal val="#ppt_x"/>
                                          </p:val>
                                        </p:tav>
                                        <p:tav tm="100000">
                                          <p:val>
                                            <p:strVal val="#ppt_x"/>
                                          </p:val>
                                        </p:tav>
                                      </p:tavLst>
                                    </p:anim>
                                    <p:anim calcmode="lin" valueType="num">
                                      <p:cBhvr additive="base">
                                        <p:cTn id="50"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79"/>
                                        </p:tgtEl>
                                        <p:attrNameLst>
                                          <p:attrName>ppt_x</p:attrName>
                                        </p:attrNameLst>
                                      </p:cBhvr>
                                      <p:tavLst>
                                        <p:tav tm="0">
                                          <p:val>
                                            <p:strVal val="ppt_x"/>
                                          </p:val>
                                        </p:tav>
                                        <p:tav tm="100000">
                                          <p:val>
                                            <p:strVal val="ppt_x"/>
                                          </p:val>
                                        </p:tav>
                                      </p:tavLst>
                                    </p:anim>
                                    <p:anim calcmode="lin" valueType="num">
                                      <p:cBhvr additive="base">
                                        <p:cTn id="55" dur="500"/>
                                        <p:tgtEl>
                                          <p:spTgt spid="79"/>
                                        </p:tgtEl>
                                        <p:attrNameLst>
                                          <p:attrName>ppt_y</p:attrName>
                                        </p:attrNameLst>
                                      </p:cBhvr>
                                      <p:tavLst>
                                        <p:tav tm="0">
                                          <p:val>
                                            <p:strVal val="ppt_y"/>
                                          </p:val>
                                        </p:tav>
                                        <p:tav tm="100000">
                                          <p:val>
                                            <p:strVal val="1+ppt_h/2"/>
                                          </p:val>
                                        </p:tav>
                                      </p:tavLst>
                                    </p:anim>
                                    <p:set>
                                      <p:cBhvr>
                                        <p:cTn id="56" dur="1" fill="hold">
                                          <p:stCondLst>
                                            <p:cond delay="499"/>
                                          </p:stCondLst>
                                        </p:cTn>
                                        <p:tgtEl>
                                          <p:spTgt spid="79"/>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81"/>
                                        </p:tgtEl>
                                        <p:attrNameLst>
                                          <p:attrName>ppt_x</p:attrName>
                                        </p:attrNameLst>
                                      </p:cBhvr>
                                      <p:tavLst>
                                        <p:tav tm="0">
                                          <p:val>
                                            <p:strVal val="ppt_x"/>
                                          </p:val>
                                        </p:tav>
                                        <p:tav tm="100000">
                                          <p:val>
                                            <p:strVal val="ppt_x"/>
                                          </p:val>
                                        </p:tav>
                                      </p:tavLst>
                                    </p:anim>
                                    <p:anim calcmode="lin" valueType="num">
                                      <p:cBhvr additive="base">
                                        <p:cTn id="59" dur="500"/>
                                        <p:tgtEl>
                                          <p:spTgt spid="81"/>
                                        </p:tgtEl>
                                        <p:attrNameLst>
                                          <p:attrName>ppt_y</p:attrName>
                                        </p:attrNameLst>
                                      </p:cBhvr>
                                      <p:tavLst>
                                        <p:tav tm="0">
                                          <p:val>
                                            <p:strVal val="ppt_y"/>
                                          </p:val>
                                        </p:tav>
                                        <p:tav tm="100000">
                                          <p:val>
                                            <p:strVal val="1+ppt_h/2"/>
                                          </p:val>
                                        </p:tav>
                                      </p:tavLst>
                                    </p:anim>
                                    <p:set>
                                      <p:cBhvr>
                                        <p:cTn id="60" dur="1" fill="hold">
                                          <p:stCondLst>
                                            <p:cond delay="499"/>
                                          </p:stCondLst>
                                        </p:cTn>
                                        <p:tgtEl>
                                          <p:spTgt spid="81"/>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83"/>
                                        </p:tgtEl>
                                        <p:attrNameLst>
                                          <p:attrName>ppt_x</p:attrName>
                                        </p:attrNameLst>
                                      </p:cBhvr>
                                      <p:tavLst>
                                        <p:tav tm="0">
                                          <p:val>
                                            <p:strVal val="ppt_x"/>
                                          </p:val>
                                        </p:tav>
                                        <p:tav tm="100000">
                                          <p:val>
                                            <p:strVal val="ppt_x"/>
                                          </p:val>
                                        </p:tav>
                                      </p:tavLst>
                                    </p:anim>
                                    <p:anim calcmode="lin" valueType="num">
                                      <p:cBhvr additive="base">
                                        <p:cTn id="63" dur="500"/>
                                        <p:tgtEl>
                                          <p:spTgt spid="83"/>
                                        </p:tgtEl>
                                        <p:attrNameLst>
                                          <p:attrName>ppt_y</p:attrName>
                                        </p:attrNameLst>
                                      </p:cBhvr>
                                      <p:tavLst>
                                        <p:tav tm="0">
                                          <p:val>
                                            <p:strVal val="ppt_y"/>
                                          </p:val>
                                        </p:tav>
                                        <p:tav tm="100000">
                                          <p:val>
                                            <p:strVal val="1+ppt_h/2"/>
                                          </p:val>
                                        </p:tav>
                                      </p:tavLst>
                                    </p:anim>
                                    <p:set>
                                      <p:cBhvr>
                                        <p:cTn id="64" dur="1" fill="hold">
                                          <p:stCondLst>
                                            <p:cond delay="499"/>
                                          </p:stCondLst>
                                        </p:cTn>
                                        <p:tgtEl>
                                          <p:spTgt spid="83"/>
                                        </p:tgtEl>
                                        <p:attrNameLst>
                                          <p:attrName>style.visibility</p:attrName>
                                        </p:attrNameLst>
                                      </p:cBhvr>
                                      <p:to>
                                        <p:strVal val="hidden"/>
                                      </p:to>
                                    </p:set>
                                  </p:childTnLst>
                                </p:cTn>
                              </p:par>
                              <p:par>
                                <p:cTn id="65" presetID="2" presetClass="exit" presetSubtype="4" fill="hold" nodeType="withEffect">
                                  <p:stCondLst>
                                    <p:cond delay="0"/>
                                  </p:stCondLst>
                                  <p:childTnLst>
                                    <p:anim calcmode="lin" valueType="num">
                                      <p:cBhvr additive="base">
                                        <p:cTn id="66" dur="500"/>
                                        <p:tgtEl>
                                          <p:spTgt spid="85"/>
                                        </p:tgtEl>
                                        <p:attrNameLst>
                                          <p:attrName>ppt_x</p:attrName>
                                        </p:attrNameLst>
                                      </p:cBhvr>
                                      <p:tavLst>
                                        <p:tav tm="0">
                                          <p:val>
                                            <p:strVal val="ppt_x"/>
                                          </p:val>
                                        </p:tav>
                                        <p:tav tm="100000">
                                          <p:val>
                                            <p:strVal val="ppt_x"/>
                                          </p:val>
                                        </p:tav>
                                      </p:tavLst>
                                    </p:anim>
                                    <p:anim calcmode="lin" valueType="num">
                                      <p:cBhvr additive="base">
                                        <p:cTn id="67" dur="500"/>
                                        <p:tgtEl>
                                          <p:spTgt spid="85"/>
                                        </p:tgtEl>
                                        <p:attrNameLst>
                                          <p:attrName>ppt_y</p:attrName>
                                        </p:attrNameLst>
                                      </p:cBhvr>
                                      <p:tavLst>
                                        <p:tav tm="0">
                                          <p:val>
                                            <p:strVal val="ppt_y"/>
                                          </p:val>
                                        </p:tav>
                                        <p:tav tm="100000">
                                          <p:val>
                                            <p:strVal val="1+ppt_h/2"/>
                                          </p:val>
                                        </p:tav>
                                      </p:tavLst>
                                    </p:anim>
                                    <p:set>
                                      <p:cBhvr>
                                        <p:cTn id="68" dur="1" fill="hold">
                                          <p:stCondLst>
                                            <p:cond delay="499"/>
                                          </p:stCondLst>
                                        </p:cTn>
                                        <p:tgtEl>
                                          <p:spTgt spid="85"/>
                                        </p:tgtEl>
                                        <p:attrNameLst>
                                          <p:attrName>style.visibility</p:attrName>
                                        </p:attrNameLst>
                                      </p:cBhvr>
                                      <p:to>
                                        <p:strVal val="hidden"/>
                                      </p:to>
                                    </p:set>
                                  </p:childTnLst>
                                </p:cTn>
                              </p:par>
                              <p:par>
                                <p:cTn id="69" presetID="2" presetClass="exit" presetSubtype="4" fill="hold" nodeType="withEffect">
                                  <p:stCondLst>
                                    <p:cond delay="0"/>
                                  </p:stCondLst>
                                  <p:childTnLst>
                                    <p:anim calcmode="lin" valueType="num">
                                      <p:cBhvr additive="base">
                                        <p:cTn id="70" dur="500"/>
                                        <p:tgtEl>
                                          <p:spTgt spid="87"/>
                                        </p:tgtEl>
                                        <p:attrNameLst>
                                          <p:attrName>ppt_x</p:attrName>
                                        </p:attrNameLst>
                                      </p:cBhvr>
                                      <p:tavLst>
                                        <p:tav tm="0">
                                          <p:val>
                                            <p:strVal val="ppt_x"/>
                                          </p:val>
                                        </p:tav>
                                        <p:tav tm="100000">
                                          <p:val>
                                            <p:strVal val="ppt_x"/>
                                          </p:val>
                                        </p:tav>
                                      </p:tavLst>
                                    </p:anim>
                                    <p:anim calcmode="lin" valueType="num">
                                      <p:cBhvr additive="base">
                                        <p:cTn id="71" dur="500"/>
                                        <p:tgtEl>
                                          <p:spTgt spid="87"/>
                                        </p:tgtEl>
                                        <p:attrNameLst>
                                          <p:attrName>ppt_y</p:attrName>
                                        </p:attrNameLst>
                                      </p:cBhvr>
                                      <p:tavLst>
                                        <p:tav tm="0">
                                          <p:val>
                                            <p:strVal val="ppt_y"/>
                                          </p:val>
                                        </p:tav>
                                        <p:tav tm="100000">
                                          <p:val>
                                            <p:strVal val="1+ppt_h/2"/>
                                          </p:val>
                                        </p:tav>
                                      </p:tavLst>
                                    </p:anim>
                                    <p:set>
                                      <p:cBhvr>
                                        <p:cTn id="72" dur="1" fill="hold">
                                          <p:stCondLst>
                                            <p:cond delay="499"/>
                                          </p:stCondLst>
                                        </p:cTn>
                                        <p:tgtEl>
                                          <p:spTgt spid="8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88"/>
                                        </p:tgtEl>
                                        <p:attrNameLst>
                                          <p:attrName>style.visibility</p:attrName>
                                        </p:attrNameLst>
                                      </p:cBhvr>
                                      <p:to>
                                        <p:strVal val="visible"/>
                                      </p:to>
                                    </p:set>
                                    <p:animEffect transition="in" filter="fade">
                                      <p:cBhvr>
                                        <p:cTn id="77" dur="1000"/>
                                        <p:tgtEl>
                                          <p:spTgt spid="88"/>
                                        </p:tgtEl>
                                      </p:cBhvr>
                                    </p:animEffect>
                                    <p:anim calcmode="lin" valueType="num">
                                      <p:cBhvr>
                                        <p:cTn id="78" dur="1000" fill="hold"/>
                                        <p:tgtEl>
                                          <p:spTgt spid="88"/>
                                        </p:tgtEl>
                                        <p:attrNameLst>
                                          <p:attrName>ppt_x</p:attrName>
                                        </p:attrNameLst>
                                      </p:cBhvr>
                                      <p:tavLst>
                                        <p:tav tm="0">
                                          <p:val>
                                            <p:strVal val="#ppt_x"/>
                                          </p:val>
                                        </p:tav>
                                        <p:tav tm="100000">
                                          <p:val>
                                            <p:strVal val="#ppt_x"/>
                                          </p:val>
                                        </p:tav>
                                      </p:tavLst>
                                    </p:anim>
                                    <p:anim calcmode="lin" valueType="num">
                                      <p:cBhvr>
                                        <p:cTn id="79" dur="1000" fill="hold"/>
                                        <p:tgtEl>
                                          <p:spTgt spid="88"/>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90"/>
                                        </p:tgtEl>
                                        <p:attrNameLst>
                                          <p:attrName>style.visibility</p:attrName>
                                        </p:attrNameLst>
                                      </p:cBhvr>
                                      <p:to>
                                        <p:strVal val="visible"/>
                                      </p:to>
                                    </p:set>
                                    <p:animEffect transition="in" filter="fade">
                                      <p:cBhvr>
                                        <p:cTn id="82" dur="1000"/>
                                        <p:tgtEl>
                                          <p:spTgt spid="90"/>
                                        </p:tgtEl>
                                      </p:cBhvr>
                                    </p:animEffect>
                                    <p:anim calcmode="lin" valueType="num">
                                      <p:cBhvr>
                                        <p:cTn id="83" dur="1000" fill="hold"/>
                                        <p:tgtEl>
                                          <p:spTgt spid="90"/>
                                        </p:tgtEl>
                                        <p:attrNameLst>
                                          <p:attrName>ppt_x</p:attrName>
                                        </p:attrNameLst>
                                      </p:cBhvr>
                                      <p:tavLst>
                                        <p:tav tm="0">
                                          <p:val>
                                            <p:strVal val="#ppt_x"/>
                                          </p:val>
                                        </p:tav>
                                        <p:tav tm="100000">
                                          <p:val>
                                            <p:strVal val="#ppt_x"/>
                                          </p:val>
                                        </p:tav>
                                      </p:tavLst>
                                    </p:anim>
                                    <p:anim calcmode="lin" valueType="num">
                                      <p:cBhvr>
                                        <p:cTn id="84" dur="1000" fill="hold"/>
                                        <p:tgtEl>
                                          <p:spTgt spid="90"/>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animEffect transition="in" filter="fade">
                                      <p:cBhvr>
                                        <p:cTn id="87" dur="1000"/>
                                        <p:tgtEl>
                                          <p:spTgt spid="92"/>
                                        </p:tgtEl>
                                      </p:cBhvr>
                                    </p:animEffect>
                                    <p:anim calcmode="lin" valueType="num">
                                      <p:cBhvr>
                                        <p:cTn id="88" dur="1000" fill="hold"/>
                                        <p:tgtEl>
                                          <p:spTgt spid="92"/>
                                        </p:tgtEl>
                                        <p:attrNameLst>
                                          <p:attrName>ppt_x</p:attrName>
                                        </p:attrNameLst>
                                      </p:cBhvr>
                                      <p:tavLst>
                                        <p:tav tm="0">
                                          <p:val>
                                            <p:strVal val="#ppt_x"/>
                                          </p:val>
                                        </p:tav>
                                        <p:tav tm="100000">
                                          <p:val>
                                            <p:strVal val="#ppt_x"/>
                                          </p:val>
                                        </p:tav>
                                      </p:tavLst>
                                    </p:anim>
                                    <p:anim calcmode="lin" valueType="num">
                                      <p:cBhvr>
                                        <p:cTn id="89" dur="1000" fill="hold"/>
                                        <p:tgtEl>
                                          <p:spTgt spid="92"/>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fade">
                                      <p:cBhvr>
                                        <p:cTn id="92" dur="1000"/>
                                        <p:tgtEl>
                                          <p:spTgt spid="94"/>
                                        </p:tgtEl>
                                      </p:cBhvr>
                                    </p:animEffect>
                                    <p:anim calcmode="lin" valueType="num">
                                      <p:cBhvr>
                                        <p:cTn id="93" dur="1000" fill="hold"/>
                                        <p:tgtEl>
                                          <p:spTgt spid="94"/>
                                        </p:tgtEl>
                                        <p:attrNameLst>
                                          <p:attrName>ppt_x</p:attrName>
                                        </p:attrNameLst>
                                      </p:cBhvr>
                                      <p:tavLst>
                                        <p:tav tm="0">
                                          <p:val>
                                            <p:strVal val="#ppt_x"/>
                                          </p:val>
                                        </p:tav>
                                        <p:tav tm="100000">
                                          <p:val>
                                            <p:strVal val="#ppt_x"/>
                                          </p:val>
                                        </p:tav>
                                      </p:tavLst>
                                    </p:anim>
                                    <p:anim calcmode="lin" valueType="num">
                                      <p:cBhvr>
                                        <p:cTn id="94"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xit" presetSubtype="4" fill="hold" grpId="1" nodeType="clickEffect">
                                  <p:stCondLst>
                                    <p:cond delay="0"/>
                                  </p:stCondLst>
                                  <p:childTnLst>
                                    <p:anim calcmode="lin" valueType="num">
                                      <p:cBhvr additive="base">
                                        <p:cTn id="98" dur="500"/>
                                        <p:tgtEl>
                                          <p:spTgt spid="88"/>
                                        </p:tgtEl>
                                        <p:attrNameLst>
                                          <p:attrName>ppt_x</p:attrName>
                                        </p:attrNameLst>
                                      </p:cBhvr>
                                      <p:tavLst>
                                        <p:tav tm="0">
                                          <p:val>
                                            <p:strVal val="ppt_x"/>
                                          </p:val>
                                        </p:tav>
                                        <p:tav tm="100000">
                                          <p:val>
                                            <p:strVal val="ppt_x"/>
                                          </p:val>
                                        </p:tav>
                                      </p:tavLst>
                                    </p:anim>
                                    <p:anim calcmode="lin" valueType="num">
                                      <p:cBhvr additive="base">
                                        <p:cTn id="99" dur="500"/>
                                        <p:tgtEl>
                                          <p:spTgt spid="88"/>
                                        </p:tgtEl>
                                        <p:attrNameLst>
                                          <p:attrName>ppt_y</p:attrName>
                                        </p:attrNameLst>
                                      </p:cBhvr>
                                      <p:tavLst>
                                        <p:tav tm="0">
                                          <p:val>
                                            <p:strVal val="ppt_y"/>
                                          </p:val>
                                        </p:tav>
                                        <p:tav tm="100000">
                                          <p:val>
                                            <p:strVal val="1+ppt_h/2"/>
                                          </p:val>
                                        </p:tav>
                                      </p:tavLst>
                                    </p:anim>
                                    <p:set>
                                      <p:cBhvr>
                                        <p:cTn id="100" dur="1" fill="hold">
                                          <p:stCondLst>
                                            <p:cond delay="499"/>
                                          </p:stCondLst>
                                        </p:cTn>
                                        <p:tgtEl>
                                          <p:spTgt spid="88"/>
                                        </p:tgtEl>
                                        <p:attrNameLst>
                                          <p:attrName>style.visibility</p:attrName>
                                        </p:attrNameLst>
                                      </p:cBhvr>
                                      <p:to>
                                        <p:strVal val="hidden"/>
                                      </p:to>
                                    </p:set>
                                  </p:childTnLst>
                                </p:cTn>
                              </p:par>
                              <p:par>
                                <p:cTn id="101" presetID="2" presetClass="exit" presetSubtype="4" fill="hold" nodeType="withEffect">
                                  <p:stCondLst>
                                    <p:cond delay="0"/>
                                  </p:stCondLst>
                                  <p:childTnLst>
                                    <p:anim calcmode="lin" valueType="num">
                                      <p:cBhvr additive="base">
                                        <p:cTn id="102" dur="500"/>
                                        <p:tgtEl>
                                          <p:spTgt spid="90"/>
                                        </p:tgtEl>
                                        <p:attrNameLst>
                                          <p:attrName>ppt_x</p:attrName>
                                        </p:attrNameLst>
                                      </p:cBhvr>
                                      <p:tavLst>
                                        <p:tav tm="0">
                                          <p:val>
                                            <p:strVal val="ppt_x"/>
                                          </p:val>
                                        </p:tav>
                                        <p:tav tm="100000">
                                          <p:val>
                                            <p:strVal val="ppt_x"/>
                                          </p:val>
                                        </p:tav>
                                      </p:tavLst>
                                    </p:anim>
                                    <p:anim calcmode="lin" valueType="num">
                                      <p:cBhvr additive="base">
                                        <p:cTn id="103" dur="500"/>
                                        <p:tgtEl>
                                          <p:spTgt spid="90"/>
                                        </p:tgtEl>
                                        <p:attrNameLst>
                                          <p:attrName>ppt_y</p:attrName>
                                        </p:attrNameLst>
                                      </p:cBhvr>
                                      <p:tavLst>
                                        <p:tav tm="0">
                                          <p:val>
                                            <p:strVal val="ppt_y"/>
                                          </p:val>
                                        </p:tav>
                                        <p:tav tm="100000">
                                          <p:val>
                                            <p:strVal val="1+ppt_h/2"/>
                                          </p:val>
                                        </p:tav>
                                      </p:tavLst>
                                    </p:anim>
                                    <p:set>
                                      <p:cBhvr>
                                        <p:cTn id="104" dur="1" fill="hold">
                                          <p:stCondLst>
                                            <p:cond delay="499"/>
                                          </p:stCondLst>
                                        </p:cTn>
                                        <p:tgtEl>
                                          <p:spTgt spid="90"/>
                                        </p:tgtEl>
                                        <p:attrNameLst>
                                          <p:attrName>style.visibility</p:attrName>
                                        </p:attrNameLst>
                                      </p:cBhvr>
                                      <p:to>
                                        <p:strVal val="hidden"/>
                                      </p:to>
                                    </p:set>
                                  </p:childTnLst>
                                </p:cTn>
                              </p:par>
                              <p:par>
                                <p:cTn id="105" presetID="2" presetClass="exit" presetSubtype="4" fill="hold" nodeType="withEffect">
                                  <p:stCondLst>
                                    <p:cond delay="0"/>
                                  </p:stCondLst>
                                  <p:childTnLst>
                                    <p:anim calcmode="lin" valueType="num">
                                      <p:cBhvr additive="base">
                                        <p:cTn id="106" dur="500"/>
                                        <p:tgtEl>
                                          <p:spTgt spid="92"/>
                                        </p:tgtEl>
                                        <p:attrNameLst>
                                          <p:attrName>ppt_x</p:attrName>
                                        </p:attrNameLst>
                                      </p:cBhvr>
                                      <p:tavLst>
                                        <p:tav tm="0">
                                          <p:val>
                                            <p:strVal val="ppt_x"/>
                                          </p:val>
                                        </p:tav>
                                        <p:tav tm="100000">
                                          <p:val>
                                            <p:strVal val="ppt_x"/>
                                          </p:val>
                                        </p:tav>
                                      </p:tavLst>
                                    </p:anim>
                                    <p:anim calcmode="lin" valueType="num">
                                      <p:cBhvr additive="base">
                                        <p:cTn id="107" dur="500"/>
                                        <p:tgtEl>
                                          <p:spTgt spid="92"/>
                                        </p:tgtEl>
                                        <p:attrNameLst>
                                          <p:attrName>ppt_y</p:attrName>
                                        </p:attrNameLst>
                                      </p:cBhvr>
                                      <p:tavLst>
                                        <p:tav tm="0">
                                          <p:val>
                                            <p:strVal val="ppt_y"/>
                                          </p:val>
                                        </p:tav>
                                        <p:tav tm="100000">
                                          <p:val>
                                            <p:strVal val="1+ppt_h/2"/>
                                          </p:val>
                                        </p:tav>
                                      </p:tavLst>
                                    </p:anim>
                                    <p:set>
                                      <p:cBhvr>
                                        <p:cTn id="108" dur="1" fill="hold">
                                          <p:stCondLst>
                                            <p:cond delay="499"/>
                                          </p:stCondLst>
                                        </p:cTn>
                                        <p:tgtEl>
                                          <p:spTgt spid="92"/>
                                        </p:tgtEl>
                                        <p:attrNameLst>
                                          <p:attrName>style.visibility</p:attrName>
                                        </p:attrNameLst>
                                      </p:cBhvr>
                                      <p:to>
                                        <p:strVal val="hidden"/>
                                      </p:to>
                                    </p:set>
                                  </p:childTnLst>
                                </p:cTn>
                              </p:par>
                              <p:par>
                                <p:cTn id="109" presetID="2" presetClass="exit" presetSubtype="4" fill="hold" nodeType="withEffect">
                                  <p:stCondLst>
                                    <p:cond delay="0"/>
                                  </p:stCondLst>
                                  <p:childTnLst>
                                    <p:anim calcmode="lin" valueType="num">
                                      <p:cBhvr additive="base">
                                        <p:cTn id="110" dur="500"/>
                                        <p:tgtEl>
                                          <p:spTgt spid="94"/>
                                        </p:tgtEl>
                                        <p:attrNameLst>
                                          <p:attrName>ppt_x</p:attrName>
                                        </p:attrNameLst>
                                      </p:cBhvr>
                                      <p:tavLst>
                                        <p:tav tm="0">
                                          <p:val>
                                            <p:strVal val="ppt_x"/>
                                          </p:val>
                                        </p:tav>
                                        <p:tav tm="100000">
                                          <p:val>
                                            <p:strVal val="ppt_x"/>
                                          </p:val>
                                        </p:tav>
                                      </p:tavLst>
                                    </p:anim>
                                    <p:anim calcmode="lin" valueType="num">
                                      <p:cBhvr additive="base">
                                        <p:cTn id="111" dur="500"/>
                                        <p:tgtEl>
                                          <p:spTgt spid="94"/>
                                        </p:tgtEl>
                                        <p:attrNameLst>
                                          <p:attrName>ppt_y</p:attrName>
                                        </p:attrNameLst>
                                      </p:cBhvr>
                                      <p:tavLst>
                                        <p:tav tm="0">
                                          <p:val>
                                            <p:strVal val="ppt_y"/>
                                          </p:val>
                                        </p:tav>
                                        <p:tav tm="100000">
                                          <p:val>
                                            <p:strVal val="1+ppt_h/2"/>
                                          </p:val>
                                        </p:tav>
                                      </p:tavLst>
                                    </p:anim>
                                    <p:set>
                                      <p:cBhvr>
                                        <p:cTn id="112" dur="1" fill="hold">
                                          <p:stCondLst>
                                            <p:cond delay="499"/>
                                          </p:stCondLst>
                                        </p:cTn>
                                        <p:tgtEl>
                                          <p:spTgt spid="94"/>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95"/>
                                        </p:tgtEl>
                                        <p:attrNameLst>
                                          <p:attrName>style.visibility</p:attrName>
                                        </p:attrNameLst>
                                      </p:cBhvr>
                                      <p:to>
                                        <p:strVal val="visible"/>
                                      </p:to>
                                    </p:set>
                                    <p:anim calcmode="lin" valueType="num">
                                      <p:cBhvr additive="base">
                                        <p:cTn id="117" dur="500" fill="hold"/>
                                        <p:tgtEl>
                                          <p:spTgt spid="95"/>
                                        </p:tgtEl>
                                        <p:attrNameLst>
                                          <p:attrName>ppt_x</p:attrName>
                                        </p:attrNameLst>
                                      </p:cBhvr>
                                      <p:tavLst>
                                        <p:tav tm="0">
                                          <p:val>
                                            <p:strVal val="#ppt_x"/>
                                          </p:val>
                                        </p:tav>
                                        <p:tav tm="100000">
                                          <p:val>
                                            <p:strVal val="#ppt_x"/>
                                          </p:val>
                                        </p:tav>
                                      </p:tavLst>
                                    </p:anim>
                                    <p:anim calcmode="lin" valueType="num">
                                      <p:cBhvr additive="base">
                                        <p:cTn id="118" dur="500" fill="hold"/>
                                        <p:tgtEl>
                                          <p:spTgt spid="95"/>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97"/>
                                        </p:tgtEl>
                                        <p:attrNameLst>
                                          <p:attrName>style.visibility</p:attrName>
                                        </p:attrNameLst>
                                      </p:cBhvr>
                                      <p:to>
                                        <p:strVal val="visible"/>
                                      </p:to>
                                    </p:set>
                                    <p:anim calcmode="lin" valueType="num">
                                      <p:cBhvr additive="base">
                                        <p:cTn id="121" dur="500" fill="hold"/>
                                        <p:tgtEl>
                                          <p:spTgt spid="97"/>
                                        </p:tgtEl>
                                        <p:attrNameLst>
                                          <p:attrName>ppt_x</p:attrName>
                                        </p:attrNameLst>
                                      </p:cBhvr>
                                      <p:tavLst>
                                        <p:tav tm="0">
                                          <p:val>
                                            <p:strVal val="#ppt_x"/>
                                          </p:val>
                                        </p:tav>
                                        <p:tav tm="100000">
                                          <p:val>
                                            <p:strVal val="#ppt_x"/>
                                          </p:val>
                                        </p:tav>
                                      </p:tavLst>
                                    </p:anim>
                                    <p:anim calcmode="lin" valueType="num">
                                      <p:cBhvr additive="base">
                                        <p:cTn id="122" dur="500" fill="hold"/>
                                        <p:tgtEl>
                                          <p:spTgt spid="97"/>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99"/>
                                        </p:tgtEl>
                                        <p:attrNameLst>
                                          <p:attrName>style.visibility</p:attrName>
                                        </p:attrNameLst>
                                      </p:cBhvr>
                                      <p:to>
                                        <p:strVal val="visible"/>
                                      </p:to>
                                    </p:set>
                                    <p:anim calcmode="lin" valueType="num">
                                      <p:cBhvr additive="base">
                                        <p:cTn id="125" dur="500" fill="hold"/>
                                        <p:tgtEl>
                                          <p:spTgt spid="99"/>
                                        </p:tgtEl>
                                        <p:attrNameLst>
                                          <p:attrName>ppt_x</p:attrName>
                                        </p:attrNameLst>
                                      </p:cBhvr>
                                      <p:tavLst>
                                        <p:tav tm="0">
                                          <p:val>
                                            <p:strVal val="#ppt_x"/>
                                          </p:val>
                                        </p:tav>
                                        <p:tav tm="100000">
                                          <p:val>
                                            <p:strVal val="#ppt_x"/>
                                          </p:val>
                                        </p:tav>
                                      </p:tavLst>
                                    </p:anim>
                                    <p:anim calcmode="lin" valueType="num">
                                      <p:cBhvr additive="base">
                                        <p:cTn id="126"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xit" presetSubtype="4" fill="hold" grpId="1" nodeType="clickEffect">
                                  <p:stCondLst>
                                    <p:cond delay="0"/>
                                  </p:stCondLst>
                                  <p:childTnLst>
                                    <p:anim calcmode="lin" valueType="num">
                                      <p:cBhvr additive="base">
                                        <p:cTn id="130" dur="500"/>
                                        <p:tgtEl>
                                          <p:spTgt spid="95"/>
                                        </p:tgtEl>
                                        <p:attrNameLst>
                                          <p:attrName>ppt_x</p:attrName>
                                        </p:attrNameLst>
                                      </p:cBhvr>
                                      <p:tavLst>
                                        <p:tav tm="0">
                                          <p:val>
                                            <p:strVal val="ppt_x"/>
                                          </p:val>
                                        </p:tav>
                                        <p:tav tm="100000">
                                          <p:val>
                                            <p:strVal val="ppt_x"/>
                                          </p:val>
                                        </p:tav>
                                      </p:tavLst>
                                    </p:anim>
                                    <p:anim calcmode="lin" valueType="num">
                                      <p:cBhvr additive="base">
                                        <p:cTn id="131" dur="500"/>
                                        <p:tgtEl>
                                          <p:spTgt spid="95"/>
                                        </p:tgtEl>
                                        <p:attrNameLst>
                                          <p:attrName>ppt_y</p:attrName>
                                        </p:attrNameLst>
                                      </p:cBhvr>
                                      <p:tavLst>
                                        <p:tav tm="0">
                                          <p:val>
                                            <p:strVal val="ppt_y"/>
                                          </p:val>
                                        </p:tav>
                                        <p:tav tm="100000">
                                          <p:val>
                                            <p:strVal val="1+ppt_h/2"/>
                                          </p:val>
                                        </p:tav>
                                      </p:tavLst>
                                    </p:anim>
                                    <p:set>
                                      <p:cBhvr>
                                        <p:cTn id="132" dur="1" fill="hold">
                                          <p:stCondLst>
                                            <p:cond delay="499"/>
                                          </p:stCondLst>
                                        </p:cTn>
                                        <p:tgtEl>
                                          <p:spTgt spid="95"/>
                                        </p:tgtEl>
                                        <p:attrNameLst>
                                          <p:attrName>style.visibility</p:attrName>
                                        </p:attrNameLst>
                                      </p:cBhvr>
                                      <p:to>
                                        <p:strVal val="hidden"/>
                                      </p:to>
                                    </p:set>
                                  </p:childTnLst>
                                </p:cTn>
                              </p:par>
                              <p:par>
                                <p:cTn id="133" presetID="2" presetClass="exit" presetSubtype="4" fill="hold" nodeType="withEffect">
                                  <p:stCondLst>
                                    <p:cond delay="0"/>
                                  </p:stCondLst>
                                  <p:childTnLst>
                                    <p:anim calcmode="lin" valueType="num">
                                      <p:cBhvr additive="base">
                                        <p:cTn id="134" dur="500"/>
                                        <p:tgtEl>
                                          <p:spTgt spid="97"/>
                                        </p:tgtEl>
                                        <p:attrNameLst>
                                          <p:attrName>ppt_x</p:attrName>
                                        </p:attrNameLst>
                                      </p:cBhvr>
                                      <p:tavLst>
                                        <p:tav tm="0">
                                          <p:val>
                                            <p:strVal val="ppt_x"/>
                                          </p:val>
                                        </p:tav>
                                        <p:tav tm="100000">
                                          <p:val>
                                            <p:strVal val="ppt_x"/>
                                          </p:val>
                                        </p:tav>
                                      </p:tavLst>
                                    </p:anim>
                                    <p:anim calcmode="lin" valueType="num">
                                      <p:cBhvr additive="base">
                                        <p:cTn id="135" dur="500"/>
                                        <p:tgtEl>
                                          <p:spTgt spid="97"/>
                                        </p:tgtEl>
                                        <p:attrNameLst>
                                          <p:attrName>ppt_y</p:attrName>
                                        </p:attrNameLst>
                                      </p:cBhvr>
                                      <p:tavLst>
                                        <p:tav tm="0">
                                          <p:val>
                                            <p:strVal val="ppt_y"/>
                                          </p:val>
                                        </p:tav>
                                        <p:tav tm="100000">
                                          <p:val>
                                            <p:strVal val="1+ppt_h/2"/>
                                          </p:val>
                                        </p:tav>
                                      </p:tavLst>
                                    </p:anim>
                                    <p:set>
                                      <p:cBhvr>
                                        <p:cTn id="136" dur="1" fill="hold">
                                          <p:stCondLst>
                                            <p:cond delay="499"/>
                                          </p:stCondLst>
                                        </p:cTn>
                                        <p:tgtEl>
                                          <p:spTgt spid="97"/>
                                        </p:tgtEl>
                                        <p:attrNameLst>
                                          <p:attrName>style.visibility</p:attrName>
                                        </p:attrNameLst>
                                      </p:cBhvr>
                                      <p:to>
                                        <p:strVal val="hidden"/>
                                      </p:to>
                                    </p:set>
                                  </p:childTnLst>
                                </p:cTn>
                              </p:par>
                              <p:par>
                                <p:cTn id="137" presetID="2" presetClass="exit" presetSubtype="4" fill="hold" nodeType="withEffect">
                                  <p:stCondLst>
                                    <p:cond delay="0"/>
                                  </p:stCondLst>
                                  <p:childTnLst>
                                    <p:anim calcmode="lin" valueType="num">
                                      <p:cBhvr additive="base">
                                        <p:cTn id="138" dur="500"/>
                                        <p:tgtEl>
                                          <p:spTgt spid="99"/>
                                        </p:tgtEl>
                                        <p:attrNameLst>
                                          <p:attrName>ppt_x</p:attrName>
                                        </p:attrNameLst>
                                      </p:cBhvr>
                                      <p:tavLst>
                                        <p:tav tm="0">
                                          <p:val>
                                            <p:strVal val="ppt_x"/>
                                          </p:val>
                                        </p:tav>
                                        <p:tav tm="100000">
                                          <p:val>
                                            <p:strVal val="ppt_x"/>
                                          </p:val>
                                        </p:tav>
                                      </p:tavLst>
                                    </p:anim>
                                    <p:anim calcmode="lin" valueType="num">
                                      <p:cBhvr additive="base">
                                        <p:cTn id="139" dur="500"/>
                                        <p:tgtEl>
                                          <p:spTgt spid="99"/>
                                        </p:tgtEl>
                                        <p:attrNameLst>
                                          <p:attrName>ppt_y</p:attrName>
                                        </p:attrNameLst>
                                      </p:cBhvr>
                                      <p:tavLst>
                                        <p:tav tm="0">
                                          <p:val>
                                            <p:strVal val="ppt_y"/>
                                          </p:val>
                                        </p:tav>
                                        <p:tav tm="100000">
                                          <p:val>
                                            <p:strVal val="1+ppt_h/2"/>
                                          </p:val>
                                        </p:tav>
                                      </p:tavLst>
                                    </p:anim>
                                    <p:set>
                                      <p:cBhvr>
                                        <p:cTn id="140" dur="1" fill="hold">
                                          <p:stCondLst>
                                            <p:cond delay="499"/>
                                          </p:stCondLst>
                                        </p:cTn>
                                        <p:tgtEl>
                                          <p:spTgt spid="99"/>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grpId="0" nodeType="clickEffect">
                                  <p:stCondLst>
                                    <p:cond delay="0"/>
                                  </p:stCondLst>
                                  <p:childTnLst>
                                    <p:set>
                                      <p:cBhvr>
                                        <p:cTn id="144" dur="1" fill="hold">
                                          <p:stCondLst>
                                            <p:cond delay="0"/>
                                          </p:stCondLst>
                                        </p:cTn>
                                        <p:tgtEl>
                                          <p:spTgt spid="100"/>
                                        </p:tgtEl>
                                        <p:attrNameLst>
                                          <p:attrName>style.visibility</p:attrName>
                                        </p:attrNameLst>
                                      </p:cBhvr>
                                      <p:to>
                                        <p:strVal val="visible"/>
                                      </p:to>
                                    </p:set>
                                    <p:animEffect transition="in" filter="fade">
                                      <p:cBhvr>
                                        <p:cTn id="145" dur="1000"/>
                                        <p:tgtEl>
                                          <p:spTgt spid="100"/>
                                        </p:tgtEl>
                                      </p:cBhvr>
                                    </p:animEffect>
                                    <p:anim calcmode="lin" valueType="num">
                                      <p:cBhvr>
                                        <p:cTn id="146" dur="1000" fill="hold"/>
                                        <p:tgtEl>
                                          <p:spTgt spid="100"/>
                                        </p:tgtEl>
                                        <p:attrNameLst>
                                          <p:attrName>ppt_x</p:attrName>
                                        </p:attrNameLst>
                                      </p:cBhvr>
                                      <p:tavLst>
                                        <p:tav tm="0">
                                          <p:val>
                                            <p:strVal val="#ppt_x"/>
                                          </p:val>
                                        </p:tav>
                                        <p:tav tm="100000">
                                          <p:val>
                                            <p:strVal val="#ppt_x"/>
                                          </p:val>
                                        </p:tav>
                                      </p:tavLst>
                                    </p:anim>
                                    <p:anim calcmode="lin" valueType="num">
                                      <p:cBhvr>
                                        <p:cTn id="147" dur="1000" fill="hold"/>
                                        <p:tgtEl>
                                          <p:spTgt spid="100"/>
                                        </p:tgtEl>
                                        <p:attrNameLst>
                                          <p:attrName>ppt_y</p:attrName>
                                        </p:attrNameLst>
                                      </p:cBhvr>
                                      <p:tavLst>
                                        <p:tav tm="0">
                                          <p:val>
                                            <p:strVal val="#ppt_y+.1"/>
                                          </p:val>
                                        </p:tav>
                                        <p:tav tm="100000">
                                          <p:val>
                                            <p:strVal val="#ppt_y"/>
                                          </p:val>
                                        </p:tav>
                                      </p:tavLst>
                                    </p:anim>
                                  </p:childTnLst>
                                </p:cTn>
                              </p:par>
                              <p:par>
                                <p:cTn id="148" presetID="42" presetClass="entr" presetSubtype="0" fill="hold" nodeType="withEffect">
                                  <p:stCondLst>
                                    <p:cond delay="0"/>
                                  </p:stCondLst>
                                  <p:childTnLst>
                                    <p:set>
                                      <p:cBhvr>
                                        <p:cTn id="149" dur="1" fill="hold">
                                          <p:stCondLst>
                                            <p:cond delay="0"/>
                                          </p:stCondLst>
                                        </p:cTn>
                                        <p:tgtEl>
                                          <p:spTgt spid="102"/>
                                        </p:tgtEl>
                                        <p:attrNameLst>
                                          <p:attrName>style.visibility</p:attrName>
                                        </p:attrNameLst>
                                      </p:cBhvr>
                                      <p:to>
                                        <p:strVal val="visible"/>
                                      </p:to>
                                    </p:set>
                                    <p:animEffect transition="in" filter="fade">
                                      <p:cBhvr>
                                        <p:cTn id="150" dur="1000"/>
                                        <p:tgtEl>
                                          <p:spTgt spid="102"/>
                                        </p:tgtEl>
                                      </p:cBhvr>
                                    </p:animEffect>
                                    <p:anim calcmode="lin" valueType="num">
                                      <p:cBhvr>
                                        <p:cTn id="151" dur="1000" fill="hold"/>
                                        <p:tgtEl>
                                          <p:spTgt spid="102"/>
                                        </p:tgtEl>
                                        <p:attrNameLst>
                                          <p:attrName>ppt_x</p:attrName>
                                        </p:attrNameLst>
                                      </p:cBhvr>
                                      <p:tavLst>
                                        <p:tav tm="0">
                                          <p:val>
                                            <p:strVal val="#ppt_x"/>
                                          </p:val>
                                        </p:tav>
                                        <p:tav tm="100000">
                                          <p:val>
                                            <p:strVal val="#ppt_x"/>
                                          </p:val>
                                        </p:tav>
                                      </p:tavLst>
                                    </p:anim>
                                    <p:anim calcmode="lin" valueType="num">
                                      <p:cBhvr>
                                        <p:cTn id="152" dur="1000" fill="hold"/>
                                        <p:tgtEl>
                                          <p:spTgt spid="102"/>
                                        </p:tgtEl>
                                        <p:attrNameLst>
                                          <p:attrName>ppt_y</p:attrName>
                                        </p:attrNameLst>
                                      </p:cBhvr>
                                      <p:tavLst>
                                        <p:tav tm="0">
                                          <p:val>
                                            <p:strVal val="#ppt_y+.1"/>
                                          </p:val>
                                        </p:tav>
                                        <p:tav tm="100000">
                                          <p:val>
                                            <p:strVal val="#ppt_y"/>
                                          </p:val>
                                        </p:tav>
                                      </p:tavLst>
                                    </p:anim>
                                  </p:childTnLst>
                                </p:cTn>
                              </p:par>
                              <p:par>
                                <p:cTn id="153" presetID="42" presetClass="entr" presetSubtype="0" fill="hold" nodeType="withEffect">
                                  <p:stCondLst>
                                    <p:cond delay="0"/>
                                  </p:stCondLst>
                                  <p:childTnLst>
                                    <p:set>
                                      <p:cBhvr>
                                        <p:cTn id="154" dur="1" fill="hold">
                                          <p:stCondLst>
                                            <p:cond delay="0"/>
                                          </p:stCondLst>
                                        </p:cTn>
                                        <p:tgtEl>
                                          <p:spTgt spid="104"/>
                                        </p:tgtEl>
                                        <p:attrNameLst>
                                          <p:attrName>style.visibility</p:attrName>
                                        </p:attrNameLst>
                                      </p:cBhvr>
                                      <p:to>
                                        <p:strVal val="visible"/>
                                      </p:to>
                                    </p:set>
                                    <p:animEffect transition="in" filter="fade">
                                      <p:cBhvr>
                                        <p:cTn id="155" dur="1000"/>
                                        <p:tgtEl>
                                          <p:spTgt spid="104"/>
                                        </p:tgtEl>
                                      </p:cBhvr>
                                    </p:animEffect>
                                    <p:anim calcmode="lin" valueType="num">
                                      <p:cBhvr>
                                        <p:cTn id="156" dur="1000" fill="hold"/>
                                        <p:tgtEl>
                                          <p:spTgt spid="104"/>
                                        </p:tgtEl>
                                        <p:attrNameLst>
                                          <p:attrName>ppt_x</p:attrName>
                                        </p:attrNameLst>
                                      </p:cBhvr>
                                      <p:tavLst>
                                        <p:tav tm="0">
                                          <p:val>
                                            <p:strVal val="#ppt_x"/>
                                          </p:val>
                                        </p:tav>
                                        <p:tav tm="100000">
                                          <p:val>
                                            <p:strVal val="#ppt_x"/>
                                          </p:val>
                                        </p:tav>
                                      </p:tavLst>
                                    </p:anim>
                                    <p:anim calcmode="lin" valueType="num">
                                      <p:cBhvr>
                                        <p:cTn id="15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2" presetClass="exit" presetSubtype="4" fill="hold" grpId="1" nodeType="clickEffect">
                                  <p:stCondLst>
                                    <p:cond delay="0"/>
                                  </p:stCondLst>
                                  <p:childTnLst>
                                    <p:anim calcmode="lin" valueType="num">
                                      <p:cBhvr additive="base">
                                        <p:cTn id="161" dur="500"/>
                                        <p:tgtEl>
                                          <p:spTgt spid="100"/>
                                        </p:tgtEl>
                                        <p:attrNameLst>
                                          <p:attrName>ppt_x</p:attrName>
                                        </p:attrNameLst>
                                      </p:cBhvr>
                                      <p:tavLst>
                                        <p:tav tm="0">
                                          <p:val>
                                            <p:strVal val="ppt_x"/>
                                          </p:val>
                                        </p:tav>
                                        <p:tav tm="100000">
                                          <p:val>
                                            <p:strVal val="ppt_x"/>
                                          </p:val>
                                        </p:tav>
                                      </p:tavLst>
                                    </p:anim>
                                    <p:anim calcmode="lin" valueType="num">
                                      <p:cBhvr additive="base">
                                        <p:cTn id="162" dur="500"/>
                                        <p:tgtEl>
                                          <p:spTgt spid="100"/>
                                        </p:tgtEl>
                                        <p:attrNameLst>
                                          <p:attrName>ppt_y</p:attrName>
                                        </p:attrNameLst>
                                      </p:cBhvr>
                                      <p:tavLst>
                                        <p:tav tm="0">
                                          <p:val>
                                            <p:strVal val="ppt_y"/>
                                          </p:val>
                                        </p:tav>
                                        <p:tav tm="100000">
                                          <p:val>
                                            <p:strVal val="1+ppt_h/2"/>
                                          </p:val>
                                        </p:tav>
                                      </p:tavLst>
                                    </p:anim>
                                    <p:set>
                                      <p:cBhvr>
                                        <p:cTn id="163" dur="1" fill="hold">
                                          <p:stCondLst>
                                            <p:cond delay="499"/>
                                          </p:stCondLst>
                                        </p:cTn>
                                        <p:tgtEl>
                                          <p:spTgt spid="100"/>
                                        </p:tgtEl>
                                        <p:attrNameLst>
                                          <p:attrName>style.visibility</p:attrName>
                                        </p:attrNameLst>
                                      </p:cBhvr>
                                      <p:to>
                                        <p:strVal val="hidden"/>
                                      </p:to>
                                    </p:set>
                                  </p:childTnLst>
                                </p:cTn>
                              </p:par>
                              <p:par>
                                <p:cTn id="164" presetID="2" presetClass="exit" presetSubtype="4" fill="hold" nodeType="withEffect">
                                  <p:stCondLst>
                                    <p:cond delay="0"/>
                                  </p:stCondLst>
                                  <p:childTnLst>
                                    <p:anim calcmode="lin" valueType="num">
                                      <p:cBhvr additive="base">
                                        <p:cTn id="165" dur="500"/>
                                        <p:tgtEl>
                                          <p:spTgt spid="102"/>
                                        </p:tgtEl>
                                        <p:attrNameLst>
                                          <p:attrName>ppt_x</p:attrName>
                                        </p:attrNameLst>
                                      </p:cBhvr>
                                      <p:tavLst>
                                        <p:tav tm="0">
                                          <p:val>
                                            <p:strVal val="ppt_x"/>
                                          </p:val>
                                        </p:tav>
                                        <p:tav tm="100000">
                                          <p:val>
                                            <p:strVal val="ppt_x"/>
                                          </p:val>
                                        </p:tav>
                                      </p:tavLst>
                                    </p:anim>
                                    <p:anim calcmode="lin" valueType="num">
                                      <p:cBhvr additive="base">
                                        <p:cTn id="166" dur="500"/>
                                        <p:tgtEl>
                                          <p:spTgt spid="102"/>
                                        </p:tgtEl>
                                        <p:attrNameLst>
                                          <p:attrName>ppt_y</p:attrName>
                                        </p:attrNameLst>
                                      </p:cBhvr>
                                      <p:tavLst>
                                        <p:tav tm="0">
                                          <p:val>
                                            <p:strVal val="ppt_y"/>
                                          </p:val>
                                        </p:tav>
                                        <p:tav tm="100000">
                                          <p:val>
                                            <p:strVal val="1+ppt_h/2"/>
                                          </p:val>
                                        </p:tav>
                                      </p:tavLst>
                                    </p:anim>
                                    <p:set>
                                      <p:cBhvr>
                                        <p:cTn id="167" dur="1" fill="hold">
                                          <p:stCondLst>
                                            <p:cond delay="499"/>
                                          </p:stCondLst>
                                        </p:cTn>
                                        <p:tgtEl>
                                          <p:spTgt spid="102"/>
                                        </p:tgtEl>
                                        <p:attrNameLst>
                                          <p:attrName>style.visibility</p:attrName>
                                        </p:attrNameLst>
                                      </p:cBhvr>
                                      <p:to>
                                        <p:strVal val="hidden"/>
                                      </p:to>
                                    </p:set>
                                  </p:childTnLst>
                                </p:cTn>
                              </p:par>
                              <p:par>
                                <p:cTn id="168" presetID="2" presetClass="exit" presetSubtype="4" fill="hold" nodeType="withEffect">
                                  <p:stCondLst>
                                    <p:cond delay="0"/>
                                  </p:stCondLst>
                                  <p:childTnLst>
                                    <p:anim calcmode="lin" valueType="num">
                                      <p:cBhvr additive="base">
                                        <p:cTn id="169" dur="500"/>
                                        <p:tgtEl>
                                          <p:spTgt spid="104"/>
                                        </p:tgtEl>
                                        <p:attrNameLst>
                                          <p:attrName>ppt_x</p:attrName>
                                        </p:attrNameLst>
                                      </p:cBhvr>
                                      <p:tavLst>
                                        <p:tav tm="0">
                                          <p:val>
                                            <p:strVal val="ppt_x"/>
                                          </p:val>
                                        </p:tav>
                                        <p:tav tm="100000">
                                          <p:val>
                                            <p:strVal val="ppt_x"/>
                                          </p:val>
                                        </p:tav>
                                      </p:tavLst>
                                    </p:anim>
                                    <p:anim calcmode="lin" valueType="num">
                                      <p:cBhvr additive="base">
                                        <p:cTn id="170" dur="500"/>
                                        <p:tgtEl>
                                          <p:spTgt spid="104"/>
                                        </p:tgtEl>
                                        <p:attrNameLst>
                                          <p:attrName>ppt_y</p:attrName>
                                        </p:attrNameLst>
                                      </p:cBhvr>
                                      <p:tavLst>
                                        <p:tav tm="0">
                                          <p:val>
                                            <p:strVal val="ppt_y"/>
                                          </p:val>
                                        </p:tav>
                                        <p:tav tm="100000">
                                          <p:val>
                                            <p:strVal val="1+ppt_h/2"/>
                                          </p:val>
                                        </p:tav>
                                      </p:tavLst>
                                    </p:anim>
                                    <p:set>
                                      <p:cBhvr>
                                        <p:cTn id="171" dur="1" fill="hold">
                                          <p:stCondLst>
                                            <p:cond delay="499"/>
                                          </p:stCondLst>
                                        </p:cTn>
                                        <p:tgtEl>
                                          <p:spTgt spid="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79" grpId="0" animBg="1"/>
      <p:bldP spid="79" grpId="1" animBg="1"/>
      <p:bldP spid="88" grpId="0" animBg="1"/>
      <p:bldP spid="88" grpId="1" animBg="1"/>
      <p:bldP spid="95" grpId="0" animBg="1"/>
      <p:bldP spid="95" grpId="1" animBg="1"/>
      <p:bldP spid="100" grpId="0" animBg="1"/>
      <p:bldP spid="10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22985" y="1060208"/>
            <a:ext cx="9922522" cy="5692744"/>
          </a:xfrm>
          <a:prstGeom prst="rect">
            <a:avLst/>
          </a:prstGeom>
        </p:spPr>
      </p:pic>
      <p:pic>
        <p:nvPicPr>
          <p:cNvPr id="18" name="Picture 2" descr="http://blogs.espe.edu.ec/wp-content/uploads/2013/09/Logo-RP-UFA-ESP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8867276" y="6372971"/>
            <a:ext cx="2743200" cy="365125"/>
          </a:xfrm>
        </p:spPr>
        <p:txBody>
          <a:bodyPr/>
          <a:lstStyle/>
          <a:p>
            <a:pPr>
              <a:defRPr/>
            </a:pPr>
            <a:fld id="{E8D88C74-0DDE-8F40-A44E-D6CE8BB2242F}" type="slidenum">
              <a:rPr lang="es-ES" smtClean="0"/>
              <a:pPr>
                <a:defRPr/>
              </a:pPr>
              <a:t>23</a:t>
            </a:fld>
            <a:endParaRPr lang="es-ES" sz="1600" dirty="0">
              <a:solidFill>
                <a:srgbClr val="888888"/>
              </a:solidFill>
            </a:endParaRPr>
          </a:p>
        </p:txBody>
      </p:sp>
      <p:sp>
        <p:nvSpPr>
          <p:cNvPr id="26"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a:t>EMS-EXG</a:t>
            </a:r>
          </a:p>
        </p:txBody>
      </p:sp>
      <p:sp>
        <p:nvSpPr>
          <p:cNvPr id="58" name="18 Rectángulo"/>
          <p:cNvSpPr/>
          <p:nvPr/>
        </p:nvSpPr>
        <p:spPr bwMode="auto">
          <a:xfrm>
            <a:off x="6109091" y="1114800"/>
            <a:ext cx="3702565"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Diagrama de flujo EMS-EXG</a:t>
            </a:r>
            <a:endParaRPr lang="es-EC" sz="2000" b="1" dirty="0"/>
          </a:p>
        </p:txBody>
      </p:sp>
      <p:sp>
        <p:nvSpPr>
          <p:cNvPr id="8" name="18 Rectángulo"/>
          <p:cNvSpPr/>
          <p:nvPr/>
        </p:nvSpPr>
        <p:spPr bwMode="auto">
          <a:xfrm>
            <a:off x="173830" y="56272"/>
            <a:ext cx="7633739" cy="908930"/>
          </a:xfrm>
          <a:prstGeom prst="rect">
            <a:avLst/>
          </a:prstGeom>
          <a:solidFill>
            <a:schemeClr val="accent1">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100" b="1" dirty="0" smtClean="0">
                <a:solidFill>
                  <a:schemeClr val="bg1"/>
                </a:solidFill>
                <a:latin typeface="Calibri" panose="020F0502020204030204" pitchFamily="34" charset="0"/>
              </a:rPr>
              <a:t>DISEÑO DEL EMS BASADO EN CONTROLADOR FLC</a:t>
            </a:r>
            <a:endParaRPr lang="es-EC" sz="31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927078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8867276" y="6372971"/>
            <a:ext cx="2743200" cy="365125"/>
          </a:xfrm>
        </p:spPr>
        <p:txBody>
          <a:bodyPr/>
          <a:lstStyle/>
          <a:p>
            <a:pPr>
              <a:defRPr/>
            </a:pPr>
            <a:fld id="{E8D88C74-0DDE-8F40-A44E-D6CE8BB2242F}" type="slidenum">
              <a:rPr lang="es-ES" smtClean="0"/>
              <a:pPr>
                <a:defRPr/>
              </a:pPr>
              <a:t>24</a:t>
            </a:fld>
            <a:endParaRPr lang="es-ES" sz="1600" dirty="0">
              <a:solidFill>
                <a:srgbClr val="888888"/>
              </a:solidFill>
            </a:endParaRPr>
          </a:p>
        </p:txBody>
      </p:sp>
      <p:sp>
        <p:nvSpPr>
          <p:cNvPr id="26"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a:t>EMS-EXG</a:t>
            </a:r>
          </a:p>
        </p:txBody>
      </p:sp>
      <p:sp>
        <p:nvSpPr>
          <p:cNvPr id="58" name="18 Rectángulo"/>
          <p:cNvSpPr/>
          <p:nvPr/>
        </p:nvSpPr>
        <p:spPr bwMode="auto">
          <a:xfrm>
            <a:off x="432686" y="1107509"/>
            <a:ext cx="3702565"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Diseño del controlador FLC</a:t>
            </a:r>
            <a:endParaRPr lang="es-EC" sz="2000" b="1" dirty="0"/>
          </a:p>
        </p:txBody>
      </p:sp>
      <p:graphicFrame>
        <p:nvGraphicFramePr>
          <p:cNvPr id="9" name="Diagrama 7"/>
          <p:cNvGraphicFramePr/>
          <p:nvPr>
            <p:extLst>
              <p:ext uri="{D42A27DB-BD31-4B8C-83A1-F6EECF244321}">
                <p14:modId xmlns:p14="http://schemas.microsoft.com/office/powerpoint/2010/main" val="3322849421"/>
              </p:ext>
            </p:extLst>
          </p:nvPr>
        </p:nvGraphicFramePr>
        <p:xfrm>
          <a:off x="773400" y="1911928"/>
          <a:ext cx="10080647" cy="3693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redondeado 8"/>
          <p:cNvSpPr/>
          <p:nvPr/>
        </p:nvSpPr>
        <p:spPr>
          <a:xfrm>
            <a:off x="1654266" y="3336974"/>
            <a:ext cx="4267779" cy="52059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Sistema de inferencia de </a:t>
            </a:r>
            <a:r>
              <a:rPr lang="es-EC" dirty="0" err="1" smtClean="0">
                <a:solidFill>
                  <a:schemeClr val="tx1"/>
                </a:solidFill>
              </a:rPr>
              <a:t>Mamdani</a:t>
            </a:r>
            <a:endParaRPr lang="es-EC" dirty="0">
              <a:solidFill>
                <a:schemeClr val="tx1"/>
              </a:solidFill>
            </a:endParaRPr>
          </a:p>
        </p:txBody>
      </p:sp>
      <p:sp>
        <p:nvSpPr>
          <p:cNvPr id="12" name="Rectángulo redondeado 11"/>
          <p:cNvSpPr/>
          <p:nvPr/>
        </p:nvSpPr>
        <p:spPr>
          <a:xfrm>
            <a:off x="7045130" y="2748252"/>
            <a:ext cx="2766526" cy="169803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eaLnBrk="0" fontAlgn="base" hangingPunct="0">
              <a:spcBef>
                <a:spcPct val="0"/>
              </a:spcBef>
              <a:spcAft>
                <a:spcPct val="0"/>
              </a:spcAft>
              <a:buFont typeface="Arial" panose="020B0604020202020204" pitchFamily="34" charset="0"/>
              <a:buChar char="•"/>
            </a:pPr>
            <a:r>
              <a:rPr lang="es-ES" altLang="es-EC" dirty="0" smtClean="0">
                <a:solidFill>
                  <a:srgbClr val="212121"/>
                </a:solidFill>
                <a:latin typeface="inherit"/>
              </a:rPr>
              <a:t>Son </a:t>
            </a:r>
            <a:r>
              <a:rPr lang="es-ES" altLang="es-EC" dirty="0">
                <a:solidFill>
                  <a:srgbClr val="212121"/>
                </a:solidFill>
                <a:latin typeface="inherit"/>
              </a:rPr>
              <a:t>intuitivos </a:t>
            </a:r>
          </a:p>
          <a:p>
            <a:pPr marL="285750" lvl="0" indent="-285750" eaLnBrk="0" fontAlgn="base" hangingPunct="0">
              <a:spcBef>
                <a:spcPct val="0"/>
              </a:spcBef>
              <a:spcAft>
                <a:spcPct val="0"/>
              </a:spcAft>
              <a:buFont typeface="Arial" panose="020B0604020202020204" pitchFamily="34" charset="0"/>
              <a:buChar char="•"/>
            </a:pPr>
            <a:r>
              <a:rPr lang="es-ES" altLang="es-EC" dirty="0">
                <a:solidFill>
                  <a:srgbClr val="212121"/>
                </a:solidFill>
                <a:latin typeface="inherit"/>
              </a:rPr>
              <a:t>Tienen una amplia aceptación </a:t>
            </a:r>
          </a:p>
          <a:p>
            <a:pPr marL="285750" lvl="0" indent="-285750" eaLnBrk="0" fontAlgn="base" hangingPunct="0">
              <a:spcBef>
                <a:spcPct val="0"/>
              </a:spcBef>
              <a:spcAft>
                <a:spcPct val="0"/>
              </a:spcAft>
              <a:buFont typeface="Arial" panose="020B0604020202020204" pitchFamily="34" charset="0"/>
              <a:buChar char="•"/>
            </a:pPr>
            <a:r>
              <a:rPr lang="es-ES" altLang="es-EC" dirty="0">
                <a:solidFill>
                  <a:srgbClr val="212121"/>
                </a:solidFill>
                <a:latin typeface="inherit"/>
              </a:rPr>
              <a:t>Son adecuados para </a:t>
            </a:r>
            <a:r>
              <a:rPr lang="es-ES" altLang="es-EC" dirty="0" smtClean="0">
                <a:solidFill>
                  <a:srgbClr val="212121"/>
                </a:solidFill>
                <a:latin typeface="inherit"/>
              </a:rPr>
              <a:t>sistemas basado en experticia humana</a:t>
            </a:r>
            <a:endParaRPr lang="es-EC" b="1" dirty="0">
              <a:solidFill>
                <a:schemeClr val="tx1"/>
              </a:solidFill>
            </a:endParaRPr>
          </a:p>
        </p:txBody>
      </p:sp>
      <p:sp>
        <p:nvSpPr>
          <p:cNvPr id="13" name="Flecha derecha 12"/>
          <p:cNvSpPr/>
          <p:nvPr/>
        </p:nvSpPr>
        <p:spPr>
          <a:xfrm>
            <a:off x="6146942" y="3410264"/>
            <a:ext cx="673290" cy="37400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8 Rectángulo"/>
          <p:cNvSpPr/>
          <p:nvPr/>
        </p:nvSpPr>
        <p:spPr bwMode="auto">
          <a:xfrm>
            <a:off x="173830" y="56272"/>
            <a:ext cx="7633739" cy="908930"/>
          </a:xfrm>
          <a:prstGeom prst="rect">
            <a:avLst/>
          </a:prstGeom>
          <a:solidFill>
            <a:schemeClr val="accent1">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100" b="1" dirty="0" smtClean="0">
                <a:solidFill>
                  <a:schemeClr val="bg1"/>
                </a:solidFill>
                <a:latin typeface="Calibri" panose="020F0502020204030204" pitchFamily="34" charset="0"/>
              </a:rPr>
              <a:t>DISEÑO DEL EMS BASADO EN CONTROLADOR FLC</a:t>
            </a:r>
            <a:endParaRPr lang="es-EC" sz="31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05015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9" grpId="1">
        <p:bldAsOne/>
      </p:bldGraphic>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8867276" y="6372971"/>
            <a:ext cx="2743200" cy="365125"/>
          </a:xfrm>
        </p:spPr>
        <p:txBody>
          <a:bodyPr/>
          <a:lstStyle/>
          <a:p>
            <a:pPr>
              <a:defRPr/>
            </a:pPr>
            <a:fld id="{E8D88C74-0DDE-8F40-A44E-D6CE8BB2242F}" type="slidenum">
              <a:rPr lang="es-ES" smtClean="0"/>
              <a:pPr>
                <a:defRPr/>
              </a:pPr>
              <a:t>25</a:t>
            </a:fld>
            <a:endParaRPr lang="es-ES" sz="1600" dirty="0">
              <a:solidFill>
                <a:srgbClr val="888888"/>
              </a:solidFill>
            </a:endParaRPr>
          </a:p>
        </p:txBody>
      </p:sp>
      <p:sp>
        <p:nvSpPr>
          <p:cNvPr id="26"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a:t>EMS-EXG</a:t>
            </a:r>
          </a:p>
        </p:txBody>
      </p:sp>
      <p:sp>
        <p:nvSpPr>
          <p:cNvPr id="58" name="18 Rectángulo"/>
          <p:cNvSpPr/>
          <p:nvPr/>
        </p:nvSpPr>
        <p:spPr bwMode="auto">
          <a:xfrm>
            <a:off x="429110" y="1052366"/>
            <a:ext cx="3702565" cy="36422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Entradas</a:t>
            </a:r>
            <a:endParaRPr lang="es-EC" sz="2000" b="1" dirty="0"/>
          </a:p>
        </p:txBody>
      </p:sp>
      <p:pic>
        <p:nvPicPr>
          <p:cNvPr id="14" name="Picture 13"/>
          <p:cNvPicPr/>
          <p:nvPr/>
        </p:nvPicPr>
        <p:blipFill rotWithShape="1">
          <a:blip r:embed="rId4">
            <a:extLst>
              <a:ext uri="{28A0092B-C50C-407E-A947-70E740481C1C}">
                <a14:useLocalDpi xmlns:a14="http://schemas.microsoft.com/office/drawing/2010/main" val="0"/>
              </a:ext>
            </a:extLst>
          </a:blip>
          <a:srcRect t="6181" b="67108"/>
          <a:stretch/>
        </p:blipFill>
        <p:spPr bwMode="auto">
          <a:xfrm>
            <a:off x="5626455" y="2119544"/>
            <a:ext cx="6481641" cy="1626086"/>
          </a:xfrm>
          <a:prstGeom prst="rect">
            <a:avLst/>
          </a:prstGeom>
          <a:noFill/>
          <a:ln>
            <a:noFill/>
          </a:ln>
          <a:extLst>
            <a:ext uri="{53640926-AAD7-44D8-BBD7-CCE9431645EC}">
              <a14:shadowObscured xmlns:a14="http://schemas.microsoft.com/office/drawing/2010/main"/>
            </a:ext>
          </a:extLst>
        </p:spPr>
      </p:pic>
      <p:pic>
        <p:nvPicPr>
          <p:cNvPr id="15" name="Picture 14"/>
          <p:cNvPicPr/>
          <p:nvPr/>
        </p:nvPicPr>
        <p:blipFill rotWithShape="1">
          <a:blip r:embed="rId5">
            <a:extLst>
              <a:ext uri="{28A0092B-C50C-407E-A947-70E740481C1C}">
                <a14:useLocalDpi xmlns:a14="http://schemas.microsoft.com/office/drawing/2010/main" val="0"/>
              </a:ext>
            </a:extLst>
          </a:blip>
          <a:srcRect t="36028" b="38970"/>
          <a:stretch/>
        </p:blipFill>
        <p:spPr bwMode="auto">
          <a:xfrm>
            <a:off x="5626455" y="2099771"/>
            <a:ext cx="6502293" cy="1626168"/>
          </a:xfrm>
          <a:prstGeom prst="rect">
            <a:avLst/>
          </a:prstGeom>
          <a:noFill/>
          <a:ln>
            <a:noFill/>
          </a:ln>
          <a:extLst>
            <a:ext uri="{53640926-AAD7-44D8-BBD7-CCE9431645EC}">
              <a14:shadowObscured xmlns:a14="http://schemas.microsoft.com/office/drawing/2010/main"/>
            </a:ext>
          </a:extLst>
        </p:spPr>
      </p:pic>
      <p:pic>
        <p:nvPicPr>
          <p:cNvPr id="16" name="Picture 15"/>
          <p:cNvPicPr/>
          <p:nvPr/>
        </p:nvPicPr>
        <p:blipFill rotWithShape="1">
          <a:blip r:embed="rId4">
            <a:extLst>
              <a:ext uri="{28A0092B-C50C-407E-A947-70E740481C1C}">
                <a14:useLocalDpi xmlns:a14="http://schemas.microsoft.com/office/drawing/2010/main" val="0"/>
              </a:ext>
            </a:extLst>
          </a:blip>
          <a:srcRect t="64460" b="6400"/>
          <a:stretch/>
        </p:blipFill>
        <p:spPr bwMode="auto">
          <a:xfrm>
            <a:off x="5619451" y="1996687"/>
            <a:ext cx="6481533" cy="1859631"/>
          </a:xfrm>
          <a:prstGeom prst="rect">
            <a:avLst/>
          </a:prstGeom>
          <a:noFill/>
          <a:ln>
            <a:noFill/>
          </a:ln>
          <a:extLst>
            <a:ext uri="{53640926-AAD7-44D8-BBD7-CCE9431645EC}">
              <a14:shadowObscured xmlns:a14="http://schemas.microsoft.com/office/drawing/2010/main"/>
            </a:ext>
          </a:extLst>
        </p:spPr>
      </p:pic>
      <p:graphicFrame>
        <p:nvGraphicFramePr>
          <p:cNvPr id="17" name="11 Objeto"/>
          <p:cNvGraphicFramePr>
            <a:graphicFrameLocks noChangeAspect="1"/>
          </p:cNvGraphicFramePr>
          <p:nvPr>
            <p:extLst>
              <p:ext uri="{D42A27DB-BD31-4B8C-83A1-F6EECF244321}">
                <p14:modId xmlns:p14="http://schemas.microsoft.com/office/powerpoint/2010/main" val="3852284902"/>
              </p:ext>
            </p:extLst>
          </p:nvPr>
        </p:nvGraphicFramePr>
        <p:xfrm>
          <a:off x="949327" y="1567817"/>
          <a:ext cx="2662133" cy="401801"/>
        </p:xfrm>
        <a:graphic>
          <a:graphicData uri="http://schemas.openxmlformats.org/presentationml/2006/ole">
            <mc:AlternateContent xmlns:mc="http://schemas.openxmlformats.org/markup-compatibility/2006">
              <mc:Choice xmlns:v="urn:schemas-microsoft-com:vml" Requires="v">
                <p:oleObj spid="_x0000_s26670" name="Equation" r:id="rId6" imgW="1511300" imgH="228600" progId="Equation.DSMT4">
                  <p:embed/>
                </p:oleObj>
              </mc:Choice>
              <mc:Fallback>
                <p:oleObj name="Equation" r:id="rId6" imgW="15113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9327" y="1567817"/>
                        <a:ext cx="2662133" cy="401801"/>
                      </a:xfrm>
                      <a:prstGeom prst="rect">
                        <a:avLst/>
                      </a:prstGeom>
                      <a:solidFill>
                        <a:sysClr val="window" lastClr="FFFFFF"/>
                      </a:solidFill>
                      <a:ln w="38100">
                        <a:solidFill>
                          <a:srgbClr val="FF0000"/>
                        </a:solidFill>
                        <a:miter lim="800000"/>
                        <a:headEnd/>
                        <a:tailEnd/>
                      </a:ln>
                    </p:spPr>
                  </p:pic>
                </p:oleObj>
              </mc:Fallback>
            </mc:AlternateContent>
          </a:graphicData>
        </a:graphic>
      </p:graphicFrame>
      <mc:AlternateContent xmlns:mc="http://schemas.openxmlformats.org/markup-compatibility/2006" xmlns:a14="http://schemas.microsoft.com/office/drawing/2010/main">
        <mc:Choice Requires="a14">
          <p:sp>
            <p:nvSpPr>
              <p:cNvPr id="19" name="TextBox 13"/>
              <p:cNvSpPr txBox="1"/>
              <p:nvPr/>
            </p:nvSpPr>
            <p:spPr>
              <a:xfrm>
                <a:off x="914082" y="1555951"/>
                <a:ext cx="3325409" cy="381515"/>
              </a:xfrm>
              <a:prstGeom prst="rect">
                <a:avLst/>
              </a:prstGeom>
              <a:solidFill>
                <a:sysClr val="window" lastClr="FFFFFF"/>
              </a:solidFill>
              <a:ln w="38100" cap="flat" cmpd="sng" algn="ctr">
                <a:solidFill>
                  <a:srgbClr val="FF0000"/>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s-ES"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s-ES" b="0" i="1" u="none" strike="noStrike" kern="0" cap="none" spc="0" normalizeH="0" baseline="0" noProof="0" smtClean="0">
                            <a:ln>
                              <a:noFill/>
                            </a:ln>
                            <a:solidFill>
                              <a:prstClr val="black"/>
                            </a:solidFill>
                            <a:effectLst/>
                            <a:uLnTx/>
                            <a:uFillTx/>
                            <a:latin typeface="Cambria Math" panose="02040503050406030204" pitchFamily="18" charset="0"/>
                          </a:rPr>
                          <m:t>𝑃</m:t>
                        </m:r>
                      </m:e>
                      <m:sub>
                        <m:r>
                          <a:rPr kumimoji="0" lang="es-ES" b="0" i="1" u="none" strike="noStrike" kern="0" cap="none" spc="0" normalizeH="0" baseline="0" noProof="0" smtClean="0">
                            <a:ln>
                              <a:noFill/>
                            </a:ln>
                            <a:solidFill>
                              <a:prstClr val="black"/>
                            </a:solidFill>
                            <a:effectLst/>
                            <a:uLnTx/>
                            <a:uFillTx/>
                            <a:latin typeface="Cambria Math" panose="02040503050406030204" pitchFamily="18" charset="0"/>
                          </a:rPr>
                          <m:t>𝐺𝑅𝐼𝐷</m:t>
                        </m:r>
                        <m:r>
                          <a:rPr kumimoji="0" lang="es-ES" b="0" i="1" u="none" strike="noStrike" kern="0" cap="none" spc="0" normalizeH="0" baseline="0" noProof="0" smtClean="0">
                            <a:ln>
                              <a:noFill/>
                            </a:ln>
                            <a:solidFill>
                              <a:prstClr val="black"/>
                            </a:solidFill>
                            <a:effectLst/>
                            <a:uLnTx/>
                            <a:uFillTx/>
                            <a:latin typeface="Cambria Math" panose="02040503050406030204" pitchFamily="18" charset="0"/>
                          </a:rPr>
                          <m:t> </m:t>
                        </m:r>
                        <m:r>
                          <a:rPr kumimoji="0" lang="es-ES" b="0" i="1" u="none" strike="noStrike" kern="0" cap="none" spc="0" normalizeH="0" baseline="0" noProof="0" smtClean="0">
                            <a:ln>
                              <a:noFill/>
                            </a:ln>
                            <a:solidFill>
                              <a:prstClr val="black"/>
                            </a:solidFill>
                            <a:effectLst/>
                            <a:uLnTx/>
                            <a:uFillTx/>
                            <a:latin typeface="Cambria Math" panose="02040503050406030204" pitchFamily="18" charset="0"/>
                          </a:rPr>
                          <m:t>𝑀𝐼𝑁</m:t>
                        </m:r>
                      </m:sub>
                    </m:sSub>
                    <m:r>
                      <a:rPr kumimoji="0" lang="es-ES" b="0" i="1" u="none" strike="noStrike" kern="0" cap="none" spc="0" normalizeH="0" baseline="0" noProof="0" smtClean="0">
                        <a:ln>
                          <a:noFill/>
                        </a:ln>
                        <a:solidFill>
                          <a:prstClr val="black"/>
                        </a:solidFill>
                        <a:effectLst/>
                        <a:uLnTx/>
                        <a:uFillTx/>
                        <a:latin typeface="Cambria Math" panose="02040503050406030204" pitchFamily="18" charset="0"/>
                      </a:rPr>
                      <m:t> </m:t>
                    </m:r>
                    <m:r>
                      <a:rPr kumimoji="0" lang="es-ES"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oMath>
                </a14:m>
                <a:r>
                  <a:rPr kumimoji="0" lang="es-ES" b="0" i="0" u="none" strike="noStrike" kern="0" cap="none" spc="0" normalizeH="0" baseline="0" noProof="0" dirty="0" smtClean="0">
                    <a:ln>
                      <a:noFill/>
                    </a:ln>
                    <a:solidFill>
                      <a:prstClr val="black"/>
                    </a:solidFill>
                    <a:effectLst/>
                    <a:uLnTx/>
                    <a:uFillTx/>
                    <a:latin typeface="Calibri"/>
                  </a:rPr>
                  <a:t> </a:t>
                </a:r>
                <a14:m>
                  <m:oMath xmlns:m="http://schemas.openxmlformats.org/officeDocument/2006/math">
                    <m:sSub>
                      <m:sSubPr>
                        <m:ctrlPr>
                          <a:rPr kumimoji="0" lang="es-ES" b="0" i="1" u="none" strike="noStrike" kern="0" cap="none" spc="0" normalizeH="0" baseline="0" noProof="0">
                            <a:ln>
                              <a:noFill/>
                            </a:ln>
                            <a:solidFill>
                              <a:prstClr val="black"/>
                            </a:solidFill>
                            <a:effectLst/>
                            <a:uLnTx/>
                            <a:uFillTx/>
                            <a:latin typeface="Cambria Math" panose="02040503050406030204" pitchFamily="18" charset="0"/>
                          </a:rPr>
                        </m:ctrlPr>
                      </m:sSubPr>
                      <m:e>
                        <m:r>
                          <a:rPr kumimoji="0" lang="es-ES" b="0" i="1" u="none" strike="noStrike" kern="0" cap="none" spc="0" normalizeH="0" baseline="0" noProof="0">
                            <a:ln>
                              <a:noFill/>
                            </a:ln>
                            <a:solidFill>
                              <a:prstClr val="black"/>
                            </a:solidFill>
                            <a:effectLst/>
                            <a:uLnTx/>
                            <a:uFillTx/>
                            <a:latin typeface="Cambria Math" panose="02040503050406030204" pitchFamily="18" charset="0"/>
                          </a:rPr>
                          <m:t>𝑃</m:t>
                        </m:r>
                      </m:e>
                      <m:sub>
                        <m:r>
                          <a:rPr kumimoji="0" lang="es-ES" b="0" i="1" u="none" strike="noStrike" kern="0" cap="none" spc="0" normalizeH="0" baseline="0" noProof="0">
                            <a:ln>
                              <a:noFill/>
                            </a:ln>
                            <a:solidFill>
                              <a:prstClr val="black"/>
                            </a:solidFill>
                            <a:effectLst/>
                            <a:uLnTx/>
                            <a:uFillTx/>
                            <a:latin typeface="Cambria Math" panose="02040503050406030204" pitchFamily="18" charset="0"/>
                          </a:rPr>
                          <m:t>𝐺𝑅𝐼𝐷</m:t>
                        </m:r>
                      </m:sub>
                    </m:sSub>
                    <m:r>
                      <a:rPr kumimoji="0" lang="es-ES"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
                      <m:sSubPr>
                        <m:ctrlPr>
                          <a:rPr kumimoji="0" lang="es-ES"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s-ES" b="0" i="1" u="none" strike="noStrike" kern="0" cap="none" spc="0" normalizeH="0" baseline="0" noProof="0">
                            <a:ln>
                              <a:noFill/>
                            </a:ln>
                            <a:solidFill>
                              <a:prstClr val="black"/>
                            </a:solidFill>
                            <a:effectLst/>
                            <a:uLnTx/>
                            <a:uFillTx/>
                            <a:latin typeface="Cambria Math" panose="02040503050406030204" pitchFamily="18" charset="0"/>
                          </a:rPr>
                          <m:t>𝑃</m:t>
                        </m:r>
                      </m:e>
                      <m:sub>
                        <m:r>
                          <a:rPr kumimoji="0" lang="es-ES" b="0" i="1" u="none" strike="noStrike" kern="0" cap="none" spc="0" normalizeH="0" baseline="0" noProof="0">
                            <a:ln>
                              <a:noFill/>
                            </a:ln>
                            <a:solidFill>
                              <a:prstClr val="black"/>
                            </a:solidFill>
                            <a:effectLst/>
                            <a:uLnTx/>
                            <a:uFillTx/>
                            <a:latin typeface="Cambria Math" panose="02040503050406030204" pitchFamily="18" charset="0"/>
                          </a:rPr>
                          <m:t>𝐺𝑅𝐼𝐷</m:t>
                        </m:r>
                        <m:r>
                          <a:rPr kumimoji="0" lang="es-ES" b="0" i="1" u="none" strike="noStrike" kern="0" cap="none" spc="0" normalizeH="0" baseline="0" noProof="0" smtClean="0">
                            <a:ln>
                              <a:noFill/>
                            </a:ln>
                            <a:solidFill>
                              <a:prstClr val="black"/>
                            </a:solidFill>
                            <a:effectLst/>
                            <a:uLnTx/>
                            <a:uFillTx/>
                            <a:latin typeface="Cambria Math" panose="02040503050406030204" pitchFamily="18" charset="0"/>
                          </a:rPr>
                          <m:t> </m:t>
                        </m:r>
                        <m:r>
                          <a:rPr kumimoji="0" lang="es-ES" b="0" i="1" u="none" strike="noStrike" kern="0" cap="none" spc="0" normalizeH="0" baseline="0" noProof="0" smtClean="0">
                            <a:ln>
                              <a:noFill/>
                            </a:ln>
                            <a:solidFill>
                              <a:prstClr val="black"/>
                            </a:solidFill>
                            <a:effectLst/>
                            <a:uLnTx/>
                            <a:uFillTx/>
                            <a:latin typeface="Cambria Math" panose="02040503050406030204" pitchFamily="18" charset="0"/>
                          </a:rPr>
                          <m:t>𝑀𝐴𝑋</m:t>
                        </m:r>
                      </m:sub>
                    </m:sSub>
                  </m:oMath>
                </a14:m>
                <a:endParaRPr kumimoji="0" lang="es-ES" b="0" i="0" u="none" strike="noStrike" kern="0" cap="none" spc="0" normalizeH="0" baseline="0" noProof="0" dirty="0">
                  <a:ln>
                    <a:noFill/>
                  </a:ln>
                  <a:solidFill>
                    <a:prstClr val="black"/>
                  </a:solidFill>
                  <a:effectLst/>
                  <a:uLnTx/>
                  <a:uFillTx/>
                  <a:latin typeface="Calibri"/>
                </a:endParaRPr>
              </a:p>
            </p:txBody>
          </p:sp>
        </mc:Choice>
        <mc:Fallback xmlns="">
          <p:sp>
            <p:nvSpPr>
              <p:cNvPr id="19" name="TextBox 13"/>
              <p:cNvSpPr txBox="1">
                <a:spLocks noRot="1" noChangeAspect="1" noMove="1" noResize="1" noEditPoints="1" noAdjustHandles="1" noChangeArrowheads="1" noChangeShapeType="1" noTextEdit="1"/>
              </p:cNvSpPr>
              <p:nvPr/>
            </p:nvSpPr>
            <p:spPr>
              <a:xfrm>
                <a:off x="914082" y="1555951"/>
                <a:ext cx="3325409" cy="381515"/>
              </a:xfrm>
              <a:prstGeom prst="rect">
                <a:avLst/>
              </a:prstGeom>
              <a:blipFill rotWithShape="0">
                <a:blip r:embed="rId8"/>
                <a:stretch>
                  <a:fillRect/>
                </a:stretch>
              </a:blipFill>
              <a:ln w="38100" cap="flat" cmpd="sng" algn="ctr">
                <a:solidFill>
                  <a:srgbClr val="FF0000"/>
                </a:solidFill>
                <a:prstDash val="solid"/>
              </a:ln>
              <a:effectLst/>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914082" y="1555523"/>
                <a:ext cx="3325408" cy="381515"/>
              </a:xfrm>
              <a:prstGeom prst="rect">
                <a:avLst/>
              </a:prstGeom>
              <a:solidFill>
                <a:sysClr val="window" lastClr="FFFFFF"/>
              </a:solidFill>
              <a:ln w="38100" cap="flat" cmpd="sng" algn="ctr">
                <a:solidFill>
                  <a:srgbClr val="FF0000"/>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s-ES"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s-ES" b="0" i="1" u="none" strike="noStrike" kern="0" cap="none" spc="0" normalizeH="0" baseline="0" noProof="0" smtClean="0">
                            <a:ln>
                              <a:noFill/>
                            </a:ln>
                            <a:solidFill>
                              <a:prstClr val="black"/>
                            </a:solidFill>
                            <a:effectLst/>
                            <a:uLnTx/>
                            <a:uFillTx/>
                            <a:latin typeface="Cambria Math" panose="02040503050406030204" pitchFamily="18" charset="0"/>
                          </a:rPr>
                          <m:t>𝑃</m:t>
                        </m:r>
                      </m:e>
                      <m:sub>
                        <m:r>
                          <a:rPr kumimoji="0" lang="es-ES" b="0" i="1" u="none" strike="noStrike" kern="0" cap="none" spc="0" normalizeH="0" baseline="0" noProof="0" smtClean="0">
                            <a:ln>
                              <a:noFill/>
                            </a:ln>
                            <a:solidFill>
                              <a:prstClr val="black"/>
                            </a:solidFill>
                            <a:effectLst/>
                            <a:uLnTx/>
                            <a:uFillTx/>
                            <a:latin typeface="Cambria Math" panose="02040503050406030204" pitchFamily="18" charset="0"/>
                          </a:rPr>
                          <m:t>𝐶𝑇𝑅</m:t>
                        </m:r>
                        <m:r>
                          <a:rPr kumimoji="0" lang="es-ES" b="0" i="1" u="none" strike="noStrike" kern="0" cap="none" spc="0" normalizeH="0" baseline="0" noProof="0" smtClean="0">
                            <a:ln>
                              <a:noFill/>
                            </a:ln>
                            <a:solidFill>
                              <a:prstClr val="black"/>
                            </a:solidFill>
                            <a:effectLst/>
                            <a:uLnTx/>
                            <a:uFillTx/>
                            <a:latin typeface="Cambria Math" panose="02040503050406030204" pitchFamily="18" charset="0"/>
                          </a:rPr>
                          <m:t>1,2</m:t>
                        </m:r>
                        <m:r>
                          <a:rPr kumimoji="0" lang="es-ES" b="0" i="1" u="none" strike="noStrike" kern="0" cap="none" spc="0" normalizeH="0" baseline="0" noProof="0" smtClean="0">
                            <a:ln>
                              <a:noFill/>
                            </a:ln>
                            <a:solidFill>
                              <a:prstClr val="black"/>
                            </a:solidFill>
                            <a:effectLst/>
                            <a:uLnTx/>
                            <a:uFillTx/>
                            <a:latin typeface="Cambria Math" panose="02040503050406030204" pitchFamily="18" charset="0"/>
                          </a:rPr>
                          <m:t>𝑀𝐼𝑁</m:t>
                        </m:r>
                      </m:sub>
                    </m:sSub>
                    <m:r>
                      <a:rPr kumimoji="0" lang="es-ES" b="0" i="1" u="none" strike="noStrike" kern="0" cap="none" spc="0" normalizeH="0" baseline="0" noProof="0" smtClean="0">
                        <a:ln>
                          <a:noFill/>
                        </a:ln>
                        <a:solidFill>
                          <a:prstClr val="black"/>
                        </a:solidFill>
                        <a:effectLst/>
                        <a:uLnTx/>
                        <a:uFillTx/>
                        <a:latin typeface="Cambria Math" panose="02040503050406030204" pitchFamily="18" charset="0"/>
                      </a:rPr>
                      <m:t> </m:t>
                    </m:r>
                    <m:r>
                      <a:rPr kumimoji="0" lang="es-ES"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oMath>
                </a14:m>
                <a:r>
                  <a:rPr kumimoji="0" lang="es-ES" b="0" i="0" u="none" strike="noStrike" kern="0" cap="none" spc="0" normalizeH="0" baseline="0" noProof="0" dirty="0" smtClean="0">
                    <a:ln>
                      <a:noFill/>
                    </a:ln>
                    <a:solidFill>
                      <a:prstClr val="black"/>
                    </a:solidFill>
                    <a:effectLst/>
                    <a:uLnTx/>
                    <a:uFillTx/>
                    <a:latin typeface="Calibri"/>
                  </a:rPr>
                  <a:t> </a:t>
                </a:r>
                <a14:m>
                  <m:oMath xmlns:m="http://schemas.openxmlformats.org/officeDocument/2006/math">
                    <m:sSub>
                      <m:sSubPr>
                        <m:ctrlPr>
                          <a:rPr kumimoji="0" lang="es-ES" b="0" i="1" u="none" strike="noStrike" kern="0" cap="none" spc="0" normalizeH="0" baseline="0" noProof="0">
                            <a:ln>
                              <a:noFill/>
                            </a:ln>
                            <a:solidFill>
                              <a:prstClr val="black"/>
                            </a:solidFill>
                            <a:effectLst/>
                            <a:uLnTx/>
                            <a:uFillTx/>
                            <a:latin typeface="Cambria Math" panose="02040503050406030204" pitchFamily="18" charset="0"/>
                          </a:rPr>
                        </m:ctrlPr>
                      </m:sSubPr>
                      <m:e>
                        <m:r>
                          <a:rPr kumimoji="0" lang="es-ES" b="0" i="1" u="none" strike="noStrike" kern="0" cap="none" spc="0" normalizeH="0" baseline="0" noProof="0">
                            <a:ln>
                              <a:noFill/>
                            </a:ln>
                            <a:solidFill>
                              <a:prstClr val="black"/>
                            </a:solidFill>
                            <a:effectLst/>
                            <a:uLnTx/>
                            <a:uFillTx/>
                            <a:latin typeface="Cambria Math" panose="02040503050406030204" pitchFamily="18" charset="0"/>
                          </a:rPr>
                          <m:t>𝑃</m:t>
                        </m:r>
                      </m:e>
                      <m:sub>
                        <m:r>
                          <a:rPr kumimoji="0" lang="es-ES" b="0" i="1" u="none" strike="noStrike" kern="0" cap="none" spc="0" normalizeH="0" baseline="0" noProof="0" smtClean="0">
                            <a:ln>
                              <a:noFill/>
                            </a:ln>
                            <a:solidFill>
                              <a:prstClr val="black"/>
                            </a:solidFill>
                            <a:effectLst/>
                            <a:uLnTx/>
                            <a:uFillTx/>
                            <a:latin typeface="Cambria Math" panose="02040503050406030204" pitchFamily="18" charset="0"/>
                          </a:rPr>
                          <m:t>𝐶𝑇𝑅</m:t>
                        </m:r>
                      </m:sub>
                    </m:sSub>
                    <m:r>
                      <a:rPr kumimoji="0" lang="es-ES"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
                      <m:sSubPr>
                        <m:ctrlPr>
                          <a:rPr kumimoji="0" lang="es-ES"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s-ES" b="0" i="1" u="none" strike="noStrike" kern="0" cap="none" spc="0" normalizeH="0" baseline="0" noProof="0">
                            <a:ln>
                              <a:noFill/>
                            </a:ln>
                            <a:solidFill>
                              <a:prstClr val="black"/>
                            </a:solidFill>
                            <a:effectLst/>
                            <a:uLnTx/>
                            <a:uFillTx/>
                            <a:latin typeface="Cambria Math" panose="02040503050406030204" pitchFamily="18" charset="0"/>
                          </a:rPr>
                          <m:t>𝑃</m:t>
                        </m:r>
                      </m:e>
                      <m:sub>
                        <m:r>
                          <a:rPr kumimoji="0" lang="es-ES" b="0" i="1" u="none" strike="noStrike" kern="0" cap="none" spc="0" normalizeH="0" baseline="0" noProof="0" smtClean="0">
                            <a:ln>
                              <a:noFill/>
                            </a:ln>
                            <a:solidFill>
                              <a:prstClr val="black"/>
                            </a:solidFill>
                            <a:effectLst/>
                            <a:uLnTx/>
                            <a:uFillTx/>
                            <a:latin typeface="Cambria Math" panose="02040503050406030204" pitchFamily="18" charset="0"/>
                          </a:rPr>
                          <m:t>𝐶𝑇𝑅</m:t>
                        </m:r>
                        <m:r>
                          <a:rPr kumimoji="0" lang="es-ES" b="0" i="1" u="none" strike="noStrike" kern="0" cap="none" spc="0" normalizeH="0" baseline="0" noProof="0" smtClean="0">
                            <a:ln>
                              <a:noFill/>
                            </a:ln>
                            <a:solidFill>
                              <a:prstClr val="black"/>
                            </a:solidFill>
                            <a:effectLst/>
                            <a:uLnTx/>
                            <a:uFillTx/>
                            <a:latin typeface="Cambria Math" panose="02040503050406030204" pitchFamily="18" charset="0"/>
                          </a:rPr>
                          <m:t>1,2</m:t>
                        </m:r>
                        <m:r>
                          <a:rPr kumimoji="0" lang="es-ES" b="0" i="1" u="none" strike="noStrike" kern="0" cap="none" spc="0" normalizeH="0" baseline="0" noProof="0" smtClean="0">
                            <a:ln>
                              <a:noFill/>
                            </a:ln>
                            <a:solidFill>
                              <a:prstClr val="black"/>
                            </a:solidFill>
                            <a:effectLst/>
                            <a:uLnTx/>
                            <a:uFillTx/>
                            <a:latin typeface="Cambria Math" panose="02040503050406030204" pitchFamily="18" charset="0"/>
                          </a:rPr>
                          <m:t>𝑀𝐴𝑋</m:t>
                        </m:r>
                      </m:sub>
                    </m:sSub>
                  </m:oMath>
                </a14:m>
                <a:endParaRPr kumimoji="0" lang="es-ES" b="0" i="0" u="none" strike="noStrike" kern="0" cap="none" spc="0" normalizeH="0" baseline="0" noProof="0" dirty="0">
                  <a:ln>
                    <a:noFill/>
                  </a:ln>
                  <a:solidFill>
                    <a:prstClr val="black"/>
                  </a:solidFill>
                  <a:effectLst/>
                  <a:uLnTx/>
                  <a:uFillTx/>
                  <a:latin typeface="Calibri"/>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914082" y="1555523"/>
                <a:ext cx="3325408" cy="381515"/>
              </a:xfrm>
              <a:prstGeom prst="rect">
                <a:avLst/>
              </a:prstGeom>
              <a:blipFill rotWithShape="0">
                <a:blip r:embed="rId9"/>
                <a:stretch>
                  <a:fillRect/>
                </a:stretch>
              </a:blipFill>
              <a:ln w="38100" cap="flat" cmpd="sng" algn="ctr">
                <a:solidFill>
                  <a:srgbClr val="FF0000"/>
                </a:solidFill>
                <a:prstDash val="solid"/>
              </a:ln>
              <a:effectLst/>
            </p:spPr>
            <p:txBody>
              <a:bodyPr/>
              <a:lstStyle/>
              <a:p>
                <a:r>
                  <a:rPr lang="es-ES">
                    <a:noFill/>
                  </a:rPr>
                  <a:t> </a:t>
                </a:r>
              </a:p>
            </p:txBody>
          </p:sp>
        </mc:Fallback>
      </mc:AlternateContent>
      <p:pic>
        <p:nvPicPr>
          <p:cNvPr id="22" name="Picture 21"/>
          <p:cNvPicPr/>
          <p:nvPr/>
        </p:nvPicPr>
        <p:blipFill rotWithShape="1">
          <a:blip r:embed="rId10">
            <a:extLst>
              <a:ext uri="{28A0092B-C50C-407E-A947-70E740481C1C}">
                <a14:useLocalDpi xmlns:a14="http://schemas.microsoft.com/office/drawing/2010/main" val="0"/>
              </a:ext>
            </a:extLst>
          </a:blip>
          <a:srcRect l="9425" t="5555" r="7667" b="6566"/>
          <a:stretch/>
        </p:blipFill>
        <p:spPr bwMode="auto">
          <a:xfrm>
            <a:off x="6253295" y="5119587"/>
            <a:ext cx="5357181" cy="1577565"/>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23" name="TextBox 8"/>
              <p:cNvSpPr txBox="1"/>
              <p:nvPr/>
            </p:nvSpPr>
            <p:spPr>
              <a:xfrm>
                <a:off x="432686" y="5138721"/>
                <a:ext cx="2399133" cy="369332"/>
              </a:xfrm>
              <a:prstGeom prst="rect">
                <a:avLst/>
              </a:prstGeom>
              <a:solidFill>
                <a:sysClr val="window" lastClr="FFFFFF"/>
              </a:solidFill>
              <a:ln w="38100" cap="flat" cmpd="sng" algn="ctr">
                <a:solidFill>
                  <a:srgbClr val="FF0000"/>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s-ES"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s-ES" b="0" i="1" u="none" strike="noStrike" kern="0" cap="none" spc="0" normalizeH="0" baseline="0" noProof="0" smtClean="0">
                            <a:ln>
                              <a:noFill/>
                            </a:ln>
                            <a:solidFill>
                              <a:prstClr val="black"/>
                            </a:solidFill>
                            <a:effectLst/>
                            <a:uLnTx/>
                            <a:uFillTx/>
                            <a:latin typeface="Cambria Math" panose="02040503050406030204" pitchFamily="18" charset="0"/>
                          </a:rPr>
                          <m:t>𝑃</m:t>
                        </m:r>
                      </m:e>
                      <m:sub>
                        <m:r>
                          <a:rPr kumimoji="0" lang="es-ES" b="0" i="1" u="none" strike="noStrike" kern="0" cap="none" spc="0" normalizeH="0" baseline="0" noProof="0" smtClean="0">
                            <a:ln>
                              <a:noFill/>
                            </a:ln>
                            <a:solidFill>
                              <a:prstClr val="black"/>
                            </a:solidFill>
                            <a:effectLst/>
                            <a:uLnTx/>
                            <a:uFillTx/>
                            <a:latin typeface="Cambria Math" panose="02040503050406030204" pitchFamily="18" charset="0"/>
                          </a:rPr>
                          <m:t>𝐼𝐺</m:t>
                        </m:r>
                        <m:r>
                          <a:rPr kumimoji="0" lang="es-ES" b="0" i="1" u="none" strike="noStrike" kern="0" cap="none" spc="0" normalizeH="0" baseline="0" noProof="0" smtClean="0">
                            <a:ln>
                              <a:noFill/>
                            </a:ln>
                            <a:solidFill>
                              <a:prstClr val="black"/>
                            </a:solidFill>
                            <a:effectLst/>
                            <a:uLnTx/>
                            <a:uFillTx/>
                            <a:latin typeface="Cambria Math" panose="02040503050406030204" pitchFamily="18" charset="0"/>
                          </a:rPr>
                          <m:t>1 </m:t>
                        </m:r>
                      </m:sub>
                    </m:sSub>
                    <m:r>
                      <a:rPr kumimoji="0" lang="es-ES" b="0" i="1" u="none" strike="noStrike" kern="0" cap="none" spc="0" normalizeH="0" baseline="0" noProof="0" smtClean="0">
                        <a:ln>
                          <a:noFill/>
                        </a:ln>
                        <a:solidFill>
                          <a:prstClr val="black"/>
                        </a:solidFill>
                        <a:effectLst/>
                        <a:uLnTx/>
                        <a:uFillTx/>
                        <a:latin typeface="Cambria Math" panose="02040503050406030204" pitchFamily="18" charset="0"/>
                      </a:rPr>
                      <m:t> </m:t>
                    </m:r>
                    <m:r>
                      <a:rPr kumimoji="0" lang="es-ES"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oMath>
                </a14:m>
                <a:r>
                  <a:rPr kumimoji="0" lang="es-ES" b="0" i="0" u="none" strike="noStrike" kern="0" cap="none" spc="0" normalizeH="0" baseline="0" noProof="0" dirty="0" smtClean="0">
                    <a:ln>
                      <a:noFill/>
                    </a:ln>
                    <a:solidFill>
                      <a:prstClr val="black"/>
                    </a:solidFill>
                    <a:effectLst/>
                    <a:uLnTx/>
                    <a:uFillTx/>
                    <a:latin typeface="Calibri"/>
                  </a:rPr>
                  <a:t> </a:t>
                </a:r>
                <a14:m>
                  <m:oMath xmlns:m="http://schemas.openxmlformats.org/officeDocument/2006/math">
                    <m:sSub>
                      <m:sSubPr>
                        <m:ctrlPr>
                          <a:rPr kumimoji="0" lang="es-ES" b="0" i="1" u="none" strike="noStrike" kern="0" cap="none" spc="0" normalizeH="0" baseline="0" noProof="0">
                            <a:ln>
                              <a:noFill/>
                            </a:ln>
                            <a:solidFill>
                              <a:prstClr val="black"/>
                            </a:solidFill>
                            <a:effectLst/>
                            <a:uLnTx/>
                            <a:uFillTx/>
                            <a:latin typeface="Cambria Math" panose="02040503050406030204" pitchFamily="18" charset="0"/>
                          </a:rPr>
                        </m:ctrlPr>
                      </m:sSubPr>
                      <m:e>
                        <m:r>
                          <a:rPr kumimoji="0" lang="es-ES" b="0" i="1" u="none" strike="noStrike" kern="0" cap="none" spc="0" normalizeH="0" baseline="0" noProof="0">
                            <a:ln>
                              <a:noFill/>
                            </a:ln>
                            <a:solidFill>
                              <a:prstClr val="black"/>
                            </a:solidFill>
                            <a:effectLst/>
                            <a:uLnTx/>
                            <a:uFillTx/>
                            <a:latin typeface="Cambria Math" panose="02040503050406030204" pitchFamily="18" charset="0"/>
                          </a:rPr>
                          <m:t>𝑃</m:t>
                        </m:r>
                      </m:e>
                      <m:sub>
                        <m:r>
                          <a:rPr kumimoji="0" lang="es-ES" b="0" i="1" u="none" strike="noStrike" kern="0" cap="none" spc="0" normalizeH="0" baseline="0" noProof="0" smtClean="0">
                            <a:ln>
                              <a:noFill/>
                            </a:ln>
                            <a:solidFill>
                              <a:prstClr val="black"/>
                            </a:solidFill>
                            <a:effectLst/>
                            <a:uLnTx/>
                            <a:uFillTx/>
                            <a:latin typeface="Cambria Math" panose="02040503050406030204" pitchFamily="18" charset="0"/>
                          </a:rPr>
                          <m:t>𝑋𝐶</m:t>
                        </m:r>
                      </m:sub>
                    </m:sSub>
                    <m:r>
                      <a:rPr kumimoji="0" lang="es-ES"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
                      <m:sSubPr>
                        <m:ctrlPr>
                          <a:rPr kumimoji="0" lang="es-ES"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s-ES" b="0" i="1" u="none" strike="noStrike" kern="0" cap="none" spc="0" normalizeH="0" baseline="0" noProof="0">
                            <a:ln>
                              <a:noFill/>
                            </a:ln>
                            <a:solidFill>
                              <a:prstClr val="black"/>
                            </a:solidFill>
                            <a:effectLst/>
                            <a:uLnTx/>
                            <a:uFillTx/>
                            <a:latin typeface="Cambria Math" panose="02040503050406030204" pitchFamily="18" charset="0"/>
                          </a:rPr>
                          <m:t>𝑃</m:t>
                        </m:r>
                      </m:e>
                      <m:sub>
                        <m:r>
                          <a:rPr kumimoji="0" lang="es-ES" b="0" i="1" u="none" strike="noStrike" kern="0" cap="none" spc="0" normalizeH="0" baseline="0" noProof="0" smtClean="0">
                            <a:ln>
                              <a:noFill/>
                            </a:ln>
                            <a:solidFill>
                              <a:prstClr val="black"/>
                            </a:solidFill>
                            <a:effectLst/>
                            <a:uLnTx/>
                            <a:uFillTx/>
                            <a:latin typeface="Cambria Math" panose="02040503050406030204" pitchFamily="18" charset="0"/>
                          </a:rPr>
                          <m:t>𝐼𝐺</m:t>
                        </m:r>
                        <m:r>
                          <a:rPr kumimoji="0" lang="es-ES" b="0" i="1" u="none" strike="noStrike" kern="0" cap="none" spc="0" normalizeH="0" baseline="0" noProof="0" smtClean="0">
                            <a:ln>
                              <a:noFill/>
                            </a:ln>
                            <a:solidFill>
                              <a:prstClr val="black"/>
                            </a:solidFill>
                            <a:effectLst/>
                            <a:uLnTx/>
                            <a:uFillTx/>
                            <a:latin typeface="Cambria Math" panose="02040503050406030204" pitchFamily="18" charset="0"/>
                          </a:rPr>
                          <m:t>2</m:t>
                        </m:r>
                      </m:sub>
                    </m:sSub>
                  </m:oMath>
                </a14:m>
                <a:endParaRPr kumimoji="0" lang="es-ES" b="0" i="0" u="none" strike="noStrike" kern="0" cap="none" spc="0" normalizeH="0" baseline="0" noProof="0" dirty="0">
                  <a:ln>
                    <a:noFill/>
                  </a:ln>
                  <a:solidFill>
                    <a:prstClr val="black"/>
                  </a:solidFill>
                  <a:effectLst/>
                  <a:uLnTx/>
                  <a:uFillTx/>
                  <a:latin typeface="Calibri"/>
                </a:endParaRPr>
              </a:p>
            </p:txBody>
          </p:sp>
        </mc:Choice>
        <mc:Fallback xmlns="">
          <p:sp>
            <p:nvSpPr>
              <p:cNvPr id="23" name="TextBox 8"/>
              <p:cNvSpPr txBox="1">
                <a:spLocks noRot="1" noChangeAspect="1" noMove="1" noResize="1" noEditPoints="1" noAdjustHandles="1" noChangeArrowheads="1" noChangeShapeType="1" noTextEdit="1"/>
              </p:cNvSpPr>
              <p:nvPr/>
            </p:nvSpPr>
            <p:spPr>
              <a:xfrm>
                <a:off x="432686" y="5138721"/>
                <a:ext cx="2399133" cy="369332"/>
              </a:xfrm>
              <a:prstGeom prst="rect">
                <a:avLst/>
              </a:prstGeom>
              <a:blipFill rotWithShape="0">
                <a:blip r:embed="rId11"/>
                <a:stretch>
                  <a:fillRect/>
                </a:stretch>
              </a:blipFill>
              <a:ln w="38100" cap="flat" cmpd="sng" algn="ctr">
                <a:solidFill>
                  <a:srgbClr val="FF0000"/>
                </a:solidFill>
                <a:prstDash val="solid"/>
              </a:ln>
              <a:effectLst/>
            </p:spPr>
            <p:txBody>
              <a:bodyPr/>
              <a:lstStyle/>
              <a:p>
                <a:r>
                  <a:rPr lang="es-ES">
                    <a:noFill/>
                  </a:rPr>
                  <a:t> </a:t>
                </a:r>
              </a:p>
            </p:txBody>
          </p:sp>
        </mc:Fallback>
      </mc:AlternateContent>
      <p:sp>
        <p:nvSpPr>
          <p:cNvPr id="24" name="18 Rectángulo"/>
          <p:cNvSpPr/>
          <p:nvPr/>
        </p:nvSpPr>
        <p:spPr bwMode="auto">
          <a:xfrm>
            <a:off x="432686" y="4583447"/>
            <a:ext cx="3702565" cy="378981"/>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Salida</a:t>
            </a:r>
            <a:endParaRPr lang="es-EC" sz="2000" b="1" dirty="0"/>
          </a:p>
        </p:txBody>
      </p:sp>
      <mc:AlternateContent xmlns:mc="http://schemas.openxmlformats.org/markup-compatibility/2006" xmlns:a14="http://schemas.microsoft.com/office/drawing/2010/main">
        <mc:Choice Requires="a14">
          <p:sp>
            <p:nvSpPr>
              <p:cNvPr id="27" name="Rectángulo redondeado 8"/>
              <p:cNvSpPr/>
              <p:nvPr/>
            </p:nvSpPr>
            <p:spPr>
              <a:xfrm>
                <a:off x="533914" y="2424280"/>
                <a:ext cx="2275170" cy="115986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Universo de Discurso</a:t>
                </a:r>
              </a:p>
              <a:p>
                <a:pPr algn="ctr"/>
                <a14:m>
                  <m:oMath xmlns:m="http://schemas.openxmlformats.org/officeDocument/2006/math">
                    <m:sSub>
                      <m:sSubPr>
                        <m:ctrlPr>
                          <a:rPr lang="es-ES" i="1" kern="0">
                            <a:solidFill>
                              <a:prstClr val="black"/>
                            </a:solidFill>
                            <a:latin typeface="Cambria Math" panose="02040503050406030204" pitchFamily="18" charset="0"/>
                          </a:rPr>
                        </m:ctrlPr>
                      </m:sSubPr>
                      <m:e>
                        <m:r>
                          <a:rPr lang="es-ES" i="1" kern="0">
                            <a:solidFill>
                              <a:prstClr val="black"/>
                            </a:solidFill>
                            <a:latin typeface="Cambria Math" panose="02040503050406030204" pitchFamily="18" charset="0"/>
                          </a:rPr>
                          <m:t>𝑃</m:t>
                        </m:r>
                      </m:e>
                      <m:sub>
                        <m:r>
                          <a:rPr lang="es-ES" i="1" kern="0">
                            <a:solidFill>
                              <a:prstClr val="black"/>
                            </a:solidFill>
                            <a:latin typeface="Cambria Math" panose="02040503050406030204" pitchFamily="18" charset="0"/>
                          </a:rPr>
                          <m:t>𝐺𝑅𝐼𝐷</m:t>
                        </m:r>
                        <m:r>
                          <a:rPr lang="es-ES" i="1" kern="0">
                            <a:solidFill>
                              <a:prstClr val="black"/>
                            </a:solidFill>
                            <a:latin typeface="Cambria Math" panose="02040503050406030204" pitchFamily="18" charset="0"/>
                          </a:rPr>
                          <m:t> </m:t>
                        </m:r>
                        <m:r>
                          <a:rPr lang="es-ES" i="1" kern="0">
                            <a:solidFill>
                              <a:prstClr val="black"/>
                            </a:solidFill>
                            <a:latin typeface="Cambria Math" panose="02040503050406030204" pitchFamily="18" charset="0"/>
                          </a:rPr>
                          <m:t>𝑀𝐼𝑁</m:t>
                        </m:r>
                      </m:sub>
                    </m:sSub>
                    <m:r>
                      <a:rPr lang="es-ES" b="0" i="1" kern="0" smtClean="0">
                        <a:solidFill>
                          <a:prstClr val="black"/>
                        </a:solidFill>
                        <a:latin typeface="Cambria Math" panose="02040503050406030204" pitchFamily="18" charset="0"/>
                      </a:rPr>
                      <m:t> </m:t>
                    </m:r>
                  </m:oMath>
                </a14:m>
                <a:r>
                  <a:rPr lang="es-EC" dirty="0" smtClean="0">
                    <a:solidFill>
                      <a:schemeClr val="tx1"/>
                    </a:solidFill>
                  </a:rPr>
                  <a:t>= - 1.7kW</a:t>
                </a:r>
              </a:p>
              <a:p>
                <a:pPr algn="ctr"/>
                <a14:m>
                  <m:oMath xmlns:m="http://schemas.openxmlformats.org/officeDocument/2006/math">
                    <m:sSub>
                      <m:sSubPr>
                        <m:ctrlPr>
                          <a:rPr lang="es-ES" i="1" kern="0">
                            <a:solidFill>
                              <a:prstClr val="black"/>
                            </a:solidFill>
                            <a:latin typeface="Cambria Math" panose="02040503050406030204" pitchFamily="18" charset="0"/>
                          </a:rPr>
                        </m:ctrlPr>
                      </m:sSubPr>
                      <m:e>
                        <m:r>
                          <a:rPr lang="es-ES" i="1" kern="0">
                            <a:solidFill>
                              <a:prstClr val="black"/>
                            </a:solidFill>
                            <a:latin typeface="Cambria Math" panose="02040503050406030204" pitchFamily="18" charset="0"/>
                          </a:rPr>
                          <m:t>𝑃</m:t>
                        </m:r>
                      </m:e>
                      <m:sub>
                        <m:r>
                          <a:rPr lang="es-ES" i="1" kern="0">
                            <a:solidFill>
                              <a:prstClr val="black"/>
                            </a:solidFill>
                            <a:latin typeface="Cambria Math" panose="02040503050406030204" pitchFamily="18" charset="0"/>
                          </a:rPr>
                          <m:t>𝐺𝑅𝐼𝐷</m:t>
                        </m:r>
                        <m:r>
                          <a:rPr lang="es-ES" i="1" kern="0">
                            <a:solidFill>
                              <a:prstClr val="black"/>
                            </a:solidFill>
                            <a:latin typeface="Cambria Math" panose="02040503050406030204" pitchFamily="18" charset="0"/>
                          </a:rPr>
                          <m:t> </m:t>
                        </m:r>
                        <m:r>
                          <a:rPr lang="es-ES" i="1" kern="0">
                            <a:solidFill>
                              <a:prstClr val="black"/>
                            </a:solidFill>
                            <a:latin typeface="Cambria Math" panose="02040503050406030204" pitchFamily="18" charset="0"/>
                          </a:rPr>
                          <m:t>𝑀𝐴𝑋</m:t>
                        </m:r>
                      </m:sub>
                    </m:sSub>
                  </m:oMath>
                </a14:m>
                <a:r>
                  <a:rPr lang="es-EC" dirty="0" smtClean="0">
                    <a:solidFill>
                      <a:schemeClr val="tx1"/>
                    </a:solidFill>
                  </a:rPr>
                  <a:t> = 2</a:t>
                </a:r>
                <a:r>
                  <a:rPr lang="es-ES" dirty="0" smtClean="0">
                    <a:solidFill>
                      <a:schemeClr val="tx1"/>
                    </a:solidFill>
                  </a:rPr>
                  <a:t> kW</a:t>
                </a:r>
                <a:endParaRPr lang="es-EC" dirty="0">
                  <a:solidFill>
                    <a:schemeClr val="tx1"/>
                  </a:solidFill>
                </a:endParaRPr>
              </a:p>
            </p:txBody>
          </p:sp>
        </mc:Choice>
        <mc:Fallback xmlns="">
          <p:sp>
            <p:nvSpPr>
              <p:cNvPr id="27" name="Rectángulo redondeado 8"/>
              <p:cNvSpPr>
                <a:spLocks noRot="1" noChangeAspect="1" noMove="1" noResize="1" noEditPoints="1" noAdjustHandles="1" noChangeArrowheads="1" noChangeShapeType="1" noTextEdit="1"/>
              </p:cNvSpPr>
              <p:nvPr/>
            </p:nvSpPr>
            <p:spPr>
              <a:xfrm>
                <a:off x="533914" y="2424280"/>
                <a:ext cx="2275170" cy="1159862"/>
              </a:xfrm>
              <a:prstGeom prst="roundRect">
                <a:avLst/>
              </a:prstGeom>
              <a:blipFill rotWithShape="0">
                <a:blip r:embed="rId12"/>
                <a:stretch>
                  <a:fillRect/>
                </a:stretch>
              </a:blipFill>
              <a:ln>
                <a:solidFill>
                  <a:schemeClr val="tx1"/>
                </a:solidFill>
              </a:ln>
            </p:spPr>
            <p:txBody>
              <a:bodyPr/>
              <a:lstStyle/>
              <a:p>
                <a:r>
                  <a:rPr lang="es-ES">
                    <a:noFill/>
                  </a:rPr>
                  <a:t> </a:t>
                </a:r>
              </a:p>
            </p:txBody>
          </p:sp>
        </mc:Fallback>
      </mc:AlternateContent>
      <p:sp>
        <p:nvSpPr>
          <p:cNvPr id="28" name="Rectángulo redondeado 9"/>
          <p:cNvSpPr/>
          <p:nvPr/>
        </p:nvSpPr>
        <p:spPr>
          <a:xfrm>
            <a:off x="3229757" y="2360534"/>
            <a:ext cx="2654363" cy="12784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solidFill>
                <a:schemeClr val="tx1"/>
              </a:solidFill>
            </a:endParaRPr>
          </a:p>
          <a:p>
            <a:pPr algn="ctr"/>
            <a:r>
              <a:rPr lang="es-EC" b="1" dirty="0" smtClean="0">
                <a:solidFill>
                  <a:schemeClr val="tx1"/>
                </a:solidFill>
              </a:rPr>
              <a:t>Valores Lingüísticos</a:t>
            </a:r>
          </a:p>
          <a:p>
            <a:pPr algn="ctr"/>
            <a:endParaRPr lang="es-EC" b="1" dirty="0" smtClean="0">
              <a:solidFill>
                <a:schemeClr val="tx1"/>
              </a:solidFill>
            </a:endParaRPr>
          </a:p>
          <a:p>
            <a:pPr marL="285750" indent="-285750">
              <a:buFont typeface="Arial" panose="020B0604020202020204" pitchFamily="34" charset="0"/>
              <a:buChar char="•"/>
            </a:pPr>
            <a:r>
              <a:rPr lang="es-EC" dirty="0" smtClean="0">
                <a:solidFill>
                  <a:schemeClr val="tx1"/>
                </a:solidFill>
              </a:rPr>
              <a:t>NB :</a:t>
            </a:r>
            <a:r>
              <a:rPr lang="es-EC" dirty="0" err="1" smtClean="0">
                <a:solidFill>
                  <a:schemeClr val="tx1"/>
                </a:solidFill>
              </a:rPr>
              <a:t>Negative</a:t>
            </a:r>
            <a:r>
              <a:rPr lang="es-EC" dirty="0" smtClean="0">
                <a:solidFill>
                  <a:schemeClr val="tx1"/>
                </a:solidFill>
              </a:rPr>
              <a:t> </a:t>
            </a:r>
            <a:r>
              <a:rPr lang="es-EC" dirty="0">
                <a:solidFill>
                  <a:schemeClr val="tx1"/>
                </a:solidFill>
              </a:rPr>
              <a:t>Big</a:t>
            </a:r>
          </a:p>
          <a:p>
            <a:pPr marL="285750" indent="-285750">
              <a:buFont typeface="Arial" panose="020B0604020202020204" pitchFamily="34" charset="0"/>
              <a:buChar char="•"/>
            </a:pPr>
            <a:r>
              <a:rPr lang="es-EC" dirty="0" smtClean="0">
                <a:solidFill>
                  <a:schemeClr val="tx1"/>
                </a:solidFill>
              </a:rPr>
              <a:t>PB : </a:t>
            </a:r>
            <a:r>
              <a:rPr lang="es-EC" dirty="0">
                <a:solidFill>
                  <a:schemeClr val="tx1"/>
                </a:solidFill>
              </a:rPr>
              <a:t>Positive Big</a:t>
            </a:r>
          </a:p>
          <a:p>
            <a:pPr algn="ctr"/>
            <a:endParaRPr lang="es-EC" dirty="0">
              <a:solidFill>
                <a:schemeClr val="tx1"/>
              </a:solidFill>
            </a:endParaRPr>
          </a:p>
        </p:txBody>
      </p:sp>
      <p:sp>
        <p:nvSpPr>
          <p:cNvPr id="29" name="Flecha derecha 13"/>
          <p:cNvSpPr/>
          <p:nvPr/>
        </p:nvSpPr>
        <p:spPr>
          <a:xfrm>
            <a:off x="2860007" y="2819359"/>
            <a:ext cx="327546" cy="37650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21" name="Rectángulo redondeado 8"/>
              <p:cNvSpPr/>
              <p:nvPr/>
            </p:nvSpPr>
            <p:spPr>
              <a:xfrm>
                <a:off x="533914" y="2411986"/>
                <a:ext cx="2275170" cy="115986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Universo de Discurso</a:t>
                </a:r>
              </a:p>
              <a:p>
                <a:pPr algn="ctr"/>
                <a14:m>
                  <m:oMath xmlns:m="http://schemas.openxmlformats.org/officeDocument/2006/math">
                    <m:r>
                      <a:rPr lang="es-ES" i="1" smtClean="0">
                        <a:solidFill>
                          <a:schemeClr val="tx1"/>
                        </a:solidFill>
                        <a:latin typeface="Cambria Math" panose="02040503050406030204" pitchFamily="18" charset="0"/>
                      </a:rPr>
                      <m:t>𝑆𝑂</m:t>
                    </m:r>
                    <m:sSub>
                      <m:sSubPr>
                        <m:ctrlPr>
                          <a:rPr lang="es-ES" i="1">
                            <a:solidFill>
                              <a:schemeClr val="tx1"/>
                            </a:solidFill>
                            <a:latin typeface="Cambria Math" panose="02040503050406030204" pitchFamily="18" charset="0"/>
                          </a:rPr>
                        </m:ctrlPr>
                      </m:sSubPr>
                      <m:e>
                        <m:r>
                          <a:rPr lang="es-ES" i="1">
                            <a:solidFill>
                              <a:schemeClr val="tx1"/>
                            </a:solidFill>
                            <a:latin typeface="Cambria Math" panose="02040503050406030204" pitchFamily="18" charset="0"/>
                          </a:rPr>
                          <m:t>𝐶</m:t>
                        </m:r>
                      </m:e>
                      <m:sub>
                        <m:r>
                          <a:rPr lang="es-ES" i="1">
                            <a:solidFill>
                              <a:schemeClr val="tx1"/>
                            </a:solidFill>
                            <a:latin typeface="Cambria Math" panose="02040503050406030204" pitchFamily="18" charset="0"/>
                          </a:rPr>
                          <m:t>𝑀𝐼𝑁</m:t>
                        </m:r>
                      </m:sub>
                    </m:sSub>
                  </m:oMath>
                </a14:m>
                <a:r>
                  <a:rPr lang="es-EC" dirty="0" smtClean="0">
                    <a:solidFill>
                      <a:schemeClr val="tx1"/>
                    </a:solidFill>
                  </a:rPr>
                  <a:t> = 50%</a:t>
                </a:r>
              </a:p>
              <a:p>
                <a:pPr algn="ctr"/>
                <a14:m>
                  <m:oMath xmlns:m="http://schemas.openxmlformats.org/officeDocument/2006/math">
                    <m:r>
                      <a:rPr lang="es-ES" i="1">
                        <a:solidFill>
                          <a:schemeClr val="tx1"/>
                        </a:solidFill>
                        <a:latin typeface="Cambria Math" panose="02040503050406030204" pitchFamily="18" charset="0"/>
                      </a:rPr>
                      <m:t>𝑆𝑂</m:t>
                    </m:r>
                    <m:sSub>
                      <m:sSubPr>
                        <m:ctrlPr>
                          <a:rPr lang="es-ES" i="1">
                            <a:solidFill>
                              <a:schemeClr val="tx1"/>
                            </a:solidFill>
                            <a:latin typeface="Cambria Math" panose="02040503050406030204" pitchFamily="18" charset="0"/>
                          </a:rPr>
                        </m:ctrlPr>
                      </m:sSubPr>
                      <m:e>
                        <m:r>
                          <a:rPr lang="es-ES" i="1">
                            <a:solidFill>
                              <a:schemeClr val="tx1"/>
                            </a:solidFill>
                            <a:latin typeface="Cambria Math" panose="02040503050406030204" pitchFamily="18" charset="0"/>
                          </a:rPr>
                          <m:t>𝐶</m:t>
                        </m:r>
                      </m:e>
                      <m:sub>
                        <m:r>
                          <a:rPr lang="es-ES" i="1">
                            <a:solidFill>
                              <a:schemeClr val="tx1"/>
                            </a:solidFill>
                            <a:latin typeface="Cambria Math" panose="02040503050406030204" pitchFamily="18" charset="0"/>
                          </a:rPr>
                          <m:t>𝑀</m:t>
                        </m:r>
                        <m:r>
                          <a:rPr lang="es-ES" b="0" i="1" smtClean="0">
                            <a:solidFill>
                              <a:schemeClr val="tx1"/>
                            </a:solidFill>
                            <a:latin typeface="Cambria Math" panose="02040503050406030204" pitchFamily="18" charset="0"/>
                          </a:rPr>
                          <m:t>𝐴𝑋</m:t>
                        </m:r>
                      </m:sub>
                    </m:sSub>
                  </m:oMath>
                </a14:m>
                <a:r>
                  <a:rPr lang="es-EC" dirty="0" smtClean="0">
                    <a:solidFill>
                      <a:schemeClr val="tx1"/>
                    </a:solidFill>
                  </a:rPr>
                  <a:t>= </a:t>
                </a:r>
                <a:r>
                  <a:rPr lang="es-ES" dirty="0" smtClean="0">
                    <a:solidFill>
                      <a:schemeClr val="tx1"/>
                    </a:solidFill>
                  </a:rPr>
                  <a:t>100%</a:t>
                </a:r>
                <a:endParaRPr lang="es-EC" dirty="0">
                  <a:solidFill>
                    <a:schemeClr val="tx1"/>
                  </a:solidFill>
                </a:endParaRPr>
              </a:p>
            </p:txBody>
          </p:sp>
        </mc:Choice>
        <mc:Fallback xmlns="">
          <p:sp>
            <p:nvSpPr>
              <p:cNvPr id="21" name="Rectángulo redondeado 8"/>
              <p:cNvSpPr>
                <a:spLocks noRot="1" noChangeAspect="1" noMove="1" noResize="1" noEditPoints="1" noAdjustHandles="1" noChangeArrowheads="1" noChangeShapeType="1" noTextEdit="1"/>
              </p:cNvSpPr>
              <p:nvPr/>
            </p:nvSpPr>
            <p:spPr>
              <a:xfrm>
                <a:off x="533914" y="2411986"/>
                <a:ext cx="2275170" cy="1159862"/>
              </a:xfrm>
              <a:prstGeom prst="roundRect">
                <a:avLst/>
              </a:prstGeom>
              <a:blipFill rotWithShape="0">
                <a:blip r:embed="rId13"/>
                <a:stretch>
                  <a:fillRect/>
                </a:stretch>
              </a:blipFill>
              <a:ln>
                <a:solidFill>
                  <a:schemeClr val="tx1"/>
                </a:solidFill>
              </a:ln>
            </p:spPr>
            <p:txBody>
              <a:bodyPr/>
              <a:lstStyle/>
              <a:p>
                <a:r>
                  <a:rPr lang="es-ES">
                    <a:noFill/>
                  </a:rPr>
                  <a:t> </a:t>
                </a:r>
              </a:p>
            </p:txBody>
          </p:sp>
        </mc:Fallback>
      </mc:AlternateContent>
      <p:sp>
        <p:nvSpPr>
          <p:cNvPr id="30" name="Rectángulo redondeado 9"/>
          <p:cNvSpPr/>
          <p:nvPr/>
        </p:nvSpPr>
        <p:spPr>
          <a:xfrm>
            <a:off x="3223153" y="2350385"/>
            <a:ext cx="2654363" cy="12784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solidFill>
                <a:schemeClr val="tx1"/>
              </a:solidFill>
            </a:endParaRPr>
          </a:p>
          <a:p>
            <a:pPr algn="ctr"/>
            <a:r>
              <a:rPr lang="es-EC" b="1" dirty="0" smtClean="0">
                <a:solidFill>
                  <a:schemeClr val="tx1"/>
                </a:solidFill>
              </a:rPr>
              <a:t>Valores Lingüísticos</a:t>
            </a:r>
          </a:p>
          <a:p>
            <a:pPr algn="ctr"/>
            <a:endParaRPr lang="es-EC" b="1" dirty="0" smtClean="0">
              <a:solidFill>
                <a:schemeClr val="tx1"/>
              </a:solidFill>
            </a:endParaRPr>
          </a:p>
          <a:p>
            <a:pPr marL="285750" indent="-285750">
              <a:buFont typeface="Arial" panose="020B0604020202020204" pitchFamily="34" charset="0"/>
              <a:buChar char="•"/>
            </a:pPr>
            <a:r>
              <a:rPr lang="es-EC" dirty="0" smtClean="0">
                <a:solidFill>
                  <a:schemeClr val="tx1"/>
                </a:solidFill>
              </a:rPr>
              <a:t>NB :</a:t>
            </a:r>
            <a:r>
              <a:rPr lang="es-EC" dirty="0" err="1" smtClean="0">
                <a:solidFill>
                  <a:schemeClr val="tx1"/>
                </a:solidFill>
              </a:rPr>
              <a:t>Negative</a:t>
            </a:r>
            <a:r>
              <a:rPr lang="es-EC" dirty="0" smtClean="0">
                <a:solidFill>
                  <a:schemeClr val="tx1"/>
                </a:solidFill>
              </a:rPr>
              <a:t> </a:t>
            </a:r>
            <a:r>
              <a:rPr lang="es-EC" dirty="0">
                <a:solidFill>
                  <a:schemeClr val="tx1"/>
                </a:solidFill>
              </a:rPr>
              <a:t>Big</a:t>
            </a:r>
          </a:p>
          <a:p>
            <a:pPr marL="285750" indent="-285750">
              <a:buFont typeface="Arial" panose="020B0604020202020204" pitchFamily="34" charset="0"/>
              <a:buChar char="•"/>
            </a:pPr>
            <a:r>
              <a:rPr lang="es-EC" dirty="0" smtClean="0">
                <a:solidFill>
                  <a:schemeClr val="tx1"/>
                </a:solidFill>
              </a:rPr>
              <a:t>PB : </a:t>
            </a:r>
            <a:r>
              <a:rPr lang="es-EC" dirty="0">
                <a:solidFill>
                  <a:schemeClr val="tx1"/>
                </a:solidFill>
              </a:rPr>
              <a:t>Positive Big</a:t>
            </a:r>
          </a:p>
          <a:p>
            <a:pPr algn="ctr"/>
            <a:endParaRPr lang="es-EC" dirty="0">
              <a:solidFill>
                <a:schemeClr val="tx1"/>
              </a:solidFill>
            </a:endParaRPr>
          </a:p>
        </p:txBody>
      </p:sp>
      <p:sp>
        <p:nvSpPr>
          <p:cNvPr id="31" name="Flecha derecha 13"/>
          <p:cNvSpPr/>
          <p:nvPr/>
        </p:nvSpPr>
        <p:spPr>
          <a:xfrm>
            <a:off x="2860007" y="2819359"/>
            <a:ext cx="327546" cy="37650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32" name="Rectángulo redondeado 8"/>
              <p:cNvSpPr/>
              <p:nvPr/>
            </p:nvSpPr>
            <p:spPr>
              <a:xfrm>
                <a:off x="217442" y="2255107"/>
                <a:ext cx="2591642" cy="216756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dirty="0" smtClean="0">
                  <a:solidFill>
                    <a:schemeClr val="tx1"/>
                  </a:solidFill>
                </a:endParaRPr>
              </a:p>
              <a:p>
                <a:endParaRPr lang="es-EC" dirty="0" smtClean="0">
                  <a:solidFill>
                    <a:schemeClr val="tx1"/>
                  </a:solidFill>
                </a:endParaRPr>
              </a:p>
              <a:p>
                <a:r>
                  <a:rPr lang="es-EC" dirty="0" smtClean="0">
                    <a:solidFill>
                      <a:schemeClr val="tx1"/>
                    </a:solidFill>
                  </a:rPr>
                  <a:t>Universo de Discurso</a:t>
                </a:r>
              </a:p>
              <a:p>
                <a:pPr algn="just"/>
                <a:r>
                  <a:rPr lang="es-EC" dirty="0" smtClean="0">
                    <a:solidFill>
                      <a:schemeClr val="tx1"/>
                    </a:solidFill>
                  </a:rPr>
                  <a:t>MG1:</a:t>
                </a:r>
              </a:p>
              <a:p>
                <a:pPr algn="ctr"/>
                <a14:m>
                  <m:oMath xmlns:m="http://schemas.openxmlformats.org/officeDocument/2006/math">
                    <m:sSub>
                      <m:sSubPr>
                        <m:ctrlPr>
                          <a:rPr lang="es-ES" i="1" kern="0">
                            <a:solidFill>
                              <a:prstClr val="black"/>
                            </a:solidFill>
                            <a:latin typeface="Cambria Math" panose="02040503050406030204" pitchFamily="18" charset="0"/>
                          </a:rPr>
                        </m:ctrlPr>
                      </m:sSubPr>
                      <m:e>
                        <m:r>
                          <a:rPr lang="es-ES" i="1" kern="0">
                            <a:solidFill>
                              <a:prstClr val="black"/>
                            </a:solidFill>
                            <a:latin typeface="Cambria Math" panose="02040503050406030204" pitchFamily="18" charset="0"/>
                          </a:rPr>
                          <m:t>𝑃</m:t>
                        </m:r>
                      </m:e>
                      <m:sub>
                        <m:r>
                          <a:rPr lang="es-ES" i="1" kern="0">
                            <a:solidFill>
                              <a:prstClr val="black"/>
                            </a:solidFill>
                            <a:latin typeface="Cambria Math" panose="02040503050406030204" pitchFamily="18" charset="0"/>
                          </a:rPr>
                          <m:t>𝐶𝑇𝑅</m:t>
                        </m:r>
                        <m:r>
                          <a:rPr lang="es-ES" i="1" kern="0">
                            <a:solidFill>
                              <a:prstClr val="black"/>
                            </a:solidFill>
                            <a:latin typeface="Cambria Math" panose="02040503050406030204" pitchFamily="18" charset="0"/>
                          </a:rPr>
                          <m:t>1</m:t>
                        </m:r>
                        <m:r>
                          <a:rPr lang="es-ES" i="1" kern="0">
                            <a:solidFill>
                              <a:prstClr val="black"/>
                            </a:solidFill>
                            <a:latin typeface="Cambria Math" panose="02040503050406030204" pitchFamily="18" charset="0"/>
                          </a:rPr>
                          <m:t>𝑀𝐼𝑁</m:t>
                        </m:r>
                      </m:sub>
                    </m:sSub>
                  </m:oMath>
                </a14:m>
                <a:r>
                  <a:rPr lang="es-EC" dirty="0" smtClean="0">
                    <a:solidFill>
                      <a:schemeClr val="tx1"/>
                    </a:solidFill>
                  </a:rPr>
                  <a:t>= -1.49 kW</a:t>
                </a:r>
              </a:p>
              <a:p>
                <a:pPr algn="ctr"/>
                <a14:m>
                  <m:oMath xmlns:m="http://schemas.openxmlformats.org/officeDocument/2006/math">
                    <m:sSub>
                      <m:sSubPr>
                        <m:ctrlPr>
                          <a:rPr lang="es-ES" i="1" kern="0">
                            <a:solidFill>
                              <a:prstClr val="black"/>
                            </a:solidFill>
                            <a:latin typeface="Cambria Math" panose="02040503050406030204" pitchFamily="18" charset="0"/>
                          </a:rPr>
                        </m:ctrlPr>
                      </m:sSubPr>
                      <m:e>
                        <m:r>
                          <a:rPr lang="es-ES" i="1" kern="0">
                            <a:solidFill>
                              <a:prstClr val="black"/>
                            </a:solidFill>
                            <a:latin typeface="Cambria Math" panose="02040503050406030204" pitchFamily="18" charset="0"/>
                          </a:rPr>
                          <m:t>𝑃</m:t>
                        </m:r>
                      </m:e>
                      <m:sub>
                        <m:r>
                          <a:rPr lang="es-ES" i="1" kern="0">
                            <a:solidFill>
                              <a:prstClr val="black"/>
                            </a:solidFill>
                            <a:latin typeface="Cambria Math" panose="02040503050406030204" pitchFamily="18" charset="0"/>
                          </a:rPr>
                          <m:t>𝐶𝑇𝑅</m:t>
                        </m:r>
                        <m:r>
                          <a:rPr lang="es-ES" i="1" kern="0">
                            <a:solidFill>
                              <a:prstClr val="black"/>
                            </a:solidFill>
                            <a:latin typeface="Cambria Math" panose="02040503050406030204" pitchFamily="18" charset="0"/>
                          </a:rPr>
                          <m:t>1</m:t>
                        </m:r>
                        <m:r>
                          <a:rPr lang="es-ES" i="1" kern="0">
                            <a:solidFill>
                              <a:prstClr val="black"/>
                            </a:solidFill>
                            <a:latin typeface="Cambria Math" panose="02040503050406030204" pitchFamily="18" charset="0"/>
                          </a:rPr>
                          <m:t>𝑀𝐴𝑋</m:t>
                        </m:r>
                      </m:sub>
                    </m:sSub>
                  </m:oMath>
                </a14:m>
                <a:r>
                  <a:rPr lang="es-EC" dirty="0" smtClean="0">
                    <a:solidFill>
                      <a:schemeClr val="tx1"/>
                    </a:solidFill>
                  </a:rPr>
                  <a:t>= </a:t>
                </a:r>
                <a:r>
                  <a:rPr lang="es-ES" dirty="0" smtClean="0">
                    <a:solidFill>
                      <a:schemeClr val="tx1"/>
                    </a:solidFill>
                  </a:rPr>
                  <a:t>1.59 </a:t>
                </a:r>
                <a:r>
                  <a:rPr lang="es-ES" dirty="0" err="1" smtClean="0">
                    <a:solidFill>
                      <a:schemeClr val="tx1"/>
                    </a:solidFill>
                  </a:rPr>
                  <a:t>Kw</a:t>
                </a:r>
                <a:endParaRPr lang="es-ES" dirty="0" smtClean="0">
                  <a:solidFill>
                    <a:schemeClr val="tx1"/>
                  </a:solidFill>
                </a:endParaRPr>
              </a:p>
              <a:p>
                <a:pPr algn="just"/>
                <a:r>
                  <a:rPr lang="es-EC" dirty="0" smtClean="0">
                    <a:solidFill>
                      <a:schemeClr val="tx1"/>
                    </a:solidFill>
                  </a:rPr>
                  <a:t>MG2:</a:t>
                </a:r>
                <a:endParaRPr lang="es-EC" dirty="0">
                  <a:solidFill>
                    <a:schemeClr val="tx1"/>
                  </a:solidFill>
                </a:endParaRPr>
              </a:p>
              <a:p>
                <a:pPr algn="ctr"/>
                <a14:m>
                  <m:oMath xmlns:m="http://schemas.openxmlformats.org/officeDocument/2006/math">
                    <m:sSub>
                      <m:sSubPr>
                        <m:ctrlPr>
                          <a:rPr lang="es-ES" i="1" kern="0">
                            <a:solidFill>
                              <a:prstClr val="black"/>
                            </a:solidFill>
                            <a:latin typeface="Cambria Math" panose="02040503050406030204" pitchFamily="18" charset="0"/>
                          </a:rPr>
                        </m:ctrlPr>
                      </m:sSubPr>
                      <m:e>
                        <m:r>
                          <a:rPr lang="es-ES" i="1" kern="0">
                            <a:solidFill>
                              <a:prstClr val="black"/>
                            </a:solidFill>
                            <a:latin typeface="Cambria Math" panose="02040503050406030204" pitchFamily="18" charset="0"/>
                          </a:rPr>
                          <m:t>𝑃</m:t>
                        </m:r>
                      </m:e>
                      <m:sub>
                        <m:r>
                          <a:rPr lang="es-ES" i="1" kern="0">
                            <a:solidFill>
                              <a:prstClr val="black"/>
                            </a:solidFill>
                            <a:latin typeface="Cambria Math" panose="02040503050406030204" pitchFamily="18" charset="0"/>
                          </a:rPr>
                          <m:t>𝐶𝑇𝑅</m:t>
                        </m:r>
                        <m:r>
                          <a:rPr lang="es-ES" b="0" i="1" kern="0" smtClean="0">
                            <a:solidFill>
                              <a:prstClr val="black"/>
                            </a:solidFill>
                            <a:latin typeface="Cambria Math" panose="02040503050406030204" pitchFamily="18" charset="0"/>
                          </a:rPr>
                          <m:t>2</m:t>
                        </m:r>
                        <m:r>
                          <a:rPr lang="es-ES" i="1" kern="0">
                            <a:solidFill>
                              <a:prstClr val="black"/>
                            </a:solidFill>
                            <a:latin typeface="Cambria Math" panose="02040503050406030204" pitchFamily="18" charset="0"/>
                          </a:rPr>
                          <m:t>𝑀𝐼𝑁</m:t>
                        </m:r>
                      </m:sub>
                    </m:sSub>
                  </m:oMath>
                </a14:m>
                <a:r>
                  <a:rPr lang="es-EC" dirty="0">
                    <a:solidFill>
                      <a:schemeClr val="tx1"/>
                    </a:solidFill>
                  </a:rPr>
                  <a:t>= -</a:t>
                </a:r>
                <a:r>
                  <a:rPr lang="es-EC" dirty="0" smtClean="0">
                    <a:solidFill>
                      <a:schemeClr val="tx1"/>
                    </a:solidFill>
                  </a:rPr>
                  <a:t>1.63 </a:t>
                </a:r>
                <a:r>
                  <a:rPr lang="es-EC" dirty="0">
                    <a:solidFill>
                      <a:schemeClr val="tx1"/>
                    </a:solidFill>
                  </a:rPr>
                  <a:t>kW</a:t>
                </a:r>
              </a:p>
              <a:p>
                <a:pPr algn="ctr"/>
                <a14:m>
                  <m:oMath xmlns:m="http://schemas.openxmlformats.org/officeDocument/2006/math">
                    <m:sSub>
                      <m:sSubPr>
                        <m:ctrlPr>
                          <a:rPr lang="es-ES" i="1" kern="0">
                            <a:solidFill>
                              <a:prstClr val="black"/>
                            </a:solidFill>
                            <a:latin typeface="Cambria Math" panose="02040503050406030204" pitchFamily="18" charset="0"/>
                          </a:rPr>
                        </m:ctrlPr>
                      </m:sSubPr>
                      <m:e>
                        <m:r>
                          <a:rPr lang="es-ES" i="1" kern="0">
                            <a:solidFill>
                              <a:prstClr val="black"/>
                            </a:solidFill>
                            <a:latin typeface="Cambria Math" panose="02040503050406030204" pitchFamily="18" charset="0"/>
                          </a:rPr>
                          <m:t>𝑃</m:t>
                        </m:r>
                      </m:e>
                      <m:sub>
                        <m:r>
                          <a:rPr lang="es-ES" i="1" kern="0">
                            <a:solidFill>
                              <a:prstClr val="black"/>
                            </a:solidFill>
                            <a:latin typeface="Cambria Math" panose="02040503050406030204" pitchFamily="18" charset="0"/>
                          </a:rPr>
                          <m:t>𝐶𝑇𝑅</m:t>
                        </m:r>
                        <m:r>
                          <a:rPr lang="es-ES" b="0" i="1" kern="0" smtClean="0">
                            <a:solidFill>
                              <a:prstClr val="black"/>
                            </a:solidFill>
                            <a:latin typeface="Cambria Math" panose="02040503050406030204" pitchFamily="18" charset="0"/>
                          </a:rPr>
                          <m:t>2</m:t>
                        </m:r>
                        <m:r>
                          <a:rPr lang="es-ES" i="1" kern="0">
                            <a:solidFill>
                              <a:prstClr val="black"/>
                            </a:solidFill>
                            <a:latin typeface="Cambria Math" panose="02040503050406030204" pitchFamily="18" charset="0"/>
                          </a:rPr>
                          <m:t>𝑀𝐴𝑋</m:t>
                        </m:r>
                      </m:sub>
                    </m:sSub>
                  </m:oMath>
                </a14:m>
                <a:r>
                  <a:rPr lang="es-EC" dirty="0">
                    <a:solidFill>
                      <a:schemeClr val="tx1"/>
                    </a:solidFill>
                  </a:rPr>
                  <a:t>= </a:t>
                </a:r>
                <a:r>
                  <a:rPr lang="es-ES" dirty="0" smtClean="0">
                    <a:solidFill>
                      <a:schemeClr val="tx1"/>
                    </a:solidFill>
                  </a:rPr>
                  <a:t>1.26 </a:t>
                </a:r>
                <a:r>
                  <a:rPr lang="es-ES" dirty="0">
                    <a:solidFill>
                      <a:schemeClr val="tx1"/>
                    </a:solidFill>
                  </a:rPr>
                  <a:t>kW</a:t>
                </a:r>
              </a:p>
              <a:p>
                <a:pPr algn="ctr"/>
                <a:endParaRPr lang="es-ES" dirty="0" smtClean="0">
                  <a:solidFill>
                    <a:schemeClr val="tx1"/>
                  </a:solidFill>
                </a:endParaRPr>
              </a:p>
              <a:p>
                <a:pPr algn="ctr"/>
                <a:endParaRPr lang="es-EC" dirty="0">
                  <a:solidFill>
                    <a:schemeClr val="tx1"/>
                  </a:solidFill>
                </a:endParaRPr>
              </a:p>
            </p:txBody>
          </p:sp>
        </mc:Choice>
        <mc:Fallback xmlns="">
          <p:sp>
            <p:nvSpPr>
              <p:cNvPr id="32" name="Rectángulo redondeado 8"/>
              <p:cNvSpPr>
                <a:spLocks noRot="1" noChangeAspect="1" noMove="1" noResize="1" noEditPoints="1" noAdjustHandles="1" noChangeArrowheads="1" noChangeShapeType="1" noTextEdit="1"/>
              </p:cNvSpPr>
              <p:nvPr/>
            </p:nvSpPr>
            <p:spPr>
              <a:xfrm>
                <a:off x="217442" y="2255107"/>
                <a:ext cx="2591642" cy="2167567"/>
              </a:xfrm>
              <a:prstGeom prst="roundRect">
                <a:avLst/>
              </a:prstGeom>
              <a:blipFill rotWithShape="0">
                <a:blip r:embed="rId14"/>
                <a:stretch>
                  <a:fillRect b="-559"/>
                </a:stretch>
              </a:blipFill>
              <a:ln>
                <a:solidFill>
                  <a:schemeClr val="tx1"/>
                </a:solidFill>
              </a:ln>
            </p:spPr>
            <p:txBody>
              <a:bodyPr/>
              <a:lstStyle/>
              <a:p>
                <a:r>
                  <a:rPr lang="es-ES">
                    <a:noFill/>
                  </a:rPr>
                  <a:t> </a:t>
                </a:r>
              </a:p>
            </p:txBody>
          </p:sp>
        </mc:Fallback>
      </mc:AlternateContent>
      <p:sp>
        <p:nvSpPr>
          <p:cNvPr id="33" name="Rectángulo redondeado 9"/>
          <p:cNvSpPr/>
          <p:nvPr/>
        </p:nvSpPr>
        <p:spPr>
          <a:xfrm>
            <a:off x="3236361" y="2715553"/>
            <a:ext cx="2654363" cy="12784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solidFill>
                <a:schemeClr val="tx1"/>
              </a:solidFill>
            </a:endParaRPr>
          </a:p>
          <a:p>
            <a:pPr algn="ctr"/>
            <a:r>
              <a:rPr lang="es-EC" b="1" dirty="0" smtClean="0">
                <a:solidFill>
                  <a:schemeClr val="tx1"/>
                </a:solidFill>
              </a:rPr>
              <a:t>Valores Lingüísticos</a:t>
            </a:r>
          </a:p>
          <a:p>
            <a:pPr marL="285750" indent="-285750">
              <a:buFont typeface="Arial" panose="020B0604020202020204" pitchFamily="34" charset="0"/>
              <a:buChar char="•"/>
            </a:pPr>
            <a:r>
              <a:rPr lang="es-EC" dirty="0" smtClean="0">
                <a:solidFill>
                  <a:schemeClr val="tx1"/>
                </a:solidFill>
              </a:rPr>
              <a:t>NB : </a:t>
            </a:r>
            <a:r>
              <a:rPr lang="es-EC" dirty="0" err="1" smtClean="0">
                <a:solidFill>
                  <a:schemeClr val="tx1"/>
                </a:solidFill>
              </a:rPr>
              <a:t>Negative</a:t>
            </a:r>
            <a:r>
              <a:rPr lang="es-EC" dirty="0" smtClean="0">
                <a:solidFill>
                  <a:schemeClr val="tx1"/>
                </a:solidFill>
              </a:rPr>
              <a:t> Big</a:t>
            </a:r>
          </a:p>
          <a:p>
            <a:pPr marL="285750" indent="-285750">
              <a:buFont typeface="Arial" panose="020B0604020202020204" pitchFamily="34" charset="0"/>
              <a:buChar char="•"/>
            </a:pPr>
            <a:r>
              <a:rPr lang="es-EC" dirty="0" smtClean="0">
                <a:solidFill>
                  <a:schemeClr val="tx1"/>
                </a:solidFill>
              </a:rPr>
              <a:t>PB : Positive </a:t>
            </a:r>
            <a:r>
              <a:rPr lang="es-EC" dirty="0">
                <a:solidFill>
                  <a:schemeClr val="tx1"/>
                </a:solidFill>
              </a:rPr>
              <a:t>Big</a:t>
            </a:r>
          </a:p>
          <a:p>
            <a:pPr algn="ctr"/>
            <a:endParaRPr lang="es-EC" dirty="0">
              <a:solidFill>
                <a:schemeClr val="tx1"/>
              </a:solidFill>
            </a:endParaRPr>
          </a:p>
        </p:txBody>
      </p:sp>
      <p:sp>
        <p:nvSpPr>
          <p:cNvPr id="34" name="Flecha derecha 13"/>
          <p:cNvSpPr/>
          <p:nvPr/>
        </p:nvSpPr>
        <p:spPr>
          <a:xfrm>
            <a:off x="2851288" y="3201570"/>
            <a:ext cx="327546" cy="37650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35" name="Rectángulo redondeado 8"/>
              <p:cNvSpPr/>
              <p:nvPr/>
            </p:nvSpPr>
            <p:spPr>
              <a:xfrm>
                <a:off x="375678" y="5645220"/>
                <a:ext cx="2591642" cy="10519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dirty="0" smtClean="0">
                  <a:solidFill>
                    <a:schemeClr val="tx1"/>
                  </a:solidFill>
                </a:endParaRPr>
              </a:p>
              <a:p>
                <a:endParaRPr lang="es-EC" dirty="0" smtClean="0">
                  <a:solidFill>
                    <a:schemeClr val="tx1"/>
                  </a:solidFill>
                </a:endParaRPr>
              </a:p>
              <a:p>
                <a:r>
                  <a:rPr lang="es-EC" dirty="0" smtClean="0">
                    <a:solidFill>
                      <a:schemeClr val="tx1"/>
                    </a:solidFill>
                  </a:rPr>
                  <a:t>Universo de Discurso</a:t>
                </a:r>
              </a:p>
              <a:p>
                <a:pPr algn="ctr"/>
                <a14:m>
                  <m:oMath xmlns:m="http://schemas.openxmlformats.org/officeDocument/2006/math">
                    <m:sSub>
                      <m:sSubPr>
                        <m:ctrlPr>
                          <a:rPr lang="es-ES" i="1" kern="0">
                            <a:solidFill>
                              <a:prstClr val="black"/>
                            </a:solidFill>
                            <a:latin typeface="Cambria Math" panose="02040503050406030204" pitchFamily="18" charset="0"/>
                          </a:rPr>
                        </m:ctrlPr>
                      </m:sSubPr>
                      <m:e>
                        <m:r>
                          <a:rPr lang="es-ES" i="1" kern="0">
                            <a:solidFill>
                              <a:prstClr val="black"/>
                            </a:solidFill>
                            <a:latin typeface="Cambria Math" panose="02040503050406030204" pitchFamily="18" charset="0"/>
                          </a:rPr>
                          <m:t>𝑃</m:t>
                        </m:r>
                      </m:e>
                      <m:sub>
                        <m:r>
                          <a:rPr lang="es-ES" i="1" kern="0">
                            <a:solidFill>
                              <a:prstClr val="black"/>
                            </a:solidFill>
                            <a:latin typeface="Cambria Math" panose="02040503050406030204" pitchFamily="18" charset="0"/>
                          </a:rPr>
                          <m:t>𝐼𝐺</m:t>
                        </m:r>
                        <m:r>
                          <a:rPr lang="es-ES" i="1" kern="0">
                            <a:solidFill>
                              <a:prstClr val="black"/>
                            </a:solidFill>
                            <a:latin typeface="Cambria Math" panose="02040503050406030204" pitchFamily="18" charset="0"/>
                          </a:rPr>
                          <m:t>1</m:t>
                        </m:r>
                      </m:sub>
                    </m:sSub>
                  </m:oMath>
                </a14:m>
                <a:r>
                  <a:rPr lang="es-EC" dirty="0" smtClean="0">
                    <a:solidFill>
                      <a:schemeClr val="tx1"/>
                    </a:solidFill>
                  </a:rPr>
                  <a:t> = - 0.13%</a:t>
                </a:r>
              </a:p>
              <a:p>
                <a:pPr algn="ctr"/>
                <a14:m>
                  <m:oMath xmlns:m="http://schemas.openxmlformats.org/officeDocument/2006/math">
                    <m:sSub>
                      <m:sSubPr>
                        <m:ctrlPr>
                          <a:rPr lang="es-ES" i="1" kern="0">
                            <a:solidFill>
                              <a:prstClr val="black"/>
                            </a:solidFill>
                            <a:latin typeface="Cambria Math" panose="02040503050406030204" pitchFamily="18" charset="0"/>
                          </a:rPr>
                        </m:ctrlPr>
                      </m:sSubPr>
                      <m:e>
                        <m:r>
                          <a:rPr lang="es-ES" i="1" kern="0">
                            <a:solidFill>
                              <a:prstClr val="black"/>
                            </a:solidFill>
                            <a:latin typeface="Cambria Math" panose="02040503050406030204" pitchFamily="18" charset="0"/>
                          </a:rPr>
                          <m:t>𝑃</m:t>
                        </m:r>
                      </m:e>
                      <m:sub>
                        <m:r>
                          <a:rPr lang="es-ES" i="1" kern="0">
                            <a:solidFill>
                              <a:prstClr val="black"/>
                            </a:solidFill>
                            <a:latin typeface="Cambria Math" panose="02040503050406030204" pitchFamily="18" charset="0"/>
                          </a:rPr>
                          <m:t>𝐼𝐺</m:t>
                        </m:r>
                        <m:r>
                          <a:rPr lang="es-ES" i="1" kern="0">
                            <a:solidFill>
                              <a:prstClr val="black"/>
                            </a:solidFill>
                            <a:latin typeface="Cambria Math" panose="02040503050406030204" pitchFamily="18" charset="0"/>
                          </a:rPr>
                          <m:t>2</m:t>
                        </m:r>
                      </m:sub>
                    </m:sSub>
                  </m:oMath>
                </a14:m>
                <a:r>
                  <a:rPr lang="es-EC" dirty="0" smtClean="0">
                    <a:solidFill>
                      <a:schemeClr val="tx1"/>
                    </a:solidFill>
                  </a:rPr>
                  <a:t> = </a:t>
                </a:r>
                <a:r>
                  <a:rPr lang="es-ES" dirty="0" smtClean="0">
                    <a:solidFill>
                      <a:schemeClr val="tx1"/>
                    </a:solidFill>
                  </a:rPr>
                  <a:t>0.13%</a:t>
                </a:r>
              </a:p>
              <a:p>
                <a:pPr algn="ctr"/>
                <a:endParaRPr lang="es-ES" dirty="0" smtClean="0">
                  <a:solidFill>
                    <a:schemeClr val="tx1"/>
                  </a:solidFill>
                </a:endParaRPr>
              </a:p>
              <a:p>
                <a:pPr algn="ctr"/>
                <a:endParaRPr lang="es-EC" dirty="0">
                  <a:solidFill>
                    <a:schemeClr val="tx1"/>
                  </a:solidFill>
                </a:endParaRPr>
              </a:p>
            </p:txBody>
          </p:sp>
        </mc:Choice>
        <mc:Fallback xmlns="">
          <p:sp>
            <p:nvSpPr>
              <p:cNvPr id="35" name="Rectángulo redondeado 8"/>
              <p:cNvSpPr>
                <a:spLocks noRot="1" noChangeAspect="1" noMove="1" noResize="1" noEditPoints="1" noAdjustHandles="1" noChangeArrowheads="1" noChangeShapeType="1" noTextEdit="1"/>
              </p:cNvSpPr>
              <p:nvPr/>
            </p:nvSpPr>
            <p:spPr>
              <a:xfrm>
                <a:off x="375678" y="5645220"/>
                <a:ext cx="2591642" cy="1051932"/>
              </a:xfrm>
              <a:prstGeom prst="roundRect">
                <a:avLst/>
              </a:prstGeom>
              <a:blipFill rotWithShape="0">
                <a:blip r:embed="rId15"/>
                <a:stretch>
                  <a:fillRect b="-1714"/>
                </a:stretch>
              </a:blipFill>
              <a:ln>
                <a:solidFill>
                  <a:schemeClr val="tx1"/>
                </a:solidFill>
              </a:ln>
            </p:spPr>
            <p:txBody>
              <a:bodyPr/>
              <a:lstStyle/>
              <a:p>
                <a:r>
                  <a:rPr lang="es-ES">
                    <a:noFill/>
                  </a:rPr>
                  <a:t> </a:t>
                </a:r>
              </a:p>
            </p:txBody>
          </p:sp>
        </mc:Fallback>
      </mc:AlternateContent>
      <p:sp>
        <p:nvSpPr>
          <p:cNvPr id="36" name="Rectángulo redondeado 9"/>
          <p:cNvSpPr/>
          <p:nvPr/>
        </p:nvSpPr>
        <p:spPr>
          <a:xfrm>
            <a:off x="3450890" y="5645220"/>
            <a:ext cx="2654363" cy="109750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solidFill>
                <a:schemeClr val="tx1"/>
              </a:solidFill>
            </a:endParaRPr>
          </a:p>
          <a:p>
            <a:pPr algn="ctr"/>
            <a:r>
              <a:rPr lang="es-EC" b="1" dirty="0" smtClean="0">
                <a:solidFill>
                  <a:schemeClr val="tx1"/>
                </a:solidFill>
              </a:rPr>
              <a:t>Valores Lingüísticos</a:t>
            </a:r>
          </a:p>
          <a:p>
            <a:pPr marL="285750" indent="-285750">
              <a:buFont typeface="Arial" panose="020B0604020202020204" pitchFamily="34" charset="0"/>
              <a:buChar char="•"/>
            </a:pPr>
            <a:r>
              <a:rPr lang="es-EC" dirty="0" smtClean="0">
                <a:solidFill>
                  <a:schemeClr val="tx1"/>
                </a:solidFill>
              </a:rPr>
              <a:t>NB : </a:t>
            </a:r>
            <a:r>
              <a:rPr lang="es-EC" dirty="0" err="1" smtClean="0">
                <a:solidFill>
                  <a:schemeClr val="tx1"/>
                </a:solidFill>
              </a:rPr>
              <a:t>Negative</a:t>
            </a:r>
            <a:r>
              <a:rPr lang="es-EC" dirty="0" smtClean="0">
                <a:solidFill>
                  <a:schemeClr val="tx1"/>
                </a:solidFill>
              </a:rPr>
              <a:t> Big</a:t>
            </a:r>
          </a:p>
          <a:p>
            <a:pPr marL="285750" indent="-285750">
              <a:buFont typeface="Arial" panose="020B0604020202020204" pitchFamily="34" charset="0"/>
              <a:buChar char="•"/>
            </a:pPr>
            <a:r>
              <a:rPr lang="es-EC" dirty="0" smtClean="0">
                <a:solidFill>
                  <a:schemeClr val="tx1"/>
                </a:solidFill>
              </a:rPr>
              <a:t>ZE  : Zero</a:t>
            </a:r>
          </a:p>
          <a:p>
            <a:pPr marL="285750" indent="-285750">
              <a:buFont typeface="Arial" panose="020B0604020202020204" pitchFamily="34" charset="0"/>
              <a:buChar char="•"/>
            </a:pPr>
            <a:r>
              <a:rPr lang="es-EC" dirty="0" smtClean="0">
                <a:solidFill>
                  <a:schemeClr val="tx1"/>
                </a:solidFill>
              </a:rPr>
              <a:t>PB : Positive </a:t>
            </a:r>
            <a:r>
              <a:rPr lang="es-EC" dirty="0">
                <a:solidFill>
                  <a:schemeClr val="tx1"/>
                </a:solidFill>
              </a:rPr>
              <a:t>Big</a:t>
            </a:r>
          </a:p>
          <a:p>
            <a:pPr algn="ctr"/>
            <a:endParaRPr lang="es-EC" dirty="0">
              <a:solidFill>
                <a:schemeClr val="tx1"/>
              </a:solidFill>
            </a:endParaRPr>
          </a:p>
        </p:txBody>
      </p:sp>
      <p:sp>
        <p:nvSpPr>
          <p:cNvPr id="37" name="Flecha derecha 13"/>
          <p:cNvSpPr/>
          <p:nvPr/>
        </p:nvSpPr>
        <p:spPr>
          <a:xfrm>
            <a:off x="3045332" y="5955526"/>
            <a:ext cx="327546" cy="37650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18 Rectángulo"/>
          <p:cNvSpPr/>
          <p:nvPr/>
        </p:nvSpPr>
        <p:spPr bwMode="auto">
          <a:xfrm>
            <a:off x="173830" y="56272"/>
            <a:ext cx="7633739" cy="908930"/>
          </a:xfrm>
          <a:prstGeom prst="rect">
            <a:avLst/>
          </a:prstGeom>
          <a:solidFill>
            <a:schemeClr val="accent1">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100" b="1" dirty="0" smtClean="0">
                <a:solidFill>
                  <a:schemeClr val="bg1"/>
                </a:solidFill>
                <a:latin typeface="Calibri" panose="020F0502020204030204" pitchFamily="34" charset="0"/>
              </a:rPr>
              <a:t>DISEÑO DEL EMS BASADO EN CONTROLADOR FLC</a:t>
            </a:r>
            <a:endParaRPr lang="es-EC" sz="31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58751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9"/>
                                        </p:tgtEl>
                                      </p:cBhvr>
                                    </p:animEffect>
                                    <p:set>
                                      <p:cBhvr>
                                        <p:cTn id="46" dur="1" fill="hold">
                                          <p:stCondLst>
                                            <p:cond delay="499"/>
                                          </p:stCondLst>
                                        </p:cTn>
                                        <p:tgtEl>
                                          <p:spTgt spid="29"/>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500" fill="hold"/>
                                        <p:tgtEl>
                                          <p:spTgt spid="31"/>
                                        </p:tgtEl>
                                        <p:attrNameLst>
                                          <p:attrName>ppt_x</p:attrName>
                                        </p:attrNameLst>
                                      </p:cBhvr>
                                      <p:tavLst>
                                        <p:tav tm="0">
                                          <p:val>
                                            <p:strVal val="#ppt_x"/>
                                          </p:val>
                                        </p:tav>
                                        <p:tav tm="100000">
                                          <p:val>
                                            <p:strVal val="#ppt_x"/>
                                          </p:val>
                                        </p:tav>
                                      </p:tavLst>
                                    </p:anim>
                                    <p:anim calcmode="lin" valueType="num">
                                      <p:cBhvr additive="base">
                                        <p:cTn id="55" dur="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fill="hold"/>
                                        <p:tgtEl>
                                          <p:spTgt spid="30"/>
                                        </p:tgtEl>
                                        <p:attrNameLst>
                                          <p:attrName>ppt_x</p:attrName>
                                        </p:attrNameLst>
                                      </p:cBhvr>
                                      <p:tavLst>
                                        <p:tav tm="0">
                                          <p:val>
                                            <p:strVal val="#ppt_x"/>
                                          </p:val>
                                        </p:tav>
                                        <p:tav tm="100000">
                                          <p:val>
                                            <p:strVal val="#ppt_x"/>
                                          </p:val>
                                        </p:tav>
                                      </p:tavLst>
                                    </p:anim>
                                    <p:anim calcmode="lin" valueType="num">
                                      <p:cBhvr additive="base">
                                        <p:cTn id="59" dur="500" fill="hold"/>
                                        <p:tgtEl>
                                          <p:spTgt spid="30"/>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ppt_x"/>
                                          </p:val>
                                        </p:tav>
                                        <p:tav tm="100000">
                                          <p:val>
                                            <p:strVal val="#ppt_x"/>
                                          </p:val>
                                        </p:tav>
                                      </p:tavLst>
                                    </p:anim>
                                    <p:anim calcmode="lin" valueType="num">
                                      <p:cBhvr additive="base">
                                        <p:cTn id="63" dur="500" fill="hold"/>
                                        <p:tgtEl>
                                          <p:spTgt spid="21"/>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500" fill="hold"/>
                                        <p:tgtEl>
                                          <p:spTgt spid="17"/>
                                        </p:tgtEl>
                                        <p:attrNameLst>
                                          <p:attrName>ppt_x</p:attrName>
                                        </p:attrNameLst>
                                      </p:cBhvr>
                                      <p:tavLst>
                                        <p:tav tm="0">
                                          <p:val>
                                            <p:strVal val="#ppt_x"/>
                                          </p:val>
                                        </p:tav>
                                        <p:tav tm="100000">
                                          <p:val>
                                            <p:strVal val="#ppt_x"/>
                                          </p:val>
                                        </p:tav>
                                      </p:tavLst>
                                    </p:anim>
                                    <p:anim calcmode="lin" valueType="num">
                                      <p:cBhvr additive="base">
                                        <p:cTn id="6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fill="hold"/>
                                        <p:tgtEl>
                                          <p:spTgt spid="15"/>
                                        </p:tgtEl>
                                        <p:attrNameLst>
                                          <p:attrName>ppt_x</p:attrName>
                                        </p:attrNameLst>
                                      </p:cBhvr>
                                      <p:tavLst>
                                        <p:tav tm="0">
                                          <p:val>
                                            <p:strVal val="#ppt_x"/>
                                          </p:val>
                                        </p:tav>
                                        <p:tav tm="100000">
                                          <p:val>
                                            <p:strVal val="#ppt_x"/>
                                          </p:val>
                                        </p:tav>
                                      </p:tavLst>
                                    </p:anim>
                                    <p:anim calcmode="lin" valueType="num">
                                      <p:cBhvr additive="base">
                                        <p:cTn id="7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31"/>
                                        </p:tgtEl>
                                      </p:cBhvr>
                                    </p:animEffect>
                                    <p:set>
                                      <p:cBhvr>
                                        <p:cTn id="78" dur="1" fill="hold">
                                          <p:stCondLst>
                                            <p:cond delay="499"/>
                                          </p:stCondLst>
                                        </p:cTn>
                                        <p:tgtEl>
                                          <p:spTgt spid="31"/>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30"/>
                                        </p:tgtEl>
                                      </p:cBhvr>
                                    </p:animEffect>
                                    <p:set>
                                      <p:cBhvr>
                                        <p:cTn id="81" dur="1" fill="hold">
                                          <p:stCondLst>
                                            <p:cond delay="499"/>
                                          </p:stCondLst>
                                        </p:cTn>
                                        <p:tgtEl>
                                          <p:spTgt spid="30"/>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21"/>
                                        </p:tgtEl>
                                      </p:cBhvr>
                                    </p:animEffect>
                                    <p:set>
                                      <p:cBhvr>
                                        <p:cTn id="84" dur="1" fill="hold">
                                          <p:stCondLst>
                                            <p:cond delay="499"/>
                                          </p:stCondLst>
                                        </p:cTn>
                                        <p:tgtEl>
                                          <p:spTgt spid="21"/>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17"/>
                                        </p:tgtEl>
                                      </p:cBhvr>
                                    </p:animEffect>
                                    <p:set>
                                      <p:cBhvr>
                                        <p:cTn id="87" dur="1" fill="hold">
                                          <p:stCondLst>
                                            <p:cond delay="499"/>
                                          </p:stCondLst>
                                        </p:cTn>
                                        <p:tgtEl>
                                          <p:spTgt spid="17"/>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15"/>
                                        </p:tgtEl>
                                      </p:cBhvr>
                                    </p:animEffect>
                                    <p:set>
                                      <p:cBhvr>
                                        <p:cTn id="90" dur="1" fill="hold">
                                          <p:stCondLst>
                                            <p:cond delay="499"/>
                                          </p:stCondLst>
                                        </p:cTn>
                                        <p:tgtEl>
                                          <p:spTgt spid="1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32"/>
                                        </p:tgtEl>
                                        <p:attrNameLst>
                                          <p:attrName>style.visibility</p:attrName>
                                        </p:attrNameLst>
                                      </p:cBhvr>
                                      <p:to>
                                        <p:strVal val="visible"/>
                                      </p:to>
                                    </p:set>
                                    <p:anim calcmode="lin" valueType="num">
                                      <p:cBhvr additive="base">
                                        <p:cTn id="95" dur="500" fill="hold"/>
                                        <p:tgtEl>
                                          <p:spTgt spid="32"/>
                                        </p:tgtEl>
                                        <p:attrNameLst>
                                          <p:attrName>ppt_x</p:attrName>
                                        </p:attrNameLst>
                                      </p:cBhvr>
                                      <p:tavLst>
                                        <p:tav tm="0">
                                          <p:val>
                                            <p:strVal val="#ppt_x"/>
                                          </p:val>
                                        </p:tav>
                                        <p:tav tm="100000">
                                          <p:val>
                                            <p:strVal val="#ppt_x"/>
                                          </p:val>
                                        </p:tav>
                                      </p:tavLst>
                                    </p:anim>
                                    <p:anim calcmode="lin" valueType="num">
                                      <p:cBhvr additive="base">
                                        <p:cTn id="96" dur="500" fill="hold"/>
                                        <p:tgtEl>
                                          <p:spTgt spid="3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500" fill="hold"/>
                                        <p:tgtEl>
                                          <p:spTgt spid="34"/>
                                        </p:tgtEl>
                                        <p:attrNameLst>
                                          <p:attrName>ppt_x</p:attrName>
                                        </p:attrNameLst>
                                      </p:cBhvr>
                                      <p:tavLst>
                                        <p:tav tm="0">
                                          <p:val>
                                            <p:strVal val="#ppt_x"/>
                                          </p:val>
                                        </p:tav>
                                        <p:tav tm="100000">
                                          <p:val>
                                            <p:strVal val="#ppt_x"/>
                                          </p:val>
                                        </p:tav>
                                      </p:tavLst>
                                    </p:anim>
                                    <p:anim calcmode="lin" valueType="num">
                                      <p:cBhvr additive="base">
                                        <p:cTn id="100" dur="5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additive="base">
                                        <p:cTn id="103" dur="500" fill="hold"/>
                                        <p:tgtEl>
                                          <p:spTgt spid="33"/>
                                        </p:tgtEl>
                                        <p:attrNameLst>
                                          <p:attrName>ppt_x</p:attrName>
                                        </p:attrNameLst>
                                      </p:cBhvr>
                                      <p:tavLst>
                                        <p:tav tm="0">
                                          <p:val>
                                            <p:strVal val="#ppt_x"/>
                                          </p:val>
                                        </p:tav>
                                        <p:tav tm="100000">
                                          <p:val>
                                            <p:strVal val="#ppt_x"/>
                                          </p:val>
                                        </p:tav>
                                      </p:tavLst>
                                    </p:anim>
                                    <p:anim calcmode="lin" valueType="num">
                                      <p:cBhvr additive="base">
                                        <p:cTn id="104" dur="500" fill="hold"/>
                                        <p:tgtEl>
                                          <p:spTgt spid="3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cBhvr additive="base">
                                        <p:cTn id="107" dur="500" fill="hold"/>
                                        <p:tgtEl>
                                          <p:spTgt spid="20"/>
                                        </p:tgtEl>
                                        <p:attrNameLst>
                                          <p:attrName>ppt_x</p:attrName>
                                        </p:attrNameLst>
                                      </p:cBhvr>
                                      <p:tavLst>
                                        <p:tav tm="0">
                                          <p:val>
                                            <p:strVal val="#ppt_x"/>
                                          </p:val>
                                        </p:tav>
                                        <p:tav tm="100000">
                                          <p:val>
                                            <p:strVal val="#ppt_x"/>
                                          </p:val>
                                        </p:tav>
                                      </p:tavLst>
                                    </p:anim>
                                    <p:anim calcmode="lin" valueType="num">
                                      <p:cBhvr additive="base">
                                        <p:cTn id="10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nodeType="clickEffect">
                                  <p:stCondLst>
                                    <p:cond delay="0"/>
                                  </p:stCondLst>
                                  <p:childTnLst>
                                    <p:set>
                                      <p:cBhvr>
                                        <p:cTn id="112" dur="1" fill="hold">
                                          <p:stCondLst>
                                            <p:cond delay="0"/>
                                          </p:stCondLst>
                                        </p:cTn>
                                        <p:tgtEl>
                                          <p:spTgt spid="16"/>
                                        </p:tgtEl>
                                        <p:attrNameLst>
                                          <p:attrName>style.visibility</p:attrName>
                                        </p:attrNameLst>
                                      </p:cBhvr>
                                      <p:to>
                                        <p:strVal val="visible"/>
                                      </p:to>
                                    </p:set>
                                    <p:animEffect transition="in" filter="fade">
                                      <p:cBhvr>
                                        <p:cTn id="113" dur="1000"/>
                                        <p:tgtEl>
                                          <p:spTgt spid="16"/>
                                        </p:tgtEl>
                                      </p:cBhvr>
                                    </p:animEffect>
                                    <p:anim calcmode="lin" valueType="num">
                                      <p:cBhvr>
                                        <p:cTn id="114" dur="1000" fill="hold"/>
                                        <p:tgtEl>
                                          <p:spTgt spid="16"/>
                                        </p:tgtEl>
                                        <p:attrNameLst>
                                          <p:attrName>ppt_x</p:attrName>
                                        </p:attrNameLst>
                                      </p:cBhvr>
                                      <p:tavLst>
                                        <p:tav tm="0">
                                          <p:val>
                                            <p:strVal val="#ppt_x"/>
                                          </p:val>
                                        </p:tav>
                                        <p:tav tm="100000">
                                          <p:val>
                                            <p:strVal val="#ppt_x"/>
                                          </p:val>
                                        </p:tav>
                                      </p:tavLst>
                                    </p:anim>
                                    <p:anim calcmode="lin" valueType="num">
                                      <p:cBhvr>
                                        <p:cTn id="1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24"/>
                                        </p:tgtEl>
                                        <p:attrNameLst>
                                          <p:attrName>style.visibility</p:attrName>
                                        </p:attrNameLst>
                                      </p:cBhvr>
                                      <p:to>
                                        <p:strVal val="visible"/>
                                      </p:to>
                                    </p:set>
                                    <p:animEffect transition="in" filter="fade">
                                      <p:cBhvr>
                                        <p:cTn id="120" dur="1000"/>
                                        <p:tgtEl>
                                          <p:spTgt spid="24"/>
                                        </p:tgtEl>
                                      </p:cBhvr>
                                    </p:animEffect>
                                    <p:anim calcmode="lin" valueType="num">
                                      <p:cBhvr>
                                        <p:cTn id="121" dur="1000" fill="hold"/>
                                        <p:tgtEl>
                                          <p:spTgt spid="24"/>
                                        </p:tgtEl>
                                        <p:attrNameLst>
                                          <p:attrName>ppt_x</p:attrName>
                                        </p:attrNameLst>
                                      </p:cBhvr>
                                      <p:tavLst>
                                        <p:tav tm="0">
                                          <p:val>
                                            <p:strVal val="#ppt_x"/>
                                          </p:val>
                                        </p:tav>
                                        <p:tav tm="100000">
                                          <p:val>
                                            <p:strVal val="#ppt_x"/>
                                          </p:val>
                                        </p:tav>
                                      </p:tavLst>
                                    </p:anim>
                                    <p:anim calcmode="lin" valueType="num">
                                      <p:cBhvr>
                                        <p:cTn id="12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23"/>
                                        </p:tgtEl>
                                        <p:attrNameLst>
                                          <p:attrName>style.visibility</p:attrName>
                                        </p:attrNameLst>
                                      </p:cBhvr>
                                      <p:to>
                                        <p:strVal val="visible"/>
                                      </p:to>
                                    </p:set>
                                    <p:animEffect transition="in" filter="fade">
                                      <p:cBhvr>
                                        <p:cTn id="127" dur="1000"/>
                                        <p:tgtEl>
                                          <p:spTgt spid="23"/>
                                        </p:tgtEl>
                                      </p:cBhvr>
                                    </p:animEffect>
                                    <p:anim calcmode="lin" valueType="num">
                                      <p:cBhvr>
                                        <p:cTn id="128" dur="1000" fill="hold"/>
                                        <p:tgtEl>
                                          <p:spTgt spid="23"/>
                                        </p:tgtEl>
                                        <p:attrNameLst>
                                          <p:attrName>ppt_x</p:attrName>
                                        </p:attrNameLst>
                                      </p:cBhvr>
                                      <p:tavLst>
                                        <p:tav tm="0">
                                          <p:val>
                                            <p:strVal val="#ppt_x"/>
                                          </p:val>
                                        </p:tav>
                                        <p:tav tm="100000">
                                          <p:val>
                                            <p:strVal val="#ppt_x"/>
                                          </p:val>
                                        </p:tav>
                                      </p:tavLst>
                                    </p:anim>
                                    <p:anim calcmode="lin" valueType="num">
                                      <p:cBhvr>
                                        <p:cTn id="129" dur="1000" fill="hold"/>
                                        <p:tgtEl>
                                          <p:spTgt spid="23"/>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35"/>
                                        </p:tgtEl>
                                        <p:attrNameLst>
                                          <p:attrName>style.visibility</p:attrName>
                                        </p:attrNameLst>
                                      </p:cBhvr>
                                      <p:to>
                                        <p:strVal val="visible"/>
                                      </p:to>
                                    </p:set>
                                    <p:animEffect transition="in" filter="fade">
                                      <p:cBhvr>
                                        <p:cTn id="132" dur="1000"/>
                                        <p:tgtEl>
                                          <p:spTgt spid="35"/>
                                        </p:tgtEl>
                                      </p:cBhvr>
                                    </p:animEffect>
                                    <p:anim calcmode="lin" valueType="num">
                                      <p:cBhvr>
                                        <p:cTn id="133" dur="1000" fill="hold"/>
                                        <p:tgtEl>
                                          <p:spTgt spid="35"/>
                                        </p:tgtEl>
                                        <p:attrNameLst>
                                          <p:attrName>ppt_x</p:attrName>
                                        </p:attrNameLst>
                                      </p:cBhvr>
                                      <p:tavLst>
                                        <p:tav tm="0">
                                          <p:val>
                                            <p:strVal val="#ppt_x"/>
                                          </p:val>
                                        </p:tav>
                                        <p:tav tm="100000">
                                          <p:val>
                                            <p:strVal val="#ppt_x"/>
                                          </p:val>
                                        </p:tav>
                                      </p:tavLst>
                                    </p:anim>
                                    <p:anim calcmode="lin" valueType="num">
                                      <p:cBhvr>
                                        <p:cTn id="134" dur="1000" fill="hold"/>
                                        <p:tgtEl>
                                          <p:spTgt spid="35"/>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7"/>
                                        </p:tgtEl>
                                        <p:attrNameLst>
                                          <p:attrName>style.visibility</p:attrName>
                                        </p:attrNameLst>
                                      </p:cBhvr>
                                      <p:to>
                                        <p:strVal val="visible"/>
                                      </p:to>
                                    </p:set>
                                    <p:animEffect transition="in" filter="fade">
                                      <p:cBhvr>
                                        <p:cTn id="137" dur="1000"/>
                                        <p:tgtEl>
                                          <p:spTgt spid="37"/>
                                        </p:tgtEl>
                                      </p:cBhvr>
                                    </p:animEffect>
                                    <p:anim calcmode="lin" valueType="num">
                                      <p:cBhvr>
                                        <p:cTn id="138" dur="1000" fill="hold"/>
                                        <p:tgtEl>
                                          <p:spTgt spid="37"/>
                                        </p:tgtEl>
                                        <p:attrNameLst>
                                          <p:attrName>ppt_x</p:attrName>
                                        </p:attrNameLst>
                                      </p:cBhvr>
                                      <p:tavLst>
                                        <p:tav tm="0">
                                          <p:val>
                                            <p:strVal val="#ppt_x"/>
                                          </p:val>
                                        </p:tav>
                                        <p:tav tm="100000">
                                          <p:val>
                                            <p:strVal val="#ppt_x"/>
                                          </p:val>
                                        </p:tav>
                                      </p:tavLst>
                                    </p:anim>
                                    <p:anim calcmode="lin" valueType="num">
                                      <p:cBhvr>
                                        <p:cTn id="139" dur="1000" fill="hold"/>
                                        <p:tgtEl>
                                          <p:spTgt spid="37"/>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fade">
                                      <p:cBhvr>
                                        <p:cTn id="142" dur="1000"/>
                                        <p:tgtEl>
                                          <p:spTgt spid="36"/>
                                        </p:tgtEl>
                                      </p:cBhvr>
                                    </p:animEffect>
                                    <p:anim calcmode="lin" valueType="num">
                                      <p:cBhvr>
                                        <p:cTn id="143" dur="1000" fill="hold"/>
                                        <p:tgtEl>
                                          <p:spTgt spid="36"/>
                                        </p:tgtEl>
                                        <p:attrNameLst>
                                          <p:attrName>ppt_x</p:attrName>
                                        </p:attrNameLst>
                                      </p:cBhvr>
                                      <p:tavLst>
                                        <p:tav tm="0">
                                          <p:val>
                                            <p:strVal val="#ppt_x"/>
                                          </p:val>
                                        </p:tav>
                                        <p:tav tm="100000">
                                          <p:val>
                                            <p:strVal val="#ppt_x"/>
                                          </p:val>
                                        </p:tav>
                                      </p:tavLst>
                                    </p:anim>
                                    <p:anim calcmode="lin" valueType="num">
                                      <p:cBhvr>
                                        <p:cTn id="14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nodeType="clickEffect">
                                  <p:stCondLst>
                                    <p:cond delay="0"/>
                                  </p:stCondLst>
                                  <p:childTnLst>
                                    <p:set>
                                      <p:cBhvr>
                                        <p:cTn id="148" dur="1" fill="hold">
                                          <p:stCondLst>
                                            <p:cond delay="0"/>
                                          </p:stCondLst>
                                        </p:cTn>
                                        <p:tgtEl>
                                          <p:spTgt spid="22"/>
                                        </p:tgtEl>
                                        <p:attrNameLst>
                                          <p:attrName>style.visibility</p:attrName>
                                        </p:attrNameLst>
                                      </p:cBhvr>
                                      <p:to>
                                        <p:strVal val="visible"/>
                                      </p:to>
                                    </p:set>
                                    <p:anim calcmode="lin" valueType="num">
                                      <p:cBhvr additive="base">
                                        <p:cTn id="149" dur="500" fill="hold"/>
                                        <p:tgtEl>
                                          <p:spTgt spid="22"/>
                                        </p:tgtEl>
                                        <p:attrNameLst>
                                          <p:attrName>ppt_x</p:attrName>
                                        </p:attrNameLst>
                                      </p:cBhvr>
                                      <p:tavLst>
                                        <p:tav tm="0">
                                          <p:val>
                                            <p:strVal val="#ppt_x"/>
                                          </p:val>
                                        </p:tav>
                                        <p:tav tm="100000">
                                          <p:val>
                                            <p:strVal val="#ppt_x"/>
                                          </p:val>
                                        </p:tav>
                                      </p:tavLst>
                                    </p:anim>
                                    <p:anim calcmode="lin" valueType="num">
                                      <p:cBhvr additive="base">
                                        <p:cTn id="1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9" grpId="0" animBg="1"/>
      <p:bldP spid="19" grpId="1" animBg="1"/>
      <p:bldP spid="20" grpId="0" animBg="1"/>
      <p:bldP spid="23" grpId="0" animBg="1"/>
      <p:bldP spid="24" grpId="0" animBg="1"/>
      <p:bldP spid="27" grpId="0" animBg="1"/>
      <p:bldP spid="27" grpId="1" animBg="1"/>
      <p:bldP spid="28" grpId="0" animBg="1"/>
      <p:bldP spid="28" grpId="1" animBg="1"/>
      <p:bldP spid="29" grpId="0" animBg="1"/>
      <p:bldP spid="29" grpId="1" animBg="1"/>
      <p:bldP spid="21" grpId="0" animBg="1"/>
      <p:bldP spid="21" grpId="1" animBg="1"/>
      <p:bldP spid="30" grpId="0" animBg="1"/>
      <p:bldP spid="30" grpId="1" animBg="1"/>
      <p:bldP spid="31" grpId="0" animBg="1"/>
      <p:bldP spid="31" grpId="1" animBg="1"/>
      <p:bldP spid="32" grpId="0" animBg="1"/>
      <p:bldP spid="33" grpId="0" animBg="1"/>
      <p:bldP spid="34" grpId="0" animBg="1"/>
      <p:bldP spid="35" grpId="0" animBg="1"/>
      <p:bldP spid="36" grpId="0" animBg="1"/>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8867276" y="6372971"/>
            <a:ext cx="2743200" cy="365125"/>
          </a:xfrm>
        </p:spPr>
        <p:txBody>
          <a:bodyPr/>
          <a:lstStyle/>
          <a:p>
            <a:pPr>
              <a:defRPr/>
            </a:pPr>
            <a:fld id="{E8D88C74-0DDE-8F40-A44E-D6CE8BB2242F}" type="slidenum">
              <a:rPr lang="es-ES" smtClean="0"/>
              <a:pPr>
                <a:defRPr/>
              </a:pPr>
              <a:t>26</a:t>
            </a:fld>
            <a:endParaRPr lang="es-ES" sz="1600" dirty="0">
              <a:solidFill>
                <a:srgbClr val="888888"/>
              </a:solidFill>
            </a:endParaRPr>
          </a:p>
        </p:txBody>
      </p:sp>
      <p:sp>
        <p:nvSpPr>
          <p:cNvPr id="26"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a:t>EMS-EXG</a:t>
            </a:r>
          </a:p>
        </p:txBody>
      </p:sp>
      <p:sp>
        <p:nvSpPr>
          <p:cNvPr id="58" name="18 Rectángulo"/>
          <p:cNvSpPr/>
          <p:nvPr/>
        </p:nvSpPr>
        <p:spPr bwMode="auto">
          <a:xfrm>
            <a:off x="432686" y="1025621"/>
            <a:ext cx="3702565" cy="36422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Base de reglas</a:t>
            </a:r>
            <a:endParaRPr lang="es-EC" sz="2000" b="1" dirty="0"/>
          </a:p>
        </p:txBody>
      </p:sp>
      <p:sp>
        <p:nvSpPr>
          <p:cNvPr id="2" name="Rectangle 1"/>
          <p:cNvSpPr/>
          <p:nvPr/>
        </p:nvSpPr>
        <p:spPr>
          <a:xfrm>
            <a:off x="432686" y="1437347"/>
            <a:ext cx="11327944" cy="646331"/>
          </a:xfrm>
          <a:prstGeom prst="rect">
            <a:avLst/>
          </a:prstGeom>
        </p:spPr>
        <p:txBody>
          <a:bodyPr wrap="square">
            <a:spAutoFit/>
          </a:bodyPr>
          <a:lstStyle/>
          <a:p>
            <a:r>
              <a:rPr lang="es-ES" dirty="0" smtClean="0">
                <a:latin typeface="Times New Roman" panose="02020603050405020304" pitchFamily="18" charset="0"/>
                <a:ea typeface="Times New Roman" panose="02020603050405020304" pitchFamily="18" charset="0"/>
              </a:rPr>
              <a:t>Conocer </a:t>
            </a:r>
            <a:r>
              <a:rPr lang="es-ES" dirty="0">
                <a:latin typeface="Times New Roman" panose="02020603050405020304" pitchFamily="18" charset="0"/>
                <a:ea typeface="Times New Roman" panose="02020603050405020304" pitchFamily="18" charset="0"/>
              </a:rPr>
              <a:t>el número de </a:t>
            </a:r>
            <a:r>
              <a:rPr lang="es-ES" dirty="0" smtClean="0">
                <a:latin typeface="Times New Roman" panose="02020603050405020304" pitchFamily="18" charset="0"/>
                <a:ea typeface="Times New Roman" panose="02020603050405020304" pitchFamily="18" charset="0"/>
              </a:rPr>
              <a:t>reglas </a:t>
            </a:r>
            <a:r>
              <a:rPr lang="es-ES" dirty="0">
                <a:latin typeface="Times New Roman" panose="02020603050405020304" pitchFamily="18" charset="0"/>
                <a:ea typeface="Times New Roman" panose="02020603050405020304" pitchFamily="18" charset="0"/>
              </a:rPr>
              <a:t>que intervienen en el proceso de control; para ello se multiplica el número de funciones de pertenencia de cada una de las entradas del controlador</a:t>
            </a:r>
            <a:endParaRPr lang="es-ES" dirty="0"/>
          </a:p>
        </p:txBody>
      </p:sp>
      <p:graphicFrame>
        <p:nvGraphicFramePr>
          <p:cNvPr id="6" name="Object 5"/>
          <p:cNvGraphicFramePr>
            <a:graphicFrameLocks noChangeAspect="1"/>
          </p:cNvGraphicFramePr>
          <p:nvPr>
            <p:extLst>
              <p:ext uri="{D42A27DB-BD31-4B8C-83A1-F6EECF244321}">
                <p14:modId xmlns:p14="http://schemas.microsoft.com/office/powerpoint/2010/main" val="3336239111"/>
              </p:ext>
            </p:extLst>
          </p:nvPr>
        </p:nvGraphicFramePr>
        <p:xfrm>
          <a:off x="703739" y="2126086"/>
          <a:ext cx="7501439" cy="3586704"/>
        </p:xfrm>
        <a:graphic>
          <a:graphicData uri="http://schemas.openxmlformats.org/presentationml/2006/ole">
            <mc:AlternateContent xmlns:mc="http://schemas.openxmlformats.org/markup-compatibility/2006">
              <mc:Choice xmlns:v="urn:schemas-microsoft-com:vml" Requires="v">
                <p:oleObj spid="_x0000_s27733" name="Document" r:id="rId5" imgW="5971272" imgH="2913079" progId="Word.Document.12">
                  <p:embed/>
                </p:oleObj>
              </mc:Choice>
              <mc:Fallback>
                <p:oleObj name="Document" r:id="rId5" imgW="5971272" imgH="2913079" progId="Word.Document.12">
                  <p:embed/>
                  <p:pic>
                    <p:nvPicPr>
                      <p:cNvPr id="0" name=""/>
                      <p:cNvPicPr/>
                      <p:nvPr/>
                    </p:nvPicPr>
                    <p:blipFill>
                      <a:blip r:embed="rId6"/>
                      <a:stretch>
                        <a:fillRect/>
                      </a:stretch>
                    </p:blipFill>
                    <p:spPr>
                      <a:xfrm>
                        <a:off x="703739" y="2126086"/>
                        <a:ext cx="7501439" cy="3586704"/>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28910338"/>
              </p:ext>
            </p:extLst>
          </p:nvPr>
        </p:nvGraphicFramePr>
        <p:xfrm>
          <a:off x="4836990" y="2152095"/>
          <a:ext cx="7150100" cy="2362200"/>
        </p:xfrm>
        <a:graphic>
          <a:graphicData uri="http://schemas.openxmlformats.org/presentationml/2006/ole">
            <mc:AlternateContent xmlns:mc="http://schemas.openxmlformats.org/markup-compatibility/2006">
              <mc:Choice xmlns:v="urn:schemas-microsoft-com:vml" Requires="v">
                <p:oleObj spid="_x0000_s27734" name="Document" r:id="rId8" imgW="6520628" imgH="2163243" progId="Word.Document.12">
                  <p:embed/>
                </p:oleObj>
              </mc:Choice>
              <mc:Fallback>
                <p:oleObj name="Document" r:id="rId8" imgW="6520628" imgH="2163243" progId="Word.Document.12">
                  <p:embed/>
                  <p:pic>
                    <p:nvPicPr>
                      <p:cNvPr id="0" name=""/>
                      <p:cNvPicPr/>
                      <p:nvPr/>
                    </p:nvPicPr>
                    <p:blipFill>
                      <a:blip r:embed="rId9"/>
                      <a:stretch>
                        <a:fillRect/>
                      </a:stretch>
                    </p:blipFill>
                    <p:spPr>
                      <a:xfrm>
                        <a:off x="4836990" y="2152095"/>
                        <a:ext cx="7150100" cy="23622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1" name="7 CuadroTexto"/>
              <p:cNvSpPr txBox="1"/>
              <p:nvPr/>
            </p:nvSpPr>
            <p:spPr bwMode="auto">
              <a:xfrm>
                <a:off x="615040" y="2092563"/>
                <a:ext cx="3885313" cy="2677656"/>
              </a:xfrm>
              <a:prstGeom prst="rect">
                <a:avLst/>
              </a:prstGeom>
              <a:solidFill>
                <a:schemeClr val="bg1"/>
              </a:solidFill>
            </p:spPr>
            <p:txBody>
              <a:bodyPr wrap="square">
                <a:spAutoFit/>
              </a:bodyPr>
              <a:lstStyle/>
              <a:p>
                <a:pPr algn="just">
                  <a:lnSpc>
                    <a:spcPct val="150000"/>
                  </a:lnSpc>
                  <a:defRPr/>
                </a:pPr>
                <a:r>
                  <a:rPr lang="en-US" sz="1400" b="1" dirty="0" smtClean="0">
                    <a:solidFill>
                      <a:schemeClr val="accent5">
                        <a:lumMod val="75000"/>
                      </a:schemeClr>
                    </a:solidFill>
                  </a:rPr>
                  <a:t>Si</a:t>
                </a:r>
                <a:r>
                  <a:rPr lang="en-US" sz="1400" dirty="0" smtClean="0">
                    <a:solidFill>
                      <a:schemeClr val="tx1"/>
                    </a:solidFill>
                  </a:rPr>
                  <a:t> </a:t>
                </a:r>
                <a:r>
                  <a:rPr lang="es-ES" sz="1400" dirty="0">
                    <a:solidFill>
                      <a:schemeClr val="tx1"/>
                    </a:solidFill>
                  </a:rPr>
                  <a:t>el perfil de red de MG1 </a:t>
                </a:r>
                <a:r>
                  <a:rPr lang="es-ES" sz="1400" b="1" dirty="0">
                    <a:solidFill>
                      <a:schemeClr val="accent5">
                        <a:lumMod val="75000"/>
                      </a:schemeClr>
                    </a:solidFill>
                  </a:rPr>
                  <a:t>es</a:t>
                </a:r>
                <a:r>
                  <a:rPr lang="es-ES" sz="1400" dirty="0">
                    <a:solidFill>
                      <a:schemeClr val="tx1"/>
                    </a:solidFill>
                  </a:rPr>
                  <a:t> NB </a:t>
                </a:r>
                <a:r>
                  <a:rPr lang="es-ES" sz="1400" dirty="0" smtClean="0">
                    <a:solidFill>
                      <a:schemeClr val="tx1"/>
                    </a:solidFill>
                  </a:rPr>
                  <a:t>(</a:t>
                </a:r>
                <a14:m>
                  <m:oMath xmlns:m="http://schemas.openxmlformats.org/officeDocument/2006/math">
                    <m:sSub>
                      <m:sSubPr>
                        <m:ctrlPr>
                          <a:rPr lang="es-ES" sz="1400" i="1">
                            <a:solidFill>
                              <a:schemeClr val="tx1"/>
                            </a:solidFill>
                            <a:latin typeface="Cambria Math" panose="02040503050406030204" pitchFamily="18" charset="0"/>
                          </a:rPr>
                        </m:ctrlPr>
                      </m:sSubPr>
                      <m:e>
                        <m:r>
                          <m:rPr>
                            <m:sty m:val="p"/>
                          </m:rPr>
                          <a:rPr lang="es-ES" sz="1400" b="0" i="1">
                            <a:solidFill>
                              <a:schemeClr val="tx1"/>
                            </a:solidFill>
                            <a:latin typeface="Cambria Math" panose="02040503050406030204" pitchFamily="18" charset="0"/>
                          </a:rPr>
                          <m:t>P</m:t>
                        </m:r>
                      </m:e>
                      <m:sub>
                        <m:r>
                          <m:rPr>
                            <m:sty m:val="p"/>
                          </m:rPr>
                          <a:rPr lang="es-ES" sz="1400" b="0" i="1">
                            <a:solidFill>
                              <a:schemeClr val="tx1"/>
                            </a:solidFill>
                            <a:latin typeface="Cambria Math" panose="02040503050406030204" pitchFamily="18" charset="0"/>
                          </a:rPr>
                          <m:t>GRID</m:t>
                        </m:r>
                        <m:r>
                          <a:rPr lang="es-ES" sz="1400" b="0">
                            <a:solidFill>
                              <a:schemeClr val="tx1"/>
                            </a:solidFill>
                            <a:latin typeface="Cambria Math" panose="02040503050406030204" pitchFamily="18" charset="0"/>
                          </a:rPr>
                          <m:t>1</m:t>
                        </m:r>
                      </m:sub>
                    </m:sSub>
                    <m:r>
                      <a:rPr lang="es-ES" sz="1400" b="0" i="1">
                        <a:solidFill>
                          <a:schemeClr val="tx1"/>
                        </a:solidFill>
                        <a:latin typeface="Cambria Math" panose="02040503050406030204" pitchFamily="18" charset="0"/>
                      </a:rPr>
                      <m:t> </m:t>
                    </m:r>
                  </m:oMath>
                </a14:m>
                <a:r>
                  <a:rPr lang="en-US" sz="1400" dirty="0">
                    <a:solidFill>
                      <a:schemeClr val="tx1"/>
                    </a:solidFill>
                  </a:rPr>
                  <a:t>&lt; </a:t>
                </a:r>
                <a:r>
                  <a:rPr lang="es-ES" sz="1400" dirty="0">
                    <a:solidFill>
                      <a:schemeClr val="tx1"/>
                    </a:solidFill>
                  </a:rPr>
                  <a:t>0) </a:t>
                </a:r>
                <a:r>
                  <a:rPr lang="es-ES" sz="1400" b="1" dirty="0">
                    <a:solidFill>
                      <a:schemeClr val="accent5">
                        <a:lumMod val="75000"/>
                      </a:schemeClr>
                    </a:solidFill>
                  </a:rPr>
                  <a:t>y</a:t>
                </a:r>
                <a:r>
                  <a:rPr lang="es-ES" sz="1400" dirty="0">
                    <a:solidFill>
                      <a:schemeClr val="tx1"/>
                    </a:solidFill>
                  </a:rPr>
                  <a:t> el perfil de </a:t>
                </a:r>
                <a:r>
                  <a:rPr lang="es-ES" sz="1400" dirty="0" smtClean="0">
                    <a:solidFill>
                      <a:schemeClr val="tx1"/>
                    </a:solidFill>
                  </a:rPr>
                  <a:t>red </a:t>
                </a:r>
                <a:r>
                  <a:rPr lang="es-ES" sz="1400" dirty="0">
                    <a:solidFill>
                      <a:schemeClr val="tx1"/>
                    </a:solidFill>
                  </a:rPr>
                  <a:t>de MG2 </a:t>
                </a:r>
                <a:r>
                  <a:rPr lang="es-ES" sz="1400" b="1" dirty="0">
                    <a:solidFill>
                      <a:schemeClr val="accent5">
                        <a:lumMod val="75000"/>
                      </a:schemeClr>
                    </a:solidFill>
                  </a:rPr>
                  <a:t>es</a:t>
                </a:r>
                <a:r>
                  <a:rPr lang="es-ES" sz="1400" dirty="0">
                    <a:solidFill>
                      <a:schemeClr val="tx1"/>
                    </a:solidFill>
                  </a:rPr>
                  <a:t> NB </a:t>
                </a:r>
                <a:r>
                  <a:rPr lang="es-ES" sz="1400" dirty="0" smtClean="0">
                    <a:solidFill>
                      <a:schemeClr val="tx1"/>
                    </a:solidFill>
                  </a:rPr>
                  <a:t>(</a:t>
                </a:r>
                <a14:m>
                  <m:oMath xmlns:m="http://schemas.openxmlformats.org/officeDocument/2006/math">
                    <m:sSub>
                      <m:sSubPr>
                        <m:ctrlPr>
                          <a:rPr lang="es-ES" sz="1400" i="1">
                            <a:solidFill>
                              <a:schemeClr val="tx1"/>
                            </a:solidFill>
                            <a:latin typeface="Cambria Math" panose="02040503050406030204" pitchFamily="18" charset="0"/>
                          </a:rPr>
                        </m:ctrlPr>
                      </m:sSubPr>
                      <m:e>
                        <m:r>
                          <m:rPr>
                            <m:sty m:val="p"/>
                          </m:rPr>
                          <a:rPr lang="es-ES" sz="1400" b="0" i="1">
                            <a:solidFill>
                              <a:schemeClr val="tx1"/>
                            </a:solidFill>
                            <a:latin typeface="Cambria Math" panose="02040503050406030204" pitchFamily="18" charset="0"/>
                          </a:rPr>
                          <m:t>P</m:t>
                        </m:r>
                      </m:e>
                      <m:sub>
                        <m:r>
                          <m:rPr>
                            <m:sty m:val="p"/>
                          </m:rPr>
                          <a:rPr lang="es-ES" sz="1400" b="0" i="1">
                            <a:solidFill>
                              <a:schemeClr val="tx1"/>
                            </a:solidFill>
                            <a:latin typeface="Cambria Math" panose="02040503050406030204" pitchFamily="18" charset="0"/>
                          </a:rPr>
                          <m:t>GRID</m:t>
                        </m:r>
                        <m:r>
                          <a:rPr lang="es-ES" sz="1400" b="0">
                            <a:solidFill>
                              <a:schemeClr val="tx1"/>
                            </a:solidFill>
                            <a:latin typeface="Cambria Math" panose="02040503050406030204" pitchFamily="18" charset="0"/>
                          </a:rPr>
                          <m:t>2</m:t>
                        </m:r>
                      </m:sub>
                    </m:sSub>
                    <m:r>
                      <a:rPr lang="es-ES" sz="1400" b="0" i="0" smtClean="0">
                        <a:solidFill>
                          <a:schemeClr val="tx1"/>
                        </a:solidFill>
                        <a:latin typeface="Cambria Math" panose="02040503050406030204" pitchFamily="18" charset="0"/>
                      </a:rPr>
                      <m:t>&lt;0</m:t>
                    </m:r>
                  </m:oMath>
                </a14:m>
                <a:r>
                  <a:rPr lang="es-ES" sz="1400" dirty="0" smtClean="0">
                    <a:solidFill>
                      <a:schemeClr val="tx1"/>
                    </a:solidFill>
                  </a:rPr>
                  <a:t>) </a:t>
                </a:r>
                <a:r>
                  <a:rPr lang="es-ES" sz="1400" b="1" dirty="0">
                    <a:solidFill>
                      <a:schemeClr val="accent5">
                        <a:lumMod val="75000"/>
                      </a:schemeClr>
                    </a:solidFill>
                  </a:rPr>
                  <a:t>y</a:t>
                </a:r>
                <a:r>
                  <a:rPr lang="es-ES" sz="1400" dirty="0">
                    <a:solidFill>
                      <a:schemeClr val="tx1"/>
                    </a:solidFill>
                  </a:rPr>
                  <a:t> </a:t>
                </a:r>
                <a:r>
                  <a:rPr lang="es-ES" sz="1400" dirty="0" smtClean="0">
                    <a:solidFill>
                      <a:schemeClr val="tx1"/>
                    </a:solidFill>
                  </a:rPr>
                  <a:t>el SOC de </a:t>
                </a:r>
                <a:r>
                  <a:rPr lang="es-ES" sz="1400" dirty="0">
                    <a:solidFill>
                      <a:schemeClr val="tx1"/>
                    </a:solidFill>
                  </a:rPr>
                  <a:t>MG1 </a:t>
                </a:r>
                <a:r>
                  <a:rPr lang="es-ES" sz="1400" dirty="0">
                    <a:solidFill>
                      <a:schemeClr val="accent5">
                        <a:lumMod val="75000"/>
                      </a:schemeClr>
                    </a:solidFill>
                  </a:rPr>
                  <a:t>es</a:t>
                </a:r>
                <a:r>
                  <a:rPr lang="es-ES" sz="1400" dirty="0">
                    <a:solidFill>
                      <a:schemeClr val="tx1"/>
                    </a:solidFill>
                  </a:rPr>
                  <a:t> </a:t>
                </a:r>
                <a:r>
                  <a:rPr lang="es-ES" sz="1400" dirty="0" smtClean="0">
                    <a:solidFill>
                      <a:schemeClr val="tx1"/>
                    </a:solidFill>
                  </a:rPr>
                  <a:t>PB </a:t>
                </a:r>
                <a:r>
                  <a:rPr lang="es-ES" sz="1400" dirty="0">
                    <a:solidFill>
                      <a:schemeClr val="tx1"/>
                    </a:solidFill>
                  </a:rPr>
                  <a:t>(</a:t>
                </a:r>
                <a14:m>
                  <m:oMath xmlns:m="http://schemas.openxmlformats.org/officeDocument/2006/math">
                    <m:r>
                      <a:rPr lang="es-ES" sz="1400" b="0" i="1">
                        <a:solidFill>
                          <a:schemeClr val="tx1"/>
                        </a:solidFill>
                        <a:latin typeface="Cambria Math" panose="02040503050406030204" pitchFamily="18" charset="0"/>
                      </a:rPr>
                      <m:t>𝑆𝑂𝐶</m:t>
                    </m:r>
                    <m:r>
                      <a:rPr lang="es-ES" sz="1400" b="0" i="1" smtClean="0">
                        <a:solidFill>
                          <a:schemeClr val="tx1"/>
                        </a:solidFill>
                        <a:latin typeface="Cambria Math" panose="02040503050406030204" pitchFamily="18" charset="0"/>
                      </a:rPr>
                      <m:t>1</m:t>
                    </m:r>
                    <m:r>
                      <a:rPr lang="es-ES" sz="1400" b="0" i="0" smtClean="0">
                        <a:solidFill>
                          <a:schemeClr val="tx1"/>
                        </a:solidFill>
                        <a:latin typeface="Cambria Math" panose="02040503050406030204" pitchFamily="18" charset="0"/>
                      </a:rPr>
                      <m:t>&gt;</m:t>
                    </m:r>
                    <m:r>
                      <a:rPr lang="es-ES" sz="1400" b="0" i="1" smtClean="0">
                        <a:solidFill>
                          <a:schemeClr val="tx1"/>
                        </a:solidFill>
                        <a:latin typeface="Cambria Math" panose="02040503050406030204" pitchFamily="18" charset="0"/>
                      </a:rPr>
                      <m:t>87.5%</m:t>
                    </m:r>
                  </m:oMath>
                </a14:m>
                <a:r>
                  <a:rPr lang="es-ES" sz="1400" dirty="0">
                    <a:solidFill>
                      <a:schemeClr val="tx1"/>
                    </a:solidFill>
                  </a:rPr>
                  <a:t>) </a:t>
                </a:r>
                <a:r>
                  <a:rPr lang="es-ES" sz="1400" b="1" dirty="0">
                    <a:solidFill>
                      <a:schemeClr val="accent5">
                        <a:lumMod val="75000"/>
                      </a:schemeClr>
                    </a:solidFill>
                  </a:rPr>
                  <a:t>y</a:t>
                </a:r>
                <a:r>
                  <a:rPr lang="es-ES" sz="1400" dirty="0">
                    <a:solidFill>
                      <a:schemeClr val="tx1"/>
                    </a:solidFill>
                  </a:rPr>
                  <a:t> el </a:t>
                </a:r>
                <a:r>
                  <a:rPr lang="es-ES" sz="1400" dirty="0" smtClean="0">
                    <a:solidFill>
                      <a:schemeClr val="tx1"/>
                    </a:solidFill>
                  </a:rPr>
                  <a:t>SOC de </a:t>
                </a:r>
                <a:r>
                  <a:rPr lang="es-ES" sz="1400" dirty="0">
                    <a:solidFill>
                      <a:schemeClr val="tx1"/>
                    </a:solidFill>
                  </a:rPr>
                  <a:t>MG2 </a:t>
                </a:r>
                <a:r>
                  <a:rPr lang="es-ES" sz="1400" b="1" dirty="0">
                    <a:solidFill>
                      <a:schemeClr val="accent5">
                        <a:lumMod val="75000"/>
                      </a:schemeClr>
                    </a:solidFill>
                  </a:rPr>
                  <a:t>es</a:t>
                </a:r>
                <a:r>
                  <a:rPr lang="es-ES" sz="1400" dirty="0">
                    <a:solidFill>
                      <a:schemeClr val="tx1"/>
                    </a:solidFill>
                  </a:rPr>
                  <a:t> </a:t>
                </a:r>
                <a:r>
                  <a:rPr lang="es-ES" sz="1400" dirty="0" smtClean="0">
                    <a:solidFill>
                      <a:schemeClr val="tx1"/>
                    </a:solidFill>
                  </a:rPr>
                  <a:t>NB </a:t>
                </a:r>
                <a:r>
                  <a:rPr lang="es-ES" sz="1400" dirty="0">
                    <a:solidFill>
                      <a:schemeClr val="tx1"/>
                    </a:solidFill>
                  </a:rPr>
                  <a:t>(</a:t>
                </a:r>
                <a14:m>
                  <m:oMath xmlns:m="http://schemas.openxmlformats.org/officeDocument/2006/math">
                    <m:r>
                      <a:rPr lang="es-ES" sz="1400" b="0" i="1">
                        <a:solidFill>
                          <a:schemeClr val="tx1"/>
                        </a:solidFill>
                        <a:latin typeface="Cambria Math" panose="02040503050406030204" pitchFamily="18" charset="0"/>
                      </a:rPr>
                      <m:t>𝑆𝑂</m:t>
                    </m:r>
                    <m:r>
                      <m:rPr>
                        <m:sty m:val="p"/>
                      </m:rPr>
                      <a:rPr lang="es-ES" sz="1400" b="0" i="0" smtClean="0">
                        <a:solidFill>
                          <a:schemeClr val="tx1"/>
                        </a:solidFill>
                        <a:latin typeface="Cambria Math" panose="02040503050406030204" pitchFamily="18" charset="0"/>
                      </a:rPr>
                      <m:t>C</m:t>
                    </m:r>
                    <m:r>
                      <a:rPr lang="es-ES" sz="1400" b="0" i="0" smtClean="0">
                        <a:solidFill>
                          <a:schemeClr val="tx1"/>
                        </a:solidFill>
                        <a:latin typeface="Cambria Math" panose="02040503050406030204" pitchFamily="18" charset="0"/>
                      </a:rPr>
                      <m:t>2&lt;</m:t>
                    </m:r>
                    <m:r>
                      <a:rPr lang="es-ES" sz="1400" b="0" i="1" smtClean="0">
                        <a:solidFill>
                          <a:schemeClr val="tx1"/>
                        </a:solidFill>
                        <a:latin typeface="Cambria Math" panose="02040503050406030204" pitchFamily="18" charset="0"/>
                      </a:rPr>
                      <m:t>62.5%</m:t>
                    </m:r>
                  </m:oMath>
                </a14:m>
                <a:r>
                  <a:rPr lang="es-ES" sz="1400" dirty="0">
                    <a:solidFill>
                      <a:schemeClr val="tx1"/>
                    </a:solidFill>
                  </a:rPr>
                  <a:t>) </a:t>
                </a:r>
                <a:r>
                  <a:rPr lang="es-ES" sz="1400" b="1" dirty="0">
                    <a:solidFill>
                      <a:schemeClr val="accent5">
                        <a:lumMod val="75000"/>
                      </a:schemeClr>
                    </a:solidFill>
                  </a:rPr>
                  <a:t>y</a:t>
                </a:r>
                <a:r>
                  <a:rPr lang="es-ES" sz="1400" dirty="0">
                    <a:solidFill>
                      <a:schemeClr val="tx1"/>
                    </a:solidFill>
                  </a:rPr>
                  <a:t> la potencia </a:t>
                </a:r>
                <a:r>
                  <a:rPr lang="es-ES" sz="1400" dirty="0" smtClean="0"/>
                  <a:t>neta promedio </a:t>
                </a:r>
                <a:r>
                  <a:rPr lang="es-ES" sz="1400" dirty="0" smtClean="0">
                    <a:solidFill>
                      <a:schemeClr val="tx1"/>
                    </a:solidFill>
                  </a:rPr>
                  <a:t>de </a:t>
                </a:r>
                <a:r>
                  <a:rPr lang="es-ES" sz="1400" dirty="0">
                    <a:solidFill>
                      <a:schemeClr val="tx1"/>
                    </a:solidFill>
                  </a:rPr>
                  <a:t>MG1 </a:t>
                </a:r>
                <a:r>
                  <a:rPr lang="es-ES" sz="1400" b="1" dirty="0">
                    <a:solidFill>
                      <a:schemeClr val="accent5">
                        <a:lumMod val="75000"/>
                      </a:schemeClr>
                    </a:solidFill>
                  </a:rPr>
                  <a:t>es</a:t>
                </a:r>
                <a:r>
                  <a:rPr lang="es-ES" sz="1400" dirty="0">
                    <a:solidFill>
                      <a:schemeClr val="tx1"/>
                    </a:solidFill>
                  </a:rPr>
                  <a:t> </a:t>
                </a:r>
                <a:r>
                  <a:rPr lang="es-ES" sz="1400" dirty="0" smtClean="0"/>
                  <a:t>N</a:t>
                </a:r>
                <a:r>
                  <a:rPr lang="es-ES" sz="1400" dirty="0" smtClean="0">
                    <a:solidFill>
                      <a:schemeClr val="tx1"/>
                    </a:solidFill>
                  </a:rPr>
                  <a:t>B (</a:t>
                </a:r>
                <a14:m>
                  <m:oMath xmlns:m="http://schemas.openxmlformats.org/officeDocument/2006/math">
                    <m:sSub>
                      <m:sSubPr>
                        <m:ctrlPr>
                          <a:rPr lang="es-ES" sz="1400" i="1">
                            <a:solidFill>
                              <a:schemeClr val="tx1"/>
                            </a:solidFill>
                            <a:latin typeface="Cambria Math" panose="02040503050406030204" pitchFamily="18" charset="0"/>
                          </a:rPr>
                        </m:ctrlPr>
                      </m:sSubPr>
                      <m:e>
                        <m:r>
                          <m:rPr>
                            <m:sty m:val="p"/>
                          </m:rPr>
                          <a:rPr lang="es-ES" sz="1400" b="0" i="1">
                            <a:solidFill>
                              <a:schemeClr val="tx1"/>
                            </a:solidFill>
                            <a:latin typeface="Cambria Math" panose="02040503050406030204" pitchFamily="18" charset="0"/>
                          </a:rPr>
                          <m:t>P</m:t>
                        </m:r>
                      </m:e>
                      <m:sub>
                        <m:r>
                          <m:rPr>
                            <m:sty m:val="p"/>
                          </m:rPr>
                          <a:rPr lang="es-ES" sz="1400" b="0" i="1">
                            <a:solidFill>
                              <a:schemeClr val="tx1"/>
                            </a:solidFill>
                            <a:latin typeface="Cambria Math" panose="02040503050406030204" pitchFamily="18" charset="0"/>
                          </a:rPr>
                          <m:t>CTR</m:t>
                        </m:r>
                        <m:r>
                          <a:rPr lang="es-ES" sz="1400" b="0">
                            <a:solidFill>
                              <a:schemeClr val="tx1"/>
                            </a:solidFill>
                            <a:latin typeface="Cambria Math" panose="02040503050406030204" pitchFamily="18" charset="0"/>
                          </a:rPr>
                          <m:t>1</m:t>
                        </m:r>
                      </m:sub>
                    </m:sSub>
                    <m:r>
                      <a:rPr lang="es-ES" sz="1400" b="0" i="0" smtClean="0">
                        <a:solidFill>
                          <a:schemeClr val="tx1"/>
                        </a:solidFill>
                        <a:latin typeface="Cambria Math" panose="02040503050406030204" pitchFamily="18" charset="0"/>
                      </a:rPr>
                      <m:t>&lt;</m:t>
                    </m:r>
                    <m:r>
                      <a:rPr lang="es-ES" sz="1400" b="0" i="1">
                        <a:solidFill>
                          <a:schemeClr val="tx1"/>
                        </a:solidFill>
                        <a:latin typeface="Cambria Math" panose="02040503050406030204" pitchFamily="18" charset="0"/>
                      </a:rPr>
                      <m:t>0</m:t>
                    </m:r>
                  </m:oMath>
                </a14:m>
                <a:r>
                  <a:rPr lang="es-ES" sz="1400" dirty="0">
                    <a:solidFill>
                      <a:schemeClr val="tx1"/>
                    </a:solidFill>
                  </a:rPr>
                  <a:t>) </a:t>
                </a:r>
                <a:r>
                  <a:rPr lang="es-ES" sz="1400" b="1" dirty="0">
                    <a:solidFill>
                      <a:schemeClr val="accent5">
                        <a:lumMod val="75000"/>
                      </a:schemeClr>
                    </a:solidFill>
                  </a:rPr>
                  <a:t>y</a:t>
                </a:r>
                <a:r>
                  <a:rPr lang="es-ES" sz="1400" dirty="0">
                    <a:solidFill>
                      <a:schemeClr val="tx1"/>
                    </a:solidFill>
                  </a:rPr>
                  <a:t> la </a:t>
                </a:r>
                <a:r>
                  <a:rPr lang="es-ES" sz="1400" dirty="0"/>
                  <a:t>potencia neta promedio </a:t>
                </a:r>
                <a:r>
                  <a:rPr lang="es-ES" sz="1400" dirty="0" smtClean="0">
                    <a:solidFill>
                      <a:schemeClr val="tx1"/>
                    </a:solidFill>
                  </a:rPr>
                  <a:t>de </a:t>
                </a:r>
                <a:r>
                  <a:rPr lang="es-ES" sz="1400" dirty="0">
                    <a:solidFill>
                      <a:schemeClr val="tx1"/>
                    </a:solidFill>
                  </a:rPr>
                  <a:t>MG2 </a:t>
                </a:r>
                <a:r>
                  <a:rPr lang="es-ES" sz="1400" b="1" dirty="0">
                    <a:solidFill>
                      <a:schemeClr val="accent5">
                        <a:lumMod val="75000"/>
                      </a:schemeClr>
                    </a:solidFill>
                  </a:rPr>
                  <a:t>es</a:t>
                </a:r>
                <a:r>
                  <a:rPr lang="es-ES" sz="1400" dirty="0">
                    <a:solidFill>
                      <a:schemeClr val="tx1"/>
                    </a:solidFill>
                  </a:rPr>
                  <a:t> </a:t>
                </a:r>
                <a:r>
                  <a:rPr lang="es-ES" sz="1400" dirty="0" smtClean="0">
                    <a:solidFill>
                      <a:schemeClr val="tx1"/>
                    </a:solidFill>
                  </a:rPr>
                  <a:t>PB (</a:t>
                </a:r>
                <a14:m>
                  <m:oMath xmlns:m="http://schemas.openxmlformats.org/officeDocument/2006/math">
                    <m:sSub>
                      <m:sSubPr>
                        <m:ctrlPr>
                          <a:rPr lang="es-ES" sz="1400" i="1">
                            <a:solidFill>
                              <a:schemeClr val="tx1"/>
                            </a:solidFill>
                            <a:latin typeface="Cambria Math" panose="02040503050406030204" pitchFamily="18" charset="0"/>
                          </a:rPr>
                        </m:ctrlPr>
                      </m:sSubPr>
                      <m:e>
                        <m:r>
                          <m:rPr>
                            <m:sty m:val="p"/>
                          </m:rPr>
                          <a:rPr lang="es-ES" sz="1400" b="0" i="1">
                            <a:solidFill>
                              <a:schemeClr val="tx1"/>
                            </a:solidFill>
                            <a:latin typeface="Cambria Math" panose="02040503050406030204" pitchFamily="18" charset="0"/>
                          </a:rPr>
                          <m:t>P</m:t>
                        </m:r>
                      </m:e>
                      <m:sub>
                        <m:r>
                          <m:rPr>
                            <m:sty m:val="p"/>
                          </m:rPr>
                          <a:rPr lang="es-ES" sz="1400" b="0" i="1">
                            <a:solidFill>
                              <a:schemeClr val="tx1"/>
                            </a:solidFill>
                            <a:latin typeface="Cambria Math" panose="02040503050406030204" pitchFamily="18" charset="0"/>
                          </a:rPr>
                          <m:t>CTR</m:t>
                        </m:r>
                        <m:r>
                          <a:rPr lang="es-ES" sz="1400" b="0" i="1">
                            <a:solidFill>
                              <a:schemeClr val="tx1"/>
                            </a:solidFill>
                            <a:latin typeface="Cambria Math" panose="02040503050406030204" pitchFamily="18" charset="0"/>
                          </a:rPr>
                          <m:t>2</m:t>
                        </m:r>
                      </m:sub>
                    </m:sSub>
                    <m:r>
                      <a:rPr lang="es-ES" sz="1400" b="0" i="0" smtClean="0">
                        <a:solidFill>
                          <a:schemeClr val="tx1"/>
                        </a:solidFill>
                        <a:latin typeface="Cambria Math" panose="02040503050406030204" pitchFamily="18" charset="0"/>
                      </a:rPr>
                      <m:t>&gt;</m:t>
                    </m:r>
                    <m:r>
                      <a:rPr lang="es-ES" sz="1400" b="0" i="1">
                        <a:solidFill>
                          <a:schemeClr val="tx1"/>
                        </a:solidFill>
                        <a:latin typeface="Cambria Math" panose="02040503050406030204" pitchFamily="18" charset="0"/>
                      </a:rPr>
                      <m:t>0</m:t>
                    </m:r>
                  </m:oMath>
                </a14:m>
                <a:r>
                  <a:rPr lang="es-ES" sz="1400" dirty="0">
                    <a:solidFill>
                      <a:schemeClr val="tx1"/>
                    </a:solidFill>
                  </a:rPr>
                  <a:t>) </a:t>
                </a:r>
                <a:r>
                  <a:rPr lang="es-ES" sz="1400" b="1" dirty="0">
                    <a:solidFill>
                      <a:schemeClr val="accent5">
                        <a:lumMod val="75000"/>
                      </a:schemeClr>
                    </a:solidFill>
                  </a:rPr>
                  <a:t>entonces</a:t>
                </a:r>
                <a:r>
                  <a:rPr lang="es-ES" sz="1400" dirty="0">
                    <a:solidFill>
                      <a:schemeClr val="tx1"/>
                    </a:solidFill>
                  </a:rPr>
                  <a:t> </a:t>
                </a:r>
                <a14:m>
                  <m:oMath xmlns:m="http://schemas.openxmlformats.org/officeDocument/2006/math">
                    <m:sSub>
                      <m:sSubPr>
                        <m:ctrlPr>
                          <a:rPr lang="es-ES" sz="1400" i="1">
                            <a:solidFill>
                              <a:schemeClr val="tx1"/>
                            </a:solidFill>
                            <a:latin typeface="Cambria Math" panose="02040503050406030204" pitchFamily="18" charset="0"/>
                          </a:rPr>
                        </m:ctrlPr>
                      </m:sSubPr>
                      <m:e>
                        <m:r>
                          <m:rPr>
                            <m:sty m:val="p"/>
                          </m:rPr>
                          <a:rPr lang="es-ES" sz="1400" b="0" i="1">
                            <a:solidFill>
                              <a:schemeClr val="tx1"/>
                            </a:solidFill>
                            <a:latin typeface="Cambria Math" panose="02040503050406030204" pitchFamily="18" charset="0"/>
                          </a:rPr>
                          <m:t>P</m:t>
                        </m:r>
                      </m:e>
                      <m:sub>
                        <m:r>
                          <a:rPr lang="es-ES" sz="1400" b="0" i="1" smtClean="0">
                            <a:solidFill>
                              <a:schemeClr val="tx1"/>
                            </a:solidFill>
                            <a:latin typeface="Cambria Math" panose="02040503050406030204" pitchFamily="18" charset="0"/>
                          </a:rPr>
                          <m:t>𝑋𝐶</m:t>
                        </m:r>
                      </m:sub>
                    </m:sSub>
                  </m:oMath>
                </a14:m>
                <a:r>
                  <a:rPr lang="es-ES" sz="1400" dirty="0">
                    <a:solidFill>
                      <a:schemeClr val="tx1"/>
                    </a:solidFill>
                  </a:rPr>
                  <a:t> </a:t>
                </a:r>
                <a:r>
                  <a:rPr lang="es-ES" sz="1400" b="1" dirty="0">
                    <a:solidFill>
                      <a:schemeClr val="accent5">
                        <a:lumMod val="75000"/>
                      </a:schemeClr>
                    </a:solidFill>
                  </a:rPr>
                  <a:t>es</a:t>
                </a:r>
                <a:r>
                  <a:rPr lang="es-ES" sz="1400" dirty="0">
                    <a:solidFill>
                      <a:schemeClr val="tx1"/>
                    </a:solidFill>
                  </a:rPr>
                  <a:t> </a:t>
                </a:r>
                <a:r>
                  <a:rPr lang="es-ES" sz="1400" dirty="0" smtClean="0"/>
                  <a:t>NB</a:t>
                </a:r>
                <a:r>
                  <a:rPr lang="es-ES" sz="1400" dirty="0" smtClean="0">
                    <a:solidFill>
                      <a:schemeClr val="tx1"/>
                    </a:solidFill>
                  </a:rPr>
                  <a:t> (MG1 </a:t>
                </a:r>
                <a:r>
                  <a:rPr lang="es-ES" sz="1400" dirty="0" smtClean="0"/>
                  <a:t>inyecta potencia a la batería de MG2</a:t>
                </a:r>
                <a:r>
                  <a:rPr lang="es-ES" sz="1400" dirty="0" smtClean="0">
                    <a:solidFill>
                      <a:schemeClr val="tx1"/>
                    </a:solidFill>
                  </a:rPr>
                  <a:t>).</a:t>
                </a:r>
                <a:endParaRPr lang="es-ES" sz="1400" baseline="-25000" dirty="0">
                  <a:solidFill>
                    <a:schemeClr val="tx1"/>
                  </a:solidFill>
                </a:endParaRPr>
              </a:p>
            </p:txBody>
          </p:sp>
        </mc:Choice>
        <mc:Fallback xmlns="">
          <p:sp>
            <p:nvSpPr>
              <p:cNvPr id="21" name="7 CuadroTexto"/>
              <p:cNvSpPr txBox="1">
                <a:spLocks noRot="1" noChangeAspect="1" noMove="1" noResize="1" noEditPoints="1" noAdjustHandles="1" noChangeArrowheads="1" noChangeShapeType="1" noTextEdit="1"/>
              </p:cNvSpPr>
              <p:nvPr/>
            </p:nvSpPr>
            <p:spPr bwMode="auto">
              <a:xfrm>
                <a:off x="615040" y="2092563"/>
                <a:ext cx="3885313" cy="2677656"/>
              </a:xfrm>
              <a:prstGeom prst="rect">
                <a:avLst/>
              </a:prstGeom>
              <a:blipFill rotWithShape="0">
                <a:blip r:embed="rId10"/>
                <a:stretch>
                  <a:fillRect l="-471" r="-471" b="-22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7" name="6 CuadroTexto"/>
              <p:cNvSpPr txBox="1">
                <a:spLocks noChangeArrowheads="1"/>
              </p:cNvSpPr>
              <p:nvPr/>
            </p:nvSpPr>
            <p:spPr bwMode="auto">
              <a:xfrm>
                <a:off x="4733595" y="4501263"/>
                <a:ext cx="6980576" cy="4678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r>
                  <a:rPr lang="en-US" sz="1200" b="1" dirty="0" smtClean="0">
                    <a:solidFill>
                      <a:schemeClr val="accent5">
                        <a:lumMod val="75000"/>
                      </a:schemeClr>
                    </a:solidFill>
                    <a:latin typeface="Arial Narrow" panose="020B0606020202030204" pitchFamily="34" charset="0"/>
                  </a:rPr>
                  <a:t>SI</a:t>
                </a:r>
                <a:r>
                  <a:rPr lang="en-US" sz="1200" b="1" dirty="0" smtClean="0">
                    <a:solidFill>
                      <a:schemeClr val="tx1"/>
                    </a:solidFill>
                    <a:latin typeface="Arial Narrow" panose="020B0606020202030204" pitchFamily="34" charset="0"/>
                  </a:rPr>
                  <a:t> </a:t>
                </a:r>
                <a14:m>
                  <m:oMath xmlns:m="http://schemas.openxmlformats.org/officeDocument/2006/math">
                    <m:sSub>
                      <m:sSubPr>
                        <m:ctrlPr>
                          <a:rPr lang="es-ES" sz="1200" i="1" smtClean="0">
                            <a:solidFill>
                              <a:schemeClr val="tx1"/>
                            </a:solidFill>
                            <a:latin typeface="Cambria Math" panose="02040503050406030204" pitchFamily="18" charset="0"/>
                          </a:rPr>
                        </m:ctrlPr>
                      </m:sSubPr>
                      <m:e>
                        <m:r>
                          <a:rPr lang="es-ES" sz="1200">
                            <a:solidFill>
                              <a:schemeClr val="tx1"/>
                            </a:solidFill>
                            <a:latin typeface="Cambria Math" panose="02040503050406030204" pitchFamily="18" charset="0"/>
                          </a:rPr>
                          <m:t>𝑃</m:t>
                        </m:r>
                      </m:e>
                      <m:sub>
                        <m:r>
                          <a:rPr lang="es-ES" sz="1200">
                            <a:solidFill>
                              <a:schemeClr val="tx1"/>
                            </a:solidFill>
                            <a:latin typeface="Cambria Math" panose="02040503050406030204" pitchFamily="18" charset="0"/>
                          </a:rPr>
                          <m:t>𝐺𝑅𝐼𝐷</m:t>
                        </m:r>
                        <m:r>
                          <a:rPr lang="es-ES" sz="1200">
                            <a:solidFill>
                              <a:schemeClr val="tx1"/>
                            </a:solidFill>
                            <a:latin typeface="Cambria Math" panose="02040503050406030204" pitchFamily="18" charset="0"/>
                          </a:rPr>
                          <m:t>1_</m:t>
                        </m:r>
                        <m:r>
                          <m:rPr>
                            <m:sty m:val="p"/>
                          </m:rPr>
                          <a:rPr lang="es-ES" sz="1200" b="0" i="0" smtClean="0">
                            <a:solidFill>
                              <a:schemeClr val="tx1"/>
                            </a:solidFill>
                            <a:latin typeface="Cambria Math" panose="02040503050406030204" pitchFamily="18" charset="0"/>
                          </a:rPr>
                          <m:t>X</m:t>
                        </m:r>
                      </m:sub>
                    </m:sSub>
                  </m:oMath>
                </a14:m>
                <a:r>
                  <a:rPr lang="en-US" sz="1200" b="1" dirty="0" smtClean="0">
                    <a:solidFill>
                      <a:schemeClr val="tx1"/>
                    </a:solidFill>
                    <a:latin typeface="Arial Narrow" panose="020B0606020202030204" pitchFamily="34" charset="0"/>
                  </a:rPr>
                  <a:t>  </a:t>
                </a:r>
                <a:r>
                  <a:rPr lang="en-US" sz="1200" b="1" dirty="0" smtClean="0">
                    <a:solidFill>
                      <a:schemeClr val="accent5">
                        <a:lumMod val="75000"/>
                      </a:schemeClr>
                    </a:solidFill>
                    <a:latin typeface="Arial Narrow" panose="020B0606020202030204" pitchFamily="34" charset="0"/>
                  </a:rPr>
                  <a:t>ES</a:t>
                </a:r>
                <a:r>
                  <a:rPr lang="en-US" sz="1200" b="1" dirty="0" smtClean="0">
                    <a:solidFill>
                      <a:schemeClr val="tx1"/>
                    </a:solidFill>
                    <a:latin typeface="Arial Narrow" panose="020B0606020202030204" pitchFamily="34" charset="0"/>
                  </a:rPr>
                  <a:t> </a:t>
                </a:r>
                <a:r>
                  <a:rPr lang="en-US" sz="1200" dirty="0" smtClean="0">
                    <a:solidFill>
                      <a:schemeClr val="tx1"/>
                    </a:solidFill>
                    <a:latin typeface="Arial Narrow" panose="020B0606020202030204" pitchFamily="34" charset="0"/>
                  </a:rPr>
                  <a:t>NB</a:t>
                </a:r>
                <a:r>
                  <a:rPr lang="en-US" sz="1200" b="1" dirty="0" smtClean="0">
                    <a:solidFill>
                      <a:schemeClr val="tx1"/>
                    </a:solidFill>
                    <a:latin typeface="Arial Narrow" panose="020B0606020202030204" pitchFamily="34" charset="0"/>
                  </a:rPr>
                  <a:t> </a:t>
                </a:r>
                <a:r>
                  <a:rPr lang="en-US" sz="1200" b="1" dirty="0">
                    <a:solidFill>
                      <a:schemeClr val="accent5">
                        <a:lumMod val="75000"/>
                      </a:schemeClr>
                    </a:solidFill>
                    <a:latin typeface="Arial Narrow" panose="020B0606020202030204" pitchFamily="34" charset="0"/>
                  </a:rPr>
                  <a:t>AND</a:t>
                </a:r>
                <a:r>
                  <a:rPr lang="en-US" sz="1200" b="1" dirty="0">
                    <a:solidFill>
                      <a:schemeClr val="tx1"/>
                    </a:solidFill>
                    <a:latin typeface="Arial Narrow" panose="020B0606020202030204" pitchFamily="34" charset="0"/>
                  </a:rPr>
                  <a:t> </a:t>
                </a:r>
                <a14:m>
                  <m:oMath xmlns:m="http://schemas.openxmlformats.org/officeDocument/2006/math">
                    <m:sSub>
                      <m:sSubPr>
                        <m:ctrlPr>
                          <a:rPr lang="es-ES" sz="1200" i="1" smtClean="0">
                            <a:solidFill>
                              <a:schemeClr val="tx1"/>
                            </a:solidFill>
                            <a:latin typeface="Cambria Math" panose="02040503050406030204" pitchFamily="18" charset="0"/>
                          </a:rPr>
                        </m:ctrlPr>
                      </m:sSubPr>
                      <m:e>
                        <m:r>
                          <a:rPr lang="es-ES" sz="1200">
                            <a:solidFill>
                              <a:schemeClr val="tx1"/>
                            </a:solidFill>
                            <a:latin typeface="Cambria Math" panose="02040503050406030204" pitchFamily="18" charset="0"/>
                          </a:rPr>
                          <m:t>𝑃</m:t>
                        </m:r>
                      </m:e>
                      <m:sub>
                        <m:r>
                          <a:rPr lang="es-ES" sz="1200">
                            <a:solidFill>
                              <a:schemeClr val="tx1"/>
                            </a:solidFill>
                            <a:latin typeface="Cambria Math" panose="02040503050406030204" pitchFamily="18" charset="0"/>
                          </a:rPr>
                          <m:t>𝐺𝑅𝐼𝐷</m:t>
                        </m:r>
                        <m:r>
                          <a:rPr lang="es-ES" sz="1200">
                            <a:solidFill>
                              <a:schemeClr val="tx1"/>
                            </a:solidFill>
                            <a:latin typeface="Cambria Math" panose="02040503050406030204" pitchFamily="18" charset="0"/>
                          </a:rPr>
                          <m:t>2_</m:t>
                        </m:r>
                        <m:r>
                          <m:rPr>
                            <m:sty m:val="p"/>
                          </m:rPr>
                          <a:rPr lang="es-ES" sz="1200" b="0" i="0" smtClean="0">
                            <a:solidFill>
                              <a:schemeClr val="tx1"/>
                            </a:solidFill>
                            <a:latin typeface="Cambria Math" panose="02040503050406030204" pitchFamily="18" charset="0"/>
                          </a:rPr>
                          <m:t>X</m:t>
                        </m:r>
                      </m:sub>
                    </m:sSub>
                  </m:oMath>
                </a14:m>
                <a:r>
                  <a:rPr lang="en-US" sz="1200" b="1" dirty="0" smtClean="0">
                    <a:solidFill>
                      <a:schemeClr val="tx1"/>
                    </a:solidFill>
                    <a:latin typeface="Arial Narrow" panose="020B0606020202030204" pitchFamily="34" charset="0"/>
                  </a:rPr>
                  <a:t> </a:t>
                </a:r>
                <a:r>
                  <a:rPr lang="en-US" sz="1200" b="1" dirty="0">
                    <a:solidFill>
                      <a:schemeClr val="accent5">
                        <a:lumMod val="75000"/>
                      </a:schemeClr>
                    </a:solidFill>
                    <a:latin typeface="Arial Narrow" panose="020B0606020202030204" pitchFamily="34" charset="0"/>
                  </a:rPr>
                  <a:t>E</a:t>
                </a:r>
                <a:r>
                  <a:rPr lang="en-US" sz="1200" b="1" dirty="0" smtClean="0">
                    <a:solidFill>
                      <a:schemeClr val="accent5">
                        <a:lumMod val="75000"/>
                      </a:schemeClr>
                    </a:solidFill>
                    <a:latin typeface="Arial Narrow" panose="020B0606020202030204" pitchFamily="34" charset="0"/>
                  </a:rPr>
                  <a:t>S</a:t>
                </a:r>
                <a:r>
                  <a:rPr lang="en-US" sz="1200" b="1" dirty="0" smtClean="0">
                    <a:solidFill>
                      <a:schemeClr val="tx1"/>
                    </a:solidFill>
                    <a:latin typeface="Arial Narrow" panose="020B0606020202030204" pitchFamily="34" charset="0"/>
                  </a:rPr>
                  <a:t> </a:t>
                </a:r>
                <a:r>
                  <a:rPr lang="en-US" sz="1200" dirty="0" smtClean="0">
                    <a:solidFill>
                      <a:schemeClr val="tx1"/>
                    </a:solidFill>
                    <a:latin typeface="Arial Narrow" panose="020B0606020202030204" pitchFamily="34" charset="0"/>
                  </a:rPr>
                  <a:t>NB </a:t>
                </a:r>
                <a:r>
                  <a:rPr lang="en-US" sz="1200" b="1" dirty="0" smtClean="0">
                    <a:solidFill>
                      <a:schemeClr val="accent5">
                        <a:lumMod val="75000"/>
                      </a:schemeClr>
                    </a:solidFill>
                    <a:latin typeface="Arial Narrow" panose="020B0606020202030204" pitchFamily="34" charset="0"/>
                  </a:rPr>
                  <a:t>Y</a:t>
                </a:r>
                <a14:m>
                  <m:oMath xmlns:m="http://schemas.openxmlformats.org/officeDocument/2006/math">
                    <m:r>
                      <a:rPr lang="es-ES" sz="1200" b="1" smtClean="0">
                        <a:solidFill>
                          <a:schemeClr val="tx1"/>
                        </a:solidFill>
                        <a:latin typeface="Cambria Math" panose="02040503050406030204" pitchFamily="18" charset="0"/>
                      </a:rPr>
                      <m:t> </m:t>
                    </m:r>
                    <m:r>
                      <a:rPr lang="es-ES" sz="1200" smtClean="0">
                        <a:solidFill>
                          <a:schemeClr val="tx1"/>
                        </a:solidFill>
                        <a:latin typeface="Cambria Math" panose="02040503050406030204" pitchFamily="18" charset="0"/>
                      </a:rPr>
                      <m:t>𝑆𝑂𝐶</m:t>
                    </m:r>
                    <m:r>
                      <a:rPr lang="es-ES" sz="1200" smtClean="0">
                        <a:solidFill>
                          <a:schemeClr val="tx1"/>
                        </a:solidFill>
                        <a:latin typeface="Cambria Math" panose="02040503050406030204" pitchFamily="18" charset="0"/>
                      </a:rPr>
                      <m:t>1</m:t>
                    </m:r>
                  </m:oMath>
                </a14:m>
                <a:r>
                  <a:rPr lang="en-US" sz="1200" b="1" dirty="0" smtClean="0">
                    <a:solidFill>
                      <a:schemeClr val="tx1"/>
                    </a:solidFill>
                    <a:latin typeface="Arial Narrow" panose="020B0606020202030204" pitchFamily="34" charset="0"/>
                  </a:rPr>
                  <a:t> </a:t>
                </a:r>
                <a:r>
                  <a:rPr lang="en-US" sz="1200" b="1" dirty="0" smtClean="0">
                    <a:solidFill>
                      <a:schemeClr val="accent5">
                        <a:lumMod val="75000"/>
                      </a:schemeClr>
                    </a:solidFill>
                    <a:latin typeface="Arial Narrow" panose="020B0606020202030204" pitchFamily="34" charset="0"/>
                  </a:rPr>
                  <a:t>ES</a:t>
                </a:r>
                <a:r>
                  <a:rPr lang="en-US" sz="1200" b="1" dirty="0" smtClean="0">
                    <a:solidFill>
                      <a:schemeClr val="tx1"/>
                    </a:solidFill>
                    <a:latin typeface="Arial Narrow" panose="020B0606020202030204" pitchFamily="34" charset="0"/>
                  </a:rPr>
                  <a:t> </a:t>
                </a:r>
                <a:r>
                  <a:rPr lang="en-US" sz="1200" dirty="0" smtClean="0">
                    <a:solidFill>
                      <a:schemeClr val="tx1"/>
                    </a:solidFill>
                    <a:latin typeface="Arial Narrow" panose="020B0606020202030204" pitchFamily="34" charset="0"/>
                  </a:rPr>
                  <a:t>PB</a:t>
                </a:r>
                <a:r>
                  <a:rPr lang="en-US" sz="1200" b="1" dirty="0" smtClean="0">
                    <a:solidFill>
                      <a:schemeClr val="tx1"/>
                    </a:solidFill>
                    <a:latin typeface="Arial Narrow" panose="020B0606020202030204" pitchFamily="34" charset="0"/>
                  </a:rPr>
                  <a:t> </a:t>
                </a:r>
                <a:r>
                  <a:rPr lang="en-US" sz="1200" b="1" dirty="0" smtClean="0">
                    <a:solidFill>
                      <a:schemeClr val="accent5">
                        <a:lumMod val="75000"/>
                      </a:schemeClr>
                    </a:solidFill>
                    <a:latin typeface="Arial Narrow" panose="020B0606020202030204" pitchFamily="34" charset="0"/>
                  </a:rPr>
                  <a:t>Y</a:t>
                </a:r>
                <a14:m>
                  <m:oMath xmlns:m="http://schemas.openxmlformats.org/officeDocument/2006/math">
                    <m:r>
                      <a:rPr lang="es-ES" sz="1200" b="1" smtClean="0">
                        <a:solidFill>
                          <a:schemeClr val="accent5">
                            <a:lumMod val="75000"/>
                          </a:schemeClr>
                        </a:solidFill>
                        <a:latin typeface="Cambria Math" panose="02040503050406030204" pitchFamily="18" charset="0"/>
                      </a:rPr>
                      <m:t> </m:t>
                    </m:r>
                    <m:r>
                      <a:rPr lang="es-ES" sz="1200" smtClean="0">
                        <a:solidFill>
                          <a:schemeClr val="tx1"/>
                        </a:solidFill>
                        <a:latin typeface="Cambria Math" panose="02040503050406030204" pitchFamily="18" charset="0"/>
                      </a:rPr>
                      <m:t>𝑆𝑂𝐶</m:t>
                    </m:r>
                    <m:r>
                      <a:rPr lang="es-ES" sz="1200" smtClean="0">
                        <a:solidFill>
                          <a:schemeClr val="tx1"/>
                        </a:solidFill>
                        <a:latin typeface="Cambria Math" panose="02040503050406030204" pitchFamily="18" charset="0"/>
                      </a:rPr>
                      <m:t>2</m:t>
                    </m:r>
                  </m:oMath>
                </a14:m>
                <a:r>
                  <a:rPr lang="en-US" sz="1200" b="1" dirty="0" smtClean="0">
                    <a:solidFill>
                      <a:schemeClr val="tx1"/>
                    </a:solidFill>
                    <a:latin typeface="Arial Narrow" panose="020B0606020202030204" pitchFamily="34" charset="0"/>
                  </a:rPr>
                  <a:t> </a:t>
                </a:r>
                <a:r>
                  <a:rPr lang="en-US" sz="1200" b="1" dirty="0" smtClean="0">
                    <a:solidFill>
                      <a:schemeClr val="accent5">
                        <a:lumMod val="75000"/>
                      </a:schemeClr>
                    </a:solidFill>
                    <a:latin typeface="Arial Narrow" panose="020B0606020202030204" pitchFamily="34" charset="0"/>
                  </a:rPr>
                  <a:t>ES</a:t>
                </a:r>
                <a:r>
                  <a:rPr lang="en-US" sz="1200" b="1" dirty="0" smtClean="0">
                    <a:solidFill>
                      <a:schemeClr val="tx1"/>
                    </a:solidFill>
                    <a:latin typeface="Arial Narrow" panose="020B0606020202030204" pitchFamily="34" charset="0"/>
                  </a:rPr>
                  <a:t> </a:t>
                </a:r>
                <a:r>
                  <a:rPr lang="en-US" sz="1200" dirty="0" smtClean="0">
                    <a:solidFill>
                      <a:schemeClr val="tx1"/>
                    </a:solidFill>
                    <a:latin typeface="Arial Narrow" panose="020B0606020202030204" pitchFamily="34" charset="0"/>
                  </a:rPr>
                  <a:t>NB</a:t>
                </a:r>
                <a:r>
                  <a:rPr lang="en-US" sz="1200" b="1" dirty="0" smtClean="0">
                    <a:solidFill>
                      <a:schemeClr val="tx1"/>
                    </a:solidFill>
                    <a:latin typeface="Arial Narrow" panose="020B0606020202030204" pitchFamily="34" charset="0"/>
                  </a:rPr>
                  <a:t> </a:t>
                </a:r>
                <a:r>
                  <a:rPr lang="en-US" sz="1200" b="1" dirty="0" smtClean="0">
                    <a:solidFill>
                      <a:schemeClr val="accent5">
                        <a:lumMod val="75000"/>
                      </a:schemeClr>
                    </a:solidFill>
                    <a:latin typeface="Arial Narrow" panose="020B0606020202030204" pitchFamily="34" charset="0"/>
                  </a:rPr>
                  <a:t>Y</a:t>
                </a:r>
                <a14:m>
                  <m:oMath xmlns:m="http://schemas.openxmlformats.org/officeDocument/2006/math">
                    <m:r>
                      <a:rPr lang="es-ES" sz="1200" b="1" smtClean="0">
                        <a:solidFill>
                          <a:schemeClr val="tx1"/>
                        </a:solidFill>
                        <a:latin typeface="Cambria Math" panose="02040503050406030204" pitchFamily="18" charset="0"/>
                      </a:rPr>
                      <m:t> </m:t>
                    </m:r>
                    <m:sSub>
                      <m:sSubPr>
                        <m:ctrlPr>
                          <a:rPr lang="es-ES" sz="1200" i="1" smtClean="0">
                            <a:solidFill>
                              <a:schemeClr val="tx1"/>
                            </a:solidFill>
                            <a:latin typeface="Cambria Math" panose="02040503050406030204" pitchFamily="18" charset="0"/>
                          </a:rPr>
                        </m:ctrlPr>
                      </m:sSubPr>
                      <m:e>
                        <m:r>
                          <a:rPr lang="es-ES" sz="1200">
                            <a:solidFill>
                              <a:schemeClr val="tx1"/>
                            </a:solidFill>
                            <a:latin typeface="Cambria Math" panose="02040503050406030204" pitchFamily="18" charset="0"/>
                          </a:rPr>
                          <m:t>𝑃</m:t>
                        </m:r>
                      </m:e>
                      <m:sub>
                        <m:r>
                          <a:rPr lang="es-ES" sz="1200">
                            <a:solidFill>
                              <a:schemeClr val="tx1"/>
                            </a:solidFill>
                            <a:latin typeface="Cambria Math" panose="02040503050406030204" pitchFamily="18" charset="0"/>
                          </a:rPr>
                          <m:t>𝐶𝑇𝑅</m:t>
                        </m:r>
                        <m:r>
                          <a:rPr lang="es-ES" sz="1200">
                            <a:solidFill>
                              <a:schemeClr val="tx1"/>
                            </a:solidFill>
                            <a:latin typeface="Cambria Math" panose="02040503050406030204" pitchFamily="18" charset="0"/>
                          </a:rPr>
                          <m:t>1</m:t>
                        </m:r>
                      </m:sub>
                    </m:sSub>
                  </m:oMath>
                </a14:m>
                <a:r>
                  <a:rPr lang="en-US" sz="1200" b="1" dirty="0" smtClean="0">
                    <a:solidFill>
                      <a:schemeClr val="accent5">
                        <a:lumMod val="75000"/>
                      </a:schemeClr>
                    </a:solidFill>
                    <a:latin typeface="Arial Narrow" panose="020B0606020202030204" pitchFamily="34" charset="0"/>
                  </a:rPr>
                  <a:t> ES</a:t>
                </a:r>
                <a:r>
                  <a:rPr lang="en-US" sz="1200" b="1" dirty="0" smtClean="0">
                    <a:solidFill>
                      <a:schemeClr val="tx1"/>
                    </a:solidFill>
                    <a:latin typeface="Arial Narrow" panose="020B0606020202030204" pitchFamily="34" charset="0"/>
                  </a:rPr>
                  <a:t> </a:t>
                </a:r>
                <a:r>
                  <a:rPr lang="en-US" sz="1200" dirty="0" smtClean="0">
                    <a:solidFill>
                      <a:schemeClr val="tx1"/>
                    </a:solidFill>
                    <a:latin typeface="Arial Narrow" panose="020B0606020202030204" pitchFamily="34" charset="0"/>
                  </a:rPr>
                  <a:t>NB</a:t>
                </a:r>
                <a:r>
                  <a:rPr lang="en-US" sz="1200" b="1" dirty="0" smtClean="0">
                    <a:solidFill>
                      <a:schemeClr val="tx1"/>
                    </a:solidFill>
                    <a:latin typeface="Arial Narrow" panose="020B0606020202030204" pitchFamily="34" charset="0"/>
                  </a:rPr>
                  <a:t> </a:t>
                </a:r>
                <a:r>
                  <a:rPr lang="en-US" sz="1200" b="1" dirty="0" smtClean="0">
                    <a:solidFill>
                      <a:schemeClr val="accent5">
                        <a:lumMod val="75000"/>
                      </a:schemeClr>
                    </a:solidFill>
                    <a:latin typeface="Arial Narrow" panose="020B0606020202030204" pitchFamily="34" charset="0"/>
                  </a:rPr>
                  <a:t>AND</a:t>
                </a:r>
                <a:r>
                  <a:rPr lang="en-US" sz="1200" b="1" dirty="0" smtClean="0">
                    <a:solidFill>
                      <a:schemeClr val="tx1"/>
                    </a:solidFill>
                    <a:latin typeface="Arial Narrow" panose="020B0606020202030204" pitchFamily="34" charset="0"/>
                  </a:rPr>
                  <a:t> </a:t>
                </a:r>
                <a14:m>
                  <m:oMath xmlns:m="http://schemas.openxmlformats.org/officeDocument/2006/math">
                    <m:sSub>
                      <m:sSubPr>
                        <m:ctrlPr>
                          <a:rPr lang="es-ES" sz="1200" i="1" smtClean="0">
                            <a:solidFill>
                              <a:schemeClr val="tx1"/>
                            </a:solidFill>
                            <a:latin typeface="Cambria Math" panose="02040503050406030204" pitchFamily="18" charset="0"/>
                          </a:rPr>
                        </m:ctrlPr>
                      </m:sSubPr>
                      <m:e>
                        <m:r>
                          <a:rPr lang="es-ES" sz="1200">
                            <a:solidFill>
                              <a:schemeClr val="tx1"/>
                            </a:solidFill>
                            <a:latin typeface="Cambria Math" panose="02040503050406030204" pitchFamily="18" charset="0"/>
                          </a:rPr>
                          <m:t>𝑃</m:t>
                        </m:r>
                      </m:e>
                      <m:sub>
                        <m:r>
                          <a:rPr lang="es-ES" sz="1200">
                            <a:solidFill>
                              <a:schemeClr val="tx1"/>
                            </a:solidFill>
                            <a:latin typeface="Cambria Math" panose="02040503050406030204" pitchFamily="18" charset="0"/>
                          </a:rPr>
                          <m:t>𝐶𝑇𝑅</m:t>
                        </m:r>
                        <m:r>
                          <a:rPr lang="es-ES" sz="1200">
                            <a:solidFill>
                              <a:schemeClr val="tx1"/>
                            </a:solidFill>
                            <a:latin typeface="Cambria Math" panose="02040503050406030204" pitchFamily="18" charset="0"/>
                          </a:rPr>
                          <m:t>2</m:t>
                        </m:r>
                      </m:sub>
                    </m:sSub>
                  </m:oMath>
                </a14:m>
                <a:r>
                  <a:rPr lang="en-US" sz="1200" b="1" dirty="0" smtClean="0">
                    <a:solidFill>
                      <a:schemeClr val="tx1"/>
                    </a:solidFill>
                    <a:latin typeface="Arial Narrow" panose="020B0606020202030204" pitchFamily="34" charset="0"/>
                  </a:rPr>
                  <a:t> </a:t>
                </a:r>
                <a:r>
                  <a:rPr lang="en-US" sz="1200" b="1" dirty="0" smtClean="0">
                    <a:solidFill>
                      <a:schemeClr val="accent5">
                        <a:lumMod val="75000"/>
                      </a:schemeClr>
                    </a:solidFill>
                    <a:latin typeface="Arial Narrow" panose="020B0606020202030204" pitchFamily="34" charset="0"/>
                  </a:rPr>
                  <a:t>ES</a:t>
                </a:r>
                <a:r>
                  <a:rPr lang="en-US" sz="1200" b="1" dirty="0" smtClean="0">
                    <a:solidFill>
                      <a:schemeClr val="tx1"/>
                    </a:solidFill>
                    <a:latin typeface="Arial Narrow" panose="020B0606020202030204" pitchFamily="34" charset="0"/>
                  </a:rPr>
                  <a:t> </a:t>
                </a:r>
                <a:r>
                  <a:rPr lang="en-US" sz="1200" dirty="0">
                    <a:latin typeface="Arial Narrow" panose="020B0606020202030204" pitchFamily="34" charset="0"/>
                  </a:rPr>
                  <a:t>P</a:t>
                </a:r>
                <a:r>
                  <a:rPr lang="en-US" sz="1200" dirty="0" smtClean="0">
                    <a:solidFill>
                      <a:schemeClr val="tx1"/>
                    </a:solidFill>
                    <a:latin typeface="Arial Narrow" panose="020B0606020202030204" pitchFamily="34" charset="0"/>
                  </a:rPr>
                  <a:t>B</a:t>
                </a:r>
                <a:r>
                  <a:rPr lang="en-US" sz="1200" b="1" dirty="0" smtClean="0">
                    <a:solidFill>
                      <a:schemeClr val="tx1"/>
                    </a:solidFill>
                    <a:latin typeface="Arial Narrow" panose="020B0606020202030204" pitchFamily="34" charset="0"/>
                  </a:rPr>
                  <a:t> </a:t>
                </a:r>
                <a:r>
                  <a:rPr lang="en-US" sz="1200" b="1" dirty="0" smtClean="0">
                    <a:solidFill>
                      <a:schemeClr val="accent5">
                        <a:lumMod val="75000"/>
                      </a:schemeClr>
                    </a:solidFill>
                    <a:latin typeface="Arial Narrow" panose="020B0606020202030204" pitchFamily="34" charset="0"/>
                  </a:rPr>
                  <a:t>ENTONCES </a:t>
                </a:r>
                <a14:m>
                  <m:oMath xmlns:m="http://schemas.openxmlformats.org/officeDocument/2006/math">
                    <m:sSub>
                      <m:sSubPr>
                        <m:ctrlPr>
                          <a:rPr lang="es-ES" sz="1200" i="1" smtClean="0">
                            <a:solidFill>
                              <a:schemeClr val="tx1"/>
                            </a:solidFill>
                            <a:latin typeface="Cambria Math" panose="02040503050406030204" pitchFamily="18" charset="0"/>
                          </a:rPr>
                        </m:ctrlPr>
                      </m:sSubPr>
                      <m:e>
                        <m:r>
                          <a:rPr lang="es-ES" sz="1200">
                            <a:solidFill>
                              <a:schemeClr val="tx1"/>
                            </a:solidFill>
                            <a:latin typeface="Cambria Math" panose="02040503050406030204" pitchFamily="18" charset="0"/>
                          </a:rPr>
                          <m:t>𝑃</m:t>
                        </m:r>
                      </m:e>
                      <m:sub>
                        <m:r>
                          <a:rPr lang="es-ES" sz="1200" b="0" i="1" smtClean="0">
                            <a:solidFill>
                              <a:schemeClr val="tx1"/>
                            </a:solidFill>
                            <a:latin typeface="Cambria Math" panose="02040503050406030204" pitchFamily="18" charset="0"/>
                          </a:rPr>
                          <m:t>𝑋𝐶</m:t>
                        </m:r>
                      </m:sub>
                    </m:sSub>
                  </m:oMath>
                </a14:m>
                <a:r>
                  <a:rPr lang="en-US" sz="1200" b="1" dirty="0" smtClean="0">
                    <a:solidFill>
                      <a:schemeClr val="tx1"/>
                    </a:solidFill>
                    <a:latin typeface="Arial Narrow" panose="020B0606020202030204" pitchFamily="34" charset="0"/>
                  </a:rPr>
                  <a:t> </a:t>
                </a:r>
                <a:r>
                  <a:rPr lang="en-US" sz="1200" b="1" dirty="0" smtClean="0">
                    <a:solidFill>
                      <a:schemeClr val="accent5">
                        <a:lumMod val="75000"/>
                      </a:schemeClr>
                    </a:solidFill>
                    <a:latin typeface="Arial Narrow" panose="020B0606020202030204" pitchFamily="34" charset="0"/>
                  </a:rPr>
                  <a:t>ES</a:t>
                </a:r>
                <a:r>
                  <a:rPr lang="en-US" sz="1200" b="1" dirty="0" smtClean="0">
                    <a:solidFill>
                      <a:schemeClr val="tx1"/>
                    </a:solidFill>
                    <a:latin typeface="Arial Narrow" panose="020B0606020202030204" pitchFamily="34" charset="0"/>
                  </a:rPr>
                  <a:t> </a:t>
                </a:r>
                <a:r>
                  <a:rPr lang="en-US" sz="1200" dirty="0" smtClean="0">
                    <a:solidFill>
                      <a:schemeClr val="tx1"/>
                    </a:solidFill>
                    <a:latin typeface="Arial Narrow" panose="020B0606020202030204" pitchFamily="34" charset="0"/>
                  </a:rPr>
                  <a:t>NB.</a:t>
                </a:r>
                <a:endParaRPr lang="es-EC" sz="1200" dirty="0">
                  <a:solidFill>
                    <a:schemeClr val="tx1"/>
                  </a:solidFill>
                  <a:latin typeface="Arial Narrow" panose="020B0606020202030204" pitchFamily="34" charset="0"/>
                </a:endParaRPr>
              </a:p>
            </p:txBody>
          </p:sp>
        </mc:Choice>
        <mc:Fallback xmlns="">
          <p:sp>
            <p:nvSpPr>
              <p:cNvPr id="27" name="6 CuadroTexto"/>
              <p:cNvSpPr txBox="1">
                <a:spLocks noRot="1" noChangeAspect="1" noMove="1" noResize="1" noEditPoints="1" noAdjustHandles="1" noChangeArrowheads="1" noChangeShapeType="1" noTextEdit="1"/>
              </p:cNvSpPr>
              <p:nvPr/>
            </p:nvSpPr>
            <p:spPr bwMode="auto">
              <a:xfrm>
                <a:off x="4733595" y="4501263"/>
                <a:ext cx="6980576" cy="467885"/>
              </a:xfrm>
              <a:prstGeom prst="rect">
                <a:avLst/>
              </a:prstGeom>
              <a:blipFill rotWithShape="0">
                <a:blip r:embed="rId11"/>
                <a:stretch>
                  <a:fillRect l="-87" t="-1299" b="-77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 name="6 CuadroTexto"/>
              <p:cNvSpPr txBox="1">
                <a:spLocks noChangeArrowheads="1"/>
              </p:cNvSpPr>
              <p:nvPr/>
            </p:nvSpPr>
            <p:spPr bwMode="auto">
              <a:xfrm>
                <a:off x="4738837" y="4501263"/>
                <a:ext cx="6980576" cy="4678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r>
                  <a:rPr lang="en-US" sz="1200" b="1" dirty="0" smtClean="0">
                    <a:solidFill>
                      <a:schemeClr val="accent5">
                        <a:lumMod val="75000"/>
                      </a:schemeClr>
                    </a:solidFill>
                    <a:latin typeface="Arial Narrow" panose="020B0606020202030204" pitchFamily="34" charset="0"/>
                  </a:rPr>
                  <a:t>SI</a:t>
                </a:r>
                <a:r>
                  <a:rPr lang="en-US" sz="1200" b="1" dirty="0" smtClean="0">
                    <a:solidFill>
                      <a:schemeClr val="tx1"/>
                    </a:solidFill>
                    <a:latin typeface="Arial Narrow" panose="020B0606020202030204" pitchFamily="34" charset="0"/>
                  </a:rPr>
                  <a:t> </a:t>
                </a:r>
                <a14:m>
                  <m:oMath xmlns:m="http://schemas.openxmlformats.org/officeDocument/2006/math">
                    <m:sSub>
                      <m:sSubPr>
                        <m:ctrlPr>
                          <a:rPr lang="es-ES" sz="1200" i="1" smtClean="0">
                            <a:solidFill>
                              <a:schemeClr val="tx1"/>
                            </a:solidFill>
                            <a:latin typeface="Cambria Math" panose="02040503050406030204" pitchFamily="18" charset="0"/>
                          </a:rPr>
                        </m:ctrlPr>
                      </m:sSubPr>
                      <m:e>
                        <m:r>
                          <a:rPr lang="es-ES" sz="1200">
                            <a:solidFill>
                              <a:schemeClr val="tx1"/>
                            </a:solidFill>
                            <a:latin typeface="Cambria Math" panose="02040503050406030204" pitchFamily="18" charset="0"/>
                          </a:rPr>
                          <m:t>𝑃</m:t>
                        </m:r>
                      </m:e>
                      <m:sub>
                        <m:r>
                          <a:rPr lang="es-ES" sz="1200">
                            <a:solidFill>
                              <a:schemeClr val="tx1"/>
                            </a:solidFill>
                            <a:latin typeface="Cambria Math" panose="02040503050406030204" pitchFamily="18" charset="0"/>
                          </a:rPr>
                          <m:t>𝐺𝑅𝐼𝐷</m:t>
                        </m:r>
                        <m:r>
                          <a:rPr lang="es-ES" sz="1200">
                            <a:solidFill>
                              <a:schemeClr val="tx1"/>
                            </a:solidFill>
                            <a:latin typeface="Cambria Math" panose="02040503050406030204" pitchFamily="18" charset="0"/>
                          </a:rPr>
                          <m:t>1_</m:t>
                        </m:r>
                        <m:r>
                          <m:rPr>
                            <m:sty m:val="p"/>
                          </m:rPr>
                          <a:rPr lang="es-ES" sz="1200" b="0" i="0" smtClean="0">
                            <a:solidFill>
                              <a:schemeClr val="tx1"/>
                            </a:solidFill>
                            <a:latin typeface="Cambria Math" panose="02040503050406030204" pitchFamily="18" charset="0"/>
                          </a:rPr>
                          <m:t>X</m:t>
                        </m:r>
                      </m:sub>
                    </m:sSub>
                  </m:oMath>
                </a14:m>
                <a:r>
                  <a:rPr lang="en-US" sz="1200" b="1" dirty="0" smtClean="0">
                    <a:solidFill>
                      <a:schemeClr val="tx1"/>
                    </a:solidFill>
                    <a:latin typeface="Arial Narrow" panose="020B0606020202030204" pitchFamily="34" charset="0"/>
                  </a:rPr>
                  <a:t>  </a:t>
                </a:r>
                <a:r>
                  <a:rPr lang="en-US" sz="1200" b="1" dirty="0" smtClean="0">
                    <a:solidFill>
                      <a:schemeClr val="accent5">
                        <a:lumMod val="75000"/>
                      </a:schemeClr>
                    </a:solidFill>
                    <a:latin typeface="Arial Narrow" panose="020B0606020202030204" pitchFamily="34" charset="0"/>
                  </a:rPr>
                  <a:t>ES</a:t>
                </a:r>
                <a:r>
                  <a:rPr lang="en-US" sz="1200" b="1" dirty="0" smtClean="0">
                    <a:solidFill>
                      <a:schemeClr val="tx1"/>
                    </a:solidFill>
                    <a:latin typeface="Arial Narrow" panose="020B0606020202030204" pitchFamily="34" charset="0"/>
                  </a:rPr>
                  <a:t> </a:t>
                </a:r>
                <a:r>
                  <a:rPr lang="en-US" sz="1200" dirty="0">
                    <a:latin typeface="Arial Narrow" panose="020B0606020202030204" pitchFamily="34" charset="0"/>
                  </a:rPr>
                  <a:t>P</a:t>
                </a:r>
                <a:r>
                  <a:rPr lang="en-US" sz="1200" dirty="0" smtClean="0">
                    <a:solidFill>
                      <a:schemeClr val="tx1"/>
                    </a:solidFill>
                    <a:latin typeface="Arial Narrow" panose="020B0606020202030204" pitchFamily="34" charset="0"/>
                  </a:rPr>
                  <a:t>B</a:t>
                </a:r>
                <a:r>
                  <a:rPr lang="en-US" sz="1200" b="1" dirty="0" smtClean="0">
                    <a:solidFill>
                      <a:schemeClr val="tx1"/>
                    </a:solidFill>
                    <a:latin typeface="Arial Narrow" panose="020B0606020202030204" pitchFamily="34" charset="0"/>
                  </a:rPr>
                  <a:t> </a:t>
                </a:r>
                <a:r>
                  <a:rPr lang="en-US" sz="1200" b="1" dirty="0">
                    <a:solidFill>
                      <a:schemeClr val="accent5">
                        <a:lumMod val="75000"/>
                      </a:schemeClr>
                    </a:solidFill>
                    <a:latin typeface="Arial Narrow" panose="020B0606020202030204" pitchFamily="34" charset="0"/>
                  </a:rPr>
                  <a:t>AND</a:t>
                </a:r>
                <a:r>
                  <a:rPr lang="en-US" sz="1200" b="1" dirty="0">
                    <a:solidFill>
                      <a:schemeClr val="tx1"/>
                    </a:solidFill>
                    <a:latin typeface="Arial Narrow" panose="020B0606020202030204" pitchFamily="34" charset="0"/>
                  </a:rPr>
                  <a:t> </a:t>
                </a:r>
                <a14:m>
                  <m:oMath xmlns:m="http://schemas.openxmlformats.org/officeDocument/2006/math">
                    <m:sSub>
                      <m:sSubPr>
                        <m:ctrlPr>
                          <a:rPr lang="es-ES" sz="1200" i="1" smtClean="0">
                            <a:solidFill>
                              <a:schemeClr val="tx1"/>
                            </a:solidFill>
                            <a:latin typeface="Cambria Math" panose="02040503050406030204" pitchFamily="18" charset="0"/>
                          </a:rPr>
                        </m:ctrlPr>
                      </m:sSubPr>
                      <m:e>
                        <m:r>
                          <a:rPr lang="es-ES" sz="1200">
                            <a:solidFill>
                              <a:schemeClr val="tx1"/>
                            </a:solidFill>
                            <a:latin typeface="Cambria Math" panose="02040503050406030204" pitchFamily="18" charset="0"/>
                          </a:rPr>
                          <m:t>𝑃</m:t>
                        </m:r>
                      </m:e>
                      <m:sub>
                        <m:r>
                          <a:rPr lang="es-ES" sz="1200">
                            <a:solidFill>
                              <a:schemeClr val="tx1"/>
                            </a:solidFill>
                            <a:latin typeface="Cambria Math" panose="02040503050406030204" pitchFamily="18" charset="0"/>
                          </a:rPr>
                          <m:t>𝐺𝑅𝐼𝐷</m:t>
                        </m:r>
                        <m:r>
                          <a:rPr lang="es-ES" sz="1200">
                            <a:solidFill>
                              <a:schemeClr val="tx1"/>
                            </a:solidFill>
                            <a:latin typeface="Cambria Math" panose="02040503050406030204" pitchFamily="18" charset="0"/>
                          </a:rPr>
                          <m:t>2_</m:t>
                        </m:r>
                        <m:r>
                          <m:rPr>
                            <m:sty m:val="p"/>
                          </m:rPr>
                          <a:rPr lang="es-ES" sz="1200" b="0" i="0" smtClean="0">
                            <a:solidFill>
                              <a:schemeClr val="tx1"/>
                            </a:solidFill>
                            <a:latin typeface="Cambria Math" panose="02040503050406030204" pitchFamily="18" charset="0"/>
                          </a:rPr>
                          <m:t>X</m:t>
                        </m:r>
                      </m:sub>
                    </m:sSub>
                  </m:oMath>
                </a14:m>
                <a:r>
                  <a:rPr lang="en-US" sz="1200" b="1" dirty="0" smtClean="0">
                    <a:solidFill>
                      <a:schemeClr val="tx1"/>
                    </a:solidFill>
                    <a:latin typeface="Arial Narrow" panose="020B0606020202030204" pitchFamily="34" charset="0"/>
                  </a:rPr>
                  <a:t> </a:t>
                </a:r>
                <a:r>
                  <a:rPr lang="en-US" sz="1200" b="1" dirty="0">
                    <a:solidFill>
                      <a:schemeClr val="accent5">
                        <a:lumMod val="75000"/>
                      </a:schemeClr>
                    </a:solidFill>
                    <a:latin typeface="Arial Narrow" panose="020B0606020202030204" pitchFamily="34" charset="0"/>
                  </a:rPr>
                  <a:t>E</a:t>
                </a:r>
                <a:r>
                  <a:rPr lang="en-US" sz="1200" b="1" dirty="0" smtClean="0">
                    <a:solidFill>
                      <a:schemeClr val="accent5">
                        <a:lumMod val="75000"/>
                      </a:schemeClr>
                    </a:solidFill>
                    <a:latin typeface="Arial Narrow" panose="020B0606020202030204" pitchFamily="34" charset="0"/>
                  </a:rPr>
                  <a:t>S</a:t>
                </a:r>
                <a:r>
                  <a:rPr lang="en-US" sz="1200" b="1" dirty="0" smtClean="0">
                    <a:solidFill>
                      <a:schemeClr val="tx1"/>
                    </a:solidFill>
                    <a:latin typeface="Arial Narrow" panose="020B0606020202030204" pitchFamily="34" charset="0"/>
                  </a:rPr>
                  <a:t> </a:t>
                </a:r>
                <a:r>
                  <a:rPr lang="en-US" sz="1200" dirty="0" smtClean="0">
                    <a:solidFill>
                      <a:schemeClr val="tx1"/>
                    </a:solidFill>
                    <a:latin typeface="Arial Narrow" panose="020B0606020202030204" pitchFamily="34" charset="0"/>
                  </a:rPr>
                  <a:t>NB </a:t>
                </a:r>
                <a:r>
                  <a:rPr lang="en-US" sz="1200" b="1" dirty="0" smtClean="0">
                    <a:solidFill>
                      <a:schemeClr val="accent5">
                        <a:lumMod val="75000"/>
                      </a:schemeClr>
                    </a:solidFill>
                    <a:latin typeface="Arial Narrow" panose="020B0606020202030204" pitchFamily="34" charset="0"/>
                  </a:rPr>
                  <a:t>Y</a:t>
                </a:r>
                <a14:m>
                  <m:oMath xmlns:m="http://schemas.openxmlformats.org/officeDocument/2006/math">
                    <m:r>
                      <a:rPr lang="es-ES" sz="1200" b="1" smtClean="0">
                        <a:solidFill>
                          <a:schemeClr val="tx1"/>
                        </a:solidFill>
                        <a:latin typeface="Cambria Math" panose="02040503050406030204" pitchFamily="18" charset="0"/>
                      </a:rPr>
                      <m:t> </m:t>
                    </m:r>
                    <m:r>
                      <a:rPr lang="es-ES" sz="1200" smtClean="0">
                        <a:solidFill>
                          <a:schemeClr val="tx1"/>
                        </a:solidFill>
                        <a:latin typeface="Cambria Math" panose="02040503050406030204" pitchFamily="18" charset="0"/>
                      </a:rPr>
                      <m:t>𝑆𝑂𝐶</m:t>
                    </m:r>
                    <m:r>
                      <a:rPr lang="es-ES" sz="1200" smtClean="0">
                        <a:solidFill>
                          <a:schemeClr val="tx1"/>
                        </a:solidFill>
                        <a:latin typeface="Cambria Math" panose="02040503050406030204" pitchFamily="18" charset="0"/>
                      </a:rPr>
                      <m:t>1</m:t>
                    </m:r>
                  </m:oMath>
                </a14:m>
                <a:r>
                  <a:rPr lang="en-US" sz="1200" b="1" dirty="0" smtClean="0">
                    <a:solidFill>
                      <a:schemeClr val="tx1"/>
                    </a:solidFill>
                    <a:latin typeface="Arial Narrow" panose="020B0606020202030204" pitchFamily="34" charset="0"/>
                  </a:rPr>
                  <a:t> </a:t>
                </a:r>
                <a:r>
                  <a:rPr lang="en-US" sz="1200" b="1" dirty="0" smtClean="0">
                    <a:solidFill>
                      <a:schemeClr val="accent5">
                        <a:lumMod val="75000"/>
                      </a:schemeClr>
                    </a:solidFill>
                    <a:latin typeface="Arial Narrow" panose="020B0606020202030204" pitchFamily="34" charset="0"/>
                  </a:rPr>
                  <a:t>ES</a:t>
                </a:r>
                <a:r>
                  <a:rPr lang="en-US" sz="1200" b="1" dirty="0" smtClean="0">
                    <a:solidFill>
                      <a:schemeClr val="tx1"/>
                    </a:solidFill>
                    <a:latin typeface="Arial Narrow" panose="020B0606020202030204" pitchFamily="34" charset="0"/>
                  </a:rPr>
                  <a:t> </a:t>
                </a:r>
                <a:r>
                  <a:rPr lang="en-US" sz="1200" dirty="0">
                    <a:latin typeface="Arial Narrow" panose="020B0606020202030204" pitchFamily="34" charset="0"/>
                  </a:rPr>
                  <a:t>N</a:t>
                </a:r>
                <a:r>
                  <a:rPr lang="en-US" sz="1200" dirty="0" smtClean="0">
                    <a:solidFill>
                      <a:schemeClr val="tx1"/>
                    </a:solidFill>
                    <a:latin typeface="Arial Narrow" panose="020B0606020202030204" pitchFamily="34" charset="0"/>
                  </a:rPr>
                  <a:t>B</a:t>
                </a:r>
                <a:r>
                  <a:rPr lang="en-US" sz="1200" b="1" dirty="0" smtClean="0">
                    <a:solidFill>
                      <a:schemeClr val="tx1"/>
                    </a:solidFill>
                    <a:latin typeface="Arial Narrow" panose="020B0606020202030204" pitchFamily="34" charset="0"/>
                  </a:rPr>
                  <a:t> </a:t>
                </a:r>
                <a:r>
                  <a:rPr lang="en-US" sz="1200" b="1" dirty="0" smtClean="0">
                    <a:solidFill>
                      <a:schemeClr val="accent5">
                        <a:lumMod val="75000"/>
                      </a:schemeClr>
                    </a:solidFill>
                    <a:latin typeface="Arial Narrow" panose="020B0606020202030204" pitchFamily="34" charset="0"/>
                  </a:rPr>
                  <a:t>Y</a:t>
                </a:r>
                <a14:m>
                  <m:oMath xmlns:m="http://schemas.openxmlformats.org/officeDocument/2006/math">
                    <m:r>
                      <a:rPr lang="es-ES" sz="1200" b="1" smtClean="0">
                        <a:solidFill>
                          <a:schemeClr val="tx1"/>
                        </a:solidFill>
                        <a:latin typeface="Cambria Math" panose="02040503050406030204" pitchFamily="18" charset="0"/>
                      </a:rPr>
                      <m:t> </m:t>
                    </m:r>
                    <m:r>
                      <a:rPr lang="es-ES" sz="1200" smtClean="0">
                        <a:solidFill>
                          <a:schemeClr val="tx1"/>
                        </a:solidFill>
                        <a:latin typeface="Cambria Math" panose="02040503050406030204" pitchFamily="18" charset="0"/>
                      </a:rPr>
                      <m:t>𝑆𝑂𝐶</m:t>
                    </m:r>
                    <m:r>
                      <a:rPr lang="es-ES" sz="1200" smtClean="0">
                        <a:solidFill>
                          <a:schemeClr val="tx1"/>
                        </a:solidFill>
                        <a:latin typeface="Cambria Math" panose="02040503050406030204" pitchFamily="18" charset="0"/>
                      </a:rPr>
                      <m:t>2</m:t>
                    </m:r>
                  </m:oMath>
                </a14:m>
                <a:r>
                  <a:rPr lang="en-US" sz="1200" b="1" dirty="0" smtClean="0">
                    <a:solidFill>
                      <a:schemeClr val="tx1"/>
                    </a:solidFill>
                    <a:latin typeface="Arial Narrow" panose="020B0606020202030204" pitchFamily="34" charset="0"/>
                  </a:rPr>
                  <a:t> </a:t>
                </a:r>
                <a:r>
                  <a:rPr lang="en-US" sz="1200" b="1" dirty="0" smtClean="0">
                    <a:solidFill>
                      <a:schemeClr val="accent5">
                        <a:lumMod val="75000"/>
                      </a:schemeClr>
                    </a:solidFill>
                    <a:latin typeface="Arial Narrow" panose="020B0606020202030204" pitchFamily="34" charset="0"/>
                  </a:rPr>
                  <a:t>ES</a:t>
                </a:r>
                <a:r>
                  <a:rPr lang="en-US" sz="1200" b="1" dirty="0" smtClean="0">
                    <a:solidFill>
                      <a:schemeClr val="tx1"/>
                    </a:solidFill>
                    <a:latin typeface="Arial Narrow" panose="020B0606020202030204" pitchFamily="34" charset="0"/>
                  </a:rPr>
                  <a:t> </a:t>
                </a:r>
                <a:r>
                  <a:rPr lang="en-US" sz="1200" dirty="0" smtClean="0">
                    <a:solidFill>
                      <a:schemeClr val="tx1"/>
                    </a:solidFill>
                    <a:latin typeface="Arial Narrow" panose="020B0606020202030204" pitchFamily="34" charset="0"/>
                  </a:rPr>
                  <a:t>NB</a:t>
                </a:r>
                <a:r>
                  <a:rPr lang="en-US" sz="1200" b="1" dirty="0" smtClean="0">
                    <a:solidFill>
                      <a:schemeClr val="tx1"/>
                    </a:solidFill>
                    <a:latin typeface="Arial Narrow" panose="020B0606020202030204" pitchFamily="34" charset="0"/>
                  </a:rPr>
                  <a:t> </a:t>
                </a:r>
                <a:r>
                  <a:rPr lang="en-US" sz="1200" b="1" dirty="0" smtClean="0">
                    <a:solidFill>
                      <a:schemeClr val="accent5">
                        <a:lumMod val="75000"/>
                      </a:schemeClr>
                    </a:solidFill>
                    <a:latin typeface="Arial Narrow" panose="020B0606020202030204" pitchFamily="34" charset="0"/>
                  </a:rPr>
                  <a:t>Y</a:t>
                </a:r>
                <a14:m>
                  <m:oMath xmlns:m="http://schemas.openxmlformats.org/officeDocument/2006/math">
                    <m:r>
                      <a:rPr lang="es-ES" sz="1200" b="1" smtClean="0">
                        <a:solidFill>
                          <a:schemeClr val="tx1"/>
                        </a:solidFill>
                        <a:latin typeface="Cambria Math" panose="02040503050406030204" pitchFamily="18" charset="0"/>
                      </a:rPr>
                      <m:t> </m:t>
                    </m:r>
                    <m:sSub>
                      <m:sSubPr>
                        <m:ctrlPr>
                          <a:rPr lang="es-ES" sz="1200" i="1" smtClean="0">
                            <a:solidFill>
                              <a:schemeClr val="tx1"/>
                            </a:solidFill>
                            <a:latin typeface="Cambria Math" panose="02040503050406030204" pitchFamily="18" charset="0"/>
                          </a:rPr>
                        </m:ctrlPr>
                      </m:sSubPr>
                      <m:e>
                        <m:r>
                          <a:rPr lang="es-ES" sz="1200">
                            <a:solidFill>
                              <a:schemeClr val="tx1"/>
                            </a:solidFill>
                            <a:latin typeface="Cambria Math" panose="02040503050406030204" pitchFamily="18" charset="0"/>
                          </a:rPr>
                          <m:t>𝑃</m:t>
                        </m:r>
                      </m:e>
                      <m:sub>
                        <m:r>
                          <a:rPr lang="es-ES" sz="1200">
                            <a:solidFill>
                              <a:schemeClr val="tx1"/>
                            </a:solidFill>
                            <a:latin typeface="Cambria Math" panose="02040503050406030204" pitchFamily="18" charset="0"/>
                          </a:rPr>
                          <m:t>𝐶𝑇𝑅</m:t>
                        </m:r>
                        <m:r>
                          <a:rPr lang="es-ES" sz="1200">
                            <a:solidFill>
                              <a:schemeClr val="tx1"/>
                            </a:solidFill>
                            <a:latin typeface="Cambria Math" panose="02040503050406030204" pitchFamily="18" charset="0"/>
                          </a:rPr>
                          <m:t>1</m:t>
                        </m:r>
                      </m:sub>
                    </m:sSub>
                  </m:oMath>
                </a14:m>
                <a:r>
                  <a:rPr lang="en-US" sz="1200" b="1" dirty="0" smtClean="0">
                    <a:solidFill>
                      <a:schemeClr val="tx1"/>
                    </a:solidFill>
                    <a:latin typeface="Arial Narrow" panose="020B0606020202030204" pitchFamily="34" charset="0"/>
                  </a:rPr>
                  <a:t> </a:t>
                </a:r>
                <a:r>
                  <a:rPr lang="en-US" sz="1200" b="1" dirty="0" smtClean="0">
                    <a:solidFill>
                      <a:schemeClr val="accent5">
                        <a:lumMod val="75000"/>
                      </a:schemeClr>
                    </a:solidFill>
                    <a:latin typeface="Arial Narrow" panose="020B0606020202030204" pitchFamily="34" charset="0"/>
                  </a:rPr>
                  <a:t>ES</a:t>
                </a:r>
                <a:r>
                  <a:rPr lang="en-US" sz="1200" b="1" dirty="0" smtClean="0">
                    <a:solidFill>
                      <a:schemeClr val="tx1"/>
                    </a:solidFill>
                    <a:latin typeface="Arial Narrow" panose="020B0606020202030204" pitchFamily="34" charset="0"/>
                  </a:rPr>
                  <a:t> </a:t>
                </a:r>
                <a:r>
                  <a:rPr lang="en-US" sz="1200" dirty="0" smtClean="0">
                    <a:latin typeface="Arial Narrow" panose="020B0606020202030204" pitchFamily="34" charset="0"/>
                  </a:rPr>
                  <a:t>P</a:t>
                </a:r>
                <a:r>
                  <a:rPr lang="en-US" sz="1200" dirty="0" smtClean="0">
                    <a:solidFill>
                      <a:schemeClr val="tx1"/>
                    </a:solidFill>
                    <a:latin typeface="Arial Narrow" panose="020B0606020202030204" pitchFamily="34" charset="0"/>
                  </a:rPr>
                  <a:t>B</a:t>
                </a:r>
                <a:r>
                  <a:rPr lang="en-US" sz="1200" b="1" dirty="0" smtClean="0">
                    <a:solidFill>
                      <a:schemeClr val="tx1"/>
                    </a:solidFill>
                    <a:latin typeface="Arial Narrow" panose="020B0606020202030204" pitchFamily="34" charset="0"/>
                  </a:rPr>
                  <a:t> </a:t>
                </a:r>
                <a:r>
                  <a:rPr lang="en-US" sz="1200" b="1" dirty="0" smtClean="0">
                    <a:solidFill>
                      <a:schemeClr val="accent5">
                        <a:lumMod val="75000"/>
                      </a:schemeClr>
                    </a:solidFill>
                    <a:latin typeface="Arial Narrow" panose="020B0606020202030204" pitchFamily="34" charset="0"/>
                  </a:rPr>
                  <a:t>AND</a:t>
                </a:r>
                <a:r>
                  <a:rPr lang="en-US" sz="1200" b="1" dirty="0" smtClean="0">
                    <a:solidFill>
                      <a:schemeClr val="tx1"/>
                    </a:solidFill>
                    <a:latin typeface="Arial Narrow" panose="020B0606020202030204" pitchFamily="34" charset="0"/>
                  </a:rPr>
                  <a:t> </a:t>
                </a:r>
                <a14:m>
                  <m:oMath xmlns:m="http://schemas.openxmlformats.org/officeDocument/2006/math">
                    <m:sSub>
                      <m:sSubPr>
                        <m:ctrlPr>
                          <a:rPr lang="es-ES" sz="1200" i="1" smtClean="0">
                            <a:solidFill>
                              <a:schemeClr val="tx1"/>
                            </a:solidFill>
                            <a:latin typeface="Cambria Math" panose="02040503050406030204" pitchFamily="18" charset="0"/>
                          </a:rPr>
                        </m:ctrlPr>
                      </m:sSubPr>
                      <m:e>
                        <m:r>
                          <a:rPr lang="es-ES" sz="1200">
                            <a:solidFill>
                              <a:schemeClr val="tx1"/>
                            </a:solidFill>
                            <a:latin typeface="Cambria Math" panose="02040503050406030204" pitchFamily="18" charset="0"/>
                          </a:rPr>
                          <m:t>𝑃</m:t>
                        </m:r>
                      </m:e>
                      <m:sub>
                        <m:r>
                          <a:rPr lang="es-ES" sz="1200">
                            <a:solidFill>
                              <a:schemeClr val="tx1"/>
                            </a:solidFill>
                            <a:latin typeface="Cambria Math" panose="02040503050406030204" pitchFamily="18" charset="0"/>
                          </a:rPr>
                          <m:t>𝐶𝑇𝑅</m:t>
                        </m:r>
                        <m:r>
                          <a:rPr lang="es-ES" sz="1200">
                            <a:solidFill>
                              <a:schemeClr val="tx1"/>
                            </a:solidFill>
                            <a:latin typeface="Cambria Math" panose="02040503050406030204" pitchFamily="18" charset="0"/>
                          </a:rPr>
                          <m:t>2</m:t>
                        </m:r>
                      </m:sub>
                    </m:sSub>
                  </m:oMath>
                </a14:m>
                <a:r>
                  <a:rPr lang="en-US" sz="1200" b="1" dirty="0" smtClean="0">
                    <a:solidFill>
                      <a:schemeClr val="tx1"/>
                    </a:solidFill>
                    <a:latin typeface="Arial Narrow" panose="020B0606020202030204" pitchFamily="34" charset="0"/>
                  </a:rPr>
                  <a:t> </a:t>
                </a:r>
                <a:r>
                  <a:rPr lang="en-US" sz="1200" b="1" dirty="0" smtClean="0">
                    <a:solidFill>
                      <a:schemeClr val="accent5">
                        <a:lumMod val="75000"/>
                      </a:schemeClr>
                    </a:solidFill>
                    <a:latin typeface="Arial Narrow" panose="020B0606020202030204" pitchFamily="34" charset="0"/>
                  </a:rPr>
                  <a:t>ES</a:t>
                </a:r>
                <a:r>
                  <a:rPr lang="en-US" sz="1200" b="1" dirty="0" smtClean="0">
                    <a:solidFill>
                      <a:schemeClr val="tx1"/>
                    </a:solidFill>
                    <a:latin typeface="Arial Narrow" panose="020B0606020202030204" pitchFamily="34" charset="0"/>
                  </a:rPr>
                  <a:t> </a:t>
                </a:r>
                <a:r>
                  <a:rPr lang="en-US" sz="1200" dirty="0">
                    <a:latin typeface="Arial Narrow" panose="020B0606020202030204" pitchFamily="34" charset="0"/>
                  </a:rPr>
                  <a:t>N</a:t>
                </a:r>
                <a:r>
                  <a:rPr lang="en-US" sz="1200" dirty="0" smtClean="0">
                    <a:solidFill>
                      <a:schemeClr val="tx1"/>
                    </a:solidFill>
                    <a:latin typeface="Arial Narrow" panose="020B0606020202030204" pitchFamily="34" charset="0"/>
                  </a:rPr>
                  <a:t>B</a:t>
                </a:r>
                <a:r>
                  <a:rPr lang="en-US" sz="1200" b="1" dirty="0" smtClean="0">
                    <a:solidFill>
                      <a:schemeClr val="tx1"/>
                    </a:solidFill>
                    <a:latin typeface="Arial Narrow" panose="020B0606020202030204" pitchFamily="34" charset="0"/>
                  </a:rPr>
                  <a:t> </a:t>
                </a:r>
                <a:r>
                  <a:rPr lang="en-US" sz="1200" b="1" dirty="0" smtClean="0">
                    <a:solidFill>
                      <a:schemeClr val="accent5">
                        <a:lumMod val="75000"/>
                      </a:schemeClr>
                    </a:solidFill>
                    <a:latin typeface="Arial Narrow" panose="020B0606020202030204" pitchFamily="34" charset="0"/>
                  </a:rPr>
                  <a:t>ENTONCES</a:t>
                </a:r>
                <a:r>
                  <a:rPr lang="en-US" sz="1200" b="1" dirty="0" smtClean="0">
                    <a:solidFill>
                      <a:schemeClr val="tx1"/>
                    </a:solidFill>
                    <a:latin typeface="Arial Narrow" panose="020B0606020202030204" pitchFamily="34" charset="0"/>
                  </a:rPr>
                  <a:t> </a:t>
                </a:r>
                <a14:m>
                  <m:oMath xmlns:m="http://schemas.openxmlformats.org/officeDocument/2006/math">
                    <m:sSub>
                      <m:sSubPr>
                        <m:ctrlPr>
                          <a:rPr lang="es-ES" sz="1200" i="1" smtClean="0">
                            <a:solidFill>
                              <a:schemeClr val="tx1"/>
                            </a:solidFill>
                            <a:latin typeface="Cambria Math" panose="02040503050406030204" pitchFamily="18" charset="0"/>
                          </a:rPr>
                        </m:ctrlPr>
                      </m:sSubPr>
                      <m:e>
                        <m:r>
                          <a:rPr lang="es-ES" sz="1200">
                            <a:solidFill>
                              <a:schemeClr val="tx1"/>
                            </a:solidFill>
                            <a:latin typeface="Cambria Math" panose="02040503050406030204" pitchFamily="18" charset="0"/>
                          </a:rPr>
                          <m:t>𝑃</m:t>
                        </m:r>
                      </m:e>
                      <m:sub>
                        <m:r>
                          <a:rPr lang="es-ES" sz="1200" b="0" i="1" smtClean="0">
                            <a:solidFill>
                              <a:schemeClr val="tx1"/>
                            </a:solidFill>
                            <a:latin typeface="Cambria Math" panose="02040503050406030204" pitchFamily="18" charset="0"/>
                          </a:rPr>
                          <m:t>𝑋𝐶</m:t>
                        </m:r>
                      </m:sub>
                    </m:sSub>
                  </m:oMath>
                </a14:m>
                <a:r>
                  <a:rPr lang="en-US" sz="1200" b="1" dirty="0" smtClean="0">
                    <a:solidFill>
                      <a:schemeClr val="tx1"/>
                    </a:solidFill>
                    <a:latin typeface="Arial Narrow" panose="020B0606020202030204" pitchFamily="34" charset="0"/>
                  </a:rPr>
                  <a:t> </a:t>
                </a:r>
                <a:r>
                  <a:rPr lang="en-US" sz="1200" b="1" dirty="0" smtClean="0">
                    <a:solidFill>
                      <a:schemeClr val="accent5">
                        <a:lumMod val="75000"/>
                      </a:schemeClr>
                    </a:solidFill>
                    <a:latin typeface="Arial Narrow" panose="020B0606020202030204" pitchFamily="34" charset="0"/>
                  </a:rPr>
                  <a:t>ES</a:t>
                </a:r>
                <a:r>
                  <a:rPr lang="en-US" sz="1200" b="1" dirty="0" smtClean="0">
                    <a:solidFill>
                      <a:schemeClr val="tx1"/>
                    </a:solidFill>
                    <a:latin typeface="Arial Narrow" panose="020B0606020202030204" pitchFamily="34" charset="0"/>
                  </a:rPr>
                  <a:t> </a:t>
                </a:r>
                <a:r>
                  <a:rPr lang="en-US" sz="1200" dirty="0" smtClean="0">
                    <a:latin typeface="Arial Narrow" panose="020B0606020202030204" pitchFamily="34" charset="0"/>
                  </a:rPr>
                  <a:t>P</a:t>
                </a:r>
                <a:r>
                  <a:rPr lang="en-US" sz="1200" dirty="0" smtClean="0">
                    <a:solidFill>
                      <a:schemeClr val="tx1"/>
                    </a:solidFill>
                    <a:latin typeface="Arial Narrow" panose="020B0606020202030204" pitchFamily="34" charset="0"/>
                  </a:rPr>
                  <a:t>B.</a:t>
                </a:r>
                <a:endParaRPr lang="es-EC" sz="1200" dirty="0">
                  <a:solidFill>
                    <a:schemeClr val="tx1"/>
                  </a:solidFill>
                  <a:latin typeface="Arial Narrow" panose="020B0606020202030204" pitchFamily="34" charset="0"/>
                </a:endParaRPr>
              </a:p>
            </p:txBody>
          </p:sp>
        </mc:Choice>
        <mc:Fallback xmlns="">
          <p:sp>
            <p:nvSpPr>
              <p:cNvPr id="28" name="6 CuadroTexto"/>
              <p:cNvSpPr txBox="1">
                <a:spLocks noRot="1" noChangeAspect="1" noMove="1" noResize="1" noEditPoints="1" noAdjustHandles="1" noChangeArrowheads="1" noChangeShapeType="1" noTextEdit="1"/>
              </p:cNvSpPr>
              <p:nvPr/>
            </p:nvSpPr>
            <p:spPr bwMode="auto">
              <a:xfrm>
                <a:off x="4738837" y="4501263"/>
                <a:ext cx="6980576" cy="467885"/>
              </a:xfrm>
              <a:prstGeom prst="rect">
                <a:avLst/>
              </a:prstGeom>
              <a:blipFill rotWithShape="0">
                <a:blip r:embed="rId12"/>
                <a:stretch>
                  <a:fillRect t="-1299" r="-87" b="-77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9" name="6 CuadroTexto"/>
              <p:cNvSpPr txBox="1">
                <a:spLocks noChangeArrowheads="1"/>
              </p:cNvSpPr>
              <p:nvPr/>
            </p:nvSpPr>
            <p:spPr bwMode="auto">
              <a:xfrm>
                <a:off x="4741053" y="4501262"/>
                <a:ext cx="6980576" cy="4678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r>
                  <a:rPr lang="en-US" sz="1200" b="1" dirty="0" smtClean="0">
                    <a:solidFill>
                      <a:schemeClr val="accent5"/>
                    </a:solidFill>
                    <a:latin typeface="Arial Narrow" panose="020B0606020202030204" pitchFamily="34" charset="0"/>
                  </a:rPr>
                  <a:t>SI</a:t>
                </a:r>
                <a:r>
                  <a:rPr lang="en-US" sz="1200" b="1" dirty="0" smtClean="0">
                    <a:solidFill>
                      <a:schemeClr val="tx1"/>
                    </a:solidFill>
                    <a:latin typeface="Arial Narrow" panose="020B0606020202030204" pitchFamily="34" charset="0"/>
                  </a:rPr>
                  <a:t> </a:t>
                </a:r>
                <a14:m>
                  <m:oMath xmlns:m="http://schemas.openxmlformats.org/officeDocument/2006/math">
                    <m:sSub>
                      <m:sSubPr>
                        <m:ctrlPr>
                          <a:rPr lang="es-ES" sz="1200" i="1" smtClean="0">
                            <a:solidFill>
                              <a:schemeClr val="tx1"/>
                            </a:solidFill>
                            <a:latin typeface="Cambria Math" panose="02040503050406030204" pitchFamily="18" charset="0"/>
                          </a:rPr>
                        </m:ctrlPr>
                      </m:sSubPr>
                      <m:e>
                        <m:r>
                          <a:rPr lang="es-ES" sz="1200">
                            <a:solidFill>
                              <a:schemeClr val="tx1"/>
                            </a:solidFill>
                            <a:latin typeface="Cambria Math" panose="02040503050406030204" pitchFamily="18" charset="0"/>
                          </a:rPr>
                          <m:t>𝑃</m:t>
                        </m:r>
                      </m:e>
                      <m:sub>
                        <m:r>
                          <a:rPr lang="es-ES" sz="1200">
                            <a:solidFill>
                              <a:schemeClr val="tx1"/>
                            </a:solidFill>
                            <a:latin typeface="Cambria Math" panose="02040503050406030204" pitchFamily="18" charset="0"/>
                          </a:rPr>
                          <m:t>𝐺𝑅𝐼𝐷</m:t>
                        </m:r>
                        <m:r>
                          <a:rPr lang="es-ES" sz="1200">
                            <a:solidFill>
                              <a:schemeClr val="tx1"/>
                            </a:solidFill>
                            <a:latin typeface="Cambria Math" panose="02040503050406030204" pitchFamily="18" charset="0"/>
                          </a:rPr>
                          <m:t>1_</m:t>
                        </m:r>
                        <m:r>
                          <m:rPr>
                            <m:sty m:val="p"/>
                          </m:rPr>
                          <a:rPr lang="es-ES" sz="1200" b="0" i="0" smtClean="0">
                            <a:solidFill>
                              <a:schemeClr val="tx1"/>
                            </a:solidFill>
                            <a:latin typeface="Cambria Math" panose="02040503050406030204" pitchFamily="18" charset="0"/>
                          </a:rPr>
                          <m:t>X</m:t>
                        </m:r>
                      </m:sub>
                    </m:sSub>
                  </m:oMath>
                </a14:m>
                <a:r>
                  <a:rPr lang="en-US" sz="1200" b="1" dirty="0" smtClean="0">
                    <a:solidFill>
                      <a:schemeClr val="tx1"/>
                    </a:solidFill>
                    <a:latin typeface="Arial Narrow" panose="020B0606020202030204" pitchFamily="34" charset="0"/>
                  </a:rPr>
                  <a:t>  </a:t>
                </a:r>
                <a:r>
                  <a:rPr lang="en-US" sz="1200" b="1" dirty="0" smtClean="0">
                    <a:solidFill>
                      <a:schemeClr val="accent5">
                        <a:lumMod val="75000"/>
                      </a:schemeClr>
                    </a:solidFill>
                    <a:latin typeface="Arial Narrow" panose="020B0606020202030204" pitchFamily="34" charset="0"/>
                  </a:rPr>
                  <a:t>ES</a:t>
                </a:r>
                <a:r>
                  <a:rPr lang="en-US" sz="1200" b="1" dirty="0" smtClean="0">
                    <a:solidFill>
                      <a:schemeClr val="tx1"/>
                    </a:solidFill>
                    <a:latin typeface="Arial Narrow" panose="020B0606020202030204" pitchFamily="34" charset="0"/>
                  </a:rPr>
                  <a:t> </a:t>
                </a:r>
                <a:r>
                  <a:rPr lang="en-US" sz="1200" dirty="0">
                    <a:latin typeface="Arial Narrow" panose="020B0606020202030204" pitchFamily="34" charset="0"/>
                  </a:rPr>
                  <a:t>P</a:t>
                </a:r>
                <a:r>
                  <a:rPr lang="en-US" sz="1200" dirty="0" smtClean="0">
                    <a:solidFill>
                      <a:schemeClr val="tx1"/>
                    </a:solidFill>
                    <a:latin typeface="Arial Narrow" panose="020B0606020202030204" pitchFamily="34" charset="0"/>
                  </a:rPr>
                  <a:t>B</a:t>
                </a:r>
                <a:r>
                  <a:rPr lang="en-US" sz="1200" b="1" dirty="0" smtClean="0">
                    <a:solidFill>
                      <a:schemeClr val="tx1"/>
                    </a:solidFill>
                    <a:latin typeface="Arial Narrow" panose="020B0606020202030204" pitchFamily="34" charset="0"/>
                  </a:rPr>
                  <a:t> </a:t>
                </a:r>
                <a:r>
                  <a:rPr lang="en-US" sz="1200" b="1" dirty="0" smtClean="0">
                    <a:solidFill>
                      <a:schemeClr val="accent5">
                        <a:lumMod val="75000"/>
                      </a:schemeClr>
                    </a:solidFill>
                    <a:latin typeface="Arial Narrow" panose="020B0606020202030204" pitchFamily="34" charset="0"/>
                  </a:rPr>
                  <a:t>AND</a:t>
                </a:r>
                <a:r>
                  <a:rPr lang="en-US" sz="1200" b="1" dirty="0" smtClean="0">
                    <a:solidFill>
                      <a:schemeClr val="tx1"/>
                    </a:solidFill>
                    <a:latin typeface="Arial Narrow" panose="020B0606020202030204" pitchFamily="34" charset="0"/>
                  </a:rPr>
                  <a:t> </a:t>
                </a:r>
                <a14:m>
                  <m:oMath xmlns:m="http://schemas.openxmlformats.org/officeDocument/2006/math">
                    <m:sSub>
                      <m:sSubPr>
                        <m:ctrlPr>
                          <a:rPr lang="es-ES" sz="1200" i="1" smtClean="0">
                            <a:solidFill>
                              <a:schemeClr val="tx1"/>
                            </a:solidFill>
                            <a:latin typeface="Cambria Math" panose="02040503050406030204" pitchFamily="18" charset="0"/>
                          </a:rPr>
                        </m:ctrlPr>
                      </m:sSubPr>
                      <m:e>
                        <m:r>
                          <a:rPr lang="es-ES" sz="1200">
                            <a:solidFill>
                              <a:schemeClr val="tx1"/>
                            </a:solidFill>
                            <a:latin typeface="Cambria Math" panose="02040503050406030204" pitchFamily="18" charset="0"/>
                          </a:rPr>
                          <m:t>𝑃</m:t>
                        </m:r>
                      </m:e>
                      <m:sub>
                        <m:r>
                          <a:rPr lang="es-ES" sz="1200">
                            <a:solidFill>
                              <a:schemeClr val="tx1"/>
                            </a:solidFill>
                            <a:latin typeface="Cambria Math" panose="02040503050406030204" pitchFamily="18" charset="0"/>
                          </a:rPr>
                          <m:t>𝐺𝑅𝐼𝐷</m:t>
                        </m:r>
                        <m:r>
                          <a:rPr lang="es-ES" sz="1200">
                            <a:solidFill>
                              <a:schemeClr val="tx1"/>
                            </a:solidFill>
                            <a:latin typeface="Cambria Math" panose="02040503050406030204" pitchFamily="18" charset="0"/>
                          </a:rPr>
                          <m:t>2_</m:t>
                        </m:r>
                        <m:r>
                          <m:rPr>
                            <m:sty m:val="p"/>
                          </m:rPr>
                          <a:rPr lang="es-ES" sz="1200" b="0" i="0" smtClean="0">
                            <a:solidFill>
                              <a:schemeClr val="tx1"/>
                            </a:solidFill>
                            <a:latin typeface="Cambria Math" panose="02040503050406030204" pitchFamily="18" charset="0"/>
                          </a:rPr>
                          <m:t>X</m:t>
                        </m:r>
                      </m:sub>
                    </m:sSub>
                  </m:oMath>
                </a14:m>
                <a:r>
                  <a:rPr lang="en-US" sz="1200" b="1" dirty="0" smtClean="0">
                    <a:solidFill>
                      <a:schemeClr val="tx1"/>
                    </a:solidFill>
                    <a:latin typeface="Arial Narrow" panose="020B0606020202030204" pitchFamily="34" charset="0"/>
                  </a:rPr>
                  <a:t> </a:t>
                </a:r>
                <a:r>
                  <a:rPr lang="en-US" sz="1200" b="1" dirty="0" smtClean="0">
                    <a:solidFill>
                      <a:schemeClr val="accent5">
                        <a:lumMod val="75000"/>
                      </a:schemeClr>
                    </a:solidFill>
                    <a:latin typeface="Arial Narrow" panose="020B0606020202030204" pitchFamily="34" charset="0"/>
                  </a:rPr>
                  <a:t>ES</a:t>
                </a:r>
                <a:r>
                  <a:rPr lang="en-US" sz="1200" b="1" dirty="0" smtClean="0">
                    <a:solidFill>
                      <a:schemeClr val="tx1"/>
                    </a:solidFill>
                    <a:latin typeface="Arial Narrow" panose="020B0606020202030204" pitchFamily="34" charset="0"/>
                  </a:rPr>
                  <a:t> </a:t>
                </a:r>
                <a:r>
                  <a:rPr lang="en-US" sz="1200" dirty="0">
                    <a:latin typeface="Arial Narrow" panose="020B0606020202030204" pitchFamily="34" charset="0"/>
                  </a:rPr>
                  <a:t>P</a:t>
                </a:r>
                <a:r>
                  <a:rPr lang="en-US" sz="1200" dirty="0" smtClean="0">
                    <a:solidFill>
                      <a:schemeClr val="tx1"/>
                    </a:solidFill>
                    <a:latin typeface="Arial Narrow" panose="020B0606020202030204" pitchFamily="34" charset="0"/>
                  </a:rPr>
                  <a:t>B </a:t>
                </a:r>
                <a:r>
                  <a:rPr lang="en-US" sz="1200" b="1" dirty="0" smtClean="0">
                    <a:solidFill>
                      <a:schemeClr val="accent5">
                        <a:lumMod val="75000"/>
                      </a:schemeClr>
                    </a:solidFill>
                    <a:latin typeface="Arial Narrow" panose="020B0606020202030204" pitchFamily="34" charset="0"/>
                  </a:rPr>
                  <a:t>Y</a:t>
                </a:r>
                <a14:m>
                  <m:oMath xmlns:m="http://schemas.openxmlformats.org/officeDocument/2006/math">
                    <m:r>
                      <a:rPr lang="es-ES" sz="1200" b="1" smtClean="0">
                        <a:solidFill>
                          <a:schemeClr val="tx1"/>
                        </a:solidFill>
                        <a:latin typeface="Cambria Math" panose="02040503050406030204" pitchFamily="18" charset="0"/>
                      </a:rPr>
                      <m:t> </m:t>
                    </m:r>
                    <m:r>
                      <a:rPr lang="es-ES" sz="1200" smtClean="0">
                        <a:solidFill>
                          <a:schemeClr val="tx1"/>
                        </a:solidFill>
                        <a:latin typeface="Cambria Math" panose="02040503050406030204" pitchFamily="18" charset="0"/>
                      </a:rPr>
                      <m:t>𝑆𝑂𝐶</m:t>
                    </m:r>
                    <m:r>
                      <a:rPr lang="es-ES" sz="1200" smtClean="0">
                        <a:solidFill>
                          <a:schemeClr val="tx1"/>
                        </a:solidFill>
                        <a:latin typeface="Cambria Math" panose="02040503050406030204" pitchFamily="18" charset="0"/>
                      </a:rPr>
                      <m:t>1</m:t>
                    </m:r>
                  </m:oMath>
                </a14:m>
                <a:r>
                  <a:rPr lang="en-US" sz="1200" b="1" dirty="0" smtClean="0">
                    <a:solidFill>
                      <a:schemeClr val="tx1"/>
                    </a:solidFill>
                    <a:latin typeface="Arial Narrow" panose="020B0606020202030204" pitchFamily="34" charset="0"/>
                  </a:rPr>
                  <a:t> </a:t>
                </a:r>
                <a:r>
                  <a:rPr lang="en-US" sz="1200" b="1" dirty="0" smtClean="0">
                    <a:solidFill>
                      <a:schemeClr val="accent5">
                        <a:lumMod val="75000"/>
                      </a:schemeClr>
                    </a:solidFill>
                    <a:latin typeface="Arial Narrow" panose="020B0606020202030204" pitchFamily="34" charset="0"/>
                  </a:rPr>
                  <a:t>ES</a:t>
                </a:r>
                <a:r>
                  <a:rPr lang="en-US" sz="1200" b="1" dirty="0" smtClean="0">
                    <a:solidFill>
                      <a:schemeClr val="tx1"/>
                    </a:solidFill>
                    <a:latin typeface="Arial Narrow" panose="020B0606020202030204" pitchFamily="34" charset="0"/>
                  </a:rPr>
                  <a:t> </a:t>
                </a:r>
                <a:r>
                  <a:rPr lang="en-US" sz="1200" dirty="0" smtClean="0">
                    <a:solidFill>
                      <a:schemeClr val="tx1"/>
                    </a:solidFill>
                    <a:latin typeface="Arial Narrow" panose="020B0606020202030204" pitchFamily="34" charset="0"/>
                  </a:rPr>
                  <a:t>PB</a:t>
                </a:r>
                <a:r>
                  <a:rPr lang="en-US" sz="1200" b="1" dirty="0" smtClean="0">
                    <a:solidFill>
                      <a:schemeClr val="tx1"/>
                    </a:solidFill>
                    <a:latin typeface="Arial Narrow" panose="020B0606020202030204" pitchFamily="34" charset="0"/>
                  </a:rPr>
                  <a:t> </a:t>
                </a:r>
                <a:r>
                  <a:rPr lang="en-US" sz="1200" b="1" dirty="0" smtClean="0">
                    <a:solidFill>
                      <a:schemeClr val="accent5">
                        <a:lumMod val="75000"/>
                      </a:schemeClr>
                    </a:solidFill>
                    <a:latin typeface="Arial Narrow" panose="020B0606020202030204" pitchFamily="34" charset="0"/>
                  </a:rPr>
                  <a:t>Y</a:t>
                </a:r>
                <a14:m>
                  <m:oMath xmlns:m="http://schemas.openxmlformats.org/officeDocument/2006/math">
                    <m:r>
                      <a:rPr lang="es-ES" sz="1200" b="1" smtClean="0">
                        <a:solidFill>
                          <a:schemeClr val="tx1"/>
                        </a:solidFill>
                        <a:latin typeface="Cambria Math" panose="02040503050406030204" pitchFamily="18" charset="0"/>
                      </a:rPr>
                      <m:t> </m:t>
                    </m:r>
                    <m:r>
                      <a:rPr lang="es-ES" sz="1200" smtClean="0">
                        <a:solidFill>
                          <a:schemeClr val="tx1"/>
                        </a:solidFill>
                        <a:latin typeface="Cambria Math" panose="02040503050406030204" pitchFamily="18" charset="0"/>
                      </a:rPr>
                      <m:t>𝑆𝑂𝐶</m:t>
                    </m:r>
                    <m:r>
                      <a:rPr lang="es-ES" sz="1200" smtClean="0">
                        <a:solidFill>
                          <a:schemeClr val="tx1"/>
                        </a:solidFill>
                        <a:latin typeface="Cambria Math" panose="02040503050406030204" pitchFamily="18" charset="0"/>
                      </a:rPr>
                      <m:t>2</m:t>
                    </m:r>
                  </m:oMath>
                </a14:m>
                <a:r>
                  <a:rPr lang="en-US" sz="1200" b="1" dirty="0" smtClean="0">
                    <a:solidFill>
                      <a:schemeClr val="tx1"/>
                    </a:solidFill>
                    <a:latin typeface="Arial Narrow" panose="020B0606020202030204" pitchFamily="34" charset="0"/>
                  </a:rPr>
                  <a:t> </a:t>
                </a:r>
                <a:r>
                  <a:rPr lang="en-US" sz="1200" b="1" dirty="0" smtClean="0">
                    <a:solidFill>
                      <a:schemeClr val="accent5">
                        <a:lumMod val="75000"/>
                      </a:schemeClr>
                    </a:solidFill>
                    <a:latin typeface="Arial Narrow" panose="020B0606020202030204" pitchFamily="34" charset="0"/>
                  </a:rPr>
                  <a:t>ES</a:t>
                </a:r>
                <a:r>
                  <a:rPr lang="en-US" sz="1200" b="1" dirty="0" smtClean="0">
                    <a:solidFill>
                      <a:schemeClr val="tx1"/>
                    </a:solidFill>
                    <a:latin typeface="Arial Narrow" panose="020B0606020202030204" pitchFamily="34" charset="0"/>
                  </a:rPr>
                  <a:t> </a:t>
                </a:r>
                <a:r>
                  <a:rPr lang="en-US" sz="1200" dirty="0">
                    <a:latin typeface="Arial Narrow" panose="020B0606020202030204" pitchFamily="34" charset="0"/>
                  </a:rPr>
                  <a:t>P</a:t>
                </a:r>
                <a:r>
                  <a:rPr lang="en-US" sz="1200" dirty="0" smtClean="0">
                    <a:solidFill>
                      <a:schemeClr val="tx1"/>
                    </a:solidFill>
                    <a:latin typeface="Arial Narrow" panose="020B0606020202030204" pitchFamily="34" charset="0"/>
                  </a:rPr>
                  <a:t>B</a:t>
                </a:r>
                <a:r>
                  <a:rPr lang="en-US" sz="1200" b="1" dirty="0" smtClean="0">
                    <a:solidFill>
                      <a:schemeClr val="tx1"/>
                    </a:solidFill>
                    <a:latin typeface="Arial Narrow" panose="020B0606020202030204" pitchFamily="34" charset="0"/>
                  </a:rPr>
                  <a:t> </a:t>
                </a:r>
                <a:r>
                  <a:rPr lang="en-US" sz="1200" b="1" dirty="0" smtClean="0">
                    <a:solidFill>
                      <a:schemeClr val="accent5">
                        <a:lumMod val="75000"/>
                      </a:schemeClr>
                    </a:solidFill>
                    <a:latin typeface="Arial Narrow" panose="020B0606020202030204" pitchFamily="34" charset="0"/>
                  </a:rPr>
                  <a:t>Y</a:t>
                </a:r>
                <a14:m>
                  <m:oMath xmlns:m="http://schemas.openxmlformats.org/officeDocument/2006/math">
                    <m:r>
                      <a:rPr lang="es-ES" sz="1200" b="1" smtClean="0">
                        <a:solidFill>
                          <a:schemeClr val="tx1"/>
                        </a:solidFill>
                        <a:latin typeface="Cambria Math" panose="02040503050406030204" pitchFamily="18" charset="0"/>
                      </a:rPr>
                      <m:t> </m:t>
                    </m:r>
                    <m:sSub>
                      <m:sSubPr>
                        <m:ctrlPr>
                          <a:rPr lang="es-ES" sz="1200" i="1" smtClean="0">
                            <a:solidFill>
                              <a:schemeClr val="tx1"/>
                            </a:solidFill>
                            <a:latin typeface="Cambria Math" panose="02040503050406030204" pitchFamily="18" charset="0"/>
                          </a:rPr>
                        </m:ctrlPr>
                      </m:sSubPr>
                      <m:e>
                        <m:r>
                          <a:rPr lang="es-ES" sz="1200">
                            <a:solidFill>
                              <a:schemeClr val="tx1"/>
                            </a:solidFill>
                            <a:latin typeface="Cambria Math" panose="02040503050406030204" pitchFamily="18" charset="0"/>
                          </a:rPr>
                          <m:t>𝑃</m:t>
                        </m:r>
                      </m:e>
                      <m:sub>
                        <m:r>
                          <a:rPr lang="es-ES" sz="1200">
                            <a:solidFill>
                              <a:schemeClr val="tx1"/>
                            </a:solidFill>
                            <a:latin typeface="Cambria Math" panose="02040503050406030204" pitchFamily="18" charset="0"/>
                          </a:rPr>
                          <m:t>𝐶𝑇𝑅</m:t>
                        </m:r>
                        <m:r>
                          <a:rPr lang="es-ES" sz="1200">
                            <a:solidFill>
                              <a:schemeClr val="tx1"/>
                            </a:solidFill>
                            <a:latin typeface="Cambria Math" panose="02040503050406030204" pitchFamily="18" charset="0"/>
                          </a:rPr>
                          <m:t>1</m:t>
                        </m:r>
                      </m:sub>
                    </m:sSub>
                  </m:oMath>
                </a14:m>
                <a:r>
                  <a:rPr lang="en-US" sz="1200" b="1" dirty="0" smtClean="0">
                    <a:solidFill>
                      <a:schemeClr val="accent5">
                        <a:lumMod val="75000"/>
                      </a:schemeClr>
                    </a:solidFill>
                    <a:latin typeface="Arial Narrow" panose="020B0606020202030204" pitchFamily="34" charset="0"/>
                  </a:rPr>
                  <a:t> ES</a:t>
                </a:r>
                <a:r>
                  <a:rPr lang="en-US" sz="1200" b="1" dirty="0" smtClean="0">
                    <a:solidFill>
                      <a:schemeClr val="tx1"/>
                    </a:solidFill>
                    <a:latin typeface="Arial Narrow" panose="020B0606020202030204" pitchFamily="34" charset="0"/>
                  </a:rPr>
                  <a:t> </a:t>
                </a:r>
                <a:r>
                  <a:rPr lang="en-US" sz="1200" dirty="0">
                    <a:latin typeface="Arial Narrow" panose="020B0606020202030204" pitchFamily="34" charset="0"/>
                  </a:rPr>
                  <a:t>P</a:t>
                </a:r>
                <a:r>
                  <a:rPr lang="en-US" sz="1200" dirty="0" smtClean="0">
                    <a:solidFill>
                      <a:schemeClr val="tx1"/>
                    </a:solidFill>
                    <a:latin typeface="Arial Narrow" panose="020B0606020202030204" pitchFamily="34" charset="0"/>
                  </a:rPr>
                  <a:t>B</a:t>
                </a:r>
                <a:r>
                  <a:rPr lang="en-US" sz="1200" b="1" dirty="0" smtClean="0">
                    <a:solidFill>
                      <a:schemeClr val="tx1"/>
                    </a:solidFill>
                    <a:latin typeface="Arial Narrow" panose="020B0606020202030204" pitchFamily="34" charset="0"/>
                  </a:rPr>
                  <a:t> </a:t>
                </a:r>
                <a:r>
                  <a:rPr lang="en-US" sz="1200" b="1" dirty="0" smtClean="0">
                    <a:solidFill>
                      <a:schemeClr val="accent5">
                        <a:lumMod val="75000"/>
                      </a:schemeClr>
                    </a:solidFill>
                    <a:latin typeface="Arial Narrow" panose="020B0606020202030204" pitchFamily="34" charset="0"/>
                  </a:rPr>
                  <a:t>AND</a:t>
                </a:r>
                <a:r>
                  <a:rPr lang="en-US" sz="1200" b="1" dirty="0" smtClean="0">
                    <a:solidFill>
                      <a:schemeClr val="tx1"/>
                    </a:solidFill>
                    <a:latin typeface="Arial Narrow" panose="020B0606020202030204" pitchFamily="34" charset="0"/>
                  </a:rPr>
                  <a:t> </a:t>
                </a:r>
                <a14:m>
                  <m:oMath xmlns:m="http://schemas.openxmlformats.org/officeDocument/2006/math">
                    <m:sSub>
                      <m:sSubPr>
                        <m:ctrlPr>
                          <a:rPr lang="es-ES" sz="1200" i="1" smtClean="0">
                            <a:solidFill>
                              <a:schemeClr val="tx1"/>
                            </a:solidFill>
                            <a:latin typeface="Cambria Math" panose="02040503050406030204" pitchFamily="18" charset="0"/>
                          </a:rPr>
                        </m:ctrlPr>
                      </m:sSubPr>
                      <m:e>
                        <m:r>
                          <a:rPr lang="es-ES" sz="1200">
                            <a:solidFill>
                              <a:schemeClr val="tx1"/>
                            </a:solidFill>
                            <a:latin typeface="Cambria Math" panose="02040503050406030204" pitchFamily="18" charset="0"/>
                          </a:rPr>
                          <m:t>𝑃</m:t>
                        </m:r>
                      </m:e>
                      <m:sub>
                        <m:r>
                          <a:rPr lang="es-ES" sz="1200">
                            <a:solidFill>
                              <a:schemeClr val="tx1"/>
                            </a:solidFill>
                            <a:latin typeface="Cambria Math" panose="02040503050406030204" pitchFamily="18" charset="0"/>
                          </a:rPr>
                          <m:t>𝐶𝑇𝑅</m:t>
                        </m:r>
                        <m:r>
                          <a:rPr lang="es-ES" sz="1200">
                            <a:solidFill>
                              <a:schemeClr val="tx1"/>
                            </a:solidFill>
                            <a:latin typeface="Cambria Math" panose="02040503050406030204" pitchFamily="18" charset="0"/>
                          </a:rPr>
                          <m:t>2</m:t>
                        </m:r>
                      </m:sub>
                    </m:sSub>
                  </m:oMath>
                </a14:m>
                <a:r>
                  <a:rPr lang="en-US" sz="1200" b="1" dirty="0" smtClean="0">
                    <a:solidFill>
                      <a:schemeClr val="tx1"/>
                    </a:solidFill>
                    <a:latin typeface="Arial Narrow" panose="020B0606020202030204" pitchFamily="34" charset="0"/>
                  </a:rPr>
                  <a:t> </a:t>
                </a:r>
                <a:r>
                  <a:rPr lang="en-US" sz="1200" b="1" dirty="0" smtClean="0">
                    <a:solidFill>
                      <a:schemeClr val="accent5">
                        <a:lumMod val="75000"/>
                      </a:schemeClr>
                    </a:solidFill>
                    <a:latin typeface="Arial Narrow" panose="020B0606020202030204" pitchFamily="34" charset="0"/>
                  </a:rPr>
                  <a:t>ES</a:t>
                </a:r>
                <a:r>
                  <a:rPr lang="en-US" sz="1200" b="1" dirty="0" smtClean="0">
                    <a:solidFill>
                      <a:schemeClr val="tx1"/>
                    </a:solidFill>
                    <a:latin typeface="Arial Narrow" panose="020B0606020202030204" pitchFamily="34" charset="0"/>
                  </a:rPr>
                  <a:t> </a:t>
                </a:r>
                <a:r>
                  <a:rPr lang="en-US" sz="1200" dirty="0">
                    <a:latin typeface="Arial Narrow" panose="020B0606020202030204" pitchFamily="34" charset="0"/>
                  </a:rPr>
                  <a:t>P</a:t>
                </a:r>
                <a:r>
                  <a:rPr lang="en-US" sz="1200" dirty="0" smtClean="0">
                    <a:solidFill>
                      <a:schemeClr val="tx1"/>
                    </a:solidFill>
                    <a:latin typeface="Arial Narrow" panose="020B0606020202030204" pitchFamily="34" charset="0"/>
                  </a:rPr>
                  <a:t>B</a:t>
                </a:r>
                <a:r>
                  <a:rPr lang="en-US" sz="1200" b="1" dirty="0" smtClean="0">
                    <a:solidFill>
                      <a:schemeClr val="tx1"/>
                    </a:solidFill>
                    <a:latin typeface="Arial Narrow" panose="020B0606020202030204" pitchFamily="34" charset="0"/>
                  </a:rPr>
                  <a:t> </a:t>
                </a:r>
                <a:r>
                  <a:rPr lang="en-US" sz="1200" b="1" dirty="0" smtClean="0">
                    <a:solidFill>
                      <a:schemeClr val="accent5">
                        <a:lumMod val="75000"/>
                      </a:schemeClr>
                    </a:solidFill>
                    <a:latin typeface="Arial Narrow" panose="020B0606020202030204" pitchFamily="34" charset="0"/>
                  </a:rPr>
                  <a:t>ENTONCES</a:t>
                </a:r>
                <a:r>
                  <a:rPr lang="en-US" sz="1200" b="1" dirty="0" smtClean="0">
                    <a:solidFill>
                      <a:schemeClr val="tx1"/>
                    </a:solidFill>
                    <a:latin typeface="Arial Narrow" panose="020B0606020202030204" pitchFamily="34" charset="0"/>
                  </a:rPr>
                  <a:t> </a:t>
                </a:r>
                <a14:m>
                  <m:oMath xmlns:m="http://schemas.openxmlformats.org/officeDocument/2006/math">
                    <m:sSub>
                      <m:sSubPr>
                        <m:ctrlPr>
                          <a:rPr lang="es-ES" sz="1200" i="1" smtClean="0">
                            <a:solidFill>
                              <a:schemeClr val="tx1"/>
                            </a:solidFill>
                            <a:latin typeface="Cambria Math" panose="02040503050406030204" pitchFamily="18" charset="0"/>
                          </a:rPr>
                        </m:ctrlPr>
                      </m:sSubPr>
                      <m:e>
                        <m:r>
                          <a:rPr lang="es-ES" sz="1200">
                            <a:solidFill>
                              <a:schemeClr val="tx1"/>
                            </a:solidFill>
                            <a:latin typeface="Cambria Math" panose="02040503050406030204" pitchFamily="18" charset="0"/>
                          </a:rPr>
                          <m:t>𝑃</m:t>
                        </m:r>
                      </m:e>
                      <m:sub>
                        <m:r>
                          <a:rPr lang="es-ES" sz="1200" b="0" i="1" smtClean="0">
                            <a:solidFill>
                              <a:schemeClr val="tx1"/>
                            </a:solidFill>
                            <a:latin typeface="Cambria Math" panose="02040503050406030204" pitchFamily="18" charset="0"/>
                          </a:rPr>
                          <m:t>𝑋𝐶</m:t>
                        </m:r>
                      </m:sub>
                    </m:sSub>
                  </m:oMath>
                </a14:m>
                <a:r>
                  <a:rPr lang="en-US" sz="1200" b="1" dirty="0" smtClean="0">
                    <a:solidFill>
                      <a:schemeClr val="tx1"/>
                    </a:solidFill>
                    <a:latin typeface="Arial Narrow" panose="020B0606020202030204" pitchFamily="34" charset="0"/>
                  </a:rPr>
                  <a:t> </a:t>
                </a:r>
                <a:r>
                  <a:rPr lang="en-US" sz="1200" b="1" dirty="0" smtClean="0">
                    <a:solidFill>
                      <a:schemeClr val="accent5">
                        <a:lumMod val="75000"/>
                      </a:schemeClr>
                    </a:solidFill>
                    <a:latin typeface="Arial Narrow" panose="020B0606020202030204" pitchFamily="34" charset="0"/>
                  </a:rPr>
                  <a:t>ES</a:t>
                </a:r>
                <a:r>
                  <a:rPr lang="en-US" sz="1200" b="1" dirty="0" smtClean="0">
                    <a:solidFill>
                      <a:schemeClr val="tx1"/>
                    </a:solidFill>
                    <a:latin typeface="Arial Narrow" panose="020B0606020202030204" pitchFamily="34" charset="0"/>
                  </a:rPr>
                  <a:t> </a:t>
                </a:r>
                <a:r>
                  <a:rPr lang="en-US" sz="1200" dirty="0" smtClean="0">
                    <a:solidFill>
                      <a:schemeClr val="tx1"/>
                    </a:solidFill>
                    <a:latin typeface="Arial Narrow" panose="020B0606020202030204" pitchFamily="34" charset="0"/>
                  </a:rPr>
                  <a:t>ZE.</a:t>
                </a:r>
                <a:endParaRPr lang="es-EC" sz="1200" dirty="0">
                  <a:solidFill>
                    <a:schemeClr val="tx1"/>
                  </a:solidFill>
                  <a:latin typeface="Arial Narrow" panose="020B0606020202030204" pitchFamily="34" charset="0"/>
                </a:endParaRPr>
              </a:p>
            </p:txBody>
          </p:sp>
        </mc:Choice>
        <mc:Fallback xmlns="">
          <p:sp>
            <p:nvSpPr>
              <p:cNvPr id="29" name="6 CuadroTexto"/>
              <p:cNvSpPr txBox="1">
                <a:spLocks noRot="1" noChangeAspect="1" noMove="1" noResize="1" noEditPoints="1" noAdjustHandles="1" noChangeArrowheads="1" noChangeShapeType="1" noTextEdit="1"/>
              </p:cNvSpPr>
              <p:nvPr/>
            </p:nvSpPr>
            <p:spPr bwMode="auto">
              <a:xfrm>
                <a:off x="4741053" y="4501262"/>
                <a:ext cx="6980576" cy="467885"/>
              </a:xfrm>
              <a:prstGeom prst="rect">
                <a:avLst/>
              </a:prstGeom>
              <a:blipFill rotWithShape="0">
                <a:blip r:embed="rId13"/>
                <a:stretch>
                  <a:fillRect l="-87" t="-1299" b="-77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0" name="7 CuadroTexto"/>
              <p:cNvSpPr txBox="1"/>
              <p:nvPr/>
            </p:nvSpPr>
            <p:spPr bwMode="auto">
              <a:xfrm>
                <a:off x="703739" y="2126086"/>
                <a:ext cx="3885313" cy="2354491"/>
              </a:xfrm>
              <a:prstGeom prst="rect">
                <a:avLst/>
              </a:prstGeom>
              <a:solidFill>
                <a:schemeClr val="bg1"/>
              </a:solidFill>
            </p:spPr>
            <p:txBody>
              <a:bodyPr wrap="square">
                <a:spAutoFit/>
              </a:bodyPr>
              <a:lstStyle/>
              <a:p>
                <a:pPr algn="just">
                  <a:lnSpc>
                    <a:spcPct val="150000"/>
                  </a:lnSpc>
                  <a:defRPr/>
                </a:pPr>
                <a:r>
                  <a:rPr lang="en-US" sz="1400" b="1" dirty="0" smtClean="0">
                    <a:solidFill>
                      <a:schemeClr val="accent5">
                        <a:lumMod val="75000"/>
                      </a:schemeClr>
                    </a:solidFill>
                  </a:rPr>
                  <a:t>Si</a:t>
                </a:r>
                <a:r>
                  <a:rPr lang="en-US" sz="1400" dirty="0" smtClean="0">
                    <a:solidFill>
                      <a:schemeClr val="tx1"/>
                    </a:solidFill>
                  </a:rPr>
                  <a:t> </a:t>
                </a:r>
                <a:r>
                  <a:rPr lang="es-ES" sz="1400" dirty="0">
                    <a:solidFill>
                      <a:schemeClr val="tx1"/>
                    </a:solidFill>
                  </a:rPr>
                  <a:t>el perfil de red de MG1 </a:t>
                </a:r>
                <a:r>
                  <a:rPr lang="es-ES" sz="1400" b="1" dirty="0">
                    <a:solidFill>
                      <a:schemeClr val="accent5">
                        <a:lumMod val="75000"/>
                      </a:schemeClr>
                    </a:solidFill>
                  </a:rPr>
                  <a:t>es</a:t>
                </a:r>
                <a:r>
                  <a:rPr lang="es-ES" sz="1400" dirty="0">
                    <a:solidFill>
                      <a:schemeClr val="tx1"/>
                    </a:solidFill>
                  </a:rPr>
                  <a:t> </a:t>
                </a:r>
                <a:r>
                  <a:rPr lang="es-ES" sz="1400" dirty="0" smtClean="0">
                    <a:solidFill>
                      <a:schemeClr val="tx1"/>
                    </a:solidFill>
                  </a:rPr>
                  <a:t>PB (</a:t>
                </a:r>
                <a14:m>
                  <m:oMath xmlns:m="http://schemas.openxmlformats.org/officeDocument/2006/math">
                    <m:sSub>
                      <m:sSubPr>
                        <m:ctrlPr>
                          <a:rPr lang="es-ES" sz="1400" i="1">
                            <a:solidFill>
                              <a:schemeClr val="tx1"/>
                            </a:solidFill>
                            <a:latin typeface="Cambria Math" panose="02040503050406030204" pitchFamily="18" charset="0"/>
                          </a:rPr>
                        </m:ctrlPr>
                      </m:sSubPr>
                      <m:e>
                        <m:r>
                          <m:rPr>
                            <m:sty m:val="p"/>
                          </m:rPr>
                          <a:rPr lang="es-ES" sz="1400" b="0" i="1">
                            <a:solidFill>
                              <a:schemeClr val="tx1"/>
                            </a:solidFill>
                            <a:latin typeface="Cambria Math" panose="02040503050406030204" pitchFamily="18" charset="0"/>
                          </a:rPr>
                          <m:t>P</m:t>
                        </m:r>
                      </m:e>
                      <m:sub>
                        <m:r>
                          <m:rPr>
                            <m:sty m:val="p"/>
                          </m:rPr>
                          <a:rPr lang="es-ES" sz="1400" b="0" i="1">
                            <a:solidFill>
                              <a:schemeClr val="tx1"/>
                            </a:solidFill>
                            <a:latin typeface="Cambria Math" panose="02040503050406030204" pitchFamily="18" charset="0"/>
                          </a:rPr>
                          <m:t>GRID</m:t>
                        </m:r>
                        <m:r>
                          <a:rPr lang="es-ES" sz="1400" b="0">
                            <a:solidFill>
                              <a:schemeClr val="tx1"/>
                            </a:solidFill>
                            <a:latin typeface="Cambria Math" panose="02040503050406030204" pitchFamily="18" charset="0"/>
                          </a:rPr>
                          <m:t>1</m:t>
                        </m:r>
                      </m:sub>
                    </m:sSub>
                    <m:r>
                      <a:rPr lang="es-ES" sz="1400" b="0" i="0" smtClean="0">
                        <a:solidFill>
                          <a:schemeClr val="tx1"/>
                        </a:solidFill>
                        <a:latin typeface="Cambria Math" panose="02040503050406030204" pitchFamily="18" charset="0"/>
                      </a:rPr>
                      <m:t>&gt;</m:t>
                    </m:r>
                  </m:oMath>
                </a14:m>
                <a:r>
                  <a:rPr lang="en-US" sz="1400" dirty="0" smtClean="0">
                    <a:solidFill>
                      <a:schemeClr val="tx1"/>
                    </a:solidFill>
                  </a:rPr>
                  <a:t> </a:t>
                </a:r>
                <a:r>
                  <a:rPr lang="es-ES" sz="1400" dirty="0">
                    <a:solidFill>
                      <a:schemeClr val="tx1"/>
                    </a:solidFill>
                  </a:rPr>
                  <a:t>0) </a:t>
                </a:r>
                <a:r>
                  <a:rPr lang="es-ES" sz="1400" b="1" dirty="0">
                    <a:solidFill>
                      <a:schemeClr val="accent5">
                        <a:lumMod val="75000"/>
                      </a:schemeClr>
                    </a:solidFill>
                  </a:rPr>
                  <a:t>y</a:t>
                </a:r>
                <a:r>
                  <a:rPr lang="es-ES" sz="1400" dirty="0">
                    <a:solidFill>
                      <a:schemeClr val="tx1"/>
                    </a:solidFill>
                  </a:rPr>
                  <a:t> el perfil de </a:t>
                </a:r>
                <a:r>
                  <a:rPr lang="es-ES" sz="1400" dirty="0" smtClean="0">
                    <a:solidFill>
                      <a:schemeClr val="tx1"/>
                    </a:solidFill>
                  </a:rPr>
                  <a:t>red </a:t>
                </a:r>
                <a:r>
                  <a:rPr lang="es-ES" sz="1400" dirty="0">
                    <a:solidFill>
                      <a:schemeClr val="tx1"/>
                    </a:solidFill>
                  </a:rPr>
                  <a:t>de MG2 </a:t>
                </a:r>
                <a:r>
                  <a:rPr lang="es-ES" sz="1400" b="1" dirty="0">
                    <a:solidFill>
                      <a:schemeClr val="accent5">
                        <a:lumMod val="75000"/>
                      </a:schemeClr>
                    </a:solidFill>
                  </a:rPr>
                  <a:t>es</a:t>
                </a:r>
                <a:r>
                  <a:rPr lang="es-ES" sz="1400" dirty="0">
                    <a:solidFill>
                      <a:schemeClr val="tx1"/>
                    </a:solidFill>
                  </a:rPr>
                  <a:t> NB </a:t>
                </a:r>
                <a:r>
                  <a:rPr lang="es-ES" sz="1400" dirty="0" smtClean="0">
                    <a:solidFill>
                      <a:schemeClr val="tx1"/>
                    </a:solidFill>
                  </a:rPr>
                  <a:t>(</a:t>
                </a:r>
                <a14:m>
                  <m:oMath xmlns:m="http://schemas.openxmlformats.org/officeDocument/2006/math">
                    <m:sSub>
                      <m:sSubPr>
                        <m:ctrlPr>
                          <a:rPr lang="es-ES" sz="1400" i="1">
                            <a:solidFill>
                              <a:schemeClr val="tx1"/>
                            </a:solidFill>
                            <a:latin typeface="Cambria Math" panose="02040503050406030204" pitchFamily="18" charset="0"/>
                          </a:rPr>
                        </m:ctrlPr>
                      </m:sSubPr>
                      <m:e>
                        <m:r>
                          <m:rPr>
                            <m:sty m:val="p"/>
                          </m:rPr>
                          <a:rPr lang="es-ES" sz="1400" b="0" i="1">
                            <a:solidFill>
                              <a:schemeClr val="tx1"/>
                            </a:solidFill>
                            <a:latin typeface="Cambria Math" panose="02040503050406030204" pitchFamily="18" charset="0"/>
                          </a:rPr>
                          <m:t>P</m:t>
                        </m:r>
                      </m:e>
                      <m:sub>
                        <m:r>
                          <m:rPr>
                            <m:sty m:val="p"/>
                          </m:rPr>
                          <a:rPr lang="es-ES" sz="1400" b="0" i="1">
                            <a:solidFill>
                              <a:schemeClr val="tx1"/>
                            </a:solidFill>
                            <a:latin typeface="Cambria Math" panose="02040503050406030204" pitchFamily="18" charset="0"/>
                          </a:rPr>
                          <m:t>GRID</m:t>
                        </m:r>
                        <m:r>
                          <a:rPr lang="es-ES" sz="1400" b="0">
                            <a:solidFill>
                              <a:schemeClr val="tx1"/>
                            </a:solidFill>
                            <a:latin typeface="Cambria Math" panose="02040503050406030204" pitchFamily="18" charset="0"/>
                          </a:rPr>
                          <m:t>2</m:t>
                        </m:r>
                      </m:sub>
                    </m:sSub>
                    <m:r>
                      <a:rPr lang="es-ES" sz="1400" b="0" i="0" smtClean="0">
                        <a:solidFill>
                          <a:schemeClr val="tx1"/>
                        </a:solidFill>
                        <a:latin typeface="Cambria Math" panose="02040503050406030204" pitchFamily="18" charset="0"/>
                      </a:rPr>
                      <m:t>&lt;0</m:t>
                    </m:r>
                  </m:oMath>
                </a14:m>
                <a:r>
                  <a:rPr lang="es-ES" sz="1400" dirty="0" smtClean="0">
                    <a:solidFill>
                      <a:schemeClr val="tx1"/>
                    </a:solidFill>
                  </a:rPr>
                  <a:t>) </a:t>
                </a:r>
                <a:r>
                  <a:rPr lang="es-ES" sz="1400" b="1" dirty="0">
                    <a:solidFill>
                      <a:schemeClr val="accent5">
                        <a:lumMod val="75000"/>
                      </a:schemeClr>
                    </a:solidFill>
                  </a:rPr>
                  <a:t>y</a:t>
                </a:r>
                <a:r>
                  <a:rPr lang="es-ES" sz="1400" dirty="0">
                    <a:solidFill>
                      <a:schemeClr val="tx1"/>
                    </a:solidFill>
                  </a:rPr>
                  <a:t> </a:t>
                </a:r>
                <a:r>
                  <a:rPr lang="es-ES" sz="1400" dirty="0" smtClean="0">
                    <a:solidFill>
                      <a:schemeClr val="tx1"/>
                    </a:solidFill>
                  </a:rPr>
                  <a:t>el SOC de </a:t>
                </a:r>
                <a:r>
                  <a:rPr lang="es-ES" sz="1400" dirty="0">
                    <a:solidFill>
                      <a:schemeClr val="tx1"/>
                    </a:solidFill>
                  </a:rPr>
                  <a:t>MG1 </a:t>
                </a:r>
                <a:r>
                  <a:rPr lang="es-ES" sz="1400" dirty="0">
                    <a:solidFill>
                      <a:schemeClr val="accent5">
                        <a:lumMod val="75000"/>
                      </a:schemeClr>
                    </a:solidFill>
                  </a:rPr>
                  <a:t>es</a:t>
                </a:r>
                <a:r>
                  <a:rPr lang="es-ES" sz="1400" dirty="0">
                    <a:solidFill>
                      <a:schemeClr val="tx1"/>
                    </a:solidFill>
                  </a:rPr>
                  <a:t> </a:t>
                </a:r>
                <a:r>
                  <a:rPr lang="es-ES" sz="1400" dirty="0"/>
                  <a:t>N</a:t>
                </a:r>
                <a:r>
                  <a:rPr lang="es-ES" sz="1400" dirty="0" smtClean="0">
                    <a:solidFill>
                      <a:schemeClr val="tx1"/>
                    </a:solidFill>
                  </a:rPr>
                  <a:t>B </a:t>
                </a:r>
                <a:r>
                  <a:rPr lang="es-ES" sz="1400" dirty="0">
                    <a:solidFill>
                      <a:schemeClr val="tx1"/>
                    </a:solidFill>
                  </a:rPr>
                  <a:t>(</a:t>
                </a:r>
                <a14:m>
                  <m:oMath xmlns:m="http://schemas.openxmlformats.org/officeDocument/2006/math">
                    <m:r>
                      <a:rPr lang="es-ES" sz="1400" b="0" i="1">
                        <a:solidFill>
                          <a:schemeClr val="tx1"/>
                        </a:solidFill>
                        <a:latin typeface="Cambria Math" panose="02040503050406030204" pitchFamily="18" charset="0"/>
                      </a:rPr>
                      <m:t>𝑆𝑂𝐶</m:t>
                    </m:r>
                    <m:r>
                      <a:rPr lang="es-ES" sz="1400" b="0" i="1" smtClean="0">
                        <a:solidFill>
                          <a:schemeClr val="tx1"/>
                        </a:solidFill>
                        <a:latin typeface="Cambria Math" panose="02040503050406030204" pitchFamily="18" charset="0"/>
                      </a:rPr>
                      <m:t>1</m:t>
                    </m:r>
                    <m:r>
                      <a:rPr lang="es-ES" sz="1400" b="0" i="0" smtClean="0">
                        <a:solidFill>
                          <a:schemeClr val="tx1"/>
                        </a:solidFill>
                        <a:latin typeface="Cambria Math" panose="02040503050406030204" pitchFamily="18" charset="0"/>
                      </a:rPr>
                      <m:t>&lt;</m:t>
                    </m:r>
                    <m:r>
                      <a:rPr lang="es-ES" sz="1400" b="0" i="1" smtClean="0">
                        <a:solidFill>
                          <a:schemeClr val="tx1"/>
                        </a:solidFill>
                        <a:latin typeface="Cambria Math" panose="02040503050406030204" pitchFamily="18" charset="0"/>
                      </a:rPr>
                      <m:t>62.5%</m:t>
                    </m:r>
                  </m:oMath>
                </a14:m>
                <a:r>
                  <a:rPr lang="es-ES" sz="1400" dirty="0">
                    <a:solidFill>
                      <a:schemeClr val="tx1"/>
                    </a:solidFill>
                  </a:rPr>
                  <a:t>) </a:t>
                </a:r>
                <a:r>
                  <a:rPr lang="es-ES" sz="1400" b="1" dirty="0">
                    <a:solidFill>
                      <a:schemeClr val="accent5">
                        <a:lumMod val="75000"/>
                      </a:schemeClr>
                    </a:solidFill>
                  </a:rPr>
                  <a:t>y</a:t>
                </a:r>
                <a:r>
                  <a:rPr lang="es-ES" sz="1400" dirty="0">
                    <a:solidFill>
                      <a:schemeClr val="tx1"/>
                    </a:solidFill>
                  </a:rPr>
                  <a:t> el </a:t>
                </a:r>
                <a:r>
                  <a:rPr lang="es-ES" sz="1400" dirty="0" smtClean="0">
                    <a:solidFill>
                      <a:schemeClr val="tx1"/>
                    </a:solidFill>
                  </a:rPr>
                  <a:t>SOC de </a:t>
                </a:r>
                <a:r>
                  <a:rPr lang="es-ES" sz="1400" dirty="0">
                    <a:solidFill>
                      <a:schemeClr val="tx1"/>
                    </a:solidFill>
                  </a:rPr>
                  <a:t>MG2 </a:t>
                </a:r>
                <a:r>
                  <a:rPr lang="es-ES" sz="1400" b="1" dirty="0">
                    <a:solidFill>
                      <a:schemeClr val="accent5">
                        <a:lumMod val="75000"/>
                      </a:schemeClr>
                    </a:solidFill>
                  </a:rPr>
                  <a:t>es</a:t>
                </a:r>
                <a:r>
                  <a:rPr lang="es-ES" sz="1400" dirty="0">
                    <a:solidFill>
                      <a:schemeClr val="tx1"/>
                    </a:solidFill>
                  </a:rPr>
                  <a:t> </a:t>
                </a:r>
                <a:r>
                  <a:rPr lang="es-ES" sz="1400" dirty="0" smtClean="0">
                    <a:solidFill>
                      <a:schemeClr val="tx1"/>
                    </a:solidFill>
                  </a:rPr>
                  <a:t>NB </a:t>
                </a:r>
                <a:r>
                  <a:rPr lang="es-ES" sz="1400" dirty="0">
                    <a:solidFill>
                      <a:schemeClr val="tx1"/>
                    </a:solidFill>
                  </a:rPr>
                  <a:t>(</a:t>
                </a:r>
                <a14:m>
                  <m:oMath xmlns:m="http://schemas.openxmlformats.org/officeDocument/2006/math">
                    <m:r>
                      <a:rPr lang="es-ES" sz="1400" b="0" i="1">
                        <a:solidFill>
                          <a:schemeClr val="tx1"/>
                        </a:solidFill>
                        <a:latin typeface="Cambria Math" panose="02040503050406030204" pitchFamily="18" charset="0"/>
                      </a:rPr>
                      <m:t>𝑆𝑂</m:t>
                    </m:r>
                    <m:r>
                      <m:rPr>
                        <m:sty m:val="p"/>
                      </m:rPr>
                      <a:rPr lang="es-ES" sz="1400" b="0" i="0" smtClean="0">
                        <a:solidFill>
                          <a:schemeClr val="tx1"/>
                        </a:solidFill>
                        <a:latin typeface="Cambria Math" panose="02040503050406030204" pitchFamily="18" charset="0"/>
                      </a:rPr>
                      <m:t>C</m:t>
                    </m:r>
                    <m:r>
                      <a:rPr lang="es-ES" sz="1400" b="0" i="0" smtClean="0">
                        <a:solidFill>
                          <a:schemeClr val="tx1"/>
                        </a:solidFill>
                        <a:latin typeface="Cambria Math" panose="02040503050406030204" pitchFamily="18" charset="0"/>
                      </a:rPr>
                      <m:t>2&lt;</m:t>
                    </m:r>
                    <m:r>
                      <a:rPr lang="es-ES" sz="1400" b="0" i="1" smtClean="0">
                        <a:solidFill>
                          <a:schemeClr val="tx1"/>
                        </a:solidFill>
                        <a:latin typeface="Cambria Math" panose="02040503050406030204" pitchFamily="18" charset="0"/>
                      </a:rPr>
                      <m:t>62.5</m:t>
                    </m:r>
                  </m:oMath>
                </a14:m>
                <a:r>
                  <a:rPr lang="es-ES" sz="1400" dirty="0">
                    <a:solidFill>
                      <a:schemeClr val="tx1"/>
                    </a:solidFill>
                  </a:rPr>
                  <a:t>) </a:t>
                </a:r>
                <a:r>
                  <a:rPr lang="es-ES" sz="1400" b="1" dirty="0">
                    <a:solidFill>
                      <a:schemeClr val="accent5">
                        <a:lumMod val="75000"/>
                      </a:schemeClr>
                    </a:solidFill>
                  </a:rPr>
                  <a:t>y</a:t>
                </a:r>
                <a:r>
                  <a:rPr lang="es-ES" sz="1400" dirty="0">
                    <a:solidFill>
                      <a:schemeClr val="tx1"/>
                    </a:solidFill>
                  </a:rPr>
                  <a:t> la potencia </a:t>
                </a:r>
                <a:r>
                  <a:rPr lang="es-ES" sz="1400" dirty="0" smtClean="0"/>
                  <a:t>neta promedio </a:t>
                </a:r>
                <a:r>
                  <a:rPr lang="es-ES" sz="1400" dirty="0" smtClean="0">
                    <a:solidFill>
                      <a:schemeClr val="tx1"/>
                    </a:solidFill>
                  </a:rPr>
                  <a:t>de </a:t>
                </a:r>
                <a:r>
                  <a:rPr lang="es-ES" sz="1400" dirty="0">
                    <a:solidFill>
                      <a:schemeClr val="tx1"/>
                    </a:solidFill>
                  </a:rPr>
                  <a:t>MG1 </a:t>
                </a:r>
                <a:r>
                  <a:rPr lang="es-ES" sz="1400" b="1" dirty="0">
                    <a:solidFill>
                      <a:schemeClr val="accent5">
                        <a:lumMod val="75000"/>
                      </a:schemeClr>
                    </a:solidFill>
                  </a:rPr>
                  <a:t>es</a:t>
                </a:r>
                <a:r>
                  <a:rPr lang="es-ES" sz="1400" dirty="0">
                    <a:solidFill>
                      <a:schemeClr val="tx1"/>
                    </a:solidFill>
                  </a:rPr>
                  <a:t> </a:t>
                </a:r>
                <a:r>
                  <a:rPr lang="es-ES" sz="1400" dirty="0"/>
                  <a:t>P</a:t>
                </a:r>
                <a:r>
                  <a:rPr lang="es-ES" sz="1400" dirty="0" smtClean="0">
                    <a:solidFill>
                      <a:schemeClr val="tx1"/>
                    </a:solidFill>
                  </a:rPr>
                  <a:t>B (</a:t>
                </a:r>
                <a14:m>
                  <m:oMath xmlns:m="http://schemas.openxmlformats.org/officeDocument/2006/math">
                    <m:sSub>
                      <m:sSubPr>
                        <m:ctrlPr>
                          <a:rPr lang="es-ES" sz="1400" i="1">
                            <a:solidFill>
                              <a:schemeClr val="tx1"/>
                            </a:solidFill>
                            <a:latin typeface="Cambria Math" panose="02040503050406030204" pitchFamily="18" charset="0"/>
                          </a:rPr>
                        </m:ctrlPr>
                      </m:sSubPr>
                      <m:e>
                        <m:r>
                          <m:rPr>
                            <m:sty m:val="p"/>
                          </m:rPr>
                          <a:rPr lang="es-ES" sz="1400" b="0" i="1">
                            <a:solidFill>
                              <a:schemeClr val="tx1"/>
                            </a:solidFill>
                            <a:latin typeface="Cambria Math" panose="02040503050406030204" pitchFamily="18" charset="0"/>
                          </a:rPr>
                          <m:t>P</m:t>
                        </m:r>
                      </m:e>
                      <m:sub>
                        <m:r>
                          <m:rPr>
                            <m:sty m:val="p"/>
                          </m:rPr>
                          <a:rPr lang="es-ES" sz="1400" b="0" i="1">
                            <a:solidFill>
                              <a:schemeClr val="tx1"/>
                            </a:solidFill>
                            <a:latin typeface="Cambria Math" panose="02040503050406030204" pitchFamily="18" charset="0"/>
                          </a:rPr>
                          <m:t>CTR</m:t>
                        </m:r>
                        <m:r>
                          <a:rPr lang="es-ES" sz="1400" b="0">
                            <a:solidFill>
                              <a:schemeClr val="tx1"/>
                            </a:solidFill>
                            <a:latin typeface="Cambria Math" panose="02040503050406030204" pitchFamily="18" charset="0"/>
                          </a:rPr>
                          <m:t>1</m:t>
                        </m:r>
                      </m:sub>
                    </m:sSub>
                    <m:r>
                      <a:rPr lang="es-ES" sz="1400" b="0" i="0" smtClean="0">
                        <a:solidFill>
                          <a:schemeClr val="tx1"/>
                        </a:solidFill>
                        <a:latin typeface="Cambria Math" panose="02040503050406030204" pitchFamily="18" charset="0"/>
                      </a:rPr>
                      <m:t>&gt;</m:t>
                    </m:r>
                    <m:r>
                      <a:rPr lang="es-ES" sz="1400" b="0" i="1">
                        <a:solidFill>
                          <a:schemeClr val="tx1"/>
                        </a:solidFill>
                        <a:latin typeface="Cambria Math" panose="02040503050406030204" pitchFamily="18" charset="0"/>
                      </a:rPr>
                      <m:t>0</m:t>
                    </m:r>
                  </m:oMath>
                </a14:m>
                <a:r>
                  <a:rPr lang="es-ES" sz="1400" dirty="0">
                    <a:solidFill>
                      <a:schemeClr val="tx1"/>
                    </a:solidFill>
                  </a:rPr>
                  <a:t>) </a:t>
                </a:r>
                <a:r>
                  <a:rPr lang="es-ES" sz="1400" b="1" dirty="0">
                    <a:solidFill>
                      <a:schemeClr val="accent5">
                        <a:lumMod val="75000"/>
                      </a:schemeClr>
                    </a:solidFill>
                  </a:rPr>
                  <a:t>y</a:t>
                </a:r>
                <a:r>
                  <a:rPr lang="es-ES" sz="1400" dirty="0">
                    <a:solidFill>
                      <a:schemeClr val="tx1"/>
                    </a:solidFill>
                  </a:rPr>
                  <a:t> la </a:t>
                </a:r>
                <a:r>
                  <a:rPr lang="es-ES" sz="1400" dirty="0"/>
                  <a:t>potencia neta promedio </a:t>
                </a:r>
                <a:r>
                  <a:rPr lang="es-ES" sz="1400" dirty="0" smtClean="0">
                    <a:solidFill>
                      <a:schemeClr val="tx1"/>
                    </a:solidFill>
                  </a:rPr>
                  <a:t>de </a:t>
                </a:r>
                <a:r>
                  <a:rPr lang="es-ES" sz="1400" dirty="0">
                    <a:solidFill>
                      <a:schemeClr val="tx1"/>
                    </a:solidFill>
                  </a:rPr>
                  <a:t>MG2 </a:t>
                </a:r>
                <a:r>
                  <a:rPr lang="es-ES" sz="1400" b="1" dirty="0">
                    <a:solidFill>
                      <a:schemeClr val="accent5">
                        <a:lumMod val="75000"/>
                      </a:schemeClr>
                    </a:solidFill>
                  </a:rPr>
                  <a:t>es</a:t>
                </a:r>
                <a:r>
                  <a:rPr lang="es-ES" sz="1400" dirty="0">
                    <a:solidFill>
                      <a:schemeClr val="tx1"/>
                    </a:solidFill>
                  </a:rPr>
                  <a:t> </a:t>
                </a:r>
                <a:r>
                  <a:rPr lang="es-ES" sz="1400" dirty="0"/>
                  <a:t>N</a:t>
                </a:r>
                <a:r>
                  <a:rPr lang="es-ES" sz="1400" dirty="0" smtClean="0">
                    <a:solidFill>
                      <a:schemeClr val="tx1"/>
                    </a:solidFill>
                  </a:rPr>
                  <a:t>B (</a:t>
                </a:r>
                <a14:m>
                  <m:oMath xmlns:m="http://schemas.openxmlformats.org/officeDocument/2006/math">
                    <m:sSub>
                      <m:sSubPr>
                        <m:ctrlPr>
                          <a:rPr lang="es-ES" sz="1400" i="1">
                            <a:solidFill>
                              <a:schemeClr val="tx1"/>
                            </a:solidFill>
                            <a:latin typeface="Cambria Math" panose="02040503050406030204" pitchFamily="18" charset="0"/>
                          </a:rPr>
                        </m:ctrlPr>
                      </m:sSubPr>
                      <m:e>
                        <m:r>
                          <m:rPr>
                            <m:sty m:val="p"/>
                          </m:rPr>
                          <a:rPr lang="es-ES" sz="1400" b="0" i="1">
                            <a:solidFill>
                              <a:schemeClr val="tx1"/>
                            </a:solidFill>
                            <a:latin typeface="Cambria Math" panose="02040503050406030204" pitchFamily="18" charset="0"/>
                          </a:rPr>
                          <m:t>P</m:t>
                        </m:r>
                      </m:e>
                      <m:sub>
                        <m:r>
                          <m:rPr>
                            <m:sty m:val="p"/>
                          </m:rPr>
                          <a:rPr lang="es-ES" sz="1400" b="0" i="1">
                            <a:solidFill>
                              <a:schemeClr val="tx1"/>
                            </a:solidFill>
                            <a:latin typeface="Cambria Math" panose="02040503050406030204" pitchFamily="18" charset="0"/>
                          </a:rPr>
                          <m:t>CTR</m:t>
                        </m:r>
                        <m:r>
                          <a:rPr lang="es-ES" sz="1400" b="0" i="1">
                            <a:solidFill>
                              <a:schemeClr val="tx1"/>
                            </a:solidFill>
                            <a:latin typeface="Cambria Math" panose="02040503050406030204" pitchFamily="18" charset="0"/>
                          </a:rPr>
                          <m:t>2</m:t>
                        </m:r>
                      </m:sub>
                    </m:sSub>
                    <m:r>
                      <a:rPr lang="es-ES" sz="1400" b="0" i="0" smtClean="0">
                        <a:solidFill>
                          <a:schemeClr val="tx1"/>
                        </a:solidFill>
                        <a:latin typeface="Cambria Math" panose="02040503050406030204" pitchFamily="18" charset="0"/>
                      </a:rPr>
                      <m:t>&lt;</m:t>
                    </m:r>
                    <m:r>
                      <a:rPr lang="es-ES" sz="1400" b="0" i="1">
                        <a:solidFill>
                          <a:schemeClr val="tx1"/>
                        </a:solidFill>
                        <a:latin typeface="Cambria Math" panose="02040503050406030204" pitchFamily="18" charset="0"/>
                      </a:rPr>
                      <m:t>0</m:t>
                    </m:r>
                  </m:oMath>
                </a14:m>
                <a:r>
                  <a:rPr lang="es-ES" sz="1400" dirty="0">
                    <a:solidFill>
                      <a:schemeClr val="tx1"/>
                    </a:solidFill>
                  </a:rPr>
                  <a:t>) </a:t>
                </a:r>
                <a:r>
                  <a:rPr lang="es-ES" sz="1400" b="1" dirty="0">
                    <a:solidFill>
                      <a:schemeClr val="accent5">
                        <a:lumMod val="75000"/>
                      </a:schemeClr>
                    </a:solidFill>
                  </a:rPr>
                  <a:t>entonces</a:t>
                </a:r>
                <a:r>
                  <a:rPr lang="es-ES" sz="1400" dirty="0">
                    <a:solidFill>
                      <a:schemeClr val="tx1"/>
                    </a:solidFill>
                  </a:rPr>
                  <a:t> </a:t>
                </a:r>
                <a14:m>
                  <m:oMath xmlns:m="http://schemas.openxmlformats.org/officeDocument/2006/math">
                    <m:sSub>
                      <m:sSubPr>
                        <m:ctrlPr>
                          <a:rPr lang="es-ES" sz="1400" i="1">
                            <a:solidFill>
                              <a:schemeClr val="tx1"/>
                            </a:solidFill>
                            <a:latin typeface="Cambria Math" panose="02040503050406030204" pitchFamily="18" charset="0"/>
                          </a:rPr>
                        </m:ctrlPr>
                      </m:sSubPr>
                      <m:e>
                        <m:r>
                          <m:rPr>
                            <m:sty m:val="p"/>
                          </m:rPr>
                          <a:rPr lang="es-ES" sz="1400" b="0" i="1">
                            <a:solidFill>
                              <a:schemeClr val="tx1"/>
                            </a:solidFill>
                            <a:latin typeface="Cambria Math" panose="02040503050406030204" pitchFamily="18" charset="0"/>
                          </a:rPr>
                          <m:t>P</m:t>
                        </m:r>
                      </m:e>
                      <m:sub>
                        <m:r>
                          <m:rPr>
                            <m:sty m:val="p"/>
                          </m:rPr>
                          <a:rPr lang="es-ES" sz="1400" b="0" i="0" smtClean="0">
                            <a:solidFill>
                              <a:schemeClr val="tx1"/>
                            </a:solidFill>
                            <a:latin typeface="Cambria Math" panose="02040503050406030204" pitchFamily="18" charset="0"/>
                          </a:rPr>
                          <m:t>XC</m:t>
                        </m:r>
                      </m:sub>
                    </m:sSub>
                  </m:oMath>
                </a14:m>
                <a:r>
                  <a:rPr lang="es-ES" sz="1400" dirty="0">
                    <a:solidFill>
                      <a:schemeClr val="tx1"/>
                    </a:solidFill>
                  </a:rPr>
                  <a:t> </a:t>
                </a:r>
                <a:r>
                  <a:rPr lang="es-ES" sz="1400" b="1" dirty="0">
                    <a:solidFill>
                      <a:schemeClr val="accent5">
                        <a:lumMod val="75000"/>
                      </a:schemeClr>
                    </a:solidFill>
                  </a:rPr>
                  <a:t>es</a:t>
                </a:r>
                <a:r>
                  <a:rPr lang="es-ES" sz="1400" dirty="0">
                    <a:solidFill>
                      <a:schemeClr val="tx1"/>
                    </a:solidFill>
                  </a:rPr>
                  <a:t> </a:t>
                </a:r>
                <a:r>
                  <a:rPr lang="es-ES" sz="1400" dirty="0" smtClean="0"/>
                  <a:t>PB</a:t>
                </a:r>
                <a:r>
                  <a:rPr lang="es-ES" sz="1400" dirty="0" smtClean="0">
                    <a:solidFill>
                      <a:schemeClr val="tx1"/>
                    </a:solidFill>
                  </a:rPr>
                  <a:t> (MG2 </a:t>
                </a:r>
                <a:r>
                  <a:rPr lang="es-ES" sz="1400" dirty="0" smtClean="0"/>
                  <a:t>inyecta potencia al perfil de red MG1</a:t>
                </a:r>
                <a:r>
                  <a:rPr lang="es-ES" sz="1400" dirty="0" smtClean="0">
                    <a:solidFill>
                      <a:schemeClr val="tx1"/>
                    </a:solidFill>
                  </a:rPr>
                  <a:t>).</a:t>
                </a:r>
                <a:endParaRPr lang="es-ES" sz="1400" baseline="-25000" dirty="0">
                  <a:solidFill>
                    <a:schemeClr val="tx1"/>
                  </a:solidFill>
                </a:endParaRPr>
              </a:p>
            </p:txBody>
          </p:sp>
        </mc:Choice>
        <mc:Fallback xmlns="">
          <p:sp>
            <p:nvSpPr>
              <p:cNvPr id="30" name="7 CuadroTexto"/>
              <p:cNvSpPr txBox="1">
                <a:spLocks noRot="1" noChangeAspect="1" noMove="1" noResize="1" noEditPoints="1" noAdjustHandles="1" noChangeArrowheads="1" noChangeShapeType="1" noTextEdit="1"/>
              </p:cNvSpPr>
              <p:nvPr/>
            </p:nvSpPr>
            <p:spPr bwMode="auto">
              <a:xfrm>
                <a:off x="703739" y="2126086"/>
                <a:ext cx="3885313" cy="2354491"/>
              </a:xfrm>
              <a:prstGeom prst="rect">
                <a:avLst/>
              </a:prstGeom>
              <a:blipFill rotWithShape="0">
                <a:blip r:embed="rId14"/>
                <a:stretch>
                  <a:fillRect l="-470" r="-313" b="-25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1" name="7 CuadroTexto"/>
              <p:cNvSpPr txBox="1"/>
              <p:nvPr/>
            </p:nvSpPr>
            <p:spPr bwMode="auto">
              <a:xfrm>
                <a:off x="615039" y="2126086"/>
                <a:ext cx="3885313" cy="2677656"/>
              </a:xfrm>
              <a:prstGeom prst="rect">
                <a:avLst/>
              </a:prstGeom>
              <a:solidFill>
                <a:schemeClr val="bg1"/>
              </a:solidFill>
            </p:spPr>
            <p:txBody>
              <a:bodyPr wrap="square">
                <a:spAutoFit/>
              </a:bodyPr>
              <a:lstStyle/>
              <a:p>
                <a:pPr algn="just">
                  <a:lnSpc>
                    <a:spcPct val="150000"/>
                  </a:lnSpc>
                  <a:defRPr/>
                </a:pPr>
                <a:r>
                  <a:rPr lang="en-US" sz="1400" b="1" dirty="0" smtClean="0">
                    <a:solidFill>
                      <a:schemeClr val="accent5">
                        <a:lumMod val="75000"/>
                      </a:schemeClr>
                    </a:solidFill>
                  </a:rPr>
                  <a:t>Si</a:t>
                </a:r>
                <a:r>
                  <a:rPr lang="en-US" sz="1400" dirty="0" smtClean="0">
                    <a:solidFill>
                      <a:schemeClr val="tx1"/>
                    </a:solidFill>
                  </a:rPr>
                  <a:t> </a:t>
                </a:r>
                <a:r>
                  <a:rPr lang="es-ES" sz="1400" dirty="0">
                    <a:solidFill>
                      <a:schemeClr val="tx1"/>
                    </a:solidFill>
                  </a:rPr>
                  <a:t>el perfil de red de MG1 </a:t>
                </a:r>
                <a:r>
                  <a:rPr lang="es-ES" sz="1400" b="1" dirty="0">
                    <a:solidFill>
                      <a:schemeClr val="accent5">
                        <a:lumMod val="75000"/>
                      </a:schemeClr>
                    </a:solidFill>
                  </a:rPr>
                  <a:t>es</a:t>
                </a:r>
                <a:r>
                  <a:rPr lang="es-ES" sz="1400" dirty="0">
                    <a:solidFill>
                      <a:schemeClr val="tx1"/>
                    </a:solidFill>
                  </a:rPr>
                  <a:t> </a:t>
                </a:r>
                <a:r>
                  <a:rPr lang="es-ES" sz="1400" dirty="0"/>
                  <a:t>P</a:t>
                </a:r>
                <a:r>
                  <a:rPr lang="es-ES" sz="1400" dirty="0" smtClean="0">
                    <a:solidFill>
                      <a:schemeClr val="tx1"/>
                    </a:solidFill>
                  </a:rPr>
                  <a:t>B (</a:t>
                </a:r>
                <a14:m>
                  <m:oMath xmlns:m="http://schemas.openxmlformats.org/officeDocument/2006/math">
                    <m:sSub>
                      <m:sSubPr>
                        <m:ctrlPr>
                          <a:rPr lang="es-ES" sz="1400" i="1">
                            <a:solidFill>
                              <a:schemeClr val="tx1"/>
                            </a:solidFill>
                            <a:latin typeface="Cambria Math" panose="02040503050406030204" pitchFamily="18" charset="0"/>
                          </a:rPr>
                        </m:ctrlPr>
                      </m:sSubPr>
                      <m:e>
                        <m:r>
                          <m:rPr>
                            <m:sty m:val="p"/>
                          </m:rPr>
                          <a:rPr lang="es-ES" sz="1400" b="0" i="1">
                            <a:solidFill>
                              <a:schemeClr val="tx1"/>
                            </a:solidFill>
                            <a:latin typeface="Cambria Math" panose="02040503050406030204" pitchFamily="18" charset="0"/>
                          </a:rPr>
                          <m:t>P</m:t>
                        </m:r>
                      </m:e>
                      <m:sub>
                        <m:r>
                          <m:rPr>
                            <m:sty m:val="p"/>
                          </m:rPr>
                          <a:rPr lang="es-ES" sz="1400" b="0" i="1">
                            <a:solidFill>
                              <a:schemeClr val="tx1"/>
                            </a:solidFill>
                            <a:latin typeface="Cambria Math" panose="02040503050406030204" pitchFamily="18" charset="0"/>
                          </a:rPr>
                          <m:t>GRID</m:t>
                        </m:r>
                        <m:r>
                          <a:rPr lang="es-ES" sz="1400" b="0">
                            <a:solidFill>
                              <a:schemeClr val="tx1"/>
                            </a:solidFill>
                            <a:latin typeface="Cambria Math" panose="02040503050406030204" pitchFamily="18" charset="0"/>
                          </a:rPr>
                          <m:t>1</m:t>
                        </m:r>
                      </m:sub>
                    </m:sSub>
                    <m:r>
                      <a:rPr lang="es-ES" sz="1400" b="0" i="1" smtClean="0">
                        <a:solidFill>
                          <a:schemeClr val="tx1"/>
                        </a:solidFill>
                        <a:latin typeface="Cambria Math" panose="02040503050406030204" pitchFamily="18" charset="0"/>
                      </a:rPr>
                      <m:t>&gt;</m:t>
                    </m:r>
                  </m:oMath>
                </a14:m>
                <a:r>
                  <a:rPr lang="es-ES" sz="1400" dirty="0">
                    <a:solidFill>
                      <a:schemeClr val="tx1"/>
                    </a:solidFill>
                  </a:rPr>
                  <a:t>0) </a:t>
                </a:r>
                <a:r>
                  <a:rPr lang="es-ES" sz="1400" b="1" dirty="0">
                    <a:solidFill>
                      <a:schemeClr val="accent5">
                        <a:lumMod val="75000"/>
                      </a:schemeClr>
                    </a:solidFill>
                  </a:rPr>
                  <a:t>y</a:t>
                </a:r>
                <a:r>
                  <a:rPr lang="es-ES" sz="1400" dirty="0">
                    <a:solidFill>
                      <a:schemeClr val="tx1"/>
                    </a:solidFill>
                  </a:rPr>
                  <a:t> el perfil de </a:t>
                </a:r>
                <a:r>
                  <a:rPr lang="es-ES" sz="1400" dirty="0" smtClean="0">
                    <a:solidFill>
                      <a:schemeClr val="tx1"/>
                    </a:solidFill>
                  </a:rPr>
                  <a:t>red </a:t>
                </a:r>
                <a:r>
                  <a:rPr lang="es-ES" sz="1400" dirty="0">
                    <a:solidFill>
                      <a:schemeClr val="tx1"/>
                    </a:solidFill>
                  </a:rPr>
                  <a:t>de MG2 </a:t>
                </a:r>
                <a:r>
                  <a:rPr lang="es-ES" sz="1400" b="1" dirty="0">
                    <a:solidFill>
                      <a:schemeClr val="accent5">
                        <a:lumMod val="75000"/>
                      </a:schemeClr>
                    </a:solidFill>
                  </a:rPr>
                  <a:t>es</a:t>
                </a:r>
                <a:r>
                  <a:rPr lang="es-ES" sz="1400" dirty="0">
                    <a:solidFill>
                      <a:schemeClr val="tx1"/>
                    </a:solidFill>
                  </a:rPr>
                  <a:t> </a:t>
                </a:r>
                <a:r>
                  <a:rPr lang="es-ES" sz="1400" dirty="0" smtClean="0">
                    <a:solidFill>
                      <a:schemeClr val="tx1"/>
                    </a:solidFill>
                  </a:rPr>
                  <a:t>PB (</a:t>
                </a:r>
                <a14:m>
                  <m:oMath xmlns:m="http://schemas.openxmlformats.org/officeDocument/2006/math">
                    <m:sSub>
                      <m:sSubPr>
                        <m:ctrlPr>
                          <a:rPr lang="es-ES" sz="1400" i="1">
                            <a:solidFill>
                              <a:schemeClr val="tx1"/>
                            </a:solidFill>
                            <a:latin typeface="Cambria Math" panose="02040503050406030204" pitchFamily="18" charset="0"/>
                          </a:rPr>
                        </m:ctrlPr>
                      </m:sSubPr>
                      <m:e>
                        <m:r>
                          <m:rPr>
                            <m:sty m:val="p"/>
                          </m:rPr>
                          <a:rPr lang="es-ES" sz="1400" b="0" i="1">
                            <a:solidFill>
                              <a:schemeClr val="tx1"/>
                            </a:solidFill>
                            <a:latin typeface="Cambria Math" panose="02040503050406030204" pitchFamily="18" charset="0"/>
                          </a:rPr>
                          <m:t>P</m:t>
                        </m:r>
                      </m:e>
                      <m:sub>
                        <m:r>
                          <m:rPr>
                            <m:sty m:val="p"/>
                          </m:rPr>
                          <a:rPr lang="es-ES" sz="1400" b="0" i="1">
                            <a:solidFill>
                              <a:schemeClr val="tx1"/>
                            </a:solidFill>
                            <a:latin typeface="Cambria Math" panose="02040503050406030204" pitchFamily="18" charset="0"/>
                          </a:rPr>
                          <m:t>GRID</m:t>
                        </m:r>
                        <m:r>
                          <a:rPr lang="es-ES" sz="1400" b="0">
                            <a:solidFill>
                              <a:schemeClr val="tx1"/>
                            </a:solidFill>
                            <a:latin typeface="Cambria Math" panose="02040503050406030204" pitchFamily="18" charset="0"/>
                          </a:rPr>
                          <m:t>2</m:t>
                        </m:r>
                      </m:sub>
                    </m:sSub>
                    <m:r>
                      <a:rPr lang="es-ES" sz="1400" b="0" i="0" smtClean="0">
                        <a:solidFill>
                          <a:schemeClr val="tx1"/>
                        </a:solidFill>
                        <a:latin typeface="Cambria Math" panose="02040503050406030204" pitchFamily="18" charset="0"/>
                      </a:rPr>
                      <m:t>&gt;0</m:t>
                    </m:r>
                  </m:oMath>
                </a14:m>
                <a:r>
                  <a:rPr lang="es-ES" sz="1400" dirty="0" smtClean="0">
                    <a:solidFill>
                      <a:schemeClr val="tx1"/>
                    </a:solidFill>
                  </a:rPr>
                  <a:t>) </a:t>
                </a:r>
                <a:r>
                  <a:rPr lang="es-ES" sz="1400" b="1" dirty="0">
                    <a:solidFill>
                      <a:schemeClr val="accent5">
                        <a:lumMod val="75000"/>
                      </a:schemeClr>
                    </a:solidFill>
                  </a:rPr>
                  <a:t>y</a:t>
                </a:r>
                <a:r>
                  <a:rPr lang="es-ES" sz="1400" dirty="0">
                    <a:solidFill>
                      <a:schemeClr val="tx1"/>
                    </a:solidFill>
                  </a:rPr>
                  <a:t> </a:t>
                </a:r>
                <a:r>
                  <a:rPr lang="es-ES" sz="1400" dirty="0" smtClean="0">
                    <a:solidFill>
                      <a:schemeClr val="tx1"/>
                    </a:solidFill>
                  </a:rPr>
                  <a:t>el SOC de </a:t>
                </a:r>
                <a:r>
                  <a:rPr lang="es-ES" sz="1400" dirty="0">
                    <a:solidFill>
                      <a:schemeClr val="tx1"/>
                    </a:solidFill>
                  </a:rPr>
                  <a:t>MG1 </a:t>
                </a:r>
                <a:r>
                  <a:rPr lang="es-ES" sz="1400" b="1" dirty="0">
                    <a:solidFill>
                      <a:schemeClr val="accent5">
                        <a:lumMod val="75000"/>
                      </a:schemeClr>
                    </a:solidFill>
                  </a:rPr>
                  <a:t>es</a:t>
                </a:r>
                <a:r>
                  <a:rPr lang="es-ES" sz="1400" dirty="0">
                    <a:solidFill>
                      <a:schemeClr val="accent5">
                        <a:lumMod val="75000"/>
                      </a:schemeClr>
                    </a:solidFill>
                  </a:rPr>
                  <a:t> </a:t>
                </a:r>
                <a:r>
                  <a:rPr lang="es-ES" sz="1400" dirty="0" smtClean="0">
                    <a:solidFill>
                      <a:schemeClr val="tx1"/>
                    </a:solidFill>
                  </a:rPr>
                  <a:t>PB </a:t>
                </a:r>
                <a:r>
                  <a:rPr lang="es-ES" sz="1400" dirty="0">
                    <a:solidFill>
                      <a:schemeClr val="tx1"/>
                    </a:solidFill>
                  </a:rPr>
                  <a:t>(</a:t>
                </a:r>
                <a14:m>
                  <m:oMath xmlns:m="http://schemas.openxmlformats.org/officeDocument/2006/math">
                    <m:r>
                      <a:rPr lang="es-ES" sz="1400" b="0" i="1">
                        <a:solidFill>
                          <a:schemeClr val="tx1"/>
                        </a:solidFill>
                        <a:latin typeface="Cambria Math" panose="02040503050406030204" pitchFamily="18" charset="0"/>
                      </a:rPr>
                      <m:t>𝑆𝑂𝐶</m:t>
                    </m:r>
                    <m:r>
                      <a:rPr lang="es-ES" sz="1400" b="0" i="1" smtClean="0">
                        <a:solidFill>
                          <a:schemeClr val="tx1"/>
                        </a:solidFill>
                        <a:latin typeface="Cambria Math" panose="02040503050406030204" pitchFamily="18" charset="0"/>
                      </a:rPr>
                      <m:t>1</m:t>
                    </m:r>
                    <m:r>
                      <a:rPr lang="es-ES" sz="1400" b="0" i="0" smtClean="0">
                        <a:solidFill>
                          <a:schemeClr val="tx1"/>
                        </a:solidFill>
                        <a:latin typeface="Cambria Math" panose="02040503050406030204" pitchFamily="18" charset="0"/>
                      </a:rPr>
                      <m:t>&gt;</m:t>
                    </m:r>
                    <m:r>
                      <a:rPr lang="es-ES" sz="1400" b="0" i="1" smtClean="0">
                        <a:solidFill>
                          <a:schemeClr val="tx1"/>
                        </a:solidFill>
                        <a:latin typeface="Cambria Math" panose="02040503050406030204" pitchFamily="18" charset="0"/>
                      </a:rPr>
                      <m:t>87.5%</m:t>
                    </m:r>
                  </m:oMath>
                </a14:m>
                <a:r>
                  <a:rPr lang="es-ES" sz="1400" dirty="0">
                    <a:solidFill>
                      <a:schemeClr val="tx1"/>
                    </a:solidFill>
                  </a:rPr>
                  <a:t>) </a:t>
                </a:r>
                <a:r>
                  <a:rPr lang="es-ES" sz="1400" b="1" dirty="0">
                    <a:solidFill>
                      <a:schemeClr val="accent5">
                        <a:lumMod val="75000"/>
                      </a:schemeClr>
                    </a:solidFill>
                  </a:rPr>
                  <a:t>y</a:t>
                </a:r>
                <a:r>
                  <a:rPr lang="es-ES" sz="1400" dirty="0">
                    <a:solidFill>
                      <a:schemeClr val="tx1"/>
                    </a:solidFill>
                  </a:rPr>
                  <a:t> el </a:t>
                </a:r>
                <a:r>
                  <a:rPr lang="es-ES" sz="1400" dirty="0" smtClean="0">
                    <a:solidFill>
                      <a:schemeClr val="tx1"/>
                    </a:solidFill>
                  </a:rPr>
                  <a:t>SOC de </a:t>
                </a:r>
                <a:r>
                  <a:rPr lang="es-ES" sz="1400" dirty="0">
                    <a:solidFill>
                      <a:schemeClr val="tx1"/>
                    </a:solidFill>
                  </a:rPr>
                  <a:t>MG2 </a:t>
                </a:r>
                <a:r>
                  <a:rPr lang="es-ES" sz="1400" b="1" dirty="0">
                    <a:solidFill>
                      <a:schemeClr val="accent5">
                        <a:lumMod val="75000"/>
                      </a:schemeClr>
                    </a:solidFill>
                  </a:rPr>
                  <a:t>es</a:t>
                </a:r>
                <a:r>
                  <a:rPr lang="es-ES" sz="1400" dirty="0">
                    <a:solidFill>
                      <a:schemeClr val="tx1"/>
                    </a:solidFill>
                  </a:rPr>
                  <a:t> </a:t>
                </a:r>
                <a:r>
                  <a:rPr lang="es-ES" sz="1400" dirty="0" smtClean="0">
                    <a:solidFill>
                      <a:schemeClr val="tx1"/>
                    </a:solidFill>
                  </a:rPr>
                  <a:t>PB </a:t>
                </a:r>
                <a:r>
                  <a:rPr lang="es-ES" sz="1400" dirty="0"/>
                  <a:t>(</a:t>
                </a:r>
                <a14:m>
                  <m:oMath xmlns:m="http://schemas.openxmlformats.org/officeDocument/2006/math">
                    <m:r>
                      <a:rPr lang="es-ES" sz="1400" b="0" i="1">
                        <a:solidFill>
                          <a:schemeClr val="tx1"/>
                        </a:solidFill>
                        <a:latin typeface="Cambria Math" panose="02040503050406030204" pitchFamily="18" charset="0"/>
                      </a:rPr>
                      <m:t>𝑆𝑂</m:t>
                    </m:r>
                    <m:r>
                      <m:rPr>
                        <m:sty m:val="p"/>
                      </m:rPr>
                      <a:rPr lang="es-ES" sz="1400" b="0" i="0" smtClean="0">
                        <a:solidFill>
                          <a:schemeClr val="tx1"/>
                        </a:solidFill>
                        <a:latin typeface="Cambria Math" panose="02040503050406030204" pitchFamily="18" charset="0"/>
                      </a:rPr>
                      <m:t>C</m:t>
                    </m:r>
                    <m:r>
                      <a:rPr lang="es-ES" sz="1400" b="0" i="0" smtClean="0">
                        <a:solidFill>
                          <a:schemeClr val="tx1"/>
                        </a:solidFill>
                        <a:latin typeface="Cambria Math" panose="02040503050406030204" pitchFamily="18" charset="0"/>
                      </a:rPr>
                      <m:t>2&gt;</m:t>
                    </m:r>
                    <m:r>
                      <a:rPr lang="es-ES" sz="1400" b="0" i="1" smtClean="0">
                        <a:solidFill>
                          <a:schemeClr val="tx1"/>
                        </a:solidFill>
                        <a:latin typeface="Cambria Math" panose="02040503050406030204" pitchFamily="18" charset="0"/>
                      </a:rPr>
                      <m:t>87.5%</m:t>
                    </m:r>
                  </m:oMath>
                </a14:m>
                <a:r>
                  <a:rPr lang="es-ES" sz="1400" dirty="0">
                    <a:solidFill>
                      <a:schemeClr val="tx1"/>
                    </a:solidFill>
                  </a:rPr>
                  <a:t>) </a:t>
                </a:r>
                <a:r>
                  <a:rPr lang="es-ES" sz="1400" b="1" dirty="0">
                    <a:solidFill>
                      <a:schemeClr val="accent5">
                        <a:lumMod val="75000"/>
                      </a:schemeClr>
                    </a:solidFill>
                  </a:rPr>
                  <a:t>y</a:t>
                </a:r>
                <a:r>
                  <a:rPr lang="es-ES" sz="1400" dirty="0">
                    <a:solidFill>
                      <a:schemeClr val="tx1"/>
                    </a:solidFill>
                  </a:rPr>
                  <a:t> la potencia </a:t>
                </a:r>
                <a:r>
                  <a:rPr lang="es-ES" sz="1400" dirty="0" smtClean="0"/>
                  <a:t>neta promedio </a:t>
                </a:r>
                <a:r>
                  <a:rPr lang="es-ES" sz="1400" dirty="0" smtClean="0">
                    <a:solidFill>
                      <a:schemeClr val="tx1"/>
                    </a:solidFill>
                  </a:rPr>
                  <a:t>de </a:t>
                </a:r>
                <a:r>
                  <a:rPr lang="es-ES" sz="1400" dirty="0">
                    <a:solidFill>
                      <a:schemeClr val="tx1"/>
                    </a:solidFill>
                  </a:rPr>
                  <a:t>MG1 </a:t>
                </a:r>
                <a:r>
                  <a:rPr lang="es-ES" sz="1400" b="1" dirty="0">
                    <a:solidFill>
                      <a:schemeClr val="accent5">
                        <a:lumMod val="75000"/>
                      </a:schemeClr>
                    </a:solidFill>
                  </a:rPr>
                  <a:t>es</a:t>
                </a:r>
                <a:r>
                  <a:rPr lang="es-ES" sz="1400" dirty="0">
                    <a:solidFill>
                      <a:schemeClr val="tx1"/>
                    </a:solidFill>
                  </a:rPr>
                  <a:t> </a:t>
                </a:r>
                <a:r>
                  <a:rPr lang="es-ES" sz="1400" dirty="0"/>
                  <a:t>P</a:t>
                </a:r>
                <a:r>
                  <a:rPr lang="es-ES" sz="1400" dirty="0" smtClean="0">
                    <a:solidFill>
                      <a:schemeClr val="tx1"/>
                    </a:solidFill>
                  </a:rPr>
                  <a:t>B (</a:t>
                </a:r>
                <a14:m>
                  <m:oMath xmlns:m="http://schemas.openxmlformats.org/officeDocument/2006/math">
                    <m:sSub>
                      <m:sSubPr>
                        <m:ctrlPr>
                          <a:rPr lang="es-ES" sz="1400" i="1">
                            <a:solidFill>
                              <a:schemeClr val="tx1"/>
                            </a:solidFill>
                            <a:latin typeface="Cambria Math" panose="02040503050406030204" pitchFamily="18" charset="0"/>
                          </a:rPr>
                        </m:ctrlPr>
                      </m:sSubPr>
                      <m:e>
                        <m:r>
                          <m:rPr>
                            <m:sty m:val="p"/>
                          </m:rPr>
                          <a:rPr lang="es-ES" sz="1400" b="0" i="1">
                            <a:solidFill>
                              <a:schemeClr val="tx1"/>
                            </a:solidFill>
                            <a:latin typeface="Cambria Math" panose="02040503050406030204" pitchFamily="18" charset="0"/>
                          </a:rPr>
                          <m:t>P</m:t>
                        </m:r>
                      </m:e>
                      <m:sub>
                        <m:r>
                          <m:rPr>
                            <m:sty m:val="p"/>
                          </m:rPr>
                          <a:rPr lang="es-ES" sz="1400" b="0" i="1">
                            <a:solidFill>
                              <a:schemeClr val="tx1"/>
                            </a:solidFill>
                            <a:latin typeface="Cambria Math" panose="02040503050406030204" pitchFamily="18" charset="0"/>
                          </a:rPr>
                          <m:t>CTR</m:t>
                        </m:r>
                        <m:r>
                          <a:rPr lang="es-ES" sz="1400" b="0">
                            <a:solidFill>
                              <a:schemeClr val="tx1"/>
                            </a:solidFill>
                            <a:latin typeface="Cambria Math" panose="02040503050406030204" pitchFamily="18" charset="0"/>
                          </a:rPr>
                          <m:t>1</m:t>
                        </m:r>
                      </m:sub>
                    </m:sSub>
                    <m:r>
                      <a:rPr lang="es-ES" sz="1400" b="0" i="0" smtClean="0">
                        <a:solidFill>
                          <a:schemeClr val="tx1"/>
                        </a:solidFill>
                        <a:latin typeface="Cambria Math" panose="02040503050406030204" pitchFamily="18" charset="0"/>
                      </a:rPr>
                      <m:t>&gt;</m:t>
                    </m:r>
                    <m:r>
                      <a:rPr lang="es-ES" sz="1400" b="0" i="1">
                        <a:solidFill>
                          <a:schemeClr val="tx1"/>
                        </a:solidFill>
                        <a:latin typeface="Cambria Math" panose="02040503050406030204" pitchFamily="18" charset="0"/>
                      </a:rPr>
                      <m:t>0</m:t>
                    </m:r>
                  </m:oMath>
                </a14:m>
                <a:r>
                  <a:rPr lang="es-ES" sz="1400" dirty="0">
                    <a:solidFill>
                      <a:schemeClr val="tx1"/>
                    </a:solidFill>
                  </a:rPr>
                  <a:t>) </a:t>
                </a:r>
                <a:r>
                  <a:rPr lang="es-ES" sz="1400" b="1" dirty="0">
                    <a:solidFill>
                      <a:schemeClr val="accent5">
                        <a:lumMod val="75000"/>
                      </a:schemeClr>
                    </a:solidFill>
                  </a:rPr>
                  <a:t>y</a:t>
                </a:r>
                <a:r>
                  <a:rPr lang="es-ES" sz="1400" dirty="0">
                    <a:solidFill>
                      <a:schemeClr val="tx1"/>
                    </a:solidFill>
                  </a:rPr>
                  <a:t> la </a:t>
                </a:r>
                <a:r>
                  <a:rPr lang="es-ES" sz="1400" dirty="0"/>
                  <a:t>potencia neta promedio </a:t>
                </a:r>
                <a:r>
                  <a:rPr lang="es-ES" sz="1400" dirty="0" smtClean="0">
                    <a:solidFill>
                      <a:schemeClr val="tx1"/>
                    </a:solidFill>
                  </a:rPr>
                  <a:t>de </a:t>
                </a:r>
                <a:r>
                  <a:rPr lang="es-ES" sz="1400" dirty="0">
                    <a:solidFill>
                      <a:schemeClr val="tx1"/>
                    </a:solidFill>
                  </a:rPr>
                  <a:t>MG2 </a:t>
                </a:r>
                <a:r>
                  <a:rPr lang="es-ES" sz="1400" b="1" dirty="0">
                    <a:solidFill>
                      <a:schemeClr val="accent5">
                        <a:lumMod val="75000"/>
                      </a:schemeClr>
                    </a:solidFill>
                  </a:rPr>
                  <a:t>es</a:t>
                </a:r>
                <a:r>
                  <a:rPr lang="es-ES" sz="1400" dirty="0">
                    <a:solidFill>
                      <a:schemeClr val="tx1"/>
                    </a:solidFill>
                  </a:rPr>
                  <a:t> </a:t>
                </a:r>
                <a:r>
                  <a:rPr lang="es-ES" sz="1400" dirty="0" smtClean="0">
                    <a:solidFill>
                      <a:schemeClr val="tx1"/>
                    </a:solidFill>
                  </a:rPr>
                  <a:t>PB (</a:t>
                </a:r>
                <a14:m>
                  <m:oMath xmlns:m="http://schemas.openxmlformats.org/officeDocument/2006/math">
                    <m:sSub>
                      <m:sSubPr>
                        <m:ctrlPr>
                          <a:rPr lang="es-ES" sz="1400" i="1">
                            <a:solidFill>
                              <a:schemeClr val="tx1"/>
                            </a:solidFill>
                            <a:latin typeface="Cambria Math" panose="02040503050406030204" pitchFamily="18" charset="0"/>
                          </a:rPr>
                        </m:ctrlPr>
                      </m:sSubPr>
                      <m:e>
                        <m:r>
                          <m:rPr>
                            <m:sty m:val="p"/>
                          </m:rPr>
                          <a:rPr lang="es-ES" sz="1400" b="0" i="1">
                            <a:solidFill>
                              <a:schemeClr val="tx1"/>
                            </a:solidFill>
                            <a:latin typeface="Cambria Math" panose="02040503050406030204" pitchFamily="18" charset="0"/>
                          </a:rPr>
                          <m:t>P</m:t>
                        </m:r>
                      </m:e>
                      <m:sub>
                        <m:r>
                          <m:rPr>
                            <m:sty m:val="p"/>
                          </m:rPr>
                          <a:rPr lang="es-ES" sz="1400" b="0" i="1">
                            <a:solidFill>
                              <a:schemeClr val="tx1"/>
                            </a:solidFill>
                            <a:latin typeface="Cambria Math" panose="02040503050406030204" pitchFamily="18" charset="0"/>
                          </a:rPr>
                          <m:t>CTR</m:t>
                        </m:r>
                        <m:r>
                          <a:rPr lang="es-ES" sz="1400" b="0" i="1">
                            <a:solidFill>
                              <a:schemeClr val="tx1"/>
                            </a:solidFill>
                            <a:latin typeface="Cambria Math" panose="02040503050406030204" pitchFamily="18" charset="0"/>
                          </a:rPr>
                          <m:t>2</m:t>
                        </m:r>
                      </m:sub>
                    </m:sSub>
                    <m:r>
                      <a:rPr lang="es-ES" sz="1400" b="0" i="0" smtClean="0">
                        <a:solidFill>
                          <a:schemeClr val="tx1"/>
                        </a:solidFill>
                        <a:latin typeface="Cambria Math" panose="02040503050406030204" pitchFamily="18" charset="0"/>
                      </a:rPr>
                      <m:t>&gt;</m:t>
                    </m:r>
                    <m:r>
                      <a:rPr lang="es-ES" sz="1400" b="0" i="1">
                        <a:solidFill>
                          <a:schemeClr val="tx1"/>
                        </a:solidFill>
                        <a:latin typeface="Cambria Math" panose="02040503050406030204" pitchFamily="18" charset="0"/>
                      </a:rPr>
                      <m:t>0</m:t>
                    </m:r>
                  </m:oMath>
                </a14:m>
                <a:r>
                  <a:rPr lang="es-ES" sz="1400" dirty="0">
                    <a:solidFill>
                      <a:schemeClr val="tx1"/>
                    </a:solidFill>
                  </a:rPr>
                  <a:t>) </a:t>
                </a:r>
                <a:r>
                  <a:rPr lang="es-ES" sz="1400" b="1" dirty="0">
                    <a:solidFill>
                      <a:schemeClr val="accent5">
                        <a:lumMod val="75000"/>
                      </a:schemeClr>
                    </a:solidFill>
                  </a:rPr>
                  <a:t>entonces</a:t>
                </a:r>
                <a:r>
                  <a:rPr lang="es-ES" sz="1400" dirty="0">
                    <a:solidFill>
                      <a:schemeClr val="tx1"/>
                    </a:solidFill>
                  </a:rPr>
                  <a:t> </a:t>
                </a:r>
                <a14:m>
                  <m:oMath xmlns:m="http://schemas.openxmlformats.org/officeDocument/2006/math">
                    <m:sSub>
                      <m:sSubPr>
                        <m:ctrlPr>
                          <a:rPr lang="es-ES" sz="1400" i="1">
                            <a:solidFill>
                              <a:schemeClr val="tx1"/>
                            </a:solidFill>
                            <a:latin typeface="Cambria Math" panose="02040503050406030204" pitchFamily="18" charset="0"/>
                          </a:rPr>
                        </m:ctrlPr>
                      </m:sSubPr>
                      <m:e>
                        <m:r>
                          <m:rPr>
                            <m:sty m:val="p"/>
                          </m:rPr>
                          <a:rPr lang="es-ES" sz="1400" b="0" i="1">
                            <a:solidFill>
                              <a:schemeClr val="tx1"/>
                            </a:solidFill>
                            <a:latin typeface="Cambria Math" panose="02040503050406030204" pitchFamily="18" charset="0"/>
                          </a:rPr>
                          <m:t>P</m:t>
                        </m:r>
                      </m:e>
                      <m:sub>
                        <m:r>
                          <m:rPr>
                            <m:sty m:val="p"/>
                          </m:rPr>
                          <a:rPr lang="es-ES" sz="1400" b="0" i="0" smtClean="0">
                            <a:solidFill>
                              <a:schemeClr val="tx1"/>
                            </a:solidFill>
                            <a:latin typeface="Cambria Math" panose="02040503050406030204" pitchFamily="18" charset="0"/>
                          </a:rPr>
                          <m:t>XC</m:t>
                        </m:r>
                      </m:sub>
                    </m:sSub>
                  </m:oMath>
                </a14:m>
                <a:r>
                  <a:rPr lang="es-ES" sz="1400" dirty="0">
                    <a:solidFill>
                      <a:schemeClr val="tx1"/>
                    </a:solidFill>
                  </a:rPr>
                  <a:t> </a:t>
                </a:r>
                <a:r>
                  <a:rPr lang="es-ES" sz="1400" b="1" dirty="0">
                    <a:solidFill>
                      <a:schemeClr val="accent5">
                        <a:lumMod val="75000"/>
                      </a:schemeClr>
                    </a:solidFill>
                  </a:rPr>
                  <a:t>es</a:t>
                </a:r>
                <a:r>
                  <a:rPr lang="es-ES" sz="1400" dirty="0">
                    <a:solidFill>
                      <a:schemeClr val="tx1"/>
                    </a:solidFill>
                  </a:rPr>
                  <a:t> </a:t>
                </a:r>
                <a:r>
                  <a:rPr lang="es-ES" sz="1400" dirty="0" smtClean="0"/>
                  <a:t>ZE</a:t>
                </a:r>
                <a:r>
                  <a:rPr lang="es-ES" sz="1400" dirty="0" smtClean="0">
                    <a:solidFill>
                      <a:schemeClr val="tx1"/>
                    </a:solidFill>
                  </a:rPr>
                  <a:t> (ninguna MG comparte potencia).</a:t>
                </a:r>
                <a:endParaRPr lang="es-ES" sz="1400" baseline="-25000" dirty="0">
                  <a:solidFill>
                    <a:schemeClr val="tx1"/>
                  </a:solidFill>
                </a:endParaRPr>
              </a:p>
            </p:txBody>
          </p:sp>
        </mc:Choice>
        <mc:Fallback xmlns="">
          <p:sp>
            <p:nvSpPr>
              <p:cNvPr id="31" name="7 CuadroTexto"/>
              <p:cNvSpPr txBox="1">
                <a:spLocks noRot="1" noChangeAspect="1" noMove="1" noResize="1" noEditPoints="1" noAdjustHandles="1" noChangeArrowheads="1" noChangeShapeType="1" noTextEdit="1"/>
              </p:cNvSpPr>
              <p:nvPr/>
            </p:nvSpPr>
            <p:spPr bwMode="auto">
              <a:xfrm>
                <a:off x="615039" y="2126086"/>
                <a:ext cx="3885313" cy="2677656"/>
              </a:xfrm>
              <a:prstGeom prst="rect">
                <a:avLst/>
              </a:prstGeom>
              <a:blipFill rotWithShape="0">
                <a:blip r:embed="rId15"/>
                <a:stretch>
                  <a:fillRect l="-471" r="-471" b="-228"/>
                </a:stretch>
              </a:blipFill>
            </p:spPr>
            <p:txBody>
              <a:bodyPr/>
              <a:lstStyle/>
              <a:p>
                <a:r>
                  <a:rPr lang="es-ES">
                    <a:noFill/>
                  </a:rPr>
                  <a:t> </a:t>
                </a:r>
              </a:p>
            </p:txBody>
          </p:sp>
        </mc:Fallback>
      </mc:AlternateContent>
      <p:sp>
        <p:nvSpPr>
          <p:cNvPr id="32" name="14 Rectángulo"/>
          <p:cNvSpPr/>
          <p:nvPr/>
        </p:nvSpPr>
        <p:spPr>
          <a:xfrm>
            <a:off x="5028254" y="3075209"/>
            <a:ext cx="6350945" cy="2585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14 Rectángulo"/>
          <p:cNvSpPr/>
          <p:nvPr/>
        </p:nvSpPr>
        <p:spPr>
          <a:xfrm>
            <a:off x="5028254" y="3423057"/>
            <a:ext cx="6350945" cy="25857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14 Rectángulo"/>
          <p:cNvSpPr/>
          <p:nvPr/>
        </p:nvSpPr>
        <p:spPr>
          <a:xfrm>
            <a:off x="5028253" y="3757241"/>
            <a:ext cx="6350945" cy="258575"/>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18 Rectángulo"/>
          <p:cNvSpPr/>
          <p:nvPr/>
        </p:nvSpPr>
        <p:spPr bwMode="auto">
          <a:xfrm>
            <a:off x="173830" y="56272"/>
            <a:ext cx="7633739" cy="908930"/>
          </a:xfrm>
          <a:prstGeom prst="rect">
            <a:avLst/>
          </a:prstGeom>
          <a:solidFill>
            <a:schemeClr val="accent1">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100" b="1" dirty="0" smtClean="0">
                <a:solidFill>
                  <a:schemeClr val="bg1"/>
                </a:solidFill>
                <a:latin typeface="Calibri" panose="020F0502020204030204" pitchFamily="34" charset="0"/>
              </a:rPr>
              <a:t>DISEÑO DEL EMS BASADO EN CONTROLADOR FLC</a:t>
            </a:r>
            <a:endParaRPr lang="es-EC" sz="31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15000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ppt_x"/>
                                          </p:val>
                                        </p:tav>
                                        <p:tav tm="100000">
                                          <p:val>
                                            <p:strVal val="#ppt_x"/>
                                          </p:val>
                                        </p:tav>
                                      </p:tavLst>
                                    </p:anim>
                                    <p:anim calcmode="lin" valueType="num">
                                      <p:cBhvr additive="base">
                                        <p:cTn id="16"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6"/>
                                        </p:tgtEl>
                                        <p:attrNameLst>
                                          <p:attrName>ppt_x</p:attrName>
                                        </p:attrNameLst>
                                      </p:cBhvr>
                                      <p:tavLst>
                                        <p:tav tm="0">
                                          <p:val>
                                            <p:strVal val="ppt_x"/>
                                          </p:val>
                                        </p:tav>
                                        <p:tav tm="100000">
                                          <p:val>
                                            <p:strVal val="ppt_x"/>
                                          </p:val>
                                        </p:tav>
                                      </p:tavLst>
                                    </p:anim>
                                    <p:anim calcmode="lin" valueType="num">
                                      <p:cBhvr additive="base">
                                        <p:cTn id="28" dur="500"/>
                                        <p:tgtEl>
                                          <p:spTgt spid="6"/>
                                        </p:tgtEl>
                                        <p:attrNameLst>
                                          <p:attrName>ppt_y</p:attrName>
                                        </p:attrNameLst>
                                      </p:cBhvr>
                                      <p:tavLst>
                                        <p:tav tm="0">
                                          <p:val>
                                            <p:strVal val="ppt_y"/>
                                          </p:val>
                                        </p:tav>
                                        <p:tav tm="100000">
                                          <p:val>
                                            <p:strVal val="1+ppt_h/2"/>
                                          </p:val>
                                        </p:tav>
                                      </p:tavLst>
                                    </p:anim>
                                    <p:set>
                                      <p:cBhvr>
                                        <p:cTn id="29" dur="1" fill="hold">
                                          <p:stCondLst>
                                            <p:cond delay="499"/>
                                          </p:stCondLst>
                                        </p:cTn>
                                        <p:tgtEl>
                                          <p:spTgt spid="6"/>
                                        </p:tgtEl>
                                        <p:attrNameLst>
                                          <p:attrName>style.visibility</p:attrName>
                                        </p:attrNameLst>
                                      </p:cBhvr>
                                      <p:to>
                                        <p:strVal val="hidden"/>
                                      </p:to>
                                    </p:set>
                                  </p:childTnLst>
                                </p:cTn>
                              </p:par>
                              <p:par>
                                <p:cTn id="30" presetID="2" presetClass="exit" presetSubtype="4" fill="hold" grpId="1" nodeType="withEffect">
                                  <p:stCondLst>
                                    <p:cond delay="0"/>
                                  </p:stCondLst>
                                  <p:childTnLst>
                                    <p:anim calcmode="lin" valueType="num">
                                      <p:cBhvr additive="base">
                                        <p:cTn id="31" dur="500"/>
                                        <p:tgtEl>
                                          <p:spTgt spid="2"/>
                                        </p:tgtEl>
                                        <p:attrNameLst>
                                          <p:attrName>ppt_x</p:attrName>
                                        </p:attrNameLst>
                                      </p:cBhvr>
                                      <p:tavLst>
                                        <p:tav tm="0">
                                          <p:val>
                                            <p:strVal val="ppt_x"/>
                                          </p:val>
                                        </p:tav>
                                        <p:tav tm="100000">
                                          <p:val>
                                            <p:strVal val="ppt_x"/>
                                          </p:val>
                                        </p:tav>
                                      </p:tavLst>
                                    </p:anim>
                                    <p:anim calcmode="lin" valueType="num">
                                      <p:cBhvr additive="base">
                                        <p:cTn id="32" dur="500"/>
                                        <p:tgtEl>
                                          <p:spTgt spid="2"/>
                                        </p:tgtEl>
                                        <p:attrNameLst>
                                          <p:attrName>ppt_y</p:attrName>
                                        </p:attrNameLst>
                                      </p:cBhvr>
                                      <p:tavLst>
                                        <p:tav tm="0">
                                          <p:val>
                                            <p:strVal val="ppt_y"/>
                                          </p:val>
                                        </p:tav>
                                        <p:tav tm="100000">
                                          <p:val>
                                            <p:strVal val="1+ppt_h/2"/>
                                          </p:val>
                                        </p:tav>
                                      </p:tavLst>
                                    </p:anim>
                                    <p:set>
                                      <p:cBhvr>
                                        <p:cTn id="33" dur="1" fill="hold">
                                          <p:stCondLst>
                                            <p:cond delay="499"/>
                                          </p:stCondLst>
                                        </p:cTn>
                                        <p:tgtEl>
                                          <p:spTgt spid="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grpId="1" nodeType="clickEffect">
                                  <p:stCondLst>
                                    <p:cond delay="0"/>
                                  </p:stCondLst>
                                  <p:childTnLst>
                                    <p:anim calcmode="lin" valueType="num">
                                      <p:cBhvr additive="base">
                                        <p:cTn id="52" dur="500"/>
                                        <p:tgtEl>
                                          <p:spTgt spid="21"/>
                                        </p:tgtEl>
                                        <p:attrNameLst>
                                          <p:attrName>ppt_x</p:attrName>
                                        </p:attrNameLst>
                                      </p:cBhvr>
                                      <p:tavLst>
                                        <p:tav tm="0">
                                          <p:val>
                                            <p:strVal val="ppt_x"/>
                                          </p:val>
                                        </p:tav>
                                        <p:tav tm="100000">
                                          <p:val>
                                            <p:strVal val="ppt_x"/>
                                          </p:val>
                                        </p:tav>
                                      </p:tavLst>
                                    </p:anim>
                                    <p:anim calcmode="lin" valueType="num">
                                      <p:cBhvr additive="base">
                                        <p:cTn id="53" dur="500"/>
                                        <p:tgtEl>
                                          <p:spTgt spid="21"/>
                                        </p:tgtEl>
                                        <p:attrNameLst>
                                          <p:attrName>ppt_y</p:attrName>
                                        </p:attrNameLst>
                                      </p:cBhvr>
                                      <p:tavLst>
                                        <p:tav tm="0">
                                          <p:val>
                                            <p:strVal val="ppt_y"/>
                                          </p:val>
                                        </p:tav>
                                        <p:tav tm="100000">
                                          <p:val>
                                            <p:strVal val="1+ppt_h/2"/>
                                          </p:val>
                                        </p:tav>
                                      </p:tavLst>
                                    </p:anim>
                                    <p:set>
                                      <p:cBhvr>
                                        <p:cTn id="54" dur="1" fill="hold">
                                          <p:stCondLst>
                                            <p:cond delay="499"/>
                                          </p:stCondLst>
                                        </p:cTn>
                                        <p:tgtEl>
                                          <p:spTgt spid="21"/>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32"/>
                                        </p:tgtEl>
                                        <p:attrNameLst>
                                          <p:attrName>ppt_x</p:attrName>
                                        </p:attrNameLst>
                                      </p:cBhvr>
                                      <p:tavLst>
                                        <p:tav tm="0">
                                          <p:val>
                                            <p:strVal val="ppt_x"/>
                                          </p:val>
                                        </p:tav>
                                        <p:tav tm="100000">
                                          <p:val>
                                            <p:strVal val="ppt_x"/>
                                          </p:val>
                                        </p:tav>
                                      </p:tavLst>
                                    </p:anim>
                                    <p:anim calcmode="lin" valueType="num">
                                      <p:cBhvr additive="base">
                                        <p:cTn id="57" dur="500"/>
                                        <p:tgtEl>
                                          <p:spTgt spid="32"/>
                                        </p:tgtEl>
                                        <p:attrNameLst>
                                          <p:attrName>ppt_y</p:attrName>
                                        </p:attrNameLst>
                                      </p:cBhvr>
                                      <p:tavLst>
                                        <p:tav tm="0">
                                          <p:val>
                                            <p:strVal val="ppt_y"/>
                                          </p:val>
                                        </p:tav>
                                        <p:tav tm="100000">
                                          <p:val>
                                            <p:strVal val="1+ppt_h/2"/>
                                          </p:val>
                                        </p:tav>
                                      </p:tavLst>
                                    </p:anim>
                                    <p:set>
                                      <p:cBhvr>
                                        <p:cTn id="58" dur="1" fill="hold">
                                          <p:stCondLst>
                                            <p:cond delay="499"/>
                                          </p:stCondLst>
                                        </p:cTn>
                                        <p:tgtEl>
                                          <p:spTgt spid="32"/>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27"/>
                                        </p:tgtEl>
                                        <p:attrNameLst>
                                          <p:attrName>ppt_x</p:attrName>
                                        </p:attrNameLst>
                                      </p:cBhvr>
                                      <p:tavLst>
                                        <p:tav tm="0">
                                          <p:val>
                                            <p:strVal val="ppt_x"/>
                                          </p:val>
                                        </p:tav>
                                        <p:tav tm="100000">
                                          <p:val>
                                            <p:strVal val="ppt_x"/>
                                          </p:val>
                                        </p:tav>
                                      </p:tavLst>
                                    </p:anim>
                                    <p:anim calcmode="lin" valueType="num">
                                      <p:cBhvr additive="base">
                                        <p:cTn id="61" dur="500"/>
                                        <p:tgtEl>
                                          <p:spTgt spid="27"/>
                                        </p:tgtEl>
                                        <p:attrNameLst>
                                          <p:attrName>ppt_y</p:attrName>
                                        </p:attrNameLst>
                                      </p:cBhvr>
                                      <p:tavLst>
                                        <p:tav tm="0">
                                          <p:val>
                                            <p:strVal val="ppt_y"/>
                                          </p:val>
                                        </p:tav>
                                        <p:tav tm="100000">
                                          <p:val>
                                            <p:strVal val="1+ppt_h/2"/>
                                          </p:val>
                                        </p:tav>
                                      </p:tavLst>
                                    </p:anim>
                                    <p:set>
                                      <p:cBhvr>
                                        <p:cTn id="62" dur="1" fill="hold">
                                          <p:stCondLst>
                                            <p:cond delay="499"/>
                                          </p:stCondLst>
                                        </p:cTn>
                                        <p:tgtEl>
                                          <p:spTgt spid="2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1000"/>
                                        <p:tgtEl>
                                          <p:spTgt spid="30"/>
                                        </p:tgtEl>
                                      </p:cBhvr>
                                    </p:animEffect>
                                    <p:anim calcmode="lin" valueType="num">
                                      <p:cBhvr>
                                        <p:cTn id="68" dur="1000" fill="hold"/>
                                        <p:tgtEl>
                                          <p:spTgt spid="30"/>
                                        </p:tgtEl>
                                        <p:attrNameLst>
                                          <p:attrName>ppt_x</p:attrName>
                                        </p:attrNameLst>
                                      </p:cBhvr>
                                      <p:tavLst>
                                        <p:tav tm="0">
                                          <p:val>
                                            <p:strVal val="#ppt_x"/>
                                          </p:val>
                                        </p:tav>
                                        <p:tav tm="100000">
                                          <p:val>
                                            <p:strVal val="#ppt_x"/>
                                          </p:val>
                                        </p:tav>
                                      </p:tavLst>
                                    </p:anim>
                                    <p:anim calcmode="lin" valueType="num">
                                      <p:cBhvr>
                                        <p:cTn id="69" dur="1000" fill="hold"/>
                                        <p:tgtEl>
                                          <p:spTgt spid="30"/>
                                        </p:tgtEl>
                                        <p:attrNameLst>
                                          <p:attrName>ppt_y</p:attrName>
                                        </p:attrNameLst>
                                      </p:cBhvr>
                                      <p:tavLst>
                                        <p:tav tm="0">
                                          <p:val>
                                            <p:strVal val="#ppt_y+.1"/>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additive="base">
                                        <p:cTn id="72" dur="500" fill="hold"/>
                                        <p:tgtEl>
                                          <p:spTgt spid="33"/>
                                        </p:tgtEl>
                                        <p:attrNameLst>
                                          <p:attrName>ppt_x</p:attrName>
                                        </p:attrNameLst>
                                      </p:cBhvr>
                                      <p:tavLst>
                                        <p:tav tm="0">
                                          <p:val>
                                            <p:strVal val="#ppt_x"/>
                                          </p:val>
                                        </p:tav>
                                        <p:tav tm="100000">
                                          <p:val>
                                            <p:strVal val="#ppt_x"/>
                                          </p:val>
                                        </p:tav>
                                      </p:tavLst>
                                    </p:anim>
                                    <p:anim calcmode="lin" valueType="num">
                                      <p:cBhvr additive="base">
                                        <p:cTn id="73" dur="500" fill="hold"/>
                                        <p:tgtEl>
                                          <p:spTgt spid="33"/>
                                        </p:tgtEl>
                                        <p:attrNameLst>
                                          <p:attrName>ppt_y</p:attrName>
                                        </p:attrNameLst>
                                      </p:cBhvr>
                                      <p:tavLst>
                                        <p:tav tm="0">
                                          <p:val>
                                            <p:strVal val="1+#ppt_h/2"/>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1000"/>
                                        <p:tgtEl>
                                          <p:spTgt spid="28"/>
                                        </p:tgtEl>
                                      </p:cBhvr>
                                    </p:animEffect>
                                    <p:anim calcmode="lin" valueType="num">
                                      <p:cBhvr>
                                        <p:cTn id="77" dur="1000" fill="hold"/>
                                        <p:tgtEl>
                                          <p:spTgt spid="28"/>
                                        </p:tgtEl>
                                        <p:attrNameLst>
                                          <p:attrName>ppt_x</p:attrName>
                                        </p:attrNameLst>
                                      </p:cBhvr>
                                      <p:tavLst>
                                        <p:tav tm="0">
                                          <p:val>
                                            <p:strVal val="#ppt_x"/>
                                          </p:val>
                                        </p:tav>
                                        <p:tav tm="100000">
                                          <p:val>
                                            <p:strVal val="#ppt_x"/>
                                          </p:val>
                                        </p:tav>
                                      </p:tavLst>
                                    </p:anim>
                                    <p:anim calcmode="lin" valueType="num">
                                      <p:cBhvr>
                                        <p:cTn id="7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xit" presetSubtype="4" fill="hold" grpId="1" nodeType="clickEffect">
                                  <p:stCondLst>
                                    <p:cond delay="0"/>
                                  </p:stCondLst>
                                  <p:childTnLst>
                                    <p:anim calcmode="lin" valueType="num">
                                      <p:cBhvr additive="base">
                                        <p:cTn id="82" dur="500"/>
                                        <p:tgtEl>
                                          <p:spTgt spid="30"/>
                                        </p:tgtEl>
                                        <p:attrNameLst>
                                          <p:attrName>ppt_x</p:attrName>
                                        </p:attrNameLst>
                                      </p:cBhvr>
                                      <p:tavLst>
                                        <p:tav tm="0">
                                          <p:val>
                                            <p:strVal val="ppt_x"/>
                                          </p:val>
                                        </p:tav>
                                        <p:tav tm="100000">
                                          <p:val>
                                            <p:strVal val="ppt_x"/>
                                          </p:val>
                                        </p:tav>
                                      </p:tavLst>
                                    </p:anim>
                                    <p:anim calcmode="lin" valueType="num">
                                      <p:cBhvr additive="base">
                                        <p:cTn id="83" dur="500"/>
                                        <p:tgtEl>
                                          <p:spTgt spid="30"/>
                                        </p:tgtEl>
                                        <p:attrNameLst>
                                          <p:attrName>ppt_y</p:attrName>
                                        </p:attrNameLst>
                                      </p:cBhvr>
                                      <p:tavLst>
                                        <p:tav tm="0">
                                          <p:val>
                                            <p:strVal val="ppt_y"/>
                                          </p:val>
                                        </p:tav>
                                        <p:tav tm="100000">
                                          <p:val>
                                            <p:strVal val="1+ppt_h/2"/>
                                          </p:val>
                                        </p:tav>
                                      </p:tavLst>
                                    </p:anim>
                                    <p:set>
                                      <p:cBhvr>
                                        <p:cTn id="84" dur="1" fill="hold">
                                          <p:stCondLst>
                                            <p:cond delay="499"/>
                                          </p:stCondLst>
                                        </p:cTn>
                                        <p:tgtEl>
                                          <p:spTgt spid="30"/>
                                        </p:tgtEl>
                                        <p:attrNameLst>
                                          <p:attrName>style.visibility</p:attrName>
                                        </p:attrNameLst>
                                      </p:cBhvr>
                                      <p:to>
                                        <p:strVal val="hidden"/>
                                      </p:to>
                                    </p:set>
                                  </p:childTnLst>
                                </p:cTn>
                              </p:par>
                              <p:par>
                                <p:cTn id="85" presetID="2" presetClass="exit" presetSubtype="4" fill="hold" grpId="1" nodeType="withEffect">
                                  <p:stCondLst>
                                    <p:cond delay="0"/>
                                  </p:stCondLst>
                                  <p:childTnLst>
                                    <p:anim calcmode="lin" valueType="num">
                                      <p:cBhvr additive="base">
                                        <p:cTn id="86" dur="500"/>
                                        <p:tgtEl>
                                          <p:spTgt spid="33"/>
                                        </p:tgtEl>
                                        <p:attrNameLst>
                                          <p:attrName>ppt_x</p:attrName>
                                        </p:attrNameLst>
                                      </p:cBhvr>
                                      <p:tavLst>
                                        <p:tav tm="0">
                                          <p:val>
                                            <p:strVal val="ppt_x"/>
                                          </p:val>
                                        </p:tav>
                                        <p:tav tm="100000">
                                          <p:val>
                                            <p:strVal val="ppt_x"/>
                                          </p:val>
                                        </p:tav>
                                      </p:tavLst>
                                    </p:anim>
                                    <p:anim calcmode="lin" valueType="num">
                                      <p:cBhvr additive="base">
                                        <p:cTn id="87" dur="500"/>
                                        <p:tgtEl>
                                          <p:spTgt spid="33"/>
                                        </p:tgtEl>
                                        <p:attrNameLst>
                                          <p:attrName>ppt_y</p:attrName>
                                        </p:attrNameLst>
                                      </p:cBhvr>
                                      <p:tavLst>
                                        <p:tav tm="0">
                                          <p:val>
                                            <p:strVal val="ppt_y"/>
                                          </p:val>
                                        </p:tav>
                                        <p:tav tm="100000">
                                          <p:val>
                                            <p:strVal val="1+ppt_h/2"/>
                                          </p:val>
                                        </p:tav>
                                      </p:tavLst>
                                    </p:anim>
                                    <p:set>
                                      <p:cBhvr>
                                        <p:cTn id="88" dur="1" fill="hold">
                                          <p:stCondLst>
                                            <p:cond delay="499"/>
                                          </p:stCondLst>
                                        </p:cTn>
                                        <p:tgtEl>
                                          <p:spTgt spid="33"/>
                                        </p:tgtEl>
                                        <p:attrNameLst>
                                          <p:attrName>style.visibility</p:attrName>
                                        </p:attrNameLst>
                                      </p:cBhvr>
                                      <p:to>
                                        <p:strVal val="hidden"/>
                                      </p:to>
                                    </p:set>
                                  </p:childTnLst>
                                </p:cTn>
                              </p:par>
                              <p:par>
                                <p:cTn id="89" presetID="2" presetClass="exit" presetSubtype="4" fill="hold" grpId="1" nodeType="withEffect">
                                  <p:stCondLst>
                                    <p:cond delay="0"/>
                                  </p:stCondLst>
                                  <p:childTnLst>
                                    <p:anim calcmode="lin" valueType="num">
                                      <p:cBhvr additive="base">
                                        <p:cTn id="90" dur="500"/>
                                        <p:tgtEl>
                                          <p:spTgt spid="28"/>
                                        </p:tgtEl>
                                        <p:attrNameLst>
                                          <p:attrName>ppt_x</p:attrName>
                                        </p:attrNameLst>
                                      </p:cBhvr>
                                      <p:tavLst>
                                        <p:tav tm="0">
                                          <p:val>
                                            <p:strVal val="ppt_x"/>
                                          </p:val>
                                        </p:tav>
                                        <p:tav tm="100000">
                                          <p:val>
                                            <p:strVal val="ppt_x"/>
                                          </p:val>
                                        </p:tav>
                                      </p:tavLst>
                                    </p:anim>
                                    <p:anim calcmode="lin" valueType="num">
                                      <p:cBhvr additive="base">
                                        <p:cTn id="91" dur="500"/>
                                        <p:tgtEl>
                                          <p:spTgt spid="28"/>
                                        </p:tgtEl>
                                        <p:attrNameLst>
                                          <p:attrName>ppt_y</p:attrName>
                                        </p:attrNameLst>
                                      </p:cBhvr>
                                      <p:tavLst>
                                        <p:tav tm="0">
                                          <p:val>
                                            <p:strVal val="ppt_y"/>
                                          </p:val>
                                        </p:tav>
                                        <p:tav tm="100000">
                                          <p:val>
                                            <p:strVal val="1+ppt_h/2"/>
                                          </p:val>
                                        </p:tav>
                                      </p:tavLst>
                                    </p:anim>
                                    <p:set>
                                      <p:cBhvr>
                                        <p:cTn id="92" dur="1" fill="hold">
                                          <p:stCondLst>
                                            <p:cond delay="499"/>
                                          </p:stCondLst>
                                        </p:cTn>
                                        <p:tgtEl>
                                          <p:spTgt spid="28"/>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1000"/>
                                        <p:tgtEl>
                                          <p:spTgt spid="31"/>
                                        </p:tgtEl>
                                      </p:cBhvr>
                                    </p:animEffect>
                                    <p:anim calcmode="lin" valueType="num">
                                      <p:cBhvr>
                                        <p:cTn id="98" dur="1000" fill="hold"/>
                                        <p:tgtEl>
                                          <p:spTgt spid="31"/>
                                        </p:tgtEl>
                                        <p:attrNameLst>
                                          <p:attrName>ppt_x</p:attrName>
                                        </p:attrNameLst>
                                      </p:cBhvr>
                                      <p:tavLst>
                                        <p:tav tm="0">
                                          <p:val>
                                            <p:strVal val="#ppt_x"/>
                                          </p:val>
                                        </p:tav>
                                        <p:tav tm="100000">
                                          <p:val>
                                            <p:strVal val="#ppt_x"/>
                                          </p:val>
                                        </p:tav>
                                      </p:tavLst>
                                    </p:anim>
                                    <p:anim calcmode="lin" valueType="num">
                                      <p:cBhvr>
                                        <p:cTn id="99" dur="1000" fill="hold"/>
                                        <p:tgtEl>
                                          <p:spTgt spid="31"/>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 grpId="0"/>
      <p:bldP spid="2" grpId="1"/>
      <p:bldP spid="21" grpId="0" animBg="1"/>
      <p:bldP spid="21" grpId="1" animBg="1"/>
      <p:bldP spid="27" grpId="0"/>
      <p:bldP spid="27" grpId="1"/>
      <p:bldP spid="28" grpId="0"/>
      <p:bldP spid="28" grpId="1"/>
      <p:bldP spid="29" grpId="0"/>
      <p:bldP spid="30" grpId="0" animBg="1"/>
      <p:bldP spid="30" grpId="1" animBg="1"/>
      <p:bldP spid="31" grpId="0" animBg="1"/>
      <p:bldP spid="32" grpId="0" animBg="1"/>
      <p:bldP spid="32" grpId="1" animBg="1"/>
      <p:bldP spid="33" grpId="0" animBg="1"/>
      <p:bldP spid="33" grpId="1" animBg="1"/>
      <p:bldP spid="3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rotWithShape="1">
          <a:blip r:embed="rId3"/>
          <a:srcRect l="7649" t="53961" r="7551" b="2977"/>
          <a:stretch/>
        </p:blipFill>
        <p:spPr>
          <a:xfrm>
            <a:off x="34893" y="2556054"/>
            <a:ext cx="6053156" cy="2227897"/>
          </a:xfrm>
          <a:prstGeom prst="rect">
            <a:avLst/>
          </a:prstGeom>
        </p:spPr>
      </p:pic>
      <p:pic>
        <p:nvPicPr>
          <p:cNvPr id="36" name="Picture 35"/>
          <p:cNvPicPr>
            <a:picLocks noChangeAspect="1"/>
          </p:cNvPicPr>
          <p:nvPr/>
        </p:nvPicPr>
        <p:blipFill rotWithShape="1">
          <a:blip r:embed="rId4"/>
          <a:srcRect l="7497" t="53562" r="7546" b="2289"/>
          <a:stretch/>
        </p:blipFill>
        <p:spPr>
          <a:xfrm>
            <a:off x="6088049" y="2573568"/>
            <a:ext cx="6053156" cy="2284408"/>
          </a:xfrm>
          <a:prstGeom prst="rect">
            <a:avLst/>
          </a:prstGeom>
          <a:solidFill>
            <a:schemeClr val="bg1"/>
          </a:solidFill>
        </p:spPr>
      </p:pic>
      <p:pic>
        <p:nvPicPr>
          <p:cNvPr id="18" name="Picture 2" descr="http://blogs.espe.edu.ec/wp-content/uploads/2013/09/Logo-RP-UFA-ESP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8867276" y="6372971"/>
            <a:ext cx="2743200" cy="365125"/>
          </a:xfrm>
        </p:spPr>
        <p:txBody>
          <a:bodyPr/>
          <a:lstStyle/>
          <a:p>
            <a:pPr>
              <a:defRPr/>
            </a:pPr>
            <a:fld id="{E8D88C74-0DDE-8F40-A44E-D6CE8BB2242F}" type="slidenum">
              <a:rPr lang="es-ES" smtClean="0"/>
              <a:pPr>
                <a:defRPr/>
              </a:pPr>
              <a:t>27</a:t>
            </a:fld>
            <a:endParaRPr lang="es-ES" sz="1600" dirty="0">
              <a:solidFill>
                <a:srgbClr val="888888"/>
              </a:solidFill>
            </a:endParaRPr>
          </a:p>
        </p:txBody>
      </p:sp>
      <p:sp>
        <p:nvSpPr>
          <p:cNvPr id="26"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a:t>EMS-EXG</a:t>
            </a:r>
          </a:p>
        </p:txBody>
      </p:sp>
      <p:sp>
        <p:nvSpPr>
          <p:cNvPr id="58" name="18 Rectángulo"/>
          <p:cNvSpPr/>
          <p:nvPr/>
        </p:nvSpPr>
        <p:spPr bwMode="auto">
          <a:xfrm>
            <a:off x="438489" y="1074774"/>
            <a:ext cx="3702565" cy="36422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Ajuste de parámetros del FLC</a:t>
            </a:r>
            <a:endParaRPr lang="es-EC" sz="2000" b="1" dirty="0"/>
          </a:p>
        </p:txBody>
      </p:sp>
      <p:sp>
        <p:nvSpPr>
          <p:cNvPr id="2" name="Rectangle 1"/>
          <p:cNvSpPr/>
          <p:nvPr/>
        </p:nvSpPr>
        <p:spPr>
          <a:xfrm>
            <a:off x="282532" y="1456584"/>
            <a:ext cx="11327944" cy="369332"/>
          </a:xfrm>
          <a:prstGeom prst="rect">
            <a:avLst/>
          </a:prstGeom>
        </p:spPr>
        <p:txBody>
          <a:bodyPr wrap="square">
            <a:spAutoFit/>
          </a:bodyPr>
          <a:lstStyle/>
          <a:p>
            <a:r>
              <a:rPr lang="es-ES" dirty="0" smtClean="0">
                <a:latin typeface="Times New Roman" panose="02020603050405020304" pitchFamily="18" charset="0"/>
              </a:rPr>
              <a:t>Se compara el comportamiento del </a:t>
            </a:r>
            <a:r>
              <a:rPr lang="es-ES" i="1" dirty="0">
                <a:latin typeface="Times New Roman" panose="02020603050405020304" pitchFamily="18" charset="0"/>
                <a:ea typeface="Calibri" panose="020F0502020204030204" pitchFamily="34" charset="0"/>
                <a:cs typeface="Times New Roman" panose="02020603050405020304" pitchFamily="18" charset="0"/>
              </a:rPr>
              <a:t>P</a:t>
            </a:r>
            <a:r>
              <a:rPr lang="es-ES" i="1" baseline="-30000" dirty="0">
                <a:latin typeface="Times New Roman" panose="02020603050405020304" pitchFamily="18" charset="0"/>
                <a:ea typeface="Calibri" panose="020F0502020204030204" pitchFamily="34" charset="0"/>
                <a:cs typeface="Times New Roman" panose="02020603050405020304" pitchFamily="18" charset="0"/>
              </a:rPr>
              <a:t>GRID</a:t>
            </a:r>
            <a:r>
              <a:rPr lang="es-ES" baseline="-30000" dirty="0">
                <a:latin typeface="Times New Roman" panose="02020603050405020304" pitchFamily="18" charset="0"/>
                <a:ea typeface="Calibri" panose="020F0502020204030204" pitchFamily="34" charset="0"/>
                <a:cs typeface="Times New Roman" panose="02020603050405020304" pitchFamily="18" charset="0"/>
              </a:rPr>
              <a:t>1</a:t>
            </a:r>
            <a:r>
              <a:rPr lang="es-EC" dirty="0">
                <a:latin typeface="Times New Roman" panose="02020603050405020304" pitchFamily="18" charset="0"/>
                <a:ea typeface="Calibri" panose="020F0502020204030204" pitchFamily="34" charset="0"/>
                <a:cs typeface="Times New Roman" panose="02020603050405020304" pitchFamily="18" charset="0"/>
              </a:rPr>
              <a:t> </a:t>
            </a:r>
            <a:r>
              <a:rPr lang="es-EC" dirty="0" smtClean="0">
                <a:latin typeface="Times New Roman" panose="02020603050405020304" pitchFamily="18" charset="0"/>
                <a:ea typeface="Calibri" panose="020F0502020204030204" pitchFamily="34" charset="0"/>
                <a:cs typeface="Times New Roman" panose="02020603050405020304" pitchFamily="18" charset="0"/>
              </a:rPr>
              <a:t>y </a:t>
            </a:r>
            <a:r>
              <a:rPr lang="es-ES" i="1" dirty="0" smtClean="0">
                <a:latin typeface="Times New Roman" panose="02020603050405020304" pitchFamily="18" charset="0"/>
                <a:ea typeface="Calibri" panose="020F0502020204030204" pitchFamily="34" charset="0"/>
                <a:cs typeface="Times New Roman" panose="02020603050405020304" pitchFamily="18" charset="0"/>
              </a:rPr>
              <a:t>P</a:t>
            </a:r>
            <a:r>
              <a:rPr lang="es-ES" i="1" baseline="-30000" dirty="0" smtClean="0">
                <a:latin typeface="Times New Roman" panose="02020603050405020304" pitchFamily="18" charset="0"/>
                <a:ea typeface="Calibri" panose="020F0502020204030204" pitchFamily="34" charset="0"/>
                <a:cs typeface="Times New Roman" panose="02020603050405020304" pitchFamily="18" charset="0"/>
              </a:rPr>
              <a:t>GRID2</a:t>
            </a:r>
            <a:r>
              <a:rPr lang="es-ES" baseline="-30000" dirty="0" smtClean="0">
                <a:latin typeface="Times New Roman" panose="02020603050405020304" pitchFamily="18" charset="0"/>
                <a:ea typeface="Calibri" panose="020F0502020204030204" pitchFamily="34" charset="0"/>
                <a:cs typeface="Times New Roman" panose="02020603050405020304" pitchFamily="18" charset="0"/>
              </a:rPr>
              <a:t>, </a:t>
            </a:r>
            <a:r>
              <a:rPr lang="es-EC" dirty="0" smtClean="0">
                <a:latin typeface="Times New Roman" panose="02020603050405020304" pitchFamily="18" charset="0"/>
                <a:ea typeface="Calibri" panose="020F0502020204030204" pitchFamily="34" charset="0"/>
                <a:cs typeface="Times New Roman" panose="02020603050405020304" pitchFamily="18" charset="0"/>
              </a:rPr>
              <a:t>alcanzado </a:t>
            </a:r>
            <a:r>
              <a:rPr lang="es-EC" dirty="0">
                <a:latin typeface="Times New Roman" panose="02020603050405020304" pitchFamily="18" charset="0"/>
                <a:ea typeface="Calibri" panose="020F0502020204030204" pitchFamily="34" charset="0"/>
                <a:cs typeface="Times New Roman" panose="02020603050405020304" pitchFamily="18" charset="0"/>
              </a:rPr>
              <a:t>con el FLC establecido</a:t>
            </a:r>
            <a:r>
              <a:rPr lang="es-ES" dirty="0" smtClean="0">
                <a:latin typeface="Times New Roman" panose="02020603050405020304" pitchFamily="18" charset="0"/>
              </a:rPr>
              <a:t> </a:t>
            </a:r>
            <a:endParaRPr lang="es-ES" dirty="0"/>
          </a:p>
        </p:txBody>
      </p:sp>
      <p:sp>
        <p:nvSpPr>
          <p:cNvPr id="24" name="18 Rectángulo"/>
          <p:cNvSpPr/>
          <p:nvPr/>
        </p:nvSpPr>
        <p:spPr bwMode="auto">
          <a:xfrm>
            <a:off x="8417039" y="1912308"/>
            <a:ext cx="1236089" cy="36422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MG2</a:t>
            </a:r>
            <a:endParaRPr lang="es-EC" sz="2000" b="1" dirty="0"/>
          </a:p>
        </p:txBody>
      </p:sp>
      <p:sp>
        <p:nvSpPr>
          <p:cNvPr id="35" name="18 Rectángulo"/>
          <p:cNvSpPr/>
          <p:nvPr/>
        </p:nvSpPr>
        <p:spPr bwMode="auto">
          <a:xfrm>
            <a:off x="2362039" y="1912308"/>
            <a:ext cx="1236089" cy="36422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MG1</a:t>
            </a:r>
            <a:endParaRPr lang="es-EC" sz="2000" b="1" dirty="0"/>
          </a:p>
        </p:txBody>
      </p:sp>
      <p:graphicFrame>
        <p:nvGraphicFramePr>
          <p:cNvPr id="8" name="Object 7"/>
          <p:cNvGraphicFramePr>
            <a:graphicFrameLocks noChangeAspect="1"/>
          </p:cNvGraphicFramePr>
          <p:nvPr>
            <p:extLst>
              <p:ext uri="{D42A27DB-BD31-4B8C-83A1-F6EECF244321}">
                <p14:modId xmlns:p14="http://schemas.microsoft.com/office/powerpoint/2010/main" val="1683391369"/>
              </p:ext>
            </p:extLst>
          </p:nvPr>
        </p:nvGraphicFramePr>
        <p:xfrm>
          <a:off x="3271982" y="2345168"/>
          <a:ext cx="6294775" cy="1920941"/>
        </p:xfrm>
        <a:graphic>
          <a:graphicData uri="http://schemas.openxmlformats.org/presentationml/2006/ole">
            <mc:AlternateContent xmlns:mc="http://schemas.openxmlformats.org/markup-compatibility/2006">
              <mc:Choice xmlns:v="urn:schemas-microsoft-com:vml" Requires="v">
                <p:oleObj spid="_x0000_s30846" name="Document" r:id="rId7" imgW="3727951" imgH="1342057" progId="Word.Document.12">
                  <p:embed/>
                </p:oleObj>
              </mc:Choice>
              <mc:Fallback>
                <p:oleObj name="Document" r:id="rId7" imgW="3727951" imgH="1342057" progId="Word.Document.12">
                  <p:embed/>
                  <p:pic>
                    <p:nvPicPr>
                      <p:cNvPr id="0" name=""/>
                      <p:cNvPicPr/>
                      <p:nvPr/>
                    </p:nvPicPr>
                    <p:blipFill>
                      <a:blip r:embed="rId8"/>
                      <a:stretch>
                        <a:fillRect/>
                      </a:stretch>
                    </p:blipFill>
                    <p:spPr>
                      <a:xfrm>
                        <a:off x="3271982" y="2345168"/>
                        <a:ext cx="6294775" cy="1920941"/>
                      </a:xfrm>
                      <a:prstGeom prst="rect">
                        <a:avLst/>
                      </a:prstGeom>
                      <a:solidFill>
                        <a:schemeClr val="bg1"/>
                      </a:solidFill>
                    </p:spPr>
                  </p:pic>
                </p:oleObj>
              </mc:Fallback>
            </mc:AlternateContent>
          </a:graphicData>
        </a:graphic>
      </p:graphicFrame>
      <p:sp>
        <p:nvSpPr>
          <p:cNvPr id="9" name="Rectangle 8"/>
          <p:cNvSpPr/>
          <p:nvPr/>
        </p:nvSpPr>
        <p:spPr>
          <a:xfrm>
            <a:off x="282532" y="1491084"/>
            <a:ext cx="7521399" cy="369332"/>
          </a:xfrm>
          <a:prstGeom prst="rect">
            <a:avLst/>
          </a:prstGeom>
          <a:solidFill>
            <a:schemeClr val="bg1"/>
          </a:solidFill>
        </p:spPr>
        <p:txBody>
          <a:bodyPr wrap="square">
            <a:spAutoFit/>
          </a:bodyPr>
          <a:lstStyle/>
          <a:p>
            <a:pPr indent="180340"/>
            <a:r>
              <a:rPr lang="es-EC" dirty="0">
                <a:latin typeface="Times New Roman" panose="02020603050405020304" pitchFamily="18" charset="0"/>
                <a:ea typeface="Times New Roman" panose="02020603050405020304" pitchFamily="18" charset="0"/>
                <a:cs typeface="Times New Roman" panose="02020603050405020304" pitchFamily="18" charset="0"/>
              </a:rPr>
              <a:t>Valores alcanzados por los antecedentes del FLC en </a:t>
            </a:r>
            <a:r>
              <a:rPr lang="es-ES" dirty="0" smtClean="0">
                <a:latin typeface="Times New Roman" panose="02020603050405020304" pitchFamily="18" charset="0"/>
                <a:ea typeface="Times New Roman" panose="02020603050405020304" pitchFamily="18" charset="0"/>
                <a:cs typeface="Times New Roman" panose="02020603050405020304" pitchFamily="18" charset="0"/>
              </a:rPr>
              <a:t>P</a:t>
            </a:r>
            <a:r>
              <a:rPr lang="es-ES" baseline="-25000" dirty="0" smtClean="0">
                <a:latin typeface="Times New Roman" panose="02020603050405020304" pitchFamily="18" charset="0"/>
                <a:ea typeface="Times New Roman" panose="02020603050405020304" pitchFamily="18" charset="0"/>
                <a:cs typeface="Times New Roman" panose="02020603050405020304" pitchFamily="18" charset="0"/>
              </a:rPr>
              <a:t>GRID2</a:t>
            </a:r>
            <a:r>
              <a:rPr lang="es-ES" baseline="-25000" dirty="0">
                <a:latin typeface="Times New Roman" panose="02020603050405020304" pitchFamily="18" charset="0"/>
                <a:ea typeface="Times New Roman" panose="02020603050405020304" pitchFamily="18" charset="0"/>
                <a:cs typeface="Times New Roman" panose="02020603050405020304" pitchFamily="18" charset="0"/>
              </a:rPr>
              <a:t>, </a:t>
            </a:r>
            <a:r>
              <a:rPr lang="es-ES" baseline="-25000" dirty="0" smtClean="0">
                <a:latin typeface="Times New Roman" panose="02020603050405020304" pitchFamily="18" charset="0"/>
                <a:ea typeface="Times New Roman" panose="02020603050405020304" pitchFamily="18" charset="0"/>
                <a:cs typeface="Times New Roman" panose="02020603050405020304" pitchFamily="18" charset="0"/>
              </a:rPr>
              <a:t>MIN </a:t>
            </a: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 -1.69 </a:t>
            </a:r>
            <a:r>
              <a:rPr lang="es-EC" dirty="0">
                <a:latin typeface="Times New Roman" panose="02020603050405020304" pitchFamily="18" charset="0"/>
                <a:ea typeface="Times New Roman" panose="02020603050405020304" pitchFamily="18" charset="0"/>
                <a:cs typeface="Times New Roman" panose="02020603050405020304" pitchFamily="18" charset="0"/>
              </a:rPr>
              <a:t>(kW)</a:t>
            </a:r>
            <a:r>
              <a:rPr lang="es-ES" baseline="-2500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s-ES"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3841651480"/>
              </p:ext>
            </p:extLst>
          </p:nvPr>
        </p:nvGraphicFramePr>
        <p:xfrm>
          <a:off x="1149823" y="4187895"/>
          <a:ext cx="10726464" cy="2344178"/>
        </p:xfrm>
        <a:graphic>
          <a:graphicData uri="http://schemas.openxmlformats.org/presentationml/2006/ole">
            <mc:AlternateContent xmlns:mc="http://schemas.openxmlformats.org/markup-compatibility/2006">
              <mc:Choice xmlns:v="urn:schemas-microsoft-com:vml" Requires="v">
                <p:oleObj spid="_x0000_s30847" name="Document" r:id="rId10" imgW="7142497" imgH="1573235" progId="Word.Document.12">
                  <p:embed/>
                </p:oleObj>
              </mc:Choice>
              <mc:Fallback>
                <p:oleObj name="Document" r:id="rId10" imgW="7142497" imgH="1573235" progId="Word.Document.12">
                  <p:embed/>
                  <p:pic>
                    <p:nvPicPr>
                      <p:cNvPr id="0" name=""/>
                      <p:cNvPicPr/>
                      <p:nvPr/>
                    </p:nvPicPr>
                    <p:blipFill>
                      <a:blip r:embed="rId11"/>
                      <a:stretch>
                        <a:fillRect/>
                      </a:stretch>
                    </p:blipFill>
                    <p:spPr>
                      <a:xfrm>
                        <a:off x="1149823" y="4187895"/>
                        <a:ext cx="10726464" cy="2344178"/>
                      </a:xfrm>
                      <a:prstGeom prst="rect">
                        <a:avLst/>
                      </a:prstGeom>
                      <a:solidFill>
                        <a:schemeClr val="bg1"/>
                      </a:solid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51833576"/>
              </p:ext>
            </p:extLst>
          </p:nvPr>
        </p:nvGraphicFramePr>
        <p:xfrm>
          <a:off x="1156878" y="4207562"/>
          <a:ext cx="11017701" cy="2357505"/>
        </p:xfrm>
        <a:graphic>
          <a:graphicData uri="http://schemas.openxmlformats.org/presentationml/2006/ole">
            <mc:AlternateContent xmlns:mc="http://schemas.openxmlformats.org/markup-compatibility/2006">
              <mc:Choice xmlns:v="urn:schemas-microsoft-com:vml" Requires="v">
                <p:oleObj spid="_x0000_s30848" name="Document" r:id="rId13" imgW="7319197" imgH="1574677" progId="Word.Document.12">
                  <p:embed/>
                </p:oleObj>
              </mc:Choice>
              <mc:Fallback>
                <p:oleObj name="Document" r:id="rId13" imgW="7319197" imgH="1574677" progId="Word.Document.12">
                  <p:embed/>
                  <p:pic>
                    <p:nvPicPr>
                      <p:cNvPr id="0" name=""/>
                      <p:cNvPicPr/>
                      <p:nvPr/>
                    </p:nvPicPr>
                    <p:blipFill>
                      <a:blip r:embed="rId14"/>
                      <a:stretch>
                        <a:fillRect/>
                      </a:stretch>
                    </p:blipFill>
                    <p:spPr>
                      <a:xfrm>
                        <a:off x="1156878" y="4207562"/>
                        <a:ext cx="11017701" cy="2357505"/>
                      </a:xfrm>
                      <a:prstGeom prst="rect">
                        <a:avLst/>
                      </a:prstGeom>
                      <a:solidFill>
                        <a:schemeClr val="bg1"/>
                      </a:solid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792923254"/>
              </p:ext>
            </p:extLst>
          </p:nvPr>
        </p:nvGraphicFramePr>
        <p:xfrm>
          <a:off x="3529225" y="4783951"/>
          <a:ext cx="5780290" cy="2269289"/>
        </p:xfrm>
        <a:graphic>
          <a:graphicData uri="http://schemas.openxmlformats.org/presentationml/2006/ole">
            <mc:AlternateContent xmlns:mc="http://schemas.openxmlformats.org/markup-compatibility/2006">
              <mc:Choice xmlns:v="urn:schemas-microsoft-com:vml" Requires="v">
                <p:oleObj spid="_x0000_s30849" name="Document" r:id="rId16" imgW="3944257" imgH="1552993" progId="Word.Document.12">
                  <p:embed/>
                </p:oleObj>
              </mc:Choice>
              <mc:Fallback>
                <p:oleObj name="Document" r:id="rId16" imgW="3944257" imgH="1552993" progId="Word.Document.12">
                  <p:embed/>
                  <p:pic>
                    <p:nvPicPr>
                      <p:cNvPr id="0" name=""/>
                      <p:cNvPicPr/>
                      <p:nvPr/>
                    </p:nvPicPr>
                    <p:blipFill>
                      <a:blip r:embed="rId17"/>
                      <a:stretch>
                        <a:fillRect/>
                      </a:stretch>
                    </p:blipFill>
                    <p:spPr>
                      <a:xfrm>
                        <a:off x="3529225" y="4783951"/>
                        <a:ext cx="5780290" cy="2269289"/>
                      </a:xfrm>
                      <a:prstGeom prst="rect">
                        <a:avLst/>
                      </a:prstGeom>
                      <a:solidFill>
                        <a:schemeClr val="bg1"/>
                      </a:solidFill>
                    </p:spPr>
                  </p:pic>
                </p:oleObj>
              </mc:Fallback>
            </mc:AlternateContent>
          </a:graphicData>
        </a:graphic>
      </p:graphicFrame>
      <p:sp>
        <p:nvSpPr>
          <p:cNvPr id="39" name="Oval 6"/>
          <p:cNvSpPr/>
          <p:nvPr/>
        </p:nvSpPr>
        <p:spPr>
          <a:xfrm>
            <a:off x="7494052" y="4122093"/>
            <a:ext cx="504056" cy="288032"/>
          </a:xfrm>
          <a:prstGeom prst="ellipse">
            <a:avLst/>
          </a:prstGeom>
          <a:no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noFill/>
              </a:ln>
              <a:solidFill>
                <a:prstClr val="black"/>
              </a:solidFill>
              <a:effectLst/>
              <a:uLnTx/>
              <a:uFillTx/>
              <a:latin typeface="Calibri"/>
            </a:endParaRPr>
          </a:p>
        </p:txBody>
      </p:sp>
      <p:sp>
        <p:nvSpPr>
          <p:cNvPr id="19" name="18 Rectángulo"/>
          <p:cNvSpPr/>
          <p:nvPr/>
        </p:nvSpPr>
        <p:spPr bwMode="auto">
          <a:xfrm>
            <a:off x="173830" y="56272"/>
            <a:ext cx="7633739" cy="908930"/>
          </a:xfrm>
          <a:prstGeom prst="rect">
            <a:avLst/>
          </a:prstGeom>
          <a:solidFill>
            <a:schemeClr val="accent1">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100" b="1" dirty="0" smtClean="0">
                <a:solidFill>
                  <a:schemeClr val="bg1"/>
                </a:solidFill>
                <a:latin typeface="Calibri" panose="020F0502020204030204" pitchFamily="34" charset="0"/>
              </a:rPr>
              <a:t>DISEÑO DEL EMS BASADO EN CONTROLADOR FLC</a:t>
            </a:r>
            <a:endParaRPr lang="es-EC" sz="31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45695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grpId="1" nodeType="clickEffect">
                                  <p:stCondLst>
                                    <p:cond delay="0"/>
                                  </p:stCondLst>
                                  <p:childTnLst>
                                    <p:anim calcmode="lin" valueType="num">
                                      <p:cBhvr additive="base">
                                        <p:cTn id="52" dur="500"/>
                                        <p:tgtEl>
                                          <p:spTgt spid="35"/>
                                        </p:tgtEl>
                                        <p:attrNameLst>
                                          <p:attrName>ppt_x</p:attrName>
                                        </p:attrNameLst>
                                      </p:cBhvr>
                                      <p:tavLst>
                                        <p:tav tm="0">
                                          <p:val>
                                            <p:strVal val="ppt_x"/>
                                          </p:val>
                                        </p:tav>
                                        <p:tav tm="100000">
                                          <p:val>
                                            <p:strVal val="ppt_x"/>
                                          </p:val>
                                        </p:tav>
                                      </p:tavLst>
                                    </p:anim>
                                    <p:anim calcmode="lin" valueType="num">
                                      <p:cBhvr additive="base">
                                        <p:cTn id="53" dur="500"/>
                                        <p:tgtEl>
                                          <p:spTgt spid="35"/>
                                        </p:tgtEl>
                                        <p:attrNameLst>
                                          <p:attrName>ppt_y</p:attrName>
                                        </p:attrNameLst>
                                      </p:cBhvr>
                                      <p:tavLst>
                                        <p:tav tm="0">
                                          <p:val>
                                            <p:strVal val="ppt_y"/>
                                          </p:val>
                                        </p:tav>
                                        <p:tav tm="100000">
                                          <p:val>
                                            <p:strVal val="1+ppt_h/2"/>
                                          </p:val>
                                        </p:tav>
                                      </p:tavLst>
                                    </p:anim>
                                    <p:set>
                                      <p:cBhvr>
                                        <p:cTn id="54" dur="1" fill="hold">
                                          <p:stCondLst>
                                            <p:cond delay="499"/>
                                          </p:stCondLst>
                                        </p:cTn>
                                        <p:tgtEl>
                                          <p:spTgt spid="35"/>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2"/>
                                        </p:tgtEl>
                                        <p:attrNameLst>
                                          <p:attrName>ppt_x</p:attrName>
                                        </p:attrNameLst>
                                      </p:cBhvr>
                                      <p:tavLst>
                                        <p:tav tm="0">
                                          <p:val>
                                            <p:strVal val="ppt_x"/>
                                          </p:val>
                                        </p:tav>
                                        <p:tav tm="100000">
                                          <p:val>
                                            <p:strVal val="ppt_x"/>
                                          </p:val>
                                        </p:tav>
                                      </p:tavLst>
                                    </p:anim>
                                    <p:anim calcmode="lin" valueType="num">
                                      <p:cBhvr additive="base">
                                        <p:cTn id="57" dur="500"/>
                                        <p:tgtEl>
                                          <p:spTgt spid="2"/>
                                        </p:tgtEl>
                                        <p:attrNameLst>
                                          <p:attrName>ppt_y</p:attrName>
                                        </p:attrNameLst>
                                      </p:cBhvr>
                                      <p:tavLst>
                                        <p:tav tm="0">
                                          <p:val>
                                            <p:strVal val="ppt_y"/>
                                          </p:val>
                                        </p:tav>
                                        <p:tav tm="100000">
                                          <p:val>
                                            <p:strVal val="1+ppt_h/2"/>
                                          </p:val>
                                        </p:tav>
                                      </p:tavLst>
                                    </p:anim>
                                    <p:set>
                                      <p:cBhvr>
                                        <p:cTn id="58" dur="1" fill="hold">
                                          <p:stCondLst>
                                            <p:cond delay="499"/>
                                          </p:stCondLst>
                                        </p:cTn>
                                        <p:tgtEl>
                                          <p:spTgt spid="2"/>
                                        </p:tgtEl>
                                        <p:attrNameLst>
                                          <p:attrName>style.visibility</p:attrName>
                                        </p:attrNameLst>
                                      </p:cBhvr>
                                      <p:to>
                                        <p:strVal val="hidden"/>
                                      </p:to>
                                    </p:set>
                                  </p:childTnLst>
                                </p:cTn>
                              </p:par>
                              <p:par>
                                <p:cTn id="59" presetID="2" presetClass="exit" presetSubtype="4" fill="hold" nodeType="withEffect">
                                  <p:stCondLst>
                                    <p:cond delay="0"/>
                                  </p:stCondLst>
                                  <p:childTnLst>
                                    <p:anim calcmode="lin" valueType="num">
                                      <p:cBhvr additive="base">
                                        <p:cTn id="60" dur="500"/>
                                        <p:tgtEl>
                                          <p:spTgt spid="37"/>
                                        </p:tgtEl>
                                        <p:attrNameLst>
                                          <p:attrName>ppt_x</p:attrName>
                                        </p:attrNameLst>
                                      </p:cBhvr>
                                      <p:tavLst>
                                        <p:tav tm="0">
                                          <p:val>
                                            <p:strVal val="ppt_x"/>
                                          </p:val>
                                        </p:tav>
                                        <p:tav tm="100000">
                                          <p:val>
                                            <p:strVal val="ppt_x"/>
                                          </p:val>
                                        </p:tav>
                                      </p:tavLst>
                                    </p:anim>
                                    <p:anim calcmode="lin" valueType="num">
                                      <p:cBhvr additive="base">
                                        <p:cTn id="61" dur="500"/>
                                        <p:tgtEl>
                                          <p:spTgt spid="37"/>
                                        </p:tgtEl>
                                        <p:attrNameLst>
                                          <p:attrName>ppt_y</p:attrName>
                                        </p:attrNameLst>
                                      </p:cBhvr>
                                      <p:tavLst>
                                        <p:tav tm="0">
                                          <p:val>
                                            <p:strVal val="ppt_y"/>
                                          </p:val>
                                        </p:tav>
                                        <p:tav tm="100000">
                                          <p:val>
                                            <p:strVal val="1+ppt_h/2"/>
                                          </p:val>
                                        </p:tav>
                                      </p:tavLst>
                                    </p:anim>
                                    <p:set>
                                      <p:cBhvr>
                                        <p:cTn id="62" dur="1" fill="hold">
                                          <p:stCondLst>
                                            <p:cond delay="499"/>
                                          </p:stCondLst>
                                        </p:cTn>
                                        <p:tgtEl>
                                          <p:spTgt spid="37"/>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24"/>
                                        </p:tgtEl>
                                        <p:attrNameLst>
                                          <p:attrName>ppt_x</p:attrName>
                                        </p:attrNameLst>
                                      </p:cBhvr>
                                      <p:tavLst>
                                        <p:tav tm="0">
                                          <p:val>
                                            <p:strVal val="ppt_x"/>
                                          </p:val>
                                        </p:tav>
                                        <p:tav tm="100000">
                                          <p:val>
                                            <p:strVal val="ppt_x"/>
                                          </p:val>
                                        </p:tav>
                                      </p:tavLst>
                                    </p:anim>
                                    <p:anim calcmode="lin" valueType="num">
                                      <p:cBhvr additive="base">
                                        <p:cTn id="65" dur="500"/>
                                        <p:tgtEl>
                                          <p:spTgt spid="24"/>
                                        </p:tgtEl>
                                        <p:attrNameLst>
                                          <p:attrName>ppt_y</p:attrName>
                                        </p:attrNameLst>
                                      </p:cBhvr>
                                      <p:tavLst>
                                        <p:tav tm="0">
                                          <p:val>
                                            <p:strVal val="ppt_y"/>
                                          </p:val>
                                        </p:tav>
                                        <p:tav tm="100000">
                                          <p:val>
                                            <p:strVal val="1+ppt_h/2"/>
                                          </p:val>
                                        </p:tav>
                                      </p:tavLst>
                                    </p:anim>
                                    <p:set>
                                      <p:cBhvr>
                                        <p:cTn id="66" dur="1" fill="hold">
                                          <p:stCondLst>
                                            <p:cond delay="499"/>
                                          </p:stCondLst>
                                        </p:cTn>
                                        <p:tgtEl>
                                          <p:spTgt spid="24"/>
                                        </p:tgtEl>
                                        <p:attrNameLst>
                                          <p:attrName>style.visibility</p:attrName>
                                        </p:attrNameLst>
                                      </p:cBhvr>
                                      <p:to>
                                        <p:strVal val="hidden"/>
                                      </p:to>
                                    </p:set>
                                  </p:childTnLst>
                                </p:cTn>
                              </p:par>
                              <p:par>
                                <p:cTn id="67" presetID="2" presetClass="exit" presetSubtype="4" fill="hold" nodeType="withEffect">
                                  <p:stCondLst>
                                    <p:cond delay="0"/>
                                  </p:stCondLst>
                                  <p:childTnLst>
                                    <p:anim calcmode="lin" valueType="num">
                                      <p:cBhvr additive="base">
                                        <p:cTn id="68" dur="500"/>
                                        <p:tgtEl>
                                          <p:spTgt spid="36"/>
                                        </p:tgtEl>
                                        <p:attrNameLst>
                                          <p:attrName>ppt_x</p:attrName>
                                        </p:attrNameLst>
                                      </p:cBhvr>
                                      <p:tavLst>
                                        <p:tav tm="0">
                                          <p:val>
                                            <p:strVal val="ppt_x"/>
                                          </p:val>
                                        </p:tav>
                                        <p:tav tm="100000">
                                          <p:val>
                                            <p:strVal val="ppt_x"/>
                                          </p:val>
                                        </p:tav>
                                      </p:tavLst>
                                    </p:anim>
                                    <p:anim calcmode="lin" valueType="num">
                                      <p:cBhvr additive="base">
                                        <p:cTn id="69" dur="500"/>
                                        <p:tgtEl>
                                          <p:spTgt spid="36"/>
                                        </p:tgtEl>
                                        <p:attrNameLst>
                                          <p:attrName>ppt_y</p:attrName>
                                        </p:attrNameLst>
                                      </p:cBhvr>
                                      <p:tavLst>
                                        <p:tav tm="0">
                                          <p:val>
                                            <p:strVal val="ppt_y"/>
                                          </p:val>
                                        </p:tav>
                                        <p:tav tm="100000">
                                          <p:val>
                                            <p:strVal val="1+ppt_h/2"/>
                                          </p:val>
                                        </p:tav>
                                      </p:tavLst>
                                    </p:anim>
                                    <p:set>
                                      <p:cBhvr>
                                        <p:cTn id="70" dur="1" fill="hold">
                                          <p:stCondLst>
                                            <p:cond delay="499"/>
                                          </p:stCondLst>
                                        </p:cTn>
                                        <p:tgtEl>
                                          <p:spTgt spid="36"/>
                                        </p:tgtEl>
                                        <p:attrNameLst>
                                          <p:attrName>style.visibility</p:attrName>
                                        </p:attrNameLst>
                                      </p:cBhvr>
                                      <p:to>
                                        <p:strVal val="hidden"/>
                                      </p:to>
                                    </p:set>
                                  </p:childTnLst>
                                </p:cTn>
                              </p:par>
                              <p:par>
                                <p:cTn id="71" presetID="2" presetClass="exit" presetSubtype="4" fill="hold" nodeType="withEffect">
                                  <p:stCondLst>
                                    <p:cond delay="0"/>
                                  </p:stCondLst>
                                  <p:childTnLst>
                                    <p:anim calcmode="lin" valueType="num">
                                      <p:cBhvr additive="base">
                                        <p:cTn id="72" dur="500"/>
                                        <p:tgtEl>
                                          <p:spTgt spid="17"/>
                                        </p:tgtEl>
                                        <p:attrNameLst>
                                          <p:attrName>ppt_x</p:attrName>
                                        </p:attrNameLst>
                                      </p:cBhvr>
                                      <p:tavLst>
                                        <p:tav tm="0">
                                          <p:val>
                                            <p:strVal val="ppt_x"/>
                                          </p:val>
                                        </p:tav>
                                        <p:tav tm="100000">
                                          <p:val>
                                            <p:strVal val="ppt_x"/>
                                          </p:val>
                                        </p:tav>
                                      </p:tavLst>
                                    </p:anim>
                                    <p:anim calcmode="lin" valueType="num">
                                      <p:cBhvr additive="base">
                                        <p:cTn id="73" dur="500"/>
                                        <p:tgtEl>
                                          <p:spTgt spid="17"/>
                                        </p:tgtEl>
                                        <p:attrNameLst>
                                          <p:attrName>ppt_y</p:attrName>
                                        </p:attrNameLst>
                                      </p:cBhvr>
                                      <p:tavLst>
                                        <p:tav tm="0">
                                          <p:val>
                                            <p:strVal val="ppt_y"/>
                                          </p:val>
                                        </p:tav>
                                        <p:tav tm="100000">
                                          <p:val>
                                            <p:strVal val="1+ppt_h/2"/>
                                          </p:val>
                                        </p:tav>
                                      </p:tavLst>
                                    </p:anim>
                                    <p:set>
                                      <p:cBhvr>
                                        <p:cTn id="74" dur="1" fill="hold">
                                          <p:stCondLst>
                                            <p:cond delay="499"/>
                                          </p:stCondLst>
                                        </p:cTn>
                                        <p:tgtEl>
                                          <p:spTgt spid="17"/>
                                        </p:tgtEl>
                                        <p:attrNameLst>
                                          <p:attrName>style.visibility</p:attrName>
                                        </p:attrNameLst>
                                      </p:cBhvr>
                                      <p:to>
                                        <p:strVal val="hidden"/>
                                      </p:to>
                                    </p:set>
                                  </p:childTnLst>
                                </p:cTn>
                              </p:par>
                              <p:par>
                                <p:cTn id="75" presetID="2" presetClass="exit" presetSubtype="4" fill="hold" grpId="1" nodeType="withEffect">
                                  <p:stCondLst>
                                    <p:cond delay="0"/>
                                  </p:stCondLst>
                                  <p:childTnLst>
                                    <p:anim calcmode="lin" valueType="num">
                                      <p:cBhvr additive="base">
                                        <p:cTn id="76" dur="500"/>
                                        <p:tgtEl>
                                          <p:spTgt spid="39"/>
                                        </p:tgtEl>
                                        <p:attrNameLst>
                                          <p:attrName>ppt_x</p:attrName>
                                        </p:attrNameLst>
                                      </p:cBhvr>
                                      <p:tavLst>
                                        <p:tav tm="0">
                                          <p:val>
                                            <p:strVal val="ppt_x"/>
                                          </p:val>
                                        </p:tav>
                                        <p:tav tm="100000">
                                          <p:val>
                                            <p:strVal val="ppt_x"/>
                                          </p:val>
                                        </p:tav>
                                      </p:tavLst>
                                    </p:anim>
                                    <p:anim calcmode="lin" valueType="num">
                                      <p:cBhvr additive="base">
                                        <p:cTn id="77" dur="500"/>
                                        <p:tgtEl>
                                          <p:spTgt spid="39"/>
                                        </p:tgtEl>
                                        <p:attrNameLst>
                                          <p:attrName>ppt_y</p:attrName>
                                        </p:attrNameLst>
                                      </p:cBhvr>
                                      <p:tavLst>
                                        <p:tav tm="0">
                                          <p:val>
                                            <p:strVal val="ppt_y"/>
                                          </p:val>
                                        </p:tav>
                                        <p:tav tm="100000">
                                          <p:val>
                                            <p:strVal val="1+ppt_h/2"/>
                                          </p:val>
                                        </p:tav>
                                      </p:tavLst>
                                    </p:anim>
                                    <p:set>
                                      <p:cBhvr>
                                        <p:cTn id="78" dur="1" fill="hold">
                                          <p:stCondLst>
                                            <p:cond delay="499"/>
                                          </p:stCondLst>
                                        </p:cTn>
                                        <p:tgtEl>
                                          <p:spTgt spid="39"/>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fade">
                                      <p:cBhvr>
                                        <p:cTn id="83" dur="1000"/>
                                        <p:tgtEl>
                                          <p:spTgt spid="9"/>
                                        </p:tgtEl>
                                      </p:cBhvr>
                                    </p:animEffect>
                                    <p:anim calcmode="lin" valueType="num">
                                      <p:cBhvr>
                                        <p:cTn id="84" dur="1000" fill="hold"/>
                                        <p:tgtEl>
                                          <p:spTgt spid="9"/>
                                        </p:tgtEl>
                                        <p:attrNameLst>
                                          <p:attrName>ppt_x</p:attrName>
                                        </p:attrNameLst>
                                      </p:cBhvr>
                                      <p:tavLst>
                                        <p:tav tm="0">
                                          <p:val>
                                            <p:strVal val="#ppt_x"/>
                                          </p:val>
                                        </p:tav>
                                        <p:tav tm="100000">
                                          <p:val>
                                            <p:strVal val="#ppt_x"/>
                                          </p:val>
                                        </p:tav>
                                      </p:tavLst>
                                    </p:anim>
                                    <p:anim calcmode="lin" valueType="num">
                                      <p:cBhvr>
                                        <p:cTn id="85" dur="1000" fill="hold"/>
                                        <p:tgtEl>
                                          <p:spTgt spid="9"/>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fade">
                                      <p:cBhvr>
                                        <p:cTn id="88" dur="1000"/>
                                        <p:tgtEl>
                                          <p:spTgt spid="8"/>
                                        </p:tgtEl>
                                      </p:cBhvr>
                                    </p:animEffect>
                                    <p:anim calcmode="lin" valueType="num">
                                      <p:cBhvr>
                                        <p:cTn id="89" dur="1000" fill="hold"/>
                                        <p:tgtEl>
                                          <p:spTgt spid="8"/>
                                        </p:tgtEl>
                                        <p:attrNameLst>
                                          <p:attrName>ppt_x</p:attrName>
                                        </p:attrNameLst>
                                      </p:cBhvr>
                                      <p:tavLst>
                                        <p:tav tm="0">
                                          <p:val>
                                            <p:strVal val="#ppt_x"/>
                                          </p:val>
                                        </p:tav>
                                        <p:tav tm="100000">
                                          <p:val>
                                            <p:strVal val="#ppt_x"/>
                                          </p:val>
                                        </p:tav>
                                      </p:tavLst>
                                    </p:anim>
                                    <p:anim calcmode="lin" valueType="num">
                                      <p:cBhvr>
                                        <p:cTn id="9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1000"/>
                                        <p:tgtEl>
                                          <p:spTgt spid="16"/>
                                        </p:tgtEl>
                                      </p:cBhvr>
                                    </p:animEffect>
                                    <p:anim calcmode="lin" valueType="num">
                                      <p:cBhvr>
                                        <p:cTn id="96" dur="1000" fill="hold"/>
                                        <p:tgtEl>
                                          <p:spTgt spid="16"/>
                                        </p:tgtEl>
                                        <p:attrNameLst>
                                          <p:attrName>ppt_x</p:attrName>
                                        </p:attrNameLst>
                                      </p:cBhvr>
                                      <p:tavLst>
                                        <p:tav tm="0">
                                          <p:val>
                                            <p:strVal val="#ppt_x"/>
                                          </p:val>
                                        </p:tav>
                                        <p:tav tm="100000">
                                          <p:val>
                                            <p:strVal val="#ppt_x"/>
                                          </p:val>
                                        </p:tav>
                                      </p:tavLst>
                                    </p:anim>
                                    <p:anim calcmode="lin" valueType="num">
                                      <p:cBhvr>
                                        <p:cTn id="9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xit" presetSubtype="4" fill="hold" nodeType="clickEffect">
                                  <p:stCondLst>
                                    <p:cond delay="0"/>
                                  </p:stCondLst>
                                  <p:childTnLst>
                                    <p:anim calcmode="lin" valueType="num">
                                      <p:cBhvr additive="base">
                                        <p:cTn id="101" dur="500"/>
                                        <p:tgtEl>
                                          <p:spTgt spid="16"/>
                                        </p:tgtEl>
                                        <p:attrNameLst>
                                          <p:attrName>ppt_x</p:attrName>
                                        </p:attrNameLst>
                                      </p:cBhvr>
                                      <p:tavLst>
                                        <p:tav tm="0">
                                          <p:val>
                                            <p:strVal val="ppt_x"/>
                                          </p:val>
                                        </p:tav>
                                        <p:tav tm="100000">
                                          <p:val>
                                            <p:strVal val="ppt_x"/>
                                          </p:val>
                                        </p:tav>
                                      </p:tavLst>
                                    </p:anim>
                                    <p:anim calcmode="lin" valueType="num">
                                      <p:cBhvr additive="base">
                                        <p:cTn id="102" dur="500"/>
                                        <p:tgtEl>
                                          <p:spTgt spid="16"/>
                                        </p:tgtEl>
                                        <p:attrNameLst>
                                          <p:attrName>ppt_y</p:attrName>
                                        </p:attrNameLst>
                                      </p:cBhvr>
                                      <p:tavLst>
                                        <p:tav tm="0">
                                          <p:val>
                                            <p:strVal val="ppt_y"/>
                                          </p:val>
                                        </p:tav>
                                        <p:tav tm="100000">
                                          <p:val>
                                            <p:strVal val="1+ppt_h/2"/>
                                          </p:val>
                                        </p:tav>
                                      </p:tavLst>
                                    </p:anim>
                                    <p:set>
                                      <p:cBhvr>
                                        <p:cTn id="103" dur="1" fill="hold">
                                          <p:stCondLst>
                                            <p:cond delay="499"/>
                                          </p:stCondLst>
                                        </p:cTn>
                                        <p:tgtEl>
                                          <p:spTgt spid="16"/>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nodeType="clickEffect">
                                  <p:stCondLst>
                                    <p:cond delay="0"/>
                                  </p:stCondLst>
                                  <p:childTnLst>
                                    <p:set>
                                      <p:cBhvr>
                                        <p:cTn id="107" dur="1" fill="hold">
                                          <p:stCondLst>
                                            <p:cond delay="0"/>
                                          </p:stCondLst>
                                        </p:cTn>
                                        <p:tgtEl>
                                          <p:spTgt spid="14"/>
                                        </p:tgtEl>
                                        <p:attrNameLst>
                                          <p:attrName>style.visibility</p:attrName>
                                        </p:attrNameLst>
                                      </p:cBhvr>
                                      <p:to>
                                        <p:strVal val="visible"/>
                                      </p:to>
                                    </p:set>
                                    <p:animEffect transition="in" filter="fade">
                                      <p:cBhvr>
                                        <p:cTn id="108" dur="1000"/>
                                        <p:tgtEl>
                                          <p:spTgt spid="14"/>
                                        </p:tgtEl>
                                      </p:cBhvr>
                                    </p:animEffect>
                                    <p:anim calcmode="lin" valueType="num">
                                      <p:cBhvr>
                                        <p:cTn id="109" dur="1000" fill="hold"/>
                                        <p:tgtEl>
                                          <p:spTgt spid="14"/>
                                        </p:tgtEl>
                                        <p:attrNameLst>
                                          <p:attrName>ppt_x</p:attrName>
                                        </p:attrNameLst>
                                      </p:cBhvr>
                                      <p:tavLst>
                                        <p:tav tm="0">
                                          <p:val>
                                            <p:strVal val="#ppt_x"/>
                                          </p:val>
                                        </p:tav>
                                        <p:tav tm="100000">
                                          <p:val>
                                            <p:strVal val="#ppt_x"/>
                                          </p:val>
                                        </p:tav>
                                      </p:tavLst>
                                    </p:anim>
                                    <p:anim calcmode="lin" valueType="num">
                                      <p:cBhvr>
                                        <p:cTn id="11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4" grpId="0" animBg="1"/>
      <p:bldP spid="24" grpId="1" animBg="1"/>
      <p:bldP spid="35" grpId="0" animBg="1"/>
      <p:bldP spid="35" grpId="1" animBg="1"/>
      <p:bldP spid="9" grpId="0" animBg="1"/>
      <p:bldP spid="39" grpId="0" animBg="1"/>
      <p:bldP spid="39"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8867276" y="6372971"/>
            <a:ext cx="2743200" cy="365125"/>
          </a:xfrm>
        </p:spPr>
        <p:txBody>
          <a:bodyPr/>
          <a:lstStyle/>
          <a:p>
            <a:pPr>
              <a:defRPr/>
            </a:pPr>
            <a:fld id="{E8D88C74-0DDE-8F40-A44E-D6CE8BB2242F}" type="slidenum">
              <a:rPr lang="es-ES" smtClean="0"/>
              <a:pPr>
                <a:defRPr/>
              </a:pPr>
              <a:t>28</a:t>
            </a:fld>
            <a:endParaRPr lang="es-ES" sz="1600" dirty="0">
              <a:solidFill>
                <a:srgbClr val="888888"/>
              </a:solidFill>
            </a:endParaRPr>
          </a:p>
        </p:txBody>
      </p:sp>
      <p:sp>
        <p:nvSpPr>
          <p:cNvPr id="26"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a:t>EMS-EXG</a:t>
            </a:r>
          </a:p>
        </p:txBody>
      </p:sp>
      <p:sp>
        <p:nvSpPr>
          <p:cNvPr id="58" name="18 Rectángulo"/>
          <p:cNvSpPr/>
          <p:nvPr/>
        </p:nvSpPr>
        <p:spPr bwMode="auto">
          <a:xfrm>
            <a:off x="432686" y="1011973"/>
            <a:ext cx="3702565" cy="36422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Ajuste de parámetros del FLC</a:t>
            </a:r>
            <a:endParaRPr lang="es-EC" sz="2000" b="1" dirty="0"/>
          </a:p>
        </p:txBody>
      </p:sp>
      <p:sp>
        <p:nvSpPr>
          <p:cNvPr id="2" name="Rectangle 1"/>
          <p:cNvSpPr/>
          <p:nvPr/>
        </p:nvSpPr>
        <p:spPr>
          <a:xfrm>
            <a:off x="432686" y="1579416"/>
            <a:ext cx="11327944" cy="646331"/>
          </a:xfrm>
          <a:prstGeom prst="rect">
            <a:avLst/>
          </a:prstGeom>
        </p:spPr>
        <p:txBody>
          <a:bodyPr wrap="square">
            <a:spAutoFit/>
          </a:bodyPr>
          <a:lstStyle/>
          <a:p>
            <a:r>
              <a:rPr lang="es-EC" dirty="0"/>
              <a:t>Como resultado del ajuste de las reglas del FLC, se obtiene un séptimo caso de intercambio de potencia que ocurre </a:t>
            </a:r>
            <a:r>
              <a:rPr lang="es-EC" dirty="0" smtClean="0"/>
              <a:t>cuando:</a:t>
            </a:r>
            <a:endParaRPr lang="es-ES" dirty="0"/>
          </a:p>
        </p:txBody>
      </p:sp>
      <p:graphicFrame>
        <p:nvGraphicFramePr>
          <p:cNvPr id="5" name="Object 4"/>
          <p:cNvGraphicFramePr>
            <a:graphicFrameLocks noChangeAspect="1"/>
          </p:cNvGraphicFramePr>
          <p:nvPr>
            <p:extLst>
              <p:ext uri="{D42A27DB-BD31-4B8C-83A1-F6EECF244321}">
                <p14:modId xmlns:p14="http://schemas.microsoft.com/office/powerpoint/2010/main" val="887542971"/>
              </p:ext>
            </p:extLst>
          </p:nvPr>
        </p:nvGraphicFramePr>
        <p:xfrm>
          <a:off x="2356800" y="4481114"/>
          <a:ext cx="7542780" cy="2049517"/>
        </p:xfrm>
        <a:graphic>
          <a:graphicData uri="http://schemas.openxmlformats.org/presentationml/2006/ole">
            <mc:AlternateContent xmlns:mc="http://schemas.openxmlformats.org/markup-compatibility/2006">
              <mc:Choice xmlns:v="urn:schemas-microsoft-com:vml" Requires="v">
                <p:oleObj spid="_x0000_s31772" name="Equation" r:id="rId4" imgW="6108700" imgH="1600200" progId="Equation.DSMT4">
                  <p:embed/>
                </p:oleObj>
              </mc:Choice>
              <mc:Fallback>
                <p:oleObj name="Equation" r:id="rId4" imgW="6108700" imgH="16002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6800" y="4481114"/>
                        <a:ext cx="7542780" cy="2049517"/>
                      </a:xfrm>
                      <a:prstGeom prst="rect">
                        <a:avLst/>
                      </a:prstGeom>
                      <a:noFill/>
                    </p:spPr>
                  </p:pic>
                </p:oleObj>
              </mc:Fallback>
            </mc:AlternateContent>
          </a:graphicData>
        </a:graphic>
      </p:graphicFrame>
      <p:graphicFrame>
        <p:nvGraphicFramePr>
          <p:cNvPr id="20" name="Diagram 19"/>
          <p:cNvGraphicFramePr/>
          <p:nvPr>
            <p:extLst>
              <p:ext uri="{D42A27DB-BD31-4B8C-83A1-F6EECF244321}">
                <p14:modId xmlns:p14="http://schemas.microsoft.com/office/powerpoint/2010/main" val="3194428451"/>
              </p:ext>
            </p:extLst>
          </p:nvPr>
        </p:nvGraphicFramePr>
        <p:xfrm>
          <a:off x="1655380" y="2102915"/>
          <a:ext cx="8355724" cy="222053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18 Rectángulo"/>
          <p:cNvSpPr/>
          <p:nvPr/>
        </p:nvSpPr>
        <p:spPr bwMode="auto">
          <a:xfrm>
            <a:off x="173830" y="56272"/>
            <a:ext cx="7633739" cy="908930"/>
          </a:xfrm>
          <a:prstGeom prst="rect">
            <a:avLst/>
          </a:prstGeom>
          <a:solidFill>
            <a:schemeClr val="accent1">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100" b="1" dirty="0" smtClean="0">
                <a:solidFill>
                  <a:schemeClr val="bg1"/>
                </a:solidFill>
                <a:latin typeface="Calibri" panose="020F0502020204030204" pitchFamily="34" charset="0"/>
              </a:rPr>
              <a:t>DISEÑO DEL EMS BASADO EN CONTROLADOR FLC</a:t>
            </a:r>
            <a:endParaRPr lang="es-EC" sz="31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09600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20"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29</a:t>
            </a:fld>
            <a:endParaRPr lang="es-ES" sz="1600">
              <a:solidFill>
                <a:srgbClr val="888888"/>
              </a:solidFill>
            </a:endParaRPr>
          </a:p>
        </p:txBody>
      </p:sp>
      <p:sp>
        <p:nvSpPr>
          <p:cNvPr id="25" name="18 Rectángulo"/>
          <p:cNvSpPr/>
          <p:nvPr/>
        </p:nvSpPr>
        <p:spPr bwMode="auto">
          <a:xfrm>
            <a:off x="173831" y="205871"/>
            <a:ext cx="7447691"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PRUEBAS Y RESULTADOS</a:t>
            </a:r>
            <a:endParaRPr lang="es-EC" sz="3200" b="1" dirty="0">
              <a:solidFill>
                <a:schemeClr val="bg1"/>
              </a:solidFill>
              <a:latin typeface="Calibri" panose="020F0502020204030204" pitchFamily="34" charset="0"/>
            </a:endParaRPr>
          </a:p>
        </p:txBody>
      </p:sp>
      <p:sp>
        <p:nvSpPr>
          <p:cNvPr id="15" name="18 Rectángulo"/>
          <p:cNvSpPr/>
          <p:nvPr/>
        </p:nvSpPr>
        <p:spPr bwMode="auto">
          <a:xfrm>
            <a:off x="173831" y="958022"/>
            <a:ext cx="5263142" cy="622862"/>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a:t>Intercambio energético obtenido a partir de los perfiles de red.</a:t>
            </a:r>
          </a:p>
        </p:txBody>
      </p:sp>
      <p:pic>
        <p:nvPicPr>
          <p:cNvPr id="10" name="Picture 1"/>
          <p:cNvPicPr/>
          <p:nvPr/>
        </p:nvPicPr>
        <p:blipFill rotWithShape="1">
          <a:blip r:embed="rId4">
            <a:extLst>
              <a:ext uri="{28A0092B-C50C-407E-A947-70E740481C1C}">
                <a14:useLocalDpi xmlns:a14="http://schemas.microsoft.com/office/drawing/2010/main" val="0"/>
              </a:ext>
            </a:extLst>
          </a:blip>
          <a:srcRect l="8200" t="6858" r="52431" b="50740"/>
          <a:stretch/>
        </p:blipFill>
        <p:spPr bwMode="auto">
          <a:xfrm>
            <a:off x="505317" y="3334494"/>
            <a:ext cx="5229175" cy="2446103"/>
          </a:xfrm>
          <a:prstGeom prst="rect">
            <a:avLst/>
          </a:prstGeom>
          <a:noFill/>
          <a:ln>
            <a:noFill/>
          </a:ln>
          <a:extLst>
            <a:ext uri="{53640926-AAD7-44D8-BBD7-CCE9431645EC}">
              <a14:shadowObscured xmlns:a14="http://schemas.microsoft.com/office/drawing/2010/main"/>
            </a:ext>
          </a:extLst>
        </p:spPr>
      </p:pic>
      <p:pic>
        <p:nvPicPr>
          <p:cNvPr id="11" name="Picture 4"/>
          <p:cNvPicPr/>
          <p:nvPr/>
        </p:nvPicPr>
        <p:blipFill rotWithShape="1">
          <a:blip r:embed="rId4">
            <a:extLst>
              <a:ext uri="{28A0092B-C50C-407E-A947-70E740481C1C}">
                <a14:useLocalDpi xmlns:a14="http://schemas.microsoft.com/office/drawing/2010/main" val="0"/>
              </a:ext>
            </a:extLst>
          </a:blip>
          <a:srcRect l="52040" t="6399" r="8579" b="50741"/>
          <a:stretch/>
        </p:blipFill>
        <p:spPr bwMode="auto">
          <a:xfrm>
            <a:off x="6242462" y="3321556"/>
            <a:ext cx="5255752" cy="2470817"/>
          </a:xfrm>
          <a:prstGeom prst="rect">
            <a:avLst/>
          </a:prstGeom>
          <a:noFill/>
          <a:ln>
            <a:noFill/>
          </a:ln>
          <a:extLst>
            <a:ext uri="{53640926-AAD7-44D8-BBD7-CCE9431645EC}">
              <a14:shadowObscured xmlns:a14="http://schemas.microsoft.com/office/drawing/2010/main"/>
            </a:ext>
          </a:extLst>
        </p:spPr>
      </p:pic>
      <p:pic>
        <p:nvPicPr>
          <p:cNvPr id="17" name="Imagen 16"/>
          <p:cNvPicPr/>
          <p:nvPr/>
        </p:nvPicPr>
        <p:blipFill rotWithShape="1">
          <a:blip r:embed="rId5">
            <a:extLst>
              <a:ext uri="{28A0092B-C50C-407E-A947-70E740481C1C}">
                <a14:useLocalDpi xmlns:a14="http://schemas.microsoft.com/office/drawing/2010/main" val="0"/>
              </a:ext>
            </a:extLst>
          </a:blip>
          <a:srcRect l="8461" r="7387" b="50716"/>
          <a:stretch/>
        </p:blipFill>
        <p:spPr bwMode="auto">
          <a:xfrm>
            <a:off x="2072262" y="2449136"/>
            <a:ext cx="7237643" cy="2004371"/>
          </a:xfrm>
          <a:prstGeom prst="rect">
            <a:avLst/>
          </a:prstGeom>
          <a:noFill/>
          <a:ln>
            <a:noFill/>
          </a:ln>
          <a:extLst>
            <a:ext uri="{53640926-AAD7-44D8-BBD7-CCE9431645EC}">
              <a14:shadowObscured xmlns:a14="http://schemas.microsoft.com/office/drawing/2010/main"/>
            </a:ext>
          </a:extLst>
        </p:spPr>
      </p:pic>
      <p:pic>
        <p:nvPicPr>
          <p:cNvPr id="20" name="Imagen 19"/>
          <p:cNvPicPr/>
          <p:nvPr/>
        </p:nvPicPr>
        <p:blipFill rotWithShape="1">
          <a:blip r:embed="rId6">
            <a:extLst>
              <a:ext uri="{28A0092B-C50C-407E-A947-70E740481C1C}">
                <a14:useLocalDpi xmlns:a14="http://schemas.microsoft.com/office/drawing/2010/main" val="0"/>
              </a:ext>
            </a:extLst>
          </a:blip>
          <a:srcRect l="9592" t="51103" r="8463" b="3097"/>
          <a:stretch/>
        </p:blipFill>
        <p:spPr bwMode="auto">
          <a:xfrm>
            <a:off x="2149145" y="4598656"/>
            <a:ext cx="7069914" cy="1610712"/>
          </a:xfrm>
          <a:prstGeom prst="rect">
            <a:avLst/>
          </a:prstGeom>
          <a:noFill/>
          <a:ln>
            <a:noFill/>
          </a:ln>
          <a:extLst>
            <a:ext uri="{53640926-AAD7-44D8-BBD7-CCE9431645EC}">
              <a14:shadowObscured xmlns:a14="http://schemas.microsoft.com/office/drawing/2010/main"/>
            </a:ext>
          </a:extLst>
        </p:spPr>
      </p:pic>
      <p:sp>
        <p:nvSpPr>
          <p:cNvPr id="19" name="18 Rectángulo"/>
          <p:cNvSpPr/>
          <p:nvPr/>
        </p:nvSpPr>
        <p:spPr bwMode="auto">
          <a:xfrm>
            <a:off x="7671950" y="2644185"/>
            <a:ext cx="2777916"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MG2   </a:t>
            </a:r>
            <a:endParaRPr lang="es-EC" b="1" dirty="0"/>
          </a:p>
        </p:txBody>
      </p:sp>
      <p:sp>
        <p:nvSpPr>
          <p:cNvPr id="24" name="18 Rectángulo"/>
          <p:cNvSpPr/>
          <p:nvPr/>
        </p:nvSpPr>
        <p:spPr bwMode="auto">
          <a:xfrm>
            <a:off x="1829803" y="2639077"/>
            <a:ext cx="2777916"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MG1</a:t>
            </a:r>
            <a:endParaRPr lang="es-EC" b="1" dirty="0"/>
          </a:p>
        </p:txBody>
      </p:sp>
      <p:grpSp>
        <p:nvGrpSpPr>
          <p:cNvPr id="9" name="Grupo 8"/>
          <p:cNvGrpSpPr/>
          <p:nvPr/>
        </p:nvGrpSpPr>
        <p:grpSpPr>
          <a:xfrm>
            <a:off x="2114374" y="2688005"/>
            <a:ext cx="7237643" cy="1830241"/>
            <a:chOff x="1103826" y="979115"/>
            <a:chExt cx="7237643" cy="1895131"/>
          </a:xfrm>
        </p:grpSpPr>
        <p:sp>
          <p:nvSpPr>
            <p:cNvPr id="6" name="Rectángulo 5"/>
            <p:cNvSpPr/>
            <p:nvPr/>
          </p:nvSpPr>
          <p:spPr>
            <a:xfrm>
              <a:off x="1103826" y="979115"/>
              <a:ext cx="7237643" cy="189513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pic>
          <p:nvPicPr>
            <p:cNvPr id="21" name="Imagen 20"/>
            <p:cNvPicPr/>
            <p:nvPr/>
          </p:nvPicPr>
          <p:blipFill rotWithShape="1">
            <a:blip r:embed="rId7">
              <a:extLst>
                <a:ext uri="{28A0092B-C50C-407E-A947-70E740481C1C}">
                  <a14:useLocalDpi xmlns:a14="http://schemas.microsoft.com/office/drawing/2010/main" val="0"/>
                </a:ext>
              </a:extLst>
            </a:blip>
            <a:srcRect l="9686" t="5443" r="8762" b="49992"/>
            <a:stretch/>
          </p:blipFill>
          <p:spPr bwMode="auto">
            <a:xfrm>
              <a:off x="1193868" y="1009632"/>
              <a:ext cx="7057557" cy="1741888"/>
            </a:xfrm>
            <a:prstGeom prst="rect">
              <a:avLst/>
            </a:prstGeom>
            <a:noFill/>
            <a:ln>
              <a:noFill/>
            </a:ln>
            <a:extLst>
              <a:ext uri="{53640926-AAD7-44D8-BBD7-CCE9431645EC}">
                <a14:shadowObscured xmlns:a14="http://schemas.microsoft.com/office/drawing/2010/main"/>
              </a:ext>
            </a:extLst>
          </p:spPr>
        </p:pic>
      </p:grpSp>
      <p:grpSp>
        <p:nvGrpSpPr>
          <p:cNvPr id="8" name="Grupo 7"/>
          <p:cNvGrpSpPr/>
          <p:nvPr/>
        </p:nvGrpSpPr>
        <p:grpSpPr>
          <a:xfrm>
            <a:off x="2114374" y="4484215"/>
            <a:ext cx="7237643" cy="1787642"/>
            <a:chOff x="479404" y="4408913"/>
            <a:chExt cx="7237643" cy="1895131"/>
          </a:xfrm>
        </p:grpSpPr>
        <p:sp>
          <p:nvSpPr>
            <p:cNvPr id="28" name="Rectángulo 27"/>
            <p:cNvSpPr/>
            <p:nvPr/>
          </p:nvSpPr>
          <p:spPr>
            <a:xfrm>
              <a:off x="479404" y="4408913"/>
              <a:ext cx="7237643" cy="189513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pic>
          <p:nvPicPr>
            <p:cNvPr id="22" name="Imagen 21"/>
            <p:cNvPicPr/>
            <p:nvPr/>
          </p:nvPicPr>
          <p:blipFill rotWithShape="1">
            <a:blip r:embed="rId7">
              <a:extLst>
                <a:ext uri="{28A0092B-C50C-407E-A947-70E740481C1C}">
                  <a14:useLocalDpi xmlns:a14="http://schemas.microsoft.com/office/drawing/2010/main" val="0"/>
                </a:ext>
              </a:extLst>
            </a:blip>
            <a:srcRect l="9806" t="53032" r="8526" b="2859"/>
            <a:stretch/>
          </p:blipFill>
          <p:spPr bwMode="auto">
            <a:xfrm>
              <a:off x="580547" y="4568265"/>
              <a:ext cx="7053332" cy="1657250"/>
            </a:xfrm>
            <a:prstGeom prst="rect">
              <a:avLst/>
            </a:prstGeom>
            <a:noFill/>
            <a:ln>
              <a:noFill/>
            </a:ln>
            <a:extLst>
              <a:ext uri="{53640926-AAD7-44D8-BBD7-CCE9431645EC}">
                <a14:shadowObscured xmlns:a14="http://schemas.microsoft.com/office/drawing/2010/main"/>
              </a:ext>
            </a:extLst>
          </p:spPr>
        </p:pic>
      </p:grpSp>
      <p:sp>
        <p:nvSpPr>
          <p:cNvPr id="30" name="18 Rectángulo"/>
          <p:cNvSpPr/>
          <p:nvPr/>
        </p:nvSpPr>
        <p:spPr bwMode="auto">
          <a:xfrm>
            <a:off x="584951" y="1981280"/>
            <a:ext cx="5993751" cy="525734"/>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a:t>Comparación de los índices de </a:t>
            </a:r>
            <a:r>
              <a:rPr lang="es-EC" b="1" dirty="0" smtClean="0"/>
              <a:t>calidad para las estrategias </a:t>
            </a:r>
            <a:r>
              <a:rPr lang="es-EC" b="1" dirty="0"/>
              <a:t>EMS-FC vs EMS-EXG </a:t>
            </a:r>
          </a:p>
        </p:txBody>
      </p:sp>
      <p:sp>
        <p:nvSpPr>
          <p:cNvPr id="31" name="18 Rectángulo"/>
          <p:cNvSpPr/>
          <p:nvPr/>
        </p:nvSpPr>
        <p:spPr bwMode="auto">
          <a:xfrm>
            <a:off x="7392929" y="1987740"/>
            <a:ext cx="3449264" cy="513377"/>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a:t>Beneficio de potencia </a:t>
            </a:r>
            <a:r>
              <a:rPr lang="es-EC" b="1" dirty="0" smtClean="0"/>
              <a:t>alcanzada por las MGs </a:t>
            </a:r>
            <a:endParaRPr lang="es-EC" b="1" dirty="0"/>
          </a:p>
        </p:txBody>
      </p:sp>
      <p:graphicFrame>
        <p:nvGraphicFramePr>
          <p:cNvPr id="14" name="Objeto 13"/>
          <p:cNvGraphicFramePr>
            <a:graphicFrameLocks noChangeAspect="1"/>
          </p:cNvGraphicFramePr>
          <p:nvPr>
            <p:extLst/>
          </p:nvPr>
        </p:nvGraphicFramePr>
        <p:xfrm>
          <a:off x="584951" y="2979239"/>
          <a:ext cx="6165232" cy="2813134"/>
        </p:xfrm>
        <a:graphic>
          <a:graphicData uri="http://schemas.openxmlformats.org/presentationml/2006/ole">
            <mc:AlternateContent xmlns:mc="http://schemas.openxmlformats.org/markup-compatibility/2006">
              <mc:Choice xmlns:v="urn:schemas-microsoft-com:vml" Requires="v">
                <p:oleObj spid="_x0000_s32794" name="Documento" r:id="rId9" imgW="5978644" imgH="2737865" progId="Word.Document.12">
                  <p:embed/>
                </p:oleObj>
              </mc:Choice>
              <mc:Fallback>
                <p:oleObj name="Documento" r:id="rId9" imgW="5978644" imgH="2737865" progId="Word.Document.12">
                  <p:embed/>
                  <p:pic>
                    <p:nvPicPr>
                      <p:cNvPr id="0" name=""/>
                      <p:cNvPicPr/>
                      <p:nvPr/>
                    </p:nvPicPr>
                    <p:blipFill>
                      <a:blip r:embed="rId10"/>
                      <a:stretch>
                        <a:fillRect/>
                      </a:stretch>
                    </p:blipFill>
                    <p:spPr>
                      <a:xfrm>
                        <a:off x="584951" y="2979239"/>
                        <a:ext cx="6165232" cy="2813134"/>
                      </a:xfrm>
                      <a:prstGeom prst="rect">
                        <a:avLst/>
                      </a:prstGeom>
                    </p:spPr>
                  </p:pic>
                </p:oleObj>
              </mc:Fallback>
            </mc:AlternateContent>
          </a:graphicData>
        </a:graphic>
      </p:graphicFrame>
      <p:graphicFrame>
        <p:nvGraphicFramePr>
          <p:cNvPr id="4" name="Objeto 3"/>
          <p:cNvGraphicFramePr>
            <a:graphicFrameLocks noChangeAspect="1"/>
          </p:cNvGraphicFramePr>
          <p:nvPr>
            <p:extLst/>
          </p:nvPr>
        </p:nvGraphicFramePr>
        <p:xfrm>
          <a:off x="7758766" y="2979239"/>
          <a:ext cx="6840537" cy="1674813"/>
        </p:xfrm>
        <a:graphic>
          <a:graphicData uri="http://schemas.openxmlformats.org/presentationml/2006/ole">
            <mc:AlternateContent xmlns:mc="http://schemas.openxmlformats.org/markup-compatibility/2006">
              <mc:Choice xmlns:v="urn:schemas-microsoft-com:vml" Requires="v">
                <p:oleObj spid="_x0000_s32795" name="Documento" r:id="rId12" imgW="5978644" imgH="1467357" progId="Word.Document.12">
                  <p:embed/>
                </p:oleObj>
              </mc:Choice>
              <mc:Fallback>
                <p:oleObj name="Documento" r:id="rId12" imgW="5978644" imgH="1467357" progId="Word.Document.12">
                  <p:embed/>
                  <p:pic>
                    <p:nvPicPr>
                      <p:cNvPr id="0" name=""/>
                      <p:cNvPicPr/>
                      <p:nvPr/>
                    </p:nvPicPr>
                    <p:blipFill>
                      <a:blip r:embed="rId13"/>
                      <a:stretch>
                        <a:fillRect/>
                      </a:stretch>
                    </p:blipFill>
                    <p:spPr>
                      <a:xfrm>
                        <a:off x="7758766" y="2979239"/>
                        <a:ext cx="6840537" cy="1674813"/>
                      </a:xfrm>
                      <a:prstGeom prst="rect">
                        <a:avLst/>
                      </a:prstGeom>
                    </p:spPr>
                  </p:pic>
                </p:oleObj>
              </mc:Fallback>
            </mc:AlternateContent>
          </a:graphicData>
        </a:graphic>
      </p:graphicFrame>
      <p:sp>
        <p:nvSpPr>
          <p:cNvPr id="34" name="18 Rectángulo"/>
          <p:cNvSpPr/>
          <p:nvPr/>
        </p:nvSpPr>
        <p:spPr bwMode="auto">
          <a:xfrm>
            <a:off x="4003589" y="1824750"/>
            <a:ext cx="3892379" cy="412948"/>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MX" b="1" dirty="0"/>
              <a:t>P</a:t>
            </a:r>
            <a:r>
              <a:rPr lang="es-MX" b="1" dirty="0" smtClean="0"/>
              <a:t>otencia </a:t>
            </a:r>
            <a:r>
              <a:rPr lang="es-MX" b="1" dirty="0"/>
              <a:t>aporta al intercambio </a:t>
            </a:r>
            <a:r>
              <a:rPr lang="es-EC" b="1" dirty="0" smtClean="0"/>
              <a:t> </a:t>
            </a:r>
            <a:endParaRPr lang="es-EC" b="1" dirty="0"/>
          </a:p>
        </p:txBody>
      </p:sp>
      <p:sp>
        <p:nvSpPr>
          <p:cNvPr id="12" name="18 Rectángulo"/>
          <p:cNvSpPr/>
          <p:nvPr/>
        </p:nvSpPr>
        <p:spPr bwMode="auto">
          <a:xfrm>
            <a:off x="4560039" y="1901758"/>
            <a:ext cx="2777916"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Perfil de red MG1</a:t>
            </a:r>
            <a:endParaRPr lang="es-EC" b="1" dirty="0"/>
          </a:p>
        </p:txBody>
      </p:sp>
      <p:sp>
        <p:nvSpPr>
          <p:cNvPr id="26" name="18 Rectángulo"/>
          <p:cNvSpPr/>
          <p:nvPr/>
        </p:nvSpPr>
        <p:spPr bwMode="auto">
          <a:xfrm>
            <a:off x="4560039" y="1989391"/>
            <a:ext cx="2777916" cy="459481"/>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Perfil de red MG2</a:t>
            </a:r>
            <a:endParaRPr lang="es-EC" b="1" dirty="0"/>
          </a:p>
        </p:txBody>
      </p:sp>
    </p:spTree>
    <p:extLst>
      <p:ext uri="{BB962C8B-B14F-4D97-AF65-F5344CB8AC3E}">
        <p14:creationId xmlns:p14="http://schemas.microsoft.com/office/powerpoint/2010/main" val="42027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4"/>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4"/>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9"/>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2"/>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7"/>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additive="base">
                                        <p:cTn id="75" dur="500" fill="hold"/>
                                        <p:tgtEl>
                                          <p:spTgt spid="8"/>
                                        </p:tgtEl>
                                        <p:attrNameLst>
                                          <p:attrName>ppt_x</p:attrName>
                                        </p:attrNameLst>
                                      </p:cBhvr>
                                      <p:tavLst>
                                        <p:tav tm="0">
                                          <p:val>
                                            <p:strVal val="#ppt_x"/>
                                          </p:val>
                                        </p:tav>
                                        <p:tav tm="100000">
                                          <p:val>
                                            <p:strVal val="#ppt_x"/>
                                          </p:val>
                                        </p:tav>
                                      </p:tavLst>
                                    </p:anim>
                                    <p:anim calcmode="lin" valueType="num">
                                      <p:cBhvr additive="base">
                                        <p:cTn id="7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26"/>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9"/>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8"/>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500" fill="hold"/>
                                        <p:tgtEl>
                                          <p:spTgt spid="30"/>
                                        </p:tgtEl>
                                        <p:attrNameLst>
                                          <p:attrName>ppt_x</p:attrName>
                                        </p:attrNameLst>
                                      </p:cBhvr>
                                      <p:tavLst>
                                        <p:tav tm="0">
                                          <p:val>
                                            <p:strVal val="#ppt_x"/>
                                          </p:val>
                                        </p:tav>
                                        <p:tav tm="100000">
                                          <p:val>
                                            <p:strVal val="#ppt_x"/>
                                          </p:val>
                                        </p:tav>
                                      </p:tavLst>
                                    </p:anim>
                                    <p:anim calcmode="lin" valueType="num">
                                      <p:cBhvr additive="base">
                                        <p:cTn id="90" dur="500" fill="hold"/>
                                        <p:tgtEl>
                                          <p:spTgt spid="30"/>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14"/>
                                        </p:tgtEl>
                                        <p:attrNameLst>
                                          <p:attrName>style.visibility</p:attrName>
                                        </p:attrNameLst>
                                      </p:cBhvr>
                                      <p:to>
                                        <p:strVal val="visible"/>
                                      </p:to>
                                    </p:set>
                                    <p:anim calcmode="lin" valueType="num">
                                      <p:cBhvr additive="base">
                                        <p:cTn id="93" dur="500" fill="hold"/>
                                        <p:tgtEl>
                                          <p:spTgt spid="14"/>
                                        </p:tgtEl>
                                        <p:attrNameLst>
                                          <p:attrName>ppt_x</p:attrName>
                                        </p:attrNameLst>
                                      </p:cBhvr>
                                      <p:tavLst>
                                        <p:tav tm="0">
                                          <p:val>
                                            <p:strVal val="#ppt_x"/>
                                          </p:val>
                                        </p:tav>
                                        <p:tav tm="100000">
                                          <p:val>
                                            <p:strVal val="#ppt_x"/>
                                          </p:val>
                                        </p:tav>
                                      </p:tavLst>
                                    </p:anim>
                                    <p:anim calcmode="lin" valueType="num">
                                      <p:cBhvr additive="base">
                                        <p:cTn id="9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additive="base">
                                        <p:cTn id="99" dur="500" fill="hold"/>
                                        <p:tgtEl>
                                          <p:spTgt spid="31"/>
                                        </p:tgtEl>
                                        <p:attrNameLst>
                                          <p:attrName>ppt_x</p:attrName>
                                        </p:attrNameLst>
                                      </p:cBhvr>
                                      <p:tavLst>
                                        <p:tav tm="0">
                                          <p:val>
                                            <p:strVal val="#ppt_x"/>
                                          </p:val>
                                        </p:tav>
                                        <p:tav tm="100000">
                                          <p:val>
                                            <p:strVal val="#ppt_x"/>
                                          </p:val>
                                        </p:tav>
                                      </p:tavLst>
                                    </p:anim>
                                    <p:anim calcmode="lin" valueType="num">
                                      <p:cBhvr additive="base">
                                        <p:cTn id="100" dur="500" fill="hold"/>
                                        <p:tgtEl>
                                          <p:spTgt spid="31"/>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4"/>
                                        </p:tgtEl>
                                        <p:attrNameLst>
                                          <p:attrName>style.visibility</p:attrName>
                                        </p:attrNameLst>
                                      </p:cBhvr>
                                      <p:to>
                                        <p:strVal val="visible"/>
                                      </p:to>
                                    </p:set>
                                    <p:anim calcmode="lin" valueType="num">
                                      <p:cBhvr additive="base">
                                        <p:cTn id="103" dur="500" fill="hold"/>
                                        <p:tgtEl>
                                          <p:spTgt spid="4"/>
                                        </p:tgtEl>
                                        <p:attrNameLst>
                                          <p:attrName>ppt_x</p:attrName>
                                        </p:attrNameLst>
                                      </p:cBhvr>
                                      <p:tavLst>
                                        <p:tav tm="0">
                                          <p:val>
                                            <p:strVal val="#ppt_x"/>
                                          </p:val>
                                        </p:tav>
                                        <p:tav tm="100000">
                                          <p:val>
                                            <p:strVal val="#ppt_x"/>
                                          </p:val>
                                        </p:tav>
                                      </p:tavLst>
                                    </p:anim>
                                    <p:anim calcmode="lin" valueType="num">
                                      <p:cBhvr additive="base">
                                        <p:cTn id="10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4" grpId="0" animBg="1"/>
      <p:bldP spid="24" grpId="1" animBg="1"/>
      <p:bldP spid="30" grpId="0" animBg="1"/>
      <p:bldP spid="31" grpId="0" animBg="1"/>
      <p:bldP spid="34" grpId="0" animBg="1"/>
      <p:bldP spid="34" grpId="1" animBg="1"/>
      <p:bldP spid="12" grpId="0" animBg="1"/>
      <p:bldP spid="12" grpId="1" animBg="1"/>
      <p:bldP spid="26" grpId="0" animBg="1"/>
      <p:bldP spid="2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7447691" cy="480053"/>
          </a:xfrm>
          <a:prstGeom prst="rect">
            <a:avLst/>
          </a:prstGeom>
          <a:solidFill>
            <a:schemeClr val="accent5">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INTRODUCCIÓN</a:t>
            </a:r>
            <a:endParaRPr lang="es-EC" sz="3200" b="1" dirty="0">
              <a:solidFill>
                <a:schemeClr val="bg1"/>
              </a:solidFill>
              <a:latin typeface="Calibri" panose="020F0502020204030204" pitchFamily="34" charset="0"/>
            </a:endParaRP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a:t>
            </a:fld>
            <a:endParaRPr lang="es-ES" sz="1600">
              <a:solidFill>
                <a:srgbClr val="888888"/>
              </a:solidFill>
            </a:endParaRPr>
          </a:p>
        </p:txBody>
      </p:sp>
      <p:sp>
        <p:nvSpPr>
          <p:cNvPr id="7" name="18 Rectángulo"/>
          <p:cNvSpPr/>
          <p:nvPr/>
        </p:nvSpPr>
        <p:spPr bwMode="auto">
          <a:xfrm>
            <a:off x="173831" y="872805"/>
            <a:ext cx="5381896"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Fuentes de generación eléctrica</a:t>
            </a:r>
            <a:endParaRPr lang="es-EC" sz="2000" b="1" dirty="0"/>
          </a:p>
        </p:txBody>
      </p:sp>
      <p:sp>
        <p:nvSpPr>
          <p:cNvPr id="14" name="18 Rectángulo"/>
          <p:cNvSpPr/>
          <p:nvPr/>
        </p:nvSpPr>
        <p:spPr bwMode="auto">
          <a:xfrm>
            <a:off x="768690" y="1802901"/>
            <a:ext cx="2777916"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Renovables</a:t>
            </a:r>
            <a:endParaRPr lang="es-EC" b="1" dirty="0"/>
          </a:p>
        </p:txBody>
      </p:sp>
      <p:sp>
        <p:nvSpPr>
          <p:cNvPr id="15" name="18 Rectángulo"/>
          <p:cNvSpPr/>
          <p:nvPr/>
        </p:nvSpPr>
        <p:spPr bwMode="auto">
          <a:xfrm>
            <a:off x="7221642" y="1790649"/>
            <a:ext cx="2777916"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No renovables</a:t>
            </a:r>
            <a:endParaRPr lang="es-EC" b="1" dirty="0"/>
          </a:p>
        </p:txBody>
      </p:sp>
      <p:sp>
        <p:nvSpPr>
          <p:cNvPr id="11"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1. Antecedentes</a:t>
            </a:r>
            <a:endParaRPr lang="es-EC" b="1" dirty="0"/>
          </a:p>
        </p:txBody>
      </p:sp>
      <p:sp>
        <p:nvSpPr>
          <p:cNvPr id="20" name="Rectángulo 19"/>
          <p:cNvSpPr/>
          <p:nvPr/>
        </p:nvSpPr>
        <p:spPr>
          <a:xfrm>
            <a:off x="768690" y="5168491"/>
            <a:ext cx="2113079" cy="338554"/>
          </a:xfrm>
          <a:prstGeom prst="rect">
            <a:avLst/>
          </a:prstGeom>
        </p:spPr>
        <p:txBody>
          <a:bodyPr wrap="none">
            <a:spAutoFit/>
          </a:bodyPr>
          <a:lstStyle/>
          <a:p>
            <a:r>
              <a:rPr lang="es-ES_tradnl" sz="1600" dirty="0">
                <a:latin typeface="Arial" panose="020B0604020202020204" pitchFamily="34" charset="0"/>
                <a:ea typeface="Calibri" panose="020F0502020204030204" pitchFamily="34" charset="0"/>
                <a:cs typeface="Arial" panose="020B0604020202020204" pitchFamily="34" charset="0"/>
              </a:rPr>
              <a:t>Fuente: </a:t>
            </a:r>
            <a:r>
              <a:rPr lang="es-ES_tradnl" sz="1600" dirty="0" smtClean="0">
                <a:latin typeface="Arial" panose="020B0604020202020204" pitchFamily="34" charset="0"/>
                <a:ea typeface="Calibri" panose="020F0502020204030204" pitchFamily="34" charset="0"/>
                <a:cs typeface="Arial" panose="020B0604020202020204" pitchFamily="34" charset="0"/>
              </a:rPr>
              <a:t>(Emol,2018)</a:t>
            </a:r>
            <a:endParaRPr lang="es-EC" sz="1600" dirty="0">
              <a:latin typeface="Arial" panose="020B0604020202020204" pitchFamily="34" charset="0"/>
              <a:ea typeface="Calibri" panose="020F0502020204030204" pitchFamily="34" charset="0"/>
              <a:cs typeface="Arial" panose="020B0604020202020204" pitchFamily="34" charset="0"/>
            </a:endParaRPr>
          </a:p>
        </p:txBody>
      </p:sp>
      <p:sp>
        <p:nvSpPr>
          <p:cNvPr id="22" name="Rectángulo 21"/>
          <p:cNvSpPr/>
          <p:nvPr/>
        </p:nvSpPr>
        <p:spPr>
          <a:xfrm>
            <a:off x="7221642" y="5203698"/>
            <a:ext cx="3174267" cy="338554"/>
          </a:xfrm>
          <a:prstGeom prst="rect">
            <a:avLst/>
          </a:prstGeom>
        </p:spPr>
        <p:txBody>
          <a:bodyPr wrap="none">
            <a:spAutoFit/>
          </a:bodyPr>
          <a:lstStyle/>
          <a:p>
            <a:r>
              <a:rPr lang="es-ES_tradnl" sz="1600" dirty="0">
                <a:latin typeface="Arial" panose="020B0604020202020204" pitchFamily="34" charset="0"/>
                <a:ea typeface="Calibri" panose="020F0502020204030204" pitchFamily="34" charset="0"/>
                <a:cs typeface="Arial" panose="020B0604020202020204" pitchFamily="34" charset="0"/>
              </a:rPr>
              <a:t>Fuente:  </a:t>
            </a:r>
            <a:r>
              <a:rPr lang="es-ES_tradnl" sz="1600" dirty="0" smtClean="0">
                <a:latin typeface="Arial" panose="020B0604020202020204" pitchFamily="34" charset="0"/>
                <a:ea typeface="Calibri" panose="020F0502020204030204" pitchFamily="34" charset="0"/>
                <a:cs typeface="Arial" panose="020B0604020202020204" pitchFamily="34" charset="0"/>
              </a:rPr>
              <a:t>(Cultura científcia,2016)</a:t>
            </a:r>
            <a:endParaRPr lang="es-EC" sz="1600" dirty="0">
              <a:latin typeface="Arial" panose="020B0604020202020204" pitchFamily="34" charset="0"/>
              <a:ea typeface="Calibri" panose="020F0502020204030204" pitchFamily="34" charset="0"/>
              <a:cs typeface="Arial" panose="020B0604020202020204" pitchFamily="34" charset="0"/>
            </a:endParaRPr>
          </a:p>
        </p:txBody>
      </p:sp>
      <p:pic>
        <p:nvPicPr>
          <p:cNvPr id="16386" name="Picture 2" descr="Resultado de imagen para fuentes renova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856" y="2450973"/>
            <a:ext cx="4629150" cy="27527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1642" y="2420912"/>
            <a:ext cx="3827244" cy="2717518"/>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1642" y="2363716"/>
            <a:ext cx="3408258" cy="2709446"/>
          </a:xfrm>
          <a:prstGeom prst="rect">
            <a:avLst/>
          </a:prstGeom>
          <a:ln>
            <a:noFill/>
          </a:ln>
          <a:effectLst>
            <a:outerShdw blurRad="292100" dist="139700" dir="2700000" algn="tl" rotWithShape="0">
              <a:srgbClr val="333333">
                <a:alpha val="65000"/>
              </a:srgbClr>
            </a:outerShdw>
          </a:effectLst>
        </p:spPr>
      </p:pic>
      <p:sp>
        <p:nvSpPr>
          <p:cNvPr id="27" name="Rectángulo 21"/>
          <p:cNvSpPr/>
          <p:nvPr/>
        </p:nvSpPr>
        <p:spPr>
          <a:xfrm>
            <a:off x="7221642" y="5203698"/>
            <a:ext cx="3344185" cy="338554"/>
          </a:xfrm>
          <a:prstGeom prst="rect">
            <a:avLst/>
          </a:prstGeom>
        </p:spPr>
        <p:txBody>
          <a:bodyPr wrap="none">
            <a:spAutoFit/>
          </a:bodyPr>
          <a:lstStyle/>
          <a:p>
            <a:r>
              <a:rPr lang="es-ES_tradnl" sz="1600" dirty="0">
                <a:latin typeface="Arial" panose="020B0604020202020204" pitchFamily="34" charset="0"/>
                <a:ea typeface="Calibri" panose="020F0502020204030204" pitchFamily="34" charset="0"/>
                <a:cs typeface="Arial" panose="020B0604020202020204" pitchFamily="34" charset="0"/>
              </a:rPr>
              <a:t>Fuente:  </a:t>
            </a:r>
            <a:r>
              <a:rPr lang="es-ES_tradnl" sz="1600" dirty="0" smtClean="0">
                <a:latin typeface="Arial" panose="020B0604020202020204" pitchFamily="34" charset="0"/>
                <a:ea typeface="Calibri" panose="020F0502020204030204" pitchFamily="34" charset="0"/>
                <a:cs typeface="Arial" panose="020B0604020202020204" pitchFamily="34" charset="0"/>
              </a:rPr>
              <a:t>(</a:t>
            </a:r>
            <a:r>
              <a:rPr lang="es-ES_tradnl" sz="1600" dirty="0" err="1" smtClean="0">
                <a:latin typeface="Arial" panose="020B0604020202020204" pitchFamily="34" charset="0"/>
                <a:ea typeface="Calibri" panose="020F0502020204030204" pitchFamily="34" charset="0"/>
                <a:cs typeface="Arial" panose="020B0604020202020204" pitchFamily="34" charset="0"/>
              </a:rPr>
              <a:t>College</a:t>
            </a:r>
            <a:r>
              <a:rPr lang="es-ES_tradnl" sz="1600" dirty="0" smtClean="0">
                <a:latin typeface="Arial" panose="020B0604020202020204" pitchFamily="34" charset="0"/>
                <a:ea typeface="Calibri" panose="020F0502020204030204" pitchFamily="34" charset="0"/>
                <a:cs typeface="Arial" panose="020B0604020202020204" pitchFamily="34" charset="0"/>
              </a:rPr>
              <a:t> of </a:t>
            </a:r>
            <a:r>
              <a:rPr lang="es-ES_tradnl" sz="1600" dirty="0" err="1" smtClean="0">
                <a:latin typeface="Arial" panose="020B0604020202020204" pitchFamily="34" charset="0"/>
                <a:ea typeface="Calibri" panose="020F0502020204030204" pitchFamily="34" charset="0"/>
                <a:cs typeface="Arial" panose="020B0604020202020204" pitchFamily="34" charset="0"/>
              </a:rPr>
              <a:t>Europe</a:t>
            </a:r>
            <a:r>
              <a:rPr lang="es-ES_tradnl" sz="1600" dirty="0" smtClean="0">
                <a:latin typeface="Arial" panose="020B0604020202020204" pitchFamily="34" charset="0"/>
                <a:ea typeface="Calibri" panose="020F0502020204030204" pitchFamily="34" charset="0"/>
                <a:cs typeface="Arial" panose="020B0604020202020204" pitchFamily="34" charset="0"/>
              </a:rPr>
              <a:t>, 2009)</a:t>
            </a:r>
            <a:endParaRPr lang="es-EC" sz="1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1681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fade">
                                      <p:cBhvr>
                                        <p:cTn id="12" dur="1000"/>
                                        <p:tgtEl>
                                          <p:spTgt spid="16386"/>
                                        </p:tgtEl>
                                      </p:cBhvr>
                                    </p:animEffect>
                                    <p:anim calcmode="lin" valueType="num">
                                      <p:cBhvr>
                                        <p:cTn id="13" dur="1000" fill="hold"/>
                                        <p:tgtEl>
                                          <p:spTgt spid="16386"/>
                                        </p:tgtEl>
                                        <p:attrNameLst>
                                          <p:attrName>ppt_x</p:attrName>
                                        </p:attrNameLst>
                                      </p:cBhvr>
                                      <p:tavLst>
                                        <p:tav tm="0">
                                          <p:val>
                                            <p:strVal val="#ppt_x"/>
                                          </p:val>
                                        </p:tav>
                                        <p:tav tm="100000">
                                          <p:val>
                                            <p:strVal val="#ppt_x"/>
                                          </p:val>
                                        </p:tav>
                                      </p:tavLst>
                                    </p:anim>
                                    <p:anim calcmode="lin" valueType="num">
                                      <p:cBhvr>
                                        <p:cTn id="14" dur="1000" fill="hold"/>
                                        <p:tgtEl>
                                          <p:spTgt spid="1638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22"/>
                                        </p:tgtEl>
                                      </p:cBhvr>
                                    </p:animEffect>
                                    <p:set>
                                      <p:cBhvr>
                                        <p:cTn id="39" dur="1" fill="hold">
                                          <p:stCondLst>
                                            <p:cond delay="499"/>
                                          </p:stCondLst>
                                        </p:cTn>
                                        <p:tgtEl>
                                          <p:spTgt spid="2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0" grpId="0"/>
      <p:bldP spid="22"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30</a:t>
            </a:fld>
            <a:endParaRPr lang="es-ES" sz="1600">
              <a:solidFill>
                <a:srgbClr val="888888"/>
              </a:solidFill>
            </a:endParaRPr>
          </a:p>
        </p:txBody>
      </p:sp>
      <p:sp>
        <p:nvSpPr>
          <p:cNvPr id="25" name="18 Rectángulo"/>
          <p:cNvSpPr/>
          <p:nvPr/>
        </p:nvSpPr>
        <p:spPr bwMode="auto">
          <a:xfrm>
            <a:off x="173831" y="205871"/>
            <a:ext cx="7447691"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PRUEBAS Y RESULTADOS</a:t>
            </a:r>
            <a:endParaRPr lang="es-EC" sz="3200" b="1" dirty="0">
              <a:solidFill>
                <a:schemeClr val="bg1"/>
              </a:solidFill>
              <a:latin typeface="Calibri" panose="020F0502020204030204" pitchFamily="34" charset="0"/>
            </a:endParaRPr>
          </a:p>
        </p:txBody>
      </p:sp>
      <p:sp>
        <p:nvSpPr>
          <p:cNvPr id="15" name="18 Rectángulo"/>
          <p:cNvSpPr/>
          <p:nvPr/>
        </p:nvSpPr>
        <p:spPr bwMode="auto">
          <a:xfrm>
            <a:off x="173831" y="1060921"/>
            <a:ext cx="4799613" cy="60400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Intercambio energético obtenido a partir de los perfiles de red</a:t>
            </a:r>
            <a:endParaRPr lang="es-EC" sz="2000" b="1" dirty="0"/>
          </a:p>
        </p:txBody>
      </p:sp>
      <p:sp>
        <p:nvSpPr>
          <p:cNvPr id="12" name="18 Rectángulo"/>
          <p:cNvSpPr/>
          <p:nvPr/>
        </p:nvSpPr>
        <p:spPr bwMode="auto">
          <a:xfrm>
            <a:off x="1757737" y="2735376"/>
            <a:ext cx="2777916"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MG1</a:t>
            </a:r>
            <a:endParaRPr lang="es-EC" b="1" dirty="0"/>
          </a:p>
        </p:txBody>
      </p:sp>
      <p:sp>
        <p:nvSpPr>
          <p:cNvPr id="19" name="18 Rectángulo"/>
          <p:cNvSpPr/>
          <p:nvPr/>
        </p:nvSpPr>
        <p:spPr bwMode="auto">
          <a:xfrm>
            <a:off x="5640049" y="1091590"/>
            <a:ext cx="2343788" cy="503788"/>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MX" sz="2000" b="1" i="1" dirty="0" smtClean="0"/>
              <a:t>SOC</a:t>
            </a:r>
            <a:r>
              <a:rPr lang="es-MX" sz="2000" b="1" dirty="0" smtClean="0"/>
              <a:t> </a:t>
            </a:r>
            <a:r>
              <a:rPr lang="es-MX" sz="2000" b="1" dirty="0"/>
              <a:t>de las baterías </a:t>
            </a:r>
            <a:endParaRPr lang="es-EC" sz="2000" b="1" dirty="0"/>
          </a:p>
        </p:txBody>
      </p:sp>
      <p:sp>
        <p:nvSpPr>
          <p:cNvPr id="24" name="18 Rectángulo"/>
          <p:cNvSpPr/>
          <p:nvPr/>
        </p:nvSpPr>
        <p:spPr bwMode="auto">
          <a:xfrm>
            <a:off x="8650442" y="1066875"/>
            <a:ext cx="3023984" cy="610409"/>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MX" sz="2000" b="1" dirty="0"/>
              <a:t>P</a:t>
            </a:r>
            <a:r>
              <a:rPr lang="es-MX" sz="2000" b="1" dirty="0" smtClean="0"/>
              <a:t>redicción </a:t>
            </a:r>
            <a:r>
              <a:rPr lang="es-MX" sz="2000" b="1" dirty="0"/>
              <a:t>de </a:t>
            </a:r>
            <a:r>
              <a:rPr lang="es-MX" sz="2000" b="1" dirty="0" smtClean="0"/>
              <a:t>la generación </a:t>
            </a:r>
            <a:r>
              <a:rPr lang="es-MX" sz="2000" b="1" dirty="0"/>
              <a:t>de potencia</a:t>
            </a:r>
            <a:endParaRPr lang="es-EC" sz="2000" b="1" dirty="0"/>
          </a:p>
        </p:txBody>
      </p:sp>
      <p:sp>
        <p:nvSpPr>
          <p:cNvPr id="2" name="Flecha derecha 1"/>
          <p:cNvSpPr/>
          <p:nvPr/>
        </p:nvSpPr>
        <p:spPr>
          <a:xfrm>
            <a:off x="5140932" y="1196542"/>
            <a:ext cx="382326" cy="221502"/>
          </a:xfrm>
          <a:prstGeom prst="rightArrow">
            <a:avLst/>
          </a:prstGeom>
          <a:ln w="19050">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26" name="Flecha derecha 25"/>
          <p:cNvSpPr/>
          <p:nvPr/>
        </p:nvSpPr>
        <p:spPr>
          <a:xfrm>
            <a:off x="8109756" y="1185686"/>
            <a:ext cx="382327" cy="234855"/>
          </a:xfrm>
          <a:prstGeom prst="rightArrow">
            <a:avLst/>
          </a:prstGeom>
          <a:ln w="19050">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pic>
        <p:nvPicPr>
          <p:cNvPr id="27" name="Picture 16"/>
          <p:cNvPicPr/>
          <p:nvPr/>
        </p:nvPicPr>
        <p:blipFill rotWithShape="1">
          <a:blip r:embed="rId3">
            <a:extLst>
              <a:ext uri="{28A0092B-C50C-407E-A947-70E740481C1C}">
                <a14:useLocalDpi xmlns:a14="http://schemas.microsoft.com/office/drawing/2010/main" val="0"/>
              </a:ext>
            </a:extLst>
          </a:blip>
          <a:srcRect l="8224" t="6875" r="8234" b="51141"/>
          <a:stretch/>
        </p:blipFill>
        <p:spPr bwMode="auto">
          <a:xfrm>
            <a:off x="255009" y="3608401"/>
            <a:ext cx="5678976" cy="1564866"/>
          </a:xfrm>
          <a:prstGeom prst="rect">
            <a:avLst/>
          </a:prstGeom>
          <a:noFill/>
          <a:ln>
            <a:noFill/>
          </a:ln>
          <a:extLst>
            <a:ext uri="{53640926-AAD7-44D8-BBD7-CCE9431645EC}">
              <a14:shadowObscured xmlns:a14="http://schemas.microsoft.com/office/drawing/2010/main"/>
            </a:ext>
          </a:extLst>
        </p:spPr>
      </p:pic>
      <p:pic>
        <p:nvPicPr>
          <p:cNvPr id="28" name="Picture 17"/>
          <p:cNvPicPr/>
          <p:nvPr/>
        </p:nvPicPr>
        <p:blipFill rotWithShape="1">
          <a:blip r:embed="rId3">
            <a:extLst>
              <a:ext uri="{28A0092B-C50C-407E-A947-70E740481C1C}">
                <a14:useLocalDpi xmlns:a14="http://schemas.microsoft.com/office/drawing/2010/main" val="0"/>
              </a:ext>
            </a:extLst>
          </a:blip>
          <a:srcRect l="8128" t="52932" r="8588" b="3967"/>
          <a:stretch/>
        </p:blipFill>
        <p:spPr bwMode="auto">
          <a:xfrm>
            <a:off x="6209173" y="3561261"/>
            <a:ext cx="5656713" cy="1624363"/>
          </a:xfrm>
          <a:prstGeom prst="rect">
            <a:avLst/>
          </a:prstGeom>
          <a:noFill/>
          <a:ln>
            <a:noFill/>
          </a:ln>
          <a:extLst>
            <a:ext uri="{53640926-AAD7-44D8-BBD7-CCE9431645EC}">
              <a14:shadowObscured xmlns:a14="http://schemas.microsoft.com/office/drawing/2010/main"/>
            </a:ext>
          </a:extLst>
        </p:spPr>
      </p:pic>
      <p:sp>
        <p:nvSpPr>
          <p:cNvPr id="29" name="18 Rectángulo"/>
          <p:cNvSpPr/>
          <p:nvPr/>
        </p:nvSpPr>
        <p:spPr bwMode="auto">
          <a:xfrm>
            <a:off x="7648571" y="2735376"/>
            <a:ext cx="2777916"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MG2</a:t>
            </a:r>
            <a:endParaRPr lang="es-EC" b="1" dirty="0"/>
          </a:p>
        </p:txBody>
      </p:sp>
      <p:pic>
        <p:nvPicPr>
          <p:cNvPr id="48" name="Imagen 47"/>
          <p:cNvPicPr/>
          <p:nvPr/>
        </p:nvPicPr>
        <p:blipFill rotWithShape="1">
          <a:blip r:embed="rId4">
            <a:extLst>
              <a:ext uri="{28A0092B-C50C-407E-A947-70E740481C1C}">
                <a14:useLocalDpi xmlns:a14="http://schemas.microsoft.com/office/drawing/2010/main" val="0"/>
              </a:ext>
            </a:extLst>
          </a:blip>
          <a:srcRect l="9690" t="3063" r="8732" b="50000"/>
          <a:stretch/>
        </p:blipFill>
        <p:spPr bwMode="auto">
          <a:xfrm>
            <a:off x="2292197" y="2626842"/>
            <a:ext cx="7065958" cy="1780014"/>
          </a:xfrm>
          <a:prstGeom prst="rect">
            <a:avLst/>
          </a:prstGeom>
          <a:noFill/>
          <a:ln>
            <a:noFill/>
          </a:ln>
          <a:extLst>
            <a:ext uri="{53640926-AAD7-44D8-BBD7-CCE9431645EC}">
              <a14:shadowObscured xmlns:a14="http://schemas.microsoft.com/office/drawing/2010/main"/>
            </a:ext>
          </a:extLst>
        </p:spPr>
      </p:pic>
      <p:pic>
        <p:nvPicPr>
          <p:cNvPr id="49" name="Imagen 48"/>
          <p:cNvPicPr/>
          <p:nvPr/>
        </p:nvPicPr>
        <p:blipFill rotWithShape="1">
          <a:blip r:embed="rId5">
            <a:extLst>
              <a:ext uri="{28A0092B-C50C-407E-A947-70E740481C1C}">
                <a14:useLocalDpi xmlns:a14="http://schemas.microsoft.com/office/drawing/2010/main" val="0"/>
              </a:ext>
            </a:extLst>
          </a:blip>
          <a:srcRect l="9540" t="51020" r="8754" b="2375"/>
          <a:stretch/>
        </p:blipFill>
        <p:spPr bwMode="auto">
          <a:xfrm>
            <a:off x="2279841" y="4543022"/>
            <a:ext cx="7090672" cy="1732410"/>
          </a:xfrm>
          <a:prstGeom prst="rect">
            <a:avLst/>
          </a:prstGeom>
          <a:noFill/>
          <a:ln>
            <a:noFill/>
          </a:ln>
          <a:extLst>
            <a:ext uri="{53640926-AAD7-44D8-BBD7-CCE9431645EC}">
              <a14:shadowObscured xmlns:a14="http://schemas.microsoft.com/office/drawing/2010/main"/>
            </a:ext>
          </a:extLst>
        </p:spPr>
      </p:pic>
      <p:grpSp>
        <p:nvGrpSpPr>
          <p:cNvPr id="14" name="Grupo 13"/>
          <p:cNvGrpSpPr/>
          <p:nvPr/>
        </p:nvGrpSpPr>
        <p:grpSpPr>
          <a:xfrm>
            <a:off x="2215739" y="2605962"/>
            <a:ext cx="7154774" cy="1970153"/>
            <a:chOff x="5597984" y="2930438"/>
            <a:chExt cx="7154774" cy="1970153"/>
          </a:xfrm>
        </p:grpSpPr>
        <p:sp>
          <p:nvSpPr>
            <p:cNvPr id="9" name="Rectángulo 8"/>
            <p:cNvSpPr/>
            <p:nvPr/>
          </p:nvSpPr>
          <p:spPr>
            <a:xfrm>
              <a:off x="5597984" y="2930438"/>
              <a:ext cx="7154774" cy="197015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pic>
          <p:nvPicPr>
            <p:cNvPr id="50" name="Imagen 49"/>
            <p:cNvPicPr/>
            <p:nvPr/>
          </p:nvPicPr>
          <p:blipFill rotWithShape="1">
            <a:blip r:embed="rId6">
              <a:extLst>
                <a:ext uri="{28A0092B-C50C-407E-A947-70E740481C1C}">
                  <a14:useLocalDpi xmlns:a14="http://schemas.microsoft.com/office/drawing/2010/main" val="0"/>
                </a:ext>
              </a:extLst>
            </a:blip>
            <a:srcRect l="9685" t="5784" r="8742" b="49660"/>
            <a:stretch/>
          </p:blipFill>
          <p:spPr bwMode="auto">
            <a:xfrm>
              <a:off x="5640049" y="3120577"/>
              <a:ext cx="7067627" cy="1755047"/>
            </a:xfrm>
            <a:prstGeom prst="rect">
              <a:avLst/>
            </a:prstGeom>
            <a:noFill/>
            <a:ln>
              <a:noFill/>
            </a:ln>
            <a:extLst>
              <a:ext uri="{53640926-AAD7-44D8-BBD7-CCE9431645EC}">
                <a14:shadowObscured xmlns:a14="http://schemas.microsoft.com/office/drawing/2010/main"/>
              </a:ext>
            </a:extLst>
          </p:spPr>
        </p:pic>
      </p:grpSp>
      <p:grpSp>
        <p:nvGrpSpPr>
          <p:cNvPr id="53" name="Grupo 52"/>
          <p:cNvGrpSpPr/>
          <p:nvPr/>
        </p:nvGrpSpPr>
        <p:grpSpPr>
          <a:xfrm>
            <a:off x="2192306" y="4626211"/>
            <a:ext cx="7223335" cy="1868723"/>
            <a:chOff x="2269631" y="4633784"/>
            <a:chExt cx="7223335" cy="1868723"/>
          </a:xfrm>
        </p:grpSpPr>
        <p:sp>
          <p:nvSpPr>
            <p:cNvPr id="16" name="Rectángulo 15"/>
            <p:cNvSpPr/>
            <p:nvPr/>
          </p:nvSpPr>
          <p:spPr>
            <a:xfrm>
              <a:off x="2269631" y="4633784"/>
              <a:ext cx="7223335" cy="186872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pic>
          <p:nvPicPr>
            <p:cNvPr id="51" name="Imagen 50"/>
            <p:cNvPicPr/>
            <p:nvPr/>
          </p:nvPicPr>
          <p:blipFill rotWithShape="1">
            <a:blip r:embed="rId6">
              <a:extLst>
                <a:ext uri="{28A0092B-C50C-407E-A947-70E740481C1C}">
                  <a14:useLocalDpi xmlns:a14="http://schemas.microsoft.com/office/drawing/2010/main" val="0"/>
                </a:ext>
              </a:extLst>
            </a:blip>
            <a:srcRect l="9686" t="53061" r="8733" b="2704"/>
            <a:stretch/>
          </p:blipFill>
          <p:spPr bwMode="auto">
            <a:xfrm>
              <a:off x="2332434" y="4716595"/>
              <a:ext cx="7069158" cy="1704135"/>
            </a:xfrm>
            <a:prstGeom prst="rect">
              <a:avLst/>
            </a:prstGeom>
            <a:noFill/>
            <a:ln>
              <a:noFill/>
            </a:ln>
            <a:extLst>
              <a:ext uri="{53640926-AAD7-44D8-BBD7-CCE9431645EC}">
                <a14:shadowObscured xmlns:a14="http://schemas.microsoft.com/office/drawing/2010/main"/>
              </a:ext>
            </a:extLst>
          </p:spPr>
        </p:pic>
      </p:grpSp>
      <p:sp>
        <p:nvSpPr>
          <p:cNvPr id="34" name="18 Rectángulo"/>
          <p:cNvSpPr/>
          <p:nvPr/>
        </p:nvSpPr>
        <p:spPr bwMode="auto">
          <a:xfrm>
            <a:off x="4436218" y="1921051"/>
            <a:ext cx="2777916"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Perfil de red MG1</a:t>
            </a:r>
            <a:endParaRPr lang="es-EC" b="1" dirty="0"/>
          </a:p>
        </p:txBody>
      </p:sp>
      <p:sp>
        <p:nvSpPr>
          <p:cNvPr id="38" name="18 Rectángulo"/>
          <p:cNvSpPr/>
          <p:nvPr/>
        </p:nvSpPr>
        <p:spPr bwMode="auto">
          <a:xfrm>
            <a:off x="4436218" y="1948213"/>
            <a:ext cx="2777916"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Perfil de red MG2</a:t>
            </a:r>
            <a:endParaRPr lang="es-EC" b="1" dirty="0"/>
          </a:p>
        </p:txBody>
      </p:sp>
      <p:sp>
        <p:nvSpPr>
          <p:cNvPr id="61" name="18 Rectángulo"/>
          <p:cNvSpPr/>
          <p:nvPr/>
        </p:nvSpPr>
        <p:spPr bwMode="auto">
          <a:xfrm>
            <a:off x="4386790" y="1988830"/>
            <a:ext cx="2874863"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SOC de la batería MG1</a:t>
            </a:r>
            <a:endParaRPr lang="es-EC" b="1" dirty="0"/>
          </a:p>
        </p:txBody>
      </p:sp>
      <p:sp>
        <p:nvSpPr>
          <p:cNvPr id="62" name="18 Rectángulo"/>
          <p:cNvSpPr/>
          <p:nvPr/>
        </p:nvSpPr>
        <p:spPr bwMode="auto">
          <a:xfrm>
            <a:off x="4386790" y="1976025"/>
            <a:ext cx="2874863"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SOC de la batería MG2</a:t>
            </a:r>
            <a:endParaRPr lang="es-EC" b="1" dirty="0"/>
          </a:p>
        </p:txBody>
      </p:sp>
      <p:pic>
        <p:nvPicPr>
          <p:cNvPr id="63" name="Picture 225"/>
          <p:cNvPicPr/>
          <p:nvPr/>
        </p:nvPicPr>
        <p:blipFill rotWithShape="1">
          <a:blip r:embed="rId7">
            <a:extLst>
              <a:ext uri="{28A0092B-C50C-407E-A947-70E740481C1C}">
                <a14:useLocalDpi xmlns:a14="http://schemas.microsoft.com/office/drawing/2010/main" val="0"/>
              </a:ext>
            </a:extLst>
          </a:blip>
          <a:srcRect l="8896" t="5761" r="8658" b="50706"/>
          <a:stretch/>
        </p:blipFill>
        <p:spPr bwMode="auto">
          <a:xfrm>
            <a:off x="2205850" y="2791806"/>
            <a:ext cx="7105136" cy="1717589"/>
          </a:xfrm>
          <a:prstGeom prst="rect">
            <a:avLst/>
          </a:prstGeom>
          <a:noFill/>
          <a:ln>
            <a:noFill/>
          </a:ln>
          <a:extLst>
            <a:ext uri="{53640926-AAD7-44D8-BBD7-CCE9431645EC}">
              <a14:shadowObscured xmlns:a14="http://schemas.microsoft.com/office/drawing/2010/main"/>
            </a:ext>
          </a:extLst>
        </p:spPr>
      </p:pic>
      <p:pic>
        <p:nvPicPr>
          <p:cNvPr id="65" name="Picture 228"/>
          <p:cNvPicPr/>
          <p:nvPr/>
        </p:nvPicPr>
        <p:blipFill rotWithShape="1">
          <a:blip r:embed="rId7">
            <a:extLst>
              <a:ext uri="{28A0092B-C50C-407E-A947-70E740481C1C}">
                <a14:useLocalDpi xmlns:a14="http://schemas.microsoft.com/office/drawing/2010/main" val="0"/>
              </a:ext>
            </a:extLst>
          </a:blip>
          <a:srcRect l="8528" t="51626" r="7951" b="1874"/>
          <a:stretch/>
        </p:blipFill>
        <p:spPr bwMode="auto">
          <a:xfrm>
            <a:off x="2164663" y="4630652"/>
            <a:ext cx="7218206" cy="1827725"/>
          </a:xfrm>
          <a:prstGeom prst="rect">
            <a:avLst/>
          </a:prstGeom>
          <a:noFill/>
          <a:ln>
            <a:noFill/>
          </a:ln>
          <a:extLst>
            <a:ext uri="{53640926-AAD7-44D8-BBD7-CCE9431645EC}">
              <a14:shadowObscured xmlns:a14="http://schemas.microsoft.com/office/drawing/2010/main"/>
            </a:ext>
          </a:extLst>
        </p:spPr>
      </p:pic>
      <p:pic>
        <p:nvPicPr>
          <p:cNvPr id="66" name="Picture 223"/>
          <p:cNvPicPr/>
          <p:nvPr/>
        </p:nvPicPr>
        <p:blipFill rotWithShape="1">
          <a:blip r:embed="rId8">
            <a:extLst>
              <a:ext uri="{28A0092B-C50C-407E-A947-70E740481C1C}">
                <a14:useLocalDpi xmlns:a14="http://schemas.microsoft.com/office/drawing/2010/main" val="0"/>
              </a:ext>
            </a:extLst>
          </a:blip>
          <a:srcRect l="8527" t="4848" r="7805" b="49697"/>
          <a:stretch/>
        </p:blipFill>
        <p:spPr bwMode="auto">
          <a:xfrm>
            <a:off x="2176954" y="2774072"/>
            <a:ext cx="7226330" cy="1800376"/>
          </a:xfrm>
          <a:prstGeom prst="rect">
            <a:avLst/>
          </a:prstGeom>
          <a:noFill/>
          <a:ln>
            <a:noFill/>
          </a:ln>
          <a:extLst>
            <a:ext uri="{53640926-AAD7-44D8-BBD7-CCE9431645EC}">
              <a14:shadowObscured xmlns:a14="http://schemas.microsoft.com/office/drawing/2010/main"/>
            </a:ext>
          </a:extLst>
        </p:spPr>
      </p:pic>
      <p:pic>
        <p:nvPicPr>
          <p:cNvPr id="67" name="Picture 224"/>
          <p:cNvPicPr/>
          <p:nvPr/>
        </p:nvPicPr>
        <p:blipFill rotWithShape="1">
          <a:blip r:embed="rId8">
            <a:extLst>
              <a:ext uri="{28A0092B-C50C-407E-A947-70E740481C1C}">
                <a14:useLocalDpi xmlns:a14="http://schemas.microsoft.com/office/drawing/2010/main" val="0"/>
              </a:ext>
            </a:extLst>
          </a:blip>
          <a:srcRect l="8527" t="51135" r="7805" b="2861"/>
          <a:stretch/>
        </p:blipFill>
        <p:spPr bwMode="auto">
          <a:xfrm>
            <a:off x="2167592" y="4607210"/>
            <a:ext cx="7275692" cy="1838809"/>
          </a:xfrm>
          <a:prstGeom prst="rect">
            <a:avLst/>
          </a:prstGeom>
          <a:noFill/>
          <a:ln>
            <a:noFill/>
          </a:ln>
          <a:extLst>
            <a:ext uri="{53640926-AAD7-44D8-BBD7-CCE9431645EC}">
              <a14:shadowObscured xmlns:a14="http://schemas.microsoft.com/office/drawing/2010/main"/>
            </a:ext>
          </a:extLst>
        </p:spPr>
      </p:pic>
      <p:sp>
        <p:nvSpPr>
          <p:cNvPr id="60" name="18 Rectángulo"/>
          <p:cNvSpPr/>
          <p:nvPr/>
        </p:nvSpPr>
        <p:spPr bwMode="auto">
          <a:xfrm>
            <a:off x="3694670" y="1936530"/>
            <a:ext cx="4114800" cy="412948"/>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MX" b="1" dirty="0"/>
              <a:t>P</a:t>
            </a:r>
            <a:r>
              <a:rPr lang="es-MX" b="1" dirty="0" smtClean="0"/>
              <a:t>otencia </a:t>
            </a:r>
            <a:r>
              <a:rPr lang="es-MX" b="1" dirty="0"/>
              <a:t>aporta al intercambio </a:t>
            </a:r>
            <a:r>
              <a:rPr lang="es-EC" b="1" dirty="0" smtClean="0"/>
              <a:t> </a:t>
            </a:r>
            <a:endParaRPr lang="es-EC" b="1" dirty="0"/>
          </a:p>
        </p:txBody>
      </p:sp>
    </p:spTree>
    <p:extLst>
      <p:ext uri="{BB962C8B-B14F-4D97-AF65-F5344CB8AC3E}">
        <p14:creationId xmlns:p14="http://schemas.microsoft.com/office/powerpoint/2010/main" val="362084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60"/>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9"/>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fill="hold"/>
                                        <p:tgtEl>
                                          <p:spTgt spid="48"/>
                                        </p:tgtEl>
                                        <p:attrNameLst>
                                          <p:attrName>ppt_x</p:attrName>
                                        </p:attrNameLst>
                                      </p:cBhvr>
                                      <p:tavLst>
                                        <p:tav tm="0">
                                          <p:val>
                                            <p:strVal val="#ppt_x"/>
                                          </p:val>
                                        </p:tav>
                                        <p:tav tm="100000">
                                          <p:val>
                                            <p:strVal val="#ppt_x"/>
                                          </p:val>
                                        </p:tav>
                                      </p:tavLst>
                                    </p:anim>
                                    <p:anim calcmode="lin" valueType="num">
                                      <p:cBhvr additive="base">
                                        <p:cTn id="50" dur="500" fill="hold"/>
                                        <p:tgtEl>
                                          <p:spTgt spid="48"/>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500" fill="hold"/>
                                        <p:tgtEl>
                                          <p:spTgt spid="49"/>
                                        </p:tgtEl>
                                        <p:attrNameLst>
                                          <p:attrName>ppt_x</p:attrName>
                                        </p:attrNameLst>
                                      </p:cBhvr>
                                      <p:tavLst>
                                        <p:tav tm="0">
                                          <p:val>
                                            <p:strVal val="#ppt_x"/>
                                          </p:val>
                                        </p:tav>
                                        <p:tav tm="100000">
                                          <p:val>
                                            <p:strVal val="#ppt_x"/>
                                          </p:val>
                                        </p:tav>
                                      </p:tavLst>
                                    </p:anim>
                                    <p:anim calcmode="lin" valueType="num">
                                      <p:cBhvr additive="base">
                                        <p:cTn id="5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34"/>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4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4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ppt_x"/>
                                          </p:val>
                                        </p:tav>
                                        <p:tav tm="100000">
                                          <p:val>
                                            <p:strVal val="#ppt_x"/>
                                          </p:val>
                                        </p:tav>
                                      </p:tavLst>
                                    </p:anim>
                                    <p:anim calcmode="lin" valueType="num">
                                      <p:cBhvr additive="base">
                                        <p:cTn id="68" dur="500" fill="hold"/>
                                        <p:tgtEl>
                                          <p:spTgt spid="38"/>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500" fill="hold"/>
                                        <p:tgtEl>
                                          <p:spTgt spid="14"/>
                                        </p:tgtEl>
                                        <p:attrNameLst>
                                          <p:attrName>ppt_x</p:attrName>
                                        </p:attrNameLst>
                                      </p:cBhvr>
                                      <p:tavLst>
                                        <p:tav tm="0">
                                          <p:val>
                                            <p:strVal val="#ppt_x"/>
                                          </p:val>
                                        </p:tav>
                                        <p:tav tm="100000">
                                          <p:val>
                                            <p:strVal val="#ppt_x"/>
                                          </p:val>
                                        </p:tav>
                                      </p:tavLst>
                                    </p:anim>
                                    <p:anim calcmode="lin" valueType="num">
                                      <p:cBhvr additive="base">
                                        <p:cTn id="72" dur="500" fill="hold"/>
                                        <p:tgtEl>
                                          <p:spTgt spid="14"/>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53"/>
                                        </p:tgtEl>
                                        <p:attrNameLst>
                                          <p:attrName>style.visibility</p:attrName>
                                        </p:attrNameLst>
                                      </p:cBhvr>
                                      <p:to>
                                        <p:strVal val="visible"/>
                                      </p:to>
                                    </p:set>
                                    <p:anim calcmode="lin" valueType="num">
                                      <p:cBhvr additive="base">
                                        <p:cTn id="75" dur="500" fill="hold"/>
                                        <p:tgtEl>
                                          <p:spTgt spid="53"/>
                                        </p:tgtEl>
                                        <p:attrNameLst>
                                          <p:attrName>ppt_x</p:attrName>
                                        </p:attrNameLst>
                                      </p:cBhvr>
                                      <p:tavLst>
                                        <p:tav tm="0">
                                          <p:val>
                                            <p:strVal val="#ppt_x"/>
                                          </p:val>
                                        </p:tav>
                                        <p:tav tm="100000">
                                          <p:val>
                                            <p:strVal val="#ppt_x"/>
                                          </p:val>
                                        </p:tav>
                                      </p:tavLst>
                                    </p:anim>
                                    <p:anim calcmode="lin" valueType="num">
                                      <p:cBhvr additive="base">
                                        <p:cTn id="7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38"/>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14"/>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53"/>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additive="base">
                                        <p:cTn id="89" dur="500" fill="hold"/>
                                        <p:tgtEl>
                                          <p:spTgt spid="61"/>
                                        </p:tgtEl>
                                        <p:attrNameLst>
                                          <p:attrName>ppt_x</p:attrName>
                                        </p:attrNameLst>
                                      </p:cBhvr>
                                      <p:tavLst>
                                        <p:tav tm="0">
                                          <p:val>
                                            <p:strVal val="#ppt_x"/>
                                          </p:val>
                                        </p:tav>
                                        <p:tav tm="100000">
                                          <p:val>
                                            <p:strVal val="#ppt_x"/>
                                          </p:val>
                                        </p:tav>
                                      </p:tavLst>
                                    </p:anim>
                                    <p:anim calcmode="lin" valueType="num">
                                      <p:cBhvr additive="base">
                                        <p:cTn id="90" dur="500" fill="hold"/>
                                        <p:tgtEl>
                                          <p:spTgt spid="61"/>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63"/>
                                        </p:tgtEl>
                                        <p:attrNameLst>
                                          <p:attrName>style.visibility</p:attrName>
                                        </p:attrNameLst>
                                      </p:cBhvr>
                                      <p:to>
                                        <p:strVal val="visible"/>
                                      </p:to>
                                    </p:set>
                                    <p:anim calcmode="lin" valueType="num">
                                      <p:cBhvr additive="base">
                                        <p:cTn id="93" dur="500" fill="hold"/>
                                        <p:tgtEl>
                                          <p:spTgt spid="63"/>
                                        </p:tgtEl>
                                        <p:attrNameLst>
                                          <p:attrName>ppt_x</p:attrName>
                                        </p:attrNameLst>
                                      </p:cBhvr>
                                      <p:tavLst>
                                        <p:tav tm="0">
                                          <p:val>
                                            <p:strVal val="#ppt_x"/>
                                          </p:val>
                                        </p:tav>
                                        <p:tav tm="100000">
                                          <p:val>
                                            <p:strVal val="#ppt_x"/>
                                          </p:val>
                                        </p:tav>
                                      </p:tavLst>
                                    </p:anim>
                                    <p:anim calcmode="lin" valueType="num">
                                      <p:cBhvr additive="base">
                                        <p:cTn id="94" dur="500" fill="hold"/>
                                        <p:tgtEl>
                                          <p:spTgt spid="63"/>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65"/>
                                        </p:tgtEl>
                                        <p:attrNameLst>
                                          <p:attrName>style.visibility</p:attrName>
                                        </p:attrNameLst>
                                      </p:cBhvr>
                                      <p:to>
                                        <p:strVal val="visible"/>
                                      </p:to>
                                    </p:set>
                                    <p:anim calcmode="lin" valueType="num">
                                      <p:cBhvr additive="base">
                                        <p:cTn id="97" dur="500" fill="hold"/>
                                        <p:tgtEl>
                                          <p:spTgt spid="65"/>
                                        </p:tgtEl>
                                        <p:attrNameLst>
                                          <p:attrName>ppt_x</p:attrName>
                                        </p:attrNameLst>
                                      </p:cBhvr>
                                      <p:tavLst>
                                        <p:tav tm="0">
                                          <p:val>
                                            <p:strVal val="#ppt_x"/>
                                          </p:val>
                                        </p:tav>
                                        <p:tav tm="100000">
                                          <p:val>
                                            <p:strVal val="#ppt_x"/>
                                          </p:val>
                                        </p:tav>
                                      </p:tavLst>
                                    </p:anim>
                                    <p:anim calcmode="lin" valueType="num">
                                      <p:cBhvr additive="base">
                                        <p:cTn id="9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childTnLst>
                                    <p:set>
                                      <p:cBhvr>
                                        <p:cTn id="102" dur="1" fill="hold">
                                          <p:stCondLst>
                                            <p:cond delay="0"/>
                                          </p:stCondLst>
                                        </p:cTn>
                                        <p:tgtEl>
                                          <p:spTgt spid="61"/>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63"/>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65"/>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62"/>
                                        </p:tgtEl>
                                        <p:attrNameLst>
                                          <p:attrName>style.visibility</p:attrName>
                                        </p:attrNameLst>
                                      </p:cBhvr>
                                      <p:to>
                                        <p:strVal val="visible"/>
                                      </p:to>
                                    </p:set>
                                    <p:anim calcmode="lin" valueType="num">
                                      <p:cBhvr additive="base">
                                        <p:cTn id="111" dur="500" fill="hold"/>
                                        <p:tgtEl>
                                          <p:spTgt spid="62"/>
                                        </p:tgtEl>
                                        <p:attrNameLst>
                                          <p:attrName>ppt_x</p:attrName>
                                        </p:attrNameLst>
                                      </p:cBhvr>
                                      <p:tavLst>
                                        <p:tav tm="0">
                                          <p:val>
                                            <p:strVal val="#ppt_x"/>
                                          </p:val>
                                        </p:tav>
                                        <p:tav tm="100000">
                                          <p:val>
                                            <p:strVal val="#ppt_x"/>
                                          </p:val>
                                        </p:tav>
                                      </p:tavLst>
                                    </p:anim>
                                    <p:anim calcmode="lin" valueType="num">
                                      <p:cBhvr additive="base">
                                        <p:cTn id="112" dur="500" fill="hold"/>
                                        <p:tgtEl>
                                          <p:spTgt spid="62"/>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66"/>
                                        </p:tgtEl>
                                        <p:attrNameLst>
                                          <p:attrName>style.visibility</p:attrName>
                                        </p:attrNameLst>
                                      </p:cBhvr>
                                      <p:to>
                                        <p:strVal val="visible"/>
                                      </p:to>
                                    </p:set>
                                    <p:anim calcmode="lin" valueType="num">
                                      <p:cBhvr additive="base">
                                        <p:cTn id="115" dur="500" fill="hold"/>
                                        <p:tgtEl>
                                          <p:spTgt spid="66"/>
                                        </p:tgtEl>
                                        <p:attrNameLst>
                                          <p:attrName>ppt_x</p:attrName>
                                        </p:attrNameLst>
                                      </p:cBhvr>
                                      <p:tavLst>
                                        <p:tav tm="0">
                                          <p:val>
                                            <p:strVal val="#ppt_x"/>
                                          </p:val>
                                        </p:tav>
                                        <p:tav tm="100000">
                                          <p:val>
                                            <p:strVal val="#ppt_x"/>
                                          </p:val>
                                        </p:tav>
                                      </p:tavLst>
                                    </p:anim>
                                    <p:anim calcmode="lin" valueType="num">
                                      <p:cBhvr additive="base">
                                        <p:cTn id="116" dur="500" fill="hold"/>
                                        <p:tgtEl>
                                          <p:spTgt spid="66"/>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67"/>
                                        </p:tgtEl>
                                        <p:attrNameLst>
                                          <p:attrName>style.visibility</p:attrName>
                                        </p:attrNameLst>
                                      </p:cBhvr>
                                      <p:to>
                                        <p:strVal val="visible"/>
                                      </p:to>
                                    </p:set>
                                    <p:anim calcmode="lin" valueType="num">
                                      <p:cBhvr additive="base">
                                        <p:cTn id="119" dur="500" fill="hold"/>
                                        <p:tgtEl>
                                          <p:spTgt spid="67"/>
                                        </p:tgtEl>
                                        <p:attrNameLst>
                                          <p:attrName>ppt_x</p:attrName>
                                        </p:attrNameLst>
                                      </p:cBhvr>
                                      <p:tavLst>
                                        <p:tav tm="0">
                                          <p:val>
                                            <p:strVal val="#ppt_x"/>
                                          </p:val>
                                        </p:tav>
                                        <p:tav tm="100000">
                                          <p:val>
                                            <p:strVal val="#ppt_x"/>
                                          </p:val>
                                        </p:tav>
                                      </p:tavLst>
                                    </p:anim>
                                    <p:anim calcmode="lin" valueType="num">
                                      <p:cBhvr additive="base">
                                        <p:cTn id="120"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29" grpId="0" animBg="1"/>
      <p:bldP spid="29" grpId="1" animBg="1"/>
      <p:bldP spid="34" grpId="0" animBg="1"/>
      <p:bldP spid="34" grpId="1" animBg="1"/>
      <p:bldP spid="38" grpId="0" animBg="1"/>
      <p:bldP spid="38" grpId="1" animBg="1"/>
      <p:bldP spid="61" grpId="0" animBg="1"/>
      <p:bldP spid="61" grpId="1" animBg="1"/>
      <p:bldP spid="62" grpId="0" animBg="1"/>
      <p:bldP spid="60" grpId="0" animBg="1"/>
      <p:bldP spid="60"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31</a:t>
            </a:fld>
            <a:endParaRPr lang="es-ES" sz="1600">
              <a:solidFill>
                <a:srgbClr val="888888"/>
              </a:solidFill>
            </a:endParaRPr>
          </a:p>
        </p:txBody>
      </p:sp>
      <p:sp>
        <p:nvSpPr>
          <p:cNvPr id="25" name="18 Rectángulo"/>
          <p:cNvSpPr/>
          <p:nvPr/>
        </p:nvSpPr>
        <p:spPr bwMode="auto">
          <a:xfrm>
            <a:off x="173831" y="205871"/>
            <a:ext cx="7447691"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PRUEBAS Y RESULTADOS</a:t>
            </a:r>
            <a:endParaRPr lang="es-EC" sz="3200" b="1" dirty="0">
              <a:solidFill>
                <a:schemeClr val="bg1"/>
              </a:solidFill>
              <a:latin typeface="Calibri" panose="020F0502020204030204" pitchFamily="34" charset="0"/>
            </a:endParaRPr>
          </a:p>
        </p:txBody>
      </p:sp>
      <p:sp>
        <p:nvSpPr>
          <p:cNvPr id="23" name="18 Rectángulo"/>
          <p:cNvSpPr/>
          <p:nvPr/>
        </p:nvSpPr>
        <p:spPr bwMode="auto">
          <a:xfrm>
            <a:off x="422757" y="2077438"/>
            <a:ext cx="5887592" cy="540438"/>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a:t>Comparación de los índices de calidad para las estrategias EMS-FC vs EMS-EXG </a:t>
            </a:r>
          </a:p>
        </p:txBody>
      </p:sp>
      <p:sp>
        <p:nvSpPr>
          <p:cNvPr id="13" name="18 Rectángulo"/>
          <p:cNvSpPr/>
          <p:nvPr/>
        </p:nvSpPr>
        <p:spPr bwMode="auto">
          <a:xfrm>
            <a:off x="7328671" y="2078577"/>
            <a:ext cx="3449264" cy="53929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a:t>Beneficio de potencia alcanzada por las </a:t>
            </a:r>
            <a:r>
              <a:rPr lang="es-EC" b="1" dirty="0" smtClean="0"/>
              <a:t>MGs </a:t>
            </a:r>
            <a:endParaRPr lang="es-EC" b="1" dirty="0"/>
          </a:p>
        </p:txBody>
      </p:sp>
      <p:graphicFrame>
        <p:nvGraphicFramePr>
          <p:cNvPr id="54" name="Objeto 53"/>
          <p:cNvGraphicFramePr>
            <a:graphicFrameLocks noChangeAspect="1"/>
          </p:cNvGraphicFramePr>
          <p:nvPr>
            <p:extLst/>
          </p:nvPr>
        </p:nvGraphicFramePr>
        <p:xfrm>
          <a:off x="422757" y="3114702"/>
          <a:ext cx="6114303" cy="3112561"/>
        </p:xfrm>
        <a:graphic>
          <a:graphicData uri="http://schemas.openxmlformats.org/presentationml/2006/ole">
            <mc:AlternateContent xmlns:mc="http://schemas.openxmlformats.org/markup-compatibility/2006">
              <mc:Choice xmlns:v="urn:schemas-microsoft-com:vml" Requires="v">
                <p:oleObj spid="_x0000_s33818" name="Documento" r:id="rId5" imgW="5978644" imgH="3050805" progId="Word.Document.12">
                  <p:embed/>
                </p:oleObj>
              </mc:Choice>
              <mc:Fallback>
                <p:oleObj name="Documento" r:id="rId5" imgW="5978644" imgH="3050805" progId="Word.Document.12">
                  <p:embed/>
                  <p:pic>
                    <p:nvPicPr>
                      <p:cNvPr id="0" name=""/>
                      <p:cNvPicPr/>
                      <p:nvPr/>
                    </p:nvPicPr>
                    <p:blipFill>
                      <a:blip r:embed="rId6"/>
                      <a:stretch>
                        <a:fillRect/>
                      </a:stretch>
                    </p:blipFill>
                    <p:spPr>
                      <a:xfrm>
                        <a:off x="422757" y="3114702"/>
                        <a:ext cx="6114303" cy="3112561"/>
                      </a:xfrm>
                      <a:prstGeom prst="rect">
                        <a:avLst/>
                      </a:prstGeom>
                    </p:spPr>
                  </p:pic>
                </p:oleObj>
              </mc:Fallback>
            </mc:AlternateContent>
          </a:graphicData>
        </a:graphic>
      </p:graphicFrame>
      <p:graphicFrame>
        <p:nvGraphicFramePr>
          <p:cNvPr id="55" name="Objeto 54"/>
          <p:cNvGraphicFramePr>
            <a:graphicFrameLocks noChangeAspect="1"/>
          </p:cNvGraphicFramePr>
          <p:nvPr>
            <p:extLst/>
          </p:nvPr>
        </p:nvGraphicFramePr>
        <p:xfrm>
          <a:off x="7686239" y="3114702"/>
          <a:ext cx="6808787" cy="1666875"/>
        </p:xfrm>
        <a:graphic>
          <a:graphicData uri="http://schemas.openxmlformats.org/presentationml/2006/ole">
            <mc:AlternateContent xmlns:mc="http://schemas.openxmlformats.org/markup-compatibility/2006">
              <mc:Choice xmlns:v="urn:schemas-microsoft-com:vml" Requires="v">
                <p:oleObj spid="_x0000_s33819" name="Documento" r:id="rId8" imgW="5978644" imgH="1469160" progId="Word.Document.12">
                  <p:embed/>
                </p:oleObj>
              </mc:Choice>
              <mc:Fallback>
                <p:oleObj name="Documento" r:id="rId8" imgW="5978644" imgH="1469160" progId="Word.Document.12">
                  <p:embed/>
                  <p:pic>
                    <p:nvPicPr>
                      <p:cNvPr id="0" name=""/>
                      <p:cNvPicPr/>
                      <p:nvPr/>
                    </p:nvPicPr>
                    <p:blipFill>
                      <a:blip r:embed="rId9"/>
                      <a:stretch>
                        <a:fillRect/>
                      </a:stretch>
                    </p:blipFill>
                    <p:spPr>
                      <a:xfrm>
                        <a:off x="7686239" y="3114702"/>
                        <a:ext cx="6808787" cy="1666875"/>
                      </a:xfrm>
                      <a:prstGeom prst="rect">
                        <a:avLst/>
                      </a:prstGeom>
                    </p:spPr>
                  </p:pic>
                </p:oleObj>
              </mc:Fallback>
            </mc:AlternateContent>
          </a:graphicData>
        </a:graphic>
      </p:graphicFrame>
      <p:pic>
        <p:nvPicPr>
          <p:cNvPr id="56" name="Picture 11"/>
          <p:cNvPicPr/>
          <p:nvPr/>
        </p:nvPicPr>
        <p:blipFill rotWithShape="1">
          <a:blip r:embed="rId10">
            <a:extLst>
              <a:ext uri="{28A0092B-C50C-407E-A947-70E740481C1C}">
                <a14:useLocalDpi xmlns:a14="http://schemas.microsoft.com/office/drawing/2010/main" val="0"/>
              </a:ext>
            </a:extLst>
          </a:blip>
          <a:srcRect l="8022" t="5971" r="8190" b="2970"/>
          <a:stretch/>
        </p:blipFill>
        <p:spPr bwMode="auto">
          <a:xfrm>
            <a:off x="166773" y="2980937"/>
            <a:ext cx="5712514" cy="3104991"/>
          </a:xfrm>
          <a:prstGeom prst="rect">
            <a:avLst/>
          </a:prstGeom>
          <a:noFill/>
          <a:ln>
            <a:noFill/>
          </a:ln>
          <a:extLst>
            <a:ext uri="{53640926-AAD7-44D8-BBD7-CCE9431645EC}">
              <a14:shadowObscured xmlns:a14="http://schemas.microsoft.com/office/drawing/2010/main"/>
            </a:ext>
          </a:extLst>
        </p:spPr>
      </p:pic>
      <p:pic>
        <p:nvPicPr>
          <p:cNvPr id="57" name="Picture 12"/>
          <p:cNvPicPr/>
          <p:nvPr/>
        </p:nvPicPr>
        <p:blipFill rotWithShape="1">
          <a:blip r:embed="rId11">
            <a:extLst>
              <a:ext uri="{28A0092B-C50C-407E-A947-70E740481C1C}">
                <a14:useLocalDpi xmlns:a14="http://schemas.microsoft.com/office/drawing/2010/main" val="0"/>
              </a:ext>
            </a:extLst>
          </a:blip>
          <a:srcRect l="8557" t="5843" r="7826" b="4083"/>
          <a:stretch/>
        </p:blipFill>
        <p:spPr bwMode="auto">
          <a:xfrm>
            <a:off x="6194561" y="2990334"/>
            <a:ext cx="5702936" cy="3107543"/>
          </a:xfrm>
          <a:prstGeom prst="rect">
            <a:avLst/>
          </a:prstGeom>
          <a:noFill/>
          <a:ln>
            <a:noFill/>
          </a:ln>
          <a:extLst>
            <a:ext uri="{53640926-AAD7-44D8-BBD7-CCE9431645EC}">
              <a14:shadowObscured xmlns:a14="http://schemas.microsoft.com/office/drawing/2010/main"/>
            </a:ext>
          </a:extLst>
        </p:spPr>
      </p:pic>
      <p:sp>
        <p:nvSpPr>
          <p:cNvPr id="58" name="18 Rectángulo"/>
          <p:cNvSpPr/>
          <p:nvPr/>
        </p:nvSpPr>
        <p:spPr bwMode="auto">
          <a:xfrm>
            <a:off x="1890944" y="2120317"/>
            <a:ext cx="2264172"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MPD</a:t>
            </a:r>
            <a:r>
              <a:rPr lang="es-EC" sz="1200" b="1" dirty="0" smtClean="0"/>
              <a:t>MG1</a:t>
            </a:r>
            <a:endParaRPr lang="es-EC" sz="1200" b="1" dirty="0"/>
          </a:p>
        </p:txBody>
      </p:sp>
      <p:sp>
        <p:nvSpPr>
          <p:cNvPr id="59" name="18 Rectángulo"/>
          <p:cNvSpPr/>
          <p:nvPr/>
        </p:nvSpPr>
        <p:spPr bwMode="auto">
          <a:xfrm>
            <a:off x="8037095" y="2136964"/>
            <a:ext cx="2017868"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solidFill>
                  <a:prstClr val="black"/>
                </a:solidFill>
              </a:rPr>
              <a:t>MPD</a:t>
            </a:r>
            <a:r>
              <a:rPr lang="es-EC" sz="1200" b="1" dirty="0" smtClean="0">
                <a:solidFill>
                  <a:prstClr val="black"/>
                </a:solidFill>
              </a:rPr>
              <a:t>MG2</a:t>
            </a:r>
            <a:endParaRPr lang="es-EC" sz="1200" b="1" dirty="0">
              <a:solidFill>
                <a:prstClr val="black"/>
              </a:solidFill>
            </a:endParaRPr>
          </a:p>
        </p:txBody>
      </p:sp>
      <p:sp>
        <p:nvSpPr>
          <p:cNvPr id="35" name="18 Rectángulo"/>
          <p:cNvSpPr/>
          <p:nvPr/>
        </p:nvSpPr>
        <p:spPr bwMode="auto">
          <a:xfrm>
            <a:off x="173831" y="1060921"/>
            <a:ext cx="4799613" cy="60400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Intercambio energético obtenido a partir de los perfiles de red</a:t>
            </a:r>
            <a:endParaRPr lang="es-EC" sz="2000" b="1" dirty="0"/>
          </a:p>
        </p:txBody>
      </p:sp>
      <p:sp>
        <p:nvSpPr>
          <p:cNvPr id="36" name="18 Rectángulo"/>
          <p:cNvSpPr/>
          <p:nvPr/>
        </p:nvSpPr>
        <p:spPr bwMode="auto">
          <a:xfrm>
            <a:off x="5640049" y="1091590"/>
            <a:ext cx="2343788" cy="503788"/>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MX" sz="2000" b="1" i="1" dirty="0" smtClean="0"/>
              <a:t>SOC</a:t>
            </a:r>
            <a:r>
              <a:rPr lang="es-MX" sz="2000" b="1" dirty="0" smtClean="0"/>
              <a:t> </a:t>
            </a:r>
            <a:r>
              <a:rPr lang="es-MX" sz="2000" b="1" dirty="0"/>
              <a:t>de las baterías </a:t>
            </a:r>
            <a:endParaRPr lang="es-EC" sz="2000" b="1" dirty="0"/>
          </a:p>
        </p:txBody>
      </p:sp>
      <p:sp>
        <p:nvSpPr>
          <p:cNvPr id="37" name="18 Rectángulo"/>
          <p:cNvSpPr/>
          <p:nvPr/>
        </p:nvSpPr>
        <p:spPr bwMode="auto">
          <a:xfrm>
            <a:off x="8650442" y="1066875"/>
            <a:ext cx="3023984" cy="610409"/>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MX" sz="2000" b="1" dirty="0"/>
              <a:t>P</a:t>
            </a:r>
            <a:r>
              <a:rPr lang="es-MX" sz="2000" b="1" dirty="0" smtClean="0"/>
              <a:t>redicción </a:t>
            </a:r>
            <a:r>
              <a:rPr lang="es-MX" sz="2000" b="1" dirty="0"/>
              <a:t>de </a:t>
            </a:r>
            <a:r>
              <a:rPr lang="es-MX" sz="2000" b="1" dirty="0" smtClean="0"/>
              <a:t>la generación </a:t>
            </a:r>
            <a:r>
              <a:rPr lang="es-MX" sz="2000" b="1" dirty="0"/>
              <a:t>de potencia</a:t>
            </a:r>
            <a:endParaRPr lang="es-EC" sz="2000" b="1" dirty="0"/>
          </a:p>
        </p:txBody>
      </p:sp>
      <p:sp>
        <p:nvSpPr>
          <p:cNvPr id="39" name="Flecha derecha 38"/>
          <p:cNvSpPr/>
          <p:nvPr/>
        </p:nvSpPr>
        <p:spPr>
          <a:xfrm>
            <a:off x="5140932" y="1196542"/>
            <a:ext cx="382326" cy="221502"/>
          </a:xfrm>
          <a:prstGeom prst="rightArrow">
            <a:avLst/>
          </a:prstGeom>
          <a:ln w="19050">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40" name="Flecha derecha 39"/>
          <p:cNvSpPr/>
          <p:nvPr/>
        </p:nvSpPr>
        <p:spPr>
          <a:xfrm>
            <a:off x="8109756" y="1185686"/>
            <a:ext cx="382327" cy="234855"/>
          </a:xfrm>
          <a:prstGeom prst="rightArrow">
            <a:avLst/>
          </a:prstGeom>
          <a:ln w="19050">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06958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additive="base">
                                        <p:cTn id="17" dur="500" fill="hold"/>
                                        <p:tgtEl>
                                          <p:spTgt spid="59"/>
                                        </p:tgtEl>
                                        <p:attrNameLst>
                                          <p:attrName>ppt_x</p:attrName>
                                        </p:attrNameLst>
                                      </p:cBhvr>
                                      <p:tavLst>
                                        <p:tav tm="0">
                                          <p:val>
                                            <p:strVal val="#ppt_x"/>
                                          </p:val>
                                        </p:tav>
                                        <p:tav tm="100000">
                                          <p:val>
                                            <p:strVal val="#ppt_x"/>
                                          </p:val>
                                        </p:tav>
                                      </p:tavLst>
                                    </p:anim>
                                    <p:anim calcmode="lin" valueType="num">
                                      <p:cBhvr additive="base">
                                        <p:cTn id="18" dur="500" fill="hold"/>
                                        <p:tgtEl>
                                          <p:spTgt spid="5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additive="base">
                                        <p:cTn id="21" dur="500" fill="hold"/>
                                        <p:tgtEl>
                                          <p:spTgt spid="57"/>
                                        </p:tgtEl>
                                        <p:attrNameLst>
                                          <p:attrName>ppt_x</p:attrName>
                                        </p:attrNameLst>
                                      </p:cBhvr>
                                      <p:tavLst>
                                        <p:tav tm="0">
                                          <p:val>
                                            <p:strVal val="#ppt_x"/>
                                          </p:val>
                                        </p:tav>
                                        <p:tav tm="100000">
                                          <p:val>
                                            <p:strVal val="#ppt_x"/>
                                          </p:val>
                                        </p:tav>
                                      </p:tavLst>
                                    </p:anim>
                                    <p:anim calcmode="lin" valueType="num">
                                      <p:cBhvr additive="base">
                                        <p:cTn id="2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58"/>
                                        </p:tgtEl>
                                        <p:attrNameLst>
                                          <p:attrName>ppt_x</p:attrName>
                                        </p:attrNameLst>
                                      </p:cBhvr>
                                      <p:tavLst>
                                        <p:tav tm="0">
                                          <p:val>
                                            <p:strVal val="ppt_x"/>
                                          </p:val>
                                        </p:tav>
                                        <p:tav tm="100000">
                                          <p:val>
                                            <p:strVal val="ppt_x"/>
                                          </p:val>
                                        </p:tav>
                                      </p:tavLst>
                                    </p:anim>
                                    <p:anim calcmode="lin" valueType="num">
                                      <p:cBhvr additive="base">
                                        <p:cTn id="27" dur="500"/>
                                        <p:tgtEl>
                                          <p:spTgt spid="58"/>
                                        </p:tgtEl>
                                        <p:attrNameLst>
                                          <p:attrName>ppt_y</p:attrName>
                                        </p:attrNameLst>
                                      </p:cBhvr>
                                      <p:tavLst>
                                        <p:tav tm="0">
                                          <p:val>
                                            <p:strVal val="ppt_y"/>
                                          </p:val>
                                        </p:tav>
                                        <p:tav tm="100000">
                                          <p:val>
                                            <p:strVal val="1+ppt_h/2"/>
                                          </p:val>
                                        </p:tav>
                                      </p:tavLst>
                                    </p:anim>
                                    <p:set>
                                      <p:cBhvr>
                                        <p:cTn id="28" dur="1" fill="hold">
                                          <p:stCondLst>
                                            <p:cond delay="499"/>
                                          </p:stCondLst>
                                        </p:cTn>
                                        <p:tgtEl>
                                          <p:spTgt spid="58"/>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56"/>
                                        </p:tgtEl>
                                        <p:attrNameLst>
                                          <p:attrName>ppt_x</p:attrName>
                                        </p:attrNameLst>
                                      </p:cBhvr>
                                      <p:tavLst>
                                        <p:tav tm="0">
                                          <p:val>
                                            <p:strVal val="ppt_x"/>
                                          </p:val>
                                        </p:tav>
                                        <p:tav tm="100000">
                                          <p:val>
                                            <p:strVal val="ppt_x"/>
                                          </p:val>
                                        </p:tav>
                                      </p:tavLst>
                                    </p:anim>
                                    <p:anim calcmode="lin" valueType="num">
                                      <p:cBhvr additive="base">
                                        <p:cTn id="31" dur="500"/>
                                        <p:tgtEl>
                                          <p:spTgt spid="56"/>
                                        </p:tgtEl>
                                        <p:attrNameLst>
                                          <p:attrName>ppt_y</p:attrName>
                                        </p:attrNameLst>
                                      </p:cBhvr>
                                      <p:tavLst>
                                        <p:tav tm="0">
                                          <p:val>
                                            <p:strVal val="ppt_y"/>
                                          </p:val>
                                        </p:tav>
                                        <p:tav tm="100000">
                                          <p:val>
                                            <p:strVal val="1+ppt_h/2"/>
                                          </p:val>
                                        </p:tav>
                                      </p:tavLst>
                                    </p:anim>
                                    <p:set>
                                      <p:cBhvr>
                                        <p:cTn id="32" dur="1" fill="hold">
                                          <p:stCondLst>
                                            <p:cond delay="499"/>
                                          </p:stCondLst>
                                        </p:cTn>
                                        <p:tgtEl>
                                          <p:spTgt spid="56"/>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59"/>
                                        </p:tgtEl>
                                        <p:attrNameLst>
                                          <p:attrName>ppt_x</p:attrName>
                                        </p:attrNameLst>
                                      </p:cBhvr>
                                      <p:tavLst>
                                        <p:tav tm="0">
                                          <p:val>
                                            <p:strVal val="ppt_x"/>
                                          </p:val>
                                        </p:tav>
                                        <p:tav tm="100000">
                                          <p:val>
                                            <p:strVal val="ppt_x"/>
                                          </p:val>
                                        </p:tav>
                                      </p:tavLst>
                                    </p:anim>
                                    <p:anim calcmode="lin" valueType="num">
                                      <p:cBhvr additive="base">
                                        <p:cTn id="35" dur="500"/>
                                        <p:tgtEl>
                                          <p:spTgt spid="59"/>
                                        </p:tgtEl>
                                        <p:attrNameLst>
                                          <p:attrName>ppt_y</p:attrName>
                                        </p:attrNameLst>
                                      </p:cBhvr>
                                      <p:tavLst>
                                        <p:tav tm="0">
                                          <p:val>
                                            <p:strVal val="ppt_y"/>
                                          </p:val>
                                        </p:tav>
                                        <p:tav tm="100000">
                                          <p:val>
                                            <p:strVal val="1+ppt_h/2"/>
                                          </p:val>
                                        </p:tav>
                                      </p:tavLst>
                                    </p:anim>
                                    <p:set>
                                      <p:cBhvr>
                                        <p:cTn id="36" dur="1" fill="hold">
                                          <p:stCondLst>
                                            <p:cond delay="499"/>
                                          </p:stCondLst>
                                        </p:cTn>
                                        <p:tgtEl>
                                          <p:spTgt spid="59"/>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57"/>
                                        </p:tgtEl>
                                        <p:attrNameLst>
                                          <p:attrName>ppt_x</p:attrName>
                                        </p:attrNameLst>
                                      </p:cBhvr>
                                      <p:tavLst>
                                        <p:tav tm="0">
                                          <p:val>
                                            <p:strVal val="ppt_x"/>
                                          </p:val>
                                        </p:tav>
                                        <p:tav tm="100000">
                                          <p:val>
                                            <p:strVal val="ppt_x"/>
                                          </p:val>
                                        </p:tav>
                                      </p:tavLst>
                                    </p:anim>
                                    <p:anim calcmode="lin" valueType="num">
                                      <p:cBhvr additive="base">
                                        <p:cTn id="39" dur="500"/>
                                        <p:tgtEl>
                                          <p:spTgt spid="57"/>
                                        </p:tgtEl>
                                        <p:attrNameLst>
                                          <p:attrName>ppt_y</p:attrName>
                                        </p:attrNameLst>
                                      </p:cBhvr>
                                      <p:tavLst>
                                        <p:tav tm="0">
                                          <p:val>
                                            <p:strVal val="ppt_y"/>
                                          </p:val>
                                        </p:tav>
                                        <p:tav tm="100000">
                                          <p:val>
                                            <p:strVal val="1+ppt_h/2"/>
                                          </p:val>
                                        </p:tav>
                                      </p:tavLst>
                                    </p:anim>
                                    <p:set>
                                      <p:cBhvr>
                                        <p:cTn id="40" dur="1" fill="hold">
                                          <p:stCondLst>
                                            <p:cond delay="499"/>
                                          </p:stCondLst>
                                        </p:cTn>
                                        <p:tgtEl>
                                          <p:spTgt spid="5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4"/>
                                        </p:tgtEl>
                                        <p:attrNameLst>
                                          <p:attrName>style.visibility</p:attrName>
                                        </p:attrNameLst>
                                      </p:cBhvr>
                                      <p:to>
                                        <p:strVal val="visible"/>
                                      </p:to>
                                    </p:set>
                                    <p:anim calcmode="lin" valueType="num">
                                      <p:cBhvr additive="base">
                                        <p:cTn id="49" dur="500" fill="hold"/>
                                        <p:tgtEl>
                                          <p:spTgt spid="54"/>
                                        </p:tgtEl>
                                        <p:attrNameLst>
                                          <p:attrName>ppt_x</p:attrName>
                                        </p:attrNameLst>
                                      </p:cBhvr>
                                      <p:tavLst>
                                        <p:tav tm="0">
                                          <p:val>
                                            <p:strVal val="#ppt_x"/>
                                          </p:val>
                                        </p:tav>
                                        <p:tav tm="100000">
                                          <p:val>
                                            <p:strVal val="#ppt_x"/>
                                          </p:val>
                                        </p:tav>
                                      </p:tavLst>
                                    </p:anim>
                                    <p:anim calcmode="lin" valueType="num">
                                      <p:cBhvr additive="base">
                                        <p:cTn id="5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500" fill="hold"/>
                                        <p:tgtEl>
                                          <p:spTgt spid="55"/>
                                        </p:tgtEl>
                                        <p:attrNameLst>
                                          <p:attrName>ppt_x</p:attrName>
                                        </p:attrNameLst>
                                      </p:cBhvr>
                                      <p:tavLst>
                                        <p:tav tm="0">
                                          <p:val>
                                            <p:strVal val="#ppt_x"/>
                                          </p:val>
                                        </p:tav>
                                        <p:tav tm="100000">
                                          <p:val>
                                            <p:strVal val="#ppt_x"/>
                                          </p:val>
                                        </p:tav>
                                      </p:tavLst>
                                    </p:anim>
                                    <p:anim calcmode="lin" valueType="num">
                                      <p:cBhvr additive="base">
                                        <p:cTn id="6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animBg="1"/>
      <p:bldP spid="58" grpId="0" animBg="1"/>
      <p:bldP spid="58" grpId="1" animBg="1"/>
      <p:bldP spid="59" grpId="0" animBg="1"/>
      <p:bldP spid="59"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32</a:t>
            </a:fld>
            <a:endParaRPr lang="es-ES" sz="1600">
              <a:solidFill>
                <a:srgbClr val="888888"/>
              </a:solidFill>
            </a:endParaRPr>
          </a:p>
        </p:txBody>
      </p:sp>
      <p:sp>
        <p:nvSpPr>
          <p:cNvPr id="25" name="18 Rectángulo"/>
          <p:cNvSpPr/>
          <p:nvPr/>
        </p:nvSpPr>
        <p:spPr bwMode="auto">
          <a:xfrm>
            <a:off x="173831" y="205871"/>
            <a:ext cx="7447691"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PRUEBAS Y RESULTADOS</a:t>
            </a:r>
            <a:endParaRPr lang="es-EC" sz="3200" b="1" dirty="0">
              <a:solidFill>
                <a:schemeClr val="bg1"/>
              </a:solidFill>
              <a:latin typeface="Calibri" panose="020F0502020204030204" pitchFamily="34" charset="0"/>
            </a:endParaRPr>
          </a:p>
        </p:txBody>
      </p:sp>
      <p:sp>
        <p:nvSpPr>
          <p:cNvPr id="35" name="18 Rectángulo"/>
          <p:cNvSpPr/>
          <p:nvPr/>
        </p:nvSpPr>
        <p:spPr bwMode="auto">
          <a:xfrm>
            <a:off x="161473" y="969234"/>
            <a:ext cx="5609131" cy="414724"/>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Comparación de las MGs con la estrategia EMS-EXG</a:t>
            </a:r>
            <a:endParaRPr lang="es-EC" sz="2000" b="1" dirty="0"/>
          </a:p>
        </p:txBody>
      </p:sp>
      <p:pic>
        <p:nvPicPr>
          <p:cNvPr id="19" name="Picture 250"/>
          <p:cNvPicPr/>
          <p:nvPr/>
        </p:nvPicPr>
        <p:blipFill rotWithShape="1">
          <a:blip r:embed="rId3">
            <a:extLst>
              <a:ext uri="{28A0092B-C50C-407E-A947-70E740481C1C}">
                <a14:useLocalDpi xmlns:a14="http://schemas.microsoft.com/office/drawing/2010/main" val="0"/>
              </a:ext>
            </a:extLst>
          </a:blip>
          <a:srcRect l="8642" t="5573" r="8990" b="6754"/>
          <a:stretch/>
        </p:blipFill>
        <p:spPr bwMode="auto">
          <a:xfrm>
            <a:off x="98856" y="2716732"/>
            <a:ext cx="5854573" cy="2867733"/>
          </a:xfrm>
          <a:prstGeom prst="rect">
            <a:avLst/>
          </a:prstGeom>
          <a:noFill/>
          <a:ln>
            <a:noFill/>
          </a:ln>
          <a:extLst>
            <a:ext uri="{53640926-AAD7-44D8-BBD7-CCE9431645EC}">
              <a14:shadowObscured xmlns:a14="http://schemas.microsoft.com/office/drawing/2010/main"/>
            </a:ext>
          </a:extLst>
        </p:spPr>
      </p:pic>
      <p:pic>
        <p:nvPicPr>
          <p:cNvPr id="20" name="Picture 251"/>
          <p:cNvPicPr/>
          <p:nvPr/>
        </p:nvPicPr>
        <p:blipFill rotWithShape="1">
          <a:blip r:embed="rId4">
            <a:extLst>
              <a:ext uri="{28A0092B-C50C-407E-A947-70E740481C1C}">
                <a14:useLocalDpi xmlns:a14="http://schemas.microsoft.com/office/drawing/2010/main" val="0"/>
              </a:ext>
            </a:extLst>
          </a:blip>
          <a:srcRect l="8932" t="6355" r="9013" b="7059"/>
          <a:stretch/>
        </p:blipFill>
        <p:spPr bwMode="auto">
          <a:xfrm>
            <a:off x="6096728" y="2766157"/>
            <a:ext cx="5831916" cy="2830665"/>
          </a:xfrm>
          <a:prstGeom prst="rect">
            <a:avLst/>
          </a:prstGeom>
          <a:noFill/>
          <a:ln>
            <a:noFill/>
          </a:ln>
          <a:extLst>
            <a:ext uri="{53640926-AAD7-44D8-BBD7-CCE9431645EC}">
              <a14:shadowObscured xmlns:a14="http://schemas.microsoft.com/office/drawing/2010/main"/>
            </a:ext>
          </a:extLst>
        </p:spPr>
      </p:pic>
      <p:sp>
        <p:nvSpPr>
          <p:cNvPr id="21" name="18 Rectángulo"/>
          <p:cNvSpPr/>
          <p:nvPr/>
        </p:nvSpPr>
        <p:spPr bwMode="auto">
          <a:xfrm>
            <a:off x="2026868" y="1923825"/>
            <a:ext cx="2264172"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MG1</a:t>
            </a:r>
            <a:endParaRPr lang="es-EC" sz="1200" b="1" dirty="0"/>
          </a:p>
        </p:txBody>
      </p:sp>
      <p:sp>
        <p:nvSpPr>
          <p:cNvPr id="22" name="18 Rectángulo"/>
          <p:cNvSpPr/>
          <p:nvPr/>
        </p:nvSpPr>
        <p:spPr bwMode="auto">
          <a:xfrm>
            <a:off x="7804527" y="1923825"/>
            <a:ext cx="2264172"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MG2</a:t>
            </a:r>
            <a:endParaRPr lang="es-EC" sz="1200" b="1" dirty="0"/>
          </a:p>
        </p:txBody>
      </p:sp>
      <p:sp>
        <p:nvSpPr>
          <p:cNvPr id="26"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Punto A</a:t>
            </a:r>
            <a:endParaRPr lang="es-EC" b="1" dirty="0"/>
          </a:p>
        </p:txBody>
      </p:sp>
      <p:sp>
        <p:nvSpPr>
          <p:cNvPr id="27" name="18 Rectángulo"/>
          <p:cNvSpPr/>
          <p:nvPr/>
        </p:nvSpPr>
        <p:spPr bwMode="auto">
          <a:xfrm>
            <a:off x="2030113" y="1923824"/>
            <a:ext cx="2264172"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Perfil de red MG1</a:t>
            </a:r>
            <a:endParaRPr lang="es-EC" sz="1200" b="1" dirty="0"/>
          </a:p>
        </p:txBody>
      </p:sp>
      <p:sp>
        <p:nvSpPr>
          <p:cNvPr id="28" name="18 Rectángulo"/>
          <p:cNvSpPr/>
          <p:nvPr/>
        </p:nvSpPr>
        <p:spPr bwMode="auto">
          <a:xfrm>
            <a:off x="7816884" y="1923824"/>
            <a:ext cx="2264172"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Perfil de red MG2</a:t>
            </a:r>
            <a:endParaRPr lang="es-EC" sz="1200" b="1" dirty="0"/>
          </a:p>
        </p:txBody>
      </p:sp>
      <p:pic>
        <p:nvPicPr>
          <p:cNvPr id="29" name="Picture 1126"/>
          <p:cNvPicPr/>
          <p:nvPr/>
        </p:nvPicPr>
        <p:blipFill rotWithShape="1">
          <a:blip r:embed="rId5" cstate="print">
            <a:extLst>
              <a:ext uri="{28A0092B-C50C-407E-A947-70E740481C1C}">
                <a14:useLocalDpi xmlns:a14="http://schemas.microsoft.com/office/drawing/2010/main" val="0"/>
              </a:ext>
            </a:extLst>
          </a:blip>
          <a:srcRect l="8379" t="5971" r="8195" b="5216"/>
          <a:stretch/>
        </p:blipFill>
        <p:spPr bwMode="auto">
          <a:xfrm>
            <a:off x="173831" y="2735093"/>
            <a:ext cx="5763996" cy="2944719"/>
          </a:xfrm>
          <a:prstGeom prst="rect">
            <a:avLst/>
          </a:prstGeom>
          <a:noFill/>
          <a:ln>
            <a:noFill/>
          </a:ln>
          <a:extLst>
            <a:ext uri="{53640926-AAD7-44D8-BBD7-CCE9431645EC}">
              <a14:shadowObscured xmlns:a14="http://schemas.microsoft.com/office/drawing/2010/main"/>
            </a:ext>
          </a:extLst>
        </p:spPr>
      </p:pic>
      <p:pic>
        <p:nvPicPr>
          <p:cNvPr id="30" name="Picture 1128"/>
          <p:cNvPicPr/>
          <p:nvPr/>
        </p:nvPicPr>
        <p:blipFill rotWithShape="1">
          <a:blip r:embed="rId6" cstate="print">
            <a:extLst>
              <a:ext uri="{28A0092B-C50C-407E-A947-70E740481C1C}">
                <a14:useLocalDpi xmlns:a14="http://schemas.microsoft.com/office/drawing/2010/main" val="0"/>
              </a:ext>
            </a:extLst>
          </a:blip>
          <a:srcRect l="8023" t="5224" r="8540" b="6322"/>
          <a:stretch/>
        </p:blipFill>
        <p:spPr bwMode="auto">
          <a:xfrm>
            <a:off x="6123884" y="2747073"/>
            <a:ext cx="5789314" cy="2868832"/>
          </a:xfrm>
          <a:prstGeom prst="rect">
            <a:avLst/>
          </a:prstGeom>
          <a:noFill/>
          <a:ln>
            <a:noFill/>
          </a:ln>
          <a:extLst>
            <a:ext uri="{53640926-AAD7-44D8-BBD7-CCE9431645EC}">
              <a14:shadowObscured xmlns:a14="http://schemas.microsoft.com/office/drawing/2010/main"/>
            </a:ext>
          </a:extLst>
        </p:spPr>
      </p:pic>
      <p:sp>
        <p:nvSpPr>
          <p:cNvPr id="31" name="18 Rectángulo"/>
          <p:cNvSpPr/>
          <p:nvPr/>
        </p:nvSpPr>
        <p:spPr bwMode="auto">
          <a:xfrm>
            <a:off x="7621521" y="206578"/>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Punto B</a:t>
            </a:r>
            <a:endParaRPr lang="es-EC" b="1" dirty="0"/>
          </a:p>
        </p:txBody>
      </p:sp>
      <p:pic>
        <p:nvPicPr>
          <p:cNvPr id="32" name="Picture 1129"/>
          <p:cNvPicPr/>
          <p:nvPr/>
        </p:nvPicPr>
        <p:blipFill rotWithShape="1">
          <a:blip r:embed="rId7" cstate="print">
            <a:extLst>
              <a:ext uri="{28A0092B-C50C-407E-A947-70E740481C1C}">
                <a14:useLocalDpi xmlns:a14="http://schemas.microsoft.com/office/drawing/2010/main" val="0"/>
              </a:ext>
            </a:extLst>
          </a:blip>
          <a:srcRect l="8378" t="5224" r="8540" b="4083"/>
          <a:stretch/>
        </p:blipFill>
        <p:spPr bwMode="auto">
          <a:xfrm>
            <a:off x="99408" y="2716730"/>
            <a:ext cx="5881178" cy="2963081"/>
          </a:xfrm>
          <a:prstGeom prst="rect">
            <a:avLst/>
          </a:prstGeom>
          <a:noFill/>
          <a:ln>
            <a:noFill/>
          </a:ln>
          <a:extLst>
            <a:ext uri="{53640926-AAD7-44D8-BBD7-CCE9431645EC}">
              <a14:shadowObscured xmlns:a14="http://schemas.microsoft.com/office/drawing/2010/main"/>
            </a:ext>
          </a:extLst>
        </p:spPr>
      </p:pic>
      <p:pic>
        <p:nvPicPr>
          <p:cNvPr id="33" name="Picture 260"/>
          <p:cNvPicPr/>
          <p:nvPr/>
        </p:nvPicPr>
        <p:blipFill rotWithShape="1">
          <a:blip r:embed="rId8" cstate="print">
            <a:extLst>
              <a:ext uri="{28A0092B-C50C-407E-A947-70E740481C1C}">
                <a14:useLocalDpi xmlns:a14="http://schemas.microsoft.com/office/drawing/2010/main" val="0"/>
              </a:ext>
            </a:extLst>
          </a:blip>
          <a:srcRect l="8134" t="5016" r="8772" b="5351"/>
          <a:stretch/>
        </p:blipFill>
        <p:spPr bwMode="auto">
          <a:xfrm>
            <a:off x="6049742" y="2735093"/>
            <a:ext cx="5863456" cy="293274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272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9"/>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26"/>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9"/>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30"/>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par>
                                <p:cTn id="69" presetID="2" presetClass="entr" presetSubtype="4"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ppt_x"/>
                                          </p:val>
                                        </p:tav>
                                        <p:tav tm="100000">
                                          <p:val>
                                            <p:strVal val="#ppt_x"/>
                                          </p:val>
                                        </p:tav>
                                      </p:tavLst>
                                    </p:anim>
                                    <p:anim calcmode="lin" valueType="num">
                                      <p:cBhvr additive="base">
                                        <p:cTn id="72" dur="500" fill="hold"/>
                                        <p:tgtEl>
                                          <p:spTgt spid="32"/>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500" fill="hold"/>
                                        <p:tgtEl>
                                          <p:spTgt spid="33"/>
                                        </p:tgtEl>
                                        <p:attrNameLst>
                                          <p:attrName>ppt_x</p:attrName>
                                        </p:attrNameLst>
                                      </p:cBhvr>
                                      <p:tavLst>
                                        <p:tav tm="0">
                                          <p:val>
                                            <p:strVal val="#ppt_x"/>
                                          </p:val>
                                        </p:tav>
                                        <p:tav tm="100000">
                                          <p:val>
                                            <p:strVal val="#ppt_x"/>
                                          </p:val>
                                        </p:tav>
                                      </p:tavLst>
                                    </p:anim>
                                    <p:anim calcmode="lin" valueType="num">
                                      <p:cBhvr additive="base">
                                        <p:cTn id="7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27"/>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28"/>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31"/>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32"/>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2" grpId="1" animBg="1"/>
      <p:bldP spid="26" grpId="0" animBg="1"/>
      <p:bldP spid="26" grpId="1" animBg="1"/>
      <p:bldP spid="27" grpId="0" animBg="1"/>
      <p:bldP spid="27" grpId="1" animBg="1"/>
      <p:bldP spid="28" grpId="0" animBg="1"/>
      <p:bldP spid="28" grpId="1" animBg="1"/>
      <p:bldP spid="31" grpId="0" animBg="1"/>
      <p:bldP spid="31"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33</a:t>
            </a:fld>
            <a:endParaRPr lang="es-ES" sz="1600">
              <a:solidFill>
                <a:srgbClr val="888888"/>
              </a:solidFill>
            </a:endParaRPr>
          </a:p>
        </p:txBody>
      </p:sp>
      <p:sp>
        <p:nvSpPr>
          <p:cNvPr id="25" name="18 Rectángulo"/>
          <p:cNvSpPr/>
          <p:nvPr/>
        </p:nvSpPr>
        <p:spPr bwMode="auto">
          <a:xfrm>
            <a:off x="173831" y="205871"/>
            <a:ext cx="7447691"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PRUEBAS Y RESULTADOS</a:t>
            </a:r>
            <a:endParaRPr lang="es-EC" sz="3200" b="1" dirty="0">
              <a:solidFill>
                <a:schemeClr val="bg1"/>
              </a:solidFill>
              <a:latin typeface="Calibri" panose="020F0502020204030204" pitchFamily="34" charset="0"/>
            </a:endParaRPr>
          </a:p>
        </p:txBody>
      </p:sp>
      <p:sp>
        <p:nvSpPr>
          <p:cNvPr id="35" name="18 Rectángulo"/>
          <p:cNvSpPr/>
          <p:nvPr/>
        </p:nvSpPr>
        <p:spPr bwMode="auto">
          <a:xfrm>
            <a:off x="161473" y="969234"/>
            <a:ext cx="5609131" cy="414724"/>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Comparación de las MGs con la estrategia EMS-EXG</a:t>
            </a:r>
            <a:endParaRPr lang="es-EC" sz="2000" b="1" dirty="0"/>
          </a:p>
        </p:txBody>
      </p:sp>
      <p:sp>
        <p:nvSpPr>
          <p:cNvPr id="26"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Punto C</a:t>
            </a:r>
            <a:endParaRPr lang="es-EC" b="1" dirty="0"/>
          </a:p>
        </p:txBody>
      </p:sp>
      <p:sp>
        <p:nvSpPr>
          <p:cNvPr id="27" name="18 Rectángulo"/>
          <p:cNvSpPr/>
          <p:nvPr/>
        </p:nvSpPr>
        <p:spPr bwMode="auto">
          <a:xfrm>
            <a:off x="2224576" y="1960896"/>
            <a:ext cx="2264172"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Perfil de red MG1</a:t>
            </a:r>
            <a:endParaRPr lang="es-EC" sz="1200" b="1" dirty="0"/>
          </a:p>
        </p:txBody>
      </p:sp>
      <p:sp>
        <p:nvSpPr>
          <p:cNvPr id="28" name="18 Rectángulo"/>
          <p:cNvSpPr/>
          <p:nvPr/>
        </p:nvSpPr>
        <p:spPr bwMode="auto">
          <a:xfrm>
            <a:off x="7755097" y="1960895"/>
            <a:ext cx="2264172"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Perfil de red MG2</a:t>
            </a:r>
            <a:endParaRPr lang="es-EC" sz="1200" b="1" dirty="0"/>
          </a:p>
        </p:txBody>
      </p:sp>
      <p:sp>
        <p:nvSpPr>
          <p:cNvPr id="31" name="18 Rectángulo"/>
          <p:cNvSpPr/>
          <p:nvPr/>
        </p:nvSpPr>
        <p:spPr bwMode="auto">
          <a:xfrm>
            <a:off x="7609164" y="206671"/>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Punto D</a:t>
            </a:r>
            <a:endParaRPr lang="es-EC" b="1" dirty="0"/>
          </a:p>
        </p:txBody>
      </p:sp>
      <p:pic>
        <p:nvPicPr>
          <p:cNvPr id="24" name="Picture 1130"/>
          <p:cNvPicPr/>
          <p:nvPr/>
        </p:nvPicPr>
        <p:blipFill rotWithShape="1">
          <a:blip r:embed="rId3">
            <a:extLst>
              <a:ext uri="{28A0092B-C50C-407E-A947-70E740481C1C}">
                <a14:useLocalDpi xmlns:a14="http://schemas.microsoft.com/office/drawing/2010/main" val="0"/>
              </a:ext>
            </a:extLst>
          </a:blip>
          <a:srcRect l="7844" t="4478" r="8371" b="5585"/>
          <a:stretch/>
        </p:blipFill>
        <p:spPr bwMode="auto">
          <a:xfrm>
            <a:off x="161474" y="2790869"/>
            <a:ext cx="5847070" cy="2951105"/>
          </a:xfrm>
          <a:prstGeom prst="rect">
            <a:avLst/>
          </a:prstGeom>
          <a:noFill/>
          <a:ln>
            <a:noFill/>
          </a:ln>
          <a:extLst>
            <a:ext uri="{53640926-AAD7-44D8-BBD7-CCE9431645EC}">
              <a14:shadowObscured xmlns:a14="http://schemas.microsoft.com/office/drawing/2010/main"/>
            </a:ext>
          </a:extLst>
        </p:spPr>
      </p:pic>
      <p:pic>
        <p:nvPicPr>
          <p:cNvPr id="34" name="Picture 264"/>
          <p:cNvPicPr/>
          <p:nvPr/>
        </p:nvPicPr>
        <p:blipFill rotWithShape="1">
          <a:blip r:embed="rId4">
            <a:extLst>
              <a:ext uri="{28A0092B-C50C-407E-A947-70E740481C1C}">
                <a14:useLocalDpi xmlns:a14="http://schemas.microsoft.com/office/drawing/2010/main" val="0"/>
              </a:ext>
            </a:extLst>
          </a:blip>
          <a:srcRect l="7656" t="4013" r="8612" b="5685"/>
          <a:stretch/>
        </p:blipFill>
        <p:spPr bwMode="auto">
          <a:xfrm>
            <a:off x="6107400" y="2778512"/>
            <a:ext cx="5859427" cy="2963462"/>
          </a:xfrm>
          <a:prstGeom prst="rect">
            <a:avLst/>
          </a:prstGeom>
          <a:noFill/>
          <a:ln>
            <a:noFill/>
          </a:ln>
          <a:extLst>
            <a:ext uri="{53640926-AAD7-44D8-BBD7-CCE9431645EC}">
              <a14:shadowObscured xmlns:a14="http://schemas.microsoft.com/office/drawing/2010/main"/>
            </a:ext>
          </a:extLst>
        </p:spPr>
      </p:pic>
      <p:sp>
        <p:nvSpPr>
          <p:cNvPr id="36" name="18 Rectángulo"/>
          <p:cNvSpPr/>
          <p:nvPr/>
        </p:nvSpPr>
        <p:spPr bwMode="auto">
          <a:xfrm>
            <a:off x="4806780" y="1738900"/>
            <a:ext cx="2802384"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SOC de la batería MG1</a:t>
            </a:r>
            <a:endParaRPr lang="es-EC" sz="1200" b="1" dirty="0"/>
          </a:p>
        </p:txBody>
      </p:sp>
      <p:pic>
        <p:nvPicPr>
          <p:cNvPr id="38" name="Picture 265"/>
          <p:cNvPicPr/>
          <p:nvPr/>
        </p:nvPicPr>
        <p:blipFill rotWithShape="1">
          <a:blip r:embed="rId5">
            <a:extLst>
              <a:ext uri="{28A0092B-C50C-407E-A947-70E740481C1C}">
                <a14:useLocalDpi xmlns:a14="http://schemas.microsoft.com/office/drawing/2010/main" val="0"/>
              </a:ext>
            </a:extLst>
          </a:blip>
          <a:srcRect l="7974" t="5351" r="8454" b="7023"/>
          <a:stretch/>
        </p:blipFill>
        <p:spPr bwMode="auto">
          <a:xfrm>
            <a:off x="181586" y="2828368"/>
            <a:ext cx="5826957" cy="2913606"/>
          </a:xfrm>
          <a:prstGeom prst="rect">
            <a:avLst/>
          </a:prstGeom>
          <a:noFill/>
          <a:ln>
            <a:noFill/>
          </a:ln>
          <a:extLst>
            <a:ext uri="{53640926-AAD7-44D8-BBD7-CCE9431645EC}">
              <a14:shadowObscured xmlns:a14="http://schemas.microsoft.com/office/drawing/2010/main"/>
            </a:ext>
          </a:extLst>
        </p:spPr>
      </p:pic>
      <p:pic>
        <p:nvPicPr>
          <p:cNvPr id="39" name="Picture 266"/>
          <p:cNvPicPr/>
          <p:nvPr/>
        </p:nvPicPr>
        <p:blipFill rotWithShape="1">
          <a:blip r:embed="rId6">
            <a:extLst>
              <a:ext uri="{28A0092B-C50C-407E-A947-70E740481C1C}">
                <a14:useLocalDpi xmlns:a14="http://schemas.microsoft.com/office/drawing/2010/main" val="0"/>
              </a:ext>
            </a:extLst>
          </a:blip>
          <a:srcRect l="7815" t="4013" r="8612" b="7023"/>
          <a:stretch/>
        </p:blipFill>
        <p:spPr bwMode="auto">
          <a:xfrm>
            <a:off x="6129513" y="2790868"/>
            <a:ext cx="5837313" cy="2951106"/>
          </a:xfrm>
          <a:prstGeom prst="rect">
            <a:avLst/>
          </a:prstGeom>
          <a:noFill/>
          <a:ln>
            <a:noFill/>
          </a:ln>
          <a:extLst>
            <a:ext uri="{53640926-AAD7-44D8-BBD7-CCE9431645EC}">
              <a14:shadowObscured xmlns:a14="http://schemas.microsoft.com/office/drawing/2010/main"/>
            </a:ext>
          </a:extLst>
        </p:spPr>
      </p:pic>
      <p:sp>
        <p:nvSpPr>
          <p:cNvPr id="40" name="18 Rectángulo"/>
          <p:cNvSpPr/>
          <p:nvPr/>
        </p:nvSpPr>
        <p:spPr bwMode="auto">
          <a:xfrm>
            <a:off x="2224576" y="1960662"/>
            <a:ext cx="2264172"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Perfil de red MG1</a:t>
            </a:r>
            <a:endParaRPr lang="es-EC" sz="1200" b="1" dirty="0"/>
          </a:p>
        </p:txBody>
      </p:sp>
      <p:sp>
        <p:nvSpPr>
          <p:cNvPr id="41" name="18 Rectángulo"/>
          <p:cNvSpPr/>
          <p:nvPr/>
        </p:nvSpPr>
        <p:spPr bwMode="auto">
          <a:xfrm>
            <a:off x="7755097" y="1968025"/>
            <a:ext cx="2264172"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Perfil de red MG2</a:t>
            </a:r>
            <a:endParaRPr lang="es-EC" sz="1200" b="1" dirty="0"/>
          </a:p>
        </p:txBody>
      </p:sp>
      <p:sp>
        <p:nvSpPr>
          <p:cNvPr id="42" name="18 Rectángulo"/>
          <p:cNvSpPr/>
          <p:nvPr/>
        </p:nvSpPr>
        <p:spPr bwMode="auto">
          <a:xfrm>
            <a:off x="4806780" y="1739698"/>
            <a:ext cx="2802384"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SOC de la batería MG2</a:t>
            </a:r>
            <a:endParaRPr lang="es-EC" sz="1200" b="1" dirty="0"/>
          </a:p>
        </p:txBody>
      </p:sp>
      <p:pic>
        <p:nvPicPr>
          <p:cNvPr id="37" name="Picture 1131"/>
          <p:cNvPicPr/>
          <p:nvPr/>
        </p:nvPicPr>
        <p:blipFill rotWithShape="1">
          <a:blip r:embed="rId7">
            <a:extLst>
              <a:ext uri="{28A0092B-C50C-407E-A947-70E740481C1C}">
                <a14:useLocalDpi xmlns:a14="http://schemas.microsoft.com/office/drawing/2010/main" val="0"/>
              </a:ext>
            </a:extLst>
          </a:blip>
          <a:srcRect l="7665" t="5225" r="4095" b="4095"/>
          <a:stretch/>
        </p:blipFill>
        <p:spPr bwMode="auto">
          <a:xfrm>
            <a:off x="2724864" y="2478746"/>
            <a:ext cx="6966216" cy="3642823"/>
          </a:xfrm>
          <a:prstGeom prst="rect">
            <a:avLst/>
          </a:prstGeom>
          <a:noFill/>
          <a:ln>
            <a:noFill/>
          </a:ln>
          <a:extLst>
            <a:ext uri="{53640926-AAD7-44D8-BBD7-CCE9431645EC}">
              <a14:shadowObscured xmlns:a14="http://schemas.microsoft.com/office/drawing/2010/main"/>
            </a:ext>
          </a:extLst>
        </p:spPr>
      </p:pic>
      <p:pic>
        <p:nvPicPr>
          <p:cNvPr id="43" name="Picture 1133"/>
          <p:cNvPicPr/>
          <p:nvPr/>
        </p:nvPicPr>
        <p:blipFill rotWithShape="1">
          <a:blip r:embed="rId8">
            <a:extLst>
              <a:ext uri="{28A0092B-C50C-407E-A947-70E740481C1C}">
                <a14:useLocalDpi xmlns:a14="http://schemas.microsoft.com/office/drawing/2010/main" val="0"/>
              </a:ext>
            </a:extLst>
          </a:blip>
          <a:srcRect l="7844" t="4850" r="6049" b="5955"/>
          <a:stretch/>
        </p:blipFill>
        <p:spPr bwMode="auto">
          <a:xfrm>
            <a:off x="2752264" y="2489368"/>
            <a:ext cx="6774795" cy="35407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315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ppt_x"/>
                                          </p:val>
                                        </p:tav>
                                        <p:tav tm="100000">
                                          <p:val>
                                            <p:strVal val="#ppt_x"/>
                                          </p:val>
                                        </p:tav>
                                      </p:tavLst>
                                    </p:anim>
                                    <p:anim calcmode="lin" valueType="num">
                                      <p:cBhvr additive="base">
                                        <p:cTn id="2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4"/>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36"/>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7"/>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additive="base">
                                        <p:cTn id="59" dur="500" fill="hold"/>
                                        <p:tgtEl>
                                          <p:spTgt spid="40"/>
                                        </p:tgtEl>
                                        <p:attrNameLst>
                                          <p:attrName>ppt_x</p:attrName>
                                        </p:attrNameLst>
                                      </p:cBhvr>
                                      <p:tavLst>
                                        <p:tav tm="0">
                                          <p:val>
                                            <p:strVal val="#ppt_x"/>
                                          </p:val>
                                        </p:tav>
                                        <p:tav tm="100000">
                                          <p:val>
                                            <p:strVal val="#ppt_x"/>
                                          </p:val>
                                        </p:tav>
                                      </p:tavLst>
                                    </p:anim>
                                    <p:anim calcmode="lin" valueType="num">
                                      <p:cBhvr additive="base">
                                        <p:cTn id="60" dur="500" fill="hold"/>
                                        <p:tgtEl>
                                          <p:spTgt spid="40"/>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500" fill="hold"/>
                                        <p:tgtEl>
                                          <p:spTgt spid="38"/>
                                        </p:tgtEl>
                                        <p:attrNameLst>
                                          <p:attrName>ppt_x</p:attrName>
                                        </p:attrNameLst>
                                      </p:cBhvr>
                                      <p:tavLst>
                                        <p:tav tm="0">
                                          <p:val>
                                            <p:strVal val="#ppt_x"/>
                                          </p:val>
                                        </p:tav>
                                        <p:tav tm="100000">
                                          <p:val>
                                            <p:strVal val="#ppt_x"/>
                                          </p:val>
                                        </p:tav>
                                      </p:tavLst>
                                    </p:anim>
                                    <p:anim calcmode="lin" valueType="num">
                                      <p:cBhvr additive="base">
                                        <p:cTn id="6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500" fill="hold"/>
                                        <p:tgtEl>
                                          <p:spTgt spid="41"/>
                                        </p:tgtEl>
                                        <p:attrNameLst>
                                          <p:attrName>ppt_x</p:attrName>
                                        </p:attrNameLst>
                                      </p:cBhvr>
                                      <p:tavLst>
                                        <p:tav tm="0">
                                          <p:val>
                                            <p:strVal val="#ppt_x"/>
                                          </p:val>
                                        </p:tav>
                                        <p:tav tm="100000">
                                          <p:val>
                                            <p:strVal val="#ppt_x"/>
                                          </p:val>
                                        </p:tav>
                                      </p:tavLst>
                                    </p:anim>
                                    <p:anim calcmode="lin" valueType="num">
                                      <p:cBhvr additive="base">
                                        <p:cTn id="70" dur="500" fill="hold"/>
                                        <p:tgtEl>
                                          <p:spTgt spid="41"/>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9"/>
                                        </p:tgtEl>
                                        <p:attrNameLst>
                                          <p:attrName>style.visibility</p:attrName>
                                        </p:attrNameLst>
                                      </p:cBhvr>
                                      <p:to>
                                        <p:strVal val="visible"/>
                                      </p:to>
                                    </p:set>
                                    <p:anim calcmode="lin" valueType="num">
                                      <p:cBhvr additive="base">
                                        <p:cTn id="73" dur="500" fill="hold"/>
                                        <p:tgtEl>
                                          <p:spTgt spid="39"/>
                                        </p:tgtEl>
                                        <p:attrNameLst>
                                          <p:attrName>ppt_x</p:attrName>
                                        </p:attrNameLst>
                                      </p:cBhvr>
                                      <p:tavLst>
                                        <p:tav tm="0">
                                          <p:val>
                                            <p:strVal val="#ppt_x"/>
                                          </p:val>
                                        </p:tav>
                                        <p:tav tm="100000">
                                          <p:val>
                                            <p:strVal val="#ppt_x"/>
                                          </p:val>
                                        </p:tav>
                                      </p:tavLst>
                                    </p:anim>
                                    <p:anim calcmode="lin" valueType="num">
                                      <p:cBhvr additive="base">
                                        <p:cTn id="7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40"/>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38"/>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41"/>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39"/>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additive="base">
                                        <p:cTn id="89" dur="500" fill="hold"/>
                                        <p:tgtEl>
                                          <p:spTgt spid="42"/>
                                        </p:tgtEl>
                                        <p:attrNameLst>
                                          <p:attrName>ppt_x</p:attrName>
                                        </p:attrNameLst>
                                      </p:cBhvr>
                                      <p:tavLst>
                                        <p:tav tm="0">
                                          <p:val>
                                            <p:strVal val="#ppt_x"/>
                                          </p:val>
                                        </p:tav>
                                        <p:tav tm="100000">
                                          <p:val>
                                            <p:strVal val="#ppt_x"/>
                                          </p:val>
                                        </p:tav>
                                      </p:tavLst>
                                    </p:anim>
                                    <p:anim calcmode="lin" valueType="num">
                                      <p:cBhvr additive="base">
                                        <p:cTn id="90" dur="500" fill="hold"/>
                                        <p:tgtEl>
                                          <p:spTgt spid="42"/>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additive="base">
                                        <p:cTn id="93" dur="500" fill="hold"/>
                                        <p:tgtEl>
                                          <p:spTgt spid="43"/>
                                        </p:tgtEl>
                                        <p:attrNameLst>
                                          <p:attrName>ppt_x</p:attrName>
                                        </p:attrNameLst>
                                      </p:cBhvr>
                                      <p:tavLst>
                                        <p:tav tm="0">
                                          <p:val>
                                            <p:strVal val="#ppt_x"/>
                                          </p:val>
                                        </p:tav>
                                        <p:tav tm="100000">
                                          <p:val>
                                            <p:strVal val="#ppt_x"/>
                                          </p:val>
                                        </p:tav>
                                      </p:tavLst>
                                    </p:anim>
                                    <p:anim calcmode="lin" valueType="num">
                                      <p:cBhvr additive="base">
                                        <p:cTn id="9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7" grpId="1" animBg="1"/>
      <p:bldP spid="28" grpId="0" animBg="1"/>
      <p:bldP spid="28" grpId="1" animBg="1"/>
      <p:bldP spid="31" grpId="0" animBg="1"/>
      <p:bldP spid="36" grpId="0" animBg="1"/>
      <p:bldP spid="36" grpId="1" animBg="1"/>
      <p:bldP spid="40" grpId="0" animBg="1"/>
      <p:bldP spid="40" grpId="1" animBg="1"/>
      <p:bldP spid="41" grpId="0" animBg="1"/>
      <p:bldP spid="41" grpId="1" animBg="1"/>
      <p:bldP spid="4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7032881" cy="480053"/>
          </a:xfrm>
          <a:prstGeom prst="rect">
            <a:avLst/>
          </a:prstGeom>
          <a:solidFill>
            <a:schemeClr val="accent1">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Conclusiones y Recomendaciones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03243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34</a:t>
            </a:fld>
            <a:endParaRPr lang="es-ES" sz="1600">
              <a:solidFill>
                <a:srgbClr val="888888"/>
              </a:solidFill>
            </a:endParaRPr>
          </a:p>
        </p:txBody>
      </p:sp>
      <p:sp>
        <p:nvSpPr>
          <p:cNvPr id="5" name="Rectángulo 4"/>
          <p:cNvSpPr/>
          <p:nvPr/>
        </p:nvSpPr>
        <p:spPr>
          <a:xfrm>
            <a:off x="472353" y="985661"/>
            <a:ext cx="10678331" cy="5553251"/>
          </a:xfrm>
          <a:prstGeom prst="rect">
            <a:avLst/>
          </a:prstGeom>
        </p:spPr>
        <p:txBody>
          <a:bodyPr wrap="square">
            <a:spAutoFit/>
          </a:bodyPr>
          <a:lstStyle/>
          <a:p>
            <a:pPr marL="285750" lvl="0" indent="-285750" algn="just">
              <a:lnSpc>
                <a:spcPct val="200000"/>
              </a:lnSpc>
              <a:spcAft>
                <a:spcPts val="800"/>
              </a:spcAft>
              <a:buFont typeface="Arial" panose="020B0604020202020204" pitchFamily="34" charset="0"/>
              <a:buChar char="•"/>
            </a:pPr>
            <a:r>
              <a:rPr lang="es-EC" dirty="0"/>
              <a:t>El presente trabajo de investigación ha mostrado el diseño de una estrategia de gestión energética para el intercambio de potencia entre dos microrredes residenciales basado en un controlador FLC con 64 reglas, el cual analiza el perfil de potencia, el estado de carga actual de las baterías y la potencia neta </a:t>
            </a:r>
            <a:r>
              <a:rPr lang="es-ES" dirty="0"/>
              <a:t>promedio</a:t>
            </a:r>
            <a:r>
              <a:rPr lang="es-EC" dirty="0"/>
              <a:t> generada en las microrredes. El diseño del EMS se fundamenta en el intercambio de potencia a través del excedente de potencia encontrada en el perfil de red de las MGs, mediante siete casos de intercambio: El primer y segundo caso de intercambio radica en compartir potencia a través de los perfiles de red de las MGs, por otro lado del tercer al séptimo caso de intercambio se incorpora al análisis el </a:t>
            </a:r>
            <a:r>
              <a:rPr lang="es-EC" i="1" dirty="0"/>
              <a:t>SOC</a:t>
            </a:r>
            <a:r>
              <a:rPr lang="es-EC" dirty="0"/>
              <a:t> de la batería y la potencia neta promedio de las microrredes, con la finalidad de inyectar potencia, procedente de los perfiles de red de las MGs, hacia las baterías de tal forma que aumente el </a:t>
            </a:r>
            <a:r>
              <a:rPr lang="es-EC" i="1" dirty="0"/>
              <a:t>SOC</a:t>
            </a:r>
            <a:r>
              <a:rPr lang="es-EC" dirty="0"/>
              <a:t> de las mismas y las mantenga en límites seguros para satisfacer la demanda de las cargas. </a:t>
            </a:r>
            <a:endParaRPr lang="es-EC"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18 Rectángulo"/>
          <p:cNvSpPr/>
          <p:nvPr/>
        </p:nvSpPr>
        <p:spPr bwMode="auto">
          <a:xfrm>
            <a:off x="7206712"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1. Conclusiones</a:t>
            </a:r>
            <a:endParaRPr lang="es-EC" b="1" dirty="0"/>
          </a:p>
        </p:txBody>
      </p:sp>
    </p:spTree>
    <p:extLst>
      <p:ext uri="{BB962C8B-B14F-4D97-AF65-F5344CB8AC3E}">
        <p14:creationId xmlns:p14="http://schemas.microsoft.com/office/powerpoint/2010/main" val="16821331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7032881" cy="480053"/>
          </a:xfrm>
          <a:prstGeom prst="rect">
            <a:avLst/>
          </a:prstGeom>
          <a:solidFill>
            <a:schemeClr val="accent1">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Conclusiones y Recomendaciones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03243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35</a:t>
            </a:fld>
            <a:endParaRPr lang="es-ES" sz="1600">
              <a:solidFill>
                <a:srgbClr val="888888"/>
              </a:solidFill>
            </a:endParaRPr>
          </a:p>
        </p:txBody>
      </p:sp>
      <p:sp>
        <p:nvSpPr>
          <p:cNvPr id="5" name="Rectángulo 4"/>
          <p:cNvSpPr/>
          <p:nvPr/>
        </p:nvSpPr>
        <p:spPr>
          <a:xfrm>
            <a:off x="266207" y="701417"/>
            <a:ext cx="10678331" cy="5734903"/>
          </a:xfrm>
          <a:prstGeom prst="rect">
            <a:avLst/>
          </a:prstGeom>
        </p:spPr>
        <p:txBody>
          <a:bodyPr wrap="square">
            <a:spAutoFit/>
          </a:bodyPr>
          <a:lstStyle/>
          <a:p>
            <a:pPr marL="285750" indent="-285750" algn="just">
              <a:lnSpc>
                <a:spcPct val="200000"/>
              </a:lnSpc>
              <a:spcAft>
                <a:spcPts val="800"/>
              </a:spcAft>
              <a:buFont typeface="Arial" panose="020B0604020202020204" pitchFamily="34" charset="0"/>
              <a:buChar char="•"/>
            </a:pPr>
            <a:r>
              <a:rPr lang="es-EC" dirty="0" smtClean="0"/>
              <a:t>Los perfiles </a:t>
            </a:r>
            <a:r>
              <a:rPr lang="es-EC" dirty="0"/>
              <a:t>de generación y consumo de potencia para la MG2 fueron generadas tras modificar los datos de la microrred obtenido en la estrategia EMS-FC descrita anteriormente, la razón de ello es conseguir una microrred con alta generación de energía y con bajo consumo de potencia por parte de las cargas, y así evidenciar el intercambio energético realizado por las MGs tras el diseño y simulación del EMS-EXG propuesto en el presente proyecto</a:t>
            </a:r>
            <a:endParaRPr lang="es-EC" dirty="0" smtClean="0">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just">
              <a:lnSpc>
                <a:spcPct val="200000"/>
              </a:lnSpc>
              <a:spcAft>
                <a:spcPts val="800"/>
              </a:spcAft>
              <a:buFont typeface="Arial" panose="020B0604020202020204" pitchFamily="34" charset="0"/>
              <a:buChar char="•"/>
            </a:pPr>
            <a:r>
              <a:rPr lang="es-EC" dirty="0" smtClean="0"/>
              <a:t>El </a:t>
            </a:r>
            <a:r>
              <a:rPr lang="es-EC" dirty="0"/>
              <a:t>sistema implementado cumple con la estrategia de gestión energética y el correcto balance de las potencias que intervienen en las microrredes, donde se observa que la mayor parte de la potencia intercambiada por el perfil de potencia corresponde a la potencia brindada por la MG2 con un valor de potencia de 161.44 (kW) comparada con la MG1 que posee un total de potencia compartida de 130.27 (kW) al año de estudio</a:t>
            </a:r>
            <a:endParaRPr lang="es-EC"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18 Rectángulo"/>
          <p:cNvSpPr/>
          <p:nvPr/>
        </p:nvSpPr>
        <p:spPr bwMode="auto">
          <a:xfrm>
            <a:off x="7206712"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1. Conclusiones</a:t>
            </a:r>
            <a:endParaRPr lang="es-EC" b="1" dirty="0"/>
          </a:p>
        </p:txBody>
      </p:sp>
    </p:spTree>
    <p:extLst>
      <p:ext uri="{BB962C8B-B14F-4D97-AF65-F5344CB8AC3E}">
        <p14:creationId xmlns:p14="http://schemas.microsoft.com/office/powerpoint/2010/main" val="36192881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7032881" cy="480053"/>
          </a:xfrm>
          <a:prstGeom prst="rect">
            <a:avLst/>
          </a:prstGeom>
          <a:solidFill>
            <a:schemeClr val="accent1">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Conclusiones y Recomendaciones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03243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36</a:t>
            </a:fld>
            <a:endParaRPr lang="es-ES" sz="1600">
              <a:solidFill>
                <a:srgbClr val="888888"/>
              </a:solidFill>
            </a:endParaRPr>
          </a:p>
        </p:txBody>
      </p:sp>
      <p:sp>
        <p:nvSpPr>
          <p:cNvPr id="5" name="Rectángulo 4"/>
          <p:cNvSpPr/>
          <p:nvPr/>
        </p:nvSpPr>
        <p:spPr>
          <a:xfrm>
            <a:off x="566457" y="1082056"/>
            <a:ext cx="10678331" cy="4547848"/>
          </a:xfrm>
          <a:prstGeom prst="rect">
            <a:avLst/>
          </a:prstGeom>
        </p:spPr>
        <p:txBody>
          <a:bodyPr wrap="square">
            <a:spAutoFit/>
          </a:bodyPr>
          <a:lstStyle/>
          <a:p>
            <a:pPr marL="285750" indent="-285750" algn="just">
              <a:lnSpc>
                <a:spcPct val="200000"/>
              </a:lnSpc>
              <a:spcAft>
                <a:spcPts val="800"/>
              </a:spcAft>
              <a:buFont typeface="Arial" panose="020B0604020202020204" pitchFamily="34" charset="0"/>
              <a:buChar char="•"/>
            </a:pPr>
            <a:r>
              <a:rPr lang="es-EC" dirty="0" smtClean="0"/>
              <a:t>Mediante los resultados simulados en el software de </a:t>
            </a:r>
            <a:r>
              <a:rPr lang="es-EC" dirty="0" err="1" smtClean="0"/>
              <a:t>Matlab</a:t>
            </a:r>
            <a:r>
              <a:rPr lang="es-EC" dirty="0" smtClean="0"/>
              <a:t> se logró visualizar que </a:t>
            </a:r>
            <a:r>
              <a:rPr lang="es-ES" dirty="0" smtClean="0"/>
              <a:t>el máximo porcentaje de potencia intercambiada por las MGs (dado por el FLC), fue de alrededor del 10</a:t>
            </a:r>
            <a:r>
              <a:rPr lang="es-ES" i="1" dirty="0" smtClean="0"/>
              <a:t>%</a:t>
            </a:r>
            <a:r>
              <a:rPr lang="es-EC" dirty="0" smtClean="0"/>
              <a:t>, valor suficiente para reducir los picos y fluctuaciones de los perfiles de red y los índices de calidad de las MGs.</a:t>
            </a:r>
            <a:endParaRPr lang="es-EC" dirty="0" smtClean="0">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just">
              <a:lnSpc>
                <a:spcPct val="200000"/>
              </a:lnSpc>
              <a:spcAft>
                <a:spcPts val="800"/>
              </a:spcAft>
              <a:buFont typeface="Arial" panose="020B0604020202020204" pitchFamily="34" charset="0"/>
              <a:buChar char="•"/>
            </a:pPr>
            <a:r>
              <a:rPr lang="es-EC" dirty="0" smtClean="0"/>
              <a:t>Al  </a:t>
            </a:r>
            <a:r>
              <a:rPr lang="es-EC" dirty="0"/>
              <a:t>comparar los perfiles de potencia de la red original con el EMS-EXG propuesto, se obtiene una disminución de las fluctuaciones positivas y negativas de la MG1 en un 3.87% y 3.52% respectivamente, en comparación con la MG2 cuyas fluctuaciones positivas y negativas disminuyen un 2.23% y 5.73%, de esta manera se confirma que la MG2 comparte mayor cantidad de potencia, debido a que presenta una mayor reducción de su perfil de red </a:t>
            </a:r>
            <a:r>
              <a:rPr lang="es-EC" dirty="0" smtClean="0"/>
              <a:t>negativo.</a:t>
            </a:r>
            <a:endParaRPr lang="es-EC"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18 Rectángulo"/>
          <p:cNvSpPr/>
          <p:nvPr/>
        </p:nvSpPr>
        <p:spPr bwMode="auto">
          <a:xfrm>
            <a:off x="7206712"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1. Conclusiones</a:t>
            </a:r>
            <a:endParaRPr lang="es-EC" b="1" dirty="0"/>
          </a:p>
        </p:txBody>
      </p:sp>
    </p:spTree>
    <p:extLst>
      <p:ext uri="{BB962C8B-B14F-4D97-AF65-F5344CB8AC3E}">
        <p14:creationId xmlns:p14="http://schemas.microsoft.com/office/powerpoint/2010/main" val="41260394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7032881" cy="480053"/>
          </a:xfrm>
          <a:prstGeom prst="rect">
            <a:avLst/>
          </a:prstGeom>
          <a:solidFill>
            <a:schemeClr val="accent1">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Conclusiones y Recomendaciones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03243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37</a:t>
            </a:fld>
            <a:endParaRPr lang="es-ES" sz="1600">
              <a:solidFill>
                <a:srgbClr val="888888"/>
              </a:solidFill>
            </a:endParaRPr>
          </a:p>
        </p:txBody>
      </p:sp>
      <p:sp>
        <p:nvSpPr>
          <p:cNvPr id="5" name="Rectángulo 4"/>
          <p:cNvSpPr/>
          <p:nvPr/>
        </p:nvSpPr>
        <p:spPr>
          <a:xfrm>
            <a:off x="552810" y="1013470"/>
            <a:ext cx="10678331" cy="4626908"/>
          </a:xfrm>
          <a:prstGeom prst="rect">
            <a:avLst/>
          </a:prstGeom>
        </p:spPr>
        <p:txBody>
          <a:bodyPr wrap="square">
            <a:spAutoFit/>
          </a:bodyPr>
          <a:lstStyle/>
          <a:p>
            <a:pPr marL="285750" indent="-285750" algn="just">
              <a:lnSpc>
                <a:spcPct val="200000"/>
              </a:lnSpc>
              <a:spcAft>
                <a:spcPts val="800"/>
              </a:spcAft>
              <a:buFont typeface="Arial" panose="020B0604020202020204" pitchFamily="34" charset="0"/>
              <a:buChar char="•"/>
            </a:pPr>
            <a:r>
              <a:rPr lang="es-ES" dirty="0"/>
              <a:t>La estrategia EMS-EXG propuesta logra una apreciable reducción en la magnitud todos los índices de calidad definidos con respecto a la estrategia anterior. En resumen los indicadores de calidad </a:t>
            </a:r>
            <a:r>
              <a:rPr lang="es-ES" i="1" dirty="0"/>
              <a:t>P</a:t>
            </a:r>
            <a:r>
              <a:rPr lang="es-ES" i="1" baseline="-25000" dirty="0"/>
              <a:t>G, MAX</a:t>
            </a:r>
            <a:r>
              <a:rPr lang="es-ES" i="1" dirty="0"/>
              <a:t>, P</a:t>
            </a:r>
            <a:r>
              <a:rPr lang="es-ES" i="1" baseline="-25000" dirty="0"/>
              <a:t>G, MIN</a:t>
            </a:r>
            <a:r>
              <a:rPr lang="es-ES" i="1" dirty="0"/>
              <a:t>, MPD, APD y PPV </a:t>
            </a:r>
            <a:r>
              <a:rPr lang="es-ES" dirty="0"/>
              <a:t>se han reducido en 0.53%, 1.34%, 6.65%, 0.27% y 0.36%, respectivamente para la MG1 y en 0.63%, 6.6%, 1.90%, 1.98% y 6.27% para la MG2, lo que confirma la reducción de los índices de calidad de las MGs a través el EMS-EXG </a:t>
            </a:r>
            <a:r>
              <a:rPr lang="es-ES" dirty="0" smtClean="0"/>
              <a:t>propuesto.</a:t>
            </a:r>
          </a:p>
          <a:p>
            <a:pPr marL="285750" indent="-285750" algn="just">
              <a:lnSpc>
                <a:spcPct val="200000"/>
              </a:lnSpc>
              <a:spcAft>
                <a:spcPts val="800"/>
              </a:spcAft>
              <a:buFont typeface="Arial" panose="020B0604020202020204" pitchFamily="34" charset="0"/>
              <a:buChar char="•"/>
            </a:pPr>
            <a:r>
              <a:rPr lang="es-EC" dirty="0" smtClean="0"/>
              <a:t>Los </a:t>
            </a:r>
            <a:r>
              <a:rPr lang="es-EC" dirty="0"/>
              <a:t>resultados obtenidos demuestran que además del intercambio de potencia, las microrredes suavizan el perfil de potencia y reducen los índices de calidad respecto a sus valores de referencia, por lo tanto se puede constatar que existe una mejora del rendimiento de cada microrred al trabajar de manera </a:t>
            </a:r>
            <a:r>
              <a:rPr lang="es-EC" dirty="0" smtClean="0"/>
              <a:t>conjunta.</a:t>
            </a:r>
          </a:p>
        </p:txBody>
      </p:sp>
      <p:sp>
        <p:nvSpPr>
          <p:cNvPr id="6" name="18 Rectángulo"/>
          <p:cNvSpPr/>
          <p:nvPr/>
        </p:nvSpPr>
        <p:spPr bwMode="auto">
          <a:xfrm>
            <a:off x="7206712"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1. Conclusiones</a:t>
            </a:r>
            <a:endParaRPr lang="es-EC" b="1" dirty="0"/>
          </a:p>
        </p:txBody>
      </p:sp>
    </p:spTree>
    <p:extLst>
      <p:ext uri="{BB962C8B-B14F-4D97-AF65-F5344CB8AC3E}">
        <p14:creationId xmlns:p14="http://schemas.microsoft.com/office/powerpoint/2010/main" val="27679802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7032881" cy="480053"/>
          </a:xfrm>
          <a:prstGeom prst="rect">
            <a:avLst/>
          </a:prstGeom>
          <a:solidFill>
            <a:schemeClr val="accent1">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Conclusiones y Recomendaciones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03243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38</a:t>
            </a:fld>
            <a:endParaRPr lang="es-ES" sz="1600">
              <a:solidFill>
                <a:srgbClr val="888888"/>
              </a:solidFill>
            </a:endParaRPr>
          </a:p>
        </p:txBody>
      </p:sp>
      <p:sp>
        <p:nvSpPr>
          <p:cNvPr id="5" name="Rectángulo 4"/>
          <p:cNvSpPr/>
          <p:nvPr/>
        </p:nvSpPr>
        <p:spPr>
          <a:xfrm>
            <a:off x="675469" y="1190889"/>
            <a:ext cx="10678331" cy="4072910"/>
          </a:xfrm>
          <a:prstGeom prst="rect">
            <a:avLst/>
          </a:prstGeom>
        </p:spPr>
        <p:txBody>
          <a:bodyPr wrap="square">
            <a:spAutoFit/>
          </a:bodyPr>
          <a:lstStyle/>
          <a:p>
            <a:pPr marL="285750" indent="-285750">
              <a:lnSpc>
                <a:spcPct val="200000"/>
              </a:lnSpc>
              <a:spcAft>
                <a:spcPts val="800"/>
              </a:spcAft>
              <a:buFont typeface="Arial" panose="020B0604020202020204" pitchFamily="34" charset="0"/>
              <a:buChar char="•"/>
            </a:pPr>
            <a:r>
              <a:rPr lang="es-ES" dirty="0" smtClean="0"/>
              <a:t>El beneficio de compartir potencia entre microrredes implica un ahorro económico debido a que es potencia no suministrada por la red eléctrica, así se promueve la independencia, la fiabilidad del suministro y la seguridad energética.</a:t>
            </a:r>
            <a:endParaRPr lang="es-EC" dirty="0" smtClean="0">
              <a:latin typeface="Times New Roman" panose="02020603050405020304" pitchFamily="18" charset="0"/>
              <a:ea typeface="Tahoma" panose="020B0604030504040204" pitchFamily="34" charset="0"/>
              <a:cs typeface="Times New Roman" panose="02020603050405020304" pitchFamily="18" charset="0"/>
            </a:endParaRPr>
          </a:p>
          <a:p>
            <a:pPr marL="285750" lvl="0" indent="-285750">
              <a:lnSpc>
                <a:spcPct val="200000"/>
              </a:lnSpc>
              <a:spcAft>
                <a:spcPts val="800"/>
              </a:spcAft>
              <a:buFont typeface="Arial" panose="020B0604020202020204" pitchFamily="34" charset="0"/>
              <a:buChar char="•"/>
            </a:pPr>
            <a:r>
              <a:rPr lang="es-EC" dirty="0" smtClean="0"/>
              <a:t>El </a:t>
            </a:r>
            <a:r>
              <a:rPr lang="es-EC" dirty="0"/>
              <a:t>EMS-EXG propuesto sería capaz de intercambiar mayor potencia entre las dos MGs, sin embargo los índices de calidad se verían afectados (al aumentar su magnitud) y no llegaría a cumplir los objetivos trazados en el presente trabajo de investigación, debido a que estos permiten evaluar el correcto comportamiento de los perfiles de red</a:t>
            </a:r>
            <a:r>
              <a:rPr lang="es-EC" dirty="0" smtClean="0"/>
              <a:t>.</a:t>
            </a:r>
            <a:endParaRPr lang="es-ES" dirty="0"/>
          </a:p>
        </p:txBody>
      </p:sp>
      <p:sp>
        <p:nvSpPr>
          <p:cNvPr id="6" name="18 Rectángulo"/>
          <p:cNvSpPr/>
          <p:nvPr/>
        </p:nvSpPr>
        <p:spPr bwMode="auto">
          <a:xfrm>
            <a:off x="7206712"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1. Conclusiones</a:t>
            </a:r>
            <a:endParaRPr lang="es-EC" b="1" dirty="0"/>
          </a:p>
        </p:txBody>
      </p:sp>
    </p:spTree>
    <p:extLst>
      <p:ext uri="{BB962C8B-B14F-4D97-AF65-F5344CB8AC3E}">
        <p14:creationId xmlns:p14="http://schemas.microsoft.com/office/powerpoint/2010/main" val="1056593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7032881" cy="480053"/>
          </a:xfrm>
          <a:prstGeom prst="rect">
            <a:avLst/>
          </a:prstGeom>
          <a:solidFill>
            <a:schemeClr val="accent1">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Conclusiones y Recomendaciones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03243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39</a:t>
            </a:fld>
            <a:endParaRPr lang="es-ES" sz="1600">
              <a:solidFill>
                <a:srgbClr val="888888"/>
              </a:solidFill>
            </a:endParaRPr>
          </a:p>
        </p:txBody>
      </p:sp>
      <p:sp>
        <p:nvSpPr>
          <p:cNvPr id="5" name="Rectángulo 4"/>
          <p:cNvSpPr/>
          <p:nvPr/>
        </p:nvSpPr>
        <p:spPr>
          <a:xfrm>
            <a:off x="675469" y="1190889"/>
            <a:ext cx="10678331" cy="4729500"/>
          </a:xfrm>
          <a:prstGeom prst="rect">
            <a:avLst/>
          </a:prstGeom>
        </p:spPr>
        <p:txBody>
          <a:bodyPr wrap="square">
            <a:spAutoFit/>
          </a:bodyPr>
          <a:lstStyle/>
          <a:p>
            <a:pPr marL="285750" lvl="0" indent="-285750" algn="just">
              <a:lnSpc>
                <a:spcPct val="200000"/>
              </a:lnSpc>
              <a:spcAft>
                <a:spcPts val="800"/>
              </a:spcAft>
              <a:buFont typeface="Arial" panose="020B0604020202020204" pitchFamily="34" charset="0"/>
              <a:buChar char="•"/>
            </a:pPr>
            <a:r>
              <a:rPr lang="es-EC" dirty="0" smtClean="0"/>
              <a:t>En </a:t>
            </a:r>
            <a:r>
              <a:rPr lang="es-EC" dirty="0"/>
              <a:t>el caso de que se pretenda sustituir alguna de las MGs por una nueva, se recomienda analizar previamente los perfiles de generación de potencia y demanda de carga de la misma, </a:t>
            </a:r>
            <a:r>
              <a:rPr lang="es-EC" dirty="0" smtClean="0"/>
              <a:t> y con ello </a:t>
            </a:r>
            <a:r>
              <a:rPr lang="es-EC" dirty="0"/>
              <a:t>ajustar los parámetros del controlador FLC de la estrategia EMS-EXG propuesta, </a:t>
            </a:r>
            <a:r>
              <a:rPr lang="es-EC" dirty="0" smtClean="0"/>
              <a:t>de esta manera se evita que </a:t>
            </a:r>
            <a:r>
              <a:rPr lang="es-EC" dirty="0"/>
              <a:t>los indicadores de calidad de las MGs aumenten significativamente. </a:t>
            </a:r>
            <a:endParaRPr lang="es-EC" dirty="0" smtClean="0"/>
          </a:p>
          <a:p>
            <a:pPr marL="285750" indent="-285750" algn="just">
              <a:lnSpc>
                <a:spcPct val="200000"/>
              </a:lnSpc>
              <a:spcAft>
                <a:spcPts val="800"/>
              </a:spcAft>
              <a:buFont typeface="Arial" panose="020B0604020202020204" pitchFamily="34" charset="0"/>
              <a:buChar char="•"/>
            </a:pPr>
            <a:r>
              <a:rPr lang="es-EC" dirty="0">
                <a:latin typeface="Times New Roman" panose="02020603050405020304" pitchFamily="18" charset="0"/>
                <a:ea typeface="Tahoma" panose="020B0604030504040204" pitchFamily="34" charset="0"/>
                <a:cs typeface="Times New Roman" panose="02020603050405020304" pitchFamily="18" charset="0"/>
              </a:rPr>
              <a:t>Para futuros trabajos se recomienda </a:t>
            </a:r>
            <a:r>
              <a:rPr lang="es-EC" dirty="0" smtClean="0">
                <a:latin typeface="Times New Roman" panose="02020603050405020304" pitchFamily="18" charset="0"/>
                <a:ea typeface="Tahoma" panose="020B0604030504040204" pitchFamily="34" charset="0"/>
                <a:cs typeface="Times New Roman" panose="02020603050405020304" pitchFamily="18" charset="0"/>
              </a:rPr>
              <a:t>sustituir el FLC-FC propio de cada microrred por un FLC que permita determinar el perfil de red y a la vez intercambiar potencia entre ellas, de esta manera se pretende optimizar el tiempo de ejecución del programa y a la vez se lograría la escalabilidad del proyecto.</a:t>
            </a:r>
            <a:endParaRPr lang="es-EC" dirty="0">
              <a:latin typeface="Times New Roman" panose="02020603050405020304" pitchFamily="18" charset="0"/>
              <a:ea typeface="Tahoma" panose="020B0604030504040204" pitchFamily="34" charset="0"/>
              <a:cs typeface="Times New Roman" panose="02020603050405020304" pitchFamily="18" charset="0"/>
            </a:endParaRPr>
          </a:p>
          <a:p>
            <a:pPr marL="285750" lvl="0" indent="-285750">
              <a:lnSpc>
                <a:spcPct val="200000"/>
              </a:lnSpc>
              <a:spcAft>
                <a:spcPts val="800"/>
              </a:spcAft>
              <a:buFont typeface="Arial" panose="020B0604020202020204" pitchFamily="34" charset="0"/>
              <a:buChar char="•"/>
            </a:pPr>
            <a:endParaRPr lang="es-ES" dirty="0"/>
          </a:p>
        </p:txBody>
      </p:sp>
      <p:sp>
        <p:nvSpPr>
          <p:cNvPr id="6" name="18 Rectángulo"/>
          <p:cNvSpPr/>
          <p:nvPr/>
        </p:nvSpPr>
        <p:spPr bwMode="auto">
          <a:xfrm>
            <a:off x="7206712"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a:t>2</a:t>
            </a:r>
            <a:r>
              <a:rPr lang="es-EC" b="1" dirty="0" smtClean="0"/>
              <a:t>. Recomendaciones</a:t>
            </a:r>
            <a:endParaRPr lang="es-EC" b="1" dirty="0"/>
          </a:p>
        </p:txBody>
      </p:sp>
    </p:spTree>
    <p:extLst>
      <p:ext uri="{BB962C8B-B14F-4D97-AF65-F5344CB8AC3E}">
        <p14:creationId xmlns:p14="http://schemas.microsoft.com/office/powerpoint/2010/main" val="1730282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7447691" cy="480053"/>
          </a:xfrm>
          <a:prstGeom prst="rect">
            <a:avLst/>
          </a:prstGeom>
          <a:solidFill>
            <a:schemeClr val="accent5">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INTRODUCCIÓN</a:t>
            </a:r>
            <a:endParaRPr lang="es-EC" sz="3200" b="1" dirty="0">
              <a:solidFill>
                <a:schemeClr val="bg1"/>
              </a:solidFill>
              <a:latin typeface="Calibri" panose="020F0502020204030204" pitchFamily="34" charset="0"/>
            </a:endParaRP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4</a:t>
            </a:fld>
            <a:endParaRPr lang="es-ES" sz="1600">
              <a:solidFill>
                <a:srgbClr val="888888"/>
              </a:solidFill>
            </a:endParaRPr>
          </a:p>
        </p:txBody>
      </p:sp>
      <p:sp>
        <p:nvSpPr>
          <p:cNvPr id="7" name="18 Rectángulo"/>
          <p:cNvSpPr/>
          <p:nvPr/>
        </p:nvSpPr>
        <p:spPr bwMode="auto">
          <a:xfrm>
            <a:off x="173831" y="872805"/>
            <a:ext cx="5381896"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Microrred (MG)</a:t>
            </a:r>
            <a:endParaRPr lang="es-EC" sz="2000" b="1" dirty="0"/>
          </a:p>
        </p:txBody>
      </p:sp>
      <p:sp>
        <p:nvSpPr>
          <p:cNvPr id="14" name="18 Rectángulo"/>
          <p:cNvSpPr/>
          <p:nvPr/>
        </p:nvSpPr>
        <p:spPr bwMode="auto">
          <a:xfrm>
            <a:off x="1119760" y="1865838"/>
            <a:ext cx="2777916"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Aisladas a la red eléctrica</a:t>
            </a:r>
            <a:endParaRPr lang="es-EC" b="1" dirty="0"/>
          </a:p>
        </p:txBody>
      </p:sp>
      <p:sp>
        <p:nvSpPr>
          <p:cNvPr id="15" name="18 Rectángulo"/>
          <p:cNvSpPr/>
          <p:nvPr/>
        </p:nvSpPr>
        <p:spPr bwMode="auto">
          <a:xfrm>
            <a:off x="1119760" y="1865838"/>
            <a:ext cx="3198878" cy="416301"/>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Conectadas a la red eléctrica</a:t>
            </a:r>
            <a:endParaRPr lang="es-EC" b="1" dirty="0"/>
          </a:p>
        </p:txBody>
      </p:sp>
      <p:sp>
        <p:nvSpPr>
          <p:cNvPr id="11"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1. Antecedentes</a:t>
            </a:r>
            <a:endParaRPr lang="es-EC" b="1" dirty="0"/>
          </a:p>
        </p:txBody>
      </p:sp>
      <p:sp>
        <p:nvSpPr>
          <p:cNvPr id="22" name="Rectángulo 25"/>
          <p:cNvSpPr/>
          <p:nvPr/>
        </p:nvSpPr>
        <p:spPr>
          <a:xfrm>
            <a:off x="1775634" y="5824121"/>
            <a:ext cx="2178289" cy="338554"/>
          </a:xfrm>
          <a:prstGeom prst="rect">
            <a:avLst/>
          </a:prstGeom>
        </p:spPr>
        <p:txBody>
          <a:bodyPr wrap="none">
            <a:spAutoFit/>
          </a:bodyPr>
          <a:lstStyle/>
          <a:p>
            <a:r>
              <a:rPr lang="es-ES_tradnl" sz="1600" dirty="0" smtClean="0">
                <a:latin typeface="Arial" panose="020B0604020202020204" pitchFamily="34" charset="0"/>
                <a:ea typeface="Calibri" panose="020F0502020204030204" pitchFamily="34" charset="0"/>
                <a:cs typeface="Arial" panose="020B0604020202020204" pitchFamily="34" charset="0"/>
              </a:rPr>
              <a:t>Fuente: (Wood, 2015)</a:t>
            </a:r>
            <a:endParaRPr lang="es-EC" sz="16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183" y="2457949"/>
            <a:ext cx="8109473" cy="3359639"/>
          </a:xfrm>
          <a:prstGeom prst="rect">
            <a:avLst/>
          </a:prstGeom>
        </p:spPr>
      </p:pic>
      <p:pic>
        <p:nvPicPr>
          <p:cNvPr id="2" name="Picture 1"/>
          <p:cNvPicPr>
            <a:picLocks noChangeAspect="1"/>
          </p:cNvPicPr>
          <p:nvPr/>
        </p:nvPicPr>
        <p:blipFill>
          <a:blip r:embed="rId4"/>
          <a:stretch>
            <a:fillRect/>
          </a:stretch>
        </p:blipFill>
        <p:spPr>
          <a:xfrm>
            <a:off x="1702183" y="2477139"/>
            <a:ext cx="7915275" cy="3352800"/>
          </a:xfrm>
          <a:prstGeom prst="rect">
            <a:avLst/>
          </a:prstGeom>
        </p:spPr>
      </p:pic>
      <p:sp>
        <p:nvSpPr>
          <p:cNvPr id="12" name="Rectángulo 25"/>
          <p:cNvSpPr/>
          <p:nvPr/>
        </p:nvSpPr>
        <p:spPr>
          <a:xfrm>
            <a:off x="1775634" y="5817588"/>
            <a:ext cx="2178289" cy="338554"/>
          </a:xfrm>
          <a:prstGeom prst="rect">
            <a:avLst/>
          </a:prstGeom>
        </p:spPr>
        <p:txBody>
          <a:bodyPr wrap="none">
            <a:spAutoFit/>
          </a:bodyPr>
          <a:lstStyle/>
          <a:p>
            <a:r>
              <a:rPr lang="es-ES_tradnl" sz="1600" dirty="0" smtClean="0">
                <a:latin typeface="Arial" panose="020B0604020202020204" pitchFamily="34" charset="0"/>
                <a:ea typeface="Calibri" panose="020F0502020204030204" pitchFamily="34" charset="0"/>
                <a:cs typeface="Arial" panose="020B0604020202020204" pitchFamily="34" charset="0"/>
              </a:rPr>
              <a:t>Fuente: (Wood, 2015)</a:t>
            </a:r>
            <a:endParaRPr lang="es-EC" sz="1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041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500"/>
                                        <p:tgtEl>
                                          <p:spTgt spid="22"/>
                                        </p:tgtEl>
                                        <p:attrNameLst>
                                          <p:attrName>ppt_x</p:attrName>
                                        </p:attrNameLst>
                                      </p:cBhvr>
                                      <p:tavLst>
                                        <p:tav tm="0">
                                          <p:val>
                                            <p:strVal val="ppt_x"/>
                                          </p:val>
                                        </p:tav>
                                        <p:tav tm="100000">
                                          <p:val>
                                            <p:strVal val="ppt_x"/>
                                          </p:val>
                                        </p:tav>
                                      </p:tavLst>
                                    </p:anim>
                                    <p:anim calcmode="lin" valueType="num">
                                      <p:cBhvr additive="base">
                                        <p:cTn id="29" dur="500"/>
                                        <p:tgtEl>
                                          <p:spTgt spid="22"/>
                                        </p:tgtEl>
                                        <p:attrNameLst>
                                          <p:attrName>ppt_y</p:attrName>
                                        </p:attrNameLst>
                                      </p:cBhvr>
                                      <p:tavLst>
                                        <p:tav tm="0">
                                          <p:val>
                                            <p:strVal val="ppt_y"/>
                                          </p:val>
                                        </p:tav>
                                        <p:tav tm="100000">
                                          <p:val>
                                            <p:strVal val="1+ppt_h/2"/>
                                          </p:val>
                                        </p:tav>
                                      </p:tavLst>
                                    </p:anim>
                                    <p:set>
                                      <p:cBhvr>
                                        <p:cTn id="30" dur="1" fill="hold">
                                          <p:stCondLst>
                                            <p:cond delay="499"/>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ppt_x"/>
                                          </p:val>
                                        </p:tav>
                                        <p:tav tm="100000">
                                          <p:val>
                                            <p:strVal val="#ppt_x"/>
                                          </p:val>
                                        </p:tav>
                                      </p:tavLst>
                                    </p:anim>
                                    <p:anim calcmode="lin" valueType="num">
                                      <p:cBhvr additive="base">
                                        <p:cTn id="43" dur="500" fill="hold"/>
                                        <p:tgtEl>
                                          <p:spTgt spid="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22" grpId="0"/>
      <p:bldP spid="22" grpId="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295060" y="72736"/>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1" name="18 Rectángulo"/>
          <p:cNvSpPr/>
          <p:nvPr/>
        </p:nvSpPr>
        <p:spPr bwMode="auto">
          <a:xfrm>
            <a:off x="170949" y="205870"/>
            <a:ext cx="7450572" cy="480053"/>
          </a:xfrm>
          <a:prstGeom prst="rect">
            <a:avLst/>
          </a:prstGeom>
          <a:solidFill>
            <a:schemeClr val="accent5">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algn="ctr"/>
            <a:r>
              <a:rPr lang="es-EC" sz="3200" b="1" dirty="0" smtClean="0">
                <a:solidFill>
                  <a:schemeClr val="bg1"/>
                </a:solidFill>
                <a:latin typeface="Calibri" panose="020F0502020204030204" pitchFamily="34" charset="0"/>
              </a:rPr>
              <a:t>INTRODUCCIÓN</a:t>
            </a:r>
            <a:endParaRPr lang="es-EC" sz="2400" b="1" dirty="0">
              <a:solidFill>
                <a:schemeClr val="bg1"/>
              </a:solidFill>
              <a:latin typeface="Calibri" panose="020F0502020204030204" pitchFamily="34" charset="0"/>
            </a:endParaRPr>
          </a:p>
        </p:txBody>
      </p:sp>
      <p:sp>
        <p:nvSpPr>
          <p:cNvPr id="13"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Propuesta</a:t>
            </a:r>
            <a:endParaRPr lang="es-EC" b="1" dirty="0"/>
          </a:p>
        </p:txBody>
      </p:sp>
      <p:grpSp>
        <p:nvGrpSpPr>
          <p:cNvPr id="19" name="Grupo 18"/>
          <p:cNvGrpSpPr/>
          <p:nvPr/>
        </p:nvGrpSpPr>
        <p:grpSpPr>
          <a:xfrm>
            <a:off x="96308" y="3108279"/>
            <a:ext cx="3061545" cy="1404709"/>
            <a:chOff x="3036" y="0"/>
            <a:chExt cx="3699363" cy="1404709"/>
          </a:xfrm>
          <a:scene3d>
            <a:camera prst="orthographicFront"/>
            <a:lightRig rig="flat" dir="t"/>
          </a:scene3d>
        </p:grpSpPr>
        <p:sp>
          <p:nvSpPr>
            <p:cNvPr id="29" name="Cheurón 28"/>
            <p:cNvSpPr/>
            <p:nvPr/>
          </p:nvSpPr>
          <p:spPr>
            <a:xfrm>
              <a:off x="3036" y="0"/>
              <a:ext cx="3699363" cy="1404709"/>
            </a:xfrm>
            <a:prstGeom prst="chevron">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30" name="Cheurón 4"/>
            <p:cNvSpPr/>
            <p:nvPr/>
          </p:nvSpPr>
          <p:spPr>
            <a:xfrm>
              <a:off x="705391" y="0"/>
              <a:ext cx="2294654" cy="140470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s-EC" sz="2800" dirty="0" smtClean="0"/>
                <a:t>Estrategia de gestión energética</a:t>
              </a:r>
              <a:endParaRPr lang="es-EC" sz="2800" kern="1200" dirty="0"/>
            </a:p>
          </p:txBody>
        </p:sp>
      </p:grpSp>
      <p:grpSp>
        <p:nvGrpSpPr>
          <p:cNvPr id="23" name="Grupo 22"/>
          <p:cNvGrpSpPr/>
          <p:nvPr/>
        </p:nvGrpSpPr>
        <p:grpSpPr>
          <a:xfrm>
            <a:off x="3011078" y="3108279"/>
            <a:ext cx="3216301" cy="1523264"/>
            <a:chOff x="3332463" y="0"/>
            <a:chExt cx="3699363" cy="1404709"/>
          </a:xfrm>
          <a:scene3d>
            <a:camera prst="orthographicFront"/>
            <a:lightRig rig="flat" dir="t"/>
          </a:scene3d>
        </p:grpSpPr>
        <p:sp>
          <p:nvSpPr>
            <p:cNvPr id="27" name="Cheurón 26"/>
            <p:cNvSpPr/>
            <p:nvPr/>
          </p:nvSpPr>
          <p:spPr>
            <a:xfrm>
              <a:off x="3332463" y="0"/>
              <a:ext cx="3699363" cy="1404709"/>
            </a:xfrm>
            <a:prstGeom prst="chevron">
              <a:avLst/>
            </a:prstGeom>
            <a:sp3d prstMaterial="dkEdge">
              <a:bevelT w="8200" h="38100"/>
            </a:sp3d>
          </p:spPr>
          <p:style>
            <a:lnRef idx="0">
              <a:schemeClr val="lt1">
                <a:hueOff val="0"/>
                <a:satOff val="0"/>
                <a:lumOff val="0"/>
                <a:alphaOff val="0"/>
              </a:schemeClr>
            </a:lnRef>
            <a:fillRef idx="2">
              <a:schemeClr val="accent5">
                <a:hueOff val="-3676672"/>
                <a:satOff val="-5114"/>
                <a:lumOff val="-1961"/>
                <a:alphaOff val="0"/>
              </a:schemeClr>
            </a:fillRef>
            <a:effectRef idx="1">
              <a:schemeClr val="accent5">
                <a:hueOff val="-3676672"/>
                <a:satOff val="-5114"/>
                <a:lumOff val="-1961"/>
                <a:alphaOff val="0"/>
              </a:schemeClr>
            </a:effectRef>
            <a:fontRef idx="minor">
              <a:schemeClr val="dk1"/>
            </a:fontRef>
          </p:style>
        </p:sp>
        <p:sp>
          <p:nvSpPr>
            <p:cNvPr id="28" name="Cheurón 6"/>
            <p:cNvSpPr/>
            <p:nvPr/>
          </p:nvSpPr>
          <p:spPr>
            <a:xfrm>
              <a:off x="4034818" y="0"/>
              <a:ext cx="2294654" cy="140470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s-EC" sz="2800" dirty="0" smtClean="0"/>
                <a:t>Intercambio energético</a:t>
              </a:r>
              <a:endParaRPr lang="es-EC" sz="2800" kern="1200" dirty="0"/>
            </a:p>
          </p:txBody>
        </p:sp>
      </p:grpSp>
      <p:grpSp>
        <p:nvGrpSpPr>
          <p:cNvPr id="31" name="Grupo 30"/>
          <p:cNvGrpSpPr>
            <a:grpSpLocks noChangeAspect="1"/>
          </p:cNvGrpSpPr>
          <p:nvPr/>
        </p:nvGrpSpPr>
        <p:grpSpPr>
          <a:xfrm>
            <a:off x="473694" y="4631543"/>
            <a:ext cx="2159999" cy="2160000"/>
            <a:chOff x="326481" y="41316"/>
            <a:chExt cx="2788439" cy="2788439"/>
          </a:xfrm>
        </p:grpSpPr>
        <p:sp>
          <p:nvSpPr>
            <p:cNvPr id="38" name="Elipse 37"/>
            <p:cNvSpPr/>
            <p:nvPr/>
          </p:nvSpPr>
          <p:spPr>
            <a:xfrm>
              <a:off x="326481" y="41316"/>
              <a:ext cx="2788439" cy="2788439"/>
            </a:xfrm>
            <a:prstGeom prst="ellipse">
              <a:avLst/>
            </a:prstGeom>
          </p:spPr>
          <p:style>
            <a:lnRef idx="3">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s-EC" dirty="0"/>
            </a:p>
          </p:txBody>
        </p:sp>
        <p:sp>
          <p:nvSpPr>
            <p:cNvPr id="39" name="Elipse 4"/>
            <p:cNvSpPr/>
            <p:nvPr/>
          </p:nvSpPr>
          <p:spPr>
            <a:xfrm>
              <a:off x="468498" y="426569"/>
              <a:ext cx="2460765" cy="197172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3457" tIns="36830" rIns="153457" bIns="36830" numCol="1" spcCol="1270" anchor="ctr" anchorCtr="0">
              <a:noAutofit/>
            </a:bodyPr>
            <a:lstStyle/>
            <a:p>
              <a:pPr lvl="0" algn="ctr" defTabSz="1289050">
                <a:lnSpc>
                  <a:spcPct val="90000"/>
                </a:lnSpc>
                <a:spcBef>
                  <a:spcPct val="0"/>
                </a:spcBef>
                <a:spcAft>
                  <a:spcPct val="35000"/>
                </a:spcAft>
              </a:pPr>
              <a:r>
                <a:rPr lang="es-EC" sz="2000" kern="1200" dirty="0" smtClean="0"/>
                <a:t>Mejorar las prestaciones de las MGs</a:t>
              </a:r>
              <a:endParaRPr lang="es-EC" sz="2000" kern="1200" dirty="0"/>
            </a:p>
          </p:txBody>
        </p:sp>
      </p:grpSp>
      <p:grpSp>
        <p:nvGrpSpPr>
          <p:cNvPr id="32" name="Grupo 31"/>
          <p:cNvGrpSpPr>
            <a:grpSpLocks noChangeAspect="1"/>
          </p:cNvGrpSpPr>
          <p:nvPr/>
        </p:nvGrpSpPr>
        <p:grpSpPr>
          <a:xfrm>
            <a:off x="3300297" y="4698000"/>
            <a:ext cx="2130413" cy="2130413"/>
            <a:chOff x="3911897" y="1113"/>
            <a:chExt cx="2788439" cy="2788439"/>
          </a:xfrm>
        </p:grpSpPr>
        <p:sp>
          <p:nvSpPr>
            <p:cNvPr id="36" name="Elipse 35"/>
            <p:cNvSpPr/>
            <p:nvPr/>
          </p:nvSpPr>
          <p:spPr>
            <a:xfrm>
              <a:off x="3911897" y="1113"/>
              <a:ext cx="2788439" cy="2788439"/>
            </a:xfrm>
            <a:prstGeom prst="ellipse">
              <a:avLst/>
            </a:prstGeom>
          </p:spPr>
          <p:style>
            <a:lnRef idx="3">
              <a:schemeClr val="lt1">
                <a:hueOff val="0"/>
                <a:satOff val="0"/>
                <a:lumOff val="0"/>
                <a:alphaOff val="0"/>
              </a:schemeClr>
            </a:lnRef>
            <a:fillRef idx="1">
              <a:schemeClr val="accent3">
                <a:alpha val="50000"/>
                <a:hueOff val="1355300"/>
                <a:satOff val="50000"/>
                <a:lumOff val="-7353"/>
                <a:alphaOff val="0"/>
              </a:schemeClr>
            </a:fillRef>
            <a:effectRef idx="0">
              <a:schemeClr val="accent3">
                <a:alpha val="50000"/>
                <a:hueOff val="1355300"/>
                <a:satOff val="50000"/>
                <a:lumOff val="-7353"/>
                <a:alphaOff val="0"/>
              </a:schemeClr>
            </a:effectRef>
            <a:fontRef idx="minor">
              <a:schemeClr val="tx1"/>
            </a:fontRef>
          </p:style>
          <p:txBody>
            <a:bodyPr/>
            <a:lstStyle/>
            <a:p>
              <a:endParaRPr lang="es-ES" dirty="0"/>
            </a:p>
          </p:txBody>
        </p:sp>
        <p:sp>
          <p:nvSpPr>
            <p:cNvPr id="37" name="Elipse 6"/>
            <p:cNvSpPr/>
            <p:nvPr/>
          </p:nvSpPr>
          <p:spPr>
            <a:xfrm>
              <a:off x="3992582" y="442479"/>
              <a:ext cx="2627072" cy="193964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3457" tIns="30480" rIns="153457" bIns="30480" numCol="1" spcCol="1270" anchor="ctr" anchorCtr="0">
              <a:noAutofit/>
            </a:bodyPr>
            <a:lstStyle/>
            <a:p>
              <a:pPr lvl="0" algn="ctr" defTabSz="1066800">
                <a:lnSpc>
                  <a:spcPct val="90000"/>
                </a:lnSpc>
                <a:spcBef>
                  <a:spcPct val="0"/>
                </a:spcBef>
                <a:spcAft>
                  <a:spcPct val="35000"/>
                </a:spcAft>
              </a:pPr>
              <a:r>
                <a:rPr lang="es-EC" sz="2000" dirty="0" smtClean="0"/>
                <a:t>Intercambio</a:t>
              </a:r>
            </a:p>
            <a:p>
              <a:pPr lvl="0" algn="ctr" defTabSz="1066800">
                <a:lnSpc>
                  <a:spcPct val="90000"/>
                </a:lnSpc>
                <a:spcBef>
                  <a:spcPct val="0"/>
                </a:spcBef>
                <a:spcAft>
                  <a:spcPct val="35000"/>
                </a:spcAft>
              </a:pPr>
              <a:r>
                <a:rPr lang="es-EC" sz="2000" kern="1200" dirty="0" smtClean="0"/>
                <a:t>MG1            MG2</a:t>
              </a:r>
              <a:endParaRPr lang="es-EC" sz="2000" kern="1200" dirty="0"/>
            </a:p>
          </p:txBody>
        </p:sp>
      </p:grpSp>
      <p:grpSp>
        <p:nvGrpSpPr>
          <p:cNvPr id="33" name="Grupo 32"/>
          <p:cNvGrpSpPr>
            <a:grpSpLocks noChangeAspect="1"/>
          </p:cNvGrpSpPr>
          <p:nvPr/>
        </p:nvGrpSpPr>
        <p:grpSpPr>
          <a:xfrm>
            <a:off x="6340472" y="4613645"/>
            <a:ext cx="2160000" cy="2160000"/>
            <a:chOff x="7379463" y="54"/>
            <a:chExt cx="2788439" cy="2788439"/>
          </a:xfrm>
        </p:grpSpPr>
        <p:sp>
          <p:nvSpPr>
            <p:cNvPr id="34" name="Elipse 33"/>
            <p:cNvSpPr/>
            <p:nvPr/>
          </p:nvSpPr>
          <p:spPr>
            <a:xfrm>
              <a:off x="7379463" y="54"/>
              <a:ext cx="2788439" cy="2788439"/>
            </a:xfrm>
            <a:prstGeom prst="ellipse">
              <a:avLst/>
            </a:prstGeom>
          </p:spPr>
          <p:style>
            <a:lnRef idx="3">
              <a:schemeClr val="lt1">
                <a:hueOff val="0"/>
                <a:satOff val="0"/>
                <a:lumOff val="0"/>
                <a:alphaOff val="0"/>
              </a:schemeClr>
            </a:lnRef>
            <a:fillRef idx="1">
              <a:schemeClr val="accent3">
                <a:alpha val="50000"/>
                <a:hueOff val="2710599"/>
                <a:satOff val="100000"/>
                <a:lumOff val="-14706"/>
                <a:alphaOff val="0"/>
              </a:schemeClr>
            </a:fillRef>
            <a:effectRef idx="0">
              <a:schemeClr val="accent3">
                <a:alpha val="50000"/>
                <a:hueOff val="2710599"/>
                <a:satOff val="100000"/>
                <a:lumOff val="-14706"/>
                <a:alphaOff val="0"/>
              </a:schemeClr>
            </a:effectRef>
            <a:fontRef idx="minor">
              <a:schemeClr val="tx1"/>
            </a:fontRef>
          </p:style>
        </p:sp>
        <p:sp>
          <p:nvSpPr>
            <p:cNvPr id="35" name="Elipse 8"/>
            <p:cNvSpPr/>
            <p:nvPr/>
          </p:nvSpPr>
          <p:spPr>
            <a:xfrm>
              <a:off x="7683780" y="408411"/>
              <a:ext cx="2075766" cy="197172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3457" tIns="36830" rIns="153457" bIns="36830" numCol="1" spcCol="1270" anchor="ctr" anchorCtr="0">
              <a:noAutofit/>
            </a:bodyPr>
            <a:lstStyle/>
            <a:p>
              <a:pPr lvl="0" algn="ctr" defTabSz="1289050">
                <a:lnSpc>
                  <a:spcPct val="90000"/>
                </a:lnSpc>
                <a:spcBef>
                  <a:spcPct val="0"/>
                </a:spcBef>
                <a:spcAft>
                  <a:spcPct val="35000"/>
                </a:spcAft>
              </a:pPr>
              <a:r>
                <a:rPr lang="es-EC" sz="2000" kern="1200" dirty="0" smtClean="0"/>
                <a:t>Mejorar la calidad del suministro</a:t>
              </a:r>
              <a:endParaRPr lang="es-EC" sz="2000" kern="1200" dirty="0"/>
            </a:p>
          </p:txBody>
        </p:sp>
      </p:grpSp>
      <p:grpSp>
        <p:nvGrpSpPr>
          <p:cNvPr id="40" name="Grupo 39"/>
          <p:cNvGrpSpPr>
            <a:grpSpLocks noChangeAspect="1"/>
          </p:cNvGrpSpPr>
          <p:nvPr/>
        </p:nvGrpSpPr>
        <p:grpSpPr>
          <a:xfrm>
            <a:off x="648543" y="824535"/>
            <a:ext cx="2160000" cy="2160000"/>
            <a:chOff x="436806" y="668"/>
            <a:chExt cx="2788439" cy="2788439"/>
          </a:xfrm>
        </p:grpSpPr>
        <p:sp>
          <p:nvSpPr>
            <p:cNvPr id="41" name="Elipse 40"/>
            <p:cNvSpPr/>
            <p:nvPr/>
          </p:nvSpPr>
          <p:spPr>
            <a:xfrm>
              <a:off x="436806" y="668"/>
              <a:ext cx="2788439" cy="2788439"/>
            </a:xfrm>
            <a:prstGeom prst="ellipse">
              <a:avLst/>
            </a:prstGeom>
          </p:spPr>
          <p:style>
            <a:lnRef idx="2">
              <a:schemeClr val="accent1">
                <a:shade val="50000"/>
              </a:schemeClr>
            </a:lnRef>
            <a:fillRef idx="1">
              <a:schemeClr val="accent1"/>
            </a:fillRef>
            <a:effectRef idx="0">
              <a:schemeClr val="accent1"/>
            </a:effectRef>
            <a:fontRef idx="minor">
              <a:schemeClr val="lt1"/>
            </a:fontRef>
          </p:style>
        </p:sp>
        <p:sp>
          <p:nvSpPr>
            <p:cNvPr id="42" name="Elipse 4"/>
            <p:cNvSpPr/>
            <p:nvPr/>
          </p:nvSpPr>
          <p:spPr>
            <a:xfrm>
              <a:off x="824810" y="409025"/>
              <a:ext cx="2080649" cy="197172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3457" tIns="36830" rIns="153457" bIns="36830" numCol="1" spcCol="1270" anchor="ctr" anchorCtr="0">
              <a:noAutofit/>
            </a:bodyPr>
            <a:lstStyle/>
            <a:p>
              <a:pPr lvl="0" algn="ctr" defTabSz="1289050">
                <a:lnSpc>
                  <a:spcPct val="90000"/>
                </a:lnSpc>
                <a:spcBef>
                  <a:spcPct val="0"/>
                </a:spcBef>
                <a:spcAft>
                  <a:spcPct val="35000"/>
                </a:spcAft>
              </a:pPr>
              <a:r>
                <a:rPr lang="es-EC" sz="2000" dirty="0" smtClean="0"/>
                <a:t>Controlador FLC</a:t>
              </a:r>
              <a:endParaRPr lang="es-EC" sz="2000" kern="1200" dirty="0"/>
            </a:p>
          </p:txBody>
        </p:sp>
      </p:grpSp>
      <p:grpSp>
        <p:nvGrpSpPr>
          <p:cNvPr id="43" name="Grupo 42"/>
          <p:cNvGrpSpPr>
            <a:grpSpLocks noChangeAspect="1"/>
          </p:cNvGrpSpPr>
          <p:nvPr/>
        </p:nvGrpSpPr>
        <p:grpSpPr>
          <a:xfrm>
            <a:off x="3361942" y="779674"/>
            <a:ext cx="2160000" cy="2160000"/>
            <a:chOff x="3911899" y="1113"/>
            <a:chExt cx="2788439" cy="2788439"/>
          </a:xfrm>
        </p:grpSpPr>
        <p:sp>
          <p:nvSpPr>
            <p:cNvPr id="44" name="Elipse 43"/>
            <p:cNvSpPr/>
            <p:nvPr/>
          </p:nvSpPr>
          <p:spPr>
            <a:xfrm>
              <a:off x="3911899" y="1113"/>
              <a:ext cx="2788439" cy="2788439"/>
            </a:xfrm>
            <a:prstGeom prst="ellipse">
              <a:avLst/>
            </a:prstGeom>
          </p:spPr>
          <p:style>
            <a:lnRef idx="3">
              <a:schemeClr val="lt1">
                <a:hueOff val="0"/>
                <a:satOff val="0"/>
                <a:lumOff val="0"/>
                <a:alphaOff val="0"/>
              </a:schemeClr>
            </a:lnRef>
            <a:fillRef idx="1">
              <a:schemeClr val="accent3">
                <a:alpha val="50000"/>
                <a:hueOff val="1355300"/>
                <a:satOff val="50000"/>
                <a:lumOff val="-7353"/>
                <a:alphaOff val="0"/>
              </a:schemeClr>
            </a:fillRef>
            <a:effectRef idx="0">
              <a:schemeClr val="accent3">
                <a:alpha val="50000"/>
                <a:hueOff val="1355300"/>
                <a:satOff val="50000"/>
                <a:lumOff val="-7353"/>
                <a:alphaOff val="0"/>
              </a:schemeClr>
            </a:effectRef>
            <a:fontRef idx="minor">
              <a:schemeClr val="tx1"/>
            </a:fontRef>
          </p:style>
        </p:sp>
        <p:sp>
          <p:nvSpPr>
            <p:cNvPr id="45" name="Elipse 6"/>
            <p:cNvSpPr/>
            <p:nvPr/>
          </p:nvSpPr>
          <p:spPr>
            <a:xfrm>
              <a:off x="3992582" y="442479"/>
              <a:ext cx="2627072" cy="193964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3457" tIns="30480" rIns="153457" bIns="30480" numCol="1" spcCol="1270" anchor="ctr" anchorCtr="0">
              <a:noAutofit/>
            </a:bodyPr>
            <a:lstStyle/>
            <a:p>
              <a:pPr lvl="0" algn="ctr" defTabSz="1066800">
                <a:lnSpc>
                  <a:spcPct val="90000"/>
                </a:lnSpc>
                <a:spcBef>
                  <a:spcPct val="0"/>
                </a:spcBef>
                <a:spcAft>
                  <a:spcPct val="35000"/>
                </a:spcAft>
              </a:pPr>
              <a:r>
                <a:rPr lang="es-EC" sz="2000" kern="1200" dirty="0" smtClean="0"/>
                <a:t>Analizar las variables involucradas en el intercambio</a:t>
              </a:r>
              <a:endParaRPr lang="es-EC" sz="2000" kern="1200" dirty="0"/>
            </a:p>
          </p:txBody>
        </p:sp>
      </p:grpSp>
      <p:grpSp>
        <p:nvGrpSpPr>
          <p:cNvPr id="46" name="Grupo 45"/>
          <p:cNvGrpSpPr>
            <a:grpSpLocks noChangeAspect="1"/>
          </p:cNvGrpSpPr>
          <p:nvPr/>
        </p:nvGrpSpPr>
        <p:grpSpPr>
          <a:xfrm>
            <a:off x="6474967" y="746259"/>
            <a:ext cx="2160000" cy="2160000"/>
            <a:chOff x="7379463" y="54"/>
            <a:chExt cx="2788439" cy="2788439"/>
          </a:xfrm>
        </p:grpSpPr>
        <p:sp>
          <p:nvSpPr>
            <p:cNvPr id="47" name="Elipse 46"/>
            <p:cNvSpPr/>
            <p:nvPr/>
          </p:nvSpPr>
          <p:spPr>
            <a:xfrm>
              <a:off x="7379463" y="54"/>
              <a:ext cx="2788439" cy="2788439"/>
            </a:xfrm>
            <a:prstGeom prst="ellipse">
              <a:avLst/>
            </a:prstGeom>
          </p:spPr>
          <p:style>
            <a:lnRef idx="3">
              <a:schemeClr val="lt1">
                <a:hueOff val="0"/>
                <a:satOff val="0"/>
                <a:lumOff val="0"/>
                <a:alphaOff val="0"/>
              </a:schemeClr>
            </a:lnRef>
            <a:fillRef idx="1">
              <a:schemeClr val="accent3">
                <a:alpha val="50000"/>
                <a:hueOff val="2710599"/>
                <a:satOff val="100000"/>
                <a:lumOff val="-14706"/>
                <a:alphaOff val="0"/>
              </a:schemeClr>
            </a:fillRef>
            <a:effectRef idx="0">
              <a:schemeClr val="accent3">
                <a:alpha val="50000"/>
                <a:hueOff val="2710599"/>
                <a:satOff val="100000"/>
                <a:lumOff val="-14706"/>
                <a:alphaOff val="0"/>
              </a:schemeClr>
            </a:effectRef>
            <a:fontRef idx="minor">
              <a:schemeClr val="tx1"/>
            </a:fontRef>
          </p:style>
        </p:sp>
        <p:sp>
          <p:nvSpPr>
            <p:cNvPr id="48" name="Elipse 8"/>
            <p:cNvSpPr/>
            <p:nvPr/>
          </p:nvSpPr>
          <p:spPr>
            <a:xfrm>
              <a:off x="7683779" y="408411"/>
              <a:ext cx="2179804" cy="197172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3457" tIns="36830" rIns="153457" bIns="36830" numCol="1" spcCol="1270" anchor="ctr" anchorCtr="0">
              <a:noAutofit/>
            </a:bodyPr>
            <a:lstStyle/>
            <a:p>
              <a:pPr lvl="0" algn="ctr" defTabSz="1066800">
                <a:lnSpc>
                  <a:spcPct val="90000"/>
                </a:lnSpc>
                <a:spcBef>
                  <a:spcPct val="0"/>
                </a:spcBef>
                <a:spcAft>
                  <a:spcPct val="35000"/>
                </a:spcAft>
              </a:pPr>
              <a:r>
                <a:rPr lang="es-EC" sz="2000" dirty="0" smtClean="0"/>
                <a:t>Reducir </a:t>
              </a:r>
              <a:r>
                <a:rPr lang="es-EC" sz="2000" dirty="0" err="1" smtClean="0"/>
                <a:t>fluctuacionesde</a:t>
              </a:r>
              <a:r>
                <a:rPr lang="es-EC" sz="2000" dirty="0" smtClean="0"/>
                <a:t> consumo y generación</a:t>
              </a:r>
              <a:endParaRPr lang="es-EC" sz="2000" dirty="0"/>
            </a:p>
          </p:txBody>
        </p:sp>
      </p:grpSp>
      <p:grpSp>
        <p:nvGrpSpPr>
          <p:cNvPr id="50" name="Grupo 22"/>
          <p:cNvGrpSpPr/>
          <p:nvPr/>
        </p:nvGrpSpPr>
        <p:grpSpPr>
          <a:xfrm>
            <a:off x="6069717" y="3153352"/>
            <a:ext cx="3090173" cy="1404709"/>
            <a:chOff x="3332463" y="0"/>
            <a:chExt cx="3699363" cy="1404709"/>
          </a:xfrm>
          <a:solidFill>
            <a:schemeClr val="accent2">
              <a:lumMod val="60000"/>
              <a:lumOff val="40000"/>
            </a:schemeClr>
          </a:solidFill>
          <a:scene3d>
            <a:camera prst="orthographicFront"/>
            <a:lightRig rig="flat" dir="t"/>
          </a:scene3d>
        </p:grpSpPr>
        <p:sp>
          <p:nvSpPr>
            <p:cNvPr id="51" name="Cheurón 26"/>
            <p:cNvSpPr/>
            <p:nvPr/>
          </p:nvSpPr>
          <p:spPr>
            <a:xfrm>
              <a:off x="3332463" y="0"/>
              <a:ext cx="3699363" cy="1404709"/>
            </a:xfrm>
            <a:prstGeom prst="chevron">
              <a:avLst/>
            </a:prstGeom>
            <a:grpFill/>
            <a:sp3d prstMaterial="dkEdge">
              <a:bevelT w="8200" h="38100"/>
            </a:sp3d>
          </p:spPr>
          <p:style>
            <a:lnRef idx="0">
              <a:schemeClr val="lt1">
                <a:hueOff val="0"/>
                <a:satOff val="0"/>
                <a:lumOff val="0"/>
                <a:alphaOff val="0"/>
              </a:schemeClr>
            </a:lnRef>
            <a:fillRef idx="2">
              <a:schemeClr val="accent5">
                <a:hueOff val="-3676672"/>
                <a:satOff val="-5114"/>
                <a:lumOff val="-1961"/>
                <a:alphaOff val="0"/>
              </a:schemeClr>
            </a:fillRef>
            <a:effectRef idx="1">
              <a:schemeClr val="accent5">
                <a:hueOff val="-3676672"/>
                <a:satOff val="-5114"/>
                <a:lumOff val="-1961"/>
                <a:alphaOff val="0"/>
              </a:schemeClr>
            </a:effectRef>
            <a:fontRef idx="minor">
              <a:schemeClr val="dk1"/>
            </a:fontRef>
          </p:style>
        </p:sp>
        <p:sp>
          <p:nvSpPr>
            <p:cNvPr id="52" name="Cheurón 6"/>
            <p:cNvSpPr/>
            <p:nvPr/>
          </p:nvSpPr>
          <p:spPr>
            <a:xfrm>
              <a:off x="4240081" y="0"/>
              <a:ext cx="1922358" cy="1404709"/>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s-EC" sz="2800" dirty="0" smtClean="0"/>
                <a:t>Mejorar el perfil de red</a:t>
              </a:r>
              <a:endParaRPr lang="es-EC" sz="2800" kern="1200" dirty="0"/>
            </a:p>
          </p:txBody>
        </p:sp>
      </p:grpSp>
      <p:grpSp>
        <p:nvGrpSpPr>
          <p:cNvPr id="53" name="Grupo 22"/>
          <p:cNvGrpSpPr/>
          <p:nvPr/>
        </p:nvGrpSpPr>
        <p:grpSpPr>
          <a:xfrm>
            <a:off x="8956487" y="3153352"/>
            <a:ext cx="2957826" cy="1482942"/>
            <a:chOff x="3332463" y="-22194"/>
            <a:chExt cx="3699363" cy="1426903"/>
          </a:xfrm>
          <a:solidFill>
            <a:schemeClr val="accent6">
              <a:lumMod val="40000"/>
              <a:lumOff val="60000"/>
            </a:schemeClr>
          </a:solidFill>
          <a:scene3d>
            <a:camera prst="orthographicFront"/>
            <a:lightRig rig="flat" dir="t"/>
          </a:scene3d>
        </p:grpSpPr>
        <p:sp>
          <p:nvSpPr>
            <p:cNvPr id="54" name="Cheurón 26"/>
            <p:cNvSpPr/>
            <p:nvPr/>
          </p:nvSpPr>
          <p:spPr>
            <a:xfrm>
              <a:off x="3332463" y="0"/>
              <a:ext cx="3699363" cy="1404709"/>
            </a:xfrm>
            <a:prstGeom prst="chevron">
              <a:avLst/>
            </a:prstGeom>
            <a:grpFill/>
            <a:sp3d prstMaterial="dkEdge">
              <a:bevelT w="8200" h="38100"/>
            </a:sp3d>
          </p:spPr>
          <p:style>
            <a:lnRef idx="0">
              <a:schemeClr val="lt1">
                <a:hueOff val="0"/>
                <a:satOff val="0"/>
                <a:lumOff val="0"/>
                <a:alphaOff val="0"/>
              </a:schemeClr>
            </a:lnRef>
            <a:fillRef idx="2">
              <a:schemeClr val="accent5">
                <a:hueOff val="-3676672"/>
                <a:satOff val="-5114"/>
                <a:lumOff val="-1961"/>
                <a:alphaOff val="0"/>
              </a:schemeClr>
            </a:fillRef>
            <a:effectRef idx="1">
              <a:schemeClr val="accent5">
                <a:hueOff val="-3676672"/>
                <a:satOff val="-5114"/>
                <a:lumOff val="-1961"/>
                <a:alphaOff val="0"/>
              </a:schemeClr>
            </a:effectRef>
            <a:fontRef idx="minor">
              <a:schemeClr val="dk1"/>
            </a:fontRef>
          </p:style>
        </p:sp>
        <p:sp>
          <p:nvSpPr>
            <p:cNvPr id="55" name="Cheurón 6"/>
            <p:cNvSpPr/>
            <p:nvPr/>
          </p:nvSpPr>
          <p:spPr>
            <a:xfrm>
              <a:off x="4034818" y="-22194"/>
              <a:ext cx="2140610" cy="1426903"/>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s-EC" sz="2800" dirty="0" smtClean="0"/>
                <a:t>Optimizar índices de calidad</a:t>
              </a:r>
              <a:endParaRPr lang="es-EC" sz="2800" kern="1200" dirty="0"/>
            </a:p>
          </p:txBody>
        </p:sp>
      </p:grpSp>
      <p:sp>
        <p:nvSpPr>
          <p:cNvPr id="4" name="Left-Right Arrow 3"/>
          <p:cNvSpPr/>
          <p:nvPr/>
        </p:nvSpPr>
        <p:spPr>
          <a:xfrm>
            <a:off x="4116678" y="5875579"/>
            <a:ext cx="519474" cy="18317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nvGrpSpPr>
          <p:cNvPr id="59" name="Grupo 32"/>
          <p:cNvGrpSpPr>
            <a:grpSpLocks noChangeAspect="1"/>
          </p:cNvGrpSpPr>
          <p:nvPr/>
        </p:nvGrpSpPr>
        <p:grpSpPr>
          <a:xfrm>
            <a:off x="9192746" y="779674"/>
            <a:ext cx="2160000" cy="2160000"/>
            <a:chOff x="7379463" y="54"/>
            <a:chExt cx="2788439" cy="2788439"/>
          </a:xfrm>
          <a:solidFill>
            <a:schemeClr val="accent6">
              <a:lumMod val="60000"/>
              <a:lumOff val="40000"/>
            </a:schemeClr>
          </a:solidFill>
        </p:grpSpPr>
        <p:sp>
          <p:nvSpPr>
            <p:cNvPr id="60" name="Elipse 33"/>
            <p:cNvSpPr/>
            <p:nvPr/>
          </p:nvSpPr>
          <p:spPr>
            <a:xfrm>
              <a:off x="7379463" y="54"/>
              <a:ext cx="2788439" cy="2788439"/>
            </a:xfrm>
            <a:prstGeom prst="ellipse">
              <a:avLst/>
            </a:prstGeom>
            <a:grpFill/>
          </p:spPr>
          <p:style>
            <a:lnRef idx="3">
              <a:schemeClr val="lt1">
                <a:hueOff val="0"/>
                <a:satOff val="0"/>
                <a:lumOff val="0"/>
                <a:alphaOff val="0"/>
              </a:schemeClr>
            </a:lnRef>
            <a:fillRef idx="1">
              <a:schemeClr val="accent3">
                <a:alpha val="50000"/>
                <a:hueOff val="2710599"/>
                <a:satOff val="100000"/>
                <a:lumOff val="-14706"/>
                <a:alphaOff val="0"/>
              </a:schemeClr>
            </a:fillRef>
            <a:effectRef idx="0">
              <a:schemeClr val="accent3">
                <a:alpha val="50000"/>
                <a:hueOff val="2710599"/>
                <a:satOff val="100000"/>
                <a:lumOff val="-14706"/>
                <a:alphaOff val="0"/>
              </a:schemeClr>
            </a:effectRef>
            <a:fontRef idx="minor">
              <a:schemeClr val="tx1"/>
            </a:fontRef>
          </p:style>
        </p:sp>
        <p:sp>
          <p:nvSpPr>
            <p:cNvPr id="61" name="Elipse 8"/>
            <p:cNvSpPr/>
            <p:nvPr/>
          </p:nvSpPr>
          <p:spPr>
            <a:xfrm>
              <a:off x="7758713" y="445971"/>
              <a:ext cx="2020460" cy="1913812"/>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53457" tIns="36830" rIns="153457" bIns="36830" numCol="1" spcCol="1270" anchor="ctr" anchorCtr="0">
              <a:noAutofit/>
            </a:bodyPr>
            <a:lstStyle/>
            <a:p>
              <a:pPr lvl="0" algn="ctr" defTabSz="1289050">
                <a:lnSpc>
                  <a:spcPct val="90000"/>
                </a:lnSpc>
                <a:spcBef>
                  <a:spcPct val="0"/>
                </a:spcBef>
                <a:spcAft>
                  <a:spcPct val="35000"/>
                </a:spcAft>
              </a:pPr>
              <a:r>
                <a:rPr lang="es-EC" sz="2000" kern="1200" dirty="0" smtClean="0"/>
                <a:t>Ajuste de parámetros del FLC </a:t>
              </a:r>
              <a:endParaRPr lang="es-EC" sz="2000" kern="1200" dirty="0"/>
            </a:p>
          </p:txBody>
        </p:sp>
      </p:grpSp>
      <p:grpSp>
        <p:nvGrpSpPr>
          <p:cNvPr id="62" name="Grupo 32"/>
          <p:cNvGrpSpPr>
            <a:grpSpLocks noChangeAspect="1"/>
          </p:cNvGrpSpPr>
          <p:nvPr/>
        </p:nvGrpSpPr>
        <p:grpSpPr>
          <a:xfrm>
            <a:off x="9137489" y="4681137"/>
            <a:ext cx="2215257" cy="2215257"/>
            <a:chOff x="7379463" y="54"/>
            <a:chExt cx="2788439" cy="2788439"/>
          </a:xfrm>
          <a:solidFill>
            <a:schemeClr val="accent6">
              <a:lumMod val="60000"/>
              <a:lumOff val="40000"/>
            </a:schemeClr>
          </a:solidFill>
        </p:grpSpPr>
        <p:sp>
          <p:nvSpPr>
            <p:cNvPr id="63" name="Elipse 33"/>
            <p:cNvSpPr/>
            <p:nvPr/>
          </p:nvSpPr>
          <p:spPr>
            <a:xfrm>
              <a:off x="7379463" y="54"/>
              <a:ext cx="2788439" cy="2788439"/>
            </a:xfrm>
            <a:prstGeom prst="ellipse">
              <a:avLst/>
            </a:prstGeom>
            <a:grpFill/>
          </p:spPr>
          <p:style>
            <a:lnRef idx="3">
              <a:schemeClr val="lt1">
                <a:hueOff val="0"/>
                <a:satOff val="0"/>
                <a:lumOff val="0"/>
                <a:alphaOff val="0"/>
              </a:schemeClr>
            </a:lnRef>
            <a:fillRef idx="1">
              <a:schemeClr val="accent3">
                <a:alpha val="50000"/>
                <a:hueOff val="2710599"/>
                <a:satOff val="100000"/>
                <a:lumOff val="-14706"/>
                <a:alphaOff val="0"/>
              </a:schemeClr>
            </a:fillRef>
            <a:effectRef idx="0">
              <a:schemeClr val="accent3">
                <a:alpha val="50000"/>
                <a:hueOff val="2710599"/>
                <a:satOff val="100000"/>
                <a:lumOff val="-14706"/>
                <a:alphaOff val="0"/>
              </a:schemeClr>
            </a:effectRef>
            <a:fontRef idx="minor">
              <a:schemeClr val="tx1"/>
            </a:fontRef>
          </p:style>
        </p:sp>
        <p:sp>
          <p:nvSpPr>
            <p:cNvPr id="64" name="Elipse 8"/>
            <p:cNvSpPr/>
            <p:nvPr/>
          </p:nvSpPr>
          <p:spPr>
            <a:xfrm>
              <a:off x="7722779" y="564566"/>
              <a:ext cx="2145469" cy="1815569"/>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53457" tIns="36830" rIns="153457" bIns="36830" numCol="1" spcCol="1270" anchor="ctr" anchorCtr="0">
              <a:noAutofit/>
            </a:bodyPr>
            <a:lstStyle/>
            <a:p>
              <a:pPr lvl="0" algn="ctr" defTabSz="1289050">
                <a:lnSpc>
                  <a:spcPct val="90000"/>
                </a:lnSpc>
                <a:spcBef>
                  <a:spcPct val="0"/>
                </a:spcBef>
                <a:spcAft>
                  <a:spcPct val="35000"/>
                </a:spcAft>
              </a:pPr>
              <a:r>
                <a:rPr lang="es-EC" sz="2000" kern="1200" dirty="0" smtClean="0"/>
                <a:t>Comparación de índices de calidad</a:t>
              </a:r>
              <a:endParaRPr lang="es-EC" sz="2000" kern="1200" dirty="0"/>
            </a:p>
          </p:txBody>
        </p:sp>
      </p:grpSp>
    </p:spTree>
    <p:extLst>
      <p:ext uri="{BB962C8B-B14F-4D97-AF65-F5344CB8AC3E}">
        <p14:creationId xmlns:p14="http://schemas.microsoft.com/office/powerpoint/2010/main" val="366003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par>
                                <p:cTn id="8" presetID="6"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par>
                                <p:cTn id="11" presetID="6" presetClass="entr" presetSubtype="16"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circle(in)">
                                      <p:cBhvr>
                                        <p:cTn id="13" dur="20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circle(in)">
                                      <p:cBhvr>
                                        <p:cTn id="18" dur="2000"/>
                                        <p:tgtEl>
                                          <p:spTgt spid="43"/>
                                        </p:tgtEl>
                                      </p:cBhvr>
                                    </p:animEffect>
                                  </p:childTnLst>
                                </p:cTn>
                              </p:par>
                              <p:par>
                                <p:cTn id="19" presetID="6" presetClass="entr" presetSubtype="16"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circle(in)">
                                      <p:cBhvr>
                                        <p:cTn id="21" dur="2000"/>
                                        <p:tgtEl>
                                          <p:spTgt spid="23"/>
                                        </p:tgtEl>
                                      </p:cBhvr>
                                    </p:animEffect>
                                  </p:childTnLst>
                                </p:cTn>
                              </p:par>
                              <p:par>
                                <p:cTn id="22" presetID="6" presetClass="entr" presetSubtype="16"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circle(in)">
                                      <p:cBhvr>
                                        <p:cTn id="24" dur="2000"/>
                                        <p:tgtEl>
                                          <p:spTgt spid="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circle(in)">
                                      <p:cBhvr>
                                        <p:cTn id="32" dur="2000"/>
                                        <p:tgtEl>
                                          <p:spTgt spid="46"/>
                                        </p:tgtEl>
                                      </p:cBhvr>
                                    </p:animEffect>
                                  </p:childTnLst>
                                </p:cTn>
                              </p:par>
                              <p:par>
                                <p:cTn id="33" presetID="6" presetClass="entr" presetSubtype="16"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circle(in)">
                                      <p:cBhvr>
                                        <p:cTn id="35" dur="2000"/>
                                        <p:tgtEl>
                                          <p:spTgt spid="33"/>
                                        </p:tgtEl>
                                      </p:cBhvr>
                                    </p:animEffect>
                                  </p:childTnLst>
                                </p:cTn>
                              </p:par>
                              <p:par>
                                <p:cTn id="36" presetID="6" presetClass="entr" presetSubtype="16" fill="hold"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circle(in)">
                                      <p:cBhvr>
                                        <p:cTn id="38" dur="2000"/>
                                        <p:tgtEl>
                                          <p:spTgt spid="50"/>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circle(in)">
                                      <p:cBhvr>
                                        <p:cTn id="43" dur="2000"/>
                                        <p:tgtEl>
                                          <p:spTgt spid="53"/>
                                        </p:tgtEl>
                                      </p:cBhvr>
                                    </p:animEffect>
                                  </p:childTnLst>
                                </p:cTn>
                              </p:par>
                              <p:par>
                                <p:cTn id="44" presetID="6" presetClass="entr" presetSubtype="16" fill="hold"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circle(in)">
                                      <p:cBhvr>
                                        <p:cTn id="46" dur="2000"/>
                                        <p:tgtEl>
                                          <p:spTgt spid="59"/>
                                        </p:tgtEl>
                                      </p:cBhvr>
                                    </p:animEffect>
                                  </p:childTnLst>
                                </p:cTn>
                              </p:par>
                              <p:par>
                                <p:cTn id="47" presetID="6" presetClass="entr" presetSubtype="16" fill="hold" nodeType="with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circle(in)">
                                      <p:cBhvr>
                                        <p:cTn id="49"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6</a:t>
            </a:fld>
            <a:endParaRPr lang="es-ES" sz="1600">
              <a:solidFill>
                <a:srgbClr val="888888"/>
              </a:solidFill>
            </a:endParaRPr>
          </a:p>
        </p:txBody>
      </p:sp>
      <p:sp>
        <p:nvSpPr>
          <p:cNvPr id="7" name="Rectángulo 6"/>
          <p:cNvSpPr/>
          <p:nvPr/>
        </p:nvSpPr>
        <p:spPr>
          <a:xfrm>
            <a:off x="173830" y="818214"/>
            <a:ext cx="3980159" cy="432677"/>
          </a:xfrm>
          <a:prstGeom prst="rect">
            <a:avLst/>
          </a:prstGeom>
          <a:ln w="19050">
            <a:solidFill>
              <a:schemeClr val="accent5">
                <a:lumMod val="50000"/>
              </a:schemeClr>
            </a:solidFill>
            <a:headEnd type="none" w="med" len="med"/>
            <a:tailEnd type="none" w="med" len="med"/>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square" lIns="60959" tIns="60959" rIns="60959" bIns="60959" numCol="1" rtlCol="0" anchor="ctr" anchorCtr="0" compatLnSpc="1"/>
          <a:lstStyle/>
          <a:p>
            <a:pPr algn="ctr"/>
            <a:r>
              <a:rPr lang="es-EC" sz="2000" b="1" dirty="0" smtClean="0"/>
              <a:t>Objetivo General</a:t>
            </a:r>
            <a:endParaRPr lang="es-EC" sz="2000" b="1" dirty="0"/>
          </a:p>
        </p:txBody>
      </p:sp>
      <p:sp>
        <p:nvSpPr>
          <p:cNvPr id="22" name="CuadroTexto 21"/>
          <p:cNvSpPr txBox="1"/>
          <p:nvPr/>
        </p:nvSpPr>
        <p:spPr>
          <a:xfrm>
            <a:off x="170948" y="1227456"/>
            <a:ext cx="11840237" cy="1325106"/>
          </a:xfrm>
          <a:prstGeom prst="rect">
            <a:avLst/>
          </a:prstGeom>
          <a:noFill/>
          <a:ln w="38100">
            <a:noFill/>
          </a:ln>
        </p:spPr>
        <p:txBody>
          <a:bodyPr wrap="square" rtlCol="0">
            <a:spAutoFit/>
          </a:bodyPr>
          <a:lstStyle/>
          <a:p>
            <a:pPr marL="342900" lvl="0" indent="-342900" algn="just">
              <a:lnSpc>
                <a:spcPct val="150000"/>
              </a:lnSpc>
              <a:spcAft>
                <a:spcPts val="800"/>
              </a:spcAft>
              <a:buFont typeface="Symbol" panose="05050102010706020507" pitchFamily="18" charset="2"/>
              <a:buChar char=""/>
            </a:pPr>
            <a:r>
              <a:rPr lang="es-EC" sz="1700" dirty="0" smtClean="0">
                <a:latin typeface="Times New Roman" panose="02020603050405020304" pitchFamily="18" charset="0"/>
                <a:ea typeface="Calibri" panose="020F0502020204030204" pitchFamily="34" charset="0"/>
                <a:cs typeface="Times New Roman" panose="02020603050405020304" pitchFamily="18" charset="0"/>
              </a:rPr>
              <a:t>D</a:t>
            </a:r>
            <a:r>
              <a:rPr lang="es-ES" sz="1700" dirty="0" err="1" smtClean="0">
                <a:latin typeface="Times New Roman" panose="02020603050405020304" pitchFamily="18" charset="0"/>
                <a:cs typeface="Times New Roman" panose="02020603050405020304" pitchFamily="18" charset="0"/>
              </a:rPr>
              <a:t>iseñar</a:t>
            </a:r>
            <a:r>
              <a:rPr lang="es-ES" sz="1700" dirty="0" smtClean="0">
                <a:latin typeface="Times New Roman" panose="02020603050405020304" pitchFamily="18" charset="0"/>
                <a:cs typeface="Times New Roman" panose="02020603050405020304" pitchFamily="18" charset="0"/>
              </a:rPr>
              <a:t> </a:t>
            </a:r>
            <a:r>
              <a:rPr lang="es-ES" sz="1700" dirty="0">
                <a:latin typeface="Times New Roman" panose="02020603050405020304" pitchFamily="18" charset="0"/>
                <a:cs typeface="Times New Roman" panose="02020603050405020304" pitchFamily="18" charset="0"/>
              </a:rPr>
              <a:t>una estrategia de gestión energética para dos microrredes eléctricas interconectadas que permita el intercambio de potencia entre ellas y mejore las prestaciones de cada una al trabajar de manera conjunta.</a:t>
            </a:r>
          </a:p>
          <a:p>
            <a:pPr marL="342900" indent="-342900" algn="just">
              <a:lnSpc>
                <a:spcPct val="150000"/>
              </a:lnSpc>
              <a:spcAft>
                <a:spcPts val="800"/>
              </a:spcAft>
              <a:buFont typeface="Symbol" panose="05050102010706020507" pitchFamily="18" charset="2"/>
              <a:buChar char=""/>
            </a:pPr>
            <a:endParaRPr lang="es-EC" sz="1700" dirty="0">
              <a:latin typeface="Times New Roman" panose="02020603050405020304" pitchFamily="18" charset="0"/>
              <a:ea typeface="Calibri" panose="020F0502020204030204" pitchFamily="34" charset="0"/>
            </a:endParaRPr>
          </a:p>
        </p:txBody>
      </p:sp>
      <p:sp>
        <p:nvSpPr>
          <p:cNvPr id="24" name="Rectángulo 23"/>
          <p:cNvSpPr/>
          <p:nvPr/>
        </p:nvSpPr>
        <p:spPr>
          <a:xfrm>
            <a:off x="173831" y="2105423"/>
            <a:ext cx="3980159" cy="432677"/>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algn="ctr"/>
            <a:r>
              <a:rPr lang="es-EC" sz="2000" b="1" dirty="0" smtClean="0"/>
              <a:t>Objetivos Específicos</a:t>
            </a:r>
            <a:endParaRPr lang="es-EC" sz="2000" b="1" dirty="0"/>
          </a:p>
        </p:txBody>
      </p:sp>
      <p:sp>
        <p:nvSpPr>
          <p:cNvPr id="2" name="Rectángulo 1"/>
          <p:cNvSpPr/>
          <p:nvPr/>
        </p:nvSpPr>
        <p:spPr>
          <a:xfrm>
            <a:off x="170949" y="2526293"/>
            <a:ext cx="11840237" cy="4379789"/>
          </a:xfrm>
          <a:prstGeom prst="rect">
            <a:avLst/>
          </a:prstGeom>
        </p:spPr>
        <p:txBody>
          <a:bodyPr wrap="square">
            <a:spAutoFit/>
          </a:bodyPr>
          <a:lstStyle/>
          <a:p>
            <a:pPr marL="342900" indent="-342900" algn="just">
              <a:lnSpc>
                <a:spcPct val="150000"/>
              </a:lnSpc>
              <a:spcAft>
                <a:spcPts val="800"/>
              </a:spcAft>
              <a:buFont typeface="Symbol" panose="05050102010706020507" pitchFamily="18" charset="2"/>
              <a:buChar char=""/>
            </a:pPr>
            <a:r>
              <a:rPr lang="es-ES" sz="1700" dirty="0" smtClean="0">
                <a:latin typeface="Times New Roman" panose="02020603050405020304" pitchFamily="18" charset="0"/>
                <a:cs typeface="Times New Roman" panose="02020603050405020304" pitchFamily="18" charset="0"/>
              </a:rPr>
              <a:t>Implementar </a:t>
            </a:r>
            <a:r>
              <a:rPr lang="es-ES" sz="1700" dirty="0">
                <a:latin typeface="Times New Roman" panose="02020603050405020304" pitchFamily="18" charset="0"/>
                <a:cs typeface="Times New Roman" panose="02020603050405020304" pitchFamily="18" charset="0"/>
              </a:rPr>
              <a:t>un controlador FLC que permita el intercambio de potencia entre dos microrredes de acuerdo con el </a:t>
            </a:r>
            <a:r>
              <a:rPr lang="es-EC" sz="1700" i="1" dirty="0">
                <a:latin typeface="Times New Roman" panose="02020603050405020304" pitchFamily="18" charset="0"/>
                <a:cs typeface="Times New Roman" panose="02020603050405020304" pitchFamily="18" charset="0"/>
              </a:rPr>
              <a:t>SOC</a:t>
            </a:r>
            <a:r>
              <a:rPr lang="es-ES" sz="1700" dirty="0">
                <a:latin typeface="Times New Roman" panose="02020603050405020304" pitchFamily="18" charset="0"/>
                <a:cs typeface="Times New Roman" panose="02020603050405020304" pitchFamily="18" charset="0"/>
              </a:rPr>
              <a:t> actual de la batería y la predicción de la potencia neta generada en las microrredes</a:t>
            </a:r>
            <a:r>
              <a:rPr lang="es-ES" sz="1700" dirty="0" smtClean="0">
                <a:latin typeface="Times New Roman" panose="02020603050405020304" pitchFamily="18" charset="0"/>
                <a:cs typeface="Times New Roman" panose="02020603050405020304" pitchFamily="18" charset="0"/>
              </a:rPr>
              <a:t>.</a:t>
            </a:r>
          </a:p>
          <a:p>
            <a:pPr marL="342900" lvl="0" indent="-342900" algn="just">
              <a:lnSpc>
                <a:spcPct val="150000"/>
              </a:lnSpc>
              <a:spcAft>
                <a:spcPts val="800"/>
              </a:spcAft>
              <a:buFont typeface="Symbol" panose="05050102010706020507" pitchFamily="18" charset="2"/>
              <a:buChar char=""/>
            </a:pPr>
            <a:r>
              <a:rPr lang="es-ES" sz="1700" dirty="0">
                <a:latin typeface="Times New Roman" panose="02020603050405020304" pitchFamily="18" charset="0"/>
                <a:cs typeface="Times New Roman" panose="02020603050405020304" pitchFamily="18" charset="0"/>
              </a:rPr>
              <a:t>Ajustar los parámetros del controlador FLC de tal forma que se logre la optimización de los criterios de calidad propuestos en la estrategia EMS-FC</a:t>
            </a:r>
            <a:r>
              <a:rPr lang="es-ES" sz="1700" dirty="0" smtClean="0">
                <a:latin typeface="Times New Roman" panose="02020603050405020304" pitchFamily="18" charset="0"/>
                <a:cs typeface="Times New Roman" panose="02020603050405020304" pitchFamily="18" charset="0"/>
              </a:rPr>
              <a:t>.</a:t>
            </a:r>
          </a:p>
          <a:p>
            <a:pPr marL="342900" indent="-342900" algn="just">
              <a:lnSpc>
                <a:spcPct val="150000"/>
              </a:lnSpc>
              <a:spcAft>
                <a:spcPts val="800"/>
              </a:spcAft>
              <a:buFont typeface="Symbol" panose="05050102010706020507" pitchFamily="18" charset="2"/>
              <a:buChar char=""/>
            </a:pPr>
            <a:r>
              <a:rPr lang="es-ES" sz="1700" dirty="0">
                <a:latin typeface="Times New Roman" panose="02020603050405020304" pitchFamily="18" charset="0"/>
                <a:cs typeface="Times New Roman" panose="02020603050405020304" pitchFamily="18" charset="0"/>
              </a:rPr>
              <a:t>Suavizar los perfiles de potencia intercambiada con la red para cada MG, a través de la reducción de las fluctuaciones y picos de potencia para la optimización de los índices de calidad.</a:t>
            </a:r>
          </a:p>
          <a:p>
            <a:pPr marL="342900" indent="-342900" algn="just">
              <a:lnSpc>
                <a:spcPct val="150000"/>
              </a:lnSpc>
              <a:spcAft>
                <a:spcPts val="800"/>
              </a:spcAft>
              <a:buFont typeface="Symbol" panose="05050102010706020507" pitchFamily="18" charset="2"/>
              <a:buChar char=""/>
            </a:pPr>
            <a:r>
              <a:rPr lang="es-ES" sz="1700" dirty="0">
                <a:latin typeface="Times New Roman" panose="02020603050405020304" pitchFamily="18" charset="0"/>
                <a:cs typeface="Times New Roman" panose="02020603050405020304" pitchFamily="18" charset="0"/>
              </a:rPr>
              <a:t>Realizar una simulación donde se compruebe que los resultados obtenidos cumplan con el correcto balance de las potencias que intervienen en las microrredes</a:t>
            </a:r>
            <a:r>
              <a:rPr lang="es-ES" sz="1700" dirty="0" smtClean="0">
                <a:latin typeface="Times New Roman" panose="02020603050405020304" pitchFamily="18" charset="0"/>
                <a:cs typeface="Times New Roman" panose="02020603050405020304" pitchFamily="18" charset="0"/>
              </a:rPr>
              <a:t>.</a:t>
            </a:r>
          </a:p>
          <a:p>
            <a:pPr marL="342900" lvl="0" indent="-342900" algn="just">
              <a:lnSpc>
                <a:spcPct val="150000"/>
              </a:lnSpc>
              <a:spcAft>
                <a:spcPts val="800"/>
              </a:spcAft>
              <a:buFont typeface="Symbol" panose="05050102010706020507" pitchFamily="18" charset="2"/>
              <a:buChar char=""/>
            </a:pPr>
            <a:r>
              <a:rPr lang="es-ES" sz="1700" dirty="0">
                <a:latin typeface="Times New Roman" panose="02020603050405020304" pitchFamily="18" charset="0"/>
                <a:cs typeface="Times New Roman" panose="02020603050405020304" pitchFamily="18" charset="0"/>
              </a:rPr>
              <a:t>Comparar los resultados de los índices de calidad de las microrredes interconectadas, respecto a las prestaciones individuales de cada una de ellas</a:t>
            </a:r>
            <a:r>
              <a:rPr lang="es-ES" sz="1700" dirty="0" smtClean="0">
                <a:latin typeface="Times New Roman" panose="02020603050405020304" pitchFamily="18" charset="0"/>
                <a:cs typeface="Times New Roman" panose="02020603050405020304" pitchFamily="18" charset="0"/>
              </a:rPr>
              <a:t>.</a:t>
            </a:r>
            <a:endParaRPr lang="es-EC" sz="17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18 Rectángulo"/>
          <p:cNvSpPr/>
          <p:nvPr/>
        </p:nvSpPr>
        <p:spPr bwMode="auto">
          <a:xfrm>
            <a:off x="170949" y="205870"/>
            <a:ext cx="9600068"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INTRODUCCIÓN</a:t>
            </a:r>
            <a:endParaRPr lang="es-EC" sz="32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41067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7</a:t>
            </a:fld>
            <a:endParaRPr lang="es-ES" sz="1600">
              <a:solidFill>
                <a:srgbClr val="888888"/>
              </a:solidFill>
            </a:endParaRPr>
          </a:p>
        </p:txBody>
      </p:sp>
      <p:sp>
        <p:nvSpPr>
          <p:cNvPr id="7" name="18 Rectángulo"/>
          <p:cNvSpPr/>
          <p:nvPr/>
        </p:nvSpPr>
        <p:spPr bwMode="auto">
          <a:xfrm>
            <a:off x="532567" y="981293"/>
            <a:ext cx="3959402"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Arquitectura de la Microrred</a:t>
            </a:r>
            <a:endParaRPr lang="es-EC" sz="2000" b="1" dirty="0"/>
          </a:p>
        </p:txBody>
      </p:sp>
      <p:sp>
        <p:nvSpPr>
          <p:cNvPr id="25" name="18 Rectángulo"/>
          <p:cNvSpPr/>
          <p:nvPr/>
        </p:nvSpPr>
        <p:spPr bwMode="auto">
          <a:xfrm>
            <a:off x="173831" y="205871"/>
            <a:ext cx="7447691"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MARCO CONCEPTUAL</a:t>
            </a:r>
            <a:endParaRPr lang="es-EC" sz="3200" b="1" dirty="0">
              <a:solidFill>
                <a:schemeClr val="bg1"/>
              </a:solidFill>
              <a:latin typeface="Calibri" panose="020F0502020204030204" pitchFamily="34" charset="0"/>
            </a:endParaRPr>
          </a:p>
        </p:txBody>
      </p:sp>
      <p:sp>
        <p:nvSpPr>
          <p:cNvPr id="26"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2. Conceptos básicos</a:t>
            </a:r>
            <a:endParaRPr lang="es-EC" b="1" dirty="0"/>
          </a:p>
        </p:txBody>
      </p:sp>
      <p:sp>
        <p:nvSpPr>
          <p:cNvPr id="2" name="Rectángulo 1"/>
          <p:cNvSpPr/>
          <p:nvPr/>
        </p:nvSpPr>
        <p:spPr>
          <a:xfrm>
            <a:off x="927997" y="5845076"/>
            <a:ext cx="2895152" cy="369332"/>
          </a:xfrm>
          <a:prstGeom prst="rect">
            <a:avLst/>
          </a:prstGeom>
        </p:spPr>
        <p:txBody>
          <a:bodyPr wrap="none">
            <a:spAutoFit/>
          </a:bodyPr>
          <a:lstStyle/>
          <a:p>
            <a:r>
              <a:rPr lang="es-EC" dirty="0"/>
              <a:t>Fuente: </a:t>
            </a:r>
            <a:r>
              <a:rPr lang="es-EC" sz="1600" dirty="0" smtClean="0">
                <a:cs typeface="Arial" panose="020B0604020202020204" pitchFamily="34" charset="0"/>
              </a:rPr>
              <a:t>(</a:t>
            </a:r>
            <a:r>
              <a:rPr lang="es-EC" sz="1600" dirty="0">
                <a:cs typeface="Arial" panose="020B0604020202020204" pitchFamily="34" charset="0"/>
              </a:rPr>
              <a:t>J. M. Fernández, 2015</a:t>
            </a:r>
            <a:r>
              <a:rPr lang="es-EC" sz="1600" dirty="0" smtClean="0">
                <a:cs typeface="Arial" panose="020B0604020202020204" pitchFamily="34" charset="0"/>
              </a:rPr>
              <a:t>)</a:t>
            </a:r>
            <a:endParaRPr lang="es-EC" sz="1600" dirty="0">
              <a:cs typeface="Arial" panose="020B0604020202020204" pitchFamily="34" charset="0"/>
            </a:endParaRPr>
          </a:p>
        </p:txBody>
      </p:sp>
      <p:pic>
        <p:nvPicPr>
          <p:cNvPr id="17" name="Imagen 205"/>
          <p:cNvPicPr/>
          <p:nvPr/>
        </p:nvPicPr>
        <p:blipFill>
          <a:blip r:embed="rId3"/>
          <a:stretch>
            <a:fillRect/>
          </a:stretch>
        </p:blipFill>
        <p:spPr>
          <a:xfrm>
            <a:off x="927997" y="1782734"/>
            <a:ext cx="5941466" cy="3833396"/>
          </a:xfrm>
          <a:prstGeom prst="rect">
            <a:avLst/>
          </a:prstGeom>
        </p:spPr>
      </p:pic>
      <p:sp>
        <p:nvSpPr>
          <p:cNvPr id="4" name="TextBox 3"/>
          <p:cNvSpPr txBox="1"/>
          <p:nvPr/>
        </p:nvSpPr>
        <p:spPr>
          <a:xfrm>
            <a:off x="7621521" y="2129771"/>
            <a:ext cx="2417773" cy="3139321"/>
          </a:xfrm>
          <a:prstGeom prst="rect">
            <a:avLst/>
          </a:prstGeom>
          <a:noFill/>
        </p:spPr>
        <p:txBody>
          <a:bodyPr wrap="square" rtlCol="0">
            <a:spAutoFit/>
          </a:bodyPr>
          <a:lstStyle/>
          <a:p>
            <a:pPr marL="285750" indent="-285750">
              <a:buFont typeface="Arial" panose="020B0604020202020204" pitchFamily="34" charset="0"/>
              <a:buChar char="•"/>
            </a:pPr>
            <a:r>
              <a:rPr lang="es-ES" dirty="0" smtClean="0"/>
              <a:t>Elementos de generación distribuida (DG)</a:t>
            </a:r>
          </a:p>
          <a:p>
            <a:endParaRPr lang="es-ES" dirty="0" smtClean="0"/>
          </a:p>
          <a:p>
            <a:pPr marL="285750" indent="-285750">
              <a:buFont typeface="Arial" panose="020B0604020202020204" pitchFamily="34" charset="0"/>
              <a:buChar char="•"/>
            </a:pPr>
            <a:r>
              <a:rPr lang="es-ES" dirty="0" smtClean="0"/>
              <a:t>Sistemas de almacenamiento de energía (ESS)</a:t>
            </a:r>
          </a:p>
          <a:p>
            <a:endParaRPr lang="es-ES" dirty="0" smtClean="0"/>
          </a:p>
          <a:p>
            <a:pPr marL="285750" indent="-285750">
              <a:buFont typeface="Arial" panose="020B0604020202020204" pitchFamily="34" charset="0"/>
              <a:buChar char="•"/>
            </a:pPr>
            <a:r>
              <a:rPr lang="es-ES" dirty="0" smtClean="0"/>
              <a:t>Conjunto de cargas</a:t>
            </a:r>
          </a:p>
          <a:p>
            <a:endParaRPr lang="es-ES" dirty="0" smtClean="0"/>
          </a:p>
          <a:p>
            <a:pPr marL="285750" indent="-285750">
              <a:buFont typeface="Arial" panose="020B0604020202020204" pitchFamily="34" charset="0"/>
              <a:buChar char="•"/>
            </a:pPr>
            <a:r>
              <a:rPr lang="es-ES" dirty="0" smtClean="0"/>
              <a:t>Punto común (PCC)</a:t>
            </a:r>
            <a:endParaRPr lang="es-ES" dirty="0"/>
          </a:p>
        </p:txBody>
      </p:sp>
    </p:spTree>
    <p:extLst>
      <p:ext uri="{BB962C8B-B14F-4D97-AF65-F5344CB8AC3E}">
        <p14:creationId xmlns:p14="http://schemas.microsoft.com/office/powerpoint/2010/main" val="2960139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8</a:t>
            </a:fld>
            <a:endParaRPr lang="es-ES" sz="1600">
              <a:solidFill>
                <a:srgbClr val="888888"/>
              </a:solidFill>
            </a:endParaRPr>
          </a:p>
        </p:txBody>
      </p:sp>
      <p:sp>
        <p:nvSpPr>
          <p:cNvPr id="7" name="18 Rectángulo"/>
          <p:cNvSpPr/>
          <p:nvPr/>
        </p:nvSpPr>
        <p:spPr bwMode="auto">
          <a:xfrm>
            <a:off x="566736" y="1007913"/>
            <a:ext cx="3959402"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Elementos de generación distribuida (DG)</a:t>
            </a:r>
            <a:endParaRPr lang="es-EC" sz="2000" b="1" dirty="0"/>
          </a:p>
        </p:txBody>
      </p:sp>
      <p:sp>
        <p:nvSpPr>
          <p:cNvPr id="25" name="18 Rectángulo"/>
          <p:cNvSpPr/>
          <p:nvPr/>
        </p:nvSpPr>
        <p:spPr bwMode="auto">
          <a:xfrm>
            <a:off x="173831" y="205871"/>
            <a:ext cx="7447691"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MARCO CONCEPTUAL</a:t>
            </a:r>
            <a:endParaRPr lang="es-EC" sz="3200" b="1" dirty="0">
              <a:solidFill>
                <a:schemeClr val="bg1"/>
              </a:solidFill>
              <a:latin typeface="Calibri" panose="020F0502020204030204" pitchFamily="34" charset="0"/>
            </a:endParaRPr>
          </a:p>
        </p:txBody>
      </p:sp>
      <p:sp>
        <p:nvSpPr>
          <p:cNvPr id="26"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2. Conceptos básicos</a:t>
            </a:r>
            <a:endParaRPr lang="es-EC" b="1" dirty="0"/>
          </a:p>
        </p:txBody>
      </p:sp>
      <p:sp>
        <p:nvSpPr>
          <p:cNvPr id="2" name="Rectángulo 1"/>
          <p:cNvSpPr/>
          <p:nvPr/>
        </p:nvSpPr>
        <p:spPr>
          <a:xfrm>
            <a:off x="9439288" y="4838649"/>
            <a:ext cx="2170915" cy="338554"/>
          </a:xfrm>
          <a:prstGeom prst="rect">
            <a:avLst/>
          </a:prstGeom>
        </p:spPr>
        <p:txBody>
          <a:bodyPr wrap="none">
            <a:spAutoFit/>
          </a:bodyPr>
          <a:lstStyle/>
          <a:p>
            <a:r>
              <a:rPr lang="es-EC" sz="1600" dirty="0"/>
              <a:t>Fuente: (</a:t>
            </a:r>
            <a:r>
              <a:rPr lang="es-EC" sz="1600" dirty="0" err="1"/>
              <a:t>Tecnalia</a:t>
            </a:r>
            <a:r>
              <a:rPr lang="es-EC" sz="1600" dirty="0"/>
              <a:t>, 2007)</a:t>
            </a:r>
          </a:p>
        </p:txBody>
      </p:sp>
      <p:pic>
        <p:nvPicPr>
          <p:cNvPr id="10" name="Imagen 2"/>
          <p:cNvPicPr/>
          <p:nvPr/>
        </p:nvPicPr>
        <p:blipFill rotWithShape="1">
          <a:blip r:embed="rId3"/>
          <a:srcRect t="-1" b="47336"/>
          <a:stretch/>
        </p:blipFill>
        <p:spPr>
          <a:xfrm>
            <a:off x="6098587" y="1753587"/>
            <a:ext cx="5836702" cy="2889258"/>
          </a:xfrm>
          <a:prstGeom prst="rect">
            <a:avLst/>
          </a:prstGeom>
        </p:spPr>
      </p:pic>
      <p:sp>
        <p:nvSpPr>
          <p:cNvPr id="19" name="TextBox 18"/>
          <p:cNvSpPr txBox="1"/>
          <p:nvPr/>
        </p:nvSpPr>
        <p:spPr>
          <a:xfrm>
            <a:off x="566736" y="1836994"/>
            <a:ext cx="4481450" cy="1200329"/>
          </a:xfrm>
          <a:prstGeom prst="rect">
            <a:avLst/>
          </a:prstGeom>
          <a:noFill/>
          <a:ln>
            <a:solidFill>
              <a:srgbClr val="002060"/>
            </a:solidFill>
          </a:ln>
        </p:spPr>
        <p:txBody>
          <a:bodyPr wrap="square" rtlCol="0">
            <a:spAutoFit/>
          </a:bodyPr>
          <a:lstStyle/>
          <a:p>
            <a:pPr algn="just"/>
            <a:r>
              <a:rPr lang="es-EC" dirty="0" smtClean="0"/>
              <a:t>Sistemas </a:t>
            </a:r>
            <a:r>
              <a:rPr lang="es-EC" dirty="0"/>
              <a:t>cuya capacidad de generación es de pequeña escala </a:t>
            </a:r>
            <a:r>
              <a:rPr lang="es-EC" dirty="0" smtClean="0"/>
              <a:t>y proporcionan </a:t>
            </a:r>
            <a:r>
              <a:rPr lang="es-EC" dirty="0"/>
              <a:t>energía eléctrica al consumidor o la red de </a:t>
            </a:r>
            <a:r>
              <a:rPr lang="es-EC" dirty="0" smtClean="0"/>
              <a:t>distribución.</a:t>
            </a:r>
            <a:endParaRPr lang="es-ES" dirty="0"/>
          </a:p>
        </p:txBody>
      </p:sp>
      <p:sp>
        <p:nvSpPr>
          <p:cNvPr id="31" name="TextBox 30"/>
          <p:cNvSpPr txBox="1"/>
          <p:nvPr/>
        </p:nvSpPr>
        <p:spPr>
          <a:xfrm>
            <a:off x="566736" y="3293908"/>
            <a:ext cx="4027741" cy="2308324"/>
          </a:xfrm>
          <a:prstGeom prst="rect">
            <a:avLst/>
          </a:prstGeom>
          <a:noFill/>
          <a:ln>
            <a:solidFill>
              <a:srgbClr val="002060"/>
            </a:solidFill>
          </a:ln>
        </p:spPr>
        <p:txBody>
          <a:bodyPr wrap="square" rtlCol="0">
            <a:spAutoFit/>
          </a:bodyPr>
          <a:lstStyle/>
          <a:p>
            <a:pPr marL="285750" indent="-285750" algn="just">
              <a:buFont typeface="Arial" panose="020B0604020202020204" pitchFamily="34" charset="0"/>
              <a:buChar char="•"/>
            </a:pPr>
            <a:r>
              <a:rPr lang="es-EC" dirty="0" err="1" smtClean="0"/>
              <a:t>Microgeneración</a:t>
            </a:r>
            <a:r>
              <a:rPr lang="es-EC" dirty="0" smtClean="0"/>
              <a:t>: menor a 5kW</a:t>
            </a:r>
          </a:p>
          <a:p>
            <a:pPr marL="285750" indent="-285750" algn="just">
              <a:buFont typeface="Arial" panose="020B0604020202020204" pitchFamily="34" charset="0"/>
              <a:buChar char="•"/>
            </a:pPr>
            <a:endParaRPr lang="es-EC" dirty="0" smtClean="0"/>
          </a:p>
          <a:p>
            <a:pPr marL="285750" indent="-285750" algn="just">
              <a:buFont typeface="Arial" panose="020B0604020202020204" pitchFamily="34" charset="0"/>
              <a:buChar char="•"/>
            </a:pPr>
            <a:r>
              <a:rPr lang="es-EC" dirty="0" err="1"/>
              <a:t>Minigeneración</a:t>
            </a:r>
            <a:r>
              <a:rPr lang="es-EC" dirty="0"/>
              <a:t>: De 5kW a </a:t>
            </a:r>
            <a:r>
              <a:rPr lang="es-EC" dirty="0" smtClean="0"/>
              <a:t>5MW</a:t>
            </a:r>
          </a:p>
          <a:p>
            <a:pPr marL="285750" indent="-285750" algn="just">
              <a:buFont typeface="Arial" panose="020B0604020202020204" pitchFamily="34" charset="0"/>
              <a:buChar char="•"/>
            </a:pPr>
            <a:endParaRPr lang="es-EC" dirty="0" smtClean="0"/>
          </a:p>
          <a:p>
            <a:pPr marL="285750" indent="-285750" algn="just">
              <a:buFont typeface="Arial" panose="020B0604020202020204" pitchFamily="34" charset="0"/>
              <a:buChar char="•"/>
            </a:pPr>
            <a:r>
              <a:rPr lang="es-EC" dirty="0"/>
              <a:t>Media escala De 5MW a 50 </a:t>
            </a:r>
            <a:r>
              <a:rPr lang="es-EC" dirty="0" smtClean="0"/>
              <a:t>MW</a:t>
            </a:r>
          </a:p>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r>
              <a:rPr lang="es-EC" dirty="0" smtClean="0"/>
              <a:t>Gran </a:t>
            </a:r>
            <a:r>
              <a:rPr lang="es-EC" dirty="0"/>
              <a:t>escala De 50MW a 100 MW</a:t>
            </a:r>
          </a:p>
          <a:p>
            <a:pPr marL="285750" indent="-285750" algn="just">
              <a:buFont typeface="Arial" panose="020B0604020202020204" pitchFamily="34" charset="0"/>
              <a:buChar char="•"/>
            </a:pPr>
            <a:endParaRPr lang="es-ES" dirty="0"/>
          </a:p>
        </p:txBody>
      </p:sp>
    </p:spTree>
    <p:extLst>
      <p:ext uri="{BB962C8B-B14F-4D97-AF65-F5344CB8AC3E}">
        <p14:creationId xmlns:p14="http://schemas.microsoft.com/office/powerpoint/2010/main" val="46298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19"/>
                                        </p:tgtEl>
                                        <p:attrNameLst>
                                          <p:attrName>ppt_x</p:attrName>
                                        </p:attrNameLst>
                                      </p:cBhvr>
                                      <p:tavLst>
                                        <p:tav tm="0">
                                          <p:val>
                                            <p:strVal val="ppt_x"/>
                                          </p:val>
                                        </p:tav>
                                        <p:tav tm="100000">
                                          <p:val>
                                            <p:strVal val="ppt_x"/>
                                          </p:val>
                                        </p:tav>
                                      </p:tavLst>
                                    </p:anim>
                                    <p:anim calcmode="lin" valueType="num">
                                      <p:cBhvr additive="base">
                                        <p:cTn id="29" dur="500"/>
                                        <p:tgtEl>
                                          <p:spTgt spid="19"/>
                                        </p:tgtEl>
                                        <p:attrNameLst>
                                          <p:attrName>ppt_y</p:attrName>
                                        </p:attrNameLst>
                                      </p:cBhvr>
                                      <p:tavLst>
                                        <p:tav tm="0">
                                          <p:val>
                                            <p:strVal val="ppt_y"/>
                                          </p:val>
                                        </p:tav>
                                        <p:tav tm="100000">
                                          <p:val>
                                            <p:strVal val="1+ppt_h/2"/>
                                          </p:val>
                                        </p:tav>
                                      </p:tavLst>
                                    </p:anim>
                                    <p:set>
                                      <p:cBhvr>
                                        <p:cTn id="30" dur="1" fill="hold">
                                          <p:stCondLst>
                                            <p:cond delay="499"/>
                                          </p:stCondLst>
                                        </p:cTn>
                                        <p:tgtEl>
                                          <p:spTgt spid="19"/>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31"/>
                                        </p:tgtEl>
                                        <p:attrNameLst>
                                          <p:attrName>ppt_x</p:attrName>
                                        </p:attrNameLst>
                                      </p:cBhvr>
                                      <p:tavLst>
                                        <p:tav tm="0">
                                          <p:val>
                                            <p:strVal val="ppt_x"/>
                                          </p:val>
                                        </p:tav>
                                        <p:tav tm="100000">
                                          <p:val>
                                            <p:strVal val="ppt_x"/>
                                          </p:val>
                                        </p:tav>
                                      </p:tavLst>
                                    </p:anim>
                                    <p:anim calcmode="lin" valueType="num">
                                      <p:cBhvr additive="base">
                                        <p:cTn id="33" dur="500"/>
                                        <p:tgtEl>
                                          <p:spTgt spid="31"/>
                                        </p:tgtEl>
                                        <p:attrNameLst>
                                          <p:attrName>ppt_y</p:attrName>
                                        </p:attrNameLst>
                                      </p:cBhvr>
                                      <p:tavLst>
                                        <p:tav tm="0">
                                          <p:val>
                                            <p:strVal val="ppt_y"/>
                                          </p:val>
                                        </p:tav>
                                        <p:tav tm="100000">
                                          <p:val>
                                            <p:strVal val="1+ppt_h/2"/>
                                          </p:val>
                                        </p:tav>
                                      </p:tavLst>
                                    </p:anim>
                                    <p:set>
                                      <p:cBhvr>
                                        <p:cTn id="34" dur="1" fill="hold">
                                          <p:stCondLst>
                                            <p:cond delay="499"/>
                                          </p:stCondLst>
                                        </p:cTn>
                                        <p:tgtEl>
                                          <p:spTgt spid="31"/>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10"/>
                                        </p:tgtEl>
                                        <p:attrNameLst>
                                          <p:attrName>ppt_x</p:attrName>
                                        </p:attrNameLst>
                                      </p:cBhvr>
                                      <p:tavLst>
                                        <p:tav tm="0">
                                          <p:val>
                                            <p:strVal val="ppt_x"/>
                                          </p:val>
                                        </p:tav>
                                        <p:tav tm="100000">
                                          <p:val>
                                            <p:strVal val="ppt_x"/>
                                          </p:val>
                                        </p:tav>
                                      </p:tavLst>
                                    </p:anim>
                                    <p:anim calcmode="lin" valueType="num">
                                      <p:cBhvr additive="base">
                                        <p:cTn id="37" dur="500"/>
                                        <p:tgtEl>
                                          <p:spTgt spid="10"/>
                                        </p:tgtEl>
                                        <p:attrNameLst>
                                          <p:attrName>ppt_y</p:attrName>
                                        </p:attrNameLst>
                                      </p:cBhvr>
                                      <p:tavLst>
                                        <p:tav tm="0">
                                          <p:val>
                                            <p:strVal val="ppt_y"/>
                                          </p:val>
                                        </p:tav>
                                        <p:tav tm="100000">
                                          <p:val>
                                            <p:strVal val="1+ppt_h/2"/>
                                          </p:val>
                                        </p:tav>
                                      </p:tavLst>
                                    </p:anim>
                                    <p:set>
                                      <p:cBhvr>
                                        <p:cTn id="38" dur="1" fill="hold">
                                          <p:stCondLst>
                                            <p:cond delay="499"/>
                                          </p:stCondLst>
                                        </p:cTn>
                                        <p:tgtEl>
                                          <p:spTgt spid="10"/>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2"/>
                                        </p:tgtEl>
                                        <p:attrNameLst>
                                          <p:attrName>ppt_x</p:attrName>
                                        </p:attrNameLst>
                                      </p:cBhvr>
                                      <p:tavLst>
                                        <p:tav tm="0">
                                          <p:val>
                                            <p:strVal val="ppt_x"/>
                                          </p:val>
                                        </p:tav>
                                        <p:tav tm="100000">
                                          <p:val>
                                            <p:strVal val="ppt_x"/>
                                          </p:val>
                                        </p:tav>
                                      </p:tavLst>
                                    </p:anim>
                                    <p:anim calcmode="lin" valueType="num">
                                      <p:cBhvr additive="base">
                                        <p:cTn id="41" dur="500"/>
                                        <p:tgtEl>
                                          <p:spTgt spid="2"/>
                                        </p:tgtEl>
                                        <p:attrNameLst>
                                          <p:attrName>ppt_y</p:attrName>
                                        </p:attrNameLst>
                                      </p:cBhvr>
                                      <p:tavLst>
                                        <p:tav tm="0">
                                          <p:val>
                                            <p:strVal val="ppt_y"/>
                                          </p:val>
                                        </p:tav>
                                        <p:tav tm="100000">
                                          <p:val>
                                            <p:strVal val="1+ppt_h/2"/>
                                          </p:val>
                                        </p:tav>
                                      </p:tavLst>
                                    </p:anim>
                                    <p:set>
                                      <p:cBhvr>
                                        <p:cTn id="4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9" grpId="0" animBg="1"/>
      <p:bldP spid="19" grpId="1" animBg="1"/>
      <p:bldP spid="31" grpId="0" animBg="1"/>
      <p:bldP spid="3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9</a:t>
            </a:fld>
            <a:endParaRPr lang="es-ES" sz="1600">
              <a:solidFill>
                <a:srgbClr val="888888"/>
              </a:solidFill>
            </a:endParaRPr>
          </a:p>
        </p:txBody>
      </p:sp>
      <p:sp>
        <p:nvSpPr>
          <p:cNvPr id="7" name="18 Rectángulo"/>
          <p:cNvSpPr/>
          <p:nvPr/>
        </p:nvSpPr>
        <p:spPr bwMode="auto">
          <a:xfrm>
            <a:off x="566736" y="1007913"/>
            <a:ext cx="2505780"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Fotovoltaica</a:t>
            </a:r>
            <a:endParaRPr lang="es-EC" sz="2000" b="1" dirty="0"/>
          </a:p>
        </p:txBody>
      </p:sp>
      <p:sp>
        <p:nvSpPr>
          <p:cNvPr id="25" name="18 Rectángulo"/>
          <p:cNvSpPr/>
          <p:nvPr/>
        </p:nvSpPr>
        <p:spPr bwMode="auto">
          <a:xfrm>
            <a:off x="173831" y="205871"/>
            <a:ext cx="7447691" cy="48005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MARCO CONCEPTUAL</a:t>
            </a:r>
            <a:endParaRPr lang="es-EC" sz="3200" b="1" dirty="0">
              <a:solidFill>
                <a:schemeClr val="bg1"/>
              </a:solidFill>
              <a:latin typeface="Calibri" panose="020F0502020204030204" pitchFamily="34" charset="0"/>
            </a:endParaRPr>
          </a:p>
        </p:txBody>
      </p:sp>
      <p:sp>
        <p:nvSpPr>
          <p:cNvPr id="26"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2. Conceptos básicos</a:t>
            </a:r>
            <a:endParaRPr lang="es-EC" b="1" dirty="0"/>
          </a:p>
        </p:txBody>
      </p:sp>
      <p:grpSp>
        <p:nvGrpSpPr>
          <p:cNvPr id="15" name="Group 14"/>
          <p:cNvGrpSpPr/>
          <p:nvPr/>
        </p:nvGrpSpPr>
        <p:grpSpPr>
          <a:xfrm>
            <a:off x="4282688" y="4153369"/>
            <a:ext cx="4120796" cy="1702993"/>
            <a:chOff x="6463864" y="1060982"/>
            <a:chExt cx="5665655" cy="2538877"/>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3864" y="1060982"/>
              <a:ext cx="5665655" cy="2538877"/>
            </a:xfrm>
            <a:prstGeom prst="rect">
              <a:avLst/>
            </a:prstGeom>
          </p:spPr>
        </p:pic>
        <p:sp>
          <p:nvSpPr>
            <p:cNvPr id="14" name="Rectangle 13"/>
            <p:cNvSpPr/>
            <p:nvPr/>
          </p:nvSpPr>
          <p:spPr>
            <a:xfrm>
              <a:off x="9936427" y="1083203"/>
              <a:ext cx="1982304" cy="2132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1" name="Rectángulo 1"/>
          <p:cNvSpPr/>
          <p:nvPr/>
        </p:nvSpPr>
        <p:spPr>
          <a:xfrm>
            <a:off x="4694579" y="5899352"/>
            <a:ext cx="2657202" cy="338554"/>
          </a:xfrm>
          <a:prstGeom prst="rect">
            <a:avLst/>
          </a:prstGeom>
        </p:spPr>
        <p:txBody>
          <a:bodyPr wrap="none">
            <a:spAutoFit/>
          </a:bodyPr>
          <a:lstStyle/>
          <a:p>
            <a:r>
              <a:rPr lang="es-EC" sz="1600" dirty="0"/>
              <a:t>Fuente: </a:t>
            </a:r>
            <a:r>
              <a:rPr lang="es-EC" sz="1600" dirty="0" smtClean="0"/>
              <a:t>(</a:t>
            </a:r>
            <a:r>
              <a:rPr lang="es-EC" sz="1600" dirty="0" err="1" smtClean="0"/>
              <a:t>Baractec</a:t>
            </a:r>
            <a:r>
              <a:rPr lang="es-EC" sz="1600" dirty="0" smtClean="0"/>
              <a:t> solar, 2019)</a:t>
            </a:r>
            <a:endParaRPr lang="es-EC" sz="1600" dirty="0"/>
          </a:p>
        </p:txBody>
      </p:sp>
      <p:grpSp>
        <p:nvGrpSpPr>
          <p:cNvPr id="23" name="Group 22"/>
          <p:cNvGrpSpPr/>
          <p:nvPr/>
        </p:nvGrpSpPr>
        <p:grpSpPr>
          <a:xfrm>
            <a:off x="3130241" y="2113773"/>
            <a:ext cx="1928516" cy="1802235"/>
            <a:chOff x="2495032" y="4272729"/>
            <a:chExt cx="1816596" cy="1569385"/>
          </a:xfrm>
          <a:solidFill>
            <a:schemeClr val="accent6">
              <a:lumMod val="60000"/>
              <a:lumOff val="40000"/>
            </a:schemeClr>
          </a:solidFill>
        </p:grpSpPr>
        <p:sp>
          <p:nvSpPr>
            <p:cNvPr id="36" name="Oval 35"/>
            <p:cNvSpPr/>
            <p:nvPr/>
          </p:nvSpPr>
          <p:spPr>
            <a:xfrm>
              <a:off x="2495032" y="4272729"/>
              <a:ext cx="1816596" cy="156938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Oval 4"/>
            <p:cNvSpPr/>
            <p:nvPr/>
          </p:nvSpPr>
          <p:spPr>
            <a:xfrm>
              <a:off x="2767217" y="4537404"/>
              <a:ext cx="1263640" cy="10923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S" kern="1200" dirty="0" smtClean="0"/>
                <a:t>Sistema de </a:t>
              </a:r>
              <a:r>
                <a:rPr lang="es-ES" dirty="0" smtClean="0"/>
                <a:t>regulación de carga</a:t>
              </a:r>
              <a:r>
                <a:rPr lang="es-ES" kern="1200" dirty="0" smtClean="0"/>
                <a:t> </a:t>
              </a:r>
              <a:endParaRPr lang="es-ES" kern="1200" dirty="0"/>
            </a:p>
          </p:txBody>
        </p:sp>
      </p:grpSp>
      <p:grpSp>
        <p:nvGrpSpPr>
          <p:cNvPr id="29" name="Group 28"/>
          <p:cNvGrpSpPr/>
          <p:nvPr/>
        </p:nvGrpSpPr>
        <p:grpSpPr>
          <a:xfrm rot="21282868">
            <a:off x="2641603" y="2474215"/>
            <a:ext cx="406966" cy="756597"/>
            <a:chOff x="2026701" y="4539943"/>
            <a:chExt cx="406966" cy="756597"/>
          </a:xfrm>
          <a:solidFill>
            <a:schemeClr val="accent6">
              <a:lumMod val="40000"/>
              <a:lumOff val="60000"/>
            </a:schemeClr>
          </a:solidFill>
        </p:grpSpPr>
        <p:sp>
          <p:nvSpPr>
            <p:cNvPr id="34" name="Right Arrow 33"/>
            <p:cNvSpPr/>
            <p:nvPr/>
          </p:nvSpPr>
          <p:spPr>
            <a:xfrm rot="11338740">
              <a:off x="2026701" y="4539943"/>
              <a:ext cx="406966" cy="756597"/>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5" name="Right Arrow 6"/>
            <p:cNvSpPr/>
            <p:nvPr/>
          </p:nvSpPr>
          <p:spPr>
            <a:xfrm rot="22138740">
              <a:off x="2148043" y="4700789"/>
              <a:ext cx="284876" cy="4539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p:txBody>
        </p:sp>
      </p:grpSp>
      <p:grpSp>
        <p:nvGrpSpPr>
          <p:cNvPr id="30" name="Group 29"/>
          <p:cNvGrpSpPr/>
          <p:nvPr/>
        </p:nvGrpSpPr>
        <p:grpSpPr>
          <a:xfrm>
            <a:off x="319277" y="1844050"/>
            <a:ext cx="2095079" cy="1877068"/>
            <a:chOff x="-11643" y="3868246"/>
            <a:chExt cx="1864859" cy="1741923"/>
          </a:xfrm>
          <a:solidFill>
            <a:schemeClr val="accent6">
              <a:lumMod val="60000"/>
              <a:lumOff val="40000"/>
            </a:schemeClr>
          </a:solidFill>
        </p:grpSpPr>
        <p:sp>
          <p:nvSpPr>
            <p:cNvPr id="32" name="Oval 31"/>
            <p:cNvSpPr/>
            <p:nvPr/>
          </p:nvSpPr>
          <p:spPr>
            <a:xfrm>
              <a:off x="-11643" y="3868246"/>
              <a:ext cx="1864859" cy="174192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Oval 8"/>
            <p:cNvSpPr/>
            <p:nvPr/>
          </p:nvSpPr>
          <p:spPr>
            <a:xfrm>
              <a:off x="271397" y="4115453"/>
              <a:ext cx="1310422" cy="11936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dirty="0" smtClean="0"/>
                <a:t>Regula el proceso de carga/descarga</a:t>
              </a:r>
              <a:endParaRPr lang="es-ES" kern="1200" dirty="0"/>
            </a:p>
          </p:txBody>
        </p:sp>
      </p:grpSp>
      <p:grpSp>
        <p:nvGrpSpPr>
          <p:cNvPr id="38" name="Group 37"/>
          <p:cNvGrpSpPr/>
          <p:nvPr/>
        </p:nvGrpSpPr>
        <p:grpSpPr>
          <a:xfrm>
            <a:off x="2511930" y="4602602"/>
            <a:ext cx="1943585" cy="1884114"/>
            <a:chOff x="2583212" y="4332850"/>
            <a:chExt cx="1816596" cy="1569385"/>
          </a:xfrm>
        </p:grpSpPr>
        <p:sp>
          <p:nvSpPr>
            <p:cNvPr id="39" name="Oval 38"/>
            <p:cNvSpPr/>
            <p:nvPr/>
          </p:nvSpPr>
          <p:spPr>
            <a:xfrm>
              <a:off x="2583212" y="4332850"/>
              <a:ext cx="1816596" cy="156938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Oval 4"/>
            <p:cNvSpPr/>
            <p:nvPr/>
          </p:nvSpPr>
          <p:spPr>
            <a:xfrm>
              <a:off x="2849246" y="4562681"/>
              <a:ext cx="1284528" cy="11097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S" kern="1200" dirty="0" smtClean="0"/>
                <a:t>Sistema de </a:t>
              </a:r>
              <a:r>
                <a:rPr lang="es-ES" dirty="0" smtClean="0"/>
                <a:t>generación</a:t>
              </a:r>
              <a:endParaRPr lang="es-ES" kern="1200" dirty="0"/>
            </a:p>
          </p:txBody>
        </p:sp>
      </p:grpSp>
      <p:grpSp>
        <p:nvGrpSpPr>
          <p:cNvPr id="41" name="Group 40"/>
          <p:cNvGrpSpPr/>
          <p:nvPr/>
        </p:nvGrpSpPr>
        <p:grpSpPr>
          <a:xfrm>
            <a:off x="2048415" y="5142755"/>
            <a:ext cx="406966" cy="756597"/>
            <a:chOff x="2026701" y="4539943"/>
            <a:chExt cx="406966" cy="756597"/>
          </a:xfrm>
        </p:grpSpPr>
        <p:sp>
          <p:nvSpPr>
            <p:cNvPr id="42" name="Right Arrow 41"/>
            <p:cNvSpPr/>
            <p:nvPr/>
          </p:nvSpPr>
          <p:spPr>
            <a:xfrm rot="11338740">
              <a:off x="2026701" y="4539943"/>
              <a:ext cx="406966" cy="75659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3" name="Right Arrow 6"/>
            <p:cNvSpPr/>
            <p:nvPr/>
          </p:nvSpPr>
          <p:spPr>
            <a:xfrm rot="22138740">
              <a:off x="2148043" y="4700789"/>
              <a:ext cx="284876" cy="4539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p:txBody>
        </p:sp>
      </p:grpSp>
      <p:grpSp>
        <p:nvGrpSpPr>
          <p:cNvPr id="44" name="Group 43"/>
          <p:cNvGrpSpPr/>
          <p:nvPr/>
        </p:nvGrpSpPr>
        <p:grpSpPr>
          <a:xfrm>
            <a:off x="140196" y="4484226"/>
            <a:ext cx="1848515" cy="1703049"/>
            <a:chOff x="-11643" y="3868246"/>
            <a:chExt cx="1864859" cy="1741923"/>
          </a:xfrm>
        </p:grpSpPr>
        <p:sp>
          <p:nvSpPr>
            <p:cNvPr id="45" name="Oval 44"/>
            <p:cNvSpPr/>
            <p:nvPr/>
          </p:nvSpPr>
          <p:spPr>
            <a:xfrm>
              <a:off x="-11643" y="3868246"/>
              <a:ext cx="1864859" cy="174192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8"/>
            <p:cNvSpPr/>
            <p:nvPr/>
          </p:nvSpPr>
          <p:spPr>
            <a:xfrm>
              <a:off x="271397" y="4115453"/>
              <a:ext cx="1310422" cy="11936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dirty="0" smtClean="0"/>
                <a:t>Células fotovoltaicas</a:t>
              </a:r>
              <a:endParaRPr lang="es-ES" kern="1200" dirty="0"/>
            </a:p>
          </p:txBody>
        </p:sp>
      </p:grpSp>
      <p:grpSp>
        <p:nvGrpSpPr>
          <p:cNvPr id="47" name="Group 46"/>
          <p:cNvGrpSpPr/>
          <p:nvPr/>
        </p:nvGrpSpPr>
        <p:grpSpPr>
          <a:xfrm>
            <a:off x="6983528" y="2118128"/>
            <a:ext cx="1820890" cy="1717364"/>
            <a:chOff x="2583212" y="4332850"/>
            <a:chExt cx="1816596" cy="1569385"/>
          </a:xfrm>
          <a:solidFill>
            <a:schemeClr val="accent4">
              <a:lumMod val="75000"/>
            </a:schemeClr>
          </a:solidFill>
        </p:grpSpPr>
        <p:sp>
          <p:nvSpPr>
            <p:cNvPr id="48" name="Oval 47"/>
            <p:cNvSpPr/>
            <p:nvPr/>
          </p:nvSpPr>
          <p:spPr>
            <a:xfrm>
              <a:off x="2583212" y="4332850"/>
              <a:ext cx="1816596" cy="156938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
            <p:cNvSpPr/>
            <p:nvPr/>
          </p:nvSpPr>
          <p:spPr>
            <a:xfrm>
              <a:off x="2849246" y="4562681"/>
              <a:ext cx="1284528" cy="11097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S" kern="1200" dirty="0" smtClean="0"/>
                <a:t>Sistema de </a:t>
              </a:r>
              <a:r>
                <a:rPr lang="es-ES" dirty="0" smtClean="0"/>
                <a:t>acumulación</a:t>
              </a:r>
              <a:endParaRPr lang="es-ES" kern="1200" dirty="0"/>
            </a:p>
          </p:txBody>
        </p:sp>
      </p:grpSp>
      <p:grpSp>
        <p:nvGrpSpPr>
          <p:cNvPr id="50" name="Group 49"/>
          <p:cNvGrpSpPr/>
          <p:nvPr/>
        </p:nvGrpSpPr>
        <p:grpSpPr>
          <a:xfrm rot="9016111">
            <a:off x="8925260" y="2291422"/>
            <a:ext cx="406966" cy="756597"/>
            <a:chOff x="2026701" y="4539943"/>
            <a:chExt cx="406966" cy="756597"/>
          </a:xfrm>
          <a:solidFill>
            <a:schemeClr val="accent4">
              <a:lumMod val="40000"/>
              <a:lumOff val="60000"/>
            </a:schemeClr>
          </a:solidFill>
        </p:grpSpPr>
        <p:sp>
          <p:nvSpPr>
            <p:cNvPr id="51" name="Right Arrow 50"/>
            <p:cNvSpPr/>
            <p:nvPr/>
          </p:nvSpPr>
          <p:spPr>
            <a:xfrm rot="11338740">
              <a:off x="2026701" y="4539943"/>
              <a:ext cx="406966" cy="756597"/>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2" name="Right Arrow 6"/>
            <p:cNvSpPr/>
            <p:nvPr/>
          </p:nvSpPr>
          <p:spPr>
            <a:xfrm rot="22138740">
              <a:off x="2148043" y="4700789"/>
              <a:ext cx="284876" cy="4539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p:txBody>
        </p:sp>
      </p:grpSp>
      <p:grpSp>
        <p:nvGrpSpPr>
          <p:cNvPr id="53" name="Group 52"/>
          <p:cNvGrpSpPr/>
          <p:nvPr/>
        </p:nvGrpSpPr>
        <p:grpSpPr>
          <a:xfrm>
            <a:off x="9453068" y="1422474"/>
            <a:ext cx="2083325" cy="1919041"/>
            <a:chOff x="-11643" y="3868246"/>
            <a:chExt cx="1864859" cy="1741923"/>
          </a:xfrm>
          <a:solidFill>
            <a:schemeClr val="accent4">
              <a:lumMod val="75000"/>
            </a:schemeClr>
          </a:solidFill>
        </p:grpSpPr>
        <p:sp>
          <p:nvSpPr>
            <p:cNvPr id="54" name="Oval 53"/>
            <p:cNvSpPr/>
            <p:nvPr/>
          </p:nvSpPr>
          <p:spPr>
            <a:xfrm>
              <a:off x="-11643" y="3868246"/>
              <a:ext cx="1864859" cy="174192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Oval 8"/>
            <p:cNvSpPr/>
            <p:nvPr/>
          </p:nvSpPr>
          <p:spPr>
            <a:xfrm>
              <a:off x="271397" y="4115453"/>
              <a:ext cx="1310422" cy="11936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dirty="0" smtClean="0"/>
                <a:t>Almacena el excedente de la generación</a:t>
              </a:r>
              <a:endParaRPr lang="es-ES" kern="1200" dirty="0"/>
            </a:p>
          </p:txBody>
        </p:sp>
      </p:grpSp>
      <p:grpSp>
        <p:nvGrpSpPr>
          <p:cNvPr id="65" name="Group 64"/>
          <p:cNvGrpSpPr/>
          <p:nvPr/>
        </p:nvGrpSpPr>
        <p:grpSpPr>
          <a:xfrm rot="9565932">
            <a:off x="9639789" y="4909964"/>
            <a:ext cx="406966" cy="756597"/>
            <a:chOff x="2026701" y="4539943"/>
            <a:chExt cx="406966" cy="756597"/>
          </a:xfrm>
          <a:solidFill>
            <a:schemeClr val="accent3">
              <a:lumMod val="60000"/>
              <a:lumOff val="40000"/>
            </a:schemeClr>
          </a:solidFill>
        </p:grpSpPr>
        <p:sp>
          <p:nvSpPr>
            <p:cNvPr id="66" name="Right Arrow 65"/>
            <p:cNvSpPr/>
            <p:nvPr/>
          </p:nvSpPr>
          <p:spPr>
            <a:xfrm rot="11338740">
              <a:off x="2026701" y="4539943"/>
              <a:ext cx="406966" cy="756597"/>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7" name="Right Arrow 6"/>
            <p:cNvSpPr/>
            <p:nvPr/>
          </p:nvSpPr>
          <p:spPr>
            <a:xfrm rot="22138740">
              <a:off x="2148043" y="4700789"/>
              <a:ext cx="284876" cy="4539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p:txBody>
        </p:sp>
      </p:grpSp>
      <p:grpSp>
        <p:nvGrpSpPr>
          <p:cNvPr id="68" name="Group 67"/>
          <p:cNvGrpSpPr/>
          <p:nvPr/>
        </p:nvGrpSpPr>
        <p:grpSpPr>
          <a:xfrm>
            <a:off x="7590845" y="4492115"/>
            <a:ext cx="1911285" cy="1864236"/>
            <a:chOff x="2583212" y="4332850"/>
            <a:chExt cx="1816596" cy="1569385"/>
          </a:xfrm>
          <a:solidFill>
            <a:schemeClr val="accent3">
              <a:lumMod val="75000"/>
            </a:schemeClr>
          </a:solidFill>
        </p:grpSpPr>
        <p:sp>
          <p:nvSpPr>
            <p:cNvPr id="69" name="Oval 68"/>
            <p:cNvSpPr/>
            <p:nvPr/>
          </p:nvSpPr>
          <p:spPr>
            <a:xfrm>
              <a:off x="2583212" y="4332850"/>
              <a:ext cx="1816596" cy="156938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0" name="Oval 4"/>
            <p:cNvSpPr/>
            <p:nvPr/>
          </p:nvSpPr>
          <p:spPr>
            <a:xfrm>
              <a:off x="2849246" y="4562681"/>
              <a:ext cx="1284528" cy="11097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S" kern="1200" dirty="0" smtClean="0"/>
                <a:t>Sistema de </a:t>
              </a:r>
              <a:r>
                <a:rPr lang="es-ES" dirty="0" smtClean="0"/>
                <a:t>interconexión</a:t>
              </a:r>
              <a:endParaRPr lang="es-ES" kern="1200" dirty="0"/>
            </a:p>
          </p:txBody>
        </p:sp>
      </p:grpSp>
      <p:grpSp>
        <p:nvGrpSpPr>
          <p:cNvPr id="71" name="Group 70"/>
          <p:cNvGrpSpPr/>
          <p:nvPr/>
        </p:nvGrpSpPr>
        <p:grpSpPr>
          <a:xfrm>
            <a:off x="10082749" y="4017064"/>
            <a:ext cx="1885133" cy="1909411"/>
            <a:chOff x="-11643" y="3868246"/>
            <a:chExt cx="1864859" cy="1741923"/>
          </a:xfrm>
          <a:solidFill>
            <a:schemeClr val="accent3">
              <a:lumMod val="75000"/>
            </a:schemeClr>
          </a:solidFill>
        </p:grpSpPr>
        <p:sp>
          <p:nvSpPr>
            <p:cNvPr id="72" name="Oval 71"/>
            <p:cNvSpPr/>
            <p:nvPr/>
          </p:nvSpPr>
          <p:spPr>
            <a:xfrm>
              <a:off x="-11643" y="3868246"/>
              <a:ext cx="1864859" cy="174192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3" name="Oval 8"/>
            <p:cNvSpPr/>
            <p:nvPr/>
          </p:nvSpPr>
          <p:spPr>
            <a:xfrm>
              <a:off x="271397" y="4149405"/>
              <a:ext cx="1265248" cy="118615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dirty="0" smtClean="0"/>
                <a:t>Inversores, protecciones y contadores</a:t>
              </a:r>
              <a:endParaRPr lang="es-ES" kern="1200" dirty="0"/>
            </a:p>
          </p:txBody>
        </p:sp>
      </p:grpSp>
    </p:spTree>
    <p:extLst>
      <p:ext uri="{BB962C8B-B14F-4D97-AF65-F5344CB8AC3E}">
        <p14:creationId xmlns:p14="http://schemas.microsoft.com/office/powerpoint/2010/main" val="16584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ppt_x"/>
                                          </p:val>
                                        </p:tav>
                                        <p:tav tm="100000">
                                          <p:val>
                                            <p:strVal val="#ppt_x"/>
                                          </p:val>
                                        </p:tav>
                                      </p:tavLst>
                                    </p:anim>
                                    <p:anim calcmode="lin" valueType="num">
                                      <p:cBhvr additive="base">
                                        <p:cTn id="18" dur="500" fill="hold"/>
                                        <p:tgtEl>
                                          <p:spTgt spid="3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ppt_x"/>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ppt_x"/>
                                          </p:val>
                                        </p:tav>
                                        <p:tav tm="100000">
                                          <p:val>
                                            <p:strVal val="#ppt_x"/>
                                          </p:val>
                                        </p:tav>
                                      </p:tavLst>
                                    </p:anim>
                                    <p:anim calcmode="lin" valueType="num">
                                      <p:cBhvr additive="base">
                                        <p:cTn id="2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500" fill="hold"/>
                                        <p:tgtEl>
                                          <p:spTgt spid="47"/>
                                        </p:tgtEl>
                                        <p:attrNameLst>
                                          <p:attrName>ppt_x</p:attrName>
                                        </p:attrNameLst>
                                      </p:cBhvr>
                                      <p:tavLst>
                                        <p:tav tm="0">
                                          <p:val>
                                            <p:strVal val="#ppt_x"/>
                                          </p:val>
                                        </p:tav>
                                        <p:tav tm="100000">
                                          <p:val>
                                            <p:strVal val="#ppt_x"/>
                                          </p:val>
                                        </p:tav>
                                      </p:tavLst>
                                    </p:anim>
                                    <p:anim calcmode="lin" valueType="num">
                                      <p:cBhvr additive="base">
                                        <p:cTn id="46" dur="500" fill="hold"/>
                                        <p:tgtEl>
                                          <p:spTgt spid="4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500" fill="hold"/>
                                        <p:tgtEl>
                                          <p:spTgt spid="50"/>
                                        </p:tgtEl>
                                        <p:attrNameLst>
                                          <p:attrName>ppt_x</p:attrName>
                                        </p:attrNameLst>
                                      </p:cBhvr>
                                      <p:tavLst>
                                        <p:tav tm="0">
                                          <p:val>
                                            <p:strVal val="#ppt_x"/>
                                          </p:val>
                                        </p:tav>
                                        <p:tav tm="100000">
                                          <p:val>
                                            <p:strVal val="#ppt_x"/>
                                          </p:val>
                                        </p:tav>
                                      </p:tavLst>
                                    </p:anim>
                                    <p:anim calcmode="lin" valueType="num">
                                      <p:cBhvr additive="base">
                                        <p:cTn id="50" dur="500" fill="hold"/>
                                        <p:tgtEl>
                                          <p:spTgt spid="50"/>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ppt_x"/>
                                          </p:val>
                                        </p:tav>
                                        <p:tav tm="100000">
                                          <p:val>
                                            <p:strVal val="#ppt_x"/>
                                          </p:val>
                                        </p:tav>
                                      </p:tavLst>
                                    </p:anim>
                                    <p:anim calcmode="lin" valueType="num">
                                      <p:cBhvr additive="base">
                                        <p:cTn id="5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additive="base">
                                        <p:cTn id="59" dur="500" fill="hold"/>
                                        <p:tgtEl>
                                          <p:spTgt spid="68"/>
                                        </p:tgtEl>
                                        <p:attrNameLst>
                                          <p:attrName>ppt_x</p:attrName>
                                        </p:attrNameLst>
                                      </p:cBhvr>
                                      <p:tavLst>
                                        <p:tav tm="0">
                                          <p:val>
                                            <p:strVal val="#ppt_x"/>
                                          </p:val>
                                        </p:tav>
                                        <p:tav tm="100000">
                                          <p:val>
                                            <p:strVal val="#ppt_x"/>
                                          </p:val>
                                        </p:tav>
                                      </p:tavLst>
                                    </p:anim>
                                    <p:anim calcmode="lin" valueType="num">
                                      <p:cBhvr additive="base">
                                        <p:cTn id="60" dur="500" fill="hold"/>
                                        <p:tgtEl>
                                          <p:spTgt spid="6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5"/>
                                        </p:tgtEl>
                                        <p:attrNameLst>
                                          <p:attrName>style.visibility</p:attrName>
                                        </p:attrNameLst>
                                      </p:cBhvr>
                                      <p:to>
                                        <p:strVal val="visible"/>
                                      </p:to>
                                    </p:set>
                                    <p:anim calcmode="lin" valueType="num">
                                      <p:cBhvr additive="base">
                                        <p:cTn id="63" dur="500" fill="hold"/>
                                        <p:tgtEl>
                                          <p:spTgt spid="65"/>
                                        </p:tgtEl>
                                        <p:attrNameLst>
                                          <p:attrName>ppt_x</p:attrName>
                                        </p:attrNameLst>
                                      </p:cBhvr>
                                      <p:tavLst>
                                        <p:tav tm="0">
                                          <p:val>
                                            <p:strVal val="#ppt_x"/>
                                          </p:val>
                                        </p:tav>
                                        <p:tav tm="100000">
                                          <p:val>
                                            <p:strVal val="#ppt_x"/>
                                          </p:val>
                                        </p:tav>
                                      </p:tavLst>
                                    </p:anim>
                                    <p:anim calcmode="lin" valueType="num">
                                      <p:cBhvr additive="base">
                                        <p:cTn id="64" dur="500" fill="hold"/>
                                        <p:tgtEl>
                                          <p:spTgt spid="65"/>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additive="base">
                                        <p:cTn id="67" dur="500" fill="hold"/>
                                        <p:tgtEl>
                                          <p:spTgt spid="71"/>
                                        </p:tgtEl>
                                        <p:attrNameLst>
                                          <p:attrName>ppt_x</p:attrName>
                                        </p:attrNameLst>
                                      </p:cBhvr>
                                      <p:tavLst>
                                        <p:tav tm="0">
                                          <p:val>
                                            <p:strVal val="#ppt_x"/>
                                          </p:val>
                                        </p:tav>
                                        <p:tav tm="100000">
                                          <p:val>
                                            <p:strVal val="#ppt_x"/>
                                          </p:val>
                                        </p:tav>
                                      </p:tavLst>
                                    </p:anim>
                                    <p:anim calcmode="lin" valueType="num">
                                      <p:cBhvr additive="base">
                                        <p:cTn id="6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9674</TotalTime>
  <Words>3145</Words>
  <Application>Microsoft Office PowerPoint</Application>
  <PresentationFormat>Panorámica</PresentationFormat>
  <Paragraphs>437</Paragraphs>
  <Slides>39</Slides>
  <Notes>0</Notes>
  <HiddenSlides>0</HiddenSlides>
  <MMClips>0</MMClips>
  <ScaleCrop>false</ScaleCrop>
  <HeadingPairs>
    <vt:vector size="8" baseType="variant">
      <vt:variant>
        <vt:lpstr>Fuentes usadas</vt:lpstr>
      </vt:variant>
      <vt:variant>
        <vt:i4>12</vt:i4>
      </vt:variant>
      <vt:variant>
        <vt:lpstr>Tema</vt:lpstr>
      </vt:variant>
      <vt:variant>
        <vt:i4>1</vt:i4>
      </vt:variant>
      <vt:variant>
        <vt:lpstr>Servidores OLE incrustados</vt:lpstr>
      </vt:variant>
      <vt:variant>
        <vt:i4>3</vt:i4>
      </vt:variant>
      <vt:variant>
        <vt:lpstr>Títulos de diapositiva</vt:lpstr>
      </vt:variant>
      <vt:variant>
        <vt:i4>39</vt:i4>
      </vt:variant>
    </vt:vector>
  </HeadingPairs>
  <TitlesOfParts>
    <vt:vector size="55" baseType="lpstr">
      <vt:lpstr>Arial</vt:lpstr>
      <vt:lpstr>Arial Narrow</vt:lpstr>
      <vt:lpstr>Calibri</vt:lpstr>
      <vt:lpstr>Calibri Light</vt:lpstr>
      <vt:lpstr>Cambria Math</vt:lpstr>
      <vt:lpstr>Helvetica Light</vt:lpstr>
      <vt:lpstr>Inconsolata</vt:lpstr>
      <vt:lpstr>inherit</vt:lpstr>
      <vt:lpstr>Symbol</vt:lpstr>
      <vt:lpstr>Tahoma</vt:lpstr>
      <vt:lpstr>Times New Roman</vt:lpstr>
      <vt:lpstr>Wingdings</vt:lpstr>
      <vt:lpstr>Tema de Office</vt:lpstr>
      <vt:lpstr>Equation</vt:lpstr>
      <vt:lpstr>Document</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DEFENSA TESIS</dc:title>
  <dc:creator>Vinicio Stalin Salcedo Peña</dc:creator>
  <cp:lastModifiedBy>Windows User</cp:lastModifiedBy>
  <cp:revision>486</cp:revision>
  <dcterms:created xsi:type="dcterms:W3CDTF">2017-08-13T23:40:25Z</dcterms:created>
  <dcterms:modified xsi:type="dcterms:W3CDTF">2019-06-28T18:53:17Z</dcterms:modified>
</cp:coreProperties>
</file>