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27" r:id="rId5"/>
    <p:sldId id="286" r:id="rId6"/>
    <p:sldId id="328" r:id="rId7"/>
    <p:sldId id="329" r:id="rId8"/>
    <p:sldId id="265" r:id="rId9"/>
    <p:sldId id="330" r:id="rId10"/>
    <p:sldId id="331" r:id="rId11"/>
    <p:sldId id="333" r:id="rId12"/>
    <p:sldId id="261" r:id="rId13"/>
    <p:sldId id="323" r:id="rId14"/>
    <p:sldId id="334" r:id="rId15"/>
    <p:sldId id="325" r:id="rId16"/>
    <p:sldId id="262" r:id="rId17"/>
    <p:sldId id="318" r:id="rId18"/>
    <p:sldId id="319" r:id="rId19"/>
    <p:sldId id="322" r:id="rId20"/>
    <p:sldId id="263" r:id="rId21"/>
    <p:sldId id="264"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0" d="100"/>
          <a:sy n="100"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BA181-BAB0-44AF-A627-DC48BD16DC6F}" type="doc">
      <dgm:prSet loTypeId="urn:microsoft.com/office/officeart/2005/8/layout/venn3" loCatId="relationship" qsTypeId="urn:microsoft.com/office/officeart/2005/8/quickstyle/simple4" qsCatId="simple" csTypeId="urn:microsoft.com/office/officeart/2005/8/colors/colorful5" csCatId="colorful" phldr="1"/>
      <dgm:spPr/>
      <dgm:t>
        <a:bodyPr/>
        <a:lstStyle/>
        <a:p>
          <a:endParaRPr lang="es-EC"/>
        </a:p>
      </dgm:t>
    </dgm:pt>
    <dgm:pt modelId="{998D2805-B181-40E9-B22D-4292EBA70F5E}">
      <dgm:prSet phldrT="[Texto]"/>
      <dgm:spPr/>
      <dgm:t>
        <a:bodyPr/>
        <a:lstStyle/>
        <a:p>
          <a:r>
            <a:rPr lang="es-EC" dirty="0"/>
            <a:t>50 tipos de palabras y frases, 10 palabras para 5 categorías</a:t>
          </a:r>
        </a:p>
      </dgm:t>
    </dgm:pt>
    <dgm:pt modelId="{ED76D597-5F6E-4EC0-BB76-5B2BD10A36D0}" type="parTrans" cxnId="{9DA6A3AF-9B55-4BC9-8F88-4082DE1DFC28}">
      <dgm:prSet/>
      <dgm:spPr/>
      <dgm:t>
        <a:bodyPr/>
        <a:lstStyle/>
        <a:p>
          <a:endParaRPr lang="es-EC"/>
        </a:p>
      </dgm:t>
    </dgm:pt>
    <dgm:pt modelId="{D8EA2EC4-D1D3-4FC7-854A-E5C36D0060C0}" type="sibTrans" cxnId="{9DA6A3AF-9B55-4BC9-8F88-4082DE1DFC28}">
      <dgm:prSet/>
      <dgm:spPr/>
      <dgm:t>
        <a:bodyPr/>
        <a:lstStyle/>
        <a:p>
          <a:endParaRPr lang="es-EC"/>
        </a:p>
      </dgm:t>
    </dgm:pt>
    <dgm:pt modelId="{CEB84B68-5FDE-4AED-8019-493C0BC13579}">
      <dgm:prSet phldrT="[Texto]"/>
      <dgm:spPr/>
      <dgm:t>
        <a:bodyPr/>
        <a:lstStyle/>
        <a:p>
          <a:r>
            <a:rPr lang="es-EC" dirty="0"/>
            <a:t>Abecedario dactilológico ecuatoriano</a:t>
          </a:r>
        </a:p>
      </dgm:t>
    </dgm:pt>
    <dgm:pt modelId="{DE58BDE5-396A-47E2-A9F5-F252749E83D1}" type="parTrans" cxnId="{8A9A281F-2874-40A0-814E-011B912B6457}">
      <dgm:prSet/>
      <dgm:spPr/>
      <dgm:t>
        <a:bodyPr/>
        <a:lstStyle/>
        <a:p>
          <a:endParaRPr lang="es-EC"/>
        </a:p>
      </dgm:t>
    </dgm:pt>
    <dgm:pt modelId="{D19B7B36-C04E-4246-9FA9-10E8FDC0D4A6}" type="sibTrans" cxnId="{8A9A281F-2874-40A0-814E-011B912B6457}">
      <dgm:prSet/>
      <dgm:spPr/>
      <dgm:t>
        <a:bodyPr/>
        <a:lstStyle/>
        <a:p>
          <a:endParaRPr lang="es-EC"/>
        </a:p>
      </dgm:t>
    </dgm:pt>
    <dgm:pt modelId="{05C7B2A6-2BF3-474F-9355-F3B763DF1FF4}">
      <dgm:prSet phldrT="[Texto]"/>
      <dgm:spPr/>
      <dgm:t>
        <a:bodyPr/>
        <a:lstStyle/>
        <a:p>
          <a:r>
            <a:rPr lang="es-EC" dirty="0"/>
            <a:t>420 muestras de palabras y 120 muestras de las letras</a:t>
          </a:r>
        </a:p>
      </dgm:t>
    </dgm:pt>
    <dgm:pt modelId="{F0950CB8-BCE1-4B45-B7CC-91760EBFFD99}" type="parTrans" cxnId="{7F243023-8223-4C53-B4F7-67C0995E862A}">
      <dgm:prSet/>
      <dgm:spPr/>
      <dgm:t>
        <a:bodyPr/>
        <a:lstStyle/>
        <a:p>
          <a:endParaRPr lang="es-EC"/>
        </a:p>
      </dgm:t>
    </dgm:pt>
    <dgm:pt modelId="{C4B96DA5-E434-46AE-A4F0-205DC8997644}" type="sibTrans" cxnId="{7F243023-8223-4C53-B4F7-67C0995E862A}">
      <dgm:prSet/>
      <dgm:spPr/>
      <dgm:t>
        <a:bodyPr/>
        <a:lstStyle/>
        <a:p>
          <a:endParaRPr lang="es-EC"/>
        </a:p>
      </dgm:t>
    </dgm:pt>
    <dgm:pt modelId="{2DBB2E9D-99A6-4243-ADA1-0684379B3DC0}">
      <dgm:prSet phldrT="[Texto]"/>
      <dgm:spPr/>
      <dgm:t>
        <a:bodyPr/>
        <a:lstStyle/>
        <a:p>
          <a:r>
            <a:rPr lang="es-EC" dirty="0"/>
            <a:t>Características de las personas: Edad 14 a 45 años conformado entre 11 hombres y 14 mujeres </a:t>
          </a:r>
        </a:p>
      </dgm:t>
    </dgm:pt>
    <dgm:pt modelId="{A8776316-4F75-4688-BB07-484268793877}" type="parTrans" cxnId="{1C4FB9D1-911A-4ED4-92C2-9C9C15992BA2}">
      <dgm:prSet/>
      <dgm:spPr/>
      <dgm:t>
        <a:bodyPr/>
        <a:lstStyle/>
        <a:p>
          <a:endParaRPr lang="es-EC"/>
        </a:p>
      </dgm:t>
    </dgm:pt>
    <dgm:pt modelId="{04E628C5-3CA5-4AF4-A228-4960F950CCA2}" type="sibTrans" cxnId="{1C4FB9D1-911A-4ED4-92C2-9C9C15992BA2}">
      <dgm:prSet/>
      <dgm:spPr/>
      <dgm:t>
        <a:bodyPr/>
        <a:lstStyle/>
        <a:p>
          <a:endParaRPr lang="es-EC"/>
        </a:p>
      </dgm:t>
    </dgm:pt>
    <dgm:pt modelId="{FB8CA502-1AC6-4A88-AE1A-F09A17C1DCC8}" type="pres">
      <dgm:prSet presAssocID="{B78BA181-BAB0-44AF-A627-DC48BD16DC6F}" presName="Name0" presStyleCnt="0">
        <dgm:presLayoutVars>
          <dgm:dir/>
          <dgm:resizeHandles val="exact"/>
        </dgm:presLayoutVars>
      </dgm:prSet>
      <dgm:spPr/>
    </dgm:pt>
    <dgm:pt modelId="{8E651039-DFEA-4E97-9E93-494895892606}" type="pres">
      <dgm:prSet presAssocID="{998D2805-B181-40E9-B22D-4292EBA70F5E}" presName="Name5" presStyleLbl="vennNode1" presStyleIdx="0" presStyleCnt="4">
        <dgm:presLayoutVars>
          <dgm:bulletEnabled val="1"/>
        </dgm:presLayoutVars>
      </dgm:prSet>
      <dgm:spPr/>
    </dgm:pt>
    <dgm:pt modelId="{D35FB74A-2C4B-40B5-9C59-463A3E77B425}" type="pres">
      <dgm:prSet presAssocID="{D8EA2EC4-D1D3-4FC7-854A-E5C36D0060C0}" presName="space" presStyleCnt="0"/>
      <dgm:spPr/>
    </dgm:pt>
    <dgm:pt modelId="{455EECE8-0FDA-406F-A684-21EFBE869E78}" type="pres">
      <dgm:prSet presAssocID="{CEB84B68-5FDE-4AED-8019-493C0BC13579}" presName="Name5" presStyleLbl="vennNode1" presStyleIdx="1" presStyleCnt="4" custLinFactNeighborX="-1756">
        <dgm:presLayoutVars>
          <dgm:bulletEnabled val="1"/>
        </dgm:presLayoutVars>
      </dgm:prSet>
      <dgm:spPr/>
    </dgm:pt>
    <dgm:pt modelId="{7A8E1EEB-3F7C-4197-882D-0342DB25FBC6}" type="pres">
      <dgm:prSet presAssocID="{D19B7B36-C04E-4246-9FA9-10E8FDC0D4A6}" presName="space" presStyleCnt="0"/>
      <dgm:spPr/>
    </dgm:pt>
    <dgm:pt modelId="{59F94C3A-CEB1-42D3-9CDC-88504393229A}" type="pres">
      <dgm:prSet presAssocID="{05C7B2A6-2BF3-474F-9355-F3B763DF1FF4}" presName="Name5" presStyleLbl="vennNode1" presStyleIdx="2" presStyleCnt="4">
        <dgm:presLayoutVars>
          <dgm:bulletEnabled val="1"/>
        </dgm:presLayoutVars>
      </dgm:prSet>
      <dgm:spPr/>
    </dgm:pt>
    <dgm:pt modelId="{AB647945-519F-4B3B-8B63-81ED179FD231}" type="pres">
      <dgm:prSet presAssocID="{C4B96DA5-E434-46AE-A4F0-205DC8997644}" presName="space" presStyleCnt="0"/>
      <dgm:spPr/>
    </dgm:pt>
    <dgm:pt modelId="{DC323A65-9871-41B4-B1BB-88752C3D39E4}" type="pres">
      <dgm:prSet presAssocID="{2DBB2E9D-99A6-4243-ADA1-0684379B3DC0}" presName="Name5" presStyleLbl="vennNode1" presStyleIdx="3" presStyleCnt="4">
        <dgm:presLayoutVars>
          <dgm:bulletEnabled val="1"/>
        </dgm:presLayoutVars>
      </dgm:prSet>
      <dgm:spPr/>
    </dgm:pt>
  </dgm:ptLst>
  <dgm:cxnLst>
    <dgm:cxn modelId="{8A9A281F-2874-40A0-814E-011B912B6457}" srcId="{B78BA181-BAB0-44AF-A627-DC48BD16DC6F}" destId="{CEB84B68-5FDE-4AED-8019-493C0BC13579}" srcOrd="1" destOrd="0" parTransId="{DE58BDE5-396A-47E2-A9F5-F252749E83D1}" sibTransId="{D19B7B36-C04E-4246-9FA9-10E8FDC0D4A6}"/>
    <dgm:cxn modelId="{7F243023-8223-4C53-B4F7-67C0995E862A}" srcId="{B78BA181-BAB0-44AF-A627-DC48BD16DC6F}" destId="{05C7B2A6-2BF3-474F-9355-F3B763DF1FF4}" srcOrd="2" destOrd="0" parTransId="{F0950CB8-BCE1-4B45-B7CC-91760EBFFD99}" sibTransId="{C4B96DA5-E434-46AE-A4F0-205DC8997644}"/>
    <dgm:cxn modelId="{2F34894C-C347-4545-BE60-46A0007AA2A8}" type="presOf" srcId="{CEB84B68-5FDE-4AED-8019-493C0BC13579}" destId="{455EECE8-0FDA-406F-A684-21EFBE869E78}" srcOrd="0" destOrd="0" presId="urn:microsoft.com/office/officeart/2005/8/layout/venn3"/>
    <dgm:cxn modelId="{5188F081-202C-4ACB-8811-9F36E7E2FE80}" type="presOf" srcId="{2DBB2E9D-99A6-4243-ADA1-0684379B3DC0}" destId="{DC323A65-9871-41B4-B1BB-88752C3D39E4}" srcOrd="0" destOrd="0" presId="urn:microsoft.com/office/officeart/2005/8/layout/venn3"/>
    <dgm:cxn modelId="{9DA6A3AF-9B55-4BC9-8F88-4082DE1DFC28}" srcId="{B78BA181-BAB0-44AF-A627-DC48BD16DC6F}" destId="{998D2805-B181-40E9-B22D-4292EBA70F5E}" srcOrd="0" destOrd="0" parTransId="{ED76D597-5F6E-4EC0-BB76-5B2BD10A36D0}" sibTransId="{D8EA2EC4-D1D3-4FC7-854A-E5C36D0060C0}"/>
    <dgm:cxn modelId="{6E3AF6B3-2627-421A-B9B9-B0A2DEF3A932}" type="presOf" srcId="{05C7B2A6-2BF3-474F-9355-F3B763DF1FF4}" destId="{59F94C3A-CEB1-42D3-9CDC-88504393229A}" srcOrd="0" destOrd="0" presId="urn:microsoft.com/office/officeart/2005/8/layout/venn3"/>
    <dgm:cxn modelId="{CED8D9B5-FACE-4C58-B1A5-9B5F175E0E8F}" type="presOf" srcId="{B78BA181-BAB0-44AF-A627-DC48BD16DC6F}" destId="{FB8CA502-1AC6-4A88-AE1A-F09A17C1DCC8}" srcOrd="0" destOrd="0" presId="urn:microsoft.com/office/officeart/2005/8/layout/venn3"/>
    <dgm:cxn modelId="{1C4FB9D1-911A-4ED4-92C2-9C9C15992BA2}" srcId="{B78BA181-BAB0-44AF-A627-DC48BD16DC6F}" destId="{2DBB2E9D-99A6-4243-ADA1-0684379B3DC0}" srcOrd="3" destOrd="0" parTransId="{A8776316-4F75-4688-BB07-484268793877}" sibTransId="{04E628C5-3CA5-4AF4-A228-4960F950CCA2}"/>
    <dgm:cxn modelId="{6A6A29FF-BE0C-430C-BB03-5851AFAF23F8}" type="presOf" srcId="{998D2805-B181-40E9-B22D-4292EBA70F5E}" destId="{8E651039-DFEA-4E97-9E93-494895892606}" srcOrd="0" destOrd="0" presId="urn:microsoft.com/office/officeart/2005/8/layout/venn3"/>
    <dgm:cxn modelId="{E2146C99-3294-4621-8EA5-335727D55417}" type="presParOf" srcId="{FB8CA502-1AC6-4A88-AE1A-F09A17C1DCC8}" destId="{8E651039-DFEA-4E97-9E93-494895892606}" srcOrd="0" destOrd="0" presId="urn:microsoft.com/office/officeart/2005/8/layout/venn3"/>
    <dgm:cxn modelId="{9A96975E-168A-4ACA-9C4B-D09E973E42F1}" type="presParOf" srcId="{FB8CA502-1AC6-4A88-AE1A-F09A17C1DCC8}" destId="{D35FB74A-2C4B-40B5-9C59-463A3E77B425}" srcOrd="1" destOrd="0" presId="urn:microsoft.com/office/officeart/2005/8/layout/venn3"/>
    <dgm:cxn modelId="{FE0E515B-4056-42F3-ABB7-00019D60AD16}" type="presParOf" srcId="{FB8CA502-1AC6-4A88-AE1A-F09A17C1DCC8}" destId="{455EECE8-0FDA-406F-A684-21EFBE869E78}" srcOrd="2" destOrd="0" presId="urn:microsoft.com/office/officeart/2005/8/layout/venn3"/>
    <dgm:cxn modelId="{FF3F90F0-BE18-4212-AB98-8EBAB071FAFD}" type="presParOf" srcId="{FB8CA502-1AC6-4A88-AE1A-F09A17C1DCC8}" destId="{7A8E1EEB-3F7C-4197-882D-0342DB25FBC6}" srcOrd="3" destOrd="0" presId="urn:microsoft.com/office/officeart/2005/8/layout/venn3"/>
    <dgm:cxn modelId="{C0E749CD-E8EF-4EC5-926E-9AB81460A343}" type="presParOf" srcId="{FB8CA502-1AC6-4A88-AE1A-F09A17C1DCC8}" destId="{59F94C3A-CEB1-42D3-9CDC-88504393229A}" srcOrd="4" destOrd="0" presId="urn:microsoft.com/office/officeart/2005/8/layout/venn3"/>
    <dgm:cxn modelId="{5BF2BE7A-7F3F-4AAF-8B4A-88DDBA6943A1}" type="presParOf" srcId="{FB8CA502-1AC6-4A88-AE1A-F09A17C1DCC8}" destId="{AB647945-519F-4B3B-8B63-81ED179FD231}" srcOrd="5" destOrd="0" presId="urn:microsoft.com/office/officeart/2005/8/layout/venn3"/>
    <dgm:cxn modelId="{A711C977-C997-48D9-8F9E-D23B096DCB3C}" type="presParOf" srcId="{FB8CA502-1AC6-4A88-AE1A-F09A17C1DCC8}" destId="{DC323A65-9871-41B4-B1BB-88752C3D39E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BA181-BAB0-44AF-A627-DC48BD16DC6F}" type="doc">
      <dgm:prSet loTypeId="urn:microsoft.com/office/officeart/2005/8/layout/venn3" loCatId="relationship" qsTypeId="urn:microsoft.com/office/officeart/2005/8/quickstyle/simple4" qsCatId="simple" csTypeId="urn:microsoft.com/office/officeart/2005/8/colors/colorful5" csCatId="colorful" phldr="1"/>
      <dgm:spPr/>
      <dgm:t>
        <a:bodyPr/>
        <a:lstStyle/>
        <a:p>
          <a:endParaRPr lang="es-EC"/>
        </a:p>
      </dgm:t>
    </dgm:pt>
    <dgm:pt modelId="{998D2805-B181-40E9-B22D-4292EBA70F5E}">
      <dgm:prSet phldrT="[Texto]"/>
      <dgm:spPr/>
      <dgm:t>
        <a:bodyPr/>
        <a:lstStyle/>
        <a:p>
          <a:r>
            <a:rPr lang="es-EC" dirty="0"/>
            <a:t>Presenta </a:t>
          </a:r>
          <a:r>
            <a:rPr lang="es-EC" b="1" dirty="0"/>
            <a:t>3 tipos de elementos</a:t>
          </a:r>
          <a:r>
            <a:rPr lang="es-EC" dirty="0"/>
            <a:t>: </a:t>
          </a:r>
        </a:p>
        <a:p>
          <a:r>
            <a:rPr lang="es-EC" dirty="0"/>
            <a:t>Videos RGB, Videos </a:t>
          </a:r>
          <a:r>
            <a:rPr lang="es-EC" i="1" dirty="0"/>
            <a:t>Depth </a:t>
          </a:r>
          <a:r>
            <a:rPr lang="es-EC" i="0" dirty="0"/>
            <a:t>y </a:t>
          </a:r>
          <a:r>
            <a:rPr lang="es-EC" i="0" dirty="0" err="1"/>
            <a:t>S</a:t>
          </a:r>
          <a:r>
            <a:rPr lang="es-EC" i="1" dirty="0" err="1"/>
            <a:t>keleton</a:t>
          </a:r>
          <a:r>
            <a:rPr lang="es-EC" i="1" dirty="0"/>
            <a:t> tracking </a:t>
          </a:r>
        </a:p>
      </dgm:t>
    </dgm:pt>
    <dgm:pt modelId="{ED76D597-5F6E-4EC0-BB76-5B2BD10A36D0}" type="parTrans" cxnId="{9DA6A3AF-9B55-4BC9-8F88-4082DE1DFC28}">
      <dgm:prSet/>
      <dgm:spPr/>
      <dgm:t>
        <a:bodyPr/>
        <a:lstStyle/>
        <a:p>
          <a:endParaRPr lang="es-EC"/>
        </a:p>
      </dgm:t>
    </dgm:pt>
    <dgm:pt modelId="{D8EA2EC4-D1D3-4FC7-854A-E5C36D0060C0}" type="sibTrans" cxnId="{9DA6A3AF-9B55-4BC9-8F88-4082DE1DFC28}">
      <dgm:prSet/>
      <dgm:spPr/>
      <dgm:t>
        <a:bodyPr/>
        <a:lstStyle/>
        <a:p>
          <a:endParaRPr lang="es-EC"/>
        </a:p>
      </dgm:t>
    </dgm:pt>
    <dgm:pt modelId="{CEB84B68-5FDE-4AED-8019-493C0BC13579}">
      <dgm:prSet phldrT="[Texto]"/>
      <dgm:spPr/>
      <dgm:t>
        <a:bodyPr/>
        <a:lstStyle/>
        <a:p>
          <a:r>
            <a:rPr lang="es-EC" b="1" dirty="0"/>
            <a:t>Medio de recolección</a:t>
          </a:r>
          <a:r>
            <a:rPr lang="es-EC" dirty="0"/>
            <a:t>:</a:t>
          </a:r>
        </a:p>
        <a:p>
          <a:r>
            <a:rPr lang="es-EC" dirty="0"/>
            <a:t>Módulo físico Kinect v2 </a:t>
          </a:r>
        </a:p>
      </dgm:t>
    </dgm:pt>
    <dgm:pt modelId="{DE58BDE5-396A-47E2-A9F5-F252749E83D1}" type="parTrans" cxnId="{8A9A281F-2874-40A0-814E-011B912B6457}">
      <dgm:prSet/>
      <dgm:spPr/>
      <dgm:t>
        <a:bodyPr/>
        <a:lstStyle/>
        <a:p>
          <a:endParaRPr lang="es-EC"/>
        </a:p>
      </dgm:t>
    </dgm:pt>
    <dgm:pt modelId="{D19B7B36-C04E-4246-9FA9-10E8FDC0D4A6}" type="sibTrans" cxnId="{8A9A281F-2874-40A0-814E-011B912B6457}">
      <dgm:prSet/>
      <dgm:spPr/>
      <dgm:t>
        <a:bodyPr/>
        <a:lstStyle/>
        <a:p>
          <a:endParaRPr lang="es-EC"/>
        </a:p>
      </dgm:t>
    </dgm:pt>
    <dgm:pt modelId="{05C7B2A6-2BF3-474F-9355-F3B763DF1FF4}">
      <dgm:prSet phldrT="[Texto]"/>
      <dgm:spPr/>
      <dgm:t>
        <a:bodyPr/>
        <a:lstStyle/>
        <a:p>
          <a:r>
            <a:rPr lang="es-EC" dirty="0"/>
            <a:t>Tipo de </a:t>
          </a:r>
          <a:r>
            <a:rPr lang="es-EC" b="1" dirty="0"/>
            <a:t>formato</a:t>
          </a:r>
          <a:r>
            <a:rPr lang="es-EC" dirty="0"/>
            <a:t> de la información: </a:t>
          </a:r>
        </a:p>
        <a:p>
          <a:r>
            <a:rPr lang="es-EC" dirty="0"/>
            <a:t>.</a:t>
          </a:r>
          <a:r>
            <a:rPr lang="es-EC" dirty="0" err="1"/>
            <a:t>mat</a:t>
          </a:r>
          <a:endParaRPr lang="es-EC" dirty="0"/>
        </a:p>
      </dgm:t>
    </dgm:pt>
    <dgm:pt modelId="{F0950CB8-BCE1-4B45-B7CC-91760EBFFD99}" type="parTrans" cxnId="{7F243023-8223-4C53-B4F7-67C0995E862A}">
      <dgm:prSet/>
      <dgm:spPr/>
      <dgm:t>
        <a:bodyPr/>
        <a:lstStyle/>
        <a:p>
          <a:endParaRPr lang="es-EC"/>
        </a:p>
      </dgm:t>
    </dgm:pt>
    <dgm:pt modelId="{C4B96DA5-E434-46AE-A4F0-205DC8997644}" type="sibTrans" cxnId="{7F243023-8223-4C53-B4F7-67C0995E862A}">
      <dgm:prSet/>
      <dgm:spPr/>
      <dgm:t>
        <a:bodyPr/>
        <a:lstStyle/>
        <a:p>
          <a:endParaRPr lang="es-EC"/>
        </a:p>
      </dgm:t>
    </dgm:pt>
    <dgm:pt modelId="{2DBB2E9D-99A6-4243-ADA1-0684379B3DC0}">
      <dgm:prSet phldrT="[Texto]"/>
      <dgm:spPr/>
      <dgm:t>
        <a:bodyPr/>
        <a:lstStyle/>
        <a:p>
          <a:r>
            <a:rPr lang="es-EC" dirty="0"/>
            <a:t>Número de </a:t>
          </a:r>
          <a:r>
            <a:rPr lang="es-EC" b="1" i="1" dirty="0" err="1"/>
            <a:t>frames</a:t>
          </a:r>
          <a:r>
            <a:rPr lang="es-EC" b="1" i="1" dirty="0"/>
            <a:t> </a:t>
          </a:r>
          <a:r>
            <a:rPr lang="es-EC" b="0" i="0" dirty="0"/>
            <a:t>del </a:t>
          </a:r>
          <a:r>
            <a:rPr lang="es-EC" b="1" i="0" dirty="0"/>
            <a:t>abecedario</a:t>
          </a:r>
          <a:r>
            <a:rPr lang="es-EC" dirty="0"/>
            <a:t>: </a:t>
          </a:r>
        </a:p>
        <a:p>
          <a:r>
            <a:rPr lang="es-EC" dirty="0"/>
            <a:t>40 </a:t>
          </a:r>
          <a:r>
            <a:rPr lang="es-EC" i="1" dirty="0" err="1"/>
            <a:t>frames</a:t>
          </a:r>
          <a:endParaRPr lang="es-EC" dirty="0"/>
        </a:p>
      </dgm:t>
    </dgm:pt>
    <dgm:pt modelId="{A8776316-4F75-4688-BB07-484268793877}" type="parTrans" cxnId="{1C4FB9D1-911A-4ED4-92C2-9C9C15992BA2}">
      <dgm:prSet/>
      <dgm:spPr/>
      <dgm:t>
        <a:bodyPr/>
        <a:lstStyle/>
        <a:p>
          <a:endParaRPr lang="es-EC"/>
        </a:p>
      </dgm:t>
    </dgm:pt>
    <dgm:pt modelId="{04E628C5-3CA5-4AF4-A228-4960F950CCA2}" type="sibTrans" cxnId="{1C4FB9D1-911A-4ED4-92C2-9C9C15992BA2}">
      <dgm:prSet/>
      <dgm:spPr/>
      <dgm:t>
        <a:bodyPr/>
        <a:lstStyle/>
        <a:p>
          <a:endParaRPr lang="es-EC"/>
        </a:p>
      </dgm:t>
    </dgm:pt>
    <dgm:pt modelId="{AFA66E41-2DF8-4331-9FFA-ED2AD2201A4D}">
      <dgm:prSet phldrT="[Texto]"/>
      <dgm:spPr/>
      <dgm:t>
        <a:bodyPr/>
        <a:lstStyle/>
        <a:p>
          <a:r>
            <a:rPr lang="es-EC" dirty="0"/>
            <a:t>Número de </a:t>
          </a:r>
          <a:r>
            <a:rPr lang="es-EC" b="1" i="1" dirty="0" err="1"/>
            <a:t>frames</a:t>
          </a:r>
          <a:r>
            <a:rPr lang="es-EC" b="1" i="1" dirty="0"/>
            <a:t> </a:t>
          </a:r>
          <a:r>
            <a:rPr lang="es-EC" b="0" i="0" dirty="0"/>
            <a:t>de las </a:t>
          </a:r>
          <a:r>
            <a:rPr lang="es-EC" b="1" i="0" dirty="0"/>
            <a:t>palabras/frases</a:t>
          </a:r>
          <a:r>
            <a:rPr lang="es-EC" dirty="0"/>
            <a:t>:</a:t>
          </a:r>
        </a:p>
        <a:p>
          <a:r>
            <a:rPr lang="es-EC" dirty="0"/>
            <a:t>100 </a:t>
          </a:r>
          <a:r>
            <a:rPr lang="es-EC" i="1" dirty="0" err="1"/>
            <a:t>frames</a:t>
          </a:r>
          <a:r>
            <a:rPr lang="es-EC" dirty="0"/>
            <a:t> </a:t>
          </a:r>
        </a:p>
      </dgm:t>
    </dgm:pt>
    <dgm:pt modelId="{E604A390-FE26-41E9-B64D-5063890ADBAD}" type="parTrans" cxnId="{5A20B1E0-075E-4D37-91FB-63B6201333BB}">
      <dgm:prSet/>
      <dgm:spPr/>
      <dgm:t>
        <a:bodyPr/>
        <a:lstStyle/>
        <a:p>
          <a:endParaRPr lang="es-EC"/>
        </a:p>
      </dgm:t>
    </dgm:pt>
    <dgm:pt modelId="{3068763E-E237-4937-9AAD-50D9DA423043}" type="sibTrans" cxnId="{5A20B1E0-075E-4D37-91FB-63B6201333BB}">
      <dgm:prSet/>
      <dgm:spPr/>
      <dgm:t>
        <a:bodyPr/>
        <a:lstStyle/>
        <a:p>
          <a:endParaRPr lang="es-EC"/>
        </a:p>
      </dgm:t>
    </dgm:pt>
    <dgm:pt modelId="{28910C56-E8BE-4A1A-966D-EE1A717A4478}">
      <dgm:prSet phldrT="[Texto]"/>
      <dgm:spPr/>
      <dgm:t>
        <a:bodyPr/>
        <a:lstStyle/>
        <a:p>
          <a:r>
            <a:rPr lang="es-EC" b="1" dirty="0"/>
            <a:t>Entorno</a:t>
          </a:r>
          <a:r>
            <a:rPr lang="es-EC" dirty="0"/>
            <a:t> de grabación:</a:t>
          </a:r>
        </a:p>
        <a:p>
          <a:r>
            <a:rPr lang="es-EC" dirty="0"/>
            <a:t>3 escenarios diferentes</a:t>
          </a:r>
        </a:p>
      </dgm:t>
    </dgm:pt>
    <dgm:pt modelId="{C5AA06F0-AD66-4AE5-84FD-E459E3545450}" type="parTrans" cxnId="{2E71EE46-38FC-4EF3-B59D-8EB2B18AD91C}">
      <dgm:prSet/>
      <dgm:spPr/>
      <dgm:t>
        <a:bodyPr/>
        <a:lstStyle/>
        <a:p>
          <a:endParaRPr lang="es-EC"/>
        </a:p>
      </dgm:t>
    </dgm:pt>
    <dgm:pt modelId="{A65F086B-47C1-4C91-9C7A-C2CA614A3C81}" type="sibTrans" cxnId="{2E71EE46-38FC-4EF3-B59D-8EB2B18AD91C}">
      <dgm:prSet/>
      <dgm:spPr/>
      <dgm:t>
        <a:bodyPr/>
        <a:lstStyle/>
        <a:p>
          <a:endParaRPr lang="es-EC"/>
        </a:p>
      </dgm:t>
    </dgm:pt>
    <dgm:pt modelId="{FB8CA502-1AC6-4A88-AE1A-F09A17C1DCC8}" type="pres">
      <dgm:prSet presAssocID="{B78BA181-BAB0-44AF-A627-DC48BD16DC6F}" presName="Name0" presStyleCnt="0">
        <dgm:presLayoutVars>
          <dgm:dir/>
          <dgm:resizeHandles val="exact"/>
        </dgm:presLayoutVars>
      </dgm:prSet>
      <dgm:spPr/>
    </dgm:pt>
    <dgm:pt modelId="{8E651039-DFEA-4E97-9E93-494895892606}" type="pres">
      <dgm:prSet presAssocID="{998D2805-B181-40E9-B22D-4292EBA70F5E}" presName="Name5" presStyleLbl="vennNode1" presStyleIdx="0" presStyleCnt="6">
        <dgm:presLayoutVars>
          <dgm:bulletEnabled val="1"/>
        </dgm:presLayoutVars>
      </dgm:prSet>
      <dgm:spPr/>
    </dgm:pt>
    <dgm:pt modelId="{D35FB74A-2C4B-40B5-9C59-463A3E77B425}" type="pres">
      <dgm:prSet presAssocID="{D8EA2EC4-D1D3-4FC7-854A-E5C36D0060C0}" presName="space" presStyleCnt="0"/>
      <dgm:spPr/>
    </dgm:pt>
    <dgm:pt modelId="{455EECE8-0FDA-406F-A684-21EFBE869E78}" type="pres">
      <dgm:prSet presAssocID="{CEB84B68-5FDE-4AED-8019-493C0BC13579}" presName="Name5" presStyleLbl="vennNode1" presStyleIdx="1" presStyleCnt="6" custLinFactNeighborX="-1756">
        <dgm:presLayoutVars>
          <dgm:bulletEnabled val="1"/>
        </dgm:presLayoutVars>
      </dgm:prSet>
      <dgm:spPr/>
    </dgm:pt>
    <dgm:pt modelId="{7A8E1EEB-3F7C-4197-882D-0342DB25FBC6}" type="pres">
      <dgm:prSet presAssocID="{D19B7B36-C04E-4246-9FA9-10E8FDC0D4A6}" presName="space" presStyleCnt="0"/>
      <dgm:spPr/>
    </dgm:pt>
    <dgm:pt modelId="{59F94C3A-CEB1-42D3-9CDC-88504393229A}" type="pres">
      <dgm:prSet presAssocID="{05C7B2A6-2BF3-474F-9355-F3B763DF1FF4}" presName="Name5" presStyleLbl="vennNode1" presStyleIdx="2" presStyleCnt="6">
        <dgm:presLayoutVars>
          <dgm:bulletEnabled val="1"/>
        </dgm:presLayoutVars>
      </dgm:prSet>
      <dgm:spPr/>
    </dgm:pt>
    <dgm:pt modelId="{AB647945-519F-4B3B-8B63-81ED179FD231}" type="pres">
      <dgm:prSet presAssocID="{C4B96DA5-E434-46AE-A4F0-205DC8997644}" presName="space" presStyleCnt="0"/>
      <dgm:spPr/>
    </dgm:pt>
    <dgm:pt modelId="{DC323A65-9871-41B4-B1BB-88752C3D39E4}" type="pres">
      <dgm:prSet presAssocID="{2DBB2E9D-99A6-4243-ADA1-0684379B3DC0}" presName="Name5" presStyleLbl="vennNode1" presStyleIdx="3" presStyleCnt="6">
        <dgm:presLayoutVars>
          <dgm:bulletEnabled val="1"/>
        </dgm:presLayoutVars>
      </dgm:prSet>
      <dgm:spPr/>
    </dgm:pt>
    <dgm:pt modelId="{64B85E64-65F6-4EE9-8781-DA3D88C3B838}" type="pres">
      <dgm:prSet presAssocID="{04E628C5-3CA5-4AF4-A228-4960F950CCA2}" presName="space" presStyleCnt="0"/>
      <dgm:spPr/>
    </dgm:pt>
    <dgm:pt modelId="{80177A89-1C54-4CB3-BE14-08DBDD279B9A}" type="pres">
      <dgm:prSet presAssocID="{AFA66E41-2DF8-4331-9FFA-ED2AD2201A4D}" presName="Name5" presStyleLbl="vennNode1" presStyleIdx="4" presStyleCnt="6">
        <dgm:presLayoutVars>
          <dgm:bulletEnabled val="1"/>
        </dgm:presLayoutVars>
      </dgm:prSet>
      <dgm:spPr/>
    </dgm:pt>
    <dgm:pt modelId="{E35DF100-32D2-442E-B48F-914A715EC48F}" type="pres">
      <dgm:prSet presAssocID="{3068763E-E237-4937-9AAD-50D9DA423043}" presName="space" presStyleCnt="0"/>
      <dgm:spPr/>
    </dgm:pt>
    <dgm:pt modelId="{DA9DCAC6-89FE-494A-9A5D-488C8C15B68F}" type="pres">
      <dgm:prSet presAssocID="{28910C56-E8BE-4A1A-966D-EE1A717A4478}" presName="Name5" presStyleLbl="vennNode1" presStyleIdx="5" presStyleCnt="6">
        <dgm:presLayoutVars>
          <dgm:bulletEnabled val="1"/>
        </dgm:presLayoutVars>
      </dgm:prSet>
      <dgm:spPr/>
    </dgm:pt>
  </dgm:ptLst>
  <dgm:cxnLst>
    <dgm:cxn modelId="{8A9A281F-2874-40A0-814E-011B912B6457}" srcId="{B78BA181-BAB0-44AF-A627-DC48BD16DC6F}" destId="{CEB84B68-5FDE-4AED-8019-493C0BC13579}" srcOrd="1" destOrd="0" parTransId="{DE58BDE5-396A-47E2-A9F5-F252749E83D1}" sibTransId="{D19B7B36-C04E-4246-9FA9-10E8FDC0D4A6}"/>
    <dgm:cxn modelId="{7F243023-8223-4C53-B4F7-67C0995E862A}" srcId="{B78BA181-BAB0-44AF-A627-DC48BD16DC6F}" destId="{05C7B2A6-2BF3-474F-9355-F3B763DF1FF4}" srcOrd="2" destOrd="0" parTransId="{F0950CB8-BCE1-4B45-B7CC-91760EBFFD99}" sibTransId="{C4B96DA5-E434-46AE-A4F0-205DC8997644}"/>
    <dgm:cxn modelId="{8074FA42-1B11-41FD-AAF7-21E2CF49D358}" type="presOf" srcId="{28910C56-E8BE-4A1A-966D-EE1A717A4478}" destId="{DA9DCAC6-89FE-494A-9A5D-488C8C15B68F}" srcOrd="0" destOrd="0" presId="urn:microsoft.com/office/officeart/2005/8/layout/venn3"/>
    <dgm:cxn modelId="{2E71EE46-38FC-4EF3-B59D-8EB2B18AD91C}" srcId="{B78BA181-BAB0-44AF-A627-DC48BD16DC6F}" destId="{28910C56-E8BE-4A1A-966D-EE1A717A4478}" srcOrd="5" destOrd="0" parTransId="{C5AA06F0-AD66-4AE5-84FD-E459E3545450}" sibTransId="{A65F086B-47C1-4C91-9C7A-C2CA614A3C81}"/>
    <dgm:cxn modelId="{2F34894C-C347-4545-BE60-46A0007AA2A8}" type="presOf" srcId="{CEB84B68-5FDE-4AED-8019-493C0BC13579}" destId="{455EECE8-0FDA-406F-A684-21EFBE869E78}" srcOrd="0" destOrd="0" presId="urn:microsoft.com/office/officeart/2005/8/layout/venn3"/>
    <dgm:cxn modelId="{5188F081-202C-4ACB-8811-9F36E7E2FE80}" type="presOf" srcId="{2DBB2E9D-99A6-4243-ADA1-0684379B3DC0}" destId="{DC323A65-9871-41B4-B1BB-88752C3D39E4}" srcOrd="0" destOrd="0" presId="urn:microsoft.com/office/officeart/2005/8/layout/venn3"/>
    <dgm:cxn modelId="{9DA6A3AF-9B55-4BC9-8F88-4082DE1DFC28}" srcId="{B78BA181-BAB0-44AF-A627-DC48BD16DC6F}" destId="{998D2805-B181-40E9-B22D-4292EBA70F5E}" srcOrd="0" destOrd="0" parTransId="{ED76D597-5F6E-4EC0-BB76-5B2BD10A36D0}" sibTransId="{D8EA2EC4-D1D3-4FC7-854A-E5C36D0060C0}"/>
    <dgm:cxn modelId="{6E3AF6B3-2627-421A-B9B9-B0A2DEF3A932}" type="presOf" srcId="{05C7B2A6-2BF3-474F-9355-F3B763DF1FF4}" destId="{59F94C3A-CEB1-42D3-9CDC-88504393229A}" srcOrd="0" destOrd="0" presId="urn:microsoft.com/office/officeart/2005/8/layout/venn3"/>
    <dgm:cxn modelId="{CED8D9B5-FACE-4C58-B1A5-9B5F175E0E8F}" type="presOf" srcId="{B78BA181-BAB0-44AF-A627-DC48BD16DC6F}" destId="{FB8CA502-1AC6-4A88-AE1A-F09A17C1DCC8}" srcOrd="0" destOrd="0" presId="urn:microsoft.com/office/officeart/2005/8/layout/venn3"/>
    <dgm:cxn modelId="{1C4FB9D1-911A-4ED4-92C2-9C9C15992BA2}" srcId="{B78BA181-BAB0-44AF-A627-DC48BD16DC6F}" destId="{2DBB2E9D-99A6-4243-ADA1-0684379B3DC0}" srcOrd="3" destOrd="0" parTransId="{A8776316-4F75-4688-BB07-484268793877}" sibTransId="{04E628C5-3CA5-4AF4-A228-4960F950CCA2}"/>
    <dgm:cxn modelId="{5A20B1E0-075E-4D37-91FB-63B6201333BB}" srcId="{B78BA181-BAB0-44AF-A627-DC48BD16DC6F}" destId="{AFA66E41-2DF8-4331-9FFA-ED2AD2201A4D}" srcOrd="4" destOrd="0" parTransId="{E604A390-FE26-41E9-B64D-5063890ADBAD}" sibTransId="{3068763E-E237-4937-9AAD-50D9DA423043}"/>
    <dgm:cxn modelId="{7F6CE8EE-7EA8-4E7F-AC77-7C7F7CA7D165}" type="presOf" srcId="{AFA66E41-2DF8-4331-9FFA-ED2AD2201A4D}" destId="{80177A89-1C54-4CB3-BE14-08DBDD279B9A}" srcOrd="0" destOrd="0" presId="urn:microsoft.com/office/officeart/2005/8/layout/venn3"/>
    <dgm:cxn modelId="{6A6A29FF-BE0C-430C-BB03-5851AFAF23F8}" type="presOf" srcId="{998D2805-B181-40E9-B22D-4292EBA70F5E}" destId="{8E651039-DFEA-4E97-9E93-494895892606}" srcOrd="0" destOrd="0" presId="urn:microsoft.com/office/officeart/2005/8/layout/venn3"/>
    <dgm:cxn modelId="{E2146C99-3294-4621-8EA5-335727D55417}" type="presParOf" srcId="{FB8CA502-1AC6-4A88-AE1A-F09A17C1DCC8}" destId="{8E651039-DFEA-4E97-9E93-494895892606}" srcOrd="0" destOrd="0" presId="urn:microsoft.com/office/officeart/2005/8/layout/venn3"/>
    <dgm:cxn modelId="{9A96975E-168A-4ACA-9C4B-D09E973E42F1}" type="presParOf" srcId="{FB8CA502-1AC6-4A88-AE1A-F09A17C1DCC8}" destId="{D35FB74A-2C4B-40B5-9C59-463A3E77B425}" srcOrd="1" destOrd="0" presId="urn:microsoft.com/office/officeart/2005/8/layout/venn3"/>
    <dgm:cxn modelId="{FE0E515B-4056-42F3-ABB7-00019D60AD16}" type="presParOf" srcId="{FB8CA502-1AC6-4A88-AE1A-F09A17C1DCC8}" destId="{455EECE8-0FDA-406F-A684-21EFBE869E78}" srcOrd="2" destOrd="0" presId="urn:microsoft.com/office/officeart/2005/8/layout/venn3"/>
    <dgm:cxn modelId="{FF3F90F0-BE18-4212-AB98-8EBAB071FAFD}" type="presParOf" srcId="{FB8CA502-1AC6-4A88-AE1A-F09A17C1DCC8}" destId="{7A8E1EEB-3F7C-4197-882D-0342DB25FBC6}" srcOrd="3" destOrd="0" presId="urn:microsoft.com/office/officeart/2005/8/layout/venn3"/>
    <dgm:cxn modelId="{C0E749CD-E8EF-4EC5-926E-9AB81460A343}" type="presParOf" srcId="{FB8CA502-1AC6-4A88-AE1A-F09A17C1DCC8}" destId="{59F94C3A-CEB1-42D3-9CDC-88504393229A}" srcOrd="4" destOrd="0" presId="urn:microsoft.com/office/officeart/2005/8/layout/venn3"/>
    <dgm:cxn modelId="{5BF2BE7A-7F3F-4AAF-8B4A-88DDBA6943A1}" type="presParOf" srcId="{FB8CA502-1AC6-4A88-AE1A-F09A17C1DCC8}" destId="{AB647945-519F-4B3B-8B63-81ED179FD231}" srcOrd="5" destOrd="0" presId="urn:microsoft.com/office/officeart/2005/8/layout/venn3"/>
    <dgm:cxn modelId="{A711C977-C997-48D9-8F9E-D23B096DCB3C}" type="presParOf" srcId="{FB8CA502-1AC6-4A88-AE1A-F09A17C1DCC8}" destId="{DC323A65-9871-41B4-B1BB-88752C3D39E4}" srcOrd="6" destOrd="0" presId="urn:microsoft.com/office/officeart/2005/8/layout/venn3"/>
    <dgm:cxn modelId="{CFCBC593-327A-45C9-9F54-DA1EBA34C2FE}" type="presParOf" srcId="{FB8CA502-1AC6-4A88-AE1A-F09A17C1DCC8}" destId="{64B85E64-65F6-4EE9-8781-DA3D88C3B838}" srcOrd="7" destOrd="0" presId="urn:microsoft.com/office/officeart/2005/8/layout/venn3"/>
    <dgm:cxn modelId="{8ACD3155-008C-40C0-B1EB-6B8E1ACED660}" type="presParOf" srcId="{FB8CA502-1AC6-4A88-AE1A-F09A17C1DCC8}" destId="{80177A89-1C54-4CB3-BE14-08DBDD279B9A}" srcOrd="8" destOrd="0" presId="urn:microsoft.com/office/officeart/2005/8/layout/venn3"/>
    <dgm:cxn modelId="{99A3F8D9-2A97-47B9-91D7-71E5B6C98562}" type="presParOf" srcId="{FB8CA502-1AC6-4A88-AE1A-F09A17C1DCC8}" destId="{E35DF100-32D2-442E-B48F-914A715EC48F}" srcOrd="9" destOrd="0" presId="urn:microsoft.com/office/officeart/2005/8/layout/venn3"/>
    <dgm:cxn modelId="{006EF46C-F0FC-48DA-8E93-FD812CF6004E}" type="presParOf" srcId="{FB8CA502-1AC6-4A88-AE1A-F09A17C1DCC8}" destId="{DA9DCAC6-89FE-494A-9A5D-488C8C15B68F}"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51039-DFEA-4E97-9E93-494895892606}">
      <dsp:nvSpPr>
        <dsp:cNvPr id="0" name=""/>
        <dsp:cNvSpPr/>
      </dsp:nvSpPr>
      <dsp:spPr>
        <a:xfrm>
          <a:off x="2995" y="1417293"/>
          <a:ext cx="3005937" cy="300593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427" tIns="24130" rIns="165427" bIns="24130" numCol="1" spcCol="1270" anchor="ctr" anchorCtr="0">
          <a:noAutofit/>
        </a:bodyPr>
        <a:lstStyle/>
        <a:p>
          <a:pPr marL="0" lvl="0" indent="0" algn="ctr" defTabSz="844550">
            <a:lnSpc>
              <a:spcPct val="90000"/>
            </a:lnSpc>
            <a:spcBef>
              <a:spcPct val="0"/>
            </a:spcBef>
            <a:spcAft>
              <a:spcPct val="35000"/>
            </a:spcAft>
            <a:buNone/>
          </a:pPr>
          <a:r>
            <a:rPr lang="es-EC" sz="1900" kern="1200" dirty="0"/>
            <a:t>50 tipos de palabras y frases, 10 palabras para 5 categorías</a:t>
          </a:r>
        </a:p>
      </dsp:txBody>
      <dsp:txXfrm>
        <a:off x="443204" y="1857502"/>
        <a:ext cx="2125519" cy="2125519"/>
      </dsp:txXfrm>
    </dsp:sp>
    <dsp:sp modelId="{455EECE8-0FDA-406F-A684-21EFBE869E78}">
      <dsp:nvSpPr>
        <dsp:cNvPr id="0" name=""/>
        <dsp:cNvSpPr/>
      </dsp:nvSpPr>
      <dsp:spPr>
        <a:xfrm>
          <a:off x="2397189" y="1417293"/>
          <a:ext cx="3005937" cy="3005937"/>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427" tIns="24130" rIns="165427" bIns="24130" numCol="1" spcCol="1270" anchor="ctr" anchorCtr="0">
          <a:noAutofit/>
        </a:bodyPr>
        <a:lstStyle/>
        <a:p>
          <a:pPr marL="0" lvl="0" indent="0" algn="ctr" defTabSz="844550">
            <a:lnSpc>
              <a:spcPct val="90000"/>
            </a:lnSpc>
            <a:spcBef>
              <a:spcPct val="0"/>
            </a:spcBef>
            <a:spcAft>
              <a:spcPct val="35000"/>
            </a:spcAft>
            <a:buNone/>
          </a:pPr>
          <a:r>
            <a:rPr lang="es-EC" sz="1900" kern="1200" dirty="0"/>
            <a:t>Abecedario dactilológico ecuatoriano</a:t>
          </a:r>
        </a:p>
      </dsp:txBody>
      <dsp:txXfrm>
        <a:off x="2837398" y="1857502"/>
        <a:ext cx="2125519" cy="2125519"/>
      </dsp:txXfrm>
    </dsp:sp>
    <dsp:sp modelId="{59F94C3A-CEB1-42D3-9CDC-88504393229A}">
      <dsp:nvSpPr>
        <dsp:cNvPr id="0" name=""/>
        <dsp:cNvSpPr/>
      </dsp:nvSpPr>
      <dsp:spPr>
        <a:xfrm>
          <a:off x="4812496" y="1417293"/>
          <a:ext cx="3005937" cy="3005937"/>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427" tIns="24130" rIns="165427" bIns="24130" numCol="1" spcCol="1270" anchor="ctr" anchorCtr="0">
          <a:noAutofit/>
        </a:bodyPr>
        <a:lstStyle/>
        <a:p>
          <a:pPr marL="0" lvl="0" indent="0" algn="ctr" defTabSz="844550">
            <a:lnSpc>
              <a:spcPct val="90000"/>
            </a:lnSpc>
            <a:spcBef>
              <a:spcPct val="0"/>
            </a:spcBef>
            <a:spcAft>
              <a:spcPct val="35000"/>
            </a:spcAft>
            <a:buNone/>
          </a:pPr>
          <a:r>
            <a:rPr lang="es-EC" sz="1900" kern="1200" dirty="0"/>
            <a:t>420 muestras de palabras y 120 muestras de las letras</a:t>
          </a:r>
        </a:p>
      </dsp:txBody>
      <dsp:txXfrm>
        <a:off x="5252705" y="1857502"/>
        <a:ext cx="2125519" cy="2125519"/>
      </dsp:txXfrm>
    </dsp:sp>
    <dsp:sp modelId="{DC323A65-9871-41B4-B1BB-88752C3D39E4}">
      <dsp:nvSpPr>
        <dsp:cNvPr id="0" name=""/>
        <dsp:cNvSpPr/>
      </dsp:nvSpPr>
      <dsp:spPr>
        <a:xfrm>
          <a:off x="7217247" y="1417293"/>
          <a:ext cx="3005937" cy="3005937"/>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427" tIns="24130" rIns="165427" bIns="24130" numCol="1" spcCol="1270" anchor="ctr" anchorCtr="0">
          <a:noAutofit/>
        </a:bodyPr>
        <a:lstStyle/>
        <a:p>
          <a:pPr marL="0" lvl="0" indent="0" algn="ctr" defTabSz="844550">
            <a:lnSpc>
              <a:spcPct val="90000"/>
            </a:lnSpc>
            <a:spcBef>
              <a:spcPct val="0"/>
            </a:spcBef>
            <a:spcAft>
              <a:spcPct val="35000"/>
            </a:spcAft>
            <a:buNone/>
          </a:pPr>
          <a:r>
            <a:rPr lang="es-EC" sz="1900" kern="1200" dirty="0"/>
            <a:t>Características de las personas: Edad 14 a 45 años conformado entre 11 hombres y 14 mujeres </a:t>
          </a:r>
        </a:p>
      </dsp:txBody>
      <dsp:txXfrm>
        <a:off x="7657456" y="1857502"/>
        <a:ext cx="2125519" cy="2125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51039-DFEA-4E97-9E93-494895892606}">
      <dsp:nvSpPr>
        <dsp:cNvPr id="0" name=""/>
        <dsp:cNvSpPr/>
      </dsp:nvSpPr>
      <dsp:spPr>
        <a:xfrm>
          <a:off x="1283" y="1869434"/>
          <a:ext cx="2101655" cy="210165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kern="1200" dirty="0"/>
            <a:t>Presenta </a:t>
          </a:r>
          <a:r>
            <a:rPr lang="es-EC" sz="1400" b="1" kern="1200" dirty="0"/>
            <a:t>3 tipos de elementos</a:t>
          </a:r>
          <a:r>
            <a:rPr lang="es-EC" sz="1400" kern="1200" dirty="0"/>
            <a:t>: </a:t>
          </a:r>
        </a:p>
        <a:p>
          <a:pPr marL="0" lvl="0" indent="0" algn="ctr" defTabSz="622300">
            <a:lnSpc>
              <a:spcPct val="90000"/>
            </a:lnSpc>
            <a:spcBef>
              <a:spcPct val="0"/>
            </a:spcBef>
            <a:spcAft>
              <a:spcPct val="35000"/>
            </a:spcAft>
            <a:buNone/>
          </a:pPr>
          <a:r>
            <a:rPr lang="es-EC" sz="1400" kern="1200" dirty="0"/>
            <a:t>Videos RGB, Videos </a:t>
          </a:r>
          <a:r>
            <a:rPr lang="es-EC" sz="1400" i="1" kern="1200" dirty="0"/>
            <a:t>Depth </a:t>
          </a:r>
          <a:r>
            <a:rPr lang="es-EC" sz="1400" i="0" kern="1200" dirty="0"/>
            <a:t>y </a:t>
          </a:r>
          <a:r>
            <a:rPr lang="es-EC" sz="1400" i="0" kern="1200" dirty="0" err="1"/>
            <a:t>S</a:t>
          </a:r>
          <a:r>
            <a:rPr lang="es-EC" sz="1400" i="1" kern="1200" dirty="0" err="1"/>
            <a:t>keleton</a:t>
          </a:r>
          <a:r>
            <a:rPr lang="es-EC" sz="1400" i="1" kern="1200" dirty="0"/>
            <a:t> tracking </a:t>
          </a:r>
        </a:p>
      </dsp:txBody>
      <dsp:txXfrm>
        <a:off x="309063" y="2177214"/>
        <a:ext cx="1486095" cy="1486095"/>
      </dsp:txXfrm>
    </dsp:sp>
    <dsp:sp modelId="{455EECE8-0FDA-406F-A684-21EFBE869E78}">
      <dsp:nvSpPr>
        <dsp:cNvPr id="0" name=""/>
        <dsp:cNvSpPr/>
      </dsp:nvSpPr>
      <dsp:spPr>
        <a:xfrm>
          <a:off x="1675226" y="1869434"/>
          <a:ext cx="2101655" cy="2101655"/>
        </a:xfrm>
        <a:prstGeom prst="ellipse">
          <a:avLst/>
        </a:prstGeom>
        <a:gradFill rotWithShape="0">
          <a:gsLst>
            <a:gs pos="0">
              <a:schemeClr val="accent5">
                <a:alpha val="50000"/>
                <a:hueOff val="-1470669"/>
                <a:satOff val="-2046"/>
                <a:lumOff val="-784"/>
                <a:alphaOff val="0"/>
                <a:satMod val="103000"/>
                <a:lumMod val="102000"/>
                <a:tint val="94000"/>
              </a:schemeClr>
            </a:gs>
            <a:gs pos="50000">
              <a:schemeClr val="accent5">
                <a:alpha val="50000"/>
                <a:hueOff val="-1470669"/>
                <a:satOff val="-2046"/>
                <a:lumOff val="-784"/>
                <a:alphaOff val="0"/>
                <a:satMod val="110000"/>
                <a:lumMod val="100000"/>
                <a:shade val="100000"/>
              </a:schemeClr>
            </a:gs>
            <a:gs pos="100000">
              <a:schemeClr val="accent5">
                <a:alpha val="50000"/>
                <a:hueOff val="-1470669"/>
                <a:satOff val="-2046"/>
                <a:lumOff val="-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t>Medio de recolección</a:t>
          </a:r>
          <a:r>
            <a:rPr lang="es-EC" sz="1400" kern="1200" dirty="0"/>
            <a:t>:</a:t>
          </a:r>
        </a:p>
        <a:p>
          <a:pPr marL="0" lvl="0" indent="0" algn="ctr" defTabSz="622300">
            <a:lnSpc>
              <a:spcPct val="90000"/>
            </a:lnSpc>
            <a:spcBef>
              <a:spcPct val="0"/>
            </a:spcBef>
            <a:spcAft>
              <a:spcPct val="35000"/>
            </a:spcAft>
            <a:buNone/>
          </a:pPr>
          <a:r>
            <a:rPr lang="es-EC" sz="1400" kern="1200" dirty="0"/>
            <a:t>Módulo físico Kinect v2 </a:t>
          </a:r>
        </a:p>
      </dsp:txBody>
      <dsp:txXfrm>
        <a:off x="1983006" y="2177214"/>
        <a:ext cx="1486095" cy="1486095"/>
      </dsp:txXfrm>
    </dsp:sp>
    <dsp:sp modelId="{59F94C3A-CEB1-42D3-9CDC-88504393229A}">
      <dsp:nvSpPr>
        <dsp:cNvPr id="0" name=""/>
        <dsp:cNvSpPr/>
      </dsp:nvSpPr>
      <dsp:spPr>
        <a:xfrm>
          <a:off x="3363931" y="1869434"/>
          <a:ext cx="2101655" cy="2101655"/>
        </a:xfrm>
        <a:prstGeom prst="ellipse">
          <a:avLst/>
        </a:prstGeom>
        <a:gradFill rotWithShape="0">
          <a:gsLst>
            <a:gs pos="0">
              <a:schemeClr val="accent5">
                <a:alpha val="50000"/>
                <a:hueOff val="-2941338"/>
                <a:satOff val="-4091"/>
                <a:lumOff val="-1569"/>
                <a:alphaOff val="0"/>
                <a:satMod val="103000"/>
                <a:lumMod val="102000"/>
                <a:tint val="94000"/>
              </a:schemeClr>
            </a:gs>
            <a:gs pos="50000">
              <a:schemeClr val="accent5">
                <a:alpha val="50000"/>
                <a:hueOff val="-2941338"/>
                <a:satOff val="-4091"/>
                <a:lumOff val="-1569"/>
                <a:alphaOff val="0"/>
                <a:satMod val="110000"/>
                <a:lumMod val="100000"/>
                <a:shade val="100000"/>
              </a:schemeClr>
            </a:gs>
            <a:gs pos="100000">
              <a:schemeClr val="accent5">
                <a:alpha val="50000"/>
                <a:hueOff val="-2941338"/>
                <a:satOff val="-4091"/>
                <a:lumOff val="-156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kern="1200" dirty="0"/>
            <a:t>Tipo de </a:t>
          </a:r>
          <a:r>
            <a:rPr lang="es-EC" sz="1400" b="1" kern="1200" dirty="0"/>
            <a:t>formato</a:t>
          </a:r>
          <a:r>
            <a:rPr lang="es-EC" sz="1400" kern="1200" dirty="0"/>
            <a:t> de la información: </a:t>
          </a:r>
        </a:p>
        <a:p>
          <a:pPr marL="0" lvl="0" indent="0" algn="ctr" defTabSz="622300">
            <a:lnSpc>
              <a:spcPct val="90000"/>
            </a:lnSpc>
            <a:spcBef>
              <a:spcPct val="0"/>
            </a:spcBef>
            <a:spcAft>
              <a:spcPct val="35000"/>
            </a:spcAft>
            <a:buNone/>
          </a:pPr>
          <a:r>
            <a:rPr lang="es-EC" sz="1400" kern="1200" dirty="0"/>
            <a:t>.</a:t>
          </a:r>
          <a:r>
            <a:rPr lang="es-EC" sz="1400" kern="1200" dirty="0" err="1"/>
            <a:t>mat</a:t>
          </a:r>
          <a:endParaRPr lang="es-EC" sz="1400" kern="1200" dirty="0"/>
        </a:p>
      </dsp:txBody>
      <dsp:txXfrm>
        <a:off x="3671711" y="2177214"/>
        <a:ext cx="1486095" cy="1486095"/>
      </dsp:txXfrm>
    </dsp:sp>
    <dsp:sp modelId="{DC323A65-9871-41B4-B1BB-88752C3D39E4}">
      <dsp:nvSpPr>
        <dsp:cNvPr id="0" name=""/>
        <dsp:cNvSpPr/>
      </dsp:nvSpPr>
      <dsp:spPr>
        <a:xfrm>
          <a:off x="5045255" y="1869434"/>
          <a:ext cx="2101655" cy="2101655"/>
        </a:xfrm>
        <a:prstGeom prst="ellipse">
          <a:avLst/>
        </a:prstGeom>
        <a:gradFill rotWithShape="0">
          <a:gsLst>
            <a:gs pos="0">
              <a:schemeClr val="accent5">
                <a:alpha val="50000"/>
                <a:hueOff val="-4412007"/>
                <a:satOff val="-6137"/>
                <a:lumOff val="-2353"/>
                <a:alphaOff val="0"/>
                <a:satMod val="103000"/>
                <a:lumMod val="102000"/>
                <a:tint val="94000"/>
              </a:schemeClr>
            </a:gs>
            <a:gs pos="50000">
              <a:schemeClr val="accent5">
                <a:alpha val="50000"/>
                <a:hueOff val="-4412007"/>
                <a:satOff val="-6137"/>
                <a:lumOff val="-2353"/>
                <a:alphaOff val="0"/>
                <a:satMod val="110000"/>
                <a:lumMod val="100000"/>
                <a:shade val="100000"/>
              </a:schemeClr>
            </a:gs>
            <a:gs pos="100000">
              <a:schemeClr val="accent5">
                <a:alpha val="50000"/>
                <a:hueOff val="-4412007"/>
                <a:satOff val="-6137"/>
                <a:lumOff val="-2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kern="1200" dirty="0"/>
            <a:t>Número de </a:t>
          </a:r>
          <a:r>
            <a:rPr lang="es-EC" sz="1400" b="1" i="1" kern="1200" dirty="0" err="1"/>
            <a:t>frames</a:t>
          </a:r>
          <a:r>
            <a:rPr lang="es-EC" sz="1400" b="1" i="1" kern="1200" dirty="0"/>
            <a:t> </a:t>
          </a:r>
          <a:r>
            <a:rPr lang="es-EC" sz="1400" b="0" i="0" kern="1200" dirty="0"/>
            <a:t>del </a:t>
          </a:r>
          <a:r>
            <a:rPr lang="es-EC" sz="1400" b="1" i="0" kern="1200" dirty="0"/>
            <a:t>abecedario</a:t>
          </a:r>
          <a:r>
            <a:rPr lang="es-EC" sz="1400" kern="1200" dirty="0"/>
            <a:t>: </a:t>
          </a:r>
        </a:p>
        <a:p>
          <a:pPr marL="0" lvl="0" indent="0" algn="ctr" defTabSz="622300">
            <a:lnSpc>
              <a:spcPct val="90000"/>
            </a:lnSpc>
            <a:spcBef>
              <a:spcPct val="0"/>
            </a:spcBef>
            <a:spcAft>
              <a:spcPct val="35000"/>
            </a:spcAft>
            <a:buNone/>
          </a:pPr>
          <a:r>
            <a:rPr lang="es-EC" sz="1400" kern="1200" dirty="0"/>
            <a:t>40 </a:t>
          </a:r>
          <a:r>
            <a:rPr lang="es-EC" sz="1400" i="1" kern="1200" dirty="0" err="1"/>
            <a:t>frames</a:t>
          </a:r>
          <a:endParaRPr lang="es-EC" sz="1400" kern="1200" dirty="0"/>
        </a:p>
      </dsp:txBody>
      <dsp:txXfrm>
        <a:off x="5353035" y="2177214"/>
        <a:ext cx="1486095" cy="1486095"/>
      </dsp:txXfrm>
    </dsp:sp>
    <dsp:sp modelId="{80177A89-1C54-4CB3-BE14-08DBDD279B9A}">
      <dsp:nvSpPr>
        <dsp:cNvPr id="0" name=""/>
        <dsp:cNvSpPr/>
      </dsp:nvSpPr>
      <dsp:spPr>
        <a:xfrm>
          <a:off x="6726579" y="1869434"/>
          <a:ext cx="2101655" cy="2101655"/>
        </a:xfrm>
        <a:prstGeom prst="ellipse">
          <a:avLst/>
        </a:prstGeom>
        <a:gradFill rotWithShape="0">
          <a:gsLst>
            <a:gs pos="0">
              <a:schemeClr val="accent5">
                <a:alpha val="50000"/>
                <a:hueOff val="-5882676"/>
                <a:satOff val="-8182"/>
                <a:lumOff val="-3138"/>
                <a:alphaOff val="0"/>
                <a:satMod val="103000"/>
                <a:lumMod val="102000"/>
                <a:tint val="94000"/>
              </a:schemeClr>
            </a:gs>
            <a:gs pos="50000">
              <a:schemeClr val="accent5">
                <a:alpha val="50000"/>
                <a:hueOff val="-5882676"/>
                <a:satOff val="-8182"/>
                <a:lumOff val="-3138"/>
                <a:alphaOff val="0"/>
                <a:satMod val="110000"/>
                <a:lumMod val="100000"/>
                <a:shade val="100000"/>
              </a:schemeClr>
            </a:gs>
            <a:gs pos="100000">
              <a:schemeClr val="accent5">
                <a:alpha val="50000"/>
                <a:hueOff val="-5882676"/>
                <a:satOff val="-8182"/>
                <a:lumOff val="-313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kern="1200" dirty="0"/>
            <a:t>Número de </a:t>
          </a:r>
          <a:r>
            <a:rPr lang="es-EC" sz="1400" b="1" i="1" kern="1200" dirty="0" err="1"/>
            <a:t>frames</a:t>
          </a:r>
          <a:r>
            <a:rPr lang="es-EC" sz="1400" b="1" i="1" kern="1200" dirty="0"/>
            <a:t> </a:t>
          </a:r>
          <a:r>
            <a:rPr lang="es-EC" sz="1400" b="0" i="0" kern="1200" dirty="0"/>
            <a:t>de las </a:t>
          </a:r>
          <a:r>
            <a:rPr lang="es-EC" sz="1400" b="1" i="0" kern="1200" dirty="0"/>
            <a:t>palabras/frases</a:t>
          </a:r>
          <a:r>
            <a:rPr lang="es-EC" sz="1400" kern="1200" dirty="0"/>
            <a:t>:</a:t>
          </a:r>
        </a:p>
        <a:p>
          <a:pPr marL="0" lvl="0" indent="0" algn="ctr" defTabSz="622300">
            <a:lnSpc>
              <a:spcPct val="90000"/>
            </a:lnSpc>
            <a:spcBef>
              <a:spcPct val="0"/>
            </a:spcBef>
            <a:spcAft>
              <a:spcPct val="35000"/>
            </a:spcAft>
            <a:buNone/>
          </a:pPr>
          <a:r>
            <a:rPr lang="es-EC" sz="1400" kern="1200" dirty="0"/>
            <a:t>100 </a:t>
          </a:r>
          <a:r>
            <a:rPr lang="es-EC" sz="1400" i="1" kern="1200" dirty="0" err="1"/>
            <a:t>frames</a:t>
          </a:r>
          <a:r>
            <a:rPr lang="es-EC" sz="1400" kern="1200" dirty="0"/>
            <a:t> </a:t>
          </a:r>
        </a:p>
      </dsp:txBody>
      <dsp:txXfrm>
        <a:off x="7034359" y="2177214"/>
        <a:ext cx="1486095" cy="1486095"/>
      </dsp:txXfrm>
    </dsp:sp>
    <dsp:sp modelId="{DA9DCAC6-89FE-494A-9A5D-488C8C15B68F}">
      <dsp:nvSpPr>
        <dsp:cNvPr id="0" name=""/>
        <dsp:cNvSpPr/>
      </dsp:nvSpPr>
      <dsp:spPr>
        <a:xfrm>
          <a:off x="8407903" y="1869434"/>
          <a:ext cx="2101655" cy="2101655"/>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5661" tIns="17780" rIns="115661"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t>Entorno</a:t>
          </a:r>
          <a:r>
            <a:rPr lang="es-EC" sz="1400" kern="1200" dirty="0"/>
            <a:t> de grabación:</a:t>
          </a:r>
        </a:p>
        <a:p>
          <a:pPr marL="0" lvl="0" indent="0" algn="ctr" defTabSz="622300">
            <a:lnSpc>
              <a:spcPct val="90000"/>
            </a:lnSpc>
            <a:spcBef>
              <a:spcPct val="0"/>
            </a:spcBef>
            <a:spcAft>
              <a:spcPct val="35000"/>
            </a:spcAft>
            <a:buNone/>
          </a:pPr>
          <a:r>
            <a:rPr lang="es-EC" sz="1400" kern="1200" dirty="0"/>
            <a:t>3 escenarios diferentes</a:t>
          </a:r>
        </a:p>
      </dsp:txBody>
      <dsp:txXfrm>
        <a:off x="8715683" y="2177214"/>
        <a:ext cx="1486095" cy="148609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1/7/2019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1/7/2019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1/7/2019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1/7/2019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1/7/2019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1/7/2019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0" y="3044958"/>
            <a:ext cx="12192000"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8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“Reconocimiento de lengua de señas ecuatoriano mediante SVM usando características de profundidad y color”</a:t>
            </a: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2" name="Rectangle 1"/>
          <p:cNvSpPr/>
          <p:nvPr/>
        </p:nvSpPr>
        <p:spPr>
          <a:xfrm>
            <a:off x="0" y="1508787"/>
            <a:ext cx="12192000" cy="1036309"/>
          </a:xfrm>
          <a:prstGeom prst="rect">
            <a:avLst/>
          </a:prstGeom>
        </p:spPr>
        <p:txBody>
          <a:bodyPr wrap="square">
            <a:spAutoFit/>
          </a:bodyPr>
          <a:lstStyle/>
          <a:p>
            <a:pPr algn="ctr"/>
            <a:r>
              <a:rPr lang="es-ES" sz="3067" b="1"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y Electrónica </a:t>
            </a:r>
          </a:p>
          <a:p>
            <a:pPr algn="ctr"/>
            <a:r>
              <a:rPr lang="es-ES" sz="3067" b="1"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3067"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7"/>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p:cNvSpPr>
          <p:nvPr/>
        </p:nvSpPr>
        <p:spPr bwMode="auto">
          <a:xfrm>
            <a:off x="2063553" y="3763711"/>
            <a:ext cx="6709548"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Lissette Estefanía Acurio Noroña</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Ing. Julio Larco, </a:t>
            </a:r>
            <a:r>
              <a:rPr lang="es-ES" sz="1867" dirty="0" err="1">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M.Sc</a:t>
            </a: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p>
        </p:txBody>
      </p:sp>
      <p:sp>
        <p:nvSpPr>
          <p:cNvPr id="8" name="AutoShape 2"/>
          <p:cNvSpPr>
            <a:spLocks/>
          </p:cNvSpPr>
          <p:nvPr/>
        </p:nvSpPr>
        <p:spPr bwMode="auto">
          <a:xfrm>
            <a:off x="8046144" y="5962851"/>
            <a:ext cx="4704264"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1867"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Sangolquí-2019</a:t>
            </a: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5" name="Marcador de número de diapositiva 4"/>
          <p:cNvSpPr>
            <a:spLocks noGrp="1"/>
          </p:cNvSpPr>
          <p:nvPr>
            <p:ph type="sldNum" sz="quarter" idx="12"/>
          </p:nvPr>
        </p:nvSpPr>
        <p:spPr/>
        <p:txBody>
          <a:body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9" name="Picture 2" descr="Resultado de imagen para ELECTRONICA CONTROL ESPE">
            <a:extLst>
              <a:ext uri="{FF2B5EF4-FFF2-40B4-BE49-F238E27FC236}">
                <a16:creationId xmlns:a16="http://schemas.microsoft.com/office/drawing/2014/main"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915" y="4052613"/>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DEPARTAMENTO ELECTRONICA ESPE">
            <a:extLst>
              <a:ext uri="{FF2B5EF4-FFF2-40B4-BE49-F238E27FC236}">
                <a16:creationId xmlns:a16="http://schemas.microsoft.com/office/drawing/2014/main" id="{5DCB6A56-2281-4C14-9E64-EA0F1BD3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944" y="4052613"/>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370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10</a:t>
            </a:fld>
            <a:endParaRPr lang="es-ES" sz="1600">
              <a:solidFill>
                <a:srgbClr val="888888"/>
              </a:solidFill>
            </a:endParaRPr>
          </a:p>
        </p:txBody>
      </p:sp>
      <p:sp>
        <p:nvSpPr>
          <p:cNvPr id="5" name="18 Rectángulo"/>
          <p:cNvSpPr/>
          <p:nvPr/>
        </p:nvSpPr>
        <p:spPr bwMode="auto">
          <a:xfrm>
            <a:off x="4296000" y="1587951"/>
            <a:ext cx="1899777"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RGB</a:t>
            </a:r>
          </a:p>
        </p:txBody>
      </p:sp>
      <p:sp>
        <p:nvSpPr>
          <p:cNvPr id="8" name="18 Rectángulo"/>
          <p:cNvSpPr/>
          <p:nvPr/>
        </p:nvSpPr>
        <p:spPr bwMode="auto">
          <a:xfrm>
            <a:off x="4296000" y="739890"/>
            <a:ext cx="3600000" cy="572496"/>
          </a:xfrm>
          <a:prstGeom prst="rect">
            <a:avLst/>
          </a:prstGeom>
          <a:no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i="1" dirty="0" err="1"/>
              <a:t>Frames</a:t>
            </a:r>
            <a:r>
              <a:rPr lang="es-EC" b="1" dirty="0"/>
              <a:t> de Interés</a:t>
            </a:r>
          </a:p>
        </p:txBody>
      </p:sp>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584526"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Preprocesamiento</a:t>
            </a:r>
          </a:p>
        </p:txBody>
      </p:sp>
      <p:sp>
        <p:nvSpPr>
          <p:cNvPr id="24" name="18 Rectángulo">
            <a:extLst>
              <a:ext uri="{FF2B5EF4-FFF2-40B4-BE49-F238E27FC236}">
                <a16:creationId xmlns:a16="http://schemas.microsoft.com/office/drawing/2014/main" id="{651143DE-A1E0-47F1-BE71-E4ED34388B4D}"/>
              </a:ext>
            </a:extLst>
          </p:cNvPr>
          <p:cNvSpPr/>
          <p:nvPr/>
        </p:nvSpPr>
        <p:spPr bwMode="auto">
          <a:xfrm>
            <a:off x="6322883" y="1587951"/>
            <a:ext cx="1899777"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Profundidad</a:t>
            </a:r>
          </a:p>
        </p:txBody>
      </p:sp>
      <p:sp>
        <p:nvSpPr>
          <p:cNvPr id="25" name="18 Rectángulo">
            <a:extLst>
              <a:ext uri="{FF2B5EF4-FFF2-40B4-BE49-F238E27FC236}">
                <a16:creationId xmlns:a16="http://schemas.microsoft.com/office/drawing/2014/main" id="{FDECA115-B7FC-4A25-A722-5778F563E1EC}"/>
              </a:ext>
            </a:extLst>
          </p:cNvPr>
          <p:cNvSpPr/>
          <p:nvPr/>
        </p:nvSpPr>
        <p:spPr bwMode="auto">
          <a:xfrm>
            <a:off x="3538042" y="1587951"/>
            <a:ext cx="630852"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err="1"/>
              <a:t>N°</a:t>
            </a:r>
            <a:endParaRPr lang="es-EC" b="1" dirty="0"/>
          </a:p>
        </p:txBody>
      </p:sp>
      <p:sp>
        <p:nvSpPr>
          <p:cNvPr id="26" name="18 Rectángulo">
            <a:extLst>
              <a:ext uri="{FF2B5EF4-FFF2-40B4-BE49-F238E27FC236}">
                <a16:creationId xmlns:a16="http://schemas.microsoft.com/office/drawing/2014/main" id="{0F5A6D9C-75A7-4CE7-8C12-38C97F3852D0}"/>
              </a:ext>
            </a:extLst>
          </p:cNvPr>
          <p:cNvSpPr/>
          <p:nvPr/>
        </p:nvSpPr>
        <p:spPr bwMode="auto">
          <a:xfrm>
            <a:off x="3538042" y="2160446"/>
            <a:ext cx="630852" cy="3211654"/>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a:t>
            </a:r>
          </a:p>
          <a:p>
            <a:pPr lvl="0" algn="ctr"/>
            <a:r>
              <a:rPr lang="es-EC" b="1" dirty="0"/>
              <a:t>2</a:t>
            </a:r>
          </a:p>
          <a:p>
            <a:pPr lvl="0" algn="ctr"/>
            <a:r>
              <a:rPr lang="es-EC" b="1" dirty="0"/>
              <a:t>3</a:t>
            </a:r>
          </a:p>
          <a:p>
            <a:pPr lvl="0" algn="ctr"/>
            <a:r>
              <a:rPr lang="es-EC" b="1" dirty="0"/>
              <a:t>4</a:t>
            </a:r>
          </a:p>
          <a:p>
            <a:pPr lvl="0" algn="ctr"/>
            <a:r>
              <a:rPr lang="es-EC" b="1" dirty="0"/>
              <a:t>5</a:t>
            </a:r>
          </a:p>
          <a:p>
            <a:pPr lvl="0" algn="ctr"/>
            <a:r>
              <a:rPr lang="es-EC" b="1" dirty="0"/>
              <a:t>6</a:t>
            </a:r>
          </a:p>
          <a:p>
            <a:pPr lvl="0" algn="ctr"/>
            <a:r>
              <a:rPr lang="es-EC" b="1" dirty="0"/>
              <a:t>7</a:t>
            </a:r>
          </a:p>
          <a:p>
            <a:pPr lvl="0" algn="ctr"/>
            <a:r>
              <a:rPr lang="es-EC" b="1" dirty="0"/>
              <a:t>8</a:t>
            </a:r>
          </a:p>
          <a:p>
            <a:pPr lvl="0" algn="ctr"/>
            <a:r>
              <a:rPr lang="es-EC" b="1" dirty="0"/>
              <a:t>9</a:t>
            </a:r>
          </a:p>
          <a:p>
            <a:pPr lvl="0" algn="ctr"/>
            <a:r>
              <a:rPr lang="es-EC" b="1" dirty="0"/>
              <a:t>10</a:t>
            </a:r>
          </a:p>
          <a:p>
            <a:pPr lvl="0" algn="ctr"/>
            <a:r>
              <a:rPr lang="es-EC" b="1" dirty="0"/>
              <a:t>11</a:t>
            </a:r>
          </a:p>
        </p:txBody>
      </p:sp>
      <p:sp>
        <p:nvSpPr>
          <p:cNvPr id="27" name="18 Rectángulo">
            <a:extLst>
              <a:ext uri="{FF2B5EF4-FFF2-40B4-BE49-F238E27FC236}">
                <a16:creationId xmlns:a16="http://schemas.microsoft.com/office/drawing/2014/main" id="{A7756BD2-C985-476E-A96C-E3700B2DC869}"/>
              </a:ext>
            </a:extLst>
          </p:cNvPr>
          <p:cNvSpPr/>
          <p:nvPr/>
        </p:nvSpPr>
        <p:spPr bwMode="auto">
          <a:xfrm>
            <a:off x="4299609" y="2160446"/>
            <a:ext cx="1896167" cy="3211654"/>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10</a:t>
            </a:r>
          </a:p>
          <a:p>
            <a:pPr lvl="0" algn="ctr"/>
            <a:r>
              <a:rPr lang="es-EC" b="1" dirty="0"/>
              <a:t>16</a:t>
            </a:r>
          </a:p>
          <a:p>
            <a:pPr lvl="0" algn="ctr"/>
            <a:r>
              <a:rPr lang="es-EC" b="1" dirty="0"/>
              <a:t>22</a:t>
            </a:r>
          </a:p>
          <a:p>
            <a:pPr lvl="0" algn="ctr"/>
            <a:r>
              <a:rPr lang="es-EC" b="1" dirty="0"/>
              <a:t>28</a:t>
            </a:r>
          </a:p>
          <a:p>
            <a:pPr lvl="0" algn="ctr"/>
            <a:r>
              <a:rPr lang="es-EC" b="1" dirty="0"/>
              <a:t>34</a:t>
            </a:r>
          </a:p>
          <a:p>
            <a:pPr lvl="0" algn="ctr"/>
            <a:r>
              <a:rPr lang="es-EC" b="1" dirty="0"/>
              <a:t>40</a:t>
            </a:r>
          </a:p>
          <a:p>
            <a:pPr lvl="0" algn="ctr"/>
            <a:r>
              <a:rPr lang="es-EC" b="1" dirty="0"/>
              <a:t>46</a:t>
            </a:r>
          </a:p>
          <a:p>
            <a:pPr lvl="0" algn="ctr"/>
            <a:r>
              <a:rPr lang="es-EC" b="1" dirty="0"/>
              <a:t>52</a:t>
            </a:r>
          </a:p>
          <a:p>
            <a:pPr lvl="0" algn="ctr"/>
            <a:r>
              <a:rPr lang="es-EC" b="1" dirty="0"/>
              <a:t>58</a:t>
            </a:r>
          </a:p>
          <a:p>
            <a:pPr lvl="0" algn="ctr"/>
            <a:r>
              <a:rPr lang="es-EC" b="1" dirty="0"/>
              <a:t>64</a:t>
            </a:r>
          </a:p>
          <a:p>
            <a:pPr lvl="0" algn="ctr"/>
            <a:r>
              <a:rPr lang="es-EC" b="1" dirty="0"/>
              <a:t>83</a:t>
            </a:r>
          </a:p>
        </p:txBody>
      </p:sp>
      <p:sp>
        <p:nvSpPr>
          <p:cNvPr id="29" name="18 Rectángulo">
            <a:extLst>
              <a:ext uri="{FF2B5EF4-FFF2-40B4-BE49-F238E27FC236}">
                <a16:creationId xmlns:a16="http://schemas.microsoft.com/office/drawing/2014/main" id="{6EE1EA59-AB8B-445D-83D6-6CD0EF478288}"/>
              </a:ext>
            </a:extLst>
          </p:cNvPr>
          <p:cNvSpPr/>
          <p:nvPr/>
        </p:nvSpPr>
        <p:spPr bwMode="auto">
          <a:xfrm>
            <a:off x="6326623" y="2160446"/>
            <a:ext cx="1896167" cy="3211654"/>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10</a:t>
            </a:r>
          </a:p>
          <a:p>
            <a:pPr lvl="0" algn="ctr"/>
            <a:r>
              <a:rPr lang="es-EC" b="1" dirty="0"/>
              <a:t>16</a:t>
            </a:r>
          </a:p>
          <a:p>
            <a:pPr lvl="0" algn="ctr"/>
            <a:r>
              <a:rPr lang="es-EC" b="1" dirty="0"/>
              <a:t>22</a:t>
            </a:r>
          </a:p>
          <a:p>
            <a:pPr lvl="0" algn="ctr"/>
            <a:r>
              <a:rPr lang="es-EC" b="1" dirty="0"/>
              <a:t>28</a:t>
            </a:r>
          </a:p>
          <a:p>
            <a:pPr lvl="0" algn="ctr"/>
            <a:r>
              <a:rPr lang="es-EC" b="1" dirty="0"/>
              <a:t>34</a:t>
            </a:r>
          </a:p>
          <a:p>
            <a:pPr lvl="0" algn="ctr"/>
            <a:r>
              <a:rPr lang="es-EC" b="1" dirty="0"/>
              <a:t>48</a:t>
            </a:r>
          </a:p>
          <a:p>
            <a:pPr lvl="0" algn="ctr"/>
            <a:r>
              <a:rPr lang="es-EC" b="1" dirty="0"/>
              <a:t>52</a:t>
            </a:r>
          </a:p>
          <a:p>
            <a:pPr lvl="0" algn="ctr"/>
            <a:r>
              <a:rPr lang="es-EC" b="1" dirty="0"/>
              <a:t>58</a:t>
            </a:r>
          </a:p>
          <a:p>
            <a:pPr lvl="0" algn="ctr"/>
            <a:r>
              <a:rPr lang="es-EC" b="1" dirty="0"/>
              <a:t>72</a:t>
            </a:r>
          </a:p>
          <a:p>
            <a:pPr lvl="0" algn="ctr"/>
            <a:r>
              <a:rPr lang="es-EC" b="1" dirty="0"/>
              <a:t>76</a:t>
            </a:r>
          </a:p>
          <a:p>
            <a:pPr lvl="0" algn="ctr"/>
            <a:r>
              <a:rPr lang="es-EC" b="1" dirty="0"/>
              <a:t>83</a:t>
            </a:r>
          </a:p>
        </p:txBody>
      </p:sp>
      <p:cxnSp>
        <p:nvCxnSpPr>
          <p:cNvPr id="7" name="Conector recto de flecha 6">
            <a:extLst>
              <a:ext uri="{FF2B5EF4-FFF2-40B4-BE49-F238E27FC236}">
                <a16:creationId xmlns:a16="http://schemas.microsoft.com/office/drawing/2014/main" id="{68236342-9834-41AE-AA7C-71C246760889}"/>
              </a:ext>
            </a:extLst>
          </p:cNvPr>
          <p:cNvCxnSpPr/>
          <p:nvPr/>
        </p:nvCxnSpPr>
        <p:spPr>
          <a:xfrm>
            <a:off x="5864469" y="3783857"/>
            <a:ext cx="7737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9B443661-E8D8-4339-8D00-5EC57ECBC9AA}"/>
              </a:ext>
            </a:extLst>
          </p:cNvPr>
          <p:cNvCxnSpPr/>
          <p:nvPr/>
        </p:nvCxnSpPr>
        <p:spPr>
          <a:xfrm>
            <a:off x="5864468" y="4059350"/>
            <a:ext cx="7737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2F4DD477-ADF5-412D-8D70-5E27D58CEE7D}"/>
              </a:ext>
            </a:extLst>
          </p:cNvPr>
          <p:cNvCxnSpPr/>
          <p:nvPr/>
        </p:nvCxnSpPr>
        <p:spPr>
          <a:xfrm>
            <a:off x="5864468" y="4326050"/>
            <a:ext cx="7737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F8AA836A-6EC8-4186-B2C6-A20742CAF181}"/>
              </a:ext>
            </a:extLst>
          </p:cNvPr>
          <p:cNvCxnSpPr/>
          <p:nvPr/>
        </p:nvCxnSpPr>
        <p:spPr>
          <a:xfrm>
            <a:off x="5864468" y="4601542"/>
            <a:ext cx="7737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68F0F726-4AB0-4D1A-8B31-6B03CB0BC239}"/>
              </a:ext>
            </a:extLst>
          </p:cNvPr>
          <p:cNvCxnSpPr/>
          <p:nvPr/>
        </p:nvCxnSpPr>
        <p:spPr>
          <a:xfrm>
            <a:off x="5864468" y="4868242"/>
            <a:ext cx="7737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4" grpId="0" animBg="1"/>
      <p:bldP spid="25" grpId="0" animBg="1"/>
      <p:bldP spid="26" grpId="0"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11</a:t>
            </a:fld>
            <a:endParaRPr lang="es-ES" sz="1600">
              <a:solidFill>
                <a:srgbClr val="888888"/>
              </a:solidFill>
            </a:endParaRPr>
          </a:p>
        </p:txBody>
      </p:sp>
      <p:sp>
        <p:nvSpPr>
          <p:cNvPr id="5" name="18 Rectángulo"/>
          <p:cNvSpPr/>
          <p:nvPr/>
        </p:nvSpPr>
        <p:spPr bwMode="auto">
          <a:xfrm>
            <a:off x="1058093" y="3471028"/>
            <a:ext cx="3600000" cy="572496"/>
          </a:xfrm>
          <a:prstGeom prst="rect">
            <a:avLst/>
          </a:prstGeom>
          <a:solidFill>
            <a:schemeClr val="bg1"/>
          </a:solidFill>
          <a:ln w="25400" cap="flat" cmpd="sng" algn="ctr">
            <a:solidFill>
              <a:schemeClr val="accent2">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HOG</a:t>
            </a:r>
          </a:p>
        </p:txBody>
      </p:sp>
      <p:sp>
        <p:nvSpPr>
          <p:cNvPr id="7" name="18 Rectángulo"/>
          <p:cNvSpPr/>
          <p:nvPr/>
        </p:nvSpPr>
        <p:spPr bwMode="auto">
          <a:xfrm>
            <a:off x="7408742" y="3541372"/>
            <a:ext cx="3600000" cy="572496"/>
          </a:xfrm>
          <a:prstGeom prst="rect">
            <a:avLst/>
          </a:prstGeom>
          <a:solidFill>
            <a:schemeClr val="bg1"/>
          </a:solidFill>
          <a:ln w="25400" cap="flat" cmpd="sng" algn="ctr">
            <a:solidFill>
              <a:schemeClr val="accent6">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Clasificador</a:t>
            </a:r>
          </a:p>
        </p:txBody>
      </p:sp>
      <p:sp>
        <p:nvSpPr>
          <p:cNvPr id="8" name="18 Rectángulo"/>
          <p:cNvSpPr/>
          <p:nvPr/>
        </p:nvSpPr>
        <p:spPr bwMode="auto">
          <a:xfrm>
            <a:off x="1058093" y="734052"/>
            <a:ext cx="3600000" cy="572496"/>
          </a:xfrm>
          <a:prstGeom prst="rect">
            <a:avLst/>
          </a:prstGeom>
          <a:no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Preprocesamiento</a:t>
            </a:r>
          </a:p>
        </p:txBody>
      </p:sp>
      <p:sp>
        <p:nvSpPr>
          <p:cNvPr id="9" name="18 Rectángulo"/>
          <p:cNvSpPr/>
          <p:nvPr/>
        </p:nvSpPr>
        <p:spPr bwMode="auto">
          <a:xfrm>
            <a:off x="7408742" y="732786"/>
            <a:ext cx="3600000" cy="572496"/>
          </a:xfrm>
          <a:prstGeom prst="rect">
            <a:avLst/>
          </a:prstGeom>
          <a:solidFill>
            <a:schemeClr val="bg1"/>
          </a:solidFill>
          <a:ln w="25400" cap="flat" cmpd="sng" algn="ctr">
            <a:solidFill>
              <a:schemeClr val="accent2">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PCA</a:t>
            </a:r>
          </a:p>
        </p:txBody>
      </p:sp>
      <p:pic>
        <p:nvPicPr>
          <p:cNvPr id="4" name="Imagen 3">
            <a:extLst>
              <a:ext uri="{FF2B5EF4-FFF2-40B4-BE49-F238E27FC236}">
                <a16:creationId xmlns:a16="http://schemas.microsoft.com/office/drawing/2014/main" id="{53C1B7FF-5523-4F3F-9369-729007F87278}"/>
              </a:ext>
            </a:extLst>
          </p:cNvPr>
          <p:cNvPicPr>
            <a:picLocks noChangeAspect="1"/>
          </p:cNvPicPr>
          <p:nvPr/>
        </p:nvPicPr>
        <p:blipFill>
          <a:blip r:embed="rId3"/>
          <a:stretch>
            <a:fillRect/>
          </a:stretch>
        </p:blipFill>
        <p:spPr>
          <a:xfrm>
            <a:off x="1502588" y="1381117"/>
            <a:ext cx="2664477" cy="2011680"/>
          </a:xfrm>
          <a:prstGeom prst="rect">
            <a:avLst/>
          </a:prstGeom>
        </p:spPr>
      </p:pic>
      <p:pic>
        <p:nvPicPr>
          <p:cNvPr id="6" name="Imagen 5">
            <a:extLst>
              <a:ext uri="{FF2B5EF4-FFF2-40B4-BE49-F238E27FC236}">
                <a16:creationId xmlns:a16="http://schemas.microsoft.com/office/drawing/2014/main" id="{F14FF661-5EBE-4531-9DDB-F662DC1AFB40}"/>
              </a:ext>
            </a:extLst>
          </p:cNvPr>
          <p:cNvPicPr>
            <a:picLocks noChangeAspect="1"/>
          </p:cNvPicPr>
          <p:nvPr/>
        </p:nvPicPr>
        <p:blipFill>
          <a:blip r:embed="rId4"/>
          <a:stretch>
            <a:fillRect/>
          </a:stretch>
        </p:blipFill>
        <p:spPr>
          <a:xfrm>
            <a:off x="1225220" y="4105713"/>
            <a:ext cx="3265746" cy="2560320"/>
          </a:xfrm>
          <a:prstGeom prst="rect">
            <a:avLst/>
          </a:prstGeom>
        </p:spPr>
      </p:pic>
      <p:pic>
        <p:nvPicPr>
          <p:cNvPr id="10" name="Imagen 9">
            <a:extLst>
              <a:ext uri="{FF2B5EF4-FFF2-40B4-BE49-F238E27FC236}">
                <a16:creationId xmlns:a16="http://schemas.microsoft.com/office/drawing/2014/main" id="{1CC1654D-5E7E-498F-86BC-668019F0D4D1}"/>
              </a:ext>
            </a:extLst>
          </p:cNvPr>
          <p:cNvPicPr>
            <a:picLocks noChangeAspect="1"/>
          </p:cNvPicPr>
          <p:nvPr/>
        </p:nvPicPr>
        <p:blipFill>
          <a:blip r:embed="rId5"/>
          <a:stretch>
            <a:fillRect/>
          </a:stretch>
        </p:blipFill>
        <p:spPr>
          <a:xfrm>
            <a:off x="7496320" y="1448514"/>
            <a:ext cx="3424843" cy="2011680"/>
          </a:xfrm>
          <a:prstGeom prst="rect">
            <a:avLst/>
          </a:prstGeom>
        </p:spPr>
      </p:pic>
      <p:pic>
        <p:nvPicPr>
          <p:cNvPr id="11" name="Imagen 10">
            <a:extLst>
              <a:ext uri="{FF2B5EF4-FFF2-40B4-BE49-F238E27FC236}">
                <a16:creationId xmlns:a16="http://schemas.microsoft.com/office/drawing/2014/main" id="{8A39017C-4BA3-4886-A4EB-44D07A6893A9}"/>
              </a:ext>
            </a:extLst>
          </p:cNvPr>
          <p:cNvPicPr>
            <a:picLocks noChangeAspect="1"/>
          </p:cNvPicPr>
          <p:nvPr/>
        </p:nvPicPr>
        <p:blipFill>
          <a:blip r:embed="rId6"/>
          <a:stretch>
            <a:fillRect/>
          </a:stretch>
        </p:blipFill>
        <p:spPr>
          <a:xfrm>
            <a:off x="7447999" y="4195046"/>
            <a:ext cx="3505248" cy="2560320"/>
          </a:xfrm>
          <a:prstGeom prst="rect">
            <a:avLst/>
          </a:prstGeom>
        </p:spPr>
      </p:pic>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584526"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Clasificación de datos</a:t>
            </a:r>
          </a:p>
        </p:txBody>
      </p:sp>
      <p:pic>
        <p:nvPicPr>
          <p:cNvPr id="2" name="Imagen 1">
            <a:extLst>
              <a:ext uri="{FF2B5EF4-FFF2-40B4-BE49-F238E27FC236}">
                <a16:creationId xmlns:a16="http://schemas.microsoft.com/office/drawing/2014/main" id="{1A786EFD-2429-48D0-B4A1-DDC615E53FD7}"/>
              </a:ext>
            </a:extLst>
          </p:cNvPr>
          <p:cNvPicPr>
            <a:picLocks noChangeAspect="1"/>
          </p:cNvPicPr>
          <p:nvPr/>
        </p:nvPicPr>
        <p:blipFill>
          <a:blip r:embed="rId7"/>
          <a:stretch>
            <a:fillRect/>
          </a:stretch>
        </p:blipFill>
        <p:spPr>
          <a:xfrm>
            <a:off x="4450345" y="3306729"/>
            <a:ext cx="3299381" cy="3523068"/>
          </a:xfrm>
          <a:prstGeom prst="rect">
            <a:avLst/>
          </a:prstGeom>
        </p:spPr>
      </p:pic>
      <p:pic>
        <p:nvPicPr>
          <p:cNvPr id="12" name="Imagen 11">
            <a:extLst>
              <a:ext uri="{FF2B5EF4-FFF2-40B4-BE49-F238E27FC236}">
                <a16:creationId xmlns:a16="http://schemas.microsoft.com/office/drawing/2014/main" id="{6BF46A39-10AF-4919-84D9-F2BEB8E5B7DE}"/>
              </a:ext>
            </a:extLst>
          </p:cNvPr>
          <p:cNvPicPr>
            <a:picLocks noChangeAspect="1"/>
          </p:cNvPicPr>
          <p:nvPr/>
        </p:nvPicPr>
        <p:blipFill>
          <a:blip r:embed="rId8"/>
          <a:stretch>
            <a:fillRect/>
          </a:stretch>
        </p:blipFill>
        <p:spPr>
          <a:xfrm>
            <a:off x="7883218" y="3603426"/>
            <a:ext cx="3958238" cy="2891195"/>
          </a:xfrm>
          <a:prstGeom prst="rect">
            <a:avLst/>
          </a:prstGeom>
        </p:spPr>
      </p:pic>
    </p:spTree>
    <p:extLst>
      <p:ext uri="{BB962C8B-B14F-4D97-AF65-F5344CB8AC3E}">
        <p14:creationId xmlns:p14="http://schemas.microsoft.com/office/powerpoint/2010/main" val="110212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path" presetSubtype="0" accel="50000" decel="50000" fill="hold" grpId="1" nodeType="clickEffect">
                                  <p:stCondLst>
                                    <p:cond delay="0"/>
                                  </p:stCondLst>
                                  <p:childTnLst>
                                    <p:animMotion origin="layout" path="M 5E-6 4.81481E-6 L -0.02305 4.81481E-6 C -0.03347 4.81481E-6 -0.0461 -0.11019 -0.0461 -0.19954 L -0.0461 -0.39908 " pathEditMode="relative" rAng="0" ptsTypes="AAAA">
                                      <p:cBhvr>
                                        <p:cTn id="32" dur="2000" fill="hold"/>
                                        <p:tgtEl>
                                          <p:spTgt spid="5"/>
                                        </p:tgtEl>
                                        <p:attrNameLst>
                                          <p:attrName>ppt_x</p:attrName>
                                          <p:attrName>ppt_y</p:attrName>
                                        </p:attrNameLst>
                                      </p:cBhvr>
                                      <p:rCtr x="-2305" y="-19954"/>
                                    </p:animMotion>
                                  </p:childTnLst>
                                </p:cTn>
                              </p:par>
                              <p:par>
                                <p:cTn id="33" presetID="50" presetClass="path" presetSubtype="0" accel="50000" decel="50000" fill="hold" nodeType="withEffect">
                                  <p:stCondLst>
                                    <p:cond delay="0"/>
                                  </p:stCondLst>
                                  <p:childTnLst>
                                    <p:animMotion origin="layout" path="M 5E-6 4.81481E-6 L -0.02305 4.81481E-6 C -0.03347 4.81481E-6 -0.0461 -0.11019 -0.0461 -0.19954 L -0.0461 -0.39908 " pathEditMode="relative" rAng="0" ptsTypes="AAAA">
                                      <p:cBhvr>
                                        <p:cTn id="34" dur="2000" fill="hold"/>
                                        <p:tgtEl>
                                          <p:spTgt spid="6"/>
                                        </p:tgtEl>
                                        <p:attrNameLst>
                                          <p:attrName>ppt_x</p:attrName>
                                          <p:attrName>ppt_y</p:attrName>
                                        </p:attrNameLst>
                                      </p:cBhvr>
                                      <p:rCtr x="-2305" y="-19954"/>
                                    </p:animMotion>
                                  </p:childTnLst>
                                </p:cTn>
                              </p:par>
                              <p:par>
                                <p:cTn id="35" presetID="42" presetClass="path" presetSubtype="0" accel="50000" decel="50000" fill="hold" grpId="1" nodeType="withEffect">
                                  <p:stCondLst>
                                    <p:cond delay="0"/>
                                  </p:stCondLst>
                                  <p:childTnLst>
                                    <p:animMotion origin="layout" path="M 1.45833E-6 -1.11111E-6 L -0.26211 -0.00139 " pathEditMode="relative" rAng="0" ptsTypes="AA">
                                      <p:cBhvr>
                                        <p:cTn id="36" dur="2000" fill="hold"/>
                                        <p:tgtEl>
                                          <p:spTgt spid="9"/>
                                        </p:tgtEl>
                                        <p:attrNameLst>
                                          <p:attrName>ppt_x</p:attrName>
                                          <p:attrName>ppt_y</p:attrName>
                                        </p:attrNameLst>
                                      </p:cBhvr>
                                      <p:rCtr x="-13112" y="-69"/>
                                    </p:animMotion>
                                  </p:childTnLst>
                                </p:cTn>
                              </p:par>
                              <p:par>
                                <p:cTn id="37" presetID="42" presetClass="path" presetSubtype="0" accel="50000" decel="50000" fill="hold" nodeType="withEffect">
                                  <p:stCondLst>
                                    <p:cond delay="0"/>
                                  </p:stCondLst>
                                  <p:childTnLst>
                                    <p:animMotion origin="layout" path="M 1.66667E-6 -3.7037E-7 L -0.25521 -0.01227 " pathEditMode="relative" rAng="0" ptsTypes="AA">
                                      <p:cBhvr>
                                        <p:cTn id="38" dur="2000" fill="hold"/>
                                        <p:tgtEl>
                                          <p:spTgt spid="10"/>
                                        </p:tgtEl>
                                        <p:attrNameLst>
                                          <p:attrName>ppt_x</p:attrName>
                                          <p:attrName>ppt_y</p:attrName>
                                        </p:attrNameLst>
                                      </p:cBhvr>
                                      <p:rCtr x="-12760" y="-625"/>
                                    </p:animMotion>
                                  </p:childTnLst>
                                </p:cTn>
                              </p:par>
                              <p:par>
                                <p:cTn id="39" presetID="50" presetClass="path" presetSubtype="0" accel="50000" decel="50000" fill="hold" grpId="1" nodeType="withEffect">
                                  <p:stCondLst>
                                    <p:cond delay="0"/>
                                  </p:stCondLst>
                                  <p:childTnLst>
                                    <p:animMotion origin="layout" path="M 1.45833E-6 -1.85185E-6 L 0.02044 -1.85185E-6 C 0.02969 -1.85185E-6 0.04101 -0.11319 0.04101 -0.20509 L 0.04101 -0.41018 " pathEditMode="relative" rAng="0" ptsTypes="AAAA">
                                      <p:cBhvr>
                                        <p:cTn id="40" dur="2000" fill="hold"/>
                                        <p:tgtEl>
                                          <p:spTgt spid="7"/>
                                        </p:tgtEl>
                                        <p:attrNameLst>
                                          <p:attrName>ppt_x</p:attrName>
                                          <p:attrName>ppt_y</p:attrName>
                                        </p:attrNameLst>
                                      </p:cBhvr>
                                      <p:rCtr x="2044" y="-20509"/>
                                    </p:animMotion>
                                  </p:childTnLst>
                                </p:cTn>
                              </p:par>
                              <p:par>
                                <p:cTn id="41" presetID="50" presetClass="path" presetSubtype="0" accel="50000" decel="50000" fill="hold" nodeType="withEffect">
                                  <p:stCondLst>
                                    <p:cond delay="0"/>
                                  </p:stCondLst>
                                  <p:childTnLst>
                                    <p:animMotion origin="layout" path="M 2.5E-6 3.7037E-7 L 0.02044 3.7037E-7 C 0.02969 3.7037E-7 0.04101 -0.11319 0.04101 -0.20509 L 0.04101 -0.41019 " pathEditMode="relative" rAng="0" ptsTypes="AAAA">
                                      <p:cBhvr>
                                        <p:cTn id="42" dur="2000" fill="hold"/>
                                        <p:tgtEl>
                                          <p:spTgt spid="11"/>
                                        </p:tgtEl>
                                        <p:attrNameLst>
                                          <p:attrName>ppt_x</p:attrName>
                                          <p:attrName>ppt_y</p:attrName>
                                        </p:attrNameLst>
                                      </p:cBhvr>
                                      <p:rCtr x="2044" y="-20509"/>
                                    </p:animMotion>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2" nodeType="clickEffect">
                                  <p:stCondLst>
                                    <p:cond delay="0"/>
                                  </p:stCondLst>
                                  <p:childTnLst>
                                    <p:animScale>
                                      <p:cBhvr>
                                        <p:cTn id="46" dur="2000" fill="hold"/>
                                        <p:tgtEl>
                                          <p:spTgt spid="5"/>
                                        </p:tgtEl>
                                      </p:cBhvr>
                                      <p:by x="110000" y="11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2000" fill="hold"/>
                                        <p:tgtEl>
                                          <p:spTgt spid="9"/>
                                        </p:tgtEl>
                                      </p:cBhvr>
                                      <p:by x="120000" y="12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2" nodeType="clickEffect">
                                  <p:stCondLst>
                                    <p:cond delay="0"/>
                                  </p:stCondLst>
                                  <p:childTnLst>
                                    <p:animScale>
                                      <p:cBhvr>
                                        <p:cTn id="58" dur="2000" fill="hold"/>
                                        <p:tgtEl>
                                          <p:spTgt spid="7"/>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7" grpId="0" animBg="1"/>
      <p:bldP spid="7" grpId="1" animBg="1"/>
      <p:bldP spid="7" grpId="2" animBg="1"/>
      <p:bldP spid="8" grpId="0" animBg="1"/>
      <p:bldP spid="8" grpId="1" animBg="1"/>
      <p:bldP spid="9" grpId="0" animBg="1"/>
      <p:bldP spid="9" grpId="1" animBg="1"/>
      <p:bldP spid="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 y="-6270"/>
            <a:ext cx="4963886" cy="424282"/>
          </a:xfrm>
          <a:prstGeom prst="rect">
            <a:avLst/>
          </a:prstGeom>
          <a:solidFill>
            <a:schemeClr val="accent4">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2800" b="1" dirty="0">
                <a:solidFill>
                  <a:schemeClr val="bg1"/>
                </a:solidFill>
                <a:latin typeface="Calibri" panose="020F0502020204030204" pitchFamily="34" charset="0"/>
              </a:rPr>
              <a:t>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9160249" y="6329465"/>
            <a:ext cx="2743200" cy="365125"/>
          </a:xfrm>
        </p:spPr>
        <p:txBody>
          <a:bodyPr/>
          <a:lstStyle/>
          <a:p>
            <a:pPr>
              <a:defRPr/>
            </a:pPr>
            <a:fld id="{E8D88C74-0DDE-8F40-A44E-D6CE8BB2242F}" type="slidenum">
              <a:rPr lang="es-ES" smtClean="0"/>
              <a:pPr>
                <a:defRPr/>
              </a:pPr>
              <a:t>12</a:t>
            </a:fld>
            <a:endParaRPr lang="es-ES" sz="1600">
              <a:solidFill>
                <a:srgbClr val="888888"/>
              </a:solidFill>
            </a:endParaRPr>
          </a:p>
        </p:txBody>
      </p:sp>
      <p:sp>
        <p:nvSpPr>
          <p:cNvPr id="11" name="Rectángulo 10"/>
          <p:cNvSpPr/>
          <p:nvPr/>
        </p:nvSpPr>
        <p:spPr>
          <a:xfrm>
            <a:off x="4850425" y="551906"/>
            <a:ext cx="2806835" cy="47520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Modelo de Prueba</a:t>
            </a:r>
          </a:p>
        </p:txBody>
      </p:sp>
      <p:sp>
        <p:nvSpPr>
          <p:cNvPr id="12" name="18 Rectángulo">
            <a:extLst>
              <a:ext uri="{FF2B5EF4-FFF2-40B4-BE49-F238E27FC236}">
                <a16:creationId xmlns:a16="http://schemas.microsoft.com/office/drawing/2014/main" id="{A016E715-3D30-428A-9237-BFA57744ED50}"/>
              </a:ext>
            </a:extLst>
          </p:cNvPr>
          <p:cNvSpPr/>
          <p:nvPr/>
        </p:nvSpPr>
        <p:spPr bwMode="auto">
          <a:xfrm>
            <a:off x="5112023" y="2270292"/>
            <a:ext cx="1967954"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Para 6 repeticiones</a:t>
            </a:r>
          </a:p>
        </p:txBody>
      </p:sp>
      <p:sp>
        <p:nvSpPr>
          <p:cNvPr id="13" name="18 Rectángulo">
            <a:extLst>
              <a:ext uri="{FF2B5EF4-FFF2-40B4-BE49-F238E27FC236}">
                <a16:creationId xmlns:a16="http://schemas.microsoft.com/office/drawing/2014/main" id="{CF830DD0-067F-40F5-BC95-4F09DAF93EA2}"/>
              </a:ext>
            </a:extLst>
          </p:cNvPr>
          <p:cNvSpPr/>
          <p:nvPr/>
        </p:nvSpPr>
        <p:spPr bwMode="auto">
          <a:xfrm>
            <a:off x="5018559" y="2480531"/>
            <a:ext cx="2144232"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Para 18 repeticiones</a:t>
            </a:r>
          </a:p>
        </p:txBody>
      </p:sp>
      <p:pic>
        <p:nvPicPr>
          <p:cNvPr id="2" name="Imagen 1">
            <a:extLst>
              <a:ext uri="{FF2B5EF4-FFF2-40B4-BE49-F238E27FC236}">
                <a16:creationId xmlns:a16="http://schemas.microsoft.com/office/drawing/2014/main" id="{EE5450B9-20C8-412A-A06F-02712A29108E}"/>
              </a:ext>
            </a:extLst>
          </p:cNvPr>
          <p:cNvPicPr>
            <a:picLocks noChangeAspect="1"/>
          </p:cNvPicPr>
          <p:nvPr/>
        </p:nvPicPr>
        <p:blipFill>
          <a:blip r:embed="rId3"/>
          <a:stretch>
            <a:fillRect/>
          </a:stretch>
        </p:blipFill>
        <p:spPr>
          <a:xfrm>
            <a:off x="2496254" y="1129101"/>
            <a:ext cx="7515175" cy="1071895"/>
          </a:xfrm>
          <a:prstGeom prst="rect">
            <a:avLst/>
          </a:prstGeom>
        </p:spPr>
      </p:pic>
      <p:pic>
        <p:nvPicPr>
          <p:cNvPr id="4" name="Imagen 3">
            <a:extLst>
              <a:ext uri="{FF2B5EF4-FFF2-40B4-BE49-F238E27FC236}">
                <a16:creationId xmlns:a16="http://schemas.microsoft.com/office/drawing/2014/main" id="{72DE7EB0-739B-4AB9-8CE2-DFFA8914A85E}"/>
              </a:ext>
            </a:extLst>
          </p:cNvPr>
          <p:cNvPicPr>
            <a:picLocks noChangeAspect="1"/>
          </p:cNvPicPr>
          <p:nvPr/>
        </p:nvPicPr>
        <p:blipFill>
          <a:blip r:embed="rId4"/>
          <a:stretch>
            <a:fillRect/>
          </a:stretch>
        </p:blipFill>
        <p:spPr>
          <a:xfrm>
            <a:off x="1260434" y="3945916"/>
            <a:ext cx="3657600" cy="1152525"/>
          </a:xfrm>
          <a:prstGeom prst="rect">
            <a:avLst/>
          </a:prstGeom>
        </p:spPr>
      </p:pic>
      <p:pic>
        <p:nvPicPr>
          <p:cNvPr id="5" name="Imagen 4">
            <a:extLst>
              <a:ext uri="{FF2B5EF4-FFF2-40B4-BE49-F238E27FC236}">
                <a16:creationId xmlns:a16="http://schemas.microsoft.com/office/drawing/2014/main" id="{5D639160-C75A-46DD-9236-EB0A1A2C424A}"/>
              </a:ext>
            </a:extLst>
          </p:cNvPr>
          <p:cNvPicPr>
            <a:picLocks noChangeAspect="1"/>
          </p:cNvPicPr>
          <p:nvPr/>
        </p:nvPicPr>
        <p:blipFill>
          <a:blip r:embed="rId5"/>
          <a:stretch>
            <a:fillRect/>
          </a:stretch>
        </p:blipFill>
        <p:spPr>
          <a:xfrm>
            <a:off x="5211192" y="2912085"/>
            <a:ext cx="5724932" cy="3740044"/>
          </a:xfrm>
          <a:prstGeom prst="rect">
            <a:avLst/>
          </a:prstGeom>
        </p:spPr>
      </p:pic>
      <p:sp>
        <p:nvSpPr>
          <p:cNvPr id="6" name="Rectángulo 5">
            <a:extLst>
              <a:ext uri="{FF2B5EF4-FFF2-40B4-BE49-F238E27FC236}">
                <a16:creationId xmlns:a16="http://schemas.microsoft.com/office/drawing/2014/main" id="{CF769C72-13E9-48C8-AF15-7090616C92D2}"/>
              </a:ext>
            </a:extLst>
          </p:cNvPr>
          <p:cNvSpPr/>
          <p:nvPr/>
        </p:nvSpPr>
        <p:spPr>
          <a:xfrm>
            <a:off x="2528153" y="1226508"/>
            <a:ext cx="5967262" cy="219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1B5B53F1-408D-4711-9F82-2169D9C19FF5}"/>
              </a:ext>
            </a:extLst>
          </p:cNvPr>
          <p:cNvPicPr>
            <a:picLocks noChangeAspect="1"/>
          </p:cNvPicPr>
          <p:nvPr/>
        </p:nvPicPr>
        <p:blipFill>
          <a:blip r:embed="rId6"/>
          <a:stretch>
            <a:fillRect/>
          </a:stretch>
        </p:blipFill>
        <p:spPr>
          <a:xfrm>
            <a:off x="3120116" y="3729933"/>
            <a:ext cx="6267450" cy="1133475"/>
          </a:xfrm>
          <a:prstGeom prst="rect">
            <a:avLst/>
          </a:prstGeom>
        </p:spPr>
      </p:pic>
      <p:sp>
        <p:nvSpPr>
          <p:cNvPr id="17" name="Rectángulo 16">
            <a:extLst>
              <a:ext uri="{FF2B5EF4-FFF2-40B4-BE49-F238E27FC236}">
                <a16:creationId xmlns:a16="http://schemas.microsoft.com/office/drawing/2014/main" id="{F08ED10A-BA77-4F08-AC33-80661F415AE5}"/>
              </a:ext>
            </a:extLst>
          </p:cNvPr>
          <p:cNvSpPr/>
          <p:nvPr/>
        </p:nvSpPr>
        <p:spPr>
          <a:xfrm>
            <a:off x="8527314" y="1226508"/>
            <a:ext cx="1382230" cy="219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032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6" grpId="0" animBg="1"/>
      <p:bldP spid="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 y="-6270"/>
            <a:ext cx="4963886" cy="424282"/>
          </a:xfrm>
          <a:prstGeom prst="rect">
            <a:avLst/>
          </a:prstGeom>
          <a:solidFill>
            <a:schemeClr val="accent4">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2800" b="1" dirty="0">
                <a:solidFill>
                  <a:schemeClr val="bg1"/>
                </a:solidFill>
                <a:latin typeface="Calibri" panose="020F0502020204030204" pitchFamily="34" charset="0"/>
              </a:rPr>
              <a:t>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9160249" y="6329465"/>
            <a:ext cx="2743200" cy="365125"/>
          </a:xfrm>
        </p:spPr>
        <p:txBody>
          <a:bodyPr/>
          <a:lstStyle/>
          <a:p>
            <a:pPr>
              <a:defRPr/>
            </a:pPr>
            <a:fld id="{E8D88C74-0DDE-8F40-A44E-D6CE8BB2242F}" type="slidenum">
              <a:rPr lang="es-ES" smtClean="0"/>
              <a:pPr>
                <a:defRPr/>
              </a:pPr>
              <a:t>13</a:t>
            </a:fld>
            <a:endParaRPr lang="es-ES" sz="1600">
              <a:solidFill>
                <a:srgbClr val="888888"/>
              </a:solidFill>
            </a:endParaRPr>
          </a:p>
        </p:txBody>
      </p:sp>
      <p:sp>
        <p:nvSpPr>
          <p:cNvPr id="11" name="Rectángulo 10"/>
          <p:cNvSpPr/>
          <p:nvPr/>
        </p:nvSpPr>
        <p:spPr>
          <a:xfrm>
            <a:off x="4553370" y="543517"/>
            <a:ext cx="3085260" cy="47520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Pruebas con 6 repeticiones</a:t>
            </a:r>
          </a:p>
        </p:txBody>
      </p:sp>
      <p:pic>
        <p:nvPicPr>
          <p:cNvPr id="2" name="Imagen 1">
            <a:extLst>
              <a:ext uri="{FF2B5EF4-FFF2-40B4-BE49-F238E27FC236}">
                <a16:creationId xmlns:a16="http://schemas.microsoft.com/office/drawing/2014/main" id="{D526B304-73E9-4AC3-8251-9DE29E3A0C1B}"/>
              </a:ext>
            </a:extLst>
          </p:cNvPr>
          <p:cNvPicPr>
            <a:picLocks noChangeAspect="1"/>
          </p:cNvPicPr>
          <p:nvPr/>
        </p:nvPicPr>
        <p:blipFill>
          <a:blip r:embed="rId3"/>
          <a:stretch>
            <a:fillRect/>
          </a:stretch>
        </p:blipFill>
        <p:spPr>
          <a:xfrm>
            <a:off x="325900" y="1387504"/>
            <a:ext cx="5760720" cy="1807593"/>
          </a:xfrm>
          <a:prstGeom prst="rect">
            <a:avLst/>
          </a:prstGeom>
        </p:spPr>
      </p:pic>
      <p:pic>
        <p:nvPicPr>
          <p:cNvPr id="4" name="Imagen 3">
            <a:extLst>
              <a:ext uri="{FF2B5EF4-FFF2-40B4-BE49-F238E27FC236}">
                <a16:creationId xmlns:a16="http://schemas.microsoft.com/office/drawing/2014/main" id="{A534960F-6DA6-4789-A67C-FA93E57F5045}"/>
              </a:ext>
            </a:extLst>
          </p:cNvPr>
          <p:cNvPicPr>
            <a:picLocks noChangeAspect="1"/>
          </p:cNvPicPr>
          <p:nvPr/>
        </p:nvPicPr>
        <p:blipFill>
          <a:blip r:embed="rId4"/>
          <a:stretch>
            <a:fillRect/>
          </a:stretch>
        </p:blipFill>
        <p:spPr>
          <a:xfrm>
            <a:off x="325900" y="3247974"/>
            <a:ext cx="5760720" cy="561828"/>
          </a:xfrm>
          <a:prstGeom prst="rect">
            <a:avLst/>
          </a:prstGeom>
        </p:spPr>
      </p:pic>
      <p:sp>
        <p:nvSpPr>
          <p:cNvPr id="16" name="18 Rectángulo">
            <a:extLst>
              <a:ext uri="{FF2B5EF4-FFF2-40B4-BE49-F238E27FC236}">
                <a16:creationId xmlns:a16="http://schemas.microsoft.com/office/drawing/2014/main" id="{B1C2FD34-1884-4998-9F37-09F485031BC4}"/>
              </a:ext>
            </a:extLst>
          </p:cNvPr>
          <p:cNvSpPr/>
          <p:nvPr/>
        </p:nvSpPr>
        <p:spPr bwMode="auto">
          <a:xfrm>
            <a:off x="2134144"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limpio</a:t>
            </a:r>
          </a:p>
        </p:txBody>
      </p:sp>
      <p:sp>
        <p:nvSpPr>
          <p:cNvPr id="21" name="18 Rectángulo">
            <a:extLst>
              <a:ext uri="{FF2B5EF4-FFF2-40B4-BE49-F238E27FC236}">
                <a16:creationId xmlns:a16="http://schemas.microsoft.com/office/drawing/2014/main" id="{066A2BCD-F46F-4308-B764-67EEB32AF6D4}"/>
              </a:ext>
            </a:extLst>
          </p:cNvPr>
          <p:cNvSpPr/>
          <p:nvPr/>
        </p:nvSpPr>
        <p:spPr bwMode="auto">
          <a:xfrm>
            <a:off x="8016225"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grande</a:t>
            </a:r>
          </a:p>
        </p:txBody>
      </p:sp>
      <p:sp>
        <p:nvSpPr>
          <p:cNvPr id="24" name="18 Rectángulo">
            <a:extLst>
              <a:ext uri="{FF2B5EF4-FFF2-40B4-BE49-F238E27FC236}">
                <a16:creationId xmlns:a16="http://schemas.microsoft.com/office/drawing/2014/main" id="{0CEA3141-BD7E-4EAA-BCE0-BBCD91CB4AE3}"/>
              </a:ext>
            </a:extLst>
          </p:cNvPr>
          <p:cNvSpPr/>
          <p:nvPr/>
        </p:nvSpPr>
        <p:spPr bwMode="auto">
          <a:xfrm>
            <a:off x="2134144" y="3662904"/>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huevo</a:t>
            </a:r>
          </a:p>
        </p:txBody>
      </p:sp>
      <p:sp>
        <p:nvSpPr>
          <p:cNvPr id="27" name="18 Rectángulo">
            <a:extLst>
              <a:ext uri="{FF2B5EF4-FFF2-40B4-BE49-F238E27FC236}">
                <a16:creationId xmlns:a16="http://schemas.microsoft.com/office/drawing/2014/main" id="{43D52B81-F27B-4F38-990A-6F78EEA24E04}"/>
              </a:ext>
            </a:extLst>
          </p:cNvPr>
          <p:cNvSpPr/>
          <p:nvPr/>
        </p:nvSpPr>
        <p:spPr bwMode="auto">
          <a:xfrm>
            <a:off x="8016225" y="3662904"/>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leche</a:t>
            </a:r>
          </a:p>
        </p:txBody>
      </p:sp>
      <p:pic>
        <p:nvPicPr>
          <p:cNvPr id="5" name="Imagen 4">
            <a:extLst>
              <a:ext uri="{FF2B5EF4-FFF2-40B4-BE49-F238E27FC236}">
                <a16:creationId xmlns:a16="http://schemas.microsoft.com/office/drawing/2014/main" id="{89F98D6F-9F6D-43AD-9205-714064C8DC6C}"/>
              </a:ext>
            </a:extLst>
          </p:cNvPr>
          <p:cNvPicPr>
            <a:picLocks noChangeAspect="1"/>
          </p:cNvPicPr>
          <p:nvPr/>
        </p:nvPicPr>
        <p:blipFill>
          <a:blip r:embed="rId5"/>
          <a:stretch>
            <a:fillRect/>
          </a:stretch>
        </p:blipFill>
        <p:spPr>
          <a:xfrm>
            <a:off x="6207981" y="1386394"/>
            <a:ext cx="5760720" cy="1807593"/>
          </a:xfrm>
          <a:prstGeom prst="rect">
            <a:avLst/>
          </a:prstGeom>
        </p:spPr>
      </p:pic>
      <p:pic>
        <p:nvPicPr>
          <p:cNvPr id="6" name="Imagen 5">
            <a:extLst>
              <a:ext uri="{FF2B5EF4-FFF2-40B4-BE49-F238E27FC236}">
                <a16:creationId xmlns:a16="http://schemas.microsoft.com/office/drawing/2014/main" id="{4C1B2AE9-2B9D-4DC0-AC62-C61883CD578A}"/>
              </a:ext>
            </a:extLst>
          </p:cNvPr>
          <p:cNvPicPr>
            <a:picLocks noChangeAspect="1"/>
          </p:cNvPicPr>
          <p:nvPr/>
        </p:nvPicPr>
        <p:blipFill>
          <a:blip r:embed="rId6"/>
          <a:stretch>
            <a:fillRect/>
          </a:stretch>
        </p:blipFill>
        <p:spPr>
          <a:xfrm>
            <a:off x="6207981" y="3253626"/>
            <a:ext cx="5760720" cy="541062"/>
          </a:xfrm>
          <a:prstGeom prst="rect">
            <a:avLst/>
          </a:prstGeom>
        </p:spPr>
      </p:pic>
      <p:pic>
        <p:nvPicPr>
          <p:cNvPr id="7" name="Imagen 6">
            <a:extLst>
              <a:ext uri="{FF2B5EF4-FFF2-40B4-BE49-F238E27FC236}">
                <a16:creationId xmlns:a16="http://schemas.microsoft.com/office/drawing/2014/main" id="{9DB6ED46-F16A-41DA-97AF-350FC4D13BD8}"/>
              </a:ext>
            </a:extLst>
          </p:cNvPr>
          <p:cNvPicPr>
            <a:picLocks noChangeAspect="1"/>
          </p:cNvPicPr>
          <p:nvPr/>
        </p:nvPicPr>
        <p:blipFill>
          <a:blip r:embed="rId7"/>
          <a:stretch>
            <a:fillRect/>
          </a:stretch>
        </p:blipFill>
        <p:spPr>
          <a:xfrm>
            <a:off x="335280" y="4138463"/>
            <a:ext cx="5760720" cy="1802674"/>
          </a:xfrm>
          <a:prstGeom prst="rect">
            <a:avLst/>
          </a:prstGeom>
        </p:spPr>
      </p:pic>
      <p:pic>
        <p:nvPicPr>
          <p:cNvPr id="8" name="Imagen 7">
            <a:extLst>
              <a:ext uri="{FF2B5EF4-FFF2-40B4-BE49-F238E27FC236}">
                <a16:creationId xmlns:a16="http://schemas.microsoft.com/office/drawing/2014/main" id="{D9F01615-69C9-4B3B-9D10-494016B78D10}"/>
              </a:ext>
            </a:extLst>
          </p:cNvPr>
          <p:cNvPicPr>
            <a:picLocks noChangeAspect="1"/>
          </p:cNvPicPr>
          <p:nvPr/>
        </p:nvPicPr>
        <p:blipFill>
          <a:blip r:embed="rId8"/>
          <a:stretch>
            <a:fillRect/>
          </a:stretch>
        </p:blipFill>
        <p:spPr>
          <a:xfrm>
            <a:off x="335280" y="5994015"/>
            <a:ext cx="5760720" cy="531637"/>
          </a:xfrm>
          <a:prstGeom prst="rect">
            <a:avLst/>
          </a:prstGeom>
        </p:spPr>
      </p:pic>
      <p:pic>
        <p:nvPicPr>
          <p:cNvPr id="9" name="Imagen 8">
            <a:extLst>
              <a:ext uri="{FF2B5EF4-FFF2-40B4-BE49-F238E27FC236}">
                <a16:creationId xmlns:a16="http://schemas.microsoft.com/office/drawing/2014/main" id="{57EC60CC-FD55-42F8-B70C-424097C975E5}"/>
              </a:ext>
            </a:extLst>
          </p:cNvPr>
          <p:cNvPicPr>
            <a:picLocks noChangeAspect="1"/>
          </p:cNvPicPr>
          <p:nvPr/>
        </p:nvPicPr>
        <p:blipFill>
          <a:blip r:embed="rId9"/>
          <a:stretch>
            <a:fillRect/>
          </a:stretch>
        </p:blipFill>
        <p:spPr>
          <a:xfrm>
            <a:off x="6207981" y="4113360"/>
            <a:ext cx="5760720" cy="1789433"/>
          </a:xfrm>
          <a:prstGeom prst="rect">
            <a:avLst/>
          </a:prstGeom>
        </p:spPr>
      </p:pic>
      <p:pic>
        <p:nvPicPr>
          <p:cNvPr id="10" name="Imagen 9">
            <a:extLst>
              <a:ext uri="{FF2B5EF4-FFF2-40B4-BE49-F238E27FC236}">
                <a16:creationId xmlns:a16="http://schemas.microsoft.com/office/drawing/2014/main" id="{A51D770F-9CA6-4860-9CF4-13D5E2C216BF}"/>
              </a:ext>
            </a:extLst>
          </p:cNvPr>
          <p:cNvPicPr>
            <a:picLocks noChangeAspect="1"/>
          </p:cNvPicPr>
          <p:nvPr/>
        </p:nvPicPr>
        <p:blipFill>
          <a:blip r:embed="rId10"/>
          <a:stretch>
            <a:fillRect/>
          </a:stretch>
        </p:blipFill>
        <p:spPr>
          <a:xfrm>
            <a:off x="6207981" y="5990788"/>
            <a:ext cx="5760720" cy="538089"/>
          </a:xfrm>
          <a:prstGeom prst="rect">
            <a:avLst/>
          </a:prstGeom>
        </p:spPr>
      </p:pic>
      <p:sp>
        <p:nvSpPr>
          <p:cNvPr id="28" name="Rectángulo: esquinas redondeadas 27">
            <a:extLst>
              <a:ext uri="{FF2B5EF4-FFF2-40B4-BE49-F238E27FC236}">
                <a16:creationId xmlns:a16="http://schemas.microsoft.com/office/drawing/2014/main" id="{D36BEB26-F858-403C-B1B0-AE2DB91F9DFE}"/>
              </a:ext>
            </a:extLst>
          </p:cNvPr>
          <p:cNvSpPr/>
          <p:nvPr/>
        </p:nvSpPr>
        <p:spPr>
          <a:xfrm>
            <a:off x="335280" y="2009775"/>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esquinas redondeadas 28">
            <a:extLst>
              <a:ext uri="{FF2B5EF4-FFF2-40B4-BE49-F238E27FC236}">
                <a16:creationId xmlns:a16="http://schemas.microsoft.com/office/drawing/2014/main" id="{82F0AC5D-F916-4DE8-AC9A-09F92C6CA259}"/>
              </a:ext>
            </a:extLst>
          </p:cNvPr>
          <p:cNvSpPr/>
          <p:nvPr/>
        </p:nvSpPr>
        <p:spPr>
          <a:xfrm>
            <a:off x="6237979" y="1761786"/>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esquinas redondeadas 29">
            <a:extLst>
              <a:ext uri="{FF2B5EF4-FFF2-40B4-BE49-F238E27FC236}">
                <a16:creationId xmlns:a16="http://schemas.microsoft.com/office/drawing/2014/main" id="{68401E8E-C469-47C7-8418-6C5097FAF59B}"/>
              </a:ext>
            </a:extLst>
          </p:cNvPr>
          <p:cNvSpPr/>
          <p:nvPr/>
        </p:nvSpPr>
        <p:spPr>
          <a:xfrm>
            <a:off x="325900" y="4988266"/>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esquinas redondeadas 30">
            <a:extLst>
              <a:ext uri="{FF2B5EF4-FFF2-40B4-BE49-F238E27FC236}">
                <a16:creationId xmlns:a16="http://schemas.microsoft.com/office/drawing/2014/main" id="{8BC07371-74D0-4A72-A8E9-359C9C1D1D0C}"/>
              </a:ext>
            </a:extLst>
          </p:cNvPr>
          <p:cNvSpPr/>
          <p:nvPr/>
        </p:nvSpPr>
        <p:spPr>
          <a:xfrm>
            <a:off x="6255606" y="4488352"/>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997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4" grpId="0" animBg="1"/>
      <p:bldP spid="27"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 y="-6270"/>
            <a:ext cx="4963886" cy="424282"/>
          </a:xfrm>
          <a:prstGeom prst="rect">
            <a:avLst/>
          </a:prstGeom>
          <a:solidFill>
            <a:schemeClr val="accent4">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2800" b="1" dirty="0">
                <a:solidFill>
                  <a:schemeClr val="bg1"/>
                </a:solidFill>
                <a:latin typeface="Calibri" panose="020F0502020204030204" pitchFamily="34" charset="0"/>
              </a:rPr>
              <a:t>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9160249" y="6329465"/>
            <a:ext cx="2743200" cy="365125"/>
          </a:xfrm>
        </p:spPr>
        <p:txBody>
          <a:bodyPr/>
          <a:lstStyle/>
          <a:p>
            <a:pPr>
              <a:defRPr/>
            </a:pPr>
            <a:fld id="{E8D88C74-0DDE-8F40-A44E-D6CE8BB2242F}" type="slidenum">
              <a:rPr lang="es-ES" smtClean="0"/>
              <a:pPr>
                <a:defRPr/>
              </a:pPr>
              <a:t>14</a:t>
            </a:fld>
            <a:endParaRPr lang="es-ES" sz="1600">
              <a:solidFill>
                <a:srgbClr val="888888"/>
              </a:solidFill>
            </a:endParaRPr>
          </a:p>
        </p:txBody>
      </p:sp>
      <p:sp>
        <p:nvSpPr>
          <p:cNvPr id="11" name="Rectángulo 10"/>
          <p:cNvSpPr/>
          <p:nvPr/>
        </p:nvSpPr>
        <p:spPr>
          <a:xfrm>
            <a:off x="4553370" y="543517"/>
            <a:ext cx="3085260" cy="47520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Pruebas con 6 repeticiones</a:t>
            </a:r>
          </a:p>
        </p:txBody>
      </p:sp>
      <p:sp>
        <p:nvSpPr>
          <p:cNvPr id="16" name="18 Rectángulo">
            <a:extLst>
              <a:ext uri="{FF2B5EF4-FFF2-40B4-BE49-F238E27FC236}">
                <a16:creationId xmlns:a16="http://schemas.microsoft.com/office/drawing/2014/main" id="{B1C2FD34-1884-4998-9F37-09F485031BC4}"/>
              </a:ext>
            </a:extLst>
          </p:cNvPr>
          <p:cNvSpPr/>
          <p:nvPr/>
        </p:nvSpPr>
        <p:spPr bwMode="auto">
          <a:xfrm>
            <a:off x="2134144"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blanco</a:t>
            </a:r>
          </a:p>
        </p:txBody>
      </p:sp>
      <p:sp>
        <p:nvSpPr>
          <p:cNvPr id="21" name="18 Rectángulo">
            <a:extLst>
              <a:ext uri="{FF2B5EF4-FFF2-40B4-BE49-F238E27FC236}">
                <a16:creationId xmlns:a16="http://schemas.microsoft.com/office/drawing/2014/main" id="{066A2BCD-F46F-4308-B764-67EEB32AF6D4}"/>
              </a:ext>
            </a:extLst>
          </p:cNvPr>
          <p:cNvSpPr/>
          <p:nvPr/>
        </p:nvSpPr>
        <p:spPr bwMode="auto">
          <a:xfrm>
            <a:off x="8016225"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negro</a:t>
            </a:r>
          </a:p>
        </p:txBody>
      </p:sp>
      <p:sp>
        <p:nvSpPr>
          <p:cNvPr id="24" name="18 Rectángulo">
            <a:extLst>
              <a:ext uri="{FF2B5EF4-FFF2-40B4-BE49-F238E27FC236}">
                <a16:creationId xmlns:a16="http://schemas.microsoft.com/office/drawing/2014/main" id="{0CEA3141-BD7E-4EAA-BCE0-BBCD91CB4AE3}"/>
              </a:ext>
            </a:extLst>
          </p:cNvPr>
          <p:cNvSpPr/>
          <p:nvPr/>
        </p:nvSpPr>
        <p:spPr bwMode="auto">
          <a:xfrm>
            <a:off x="2134144" y="3662904"/>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mesa</a:t>
            </a:r>
          </a:p>
        </p:txBody>
      </p:sp>
      <p:sp>
        <p:nvSpPr>
          <p:cNvPr id="27" name="18 Rectángulo">
            <a:extLst>
              <a:ext uri="{FF2B5EF4-FFF2-40B4-BE49-F238E27FC236}">
                <a16:creationId xmlns:a16="http://schemas.microsoft.com/office/drawing/2014/main" id="{43D52B81-F27B-4F38-990A-6F78EEA24E04}"/>
              </a:ext>
            </a:extLst>
          </p:cNvPr>
          <p:cNvSpPr/>
          <p:nvPr/>
        </p:nvSpPr>
        <p:spPr bwMode="auto">
          <a:xfrm>
            <a:off x="8016225" y="3662904"/>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tren</a:t>
            </a:r>
          </a:p>
        </p:txBody>
      </p:sp>
      <p:pic>
        <p:nvPicPr>
          <p:cNvPr id="12" name="Imagen 11">
            <a:extLst>
              <a:ext uri="{FF2B5EF4-FFF2-40B4-BE49-F238E27FC236}">
                <a16:creationId xmlns:a16="http://schemas.microsoft.com/office/drawing/2014/main" id="{15A3E575-6405-43C2-9CF0-C4FAA1876D46}"/>
              </a:ext>
            </a:extLst>
          </p:cNvPr>
          <p:cNvPicPr>
            <a:picLocks noChangeAspect="1"/>
          </p:cNvPicPr>
          <p:nvPr/>
        </p:nvPicPr>
        <p:blipFill>
          <a:blip r:embed="rId3"/>
          <a:stretch>
            <a:fillRect/>
          </a:stretch>
        </p:blipFill>
        <p:spPr>
          <a:xfrm>
            <a:off x="325900" y="1381008"/>
            <a:ext cx="5760720" cy="1812979"/>
          </a:xfrm>
          <a:prstGeom prst="rect">
            <a:avLst/>
          </a:prstGeom>
        </p:spPr>
      </p:pic>
      <p:pic>
        <p:nvPicPr>
          <p:cNvPr id="13" name="Imagen 12">
            <a:extLst>
              <a:ext uri="{FF2B5EF4-FFF2-40B4-BE49-F238E27FC236}">
                <a16:creationId xmlns:a16="http://schemas.microsoft.com/office/drawing/2014/main" id="{86AF56A6-5AB1-448C-B4F3-7A6F1D47B42A}"/>
              </a:ext>
            </a:extLst>
          </p:cNvPr>
          <p:cNvPicPr>
            <a:picLocks noChangeAspect="1"/>
          </p:cNvPicPr>
          <p:nvPr/>
        </p:nvPicPr>
        <p:blipFill>
          <a:blip r:embed="rId4"/>
          <a:stretch>
            <a:fillRect/>
          </a:stretch>
        </p:blipFill>
        <p:spPr>
          <a:xfrm>
            <a:off x="325900" y="3250780"/>
            <a:ext cx="5760720" cy="546753"/>
          </a:xfrm>
          <a:prstGeom prst="rect">
            <a:avLst/>
          </a:prstGeom>
        </p:spPr>
      </p:pic>
      <p:pic>
        <p:nvPicPr>
          <p:cNvPr id="14" name="Imagen 13">
            <a:extLst>
              <a:ext uri="{FF2B5EF4-FFF2-40B4-BE49-F238E27FC236}">
                <a16:creationId xmlns:a16="http://schemas.microsoft.com/office/drawing/2014/main" id="{69E02A78-3DC4-4C60-91EC-49F92EF13D88}"/>
              </a:ext>
            </a:extLst>
          </p:cNvPr>
          <p:cNvPicPr>
            <a:picLocks noChangeAspect="1"/>
          </p:cNvPicPr>
          <p:nvPr/>
        </p:nvPicPr>
        <p:blipFill>
          <a:blip r:embed="rId5"/>
          <a:stretch>
            <a:fillRect/>
          </a:stretch>
        </p:blipFill>
        <p:spPr>
          <a:xfrm>
            <a:off x="6207981" y="1373160"/>
            <a:ext cx="5760720" cy="1820827"/>
          </a:xfrm>
          <a:prstGeom prst="rect">
            <a:avLst/>
          </a:prstGeom>
        </p:spPr>
      </p:pic>
      <p:pic>
        <p:nvPicPr>
          <p:cNvPr id="15" name="Imagen 14">
            <a:extLst>
              <a:ext uri="{FF2B5EF4-FFF2-40B4-BE49-F238E27FC236}">
                <a16:creationId xmlns:a16="http://schemas.microsoft.com/office/drawing/2014/main" id="{3E6FFFE7-1748-4B6F-BE8F-577E0EFAEEE6}"/>
              </a:ext>
            </a:extLst>
          </p:cNvPr>
          <p:cNvPicPr>
            <a:picLocks noChangeAspect="1"/>
          </p:cNvPicPr>
          <p:nvPr/>
        </p:nvPicPr>
        <p:blipFill>
          <a:blip r:embed="rId6"/>
          <a:stretch>
            <a:fillRect/>
          </a:stretch>
        </p:blipFill>
        <p:spPr>
          <a:xfrm>
            <a:off x="6207981" y="3250780"/>
            <a:ext cx="5760720" cy="547506"/>
          </a:xfrm>
          <a:prstGeom prst="rect">
            <a:avLst/>
          </a:prstGeom>
        </p:spPr>
      </p:pic>
      <p:pic>
        <p:nvPicPr>
          <p:cNvPr id="17" name="Imagen 16">
            <a:extLst>
              <a:ext uri="{FF2B5EF4-FFF2-40B4-BE49-F238E27FC236}">
                <a16:creationId xmlns:a16="http://schemas.microsoft.com/office/drawing/2014/main" id="{6AC6B717-DBAC-458C-B4A8-02A09721D8A9}"/>
              </a:ext>
            </a:extLst>
          </p:cNvPr>
          <p:cNvPicPr>
            <a:picLocks noChangeAspect="1"/>
          </p:cNvPicPr>
          <p:nvPr/>
        </p:nvPicPr>
        <p:blipFill>
          <a:blip r:embed="rId7"/>
          <a:stretch>
            <a:fillRect/>
          </a:stretch>
        </p:blipFill>
        <p:spPr>
          <a:xfrm>
            <a:off x="335280" y="4113360"/>
            <a:ext cx="5760720" cy="1823706"/>
          </a:xfrm>
          <a:prstGeom prst="rect">
            <a:avLst/>
          </a:prstGeom>
        </p:spPr>
      </p:pic>
      <p:pic>
        <p:nvPicPr>
          <p:cNvPr id="20" name="Imagen 19">
            <a:extLst>
              <a:ext uri="{FF2B5EF4-FFF2-40B4-BE49-F238E27FC236}">
                <a16:creationId xmlns:a16="http://schemas.microsoft.com/office/drawing/2014/main" id="{D369B730-3D67-47E2-BCE8-A139332C8023}"/>
              </a:ext>
            </a:extLst>
          </p:cNvPr>
          <p:cNvPicPr>
            <a:picLocks noChangeAspect="1"/>
          </p:cNvPicPr>
          <p:nvPr/>
        </p:nvPicPr>
        <p:blipFill>
          <a:blip r:embed="rId8"/>
          <a:stretch>
            <a:fillRect/>
          </a:stretch>
        </p:blipFill>
        <p:spPr>
          <a:xfrm>
            <a:off x="323401" y="5990788"/>
            <a:ext cx="5760720" cy="568960"/>
          </a:xfrm>
          <a:prstGeom prst="rect">
            <a:avLst/>
          </a:prstGeom>
        </p:spPr>
      </p:pic>
      <p:pic>
        <p:nvPicPr>
          <p:cNvPr id="22" name="Imagen 21">
            <a:extLst>
              <a:ext uri="{FF2B5EF4-FFF2-40B4-BE49-F238E27FC236}">
                <a16:creationId xmlns:a16="http://schemas.microsoft.com/office/drawing/2014/main" id="{CFC6601E-7687-488F-AF2B-843EA75B86C7}"/>
              </a:ext>
            </a:extLst>
          </p:cNvPr>
          <p:cNvPicPr>
            <a:picLocks noChangeAspect="1"/>
          </p:cNvPicPr>
          <p:nvPr/>
        </p:nvPicPr>
        <p:blipFill>
          <a:blip r:embed="rId9"/>
          <a:stretch>
            <a:fillRect/>
          </a:stretch>
        </p:blipFill>
        <p:spPr>
          <a:xfrm>
            <a:off x="6205641" y="4113360"/>
            <a:ext cx="5760720" cy="1800225"/>
          </a:xfrm>
          <a:prstGeom prst="rect">
            <a:avLst/>
          </a:prstGeom>
        </p:spPr>
      </p:pic>
      <p:pic>
        <p:nvPicPr>
          <p:cNvPr id="23" name="Imagen 22">
            <a:extLst>
              <a:ext uri="{FF2B5EF4-FFF2-40B4-BE49-F238E27FC236}">
                <a16:creationId xmlns:a16="http://schemas.microsoft.com/office/drawing/2014/main" id="{0555B0AB-F118-4684-881A-3C7828E3C38E}"/>
              </a:ext>
            </a:extLst>
          </p:cNvPr>
          <p:cNvPicPr>
            <a:picLocks noChangeAspect="1"/>
          </p:cNvPicPr>
          <p:nvPr/>
        </p:nvPicPr>
        <p:blipFill>
          <a:blip r:embed="rId10"/>
          <a:stretch>
            <a:fillRect/>
          </a:stretch>
        </p:blipFill>
        <p:spPr>
          <a:xfrm>
            <a:off x="6205641" y="5990788"/>
            <a:ext cx="5760720" cy="546002"/>
          </a:xfrm>
          <a:prstGeom prst="rect">
            <a:avLst/>
          </a:prstGeom>
        </p:spPr>
      </p:pic>
      <p:sp>
        <p:nvSpPr>
          <p:cNvPr id="26" name="Rectángulo: esquinas redondeadas 25">
            <a:extLst>
              <a:ext uri="{FF2B5EF4-FFF2-40B4-BE49-F238E27FC236}">
                <a16:creationId xmlns:a16="http://schemas.microsoft.com/office/drawing/2014/main" id="{16154B4A-40DA-4CD7-8323-83D5D1DBD6EA}"/>
              </a:ext>
            </a:extLst>
          </p:cNvPr>
          <p:cNvSpPr/>
          <p:nvPr/>
        </p:nvSpPr>
        <p:spPr>
          <a:xfrm>
            <a:off x="335280" y="1762125"/>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esquinas redondeadas 27">
            <a:extLst>
              <a:ext uri="{FF2B5EF4-FFF2-40B4-BE49-F238E27FC236}">
                <a16:creationId xmlns:a16="http://schemas.microsoft.com/office/drawing/2014/main" id="{587DF8FE-2D91-43DA-A958-AEE7190F1668}"/>
              </a:ext>
            </a:extLst>
          </p:cNvPr>
          <p:cNvSpPr/>
          <p:nvPr/>
        </p:nvSpPr>
        <p:spPr>
          <a:xfrm>
            <a:off x="6237979" y="2685711"/>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esquinas redondeadas 28">
            <a:extLst>
              <a:ext uri="{FF2B5EF4-FFF2-40B4-BE49-F238E27FC236}">
                <a16:creationId xmlns:a16="http://schemas.microsoft.com/office/drawing/2014/main" id="{6743D2CB-50F2-41AB-8EF9-332AECC0DB29}"/>
              </a:ext>
            </a:extLst>
          </p:cNvPr>
          <p:cNvSpPr/>
          <p:nvPr/>
        </p:nvSpPr>
        <p:spPr>
          <a:xfrm>
            <a:off x="325900" y="4988266"/>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esquinas redondeadas 29">
            <a:extLst>
              <a:ext uri="{FF2B5EF4-FFF2-40B4-BE49-F238E27FC236}">
                <a16:creationId xmlns:a16="http://schemas.microsoft.com/office/drawing/2014/main" id="{CE7303F5-C193-45B9-A10A-969C3A278D2A}"/>
              </a:ext>
            </a:extLst>
          </p:cNvPr>
          <p:cNvSpPr/>
          <p:nvPr/>
        </p:nvSpPr>
        <p:spPr>
          <a:xfrm>
            <a:off x="6255606" y="4964602"/>
            <a:ext cx="566547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031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4" grpId="0" animBg="1"/>
      <p:bldP spid="27" grpId="0" animBg="1"/>
      <p:bldP spid="26"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 y="-6270"/>
            <a:ext cx="4963886" cy="424282"/>
          </a:xfrm>
          <a:prstGeom prst="rect">
            <a:avLst/>
          </a:prstGeom>
          <a:solidFill>
            <a:schemeClr val="accent4">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2800" b="1" dirty="0">
                <a:solidFill>
                  <a:schemeClr val="bg1"/>
                </a:solidFill>
                <a:latin typeface="Calibri" panose="020F0502020204030204" pitchFamily="34" charset="0"/>
              </a:rPr>
              <a:t>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9160249" y="6329465"/>
            <a:ext cx="2743200" cy="365125"/>
          </a:xfrm>
        </p:spPr>
        <p:txBody>
          <a:bodyPr/>
          <a:lstStyle/>
          <a:p>
            <a:pPr>
              <a:defRPr/>
            </a:pPr>
            <a:fld id="{E8D88C74-0DDE-8F40-A44E-D6CE8BB2242F}" type="slidenum">
              <a:rPr lang="es-ES" smtClean="0"/>
              <a:pPr>
                <a:defRPr/>
              </a:pPr>
              <a:t>15</a:t>
            </a:fld>
            <a:endParaRPr lang="es-ES" sz="1600">
              <a:solidFill>
                <a:srgbClr val="888888"/>
              </a:solidFill>
            </a:endParaRPr>
          </a:p>
        </p:txBody>
      </p:sp>
      <p:pic>
        <p:nvPicPr>
          <p:cNvPr id="2" name="Imagen 1">
            <a:extLst>
              <a:ext uri="{FF2B5EF4-FFF2-40B4-BE49-F238E27FC236}">
                <a16:creationId xmlns:a16="http://schemas.microsoft.com/office/drawing/2014/main" id="{AF394BE2-68D4-4301-9E87-EEAFA3782FA1}"/>
              </a:ext>
            </a:extLst>
          </p:cNvPr>
          <p:cNvPicPr>
            <a:picLocks noChangeAspect="1"/>
          </p:cNvPicPr>
          <p:nvPr/>
        </p:nvPicPr>
        <p:blipFill>
          <a:blip r:embed="rId3"/>
          <a:stretch>
            <a:fillRect/>
          </a:stretch>
        </p:blipFill>
        <p:spPr>
          <a:xfrm>
            <a:off x="2003156" y="1489359"/>
            <a:ext cx="2397211" cy="1828800"/>
          </a:xfrm>
          <a:prstGeom prst="rect">
            <a:avLst/>
          </a:prstGeom>
        </p:spPr>
      </p:pic>
      <p:sp>
        <p:nvSpPr>
          <p:cNvPr id="17" name="Rectángulo 16">
            <a:extLst>
              <a:ext uri="{FF2B5EF4-FFF2-40B4-BE49-F238E27FC236}">
                <a16:creationId xmlns:a16="http://schemas.microsoft.com/office/drawing/2014/main" id="{834854EB-FEA7-4D0D-AA03-60A1850CE598}"/>
              </a:ext>
            </a:extLst>
          </p:cNvPr>
          <p:cNvSpPr/>
          <p:nvPr/>
        </p:nvSpPr>
        <p:spPr>
          <a:xfrm>
            <a:off x="4553370" y="543517"/>
            <a:ext cx="3085260" cy="47520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Pruebas con 18 repeticiones</a:t>
            </a:r>
          </a:p>
        </p:txBody>
      </p:sp>
      <p:sp>
        <p:nvSpPr>
          <p:cNvPr id="21" name="18 Rectángulo">
            <a:extLst>
              <a:ext uri="{FF2B5EF4-FFF2-40B4-BE49-F238E27FC236}">
                <a16:creationId xmlns:a16="http://schemas.microsoft.com/office/drawing/2014/main" id="{12EDA718-2FF8-4ECD-AA7B-5C3FAC9A5AF8}"/>
              </a:ext>
            </a:extLst>
          </p:cNvPr>
          <p:cNvSpPr/>
          <p:nvPr/>
        </p:nvSpPr>
        <p:spPr bwMode="auto">
          <a:xfrm>
            <a:off x="2134144"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gracias</a:t>
            </a:r>
          </a:p>
        </p:txBody>
      </p:sp>
      <p:sp>
        <p:nvSpPr>
          <p:cNvPr id="22" name="18 Rectángulo">
            <a:extLst>
              <a:ext uri="{FF2B5EF4-FFF2-40B4-BE49-F238E27FC236}">
                <a16:creationId xmlns:a16="http://schemas.microsoft.com/office/drawing/2014/main" id="{E12B3FB4-9347-43EC-8895-CB0E138511CE}"/>
              </a:ext>
            </a:extLst>
          </p:cNvPr>
          <p:cNvSpPr/>
          <p:nvPr/>
        </p:nvSpPr>
        <p:spPr bwMode="auto">
          <a:xfrm>
            <a:off x="8016225" y="916863"/>
            <a:ext cx="2144232" cy="572496"/>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negro</a:t>
            </a:r>
          </a:p>
        </p:txBody>
      </p:sp>
      <p:pic>
        <p:nvPicPr>
          <p:cNvPr id="4" name="Imagen 3">
            <a:extLst>
              <a:ext uri="{FF2B5EF4-FFF2-40B4-BE49-F238E27FC236}">
                <a16:creationId xmlns:a16="http://schemas.microsoft.com/office/drawing/2014/main" id="{8D567CED-8301-49F4-8941-878A87B99B61}"/>
              </a:ext>
            </a:extLst>
          </p:cNvPr>
          <p:cNvPicPr>
            <a:picLocks noChangeAspect="1"/>
          </p:cNvPicPr>
          <p:nvPr/>
        </p:nvPicPr>
        <p:blipFill>
          <a:blip r:embed="rId4"/>
          <a:stretch>
            <a:fillRect/>
          </a:stretch>
        </p:blipFill>
        <p:spPr>
          <a:xfrm>
            <a:off x="1439638" y="3318159"/>
            <a:ext cx="3499945" cy="3291840"/>
          </a:xfrm>
          <a:prstGeom prst="rect">
            <a:avLst/>
          </a:prstGeom>
        </p:spPr>
      </p:pic>
      <p:pic>
        <p:nvPicPr>
          <p:cNvPr id="5" name="Imagen 4">
            <a:extLst>
              <a:ext uri="{FF2B5EF4-FFF2-40B4-BE49-F238E27FC236}">
                <a16:creationId xmlns:a16="http://schemas.microsoft.com/office/drawing/2014/main" id="{984A99ED-9BFC-4C80-9CDA-38601488546A}"/>
              </a:ext>
            </a:extLst>
          </p:cNvPr>
          <p:cNvPicPr>
            <a:picLocks noChangeAspect="1"/>
          </p:cNvPicPr>
          <p:nvPr/>
        </p:nvPicPr>
        <p:blipFill>
          <a:blip r:embed="rId5"/>
          <a:stretch>
            <a:fillRect/>
          </a:stretch>
        </p:blipFill>
        <p:spPr>
          <a:xfrm>
            <a:off x="7878839" y="1416618"/>
            <a:ext cx="2419004" cy="1828800"/>
          </a:xfrm>
          <a:prstGeom prst="rect">
            <a:avLst/>
          </a:prstGeom>
        </p:spPr>
      </p:pic>
      <p:pic>
        <p:nvPicPr>
          <p:cNvPr id="6" name="Imagen 5">
            <a:extLst>
              <a:ext uri="{FF2B5EF4-FFF2-40B4-BE49-F238E27FC236}">
                <a16:creationId xmlns:a16="http://schemas.microsoft.com/office/drawing/2014/main" id="{9E05082E-14FE-46FF-AE74-BD3EB049D8D0}"/>
              </a:ext>
            </a:extLst>
          </p:cNvPr>
          <p:cNvPicPr>
            <a:picLocks noChangeAspect="1"/>
          </p:cNvPicPr>
          <p:nvPr/>
        </p:nvPicPr>
        <p:blipFill>
          <a:blip r:embed="rId6"/>
          <a:stretch>
            <a:fillRect/>
          </a:stretch>
        </p:blipFill>
        <p:spPr>
          <a:xfrm>
            <a:off x="7375919" y="3316640"/>
            <a:ext cx="3424844" cy="3291840"/>
          </a:xfrm>
          <a:prstGeom prst="rect">
            <a:avLst/>
          </a:prstGeom>
        </p:spPr>
      </p:pic>
    </p:spTree>
    <p:extLst>
      <p:ext uri="{BB962C8B-B14F-4D97-AF65-F5344CB8AC3E}">
        <p14:creationId xmlns:p14="http://schemas.microsoft.com/office/powerpoint/2010/main" val="26856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16</a:t>
            </a:fld>
            <a:endParaRPr lang="es-ES" sz="1600">
              <a:solidFill>
                <a:srgbClr val="888888"/>
              </a:solidFill>
            </a:endParaRPr>
          </a:p>
        </p:txBody>
      </p:sp>
      <p:sp>
        <p:nvSpPr>
          <p:cNvPr id="2" name="Rectángulo 1"/>
          <p:cNvSpPr/>
          <p:nvPr/>
        </p:nvSpPr>
        <p:spPr>
          <a:xfrm>
            <a:off x="552994" y="993090"/>
            <a:ext cx="10942319" cy="17045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Fue necesario un preprocesamiento de los datos que consisten en la redimensión de la imagen de profundidad y la alineación de la misma con la imagen RGB, esta problemática surge debido a la preparación inadecuado del escenario durante el uso del sensor del dispositivo Kinect v2 a la hora de las grabaciones de los elementos y a la calibración del dispositivo previo o durante la </a:t>
            </a:r>
            <a:r>
              <a:rPr lang="es-EC" dirty="0">
                <a:latin typeface="Times New Roman" panose="02020603050405020304" pitchFamily="18" charset="0"/>
                <a:cs typeface="Times New Roman" panose="02020603050405020304" pitchFamily="18" charset="0"/>
              </a:rPr>
              <a:t>grabación.</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624840" y="3004825"/>
            <a:ext cx="10942319" cy="873572"/>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aplicó el mismo factor de agrandamiento de imagen y, en cuanto a la alineación, se realizó pruebas para toda la base de datos.</a:t>
            </a:r>
            <a:endParaRPr lang="es-EC"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AFF3A18B-626A-4041-84A3-1D17F4C9BBD4}"/>
              </a:ext>
            </a:extLst>
          </p:cNvPr>
          <p:cNvSpPr/>
          <p:nvPr/>
        </p:nvSpPr>
        <p:spPr>
          <a:xfrm>
            <a:off x="624840" y="4185563"/>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Las pruebas de preprocesamiento dieron como resultado la existencia de 5 posiciones que puede corresponder según la persona y el escenario. Esta etapa es necesaria ya que de esta forma se adapta la información para realizar la operación AND y posterior segmentación.</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28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a:solidFill>
                <a:srgbClr val="888888"/>
              </a:solidFill>
            </a:endParaRPr>
          </a:p>
        </p:txBody>
      </p:sp>
      <p:sp>
        <p:nvSpPr>
          <p:cNvPr id="2" name="Rectángulo 1"/>
          <p:cNvSpPr/>
          <p:nvPr/>
        </p:nvSpPr>
        <p:spPr>
          <a:xfrm>
            <a:off x="552994" y="993090"/>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Durante la etapa de segmentación se descartó la segmentación de manos y cabeza, contrario de lo que dictan en trabajos anteriormente referenciados, debido a que esta acción provocaría la pérdida parcial o completa de información ya que se presentan variedad en tonalidad de piel.</a:t>
            </a:r>
            <a:endParaRPr lang="es-EC" dirty="0">
              <a:latin typeface="Times New Roman" panose="02020603050405020304" pitchFamily="18" charset="0"/>
            </a:endParaRPr>
          </a:p>
        </p:txBody>
      </p:sp>
      <p:sp>
        <p:nvSpPr>
          <p:cNvPr id="4" name="Rectángulo 3"/>
          <p:cNvSpPr/>
          <p:nvPr/>
        </p:nvSpPr>
        <p:spPr>
          <a:xfrm>
            <a:off x="552993" y="2589327"/>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Se apreció que en ciertos casos se presentan condiciones en el entorno de la grabación que afectan la detección del individuo, como es la luminosidad y/o tiempo de ejecución acelerada de la seña causando borrosidad del miembro superior.</a:t>
            </a:r>
            <a:endParaRPr lang="es-EC" dirty="0">
              <a:latin typeface="Times New Roman" panose="02020603050405020304" pitchFamily="18" charset="0"/>
            </a:endParaRPr>
          </a:p>
        </p:txBody>
      </p:sp>
      <p:sp>
        <p:nvSpPr>
          <p:cNvPr id="5" name="Rectángulo 4"/>
          <p:cNvSpPr/>
          <p:nvPr/>
        </p:nvSpPr>
        <p:spPr>
          <a:xfrm>
            <a:off x="624840" y="4185564"/>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Se realizó un análisis de los 100 </a:t>
            </a:r>
            <a:r>
              <a:rPr lang="es-ES" i="1" dirty="0" err="1">
                <a:latin typeface="Times New Roman" panose="02020603050405020304" pitchFamily="18" charset="0"/>
              </a:rPr>
              <a:t>frames</a:t>
            </a:r>
            <a:r>
              <a:rPr lang="es-ES" dirty="0">
                <a:latin typeface="Times New Roman" panose="02020603050405020304" pitchFamily="18" charset="0"/>
              </a:rPr>
              <a:t> de los video RGB de cada palabra a fin de determinar la latencia de </a:t>
            </a:r>
            <a:r>
              <a:rPr lang="es-ES" i="1" dirty="0" err="1">
                <a:latin typeface="Times New Roman" panose="02020603050405020304" pitchFamily="18" charset="0"/>
              </a:rPr>
              <a:t>frames</a:t>
            </a:r>
            <a:r>
              <a:rPr lang="es-ES" dirty="0">
                <a:latin typeface="Times New Roman" panose="02020603050405020304" pitchFamily="18" charset="0"/>
              </a:rPr>
              <a:t> significativos que representen la seña sin perder su significado, se resumen en 11 </a:t>
            </a:r>
            <a:r>
              <a:rPr lang="es-ES" i="1" dirty="0" err="1">
                <a:latin typeface="Times New Roman" panose="02020603050405020304" pitchFamily="18" charset="0"/>
              </a:rPr>
              <a:t>frames</a:t>
            </a:r>
            <a:r>
              <a:rPr lang="es-ES" dirty="0">
                <a:latin typeface="Times New Roman" panose="02020603050405020304" pitchFamily="18" charset="0"/>
              </a:rPr>
              <a:t> significativos o de interés que cumplen con este propósito.</a:t>
            </a:r>
            <a:endParaRPr lang="es-EC" dirty="0">
              <a:latin typeface="Times New Roman" panose="02020603050405020304" pitchFamily="18" charset="0"/>
            </a:endParaRPr>
          </a:p>
        </p:txBody>
      </p:sp>
    </p:spTree>
    <p:extLst>
      <p:ext uri="{BB962C8B-B14F-4D97-AF65-F5344CB8AC3E}">
        <p14:creationId xmlns:p14="http://schemas.microsoft.com/office/powerpoint/2010/main" val="184282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a:solidFill>
                <a:srgbClr val="888888"/>
              </a:solidFill>
            </a:endParaRPr>
          </a:p>
        </p:txBody>
      </p:sp>
      <p:sp>
        <p:nvSpPr>
          <p:cNvPr id="2" name="Rectángulo 1"/>
          <p:cNvSpPr/>
          <p:nvPr/>
        </p:nvSpPr>
        <p:spPr>
          <a:xfrm>
            <a:off x="552994" y="993090"/>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A pesar de lo anterior mencionado, durante el emparejamiento de los </a:t>
            </a:r>
            <a:r>
              <a:rPr lang="es-ES" i="1" dirty="0" err="1">
                <a:latin typeface="Times New Roman" panose="02020603050405020304" pitchFamily="18" charset="0"/>
              </a:rPr>
              <a:t>frames</a:t>
            </a:r>
            <a:r>
              <a:rPr lang="es-ES" dirty="0">
                <a:latin typeface="Times New Roman" panose="02020603050405020304" pitchFamily="18" charset="0"/>
              </a:rPr>
              <a:t> RGB con los </a:t>
            </a:r>
            <a:r>
              <a:rPr lang="es-ES" i="1" dirty="0" err="1">
                <a:latin typeface="Times New Roman" panose="02020603050405020304" pitchFamily="18" charset="0"/>
              </a:rPr>
              <a:t>frames</a:t>
            </a:r>
            <a:r>
              <a:rPr lang="es-ES" dirty="0">
                <a:latin typeface="Times New Roman" panose="02020603050405020304" pitchFamily="18" charset="0"/>
              </a:rPr>
              <a:t> de profundidad se encontró desigualdad entre ellos, para lo cual se realizó diferentes pruebas para la corrección de los </a:t>
            </a:r>
            <a:r>
              <a:rPr lang="es-ES" i="1" dirty="0" err="1">
                <a:latin typeface="Times New Roman" panose="02020603050405020304" pitchFamily="18" charset="0"/>
              </a:rPr>
              <a:t>frames</a:t>
            </a:r>
            <a:r>
              <a:rPr lang="es-ES" dirty="0">
                <a:latin typeface="Times New Roman" panose="02020603050405020304" pitchFamily="18" charset="0"/>
              </a:rPr>
              <a:t> de profundidad.</a:t>
            </a:r>
            <a:endParaRPr lang="es-EC" dirty="0">
              <a:latin typeface="Times New Roman" panose="02020603050405020304" pitchFamily="18" charset="0"/>
            </a:endParaRPr>
          </a:p>
        </p:txBody>
      </p:sp>
      <p:sp>
        <p:nvSpPr>
          <p:cNvPr id="4" name="Rectángulo 3"/>
          <p:cNvSpPr/>
          <p:nvPr/>
        </p:nvSpPr>
        <p:spPr>
          <a:xfrm>
            <a:off x="552993" y="4083317"/>
            <a:ext cx="10942319" cy="25355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Se determinó que el algoritmo de reconocimiento implementado es fiable, se aprecia durante la realización de las pruebas, donde se ejecutó el modelo de clasificación SVM </a:t>
            </a:r>
            <a:r>
              <a:rPr lang="es-ES" i="1" dirty="0">
                <a:latin typeface="Times New Roman" panose="02020603050405020304" pitchFamily="18" charset="0"/>
              </a:rPr>
              <a:t>Single-</a:t>
            </a:r>
            <a:r>
              <a:rPr lang="es-ES" i="1" dirty="0" err="1">
                <a:latin typeface="Times New Roman" panose="02020603050405020304" pitchFamily="18" charset="0"/>
              </a:rPr>
              <a:t>class</a:t>
            </a:r>
            <a:r>
              <a:rPr lang="es-ES" dirty="0">
                <a:latin typeface="Times New Roman" panose="02020603050405020304" pitchFamily="18" charset="0"/>
              </a:rPr>
              <a:t> de MATLAB para el entrenamiento de diferentes palabras, que el mejor porcentaje de precisión es de 85% para un conjunto de 10 datos para entrenamiento y su tasa de predicción llega a ser de 87.5% de aciertos, y el mejor porcentaje de precisión de entrenamiento para 6 datos es de 90% y puede ser mejorado con el aumento de datos para el entrenamiento y su tasa de predicción llega a ser de 83.33% de aciertos, para ambos casos se opta por usar un clasificador tipo cúbico.</a:t>
            </a:r>
            <a:endParaRPr lang="es-EC" dirty="0">
              <a:latin typeface="Times New Roman" panose="02020603050405020304" pitchFamily="18" charset="0"/>
            </a:endParaRPr>
          </a:p>
        </p:txBody>
      </p:sp>
      <p:sp>
        <p:nvSpPr>
          <p:cNvPr id="7" name="Rectángulo 6">
            <a:extLst>
              <a:ext uri="{FF2B5EF4-FFF2-40B4-BE49-F238E27FC236}">
                <a16:creationId xmlns:a16="http://schemas.microsoft.com/office/drawing/2014/main" id="{63EFD2BE-7E0D-43C6-B28C-FED0190555DF}"/>
              </a:ext>
            </a:extLst>
          </p:cNvPr>
          <p:cNvSpPr/>
          <p:nvPr/>
        </p:nvSpPr>
        <p:spPr>
          <a:xfrm>
            <a:off x="552993" y="2589327"/>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Realizada la extracción de características HOG a la imagen segmentada se propuso la reducción de dimensionalidad del vector mediante la aplicación del modelo estadístico PCA para facilitar el proceso de clasificación durante el tiempo de entrenamiento.</a:t>
            </a:r>
            <a:endParaRPr lang="es-EC" dirty="0">
              <a:latin typeface="Times New Roman" panose="02020603050405020304" pitchFamily="18" charset="0"/>
            </a:endParaRPr>
          </a:p>
        </p:txBody>
      </p:sp>
    </p:spTree>
    <p:extLst>
      <p:ext uri="{BB962C8B-B14F-4D97-AF65-F5344CB8AC3E}">
        <p14:creationId xmlns:p14="http://schemas.microsoft.com/office/powerpoint/2010/main" val="173768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a:solidFill>
                <a:srgbClr val="888888"/>
              </a:solidFill>
            </a:endParaRPr>
          </a:p>
        </p:txBody>
      </p:sp>
      <p:sp>
        <p:nvSpPr>
          <p:cNvPr id="2" name="Rectángulo 1"/>
          <p:cNvSpPr/>
          <p:nvPr/>
        </p:nvSpPr>
        <p:spPr>
          <a:xfrm>
            <a:off x="552994" y="1137468"/>
            <a:ext cx="10942319"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Se recomienda realizar mayor cantidad de grabaciones y expandir a nuevas categorías de palabras en conjunto con una persona especializada teniendo en cuenta que durante la grabación el dispositivo debe encontrarse adecuadamente calibrada y en un entorno apropiado.</a:t>
            </a:r>
            <a:endParaRPr lang="es-EC" dirty="0">
              <a:latin typeface="Times New Roman" panose="02020603050405020304" pitchFamily="18" charset="0"/>
            </a:endParaRPr>
          </a:p>
        </p:txBody>
      </p:sp>
      <p:sp>
        <p:nvSpPr>
          <p:cNvPr id="6" name="Rectángulo 5">
            <a:extLst>
              <a:ext uri="{FF2B5EF4-FFF2-40B4-BE49-F238E27FC236}">
                <a16:creationId xmlns:a16="http://schemas.microsoft.com/office/drawing/2014/main" id="{53F06896-7DD4-4B8E-A53F-D19273D23CCD}"/>
              </a:ext>
            </a:extLst>
          </p:cNvPr>
          <p:cNvSpPr/>
          <p:nvPr/>
        </p:nvSpPr>
        <p:spPr>
          <a:xfrm>
            <a:off x="552994" y="2784464"/>
            <a:ext cx="10942319" cy="87357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Se recomienda que durante las grabaciones exista un control de luminosidad solar en medio del entorno ya que puede provocar desfase del nivel de profundidad.</a:t>
            </a:r>
            <a:endParaRPr lang="es-EC" dirty="0">
              <a:latin typeface="Times New Roman" panose="02020603050405020304" pitchFamily="18" charset="0"/>
            </a:endParaRPr>
          </a:p>
        </p:txBody>
      </p:sp>
    </p:spTree>
    <p:extLst>
      <p:ext uri="{BB962C8B-B14F-4D97-AF65-F5344CB8AC3E}">
        <p14:creationId xmlns:p14="http://schemas.microsoft.com/office/powerpoint/2010/main" val="49788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930"/>
            <a:ext cx="12255500" cy="480053"/>
          </a:xfrm>
          <a:prstGeom prst="rect">
            <a:avLst/>
          </a:prstGeom>
          <a:solidFill>
            <a:schemeClr val="accent5">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a:t>
            </a:fld>
            <a:endParaRPr lang="es-ES" sz="1600">
              <a:solidFill>
                <a:srgbClr val="888888"/>
              </a:solidFill>
            </a:endParaRPr>
          </a:p>
        </p:txBody>
      </p:sp>
      <p:sp>
        <p:nvSpPr>
          <p:cNvPr id="2" name="CuadroTexto 1"/>
          <p:cNvSpPr txBox="1"/>
          <p:nvPr/>
        </p:nvSpPr>
        <p:spPr>
          <a:xfrm>
            <a:off x="1488460" y="1446251"/>
            <a:ext cx="9183044" cy="400110"/>
          </a:xfrm>
          <a:prstGeom prst="rect">
            <a:avLst/>
          </a:prstGeom>
          <a:solidFill>
            <a:schemeClr val="tx2">
              <a:lumMod val="60000"/>
              <a:lumOff val="40000"/>
            </a:schemeClr>
          </a:solidFill>
          <a:ln w="38100">
            <a:solidFill>
              <a:schemeClr val="bg2">
                <a:lumMod val="25000"/>
              </a:schemeClr>
            </a:solidFill>
          </a:ln>
        </p:spPr>
        <p:txBody>
          <a:bodyPr wrap="square" rtlCol="0">
            <a:spAutoFit/>
          </a:bodyPr>
          <a:lstStyle/>
          <a:p>
            <a:pPr algn="ctr"/>
            <a:r>
              <a:rPr lang="es-EC" sz="2000" b="1" dirty="0"/>
              <a:t>Antecedentes, objetivo y alcance</a:t>
            </a:r>
          </a:p>
        </p:txBody>
      </p:sp>
      <p:sp>
        <p:nvSpPr>
          <p:cNvPr id="12" name="CuadroTexto 11"/>
          <p:cNvSpPr txBox="1"/>
          <p:nvPr/>
        </p:nvSpPr>
        <p:spPr>
          <a:xfrm>
            <a:off x="1860884" y="2643121"/>
            <a:ext cx="8422105" cy="400110"/>
          </a:xfrm>
          <a:prstGeom prst="rect">
            <a:avLst/>
          </a:prstGeom>
          <a:solidFill>
            <a:schemeClr val="tx2">
              <a:lumMod val="20000"/>
              <a:lumOff val="80000"/>
            </a:schemeClr>
          </a:solidFill>
          <a:ln w="38100">
            <a:solidFill>
              <a:schemeClr val="bg2">
                <a:lumMod val="25000"/>
              </a:schemeClr>
            </a:solidFill>
          </a:ln>
        </p:spPr>
        <p:txBody>
          <a:bodyPr wrap="square" rtlCol="0">
            <a:spAutoFit/>
          </a:bodyPr>
          <a:lstStyle/>
          <a:p>
            <a:pPr algn="ctr"/>
            <a:r>
              <a:rPr lang="es-EC" sz="2000" b="1" dirty="0"/>
              <a:t>Información de la base de datos</a:t>
            </a:r>
          </a:p>
        </p:txBody>
      </p:sp>
      <p:sp>
        <p:nvSpPr>
          <p:cNvPr id="13" name="CuadroTexto 12"/>
          <p:cNvSpPr txBox="1"/>
          <p:nvPr/>
        </p:nvSpPr>
        <p:spPr>
          <a:xfrm>
            <a:off x="1496456" y="4350350"/>
            <a:ext cx="9183044" cy="400110"/>
          </a:xfrm>
          <a:prstGeom prst="rect">
            <a:avLst/>
          </a:prstGeom>
          <a:solidFill>
            <a:schemeClr val="tx2">
              <a:lumMod val="60000"/>
              <a:lumOff val="40000"/>
            </a:schemeClr>
          </a:solidFill>
          <a:ln w="38100">
            <a:solidFill>
              <a:schemeClr val="bg2">
                <a:lumMod val="25000"/>
              </a:schemeClr>
            </a:solidFill>
          </a:ln>
        </p:spPr>
        <p:txBody>
          <a:bodyPr wrap="square" rtlCol="0">
            <a:spAutoFit/>
          </a:bodyPr>
          <a:lstStyle/>
          <a:p>
            <a:pPr algn="ctr"/>
            <a:r>
              <a:rPr lang="es-EC" sz="2000" b="1" dirty="0"/>
              <a:t>Pruebas y Resultados</a:t>
            </a:r>
          </a:p>
        </p:txBody>
      </p:sp>
      <p:sp>
        <p:nvSpPr>
          <p:cNvPr id="14" name="CuadroTexto 13"/>
          <p:cNvSpPr txBox="1"/>
          <p:nvPr/>
        </p:nvSpPr>
        <p:spPr>
          <a:xfrm>
            <a:off x="1496456" y="4920221"/>
            <a:ext cx="9183044" cy="400110"/>
          </a:xfrm>
          <a:prstGeom prst="rect">
            <a:avLst/>
          </a:prstGeom>
          <a:solidFill>
            <a:schemeClr val="tx2">
              <a:lumMod val="60000"/>
              <a:lumOff val="40000"/>
            </a:schemeClr>
          </a:solidFill>
          <a:ln w="38100">
            <a:solidFill>
              <a:schemeClr val="bg2">
                <a:lumMod val="25000"/>
              </a:schemeClr>
            </a:solidFill>
          </a:ln>
        </p:spPr>
        <p:txBody>
          <a:bodyPr wrap="square" rtlCol="0">
            <a:spAutoFit/>
          </a:bodyPr>
          <a:lstStyle/>
          <a:p>
            <a:pPr algn="ctr"/>
            <a:r>
              <a:rPr lang="es-EC" sz="2000" b="1" dirty="0"/>
              <a:t>Conclusiones y recomendaciones</a:t>
            </a:r>
          </a:p>
        </p:txBody>
      </p:sp>
      <p:sp>
        <p:nvSpPr>
          <p:cNvPr id="15" name="CuadroTexto 14"/>
          <p:cNvSpPr txBox="1"/>
          <p:nvPr/>
        </p:nvSpPr>
        <p:spPr>
          <a:xfrm>
            <a:off x="1496456" y="5533234"/>
            <a:ext cx="9183044" cy="400110"/>
          </a:xfrm>
          <a:prstGeom prst="rect">
            <a:avLst/>
          </a:prstGeom>
          <a:solidFill>
            <a:schemeClr val="tx2">
              <a:lumMod val="60000"/>
              <a:lumOff val="40000"/>
            </a:schemeClr>
          </a:solidFill>
          <a:ln w="38100">
            <a:solidFill>
              <a:schemeClr val="bg2">
                <a:lumMod val="25000"/>
              </a:schemeClr>
            </a:solidFill>
          </a:ln>
        </p:spPr>
        <p:txBody>
          <a:bodyPr wrap="square" rtlCol="0">
            <a:spAutoFit/>
          </a:bodyPr>
          <a:lstStyle/>
          <a:p>
            <a:pPr algn="ctr"/>
            <a:r>
              <a:rPr lang="es-EC" sz="2000" b="1" dirty="0"/>
              <a:t>Trabajos futuros</a:t>
            </a:r>
          </a:p>
        </p:txBody>
      </p:sp>
      <p:sp>
        <p:nvSpPr>
          <p:cNvPr id="11" name="CuadroTexto 10">
            <a:extLst>
              <a:ext uri="{FF2B5EF4-FFF2-40B4-BE49-F238E27FC236}">
                <a16:creationId xmlns:a16="http://schemas.microsoft.com/office/drawing/2014/main" id="{BA489E0C-E332-4949-A6BD-34FF3296AF8B}"/>
              </a:ext>
            </a:extLst>
          </p:cNvPr>
          <p:cNvSpPr txBox="1"/>
          <p:nvPr/>
        </p:nvSpPr>
        <p:spPr>
          <a:xfrm>
            <a:off x="1860884" y="3212614"/>
            <a:ext cx="8422105" cy="400110"/>
          </a:xfrm>
          <a:prstGeom prst="rect">
            <a:avLst/>
          </a:prstGeom>
          <a:solidFill>
            <a:schemeClr val="tx2">
              <a:lumMod val="20000"/>
              <a:lumOff val="80000"/>
            </a:schemeClr>
          </a:solidFill>
          <a:ln w="38100">
            <a:solidFill>
              <a:schemeClr val="bg2">
                <a:lumMod val="25000"/>
              </a:schemeClr>
            </a:solidFill>
          </a:ln>
        </p:spPr>
        <p:txBody>
          <a:bodyPr wrap="square" rtlCol="0">
            <a:spAutoFit/>
          </a:bodyPr>
          <a:lstStyle/>
          <a:p>
            <a:pPr algn="ctr"/>
            <a:r>
              <a:rPr lang="es-EC" sz="2000" b="1" dirty="0"/>
              <a:t>Preprocesamiento de datos</a:t>
            </a:r>
          </a:p>
        </p:txBody>
      </p:sp>
      <p:sp>
        <p:nvSpPr>
          <p:cNvPr id="17" name="CuadroTexto 16">
            <a:extLst>
              <a:ext uri="{FF2B5EF4-FFF2-40B4-BE49-F238E27FC236}">
                <a16:creationId xmlns:a16="http://schemas.microsoft.com/office/drawing/2014/main" id="{CF8104D8-32FC-4F7C-8B60-EB4B89892AF9}"/>
              </a:ext>
            </a:extLst>
          </p:cNvPr>
          <p:cNvSpPr txBox="1"/>
          <p:nvPr/>
        </p:nvSpPr>
        <p:spPr>
          <a:xfrm>
            <a:off x="1852864" y="3782106"/>
            <a:ext cx="8422105" cy="400110"/>
          </a:xfrm>
          <a:prstGeom prst="rect">
            <a:avLst/>
          </a:prstGeom>
          <a:solidFill>
            <a:schemeClr val="tx2">
              <a:lumMod val="20000"/>
              <a:lumOff val="80000"/>
            </a:schemeClr>
          </a:solidFill>
          <a:ln w="38100">
            <a:solidFill>
              <a:schemeClr val="bg2">
                <a:lumMod val="25000"/>
              </a:schemeClr>
            </a:solidFill>
          </a:ln>
        </p:spPr>
        <p:txBody>
          <a:bodyPr wrap="square" rtlCol="0">
            <a:spAutoFit/>
          </a:bodyPr>
          <a:lstStyle/>
          <a:p>
            <a:pPr algn="ctr"/>
            <a:r>
              <a:rPr lang="es-EC" sz="2000" b="1" dirty="0"/>
              <a:t>Clasificación de datos</a:t>
            </a:r>
          </a:p>
        </p:txBody>
      </p:sp>
      <p:sp>
        <p:nvSpPr>
          <p:cNvPr id="20" name="CuadroTexto 19">
            <a:extLst>
              <a:ext uri="{FF2B5EF4-FFF2-40B4-BE49-F238E27FC236}">
                <a16:creationId xmlns:a16="http://schemas.microsoft.com/office/drawing/2014/main" id="{A45D81A7-9C8B-4C57-9ADC-D9DCC2B44945}"/>
              </a:ext>
            </a:extLst>
          </p:cNvPr>
          <p:cNvSpPr txBox="1"/>
          <p:nvPr/>
        </p:nvSpPr>
        <p:spPr>
          <a:xfrm>
            <a:off x="1504478" y="2073629"/>
            <a:ext cx="9183044" cy="400110"/>
          </a:xfrm>
          <a:prstGeom prst="rect">
            <a:avLst/>
          </a:prstGeom>
          <a:solidFill>
            <a:schemeClr val="tx2">
              <a:lumMod val="60000"/>
              <a:lumOff val="40000"/>
            </a:schemeClr>
          </a:solidFill>
          <a:ln w="38100">
            <a:solidFill>
              <a:schemeClr val="bg2">
                <a:lumMod val="25000"/>
              </a:schemeClr>
            </a:solidFill>
          </a:ln>
        </p:spPr>
        <p:txBody>
          <a:bodyPr wrap="square" rtlCol="0">
            <a:spAutoFit/>
          </a:bodyPr>
          <a:lstStyle/>
          <a:p>
            <a:pPr algn="ctr"/>
            <a:r>
              <a:rPr lang="es-EC" sz="2000" b="1" dirty="0"/>
              <a:t>Desarrollo</a:t>
            </a:r>
          </a:p>
        </p:txBody>
      </p:sp>
    </p:spTree>
    <p:extLst>
      <p:ext uri="{BB962C8B-B14F-4D97-AF65-F5344CB8AC3E}">
        <p14:creationId xmlns:p14="http://schemas.microsoft.com/office/powerpoint/2010/main" val="3864826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bg2">
              <a:lumMod val="2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Trabajos futuros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a:solidFill>
                <a:srgbClr val="888888"/>
              </a:solidFill>
            </a:endParaRPr>
          </a:p>
        </p:txBody>
      </p:sp>
      <p:sp>
        <p:nvSpPr>
          <p:cNvPr id="2" name="Rectángulo 1">
            <a:extLst>
              <a:ext uri="{FF2B5EF4-FFF2-40B4-BE49-F238E27FC236}">
                <a16:creationId xmlns:a16="http://schemas.microsoft.com/office/drawing/2014/main" id="{A64F7B9B-77A6-4D3A-8A4E-BFBECA6CCF23}"/>
              </a:ext>
            </a:extLst>
          </p:cNvPr>
          <p:cNvSpPr/>
          <p:nvPr/>
        </p:nvSpPr>
        <p:spPr>
          <a:xfrm>
            <a:off x="757801" y="1724431"/>
            <a:ext cx="10186737" cy="17045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Como trabajos futuros se propone en base al algoritmo propuesto la integración de técnicas de reconocimiento de miembros corporales mediante en conjunto con la adaptación de equipos con mayores capacidades de procesamiento de la imagen, para la captura de datos durante la formación de oraciones y su interpretación.</a:t>
            </a:r>
            <a:endParaRPr lang="es-EC" dirty="0">
              <a:latin typeface="Times New Roman" panose="02020603050405020304" pitchFamily="18" charset="0"/>
            </a:endParaRPr>
          </a:p>
        </p:txBody>
      </p:sp>
      <p:sp>
        <p:nvSpPr>
          <p:cNvPr id="10" name="Rectángulo 9">
            <a:extLst>
              <a:ext uri="{FF2B5EF4-FFF2-40B4-BE49-F238E27FC236}">
                <a16:creationId xmlns:a16="http://schemas.microsoft.com/office/drawing/2014/main" id="{65844C51-3ADD-4279-8449-634028C15AE8}"/>
              </a:ext>
            </a:extLst>
          </p:cNvPr>
          <p:cNvSpPr/>
          <p:nvPr/>
        </p:nvSpPr>
        <p:spPr>
          <a:xfrm>
            <a:off x="757800" y="3693484"/>
            <a:ext cx="10186737" cy="1289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Times New Roman" panose="02020603050405020304" pitchFamily="18" charset="0"/>
              </a:rPr>
              <a:t>Además se propone realizar un intérprete de señas o traductor mediante una aplicación o software que realice el reconocimiento continuo de señas ecuatorianas, y la posibilidad de crear una herramienta didáctica para docentes, alumnos y personas que presenten o no una discapacidad </a:t>
            </a:r>
            <a:r>
              <a:rPr lang="es-EC" dirty="0">
                <a:latin typeface="Times New Roman" panose="02020603050405020304" pitchFamily="18" charset="0"/>
              </a:rPr>
              <a:t>auditiva.</a:t>
            </a:r>
          </a:p>
        </p:txBody>
      </p:sp>
    </p:spTree>
    <p:extLst>
      <p:ext uri="{BB962C8B-B14F-4D97-AF65-F5344CB8AC3E}">
        <p14:creationId xmlns:p14="http://schemas.microsoft.com/office/powerpoint/2010/main" val="43534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a:solidFill>
                <a:srgbClr val="888888"/>
              </a:solidFill>
            </a:endParaRPr>
          </a:p>
        </p:txBody>
      </p:sp>
      <p:sp>
        <p:nvSpPr>
          <p:cNvPr id="2" name="Rectángulo 1"/>
          <p:cNvSpPr/>
          <p:nvPr/>
        </p:nvSpPr>
        <p:spPr>
          <a:xfrm>
            <a:off x="4272588" y="2660915"/>
            <a:ext cx="3540072" cy="1231106"/>
          </a:xfrm>
          <a:prstGeom prst="rect">
            <a:avLst/>
          </a:prstGeom>
          <a:noFill/>
        </p:spPr>
        <p:txBody>
          <a:bodyPr wrap="none" lIns="121920" tIns="60960" rIns="121920" bIns="60960">
            <a:spAutoFit/>
          </a:bodyPr>
          <a:lstStyle/>
          <a:p>
            <a:pPr algn="ctr"/>
            <a:r>
              <a:rPr lang="es-ES" sz="7200" dirty="0">
                <a:ln w="0"/>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65806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Antecedentes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a:t>
            </a:fld>
            <a:endParaRPr lang="es-ES" sz="1600">
              <a:solidFill>
                <a:srgbClr val="888888"/>
              </a:solidFill>
            </a:endParaRPr>
          </a:p>
        </p:txBody>
      </p:sp>
      <p:sp>
        <p:nvSpPr>
          <p:cNvPr id="7" name="18 Rectángulo"/>
          <p:cNvSpPr/>
          <p:nvPr/>
        </p:nvSpPr>
        <p:spPr bwMode="auto">
          <a:xfrm>
            <a:off x="287385" y="981664"/>
            <a:ext cx="5381896" cy="572496"/>
          </a:xfrm>
          <a:prstGeom prst="rect">
            <a:avLst/>
          </a:prstGeom>
          <a:no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Lengua de Señas</a:t>
            </a:r>
          </a:p>
        </p:txBody>
      </p:sp>
      <p:sp>
        <p:nvSpPr>
          <p:cNvPr id="16" name="CuadroTexto 15"/>
          <p:cNvSpPr txBox="1"/>
          <p:nvPr/>
        </p:nvSpPr>
        <p:spPr>
          <a:xfrm>
            <a:off x="6278161" y="1093223"/>
            <a:ext cx="2982684" cy="338554"/>
          </a:xfrm>
          <a:prstGeom prst="rect">
            <a:avLst/>
          </a:prstGeom>
          <a:noFill/>
          <a:ln w="38100">
            <a:solidFill>
              <a:schemeClr val="bg2">
                <a:lumMod val="25000"/>
              </a:schemeClr>
            </a:solidFill>
          </a:ln>
        </p:spPr>
        <p:txBody>
          <a:bodyPr wrap="square" rtlCol="0">
            <a:spAutoFit/>
          </a:bodyPr>
          <a:lstStyle/>
          <a:p>
            <a:pPr algn="ctr"/>
            <a:r>
              <a:rPr lang="es-EC" sz="1600" dirty="0"/>
              <a:t>Medio de comunicación</a:t>
            </a:r>
          </a:p>
        </p:txBody>
      </p:sp>
      <p:sp>
        <p:nvSpPr>
          <p:cNvPr id="17" name="CuadroTexto 16"/>
          <p:cNvSpPr txBox="1"/>
          <p:nvPr/>
        </p:nvSpPr>
        <p:spPr>
          <a:xfrm>
            <a:off x="591192" y="1774031"/>
            <a:ext cx="2982684" cy="338554"/>
          </a:xfrm>
          <a:prstGeom prst="rect">
            <a:avLst/>
          </a:prstGeom>
          <a:noFill/>
          <a:ln w="38100">
            <a:solidFill>
              <a:schemeClr val="bg2">
                <a:lumMod val="25000"/>
              </a:schemeClr>
            </a:solidFill>
          </a:ln>
        </p:spPr>
        <p:txBody>
          <a:bodyPr wrap="square" rtlCol="0">
            <a:spAutoFit/>
          </a:bodyPr>
          <a:lstStyle/>
          <a:p>
            <a:pPr algn="ctr"/>
            <a:r>
              <a:rPr lang="es-EC" sz="1600" dirty="0"/>
              <a:t>Tecnología</a:t>
            </a:r>
          </a:p>
        </p:txBody>
      </p:sp>
      <p:pic>
        <p:nvPicPr>
          <p:cNvPr id="1030" name="Picture 6" descr="Resultado de imagen para reconocimiento de lenguaje de seÃ±as">
            <a:extLst>
              <a:ext uri="{FF2B5EF4-FFF2-40B4-BE49-F238E27FC236}">
                <a16:creationId xmlns:a16="http://schemas.microsoft.com/office/drawing/2014/main" id="{29CA37D2-D16E-460D-A614-3E353E5E5B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33" r="7194"/>
          <a:stretch/>
        </p:blipFill>
        <p:spPr bwMode="auto">
          <a:xfrm>
            <a:off x="4116911" y="1908821"/>
            <a:ext cx="3236976" cy="1693408"/>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AB26F22B-2DCC-42C6-BD97-64F39E289F4B}"/>
              </a:ext>
            </a:extLst>
          </p:cNvPr>
          <p:cNvSpPr txBox="1"/>
          <p:nvPr/>
        </p:nvSpPr>
        <p:spPr>
          <a:xfrm>
            <a:off x="914400" y="2248047"/>
            <a:ext cx="2656130" cy="338554"/>
          </a:xfrm>
          <a:prstGeom prst="rect">
            <a:avLst/>
          </a:prstGeom>
          <a:noFill/>
          <a:ln w="38100">
            <a:solidFill>
              <a:schemeClr val="bg2">
                <a:lumMod val="25000"/>
              </a:schemeClr>
            </a:solidFill>
          </a:ln>
        </p:spPr>
        <p:txBody>
          <a:bodyPr wrap="square" rtlCol="0">
            <a:spAutoFit/>
          </a:bodyPr>
          <a:lstStyle/>
          <a:p>
            <a:pPr algn="ctr"/>
            <a:r>
              <a:rPr lang="es-EC" sz="1600" dirty="0"/>
              <a:t>Guantes de Colores</a:t>
            </a:r>
          </a:p>
        </p:txBody>
      </p:sp>
      <p:sp>
        <p:nvSpPr>
          <p:cNvPr id="26" name="CuadroTexto 25">
            <a:extLst>
              <a:ext uri="{FF2B5EF4-FFF2-40B4-BE49-F238E27FC236}">
                <a16:creationId xmlns:a16="http://schemas.microsoft.com/office/drawing/2014/main" id="{C1994AA4-2DFB-453B-BDB4-10EEB8EF019B}"/>
              </a:ext>
            </a:extLst>
          </p:cNvPr>
          <p:cNvSpPr txBox="1"/>
          <p:nvPr/>
        </p:nvSpPr>
        <p:spPr>
          <a:xfrm>
            <a:off x="910644" y="2735325"/>
            <a:ext cx="2663232" cy="338554"/>
          </a:xfrm>
          <a:prstGeom prst="rect">
            <a:avLst/>
          </a:prstGeom>
          <a:noFill/>
          <a:ln w="38100">
            <a:solidFill>
              <a:schemeClr val="bg2">
                <a:lumMod val="25000"/>
              </a:schemeClr>
            </a:solidFill>
          </a:ln>
        </p:spPr>
        <p:txBody>
          <a:bodyPr wrap="square" rtlCol="0">
            <a:spAutoFit/>
          </a:bodyPr>
          <a:lstStyle/>
          <a:p>
            <a:pPr algn="ctr"/>
            <a:r>
              <a:rPr lang="es-EC" sz="1600" dirty="0"/>
              <a:t>Señas EMG</a:t>
            </a:r>
          </a:p>
        </p:txBody>
      </p:sp>
      <p:pic>
        <p:nvPicPr>
          <p:cNvPr id="2" name="Imagen 1">
            <a:extLst>
              <a:ext uri="{FF2B5EF4-FFF2-40B4-BE49-F238E27FC236}">
                <a16:creationId xmlns:a16="http://schemas.microsoft.com/office/drawing/2014/main" id="{585CA0BF-0BA7-41AA-AA7C-738F8FC24456}"/>
              </a:ext>
            </a:extLst>
          </p:cNvPr>
          <p:cNvPicPr>
            <a:picLocks noChangeAspect="1"/>
          </p:cNvPicPr>
          <p:nvPr/>
        </p:nvPicPr>
        <p:blipFill>
          <a:blip r:embed="rId4"/>
          <a:stretch>
            <a:fillRect/>
          </a:stretch>
        </p:blipFill>
        <p:spPr>
          <a:xfrm>
            <a:off x="7901538" y="2061140"/>
            <a:ext cx="3703320" cy="1669330"/>
          </a:xfrm>
          <a:prstGeom prst="rect">
            <a:avLst/>
          </a:prstGeom>
        </p:spPr>
      </p:pic>
      <p:sp>
        <p:nvSpPr>
          <p:cNvPr id="27" name="Rectángulo 26">
            <a:extLst>
              <a:ext uri="{FF2B5EF4-FFF2-40B4-BE49-F238E27FC236}">
                <a16:creationId xmlns:a16="http://schemas.microsoft.com/office/drawing/2014/main" id="{66B7D802-AA94-48CB-8FAD-BB2A3886D834}"/>
              </a:ext>
            </a:extLst>
          </p:cNvPr>
          <p:cNvSpPr/>
          <p:nvPr/>
        </p:nvSpPr>
        <p:spPr>
          <a:xfrm>
            <a:off x="8647756" y="3576581"/>
            <a:ext cx="2396810" cy="307777"/>
          </a:xfrm>
          <a:prstGeom prst="rect">
            <a:avLst/>
          </a:prstGeom>
        </p:spPr>
        <p:txBody>
          <a:bodyPr wrap="none">
            <a:spAutoFit/>
          </a:bodyPr>
          <a:lstStyle/>
          <a:p>
            <a:r>
              <a:rPr lang="es-ES_tradnl" sz="1400" dirty="0">
                <a:latin typeface="Times New Roman" panose="02020603050405020304" pitchFamily="18" charset="0"/>
                <a:ea typeface="Calibri" panose="020F0502020204030204" pitchFamily="34" charset="0"/>
              </a:rPr>
              <a:t>Fuente:  (</a:t>
            </a:r>
            <a:r>
              <a:rPr lang="es-ES_tradnl" sz="1400" dirty="0" err="1">
                <a:latin typeface="Times New Roman" panose="02020603050405020304" pitchFamily="18" charset="0"/>
                <a:ea typeface="Calibri" panose="020F0502020204030204" pitchFamily="34" charset="0"/>
              </a:rPr>
              <a:t>Savur</a:t>
            </a:r>
            <a:r>
              <a:rPr lang="es-ES_tradnl" sz="1400" dirty="0">
                <a:latin typeface="Times New Roman" panose="02020603050405020304" pitchFamily="18" charset="0"/>
                <a:ea typeface="Calibri" panose="020F0502020204030204" pitchFamily="34" charset="0"/>
              </a:rPr>
              <a:t> &amp; </a:t>
            </a:r>
            <a:r>
              <a:rPr lang="es-ES_tradnl" sz="1400" dirty="0" err="1">
                <a:latin typeface="Times New Roman" panose="02020603050405020304" pitchFamily="18" charset="0"/>
                <a:ea typeface="Calibri" panose="020F0502020204030204" pitchFamily="34" charset="0"/>
              </a:rPr>
              <a:t>Ferat</a:t>
            </a:r>
            <a:r>
              <a:rPr lang="es-ES_tradnl" sz="1400" dirty="0">
                <a:latin typeface="Times New Roman" panose="02020603050405020304" pitchFamily="18" charset="0"/>
                <a:ea typeface="Calibri" panose="020F0502020204030204" pitchFamily="34" charset="0"/>
              </a:rPr>
              <a:t>, 2016)</a:t>
            </a:r>
            <a:endParaRPr lang="es-EC" sz="1400" dirty="0">
              <a:latin typeface="Times New Roman" panose="02020603050405020304" pitchFamily="18" charset="0"/>
              <a:ea typeface="Calibri" panose="020F0502020204030204" pitchFamily="34" charset="0"/>
            </a:endParaRPr>
          </a:p>
        </p:txBody>
      </p:sp>
      <p:pic>
        <p:nvPicPr>
          <p:cNvPr id="8" name="Imagen 7">
            <a:extLst>
              <a:ext uri="{FF2B5EF4-FFF2-40B4-BE49-F238E27FC236}">
                <a16:creationId xmlns:a16="http://schemas.microsoft.com/office/drawing/2014/main" id="{0824B361-9446-407E-B603-7B98EF1E4F6B}"/>
              </a:ext>
            </a:extLst>
          </p:cNvPr>
          <p:cNvPicPr>
            <a:picLocks noChangeAspect="1"/>
          </p:cNvPicPr>
          <p:nvPr/>
        </p:nvPicPr>
        <p:blipFill>
          <a:blip r:embed="rId5"/>
          <a:stretch>
            <a:fillRect/>
          </a:stretch>
        </p:blipFill>
        <p:spPr>
          <a:xfrm>
            <a:off x="4015625" y="4080280"/>
            <a:ext cx="3657600" cy="1245746"/>
          </a:xfrm>
          <a:prstGeom prst="rect">
            <a:avLst/>
          </a:prstGeom>
        </p:spPr>
      </p:pic>
      <p:sp>
        <p:nvSpPr>
          <p:cNvPr id="28" name="Rectángulo 27">
            <a:extLst>
              <a:ext uri="{FF2B5EF4-FFF2-40B4-BE49-F238E27FC236}">
                <a16:creationId xmlns:a16="http://schemas.microsoft.com/office/drawing/2014/main" id="{50B03C00-AEC7-42A7-BEAC-F487CD3366C3}"/>
              </a:ext>
            </a:extLst>
          </p:cNvPr>
          <p:cNvSpPr/>
          <p:nvPr/>
        </p:nvSpPr>
        <p:spPr>
          <a:xfrm>
            <a:off x="4340938" y="5255851"/>
            <a:ext cx="3063659" cy="523220"/>
          </a:xfrm>
          <a:prstGeom prst="rect">
            <a:avLst/>
          </a:prstGeom>
        </p:spPr>
        <p:txBody>
          <a:bodyPr wrap="none">
            <a:spAutoFit/>
          </a:bodyPr>
          <a:lstStyle/>
          <a:p>
            <a:r>
              <a:rPr lang="es-ES_tradnl" sz="1400" dirty="0">
                <a:latin typeface="Times New Roman" panose="02020603050405020304" pitchFamily="18" charset="0"/>
                <a:ea typeface="Calibri" panose="020F0502020204030204" pitchFamily="34" charset="0"/>
              </a:rPr>
              <a:t>Fuente:  (</a:t>
            </a:r>
            <a:r>
              <a:rPr lang="es-ES_tradnl" sz="1400" dirty="0" err="1">
                <a:latin typeface="Times New Roman" panose="02020603050405020304" pitchFamily="18" charset="0"/>
                <a:ea typeface="Calibri" panose="020F0502020204030204" pitchFamily="34" charset="0"/>
              </a:rPr>
              <a:t>Ushachokcharoen</a:t>
            </a:r>
            <a:r>
              <a:rPr lang="es-ES_tradnl" sz="1400" dirty="0">
                <a:latin typeface="Times New Roman" panose="02020603050405020304" pitchFamily="18" charset="0"/>
                <a:ea typeface="Calibri" panose="020F0502020204030204" pitchFamily="34" charset="0"/>
              </a:rPr>
              <a:t>, </a:t>
            </a:r>
            <a:r>
              <a:rPr lang="es-ES_tradnl" sz="1400" dirty="0" err="1">
                <a:latin typeface="Times New Roman" panose="02020603050405020304" pitchFamily="18" charset="0"/>
                <a:ea typeface="Calibri" panose="020F0502020204030204" pitchFamily="34" charset="0"/>
              </a:rPr>
              <a:t>Washizawa</a:t>
            </a:r>
            <a:endParaRPr lang="es-ES_tradnl" sz="1400" dirty="0">
              <a:latin typeface="Times New Roman" panose="02020603050405020304" pitchFamily="18" charset="0"/>
              <a:ea typeface="Calibri" panose="020F0502020204030204" pitchFamily="34" charset="0"/>
            </a:endParaRPr>
          </a:p>
          <a:p>
            <a:r>
              <a:rPr lang="es-ES_tradnl" sz="1400" dirty="0">
                <a:latin typeface="Times New Roman" panose="02020603050405020304" pitchFamily="18" charset="0"/>
                <a:ea typeface="Calibri" panose="020F0502020204030204" pitchFamily="34" charset="0"/>
              </a:rPr>
              <a:t>                	&amp; </a:t>
            </a:r>
            <a:r>
              <a:rPr lang="es-ES_tradnl" sz="1400" dirty="0" err="1">
                <a:latin typeface="Times New Roman" panose="02020603050405020304" pitchFamily="18" charset="0"/>
                <a:ea typeface="Calibri" panose="020F0502020204030204" pitchFamily="34" charset="0"/>
              </a:rPr>
              <a:t>Pasupa</a:t>
            </a:r>
            <a:r>
              <a:rPr lang="es-ES_tradnl" sz="1400" dirty="0">
                <a:latin typeface="Times New Roman" panose="02020603050405020304" pitchFamily="18" charset="0"/>
                <a:ea typeface="Calibri" panose="020F0502020204030204" pitchFamily="34" charset="0"/>
              </a:rPr>
              <a:t>, 2015)</a:t>
            </a:r>
            <a:endParaRPr lang="es-EC" sz="1400" dirty="0">
              <a:latin typeface="Times New Roman" panose="02020603050405020304" pitchFamily="18" charset="0"/>
              <a:ea typeface="Calibri" panose="020F0502020204030204" pitchFamily="34" charset="0"/>
            </a:endParaRPr>
          </a:p>
        </p:txBody>
      </p:sp>
      <p:sp>
        <p:nvSpPr>
          <p:cNvPr id="29" name="CuadroTexto 28">
            <a:extLst>
              <a:ext uri="{FF2B5EF4-FFF2-40B4-BE49-F238E27FC236}">
                <a16:creationId xmlns:a16="http://schemas.microsoft.com/office/drawing/2014/main" id="{DD3DCCB3-119E-4FC5-B70F-01E62BAB532C}"/>
              </a:ext>
            </a:extLst>
          </p:cNvPr>
          <p:cNvSpPr txBox="1"/>
          <p:nvPr/>
        </p:nvSpPr>
        <p:spPr>
          <a:xfrm>
            <a:off x="922372" y="3239416"/>
            <a:ext cx="2663232" cy="338554"/>
          </a:xfrm>
          <a:prstGeom prst="rect">
            <a:avLst/>
          </a:prstGeom>
          <a:noFill/>
          <a:ln w="38100">
            <a:solidFill>
              <a:schemeClr val="bg2">
                <a:lumMod val="25000"/>
              </a:schemeClr>
            </a:solidFill>
          </a:ln>
        </p:spPr>
        <p:txBody>
          <a:bodyPr wrap="square" rtlCol="0">
            <a:spAutoFit/>
          </a:bodyPr>
          <a:lstStyle/>
          <a:p>
            <a:pPr algn="ctr"/>
            <a:r>
              <a:rPr lang="es-EC" sz="1600" dirty="0" err="1"/>
              <a:t>Microsft</a:t>
            </a:r>
            <a:r>
              <a:rPr lang="es-EC" sz="1600" dirty="0"/>
              <a:t> Kinect Sensor</a:t>
            </a:r>
          </a:p>
        </p:txBody>
      </p:sp>
      <p:pic>
        <p:nvPicPr>
          <p:cNvPr id="1034" name="Picture 10" descr="Resultado de imagen para kinect">
            <a:extLst>
              <a:ext uri="{FF2B5EF4-FFF2-40B4-BE49-F238E27FC236}">
                <a16:creationId xmlns:a16="http://schemas.microsoft.com/office/drawing/2014/main" id="{2EBEF04F-D64E-4900-A602-463B6560D5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32" t="10652" r="5236" b="57505"/>
          <a:stretch/>
        </p:blipFill>
        <p:spPr bwMode="auto">
          <a:xfrm>
            <a:off x="7945498" y="4182546"/>
            <a:ext cx="3611880" cy="1297624"/>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4FCDEAF5-EAAD-4683-9EA3-2C484318FE6A}"/>
              </a:ext>
            </a:extLst>
          </p:cNvPr>
          <p:cNvSpPr txBox="1"/>
          <p:nvPr/>
        </p:nvSpPr>
        <p:spPr>
          <a:xfrm>
            <a:off x="587846" y="3804408"/>
            <a:ext cx="2982684" cy="338554"/>
          </a:xfrm>
          <a:prstGeom prst="rect">
            <a:avLst/>
          </a:prstGeom>
          <a:noFill/>
          <a:ln w="38100">
            <a:solidFill>
              <a:schemeClr val="bg2">
                <a:lumMod val="25000"/>
              </a:schemeClr>
            </a:solidFill>
          </a:ln>
        </p:spPr>
        <p:txBody>
          <a:bodyPr wrap="square" rtlCol="0">
            <a:spAutoFit/>
          </a:bodyPr>
          <a:lstStyle/>
          <a:p>
            <a:pPr algn="ctr"/>
            <a:r>
              <a:rPr lang="es-EC" sz="1600" dirty="0"/>
              <a:t>Métodos de procesamiento</a:t>
            </a:r>
          </a:p>
        </p:txBody>
      </p:sp>
      <p:sp>
        <p:nvSpPr>
          <p:cNvPr id="33" name="CuadroTexto 32">
            <a:extLst>
              <a:ext uri="{FF2B5EF4-FFF2-40B4-BE49-F238E27FC236}">
                <a16:creationId xmlns:a16="http://schemas.microsoft.com/office/drawing/2014/main" id="{17F93FCA-E5E0-445E-AE43-4F57822CBF56}"/>
              </a:ext>
            </a:extLst>
          </p:cNvPr>
          <p:cNvSpPr txBox="1"/>
          <p:nvPr/>
        </p:nvSpPr>
        <p:spPr>
          <a:xfrm>
            <a:off x="910644" y="4308499"/>
            <a:ext cx="2656130" cy="338554"/>
          </a:xfrm>
          <a:prstGeom prst="rect">
            <a:avLst/>
          </a:prstGeom>
          <a:noFill/>
          <a:ln w="38100">
            <a:solidFill>
              <a:schemeClr val="bg2">
                <a:lumMod val="25000"/>
              </a:schemeClr>
            </a:solidFill>
          </a:ln>
        </p:spPr>
        <p:txBody>
          <a:bodyPr wrap="square" rtlCol="0">
            <a:spAutoFit/>
          </a:bodyPr>
          <a:lstStyle/>
          <a:p>
            <a:pPr algn="ctr"/>
            <a:r>
              <a:rPr lang="es-EC" sz="1600" dirty="0"/>
              <a:t>HOG</a:t>
            </a:r>
          </a:p>
        </p:txBody>
      </p:sp>
      <p:sp>
        <p:nvSpPr>
          <p:cNvPr id="34" name="CuadroTexto 33">
            <a:extLst>
              <a:ext uri="{FF2B5EF4-FFF2-40B4-BE49-F238E27FC236}">
                <a16:creationId xmlns:a16="http://schemas.microsoft.com/office/drawing/2014/main" id="{7C39B7FF-A413-4A94-9C6D-3D7308FFEFD7}"/>
              </a:ext>
            </a:extLst>
          </p:cNvPr>
          <p:cNvSpPr txBox="1"/>
          <p:nvPr/>
        </p:nvSpPr>
        <p:spPr>
          <a:xfrm>
            <a:off x="922372" y="4785779"/>
            <a:ext cx="2656130" cy="338554"/>
          </a:xfrm>
          <a:prstGeom prst="rect">
            <a:avLst/>
          </a:prstGeom>
          <a:noFill/>
          <a:ln w="38100">
            <a:solidFill>
              <a:schemeClr val="bg2">
                <a:lumMod val="25000"/>
              </a:schemeClr>
            </a:solidFill>
          </a:ln>
        </p:spPr>
        <p:txBody>
          <a:bodyPr wrap="square" rtlCol="0">
            <a:spAutoFit/>
          </a:bodyPr>
          <a:lstStyle/>
          <a:p>
            <a:pPr algn="ctr"/>
            <a:r>
              <a:rPr lang="es-EC" sz="1600" dirty="0"/>
              <a:t>SVM</a:t>
            </a:r>
          </a:p>
        </p:txBody>
      </p:sp>
      <p:sp>
        <p:nvSpPr>
          <p:cNvPr id="35" name="CuadroTexto 34">
            <a:extLst>
              <a:ext uri="{FF2B5EF4-FFF2-40B4-BE49-F238E27FC236}">
                <a16:creationId xmlns:a16="http://schemas.microsoft.com/office/drawing/2014/main" id="{FD569334-2E61-432B-8F17-F299B1B5C17C}"/>
              </a:ext>
            </a:extLst>
          </p:cNvPr>
          <p:cNvSpPr txBox="1"/>
          <p:nvPr/>
        </p:nvSpPr>
        <p:spPr>
          <a:xfrm>
            <a:off x="922372" y="5263059"/>
            <a:ext cx="2656130" cy="338554"/>
          </a:xfrm>
          <a:prstGeom prst="rect">
            <a:avLst/>
          </a:prstGeom>
          <a:noFill/>
          <a:ln w="38100">
            <a:solidFill>
              <a:schemeClr val="bg2">
                <a:lumMod val="25000"/>
              </a:schemeClr>
            </a:solidFill>
          </a:ln>
        </p:spPr>
        <p:txBody>
          <a:bodyPr wrap="square" rtlCol="0">
            <a:spAutoFit/>
          </a:bodyPr>
          <a:lstStyle/>
          <a:p>
            <a:pPr algn="ctr"/>
            <a:r>
              <a:rPr lang="es-EC" sz="1600" dirty="0"/>
              <a:t>HMM</a:t>
            </a:r>
          </a:p>
        </p:txBody>
      </p:sp>
      <p:sp>
        <p:nvSpPr>
          <p:cNvPr id="36" name="CuadroTexto 35">
            <a:extLst>
              <a:ext uri="{FF2B5EF4-FFF2-40B4-BE49-F238E27FC236}">
                <a16:creationId xmlns:a16="http://schemas.microsoft.com/office/drawing/2014/main" id="{BAC2A3C7-8FFA-4133-8CF1-85D82EEB8626}"/>
              </a:ext>
            </a:extLst>
          </p:cNvPr>
          <p:cNvSpPr txBox="1"/>
          <p:nvPr/>
        </p:nvSpPr>
        <p:spPr>
          <a:xfrm>
            <a:off x="929474" y="5740339"/>
            <a:ext cx="2656130" cy="338554"/>
          </a:xfrm>
          <a:prstGeom prst="rect">
            <a:avLst/>
          </a:prstGeom>
          <a:noFill/>
          <a:ln w="38100">
            <a:solidFill>
              <a:schemeClr val="bg2">
                <a:lumMod val="25000"/>
              </a:schemeClr>
            </a:solidFill>
          </a:ln>
        </p:spPr>
        <p:txBody>
          <a:bodyPr wrap="square" rtlCol="0">
            <a:spAutoFit/>
          </a:bodyPr>
          <a:lstStyle/>
          <a:p>
            <a:pPr algn="ctr"/>
            <a:r>
              <a:rPr lang="es-EC" sz="1600" dirty="0"/>
              <a:t>DTW</a:t>
            </a:r>
          </a:p>
        </p:txBody>
      </p:sp>
      <p:sp>
        <p:nvSpPr>
          <p:cNvPr id="37" name="CuadroTexto 36">
            <a:extLst>
              <a:ext uri="{FF2B5EF4-FFF2-40B4-BE49-F238E27FC236}">
                <a16:creationId xmlns:a16="http://schemas.microsoft.com/office/drawing/2014/main" id="{C3AB5269-F032-4B21-A347-AE71EC5C4190}"/>
              </a:ext>
            </a:extLst>
          </p:cNvPr>
          <p:cNvSpPr txBox="1"/>
          <p:nvPr/>
        </p:nvSpPr>
        <p:spPr>
          <a:xfrm>
            <a:off x="929474" y="6223933"/>
            <a:ext cx="2656130" cy="338554"/>
          </a:xfrm>
          <a:prstGeom prst="rect">
            <a:avLst/>
          </a:prstGeom>
          <a:noFill/>
          <a:ln w="38100">
            <a:solidFill>
              <a:schemeClr val="bg2">
                <a:lumMod val="25000"/>
              </a:schemeClr>
            </a:solidFill>
          </a:ln>
        </p:spPr>
        <p:txBody>
          <a:bodyPr wrap="square" rtlCol="0">
            <a:spAutoFit/>
          </a:bodyPr>
          <a:lstStyle/>
          <a:p>
            <a:pPr algn="ctr"/>
            <a:r>
              <a:rPr lang="es-EC" sz="1600" dirty="0"/>
              <a:t>Otros</a:t>
            </a:r>
          </a:p>
        </p:txBody>
      </p:sp>
      <p:pic>
        <p:nvPicPr>
          <p:cNvPr id="1036" name="Picture 12" descr="Resultado de imagen para hog histogram">
            <a:extLst>
              <a:ext uri="{FF2B5EF4-FFF2-40B4-BE49-F238E27FC236}">
                <a16:creationId xmlns:a16="http://schemas.microsoft.com/office/drawing/2014/main" id="{DA6D87AE-A639-4117-9DAB-6A0E4AEDC97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00" t="6562" r="6423" b="14389"/>
          <a:stretch/>
        </p:blipFill>
        <p:spPr bwMode="auto">
          <a:xfrm>
            <a:off x="4135740" y="2089819"/>
            <a:ext cx="3255264" cy="157718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906D66AB-D7A0-4FA2-9068-03C668083CFD}"/>
              </a:ext>
            </a:extLst>
          </p:cNvPr>
          <p:cNvPicPr>
            <a:picLocks noChangeAspect="1"/>
          </p:cNvPicPr>
          <p:nvPr/>
        </p:nvPicPr>
        <p:blipFill>
          <a:blip r:embed="rId8"/>
          <a:stretch>
            <a:fillRect/>
          </a:stretch>
        </p:blipFill>
        <p:spPr>
          <a:xfrm>
            <a:off x="4135740" y="4091158"/>
            <a:ext cx="3255264" cy="2302052"/>
          </a:xfrm>
          <a:prstGeom prst="rect">
            <a:avLst/>
          </a:prstGeom>
        </p:spPr>
      </p:pic>
      <p:pic>
        <p:nvPicPr>
          <p:cNvPr id="10" name="Imagen 9">
            <a:extLst>
              <a:ext uri="{FF2B5EF4-FFF2-40B4-BE49-F238E27FC236}">
                <a16:creationId xmlns:a16="http://schemas.microsoft.com/office/drawing/2014/main" id="{684FB574-C897-40A1-96F1-198D935B66D2}"/>
              </a:ext>
            </a:extLst>
          </p:cNvPr>
          <p:cNvPicPr>
            <a:picLocks noChangeAspect="1"/>
          </p:cNvPicPr>
          <p:nvPr/>
        </p:nvPicPr>
        <p:blipFill>
          <a:blip r:embed="rId9"/>
          <a:stretch>
            <a:fillRect/>
          </a:stretch>
        </p:blipFill>
        <p:spPr>
          <a:xfrm>
            <a:off x="8405684" y="2016053"/>
            <a:ext cx="2691507" cy="2231566"/>
          </a:xfrm>
          <a:prstGeom prst="rect">
            <a:avLst/>
          </a:prstGeom>
        </p:spPr>
      </p:pic>
      <p:pic>
        <p:nvPicPr>
          <p:cNvPr id="1038" name="Picture 14" descr="Resultado de imagen para dtw explained">
            <a:extLst>
              <a:ext uri="{FF2B5EF4-FFF2-40B4-BE49-F238E27FC236}">
                <a16:creationId xmlns:a16="http://schemas.microsoft.com/office/drawing/2014/main" id="{3DD581B0-E230-44ED-A2DC-285981807F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8423" y="4292706"/>
            <a:ext cx="3657600" cy="186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030"/>
                                        </p:tgtEl>
                                      </p:cBhvr>
                                    </p:animEffect>
                                    <p:set>
                                      <p:cBhvr>
                                        <p:cTn id="41" dur="1" fill="hold">
                                          <p:stCondLst>
                                            <p:cond delay="499"/>
                                          </p:stCondLst>
                                        </p:cTn>
                                        <p:tgtEl>
                                          <p:spTgt spid="103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034"/>
                                        </p:tgtEl>
                                      </p:cBhvr>
                                    </p:animEffect>
                                    <p:set>
                                      <p:cBhvr>
                                        <p:cTn id="56" dur="1" fill="hold">
                                          <p:stCondLst>
                                            <p:cond delay="499"/>
                                          </p:stCondLst>
                                        </p:cTn>
                                        <p:tgtEl>
                                          <p:spTgt spid="103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6" grpId="0" animBg="1"/>
      <p:bldP spid="27" grpId="0"/>
      <p:bldP spid="27" grpId="1"/>
      <p:bldP spid="28" grpId="0"/>
      <p:bldP spid="28" grpId="1"/>
      <p:bldP spid="29" grpId="0" animBg="1"/>
      <p:bldP spid="32" grpId="0" animBg="1"/>
      <p:bldP spid="33" grpId="0" animBg="1"/>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0" y="74568"/>
            <a:ext cx="9570575"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Alcance</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a:t>
            </a:fld>
            <a:endParaRPr lang="es-ES" sz="1600">
              <a:solidFill>
                <a:srgbClr val="888888"/>
              </a:solidFill>
            </a:endParaRPr>
          </a:p>
        </p:txBody>
      </p:sp>
      <p:sp>
        <p:nvSpPr>
          <p:cNvPr id="7" name="Rectángulo 6"/>
          <p:cNvSpPr/>
          <p:nvPr/>
        </p:nvSpPr>
        <p:spPr>
          <a:xfrm>
            <a:off x="853098" y="936789"/>
            <a:ext cx="3980159" cy="432677"/>
          </a:xfrm>
          <a:prstGeom prst="rect">
            <a:avLst/>
          </a:prstGeom>
          <a:solidFill>
            <a:schemeClr val="accent5">
              <a:lumMod val="60000"/>
              <a:lumOff val="4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Alcance del proyecto</a:t>
            </a:r>
          </a:p>
        </p:txBody>
      </p:sp>
      <p:sp>
        <p:nvSpPr>
          <p:cNvPr id="22" name="CuadroTexto 21"/>
          <p:cNvSpPr txBox="1"/>
          <p:nvPr/>
        </p:nvSpPr>
        <p:spPr>
          <a:xfrm>
            <a:off x="1015624" y="1593213"/>
            <a:ext cx="10257624" cy="3693319"/>
          </a:xfrm>
          <a:prstGeom prst="rect">
            <a:avLst/>
          </a:prstGeom>
          <a:noFill/>
          <a:ln w="38100">
            <a:noFill/>
          </a:ln>
        </p:spPr>
        <p:txBody>
          <a:bodyPr wrap="square" rtlCol="0">
            <a:spAutoFit/>
          </a:bodyPr>
          <a:lstStyle/>
          <a:p>
            <a:pPr algn="just"/>
            <a:r>
              <a:rPr lang="es-ES" dirty="0"/>
              <a:t>El presente proyecto tiene por objetivo realizar el reconocimiento de lenguaje de señas dinámicas y estáticas a partir de información de los datos obtenidos por Kinect Microsoft V2 de una base de datos pública de uso libre de lenguaje dactilológico ecuatoriano la cual contiene diferentes palabras de uso común como adjetivos, alimentos, colores, saludos, juguetes y cosas además del alfabeto ecuatoriano (</a:t>
            </a:r>
            <a:r>
              <a:rPr lang="es-ES" dirty="0" err="1"/>
              <a:t>Hu</a:t>
            </a:r>
            <a:r>
              <a:rPr lang="es-ES" dirty="0"/>
              <a:t> &amp; Teran, 2017). </a:t>
            </a:r>
          </a:p>
          <a:p>
            <a:pPr algn="just"/>
            <a:r>
              <a:rPr lang="es-ES" dirty="0"/>
              <a:t>Como método de reconocimiento se pretende usar SVM para la clasificación de características tanto de profundidad como RGB ya que la combinación de esta información ayudará a mejorar la precisión de reconocimiento de palabras como lo demuestra los trabajos previos publicados (</a:t>
            </a:r>
            <a:r>
              <a:rPr lang="es-ES" dirty="0" err="1"/>
              <a:t>Dai</a:t>
            </a:r>
            <a:r>
              <a:rPr lang="es-ES" dirty="0"/>
              <a:t>, 2018), (</a:t>
            </a:r>
            <a:r>
              <a:rPr lang="es-ES" dirty="0" err="1"/>
              <a:t>Dalal</a:t>
            </a:r>
            <a:r>
              <a:rPr lang="es-ES" dirty="0"/>
              <a:t> &amp; </a:t>
            </a:r>
            <a:r>
              <a:rPr lang="es-ES" dirty="0" err="1"/>
              <a:t>Triggs</a:t>
            </a:r>
            <a:r>
              <a:rPr lang="es-ES" dirty="0"/>
              <a:t>, 2005), (Feng &amp; Yuan , 2013), (</a:t>
            </a:r>
            <a:r>
              <a:rPr lang="es-ES" dirty="0" err="1"/>
              <a:t>Hamed</a:t>
            </a:r>
            <a:r>
              <a:rPr lang="es-ES" dirty="0"/>
              <a:t>, </a:t>
            </a:r>
            <a:r>
              <a:rPr lang="es-ES" dirty="0" err="1"/>
              <a:t>Belal</a:t>
            </a:r>
            <a:r>
              <a:rPr lang="es-ES" dirty="0"/>
              <a:t>, &amp; </a:t>
            </a:r>
            <a:r>
              <a:rPr lang="es-ES" dirty="0" err="1"/>
              <a:t>Mahar</a:t>
            </a:r>
            <a:r>
              <a:rPr lang="es-ES" dirty="0"/>
              <a:t>, 2016) and (</a:t>
            </a:r>
            <a:r>
              <a:rPr lang="es-ES" dirty="0" err="1"/>
              <a:t>Houssein</a:t>
            </a:r>
            <a:r>
              <a:rPr lang="es-ES" dirty="0"/>
              <a:t> Ahmed, </a:t>
            </a:r>
            <a:r>
              <a:rPr lang="es-ES" dirty="0" err="1"/>
              <a:t>Kpalma</a:t>
            </a:r>
            <a:r>
              <a:rPr lang="es-ES" dirty="0"/>
              <a:t>, &amp; Osman </a:t>
            </a:r>
            <a:r>
              <a:rPr lang="es-ES" dirty="0" err="1"/>
              <a:t>Guedi</a:t>
            </a:r>
            <a:r>
              <a:rPr lang="es-ES" dirty="0"/>
              <a:t>, 2017). </a:t>
            </a:r>
          </a:p>
          <a:p>
            <a:pPr algn="just"/>
            <a:r>
              <a:rPr lang="es-ES" dirty="0"/>
              <a:t>Finalmente, se busca ayudar a proyectos de interpretación de lengua de señas del Instituto Nacional de Audición y Lenguaje (INAL) aportando de esta manera en un mejor estilo de vida para personas con discapacidad auditiva. </a:t>
            </a:r>
            <a:endParaRPr lang="es-EC" dirty="0"/>
          </a:p>
        </p:txBody>
      </p:sp>
    </p:spTree>
    <p:extLst>
      <p:ext uri="{BB962C8B-B14F-4D97-AF65-F5344CB8AC3E}">
        <p14:creationId xmlns:p14="http://schemas.microsoft.com/office/powerpoint/2010/main" val="143320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0" y="74568"/>
            <a:ext cx="9570575"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Objetivos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5</a:t>
            </a:fld>
            <a:endParaRPr lang="es-ES" sz="1600">
              <a:solidFill>
                <a:srgbClr val="888888"/>
              </a:solidFill>
            </a:endParaRPr>
          </a:p>
        </p:txBody>
      </p:sp>
      <p:sp>
        <p:nvSpPr>
          <p:cNvPr id="7" name="Rectángulo 6"/>
          <p:cNvSpPr/>
          <p:nvPr/>
        </p:nvSpPr>
        <p:spPr>
          <a:xfrm>
            <a:off x="853098" y="904705"/>
            <a:ext cx="3980159" cy="432677"/>
          </a:xfrm>
          <a:prstGeom prst="rect">
            <a:avLst/>
          </a:prstGeom>
          <a:solidFill>
            <a:schemeClr val="accent5">
              <a:lumMod val="60000"/>
              <a:lumOff val="4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Objetivo General</a:t>
            </a:r>
          </a:p>
        </p:txBody>
      </p:sp>
      <p:sp>
        <p:nvSpPr>
          <p:cNvPr id="22" name="CuadroTexto 21"/>
          <p:cNvSpPr txBox="1"/>
          <p:nvPr/>
        </p:nvSpPr>
        <p:spPr>
          <a:xfrm>
            <a:off x="1015624" y="1561129"/>
            <a:ext cx="10257624" cy="646331"/>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s-ES_tradnl" dirty="0"/>
              <a:t>Realizar el reconocimiento de señas del lenguaje dactilológico ecuatoriano usando información de una base de datos existente por medio del modelo de SVM</a:t>
            </a:r>
            <a:endParaRPr lang="es-EC" dirty="0"/>
          </a:p>
        </p:txBody>
      </p:sp>
      <p:sp>
        <p:nvSpPr>
          <p:cNvPr id="23" name="CuadroTexto 22"/>
          <p:cNvSpPr txBox="1"/>
          <p:nvPr/>
        </p:nvSpPr>
        <p:spPr>
          <a:xfrm>
            <a:off x="1015624" y="3163937"/>
            <a:ext cx="10257624" cy="3105745"/>
          </a:xfrm>
          <a:prstGeom prst="rect">
            <a:avLst/>
          </a:prstGeom>
          <a:noFill/>
          <a:ln w="38100">
            <a:noFill/>
          </a:ln>
        </p:spPr>
        <p:txBody>
          <a:bodyPr wrap="square" rtlCol="0">
            <a:spAutoFit/>
          </a:bodyPr>
          <a:lstStyle/>
          <a:p>
            <a:pPr marL="285750" indent="-285750" algn="just">
              <a:lnSpc>
                <a:spcPct val="150000"/>
              </a:lnSpc>
              <a:buFont typeface="Arial" panose="020B0604020202020204" pitchFamily="34" charset="0"/>
              <a:buChar char="•"/>
            </a:pPr>
            <a:r>
              <a:rPr lang="es-ES_tradnl" dirty="0"/>
              <a:t>Contrastar la información recogida sobre trabajos previamente realizados.</a:t>
            </a:r>
          </a:p>
          <a:p>
            <a:pPr marL="285750" indent="-285750" algn="just">
              <a:lnSpc>
                <a:spcPct val="150000"/>
              </a:lnSpc>
              <a:buFont typeface="Arial" panose="020B0604020202020204" pitchFamily="34" charset="0"/>
              <a:buChar char="•"/>
            </a:pPr>
            <a:r>
              <a:rPr lang="es-ES_tradnl" dirty="0"/>
              <a:t>Extraer características de profundidad y RGB a parir de la información almacenada en la base de datos.</a:t>
            </a:r>
          </a:p>
          <a:p>
            <a:pPr marL="285750" indent="-285750" algn="just">
              <a:lnSpc>
                <a:spcPct val="150000"/>
              </a:lnSpc>
              <a:buFont typeface="Arial" panose="020B0604020202020204" pitchFamily="34" charset="0"/>
              <a:buChar char="•"/>
            </a:pPr>
            <a:r>
              <a:rPr lang="es-ES_tradnl" dirty="0"/>
              <a:t>Implementar histogramas de gradiente orientado HOG.</a:t>
            </a:r>
          </a:p>
          <a:p>
            <a:pPr marL="285750" indent="-285750" algn="just">
              <a:lnSpc>
                <a:spcPct val="150000"/>
              </a:lnSpc>
              <a:buFont typeface="Arial" panose="020B0604020202020204" pitchFamily="34" charset="0"/>
              <a:buChar char="•"/>
            </a:pPr>
            <a:r>
              <a:rPr lang="es-ES_tradnl" dirty="0"/>
              <a:t>Establecer algoritmos de clasificación SVM de acuerdo a la precisión de resultados.</a:t>
            </a:r>
          </a:p>
          <a:p>
            <a:pPr marL="285750" indent="-285750" algn="just">
              <a:lnSpc>
                <a:spcPct val="150000"/>
              </a:lnSpc>
              <a:buFont typeface="Arial" panose="020B0604020202020204" pitchFamily="34" charset="0"/>
              <a:buChar char="•"/>
            </a:pPr>
            <a:r>
              <a:rPr lang="es-ES_tradnl" dirty="0"/>
              <a:t>Analizar el desempeño del algoritmo de reconocimiento.</a:t>
            </a:r>
          </a:p>
          <a:p>
            <a:pPr marL="285750" indent="-285750" algn="just">
              <a:lnSpc>
                <a:spcPct val="150000"/>
              </a:lnSpc>
              <a:buFont typeface="Arial" panose="020B0604020202020204" pitchFamily="34" charset="0"/>
              <a:buChar char="•"/>
            </a:pPr>
            <a:r>
              <a:rPr lang="es-ES_tradnl" dirty="0"/>
              <a:t>Generar un documento con las evidencias del desarrollo del proyecto.</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endParaRPr lang="es-EC" dirty="0"/>
          </a:p>
        </p:txBody>
      </p:sp>
      <p:sp>
        <p:nvSpPr>
          <p:cNvPr id="24" name="Rectángulo 23"/>
          <p:cNvSpPr/>
          <p:nvPr/>
        </p:nvSpPr>
        <p:spPr>
          <a:xfrm>
            <a:off x="853098" y="2450476"/>
            <a:ext cx="3980159" cy="432677"/>
          </a:xfrm>
          <a:prstGeom prst="rect">
            <a:avLst/>
          </a:prstGeom>
          <a:solidFill>
            <a:schemeClr val="accent1">
              <a:lumMod val="40000"/>
              <a:lumOff val="6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Objetivos Específicos</a:t>
            </a:r>
          </a:p>
        </p:txBody>
      </p:sp>
    </p:spTree>
    <p:extLst>
      <p:ext uri="{BB962C8B-B14F-4D97-AF65-F5344CB8AC3E}">
        <p14:creationId xmlns:p14="http://schemas.microsoft.com/office/powerpoint/2010/main" val="4106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6</a:t>
            </a:fld>
            <a:endParaRPr lang="es-ES" sz="1600">
              <a:solidFill>
                <a:srgbClr val="888888"/>
              </a:solidFill>
            </a:endParaRPr>
          </a:p>
        </p:txBody>
      </p:sp>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163163"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Base de datos</a:t>
            </a:r>
          </a:p>
        </p:txBody>
      </p:sp>
      <p:sp>
        <p:nvSpPr>
          <p:cNvPr id="14" name="18 Rectángulo">
            <a:extLst>
              <a:ext uri="{FF2B5EF4-FFF2-40B4-BE49-F238E27FC236}">
                <a16:creationId xmlns:a16="http://schemas.microsoft.com/office/drawing/2014/main" id="{414A4B8B-276D-4555-B10C-440655F057DD}"/>
              </a:ext>
            </a:extLst>
          </p:cNvPr>
          <p:cNvSpPr/>
          <p:nvPr/>
        </p:nvSpPr>
        <p:spPr bwMode="auto">
          <a:xfrm>
            <a:off x="574378" y="882653"/>
            <a:ext cx="5381896" cy="572496"/>
          </a:xfrm>
          <a:prstGeom prst="rect">
            <a:avLst/>
          </a:prstGeom>
          <a:no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Abecedario</a:t>
            </a:r>
          </a:p>
        </p:txBody>
      </p:sp>
      <p:sp>
        <p:nvSpPr>
          <p:cNvPr id="15" name="18 Rectángulo">
            <a:extLst>
              <a:ext uri="{FF2B5EF4-FFF2-40B4-BE49-F238E27FC236}">
                <a16:creationId xmlns:a16="http://schemas.microsoft.com/office/drawing/2014/main" id="{0B3219E2-DDEB-4F2A-8347-10D4B09A06AE}"/>
              </a:ext>
            </a:extLst>
          </p:cNvPr>
          <p:cNvSpPr/>
          <p:nvPr/>
        </p:nvSpPr>
        <p:spPr bwMode="auto">
          <a:xfrm>
            <a:off x="574378" y="881685"/>
            <a:ext cx="5381896" cy="572496"/>
          </a:xfrm>
          <a:prstGeom prst="rect">
            <a:avLst/>
          </a:prstGeom>
          <a:no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Palabras y frases</a:t>
            </a:r>
          </a:p>
        </p:txBody>
      </p:sp>
      <p:graphicFrame>
        <p:nvGraphicFramePr>
          <p:cNvPr id="2" name="Diagrama 1">
            <a:extLst>
              <a:ext uri="{FF2B5EF4-FFF2-40B4-BE49-F238E27FC236}">
                <a16:creationId xmlns:a16="http://schemas.microsoft.com/office/drawing/2014/main" id="{FFFC69F7-2F06-47AC-91DC-B1A65BFDCE3B}"/>
              </a:ext>
            </a:extLst>
          </p:cNvPr>
          <p:cNvGraphicFramePr/>
          <p:nvPr>
            <p:extLst>
              <p:ext uri="{D42A27DB-BD31-4B8C-83A1-F6EECF244321}">
                <p14:modId xmlns:p14="http://schemas.microsoft.com/office/powerpoint/2010/main" val="1306890278"/>
              </p:ext>
            </p:extLst>
          </p:nvPr>
        </p:nvGraphicFramePr>
        <p:xfrm>
          <a:off x="998289" y="719666"/>
          <a:ext cx="10226181" cy="584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7B81AE23-7CBB-4D33-B41D-38E22EB831B9}"/>
              </a:ext>
            </a:extLst>
          </p:cNvPr>
          <p:cNvPicPr>
            <a:picLocks noChangeAspect="1"/>
          </p:cNvPicPr>
          <p:nvPr/>
        </p:nvPicPr>
        <p:blipFill>
          <a:blip r:embed="rId8"/>
          <a:stretch>
            <a:fillRect/>
          </a:stretch>
        </p:blipFill>
        <p:spPr>
          <a:xfrm>
            <a:off x="1115010" y="2093668"/>
            <a:ext cx="9961979" cy="2821232"/>
          </a:xfrm>
          <a:prstGeom prst="rect">
            <a:avLst/>
          </a:prstGeom>
        </p:spPr>
      </p:pic>
      <p:pic>
        <p:nvPicPr>
          <p:cNvPr id="13" name="Imagen 12">
            <a:extLst>
              <a:ext uri="{FF2B5EF4-FFF2-40B4-BE49-F238E27FC236}">
                <a16:creationId xmlns:a16="http://schemas.microsoft.com/office/drawing/2014/main" id="{984EEE30-7378-4F4E-8331-F508B4A9A3A5}"/>
              </a:ext>
            </a:extLst>
          </p:cNvPr>
          <p:cNvPicPr>
            <a:picLocks noChangeAspect="1"/>
          </p:cNvPicPr>
          <p:nvPr/>
        </p:nvPicPr>
        <p:blipFill>
          <a:blip r:embed="rId9"/>
          <a:stretch>
            <a:fillRect/>
          </a:stretch>
        </p:blipFill>
        <p:spPr>
          <a:xfrm>
            <a:off x="1115011" y="1672006"/>
            <a:ext cx="9961978" cy="4847218"/>
          </a:xfrm>
          <a:prstGeom prst="rect">
            <a:avLst/>
          </a:prstGeom>
        </p:spPr>
      </p:pic>
    </p:spTree>
    <p:extLst>
      <p:ext uri="{BB962C8B-B14F-4D97-AF65-F5344CB8AC3E}">
        <p14:creationId xmlns:p14="http://schemas.microsoft.com/office/powerpoint/2010/main" val="40935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E651039-DFEA-4E97-9E93-4948958926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55EECE8-0FDA-406F-A684-21EFBE869E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59F94C3A-CEB1-42D3-9CDC-8850439322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C323A65-9871-41B4-B1BB-88752C3D39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graphicEl>
                                              <a:dgm id="{8E651039-DFEA-4E97-9E93-494895892606}"/>
                                            </p:graphicEl>
                                          </p:spTgt>
                                        </p:tgtEl>
                                      </p:cBhvr>
                                    </p:animEffect>
                                    <p:set>
                                      <p:cBhvr>
                                        <p:cTn id="23" dur="1" fill="hold">
                                          <p:stCondLst>
                                            <p:cond delay="499"/>
                                          </p:stCondLst>
                                        </p:cTn>
                                        <p:tgtEl>
                                          <p:spTgt spid="2">
                                            <p:graphicEl>
                                              <a:dgm id="{8E651039-DFEA-4E97-9E93-494895892606}"/>
                                            </p:graphic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graphicEl>
                                              <a:dgm id="{455EECE8-0FDA-406F-A684-21EFBE869E78}"/>
                                            </p:graphicEl>
                                          </p:spTgt>
                                        </p:tgtEl>
                                      </p:cBhvr>
                                    </p:animEffect>
                                    <p:set>
                                      <p:cBhvr>
                                        <p:cTn id="28" dur="1" fill="hold">
                                          <p:stCondLst>
                                            <p:cond delay="499"/>
                                          </p:stCondLst>
                                        </p:cTn>
                                        <p:tgtEl>
                                          <p:spTgt spid="2">
                                            <p:graphicEl>
                                              <a:dgm id="{455EECE8-0FDA-406F-A684-21EFBE869E78}"/>
                                            </p:graphic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graphicEl>
                                              <a:dgm id="{59F94C3A-CEB1-42D3-9CDC-88504393229A}"/>
                                            </p:graphicEl>
                                          </p:spTgt>
                                        </p:tgtEl>
                                      </p:cBhvr>
                                    </p:animEffect>
                                    <p:set>
                                      <p:cBhvr>
                                        <p:cTn id="33" dur="1" fill="hold">
                                          <p:stCondLst>
                                            <p:cond delay="499"/>
                                          </p:stCondLst>
                                        </p:cTn>
                                        <p:tgtEl>
                                          <p:spTgt spid="2">
                                            <p:graphicEl>
                                              <a:dgm id="{59F94C3A-CEB1-42D3-9CDC-88504393229A}"/>
                                            </p:graphic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
                                            <p:graphicEl>
                                              <a:dgm id="{DC323A65-9871-41B4-B1BB-88752C3D39E4}"/>
                                            </p:graphicEl>
                                          </p:spTgt>
                                        </p:tgtEl>
                                      </p:cBhvr>
                                    </p:animEffect>
                                    <p:set>
                                      <p:cBhvr>
                                        <p:cTn id="38" dur="1" fill="hold">
                                          <p:stCondLst>
                                            <p:cond delay="499"/>
                                          </p:stCondLst>
                                        </p:cTn>
                                        <p:tgtEl>
                                          <p:spTgt spid="2">
                                            <p:graphicEl>
                                              <a:dgm id="{DC323A65-9871-41B4-B1BB-88752C3D39E4}"/>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Graphic spid="2" grpId="0">
        <p:bldSub>
          <a:bldDgm bld="one"/>
        </p:bldSub>
      </p:bldGraphic>
      <p:bldGraphic spid="2"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7</a:t>
            </a:fld>
            <a:endParaRPr lang="es-ES" sz="1600">
              <a:solidFill>
                <a:srgbClr val="888888"/>
              </a:solidFill>
            </a:endParaRPr>
          </a:p>
        </p:txBody>
      </p:sp>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584526"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Base de datos</a:t>
            </a:r>
          </a:p>
        </p:txBody>
      </p:sp>
      <p:sp>
        <p:nvSpPr>
          <p:cNvPr id="14" name="18 Rectángulo">
            <a:extLst>
              <a:ext uri="{FF2B5EF4-FFF2-40B4-BE49-F238E27FC236}">
                <a16:creationId xmlns:a16="http://schemas.microsoft.com/office/drawing/2014/main" id="{6F3249BA-4DC1-4D30-A892-FF5AF57BC381}"/>
              </a:ext>
            </a:extLst>
          </p:cNvPr>
          <p:cNvSpPr/>
          <p:nvPr/>
        </p:nvSpPr>
        <p:spPr bwMode="auto">
          <a:xfrm>
            <a:off x="6862350" y="51190"/>
            <a:ext cx="3260218" cy="480053"/>
          </a:xfrm>
          <a:prstGeom prst="rect">
            <a:avLst/>
          </a:prstGeom>
          <a:solidFill>
            <a:srgbClr val="3399FF"/>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Características</a:t>
            </a:r>
          </a:p>
        </p:txBody>
      </p:sp>
      <p:graphicFrame>
        <p:nvGraphicFramePr>
          <p:cNvPr id="21" name="Diagrama 20">
            <a:extLst>
              <a:ext uri="{FF2B5EF4-FFF2-40B4-BE49-F238E27FC236}">
                <a16:creationId xmlns:a16="http://schemas.microsoft.com/office/drawing/2014/main" id="{5ADD29CB-CCE6-4D1E-BE31-7994C4174C03}"/>
              </a:ext>
            </a:extLst>
          </p:cNvPr>
          <p:cNvGraphicFramePr/>
          <p:nvPr>
            <p:extLst>
              <p:ext uri="{D42A27DB-BD31-4B8C-83A1-F6EECF244321}">
                <p14:modId xmlns:p14="http://schemas.microsoft.com/office/powerpoint/2010/main" val="1431512208"/>
              </p:ext>
            </p:extLst>
          </p:nvPr>
        </p:nvGraphicFramePr>
        <p:xfrm>
          <a:off x="838200" y="693289"/>
          <a:ext cx="10510842" cy="584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8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graphicEl>
                                              <a:dgm id="{8E651039-DFEA-4E97-9E93-4948958926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graphicEl>
                                              <a:dgm id="{455EECE8-0FDA-406F-A684-21EFBE869E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graphicEl>
                                              <a:dgm id="{59F94C3A-CEB1-42D3-9CDC-8850439322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graphicEl>
                                              <a:dgm id="{DC323A65-9871-41B4-B1BB-88752C3D39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graphicEl>
                                              <a:dgm id="{80177A89-1C54-4CB3-BE14-08DBDD279B9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graphicEl>
                                              <a:dgm id="{DA9DCAC6-89FE-494A-9A5D-488C8C15B6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1">
                                            <p:graphicEl>
                                              <a:dgm id="{8E651039-DFEA-4E97-9E93-494895892606}"/>
                                            </p:graphicEl>
                                          </p:spTgt>
                                        </p:tgtEl>
                                      </p:cBhvr>
                                    </p:animEffect>
                                    <p:set>
                                      <p:cBhvr>
                                        <p:cTn id="31" dur="1" fill="hold">
                                          <p:stCondLst>
                                            <p:cond delay="499"/>
                                          </p:stCondLst>
                                        </p:cTn>
                                        <p:tgtEl>
                                          <p:spTgt spid="21">
                                            <p:graphicEl>
                                              <a:dgm id="{8E651039-DFEA-4E97-9E93-494895892606}"/>
                                            </p:graphic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1">
                                            <p:graphicEl>
                                              <a:dgm id="{455EECE8-0FDA-406F-A684-21EFBE869E78}"/>
                                            </p:graphicEl>
                                          </p:spTgt>
                                        </p:tgtEl>
                                      </p:cBhvr>
                                    </p:animEffect>
                                    <p:set>
                                      <p:cBhvr>
                                        <p:cTn id="36" dur="1" fill="hold">
                                          <p:stCondLst>
                                            <p:cond delay="499"/>
                                          </p:stCondLst>
                                        </p:cTn>
                                        <p:tgtEl>
                                          <p:spTgt spid="21">
                                            <p:graphicEl>
                                              <a:dgm id="{455EECE8-0FDA-406F-A684-21EFBE869E78}"/>
                                            </p:graphic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1">
                                            <p:graphicEl>
                                              <a:dgm id="{59F94C3A-CEB1-42D3-9CDC-88504393229A}"/>
                                            </p:graphicEl>
                                          </p:spTgt>
                                        </p:tgtEl>
                                      </p:cBhvr>
                                    </p:animEffect>
                                    <p:set>
                                      <p:cBhvr>
                                        <p:cTn id="41" dur="1" fill="hold">
                                          <p:stCondLst>
                                            <p:cond delay="499"/>
                                          </p:stCondLst>
                                        </p:cTn>
                                        <p:tgtEl>
                                          <p:spTgt spid="21">
                                            <p:graphicEl>
                                              <a:dgm id="{59F94C3A-CEB1-42D3-9CDC-88504393229A}"/>
                                            </p:graphic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1">
                                            <p:graphicEl>
                                              <a:dgm id="{DC323A65-9871-41B4-B1BB-88752C3D39E4}"/>
                                            </p:graphicEl>
                                          </p:spTgt>
                                        </p:tgtEl>
                                      </p:cBhvr>
                                    </p:animEffect>
                                    <p:set>
                                      <p:cBhvr>
                                        <p:cTn id="46" dur="1" fill="hold">
                                          <p:stCondLst>
                                            <p:cond delay="499"/>
                                          </p:stCondLst>
                                        </p:cTn>
                                        <p:tgtEl>
                                          <p:spTgt spid="21">
                                            <p:graphicEl>
                                              <a:dgm id="{DC323A65-9871-41B4-B1BB-88752C3D39E4}"/>
                                            </p:graphic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1">
                                            <p:graphicEl>
                                              <a:dgm id="{80177A89-1C54-4CB3-BE14-08DBDD279B9A}"/>
                                            </p:graphicEl>
                                          </p:spTgt>
                                        </p:tgtEl>
                                      </p:cBhvr>
                                    </p:animEffect>
                                    <p:set>
                                      <p:cBhvr>
                                        <p:cTn id="51" dur="1" fill="hold">
                                          <p:stCondLst>
                                            <p:cond delay="499"/>
                                          </p:stCondLst>
                                        </p:cTn>
                                        <p:tgtEl>
                                          <p:spTgt spid="21">
                                            <p:graphicEl>
                                              <a:dgm id="{80177A89-1C54-4CB3-BE14-08DBDD279B9A}"/>
                                            </p:graphic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1">
                                            <p:graphicEl>
                                              <a:dgm id="{DA9DCAC6-89FE-494A-9A5D-488C8C15B68F}"/>
                                            </p:graphicEl>
                                          </p:spTgt>
                                        </p:tgtEl>
                                      </p:cBhvr>
                                    </p:animEffect>
                                    <p:set>
                                      <p:cBhvr>
                                        <p:cTn id="56" dur="1" fill="hold">
                                          <p:stCondLst>
                                            <p:cond delay="499"/>
                                          </p:stCondLst>
                                        </p:cTn>
                                        <p:tgtEl>
                                          <p:spTgt spid="21">
                                            <p:graphicEl>
                                              <a:dgm id="{DA9DCAC6-89FE-494A-9A5D-488C8C15B68F}"/>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Graphic spid="21"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8</a:t>
            </a:fld>
            <a:endParaRPr lang="es-ES" sz="1600">
              <a:solidFill>
                <a:srgbClr val="888888"/>
              </a:solidFill>
            </a:endParaRPr>
          </a:p>
        </p:txBody>
      </p:sp>
      <p:sp>
        <p:nvSpPr>
          <p:cNvPr id="5" name="18 Rectángulo"/>
          <p:cNvSpPr/>
          <p:nvPr/>
        </p:nvSpPr>
        <p:spPr bwMode="auto">
          <a:xfrm>
            <a:off x="1058093" y="3471028"/>
            <a:ext cx="3600000" cy="572496"/>
          </a:xfrm>
          <a:prstGeom prst="rect">
            <a:avLst/>
          </a:prstGeom>
          <a:noFill/>
          <a:ln w="25400" cap="flat" cmpd="sng" algn="ctr">
            <a:solidFill>
              <a:schemeClr val="accent2">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HOG</a:t>
            </a:r>
          </a:p>
        </p:txBody>
      </p:sp>
      <p:sp>
        <p:nvSpPr>
          <p:cNvPr id="7" name="18 Rectángulo"/>
          <p:cNvSpPr/>
          <p:nvPr/>
        </p:nvSpPr>
        <p:spPr bwMode="auto">
          <a:xfrm>
            <a:off x="7408742" y="3541372"/>
            <a:ext cx="3600000" cy="572496"/>
          </a:xfrm>
          <a:prstGeom prst="rect">
            <a:avLst/>
          </a:prstGeom>
          <a:noFill/>
          <a:ln w="25400" cap="flat" cmpd="sng" algn="ctr">
            <a:solidFill>
              <a:schemeClr val="accent6">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Clasificador</a:t>
            </a:r>
          </a:p>
        </p:txBody>
      </p:sp>
      <p:sp>
        <p:nvSpPr>
          <p:cNvPr id="8" name="18 Rectángulo"/>
          <p:cNvSpPr/>
          <p:nvPr/>
        </p:nvSpPr>
        <p:spPr bwMode="auto">
          <a:xfrm>
            <a:off x="1058093" y="734052"/>
            <a:ext cx="3600000" cy="572496"/>
          </a:xfrm>
          <a:prstGeom prst="rect">
            <a:avLst/>
          </a:prstGeom>
          <a:no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Preprocesamiento</a:t>
            </a:r>
          </a:p>
        </p:txBody>
      </p:sp>
      <p:sp>
        <p:nvSpPr>
          <p:cNvPr id="9" name="18 Rectángulo"/>
          <p:cNvSpPr/>
          <p:nvPr/>
        </p:nvSpPr>
        <p:spPr bwMode="auto">
          <a:xfrm>
            <a:off x="7408742" y="732786"/>
            <a:ext cx="3600000" cy="572496"/>
          </a:xfrm>
          <a:prstGeom prst="rect">
            <a:avLst/>
          </a:prstGeom>
          <a:noFill/>
          <a:ln w="25400" cap="flat" cmpd="sng" algn="ctr">
            <a:solidFill>
              <a:schemeClr val="accent2">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PCA</a:t>
            </a:r>
          </a:p>
        </p:txBody>
      </p:sp>
      <p:pic>
        <p:nvPicPr>
          <p:cNvPr id="4" name="Imagen 3">
            <a:extLst>
              <a:ext uri="{FF2B5EF4-FFF2-40B4-BE49-F238E27FC236}">
                <a16:creationId xmlns:a16="http://schemas.microsoft.com/office/drawing/2014/main" id="{53C1B7FF-5523-4F3F-9369-729007F87278}"/>
              </a:ext>
            </a:extLst>
          </p:cNvPr>
          <p:cNvPicPr>
            <a:picLocks noChangeAspect="1"/>
          </p:cNvPicPr>
          <p:nvPr/>
        </p:nvPicPr>
        <p:blipFill>
          <a:blip r:embed="rId3"/>
          <a:stretch>
            <a:fillRect/>
          </a:stretch>
        </p:blipFill>
        <p:spPr>
          <a:xfrm>
            <a:off x="1502588" y="1381117"/>
            <a:ext cx="2664477" cy="2011680"/>
          </a:xfrm>
          <a:prstGeom prst="rect">
            <a:avLst/>
          </a:prstGeom>
        </p:spPr>
      </p:pic>
      <p:pic>
        <p:nvPicPr>
          <p:cNvPr id="6" name="Imagen 5">
            <a:extLst>
              <a:ext uri="{FF2B5EF4-FFF2-40B4-BE49-F238E27FC236}">
                <a16:creationId xmlns:a16="http://schemas.microsoft.com/office/drawing/2014/main" id="{F14FF661-5EBE-4531-9DDB-F662DC1AFB40}"/>
              </a:ext>
            </a:extLst>
          </p:cNvPr>
          <p:cNvPicPr>
            <a:picLocks noChangeAspect="1"/>
          </p:cNvPicPr>
          <p:nvPr/>
        </p:nvPicPr>
        <p:blipFill>
          <a:blip r:embed="rId4"/>
          <a:stretch>
            <a:fillRect/>
          </a:stretch>
        </p:blipFill>
        <p:spPr>
          <a:xfrm>
            <a:off x="1225220" y="4105713"/>
            <a:ext cx="3265746" cy="2560320"/>
          </a:xfrm>
          <a:prstGeom prst="rect">
            <a:avLst/>
          </a:prstGeom>
        </p:spPr>
      </p:pic>
      <p:pic>
        <p:nvPicPr>
          <p:cNvPr id="10" name="Imagen 9">
            <a:extLst>
              <a:ext uri="{FF2B5EF4-FFF2-40B4-BE49-F238E27FC236}">
                <a16:creationId xmlns:a16="http://schemas.microsoft.com/office/drawing/2014/main" id="{1CC1654D-5E7E-498F-86BC-668019F0D4D1}"/>
              </a:ext>
            </a:extLst>
          </p:cNvPr>
          <p:cNvPicPr>
            <a:picLocks noChangeAspect="1"/>
          </p:cNvPicPr>
          <p:nvPr/>
        </p:nvPicPr>
        <p:blipFill>
          <a:blip r:embed="rId5"/>
          <a:stretch>
            <a:fillRect/>
          </a:stretch>
        </p:blipFill>
        <p:spPr>
          <a:xfrm>
            <a:off x="7496320" y="1448514"/>
            <a:ext cx="3424843" cy="2011680"/>
          </a:xfrm>
          <a:prstGeom prst="rect">
            <a:avLst/>
          </a:prstGeom>
        </p:spPr>
      </p:pic>
      <p:pic>
        <p:nvPicPr>
          <p:cNvPr id="11" name="Imagen 10">
            <a:extLst>
              <a:ext uri="{FF2B5EF4-FFF2-40B4-BE49-F238E27FC236}">
                <a16:creationId xmlns:a16="http://schemas.microsoft.com/office/drawing/2014/main" id="{8A39017C-4BA3-4886-A4EB-44D07A6893A9}"/>
              </a:ext>
            </a:extLst>
          </p:cNvPr>
          <p:cNvPicPr>
            <a:picLocks noChangeAspect="1"/>
          </p:cNvPicPr>
          <p:nvPr/>
        </p:nvPicPr>
        <p:blipFill>
          <a:blip r:embed="rId6"/>
          <a:stretch>
            <a:fillRect/>
          </a:stretch>
        </p:blipFill>
        <p:spPr>
          <a:xfrm>
            <a:off x="7447999" y="4195046"/>
            <a:ext cx="3505248" cy="2560320"/>
          </a:xfrm>
          <a:prstGeom prst="rect">
            <a:avLst/>
          </a:prstGeom>
        </p:spPr>
      </p:pic>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584526"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Preprocesamiento</a:t>
            </a:r>
          </a:p>
        </p:txBody>
      </p:sp>
    </p:spTree>
    <p:extLst>
      <p:ext uri="{BB962C8B-B14F-4D97-AF65-F5344CB8AC3E}">
        <p14:creationId xmlns:p14="http://schemas.microsoft.com/office/powerpoint/2010/main" val="17535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5E-6 -1.11111E-6 L 0.26563 0.00139 " pathEditMode="relative" rAng="0" ptsTypes="AA">
                                      <p:cBhvr>
                                        <p:cTn id="50" dur="2000" fill="hold"/>
                                        <p:tgtEl>
                                          <p:spTgt spid="8"/>
                                        </p:tgtEl>
                                        <p:attrNameLst>
                                          <p:attrName>ppt_x</p:attrName>
                                          <p:attrName>ppt_y</p:attrName>
                                        </p:attrNameLst>
                                      </p:cBhvr>
                                      <p:rCtr x="13281" y="69"/>
                                    </p:animMotion>
                                  </p:childTnLst>
                                </p:cTn>
                              </p:par>
                              <p:par>
                                <p:cTn id="51" presetID="42" presetClass="path" presetSubtype="0" accel="50000" decel="50000" fill="hold" nodeType="withEffect">
                                  <p:stCondLst>
                                    <p:cond delay="0"/>
                                  </p:stCondLst>
                                  <p:childTnLst>
                                    <p:animMotion origin="layout" path="M -2.08333E-6 3.33333E-6 L 0.26745 -0.00047 " pathEditMode="relative" rAng="0" ptsTypes="AA">
                                      <p:cBhvr>
                                        <p:cTn id="52" dur="2000" fill="hold"/>
                                        <p:tgtEl>
                                          <p:spTgt spid="4"/>
                                        </p:tgtEl>
                                        <p:attrNameLst>
                                          <p:attrName>ppt_x</p:attrName>
                                          <p:attrName>ppt_y</p:attrName>
                                        </p:attrNameLst>
                                      </p:cBhvr>
                                      <p:rCtr x="1337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30630" y="52252"/>
            <a:ext cx="9570575"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Desarrollo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9</a:t>
            </a:fld>
            <a:endParaRPr lang="es-ES" sz="1600">
              <a:solidFill>
                <a:srgbClr val="888888"/>
              </a:solidFill>
            </a:endParaRPr>
          </a:p>
        </p:txBody>
      </p:sp>
      <p:sp>
        <p:nvSpPr>
          <p:cNvPr id="5" name="18 Rectángulo"/>
          <p:cNvSpPr/>
          <p:nvPr/>
        </p:nvSpPr>
        <p:spPr bwMode="auto">
          <a:xfrm>
            <a:off x="568192" y="1439713"/>
            <a:ext cx="3600000" cy="572496"/>
          </a:xfrm>
          <a:prstGeom prst="rect">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Redimensionamiento</a:t>
            </a:r>
          </a:p>
        </p:txBody>
      </p:sp>
      <p:sp>
        <p:nvSpPr>
          <p:cNvPr id="8" name="18 Rectángulo"/>
          <p:cNvSpPr/>
          <p:nvPr/>
        </p:nvSpPr>
        <p:spPr bwMode="auto">
          <a:xfrm>
            <a:off x="4296000" y="739890"/>
            <a:ext cx="3600000" cy="572496"/>
          </a:xfrm>
          <a:prstGeom prst="rect">
            <a:avLst/>
          </a:prstGeom>
          <a:no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Preprocesamiento</a:t>
            </a:r>
          </a:p>
        </p:txBody>
      </p:sp>
      <p:pic>
        <p:nvPicPr>
          <p:cNvPr id="4" name="Imagen 3">
            <a:extLst>
              <a:ext uri="{FF2B5EF4-FFF2-40B4-BE49-F238E27FC236}">
                <a16:creationId xmlns:a16="http://schemas.microsoft.com/office/drawing/2014/main" id="{53C1B7FF-5523-4F3F-9369-729007F87278}"/>
              </a:ext>
            </a:extLst>
          </p:cNvPr>
          <p:cNvPicPr>
            <a:picLocks noChangeAspect="1"/>
          </p:cNvPicPr>
          <p:nvPr/>
        </p:nvPicPr>
        <p:blipFill>
          <a:blip r:embed="rId3"/>
          <a:stretch>
            <a:fillRect/>
          </a:stretch>
        </p:blipFill>
        <p:spPr>
          <a:xfrm>
            <a:off x="4763761" y="1377075"/>
            <a:ext cx="2664477" cy="2011680"/>
          </a:xfrm>
          <a:prstGeom prst="rect">
            <a:avLst/>
          </a:prstGeom>
        </p:spPr>
      </p:pic>
      <p:sp>
        <p:nvSpPr>
          <p:cNvPr id="17" name="18 Rectángulo">
            <a:extLst>
              <a:ext uri="{FF2B5EF4-FFF2-40B4-BE49-F238E27FC236}">
                <a16:creationId xmlns:a16="http://schemas.microsoft.com/office/drawing/2014/main" id="{ED97EB4B-4452-4B20-A828-A0EF1FAE1F97}"/>
              </a:ext>
            </a:extLst>
          </p:cNvPr>
          <p:cNvSpPr/>
          <p:nvPr/>
        </p:nvSpPr>
        <p:spPr bwMode="auto">
          <a:xfrm>
            <a:off x="3538042" y="40652"/>
            <a:ext cx="6584526"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	Preprocesamiento</a:t>
            </a:r>
          </a:p>
        </p:txBody>
      </p:sp>
      <p:pic>
        <p:nvPicPr>
          <p:cNvPr id="2" name="Imagen 1">
            <a:extLst>
              <a:ext uri="{FF2B5EF4-FFF2-40B4-BE49-F238E27FC236}">
                <a16:creationId xmlns:a16="http://schemas.microsoft.com/office/drawing/2014/main" id="{DB3BF8F9-6617-4D7D-A27F-29A961017EE4}"/>
              </a:ext>
            </a:extLst>
          </p:cNvPr>
          <p:cNvPicPr>
            <a:picLocks noChangeAspect="1"/>
          </p:cNvPicPr>
          <p:nvPr/>
        </p:nvPicPr>
        <p:blipFill>
          <a:blip r:embed="rId4"/>
          <a:stretch>
            <a:fillRect/>
          </a:stretch>
        </p:blipFill>
        <p:spPr>
          <a:xfrm>
            <a:off x="234724" y="2086782"/>
            <a:ext cx="4231767" cy="1896133"/>
          </a:xfrm>
          <a:prstGeom prst="rect">
            <a:avLst/>
          </a:prstGeom>
        </p:spPr>
      </p:pic>
      <p:pic>
        <p:nvPicPr>
          <p:cNvPr id="12" name="Imagen 11">
            <a:extLst>
              <a:ext uri="{FF2B5EF4-FFF2-40B4-BE49-F238E27FC236}">
                <a16:creationId xmlns:a16="http://schemas.microsoft.com/office/drawing/2014/main" id="{034CE669-C90F-421B-AA7A-7909EB4FD81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6864" y="3892608"/>
            <a:ext cx="3330102" cy="2951296"/>
          </a:xfrm>
          <a:prstGeom prst="rect">
            <a:avLst/>
          </a:prstGeom>
        </p:spPr>
      </p:pic>
      <p:sp>
        <p:nvSpPr>
          <p:cNvPr id="20" name="18 Rectángulo">
            <a:extLst>
              <a:ext uri="{FF2B5EF4-FFF2-40B4-BE49-F238E27FC236}">
                <a16:creationId xmlns:a16="http://schemas.microsoft.com/office/drawing/2014/main" id="{AA56F14C-14BE-44ED-9E41-291999823BC5}"/>
              </a:ext>
            </a:extLst>
          </p:cNvPr>
          <p:cNvSpPr/>
          <p:nvPr/>
        </p:nvSpPr>
        <p:spPr bwMode="auto">
          <a:xfrm flipH="1">
            <a:off x="4322351" y="4457700"/>
            <a:ext cx="2209694" cy="477671"/>
          </a:xfrm>
          <a:prstGeom prst="homePlate">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Alineación</a:t>
            </a:r>
          </a:p>
        </p:txBody>
      </p:sp>
      <p:pic>
        <p:nvPicPr>
          <p:cNvPr id="13" name="Imagen 12">
            <a:extLst>
              <a:ext uri="{FF2B5EF4-FFF2-40B4-BE49-F238E27FC236}">
                <a16:creationId xmlns:a16="http://schemas.microsoft.com/office/drawing/2014/main" id="{072FC7BD-8972-47C4-B335-7FE2040440C8}"/>
              </a:ext>
            </a:extLst>
          </p:cNvPr>
          <p:cNvPicPr>
            <a:picLocks noChangeAspect="1"/>
          </p:cNvPicPr>
          <p:nvPr/>
        </p:nvPicPr>
        <p:blipFill rotWithShape="1">
          <a:blip r:embed="rId7"/>
          <a:srcRect l="50280"/>
          <a:stretch/>
        </p:blipFill>
        <p:spPr>
          <a:xfrm>
            <a:off x="8059814" y="4477950"/>
            <a:ext cx="2743199" cy="2188043"/>
          </a:xfrm>
          <a:prstGeom prst="rect">
            <a:avLst/>
          </a:prstGeom>
        </p:spPr>
      </p:pic>
      <p:sp>
        <p:nvSpPr>
          <p:cNvPr id="21" name="18 Rectángulo">
            <a:extLst>
              <a:ext uri="{FF2B5EF4-FFF2-40B4-BE49-F238E27FC236}">
                <a16:creationId xmlns:a16="http://schemas.microsoft.com/office/drawing/2014/main" id="{7A029F0C-5E77-4E4C-A97A-37B8D8981C29}"/>
              </a:ext>
            </a:extLst>
          </p:cNvPr>
          <p:cNvSpPr/>
          <p:nvPr/>
        </p:nvSpPr>
        <p:spPr bwMode="auto">
          <a:xfrm>
            <a:off x="5883242" y="5141230"/>
            <a:ext cx="2209694" cy="477671"/>
          </a:xfrm>
          <a:prstGeom prst="homePlate">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a:t>Segmentación</a:t>
            </a:r>
          </a:p>
        </p:txBody>
      </p:sp>
      <p:pic>
        <p:nvPicPr>
          <p:cNvPr id="14" name="Imagen 13">
            <a:extLst>
              <a:ext uri="{FF2B5EF4-FFF2-40B4-BE49-F238E27FC236}">
                <a16:creationId xmlns:a16="http://schemas.microsoft.com/office/drawing/2014/main" id="{EE879FC0-C9A0-4C39-B111-2578365C683C}"/>
              </a:ext>
            </a:extLst>
          </p:cNvPr>
          <p:cNvPicPr>
            <a:picLocks noChangeAspect="1"/>
          </p:cNvPicPr>
          <p:nvPr/>
        </p:nvPicPr>
        <p:blipFill>
          <a:blip r:embed="rId8"/>
          <a:stretch>
            <a:fillRect/>
          </a:stretch>
        </p:blipFill>
        <p:spPr>
          <a:xfrm>
            <a:off x="8117546" y="1277561"/>
            <a:ext cx="2752626" cy="2194661"/>
          </a:xfrm>
          <a:prstGeom prst="rect">
            <a:avLst/>
          </a:prstGeom>
        </p:spPr>
      </p:pic>
      <p:sp>
        <p:nvSpPr>
          <p:cNvPr id="22" name="18 Rectángulo">
            <a:extLst>
              <a:ext uri="{FF2B5EF4-FFF2-40B4-BE49-F238E27FC236}">
                <a16:creationId xmlns:a16="http://schemas.microsoft.com/office/drawing/2014/main" id="{1AF90C48-B91C-4322-ACCC-F169EC11FDDA}"/>
              </a:ext>
            </a:extLst>
          </p:cNvPr>
          <p:cNvSpPr/>
          <p:nvPr/>
        </p:nvSpPr>
        <p:spPr bwMode="auto">
          <a:xfrm rot="5400000" flipH="1">
            <a:off x="9001119" y="3726125"/>
            <a:ext cx="985478" cy="477671"/>
          </a:xfrm>
          <a:prstGeom prst="leftRightArrow">
            <a:avLst/>
          </a:prstGeom>
          <a:noFill/>
          <a:ln w="25400" cap="flat" cmpd="sng" algn="ctr">
            <a:solidFill>
              <a:schemeClr val="tx1">
                <a:lumMod val="85000"/>
                <a:lumOff val="1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vert270" wrap="square" lIns="60959" tIns="60959" rIns="60959" bIns="60959" numCol="1" rtlCol="0" anchor="ctr" anchorCtr="0" compatLnSpc="1"/>
          <a:lstStyle/>
          <a:p>
            <a:pPr lvl="0" algn="ctr"/>
            <a:r>
              <a:rPr lang="es-EC" dirty="0"/>
              <a:t>AND</a:t>
            </a:r>
          </a:p>
        </p:txBody>
      </p:sp>
      <p:sp>
        <p:nvSpPr>
          <p:cNvPr id="23" name="18 Rectángulo">
            <a:extLst>
              <a:ext uri="{FF2B5EF4-FFF2-40B4-BE49-F238E27FC236}">
                <a16:creationId xmlns:a16="http://schemas.microsoft.com/office/drawing/2014/main" id="{20FADA1B-61B1-43F9-9C4D-B9FF7622FD0B}"/>
              </a:ext>
            </a:extLst>
          </p:cNvPr>
          <p:cNvSpPr/>
          <p:nvPr/>
        </p:nvSpPr>
        <p:spPr bwMode="auto">
          <a:xfrm>
            <a:off x="4304791" y="735935"/>
            <a:ext cx="3600000" cy="572496"/>
          </a:xfrm>
          <a:prstGeom prst="rect">
            <a:avLst/>
          </a:prstGeom>
          <a:noFill/>
          <a:ln w="25400" cap="flat" cmpd="sng" algn="ctr">
            <a:solidFill>
              <a:schemeClr val="accent5">
                <a:lumMod val="75000"/>
              </a:schemeClr>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RESULTADO FINAL</a:t>
            </a:r>
          </a:p>
        </p:txBody>
      </p:sp>
    </p:spTree>
    <p:extLst>
      <p:ext uri="{BB962C8B-B14F-4D97-AF65-F5344CB8AC3E}">
        <p14:creationId xmlns:p14="http://schemas.microsoft.com/office/powerpoint/2010/main" val="37637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0" grpId="0" animBg="1"/>
      <p:bldP spid="21" grpId="0" animBg="1"/>
      <p:bldP spid="22" grpId="0" animBg="1"/>
      <p:bldP spid="2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TotalTime>
  <Words>1270</Words>
  <Application>Microsoft Office PowerPoint</Application>
  <PresentationFormat>Panorámica</PresentationFormat>
  <Paragraphs>192</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Helvetica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Juan Pablo Lopez Goyez</dc:creator>
  <cp:lastModifiedBy>liss estefy</cp:lastModifiedBy>
  <cp:revision>174</cp:revision>
  <dcterms:created xsi:type="dcterms:W3CDTF">2017-08-13T23:40:25Z</dcterms:created>
  <dcterms:modified xsi:type="dcterms:W3CDTF">2019-07-02T04:50:32Z</dcterms:modified>
</cp:coreProperties>
</file>