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ECAFC84-DD7D-4564-A3A8-B38CF4FA1768}">
  <a:tblStyle styleId="{7ECAFC84-DD7D-4564-A3A8-B38CF4FA176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C"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a:p>
            <a:pPr indent="0" lvl="0" marL="0" rtl="0" algn="l">
              <a:lnSpc>
                <a:spcPct val="100000"/>
              </a:lnSpc>
              <a:spcBef>
                <a:spcPts val="0"/>
              </a:spcBef>
              <a:spcAft>
                <a:spcPts val="0"/>
              </a:spcAft>
              <a:buSzPts val="1400"/>
              <a:buNone/>
            </a:pPr>
            <a:r>
              <a:rPr lang="es-EC"/>
              <a:t>Buenas tardes amigos ingenieros y familiares, agradezco la presencia del ingeniero rubén león director del proyecto de investigación, al doctor alexis tinoco docente designado por el departamento, al ingeniero freddy acosta director subrogante de la carrera de telecomunicaciones y a la abogada ana naranjo por su presencia </a:t>
            </a:r>
            <a:endParaRPr/>
          </a:p>
          <a:p>
            <a:pPr indent="0" lvl="0" marL="0" rtl="0" algn="l">
              <a:lnSpc>
                <a:spcPct val="100000"/>
              </a:lnSpc>
              <a:spcBef>
                <a:spcPts val="0"/>
              </a:spcBef>
              <a:spcAft>
                <a:spcPts val="0"/>
              </a:spcAft>
              <a:buSzPts val="1400"/>
              <a:buNone/>
            </a:pPr>
            <a:r>
              <a:rPr lang="es-EC"/>
              <a:t>No importa que tan lento vayas mientras no te detengas. Confucio</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235" name="Google Shape;23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254" name="Google Shape;2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271" name="Google Shape;27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289" name="Google Shape;2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CHRITSIAN</a:t>
            </a:r>
            <a:endParaRPr/>
          </a:p>
        </p:txBody>
      </p:sp>
      <p:sp>
        <p:nvSpPr>
          <p:cNvPr id="305" name="Google Shape;3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322" name="Google Shape;32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340" name="Google Shape;34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359" name="Google Shape;35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378" name="Google Shape;37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395" name="Google Shape;3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s-EC"/>
              <a:t>El dia de hoy deseamos invitarles a que piensen, que pasaría si en el lugar donde viven y sus alrededores se vieran interrumpidas las comunicaciones, ya sea tv, radio o internet.</a:t>
            </a:r>
            <a:endParaRPr/>
          </a:p>
          <a:p>
            <a:pPr indent="0" lvl="0" marL="0" rtl="0" algn="l">
              <a:lnSpc>
                <a:spcPct val="100000"/>
              </a:lnSpc>
              <a:spcBef>
                <a:spcPts val="0"/>
              </a:spcBef>
              <a:spcAft>
                <a:spcPts val="0"/>
              </a:spcAft>
              <a:buClr>
                <a:schemeClr val="dk1"/>
              </a:buClr>
              <a:buSzPts val="1100"/>
              <a:buFont typeface="Arial"/>
              <a:buNone/>
            </a:pPr>
            <a:r>
              <a:rPr lang="es-EC"/>
              <a:t>Mi nombre es Christian Recalde y mi compañero Miguel Acevedo y vamos a presentarles y vamos a presentarles el trabajo de titulacion….</a:t>
            </a:r>
            <a:endParaRPr/>
          </a:p>
        </p:txBody>
      </p:sp>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415" name="Google Shape;41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437" name="Google Shape;43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455" name="Google Shape;4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a:t>
            </a:r>
            <a:endParaRPr/>
          </a:p>
        </p:txBody>
      </p:sp>
      <p:sp>
        <p:nvSpPr>
          <p:cNvPr id="473" name="Google Shape;47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492" name="Google Shape;49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509" name="Google Shape;5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529" name="Google Shape;52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546" name="Google Shape;54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CHTISTIAN</a:t>
            </a:r>
            <a:endParaRPr/>
          </a:p>
        </p:txBody>
      </p:sp>
      <p:sp>
        <p:nvSpPr>
          <p:cNvPr id="563" name="Google Shape;5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MIGUEL</a:t>
            </a:r>
            <a:endParaRPr/>
          </a:p>
        </p:txBody>
      </p:sp>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s-EC"/>
              <a:t>migue</a:t>
            </a:r>
            <a:endParaRPr/>
          </a:p>
        </p:txBody>
      </p:sp>
      <p:sp>
        <p:nvSpPr>
          <p:cNvPr id="125" name="Google Shape;125;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s-EC"/>
              <a:t>MIGUEL</a:t>
            </a:r>
            <a:endParaRPr/>
          </a:p>
        </p:txBody>
      </p:sp>
      <p:sp>
        <p:nvSpPr>
          <p:cNvPr id="143" name="Google Shape;143;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160" name="Google Shape;1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CHRISTIAN</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193" name="Google Shape;193;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MIGUE</a:t>
            </a:r>
            <a:endParaRPr/>
          </a:p>
        </p:txBody>
      </p:sp>
      <p:sp>
        <p:nvSpPr>
          <p:cNvPr id="218" name="Google Shape;21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 name="Google Shape;2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4" name="Google Shape;2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8.jpg"/><Relationship Id="rId6"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10.jpg"/><Relationship Id="rId7"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png"/><Relationship Id="rId7"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b="0" l="0" r="0" t="0"/>
          <a:stretch/>
        </p:blipFill>
        <p:spPr>
          <a:xfrm>
            <a:off x="17253" y="34506"/>
            <a:ext cx="12191999" cy="6858001"/>
          </a:xfrm>
          <a:prstGeom prst="rect">
            <a:avLst/>
          </a:prstGeom>
          <a:noFill/>
          <a:ln>
            <a:noFill/>
          </a:ln>
        </p:spPr>
      </p:pic>
      <p:sp>
        <p:nvSpPr>
          <p:cNvPr id="89" name="Google Shape;89;p13"/>
          <p:cNvSpPr txBox="1"/>
          <p:nvPr>
            <p:ph idx="1" type="body"/>
          </p:nvPr>
        </p:nvSpPr>
        <p:spPr>
          <a:xfrm>
            <a:off x="1252268" y="2639682"/>
            <a:ext cx="10515600" cy="1949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None/>
            </a:pPr>
            <a:r>
              <a:rPr i="1" lang="es-EC" sz="5400">
                <a:latin typeface="Times New Roman"/>
                <a:ea typeface="Times New Roman"/>
                <a:cs typeface="Times New Roman"/>
                <a:sym typeface="Times New Roman"/>
              </a:rPr>
              <a:t>No importa qué tan lento vayas mientras no te detengas.</a:t>
            </a:r>
            <a:endParaRPr i="1" sz="5400">
              <a:latin typeface="Times New Roman"/>
              <a:ea typeface="Times New Roman"/>
              <a:cs typeface="Times New Roman"/>
              <a:sym typeface="Times New Roman"/>
            </a:endParaRPr>
          </a:p>
        </p:txBody>
      </p:sp>
      <p:sp>
        <p:nvSpPr>
          <p:cNvPr id="90" name="Google Shape;90;p13"/>
          <p:cNvSpPr txBox="1"/>
          <p:nvPr/>
        </p:nvSpPr>
        <p:spPr>
          <a:xfrm>
            <a:off x="1219200" y="2866967"/>
            <a:ext cx="9753600" cy="11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6" name="Shape 236"/>
        <p:cNvGrpSpPr/>
        <p:nvPr/>
      </p:nvGrpSpPr>
      <p:grpSpPr>
        <a:xfrm>
          <a:off x="0" y="0"/>
          <a:ext cx="0" cy="0"/>
          <a:chOff x="0" y="0"/>
          <a:chExt cx="0" cy="0"/>
        </a:xfrm>
      </p:grpSpPr>
      <p:grpSp>
        <p:nvGrpSpPr>
          <p:cNvPr id="237" name="Google Shape;237;p22"/>
          <p:cNvGrpSpPr/>
          <p:nvPr/>
        </p:nvGrpSpPr>
        <p:grpSpPr>
          <a:xfrm>
            <a:off x="750126" y="-51316"/>
            <a:ext cx="11389190" cy="997500"/>
            <a:chOff x="1390" y="0"/>
            <a:chExt cx="11389190" cy="997500"/>
          </a:xfrm>
        </p:grpSpPr>
        <p:sp>
          <p:nvSpPr>
            <p:cNvPr id="238" name="Google Shape;238;p22"/>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2"/>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240" name="Google Shape;240;p22"/>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2"/>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  </a:t>
              </a:r>
              <a:endParaRPr b="0" i="0" sz="1000" u="none" cap="none" strike="noStrike">
                <a:solidFill>
                  <a:srgbClr val="000000"/>
                </a:solidFill>
                <a:latin typeface="Arial"/>
                <a:ea typeface="Arial"/>
                <a:cs typeface="Arial"/>
                <a:sym typeface="Arial"/>
              </a:endParaRPr>
            </a:p>
          </p:txBody>
        </p:sp>
        <p:sp>
          <p:nvSpPr>
            <p:cNvPr id="242" name="Google Shape;242;p22"/>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2"/>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chemeClr val="lt1"/>
                </a:buClr>
                <a:buSzPts val="1200"/>
                <a:buFont typeface="Calibri"/>
                <a:buNone/>
              </a:pPr>
              <a:r>
                <a:rPr b="0" i="0" lang="es-EC" sz="1200" u="none" cap="none" strike="noStrike">
                  <a:solidFill>
                    <a:schemeClr val="lt1"/>
                  </a:solidFill>
                  <a:latin typeface="Arial"/>
                  <a:ea typeface="Arial"/>
                  <a:cs typeface="Arial"/>
                  <a:sym typeface="Arial"/>
                </a:rPr>
                <a:t>IMPLEMENTACIÓN</a:t>
              </a:r>
              <a:endParaRPr b="0" i="0" sz="1200" u="none" cap="none" strike="noStrike">
                <a:solidFill>
                  <a:schemeClr val="lt1"/>
                </a:solidFill>
                <a:latin typeface="Arial"/>
                <a:ea typeface="Arial"/>
                <a:cs typeface="Arial"/>
                <a:sym typeface="Arial"/>
              </a:endParaRPr>
            </a:p>
          </p:txBody>
        </p:sp>
        <p:sp>
          <p:nvSpPr>
            <p:cNvPr id="244" name="Google Shape;244;p22"/>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2"/>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246" name="Google Shape;246;p22"/>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2"/>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248" name="Google Shape;248;p22"/>
          <p:cNvPicPr preferRelativeResize="0"/>
          <p:nvPr/>
        </p:nvPicPr>
        <p:blipFill rotWithShape="1">
          <a:blip r:embed="rId4">
            <a:alphaModFix/>
          </a:blip>
          <a:srcRect b="0" l="612" r="671" t="0"/>
          <a:stretch/>
        </p:blipFill>
        <p:spPr>
          <a:xfrm rot="-5400000">
            <a:off x="1784833" y="2212980"/>
            <a:ext cx="2376806" cy="3214369"/>
          </a:xfrm>
          <a:prstGeom prst="rect">
            <a:avLst/>
          </a:prstGeom>
          <a:noFill/>
          <a:ln>
            <a:noFill/>
          </a:ln>
        </p:spPr>
      </p:pic>
      <p:pic>
        <p:nvPicPr>
          <p:cNvPr id="249" name="Google Shape;249;p22"/>
          <p:cNvPicPr preferRelativeResize="0"/>
          <p:nvPr/>
        </p:nvPicPr>
        <p:blipFill rotWithShape="1">
          <a:blip r:embed="rId5">
            <a:alphaModFix/>
          </a:blip>
          <a:srcRect b="9877" l="15879" r="15231" t="0"/>
          <a:stretch/>
        </p:blipFill>
        <p:spPr>
          <a:xfrm>
            <a:off x="4917464" y="2599060"/>
            <a:ext cx="2771138" cy="2719706"/>
          </a:xfrm>
          <a:prstGeom prst="rect">
            <a:avLst/>
          </a:prstGeom>
          <a:noFill/>
          <a:ln>
            <a:noFill/>
          </a:ln>
        </p:spPr>
      </p:pic>
      <p:pic>
        <p:nvPicPr>
          <p:cNvPr id="250" name="Google Shape;250;p22"/>
          <p:cNvPicPr preferRelativeResize="0"/>
          <p:nvPr/>
        </p:nvPicPr>
        <p:blipFill rotWithShape="1">
          <a:blip r:embed="rId6">
            <a:alphaModFix/>
          </a:blip>
          <a:srcRect b="0" l="0" r="0" t="0"/>
          <a:stretch/>
        </p:blipFill>
        <p:spPr>
          <a:xfrm>
            <a:off x="8025646" y="2599060"/>
            <a:ext cx="3211831" cy="2442211"/>
          </a:xfrm>
          <a:prstGeom prst="rect">
            <a:avLst/>
          </a:prstGeom>
          <a:noFill/>
          <a:ln>
            <a:noFill/>
          </a:ln>
        </p:spPr>
      </p:pic>
      <p:sp>
        <p:nvSpPr>
          <p:cNvPr id="251" name="Google Shape;251;p22"/>
          <p:cNvSpPr txBox="1"/>
          <p:nvPr/>
        </p:nvSpPr>
        <p:spPr>
          <a:xfrm>
            <a:off x="1500996" y="1190445"/>
            <a:ext cx="5382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DIAGNOSTICO – AR 500A100</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5" name="Shape 255"/>
        <p:cNvGrpSpPr/>
        <p:nvPr/>
      </p:nvGrpSpPr>
      <p:grpSpPr>
        <a:xfrm>
          <a:off x="0" y="0"/>
          <a:ext cx="0" cy="0"/>
          <a:chOff x="0" y="0"/>
          <a:chExt cx="0" cy="0"/>
        </a:xfrm>
      </p:grpSpPr>
      <p:grpSp>
        <p:nvGrpSpPr>
          <p:cNvPr id="256" name="Google Shape;256;p23"/>
          <p:cNvGrpSpPr/>
          <p:nvPr/>
        </p:nvGrpSpPr>
        <p:grpSpPr>
          <a:xfrm>
            <a:off x="750126" y="-51316"/>
            <a:ext cx="11389190" cy="997500"/>
            <a:chOff x="1390" y="0"/>
            <a:chExt cx="11389190" cy="997500"/>
          </a:xfrm>
        </p:grpSpPr>
        <p:sp>
          <p:nvSpPr>
            <p:cNvPr id="257" name="Google Shape;257;p23"/>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3"/>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259" name="Google Shape;259;p23"/>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3"/>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261" name="Google Shape;261;p23"/>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3"/>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263" name="Google Shape;263;p23"/>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3"/>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265" name="Google Shape;265;p23"/>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3"/>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267" name="Google Shape;267;p23"/>
          <p:cNvPicPr preferRelativeResize="0"/>
          <p:nvPr/>
        </p:nvPicPr>
        <p:blipFill rotWithShape="1">
          <a:blip r:embed="rId4">
            <a:alphaModFix/>
          </a:blip>
          <a:srcRect b="25473" l="3955" r="2534" t="15913"/>
          <a:stretch/>
        </p:blipFill>
        <p:spPr>
          <a:xfrm>
            <a:off x="2727463" y="2918959"/>
            <a:ext cx="5872690" cy="2852403"/>
          </a:xfrm>
          <a:prstGeom prst="rect">
            <a:avLst/>
          </a:prstGeom>
          <a:noFill/>
          <a:ln>
            <a:noFill/>
          </a:ln>
        </p:spPr>
      </p:pic>
      <p:sp>
        <p:nvSpPr>
          <p:cNvPr id="268" name="Google Shape;268;p23"/>
          <p:cNvSpPr txBox="1"/>
          <p:nvPr/>
        </p:nvSpPr>
        <p:spPr>
          <a:xfrm>
            <a:off x="3174521" y="1377640"/>
            <a:ext cx="6832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C" sz="2400" u="none" cap="none" strike="noStrike">
                <a:solidFill>
                  <a:schemeClr val="dk1"/>
                </a:solidFill>
                <a:latin typeface="Calibri"/>
                <a:ea typeface="Calibri"/>
                <a:cs typeface="Calibri"/>
                <a:sym typeface="Calibri"/>
              </a:rPr>
              <a:t>ETAPAS DE FUNCIONAMIENTO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2" name="Shape 272"/>
        <p:cNvGrpSpPr/>
        <p:nvPr/>
      </p:nvGrpSpPr>
      <p:grpSpPr>
        <a:xfrm>
          <a:off x="0" y="0"/>
          <a:ext cx="0" cy="0"/>
          <a:chOff x="0" y="0"/>
          <a:chExt cx="0" cy="0"/>
        </a:xfrm>
      </p:grpSpPr>
      <p:grpSp>
        <p:nvGrpSpPr>
          <p:cNvPr id="273" name="Google Shape;273;p24"/>
          <p:cNvGrpSpPr/>
          <p:nvPr/>
        </p:nvGrpSpPr>
        <p:grpSpPr>
          <a:xfrm>
            <a:off x="750126" y="-51316"/>
            <a:ext cx="11389190" cy="997500"/>
            <a:chOff x="1390" y="0"/>
            <a:chExt cx="11389190" cy="997500"/>
          </a:xfrm>
        </p:grpSpPr>
        <p:sp>
          <p:nvSpPr>
            <p:cNvPr id="274" name="Google Shape;274;p24"/>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4"/>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276" name="Google Shape;276;p24"/>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24"/>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278" name="Google Shape;278;p24"/>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4"/>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280" name="Google Shape;280;p24"/>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4"/>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282" name="Google Shape;282;p24"/>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4"/>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284" name="Google Shape;284;p24"/>
          <p:cNvPicPr preferRelativeResize="0"/>
          <p:nvPr/>
        </p:nvPicPr>
        <p:blipFill rotWithShape="1">
          <a:blip r:embed="rId4">
            <a:alphaModFix/>
          </a:blip>
          <a:srcRect b="12302" l="9482" r="7412" t="37664"/>
          <a:stretch/>
        </p:blipFill>
        <p:spPr>
          <a:xfrm>
            <a:off x="1670732" y="1515398"/>
            <a:ext cx="4276725" cy="1480819"/>
          </a:xfrm>
          <a:prstGeom prst="rect">
            <a:avLst/>
          </a:prstGeom>
          <a:noFill/>
          <a:ln>
            <a:noFill/>
          </a:ln>
        </p:spPr>
      </p:pic>
      <p:pic>
        <p:nvPicPr>
          <p:cNvPr id="285" name="Google Shape;285;p24"/>
          <p:cNvPicPr preferRelativeResize="0"/>
          <p:nvPr/>
        </p:nvPicPr>
        <p:blipFill rotWithShape="1">
          <a:blip r:embed="rId5">
            <a:alphaModFix/>
          </a:blip>
          <a:srcRect b="34332" l="36501" r="27444" t="10139"/>
          <a:stretch/>
        </p:blipFill>
        <p:spPr>
          <a:xfrm rot="-5400000">
            <a:off x="3249597" y="1630161"/>
            <a:ext cx="2296959" cy="5454688"/>
          </a:xfrm>
          <a:prstGeom prst="rect">
            <a:avLst/>
          </a:prstGeom>
          <a:noFill/>
          <a:ln>
            <a:noFill/>
          </a:ln>
        </p:spPr>
      </p:pic>
      <p:pic>
        <p:nvPicPr>
          <p:cNvPr id="286" name="Google Shape;286;p24"/>
          <p:cNvPicPr preferRelativeResize="0"/>
          <p:nvPr/>
        </p:nvPicPr>
        <p:blipFill rotWithShape="1">
          <a:blip r:embed="rId6">
            <a:alphaModFix/>
          </a:blip>
          <a:srcRect b="13385" l="28375" r="47524" t="46225"/>
          <a:stretch/>
        </p:blipFill>
        <p:spPr>
          <a:xfrm>
            <a:off x="7462395" y="1515397"/>
            <a:ext cx="4235023" cy="3990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0" name="Shape 290"/>
        <p:cNvGrpSpPr/>
        <p:nvPr/>
      </p:nvGrpSpPr>
      <p:grpSpPr>
        <a:xfrm>
          <a:off x="0" y="0"/>
          <a:ext cx="0" cy="0"/>
          <a:chOff x="0" y="0"/>
          <a:chExt cx="0" cy="0"/>
        </a:xfrm>
      </p:grpSpPr>
      <p:grpSp>
        <p:nvGrpSpPr>
          <p:cNvPr id="291" name="Google Shape;291;p25"/>
          <p:cNvGrpSpPr/>
          <p:nvPr/>
        </p:nvGrpSpPr>
        <p:grpSpPr>
          <a:xfrm>
            <a:off x="750126" y="-51316"/>
            <a:ext cx="11389190" cy="997500"/>
            <a:chOff x="1390" y="0"/>
            <a:chExt cx="11389190" cy="997500"/>
          </a:xfrm>
        </p:grpSpPr>
        <p:sp>
          <p:nvSpPr>
            <p:cNvPr id="292" name="Google Shape;292;p25"/>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5"/>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294" name="Google Shape;294;p25"/>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5"/>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296" name="Google Shape;296;p25"/>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5"/>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298" name="Google Shape;298;p25"/>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5"/>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300" name="Google Shape;300;p25"/>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5"/>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302" name="Google Shape;302;p25"/>
          <p:cNvPicPr preferRelativeResize="0"/>
          <p:nvPr/>
        </p:nvPicPr>
        <p:blipFill rotWithShape="1">
          <a:blip r:embed="rId4">
            <a:alphaModFix/>
          </a:blip>
          <a:srcRect b="-2029" l="10118" r="22245" t="8518"/>
          <a:stretch/>
        </p:blipFill>
        <p:spPr>
          <a:xfrm>
            <a:off x="3416060" y="1207699"/>
            <a:ext cx="5865963" cy="47962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6" name="Shape 306"/>
        <p:cNvGrpSpPr/>
        <p:nvPr/>
      </p:nvGrpSpPr>
      <p:grpSpPr>
        <a:xfrm>
          <a:off x="0" y="0"/>
          <a:ext cx="0" cy="0"/>
          <a:chOff x="0" y="0"/>
          <a:chExt cx="0" cy="0"/>
        </a:xfrm>
      </p:grpSpPr>
      <p:grpSp>
        <p:nvGrpSpPr>
          <p:cNvPr id="307" name="Google Shape;307;p26"/>
          <p:cNvGrpSpPr/>
          <p:nvPr/>
        </p:nvGrpSpPr>
        <p:grpSpPr>
          <a:xfrm>
            <a:off x="750126" y="-51316"/>
            <a:ext cx="11389190" cy="997500"/>
            <a:chOff x="1390" y="0"/>
            <a:chExt cx="11389190" cy="997500"/>
          </a:xfrm>
        </p:grpSpPr>
        <p:sp>
          <p:nvSpPr>
            <p:cNvPr id="308" name="Google Shape;308;p26"/>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6"/>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310" name="Google Shape;310;p26"/>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6"/>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312" name="Google Shape;312;p26"/>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6"/>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314" name="Google Shape;314;p26"/>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6"/>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316" name="Google Shape;316;p26"/>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6"/>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318" name="Google Shape;318;p26"/>
          <p:cNvPicPr preferRelativeResize="0"/>
          <p:nvPr/>
        </p:nvPicPr>
        <p:blipFill rotWithShape="1">
          <a:blip r:embed="rId4">
            <a:alphaModFix/>
          </a:blip>
          <a:srcRect b="24392" l="31019" r="22431" t="25999"/>
          <a:stretch/>
        </p:blipFill>
        <p:spPr>
          <a:xfrm>
            <a:off x="6913466" y="1677471"/>
            <a:ext cx="4421644" cy="3416320"/>
          </a:xfrm>
          <a:prstGeom prst="rect">
            <a:avLst/>
          </a:prstGeom>
          <a:noFill/>
          <a:ln>
            <a:noFill/>
          </a:ln>
        </p:spPr>
      </p:pic>
      <p:sp>
        <p:nvSpPr>
          <p:cNvPr id="319" name="Google Shape;319;p26"/>
          <p:cNvSpPr/>
          <p:nvPr/>
        </p:nvSpPr>
        <p:spPr>
          <a:xfrm>
            <a:off x="1457829" y="1677471"/>
            <a:ext cx="4986900" cy="341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s-EC" sz="2400" u="none" cap="none" strike="noStrike">
                <a:solidFill>
                  <a:schemeClr val="dk1"/>
                </a:solidFill>
                <a:latin typeface="Times New Roman"/>
                <a:ea typeface="Times New Roman"/>
                <a:cs typeface="Times New Roman"/>
                <a:sym typeface="Times New Roman"/>
              </a:rPr>
              <a:t>Para cada una de las etapas de potencia del amplificador se aplicó una señal de entrada con el generador de señales en -30dBm y verificando su comportamiento con el analizador de espectros y con un atenuador de potencia en su entrada y se obtuvo medida de la potencia como se ilustra en la Figura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3" name="Shape 323"/>
        <p:cNvGrpSpPr/>
        <p:nvPr/>
      </p:nvGrpSpPr>
      <p:grpSpPr>
        <a:xfrm>
          <a:off x="0" y="0"/>
          <a:ext cx="0" cy="0"/>
          <a:chOff x="0" y="0"/>
          <a:chExt cx="0" cy="0"/>
        </a:xfrm>
      </p:grpSpPr>
      <p:grpSp>
        <p:nvGrpSpPr>
          <p:cNvPr id="324" name="Google Shape;324;p27"/>
          <p:cNvGrpSpPr/>
          <p:nvPr/>
        </p:nvGrpSpPr>
        <p:grpSpPr>
          <a:xfrm>
            <a:off x="750126" y="-51316"/>
            <a:ext cx="11389190" cy="997500"/>
            <a:chOff x="1390" y="0"/>
            <a:chExt cx="11389190" cy="997500"/>
          </a:xfrm>
        </p:grpSpPr>
        <p:sp>
          <p:nvSpPr>
            <p:cNvPr id="325" name="Google Shape;325;p27"/>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7"/>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327" name="Google Shape;327;p27"/>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27"/>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329" name="Google Shape;329;p27"/>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7"/>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331" name="Google Shape;331;p27"/>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7"/>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333" name="Google Shape;333;p27"/>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7"/>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335" name="Google Shape;335;p27"/>
          <p:cNvPicPr preferRelativeResize="0"/>
          <p:nvPr/>
        </p:nvPicPr>
        <p:blipFill rotWithShape="1">
          <a:blip r:embed="rId4">
            <a:alphaModFix/>
          </a:blip>
          <a:srcRect b="16626" l="19772" r="33092" t="27839"/>
          <a:stretch/>
        </p:blipFill>
        <p:spPr>
          <a:xfrm>
            <a:off x="2058952" y="2164288"/>
            <a:ext cx="3795393" cy="2494915"/>
          </a:xfrm>
          <a:prstGeom prst="rect">
            <a:avLst/>
          </a:prstGeom>
          <a:noFill/>
          <a:ln>
            <a:noFill/>
          </a:ln>
        </p:spPr>
      </p:pic>
      <p:pic>
        <p:nvPicPr>
          <p:cNvPr id="336" name="Google Shape;336;p27"/>
          <p:cNvPicPr preferRelativeResize="0"/>
          <p:nvPr/>
        </p:nvPicPr>
        <p:blipFill rotWithShape="1">
          <a:blip r:embed="rId5">
            <a:alphaModFix/>
          </a:blip>
          <a:srcRect b="0" l="0" r="0" t="0"/>
          <a:stretch/>
        </p:blipFill>
        <p:spPr>
          <a:xfrm>
            <a:off x="6850985" y="2233821"/>
            <a:ext cx="3458846" cy="2355850"/>
          </a:xfrm>
          <a:prstGeom prst="rect">
            <a:avLst/>
          </a:prstGeom>
          <a:noFill/>
          <a:ln>
            <a:noFill/>
          </a:ln>
        </p:spPr>
      </p:pic>
      <p:sp>
        <p:nvSpPr>
          <p:cNvPr id="337" name="Google Shape;337;p27"/>
          <p:cNvSpPr txBox="1"/>
          <p:nvPr/>
        </p:nvSpPr>
        <p:spPr>
          <a:xfrm>
            <a:off x="2618515" y="1359183"/>
            <a:ext cx="7652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C" sz="2400" u="none" cap="none" strike="noStrike">
                <a:solidFill>
                  <a:schemeClr val="dk1"/>
                </a:solidFill>
                <a:latin typeface="Calibri"/>
                <a:ea typeface="Calibri"/>
                <a:cs typeface="Calibri"/>
                <a:sym typeface="Calibri"/>
              </a:rPr>
              <a:t>DAÑO DEL CONECTOR DE SALIDA DEL AMPLIFICADOR</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41" name="Shape 341"/>
        <p:cNvGrpSpPr/>
        <p:nvPr/>
      </p:nvGrpSpPr>
      <p:grpSpPr>
        <a:xfrm>
          <a:off x="0" y="0"/>
          <a:ext cx="0" cy="0"/>
          <a:chOff x="0" y="0"/>
          <a:chExt cx="0" cy="0"/>
        </a:xfrm>
      </p:grpSpPr>
      <p:grpSp>
        <p:nvGrpSpPr>
          <p:cNvPr id="342" name="Google Shape;342;p28"/>
          <p:cNvGrpSpPr/>
          <p:nvPr/>
        </p:nvGrpSpPr>
        <p:grpSpPr>
          <a:xfrm>
            <a:off x="750126" y="-51316"/>
            <a:ext cx="11389190" cy="997500"/>
            <a:chOff x="1390" y="0"/>
            <a:chExt cx="11389190" cy="997500"/>
          </a:xfrm>
        </p:grpSpPr>
        <p:sp>
          <p:nvSpPr>
            <p:cNvPr id="343" name="Google Shape;343;p28"/>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8"/>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345" name="Google Shape;345;p28"/>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8"/>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347" name="Google Shape;347;p28"/>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8"/>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349" name="Google Shape;349;p28"/>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8"/>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351" name="Google Shape;351;p28"/>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8"/>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353" name="Google Shape;353;p28"/>
          <p:cNvPicPr preferRelativeResize="0"/>
          <p:nvPr/>
        </p:nvPicPr>
        <p:blipFill rotWithShape="1">
          <a:blip r:embed="rId4">
            <a:alphaModFix/>
          </a:blip>
          <a:srcRect b="0" l="7060" r="11974" t="7842"/>
          <a:stretch/>
        </p:blipFill>
        <p:spPr>
          <a:xfrm>
            <a:off x="1418351" y="2346960"/>
            <a:ext cx="3385820" cy="2164080"/>
          </a:xfrm>
          <a:prstGeom prst="rect">
            <a:avLst/>
          </a:prstGeom>
          <a:noFill/>
          <a:ln>
            <a:noFill/>
          </a:ln>
        </p:spPr>
      </p:pic>
      <p:pic>
        <p:nvPicPr>
          <p:cNvPr id="354" name="Google Shape;354;p28"/>
          <p:cNvPicPr preferRelativeResize="0"/>
          <p:nvPr/>
        </p:nvPicPr>
        <p:blipFill rotWithShape="1">
          <a:blip r:embed="rId5">
            <a:alphaModFix/>
          </a:blip>
          <a:srcRect b="31151" l="0" r="0" t="9547"/>
          <a:stretch/>
        </p:blipFill>
        <p:spPr>
          <a:xfrm>
            <a:off x="5148059" y="1887537"/>
            <a:ext cx="2593341" cy="2721610"/>
          </a:xfrm>
          <a:prstGeom prst="rect">
            <a:avLst/>
          </a:prstGeom>
          <a:noFill/>
          <a:ln>
            <a:noFill/>
          </a:ln>
        </p:spPr>
      </p:pic>
      <p:pic>
        <p:nvPicPr>
          <p:cNvPr id="355" name="Google Shape;355;p28"/>
          <p:cNvPicPr preferRelativeResize="0"/>
          <p:nvPr/>
        </p:nvPicPr>
        <p:blipFill rotWithShape="1">
          <a:blip r:embed="rId6">
            <a:alphaModFix/>
          </a:blip>
          <a:srcRect b="32022" l="0" r="0" t="30672"/>
          <a:stretch/>
        </p:blipFill>
        <p:spPr>
          <a:xfrm>
            <a:off x="8085287" y="2346960"/>
            <a:ext cx="3139439" cy="2360294"/>
          </a:xfrm>
          <a:prstGeom prst="rect">
            <a:avLst/>
          </a:prstGeom>
          <a:noFill/>
          <a:ln>
            <a:noFill/>
          </a:ln>
        </p:spPr>
      </p:pic>
      <p:sp>
        <p:nvSpPr>
          <p:cNvPr id="356" name="Google Shape;356;p28"/>
          <p:cNvSpPr txBox="1"/>
          <p:nvPr/>
        </p:nvSpPr>
        <p:spPr>
          <a:xfrm>
            <a:off x="861925" y="1030575"/>
            <a:ext cx="6295800" cy="94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DIAGNÓSTICO – AR 80A100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60" name="Shape 360"/>
        <p:cNvGrpSpPr/>
        <p:nvPr/>
      </p:nvGrpSpPr>
      <p:grpSpPr>
        <a:xfrm>
          <a:off x="0" y="0"/>
          <a:ext cx="0" cy="0"/>
          <a:chOff x="0" y="0"/>
          <a:chExt cx="0" cy="0"/>
        </a:xfrm>
      </p:grpSpPr>
      <p:grpSp>
        <p:nvGrpSpPr>
          <p:cNvPr id="361" name="Google Shape;361;p29"/>
          <p:cNvGrpSpPr/>
          <p:nvPr/>
        </p:nvGrpSpPr>
        <p:grpSpPr>
          <a:xfrm>
            <a:off x="750126" y="-51316"/>
            <a:ext cx="11389190" cy="997500"/>
            <a:chOff x="1390" y="0"/>
            <a:chExt cx="11389190" cy="997500"/>
          </a:xfrm>
        </p:grpSpPr>
        <p:sp>
          <p:nvSpPr>
            <p:cNvPr id="362" name="Google Shape;362;p29"/>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9"/>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364" name="Google Shape;364;p29"/>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9"/>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366" name="Google Shape;366;p29"/>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9"/>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368" name="Google Shape;368;p29"/>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9"/>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370" name="Google Shape;370;p29"/>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9"/>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sp>
        <p:nvSpPr>
          <p:cNvPr id="372" name="Google Shape;372;p29"/>
          <p:cNvSpPr/>
          <p:nvPr/>
        </p:nvSpPr>
        <p:spPr>
          <a:xfrm>
            <a:off x="1397479" y="1932316"/>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73" name="Google Shape;373;p29"/>
          <p:cNvPicPr preferRelativeResize="0"/>
          <p:nvPr/>
        </p:nvPicPr>
        <p:blipFill rotWithShape="1">
          <a:blip r:embed="rId4">
            <a:alphaModFix/>
          </a:blip>
          <a:srcRect b="0" l="0" r="0" t="0"/>
          <a:stretch/>
        </p:blipFill>
        <p:spPr>
          <a:xfrm>
            <a:off x="1397479" y="1932316"/>
            <a:ext cx="3952876" cy="2800350"/>
          </a:xfrm>
          <a:prstGeom prst="rect">
            <a:avLst/>
          </a:prstGeom>
          <a:noFill/>
          <a:ln>
            <a:noFill/>
          </a:ln>
        </p:spPr>
      </p:pic>
      <p:pic>
        <p:nvPicPr>
          <p:cNvPr id="374" name="Google Shape;374;p29"/>
          <p:cNvPicPr preferRelativeResize="0"/>
          <p:nvPr/>
        </p:nvPicPr>
        <p:blipFill rotWithShape="1">
          <a:blip r:embed="rId5">
            <a:alphaModFix/>
          </a:blip>
          <a:srcRect b="0" l="0" r="0" t="0"/>
          <a:stretch/>
        </p:blipFill>
        <p:spPr>
          <a:xfrm>
            <a:off x="5350354" y="1753003"/>
            <a:ext cx="3163175" cy="3158975"/>
          </a:xfrm>
          <a:prstGeom prst="rect">
            <a:avLst/>
          </a:prstGeom>
          <a:noFill/>
          <a:ln>
            <a:noFill/>
          </a:ln>
        </p:spPr>
      </p:pic>
      <p:pic>
        <p:nvPicPr>
          <p:cNvPr id="375" name="Google Shape;375;p29"/>
          <p:cNvPicPr preferRelativeResize="0"/>
          <p:nvPr/>
        </p:nvPicPr>
        <p:blipFill rotWithShape="1">
          <a:blip r:embed="rId6">
            <a:alphaModFix/>
          </a:blip>
          <a:srcRect b="0" l="0" r="0" t="0"/>
          <a:stretch/>
        </p:blipFill>
        <p:spPr>
          <a:xfrm rot="5400000">
            <a:off x="8063974" y="2307600"/>
            <a:ext cx="3413760" cy="20497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9" name="Shape 379"/>
        <p:cNvGrpSpPr/>
        <p:nvPr/>
      </p:nvGrpSpPr>
      <p:grpSpPr>
        <a:xfrm>
          <a:off x="0" y="0"/>
          <a:ext cx="0" cy="0"/>
          <a:chOff x="0" y="0"/>
          <a:chExt cx="0" cy="0"/>
        </a:xfrm>
      </p:grpSpPr>
      <p:grpSp>
        <p:nvGrpSpPr>
          <p:cNvPr id="380" name="Google Shape;380;p30"/>
          <p:cNvGrpSpPr/>
          <p:nvPr/>
        </p:nvGrpSpPr>
        <p:grpSpPr>
          <a:xfrm>
            <a:off x="750126" y="-51316"/>
            <a:ext cx="11389190" cy="997500"/>
            <a:chOff x="1390" y="0"/>
            <a:chExt cx="11389190" cy="997500"/>
          </a:xfrm>
        </p:grpSpPr>
        <p:sp>
          <p:nvSpPr>
            <p:cNvPr id="381" name="Google Shape;381;p30"/>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30"/>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383" name="Google Shape;383;p30"/>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30"/>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385" name="Google Shape;385;p30"/>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30"/>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387" name="Google Shape;387;p30"/>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30"/>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389" name="Google Shape;389;p30"/>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30"/>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391" name="Google Shape;391;p30"/>
          <p:cNvPicPr preferRelativeResize="0"/>
          <p:nvPr/>
        </p:nvPicPr>
        <p:blipFill rotWithShape="1">
          <a:blip r:embed="rId4">
            <a:alphaModFix/>
          </a:blip>
          <a:srcRect b="0" l="0" r="0" t="0"/>
          <a:stretch/>
        </p:blipFill>
        <p:spPr>
          <a:xfrm>
            <a:off x="7116510" y="1621766"/>
            <a:ext cx="4235852" cy="3191773"/>
          </a:xfrm>
          <a:prstGeom prst="rect">
            <a:avLst/>
          </a:prstGeom>
          <a:noFill/>
          <a:ln>
            <a:noFill/>
          </a:ln>
        </p:spPr>
      </p:pic>
      <p:sp>
        <p:nvSpPr>
          <p:cNvPr id="392" name="Google Shape;392;p30"/>
          <p:cNvSpPr/>
          <p:nvPr/>
        </p:nvSpPr>
        <p:spPr>
          <a:xfrm>
            <a:off x="1020510" y="1845425"/>
            <a:ext cx="4949100" cy="267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C" sz="2400" u="none" cap="none" strike="noStrike">
                <a:solidFill>
                  <a:schemeClr val="dk1"/>
                </a:solidFill>
                <a:latin typeface="Times New Roman"/>
                <a:ea typeface="Times New Roman"/>
                <a:cs typeface="Times New Roman"/>
                <a:sym typeface="Times New Roman"/>
              </a:rPr>
              <a:t>Posteriormente, se determinó que esta señal correspondía a la etapa del amplificador de potencia que se encontraba con avería. Por lo que en su lugar se colocó una carga de 50 ohmios para mantener el balance del combinador.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96" name="Shape 396"/>
        <p:cNvGrpSpPr/>
        <p:nvPr/>
      </p:nvGrpSpPr>
      <p:grpSpPr>
        <a:xfrm>
          <a:off x="0" y="0"/>
          <a:ext cx="0" cy="0"/>
          <a:chOff x="0" y="0"/>
          <a:chExt cx="0" cy="0"/>
        </a:xfrm>
      </p:grpSpPr>
      <p:grpSp>
        <p:nvGrpSpPr>
          <p:cNvPr id="397" name="Google Shape;397;p31"/>
          <p:cNvGrpSpPr/>
          <p:nvPr/>
        </p:nvGrpSpPr>
        <p:grpSpPr>
          <a:xfrm>
            <a:off x="750126" y="-51316"/>
            <a:ext cx="11389190" cy="997500"/>
            <a:chOff x="1390" y="0"/>
            <a:chExt cx="11389190" cy="997500"/>
          </a:xfrm>
        </p:grpSpPr>
        <p:sp>
          <p:nvSpPr>
            <p:cNvPr id="398" name="Google Shape;398;p31"/>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31"/>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400" name="Google Shape;400;p31"/>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31"/>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402" name="Google Shape;402;p31"/>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31"/>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404" name="Google Shape;404;p31"/>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31"/>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406" name="Google Shape;406;p31"/>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31"/>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408" name="Google Shape;408;p31"/>
          <p:cNvPicPr preferRelativeResize="0"/>
          <p:nvPr/>
        </p:nvPicPr>
        <p:blipFill rotWithShape="1">
          <a:blip r:embed="rId4">
            <a:alphaModFix/>
          </a:blip>
          <a:srcRect b="0" l="0" r="0" t="0"/>
          <a:stretch/>
        </p:blipFill>
        <p:spPr>
          <a:xfrm>
            <a:off x="1024950" y="1281706"/>
            <a:ext cx="3352800" cy="1439545"/>
          </a:xfrm>
          <a:prstGeom prst="rect">
            <a:avLst/>
          </a:prstGeom>
          <a:noFill/>
          <a:ln>
            <a:noFill/>
          </a:ln>
        </p:spPr>
      </p:pic>
      <p:pic>
        <p:nvPicPr>
          <p:cNvPr id="409" name="Google Shape;409;p31"/>
          <p:cNvPicPr preferRelativeResize="0"/>
          <p:nvPr/>
        </p:nvPicPr>
        <p:blipFill rotWithShape="1">
          <a:blip r:embed="rId5">
            <a:alphaModFix/>
          </a:blip>
          <a:srcRect b="0" l="0" r="0" t="0"/>
          <a:stretch/>
        </p:blipFill>
        <p:spPr>
          <a:xfrm>
            <a:off x="7997484" y="1281706"/>
            <a:ext cx="3482340" cy="1439545"/>
          </a:xfrm>
          <a:prstGeom prst="rect">
            <a:avLst/>
          </a:prstGeom>
          <a:noFill/>
          <a:ln>
            <a:noFill/>
          </a:ln>
        </p:spPr>
      </p:pic>
      <p:pic>
        <p:nvPicPr>
          <p:cNvPr id="410" name="Google Shape;410;p31"/>
          <p:cNvPicPr preferRelativeResize="0"/>
          <p:nvPr/>
        </p:nvPicPr>
        <p:blipFill rotWithShape="1">
          <a:blip r:embed="rId6">
            <a:alphaModFix/>
          </a:blip>
          <a:srcRect b="39752" l="66200" r="21862" t="42364"/>
          <a:stretch/>
        </p:blipFill>
        <p:spPr>
          <a:xfrm>
            <a:off x="1532315" y="3497810"/>
            <a:ext cx="2338069" cy="2519681"/>
          </a:xfrm>
          <a:prstGeom prst="rect">
            <a:avLst/>
          </a:prstGeom>
          <a:noFill/>
          <a:ln>
            <a:noFill/>
          </a:ln>
        </p:spPr>
      </p:pic>
      <p:pic>
        <p:nvPicPr>
          <p:cNvPr id="411" name="Google Shape;411;p31"/>
          <p:cNvPicPr preferRelativeResize="0"/>
          <p:nvPr/>
        </p:nvPicPr>
        <p:blipFill rotWithShape="1">
          <a:blip r:embed="rId7">
            <a:alphaModFix/>
          </a:blip>
          <a:srcRect b="0" l="0" r="0" t="0"/>
          <a:stretch/>
        </p:blipFill>
        <p:spPr>
          <a:xfrm>
            <a:off x="8359792" y="4065734"/>
            <a:ext cx="2472690" cy="1763395"/>
          </a:xfrm>
          <a:prstGeom prst="rect">
            <a:avLst/>
          </a:prstGeom>
          <a:noFill/>
          <a:ln>
            <a:noFill/>
          </a:ln>
        </p:spPr>
      </p:pic>
      <p:sp>
        <p:nvSpPr>
          <p:cNvPr id="412" name="Google Shape;412;p31"/>
          <p:cNvSpPr txBox="1"/>
          <p:nvPr/>
        </p:nvSpPr>
        <p:spPr>
          <a:xfrm>
            <a:off x="4968815" y="3056746"/>
            <a:ext cx="2070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C" sz="1800" u="none" cap="none" strike="noStrike">
                <a:solidFill>
                  <a:schemeClr val="dk1"/>
                </a:solidFill>
                <a:latin typeface="Calibri"/>
                <a:ea typeface="Calibri"/>
                <a:cs typeface="Calibri"/>
                <a:sym typeface="Calibri"/>
              </a:rPr>
              <a:t>CONEXIÓN SERIAL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Google Shape;95;p14"/>
          <p:cNvPicPr preferRelativeResize="0"/>
          <p:nvPr/>
        </p:nvPicPr>
        <p:blipFill rotWithShape="1">
          <a:blip r:embed="rId3">
            <a:alphaModFix/>
          </a:blip>
          <a:srcRect b="0" l="0" r="0" t="0"/>
          <a:stretch/>
        </p:blipFill>
        <p:spPr>
          <a:xfrm>
            <a:off x="0" y="0"/>
            <a:ext cx="12191999" cy="6858001"/>
          </a:xfrm>
          <a:prstGeom prst="rect">
            <a:avLst/>
          </a:prstGeom>
          <a:noFill/>
          <a:ln>
            <a:noFill/>
          </a:ln>
        </p:spPr>
      </p:pic>
      <p:sp>
        <p:nvSpPr>
          <p:cNvPr id="96" name="Google Shape;96;p14"/>
          <p:cNvSpPr/>
          <p:nvPr/>
        </p:nvSpPr>
        <p:spPr>
          <a:xfrm>
            <a:off x="1675101" y="1318082"/>
            <a:ext cx="9574800" cy="387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DEPARTAMENTO DE ELÉCTRICA, ELECTRÓNICA Y TELECOMUNICACIONES</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 CARRERA EN INGENIERÍA ELECTRÓNICA Y TELECOMUNICACIONES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 TEMA:</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Calibri"/>
                <a:ea typeface="Calibri"/>
                <a:cs typeface="Calibri"/>
                <a:sym typeface="Calibri"/>
              </a:rPr>
              <a:t>DIAGNÓSTICO Y DESARROLLO DE UN SISTEMA DE JAMMING PARA LA AGRUCOMGE</a:t>
            </a:r>
            <a:endParaRPr b="1"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AUTORES: LUIS MIGUEL, ACEVEDO HEREDIA – CHRISTIAN OSWALDO, RECALDE CHÁVEZ </a:t>
            </a:r>
            <a:r>
              <a:rPr b="0" i="0" lang="es-EC"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DIRECTOR: ING. RUBÉN LEÓN  </a:t>
            </a:r>
            <a:r>
              <a:rPr b="1" i="0" lang="es-EC" sz="1800" u="none" cap="none" strike="noStrike">
                <a:solidFill>
                  <a:schemeClr val="dk1"/>
                </a:solidFill>
                <a:latin typeface="Calibri"/>
                <a:ea typeface="Calibri"/>
                <a:cs typeface="Calibri"/>
                <a:sym typeface="Calibri"/>
              </a:rPr>
              <a:t>MSc</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s-EC" sz="1600" u="none" cap="none" strike="noStrike">
                <a:solidFill>
                  <a:schemeClr val="dk1"/>
                </a:solidFill>
                <a:latin typeface="Arial"/>
                <a:ea typeface="Arial"/>
                <a:cs typeface="Arial"/>
                <a:sym typeface="Arial"/>
              </a:rPr>
              <a:t>  </a:t>
            </a:r>
            <a:r>
              <a:rPr b="1" i="0" lang="es-EC"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Arial"/>
                <a:ea typeface="Arial"/>
                <a:cs typeface="Arial"/>
                <a:sym typeface="Arial"/>
              </a:rPr>
              <a:t>SANGOLQUÍ - 2019</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p:txBody>
      </p:sp>
      <p:pic>
        <p:nvPicPr>
          <p:cNvPr id="97" name="Google Shape;97;p14"/>
          <p:cNvPicPr preferRelativeResize="0"/>
          <p:nvPr/>
        </p:nvPicPr>
        <p:blipFill rotWithShape="1">
          <a:blip r:embed="rId4">
            <a:alphaModFix/>
          </a:blip>
          <a:srcRect b="0" l="0" r="0" t="0"/>
          <a:stretch/>
        </p:blipFill>
        <p:spPr>
          <a:xfrm>
            <a:off x="10417121" y="4773460"/>
            <a:ext cx="1263756" cy="1254979"/>
          </a:xfrm>
          <a:prstGeom prst="rect">
            <a:avLst/>
          </a:prstGeom>
          <a:noFill/>
          <a:ln>
            <a:noFill/>
          </a:ln>
        </p:spPr>
      </p:pic>
      <p:pic>
        <p:nvPicPr>
          <p:cNvPr descr="Resultado de imagen para LOGO CARRERA ELECTRONICA Y TELECOMUNICACIONES ESPE" id="98" name="Google Shape;98;p14"/>
          <p:cNvPicPr preferRelativeResize="0"/>
          <p:nvPr/>
        </p:nvPicPr>
        <p:blipFill rotWithShape="1">
          <a:blip r:embed="rId5">
            <a:alphaModFix/>
          </a:blip>
          <a:srcRect b="0" l="0" r="0" t="0"/>
          <a:stretch/>
        </p:blipFill>
        <p:spPr>
          <a:xfrm>
            <a:off x="1431451" y="4862786"/>
            <a:ext cx="1076325" cy="10763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16" name="Shape 416"/>
        <p:cNvGrpSpPr/>
        <p:nvPr/>
      </p:nvGrpSpPr>
      <p:grpSpPr>
        <a:xfrm>
          <a:off x="0" y="0"/>
          <a:ext cx="0" cy="0"/>
          <a:chOff x="0" y="0"/>
          <a:chExt cx="0" cy="0"/>
        </a:xfrm>
      </p:grpSpPr>
      <p:grpSp>
        <p:nvGrpSpPr>
          <p:cNvPr id="417" name="Google Shape;417;p32"/>
          <p:cNvGrpSpPr/>
          <p:nvPr/>
        </p:nvGrpSpPr>
        <p:grpSpPr>
          <a:xfrm>
            <a:off x="750126" y="-51316"/>
            <a:ext cx="11389190" cy="997500"/>
            <a:chOff x="1390" y="0"/>
            <a:chExt cx="11389190" cy="997500"/>
          </a:xfrm>
        </p:grpSpPr>
        <p:sp>
          <p:nvSpPr>
            <p:cNvPr id="418" name="Google Shape;418;p32"/>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32"/>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420" name="Google Shape;420;p32"/>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32"/>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r>
                <a:rPr b="1" i="0" lang="es-EC" sz="1000" u="none" cap="none" strike="noStrike">
                  <a:solidFill>
                    <a:schemeClr val="lt1"/>
                  </a:solidFill>
                  <a:latin typeface="Arial"/>
                  <a:ea typeface="Arial"/>
                  <a:cs typeface="Arial"/>
                  <a:sym typeface="Arial"/>
                </a:rPr>
                <a:t>  </a:t>
              </a:r>
              <a:endParaRPr b="1" i="0" sz="1000" u="none" cap="none" strike="noStrike">
                <a:solidFill>
                  <a:schemeClr val="lt1"/>
                </a:solidFill>
                <a:latin typeface="Arial"/>
                <a:ea typeface="Arial"/>
                <a:cs typeface="Arial"/>
                <a:sym typeface="Arial"/>
              </a:endParaRPr>
            </a:p>
          </p:txBody>
        </p:sp>
        <p:sp>
          <p:nvSpPr>
            <p:cNvPr id="422" name="Google Shape;422;p32"/>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32"/>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IMPLEMENTACIÓN</a:t>
              </a:r>
              <a:endParaRPr b="1" i="0" sz="1000" u="none" cap="none" strike="noStrike">
                <a:solidFill>
                  <a:srgbClr val="FFFFFF"/>
                </a:solidFill>
                <a:latin typeface="Arial"/>
                <a:ea typeface="Arial"/>
                <a:cs typeface="Arial"/>
                <a:sym typeface="Arial"/>
              </a:endParaRPr>
            </a:p>
          </p:txBody>
        </p:sp>
        <p:sp>
          <p:nvSpPr>
            <p:cNvPr id="424" name="Google Shape;424;p32"/>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32"/>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426" name="Google Shape;426;p32"/>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32"/>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428" name="Google Shape;428;p32"/>
          <p:cNvPicPr preferRelativeResize="0"/>
          <p:nvPr/>
        </p:nvPicPr>
        <p:blipFill rotWithShape="1">
          <a:blip r:embed="rId4">
            <a:alphaModFix/>
          </a:blip>
          <a:srcRect b="6759" l="13666" r="0" t="0"/>
          <a:stretch/>
        </p:blipFill>
        <p:spPr>
          <a:xfrm>
            <a:off x="2044964" y="3119527"/>
            <a:ext cx="1684022" cy="2538094"/>
          </a:xfrm>
          <a:prstGeom prst="rect">
            <a:avLst/>
          </a:prstGeom>
          <a:noFill/>
          <a:ln>
            <a:noFill/>
          </a:ln>
        </p:spPr>
      </p:pic>
      <p:pic>
        <p:nvPicPr>
          <p:cNvPr id="429" name="Google Shape;429;p32"/>
          <p:cNvPicPr preferRelativeResize="0"/>
          <p:nvPr/>
        </p:nvPicPr>
        <p:blipFill rotWithShape="1">
          <a:blip r:embed="rId5">
            <a:alphaModFix/>
          </a:blip>
          <a:srcRect b="35511" l="11574" r="2307" t="22891"/>
          <a:stretch/>
        </p:blipFill>
        <p:spPr>
          <a:xfrm>
            <a:off x="1275026" y="1546141"/>
            <a:ext cx="3223894" cy="973453"/>
          </a:xfrm>
          <a:prstGeom prst="rect">
            <a:avLst/>
          </a:prstGeom>
          <a:noFill/>
          <a:ln>
            <a:noFill/>
          </a:ln>
        </p:spPr>
      </p:pic>
      <p:sp>
        <p:nvSpPr>
          <p:cNvPr id="430" name="Google Shape;430;p32"/>
          <p:cNvSpPr/>
          <p:nvPr/>
        </p:nvSpPr>
        <p:spPr>
          <a:xfrm>
            <a:off x="8591909" y="1690777"/>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31" name="Google Shape;431;p32"/>
          <p:cNvPicPr preferRelativeResize="0"/>
          <p:nvPr/>
        </p:nvPicPr>
        <p:blipFill rotWithShape="1">
          <a:blip r:embed="rId6">
            <a:alphaModFix/>
          </a:blip>
          <a:srcRect b="0" l="0" r="0" t="0"/>
          <a:stretch/>
        </p:blipFill>
        <p:spPr>
          <a:xfrm>
            <a:off x="8591909" y="1690777"/>
            <a:ext cx="2171700" cy="1428750"/>
          </a:xfrm>
          <a:prstGeom prst="rect">
            <a:avLst/>
          </a:prstGeom>
          <a:noFill/>
          <a:ln>
            <a:noFill/>
          </a:ln>
        </p:spPr>
      </p:pic>
      <p:sp>
        <p:nvSpPr>
          <p:cNvPr id="432" name="Google Shape;432;p32"/>
          <p:cNvSpPr/>
          <p:nvPr/>
        </p:nvSpPr>
        <p:spPr>
          <a:xfrm>
            <a:off x="8333117" y="3853377"/>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33" name="Google Shape;433;p32"/>
          <p:cNvPicPr preferRelativeResize="0"/>
          <p:nvPr/>
        </p:nvPicPr>
        <p:blipFill rotWithShape="1">
          <a:blip r:embed="rId7">
            <a:alphaModFix/>
          </a:blip>
          <a:srcRect b="0" l="0" r="0" t="0"/>
          <a:stretch/>
        </p:blipFill>
        <p:spPr>
          <a:xfrm>
            <a:off x="8591909" y="4077663"/>
            <a:ext cx="2181225" cy="1447800"/>
          </a:xfrm>
          <a:prstGeom prst="rect">
            <a:avLst/>
          </a:prstGeom>
          <a:noFill/>
          <a:ln>
            <a:noFill/>
          </a:ln>
        </p:spPr>
      </p:pic>
      <p:sp>
        <p:nvSpPr>
          <p:cNvPr id="434" name="Google Shape;434;p32"/>
          <p:cNvSpPr txBox="1"/>
          <p:nvPr/>
        </p:nvSpPr>
        <p:spPr>
          <a:xfrm>
            <a:off x="4813540" y="2932981"/>
            <a:ext cx="27432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C" sz="1800" u="none" cap="none" strike="noStrike">
                <a:solidFill>
                  <a:schemeClr val="dk1"/>
                </a:solidFill>
                <a:latin typeface="Calibri"/>
                <a:ea typeface="Calibri"/>
                <a:cs typeface="Calibri"/>
                <a:sym typeface="Calibri"/>
              </a:rPr>
              <a:t>VERIFICACION DEL EQUIPO DE TRANSMISION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38" name="Shape 438"/>
        <p:cNvGrpSpPr/>
        <p:nvPr/>
      </p:nvGrpSpPr>
      <p:grpSpPr>
        <a:xfrm>
          <a:off x="0" y="0"/>
          <a:ext cx="0" cy="0"/>
          <a:chOff x="0" y="0"/>
          <a:chExt cx="0" cy="0"/>
        </a:xfrm>
      </p:grpSpPr>
      <p:grpSp>
        <p:nvGrpSpPr>
          <p:cNvPr id="439" name="Google Shape;439;p33"/>
          <p:cNvGrpSpPr/>
          <p:nvPr/>
        </p:nvGrpSpPr>
        <p:grpSpPr>
          <a:xfrm>
            <a:off x="750126" y="-51316"/>
            <a:ext cx="11389190" cy="997500"/>
            <a:chOff x="1390" y="0"/>
            <a:chExt cx="11389190" cy="997500"/>
          </a:xfrm>
        </p:grpSpPr>
        <p:sp>
          <p:nvSpPr>
            <p:cNvPr id="440" name="Google Shape;440;p33"/>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33"/>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442" name="Google Shape;442;p33"/>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33"/>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endParaRPr b="0" i="0" sz="1400" u="none" cap="none" strike="noStrike">
                <a:solidFill>
                  <a:srgbClr val="000000"/>
                </a:solidFill>
                <a:latin typeface="Arial"/>
                <a:ea typeface="Arial"/>
                <a:cs typeface="Arial"/>
                <a:sym typeface="Arial"/>
              </a:endParaRPr>
            </a:p>
          </p:txBody>
        </p:sp>
        <p:sp>
          <p:nvSpPr>
            <p:cNvPr id="444" name="Google Shape;444;p33"/>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3"/>
            <p:cNvSpPr txBox="1"/>
            <p:nvPr/>
          </p:nvSpPr>
          <p:spPr>
            <a:xfrm>
              <a:off x="4838899"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IMPLEMENTRACIÓN</a:t>
              </a:r>
              <a:endParaRPr b="0" i="0" sz="1000" u="none" cap="none" strike="noStrike">
                <a:solidFill>
                  <a:srgbClr val="000000"/>
                </a:solidFill>
                <a:latin typeface="Arial"/>
                <a:ea typeface="Arial"/>
                <a:cs typeface="Arial"/>
                <a:sym typeface="Arial"/>
              </a:endParaRPr>
            </a:p>
          </p:txBody>
        </p:sp>
        <p:sp>
          <p:nvSpPr>
            <p:cNvPr id="446" name="Google Shape;446;p33"/>
            <p:cNvSpPr/>
            <p:nvPr/>
          </p:nvSpPr>
          <p:spPr>
            <a:xfrm>
              <a:off x="6509508"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33"/>
            <p:cNvSpPr txBox="1"/>
            <p:nvPr/>
          </p:nvSpPr>
          <p:spPr>
            <a:xfrm>
              <a:off x="7008272"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ANÁLISIS DE  RESULTADOS</a:t>
              </a:r>
              <a:endParaRPr b="1" i="0" sz="1000" u="none" cap="none" strike="noStrike">
                <a:solidFill>
                  <a:srgbClr val="FFFFFF"/>
                </a:solidFill>
                <a:latin typeface="Arial"/>
                <a:ea typeface="Arial"/>
                <a:cs typeface="Arial"/>
                <a:sym typeface="Arial"/>
              </a:endParaRPr>
            </a:p>
          </p:txBody>
        </p:sp>
        <p:sp>
          <p:nvSpPr>
            <p:cNvPr id="448" name="Google Shape;448;p33"/>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33"/>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graphicFrame>
        <p:nvGraphicFramePr>
          <p:cNvPr id="450" name="Google Shape;450;p33"/>
          <p:cNvGraphicFramePr/>
          <p:nvPr/>
        </p:nvGraphicFramePr>
        <p:xfrm>
          <a:off x="750135" y="2462005"/>
          <a:ext cx="3000000" cy="3000000"/>
        </p:xfrm>
        <a:graphic>
          <a:graphicData uri="http://schemas.openxmlformats.org/drawingml/2006/table">
            <a:tbl>
              <a:tblPr bandRow="1" firstCol="1" firstRow="1">
                <a:noFill/>
                <a:tableStyleId>{7ECAFC84-DD7D-4564-A3A8-B38CF4FA1768}</a:tableStyleId>
              </a:tblPr>
              <a:tblGrid>
                <a:gridCol w="1102625"/>
                <a:gridCol w="1102625"/>
                <a:gridCol w="1102625"/>
                <a:gridCol w="1103450"/>
                <a:gridCol w="1103450"/>
                <a:gridCol w="1103450"/>
              </a:tblGrid>
              <a:tr h="152400">
                <a:tc gridSpan="6">
                  <a:txBody>
                    <a:bodyPr>
                      <a:noAutofit/>
                    </a:bodyPr>
                    <a:lstStyle/>
                    <a:p>
                      <a:pPr indent="0" lvl="0" marL="279400" marR="0" rtl="0" algn="just">
                        <a:lnSpc>
                          <a:spcPct val="100000"/>
                        </a:lnSpc>
                        <a:spcBef>
                          <a:spcPts val="0"/>
                        </a:spcBef>
                        <a:spcAft>
                          <a:spcPts val="0"/>
                        </a:spcAft>
                        <a:buClr>
                          <a:srgbClr val="000000"/>
                        </a:buClr>
                        <a:buSzPts val="1200"/>
                        <a:buFont typeface="Arial"/>
                        <a:buNone/>
                      </a:pPr>
                      <a:r>
                        <a:rPr lang="es-EC" sz="1200" u="none" cap="none" strike="noStrike"/>
                        <a:t>Tabla 5 Potencia de salida versus frecuencia de operación (0 dBm entrada).</a:t>
                      </a:r>
                      <a:endParaRPr sz="900" u="none" cap="none" strike="noStrike"/>
                    </a:p>
                    <a:p>
                      <a:pPr indent="0" lvl="0" marL="279400" marR="0" rtl="0" algn="just">
                        <a:lnSpc>
                          <a:spcPct val="150000"/>
                        </a:lnSpc>
                        <a:spcBef>
                          <a:spcPts val="2200"/>
                        </a:spcBef>
                        <a:spcAft>
                          <a:spcPts val="0"/>
                        </a:spcAft>
                        <a:buClr>
                          <a:srgbClr val="000000"/>
                        </a:buClr>
                        <a:buSzPts val="1200"/>
                        <a:buFont typeface="Arial"/>
                        <a:buNone/>
                      </a:pPr>
                      <a:r>
                        <a:rPr lang="es-EC" sz="1200" u="none" cap="none" strike="noStrike"/>
                        <a:t> </a:t>
                      </a:r>
                      <a:endParaRPr sz="1200" u="none" cap="none" strike="noStrike">
                        <a:latin typeface="Times New Roman"/>
                        <a:ea typeface="Times New Roman"/>
                        <a:cs typeface="Times New Roman"/>
                        <a:sym typeface="Times New Roman"/>
                      </a:endParaRPr>
                    </a:p>
                  </a:txBody>
                  <a:tcPr marT="0" marB="0" marR="68575" marL="68575"/>
                </a:tc>
                <a:tc hMerge="1"/>
                <a:tc hMerge="1"/>
                <a:tc hMerge="1"/>
                <a:tc hMerge="1"/>
                <a:tc hMerge="1"/>
              </a:tr>
              <a:tr h="152400">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Frecuencia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[MHz]</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Potencia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[W]</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Frecuencia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[MHz]</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Potencia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[W]</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Frecuencia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[MHz]</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Potencia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[W]</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0,1</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497,452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30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491,198</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70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493,79</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0,5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513,214</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35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485,982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75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482,261</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512,465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493,745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80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497,537</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502,963</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513,244</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85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488,085</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520,132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527,608</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90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462,036</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518,324</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518,062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95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438,304</a:t>
                      </a:r>
                      <a:endParaRPr sz="1200" u="none" cap="none" strike="noStrike">
                        <a:latin typeface="Times New Roman"/>
                        <a:ea typeface="Times New Roman"/>
                        <a:cs typeface="Times New Roman"/>
                        <a:sym typeface="Times New Roman"/>
                      </a:endParaRPr>
                    </a:p>
                  </a:txBody>
                  <a:tcPr marT="0" marB="0" marR="68575" marL="68575"/>
                </a:tc>
              </a:tr>
              <a:tr h="1270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504,574</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60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498,315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386,893</a:t>
                      </a:r>
                      <a:endParaRPr sz="1200" u="none" cap="none" strike="noStrike">
                        <a:latin typeface="Times New Roman"/>
                        <a:ea typeface="Times New Roman"/>
                        <a:cs typeface="Times New Roman"/>
                        <a:sym typeface="Times New Roman"/>
                      </a:endParaRPr>
                    </a:p>
                  </a:txBody>
                  <a:tcPr marT="0" marB="0" marR="68575" marL="68575"/>
                </a:tc>
              </a:tr>
              <a:tr h="1524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486,853</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65</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505,422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 </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 </a:t>
                      </a:r>
                      <a:endParaRPr sz="1200" u="none" cap="none" strike="noStrike">
                        <a:latin typeface="Times New Roman"/>
                        <a:ea typeface="Times New Roman"/>
                        <a:cs typeface="Times New Roman"/>
                        <a:sym typeface="Times New Roman"/>
                      </a:endParaRPr>
                    </a:p>
                  </a:txBody>
                  <a:tcPr marT="0" marB="0" marR="68575" marL="68575"/>
                </a:tc>
              </a:tr>
            </a:tbl>
          </a:graphicData>
        </a:graphic>
      </p:graphicFrame>
      <p:pic>
        <p:nvPicPr>
          <p:cNvPr id="451" name="Google Shape;451;p33"/>
          <p:cNvPicPr preferRelativeResize="0"/>
          <p:nvPr/>
        </p:nvPicPr>
        <p:blipFill rotWithShape="1">
          <a:blip r:embed="rId4">
            <a:alphaModFix/>
          </a:blip>
          <a:srcRect b="0" l="0" r="0" t="0"/>
          <a:stretch/>
        </p:blipFill>
        <p:spPr>
          <a:xfrm>
            <a:off x="7588230" y="3108428"/>
            <a:ext cx="3888105" cy="1869440"/>
          </a:xfrm>
          <a:prstGeom prst="rect">
            <a:avLst/>
          </a:prstGeom>
          <a:noFill/>
          <a:ln>
            <a:noFill/>
          </a:ln>
        </p:spPr>
      </p:pic>
      <p:sp>
        <p:nvSpPr>
          <p:cNvPr id="452" name="Google Shape;452;p33"/>
          <p:cNvSpPr txBox="1"/>
          <p:nvPr/>
        </p:nvSpPr>
        <p:spPr>
          <a:xfrm>
            <a:off x="2829400" y="1199225"/>
            <a:ext cx="7457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PRUEBA DE FUNCIONAMIENTO - AR 500A100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56" name="Shape 456"/>
        <p:cNvGrpSpPr/>
        <p:nvPr/>
      </p:nvGrpSpPr>
      <p:grpSpPr>
        <a:xfrm>
          <a:off x="0" y="0"/>
          <a:ext cx="0" cy="0"/>
          <a:chOff x="0" y="0"/>
          <a:chExt cx="0" cy="0"/>
        </a:xfrm>
      </p:grpSpPr>
      <p:grpSp>
        <p:nvGrpSpPr>
          <p:cNvPr id="457" name="Google Shape;457;p34"/>
          <p:cNvGrpSpPr/>
          <p:nvPr/>
        </p:nvGrpSpPr>
        <p:grpSpPr>
          <a:xfrm>
            <a:off x="750126" y="-51316"/>
            <a:ext cx="11389190" cy="997500"/>
            <a:chOff x="1390" y="0"/>
            <a:chExt cx="11389190" cy="997500"/>
          </a:xfrm>
        </p:grpSpPr>
        <p:sp>
          <p:nvSpPr>
            <p:cNvPr id="458" name="Google Shape;458;p34"/>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34"/>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460" name="Google Shape;460;p34"/>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34"/>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endParaRPr b="0" i="0" sz="1400" u="none" cap="none" strike="noStrike">
                <a:solidFill>
                  <a:srgbClr val="000000"/>
                </a:solidFill>
                <a:latin typeface="Arial"/>
                <a:ea typeface="Arial"/>
                <a:cs typeface="Arial"/>
                <a:sym typeface="Arial"/>
              </a:endParaRPr>
            </a:p>
          </p:txBody>
        </p:sp>
        <p:sp>
          <p:nvSpPr>
            <p:cNvPr id="462" name="Google Shape;462;p34"/>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34"/>
            <p:cNvSpPr txBox="1"/>
            <p:nvPr/>
          </p:nvSpPr>
          <p:spPr>
            <a:xfrm>
              <a:off x="4838899"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IMPLEMENTRACIÓN</a:t>
              </a:r>
              <a:endParaRPr b="0" i="0" sz="1000" u="none" cap="none" strike="noStrike">
                <a:solidFill>
                  <a:srgbClr val="000000"/>
                </a:solidFill>
                <a:latin typeface="Arial"/>
                <a:ea typeface="Arial"/>
                <a:cs typeface="Arial"/>
                <a:sym typeface="Arial"/>
              </a:endParaRPr>
            </a:p>
          </p:txBody>
        </p:sp>
        <p:sp>
          <p:nvSpPr>
            <p:cNvPr id="464" name="Google Shape;464;p34"/>
            <p:cNvSpPr/>
            <p:nvPr/>
          </p:nvSpPr>
          <p:spPr>
            <a:xfrm>
              <a:off x="6509508"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34"/>
            <p:cNvSpPr txBox="1"/>
            <p:nvPr/>
          </p:nvSpPr>
          <p:spPr>
            <a:xfrm>
              <a:off x="7008272"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ANÁLISIS DE  RESULTADOS</a:t>
              </a:r>
              <a:endParaRPr b="1" i="0" sz="1000" u="none" cap="none" strike="noStrike">
                <a:solidFill>
                  <a:srgbClr val="FFFFFF"/>
                </a:solidFill>
                <a:latin typeface="Arial"/>
                <a:ea typeface="Arial"/>
                <a:cs typeface="Arial"/>
                <a:sym typeface="Arial"/>
              </a:endParaRPr>
            </a:p>
          </p:txBody>
        </p:sp>
        <p:sp>
          <p:nvSpPr>
            <p:cNvPr id="466" name="Google Shape;466;p34"/>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34"/>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graphicFrame>
        <p:nvGraphicFramePr>
          <p:cNvPr id="468" name="Google Shape;468;p34"/>
          <p:cNvGraphicFramePr/>
          <p:nvPr/>
        </p:nvGraphicFramePr>
        <p:xfrm>
          <a:off x="843386" y="2380391"/>
          <a:ext cx="3000000" cy="3000000"/>
        </p:xfrm>
        <a:graphic>
          <a:graphicData uri="http://schemas.openxmlformats.org/drawingml/2006/table">
            <a:tbl>
              <a:tblPr bandRow="1" firstCol="1" firstRow="1">
                <a:noFill/>
                <a:tableStyleId>{7ECAFC84-DD7D-4564-A3A8-B38CF4FA1768}</a:tableStyleId>
              </a:tblPr>
              <a:tblGrid>
                <a:gridCol w="1045250"/>
                <a:gridCol w="1045250"/>
                <a:gridCol w="1045250"/>
                <a:gridCol w="1046025"/>
                <a:gridCol w="1046025"/>
                <a:gridCol w="1046025"/>
              </a:tblGrid>
              <a:tr h="215400">
                <a:tc gridSpan="6">
                  <a:txBody>
                    <a:bodyPr>
                      <a:noAutofit/>
                    </a:bodyPr>
                    <a:lstStyle/>
                    <a:p>
                      <a:pPr indent="0" lvl="0" marL="279400" marR="0" rtl="0" algn="just">
                        <a:lnSpc>
                          <a:spcPct val="100000"/>
                        </a:lnSpc>
                        <a:spcBef>
                          <a:spcPts val="0"/>
                        </a:spcBef>
                        <a:spcAft>
                          <a:spcPts val="0"/>
                        </a:spcAft>
                        <a:buClr>
                          <a:srgbClr val="000000"/>
                        </a:buClr>
                        <a:buSzPts val="1200"/>
                        <a:buFont typeface="Arial"/>
                        <a:buNone/>
                      </a:pPr>
                      <a:r>
                        <a:rPr lang="es-EC" sz="1200" u="none" cap="none" strike="noStrike"/>
                        <a:t>Tabla 6 Potencia de Salida versus Frecuencia de Operación.</a:t>
                      </a:r>
                      <a:endParaRPr i="1" sz="900" u="none" cap="none" strike="noStrike">
                        <a:solidFill>
                          <a:srgbClr val="1F497D"/>
                        </a:solidFill>
                        <a:latin typeface="Times New Roman"/>
                        <a:ea typeface="Times New Roman"/>
                        <a:cs typeface="Times New Roman"/>
                        <a:sym typeface="Times New Roman"/>
                      </a:endParaRPr>
                    </a:p>
                  </a:txBody>
                  <a:tcPr marT="0" marB="0" marR="68575" marL="68575"/>
                </a:tc>
                <a:tc hMerge="1"/>
                <a:tc hMerge="1"/>
                <a:tc hMerge="1"/>
                <a:tc hMerge="1"/>
                <a:tc hMerge="1"/>
              </a:tr>
              <a:tr h="986350">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Frecuencia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[MHz]</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Potencia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[W]</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Frecuencia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[MHz]</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Potencia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[W]</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Frecuencia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[MHz]</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Potencia</a:t>
                      </a:r>
                      <a:endParaRPr sz="1200" u="none" cap="none" strike="noStrike"/>
                    </a:p>
                    <a:p>
                      <a:pPr indent="0" lvl="0" marL="279400" marR="0" rtl="0" algn="ctr">
                        <a:lnSpc>
                          <a:spcPct val="150000"/>
                        </a:lnSpc>
                        <a:spcBef>
                          <a:spcPts val="0"/>
                        </a:spcBef>
                        <a:spcAft>
                          <a:spcPts val="0"/>
                        </a:spcAft>
                        <a:buClr>
                          <a:srgbClr val="000000"/>
                        </a:buClr>
                        <a:buSzPts val="1200"/>
                        <a:buFont typeface="Arial"/>
                        <a:buNone/>
                      </a:pPr>
                      <a:r>
                        <a:rPr lang="es-EC" sz="1200" u="none" cap="none" strike="noStrike"/>
                        <a:t>[W]</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228,5599</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212,3244</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800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234,4229</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261,2161</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139,3157</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850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228,0342</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257,0396</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550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179,0606</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900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193,6422</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250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105,9254</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600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179,8871</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950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73,79042</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300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184,9269</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650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157,3983</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1000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8,279422</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350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108,893</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700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168,6553</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 </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 </a:t>
                      </a:r>
                      <a:endParaRPr sz="1200" u="none" cap="none" strike="noStrike">
                        <a:latin typeface="Times New Roman"/>
                        <a:ea typeface="Times New Roman"/>
                        <a:cs typeface="Times New Roman"/>
                        <a:sym typeface="Times New Roman"/>
                      </a:endParaRPr>
                    </a:p>
                  </a:txBody>
                  <a:tcPr marT="0" marB="0" marR="68575" marL="68575"/>
                </a:tc>
              </a:tr>
              <a:tr h="272100">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400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118,3042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750</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170,6082</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 </a:t>
                      </a:r>
                      <a:endParaRPr sz="1200" u="none" cap="none" strike="noStrike">
                        <a:latin typeface="Times New Roman"/>
                        <a:ea typeface="Times New Roman"/>
                        <a:cs typeface="Times New Roman"/>
                        <a:sym typeface="Times New Roman"/>
                      </a:endParaRPr>
                    </a:p>
                  </a:txBody>
                  <a:tcPr marT="0" marB="0" marR="68575" marL="68575"/>
                </a:tc>
                <a:tc>
                  <a:txBody>
                    <a:bodyPr>
                      <a:noAutofit/>
                    </a:bodyPr>
                    <a:lstStyle/>
                    <a:p>
                      <a:pPr indent="0" lvl="0" marL="279400" marR="0" rtl="0" algn="ctr">
                        <a:lnSpc>
                          <a:spcPct val="150000"/>
                        </a:lnSpc>
                        <a:spcBef>
                          <a:spcPts val="0"/>
                        </a:spcBef>
                        <a:spcAft>
                          <a:spcPts val="0"/>
                        </a:spcAft>
                        <a:buClr>
                          <a:srgbClr val="000000"/>
                        </a:buClr>
                        <a:buSzPts val="1000"/>
                        <a:buFont typeface="Arial"/>
                        <a:buNone/>
                      </a:pPr>
                      <a:r>
                        <a:rPr lang="es-EC" sz="1000" u="none" cap="none" strike="noStrike"/>
                        <a:t> </a:t>
                      </a:r>
                      <a:endParaRPr sz="1200" u="none" cap="none" strike="noStrike">
                        <a:latin typeface="Times New Roman"/>
                        <a:ea typeface="Times New Roman"/>
                        <a:cs typeface="Times New Roman"/>
                        <a:sym typeface="Times New Roman"/>
                      </a:endParaRPr>
                    </a:p>
                  </a:txBody>
                  <a:tcPr marT="0" marB="0" marR="68575" marL="68575"/>
                </a:tc>
              </a:tr>
            </a:tbl>
          </a:graphicData>
        </a:graphic>
      </p:graphicFrame>
      <p:pic>
        <p:nvPicPr>
          <p:cNvPr id="469" name="Google Shape;469;p34"/>
          <p:cNvPicPr preferRelativeResize="0"/>
          <p:nvPr/>
        </p:nvPicPr>
        <p:blipFill rotWithShape="1">
          <a:blip r:embed="rId4">
            <a:alphaModFix/>
          </a:blip>
          <a:srcRect b="0" l="0" r="0" t="0"/>
          <a:stretch/>
        </p:blipFill>
        <p:spPr>
          <a:xfrm>
            <a:off x="7558299" y="2941824"/>
            <a:ext cx="4117500" cy="2249750"/>
          </a:xfrm>
          <a:prstGeom prst="rect">
            <a:avLst/>
          </a:prstGeom>
          <a:noFill/>
          <a:ln>
            <a:noFill/>
          </a:ln>
        </p:spPr>
      </p:pic>
      <p:sp>
        <p:nvSpPr>
          <p:cNvPr id="470" name="Google Shape;470;p34"/>
          <p:cNvSpPr txBox="1"/>
          <p:nvPr/>
        </p:nvSpPr>
        <p:spPr>
          <a:xfrm>
            <a:off x="2762175" y="1386600"/>
            <a:ext cx="7457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PRUEBA DE FUNCIONAMIENTO - AR 80A100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74" name="Shape 474"/>
        <p:cNvGrpSpPr/>
        <p:nvPr/>
      </p:nvGrpSpPr>
      <p:grpSpPr>
        <a:xfrm>
          <a:off x="0" y="0"/>
          <a:ext cx="0" cy="0"/>
          <a:chOff x="0" y="0"/>
          <a:chExt cx="0" cy="0"/>
        </a:xfrm>
      </p:grpSpPr>
      <p:grpSp>
        <p:nvGrpSpPr>
          <p:cNvPr id="475" name="Google Shape;475;p35"/>
          <p:cNvGrpSpPr/>
          <p:nvPr/>
        </p:nvGrpSpPr>
        <p:grpSpPr>
          <a:xfrm>
            <a:off x="750126" y="-51316"/>
            <a:ext cx="11389190" cy="997500"/>
            <a:chOff x="1390" y="0"/>
            <a:chExt cx="11389190" cy="997500"/>
          </a:xfrm>
        </p:grpSpPr>
        <p:sp>
          <p:nvSpPr>
            <p:cNvPr id="476" name="Google Shape;476;p35"/>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35"/>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478" name="Google Shape;478;p35"/>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35"/>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endParaRPr b="0" i="0" sz="1400" u="none" cap="none" strike="noStrike">
                <a:solidFill>
                  <a:srgbClr val="000000"/>
                </a:solidFill>
                <a:latin typeface="Arial"/>
                <a:ea typeface="Arial"/>
                <a:cs typeface="Arial"/>
                <a:sym typeface="Arial"/>
              </a:endParaRPr>
            </a:p>
          </p:txBody>
        </p:sp>
        <p:sp>
          <p:nvSpPr>
            <p:cNvPr id="480" name="Google Shape;480;p35"/>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35"/>
            <p:cNvSpPr txBox="1"/>
            <p:nvPr/>
          </p:nvSpPr>
          <p:spPr>
            <a:xfrm>
              <a:off x="4838899"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IMPLEMENTRACIÓN</a:t>
              </a:r>
              <a:endParaRPr b="0" i="0" sz="1000" u="none" cap="none" strike="noStrike">
                <a:solidFill>
                  <a:srgbClr val="000000"/>
                </a:solidFill>
                <a:latin typeface="Arial"/>
                <a:ea typeface="Arial"/>
                <a:cs typeface="Arial"/>
                <a:sym typeface="Arial"/>
              </a:endParaRPr>
            </a:p>
          </p:txBody>
        </p:sp>
        <p:sp>
          <p:nvSpPr>
            <p:cNvPr id="482" name="Google Shape;482;p35"/>
            <p:cNvSpPr/>
            <p:nvPr/>
          </p:nvSpPr>
          <p:spPr>
            <a:xfrm>
              <a:off x="6509508"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35"/>
            <p:cNvSpPr txBox="1"/>
            <p:nvPr/>
          </p:nvSpPr>
          <p:spPr>
            <a:xfrm>
              <a:off x="7008272"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ANÁLISIS DE  RESULTADOS</a:t>
              </a:r>
              <a:endParaRPr b="1" i="0" sz="1000" u="none" cap="none" strike="noStrike">
                <a:solidFill>
                  <a:srgbClr val="FFFFFF"/>
                </a:solidFill>
                <a:latin typeface="Arial"/>
                <a:ea typeface="Arial"/>
                <a:cs typeface="Arial"/>
                <a:sym typeface="Arial"/>
              </a:endParaRPr>
            </a:p>
          </p:txBody>
        </p:sp>
        <p:sp>
          <p:nvSpPr>
            <p:cNvPr id="484" name="Google Shape;484;p35"/>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35"/>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486" name="Google Shape;486;p35"/>
          <p:cNvPicPr preferRelativeResize="0"/>
          <p:nvPr/>
        </p:nvPicPr>
        <p:blipFill rotWithShape="1">
          <a:blip r:embed="rId4">
            <a:alphaModFix/>
          </a:blip>
          <a:srcRect b="0" l="0" r="0" t="0"/>
          <a:stretch/>
        </p:blipFill>
        <p:spPr>
          <a:xfrm>
            <a:off x="3614994" y="2225992"/>
            <a:ext cx="3926840" cy="2406015"/>
          </a:xfrm>
          <a:prstGeom prst="rect">
            <a:avLst/>
          </a:prstGeom>
          <a:noFill/>
          <a:ln>
            <a:noFill/>
          </a:ln>
        </p:spPr>
      </p:pic>
      <p:pic>
        <p:nvPicPr>
          <p:cNvPr id="487" name="Google Shape;487;p35"/>
          <p:cNvPicPr preferRelativeResize="0"/>
          <p:nvPr/>
        </p:nvPicPr>
        <p:blipFill rotWithShape="1">
          <a:blip r:embed="rId5">
            <a:alphaModFix/>
          </a:blip>
          <a:srcRect b="0" l="0" r="0" t="0"/>
          <a:stretch/>
        </p:blipFill>
        <p:spPr>
          <a:xfrm>
            <a:off x="931653" y="2225992"/>
            <a:ext cx="3681478" cy="2406015"/>
          </a:xfrm>
          <a:prstGeom prst="rect">
            <a:avLst/>
          </a:prstGeom>
          <a:noFill/>
          <a:ln>
            <a:noFill/>
          </a:ln>
        </p:spPr>
      </p:pic>
      <p:pic>
        <p:nvPicPr>
          <p:cNvPr id="488" name="Google Shape;488;p35"/>
          <p:cNvPicPr preferRelativeResize="0"/>
          <p:nvPr/>
        </p:nvPicPr>
        <p:blipFill rotWithShape="1">
          <a:blip r:embed="rId6">
            <a:alphaModFix/>
          </a:blip>
          <a:srcRect b="0" l="0" r="0" t="0"/>
          <a:stretch/>
        </p:blipFill>
        <p:spPr>
          <a:xfrm>
            <a:off x="7330977" y="2225992"/>
            <a:ext cx="4556221" cy="2406015"/>
          </a:xfrm>
          <a:prstGeom prst="rect">
            <a:avLst/>
          </a:prstGeom>
          <a:noFill/>
          <a:ln>
            <a:noFill/>
          </a:ln>
        </p:spPr>
      </p:pic>
      <p:sp>
        <p:nvSpPr>
          <p:cNvPr id="489" name="Google Shape;489;p35"/>
          <p:cNvSpPr txBox="1"/>
          <p:nvPr/>
        </p:nvSpPr>
        <p:spPr>
          <a:xfrm>
            <a:off x="1880559" y="1401435"/>
            <a:ext cx="414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C" sz="1800" u="none" cap="none" strike="noStrike">
                <a:solidFill>
                  <a:schemeClr val="dk1"/>
                </a:solidFill>
                <a:latin typeface="Calibri"/>
                <a:ea typeface="Calibri"/>
                <a:cs typeface="Calibri"/>
                <a:sym typeface="Calibri"/>
              </a:rPr>
              <a:t>PRUEBA DE ALCANCE Y COBERTURA</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93" name="Shape 493"/>
        <p:cNvGrpSpPr/>
        <p:nvPr/>
      </p:nvGrpSpPr>
      <p:grpSpPr>
        <a:xfrm>
          <a:off x="0" y="0"/>
          <a:ext cx="0" cy="0"/>
          <a:chOff x="0" y="0"/>
          <a:chExt cx="0" cy="0"/>
        </a:xfrm>
      </p:grpSpPr>
      <p:grpSp>
        <p:nvGrpSpPr>
          <p:cNvPr id="494" name="Google Shape;494;p36"/>
          <p:cNvGrpSpPr/>
          <p:nvPr/>
        </p:nvGrpSpPr>
        <p:grpSpPr>
          <a:xfrm>
            <a:off x="750126" y="-51316"/>
            <a:ext cx="11389190" cy="997500"/>
            <a:chOff x="1390" y="0"/>
            <a:chExt cx="11389190" cy="997500"/>
          </a:xfrm>
        </p:grpSpPr>
        <p:sp>
          <p:nvSpPr>
            <p:cNvPr id="495" name="Google Shape;495;p36"/>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36"/>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497" name="Google Shape;497;p36"/>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36"/>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endParaRPr b="0" i="0" sz="1400" u="none" cap="none" strike="noStrike">
                <a:solidFill>
                  <a:srgbClr val="000000"/>
                </a:solidFill>
                <a:latin typeface="Arial"/>
                <a:ea typeface="Arial"/>
                <a:cs typeface="Arial"/>
                <a:sym typeface="Arial"/>
              </a:endParaRPr>
            </a:p>
          </p:txBody>
        </p:sp>
        <p:sp>
          <p:nvSpPr>
            <p:cNvPr id="499" name="Google Shape;499;p36"/>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36"/>
            <p:cNvSpPr txBox="1"/>
            <p:nvPr/>
          </p:nvSpPr>
          <p:spPr>
            <a:xfrm>
              <a:off x="4838899"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IMPLEMENTRACIÓN</a:t>
              </a:r>
              <a:endParaRPr b="0" i="0" sz="1000" u="none" cap="none" strike="noStrike">
                <a:solidFill>
                  <a:srgbClr val="000000"/>
                </a:solidFill>
                <a:latin typeface="Arial"/>
                <a:ea typeface="Arial"/>
                <a:cs typeface="Arial"/>
                <a:sym typeface="Arial"/>
              </a:endParaRPr>
            </a:p>
          </p:txBody>
        </p:sp>
        <p:sp>
          <p:nvSpPr>
            <p:cNvPr id="501" name="Google Shape;501;p36"/>
            <p:cNvSpPr/>
            <p:nvPr/>
          </p:nvSpPr>
          <p:spPr>
            <a:xfrm>
              <a:off x="6509508"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36"/>
            <p:cNvSpPr txBox="1"/>
            <p:nvPr/>
          </p:nvSpPr>
          <p:spPr>
            <a:xfrm>
              <a:off x="7008272"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ANÁLISIS DE  RESULTADOS</a:t>
              </a:r>
              <a:endParaRPr b="1" i="0" sz="1000" u="none" cap="none" strike="noStrike">
                <a:solidFill>
                  <a:srgbClr val="FFFFFF"/>
                </a:solidFill>
                <a:latin typeface="Arial"/>
                <a:ea typeface="Arial"/>
                <a:cs typeface="Arial"/>
                <a:sym typeface="Arial"/>
              </a:endParaRPr>
            </a:p>
          </p:txBody>
        </p:sp>
        <p:sp>
          <p:nvSpPr>
            <p:cNvPr id="503" name="Google Shape;503;p36"/>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36"/>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505" name="Google Shape;505;p36"/>
          <p:cNvPicPr preferRelativeResize="0"/>
          <p:nvPr/>
        </p:nvPicPr>
        <p:blipFill rotWithShape="1">
          <a:blip r:embed="rId4">
            <a:alphaModFix/>
          </a:blip>
          <a:srcRect b="0" l="0" r="0" t="0"/>
          <a:stretch/>
        </p:blipFill>
        <p:spPr>
          <a:xfrm>
            <a:off x="6444729" y="1751368"/>
            <a:ext cx="4436039" cy="3320965"/>
          </a:xfrm>
          <a:prstGeom prst="rect">
            <a:avLst/>
          </a:prstGeom>
          <a:noFill/>
          <a:ln>
            <a:noFill/>
          </a:ln>
        </p:spPr>
      </p:pic>
      <p:sp>
        <p:nvSpPr>
          <p:cNvPr id="506" name="Google Shape;506;p36"/>
          <p:cNvSpPr txBox="1"/>
          <p:nvPr/>
        </p:nvSpPr>
        <p:spPr>
          <a:xfrm>
            <a:off x="1242204" y="2777706"/>
            <a:ext cx="4796400" cy="92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s-EC" sz="1800" u="none" cap="none" strike="noStrike">
                <a:solidFill>
                  <a:schemeClr val="dk1"/>
                </a:solidFill>
                <a:latin typeface="Calibri"/>
                <a:ea typeface="Calibri"/>
                <a:cs typeface="Calibri"/>
                <a:sym typeface="Calibri"/>
              </a:rPr>
              <a:t>PRUEBA DE FUNCIONAMIENTO EN COLABORACION CON EL SISTEMA DE MONITOREO COMIT Y SU PERSONAL CAPACITADO</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10" name="Shape 510"/>
        <p:cNvGrpSpPr/>
        <p:nvPr/>
      </p:nvGrpSpPr>
      <p:grpSpPr>
        <a:xfrm>
          <a:off x="0" y="0"/>
          <a:ext cx="0" cy="0"/>
          <a:chOff x="0" y="0"/>
          <a:chExt cx="0" cy="0"/>
        </a:xfrm>
      </p:grpSpPr>
      <p:grpSp>
        <p:nvGrpSpPr>
          <p:cNvPr id="511" name="Google Shape;511;p37"/>
          <p:cNvGrpSpPr/>
          <p:nvPr/>
        </p:nvGrpSpPr>
        <p:grpSpPr>
          <a:xfrm>
            <a:off x="750126" y="-51316"/>
            <a:ext cx="11389190" cy="997500"/>
            <a:chOff x="1390" y="0"/>
            <a:chExt cx="11389190" cy="997500"/>
          </a:xfrm>
        </p:grpSpPr>
        <p:sp>
          <p:nvSpPr>
            <p:cNvPr id="512" name="Google Shape;512;p37"/>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7"/>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514" name="Google Shape;514;p37"/>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37"/>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endParaRPr b="0" i="0" sz="1400" u="none" cap="none" strike="noStrike">
                <a:solidFill>
                  <a:srgbClr val="000000"/>
                </a:solidFill>
                <a:latin typeface="Arial"/>
                <a:ea typeface="Arial"/>
                <a:cs typeface="Arial"/>
                <a:sym typeface="Arial"/>
              </a:endParaRPr>
            </a:p>
          </p:txBody>
        </p:sp>
        <p:sp>
          <p:nvSpPr>
            <p:cNvPr id="516" name="Google Shape;516;p37"/>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37"/>
            <p:cNvSpPr txBox="1"/>
            <p:nvPr/>
          </p:nvSpPr>
          <p:spPr>
            <a:xfrm>
              <a:off x="4838899"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IMPLEMENTRACIÓN</a:t>
              </a:r>
              <a:endParaRPr b="0" i="0" sz="1000" u="none" cap="none" strike="noStrike">
                <a:solidFill>
                  <a:srgbClr val="000000"/>
                </a:solidFill>
                <a:latin typeface="Arial"/>
                <a:ea typeface="Arial"/>
                <a:cs typeface="Arial"/>
                <a:sym typeface="Arial"/>
              </a:endParaRPr>
            </a:p>
          </p:txBody>
        </p:sp>
        <p:sp>
          <p:nvSpPr>
            <p:cNvPr id="518" name="Google Shape;518;p37"/>
            <p:cNvSpPr/>
            <p:nvPr/>
          </p:nvSpPr>
          <p:spPr>
            <a:xfrm>
              <a:off x="6509508"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37"/>
            <p:cNvSpPr txBox="1"/>
            <p:nvPr/>
          </p:nvSpPr>
          <p:spPr>
            <a:xfrm>
              <a:off x="7008272"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ANÁLISIS DE  RESULTADOS</a:t>
              </a:r>
              <a:endParaRPr b="1" i="0" sz="1000" u="none" cap="none" strike="noStrike">
                <a:solidFill>
                  <a:srgbClr val="FFFFFF"/>
                </a:solidFill>
                <a:latin typeface="Arial"/>
                <a:ea typeface="Arial"/>
                <a:cs typeface="Arial"/>
                <a:sym typeface="Arial"/>
              </a:endParaRPr>
            </a:p>
          </p:txBody>
        </p:sp>
        <p:sp>
          <p:nvSpPr>
            <p:cNvPr id="520" name="Google Shape;520;p37"/>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37"/>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522" name="Google Shape;522;p37"/>
          <p:cNvPicPr preferRelativeResize="0"/>
          <p:nvPr/>
        </p:nvPicPr>
        <p:blipFill rotWithShape="1">
          <a:blip r:embed="rId4">
            <a:alphaModFix/>
          </a:blip>
          <a:srcRect b="0" l="0" r="0" t="0"/>
          <a:stretch/>
        </p:blipFill>
        <p:spPr>
          <a:xfrm>
            <a:off x="936763" y="2012139"/>
            <a:ext cx="4987506" cy="1759646"/>
          </a:xfrm>
          <a:prstGeom prst="rect">
            <a:avLst/>
          </a:prstGeom>
          <a:noFill/>
          <a:ln>
            <a:noFill/>
          </a:ln>
        </p:spPr>
      </p:pic>
      <p:pic>
        <p:nvPicPr>
          <p:cNvPr id="523" name="Google Shape;523;p37"/>
          <p:cNvPicPr preferRelativeResize="0"/>
          <p:nvPr/>
        </p:nvPicPr>
        <p:blipFill rotWithShape="1">
          <a:blip r:embed="rId5">
            <a:alphaModFix/>
          </a:blip>
          <a:srcRect b="0" l="0" r="0" t="0"/>
          <a:stretch/>
        </p:blipFill>
        <p:spPr>
          <a:xfrm>
            <a:off x="936763" y="4123426"/>
            <a:ext cx="4946453" cy="1657925"/>
          </a:xfrm>
          <a:prstGeom prst="rect">
            <a:avLst/>
          </a:prstGeom>
          <a:noFill/>
          <a:ln>
            <a:noFill/>
          </a:ln>
        </p:spPr>
      </p:pic>
      <p:pic>
        <p:nvPicPr>
          <p:cNvPr id="524" name="Google Shape;524;p37"/>
          <p:cNvPicPr preferRelativeResize="0"/>
          <p:nvPr/>
        </p:nvPicPr>
        <p:blipFill rotWithShape="1">
          <a:blip r:embed="rId6">
            <a:alphaModFix/>
          </a:blip>
          <a:srcRect b="0" l="0" r="0" t="0"/>
          <a:stretch/>
        </p:blipFill>
        <p:spPr>
          <a:xfrm>
            <a:off x="7129489" y="2012139"/>
            <a:ext cx="4390048" cy="1759646"/>
          </a:xfrm>
          <a:prstGeom prst="rect">
            <a:avLst/>
          </a:prstGeom>
          <a:noFill/>
          <a:ln>
            <a:noFill/>
          </a:ln>
        </p:spPr>
      </p:pic>
      <p:pic>
        <p:nvPicPr>
          <p:cNvPr id="525" name="Google Shape;525;p37"/>
          <p:cNvPicPr preferRelativeResize="0"/>
          <p:nvPr/>
        </p:nvPicPr>
        <p:blipFill rotWithShape="1">
          <a:blip r:embed="rId7">
            <a:alphaModFix/>
          </a:blip>
          <a:srcRect b="50378" l="20954" r="21289" t="33799"/>
          <a:stretch/>
        </p:blipFill>
        <p:spPr>
          <a:xfrm>
            <a:off x="7129489" y="4123426"/>
            <a:ext cx="4228224" cy="1491981"/>
          </a:xfrm>
          <a:prstGeom prst="rect">
            <a:avLst/>
          </a:prstGeom>
          <a:noFill/>
          <a:ln>
            <a:noFill/>
          </a:ln>
        </p:spPr>
      </p:pic>
      <p:sp>
        <p:nvSpPr>
          <p:cNvPr id="526" name="Google Shape;526;p37"/>
          <p:cNvSpPr txBox="1"/>
          <p:nvPr/>
        </p:nvSpPr>
        <p:spPr>
          <a:xfrm>
            <a:off x="2276254" y="1236154"/>
            <a:ext cx="8337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C" sz="2000" u="none" cap="none" strike="noStrike">
                <a:solidFill>
                  <a:schemeClr val="dk1"/>
                </a:solidFill>
                <a:latin typeface="Calibri"/>
                <a:ea typeface="Calibri"/>
                <a:cs typeface="Calibri"/>
                <a:sym typeface="Calibri"/>
              </a:rPr>
              <a:t>RESULTADOS DE INTERCEPTAR UNA SEÑAL CON EL SISTEMA DE JAMMING</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0" name="Shape 530"/>
        <p:cNvGrpSpPr/>
        <p:nvPr/>
      </p:nvGrpSpPr>
      <p:grpSpPr>
        <a:xfrm>
          <a:off x="0" y="0"/>
          <a:ext cx="0" cy="0"/>
          <a:chOff x="0" y="0"/>
          <a:chExt cx="0" cy="0"/>
        </a:xfrm>
      </p:grpSpPr>
      <p:grpSp>
        <p:nvGrpSpPr>
          <p:cNvPr id="531" name="Google Shape;531;p38"/>
          <p:cNvGrpSpPr/>
          <p:nvPr/>
        </p:nvGrpSpPr>
        <p:grpSpPr>
          <a:xfrm>
            <a:off x="321045" y="0"/>
            <a:ext cx="11869433" cy="946200"/>
            <a:chOff x="1449" y="0"/>
            <a:chExt cx="11869433" cy="946200"/>
          </a:xfrm>
        </p:grpSpPr>
        <p:sp>
          <p:nvSpPr>
            <p:cNvPr id="532" name="Google Shape;532;p38"/>
            <p:cNvSpPr/>
            <p:nvPr/>
          </p:nvSpPr>
          <p:spPr>
            <a:xfrm>
              <a:off x="1449" y="0"/>
              <a:ext cx="2826000" cy="9462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38"/>
            <p:cNvSpPr txBox="1"/>
            <p:nvPr/>
          </p:nvSpPr>
          <p:spPr>
            <a:xfrm>
              <a:off x="1449" y="0"/>
              <a:ext cx="25896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534" name="Google Shape;534;p38"/>
            <p:cNvSpPr/>
            <p:nvPr/>
          </p:nvSpPr>
          <p:spPr>
            <a:xfrm>
              <a:off x="2262307"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38"/>
            <p:cNvSpPr txBox="1"/>
            <p:nvPr/>
          </p:nvSpPr>
          <p:spPr>
            <a:xfrm>
              <a:off x="2735413"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  </a:t>
              </a:r>
              <a:endParaRPr b="0" i="0" sz="1000" u="none" cap="none" strike="noStrike">
                <a:solidFill>
                  <a:srgbClr val="000000"/>
                </a:solidFill>
                <a:latin typeface="Arial"/>
                <a:ea typeface="Arial"/>
                <a:cs typeface="Arial"/>
                <a:sym typeface="Arial"/>
              </a:endParaRPr>
            </a:p>
          </p:txBody>
        </p:sp>
        <p:sp>
          <p:nvSpPr>
            <p:cNvPr id="536" name="Google Shape;536;p38"/>
            <p:cNvSpPr/>
            <p:nvPr/>
          </p:nvSpPr>
          <p:spPr>
            <a:xfrm>
              <a:off x="4523165"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38"/>
            <p:cNvSpPr txBox="1"/>
            <p:nvPr/>
          </p:nvSpPr>
          <p:spPr>
            <a:xfrm>
              <a:off x="4996271"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IMPLEMENTACIÓN</a:t>
              </a:r>
              <a:endParaRPr b="0" i="0" sz="1000" u="none" cap="none" strike="noStrike">
                <a:solidFill>
                  <a:srgbClr val="000000"/>
                </a:solidFill>
                <a:latin typeface="Arial"/>
                <a:ea typeface="Arial"/>
                <a:cs typeface="Arial"/>
                <a:sym typeface="Arial"/>
              </a:endParaRPr>
            </a:p>
          </p:txBody>
        </p:sp>
        <p:sp>
          <p:nvSpPr>
            <p:cNvPr id="538" name="Google Shape;538;p38"/>
            <p:cNvSpPr/>
            <p:nvPr/>
          </p:nvSpPr>
          <p:spPr>
            <a:xfrm>
              <a:off x="6784023"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38"/>
            <p:cNvSpPr txBox="1"/>
            <p:nvPr/>
          </p:nvSpPr>
          <p:spPr>
            <a:xfrm>
              <a:off x="7257129"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ANALISIS DE  RESULTADOS</a:t>
              </a:r>
              <a:endParaRPr b="0" i="0" sz="1000" u="none" cap="none" strike="noStrike">
                <a:solidFill>
                  <a:srgbClr val="000000"/>
                </a:solidFill>
                <a:latin typeface="Arial"/>
                <a:ea typeface="Arial"/>
                <a:cs typeface="Arial"/>
                <a:sym typeface="Arial"/>
              </a:endParaRPr>
            </a:p>
          </p:txBody>
        </p:sp>
        <p:sp>
          <p:nvSpPr>
            <p:cNvPr id="540" name="Google Shape;540;p38"/>
            <p:cNvSpPr/>
            <p:nvPr/>
          </p:nvSpPr>
          <p:spPr>
            <a:xfrm>
              <a:off x="9044882" y="0"/>
              <a:ext cx="2826000" cy="9462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38"/>
            <p:cNvSpPr txBox="1"/>
            <p:nvPr/>
          </p:nvSpPr>
          <p:spPr>
            <a:xfrm>
              <a:off x="9517988" y="0"/>
              <a:ext cx="1879800" cy="9462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CONCLUSIONES Y RECOMENDACIONES</a:t>
              </a:r>
              <a:endParaRPr b="1" i="0" sz="1000" u="none" cap="none" strike="noStrike">
                <a:solidFill>
                  <a:srgbClr val="FFFFFF"/>
                </a:solidFill>
                <a:latin typeface="Arial"/>
                <a:ea typeface="Arial"/>
                <a:cs typeface="Arial"/>
                <a:sym typeface="Arial"/>
              </a:endParaRPr>
            </a:p>
          </p:txBody>
        </p:sp>
      </p:grpSp>
      <p:sp>
        <p:nvSpPr>
          <p:cNvPr id="542" name="Google Shape;542;p38"/>
          <p:cNvSpPr txBox="1"/>
          <p:nvPr/>
        </p:nvSpPr>
        <p:spPr>
          <a:xfrm>
            <a:off x="159799" y="946211"/>
            <a:ext cx="11638500" cy="369300"/>
          </a:xfrm>
          <a:prstGeom prst="rect">
            <a:avLst/>
          </a:prstGeom>
          <a:noFill/>
          <a:ln>
            <a:noFill/>
          </a:ln>
        </p:spPr>
        <p:txBody>
          <a:bodyPr anchorCtr="0" anchor="t" bIns="45700" lIns="91425" spcFirstLastPara="1" rIns="91425" wrap="square" tIns="45700">
            <a:spAutoFit/>
          </a:bodyPr>
          <a:lstStyle/>
          <a:p>
            <a:pPr indent="0" lvl="2" marL="914400" marR="0" rtl="0" algn="l">
              <a:lnSpc>
                <a:spcPct val="100000"/>
              </a:lnSpc>
              <a:spcBef>
                <a:spcPts val="0"/>
              </a:spcBef>
              <a:spcAft>
                <a:spcPts val="0"/>
              </a:spcAft>
              <a:buClr>
                <a:srgbClr val="000000"/>
              </a:buClr>
              <a:buSzPts val="1800"/>
              <a:buFont typeface="Arial"/>
              <a:buNone/>
            </a:pPr>
            <a:r>
              <a:rPr b="1" i="0" lang="es-EC" sz="1800" u="none" cap="none" strike="noStrike">
                <a:solidFill>
                  <a:schemeClr val="dk1"/>
                </a:solidFill>
                <a:latin typeface="Calibri"/>
                <a:ea typeface="Calibri"/>
                <a:cs typeface="Calibri"/>
                <a:sym typeface="Calibri"/>
              </a:rPr>
              <a:t>CONCLUSIONES</a:t>
            </a:r>
            <a:endParaRPr b="0" i="0" sz="1400" u="none" cap="none" strike="noStrike">
              <a:solidFill>
                <a:srgbClr val="000000"/>
              </a:solidFill>
              <a:latin typeface="Arial"/>
              <a:ea typeface="Arial"/>
              <a:cs typeface="Arial"/>
              <a:sym typeface="Arial"/>
            </a:endParaRPr>
          </a:p>
        </p:txBody>
      </p:sp>
      <p:sp>
        <p:nvSpPr>
          <p:cNvPr id="543" name="Google Shape;543;p38"/>
          <p:cNvSpPr/>
          <p:nvPr/>
        </p:nvSpPr>
        <p:spPr>
          <a:xfrm>
            <a:off x="939051" y="1892422"/>
            <a:ext cx="10633500" cy="3416400"/>
          </a:xfrm>
          <a:prstGeom prst="rect">
            <a:avLst/>
          </a:prstGeom>
          <a:noFill/>
          <a:ln>
            <a:noFill/>
          </a:ln>
        </p:spPr>
        <p:txBody>
          <a:bodyPr anchorCtr="0" anchor="t" bIns="45700" lIns="91425" spcFirstLastPara="1" rIns="91425" wrap="square" tIns="45700">
            <a:spAutoFit/>
          </a:bodyPr>
          <a:lstStyle/>
          <a:p>
            <a:pPr indent="459740" lvl="0" marL="279400" marR="0" rtl="0" algn="just">
              <a:lnSpc>
                <a:spcPct val="150000"/>
              </a:lnSpc>
              <a:spcBef>
                <a:spcPts val="0"/>
              </a:spcBef>
              <a:spcAft>
                <a:spcPts val="0"/>
              </a:spcAft>
              <a:buClr>
                <a:srgbClr val="000000"/>
              </a:buClr>
              <a:buSzPts val="1800"/>
              <a:buFont typeface="Arial"/>
              <a:buNone/>
            </a:pPr>
            <a:r>
              <a:rPr b="0" i="0" lang="es-EC" sz="1800" u="none" cap="none" strike="noStrike">
                <a:solidFill>
                  <a:schemeClr val="dk1"/>
                </a:solidFill>
                <a:latin typeface="Times New Roman"/>
                <a:ea typeface="Times New Roman"/>
                <a:cs typeface="Times New Roman"/>
                <a:sym typeface="Times New Roman"/>
              </a:rPr>
              <a:t>Se recuperó un valor estimado de $ 118.600,00 tras</a:t>
            </a:r>
            <a:r>
              <a:rPr b="0" i="0" lang="es-EC" sz="1800" u="none" cap="none" strike="noStrike">
                <a:solidFill>
                  <a:srgbClr val="000000"/>
                </a:solidFill>
                <a:latin typeface="Times New Roman"/>
                <a:ea typeface="Times New Roman"/>
                <a:cs typeface="Times New Roman"/>
                <a:sym typeface="Times New Roman"/>
              </a:rPr>
              <a:t> realizar el diagnóstico del estado de los equipos del sistema de Jamming del AGRUCOMGE </a:t>
            </a:r>
            <a:r>
              <a:rPr b="0" i="0" lang="es-EC" sz="1800" u="none" cap="none" strike="noStrike">
                <a:solidFill>
                  <a:schemeClr val="dk1"/>
                </a:solidFill>
                <a:latin typeface="Times New Roman"/>
                <a:ea typeface="Times New Roman"/>
                <a:cs typeface="Times New Roman"/>
                <a:sym typeface="Times New Roman"/>
              </a:rPr>
              <a:t>y luego d</a:t>
            </a:r>
            <a:r>
              <a:rPr b="0" i="0" lang="es-EC" sz="1800" u="none" cap="none" strike="noStrike">
                <a:solidFill>
                  <a:srgbClr val="000000"/>
                </a:solidFill>
                <a:latin typeface="Times New Roman"/>
                <a:ea typeface="Times New Roman"/>
                <a:cs typeface="Times New Roman"/>
                <a:sym typeface="Times New Roman"/>
              </a:rPr>
              <a:t>el trabajo detallado en el capítulo 3 se consiguió volver a poner en operación ambos amplificadores y antenas</a:t>
            </a:r>
            <a:r>
              <a:rPr b="0" i="0" lang="es-EC" sz="1800" u="none" cap="none" strike="noStrike">
                <a:solidFill>
                  <a:schemeClr val="dk1"/>
                </a:solidFill>
                <a:latin typeface="Times New Roman"/>
                <a:ea typeface="Times New Roman"/>
                <a:cs typeface="Times New Roman"/>
                <a:sym typeface="Times New Roman"/>
              </a:rPr>
              <a:t> </a:t>
            </a:r>
            <a:r>
              <a:rPr b="0" i="0" lang="es-EC" sz="1800" u="none" cap="none" strike="noStrike">
                <a:solidFill>
                  <a:srgbClr val="000000"/>
                </a:solidFill>
                <a:latin typeface="Times New Roman"/>
                <a:ea typeface="Times New Roman"/>
                <a:cs typeface="Times New Roman"/>
                <a:sym typeface="Times New Roman"/>
              </a:rPr>
              <a:t>dando paso a la rehabilitación del sistema de Jamming del AGRUCOMGE.</a:t>
            </a:r>
            <a:endParaRPr b="0" i="0" sz="1800" u="none" cap="none" strike="noStrike">
              <a:solidFill>
                <a:schemeClr val="dk1"/>
              </a:solidFill>
              <a:latin typeface="Times New Roman"/>
              <a:ea typeface="Times New Roman"/>
              <a:cs typeface="Times New Roman"/>
              <a:sym typeface="Times New Roman"/>
            </a:endParaRPr>
          </a:p>
          <a:p>
            <a:pPr indent="459740" lvl="0" marL="279400" marR="0" rtl="0" algn="just">
              <a:lnSpc>
                <a:spcPct val="15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Al desarrollar la metodología para la generación de las características de las señales usadas para el sistema de jamming, </a:t>
            </a:r>
            <a:r>
              <a:rPr b="0" i="0" lang="es-EC" sz="1800" u="none" cap="none" strike="noStrike">
                <a:solidFill>
                  <a:schemeClr val="dk1"/>
                </a:solidFill>
                <a:latin typeface="Times New Roman"/>
                <a:ea typeface="Times New Roman"/>
                <a:cs typeface="Times New Roman"/>
                <a:sym typeface="Times New Roman"/>
              </a:rPr>
              <a:t>en base</a:t>
            </a:r>
            <a:r>
              <a:rPr b="0" i="0" lang="es-EC" sz="1800" u="none" cap="none" strike="noStrike">
                <a:solidFill>
                  <a:srgbClr val="000000"/>
                </a:solidFill>
                <a:latin typeface="Times New Roman"/>
                <a:ea typeface="Times New Roman"/>
                <a:cs typeface="Times New Roman"/>
                <a:sym typeface="Times New Roman"/>
              </a:rPr>
              <a:t> a las pruebas se determinó que resulta imperativo un análisis, así como un trabajo de inteligencia una vez localizado el objetivo para determinar la posición correcta del </a:t>
            </a:r>
            <a:r>
              <a:rPr b="0" i="1" lang="es-EC" sz="1800" u="none" cap="none" strike="noStrike">
                <a:solidFill>
                  <a:srgbClr val="000000"/>
                </a:solidFill>
                <a:latin typeface="Times New Roman"/>
                <a:ea typeface="Times New Roman"/>
                <a:cs typeface="Times New Roman"/>
                <a:sym typeface="Times New Roman"/>
              </a:rPr>
              <a:t>Jammer</a:t>
            </a:r>
            <a:r>
              <a:rPr b="0" i="0" lang="es-EC" sz="1800" u="none" cap="none" strike="noStrike">
                <a:solidFill>
                  <a:srgbClr val="000000"/>
                </a:solidFill>
                <a:latin typeface="Times New Roman"/>
                <a:ea typeface="Times New Roman"/>
                <a:cs typeface="Times New Roman"/>
                <a:sym typeface="Times New Roman"/>
              </a:rPr>
              <a:t>, así como tomar la decisión de interferir</a:t>
            </a:r>
            <a:r>
              <a:rPr b="0" i="0" lang="es-EC" sz="1800" u="none" cap="none" strike="noStrike">
                <a:solidFill>
                  <a:schemeClr val="dk1"/>
                </a:solidFill>
                <a:latin typeface="Times New Roman"/>
                <a:ea typeface="Times New Roman"/>
                <a:cs typeface="Times New Roman"/>
                <a:sym typeface="Times New Roman"/>
              </a:rPr>
              <a:t> </a:t>
            </a:r>
            <a:r>
              <a:rPr b="0" i="0" lang="es-EC" sz="1800" u="none" cap="none" strike="noStrike">
                <a:solidFill>
                  <a:srgbClr val="000000"/>
                </a:solidFill>
                <a:latin typeface="Times New Roman"/>
                <a:ea typeface="Times New Roman"/>
                <a:cs typeface="Times New Roman"/>
                <a:sym typeface="Times New Roman"/>
              </a:rPr>
              <a:t>al receptor con el objetivo de que el ataque sea totalmente efectivo.</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47" name="Shape 547"/>
        <p:cNvGrpSpPr/>
        <p:nvPr/>
      </p:nvGrpSpPr>
      <p:grpSpPr>
        <a:xfrm>
          <a:off x="0" y="0"/>
          <a:ext cx="0" cy="0"/>
          <a:chOff x="0" y="0"/>
          <a:chExt cx="0" cy="0"/>
        </a:xfrm>
      </p:grpSpPr>
      <p:grpSp>
        <p:nvGrpSpPr>
          <p:cNvPr id="548" name="Google Shape;548;p39"/>
          <p:cNvGrpSpPr/>
          <p:nvPr/>
        </p:nvGrpSpPr>
        <p:grpSpPr>
          <a:xfrm>
            <a:off x="321045" y="0"/>
            <a:ext cx="11869433" cy="946200"/>
            <a:chOff x="1449" y="0"/>
            <a:chExt cx="11869433" cy="946200"/>
          </a:xfrm>
        </p:grpSpPr>
        <p:sp>
          <p:nvSpPr>
            <p:cNvPr id="549" name="Google Shape;549;p39"/>
            <p:cNvSpPr/>
            <p:nvPr/>
          </p:nvSpPr>
          <p:spPr>
            <a:xfrm>
              <a:off x="1449" y="0"/>
              <a:ext cx="2826000" cy="9462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39"/>
            <p:cNvSpPr txBox="1"/>
            <p:nvPr/>
          </p:nvSpPr>
          <p:spPr>
            <a:xfrm>
              <a:off x="1449" y="0"/>
              <a:ext cx="25896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551" name="Google Shape;551;p39"/>
            <p:cNvSpPr/>
            <p:nvPr/>
          </p:nvSpPr>
          <p:spPr>
            <a:xfrm>
              <a:off x="2262307"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39"/>
            <p:cNvSpPr txBox="1"/>
            <p:nvPr/>
          </p:nvSpPr>
          <p:spPr>
            <a:xfrm>
              <a:off x="2735413"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  </a:t>
              </a:r>
              <a:endParaRPr b="0" i="0" sz="1000" u="none" cap="none" strike="noStrike">
                <a:solidFill>
                  <a:srgbClr val="000000"/>
                </a:solidFill>
                <a:latin typeface="Arial"/>
                <a:ea typeface="Arial"/>
                <a:cs typeface="Arial"/>
                <a:sym typeface="Arial"/>
              </a:endParaRPr>
            </a:p>
          </p:txBody>
        </p:sp>
        <p:sp>
          <p:nvSpPr>
            <p:cNvPr id="553" name="Google Shape;553;p39"/>
            <p:cNvSpPr/>
            <p:nvPr/>
          </p:nvSpPr>
          <p:spPr>
            <a:xfrm>
              <a:off x="4523165"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39"/>
            <p:cNvSpPr txBox="1"/>
            <p:nvPr/>
          </p:nvSpPr>
          <p:spPr>
            <a:xfrm>
              <a:off x="4996271"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IMPLEMENTACIÓN</a:t>
              </a:r>
              <a:endParaRPr b="0" i="0" sz="1000" u="none" cap="none" strike="noStrike">
                <a:solidFill>
                  <a:srgbClr val="000000"/>
                </a:solidFill>
                <a:latin typeface="Arial"/>
                <a:ea typeface="Arial"/>
                <a:cs typeface="Arial"/>
                <a:sym typeface="Arial"/>
              </a:endParaRPr>
            </a:p>
          </p:txBody>
        </p:sp>
        <p:sp>
          <p:nvSpPr>
            <p:cNvPr id="555" name="Google Shape;555;p39"/>
            <p:cNvSpPr/>
            <p:nvPr/>
          </p:nvSpPr>
          <p:spPr>
            <a:xfrm>
              <a:off x="6784023"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39"/>
            <p:cNvSpPr txBox="1"/>
            <p:nvPr/>
          </p:nvSpPr>
          <p:spPr>
            <a:xfrm>
              <a:off x="7257129"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ANALISIS DE  RESULTADOS</a:t>
              </a:r>
              <a:endParaRPr b="0" i="0" sz="1000" u="none" cap="none" strike="noStrike">
                <a:solidFill>
                  <a:srgbClr val="000000"/>
                </a:solidFill>
                <a:latin typeface="Arial"/>
                <a:ea typeface="Arial"/>
                <a:cs typeface="Arial"/>
                <a:sym typeface="Arial"/>
              </a:endParaRPr>
            </a:p>
          </p:txBody>
        </p:sp>
        <p:sp>
          <p:nvSpPr>
            <p:cNvPr id="557" name="Google Shape;557;p39"/>
            <p:cNvSpPr/>
            <p:nvPr/>
          </p:nvSpPr>
          <p:spPr>
            <a:xfrm>
              <a:off x="9044882" y="0"/>
              <a:ext cx="2826000" cy="9462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39"/>
            <p:cNvSpPr txBox="1"/>
            <p:nvPr/>
          </p:nvSpPr>
          <p:spPr>
            <a:xfrm>
              <a:off x="9517988" y="0"/>
              <a:ext cx="1879800" cy="9462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CONCLUSIONES Y RECOMENDACIONES</a:t>
              </a:r>
              <a:endParaRPr b="1" i="0" sz="1000" u="none" cap="none" strike="noStrike">
                <a:solidFill>
                  <a:srgbClr val="FFFFFF"/>
                </a:solidFill>
                <a:latin typeface="Arial"/>
                <a:ea typeface="Arial"/>
                <a:cs typeface="Arial"/>
                <a:sym typeface="Arial"/>
              </a:endParaRPr>
            </a:p>
          </p:txBody>
        </p:sp>
      </p:grpSp>
      <p:sp>
        <p:nvSpPr>
          <p:cNvPr id="559" name="Google Shape;559;p39"/>
          <p:cNvSpPr txBox="1"/>
          <p:nvPr/>
        </p:nvSpPr>
        <p:spPr>
          <a:xfrm>
            <a:off x="159799" y="946211"/>
            <a:ext cx="11638500" cy="369300"/>
          </a:xfrm>
          <a:prstGeom prst="rect">
            <a:avLst/>
          </a:prstGeom>
          <a:noFill/>
          <a:ln>
            <a:noFill/>
          </a:ln>
        </p:spPr>
        <p:txBody>
          <a:bodyPr anchorCtr="0" anchor="t" bIns="45700" lIns="91425" spcFirstLastPara="1" rIns="91425" wrap="square" tIns="45700">
            <a:spAutoFit/>
          </a:bodyPr>
          <a:lstStyle/>
          <a:p>
            <a:pPr indent="0" lvl="2" marL="914400" marR="0" rtl="0" algn="l">
              <a:lnSpc>
                <a:spcPct val="100000"/>
              </a:lnSpc>
              <a:spcBef>
                <a:spcPts val="0"/>
              </a:spcBef>
              <a:spcAft>
                <a:spcPts val="0"/>
              </a:spcAft>
              <a:buClr>
                <a:srgbClr val="000000"/>
              </a:buClr>
              <a:buSzPts val="1800"/>
              <a:buFont typeface="Arial"/>
              <a:buNone/>
            </a:pPr>
            <a:r>
              <a:rPr b="1" i="0" lang="es-EC" sz="1800" u="none" cap="none" strike="noStrike">
                <a:solidFill>
                  <a:schemeClr val="dk1"/>
                </a:solidFill>
                <a:latin typeface="Calibri"/>
                <a:ea typeface="Calibri"/>
                <a:cs typeface="Calibri"/>
                <a:sym typeface="Calibri"/>
              </a:rPr>
              <a:t>CONCLUSIONES</a:t>
            </a:r>
            <a:endParaRPr b="0" i="0" sz="1400" u="none" cap="none" strike="noStrike">
              <a:solidFill>
                <a:srgbClr val="000000"/>
              </a:solidFill>
              <a:latin typeface="Arial"/>
              <a:ea typeface="Arial"/>
              <a:cs typeface="Arial"/>
              <a:sym typeface="Arial"/>
            </a:endParaRPr>
          </a:p>
        </p:txBody>
      </p:sp>
      <p:sp>
        <p:nvSpPr>
          <p:cNvPr id="560" name="Google Shape;560;p39"/>
          <p:cNvSpPr/>
          <p:nvPr/>
        </p:nvSpPr>
        <p:spPr>
          <a:xfrm>
            <a:off x="1407111" y="1892422"/>
            <a:ext cx="9720900" cy="2585400"/>
          </a:xfrm>
          <a:prstGeom prst="rect">
            <a:avLst/>
          </a:prstGeom>
          <a:noFill/>
          <a:ln>
            <a:noFill/>
          </a:ln>
        </p:spPr>
        <p:txBody>
          <a:bodyPr anchorCtr="0" anchor="t" bIns="45700" lIns="91425" spcFirstLastPara="1" rIns="91425" wrap="square" tIns="45700">
            <a:spAutoFit/>
          </a:bodyPr>
          <a:lstStyle/>
          <a:p>
            <a:pPr indent="459740" lvl="0" marL="279400" marR="0" rtl="0" algn="just">
              <a:lnSpc>
                <a:spcPct val="15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En el escenario de una guerra electrónica se concluyó que el trabajo conjunto del sistema de monitoreo de señales COMINT con el sistema de Jamming del AGRUCOMGE debe enfocarse en mantener una comunicación clara en cuanto a las características de los objetivos de manera que se asegure la mayor efectividad posible en el ataque, de igual manera se concluye que dentro del estudio a realizarse previo al ataque es necesario escoger el mejor método de </a:t>
            </a:r>
            <a:r>
              <a:rPr b="0" i="1" lang="es-EC" sz="1800" u="none" cap="none" strike="noStrike">
                <a:solidFill>
                  <a:srgbClr val="000000"/>
                </a:solidFill>
                <a:latin typeface="Times New Roman"/>
                <a:ea typeface="Times New Roman"/>
                <a:cs typeface="Times New Roman"/>
                <a:sym typeface="Times New Roman"/>
              </a:rPr>
              <a:t>jamming</a:t>
            </a:r>
            <a:r>
              <a:rPr b="0" i="0" lang="es-EC" sz="1800" u="none" cap="none" strike="noStrike">
                <a:solidFill>
                  <a:srgbClr val="000000"/>
                </a:solidFill>
                <a:latin typeface="Times New Roman"/>
                <a:ea typeface="Times New Roman"/>
                <a:cs typeface="Times New Roman"/>
                <a:sym typeface="Times New Roman"/>
              </a:rPr>
              <a:t> para el caso que se trabaje. </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64" name="Shape 564"/>
        <p:cNvGrpSpPr/>
        <p:nvPr/>
      </p:nvGrpSpPr>
      <p:grpSpPr>
        <a:xfrm>
          <a:off x="0" y="0"/>
          <a:ext cx="0" cy="0"/>
          <a:chOff x="0" y="0"/>
          <a:chExt cx="0" cy="0"/>
        </a:xfrm>
      </p:grpSpPr>
      <p:grpSp>
        <p:nvGrpSpPr>
          <p:cNvPr id="565" name="Google Shape;565;p40"/>
          <p:cNvGrpSpPr/>
          <p:nvPr/>
        </p:nvGrpSpPr>
        <p:grpSpPr>
          <a:xfrm>
            <a:off x="321045" y="0"/>
            <a:ext cx="11869433" cy="946200"/>
            <a:chOff x="1449" y="0"/>
            <a:chExt cx="11869433" cy="946200"/>
          </a:xfrm>
        </p:grpSpPr>
        <p:sp>
          <p:nvSpPr>
            <p:cNvPr id="566" name="Google Shape;566;p40"/>
            <p:cNvSpPr/>
            <p:nvPr/>
          </p:nvSpPr>
          <p:spPr>
            <a:xfrm>
              <a:off x="1449" y="0"/>
              <a:ext cx="2826000" cy="9462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40"/>
            <p:cNvSpPr txBox="1"/>
            <p:nvPr/>
          </p:nvSpPr>
          <p:spPr>
            <a:xfrm>
              <a:off x="1449" y="0"/>
              <a:ext cx="25896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568" name="Google Shape;568;p40"/>
            <p:cNvSpPr/>
            <p:nvPr/>
          </p:nvSpPr>
          <p:spPr>
            <a:xfrm>
              <a:off x="2262307"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40"/>
            <p:cNvSpPr txBox="1"/>
            <p:nvPr/>
          </p:nvSpPr>
          <p:spPr>
            <a:xfrm>
              <a:off x="2735413"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  </a:t>
              </a:r>
              <a:endParaRPr b="0" i="0" sz="1000" u="none" cap="none" strike="noStrike">
                <a:solidFill>
                  <a:srgbClr val="000000"/>
                </a:solidFill>
                <a:latin typeface="Arial"/>
                <a:ea typeface="Arial"/>
                <a:cs typeface="Arial"/>
                <a:sym typeface="Arial"/>
              </a:endParaRPr>
            </a:p>
          </p:txBody>
        </p:sp>
        <p:sp>
          <p:nvSpPr>
            <p:cNvPr id="570" name="Google Shape;570;p40"/>
            <p:cNvSpPr/>
            <p:nvPr/>
          </p:nvSpPr>
          <p:spPr>
            <a:xfrm>
              <a:off x="4523165"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40"/>
            <p:cNvSpPr txBox="1"/>
            <p:nvPr/>
          </p:nvSpPr>
          <p:spPr>
            <a:xfrm>
              <a:off x="4996271"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IMPLEMENTACIÓN</a:t>
              </a:r>
              <a:endParaRPr b="0" i="0" sz="1000" u="none" cap="none" strike="noStrike">
                <a:solidFill>
                  <a:srgbClr val="000000"/>
                </a:solidFill>
                <a:latin typeface="Arial"/>
                <a:ea typeface="Arial"/>
                <a:cs typeface="Arial"/>
                <a:sym typeface="Arial"/>
              </a:endParaRPr>
            </a:p>
          </p:txBody>
        </p:sp>
        <p:sp>
          <p:nvSpPr>
            <p:cNvPr id="572" name="Google Shape;572;p40"/>
            <p:cNvSpPr/>
            <p:nvPr/>
          </p:nvSpPr>
          <p:spPr>
            <a:xfrm>
              <a:off x="6784023" y="0"/>
              <a:ext cx="2826000" cy="9462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40"/>
            <p:cNvSpPr txBox="1"/>
            <p:nvPr/>
          </p:nvSpPr>
          <p:spPr>
            <a:xfrm>
              <a:off x="7257129" y="0"/>
              <a:ext cx="1879800" cy="9462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ANALISIS DE  RESULTADOS</a:t>
              </a:r>
              <a:endParaRPr b="0" i="0" sz="1000" u="none" cap="none" strike="noStrike">
                <a:solidFill>
                  <a:srgbClr val="000000"/>
                </a:solidFill>
                <a:latin typeface="Arial"/>
                <a:ea typeface="Arial"/>
                <a:cs typeface="Arial"/>
                <a:sym typeface="Arial"/>
              </a:endParaRPr>
            </a:p>
          </p:txBody>
        </p:sp>
        <p:sp>
          <p:nvSpPr>
            <p:cNvPr id="574" name="Google Shape;574;p40"/>
            <p:cNvSpPr/>
            <p:nvPr/>
          </p:nvSpPr>
          <p:spPr>
            <a:xfrm>
              <a:off x="9044882" y="0"/>
              <a:ext cx="2826000" cy="9462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40"/>
            <p:cNvSpPr txBox="1"/>
            <p:nvPr/>
          </p:nvSpPr>
          <p:spPr>
            <a:xfrm>
              <a:off x="9517988" y="0"/>
              <a:ext cx="1879800" cy="9462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rgbClr val="FFFFFF"/>
                </a:buClr>
                <a:buSzPts val="1000"/>
                <a:buFont typeface="Calibri"/>
                <a:buNone/>
              </a:pPr>
              <a:r>
                <a:rPr b="1" i="0" lang="es-EC" sz="1000" u="none" cap="none" strike="noStrike">
                  <a:solidFill>
                    <a:srgbClr val="FFFFFF"/>
                  </a:solidFill>
                  <a:latin typeface="Arial"/>
                  <a:ea typeface="Arial"/>
                  <a:cs typeface="Arial"/>
                  <a:sym typeface="Arial"/>
                </a:rPr>
                <a:t>CONCLUSIONES Y RECOMENDACIONES</a:t>
              </a:r>
              <a:endParaRPr b="1" i="0" sz="1000" u="none" cap="none" strike="noStrike">
                <a:solidFill>
                  <a:srgbClr val="FFFFFF"/>
                </a:solidFill>
                <a:latin typeface="Arial"/>
                <a:ea typeface="Arial"/>
                <a:cs typeface="Arial"/>
                <a:sym typeface="Arial"/>
              </a:endParaRPr>
            </a:p>
          </p:txBody>
        </p:sp>
      </p:grpSp>
      <p:sp>
        <p:nvSpPr>
          <p:cNvPr id="576" name="Google Shape;576;p40"/>
          <p:cNvSpPr txBox="1"/>
          <p:nvPr/>
        </p:nvSpPr>
        <p:spPr>
          <a:xfrm>
            <a:off x="159799" y="946211"/>
            <a:ext cx="11638500" cy="369300"/>
          </a:xfrm>
          <a:prstGeom prst="rect">
            <a:avLst/>
          </a:prstGeom>
          <a:noFill/>
          <a:ln>
            <a:noFill/>
          </a:ln>
        </p:spPr>
        <p:txBody>
          <a:bodyPr anchorCtr="0" anchor="t" bIns="45700" lIns="91425" spcFirstLastPara="1" rIns="91425" wrap="square" tIns="45700">
            <a:spAutoFit/>
          </a:bodyPr>
          <a:lstStyle/>
          <a:p>
            <a:pPr indent="0" lvl="2" marL="914400" marR="0" rtl="0" algn="l">
              <a:lnSpc>
                <a:spcPct val="100000"/>
              </a:lnSpc>
              <a:spcBef>
                <a:spcPts val="0"/>
              </a:spcBef>
              <a:spcAft>
                <a:spcPts val="0"/>
              </a:spcAft>
              <a:buClr>
                <a:srgbClr val="000000"/>
              </a:buClr>
              <a:buSzPts val="1800"/>
              <a:buFont typeface="Arial"/>
              <a:buNone/>
            </a:pPr>
            <a:r>
              <a:rPr b="1" i="0" lang="es-EC" sz="1800" u="none" cap="none" strike="noStrike">
                <a:solidFill>
                  <a:schemeClr val="dk1"/>
                </a:solidFill>
                <a:latin typeface="Calibri"/>
                <a:ea typeface="Calibri"/>
                <a:cs typeface="Calibri"/>
                <a:sym typeface="Calibri"/>
              </a:rPr>
              <a:t>RECOMENDACIONES</a:t>
            </a:r>
            <a:endParaRPr b="1" i="0" sz="1800" u="none" cap="none" strike="noStrike">
              <a:solidFill>
                <a:schemeClr val="dk1"/>
              </a:solidFill>
              <a:latin typeface="Calibri"/>
              <a:ea typeface="Calibri"/>
              <a:cs typeface="Calibri"/>
              <a:sym typeface="Calibri"/>
            </a:endParaRPr>
          </a:p>
        </p:txBody>
      </p:sp>
      <p:sp>
        <p:nvSpPr>
          <p:cNvPr id="577" name="Google Shape;577;p40"/>
          <p:cNvSpPr/>
          <p:nvPr/>
        </p:nvSpPr>
        <p:spPr>
          <a:xfrm>
            <a:off x="553096" y="1628854"/>
            <a:ext cx="10851900" cy="4247400"/>
          </a:xfrm>
          <a:prstGeom prst="rect">
            <a:avLst/>
          </a:prstGeom>
          <a:noFill/>
          <a:ln>
            <a:noFill/>
          </a:ln>
        </p:spPr>
        <p:txBody>
          <a:bodyPr anchorCtr="0" anchor="t" bIns="45700" lIns="91425" spcFirstLastPara="1" rIns="91425" wrap="square" tIns="45700">
            <a:spAutoFit/>
          </a:bodyPr>
          <a:lstStyle/>
          <a:p>
            <a:pPr indent="459740" lvl="0" marL="279400" marR="0" rtl="0" algn="just">
              <a:lnSpc>
                <a:spcPct val="15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Para la manipulación de los equipos y en cuanto a la conexión de los mismos se recomienda tener en cuenta siempre las secuencias de encendido y apagado de cada uno de ellos, así como el uso de cables conectores adecuados para cada equipo y sus respectivas antenas de modo que se prolongue la vida útil de los mismos. </a:t>
            </a:r>
            <a:endParaRPr b="0" i="0" sz="1800" u="none" cap="none" strike="noStrike">
              <a:solidFill>
                <a:schemeClr val="dk1"/>
              </a:solidFill>
              <a:latin typeface="Times New Roman"/>
              <a:ea typeface="Times New Roman"/>
              <a:cs typeface="Times New Roman"/>
              <a:sym typeface="Times New Roman"/>
            </a:endParaRPr>
          </a:p>
          <a:p>
            <a:pPr indent="459740" lvl="0" marL="279400" marR="0" rtl="0" algn="just">
              <a:lnSpc>
                <a:spcPct val="15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Al realizar un ataque se recomienda tener en cuenta las características del terreno, sus obstáculos, así como determinar la posición correcta del </a:t>
            </a:r>
            <a:r>
              <a:rPr b="0" i="1" lang="es-EC" sz="1800" u="none" cap="none" strike="noStrike">
                <a:solidFill>
                  <a:srgbClr val="000000"/>
                </a:solidFill>
                <a:latin typeface="Times New Roman"/>
                <a:ea typeface="Times New Roman"/>
                <a:cs typeface="Times New Roman"/>
                <a:sym typeface="Times New Roman"/>
              </a:rPr>
              <a:t>jammer</a:t>
            </a:r>
            <a:r>
              <a:rPr b="0" i="0" lang="es-EC" sz="1800" u="none" cap="none" strike="noStrike">
                <a:solidFill>
                  <a:srgbClr val="000000"/>
                </a:solidFill>
                <a:latin typeface="Times New Roman"/>
                <a:ea typeface="Times New Roman"/>
                <a:cs typeface="Times New Roman"/>
                <a:sym typeface="Times New Roman"/>
              </a:rPr>
              <a:t> con el objetivo de que la señal no presente grandes pérdidas en su potencia, las cuales podrán ser mayormente causadas por la presencia de obstáculos como bosques o edificaciones.  </a:t>
            </a:r>
            <a:endParaRPr b="0" i="0" sz="1800" u="none" cap="none" strike="noStrike">
              <a:solidFill>
                <a:schemeClr val="dk1"/>
              </a:solidFill>
              <a:latin typeface="Times New Roman"/>
              <a:ea typeface="Times New Roman"/>
              <a:cs typeface="Times New Roman"/>
              <a:sym typeface="Times New Roman"/>
            </a:endParaRPr>
          </a:p>
          <a:p>
            <a:pPr indent="459740" lvl="0" marL="279400" marR="0" rtl="0" algn="just">
              <a:lnSpc>
                <a:spcPct val="15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Al escoger el ataque que se realizará es recomendable usar un </a:t>
            </a:r>
            <a:r>
              <a:rPr b="0" i="1" lang="es-EC" sz="1800" u="none" cap="none" strike="noStrike">
                <a:solidFill>
                  <a:srgbClr val="000000"/>
                </a:solidFill>
                <a:latin typeface="Times New Roman"/>
                <a:ea typeface="Times New Roman"/>
                <a:cs typeface="Times New Roman"/>
                <a:sym typeface="Times New Roman"/>
              </a:rPr>
              <a:t>Spot Jamming</a:t>
            </a:r>
            <a:r>
              <a:rPr b="0" i="0" lang="es-EC" sz="1800" u="none" cap="none" strike="noStrike">
                <a:solidFill>
                  <a:srgbClr val="000000"/>
                </a:solidFill>
                <a:latin typeface="Times New Roman"/>
                <a:ea typeface="Times New Roman"/>
                <a:cs typeface="Times New Roman"/>
                <a:sym typeface="Times New Roman"/>
              </a:rPr>
              <a:t> Reactivo ya que este se encargará de abarcar todo el ancho de banda de la señal objetivo y a su vez reduce la posibilidad de detectabilidad en el ataque</a:t>
            </a:r>
            <a:r>
              <a:rPr b="0" i="0" lang="es-EC" sz="1800" u="none" cap="none" strike="noStrike">
                <a:solidFill>
                  <a:schemeClr val="dk1"/>
                </a:solidFill>
                <a:latin typeface="Times New Roman"/>
                <a:ea typeface="Times New Roman"/>
                <a:cs typeface="Times New Roman"/>
                <a:sym typeface="Times New Roman"/>
              </a:rPr>
              <a:t>.</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81" name="Shape 581"/>
        <p:cNvGrpSpPr/>
        <p:nvPr/>
      </p:nvGrpSpPr>
      <p:grpSpPr>
        <a:xfrm>
          <a:off x="0" y="0"/>
          <a:ext cx="0" cy="0"/>
          <a:chOff x="0" y="0"/>
          <a:chExt cx="0" cy="0"/>
        </a:xfrm>
      </p:grpSpPr>
      <p:pic>
        <p:nvPicPr>
          <p:cNvPr descr="Resultado de imagen para GRACIAS" id="582" name="Google Shape;582;p41"/>
          <p:cNvPicPr preferRelativeResize="0"/>
          <p:nvPr/>
        </p:nvPicPr>
        <p:blipFill rotWithShape="1">
          <a:blip r:embed="rId4">
            <a:alphaModFix/>
          </a:blip>
          <a:srcRect b="0" l="0" r="0" t="0"/>
          <a:stretch/>
        </p:blipFill>
        <p:spPr>
          <a:xfrm>
            <a:off x="2190750" y="985838"/>
            <a:ext cx="7810500" cy="4886325"/>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tile algn="tl" flip="none" tx="0" sx="99997" ty="0" sy="99997"/>
        </a:blip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4">
            <a:alphaModFix/>
          </a:blip>
          <a:srcRect b="0" l="0" r="0" t="0"/>
          <a:stretch/>
        </p:blipFill>
        <p:spPr>
          <a:xfrm>
            <a:off x="0" y="0"/>
            <a:ext cx="12191999" cy="6858001"/>
          </a:xfrm>
          <a:prstGeom prst="rect">
            <a:avLst/>
          </a:prstGeom>
          <a:noFill/>
          <a:ln>
            <a:noFill/>
          </a:ln>
        </p:spPr>
      </p:pic>
      <p:grpSp>
        <p:nvGrpSpPr>
          <p:cNvPr id="104" name="Google Shape;104;p15"/>
          <p:cNvGrpSpPr/>
          <p:nvPr/>
        </p:nvGrpSpPr>
        <p:grpSpPr>
          <a:xfrm>
            <a:off x="-2153519" y="575217"/>
            <a:ext cx="14282286" cy="6158100"/>
            <a:chOff x="-5171227" y="-792110"/>
            <a:chExt cx="14282286" cy="6158100"/>
          </a:xfrm>
        </p:grpSpPr>
        <p:sp>
          <p:nvSpPr>
            <p:cNvPr id="105" name="Google Shape;105;p15"/>
            <p:cNvSpPr/>
            <p:nvPr/>
          </p:nvSpPr>
          <p:spPr>
            <a:xfrm>
              <a:off x="-5171227" y="-792110"/>
              <a:ext cx="6158100" cy="6158100"/>
            </a:xfrm>
            <a:prstGeom prst="blockArc">
              <a:avLst>
                <a:gd fmla="val 18900000" name="adj1"/>
                <a:gd fmla="val 2700000" name="adj2"/>
                <a:gd fmla="val 351" name="adj3"/>
              </a:avLst>
            </a:prstGeom>
            <a:noFill/>
            <a:ln cap="flat" cmpd="sng" w="12700">
              <a:solidFill>
                <a:srgbClr val="35425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5"/>
            <p:cNvSpPr/>
            <p:nvPr/>
          </p:nvSpPr>
          <p:spPr>
            <a:xfrm>
              <a:off x="431656" y="285777"/>
              <a:ext cx="8679300" cy="571800"/>
            </a:xfrm>
            <a:prstGeom prst="rect">
              <a:avLst/>
            </a:prstGeom>
            <a:solidFill>
              <a:srgbClr val="2F5496"/>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5"/>
            <p:cNvSpPr txBox="1"/>
            <p:nvPr/>
          </p:nvSpPr>
          <p:spPr>
            <a:xfrm>
              <a:off x="431656" y="285777"/>
              <a:ext cx="8679300" cy="571800"/>
            </a:xfrm>
            <a:prstGeom prst="rect">
              <a:avLst/>
            </a:prstGeom>
            <a:noFill/>
            <a:ln>
              <a:noFill/>
            </a:ln>
          </p:spPr>
          <p:txBody>
            <a:bodyPr anchorCtr="0" anchor="ctr" bIns="78725" lIns="453950" spcFirstLastPara="1" rIns="78725" wrap="square" tIns="78725">
              <a:noAutofit/>
            </a:bodyPr>
            <a:lstStyle/>
            <a:p>
              <a:pPr indent="0" lvl="0" marL="0" marR="0" rtl="0" algn="l">
                <a:lnSpc>
                  <a:spcPct val="90000"/>
                </a:lnSpc>
                <a:spcBef>
                  <a:spcPts val="0"/>
                </a:spcBef>
                <a:spcAft>
                  <a:spcPts val="0"/>
                </a:spcAft>
                <a:buClr>
                  <a:srgbClr val="000000"/>
                </a:buClr>
                <a:buSzPts val="3100"/>
                <a:buFont typeface="Arial"/>
                <a:buNone/>
              </a:pPr>
              <a:r>
                <a:rPr b="0" i="0" lang="es-EC" sz="3100" u="none" cap="none" strike="noStrike">
                  <a:solidFill>
                    <a:schemeClr val="lt1"/>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108" name="Google Shape;108;p15"/>
            <p:cNvSpPr/>
            <p:nvPr/>
          </p:nvSpPr>
          <p:spPr>
            <a:xfrm>
              <a:off x="74205" y="214287"/>
              <a:ext cx="714900" cy="714900"/>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5"/>
            <p:cNvSpPr/>
            <p:nvPr/>
          </p:nvSpPr>
          <p:spPr>
            <a:xfrm>
              <a:off x="841477" y="1143383"/>
              <a:ext cx="8269500" cy="571800"/>
            </a:xfrm>
            <a:prstGeom prst="rect">
              <a:avLst/>
            </a:prstGeom>
            <a:solidFill>
              <a:srgbClr val="2F5496"/>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5"/>
            <p:cNvSpPr txBox="1"/>
            <p:nvPr/>
          </p:nvSpPr>
          <p:spPr>
            <a:xfrm>
              <a:off x="841477" y="1143383"/>
              <a:ext cx="8269500" cy="571800"/>
            </a:xfrm>
            <a:prstGeom prst="rect">
              <a:avLst/>
            </a:prstGeom>
            <a:noFill/>
            <a:ln>
              <a:noFill/>
            </a:ln>
          </p:spPr>
          <p:txBody>
            <a:bodyPr anchorCtr="0" anchor="ctr" bIns="78725" lIns="453950" spcFirstLastPara="1" rIns="78725" wrap="square" tIns="78725">
              <a:noAutofit/>
            </a:bodyPr>
            <a:lstStyle/>
            <a:p>
              <a:pPr indent="0" lvl="0" marL="0" marR="0" rtl="0" algn="l">
                <a:lnSpc>
                  <a:spcPct val="90000"/>
                </a:lnSpc>
                <a:spcBef>
                  <a:spcPts val="0"/>
                </a:spcBef>
                <a:spcAft>
                  <a:spcPts val="0"/>
                </a:spcAft>
                <a:buClr>
                  <a:schemeClr val="lt1"/>
                </a:buClr>
                <a:buSzPts val="3100"/>
                <a:buFont typeface="Calibri"/>
                <a:buNone/>
              </a:pPr>
              <a:r>
                <a:rPr b="0" i="0" lang="es-EC" sz="3100" u="none" cap="none" strike="noStrike">
                  <a:solidFill>
                    <a:schemeClr val="lt1"/>
                  </a:solidFill>
                  <a:latin typeface="Arial"/>
                  <a:ea typeface="Arial"/>
                  <a:cs typeface="Arial"/>
                  <a:sym typeface="Arial"/>
                </a:rPr>
                <a:t>OBJETIVOS  </a:t>
              </a:r>
              <a:endParaRPr b="0" i="0" sz="3100" u="none" cap="none" strike="noStrike">
                <a:solidFill>
                  <a:schemeClr val="lt1"/>
                </a:solidFill>
                <a:latin typeface="Arial"/>
                <a:ea typeface="Arial"/>
                <a:cs typeface="Arial"/>
                <a:sym typeface="Arial"/>
              </a:endParaRPr>
            </a:p>
          </p:txBody>
        </p:sp>
        <p:sp>
          <p:nvSpPr>
            <p:cNvPr id="111" name="Google Shape;111;p15"/>
            <p:cNvSpPr/>
            <p:nvPr/>
          </p:nvSpPr>
          <p:spPr>
            <a:xfrm>
              <a:off x="484027" y="1071893"/>
              <a:ext cx="714900" cy="714900"/>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5"/>
            <p:cNvSpPr/>
            <p:nvPr/>
          </p:nvSpPr>
          <p:spPr>
            <a:xfrm>
              <a:off x="967259" y="2000989"/>
              <a:ext cx="8143800" cy="571800"/>
            </a:xfrm>
            <a:prstGeom prst="rect">
              <a:avLst/>
            </a:prstGeom>
            <a:solidFill>
              <a:srgbClr val="2F5496"/>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5"/>
            <p:cNvSpPr txBox="1"/>
            <p:nvPr/>
          </p:nvSpPr>
          <p:spPr>
            <a:xfrm>
              <a:off x="967259" y="2000989"/>
              <a:ext cx="8143800" cy="571800"/>
            </a:xfrm>
            <a:prstGeom prst="rect">
              <a:avLst/>
            </a:prstGeom>
            <a:noFill/>
            <a:ln>
              <a:noFill/>
            </a:ln>
          </p:spPr>
          <p:txBody>
            <a:bodyPr anchorCtr="0" anchor="ctr" bIns="78725" lIns="453950" spcFirstLastPara="1" rIns="78725" wrap="square" tIns="78725">
              <a:noAutofit/>
            </a:bodyPr>
            <a:lstStyle/>
            <a:p>
              <a:pPr indent="0" lvl="0" marL="0" marR="0" rtl="0" algn="l">
                <a:lnSpc>
                  <a:spcPct val="90000"/>
                </a:lnSpc>
                <a:spcBef>
                  <a:spcPts val="0"/>
                </a:spcBef>
                <a:spcAft>
                  <a:spcPts val="0"/>
                </a:spcAft>
                <a:buClr>
                  <a:schemeClr val="lt1"/>
                </a:buClr>
                <a:buSzPts val="3100"/>
                <a:buFont typeface="Calibri"/>
                <a:buNone/>
              </a:pPr>
              <a:r>
                <a:rPr b="0" i="0" lang="es-EC" sz="3100" u="none" cap="none" strike="noStrike">
                  <a:solidFill>
                    <a:schemeClr val="lt1"/>
                  </a:solidFill>
                  <a:latin typeface="Arial"/>
                  <a:ea typeface="Arial"/>
                  <a:cs typeface="Arial"/>
                  <a:sym typeface="Arial"/>
                </a:rPr>
                <a:t>IMPLEMENTACIÓN </a:t>
              </a:r>
              <a:endParaRPr b="0" i="0" sz="3100" u="none" cap="none" strike="noStrike">
                <a:solidFill>
                  <a:schemeClr val="lt1"/>
                </a:solidFill>
                <a:latin typeface="Arial"/>
                <a:ea typeface="Arial"/>
                <a:cs typeface="Arial"/>
                <a:sym typeface="Arial"/>
              </a:endParaRPr>
            </a:p>
          </p:txBody>
        </p:sp>
        <p:sp>
          <p:nvSpPr>
            <p:cNvPr id="114" name="Google Shape;114;p15"/>
            <p:cNvSpPr/>
            <p:nvPr/>
          </p:nvSpPr>
          <p:spPr>
            <a:xfrm>
              <a:off x="609809" y="1929499"/>
              <a:ext cx="714900" cy="714900"/>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5"/>
            <p:cNvSpPr/>
            <p:nvPr/>
          </p:nvSpPr>
          <p:spPr>
            <a:xfrm>
              <a:off x="841477" y="2858596"/>
              <a:ext cx="8269500" cy="571800"/>
            </a:xfrm>
            <a:prstGeom prst="rect">
              <a:avLst/>
            </a:prstGeom>
            <a:solidFill>
              <a:srgbClr val="2F5496"/>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5"/>
            <p:cNvSpPr txBox="1"/>
            <p:nvPr/>
          </p:nvSpPr>
          <p:spPr>
            <a:xfrm>
              <a:off x="841477" y="2858596"/>
              <a:ext cx="8269500" cy="571800"/>
            </a:xfrm>
            <a:prstGeom prst="rect">
              <a:avLst/>
            </a:prstGeom>
            <a:noFill/>
            <a:ln>
              <a:noFill/>
            </a:ln>
          </p:spPr>
          <p:txBody>
            <a:bodyPr anchorCtr="0" anchor="ctr" bIns="78725" lIns="453950" spcFirstLastPara="1" rIns="78725" wrap="square" tIns="78725">
              <a:noAutofit/>
            </a:bodyPr>
            <a:lstStyle/>
            <a:p>
              <a:pPr indent="0" lvl="0" marL="0" marR="0" rtl="0" algn="l">
                <a:lnSpc>
                  <a:spcPct val="90000"/>
                </a:lnSpc>
                <a:spcBef>
                  <a:spcPts val="0"/>
                </a:spcBef>
                <a:spcAft>
                  <a:spcPts val="0"/>
                </a:spcAft>
                <a:buClr>
                  <a:srgbClr val="000000"/>
                </a:buClr>
                <a:buSzPts val="3100"/>
                <a:buFont typeface="Arial"/>
                <a:buNone/>
              </a:pPr>
              <a:r>
                <a:rPr b="0" i="0" lang="es-EC" sz="3100" u="none" cap="none" strike="noStrike">
                  <a:solidFill>
                    <a:schemeClr val="lt1"/>
                  </a:solidFill>
                  <a:latin typeface="Arial"/>
                  <a:ea typeface="Arial"/>
                  <a:cs typeface="Arial"/>
                  <a:sym typeface="Arial"/>
                </a:rPr>
                <a:t>PRUEBAS Y RESULTADOS</a:t>
              </a:r>
              <a:endParaRPr b="0" i="0" sz="3100" u="none" cap="none" strike="noStrike">
                <a:solidFill>
                  <a:schemeClr val="lt1"/>
                </a:solidFill>
                <a:latin typeface="Arial"/>
                <a:ea typeface="Arial"/>
                <a:cs typeface="Arial"/>
                <a:sym typeface="Arial"/>
              </a:endParaRPr>
            </a:p>
          </p:txBody>
        </p:sp>
        <p:sp>
          <p:nvSpPr>
            <p:cNvPr id="117" name="Google Shape;117;p15"/>
            <p:cNvSpPr/>
            <p:nvPr/>
          </p:nvSpPr>
          <p:spPr>
            <a:xfrm>
              <a:off x="484027" y="2787105"/>
              <a:ext cx="714900" cy="714900"/>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5"/>
            <p:cNvSpPr/>
            <p:nvPr/>
          </p:nvSpPr>
          <p:spPr>
            <a:xfrm>
              <a:off x="431656" y="3716202"/>
              <a:ext cx="8679300" cy="571800"/>
            </a:xfrm>
            <a:prstGeom prst="rect">
              <a:avLst/>
            </a:prstGeom>
            <a:solidFill>
              <a:srgbClr val="2F5496"/>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5"/>
            <p:cNvSpPr txBox="1"/>
            <p:nvPr/>
          </p:nvSpPr>
          <p:spPr>
            <a:xfrm>
              <a:off x="431656" y="3716202"/>
              <a:ext cx="8679300" cy="571800"/>
            </a:xfrm>
            <a:prstGeom prst="rect">
              <a:avLst/>
            </a:prstGeom>
            <a:noFill/>
            <a:ln>
              <a:noFill/>
            </a:ln>
          </p:spPr>
          <p:txBody>
            <a:bodyPr anchorCtr="0" anchor="ctr" bIns="78725" lIns="453950" spcFirstLastPara="1" rIns="78725" wrap="square" tIns="78725">
              <a:noAutofit/>
            </a:bodyPr>
            <a:lstStyle/>
            <a:p>
              <a:pPr indent="0" lvl="0" marL="0" marR="0" rtl="0" algn="l">
                <a:lnSpc>
                  <a:spcPct val="90000"/>
                </a:lnSpc>
                <a:spcBef>
                  <a:spcPts val="0"/>
                </a:spcBef>
                <a:spcAft>
                  <a:spcPts val="0"/>
                </a:spcAft>
                <a:buClr>
                  <a:srgbClr val="000000"/>
                </a:buClr>
                <a:buSzPts val="3100"/>
                <a:buFont typeface="Arial"/>
                <a:buNone/>
              </a:pPr>
              <a:r>
                <a:rPr b="0" i="0" lang="es-EC" sz="3100" u="none" cap="none" strike="noStrike">
                  <a:solidFill>
                    <a:schemeClr val="lt1"/>
                  </a:solidFill>
                  <a:latin typeface="Arial"/>
                  <a:ea typeface="Arial"/>
                  <a:cs typeface="Arial"/>
                  <a:sym typeface="Arial"/>
                </a:rPr>
                <a:t>CONCLUSIONES Y RECOMENDACIONES</a:t>
              </a:r>
              <a:endParaRPr b="0" i="0" sz="3100" u="none" cap="none" strike="noStrike">
                <a:solidFill>
                  <a:schemeClr val="lt1"/>
                </a:solidFill>
                <a:latin typeface="Arial"/>
                <a:ea typeface="Arial"/>
                <a:cs typeface="Arial"/>
                <a:sym typeface="Arial"/>
              </a:endParaRPr>
            </a:p>
          </p:txBody>
        </p:sp>
        <p:sp>
          <p:nvSpPr>
            <p:cNvPr id="120" name="Google Shape;120;p15"/>
            <p:cNvSpPr/>
            <p:nvPr/>
          </p:nvSpPr>
          <p:spPr>
            <a:xfrm>
              <a:off x="74205" y="3644712"/>
              <a:ext cx="714900" cy="714900"/>
            </a:xfrm>
            <a:prstGeom prst="ellipse">
              <a:avLst/>
            </a:prstGeom>
            <a:solidFill>
              <a:schemeClr val="lt2"/>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 name="Google Shape;121;p15"/>
          <p:cNvSpPr/>
          <p:nvPr/>
        </p:nvSpPr>
        <p:spPr>
          <a:xfrm>
            <a:off x="1210087" y="2396211"/>
            <a:ext cx="2206200" cy="2230500"/>
          </a:xfrm>
          <a:prstGeom prst="ellipse">
            <a:avLst/>
          </a:prstGeom>
          <a:solidFill>
            <a:srgbClr val="2F549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s-EC" sz="2000" u="none" cap="none" strike="noStrike">
                <a:solidFill>
                  <a:schemeClr val="lt1"/>
                </a:solidFill>
                <a:latin typeface="Arial"/>
                <a:ea typeface="Arial"/>
                <a:cs typeface="Arial"/>
                <a:sym typeface="Arial"/>
              </a:rPr>
              <a:t>TEMARIO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6" name="Shape 126"/>
        <p:cNvGrpSpPr/>
        <p:nvPr/>
      </p:nvGrpSpPr>
      <p:grpSpPr>
        <a:xfrm>
          <a:off x="0" y="0"/>
          <a:ext cx="0" cy="0"/>
          <a:chOff x="0" y="0"/>
          <a:chExt cx="0" cy="0"/>
        </a:xfrm>
      </p:grpSpPr>
      <p:grpSp>
        <p:nvGrpSpPr>
          <p:cNvPr id="127" name="Google Shape;127;p16"/>
          <p:cNvGrpSpPr/>
          <p:nvPr/>
        </p:nvGrpSpPr>
        <p:grpSpPr>
          <a:xfrm>
            <a:off x="750126" y="-51316"/>
            <a:ext cx="11389190" cy="997500"/>
            <a:chOff x="1390" y="0"/>
            <a:chExt cx="11389190" cy="997500"/>
          </a:xfrm>
        </p:grpSpPr>
        <p:sp>
          <p:nvSpPr>
            <p:cNvPr id="128" name="Google Shape;128;p16"/>
            <p:cNvSpPr/>
            <p:nvPr/>
          </p:nvSpPr>
          <p:spPr>
            <a:xfrm>
              <a:off x="1390" y="0"/>
              <a:ext cx="2711700" cy="997500"/>
            </a:xfrm>
            <a:prstGeom prst="homePlate">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6"/>
            <p:cNvSpPr txBox="1"/>
            <p:nvPr/>
          </p:nvSpPr>
          <p:spPr>
            <a:xfrm>
              <a:off x="1390" y="0"/>
              <a:ext cx="2462400" cy="997500"/>
            </a:xfrm>
            <a:prstGeom prst="rect">
              <a:avLst/>
            </a:prstGeom>
            <a:noFill/>
            <a:ln>
              <a:noFill/>
            </a:ln>
          </p:spPr>
          <p:txBody>
            <a:bodyPr anchorCtr="0" anchor="ctr" bIns="26650" lIns="53325"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Arial"/>
                <a:buNone/>
              </a:pPr>
              <a:r>
                <a:rPr b="1" i="0" lang="es-EC" sz="1000" u="none" cap="none" strike="noStrike">
                  <a:solidFill>
                    <a:schemeClr val="lt1"/>
                  </a:solidFill>
                  <a:latin typeface="Arial"/>
                  <a:ea typeface="Arial"/>
                  <a:cs typeface="Arial"/>
                  <a:sym typeface="Arial"/>
                </a:rPr>
                <a:t>INTRODUCCIÓN</a:t>
              </a:r>
              <a:endParaRPr b="1" i="0" sz="1000" u="none" cap="none" strike="noStrike">
                <a:solidFill>
                  <a:schemeClr val="lt1"/>
                </a:solidFill>
                <a:latin typeface="Calibri"/>
                <a:ea typeface="Calibri"/>
                <a:cs typeface="Calibri"/>
                <a:sym typeface="Calibri"/>
              </a:endParaRPr>
            </a:p>
          </p:txBody>
        </p:sp>
        <p:sp>
          <p:nvSpPr>
            <p:cNvPr id="130" name="Google Shape;130;p16"/>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6"/>
            <p:cNvSpPr txBox="1"/>
            <p:nvPr/>
          </p:nvSpPr>
          <p:spPr>
            <a:xfrm>
              <a:off x="2669527"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dk1"/>
                </a:buClr>
                <a:buSzPts val="1200"/>
                <a:buFont typeface="Calibri"/>
                <a:buNone/>
              </a:pPr>
              <a:r>
                <a:rPr b="0" i="0" lang="es-EC" sz="1200" u="none" cap="none" strike="noStrike">
                  <a:solidFill>
                    <a:schemeClr val="dk1"/>
                  </a:solidFill>
                  <a:latin typeface="Arial"/>
                  <a:ea typeface="Arial"/>
                  <a:cs typeface="Arial"/>
                  <a:sym typeface="Arial"/>
                </a:rPr>
                <a:t>OBJETIVOS</a:t>
              </a:r>
              <a:endParaRPr b="0" i="0" sz="1200" u="none" cap="none" strike="noStrike">
                <a:solidFill>
                  <a:schemeClr val="dk1"/>
                </a:solidFill>
                <a:latin typeface="Arial"/>
                <a:ea typeface="Arial"/>
                <a:cs typeface="Arial"/>
                <a:sym typeface="Arial"/>
              </a:endParaRPr>
            </a:p>
          </p:txBody>
        </p:sp>
        <p:sp>
          <p:nvSpPr>
            <p:cNvPr id="132" name="Google Shape;132;p16"/>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6"/>
            <p:cNvSpPr txBox="1"/>
            <p:nvPr/>
          </p:nvSpPr>
          <p:spPr>
            <a:xfrm>
              <a:off x="4838899"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dk1"/>
                </a:buClr>
                <a:buSzPts val="1200"/>
                <a:buFont typeface="Calibri"/>
                <a:buNone/>
              </a:pPr>
              <a:r>
                <a:rPr b="0" i="0" lang="es-EC" sz="1200" u="none" cap="none" strike="noStrike">
                  <a:solidFill>
                    <a:schemeClr val="dk1"/>
                  </a:solidFill>
                  <a:latin typeface="Arial"/>
                  <a:ea typeface="Arial"/>
                  <a:cs typeface="Arial"/>
                  <a:sym typeface="Arial"/>
                </a:rPr>
                <a:t>IMPLEMENTACIÓN</a:t>
              </a:r>
              <a:endParaRPr b="0" i="0" sz="1200" u="none" cap="none" strike="noStrike">
                <a:solidFill>
                  <a:schemeClr val="dk1"/>
                </a:solidFill>
                <a:latin typeface="Arial"/>
                <a:ea typeface="Arial"/>
                <a:cs typeface="Arial"/>
                <a:sym typeface="Arial"/>
              </a:endParaRPr>
            </a:p>
          </p:txBody>
        </p:sp>
        <p:sp>
          <p:nvSpPr>
            <p:cNvPr id="134" name="Google Shape;134;p16"/>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6"/>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136" name="Google Shape;136;p16"/>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6"/>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sp>
        <p:nvSpPr>
          <p:cNvPr id="138" name="Google Shape;138;p16"/>
          <p:cNvSpPr/>
          <p:nvPr/>
        </p:nvSpPr>
        <p:spPr>
          <a:xfrm>
            <a:off x="748736" y="1318295"/>
            <a:ext cx="6652800" cy="5170500"/>
          </a:xfrm>
          <a:prstGeom prst="rect">
            <a:avLst/>
          </a:prstGeom>
          <a:noFill/>
          <a:ln>
            <a:noFill/>
          </a:ln>
        </p:spPr>
        <p:txBody>
          <a:bodyPr anchorCtr="0" anchor="t" bIns="45700" lIns="91425" spcFirstLastPara="1" rIns="91425" wrap="square" tIns="45700">
            <a:spAutoFit/>
          </a:bodyPr>
          <a:lstStyle/>
          <a:p>
            <a:pPr indent="449580" lvl="0" marL="279400" marR="0" rtl="0" algn="just">
              <a:lnSpc>
                <a:spcPct val="150000"/>
              </a:lnSpc>
              <a:spcBef>
                <a:spcPts val="0"/>
              </a:spcBef>
              <a:spcAft>
                <a:spcPts val="0"/>
              </a:spcAft>
              <a:buClr>
                <a:srgbClr val="000000"/>
              </a:buClr>
              <a:buSzPts val="2000"/>
              <a:buFont typeface="Arial"/>
              <a:buNone/>
            </a:pPr>
            <a:r>
              <a:rPr b="0" i="0" lang="es-EC" sz="2000" u="none" cap="none" strike="noStrike">
                <a:solidFill>
                  <a:srgbClr val="000000"/>
                </a:solidFill>
                <a:latin typeface="Times New Roman"/>
                <a:ea typeface="Times New Roman"/>
                <a:cs typeface="Times New Roman"/>
                <a:sym typeface="Times New Roman"/>
              </a:rPr>
              <a:t>El </a:t>
            </a:r>
            <a:r>
              <a:rPr b="0" i="1" lang="es-EC" sz="2000" u="none" cap="none" strike="noStrike">
                <a:solidFill>
                  <a:srgbClr val="000000"/>
                </a:solidFill>
                <a:latin typeface="Times New Roman"/>
                <a:ea typeface="Times New Roman"/>
                <a:cs typeface="Times New Roman"/>
                <a:sym typeface="Times New Roman"/>
              </a:rPr>
              <a:t>jamming</a:t>
            </a:r>
            <a:r>
              <a:rPr b="0" i="0" lang="es-EC" sz="2000" u="none" cap="none" strike="noStrike">
                <a:solidFill>
                  <a:srgbClr val="000000"/>
                </a:solidFill>
                <a:latin typeface="Times New Roman"/>
                <a:ea typeface="Times New Roman"/>
                <a:cs typeface="Times New Roman"/>
                <a:sym typeface="Times New Roman"/>
              </a:rPr>
              <a:t>, es considerado como una acción deliberada de ataque a las transmisiones que usan el espacio libre</a:t>
            </a:r>
            <a:r>
              <a:rPr b="0" i="0" lang="es-EC" sz="2000" u="none" cap="none" strike="noStrike">
                <a:solidFill>
                  <a:schemeClr val="dk1"/>
                </a:solidFill>
                <a:latin typeface="Times New Roman"/>
                <a:ea typeface="Times New Roman"/>
                <a:cs typeface="Times New Roman"/>
                <a:sym typeface="Times New Roman"/>
              </a:rPr>
              <a:t> </a:t>
            </a:r>
            <a:r>
              <a:rPr b="0" i="0" lang="es-EC" sz="2000" u="none" cap="none" strike="noStrike">
                <a:solidFill>
                  <a:srgbClr val="000000"/>
                </a:solidFill>
                <a:latin typeface="Times New Roman"/>
                <a:ea typeface="Times New Roman"/>
                <a:cs typeface="Times New Roman"/>
                <a:sym typeface="Times New Roman"/>
              </a:rPr>
              <a:t>como medio de propagación. Dicho ataque consiste en dificultar el trabajo de los equipos de recepción de la señal a la cual se está atacando. (Zhang Yu</a:t>
            </a:r>
            <a:r>
              <a:rPr b="0" i="0" lang="es-EC" sz="2000" u="none" cap="none" strike="noStrike">
                <a:solidFill>
                  <a:schemeClr val="dk1"/>
                </a:solidFill>
                <a:latin typeface="Times New Roman"/>
                <a:ea typeface="Times New Roman"/>
                <a:cs typeface="Times New Roman"/>
                <a:sym typeface="Times New Roman"/>
              </a:rPr>
              <a:t>,2014</a:t>
            </a:r>
            <a:r>
              <a:rPr b="0" i="0" lang="es-EC" sz="2000" u="none" cap="none" strike="noStrike">
                <a:solidFill>
                  <a:srgbClr val="00000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a:p>
            <a:pPr indent="449580" lvl="0" marL="279400" marR="0" rtl="0" algn="just">
              <a:lnSpc>
                <a:spcPct val="150000"/>
              </a:lnSpc>
              <a:spcBef>
                <a:spcPts val="0"/>
              </a:spcBef>
              <a:spcAft>
                <a:spcPts val="0"/>
              </a:spcAft>
              <a:buClr>
                <a:srgbClr val="000000"/>
              </a:buClr>
              <a:buSzPts val="2000"/>
              <a:buFont typeface="Arial"/>
              <a:buNone/>
            </a:pPr>
            <a:r>
              <a:t/>
            </a:r>
            <a:endParaRPr b="0" i="0" sz="2000" u="none" cap="none" strike="noStrike">
              <a:solidFill>
                <a:srgbClr val="000000"/>
              </a:solidFill>
              <a:latin typeface="Times New Roman"/>
              <a:ea typeface="Times New Roman"/>
              <a:cs typeface="Times New Roman"/>
              <a:sym typeface="Times New Roman"/>
            </a:endParaRPr>
          </a:p>
          <a:p>
            <a:pPr indent="449580" lvl="0" marL="279400" marR="0" rtl="0" algn="just">
              <a:lnSpc>
                <a:spcPct val="150000"/>
              </a:lnSpc>
              <a:spcBef>
                <a:spcPts val="0"/>
              </a:spcBef>
              <a:spcAft>
                <a:spcPts val="0"/>
              </a:spcAft>
              <a:buClr>
                <a:srgbClr val="000000"/>
              </a:buClr>
              <a:buSzPts val="2000"/>
              <a:buFont typeface="Arial"/>
              <a:buNone/>
            </a:pPr>
            <a:r>
              <a:rPr b="0" i="0" lang="es-EC" sz="2000" u="none" cap="none" strike="noStrike">
                <a:solidFill>
                  <a:schemeClr val="dk1"/>
                </a:solidFill>
                <a:latin typeface="Times New Roman"/>
                <a:ea typeface="Times New Roman"/>
                <a:cs typeface="Times New Roman"/>
                <a:sym typeface="Times New Roman"/>
              </a:rPr>
              <a:t>La guerra electrónica trata de explotar, reducir o impedir el uso del espectro radioeléctrico por medio de señales de interferencia al enemigo y conservar la comunicación como beneficio.</a:t>
            </a:r>
            <a:endParaRPr b="0" i="0" sz="2000" u="none" cap="none" strike="noStrike">
              <a:solidFill>
                <a:schemeClr val="dk1"/>
              </a:solidFill>
              <a:latin typeface="Times New Roman"/>
              <a:ea typeface="Times New Roman"/>
              <a:cs typeface="Times New Roman"/>
              <a:sym typeface="Times New Roman"/>
            </a:endParaRPr>
          </a:p>
          <a:p>
            <a:pPr indent="449580" lvl="0" marL="279400" marR="0" rtl="0" algn="just">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p:txBody>
      </p:sp>
      <p:pic>
        <p:nvPicPr>
          <p:cNvPr descr="https://www.isdefe.es/ckfinder/userfiles/files/guerra%20electronica.jpg" id="139" name="Google Shape;139;p16"/>
          <p:cNvPicPr preferRelativeResize="0"/>
          <p:nvPr/>
        </p:nvPicPr>
        <p:blipFill rotWithShape="1">
          <a:blip r:embed="rId4">
            <a:alphaModFix/>
          </a:blip>
          <a:srcRect b="13584" l="0" r="38650" t="0"/>
          <a:stretch/>
        </p:blipFill>
        <p:spPr>
          <a:xfrm>
            <a:off x="7710326" y="1728724"/>
            <a:ext cx="3797325" cy="3562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grpSp>
        <p:nvGrpSpPr>
          <p:cNvPr id="145" name="Google Shape;145;p17"/>
          <p:cNvGrpSpPr/>
          <p:nvPr/>
        </p:nvGrpSpPr>
        <p:grpSpPr>
          <a:xfrm>
            <a:off x="750126" y="-51316"/>
            <a:ext cx="11389190" cy="997500"/>
            <a:chOff x="1390" y="0"/>
            <a:chExt cx="11389190" cy="997500"/>
          </a:xfrm>
        </p:grpSpPr>
        <p:sp>
          <p:nvSpPr>
            <p:cNvPr id="146" name="Google Shape;146;p17"/>
            <p:cNvSpPr/>
            <p:nvPr/>
          </p:nvSpPr>
          <p:spPr>
            <a:xfrm>
              <a:off x="1390" y="0"/>
              <a:ext cx="2711700" cy="997500"/>
            </a:xfrm>
            <a:prstGeom prst="homePlate">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7"/>
            <p:cNvSpPr txBox="1"/>
            <p:nvPr/>
          </p:nvSpPr>
          <p:spPr>
            <a:xfrm>
              <a:off x="1390" y="0"/>
              <a:ext cx="2462400" cy="997500"/>
            </a:xfrm>
            <a:prstGeom prst="rect">
              <a:avLst/>
            </a:prstGeom>
            <a:noFill/>
            <a:ln>
              <a:noFill/>
            </a:ln>
          </p:spPr>
          <p:txBody>
            <a:bodyPr anchorCtr="0" anchor="ctr" bIns="32000" lIns="64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1" i="0" lang="es-EC" sz="1200" u="none" cap="none" strike="noStrike">
                  <a:solidFill>
                    <a:schemeClr val="lt1"/>
                  </a:solidFill>
                  <a:latin typeface="Arial"/>
                  <a:ea typeface="Arial"/>
                  <a:cs typeface="Arial"/>
                  <a:sym typeface="Arial"/>
                </a:rPr>
                <a:t>INTRODUCCIÓN</a:t>
              </a:r>
              <a:endParaRPr b="1" i="0" sz="1200" u="none" cap="none" strike="noStrike">
                <a:solidFill>
                  <a:schemeClr val="lt1"/>
                </a:solidFill>
                <a:latin typeface="Calibri"/>
                <a:ea typeface="Calibri"/>
                <a:cs typeface="Calibri"/>
                <a:sym typeface="Calibri"/>
              </a:endParaRPr>
            </a:p>
          </p:txBody>
        </p:sp>
        <p:sp>
          <p:nvSpPr>
            <p:cNvPr id="148" name="Google Shape;148;p17"/>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7"/>
            <p:cNvSpPr txBox="1"/>
            <p:nvPr/>
          </p:nvSpPr>
          <p:spPr>
            <a:xfrm>
              <a:off x="2669527"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dk1"/>
                </a:buClr>
                <a:buSzPts val="1200"/>
                <a:buFont typeface="Calibri"/>
                <a:buNone/>
              </a:pPr>
              <a:r>
                <a:rPr b="0" i="0" lang="es-EC" sz="1200" u="none" cap="none" strike="noStrike">
                  <a:solidFill>
                    <a:schemeClr val="dk1"/>
                  </a:solidFill>
                  <a:latin typeface="Arial"/>
                  <a:ea typeface="Arial"/>
                  <a:cs typeface="Arial"/>
                  <a:sym typeface="Arial"/>
                </a:rPr>
                <a:t>OBJETIVOS</a:t>
              </a:r>
              <a:endParaRPr b="0" i="0" sz="1200" u="none" cap="none" strike="noStrike">
                <a:solidFill>
                  <a:schemeClr val="dk1"/>
                </a:solidFill>
                <a:latin typeface="Arial"/>
                <a:ea typeface="Arial"/>
                <a:cs typeface="Arial"/>
                <a:sym typeface="Arial"/>
              </a:endParaRPr>
            </a:p>
          </p:txBody>
        </p:sp>
        <p:sp>
          <p:nvSpPr>
            <p:cNvPr id="150" name="Google Shape;150;p17"/>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7"/>
            <p:cNvSpPr txBox="1"/>
            <p:nvPr/>
          </p:nvSpPr>
          <p:spPr>
            <a:xfrm>
              <a:off x="4838899"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dk1"/>
                </a:buClr>
                <a:buSzPts val="1200"/>
                <a:buFont typeface="Calibri"/>
                <a:buNone/>
              </a:pPr>
              <a:r>
                <a:rPr b="0" i="0" lang="es-EC" sz="1200" u="none" cap="none" strike="noStrike">
                  <a:solidFill>
                    <a:schemeClr val="dk1"/>
                  </a:solidFill>
                  <a:latin typeface="Arial"/>
                  <a:ea typeface="Arial"/>
                  <a:cs typeface="Arial"/>
                  <a:sym typeface="Arial"/>
                </a:rPr>
                <a:t>IMPLEMENTACIÓN</a:t>
              </a:r>
              <a:endParaRPr b="0" i="0" sz="1200" u="none" cap="none" strike="noStrike">
                <a:solidFill>
                  <a:schemeClr val="dk1"/>
                </a:solidFill>
                <a:latin typeface="Arial"/>
                <a:ea typeface="Arial"/>
                <a:cs typeface="Arial"/>
                <a:sym typeface="Arial"/>
              </a:endParaRPr>
            </a:p>
          </p:txBody>
        </p:sp>
        <p:sp>
          <p:nvSpPr>
            <p:cNvPr id="152" name="Google Shape;152;p17"/>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7"/>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154" name="Google Shape;154;p17"/>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7"/>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id="156" name="Google Shape;156;p17"/>
          <p:cNvPicPr preferRelativeResize="0"/>
          <p:nvPr/>
        </p:nvPicPr>
        <p:blipFill rotWithShape="1">
          <a:blip r:embed="rId3">
            <a:alphaModFix/>
          </a:blip>
          <a:srcRect b="12365" l="5901" r="33883" t="26420"/>
          <a:stretch/>
        </p:blipFill>
        <p:spPr>
          <a:xfrm>
            <a:off x="2285971" y="1742535"/>
            <a:ext cx="8006963" cy="4658264"/>
          </a:xfrm>
          <a:prstGeom prst="rect">
            <a:avLst/>
          </a:prstGeom>
          <a:noFill/>
          <a:ln>
            <a:noFill/>
          </a:ln>
        </p:spPr>
      </p:pic>
      <p:sp>
        <p:nvSpPr>
          <p:cNvPr id="157" name="Google Shape;157;p17"/>
          <p:cNvSpPr txBox="1"/>
          <p:nvPr/>
        </p:nvSpPr>
        <p:spPr>
          <a:xfrm>
            <a:off x="3968947" y="1113540"/>
            <a:ext cx="4641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C" sz="2400" u="none" cap="none" strike="noStrike">
                <a:solidFill>
                  <a:schemeClr val="dk1"/>
                </a:solidFill>
                <a:latin typeface="Calibri"/>
                <a:ea typeface="Calibri"/>
                <a:cs typeface="Calibri"/>
                <a:sym typeface="Calibri"/>
              </a:rPr>
              <a:t>DIAGRAMA GENERAL DEL SISTEMA</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1" name="Shape 161"/>
        <p:cNvGrpSpPr/>
        <p:nvPr/>
      </p:nvGrpSpPr>
      <p:grpSpPr>
        <a:xfrm>
          <a:off x="0" y="0"/>
          <a:ext cx="0" cy="0"/>
          <a:chOff x="0" y="0"/>
          <a:chExt cx="0" cy="0"/>
        </a:xfrm>
      </p:grpSpPr>
      <p:grpSp>
        <p:nvGrpSpPr>
          <p:cNvPr id="162" name="Google Shape;162;p18"/>
          <p:cNvGrpSpPr/>
          <p:nvPr/>
        </p:nvGrpSpPr>
        <p:grpSpPr>
          <a:xfrm>
            <a:off x="802370" y="-51316"/>
            <a:ext cx="11336945" cy="997500"/>
            <a:chOff x="53634" y="0"/>
            <a:chExt cx="11336945" cy="997500"/>
          </a:xfrm>
        </p:grpSpPr>
        <p:sp>
          <p:nvSpPr>
            <p:cNvPr id="163" name="Google Shape;163;p18"/>
            <p:cNvSpPr/>
            <p:nvPr/>
          </p:nvSpPr>
          <p:spPr>
            <a:xfrm>
              <a:off x="53634"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8"/>
            <p:cNvSpPr txBox="1"/>
            <p:nvPr/>
          </p:nvSpPr>
          <p:spPr>
            <a:xfrm>
              <a:off x="53634"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165" name="Google Shape;165;p18"/>
            <p:cNvSpPr/>
            <p:nvPr/>
          </p:nvSpPr>
          <p:spPr>
            <a:xfrm>
              <a:off x="2170763"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8"/>
            <p:cNvSpPr txBox="1"/>
            <p:nvPr/>
          </p:nvSpPr>
          <p:spPr>
            <a:xfrm>
              <a:off x="2669527" y="0"/>
              <a:ext cx="1714200" cy="997500"/>
            </a:xfrm>
            <a:prstGeom prst="rect">
              <a:avLst/>
            </a:prstGeom>
            <a:noFill/>
            <a:ln>
              <a:noFill/>
            </a:ln>
          </p:spPr>
          <p:txBody>
            <a:bodyPr anchorCtr="0" anchor="ctr" bIns="26650" lIns="53325" spcFirstLastPara="1" rIns="13325" wrap="square" tIns="26650">
              <a:noAutofit/>
            </a:bodyPr>
            <a:lstStyle/>
            <a:p>
              <a:pPr indent="0" lvl="0" marL="0" marR="0" rtl="0" algn="ctr">
                <a:lnSpc>
                  <a:spcPct val="90000"/>
                </a:lnSpc>
                <a:spcBef>
                  <a:spcPts val="0"/>
                </a:spcBef>
                <a:spcAft>
                  <a:spcPts val="0"/>
                </a:spcAft>
                <a:buClr>
                  <a:srgbClr val="FFFFFF"/>
                </a:buClr>
                <a:buSzPts val="1200"/>
                <a:buFont typeface="Calibri"/>
                <a:buNone/>
              </a:pPr>
              <a:r>
                <a:rPr b="1" i="0" lang="es-EC" sz="1200" u="none" cap="none" strike="noStrike">
                  <a:solidFill>
                    <a:srgbClr val="FFFFFF"/>
                  </a:solidFill>
                  <a:latin typeface="Arial"/>
                  <a:ea typeface="Arial"/>
                  <a:cs typeface="Arial"/>
                  <a:sym typeface="Arial"/>
                </a:rPr>
                <a:t>OBJETIVOS</a:t>
              </a:r>
              <a:endParaRPr b="1" i="0" sz="1000" u="none" cap="none" strike="noStrike">
                <a:solidFill>
                  <a:srgbClr val="FFFFFF"/>
                </a:solidFill>
                <a:latin typeface="Arial"/>
                <a:ea typeface="Arial"/>
                <a:cs typeface="Arial"/>
                <a:sym typeface="Arial"/>
              </a:endParaRPr>
            </a:p>
          </p:txBody>
        </p:sp>
        <p:sp>
          <p:nvSpPr>
            <p:cNvPr id="167" name="Google Shape;167;p18"/>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8"/>
            <p:cNvSpPr txBox="1"/>
            <p:nvPr/>
          </p:nvSpPr>
          <p:spPr>
            <a:xfrm>
              <a:off x="4838899"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dk1"/>
                </a:buClr>
                <a:buSzPts val="1200"/>
                <a:buFont typeface="Calibri"/>
                <a:buNone/>
              </a:pPr>
              <a:r>
                <a:rPr b="0" i="0" lang="es-EC" sz="1200" u="none" cap="none" strike="noStrike">
                  <a:solidFill>
                    <a:schemeClr val="dk1"/>
                  </a:solidFill>
                  <a:latin typeface="Arial"/>
                  <a:ea typeface="Arial"/>
                  <a:cs typeface="Arial"/>
                  <a:sym typeface="Arial"/>
                </a:rPr>
                <a:t>IMPLEMENTACIÓN</a:t>
              </a:r>
              <a:endParaRPr b="0" i="0" sz="1200" u="none" cap="none" strike="noStrike">
                <a:solidFill>
                  <a:schemeClr val="dk1"/>
                </a:solidFill>
                <a:latin typeface="Arial"/>
                <a:ea typeface="Arial"/>
                <a:cs typeface="Arial"/>
                <a:sym typeface="Arial"/>
              </a:endParaRPr>
            </a:p>
          </p:txBody>
        </p:sp>
        <p:sp>
          <p:nvSpPr>
            <p:cNvPr id="169" name="Google Shape;169;p18"/>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8"/>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171" name="Google Shape;171;p18"/>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8"/>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sp>
        <p:nvSpPr>
          <p:cNvPr id="173" name="Google Shape;173;p18"/>
          <p:cNvSpPr/>
          <p:nvPr/>
        </p:nvSpPr>
        <p:spPr>
          <a:xfrm>
            <a:off x="1582704" y="2396561"/>
            <a:ext cx="9723900" cy="19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Calibri"/>
                <a:ea typeface="Calibri"/>
                <a:cs typeface="Calibri"/>
                <a:sym typeface="Calibri"/>
              </a:rPr>
              <a:t>Objetivo General</a:t>
            </a:r>
            <a:endParaRPr b="0" i="0" sz="1400" u="none" cap="none" strike="noStrike">
              <a:solidFill>
                <a:srgbClr val="000000"/>
              </a:solidFill>
              <a:latin typeface="Arial"/>
              <a:ea typeface="Arial"/>
              <a:cs typeface="Arial"/>
              <a:sym typeface="Arial"/>
            </a:endParaRPr>
          </a:p>
          <a:p>
            <a:pPr indent="0" lvl="1" marL="457200" marR="0" rtl="0" algn="just">
              <a:lnSpc>
                <a:spcPct val="100000"/>
              </a:lnSpc>
              <a:spcBef>
                <a:spcPts val="0"/>
              </a:spcBef>
              <a:spcAft>
                <a:spcPts val="0"/>
              </a:spcAft>
              <a:buClr>
                <a:srgbClr val="000000"/>
              </a:buClr>
              <a:buSzPts val="2400"/>
              <a:buFont typeface="Arial"/>
              <a:buNone/>
            </a:pPr>
            <a:r>
              <a:rPr b="0" i="0" lang="es-EC" sz="2400" u="none" cap="none" strike="noStrike">
                <a:solidFill>
                  <a:schemeClr val="dk1"/>
                </a:solidFill>
                <a:latin typeface="Calibri"/>
                <a:ea typeface="Calibri"/>
                <a:cs typeface="Calibri"/>
                <a:sym typeface="Calibri"/>
              </a:rPr>
              <a:t>Realizar el diagnóstico del actual sistema de jamming del AGRUCOMGE y desarrollar un sistema de interferencias de señales en la banda de 1MHz – 1GHz, enfocado a incrementar la capacidad de respuesta de los sistemas de seguridad y vigilancia públicos.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7" name="Shape 177"/>
        <p:cNvGrpSpPr/>
        <p:nvPr/>
      </p:nvGrpSpPr>
      <p:grpSpPr>
        <a:xfrm>
          <a:off x="0" y="0"/>
          <a:ext cx="0" cy="0"/>
          <a:chOff x="0" y="0"/>
          <a:chExt cx="0" cy="0"/>
        </a:xfrm>
      </p:grpSpPr>
      <p:grpSp>
        <p:nvGrpSpPr>
          <p:cNvPr id="178" name="Google Shape;178;p19"/>
          <p:cNvGrpSpPr/>
          <p:nvPr/>
        </p:nvGrpSpPr>
        <p:grpSpPr>
          <a:xfrm>
            <a:off x="802370" y="-51316"/>
            <a:ext cx="11336945" cy="997500"/>
            <a:chOff x="53634" y="0"/>
            <a:chExt cx="11336945" cy="997500"/>
          </a:xfrm>
        </p:grpSpPr>
        <p:sp>
          <p:nvSpPr>
            <p:cNvPr id="179" name="Google Shape;179;p19"/>
            <p:cNvSpPr/>
            <p:nvPr/>
          </p:nvSpPr>
          <p:spPr>
            <a:xfrm>
              <a:off x="53634"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9"/>
            <p:cNvSpPr txBox="1"/>
            <p:nvPr/>
          </p:nvSpPr>
          <p:spPr>
            <a:xfrm>
              <a:off x="53634"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181" name="Google Shape;181;p19"/>
            <p:cNvSpPr/>
            <p:nvPr/>
          </p:nvSpPr>
          <p:spPr>
            <a:xfrm>
              <a:off x="2170763"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9"/>
            <p:cNvSpPr txBox="1"/>
            <p:nvPr/>
          </p:nvSpPr>
          <p:spPr>
            <a:xfrm>
              <a:off x="2669527" y="0"/>
              <a:ext cx="1714200" cy="997500"/>
            </a:xfrm>
            <a:prstGeom prst="rect">
              <a:avLst/>
            </a:prstGeom>
            <a:noFill/>
            <a:ln>
              <a:noFill/>
            </a:ln>
          </p:spPr>
          <p:txBody>
            <a:bodyPr anchorCtr="0" anchor="ctr" bIns="26650" lIns="53325" spcFirstLastPara="1" rIns="13325" wrap="square" tIns="26650">
              <a:noAutofit/>
            </a:bodyPr>
            <a:lstStyle/>
            <a:p>
              <a:pPr indent="0" lvl="0" marL="0" marR="0" rtl="0" algn="ctr">
                <a:lnSpc>
                  <a:spcPct val="90000"/>
                </a:lnSpc>
                <a:spcBef>
                  <a:spcPts val="0"/>
                </a:spcBef>
                <a:spcAft>
                  <a:spcPts val="0"/>
                </a:spcAft>
                <a:buClr>
                  <a:srgbClr val="FFFFFF"/>
                </a:buClr>
                <a:buSzPts val="1200"/>
                <a:buFont typeface="Calibri"/>
                <a:buNone/>
              </a:pPr>
              <a:r>
                <a:rPr b="1" i="0" lang="es-EC" sz="1200" u="none" cap="none" strike="noStrike">
                  <a:solidFill>
                    <a:srgbClr val="FFFFFF"/>
                  </a:solidFill>
                  <a:latin typeface="Arial"/>
                  <a:ea typeface="Arial"/>
                  <a:cs typeface="Arial"/>
                  <a:sym typeface="Arial"/>
                </a:rPr>
                <a:t>OBJETIVOS</a:t>
              </a:r>
              <a:endParaRPr b="1" i="0" sz="1200" u="none" cap="none" strike="noStrike">
                <a:solidFill>
                  <a:srgbClr val="FFFFFF"/>
                </a:solidFill>
                <a:latin typeface="Arial"/>
                <a:ea typeface="Arial"/>
                <a:cs typeface="Arial"/>
                <a:sym typeface="Arial"/>
              </a:endParaRPr>
            </a:p>
          </p:txBody>
        </p:sp>
        <p:sp>
          <p:nvSpPr>
            <p:cNvPr id="183" name="Google Shape;183;p19"/>
            <p:cNvSpPr/>
            <p:nvPr/>
          </p:nvSpPr>
          <p:spPr>
            <a:xfrm>
              <a:off x="4340135"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9"/>
            <p:cNvSpPr txBox="1"/>
            <p:nvPr/>
          </p:nvSpPr>
          <p:spPr>
            <a:xfrm>
              <a:off x="4838899"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dk1"/>
                </a:buClr>
                <a:buSzPts val="1200"/>
                <a:buFont typeface="Calibri"/>
                <a:buNone/>
              </a:pPr>
              <a:r>
                <a:rPr b="0" i="0" lang="es-EC" sz="1200" u="none" cap="none" strike="noStrike">
                  <a:solidFill>
                    <a:schemeClr val="dk1"/>
                  </a:solidFill>
                  <a:latin typeface="Arial"/>
                  <a:ea typeface="Arial"/>
                  <a:cs typeface="Arial"/>
                  <a:sym typeface="Arial"/>
                </a:rPr>
                <a:t>IMPLEMENTACIÓN</a:t>
              </a:r>
              <a:endParaRPr b="0" i="0" sz="1200" u="none" cap="none" strike="noStrike">
                <a:solidFill>
                  <a:schemeClr val="dk1"/>
                </a:solidFill>
                <a:latin typeface="Arial"/>
                <a:ea typeface="Arial"/>
                <a:cs typeface="Arial"/>
                <a:sym typeface="Arial"/>
              </a:endParaRPr>
            </a:p>
          </p:txBody>
        </p:sp>
        <p:sp>
          <p:nvSpPr>
            <p:cNvPr id="185" name="Google Shape;185;p19"/>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9"/>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187" name="Google Shape;187;p19"/>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9"/>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sp>
        <p:nvSpPr>
          <p:cNvPr id="189" name="Google Shape;189;p19"/>
          <p:cNvSpPr/>
          <p:nvPr/>
        </p:nvSpPr>
        <p:spPr>
          <a:xfrm>
            <a:off x="914400" y="1027388"/>
            <a:ext cx="10713900" cy="517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Calibri"/>
              <a:buNone/>
            </a:pPr>
            <a:r>
              <a:rPr b="1" i="0" lang="es-EC" sz="2200" u="none" cap="none" strike="noStrike">
                <a:solidFill>
                  <a:schemeClr val="dk1"/>
                </a:solidFill>
                <a:latin typeface="Calibri"/>
                <a:ea typeface="Calibri"/>
                <a:cs typeface="Calibri"/>
                <a:sym typeface="Calibri"/>
              </a:rPr>
              <a:t>Objetivos Específicos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200"/>
              <a:buFont typeface="Calibri"/>
              <a:buNone/>
            </a:pPr>
            <a:r>
              <a:rPr b="0" i="0" lang="es-EC" sz="2200" u="none" cap="none" strike="noStrike">
                <a:solidFill>
                  <a:schemeClr val="dk1"/>
                </a:solidFill>
                <a:latin typeface="Calibri"/>
                <a:ea typeface="Calibri"/>
                <a:cs typeface="Calibri"/>
                <a:sym typeface="Calibri"/>
              </a:rPr>
              <a:t>Diagnosticar el sistema de jamming que actualmente dispone el AGRUCOMGE, que al momento se encuentra no operativo, para reutilizar los dispositivos en buen estado.</a:t>
            </a:r>
            <a:endParaRPr b="0" i="0" sz="22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200"/>
              <a:buFont typeface="Calibri"/>
              <a:buNone/>
            </a:pPr>
            <a:r>
              <a:rPr b="0" i="0" lang="es-EC" sz="2200" u="none" cap="none" strike="noStrike">
                <a:solidFill>
                  <a:schemeClr val="dk1"/>
                </a:solidFill>
                <a:latin typeface="Calibri"/>
                <a:ea typeface="Calibri"/>
                <a:cs typeface="Calibri"/>
                <a:sym typeface="Calibri"/>
              </a:rPr>
              <a:t>Desarrollar técnicas y algoritmos que permitan generar señales de interferencia efectivas enfocadas a incrementar la capacidad de respuesta de los sistemas de seguridad y vigilancia pública.</a:t>
            </a:r>
            <a:endParaRPr b="0" i="0" sz="22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200"/>
              <a:buFont typeface="Calibri"/>
              <a:buNone/>
            </a:pPr>
            <a:r>
              <a:rPr b="0" i="0" lang="es-EC" sz="2200" u="none" cap="none" strike="noStrike">
                <a:solidFill>
                  <a:schemeClr val="dk1"/>
                </a:solidFill>
                <a:latin typeface="Calibri"/>
                <a:ea typeface="Calibri"/>
                <a:cs typeface="Calibri"/>
                <a:sym typeface="Calibri"/>
              </a:rPr>
              <a:t>Coordinar con el sistema de monitoreo de señales COMINT para obtener la información del objetivo a ser interferido, cumpliendo con todas las fases de arquitectura de estos sistemas, es decir; detección, identificación, reconocimiento, seguimiento y discriminación del objetivo.</a:t>
            </a:r>
            <a:endParaRPr b="0" i="0" sz="22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200"/>
              <a:buFont typeface="Calibri"/>
              <a:buNone/>
            </a:pPr>
            <a:r>
              <a:rPr b="0" i="0" lang="es-EC" sz="2200" u="none" cap="none" strike="noStrike">
                <a:solidFill>
                  <a:schemeClr val="dk1"/>
                </a:solidFill>
                <a:latin typeface="Calibri"/>
                <a:ea typeface="Calibri"/>
                <a:cs typeface="Calibri"/>
                <a:sym typeface="Calibri"/>
              </a:rPr>
              <a:t>Asociar mapas digitales para generar zonas de cobertura efectivas.</a:t>
            </a:r>
            <a:endParaRPr b="0" i="0" sz="22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200"/>
              <a:buFont typeface="Calibri"/>
              <a:buNone/>
            </a:pPr>
            <a:r>
              <a:rPr b="0" i="0" lang="es-EC" sz="2200" u="none" cap="none" strike="noStrike">
                <a:solidFill>
                  <a:schemeClr val="dk1"/>
                </a:solidFill>
                <a:latin typeface="Calibri"/>
                <a:ea typeface="Calibri"/>
                <a:cs typeface="Calibri"/>
                <a:sym typeface="Calibri"/>
              </a:rPr>
              <a:t>Evaluar experimentalmente las técnicas desarrolladas en los sistemas de vigilancia y reconocimiento del AGRUCOMGE y poder extender los resultados a bandas de frecuencias superiores a 1GHz, para incluir las bandas WiFi (2.4 GHz y 5.8GHz) en las que operan drones de reconocimiento.</a:t>
            </a:r>
            <a:endParaRPr b="1" i="0" sz="2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20"/>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 name="Google Shape;196;p20"/>
          <p:cNvSpPr/>
          <p:nvPr/>
        </p:nvSpPr>
        <p:spPr>
          <a:xfrm>
            <a:off x="0" y="4467225"/>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97" name="Google Shape;197;p20"/>
          <p:cNvGrpSpPr/>
          <p:nvPr/>
        </p:nvGrpSpPr>
        <p:grpSpPr>
          <a:xfrm>
            <a:off x="750126" y="-51316"/>
            <a:ext cx="11389190" cy="997500"/>
            <a:chOff x="1390" y="0"/>
            <a:chExt cx="11389190" cy="997500"/>
          </a:xfrm>
        </p:grpSpPr>
        <p:sp>
          <p:nvSpPr>
            <p:cNvPr id="198" name="Google Shape;198;p20"/>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0"/>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200" name="Google Shape;200;p20"/>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0"/>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a:t>
              </a:r>
              <a:endParaRPr b="0" i="0" sz="1000" u="none" cap="none" strike="noStrike">
                <a:solidFill>
                  <a:srgbClr val="000000"/>
                </a:solidFill>
                <a:latin typeface="Arial"/>
                <a:ea typeface="Arial"/>
                <a:cs typeface="Arial"/>
                <a:sym typeface="Arial"/>
              </a:endParaRPr>
            </a:p>
          </p:txBody>
        </p:sp>
        <p:sp>
          <p:nvSpPr>
            <p:cNvPr id="202" name="Google Shape;202;p20"/>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0"/>
            <p:cNvSpPr txBox="1"/>
            <p:nvPr/>
          </p:nvSpPr>
          <p:spPr>
            <a:xfrm>
              <a:off x="4838899"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chemeClr val="lt1"/>
                </a:buClr>
                <a:buSzPts val="1200"/>
                <a:buFont typeface="Calibri"/>
                <a:buNone/>
              </a:pPr>
              <a:r>
                <a:rPr b="0" i="0" lang="es-EC" sz="1200" u="none" cap="none" strike="noStrike">
                  <a:solidFill>
                    <a:schemeClr val="lt1"/>
                  </a:solidFill>
                  <a:latin typeface="Arial"/>
                  <a:ea typeface="Arial"/>
                  <a:cs typeface="Arial"/>
                  <a:sym typeface="Arial"/>
                </a:rPr>
                <a:t>IMPLEMENTACIÓN</a:t>
              </a:r>
              <a:endParaRPr b="0" i="0" sz="1200" u="none" cap="none" strike="noStrike">
                <a:solidFill>
                  <a:schemeClr val="lt1"/>
                </a:solidFill>
                <a:latin typeface="Arial"/>
                <a:ea typeface="Arial"/>
                <a:cs typeface="Arial"/>
                <a:sym typeface="Arial"/>
              </a:endParaRPr>
            </a:p>
          </p:txBody>
        </p:sp>
        <p:sp>
          <p:nvSpPr>
            <p:cNvPr id="204" name="Google Shape;204;p20"/>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0"/>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206" name="Google Shape;206;p20"/>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0"/>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sp>
        <p:nvSpPr>
          <p:cNvPr id="208" name="Google Shape;208;p20"/>
          <p:cNvSpPr txBox="1"/>
          <p:nvPr/>
        </p:nvSpPr>
        <p:spPr>
          <a:xfrm>
            <a:off x="926155" y="1083075"/>
            <a:ext cx="7320600" cy="81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s-EC" sz="2000" u="none" cap="none" strike="noStrike">
                <a:solidFill>
                  <a:schemeClr val="dk1"/>
                </a:solidFill>
                <a:latin typeface="Times New Roman"/>
                <a:ea typeface="Times New Roman"/>
                <a:cs typeface="Times New Roman"/>
                <a:sym typeface="Times New Roman"/>
              </a:rPr>
              <a:t>EQUIPOS</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1000"/>
              </a:spcBef>
              <a:spcAft>
                <a:spcPts val="0"/>
              </a:spcAft>
              <a:buClr>
                <a:schemeClr val="dk1"/>
              </a:buClr>
              <a:buSzPts val="2400"/>
              <a:buFont typeface="Arial"/>
              <a:buNone/>
            </a:pPr>
            <a:r>
              <a:t/>
            </a:r>
            <a:endParaRPr b="1" i="0" sz="2400" u="none" cap="none" strike="noStrike">
              <a:solidFill>
                <a:schemeClr val="dk1"/>
              </a:solidFill>
              <a:latin typeface="Arial"/>
              <a:ea typeface="Arial"/>
              <a:cs typeface="Arial"/>
              <a:sym typeface="Arial"/>
            </a:endParaRPr>
          </a:p>
        </p:txBody>
      </p:sp>
      <p:pic>
        <p:nvPicPr>
          <p:cNvPr id="209" name="Google Shape;209;p20"/>
          <p:cNvPicPr preferRelativeResize="0"/>
          <p:nvPr/>
        </p:nvPicPr>
        <p:blipFill rotWithShape="1">
          <a:blip r:embed="rId4">
            <a:alphaModFix/>
          </a:blip>
          <a:srcRect b="22516" l="7889" r="5977" t="0"/>
          <a:stretch/>
        </p:blipFill>
        <p:spPr>
          <a:xfrm>
            <a:off x="2997056" y="1571517"/>
            <a:ext cx="3094987" cy="2085975"/>
          </a:xfrm>
          <a:prstGeom prst="rect">
            <a:avLst/>
          </a:prstGeom>
          <a:noFill/>
          <a:ln>
            <a:noFill/>
          </a:ln>
        </p:spPr>
      </p:pic>
      <p:pic>
        <p:nvPicPr>
          <p:cNvPr id="210" name="Google Shape;210;p20"/>
          <p:cNvPicPr preferRelativeResize="0"/>
          <p:nvPr/>
        </p:nvPicPr>
        <p:blipFill rotWithShape="1">
          <a:blip r:embed="rId5">
            <a:alphaModFix/>
          </a:blip>
          <a:srcRect b="7334" l="10277" r="11567" t="54821"/>
          <a:stretch/>
        </p:blipFill>
        <p:spPr>
          <a:xfrm>
            <a:off x="6703973" y="1571534"/>
            <a:ext cx="3071494" cy="2085975"/>
          </a:xfrm>
          <a:prstGeom prst="rect">
            <a:avLst/>
          </a:prstGeom>
          <a:noFill/>
          <a:ln>
            <a:noFill/>
          </a:ln>
        </p:spPr>
      </p:pic>
      <p:pic>
        <p:nvPicPr>
          <p:cNvPr id="211" name="Google Shape;211;p20"/>
          <p:cNvPicPr preferRelativeResize="0"/>
          <p:nvPr/>
        </p:nvPicPr>
        <p:blipFill rotWithShape="1">
          <a:blip r:embed="rId6">
            <a:alphaModFix/>
          </a:blip>
          <a:srcRect b="39752" l="8694" r="21861" t="35979"/>
          <a:stretch/>
        </p:blipFill>
        <p:spPr>
          <a:xfrm>
            <a:off x="6703968" y="4771821"/>
            <a:ext cx="4336413" cy="997584"/>
          </a:xfrm>
          <a:prstGeom prst="rect">
            <a:avLst/>
          </a:prstGeom>
          <a:noFill/>
          <a:ln>
            <a:noFill/>
          </a:ln>
        </p:spPr>
      </p:pic>
      <p:pic>
        <p:nvPicPr>
          <p:cNvPr id="212" name="Google Shape;212;p20"/>
          <p:cNvPicPr preferRelativeResize="0"/>
          <p:nvPr/>
        </p:nvPicPr>
        <p:blipFill rotWithShape="1">
          <a:blip r:embed="rId7">
            <a:alphaModFix/>
          </a:blip>
          <a:srcRect b="23164" l="2233" r="14105" t="29259"/>
          <a:stretch/>
        </p:blipFill>
        <p:spPr>
          <a:xfrm>
            <a:off x="1219098" y="4022224"/>
            <a:ext cx="5061587" cy="1637030"/>
          </a:xfrm>
          <a:prstGeom prst="rect">
            <a:avLst/>
          </a:prstGeom>
          <a:noFill/>
          <a:ln>
            <a:noFill/>
          </a:ln>
        </p:spPr>
      </p:pic>
      <p:sp>
        <p:nvSpPr>
          <p:cNvPr id="213" name="Google Shape;213;p20"/>
          <p:cNvSpPr txBox="1"/>
          <p:nvPr/>
        </p:nvSpPr>
        <p:spPr>
          <a:xfrm>
            <a:off x="1130225" y="2413175"/>
            <a:ext cx="16350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AR500A100</a:t>
            </a:r>
            <a:endParaRPr b="0" i="0" sz="1800" u="none" cap="none" strike="noStrike">
              <a:solidFill>
                <a:srgbClr val="000000"/>
              </a:solidFill>
              <a:latin typeface="Times New Roman"/>
              <a:ea typeface="Times New Roman"/>
              <a:cs typeface="Times New Roman"/>
              <a:sym typeface="Times New Roman"/>
            </a:endParaRPr>
          </a:p>
        </p:txBody>
      </p:sp>
      <p:sp>
        <p:nvSpPr>
          <p:cNvPr id="214" name="Google Shape;214;p20"/>
          <p:cNvSpPr txBox="1"/>
          <p:nvPr/>
        </p:nvSpPr>
        <p:spPr>
          <a:xfrm>
            <a:off x="9991450" y="2413162"/>
            <a:ext cx="16350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AR500A100</a:t>
            </a:r>
            <a:endParaRPr b="0" i="0" sz="1800" u="none" cap="none" strike="noStrike">
              <a:solidFill>
                <a:srgbClr val="000000"/>
              </a:solidFill>
              <a:latin typeface="Times New Roman"/>
              <a:ea typeface="Times New Roman"/>
              <a:cs typeface="Times New Roman"/>
              <a:sym typeface="Times New Roman"/>
            </a:endParaRPr>
          </a:p>
        </p:txBody>
      </p:sp>
      <p:sp>
        <p:nvSpPr>
          <p:cNvPr id="215" name="Google Shape;215;p20"/>
          <p:cNvSpPr txBox="1"/>
          <p:nvPr/>
        </p:nvSpPr>
        <p:spPr>
          <a:xfrm>
            <a:off x="7483225" y="4282825"/>
            <a:ext cx="3071400" cy="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EC" sz="1800" u="none" cap="none" strike="noStrike">
                <a:solidFill>
                  <a:srgbClr val="000000"/>
                </a:solidFill>
                <a:latin typeface="Times New Roman"/>
                <a:ea typeface="Times New Roman"/>
                <a:cs typeface="Times New Roman"/>
                <a:sym typeface="Times New Roman"/>
              </a:rPr>
              <a:t>GENERADOR DE SEÑALES</a:t>
            </a:r>
            <a:endParaRPr b="0" i="0" sz="18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9" name="Shape 219"/>
        <p:cNvGrpSpPr/>
        <p:nvPr/>
      </p:nvGrpSpPr>
      <p:grpSpPr>
        <a:xfrm>
          <a:off x="0" y="0"/>
          <a:ext cx="0" cy="0"/>
          <a:chOff x="0" y="0"/>
          <a:chExt cx="0" cy="0"/>
        </a:xfrm>
      </p:grpSpPr>
      <p:grpSp>
        <p:nvGrpSpPr>
          <p:cNvPr id="220" name="Google Shape;220;p21"/>
          <p:cNvGrpSpPr/>
          <p:nvPr/>
        </p:nvGrpSpPr>
        <p:grpSpPr>
          <a:xfrm>
            <a:off x="750126" y="-51316"/>
            <a:ext cx="11389190" cy="997500"/>
            <a:chOff x="1390" y="0"/>
            <a:chExt cx="11389190" cy="997500"/>
          </a:xfrm>
        </p:grpSpPr>
        <p:sp>
          <p:nvSpPr>
            <p:cNvPr id="221" name="Google Shape;221;p21"/>
            <p:cNvSpPr/>
            <p:nvPr/>
          </p:nvSpPr>
          <p:spPr>
            <a:xfrm>
              <a:off x="1390" y="0"/>
              <a:ext cx="2711700" cy="997500"/>
            </a:xfrm>
            <a:prstGeom prst="homePlate">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1"/>
            <p:cNvSpPr txBox="1"/>
            <p:nvPr/>
          </p:nvSpPr>
          <p:spPr>
            <a:xfrm>
              <a:off x="1390" y="0"/>
              <a:ext cx="24624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INTRODUCCIÓN</a:t>
              </a:r>
              <a:endParaRPr b="0" i="0" sz="1400" u="none" cap="none" strike="noStrike">
                <a:solidFill>
                  <a:srgbClr val="000000"/>
                </a:solidFill>
                <a:latin typeface="Arial"/>
                <a:ea typeface="Arial"/>
                <a:cs typeface="Arial"/>
                <a:sym typeface="Arial"/>
              </a:endParaRPr>
            </a:p>
          </p:txBody>
        </p:sp>
        <p:sp>
          <p:nvSpPr>
            <p:cNvPr id="223" name="Google Shape;223;p21"/>
            <p:cNvSpPr/>
            <p:nvPr/>
          </p:nvSpPr>
          <p:spPr>
            <a:xfrm>
              <a:off x="2170763"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1"/>
            <p:cNvSpPr txBox="1"/>
            <p:nvPr/>
          </p:nvSpPr>
          <p:spPr>
            <a:xfrm>
              <a:off x="2669527" y="0"/>
              <a:ext cx="1714200" cy="997500"/>
            </a:xfrm>
            <a:prstGeom prst="rect">
              <a:avLst/>
            </a:prstGeom>
            <a:noFill/>
            <a:ln>
              <a:noFill/>
            </a:ln>
          </p:spPr>
          <p:txBody>
            <a:bodyPr anchorCtr="0" anchor="ctr" bIns="26650" lIns="40000" spcFirstLastPara="1" rIns="13325" wrap="square" tIns="26650">
              <a:noAutofit/>
            </a:bodyPr>
            <a:lstStyle/>
            <a:p>
              <a:pPr indent="0" lvl="0" marL="0" marR="0" rtl="0" algn="ctr">
                <a:lnSpc>
                  <a:spcPct val="90000"/>
                </a:lnSpc>
                <a:spcBef>
                  <a:spcPts val="0"/>
                </a:spcBef>
                <a:spcAft>
                  <a:spcPts val="0"/>
                </a:spcAft>
                <a:buClr>
                  <a:srgbClr val="000000"/>
                </a:buClr>
                <a:buSzPts val="1000"/>
                <a:buFont typeface="Calibri"/>
                <a:buNone/>
              </a:pPr>
              <a:r>
                <a:rPr b="0" i="0" lang="es-EC" sz="1000" u="none" cap="none" strike="noStrike">
                  <a:solidFill>
                    <a:srgbClr val="000000"/>
                  </a:solidFill>
                  <a:latin typeface="Arial"/>
                  <a:ea typeface="Arial"/>
                  <a:cs typeface="Arial"/>
                  <a:sym typeface="Arial"/>
                </a:rPr>
                <a:t>OBJETIVOS  </a:t>
              </a:r>
              <a:endParaRPr b="0" i="0" sz="1000" u="none" cap="none" strike="noStrike">
                <a:solidFill>
                  <a:srgbClr val="000000"/>
                </a:solidFill>
                <a:latin typeface="Arial"/>
                <a:ea typeface="Arial"/>
                <a:cs typeface="Arial"/>
                <a:sym typeface="Arial"/>
              </a:endParaRPr>
            </a:p>
          </p:txBody>
        </p:sp>
        <p:sp>
          <p:nvSpPr>
            <p:cNvPr id="225" name="Google Shape;225;p21"/>
            <p:cNvSpPr/>
            <p:nvPr/>
          </p:nvSpPr>
          <p:spPr>
            <a:xfrm>
              <a:off x="4340135" y="0"/>
              <a:ext cx="2711700" cy="997500"/>
            </a:xfrm>
            <a:prstGeom prst="chevron">
              <a:avLst>
                <a:gd fmla="val 50000" name="adj"/>
              </a:avLst>
            </a:prstGeom>
            <a:solidFill>
              <a:srgbClr val="2F54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1"/>
            <p:cNvSpPr txBox="1"/>
            <p:nvPr/>
          </p:nvSpPr>
          <p:spPr>
            <a:xfrm>
              <a:off x="4838899" y="0"/>
              <a:ext cx="1714200" cy="997500"/>
            </a:xfrm>
            <a:prstGeom prst="rect">
              <a:avLst/>
            </a:prstGeom>
            <a:noFill/>
            <a:ln>
              <a:noFill/>
            </a:ln>
          </p:spPr>
          <p:txBody>
            <a:bodyPr anchorCtr="0" anchor="ctr" bIns="42650" lIns="85325" spcFirstLastPara="1" rIns="21325" wrap="square" tIns="42650">
              <a:noAutofit/>
            </a:bodyPr>
            <a:lstStyle/>
            <a:p>
              <a:pPr indent="0" lvl="0" marL="0" marR="0" rtl="0" algn="ctr">
                <a:lnSpc>
                  <a:spcPct val="90000"/>
                </a:lnSpc>
                <a:spcBef>
                  <a:spcPts val="0"/>
                </a:spcBef>
                <a:spcAft>
                  <a:spcPts val="0"/>
                </a:spcAft>
                <a:buClr>
                  <a:schemeClr val="lt1"/>
                </a:buClr>
                <a:buSzPts val="1200"/>
                <a:buFont typeface="Calibri"/>
                <a:buNone/>
              </a:pPr>
              <a:r>
                <a:rPr b="1" i="0" lang="es-EC" sz="1200" u="none" cap="none" strike="noStrike">
                  <a:solidFill>
                    <a:schemeClr val="lt1"/>
                  </a:solidFill>
                  <a:latin typeface="Arial"/>
                  <a:ea typeface="Arial"/>
                  <a:cs typeface="Arial"/>
                  <a:sym typeface="Arial"/>
                </a:rPr>
                <a:t>IMPLEMENTACIÓN</a:t>
              </a:r>
              <a:endParaRPr b="1" i="0" sz="1200" u="none" cap="none" strike="noStrike">
                <a:solidFill>
                  <a:schemeClr val="lt1"/>
                </a:solidFill>
                <a:latin typeface="Arial"/>
                <a:ea typeface="Arial"/>
                <a:cs typeface="Arial"/>
                <a:sym typeface="Arial"/>
              </a:endParaRPr>
            </a:p>
          </p:txBody>
        </p:sp>
        <p:sp>
          <p:nvSpPr>
            <p:cNvPr id="227" name="Google Shape;227;p21"/>
            <p:cNvSpPr/>
            <p:nvPr/>
          </p:nvSpPr>
          <p:spPr>
            <a:xfrm>
              <a:off x="6509508"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1"/>
            <p:cNvSpPr txBox="1"/>
            <p:nvPr/>
          </p:nvSpPr>
          <p:spPr>
            <a:xfrm>
              <a:off x="7008272"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PRUEBAS Y RESULTADOS</a:t>
              </a:r>
              <a:endParaRPr b="0" i="0" sz="1200" u="none" cap="none" strike="noStrike">
                <a:solidFill>
                  <a:schemeClr val="dk1"/>
                </a:solidFill>
                <a:latin typeface="Arial"/>
                <a:ea typeface="Arial"/>
                <a:cs typeface="Arial"/>
                <a:sym typeface="Arial"/>
              </a:endParaRPr>
            </a:p>
          </p:txBody>
        </p:sp>
        <p:sp>
          <p:nvSpPr>
            <p:cNvPr id="229" name="Google Shape;229;p21"/>
            <p:cNvSpPr/>
            <p:nvPr/>
          </p:nvSpPr>
          <p:spPr>
            <a:xfrm>
              <a:off x="8678880" y="0"/>
              <a:ext cx="2711700" cy="997500"/>
            </a:xfrm>
            <a:prstGeom prst="chevron">
              <a:avLst>
                <a:gd fmla="val 50000" name="adj"/>
              </a:avLst>
            </a:prstGeom>
            <a:gradFill>
              <a:gsLst>
                <a:gs pos="0">
                  <a:srgbClr val="A3A8B2"/>
                </a:gs>
                <a:gs pos="50000">
                  <a:srgbClr val="969CA6"/>
                </a:gs>
                <a:gs pos="100000">
                  <a:srgbClr val="848C9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1"/>
            <p:cNvSpPr txBox="1"/>
            <p:nvPr/>
          </p:nvSpPr>
          <p:spPr>
            <a:xfrm>
              <a:off x="9177644" y="0"/>
              <a:ext cx="1714200" cy="997500"/>
            </a:xfrm>
            <a:prstGeom prst="rect">
              <a:avLst/>
            </a:prstGeom>
            <a:noFill/>
            <a:ln>
              <a:noFill/>
            </a:ln>
          </p:spPr>
          <p:txBody>
            <a:bodyPr anchorCtr="0" anchor="ctr" bIns="32000" lIns="48000" spcFirstLastPara="1" rIns="16000" wrap="square" tIns="32000">
              <a:noAutofit/>
            </a:bodyPr>
            <a:lstStyle/>
            <a:p>
              <a:pPr indent="0" lvl="0" marL="0" marR="0" rtl="0" algn="ctr">
                <a:lnSpc>
                  <a:spcPct val="90000"/>
                </a:lnSpc>
                <a:spcBef>
                  <a:spcPts val="0"/>
                </a:spcBef>
                <a:spcAft>
                  <a:spcPts val="0"/>
                </a:spcAft>
                <a:buClr>
                  <a:srgbClr val="000000"/>
                </a:buClr>
                <a:buSzPts val="1200"/>
                <a:buFont typeface="Arial"/>
                <a:buNone/>
              </a:pPr>
              <a:r>
                <a:rPr b="0" i="0" lang="es-EC" sz="1200" u="none" cap="none" strike="noStrike">
                  <a:solidFill>
                    <a:schemeClr val="dk1"/>
                  </a:solidFill>
                  <a:latin typeface="Arial"/>
                  <a:ea typeface="Arial"/>
                  <a:cs typeface="Arial"/>
                  <a:sym typeface="Arial"/>
                </a:rPr>
                <a:t>CONCLUSIONES Y RECOMENDACIONES</a:t>
              </a:r>
              <a:endParaRPr b="0" i="0" sz="1200" u="none" cap="none" strike="noStrike">
                <a:solidFill>
                  <a:schemeClr val="dk1"/>
                </a:solidFill>
                <a:latin typeface="Arial"/>
                <a:ea typeface="Arial"/>
                <a:cs typeface="Arial"/>
                <a:sym typeface="Arial"/>
              </a:endParaRPr>
            </a:p>
          </p:txBody>
        </p:sp>
      </p:grpSp>
      <p:pic>
        <p:nvPicPr>
          <p:cNvPr descr="C:\Users\Mayrita\Downloads\WhatsApp Image 2019-07-01 at 14.38.46.jpeg" id="231" name="Google Shape;231;p21"/>
          <p:cNvPicPr preferRelativeResize="0"/>
          <p:nvPr/>
        </p:nvPicPr>
        <p:blipFill rotWithShape="1">
          <a:blip r:embed="rId4">
            <a:alphaModFix/>
          </a:blip>
          <a:srcRect b="26548" l="3436" r="46027" t="18336"/>
          <a:stretch/>
        </p:blipFill>
        <p:spPr>
          <a:xfrm>
            <a:off x="2254250" y="1576927"/>
            <a:ext cx="7683501" cy="4333250"/>
          </a:xfrm>
          <a:prstGeom prst="rect">
            <a:avLst/>
          </a:prstGeom>
          <a:noFill/>
          <a:ln>
            <a:noFill/>
          </a:ln>
        </p:spPr>
      </p:pic>
      <p:sp>
        <p:nvSpPr>
          <p:cNvPr id="232" name="Google Shape;232;p21"/>
          <p:cNvSpPr txBox="1"/>
          <p:nvPr/>
        </p:nvSpPr>
        <p:spPr>
          <a:xfrm>
            <a:off x="926155" y="1083075"/>
            <a:ext cx="7320600" cy="81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1" i="0" lang="es-EC" sz="2000" u="none" cap="none" strike="noStrike">
                <a:solidFill>
                  <a:schemeClr val="dk1"/>
                </a:solidFill>
                <a:latin typeface="Arial"/>
                <a:ea typeface="Arial"/>
                <a:cs typeface="Arial"/>
                <a:sym typeface="Arial"/>
              </a:rPr>
              <a:t>INTERFAZ DE USUARIO</a:t>
            </a:r>
            <a:endParaRPr b="1" i="0" sz="20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