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2">
  <p:sldMasterIdLst>
    <p:sldMasterId id="2147483648" r:id="rId1"/>
  </p:sldMasterIdLst>
  <p:notesMasterIdLst>
    <p:notesMasterId r:id="rId35"/>
  </p:notesMasterIdLst>
  <p:sldIdLst>
    <p:sldId id="257" r:id="rId2"/>
    <p:sldId id="265" r:id="rId3"/>
    <p:sldId id="264" r:id="rId4"/>
    <p:sldId id="291" r:id="rId5"/>
    <p:sldId id="263" r:id="rId6"/>
    <p:sldId id="292" r:id="rId7"/>
    <p:sldId id="266" r:id="rId8"/>
    <p:sldId id="293" r:id="rId9"/>
    <p:sldId id="294" r:id="rId10"/>
    <p:sldId id="295" r:id="rId11"/>
    <p:sldId id="297" r:id="rId12"/>
    <p:sldId id="269" r:id="rId13"/>
    <p:sldId id="300" r:id="rId14"/>
    <p:sldId id="302" r:id="rId15"/>
    <p:sldId id="298" r:id="rId16"/>
    <p:sldId id="301" r:id="rId17"/>
    <p:sldId id="304" r:id="rId18"/>
    <p:sldId id="315" r:id="rId19"/>
    <p:sldId id="303" r:id="rId20"/>
    <p:sldId id="305" r:id="rId21"/>
    <p:sldId id="299" r:id="rId22"/>
    <p:sldId id="307" r:id="rId23"/>
    <p:sldId id="312" r:id="rId24"/>
    <p:sldId id="308" r:id="rId25"/>
    <p:sldId id="259" r:id="rId26"/>
    <p:sldId id="309" r:id="rId27"/>
    <p:sldId id="310" r:id="rId28"/>
    <p:sldId id="311" r:id="rId29"/>
    <p:sldId id="287" r:id="rId30"/>
    <p:sldId id="306" r:id="rId31"/>
    <p:sldId id="288" r:id="rId32"/>
    <p:sldId id="314" r:id="rId33"/>
    <p:sldId id="313"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varScale="1">
        <p:scale>
          <a:sx n="82" d="100"/>
          <a:sy n="82" d="100"/>
        </p:scale>
        <p:origin x="148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dgm:spPr/>
      <dgm:t>
        <a:bodyPr/>
        <a:lstStyle/>
        <a:p>
          <a:r>
            <a:rPr lang="es-EC" dirty="0">
              <a:latin typeface="Times New Roman" panose="02020603050405020304" pitchFamily="18" charset="0"/>
              <a:cs typeface="Times New Roman" panose="02020603050405020304" pitchFamily="18" charset="0"/>
            </a:rPr>
            <a:t>Objetivos.</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FBEDDBD-5AB9-45C3-BDC7-D56F3C6EA054}">
      <dgm:prSet phldrT="[Texto]"/>
      <dgm:spPr/>
      <dgm:t>
        <a:bodyPr/>
        <a:lstStyle/>
        <a:p>
          <a:r>
            <a:rPr lang="es-EC" dirty="0">
              <a:latin typeface="Times New Roman" panose="02020603050405020304" pitchFamily="18" charset="0"/>
              <a:cs typeface="Times New Roman" panose="02020603050405020304" pitchFamily="18" charset="0"/>
            </a:rPr>
            <a:t>Introducción.</a:t>
          </a:r>
        </a:p>
      </dgm:t>
    </dgm:pt>
    <dgm:pt modelId="{30E82399-EC09-4187-B1CB-FE2A322B2DDB}" type="sib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0BE969-CE41-403A-A527-E4B45393526B}" type="par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a:latin typeface="Times New Roman" panose="02020603050405020304" pitchFamily="18" charset="0"/>
              <a:cs typeface="Times New Roman" panose="02020603050405020304" pitchFamily="18" charset="0"/>
            </a:rPr>
            <a:t>Fundamentación Teórica.</a:t>
          </a: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7C84E21-CB1A-4C06-A234-E45570B1A408}">
      <dgm:prSet/>
      <dgm:spPr/>
      <dgm:t>
        <a:bodyPr/>
        <a:lstStyle/>
        <a:p>
          <a:r>
            <a:rPr lang="es-EC"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81F35D-E18E-470A-82D0-C78FD2413478}" type="sib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C6638A0-7FFF-44CD-9AEE-DFAA8E4DCA6C}">
      <dgm:prSet/>
      <dgm:spPr/>
      <dgm:t>
        <a:bodyPr/>
        <a:lstStyle/>
        <a:p>
          <a:r>
            <a:rPr lang="es-EC" dirty="0">
              <a:latin typeface="Times New Roman" panose="02020603050405020304" pitchFamily="18" charset="0"/>
              <a:cs typeface="Times New Roman" panose="02020603050405020304" pitchFamily="18" charset="0"/>
            </a:rPr>
            <a:t>Conclusiones y Recomendaciones.</a:t>
          </a:r>
        </a:p>
      </dgm:t>
    </dgm:pt>
    <dgm:pt modelId="{65447D41-A425-4739-A472-3AAB268FDCB4}" type="par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A6A695C-27A7-439D-BA14-F78843966D96}" type="sib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7426B54-030B-4A74-8ADC-C1462F3CBB04}">
      <dgm:prSet/>
      <dgm:spPr/>
      <dgm:t>
        <a:bodyPr/>
        <a:lstStyle/>
        <a:p>
          <a:r>
            <a:rPr lang="es-EC" dirty="0">
              <a:latin typeface="Times New Roman" panose="02020603050405020304" pitchFamily="18" charset="0"/>
              <a:cs typeface="Times New Roman" panose="02020603050405020304" pitchFamily="18" charset="0"/>
            </a:rPr>
            <a:t>Arquitecturas.</a:t>
          </a:r>
        </a:p>
      </dgm:t>
    </dgm:pt>
    <dgm:pt modelId="{979AFC7C-8488-4FE3-89C3-E699D9AD254D}" type="parTrans" cxnId="{99796D1B-CED7-4DA0-B7E9-0562BBE9A43D}">
      <dgm:prSet/>
      <dgm:spPr/>
      <dgm:t>
        <a:bodyPr/>
        <a:lstStyle/>
        <a:p>
          <a:endParaRPr lang="es-EC"/>
        </a:p>
      </dgm:t>
    </dgm:pt>
    <dgm:pt modelId="{313776D3-FB35-4794-A0DE-69432327240F}" type="sibTrans" cxnId="{99796D1B-CED7-4DA0-B7E9-0562BBE9A43D}">
      <dgm:prSet/>
      <dgm:spPr/>
      <dgm:t>
        <a:bodyPr/>
        <a:lstStyle/>
        <a:p>
          <a:endParaRPr lang="es-EC"/>
        </a:p>
      </dgm:t>
    </dgm:pt>
    <dgm:pt modelId="{F58D407C-8F37-4794-827B-0CF8089841B5}">
      <dgm:prSet/>
      <dgm:spPr/>
      <dgm:t>
        <a:bodyPr/>
        <a:lstStyle/>
        <a:p>
          <a:r>
            <a:rPr lang="es-EC" dirty="0">
              <a:latin typeface="Times New Roman" panose="02020603050405020304" pitchFamily="18" charset="0"/>
              <a:cs typeface="Times New Roman" panose="02020603050405020304" pitchFamily="18" charset="0"/>
            </a:rPr>
            <a:t>Estado Actual.</a:t>
          </a:r>
        </a:p>
      </dgm:t>
    </dgm:pt>
    <dgm:pt modelId="{787BBF9C-2AAD-4E77-92AC-FD66D63C5A9A}" type="parTrans" cxnId="{EF3CE777-A1D6-43C2-8E10-735A86FA2560}">
      <dgm:prSet/>
      <dgm:spPr/>
      <dgm:t>
        <a:bodyPr/>
        <a:lstStyle/>
        <a:p>
          <a:endParaRPr lang="es-EC"/>
        </a:p>
      </dgm:t>
    </dgm:pt>
    <dgm:pt modelId="{7358E5C3-E324-46AD-B1DA-C3AC634E4E34}" type="sibTrans" cxnId="{EF3CE777-A1D6-43C2-8E10-735A86FA256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dgm:pt>
    <dgm:pt modelId="{668DF8EF-D39B-4392-BF0F-788B3E9FD480}" type="pres">
      <dgm:prSet presAssocID="{1FBEDDBD-5AB9-45C3-BDC7-D56F3C6EA054}" presName="text_2" presStyleLbl="node1" presStyleIdx="1" presStyleCnt="7">
        <dgm:presLayoutVars>
          <dgm:bulletEnabled val="1"/>
        </dgm:presLayoutVars>
      </dgm:prSet>
      <dgm:spPr/>
    </dgm:pt>
    <dgm:pt modelId="{4D91B634-3A5E-4042-848F-1B7F855C567B}"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7"/>
      <dgm:spPr/>
    </dgm:pt>
    <dgm:pt modelId="{65AE03B7-D522-4051-B591-934028F74DD5}" type="pres">
      <dgm:prSet presAssocID="{90518C5C-89C1-4CBF-BBC3-33D3B9A04D74}" presName="text_3" presStyleLbl="node1" presStyleIdx="2" presStyleCnt="7">
        <dgm:presLayoutVars>
          <dgm:bulletEnabled val="1"/>
        </dgm:presLayoutVars>
      </dgm:prSet>
      <dgm:spPr/>
    </dgm:pt>
    <dgm:pt modelId="{2EA4717E-6F3A-4A34-9562-B8FE9CAC17D8}" type="pres">
      <dgm:prSet presAssocID="{90518C5C-89C1-4CBF-BBC3-33D3B9A04D74}" presName="accent_3" presStyleCnt="0"/>
      <dgm:spPr/>
    </dgm:pt>
    <dgm:pt modelId="{2F661651-797F-4187-8913-0D29D1299341}" type="pres">
      <dgm:prSet presAssocID="{90518C5C-89C1-4CBF-BBC3-33D3B9A04D74}" presName="accentRepeatNode" presStyleLbl="solidFgAcc1" presStyleIdx="2" presStyleCnt="7"/>
      <dgm:spPr/>
    </dgm:pt>
    <dgm:pt modelId="{B96BEA39-D6EF-452C-8EAA-C9B93C4EF5FB}" type="pres">
      <dgm:prSet presAssocID="{F58D407C-8F37-4794-827B-0CF8089841B5}" presName="text_4" presStyleLbl="node1" presStyleIdx="3" presStyleCnt="7">
        <dgm:presLayoutVars>
          <dgm:bulletEnabled val="1"/>
        </dgm:presLayoutVars>
      </dgm:prSet>
      <dgm:spPr/>
    </dgm:pt>
    <dgm:pt modelId="{A05BBC3B-F932-485D-BFDF-F8C5B2992738}" type="pres">
      <dgm:prSet presAssocID="{F58D407C-8F37-4794-827B-0CF8089841B5}" presName="accent_4" presStyleCnt="0"/>
      <dgm:spPr/>
    </dgm:pt>
    <dgm:pt modelId="{870DB844-A6E9-4AF4-89CE-BDFB682E0F87}" type="pres">
      <dgm:prSet presAssocID="{F58D407C-8F37-4794-827B-0CF8089841B5}" presName="accentRepeatNode" presStyleLbl="solidFgAcc1" presStyleIdx="3" presStyleCnt="7"/>
      <dgm:spPr/>
    </dgm:pt>
    <dgm:pt modelId="{DFA518A7-FBDE-4313-9173-9AB1DE89B983}" type="pres">
      <dgm:prSet presAssocID="{47426B54-030B-4A74-8ADC-C1462F3CBB04}" presName="text_5" presStyleLbl="node1" presStyleIdx="4" presStyleCnt="7">
        <dgm:presLayoutVars>
          <dgm:bulletEnabled val="1"/>
        </dgm:presLayoutVars>
      </dgm:prSet>
      <dgm:spPr/>
    </dgm:pt>
    <dgm:pt modelId="{A7A46F3F-B98B-4062-988B-E5AB30A4E290}" type="pres">
      <dgm:prSet presAssocID="{47426B54-030B-4A74-8ADC-C1462F3CBB04}" presName="accent_5" presStyleCnt="0"/>
      <dgm:spPr/>
    </dgm:pt>
    <dgm:pt modelId="{E8DB972C-1CBF-4C09-87ED-0D9F9BEFC52D}" type="pres">
      <dgm:prSet presAssocID="{47426B54-030B-4A74-8ADC-C1462F3CBB04}" presName="accentRepeatNode" presStyleLbl="solidFgAcc1" presStyleIdx="4" presStyleCnt="7"/>
      <dgm:spPr/>
    </dgm:pt>
    <dgm:pt modelId="{8D010D0A-486F-4E5C-86C2-D6D09C55BDF9}" type="pres">
      <dgm:prSet presAssocID="{F7C84E21-CB1A-4C06-A234-E45570B1A408}" presName="text_6" presStyleLbl="node1" presStyleIdx="5" presStyleCnt="7">
        <dgm:presLayoutVars>
          <dgm:bulletEnabled val="1"/>
        </dgm:presLayoutVars>
      </dgm:prSet>
      <dgm:spPr/>
    </dgm:pt>
    <dgm:pt modelId="{7F8DF000-4E84-4274-96EB-4A2BFF39E5EF}" type="pres">
      <dgm:prSet presAssocID="{F7C84E21-CB1A-4C06-A234-E45570B1A408}" presName="accent_6" presStyleCnt="0"/>
      <dgm:spPr/>
    </dgm:pt>
    <dgm:pt modelId="{B3E116FB-7744-4CF6-9DB6-12485C2CA169}" type="pres">
      <dgm:prSet presAssocID="{F7C84E21-CB1A-4C06-A234-E45570B1A408}" presName="accentRepeatNode" presStyleLbl="solidFgAcc1" presStyleIdx="5" presStyleCnt="7"/>
      <dgm:spPr/>
    </dgm:pt>
    <dgm:pt modelId="{1E1BEFFC-23FB-43A9-B803-E7CF7AA6D866}" type="pres">
      <dgm:prSet presAssocID="{BC6638A0-7FFF-44CD-9AEE-DFAA8E4DCA6C}" presName="text_7" presStyleLbl="node1" presStyleIdx="6" presStyleCnt="7">
        <dgm:presLayoutVars>
          <dgm:bulletEnabled val="1"/>
        </dgm:presLayoutVars>
      </dgm:prSet>
      <dgm:spPr/>
    </dgm:pt>
    <dgm:pt modelId="{01BD1221-1243-4653-83C5-DC13297D0BEA}" type="pres">
      <dgm:prSet presAssocID="{BC6638A0-7FFF-44CD-9AEE-DFAA8E4DCA6C}" presName="accent_7" presStyleCnt="0"/>
      <dgm:spPr/>
    </dgm:pt>
    <dgm:pt modelId="{FB38E14E-2C2C-4CB9-9A98-715BEDEB95F4}" type="pres">
      <dgm:prSet presAssocID="{BC6638A0-7FFF-44CD-9AEE-DFAA8E4DCA6C}" presName="accentRepeatNode" presStyleLbl="solidFgAcc1" presStyleIdx="6" presStyleCnt="7"/>
      <dgm:spPr/>
    </dgm:pt>
  </dgm:ptLst>
  <dgm:cxnLst>
    <dgm:cxn modelId="{99796D1B-CED7-4DA0-B7E9-0562BBE9A43D}" srcId="{5C873AB1-8093-47ED-A42A-44978B095E0D}" destId="{47426B54-030B-4A74-8ADC-C1462F3CBB04}" srcOrd="4" destOrd="0" parTransId="{979AFC7C-8488-4FE3-89C3-E699D9AD254D}" sibTransId="{313776D3-FB35-4794-A0DE-69432327240F}"/>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5" destOrd="0" parTransId="{7AECB510-670A-4ADE-AB03-84559884DC51}" sibTransId="{0B81F35D-E18E-470A-82D0-C78FD2413478}"/>
    <dgm:cxn modelId="{F5B82749-9B0D-41FB-99CE-29F8556234F7}" type="presOf" srcId="{1FBEDDBD-5AB9-45C3-BDC7-D56F3C6EA054}" destId="{668DF8EF-D39B-4392-BF0F-788B3E9FD480}" srcOrd="0" destOrd="0" presId="urn:microsoft.com/office/officeart/2008/layout/VerticalCurvedList"/>
    <dgm:cxn modelId="{EF3CE777-A1D6-43C2-8E10-735A86FA2560}" srcId="{5C873AB1-8093-47ED-A42A-44978B095E0D}" destId="{F58D407C-8F37-4794-827B-0CF8089841B5}" srcOrd="3" destOrd="0" parTransId="{787BBF9C-2AAD-4E77-92AC-FD66D63C5A9A}" sibTransId="{7358E5C3-E324-46AD-B1DA-C3AC634E4E34}"/>
    <dgm:cxn modelId="{C0E2447E-E9EC-4152-99DA-F00966E4A5D6}" srcId="{5C873AB1-8093-47ED-A42A-44978B095E0D}" destId="{90518C5C-89C1-4CBF-BBC3-33D3B9A04D74}" srcOrd="2" destOrd="0" parTransId="{501FBE9F-2703-4827-8E13-FAB517AA2552}" sibTransId="{42F77508-0BA5-49EE-B549-1D47134A580D}"/>
    <dgm:cxn modelId="{25D3588B-4F3E-4182-8758-BFFF7A7950BD}" srcId="{5C873AB1-8093-47ED-A42A-44978B095E0D}" destId="{1FBEDDBD-5AB9-45C3-BDC7-D56F3C6EA054}" srcOrd="1" destOrd="0" parTransId="{610BE969-CE41-403A-A527-E4B45393526B}" sibTransId="{30E82399-EC09-4187-B1CB-FE2A322B2DDB}"/>
    <dgm:cxn modelId="{6A98A792-D32B-49EA-95DB-F2FFA2F4944C}" type="presOf" srcId="{BA9D495C-F972-448C-A72B-1285FB189AE3}" destId="{2A3757D7-8131-49ED-827C-938CC960CB0D}" srcOrd="0" destOrd="0" presId="urn:microsoft.com/office/officeart/2008/layout/VerticalCurvedList"/>
    <dgm:cxn modelId="{BBA505BF-7AFA-448A-9827-4117C1C5387C}" type="presOf" srcId="{BC6638A0-7FFF-44CD-9AEE-DFAA8E4DCA6C}" destId="{1E1BEFFC-23FB-43A9-B803-E7CF7AA6D866}" srcOrd="0" destOrd="0" presId="urn:microsoft.com/office/officeart/2008/layout/VerticalCurvedList"/>
    <dgm:cxn modelId="{D4F358C4-EAE1-401B-8499-93EDD85EE577}" type="presOf" srcId="{5C873AB1-8093-47ED-A42A-44978B095E0D}" destId="{66B3AFB2-510A-460F-B9FD-0D0358FC7EC8}" srcOrd="0" destOrd="0" presId="urn:microsoft.com/office/officeart/2008/layout/VerticalCurvedList"/>
    <dgm:cxn modelId="{607CB8D1-6343-46CF-8420-40B2E5A0FD5F}" type="presOf" srcId="{90518C5C-89C1-4CBF-BBC3-33D3B9A04D74}" destId="{65AE03B7-D522-4051-B591-934028F74DD5}" srcOrd="0" destOrd="0" presId="urn:microsoft.com/office/officeart/2008/layout/VerticalCurvedList"/>
    <dgm:cxn modelId="{A37A5BD6-A353-4CBE-A12E-5BDDF539DC8F}" type="presOf" srcId="{F7C84E21-CB1A-4C06-A234-E45570B1A408}" destId="{8D010D0A-486F-4E5C-86C2-D6D09C55BDF9}" srcOrd="0" destOrd="0" presId="urn:microsoft.com/office/officeart/2008/layout/VerticalCurvedList"/>
    <dgm:cxn modelId="{026C7AD7-863F-4352-89DA-66F43F7356DA}" type="presOf" srcId="{8E80FA87-D72F-4546-AA5B-A9B287DA9B07}" destId="{6FB117C5-347E-4444-9904-A0852AD57269}" srcOrd="0" destOrd="0" presId="urn:microsoft.com/office/officeart/2008/layout/VerticalCurvedList"/>
    <dgm:cxn modelId="{63CF1AE7-DC55-405C-8C15-DCFE8A00367D}" type="presOf" srcId="{F58D407C-8F37-4794-827B-0CF8089841B5}" destId="{B96BEA39-D6EF-452C-8EAA-C9B93C4EF5FB}" srcOrd="0" destOrd="0" presId="urn:microsoft.com/office/officeart/2008/layout/VerticalCurvedList"/>
    <dgm:cxn modelId="{44235BEB-AFC5-49D9-92CB-CDD209DA1824}" type="presOf" srcId="{47426B54-030B-4A74-8ADC-C1462F3CBB04}" destId="{DFA518A7-FBDE-4313-9173-9AB1DE89B983}" srcOrd="0" destOrd="0" presId="urn:microsoft.com/office/officeart/2008/layout/VerticalCurvedList"/>
    <dgm:cxn modelId="{A860B7FE-251F-47EE-B264-63011640F057}" srcId="{5C873AB1-8093-47ED-A42A-44978B095E0D}" destId="{BC6638A0-7FFF-44CD-9AEE-DFAA8E4DCA6C}" srcOrd="6" destOrd="0" parTransId="{65447D41-A425-4739-A472-3AAB268FDCB4}" sibTransId="{3A6A695C-27A7-439D-BA14-F78843966D96}"/>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FAC66672-0C2D-4AB6-A8CF-82831FB4B22B}" type="presParOf" srcId="{83AF9E91-B4AE-4D20-9127-F15E9552901F}" destId="{6FB117C5-347E-4444-9904-A0852AD57269}" srcOrd="1" destOrd="0" presId="urn:microsoft.com/office/officeart/2008/layout/VerticalCurvedList"/>
    <dgm:cxn modelId="{D67AB043-9663-42F5-99D5-9BC15F09815D}" type="presParOf" srcId="{83AF9E91-B4AE-4D20-9127-F15E9552901F}" destId="{831C1FDD-480D-4E21-8AB2-512804C1DFC6}" srcOrd="2" destOrd="0" presId="urn:microsoft.com/office/officeart/2008/layout/VerticalCurvedList"/>
    <dgm:cxn modelId="{FE44C17F-9B24-40CD-BC37-48ED16DFB559}" type="presParOf" srcId="{831C1FDD-480D-4E21-8AB2-512804C1DFC6}" destId="{BE3F36AB-BB4B-4F2A-A989-CD674746F7EA}" srcOrd="0" destOrd="0" presId="urn:microsoft.com/office/officeart/2008/layout/VerticalCurvedList"/>
    <dgm:cxn modelId="{5A6A02AF-3FD5-4D92-9EFE-895F26D09CD7}" type="presParOf" srcId="{83AF9E91-B4AE-4D20-9127-F15E9552901F}" destId="{668DF8EF-D39B-4392-BF0F-788B3E9FD480}" srcOrd="3" destOrd="0" presId="urn:microsoft.com/office/officeart/2008/layout/VerticalCurvedList"/>
    <dgm:cxn modelId="{398B8549-179D-4DFC-8C99-ACC0B53D5FB5}" type="presParOf" srcId="{83AF9E91-B4AE-4D20-9127-F15E9552901F}" destId="{4D91B634-3A5E-4042-848F-1B7F855C567B}" srcOrd="4" destOrd="0" presId="urn:microsoft.com/office/officeart/2008/layout/VerticalCurvedList"/>
    <dgm:cxn modelId="{E2FE6E75-3819-422A-B2DB-04AA1D337442}" type="presParOf" srcId="{4D91B634-3A5E-4042-848F-1B7F855C567B}" destId="{09B22A60-FCB7-49A1-BF25-EF5994FA2C0F}" srcOrd="0" destOrd="0" presId="urn:microsoft.com/office/officeart/2008/layout/VerticalCurvedList"/>
    <dgm:cxn modelId="{3227F2A6-A032-4EEF-A4F7-1A363B002CBC}" type="presParOf" srcId="{83AF9E91-B4AE-4D20-9127-F15E9552901F}" destId="{65AE03B7-D522-4051-B591-934028F74DD5}" srcOrd="5" destOrd="0" presId="urn:microsoft.com/office/officeart/2008/layout/VerticalCurvedList"/>
    <dgm:cxn modelId="{A8DD625C-5FB6-46D8-AEC9-CA7D11D6C176}" type="presParOf" srcId="{83AF9E91-B4AE-4D20-9127-F15E9552901F}" destId="{2EA4717E-6F3A-4A34-9562-B8FE9CAC17D8}" srcOrd="6" destOrd="0" presId="urn:microsoft.com/office/officeart/2008/layout/VerticalCurvedList"/>
    <dgm:cxn modelId="{C598DC7C-4CB3-47CB-82E7-DFBB51560BB1}" type="presParOf" srcId="{2EA4717E-6F3A-4A34-9562-B8FE9CAC17D8}" destId="{2F661651-797F-4187-8913-0D29D1299341}" srcOrd="0" destOrd="0" presId="urn:microsoft.com/office/officeart/2008/layout/VerticalCurvedList"/>
    <dgm:cxn modelId="{3B027C2F-2755-40B3-B8E8-5A64C2CAF00D}" type="presParOf" srcId="{83AF9E91-B4AE-4D20-9127-F15E9552901F}" destId="{B96BEA39-D6EF-452C-8EAA-C9B93C4EF5FB}" srcOrd="7" destOrd="0" presId="urn:microsoft.com/office/officeart/2008/layout/VerticalCurvedList"/>
    <dgm:cxn modelId="{F17B89A1-22E8-47D3-A9D2-D01863A2BC4A}" type="presParOf" srcId="{83AF9E91-B4AE-4D20-9127-F15E9552901F}" destId="{A05BBC3B-F932-485D-BFDF-F8C5B2992738}" srcOrd="8" destOrd="0" presId="urn:microsoft.com/office/officeart/2008/layout/VerticalCurvedList"/>
    <dgm:cxn modelId="{06A96741-604B-421D-B4F9-12862AF1FF7D}" type="presParOf" srcId="{A05BBC3B-F932-485D-BFDF-F8C5B2992738}" destId="{870DB844-A6E9-4AF4-89CE-BDFB682E0F87}" srcOrd="0" destOrd="0" presId="urn:microsoft.com/office/officeart/2008/layout/VerticalCurvedList"/>
    <dgm:cxn modelId="{84FEC4B5-2E68-4D58-AF05-E78B68E93182}" type="presParOf" srcId="{83AF9E91-B4AE-4D20-9127-F15E9552901F}" destId="{DFA518A7-FBDE-4313-9173-9AB1DE89B983}" srcOrd="9" destOrd="0" presId="urn:microsoft.com/office/officeart/2008/layout/VerticalCurvedList"/>
    <dgm:cxn modelId="{E12DCA78-C2A1-4E13-B3A4-0DA10FAACD53}" type="presParOf" srcId="{83AF9E91-B4AE-4D20-9127-F15E9552901F}" destId="{A7A46F3F-B98B-4062-988B-E5AB30A4E290}" srcOrd="10" destOrd="0" presId="urn:microsoft.com/office/officeart/2008/layout/VerticalCurvedList"/>
    <dgm:cxn modelId="{03BCB5F6-ECF6-4E01-9004-E128111CFC65}" type="presParOf" srcId="{A7A46F3F-B98B-4062-988B-E5AB30A4E290}" destId="{E8DB972C-1CBF-4C09-87ED-0D9F9BEFC52D}" srcOrd="0" destOrd="0" presId="urn:microsoft.com/office/officeart/2008/layout/VerticalCurvedList"/>
    <dgm:cxn modelId="{A556687A-A1A3-40A1-84A3-03EA93BF0889}" type="presParOf" srcId="{83AF9E91-B4AE-4D20-9127-F15E9552901F}" destId="{8D010D0A-486F-4E5C-86C2-D6D09C55BDF9}" srcOrd="11" destOrd="0" presId="urn:microsoft.com/office/officeart/2008/layout/VerticalCurvedList"/>
    <dgm:cxn modelId="{87DC52AF-4F0F-4D71-9685-BB177C7D3B5F}" type="presParOf" srcId="{83AF9E91-B4AE-4D20-9127-F15E9552901F}" destId="{7F8DF000-4E84-4274-96EB-4A2BFF39E5EF}" srcOrd="12" destOrd="0" presId="urn:microsoft.com/office/officeart/2008/layout/VerticalCurvedList"/>
    <dgm:cxn modelId="{476DF12A-1657-4D64-8EEB-F0054AB11A0A}" type="presParOf" srcId="{7F8DF000-4E84-4274-96EB-4A2BFF39E5EF}" destId="{B3E116FB-7744-4CF6-9DB6-12485C2CA169}" srcOrd="0" destOrd="0" presId="urn:microsoft.com/office/officeart/2008/layout/VerticalCurvedList"/>
    <dgm:cxn modelId="{C8C8B24A-72EE-4D09-BA71-AEE453FF749A}" type="presParOf" srcId="{83AF9E91-B4AE-4D20-9127-F15E9552901F}" destId="{1E1BEFFC-23FB-43A9-B803-E7CF7AA6D866}" srcOrd="13" destOrd="0" presId="urn:microsoft.com/office/officeart/2008/layout/VerticalCurvedList"/>
    <dgm:cxn modelId="{3CE6DF2B-F654-4E3B-B51E-1BA2534B3E21}" type="presParOf" srcId="{83AF9E91-B4AE-4D20-9127-F15E9552901F}" destId="{01BD1221-1243-4653-83C5-DC13297D0BEA}" srcOrd="14" destOrd="0" presId="urn:microsoft.com/office/officeart/2008/layout/VerticalCurvedList"/>
    <dgm:cxn modelId="{58B9CAE9-E8AA-45C2-8DF2-2DBA7C2EE67F}" type="presParOf" srcId="{01BD1221-1243-4653-83C5-DC13297D0BEA}"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CB940-C969-4EE9-A19C-AC5CFC7DF931}"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es-MX"/>
        </a:p>
      </dgm:t>
    </dgm:pt>
    <dgm:pt modelId="{53805449-0C63-4132-A69E-2785F6251F09}">
      <dgm:prSet phldrT="[Texto]"/>
      <dgm:spPr/>
      <dgm:t>
        <a:bodyPr/>
        <a:lstStyle/>
        <a:p>
          <a:r>
            <a:rPr lang="es-MX" dirty="0"/>
            <a:t>1.-El radar emite un pulso electromagnético</a:t>
          </a:r>
        </a:p>
      </dgm:t>
    </dgm:pt>
    <dgm:pt modelId="{CA99767A-442A-41D2-BC23-E34F5C2259DD}" type="parTrans" cxnId="{29743DF5-D098-489D-8B9E-30E89E9068CD}">
      <dgm:prSet/>
      <dgm:spPr/>
      <dgm:t>
        <a:bodyPr/>
        <a:lstStyle/>
        <a:p>
          <a:endParaRPr lang="es-MX"/>
        </a:p>
      </dgm:t>
    </dgm:pt>
    <dgm:pt modelId="{C17028B7-6349-47F3-B628-5E6A0987AA58}" type="sibTrans" cxnId="{29743DF5-D098-489D-8B9E-30E89E9068CD}">
      <dgm:prSet/>
      <dgm:spPr/>
      <dgm:t>
        <a:bodyPr/>
        <a:lstStyle/>
        <a:p>
          <a:endParaRPr lang="es-MX"/>
        </a:p>
      </dgm:t>
    </dgm:pt>
    <dgm:pt modelId="{D245B5FA-EFFC-466A-892D-5AA6590DE2D5}">
      <dgm:prSet phldrT="[Texto]"/>
      <dgm:spPr/>
      <dgm:t>
        <a:bodyPr/>
        <a:lstStyle/>
        <a:p>
          <a:r>
            <a:rPr lang="es-MX" dirty="0"/>
            <a:t>2.-El radar pasa a modo recepción</a:t>
          </a:r>
        </a:p>
      </dgm:t>
    </dgm:pt>
    <dgm:pt modelId="{666AEEE3-34B1-4466-AE19-E17D0043EBBD}" type="parTrans" cxnId="{133CDA5A-9C81-403E-8262-18BDB48FA349}">
      <dgm:prSet/>
      <dgm:spPr/>
      <dgm:t>
        <a:bodyPr/>
        <a:lstStyle/>
        <a:p>
          <a:endParaRPr lang="es-MX"/>
        </a:p>
      </dgm:t>
    </dgm:pt>
    <dgm:pt modelId="{685B8607-C68E-457C-8F79-E8024771FEB7}" type="sibTrans" cxnId="{133CDA5A-9C81-403E-8262-18BDB48FA349}">
      <dgm:prSet/>
      <dgm:spPr/>
      <dgm:t>
        <a:bodyPr/>
        <a:lstStyle/>
        <a:p>
          <a:endParaRPr lang="es-MX"/>
        </a:p>
      </dgm:t>
    </dgm:pt>
    <dgm:pt modelId="{8E190AE9-4499-4EF8-9EB9-6D0DCD322FF5}">
      <dgm:prSet phldrT="[Texto]"/>
      <dgm:spPr/>
      <dgm:t>
        <a:bodyPr/>
        <a:lstStyle/>
        <a:p>
          <a:r>
            <a:rPr lang="es-MX" dirty="0"/>
            <a:t>3.-El pulso es reflejado por el objetivo</a:t>
          </a:r>
        </a:p>
      </dgm:t>
    </dgm:pt>
    <dgm:pt modelId="{BC6A9281-E9AE-4DF6-9DBE-707A3D5FC3F9}" type="parTrans" cxnId="{AFE3836B-DD6E-44B7-95FE-134B0B8CBA41}">
      <dgm:prSet/>
      <dgm:spPr/>
      <dgm:t>
        <a:bodyPr/>
        <a:lstStyle/>
        <a:p>
          <a:endParaRPr lang="es-MX"/>
        </a:p>
      </dgm:t>
    </dgm:pt>
    <dgm:pt modelId="{CD8A801C-A987-41C2-ABA9-57D97882B138}" type="sibTrans" cxnId="{AFE3836B-DD6E-44B7-95FE-134B0B8CBA41}">
      <dgm:prSet/>
      <dgm:spPr/>
      <dgm:t>
        <a:bodyPr/>
        <a:lstStyle/>
        <a:p>
          <a:endParaRPr lang="es-MX"/>
        </a:p>
      </dgm:t>
    </dgm:pt>
    <dgm:pt modelId="{853ABE80-3406-4771-872F-3352ECAC6A82}">
      <dgm:prSet phldrT="[Texto]"/>
      <dgm:spPr/>
      <dgm:t>
        <a:bodyPr/>
        <a:lstStyle/>
        <a:p>
          <a:r>
            <a:rPr lang="es-MX" dirty="0"/>
            <a:t>4.-El radar recibe el eco del pulso transmitido</a:t>
          </a:r>
        </a:p>
      </dgm:t>
    </dgm:pt>
    <dgm:pt modelId="{09D98EDD-F081-4D2B-BC27-853068E55467}" type="parTrans" cxnId="{8D7974FE-4B22-4088-A943-B55BF8100CFD}">
      <dgm:prSet/>
      <dgm:spPr/>
      <dgm:t>
        <a:bodyPr/>
        <a:lstStyle/>
        <a:p>
          <a:endParaRPr lang="es-MX"/>
        </a:p>
      </dgm:t>
    </dgm:pt>
    <dgm:pt modelId="{8958D2E8-0BE3-4482-8BE8-95C5429D7BEE}" type="sibTrans" cxnId="{8D7974FE-4B22-4088-A943-B55BF8100CFD}">
      <dgm:prSet/>
      <dgm:spPr/>
      <dgm:t>
        <a:bodyPr/>
        <a:lstStyle/>
        <a:p>
          <a:endParaRPr lang="es-MX"/>
        </a:p>
      </dgm:t>
    </dgm:pt>
    <dgm:pt modelId="{31E236B3-4CE1-47F0-8B0F-3C4844BD59FB}" type="pres">
      <dgm:prSet presAssocID="{881CB940-C969-4EE9-A19C-AC5CFC7DF931}" presName="cycle" presStyleCnt="0">
        <dgm:presLayoutVars>
          <dgm:dir/>
          <dgm:resizeHandles val="exact"/>
        </dgm:presLayoutVars>
      </dgm:prSet>
      <dgm:spPr/>
    </dgm:pt>
    <dgm:pt modelId="{5406CBBE-44EE-4F47-BD3A-42D56F7AC853}" type="pres">
      <dgm:prSet presAssocID="{53805449-0C63-4132-A69E-2785F6251F09}" presName="node" presStyleLbl="node1" presStyleIdx="0" presStyleCnt="4">
        <dgm:presLayoutVars>
          <dgm:bulletEnabled val="1"/>
        </dgm:presLayoutVars>
      </dgm:prSet>
      <dgm:spPr/>
    </dgm:pt>
    <dgm:pt modelId="{E61B95E6-FC8E-4EFF-8E90-34BBCE740859}" type="pres">
      <dgm:prSet presAssocID="{C17028B7-6349-47F3-B628-5E6A0987AA58}" presName="sibTrans" presStyleLbl="sibTrans2D1" presStyleIdx="0" presStyleCnt="4"/>
      <dgm:spPr/>
    </dgm:pt>
    <dgm:pt modelId="{E82C949F-79F5-46BB-8020-AA802D83BE1D}" type="pres">
      <dgm:prSet presAssocID="{C17028B7-6349-47F3-B628-5E6A0987AA58}" presName="connectorText" presStyleLbl="sibTrans2D1" presStyleIdx="0" presStyleCnt="4"/>
      <dgm:spPr/>
    </dgm:pt>
    <dgm:pt modelId="{6F4563C7-679C-4496-8901-4C238A223257}" type="pres">
      <dgm:prSet presAssocID="{D245B5FA-EFFC-466A-892D-5AA6590DE2D5}" presName="node" presStyleLbl="node1" presStyleIdx="1" presStyleCnt="4">
        <dgm:presLayoutVars>
          <dgm:bulletEnabled val="1"/>
        </dgm:presLayoutVars>
      </dgm:prSet>
      <dgm:spPr/>
    </dgm:pt>
    <dgm:pt modelId="{6E47CEDC-8DB5-4414-BBA2-D1DDEAFB7259}" type="pres">
      <dgm:prSet presAssocID="{685B8607-C68E-457C-8F79-E8024771FEB7}" presName="sibTrans" presStyleLbl="sibTrans2D1" presStyleIdx="1" presStyleCnt="4"/>
      <dgm:spPr/>
    </dgm:pt>
    <dgm:pt modelId="{96EB22C9-4A5F-4B2D-8685-A9F00A3E87D3}" type="pres">
      <dgm:prSet presAssocID="{685B8607-C68E-457C-8F79-E8024771FEB7}" presName="connectorText" presStyleLbl="sibTrans2D1" presStyleIdx="1" presStyleCnt="4"/>
      <dgm:spPr/>
    </dgm:pt>
    <dgm:pt modelId="{DFD52BF8-2836-4398-8968-ED8EE0FBAD9A}" type="pres">
      <dgm:prSet presAssocID="{8E190AE9-4499-4EF8-9EB9-6D0DCD322FF5}" presName="node" presStyleLbl="node1" presStyleIdx="2" presStyleCnt="4">
        <dgm:presLayoutVars>
          <dgm:bulletEnabled val="1"/>
        </dgm:presLayoutVars>
      </dgm:prSet>
      <dgm:spPr/>
    </dgm:pt>
    <dgm:pt modelId="{BDC2519D-C91E-449A-8006-987DDFD80EB4}" type="pres">
      <dgm:prSet presAssocID="{CD8A801C-A987-41C2-ABA9-57D97882B138}" presName="sibTrans" presStyleLbl="sibTrans2D1" presStyleIdx="2" presStyleCnt="4"/>
      <dgm:spPr/>
    </dgm:pt>
    <dgm:pt modelId="{38981CE6-5DA6-46B8-BBE6-F01021CB4DBA}" type="pres">
      <dgm:prSet presAssocID="{CD8A801C-A987-41C2-ABA9-57D97882B138}" presName="connectorText" presStyleLbl="sibTrans2D1" presStyleIdx="2" presStyleCnt="4"/>
      <dgm:spPr/>
    </dgm:pt>
    <dgm:pt modelId="{3383E074-9163-44D0-B65D-37179DCFB14B}" type="pres">
      <dgm:prSet presAssocID="{853ABE80-3406-4771-872F-3352ECAC6A82}" presName="node" presStyleLbl="node1" presStyleIdx="3" presStyleCnt="4">
        <dgm:presLayoutVars>
          <dgm:bulletEnabled val="1"/>
        </dgm:presLayoutVars>
      </dgm:prSet>
      <dgm:spPr/>
    </dgm:pt>
    <dgm:pt modelId="{8C82DEE3-14DC-42FA-8573-C34A11DD7E8A}" type="pres">
      <dgm:prSet presAssocID="{8958D2E8-0BE3-4482-8BE8-95C5429D7BEE}" presName="sibTrans" presStyleLbl="sibTrans2D1" presStyleIdx="3" presStyleCnt="4"/>
      <dgm:spPr/>
    </dgm:pt>
    <dgm:pt modelId="{36EC345F-3B1D-4377-BB8C-B4D374F4666B}" type="pres">
      <dgm:prSet presAssocID="{8958D2E8-0BE3-4482-8BE8-95C5429D7BEE}" presName="connectorText" presStyleLbl="sibTrans2D1" presStyleIdx="3" presStyleCnt="4"/>
      <dgm:spPr/>
    </dgm:pt>
  </dgm:ptLst>
  <dgm:cxnLst>
    <dgm:cxn modelId="{F6DB5605-A2B3-45FE-9ED8-A3CCD10226F6}" type="presOf" srcId="{D245B5FA-EFFC-466A-892D-5AA6590DE2D5}" destId="{6F4563C7-679C-4496-8901-4C238A223257}" srcOrd="0" destOrd="0" presId="urn:microsoft.com/office/officeart/2005/8/layout/cycle2"/>
    <dgm:cxn modelId="{E709E915-654F-469D-B32E-6199E6C4BAAB}" type="presOf" srcId="{881CB940-C969-4EE9-A19C-AC5CFC7DF931}" destId="{31E236B3-4CE1-47F0-8B0F-3C4844BD59FB}" srcOrd="0" destOrd="0" presId="urn:microsoft.com/office/officeart/2005/8/layout/cycle2"/>
    <dgm:cxn modelId="{9C44F026-46B2-4146-9007-626F11763ED4}" type="presOf" srcId="{685B8607-C68E-457C-8F79-E8024771FEB7}" destId="{96EB22C9-4A5F-4B2D-8685-A9F00A3E87D3}" srcOrd="1" destOrd="0" presId="urn:microsoft.com/office/officeart/2005/8/layout/cycle2"/>
    <dgm:cxn modelId="{8DBDEE64-644A-4E7B-9C8B-73415206C757}" type="presOf" srcId="{C17028B7-6349-47F3-B628-5E6A0987AA58}" destId="{E82C949F-79F5-46BB-8020-AA802D83BE1D}" srcOrd="1" destOrd="0" presId="urn:microsoft.com/office/officeart/2005/8/layout/cycle2"/>
    <dgm:cxn modelId="{AFE3836B-DD6E-44B7-95FE-134B0B8CBA41}" srcId="{881CB940-C969-4EE9-A19C-AC5CFC7DF931}" destId="{8E190AE9-4499-4EF8-9EB9-6D0DCD322FF5}" srcOrd="2" destOrd="0" parTransId="{BC6A9281-E9AE-4DF6-9DBE-707A3D5FC3F9}" sibTransId="{CD8A801C-A987-41C2-ABA9-57D97882B138}"/>
    <dgm:cxn modelId="{A863FD79-F9AC-462F-B287-8960F588A537}" type="presOf" srcId="{685B8607-C68E-457C-8F79-E8024771FEB7}" destId="{6E47CEDC-8DB5-4414-BBA2-D1DDEAFB7259}" srcOrd="0" destOrd="0" presId="urn:microsoft.com/office/officeart/2005/8/layout/cycle2"/>
    <dgm:cxn modelId="{133CDA5A-9C81-403E-8262-18BDB48FA349}" srcId="{881CB940-C969-4EE9-A19C-AC5CFC7DF931}" destId="{D245B5FA-EFFC-466A-892D-5AA6590DE2D5}" srcOrd="1" destOrd="0" parTransId="{666AEEE3-34B1-4466-AE19-E17D0043EBBD}" sibTransId="{685B8607-C68E-457C-8F79-E8024771FEB7}"/>
    <dgm:cxn modelId="{8034B98D-FDBB-40B7-B43C-2A244CFE1B64}" type="presOf" srcId="{8958D2E8-0BE3-4482-8BE8-95C5429D7BEE}" destId="{8C82DEE3-14DC-42FA-8573-C34A11DD7E8A}" srcOrd="0" destOrd="0" presId="urn:microsoft.com/office/officeart/2005/8/layout/cycle2"/>
    <dgm:cxn modelId="{D59E1997-A476-4E4B-ABFF-BF07D2C5ADBB}" type="presOf" srcId="{853ABE80-3406-4771-872F-3352ECAC6A82}" destId="{3383E074-9163-44D0-B65D-37179DCFB14B}" srcOrd="0" destOrd="0" presId="urn:microsoft.com/office/officeart/2005/8/layout/cycle2"/>
    <dgm:cxn modelId="{11B528A6-A793-44D2-AE58-6A1084F2B873}" type="presOf" srcId="{8E190AE9-4499-4EF8-9EB9-6D0DCD322FF5}" destId="{DFD52BF8-2836-4398-8968-ED8EE0FBAD9A}" srcOrd="0" destOrd="0" presId="urn:microsoft.com/office/officeart/2005/8/layout/cycle2"/>
    <dgm:cxn modelId="{600E14C0-112D-4E27-9307-59474415ED53}" type="presOf" srcId="{CD8A801C-A987-41C2-ABA9-57D97882B138}" destId="{38981CE6-5DA6-46B8-BBE6-F01021CB4DBA}" srcOrd="1" destOrd="0" presId="urn:microsoft.com/office/officeart/2005/8/layout/cycle2"/>
    <dgm:cxn modelId="{E7FF62D7-0D44-427D-BEE9-B51115414878}" type="presOf" srcId="{53805449-0C63-4132-A69E-2785F6251F09}" destId="{5406CBBE-44EE-4F47-BD3A-42D56F7AC853}" srcOrd="0" destOrd="0" presId="urn:microsoft.com/office/officeart/2005/8/layout/cycle2"/>
    <dgm:cxn modelId="{74D5CCEC-6576-4020-B24F-72D50EBD9BA0}" type="presOf" srcId="{8958D2E8-0BE3-4482-8BE8-95C5429D7BEE}" destId="{36EC345F-3B1D-4377-BB8C-B4D374F4666B}" srcOrd="1" destOrd="0" presId="urn:microsoft.com/office/officeart/2005/8/layout/cycle2"/>
    <dgm:cxn modelId="{A9BD0DF1-FD64-4631-AEB5-FAD2DEC915D1}" type="presOf" srcId="{C17028B7-6349-47F3-B628-5E6A0987AA58}" destId="{E61B95E6-FC8E-4EFF-8E90-34BBCE740859}" srcOrd="0" destOrd="0" presId="urn:microsoft.com/office/officeart/2005/8/layout/cycle2"/>
    <dgm:cxn modelId="{29743DF5-D098-489D-8B9E-30E89E9068CD}" srcId="{881CB940-C969-4EE9-A19C-AC5CFC7DF931}" destId="{53805449-0C63-4132-A69E-2785F6251F09}" srcOrd="0" destOrd="0" parTransId="{CA99767A-442A-41D2-BC23-E34F5C2259DD}" sibTransId="{C17028B7-6349-47F3-B628-5E6A0987AA58}"/>
    <dgm:cxn modelId="{86147FFD-BE83-4E30-B2C9-0308378D1124}" type="presOf" srcId="{CD8A801C-A987-41C2-ABA9-57D97882B138}" destId="{BDC2519D-C91E-449A-8006-987DDFD80EB4}" srcOrd="0" destOrd="0" presId="urn:microsoft.com/office/officeart/2005/8/layout/cycle2"/>
    <dgm:cxn modelId="{8D7974FE-4B22-4088-A943-B55BF8100CFD}" srcId="{881CB940-C969-4EE9-A19C-AC5CFC7DF931}" destId="{853ABE80-3406-4771-872F-3352ECAC6A82}" srcOrd="3" destOrd="0" parTransId="{09D98EDD-F081-4D2B-BC27-853068E55467}" sibTransId="{8958D2E8-0BE3-4482-8BE8-95C5429D7BEE}"/>
    <dgm:cxn modelId="{3D8580C2-E8AD-4608-9B57-63F56DD67D33}" type="presParOf" srcId="{31E236B3-4CE1-47F0-8B0F-3C4844BD59FB}" destId="{5406CBBE-44EE-4F47-BD3A-42D56F7AC853}" srcOrd="0" destOrd="0" presId="urn:microsoft.com/office/officeart/2005/8/layout/cycle2"/>
    <dgm:cxn modelId="{C505B4A7-66DD-410A-9D46-C5EE495CEA42}" type="presParOf" srcId="{31E236B3-4CE1-47F0-8B0F-3C4844BD59FB}" destId="{E61B95E6-FC8E-4EFF-8E90-34BBCE740859}" srcOrd="1" destOrd="0" presId="urn:microsoft.com/office/officeart/2005/8/layout/cycle2"/>
    <dgm:cxn modelId="{8D7916F4-7F77-4483-8D9D-926DAC292DEA}" type="presParOf" srcId="{E61B95E6-FC8E-4EFF-8E90-34BBCE740859}" destId="{E82C949F-79F5-46BB-8020-AA802D83BE1D}" srcOrd="0" destOrd="0" presId="urn:microsoft.com/office/officeart/2005/8/layout/cycle2"/>
    <dgm:cxn modelId="{CB5E8B5A-0610-45A5-AC06-6375FA62AE5E}" type="presParOf" srcId="{31E236B3-4CE1-47F0-8B0F-3C4844BD59FB}" destId="{6F4563C7-679C-4496-8901-4C238A223257}" srcOrd="2" destOrd="0" presId="urn:microsoft.com/office/officeart/2005/8/layout/cycle2"/>
    <dgm:cxn modelId="{718C36ED-1F0E-4BC9-87B7-AD5E58AAFAFD}" type="presParOf" srcId="{31E236B3-4CE1-47F0-8B0F-3C4844BD59FB}" destId="{6E47CEDC-8DB5-4414-BBA2-D1DDEAFB7259}" srcOrd="3" destOrd="0" presId="urn:microsoft.com/office/officeart/2005/8/layout/cycle2"/>
    <dgm:cxn modelId="{033AB437-5AE6-435D-9B7E-D7924A5D6186}" type="presParOf" srcId="{6E47CEDC-8DB5-4414-BBA2-D1DDEAFB7259}" destId="{96EB22C9-4A5F-4B2D-8685-A9F00A3E87D3}" srcOrd="0" destOrd="0" presId="urn:microsoft.com/office/officeart/2005/8/layout/cycle2"/>
    <dgm:cxn modelId="{89FAFDD7-ECAB-4E57-BE12-CF288314ADCB}" type="presParOf" srcId="{31E236B3-4CE1-47F0-8B0F-3C4844BD59FB}" destId="{DFD52BF8-2836-4398-8968-ED8EE0FBAD9A}" srcOrd="4" destOrd="0" presId="urn:microsoft.com/office/officeart/2005/8/layout/cycle2"/>
    <dgm:cxn modelId="{44C1A0DA-AF29-4C5A-937B-25208CE0BB3B}" type="presParOf" srcId="{31E236B3-4CE1-47F0-8B0F-3C4844BD59FB}" destId="{BDC2519D-C91E-449A-8006-987DDFD80EB4}" srcOrd="5" destOrd="0" presId="urn:microsoft.com/office/officeart/2005/8/layout/cycle2"/>
    <dgm:cxn modelId="{30D11255-6901-46BD-A0E6-363890EF6327}" type="presParOf" srcId="{BDC2519D-C91E-449A-8006-987DDFD80EB4}" destId="{38981CE6-5DA6-46B8-BBE6-F01021CB4DBA}" srcOrd="0" destOrd="0" presId="urn:microsoft.com/office/officeart/2005/8/layout/cycle2"/>
    <dgm:cxn modelId="{F76E77AB-6F4D-4218-AC4F-FE2CD0ECBFB1}" type="presParOf" srcId="{31E236B3-4CE1-47F0-8B0F-3C4844BD59FB}" destId="{3383E074-9163-44D0-B65D-37179DCFB14B}" srcOrd="6" destOrd="0" presId="urn:microsoft.com/office/officeart/2005/8/layout/cycle2"/>
    <dgm:cxn modelId="{0139C959-81C1-4439-AAAC-C433A8EAF9DF}" type="presParOf" srcId="{31E236B3-4CE1-47F0-8B0F-3C4844BD59FB}" destId="{8C82DEE3-14DC-42FA-8573-C34A11DD7E8A}" srcOrd="7" destOrd="0" presId="urn:microsoft.com/office/officeart/2005/8/layout/cycle2"/>
    <dgm:cxn modelId="{FC4E12B8-B895-4BD2-9EAF-4749F2DB04FC}" type="presParOf" srcId="{8C82DEE3-14DC-42FA-8573-C34A11DD7E8A}" destId="{36EC345F-3B1D-4377-BB8C-B4D374F4666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Objetivos.</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DF8EF-D39B-4392-BF0F-788B3E9FD480}">
      <dsp:nvSpPr>
        <dsp:cNvPr id="0" name=""/>
        <dsp:cNvSpPr/>
      </dsp:nvSpPr>
      <dsp:spPr>
        <a:xfrm>
          <a:off x="695255" y="829381"/>
          <a:ext cx="7371860"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Introducción.</a:t>
          </a:r>
        </a:p>
      </dsp:txBody>
      <dsp:txXfrm>
        <a:off x="695255" y="829381"/>
        <a:ext cx="7371860" cy="414462"/>
      </dsp:txXfrm>
    </dsp:sp>
    <dsp:sp modelId="{09B22A60-FCB7-49A1-BF25-EF5994FA2C0F}">
      <dsp:nvSpPr>
        <dsp:cNvPr id="0" name=""/>
        <dsp:cNvSpPr/>
      </dsp:nvSpPr>
      <dsp:spPr>
        <a:xfrm>
          <a:off x="436216" y="777573"/>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E03B7-D522-4051-B591-934028F74DD5}">
      <dsp:nvSpPr>
        <dsp:cNvPr id="0" name=""/>
        <dsp:cNvSpPr/>
      </dsp:nvSpPr>
      <dsp:spPr>
        <a:xfrm>
          <a:off x="900936" y="1450984"/>
          <a:ext cx="7166180"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Fundamentación Teórica.</a:t>
          </a:r>
        </a:p>
      </dsp:txBody>
      <dsp:txXfrm>
        <a:off x="900936" y="1450984"/>
        <a:ext cx="7166180" cy="414462"/>
      </dsp:txXfrm>
    </dsp:sp>
    <dsp:sp modelId="{2F661651-797F-4187-8913-0D29D1299341}">
      <dsp:nvSpPr>
        <dsp:cNvPr id="0" name=""/>
        <dsp:cNvSpPr/>
      </dsp:nvSpPr>
      <dsp:spPr>
        <a:xfrm>
          <a:off x="641897" y="1399176"/>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BEA39-D6EF-452C-8EAA-C9B93C4EF5FB}">
      <dsp:nvSpPr>
        <dsp:cNvPr id="0" name=""/>
        <dsp:cNvSpPr/>
      </dsp:nvSpPr>
      <dsp:spPr>
        <a:xfrm>
          <a:off x="966608" y="2073043"/>
          <a:ext cx="7100508"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Estado Actual.</a:t>
          </a:r>
        </a:p>
      </dsp:txBody>
      <dsp:txXfrm>
        <a:off x="966608" y="2073043"/>
        <a:ext cx="7100508" cy="414462"/>
      </dsp:txXfrm>
    </dsp:sp>
    <dsp:sp modelId="{870DB844-A6E9-4AF4-89CE-BDFB682E0F87}">
      <dsp:nvSpPr>
        <dsp:cNvPr id="0" name=""/>
        <dsp:cNvSpPr/>
      </dsp:nvSpPr>
      <dsp:spPr>
        <a:xfrm>
          <a:off x="707569" y="2021235"/>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518A7-FBDE-4313-9173-9AB1DE89B983}">
      <dsp:nvSpPr>
        <dsp:cNvPr id="0" name=""/>
        <dsp:cNvSpPr/>
      </dsp:nvSpPr>
      <dsp:spPr>
        <a:xfrm>
          <a:off x="900936" y="2695102"/>
          <a:ext cx="7166180"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Arquitecturas.</a:t>
          </a:r>
        </a:p>
      </dsp:txBody>
      <dsp:txXfrm>
        <a:off x="900936" y="2695102"/>
        <a:ext cx="7166180" cy="414462"/>
      </dsp:txXfrm>
    </dsp:sp>
    <dsp:sp modelId="{E8DB972C-1CBF-4C09-87ED-0D9F9BEFC52D}">
      <dsp:nvSpPr>
        <dsp:cNvPr id="0" name=""/>
        <dsp:cNvSpPr/>
      </dsp:nvSpPr>
      <dsp:spPr>
        <a:xfrm>
          <a:off x="641897" y="2643294"/>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10D0A-486F-4E5C-86C2-D6D09C55BDF9}">
      <dsp:nvSpPr>
        <dsp:cNvPr id="0" name=""/>
        <dsp:cNvSpPr/>
      </dsp:nvSpPr>
      <dsp:spPr>
        <a:xfrm>
          <a:off x="695255" y="3316704"/>
          <a:ext cx="7371860"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Resultados.</a:t>
          </a:r>
        </a:p>
      </dsp:txBody>
      <dsp:txXfrm>
        <a:off x="695255" y="3316704"/>
        <a:ext cx="7371860" cy="414462"/>
      </dsp:txXfrm>
    </dsp:sp>
    <dsp:sp modelId="{B3E116FB-7744-4CF6-9DB6-12485C2CA169}">
      <dsp:nvSpPr>
        <dsp:cNvPr id="0" name=""/>
        <dsp:cNvSpPr/>
      </dsp:nvSpPr>
      <dsp:spPr>
        <a:xfrm>
          <a:off x="436216" y="3264897"/>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BEFFC-23FB-43A9-B803-E7CF7AA6D866}">
      <dsp:nvSpPr>
        <dsp:cNvPr id="0" name=""/>
        <dsp:cNvSpPr/>
      </dsp:nvSpPr>
      <dsp:spPr>
        <a:xfrm>
          <a:off x="319922" y="3938763"/>
          <a:ext cx="7747194" cy="41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marL="0" lvl="0" indent="0" algn="l"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Conclusiones y Recomendaciones.</a:t>
          </a:r>
        </a:p>
      </dsp:txBody>
      <dsp:txXfrm>
        <a:off x="319922" y="3938763"/>
        <a:ext cx="7747194" cy="414462"/>
      </dsp:txXfrm>
    </dsp:sp>
    <dsp:sp modelId="{FB38E14E-2C2C-4CB9-9A98-715BEDEB95F4}">
      <dsp:nvSpPr>
        <dsp:cNvPr id="0" name=""/>
        <dsp:cNvSpPr/>
      </dsp:nvSpPr>
      <dsp:spPr>
        <a:xfrm>
          <a:off x="60883" y="3886955"/>
          <a:ext cx="518078" cy="51807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6CBBE-44EE-4F47-BD3A-42D56F7AC853}">
      <dsp:nvSpPr>
        <dsp:cNvPr id="0" name=""/>
        <dsp:cNvSpPr/>
      </dsp:nvSpPr>
      <dsp:spPr>
        <a:xfrm>
          <a:off x="1780018" y="1178"/>
          <a:ext cx="1336507" cy="13365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1.-El radar emite un pulso electromagnético</a:t>
          </a:r>
        </a:p>
      </dsp:txBody>
      <dsp:txXfrm>
        <a:off x="1975745" y="196905"/>
        <a:ext cx="945053" cy="945053"/>
      </dsp:txXfrm>
    </dsp:sp>
    <dsp:sp modelId="{E61B95E6-FC8E-4EFF-8E90-34BBCE740859}">
      <dsp:nvSpPr>
        <dsp:cNvPr id="0" name=""/>
        <dsp:cNvSpPr/>
      </dsp:nvSpPr>
      <dsp:spPr>
        <a:xfrm rot="2700000">
          <a:off x="2973021" y="1146190"/>
          <a:ext cx="355088" cy="451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2988621" y="1198741"/>
        <a:ext cx="248562" cy="270643"/>
      </dsp:txXfrm>
    </dsp:sp>
    <dsp:sp modelId="{6F4563C7-679C-4496-8901-4C238A223257}">
      <dsp:nvSpPr>
        <dsp:cNvPr id="0" name=""/>
        <dsp:cNvSpPr/>
      </dsp:nvSpPr>
      <dsp:spPr>
        <a:xfrm>
          <a:off x="3198817" y="1419978"/>
          <a:ext cx="1336507" cy="13365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2.-El radar pasa a modo recepción</a:t>
          </a:r>
        </a:p>
      </dsp:txBody>
      <dsp:txXfrm>
        <a:off x="3394544" y="1615705"/>
        <a:ext cx="945053" cy="945053"/>
      </dsp:txXfrm>
    </dsp:sp>
    <dsp:sp modelId="{6E47CEDC-8DB5-4414-BBA2-D1DDEAFB7259}">
      <dsp:nvSpPr>
        <dsp:cNvPr id="0" name=""/>
        <dsp:cNvSpPr/>
      </dsp:nvSpPr>
      <dsp:spPr>
        <a:xfrm rot="8100000">
          <a:off x="2987233" y="2564989"/>
          <a:ext cx="355088" cy="451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rot="10800000">
        <a:off x="3078159" y="2617540"/>
        <a:ext cx="248562" cy="270643"/>
      </dsp:txXfrm>
    </dsp:sp>
    <dsp:sp modelId="{DFD52BF8-2836-4398-8968-ED8EE0FBAD9A}">
      <dsp:nvSpPr>
        <dsp:cNvPr id="0" name=""/>
        <dsp:cNvSpPr/>
      </dsp:nvSpPr>
      <dsp:spPr>
        <a:xfrm>
          <a:off x="1780018" y="2838777"/>
          <a:ext cx="1336507" cy="13365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3.-El pulso es reflejado por el objetivo</a:t>
          </a:r>
        </a:p>
      </dsp:txBody>
      <dsp:txXfrm>
        <a:off x="1975745" y="3034504"/>
        <a:ext cx="945053" cy="945053"/>
      </dsp:txXfrm>
    </dsp:sp>
    <dsp:sp modelId="{BDC2519D-C91E-449A-8006-987DDFD80EB4}">
      <dsp:nvSpPr>
        <dsp:cNvPr id="0" name=""/>
        <dsp:cNvSpPr/>
      </dsp:nvSpPr>
      <dsp:spPr>
        <a:xfrm rot="13500000">
          <a:off x="1568434" y="2579202"/>
          <a:ext cx="355088" cy="451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rot="10800000">
        <a:off x="1659360" y="2707079"/>
        <a:ext cx="248562" cy="270643"/>
      </dsp:txXfrm>
    </dsp:sp>
    <dsp:sp modelId="{3383E074-9163-44D0-B65D-37179DCFB14B}">
      <dsp:nvSpPr>
        <dsp:cNvPr id="0" name=""/>
        <dsp:cNvSpPr/>
      </dsp:nvSpPr>
      <dsp:spPr>
        <a:xfrm>
          <a:off x="361218" y="1419978"/>
          <a:ext cx="1336507" cy="13365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4.-El radar recibe el eco del pulso transmitido</a:t>
          </a:r>
        </a:p>
      </dsp:txBody>
      <dsp:txXfrm>
        <a:off x="556945" y="1615705"/>
        <a:ext cx="945053" cy="945053"/>
      </dsp:txXfrm>
    </dsp:sp>
    <dsp:sp modelId="{8C82DEE3-14DC-42FA-8573-C34A11DD7E8A}">
      <dsp:nvSpPr>
        <dsp:cNvPr id="0" name=""/>
        <dsp:cNvSpPr/>
      </dsp:nvSpPr>
      <dsp:spPr>
        <a:xfrm rot="18900000">
          <a:off x="1554221" y="1160402"/>
          <a:ext cx="355088" cy="4510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MX" sz="800" kern="1200"/>
        </a:p>
      </dsp:txBody>
      <dsp:txXfrm>
        <a:off x="1569821" y="1288279"/>
        <a:ext cx="248562" cy="2706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01/07/2019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145057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44804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383765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199738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261542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354646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105570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106147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415793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367749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153997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85176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1978317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253796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348882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28</a:t>
            </a:fld>
            <a:endParaRPr lang="es-ES"/>
          </a:p>
        </p:txBody>
      </p:sp>
    </p:spTree>
    <p:extLst>
      <p:ext uri="{BB962C8B-B14F-4D97-AF65-F5344CB8AC3E}">
        <p14:creationId xmlns:p14="http://schemas.microsoft.com/office/powerpoint/2010/main" val="230355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29</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30</a:t>
            </a:fld>
            <a:endParaRPr lang="es-ES"/>
          </a:p>
        </p:txBody>
      </p:sp>
    </p:spTree>
    <p:extLst>
      <p:ext uri="{BB962C8B-B14F-4D97-AF65-F5344CB8AC3E}">
        <p14:creationId xmlns:p14="http://schemas.microsoft.com/office/powerpoint/2010/main" val="428310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230525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31</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32</a:t>
            </a:fld>
            <a:endParaRPr lang="es-ES"/>
          </a:p>
        </p:txBody>
      </p:sp>
    </p:spTree>
    <p:extLst>
      <p:ext uri="{BB962C8B-B14F-4D97-AF65-F5344CB8AC3E}">
        <p14:creationId xmlns:p14="http://schemas.microsoft.com/office/powerpoint/2010/main" val="745030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33</a:t>
            </a:fld>
            <a:endParaRPr lang="es-ES"/>
          </a:p>
        </p:txBody>
      </p:sp>
    </p:spTree>
    <p:extLst>
      <p:ext uri="{BB962C8B-B14F-4D97-AF65-F5344CB8AC3E}">
        <p14:creationId xmlns:p14="http://schemas.microsoft.com/office/powerpoint/2010/main" val="95403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291558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142848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63697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386482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01/07/2019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01/07/2019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7.jpeg"/><Relationship Id="rId5" Type="http://schemas.openxmlformats.org/officeDocument/2006/relationships/image" Target="../media/image13.wmf"/><Relationship Id="rId10" Type="http://schemas.openxmlformats.org/officeDocument/2006/relationships/image" Target="../media/image16.jpeg"/><Relationship Id="rId4" Type="http://schemas.openxmlformats.org/officeDocument/2006/relationships/oleObject" Target="../embeddings/oleObject6.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0.xml"/><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301208"/>
            <a:ext cx="1115615" cy="1021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7622" y="1972082"/>
            <a:ext cx="8388752" cy="2027735"/>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TELECOMUNICACIONES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a:latin typeface="Times New Roman" panose="02020603050405020304" pitchFamily="18" charset="0"/>
              <a:cs typeface="Times New Roman" panose="02020603050405020304" pitchFamily="18" charset="0"/>
            </a:endParaRPr>
          </a:p>
          <a:p>
            <a:pPr algn="ctr">
              <a:lnSpc>
                <a:spcPct val="150000"/>
              </a:lnSpc>
            </a:pPr>
            <a:r>
              <a:rPr lang="es-ES" b="1" dirty="0">
                <a:latin typeface="Times New Roman" panose="02020603050405020304" pitchFamily="18" charset="0"/>
                <a:cs typeface="Times New Roman" panose="02020603050405020304" pitchFamily="18" charset="0"/>
              </a:rPr>
              <a:t>PROCESADOR BAYESIANO DE SEÑALES DE RADAR PARA EL SISTEMA OERLIKON</a:t>
            </a:r>
          </a:p>
        </p:txBody>
      </p:sp>
      <p:sp>
        <p:nvSpPr>
          <p:cNvPr id="15" name="Rectángulo 14"/>
          <p:cNvSpPr/>
          <p:nvPr/>
        </p:nvSpPr>
        <p:spPr>
          <a:xfrm>
            <a:off x="1517217" y="4354889"/>
            <a:ext cx="6109561" cy="1323439"/>
          </a:xfrm>
          <a:prstGeom prst="rect">
            <a:avLst/>
          </a:prstGeom>
        </p:spPr>
        <p:txBody>
          <a:bodyPr wrap="square">
            <a:spAutoFit/>
          </a:body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LARA MINA MARCO FERNANDO</a:t>
            </a: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ORTIZ MOYA MARCELO ANDRÉS</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RUBÉN DARÍO LEÓN VÁSQUEZ</a:t>
            </a:r>
          </a:p>
        </p:txBody>
      </p:sp>
      <p:sp>
        <p:nvSpPr>
          <p:cNvPr id="16" name="Rectángulo 15"/>
          <p:cNvSpPr/>
          <p:nvPr/>
        </p:nvSpPr>
        <p:spPr>
          <a:xfrm>
            <a:off x="2285998" y="5799594"/>
            <a:ext cx="4572000" cy="509755"/>
          </a:xfrm>
          <a:prstGeom prst="rect">
            <a:avLst/>
          </a:prstGeom>
        </p:spPr>
        <p:txBody>
          <a:bodyPr>
            <a:spAutoFit/>
          </a:bodyPr>
          <a:lstStyle/>
          <a:p>
            <a:pPr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JUNIO 2019</a:t>
            </a:r>
          </a:p>
        </p:txBody>
      </p:sp>
    </p:spTree>
    <p:extLst>
      <p:ext uri="{BB962C8B-B14F-4D97-AF65-F5344CB8AC3E}">
        <p14:creationId xmlns:p14="http://schemas.microsoft.com/office/powerpoint/2010/main" val="65593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627784" y="1184700"/>
            <a:ext cx="4248472"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Clutter</a:t>
            </a:r>
          </a:p>
        </p:txBody>
      </p:sp>
      <p:sp>
        <p:nvSpPr>
          <p:cNvPr id="8" name="Marcador de contenido 7">
            <a:extLst>
              <a:ext uri="{FF2B5EF4-FFF2-40B4-BE49-F238E27FC236}">
                <a16:creationId xmlns:a16="http://schemas.microsoft.com/office/drawing/2014/main" id="{96CB0C29-8122-4657-85E2-3072CF16598B}"/>
              </a:ext>
            </a:extLst>
          </p:cNvPr>
          <p:cNvSpPr>
            <a:spLocks noGrp="1"/>
          </p:cNvSpPr>
          <p:nvPr>
            <p:ph idx="1"/>
          </p:nvPr>
        </p:nvSpPr>
        <p:spPr>
          <a:xfrm>
            <a:off x="457200" y="1600200"/>
            <a:ext cx="8229600" cy="4525963"/>
          </a:xfrm>
        </p:spPr>
        <p:txBody>
          <a:bodyPr numCol="2">
            <a:normAutofit/>
          </a:bodyPr>
          <a:lstStyle/>
          <a:p>
            <a:r>
              <a:rPr lang="es-EC" sz="2000" dirty="0">
                <a:latin typeface="Times New Roman" panose="02020603050405020304" pitchFamily="18" charset="0"/>
                <a:cs typeface="Times New Roman" panose="02020603050405020304" pitchFamily="18" charset="0"/>
              </a:rPr>
              <a:t>Tipos de Clutter:</a:t>
            </a:r>
          </a:p>
          <a:p>
            <a:pPr lvl="1"/>
            <a:r>
              <a:rPr lang="es-EC" sz="1600" dirty="0">
                <a:latin typeface="Times New Roman" panose="02020603050405020304" pitchFamily="18" charset="0"/>
                <a:cs typeface="Times New Roman" panose="02020603050405020304" pitchFamily="18" charset="0"/>
              </a:rPr>
              <a:t>Clutter de Tierra.</a:t>
            </a:r>
          </a:p>
          <a:p>
            <a:pPr lvl="1"/>
            <a:r>
              <a:rPr lang="es-EC" sz="1600" dirty="0">
                <a:latin typeface="Times New Roman" panose="02020603050405020304" pitchFamily="18" charset="0"/>
                <a:cs typeface="Times New Roman" panose="02020603050405020304" pitchFamily="18" charset="0"/>
              </a:rPr>
              <a:t>Clutter de Mar. </a:t>
            </a:r>
          </a:p>
          <a:p>
            <a:pPr lvl="1"/>
            <a:r>
              <a:rPr lang="es-EC" sz="1600" dirty="0">
                <a:latin typeface="Times New Roman" panose="02020603050405020304" pitchFamily="18" charset="0"/>
                <a:cs typeface="Times New Roman" panose="02020603050405020304" pitchFamily="18" charset="0"/>
              </a:rPr>
              <a:t>Clutter de Nubes.</a:t>
            </a: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Generación de Clutter</a:t>
            </a:r>
          </a:p>
          <a:p>
            <a:pPr marL="0" indent="0">
              <a:buNone/>
            </a:pPr>
            <a:r>
              <a:rPr lang="es-EC" sz="2000" dirty="0">
                <a:latin typeface="Times New Roman" panose="02020603050405020304" pitchFamily="18" charset="0"/>
                <a:cs typeface="Times New Roman" panose="02020603050405020304" pitchFamily="18" charset="0"/>
              </a:rPr>
              <a:t>	</a:t>
            </a: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pPr marL="0" indent="0">
              <a:buNone/>
            </a:pPr>
            <a:endParaRPr lang="es-EC" sz="2000" dirty="0">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8AB5796A-AC27-4348-AAB2-76D063A0B8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angle 10">
            <a:extLst>
              <a:ext uri="{FF2B5EF4-FFF2-40B4-BE49-F238E27FC236}">
                <a16:creationId xmlns:a16="http://schemas.microsoft.com/office/drawing/2014/main" id="{0D0B8D65-2465-457E-BC24-C86642DF902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a:extLst>
              <a:ext uri="{FF2B5EF4-FFF2-40B4-BE49-F238E27FC236}">
                <a16:creationId xmlns:a16="http://schemas.microsoft.com/office/drawing/2014/main" id="{D35A046E-DF4F-44C4-AE7C-A9C963CBDC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a:extLst>
              <a:ext uri="{FF2B5EF4-FFF2-40B4-BE49-F238E27FC236}">
                <a16:creationId xmlns:a16="http://schemas.microsoft.com/office/drawing/2014/main" id="{28F66617-73AD-46E8-9E42-9CE8E657B9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Imagen 11">
            <a:extLst>
              <a:ext uri="{FF2B5EF4-FFF2-40B4-BE49-F238E27FC236}">
                <a16:creationId xmlns:a16="http://schemas.microsoft.com/office/drawing/2014/main" id="{A5DB2836-8745-4FAC-9554-E98AA8E3DD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49790"/>
            <a:ext cx="3497580" cy="1760220"/>
          </a:xfrm>
          <a:prstGeom prst="rect">
            <a:avLst/>
          </a:prstGeom>
          <a:noFill/>
          <a:ln>
            <a:noFill/>
          </a:ln>
        </p:spPr>
      </p:pic>
      <p:sp>
        <p:nvSpPr>
          <p:cNvPr id="4" name="Rectangle 2">
            <a:extLst>
              <a:ext uri="{FF2B5EF4-FFF2-40B4-BE49-F238E27FC236}">
                <a16:creationId xmlns:a16="http://schemas.microsoft.com/office/drawing/2014/main" id="{1D39CAA8-37A6-4C99-8509-EF6EF036CF9B}"/>
              </a:ext>
            </a:extLst>
          </p:cNvPr>
          <p:cNvSpPr>
            <a:spLocks noChangeArrowheads="1"/>
          </p:cNvSpPr>
          <p:nvPr/>
        </p:nvSpPr>
        <p:spPr bwMode="auto">
          <a:xfrm>
            <a:off x="5367885" y="4221087"/>
            <a:ext cx="9003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id="{8934C546-FF3C-4C1B-87A6-2FCD7832C522}"/>
              </a:ext>
            </a:extLst>
          </p:cNvPr>
          <p:cNvGraphicFramePr>
            <a:graphicFrameLocks noChangeAspect="1"/>
          </p:cNvGraphicFramePr>
          <p:nvPr>
            <p:extLst>
              <p:ext uri="{D42A27DB-BD31-4B8C-83A1-F6EECF244321}">
                <p14:modId xmlns:p14="http://schemas.microsoft.com/office/powerpoint/2010/main" val="3309174305"/>
              </p:ext>
            </p:extLst>
          </p:nvPr>
        </p:nvGraphicFramePr>
        <p:xfrm>
          <a:off x="5367885" y="3978774"/>
          <a:ext cx="1930215" cy="288032"/>
        </p:xfrm>
        <a:graphic>
          <a:graphicData uri="http://schemas.openxmlformats.org/presentationml/2006/ole">
            <mc:AlternateContent xmlns:mc="http://schemas.openxmlformats.org/markup-compatibility/2006">
              <mc:Choice xmlns:v="urn:schemas-microsoft-com:vml" Requires="v">
                <p:oleObj spid="_x0000_s3086" name="Equation" r:id="rId5" imgW="1524000" imgH="254000" progId="Equation.DSMT4">
                  <p:embed/>
                </p:oleObj>
              </mc:Choice>
              <mc:Fallback>
                <p:oleObj name="Equation" r:id="rId5" imgW="1524000" imgH="254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885" y="3978774"/>
                        <a:ext cx="1930215" cy="288032"/>
                      </a:xfrm>
                      <a:prstGeom prst="rect">
                        <a:avLst/>
                      </a:prstGeom>
                      <a:noFill/>
                    </p:spPr>
                  </p:pic>
                </p:oleObj>
              </mc:Fallback>
            </mc:AlternateContent>
          </a:graphicData>
        </a:graphic>
      </p:graphicFrame>
      <p:pic>
        <p:nvPicPr>
          <p:cNvPr id="14" name="Imagen 13">
            <a:extLst>
              <a:ext uri="{FF2B5EF4-FFF2-40B4-BE49-F238E27FC236}">
                <a16:creationId xmlns:a16="http://schemas.microsoft.com/office/drawing/2014/main" id="{14DE39FB-E73A-499F-8356-B07FD3B21271}"/>
              </a:ext>
            </a:extLst>
          </p:cNvPr>
          <p:cNvPicPr/>
          <p:nvPr/>
        </p:nvPicPr>
        <p:blipFill rotWithShape="1">
          <a:blip r:embed="rId7" cstate="print">
            <a:extLst>
              <a:ext uri="{28A0092B-C50C-407E-A947-70E740481C1C}">
                <a14:useLocalDpi xmlns:a14="http://schemas.microsoft.com/office/drawing/2010/main" val="0"/>
              </a:ext>
            </a:extLst>
          </a:blip>
          <a:srcRect l="3511" r="3892" b="51395"/>
          <a:stretch/>
        </p:blipFill>
        <p:spPr bwMode="auto">
          <a:xfrm>
            <a:off x="1547664" y="4323274"/>
            <a:ext cx="5472608" cy="17464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49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627784" y="1184700"/>
            <a:ext cx="4248472" cy="830997"/>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Generación de señal de objetivo</a:t>
            </a:r>
          </a:p>
        </p:txBody>
      </p:sp>
      <p:sp>
        <p:nvSpPr>
          <p:cNvPr id="8" name="Marcador de contenido 7">
            <a:extLst>
              <a:ext uri="{FF2B5EF4-FFF2-40B4-BE49-F238E27FC236}">
                <a16:creationId xmlns:a16="http://schemas.microsoft.com/office/drawing/2014/main" id="{96CB0C29-8122-4657-85E2-3072CF16598B}"/>
              </a:ext>
            </a:extLst>
          </p:cNvPr>
          <p:cNvSpPr>
            <a:spLocks noGrp="1"/>
          </p:cNvSpPr>
          <p:nvPr>
            <p:ph idx="1"/>
          </p:nvPr>
        </p:nvSpPr>
        <p:spPr>
          <a:xfrm>
            <a:off x="709228" y="1927373"/>
            <a:ext cx="8229600" cy="4525963"/>
          </a:xfrm>
        </p:spPr>
        <p:txBody>
          <a:bodyPr>
            <a:normAutofit/>
          </a:bodyPr>
          <a:lstStyle/>
          <a:p>
            <a:pPr marL="0" indent="0">
              <a:buNone/>
            </a:pPr>
            <a:endParaRPr lang="es-EC" sz="2000" dirty="0">
              <a:latin typeface="Times New Roman" panose="02020603050405020304" pitchFamily="18" charset="0"/>
              <a:cs typeface="Times New Roman" panose="02020603050405020304" pitchFamily="18" charset="0"/>
            </a:endParaRPr>
          </a:p>
          <a:p>
            <a:pPr marL="0" indent="0">
              <a:buNone/>
            </a:pPr>
            <a:endParaRPr lang="es-EC" sz="2000" dirty="0">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8AB5796A-AC27-4348-AAB2-76D063A0B8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angle 10">
            <a:extLst>
              <a:ext uri="{FF2B5EF4-FFF2-40B4-BE49-F238E27FC236}">
                <a16:creationId xmlns:a16="http://schemas.microsoft.com/office/drawing/2014/main" id="{0D0B8D65-2465-457E-BC24-C86642DF902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a:extLst>
              <a:ext uri="{FF2B5EF4-FFF2-40B4-BE49-F238E27FC236}">
                <a16:creationId xmlns:a16="http://schemas.microsoft.com/office/drawing/2014/main" id="{D35A046E-DF4F-44C4-AE7C-A9C963CBDC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a:extLst>
              <a:ext uri="{FF2B5EF4-FFF2-40B4-BE49-F238E27FC236}">
                <a16:creationId xmlns:a16="http://schemas.microsoft.com/office/drawing/2014/main" id="{28F66617-73AD-46E8-9E42-9CE8E657B9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a:extLst>
              <a:ext uri="{FF2B5EF4-FFF2-40B4-BE49-F238E27FC236}">
                <a16:creationId xmlns:a16="http://schemas.microsoft.com/office/drawing/2014/main" id="{1D39CAA8-37A6-4C99-8509-EF6EF036CF9B}"/>
              </a:ext>
            </a:extLst>
          </p:cNvPr>
          <p:cNvSpPr>
            <a:spLocks noChangeArrowheads="1"/>
          </p:cNvSpPr>
          <p:nvPr/>
        </p:nvSpPr>
        <p:spPr bwMode="auto">
          <a:xfrm>
            <a:off x="5367885" y="4221087"/>
            <a:ext cx="9003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2">
            <a:extLst>
              <a:ext uri="{FF2B5EF4-FFF2-40B4-BE49-F238E27FC236}">
                <a16:creationId xmlns:a16="http://schemas.microsoft.com/office/drawing/2014/main" id="{D85A32C4-ABB5-4529-9319-B39FDB32CB8C}"/>
              </a:ext>
            </a:extLst>
          </p:cNvPr>
          <p:cNvSpPr>
            <a:spLocks noChangeArrowheads="1"/>
          </p:cNvSpPr>
          <p:nvPr/>
        </p:nvSpPr>
        <p:spPr bwMode="auto">
          <a:xfrm>
            <a:off x="0" y="1811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a:extLst>
              <a:ext uri="{FF2B5EF4-FFF2-40B4-BE49-F238E27FC236}">
                <a16:creationId xmlns:a16="http://schemas.microsoft.com/office/drawing/2014/main" id="{E293BB0D-48D7-4E1F-8115-36AB7EA989E5}"/>
              </a:ext>
            </a:extLst>
          </p:cNvPr>
          <p:cNvGraphicFramePr>
            <a:graphicFrameLocks noChangeAspect="1"/>
          </p:cNvGraphicFramePr>
          <p:nvPr>
            <p:extLst>
              <p:ext uri="{D42A27DB-BD31-4B8C-83A1-F6EECF244321}">
                <p14:modId xmlns:p14="http://schemas.microsoft.com/office/powerpoint/2010/main" val="67954690"/>
              </p:ext>
            </p:extLst>
          </p:nvPr>
        </p:nvGraphicFramePr>
        <p:xfrm>
          <a:off x="2395049" y="2386502"/>
          <a:ext cx="4896701" cy="361788"/>
        </p:xfrm>
        <a:graphic>
          <a:graphicData uri="http://schemas.openxmlformats.org/presentationml/2006/ole">
            <mc:AlternateContent xmlns:mc="http://schemas.openxmlformats.org/markup-compatibility/2006">
              <mc:Choice xmlns:v="urn:schemas-microsoft-com:vml" Requires="v">
                <p:oleObj spid="_x0000_s5158" name="Equation" r:id="rId4" imgW="3073400" imgH="254000" progId="Equation.DSMT4">
                  <p:embed/>
                </p:oleObj>
              </mc:Choice>
              <mc:Fallback>
                <p:oleObj name="Equation" r:id="rId4" imgW="3073400" imgH="254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049" y="2386502"/>
                        <a:ext cx="4896701" cy="361788"/>
                      </a:xfrm>
                      <a:prstGeom prst="rect">
                        <a:avLst/>
                      </a:prstGeom>
                      <a:noFill/>
                    </p:spPr>
                  </p:pic>
                </p:oleObj>
              </mc:Fallback>
            </mc:AlternateContent>
          </a:graphicData>
        </a:graphic>
      </p:graphicFrame>
      <p:sp>
        <p:nvSpPr>
          <p:cNvPr id="13" name="Rectangle 5">
            <a:extLst>
              <a:ext uri="{FF2B5EF4-FFF2-40B4-BE49-F238E27FC236}">
                <a16:creationId xmlns:a16="http://schemas.microsoft.com/office/drawing/2014/main" id="{321A6E4C-27AE-4621-81F6-7E2D16822F2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Objeto 13">
            <a:extLst>
              <a:ext uri="{FF2B5EF4-FFF2-40B4-BE49-F238E27FC236}">
                <a16:creationId xmlns:a16="http://schemas.microsoft.com/office/drawing/2014/main" id="{16F53F91-5822-479C-89FF-F7A22E714BF9}"/>
              </a:ext>
            </a:extLst>
          </p:cNvPr>
          <p:cNvGraphicFramePr>
            <a:graphicFrameLocks noChangeAspect="1"/>
          </p:cNvGraphicFramePr>
          <p:nvPr>
            <p:extLst>
              <p:ext uri="{D42A27DB-BD31-4B8C-83A1-F6EECF244321}">
                <p14:modId xmlns:p14="http://schemas.microsoft.com/office/powerpoint/2010/main" val="2528189764"/>
              </p:ext>
            </p:extLst>
          </p:nvPr>
        </p:nvGraphicFramePr>
        <p:xfrm>
          <a:off x="2395049" y="3119095"/>
          <a:ext cx="2256144" cy="361787"/>
        </p:xfrm>
        <a:graphic>
          <a:graphicData uri="http://schemas.openxmlformats.org/presentationml/2006/ole">
            <mc:AlternateContent xmlns:mc="http://schemas.openxmlformats.org/markup-compatibility/2006">
              <mc:Choice xmlns:v="urn:schemas-microsoft-com:vml" Requires="v">
                <p:oleObj spid="_x0000_s5159" name="Equation" r:id="rId6" imgW="1447172" imgH="253890" progId="Equation.DSMT4">
                  <p:embed/>
                </p:oleObj>
              </mc:Choice>
              <mc:Fallback>
                <p:oleObj name="Equation" r:id="rId6" imgW="1447172" imgH="25389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5049" y="3119095"/>
                        <a:ext cx="2256144" cy="361787"/>
                      </a:xfrm>
                      <a:prstGeom prst="rect">
                        <a:avLst/>
                      </a:prstGeom>
                      <a:noFill/>
                    </p:spPr>
                  </p:pic>
                </p:oleObj>
              </mc:Fallback>
            </mc:AlternateContent>
          </a:graphicData>
        </a:graphic>
      </p:graphicFrame>
      <p:sp>
        <p:nvSpPr>
          <p:cNvPr id="15" name="Rectangle 7">
            <a:extLst>
              <a:ext uri="{FF2B5EF4-FFF2-40B4-BE49-F238E27FC236}">
                <a16:creationId xmlns:a16="http://schemas.microsoft.com/office/drawing/2014/main" id="{4D5B3C8E-8DB2-420E-82A3-DFA348ACE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Objeto 16">
            <a:extLst>
              <a:ext uri="{FF2B5EF4-FFF2-40B4-BE49-F238E27FC236}">
                <a16:creationId xmlns:a16="http://schemas.microsoft.com/office/drawing/2014/main" id="{B8FC08D0-79FA-4C8A-B759-29AF4F3EF096}"/>
              </a:ext>
            </a:extLst>
          </p:cNvPr>
          <p:cNvGraphicFramePr>
            <a:graphicFrameLocks noChangeAspect="1"/>
          </p:cNvGraphicFramePr>
          <p:nvPr>
            <p:extLst>
              <p:ext uri="{D42A27DB-BD31-4B8C-83A1-F6EECF244321}">
                <p14:modId xmlns:p14="http://schemas.microsoft.com/office/powerpoint/2010/main" val="4197829760"/>
              </p:ext>
            </p:extLst>
          </p:nvPr>
        </p:nvGraphicFramePr>
        <p:xfrm>
          <a:off x="2421272" y="3851687"/>
          <a:ext cx="2278756" cy="361787"/>
        </p:xfrm>
        <a:graphic>
          <a:graphicData uri="http://schemas.openxmlformats.org/presentationml/2006/ole">
            <mc:AlternateContent xmlns:mc="http://schemas.openxmlformats.org/markup-compatibility/2006">
              <mc:Choice xmlns:v="urn:schemas-microsoft-com:vml" Requires="v">
                <p:oleObj spid="_x0000_s5160" name="Equation" r:id="rId8" imgW="1422400" imgH="254000" progId="Equation.DSMT4">
                  <p:embed/>
                </p:oleObj>
              </mc:Choice>
              <mc:Fallback>
                <p:oleObj name="Equation" r:id="rId8" imgW="1422400" imgH="2540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1272" y="3851687"/>
                        <a:ext cx="2278756" cy="361787"/>
                      </a:xfrm>
                      <a:prstGeom prst="rect">
                        <a:avLst/>
                      </a:prstGeom>
                      <a:noFill/>
                    </p:spPr>
                  </p:pic>
                </p:oleObj>
              </mc:Fallback>
            </mc:AlternateContent>
          </a:graphicData>
        </a:graphic>
      </p:graphicFrame>
      <p:pic>
        <p:nvPicPr>
          <p:cNvPr id="21" name="Imagen 20">
            <a:extLst>
              <a:ext uri="{FF2B5EF4-FFF2-40B4-BE49-F238E27FC236}">
                <a16:creationId xmlns:a16="http://schemas.microsoft.com/office/drawing/2014/main" id="{FB7220B0-0F64-4619-BEEE-52FCD343B517}"/>
              </a:ext>
            </a:extLst>
          </p:cNvPr>
          <p:cNvPicPr/>
          <p:nvPr/>
        </p:nvPicPr>
        <p:blipFill rotWithShape="1">
          <a:blip r:embed="rId10">
            <a:extLst>
              <a:ext uri="{28A0092B-C50C-407E-A947-70E740481C1C}">
                <a14:useLocalDpi xmlns:a14="http://schemas.microsoft.com/office/drawing/2010/main" val="0"/>
              </a:ext>
            </a:extLst>
          </a:blip>
          <a:srcRect l="7609" r="4620" b="51432"/>
          <a:stretch/>
        </p:blipFill>
        <p:spPr bwMode="auto">
          <a:xfrm>
            <a:off x="166524" y="4410920"/>
            <a:ext cx="3901420" cy="204241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F5163C71-357B-4229-BBD7-9083D122226C}"/>
              </a:ext>
            </a:extLst>
          </p:cNvPr>
          <p:cNvPicPr/>
          <p:nvPr/>
        </p:nvPicPr>
        <p:blipFill rotWithShape="1">
          <a:blip r:embed="rId11">
            <a:extLst>
              <a:ext uri="{28A0092B-C50C-407E-A947-70E740481C1C}">
                <a14:useLocalDpi xmlns:a14="http://schemas.microsoft.com/office/drawing/2010/main" val="0"/>
              </a:ext>
            </a:extLst>
          </a:blip>
          <a:srcRect l="7951" r="5088" b="51774"/>
          <a:stretch/>
        </p:blipFill>
        <p:spPr bwMode="auto">
          <a:xfrm>
            <a:off x="4416476" y="4416440"/>
            <a:ext cx="4173820" cy="19007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336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Estado Actual</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MTI</a:t>
            </a:r>
          </a:p>
        </p:txBody>
      </p:sp>
      <p:pic>
        <p:nvPicPr>
          <p:cNvPr id="9" name="Imagen 8" descr="C:\Users\nando\Google Drive\ESPE\Tesis Cicte\mti.jpg">
            <a:extLst>
              <a:ext uri="{FF2B5EF4-FFF2-40B4-BE49-F238E27FC236}">
                <a16:creationId xmlns:a16="http://schemas.microsoft.com/office/drawing/2014/main" id="{714EC807-7EB4-4A27-ADD2-65C2DC7A65EA}"/>
              </a:ext>
            </a:extLst>
          </p:cNvPr>
          <p:cNvPicPr/>
          <p:nvPr/>
        </p:nvPicPr>
        <p:blipFill rotWithShape="1">
          <a:blip r:embed="rId3">
            <a:extLst>
              <a:ext uri="{28A0092B-C50C-407E-A947-70E740481C1C}">
                <a14:useLocalDpi xmlns:a14="http://schemas.microsoft.com/office/drawing/2010/main" val="0"/>
              </a:ext>
            </a:extLst>
          </a:blip>
          <a:srcRect l="5288" t="4830" r="4480" b="36839"/>
          <a:stretch/>
        </p:blipFill>
        <p:spPr bwMode="auto">
          <a:xfrm>
            <a:off x="2411760" y="1890216"/>
            <a:ext cx="3825240" cy="32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0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Estado Actual</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MTI – Prueba a 0dB</a:t>
            </a:r>
          </a:p>
        </p:txBody>
      </p:sp>
      <p:pic>
        <p:nvPicPr>
          <p:cNvPr id="11" name="Imagen 10" descr="C:\Users\nando\Google Drive\ESPE\Tesis Cicte\MATLAB\MTI--3db-hsiao.jpg">
            <a:extLst>
              <a:ext uri="{FF2B5EF4-FFF2-40B4-BE49-F238E27FC236}">
                <a16:creationId xmlns:a16="http://schemas.microsoft.com/office/drawing/2014/main" id="{95A70DBC-8069-418E-9C04-6A5FC947BF6B}"/>
              </a:ext>
            </a:extLst>
          </p:cNvPr>
          <p:cNvPicPr/>
          <p:nvPr/>
        </p:nvPicPr>
        <p:blipFill rotWithShape="1">
          <a:blip r:embed="rId3">
            <a:extLst>
              <a:ext uri="{28A0092B-C50C-407E-A947-70E740481C1C}">
                <a14:useLocalDpi xmlns:a14="http://schemas.microsoft.com/office/drawing/2010/main" val="0"/>
              </a:ext>
            </a:extLst>
          </a:blip>
          <a:srcRect l="10199" t="4055" r="7146" b="5816"/>
          <a:stretch/>
        </p:blipFill>
        <p:spPr bwMode="auto">
          <a:xfrm>
            <a:off x="323528" y="1767386"/>
            <a:ext cx="8640960" cy="46139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308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Estado Actual</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MTI</a:t>
            </a:r>
          </a:p>
        </p:txBody>
      </p:sp>
      <p:pic>
        <p:nvPicPr>
          <p:cNvPr id="9" name="Imagen 8">
            <a:extLst>
              <a:ext uri="{FF2B5EF4-FFF2-40B4-BE49-F238E27FC236}">
                <a16:creationId xmlns:a16="http://schemas.microsoft.com/office/drawing/2014/main" id="{FBC0E981-8C86-41D4-8A14-90D33CE06AD0}"/>
              </a:ext>
            </a:extLst>
          </p:cNvPr>
          <p:cNvPicPr/>
          <p:nvPr/>
        </p:nvPicPr>
        <p:blipFill rotWithShape="1">
          <a:blip r:embed="rId3" cstate="print">
            <a:extLst>
              <a:ext uri="{28A0092B-C50C-407E-A947-70E740481C1C}">
                <a14:useLocalDpi xmlns:a14="http://schemas.microsoft.com/office/drawing/2010/main" val="0"/>
              </a:ext>
            </a:extLst>
          </a:blip>
          <a:srcRect l="9186" t="3764" r="8381" b="4427"/>
          <a:stretch/>
        </p:blipFill>
        <p:spPr bwMode="auto">
          <a:xfrm>
            <a:off x="539552" y="1767385"/>
            <a:ext cx="8352928" cy="49095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383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a:t>
            </a:r>
          </a:p>
        </p:txBody>
      </p:sp>
      <p:pic>
        <p:nvPicPr>
          <p:cNvPr id="4" name="Imagen 3">
            <a:extLst>
              <a:ext uri="{FF2B5EF4-FFF2-40B4-BE49-F238E27FC236}">
                <a16:creationId xmlns:a16="http://schemas.microsoft.com/office/drawing/2014/main" id="{B7F4F541-0C3C-4FEC-88F1-75D64C05C1B8}"/>
              </a:ext>
            </a:extLst>
          </p:cNvPr>
          <p:cNvPicPr>
            <a:picLocks noChangeAspect="1"/>
          </p:cNvPicPr>
          <p:nvPr/>
        </p:nvPicPr>
        <p:blipFill>
          <a:blip r:embed="rId3"/>
          <a:stretch>
            <a:fillRect/>
          </a:stretch>
        </p:blipFill>
        <p:spPr>
          <a:xfrm>
            <a:off x="1187624" y="1767385"/>
            <a:ext cx="7055123" cy="4765071"/>
          </a:xfrm>
          <a:prstGeom prst="rect">
            <a:avLst/>
          </a:prstGeom>
        </p:spPr>
      </p:pic>
    </p:spTree>
    <p:extLst>
      <p:ext uri="{BB962C8B-B14F-4D97-AF65-F5344CB8AC3E}">
        <p14:creationId xmlns:p14="http://schemas.microsoft.com/office/powerpoint/2010/main" val="210281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830997"/>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 LMS – Prueba a 0dB</a:t>
            </a:r>
          </a:p>
          <a:p>
            <a:endParaRPr lang="es-ES" sz="2400" b="1" dirty="0">
              <a:latin typeface="Times New Roman" panose="02020603050405020304" pitchFamily="18" charset="0"/>
              <a:cs typeface="Times New Roman" panose="02020603050405020304" pitchFamily="18" charset="0"/>
            </a:endParaRPr>
          </a:p>
        </p:txBody>
      </p:sp>
      <p:pic>
        <p:nvPicPr>
          <p:cNvPr id="8" name="Imagen 7" descr="C:\Users\nando\Google Drive\ESPE\Tesis Cicte\MATLAB\MTD-0db-lms.jpg">
            <a:extLst>
              <a:ext uri="{FF2B5EF4-FFF2-40B4-BE49-F238E27FC236}">
                <a16:creationId xmlns:a16="http://schemas.microsoft.com/office/drawing/2014/main" id="{F8C98230-1F70-4C24-9171-CC43E58B5694}"/>
              </a:ext>
            </a:extLst>
          </p:cNvPr>
          <p:cNvPicPr/>
          <p:nvPr/>
        </p:nvPicPr>
        <p:blipFill rotWithShape="1">
          <a:blip r:embed="rId3">
            <a:extLst>
              <a:ext uri="{28A0092B-C50C-407E-A947-70E740481C1C}">
                <a14:useLocalDpi xmlns:a14="http://schemas.microsoft.com/office/drawing/2010/main" val="0"/>
              </a:ext>
            </a:extLst>
          </a:blip>
          <a:srcRect l="10623" t="4281" r="7626"/>
          <a:stretch/>
        </p:blipFill>
        <p:spPr bwMode="auto">
          <a:xfrm>
            <a:off x="107504" y="1767385"/>
            <a:ext cx="8928992" cy="46859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424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830997"/>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 LMS</a:t>
            </a:r>
          </a:p>
          <a:p>
            <a:endParaRPr lang="es-ES" sz="2400" b="1"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E2FDF858-0092-4F79-A9A8-B4520998D552}"/>
              </a:ext>
            </a:extLst>
          </p:cNvPr>
          <p:cNvPicPr/>
          <p:nvPr/>
        </p:nvPicPr>
        <p:blipFill rotWithShape="1">
          <a:blip r:embed="rId3" cstate="print">
            <a:extLst>
              <a:ext uri="{28A0092B-C50C-407E-A947-70E740481C1C}">
                <a14:useLocalDpi xmlns:a14="http://schemas.microsoft.com/office/drawing/2010/main" val="0"/>
              </a:ext>
            </a:extLst>
          </a:blip>
          <a:srcRect l="9291" r="7892" b="4820"/>
          <a:stretch/>
        </p:blipFill>
        <p:spPr bwMode="auto">
          <a:xfrm>
            <a:off x="318660" y="1790095"/>
            <a:ext cx="8506680" cy="48041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40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15816" y="1305720"/>
            <a:ext cx="4248472" cy="830997"/>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 LMS  - DSP</a:t>
            </a:r>
          </a:p>
          <a:p>
            <a:endParaRPr lang="es-ES" sz="2400" b="1"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BAC15133-A6C5-4F73-AD6D-2575A7070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326" y="1723374"/>
            <a:ext cx="6390018" cy="3045316"/>
          </a:xfrm>
          <a:prstGeom prst="rect">
            <a:avLst/>
          </a:prstGeom>
        </p:spPr>
      </p:pic>
      <p:pic>
        <p:nvPicPr>
          <p:cNvPr id="11" name="Imagen 10">
            <a:extLst>
              <a:ext uri="{FF2B5EF4-FFF2-40B4-BE49-F238E27FC236}">
                <a16:creationId xmlns:a16="http://schemas.microsoft.com/office/drawing/2014/main" id="{A79B444B-C10D-4316-92DB-8D3B59459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4599698"/>
            <a:ext cx="4738618" cy="2258302"/>
          </a:xfrm>
          <a:prstGeom prst="rect">
            <a:avLst/>
          </a:prstGeom>
        </p:spPr>
      </p:pic>
    </p:spTree>
    <p:extLst>
      <p:ext uri="{BB962C8B-B14F-4D97-AF65-F5344CB8AC3E}">
        <p14:creationId xmlns:p14="http://schemas.microsoft.com/office/powerpoint/2010/main" val="179640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1619672" y="1302167"/>
            <a:ext cx="7200800" cy="830997"/>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 Kalman – </a:t>
            </a:r>
            <a:r>
              <a:rPr lang="es-ES" sz="2400" b="1" dirty="0" err="1">
                <a:latin typeface="Times New Roman" panose="02020603050405020304" pitchFamily="18" charset="0"/>
                <a:cs typeface="Times New Roman" panose="02020603050405020304" pitchFamily="18" charset="0"/>
              </a:rPr>
              <a:t>Random</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Walk</a:t>
            </a:r>
            <a:r>
              <a:rPr lang="es-ES" sz="2400" b="1" dirty="0">
                <a:latin typeface="Times New Roman" panose="02020603050405020304" pitchFamily="18" charset="0"/>
                <a:cs typeface="Times New Roman" panose="02020603050405020304" pitchFamily="18" charset="0"/>
              </a:rPr>
              <a:t> Prueba a 0dB</a:t>
            </a:r>
          </a:p>
          <a:p>
            <a:endParaRPr lang="es-ES" sz="2400" b="1" dirty="0">
              <a:latin typeface="Times New Roman" panose="02020603050405020304" pitchFamily="18" charset="0"/>
              <a:cs typeface="Times New Roman" panose="02020603050405020304" pitchFamily="18" charset="0"/>
            </a:endParaRPr>
          </a:p>
        </p:txBody>
      </p:sp>
      <p:pic>
        <p:nvPicPr>
          <p:cNvPr id="8" name="Imagen 7" descr="C:\Users\nando\Google Drive\ESPE\Tesis Cicte\MATLAB\MTD-0db-lms.jpg">
            <a:extLst>
              <a:ext uri="{FF2B5EF4-FFF2-40B4-BE49-F238E27FC236}">
                <a16:creationId xmlns:a16="http://schemas.microsoft.com/office/drawing/2014/main" id="{F8C98230-1F70-4C24-9171-CC43E58B5694}"/>
              </a:ext>
            </a:extLst>
          </p:cNvPr>
          <p:cNvPicPr/>
          <p:nvPr/>
        </p:nvPicPr>
        <p:blipFill rotWithShape="1">
          <a:blip r:embed="rId3">
            <a:extLst>
              <a:ext uri="{28A0092B-C50C-407E-A947-70E740481C1C}">
                <a14:useLocalDpi xmlns:a14="http://schemas.microsoft.com/office/drawing/2010/main" val="0"/>
              </a:ext>
            </a:extLst>
          </a:blip>
          <a:srcRect l="10623" t="4281" r="7626"/>
          <a:stretch/>
        </p:blipFill>
        <p:spPr bwMode="auto">
          <a:xfrm>
            <a:off x="107504" y="1767385"/>
            <a:ext cx="8928992" cy="46859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18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Agenda</a:t>
            </a:r>
          </a:p>
        </p:txBody>
      </p:sp>
      <p:graphicFrame>
        <p:nvGraphicFramePr>
          <p:cNvPr id="6" name="5 Diagrama">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3139426337"/>
              </p:ext>
            </p:extLst>
          </p:nvPr>
        </p:nvGraphicFramePr>
        <p:xfrm>
          <a:off x="508000" y="1484784"/>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1</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15816" y="1302167"/>
            <a:ext cx="4248472" cy="830997"/>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MTD Kalman – </a:t>
            </a:r>
            <a:r>
              <a:rPr lang="es-ES" sz="2400" b="1" dirty="0" err="1">
                <a:latin typeface="Times New Roman" panose="02020603050405020304" pitchFamily="18" charset="0"/>
                <a:cs typeface="Times New Roman" panose="02020603050405020304" pitchFamily="18" charset="0"/>
              </a:rPr>
              <a:t>Random</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Walk</a:t>
            </a:r>
            <a:endParaRPr lang="es-ES" sz="2400" b="1" dirty="0">
              <a:latin typeface="Times New Roman" panose="02020603050405020304" pitchFamily="18" charset="0"/>
              <a:cs typeface="Times New Roman" panose="02020603050405020304" pitchFamily="18" charset="0"/>
            </a:endParaRPr>
          </a:p>
          <a:p>
            <a:endParaRPr lang="es-ES" sz="2400" b="1"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F920E719-A820-4C56-8A9E-6EE1AA6E3D72}"/>
              </a:ext>
            </a:extLst>
          </p:cNvPr>
          <p:cNvPicPr/>
          <p:nvPr/>
        </p:nvPicPr>
        <p:blipFill rotWithShape="1">
          <a:blip r:embed="rId3" cstate="print">
            <a:extLst>
              <a:ext uri="{28A0092B-C50C-407E-A947-70E740481C1C}">
                <a14:useLocalDpi xmlns:a14="http://schemas.microsoft.com/office/drawing/2010/main" val="0"/>
              </a:ext>
            </a:extLst>
          </a:blip>
          <a:srcRect l="9491" r="8292" b="4731"/>
          <a:stretch/>
        </p:blipFill>
        <p:spPr bwMode="auto">
          <a:xfrm>
            <a:off x="403120" y="1717664"/>
            <a:ext cx="8417351" cy="50237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09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2</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a:t>
            </a:r>
          </a:p>
        </p:txBody>
      </p:sp>
      <p:pic>
        <p:nvPicPr>
          <p:cNvPr id="8" name="Imagen 7">
            <a:extLst>
              <a:ext uri="{FF2B5EF4-FFF2-40B4-BE49-F238E27FC236}">
                <a16:creationId xmlns:a16="http://schemas.microsoft.com/office/drawing/2014/main" id="{E3B34911-3A8A-429B-A38B-06058D11F34E}"/>
              </a:ext>
            </a:extLst>
          </p:cNvPr>
          <p:cNvPicPr/>
          <p:nvPr/>
        </p:nvPicPr>
        <p:blipFill rotWithShape="1">
          <a:blip r:embed="rId4">
            <a:extLst>
              <a:ext uri="{28A0092B-C50C-407E-A947-70E740481C1C}">
                <a14:useLocalDpi xmlns:a14="http://schemas.microsoft.com/office/drawing/2010/main" val="0"/>
              </a:ext>
            </a:extLst>
          </a:blip>
          <a:srcRect t="11393" b="42838"/>
          <a:stretch/>
        </p:blipFill>
        <p:spPr bwMode="auto">
          <a:xfrm>
            <a:off x="683568" y="2420888"/>
            <a:ext cx="4968552" cy="3214286"/>
          </a:xfrm>
          <a:prstGeom prst="rect">
            <a:avLst/>
          </a:prstGeom>
          <a:noFill/>
          <a:ln>
            <a:noFill/>
          </a:ln>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8295623D-86DB-4610-B3EF-37476B0274C1}"/>
              </a:ext>
            </a:extLst>
          </p:cNvPr>
          <p:cNvSpPr>
            <a:spLocks noChangeArrowheads="1"/>
          </p:cNvSpPr>
          <p:nvPr/>
        </p:nvSpPr>
        <p:spPr bwMode="auto">
          <a:xfrm>
            <a:off x="6608732" y="258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to 6">
            <a:extLst>
              <a:ext uri="{FF2B5EF4-FFF2-40B4-BE49-F238E27FC236}">
                <a16:creationId xmlns:a16="http://schemas.microsoft.com/office/drawing/2014/main" id="{49FCA6F2-1072-4C67-82DD-06278BC740FE}"/>
              </a:ext>
            </a:extLst>
          </p:cNvPr>
          <p:cNvGraphicFramePr>
            <a:graphicFrameLocks noChangeAspect="1"/>
          </p:cNvGraphicFramePr>
          <p:nvPr>
            <p:extLst>
              <p:ext uri="{D42A27DB-BD31-4B8C-83A1-F6EECF244321}">
                <p14:modId xmlns:p14="http://schemas.microsoft.com/office/powerpoint/2010/main" val="2283598221"/>
              </p:ext>
            </p:extLst>
          </p:nvPr>
        </p:nvGraphicFramePr>
        <p:xfrm>
          <a:off x="6608732" y="2581275"/>
          <a:ext cx="1647825" cy="847725"/>
        </p:xfrm>
        <a:graphic>
          <a:graphicData uri="http://schemas.openxmlformats.org/presentationml/2006/ole">
            <mc:AlternateContent xmlns:mc="http://schemas.openxmlformats.org/markup-compatibility/2006">
              <mc:Choice xmlns:v="urn:schemas-microsoft-com:vml" Requires="v">
                <p:oleObj spid="_x0000_s8201" name="Equation" r:id="rId5" imgW="1663700" imgH="863600" progId="Equation.DSMT4">
                  <p:embed/>
                </p:oleObj>
              </mc:Choice>
              <mc:Fallback>
                <p:oleObj name="Equation" r:id="rId5" imgW="1663700" imgH="863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32" y="2581275"/>
                        <a:ext cx="16478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BD4F4E4F-C72A-4628-A004-B0B2E8089599}"/>
              </a:ext>
            </a:extLst>
          </p:cNvPr>
          <p:cNvSpPr>
            <a:spLocks noChangeArrowheads="1"/>
          </p:cNvSpPr>
          <p:nvPr/>
        </p:nvSpPr>
        <p:spPr bwMode="auto">
          <a:xfrm>
            <a:off x="6570632" y="42428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to 10">
            <a:extLst>
              <a:ext uri="{FF2B5EF4-FFF2-40B4-BE49-F238E27FC236}">
                <a16:creationId xmlns:a16="http://schemas.microsoft.com/office/drawing/2014/main" id="{A497840A-1023-4617-BEA1-E6C698737A8A}"/>
              </a:ext>
            </a:extLst>
          </p:cNvPr>
          <p:cNvGraphicFramePr>
            <a:graphicFrameLocks noChangeAspect="1"/>
          </p:cNvGraphicFramePr>
          <p:nvPr>
            <p:extLst>
              <p:ext uri="{D42A27DB-BD31-4B8C-83A1-F6EECF244321}">
                <p14:modId xmlns:p14="http://schemas.microsoft.com/office/powerpoint/2010/main" val="3799203583"/>
              </p:ext>
            </p:extLst>
          </p:nvPr>
        </p:nvGraphicFramePr>
        <p:xfrm>
          <a:off x="6570632" y="4242891"/>
          <a:ext cx="1685925" cy="847725"/>
        </p:xfrm>
        <a:graphic>
          <a:graphicData uri="http://schemas.openxmlformats.org/presentationml/2006/ole">
            <mc:AlternateContent xmlns:mc="http://schemas.openxmlformats.org/markup-compatibility/2006">
              <mc:Choice xmlns:v="urn:schemas-microsoft-com:vml" Requires="v">
                <p:oleObj spid="_x0000_s8202" name="Equation" r:id="rId7" imgW="1651000" imgH="838200" progId="Equation.DSMT4">
                  <p:embed/>
                </p:oleObj>
              </mc:Choice>
              <mc:Fallback>
                <p:oleObj name="Equation" r:id="rId7" imgW="1651000" imgH="838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632" y="4242891"/>
                        <a:ext cx="16859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453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2</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a:t>
            </a:r>
          </a:p>
        </p:txBody>
      </p:sp>
      <p:pic>
        <p:nvPicPr>
          <p:cNvPr id="9" name="Imagen 8">
            <a:extLst>
              <a:ext uri="{FF2B5EF4-FFF2-40B4-BE49-F238E27FC236}">
                <a16:creationId xmlns:a16="http://schemas.microsoft.com/office/drawing/2014/main" id="{BB2ED04D-6CEF-48B3-AEDE-B20FF340222B}"/>
              </a:ext>
            </a:extLst>
          </p:cNvPr>
          <p:cNvPicPr/>
          <p:nvPr/>
        </p:nvPicPr>
        <p:blipFill rotWithShape="1">
          <a:blip r:embed="rId3">
            <a:extLst>
              <a:ext uri="{28A0092B-C50C-407E-A947-70E740481C1C}">
                <a14:useLocalDpi xmlns:a14="http://schemas.microsoft.com/office/drawing/2010/main" val="0"/>
              </a:ext>
            </a:extLst>
          </a:blip>
          <a:srcRect l="3484" t="1412" r="5320"/>
          <a:stretch/>
        </p:blipFill>
        <p:spPr bwMode="auto">
          <a:xfrm>
            <a:off x="611560" y="1865206"/>
            <a:ext cx="8064896" cy="45881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59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2</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a:t>
            </a:r>
          </a:p>
        </p:txBody>
      </p:sp>
      <p:pic>
        <p:nvPicPr>
          <p:cNvPr id="8" name="Imagen 7">
            <a:extLst>
              <a:ext uri="{FF2B5EF4-FFF2-40B4-BE49-F238E27FC236}">
                <a16:creationId xmlns:a16="http://schemas.microsoft.com/office/drawing/2014/main" id="{5390646B-B40D-4D92-B802-C5BE35A3E808}"/>
              </a:ext>
            </a:extLst>
          </p:cNvPr>
          <p:cNvPicPr/>
          <p:nvPr/>
        </p:nvPicPr>
        <p:blipFill rotWithShape="1">
          <a:blip r:embed="rId3">
            <a:extLst>
              <a:ext uri="{28A0092B-C50C-407E-A947-70E740481C1C}">
                <a14:useLocalDpi xmlns:a14="http://schemas.microsoft.com/office/drawing/2010/main" val="0"/>
              </a:ext>
            </a:extLst>
          </a:blip>
          <a:srcRect t="2003" r="5520" b="2986"/>
          <a:stretch/>
        </p:blipFill>
        <p:spPr bwMode="auto">
          <a:xfrm>
            <a:off x="1278326" y="1767385"/>
            <a:ext cx="5662369" cy="4586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983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78326" y="235585"/>
            <a:ext cx="6984776"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Arquitectura 2</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a:t>
            </a:r>
          </a:p>
        </p:txBody>
      </p:sp>
      <p:pic>
        <p:nvPicPr>
          <p:cNvPr id="8" name="Imagen 7">
            <a:extLst>
              <a:ext uri="{FF2B5EF4-FFF2-40B4-BE49-F238E27FC236}">
                <a16:creationId xmlns:a16="http://schemas.microsoft.com/office/drawing/2014/main" id="{29A6777A-21BF-40B6-861C-B3C841A8FC7A}"/>
              </a:ext>
            </a:extLst>
          </p:cNvPr>
          <p:cNvPicPr/>
          <p:nvPr/>
        </p:nvPicPr>
        <p:blipFill rotWithShape="1">
          <a:blip r:embed="rId3">
            <a:extLst>
              <a:ext uri="{28A0092B-C50C-407E-A947-70E740481C1C}">
                <a14:useLocalDpi xmlns:a14="http://schemas.microsoft.com/office/drawing/2010/main" val="0"/>
              </a:ext>
            </a:extLst>
          </a:blip>
          <a:srcRect l="3044" t="2133" r="5013" b="-1"/>
          <a:stretch/>
        </p:blipFill>
        <p:spPr bwMode="auto">
          <a:xfrm>
            <a:off x="683568" y="1749089"/>
            <a:ext cx="7344816" cy="49216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588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Resultados </a:t>
            </a:r>
          </a:p>
        </p:txBody>
      </p:sp>
      <p:pic>
        <p:nvPicPr>
          <p:cNvPr id="6" name="Imagen 5">
            <a:extLst>
              <a:ext uri="{FF2B5EF4-FFF2-40B4-BE49-F238E27FC236}">
                <a16:creationId xmlns:a16="http://schemas.microsoft.com/office/drawing/2014/main" id="{D113DA30-B79F-4709-9C4C-23BD7768CD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274" y="1411168"/>
            <a:ext cx="8266091" cy="4898151"/>
          </a:xfrm>
          <a:prstGeom prst="rect">
            <a:avLst/>
          </a:prstGeom>
          <a:noFill/>
          <a:ln>
            <a:noFill/>
          </a:ln>
        </p:spPr>
      </p:pic>
    </p:spTree>
    <p:extLst>
      <p:ext uri="{BB962C8B-B14F-4D97-AF65-F5344CB8AC3E}">
        <p14:creationId xmlns:p14="http://schemas.microsoft.com/office/powerpoint/2010/main" val="82002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Resultados </a:t>
            </a:r>
          </a:p>
        </p:txBody>
      </p:sp>
      <p:pic>
        <p:nvPicPr>
          <p:cNvPr id="7" name="Imagen 6">
            <a:extLst>
              <a:ext uri="{FF2B5EF4-FFF2-40B4-BE49-F238E27FC236}">
                <a16:creationId xmlns:a16="http://schemas.microsoft.com/office/drawing/2014/main" id="{33C8E5AE-0A6A-44BA-AEB5-5A2E88511B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3388" y="1411169"/>
            <a:ext cx="7317224" cy="5235991"/>
          </a:xfrm>
          <a:prstGeom prst="rect">
            <a:avLst/>
          </a:prstGeom>
          <a:noFill/>
          <a:ln>
            <a:noFill/>
          </a:ln>
        </p:spPr>
      </p:pic>
    </p:spTree>
    <p:extLst>
      <p:ext uri="{BB962C8B-B14F-4D97-AF65-F5344CB8AC3E}">
        <p14:creationId xmlns:p14="http://schemas.microsoft.com/office/powerpoint/2010/main" val="3318071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1288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475656" y="160338"/>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Costo computacional</a:t>
            </a:r>
          </a:p>
        </p:txBody>
      </p:sp>
      <p:pic>
        <p:nvPicPr>
          <p:cNvPr id="13" name="Imagen 12">
            <a:extLst>
              <a:ext uri="{FF2B5EF4-FFF2-40B4-BE49-F238E27FC236}">
                <a16:creationId xmlns:a16="http://schemas.microsoft.com/office/drawing/2014/main" id="{D853E5C5-F970-421A-B761-69A34A541B1D}"/>
              </a:ext>
            </a:extLst>
          </p:cNvPr>
          <p:cNvPicPr>
            <a:picLocks noChangeAspect="1"/>
          </p:cNvPicPr>
          <p:nvPr/>
        </p:nvPicPr>
        <p:blipFill>
          <a:blip r:embed="rId3"/>
          <a:stretch>
            <a:fillRect/>
          </a:stretch>
        </p:blipFill>
        <p:spPr>
          <a:xfrm>
            <a:off x="291600" y="3068960"/>
            <a:ext cx="8687951" cy="2232248"/>
          </a:xfrm>
          <a:prstGeom prst="rect">
            <a:avLst/>
          </a:prstGeom>
        </p:spPr>
      </p:pic>
    </p:spTree>
    <p:extLst>
      <p:ext uri="{BB962C8B-B14F-4D97-AF65-F5344CB8AC3E}">
        <p14:creationId xmlns:p14="http://schemas.microsoft.com/office/powerpoint/2010/main" val="2383898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612576" y="210840"/>
            <a:ext cx="9144000"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Implementación en tiempo real</a:t>
            </a:r>
          </a:p>
        </p:txBody>
      </p:sp>
      <p:pic>
        <p:nvPicPr>
          <p:cNvPr id="6" name="Imagen 5">
            <a:extLst>
              <a:ext uri="{FF2B5EF4-FFF2-40B4-BE49-F238E27FC236}">
                <a16:creationId xmlns:a16="http://schemas.microsoft.com/office/drawing/2014/main" id="{9CFD39E6-9400-47B5-B1C5-0AFEF5C577D5}"/>
              </a:ext>
            </a:extLst>
          </p:cNvPr>
          <p:cNvPicPr/>
          <p:nvPr/>
        </p:nvPicPr>
        <p:blipFill rotWithShape="1">
          <a:blip r:embed="rId3" cstate="print">
            <a:extLst>
              <a:ext uri="{28A0092B-C50C-407E-A947-70E740481C1C}">
                <a14:useLocalDpi xmlns:a14="http://schemas.microsoft.com/office/drawing/2010/main" val="0"/>
              </a:ext>
            </a:extLst>
          </a:blip>
          <a:srcRect t="12336" b="10567"/>
          <a:stretch/>
        </p:blipFill>
        <p:spPr bwMode="auto">
          <a:xfrm>
            <a:off x="296862" y="1407615"/>
            <a:ext cx="8091561" cy="49017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574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611560" y="1700808"/>
            <a:ext cx="7488832" cy="5016758"/>
          </a:xfrm>
          <a:prstGeom prst="rect">
            <a:avLst/>
          </a:prstGeom>
          <a:noFill/>
        </p:spPr>
        <p:txBody>
          <a:bodyPr wrap="square" rtlCol="0">
            <a:spAutoFit/>
          </a:bodyPr>
          <a:lstStyle/>
          <a:p>
            <a:pPr marL="285750" lvl="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Se obtuvieron las ROC de MTI, MTD LMS, AR LMS MEAN, AR LMS MAX y AR </a:t>
            </a:r>
            <a:r>
              <a:rPr lang="es-EC" sz="2000" i="1" dirty="0">
                <a:latin typeface="Times New Roman" panose="02020603050405020304" pitchFamily="18" charset="0"/>
                <a:cs typeface="Times New Roman" panose="02020603050405020304" pitchFamily="18" charset="0"/>
              </a:rPr>
              <a:t>KALMAN MEAN</a:t>
            </a:r>
            <a:r>
              <a:rPr lang="es-EC" sz="2000" dirty="0">
                <a:latin typeface="Times New Roman" panose="02020603050405020304" pitchFamily="18" charset="0"/>
                <a:cs typeface="Times New Roman" panose="02020603050405020304" pitchFamily="18" charset="0"/>
              </a:rPr>
              <a:t> con las que se pudo apreciar el comportamiento que tienen estos procesadores con diferentes relaciones SCR.</a:t>
            </a:r>
          </a:p>
          <a:p>
            <a:pPr marL="285750" lvl="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Mediante las curvas ROC obtenidas se determinó que tanto los procesadores MTD como AR, presentan una mejora de alrededor de 13dB, para una probabilidad de detección mayor al 90% con relación al sistema MTI actualmente implementado en el Radar Oerlikon.</a:t>
            </a:r>
          </a:p>
          <a:p>
            <a:pPr marL="285750" lvl="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Los resultados obtenidos en la etapa de cancelación de ruido, con el uso de filtros adaptativos dio como resultado que tanto el filtro LMS y </a:t>
            </a:r>
            <a:r>
              <a:rPr lang="es-EC" sz="2000" i="1" dirty="0">
                <a:latin typeface="Times New Roman" panose="02020603050405020304" pitchFamily="18" charset="0"/>
                <a:cs typeface="Times New Roman" panose="02020603050405020304" pitchFamily="18" charset="0"/>
              </a:rPr>
              <a:t>Kalman</a:t>
            </a:r>
            <a:r>
              <a:rPr lang="es-EC" sz="2000" dirty="0">
                <a:latin typeface="Times New Roman" panose="02020603050405020304" pitchFamily="18" charset="0"/>
                <a:cs typeface="Times New Roman" panose="02020603050405020304" pitchFamily="18" charset="0"/>
              </a:rPr>
              <a:t> tienen un comportamiento similar tanto para clutter estacionario como ligeramente no estacionario, por lo que se recomienda el uso del filtro LMS por presentar un menor costo computacional.</a:t>
            </a:r>
          </a:p>
          <a:p>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22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Objetivos </a:t>
            </a:r>
          </a:p>
        </p:txBody>
      </p:sp>
      <p:sp>
        <p:nvSpPr>
          <p:cNvPr id="4" name="3 CuadroTexto"/>
          <p:cNvSpPr txBox="1"/>
          <p:nvPr/>
        </p:nvSpPr>
        <p:spPr>
          <a:xfrm>
            <a:off x="441950" y="1471844"/>
            <a:ext cx="8162497" cy="5940088"/>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Objetivo General</a:t>
            </a:r>
            <a:endParaRPr lang="es-ES"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Desarrollar un sistema procesador digital de la señal de radar MTD (</a:t>
            </a:r>
            <a:r>
              <a:rPr lang="es-EC" sz="2000" dirty="0" err="1">
                <a:latin typeface="Times New Roman" panose="02020603050405020304" pitchFamily="18" charset="0"/>
                <a:cs typeface="Times New Roman" panose="02020603050405020304" pitchFamily="18" charset="0"/>
              </a:rPr>
              <a:t>Moving</a:t>
            </a:r>
            <a:r>
              <a:rPr lang="es-EC" sz="2000" dirty="0">
                <a:latin typeface="Times New Roman" panose="02020603050405020304" pitchFamily="18" charset="0"/>
                <a:cs typeface="Times New Roman" panose="02020603050405020304" pitchFamily="18" charset="0"/>
              </a:rPr>
              <a:t>-Target Detector), utilizando técnicas avanzadas bayesianas para el sistema de artillería antiaérea OERLIKON, con alta probabilidad de detección (superior al 90%), para una probabilidad de falsa alarma constante y relaciones señal (target) a interferencias (clutter + ruido blanco) por debajo de los 0 dB.</a:t>
            </a:r>
            <a:endParaRPr lang="es-ES" sz="2000" dirty="0">
              <a:latin typeface="Times New Roman" panose="02020603050405020304" pitchFamily="18" charset="0"/>
              <a:cs typeface="Times New Roman" panose="02020603050405020304" pitchFamily="18" charset="0"/>
            </a:endParaRPr>
          </a:p>
          <a:p>
            <a:r>
              <a:rPr lang="es-EC" sz="2000" b="1" dirty="0">
                <a:latin typeface="Times New Roman" panose="02020603050405020304" pitchFamily="18" charset="0"/>
                <a:cs typeface="Times New Roman" panose="02020603050405020304" pitchFamily="18" charset="0"/>
              </a:rPr>
              <a:t>Objetivos Específicos</a:t>
            </a:r>
            <a:endParaRPr lang="es-ES" sz="20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Estudiar y analizar las técnicas avanzadas bayesianas.</a:t>
            </a:r>
          </a:p>
          <a:p>
            <a:pPr marL="28575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Desarrollar un simulador del ambiente - radar controlado de la relación señal/interferencia para obtener las curvas operacionales de receptor (ROC – Receiver </a:t>
            </a:r>
            <a:r>
              <a:rPr lang="es-EC" sz="2000" dirty="0" err="1">
                <a:latin typeface="Times New Roman" panose="02020603050405020304" pitchFamily="18" charset="0"/>
                <a:cs typeface="Times New Roman" panose="02020603050405020304" pitchFamily="18" charset="0"/>
              </a:rPr>
              <a:t>Operating</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Characteristic</a:t>
            </a:r>
            <a:r>
              <a:rPr lang="es-EC" sz="2000" dirty="0">
                <a:latin typeface="Times New Roman" panose="02020603050405020304" pitchFamily="18" charset="0"/>
                <a:cs typeface="Times New Roman" panose="02020603050405020304" pitchFamily="18" charset="0"/>
              </a:rPr>
              <a:t> C</a:t>
            </a:r>
            <a:r>
              <a:rPr lang="es-MX" sz="2000" dirty="0" err="1">
                <a:latin typeface="Times New Roman" panose="02020603050405020304" pitchFamily="18" charset="0"/>
                <a:cs typeface="Times New Roman" panose="02020603050405020304" pitchFamily="18" charset="0"/>
              </a:rPr>
              <a:t>urve</a:t>
            </a:r>
            <a:r>
              <a:rPr lang="es-MX"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Analizar y comparar el desempeño de los procesadores bayesianos y con el procesador MTI actual del OERLIKON, así como su costo computacional y posibilidad de implementación en tiempo real.</a:t>
            </a:r>
          </a:p>
          <a:p>
            <a:pPr marL="285750" indent="-28575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endParaRPr lang="es-ES" sz="2000" dirty="0"/>
          </a:p>
        </p:txBody>
      </p:sp>
    </p:spTree>
    <p:extLst>
      <p:ext uri="{BB962C8B-B14F-4D97-AF65-F5344CB8AC3E}">
        <p14:creationId xmlns:p14="http://schemas.microsoft.com/office/powerpoint/2010/main" val="8256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611560" y="1700808"/>
            <a:ext cx="7488832" cy="3477875"/>
          </a:xfrm>
          <a:prstGeom prst="rect">
            <a:avLst/>
          </a:prstGeom>
          <a:noFill/>
        </p:spPr>
        <p:txBody>
          <a:bodyPr wrap="square" rtlCol="0">
            <a:spAutoFit/>
          </a:bodyPr>
          <a:lstStyle>
            <a:defPPr>
              <a:defRPr lang="es-ES"/>
            </a:defPPr>
            <a:lvl1pPr marL="285750" lvl="0" indent="-285750" algn="just">
              <a:buFont typeface="Arial" panose="020B0604020202020204" pitchFamily="34" charset="0"/>
              <a:buChar char="•"/>
              <a:defRPr>
                <a:latin typeface="Times New Roman" panose="02020603050405020304" pitchFamily="18" charset="0"/>
                <a:cs typeface="Times New Roman" panose="02020603050405020304" pitchFamily="18" charset="0"/>
              </a:defRPr>
            </a:lvl1pPr>
          </a:lstStyle>
          <a:p>
            <a:r>
              <a:rPr lang="es-EC" sz="2000" dirty="0"/>
              <a:t>Se determinó que la mejor opción para implementar en el Sistema de radar Oerlikon, es el procesador AR, ya que presenta un desempeño comparable al procesador MTD, pero con un costo computacional inferior, y uso de algoritmos más simples para la implementación en hardware.</a:t>
            </a:r>
          </a:p>
          <a:p>
            <a:r>
              <a:rPr lang="es-EC" sz="2000" dirty="0"/>
              <a:t>Una ventaja notable del procesador MTD es su mayor precisión en la determinación del efecto Doppler en objetivos. Al utilizar un estimador espectral de máxima entropía el valor Doppler obtenido es una buena aproximación, pero no presenta la misma precisión que MTD.</a:t>
            </a:r>
          </a:p>
          <a:p>
            <a:endParaRPr lang="es-ES" sz="2000" dirty="0"/>
          </a:p>
        </p:txBody>
      </p:sp>
    </p:spTree>
    <p:extLst>
      <p:ext uri="{BB962C8B-B14F-4D97-AF65-F5344CB8AC3E}">
        <p14:creationId xmlns:p14="http://schemas.microsoft.com/office/powerpoint/2010/main" val="264506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827584" y="1411169"/>
            <a:ext cx="7488832" cy="5324535"/>
          </a:xfrm>
          <a:prstGeom prst="rect">
            <a:avLst/>
          </a:prstGeom>
          <a:noFill/>
        </p:spPr>
        <p:txBody>
          <a:bodyPr wrap="square" rtlCol="0">
            <a:spAutoFit/>
          </a:bodyPr>
          <a:lstStyle/>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El simulador fue implementado en MATLAB, por lo que se recomienda realizar la transferencia a un lenguaje HDL, lo que permitirá realizar pruebas de funcionamiento con un radar operativo.</a:t>
            </a:r>
          </a:p>
          <a:p>
            <a:pPr lvl="0"/>
            <a:endParaRPr lang="es-EC"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Para la implementación en tiempo real del procesador bayesiano, es necesario tomar en cuenta la señal de PRF, que sería la señal base para tener una buena sincronización en el sistema.</a:t>
            </a:r>
          </a:p>
          <a:p>
            <a:pPr marL="285750" lvl="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Se recomienda realizar un enlace de datos entre el radar y un punto de control para poder centralizar el manejo y monitoreo de los diferentes radares que se encuentran operativos a nivel nacional.</a:t>
            </a:r>
          </a:p>
          <a:p>
            <a:pPr marL="285750" lvl="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Se recomienda modernizar algunos elementos del sistema de radar Oerlikon como son: Antenas, Cámara de video, Interfaz de video, sistema de radio y generador de energía eléctrica. Estas mejoras ayudarían a dar al sistema de radar una mejor autonomía y un mejor manejo por parte de los operadores.</a:t>
            </a:r>
          </a:p>
        </p:txBody>
      </p:sp>
    </p:spTree>
    <p:extLst>
      <p:ext uri="{BB962C8B-B14F-4D97-AF65-F5344CB8AC3E}">
        <p14:creationId xmlns:p14="http://schemas.microsoft.com/office/powerpoint/2010/main" val="4074958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Referencias</a:t>
            </a:r>
          </a:p>
        </p:txBody>
      </p:sp>
      <p:sp>
        <p:nvSpPr>
          <p:cNvPr id="3" name="2 CuadroTexto"/>
          <p:cNvSpPr txBox="1"/>
          <p:nvPr/>
        </p:nvSpPr>
        <p:spPr>
          <a:xfrm>
            <a:off x="827584" y="1411169"/>
            <a:ext cx="7488832" cy="5386090"/>
          </a:xfrm>
          <a:prstGeom prst="rect">
            <a:avLst/>
          </a:prstGeom>
          <a:noFill/>
        </p:spPr>
        <p:txBody>
          <a:bodyPr wrap="square" rtlCol="0">
            <a:spAutoFit/>
          </a:bodyPr>
          <a:lstStyle/>
          <a:p>
            <a:pPr marL="285750" indent="-285750">
              <a:buFont typeface="Wingdings" panose="05000000000000000000" pitchFamily="2" charset="2"/>
              <a:buChar char="Ø"/>
            </a:pPr>
            <a:r>
              <a:rPr lang="en-US" dirty="0" err="1"/>
              <a:t>Haykin</a:t>
            </a:r>
            <a:r>
              <a:rPr lang="en-US" dirty="0"/>
              <a:t>, S. (1985). Radar Signal Processing. </a:t>
            </a:r>
            <a:r>
              <a:rPr lang="en-US" i="1" dirty="0"/>
              <a:t>IEEE ASSP Magazine</a:t>
            </a:r>
            <a:r>
              <a:rPr lang="en-US" dirty="0"/>
              <a:t>.</a:t>
            </a:r>
          </a:p>
          <a:p>
            <a:pPr marL="285750" indent="-285750">
              <a:buFont typeface="Wingdings" panose="05000000000000000000" pitchFamily="2" charset="2"/>
              <a:buChar char="Ø"/>
            </a:pPr>
            <a:r>
              <a:rPr lang="en-US" dirty="0" err="1"/>
              <a:t>Haykin</a:t>
            </a:r>
            <a:r>
              <a:rPr lang="en-US" dirty="0"/>
              <a:t>, S. (1986). </a:t>
            </a:r>
            <a:r>
              <a:rPr lang="en-US" i="1" dirty="0"/>
              <a:t>Adaptive Filter Theory.</a:t>
            </a:r>
            <a:r>
              <a:rPr lang="en-US" dirty="0"/>
              <a:t> Englewood Cliffs: Prentice-Hall.</a:t>
            </a:r>
          </a:p>
          <a:p>
            <a:pPr marL="285750" indent="-285750">
              <a:buFont typeface="Wingdings" panose="05000000000000000000" pitchFamily="2" charset="2"/>
              <a:buChar char="Ø"/>
            </a:pPr>
            <a:r>
              <a:rPr lang="en-US" dirty="0" err="1"/>
              <a:t>Ispir</a:t>
            </a:r>
            <a:r>
              <a:rPr lang="en-US" dirty="0"/>
              <a:t>, M., &amp; </a:t>
            </a:r>
            <a:r>
              <a:rPr lang="en-US" dirty="0" err="1"/>
              <a:t>Candan</a:t>
            </a:r>
            <a:r>
              <a:rPr lang="en-US" dirty="0"/>
              <a:t>, C. (2013). Least Square and Min-Max Design of MTI     Filters. </a:t>
            </a:r>
            <a:r>
              <a:rPr lang="es-EC" i="1" dirty="0" err="1"/>
              <a:t>Middle</a:t>
            </a:r>
            <a:r>
              <a:rPr lang="es-EC" i="1" dirty="0"/>
              <a:t> East </a:t>
            </a:r>
            <a:r>
              <a:rPr lang="es-EC" i="1" dirty="0" err="1"/>
              <a:t>Technical</a:t>
            </a:r>
            <a:r>
              <a:rPr lang="es-EC" i="1" dirty="0"/>
              <a:t> </a:t>
            </a:r>
            <a:r>
              <a:rPr lang="es-EC" i="1" dirty="0" err="1"/>
              <a:t>University</a:t>
            </a:r>
            <a:r>
              <a:rPr lang="es-EC" dirty="0"/>
              <a:t>.</a:t>
            </a:r>
            <a:endParaRPr lang="en-US" dirty="0"/>
          </a:p>
          <a:p>
            <a:pPr marL="285750" indent="-285750">
              <a:buFont typeface="Wingdings" panose="05000000000000000000" pitchFamily="2" charset="2"/>
              <a:buChar char="Ø"/>
            </a:pPr>
            <a:r>
              <a:rPr lang="es-EC" dirty="0"/>
              <a:t>Kay, S. (2006). </a:t>
            </a:r>
            <a:r>
              <a:rPr lang="es-EC" i="1" dirty="0" err="1"/>
              <a:t>Intuitive</a:t>
            </a:r>
            <a:r>
              <a:rPr lang="es-EC" i="1" dirty="0"/>
              <a:t> </a:t>
            </a:r>
            <a:r>
              <a:rPr lang="es-EC" i="1" dirty="0" err="1"/>
              <a:t>Probability</a:t>
            </a:r>
            <a:r>
              <a:rPr lang="es-EC" i="1" dirty="0"/>
              <a:t> and </a:t>
            </a:r>
            <a:r>
              <a:rPr lang="es-EC" i="1" dirty="0" err="1"/>
              <a:t>Random</a:t>
            </a:r>
            <a:r>
              <a:rPr lang="es-EC" i="1" dirty="0"/>
              <a:t> </a:t>
            </a:r>
            <a:r>
              <a:rPr lang="es-EC" i="1" dirty="0" err="1"/>
              <a:t>Processes</a:t>
            </a:r>
            <a:r>
              <a:rPr lang="es-EC" i="1" dirty="0"/>
              <a:t> </a:t>
            </a:r>
            <a:r>
              <a:rPr lang="es-EC" i="1" dirty="0" err="1"/>
              <a:t>Using</a:t>
            </a:r>
            <a:r>
              <a:rPr lang="es-EC" i="1" dirty="0"/>
              <a:t> MATLAB.</a:t>
            </a:r>
            <a:r>
              <a:rPr lang="es-EC" dirty="0"/>
              <a:t> Kingston: Springer.</a:t>
            </a:r>
            <a:endParaRPr lang="en-US" dirty="0"/>
          </a:p>
          <a:p>
            <a:pPr marL="285750" indent="-285750">
              <a:buFont typeface="Wingdings" panose="05000000000000000000" pitchFamily="2" charset="2"/>
              <a:buChar char="Ø"/>
            </a:pPr>
            <a:r>
              <a:rPr lang="es-EC" dirty="0"/>
              <a:t>León, R. (1992). Estimación del </a:t>
            </a:r>
            <a:r>
              <a:rPr lang="es-EC" dirty="0" err="1"/>
              <a:t>parametro</a:t>
            </a:r>
            <a:r>
              <a:rPr lang="es-EC" dirty="0"/>
              <a:t> de forma y densidad espectral de potencia de una secuencia Weibull coherente discreta en el tiempo. </a:t>
            </a:r>
            <a:r>
              <a:rPr lang="es-EC" i="1" dirty="0"/>
              <a:t>ITA Sao </a:t>
            </a:r>
            <a:r>
              <a:rPr lang="es-EC" i="1" dirty="0" err="1"/>
              <a:t>Jose</a:t>
            </a:r>
            <a:r>
              <a:rPr lang="es-EC" i="1" dirty="0"/>
              <a:t> dos campos </a:t>
            </a:r>
            <a:r>
              <a:rPr lang="es-EC" i="1" dirty="0" err="1"/>
              <a:t>Fevereiro</a:t>
            </a:r>
            <a:r>
              <a:rPr lang="es-EC" dirty="0"/>
              <a:t>.</a:t>
            </a:r>
            <a:endParaRPr lang="en-US" dirty="0"/>
          </a:p>
          <a:p>
            <a:pPr marL="285750" indent="-285750">
              <a:buFont typeface="Wingdings" panose="05000000000000000000" pitchFamily="2" charset="2"/>
              <a:buChar char="Ø"/>
            </a:pPr>
            <a:r>
              <a:rPr lang="es-EC" dirty="0"/>
              <a:t>León, R. (1992). </a:t>
            </a:r>
            <a:r>
              <a:rPr lang="es-EC" i="1" dirty="0"/>
              <a:t>Implementación del algoritmo de Kalman - Kalman-</a:t>
            </a:r>
            <a:r>
              <a:rPr lang="es-EC" i="1" dirty="0" err="1"/>
              <a:t>Random</a:t>
            </a:r>
            <a:r>
              <a:rPr lang="es-EC" i="1" dirty="0"/>
              <a:t> </a:t>
            </a:r>
            <a:r>
              <a:rPr lang="es-EC" i="1" dirty="0" err="1"/>
              <a:t>Walk</a:t>
            </a:r>
            <a:r>
              <a:rPr lang="es-EC" i="1" dirty="0"/>
              <a:t>.</a:t>
            </a:r>
            <a:r>
              <a:rPr lang="es-EC" dirty="0"/>
              <a:t> </a:t>
            </a:r>
            <a:endParaRPr lang="en-US" dirty="0"/>
          </a:p>
          <a:p>
            <a:pPr marL="285750" indent="-285750">
              <a:buFont typeface="Wingdings" panose="05000000000000000000" pitchFamily="2" charset="2"/>
              <a:buChar char="Ø"/>
            </a:pPr>
            <a:r>
              <a:rPr lang="es-EC" dirty="0"/>
              <a:t>León, R., &amp; </a:t>
            </a:r>
            <a:r>
              <a:rPr lang="es-EC" dirty="0" err="1"/>
              <a:t>Zelenovsky</a:t>
            </a:r>
            <a:r>
              <a:rPr lang="es-EC" dirty="0"/>
              <a:t>, R. (1993). </a:t>
            </a:r>
            <a:r>
              <a:rPr lang="es-EC" i="1" dirty="0"/>
              <a:t>Detección de objetivos en radar utilizando un estimador espectral de máxima </a:t>
            </a:r>
            <a:r>
              <a:rPr lang="es-EC" i="1" dirty="0" err="1"/>
              <a:t>entropia</a:t>
            </a:r>
            <a:r>
              <a:rPr lang="es-EC" i="1" dirty="0"/>
              <a:t>.</a:t>
            </a:r>
            <a:r>
              <a:rPr lang="es-EC" dirty="0"/>
              <a:t> Escuela </a:t>
            </a:r>
            <a:r>
              <a:rPr lang="es-EC" dirty="0" err="1"/>
              <a:t>Politecnica</a:t>
            </a:r>
            <a:r>
              <a:rPr lang="es-EC" dirty="0"/>
              <a:t> Nacional.</a:t>
            </a:r>
            <a:endParaRPr lang="en-US" dirty="0"/>
          </a:p>
          <a:p>
            <a:pPr marL="285750" indent="-285750">
              <a:buFont typeface="Wingdings" panose="05000000000000000000" pitchFamily="2" charset="2"/>
              <a:buChar char="Ø"/>
            </a:pPr>
            <a:r>
              <a:rPr lang="es-EC" dirty="0"/>
              <a:t>López, R. (2013). Estudio y optimización de filtros CFAR, empleando criterios de energía con aplicación a radares de navegación. </a:t>
            </a:r>
            <a:r>
              <a:rPr lang="es-EC" i="1" dirty="0"/>
              <a:t>Repositorio Universidad de Piura</a:t>
            </a:r>
            <a:r>
              <a:rPr lang="es-EC" dirty="0"/>
              <a:t>.</a:t>
            </a:r>
            <a:endParaRPr lang="en-US" dirty="0"/>
          </a:p>
          <a:p>
            <a:pPr marL="285750" indent="-285750">
              <a:buFont typeface="Wingdings" panose="05000000000000000000" pitchFamily="2" charset="2"/>
              <a:buChar char="Ø"/>
            </a:pPr>
            <a:r>
              <a:rPr lang="es-EC" dirty="0" err="1"/>
              <a:t>Mahafza</a:t>
            </a:r>
            <a:r>
              <a:rPr lang="es-EC" dirty="0"/>
              <a:t>, B., &amp; </a:t>
            </a:r>
            <a:r>
              <a:rPr lang="es-EC" dirty="0" err="1"/>
              <a:t>Elsherbeni</a:t>
            </a:r>
            <a:r>
              <a:rPr lang="es-EC" dirty="0"/>
              <a:t>, A. (2004). </a:t>
            </a:r>
            <a:r>
              <a:rPr lang="es-EC" i="1" dirty="0" err="1"/>
              <a:t>Simulations</a:t>
            </a:r>
            <a:r>
              <a:rPr lang="es-EC" i="1" dirty="0"/>
              <a:t> </a:t>
            </a:r>
            <a:r>
              <a:rPr lang="es-EC" i="1" dirty="0" err="1"/>
              <a:t>for</a:t>
            </a:r>
            <a:r>
              <a:rPr lang="es-EC" i="1" dirty="0"/>
              <a:t> Radar </a:t>
            </a:r>
            <a:r>
              <a:rPr lang="es-EC" i="1" dirty="0" err="1"/>
              <a:t>Systems</a:t>
            </a:r>
            <a:r>
              <a:rPr lang="es-EC" i="1" dirty="0"/>
              <a:t> </a:t>
            </a:r>
            <a:r>
              <a:rPr lang="es-EC" i="1" dirty="0" err="1"/>
              <a:t>Design</a:t>
            </a:r>
            <a:r>
              <a:rPr lang="es-EC" i="1" dirty="0"/>
              <a:t>.</a:t>
            </a:r>
            <a:r>
              <a:rPr lang="es-EC" dirty="0"/>
              <a:t> EE.UU.: Chapman &amp; Hall/CRC.</a:t>
            </a:r>
            <a:endParaRPr lang="en-US" dirty="0"/>
          </a:p>
          <a:p>
            <a:pPr lvl="0"/>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561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256490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059832" y="2749569"/>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GRACIAS</a:t>
            </a:r>
          </a:p>
        </p:txBody>
      </p:sp>
    </p:spTree>
    <p:extLst>
      <p:ext uri="{BB962C8B-B14F-4D97-AF65-F5344CB8AC3E}">
        <p14:creationId xmlns:p14="http://schemas.microsoft.com/office/powerpoint/2010/main" val="358004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Objetivos </a:t>
            </a:r>
          </a:p>
        </p:txBody>
      </p:sp>
      <p:sp>
        <p:nvSpPr>
          <p:cNvPr id="4" name="3 CuadroTexto"/>
          <p:cNvSpPr txBox="1"/>
          <p:nvPr/>
        </p:nvSpPr>
        <p:spPr>
          <a:xfrm>
            <a:off x="441950" y="1471844"/>
            <a:ext cx="8162497" cy="3477875"/>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Objetivos Específicos</a:t>
            </a:r>
            <a:endParaRPr lang="es-ES"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Proveer a las instituciones vinculadas un incremento de la capacidad operativa, mediante la disponibilidad de tecnología nacional basada en la investigación orientada a aplicaciones reales en el ejercicio de la soberanía tecnológica.</a:t>
            </a:r>
          </a:p>
          <a:p>
            <a:pPr marL="285750" indent="-285750" algn="just">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Generar una participación sinérgica en el proceso de I+D+i, entre instituciones gubernamentales de investigación, docencia y de seguridad nacional.</a:t>
            </a:r>
          </a:p>
          <a:p>
            <a:pPr marL="285750" indent="-285750" algn="just">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endParaRPr lang="es-ES" sz="2000" dirty="0"/>
          </a:p>
        </p:txBody>
      </p:sp>
    </p:spTree>
    <p:extLst>
      <p:ext uri="{BB962C8B-B14F-4D97-AF65-F5344CB8AC3E}">
        <p14:creationId xmlns:p14="http://schemas.microsoft.com/office/powerpoint/2010/main" val="73076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11" name="10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Introducción </a:t>
            </a:r>
          </a:p>
        </p:txBody>
      </p:sp>
      <p:graphicFrame>
        <p:nvGraphicFramePr>
          <p:cNvPr id="6" name="Diagrama 5">
            <a:extLst>
              <a:ext uri="{FF2B5EF4-FFF2-40B4-BE49-F238E27FC236}">
                <a16:creationId xmlns:a16="http://schemas.microsoft.com/office/drawing/2014/main" id="{10BD0297-5622-4910-BD38-46E1F63A5757}"/>
              </a:ext>
            </a:extLst>
          </p:cNvPr>
          <p:cNvGraphicFramePr/>
          <p:nvPr>
            <p:extLst>
              <p:ext uri="{D42A27DB-BD31-4B8C-83A1-F6EECF244321}">
                <p14:modId xmlns:p14="http://schemas.microsoft.com/office/powerpoint/2010/main" val="597092185"/>
              </p:ext>
            </p:extLst>
          </p:nvPr>
        </p:nvGraphicFramePr>
        <p:xfrm>
          <a:off x="2267744" y="1988840"/>
          <a:ext cx="489654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5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11" name="10 CuadroTexto"/>
          <p:cNvSpPr txBox="1"/>
          <p:nvPr/>
        </p:nvSpPr>
        <p:spPr>
          <a:xfrm>
            <a:off x="1331640" y="181111"/>
            <a:ext cx="6984776" cy="584775"/>
          </a:xfrm>
          <a:prstGeom prst="rect">
            <a:avLst/>
          </a:prstGeom>
          <a:noFill/>
        </p:spPr>
        <p:txBody>
          <a:bodyPr wrap="square" rtlCol="0">
            <a:spAutoFit/>
          </a:bodyPr>
          <a:lstStyle/>
          <a:p>
            <a:r>
              <a:rPr lang="es-ES" sz="3200" b="1" dirty="0">
                <a:solidFill>
                  <a:schemeClr val="bg1"/>
                </a:solidFill>
                <a:latin typeface="Times New Roman" panose="02020603050405020304" pitchFamily="18" charset="0"/>
                <a:cs typeface="Times New Roman" panose="02020603050405020304" pitchFamily="18" charset="0"/>
              </a:rPr>
              <a:t>SISTEMA DE RADAR OERLIKON </a:t>
            </a:r>
          </a:p>
        </p:txBody>
      </p:sp>
      <p:pic>
        <p:nvPicPr>
          <p:cNvPr id="7" name="Imagen 6">
            <a:extLst>
              <a:ext uri="{FF2B5EF4-FFF2-40B4-BE49-F238E27FC236}">
                <a16:creationId xmlns:a16="http://schemas.microsoft.com/office/drawing/2014/main" id="{71E7EF38-AEA1-4BD6-9BAA-AA7800AAAF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97625"/>
            <a:ext cx="3177494" cy="2139687"/>
          </a:xfrm>
          <a:prstGeom prst="rect">
            <a:avLst/>
          </a:prstGeom>
          <a:noFill/>
          <a:ln>
            <a:noFill/>
          </a:ln>
        </p:spPr>
      </p:pic>
      <p:sp>
        <p:nvSpPr>
          <p:cNvPr id="4" name="Marcador de contenido 3">
            <a:extLst>
              <a:ext uri="{FF2B5EF4-FFF2-40B4-BE49-F238E27FC236}">
                <a16:creationId xmlns:a16="http://schemas.microsoft.com/office/drawing/2014/main" id="{20445078-B431-4C08-A855-A52DE1E61D47}"/>
              </a:ext>
            </a:extLst>
          </p:cNvPr>
          <p:cNvSpPr>
            <a:spLocks noGrp="1"/>
          </p:cNvSpPr>
          <p:nvPr>
            <p:ph idx="1"/>
          </p:nvPr>
        </p:nvSpPr>
        <p:spPr/>
        <p:txBody>
          <a:bodyPr/>
          <a:lstStyle/>
          <a:p>
            <a:pPr lvl="0"/>
            <a:r>
              <a:rPr lang="es-EC" sz="2000" dirty="0">
                <a:latin typeface="Times New Roman" panose="02020603050405020304" pitchFamily="18" charset="0"/>
                <a:cs typeface="Times New Roman" panose="02020603050405020304" pitchFamily="18" charset="0"/>
              </a:rPr>
              <a:t>Dos antenas para su operación: una de exploración y otra de seguimiento (tracking).</a:t>
            </a:r>
          </a:p>
          <a:p>
            <a:pPr lvl="0"/>
            <a:r>
              <a:rPr lang="es-EC" sz="2000" dirty="0">
                <a:latin typeface="Times New Roman" panose="02020603050405020304" pitchFamily="18" charset="0"/>
                <a:cs typeface="Times New Roman" panose="02020603050405020304" pitchFamily="18" charset="0"/>
              </a:rPr>
              <a:t>Modos de operación: Vigilancia y enganche.</a:t>
            </a:r>
          </a:p>
          <a:p>
            <a:pPr lvl="0"/>
            <a:r>
              <a:rPr lang="es-EC" sz="2000" dirty="0">
                <a:latin typeface="Times New Roman" panose="02020603050405020304" pitchFamily="18" charset="0"/>
                <a:cs typeface="Times New Roman" panose="02020603050405020304" pitchFamily="18" charset="0"/>
              </a:rPr>
              <a:t>Capacidad de enganche: Un objetivo a la vez.</a:t>
            </a:r>
          </a:p>
          <a:p>
            <a:pPr lvl="0"/>
            <a:r>
              <a:rPr lang="es-EC" sz="2000" dirty="0">
                <a:latin typeface="Times New Roman" panose="02020603050405020304" pitchFamily="18" charset="0"/>
                <a:cs typeface="Times New Roman" panose="02020603050405020304" pitchFamily="18" charset="0"/>
              </a:rPr>
              <a:t>Capacidad del radio de vigilancia 20 km.</a:t>
            </a:r>
          </a:p>
          <a:p>
            <a:pPr lvl="0"/>
            <a:r>
              <a:rPr lang="es-EC" sz="2000" dirty="0">
                <a:latin typeface="Times New Roman" panose="02020603050405020304" pitchFamily="18" charset="0"/>
                <a:cs typeface="Times New Roman" panose="02020603050405020304" pitchFamily="18" charset="0"/>
              </a:rPr>
              <a:t>Capacidad de radio de enganche:16 km.</a:t>
            </a:r>
          </a:p>
          <a:p>
            <a:pPr lvl="0"/>
            <a:r>
              <a:rPr lang="es-EC" sz="2000" dirty="0">
                <a:latin typeface="Times New Roman" panose="02020603050405020304" pitchFamily="18" charset="0"/>
                <a:cs typeface="Times New Roman" panose="02020603050405020304" pitchFamily="18" charset="0"/>
              </a:rPr>
              <a:t>Cada director de tiro puede trabajar con dos piezas de artillería.</a:t>
            </a:r>
          </a:p>
          <a:p>
            <a:endParaRPr lang="es-EC" dirty="0"/>
          </a:p>
          <a:p>
            <a:endParaRPr lang="es-EC" dirty="0"/>
          </a:p>
          <a:p>
            <a:endParaRPr lang="es-EC" dirty="0"/>
          </a:p>
          <a:p>
            <a:endParaRPr lang="es-EC" dirty="0"/>
          </a:p>
        </p:txBody>
      </p:sp>
      <p:sp>
        <p:nvSpPr>
          <p:cNvPr id="8" name="CuadroTexto 7">
            <a:extLst>
              <a:ext uri="{FF2B5EF4-FFF2-40B4-BE49-F238E27FC236}">
                <a16:creationId xmlns:a16="http://schemas.microsoft.com/office/drawing/2014/main" id="{835391A9-FD06-42E4-BE4D-688421A78D46}"/>
              </a:ext>
            </a:extLst>
          </p:cNvPr>
          <p:cNvSpPr txBox="1"/>
          <p:nvPr/>
        </p:nvSpPr>
        <p:spPr>
          <a:xfrm>
            <a:off x="2595094" y="6353723"/>
            <a:ext cx="3536802" cy="646331"/>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Fuente: (SAPA </a:t>
            </a:r>
            <a:r>
              <a:rPr lang="es-EC" dirty="0" err="1">
                <a:latin typeface="Times New Roman" panose="02020603050405020304" pitchFamily="18" charset="0"/>
                <a:cs typeface="Times New Roman" panose="02020603050405020304" pitchFamily="18" charset="0"/>
              </a:rPr>
              <a:t>Transmission</a:t>
            </a:r>
            <a:r>
              <a:rPr lang="es-EC" dirty="0">
                <a:latin typeface="Times New Roman" panose="02020603050405020304" pitchFamily="18" charset="0"/>
                <a:cs typeface="Times New Roman" panose="02020603050405020304" pitchFamily="18" charset="0"/>
              </a:rPr>
              <a:t>, 2017)</a:t>
            </a:r>
          </a:p>
          <a:p>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62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Funcionamiento de Radar</a:t>
            </a:r>
          </a:p>
        </p:txBody>
      </p:sp>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96CB0C29-8122-4657-85E2-3072CF16598B}"/>
                  </a:ext>
                </a:extLst>
              </p:cNvPr>
              <p:cNvSpPr>
                <a:spLocks noGrp="1"/>
              </p:cNvSpPr>
              <p:nvPr>
                <p:ph idx="1"/>
              </p:nvPr>
            </p:nvSpPr>
            <p:spPr>
              <a:xfrm>
                <a:off x="457200" y="1876330"/>
                <a:ext cx="8229600" cy="4525963"/>
              </a:xfrm>
            </p:spPr>
            <p:txBody>
              <a:bodyPr>
                <a:normAutofit/>
              </a:bodyPr>
              <a:lstStyle/>
              <a:p>
                <a:r>
                  <a:rPr lang="es-EC" sz="2000" dirty="0">
                    <a:latin typeface="Times New Roman" panose="02020603050405020304" pitchFamily="18" charset="0"/>
                    <a:cs typeface="Times New Roman" panose="02020603050405020304" pitchFamily="18" charset="0"/>
                  </a:rPr>
                  <a:t>Señales Eco de Radar</a:t>
                </a:r>
              </a:p>
              <a:p>
                <a:pPr marL="0" indent="0">
                  <a:buNone/>
                </a:pPr>
                <a:r>
                  <a:rPr lang="es-EC" sz="2000" dirty="0">
                    <a:latin typeface="Times New Roman" panose="02020603050405020304" pitchFamily="18" charset="0"/>
                    <a:cs typeface="Times New Roman" panose="02020603050405020304" pitchFamily="18" charset="0"/>
                  </a:rPr>
                  <a:t>La resolución en distancia o longitud (en dirección radial del eje principal del haz) está dada por la ecuación que se muestra a continuación.</a:t>
                </a:r>
              </a:p>
              <a:p>
                <a:pPr marL="0" indent="0">
                  <a:buNone/>
                </a:pPr>
                <a:endParaRPr lang="es-EC" sz="2000" dirty="0">
                  <a:latin typeface="Times New Roman" panose="02020603050405020304" pitchFamily="18" charset="0"/>
                  <a:cs typeface="Times New Roman" panose="02020603050405020304" pitchFamily="18" charset="0"/>
                </a:endParaRPr>
              </a:p>
              <a:p>
                <a:pPr marL="0" indent="0">
                  <a:buNone/>
                </a:pPr>
                <a:endParaRPr lang="es-EC" sz="2000" dirty="0">
                  <a:latin typeface="Times New Roman" panose="02020603050405020304" pitchFamily="18" charset="0"/>
                  <a:cs typeface="Times New Roman" panose="02020603050405020304" pitchFamily="18" charset="0"/>
                </a:endParaRPr>
              </a:p>
              <a:p>
                <a:pPr marL="0" indent="0">
                  <a:buNone/>
                </a:pPr>
                <a:r>
                  <a:rPr lang="es-EC" sz="2000" dirty="0">
                    <a:latin typeface="Times New Roman" panose="02020603050405020304" pitchFamily="18" charset="0"/>
                    <a:cs typeface="Times New Roman" panose="02020603050405020304" pitchFamily="18" charset="0"/>
                  </a:rPr>
                  <a:t>En el caso del sistema Oerlikon, este presenta una resolución en distancia de 150 m, en estado de monitoreo, y de 50 m, en seguimiento de objetivos. Valores que son dados por la duración de pulsos que es de  </a:t>
                </a:r>
                <a14:m>
                  <m:oMath xmlns:m="http://schemas.openxmlformats.org/officeDocument/2006/math">
                    <m:sSub>
                      <m:sSubPr>
                        <m:ctrlPr>
                          <a:rPr lang="es-EC"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EC" sz="2000" i="1">
                            <a:latin typeface="Cambria Math" panose="02040503050406030204" pitchFamily="18" charset="0"/>
                            <a:ea typeface="Cambria Math" panose="02040503050406030204" pitchFamily="18" charset="0"/>
                            <a:cs typeface="Times New Roman" panose="02020603050405020304" pitchFamily="18" charset="0"/>
                          </a:rPr>
                          <m:t>𝛿</m:t>
                        </m:r>
                      </m:e>
                      <m:sub>
                        <m:r>
                          <a:rPr lang="es-EC" sz="2000" b="0" i="1" smtClean="0">
                            <a:latin typeface="Cambria Math" panose="02040503050406030204" pitchFamily="18" charset="0"/>
                            <a:ea typeface="Cambria Math" panose="02040503050406030204" pitchFamily="18" charset="0"/>
                            <a:cs typeface="Times New Roman" panose="02020603050405020304" pitchFamily="18" charset="0"/>
                          </a:rPr>
                          <m:t>𝑚</m:t>
                        </m:r>
                      </m:sub>
                    </m:sSub>
                    <m:r>
                      <a:rPr lang="es-EC" sz="2000" b="0" i="1" smtClean="0">
                        <a:latin typeface="Cambria Math" panose="02040503050406030204" pitchFamily="18" charset="0"/>
                        <a:ea typeface="Cambria Math" panose="02040503050406030204" pitchFamily="18" charset="0"/>
                        <a:cs typeface="Times New Roman" panose="02020603050405020304" pitchFamily="18" charset="0"/>
                      </a:rPr>
                      <m:t>=1</m:t>
                    </m:r>
                    <m:r>
                      <a:rPr lang="es-EC" sz="2000" b="0" i="1" smtClean="0">
                        <a:latin typeface="Cambria Math" panose="02040503050406030204" pitchFamily="18" charset="0"/>
                        <a:ea typeface="Cambria Math" panose="02040503050406030204" pitchFamily="18" charset="0"/>
                        <a:cs typeface="Times New Roman" panose="02020603050405020304" pitchFamily="18" charset="0"/>
                      </a:rPr>
                      <m:t>𝜇</m:t>
                    </m:r>
                    <m:r>
                      <a:rPr lang="es-EC" sz="2000" b="0" i="1" smtClean="0">
                        <a:latin typeface="Cambria Math" panose="02040503050406030204" pitchFamily="18" charset="0"/>
                        <a:ea typeface="Cambria Math" panose="02040503050406030204" pitchFamily="18" charset="0"/>
                        <a:cs typeface="Times New Roman" panose="02020603050405020304" pitchFamily="18" charset="0"/>
                      </a:rPr>
                      <m:t>𝑠</m:t>
                    </m:r>
                  </m:oMath>
                </a14:m>
                <a:r>
                  <a:rPr lang="es-EC" sz="2000" dirty="0">
                    <a:latin typeface="Times New Roman" panose="02020603050405020304" pitchFamily="18" charset="0"/>
                    <a:cs typeface="Times New Roman" panose="02020603050405020304" pitchFamily="18" charset="0"/>
                  </a:rPr>
                  <a:t> y </a:t>
                </a:r>
                <a14:m>
                  <m:oMath xmlns:m="http://schemas.openxmlformats.org/officeDocument/2006/math">
                    <m:sSub>
                      <m:sSubPr>
                        <m:ctrlPr>
                          <a:rPr lang="es-EC" sz="2000" i="1">
                            <a:latin typeface="Cambria Math" panose="02040503050406030204" pitchFamily="18" charset="0"/>
                            <a:ea typeface="Cambria Math" panose="02040503050406030204" pitchFamily="18" charset="0"/>
                            <a:cs typeface="Times New Roman" panose="02020603050405020304" pitchFamily="18" charset="0"/>
                          </a:rPr>
                        </m:ctrlPr>
                      </m:sSubPr>
                      <m:e>
                        <m:r>
                          <a:rPr lang="es-EC" sz="2000" i="1">
                            <a:latin typeface="Cambria Math" panose="02040503050406030204" pitchFamily="18" charset="0"/>
                            <a:ea typeface="Cambria Math" panose="02040503050406030204" pitchFamily="18" charset="0"/>
                            <a:cs typeface="Times New Roman" panose="02020603050405020304" pitchFamily="18" charset="0"/>
                          </a:rPr>
                          <m:t>𝛿</m:t>
                        </m:r>
                      </m:e>
                      <m:sub>
                        <m:r>
                          <a:rPr lang="es-EC" sz="20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s-EC" sz="2000" i="1">
                        <a:latin typeface="Cambria Math" panose="02040503050406030204" pitchFamily="18" charset="0"/>
                        <a:ea typeface="Cambria Math" panose="02040503050406030204" pitchFamily="18" charset="0"/>
                        <a:cs typeface="Times New Roman" panose="02020603050405020304" pitchFamily="18" charset="0"/>
                      </a:rPr>
                      <m:t>=</m:t>
                    </m:r>
                    <m:r>
                      <a:rPr lang="es-EC" sz="2000" b="0" i="1" smtClean="0">
                        <a:latin typeface="Cambria Math" panose="02040503050406030204" pitchFamily="18" charset="0"/>
                        <a:ea typeface="Cambria Math" panose="02040503050406030204" pitchFamily="18" charset="0"/>
                        <a:cs typeface="Times New Roman" panose="02020603050405020304" pitchFamily="18" charset="0"/>
                      </a:rPr>
                      <m:t>0.33</m:t>
                    </m:r>
                    <m:r>
                      <a:rPr lang="es-EC" sz="2000" i="1">
                        <a:latin typeface="Cambria Math" panose="02040503050406030204" pitchFamily="18" charset="0"/>
                        <a:ea typeface="Cambria Math" panose="02040503050406030204" pitchFamily="18" charset="0"/>
                        <a:cs typeface="Times New Roman" panose="02020603050405020304" pitchFamily="18" charset="0"/>
                      </a:rPr>
                      <m:t>𝜇</m:t>
                    </m:r>
                    <m:r>
                      <a:rPr lang="es-EC" sz="2000" i="1">
                        <a:latin typeface="Cambria Math" panose="02040503050406030204" pitchFamily="18" charset="0"/>
                        <a:ea typeface="Cambria Math" panose="02040503050406030204" pitchFamily="18" charset="0"/>
                        <a:cs typeface="Times New Roman" panose="02020603050405020304" pitchFamily="18" charset="0"/>
                      </a:rPr>
                      <m:t>𝑠</m:t>
                    </m:r>
                  </m:oMath>
                </a14:m>
                <a:r>
                  <a:rPr lang="es-EC" sz="2000" dirty="0">
                    <a:latin typeface="Times New Roman" panose="02020603050405020304" pitchFamily="18" charset="0"/>
                    <a:cs typeface="Times New Roman" panose="02020603050405020304" pitchFamily="18" charset="0"/>
                  </a:rPr>
                  <a:t> , respectivamente.</a:t>
                </a:r>
              </a:p>
              <a:p>
                <a:pPr marL="0" indent="0">
                  <a:buNone/>
                </a:pPr>
                <a:r>
                  <a:rPr lang="es-EC" sz="2000" dirty="0">
                    <a:latin typeface="Times New Roman" panose="02020603050405020304" pitchFamily="18" charset="0"/>
                    <a:cs typeface="Times New Roman" panose="02020603050405020304" pitchFamily="18" charset="0"/>
                  </a:rPr>
                  <a:t>	</a:t>
                </a: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p:txBody>
          </p:sp>
        </mc:Choice>
        <mc:Fallback xmlns="">
          <p:sp>
            <p:nvSpPr>
              <p:cNvPr id="8" name="Marcador de contenido 7">
                <a:extLst>
                  <a:ext uri="{FF2B5EF4-FFF2-40B4-BE49-F238E27FC236}">
                    <a16:creationId xmlns:a16="http://schemas.microsoft.com/office/drawing/2014/main" id="{96CB0C29-8122-4657-85E2-3072CF16598B}"/>
                  </a:ext>
                </a:extLst>
              </p:cNvPr>
              <p:cNvSpPr>
                <a:spLocks noGrp="1" noRot="1" noChangeAspect="1" noMove="1" noResize="1" noEditPoints="1" noAdjustHandles="1" noChangeArrowheads="1" noChangeShapeType="1" noTextEdit="1"/>
              </p:cNvSpPr>
              <p:nvPr>
                <p:ph idx="1"/>
              </p:nvPr>
            </p:nvSpPr>
            <p:spPr>
              <a:xfrm>
                <a:off x="457200" y="1876330"/>
                <a:ext cx="8229600" cy="4525963"/>
              </a:xfrm>
              <a:blipFill>
                <a:blip r:embed="rId4"/>
                <a:stretch>
                  <a:fillRect l="-741" t="-809"/>
                </a:stretch>
              </a:blipFill>
            </p:spPr>
            <p:txBody>
              <a:bodyPr/>
              <a:lstStyle/>
              <a:p>
                <a:r>
                  <a:rPr lang="es-EC">
                    <a:noFill/>
                  </a:rPr>
                  <a:t> </a:t>
                </a:r>
              </a:p>
            </p:txBody>
          </p:sp>
        </mc:Fallback>
      </mc:AlternateContent>
      <p:sp>
        <p:nvSpPr>
          <p:cNvPr id="9" name="Rectangle 2">
            <a:extLst>
              <a:ext uri="{FF2B5EF4-FFF2-40B4-BE49-F238E27FC236}">
                <a16:creationId xmlns:a16="http://schemas.microsoft.com/office/drawing/2014/main" id="{8AB5796A-AC27-4348-AAB2-76D063A0B8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a:extLst>
              <a:ext uri="{FF2B5EF4-FFF2-40B4-BE49-F238E27FC236}">
                <a16:creationId xmlns:a16="http://schemas.microsoft.com/office/drawing/2014/main" id="{E7436C1B-2B05-477A-85B0-46F2D8E1C53C}"/>
              </a:ext>
            </a:extLst>
          </p:cNvPr>
          <p:cNvGraphicFramePr>
            <a:graphicFrameLocks noChangeAspect="1"/>
          </p:cNvGraphicFramePr>
          <p:nvPr>
            <p:extLst>
              <p:ext uri="{D42A27DB-BD31-4B8C-83A1-F6EECF244321}">
                <p14:modId xmlns:p14="http://schemas.microsoft.com/office/powerpoint/2010/main" val="633081715"/>
              </p:ext>
            </p:extLst>
          </p:nvPr>
        </p:nvGraphicFramePr>
        <p:xfrm>
          <a:off x="3956112" y="2996952"/>
          <a:ext cx="1155948" cy="648072"/>
        </p:xfrm>
        <a:graphic>
          <a:graphicData uri="http://schemas.openxmlformats.org/presentationml/2006/ole">
            <mc:AlternateContent xmlns:mc="http://schemas.openxmlformats.org/markup-compatibility/2006">
              <mc:Choice xmlns:v="urn:schemas-microsoft-com:vml" Requires="v">
                <p:oleObj spid="_x0000_s1050" name="Equation" r:id="rId5" imgW="710891" imgH="393529" progId="Equation.DSMT4">
                  <p:embed/>
                </p:oleObj>
              </mc:Choice>
              <mc:Fallback>
                <p:oleObj name="Equation" r:id="rId5" imgW="710891" imgH="39352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112" y="2996952"/>
                        <a:ext cx="1155948" cy="648072"/>
                      </a:xfrm>
                      <a:prstGeom prst="rect">
                        <a:avLst/>
                      </a:prstGeom>
                      <a:noFill/>
                    </p:spPr>
                  </p:pic>
                </p:oleObj>
              </mc:Fallback>
            </mc:AlternateContent>
          </a:graphicData>
        </a:graphic>
      </p:graphicFrame>
      <p:sp>
        <p:nvSpPr>
          <p:cNvPr id="16" name="Rectangle 10">
            <a:extLst>
              <a:ext uri="{FF2B5EF4-FFF2-40B4-BE49-F238E27FC236}">
                <a16:creationId xmlns:a16="http://schemas.microsoft.com/office/drawing/2014/main" id="{0D0B8D65-2465-457E-BC24-C86642DF902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a:extLst>
              <a:ext uri="{FF2B5EF4-FFF2-40B4-BE49-F238E27FC236}">
                <a16:creationId xmlns:a16="http://schemas.microsoft.com/office/drawing/2014/main" id="{D35A046E-DF4F-44C4-AE7C-A9C963CBDC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a:extLst>
              <a:ext uri="{FF2B5EF4-FFF2-40B4-BE49-F238E27FC236}">
                <a16:creationId xmlns:a16="http://schemas.microsoft.com/office/drawing/2014/main" id="{28F66617-73AD-46E8-9E42-9CE8E657B9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2314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96CB0C29-8122-4657-85E2-3072CF16598B}"/>
                  </a:ext>
                </a:extLst>
              </p:cNvPr>
              <p:cNvSpPr>
                <a:spLocks noGrp="1"/>
              </p:cNvSpPr>
              <p:nvPr>
                <p:ph idx="1"/>
              </p:nvPr>
            </p:nvSpPr>
            <p:spPr/>
            <p:txBody>
              <a:bodyPr>
                <a:normAutofit/>
              </a:bodyPr>
              <a:lstStyle/>
              <a:p>
                <a:r>
                  <a:rPr lang="es-EC" sz="2000" dirty="0">
                    <a:latin typeface="Times New Roman" panose="02020603050405020304" pitchFamily="18" charset="0"/>
                    <a:cs typeface="Times New Roman" panose="02020603050405020304" pitchFamily="18" charset="0"/>
                  </a:rPr>
                  <a:t>La resolución del radar está determinada por la distancia mínima entre dos objetivos, que pueden ser distinguidos como tal, sin que los ecos del radar que inciden sobre cada uno se superpongan, es por esto que en longitud esta distancia está dada por  </a:t>
                </a:r>
                <a14:m>
                  <m:oMath xmlns:m="http://schemas.openxmlformats.org/officeDocument/2006/math">
                    <m:sSub>
                      <m:sSubPr>
                        <m:ctrlPr>
                          <a:rPr lang="es-EC" sz="2000" i="1" smtClean="0">
                            <a:latin typeface="Cambria Math" panose="02040503050406030204" pitchFamily="18" charset="0"/>
                            <a:cs typeface="Times New Roman" panose="02020603050405020304" pitchFamily="18" charset="0"/>
                          </a:rPr>
                        </m:ctrlPr>
                      </m:sSubPr>
                      <m:e>
                        <m:r>
                          <a:rPr lang="es-EC" sz="2000" b="0" i="1" smtClean="0">
                            <a:latin typeface="Cambria Math" panose="02040503050406030204" pitchFamily="18" charset="0"/>
                            <a:cs typeface="Times New Roman" panose="02020603050405020304" pitchFamily="18" charset="0"/>
                          </a:rPr>
                          <m:t>𝑅</m:t>
                        </m:r>
                      </m:e>
                      <m:sub>
                        <m:r>
                          <a:rPr lang="es-EC" sz="2000" b="0" i="1" smtClean="0">
                            <a:latin typeface="Cambria Math" panose="02040503050406030204" pitchFamily="18" charset="0"/>
                            <a:cs typeface="Times New Roman" panose="02020603050405020304" pitchFamily="18" charset="0"/>
                          </a:rPr>
                          <m:t>𝑑</m:t>
                        </m:r>
                      </m:sub>
                    </m:sSub>
                  </m:oMath>
                </a14:m>
                <a:r>
                  <a:rPr lang="es-EC" sz="2000" dirty="0">
                    <a:latin typeface="Times New Roman" panose="02020603050405020304" pitchFamily="18" charset="0"/>
                    <a:cs typeface="Times New Roman" panose="02020603050405020304" pitchFamily="18" charset="0"/>
                  </a:rPr>
                  <a:t> (Resolución en distancia o longitud), y de la misma forma la resolución azimutal está dada por el ancho azimutal de la antena  , y en elevación por el ancho de haz en elevación </a:t>
                </a:r>
              </a:p>
              <a:p>
                <a:endParaRPr lang="es-EC" sz="2000" dirty="0">
                  <a:latin typeface="Times New Roman" panose="02020603050405020304" pitchFamily="18" charset="0"/>
                  <a:cs typeface="Times New Roman" panose="02020603050405020304" pitchFamily="18" charset="0"/>
                </a:endParaRPr>
              </a:p>
              <a:p>
                <a:endParaRPr lang="es-EC" sz="2000" dirty="0">
                  <a:latin typeface="Times New Roman" panose="02020603050405020304" pitchFamily="18" charset="0"/>
                  <a:cs typeface="Times New Roman" panose="02020603050405020304" pitchFamily="18" charset="0"/>
                </a:endParaRPr>
              </a:p>
            </p:txBody>
          </p:sp>
        </mc:Choice>
        <mc:Fallback xmlns="">
          <p:sp>
            <p:nvSpPr>
              <p:cNvPr id="8" name="Marcador de contenido 7">
                <a:extLst>
                  <a:ext uri="{FF2B5EF4-FFF2-40B4-BE49-F238E27FC236}">
                    <a16:creationId xmlns:a16="http://schemas.microsoft.com/office/drawing/2014/main" id="{96CB0C29-8122-4657-85E2-3072CF16598B}"/>
                  </a:ext>
                </a:extLst>
              </p:cNvPr>
              <p:cNvSpPr>
                <a:spLocks noGrp="1" noRot="1" noChangeAspect="1" noMove="1" noResize="1" noEditPoints="1" noAdjustHandles="1" noChangeArrowheads="1" noChangeShapeType="1" noTextEdit="1"/>
              </p:cNvSpPr>
              <p:nvPr>
                <p:ph idx="1"/>
              </p:nvPr>
            </p:nvSpPr>
            <p:spPr>
              <a:blipFill>
                <a:blip r:embed="rId4"/>
                <a:stretch>
                  <a:fillRect l="-667" t="-809" r="-1333"/>
                </a:stretch>
              </a:blipFill>
            </p:spPr>
            <p:txBody>
              <a:bodyPr/>
              <a:lstStyle/>
              <a:p>
                <a:r>
                  <a:rPr lang="es-EC">
                    <a:noFill/>
                  </a:rPr>
                  <a:t> </a:t>
                </a:r>
              </a:p>
            </p:txBody>
          </p:sp>
        </mc:Fallback>
      </mc:AlternateContent>
      <p:sp>
        <p:nvSpPr>
          <p:cNvPr id="9" name="Rectangle 2">
            <a:extLst>
              <a:ext uri="{FF2B5EF4-FFF2-40B4-BE49-F238E27FC236}">
                <a16:creationId xmlns:a16="http://schemas.microsoft.com/office/drawing/2014/main" id="{8AB5796A-AC27-4348-AAB2-76D063A0B8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a:extLst>
              <a:ext uri="{FF2B5EF4-FFF2-40B4-BE49-F238E27FC236}">
                <a16:creationId xmlns:a16="http://schemas.microsoft.com/office/drawing/2014/main" id="{E7436C1B-2B05-477A-85B0-46F2D8E1C53C}"/>
              </a:ext>
            </a:extLst>
          </p:cNvPr>
          <p:cNvGraphicFramePr>
            <a:graphicFrameLocks noChangeAspect="1"/>
          </p:cNvGraphicFramePr>
          <p:nvPr>
            <p:extLst>
              <p:ext uri="{D42A27DB-BD31-4B8C-83A1-F6EECF244321}">
                <p14:modId xmlns:p14="http://schemas.microsoft.com/office/powerpoint/2010/main" val="1536047051"/>
              </p:ext>
            </p:extLst>
          </p:nvPr>
        </p:nvGraphicFramePr>
        <p:xfrm>
          <a:off x="3779912" y="3539145"/>
          <a:ext cx="1155948" cy="648072"/>
        </p:xfrm>
        <a:graphic>
          <a:graphicData uri="http://schemas.openxmlformats.org/presentationml/2006/ole">
            <mc:AlternateContent xmlns:mc="http://schemas.openxmlformats.org/markup-compatibility/2006">
              <mc:Choice xmlns:v="urn:schemas-microsoft-com:vml" Requires="v">
                <p:oleObj spid="_x0000_s2065" name="Equation" r:id="rId5" imgW="710891" imgH="393529" progId="Equation.DSMT4">
                  <p:embed/>
                </p:oleObj>
              </mc:Choice>
              <mc:Fallback>
                <p:oleObj name="Equation" r:id="rId5" imgW="710891" imgH="393529" progId="Equation.DSMT4">
                  <p:embed/>
                  <p:pic>
                    <p:nvPicPr>
                      <p:cNvPr id="10" name="Objeto 9">
                        <a:extLst>
                          <a:ext uri="{FF2B5EF4-FFF2-40B4-BE49-F238E27FC236}">
                            <a16:creationId xmlns:a16="http://schemas.microsoft.com/office/drawing/2014/main" id="{E7436C1B-2B05-477A-85B0-46F2D8E1C5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539145"/>
                        <a:ext cx="1155948" cy="648072"/>
                      </a:xfrm>
                      <a:prstGeom prst="rect">
                        <a:avLst/>
                      </a:prstGeom>
                      <a:noFill/>
                    </p:spPr>
                  </p:pic>
                </p:oleObj>
              </mc:Fallback>
            </mc:AlternateContent>
          </a:graphicData>
        </a:graphic>
      </p:graphicFrame>
      <p:pic>
        <p:nvPicPr>
          <p:cNvPr id="17" name="Imagen 16" descr="C:\Users\nando\Desktop\bf5171f4-391f-45d1-9d23-7bebcf2ee3c2.jpg">
            <a:extLst>
              <a:ext uri="{FF2B5EF4-FFF2-40B4-BE49-F238E27FC236}">
                <a16:creationId xmlns:a16="http://schemas.microsoft.com/office/drawing/2014/main" id="{50BED946-4A04-431C-9D78-2EFB50E4C20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249103" y="4253536"/>
            <a:ext cx="5149850" cy="2349500"/>
          </a:xfrm>
          <a:prstGeom prst="rect">
            <a:avLst/>
          </a:prstGeom>
          <a:noFill/>
          <a:ln>
            <a:noFill/>
          </a:ln>
        </p:spPr>
      </p:pic>
    </p:spTree>
    <p:extLst>
      <p:ext uri="{BB962C8B-B14F-4D97-AF65-F5344CB8AC3E}">
        <p14:creationId xmlns:p14="http://schemas.microsoft.com/office/powerpoint/2010/main" val="301834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a:extLst>
              <a:ext uri="{FF2B5EF4-FFF2-40B4-BE49-F238E27FC236}">
                <a16:creationId xmlns:a16="http://schemas.microsoft.com/office/drawing/2014/main" id="{8AB5796A-AC27-4348-AAB2-76D063A0B8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Marcador de contenido 10">
            <a:extLst>
              <a:ext uri="{FF2B5EF4-FFF2-40B4-BE49-F238E27FC236}">
                <a16:creationId xmlns:a16="http://schemas.microsoft.com/office/drawing/2014/main" id="{1B995846-C14B-42E3-9526-B9E1454C8993}"/>
              </a:ext>
            </a:extLst>
          </p:cNvPr>
          <p:cNvPicPr>
            <a:picLocks noGrp="1"/>
          </p:cNvPicPr>
          <p:nvPr>
            <p:ph idx="1"/>
          </p:nvPr>
        </p:nvPicPr>
        <p:blipFill>
          <a:blip r:embed="rId4"/>
          <a:stretch>
            <a:fillRect/>
          </a:stretch>
        </p:blipFill>
        <p:spPr>
          <a:xfrm>
            <a:off x="1752773" y="1365458"/>
            <a:ext cx="5685272" cy="2952328"/>
          </a:xfrm>
          <a:prstGeom prst="rect">
            <a:avLst/>
          </a:prstGeom>
        </p:spPr>
      </p:pic>
      <p:pic>
        <p:nvPicPr>
          <p:cNvPr id="12" name="Imagen 11">
            <a:extLst>
              <a:ext uri="{FF2B5EF4-FFF2-40B4-BE49-F238E27FC236}">
                <a16:creationId xmlns:a16="http://schemas.microsoft.com/office/drawing/2014/main" id="{803F6E5E-63B5-4EF4-81D0-4D0B21A20F2E}"/>
              </a:ext>
            </a:extLst>
          </p:cNvPr>
          <p:cNvPicPr/>
          <p:nvPr/>
        </p:nvPicPr>
        <p:blipFill>
          <a:blip r:embed="rId5"/>
          <a:stretch>
            <a:fillRect/>
          </a:stretch>
        </p:blipFill>
        <p:spPr>
          <a:xfrm>
            <a:off x="1984798" y="4581128"/>
            <a:ext cx="5423535" cy="1066800"/>
          </a:xfrm>
          <a:prstGeom prst="rect">
            <a:avLst/>
          </a:prstGeom>
        </p:spPr>
      </p:pic>
      <p:sp>
        <p:nvSpPr>
          <p:cNvPr id="4" name="Rectangle 2">
            <a:extLst>
              <a:ext uri="{FF2B5EF4-FFF2-40B4-BE49-F238E27FC236}">
                <a16:creationId xmlns:a16="http://schemas.microsoft.com/office/drawing/2014/main" id="{2794CCB8-0D08-43CB-AD68-D6D0E009C9DE}"/>
              </a:ext>
            </a:extLst>
          </p:cNvPr>
          <p:cNvSpPr>
            <a:spLocks noChangeArrowheads="1"/>
          </p:cNvSpPr>
          <p:nvPr/>
        </p:nvSpPr>
        <p:spPr bwMode="auto">
          <a:xfrm>
            <a:off x="-228619" y="35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id="{E9936AF5-03F1-4128-BD85-52C6297C7A6F}"/>
              </a:ext>
            </a:extLst>
          </p:cNvPr>
          <p:cNvGraphicFramePr>
            <a:graphicFrameLocks noChangeAspect="1"/>
          </p:cNvGraphicFramePr>
          <p:nvPr>
            <p:extLst>
              <p:ext uri="{D42A27DB-BD31-4B8C-83A1-F6EECF244321}">
                <p14:modId xmlns:p14="http://schemas.microsoft.com/office/powerpoint/2010/main" val="2456337404"/>
              </p:ext>
            </p:extLst>
          </p:nvPr>
        </p:nvGraphicFramePr>
        <p:xfrm>
          <a:off x="7603724" y="2709028"/>
          <a:ext cx="1303338" cy="1038225"/>
        </p:xfrm>
        <a:graphic>
          <a:graphicData uri="http://schemas.openxmlformats.org/presentationml/2006/ole">
            <mc:AlternateContent xmlns:mc="http://schemas.openxmlformats.org/markup-compatibility/2006">
              <mc:Choice xmlns:v="urn:schemas-microsoft-com:vml" Requires="v">
                <p:oleObj spid="_x0000_s4119" name="Equation" r:id="rId6" imgW="1295280" imgH="1066680" progId="Equation.DSMT4">
                  <p:embed/>
                </p:oleObj>
              </mc:Choice>
              <mc:Fallback>
                <p:oleObj name="Equation" r:id="rId6" imgW="1295280" imgH="1066680" progId="Equation.DSMT4">
                  <p:embed/>
                  <p:pic>
                    <p:nvPicPr>
                      <p:cNvPr id="0" name="Object 1"/>
                      <p:cNvPicPr>
                        <a:picLocks noChangeAspect="1" noChangeArrowheads="1"/>
                      </p:cNvPicPr>
                      <p:nvPr/>
                    </p:nvPicPr>
                    <p:blipFill>
                      <a:blip r:embed="rId7"/>
                      <a:srcRect/>
                      <a:stretch>
                        <a:fillRect/>
                      </a:stretch>
                    </p:blipFill>
                    <p:spPr bwMode="auto">
                      <a:xfrm>
                        <a:off x="7603724" y="2709028"/>
                        <a:ext cx="1303338"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o 12">
            <a:extLst>
              <a:ext uri="{FF2B5EF4-FFF2-40B4-BE49-F238E27FC236}">
                <a16:creationId xmlns:a16="http://schemas.microsoft.com/office/drawing/2014/main" id="{BCB7565B-630B-4E7F-85F8-EA4FCAC6AD30}"/>
              </a:ext>
            </a:extLst>
          </p:cNvPr>
          <p:cNvGraphicFramePr>
            <a:graphicFrameLocks noChangeAspect="1"/>
          </p:cNvGraphicFramePr>
          <p:nvPr>
            <p:extLst>
              <p:ext uri="{D42A27DB-BD31-4B8C-83A1-F6EECF244321}">
                <p14:modId xmlns:p14="http://schemas.microsoft.com/office/powerpoint/2010/main" val="2345477441"/>
              </p:ext>
            </p:extLst>
          </p:nvPr>
        </p:nvGraphicFramePr>
        <p:xfrm>
          <a:off x="7867650" y="3943350"/>
          <a:ext cx="895350" cy="196850"/>
        </p:xfrm>
        <a:graphic>
          <a:graphicData uri="http://schemas.openxmlformats.org/presentationml/2006/ole">
            <mc:AlternateContent xmlns:mc="http://schemas.openxmlformats.org/markup-compatibility/2006">
              <mc:Choice xmlns:v="urn:schemas-microsoft-com:vml" Requires="v">
                <p:oleObj spid="_x0000_s4120" name="Equation" r:id="rId8" imgW="888840" imgH="203040" progId="Equation.DSMT4">
                  <p:embed/>
                </p:oleObj>
              </mc:Choice>
              <mc:Fallback>
                <p:oleObj name="Equation" r:id="rId8" imgW="888840" imgH="203040" progId="Equation.DSMT4">
                  <p:embed/>
                  <p:pic>
                    <p:nvPicPr>
                      <p:cNvPr id="6" name="Objeto 5">
                        <a:extLst>
                          <a:ext uri="{FF2B5EF4-FFF2-40B4-BE49-F238E27FC236}">
                            <a16:creationId xmlns:a16="http://schemas.microsoft.com/office/drawing/2014/main" id="{E9936AF5-03F1-4128-BD85-52C6297C7A6F}"/>
                          </a:ext>
                        </a:extLst>
                      </p:cNvPr>
                      <p:cNvPicPr>
                        <a:picLocks noChangeAspect="1" noChangeArrowheads="1"/>
                      </p:cNvPicPr>
                      <p:nvPr/>
                    </p:nvPicPr>
                    <p:blipFill>
                      <a:blip r:embed="rId9"/>
                      <a:srcRect/>
                      <a:stretch>
                        <a:fillRect/>
                      </a:stretch>
                    </p:blipFill>
                    <p:spPr bwMode="auto">
                      <a:xfrm>
                        <a:off x="7867650" y="3943350"/>
                        <a:ext cx="895350" cy="19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7193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1239</Words>
  <Application>Microsoft Office PowerPoint</Application>
  <PresentationFormat>Presentación en pantalla (4:3)</PresentationFormat>
  <Paragraphs>198</Paragraphs>
  <Slides>33</Slides>
  <Notes>32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Calibri</vt:lpstr>
      <vt:lpstr>Cambria Math</vt:lpstr>
      <vt:lpstr>Times New Roman</vt:lpstr>
      <vt:lpstr>Wingdings</vt:lpstr>
      <vt:lpstr>Tema de Office</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TOSTI</dc:creator>
  <cp:lastModifiedBy>Marcelo Ortiz</cp:lastModifiedBy>
  <cp:revision>41</cp:revision>
  <dcterms:created xsi:type="dcterms:W3CDTF">2019-06-18T23:15:41Z</dcterms:created>
  <dcterms:modified xsi:type="dcterms:W3CDTF">2019-07-02T04:48:14Z</dcterms:modified>
</cp:coreProperties>
</file>