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7">
  <p:sldMasterIdLst>
    <p:sldMasterId id="2147483660" r:id="rId1"/>
    <p:sldMasterId id="2147483673" r:id="rId2"/>
    <p:sldMasterId id="2147483685" r:id="rId3"/>
    <p:sldMasterId id="2147483698" r:id="rId4"/>
  </p:sldMasterIdLst>
  <p:notesMasterIdLst>
    <p:notesMasterId r:id="rId45"/>
  </p:notesMasterIdLst>
  <p:handoutMasterIdLst>
    <p:handoutMasterId r:id="rId46"/>
  </p:handoutMasterIdLst>
  <p:sldIdLst>
    <p:sldId id="664" r:id="rId5"/>
    <p:sldId id="598" r:id="rId6"/>
    <p:sldId id="599" r:id="rId7"/>
    <p:sldId id="492" r:id="rId8"/>
    <p:sldId id="615" r:id="rId9"/>
    <p:sldId id="600" r:id="rId10"/>
    <p:sldId id="602" r:id="rId11"/>
    <p:sldId id="610" r:id="rId12"/>
    <p:sldId id="604" r:id="rId13"/>
    <p:sldId id="611" r:id="rId14"/>
    <p:sldId id="613" r:id="rId15"/>
    <p:sldId id="614" r:id="rId16"/>
    <p:sldId id="616" r:id="rId17"/>
    <p:sldId id="643" r:id="rId18"/>
    <p:sldId id="644" r:id="rId19"/>
    <p:sldId id="646" r:id="rId20"/>
    <p:sldId id="645" r:id="rId21"/>
    <p:sldId id="648" r:id="rId22"/>
    <p:sldId id="649" r:id="rId23"/>
    <p:sldId id="605" r:id="rId24"/>
    <p:sldId id="624" r:id="rId25"/>
    <p:sldId id="638" r:id="rId26"/>
    <p:sldId id="650" r:id="rId27"/>
    <p:sldId id="651" r:id="rId28"/>
    <p:sldId id="606" r:id="rId29"/>
    <p:sldId id="658" r:id="rId30"/>
    <p:sldId id="652" r:id="rId31"/>
    <p:sldId id="653" r:id="rId32"/>
    <p:sldId id="654" r:id="rId33"/>
    <p:sldId id="656" r:id="rId34"/>
    <p:sldId id="660" r:id="rId35"/>
    <p:sldId id="662" r:id="rId36"/>
    <p:sldId id="607" r:id="rId37"/>
    <p:sldId id="621" r:id="rId38"/>
    <p:sldId id="622" r:id="rId39"/>
    <p:sldId id="663" r:id="rId40"/>
    <p:sldId id="623" r:id="rId41"/>
    <p:sldId id="608" r:id="rId42"/>
    <p:sldId id="620" r:id="rId43"/>
    <p:sldId id="486" r:id="rId44"/>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EC"/>
    <a:srgbClr val="4F81BD"/>
    <a:srgbClr val="CACF8B"/>
    <a:srgbClr val="85192B"/>
    <a:srgbClr val="FF8001"/>
    <a:srgbClr val="E3DE00"/>
    <a:srgbClr val="FFC000"/>
    <a:srgbClr val="DA0000"/>
    <a:srgbClr val="0065B0"/>
    <a:srgbClr val="FF6D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5900" autoAdjust="0"/>
  </p:normalViewPr>
  <p:slideViewPr>
    <p:cSldViewPr snapToGrid="0" snapToObjects="1">
      <p:cViewPr varScale="1">
        <p:scale>
          <a:sx n="86" d="100"/>
          <a:sy n="86" d="100"/>
        </p:scale>
        <p:origin x="1243" y="62"/>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Interfaz Gráfica</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DE17C91-16EC-4AD7-91C4-3A6F54CBE5DA}">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gm:t>
    </dgm:pt>
    <dgm:pt modelId="{B2BAC3A1-CD2E-4A83-87AC-5CC444946160}" type="parTrans" cxnId="{BAF64AAD-8357-486E-B3C7-46F579D9DDB8}">
      <dgm:prSet/>
      <dgm:spPr/>
      <dgm:t>
        <a:bodyPr/>
        <a:lstStyle/>
        <a:p>
          <a:endParaRPr lang="es-EC"/>
        </a:p>
      </dgm:t>
    </dgm:pt>
    <dgm:pt modelId="{EA96D60F-21EE-4555-8F90-C7D39B79EAA6}" type="sibTrans" cxnId="{BAF64AAD-8357-486E-B3C7-46F579D9DDB8}">
      <dgm:prSet/>
      <dgm:spPr/>
      <dgm:t>
        <a:bodyPr/>
        <a:lstStyle/>
        <a:p>
          <a:endParaRPr lang="es-EC"/>
        </a:p>
      </dgm:t>
    </dgm:pt>
    <dgm:pt modelId="{3E27CE17-68B2-40A0-BD6E-294C65856C41}">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8EDEBFDA-F331-476E-8C7F-940F9622B9A6}" type="parTrans" cxnId="{E526F65F-5DBC-4CD1-9507-233A499F3167}">
      <dgm:prSet/>
      <dgm:spPr/>
      <dgm:t>
        <a:bodyPr/>
        <a:lstStyle/>
        <a:p>
          <a:endParaRPr lang="es-EC"/>
        </a:p>
      </dgm:t>
    </dgm:pt>
    <dgm:pt modelId="{4E38E0BE-ED81-4A73-ABBF-F744511D0ED1}" type="sibTrans" cxnId="{E526F65F-5DBC-4CD1-9507-233A499F3167}">
      <dgm:prSet/>
      <dgm:spPr/>
      <dgm:t>
        <a:bodyPr/>
        <a:lstStyle/>
        <a:p>
          <a:endParaRPr lang="es-EC"/>
        </a:p>
      </dgm:t>
    </dgm:pt>
    <dgm:pt modelId="{2716642D-DE03-4CD8-9A2B-FE84F32DF8C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4FCBA584-E512-45DD-9C3A-6E80E8212C01}" type="parTrans" cxnId="{8E1C28AD-155C-44CF-80A6-FCCFC8002206}">
      <dgm:prSet/>
      <dgm:spPr/>
      <dgm:t>
        <a:bodyPr/>
        <a:lstStyle/>
        <a:p>
          <a:endParaRPr lang="es-EC"/>
        </a:p>
      </dgm:t>
    </dgm:pt>
    <dgm:pt modelId="{9ECAE1D0-9798-4AD8-B624-C5CAB24FFFCC}" type="sibTrans" cxnId="{8E1C28AD-155C-44CF-80A6-FCCFC8002206}">
      <dgm:prSet/>
      <dgm:spPr/>
      <dgm:t>
        <a:bodyPr/>
        <a:lstStyle/>
        <a:p>
          <a:endParaRPr lang="es-EC"/>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05626F5B-6929-42D4-986E-0593D663679C}" type="pres">
      <dgm:prSet presAssocID="{BDE17C91-16EC-4AD7-91C4-3A6F54CBE5DA}" presName="text_4" presStyleLbl="node1" presStyleIdx="3" presStyleCnt="7">
        <dgm:presLayoutVars>
          <dgm:bulletEnabled val="1"/>
        </dgm:presLayoutVars>
      </dgm:prSet>
      <dgm:spPr/>
    </dgm:pt>
    <dgm:pt modelId="{30317B21-B290-4ED1-8F3B-77711C5CEE5D}" type="pres">
      <dgm:prSet presAssocID="{BDE17C91-16EC-4AD7-91C4-3A6F54CBE5DA}" presName="accent_4" presStyleCnt="0"/>
      <dgm:spPr/>
    </dgm:pt>
    <dgm:pt modelId="{2EDA1B23-5124-4BC5-A5CB-9F5F7DAC79F1}" type="pres">
      <dgm:prSet presAssocID="{BDE17C91-16EC-4AD7-91C4-3A6F54CBE5DA}" presName="accentRepeatNode" presStyleLbl="solidFgAcc1" presStyleIdx="3" presStyleCnt="7"/>
      <dgm:spPr>
        <a:ln>
          <a:solidFill>
            <a:schemeClr val="bg2">
              <a:lumMod val="60000"/>
              <a:lumOff val="40000"/>
            </a:schemeClr>
          </a:solidFill>
        </a:ln>
      </dgm:spPr>
    </dgm:pt>
    <dgm:pt modelId="{420664EF-345F-488A-A987-DE6E99FE036D}" type="pres">
      <dgm:prSet presAssocID="{3E27CE17-68B2-40A0-BD6E-294C65856C41}" presName="text_5" presStyleLbl="node1" presStyleIdx="4" presStyleCnt="7">
        <dgm:presLayoutVars>
          <dgm:bulletEnabled val="1"/>
        </dgm:presLayoutVars>
      </dgm:prSet>
      <dgm:spPr/>
    </dgm:pt>
    <dgm:pt modelId="{F92F7135-0B28-4959-8D72-7187C96DC009}" type="pres">
      <dgm:prSet presAssocID="{3E27CE17-68B2-40A0-BD6E-294C65856C41}" presName="accent_5" presStyleCnt="0"/>
      <dgm:spPr/>
    </dgm:pt>
    <dgm:pt modelId="{170BC2C3-7A7D-4A73-9478-8F60D22C13FF}" type="pres">
      <dgm:prSet presAssocID="{3E27CE17-68B2-40A0-BD6E-294C65856C41}" presName="accentRepeatNode" presStyleLbl="solidFgAcc1" presStyleIdx="4" presStyleCnt="7"/>
      <dgm:spPr>
        <a:ln>
          <a:solidFill>
            <a:schemeClr val="bg2">
              <a:lumMod val="60000"/>
              <a:lumOff val="40000"/>
            </a:schemeClr>
          </a:solidFill>
        </a:ln>
      </dgm:spPr>
    </dgm:pt>
    <dgm:pt modelId="{B2A9F460-0AF9-406E-B591-E2D4799DA792}" type="pres">
      <dgm:prSet presAssocID="{2716642D-DE03-4CD8-9A2B-FE84F32DF8C7}" presName="text_6" presStyleLbl="node1" presStyleIdx="5" presStyleCnt="7">
        <dgm:presLayoutVars>
          <dgm:bulletEnabled val="1"/>
        </dgm:presLayoutVars>
      </dgm:prSet>
      <dgm:spPr/>
    </dgm:pt>
    <dgm:pt modelId="{DD35E8BF-6568-4753-9139-DF11DF0F5C4C}" type="pres">
      <dgm:prSet presAssocID="{2716642D-DE03-4CD8-9A2B-FE84F32DF8C7}" presName="accent_6" presStyleCnt="0"/>
      <dgm:spPr/>
    </dgm:pt>
    <dgm:pt modelId="{1E9267BE-5891-4197-A111-5EA3EFE18367}" type="pres">
      <dgm:prSet presAssocID="{2716642D-DE03-4CD8-9A2B-FE84F32DF8C7}" presName="accentRepeatNode" presStyleLbl="solidFgAcc1" presStyleIdx="5" presStyleCnt="7"/>
      <dgm:spPr>
        <a:ln>
          <a:solidFill>
            <a:schemeClr val="bg2">
              <a:lumMod val="60000"/>
              <a:lumOff val="40000"/>
            </a:schemeClr>
          </a:solidFill>
        </a:ln>
      </dgm:spPr>
    </dgm:pt>
    <dgm:pt modelId="{DF6A7AC1-4B0B-49B4-8E2D-1F6F4BC5B234}" type="pres">
      <dgm:prSet presAssocID="{C21948AF-7B81-4B1F-857C-0A2C1AD70540}" presName="text_7" presStyleLbl="node1" presStyleIdx="6" presStyleCnt="7">
        <dgm:presLayoutVars>
          <dgm:bulletEnabled val="1"/>
        </dgm:presLayoutVars>
      </dgm:prSet>
      <dgm:spPr/>
    </dgm:pt>
    <dgm:pt modelId="{5CAEE0C7-9A2B-4820-9307-2447B724C77F}" type="pres">
      <dgm:prSet presAssocID="{C21948AF-7B81-4B1F-857C-0A2C1AD70540}" presName="accent_7" presStyleCnt="0"/>
      <dgm:spPr/>
    </dgm:pt>
    <dgm:pt modelId="{821D6C80-F193-4E53-B884-6856DAF90579}" type="pres">
      <dgm:prSet presAssocID="{C21948AF-7B81-4B1F-857C-0A2C1AD70540}" presName="accentRepeatNode" presStyleLbl="solidFgAcc1" presStyleIdx="6" presStyleCnt="7"/>
      <dgm:spPr>
        <a:solidFill>
          <a:schemeClr val="tx1"/>
        </a:solidFill>
        <a:ln>
          <a:solidFill>
            <a:schemeClr val="tx1"/>
          </a:solidFill>
        </a:ln>
      </dgm:spPr>
    </dgm:pt>
  </dgm:ptLst>
  <dgm:cxnL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E526F65F-5DBC-4CD1-9507-233A499F3167}" srcId="{5A08616C-3A18-46CD-9CA0-74089D2BCFF2}" destId="{3E27CE17-68B2-40A0-BD6E-294C65856C41}" srcOrd="4" destOrd="0" parTransId="{8EDEBFDA-F331-476E-8C7F-940F9622B9A6}" sibTransId="{4E38E0BE-ED81-4A73-ABBF-F744511D0ED1}"/>
    <dgm:cxn modelId="{33426865-1636-43DF-A475-A12C4FFF3E93}" type="presOf" srcId="{3B6EA3EF-4137-418C-9FB7-DB524A832EC1}" destId="{9A9E09C1-840B-4A81-91E9-935D8E10CE8A}" srcOrd="0" destOrd="0" presId="urn:microsoft.com/office/officeart/2008/layout/VerticalCurvedList"/>
    <dgm:cxn modelId="{C4E8B852-A411-472B-A737-4CBDEF00D0CB}" type="presOf" srcId="{3E27CE17-68B2-40A0-BD6E-294C65856C41}" destId="{420664EF-345F-488A-A987-DE6E99FE036D}" srcOrd="0" destOrd="0" presId="urn:microsoft.com/office/officeart/2008/layout/VerticalCurvedList"/>
    <dgm:cxn modelId="{F8CC5F54-0B5E-4025-BF65-4B711F93DF65}" type="presOf" srcId="{C21948AF-7B81-4B1F-857C-0A2C1AD70540}" destId="{DF6A7AC1-4B0B-49B4-8E2D-1F6F4BC5B234}"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30BB8899-FE49-491E-A656-68E15AE5E38C}" type="presOf" srcId="{BDE17C91-16EC-4AD7-91C4-3A6F54CBE5DA}" destId="{05626F5B-6929-42D4-986E-0593D663679C}" srcOrd="0" destOrd="0" presId="urn:microsoft.com/office/officeart/2008/layout/VerticalCurvedList"/>
    <dgm:cxn modelId="{8E1C28AD-155C-44CF-80A6-FCCFC8002206}" srcId="{5A08616C-3A18-46CD-9CA0-74089D2BCFF2}" destId="{2716642D-DE03-4CD8-9A2B-FE84F32DF8C7}" srcOrd="5" destOrd="0" parTransId="{4FCBA584-E512-45DD-9C3A-6E80E8212C01}" sibTransId="{9ECAE1D0-9798-4AD8-B624-C5CAB24FFFCC}"/>
    <dgm:cxn modelId="{BAF64AAD-8357-486E-B3C7-46F579D9DDB8}" srcId="{5A08616C-3A18-46CD-9CA0-74089D2BCFF2}" destId="{BDE17C91-16EC-4AD7-91C4-3A6F54CBE5DA}" srcOrd="3" destOrd="0" parTransId="{B2BAC3A1-CD2E-4A83-87AC-5CC444946160}" sibTransId="{EA96D60F-21EE-4555-8F90-C7D39B79EAA6}"/>
    <dgm:cxn modelId="{A98011AF-FC29-448F-9FFB-54F25410315D}" type="presOf" srcId="{0B969C05-367E-48AB-96A1-4BCD17977249}" destId="{AD8AAFF1-673A-4C9C-A631-116EC80665F1}" srcOrd="0" destOrd="0" presId="urn:microsoft.com/office/officeart/2008/layout/VerticalCurvedList"/>
    <dgm:cxn modelId="{DEB9F3E2-3AF6-4E84-8F5F-E8CFBB29246E}" type="presOf" srcId="{2D97240B-C4F0-4947-A66C-A320C840F78F}" destId="{FF4F1B22-371E-4D38-8B6D-38870D0A9A4F}" srcOrd="0" destOrd="0" presId="urn:microsoft.com/office/officeart/2008/layout/VerticalCurvedList"/>
    <dgm:cxn modelId="{CBB4C5E9-CC89-4F27-9F33-A25E8DCB533E}" type="presOf" srcId="{2716642D-DE03-4CD8-9A2B-FE84F32DF8C7}" destId="{B2A9F460-0AF9-406E-B591-E2D4799DA792}"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91DC557B-DBEA-43C7-A74D-67799ABFF4FA}" type="presParOf" srcId="{0AC0DB7A-C3DB-4D1A-9839-7032510A1FDF}" destId="{05626F5B-6929-42D4-986E-0593D663679C}" srcOrd="7" destOrd="0" presId="urn:microsoft.com/office/officeart/2008/layout/VerticalCurvedList"/>
    <dgm:cxn modelId="{0F14C74A-5437-488D-810A-FC877E407363}" type="presParOf" srcId="{0AC0DB7A-C3DB-4D1A-9839-7032510A1FDF}" destId="{30317B21-B290-4ED1-8F3B-77711C5CEE5D}" srcOrd="8" destOrd="0" presId="urn:microsoft.com/office/officeart/2008/layout/VerticalCurvedList"/>
    <dgm:cxn modelId="{C691BC30-6F30-4901-B5DF-268609C85555}" type="presParOf" srcId="{30317B21-B290-4ED1-8F3B-77711C5CEE5D}" destId="{2EDA1B23-5124-4BC5-A5CB-9F5F7DAC79F1}" srcOrd="0" destOrd="0" presId="urn:microsoft.com/office/officeart/2008/layout/VerticalCurvedList"/>
    <dgm:cxn modelId="{16820E8A-E08B-460A-9944-76DD92B881E3}" type="presParOf" srcId="{0AC0DB7A-C3DB-4D1A-9839-7032510A1FDF}" destId="{420664EF-345F-488A-A987-DE6E99FE036D}" srcOrd="9" destOrd="0" presId="urn:microsoft.com/office/officeart/2008/layout/VerticalCurvedList"/>
    <dgm:cxn modelId="{011ABB7D-37F8-482C-88C1-885EE08D421C}" type="presParOf" srcId="{0AC0DB7A-C3DB-4D1A-9839-7032510A1FDF}" destId="{F92F7135-0B28-4959-8D72-7187C96DC009}" srcOrd="10" destOrd="0" presId="urn:microsoft.com/office/officeart/2008/layout/VerticalCurvedList"/>
    <dgm:cxn modelId="{93E39116-B903-4009-BB4B-F90A95341215}" type="presParOf" srcId="{F92F7135-0B28-4959-8D72-7187C96DC009}" destId="{170BC2C3-7A7D-4A73-9478-8F60D22C13FF}" srcOrd="0" destOrd="0" presId="urn:microsoft.com/office/officeart/2008/layout/VerticalCurvedList"/>
    <dgm:cxn modelId="{C9C9352E-EE10-4E37-9604-2126FA8C18CB}" type="presParOf" srcId="{0AC0DB7A-C3DB-4D1A-9839-7032510A1FDF}" destId="{B2A9F460-0AF9-406E-B591-E2D4799DA792}" srcOrd="11" destOrd="0" presId="urn:microsoft.com/office/officeart/2008/layout/VerticalCurvedList"/>
    <dgm:cxn modelId="{C57402B5-BF21-4008-9CB8-E782A008D3BB}" type="presParOf" srcId="{0AC0DB7A-C3DB-4D1A-9839-7032510A1FDF}" destId="{DD35E8BF-6568-4753-9139-DF11DF0F5C4C}" srcOrd="12" destOrd="0" presId="urn:microsoft.com/office/officeart/2008/layout/VerticalCurvedList"/>
    <dgm:cxn modelId="{C7152B49-B8AF-4051-8465-3B11611BA767}" type="presParOf" srcId="{DD35E8BF-6568-4753-9139-DF11DF0F5C4C}" destId="{1E9267BE-5891-4197-A111-5EA3EFE18367}" srcOrd="0" destOrd="0" presId="urn:microsoft.com/office/officeart/2008/layout/VerticalCurvedList"/>
    <dgm:cxn modelId="{A940DADF-ADBF-4B75-87F5-C32F1AD5DD62}" type="presParOf" srcId="{0AC0DB7A-C3DB-4D1A-9839-7032510A1FDF}" destId="{DF6A7AC1-4B0B-49B4-8E2D-1F6F4BC5B234}" srcOrd="13" destOrd="0" presId="urn:microsoft.com/office/officeart/2008/layout/VerticalCurvedList"/>
    <dgm:cxn modelId="{A9C7BD19-19FA-455B-9EBA-AAE867A28EE4}" type="presParOf" srcId="{0AC0DB7A-C3DB-4D1A-9839-7032510A1FDF}" destId="{5CAEE0C7-9A2B-4820-9307-2447B724C77F}" srcOrd="14" destOrd="0" presId="urn:microsoft.com/office/officeart/2008/layout/VerticalCurvedList"/>
    <dgm:cxn modelId="{264570D8-F8B0-4B75-8A8C-5D98F799696A}" type="presParOf" srcId="{5CAEE0C7-9A2B-4820-9307-2447B724C77F}" destId="{821D6C80-F193-4E53-B884-6856DAF9057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w="28575"/>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solidFill>
          <a:schemeClr val="tx1"/>
        </a:solidFill>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ln>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ln>
          <a:solidFill>
            <a:schemeClr val="bg2">
              <a:lumMod val="60000"/>
              <a:lumOff val="40000"/>
            </a:schemeClr>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ln>
          <a:solidFill>
            <a:schemeClr val="bg2">
              <a:lumMod val="60000"/>
              <a:lumOff val="40000"/>
            </a:schemeClr>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28575"/>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tx1"/>
        </a:solidFill>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ln>
          <a:solidFill>
            <a:schemeClr val="bg2">
              <a:lumMod val="60000"/>
              <a:lumOff val="40000"/>
            </a:schemeClr>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ln>
          <a:solidFill>
            <a:schemeClr val="bg2">
              <a:lumMod val="60000"/>
              <a:lumOff val="40000"/>
            </a:schemeClr>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tx1"/>
        </a:solidFill>
        <a:ln>
          <a:solidFill>
            <a:schemeClr val="tx1"/>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ln>
          <a:solidFill>
            <a:schemeClr val="bg2">
              <a:lumMod val="60000"/>
              <a:lumOff val="40000"/>
            </a:schemeClr>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4BCA66-F157-472A-B872-D91C3F24D64A}" type="doc">
      <dgm:prSet loTypeId="urn:microsoft.com/office/officeart/2005/8/layout/chevron1" loCatId="process" qsTypeId="urn:microsoft.com/office/officeart/2005/8/quickstyle/simple1" qsCatId="simple" csTypeId="urn:microsoft.com/office/officeart/2005/8/colors/accent2_5" csCatId="accent2" phldr="1"/>
      <dgm:spPr/>
    </dgm:pt>
    <dgm:pt modelId="{395E974F-363F-4644-8785-4E6625F8B0D6}">
      <dgm:prSet phldrT="[Texto]"/>
      <dgm:spPr/>
      <dgm:t>
        <a:bodyPr/>
        <a:lstStyle/>
        <a:p>
          <a:r>
            <a:rPr lang="es-EC" dirty="0"/>
            <a:t>Eliminación de ruido</a:t>
          </a:r>
        </a:p>
      </dgm:t>
    </dgm:pt>
    <dgm:pt modelId="{34F34A5C-91A1-4917-AA6D-AF034FAA2BE3}" type="parTrans" cxnId="{C8884EB7-12F9-479A-BBDA-FA7F64742610}">
      <dgm:prSet/>
      <dgm:spPr/>
      <dgm:t>
        <a:bodyPr/>
        <a:lstStyle/>
        <a:p>
          <a:endParaRPr lang="es-EC"/>
        </a:p>
      </dgm:t>
    </dgm:pt>
    <dgm:pt modelId="{2CC7C8EF-EF19-4EFC-B027-DC555B4E8AB6}" type="sibTrans" cxnId="{C8884EB7-12F9-479A-BBDA-FA7F64742610}">
      <dgm:prSet/>
      <dgm:spPr/>
      <dgm:t>
        <a:bodyPr/>
        <a:lstStyle/>
        <a:p>
          <a:endParaRPr lang="es-EC"/>
        </a:p>
      </dgm:t>
    </dgm:pt>
    <dgm:pt modelId="{FC5EFD36-D8D9-4474-A138-7A687BF8231D}">
      <dgm:prSet phldrT="[Texto]"/>
      <dgm:spPr/>
      <dgm:t>
        <a:bodyPr/>
        <a:lstStyle/>
        <a:p>
          <a:r>
            <a:rPr lang="es-EC" dirty="0"/>
            <a:t>Eliminación interferencia línea de alimentación eléctrica</a:t>
          </a:r>
        </a:p>
      </dgm:t>
    </dgm:pt>
    <dgm:pt modelId="{68F47346-827F-484D-974D-BD245BFF08C6}" type="parTrans" cxnId="{79857EC2-4DB0-473C-B410-BA9BC2380613}">
      <dgm:prSet/>
      <dgm:spPr/>
      <dgm:t>
        <a:bodyPr/>
        <a:lstStyle/>
        <a:p>
          <a:endParaRPr lang="es-EC"/>
        </a:p>
      </dgm:t>
    </dgm:pt>
    <dgm:pt modelId="{B426AD8D-2687-43D7-80F7-97EACB129BC7}" type="sibTrans" cxnId="{79857EC2-4DB0-473C-B410-BA9BC2380613}">
      <dgm:prSet/>
      <dgm:spPr/>
      <dgm:t>
        <a:bodyPr/>
        <a:lstStyle/>
        <a:p>
          <a:endParaRPr lang="es-EC"/>
        </a:p>
      </dgm:t>
    </dgm:pt>
    <dgm:pt modelId="{2B077DE8-185D-4C05-ABAF-17268FB022B0}">
      <dgm:prSet phldrT="[Texto]"/>
      <dgm:spPr/>
      <dgm:t>
        <a:bodyPr/>
        <a:lstStyle/>
        <a:p>
          <a:r>
            <a:rPr lang="es-EC" dirty="0"/>
            <a:t>Corrección de la línea base</a:t>
          </a:r>
        </a:p>
      </dgm:t>
    </dgm:pt>
    <dgm:pt modelId="{A5944502-BE0D-4A49-A96D-893F55F6BD75}" type="parTrans" cxnId="{28FF1E58-0E97-4E45-8E0B-89AF8A736D3E}">
      <dgm:prSet/>
      <dgm:spPr/>
      <dgm:t>
        <a:bodyPr/>
        <a:lstStyle/>
        <a:p>
          <a:endParaRPr lang="es-EC"/>
        </a:p>
      </dgm:t>
    </dgm:pt>
    <dgm:pt modelId="{3271FA71-E802-4224-BC4D-FC54FC883DA7}" type="sibTrans" cxnId="{28FF1E58-0E97-4E45-8E0B-89AF8A736D3E}">
      <dgm:prSet/>
      <dgm:spPr/>
      <dgm:t>
        <a:bodyPr/>
        <a:lstStyle/>
        <a:p>
          <a:endParaRPr lang="es-EC"/>
        </a:p>
      </dgm:t>
    </dgm:pt>
    <dgm:pt modelId="{519C2EFC-FE2F-41F1-B31C-E40B15B82150}" type="pres">
      <dgm:prSet presAssocID="{114BCA66-F157-472A-B872-D91C3F24D64A}" presName="Name0" presStyleCnt="0">
        <dgm:presLayoutVars>
          <dgm:dir/>
          <dgm:animLvl val="lvl"/>
          <dgm:resizeHandles val="exact"/>
        </dgm:presLayoutVars>
      </dgm:prSet>
      <dgm:spPr/>
    </dgm:pt>
    <dgm:pt modelId="{3BC0E237-8DB2-4D00-824E-C727FEC68E31}" type="pres">
      <dgm:prSet presAssocID="{395E974F-363F-4644-8785-4E6625F8B0D6}" presName="parTxOnly" presStyleLbl="node1" presStyleIdx="0" presStyleCnt="3">
        <dgm:presLayoutVars>
          <dgm:chMax val="0"/>
          <dgm:chPref val="0"/>
          <dgm:bulletEnabled val="1"/>
        </dgm:presLayoutVars>
      </dgm:prSet>
      <dgm:spPr/>
    </dgm:pt>
    <dgm:pt modelId="{B554E284-24AA-4665-8494-4015907FA56A}" type="pres">
      <dgm:prSet presAssocID="{2CC7C8EF-EF19-4EFC-B027-DC555B4E8AB6}" presName="parTxOnlySpace" presStyleCnt="0"/>
      <dgm:spPr/>
    </dgm:pt>
    <dgm:pt modelId="{56976C8A-CBE0-4E94-AB8C-2BE4FC4610E3}" type="pres">
      <dgm:prSet presAssocID="{FC5EFD36-D8D9-4474-A138-7A687BF8231D}" presName="parTxOnly" presStyleLbl="node1" presStyleIdx="1" presStyleCnt="3">
        <dgm:presLayoutVars>
          <dgm:chMax val="0"/>
          <dgm:chPref val="0"/>
          <dgm:bulletEnabled val="1"/>
        </dgm:presLayoutVars>
      </dgm:prSet>
      <dgm:spPr/>
    </dgm:pt>
    <dgm:pt modelId="{A0AA933C-DE8A-4CF7-9854-C316DF934EE1}" type="pres">
      <dgm:prSet presAssocID="{B426AD8D-2687-43D7-80F7-97EACB129BC7}" presName="parTxOnlySpace" presStyleCnt="0"/>
      <dgm:spPr/>
    </dgm:pt>
    <dgm:pt modelId="{33036C59-0FBE-469B-912A-F84266B57872}" type="pres">
      <dgm:prSet presAssocID="{2B077DE8-185D-4C05-ABAF-17268FB022B0}" presName="parTxOnly" presStyleLbl="node1" presStyleIdx="2" presStyleCnt="3">
        <dgm:presLayoutVars>
          <dgm:chMax val="0"/>
          <dgm:chPref val="0"/>
          <dgm:bulletEnabled val="1"/>
        </dgm:presLayoutVars>
      </dgm:prSet>
      <dgm:spPr/>
    </dgm:pt>
  </dgm:ptLst>
  <dgm:cxnLst>
    <dgm:cxn modelId="{5A5B2E0F-DAC9-48C0-B6AD-DA0249EE45E5}" type="presOf" srcId="{114BCA66-F157-472A-B872-D91C3F24D64A}" destId="{519C2EFC-FE2F-41F1-B31C-E40B15B82150}" srcOrd="0" destOrd="0" presId="urn:microsoft.com/office/officeart/2005/8/layout/chevron1"/>
    <dgm:cxn modelId="{2D273E2F-459F-41E6-977D-C8B7DD0D2DA9}" type="presOf" srcId="{395E974F-363F-4644-8785-4E6625F8B0D6}" destId="{3BC0E237-8DB2-4D00-824E-C727FEC68E31}" srcOrd="0" destOrd="0" presId="urn:microsoft.com/office/officeart/2005/8/layout/chevron1"/>
    <dgm:cxn modelId="{28FF1E58-0E97-4E45-8E0B-89AF8A736D3E}" srcId="{114BCA66-F157-472A-B872-D91C3F24D64A}" destId="{2B077DE8-185D-4C05-ABAF-17268FB022B0}" srcOrd="2" destOrd="0" parTransId="{A5944502-BE0D-4A49-A96D-893F55F6BD75}" sibTransId="{3271FA71-E802-4224-BC4D-FC54FC883DA7}"/>
    <dgm:cxn modelId="{9F463E97-2459-403B-AD6E-2CECFBE64F99}" type="presOf" srcId="{FC5EFD36-D8D9-4474-A138-7A687BF8231D}" destId="{56976C8A-CBE0-4E94-AB8C-2BE4FC4610E3}" srcOrd="0" destOrd="0" presId="urn:microsoft.com/office/officeart/2005/8/layout/chevron1"/>
    <dgm:cxn modelId="{B52F9CB4-CB64-4CB4-B816-596E77370C18}" type="presOf" srcId="{2B077DE8-185D-4C05-ABAF-17268FB022B0}" destId="{33036C59-0FBE-469B-912A-F84266B57872}" srcOrd="0" destOrd="0" presId="urn:microsoft.com/office/officeart/2005/8/layout/chevron1"/>
    <dgm:cxn modelId="{C8884EB7-12F9-479A-BBDA-FA7F64742610}" srcId="{114BCA66-F157-472A-B872-D91C3F24D64A}" destId="{395E974F-363F-4644-8785-4E6625F8B0D6}" srcOrd="0" destOrd="0" parTransId="{34F34A5C-91A1-4917-AA6D-AF034FAA2BE3}" sibTransId="{2CC7C8EF-EF19-4EFC-B027-DC555B4E8AB6}"/>
    <dgm:cxn modelId="{79857EC2-4DB0-473C-B410-BA9BC2380613}" srcId="{114BCA66-F157-472A-B872-D91C3F24D64A}" destId="{FC5EFD36-D8D9-4474-A138-7A687BF8231D}" srcOrd="1" destOrd="0" parTransId="{68F47346-827F-484D-974D-BD245BFF08C6}" sibTransId="{B426AD8D-2687-43D7-80F7-97EACB129BC7}"/>
    <dgm:cxn modelId="{A212B13A-FCD0-4481-BAC2-B2DF98F3DEAA}" type="presParOf" srcId="{519C2EFC-FE2F-41F1-B31C-E40B15B82150}" destId="{3BC0E237-8DB2-4D00-824E-C727FEC68E31}" srcOrd="0" destOrd="0" presId="urn:microsoft.com/office/officeart/2005/8/layout/chevron1"/>
    <dgm:cxn modelId="{0EBB9A64-7051-4DF0-B446-C0604D6D87FB}" type="presParOf" srcId="{519C2EFC-FE2F-41F1-B31C-E40B15B82150}" destId="{B554E284-24AA-4665-8494-4015907FA56A}" srcOrd="1" destOrd="0" presId="urn:microsoft.com/office/officeart/2005/8/layout/chevron1"/>
    <dgm:cxn modelId="{3C486A2E-F866-4CDE-9EDE-74768DF49895}" type="presParOf" srcId="{519C2EFC-FE2F-41F1-B31C-E40B15B82150}" destId="{56976C8A-CBE0-4E94-AB8C-2BE4FC4610E3}" srcOrd="2" destOrd="0" presId="urn:microsoft.com/office/officeart/2005/8/layout/chevron1"/>
    <dgm:cxn modelId="{CA7981ED-9075-49B0-9683-C0FDCE61529B}" type="presParOf" srcId="{519C2EFC-FE2F-41F1-B31C-E40B15B82150}" destId="{A0AA933C-DE8A-4CF7-9854-C316DF934EE1}" srcOrd="3" destOrd="0" presId="urn:microsoft.com/office/officeart/2005/8/layout/chevron1"/>
    <dgm:cxn modelId="{F091A662-25FC-4B35-853D-55D36DA6C304}" type="presParOf" srcId="{519C2EFC-FE2F-41F1-B31C-E40B15B82150}" destId="{33036C59-0FBE-469B-912A-F84266B57872}"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4BCA66-F157-472A-B872-D91C3F24D64A}" type="doc">
      <dgm:prSet loTypeId="urn:microsoft.com/office/officeart/2005/8/layout/chevron1" loCatId="process" qsTypeId="urn:microsoft.com/office/officeart/2005/8/quickstyle/simple1" qsCatId="simple" csTypeId="urn:microsoft.com/office/officeart/2005/8/colors/accent2_5" csCatId="accent2" phldr="1"/>
      <dgm:spPr/>
    </dgm:pt>
    <dgm:pt modelId="{395E974F-363F-4644-8785-4E6625F8B0D6}">
      <dgm:prSet phldrT="[Texto]"/>
      <dgm:spPr/>
      <dgm:t>
        <a:bodyPr/>
        <a:lstStyle/>
        <a:p>
          <a:r>
            <a:rPr lang="es-EC" dirty="0"/>
            <a:t>Detección de puntos característicos del ECG</a:t>
          </a:r>
        </a:p>
      </dgm:t>
    </dgm:pt>
    <dgm:pt modelId="{34F34A5C-91A1-4917-AA6D-AF034FAA2BE3}" type="parTrans" cxnId="{C8884EB7-12F9-479A-BBDA-FA7F64742610}">
      <dgm:prSet/>
      <dgm:spPr/>
      <dgm:t>
        <a:bodyPr/>
        <a:lstStyle/>
        <a:p>
          <a:endParaRPr lang="es-EC"/>
        </a:p>
      </dgm:t>
    </dgm:pt>
    <dgm:pt modelId="{2CC7C8EF-EF19-4EFC-B027-DC555B4E8AB6}" type="sibTrans" cxnId="{C8884EB7-12F9-479A-BBDA-FA7F64742610}">
      <dgm:prSet/>
      <dgm:spPr/>
      <dgm:t>
        <a:bodyPr/>
        <a:lstStyle/>
        <a:p>
          <a:endParaRPr lang="es-EC"/>
        </a:p>
      </dgm:t>
    </dgm:pt>
    <dgm:pt modelId="{FF98898E-F57B-4925-AAA6-F66027ECD468}">
      <dgm:prSet phldrT="[Texto]"/>
      <dgm:spPr/>
      <dgm:t>
        <a:bodyPr/>
        <a:lstStyle/>
        <a:p>
          <a:r>
            <a:rPr lang="es-EC" dirty="0"/>
            <a:t>Complejo QRS</a:t>
          </a:r>
        </a:p>
      </dgm:t>
    </dgm:pt>
    <dgm:pt modelId="{B05D8E1A-0704-4286-B14A-38B3850FFB9C}" type="parTrans" cxnId="{62C5847F-FBC4-463F-A34E-B6CBFC7D5CE0}">
      <dgm:prSet/>
      <dgm:spPr/>
      <dgm:t>
        <a:bodyPr/>
        <a:lstStyle/>
        <a:p>
          <a:endParaRPr lang="es-EC"/>
        </a:p>
      </dgm:t>
    </dgm:pt>
    <dgm:pt modelId="{B61D6FC9-94D3-47B4-A4AA-F046838D1613}" type="sibTrans" cxnId="{62C5847F-FBC4-463F-A34E-B6CBFC7D5CE0}">
      <dgm:prSet/>
      <dgm:spPr/>
      <dgm:t>
        <a:bodyPr/>
        <a:lstStyle/>
        <a:p>
          <a:endParaRPr lang="es-EC"/>
        </a:p>
      </dgm:t>
    </dgm:pt>
    <dgm:pt modelId="{6DB59AEF-52F3-47A7-BC88-982B4E483ED6}">
      <dgm:prSet phldrT="[Texto]"/>
      <dgm:spPr/>
      <dgm:t>
        <a:bodyPr/>
        <a:lstStyle/>
        <a:p>
          <a:r>
            <a:rPr lang="es-EC" dirty="0"/>
            <a:t>Segmento ST</a:t>
          </a:r>
        </a:p>
      </dgm:t>
    </dgm:pt>
    <dgm:pt modelId="{7FDE0F5B-22E2-4CD6-83B0-E200FBBFAD1B}" type="parTrans" cxnId="{1F059D7D-56E6-4910-8C76-A09604B41031}">
      <dgm:prSet/>
      <dgm:spPr/>
      <dgm:t>
        <a:bodyPr/>
        <a:lstStyle/>
        <a:p>
          <a:endParaRPr lang="es-EC"/>
        </a:p>
      </dgm:t>
    </dgm:pt>
    <dgm:pt modelId="{F5C7EC96-DF63-4A3D-AD28-191835C62D79}" type="sibTrans" cxnId="{1F059D7D-56E6-4910-8C76-A09604B41031}">
      <dgm:prSet/>
      <dgm:spPr/>
      <dgm:t>
        <a:bodyPr/>
        <a:lstStyle/>
        <a:p>
          <a:endParaRPr lang="es-EC"/>
        </a:p>
      </dgm:t>
    </dgm:pt>
    <dgm:pt modelId="{602A24C8-41E7-448B-B6E1-DF469318DAD0}">
      <dgm:prSet phldrT="[Texto]"/>
      <dgm:spPr/>
      <dgm:t>
        <a:bodyPr/>
        <a:lstStyle/>
        <a:p>
          <a:r>
            <a:rPr lang="es-EC" dirty="0"/>
            <a:t>Onda T</a:t>
          </a:r>
        </a:p>
      </dgm:t>
    </dgm:pt>
    <dgm:pt modelId="{3E9BF231-1ED1-4296-952F-BE34F67F573B}" type="parTrans" cxnId="{94D84A2B-8045-4C5D-BDB6-1F9953D71406}">
      <dgm:prSet/>
      <dgm:spPr/>
      <dgm:t>
        <a:bodyPr/>
        <a:lstStyle/>
        <a:p>
          <a:endParaRPr lang="es-EC"/>
        </a:p>
      </dgm:t>
    </dgm:pt>
    <dgm:pt modelId="{50CDA8FE-27F3-449D-B5F5-D71D984DED7A}" type="sibTrans" cxnId="{94D84A2B-8045-4C5D-BDB6-1F9953D71406}">
      <dgm:prSet/>
      <dgm:spPr/>
      <dgm:t>
        <a:bodyPr/>
        <a:lstStyle/>
        <a:p>
          <a:endParaRPr lang="es-EC"/>
        </a:p>
      </dgm:t>
    </dgm:pt>
    <dgm:pt modelId="{519C2EFC-FE2F-41F1-B31C-E40B15B82150}" type="pres">
      <dgm:prSet presAssocID="{114BCA66-F157-472A-B872-D91C3F24D64A}" presName="Name0" presStyleCnt="0">
        <dgm:presLayoutVars>
          <dgm:dir/>
          <dgm:animLvl val="lvl"/>
          <dgm:resizeHandles val="exact"/>
        </dgm:presLayoutVars>
      </dgm:prSet>
      <dgm:spPr/>
    </dgm:pt>
    <dgm:pt modelId="{3BC0E237-8DB2-4D00-824E-C727FEC68E31}" type="pres">
      <dgm:prSet presAssocID="{395E974F-363F-4644-8785-4E6625F8B0D6}" presName="parTxOnly" presStyleLbl="node1" presStyleIdx="0" presStyleCnt="4">
        <dgm:presLayoutVars>
          <dgm:chMax val="0"/>
          <dgm:chPref val="0"/>
          <dgm:bulletEnabled val="1"/>
        </dgm:presLayoutVars>
      </dgm:prSet>
      <dgm:spPr/>
    </dgm:pt>
    <dgm:pt modelId="{BF097687-5336-4C67-A51B-3EDA2E4DAFD7}" type="pres">
      <dgm:prSet presAssocID="{2CC7C8EF-EF19-4EFC-B027-DC555B4E8AB6}" presName="parTxOnlySpace" presStyleCnt="0"/>
      <dgm:spPr/>
    </dgm:pt>
    <dgm:pt modelId="{A2201472-B576-4BDC-8063-C10E7004E2FE}" type="pres">
      <dgm:prSet presAssocID="{FF98898E-F57B-4925-AAA6-F66027ECD468}" presName="parTxOnly" presStyleLbl="node1" presStyleIdx="1" presStyleCnt="4">
        <dgm:presLayoutVars>
          <dgm:chMax val="0"/>
          <dgm:chPref val="0"/>
          <dgm:bulletEnabled val="1"/>
        </dgm:presLayoutVars>
      </dgm:prSet>
      <dgm:spPr/>
    </dgm:pt>
    <dgm:pt modelId="{3C2F6C7E-D9F3-4F9B-8ED9-D0AAE82BFDFF}" type="pres">
      <dgm:prSet presAssocID="{B61D6FC9-94D3-47B4-A4AA-F046838D1613}" presName="parTxOnlySpace" presStyleCnt="0"/>
      <dgm:spPr/>
    </dgm:pt>
    <dgm:pt modelId="{29B8EB0F-AB4C-4648-AD27-8028EA3401BD}" type="pres">
      <dgm:prSet presAssocID="{6DB59AEF-52F3-47A7-BC88-982B4E483ED6}" presName="parTxOnly" presStyleLbl="node1" presStyleIdx="2" presStyleCnt="4">
        <dgm:presLayoutVars>
          <dgm:chMax val="0"/>
          <dgm:chPref val="0"/>
          <dgm:bulletEnabled val="1"/>
        </dgm:presLayoutVars>
      </dgm:prSet>
      <dgm:spPr/>
    </dgm:pt>
    <dgm:pt modelId="{30EA2BB4-DE10-4556-9764-B5740B0EBB10}" type="pres">
      <dgm:prSet presAssocID="{F5C7EC96-DF63-4A3D-AD28-191835C62D79}" presName="parTxOnlySpace" presStyleCnt="0"/>
      <dgm:spPr/>
    </dgm:pt>
    <dgm:pt modelId="{917DE17C-28BC-4BDE-B169-6716866F0377}" type="pres">
      <dgm:prSet presAssocID="{602A24C8-41E7-448B-B6E1-DF469318DAD0}" presName="parTxOnly" presStyleLbl="node1" presStyleIdx="3" presStyleCnt="4">
        <dgm:presLayoutVars>
          <dgm:chMax val="0"/>
          <dgm:chPref val="0"/>
          <dgm:bulletEnabled val="1"/>
        </dgm:presLayoutVars>
      </dgm:prSet>
      <dgm:spPr/>
    </dgm:pt>
  </dgm:ptLst>
  <dgm:cxnLst>
    <dgm:cxn modelId="{5A5B2E0F-DAC9-48C0-B6AD-DA0249EE45E5}" type="presOf" srcId="{114BCA66-F157-472A-B872-D91C3F24D64A}" destId="{519C2EFC-FE2F-41F1-B31C-E40B15B82150}" srcOrd="0" destOrd="0" presId="urn:microsoft.com/office/officeart/2005/8/layout/chevron1"/>
    <dgm:cxn modelId="{94D84A2B-8045-4C5D-BDB6-1F9953D71406}" srcId="{114BCA66-F157-472A-B872-D91C3F24D64A}" destId="{602A24C8-41E7-448B-B6E1-DF469318DAD0}" srcOrd="3" destOrd="0" parTransId="{3E9BF231-1ED1-4296-952F-BE34F67F573B}" sibTransId="{50CDA8FE-27F3-449D-B5F5-D71D984DED7A}"/>
    <dgm:cxn modelId="{2D273E2F-459F-41E6-977D-C8B7DD0D2DA9}" type="presOf" srcId="{395E974F-363F-4644-8785-4E6625F8B0D6}" destId="{3BC0E237-8DB2-4D00-824E-C727FEC68E31}" srcOrd="0" destOrd="0" presId="urn:microsoft.com/office/officeart/2005/8/layout/chevron1"/>
    <dgm:cxn modelId="{75F63876-EAA4-4102-8894-9B69F5A62871}" type="presOf" srcId="{FF98898E-F57B-4925-AAA6-F66027ECD468}" destId="{A2201472-B576-4BDC-8063-C10E7004E2FE}" srcOrd="0" destOrd="0" presId="urn:microsoft.com/office/officeart/2005/8/layout/chevron1"/>
    <dgm:cxn modelId="{1F059D7D-56E6-4910-8C76-A09604B41031}" srcId="{114BCA66-F157-472A-B872-D91C3F24D64A}" destId="{6DB59AEF-52F3-47A7-BC88-982B4E483ED6}" srcOrd="2" destOrd="0" parTransId="{7FDE0F5B-22E2-4CD6-83B0-E200FBBFAD1B}" sibTransId="{F5C7EC96-DF63-4A3D-AD28-191835C62D79}"/>
    <dgm:cxn modelId="{62C5847F-FBC4-463F-A34E-B6CBFC7D5CE0}" srcId="{114BCA66-F157-472A-B872-D91C3F24D64A}" destId="{FF98898E-F57B-4925-AAA6-F66027ECD468}" srcOrd="1" destOrd="0" parTransId="{B05D8E1A-0704-4286-B14A-38B3850FFB9C}" sibTransId="{B61D6FC9-94D3-47B4-A4AA-F046838D1613}"/>
    <dgm:cxn modelId="{C8884EB7-12F9-479A-BBDA-FA7F64742610}" srcId="{114BCA66-F157-472A-B872-D91C3F24D64A}" destId="{395E974F-363F-4644-8785-4E6625F8B0D6}" srcOrd="0" destOrd="0" parTransId="{34F34A5C-91A1-4917-AA6D-AF034FAA2BE3}" sibTransId="{2CC7C8EF-EF19-4EFC-B027-DC555B4E8AB6}"/>
    <dgm:cxn modelId="{57A56AED-18B8-4E53-A708-043DEB1F1CB6}" type="presOf" srcId="{6DB59AEF-52F3-47A7-BC88-982B4E483ED6}" destId="{29B8EB0F-AB4C-4648-AD27-8028EA3401BD}" srcOrd="0" destOrd="0" presId="urn:microsoft.com/office/officeart/2005/8/layout/chevron1"/>
    <dgm:cxn modelId="{8E9ECAFF-8374-4BA4-9180-D66B7DE0C47E}" type="presOf" srcId="{602A24C8-41E7-448B-B6E1-DF469318DAD0}" destId="{917DE17C-28BC-4BDE-B169-6716866F0377}" srcOrd="0" destOrd="0" presId="urn:microsoft.com/office/officeart/2005/8/layout/chevron1"/>
    <dgm:cxn modelId="{A212B13A-FCD0-4481-BAC2-B2DF98F3DEAA}" type="presParOf" srcId="{519C2EFC-FE2F-41F1-B31C-E40B15B82150}" destId="{3BC0E237-8DB2-4D00-824E-C727FEC68E31}" srcOrd="0" destOrd="0" presId="urn:microsoft.com/office/officeart/2005/8/layout/chevron1"/>
    <dgm:cxn modelId="{65A20C86-E832-49D0-B8F8-5772E5643B1D}" type="presParOf" srcId="{519C2EFC-FE2F-41F1-B31C-E40B15B82150}" destId="{BF097687-5336-4C67-A51B-3EDA2E4DAFD7}" srcOrd="1" destOrd="0" presId="urn:microsoft.com/office/officeart/2005/8/layout/chevron1"/>
    <dgm:cxn modelId="{80A7892C-39C5-43DB-9E74-A12DF922BAED}" type="presParOf" srcId="{519C2EFC-FE2F-41F1-B31C-E40B15B82150}" destId="{A2201472-B576-4BDC-8063-C10E7004E2FE}" srcOrd="2" destOrd="0" presId="urn:microsoft.com/office/officeart/2005/8/layout/chevron1"/>
    <dgm:cxn modelId="{F2AED071-CADF-4D6D-9249-CE4183D87D30}" type="presParOf" srcId="{519C2EFC-FE2F-41F1-B31C-E40B15B82150}" destId="{3C2F6C7E-D9F3-4F9B-8ED9-D0AAE82BFDFF}" srcOrd="3" destOrd="0" presId="urn:microsoft.com/office/officeart/2005/8/layout/chevron1"/>
    <dgm:cxn modelId="{9BDB12E8-4F2C-482C-BC90-1677973AC053}" type="presParOf" srcId="{519C2EFC-FE2F-41F1-B31C-E40B15B82150}" destId="{29B8EB0F-AB4C-4648-AD27-8028EA3401BD}" srcOrd="4" destOrd="0" presId="urn:microsoft.com/office/officeart/2005/8/layout/chevron1"/>
    <dgm:cxn modelId="{8A4FEB76-0865-4E31-9D01-4AB8ADA27DBF}" type="presParOf" srcId="{519C2EFC-FE2F-41F1-B31C-E40B15B82150}" destId="{30EA2BB4-DE10-4556-9764-B5740B0EBB10}" srcOrd="5" destOrd="0" presId="urn:microsoft.com/office/officeart/2005/8/layout/chevron1"/>
    <dgm:cxn modelId="{7E9C8795-0337-459C-90F1-9C922059A786}" type="presParOf" srcId="{519C2EFC-FE2F-41F1-B31C-E40B15B82150}" destId="{917DE17C-28BC-4BDE-B169-6716866F0377}"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tx1"/>
          </a:solidFill>
        </a:ln>
      </dgm:spPr>
      <dgm:t>
        <a:bodyPr/>
        <a:lstStyle/>
        <a:p>
          <a:r>
            <a:rPr lang="es-EC" sz="1300" b="1" cap="none" spc="0" dirty="0">
              <a:ln w="0"/>
              <a:solidFill>
                <a:srgbClr val="5940EC"/>
              </a:solidFill>
              <a:effectLst>
                <a:outerShdw blurRad="38100" dist="19050" dir="2700000" algn="tl" rotWithShape="0">
                  <a:schemeClr val="dk1">
                    <a:alpha val="40000"/>
                  </a:schemeClr>
                </a:outerShdw>
              </a:effectLst>
            </a:rPr>
            <a:t>Interfaz Gráfica</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solidFill>
          <a:schemeClr val="tx1"/>
        </a:solidFill>
        <a:ln>
          <a:solidFill>
            <a:schemeClr val="tx1"/>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DE17C91-16EC-4AD7-91C4-3A6F54CBE5DA}">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gm:t>
    </dgm:pt>
    <dgm:pt modelId="{B2BAC3A1-CD2E-4A83-87AC-5CC444946160}" type="parTrans" cxnId="{BAF64AAD-8357-486E-B3C7-46F579D9DDB8}">
      <dgm:prSet/>
      <dgm:spPr/>
      <dgm:t>
        <a:bodyPr/>
        <a:lstStyle/>
        <a:p>
          <a:endParaRPr lang="es-EC"/>
        </a:p>
      </dgm:t>
    </dgm:pt>
    <dgm:pt modelId="{EA96D60F-21EE-4555-8F90-C7D39B79EAA6}" type="sibTrans" cxnId="{BAF64AAD-8357-486E-B3C7-46F579D9DDB8}">
      <dgm:prSet/>
      <dgm:spPr/>
      <dgm:t>
        <a:bodyPr/>
        <a:lstStyle/>
        <a:p>
          <a:endParaRPr lang="es-EC"/>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05626F5B-6929-42D4-986E-0593D663679C}" type="pres">
      <dgm:prSet presAssocID="{BDE17C91-16EC-4AD7-91C4-3A6F54CBE5DA}" presName="text_4" presStyleLbl="node1" presStyleIdx="3" presStyleCnt="7">
        <dgm:presLayoutVars>
          <dgm:bulletEnabled val="1"/>
        </dgm:presLayoutVars>
      </dgm:prSet>
      <dgm:spPr/>
    </dgm:pt>
    <dgm:pt modelId="{30317B21-B290-4ED1-8F3B-77711C5CEE5D}" type="pres">
      <dgm:prSet presAssocID="{BDE17C91-16EC-4AD7-91C4-3A6F54CBE5DA}" presName="accent_4" presStyleCnt="0"/>
      <dgm:spPr/>
    </dgm:pt>
    <dgm:pt modelId="{2EDA1B23-5124-4BC5-A5CB-9F5F7DAC79F1}" type="pres">
      <dgm:prSet presAssocID="{BDE17C91-16EC-4AD7-91C4-3A6F54CBE5DA}" presName="accentRepeatNode" presStyleLbl="solidFgAcc1" presStyleIdx="3" presStyleCnt="7"/>
      <dgm:spPr>
        <a:ln>
          <a:solidFill>
            <a:schemeClr val="bg2">
              <a:lumMod val="60000"/>
              <a:lumOff val="40000"/>
            </a:schemeClr>
          </a:solidFill>
        </a:ln>
      </dgm:spPr>
    </dgm:pt>
    <dgm:pt modelId="{88530EB4-19B1-4047-8D90-1CE1064B1879}" type="pres">
      <dgm:prSet presAssocID="{F875C58C-4961-4BEC-A0E4-B1BE7B722C4D}" presName="text_5" presStyleLbl="node1" presStyleIdx="4" presStyleCnt="7">
        <dgm:presLayoutVars>
          <dgm:bulletEnabled val="1"/>
        </dgm:presLayoutVars>
      </dgm:prSet>
      <dgm:spPr/>
    </dgm:pt>
    <dgm:pt modelId="{9FE82827-D09A-460B-85AF-22867D1F0B46}"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solidFill>
          <a:schemeClr val="tx1"/>
        </a:solidFill>
        <a:ln>
          <a:solidFill>
            <a:schemeClr val="tx1"/>
          </a:solidFill>
        </a:ln>
      </dgm:spPr>
    </dgm:pt>
    <dgm:pt modelId="{C3337FBD-E1CC-42C7-8E03-F2357B924FAA}" type="pres">
      <dgm:prSet presAssocID="{F1B0E2B4-40A2-4CD9-9CD5-3A30A3043697}" presName="text_6" presStyleLbl="node1" presStyleIdx="5" presStyleCnt="7">
        <dgm:presLayoutVars>
          <dgm:bulletEnabled val="1"/>
        </dgm:presLayoutVars>
      </dgm:prSet>
      <dgm:spPr/>
    </dgm:pt>
    <dgm:pt modelId="{9A5A4C7A-477B-4144-B072-91A86CA204EA}"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A142C3D9-F211-4129-9A08-D0C281D5007A}" type="pres">
      <dgm:prSet presAssocID="{C21948AF-7B81-4B1F-857C-0A2C1AD70540}" presName="text_7" presStyleLbl="node1" presStyleIdx="6" presStyleCnt="7">
        <dgm:presLayoutVars>
          <dgm:bulletEnabled val="1"/>
        </dgm:presLayoutVars>
      </dgm:prSet>
      <dgm:spPr/>
    </dgm:pt>
    <dgm:pt modelId="{B7DABFF5-5A9D-4049-A058-17665437B5EF}" type="pres">
      <dgm:prSet presAssocID="{C21948AF-7B81-4B1F-857C-0A2C1AD70540}" presName="accent_7" presStyleCnt="0"/>
      <dgm:spPr/>
    </dgm:pt>
    <dgm:pt modelId="{FFAFA94A-1BB3-4962-A530-F4D10DDD4B1B}"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5EBEE569-6663-4F90-A1A4-FEE9038A256E}" type="presOf" srcId="{C21948AF-7B81-4B1F-857C-0A2C1AD70540}" destId="{A142C3D9-F211-4129-9A08-D0C281D5007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30BB8899-FE49-491E-A656-68E15AE5E38C}" type="presOf" srcId="{BDE17C91-16EC-4AD7-91C4-3A6F54CBE5DA}" destId="{05626F5B-6929-42D4-986E-0593D663679C}" srcOrd="0" destOrd="0" presId="urn:microsoft.com/office/officeart/2008/layout/VerticalCurvedList"/>
    <dgm:cxn modelId="{BAF64AAD-8357-486E-B3C7-46F579D9DDB8}" srcId="{5A08616C-3A18-46CD-9CA0-74089D2BCFF2}" destId="{BDE17C91-16EC-4AD7-91C4-3A6F54CBE5DA}" srcOrd="3" destOrd="0" parTransId="{B2BAC3A1-CD2E-4A83-87AC-5CC444946160}" sibTransId="{EA96D60F-21EE-4555-8F90-C7D39B79EAA6}"/>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21E1DBCA-6DA5-4515-8220-F1571DD35EAE}" type="presOf" srcId="{F875C58C-4961-4BEC-A0E4-B1BE7B722C4D}" destId="{88530EB4-19B1-4047-8D90-1CE1064B1879}" srcOrd="0" destOrd="0" presId="urn:microsoft.com/office/officeart/2008/layout/VerticalCurvedList"/>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5C160DF8-209C-468A-BBA9-B882C753FFFF}" type="presOf" srcId="{F1B0E2B4-40A2-4CD9-9CD5-3A30A3043697}" destId="{C3337FBD-E1CC-42C7-8E03-F2357B924FAA}"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91DC557B-DBEA-43C7-A74D-67799ABFF4FA}" type="presParOf" srcId="{0AC0DB7A-C3DB-4D1A-9839-7032510A1FDF}" destId="{05626F5B-6929-42D4-986E-0593D663679C}" srcOrd="7" destOrd="0" presId="urn:microsoft.com/office/officeart/2008/layout/VerticalCurvedList"/>
    <dgm:cxn modelId="{0F14C74A-5437-488D-810A-FC877E407363}" type="presParOf" srcId="{0AC0DB7A-C3DB-4D1A-9839-7032510A1FDF}" destId="{30317B21-B290-4ED1-8F3B-77711C5CEE5D}" srcOrd="8" destOrd="0" presId="urn:microsoft.com/office/officeart/2008/layout/VerticalCurvedList"/>
    <dgm:cxn modelId="{C691BC30-6F30-4901-B5DF-268609C85555}" type="presParOf" srcId="{30317B21-B290-4ED1-8F3B-77711C5CEE5D}" destId="{2EDA1B23-5124-4BC5-A5CB-9F5F7DAC79F1}" srcOrd="0" destOrd="0" presId="urn:microsoft.com/office/officeart/2008/layout/VerticalCurvedList"/>
    <dgm:cxn modelId="{A49E4879-6AC4-40F4-9920-A1F4E2DC77C8}" type="presParOf" srcId="{0AC0DB7A-C3DB-4D1A-9839-7032510A1FDF}" destId="{88530EB4-19B1-4047-8D90-1CE1064B1879}" srcOrd="9" destOrd="0" presId="urn:microsoft.com/office/officeart/2008/layout/VerticalCurvedList"/>
    <dgm:cxn modelId="{6623D7EC-E220-49A7-9530-B3B924D3889A}" type="presParOf" srcId="{0AC0DB7A-C3DB-4D1A-9839-7032510A1FDF}" destId="{9FE82827-D09A-460B-85AF-22867D1F0B46}" srcOrd="10" destOrd="0" presId="urn:microsoft.com/office/officeart/2008/layout/VerticalCurvedList"/>
    <dgm:cxn modelId="{09B399BE-2C0A-4846-B094-20E7853222DA}" type="presParOf" srcId="{9FE82827-D09A-460B-85AF-22867D1F0B46}" destId="{3880881E-51FF-496F-9BDC-B33E2AEBE85D}" srcOrd="0" destOrd="0" presId="urn:microsoft.com/office/officeart/2008/layout/VerticalCurvedList"/>
    <dgm:cxn modelId="{34F1FFF2-4359-4CC0-B066-81D2997D43F7}" type="presParOf" srcId="{0AC0DB7A-C3DB-4D1A-9839-7032510A1FDF}" destId="{C3337FBD-E1CC-42C7-8E03-F2357B924FAA}" srcOrd="11" destOrd="0" presId="urn:microsoft.com/office/officeart/2008/layout/VerticalCurvedList"/>
    <dgm:cxn modelId="{BEE312BD-EBD2-43C0-81C2-55A05C0792D7}" type="presParOf" srcId="{0AC0DB7A-C3DB-4D1A-9839-7032510A1FDF}" destId="{9A5A4C7A-477B-4144-B072-91A86CA204EA}" srcOrd="12" destOrd="0" presId="urn:microsoft.com/office/officeart/2008/layout/VerticalCurvedList"/>
    <dgm:cxn modelId="{BF3BF00D-6B18-4B3C-8367-65483C0B95D9}" type="presParOf" srcId="{9A5A4C7A-477B-4144-B072-91A86CA204EA}" destId="{F3DBF5A9-8A72-4905-B59B-FD348024D962}" srcOrd="0" destOrd="0" presId="urn:microsoft.com/office/officeart/2008/layout/VerticalCurvedList"/>
    <dgm:cxn modelId="{BF0392F5-FC9D-4A28-BA2F-6FF550CA7834}" type="presParOf" srcId="{0AC0DB7A-C3DB-4D1A-9839-7032510A1FDF}" destId="{A142C3D9-F211-4129-9A08-D0C281D5007A}" srcOrd="13" destOrd="0" presId="urn:microsoft.com/office/officeart/2008/layout/VerticalCurvedList"/>
    <dgm:cxn modelId="{C3BD5D33-E5F9-4099-B6F6-AE0E70A0F55A}" type="presParOf" srcId="{0AC0DB7A-C3DB-4D1A-9839-7032510A1FDF}" destId="{B7DABFF5-5A9D-4049-A058-17665437B5EF}" srcOrd="14" destOrd="0" presId="urn:microsoft.com/office/officeart/2008/layout/VerticalCurvedList"/>
    <dgm:cxn modelId="{CB357693-8827-41F0-8024-026F8F25D4A6}" type="presParOf" srcId="{B7DABFF5-5A9D-4049-A058-17665437B5EF}" destId="{FFAFA94A-1BB3-4962-A530-F4D10DDD4B1B}"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DE17C91-16EC-4AD7-91C4-3A6F54CBE5DA}">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gm:t>
    </dgm:pt>
    <dgm:pt modelId="{B2BAC3A1-CD2E-4A83-87AC-5CC444946160}" type="parTrans" cxnId="{BAF64AAD-8357-486E-B3C7-46F579D9DDB8}">
      <dgm:prSet/>
      <dgm:spPr/>
      <dgm:t>
        <a:bodyPr/>
        <a:lstStyle/>
        <a:p>
          <a:endParaRPr lang="es-EC"/>
        </a:p>
      </dgm:t>
    </dgm:pt>
    <dgm:pt modelId="{EA96D60F-21EE-4555-8F90-C7D39B79EAA6}" type="sibTrans" cxnId="{BAF64AAD-8357-486E-B3C7-46F579D9DDB8}">
      <dgm:prSet/>
      <dgm:spPr/>
      <dgm:t>
        <a:bodyPr/>
        <a:lstStyle/>
        <a:p>
          <a:endParaRPr lang="es-EC"/>
        </a:p>
      </dgm:t>
    </dgm:pt>
    <dgm:pt modelId="{3E27CE17-68B2-40A0-BD6E-294C65856C41}">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8EDEBFDA-F331-476E-8C7F-940F9622B9A6}" type="parTrans" cxnId="{E526F65F-5DBC-4CD1-9507-233A499F3167}">
      <dgm:prSet/>
      <dgm:spPr/>
      <dgm:t>
        <a:bodyPr/>
        <a:lstStyle/>
        <a:p>
          <a:endParaRPr lang="es-EC"/>
        </a:p>
      </dgm:t>
    </dgm:pt>
    <dgm:pt modelId="{4E38E0BE-ED81-4A73-ABBF-F744511D0ED1}" type="sibTrans" cxnId="{E526F65F-5DBC-4CD1-9507-233A499F3167}">
      <dgm:prSet/>
      <dgm:spPr/>
      <dgm:t>
        <a:bodyPr/>
        <a:lstStyle/>
        <a:p>
          <a:endParaRPr lang="es-EC"/>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05626F5B-6929-42D4-986E-0593D663679C}" type="pres">
      <dgm:prSet presAssocID="{BDE17C91-16EC-4AD7-91C4-3A6F54CBE5DA}" presName="text_4" presStyleLbl="node1" presStyleIdx="3" presStyleCnt="7">
        <dgm:presLayoutVars>
          <dgm:bulletEnabled val="1"/>
        </dgm:presLayoutVars>
      </dgm:prSet>
      <dgm:spPr/>
    </dgm:pt>
    <dgm:pt modelId="{30317B21-B290-4ED1-8F3B-77711C5CEE5D}" type="pres">
      <dgm:prSet presAssocID="{BDE17C91-16EC-4AD7-91C4-3A6F54CBE5DA}" presName="accent_4" presStyleCnt="0"/>
      <dgm:spPr/>
    </dgm:pt>
    <dgm:pt modelId="{2EDA1B23-5124-4BC5-A5CB-9F5F7DAC79F1}" type="pres">
      <dgm:prSet presAssocID="{BDE17C91-16EC-4AD7-91C4-3A6F54CBE5DA}" presName="accentRepeatNode" presStyleLbl="solidFgAcc1" presStyleIdx="3" presStyleCnt="7"/>
      <dgm:spPr>
        <a:ln>
          <a:solidFill>
            <a:schemeClr val="bg2">
              <a:lumMod val="60000"/>
              <a:lumOff val="40000"/>
            </a:schemeClr>
          </a:solidFill>
        </a:ln>
      </dgm:spPr>
    </dgm:pt>
    <dgm:pt modelId="{420664EF-345F-488A-A987-DE6E99FE036D}" type="pres">
      <dgm:prSet presAssocID="{3E27CE17-68B2-40A0-BD6E-294C65856C41}" presName="text_5" presStyleLbl="node1" presStyleIdx="4" presStyleCnt="7">
        <dgm:presLayoutVars>
          <dgm:bulletEnabled val="1"/>
        </dgm:presLayoutVars>
      </dgm:prSet>
      <dgm:spPr/>
    </dgm:pt>
    <dgm:pt modelId="{F92F7135-0B28-4959-8D72-7187C96DC009}" type="pres">
      <dgm:prSet presAssocID="{3E27CE17-68B2-40A0-BD6E-294C65856C41}" presName="accent_5" presStyleCnt="0"/>
      <dgm:spPr/>
    </dgm:pt>
    <dgm:pt modelId="{170BC2C3-7A7D-4A73-9478-8F60D22C13FF}" type="pres">
      <dgm:prSet presAssocID="{3E27CE17-68B2-40A0-BD6E-294C65856C41}" presName="accentRepeatNode" presStyleLbl="solidFgAcc1" presStyleIdx="4" presStyleCnt="7"/>
      <dgm:spPr>
        <a:ln>
          <a:solidFill>
            <a:schemeClr val="bg2">
              <a:lumMod val="60000"/>
              <a:lumOff val="40000"/>
            </a:schemeClr>
          </a:solidFill>
        </a:ln>
      </dgm:spPr>
    </dgm:pt>
    <dgm:pt modelId="{92E2A8EA-4EAB-4421-B60C-9A0CB355930B}" type="pres">
      <dgm:prSet presAssocID="{F1B0E2B4-40A2-4CD9-9CD5-3A30A3043697}" presName="text_6" presStyleLbl="node1" presStyleIdx="5" presStyleCnt="7">
        <dgm:presLayoutVars>
          <dgm:bulletEnabled val="1"/>
        </dgm:presLayoutVars>
      </dgm:prSet>
      <dgm:spPr/>
    </dgm:pt>
    <dgm:pt modelId="{E51D81F6-05FA-4BC3-8965-B6E0268798BC}"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solidFill>
          <a:schemeClr val="tx1"/>
        </a:solidFill>
        <a:ln>
          <a:solidFill>
            <a:schemeClr val="tx1"/>
          </a:solidFill>
        </a:ln>
      </dgm:spPr>
    </dgm:pt>
    <dgm:pt modelId="{A049C58F-33B6-4DC8-AEAF-61C1C4EE50D5}" type="pres">
      <dgm:prSet presAssocID="{C21948AF-7B81-4B1F-857C-0A2C1AD70540}" presName="text_7" presStyleLbl="node1" presStyleIdx="6" presStyleCnt="7">
        <dgm:presLayoutVars>
          <dgm:bulletEnabled val="1"/>
        </dgm:presLayoutVars>
      </dgm:prSet>
      <dgm:spPr/>
    </dgm:pt>
    <dgm:pt modelId="{6416A8F3-0D1D-4C4F-AD68-9BA036A5F55A}" type="pres">
      <dgm:prSet presAssocID="{C21948AF-7B81-4B1F-857C-0A2C1AD70540}" presName="accent_7" presStyleCnt="0"/>
      <dgm:spPr/>
    </dgm:pt>
    <dgm:pt modelId="{821D6C80-F193-4E53-B884-6856DAF9057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F6CB0E33-BF2B-4EB8-8BE1-FC335B17A2CB}" type="presOf" srcId="{C21948AF-7B81-4B1F-857C-0A2C1AD70540}" destId="{A049C58F-33B6-4DC8-AEAF-61C1C4EE50D5}" srcOrd="0" destOrd="0" presId="urn:microsoft.com/office/officeart/2008/layout/VerticalCurvedList"/>
    <dgm:cxn modelId="{BFA6C43D-C479-4A54-A6C9-350B296416D7}" srcId="{5A08616C-3A18-46CD-9CA0-74089D2BCFF2}" destId="{F1B0E2B4-40A2-4CD9-9CD5-3A30A3043697}" srcOrd="5" destOrd="0" parTransId="{70FC67F6-929D-4F38-B933-E0C31183749E}" sibTransId="{C45DB1E0-CC2B-4C89-970E-E3232DA09662}"/>
    <dgm:cxn modelId="{E526F65F-5DBC-4CD1-9507-233A499F3167}" srcId="{5A08616C-3A18-46CD-9CA0-74089D2BCFF2}" destId="{3E27CE17-68B2-40A0-BD6E-294C65856C41}" srcOrd="4" destOrd="0" parTransId="{8EDEBFDA-F331-476E-8C7F-940F9622B9A6}" sibTransId="{4E38E0BE-ED81-4A73-ABBF-F744511D0ED1}"/>
    <dgm:cxn modelId="{33426865-1636-43DF-A475-A12C4FFF3E93}" type="presOf" srcId="{3B6EA3EF-4137-418C-9FB7-DB524A832EC1}" destId="{9A9E09C1-840B-4A81-91E9-935D8E10CE8A}" srcOrd="0" destOrd="0" presId="urn:microsoft.com/office/officeart/2008/layout/VerticalCurvedList"/>
    <dgm:cxn modelId="{C4E8B852-A411-472B-A737-4CBDEF00D0CB}" type="presOf" srcId="{3E27CE17-68B2-40A0-BD6E-294C65856C41}" destId="{420664EF-345F-488A-A987-DE6E99FE036D}"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0C5EA084-D2DB-4E97-A568-8D47DED9E713}" type="presOf" srcId="{F1B0E2B4-40A2-4CD9-9CD5-3A30A3043697}" destId="{92E2A8EA-4EAB-4421-B60C-9A0CB355930B}" srcOrd="0" destOrd="0" presId="urn:microsoft.com/office/officeart/2008/layout/VerticalCurvedList"/>
    <dgm:cxn modelId="{30BB8899-FE49-491E-A656-68E15AE5E38C}" type="presOf" srcId="{BDE17C91-16EC-4AD7-91C4-3A6F54CBE5DA}" destId="{05626F5B-6929-42D4-986E-0593D663679C}" srcOrd="0" destOrd="0" presId="urn:microsoft.com/office/officeart/2008/layout/VerticalCurvedList"/>
    <dgm:cxn modelId="{BAF64AAD-8357-486E-B3C7-46F579D9DDB8}" srcId="{5A08616C-3A18-46CD-9CA0-74089D2BCFF2}" destId="{BDE17C91-16EC-4AD7-91C4-3A6F54CBE5DA}" srcOrd="3" destOrd="0" parTransId="{B2BAC3A1-CD2E-4A83-87AC-5CC444946160}" sibTransId="{EA96D60F-21EE-4555-8F90-C7D39B79EAA6}"/>
    <dgm:cxn modelId="{A98011AF-FC29-448F-9FFB-54F25410315D}" type="presOf" srcId="{0B969C05-367E-48AB-96A1-4BCD17977249}" destId="{AD8AAFF1-673A-4C9C-A631-116EC80665F1}" srcOrd="0" destOrd="0" presId="urn:microsoft.com/office/officeart/2008/layout/VerticalCurvedList"/>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91DC557B-DBEA-43C7-A74D-67799ABFF4FA}" type="presParOf" srcId="{0AC0DB7A-C3DB-4D1A-9839-7032510A1FDF}" destId="{05626F5B-6929-42D4-986E-0593D663679C}" srcOrd="7" destOrd="0" presId="urn:microsoft.com/office/officeart/2008/layout/VerticalCurvedList"/>
    <dgm:cxn modelId="{0F14C74A-5437-488D-810A-FC877E407363}" type="presParOf" srcId="{0AC0DB7A-C3DB-4D1A-9839-7032510A1FDF}" destId="{30317B21-B290-4ED1-8F3B-77711C5CEE5D}" srcOrd="8" destOrd="0" presId="urn:microsoft.com/office/officeart/2008/layout/VerticalCurvedList"/>
    <dgm:cxn modelId="{C691BC30-6F30-4901-B5DF-268609C85555}" type="presParOf" srcId="{30317B21-B290-4ED1-8F3B-77711C5CEE5D}" destId="{2EDA1B23-5124-4BC5-A5CB-9F5F7DAC79F1}" srcOrd="0" destOrd="0" presId="urn:microsoft.com/office/officeart/2008/layout/VerticalCurvedList"/>
    <dgm:cxn modelId="{16820E8A-E08B-460A-9944-76DD92B881E3}" type="presParOf" srcId="{0AC0DB7A-C3DB-4D1A-9839-7032510A1FDF}" destId="{420664EF-345F-488A-A987-DE6E99FE036D}" srcOrd="9" destOrd="0" presId="urn:microsoft.com/office/officeart/2008/layout/VerticalCurvedList"/>
    <dgm:cxn modelId="{011ABB7D-37F8-482C-88C1-885EE08D421C}" type="presParOf" srcId="{0AC0DB7A-C3DB-4D1A-9839-7032510A1FDF}" destId="{F92F7135-0B28-4959-8D72-7187C96DC009}" srcOrd="10" destOrd="0" presId="urn:microsoft.com/office/officeart/2008/layout/VerticalCurvedList"/>
    <dgm:cxn modelId="{93E39116-B903-4009-BB4B-F90A95341215}" type="presParOf" srcId="{F92F7135-0B28-4959-8D72-7187C96DC009}" destId="{170BC2C3-7A7D-4A73-9478-8F60D22C13FF}" srcOrd="0" destOrd="0" presId="urn:microsoft.com/office/officeart/2008/layout/VerticalCurvedList"/>
    <dgm:cxn modelId="{5EAFBFF2-A732-48F2-A94A-1EFDBA45903A}" type="presParOf" srcId="{0AC0DB7A-C3DB-4D1A-9839-7032510A1FDF}" destId="{92E2A8EA-4EAB-4421-B60C-9A0CB355930B}" srcOrd="11" destOrd="0" presId="urn:microsoft.com/office/officeart/2008/layout/VerticalCurvedList"/>
    <dgm:cxn modelId="{494F2F93-20C5-4F7E-8930-8CDBAC177A27}" type="presParOf" srcId="{0AC0DB7A-C3DB-4D1A-9839-7032510A1FDF}" destId="{E51D81F6-05FA-4BC3-8965-B6E0268798BC}" srcOrd="12" destOrd="0" presId="urn:microsoft.com/office/officeart/2008/layout/VerticalCurvedList"/>
    <dgm:cxn modelId="{EAC73C70-EAA6-489E-A17E-65717712FC86}" type="presParOf" srcId="{E51D81F6-05FA-4BC3-8965-B6E0268798BC}" destId="{F3DBF5A9-8A72-4905-B59B-FD348024D962}" srcOrd="0" destOrd="0" presId="urn:microsoft.com/office/officeart/2008/layout/VerticalCurvedList"/>
    <dgm:cxn modelId="{24A11EA4-9E64-4246-AF35-E99EF4E73C93}" type="presParOf" srcId="{0AC0DB7A-C3DB-4D1A-9839-7032510A1FDF}" destId="{A049C58F-33B6-4DC8-AEAF-61C1C4EE50D5}" srcOrd="13" destOrd="0" presId="urn:microsoft.com/office/officeart/2008/layout/VerticalCurvedList"/>
    <dgm:cxn modelId="{D7953DA1-6C1B-457D-A15C-D68496B917FE}" type="presParOf" srcId="{0AC0DB7A-C3DB-4D1A-9839-7032510A1FDF}" destId="{6416A8F3-0D1D-4C4F-AD68-9BA036A5F55A}" srcOrd="14" destOrd="0" presId="urn:microsoft.com/office/officeart/2008/layout/VerticalCurvedList"/>
    <dgm:cxn modelId="{7233626F-1662-4C4A-9DE2-9212491137F6}" type="presParOf" srcId="{6416A8F3-0D1D-4C4F-AD68-9BA036A5F55A}" destId="{821D6C80-F193-4E53-B884-6856DAF9057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SM-Adaptativo</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Interfaz Gráfica</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5626F5B-6929-42D4-986E-0593D663679C}">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sp:txBody>
      <dsp:txXfrm>
        <a:off x="977901" y="2097263"/>
        <a:ext cx="6602127" cy="419305"/>
      </dsp:txXfrm>
    </dsp:sp>
    <dsp:sp modelId="{2EDA1B23-5124-4BC5-A5CB-9F5F7DAC79F1}">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420664EF-345F-488A-A987-DE6E99FE036D}">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170BC2C3-7A7D-4A73-9478-8F60D22C13FF}">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B2A9F460-0AF9-406E-B591-E2D4799DA792}">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1E9267BE-5891-4197-A111-5EA3EFE18367}">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DF6A7AC1-4B0B-49B4-8E2D-1F6F4BC5B234}">
      <dsp:nvSpPr>
        <dsp:cNvPr id="0" name=""/>
        <dsp:cNvSpPr/>
      </dsp:nvSpPr>
      <dsp:spPr>
        <a:xfrm>
          <a:off x="323660" y="3984782"/>
          <a:ext cx="7256369"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21D6C80-F193-4E53-B884-6856DAF90579}">
      <dsp:nvSpPr>
        <dsp:cNvPr id="0" name=""/>
        <dsp:cNvSpPr/>
      </dsp:nvSpPr>
      <dsp:spPr>
        <a:xfrm>
          <a:off x="61594" y="3932369"/>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79581" cy="419305"/>
        </a:xfrm>
        <a:prstGeom prst="rect">
          <a:avLst/>
        </a:prstGeom>
        <a:solidFill>
          <a:schemeClr val="lt1">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Antecedentes</a:t>
          </a:r>
        </a:p>
      </dsp:txBody>
      <dsp:txXfrm>
        <a:off x="323660" y="209744"/>
        <a:ext cx="7279581" cy="419305"/>
      </dsp:txXfrm>
    </dsp:sp>
    <dsp:sp modelId="{9991A460-8B6E-4C39-96F1-11A1599EB4D6}">
      <dsp:nvSpPr>
        <dsp:cNvPr id="0" name=""/>
        <dsp:cNvSpPr/>
      </dsp:nvSpPr>
      <dsp:spPr>
        <a:xfrm>
          <a:off x="61594" y="157331"/>
          <a:ext cx="524131" cy="524131"/>
        </a:xfrm>
        <a:prstGeom prst="ellipse">
          <a:avLst/>
        </a:prstGeom>
        <a:solidFill>
          <a:schemeClr val="tx1"/>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99862"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99862" cy="419305"/>
      </dsp:txXfrm>
    </dsp:sp>
    <dsp:sp modelId="{55BBE6ED-D91D-4DCE-803F-1724742B6DD6}">
      <dsp:nvSpPr>
        <dsp:cNvPr id="0" name=""/>
        <dsp:cNvSpPr/>
      </dsp:nvSpPr>
      <dsp:spPr>
        <a:xfrm>
          <a:off x="441313" y="786658"/>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91778"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sp:txBody>
      <dsp:txXfrm>
        <a:off x="911462" y="1467936"/>
        <a:ext cx="6691778" cy="419305"/>
      </dsp:txXfrm>
    </dsp:sp>
    <dsp:sp modelId="{59AF04B6-6ADC-4E7B-AF28-88361C34E639}">
      <dsp:nvSpPr>
        <dsp:cNvPr id="0" name=""/>
        <dsp:cNvSpPr/>
      </dsp:nvSpPr>
      <dsp:spPr>
        <a:xfrm>
          <a:off x="649396" y="1415523"/>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2533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sp:txBody>
      <dsp:txXfrm>
        <a:off x="977901" y="2097263"/>
        <a:ext cx="6625339"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91778"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91778"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99862"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99862"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79581"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79581"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tx1"/>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SM-Adaptativo</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0E237-8DB2-4D00-824E-C727FEC68E31}">
      <dsp:nvSpPr>
        <dsp:cNvPr id="0" name=""/>
        <dsp:cNvSpPr/>
      </dsp:nvSpPr>
      <dsp:spPr>
        <a:xfrm>
          <a:off x="1970" y="131332"/>
          <a:ext cx="2400159" cy="960063"/>
        </a:xfrm>
        <a:prstGeom prst="chevron">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dirty="0"/>
            <a:t>Eliminación de ruido</a:t>
          </a:r>
        </a:p>
      </dsp:txBody>
      <dsp:txXfrm>
        <a:off x="482002" y="131332"/>
        <a:ext cx="1440096" cy="960063"/>
      </dsp:txXfrm>
    </dsp:sp>
    <dsp:sp modelId="{56976C8A-CBE0-4E94-AB8C-2BE4FC4610E3}">
      <dsp:nvSpPr>
        <dsp:cNvPr id="0" name=""/>
        <dsp:cNvSpPr/>
      </dsp:nvSpPr>
      <dsp:spPr>
        <a:xfrm>
          <a:off x="2162113" y="131332"/>
          <a:ext cx="2400159" cy="960063"/>
        </a:xfrm>
        <a:prstGeom prst="chevron">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dirty="0"/>
            <a:t>Eliminación interferencia línea de alimentación eléctrica</a:t>
          </a:r>
        </a:p>
      </dsp:txBody>
      <dsp:txXfrm>
        <a:off x="2642145" y="131332"/>
        <a:ext cx="1440096" cy="960063"/>
      </dsp:txXfrm>
    </dsp:sp>
    <dsp:sp modelId="{33036C59-0FBE-469B-912A-F84266B57872}">
      <dsp:nvSpPr>
        <dsp:cNvPr id="0" name=""/>
        <dsp:cNvSpPr/>
      </dsp:nvSpPr>
      <dsp:spPr>
        <a:xfrm>
          <a:off x="4322256" y="131332"/>
          <a:ext cx="2400159" cy="960063"/>
        </a:xfrm>
        <a:prstGeom prst="chevron">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dirty="0"/>
            <a:t>Corrección de la línea base</a:t>
          </a:r>
        </a:p>
      </dsp:txBody>
      <dsp:txXfrm>
        <a:off x="4802288" y="131332"/>
        <a:ext cx="1440096" cy="9600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0E237-8DB2-4D00-824E-C727FEC68E31}">
      <dsp:nvSpPr>
        <dsp:cNvPr id="0" name=""/>
        <dsp:cNvSpPr/>
      </dsp:nvSpPr>
      <dsp:spPr>
        <a:xfrm>
          <a:off x="3295" y="313082"/>
          <a:ext cx="1918414" cy="767365"/>
        </a:xfrm>
        <a:prstGeom prst="chevron">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EC" sz="1300" kern="1200" dirty="0"/>
            <a:t>Detección de puntos característicos del ECG</a:t>
          </a:r>
        </a:p>
      </dsp:txBody>
      <dsp:txXfrm>
        <a:off x="386978" y="313082"/>
        <a:ext cx="1151049" cy="767365"/>
      </dsp:txXfrm>
    </dsp:sp>
    <dsp:sp modelId="{A2201472-B576-4BDC-8063-C10E7004E2FE}">
      <dsp:nvSpPr>
        <dsp:cNvPr id="0" name=""/>
        <dsp:cNvSpPr/>
      </dsp:nvSpPr>
      <dsp:spPr>
        <a:xfrm>
          <a:off x="1729868" y="313082"/>
          <a:ext cx="1918414" cy="767365"/>
        </a:xfrm>
        <a:prstGeom prst="chevron">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EC" sz="1300" kern="1200" dirty="0"/>
            <a:t>Complejo QRS</a:t>
          </a:r>
        </a:p>
      </dsp:txBody>
      <dsp:txXfrm>
        <a:off x="2113551" y="313082"/>
        <a:ext cx="1151049" cy="767365"/>
      </dsp:txXfrm>
    </dsp:sp>
    <dsp:sp modelId="{29B8EB0F-AB4C-4648-AD27-8028EA3401BD}">
      <dsp:nvSpPr>
        <dsp:cNvPr id="0" name=""/>
        <dsp:cNvSpPr/>
      </dsp:nvSpPr>
      <dsp:spPr>
        <a:xfrm>
          <a:off x="3456441" y="313082"/>
          <a:ext cx="1918414" cy="767365"/>
        </a:xfrm>
        <a:prstGeom prst="chevron">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EC" sz="1300" kern="1200" dirty="0"/>
            <a:t>Segmento ST</a:t>
          </a:r>
        </a:p>
      </dsp:txBody>
      <dsp:txXfrm>
        <a:off x="3840124" y="313082"/>
        <a:ext cx="1151049" cy="767365"/>
      </dsp:txXfrm>
    </dsp:sp>
    <dsp:sp modelId="{917DE17C-28BC-4BDE-B169-6716866F0377}">
      <dsp:nvSpPr>
        <dsp:cNvPr id="0" name=""/>
        <dsp:cNvSpPr/>
      </dsp:nvSpPr>
      <dsp:spPr>
        <a:xfrm>
          <a:off x="5183014" y="313082"/>
          <a:ext cx="1918414" cy="767365"/>
        </a:xfrm>
        <a:prstGeom prst="chevron">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EC" sz="1300" kern="1200" dirty="0"/>
            <a:t>Onda T</a:t>
          </a:r>
        </a:p>
      </dsp:txBody>
      <dsp:txXfrm>
        <a:off x="5566697" y="313082"/>
        <a:ext cx="1151049" cy="767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3020" rIns="33020" bIns="33020" numCol="1" spcCol="1270" anchor="ctr" anchorCtr="0">
          <a:noAutofit/>
        </a:bodyPr>
        <a:lstStyle/>
        <a:p>
          <a:pPr marL="0" lvl="0" indent="0" algn="l" defTabSz="577850">
            <a:lnSpc>
              <a:spcPct val="90000"/>
            </a:lnSpc>
            <a:spcBef>
              <a:spcPct val="0"/>
            </a:spcBef>
            <a:spcAft>
              <a:spcPct val="35000"/>
            </a:spcAft>
            <a:buNone/>
          </a:pPr>
          <a:r>
            <a:rPr lang="es-EC" sz="1300" b="1" kern="1200" cap="none" spc="0" dirty="0">
              <a:ln w="0"/>
              <a:solidFill>
                <a:srgbClr val="5940EC"/>
              </a:solidFill>
              <a:effectLst>
                <a:outerShdw blurRad="38100" dist="19050" dir="2700000" algn="tl" rotWithShape="0">
                  <a:schemeClr val="dk1">
                    <a:alpha val="40000"/>
                  </a:schemeClr>
                </a:outerShdw>
              </a:effectLst>
            </a:rPr>
            <a:t>Interfaz Gráfica</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5626F5B-6929-42D4-986E-0593D663679C}">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sp:txBody>
      <dsp:txXfrm>
        <a:off x="977901" y="2097263"/>
        <a:ext cx="6602127" cy="419305"/>
      </dsp:txXfrm>
    </dsp:sp>
    <dsp:sp modelId="{2EDA1B23-5124-4BC5-A5CB-9F5F7DAC79F1}">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8530EB4-19B1-4047-8D90-1CE1064B1879}">
      <dsp:nvSpPr>
        <dsp:cNvPr id="0" name=""/>
        <dsp:cNvSpPr/>
      </dsp:nvSpPr>
      <dsp:spPr>
        <a:xfrm>
          <a:off x="911462" y="2726590"/>
          <a:ext cx="6668566"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3337FBD-E1CC-42C7-8E03-F2357B924FAA}">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A142C3D9-F211-4129-9A08-D0C281D5007A}">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FFAFA94A-1BB3-4962-A530-F4D10DDD4B1B}">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SM-Adaptativo</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5626F5B-6929-42D4-986E-0593D663679C}">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Interfaz Gráfica</a:t>
          </a:r>
        </a:p>
      </dsp:txBody>
      <dsp:txXfrm>
        <a:off x="977901" y="2097263"/>
        <a:ext cx="6602127" cy="419305"/>
      </dsp:txXfrm>
    </dsp:sp>
    <dsp:sp modelId="{2EDA1B23-5124-4BC5-A5CB-9F5F7DAC79F1}">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420664EF-345F-488A-A987-DE6E99FE036D}">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170BC2C3-7A7D-4A73-9478-8F60D22C13FF}">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2E2A8EA-4EAB-4421-B60C-9A0CB355930B}">
      <dsp:nvSpPr>
        <dsp:cNvPr id="0" name=""/>
        <dsp:cNvSpPr/>
      </dsp:nvSpPr>
      <dsp:spPr>
        <a:xfrm>
          <a:off x="703378" y="3355455"/>
          <a:ext cx="6876650"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049C58F-33B6-4DC8-AEAF-61C1C4EE50D5}">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21D6C80-F193-4E53-B884-6856DAF9057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dirty="0"/>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11/7/2019</a:t>
            </a:fld>
            <a:endParaRPr lang="es-EC" dirty="0"/>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dirty="0"/>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11/07/2019</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37113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11</a:t>
            </a:fld>
            <a:endParaRPr lang="es-ES" dirty="0"/>
          </a:p>
        </p:txBody>
      </p:sp>
    </p:spTree>
    <p:extLst>
      <p:ext uri="{BB962C8B-B14F-4D97-AF65-F5344CB8AC3E}">
        <p14:creationId xmlns:p14="http://schemas.microsoft.com/office/powerpoint/2010/main" val="113823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12</a:t>
            </a:fld>
            <a:endParaRPr lang="es-ES" dirty="0"/>
          </a:p>
        </p:txBody>
      </p:sp>
    </p:spTree>
    <p:extLst>
      <p:ext uri="{BB962C8B-B14F-4D97-AF65-F5344CB8AC3E}">
        <p14:creationId xmlns:p14="http://schemas.microsoft.com/office/powerpoint/2010/main" val="312426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13</a:t>
            </a:fld>
            <a:endParaRPr lang="es-ES" dirty="0"/>
          </a:p>
        </p:txBody>
      </p:sp>
    </p:spTree>
    <p:extLst>
      <p:ext uri="{BB962C8B-B14F-4D97-AF65-F5344CB8AC3E}">
        <p14:creationId xmlns:p14="http://schemas.microsoft.com/office/powerpoint/2010/main" val="238133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14</a:t>
            </a:fld>
            <a:endParaRPr lang="es-ES" dirty="0"/>
          </a:p>
        </p:txBody>
      </p:sp>
    </p:spTree>
    <p:extLst>
      <p:ext uri="{BB962C8B-B14F-4D97-AF65-F5344CB8AC3E}">
        <p14:creationId xmlns:p14="http://schemas.microsoft.com/office/powerpoint/2010/main" val="344866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15</a:t>
            </a:fld>
            <a:endParaRPr lang="es-ES" dirty="0"/>
          </a:p>
        </p:txBody>
      </p:sp>
    </p:spTree>
    <p:extLst>
      <p:ext uri="{BB962C8B-B14F-4D97-AF65-F5344CB8AC3E}">
        <p14:creationId xmlns:p14="http://schemas.microsoft.com/office/powerpoint/2010/main" val="229074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16</a:t>
            </a:fld>
            <a:endParaRPr lang="es-ES" dirty="0"/>
          </a:p>
        </p:txBody>
      </p:sp>
    </p:spTree>
    <p:extLst>
      <p:ext uri="{BB962C8B-B14F-4D97-AF65-F5344CB8AC3E}">
        <p14:creationId xmlns:p14="http://schemas.microsoft.com/office/powerpoint/2010/main" val="314474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17</a:t>
            </a:fld>
            <a:endParaRPr lang="es-ES" dirty="0"/>
          </a:p>
        </p:txBody>
      </p:sp>
    </p:spTree>
    <p:extLst>
      <p:ext uri="{BB962C8B-B14F-4D97-AF65-F5344CB8AC3E}">
        <p14:creationId xmlns:p14="http://schemas.microsoft.com/office/powerpoint/2010/main" val="103089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18</a:t>
            </a:fld>
            <a:endParaRPr lang="es-ES" dirty="0"/>
          </a:p>
        </p:txBody>
      </p:sp>
    </p:spTree>
    <p:extLst>
      <p:ext uri="{BB962C8B-B14F-4D97-AF65-F5344CB8AC3E}">
        <p14:creationId xmlns:p14="http://schemas.microsoft.com/office/powerpoint/2010/main" val="362843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19</a:t>
            </a:fld>
            <a:endParaRPr lang="es-ES" dirty="0"/>
          </a:p>
        </p:txBody>
      </p:sp>
    </p:spTree>
    <p:extLst>
      <p:ext uri="{BB962C8B-B14F-4D97-AF65-F5344CB8AC3E}">
        <p14:creationId xmlns:p14="http://schemas.microsoft.com/office/powerpoint/2010/main" val="379975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20</a:t>
            </a:fld>
            <a:endParaRPr lang="es-ES" dirty="0"/>
          </a:p>
        </p:txBody>
      </p:sp>
    </p:spTree>
    <p:extLst>
      <p:ext uri="{BB962C8B-B14F-4D97-AF65-F5344CB8AC3E}">
        <p14:creationId xmlns:p14="http://schemas.microsoft.com/office/powerpoint/2010/main" val="353893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a:t>
            </a:fld>
            <a:endParaRPr lang="es-ES" dirty="0"/>
          </a:p>
        </p:txBody>
      </p:sp>
    </p:spTree>
    <p:extLst>
      <p:ext uri="{BB962C8B-B14F-4D97-AF65-F5344CB8AC3E}">
        <p14:creationId xmlns:p14="http://schemas.microsoft.com/office/powerpoint/2010/main" val="464877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21</a:t>
            </a:fld>
            <a:endParaRPr lang="es-ES" dirty="0"/>
          </a:p>
        </p:txBody>
      </p:sp>
    </p:spTree>
    <p:extLst>
      <p:ext uri="{BB962C8B-B14F-4D97-AF65-F5344CB8AC3E}">
        <p14:creationId xmlns:p14="http://schemas.microsoft.com/office/powerpoint/2010/main" val="40802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22</a:t>
            </a:fld>
            <a:endParaRPr lang="es-ES" dirty="0"/>
          </a:p>
        </p:txBody>
      </p:sp>
    </p:spTree>
    <p:extLst>
      <p:ext uri="{BB962C8B-B14F-4D97-AF65-F5344CB8AC3E}">
        <p14:creationId xmlns:p14="http://schemas.microsoft.com/office/powerpoint/2010/main" val="269871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23</a:t>
            </a:fld>
            <a:endParaRPr lang="es-ES" dirty="0"/>
          </a:p>
        </p:txBody>
      </p:sp>
    </p:spTree>
    <p:extLst>
      <p:ext uri="{BB962C8B-B14F-4D97-AF65-F5344CB8AC3E}">
        <p14:creationId xmlns:p14="http://schemas.microsoft.com/office/powerpoint/2010/main" val="1018454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24</a:t>
            </a:fld>
            <a:endParaRPr lang="es-ES" dirty="0"/>
          </a:p>
        </p:txBody>
      </p:sp>
    </p:spTree>
    <p:extLst>
      <p:ext uri="{BB962C8B-B14F-4D97-AF65-F5344CB8AC3E}">
        <p14:creationId xmlns:p14="http://schemas.microsoft.com/office/powerpoint/2010/main" val="3766368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25</a:t>
            </a:fld>
            <a:endParaRPr lang="es-ES" dirty="0"/>
          </a:p>
        </p:txBody>
      </p:sp>
    </p:spTree>
    <p:extLst>
      <p:ext uri="{BB962C8B-B14F-4D97-AF65-F5344CB8AC3E}">
        <p14:creationId xmlns:p14="http://schemas.microsoft.com/office/powerpoint/2010/main" val="149571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26</a:t>
            </a:fld>
            <a:endParaRPr lang="es-ES" dirty="0"/>
          </a:p>
        </p:txBody>
      </p:sp>
    </p:spTree>
    <p:extLst>
      <p:ext uri="{BB962C8B-B14F-4D97-AF65-F5344CB8AC3E}">
        <p14:creationId xmlns:p14="http://schemas.microsoft.com/office/powerpoint/2010/main" val="726015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27</a:t>
            </a:fld>
            <a:endParaRPr lang="es-ES" dirty="0"/>
          </a:p>
        </p:txBody>
      </p:sp>
    </p:spTree>
    <p:extLst>
      <p:ext uri="{BB962C8B-B14F-4D97-AF65-F5344CB8AC3E}">
        <p14:creationId xmlns:p14="http://schemas.microsoft.com/office/powerpoint/2010/main" val="3201063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28</a:t>
            </a:fld>
            <a:endParaRPr lang="es-ES" dirty="0"/>
          </a:p>
        </p:txBody>
      </p:sp>
    </p:spTree>
    <p:extLst>
      <p:ext uri="{BB962C8B-B14F-4D97-AF65-F5344CB8AC3E}">
        <p14:creationId xmlns:p14="http://schemas.microsoft.com/office/powerpoint/2010/main" val="1614805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29</a:t>
            </a:fld>
            <a:endParaRPr lang="es-ES" dirty="0"/>
          </a:p>
        </p:txBody>
      </p:sp>
    </p:spTree>
    <p:extLst>
      <p:ext uri="{BB962C8B-B14F-4D97-AF65-F5344CB8AC3E}">
        <p14:creationId xmlns:p14="http://schemas.microsoft.com/office/powerpoint/2010/main" val="3972264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30</a:t>
            </a:fld>
            <a:endParaRPr lang="es-ES" dirty="0"/>
          </a:p>
        </p:txBody>
      </p:sp>
    </p:spTree>
    <p:extLst>
      <p:ext uri="{BB962C8B-B14F-4D97-AF65-F5344CB8AC3E}">
        <p14:creationId xmlns:p14="http://schemas.microsoft.com/office/powerpoint/2010/main" val="421674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dirty="0"/>
              <a:t>La principal causa de la MSC es el paro cardíaco, ocasionado por una falla eléctrica del corazón que impide que se produzca un latido, el corazón deja de bombear sangre al resto del cuerpo.</a:t>
            </a:r>
            <a:endParaRPr lang="es-EC" sz="1200" dirty="0"/>
          </a:p>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4</a:t>
            </a:fld>
            <a:endParaRPr lang="es-ES" dirty="0"/>
          </a:p>
        </p:txBody>
      </p:sp>
    </p:spTree>
    <p:extLst>
      <p:ext uri="{BB962C8B-B14F-4D97-AF65-F5344CB8AC3E}">
        <p14:creationId xmlns:p14="http://schemas.microsoft.com/office/powerpoint/2010/main" val="1956522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31</a:t>
            </a:fld>
            <a:endParaRPr lang="es-ES" dirty="0"/>
          </a:p>
        </p:txBody>
      </p:sp>
    </p:spTree>
    <p:extLst>
      <p:ext uri="{BB962C8B-B14F-4D97-AF65-F5344CB8AC3E}">
        <p14:creationId xmlns:p14="http://schemas.microsoft.com/office/powerpoint/2010/main" val="3885621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32</a:t>
            </a:fld>
            <a:endParaRPr lang="es-ES" dirty="0"/>
          </a:p>
        </p:txBody>
      </p:sp>
    </p:spTree>
    <p:extLst>
      <p:ext uri="{BB962C8B-B14F-4D97-AF65-F5344CB8AC3E}">
        <p14:creationId xmlns:p14="http://schemas.microsoft.com/office/powerpoint/2010/main" val="2635027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33</a:t>
            </a:fld>
            <a:endParaRPr lang="es-ES" dirty="0"/>
          </a:p>
        </p:txBody>
      </p:sp>
    </p:spTree>
    <p:extLst>
      <p:ext uri="{BB962C8B-B14F-4D97-AF65-F5344CB8AC3E}">
        <p14:creationId xmlns:p14="http://schemas.microsoft.com/office/powerpoint/2010/main" val="137811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34</a:t>
            </a:fld>
            <a:endParaRPr lang="es-ES" dirty="0"/>
          </a:p>
        </p:txBody>
      </p:sp>
    </p:spTree>
    <p:extLst>
      <p:ext uri="{BB962C8B-B14F-4D97-AF65-F5344CB8AC3E}">
        <p14:creationId xmlns:p14="http://schemas.microsoft.com/office/powerpoint/2010/main" val="857990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35</a:t>
            </a:fld>
            <a:endParaRPr lang="es-ES" dirty="0"/>
          </a:p>
        </p:txBody>
      </p:sp>
    </p:spTree>
    <p:extLst>
      <p:ext uri="{BB962C8B-B14F-4D97-AF65-F5344CB8AC3E}">
        <p14:creationId xmlns:p14="http://schemas.microsoft.com/office/powerpoint/2010/main" val="1706333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36</a:t>
            </a:fld>
            <a:endParaRPr lang="es-ES" dirty="0"/>
          </a:p>
        </p:txBody>
      </p:sp>
    </p:spTree>
    <p:extLst>
      <p:ext uri="{BB962C8B-B14F-4D97-AF65-F5344CB8AC3E}">
        <p14:creationId xmlns:p14="http://schemas.microsoft.com/office/powerpoint/2010/main" val="1936816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37</a:t>
            </a:fld>
            <a:endParaRPr lang="es-ES" dirty="0"/>
          </a:p>
        </p:txBody>
      </p:sp>
    </p:spTree>
    <p:extLst>
      <p:ext uri="{BB962C8B-B14F-4D97-AF65-F5344CB8AC3E}">
        <p14:creationId xmlns:p14="http://schemas.microsoft.com/office/powerpoint/2010/main" val="3416396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38</a:t>
            </a:fld>
            <a:endParaRPr lang="es-ES" dirty="0"/>
          </a:p>
        </p:txBody>
      </p:sp>
    </p:spTree>
    <p:extLst>
      <p:ext uri="{BB962C8B-B14F-4D97-AF65-F5344CB8AC3E}">
        <p14:creationId xmlns:p14="http://schemas.microsoft.com/office/powerpoint/2010/main" val="2627572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39</a:t>
            </a:fld>
            <a:endParaRPr lang="es-ES" dirty="0"/>
          </a:p>
        </p:txBody>
      </p:sp>
    </p:spTree>
    <p:extLst>
      <p:ext uri="{BB962C8B-B14F-4D97-AF65-F5344CB8AC3E}">
        <p14:creationId xmlns:p14="http://schemas.microsoft.com/office/powerpoint/2010/main" val="234603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5</a:t>
            </a:fld>
            <a:endParaRPr lang="es-ES" dirty="0"/>
          </a:p>
        </p:txBody>
      </p:sp>
    </p:spTree>
    <p:extLst>
      <p:ext uri="{BB962C8B-B14F-4D97-AF65-F5344CB8AC3E}">
        <p14:creationId xmlns:p14="http://schemas.microsoft.com/office/powerpoint/2010/main" val="84651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6</a:t>
            </a:fld>
            <a:endParaRPr lang="es-ES" dirty="0"/>
          </a:p>
        </p:txBody>
      </p:sp>
    </p:spTree>
    <p:extLst>
      <p:ext uri="{BB962C8B-B14F-4D97-AF65-F5344CB8AC3E}">
        <p14:creationId xmlns:p14="http://schemas.microsoft.com/office/powerpoint/2010/main" val="90283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7</a:t>
            </a:fld>
            <a:endParaRPr lang="es-ES" dirty="0"/>
          </a:p>
        </p:txBody>
      </p:sp>
    </p:spTree>
    <p:extLst>
      <p:ext uri="{BB962C8B-B14F-4D97-AF65-F5344CB8AC3E}">
        <p14:creationId xmlns:p14="http://schemas.microsoft.com/office/powerpoint/2010/main" val="238478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8</a:t>
            </a:fld>
            <a:endParaRPr lang="es-ES" dirty="0"/>
          </a:p>
        </p:txBody>
      </p:sp>
    </p:spTree>
    <p:extLst>
      <p:ext uri="{BB962C8B-B14F-4D97-AF65-F5344CB8AC3E}">
        <p14:creationId xmlns:p14="http://schemas.microsoft.com/office/powerpoint/2010/main" val="13829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9</a:t>
            </a:fld>
            <a:endParaRPr lang="es-ES" dirty="0"/>
          </a:p>
        </p:txBody>
      </p:sp>
    </p:spTree>
    <p:extLst>
      <p:ext uri="{BB962C8B-B14F-4D97-AF65-F5344CB8AC3E}">
        <p14:creationId xmlns:p14="http://schemas.microsoft.com/office/powerpoint/2010/main" val="351990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10</a:t>
            </a:fld>
            <a:endParaRPr lang="es-ES" dirty="0"/>
          </a:p>
        </p:txBody>
      </p:sp>
    </p:spTree>
    <p:extLst>
      <p:ext uri="{BB962C8B-B14F-4D97-AF65-F5344CB8AC3E}">
        <p14:creationId xmlns:p14="http://schemas.microsoft.com/office/powerpoint/2010/main" val="116226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2765"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3788"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5691"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11/7/2019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11/7/2019</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11/7/2019</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11/7/2019</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11/7/2019</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QuickStyle" Target="../diagrams/quickStyle5.xml"/><Relationship Id="rId11" Type="http://schemas.openxmlformats.org/officeDocument/2006/relationships/image" Target="../media/image14.png"/><Relationship Id="rId5" Type="http://schemas.openxmlformats.org/officeDocument/2006/relationships/diagramLayout" Target="../diagrams/layout5.xml"/><Relationship Id="rId10" Type="http://schemas.openxmlformats.org/officeDocument/2006/relationships/image" Target="../media/image13.png"/><Relationship Id="rId4" Type="http://schemas.openxmlformats.org/officeDocument/2006/relationships/diagramData" Target="../diagrams/data5.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5.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6.PNG"/><Relationship Id="rId4" Type="http://schemas.openxmlformats.org/officeDocument/2006/relationships/image" Target="../media/image7.pn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9.xm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png"/><Relationship Id="rId7" Type="http://schemas.openxmlformats.org/officeDocument/2006/relationships/diagramColors" Target="../diagrams/colors10.xml"/><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2"/>
          <a:srcRect l="6454" t="35651" r="48363" b="40483"/>
          <a:stretch>
            <a:fillRect/>
          </a:stretch>
        </p:blipFill>
        <p:spPr bwMode="auto">
          <a:xfrm>
            <a:off x="217714" y="1"/>
            <a:ext cx="3209068" cy="919772"/>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id="{E245B1C1-36A4-4621-9848-DC04456C7160}"/>
              </a:ext>
            </a:extLst>
          </p:cNvPr>
          <p:cNvSpPr txBox="1"/>
          <p:nvPr/>
        </p:nvSpPr>
        <p:spPr>
          <a:xfrm>
            <a:off x="1016076" y="673578"/>
            <a:ext cx="7748045" cy="57092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endParaRPr>
          </a:p>
          <a:p>
            <a:pPr lvl="0" algn="ctr" defTabSz="914400" fontAlgn="base">
              <a:spcBef>
                <a:spcPct val="0"/>
              </a:spcBef>
              <a:spcAft>
                <a:spcPct val="0"/>
              </a:spcAft>
            </a:pPr>
            <a:r>
              <a:rPr lang="es-ES" sz="1300" b="1" kern="0" dirty="0">
                <a:solidFill>
                  <a:prstClr val="black"/>
                </a:solidFill>
                <a:latin typeface="Times New Roman" panose="02020603050405020304" pitchFamily="18" charset="0"/>
                <a:ea typeface="Calibri" pitchFamily="34" charset="0"/>
                <a:cs typeface="Times New Roman" panose="02020603050405020304" pitchFamily="18" charset="0"/>
                <a:sym typeface="Arial"/>
                <a:rtl val="0"/>
              </a:rPr>
              <a:t>DEPARTAMENTO DE ELÉCTRICA, ELECTÓNICA Y TELECOMUNICACIONES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rPr>
              <a:t>CARRERA DE INGENIERÍA EN ELECTRÓNICA, AUTOMATIZACIÓN Y CONTROL</a:t>
            </a:r>
            <a:r>
              <a:rPr kumimoji="0" lang="es-EC" sz="1300" b="1" i="0" u="none" strike="noStrike" kern="0" cap="none" spc="0" normalizeH="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rPr>
              <a:t> </a:t>
            </a: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PROYECTO DE INVESTIGACIÓN PREVIO A LA OBTENCIÓN DEL TÍTULO DE INGENIERO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a:t>
            </a:r>
            <a:r>
              <a:rPr lang="es-ES" sz="1300" b="1" kern="0" dirty="0">
                <a:solidFill>
                  <a:srgbClr val="000000"/>
                </a:solidFill>
                <a:latin typeface="Times New Roman" panose="02020603050405020304" pitchFamily="18" charset="0"/>
                <a:cs typeface="Times New Roman" panose="02020603050405020304" pitchFamily="18" charset="0"/>
                <a:sym typeface="Arial"/>
                <a:rtl val="0"/>
              </a:rPr>
              <a:t>EN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ELECTRÓNICA, AUTOMATIZACIÓN Y CONTROL</a:t>
            </a: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defTabSz="914400"/>
            <a:r>
              <a:rPr kumimoji="0" lang="es-EC"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TEMA:</a:t>
            </a:r>
            <a:r>
              <a:rPr kumimoji="0" lang="es-EC"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a:t>
            </a:r>
          </a:p>
          <a:p>
            <a:pPr algn="ctr" defTabSz="914400"/>
            <a:r>
              <a:rPr lang="es-ES" sz="1600" b="1" kern="0" dirty="0">
                <a:solidFill>
                  <a:srgbClr val="000000"/>
                </a:solidFill>
                <a:latin typeface="Times New Roman" panose="02020603050405020304" pitchFamily="18" charset="0"/>
                <a:cs typeface="Times New Roman" panose="02020603050405020304" pitchFamily="18" charset="0"/>
                <a:sym typeface="Arial"/>
                <a:rtl val="0"/>
              </a:rPr>
              <a:t>“</a:t>
            </a:r>
            <a:r>
              <a:rPr lang="es-ES" sz="1600" b="1" dirty="0">
                <a:latin typeface="Times New Roman" panose="02020603050405020304" pitchFamily="18" charset="0"/>
                <a:ea typeface="Calibri" panose="020F0502020204030204" pitchFamily="34" charset="0"/>
                <a:cs typeface="Times New Roman" panose="02020603050405020304" pitchFamily="18" charset="0"/>
              </a:rPr>
              <a:t>PREDICCIÓN DE LA MUERTE SÚBITA CARDÍACA USANDO ALTERNANCIA DE LA ONDA T MODIFICADO MEDIANTE EL MÉTODO ESPECTRAL ADAPTATIVO</a:t>
            </a:r>
            <a:r>
              <a:rPr lang="es-EC" sz="1600" b="1" dirty="0">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300" b="1" kern="0" dirty="0">
              <a:solidFill>
                <a:srgbClr val="000000"/>
              </a:solidFill>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300" b="1" kern="0" dirty="0">
              <a:solidFill>
                <a:srgbClr val="000000"/>
              </a:solidFill>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Elaborado por:</a:t>
            </a:r>
          </a:p>
          <a:p>
            <a:pPr lvl="0" algn="ctr" defTabSz="914400">
              <a:defRPr/>
            </a:pPr>
            <a:r>
              <a:rPr lang="es-ES" sz="1300" kern="0" dirty="0">
                <a:solidFill>
                  <a:srgbClr val="000000"/>
                </a:solidFill>
                <a:latin typeface="Times New Roman" panose="02020603050405020304" pitchFamily="18" charset="0"/>
                <a:cs typeface="Times New Roman" panose="02020603050405020304" pitchFamily="18" charset="0"/>
                <a:sym typeface="Arial"/>
                <a:rtl val="0"/>
              </a:rPr>
              <a:t>Melisa </a:t>
            </a:r>
            <a:r>
              <a:rPr lang="es-ES" sz="1300" kern="0" dirty="0" err="1">
                <a:solidFill>
                  <a:srgbClr val="000000"/>
                </a:solidFill>
                <a:latin typeface="Times New Roman" panose="02020603050405020304" pitchFamily="18" charset="0"/>
                <a:cs typeface="Times New Roman" panose="02020603050405020304" pitchFamily="18" charset="0"/>
                <a:sym typeface="Arial"/>
                <a:rtl val="0"/>
              </a:rPr>
              <a:t>Janela</a:t>
            </a:r>
            <a:r>
              <a:rPr lang="es-ES" sz="1300" kern="0" dirty="0">
                <a:solidFill>
                  <a:srgbClr val="000000"/>
                </a:solidFill>
                <a:latin typeface="Times New Roman" panose="02020603050405020304" pitchFamily="18" charset="0"/>
                <a:cs typeface="Times New Roman" panose="02020603050405020304" pitchFamily="18" charset="0"/>
                <a:sym typeface="Arial"/>
                <a:rtl val="0"/>
              </a:rPr>
              <a:t> Pilla Barroso </a:t>
            </a:r>
          </a:p>
          <a:p>
            <a:pPr lvl="0" algn="ctr" defTabSz="914400">
              <a:defRPr/>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b="1" kern="0" dirty="0">
                <a:solidFill>
                  <a:srgbClr val="000000"/>
                </a:solidFill>
                <a:latin typeface="Times New Roman" panose="02020603050405020304" pitchFamily="18" charset="0"/>
                <a:cs typeface="Times New Roman" panose="02020603050405020304" pitchFamily="18" charset="0"/>
                <a:sym typeface="Arial"/>
                <a:rtl val="0"/>
              </a:rPr>
              <a:t>Director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del Proyecto: </a:t>
            </a:r>
          </a:p>
          <a:p>
            <a:pPr algn="ctr" fontAlgn="base">
              <a:spcBef>
                <a:spcPct val="0"/>
              </a:spcBef>
              <a:spcAft>
                <a:spcPct val="0"/>
              </a:spcAft>
            </a:pPr>
            <a:r>
              <a:rPr lang="es-EC" sz="1300" dirty="0">
                <a:solidFill>
                  <a:srgbClr val="000000"/>
                </a:solidFill>
                <a:latin typeface="Times New Roman" panose="02020603050405020304" pitchFamily="18" charset="0"/>
                <a:cs typeface="Times New Roman" panose="02020603050405020304" pitchFamily="18" charset="0"/>
              </a:rPr>
              <a:t>Dr. Marco Flores Calero</a:t>
            </a: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fontAlgn="base">
              <a:spcBef>
                <a:spcPct val="0"/>
              </a:spcBef>
              <a:spcAft>
                <a:spcPct val="0"/>
              </a:spcAft>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Sangolquí, 2019</a:t>
            </a:r>
            <a:endParaRPr kumimoji="0" lang="en-U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77" y="160338"/>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01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SM-Adaptativa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366183" y="721629"/>
            <a:ext cx="2262158" cy="369332"/>
          </a:xfrm>
          <a:prstGeom prst="rect">
            <a:avLst/>
          </a:prstGeom>
          <a:noFill/>
        </p:spPr>
        <p:txBody>
          <a:bodyPr wrap="none" rtlCol="0">
            <a:spAutoFit/>
          </a:bodyPr>
          <a:lstStyle/>
          <a:p>
            <a:r>
              <a:rPr lang="es-EC" b="1" i="1" dirty="0"/>
              <a:t>Preprocesamiento </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6" name="Diagrama 5">
            <a:extLst>
              <a:ext uri="{FF2B5EF4-FFF2-40B4-BE49-F238E27FC236}">
                <a16:creationId xmlns:a16="http://schemas.microsoft.com/office/drawing/2014/main" id="{5662479B-5A03-40F0-85AF-CB30AC3AD1F7}"/>
              </a:ext>
            </a:extLst>
          </p:cNvPr>
          <p:cNvGraphicFramePr/>
          <p:nvPr>
            <p:extLst>
              <p:ext uri="{D42A27DB-BD31-4B8C-83A1-F6EECF244321}">
                <p14:modId xmlns:p14="http://schemas.microsoft.com/office/powerpoint/2010/main" val="2754107849"/>
              </p:ext>
            </p:extLst>
          </p:nvPr>
        </p:nvGraphicFramePr>
        <p:xfrm>
          <a:off x="1210601" y="1092494"/>
          <a:ext cx="6724386" cy="1222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Imagen que contiene captura de pantalla&#10;&#10;Descripción generada automáticamente">
            <a:extLst>
              <a:ext uri="{FF2B5EF4-FFF2-40B4-BE49-F238E27FC236}">
                <a16:creationId xmlns:a16="http://schemas.microsoft.com/office/drawing/2014/main" id="{019584CA-980D-4F7F-BE92-9674B165F438}"/>
              </a:ext>
            </a:extLst>
          </p:cNvPr>
          <p:cNvPicPr>
            <a:picLocks noChangeAspect="1"/>
          </p:cNvPicPr>
          <p:nvPr/>
        </p:nvPicPr>
        <p:blipFill>
          <a:blip r:embed="rId9"/>
          <a:stretch>
            <a:fillRect/>
          </a:stretch>
        </p:blipFill>
        <p:spPr>
          <a:xfrm>
            <a:off x="0" y="2470458"/>
            <a:ext cx="4391271" cy="3406254"/>
          </a:xfrm>
          <a:prstGeom prst="rect">
            <a:avLst/>
          </a:prstGeom>
        </p:spPr>
      </p:pic>
      <p:pic>
        <p:nvPicPr>
          <p:cNvPr id="11" name="Imagen 10" descr="Imagen que contiene captura de pantalla&#10;&#10;Descripción generada automáticamente">
            <a:extLst>
              <a:ext uri="{FF2B5EF4-FFF2-40B4-BE49-F238E27FC236}">
                <a16:creationId xmlns:a16="http://schemas.microsoft.com/office/drawing/2014/main" id="{4DDDD6FC-CBBE-4A49-A0E0-964B0117F190}"/>
              </a:ext>
            </a:extLst>
          </p:cNvPr>
          <p:cNvPicPr>
            <a:picLocks noChangeAspect="1"/>
          </p:cNvPicPr>
          <p:nvPr/>
        </p:nvPicPr>
        <p:blipFill>
          <a:blip r:embed="rId10"/>
          <a:stretch>
            <a:fillRect/>
          </a:stretch>
        </p:blipFill>
        <p:spPr>
          <a:xfrm>
            <a:off x="4127147" y="2535780"/>
            <a:ext cx="4647968" cy="3450265"/>
          </a:xfrm>
          <a:prstGeom prst="rect">
            <a:avLst/>
          </a:prstGeom>
        </p:spPr>
      </p:pic>
      <p:pic>
        <p:nvPicPr>
          <p:cNvPr id="19" name="Imagen 18">
            <a:extLst>
              <a:ext uri="{FF2B5EF4-FFF2-40B4-BE49-F238E27FC236}">
                <a16:creationId xmlns:a16="http://schemas.microsoft.com/office/drawing/2014/main" id="{F7EEA594-4B48-4073-A753-535D57D3F96A}"/>
              </a:ext>
            </a:extLst>
          </p:cNvPr>
          <p:cNvPicPr>
            <a:picLocks noChangeAspect="1"/>
          </p:cNvPicPr>
          <p:nvPr/>
        </p:nvPicPr>
        <p:blipFill>
          <a:blip r:embed="rId11"/>
          <a:stretch>
            <a:fillRect/>
          </a:stretch>
        </p:blipFill>
        <p:spPr>
          <a:xfrm>
            <a:off x="2007505" y="2523466"/>
            <a:ext cx="4767531" cy="3474892"/>
          </a:xfrm>
          <a:prstGeom prst="rect">
            <a:avLst/>
          </a:prstGeom>
        </p:spPr>
      </p:pic>
    </p:spTree>
    <p:extLst>
      <p:ext uri="{BB962C8B-B14F-4D97-AF65-F5344CB8AC3E}">
        <p14:creationId xmlns:p14="http://schemas.microsoft.com/office/powerpoint/2010/main" val="15405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texto&#10;&#10;Descripción generada automáticamente">
            <a:extLst>
              <a:ext uri="{FF2B5EF4-FFF2-40B4-BE49-F238E27FC236}">
                <a16:creationId xmlns:a16="http://schemas.microsoft.com/office/drawing/2014/main" id="{52F12E2C-B90C-4F30-9B4B-871DC6A03985}"/>
              </a:ext>
            </a:extLst>
          </p:cNvPr>
          <p:cNvPicPr>
            <a:picLocks noChangeAspect="1"/>
          </p:cNvPicPr>
          <p:nvPr/>
        </p:nvPicPr>
        <p:blipFill>
          <a:blip r:embed="rId3"/>
          <a:stretch>
            <a:fillRect/>
          </a:stretch>
        </p:blipFill>
        <p:spPr>
          <a:xfrm>
            <a:off x="4208312" y="2330341"/>
            <a:ext cx="4937276" cy="3681353"/>
          </a:xfrm>
          <a:prstGeom prst="rect">
            <a:avLst/>
          </a:prstGeom>
        </p:spPr>
      </p:pic>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9" name="CuadroTexto 28">
            <a:extLst>
              <a:ext uri="{FF2B5EF4-FFF2-40B4-BE49-F238E27FC236}">
                <a16:creationId xmlns:a16="http://schemas.microsoft.com/office/drawing/2014/main" id="{B73889CD-AD96-4BDB-B99E-A77C27287BC8}"/>
              </a:ext>
            </a:extLst>
          </p:cNvPr>
          <p:cNvSpPr txBox="1"/>
          <p:nvPr/>
        </p:nvSpPr>
        <p:spPr>
          <a:xfrm>
            <a:off x="366183" y="721629"/>
            <a:ext cx="2262158" cy="369332"/>
          </a:xfrm>
          <a:prstGeom prst="rect">
            <a:avLst/>
          </a:prstGeom>
          <a:noFill/>
        </p:spPr>
        <p:txBody>
          <a:bodyPr wrap="none" rtlCol="0">
            <a:spAutoFit/>
          </a:bodyPr>
          <a:lstStyle/>
          <a:p>
            <a:r>
              <a:rPr lang="es-EC" b="1" i="1" dirty="0"/>
              <a:t>Preprocesamiento </a:t>
            </a:r>
          </a:p>
        </p:txBody>
      </p:sp>
      <p:graphicFrame>
        <p:nvGraphicFramePr>
          <p:cNvPr id="30" name="Diagrama 29">
            <a:extLst>
              <a:ext uri="{FF2B5EF4-FFF2-40B4-BE49-F238E27FC236}">
                <a16:creationId xmlns:a16="http://schemas.microsoft.com/office/drawing/2014/main" id="{13F5CC20-6880-4CFB-8C42-7F85463BD1FE}"/>
              </a:ext>
            </a:extLst>
          </p:cNvPr>
          <p:cNvGraphicFramePr/>
          <p:nvPr>
            <p:extLst>
              <p:ext uri="{D42A27DB-BD31-4B8C-83A1-F6EECF244321}">
                <p14:modId xmlns:p14="http://schemas.microsoft.com/office/powerpoint/2010/main" val="4280081315"/>
              </p:ext>
            </p:extLst>
          </p:nvPr>
        </p:nvGraphicFramePr>
        <p:xfrm>
          <a:off x="1210601" y="1092493"/>
          <a:ext cx="7104724" cy="1393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a:extLst>
              <a:ext uri="{FF2B5EF4-FFF2-40B4-BE49-F238E27FC236}">
                <a16:creationId xmlns:a16="http://schemas.microsoft.com/office/drawing/2014/main" id="{2C2E0A47-40A4-44F5-810D-62474EDFE073}"/>
              </a:ext>
            </a:extLst>
          </p:cNvPr>
          <p:cNvPicPr>
            <a:picLocks noChangeAspect="1"/>
          </p:cNvPicPr>
          <p:nvPr/>
        </p:nvPicPr>
        <p:blipFill>
          <a:blip r:embed="rId10"/>
          <a:stretch>
            <a:fillRect/>
          </a:stretch>
        </p:blipFill>
        <p:spPr>
          <a:xfrm>
            <a:off x="241870" y="2605474"/>
            <a:ext cx="4076130" cy="2985701"/>
          </a:xfrm>
          <a:prstGeom prst="rect">
            <a:avLst/>
          </a:prstGeom>
          <a:ln>
            <a:solidFill>
              <a:schemeClr val="tx1"/>
            </a:solidFill>
          </a:ln>
        </p:spPr>
      </p:pic>
    </p:spTree>
    <p:extLst>
      <p:ext uri="{BB962C8B-B14F-4D97-AF65-F5344CB8AC3E}">
        <p14:creationId xmlns:p14="http://schemas.microsoft.com/office/powerpoint/2010/main" val="166310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SM- Adaptativo</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9" name="Rectangle 85">
            <a:extLst>
              <a:ext uri="{FF2B5EF4-FFF2-40B4-BE49-F238E27FC236}">
                <a16:creationId xmlns:a16="http://schemas.microsoft.com/office/drawing/2014/main" id="{C04C54E2-1055-4B86-9E6D-D649E7E6D0F5}"/>
              </a:ext>
            </a:extLst>
          </p:cNvPr>
          <p:cNvSpPr>
            <a:spLocks noChangeArrowheads="1"/>
          </p:cNvSpPr>
          <p:nvPr/>
        </p:nvSpPr>
        <p:spPr bwMode="auto">
          <a:xfrm>
            <a:off x="795336" y="2757812"/>
            <a:ext cx="10664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descr="Imagen que contiene captura de pantalla&#10;&#10;Descripción generada automáticamente">
            <a:extLst>
              <a:ext uri="{FF2B5EF4-FFF2-40B4-BE49-F238E27FC236}">
                <a16:creationId xmlns:a16="http://schemas.microsoft.com/office/drawing/2014/main" id="{2D4F6A24-E2AE-4363-BB1A-C87095462A27}"/>
              </a:ext>
            </a:extLst>
          </p:cNvPr>
          <p:cNvPicPr>
            <a:picLocks noChangeAspect="1"/>
          </p:cNvPicPr>
          <p:nvPr/>
        </p:nvPicPr>
        <p:blipFill>
          <a:blip r:embed="rId4"/>
          <a:stretch>
            <a:fillRect/>
          </a:stretch>
        </p:blipFill>
        <p:spPr>
          <a:xfrm>
            <a:off x="366183" y="1343261"/>
            <a:ext cx="8155815" cy="4403748"/>
          </a:xfrm>
          <a:prstGeom prst="rect">
            <a:avLst/>
          </a:prstGeom>
        </p:spPr>
      </p:pic>
      <p:sp>
        <p:nvSpPr>
          <p:cNvPr id="18" name="CuadroTexto 17">
            <a:extLst>
              <a:ext uri="{FF2B5EF4-FFF2-40B4-BE49-F238E27FC236}">
                <a16:creationId xmlns:a16="http://schemas.microsoft.com/office/drawing/2014/main" id="{02A1A583-1F9B-4C0D-9A2F-BFB51D3BAB76}"/>
              </a:ext>
            </a:extLst>
          </p:cNvPr>
          <p:cNvSpPr txBox="1"/>
          <p:nvPr/>
        </p:nvSpPr>
        <p:spPr>
          <a:xfrm>
            <a:off x="366183" y="696751"/>
            <a:ext cx="2599814" cy="369332"/>
          </a:xfrm>
          <a:prstGeom prst="rect">
            <a:avLst/>
          </a:prstGeom>
          <a:noFill/>
        </p:spPr>
        <p:txBody>
          <a:bodyPr wrap="none" rtlCol="0">
            <a:spAutoFit/>
          </a:bodyPr>
          <a:lstStyle/>
          <a:p>
            <a:r>
              <a:rPr lang="es-EC" b="1" i="1" dirty="0"/>
              <a:t>Etapas SM Adaptativo</a:t>
            </a:r>
          </a:p>
        </p:txBody>
      </p:sp>
      <p:sp>
        <p:nvSpPr>
          <p:cNvPr id="21" name="CuadroTexto 20">
            <a:extLst>
              <a:ext uri="{FF2B5EF4-FFF2-40B4-BE49-F238E27FC236}">
                <a16:creationId xmlns:a16="http://schemas.microsoft.com/office/drawing/2014/main" id="{6982D74F-4203-4EA0-961E-45B8975E06CA}"/>
              </a:ext>
            </a:extLst>
          </p:cNvPr>
          <p:cNvSpPr txBox="1"/>
          <p:nvPr/>
        </p:nvSpPr>
        <p:spPr>
          <a:xfrm>
            <a:off x="3652004" y="2295608"/>
            <a:ext cx="5196721" cy="69871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400" dirty="0"/>
              <a:t>Cálculo del TFD Adaptativo de la matriz A de donde se obtienen los valores de la energía de las ondas alineadas.</a:t>
            </a:r>
          </a:p>
        </p:txBody>
      </p:sp>
      <p:sp>
        <p:nvSpPr>
          <p:cNvPr id="23" name="CuadroTexto 22">
            <a:extLst>
              <a:ext uri="{FF2B5EF4-FFF2-40B4-BE49-F238E27FC236}">
                <a16:creationId xmlns:a16="http://schemas.microsoft.com/office/drawing/2014/main" id="{0FD1C015-92CB-4C27-8DC1-52533E3FD12D}"/>
              </a:ext>
            </a:extLst>
          </p:cNvPr>
          <p:cNvSpPr txBox="1"/>
          <p:nvPr/>
        </p:nvSpPr>
        <p:spPr>
          <a:xfrm>
            <a:off x="2331041" y="1351819"/>
            <a:ext cx="6517684" cy="69871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400" dirty="0"/>
              <a:t>Alineación de 128 Ondas T (128 latidos consecutivos) con lo que se construye una matriz denominada matriz A.</a:t>
            </a:r>
          </a:p>
        </p:txBody>
      </p:sp>
      <p:sp>
        <p:nvSpPr>
          <p:cNvPr id="25" name="CuadroTexto 24">
            <a:extLst>
              <a:ext uri="{FF2B5EF4-FFF2-40B4-BE49-F238E27FC236}">
                <a16:creationId xmlns:a16="http://schemas.microsoft.com/office/drawing/2014/main" id="{4E91828A-D487-4D04-8D6F-755295B1D93E}"/>
              </a:ext>
            </a:extLst>
          </p:cNvPr>
          <p:cNvSpPr txBox="1"/>
          <p:nvPr/>
        </p:nvSpPr>
        <p:spPr>
          <a:xfrm>
            <a:off x="408212" y="4270036"/>
            <a:ext cx="3243792" cy="16682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400" dirty="0"/>
              <a:t>Se utiliza la factorización de matrices no negativas para obtener un vector representativo de donde se obtendrá el valor de TWA.</a:t>
            </a:r>
          </a:p>
        </p:txBody>
      </p:sp>
    </p:spTree>
    <p:extLst>
      <p:ext uri="{BB962C8B-B14F-4D97-AF65-F5344CB8AC3E}">
        <p14:creationId xmlns:p14="http://schemas.microsoft.com/office/powerpoint/2010/main" val="337020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3018775" cy="369332"/>
          </a:xfrm>
          <a:prstGeom prst="rect">
            <a:avLst/>
          </a:prstGeom>
          <a:noFill/>
        </p:spPr>
        <p:txBody>
          <a:bodyPr wrap="none" rtlCol="0">
            <a:spAutoFit/>
          </a:bodyPr>
          <a:lstStyle/>
          <a:p>
            <a:r>
              <a:rPr lang="es-EC" b="1" i="1" dirty="0"/>
              <a:t>Alineación de las ondas T</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0" name="Rectángulo 29">
            <a:extLst>
              <a:ext uri="{FF2B5EF4-FFF2-40B4-BE49-F238E27FC236}">
                <a16:creationId xmlns:a16="http://schemas.microsoft.com/office/drawing/2014/main" id="{E5A196B9-12BF-4326-B14B-0D15E14EDCBF}"/>
              </a:ext>
            </a:extLst>
          </p:cNvPr>
          <p:cNvSpPr/>
          <p:nvPr/>
        </p:nvSpPr>
        <p:spPr>
          <a:xfrm>
            <a:off x="205503" y="1185798"/>
            <a:ext cx="8482807" cy="1287532"/>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dirty="0">
                <a:latin typeface="+mj-lt"/>
              </a:rPr>
              <a:t>Se construye una matriz A de dimensiones </a:t>
            </a:r>
            <a:r>
              <a:rPr lang="es-ES" dirty="0" err="1">
                <a:latin typeface="+mj-lt"/>
              </a:rPr>
              <a:t>MxN</a:t>
            </a:r>
            <a:r>
              <a:rPr lang="es-ES" dirty="0">
                <a:latin typeface="+mj-lt"/>
              </a:rPr>
              <a:t>, donde M es el número de latidos cardíacos utilizados en el análisis (128 latidos) y N es la longitud de la onda T</a:t>
            </a:r>
            <a:r>
              <a:rPr lang="es-EC" dirty="0">
                <a:latin typeface="+mj-lt"/>
                <a:ea typeface="Calibri" panose="020F0502020204030204" pitchFamily="34" charset="0"/>
                <a:cs typeface="Times New Roman" panose="02020603050405020304" pitchFamily="18" charset="0"/>
              </a:rPr>
              <a:t> .</a:t>
            </a:r>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5" name="Imagen 4">
            <a:extLst>
              <a:ext uri="{FF2B5EF4-FFF2-40B4-BE49-F238E27FC236}">
                <a16:creationId xmlns:a16="http://schemas.microsoft.com/office/drawing/2014/main" id="{057C09AF-366A-4204-BC75-C5B625475C52}"/>
              </a:ext>
            </a:extLst>
          </p:cNvPr>
          <p:cNvPicPr>
            <a:picLocks noChangeAspect="1"/>
          </p:cNvPicPr>
          <p:nvPr/>
        </p:nvPicPr>
        <p:blipFill>
          <a:blip r:embed="rId4"/>
          <a:stretch>
            <a:fillRect/>
          </a:stretch>
        </p:blipFill>
        <p:spPr>
          <a:xfrm>
            <a:off x="0" y="2962275"/>
            <a:ext cx="5391150" cy="2133600"/>
          </a:xfrm>
          <a:prstGeom prst="rect">
            <a:avLst/>
          </a:prstGeom>
        </p:spPr>
      </p:pic>
      <p:pic>
        <p:nvPicPr>
          <p:cNvPr id="8" name="Imagen 7" descr="Imagen que contiene texto, mapa&#10;&#10;Descripción generada automáticamente">
            <a:extLst>
              <a:ext uri="{FF2B5EF4-FFF2-40B4-BE49-F238E27FC236}">
                <a16:creationId xmlns:a16="http://schemas.microsoft.com/office/drawing/2014/main" id="{73D0BF06-7418-4EFB-88A1-0E8E72E64BDB}"/>
              </a:ext>
            </a:extLst>
          </p:cNvPr>
          <p:cNvPicPr>
            <a:picLocks noChangeAspect="1"/>
          </p:cNvPicPr>
          <p:nvPr/>
        </p:nvPicPr>
        <p:blipFill>
          <a:blip r:embed="rId5"/>
          <a:stretch>
            <a:fillRect/>
          </a:stretch>
        </p:blipFill>
        <p:spPr>
          <a:xfrm>
            <a:off x="5483312" y="2335849"/>
            <a:ext cx="3152264" cy="3610523"/>
          </a:xfrm>
          <a:prstGeom prst="rect">
            <a:avLst/>
          </a:prstGeom>
        </p:spPr>
      </p:pic>
    </p:spTree>
    <p:extLst>
      <p:ext uri="{BB962C8B-B14F-4D97-AF65-F5344CB8AC3E}">
        <p14:creationId xmlns:p14="http://schemas.microsoft.com/office/powerpoint/2010/main" val="137056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413808" y="581574"/>
            <a:ext cx="1881669" cy="369332"/>
          </a:xfrm>
          <a:prstGeom prst="rect">
            <a:avLst/>
          </a:prstGeom>
          <a:noFill/>
        </p:spPr>
        <p:txBody>
          <a:bodyPr wrap="none" rtlCol="0">
            <a:spAutoFit/>
          </a:bodyPr>
          <a:lstStyle/>
          <a:p>
            <a:r>
              <a:rPr lang="es-EC" b="1" i="1" dirty="0"/>
              <a:t>TFD Adaptativo</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0" name="Rectángulo 29">
            <a:extLst>
              <a:ext uri="{FF2B5EF4-FFF2-40B4-BE49-F238E27FC236}">
                <a16:creationId xmlns:a16="http://schemas.microsoft.com/office/drawing/2014/main" id="{E5A196B9-12BF-4326-B14B-0D15E14EDCBF}"/>
              </a:ext>
            </a:extLst>
          </p:cNvPr>
          <p:cNvSpPr/>
          <p:nvPr/>
        </p:nvSpPr>
        <p:spPr>
          <a:xfrm>
            <a:off x="205503" y="1013508"/>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Una distribución tiempo-frecuencia o TFD es una representación bidimensional de la energía de una señal en términos de tiempo y frecuencia.</a:t>
            </a:r>
            <a:endParaRPr lang="es-EC" sz="1600" dirty="0">
              <a:latin typeface="+mj-lt"/>
              <a:ea typeface="Calibri" panose="020F0502020204030204" pitchFamily="34" charset="0"/>
              <a:cs typeface="Times New Roman" panose="02020603050405020304" pitchFamily="18" charset="0"/>
            </a:endParaRPr>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2" name="Rectángulo 11">
            <a:extLst>
              <a:ext uri="{FF2B5EF4-FFF2-40B4-BE49-F238E27FC236}">
                <a16:creationId xmlns:a16="http://schemas.microsoft.com/office/drawing/2014/main" id="{198E5805-228A-4208-9D98-BAB2B1566C95}"/>
              </a:ext>
            </a:extLst>
          </p:cNvPr>
          <p:cNvSpPr/>
          <p:nvPr/>
        </p:nvSpPr>
        <p:spPr>
          <a:xfrm>
            <a:off x="205503" y="1897165"/>
            <a:ext cx="8482807"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El método TFD Adaptativo utiliza el algoritmo </a:t>
            </a:r>
            <a:r>
              <a:rPr lang="es-ES" sz="1600" b="1" dirty="0" err="1">
                <a:latin typeface="+mj-lt"/>
              </a:rPr>
              <a:t>Matching</a:t>
            </a:r>
            <a:r>
              <a:rPr lang="es-ES" sz="1600" b="1" dirty="0">
                <a:latin typeface="+mj-lt"/>
              </a:rPr>
              <a:t> </a:t>
            </a:r>
            <a:r>
              <a:rPr lang="es-ES" sz="1600" b="1" dirty="0" err="1">
                <a:latin typeface="+mj-lt"/>
              </a:rPr>
              <a:t>Pursuit</a:t>
            </a:r>
            <a:r>
              <a:rPr lang="es-ES" sz="1600" b="1" dirty="0">
                <a:latin typeface="+mj-lt"/>
              </a:rPr>
              <a:t> </a:t>
            </a:r>
            <a:r>
              <a:rPr lang="es-ES" sz="1600" dirty="0">
                <a:latin typeface="+mj-lt"/>
              </a:rPr>
              <a:t>para descomponer una señal x en átomos de tiempo-frecuencia. Una vez que la señal se descompone se utiliza la </a:t>
            </a:r>
            <a:r>
              <a:rPr lang="es-ES" sz="1600" b="1" dirty="0">
                <a:latin typeface="+mj-lt"/>
              </a:rPr>
              <a:t>distribución de Wigner-</a:t>
            </a:r>
            <a:r>
              <a:rPr lang="es-ES" sz="1600" b="1" dirty="0" err="1">
                <a:latin typeface="+mj-lt"/>
              </a:rPr>
              <a:t>Ville</a:t>
            </a:r>
            <a:r>
              <a:rPr lang="es-ES" sz="1600" b="1" dirty="0">
                <a:latin typeface="+mj-lt"/>
              </a:rPr>
              <a:t> </a:t>
            </a:r>
            <a:r>
              <a:rPr lang="es-ES" sz="1600" dirty="0">
                <a:latin typeface="+mj-lt"/>
              </a:rPr>
              <a:t>para obtener una distribución de energía en el dominio de tiempo-frecuencia.</a:t>
            </a:r>
          </a:p>
        </p:txBody>
      </p:sp>
      <p:pic>
        <p:nvPicPr>
          <p:cNvPr id="9" name="Imagen 8">
            <a:extLst>
              <a:ext uri="{FF2B5EF4-FFF2-40B4-BE49-F238E27FC236}">
                <a16:creationId xmlns:a16="http://schemas.microsoft.com/office/drawing/2014/main" id="{B976A5FA-23D3-4890-96E0-4542207A039A}"/>
              </a:ext>
            </a:extLst>
          </p:cNvPr>
          <p:cNvPicPr>
            <a:picLocks noChangeAspect="1"/>
          </p:cNvPicPr>
          <p:nvPr/>
        </p:nvPicPr>
        <p:blipFill>
          <a:blip r:embed="rId4"/>
          <a:stretch>
            <a:fillRect/>
          </a:stretch>
        </p:blipFill>
        <p:spPr>
          <a:xfrm>
            <a:off x="3020219" y="3421172"/>
            <a:ext cx="3105150" cy="752475"/>
          </a:xfrm>
          <a:prstGeom prst="rect">
            <a:avLst/>
          </a:prstGeom>
        </p:spPr>
      </p:pic>
      <p:sp>
        <p:nvSpPr>
          <p:cNvPr id="18" name="Rectángulo 17">
            <a:extLst>
              <a:ext uri="{FF2B5EF4-FFF2-40B4-BE49-F238E27FC236}">
                <a16:creationId xmlns:a16="http://schemas.microsoft.com/office/drawing/2014/main" id="{8147A758-AFEE-4110-A86C-2255C42245AF}"/>
              </a:ext>
            </a:extLst>
          </p:cNvPr>
          <p:cNvSpPr/>
          <p:nvPr/>
        </p:nvSpPr>
        <p:spPr>
          <a:xfrm>
            <a:off x="205502" y="4149038"/>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Aplicando el método TFD Adaptativo a la matriz A se genera la matriz Vi y calculando el promedio se construye una matriz definida por:</a:t>
            </a:r>
          </a:p>
        </p:txBody>
      </p:sp>
      <p:pic>
        <p:nvPicPr>
          <p:cNvPr id="17" name="Imagen 16">
            <a:extLst>
              <a:ext uri="{FF2B5EF4-FFF2-40B4-BE49-F238E27FC236}">
                <a16:creationId xmlns:a16="http://schemas.microsoft.com/office/drawing/2014/main" id="{B3A7F8B1-4E9C-4462-A705-A0282A6D38DB}"/>
              </a:ext>
            </a:extLst>
          </p:cNvPr>
          <p:cNvPicPr>
            <a:picLocks noChangeAspect="1"/>
          </p:cNvPicPr>
          <p:nvPr/>
        </p:nvPicPr>
        <p:blipFill>
          <a:blip r:embed="rId5"/>
          <a:stretch>
            <a:fillRect/>
          </a:stretch>
        </p:blipFill>
        <p:spPr>
          <a:xfrm>
            <a:off x="3591719" y="5080821"/>
            <a:ext cx="1962150" cy="923925"/>
          </a:xfrm>
          <a:prstGeom prst="rect">
            <a:avLst/>
          </a:prstGeom>
        </p:spPr>
      </p:pic>
    </p:spTree>
    <p:extLst>
      <p:ext uri="{BB962C8B-B14F-4D97-AF65-F5344CB8AC3E}">
        <p14:creationId xmlns:p14="http://schemas.microsoft.com/office/powerpoint/2010/main" val="268420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413808" y="581574"/>
            <a:ext cx="1881669" cy="369332"/>
          </a:xfrm>
          <a:prstGeom prst="rect">
            <a:avLst/>
          </a:prstGeom>
          <a:noFill/>
        </p:spPr>
        <p:txBody>
          <a:bodyPr wrap="none" rtlCol="0">
            <a:spAutoFit/>
          </a:bodyPr>
          <a:lstStyle/>
          <a:p>
            <a:r>
              <a:rPr lang="es-EC" b="1" i="1" dirty="0"/>
              <a:t>TFD Adaptativo</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0" name="Rectángulo 29">
            <a:extLst>
              <a:ext uri="{FF2B5EF4-FFF2-40B4-BE49-F238E27FC236}">
                <a16:creationId xmlns:a16="http://schemas.microsoft.com/office/drawing/2014/main" id="{E5A196B9-12BF-4326-B14B-0D15E14EDCBF}"/>
              </a:ext>
            </a:extLst>
          </p:cNvPr>
          <p:cNvSpPr/>
          <p:nvPr/>
        </p:nvSpPr>
        <p:spPr>
          <a:xfrm>
            <a:off x="205503" y="1013508"/>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La magnitud de TWA se calcula tomando los valores de energía a 0.5 ciclos por latido (</a:t>
            </a:r>
            <a:r>
              <a:rPr lang="es-ES" sz="1600" dirty="0" err="1">
                <a:latin typeface="+mj-lt"/>
              </a:rPr>
              <a:t>cpl</a:t>
            </a:r>
            <a:r>
              <a:rPr lang="es-ES" sz="1600" dirty="0">
                <a:latin typeface="+mj-lt"/>
              </a:rPr>
              <a:t>).</a:t>
            </a:r>
            <a:endParaRPr lang="es-EC" sz="1600" dirty="0">
              <a:latin typeface="+mj-lt"/>
              <a:ea typeface="Calibri" panose="020F0502020204030204" pitchFamily="34" charset="0"/>
              <a:cs typeface="Times New Roman" panose="02020603050405020304" pitchFamily="18" charset="0"/>
            </a:endParaRPr>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2" name="Rectángulo 11">
            <a:extLst>
              <a:ext uri="{FF2B5EF4-FFF2-40B4-BE49-F238E27FC236}">
                <a16:creationId xmlns:a16="http://schemas.microsoft.com/office/drawing/2014/main" id="{198E5805-228A-4208-9D98-BAB2B1566C95}"/>
              </a:ext>
            </a:extLst>
          </p:cNvPr>
          <p:cNvSpPr/>
          <p:nvPr/>
        </p:nvSpPr>
        <p:spPr>
          <a:xfrm>
            <a:off x="215822" y="2394096"/>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Para estimar el  valor de TWA se requiere la energía a 0.5 </a:t>
            </a:r>
            <a:r>
              <a:rPr lang="es-ES" sz="1600" dirty="0" err="1">
                <a:latin typeface="+mj-lt"/>
              </a:rPr>
              <a:t>cpl</a:t>
            </a:r>
            <a:r>
              <a:rPr lang="es-ES" sz="1600" dirty="0">
                <a:latin typeface="+mj-lt"/>
              </a:rPr>
              <a:t> T(t) y los valores de energía del ruido presente en el intervalo 0.36 a 0.49cpl. </a:t>
            </a:r>
          </a:p>
        </p:txBody>
      </p:sp>
      <p:sp>
        <p:nvSpPr>
          <p:cNvPr id="18" name="Rectángulo 17">
            <a:extLst>
              <a:ext uri="{FF2B5EF4-FFF2-40B4-BE49-F238E27FC236}">
                <a16:creationId xmlns:a16="http://schemas.microsoft.com/office/drawing/2014/main" id="{8147A758-AFEE-4110-A86C-2255C42245AF}"/>
              </a:ext>
            </a:extLst>
          </p:cNvPr>
          <p:cNvSpPr/>
          <p:nvPr/>
        </p:nvSpPr>
        <p:spPr>
          <a:xfrm>
            <a:off x="215822" y="3919737"/>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El radio de control de ruido se obtiene dividiendo </a:t>
            </a:r>
            <a:r>
              <a:rPr lang="es-ES" sz="1600" dirty="0"/>
              <a:t>la energía de alternancia</a:t>
            </a:r>
            <a:r>
              <a:rPr lang="es-ES" sz="1600" dirty="0">
                <a:latin typeface="+mj-lt"/>
              </a:rPr>
              <a:t> por la desviación estándar del ruido en la banda de frecuencias 0.36 a 0.49 </a:t>
            </a:r>
            <a:r>
              <a:rPr lang="es-ES" sz="1600" dirty="0" err="1">
                <a:latin typeface="+mj-lt"/>
              </a:rPr>
              <a:t>cpl</a:t>
            </a:r>
            <a:endParaRPr lang="es-ES" sz="1600" dirty="0">
              <a:latin typeface="+mj-lt"/>
            </a:endParaRPr>
          </a:p>
        </p:txBody>
      </p:sp>
      <p:pic>
        <p:nvPicPr>
          <p:cNvPr id="5" name="Imagen 4">
            <a:extLst>
              <a:ext uri="{FF2B5EF4-FFF2-40B4-BE49-F238E27FC236}">
                <a16:creationId xmlns:a16="http://schemas.microsoft.com/office/drawing/2014/main" id="{70D938ED-175D-4698-8393-1A31D302FFEA}"/>
              </a:ext>
            </a:extLst>
          </p:cNvPr>
          <p:cNvPicPr>
            <a:picLocks noChangeAspect="1"/>
          </p:cNvPicPr>
          <p:nvPr/>
        </p:nvPicPr>
        <p:blipFill>
          <a:blip r:embed="rId4"/>
          <a:stretch>
            <a:fillRect/>
          </a:stretch>
        </p:blipFill>
        <p:spPr>
          <a:xfrm>
            <a:off x="3568499" y="1632980"/>
            <a:ext cx="1752600" cy="819150"/>
          </a:xfrm>
          <a:prstGeom prst="rect">
            <a:avLst/>
          </a:prstGeom>
        </p:spPr>
      </p:pic>
      <p:pic>
        <p:nvPicPr>
          <p:cNvPr id="6" name="Imagen 5">
            <a:extLst>
              <a:ext uri="{FF2B5EF4-FFF2-40B4-BE49-F238E27FC236}">
                <a16:creationId xmlns:a16="http://schemas.microsoft.com/office/drawing/2014/main" id="{4FD81495-658B-4047-916E-F799974C2EB4}"/>
              </a:ext>
            </a:extLst>
          </p:cNvPr>
          <p:cNvPicPr>
            <a:picLocks noChangeAspect="1"/>
          </p:cNvPicPr>
          <p:nvPr/>
        </p:nvPicPr>
        <p:blipFill>
          <a:blip r:embed="rId5"/>
          <a:stretch>
            <a:fillRect/>
          </a:stretch>
        </p:blipFill>
        <p:spPr>
          <a:xfrm>
            <a:off x="3201194" y="3325255"/>
            <a:ext cx="2743200" cy="581025"/>
          </a:xfrm>
          <a:prstGeom prst="rect">
            <a:avLst/>
          </a:prstGeom>
        </p:spPr>
      </p:pic>
      <p:pic>
        <p:nvPicPr>
          <p:cNvPr id="8" name="Imagen 7">
            <a:extLst>
              <a:ext uri="{FF2B5EF4-FFF2-40B4-BE49-F238E27FC236}">
                <a16:creationId xmlns:a16="http://schemas.microsoft.com/office/drawing/2014/main" id="{ED4B2CC4-6556-4004-BA7D-2C92D38B05A9}"/>
              </a:ext>
            </a:extLst>
          </p:cNvPr>
          <p:cNvPicPr>
            <a:picLocks noChangeAspect="1"/>
          </p:cNvPicPr>
          <p:nvPr/>
        </p:nvPicPr>
        <p:blipFill>
          <a:blip r:embed="rId6"/>
          <a:stretch>
            <a:fillRect/>
          </a:stretch>
        </p:blipFill>
        <p:spPr>
          <a:xfrm>
            <a:off x="3318987" y="4834495"/>
            <a:ext cx="2276475" cy="781050"/>
          </a:xfrm>
          <a:prstGeom prst="rect">
            <a:avLst/>
          </a:prstGeom>
        </p:spPr>
      </p:pic>
    </p:spTree>
    <p:extLst>
      <p:ext uri="{BB962C8B-B14F-4D97-AF65-F5344CB8AC3E}">
        <p14:creationId xmlns:p14="http://schemas.microsoft.com/office/powerpoint/2010/main" val="335362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413808" y="979738"/>
            <a:ext cx="1881669" cy="369332"/>
          </a:xfrm>
          <a:prstGeom prst="rect">
            <a:avLst/>
          </a:prstGeom>
          <a:noFill/>
        </p:spPr>
        <p:txBody>
          <a:bodyPr wrap="none" rtlCol="0">
            <a:spAutoFit/>
          </a:bodyPr>
          <a:lstStyle/>
          <a:p>
            <a:r>
              <a:rPr lang="es-EC" b="1" i="1" dirty="0"/>
              <a:t>TFD Adaptativo</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10" name="Imagen 9" descr="Imagen que contiene captura de pantalla&#10;&#10;Descripción generada automáticamente">
            <a:extLst>
              <a:ext uri="{FF2B5EF4-FFF2-40B4-BE49-F238E27FC236}">
                <a16:creationId xmlns:a16="http://schemas.microsoft.com/office/drawing/2014/main" id="{139B8D22-8839-4FD3-B1C2-58D1AE146220}"/>
              </a:ext>
            </a:extLst>
          </p:cNvPr>
          <p:cNvPicPr>
            <a:picLocks noChangeAspect="1"/>
          </p:cNvPicPr>
          <p:nvPr/>
        </p:nvPicPr>
        <p:blipFill rotWithShape="1">
          <a:blip r:embed="rId4"/>
          <a:srcRect l="5001" r="8552"/>
          <a:stretch/>
        </p:blipFill>
        <p:spPr>
          <a:xfrm>
            <a:off x="413808" y="1664243"/>
            <a:ext cx="8034867" cy="3555367"/>
          </a:xfrm>
          <a:prstGeom prst="rect">
            <a:avLst/>
          </a:prstGeom>
        </p:spPr>
      </p:pic>
    </p:spTree>
    <p:extLst>
      <p:ext uri="{BB962C8B-B14F-4D97-AF65-F5344CB8AC3E}">
        <p14:creationId xmlns:p14="http://schemas.microsoft.com/office/powerpoint/2010/main" val="51672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413808" y="581574"/>
            <a:ext cx="5198859" cy="369332"/>
          </a:xfrm>
          <a:prstGeom prst="rect">
            <a:avLst/>
          </a:prstGeom>
          <a:noFill/>
        </p:spPr>
        <p:txBody>
          <a:bodyPr wrap="none" rtlCol="0">
            <a:spAutoFit/>
          </a:bodyPr>
          <a:lstStyle/>
          <a:p>
            <a:r>
              <a:rPr lang="es-EC" b="1" i="1" dirty="0"/>
              <a:t>Factorización de Matrices no negativas (NMF)</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6" name="Rectángulo 15">
            <a:extLst>
              <a:ext uri="{FF2B5EF4-FFF2-40B4-BE49-F238E27FC236}">
                <a16:creationId xmlns:a16="http://schemas.microsoft.com/office/drawing/2014/main" id="{36842289-7677-4E86-9624-95DDB4031F9B}"/>
              </a:ext>
            </a:extLst>
          </p:cNvPr>
          <p:cNvSpPr/>
          <p:nvPr/>
        </p:nvSpPr>
        <p:spPr>
          <a:xfrm>
            <a:off x="205503" y="1013508"/>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Se construye una nueva matriz V(</a:t>
            </a:r>
            <a:r>
              <a:rPr lang="es-ES" sz="1600" dirty="0" err="1">
                <a:latin typeface="+mj-lt"/>
              </a:rPr>
              <a:t>IxM</a:t>
            </a:r>
            <a:r>
              <a:rPr lang="es-ES" sz="1600" dirty="0">
                <a:latin typeface="+mj-lt"/>
              </a:rPr>
              <a:t>), en este caso I = 16 y M es igual a la longitud de la ventana de análisis en este caso 128.</a:t>
            </a:r>
            <a:endParaRPr lang="es-EC" sz="1600" dirty="0">
              <a:latin typeface="+mj-lt"/>
              <a:ea typeface="Calibri" panose="020F0502020204030204" pitchFamily="34" charset="0"/>
              <a:cs typeface="Times New Roman" panose="02020603050405020304" pitchFamily="18" charset="0"/>
            </a:endParaRPr>
          </a:p>
        </p:txBody>
      </p:sp>
      <p:sp>
        <p:nvSpPr>
          <p:cNvPr id="17" name="Rectángulo 16">
            <a:extLst>
              <a:ext uri="{FF2B5EF4-FFF2-40B4-BE49-F238E27FC236}">
                <a16:creationId xmlns:a16="http://schemas.microsoft.com/office/drawing/2014/main" id="{3A72E9C4-D3F8-4892-98C3-5F21929EB040}"/>
              </a:ext>
            </a:extLst>
          </p:cNvPr>
          <p:cNvSpPr/>
          <p:nvPr/>
        </p:nvSpPr>
        <p:spPr>
          <a:xfrm>
            <a:off x="205503" y="2687083"/>
            <a:ext cx="8482807" cy="416011"/>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ea typeface="Calibri" panose="020F0502020204030204" pitchFamily="34" charset="0"/>
                <a:cs typeface="Times New Roman" panose="02020603050405020304" pitchFamily="18" charset="0"/>
              </a:rPr>
              <a:t>Tomando un valor de r=3, se consiguen 3 vectores, </a:t>
            </a:r>
            <a:r>
              <a:rPr lang="es-ES" sz="1600" i="1" dirty="0">
                <a:latin typeface="+mj-lt"/>
                <a:ea typeface="Calibri" panose="020F0502020204030204" pitchFamily="34" charset="0"/>
                <a:cs typeface="Times New Roman" panose="02020603050405020304" pitchFamily="18" charset="0"/>
              </a:rPr>
              <a:t>w1, w2 y w3</a:t>
            </a:r>
            <a:endParaRPr lang="es-EC" sz="1600" i="1" dirty="0">
              <a:latin typeface="+mj-lt"/>
              <a:ea typeface="Calibri" panose="020F0502020204030204" pitchFamily="34" charset="0"/>
              <a:cs typeface="Times New Roman" panose="02020603050405020304" pitchFamily="18" charset="0"/>
            </a:endParaRPr>
          </a:p>
        </p:txBody>
      </p:sp>
      <p:sp>
        <p:nvSpPr>
          <p:cNvPr id="19" name="Rectángulo 18">
            <a:extLst>
              <a:ext uri="{FF2B5EF4-FFF2-40B4-BE49-F238E27FC236}">
                <a16:creationId xmlns:a16="http://schemas.microsoft.com/office/drawing/2014/main" id="{6C9A47D4-4E44-4993-8E93-2F06B1420FF6}"/>
              </a:ext>
            </a:extLst>
          </p:cNvPr>
          <p:cNvSpPr/>
          <p:nvPr/>
        </p:nvSpPr>
        <p:spPr>
          <a:xfrm>
            <a:off x="205502" y="3279448"/>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Los componentes representativos de la magnitud de TWA se agruparan en un solo vector al que lo representaremos </a:t>
            </a:r>
            <a:r>
              <a:rPr lang="es-ES" sz="1600" i="1" dirty="0" err="1">
                <a:latin typeface="+mj-lt"/>
              </a:rPr>
              <a:t>wt</a:t>
            </a:r>
            <a:r>
              <a:rPr lang="es-ES" sz="1600" i="1" dirty="0">
                <a:latin typeface="+mj-lt"/>
              </a:rPr>
              <a:t>.</a:t>
            </a:r>
            <a:endParaRPr lang="es-EC" sz="1600" i="1" dirty="0">
              <a:latin typeface="+mj-lt"/>
              <a:ea typeface="Calibri" panose="020F0502020204030204" pitchFamily="34" charset="0"/>
              <a:cs typeface="Times New Roman" panose="02020603050405020304" pitchFamily="18" charset="0"/>
            </a:endParaRPr>
          </a:p>
        </p:txBody>
      </p:sp>
      <p:sp>
        <p:nvSpPr>
          <p:cNvPr id="20" name="Rectángulo 19">
            <a:extLst>
              <a:ext uri="{FF2B5EF4-FFF2-40B4-BE49-F238E27FC236}">
                <a16:creationId xmlns:a16="http://schemas.microsoft.com/office/drawing/2014/main" id="{633B1BEA-01DF-446D-A154-7243911461DF}"/>
              </a:ext>
            </a:extLst>
          </p:cNvPr>
          <p:cNvSpPr/>
          <p:nvPr/>
        </p:nvSpPr>
        <p:spPr>
          <a:xfrm>
            <a:off x="170740" y="1792968"/>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NMF factoriza la matriz de entrada V en dos matrices de menor tamaño W(</a:t>
            </a:r>
            <a:r>
              <a:rPr lang="es-ES" sz="1600" dirty="0" err="1">
                <a:latin typeface="+mj-lt"/>
              </a:rPr>
              <a:t>mxr</a:t>
            </a:r>
            <a:r>
              <a:rPr lang="es-ES" sz="1600" dirty="0">
                <a:latin typeface="+mj-lt"/>
              </a:rPr>
              <a:t>) y H(</a:t>
            </a:r>
            <a:r>
              <a:rPr lang="es-ES" sz="1600" dirty="0" err="1">
                <a:latin typeface="+mj-lt"/>
              </a:rPr>
              <a:t>rxn</a:t>
            </a:r>
            <a:r>
              <a:rPr lang="es-ES" sz="1600" dirty="0">
                <a:latin typeface="+mj-lt"/>
              </a:rPr>
              <a:t>).</a:t>
            </a:r>
            <a:endParaRPr lang="es-EC" sz="1600" dirty="0">
              <a:latin typeface="+mj-lt"/>
              <a:ea typeface="Calibri" panose="020F0502020204030204" pitchFamily="34" charset="0"/>
              <a:cs typeface="Times New Roman" panose="02020603050405020304" pitchFamily="18" charset="0"/>
            </a:endParaRPr>
          </a:p>
        </p:txBody>
      </p:sp>
      <p:sp>
        <p:nvSpPr>
          <p:cNvPr id="22" name="Rectángulo 21">
            <a:extLst>
              <a:ext uri="{FF2B5EF4-FFF2-40B4-BE49-F238E27FC236}">
                <a16:creationId xmlns:a16="http://schemas.microsoft.com/office/drawing/2014/main" id="{E3886612-6AD5-4EB8-BD55-9AC239280693}"/>
              </a:ext>
            </a:extLst>
          </p:cNvPr>
          <p:cNvSpPr/>
          <p:nvPr/>
        </p:nvSpPr>
        <p:spPr>
          <a:xfrm>
            <a:off x="205503" y="4185668"/>
            <a:ext cx="8482807" cy="1626599"/>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Finalmente se calcula el valor de TWA pero en lugar de calcularlo de la matriz promedio se calcula del vector </a:t>
            </a:r>
            <a:r>
              <a:rPr lang="es-ES" sz="1600" dirty="0" err="1">
                <a:latin typeface="+mj-lt"/>
              </a:rPr>
              <a:t>wt</a:t>
            </a:r>
            <a:r>
              <a:rPr lang="es-ES" sz="1600" dirty="0">
                <a:latin typeface="+mj-lt"/>
              </a:rPr>
              <a:t> que es el componente con la mayor magnitud TWA, entonces la nueva ecuación queda definida como:</a:t>
            </a:r>
          </a:p>
          <a:p>
            <a:pPr marL="285750" lvl="0" indent="-285750" algn="just">
              <a:lnSpc>
                <a:spcPct val="150000"/>
              </a:lnSpc>
              <a:spcAft>
                <a:spcPts val="800"/>
              </a:spcAft>
              <a:buFont typeface="Arial" panose="020B0604020202020204" pitchFamily="34" charset="0"/>
              <a:buChar char="•"/>
            </a:pPr>
            <a:endParaRPr lang="es-EC" sz="1600" i="1" dirty="0">
              <a:latin typeface="+mj-lt"/>
              <a:ea typeface="Calibri" panose="020F050202020403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0E0870DA-7DB4-4494-80CD-A9DCAE9698A7}"/>
              </a:ext>
            </a:extLst>
          </p:cNvPr>
          <p:cNvPicPr>
            <a:picLocks noChangeAspect="1"/>
          </p:cNvPicPr>
          <p:nvPr/>
        </p:nvPicPr>
        <p:blipFill>
          <a:blip r:embed="rId4"/>
          <a:stretch>
            <a:fillRect/>
          </a:stretch>
        </p:blipFill>
        <p:spPr>
          <a:xfrm>
            <a:off x="3380105" y="5516294"/>
            <a:ext cx="2133600" cy="523875"/>
          </a:xfrm>
          <a:prstGeom prst="rect">
            <a:avLst/>
          </a:prstGeom>
        </p:spPr>
      </p:pic>
    </p:spTree>
    <p:extLst>
      <p:ext uri="{BB962C8B-B14F-4D97-AF65-F5344CB8AC3E}">
        <p14:creationId xmlns:p14="http://schemas.microsoft.com/office/powerpoint/2010/main" val="352977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413808" y="732836"/>
            <a:ext cx="5198859" cy="369332"/>
          </a:xfrm>
          <a:prstGeom prst="rect">
            <a:avLst/>
          </a:prstGeom>
          <a:noFill/>
        </p:spPr>
        <p:txBody>
          <a:bodyPr wrap="none" rtlCol="0">
            <a:spAutoFit/>
          </a:bodyPr>
          <a:lstStyle/>
          <a:p>
            <a:r>
              <a:rPr lang="es-EC" b="1" i="1" dirty="0"/>
              <a:t>Factorización de Matrices no negativas (NMF)</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descr="Imagen que contiene captura de pantalla&#10;&#10;Descripción generada automáticamente">
            <a:extLst>
              <a:ext uri="{FF2B5EF4-FFF2-40B4-BE49-F238E27FC236}">
                <a16:creationId xmlns:a16="http://schemas.microsoft.com/office/drawing/2014/main" id="{1E3BC07F-67CA-4F42-9472-1E3CB6A1AEE8}"/>
              </a:ext>
            </a:extLst>
          </p:cNvPr>
          <p:cNvPicPr>
            <a:picLocks noChangeAspect="1"/>
          </p:cNvPicPr>
          <p:nvPr/>
        </p:nvPicPr>
        <p:blipFill rotWithShape="1">
          <a:blip r:embed="rId4"/>
          <a:srcRect l="5954" r="8242"/>
          <a:stretch/>
        </p:blipFill>
        <p:spPr>
          <a:xfrm>
            <a:off x="413808" y="1645702"/>
            <a:ext cx="8437070" cy="3410167"/>
          </a:xfrm>
          <a:prstGeom prst="rect">
            <a:avLst/>
          </a:prstGeom>
        </p:spPr>
      </p:pic>
    </p:spTree>
    <p:extLst>
      <p:ext uri="{BB962C8B-B14F-4D97-AF65-F5344CB8AC3E}">
        <p14:creationId xmlns:p14="http://schemas.microsoft.com/office/powerpoint/2010/main" val="276385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SM-Adaptativo</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413808" y="732836"/>
            <a:ext cx="1864678" cy="369332"/>
          </a:xfrm>
          <a:prstGeom prst="rect">
            <a:avLst/>
          </a:prstGeom>
          <a:noFill/>
        </p:spPr>
        <p:txBody>
          <a:bodyPr wrap="none" rtlCol="0">
            <a:spAutoFit/>
          </a:bodyPr>
          <a:lstStyle/>
          <a:p>
            <a:r>
              <a:rPr lang="es-EC" b="1" i="1" dirty="0"/>
              <a:t>Detección TWA</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Rectángulo 7">
            <a:extLst>
              <a:ext uri="{FF2B5EF4-FFF2-40B4-BE49-F238E27FC236}">
                <a16:creationId xmlns:a16="http://schemas.microsoft.com/office/drawing/2014/main" id="{58C7A3EE-E70D-46E3-811C-BC3EA604ED05}"/>
              </a:ext>
            </a:extLst>
          </p:cNvPr>
          <p:cNvSpPr/>
          <p:nvPr/>
        </p:nvSpPr>
        <p:spPr>
          <a:xfrm>
            <a:off x="205503" y="1102168"/>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Se especifica un umbral de 1.5µV para determinar la presencia de TWA en la señal, de modo que el umbral escogido es Th = 1.5</a:t>
            </a:r>
            <a:r>
              <a:rPr lang="es-ES" sz="1600" dirty="0"/>
              <a:t>µ</a:t>
            </a:r>
            <a:r>
              <a:rPr lang="es-ES" sz="1600" dirty="0">
                <a:latin typeface="+mj-lt"/>
              </a:rPr>
              <a:t>V</a:t>
            </a:r>
            <a:endParaRPr lang="es-EC" sz="1600" dirty="0">
              <a:latin typeface="+mj-lt"/>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757746A9-EAD3-482E-BE60-7140306F34E5}"/>
              </a:ext>
            </a:extLst>
          </p:cNvPr>
          <p:cNvPicPr>
            <a:picLocks noChangeAspect="1"/>
          </p:cNvPicPr>
          <p:nvPr/>
        </p:nvPicPr>
        <p:blipFill>
          <a:blip r:embed="rId4"/>
          <a:stretch>
            <a:fillRect/>
          </a:stretch>
        </p:blipFill>
        <p:spPr>
          <a:xfrm>
            <a:off x="3791744" y="2085975"/>
            <a:ext cx="1562100" cy="1352550"/>
          </a:xfrm>
          <a:prstGeom prst="rect">
            <a:avLst/>
          </a:prstGeom>
        </p:spPr>
      </p:pic>
      <p:sp>
        <p:nvSpPr>
          <p:cNvPr id="12" name="Rectángulo 11">
            <a:extLst>
              <a:ext uri="{FF2B5EF4-FFF2-40B4-BE49-F238E27FC236}">
                <a16:creationId xmlns:a16="http://schemas.microsoft.com/office/drawing/2014/main" id="{5334E1F9-404D-4FA3-AADC-A0F304620156}"/>
              </a:ext>
            </a:extLst>
          </p:cNvPr>
          <p:cNvSpPr/>
          <p:nvPr/>
        </p:nvSpPr>
        <p:spPr>
          <a:xfrm>
            <a:off x="330596" y="3481500"/>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Donde H0 indica </a:t>
            </a:r>
            <a:r>
              <a:rPr lang="es-ES" sz="1600" b="1" i="1" dirty="0">
                <a:latin typeface="+mj-lt"/>
              </a:rPr>
              <a:t>presencia de TWA </a:t>
            </a:r>
            <a:r>
              <a:rPr lang="es-ES" sz="1600" dirty="0">
                <a:latin typeface="+mj-lt"/>
              </a:rPr>
              <a:t>en la señal y H1 indica entonces </a:t>
            </a:r>
            <a:r>
              <a:rPr lang="es-ES" sz="1600" b="1" i="1" dirty="0">
                <a:latin typeface="+mj-lt"/>
              </a:rPr>
              <a:t>ausencia de TWA</a:t>
            </a:r>
            <a:r>
              <a:rPr lang="es-ES" sz="1600" i="1" dirty="0">
                <a:latin typeface="+mj-lt"/>
              </a:rPr>
              <a:t>.</a:t>
            </a:r>
          </a:p>
        </p:txBody>
      </p:sp>
    </p:spTree>
    <p:extLst>
      <p:ext uri="{BB962C8B-B14F-4D97-AF65-F5344CB8AC3E}">
        <p14:creationId xmlns:p14="http://schemas.microsoft.com/office/powerpoint/2010/main" val="389135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3659005985"/>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850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3983573585"/>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896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Interfaz Gráfica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6776214" cy="369332"/>
          </a:xfrm>
          <a:prstGeom prst="rect">
            <a:avLst/>
          </a:prstGeom>
          <a:noFill/>
        </p:spPr>
        <p:txBody>
          <a:bodyPr wrap="none" rtlCol="0">
            <a:spAutoFit/>
          </a:bodyPr>
          <a:lstStyle/>
          <a:p>
            <a:r>
              <a:rPr lang="es-ES" b="1" i="1" dirty="0"/>
              <a:t>Los requerimientos de la interfaz gráfica son los siguientes:</a:t>
            </a:r>
            <a:endParaRPr lang="es-EC" b="1" i="1" dirty="0"/>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8" name="Rectángulo 17">
            <a:extLst>
              <a:ext uri="{FF2B5EF4-FFF2-40B4-BE49-F238E27FC236}">
                <a16:creationId xmlns:a16="http://schemas.microsoft.com/office/drawing/2014/main" id="{4835EF03-AE65-474B-973C-91F0B6914B9D}"/>
              </a:ext>
            </a:extLst>
          </p:cNvPr>
          <p:cNvSpPr/>
          <p:nvPr/>
        </p:nvSpPr>
        <p:spPr>
          <a:xfrm>
            <a:off x="291079" y="1012268"/>
            <a:ext cx="8563430" cy="5217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1600" dirty="0">
                <a:latin typeface="+mj-lt"/>
              </a:rPr>
              <a:t>Disponer de la opción de seleccionar y cargar una señal proveniente de una base de datos.</a:t>
            </a:r>
          </a:p>
          <a:p>
            <a:pPr marL="285750" indent="-285750" algn="just">
              <a:lnSpc>
                <a:spcPct val="150000"/>
              </a:lnSpc>
              <a:buFont typeface="Arial" panose="020B0604020202020204" pitchFamily="34" charset="0"/>
              <a:buChar char="•"/>
            </a:pPr>
            <a:r>
              <a:rPr lang="es-ES" sz="1600" dirty="0">
                <a:latin typeface="+mj-lt"/>
              </a:rPr>
              <a:t>Visualizarla señal seleccionado, junto con los puntos de interés del ECG, como son el segmento ST y la onda T.</a:t>
            </a:r>
          </a:p>
          <a:p>
            <a:pPr marL="285750" indent="-285750" algn="just">
              <a:lnSpc>
                <a:spcPct val="150000"/>
              </a:lnSpc>
              <a:buFont typeface="Arial" panose="020B0604020202020204" pitchFamily="34" charset="0"/>
              <a:buChar char="•"/>
            </a:pPr>
            <a:r>
              <a:rPr lang="es-ES" sz="1600" dirty="0">
                <a:latin typeface="+mj-lt"/>
              </a:rPr>
              <a:t>Generar una venta para ilustrar las 128 ondas T alineadas.</a:t>
            </a:r>
          </a:p>
          <a:p>
            <a:pPr marL="285750" indent="-285750" algn="just">
              <a:lnSpc>
                <a:spcPct val="150000"/>
              </a:lnSpc>
              <a:buFont typeface="Arial" panose="020B0604020202020204" pitchFamily="34" charset="0"/>
              <a:buChar char="•"/>
            </a:pPr>
            <a:r>
              <a:rPr lang="es-ES" sz="1600" dirty="0">
                <a:latin typeface="+mj-lt"/>
              </a:rPr>
              <a:t>Cambiar el modo de visualización de las señales alineadas, en 2D y 3D.</a:t>
            </a:r>
          </a:p>
          <a:p>
            <a:pPr marL="285750" indent="-285750" algn="just">
              <a:lnSpc>
                <a:spcPct val="150000"/>
              </a:lnSpc>
              <a:buFont typeface="Arial" panose="020B0604020202020204" pitchFamily="34" charset="0"/>
              <a:buChar char="•"/>
            </a:pPr>
            <a:r>
              <a:rPr lang="es-ES" sz="1600" dirty="0">
                <a:latin typeface="+mj-lt"/>
              </a:rPr>
              <a:t>Representar gráficamente los resultados obtenidos del análisis realizado.</a:t>
            </a:r>
          </a:p>
          <a:p>
            <a:pPr marL="285750" indent="-285750" algn="just">
              <a:lnSpc>
                <a:spcPct val="150000"/>
              </a:lnSpc>
              <a:buFont typeface="Arial" panose="020B0604020202020204" pitchFamily="34" charset="0"/>
              <a:buChar char="•"/>
            </a:pPr>
            <a:r>
              <a:rPr lang="es-ES" sz="1600" dirty="0">
                <a:latin typeface="+mj-lt"/>
              </a:rPr>
              <a:t>Presentar los valores resultantes a través de una tabla.</a:t>
            </a:r>
          </a:p>
          <a:p>
            <a:pPr marL="285750" indent="-285750" algn="just">
              <a:lnSpc>
                <a:spcPct val="150000"/>
              </a:lnSpc>
              <a:buFont typeface="Arial" panose="020B0604020202020204" pitchFamily="34" charset="0"/>
              <a:buChar char="•"/>
            </a:pPr>
            <a:r>
              <a:rPr lang="es-ES" sz="1600" dirty="0">
                <a:latin typeface="+mj-lt"/>
              </a:rPr>
              <a:t>Indicar la presencia o ausencia de alternancias en la señal, mediante un mensaje que se visualizará en una ventana.</a:t>
            </a:r>
          </a:p>
          <a:p>
            <a:pPr marL="285750" indent="-285750" algn="just">
              <a:lnSpc>
                <a:spcPct val="150000"/>
              </a:lnSpc>
              <a:buFont typeface="Arial" panose="020B0604020202020204" pitchFamily="34" charset="0"/>
              <a:buChar char="•"/>
            </a:pPr>
            <a:r>
              <a:rPr lang="es-ES" sz="1600" dirty="0">
                <a:latin typeface="+mj-lt"/>
              </a:rPr>
              <a:t>Modificar el canal seleccionado que puede variar de 2 a 12 canales.</a:t>
            </a:r>
          </a:p>
          <a:p>
            <a:pPr marL="285750" indent="-285750" algn="just">
              <a:lnSpc>
                <a:spcPct val="150000"/>
              </a:lnSpc>
              <a:buFont typeface="Arial" panose="020B0604020202020204" pitchFamily="34" charset="0"/>
              <a:buChar char="•"/>
            </a:pPr>
            <a:r>
              <a:rPr lang="es-ES" sz="1600" dirty="0">
                <a:latin typeface="+mj-lt"/>
              </a:rPr>
              <a:t>Agregar diferentes niveles de ruido a la señal seleccionado.</a:t>
            </a:r>
          </a:p>
          <a:p>
            <a:pPr marL="285750" indent="-285750" algn="just">
              <a:lnSpc>
                <a:spcPct val="150000"/>
              </a:lnSpc>
              <a:buFont typeface="Arial" panose="020B0604020202020204" pitchFamily="34" charset="0"/>
              <a:buChar char="•"/>
            </a:pPr>
            <a:r>
              <a:rPr lang="es-ES" sz="1600" dirty="0">
                <a:latin typeface="+mj-lt"/>
              </a:rPr>
              <a:t>Disponer de una barra de menú y de herramientas que le brinde mayor funcionalidad a la interfaz.</a:t>
            </a:r>
            <a:endParaRPr lang="es-EC" sz="1600" dirty="0">
              <a:latin typeface="+mj-lt"/>
            </a:endParaRPr>
          </a:p>
        </p:txBody>
      </p:sp>
    </p:spTree>
    <p:extLst>
      <p:ext uri="{BB962C8B-B14F-4D97-AF65-F5344CB8AC3E}">
        <p14:creationId xmlns:p14="http://schemas.microsoft.com/office/powerpoint/2010/main" val="197872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Interfaz Gráfica</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9D51AF4A-8D2F-4DAA-967C-683962682120}"/>
              </a:ext>
            </a:extLst>
          </p:cNvPr>
          <p:cNvSpPr txBox="1"/>
          <p:nvPr/>
        </p:nvSpPr>
        <p:spPr>
          <a:xfrm>
            <a:off x="124880" y="742063"/>
            <a:ext cx="3288080" cy="369332"/>
          </a:xfrm>
          <a:prstGeom prst="rect">
            <a:avLst/>
          </a:prstGeom>
          <a:noFill/>
        </p:spPr>
        <p:txBody>
          <a:bodyPr wrap="none" rtlCol="0">
            <a:spAutoFit/>
          </a:bodyPr>
          <a:lstStyle/>
          <a:p>
            <a:r>
              <a:rPr lang="es-EC" b="1" i="1" dirty="0"/>
              <a:t>Diseño de la Interfaz Gráfica</a:t>
            </a:r>
          </a:p>
        </p:txBody>
      </p:sp>
      <p:pic>
        <p:nvPicPr>
          <p:cNvPr id="6" name="Imagen 5" descr="Imagen que contiene captura de pantalla&#10;&#10;Descripción generada automáticamente">
            <a:extLst>
              <a:ext uri="{FF2B5EF4-FFF2-40B4-BE49-F238E27FC236}">
                <a16:creationId xmlns:a16="http://schemas.microsoft.com/office/drawing/2014/main" id="{6223D029-CE8F-429C-B4D1-545BFF44CA3C}"/>
              </a:ext>
            </a:extLst>
          </p:cNvPr>
          <p:cNvPicPr>
            <a:picLocks noChangeAspect="1"/>
          </p:cNvPicPr>
          <p:nvPr/>
        </p:nvPicPr>
        <p:blipFill>
          <a:blip r:embed="rId4"/>
          <a:stretch>
            <a:fillRect/>
          </a:stretch>
        </p:blipFill>
        <p:spPr>
          <a:xfrm>
            <a:off x="757796" y="1221096"/>
            <a:ext cx="7471804" cy="4763068"/>
          </a:xfrm>
          <a:prstGeom prst="rect">
            <a:avLst/>
          </a:prstGeom>
        </p:spPr>
      </p:pic>
      <p:pic>
        <p:nvPicPr>
          <p:cNvPr id="8" name="Imagen 7" descr="Imagen que contiene captura de pantalla&#10;&#10;Descripción generada automáticamente">
            <a:extLst>
              <a:ext uri="{FF2B5EF4-FFF2-40B4-BE49-F238E27FC236}">
                <a16:creationId xmlns:a16="http://schemas.microsoft.com/office/drawing/2014/main" id="{3584B382-682E-41B5-B43C-D0E5590F235A}"/>
              </a:ext>
            </a:extLst>
          </p:cNvPr>
          <p:cNvPicPr>
            <a:picLocks noChangeAspect="1"/>
          </p:cNvPicPr>
          <p:nvPr/>
        </p:nvPicPr>
        <p:blipFill>
          <a:blip r:embed="rId5"/>
          <a:stretch>
            <a:fillRect/>
          </a:stretch>
        </p:blipFill>
        <p:spPr>
          <a:xfrm>
            <a:off x="4923371" y="1979960"/>
            <a:ext cx="3010953" cy="3860670"/>
          </a:xfrm>
          <a:prstGeom prst="rect">
            <a:avLst/>
          </a:prstGeom>
        </p:spPr>
      </p:pic>
    </p:spTree>
    <p:extLst>
      <p:ext uri="{BB962C8B-B14F-4D97-AF65-F5344CB8AC3E}">
        <p14:creationId xmlns:p14="http://schemas.microsoft.com/office/powerpoint/2010/main" val="169816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texto, mapa&#10;&#10;Descripción generada automáticamente">
            <a:extLst>
              <a:ext uri="{FF2B5EF4-FFF2-40B4-BE49-F238E27FC236}">
                <a16:creationId xmlns:a16="http://schemas.microsoft.com/office/drawing/2014/main" id="{7D1A1960-F633-4CB3-8722-ECED69A0CE35}"/>
              </a:ext>
            </a:extLst>
          </p:cNvPr>
          <p:cNvPicPr>
            <a:picLocks noChangeAspect="1"/>
          </p:cNvPicPr>
          <p:nvPr/>
        </p:nvPicPr>
        <p:blipFill>
          <a:blip r:embed="rId3"/>
          <a:stretch>
            <a:fillRect/>
          </a:stretch>
        </p:blipFill>
        <p:spPr>
          <a:xfrm>
            <a:off x="2228983" y="974608"/>
            <a:ext cx="4890336" cy="5535735"/>
          </a:xfrm>
          <a:prstGeom prst="rect">
            <a:avLst/>
          </a:prstGeom>
        </p:spPr>
      </p:pic>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Interfaz Gráfica</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9D51AF4A-8D2F-4DAA-967C-683962682120}"/>
              </a:ext>
            </a:extLst>
          </p:cNvPr>
          <p:cNvSpPr txBox="1"/>
          <p:nvPr/>
        </p:nvSpPr>
        <p:spPr>
          <a:xfrm>
            <a:off x="124880" y="651839"/>
            <a:ext cx="4455066" cy="369332"/>
          </a:xfrm>
          <a:prstGeom prst="rect">
            <a:avLst/>
          </a:prstGeom>
          <a:noFill/>
        </p:spPr>
        <p:txBody>
          <a:bodyPr wrap="none" rtlCol="0">
            <a:spAutoFit/>
          </a:bodyPr>
          <a:lstStyle/>
          <a:p>
            <a:r>
              <a:rPr lang="es-EC" b="1" i="1" dirty="0"/>
              <a:t>Diagrama de flujo de la Interfaz Gráfica</a:t>
            </a:r>
          </a:p>
        </p:txBody>
      </p:sp>
    </p:spTree>
    <p:extLst>
      <p:ext uri="{BB962C8B-B14F-4D97-AF65-F5344CB8AC3E}">
        <p14:creationId xmlns:p14="http://schemas.microsoft.com/office/powerpoint/2010/main" val="414350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Interfaz Gráfica</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9D51AF4A-8D2F-4DAA-967C-683962682120}"/>
              </a:ext>
            </a:extLst>
          </p:cNvPr>
          <p:cNvSpPr txBox="1"/>
          <p:nvPr/>
        </p:nvSpPr>
        <p:spPr>
          <a:xfrm>
            <a:off x="124880" y="651839"/>
            <a:ext cx="3480440" cy="369332"/>
          </a:xfrm>
          <a:prstGeom prst="rect">
            <a:avLst/>
          </a:prstGeom>
          <a:noFill/>
        </p:spPr>
        <p:txBody>
          <a:bodyPr wrap="none" rtlCol="0">
            <a:spAutoFit/>
          </a:bodyPr>
          <a:lstStyle/>
          <a:p>
            <a:r>
              <a:rPr lang="es-EC" b="1" i="1" dirty="0"/>
              <a:t>Interfaz Gráfica implementada</a:t>
            </a:r>
          </a:p>
        </p:txBody>
      </p:sp>
      <p:pic>
        <p:nvPicPr>
          <p:cNvPr id="6" name="Imagen 5" descr="Imagen que contiene captura de pantalla, ordenador&#10;&#10;Descripción generada automáticamente">
            <a:extLst>
              <a:ext uri="{FF2B5EF4-FFF2-40B4-BE49-F238E27FC236}">
                <a16:creationId xmlns:a16="http://schemas.microsoft.com/office/drawing/2014/main" id="{E0ED9D70-7D5F-49EF-94F8-21B4B37317A2}"/>
              </a:ext>
            </a:extLst>
          </p:cNvPr>
          <p:cNvPicPr>
            <a:picLocks noChangeAspect="1"/>
          </p:cNvPicPr>
          <p:nvPr/>
        </p:nvPicPr>
        <p:blipFill>
          <a:blip r:embed="rId4"/>
          <a:stretch>
            <a:fillRect/>
          </a:stretch>
        </p:blipFill>
        <p:spPr>
          <a:xfrm>
            <a:off x="0" y="955317"/>
            <a:ext cx="9145588" cy="4947366"/>
          </a:xfrm>
          <a:prstGeom prst="rect">
            <a:avLst/>
          </a:prstGeom>
        </p:spPr>
      </p:pic>
    </p:spTree>
    <p:extLst>
      <p:ext uri="{BB962C8B-B14F-4D97-AF65-F5344CB8AC3E}">
        <p14:creationId xmlns:p14="http://schemas.microsoft.com/office/powerpoint/2010/main" val="369129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2052731874"/>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568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captura de pantalla&#10;&#10;Descripción generada automáticamente">
            <a:extLst>
              <a:ext uri="{FF2B5EF4-FFF2-40B4-BE49-F238E27FC236}">
                <a16:creationId xmlns:a16="http://schemas.microsoft.com/office/drawing/2014/main" id="{741A2381-EDDA-4886-A11C-360E315A2527}"/>
              </a:ext>
            </a:extLst>
          </p:cNvPr>
          <p:cNvPicPr>
            <a:picLocks noChangeAspect="1"/>
          </p:cNvPicPr>
          <p:nvPr/>
        </p:nvPicPr>
        <p:blipFill>
          <a:blip r:embed="rId3"/>
          <a:stretch>
            <a:fillRect/>
          </a:stretch>
        </p:blipFill>
        <p:spPr>
          <a:xfrm>
            <a:off x="1646550" y="3754158"/>
            <a:ext cx="6279868" cy="2459437"/>
          </a:xfrm>
          <a:prstGeom prst="rect">
            <a:avLst/>
          </a:prstGeom>
        </p:spPr>
      </p:pic>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A1D59C8B-B538-48EA-884D-406E6D485E24}"/>
              </a:ext>
            </a:extLst>
          </p:cNvPr>
          <p:cNvSpPr txBox="1"/>
          <p:nvPr/>
        </p:nvSpPr>
        <p:spPr>
          <a:xfrm>
            <a:off x="213691" y="644405"/>
            <a:ext cx="3467616" cy="369332"/>
          </a:xfrm>
          <a:prstGeom prst="rect">
            <a:avLst/>
          </a:prstGeom>
          <a:noFill/>
        </p:spPr>
        <p:txBody>
          <a:bodyPr wrap="none" rtlCol="0">
            <a:spAutoFit/>
          </a:bodyPr>
          <a:lstStyle/>
          <a:p>
            <a:r>
              <a:rPr lang="es-EC" b="1" i="1" dirty="0"/>
              <a:t>Pruebas en señales sintéticas</a:t>
            </a:r>
          </a:p>
        </p:txBody>
      </p:sp>
      <p:pic>
        <p:nvPicPr>
          <p:cNvPr id="7" name="Imagen 6" descr="Imagen que contiene captura de pantalla&#10;&#10;Descripción generada automáticamente">
            <a:extLst>
              <a:ext uri="{FF2B5EF4-FFF2-40B4-BE49-F238E27FC236}">
                <a16:creationId xmlns:a16="http://schemas.microsoft.com/office/drawing/2014/main" id="{9CD835C3-9099-44A8-9C9F-54DFE838FFFE}"/>
              </a:ext>
            </a:extLst>
          </p:cNvPr>
          <p:cNvPicPr>
            <a:picLocks noChangeAspect="1"/>
          </p:cNvPicPr>
          <p:nvPr/>
        </p:nvPicPr>
        <p:blipFill>
          <a:blip r:embed="rId5"/>
          <a:stretch>
            <a:fillRect/>
          </a:stretch>
        </p:blipFill>
        <p:spPr>
          <a:xfrm>
            <a:off x="1613213" y="966043"/>
            <a:ext cx="6346543" cy="2269294"/>
          </a:xfrm>
          <a:prstGeom prst="rect">
            <a:avLst/>
          </a:prstGeom>
        </p:spPr>
      </p:pic>
      <p:sp>
        <p:nvSpPr>
          <p:cNvPr id="12" name="CuadroTexto 11">
            <a:extLst>
              <a:ext uri="{FF2B5EF4-FFF2-40B4-BE49-F238E27FC236}">
                <a16:creationId xmlns:a16="http://schemas.microsoft.com/office/drawing/2014/main" id="{E5C4741B-DAB3-4AC2-8D7F-B8B6DAB2BD16}"/>
              </a:ext>
            </a:extLst>
          </p:cNvPr>
          <p:cNvSpPr txBox="1"/>
          <p:nvPr/>
        </p:nvSpPr>
        <p:spPr>
          <a:xfrm>
            <a:off x="187478" y="3372309"/>
            <a:ext cx="5993949" cy="369332"/>
          </a:xfrm>
          <a:prstGeom prst="rect">
            <a:avLst/>
          </a:prstGeom>
          <a:noFill/>
        </p:spPr>
        <p:txBody>
          <a:bodyPr wrap="none" rtlCol="0">
            <a:spAutoFit/>
          </a:bodyPr>
          <a:lstStyle/>
          <a:p>
            <a:r>
              <a:rPr lang="es-EC" b="1" i="1" dirty="0"/>
              <a:t>Pruebas en señales reales de la base de datos </a:t>
            </a:r>
            <a:r>
              <a:rPr lang="es-EC" b="1" i="1" dirty="0" err="1"/>
              <a:t>twadb</a:t>
            </a:r>
            <a:endParaRPr lang="es-EC" b="1" i="1" dirty="0"/>
          </a:p>
        </p:txBody>
      </p:sp>
    </p:spTree>
    <p:extLst>
      <p:ext uri="{BB962C8B-B14F-4D97-AF65-F5344CB8AC3E}">
        <p14:creationId xmlns:p14="http://schemas.microsoft.com/office/powerpoint/2010/main" val="1883696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A1D59C8B-B538-48EA-884D-406E6D485E24}"/>
              </a:ext>
            </a:extLst>
          </p:cNvPr>
          <p:cNvSpPr txBox="1"/>
          <p:nvPr/>
        </p:nvSpPr>
        <p:spPr>
          <a:xfrm>
            <a:off x="420914" y="815442"/>
            <a:ext cx="3236848" cy="369332"/>
          </a:xfrm>
          <a:prstGeom prst="rect">
            <a:avLst/>
          </a:prstGeom>
          <a:noFill/>
        </p:spPr>
        <p:txBody>
          <a:bodyPr wrap="none" rtlCol="0">
            <a:spAutoFit/>
          </a:bodyPr>
          <a:lstStyle/>
          <a:p>
            <a:r>
              <a:rPr lang="es-EC" b="1" i="1" dirty="0"/>
              <a:t>Señales sintéticas con TWA</a:t>
            </a:r>
          </a:p>
        </p:txBody>
      </p:sp>
      <p:pic>
        <p:nvPicPr>
          <p:cNvPr id="5" name="Imagen 4">
            <a:extLst>
              <a:ext uri="{FF2B5EF4-FFF2-40B4-BE49-F238E27FC236}">
                <a16:creationId xmlns:a16="http://schemas.microsoft.com/office/drawing/2014/main" id="{264E86EF-916A-4465-AF6D-09DBBD6B82CA}"/>
              </a:ext>
            </a:extLst>
          </p:cNvPr>
          <p:cNvPicPr>
            <a:picLocks noChangeAspect="1"/>
          </p:cNvPicPr>
          <p:nvPr/>
        </p:nvPicPr>
        <p:blipFill>
          <a:blip r:embed="rId4"/>
          <a:stretch>
            <a:fillRect/>
          </a:stretch>
        </p:blipFill>
        <p:spPr>
          <a:xfrm>
            <a:off x="328014" y="2607921"/>
            <a:ext cx="3950047" cy="3000384"/>
          </a:xfrm>
          <a:prstGeom prst="rect">
            <a:avLst/>
          </a:prstGeom>
        </p:spPr>
      </p:pic>
      <p:sp>
        <p:nvSpPr>
          <p:cNvPr id="12" name="Rectángulo 11">
            <a:extLst>
              <a:ext uri="{FF2B5EF4-FFF2-40B4-BE49-F238E27FC236}">
                <a16:creationId xmlns:a16="http://schemas.microsoft.com/office/drawing/2014/main" id="{15D43A77-0E44-49D3-BB1B-8A41C34E765D}"/>
              </a:ext>
            </a:extLst>
          </p:cNvPr>
          <p:cNvSpPr/>
          <p:nvPr/>
        </p:nvSpPr>
        <p:spPr>
          <a:xfrm>
            <a:off x="205503" y="1249695"/>
            <a:ext cx="8482807" cy="115467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El algoritmo clasificó a 427 señales que representan el 94.89% como señales con TWA. El resto de señales, 23 señales que representa el 5.11% se clasificó como señales sin TWA. </a:t>
            </a:r>
          </a:p>
        </p:txBody>
      </p:sp>
      <p:pic>
        <p:nvPicPr>
          <p:cNvPr id="9" name="Imagen 8">
            <a:extLst>
              <a:ext uri="{FF2B5EF4-FFF2-40B4-BE49-F238E27FC236}">
                <a16:creationId xmlns:a16="http://schemas.microsoft.com/office/drawing/2014/main" id="{1D000F68-6D9E-4D38-B145-E189664319FF}"/>
              </a:ext>
            </a:extLst>
          </p:cNvPr>
          <p:cNvPicPr>
            <a:picLocks noChangeAspect="1"/>
          </p:cNvPicPr>
          <p:nvPr/>
        </p:nvPicPr>
        <p:blipFill rotWithShape="1">
          <a:blip r:embed="rId5"/>
          <a:srcRect r="26317"/>
          <a:stretch/>
        </p:blipFill>
        <p:spPr>
          <a:xfrm>
            <a:off x="4484578" y="2678619"/>
            <a:ext cx="4332996" cy="2936528"/>
          </a:xfrm>
          <a:prstGeom prst="rect">
            <a:avLst/>
          </a:prstGeom>
        </p:spPr>
      </p:pic>
    </p:spTree>
    <p:extLst>
      <p:ext uri="{BB962C8B-B14F-4D97-AF65-F5344CB8AC3E}">
        <p14:creationId xmlns:p14="http://schemas.microsoft.com/office/powerpoint/2010/main" val="135784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A1D59C8B-B538-48EA-884D-406E6D485E24}"/>
              </a:ext>
            </a:extLst>
          </p:cNvPr>
          <p:cNvSpPr txBox="1"/>
          <p:nvPr/>
        </p:nvSpPr>
        <p:spPr>
          <a:xfrm>
            <a:off x="420914" y="815442"/>
            <a:ext cx="3159904" cy="369332"/>
          </a:xfrm>
          <a:prstGeom prst="rect">
            <a:avLst/>
          </a:prstGeom>
          <a:noFill/>
        </p:spPr>
        <p:txBody>
          <a:bodyPr wrap="none" rtlCol="0">
            <a:spAutoFit/>
          </a:bodyPr>
          <a:lstStyle/>
          <a:p>
            <a:r>
              <a:rPr lang="es-EC" b="1" i="1" dirty="0"/>
              <a:t>Señales sintéticas sin TWA</a:t>
            </a:r>
          </a:p>
        </p:txBody>
      </p:sp>
      <p:sp>
        <p:nvSpPr>
          <p:cNvPr id="12" name="Rectángulo 11">
            <a:extLst>
              <a:ext uri="{FF2B5EF4-FFF2-40B4-BE49-F238E27FC236}">
                <a16:creationId xmlns:a16="http://schemas.microsoft.com/office/drawing/2014/main" id="{15D43A77-0E44-49D3-BB1B-8A41C34E765D}"/>
              </a:ext>
            </a:extLst>
          </p:cNvPr>
          <p:cNvSpPr/>
          <p:nvPr/>
        </p:nvSpPr>
        <p:spPr>
          <a:xfrm>
            <a:off x="205503" y="1249695"/>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El algoritmo dio como resultado 83 verdaderos negativos y 7 falsos positivo dando como resultado una especificidad de 92.22 %.</a:t>
            </a:r>
          </a:p>
        </p:txBody>
      </p:sp>
      <p:pic>
        <p:nvPicPr>
          <p:cNvPr id="7" name="Imagen 6">
            <a:extLst>
              <a:ext uri="{FF2B5EF4-FFF2-40B4-BE49-F238E27FC236}">
                <a16:creationId xmlns:a16="http://schemas.microsoft.com/office/drawing/2014/main" id="{F3C6DEAA-E24A-4121-9F26-DD62C21E9B30}"/>
              </a:ext>
            </a:extLst>
          </p:cNvPr>
          <p:cNvPicPr>
            <a:picLocks noChangeAspect="1"/>
          </p:cNvPicPr>
          <p:nvPr/>
        </p:nvPicPr>
        <p:blipFill>
          <a:blip r:embed="rId4"/>
          <a:stretch>
            <a:fillRect/>
          </a:stretch>
        </p:blipFill>
        <p:spPr>
          <a:xfrm>
            <a:off x="1733325" y="2246060"/>
            <a:ext cx="6106319" cy="3568952"/>
          </a:xfrm>
          <a:prstGeom prst="rect">
            <a:avLst/>
          </a:prstGeom>
        </p:spPr>
      </p:pic>
    </p:spTree>
    <p:extLst>
      <p:ext uri="{BB962C8B-B14F-4D97-AF65-F5344CB8AC3E}">
        <p14:creationId xmlns:p14="http://schemas.microsoft.com/office/powerpoint/2010/main" val="221948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A1D59C8B-B538-48EA-884D-406E6D485E24}"/>
              </a:ext>
            </a:extLst>
          </p:cNvPr>
          <p:cNvSpPr txBox="1"/>
          <p:nvPr/>
        </p:nvSpPr>
        <p:spPr>
          <a:xfrm>
            <a:off x="420914" y="815442"/>
            <a:ext cx="2185214" cy="369332"/>
          </a:xfrm>
          <a:prstGeom prst="rect">
            <a:avLst/>
          </a:prstGeom>
          <a:noFill/>
        </p:spPr>
        <p:txBody>
          <a:bodyPr wrap="none" rtlCol="0">
            <a:spAutoFit/>
          </a:bodyPr>
          <a:lstStyle/>
          <a:p>
            <a:r>
              <a:rPr lang="es-EC" b="1" i="1" dirty="0"/>
              <a:t>Señales sintéticas</a:t>
            </a:r>
          </a:p>
        </p:txBody>
      </p:sp>
      <p:sp>
        <p:nvSpPr>
          <p:cNvPr id="12" name="Rectángulo 11">
            <a:extLst>
              <a:ext uri="{FF2B5EF4-FFF2-40B4-BE49-F238E27FC236}">
                <a16:creationId xmlns:a16="http://schemas.microsoft.com/office/drawing/2014/main" id="{15D43A77-0E44-49D3-BB1B-8A41C34E765D}"/>
              </a:ext>
            </a:extLst>
          </p:cNvPr>
          <p:cNvSpPr/>
          <p:nvPr/>
        </p:nvSpPr>
        <p:spPr>
          <a:xfrm>
            <a:off x="205503" y="1249695"/>
            <a:ext cx="8482807"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Con las pruebas realizadas se calculó también la exactitud del algoritmo que es del 94.44 %.</a:t>
            </a:r>
          </a:p>
        </p:txBody>
      </p:sp>
      <p:pic>
        <p:nvPicPr>
          <p:cNvPr id="7" name="Imagen 6">
            <a:extLst>
              <a:ext uri="{FF2B5EF4-FFF2-40B4-BE49-F238E27FC236}">
                <a16:creationId xmlns:a16="http://schemas.microsoft.com/office/drawing/2014/main" id="{D31FC934-F5B8-48F8-9CAA-B2753F0948CA}"/>
              </a:ext>
            </a:extLst>
          </p:cNvPr>
          <p:cNvPicPr>
            <a:picLocks noChangeAspect="1"/>
          </p:cNvPicPr>
          <p:nvPr/>
        </p:nvPicPr>
        <p:blipFill>
          <a:blip r:embed="rId4"/>
          <a:stretch>
            <a:fillRect/>
          </a:stretch>
        </p:blipFill>
        <p:spPr>
          <a:xfrm>
            <a:off x="943769" y="2228850"/>
            <a:ext cx="7258050" cy="1638300"/>
          </a:xfrm>
          <a:prstGeom prst="rect">
            <a:avLst/>
          </a:prstGeom>
        </p:spPr>
      </p:pic>
      <p:sp>
        <p:nvSpPr>
          <p:cNvPr id="13" name="Rectángulo 12">
            <a:extLst>
              <a:ext uri="{FF2B5EF4-FFF2-40B4-BE49-F238E27FC236}">
                <a16:creationId xmlns:a16="http://schemas.microsoft.com/office/drawing/2014/main" id="{7F35BD7A-1746-4347-BFA6-0FA1AC192B64}"/>
              </a:ext>
            </a:extLst>
          </p:cNvPr>
          <p:cNvSpPr/>
          <p:nvPr/>
        </p:nvSpPr>
        <p:spPr>
          <a:xfrm>
            <a:off x="213691" y="4264427"/>
            <a:ext cx="8482807"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Los datos de la tabla 7 indica que el algoritmo trabaja bien mientras la amplitud del ruido es baja, sin embargo mientras mayor sea la amplitud del ruido se generan falsas detecciones de TWA, así mismo en estos casos el ruido puede ser confundido como alternancias de baja amplitud.</a:t>
            </a:r>
          </a:p>
        </p:txBody>
      </p:sp>
    </p:spTree>
    <p:extLst>
      <p:ext uri="{BB962C8B-B14F-4D97-AF65-F5344CB8AC3E}">
        <p14:creationId xmlns:p14="http://schemas.microsoft.com/office/powerpoint/2010/main" val="310072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4213435346"/>
              </p:ext>
            </p:extLst>
          </p:nvPr>
        </p:nvGraphicFramePr>
        <p:xfrm>
          <a:off x="740376" y="1008536"/>
          <a:ext cx="7664836"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7273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A1D59C8B-B538-48EA-884D-406E6D485E24}"/>
              </a:ext>
            </a:extLst>
          </p:cNvPr>
          <p:cNvSpPr txBox="1"/>
          <p:nvPr/>
        </p:nvSpPr>
        <p:spPr>
          <a:xfrm>
            <a:off x="420914" y="685706"/>
            <a:ext cx="5506636" cy="369332"/>
          </a:xfrm>
          <a:prstGeom prst="rect">
            <a:avLst/>
          </a:prstGeom>
          <a:noFill/>
        </p:spPr>
        <p:txBody>
          <a:bodyPr wrap="none" rtlCol="0">
            <a:spAutoFit/>
          </a:bodyPr>
          <a:lstStyle/>
          <a:p>
            <a:r>
              <a:rPr lang="es-EC" b="1" i="1" dirty="0"/>
              <a:t>Pruebas en señales de individuos sanos (</a:t>
            </a:r>
            <a:r>
              <a:rPr lang="es-EC" b="1" i="1" dirty="0" err="1"/>
              <a:t>twadb</a:t>
            </a:r>
            <a:r>
              <a:rPr lang="es-EC" b="1" i="1" dirty="0"/>
              <a:t>)</a:t>
            </a:r>
          </a:p>
        </p:txBody>
      </p:sp>
      <p:sp>
        <p:nvSpPr>
          <p:cNvPr id="12" name="Rectángulo 11">
            <a:extLst>
              <a:ext uri="{FF2B5EF4-FFF2-40B4-BE49-F238E27FC236}">
                <a16:creationId xmlns:a16="http://schemas.microsoft.com/office/drawing/2014/main" id="{B484155A-8766-4A42-88FD-16482A4B6711}"/>
              </a:ext>
            </a:extLst>
          </p:cNvPr>
          <p:cNvSpPr/>
          <p:nvPr/>
        </p:nvSpPr>
        <p:spPr>
          <a:xfrm>
            <a:off x="330596" y="1196905"/>
            <a:ext cx="8482807"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Para este grupo de análisis se tomaran 10 señales de la base de datos que corresponden a pacientes sanos. En este caso también se utilizarán los métodos, SM y el método MMA con el fin de realizar un análisis comparativo junto con el método SM-Adaptativo.</a:t>
            </a:r>
          </a:p>
        </p:txBody>
      </p:sp>
      <p:pic>
        <p:nvPicPr>
          <p:cNvPr id="9" name="Imagen 8">
            <a:extLst>
              <a:ext uri="{FF2B5EF4-FFF2-40B4-BE49-F238E27FC236}">
                <a16:creationId xmlns:a16="http://schemas.microsoft.com/office/drawing/2014/main" id="{B39CE089-934A-4102-AD67-E2D6E382A35F}"/>
              </a:ext>
            </a:extLst>
          </p:cNvPr>
          <p:cNvPicPr>
            <a:picLocks noChangeAspect="1"/>
          </p:cNvPicPr>
          <p:nvPr/>
        </p:nvPicPr>
        <p:blipFill>
          <a:blip r:embed="rId4"/>
          <a:stretch>
            <a:fillRect/>
          </a:stretch>
        </p:blipFill>
        <p:spPr>
          <a:xfrm>
            <a:off x="315421" y="3039529"/>
            <a:ext cx="4582249" cy="2056345"/>
          </a:xfrm>
          <a:prstGeom prst="rect">
            <a:avLst/>
          </a:prstGeom>
        </p:spPr>
      </p:pic>
      <p:sp>
        <p:nvSpPr>
          <p:cNvPr id="15" name="Rectángulo 14">
            <a:extLst>
              <a:ext uri="{FF2B5EF4-FFF2-40B4-BE49-F238E27FC236}">
                <a16:creationId xmlns:a16="http://schemas.microsoft.com/office/drawing/2014/main" id="{B83E875A-36C2-4726-8103-B02967F9AEF3}"/>
              </a:ext>
            </a:extLst>
          </p:cNvPr>
          <p:cNvSpPr/>
          <p:nvPr/>
        </p:nvSpPr>
        <p:spPr>
          <a:xfrm>
            <a:off x="4786485" y="3049951"/>
            <a:ext cx="4142760" cy="263200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De acuerdo a la tabla 10, se observa que el método SM-Adaptativo tiene una porcentaje de especificidad mayor que el método SM y MMA, es decir presenta mejores resultados evaluando señales pertenecientes a individuos sanos sin factores de riesgo de MSC.</a:t>
            </a:r>
          </a:p>
        </p:txBody>
      </p:sp>
    </p:spTree>
    <p:extLst>
      <p:ext uri="{BB962C8B-B14F-4D97-AF65-F5344CB8AC3E}">
        <p14:creationId xmlns:p14="http://schemas.microsoft.com/office/powerpoint/2010/main" val="1388951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8A12870-1670-4A3E-A15E-A73299E85273}"/>
              </a:ext>
            </a:extLst>
          </p:cNvPr>
          <p:cNvPicPr>
            <a:picLocks noChangeAspect="1"/>
          </p:cNvPicPr>
          <p:nvPr/>
        </p:nvPicPr>
        <p:blipFill>
          <a:blip r:embed="rId3"/>
          <a:stretch>
            <a:fillRect/>
          </a:stretch>
        </p:blipFill>
        <p:spPr>
          <a:xfrm>
            <a:off x="213692" y="3047857"/>
            <a:ext cx="4834698" cy="2120482"/>
          </a:xfrm>
          <a:prstGeom prst="rect">
            <a:avLst/>
          </a:prstGeom>
        </p:spPr>
      </p:pic>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A1D59C8B-B538-48EA-884D-406E6D485E24}"/>
              </a:ext>
            </a:extLst>
          </p:cNvPr>
          <p:cNvSpPr txBox="1"/>
          <p:nvPr/>
        </p:nvSpPr>
        <p:spPr>
          <a:xfrm>
            <a:off x="420914" y="909982"/>
            <a:ext cx="4267002" cy="369332"/>
          </a:xfrm>
          <a:prstGeom prst="rect">
            <a:avLst/>
          </a:prstGeom>
          <a:noFill/>
        </p:spPr>
        <p:txBody>
          <a:bodyPr wrap="none" rtlCol="0">
            <a:spAutoFit/>
          </a:bodyPr>
          <a:lstStyle/>
          <a:p>
            <a:r>
              <a:rPr lang="es-EC" b="1" i="1" dirty="0"/>
              <a:t>Pruebas en señales con TWA (</a:t>
            </a:r>
            <a:r>
              <a:rPr lang="es-EC" b="1" i="1" dirty="0" err="1"/>
              <a:t>twadb</a:t>
            </a:r>
            <a:r>
              <a:rPr lang="es-EC" b="1" i="1" dirty="0"/>
              <a:t>)</a:t>
            </a:r>
          </a:p>
        </p:txBody>
      </p:sp>
      <p:sp>
        <p:nvSpPr>
          <p:cNvPr id="12" name="Rectángulo 11">
            <a:extLst>
              <a:ext uri="{FF2B5EF4-FFF2-40B4-BE49-F238E27FC236}">
                <a16:creationId xmlns:a16="http://schemas.microsoft.com/office/drawing/2014/main" id="{B484155A-8766-4A42-88FD-16482A4B6711}"/>
              </a:ext>
            </a:extLst>
          </p:cNvPr>
          <p:cNvSpPr/>
          <p:nvPr/>
        </p:nvSpPr>
        <p:spPr>
          <a:xfrm>
            <a:off x="4902085" y="3037947"/>
            <a:ext cx="4029811" cy="263200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De acuerdo a los resultados de la tabla 13, se observa que el método SM-Adaptativo tiene una porcentaje aceptable de sensibilidad, es decir presenta buenos resultados evaluando señales pertenecientes a individuos con factores de riesgo de MSC.</a:t>
            </a:r>
          </a:p>
        </p:txBody>
      </p:sp>
      <p:sp>
        <p:nvSpPr>
          <p:cNvPr id="13" name="Rectángulo 12">
            <a:extLst>
              <a:ext uri="{FF2B5EF4-FFF2-40B4-BE49-F238E27FC236}">
                <a16:creationId xmlns:a16="http://schemas.microsoft.com/office/drawing/2014/main" id="{CB4A1D05-E497-46FA-ADBD-E29F54446B22}"/>
              </a:ext>
            </a:extLst>
          </p:cNvPr>
          <p:cNvSpPr/>
          <p:nvPr/>
        </p:nvSpPr>
        <p:spPr>
          <a:xfrm>
            <a:off x="321211" y="1596259"/>
            <a:ext cx="8482807" cy="115467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Se seleccionaron 26 señales reales de la base de datos </a:t>
            </a:r>
            <a:r>
              <a:rPr lang="es-ES" sz="1600" dirty="0" err="1">
                <a:latin typeface="+mj-lt"/>
              </a:rPr>
              <a:t>twadb</a:t>
            </a:r>
            <a:r>
              <a:rPr lang="es-ES" sz="1600" dirty="0">
                <a:latin typeface="+mj-lt"/>
              </a:rPr>
              <a:t> y se aplicaron los tres métodos de detección de alternancias (SM ,MMA y SM-Adaptativo), con el objetivo de realizar un análisis comparativo con los tres métodos.</a:t>
            </a:r>
          </a:p>
        </p:txBody>
      </p:sp>
    </p:spTree>
    <p:extLst>
      <p:ext uri="{BB962C8B-B14F-4D97-AF65-F5344CB8AC3E}">
        <p14:creationId xmlns:p14="http://schemas.microsoft.com/office/powerpoint/2010/main" val="880390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A1D59C8B-B538-48EA-884D-406E6D485E24}"/>
              </a:ext>
            </a:extLst>
          </p:cNvPr>
          <p:cNvSpPr txBox="1"/>
          <p:nvPr/>
        </p:nvSpPr>
        <p:spPr>
          <a:xfrm>
            <a:off x="321211" y="690058"/>
            <a:ext cx="3980577" cy="369332"/>
          </a:xfrm>
          <a:prstGeom prst="rect">
            <a:avLst/>
          </a:prstGeom>
          <a:noFill/>
        </p:spPr>
        <p:txBody>
          <a:bodyPr wrap="none" rtlCol="0">
            <a:spAutoFit/>
          </a:bodyPr>
          <a:lstStyle/>
          <a:p>
            <a:r>
              <a:rPr lang="es-EC" b="1" i="1" dirty="0"/>
              <a:t>Señales de la base de datos </a:t>
            </a:r>
            <a:r>
              <a:rPr lang="es-EC" b="1" i="1" dirty="0" err="1"/>
              <a:t>twadb</a:t>
            </a:r>
            <a:endParaRPr lang="es-EC" b="1" i="1" dirty="0"/>
          </a:p>
        </p:txBody>
      </p:sp>
      <p:sp>
        <p:nvSpPr>
          <p:cNvPr id="13" name="Rectángulo 12">
            <a:extLst>
              <a:ext uri="{FF2B5EF4-FFF2-40B4-BE49-F238E27FC236}">
                <a16:creationId xmlns:a16="http://schemas.microsoft.com/office/drawing/2014/main" id="{CB4A1D05-E497-46FA-ADBD-E29F54446B22}"/>
              </a:ext>
            </a:extLst>
          </p:cNvPr>
          <p:cNvSpPr/>
          <p:nvPr/>
        </p:nvSpPr>
        <p:spPr>
          <a:xfrm>
            <a:off x="321211" y="1154612"/>
            <a:ext cx="8482807"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latin typeface="+mj-lt"/>
              </a:rPr>
              <a:t>Los resultados de la tabla 14 indican que el método SM-Adaptativo tiene una mayor exactitud frente a los métodos SM y MMA, logrando un valor de exactitud de 80.56 %. SM-Adaptativo a diferencia de SM y MMA presenta buenos resultados tanto en pruebas en individuos sanos como en señales que contienen factores de riesgo de sufrir MSC.</a:t>
            </a:r>
          </a:p>
        </p:txBody>
      </p:sp>
      <p:pic>
        <p:nvPicPr>
          <p:cNvPr id="7" name="Imagen 6">
            <a:extLst>
              <a:ext uri="{FF2B5EF4-FFF2-40B4-BE49-F238E27FC236}">
                <a16:creationId xmlns:a16="http://schemas.microsoft.com/office/drawing/2014/main" id="{A6E54897-D593-4175-A188-AED67225B745}"/>
              </a:ext>
            </a:extLst>
          </p:cNvPr>
          <p:cNvPicPr>
            <a:picLocks noChangeAspect="1"/>
          </p:cNvPicPr>
          <p:nvPr/>
        </p:nvPicPr>
        <p:blipFill>
          <a:blip r:embed="rId4"/>
          <a:stretch>
            <a:fillRect/>
          </a:stretch>
        </p:blipFill>
        <p:spPr>
          <a:xfrm>
            <a:off x="1238422" y="3017332"/>
            <a:ext cx="7096125" cy="1866900"/>
          </a:xfrm>
          <a:prstGeom prst="rect">
            <a:avLst/>
          </a:prstGeom>
        </p:spPr>
      </p:pic>
    </p:spTree>
    <p:extLst>
      <p:ext uri="{BB962C8B-B14F-4D97-AF65-F5344CB8AC3E}">
        <p14:creationId xmlns:p14="http://schemas.microsoft.com/office/powerpoint/2010/main" val="546858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3173759523"/>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358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352800" y="54504"/>
            <a:ext cx="5335510" cy="468018"/>
          </a:xfrm>
        </p:spPr>
        <p:txBody>
          <a:bodyPr/>
          <a:lstStyle/>
          <a:p>
            <a:r>
              <a:rPr lang="es-ES" sz="2400" i="0" dirty="0">
                <a:solidFill>
                  <a:srgbClr val="C00000"/>
                </a:solidFill>
                <a:effectLst/>
              </a:rPr>
              <a:t>Conclusiones y Recomendaciones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97901" cy="369332"/>
          </a:xfrm>
          <a:prstGeom prst="rect">
            <a:avLst/>
          </a:prstGeom>
          <a:noFill/>
        </p:spPr>
        <p:txBody>
          <a:bodyPr wrap="none" rtlCol="0">
            <a:spAutoFit/>
          </a:bodyPr>
          <a:lstStyle/>
          <a:p>
            <a:r>
              <a:rPr lang="es-EC" b="1" i="1" dirty="0"/>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2" name="Rectángulo 21">
            <a:extLst>
              <a:ext uri="{FF2B5EF4-FFF2-40B4-BE49-F238E27FC236}">
                <a16:creationId xmlns:a16="http://schemas.microsoft.com/office/drawing/2014/main" id="{57E79EE5-DAAF-49F3-8F76-CC6404993E76}"/>
              </a:ext>
            </a:extLst>
          </p:cNvPr>
          <p:cNvSpPr/>
          <p:nvPr/>
        </p:nvSpPr>
        <p:spPr>
          <a:xfrm>
            <a:off x="124880" y="2611662"/>
            <a:ext cx="8563430" cy="22626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1600" dirty="0"/>
              <a:t>Las pruebas en señales pertenecientes a la base de datos </a:t>
            </a:r>
            <a:r>
              <a:rPr lang="es-ES" sz="1600" dirty="0" err="1"/>
              <a:t>twadb</a:t>
            </a:r>
            <a:r>
              <a:rPr lang="es-ES" sz="1600" dirty="0"/>
              <a:t> indican que el método SM-Adaptativo tiene mayor porcentaje de aciertos a comparación de los métodos SM y MMA, con un porcentaje de 80% en la detección de señales sin TWA. Por otro lado en señales con TWA el algoritmo tiene un porcentaje de 80.76% por tanto el algoritmo presenta una mayor exactitud en la detección en comparación con los otros métodos utilizados para la detección.</a:t>
            </a:r>
            <a:endParaRPr lang="es-EC" sz="1600" dirty="0">
              <a:latin typeface="+mj-lt"/>
            </a:endParaRPr>
          </a:p>
        </p:txBody>
      </p:sp>
      <p:sp>
        <p:nvSpPr>
          <p:cNvPr id="12" name="Rectángulo 11">
            <a:extLst>
              <a:ext uri="{FF2B5EF4-FFF2-40B4-BE49-F238E27FC236}">
                <a16:creationId xmlns:a16="http://schemas.microsoft.com/office/drawing/2014/main" id="{D36527A7-1220-4CF4-84D2-718CF780CBF8}"/>
              </a:ext>
            </a:extLst>
          </p:cNvPr>
          <p:cNvSpPr/>
          <p:nvPr/>
        </p:nvSpPr>
        <p:spPr>
          <a:xfrm>
            <a:off x="118533" y="1087655"/>
            <a:ext cx="8563430"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t>Los resultados de las pruebas realizadas con el método SM-Adaptativo en señales sintéticas con TWA determinan un comportamiento adaptativo del algoritmo en función de la señal SNR, por lo que se concluye que a mayor SNR mayor es la probabilidad de la detección de la TWA.</a:t>
            </a:r>
            <a:endParaRPr lang="es-EC" sz="1600" dirty="0">
              <a:latin typeface="+mj-lt"/>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3EA8EB7A-394C-4836-B6E8-5722FC0EB5B6}"/>
              </a:ext>
            </a:extLst>
          </p:cNvPr>
          <p:cNvSpPr/>
          <p:nvPr/>
        </p:nvSpPr>
        <p:spPr>
          <a:xfrm>
            <a:off x="192857" y="4874333"/>
            <a:ext cx="8563430" cy="117493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t>Al comparar la sensibilidad obtenida luego de las pruebas con SM-Adaptativo con respecto a los otros métodos se puede concluir que el algoritmo desarrollado presenta una sensibilidad alta tanto para señales con TWA como para señales sin TWA</a:t>
            </a:r>
            <a:r>
              <a:rPr lang="es-ES" sz="1700" dirty="0"/>
              <a:t>.</a:t>
            </a:r>
            <a:endParaRPr lang="es-EC" sz="17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50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352800" y="54504"/>
            <a:ext cx="5335510" cy="468018"/>
          </a:xfrm>
        </p:spPr>
        <p:txBody>
          <a:bodyPr/>
          <a:lstStyle/>
          <a:p>
            <a:r>
              <a:rPr lang="es-ES" sz="2400" i="0" dirty="0">
                <a:solidFill>
                  <a:srgbClr val="C00000"/>
                </a:solidFill>
                <a:effectLst/>
              </a:rPr>
              <a:t>Conclusiones y Recomendaciones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97901" cy="369332"/>
          </a:xfrm>
          <a:prstGeom prst="rect">
            <a:avLst/>
          </a:prstGeom>
          <a:noFill/>
        </p:spPr>
        <p:txBody>
          <a:bodyPr wrap="none" rtlCol="0">
            <a:spAutoFit/>
          </a:bodyPr>
          <a:lstStyle/>
          <a:p>
            <a:r>
              <a:rPr lang="es-EC" b="1" i="1" dirty="0"/>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2" name="Rectángulo 21">
            <a:extLst>
              <a:ext uri="{FF2B5EF4-FFF2-40B4-BE49-F238E27FC236}">
                <a16:creationId xmlns:a16="http://schemas.microsoft.com/office/drawing/2014/main" id="{57E79EE5-DAAF-49F3-8F76-CC6404993E76}"/>
              </a:ext>
            </a:extLst>
          </p:cNvPr>
          <p:cNvSpPr/>
          <p:nvPr/>
        </p:nvSpPr>
        <p:spPr>
          <a:xfrm>
            <a:off x="191892" y="1012268"/>
            <a:ext cx="8563430" cy="189333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1600" dirty="0"/>
              <a:t>La eficiencia del método depende de la calidad del preprocesamiento previo al análisis por lo que es importante que para un análisis optimo de una señal ECG se realice el preprocesamiento básico que consiste en eliminación del ruido, corrección de la línea base, eliminación de la interferencia de alimentación eléctrica y detección de puntos característicos.</a:t>
            </a:r>
            <a:endParaRPr lang="es-EC" sz="1600" dirty="0"/>
          </a:p>
        </p:txBody>
      </p:sp>
      <p:sp>
        <p:nvSpPr>
          <p:cNvPr id="8" name="Rectángulo 7">
            <a:extLst>
              <a:ext uri="{FF2B5EF4-FFF2-40B4-BE49-F238E27FC236}">
                <a16:creationId xmlns:a16="http://schemas.microsoft.com/office/drawing/2014/main" id="{16AE1EAE-F2C0-4009-8155-30A82E304FE5}"/>
              </a:ext>
            </a:extLst>
          </p:cNvPr>
          <p:cNvSpPr/>
          <p:nvPr/>
        </p:nvSpPr>
        <p:spPr>
          <a:xfrm>
            <a:off x="191892" y="2908225"/>
            <a:ext cx="8563430" cy="115467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1600" dirty="0"/>
              <a:t>SM-Adaptativo al ser un método bidimensional aprovecha las ventajas de los métodos frecuenciales y temporales, obteniendo de este modo una mayor precisión en la detección de alternancias de un señal cardíaca.</a:t>
            </a:r>
            <a:endParaRPr lang="es-EC" sz="1600" dirty="0"/>
          </a:p>
        </p:txBody>
      </p:sp>
      <p:sp>
        <p:nvSpPr>
          <p:cNvPr id="9" name="Rectángulo 8">
            <a:extLst>
              <a:ext uri="{FF2B5EF4-FFF2-40B4-BE49-F238E27FC236}">
                <a16:creationId xmlns:a16="http://schemas.microsoft.com/office/drawing/2014/main" id="{B4DA83F1-9E16-45AE-BD02-7B7EDD9120EE}"/>
              </a:ext>
            </a:extLst>
          </p:cNvPr>
          <p:cNvSpPr/>
          <p:nvPr/>
        </p:nvSpPr>
        <p:spPr>
          <a:xfrm>
            <a:off x="191892" y="4062900"/>
            <a:ext cx="8563430" cy="189333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1600" dirty="0"/>
              <a:t>En el presente trabajo se ha desarrollado el algoritmo de detección de alternancias en la onda T utilizando el método SM-Adaptativo los resultados obtenidos se han comparado con los resultados que entregan los método SM y MMA disponibles en </a:t>
            </a:r>
            <a:r>
              <a:rPr lang="es-ES" sz="1600" dirty="0" err="1"/>
              <a:t>Physionet</a:t>
            </a:r>
            <a:r>
              <a:rPr lang="es-ES" sz="1600" dirty="0"/>
              <a:t> determinando que el algoritmo desarrollado tiene un comportamiento equilibrado tanto para señales con TWA como señales sin TWA.</a:t>
            </a:r>
            <a:endParaRPr lang="es-EC" sz="1600" dirty="0"/>
          </a:p>
        </p:txBody>
      </p:sp>
    </p:spTree>
    <p:extLst>
      <p:ext uri="{BB962C8B-B14F-4D97-AF65-F5344CB8AC3E}">
        <p14:creationId xmlns:p14="http://schemas.microsoft.com/office/powerpoint/2010/main" val="1229968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352800" y="54504"/>
            <a:ext cx="5335510" cy="468018"/>
          </a:xfrm>
        </p:spPr>
        <p:txBody>
          <a:bodyPr/>
          <a:lstStyle/>
          <a:p>
            <a:r>
              <a:rPr lang="es-ES" sz="2400" i="0" dirty="0">
                <a:solidFill>
                  <a:srgbClr val="C00000"/>
                </a:solidFill>
                <a:effectLst/>
              </a:rPr>
              <a:t>Conclusiones y Recomendaciones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97901" cy="369332"/>
          </a:xfrm>
          <a:prstGeom prst="rect">
            <a:avLst/>
          </a:prstGeom>
          <a:noFill/>
        </p:spPr>
        <p:txBody>
          <a:bodyPr wrap="none" rtlCol="0">
            <a:spAutoFit/>
          </a:bodyPr>
          <a:lstStyle/>
          <a:p>
            <a:r>
              <a:rPr lang="es-EC" b="1" i="1" dirty="0"/>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Rectángulo 11">
            <a:extLst>
              <a:ext uri="{FF2B5EF4-FFF2-40B4-BE49-F238E27FC236}">
                <a16:creationId xmlns:a16="http://schemas.microsoft.com/office/drawing/2014/main" id="{D36527A7-1220-4CF4-84D2-718CF780CBF8}"/>
              </a:ext>
            </a:extLst>
          </p:cNvPr>
          <p:cNvSpPr/>
          <p:nvPr/>
        </p:nvSpPr>
        <p:spPr>
          <a:xfrm>
            <a:off x="118533" y="1017949"/>
            <a:ext cx="8563430"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t>La interfaz desarrollada en el presente trabajo permite mostrar los resultados de las señales cardíacas y la detección de MSC al presentar un mensaje que indica la presencia o ausencia de TWA en la señal, por lo que indica que se ha cumplido con uno de los objetivos del proyecto que es desarrollar una interfaz amigable con el usuario.</a:t>
            </a:r>
            <a:endParaRPr lang="es-EC" sz="1600" dirty="0">
              <a:latin typeface="+mj-lt"/>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31EF5E5A-6590-41FA-806B-BE09166EBCE4}"/>
              </a:ext>
            </a:extLst>
          </p:cNvPr>
          <p:cNvSpPr/>
          <p:nvPr/>
        </p:nvSpPr>
        <p:spPr>
          <a:xfrm>
            <a:off x="124880" y="2710033"/>
            <a:ext cx="8563430" cy="2262671"/>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t>En el presente proyecto de investigación se ha desarrollado el algoritmo SM-Adaptativo para la estimación de la alternancia de la onda T y el resultado de las pruebas han demostrado el eficiente comportamiento del mismo ante señales con TWA y sin TWA. Además un mejor desempeño con respecto a los métodos SM y MMA. Por lo que se concluye que el presente trabajo ha cumplido con los objetivos propuestos de manera óptima.</a:t>
            </a:r>
            <a:endParaRPr lang="es-EC"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52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352800" y="54504"/>
            <a:ext cx="5335510" cy="468018"/>
          </a:xfrm>
        </p:spPr>
        <p:txBody>
          <a:bodyPr/>
          <a:lstStyle/>
          <a:p>
            <a:r>
              <a:rPr lang="es-ES" sz="2400" i="0" dirty="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Rectángulo 11">
            <a:extLst>
              <a:ext uri="{FF2B5EF4-FFF2-40B4-BE49-F238E27FC236}">
                <a16:creationId xmlns:a16="http://schemas.microsoft.com/office/drawing/2014/main" id="{D36527A7-1220-4CF4-84D2-718CF780CBF8}"/>
              </a:ext>
            </a:extLst>
          </p:cNvPr>
          <p:cNvSpPr/>
          <p:nvPr/>
        </p:nvSpPr>
        <p:spPr>
          <a:xfrm>
            <a:off x="118533" y="1017949"/>
            <a:ext cx="8563430"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t>Para que el método SM-Adaptivo tenga una respuesta exitosa se recomiendo que la señal a analizar tenga una adecuada segmentación del complejo QRST del ECG, para que de esta forma las ondas T puedan ser alineadas correctamente y el método genere buenos resultados.</a:t>
            </a:r>
            <a:endParaRPr lang="es-EC" sz="1600" dirty="0">
              <a:latin typeface="+mj-l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5C7F6F27-1886-4C82-B396-E95239E5ADF6}"/>
              </a:ext>
            </a:extLst>
          </p:cNvPr>
          <p:cNvSpPr txBox="1"/>
          <p:nvPr/>
        </p:nvSpPr>
        <p:spPr>
          <a:xfrm>
            <a:off x="251883" y="702907"/>
            <a:ext cx="2223686" cy="369332"/>
          </a:xfrm>
          <a:prstGeom prst="rect">
            <a:avLst/>
          </a:prstGeom>
          <a:noFill/>
        </p:spPr>
        <p:txBody>
          <a:bodyPr wrap="none" rtlCol="0">
            <a:spAutoFit/>
          </a:bodyPr>
          <a:lstStyle/>
          <a:p>
            <a:r>
              <a:rPr lang="es-EC" b="1" i="1" dirty="0"/>
              <a:t>Recomendaciones</a:t>
            </a:r>
          </a:p>
        </p:txBody>
      </p:sp>
      <p:sp>
        <p:nvSpPr>
          <p:cNvPr id="9" name="Rectángulo 8">
            <a:extLst>
              <a:ext uri="{FF2B5EF4-FFF2-40B4-BE49-F238E27FC236}">
                <a16:creationId xmlns:a16="http://schemas.microsoft.com/office/drawing/2014/main" id="{31EF5E5A-6590-41FA-806B-BE09166EBCE4}"/>
              </a:ext>
            </a:extLst>
          </p:cNvPr>
          <p:cNvSpPr/>
          <p:nvPr/>
        </p:nvSpPr>
        <p:spPr>
          <a:xfrm>
            <a:off x="124880" y="2568801"/>
            <a:ext cx="8563430"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t>Para la implementación de métodos que ejecuten análisis en tiempo-frecuencia se recomienda aplicar la factorización de matrices no negativas pues al agrupar en un solo vector las características de TWA, evita que se pierda información y permite mejorar la precisión del método.</a:t>
            </a:r>
            <a:endParaRPr lang="es-EC" sz="1600" dirty="0">
              <a:latin typeface="+mj-lt"/>
              <a:ea typeface="Calibri" panose="020F0502020204030204" pitchFamily="34" charset="0"/>
              <a:cs typeface="Times New Roman" panose="02020603050405020304" pitchFamily="18" charset="0"/>
            </a:endParaRPr>
          </a:p>
        </p:txBody>
      </p:sp>
      <p:sp>
        <p:nvSpPr>
          <p:cNvPr id="11" name="Rectángulo 10">
            <a:extLst>
              <a:ext uri="{FF2B5EF4-FFF2-40B4-BE49-F238E27FC236}">
                <a16:creationId xmlns:a16="http://schemas.microsoft.com/office/drawing/2014/main" id="{EEB2A1D8-7A2F-48D3-B6A0-0FA9975825E1}"/>
              </a:ext>
            </a:extLst>
          </p:cNvPr>
          <p:cNvSpPr/>
          <p:nvPr/>
        </p:nvSpPr>
        <p:spPr>
          <a:xfrm>
            <a:off x="118533" y="4107323"/>
            <a:ext cx="8563430" cy="115467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S" sz="1600" dirty="0"/>
              <a:t>Para mejorar el porcentaje de acierto del algoritmo SM-Adaptativo desarrollado en el presente proyecto se recomiendo ejecutar en señales con bajo nivel de ruido, es decir un SNR alto mayor o igual a 30dB.</a:t>
            </a:r>
            <a:endParaRPr lang="es-EC"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97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1557808378"/>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4579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Trabajos Futuros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065630" cy="369332"/>
          </a:xfrm>
          <a:prstGeom prst="rect">
            <a:avLst/>
          </a:prstGeom>
          <a:noFill/>
        </p:spPr>
        <p:txBody>
          <a:bodyPr wrap="none" rtlCol="0">
            <a:spAutoFit/>
          </a:bodyPr>
          <a:lstStyle/>
          <a:p>
            <a:r>
              <a:rPr lang="es-EC" b="1" i="1" dirty="0"/>
              <a:t>Trabajos Futuros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5" name="Rectangle 11">
            <a:extLst>
              <a:ext uri="{FF2B5EF4-FFF2-40B4-BE49-F238E27FC236}">
                <a16:creationId xmlns:a16="http://schemas.microsoft.com/office/drawing/2014/main" id="{61DC6BD8-ECFF-42A6-9E3C-E1339E228716}"/>
              </a:ext>
            </a:extLst>
          </p:cNvPr>
          <p:cNvSpPr>
            <a:spLocks noChangeArrowheads="1"/>
          </p:cNvSpPr>
          <p:nvPr/>
        </p:nvSpPr>
        <p:spPr bwMode="auto">
          <a:xfrm>
            <a:off x="795336" y="4895655"/>
            <a:ext cx="9887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2" name="Rectángulo 11">
            <a:extLst>
              <a:ext uri="{FF2B5EF4-FFF2-40B4-BE49-F238E27FC236}">
                <a16:creationId xmlns:a16="http://schemas.microsoft.com/office/drawing/2014/main" id="{D36527A7-1220-4CF4-84D2-718CF780CBF8}"/>
              </a:ext>
            </a:extLst>
          </p:cNvPr>
          <p:cNvSpPr/>
          <p:nvPr/>
        </p:nvSpPr>
        <p:spPr>
          <a:xfrm>
            <a:off x="291079" y="1198004"/>
            <a:ext cx="8563430" cy="3309111"/>
          </a:xfrm>
          <a:prstGeom prst="rect">
            <a:avLst/>
          </a:prstGeom>
        </p:spPr>
        <p:txBody>
          <a:bodyPr wrap="square">
            <a:spAutoFit/>
          </a:bodyPr>
          <a:lstStyle/>
          <a:p>
            <a:pPr lvl="0" algn="just">
              <a:lnSpc>
                <a:spcPct val="150000"/>
              </a:lnSpc>
              <a:spcAft>
                <a:spcPts val="800"/>
              </a:spcAft>
            </a:pPr>
            <a:r>
              <a:rPr lang="es-ES" sz="1600" dirty="0"/>
              <a:t>Una vez finalizado el presente proyecto de fin de carrera y después de las pruebas realizadas se plantea como futuro trabajo de investigación mejorar el método en los siguientes aspectos:</a:t>
            </a:r>
          </a:p>
          <a:p>
            <a:pPr marL="285750" lvl="0" indent="-285750" algn="just">
              <a:lnSpc>
                <a:spcPct val="150000"/>
              </a:lnSpc>
              <a:spcAft>
                <a:spcPts val="800"/>
              </a:spcAft>
              <a:buFont typeface="Arial" panose="020B0604020202020204" pitchFamily="34" charset="0"/>
              <a:buChar char="•"/>
            </a:pPr>
            <a:r>
              <a:rPr lang="es-ES" sz="1600" dirty="0"/>
              <a:t>Dotarle al algoritmo la capacidad para determinar el nivel de riesgo de sufrir MSC.</a:t>
            </a:r>
          </a:p>
          <a:p>
            <a:pPr marL="285750" lvl="0" indent="-285750" algn="just">
              <a:lnSpc>
                <a:spcPct val="150000"/>
              </a:lnSpc>
              <a:spcAft>
                <a:spcPts val="800"/>
              </a:spcAft>
              <a:buFont typeface="Arial" panose="020B0604020202020204" pitchFamily="34" charset="0"/>
              <a:buChar char="•"/>
            </a:pPr>
            <a:r>
              <a:rPr lang="es-ES" sz="1600" dirty="0"/>
              <a:t>Reducir el tiempo de ejecución del algoritmo mediante técnicas de procesamiento en paralelo. </a:t>
            </a:r>
          </a:p>
          <a:p>
            <a:pPr marL="285750" lvl="0" indent="-285750" algn="just">
              <a:lnSpc>
                <a:spcPct val="150000"/>
              </a:lnSpc>
              <a:spcAft>
                <a:spcPts val="800"/>
              </a:spcAft>
              <a:buFont typeface="Arial" panose="020B0604020202020204" pitchFamily="34" charset="0"/>
              <a:buChar char="•"/>
            </a:pPr>
            <a:r>
              <a:rPr lang="es-ES" sz="1600" dirty="0"/>
              <a:t>Aplicar técnicas de aprendizaje de redes neuronales para que de esta forma </a:t>
            </a:r>
            <a:r>
              <a:rPr lang="es-ES" sz="1600" dirty="0" err="1"/>
              <a:t>elalgoritmo</a:t>
            </a:r>
            <a:r>
              <a:rPr lang="es-ES" sz="1600" dirty="0"/>
              <a:t> tenga una mejor capacidad predictiva al realizar el análisis.</a:t>
            </a:r>
            <a:endParaRPr lang="es-EC"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23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a:solidFill>
                  <a:srgbClr val="C00000"/>
                </a:solidFill>
                <a:effectLst/>
              </a:rPr>
              <a:t>Antecedentes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3416320" cy="369332"/>
          </a:xfrm>
          <a:prstGeom prst="rect">
            <a:avLst/>
          </a:prstGeom>
          <a:noFill/>
        </p:spPr>
        <p:txBody>
          <a:bodyPr wrap="none" rtlCol="0">
            <a:spAutoFit/>
          </a:bodyPr>
          <a:lstStyle/>
          <a:p>
            <a:r>
              <a:rPr lang="es-EC" b="1" i="1" dirty="0"/>
              <a:t>Muerte súbita cardíaca (MSC)</a:t>
            </a: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AA6D8134-A261-435B-BB6F-1FC9F435BC3C}"/>
              </a:ext>
            </a:extLst>
          </p:cNvPr>
          <p:cNvSpPr txBox="1"/>
          <p:nvPr/>
        </p:nvSpPr>
        <p:spPr>
          <a:xfrm>
            <a:off x="247491" y="1030185"/>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Es una muerte natural que se produce de forma inesperada debido a causas cardíacas, en individuos aparentemente sanos</a:t>
            </a:r>
            <a:endParaRPr lang="es-EC" sz="1600" dirty="0"/>
          </a:p>
        </p:txBody>
      </p:sp>
      <p:sp>
        <p:nvSpPr>
          <p:cNvPr id="12" name="CuadroTexto 11">
            <a:extLst>
              <a:ext uri="{FF2B5EF4-FFF2-40B4-BE49-F238E27FC236}">
                <a16:creationId xmlns:a16="http://schemas.microsoft.com/office/drawing/2014/main" id="{3169612E-D86E-4353-BD83-ECA8A55365CA}"/>
              </a:ext>
            </a:extLst>
          </p:cNvPr>
          <p:cNvSpPr txBox="1"/>
          <p:nvPr/>
        </p:nvSpPr>
        <p:spPr>
          <a:xfrm>
            <a:off x="247491" y="1872773"/>
            <a:ext cx="8257880" cy="11546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La principal causa de la MSC es el paro cardíaco, ocasionado por una falla eléctrica del corazón que impide que se produzca un latido, el corazón deja de bombear sangre al resto del cuerpo.</a:t>
            </a:r>
          </a:p>
        </p:txBody>
      </p:sp>
      <p:sp>
        <p:nvSpPr>
          <p:cNvPr id="13" name="CuadroTexto 12">
            <a:extLst>
              <a:ext uri="{FF2B5EF4-FFF2-40B4-BE49-F238E27FC236}">
                <a16:creationId xmlns:a16="http://schemas.microsoft.com/office/drawing/2014/main" id="{701A2C02-E604-4017-8E09-D44E286BA639}"/>
              </a:ext>
            </a:extLst>
          </p:cNvPr>
          <p:cNvSpPr txBox="1"/>
          <p:nvPr/>
        </p:nvSpPr>
        <p:spPr>
          <a:xfrm>
            <a:off x="247491" y="4019060"/>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A nivel mundial, la MSC constituye una de las principales causas de mortalidad. Se estima que es la responsable de 4 a 5 millones de muertes cada año.</a:t>
            </a:r>
            <a:endParaRPr lang="es-EC" sz="1600" dirty="0"/>
          </a:p>
        </p:txBody>
      </p:sp>
      <p:sp>
        <p:nvSpPr>
          <p:cNvPr id="16" name="CuadroTexto 15">
            <a:extLst>
              <a:ext uri="{FF2B5EF4-FFF2-40B4-BE49-F238E27FC236}">
                <a16:creationId xmlns:a16="http://schemas.microsoft.com/office/drawing/2014/main" id="{D01E794F-2AD5-4742-AB4C-5C225AB6B344}"/>
              </a:ext>
            </a:extLst>
          </p:cNvPr>
          <p:cNvSpPr txBox="1"/>
          <p:nvPr/>
        </p:nvSpPr>
        <p:spPr>
          <a:xfrm>
            <a:off x="247491" y="3145849"/>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La MSC está relacionada con enfermedades cardiovasculares, cualquier tipo de alteración de la función cardíaca puede provocarla.</a:t>
            </a:r>
          </a:p>
        </p:txBody>
      </p:sp>
      <p:sp>
        <p:nvSpPr>
          <p:cNvPr id="17" name="CuadroTexto 16">
            <a:extLst>
              <a:ext uri="{FF2B5EF4-FFF2-40B4-BE49-F238E27FC236}">
                <a16:creationId xmlns:a16="http://schemas.microsoft.com/office/drawing/2014/main" id="{5154544A-1A37-448E-B5D6-5CACC802FF38}"/>
              </a:ext>
            </a:extLst>
          </p:cNvPr>
          <p:cNvSpPr txBox="1"/>
          <p:nvPr/>
        </p:nvSpPr>
        <p:spPr>
          <a:xfrm>
            <a:off x="247491" y="4972701"/>
            <a:ext cx="8257880" cy="11546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Las enfermedades no transmisibles (ENT) son la principal causa de muerte prematura en la Región de las Américas. Las enfermedades cardiovasculares fuero las causantes del 20% de muertes en el año 2011.</a:t>
            </a:r>
            <a:endParaRPr lang="es-EC" sz="1600" dirty="0"/>
          </a:p>
        </p:txBody>
      </p:sp>
      <p:pic>
        <p:nvPicPr>
          <p:cNvPr id="18" name="Imagen 17" descr="Imagen que contiene captura de pantalla&#10;&#10;Descripción generada automáticamente">
            <a:extLst>
              <a:ext uri="{FF2B5EF4-FFF2-40B4-BE49-F238E27FC236}">
                <a16:creationId xmlns:a16="http://schemas.microsoft.com/office/drawing/2014/main" id="{11605246-58EB-48BD-A28D-977146C7547D}"/>
              </a:ext>
            </a:extLst>
          </p:cNvPr>
          <p:cNvPicPr>
            <a:picLocks noChangeAspect="1"/>
          </p:cNvPicPr>
          <p:nvPr/>
        </p:nvPicPr>
        <p:blipFill rotWithShape="1">
          <a:blip r:embed="rId4"/>
          <a:srcRect t="10099" b="10099"/>
          <a:stretch/>
        </p:blipFill>
        <p:spPr>
          <a:xfrm>
            <a:off x="18851" y="2015136"/>
            <a:ext cx="9145588" cy="2827728"/>
          </a:xfrm>
          <a:prstGeom prst="rect">
            <a:avLst/>
          </a:prstGeom>
        </p:spPr>
      </p:pic>
    </p:spTree>
    <p:extLst>
      <p:ext uri="{BB962C8B-B14F-4D97-AF65-F5344CB8AC3E}">
        <p14:creationId xmlns:p14="http://schemas.microsoft.com/office/powerpoint/2010/main" val="386268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id="{BC241CEF-83DB-47FE-8583-8A41AEEC6D49}"/>
              </a:ext>
            </a:extLst>
          </p:cNvPr>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id="{797B1CCF-D927-4BF1-B8A7-A78B25A9B242}"/>
              </a:ext>
            </a:extLst>
          </p:cNvPr>
          <p:cNvSpPr>
            <a:spLocks noGrp="1"/>
          </p:cNvSpPr>
          <p:nvPr>
            <p:ph idx="1"/>
          </p:nvPr>
        </p:nvSpPr>
        <p:spPr>
          <a:xfrm>
            <a:off x="457279" y="2290219"/>
            <a:ext cx="8231029" cy="1828798"/>
          </a:xfrm>
        </p:spPr>
        <p:txBody>
          <a:bodyPr/>
          <a:lstStyle/>
          <a:p>
            <a:pPr marL="0" indent="0" algn="ctr">
              <a:spcBef>
                <a:spcPts val="1200"/>
              </a:spcBef>
              <a:buNone/>
            </a:pPr>
            <a:r>
              <a:rPr lang="es-ES" sz="4400" b="1" dirty="0">
                <a:solidFill>
                  <a:schemeClr val="tx1"/>
                </a:solidFill>
                <a:latin typeface="+mj-lt"/>
                <a:cs typeface="Times New Roman" panose="02020603050405020304" pitchFamily="18" charset="0"/>
              </a:rPr>
              <a:t>GRACIAS </a:t>
            </a:r>
          </a:p>
          <a:p>
            <a:pPr marL="0" indent="0" algn="ctr">
              <a:spcBef>
                <a:spcPts val="1200"/>
              </a:spcBef>
              <a:buNone/>
            </a:pPr>
            <a:r>
              <a:rPr lang="es-ES" sz="4400" b="1" dirty="0">
                <a:solidFill>
                  <a:schemeClr val="tx1"/>
                </a:solidFill>
                <a:latin typeface="+mj-lt"/>
                <a:cs typeface="Times New Roman" panose="02020603050405020304" pitchFamily="18" charset="0"/>
              </a:rPr>
              <a:t>POR SU ATENCIÓN</a:t>
            </a:r>
            <a:endParaRPr lang="es-EC" sz="44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06312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exto, mapa&#10;&#10;Descripción generada automáticamente">
            <a:extLst>
              <a:ext uri="{FF2B5EF4-FFF2-40B4-BE49-F238E27FC236}">
                <a16:creationId xmlns:a16="http://schemas.microsoft.com/office/drawing/2014/main" id="{9C192572-65E8-46F2-81BE-17103F82DCA0}"/>
              </a:ext>
            </a:extLst>
          </p:cNvPr>
          <p:cNvPicPr>
            <a:picLocks noChangeAspect="1"/>
          </p:cNvPicPr>
          <p:nvPr/>
        </p:nvPicPr>
        <p:blipFill>
          <a:blip r:embed="rId3"/>
          <a:stretch>
            <a:fillRect/>
          </a:stretch>
        </p:blipFill>
        <p:spPr>
          <a:xfrm>
            <a:off x="1454332" y="3747600"/>
            <a:ext cx="2750344" cy="2383151"/>
          </a:xfrm>
          <a:prstGeom prst="rect">
            <a:avLst/>
          </a:prstGeom>
        </p:spPr>
      </p:pic>
      <p:pic>
        <p:nvPicPr>
          <p:cNvPr id="16" name="Imagen 15" descr="Imagen que contiene texto&#10;&#10;Descripción generada automáticamente">
            <a:extLst>
              <a:ext uri="{FF2B5EF4-FFF2-40B4-BE49-F238E27FC236}">
                <a16:creationId xmlns:a16="http://schemas.microsoft.com/office/drawing/2014/main" id="{AD89C231-3EE7-47C1-9AD1-A53249FFA0D0}"/>
              </a:ext>
            </a:extLst>
          </p:cNvPr>
          <p:cNvPicPr>
            <a:picLocks noChangeAspect="1"/>
          </p:cNvPicPr>
          <p:nvPr/>
        </p:nvPicPr>
        <p:blipFill>
          <a:blip r:embed="rId4"/>
          <a:stretch>
            <a:fillRect/>
          </a:stretch>
        </p:blipFill>
        <p:spPr>
          <a:xfrm>
            <a:off x="4648994" y="3709500"/>
            <a:ext cx="2947723" cy="2505564"/>
          </a:xfrm>
          <a:prstGeom prst="rect">
            <a:avLst/>
          </a:prstGeom>
        </p:spPr>
      </p:pic>
      <p:pic>
        <p:nvPicPr>
          <p:cNvPr id="3" name="4 Imagen"/>
          <p:cNvPicPr>
            <a:picLocks noChangeAspect="1" noChangeArrowheads="1"/>
          </p:cNvPicPr>
          <p:nvPr/>
        </p:nvPicPr>
        <p:blipFill>
          <a:blip r:embed="rId5"/>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a:solidFill>
                  <a:srgbClr val="C00000"/>
                </a:solidFill>
                <a:effectLst/>
              </a:rPr>
              <a:t>Antecedentes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3583097" cy="369332"/>
          </a:xfrm>
          <a:prstGeom prst="rect">
            <a:avLst/>
          </a:prstGeom>
          <a:noFill/>
        </p:spPr>
        <p:txBody>
          <a:bodyPr wrap="none" rtlCol="0">
            <a:spAutoFit/>
          </a:bodyPr>
          <a:lstStyle/>
          <a:p>
            <a:r>
              <a:rPr lang="es-EC" b="1" i="1" dirty="0"/>
              <a:t>Alternancia de la onda T (TWA)</a:t>
            </a: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AA6D8134-A261-435B-BB6F-1FC9F435BC3C}"/>
              </a:ext>
            </a:extLst>
          </p:cNvPr>
          <p:cNvSpPr txBox="1"/>
          <p:nvPr/>
        </p:nvSpPr>
        <p:spPr>
          <a:xfrm>
            <a:off x="247491" y="978205"/>
            <a:ext cx="8257880" cy="11546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Entre los mecanismos existentes para medir la inestabilidad eléctrica del corazón en el ECG se encuentran la prolongación del QT, dispersión del QT, potenciales tardíos, alternancia de onda T y turbulencia de la frecuencia cardíaca.</a:t>
            </a:r>
            <a:endParaRPr lang="es-EC" sz="1600" dirty="0"/>
          </a:p>
        </p:txBody>
      </p:sp>
      <p:sp>
        <p:nvSpPr>
          <p:cNvPr id="14" name="CuadroTexto 13">
            <a:extLst>
              <a:ext uri="{FF2B5EF4-FFF2-40B4-BE49-F238E27FC236}">
                <a16:creationId xmlns:a16="http://schemas.microsoft.com/office/drawing/2014/main" id="{420A58AE-67F1-4E97-997F-B29D2AC5C740}"/>
              </a:ext>
            </a:extLst>
          </p:cNvPr>
          <p:cNvSpPr txBox="1"/>
          <p:nvPr/>
        </p:nvSpPr>
        <p:spPr>
          <a:xfrm>
            <a:off x="247491" y="2174318"/>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La TWA se define como la diferencia latido a latido de la amplitud y/o morfología del segmento ST-T del ECG, cada dos latidos (latidos alternos).</a:t>
            </a:r>
            <a:endParaRPr lang="es-EC" sz="1600" dirty="0"/>
          </a:p>
        </p:txBody>
      </p:sp>
      <p:sp>
        <p:nvSpPr>
          <p:cNvPr id="10" name="Rectangle 2">
            <a:extLst>
              <a:ext uri="{FF2B5EF4-FFF2-40B4-BE49-F238E27FC236}">
                <a16:creationId xmlns:a16="http://schemas.microsoft.com/office/drawing/2014/main" id="{C9FBB99A-8D04-46FD-AF13-4CB1E504F60B}"/>
              </a:ext>
            </a:extLst>
          </p:cNvPr>
          <p:cNvSpPr>
            <a:spLocks noChangeArrowheads="1"/>
          </p:cNvSpPr>
          <p:nvPr/>
        </p:nvSpPr>
        <p:spPr bwMode="auto">
          <a:xfrm>
            <a:off x="118533" y="194254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8" name="CuadroTexto 17">
            <a:extLst>
              <a:ext uri="{FF2B5EF4-FFF2-40B4-BE49-F238E27FC236}">
                <a16:creationId xmlns:a16="http://schemas.microsoft.com/office/drawing/2014/main" id="{7B4EA63C-A6FC-45B2-B83F-6D1C35302401}"/>
              </a:ext>
            </a:extLst>
          </p:cNvPr>
          <p:cNvSpPr txBox="1"/>
          <p:nvPr/>
        </p:nvSpPr>
        <p:spPr>
          <a:xfrm>
            <a:off x="247491" y="2999593"/>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El intervalo entre el final del complejo QRS y el final de la onda T se denomina complejo ST-T, y refleja la repolarización de los ventrículos</a:t>
            </a:r>
            <a:endParaRPr lang="es-EC" sz="1600" dirty="0"/>
          </a:p>
        </p:txBody>
      </p:sp>
    </p:spTree>
    <p:extLst>
      <p:ext uri="{BB962C8B-B14F-4D97-AF65-F5344CB8AC3E}">
        <p14:creationId xmlns:p14="http://schemas.microsoft.com/office/powerpoint/2010/main" val="15083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a:solidFill>
                  <a:srgbClr val="C00000"/>
                </a:solidFill>
                <a:effectLst/>
              </a:rPr>
              <a:t>Antecedentes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796922"/>
            <a:ext cx="3653367" cy="369332"/>
          </a:xfrm>
          <a:prstGeom prst="rect">
            <a:avLst/>
          </a:prstGeom>
          <a:noFill/>
        </p:spPr>
        <p:txBody>
          <a:bodyPr wrap="square" rtlCol="0">
            <a:spAutoFit/>
          </a:bodyPr>
          <a:lstStyle/>
          <a:p>
            <a:r>
              <a:rPr lang="es-EC" b="1" i="1" dirty="0"/>
              <a:t>Métodos de Análisis de TWA</a:t>
            </a:r>
          </a:p>
        </p:txBody>
      </p:sp>
      <p:sp>
        <p:nvSpPr>
          <p:cNvPr id="4" name="Rectangle 2">
            <a:extLst>
              <a:ext uri="{FF2B5EF4-FFF2-40B4-BE49-F238E27FC236}">
                <a16:creationId xmlns:a16="http://schemas.microsoft.com/office/drawing/2014/main" id="{C053E55B-B37A-4E6C-874E-BFD686DD683B}"/>
              </a:ext>
            </a:extLst>
          </p:cNvPr>
          <p:cNvSpPr>
            <a:spLocks noChangeArrowheads="1"/>
          </p:cNvSpPr>
          <p:nvPr/>
        </p:nvSpPr>
        <p:spPr bwMode="auto">
          <a:xfrm>
            <a:off x="362857" y="193040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147328A5-FF40-483A-ADB4-EB175F44BEF0}"/>
              </a:ext>
            </a:extLst>
          </p:cNvPr>
          <p:cNvSpPr txBox="1"/>
          <p:nvPr/>
        </p:nvSpPr>
        <p:spPr>
          <a:xfrm>
            <a:off x="362857" y="1440654"/>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Los métodos mas conocidos son: SM desarrollado en el dominio frecuencial y el método MMA , método de análisis temporal.</a:t>
            </a:r>
          </a:p>
        </p:txBody>
      </p:sp>
      <p:sp>
        <p:nvSpPr>
          <p:cNvPr id="10" name="CuadroTexto 9">
            <a:extLst>
              <a:ext uri="{FF2B5EF4-FFF2-40B4-BE49-F238E27FC236}">
                <a16:creationId xmlns:a16="http://schemas.microsoft.com/office/drawing/2014/main" id="{B5C17A6C-9438-40B7-BC6C-9156390E0C32}"/>
              </a:ext>
            </a:extLst>
          </p:cNvPr>
          <p:cNvSpPr txBox="1"/>
          <p:nvPr/>
        </p:nvSpPr>
        <p:spPr>
          <a:xfrm>
            <a:off x="362857" y="2387600"/>
            <a:ext cx="8257880" cy="226267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Los métodos ya mencionados para el análisis de TWA presentan ciertas limitaciones por lo que resulta imprescindible el estudio de algoritmos de detección más robustos, recientemente se han propuesto métodos de análisis basados en una distribuciones de tiempo-frecuencia (TFD). En esta tesis se profundiza el análisis de TWA a través de un método basado en TFD, como predictor de riesgo de MSC, el método SM Adaptativo.</a:t>
            </a:r>
          </a:p>
        </p:txBody>
      </p:sp>
    </p:spTree>
    <p:extLst>
      <p:ext uri="{BB962C8B-B14F-4D97-AF65-F5344CB8AC3E}">
        <p14:creationId xmlns:p14="http://schemas.microsoft.com/office/powerpoint/2010/main" val="92762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3291125456"/>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342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Objetivos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031325" cy="369332"/>
          </a:xfrm>
          <a:prstGeom prst="rect">
            <a:avLst/>
          </a:prstGeom>
          <a:noFill/>
        </p:spPr>
        <p:txBody>
          <a:bodyPr wrap="none" rtlCol="0">
            <a:spAutoFit/>
          </a:bodyPr>
          <a:lstStyle/>
          <a:p>
            <a:r>
              <a:rPr lang="es-EC" b="1" i="1" dirty="0"/>
              <a:t>Objetivo General</a:t>
            </a:r>
          </a:p>
        </p:txBody>
      </p:sp>
      <p:sp>
        <p:nvSpPr>
          <p:cNvPr id="5" name="CuadroTexto 4">
            <a:extLst>
              <a:ext uri="{FF2B5EF4-FFF2-40B4-BE49-F238E27FC236}">
                <a16:creationId xmlns:a16="http://schemas.microsoft.com/office/drawing/2014/main" id="{FC06962F-FDD9-4579-A8B6-2E5E1B56ACB4}"/>
              </a:ext>
            </a:extLst>
          </p:cNvPr>
          <p:cNvSpPr txBox="1"/>
          <p:nvPr/>
        </p:nvSpPr>
        <p:spPr>
          <a:xfrm>
            <a:off x="740833" y="1100136"/>
            <a:ext cx="7742767"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600" dirty="0"/>
              <a:t>Desarrollar el algoritmo SM adaptativo para la estimación de la alternancia de la onda T y realizar la comparación con los métodos SM y MMA.</a:t>
            </a:r>
            <a:endParaRPr lang="es-EC" sz="1600" dirty="0"/>
          </a:p>
        </p:txBody>
      </p:sp>
      <p:sp>
        <p:nvSpPr>
          <p:cNvPr id="6" name="CuadroTexto 5">
            <a:extLst>
              <a:ext uri="{FF2B5EF4-FFF2-40B4-BE49-F238E27FC236}">
                <a16:creationId xmlns:a16="http://schemas.microsoft.com/office/drawing/2014/main" id="{231DC76B-0707-4B95-9B01-48138A776202}"/>
              </a:ext>
            </a:extLst>
          </p:cNvPr>
          <p:cNvSpPr txBox="1"/>
          <p:nvPr/>
        </p:nvSpPr>
        <p:spPr>
          <a:xfrm>
            <a:off x="118533" y="2020762"/>
            <a:ext cx="2582758" cy="369332"/>
          </a:xfrm>
          <a:prstGeom prst="rect">
            <a:avLst/>
          </a:prstGeom>
          <a:noFill/>
        </p:spPr>
        <p:txBody>
          <a:bodyPr wrap="none" rtlCol="0">
            <a:spAutoFit/>
          </a:bodyPr>
          <a:lstStyle/>
          <a:p>
            <a:r>
              <a:rPr lang="es-EC" b="1" i="1" dirty="0"/>
              <a:t>Objetivos Específicos</a:t>
            </a:r>
          </a:p>
        </p:txBody>
      </p:sp>
      <p:sp>
        <p:nvSpPr>
          <p:cNvPr id="8" name="CuadroTexto 7">
            <a:extLst>
              <a:ext uri="{FF2B5EF4-FFF2-40B4-BE49-F238E27FC236}">
                <a16:creationId xmlns:a16="http://schemas.microsoft.com/office/drawing/2014/main" id="{02269903-672A-4533-BEC4-ECFCD7FB16A9}"/>
              </a:ext>
            </a:extLst>
          </p:cNvPr>
          <p:cNvSpPr txBox="1"/>
          <p:nvPr/>
        </p:nvSpPr>
        <p:spPr>
          <a:xfrm>
            <a:off x="740833" y="2445848"/>
            <a:ext cx="7742767" cy="115467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S" sz="1600" dirty="0"/>
              <a:t>Realizar el pre procesamiento de las señales ECG que incluya el filtrado, la detección y segmentación de las ondas, complejos, intervalos y segmentos del ECG.</a:t>
            </a:r>
            <a:endParaRPr lang="es-EC" sz="1600" dirty="0"/>
          </a:p>
        </p:txBody>
      </p:sp>
      <p:sp>
        <p:nvSpPr>
          <p:cNvPr id="9" name="CuadroTexto 8">
            <a:extLst>
              <a:ext uri="{FF2B5EF4-FFF2-40B4-BE49-F238E27FC236}">
                <a16:creationId xmlns:a16="http://schemas.microsoft.com/office/drawing/2014/main" id="{3F908BE7-55B6-43DA-936E-966E0B731181}"/>
              </a:ext>
            </a:extLst>
          </p:cNvPr>
          <p:cNvSpPr txBox="1"/>
          <p:nvPr/>
        </p:nvSpPr>
        <p:spPr>
          <a:xfrm>
            <a:off x="740832" y="3661627"/>
            <a:ext cx="7742768" cy="785343"/>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S" sz="1600" dirty="0"/>
              <a:t>Implementar el algoritmo de estimación SM Adaptativo, basado en  distribuciones de tiempo-frecuencia.</a:t>
            </a:r>
            <a:endParaRPr lang="es-EC" sz="1600" dirty="0"/>
          </a:p>
        </p:txBody>
      </p:sp>
      <p:sp>
        <p:nvSpPr>
          <p:cNvPr id="10" name="CuadroTexto 9">
            <a:extLst>
              <a:ext uri="{FF2B5EF4-FFF2-40B4-BE49-F238E27FC236}">
                <a16:creationId xmlns:a16="http://schemas.microsoft.com/office/drawing/2014/main" id="{24E8D767-F34D-4B7A-9439-D5436ED45AAC}"/>
              </a:ext>
            </a:extLst>
          </p:cNvPr>
          <p:cNvSpPr txBox="1"/>
          <p:nvPr/>
        </p:nvSpPr>
        <p:spPr>
          <a:xfrm>
            <a:off x="740831" y="4518745"/>
            <a:ext cx="7742768" cy="785343"/>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S" sz="1600" dirty="0"/>
              <a:t>Evaluar y comparar el algoritmo SM Adaptativo con los métodos SM, MMA y documentar los resultados.</a:t>
            </a:r>
            <a:endParaRPr lang="es-EC" sz="1600" dirty="0"/>
          </a:p>
        </p:txBody>
      </p:sp>
      <p:sp>
        <p:nvSpPr>
          <p:cNvPr id="11" name="CuadroTexto 10">
            <a:extLst>
              <a:ext uri="{FF2B5EF4-FFF2-40B4-BE49-F238E27FC236}">
                <a16:creationId xmlns:a16="http://schemas.microsoft.com/office/drawing/2014/main" id="{9A6B3C35-4EE4-402C-BECF-96513777327F}"/>
              </a:ext>
            </a:extLst>
          </p:cNvPr>
          <p:cNvSpPr txBox="1"/>
          <p:nvPr/>
        </p:nvSpPr>
        <p:spPr>
          <a:xfrm>
            <a:off x="740832" y="5365192"/>
            <a:ext cx="7742768" cy="785343"/>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S" sz="1600" dirty="0"/>
              <a:t>Desarrollar la interfaz gráfica para el análisis de señales cardíacas y detección de muerte súbita cardíaca.</a:t>
            </a:r>
            <a:endParaRPr lang="es-EC" sz="1600" dirty="0"/>
          </a:p>
        </p:txBody>
      </p:sp>
    </p:spTree>
    <p:extLst>
      <p:ext uri="{BB962C8B-B14F-4D97-AF65-F5344CB8AC3E}">
        <p14:creationId xmlns:p14="http://schemas.microsoft.com/office/powerpoint/2010/main" val="42944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3365775081"/>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199461"/>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21102</TotalTime>
  <Words>2532</Words>
  <Application>Microsoft Office PowerPoint</Application>
  <PresentationFormat>Personalizado</PresentationFormat>
  <Paragraphs>263</Paragraphs>
  <Slides>40</Slides>
  <Notes>38</Notes>
  <HiddenSlides>0</HiddenSlides>
  <MMClips>0</MMClips>
  <ScaleCrop>false</ScaleCrop>
  <HeadingPairs>
    <vt:vector size="8" baseType="variant">
      <vt:variant>
        <vt:lpstr>Fuentes usadas</vt:lpstr>
      </vt:variant>
      <vt:variant>
        <vt:i4>5</vt:i4>
      </vt:variant>
      <vt:variant>
        <vt:lpstr>Tema</vt:lpstr>
      </vt:variant>
      <vt:variant>
        <vt:i4>4</vt:i4>
      </vt:variant>
      <vt:variant>
        <vt:lpstr>Servidores OLE incrustados</vt:lpstr>
      </vt:variant>
      <vt:variant>
        <vt:i4>1</vt:i4>
      </vt:variant>
      <vt:variant>
        <vt:lpstr>Títulos de diapositiva</vt:lpstr>
      </vt:variant>
      <vt:variant>
        <vt:i4>40</vt:i4>
      </vt:variant>
    </vt:vector>
  </HeadingPairs>
  <TitlesOfParts>
    <vt:vector size="50" baseType="lpstr">
      <vt:lpstr>Arial</vt:lpstr>
      <vt:lpstr>Calibri</vt:lpstr>
      <vt:lpstr>Calibri Light</vt:lpstr>
      <vt:lpstr>Times New Roman</vt:lpstr>
      <vt:lpstr>Trebuchet MS</vt:lpstr>
      <vt:lpstr>1_Tema de Office</vt:lpstr>
      <vt:lpstr>TemaESPE</vt:lpstr>
      <vt:lpstr>espe}</vt:lpstr>
      <vt:lpstr>Tema de Office</vt:lpstr>
      <vt:lpstr>CorelDRAW</vt:lpstr>
      <vt:lpstr>Presentación de PowerPoint</vt:lpstr>
      <vt:lpstr>Presentación de PowerPoint</vt:lpstr>
      <vt:lpstr>Presentación de PowerPoint</vt:lpstr>
      <vt:lpstr>Antecedentes</vt:lpstr>
      <vt:lpstr>Antecedentes</vt:lpstr>
      <vt:lpstr>Antecedentes</vt:lpstr>
      <vt:lpstr>Presentación de PowerPoint</vt:lpstr>
      <vt:lpstr>Objetivos</vt:lpstr>
      <vt:lpstr>Presentación de PowerPoint</vt:lpstr>
      <vt:lpstr>SM-Adaptativa</vt:lpstr>
      <vt:lpstr>SM-Adaptativo</vt:lpstr>
      <vt:lpstr>SM- Adaptativo</vt:lpstr>
      <vt:lpstr>SM-Adaptativo</vt:lpstr>
      <vt:lpstr>SM-Adaptativo</vt:lpstr>
      <vt:lpstr>SM-Adaptativo</vt:lpstr>
      <vt:lpstr>SM-Adaptativo</vt:lpstr>
      <vt:lpstr>SM-Adaptativo</vt:lpstr>
      <vt:lpstr>SM-Adaptativo</vt:lpstr>
      <vt:lpstr>SM-Adaptativo</vt:lpstr>
      <vt:lpstr>Presentación de PowerPoint</vt:lpstr>
      <vt:lpstr>Interfaz Gráfica</vt:lpstr>
      <vt:lpstr>Interfaz Gráfica</vt:lpstr>
      <vt:lpstr>Interfaz Gráfica</vt:lpstr>
      <vt:lpstr>Interfaz Gráfica</vt:lpstr>
      <vt:lpstr>Presentación de PowerPoint</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Presentación de PowerPoint</vt:lpstr>
      <vt:lpstr>Conclusiones y Recomendaciones</vt:lpstr>
      <vt:lpstr>Conclusiones y Recomendaciones</vt:lpstr>
      <vt:lpstr>Conclusiones y Recomendaciones</vt:lpstr>
      <vt:lpstr>Conclusiones y Recomendaciones</vt:lpstr>
      <vt:lpstr>Presentación de PowerPoint</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Gabriel Mauricio Garcia Gutierrez</cp:lastModifiedBy>
  <cp:revision>905</cp:revision>
  <cp:lastPrinted>2017-09-14T21:27:46Z</cp:lastPrinted>
  <dcterms:created xsi:type="dcterms:W3CDTF">2015-11-03T05:21:31Z</dcterms:created>
  <dcterms:modified xsi:type="dcterms:W3CDTF">2019-07-11T23:41:17Z</dcterms:modified>
</cp:coreProperties>
</file>